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49.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99" r:id="rId2"/>
    <p:sldMasterId id="2147483715" r:id="rId3"/>
  </p:sldMasterIdLst>
  <p:notesMasterIdLst>
    <p:notesMasterId r:id="rId129"/>
  </p:notesMasterIdLst>
  <p:sldIdLst>
    <p:sldId id="333" r:id="rId4"/>
    <p:sldId id="2147479709" r:id="rId5"/>
    <p:sldId id="2094" r:id="rId6"/>
    <p:sldId id="2147479753" r:id="rId7"/>
    <p:sldId id="2097" r:id="rId8"/>
    <p:sldId id="2147479711" r:id="rId9"/>
    <p:sldId id="2147479755" r:id="rId10"/>
    <p:sldId id="2147479715" r:id="rId11"/>
    <p:sldId id="2147479714" r:id="rId12"/>
    <p:sldId id="2147479716" r:id="rId13"/>
    <p:sldId id="2147479717" r:id="rId14"/>
    <p:sldId id="2147473481" r:id="rId15"/>
    <p:sldId id="2147479684" r:id="rId16"/>
    <p:sldId id="2147479685" r:id="rId17"/>
    <p:sldId id="2099" r:id="rId18"/>
    <p:sldId id="2147479718" r:id="rId19"/>
    <p:sldId id="2147479756" r:id="rId20"/>
    <p:sldId id="2147479834" r:id="rId21"/>
    <p:sldId id="2147479835" r:id="rId22"/>
    <p:sldId id="2147479836" r:id="rId23"/>
    <p:sldId id="2147479697" r:id="rId24"/>
    <p:sldId id="2147479721" r:id="rId25"/>
    <p:sldId id="2147479722" r:id="rId26"/>
    <p:sldId id="2147479723" r:id="rId27"/>
    <p:sldId id="2147479724" r:id="rId28"/>
    <p:sldId id="2101" r:id="rId29"/>
    <p:sldId id="2147479725" r:id="rId30"/>
    <p:sldId id="2147479765" r:id="rId31"/>
    <p:sldId id="2147479840" r:id="rId32"/>
    <p:sldId id="2147479726" r:id="rId33"/>
    <p:sldId id="2147479727" r:id="rId34"/>
    <p:sldId id="2147479728" r:id="rId35"/>
    <p:sldId id="2147479729" r:id="rId36"/>
    <p:sldId id="2147479730" r:id="rId37"/>
    <p:sldId id="2147479731" r:id="rId38"/>
    <p:sldId id="2147479733" r:id="rId39"/>
    <p:sldId id="2147479815" r:id="rId40"/>
    <p:sldId id="2147479816" r:id="rId41"/>
    <p:sldId id="2147479819" r:id="rId42"/>
    <p:sldId id="2147479820" r:id="rId43"/>
    <p:sldId id="2147479837" r:id="rId44"/>
    <p:sldId id="2147479799" r:id="rId45"/>
    <p:sldId id="2147479814" r:id="rId46"/>
    <p:sldId id="2147479735" r:id="rId47"/>
    <p:sldId id="2147479810" r:id="rId48"/>
    <p:sldId id="2147479809" r:id="rId49"/>
    <p:sldId id="2147479811" r:id="rId50"/>
    <p:sldId id="2147479848" r:id="rId51"/>
    <p:sldId id="2147479884" r:id="rId52"/>
    <p:sldId id="2147479805" r:id="rId53"/>
    <p:sldId id="2147479849" r:id="rId54"/>
    <p:sldId id="2147479850" r:id="rId55"/>
    <p:sldId id="2147479844" r:id="rId56"/>
    <p:sldId id="2147479888" r:id="rId57"/>
    <p:sldId id="2147479897" r:id="rId58"/>
    <p:sldId id="2147479889" r:id="rId59"/>
    <p:sldId id="2147479890" r:id="rId60"/>
    <p:sldId id="2147479892" r:id="rId61"/>
    <p:sldId id="2147479891" r:id="rId62"/>
    <p:sldId id="2147479893" r:id="rId63"/>
    <p:sldId id="2147479894" r:id="rId64"/>
    <p:sldId id="2147479895" r:id="rId65"/>
    <p:sldId id="2147479896" r:id="rId66"/>
    <p:sldId id="2147479767" r:id="rId67"/>
    <p:sldId id="2147479852" r:id="rId68"/>
    <p:sldId id="2147479842" r:id="rId69"/>
    <p:sldId id="2147479773" r:id="rId70"/>
    <p:sldId id="2147479774" r:id="rId71"/>
    <p:sldId id="2147479812" r:id="rId72"/>
    <p:sldId id="2147479813" r:id="rId73"/>
    <p:sldId id="2147479737" r:id="rId74"/>
    <p:sldId id="2147479821" r:id="rId75"/>
    <p:sldId id="2147479838" r:id="rId76"/>
    <p:sldId id="2147479825" r:id="rId77"/>
    <p:sldId id="2147479826" r:id="rId78"/>
    <p:sldId id="2147479827" r:id="rId79"/>
    <p:sldId id="2147479828" r:id="rId80"/>
    <p:sldId id="2147479829" r:id="rId81"/>
    <p:sldId id="2147479830" r:id="rId82"/>
    <p:sldId id="2147479831" r:id="rId83"/>
    <p:sldId id="2147479832" r:id="rId84"/>
    <p:sldId id="2147479841" r:id="rId85"/>
    <p:sldId id="2147479898" r:id="rId86"/>
    <p:sldId id="2147479899" r:id="rId87"/>
    <p:sldId id="2147479900" r:id="rId88"/>
    <p:sldId id="2147479901" r:id="rId89"/>
    <p:sldId id="2147479902" r:id="rId90"/>
    <p:sldId id="2147479903" r:id="rId91"/>
    <p:sldId id="2147479833" r:id="rId92"/>
    <p:sldId id="2147479904" r:id="rId93"/>
    <p:sldId id="2147479846" r:id="rId94"/>
    <p:sldId id="2147479854" r:id="rId95"/>
    <p:sldId id="2147479855" r:id="rId96"/>
    <p:sldId id="2147479856" r:id="rId97"/>
    <p:sldId id="2147479857" r:id="rId98"/>
    <p:sldId id="2147479858" r:id="rId99"/>
    <p:sldId id="2147479859" r:id="rId100"/>
    <p:sldId id="2147479860" r:id="rId101"/>
    <p:sldId id="2147479851" r:id="rId102"/>
    <p:sldId id="2147479861" r:id="rId103"/>
    <p:sldId id="2147479862" r:id="rId104"/>
    <p:sldId id="2147479863" r:id="rId105"/>
    <p:sldId id="2147479864" r:id="rId106"/>
    <p:sldId id="2147479843" r:id="rId107"/>
    <p:sldId id="2147479865" r:id="rId108"/>
    <p:sldId id="2147479866" r:id="rId109"/>
    <p:sldId id="2147479867" r:id="rId110"/>
    <p:sldId id="2147479868" r:id="rId111"/>
    <p:sldId id="2147479869" r:id="rId112"/>
    <p:sldId id="2147479870" r:id="rId113"/>
    <p:sldId id="2147479871" r:id="rId114"/>
    <p:sldId id="2147479872" r:id="rId115"/>
    <p:sldId id="2147479873" r:id="rId116"/>
    <p:sldId id="2147479874" r:id="rId117"/>
    <p:sldId id="2147479839" r:id="rId118"/>
    <p:sldId id="2147479875" r:id="rId119"/>
    <p:sldId id="2147479876" r:id="rId120"/>
    <p:sldId id="2147479877" r:id="rId121"/>
    <p:sldId id="2147479879" r:id="rId122"/>
    <p:sldId id="2147479878" r:id="rId123"/>
    <p:sldId id="2147479880" r:id="rId124"/>
    <p:sldId id="2147479847" r:id="rId125"/>
    <p:sldId id="2147479881" r:id="rId126"/>
    <p:sldId id="2147479883" r:id="rId127"/>
    <p:sldId id="2147479882" r:id="rId128"/>
  </p:sldIdLst>
  <p:sldSz cx="9144000" cy="5143500" type="screen16x9"/>
  <p:notesSz cx="6858000" cy="9144000"/>
  <p:defaultTextStyle>
    <a:defPPr>
      <a:defRPr lang="en-US"/>
    </a:defPPr>
    <a:lvl1pPr marL="0" algn="l" defTabSz="171450" rtl="0" eaLnBrk="1" latinLnBrk="0" hangingPunct="1">
      <a:defRPr sz="675" kern="1200">
        <a:solidFill>
          <a:schemeClr val="tx1"/>
        </a:solidFill>
        <a:latin typeface="+mn-lt"/>
        <a:ea typeface="+mn-ea"/>
        <a:cs typeface="+mn-cs"/>
      </a:defRPr>
    </a:lvl1pPr>
    <a:lvl2pPr marL="171450" algn="l" defTabSz="171450" rtl="0" eaLnBrk="1" latinLnBrk="0" hangingPunct="1">
      <a:defRPr sz="675" kern="1200">
        <a:solidFill>
          <a:schemeClr val="tx1"/>
        </a:solidFill>
        <a:latin typeface="+mn-lt"/>
        <a:ea typeface="+mn-ea"/>
        <a:cs typeface="+mn-cs"/>
      </a:defRPr>
    </a:lvl2pPr>
    <a:lvl3pPr marL="342900" algn="l" defTabSz="171450" rtl="0" eaLnBrk="1" latinLnBrk="0" hangingPunct="1">
      <a:defRPr sz="675" kern="1200">
        <a:solidFill>
          <a:schemeClr val="tx1"/>
        </a:solidFill>
        <a:latin typeface="+mn-lt"/>
        <a:ea typeface="+mn-ea"/>
        <a:cs typeface="+mn-cs"/>
      </a:defRPr>
    </a:lvl3pPr>
    <a:lvl4pPr marL="514350" algn="l" defTabSz="171450" rtl="0" eaLnBrk="1" latinLnBrk="0" hangingPunct="1">
      <a:defRPr sz="675" kern="1200">
        <a:solidFill>
          <a:schemeClr val="tx1"/>
        </a:solidFill>
        <a:latin typeface="+mn-lt"/>
        <a:ea typeface="+mn-ea"/>
        <a:cs typeface="+mn-cs"/>
      </a:defRPr>
    </a:lvl4pPr>
    <a:lvl5pPr marL="685800" algn="l" defTabSz="171450" rtl="0" eaLnBrk="1" latinLnBrk="0" hangingPunct="1">
      <a:defRPr sz="675" kern="1200">
        <a:solidFill>
          <a:schemeClr val="tx1"/>
        </a:solidFill>
        <a:latin typeface="+mn-lt"/>
        <a:ea typeface="+mn-ea"/>
        <a:cs typeface="+mn-cs"/>
      </a:defRPr>
    </a:lvl5pPr>
    <a:lvl6pPr marL="857250" algn="l" defTabSz="171450" rtl="0" eaLnBrk="1" latinLnBrk="0" hangingPunct="1">
      <a:defRPr sz="675" kern="1200">
        <a:solidFill>
          <a:schemeClr val="tx1"/>
        </a:solidFill>
        <a:latin typeface="+mn-lt"/>
        <a:ea typeface="+mn-ea"/>
        <a:cs typeface="+mn-cs"/>
      </a:defRPr>
    </a:lvl6pPr>
    <a:lvl7pPr marL="1028700" algn="l" defTabSz="171450" rtl="0" eaLnBrk="1" latinLnBrk="0" hangingPunct="1">
      <a:defRPr sz="675" kern="1200">
        <a:solidFill>
          <a:schemeClr val="tx1"/>
        </a:solidFill>
        <a:latin typeface="+mn-lt"/>
        <a:ea typeface="+mn-ea"/>
        <a:cs typeface="+mn-cs"/>
      </a:defRPr>
    </a:lvl7pPr>
    <a:lvl8pPr marL="1200150" algn="l" defTabSz="171450" rtl="0" eaLnBrk="1" latinLnBrk="0" hangingPunct="1">
      <a:defRPr sz="675" kern="1200">
        <a:solidFill>
          <a:schemeClr val="tx1"/>
        </a:solidFill>
        <a:latin typeface="+mn-lt"/>
        <a:ea typeface="+mn-ea"/>
        <a:cs typeface="+mn-cs"/>
      </a:defRPr>
    </a:lvl8pPr>
    <a:lvl9pPr marL="1371600" algn="l" defTabSz="171450" rtl="0" eaLnBrk="1" latinLnBrk="0" hangingPunct="1">
      <a:defRPr sz="675"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64" userDrawn="1">
          <p15:clr>
            <a:srgbClr val="A4A3A4"/>
          </p15:clr>
        </p15:guide>
        <p15:guide id="4" orient="horz" userDrawn="1">
          <p15:clr>
            <a:srgbClr val="A4A3A4"/>
          </p15:clr>
        </p15:guide>
        <p15:guide id="5" pos="288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A2F0201-3032-1CAF-417A-21D6F4EABEB0}" name="Abdullah Alrasheed" initials="AA" userId="S::Abdullah@numakin.sa::6dc88eb1-2c92-404e-bdcb-1b82d0fb0024" providerId="AD"/>
  <p188:author id="{D3EA2B7E-A996-A3B9-BDCD-F48762E91B01}" name="Abeer Aloufi" initials="AA" userId="S::Abeer@numakin.sa::b9184ebb-a373-4e03-8a5b-ed588d62b38f" providerId="AD"/>
  <p188:author id="{8BD098A3-CF23-23C7-4012-0248A3DFCCFE}" name="Maysam Alamri" initials="MA" userId="S::m.alamri@almosa.com.sa::3841606e-d9e7-4a22-909a-d963ff67b5a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5"/>
    <a:srgbClr val="92D050"/>
    <a:srgbClr val="FFD525"/>
    <a:srgbClr val="F8F8F9"/>
    <a:srgbClr val="98A2B4"/>
    <a:srgbClr val="173863"/>
    <a:srgbClr val="25599F"/>
    <a:srgbClr val="A9B3CD"/>
    <a:srgbClr val="C7CBD3"/>
    <a:srgbClr val="D3170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نمط متوسط 1 - تميي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195" autoAdjust="0"/>
    <p:restoredTop sz="93333" autoAdjust="0"/>
  </p:normalViewPr>
  <p:slideViewPr>
    <p:cSldViewPr snapToGrid="0">
      <p:cViewPr varScale="1">
        <p:scale>
          <a:sx n="94" d="100"/>
          <a:sy n="94" d="100"/>
        </p:scale>
        <p:origin x="1358" y="298"/>
      </p:cViewPr>
      <p:guideLst>
        <p:guide orient="horz" pos="2364"/>
        <p:guide orient="horz"/>
        <p:guide pos="2880"/>
      </p:guideLst>
    </p:cSldViewPr>
  </p:slideViewPr>
  <p:outlineViewPr>
    <p:cViewPr>
      <p:scale>
        <a:sx n="33" d="100"/>
        <a:sy n="33" d="100"/>
      </p:scale>
      <p:origin x="0" y="0"/>
    </p:cViewPr>
  </p:outlineViewPr>
  <p:notesTextViewPr>
    <p:cViewPr>
      <p:scale>
        <a:sx n="400" d="100"/>
        <a:sy n="400" d="100"/>
      </p:scale>
      <p:origin x="0" y="0"/>
    </p:cViewPr>
  </p:notesTextViewPr>
  <p:sorterViewPr>
    <p:cViewPr>
      <p:scale>
        <a:sx n="100" d="100"/>
        <a:sy n="100" d="100"/>
      </p:scale>
      <p:origin x="0" y="0"/>
    </p:cViewPr>
  </p:sorterViewPr>
  <p:notesViewPr>
    <p:cSldViewPr snapToGrid="0" showGuides="1">
      <p:cViewPr varScale="1">
        <p:scale>
          <a:sx n="81" d="100"/>
          <a:sy n="81" d="100"/>
        </p:scale>
        <p:origin x="3042"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microsoft.com/office/2016/11/relationships/changesInfo" Target="changesInfos/changesInfo1.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notesMaster" Target="notesMasters/notesMaster1.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presProps" Target="presProps.xml"/><Relationship Id="rId135" Type="http://schemas.microsoft.com/office/2018/10/relationships/authors" Target="author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viewProps" Target="view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theme" Target="theme/theme1.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eer Aloufi" userId="b9184ebb-a373-4e03-8a5b-ed588d62b38f" providerId="ADAL" clId="{4485E0FD-8D6E-4482-9ACA-30EF5C68608E}"/>
    <pc:docChg chg="custSel addSld delSld modSld">
      <pc:chgData name="Abeer Aloufi" userId="b9184ebb-a373-4e03-8a5b-ed588d62b38f" providerId="ADAL" clId="{4485E0FD-8D6E-4482-9ACA-30EF5C68608E}" dt="2025-12-01T13:47:26.241" v="53" actId="47"/>
      <pc:docMkLst>
        <pc:docMk/>
      </pc:docMkLst>
      <pc:sldChg chg="modSp del mod">
        <pc:chgData name="Abeer Aloufi" userId="b9184ebb-a373-4e03-8a5b-ed588d62b38f" providerId="ADAL" clId="{4485E0FD-8D6E-4482-9ACA-30EF5C68608E}" dt="2025-12-01T13:47:26.241" v="53" actId="47"/>
        <pc:sldMkLst>
          <pc:docMk/>
          <pc:sldMk cId="1687559258" sldId="2147479853"/>
        </pc:sldMkLst>
        <pc:spChg chg="mod">
          <ac:chgData name="Abeer Aloufi" userId="b9184ebb-a373-4e03-8a5b-ed588d62b38f" providerId="ADAL" clId="{4485E0FD-8D6E-4482-9ACA-30EF5C68608E}" dt="2025-12-01T13:23:30.298" v="52" actId="20577"/>
          <ac:spMkLst>
            <pc:docMk/>
            <pc:sldMk cId="1687559258" sldId="2147479853"/>
            <ac:spMk id="2" creationId="{5B08A9EA-DF2F-9DE0-C422-056A52285791}"/>
          </ac:spMkLst>
        </pc:spChg>
      </pc:sldChg>
      <pc:sldChg chg="add">
        <pc:chgData name="Abeer Aloufi" userId="b9184ebb-a373-4e03-8a5b-ed588d62b38f" providerId="ADAL" clId="{4485E0FD-8D6E-4482-9ACA-30EF5C68608E}" dt="2025-12-01T13:22:06.240" v="0" actId="2890"/>
        <pc:sldMkLst>
          <pc:docMk/>
          <pc:sldMk cId="1402555017" sldId="214747990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09139D-C23B-4F4C-B01E-420496026A69}" type="datetimeFigureOut">
              <a:rPr lang="en-SA" smtClean="0"/>
              <a:t>12/01/2025</a:t>
            </a:fld>
            <a:endParaRPr lang="en-S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06C96F-183C-3E47-9536-1823A4D40760}" type="slidenum">
              <a:rPr lang="en-SA" smtClean="0"/>
              <a:t>‹#›</a:t>
            </a:fld>
            <a:endParaRPr lang="en-SA"/>
          </a:p>
        </p:txBody>
      </p:sp>
    </p:spTree>
    <p:extLst>
      <p:ext uri="{BB962C8B-B14F-4D97-AF65-F5344CB8AC3E}">
        <p14:creationId xmlns:p14="http://schemas.microsoft.com/office/powerpoint/2010/main" val="2814215618"/>
      </p:ext>
    </p:extLst>
  </p:cSld>
  <p:clrMap bg1="lt1" tx1="dk1" bg2="lt2" tx2="dk2" accent1="accent1" accent2="accent2" accent3="accent3" accent4="accent4" accent5="accent5" accent6="accent6" hlink="hlink" folHlink="folHlink"/>
  <p:notesStyle>
    <a:lvl1pPr marL="0" algn="l" defTabSz="342900" rtl="0" eaLnBrk="1" latinLnBrk="0" hangingPunct="1">
      <a:defRPr sz="450" kern="1200">
        <a:solidFill>
          <a:schemeClr val="tx1"/>
        </a:solidFill>
        <a:latin typeface="+mn-lt"/>
        <a:ea typeface="+mn-ea"/>
        <a:cs typeface="+mn-cs"/>
      </a:defRPr>
    </a:lvl1pPr>
    <a:lvl2pPr marL="171450" algn="l" defTabSz="342900" rtl="0" eaLnBrk="1" latinLnBrk="0" hangingPunct="1">
      <a:defRPr sz="450" kern="1200">
        <a:solidFill>
          <a:schemeClr val="tx1"/>
        </a:solidFill>
        <a:latin typeface="+mn-lt"/>
        <a:ea typeface="+mn-ea"/>
        <a:cs typeface="+mn-cs"/>
      </a:defRPr>
    </a:lvl2pPr>
    <a:lvl3pPr marL="342900" algn="l" defTabSz="342900" rtl="0" eaLnBrk="1" latinLnBrk="0" hangingPunct="1">
      <a:defRPr sz="450" kern="1200">
        <a:solidFill>
          <a:schemeClr val="tx1"/>
        </a:solidFill>
        <a:latin typeface="+mn-lt"/>
        <a:ea typeface="+mn-ea"/>
        <a:cs typeface="+mn-cs"/>
      </a:defRPr>
    </a:lvl3pPr>
    <a:lvl4pPr marL="514350" algn="l" defTabSz="342900" rtl="0" eaLnBrk="1" latinLnBrk="0" hangingPunct="1">
      <a:defRPr sz="450" kern="1200">
        <a:solidFill>
          <a:schemeClr val="tx1"/>
        </a:solidFill>
        <a:latin typeface="+mn-lt"/>
        <a:ea typeface="+mn-ea"/>
        <a:cs typeface="+mn-cs"/>
      </a:defRPr>
    </a:lvl4pPr>
    <a:lvl5pPr marL="685800" algn="l" defTabSz="342900" rtl="0" eaLnBrk="1" latinLnBrk="0" hangingPunct="1">
      <a:defRPr sz="450" kern="1200">
        <a:solidFill>
          <a:schemeClr val="tx1"/>
        </a:solidFill>
        <a:latin typeface="+mn-lt"/>
        <a:ea typeface="+mn-ea"/>
        <a:cs typeface="+mn-cs"/>
      </a:defRPr>
    </a:lvl5pPr>
    <a:lvl6pPr marL="857250" algn="l" defTabSz="342900" rtl="0" eaLnBrk="1" latinLnBrk="0" hangingPunct="1">
      <a:defRPr sz="450" kern="1200">
        <a:solidFill>
          <a:schemeClr val="tx1"/>
        </a:solidFill>
        <a:latin typeface="+mn-lt"/>
        <a:ea typeface="+mn-ea"/>
        <a:cs typeface="+mn-cs"/>
      </a:defRPr>
    </a:lvl6pPr>
    <a:lvl7pPr marL="1028700" algn="l" defTabSz="342900" rtl="0" eaLnBrk="1" latinLnBrk="0" hangingPunct="1">
      <a:defRPr sz="450" kern="1200">
        <a:solidFill>
          <a:schemeClr val="tx1"/>
        </a:solidFill>
        <a:latin typeface="+mn-lt"/>
        <a:ea typeface="+mn-ea"/>
        <a:cs typeface="+mn-cs"/>
      </a:defRPr>
    </a:lvl7pPr>
    <a:lvl8pPr marL="1200150" algn="l" defTabSz="342900" rtl="0" eaLnBrk="1" latinLnBrk="0" hangingPunct="1">
      <a:defRPr sz="450" kern="1200">
        <a:solidFill>
          <a:schemeClr val="tx1"/>
        </a:solidFill>
        <a:latin typeface="+mn-lt"/>
        <a:ea typeface="+mn-ea"/>
        <a:cs typeface="+mn-cs"/>
      </a:defRPr>
    </a:lvl8pPr>
    <a:lvl9pPr marL="1371600" algn="l" defTabSz="342900" rtl="0" eaLnBrk="1" latinLnBrk="0" hangingPunct="1">
      <a:defRPr sz="45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ar-SA"/>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06C96F-183C-3E47-9536-1823A4D40760}" type="slidenum">
              <a:rPr lang="en-US" smtClean="0"/>
              <a:t>1</a:t>
            </a:fld>
            <a:endParaRPr lang="en-US" dirty="0"/>
          </a:p>
        </p:txBody>
      </p:sp>
    </p:spTree>
    <p:extLst>
      <p:ext uri="{BB962C8B-B14F-4D97-AF65-F5344CB8AC3E}">
        <p14:creationId xmlns:p14="http://schemas.microsoft.com/office/powerpoint/2010/main" val="2682736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txBody>
          <a:bodyPr/>
          <a:lstStyle/>
          <a:p>
            <a:endParaRPr lang="en-US"/>
          </a:p>
        </p:txBody>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AE06C96F-183C-3E47-9536-1823A4D40760}" type="slidenum">
              <a:rPr lang="en-US" smtClean="0"/>
              <a:t>10</a:t>
            </a:fld>
            <a:endParaRPr lang="en-US" dirty="0"/>
          </a:p>
        </p:txBody>
      </p:sp>
    </p:spTree>
    <p:extLst>
      <p:ext uri="{BB962C8B-B14F-4D97-AF65-F5344CB8AC3E}">
        <p14:creationId xmlns:p14="http://schemas.microsoft.com/office/powerpoint/2010/main" val="5290707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txBody>
          <a:bodyPr/>
          <a:lstStyle/>
          <a:p>
            <a:endParaRPr lang="en-US"/>
          </a:p>
        </p:txBody>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AE06C96F-183C-3E47-9536-1823A4D40760}" type="slidenum">
              <a:rPr lang="en-US" smtClean="0"/>
              <a:t>11</a:t>
            </a:fld>
            <a:endParaRPr lang="en-US" dirty="0"/>
          </a:p>
        </p:txBody>
      </p:sp>
    </p:spTree>
    <p:extLst>
      <p:ext uri="{BB962C8B-B14F-4D97-AF65-F5344CB8AC3E}">
        <p14:creationId xmlns:p14="http://schemas.microsoft.com/office/powerpoint/2010/main" val="185394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txBody>
          <a:bodyPr/>
          <a:lstStyle/>
          <a:p>
            <a:endParaRPr lang="en-US"/>
          </a:p>
        </p:txBody>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AE06C96F-183C-3E47-9536-1823A4D40760}" type="slidenum">
              <a:rPr lang="en-US" smtClean="0"/>
              <a:t>12</a:t>
            </a:fld>
            <a:endParaRPr lang="en-US" dirty="0"/>
          </a:p>
        </p:txBody>
      </p:sp>
    </p:spTree>
    <p:extLst>
      <p:ext uri="{BB962C8B-B14F-4D97-AF65-F5344CB8AC3E}">
        <p14:creationId xmlns:p14="http://schemas.microsoft.com/office/powerpoint/2010/main" val="2171192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txBody>
          <a:bodyPr/>
          <a:lstStyle/>
          <a:p>
            <a:endParaRPr lang="en-US"/>
          </a:p>
        </p:txBody>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AE06C96F-183C-3E47-9536-1823A4D40760}" type="slidenum">
              <a:rPr lang="en-US" smtClean="0"/>
              <a:t>13</a:t>
            </a:fld>
            <a:endParaRPr lang="en-US" dirty="0"/>
          </a:p>
        </p:txBody>
      </p:sp>
    </p:spTree>
    <p:extLst>
      <p:ext uri="{BB962C8B-B14F-4D97-AF65-F5344CB8AC3E}">
        <p14:creationId xmlns:p14="http://schemas.microsoft.com/office/powerpoint/2010/main" val="1658885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txBody>
          <a:bodyPr/>
          <a:lstStyle/>
          <a:p>
            <a:endParaRPr lang="en-US"/>
          </a:p>
        </p:txBody>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AE06C96F-183C-3E47-9536-1823A4D40760}" type="slidenum">
              <a:rPr lang="en-US" smtClean="0"/>
              <a:t>14</a:t>
            </a:fld>
            <a:endParaRPr lang="en-US" dirty="0"/>
          </a:p>
        </p:txBody>
      </p:sp>
    </p:spTree>
    <p:extLst>
      <p:ext uri="{BB962C8B-B14F-4D97-AF65-F5344CB8AC3E}">
        <p14:creationId xmlns:p14="http://schemas.microsoft.com/office/powerpoint/2010/main" val="2736491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txBody>
          <a:bodyPr/>
          <a:lstStyle/>
          <a:p>
            <a:endParaRPr lang="en-US"/>
          </a:p>
        </p:txBody>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AE06C96F-183C-3E47-9536-1823A4D40760}" type="slidenum">
              <a:rPr lang="en-US" smtClean="0"/>
              <a:t>15</a:t>
            </a:fld>
            <a:endParaRPr lang="en-US" dirty="0"/>
          </a:p>
        </p:txBody>
      </p:sp>
    </p:spTree>
    <p:extLst>
      <p:ext uri="{BB962C8B-B14F-4D97-AF65-F5344CB8AC3E}">
        <p14:creationId xmlns:p14="http://schemas.microsoft.com/office/powerpoint/2010/main" val="10148443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txBody>
          <a:bodyPr/>
          <a:lstStyle/>
          <a:p>
            <a:endParaRPr lang="en-US"/>
          </a:p>
        </p:txBody>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AE06C96F-183C-3E47-9536-1823A4D40760}" type="slidenum">
              <a:rPr lang="en-US" smtClean="0"/>
              <a:t>16</a:t>
            </a:fld>
            <a:endParaRPr lang="en-US" dirty="0"/>
          </a:p>
        </p:txBody>
      </p:sp>
    </p:spTree>
    <p:extLst>
      <p:ext uri="{BB962C8B-B14F-4D97-AF65-F5344CB8AC3E}">
        <p14:creationId xmlns:p14="http://schemas.microsoft.com/office/powerpoint/2010/main" val="10358231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txBody>
          <a:bodyPr/>
          <a:lstStyle/>
          <a:p>
            <a:endParaRPr lang="en-US"/>
          </a:p>
        </p:txBody>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AE06C96F-183C-3E47-9536-1823A4D40760}" type="slidenum">
              <a:rPr lang="en-US" smtClean="0"/>
              <a:t>17</a:t>
            </a:fld>
            <a:endParaRPr lang="en-US" dirty="0"/>
          </a:p>
        </p:txBody>
      </p:sp>
    </p:spTree>
    <p:extLst>
      <p:ext uri="{BB962C8B-B14F-4D97-AF65-F5344CB8AC3E}">
        <p14:creationId xmlns:p14="http://schemas.microsoft.com/office/powerpoint/2010/main" val="2608718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txBody>
          <a:bodyPr/>
          <a:lstStyle/>
          <a:p>
            <a:endParaRPr lang="en-US"/>
          </a:p>
        </p:txBody>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pPr marL="0" marR="0" lvl="0" indent="0" algn="r" defTabSz="171450" rtl="0" eaLnBrk="1" fontAlgn="auto" latinLnBrk="0" hangingPunct="1">
              <a:lnSpc>
                <a:spcPct val="100000"/>
              </a:lnSpc>
              <a:spcBef>
                <a:spcPts val="0"/>
              </a:spcBef>
              <a:spcAft>
                <a:spcPts val="0"/>
              </a:spcAft>
              <a:buClrTx/>
              <a:buSzTx/>
              <a:buFontTx/>
              <a:buNone/>
              <a:tabLst/>
              <a:defRPr/>
            </a:pPr>
            <a:fld id="{AE06C96F-183C-3E47-9536-1823A4D407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7145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2631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FC766-8D00-D294-238F-CF8B2B9E5ABC}"/>
            </a:ext>
          </a:extLst>
        </p:cNvPr>
        <p:cNvGrpSpPr/>
        <p:nvPr/>
      </p:nvGrpSpPr>
      <p:grpSpPr>
        <a:xfrm>
          <a:off x="0" y="0"/>
          <a:ext cx="0" cy="0"/>
          <a:chOff x="0" y="0"/>
          <a:chExt cx="0" cy="0"/>
        </a:xfrm>
      </p:grpSpPr>
      <p:sp>
        <p:nvSpPr>
          <p:cNvPr id="2" name="عنصر نائب لصورة الشريحة 1">
            <a:extLst>
              <a:ext uri="{FF2B5EF4-FFF2-40B4-BE49-F238E27FC236}">
                <a16:creationId xmlns:a16="http://schemas.microsoft.com/office/drawing/2014/main" id="{5A57441C-81D3-5BAC-EF89-D9397E376828}"/>
              </a:ext>
            </a:extLst>
          </p:cNvPr>
          <p:cNvSpPr>
            <a:spLocks noGrp="1" noRot="1" noChangeAspect="1"/>
          </p:cNvSpPr>
          <p:nvPr>
            <p:ph type="sldImg"/>
          </p:nvPr>
        </p:nvSpPr>
        <p:spPr/>
        <p:txBody>
          <a:bodyPr/>
          <a:lstStyle/>
          <a:p>
            <a:endParaRPr lang="en-US"/>
          </a:p>
        </p:txBody>
      </p:sp>
      <p:sp>
        <p:nvSpPr>
          <p:cNvPr id="3" name="عنصر نائب للملاحظات 2">
            <a:extLst>
              <a:ext uri="{FF2B5EF4-FFF2-40B4-BE49-F238E27FC236}">
                <a16:creationId xmlns:a16="http://schemas.microsoft.com/office/drawing/2014/main" id="{6D5E7588-8307-477C-04AA-9A7CC12864A5}"/>
              </a:ext>
            </a:extLst>
          </p:cNvPr>
          <p:cNvSpPr>
            <a:spLocks noGrp="1"/>
          </p:cNvSpPr>
          <p:nvPr>
            <p:ph type="body" idx="1"/>
          </p:nvPr>
        </p:nvSpPr>
        <p:spPr/>
        <p:txBody>
          <a:bodyPr/>
          <a:lstStyle/>
          <a:p>
            <a:endParaRPr lang="en-US" dirty="0"/>
          </a:p>
        </p:txBody>
      </p:sp>
      <p:sp>
        <p:nvSpPr>
          <p:cNvPr id="4" name="عنصر نائب لرقم الشريحة 3">
            <a:extLst>
              <a:ext uri="{FF2B5EF4-FFF2-40B4-BE49-F238E27FC236}">
                <a16:creationId xmlns:a16="http://schemas.microsoft.com/office/drawing/2014/main" id="{E6004F0A-CA42-C926-D34D-F6F1A218AC81}"/>
              </a:ext>
            </a:extLst>
          </p:cNvPr>
          <p:cNvSpPr>
            <a:spLocks noGrp="1"/>
          </p:cNvSpPr>
          <p:nvPr>
            <p:ph type="sldNum" sz="quarter" idx="5"/>
          </p:nvPr>
        </p:nvSpPr>
        <p:spPr/>
        <p:txBody>
          <a:bodyPr/>
          <a:lstStyle/>
          <a:p>
            <a:pPr marL="0" marR="0" lvl="0" indent="0" algn="r" defTabSz="171450" rtl="0" eaLnBrk="1" fontAlgn="auto" latinLnBrk="0" hangingPunct="1">
              <a:lnSpc>
                <a:spcPct val="100000"/>
              </a:lnSpc>
              <a:spcBef>
                <a:spcPts val="0"/>
              </a:spcBef>
              <a:spcAft>
                <a:spcPts val="0"/>
              </a:spcAft>
              <a:buClrTx/>
              <a:buSzTx/>
              <a:buFontTx/>
              <a:buNone/>
              <a:tabLst/>
              <a:defRPr/>
            </a:pPr>
            <a:fld id="{AE06C96F-183C-3E47-9536-1823A4D407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7145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5704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txBody>
          <a:bodyPr/>
          <a:lstStyle/>
          <a:p>
            <a:endParaRPr lang="en-US"/>
          </a:p>
        </p:txBody>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AE06C96F-183C-3E47-9536-1823A4D40760}" type="slidenum">
              <a:rPr lang="en-US" smtClean="0"/>
              <a:t>2</a:t>
            </a:fld>
            <a:endParaRPr lang="en-US" dirty="0"/>
          </a:p>
        </p:txBody>
      </p:sp>
    </p:spTree>
    <p:extLst>
      <p:ext uri="{BB962C8B-B14F-4D97-AF65-F5344CB8AC3E}">
        <p14:creationId xmlns:p14="http://schemas.microsoft.com/office/powerpoint/2010/main" val="28674216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6B2CE-C2B3-795D-1781-26DEDCBAF4BB}"/>
            </a:ext>
          </a:extLst>
        </p:cNvPr>
        <p:cNvGrpSpPr/>
        <p:nvPr/>
      </p:nvGrpSpPr>
      <p:grpSpPr>
        <a:xfrm>
          <a:off x="0" y="0"/>
          <a:ext cx="0" cy="0"/>
          <a:chOff x="0" y="0"/>
          <a:chExt cx="0" cy="0"/>
        </a:xfrm>
      </p:grpSpPr>
      <p:sp>
        <p:nvSpPr>
          <p:cNvPr id="2" name="عنصر نائب لصورة الشريحة 1">
            <a:extLst>
              <a:ext uri="{FF2B5EF4-FFF2-40B4-BE49-F238E27FC236}">
                <a16:creationId xmlns:a16="http://schemas.microsoft.com/office/drawing/2014/main" id="{E6BBC922-2AF3-795E-AC47-54790DF2E220}"/>
              </a:ext>
            </a:extLst>
          </p:cNvPr>
          <p:cNvSpPr>
            <a:spLocks noGrp="1" noRot="1" noChangeAspect="1"/>
          </p:cNvSpPr>
          <p:nvPr>
            <p:ph type="sldImg"/>
          </p:nvPr>
        </p:nvSpPr>
        <p:spPr/>
        <p:txBody>
          <a:bodyPr/>
          <a:lstStyle/>
          <a:p>
            <a:endParaRPr lang="en-US"/>
          </a:p>
        </p:txBody>
      </p:sp>
      <p:sp>
        <p:nvSpPr>
          <p:cNvPr id="3" name="عنصر نائب للملاحظات 2">
            <a:extLst>
              <a:ext uri="{FF2B5EF4-FFF2-40B4-BE49-F238E27FC236}">
                <a16:creationId xmlns:a16="http://schemas.microsoft.com/office/drawing/2014/main" id="{084E2BDE-BC4E-3771-1D6B-579EBB8576B2}"/>
              </a:ext>
            </a:extLst>
          </p:cNvPr>
          <p:cNvSpPr>
            <a:spLocks noGrp="1"/>
          </p:cNvSpPr>
          <p:nvPr>
            <p:ph type="body" idx="1"/>
          </p:nvPr>
        </p:nvSpPr>
        <p:spPr/>
        <p:txBody>
          <a:bodyPr/>
          <a:lstStyle/>
          <a:p>
            <a:endParaRPr lang="en-US" dirty="0"/>
          </a:p>
        </p:txBody>
      </p:sp>
      <p:sp>
        <p:nvSpPr>
          <p:cNvPr id="4" name="عنصر نائب لرقم الشريحة 3">
            <a:extLst>
              <a:ext uri="{FF2B5EF4-FFF2-40B4-BE49-F238E27FC236}">
                <a16:creationId xmlns:a16="http://schemas.microsoft.com/office/drawing/2014/main" id="{DF412AE2-1609-2474-5779-885717EF6332}"/>
              </a:ext>
            </a:extLst>
          </p:cNvPr>
          <p:cNvSpPr>
            <a:spLocks noGrp="1"/>
          </p:cNvSpPr>
          <p:nvPr>
            <p:ph type="sldNum" sz="quarter" idx="5"/>
          </p:nvPr>
        </p:nvSpPr>
        <p:spPr/>
        <p:txBody>
          <a:bodyPr/>
          <a:lstStyle/>
          <a:p>
            <a:pPr marL="0" marR="0" lvl="0" indent="0" algn="r" defTabSz="171450" rtl="0" eaLnBrk="1" fontAlgn="auto" latinLnBrk="0" hangingPunct="1">
              <a:lnSpc>
                <a:spcPct val="100000"/>
              </a:lnSpc>
              <a:spcBef>
                <a:spcPts val="0"/>
              </a:spcBef>
              <a:spcAft>
                <a:spcPts val="0"/>
              </a:spcAft>
              <a:buClrTx/>
              <a:buSzTx/>
              <a:buFontTx/>
              <a:buNone/>
              <a:tabLst/>
              <a:defRPr/>
            </a:pPr>
            <a:fld id="{AE06C96F-183C-3E47-9536-1823A4D407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7145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33764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txBody>
          <a:bodyPr/>
          <a:lstStyle/>
          <a:p>
            <a:endParaRPr lang="en-US"/>
          </a:p>
        </p:txBody>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AE06C96F-183C-3E47-9536-1823A4D40760}" type="slidenum">
              <a:rPr lang="en-US" smtClean="0"/>
              <a:t>21</a:t>
            </a:fld>
            <a:endParaRPr lang="en-US" dirty="0"/>
          </a:p>
        </p:txBody>
      </p:sp>
    </p:spTree>
    <p:extLst>
      <p:ext uri="{BB962C8B-B14F-4D97-AF65-F5344CB8AC3E}">
        <p14:creationId xmlns:p14="http://schemas.microsoft.com/office/powerpoint/2010/main" val="8799317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txBody>
          <a:bodyPr/>
          <a:lstStyle/>
          <a:p>
            <a:endParaRPr lang="en-US"/>
          </a:p>
        </p:txBody>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AE06C96F-183C-3E47-9536-1823A4D40760}" type="slidenum">
              <a:rPr lang="en-US" smtClean="0"/>
              <a:t>22</a:t>
            </a:fld>
            <a:endParaRPr lang="en-US" dirty="0"/>
          </a:p>
        </p:txBody>
      </p:sp>
    </p:spTree>
    <p:extLst>
      <p:ext uri="{BB962C8B-B14F-4D97-AF65-F5344CB8AC3E}">
        <p14:creationId xmlns:p14="http://schemas.microsoft.com/office/powerpoint/2010/main" val="34984133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txBody>
          <a:bodyPr/>
          <a:lstStyle/>
          <a:p>
            <a:endParaRPr lang="en-US"/>
          </a:p>
        </p:txBody>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AE06C96F-183C-3E47-9536-1823A4D40760}" type="slidenum">
              <a:rPr lang="en-US" smtClean="0"/>
              <a:t>23</a:t>
            </a:fld>
            <a:endParaRPr lang="en-US" dirty="0"/>
          </a:p>
        </p:txBody>
      </p:sp>
    </p:spTree>
    <p:extLst>
      <p:ext uri="{BB962C8B-B14F-4D97-AF65-F5344CB8AC3E}">
        <p14:creationId xmlns:p14="http://schemas.microsoft.com/office/powerpoint/2010/main" val="23293520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txBody>
          <a:bodyPr/>
          <a:lstStyle/>
          <a:p>
            <a:endParaRPr lang="en-US"/>
          </a:p>
        </p:txBody>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AE06C96F-183C-3E47-9536-1823A4D40760}" type="slidenum">
              <a:rPr lang="en-US" smtClean="0"/>
              <a:t>24</a:t>
            </a:fld>
            <a:endParaRPr lang="en-US" dirty="0"/>
          </a:p>
        </p:txBody>
      </p:sp>
    </p:spTree>
    <p:extLst>
      <p:ext uri="{BB962C8B-B14F-4D97-AF65-F5344CB8AC3E}">
        <p14:creationId xmlns:p14="http://schemas.microsoft.com/office/powerpoint/2010/main" val="476950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txBody>
          <a:bodyPr/>
          <a:lstStyle/>
          <a:p>
            <a:endParaRPr lang="en-US"/>
          </a:p>
        </p:txBody>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AE06C96F-183C-3E47-9536-1823A4D40760}" type="slidenum">
              <a:rPr lang="en-US" smtClean="0"/>
              <a:t>25</a:t>
            </a:fld>
            <a:endParaRPr lang="en-US" dirty="0"/>
          </a:p>
        </p:txBody>
      </p:sp>
    </p:spTree>
    <p:extLst>
      <p:ext uri="{BB962C8B-B14F-4D97-AF65-F5344CB8AC3E}">
        <p14:creationId xmlns:p14="http://schemas.microsoft.com/office/powerpoint/2010/main" val="29464832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txBody>
          <a:bodyPr/>
          <a:lstStyle/>
          <a:p>
            <a:endParaRPr lang="en-US"/>
          </a:p>
        </p:txBody>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AE06C96F-183C-3E47-9536-1823A4D40760}" type="slidenum">
              <a:rPr lang="en-US" smtClean="0"/>
              <a:t>26</a:t>
            </a:fld>
            <a:endParaRPr lang="en-US" dirty="0"/>
          </a:p>
        </p:txBody>
      </p:sp>
    </p:spTree>
    <p:extLst>
      <p:ext uri="{BB962C8B-B14F-4D97-AF65-F5344CB8AC3E}">
        <p14:creationId xmlns:p14="http://schemas.microsoft.com/office/powerpoint/2010/main" val="41304578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txBody>
          <a:bodyPr/>
          <a:lstStyle/>
          <a:p>
            <a:endParaRPr lang="en-US"/>
          </a:p>
        </p:txBody>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AE06C96F-183C-3E47-9536-1823A4D40760}" type="slidenum">
              <a:rPr lang="en-US" smtClean="0"/>
              <a:t>27</a:t>
            </a:fld>
            <a:endParaRPr lang="en-US" dirty="0"/>
          </a:p>
        </p:txBody>
      </p:sp>
    </p:spTree>
    <p:extLst>
      <p:ext uri="{BB962C8B-B14F-4D97-AF65-F5344CB8AC3E}">
        <p14:creationId xmlns:p14="http://schemas.microsoft.com/office/powerpoint/2010/main" val="1467556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17294-E9E6-3D57-9F3A-6841A708E655}"/>
            </a:ext>
          </a:extLst>
        </p:cNvPr>
        <p:cNvGrpSpPr/>
        <p:nvPr/>
      </p:nvGrpSpPr>
      <p:grpSpPr>
        <a:xfrm>
          <a:off x="0" y="0"/>
          <a:ext cx="0" cy="0"/>
          <a:chOff x="0" y="0"/>
          <a:chExt cx="0" cy="0"/>
        </a:xfrm>
      </p:grpSpPr>
      <p:sp>
        <p:nvSpPr>
          <p:cNvPr id="2" name="عنصر نائب لصورة الشريحة 1">
            <a:extLst>
              <a:ext uri="{FF2B5EF4-FFF2-40B4-BE49-F238E27FC236}">
                <a16:creationId xmlns:a16="http://schemas.microsoft.com/office/drawing/2014/main" id="{E60D9DED-25D2-3425-7C88-D6745C79870F}"/>
              </a:ext>
            </a:extLst>
          </p:cNvPr>
          <p:cNvSpPr>
            <a:spLocks noGrp="1" noRot="1" noChangeAspect="1"/>
          </p:cNvSpPr>
          <p:nvPr>
            <p:ph type="sldImg"/>
          </p:nvPr>
        </p:nvSpPr>
        <p:spPr/>
        <p:txBody>
          <a:bodyPr/>
          <a:lstStyle/>
          <a:p>
            <a:endParaRPr lang="en-US"/>
          </a:p>
        </p:txBody>
      </p:sp>
      <p:sp>
        <p:nvSpPr>
          <p:cNvPr id="3" name="عنصر نائب للملاحظات 2">
            <a:extLst>
              <a:ext uri="{FF2B5EF4-FFF2-40B4-BE49-F238E27FC236}">
                <a16:creationId xmlns:a16="http://schemas.microsoft.com/office/drawing/2014/main" id="{276EAFC0-1C44-F301-8C4A-1B96BC65168B}"/>
              </a:ext>
            </a:extLst>
          </p:cNvPr>
          <p:cNvSpPr>
            <a:spLocks noGrp="1"/>
          </p:cNvSpPr>
          <p:nvPr>
            <p:ph type="body" idx="1"/>
          </p:nvPr>
        </p:nvSpPr>
        <p:spPr/>
        <p:txBody>
          <a:bodyPr/>
          <a:lstStyle/>
          <a:p>
            <a:endParaRPr lang="en-US" dirty="0"/>
          </a:p>
        </p:txBody>
      </p:sp>
      <p:sp>
        <p:nvSpPr>
          <p:cNvPr id="4" name="عنصر نائب لرقم الشريحة 3">
            <a:extLst>
              <a:ext uri="{FF2B5EF4-FFF2-40B4-BE49-F238E27FC236}">
                <a16:creationId xmlns:a16="http://schemas.microsoft.com/office/drawing/2014/main" id="{C2EF2B66-5E1C-0B66-0628-0E7ECCCDCE7E}"/>
              </a:ext>
            </a:extLst>
          </p:cNvPr>
          <p:cNvSpPr>
            <a:spLocks noGrp="1"/>
          </p:cNvSpPr>
          <p:nvPr>
            <p:ph type="sldNum" sz="quarter" idx="5"/>
          </p:nvPr>
        </p:nvSpPr>
        <p:spPr/>
        <p:txBody>
          <a:bodyPr/>
          <a:lstStyle/>
          <a:p>
            <a:pPr marL="0" marR="0" lvl="0" indent="0" algn="r" defTabSz="171450" rtl="0" eaLnBrk="1" fontAlgn="auto" latinLnBrk="0" hangingPunct="1">
              <a:lnSpc>
                <a:spcPct val="100000"/>
              </a:lnSpc>
              <a:spcBef>
                <a:spcPts val="0"/>
              </a:spcBef>
              <a:spcAft>
                <a:spcPts val="0"/>
              </a:spcAft>
              <a:buClrTx/>
              <a:buSzTx/>
              <a:buFontTx/>
              <a:buNone/>
              <a:tabLst/>
              <a:defRPr/>
            </a:pPr>
            <a:fld id="{AE06C96F-183C-3E47-9536-1823A4D407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7145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56363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txBody>
          <a:bodyPr/>
          <a:lstStyle/>
          <a:p>
            <a:endParaRPr lang="en-US"/>
          </a:p>
        </p:txBody>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AE06C96F-183C-3E47-9536-1823A4D40760}" type="slidenum">
              <a:rPr lang="en-US" smtClean="0"/>
              <a:t>30</a:t>
            </a:fld>
            <a:endParaRPr lang="en-US" dirty="0"/>
          </a:p>
        </p:txBody>
      </p:sp>
    </p:spTree>
    <p:extLst>
      <p:ext uri="{BB962C8B-B14F-4D97-AF65-F5344CB8AC3E}">
        <p14:creationId xmlns:p14="http://schemas.microsoft.com/office/powerpoint/2010/main" val="1674010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txBody>
          <a:bodyPr/>
          <a:lstStyle/>
          <a:p>
            <a:endParaRPr lang="en-US"/>
          </a:p>
        </p:txBody>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AE06C96F-183C-3E47-9536-1823A4D40760}" type="slidenum">
              <a:rPr lang="en-US" smtClean="0"/>
              <a:t>3</a:t>
            </a:fld>
            <a:endParaRPr lang="en-US" dirty="0"/>
          </a:p>
        </p:txBody>
      </p:sp>
    </p:spTree>
    <p:extLst>
      <p:ext uri="{BB962C8B-B14F-4D97-AF65-F5344CB8AC3E}">
        <p14:creationId xmlns:p14="http://schemas.microsoft.com/office/powerpoint/2010/main" val="22153795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txBody>
          <a:bodyPr/>
          <a:lstStyle/>
          <a:p>
            <a:endParaRPr lang="en-US"/>
          </a:p>
        </p:txBody>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AE06C96F-183C-3E47-9536-1823A4D40760}" type="slidenum">
              <a:rPr lang="en-US" smtClean="0"/>
              <a:t>31</a:t>
            </a:fld>
            <a:endParaRPr lang="en-US" dirty="0"/>
          </a:p>
        </p:txBody>
      </p:sp>
    </p:spTree>
    <p:extLst>
      <p:ext uri="{BB962C8B-B14F-4D97-AF65-F5344CB8AC3E}">
        <p14:creationId xmlns:p14="http://schemas.microsoft.com/office/powerpoint/2010/main" val="30340107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txBody>
          <a:bodyPr/>
          <a:lstStyle/>
          <a:p>
            <a:endParaRPr lang="en-US"/>
          </a:p>
        </p:txBody>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AE06C96F-183C-3E47-9536-1823A4D40760}" type="slidenum">
              <a:rPr lang="en-US" smtClean="0"/>
              <a:t>32</a:t>
            </a:fld>
            <a:endParaRPr lang="en-US" dirty="0"/>
          </a:p>
        </p:txBody>
      </p:sp>
    </p:spTree>
    <p:extLst>
      <p:ext uri="{BB962C8B-B14F-4D97-AF65-F5344CB8AC3E}">
        <p14:creationId xmlns:p14="http://schemas.microsoft.com/office/powerpoint/2010/main" val="6354455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txBody>
          <a:bodyPr/>
          <a:lstStyle/>
          <a:p>
            <a:endParaRPr lang="en-US"/>
          </a:p>
        </p:txBody>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AE06C96F-183C-3E47-9536-1823A4D40760}" type="slidenum">
              <a:rPr lang="en-US" smtClean="0"/>
              <a:t>33</a:t>
            </a:fld>
            <a:endParaRPr lang="en-US" dirty="0"/>
          </a:p>
        </p:txBody>
      </p:sp>
    </p:spTree>
    <p:extLst>
      <p:ext uri="{BB962C8B-B14F-4D97-AF65-F5344CB8AC3E}">
        <p14:creationId xmlns:p14="http://schemas.microsoft.com/office/powerpoint/2010/main" val="13767455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txBody>
          <a:bodyPr/>
          <a:lstStyle/>
          <a:p>
            <a:endParaRPr lang="en-US"/>
          </a:p>
        </p:txBody>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AE06C96F-183C-3E47-9536-1823A4D40760}" type="slidenum">
              <a:rPr lang="en-US" smtClean="0"/>
              <a:t>34</a:t>
            </a:fld>
            <a:endParaRPr lang="en-US" dirty="0"/>
          </a:p>
        </p:txBody>
      </p:sp>
    </p:spTree>
    <p:extLst>
      <p:ext uri="{BB962C8B-B14F-4D97-AF65-F5344CB8AC3E}">
        <p14:creationId xmlns:p14="http://schemas.microsoft.com/office/powerpoint/2010/main" val="21187506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txBody>
          <a:bodyPr/>
          <a:lstStyle/>
          <a:p>
            <a:endParaRPr lang="en-US"/>
          </a:p>
        </p:txBody>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AE06C96F-183C-3E47-9536-1823A4D40760}" type="slidenum">
              <a:rPr lang="en-US" smtClean="0"/>
              <a:t>35</a:t>
            </a:fld>
            <a:endParaRPr lang="en-US" dirty="0"/>
          </a:p>
        </p:txBody>
      </p:sp>
    </p:spTree>
    <p:extLst>
      <p:ext uri="{BB962C8B-B14F-4D97-AF65-F5344CB8AC3E}">
        <p14:creationId xmlns:p14="http://schemas.microsoft.com/office/powerpoint/2010/main" val="20084458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txBody>
          <a:bodyPr/>
          <a:lstStyle/>
          <a:p>
            <a:endParaRPr lang="en-US"/>
          </a:p>
        </p:txBody>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AE06C96F-183C-3E47-9536-1823A4D40760}" type="slidenum">
              <a:rPr lang="en-US" smtClean="0"/>
              <a:t>36</a:t>
            </a:fld>
            <a:endParaRPr lang="en-US" dirty="0"/>
          </a:p>
        </p:txBody>
      </p:sp>
    </p:spTree>
    <p:extLst>
      <p:ext uri="{BB962C8B-B14F-4D97-AF65-F5344CB8AC3E}">
        <p14:creationId xmlns:p14="http://schemas.microsoft.com/office/powerpoint/2010/main" val="40660992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txBody>
          <a:bodyPr/>
          <a:lstStyle/>
          <a:p>
            <a:endParaRPr lang="en-US"/>
          </a:p>
        </p:txBody>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AE06C96F-183C-3E47-9536-1823A4D40760}" type="slidenum">
              <a:rPr lang="en-US" smtClean="0"/>
              <a:t>37</a:t>
            </a:fld>
            <a:endParaRPr lang="en-US" dirty="0"/>
          </a:p>
        </p:txBody>
      </p:sp>
    </p:spTree>
    <p:extLst>
      <p:ext uri="{BB962C8B-B14F-4D97-AF65-F5344CB8AC3E}">
        <p14:creationId xmlns:p14="http://schemas.microsoft.com/office/powerpoint/2010/main" val="38374386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txBody>
          <a:bodyPr/>
          <a:lstStyle/>
          <a:p>
            <a:endParaRPr lang="en-US"/>
          </a:p>
        </p:txBody>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AE06C96F-183C-3E47-9536-1823A4D40760}" type="slidenum">
              <a:rPr lang="en-US" smtClean="0"/>
              <a:t>38</a:t>
            </a:fld>
            <a:endParaRPr lang="en-US" dirty="0"/>
          </a:p>
        </p:txBody>
      </p:sp>
    </p:spTree>
    <p:extLst>
      <p:ext uri="{BB962C8B-B14F-4D97-AF65-F5344CB8AC3E}">
        <p14:creationId xmlns:p14="http://schemas.microsoft.com/office/powerpoint/2010/main" val="35209927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txBody>
          <a:bodyPr/>
          <a:lstStyle/>
          <a:p>
            <a:endParaRPr lang="en-US"/>
          </a:p>
        </p:txBody>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AE06C96F-183C-3E47-9536-1823A4D40760}" type="slidenum">
              <a:rPr lang="en-US" smtClean="0"/>
              <a:t>39</a:t>
            </a:fld>
            <a:endParaRPr lang="en-US" dirty="0"/>
          </a:p>
        </p:txBody>
      </p:sp>
    </p:spTree>
    <p:extLst>
      <p:ext uri="{BB962C8B-B14F-4D97-AF65-F5344CB8AC3E}">
        <p14:creationId xmlns:p14="http://schemas.microsoft.com/office/powerpoint/2010/main" val="15319208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txBody>
          <a:bodyPr/>
          <a:lstStyle/>
          <a:p>
            <a:endParaRPr lang="en-US"/>
          </a:p>
        </p:txBody>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AE06C96F-183C-3E47-9536-1823A4D40760}" type="slidenum">
              <a:rPr lang="en-US" smtClean="0"/>
              <a:t>40</a:t>
            </a:fld>
            <a:endParaRPr lang="en-US" dirty="0"/>
          </a:p>
        </p:txBody>
      </p:sp>
    </p:spTree>
    <p:extLst>
      <p:ext uri="{BB962C8B-B14F-4D97-AF65-F5344CB8AC3E}">
        <p14:creationId xmlns:p14="http://schemas.microsoft.com/office/powerpoint/2010/main" val="337209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3F877F-D9AB-994A-9FD5-5BBADB3E7C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5C8F8B-E0E1-9024-0FE6-8C66FEAF84DA}"/>
              </a:ext>
            </a:extLst>
          </p:cNvPr>
          <p:cNvSpPr>
            <a:spLocks noGrp="1" noRot="1" noChangeAspect="1"/>
          </p:cNvSpPr>
          <p:nvPr>
            <p:ph type="sldImg"/>
          </p:nvPr>
        </p:nvSpPr>
        <p:spPr/>
        <p:txBody>
          <a:bodyPr/>
          <a:lstStyle/>
          <a:p>
            <a:endParaRPr lang="ar-SA"/>
          </a:p>
        </p:txBody>
      </p:sp>
      <p:sp>
        <p:nvSpPr>
          <p:cNvPr id="3" name="Notes Placeholder 2">
            <a:extLst>
              <a:ext uri="{FF2B5EF4-FFF2-40B4-BE49-F238E27FC236}">
                <a16:creationId xmlns:a16="http://schemas.microsoft.com/office/drawing/2014/main" id="{93AFDF56-CB3F-C848-887B-B3C1CF8CC4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A68517C-3318-592B-ABD0-36CE8AC2A228}"/>
              </a:ext>
            </a:extLst>
          </p:cNvPr>
          <p:cNvSpPr>
            <a:spLocks noGrp="1"/>
          </p:cNvSpPr>
          <p:nvPr>
            <p:ph type="sldNum" sz="quarter" idx="5"/>
          </p:nvPr>
        </p:nvSpPr>
        <p:spPr/>
        <p:txBody>
          <a:bodyPr/>
          <a:lstStyle/>
          <a:p>
            <a:fld id="{AE06C96F-183C-3E47-9536-1823A4D40760}" type="slidenum">
              <a:rPr lang="en-US" smtClean="0"/>
              <a:t>4</a:t>
            </a:fld>
            <a:endParaRPr lang="en-US" dirty="0"/>
          </a:p>
        </p:txBody>
      </p:sp>
    </p:spTree>
    <p:extLst>
      <p:ext uri="{BB962C8B-B14F-4D97-AF65-F5344CB8AC3E}">
        <p14:creationId xmlns:p14="http://schemas.microsoft.com/office/powerpoint/2010/main" val="11491453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txBody>
          <a:bodyPr/>
          <a:lstStyle/>
          <a:p>
            <a:endParaRPr lang="en-US"/>
          </a:p>
        </p:txBody>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AE06C96F-183C-3E47-9536-1823A4D40760}" type="slidenum">
              <a:rPr lang="en-US" smtClean="0"/>
              <a:t>42</a:t>
            </a:fld>
            <a:endParaRPr lang="en-US" dirty="0"/>
          </a:p>
        </p:txBody>
      </p:sp>
    </p:spTree>
    <p:extLst>
      <p:ext uri="{BB962C8B-B14F-4D97-AF65-F5344CB8AC3E}">
        <p14:creationId xmlns:p14="http://schemas.microsoft.com/office/powerpoint/2010/main" val="30128264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txBody>
          <a:bodyPr/>
          <a:lstStyle/>
          <a:p>
            <a:endParaRPr lang="en-US"/>
          </a:p>
        </p:txBody>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AE06C96F-183C-3E47-9536-1823A4D40760}" type="slidenum">
              <a:rPr lang="en-US" smtClean="0"/>
              <a:t>43</a:t>
            </a:fld>
            <a:endParaRPr lang="en-US" dirty="0"/>
          </a:p>
        </p:txBody>
      </p:sp>
    </p:spTree>
    <p:extLst>
      <p:ext uri="{BB962C8B-B14F-4D97-AF65-F5344CB8AC3E}">
        <p14:creationId xmlns:p14="http://schemas.microsoft.com/office/powerpoint/2010/main" val="994985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txBody>
          <a:bodyPr/>
          <a:lstStyle/>
          <a:p>
            <a:endParaRPr lang="en-US"/>
          </a:p>
        </p:txBody>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AE06C96F-183C-3E47-9536-1823A4D40760}" type="slidenum">
              <a:rPr lang="en-US" smtClean="0"/>
              <a:t>44</a:t>
            </a:fld>
            <a:endParaRPr lang="en-US" dirty="0"/>
          </a:p>
        </p:txBody>
      </p:sp>
    </p:spTree>
    <p:extLst>
      <p:ext uri="{BB962C8B-B14F-4D97-AF65-F5344CB8AC3E}">
        <p14:creationId xmlns:p14="http://schemas.microsoft.com/office/powerpoint/2010/main" val="16293398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txBody>
          <a:bodyPr/>
          <a:lstStyle/>
          <a:p>
            <a:endParaRPr lang="en-US"/>
          </a:p>
        </p:txBody>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AE06C96F-183C-3E47-9536-1823A4D40760}" type="slidenum">
              <a:rPr lang="en-US" smtClean="0"/>
              <a:t>45</a:t>
            </a:fld>
            <a:endParaRPr lang="en-US" dirty="0"/>
          </a:p>
        </p:txBody>
      </p:sp>
    </p:spTree>
    <p:extLst>
      <p:ext uri="{BB962C8B-B14F-4D97-AF65-F5344CB8AC3E}">
        <p14:creationId xmlns:p14="http://schemas.microsoft.com/office/powerpoint/2010/main" val="29838778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txBody>
          <a:bodyPr/>
          <a:lstStyle/>
          <a:p>
            <a:endParaRPr lang="en-US"/>
          </a:p>
        </p:txBody>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AE06C96F-183C-3E47-9536-1823A4D40760}" type="slidenum">
              <a:rPr lang="en-US" smtClean="0"/>
              <a:t>46</a:t>
            </a:fld>
            <a:endParaRPr lang="en-US" dirty="0"/>
          </a:p>
        </p:txBody>
      </p:sp>
    </p:spTree>
    <p:extLst>
      <p:ext uri="{BB962C8B-B14F-4D97-AF65-F5344CB8AC3E}">
        <p14:creationId xmlns:p14="http://schemas.microsoft.com/office/powerpoint/2010/main" val="15397058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txBody>
          <a:bodyPr/>
          <a:lstStyle/>
          <a:p>
            <a:endParaRPr lang="en-US"/>
          </a:p>
        </p:txBody>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AE06C96F-183C-3E47-9536-1823A4D40760}" type="slidenum">
              <a:rPr lang="en-US" smtClean="0"/>
              <a:t>47</a:t>
            </a:fld>
            <a:endParaRPr lang="en-US" dirty="0"/>
          </a:p>
        </p:txBody>
      </p:sp>
    </p:spTree>
    <p:extLst>
      <p:ext uri="{BB962C8B-B14F-4D97-AF65-F5344CB8AC3E}">
        <p14:creationId xmlns:p14="http://schemas.microsoft.com/office/powerpoint/2010/main" val="24840652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2FEAF8-D389-26F0-3F9D-226AF6ADF0B4}"/>
            </a:ext>
          </a:extLst>
        </p:cNvPr>
        <p:cNvGrpSpPr/>
        <p:nvPr/>
      </p:nvGrpSpPr>
      <p:grpSpPr>
        <a:xfrm>
          <a:off x="0" y="0"/>
          <a:ext cx="0" cy="0"/>
          <a:chOff x="0" y="0"/>
          <a:chExt cx="0" cy="0"/>
        </a:xfrm>
      </p:grpSpPr>
      <p:sp>
        <p:nvSpPr>
          <p:cNvPr id="2" name="عنصر نائب لصورة الشريحة 1">
            <a:extLst>
              <a:ext uri="{FF2B5EF4-FFF2-40B4-BE49-F238E27FC236}">
                <a16:creationId xmlns:a16="http://schemas.microsoft.com/office/drawing/2014/main" id="{2E7E9F08-8804-DB70-49E1-14C927C2D384}"/>
              </a:ext>
            </a:extLst>
          </p:cNvPr>
          <p:cNvSpPr>
            <a:spLocks noGrp="1" noRot="1" noChangeAspect="1"/>
          </p:cNvSpPr>
          <p:nvPr>
            <p:ph type="sldImg"/>
          </p:nvPr>
        </p:nvSpPr>
        <p:spPr/>
        <p:txBody>
          <a:bodyPr/>
          <a:lstStyle/>
          <a:p>
            <a:endParaRPr lang="en-US"/>
          </a:p>
        </p:txBody>
      </p:sp>
      <p:sp>
        <p:nvSpPr>
          <p:cNvPr id="3" name="عنصر نائب للملاحظات 2">
            <a:extLst>
              <a:ext uri="{FF2B5EF4-FFF2-40B4-BE49-F238E27FC236}">
                <a16:creationId xmlns:a16="http://schemas.microsoft.com/office/drawing/2014/main" id="{C246CCD0-1A3B-F6B1-CD35-E9871E2BFE8D}"/>
              </a:ext>
            </a:extLst>
          </p:cNvPr>
          <p:cNvSpPr>
            <a:spLocks noGrp="1"/>
          </p:cNvSpPr>
          <p:nvPr>
            <p:ph type="body" idx="1"/>
          </p:nvPr>
        </p:nvSpPr>
        <p:spPr/>
        <p:txBody>
          <a:bodyPr/>
          <a:lstStyle/>
          <a:p>
            <a:endParaRPr lang="en-US" dirty="0"/>
          </a:p>
        </p:txBody>
      </p:sp>
      <p:sp>
        <p:nvSpPr>
          <p:cNvPr id="4" name="عنصر نائب لرقم الشريحة 3">
            <a:extLst>
              <a:ext uri="{FF2B5EF4-FFF2-40B4-BE49-F238E27FC236}">
                <a16:creationId xmlns:a16="http://schemas.microsoft.com/office/drawing/2014/main" id="{7CCC1456-B472-F20D-D5CE-4D519425F9E9}"/>
              </a:ext>
            </a:extLst>
          </p:cNvPr>
          <p:cNvSpPr>
            <a:spLocks noGrp="1"/>
          </p:cNvSpPr>
          <p:nvPr>
            <p:ph type="sldNum" sz="quarter" idx="5"/>
          </p:nvPr>
        </p:nvSpPr>
        <p:spPr/>
        <p:txBody>
          <a:bodyPr/>
          <a:lstStyle/>
          <a:p>
            <a:fld id="{AE06C96F-183C-3E47-9536-1823A4D40760}" type="slidenum">
              <a:rPr lang="en-US" smtClean="0"/>
              <a:t>48</a:t>
            </a:fld>
            <a:endParaRPr lang="en-US" dirty="0"/>
          </a:p>
        </p:txBody>
      </p:sp>
    </p:spTree>
    <p:extLst>
      <p:ext uri="{BB962C8B-B14F-4D97-AF65-F5344CB8AC3E}">
        <p14:creationId xmlns:p14="http://schemas.microsoft.com/office/powerpoint/2010/main" val="25548499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B122F-7A7D-F84F-48AA-ABC014323BB1}"/>
            </a:ext>
          </a:extLst>
        </p:cNvPr>
        <p:cNvGrpSpPr/>
        <p:nvPr/>
      </p:nvGrpSpPr>
      <p:grpSpPr>
        <a:xfrm>
          <a:off x="0" y="0"/>
          <a:ext cx="0" cy="0"/>
          <a:chOff x="0" y="0"/>
          <a:chExt cx="0" cy="0"/>
        </a:xfrm>
      </p:grpSpPr>
      <p:sp>
        <p:nvSpPr>
          <p:cNvPr id="2" name="عنصر نائب لصورة الشريحة 1">
            <a:extLst>
              <a:ext uri="{FF2B5EF4-FFF2-40B4-BE49-F238E27FC236}">
                <a16:creationId xmlns:a16="http://schemas.microsoft.com/office/drawing/2014/main" id="{A2197B0D-C103-F876-90D9-4B4C2197B140}"/>
              </a:ext>
            </a:extLst>
          </p:cNvPr>
          <p:cNvSpPr>
            <a:spLocks noGrp="1" noRot="1" noChangeAspect="1"/>
          </p:cNvSpPr>
          <p:nvPr>
            <p:ph type="sldImg"/>
          </p:nvPr>
        </p:nvSpPr>
        <p:spPr/>
        <p:txBody>
          <a:bodyPr/>
          <a:lstStyle/>
          <a:p>
            <a:endParaRPr lang="en-US"/>
          </a:p>
        </p:txBody>
      </p:sp>
      <p:sp>
        <p:nvSpPr>
          <p:cNvPr id="3" name="عنصر نائب للملاحظات 2">
            <a:extLst>
              <a:ext uri="{FF2B5EF4-FFF2-40B4-BE49-F238E27FC236}">
                <a16:creationId xmlns:a16="http://schemas.microsoft.com/office/drawing/2014/main" id="{1AD66F8A-83AC-7717-CD1C-ABF7FAEC980D}"/>
              </a:ext>
            </a:extLst>
          </p:cNvPr>
          <p:cNvSpPr>
            <a:spLocks noGrp="1"/>
          </p:cNvSpPr>
          <p:nvPr>
            <p:ph type="body" idx="1"/>
          </p:nvPr>
        </p:nvSpPr>
        <p:spPr/>
        <p:txBody>
          <a:bodyPr/>
          <a:lstStyle/>
          <a:p>
            <a:endParaRPr lang="en-US" dirty="0"/>
          </a:p>
        </p:txBody>
      </p:sp>
      <p:sp>
        <p:nvSpPr>
          <p:cNvPr id="4" name="عنصر نائب لرقم الشريحة 3">
            <a:extLst>
              <a:ext uri="{FF2B5EF4-FFF2-40B4-BE49-F238E27FC236}">
                <a16:creationId xmlns:a16="http://schemas.microsoft.com/office/drawing/2014/main" id="{F5410D32-9779-CFAF-5474-2531EEC8661B}"/>
              </a:ext>
            </a:extLst>
          </p:cNvPr>
          <p:cNvSpPr>
            <a:spLocks noGrp="1"/>
          </p:cNvSpPr>
          <p:nvPr>
            <p:ph type="sldNum" sz="quarter" idx="5"/>
          </p:nvPr>
        </p:nvSpPr>
        <p:spPr/>
        <p:txBody>
          <a:bodyPr/>
          <a:lstStyle/>
          <a:p>
            <a:fld id="{AE06C96F-183C-3E47-9536-1823A4D40760}" type="slidenum">
              <a:rPr lang="en-US" smtClean="0"/>
              <a:t>49</a:t>
            </a:fld>
            <a:endParaRPr lang="en-US" dirty="0"/>
          </a:p>
        </p:txBody>
      </p:sp>
    </p:spTree>
    <p:extLst>
      <p:ext uri="{BB962C8B-B14F-4D97-AF65-F5344CB8AC3E}">
        <p14:creationId xmlns:p14="http://schemas.microsoft.com/office/powerpoint/2010/main" val="25166346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txBody>
          <a:bodyPr/>
          <a:lstStyle/>
          <a:p>
            <a:endParaRPr lang="en-US"/>
          </a:p>
        </p:txBody>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AE06C96F-183C-3E47-9536-1823A4D40760}" type="slidenum">
              <a:rPr lang="en-US" smtClean="0"/>
              <a:t>50</a:t>
            </a:fld>
            <a:endParaRPr lang="en-US" dirty="0"/>
          </a:p>
        </p:txBody>
      </p:sp>
    </p:spTree>
    <p:extLst>
      <p:ext uri="{BB962C8B-B14F-4D97-AF65-F5344CB8AC3E}">
        <p14:creationId xmlns:p14="http://schemas.microsoft.com/office/powerpoint/2010/main" val="2055303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28091-0A83-FA0F-22A3-FF63CBB50129}"/>
            </a:ext>
          </a:extLst>
        </p:cNvPr>
        <p:cNvGrpSpPr/>
        <p:nvPr/>
      </p:nvGrpSpPr>
      <p:grpSpPr>
        <a:xfrm>
          <a:off x="0" y="0"/>
          <a:ext cx="0" cy="0"/>
          <a:chOff x="0" y="0"/>
          <a:chExt cx="0" cy="0"/>
        </a:xfrm>
      </p:grpSpPr>
      <p:sp>
        <p:nvSpPr>
          <p:cNvPr id="2" name="عنصر نائب لصورة الشريحة 1">
            <a:extLst>
              <a:ext uri="{FF2B5EF4-FFF2-40B4-BE49-F238E27FC236}">
                <a16:creationId xmlns:a16="http://schemas.microsoft.com/office/drawing/2014/main" id="{B0BDB71A-65CB-DF21-D3CA-CFF9D78E0248}"/>
              </a:ext>
            </a:extLst>
          </p:cNvPr>
          <p:cNvSpPr>
            <a:spLocks noGrp="1" noRot="1" noChangeAspect="1"/>
          </p:cNvSpPr>
          <p:nvPr>
            <p:ph type="sldImg"/>
          </p:nvPr>
        </p:nvSpPr>
        <p:spPr/>
        <p:txBody>
          <a:bodyPr/>
          <a:lstStyle/>
          <a:p>
            <a:endParaRPr lang="en-US"/>
          </a:p>
        </p:txBody>
      </p:sp>
      <p:sp>
        <p:nvSpPr>
          <p:cNvPr id="3" name="عنصر نائب للملاحظات 2">
            <a:extLst>
              <a:ext uri="{FF2B5EF4-FFF2-40B4-BE49-F238E27FC236}">
                <a16:creationId xmlns:a16="http://schemas.microsoft.com/office/drawing/2014/main" id="{66048F31-6C20-BF50-45CF-F7507B009627}"/>
              </a:ext>
            </a:extLst>
          </p:cNvPr>
          <p:cNvSpPr>
            <a:spLocks noGrp="1"/>
          </p:cNvSpPr>
          <p:nvPr>
            <p:ph type="body" idx="1"/>
          </p:nvPr>
        </p:nvSpPr>
        <p:spPr/>
        <p:txBody>
          <a:bodyPr/>
          <a:lstStyle/>
          <a:p>
            <a:endParaRPr lang="en-US" dirty="0"/>
          </a:p>
        </p:txBody>
      </p:sp>
      <p:sp>
        <p:nvSpPr>
          <p:cNvPr id="4" name="عنصر نائب لرقم الشريحة 3">
            <a:extLst>
              <a:ext uri="{FF2B5EF4-FFF2-40B4-BE49-F238E27FC236}">
                <a16:creationId xmlns:a16="http://schemas.microsoft.com/office/drawing/2014/main" id="{EAB54007-B635-3332-E077-54A3F8E6C83D}"/>
              </a:ext>
            </a:extLst>
          </p:cNvPr>
          <p:cNvSpPr>
            <a:spLocks noGrp="1"/>
          </p:cNvSpPr>
          <p:nvPr>
            <p:ph type="sldNum" sz="quarter" idx="5"/>
          </p:nvPr>
        </p:nvSpPr>
        <p:spPr/>
        <p:txBody>
          <a:bodyPr/>
          <a:lstStyle/>
          <a:p>
            <a:pPr marL="0" marR="0" lvl="0" indent="0" algn="r" defTabSz="171450" rtl="0" eaLnBrk="1" fontAlgn="auto" latinLnBrk="0" hangingPunct="1">
              <a:lnSpc>
                <a:spcPct val="100000"/>
              </a:lnSpc>
              <a:spcBef>
                <a:spcPts val="0"/>
              </a:spcBef>
              <a:spcAft>
                <a:spcPts val="0"/>
              </a:spcAft>
              <a:buClrTx/>
              <a:buSzTx/>
              <a:buFontTx/>
              <a:buNone/>
              <a:tabLst/>
              <a:defRPr/>
            </a:pPr>
            <a:fld id="{AE06C96F-183C-3E47-9536-1823A4D407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7145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8756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txBody>
          <a:bodyPr/>
          <a:lstStyle/>
          <a:p>
            <a:endParaRPr lang="en-US"/>
          </a:p>
        </p:txBody>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AE06C96F-183C-3E47-9536-1823A4D40760}" type="slidenum">
              <a:rPr lang="en-US" smtClean="0"/>
              <a:t>5</a:t>
            </a:fld>
            <a:endParaRPr lang="en-US" dirty="0"/>
          </a:p>
        </p:txBody>
      </p:sp>
    </p:spTree>
    <p:extLst>
      <p:ext uri="{BB962C8B-B14F-4D97-AF65-F5344CB8AC3E}">
        <p14:creationId xmlns:p14="http://schemas.microsoft.com/office/powerpoint/2010/main" val="27843127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28091-0A83-FA0F-22A3-FF63CBB50129}"/>
            </a:ext>
          </a:extLst>
        </p:cNvPr>
        <p:cNvGrpSpPr/>
        <p:nvPr/>
      </p:nvGrpSpPr>
      <p:grpSpPr>
        <a:xfrm>
          <a:off x="0" y="0"/>
          <a:ext cx="0" cy="0"/>
          <a:chOff x="0" y="0"/>
          <a:chExt cx="0" cy="0"/>
        </a:xfrm>
      </p:grpSpPr>
      <p:sp>
        <p:nvSpPr>
          <p:cNvPr id="2" name="عنصر نائب لصورة الشريحة 1">
            <a:extLst>
              <a:ext uri="{FF2B5EF4-FFF2-40B4-BE49-F238E27FC236}">
                <a16:creationId xmlns:a16="http://schemas.microsoft.com/office/drawing/2014/main" id="{B0BDB71A-65CB-DF21-D3CA-CFF9D78E0248}"/>
              </a:ext>
            </a:extLst>
          </p:cNvPr>
          <p:cNvSpPr>
            <a:spLocks noGrp="1" noRot="1" noChangeAspect="1"/>
          </p:cNvSpPr>
          <p:nvPr>
            <p:ph type="sldImg"/>
          </p:nvPr>
        </p:nvSpPr>
        <p:spPr/>
        <p:txBody>
          <a:bodyPr/>
          <a:lstStyle/>
          <a:p>
            <a:endParaRPr lang="en-US"/>
          </a:p>
        </p:txBody>
      </p:sp>
      <p:sp>
        <p:nvSpPr>
          <p:cNvPr id="3" name="عنصر نائب للملاحظات 2">
            <a:extLst>
              <a:ext uri="{FF2B5EF4-FFF2-40B4-BE49-F238E27FC236}">
                <a16:creationId xmlns:a16="http://schemas.microsoft.com/office/drawing/2014/main" id="{66048F31-6C20-BF50-45CF-F7507B009627}"/>
              </a:ext>
            </a:extLst>
          </p:cNvPr>
          <p:cNvSpPr>
            <a:spLocks noGrp="1"/>
          </p:cNvSpPr>
          <p:nvPr>
            <p:ph type="body" idx="1"/>
          </p:nvPr>
        </p:nvSpPr>
        <p:spPr/>
        <p:txBody>
          <a:bodyPr/>
          <a:lstStyle/>
          <a:p>
            <a:endParaRPr lang="en-US" dirty="0"/>
          </a:p>
        </p:txBody>
      </p:sp>
      <p:sp>
        <p:nvSpPr>
          <p:cNvPr id="4" name="عنصر نائب لرقم الشريحة 3">
            <a:extLst>
              <a:ext uri="{FF2B5EF4-FFF2-40B4-BE49-F238E27FC236}">
                <a16:creationId xmlns:a16="http://schemas.microsoft.com/office/drawing/2014/main" id="{EAB54007-B635-3332-E077-54A3F8E6C83D}"/>
              </a:ext>
            </a:extLst>
          </p:cNvPr>
          <p:cNvSpPr>
            <a:spLocks noGrp="1"/>
          </p:cNvSpPr>
          <p:nvPr>
            <p:ph type="sldNum" sz="quarter" idx="5"/>
          </p:nvPr>
        </p:nvSpPr>
        <p:spPr/>
        <p:txBody>
          <a:bodyPr/>
          <a:lstStyle/>
          <a:p>
            <a:pPr marL="0" marR="0" lvl="0" indent="0" algn="r" defTabSz="171450" rtl="0" eaLnBrk="1" fontAlgn="auto" latinLnBrk="0" hangingPunct="1">
              <a:lnSpc>
                <a:spcPct val="100000"/>
              </a:lnSpc>
              <a:spcBef>
                <a:spcPts val="0"/>
              </a:spcBef>
              <a:spcAft>
                <a:spcPts val="0"/>
              </a:spcAft>
              <a:buClrTx/>
              <a:buSzTx/>
              <a:buFontTx/>
              <a:buNone/>
              <a:tabLst/>
              <a:defRPr/>
            </a:pPr>
            <a:fld id="{AE06C96F-183C-3E47-9536-1823A4D407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7145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88466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7BEEA-B101-0F57-7FAF-9577A6DF7D2D}"/>
            </a:ext>
          </a:extLst>
        </p:cNvPr>
        <p:cNvGrpSpPr/>
        <p:nvPr/>
      </p:nvGrpSpPr>
      <p:grpSpPr>
        <a:xfrm>
          <a:off x="0" y="0"/>
          <a:ext cx="0" cy="0"/>
          <a:chOff x="0" y="0"/>
          <a:chExt cx="0" cy="0"/>
        </a:xfrm>
      </p:grpSpPr>
      <p:sp>
        <p:nvSpPr>
          <p:cNvPr id="2" name="عنصر نائب لصورة الشريحة 1">
            <a:extLst>
              <a:ext uri="{FF2B5EF4-FFF2-40B4-BE49-F238E27FC236}">
                <a16:creationId xmlns:a16="http://schemas.microsoft.com/office/drawing/2014/main" id="{B353B05C-634B-6197-1D64-1EB3D64E0FD6}"/>
              </a:ext>
            </a:extLst>
          </p:cNvPr>
          <p:cNvSpPr>
            <a:spLocks noGrp="1" noRot="1" noChangeAspect="1"/>
          </p:cNvSpPr>
          <p:nvPr>
            <p:ph type="sldImg"/>
          </p:nvPr>
        </p:nvSpPr>
        <p:spPr/>
        <p:txBody>
          <a:bodyPr/>
          <a:lstStyle/>
          <a:p>
            <a:endParaRPr lang="en-US"/>
          </a:p>
        </p:txBody>
      </p:sp>
      <p:sp>
        <p:nvSpPr>
          <p:cNvPr id="3" name="عنصر نائب للملاحظات 2">
            <a:extLst>
              <a:ext uri="{FF2B5EF4-FFF2-40B4-BE49-F238E27FC236}">
                <a16:creationId xmlns:a16="http://schemas.microsoft.com/office/drawing/2014/main" id="{C30300A9-3362-1D2E-6B67-3DBB9295F558}"/>
              </a:ext>
            </a:extLst>
          </p:cNvPr>
          <p:cNvSpPr>
            <a:spLocks noGrp="1"/>
          </p:cNvSpPr>
          <p:nvPr>
            <p:ph type="body" idx="1"/>
          </p:nvPr>
        </p:nvSpPr>
        <p:spPr/>
        <p:txBody>
          <a:bodyPr/>
          <a:lstStyle/>
          <a:p>
            <a:endParaRPr lang="en-US" dirty="0"/>
          </a:p>
        </p:txBody>
      </p:sp>
      <p:sp>
        <p:nvSpPr>
          <p:cNvPr id="4" name="عنصر نائب لرقم الشريحة 3">
            <a:extLst>
              <a:ext uri="{FF2B5EF4-FFF2-40B4-BE49-F238E27FC236}">
                <a16:creationId xmlns:a16="http://schemas.microsoft.com/office/drawing/2014/main" id="{8F16792E-5E40-5AFC-BFDE-E66189DB968A}"/>
              </a:ext>
            </a:extLst>
          </p:cNvPr>
          <p:cNvSpPr>
            <a:spLocks noGrp="1"/>
          </p:cNvSpPr>
          <p:nvPr>
            <p:ph type="sldNum" sz="quarter" idx="5"/>
          </p:nvPr>
        </p:nvSpPr>
        <p:spPr/>
        <p:txBody>
          <a:bodyPr/>
          <a:lstStyle/>
          <a:p>
            <a:fld id="{AE06C96F-183C-3E47-9536-1823A4D40760}" type="slidenum">
              <a:rPr lang="en-US" smtClean="0"/>
              <a:t>53</a:t>
            </a:fld>
            <a:endParaRPr lang="en-US" dirty="0"/>
          </a:p>
        </p:txBody>
      </p:sp>
    </p:spTree>
    <p:extLst>
      <p:ext uri="{BB962C8B-B14F-4D97-AF65-F5344CB8AC3E}">
        <p14:creationId xmlns:p14="http://schemas.microsoft.com/office/powerpoint/2010/main" val="11984637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txBody>
          <a:bodyPr/>
          <a:lstStyle/>
          <a:p>
            <a:endParaRPr lang="en-US"/>
          </a:p>
        </p:txBody>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AE06C96F-183C-3E47-9536-1823A4D40760}" type="slidenum">
              <a:rPr lang="en-US" smtClean="0"/>
              <a:t>64</a:t>
            </a:fld>
            <a:endParaRPr lang="en-US" dirty="0"/>
          </a:p>
        </p:txBody>
      </p:sp>
    </p:spTree>
    <p:extLst>
      <p:ext uri="{BB962C8B-B14F-4D97-AF65-F5344CB8AC3E}">
        <p14:creationId xmlns:p14="http://schemas.microsoft.com/office/powerpoint/2010/main" val="3667721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0C89A-36C5-EF19-B925-9CD40A1ADFA4}"/>
            </a:ext>
          </a:extLst>
        </p:cNvPr>
        <p:cNvGrpSpPr/>
        <p:nvPr/>
      </p:nvGrpSpPr>
      <p:grpSpPr>
        <a:xfrm>
          <a:off x="0" y="0"/>
          <a:ext cx="0" cy="0"/>
          <a:chOff x="0" y="0"/>
          <a:chExt cx="0" cy="0"/>
        </a:xfrm>
      </p:grpSpPr>
      <p:sp>
        <p:nvSpPr>
          <p:cNvPr id="2" name="عنصر نائب لصورة الشريحة 1">
            <a:extLst>
              <a:ext uri="{FF2B5EF4-FFF2-40B4-BE49-F238E27FC236}">
                <a16:creationId xmlns:a16="http://schemas.microsoft.com/office/drawing/2014/main" id="{2F6FC7B2-B6C4-F0A6-5A98-F539A8407978}"/>
              </a:ext>
            </a:extLst>
          </p:cNvPr>
          <p:cNvSpPr>
            <a:spLocks noGrp="1" noRot="1" noChangeAspect="1"/>
          </p:cNvSpPr>
          <p:nvPr>
            <p:ph type="sldImg"/>
          </p:nvPr>
        </p:nvSpPr>
        <p:spPr/>
        <p:txBody>
          <a:bodyPr/>
          <a:lstStyle/>
          <a:p>
            <a:endParaRPr lang="en-US"/>
          </a:p>
        </p:txBody>
      </p:sp>
      <p:sp>
        <p:nvSpPr>
          <p:cNvPr id="3" name="عنصر نائب للملاحظات 2">
            <a:extLst>
              <a:ext uri="{FF2B5EF4-FFF2-40B4-BE49-F238E27FC236}">
                <a16:creationId xmlns:a16="http://schemas.microsoft.com/office/drawing/2014/main" id="{7D748AE5-B5FC-8446-E0EF-68D9A6099F89}"/>
              </a:ext>
            </a:extLst>
          </p:cNvPr>
          <p:cNvSpPr>
            <a:spLocks noGrp="1"/>
          </p:cNvSpPr>
          <p:nvPr>
            <p:ph type="body" idx="1"/>
          </p:nvPr>
        </p:nvSpPr>
        <p:spPr/>
        <p:txBody>
          <a:bodyPr/>
          <a:lstStyle/>
          <a:p>
            <a:endParaRPr lang="en-US" dirty="0"/>
          </a:p>
        </p:txBody>
      </p:sp>
      <p:sp>
        <p:nvSpPr>
          <p:cNvPr id="4" name="عنصر نائب لرقم الشريحة 3">
            <a:extLst>
              <a:ext uri="{FF2B5EF4-FFF2-40B4-BE49-F238E27FC236}">
                <a16:creationId xmlns:a16="http://schemas.microsoft.com/office/drawing/2014/main" id="{342DECE5-6E2C-A413-3D33-06E1B9FA1233}"/>
              </a:ext>
            </a:extLst>
          </p:cNvPr>
          <p:cNvSpPr>
            <a:spLocks noGrp="1"/>
          </p:cNvSpPr>
          <p:nvPr>
            <p:ph type="sldNum" sz="quarter" idx="5"/>
          </p:nvPr>
        </p:nvSpPr>
        <p:spPr/>
        <p:txBody>
          <a:bodyPr/>
          <a:lstStyle/>
          <a:p>
            <a:fld id="{AE06C96F-183C-3E47-9536-1823A4D40760}" type="slidenum">
              <a:rPr lang="en-US" smtClean="0"/>
              <a:t>66</a:t>
            </a:fld>
            <a:endParaRPr lang="en-US" dirty="0"/>
          </a:p>
        </p:txBody>
      </p:sp>
    </p:spTree>
    <p:extLst>
      <p:ext uri="{BB962C8B-B14F-4D97-AF65-F5344CB8AC3E}">
        <p14:creationId xmlns:p14="http://schemas.microsoft.com/office/powerpoint/2010/main" val="30801074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txBody>
          <a:bodyPr/>
          <a:lstStyle/>
          <a:p>
            <a:endParaRPr lang="en-US"/>
          </a:p>
        </p:txBody>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AE06C96F-183C-3E47-9536-1823A4D40760}" type="slidenum">
              <a:rPr lang="en-US" smtClean="0"/>
              <a:t>67</a:t>
            </a:fld>
            <a:endParaRPr lang="en-US" dirty="0"/>
          </a:p>
        </p:txBody>
      </p:sp>
    </p:spTree>
    <p:extLst>
      <p:ext uri="{BB962C8B-B14F-4D97-AF65-F5344CB8AC3E}">
        <p14:creationId xmlns:p14="http://schemas.microsoft.com/office/powerpoint/2010/main" val="8662327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txBody>
          <a:bodyPr/>
          <a:lstStyle/>
          <a:p>
            <a:endParaRPr lang="en-US"/>
          </a:p>
        </p:txBody>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AE06C96F-183C-3E47-9536-1823A4D40760}" type="slidenum">
              <a:rPr lang="en-US" smtClean="0"/>
              <a:t>68</a:t>
            </a:fld>
            <a:endParaRPr lang="en-US" dirty="0"/>
          </a:p>
        </p:txBody>
      </p:sp>
    </p:spTree>
    <p:extLst>
      <p:ext uri="{BB962C8B-B14F-4D97-AF65-F5344CB8AC3E}">
        <p14:creationId xmlns:p14="http://schemas.microsoft.com/office/powerpoint/2010/main" val="39206665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txBody>
          <a:bodyPr/>
          <a:lstStyle/>
          <a:p>
            <a:endParaRPr lang="en-US"/>
          </a:p>
        </p:txBody>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AE06C96F-183C-3E47-9536-1823A4D40760}" type="slidenum">
              <a:rPr lang="en-US" smtClean="0"/>
              <a:t>69</a:t>
            </a:fld>
            <a:endParaRPr lang="en-US" dirty="0"/>
          </a:p>
        </p:txBody>
      </p:sp>
    </p:spTree>
    <p:extLst>
      <p:ext uri="{BB962C8B-B14F-4D97-AF65-F5344CB8AC3E}">
        <p14:creationId xmlns:p14="http://schemas.microsoft.com/office/powerpoint/2010/main" val="30311723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txBody>
          <a:bodyPr/>
          <a:lstStyle/>
          <a:p>
            <a:endParaRPr lang="en-US"/>
          </a:p>
        </p:txBody>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AE06C96F-183C-3E47-9536-1823A4D40760}" type="slidenum">
              <a:rPr lang="en-US" smtClean="0"/>
              <a:t>70</a:t>
            </a:fld>
            <a:endParaRPr lang="en-US" dirty="0"/>
          </a:p>
        </p:txBody>
      </p:sp>
    </p:spTree>
    <p:extLst>
      <p:ext uri="{BB962C8B-B14F-4D97-AF65-F5344CB8AC3E}">
        <p14:creationId xmlns:p14="http://schemas.microsoft.com/office/powerpoint/2010/main" val="35421575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E926E-2755-AD6F-7252-E790F63FE096}"/>
            </a:ext>
          </a:extLst>
        </p:cNvPr>
        <p:cNvGrpSpPr/>
        <p:nvPr/>
      </p:nvGrpSpPr>
      <p:grpSpPr>
        <a:xfrm>
          <a:off x="0" y="0"/>
          <a:ext cx="0" cy="0"/>
          <a:chOff x="0" y="0"/>
          <a:chExt cx="0" cy="0"/>
        </a:xfrm>
      </p:grpSpPr>
      <p:sp>
        <p:nvSpPr>
          <p:cNvPr id="2" name="عنصر نائب لصورة الشريحة 1">
            <a:extLst>
              <a:ext uri="{FF2B5EF4-FFF2-40B4-BE49-F238E27FC236}">
                <a16:creationId xmlns:a16="http://schemas.microsoft.com/office/drawing/2014/main" id="{F48FA30B-2883-BBB6-72FC-57C7B9DD54C8}"/>
              </a:ext>
            </a:extLst>
          </p:cNvPr>
          <p:cNvSpPr>
            <a:spLocks noGrp="1" noRot="1" noChangeAspect="1"/>
          </p:cNvSpPr>
          <p:nvPr>
            <p:ph type="sldImg"/>
          </p:nvPr>
        </p:nvSpPr>
        <p:spPr/>
        <p:txBody>
          <a:bodyPr/>
          <a:lstStyle/>
          <a:p>
            <a:endParaRPr lang="en-US"/>
          </a:p>
        </p:txBody>
      </p:sp>
      <p:sp>
        <p:nvSpPr>
          <p:cNvPr id="3" name="عنصر نائب للملاحظات 2">
            <a:extLst>
              <a:ext uri="{FF2B5EF4-FFF2-40B4-BE49-F238E27FC236}">
                <a16:creationId xmlns:a16="http://schemas.microsoft.com/office/drawing/2014/main" id="{58C47291-6EC1-01A3-9E82-6F98033F3EC9}"/>
              </a:ext>
            </a:extLst>
          </p:cNvPr>
          <p:cNvSpPr>
            <a:spLocks noGrp="1"/>
          </p:cNvSpPr>
          <p:nvPr>
            <p:ph type="body" idx="1"/>
          </p:nvPr>
        </p:nvSpPr>
        <p:spPr/>
        <p:txBody>
          <a:bodyPr/>
          <a:lstStyle/>
          <a:p>
            <a:endParaRPr lang="en-US" dirty="0"/>
          </a:p>
        </p:txBody>
      </p:sp>
      <p:sp>
        <p:nvSpPr>
          <p:cNvPr id="4" name="عنصر نائب لرقم الشريحة 3">
            <a:extLst>
              <a:ext uri="{FF2B5EF4-FFF2-40B4-BE49-F238E27FC236}">
                <a16:creationId xmlns:a16="http://schemas.microsoft.com/office/drawing/2014/main" id="{42A1F5E7-60BB-2703-8E57-7365CF7A6BEC}"/>
              </a:ext>
            </a:extLst>
          </p:cNvPr>
          <p:cNvSpPr>
            <a:spLocks noGrp="1"/>
          </p:cNvSpPr>
          <p:nvPr>
            <p:ph type="sldNum" sz="quarter" idx="5"/>
          </p:nvPr>
        </p:nvSpPr>
        <p:spPr/>
        <p:txBody>
          <a:bodyPr/>
          <a:lstStyle/>
          <a:p>
            <a:pPr marL="0" marR="0" lvl="0" indent="0" algn="r" defTabSz="171450" rtl="0" eaLnBrk="1" fontAlgn="auto" latinLnBrk="0" hangingPunct="1">
              <a:lnSpc>
                <a:spcPct val="100000"/>
              </a:lnSpc>
              <a:spcBef>
                <a:spcPts val="0"/>
              </a:spcBef>
              <a:spcAft>
                <a:spcPts val="0"/>
              </a:spcAft>
              <a:buClrTx/>
              <a:buSzTx/>
              <a:buFontTx/>
              <a:buNone/>
              <a:tabLst/>
              <a:defRPr/>
            </a:pPr>
            <a:fld id="{AE06C96F-183C-3E47-9536-1823A4D407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7145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64159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3F877F-D9AB-994A-9FD5-5BBADB3E7C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5C8F8B-E0E1-9024-0FE6-8C66FEAF84DA}"/>
              </a:ext>
            </a:extLst>
          </p:cNvPr>
          <p:cNvSpPr>
            <a:spLocks noGrp="1" noRot="1" noChangeAspect="1"/>
          </p:cNvSpPr>
          <p:nvPr>
            <p:ph type="sldImg"/>
          </p:nvPr>
        </p:nvSpPr>
        <p:spPr/>
        <p:txBody>
          <a:bodyPr/>
          <a:lstStyle/>
          <a:p>
            <a:endParaRPr lang="ar-SA"/>
          </a:p>
        </p:txBody>
      </p:sp>
      <p:sp>
        <p:nvSpPr>
          <p:cNvPr id="3" name="Notes Placeholder 2">
            <a:extLst>
              <a:ext uri="{FF2B5EF4-FFF2-40B4-BE49-F238E27FC236}">
                <a16:creationId xmlns:a16="http://schemas.microsoft.com/office/drawing/2014/main" id="{93AFDF56-CB3F-C848-887B-B3C1CF8CC42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A68517C-3318-592B-ABD0-36CE8AC2A228}"/>
              </a:ext>
            </a:extLst>
          </p:cNvPr>
          <p:cNvSpPr>
            <a:spLocks noGrp="1"/>
          </p:cNvSpPr>
          <p:nvPr>
            <p:ph type="sldNum" sz="quarter" idx="5"/>
          </p:nvPr>
        </p:nvSpPr>
        <p:spPr/>
        <p:txBody>
          <a:bodyPr/>
          <a:lstStyle/>
          <a:p>
            <a:pPr marL="0" marR="0" lvl="0" indent="0" algn="r" defTabSz="171450" rtl="0" eaLnBrk="1" fontAlgn="auto" latinLnBrk="0" hangingPunct="1">
              <a:lnSpc>
                <a:spcPct val="100000"/>
              </a:lnSpc>
              <a:spcBef>
                <a:spcPts val="0"/>
              </a:spcBef>
              <a:spcAft>
                <a:spcPts val="0"/>
              </a:spcAft>
              <a:buClrTx/>
              <a:buSzTx/>
              <a:buFontTx/>
              <a:buNone/>
              <a:tabLst/>
              <a:defRPr/>
            </a:pPr>
            <a:fld id="{AE06C96F-183C-3E47-9536-1823A4D407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7145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9145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txBody>
          <a:bodyPr/>
          <a:lstStyle/>
          <a:p>
            <a:endParaRPr lang="en-US"/>
          </a:p>
        </p:txBody>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AE06C96F-183C-3E47-9536-1823A4D40760}" type="slidenum">
              <a:rPr lang="en-US" smtClean="0"/>
              <a:t>6</a:t>
            </a:fld>
            <a:endParaRPr lang="en-US" dirty="0"/>
          </a:p>
        </p:txBody>
      </p:sp>
    </p:spTree>
    <p:extLst>
      <p:ext uri="{BB962C8B-B14F-4D97-AF65-F5344CB8AC3E}">
        <p14:creationId xmlns:p14="http://schemas.microsoft.com/office/powerpoint/2010/main" val="33842009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txBody>
          <a:bodyPr/>
          <a:lstStyle/>
          <a:p>
            <a:endParaRPr lang="en-US"/>
          </a:p>
        </p:txBody>
      </p:sp>
      <p:sp>
        <p:nvSpPr>
          <p:cNvPr id="3" name="عنصر نائب للملاحظات 2"/>
          <p:cNvSpPr>
            <a:spLocks noGrp="1"/>
          </p:cNvSpPr>
          <p:nvPr>
            <p:ph type="body" idx="1"/>
          </p:nvPr>
        </p:nvSpPr>
        <p:spPr/>
        <p:txBody>
          <a:bodyPr/>
          <a:lstStyle/>
          <a:p>
            <a:endParaRPr lang="en-US"/>
          </a:p>
        </p:txBody>
      </p:sp>
      <p:sp>
        <p:nvSpPr>
          <p:cNvPr id="4" name="عنصر نائب لرقم الشريحة 3"/>
          <p:cNvSpPr>
            <a:spLocks noGrp="1"/>
          </p:cNvSpPr>
          <p:nvPr>
            <p:ph type="sldNum" sz="quarter" idx="5"/>
          </p:nvPr>
        </p:nvSpPr>
        <p:spPr/>
        <p:txBody>
          <a:bodyPr/>
          <a:lstStyle/>
          <a:p>
            <a:pPr marL="0" marR="0" lvl="0" indent="0" algn="r" defTabSz="171450" rtl="0" eaLnBrk="1" fontAlgn="auto" latinLnBrk="0" hangingPunct="1">
              <a:lnSpc>
                <a:spcPct val="100000"/>
              </a:lnSpc>
              <a:spcBef>
                <a:spcPts val="0"/>
              </a:spcBef>
              <a:spcAft>
                <a:spcPts val="0"/>
              </a:spcAft>
              <a:buClrTx/>
              <a:buSzTx/>
              <a:buFontTx/>
              <a:buNone/>
              <a:tabLst/>
              <a:defRPr/>
            </a:pPr>
            <a:fld id="{AE06C96F-183C-3E47-9536-1823A4D407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7145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74386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txBody>
          <a:bodyPr/>
          <a:lstStyle/>
          <a:p>
            <a:endParaRPr lang="en-US"/>
          </a:p>
        </p:txBody>
      </p:sp>
      <p:sp>
        <p:nvSpPr>
          <p:cNvPr id="3" name="عنصر نائب للملاحظات 2"/>
          <p:cNvSpPr>
            <a:spLocks noGrp="1"/>
          </p:cNvSpPr>
          <p:nvPr>
            <p:ph type="body" idx="1"/>
          </p:nvPr>
        </p:nvSpPr>
        <p:spPr/>
        <p:txBody>
          <a:bodyPr/>
          <a:lstStyle/>
          <a:p>
            <a:endParaRPr lang="en-US"/>
          </a:p>
        </p:txBody>
      </p:sp>
      <p:sp>
        <p:nvSpPr>
          <p:cNvPr id="4" name="عنصر نائب لرقم الشريحة 3"/>
          <p:cNvSpPr>
            <a:spLocks noGrp="1"/>
          </p:cNvSpPr>
          <p:nvPr>
            <p:ph type="sldNum" sz="quarter" idx="5"/>
          </p:nvPr>
        </p:nvSpPr>
        <p:spPr/>
        <p:txBody>
          <a:bodyPr/>
          <a:lstStyle/>
          <a:p>
            <a:pPr marL="0" marR="0" lvl="0" indent="0" algn="r" defTabSz="171450" rtl="0" eaLnBrk="1" fontAlgn="auto" latinLnBrk="0" hangingPunct="1">
              <a:lnSpc>
                <a:spcPct val="100000"/>
              </a:lnSpc>
              <a:spcBef>
                <a:spcPts val="0"/>
              </a:spcBef>
              <a:spcAft>
                <a:spcPts val="0"/>
              </a:spcAft>
              <a:buClrTx/>
              <a:buSzTx/>
              <a:buFontTx/>
              <a:buNone/>
              <a:tabLst/>
              <a:defRPr/>
            </a:pPr>
            <a:fld id="{AE06C96F-183C-3E47-9536-1823A4D407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7145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09927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txBody>
          <a:bodyPr/>
          <a:lstStyle/>
          <a:p>
            <a:endParaRPr lang="en-US"/>
          </a:p>
        </p:txBody>
      </p:sp>
      <p:sp>
        <p:nvSpPr>
          <p:cNvPr id="3" name="عنصر نائب للملاحظات 2"/>
          <p:cNvSpPr>
            <a:spLocks noGrp="1"/>
          </p:cNvSpPr>
          <p:nvPr>
            <p:ph type="body" idx="1"/>
          </p:nvPr>
        </p:nvSpPr>
        <p:spPr/>
        <p:txBody>
          <a:bodyPr/>
          <a:lstStyle/>
          <a:p>
            <a:endParaRPr lang="en-US"/>
          </a:p>
        </p:txBody>
      </p:sp>
      <p:sp>
        <p:nvSpPr>
          <p:cNvPr id="4" name="عنصر نائب لرقم الشريحة 3"/>
          <p:cNvSpPr>
            <a:spLocks noGrp="1"/>
          </p:cNvSpPr>
          <p:nvPr>
            <p:ph type="sldNum" sz="quarter" idx="5"/>
          </p:nvPr>
        </p:nvSpPr>
        <p:spPr/>
        <p:txBody>
          <a:bodyPr/>
          <a:lstStyle/>
          <a:p>
            <a:pPr marL="0" marR="0" lvl="0" indent="0" algn="r" defTabSz="171450" rtl="0" eaLnBrk="1" fontAlgn="auto" latinLnBrk="0" hangingPunct="1">
              <a:lnSpc>
                <a:spcPct val="100000"/>
              </a:lnSpc>
              <a:spcBef>
                <a:spcPts val="0"/>
              </a:spcBef>
              <a:spcAft>
                <a:spcPts val="0"/>
              </a:spcAft>
              <a:buClrTx/>
              <a:buSzTx/>
              <a:buFontTx/>
              <a:buNone/>
              <a:tabLst/>
              <a:defRPr/>
            </a:pPr>
            <a:fld id="{AE06C96F-183C-3E47-9536-1823A4D407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7145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19208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txBody>
          <a:bodyPr/>
          <a:lstStyle/>
          <a:p>
            <a:endParaRPr lang="en-US"/>
          </a:p>
        </p:txBody>
      </p:sp>
      <p:sp>
        <p:nvSpPr>
          <p:cNvPr id="3" name="عنصر نائب للملاحظات 2"/>
          <p:cNvSpPr>
            <a:spLocks noGrp="1"/>
          </p:cNvSpPr>
          <p:nvPr>
            <p:ph type="body" idx="1"/>
          </p:nvPr>
        </p:nvSpPr>
        <p:spPr/>
        <p:txBody>
          <a:bodyPr/>
          <a:lstStyle/>
          <a:p>
            <a:endParaRPr lang="en-US"/>
          </a:p>
        </p:txBody>
      </p:sp>
      <p:sp>
        <p:nvSpPr>
          <p:cNvPr id="4" name="عنصر نائب لرقم الشريحة 3"/>
          <p:cNvSpPr>
            <a:spLocks noGrp="1"/>
          </p:cNvSpPr>
          <p:nvPr>
            <p:ph type="sldNum" sz="quarter" idx="5"/>
          </p:nvPr>
        </p:nvSpPr>
        <p:spPr/>
        <p:txBody>
          <a:bodyPr/>
          <a:lstStyle/>
          <a:p>
            <a:pPr marL="0" marR="0" lvl="0" indent="0" algn="r" defTabSz="171450" rtl="0" eaLnBrk="1" fontAlgn="auto" latinLnBrk="0" hangingPunct="1">
              <a:lnSpc>
                <a:spcPct val="100000"/>
              </a:lnSpc>
              <a:spcBef>
                <a:spcPts val="0"/>
              </a:spcBef>
              <a:spcAft>
                <a:spcPts val="0"/>
              </a:spcAft>
              <a:buClrTx/>
              <a:buSzTx/>
              <a:buFontTx/>
              <a:buNone/>
              <a:tabLst/>
              <a:defRPr/>
            </a:pPr>
            <a:fld id="{AE06C96F-183C-3E47-9536-1823A4D407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7145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4985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txBody>
          <a:bodyPr/>
          <a:lstStyle/>
          <a:p>
            <a:endParaRPr lang="en-US"/>
          </a:p>
        </p:txBody>
      </p:sp>
      <p:sp>
        <p:nvSpPr>
          <p:cNvPr id="3" name="عنصر نائب للملاحظات 2"/>
          <p:cNvSpPr>
            <a:spLocks noGrp="1"/>
          </p:cNvSpPr>
          <p:nvPr>
            <p:ph type="body" idx="1"/>
          </p:nvPr>
        </p:nvSpPr>
        <p:spPr/>
        <p:txBody>
          <a:bodyPr/>
          <a:lstStyle/>
          <a:p>
            <a:endParaRPr lang="en-US"/>
          </a:p>
        </p:txBody>
      </p:sp>
      <p:sp>
        <p:nvSpPr>
          <p:cNvPr id="4" name="عنصر نائب لرقم الشريحة 3"/>
          <p:cNvSpPr>
            <a:spLocks noGrp="1"/>
          </p:cNvSpPr>
          <p:nvPr>
            <p:ph type="sldNum" sz="quarter" idx="5"/>
          </p:nvPr>
        </p:nvSpPr>
        <p:spPr/>
        <p:txBody>
          <a:bodyPr/>
          <a:lstStyle/>
          <a:p>
            <a:pPr marL="0" marR="0" lvl="0" indent="0" algn="r" defTabSz="171450" rtl="0" eaLnBrk="1" fontAlgn="auto" latinLnBrk="0" hangingPunct="1">
              <a:lnSpc>
                <a:spcPct val="100000"/>
              </a:lnSpc>
              <a:spcBef>
                <a:spcPts val="0"/>
              </a:spcBef>
              <a:spcAft>
                <a:spcPts val="0"/>
              </a:spcAft>
              <a:buClrTx/>
              <a:buSzTx/>
              <a:buFontTx/>
              <a:buNone/>
              <a:tabLst/>
              <a:defRPr/>
            </a:pPr>
            <a:fld id="{AE06C96F-183C-3E47-9536-1823A4D407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7145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933980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txBody>
          <a:bodyPr/>
          <a:lstStyle/>
          <a:p>
            <a:endParaRPr lang="en-US"/>
          </a:p>
        </p:txBody>
      </p:sp>
      <p:sp>
        <p:nvSpPr>
          <p:cNvPr id="3" name="عنصر نائب للملاحظات 2"/>
          <p:cNvSpPr>
            <a:spLocks noGrp="1"/>
          </p:cNvSpPr>
          <p:nvPr>
            <p:ph type="body" idx="1"/>
          </p:nvPr>
        </p:nvSpPr>
        <p:spPr/>
        <p:txBody>
          <a:bodyPr/>
          <a:lstStyle/>
          <a:p>
            <a:endParaRPr lang="en-US"/>
          </a:p>
        </p:txBody>
      </p:sp>
      <p:sp>
        <p:nvSpPr>
          <p:cNvPr id="4" name="عنصر نائب لرقم الشريحة 3"/>
          <p:cNvSpPr>
            <a:spLocks noGrp="1"/>
          </p:cNvSpPr>
          <p:nvPr>
            <p:ph type="sldNum" sz="quarter" idx="5"/>
          </p:nvPr>
        </p:nvSpPr>
        <p:spPr/>
        <p:txBody>
          <a:bodyPr/>
          <a:lstStyle/>
          <a:p>
            <a:pPr marL="0" marR="0" lvl="0" indent="0" algn="r" defTabSz="171450" rtl="0" eaLnBrk="1" fontAlgn="auto" latinLnBrk="0" hangingPunct="1">
              <a:lnSpc>
                <a:spcPct val="100000"/>
              </a:lnSpc>
              <a:spcBef>
                <a:spcPts val="0"/>
              </a:spcBef>
              <a:spcAft>
                <a:spcPts val="0"/>
              </a:spcAft>
              <a:buClrTx/>
              <a:buSzTx/>
              <a:buFontTx/>
              <a:buNone/>
              <a:tabLst/>
              <a:defRPr/>
            </a:pPr>
            <a:fld id="{AE06C96F-183C-3E47-9536-1823A4D407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7145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38778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txBody>
          <a:bodyPr/>
          <a:lstStyle/>
          <a:p>
            <a:endParaRPr lang="en-US"/>
          </a:p>
        </p:txBody>
      </p:sp>
      <p:sp>
        <p:nvSpPr>
          <p:cNvPr id="3" name="عنصر نائب للملاحظات 2"/>
          <p:cNvSpPr>
            <a:spLocks noGrp="1"/>
          </p:cNvSpPr>
          <p:nvPr>
            <p:ph type="body" idx="1"/>
          </p:nvPr>
        </p:nvSpPr>
        <p:spPr/>
        <p:txBody>
          <a:bodyPr/>
          <a:lstStyle/>
          <a:p>
            <a:endParaRPr lang="en-US"/>
          </a:p>
        </p:txBody>
      </p:sp>
      <p:sp>
        <p:nvSpPr>
          <p:cNvPr id="4" name="عنصر نائب لرقم الشريحة 3"/>
          <p:cNvSpPr>
            <a:spLocks noGrp="1"/>
          </p:cNvSpPr>
          <p:nvPr>
            <p:ph type="sldNum" sz="quarter" idx="5"/>
          </p:nvPr>
        </p:nvSpPr>
        <p:spPr/>
        <p:txBody>
          <a:bodyPr/>
          <a:lstStyle/>
          <a:p>
            <a:pPr marL="0" marR="0" lvl="0" indent="0" algn="r" defTabSz="171450" rtl="0" eaLnBrk="1" fontAlgn="auto" latinLnBrk="0" hangingPunct="1">
              <a:lnSpc>
                <a:spcPct val="100000"/>
              </a:lnSpc>
              <a:spcBef>
                <a:spcPts val="0"/>
              </a:spcBef>
              <a:spcAft>
                <a:spcPts val="0"/>
              </a:spcAft>
              <a:buClrTx/>
              <a:buSzTx/>
              <a:buFontTx/>
              <a:buNone/>
              <a:tabLst/>
              <a:defRPr/>
            </a:pPr>
            <a:fld id="{AE06C96F-183C-3E47-9536-1823A4D407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7145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970584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txBody>
          <a:bodyPr/>
          <a:lstStyle/>
          <a:p>
            <a:endParaRPr lang="en-US"/>
          </a:p>
        </p:txBody>
      </p:sp>
      <p:sp>
        <p:nvSpPr>
          <p:cNvPr id="3" name="عنصر نائب للملاحظات 2"/>
          <p:cNvSpPr>
            <a:spLocks noGrp="1"/>
          </p:cNvSpPr>
          <p:nvPr>
            <p:ph type="body" idx="1"/>
          </p:nvPr>
        </p:nvSpPr>
        <p:spPr/>
        <p:txBody>
          <a:bodyPr/>
          <a:lstStyle/>
          <a:p>
            <a:endParaRPr lang="en-US"/>
          </a:p>
        </p:txBody>
      </p:sp>
      <p:sp>
        <p:nvSpPr>
          <p:cNvPr id="4" name="عنصر نائب لرقم الشريحة 3"/>
          <p:cNvSpPr>
            <a:spLocks noGrp="1"/>
          </p:cNvSpPr>
          <p:nvPr>
            <p:ph type="sldNum" sz="quarter" idx="5"/>
          </p:nvPr>
        </p:nvSpPr>
        <p:spPr/>
        <p:txBody>
          <a:bodyPr/>
          <a:lstStyle/>
          <a:p>
            <a:pPr marL="0" marR="0" lvl="0" indent="0" algn="r" defTabSz="171450" rtl="0" eaLnBrk="1" fontAlgn="auto" latinLnBrk="0" hangingPunct="1">
              <a:lnSpc>
                <a:spcPct val="100000"/>
              </a:lnSpc>
              <a:spcBef>
                <a:spcPts val="0"/>
              </a:spcBef>
              <a:spcAft>
                <a:spcPts val="0"/>
              </a:spcAft>
              <a:buClrTx/>
              <a:buSzTx/>
              <a:buFontTx/>
              <a:buNone/>
              <a:tabLst/>
              <a:defRPr/>
            </a:pPr>
            <a:fld id="{AE06C96F-183C-3E47-9536-1823A4D407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7145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40652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04AE6-4FD5-4AA3-34DF-1A0548BBE63C}"/>
            </a:ext>
          </a:extLst>
        </p:cNvPr>
        <p:cNvGrpSpPr/>
        <p:nvPr/>
      </p:nvGrpSpPr>
      <p:grpSpPr>
        <a:xfrm>
          <a:off x="0" y="0"/>
          <a:ext cx="0" cy="0"/>
          <a:chOff x="0" y="0"/>
          <a:chExt cx="0" cy="0"/>
        </a:xfrm>
      </p:grpSpPr>
      <p:sp>
        <p:nvSpPr>
          <p:cNvPr id="2" name="عنصر نائب لصورة الشريحة 1">
            <a:extLst>
              <a:ext uri="{FF2B5EF4-FFF2-40B4-BE49-F238E27FC236}">
                <a16:creationId xmlns:a16="http://schemas.microsoft.com/office/drawing/2014/main" id="{61F114ED-6A49-733A-63FC-2C86D38FC736}"/>
              </a:ext>
            </a:extLst>
          </p:cNvPr>
          <p:cNvSpPr>
            <a:spLocks noGrp="1" noRot="1" noChangeAspect="1"/>
          </p:cNvSpPr>
          <p:nvPr>
            <p:ph type="sldImg"/>
          </p:nvPr>
        </p:nvSpPr>
        <p:spPr/>
        <p:txBody>
          <a:bodyPr/>
          <a:lstStyle/>
          <a:p>
            <a:endParaRPr lang="en-US"/>
          </a:p>
        </p:txBody>
      </p:sp>
      <p:sp>
        <p:nvSpPr>
          <p:cNvPr id="3" name="عنصر نائب للملاحظات 2">
            <a:extLst>
              <a:ext uri="{FF2B5EF4-FFF2-40B4-BE49-F238E27FC236}">
                <a16:creationId xmlns:a16="http://schemas.microsoft.com/office/drawing/2014/main" id="{0EC9996D-3EC0-E5E4-7505-0105BF19F258}"/>
              </a:ext>
            </a:extLst>
          </p:cNvPr>
          <p:cNvSpPr>
            <a:spLocks noGrp="1"/>
          </p:cNvSpPr>
          <p:nvPr>
            <p:ph type="body" idx="1"/>
          </p:nvPr>
        </p:nvSpPr>
        <p:spPr/>
        <p:txBody>
          <a:bodyPr/>
          <a:lstStyle/>
          <a:p>
            <a:endParaRPr lang="en-US"/>
          </a:p>
        </p:txBody>
      </p:sp>
      <p:sp>
        <p:nvSpPr>
          <p:cNvPr id="4" name="عنصر نائب لرقم الشريحة 3">
            <a:extLst>
              <a:ext uri="{FF2B5EF4-FFF2-40B4-BE49-F238E27FC236}">
                <a16:creationId xmlns:a16="http://schemas.microsoft.com/office/drawing/2014/main" id="{3FDC6E91-0156-4F15-6581-392BC60FD3A0}"/>
              </a:ext>
            </a:extLst>
          </p:cNvPr>
          <p:cNvSpPr>
            <a:spLocks noGrp="1"/>
          </p:cNvSpPr>
          <p:nvPr>
            <p:ph type="sldNum" sz="quarter" idx="5"/>
          </p:nvPr>
        </p:nvSpPr>
        <p:spPr/>
        <p:txBody>
          <a:bodyPr/>
          <a:lstStyle/>
          <a:p>
            <a:pPr marL="0" marR="0" lvl="0" indent="0" algn="r" defTabSz="171450" rtl="0" eaLnBrk="1" fontAlgn="auto" latinLnBrk="0" hangingPunct="1">
              <a:lnSpc>
                <a:spcPct val="100000"/>
              </a:lnSpc>
              <a:spcBef>
                <a:spcPts val="0"/>
              </a:spcBef>
              <a:spcAft>
                <a:spcPts val="0"/>
              </a:spcAft>
              <a:buClrTx/>
              <a:buSzTx/>
              <a:buFontTx/>
              <a:buNone/>
              <a:tabLst/>
              <a:defRPr/>
            </a:pPr>
            <a:fld id="{AE06C96F-183C-3E47-9536-1823A4D407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7145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165966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A47F1-B323-8B8D-92AA-4ECBC9A3F359}"/>
            </a:ext>
          </a:extLst>
        </p:cNvPr>
        <p:cNvGrpSpPr/>
        <p:nvPr/>
      </p:nvGrpSpPr>
      <p:grpSpPr>
        <a:xfrm>
          <a:off x="0" y="0"/>
          <a:ext cx="0" cy="0"/>
          <a:chOff x="0" y="0"/>
          <a:chExt cx="0" cy="0"/>
        </a:xfrm>
      </p:grpSpPr>
      <p:sp>
        <p:nvSpPr>
          <p:cNvPr id="2" name="عنصر نائب لصورة الشريحة 1">
            <a:extLst>
              <a:ext uri="{FF2B5EF4-FFF2-40B4-BE49-F238E27FC236}">
                <a16:creationId xmlns:a16="http://schemas.microsoft.com/office/drawing/2014/main" id="{000323AA-86BD-1C68-6652-C38B8F8D8979}"/>
              </a:ext>
            </a:extLst>
          </p:cNvPr>
          <p:cNvSpPr>
            <a:spLocks noGrp="1" noRot="1" noChangeAspect="1"/>
          </p:cNvSpPr>
          <p:nvPr>
            <p:ph type="sldImg"/>
          </p:nvPr>
        </p:nvSpPr>
        <p:spPr/>
        <p:txBody>
          <a:bodyPr/>
          <a:lstStyle/>
          <a:p>
            <a:endParaRPr lang="en-US"/>
          </a:p>
        </p:txBody>
      </p:sp>
      <p:sp>
        <p:nvSpPr>
          <p:cNvPr id="3" name="عنصر نائب للملاحظات 2">
            <a:extLst>
              <a:ext uri="{FF2B5EF4-FFF2-40B4-BE49-F238E27FC236}">
                <a16:creationId xmlns:a16="http://schemas.microsoft.com/office/drawing/2014/main" id="{9F03F3C4-F017-3B2C-2766-3A3B472FFA4E}"/>
              </a:ext>
            </a:extLst>
          </p:cNvPr>
          <p:cNvSpPr>
            <a:spLocks noGrp="1"/>
          </p:cNvSpPr>
          <p:nvPr>
            <p:ph type="body" idx="1"/>
          </p:nvPr>
        </p:nvSpPr>
        <p:spPr/>
        <p:txBody>
          <a:bodyPr/>
          <a:lstStyle/>
          <a:p>
            <a:endParaRPr lang="en-US"/>
          </a:p>
        </p:txBody>
      </p:sp>
      <p:sp>
        <p:nvSpPr>
          <p:cNvPr id="4" name="عنصر نائب لرقم الشريحة 3">
            <a:extLst>
              <a:ext uri="{FF2B5EF4-FFF2-40B4-BE49-F238E27FC236}">
                <a16:creationId xmlns:a16="http://schemas.microsoft.com/office/drawing/2014/main" id="{2C890B0C-AF1D-E758-3E96-6AFBB4BD469D}"/>
              </a:ext>
            </a:extLst>
          </p:cNvPr>
          <p:cNvSpPr>
            <a:spLocks noGrp="1"/>
          </p:cNvSpPr>
          <p:nvPr>
            <p:ph type="sldNum" sz="quarter" idx="5"/>
          </p:nvPr>
        </p:nvSpPr>
        <p:spPr/>
        <p:txBody>
          <a:bodyPr/>
          <a:lstStyle/>
          <a:p>
            <a:pPr marL="0" marR="0" lvl="0" indent="0" algn="r" defTabSz="171450" rtl="0" eaLnBrk="1" fontAlgn="auto" latinLnBrk="0" hangingPunct="1">
              <a:lnSpc>
                <a:spcPct val="100000"/>
              </a:lnSpc>
              <a:spcBef>
                <a:spcPts val="0"/>
              </a:spcBef>
              <a:spcAft>
                <a:spcPts val="0"/>
              </a:spcAft>
              <a:buClrTx/>
              <a:buSzTx/>
              <a:buFontTx/>
              <a:buNone/>
              <a:tabLst/>
              <a:defRPr/>
            </a:pPr>
            <a:fld id="{AE06C96F-183C-3E47-9536-1823A4D407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7145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3243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txBody>
          <a:bodyPr/>
          <a:lstStyle/>
          <a:p>
            <a:endParaRPr lang="en-US"/>
          </a:p>
        </p:txBody>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AE06C96F-183C-3E47-9536-1823A4D40760}" type="slidenum">
              <a:rPr lang="en-US" smtClean="0"/>
              <a:t>7</a:t>
            </a:fld>
            <a:endParaRPr lang="en-US" dirty="0"/>
          </a:p>
        </p:txBody>
      </p:sp>
    </p:spTree>
    <p:extLst>
      <p:ext uri="{BB962C8B-B14F-4D97-AF65-F5344CB8AC3E}">
        <p14:creationId xmlns:p14="http://schemas.microsoft.com/office/powerpoint/2010/main" val="30712556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txBody>
          <a:bodyPr/>
          <a:lstStyle/>
          <a:p>
            <a:endParaRPr lang="en-US"/>
          </a:p>
        </p:txBody>
      </p:sp>
      <p:sp>
        <p:nvSpPr>
          <p:cNvPr id="3" name="عنصر نائب للملاحظات 2"/>
          <p:cNvSpPr>
            <a:spLocks noGrp="1"/>
          </p:cNvSpPr>
          <p:nvPr>
            <p:ph type="body" idx="1"/>
          </p:nvPr>
        </p:nvSpPr>
        <p:spPr/>
        <p:txBody>
          <a:bodyPr/>
          <a:lstStyle/>
          <a:p>
            <a:endParaRPr lang="en-US"/>
          </a:p>
        </p:txBody>
      </p:sp>
      <p:sp>
        <p:nvSpPr>
          <p:cNvPr id="4" name="عنصر نائب لرقم الشريحة 3"/>
          <p:cNvSpPr>
            <a:spLocks noGrp="1"/>
          </p:cNvSpPr>
          <p:nvPr>
            <p:ph type="sldNum" sz="quarter" idx="5"/>
          </p:nvPr>
        </p:nvSpPr>
        <p:spPr/>
        <p:txBody>
          <a:bodyPr/>
          <a:lstStyle/>
          <a:p>
            <a:pPr marL="0" marR="0" lvl="0" indent="0" algn="r" defTabSz="171450" rtl="0" eaLnBrk="1" fontAlgn="auto" latinLnBrk="0" hangingPunct="1">
              <a:lnSpc>
                <a:spcPct val="100000"/>
              </a:lnSpc>
              <a:spcBef>
                <a:spcPts val="0"/>
              </a:spcBef>
              <a:spcAft>
                <a:spcPts val="0"/>
              </a:spcAft>
              <a:buClrTx/>
              <a:buSzTx/>
              <a:buFontTx/>
              <a:buNone/>
              <a:tabLst/>
              <a:defRPr/>
            </a:pPr>
            <a:fld id="{AE06C96F-183C-3E47-9536-1823A4D407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7145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7721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txBody>
          <a:bodyPr/>
          <a:lstStyle/>
          <a:p>
            <a:endParaRPr lang="en-US"/>
          </a:p>
        </p:txBody>
      </p:sp>
      <p:sp>
        <p:nvSpPr>
          <p:cNvPr id="3" name="عنصر نائب للملاحظات 2"/>
          <p:cNvSpPr>
            <a:spLocks noGrp="1"/>
          </p:cNvSpPr>
          <p:nvPr>
            <p:ph type="body" idx="1"/>
          </p:nvPr>
        </p:nvSpPr>
        <p:spPr/>
        <p:txBody>
          <a:bodyPr/>
          <a:lstStyle/>
          <a:p>
            <a:endParaRPr lang="en-US"/>
          </a:p>
        </p:txBody>
      </p:sp>
      <p:sp>
        <p:nvSpPr>
          <p:cNvPr id="4" name="عنصر نائب لرقم الشريحة 3"/>
          <p:cNvSpPr>
            <a:spLocks noGrp="1"/>
          </p:cNvSpPr>
          <p:nvPr>
            <p:ph type="sldNum" sz="quarter" idx="5"/>
          </p:nvPr>
        </p:nvSpPr>
        <p:spPr/>
        <p:txBody>
          <a:bodyPr/>
          <a:lstStyle/>
          <a:p>
            <a:pPr marL="0" marR="0" lvl="0" indent="0" algn="r" defTabSz="171450" rtl="0" eaLnBrk="1" fontAlgn="auto" latinLnBrk="0" hangingPunct="1">
              <a:lnSpc>
                <a:spcPct val="100000"/>
              </a:lnSpc>
              <a:spcBef>
                <a:spcPts val="0"/>
              </a:spcBef>
              <a:spcAft>
                <a:spcPts val="0"/>
              </a:spcAft>
              <a:buClrTx/>
              <a:buSzTx/>
              <a:buFontTx/>
              <a:buNone/>
              <a:tabLst/>
              <a:defRPr/>
            </a:pPr>
            <a:fld id="{AE06C96F-183C-3E47-9536-1823A4D407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7145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5303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5D1F-D026-FE58-E518-C2D056F2D6E3}"/>
            </a:ext>
          </a:extLst>
        </p:cNvPr>
        <p:cNvGrpSpPr/>
        <p:nvPr/>
      </p:nvGrpSpPr>
      <p:grpSpPr>
        <a:xfrm>
          <a:off x="0" y="0"/>
          <a:ext cx="0" cy="0"/>
          <a:chOff x="0" y="0"/>
          <a:chExt cx="0" cy="0"/>
        </a:xfrm>
      </p:grpSpPr>
      <p:sp>
        <p:nvSpPr>
          <p:cNvPr id="2" name="عنصر نائب لصورة الشريحة 1">
            <a:extLst>
              <a:ext uri="{FF2B5EF4-FFF2-40B4-BE49-F238E27FC236}">
                <a16:creationId xmlns:a16="http://schemas.microsoft.com/office/drawing/2014/main" id="{05DE0FED-F168-7D3E-230A-DE8CE8F2A6FC}"/>
              </a:ext>
            </a:extLst>
          </p:cNvPr>
          <p:cNvSpPr>
            <a:spLocks noGrp="1" noRot="1" noChangeAspect="1"/>
          </p:cNvSpPr>
          <p:nvPr>
            <p:ph type="sldImg"/>
          </p:nvPr>
        </p:nvSpPr>
        <p:spPr/>
        <p:txBody>
          <a:bodyPr/>
          <a:lstStyle/>
          <a:p>
            <a:endParaRPr lang="en-US"/>
          </a:p>
        </p:txBody>
      </p:sp>
      <p:sp>
        <p:nvSpPr>
          <p:cNvPr id="3" name="عنصر نائب للملاحظات 2">
            <a:extLst>
              <a:ext uri="{FF2B5EF4-FFF2-40B4-BE49-F238E27FC236}">
                <a16:creationId xmlns:a16="http://schemas.microsoft.com/office/drawing/2014/main" id="{0BFBAE02-FD94-5779-179C-238C45681F32}"/>
              </a:ext>
            </a:extLst>
          </p:cNvPr>
          <p:cNvSpPr>
            <a:spLocks noGrp="1"/>
          </p:cNvSpPr>
          <p:nvPr>
            <p:ph type="body" idx="1"/>
          </p:nvPr>
        </p:nvSpPr>
        <p:spPr/>
        <p:txBody>
          <a:bodyPr/>
          <a:lstStyle/>
          <a:p>
            <a:endParaRPr lang="en-US"/>
          </a:p>
        </p:txBody>
      </p:sp>
      <p:sp>
        <p:nvSpPr>
          <p:cNvPr id="4" name="عنصر نائب لرقم الشريحة 3">
            <a:extLst>
              <a:ext uri="{FF2B5EF4-FFF2-40B4-BE49-F238E27FC236}">
                <a16:creationId xmlns:a16="http://schemas.microsoft.com/office/drawing/2014/main" id="{6773D199-84BD-0988-5386-73B63A434CE5}"/>
              </a:ext>
            </a:extLst>
          </p:cNvPr>
          <p:cNvSpPr>
            <a:spLocks noGrp="1"/>
          </p:cNvSpPr>
          <p:nvPr>
            <p:ph type="sldNum" sz="quarter" idx="5"/>
          </p:nvPr>
        </p:nvSpPr>
        <p:spPr/>
        <p:txBody>
          <a:bodyPr/>
          <a:lstStyle/>
          <a:p>
            <a:pPr marL="0" marR="0" lvl="0" indent="0" algn="r" defTabSz="171450" rtl="0" eaLnBrk="1" fontAlgn="auto" latinLnBrk="0" hangingPunct="1">
              <a:lnSpc>
                <a:spcPct val="100000"/>
              </a:lnSpc>
              <a:spcBef>
                <a:spcPts val="0"/>
              </a:spcBef>
              <a:spcAft>
                <a:spcPts val="0"/>
              </a:spcAft>
              <a:buClrTx/>
              <a:buSzTx/>
              <a:buFontTx/>
              <a:buNone/>
              <a:tabLst/>
              <a:defRPr/>
            </a:pPr>
            <a:fld id="{AE06C96F-183C-3E47-9536-1823A4D407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7145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718910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17294-E9E6-3D57-9F3A-6841A708E655}"/>
            </a:ext>
          </a:extLst>
        </p:cNvPr>
        <p:cNvGrpSpPr/>
        <p:nvPr/>
      </p:nvGrpSpPr>
      <p:grpSpPr>
        <a:xfrm>
          <a:off x="0" y="0"/>
          <a:ext cx="0" cy="0"/>
          <a:chOff x="0" y="0"/>
          <a:chExt cx="0" cy="0"/>
        </a:xfrm>
      </p:grpSpPr>
      <p:sp>
        <p:nvSpPr>
          <p:cNvPr id="2" name="عنصر نائب لصورة الشريحة 1">
            <a:extLst>
              <a:ext uri="{FF2B5EF4-FFF2-40B4-BE49-F238E27FC236}">
                <a16:creationId xmlns:a16="http://schemas.microsoft.com/office/drawing/2014/main" id="{E60D9DED-25D2-3425-7C88-D6745C79870F}"/>
              </a:ext>
            </a:extLst>
          </p:cNvPr>
          <p:cNvSpPr>
            <a:spLocks noGrp="1" noRot="1" noChangeAspect="1"/>
          </p:cNvSpPr>
          <p:nvPr>
            <p:ph type="sldImg"/>
          </p:nvPr>
        </p:nvSpPr>
        <p:spPr/>
        <p:txBody>
          <a:bodyPr/>
          <a:lstStyle/>
          <a:p>
            <a:endParaRPr lang="en-US"/>
          </a:p>
        </p:txBody>
      </p:sp>
      <p:sp>
        <p:nvSpPr>
          <p:cNvPr id="3" name="عنصر نائب للملاحظات 2">
            <a:extLst>
              <a:ext uri="{FF2B5EF4-FFF2-40B4-BE49-F238E27FC236}">
                <a16:creationId xmlns:a16="http://schemas.microsoft.com/office/drawing/2014/main" id="{276EAFC0-1C44-F301-8C4A-1B96BC65168B}"/>
              </a:ext>
            </a:extLst>
          </p:cNvPr>
          <p:cNvSpPr>
            <a:spLocks noGrp="1"/>
          </p:cNvSpPr>
          <p:nvPr>
            <p:ph type="body" idx="1"/>
          </p:nvPr>
        </p:nvSpPr>
        <p:spPr/>
        <p:txBody>
          <a:bodyPr/>
          <a:lstStyle/>
          <a:p>
            <a:endParaRPr lang="en-US"/>
          </a:p>
        </p:txBody>
      </p:sp>
      <p:sp>
        <p:nvSpPr>
          <p:cNvPr id="4" name="عنصر نائب لرقم الشريحة 3">
            <a:extLst>
              <a:ext uri="{FF2B5EF4-FFF2-40B4-BE49-F238E27FC236}">
                <a16:creationId xmlns:a16="http://schemas.microsoft.com/office/drawing/2014/main" id="{C2EF2B66-5E1C-0B66-0628-0E7ECCCDCE7E}"/>
              </a:ext>
            </a:extLst>
          </p:cNvPr>
          <p:cNvSpPr>
            <a:spLocks noGrp="1"/>
          </p:cNvSpPr>
          <p:nvPr>
            <p:ph type="sldNum" sz="quarter" idx="5"/>
          </p:nvPr>
        </p:nvSpPr>
        <p:spPr/>
        <p:txBody>
          <a:bodyPr/>
          <a:lstStyle/>
          <a:p>
            <a:pPr marL="0" marR="0" lvl="0" indent="0" algn="r" defTabSz="171450" rtl="0" eaLnBrk="1" fontAlgn="auto" latinLnBrk="0" hangingPunct="1">
              <a:lnSpc>
                <a:spcPct val="100000"/>
              </a:lnSpc>
              <a:spcBef>
                <a:spcPts val="0"/>
              </a:spcBef>
              <a:spcAft>
                <a:spcPts val="0"/>
              </a:spcAft>
              <a:buClrTx/>
              <a:buSzTx/>
              <a:buFontTx/>
              <a:buNone/>
              <a:tabLst/>
              <a:defRPr/>
            </a:pPr>
            <a:fld id="{AE06C96F-183C-3E47-9536-1823A4D407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7145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8020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0027D-94D5-E516-C8CD-7857FD74794A}"/>
            </a:ext>
          </a:extLst>
        </p:cNvPr>
        <p:cNvGrpSpPr/>
        <p:nvPr/>
      </p:nvGrpSpPr>
      <p:grpSpPr>
        <a:xfrm>
          <a:off x="0" y="0"/>
          <a:ext cx="0" cy="0"/>
          <a:chOff x="0" y="0"/>
          <a:chExt cx="0" cy="0"/>
        </a:xfrm>
      </p:grpSpPr>
      <p:sp>
        <p:nvSpPr>
          <p:cNvPr id="2" name="عنصر نائب لصورة الشريحة 1">
            <a:extLst>
              <a:ext uri="{FF2B5EF4-FFF2-40B4-BE49-F238E27FC236}">
                <a16:creationId xmlns:a16="http://schemas.microsoft.com/office/drawing/2014/main" id="{50B21E0F-09F3-BCBB-3490-10A7862ED784}"/>
              </a:ext>
            </a:extLst>
          </p:cNvPr>
          <p:cNvSpPr>
            <a:spLocks noGrp="1" noRot="1" noChangeAspect="1"/>
          </p:cNvSpPr>
          <p:nvPr>
            <p:ph type="sldImg"/>
          </p:nvPr>
        </p:nvSpPr>
        <p:spPr/>
        <p:txBody>
          <a:bodyPr/>
          <a:lstStyle/>
          <a:p>
            <a:endParaRPr lang="en-US"/>
          </a:p>
        </p:txBody>
      </p:sp>
      <p:sp>
        <p:nvSpPr>
          <p:cNvPr id="3" name="عنصر نائب للملاحظات 2">
            <a:extLst>
              <a:ext uri="{FF2B5EF4-FFF2-40B4-BE49-F238E27FC236}">
                <a16:creationId xmlns:a16="http://schemas.microsoft.com/office/drawing/2014/main" id="{20C3218C-45EB-4544-0792-7EA2A19529BD}"/>
              </a:ext>
            </a:extLst>
          </p:cNvPr>
          <p:cNvSpPr>
            <a:spLocks noGrp="1"/>
          </p:cNvSpPr>
          <p:nvPr>
            <p:ph type="body" idx="1"/>
          </p:nvPr>
        </p:nvSpPr>
        <p:spPr/>
        <p:txBody>
          <a:bodyPr/>
          <a:lstStyle/>
          <a:p>
            <a:endParaRPr lang="en-US"/>
          </a:p>
        </p:txBody>
      </p:sp>
      <p:sp>
        <p:nvSpPr>
          <p:cNvPr id="4" name="عنصر نائب لرقم الشريحة 3">
            <a:extLst>
              <a:ext uri="{FF2B5EF4-FFF2-40B4-BE49-F238E27FC236}">
                <a16:creationId xmlns:a16="http://schemas.microsoft.com/office/drawing/2014/main" id="{C74CEAEE-C0AD-090F-4C61-09C4A0D075CB}"/>
              </a:ext>
            </a:extLst>
          </p:cNvPr>
          <p:cNvSpPr>
            <a:spLocks noGrp="1"/>
          </p:cNvSpPr>
          <p:nvPr>
            <p:ph type="sldNum" sz="quarter" idx="5"/>
          </p:nvPr>
        </p:nvSpPr>
        <p:spPr/>
        <p:txBody>
          <a:bodyPr/>
          <a:lstStyle/>
          <a:p>
            <a:pPr marL="0" marR="0" lvl="0" indent="0" algn="r" defTabSz="171450" rtl="0" eaLnBrk="1" fontAlgn="auto" latinLnBrk="0" hangingPunct="1">
              <a:lnSpc>
                <a:spcPct val="100000"/>
              </a:lnSpc>
              <a:spcBef>
                <a:spcPts val="0"/>
              </a:spcBef>
              <a:spcAft>
                <a:spcPts val="0"/>
              </a:spcAft>
              <a:buClrTx/>
              <a:buSzTx/>
              <a:buFontTx/>
              <a:buNone/>
              <a:tabLst/>
              <a:defRPr/>
            </a:pPr>
            <a:fld id="{AE06C96F-183C-3E47-9536-1823A4D407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7145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84036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txBody>
          <a:bodyPr/>
          <a:lstStyle/>
          <a:p>
            <a:endParaRPr lang="en-US"/>
          </a:p>
        </p:txBody>
      </p:sp>
      <p:sp>
        <p:nvSpPr>
          <p:cNvPr id="3" name="عنصر نائب للملاحظات 2"/>
          <p:cNvSpPr>
            <a:spLocks noGrp="1"/>
          </p:cNvSpPr>
          <p:nvPr>
            <p:ph type="body" idx="1"/>
          </p:nvPr>
        </p:nvSpPr>
        <p:spPr/>
        <p:txBody>
          <a:bodyPr/>
          <a:lstStyle/>
          <a:p>
            <a:endParaRPr lang="en-US"/>
          </a:p>
        </p:txBody>
      </p:sp>
      <p:sp>
        <p:nvSpPr>
          <p:cNvPr id="4" name="عنصر نائب لرقم الشريحة 3"/>
          <p:cNvSpPr>
            <a:spLocks noGrp="1"/>
          </p:cNvSpPr>
          <p:nvPr>
            <p:ph type="sldNum" sz="quarter" idx="5"/>
          </p:nvPr>
        </p:nvSpPr>
        <p:spPr/>
        <p:txBody>
          <a:bodyPr/>
          <a:lstStyle/>
          <a:p>
            <a:pPr marL="0" marR="0" lvl="0" indent="0" algn="r" defTabSz="171450" rtl="0" eaLnBrk="1" fontAlgn="auto" latinLnBrk="0" hangingPunct="1">
              <a:lnSpc>
                <a:spcPct val="100000"/>
              </a:lnSpc>
              <a:spcBef>
                <a:spcPts val="0"/>
              </a:spcBef>
              <a:spcAft>
                <a:spcPts val="0"/>
              </a:spcAft>
              <a:buClrTx/>
              <a:buSzTx/>
              <a:buFontTx/>
              <a:buNone/>
              <a:tabLst/>
              <a:defRPr/>
            </a:pPr>
            <a:fld id="{AE06C96F-183C-3E47-9536-1823A4D407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7145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117230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txBody>
          <a:bodyPr/>
          <a:lstStyle/>
          <a:p>
            <a:endParaRPr lang="en-US"/>
          </a:p>
        </p:txBody>
      </p:sp>
      <p:sp>
        <p:nvSpPr>
          <p:cNvPr id="3" name="عنصر نائب للملاحظات 2"/>
          <p:cNvSpPr>
            <a:spLocks noGrp="1"/>
          </p:cNvSpPr>
          <p:nvPr>
            <p:ph type="body" idx="1"/>
          </p:nvPr>
        </p:nvSpPr>
        <p:spPr/>
        <p:txBody>
          <a:bodyPr/>
          <a:lstStyle/>
          <a:p>
            <a:endParaRPr lang="en-US"/>
          </a:p>
        </p:txBody>
      </p:sp>
      <p:sp>
        <p:nvSpPr>
          <p:cNvPr id="4" name="عنصر نائب لرقم الشريحة 3"/>
          <p:cNvSpPr>
            <a:spLocks noGrp="1"/>
          </p:cNvSpPr>
          <p:nvPr>
            <p:ph type="sldNum" sz="quarter" idx="5"/>
          </p:nvPr>
        </p:nvSpPr>
        <p:spPr/>
        <p:txBody>
          <a:bodyPr/>
          <a:lstStyle/>
          <a:p>
            <a:pPr marL="0" marR="0" lvl="0" indent="0" algn="r" defTabSz="171450" rtl="0" eaLnBrk="1" fontAlgn="auto" latinLnBrk="0" hangingPunct="1">
              <a:lnSpc>
                <a:spcPct val="100000"/>
              </a:lnSpc>
              <a:spcBef>
                <a:spcPts val="0"/>
              </a:spcBef>
              <a:spcAft>
                <a:spcPts val="0"/>
              </a:spcAft>
              <a:buClrTx/>
              <a:buSzTx/>
              <a:buFontTx/>
              <a:buNone/>
              <a:tabLst/>
              <a:defRPr/>
            </a:pPr>
            <a:fld id="{AE06C96F-183C-3E47-9536-1823A4D407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7145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21575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6D273-154A-948D-1CFD-0C75ED7B3168}"/>
            </a:ext>
          </a:extLst>
        </p:cNvPr>
        <p:cNvGrpSpPr/>
        <p:nvPr/>
      </p:nvGrpSpPr>
      <p:grpSpPr>
        <a:xfrm>
          <a:off x="0" y="0"/>
          <a:ext cx="0" cy="0"/>
          <a:chOff x="0" y="0"/>
          <a:chExt cx="0" cy="0"/>
        </a:xfrm>
      </p:grpSpPr>
      <p:sp>
        <p:nvSpPr>
          <p:cNvPr id="2" name="عنصر نائب لصورة الشريحة 1">
            <a:extLst>
              <a:ext uri="{FF2B5EF4-FFF2-40B4-BE49-F238E27FC236}">
                <a16:creationId xmlns:a16="http://schemas.microsoft.com/office/drawing/2014/main" id="{6AC60B07-8EC8-258E-221F-DA6103EE8832}"/>
              </a:ext>
            </a:extLst>
          </p:cNvPr>
          <p:cNvSpPr>
            <a:spLocks noGrp="1" noRot="1" noChangeAspect="1"/>
          </p:cNvSpPr>
          <p:nvPr>
            <p:ph type="sldImg"/>
          </p:nvPr>
        </p:nvSpPr>
        <p:spPr/>
        <p:txBody>
          <a:bodyPr/>
          <a:lstStyle/>
          <a:p>
            <a:endParaRPr lang="en-US"/>
          </a:p>
        </p:txBody>
      </p:sp>
      <p:sp>
        <p:nvSpPr>
          <p:cNvPr id="3" name="عنصر نائب للملاحظات 2">
            <a:extLst>
              <a:ext uri="{FF2B5EF4-FFF2-40B4-BE49-F238E27FC236}">
                <a16:creationId xmlns:a16="http://schemas.microsoft.com/office/drawing/2014/main" id="{8A8EB3C6-D88F-E5AE-2A5D-C1C5FB0CEC15}"/>
              </a:ext>
            </a:extLst>
          </p:cNvPr>
          <p:cNvSpPr>
            <a:spLocks noGrp="1"/>
          </p:cNvSpPr>
          <p:nvPr>
            <p:ph type="body" idx="1"/>
          </p:nvPr>
        </p:nvSpPr>
        <p:spPr/>
        <p:txBody>
          <a:bodyPr/>
          <a:lstStyle/>
          <a:p>
            <a:endParaRPr lang="en-US"/>
          </a:p>
        </p:txBody>
      </p:sp>
      <p:sp>
        <p:nvSpPr>
          <p:cNvPr id="4" name="عنصر نائب لرقم الشريحة 3">
            <a:extLst>
              <a:ext uri="{FF2B5EF4-FFF2-40B4-BE49-F238E27FC236}">
                <a16:creationId xmlns:a16="http://schemas.microsoft.com/office/drawing/2014/main" id="{7D3601D1-001F-165B-B8C1-42423D79D922}"/>
              </a:ext>
            </a:extLst>
          </p:cNvPr>
          <p:cNvSpPr>
            <a:spLocks noGrp="1"/>
          </p:cNvSpPr>
          <p:nvPr>
            <p:ph type="sldNum" sz="quarter" idx="5"/>
          </p:nvPr>
        </p:nvSpPr>
        <p:spPr/>
        <p:txBody>
          <a:bodyPr/>
          <a:lstStyle/>
          <a:p>
            <a:pPr marL="0" marR="0" lvl="0" indent="0" algn="r" defTabSz="171450" rtl="0" eaLnBrk="1" fontAlgn="auto" latinLnBrk="0" hangingPunct="1">
              <a:lnSpc>
                <a:spcPct val="100000"/>
              </a:lnSpc>
              <a:spcBef>
                <a:spcPts val="0"/>
              </a:spcBef>
              <a:spcAft>
                <a:spcPts val="0"/>
              </a:spcAft>
              <a:buClrTx/>
              <a:buSzTx/>
              <a:buFontTx/>
              <a:buNone/>
              <a:tabLst/>
              <a:defRPr/>
            </a:pPr>
            <a:fld id="{AE06C96F-183C-3E47-9536-1823A4D407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7145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393358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35108-5BF8-060E-EC6E-45A19E236AB9}"/>
            </a:ext>
          </a:extLst>
        </p:cNvPr>
        <p:cNvGrpSpPr/>
        <p:nvPr/>
      </p:nvGrpSpPr>
      <p:grpSpPr>
        <a:xfrm>
          <a:off x="0" y="0"/>
          <a:ext cx="0" cy="0"/>
          <a:chOff x="0" y="0"/>
          <a:chExt cx="0" cy="0"/>
        </a:xfrm>
      </p:grpSpPr>
      <p:sp>
        <p:nvSpPr>
          <p:cNvPr id="2" name="عنصر نائب لصورة الشريحة 1">
            <a:extLst>
              <a:ext uri="{FF2B5EF4-FFF2-40B4-BE49-F238E27FC236}">
                <a16:creationId xmlns:a16="http://schemas.microsoft.com/office/drawing/2014/main" id="{F3DFE478-9D4C-4D72-53C1-F599C2FDD1F1}"/>
              </a:ext>
            </a:extLst>
          </p:cNvPr>
          <p:cNvSpPr>
            <a:spLocks noGrp="1" noRot="1" noChangeAspect="1"/>
          </p:cNvSpPr>
          <p:nvPr>
            <p:ph type="sldImg"/>
          </p:nvPr>
        </p:nvSpPr>
        <p:spPr/>
        <p:txBody>
          <a:bodyPr/>
          <a:lstStyle/>
          <a:p>
            <a:endParaRPr lang="en-US"/>
          </a:p>
        </p:txBody>
      </p:sp>
      <p:sp>
        <p:nvSpPr>
          <p:cNvPr id="3" name="عنصر نائب للملاحظات 2">
            <a:extLst>
              <a:ext uri="{FF2B5EF4-FFF2-40B4-BE49-F238E27FC236}">
                <a16:creationId xmlns:a16="http://schemas.microsoft.com/office/drawing/2014/main" id="{7C80CC41-506C-6591-6609-5D4A48837BC4}"/>
              </a:ext>
            </a:extLst>
          </p:cNvPr>
          <p:cNvSpPr>
            <a:spLocks noGrp="1"/>
          </p:cNvSpPr>
          <p:nvPr>
            <p:ph type="body" idx="1"/>
          </p:nvPr>
        </p:nvSpPr>
        <p:spPr/>
        <p:txBody>
          <a:bodyPr/>
          <a:lstStyle/>
          <a:p>
            <a:endParaRPr lang="en-US"/>
          </a:p>
        </p:txBody>
      </p:sp>
      <p:sp>
        <p:nvSpPr>
          <p:cNvPr id="4" name="عنصر نائب لرقم الشريحة 3">
            <a:extLst>
              <a:ext uri="{FF2B5EF4-FFF2-40B4-BE49-F238E27FC236}">
                <a16:creationId xmlns:a16="http://schemas.microsoft.com/office/drawing/2014/main" id="{B38168EF-7D28-43A3-BC27-283159521585}"/>
              </a:ext>
            </a:extLst>
          </p:cNvPr>
          <p:cNvSpPr>
            <a:spLocks noGrp="1"/>
          </p:cNvSpPr>
          <p:nvPr>
            <p:ph type="sldNum" sz="quarter" idx="5"/>
          </p:nvPr>
        </p:nvSpPr>
        <p:spPr/>
        <p:txBody>
          <a:bodyPr/>
          <a:lstStyle/>
          <a:p>
            <a:pPr marL="0" marR="0" lvl="0" indent="0" algn="r" defTabSz="171450" rtl="0" eaLnBrk="1" fontAlgn="auto" latinLnBrk="0" hangingPunct="1">
              <a:lnSpc>
                <a:spcPct val="100000"/>
              </a:lnSpc>
              <a:spcBef>
                <a:spcPts val="0"/>
              </a:spcBef>
              <a:spcAft>
                <a:spcPts val="0"/>
              </a:spcAft>
              <a:buClrTx/>
              <a:buSzTx/>
              <a:buFontTx/>
              <a:buNone/>
              <a:tabLst/>
              <a:defRPr/>
            </a:pPr>
            <a:fld id="{AE06C96F-183C-3E47-9536-1823A4D407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7145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919289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2F8B5-FE22-FC36-4DB2-795AEB8D2AAA}"/>
            </a:ext>
          </a:extLst>
        </p:cNvPr>
        <p:cNvGrpSpPr/>
        <p:nvPr/>
      </p:nvGrpSpPr>
      <p:grpSpPr>
        <a:xfrm>
          <a:off x="0" y="0"/>
          <a:ext cx="0" cy="0"/>
          <a:chOff x="0" y="0"/>
          <a:chExt cx="0" cy="0"/>
        </a:xfrm>
      </p:grpSpPr>
      <p:sp>
        <p:nvSpPr>
          <p:cNvPr id="2" name="عنصر نائب لصورة الشريحة 1">
            <a:extLst>
              <a:ext uri="{FF2B5EF4-FFF2-40B4-BE49-F238E27FC236}">
                <a16:creationId xmlns:a16="http://schemas.microsoft.com/office/drawing/2014/main" id="{12EDFB53-9433-C1A6-F3CD-69BCC02BF16C}"/>
              </a:ext>
            </a:extLst>
          </p:cNvPr>
          <p:cNvSpPr>
            <a:spLocks noGrp="1" noRot="1" noChangeAspect="1"/>
          </p:cNvSpPr>
          <p:nvPr>
            <p:ph type="sldImg"/>
          </p:nvPr>
        </p:nvSpPr>
        <p:spPr/>
        <p:txBody>
          <a:bodyPr/>
          <a:lstStyle/>
          <a:p>
            <a:endParaRPr lang="en-US"/>
          </a:p>
        </p:txBody>
      </p:sp>
      <p:sp>
        <p:nvSpPr>
          <p:cNvPr id="3" name="عنصر نائب للملاحظات 2">
            <a:extLst>
              <a:ext uri="{FF2B5EF4-FFF2-40B4-BE49-F238E27FC236}">
                <a16:creationId xmlns:a16="http://schemas.microsoft.com/office/drawing/2014/main" id="{64919A26-D29A-C4D3-CF5C-53A8478FA362}"/>
              </a:ext>
            </a:extLst>
          </p:cNvPr>
          <p:cNvSpPr>
            <a:spLocks noGrp="1"/>
          </p:cNvSpPr>
          <p:nvPr>
            <p:ph type="body" idx="1"/>
          </p:nvPr>
        </p:nvSpPr>
        <p:spPr/>
        <p:txBody>
          <a:bodyPr/>
          <a:lstStyle/>
          <a:p>
            <a:endParaRPr lang="en-US"/>
          </a:p>
        </p:txBody>
      </p:sp>
      <p:sp>
        <p:nvSpPr>
          <p:cNvPr id="4" name="عنصر نائب لرقم الشريحة 3">
            <a:extLst>
              <a:ext uri="{FF2B5EF4-FFF2-40B4-BE49-F238E27FC236}">
                <a16:creationId xmlns:a16="http://schemas.microsoft.com/office/drawing/2014/main" id="{EC7853CC-C73E-1650-8183-CE8567756ABD}"/>
              </a:ext>
            </a:extLst>
          </p:cNvPr>
          <p:cNvSpPr>
            <a:spLocks noGrp="1"/>
          </p:cNvSpPr>
          <p:nvPr>
            <p:ph type="sldNum" sz="quarter" idx="5"/>
          </p:nvPr>
        </p:nvSpPr>
        <p:spPr/>
        <p:txBody>
          <a:bodyPr/>
          <a:lstStyle/>
          <a:p>
            <a:pPr marL="0" marR="0" lvl="0" indent="0" algn="r" defTabSz="171450" rtl="0" eaLnBrk="1" fontAlgn="auto" latinLnBrk="0" hangingPunct="1">
              <a:lnSpc>
                <a:spcPct val="100000"/>
              </a:lnSpc>
              <a:spcBef>
                <a:spcPts val="0"/>
              </a:spcBef>
              <a:spcAft>
                <a:spcPts val="0"/>
              </a:spcAft>
              <a:buClrTx/>
              <a:buSzTx/>
              <a:buFontTx/>
              <a:buNone/>
              <a:tabLst/>
              <a:defRPr/>
            </a:pPr>
            <a:fld id="{AE06C96F-183C-3E47-9536-1823A4D407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7145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4824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txBody>
          <a:bodyPr/>
          <a:lstStyle/>
          <a:p>
            <a:endParaRPr lang="en-US"/>
          </a:p>
        </p:txBody>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AE06C96F-183C-3E47-9536-1823A4D40760}" type="slidenum">
              <a:rPr lang="en-US" smtClean="0"/>
              <a:t>8</a:t>
            </a:fld>
            <a:endParaRPr lang="en-US" dirty="0"/>
          </a:p>
        </p:txBody>
      </p:sp>
    </p:spTree>
    <p:extLst>
      <p:ext uri="{BB962C8B-B14F-4D97-AF65-F5344CB8AC3E}">
        <p14:creationId xmlns:p14="http://schemas.microsoft.com/office/powerpoint/2010/main" val="248864858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03F57-642A-8B76-2001-D35E63FA572D}"/>
            </a:ext>
          </a:extLst>
        </p:cNvPr>
        <p:cNvGrpSpPr/>
        <p:nvPr/>
      </p:nvGrpSpPr>
      <p:grpSpPr>
        <a:xfrm>
          <a:off x="0" y="0"/>
          <a:ext cx="0" cy="0"/>
          <a:chOff x="0" y="0"/>
          <a:chExt cx="0" cy="0"/>
        </a:xfrm>
      </p:grpSpPr>
      <p:sp>
        <p:nvSpPr>
          <p:cNvPr id="2" name="عنصر نائب لصورة الشريحة 1">
            <a:extLst>
              <a:ext uri="{FF2B5EF4-FFF2-40B4-BE49-F238E27FC236}">
                <a16:creationId xmlns:a16="http://schemas.microsoft.com/office/drawing/2014/main" id="{BC160859-8C88-2F40-28AE-23F8AC414A37}"/>
              </a:ext>
            </a:extLst>
          </p:cNvPr>
          <p:cNvSpPr>
            <a:spLocks noGrp="1" noRot="1" noChangeAspect="1"/>
          </p:cNvSpPr>
          <p:nvPr>
            <p:ph type="sldImg"/>
          </p:nvPr>
        </p:nvSpPr>
        <p:spPr/>
        <p:txBody>
          <a:bodyPr/>
          <a:lstStyle/>
          <a:p>
            <a:endParaRPr lang="en-US"/>
          </a:p>
        </p:txBody>
      </p:sp>
      <p:sp>
        <p:nvSpPr>
          <p:cNvPr id="3" name="عنصر نائب للملاحظات 2">
            <a:extLst>
              <a:ext uri="{FF2B5EF4-FFF2-40B4-BE49-F238E27FC236}">
                <a16:creationId xmlns:a16="http://schemas.microsoft.com/office/drawing/2014/main" id="{567E449B-3D51-5C6E-EC3D-3F622517306A}"/>
              </a:ext>
            </a:extLst>
          </p:cNvPr>
          <p:cNvSpPr>
            <a:spLocks noGrp="1"/>
          </p:cNvSpPr>
          <p:nvPr>
            <p:ph type="body" idx="1"/>
          </p:nvPr>
        </p:nvSpPr>
        <p:spPr/>
        <p:txBody>
          <a:bodyPr/>
          <a:lstStyle/>
          <a:p>
            <a:endParaRPr lang="en-US"/>
          </a:p>
        </p:txBody>
      </p:sp>
      <p:sp>
        <p:nvSpPr>
          <p:cNvPr id="4" name="عنصر نائب لرقم الشريحة 3">
            <a:extLst>
              <a:ext uri="{FF2B5EF4-FFF2-40B4-BE49-F238E27FC236}">
                <a16:creationId xmlns:a16="http://schemas.microsoft.com/office/drawing/2014/main" id="{3452C3EA-CF3A-F91D-5525-3A3470119C4B}"/>
              </a:ext>
            </a:extLst>
          </p:cNvPr>
          <p:cNvSpPr>
            <a:spLocks noGrp="1"/>
          </p:cNvSpPr>
          <p:nvPr>
            <p:ph type="sldNum" sz="quarter" idx="5"/>
          </p:nvPr>
        </p:nvSpPr>
        <p:spPr/>
        <p:txBody>
          <a:bodyPr/>
          <a:lstStyle/>
          <a:p>
            <a:pPr marL="0" marR="0" lvl="0" indent="0" algn="r" defTabSz="171450" rtl="0" eaLnBrk="1" fontAlgn="auto" latinLnBrk="0" hangingPunct="1">
              <a:lnSpc>
                <a:spcPct val="100000"/>
              </a:lnSpc>
              <a:spcBef>
                <a:spcPts val="0"/>
              </a:spcBef>
              <a:spcAft>
                <a:spcPts val="0"/>
              </a:spcAft>
              <a:buClrTx/>
              <a:buSzTx/>
              <a:buFontTx/>
              <a:buNone/>
              <a:tabLst/>
              <a:defRPr/>
            </a:pPr>
            <a:fld id="{AE06C96F-183C-3E47-9536-1823A4D407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7145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6024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txBody>
          <a:bodyPr/>
          <a:lstStyle/>
          <a:p>
            <a:endParaRPr lang="en-US"/>
          </a:p>
        </p:txBody>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AE06C96F-183C-3E47-9536-1823A4D40760}" type="slidenum">
              <a:rPr lang="en-US" smtClean="0"/>
              <a:t>9</a:t>
            </a:fld>
            <a:endParaRPr lang="en-US" dirty="0"/>
          </a:p>
        </p:txBody>
      </p:sp>
    </p:spTree>
    <p:extLst>
      <p:ext uri="{BB962C8B-B14F-4D97-AF65-F5344CB8AC3E}">
        <p14:creationId xmlns:p14="http://schemas.microsoft.com/office/powerpoint/2010/main" val="22689584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3.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Master" Target="../slideMasters/slideMaster3.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Master" Target="../slideMasters/slideMaster3.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3.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_Title and Content">
    <p:bg>
      <p:bgPr>
        <a:solidFill>
          <a:schemeClr val="accent1"/>
        </a:solidFill>
        <a:effectLst/>
      </p:bgPr>
    </p:bg>
    <p:spTree>
      <p:nvGrpSpPr>
        <p:cNvPr id="1" name=""/>
        <p:cNvGrpSpPr/>
        <p:nvPr/>
      </p:nvGrpSpPr>
      <p:grpSpPr>
        <a:xfrm>
          <a:off x="0" y="0"/>
          <a:ext cx="0" cy="0"/>
          <a:chOff x="0" y="0"/>
          <a:chExt cx="0" cy="0"/>
        </a:xfrm>
      </p:grpSpPr>
      <p:pic>
        <p:nvPicPr>
          <p:cNvPr id="66" name="Graphic 65">
            <a:extLst>
              <a:ext uri="{FF2B5EF4-FFF2-40B4-BE49-F238E27FC236}">
                <a16:creationId xmlns:a16="http://schemas.microsoft.com/office/drawing/2014/main" id="{E6EBD7B0-D018-C36E-C4A6-3489AF0A380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3301620"/>
            <a:ext cx="9144000" cy="1841880"/>
          </a:xfrm>
          <a:prstGeom prst="rect">
            <a:avLst/>
          </a:prstGeom>
        </p:spPr>
      </p:pic>
      <p:pic>
        <p:nvPicPr>
          <p:cNvPr id="68" name="Graphic 67">
            <a:extLst>
              <a:ext uri="{FF2B5EF4-FFF2-40B4-BE49-F238E27FC236}">
                <a16:creationId xmlns:a16="http://schemas.microsoft.com/office/drawing/2014/main" id="{7E113492-CEFE-A518-403B-EFCC27759D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033468" y="257175"/>
            <a:ext cx="1653898" cy="721519"/>
          </a:xfrm>
          <a:prstGeom prst="rect">
            <a:avLst/>
          </a:prstGeom>
        </p:spPr>
      </p:pic>
    </p:spTree>
    <p:extLst>
      <p:ext uri="{BB962C8B-B14F-4D97-AF65-F5344CB8AC3E}">
        <p14:creationId xmlns:p14="http://schemas.microsoft.com/office/powerpoint/2010/main" val="156272081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5472" userDrawn="1">
          <p15:clr>
            <a:srgbClr val="FBAE40"/>
          </p15:clr>
        </p15:guide>
        <p15:guide id="4" pos="288" userDrawn="1">
          <p15:clr>
            <a:srgbClr val="FBAE40"/>
          </p15:clr>
        </p15:guide>
        <p15:guide id="5" orient="horz" pos="162" userDrawn="1">
          <p15:clr>
            <a:srgbClr val="FBAE40"/>
          </p15:clr>
        </p15:guide>
        <p15:guide id="6" orient="horz" pos="307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BDFA-367F-4F48-7704-29E2EA396AA4}"/>
              </a:ext>
            </a:extLst>
          </p:cNvPr>
          <p:cNvSpPr>
            <a:spLocks noGrp="1"/>
          </p:cNvSpPr>
          <p:nvPr>
            <p:ph type="title"/>
          </p:nvPr>
        </p:nvSpPr>
        <p:spPr>
          <a:xfrm>
            <a:off x="629841" y="273844"/>
            <a:ext cx="7886700" cy="994172"/>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1A0F028A-9964-ED72-65AD-B495C116B5F3}"/>
              </a:ext>
            </a:extLst>
          </p:cNvPr>
          <p:cNvSpPr>
            <a:spLocks noGrp="1"/>
          </p:cNvSpPr>
          <p:nvPr>
            <p:ph type="body" idx="1"/>
          </p:nvPr>
        </p:nvSpPr>
        <p:spPr>
          <a:xfrm>
            <a:off x="629842" y="1260872"/>
            <a:ext cx="3868340" cy="617934"/>
          </a:xfrm>
          <a:prstGeom prst="rect">
            <a:avLst/>
          </a:prstGeom>
        </p:spPr>
        <p:txBody>
          <a:bodyPr anchor="b"/>
          <a:lstStyle>
            <a:lvl1pPr marL="0" indent="0">
              <a:buNone/>
              <a:defRPr sz="1800" b="1"/>
            </a:lvl1pPr>
            <a:lvl2pPr marL="342883" indent="0">
              <a:buNone/>
              <a:defRPr sz="1500" b="1"/>
            </a:lvl2pPr>
            <a:lvl3pPr marL="685766" indent="0">
              <a:buNone/>
              <a:defRPr sz="1350" b="1"/>
            </a:lvl3pPr>
            <a:lvl4pPr marL="1028649" indent="0">
              <a:buNone/>
              <a:defRPr sz="1200" b="1"/>
            </a:lvl4pPr>
            <a:lvl5pPr marL="1371531" indent="0">
              <a:buNone/>
              <a:defRPr sz="1200" b="1"/>
            </a:lvl5pPr>
            <a:lvl6pPr marL="1714414" indent="0">
              <a:buNone/>
              <a:defRPr sz="1200" b="1"/>
            </a:lvl6pPr>
            <a:lvl7pPr marL="2057297" indent="0">
              <a:buNone/>
              <a:defRPr sz="1200" b="1"/>
            </a:lvl7pPr>
            <a:lvl8pPr marL="2400180" indent="0">
              <a:buNone/>
              <a:defRPr sz="1200" b="1"/>
            </a:lvl8pPr>
            <a:lvl9pPr marL="2743063"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4461BDFA-3FA8-A7A5-E2F9-C443EAF96648}"/>
              </a:ext>
            </a:extLst>
          </p:cNvPr>
          <p:cNvSpPr>
            <a:spLocks noGrp="1"/>
          </p:cNvSpPr>
          <p:nvPr>
            <p:ph sz="half" idx="2"/>
          </p:nvPr>
        </p:nvSpPr>
        <p:spPr>
          <a:xfrm>
            <a:off x="629842" y="1878806"/>
            <a:ext cx="3868340" cy="276344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74834A-EC56-0E28-46E2-0A761AAD4F49}"/>
              </a:ext>
            </a:extLst>
          </p:cNvPr>
          <p:cNvSpPr>
            <a:spLocks noGrp="1"/>
          </p:cNvSpPr>
          <p:nvPr>
            <p:ph type="body" sz="quarter" idx="3"/>
          </p:nvPr>
        </p:nvSpPr>
        <p:spPr>
          <a:xfrm>
            <a:off x="4629150" y="1260872"/>
            <a:ext cx="3887391" cy="617934"/>
          </a:xfrm>
          <a:prstGeom prst="rect">
            <a:avLst/>
          </a:prstGeom>
        </p:spPr>
        <p:txBody>
          <a:bodyPr anchor="b"/>
          <a:lstStyle>
            <a:lvl1pPr marL="0" indent="0">
              <a:buNone/>
              <a:defRPr sz="1800" b="1"/>
            </a:lvl1pPr>
            <a:lvl2pPr marL="342883" indent="0">
              <a:buNone/>
              <a:defRPr sz="1500" b="1"/>
            </a:lvl2pPr>
            <a:lvl3pPr marL="685766" indent="0">
              <a:buNone/>
              <a:defRPr sz="1350" b="1"/>
            </a:lvl3pPr>
            <a:lvl4pPr marL="1028649" indent="0">
              <a:buNone/>
              <a:defRPr sz="1200" b="1"/>
            </a:lvl4pPr>
            <a:lvl5pPr marL="1371531" indent="0">
              <a:buNone/>
              <a:defRPr sz="1200" b="1"/>
            </a:lvl5pPr>
            <a:lvl6pPr marL="1714414" indent="0">
              <a:buNone/>
              <a:defRPr sz="1200" b="1"/>
            </a:lvl6pPr>
            <a:lvl7pPr marL="2057297" indent="0">
              <a:buNone/>
              <a:defRPr sz="1200" b="1"/>
            </a:lvl7pPr>
            <a:lvl8pPr marL="2400180" indent="0">
              <a:buNone/>
              <a:defRPr sz="1200" b="1"/>
            </a:lvl8pPr>
            <a:lvl9pPr marL="2743063"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BA05513F-1CED-B792-84B7-6C8EDC8974E0}"/>
              </a:ext>
            </a:extLst>
          </p:cNvPr>
          <p:cNvSpPr>
            <a:spLocks noGrp="1"/>
          </p:cNvSpPr>
          <p:nvPr>
            <p:ph sz="quarter" idx="4"/>
          </p:nvPr>
        </p:nvSpPr>
        <p:spPr>
          <a:xfrm>
            <a:off x="4629150" y="1878806"/>
            <a:ext cx="3887391" cy="276344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4422E0-F452-E6C8-83A8-EC87BF01231B}"/>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4445B39E-BEE4-83FE-0B76-BEC4FB1323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6B99D5A-D314-73C8-3430-41AD1065733F}"/>
              </a:ext>
            </a:extLst>
          </p:cNvPr>
          <p:cNvSpPr>
            <a:spLocks noGrp="1"/>
          </p:cNvSpPr>
          <p:nvPr>
            <p:ph type="sldNum" sz="quarter" idx="12"/>
          </p:nvPr>
        </p:nvSpPr>
        <p:spPr/>
        <p:txBody>
          <a:bodyPr/>
          <a:lstStyle/>
          <a:p>
            <a:fld id="{402EAA05-6333-46EE-AAC8-A5AD6A996142}" type="slidenum">
              <a:rPr lang="en-US" smtClean="0"/>
              <a:t>‹#›</a:t>
            </a:fld>
            <a:endParaRPr lang="en-US"/>
          </a:p>
        </p:txBody>
      </p:sp>
    </p:spTree>
    <p:extLst>
      <p:ext uri="{BB962C8B-B14F-4D97-AF65-F5344CB8AC3E}">
        <p14:creationId xmlns:p14="http://schemas.microsoft.com/office/powerpoint/2010/main" val="21335875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E93BB-65A9-CBFB-C599-A091FC5D331E}"/>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5F0A37A1-D182-FA43-AA58-2B1AD2403114}"/>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D437671-BBE0-6C3B-9E9E-C35F16D7B6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193201-BE5C-143A-A981-9C4DD9BB3098}"/>
              </a:ext>
            </a:extLst>
          </p:cNvPr>
          <p:cNvSpPr>
            <a:spLocks noGrp="1"/>
          </p:cNvSpPr>
          <p:nvPr>
            <p:ph type="sldNum" sz="quarter" idx="12"/>
          </p:nvPr>
        </p:nvSpPr>
        <p:spPr/>
        <p:txBody>
          <a:bodyPr/>
          <a:lstStyle/>
          <a:p>
            <a:fld id="{402EAA05-6333-46EE-AAC8-A5AD6A996142}" type="slidenum">
              <a:rPr lang="en-US" smtClean="0"/>
              <a:t>‹#›</a:t>
            </a:fld>
            <a:endParaRPr lang="en-US"/>
          </a:p>
        </p:txBody>
      </p:sp>
    </p:spTree>
    <p:extLst>
      <p:ext uri="{BB962C8B-B14F-4D97-AF65-F5344CB8AC3E}">
        <p14:creationId xmlns:p14="http://schemas.microsoft.com/office/powerpoint/2010/main" val="34671280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9ADB0C5-EED5-5EB6-E6F8-707B3F4BAE35}"/>
              </a:ext>
            </a:extLst>
          </p:cNvPr>
          <p:cNvSpPr/>
          <p:nvPr userDrawn="1"/>
        </p:nvSpPr>
        <p:spPr>
          <a:xfrm>
            <a:off x="0" y="4733925"/>
            <a:ext cx="9144000" cy="409575"/>
          </a:xfrm>
          <a:prstGeom prst="rect">
            <a:avLst/>
          </a:prstGeom>
          <a:solidFill>
            <a:srgbClr val="2834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Slide Number Placeholder 5">
            <a:extLst>
              <a:ext uri="{FF2B5EF4-FFF2-40B4-BE49-F238E27FC236}">
                <a16:creationId xmlns:a16="http://schemas.microsoft.com/office/drawing/2014/main" id="{09B68D94-AEB0-4B38-E83D-21C1BF94DF3D}"/>
              </a:ext>
            </a:extLst>
          </p:cNvPr>
          <p:cNvSpPr>
            <a:spLocks noGrp="1"/>
          </p:cNvSpPr>
          <p:nvPr>
            <p:ph type="sldNum" sz="quarter" idx="12"/>
          </p:nvPr>
        </p:nvSpPr>
        <p:spPr>
          <a:xfrm>
            <a:off x="457200" y="4801791"/>
            <a:ext cx="944448" cy="273844"/>
          </a:xfrm>
        </p:spPr>
        <p:txBody>
          <a:bodyPr/>
          <a:lstStyle>
            <a:lvl1pPr algn="l">
              <a:defRPr>
                <a:solidFill>
                  <a:schemeClr val="bg1"/>
                </a:solidFill>
                <a:latin typeface="Tajawal" panose="00000500000000000000" pitchFamily="2" charset="-78"/>
                <a:cs typeface="Tajawal" panose="00000500000000000000" pitchFamily="2" charset="-78"/>
              </a:defRPr>
            </a:lvl1pPr>
          </a:lstStyle>
          <a:p>
            <a:fld id="{402EAA05-6333-46EE-AAC8-A5AD6A996142}" type="slidenum">
              <a:rPr lang="en-US" smtClean="0"/>
              <a:pPr/>
              <a:t>‹#›</a:t>
            </a:fld>
            <a:endParaRPr lang="en-US"/>
          </a:p>
        </p:txBody>
      </p:sp>
      <p:pic>
        <p:nvPicPr>
          <p:cNvPr id="7" name="Graphic 6">
            <a:extLst>
              <a:ext uri="{FF2B5EF4-FFF2-40B4-BE49-F238E27FC236}">
                <a16:creationId xmlns:a16="http://schemas.microsoft.com/office/drawing/2014/main" id="{5BE3C091-77AE-9D46-1274-74AC09F410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88604" y="4789615"/>
            <a:ext cx="298196" cy="298196"/>
          </a:xfrm>
          <a:prstGeom prst="rect">
            <a:avLst/>
          </a:prstGeom>
        </p:spPr>
      </p:pic>
      <p:sp>
        <p:nvSpPr>
          <p:cNvPr id="8" name="TextBox 7">
            <a:extLst>
              <a:ext uri="{FF2B5EF4-FFF2-40B4-BE49-F238E27FC236}">
                <a16:creationId xmlns:a16="http://schemas.microsoft.com/office/drawing/2014/main" id="{F8EC986D-1958-4918-DBAD-239AAD83FA84}"/>
              </a:ext>
            </a:extLst>
          </p:cNvPr>
          <p:cNvSpPr txBox="1"/>
          <p:nvPr userDrawn="1"/>
        </p:nvSpPr>
        <p:spPr>
          <a:xfrm>
            <a:off x="7282333" y="4843494"/>
            <a:ext cx="1107566" cy="207749"/>
          </a:xfrm>
          <a:prstGeom prst="rect">
            <a:avLst/>
          </a:prstGeom>
          <a:noFill/>
        </p:spPr>
        <p:txBody>
          <a:bodyPr wrap="square" rtlCol="0">
            <a:spAutoFit/>
          </a:bodyPr>
          <a:lstStyle/>
          <a:p>
            <a:pPr algn="r" rtl="1"/>
            <a:r>
              <a:rPr lang="en-US" sz="750" b="1">
                <a:solidFill>
                  <a:schemeClr val="bg1"/>
                </a:solidFill>
                <a:latin typeface="Tajawal" panose="00000500000000000000" pitchFamily="2" charset="-78"/>
                <a:cs typeface="Tajawal" panose="00000500000000000000" pitchFamily="2" charset="-78"/>
              </a:rPr>
              <a:t>ef.gov.sa</a:t>
            </a:r>
          </a:p>
        </p:txBody>
      </p:sp>
      <p:pic>
        <p:nvPicPr>
          <p:cNvPr id="9" name="Graphic 8">
            <a:extLst>
              <a:ext uri="{FF2B5EF4-FFF2-40B4-BE49-F238E27FC236}">
                <a16:creationId xmlns:a16="http://schemas.microsoft.com/office/drawing/2014/main" id="{4CDC511F-B2B4-0DA8-8D01-C1203EC8FEF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57200" y="147692"/>
            <a:ext cx="965104" cy="321041"/>
          </a:xfrm>
          <a:prstGeom prst="rect">
            <a:avLst/>
          </a:prstGeom>
        </p:spPr>
      </p:pic>
      <p:pic>
        <p:nvPicPr>
          <p:cNvPr id="15" name="Graphic 14">
            <a:extLst>
              <a:ext uri="{FF2B5EF4-FFF2-40B4-BE49-F238E27FC236}">
                <a16:creationId xmlns:a16="http://schemas.microsoft.com/office/drawing/2014/main" id="{DD5B1CF4-B244-5E97-8285-CDDD20C7091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986873" y="986623"/>
            <a:ext cx="3170255" cy="3170255"/>
          </a:xfrm>
          <a:prstGeom prst="rect">
            <a:avLst/>
          </a:prstGeom>
        </p:spPr>
      </p:pic>
    </p:spTree>
    <p:extLst>
      <p:ext uri="{BB962C8B-B14F-4D97-AF65-F5344CB8AC3E}">
        <p14:creationId xmlns:p14="http://schemas.microsoft.com/office/powerpoint/2010/main" val="4364126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283477"/>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C3A0D8B-3762-22F9-9704-F08A76B15F0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0000" b="16158"/>
          <a:stretch/>
        </p:blipFill>
        <p:spPr>
          <a:xfrm>
            <a:off x="1" y="653143"/>
            <a:ext cx="2677886" cy="4490357"/>
          </a:xfrm>
          <a:prstGeom prst="rect">
            <a:avLst/>
          </a:prstGeom>
        </p:spPr>
      </p:pic>
      <p:sp>
        <p:nvSpPr>
          <p:cNvPr id="8" name="TextBox 7">
            <a:extLst>
              <a:ext uri="{FF2B5EF4-FFF2-40B4-BE49-F238E27FC236}">
                <a16:creationId xmlns:a16="http://schemas.microsoft.com/office/drawing/2014/main" id="{F8EC986D-1958-4918-DBAD-239AAD83FA84}"/>
              </a:ext>
            </a:extLst>
          </p:cNvPr>
          <p:cNvSpPr txBox="1"/>
          <p:nvPr userDrawn="1"/>
        </p:nvSpPr>
        <p:spPr>
          <a:xfrm>
            <a:off x="457201" y="4843494"/>
            <a:ext cx="1107566" cy="207749"/>
          </a:xfrm>
          <a:prstGeom prst="rect">
            <a:avLst/>
          </a:prstGeom>
          <a:noFill/>
        </p:spPr>
        <p:txBody>
          <a:bodyPr wrap="square" rtlCol="0">
            <a:spAutoFit/>
          </a:bodyPr>
          <a:lstStyle/>
          <a:p>
            <a:pPr algn="l" rtl="0"/>
            <a:r>
              <a:rPr lang="en-US" sz="750" b="1">
                <a:solidFill>
                  <a:schemeClr val="bg1"/>
                </a:solidFill>
                <a:latin typeface="Tajawal" panose="00000500000000000000" pitchFamily="2" charset="-78"/>
                <a:cs typeface="Tajawal" panose="00000500000000000000" pitchFamily="2" charset="-78"/>
              </a:rPr>
              <a:t>ef.gov.sa</a:t>
            </a:r>
          </a:p>
        </p:txBody>
      </p:sp>
    </p:spTree>
    <p:extLst>
      <p:ext uri="{BB962C8B-B14F-4D97-AF65-F5344CB8AC3E}">
        <p14:creationId xmlns:p14="http://schemas.microsoft.com/office/powerpoint/2010/main" val="330634951"/>
      </p:ext>
    </p:extLst>
  </p:cSld>
  <p:clrMapOvr>
    <a:masterClrMapping/>
  </p:clrMapOvr>
  <p:extLst>
    <p:ext uri="{DCECCB84-F9BA-43D5-87BE-67443E8EF086}">
      <p15:sldGuideLst xmlns:p15="http://schemas.microsoft.com/office/powerpoint/2012/main">
        <p15:guide id="1" pos="144" userDrawn="1">
          <p15:clr>
            <a:srgbClr val="FBAE40"/>
          </p15:clr>
        </p15:guide>
        <p15:guide id="2" pos="2736"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9ADB0C5-EED5-5EB6-E6F8-707B3F4BAE35}"/>
              </a:ext>
            </a:extLst>
          </p:cNvPr>
          <p:cNvSpPr/>
          <p:nvPr userDrawn="1"/>
        </p:nvSpPr>
        <p:spPr>
          <a:xfrm>
            <a:off x="0" y="4733925"/>
            <a:ext cx="9144000" cy="409575"/>
          </a:xfrm>
          <a:prstGeom prst="rect">
            <a:avLst/>
          </a:prstGeom>
          <a:solidFill>
            <a:srgbClr val="2834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Slide Number Placeholder 5">
            <a:extLst>
              <a:ext uri="{FF2B5EF4-FFF2-40B4-BE49-F238E27FC236}">
                <a16:creationId xmlns:a16="http://schemas.microsoft.com/office/drawing/2014/main" id="{09B68D94-AEB0-4B38-E83D-21C1BF94DF3D}"/>
              </a:ext>
            </a:extLst>
          </p:cNvPr>
          <p:cNvSpPr>
            <a:spLocks noGrp="1"/>
          </p:cNvSpPr>
          <p:nvPr>
            <p:ph type="sldNum" sz="quarter" idx="12"/>
          </p:nvPr>
        </p:nvSpPr>
        <p:spPr>
          <a:xfrm>
            <a:off x="457200" y="4801791"/>
            <a:ext cx="944448" cy="273844"/>
          </a:xfrm>
        </p:spPr>
        <p:txBody>
          <a:bodyPr/>
          <a:lstStyle>
            <a:lvl1pPr algn="l">
              <a:defRPr>
                <a:solidFill>
                  <a:schemeClr val="bg1"/>
                </a:solidFill>
                <a:latin typeface="Tajawal" panose="00000500000000000000" pitchFamily="2" charset="-78"/>
                <a:cs typeface="Tajawal" panose="00000500000000000000" pitchFamily="2" charset="-78"/>
              </a:defRPr>
            </a:lvl1pPr>
          </a:lstStyle>
          <a:p>
            <a:fld id="{402EAA05-6333-46EE-AAC8-A5AD6A996142}" type="slidenum">
              <a:rPr lang="en-US" smtClean="0"/>
              <a:pPr/>
              <a:t>‹#›</a:t>
            </a:fld>
            <a:endParaRPr lang="en-US"/>
          </a:p>
        </p:txBody>
      </p:sp>
      <p:pic>
        <p:nvPicPr>
          <p:cNvPr id="7" name="Graphic 6">
            <a:extLst>
              <a:ext uri="{FF2B5EF4-FFF2-40B4-BE49-F238E27FC236}">
                <a16:creationId xmlns:a16="http://schemas.microsoft.com/office/drawing/2014/main" id="{5BE3C091-77AE-9D46-1274-74AC09F410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88604" y="4789615"/>
            <a:ext cx="298196" cy="298196"/>
          </a:xfrm>
          <a:prstGeom prst="rect">
            <a:avLst/>
          </a:prstGeom>
        </p:spPr>
      </p:pic>
      <p:sp>
        <p:nvSpPr>
          <p:cNvPr id="8" name="TextBox 7">
            <a:extLst>
              <a:ext uri="{FF2B5EF4-FFF2-40B4-BE49-F238E27FC236}">
                <a16:creationId xmlns:a16="http://schemas.microsoft.com/office/drawing/2014/main" id="{F8EC986D-1958-4918-DBAD-239AAD83FA84}"/>
              </a:ext>
            </a:extLst>
          </p:cNvPr>
          <p:cNvSpPr txBox="1"/>
          <p:nvPr userDrawn="1"/>
        </p:nvSpPr>
        <p:spPr>
          <a:xfrm>
            <a:off x="7282333" y="4843494"/>
            <a:ext cx="1107566" cy="207749"/>
          </a:xfrm>
          <a:prstGeom prst="rect">
            <a:avLst/>
          </a:prstGeom>
          <a:noFill/>
        </p:spPr>
        <p:txBody>
          <a:bodyPr wrap="square" rtlCol="0">
            <a:spAutoFit/>
          </a:bodyPr>
          <a:lstStyle/>
          <a:p>
            <a:pPr algn="r" rtl="1"/>
            <a:r>
              <a:rPr lang="en-US" sz="750" b="1">
                <a:solidFill>
                  <a:schemeClr val="bg1"/>
                </a:solidFill>
                <a:latin typeface="Tajawal" panose="00000500000000000000" pitchFamily="2" charset="-78"/>
                <a:cs typeface="Tajawal" panose="00000500000000000000" pitchFamily="2" charset="-78"/>
              </a:rPr>
              <a:t>ef.gov.sa</a:t>
            </a:r>
          </a:p>
        </p:txBody>
      </p:sp>
      <p:pic>
        <p:nvPicPr>
          <p:cNvPr id="9" name="Graphic 8">
            <a:extLst>
              <a:ext uri="{FF2B5EF4-FFF2-40B4-BE49-F238E27FC236}">
                <a16:creationId xmlns:a16="http://schemas.microsoft.com/office/drawing/2014/main" id="{4CDC511F-B2B4-0DA8-8D01-C1203EC8FEF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57200" y="83398"/>
            <a:ext cx="965104" cy="321041"/>
          </a:xfrm>
          <a:prstGeom prst="rect">
            <a:avLst/>
          </a:prstGeom>
        </p:spPr>
      </p:pic>
      <p:cxnSp>
        <p:nvCxnSpPr>
          <p:cNvPr id="10" name="Straight Connector 9">
            <a:extLst>
              <a:ext uri="{FF2B5EF4-FFF2-40B4-BE49-F238E27FC236}">
                <a16:creationId xmlns:a16="http://schemas.microsoft.com/office/drawing/2014/main" id="{5E4C3EC5-37D2-701C-7E51-C9343AEE3AA9}"/>
              </a:ext>
            </a:extLst>
          </p:cNvPr>
          <p:cNvCxnSpPr/>
          <p:nvPr userDrawn="1"/>
        </p:nvCxnSpPr>
        <p:spPr>
          <a:xfrm>
            <a:off x="457200" y="487838"/>
            <a:ext cx="8229600" cy="0"/>
          </a:xfrm>
          <a:prstGeom prst="line">
            <a:avLst/>
          </a:prstGeom>
          <a:ln w="19050">
            <a:solidFill>
              <a:srgbClr val="5B9BD5"/>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0B074E3-44BF-D9F8-16AC-4BA507505B6F}"/>
              </a:ext>
            </a:extLst>
          </p:cNvPr>
          <p:cNvSpPr/>
          <p:nvPr userDrawn="1"/>
        </p:nvSpPr>
        <p:spPr>
          <a:xfrm>
            <a:off x="8626129" y="83398"/>
            <a:ext cx="60672" cy="321041"/>
          </a:xfrm>
          <a:prstGeom prst="rect">
            <a:avLst/>
          </a:prstGeom>
          <a:solidFill>
            <a:srgbClr val="2834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5" name="Graphic 14">
            <a:extLst>
              <a:ext uri="{FF2B5EF4-FFF2-40B4-BE49-F238E27FC236}">
                <a16:creationId xmlns:a16="http://schemas.microsoft.com/office/drawing/2014/main" id="{DD5B1CF4-B244-5E97-8285-CDDD20C7091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986873" y="986623"/>
            <a:ext cx="3170255" cy="3170255"/>
          </a:xfrm>
          <a:prstGeom prst="rect">
            <a:avLst/>
          </a:prstGeom>
        </p:spPr>
      </p:pic>
    </p:spTree>
    <p:extLst>
      <p:ext uri="{BB962C8B-B14F-4D97-AF65-F5344CB8AC3E}">
        <p14:creationId xmlns:p14="http://schemas.microsoft.com/office/powerpoint/2010/main" val="31458895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9ADB0C5-EED5-5EB6-E6F8-707B3F4BAE35}"/>
              </a:ext>
            </a:extLst>
          </p:cNvPr>
          <p:cNvSpPr/>
          <p:nvPr userDrawn="1"/>
        </p:nvSpPr>
        <p:spPr>
          <a:xfrm>
            <a:off x="0" y="4733925"/>
            <a:ext cx="9144000" cy="409575"/>
          </a:xfrm>
          <a:prstGeom prst="rect">
            <a:avLst/>
          </a:prstGeom>
          <a:solidFill>
            <a:srgbClr val="2834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Slide Number Placeholder 5">
            <a:extLst>
              <a:ext uri="{FF2B5EF4-FFF2-40B4-BE49-F238E27FC236}">
                <a16:creationId xmlns:a16="http://schemas.microsoft.com/office/drawing/2014/main" id="{09B68D94-AEB0-4B38-E83D-21C1BF94DF3D}"/>
              </a:ext>
            </a:extLst>
          </p:cNvPr>
          <p:cNvSpPr>
            <a:spLocks noGrp="1"/>
          </p:cNvSpPr>
          <p:nvPr>
            <p:ph type="sldNum" sz="quarter" idx="12"/>
          </p:nvPr>
        </p:nvSpPr>
        <p:spPr>
          <a:xfrm>
            <a:off x="457200" y="4801791"/>
            <a:ext cx="944448" cy="273844"/>
          </a:xfrm>
        </p:spPr>
        <p:txBody>
          <a:bodyPr/>
          <a:lstStyle>
            <a:lvl1pPr algn="l">
              <a:defRPr>
                <a:solidFill>
                  <a:schemeClr val="bg1"/>
                </a:solidFill>
                <a:latin typeface="Tajawal" panose="00000500000000000000" pitchFamily="2" charset="-78"/>
                <a:cs typeface="Tajawal" panose="00000500000000000000" pitchFamily="2" charset="-78"/>
              </a:defRPr>
            </a:lvl1pPr>
          </a:lstStyle>
          <a:p>
            <a:fld id="{402EAA05-6333-46EE-AAC8-A5AD6A996142}" type="slidenum">
              <a:rPr lang="en-US" smtClean="0"/>
              <a:pPr/>
              <a:t>‹#›</a:t>
            </a:fld>
            <a:endParaRPr lang="en-US"/>
          </a:p>
        </p:txBody>
      </p:sp>
      <p:pic>
        <p:nvPicPr>
          <p:cNvPr id="7" name="Graphic 6">
            <a:extLst>
              <a:ext uri="{FF2B5EF4-FFF2-40B4-BE49-F238E27FC236}">
                <a16:creationId xmlns:a16="http://schemas.microsoft.com/office/drawing/2014/main" id="{5BE3C091-77AE-9D46-1274-74AC09F410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88604" y="4789615"/>
            <a:ext cx="298196" cy="298196"/>
          </a:xfrm>
          <a:prstGeom prst="rect">
            <a:avLst/>
          </a:prstGeom>
        </p:spPr>
      </p:pic>
      <p:sp>
        <p:nvSpPr>
          <p:cNvPr id="8" name="TextBox 7">
            <a:extLst>
              <a:ext uri="{FF2B5EF4-FFF2-40B4-BE49-F238E27FC236}">
                <a16:creationId xmlns:a16="http://schemas.microsoft.com/office/drawing/2014/main" id="{F8EC986D-1958-4918-DBAD-239AAD83FA84}"/>
              </a:ext>
            </a:extLst>
          </p:cNvPr>
          <p:cNvSpPr txBox="1"/>
          <p:nvPr userDrawn="1"/>
        </p:nvSpPr>
        <p:spPr>
          <a:xfrm>
            <a:off x="7282333" y="4843494"/>
            <a:ext cx="1107566" cy="207749"/>
          </a:xfrm>
          <a:prstGeom prst="rect">
            <a:avLst/>
          </a:prstGeom>
          <a:noFill/>
        </p:spPr>
        <p:txBody>
          <a:bodyPr wrap="square" rtlCol="0">
            <a:spAutoFit/>
          </a:bodyPr>
          <a:lstStyle/>
          <a:p>
            <a:pPr algn="r" rtl="1"/>
            <a:r>
              <a:rPr lang="en-US" sz="750" b="1">
                <a:solidFill>
                  <a:schemeClr val="bg1"/>
                </a:solidFill>
                <a:latin typeface="Tajawal" panose="00000500000000000000" pitchFamily="2" charset="-78"/>
                <a:cs typeface="Tajawal" panose="00000500000000000000" pitchFamily="2" charset="-78"/>
              </a:rPr>
              <a:t>ef.gov.sa</a:t>
            </a:r>
          </a:p>
        </p:txBody>
      </p:sp>
      <p:pic>
        <p:nvPicPr>
          <p:cNvPr id="9" name="Graphic 8">
            <a:extLst>
              <a:ext uri="{FF2B5EF4-FFF2-40B4-BE49-F238E27FC236}">
                <a16:creationId xmlns:a16="http://schemas.microsoft.com/office/drawing/2014/main" id="{4CDC511F-B2B4-0DA8-8D01-C1203EC8FEF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57200" y="83398"/>
            <a:ext cx="965104" cy="321041"/>
          </a:xfrm>
          <a:prstGeom prst="rect">
            <a:avLst/>
          </a:prstGeom>
        </p:spPr>
      </p:pic>
      <p:cxnSp>
        <p:nvCxnSpPr>
          <p:cNvPr id="10" name="Straight Connector 9">
            <a:extLst>
              <a:ext uri="{FF2B5EF4-FFF2-40B4-BE49-F238E27FC236}">
                <a16:creationId xmlns:a16="http://schemas.microsoft.com/office/drawing/2014/main" id="{5E4C3EC5-37D2-701C-7E51-C9343AEE3AA9}"/>
              </a:ext>
            </a:extLst>
          </p:cNvPr>
          <p:cNvCxnSpPr/>
          <p:nvPr userDrawn="1"/>
        </p:nvCxnSpPr>
        <p:spPr>
          <a:xfrm>
            <a:off x="457200" y="487838"/>
            <a:ext cx="8229600" cy="0"/>
          </a:xfrm>
          <a:prstGeom prst="line">
            <a:avLst/>
          </a:prstGeom>
          <a:ln w="19050">
            <a:solidFill>
              <a:srgbClr val="5B9BD5"/>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0B074E3-44BF-D9F8-16AC-4BA507505B6F}"/>
              </a:ext>
            </a:extLst>
          </p:cNvPr>
          <p:cNvSpPr/>
          <p:nvPr userDrawn="1"/>
        </p:nvSpPr>
        <p:spPr>
          <a:xfrm>
            <a:off x="8626129" y="83398"/>
            <a:ext cx="60672" cy="321041"/>
          </a:xfrm>
          <a:prstGeom prst="rect">
            <a:avLst/>
          </a:prstGeom>
          <a:solidFill>
            <a:srgbClr val="2834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5243715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9065B-6A0B-BDF6-FD84-910B66EF39B0}"/>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515F9FC5-886E-058A-2296-976B91D505B8}"/>
              </a:ext>
            </a:extLst>
          </p:cNvPr>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86177C1-F652-79A3-B7C4-9E57E6294F1E}"/>
              </a:ext>
            </a:extLst>
          </p:cNvPr>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883" indent="0">
              <a:buNone/>
              <a:defRPr sz="1050"/>
            </a:lvl2pPr>
            <a:lvl3pPr marL="685766" indent="0">
              <a:buNone/>
              <a:defRPr sz="900"/>
            </a:lvl3pPr>
            <a:lvl4pPr marL="1028649" indent="0">
              <a:buNone/>
              <a:defRPr sz="750"/>
            </a:lvl4pPr>
            <a:lvl5pPr marL="1371531" indent="0">
              <a:buNone/>
              <a:defRPr sz="750"/>
            </a:lvl5pPr>
            <a:lvl6pPr marL="1714414" indent="0">
              <a:buNone/>
              <a:defRPr sz="750"/>
            </a:lvl6pPr>
            <a:lvl7pPr marL="2057297" indent="0">
              <a:buNone/>
              <a:defRPr sz="750"/>
            </a:lvl7pPr>
            <a:lvl8pPr marL="2400180" indent="0">
              <a:buNone/>
              <a:defRPr sz="750"/>
            </a:lvl8pPr>
            <a:lvl9pPr marL="2743063"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B9778E34-3B0E-CC35-53FB-8A82C94E2517}"/>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27676E1-9368-59F5-6626-F5E0A1814B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53B27B-9C35-5E71-B4D2-E6EAEB682C8E}"/>
              </a:ext>
            </a:extLst>
          </p:cNvPr>
          <p:cNvSpPr>
            <a:spLocks noGrp="1"/>
          </p:cNvSpPr>
          <p:nvPr>
            <p:ph type="sldNum" sz="quarter" idx="12"/>
          </p:nvPr>
        </p:nvSpPr>
        <p:spPr/>
        <p:txBody>
          <a:bodyPr/>
          <a:lstStyle/>
          <a:p>
            <a:fld id="{402EAA05-6333-46EE-AAC8-A5AD6A996142}" type="slidenum">
              <a:rPr lang="en-US" smtClean="0"/>
              <a:t>‹#›</a:t>
            </a:fld>
            <a:endParaRPr lang="en-US"/>
          </a:p>
        </p:txBody>
      </p:sp>
    </p:spTree>
    <p:extLst>
      <p:ext uri="{BB962C8B-B14F-4D97-AF65-F5344CB8AC3E}">
        <p14:creationId xmlns:p14="http://schemas.microsoft.com/office/powerpoint/2010/main" val="15848573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5D539-9A3C-F0CD-66A4-110777A3AD71}"/>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B7AA718F-E5A4-42D2-3083-951206101CF0}"/>
              </a:ext>
            </a:extLst>
          </p:cNvPr>
          <p:cNvSpPr>
            <a:spLocks noGrp="1"/>
          </p:cNvSpPr>
          <p:nvPr>
            <p:ph type="pic" idx="1"/>
          </p:nvPr>
        </p:nvSpPr>
        <p:spPr>
          <a:xfrm>
            <a:off x="3887391" y="740569"/>
            <a:ext cx="4629150" cy="3655219"/>
          </a:xfrm>
          <a:prstGeom prst="rect">
            <a:avLst/>
          </a:prstGeom>
        </p:spPr>
        <p:txBody>
          <a:bodyPr/>
          <a:lstStyle>
            <a:lvl1pPr marL="0" indent="0">
              <a:buNone/>
              <a:defRPr sz="2400"/>
            </a:lvl1pPr>
            <a:lvl2pPr marL="342883" indent="0">
              <a:buNone/>
              <a:defRPr sz="2100"/>
            </a:lvl2pPr>
            <a:lvl3pPr marL="685766" indent="0">
              <a:buNone/>
              <a:defRPr sz="1800"/>
            </a:lvl3pPr>
            <a:lvl4pPr marL="1028649" indent="0">
              <a:buNone/>
              <a:defRPr sz="1500"/>
            </a:lvl4pPr>
            <a:lvl5pPr marL="1371531" indent="0">
              <a:buNone/>
              <a:defRPr sz="1500"/>
            </a:lvl5pPr>
            <a:lvl6pPr marL="1714414" indent="0">
              <a:buNone/>
              <a:defRPr sz="1500"/>
            </a:lvl6pPr>
            <a:lvl7pPr marL="2057297" indent="0">
              <a:buNone/>
              <a:defRPr sz="1500"/>
            </a:lvl7pPr>
            <a:lvl8pPr marL="2400180" indent="0">
              <a:buNone/>
              <a:defRPr sz="1500"/>
            </a:lvl8pPr>
            <a:lvl9pPr marL="2743063" indent="0">
              <a:buNone/>
              <a:defRPr sz="1500"/>
            </a:lvl9pPr>
          </a:lstStyle>
          <a:p>
            <a:endParaRPr lang="en-US"/>
          </a:p>
        </p:txBody>
      </p:sp>
      <p:sp>
        <p:nvSpPr>
          <p:cNvPr id="4" name="Text Placeholder 3">
            <a:extLst>
              <a:ext uri="{FF2B5EF4-FFF2-40B4-BE49-F238E27FC236}">
                <a16:creationId xmlns:a16="http://schemas.microsoft.com/office/drawing/2014/main" id="{40B263D8-15BC-3B91-814B-12BE4F6F1630}"/>
              </a:ext>
            </a:extLst>
          </p:cNvPr>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883" indent="0">
              <a:buNone/>
              <a:defRPr sz="1050"/>
            </a:lvl2pPr>
            <a:lvl3pPr marL="685766" indent="0">
              <a:buNone/>
              <a:defRPr sz="900"/>
            </a:lvl3pPr>
            <a:lvl4pPr marL="1028649" indent="0">
              <a:buNone/>
              <a:defRPr sz="750"/>
            </a:lvl4pPr>
            <a:lvl5pPr marL="1371531" indent="0">
              <a:buNone/>
              <a:defRPr sz="750"/>
            </a:lvl5pPr>
            <a:lvl6pPr marL="1714414" indent="0">
              <a:buNone/>
              <a:defRPr sz="750"/>
            </a:lvl6pPr>
            <a:lvl7pPr marL="2057297" indent="0">
              <a:buNone/>
              <a:defRPr sz="750"/>
            </a:lvl7pPr>
            <a:lvl8pPr marL="2400180" indent="0">
              <a:buNone/>
              <a:defRPr sz="750"/>
            </a:lvl8pPr>
            <a:lvl9pPr marL="2743063"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664F6E0-4EBA-891A-4ED0-DC6A97925707}"/>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BF5778B-DF51-BA90-C5A9-62B24EC210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8045BF-5F79-B265-2177-C1F9E9D4F5F2}"/>
              </a:ext>
            </a:extLst>
          </p:cNvPr>
          <p:cNvSpPr>
            <a:spLocks noGrp="1"/>
          </p:cNvSpPr>
          <p:nvPr>
            <p:ph type="sldNum" sz="quarter" idx="12"/>
          </p:nvPr>
        </p:nvSpPr>
        <p:spPr/>
        <p:txBody>
          <a:bodyPr/>
          <a:lstStyle/>
          <a:p>
            <a:fld id="{402EAA05-6333-46EE-AAC8-A5AD6A996142}" type="slidenum">
              <a:rPr lang="en-US" smtClean="0"/>
              <a:t>‹#›</a:t>
            </a:fld>
            <a:endParaRPr lang="en-US"/>
          </a:p>
        </p:txBody>
      </p:sp>
    </p:spTree>
    <p:extLst>
      <p:ext uri="{BB962C8B-B14F-4D97-AF65-F5344CB8AC3E}">
        <p14:creationId xmlns:p14="http://schemas.microsoft.com/office/powerpoint/2010/main" val="15654907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65FDD-2CE3-E972-81A7-0FF19850FA1F}"/>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F8C61D6-F0C7-0C38-2103-B5EBC99E9EAE}"/>
              </a:ext>
            </a:extLst>
          </p:cNvPr>
          <p:cNvSpPr>
            <a:spLocks noGrp="1"/>
          </p:cNvSpPr>
          <p:nvPr>
            <p:ph type="body" orient="vert" idx="1"/>
          </p:nvPr>
        </p:nvSpPr>
        <p:spPr>
          <a:xfrm>
            <a:off x="628650" y="1369219"/>
            <a:ext cx="7886700" cy="326350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E02F83-F213-2B9D-7CC6-9E8DA72BE67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FCFAA1B-3CD3-99C1-5831-D8BBF5E5CA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16531E-D19E-8A04-15D1-0B89307E96A3}"/>
              </a:ext>
            </a:extLst>
          </p:cNvPr>
          <p:cNvSpPr>
            <a:spLocks noGrp="1"/>
          </p:cNvSpPr>
          <p:nvPr>
            <p:ph type="sldNum" sz="quarter" idx="12"/>
          </p:nvPr>
        </p:nvSpPr>
        <p:spPr/>
        <p:txBody>
          <a:bodyPr/>
          <a:lstStyle/>
          <a:p>
            <a:fld id="{402EAA05-6333-46EE-AAC8-A5AD6A996142}" type="slidenum">
              <a:rPr lang="en-US" smtClean="0"/>
              <a:t>‹#›</a:t>
            </a:fld>
            <a:endParaRPr lang="en-US"/>
          </a:p>
        </p:txBody>
      </p:sp>
    </p:spTree>
    <p:extLst>
      <p:ext uri="{BB962C8B-B14F-4D97-AF65-F5344CB8AC3E}">
        <p14:creationId xmlns:p14="http://schemas.microsoft.com/office/powerpoint/2010/main" val="33906468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02DD3D-11D1-8CDB-3A58-C35AE46200FE}"/>
              </a:ext>
            </a:extLst>
          </p:cNvPr>
          <p:cNvSpPr>
            <a:spLocks noGrp="1"/>
          </p:cNvSpPr>
          <p:nvPr>
            <p:ph type="title" orient="vert"/>
          </p:nvPr>
        </p:nvSpPr>
        <p:spPr>
          <a:xfrm>
            <a:off x="6543675" y="273844"/>
            <a:ext cx="1971675" cy="4358879"/>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DE1CC0F-2883-2A23-B0F7-33F70BD7DD5B}"/>
              </a:ext>
            </a:extLst>
          </p:cNvPr>
          <p:cNvSpPr>
            <a:spLocks noGrp="1"/>
          </p:cNvSpPr>
          <p:nvPr>
            <p:ph type="body" orient="vert" idx="1"/>
          </p:nvPr>
        </p:nvSpPr>
        <p:spPr>
          <a:xfrm>
            <a:off x="628650" y="273844"/>
            <a:ext cx="5800725" cy="4358879"/>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8A9BA9-7792-8B36-F78A-8562F72F9C3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B18D1FF-D413-9006-30D3-A13B01C40B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EAB91F-BC3A-94E4-4302-F3B04E4DB723}"/>
              </a:ext>
            </a:extLst>
          </p:cNvPr>
          <p:cNvSpPr>
            <a:spLocks noGrp="1"/>
          </p:cNvSpPr>
          <p:nvPr>
            <p:ph type="sldNum" sz="quarter" idx="12"/>
          </p:nvPr>
        </p:nvSpPr>
        <p:spPr/>
        <p:txBody>
          <a:bodyPr/>
          <a:lstStyle/>
          <a:p>
            <a:fld id="{402EAA05-6333-46EE-AAC8-A5AD6A996142}" type="slidenum">
              <a:rPr lang="en-US" smtClean="0"/>
              <a:t>‹#›</a:t>
            </a:fld>
            <a:endParaRPr lang="en-US"/>
          </a:p>
        </p:txBody>
      </p:sp>
    </p:spTree>
    <p:extLst>
      <p:ext uri="{BB962C8B-B14F-4D97-AF65-F5344CB8AC3E}">
        <p14:creationId xmlns:p14="http://schemas.microsoft.com/office/powerpoint/2010/main" val="890903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Title Slide">
    <p:bg>
      <p:bgPr>
        <a:solidFill>
          <a:schemeClr val="accent3">
            <a:lumMod val="20000"/>
            <a:lumOff val="80000"/>
            <a:alpha val="50000"/>
          </a:schemeClr>
        </a:solidFill>
        <a:effectLst/>
      </p:bgPr>
    </p:bg>
    <p:spTree>
      <p:nvGrpSpPr>
        <p:cNvPr id="1" name=""/>
        <p:cNvGrpSpPr/>
        <p:nvPr/>
      </p:nvGrpSpPr>
      <p:grpSpPr>
        <a:xfrm>
          <a:off x="0" y="0"/>
          <a:ext cx="0" cy="0"/>
          <a:chOff x="0" y="0"/>
          <a:chExt cx="0" cy="0"/>
        </a:xfrm>
      </p:grpSpPr>
      <p:pic>
        <p:nvPicPr>
          <p:cNvPr id="35" name="Graphic 34">
            <a:extLst>
              <a:ext uri="{FF2B5EF4-FFF2-40B4-BE49-F238E27FC236}">
                <a16:creationId xmlns:a16="http://schemas.microsoft.com/office/drawing/2014/main" id="{19BFC6AF-2EC0-FED6-678A-67F0F04F09C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60124" y="279089"/>
            <a:ext cx="3823752" cy="4879998"/>
          </a:xfrm>
          <a:prstGeom prst="rect">
            <a:avLst/>
          </a:prstGeom>
        </p:spPr>
      </p:pic>
      <p:pic>
        <p:nvPicPr>
          <p:cNvPr id="29" name="Graphic 28">
            <a:extLst>
              <a:ext uri="{FF2B5EF4-FFF2-40B4-BE49-F238E27FC236}">
                <a16:creationId xmlns:a16="http://schemas.microsoft.com/office/drawing/2014/main" id="{237E23D5-C77C-9924-CA06-BE7A8BD19A6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85769" y="257175"/>
            <a:ext cx="917384" cy="400212"/>
          </a:xfrm>
          <a:prstGeom prst="rect">
            <a:avLst/>
          </a:prstGeom>
        </p:spPr>
      </p:pic>
      <p:cxnSp>
        <p:nvCxnSpPr>
          <p:cNvPr id="31" name="Straight Connector 30">
            <a:extLst>
              <a:ext uri="{FF2B5EF4-FFF2-40B4-BE49-F238E27FC236}">
                <a16:creationId xmlns:a16="http://schemas.microsoft.com/office/drawing/2014/main" id="{55D36F99-7B25-7014-47B4-F6A30DAC07C2}"/>
              </a:ext>
            </a:extLst>
          </p:cNvPr>
          <p:cNvCxnSpPr/>
          <p:nvPr userDrawn="1"/>
        </p:nvCxnSpPr>
        <p:spPr>
          <a:xfrm>
            <a:off x="1358700" y="657225"/>
            <a:ext cx="750012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3" name="Graphic 32">
            <a:extLst>
              <a:ext uri="{FF2B5EF4-FFF2-40B4-BE49-F238E27FC236}">
                <a16:creationId xmlns:a16="http://schemas.microsoft.com/office/drawing/2014/main" id="{B8312EBC-7FF1-14BF-964F-424F0DDC6AE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0" y="3317207"/>
            <a:ext cx="9144000" cy="1841880"/>
          </a:xfrm>
          <a:prstGeom prst="rect">
            <a:avLst/>
          </a:prstGeom>
        </p:spPr>
      </p:pic>
      <p:sp>
        <p:nvSpPr>
          <p:cNvPr id="36" name="Slide Number Placeholder 5">
            <a:extLst>
              <a:ext uri="{FF2B5EF4-FFF2-40B4-BE49-F238E27FC236}">
                <a16:creationId xmlns:a16="http://schemas.microsoft.com/office/drawing/2014/main" id="{86D78747-47CB-3077-57E9-B38F377A7492}"/>
              </a:ext>
            </a:extLst>
          </p:cNvPr>
          <p:cNvSpPr>
            <a:spLocks noGrp="1"/>
          </p:cNvSpPr>
          <p:nvPr>
            <p:ph type="sldNum" sz="quarter" idx="4"/>
          </p:nvPr>
        </p:nvSpPr>
        <p:spPr>
          <a:xfrm>
            <a:off x="8339248" y="4773324"/>
            <a:ext cx="519579" cy="226002"/>
          </a:xfrm>
          <a:prstGeom prst="rect">
            <a:avLst/>
          </a:prstGeom>
        </p:spPr>
        <p:txBody>
          <a:bodyPr vert="horz" lIns="91440" tIns="45720" rIns="91440" bIns="45720" rtlCol="0" anchor="ctr"/>
          <a:lstStyle>
            <a:lvl1pPr algn="r">
              <a:defRPr sz="1050" b="1">
                <a:solidFill>
                  <a:schemeClr val="accent2"/>
                </a:solidFill>
              </a:defRPr>
            </a:lvl1pPr>
          </a:lstStyle>
          <a:p>
            <a:fld id="{402EAA05-6333-46EE-AAC8-A5AD6A996142}" type="slidenum">
              <a:rPr lang="en-US" smtClean="0"/>
              <a:pPr/>
              <a:t>‹#›</a:t>
            </a:fld>
            <a:endParaRPr lang="en-US"/>
          </a:p>
        </p:txBody>
      </p:sp>
      <p:cxnSp>
        <p:nvCxnSpPr>
          <p:cNvPr id="37" name="Straight Connector 36">
            <a:extLst>
              <a:ext uri="{FF2B5EF4-FFF2-40B4-BE49-F238E27FC236}">
                <a16:creationId xmlns:a16="http://schemas.microsoft.com/office/drawing/2014/main" id="{50A15FBB-4A83-5FE0-2727-E126F6936463}"/>
              </a:ext>
            </a:extLst>
          </p:cNvPr>
          <p:cNvCxnSpPr>
            <a:cxnSpLocks/>
          </p:cNvCxnSpPr>
          <p:nvPr userDrawn="1"/>
        </p:nvCxnSpPr>
        <p:spPr>
          <a:xfrm>
            <a:off x="285769" y="4886325"/>
            <a:ext cx="820155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4441805"/>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5580" userDrawn="1">
          <p15:clr>
            <a:srgbClr val="FBAE40"/>
          </p15:clr>
        </p15:guide>
        <p15:guide id="4" pos="180" userDrawn="1">
          <p15:clr>
            <a:srgbClr val="FBAE40"/>
          </p15:clr>
        </p15:guide>
        <p15:guide id="5" orient="horz" pos="162" userDrawn="1">
          <p15:clr>
            <a:srgbClr val="FBAE40"/>
          </p15:clr>
        </p15:guide>
        <p15:guide id="6" orient="horz" pos="3078" userDrawn="1">
          <p15:clr>
            <a:srgbClr val="FBAE40"/>
          </p15:clr>
        </p15:guide>
        <p15:guide id="7" orient="horz" pos="41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83477"/>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CA41265-7B24-06F2-82F8-79715ED7497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53F6534-436F-CDBD-2A5F-03A6ADA7FE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D24015-CD8F-5EA5-FABB-41B06789B4B9}"/>
              </a:ext>
            </a:extLst>
          </p:cNvPr>
          <p:cNvSpPr>
            <a:spLocks noGrp="1"/>
          </p:cNvSpPr>
          <p:nvPr>
            <p:ph type="sldNum" sz="quarter" idx="12"/>
          </p:nvPr>
        </p:nvSpPr>
        <p:spPr/>
        <p:txBody>
          <a:bodyPr/>
          <a:lstStyle/>
          <a:p>
            <a:fld id="{402EAA05-6333-46EE-AAC8-A5AD6A996142}" type="slidenum">
              <a:rPr lang="en-US" smtClean="0"/>
              <a:t>‹#›</a:t>
            </a:fld>
            <a:endParaRPr lang="en-US"/>
          </a:p>
        </p:txBody>
      </p:sp>
    </p:spTree>
    <p:extLst>
      <p:ext uri="{BB962C8B-B14F-4D97-AF65-F5344CB8AC3E}">
        <p14:creationId xmlns:p14="http://schemas.microsoft.com/office/powerpoint/2010/main" val="3566769595"/>
      </p:ext>
    </p:extLst>
  </p:cSld>
  <p:clrMapOvr>
    <a:masterClrMapping/>
  </p:clrMapOvr>
  <p:extLst>
    <p:ext uri="{DCECCB84-F9BA-43D5-87BE-67443E8EF086}">
      <p15:sldGuideLst xmlns:p15="http://schemas.microsoft.com/office/powerpoint/2012/main">
        <p15:guide id="1" pos="384">
          <p15:clr>
            <a:srgbClr val="FBAE40"/>
          </p15:clr>
        </p15:guide>
        <p15:guide id="2" pos="729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4CB02E6-7393-42AB-41C4-0D179A49E3C7}"/>
              </a:ext>
            </a:extLst>
          </p:cNvPr>
          <p:cNvSpPr/>
          <p:nvPr userDrawn="1"/>
        </p:nvSpPr>
        <p:spPr>
          <a:xfrm>
            <a:off x="0" y="4733925"/>
            <a:ext cx="9144000" cy="409575"/>
          </a:xfrm>
          <a:prstGeom prst="rect">
            <a:avLst/>
          </a:prstGeom>
          <a:solidFill>
            <a:srgbClr val="2834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6" name="Slide Number Placeholder 5">
            <a:extLst>
              <a:ext uri="{FF2B5EF4-FFF2-40B4-BE49-F238E27FC236}">
                <a16:creationId xmlns:a16="http://schemas.microsoft.com/office/drawing/2014/main" id="{D1D8E23B-1641-C210-F316-9BEEDA17419C}"/>
              </a:ext>
            </a:extLst>
          </p:cNvPr>
          <p:cNvSpPr>
            <a:spLocks noGrp="1"/>
          </p:cNvSpPr>
          <p:nvPr>
            <p:ph type="sldNum" sz="quarter" idx="12"/>
          </p:nvPr>
        </p:nvSpPr>
        <p:spPr>
          <a:xfrm>
            <a:off x="457200" y="4801791"/>
            <a:ext cx="944448" cy="273844"/>
          </a:xfrm>
        </p:spPr>
        <p:txBody>
          <a:bodyPr/>
          <a:lstStyle>
            <a:lvl1pPr algn="l">
              <a:defRPr>
                <a:solidFill>
                  <a:schemeClr val="bg1"/>
                </a:solidFill>
                <a:latin typeface="Tajawal" panose="00000500000000000000" pitchFamily="2" charset="-78"/>
                <a:cs typeface="Tajawal" panose="00000500000000000000" pitchFamily="2" charset="-78"/>
              </a:defRPr>
            </a:lvl1pPr>
          </a:lstStyle>
          <a:p>
            <a:fld id="{402EAA05-6333-46EE-AAC8-A5AD6A996142}" type="slidenum">
              <a:rPr lang="en-US" smtClean="0"/>
              <a:pPr/>
              <a:t>‹#›</a:t>
            </a:fld>
            <a:endParaRPr lang="en-US"/>
          </a:p>
        </p:txBody>
      </p:sp>
      <p:pic>
        <p:nvPicPr>
          <p:cNvPr id="9" name="Graphic 8">
            <a:extLst>
              <a:ext uri="{FF2B5EF4-FFF2-40B4-BE49-F238E27FC236}">
                <a16:creationId xmlns:a16="http://schemas.microsoft.com/office/drawing/2014/main" id="{8E6B8036-730D-5925-D0A0-C48E01AD377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88604" y="4789615"/>
            <a:ext cx="298196" cy="298196"/>
          </a:xfrm>
          <a:prstGeom prst="rect">
            <a:avLst/>
          </a:prstGeom>
        </p:spPr>
      </p:pic>
      <p:sp>
        <p:nvSpPr>
          <p:cNvPr id="10" name="TextBox 9">
            <a:extLst>
              <a:ext uri="{FF2B5EF4-FFF2-40B4-BE49-F238E27FC236}">
                <a16:creationId xmlns:a16="http://schemas.microsoft.com/office/drawing/2014/main" id="{A9A23CDA-8E33-DB41-55F3-5654735B7AE5}"/>
              </a:ext>
            </a:extLst>
          </p:cNvPr>
          <p:cNvSpPr txBox="1"/>
          <p:nvPr userDrawn="1"/>
        </p:nvSpPr>
        <p:spPr>
          <a:xfrm>
            <a:off x="7282333" y="4843494"/>
            <a:ext cx="1107566" cy="207749"/>
          </a:xfrm>
          <a:prstGeom prst="rect">
            <a:avLst/>
          </a:prstGeom>
          <a:noFill/>
        </p:spPr>
        <p:txBody>
          <a:bodyPr wrap="square" rtlCol="0">
            <a:spAutoFit/>
          </a:bodyPr>
          <a:lstStyle/>
          <a:p>
            <a:pPr algn="r" rtl="1"/>
            <a:r>
              <a:rPr lang="en-US" sz="750" b="1" dirty="0">
                <a:solidFill>
                  <a:schemeClr val="bg1"/>
                </a:solidFill>
                <a:latin typeface="Tajawal" panose="00000500000000000000" pitchFamily="2" charset="-78"/>
                <a:cs typeface="Tajawal" panose="00000500000000000000" pitchFamily="2" charset="-78"/>
              </a:rPr>
              <a:t>ef.gov.sa</a:t>
            </a:r>
          </a:p>
        </p:txBody>
      </p:sp>
      <p:pic>
        <p:nvPicPr>
          <p:cNvPr id="12" name="Graphic 11">
            <a:extLst>
              <a:ext uri="{FF2B5EF4-FFF2-40B4-BE49-F238E27FC236}">
                <a16:creationId xmlns:a16="http://schemas.microsoft.com/office/drawing/2014/main" id="{12275413-9270-9F58-158A-E688E298586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57200" y="83398"/>
            <a:ext cx="965104" cy="321041"/>
          </a:xfrm>
          <a:prstGeom prst="rect">
            <a:avLst/>
          </a:prstGeom>
        </p:spPr>
      </p:pic>
      <p:cxnSp>
        <p:nvCxnSpPr>
          <p:cNvPr id="14" name="Straight Connector 13">
            <a:extLst>
              <a:ext uri="{FF2B5EF4-FFF2-40B4-BE49-F238E27FC236}">
                <a16:creationId xmlns:a16="http://schemas.microsoft.com/office/drawing/2014/main" id="{CFD4792B-D6D3-98A6-1F8F-AD3626773AB8}"/>
              </a:ext>
            </a:extLst>
          </p:cNvPr>
          <p:cNvCxnSpPr/>
          <p:nvPr userDrawn="1"/>
        </p:nvCxnSpPr>
        <p:spPr>
          <a:xfrm>
            <a:off x="457200" y="487838"/>
            <a:ext cx="8229600" cy="0"/>
          </a:xfrm>
          <a:prstGeom prst="line">
            <a:avLst/>
          </a:prstGeom>
          <a:ln w="19050">
            <a:solidFill>
              <a:srgbClr val="5B9BD5"/>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D99D735-6757-19F7-DC1E-135AF1E84A4B}"/>
              </a:ext>
            </a:extLst>
          </p:cNvPr>
          <p:cNvSpPr/>
          <p:nvPr userDrawn="1"/>
        </p:nvSpPr>
        <p:spPr>
          <a:xfrm>
            <a:off x="8626129" y="83398"/>
            <a:ext cx="60672" cy="321041"/>
          </a:xfrm>
          <a:prstGeom prst="rect">
            <a:avLst/>
          </a:prstGeom>
          <a:solidFill>
            <a:srgbClr val="2834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6"/>
          </a:p>
        </p:txBody>
      </p:sp>
    </p:spTree>
    <p:extLst>
      <p:ext uri="{BB962C8B-B14F-4D97-AF65-F5344CB8AC3E}">
        <p14:creationId xmlns:p14="http://schemas.microsoft.com/office/powerpoint/2010/main" val="3855963471"/>
      </p:ext>
    </p:extLst>
  </p:cSld>
  <p:clrMapOvr>
    <a:masterClrMapping/>
  </p:clrMapOvr>
  <p:extLst>
    <p:ext uri="{DCECCB84-F9BA-43D5-87BE-67443E8EF086}">
      <p15:sldGuideLst xmlns:p15="http://schemas.microsoft.com/office/powerpoint/2012/main">
        <p15:guide id="1" pos="3840">
          <p15:clr>
            <a:srgbClr val="FBAE40"/>
          </p15:clr>
        </p15:guide>
        <p15:guide id="2" pos="384">
          <p15:clr>
            <a:srgbClr val="FBAE40"/>
          </p15:clr>
        </p15:guide>
        <p15:guide id="3" pos="729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BD27B-8E65-7934-37E1-99037F9F4597}"/>
              </a:ext>
            </a:extLst>
          </p:cNvPr>
          <p:cNvSpPr>
            <a:spLocks noGrp="1"/>
          </p:cNvSpPr>
          <p:nvPr>
            <p:ph type="title"/>
          </p:nvPr>
        </p:nvSpPr>
        <p:spPr>
          <a:xfrm>
            <a:off x="623888" y="1282304"/>
            <a:ext cx="7886700" cy="2139553"/>
          </a:xfrm>
          <a:prstGeom prst="rect">
            <a:avLst/>
          </a:prstGeo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92592612-00B9-5935-4506-73D9C96A9B7F}"/>
              </a:ext>
            </a:extLst>
          </p:cNvPr>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AE9EF6-01FE-61A8-19D1-EB8333ABA3F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21E91CA-353C-CC0C-2F50-9960951540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50445A-2917-D714-F2B1-92D948D6A634}"/>
              </a:ext>
            </a:extLst>
          </p:cNvPr>
          <p:cNvSpPr>
            <a:spLocks noGrp="1"/>
          </p:cNvSpPr>
          <p:nvPr>
            <p:ph type="sldNum" sz="quarter" idx="12"/>
          </p:nvPr>
        </p:nvSpPr>
        <p:spPr/>
        <p:txBody>
          <a:bodyPr/>
          <a:lstStyle/>
          <a:p>
            <a:fld id="{402EAA05-6333-46EE-AAC8-A5AD6A996142}" type="slidenum">
              <a:rPr lang="en-US" smtClean="0"/>
              <a:t>‹#›</a:t>
            </a:fld>
            <a:endParaRPr lang="en-US"/>
          </a:p>
        </p:txBody>
      </p:sp>
    </p:spTree>
    <p:extLst>
      <p:ext uri="{BB962C8B-B14F-4D97-AF65-F5344CB8AC3E}">
        <p14:creationId xmlns:p14="http://schemas.microsoft.com/office/powerpoint/2010/main" val="41838529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F2E60-0403-AE6C-5889-C0022DE8BBA0}"/>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42614BE-8652-02CB-44AF-D3E376275473}"/>
              </a:ext>
            </a:extLst>
          </p:cNvPr>
          <p:cNvSpPr>
            <a:spLocks noGrp="1"/>
          </p:cNvSpPr>
          <p:nvPr>
            <p:ph sz="half" idx="1"/>
          </p:nvPr>
        </p:nvSpPr>
        <p:spPr>
          <a:xfrm>
            <a:off x="628650" y="1369219"/>
            <a:ext cx="38862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CFD6F53-06D0-F1C7-E842-2CD57E2A253E}"/>
              </a:ext>
            </a:extLst>
          </p:cNvPr>
          <p:cNvSpPr>
            <a:spLocks noGrp="1"/>
          </p:cNvSpPr>
          <p:nvPr>
            <p:ph sz="half" idx="2"/>
          </p:nvPr>
        </p:nvSpPr>
        <p:spPr>
          <a:xfrm>
            <a:off x="4629150" y="1369219"/>
            <a:ext cx="38862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1D491FF-079B-753A-9D32-D3B740A82FB3}"/>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D0A5A83-7F2B-E6A2-BE77-909B0CA4F8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D87A2F-44B2-A0C7-4CB1-6DFFF5102A6B}"/>
              </a:ext>
            </a:extLst>
          </p:cNvPr>
          <p:cNvSpPr>
            <a:spLocks noGrp="1"/>
          </p:cNvSpPr>
          <p:nvPr>
            <p:ph type="sldNum" sz="quarter" idx="12"/>
          </p:nvPr>
        </p:nvSpPr>
        <p:spPr/>
        <p:txBody>
          <a:bodyPr/>
          <a:lstStyle/>
          <a:p>
            <a:fld id="{402EAA05-6333-46EE-AAC8-A5AD6A996142}" type="slidenum">
              <a:rPr lang="en-US" smtClean="0"/>
              <a:t>‹#›</a:t>
            </a:fld>
            <a:endParaRPr lang="en-US"/>
          </a:p>
        </p:txBody>
      </p:sp>
    </p:spTree>
    <p:extLst>
      <p:ext uri="{BB962C8B-B14F-4D97-AF65-F5344CB8AC3E}">
        <p14:creationId xmlns:p14="http://schemas.microsoft.com/office/powerpoint/2010/main" val="6286095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BDFA-367F-4F48-7704-29E2EA396AA4}"/>
              </a:ext>
            </a:extLst>
          </p:cNvPr>
          <p:cNvSpPr>
            <a:spLocks noGrp="1"/>
          </p:cNvSpPr>
          <p:nvPr>
            <p:ph type="title"/>
          </p:nvPr>
        </p:nvSpPr>
        <p:spPr>
          <a:xfrm>
            <a:off x="629841" y="273844"/>
            <a:ext cx="7886700" cy="994172"/>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1A0F028A-9964-ED72-65AD-B495C116B5F3}"/>
              </a:ext>
            </a:extLst>
          </p:cNvPr>
          <p:cNvSpPr>
            <a:spLocks noGrp="1"/>
          </p:cNvSpPr>
          <p:nvPr>
            <p:ph type="body" idx="1"/>
          </p:nvPr>
        </p:nvSpPr>
        <p:spPr>
          <a:xfrm>
            <a:off x="629842" y="1260872"/>
            <a:ext cx="3868340"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4461BDFA-3FA8-A7A5-E2F9-C443EAF96648}"/>
              </a:ext>
            </a:extLst>
          </p:cNvPr>
          <p:cNvSpPr>
            <a:spLocks noGrp="1"/>
          </p:cNvSpPr>
          <p:nvPr>
            <p:ph sz="half" idx="2"/>
          </p:nvPr>
        </p:nvSpPr>
        <p:spPr>
          <a:xfrm>
            <a:off x="629842" y="1878806"/>
            <a:ext cx="3868340" cy="276344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74834A-EC56-0E28-46E2-0A761AAD4F49}"/>
              </a:ext>
            </a:extLst>
          </p:cNvPr>
          <p:cNvSpPr>
            <a:spLocks noGrp="1"/>
          </p:cNvSpPr>
          <p:nvPr>
            <p:ph type="body" sz="quarter" idx="3"/>
          </p:nvPr>
        </p:nvSpPr>
        <p:spPr>
          <a:xfrm>
            <a:off x="4629150" y="1260872"/>
            <a:ext cx="3887391"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BA05513F-1CED-B792-84B7-6C8EDC8974E0}"/>
              </a:ext>
            </a:extLst>
          </p:cNvPr>
          <p:cNvSpPr>
            <a:spLocks noGrp="1"/>
          </p:cNvSpPr>
          <p:nvPr>
            <p:ph sz="quarter" idx="4"/>
          </p:nvPr>
        </p:nvSpPr>
        <p:spPr>
          <a:xfrm>
            <a:off x="4629150" y="1878806"/>
            <a:ext cx="3887391" cy="276344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4422E0-F452-E6C8-83A8-EC87BF01231B}"/>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4445B39E-BEE4-83FE-0B76-BEC4FB1323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6B99D5A-D314-73C8-3430-41AD1065733F}"/>
              </a:ext>
            </a:extLst>
          </p:cNvPr>
          <p:cNvSpPr>
            <a:spLocks noGrp="1"/>
          </p:cNvSpPr>
          <p:nvPr>
            <p:ph type="sldNum" sz="quarter" idx="12"/>
          </p:nvPr>
        </p:nvSpPr>
        <p:spPr/>
        <p:txBody>
          <a:bodyPr/>
          <a:lstStyle/>
          <a:p>
            <a:fld id="{402EAA05-6333-46EE-AAC8-A5AD6A996142}" type="slidenum">
              <a:rPr lang="en-US" smtClean="0"/>
              <a:t>‹#›</a:t>
            </a:fld>
            <a:endParaRPr lang="en-US"/>
          </a:p>
        </p:txBody>
      </p:sp>
    </p:spTree>
    <p:extLst>
      <p:ext uri="{BB962C8B-B14F-4D97-AF65-F5344CB8AC3E}">
        <p14:creationId xmlns:p14="http://schemas.microsoft.com/office/powerpoint/2010/main" val="41690220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E93BB-65A9-CBFB-C599-A091FC5D331E}"/>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5F0A37A1-D182-FA43-AA58-2B1AD2403114}"/>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D437671-BBE0-6C3B-9E9E-C35F16D7B6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193201-BE5C-143A-A981-9C4DD9BB3098}"/>
              </a:ext>
            </a:extLst>
          </p:cNvPr>
          <p:cNvSpPr>
            <a:spLocks noGrp="1"/>
          </p:cNvSpPr>
          <p:nvPr>
            <p:ph type="sldNum" sz="quarter" idx="12"/>
          </p:nvPr>
        </p:nvSpPr>
        <p:spPr/>
        <p:txBody>
          <a:bodyPr/>
          <a:lstStyle/>
          <a:p>
            <a:fld id="{402EAA05-6333-46EE-AAC8-A5AD6A996142}" type="slidenum">
              <a:rPr lang="en-US" smtClean="0"/>
              <a:t>‹#›</a:t>
            </a:fld>
            <a:endParaRPr lang="en-US"/>
          </a:p>
        </p:txBody>
      </p:sp>
    </p:spTree>
    <p:extLst>
      <p:ext uri="{BB962C8B-B14F-4D97-AF65-F5344CB8AC3E}">
        <p14:creationId xmlns:p14="http://schemas.microsoft.com/office/powerpoint/2010/main" val="30891799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9ADB0C5-EED5-5EB6-E6F8-707B3F4BAE35}"/>
              </a:ext>
            </a:extLst>
          </p:cNvPr>
          <p:cNvSpPr/>
          <p:nvPr userDrawn="1"/>
        </p:nvSpPr>
        <p:spPr>
          <a:xfrm>
            <a:off x="0" y="4733925"/>
            <a:ext cx="9144000" cy="409575"/>
          </a:xfrm>
          <a:prstGeom prst="rect">
            <a:avLst/>
          </a:prstGeom>
          <a:solidFill>
            <a:srgbClr val="2834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6" name="Slide Number Placeholder 5">
            <a:extLst>
              <a:ext uri="{FF2B5EF4-FFF2-40B4-BE49-F238E27FC236}">
                <a16:creationId xmlns:a16="http://schemas.microsoft.com/office/drawing/2014/main" id="{09B68D94-AEB0-4B38-E83D-21C1BF94DF3D}"/>
              </a:ext>
            </a:extLst>
          </p:cNvPr>
          <p:cNvSpPr>
            <a:spLocks noGrp="1"/>
          </p:cNvSpPr>
          <p:nvPr>
            <p:ph type="sldNum" sz="quarter" idx="12"/>
          </p:nvPr>
        </p:nvSpPr>
        <p:spPr>
          <a:xfrm>
            <a:off x="457200" y="4801791"/>
            <a:ext cx="944448" cy="273844"/>
          </a:xfrm>
        </p:spPr>
        <p:txBody>
          <a:bodyPr/>
          <a:lstStyle>
            <a:lvl1pPr algn="l">
              <a:defRPr>
                <a:solidFill>
                  <a:schemeClr val="bg1"/>
                </a:solidFill>
                <a:latin typeface="Tajawal" panose="00000500000000000000" pitchFamily="2" charset="-78"/>
                <a:cs typeface="Tajawal" panose="00000500000000000000" pitchFamily="2" charset="-78"/>
              </a:defRPr>
            </a:lvl1pPr>
          </a:lstStyle>
          <a:p>
            <a:fld id="{402EAA05-6333-46EE-AAC8-A5AD6A996142}" type="slidenum">
              <a:rPr lang="en-US" smtClean="0"/>
              <a:pPr/>
              <a:t>‹#›</a:t>
            </a:fld>
            <a:endParaRPr lang="en-US"/>
          </a:p>
        </p:txBody>
      </p:sp>
      <p:pic>
        <p:nvPicPr>
          <p:cNvPr id="7" name="Graphic 6">
            <a:extLst>
              <a:ext uri="{FF2B5EF4-FFF2-40B4-BE49-F238E27FC236}">
                <a16:creationId xmlns:a16="http://schemas.microsoft.com/office/drawing/2014/main" id="{5BE3C091-77AE-9D46-1274-74AC09F410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88604" y="4789615"/>
            <a:ext cx="298196" cy="298196"/>
          </a:xfrm>
          <a:prstGeom prst="rect">
            <a:avLst/>
          </a:prstGeom>
        </p:spPr>
      </p:pic>
      <p:sp>
        <p:nvSpPr>
          <p:cNvPr id="8" name="TextBox 7">
            <a:extLst>
              <a:ext uri="{FF2B5EF4-FFF2-40B4-BE49-F238E27FC236}">
                <a16:creationId xmlns:a16="http://schemas.microsoft.com/office/drawing/2014/main" id="{F8EC986D-1958-4918-DBAD-239AAD83FA84}"/>
              </a:ext>
            </a:extLst>
          </p:cNvPr>
          <p:cNvSpPr txBox="1"/>
          <p:nvPr userDrawn="1"/>
        </p:nvSpPr>
        <p:spPr>
          <a:xfrm>
            <a:off x="7282333" y="4843494"/>
            <a:ext cx="1107566" cy="207749"/>
          </a:xfrm>
          <a:prstGeom prst="rect">
            <a:avLst/>
          </a:prstGeom>
          <a:noFill/>
        </p:spPr>
        <p:txBody>
          <a:bodyPr wrap="square" rtlCol="0">
            <a:spAutoFit/>
          </a:bodyPr>
          <a:lstStyle/>
          <a:p>
            <a:pPr algn="r" rtl="1"/>
            <a:r>
              <a:rPr lang="en-US" sz="750" b="1" dirty="0">
                <a:solidFill>
                  <a:schemeClr val="bg1"/>
                </a:solidFill>
                <a:latin typeface="Tajawal" panose="00000500000000000000" pitchFamily="2" charset="-78"/>
                <a:cs typeface="Tajawal" panose="00000500000000000000" pitchFamily="2" charset="-78"/>
              </a:rPr>
              <a:t>ef.gov.sa</a:t>
            </a:r>
          </a:p>
        </p:txBody>
      </p:sp>
      <p:pic>
        <p:nvPicPr>
          <p:cNvPr id="9" name="Graphic 8">
            <a:extLst>
              <a:ext uri="{FF2B5EF4-FFF2-40B4-BE49-F238E27FC236}">
                <a16:creationId xmlns:a16="http://schemas.microsoft.com/office/drawing/2014/main" id="{4CDC511F-B2B4-0DA8-8D01-C1203EC8FEF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57200" y="147692"/>
            <a:ext cx="965104" cy="321041"/>
          </a:xfrm>
          <a:prstGeom prst="rect">
            <a:avLst/>
          </a:prstGeom>
        </p:spPr>
      </p:pic>
      <p:pic>
        <p:nvPicPr>
          <p:cNvPr id="15" name="Graphic 14">
            <a:extLst>
              <a:ext uri="{FF2B5EF4-FFF2-40B4-BE49-F238E27FC236}">
                <a16:creationId xmlns:a16="http://schemas.microsoft.com/office/drawing/2014/main" id="{DD5B1CF4-B244-5E97-8285-CDDD20C7091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986873" y="986623"/>
            <a:ext cx="3170255" cy="3170255"/>
          </a:xfrm>
          <a:prstGeom prst="rect">
            <a:avLst/>
          </a:prstGeom>
        </p:spPr>
      </p:pic>
    </p:spTree>
    <p:extLst>
      <p:ext uri="{BB962C8B-B14F-4D97-AF65-F5344CB8AC3E}">
        <p14:creationId xmlns:p14="http://schemas.microsoft.com/office/powerpoint/2010/main" val="28197108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283477"/>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C3A0D8B-3762-22F9-9704-F08A76B15F0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0000" b="16158"/>
          <a:stretch/>
        </p:blipFill>
        <p:spPr>
          <a:xfrm>
            <a:off x="1" y="653143"/>
            <a:ext cx="2677886" cy="4490357"/>
          </a:xfrm>
          <a:prstGeom prst="rect">
            <a:avLst/>
          </a:prstGeom>
        </p:spPr>
      </p:pic>
      <p:sp>
        <p:nvSpPr>
          <p:cNvPr id="8" name="TextBox 7">
            <a:extLst>
              <a:ext uri="{FF2B5EF4-FFF2-40B4-BE49-F238E27FC236}">
                <a16:creationId xmlns:a16="http://schemas.microsoft.com/office/drawing/2014/main" id="{F8EC986D-1958-4918-DBAD-239AAD83FA84}"/>
              </a:ext>
            </a:extLst>
          </p:cNvPr>
          <p:cNvSpPr txBox="1"/>
          <p:nvPr userDrawn="1"/>
        </p:nvSpPr>
        <p:spPr>
          <a:xfrm>
            <a:off x="457201" y="4843494"/>
            <a:ext cx="1107566" cy="207749"/>
          </a:xfrm>
          <a:prstGeom prst="rect">
            <a:avLst/>
          </a:prstGeom>
          <a:noFill/>
        </p:spPr>
        <p:txBody>
          <a:bodyPr wrap="square" rtlCol="0">
            <a:spAutoFit/>
          </a:bodyPr>
          <a:lstStyle/>
          <a:p>
            <a:pPr algn="l" rtl="0"/>
            <a:r>
              <a:rPr lang="en-US" sz="750" b="1" dirty="0">
                <a:solidFill>
                  <a:schemeClr val="bg1"/>
                </a:solidFill>
                <a:latin typeface="Tajawal" panose="00000500000000000000" pitchFamily="2" charset="-78"/>
                <a:cs typeface="Tajawal" panose="00000500000000000000" pitchFamily="2" charset="-78"/>
              </a:rPr>
              <a:t>ef.gov.sa</a:t>
            </a:r>
          </a:p>
        </p:txBody>
      </p:sp>
    </p:spTree>
    <p:extLst>
      <p:ext uri="{BB962C8B-B14F-4D97-AF65-F5344CB8AC3E}">
        <p14:creationId xmlns:p14="http://schemas.microsoft.com/office/powerpoint/2010/main" val="2765722908"/>
      </p:ext>
    </p:extLst>
  </p:cSld>
  <p:clrMapOvr>
    <a:masterClrMapping/>
  </p:clrMapOvr>
  <p:extLst>
    <p:ext uri="{DCECCB84-F9BA-43D5-87BE-67443E8EF086}">
      <p15:sldGuideLst xmlns:p15="http://schemas.microsoft.com/office/powerpoint/2012/main">
        <p15:guide id="1" pos="384">
          <p15:clr>
            <a:srgbClr val="FBAE40"/>
          </p15:clr>
        </p15:guide>
        <p15:guide id="2" pos="729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9ADB0C5-EED5-5EB6-E6F8-707B3F4BAE35}"/>
              </a:ext>
            </a:extLst>
          </p:cNvPr>
          <p:cNvSpPr/>
          <p:nvPr userDrawn="1"/>
        </p:nvSpPr>
        <p:spPr>
          <a:xfrm>
            <a:off x="0" y="4733925"/>
            <a:ext cx="9144000" cy="409575"/>
          </a:xfrm>
          <a:prstGeom prst="rect">
            <a:avLst/>
          </a:prstGeom>
          <a:solidFill>
            <a:srgbClr val="2834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6" name="Slide Number Placeholder 5">
            <a:extLst>
              <a:ext uri="{FF2B5EF4-FFF2-40B4-BE49-F238E27FC236}">
                <a16:creationId xmlns:a16="http://schemas.microsoft.com/office/drawing/2014/main" id="{09B68D94-AEB0-4B38-E83D-21C1BF94DF3D}"/>
              </a:ext>
            </a:extLst>
          </p:cNvPr>
          <p:cNvSpPr>
            <a:spLocks noGrp="1"/>
          </p:cNvSpPr>
          <p:nvPr>
            <p:ph type="sldNum" sz="quarter" idx="12"/>
          </p:nvPr>
        </p:nvSpPr>
        <p:spPr>
          <a:xfrm>
            <a:off x="457200" y="4801791"/>
            <a:ext cx="944448" cy="273844"/>
          </a:xfrm>
        </p:spPr>
        <p:txBody>
          <a:bodyPr/>
          <a:lstStyle>
            <a:lvl1pPr algn="l">
              <a:defRPr>
                <a:solidFill>
                  <a:schemeClr val="bg1"/>
                </a:solidFill>
                <a:latin typeface="Tajawal" panose="00000500000000000000" pitchFamily="2" charset="-78"/>
                <a:cs typeface="Tajawal" panose="00000500000000000000" pitchFamily="2" charset="-78"/>
              </a:defRPr>
            </a:lvl1pPr>
          </a:lstStyle>
          <a:p>
            <a:fld id="{402EAA05-6333-46EE-AAC8-A5AD6A996142}" type="slidenum">
              <a:rPr lang="en-US" smtClean="0"/>
              <a:pPr/>
              <a:t>‹#›</a:t>
            </a:fld>
            <a:endParaRPr lang="en-US"/>
          </a:p>
        </p:txBody>
      </p:sp>
      <p:pic>
        <p:nvPicPr>
          <p:cNvPr id="7" name="Graphic 6">
            <a:extLst>
              <a:ext uri="{FF2B5EF4-FFF2-40B4-BE49-F238E27FC236}">
                <a16:creationId xmlns:a16="http://schemas.microsoft.com/office/drawing/2014/main" id="{5BE3C091-77AE-9D46-1274-74AC09F410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88604" y="4789615"/>
            <a:ext cx="298196" cy="298196"/>
          </a:xfrm>
          <a:prstGeom prst="rect">
            <a:avLst/>
          </a:prstGeom>
        </p:spPr>
      </p:pic>
      <p:sp>
        <p:nvSpPr>
          <p:cNvPr id="8" name="TextBox 7">
            <a:extLst>
              <a:ext uri="{FF2B5EF4-FFF2-40B4-BE49-F238E27FC236}">
                <a16:creationId xmlns:a16="http://schemas.microsoft.com/office/drawing/2014/main" id="{F8EC986D-1958-4918-DBAD-239AAD83FA84}"/>
              </a:ext>
            </a:extLst>
          </p:cNvPr>
          <p:cNvSpPr txBox="1"/>
          <p:nvPr userDrawn="1"/>
        </p:nvSpPr>
        <p:spPr>
          <a:xfrm>
            <a:off x="7282333" y="4843494"/>
            <a:ext cx="1107566" cy="207749"/>
          </a:xfrm>
          <a:prstGeom prst="rect">
            <a:avLst/>
          </a:prstGeom>
          <a:noFill/>
        </p:spPr>
        <p:txBody>
          <a:bodyPr wrap="square" rtlCol="0">
            <a:spAutoFit/>
          </a:bodyPr>
          <a:lstStyle/>
          <a:p>
            <a:pPr algn="r" rtl="1"/>
            <a:r>
              <a:rPr lang="en-US" sz="750" b="1" dirty="0">
                <a:solidFill>
                  <a:schemeClr val="bg1"/>
                </a:solidFill>
                <a:latin typeface="Tajawal" panose="00000500000000000000" pitchFamily="2" charset="-78"/>
                <a:cs typeface="Tajawal" panose="00000500000000000000" pitchFamily="2" charset="-78"/>
              </a:rPr>
              <a:t>ef.gov.sa</a:t>
            </a:r>
          </a:p>
        </p:txBody>
      </p:sp>
      <p:pic>
        <p:nvPicPr>
          <p:cNvPr id="9" name="Graphic 8">
            <a:extLst>
              <a:ext uri="{FF2B5EF4-FFF2-40B4-BE49-F238E27FC236}">
                <a16:creationId xmlns:a16="http://schemas.microsoft.com/office/drawing/2014/main" id="{4CDC511F-B2B4-0DA8-8D01-C1203EC8FEF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57200" y="83398"/>
            <a:ext cx="965104" cy="321041"/>
          </a:xfrm>
          <a:prstGeom prst="rect">
            <a:avLst/>
          </a:prstGeom>
        </p:spPr>
      </p:pic>
      <p:cxnSp>
        <p:nvCxnSpPr>
          <p:cNvPr id="10" name="Straight Connector 9">
            <a:extLst>
              <a:ext uri="{FF2B5EF4-FFF2-40B4-BE49-F238E27FC236}">
                <a16:creationId xmlns:a16="http://schemas.microsoft.com/office/drawing/2014/main" id="{5E4C3EC5-37D2-701C-7E51-C9343AEE3AA9}"/>
              </a:ext>
            </a:extLst>
          </p:cNvPr>
          <p:cNvCxnSpPr/>
          <p:nvPr userDrawn="1"/>
        </p:nvCxnSpPr>
        <p:spPr>
          <a:xfrm>
            <a:off x="457200" y="487838"/>
            <a:ext cx="8229600" cy="0"/>
          </a:xfrm>
          <a:prstGeom prst="line">
            <a:avLst/>
          </a:prstGeom>
          <a:ln w="19050">
            <a:solidFill>
              <a:srgbClr val="5B9BD5"/>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0B074E3-44BF-D9F8-16AC-4BA507505B6F}"/>
              </a:ext>
            </a:extLst>
          </p:cNvPr>
          <p:cNvSpPr/>
          <p:nvPr userDrawn="1"/>
        </p:nvSpPr>
        <p:spPr>
          <a:xfrm>
            <a:off x="8626129" y="83398"/>
            <a:ext cx="60672" cy="321041"/>
          </a:xfrm>
          <a:prstGeom prst="rect">
            <a:avLst/>
          </a:prstGeom>
          <a:solidFill>
            <a:srgbClr val="2834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6"/>
          </a:p>
        </p:txBody>
      </p:sp>
      <p:pic>
        <p:nvPicPr>
          <p:cNvPr id="15" name="Graphic 14">
            <a:extLst>
              <a:ext uri="{FF2B5EF4-FFF2-40B4-BE49-F238E27FC236}">
                <a16:creationId xmlns:a16="http://schemas.microsoft.com/office/drawing/2014/main" id="{DD5B1CF4-B244-5E97-8285-CDDD20C7091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986873" y="986623"/>
            <a:ext cx="3170255" cy="3170255"/>
          </a:xfrm>
          <a:prstGeom prst="rect">
            <a:avLst/>
          </a:prstGeom>
        </p:spPr>
      </p:pic>
    </p:spTree>
    <p:extLst>
      <p:ext uri="{BB962C8B-B14F-4D97-AF65-F5344CB8AC3E}">
        <p14:creationId xmlns:p14="http://schemas.microsoft.com/office/powerpoint/2010/main" val="1931176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9ADB0C5-EED5-5EB6-E6F8-707B3F4BAE35}"/>
              </a:ext>
            </a:extLst>
          </p:cNvPr>
          <p:cNvSpPr/>
          <p:nvPr userDrawn="1"/>
        </p:nvSpPr>
        <p:spPr>
          <a:xfrm>
            <a:off x="0" y="4733925"/>
            <a:ext cx="9144000" cy="409575"/>
          </a:xfrm>
          <a:prstGeom prst="rect">
            <a:avLst/>
          </a:prstGeom>
          <a:solidFill>
            <a:srgbClr val="2834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6" name="Slide Number Placeholder 5">
            <a:extLst>
              <a:ext uri="{FF2B5EF4-FFF2-40B4-BE49-F238E27FC236}">
                <a16:creationId xmlns:a16="http://schemas.microsoft.com/office/drawing/2014/main" id="{09B68D94-AEB0-4B38-E83D-21C1BF94DF3D}"/>
              </a:ext>
            </a:extLst>
          </p:cNvPr>
          <p:cNvSpPr>
            <a:spLocks noGrp="1"/>
          </p:cNvSpPr>
          <p:nvPr>
            <p:ph type="sldNum" sz="quarter" idx="12"/>
          </p:nvPr>
        </p:nvSpPr>
        <p:spPr>
          <a:xfrm>
            <a:off x="457200" y="4801791"/>
            <a:ext cx="944448" cy="273844"/>
          </a:xfrm>
        </p:spPr>
        <p:txBody>
          <a:bodyPr/>
          <a:lstStyle>
            <a:lvl1pPr algn="l">
              <a:defRPr>
                <a:solidFill>
                  <a:schemeClr val="bg1"/>
                </a:solidFill>
                <a:latin typeface="Tajawal" panose="00000500000000000000" pitchFamily="2" charset="-78"/>
                <a:cs typeface="Tajawal" panose="00000500000000000000" pitchFamily="2" charset="-78"/>
              </a:defRPr>
            </a:lvl1pPr>
          </a:lstStyle>
          <a:p>
            <a:fld id="{402EAA05-6333-46EE-AAC8-A5AD6A996142}" type="slidenum">
              <a:rPr lang="en-US" smtClean="0"/>
              <a:pPr/>
              <a:t>‹#›</a:t>
            </a:fld>
            <a:endParaRPr lang="en-US"/>
          </a:p>
        </p:txBody>
      </p:sp>
      <p:pic>
        <p:nvPicPr>
          <p:cNvPr id="7" name="Graphic 6">
            <a:extLst>
              <a:ext uri="{FF2B5EF4-FFF2-40B4-BE49-F238E27FC236}">
                <a16:creationId xmlns:a16="http://schemas.microsoft.com/office/drawing/2014/main" id="{5BE3C091-77AE-9D46-1274-74AC09F410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88604" y="4789615"/>
            <a:ext cx="298196" cy="298196"/>
          </a:xfrm>
          <a:prstGeom prst="rect">
            <a:avLst/>
          </a:prstGeom>
        </p:spPr>
      </p:pic>
      <p:sp>
        <p:nvSpPr>
          <p:cNvPr id="8" name="TextBox 7">
            <a:extLst>
              <a:ext uri="{FF2B5EF4-FFF2-40B4-BE49-F238E27FC236}">
                <a16:creationId xmlns:a16="http://schemas.microsoft.com/office/drawing/2014/main" id="{F8EC986D-1958-4918-DBAD-239AAD83FA84}"/>
              </a:ext>
            </a:extLst>
          </p:cNvPr>
          <p:cNvSpPr txBox="1"/>
          <p:nvPr userDrawn="1"/>
        </p:nvSpPr>
        <p:spPr>
          <a:xfrm>
            <a:off x="7282333" y="4843494"/>
            <a:ext cx="1107566" cy="207749"/>
          </a:xfrm>
          <a:prstGeom prst="rect">
            <a:avLst/>
          </a:prstGeom>
          <a:noFill/>
        </p:spPr>
        <p:txBody>
          <a:bodyPr wrap="square" rtlCol="0">
            <a:spAutoFit/>
          </a:bodyPr>
          <a:lstStyle/>
          <a:p>
            <a:pPr algn="r" rtl="1"/>
            <a:r>
              <a:rPr lang="en-US" sz="750" b="1" dirty="0">
                <a:solidFill>
                  <a:schemeClr val="bg1"/>
                </a:solidFill>
                <a:latin typeface="Tajawal" panose="00000500000000000000" pitchFamily="2" charset="-78"/>
                <a:cs typeface="Tajawal" panose="00000500000000000000" pitchFamily="2" charset="-78"/>
              </a:rPr>
              <a:t>ef.gov.sa</a:t>
            </a:r>
          </a:p>
        </p:txBody>
      </p:sp>
      <p:pic>
        <p:nvPicPr>
          <p:cNvPr id="9" name="Graphic 8">
            <a:extLst>
              <a:ext uri="{FF2B5EF4-FFF2-40B4-BE49-F238E27FC236}">
                <a16:creationId xmlns:a16="http://schemas.microsoft.com/office/drawing/2014/main" id="{4CDC511F-B2B4-0DA8-8D01-C1203EC8FEF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57200" y="83398"/>
            <a:ext cx="965104" cy="321041"/>
          </a:xfrm>
          <a:prstGeom prst="rect">
            <a:avLst/>
          </a:prstGeom>
        </p:spPr>
      </p:pic>
      <p:cxnSp>
        <p:nvCxnSpPr>
          <p:cNvPr id="10" name="Straight Connector 9">
            <a:extLst>
              <a:ext uri="{FF2B5EF4-FFF2-40B4-BE49-F238E27FC236}">
                <a16:creationId xmlns:a16="http://schemas.microsoft.com/office/drawing/2014/main" id="{5E4C3EC5-37D2-701C-7E51-C9343AEE3AA9}"/>
              </a:ext>
            </a:extLst>
          </p:cNvPr>
          <p:cNvCxnSpPr/>
          <p:nvPr userDrawn="1"/>
        </p:nvCxnSpPr>
        <p:spPr>
          <a:xfrm>
            <a:off x="457200" y="487838"/>
            <a:ext cx="8229600" cy="0"/>
          </a:xfrm>
          <a:prstGeom prst="line">
            <a:avLst/>
          </a:prstGeom>
          <a:ln w="19050">
            <a:solidFill>
              <a:srgbClr val="5B9BD5"/>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0B074E3-44BF-D9F8-16AC-4BA507505B6F}"/>
              </a:ext>
            </a:extLst>
          </p:cNvPr>
          <p:cNvSpPr/>
          <p:nvPr userDrawn="1"/>
        </p:nvSpPr>
        <p:spPr>
          <a:xfrm>
            <a:off x="8626129" y="83398"/>
            <a:ext cx="60672" cy="321041"/>
          </a:xfrm>
          <a:prstGeom prst="rect">
            <a:avLst/>
          </a:prstGeom>
          <a:solidFill>
            <a:srgbClr val="2834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6"/>
          </a:p>
        </p:txBody>
      </p:sp>
    </p:spTree>
    <p:extLst>
      <p:ext uri="{BB962C8B-B14F-4D97-AF65-F5344CB8AC3E}">
        <p14:creationId xmlns:p14="http://schemas.microsoft.com/office/powerpoint/2010/main" val="3629508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3_Title and Content">
    <p:bg>
      <p:bgPr>
        <a:solidFill>
          <a:srgbClr val="758496"/>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CFC0592-6F88-9B56-0587-233C9DDFC936}"/>
              </a:ext>
            </a:extLst>
          </p:cNvPr>
          <p:cNvPicPr>
            <a:picLocks noChangeAspect="1"/>
          </p:cNvPicPr>
          <p:nvPr userDrawn="1"/>
        </p:nvPicPr>
        <p:blipFill>
          <a:blip r:embed="rId2">
            <a:alphaModFix/>
          </a:blip>
          <a:stretch>
            <a:fillRect/>
          </a:stretch>
        </p:blipFill>
        <p:spPr>
          <a:xfrm>
            <a:off x="255050" y="1901916"/>
            <a:ext cx="3765990" cy="3274768"/>
          </a:xfrm>
          <a:prstGeom prst="rect">
            <a:avLst/>
          </a:prstGeom>
        </p:spPr>
      </p:pic>
      <p:grpSp>
        <p:nvGrpSpPr>
          <p:cNvPr id="2" name="Group 1">
            <a:extLst>
              <a:ext uri="{FF2B5EF4-FFF2-40B4-BE49-F238E27FC236}">
                <a16:creationId xmlns:a16="http://schemas.microsoft.com/office/drawing/2014/main" id="{E271200E-5620-4567-3C55-714EC78435B4}"/>
              </a:ext>
            </a:extLst>
          </p:cNvPr>
          <p:cNvGrpSpPr/>
          <p:nvPr userDrawn="1"/>
        </p:nvGrpSpPr>
        <p:grpSpPr>
          <a:xfrm>
            <a:off x="8112518" y="402037"/>
            <a:ext cx="463461" cy="594042"/>
            <a:chOff x="21631974" y="1072096"/>
            <a:chExt cx="1235816" cy="1584113"/>
          </a:xfrm>
        </p:grpSpPr>
        <p:sp>
          <p:nvSpPr>
            <p:cNvPr id="4" name="Freeform 3">
              <a:extLst>
                <a:ext uri="{FF2B5EF4-FFF2-40B4-BE49-F238E27FC236}">
                  <a16:creationId xmlns:a16="http://schemas.microsoft.com/office/drawing/2014/main" id="{38ACFA97-0CB8-5085-BFCE-76E650716D4F}"/>
                </a:ext>
              </a:extLst>
            </p:cNvPr>
            <p:cNvSpPr/>
            <p:nvPr/>
          </p:nvSpPr>
          <p:spPr>
            <a:xfrm>
              <a:off x="22072842" y="1160038"/>
              <a:ext cx="39342" cy="30085"/>
            </a:xfrm>
            <a:custGeom>
              <a:avLst/>
              <a:gdLst>
                <a:gd name="connsiteX0" fmla="*/ 39342 w 39342"/>
                <a:gd name="connsiteY0" fmla="*/ 0 h 30085"/>
                <a:gd name="connsiteX1" fmla="*/ 0 w 39342"/>
                <a:gd name="connsiteY1" fmla="*/ 30085 h 30085"/>
                <a:gd name="connsiteX2" fmla="*/ 39342 w 39342"/>
                <a:gd name="connsiteY2" fmla="*/ 0 h 30085"/>
              </a:gdLst>
              <a:ahLst/>
              <a:cxnLst>
                <a:cxn ang="0">
                  <a:pos x="connsiteX0" y="connsiteY0"/>
                </a:cxn>
                <a:cxn ang="0">
                  <a:pos x="connsiteX1" y="connsiteY1"/>
                </a:cxn>
                <a:cxn ang="0">
                  <a:pos x="connsiteX2" y="connsiteY2"/>
                </a:cxn>
              </a:cxnLst>
              <a:rect l="l" t="t" r="r" b="b"/>
              <a:pathLst>
                <a:path w="39342" h="30085">
                  <a:moveTo>
                    <a:pt x="39342" y="0"/>
                  </a:moveTo>
                  <a:lnTo>
                    <a:pt x="0" y="30085"/>
                  </a:lnTo>
                  <a:cubicBezTo>
                    <a:pt x="12729" y="19671"/>
                    <a:pt x="25457" y="9257"/>
                    <a:pt x="39342" y="0"/>
                  </a:cubicBezTo>
                </a:path>
              </a:pathLst>
            </a:custGeom>
            <a:solidFill>
              <a:srgbClr val="B8BCC1"/>
            </a:solidFill>
            <a:ln w="11554" cap="flat">
              <a:noFill/>
              <a:prstDash val="solid"/>
              <a:miter/>
            </a:ln>
          </p:spPr>
          <p:txBody>
            <a:bodyPr rtlCol="0" anchor="ctr"/>
            <a:lstStyle/>
            <a:p>
              <a:endParaRPr lang="en-SA" sz="675"/>
            </a:p>
          </p:txBody>
        </p:sp>
        <p:sp>
          <p:nvSpPr>
            <p:cNvPr id="5" name="Freeform 4">
              <a:extLst>
                <a:ext uri="{FF2B5EF4-FFF2-40B4-BE49-F238E27FC236}">
                  <a16:creationId xmlns:a16="http://schemas.microsoft.com/office/drawing/2014/main" id="{96C2CA3D-D81D-891A-677E-ECFAF39EBB13}"/>
                </a:ext>
              </a:extLst>
            </p:cNvPr>
            <p:cNvSpPr/>
            <p:nvPr/>
          </p:nvSpPr>
          <p:spPr>
            <a:xfrm>
              <a:off x="21631974" y="1072096"/>
              <a:ext cx="1235816" cy="1584113"/>
            </a:xfrm>
            <a:custGeom>
              <a:avLst/>
              <a:gdLst>
                <a:gd name="connsiteX0" fmla="*/ 480210 w 1235816"/>
                <a:gd name="connsiteY0" fmla="*/ 87942 h 1584113"/>
                <a:gd name="connsiteX1" fmla="*/ 480210 w 1235816"/>
                <a:gd name="connsiteY1" fmla="*/ 87942 h 1584113"/>
                <a:gd name="connsiteX2" fmla="*/ 760236 w 1235816"/>
                <a:gd name="connsiteY2" fmla="*/ 0 h 1584113"/>
                <a:gd name="connsiteX3" fmla="*/ 808835 w 1235816"/>
                <a:gd name="connsiteY3" fmla="*/ 2314 h 1584113"/>
                <a:gd name="connsiteX4" fmla="*/ 1235817 w 1235816"/>
                <a:gd name="connsiteY4" fmla="*/ 458224 h 1584113"/>
                <a:gd name="connsiteX5" fmla="*/ 1235817 w 1235816"/>
                <a:gd name="connsiteY5" fmla="*/ 1581800 h 1584113"/>
                <a:gd name="connsiteX6" fmla="*/ 808835 w 1235816"/>
                <a:gd name="connsiteY6" fmla="*/ 1581800 h 1584113"/>
                <a:gd name="connsiteX7" fmla="*/ 808835 w 1235816"/>
                <a:gd name="connsiteY7" fmla="*/ 660723 h 1584113"/>
                <a:gd name="connsiteX8" fmla="*/ 770650 w 1235816"/>
                <a:gd name="connsiteY8" fmla="*/ 489467 h 1584113"/>
                <a:gd name="connsiteX9" fmla="*/ 761393 w 1235816"/>
                <a:gd name="connsiteY9" fmla="*/ 470953 h 1584113"/>
                <a:gd name="connsiteX10" fmla="*/ 730150 w 1235816"/>
                <a:gd name="connsiteY10" fmla="*/ 422353 h 1584113"/>
                <a:gd name="connsiteX11" fmla="*/ 720893 w 1235816"/>
                <a:gd name="connsiteY11" fmla="*/ 410782 h 1584113"/>
                <a:gd name="connsiteX12" fmla="*/ 690808 w 1235816"/>
                <a:gd name="connsiteY12" fmla="*/ 378382 h 1584113"/>
                <a:gd name="connsiteX13" fmla="*/ 681551 w 1235816"/>
                <a:gd name="connsiteY13" fmla="*/ 369125 h 1584113"/>
                <a:gd name="connsiteX14" fmla="*/ 606337 w 1235816"/>
                <a:gd name="connsiteY14" fmla="*/ 313583 h 1584113"/>
                <a:gd name="connsiteX15" fmla="*/ 597080 w 1235816"/>
                <a:gd name="connsiteY15" fmla="*/ 308954 h 1584113"/>
                <a:gd name="connsiteX16" fmla="*/ 563524 w 1235816"/>
                <a:gd name="connsiteY16" fmla="*/ 292754 h 1584113"/>
                <a:gd name="connsiteX17" fmla="*/ 554266 w 1235816"/>
                <a:gd name="connsiteY17" fmla="*/ 289283 h 1584113"/>
                <a:gd name="connsiteX18" fmla="*/ 499881 w 1235816"/>
                <a:gd name="connsiteY18" fmla="*/ 271926 h 1584113"/>
                <a:gd name="connsiteX19" fmla="*/ 490624 w 1235816"/>
                <a:gd name="connsiteY19" fmla="*/ 269612 h 1584113"/>
                <a:gd name="connsiteX20" fmla="*/ 404996 w 1235816"/>
                <a:gd name="connsiteY20" fmla="*/ 260355 h 1584113"/>
                <a:gd name="connsiteX21" fmla="*/ 329783 w 1235816"/>
                <a:gd name="connsiteY21" fmla="*/ 267298 h 1584113"/>
                <a:gd name="connsiteX22" fmla="*/ 329783 w 1235816"/>
                <a:gd name="connsiteY22" fmla="*/ 267298 h 1584113"/>
                <a:gd name="connsiteX23" fmla="*/ 285812 w 1235816"/>
                <a:gd name="connsiteY23" fmla="*/ 460539 h 1584113"/>
                <a:gd name="connsiteX24" fmla="*/ 285812 w 1235816"/>
                <a:gd name="connsiteY24" fmla="*/ 1584114 h 1584113"/>
                <a:gd name="connsiteX25" fmla="*/ 0 w 1235816"/>
                <a:gd name="connsiteY25" fmla="*/ 1584114 h 1584113"/>
                <a:gd name="connsiteX26" fmla="*/ 0 w 1235816"/>
                <a:gd name="connsiteY26" fmla="*/ 663037 h 1584113"/>
                <a:gd name="connsiteX27" fmla="*/ 146956 w 1235816"/>
                <a:gd name="connsiteY27" fmla="*/ 352925 h 1584113"/>
                <a:gd name="connsiteX28" fmla="*/ 146956 w 1235816"/>
                <a:gd name="connsiteY28" fmla="*/ 352925 h 1584113"/>
                <a:gd name="connsiteX29" fmla="*/ 158527 w 1235816"/>
                <a:gd name="connsiteY29" fmla="*/ 343668 h 1584113"/>
                <a:gd name="connsiteX30" fmla="*/ 158527 w 1235816"/>
                <a:gd name="connsiteY30" fmla="*/ 343668 h 1584113"/>
                <a:gd name="connsiteX31" fmla="*/ 158527 w 1235816"/>
                <a:gd name="connsiteY31" fmla="*/ 343668 h 1584113"/>
                <a:gd name="connsiteX32" fmla="*/ 284655 w 1235816"/>
                <a:gd name="connsiteY32" fmla="*/ 245312 h 1584113"/>
                <a:gd name="connsiteX33" fmla="*/ 440867 w 1235816"/>
                <a:gd name="connsiteY33" fmla="*/ 122656 h 1584113"/>
                <a:gd name="connsiteX34" fmla="*/ 440867 w 1235816"/>
                <a:gd name="connsiteY34" fmla="*/ 122656 h 1584113"/>
                <a:gd name="connsiteX35" fmla="*/ 440867 w 1235816"/>
                <a:gd name="connsiteY35" fmla="*/ 122656 h 158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35816" h="1584113">
                  <a:moveTo>
                    <a:pt x="480210" y="87942"/>
                  </a:moveTo>
                  <a:lnTo>
                    <a:pt x="480210" y="87942"/>
                  </a:lnTo>
                  <a:cubicBezTo>
                    <a:pt x="558895" y="32400"/>
                    <a:pt x="656094" y="0"/>
                    <a:pt x="760236" y="0"/>
                  </a:cubicBezTo>
                  <a:cubicBezTo>
                    <a:pt x="864378" y="0"/>
                    <a:pt x="792636" y="0"/>
                    <a:pt x="808835" y="2314"/>
                  </a:cubicBezTo>
                  <a:cubicBezTo>
                    <a:pt x="1048362" y="25457"/>
                    <a:pt x="1235817" y="221012"/>
                    <a:pt x="1235817" y="458224"/>
                  </a:cubicBezTo>
                  <a:lnTo>
                    <a:pt x="1235817" y="1581800"/>
                  </a:lnTo>
                  <a:lnTo>
                    <a:pt x="808835" y="1581800"/>
                  </a:lnTo>
                  <a:lnTo>
                    <a:pt x="808835" y="660723"/>
                  </a:lnTo>
                  <a:cubicBezTo>
                    <a:pt x="808835" y="599394"/>
                    <a:pt x="794950" y="541538"/>
                    <a:pt x="770650" y="489467"/>
                  </a:cubicBezTo>
                  <a:cubicBezTo>
                    <a:pt x="767178" y="483681"/>
                    <a:pt x="764864" y="476738"/>
                    <a:pt x="761393" y="470953"/>
                  </a:cubicBezTo>
                  <a:cubicBezTo>
                    <a:pt x="752136" y="453596"/>
                    <a:pt x="741722" y="437396"/>
                    <a:pt x="730150" y="422353"/>
                  </a:cubicBezTo>
                  <a:cubicBezTo>
                    <a:pt x="726679" y="417725"/>
                    <a:pt x="724365" y="414253"/>
                    <a:pt x="720893" y="410782"/>
                  </a:cubicBezTo>
                  <a:cubicBezTo>
                    <a:pt x="711636" y="399211"/>
                    <a:pt x="701222" y="388796"/>
                    <a:pt x="690808" y="378382"/>
                  </a:cubicBezTo>
                  <a:cubicBezTo>
                    <a:pt x="687336" y="374911"/>
                    <a:pt x="685022" y="372597"/>
                    <a:pt x="681551" y="369125"/>
                  </a:cubicBezTo>
                  <a:cubicBezTo>
                    <a:pt x="658408" y="348297"/>
                    <a:pt x="632951" y="328626"/>
                    <a:pt x="606337" y="313583"/>
                  </a:cubicBezTo>
                  <a:cubicBezTo>
                    <a:pt x="602866" y="311269"/>
                    <a:pt x="600552" y="310111"/>
                    <a:pt x="597080" y="308954"/>
                  </a:cubicBezTo>
                  <a:cubicBezTo>
                    <a:pt x="586666" y="303169"/>
                    <a:pt x="575095" y="297383"/>
                    <a:pt x="563524" y="292754"/>
                  </a:cubicBezTo>
                  <a:cubicBezTo>
                    <a:pt x="560052" y="291597"/>
                    <a:pt x="557738" y="290440"/>
                    <a:pt x="554266" y="289283"/>
                  </a:cubicBezTo>
                  <a:cubicBezTo>
                    <a:pt x="536909" y="282340"/>
                    <a:pt x="518395" y="276555"/>
                    <a:pt x="499881" y="271926"/>
                  </a:cubicBezTo>
                  <a:cubicBezTo>
                    <a:pt x="496410" y="271926"/>
                    <a:pt x="494096" y="270769"/>
                    <a:pt x="490624" y="269612"/>
                  </a:cubicBezTo>
                  <a:cubicBezTo>
                    <a:pt x="462853" y="263826"/>
                    <a:pt x="435082" y="260355"/>
                    <a:pt x="404996" y="260355"/>
                  </a:cubicBezTo>
                  <a:cubicBezTo>
                    <a:pt x="374911" y="260355"/>
                    <a:pt x="354083" y="262669"/>
                    <a:pt x="329783" y="267298"/>
                  </a:cubicBezTo>
                  <a:lnTo>
                    <a:pt x="329783" y="267298"/>
                  </a:lnTo>
                  <a:cubicBezTo>
                    <a:pt x="300854" y="326311"/>
                    <a:pt x="285812" y="391111"/>
                    <a:pt x="285812" y="460539"/>
                  </a:cubicBezTo>
                  <a:lnTo>
                    <a:pt x="285812" y="1584114"/>
                  </a:lnTo>
                  <a:lnTo>
                    <a:pt x="0" y="1584114"/>
                  </a:lnTo>
                  <a:lnTo>
                    <a:pt x="0" y="663037"/>
                  </a:lnTo>
                  <a:cubicBezTo>
                    <a:pt x="0" y="538066"/>
                    <a:pt x="57857" y="426982"/>
                    <a:pt x="146956" y="352925"/>
                  </a:cubicBezTo>
                  <a:lnTo>
                    <a:pt x="146956" y="352925"/>
                  </a:lnTo>
                  <a:cubicBezTo>
                    <a:pt x="146956" y="352925"/>
                    <a:pt x="158527" y="343668"/>
                    <a:pt x="158527" y="343668"/>
                  </a:cubicBezTo>
                  <a:lnTo>
                    <a:pt x="158527" y="343668"/>
                  </a:lnTo>
                  <a:cubicBezTo>
                    <a:pt x="158527" y="343668"/>
                    <a:pt x="158527" y="343668"/>
                    <a:pt x="158527" y="343668"/>
                  </a:cubicBezTo>
                  <a:lnTo>
                    <a:pt x="284655" y="245312"/>
                  </a:lnTo>
                  <a:lnTo>
                    <a:pt x="440867" y="122656"/>
                  </a:lnTo>
                  <a:lnTo>
                    <a:pt x="440867" y="122656"/>
                  </a:lnTo>
                  <a:cubicBezTo>
                    <a:pt x="440867" y="122656"/>
                    <a:pt x="440867" y="122656"/>
                    <a:pt x="440867" y="122656"/>
                  </a:cubicBezTo>
                </a:path>
              </a:pathLst>
            </a:custGeom>
            <a:solidFill>
              <a:srgbClr val="B8BCC1"/>
            </a:solidFill>
            <a:ln w="11554" cap="flat">
              <a:noFill/>
              <a:prstDash val="solid"/>
              <a:miter/>
            </a:ln>
          </p:spPr>
          <p:txBody>
            <a:bodyPr rtlCol="0" anchor="ctr"/>
            <a:lstStyle/>
            <a:p>
              <a:endParaRPr lang="en-SA" sz="675"/>
            </a:p>
          </p:txBody>
        </p:sp>
        <p:sp>
          <p:nvSpPr>
            <p:cNvPr id="6" name="Freeform 5">
              <a:extLst>
                <a:ext uri="{FF2B5EF4-FFF2-40B4-BE49-F238E27FC236}">
                  <a16:creationId xmlns:a16="http://schemas.microsoft.com/office/drawing/2014/main" id="{533049CF-05F1-CAA2-EB4F-CF689A01E5B1}"/>
                </a:ext>
              </a:extLst>
            </p:cNvPr>
            <p:cNvSpPr/>
            <p:nvPr/>
          </p:nvSpPr>
          <p:spPr>
            <a:xfrm>
              <a:off x="22281126" y="2357670"/>
              <a:ext cx="9256" cy="295068"/>
            </a:xfrm>
            <a:custGeom>
              <a:avLst/>
              <a:gdLst>
                <a:gd name="connsiteX0" fmla="*/ 9257 w 9256"/>
                <a:gd name="connsiteY0" fmla="*/ 5786 h 295068"/>
                <a:gd name="connsiteX1" fmla="*/ 9257 w 9256"/>
                <a:gd name="connsiteY1" fmla="*/ 295069 h 295068"/>
                <a:gd name="connsiteX2" fmla="*/ 0 w 9256"/>
                <a:gd name="connsiteY2" fmla="*/ 295069 h 295068"/>
                <a:gd name="connsiteX3" fmla="*/ 0 w 9256"/>
                <a:gd name="connsiteY3" fmla="*/ 0 h 295068"/>
                <a:gd name="connsiteX4" fmla="*/ 9257 w 9256"/>
                <a:gd name="connsiteY4" fmla="*/ 5786 h 295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56" h="295068">
                  <a:moveTo>
                    <a:pt x="9257" y="5786"/>
                  </a:moveTo>
                  <a:lnTo>
                    <a:pt x="9257" y="295069"/>
                  </a:lnTo>
                  <a:lnTo>
                    <a:pt x="0" y="295069"/>
                  </a:lnTo>
                  <a:lnTo>
                    <a:pt x="0" y="0"/>
                  </a:lnTo>
                  <a:lnTo>
                    <a:pt x="9257" y="5786"/>
                  </a:lnTo>
                  <a:close/>
                </a:path>
              </a:pathLst>
            </a:custGeom>
            <a:solidFill>
              <a:srgbClr val="B8BCC1"/>
            </a:solidFill>
            <a:ln w="11554" cap="flat">
              <a:noFill/>
              <a:prstDash val="solid"/>
              <a:miter/>
            </a:ln>
          </p:spPr>
          <p:txBody>
            <a:bodyPr rtlCol="0" anchor="ctr"/>
            <a:lstStyle/>
            <a:p>
              <a:endParaRPr lang="en-SA" sz="675"/>
            </a:p>
          </p:txBody>
        </p:sp>
        <p:sp>
          <p:nvSpPr>
            <p:cNvPr id="7" name="Freeform 6">
              <a:extLst>
                <a:ext uri="{FF2B5EF4-FFF2-40B4-BE49-F238E27FC236}">
                  <a16:creationId xmlns:a16="http://schemas.microsoft.com/office/drawing/2014/main" id="{EBAB7F87-E3D3-37B3-92DF-484EFC15B5AA}"/>
                </a:ext>
              </a:extLst>
            </p:cNvPr>
            <p:cNvSpPr/>
            <p:nvPr/>
          </p:nvSpPr>
          <p:spPr>
            <a:xfrm>
              <a:off x="22281126" y="1642562"/>
              <a:ext cx="9256" cy="273083"/>
            </a:xfrm>
            <a:custGeom>
              <a:avLst/>
              <a:gdLst>
                <a:gd name="connsiteX0" fmla="*/ 9257 w 9256"/>
                <a:gd name="connsiteY0" fmla="*/ 4629 h 273083"/>
                <a:gd name="connsiteX1" fmla="*/ 9257 w 9256"/>
                <a:gd name="connsiteY1" fmla="*/ 273083 h 273083"/>
                <a:gd name="connsiteX2" fmla="*/ 0 w 9256"/>
                <a:gd name="connsiteY2" fmla="*/ 267298 h 273083"/>
                <a:gd name="connsiteX3" fmla="*/ 0 w 9256"/>
                <a:gd name="connsiteY3" fmla="*/ 0 h 273083"/>
                <a:gd name="connsiteX4" fmla="*/ 9257 w 9256"/>
                <a:gd name="connsiteY4" fmla="*/ 4629 h 273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56" h="273083">
                  <a:moveTo>
                    <a:pt x="9257" y="4629"/>
                  </a:moveTo>
                  <a:lnTo>
                    <a:pt x="9257" y="273083"/>
                  </a:lnTo>
                  <a:lnTo>
                    <a:pt x="0" y="267298"/>
                  </a:lnTo>
                  <a:lnTo>
                    <a:pt x="0" y="0"/>
                  </a:lnTo>
                  <a:lnTo>
                    <a:pt x="9257" y="4629"/>
                  </a:lnTo>
                  <a:close/>
                </a:path>
              </a:pathLst>
            </a:custGeom>
            <a:solidFill>
              <a:srgbClr val="B8BCC1"/>
            </a:solidFill>
            <a:ln w="11554" cap="flat">
              <a:noFill/>
              <a:prstDash val="solid"/>
              <a:miter/>
            </a:ln>
          </p:spPr>
          <p:txBody>
            <a:bodyPr rtlCol="0" anchor="ctr"/>
            <a:lstStyle/>
            <a:p>
              <a:endParaRPr lang="en-SA" sz="675"/>
            </a:p>
          </p:txBody>
        </p:sp>
        <p:sp>
          <p:nvSpPr>
            <p:cNvPr id="8" name="Freeform 7">
              <a:extLst>
                <a:ext uri="{FF2B5EF4-FFF2-40B4-BE49-F238E27FC236}">
                  <a16:creationId xmlns:a16="http://schemas.microsoft.com/office/drawing/2014/main" id="{11958A55-F3AB-53DF-BE54-DA5C41F965C3}"/>
                </a:ext>
              </a:extLst>
            </p:cNvPr>
            <p:cNvSpPr/>
            <p:nvPr/>
          </p:nvSpPr>
          <p:spPr>
            <a:xfrm>
              <a:off x="22254511" y="2342627"/>
              <a:ext cx="9257" cy="310111"/>
            </a:xfrm>
            <a:custGeom>
              <a:avLst/>
              <a:gdLst>
                <a:gd name="connsiteX0" fmla="*/ 9257 w 9257"/>
                <a:gd name="connsiteY0" fmla="*/ 5786 h 310111"/>
                <a:gd name="connsiteX1" fmla="*/ 9257 w 9257"/>
                <a:gd name="connsiteY1" fmla="*/ 310111 h 310111"/>
                <a:gd name="connsiteX2" fmla="*/ 0 w 9257"/>
                <a:gd name="connsiteY2" fmla="*/ 310111 h 310111"/>
                <a:gd name="connsiteX3" fmla="*/ 0 w 9257"/>
                <a:gd name="connsiteY3" fmla="*/ 0 h 310111"/>
                <a:gd name="connsiteX4" fmla="*/ 9257 w 9257"/>
                <a:gd name="connsiteY4" fmla="*/ 5786 h 310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57" h="310111">
                  <a:moveTo>
                    <a:pt x="9257" y="5786"/>
                  </a:moveTo>
                  <a:lnTo>
                    <a:pt x="9257" y="310111"/>
                  </a:lnTo>
                  <a:lnTo>
                    <a:pt x="0" y="310111"/>
                  </a:lnTo>
                  <a:lnTo>
                    <a:pt x="0" y="0"/>
                  </a:lnTo>
                  <a:lnTo>
                    <a:pt x="9257" y="5786"/>
                  </a:lnTo>
                  <a:close/>
                </a:path>
              </a:pathLst>
            </a:custGeom>
            <a:solidFill>
              <a:srgbClr val="B8BCC1"/>
            </a:solidFill>
            <a:ln w="11554" cap="flat">
              <a:noFill/>
              <a:prstDash val="solid"/>
              <a:miter/>
            </a:ln>
          </p:spPr>
          <p:txBody>
            <a:bodyPr rtlCol="0" anchor="ctr"/>
            <a:lstStyle/>
            <a:p>
              <a:endParaRPr lang="en-SA" sz="675"/>
            </a:p>
          </p:txBody>
        </p:sp>
        <p:sp>
          <p:nvSpPr>
            <p:cNvPr id="10" name="Freeform 9">
              <a:extLst>
                <a:ext uri="{FF2B5EF4-FFF2-40B4-BE49-F238E27FC236}">
                  <a16:creationId xmlns:a16="http://schemas.microsoft.com/office/drawing/2014/main" id="{AF201158-5E4C-F40E-43AF-60E2C83DFA56}"/>
                </a:ext>
              </a:extLst>
            </p:cNvPr>
            <p:cNvSpPr/>
            <p:nvPr/>
          </p:nvSpPr>
          <p:spPr>
            <a:xfrm>
              <a:off x="22254511" y="1627520"/>
              <a:ext cx="9257" cy="273083"/>
            </a:xfrm>
            <a:custGeom>
              <a:avLst/>
              <a:gdLst>
                <a:gd name="connsiteX0" fmla="*/ 9257 w 9257"/>
                <a:gd name="connsiteY0" fmla="*/ 4629 h 273083"/>
                <a:gd name="connsiteX1" fmla="*/ 9257 w 9257"/>
                <a:gd name="connsiteY1" fmla="*/ 273083 h 273083"/>
                <a:gd name="connsiteX2" fmla="*/ 0 w 9257"/>
                <a:gd name="connsiteY2" fmla="*/ 267298 h 273083"/>
                <a:gd name="connsiteX3" fmla="*/ 0 w 9257"/>
                <a:gd name="connsiteY3" fmla="*/ 0 h 273083"/>
                <a:gd name="connsiteX4" fmla="*/ 9257 w 9257"/>
                <a:gd name="connsiteY4" fmla="*/ 4629 h 273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57" h="273083">
                  <a:moveTo>
                    <a:pt x="9257" y="4629"/>
                  </a:moveTo>
                  <a:lnTo>
                    <a:pt x="9257" y="273083"/>
                  </a:lnTo>
                  <a:lnTo>
                    <a:pt x="0" y="267298"/>
                  </a:lnTo>
                  <a:lnTo>
                    <a:pt x="0" y="0"/>
                  </a:lnTo>
                  <a:lnTo>
                    <a:pt x="9257" y="4629"/>
                  </a:lnTo>
                  <a:close/>
                </a:path>
              </a:pathLst>
            </a:custGeom>
            <a:solidFill>
              <a:srgbClr val="B8BCC1"/>
            </a:solidFill>
            <a:ln w="11554" cap="flat">
              <a:noFill/>
              <a:prstDash val="solid"/>
              <a:miter/>
            </a:ln>
          </p:spPr>
          <p:txBody>
            <a:bodyPr rtlCol="0" anchor="ctr"/>
            <a:lstStyle/>
            <a:p>
              <a:endParaRPr lang="en-SA" sz="675"/>
            </a:p>
          </p:txBody>
        </p:sp>
        <p:sp>
          <p:nvSpPr>
            <p:cNvPr id="11" name="Freeform 10">
              <a:extLst>
                <a:ext uri="{FF2B5EF4-FFF2-40B4-BE49-F238E27FC236}">
                  <a16:creationId xmlns:a16="http://schemas.microsoft.com/office/drawing/2014/main" id="{8C7911C7-3637-CD85-F345-9173A9857F92}"/>
                </a:ext>
              </a:extLst>
            </p:cNvPr>
            <p:cNvSpPr/>
            <p:nvPr/>
          </p:nvSpPr>
          <p:spPr>
            <a:xfrm>
              <a:off x="22227897" y="2328742"/>
              <a:ext cx="9256" cy="323997"/>
            </a:xfrm>
            <a:custGeom>
              <a:avLst/>
              <a:gdLst>
                <a:gd name="connsiteX0" fmla="*/ 9257 w 9256"/>
                <a:gd name="connsiteY0" fmla="*/ 4628 h 323997"/>
                <a:gd name="connsiteX1" fmla="*/ 9257 w 9256"/>
                <a:gd name="connsiteY1" fmla="*/ 323997 h 323997"/>
                <a:gd name="connsiteX2" fmla="*/ 0 w 9256"/>
                <a:gd name="connsiteY2" fmla="*/ 323997 h 323997"/>
                <a:gd name="connsiteX3" fmla="*/ 0 w 9256"/>
                <a:gd name="connsiteY3" fmla="*/ 0 h 323997"/>
                <a:gd name="connsiteX4" fmla="*/ 9257 w 9256"/>
                <a:gd name="connsiteY4" fmla="*/ 4628 h 323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56" h="323997">
                  <a:moveTo>
                    <a:pt x="9257" y="4628"/>
                  </a:moveTo>
                  <a:lnTo>
                    <a:pt x="9257" y="323997"/>
                  </a:lnTo>
                  <a:lnTo>
                    <a:pt x="0" y="323997"/>
                  </a:lnTo>
                  <a:lnTo>
                    <a:pt x="0" y="0"/>
                  </a:lnTo>
                  <a:lnTo>
                    <a:pt x="9257" y="4628"/>
                  </a:lnTo>
                  <a:close/>
                </a:path>
              </a:pathLst>
            </a:custGeom>
            <a:solidFill>
              <a:srgbClr val="B8BCC1"/>
            </a:solidFill>
            <a:ln w="11554" cap="flat">
              <a:noFill/>
              <a:prstDash val="solid"/>
              <a:miter/>
            </a:ln>
          </p:spPr>
          <p:txBody>
            <a:bodyPr rtlCol="0" anchor="ctr"/>
            <a:lstStyle/>
            <a:p>
              <a:endParaRPr lang="en-SA" sz="675"/>
            </a:p>
          </p:txBody>
        </p:sp>
        <p:sp>
          <p:nvSpPr>
            <p:cNvPr id="12" name="Freeform 11">
              <a:extLst>
                <a:ext uri="{FF2B5EF4-FFF2-40B4-BE49-F238E27FC236}">
                  <a16:creationId xmlns:a16="http://schemas.microsoft.com/office/drawing/2014/main" id="{BC7BE5FB-BABA-E585-B8D6-DA56F2383F6F}"/>
                </a:ext>
              </a:extLst>
            </p:cNvPr>
            <p:cNvSpPr/>
            <p:nvPr/>
          </p:nvSpPr>
          <p:spPr>
            <a:xfrm>
              <a:off x="22227897" y="1612477"/>
              <a:ext cx="9256" cy="273083"/>
            </a:xfrm>
            <a:custGeom>
              <a:avLst/>
              <a:gdLst>
                <a:gd name="connsiteX0" fmla="*/ 9257 w 9256"/>
                <a:gd name="connsiteY0" fmla="*/ 5786 h 273083"/>
                <a:gd name="connsiteX1" fmla="*/ 9257 w 9256"/>
                <a:gd name="connsiteY1" fmla="*/ 273083 h 273083"/>
                <a:gd name="connsiteX2" fmla="*/ 0 w 9256"/>
                <a:gd name="connsiteY2" fmla="*/ 268455 h 273083"/>
                <a:gd name="connsiteX3" fmla="*/ 0 w 9256"/>
                <a:gd name="connsiteY3" fmla="*/ 0 h 273083"/>
                <a:gd name="connsiteX4" fmla="*/ 9257 w 9256"/>
                <a:gd name="connsiteY4" fmla="*/ 5786 h 273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56" h="273083">
                  <a:moveTo>
                    <a:pt x="9257" y="5786"/>
                  </a:moveTo>
                  <a:lnTo>
                    <a:pt x="9257" y="273083"/>
                  </a:lnTo>
                  <a:lnTo>
                    <a:pt x="0" y="268455"/>
                  </a:lnTo>
                  <a:lnTo>
                    <a:pt x="0" y="0"/>
                  </a:lnTo>
                  <a:lnTo>
                    <a:pt x="9257" y="5786"/>
                  </a:lnTo>
                  <a:close/>
                </a:path>
              </a:pathLst>
            </a:custGeom>
            <a:solidFill>
              <a:srgbClr val="B8BCC1"/>
            </a:solidFill>
            <a:ln w="11554" cap="flat">
              <a:noFill/>
              <a:prstDash val="solid"/>
              <a:miter/>
            </a:ln>
          </p:spPr>
          <p:txBody>
            <a:bodyPr rtlCol="0" anchor="ctr"/>
            <a:lstStyle/>
            <a:p>
              <a:endParaRPr lang="en-SA" sz="675"/>
            </a:p>
          </p:txBody>
        </p:sp>
        <p:sp>
          <p:nvSpPr>
            <p:cNvPr id="13" name="Freeform 12">
              <a:extLst>
                <a:ext uri="{FF2B5EF4-FFF2-40B4-BE49-F238E27FC236}">
                  <a16:creationId xmlns:a16="http://schemas.microsoft.com/office/drawing/2014/main" id="{E29C402A-2BDE-B872-99AD-9233D6A97E6D}"/>
                </a:ext>
              </a:extLst>
            </p:cNvPr>
            <p:cNvSpPr/>
            <p:nvPr/>
          </p:nvSpPr>
          <p:spPr>
            <a:xfrm>
              <a:off x="22227897" y="1377579"/>
              <a:ext cx="9256" cy="156212"/>
            </a:xfrm>
            <a:custGeom>
              <a:avLst/>
              <a:gdLst>
                <a:gd name="connsiteX0" fmla="*/ 9257 w 9256"/>
                <a:gd name="connsiteY0" fmla="*/ 5786 h 156212"/>
                <a:gd name="connsiteX1" fmla="*/ 9257 w 9256"/>
                <a:gd name="connsiteY1" fmla="*/ 156213 h 156212"/>
                <a:gd name="connsiteX2" fmla="*/ 0 w 9256"/>
                <a:gd name="connsiteY2" fmla="*/ 150427 h 156212"/>
                <a:gd name="connsiteX3" fmla="*/ 0 w 9256"/>
                <a:gd name="connsiteY3" fmla="*/ 0 h 156212"/>
                <a:gd name="connsiteX4" fmla="*/ 9257 w 9256"/>
                <a:gd name="connsiteY4" fmla="*/ 4629 h 156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56" h="156212">
                  <a:moveTo>
                    <a:pt x="9257" y="5786"/>
                  </a:moveTo>
                  <a:lnTo>
                    <a:pt x="9257" y="156213"/>
                  </a:lnTo>
                  <a:lnTo>
                    <a:pt x="0" y="150427"/>
                  </a:lnTo>
                  <a:lnTo>
                    <a:pt x="0" y="0"/>
                  </a:lnTo>
                  <a:cubicBezTo>
                    <a:pt x="3471" y="1157"/>
                    <a:pt x="5786" y="3471"/>
                    <a:pt x="9257" y="4629"/>
                  </a:cubicBezTo>
                </a:path>
              </a:pathLst>
            </a:custGeom>
            <a:solidFill>
              <a:srgbClr val="B8BCC1"/>
            </a:solidFill>
            <a:ln w="11554" cap="flat">
              <a:noFill/>
              <a:prstDash val="solid"/>
              <a:miter/>
            </a:ln>
          </p:spPr>
          <p:txBody>
            <a:bodyPr rtlCol="0" anchor="ctr"/>
            <a:lstStyle/>
            <a:p>
              <a:endParaRPr lang="en-SA" sz="675"/>
            </a:p>
          </p:txBody>
        </p:sp>
        <p:sp>
          <p:nvSpPr>
            <p:cNvPr id="14" name="Freeform 13">
              <a:extLst>
                <a:ext uri="{FF2B5EF4-FFF2-40B4-BE49-F238E27FC236}">
                  <a16:creationId xmlns:a16="http://schemas.microsoft.com/office/drawing/2014/main" id="{3C794724-923E-0923-6CBF-55D06B23A103}"/>
                </a:ext>
              </a:extLst>
            </p:cNvPr>
            <p:cNvSpPr/>
            <p:nvPr/>
          </p:nvSpPr>
          <p:spPr>
            <a:xfrm>
              <a:off x="22313525" y="1440064"/>
              <a:ext cx="9257" cy="225640"/>
            </a:xfrm>
            <a:custGeom>
              <a:avLst/>
              <a:gdLst>
                <a:gd name="connsiteX0" fmla="*/ 9257 w 9257"/>
                <a:gd name="connsiteY0" fmla="*/ 8100 h 225640"/>
                <a:gd name="connsiteX1" fmla="*/ 9257 w 9257"/>
                <a:gd name="connsiteY1" fmla="*/ 225641 h 225640"/>
                <a:gd name="connsiteX2" fmla="*/ 0 w 9257"/>
                <a:gd name="connsiteY2" fmla="*/ 221012 h 225640"/>
                <a:gd name="connsiteX3" fmla="*/ 0 w 9257"/>
                <a:gd name="connsiteY3" fmla="*/ 0 h 225640"/>
                <a:gd name="connsiteX4" fmla="*/ 9257 w 9257"/>
                <a:gd name="connsiteY4" fmla="*/ 9257 h 225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57" h="225640">
                  <a:moveTo>
                    <a:pt x="9257" y="8100"/>
                  </a:moveTo>
                  <a:lnTo>
                    <a:pt x="9257" y="225641"/>
                  </a:lnTo>
                  <a:lnTo>
                    <a:pt x="0" y="221012"/>
                  </a:lnTo>
                  <a:lnTo>
                    <a:pt x="0" y="0"/>
                  </a:lnTo>
                  <a:cubicBezTo>
                    <a:pt x="3472" y="3471"/>
                    <a:pt x="5786" y="5786"/>
                    <a:pt x="9257" y="9257"/>
                  </a:cubicBezTo>
                </a:path>
              </a:pathLst>
            </a:custGeom>
            <a:solidFill>
              <a:srgbClr val="B8BCC1"/>
            </a:solidFill>
            <a:ln w="11554" cap="flat">
              <a:noFill/>
              <a:prstDash val="solid"/>
              <a:miter/>
            </a:ln>
          </p:spPr>
          <p:txBody>
            <a:bodyPr rtlCol="0" anchor="ctr"/>
            <a:lstStyle/>
            <a:p>
              <a:endParaRPr lang="en-SA" sz="675"/>
            </a:p>
          </p:txBody>
        </p:sp>
        <p:sp>
          <p:nvSpPr>
            <p:cNvPr id="15" name="Freeform 14">
              <a:extLst>
                <a:ext uri="{FF2B5EF4-FFF2-40B4-BE49-F238E27FC236}">
                  <a16:creationId xmlns:a16="http://schemas.microsoft.com/office/drawing/2014/main" id="{60A4A8FE-017F-D51E-0B5F-11E9DCF5B1D8}"/>
                </a:ext>
              </a:extLst>
            </p:cNvPr>
            <p:cNvSpPr/>
            <p:nvPr/>
          </p:nvSpPr>
          <p:spPr>
            <a:xfrm>
              <a:off x="22351711" y="1479407"/>
              <a:ext cx="9256" cy="474424"/>
            </a:xfrm>
            <a:custGeom>
              <a:avLst/>
              <a:gdLst>
                <a:gd name="connsiteX0" fmla="*/ 9257 w 9256"/>
                <a:gd name="connsiteY0" fmla="*/ 12728 h 474424"/>
                <a:gd name="connsiteX1" fmla="*/ 9257 w 9256"/>
                <a:gd name="connsiteY1" fmla="*/ 474424 h 474424"/>
                <a:gd name="connsiteX2" fmla="*/ 0 w 9256"/>
                <a:gd name="connsiteY2" fmla="*/ 468639 h 474424"/>
                <a:gd name="connsiteX3" fmla="*/ 0 w 9256"/>
                <a:gd name="connsiteY3" fmla="*/ 0 h 474424"/>
                <a:gd name="connsiteX4" fmla="*/ 9257 w 9256"/>
                <a:gd name="connsiteY4" fmla="*/ 11571 h 474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56" h="474424">
                  <a:moveTo>
                    <a:pt x="9257" y="12728"/>
                  </a:moveTo>
                  <a:lnTo>
                    <a:pt x="9257" y="474424"/>
                  </a:lnTo>
                  <a:lnTo>
                    <a:pt x="0" y="468639"/>
                  </a:lnTo>
                  <a:lnTo>
                    <a:pt x="0" y="0"/>
                  </a:lnTo>
                  <a:cubicBezTo>
                    <a:pt x="3471" y="3471"/>
                    <a:pt x="5786" y="8100"/>
                    <a:pt x="9257" y="11571"/>
                  </a:cubicBezTo>
                </a:path>
              </a:pathLst>
            </a:custGeom>
            <a:solidFill>
              <a:srgbClr val="B8BCC1"/>
            </a:solidFill>
            <a:ln w="11554" cap="flat">
              <a:noFill/>
              <a:prstDash val="solid"/>
              <a:miter/>
            </a:ln>
          </p:spPr>
          <p:txBody>
            <a:bodyPr rtlCol="0" anchor="ctr"/>
            <a:lstStyle/>
            <a:p>
              <a:endParaRPr lang="en-SA" sz="675"/>
            </a:p>
          </p:txBody>
        </p:sp>
        <p:sp>
          <p:nvSpPr>
            <p:cNvPr id="16" name="Freeform 15">
              <a:extLst>
                <a:ext uri="{FF2B5EF4-FFF2-40B4-BE49-F238E27FC236}">
                  <a16:creationId xmlns:a16="http://schemas.microsoft.com/office/drawing/2014/main" id="{A57E4B39-3255-CC56-0557-90475D9ECAC7}"/>
                </a:ext>
              </a:extLst>
            </p:cNvPr>
            <p:cNvSpPr/>
            <p:nvPr/>
          </p:nvSpPr>
          <p:spPr>
            <a:xfrm>
              <a:off x="22120284" y="1338237"/>
              <a:ext cx="74056" cy="523023"/>
            </a:xfrm>
            <a:custGeom>
              <a:avLst/>
              <a:gdLst>
                <a:gd name="connsiteX0" fmla="*/ 74056 w 74056"/>
                <a:gd name="connsiteY0" fmla="*/ 23143 h 523023"/>
                <a:gd name="connsiteX1" fmla="*/ 74056 w 74056"/>
                <a:gd name="connsiteY1" fmla="*/ 523024 h 523023"/>
                <a:gd name="connsiteX2" fmla="*/ 0 w 74056"/>
                <a:gd name="connsiteY2" fmla="*/ 482524 h 523023"/>
                <a:gd name="connsiteX3" fmla="*/ 0 w 74056"/>
                <a:gd name="connsiteY3" fmla="*/ 0 h 523023"/>
                <a:gd name="connsiteX4" fmla="*/ 9257 w 74056"/>
                <a:gd name="connsiteY4" fmla="*/ 2314 h 523023"/>
                <a:gd name="connsiteX5" fmla="*/ 9257 w 74056"/>
                <a:gd name="connsiteY5" fmla="*/ 476738 h 523023"/>
                <a:gd name="connsiteX6" fmla="*/ 63642 w 74056"/>
                <a:gd name="connsiteY6" fmla="*/ 506824 h 523023"/>
                <a:gd name="connsiteX7" fmla="*/ 63642 w 74056"/>
                <a:gd name="connsiteY7" fmla="*/ 18514 h 523023"/>
                <a:gd name="connsiteX8" fmla="*/ 72899 w 74056"/>
                <a:gd name="connsiteY8" fmla="*/ 21985 h 52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056" h="523023">
                  <a:moveTo>
                    <a:pt x="74056" y="23143"/>
                  </a:moveTo>
                  <a:lnTo>
                    <a:pt x="74056" y="523024"/>
                  </a:lnTo>
                  <a:lnTo>
                    <a:pt x="0" y="482524"/>
                  </a:lnTo>
                  <a:lnTo>
                    <a:pt x="0" y="0"/>
                  </a:lnTo>
                  <a:cubicBezTo>
                    <a:pt x="3471" y="0"/>
                    <a:pt x="5786" y="1157"/>
                    <a:pt x="9257" y="2314"/>
                  </a:cubicBezTo>
                  <a:lnTo>
                    <a:pt x="9257" y="476738"/>
                  </a:lnTo>
                  <a:lnTo>
                    <a:pt x="63642" y="506824"/>
                  </a:lnTo>
                  <a:lnTo>
                    <a:pt x="63642" y="18514"/>
                  </a:lnTo>
                  <a:cubicBezTo>
                    <a:pt x="67114" y="19671"/>
                    <a:pt x="69428" y="20828"/>
                    <a:pt x="72899" y="21985"/>
                  </a:cubicBezTo>
                </a:path>
              </a:pathLst>
            </a:custGeom>
            <a:solidFill>
              <a:srgbClr val="B8BCC1"/>
            </a:solidFill>
            <a:ln w="11554" cap="flat">
              <a:noFill/>
              <a:prstDash val="solid"/>
              <a:miter/>
            </a:ln>
          </p:spPr>
          <p:txBody>
            <a:bodyPr rtlCol="0" anchor="ctr"/>
            <a:lstStyle/>
            <a:p>
              <a:endParaRPr lang="en-SA" sz="675"/>
            </a:p>
          </p:txBody>
        </p:sp>
        <p:sp>
          <p:nvSpPr>
            <p:cNvPr id="17" name="Freeform 16">
              <a:extLst>
                <a:ext uri="{FF2B5EF4-FFF2-40B4-BE49-F238E27FC236}">
                  <a16:creationId xmlns:a16="http://schemas.microsoft.com/office/drawing/2014/main" id="{B49309C4-5E6A-0BF4-7B73-CCAB7E292599}"/>
                </a:ext>
              </a:extLst>
            </p:cNvPr>
            <p:cNvSpPr/>
            <p:nvPr/>
          </p:nvSpPr>
          <p:spPr>
            <a:xfrm>
              <a:off x="22392210" y="1541892"/>
              <a:ext cx="48599" cy="457067"/>
            </a:xfrm>
            <a:custGeom>
              <a:avLst/>
              <a:gdLst>
                <a:gd name="connsiteX0" fmla="*/ 9257 w 48599"/>
                <a:gd name="connsiteY0" fmla="*/ 424667 h 457067"/>
                <a:gd name="connsiteX1" fmla="*/ 9257 w 48599"/>
                <a:gd name="connsiteY1" fmla="*/ 18514 h 457067"/>
                <a:gd name="connsiteX2" fmla="*/ 0 w 48599"/>
                <a:gd name="connsiteY2" fmla="*/ 0 h 457067"/>
                <a:gd name="connsiteX3" fmla="*/ 0 w 48599"/>
                <a:gd name="connsiteY3" fmla="*/ 430453 h 457067"/>
                <a:gd name="connsiteX4" fmla="*/ 48599 w 48599"/>
                <a:gd name="connsiteY4" fmla="*/ 457067 h 457067"/>
                <a:gd name="connsiteX5" fmla="*/ 48599 w 48599"/>
                <a:gd name="connsiteY5" fmla="*/ 446653 h 457067"/>
                <a:gd name="connsiteX6" fmla="*/ 10414 w 48599"/>
                <a:gd name="connsiteY6" fmla="*/ 424667 h 45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99" h="457067">
                  <a:moveTo>
                    <a:pt x="9257" y="424667"/>
                  </a:moveTo>
                  <a:lnTo>
                    <a:pt x="9257" y="18514"/>
                  </a:lnTo>
                  <a:cubicBezTo>
                    <a:pt x="5786" y="12728"/>
                    <a:pt x="3471" y="5786"/>
                    <a:pt x="0" y="0"/>
                  </a:cubicBezTo>
                  <a:lnTo>
                    <a:pt x="0" y="430453"/>
                  </a:lnTo>
                  <a:lnTo>
                    <a:pt x="48599" y="457067"/>
                  </a:lnTo>
                  <a:lnTo>
                    <a:pt x="48599" y="446653"/>
                  </a:lnTo>
                  <a:lnTo>
                    <a:pt x="10414" y="424667"/>
                  </a:lnTo>
                  <a:close/>
                </a:path>
              </a:pathLst>
            </a:custGeom>
            <a:solidFill>
              <a:srgbClr val="B8BCC1"/>
            </a:solidFill>
            <a:ln w="11554" cap="flat">
              <a:noFill/>
              <a:prstDash val="solid"/>
              <a:miter/>
            </a:ln>
          </p:spPr>
          <p:txBody>
            <a:bodyPr rtlCol="0" anchor="ctr"/>
            <a:lstStyle/>
            <a:p>
              <a:endParaRPr lang="en-SA" sz="675"/>
            </a:p>
          </p:txBody>
        </p:sp>
        <p:sp>
          <p:nvSpPr>
            <p:cNvPr id="18" name="Freeform 17">
              <a:extLst>
                <a:ext uri="{FF2B5EF4-FFF2-40B4-BE49-F238E27FC236}">
                  <a16:creationId xmlns:a16="http://schemas.microsoft.com/office/drawing/2014/main" id="{3195F590-0128-9FE3-F5FF-CCB012082AE2}"/>
                </a:ext>
              </a:extLst>
            </p:cNvPr>
            <p:cNvSpPr/>
            <p:nvPr/>
          </p:nvSpPr>
          <p:spPr>
            <a:xfrm>
              <a:off x="22313525" y="2071858"/>
              <a:ext cx="47442" cy="580880"/>
            </a:xfrm>
            <a:custGeom>
              <a:avLst/>
              <a:gdLst>
                <a:gd name="connsiteX0" fmla="*/ 47442 w 47442"/>
                <a:gd name="connsiteY0" fmla="*/ 27771 h 580880"/>
                <a:gd name="connsiteX1" fmla="*/ 47442 w 47442"/>
                <a:gd name="connsiteY1" fmla="*/ 580880 h 580880"/>
                <a:gd name="connsiteX2" fmla="*/ 38186 w 47442"/>
                <a:gd name="connsiteY2" fmla="*/ 580880 h 580880"/>
                <a:gd name="connsiteX3" fmla="*/ 38186 w 47442"/>
                <a:gd name="connsiteY3" fmla="*/ 32400 h 580880"/>
                <a:gd name="connsiteX4" fmla="*/ 9257 w 47442"/>
                <a:gd name="connsiteY4" fmla="*/ 16200 h 580880"/>
                <a:gd name="connsiteX5" fmla="*/ 9257 w 47442"/>
                <a:gd name="connsiteY5" fmla="*/ 308954 h 580880"/>
                <a:gd name="connsiteX6" fmla="*/ 0 w 47442"/>
                <a:gd name="connsiteY6" fmla="*/ 304326 h 580880"/>
                <a:gd name="connsiteX7" fmla="*/ 0 w 47442"/>
                <a:gd name="connsiteY7" fmla="*/ 0 h 580880"/>
                <a:gd name="connsiteX8" fmla="*/ 47442 w 47442"/>
                <a:gd name="connsiteY8" fmla="*/ 27771 h 5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442" h="580880">
                  <a:moveTo>
                    <a:pt x="47442" y="27771"/>
                  </a:moveTo>
                  <a:lnTo>
                    <a:pt x="47442" y="580880"/>
                  </a:lnTo>
                  <a:lnTo>
                    <a:pt x="38186" y="580880"/>
                  </a:lnTo>
                  <a:lnTo>
                    <a:pt x="38186" y="32400"/>
                  </a:lnTo>
                  <a:lnTo>
                    <a:pt x="9257" y="16200"/>
                  </a:lnTo>
                  <a:lnTo>
                    <a:pt x="9257" y="308954"/>
                  </a:lnTo>
                  <a:lnTo>
                    <a:pt x="0" y="304326"/>
                  </a:lnTo>
                  <a:lnTo>
                    <a:pt x="0" y="0"/>
                  </a:lnTo>
                  <a:lnTo>
                    <a:pt x="47442" y="27771"/>
                  </a:lnTo>
                  <a:close/>
                </a:path>
              </a:pathLst>
            </a:custGeom>
            <a:solidFill>
              <a:srgbClr val="B8BCC1"/>
            </a:solidFill>
            <a:ln w="11554" cap="flat">
              <a:noFill/>
              <a:prstDash val="solid"/>
              <a:miter/>
            </a:ln>
          </p:spPr>
          <p:txBody>
            <a:bodyPr rtlCol="0" anchor="ctr"/>
            <a:lstStyle/>
            <a:p>
              <a:endParaRPr lang="en-SA" sz="675"/>
            </a:p>
          </p:txBody>
        </p:sp>
        <p:sp>
          <p:nvSpPr>
            <p:cNvPr id="19" name="Freeform 18">
              <a:extLst>
                <a:ext uri="{FF2B5EF4-FFF2-40B4-BE49-F238E27FC236}">
                  <a16:creationId xmlns:a16="http://schemas.microsoft.com/office/drawing/2014/main" id="{075DC1F1-DD8C-5D69-E46A-8AB65329D32A}"/>
                </a:ext>
              </a:extLst>
            </p:cNvPr>
            <p:cNvSpPr/>
            <p:nvPr/>
          </p:nvSpPr>
          <p:spPr>
            <a:xfrm>
              <a:off x="22120284" y="1875146"/>
              <a:ext cx="330939" cy="194398"/>
            </a:xfrm>
            <a:custGeom>
              <a:avLst/>
              <a:gdLst>
                <a:gd name="connsiteX0" fmla="*/ 330940 w 330939"/>
                <a:gd name="connsiteY0" fmla="*/ 182827 h 194398"/>
                <a:gd name="connsiteX1" fmla="*/ 330940 w 330939"/>
                <a:gd name="connsiteY1" fmla="*/ 194398 h 194398"/>
                <a:gd name="connsiteX2" fmla="*/ 323997 w 330939"/>
                <a:gd name="connsiteY2" fmla="*/ 189770 h 194398"/>
                <a:gd name="connsiteX3" fmla="*/ 320525 w 330939"/>
                <a:gd name="connsiteY3" fmla="*/ 188613 h 194398"/>
                <a:gd name="connsiteX4" fmla="*/ 0 w 330939"/>
                <a:gd name="connsiteY4" fmla="*/ 10414 h 194398"/>
                <a:gd name="connsiteX5" fmla="*/ 0 w 330939"/>
                <a:gd name="connsiteY5" fmla="*/ 0 h 194398"/>
                <a:gd name="connsiteX6" fmla="*/ 320525 w 330939"/>
                <a:gd name="connsiteY6" fmla="*/ 177041 h 194398"/>
                <a:gd name="connsiteX7" fmla="*/ 330940 w 330939"/>
                <a:gd name="connsiteY7" fmla="*/ 182827 h 194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939" h="194398">
                  <a:moveTo>
                    <a:pt x="330940" y="182827"/>
                  </a:moveTo>
                  <a:lnTo>
                    <a:pt x="330940" y="194398"/>
                  </a:lnTo>
                  <a:lnTo>
                    <a:pt x="323997" y="189770"/>
                  </a:lnTo>
                  <a:lnTo>
                    <a:pt x="320525" y="188613"/>
                  </a:lnTo>
                  <a:lnTo>
                    <a:pt x="0" y="10414"/>
                  </a:lnTo>
                  <a:lnTo>
                    <a:pt x="0" y="0"/>
                  </a:lnTo>
                  <a:lnTo>
                    <a:pt x="320525" y="177041"/>
                  </a:lnTo>
                  <a:lnTo>
                    <a:pt x="330940" y="182827"/>
                  </a:lnTo>
                  <a:close/>
                </a:path>
              </a:pathLst>
            </a:custGeom>
            <a:solidFill>
              <a:srgbClr val="B8BCC1"/>
            </a:solidFill>
            <a:ln w="11554" cap="flat">
              <a:noFill/>
              <a:prstDash val="solid"/>
              <a:miter/>
            </a:ln>
          </p:spPr>
          <p:txBody>
            <a:bodyPr rtlCol="0" anchor="ctr"/>
            <a:lstStyle/>
            <a:p>
              <a:endParaRPr lang="en-SA" sz="675"/>
            </a:p>
          </p:txBody>
        </p:sp>
        <p:sp>
          <p:nvSpPr>
            <p:cNvPr id="20" name="Freeform 19">
              <a:extLst>
                <a:ext uri="{FF2B5EF4-FFF2-40B4-BE49-F238E27FC236}">
                  <a16:creationId xmlns:a16="http://schemas.microsoft.com/office/drawing/2014/main" id="{AA52C8C2-05FA-2E8E-03FA-4AFAB398BCFA}"/>
                </a:ext>
              </a:extLst>
            </p:cNvPr>
            <p:cNvSpPr/>
            <p:nvPr/>
          </p:nvSpPr>
          <p:spPr>
            <a:xfrm>
              <a:off x="22120284" y="1906389"/>
              <a:ext cx="330939" cy="194398"/>
            </a:xfrm>
            <a:custGeom>
              <a:avLst/>
              <a:gdLst>
                <a:gd name="connsiteX0" fmla="*/ 330940 w 330939"/>
                <a:gd name="connsiteY0" fmla="*/ 183984 h 194398"/>
                <a:gd name="connsiteX1" fmla="*/ 330940 w 330939"/>
                <a:gd name="connsiteY1" fmla="*/ 194398 h 194398"/>
                <a:gd name="connsiteX2" fmla="*/ 323997 w 330939"/>
                <a:gd name="connsiteY2" fmla="*/ 190927 h 194398"/>
                <a:gd name="connsiteX3" fmla="*/ 320525 w 330939"/>
                <a:gd name="connsiteY3" fmla="*/ 188612 h 194398"/>
                <a:gd name="connsiteX4" fmla="*/ 0 w 330939"/>
                <a:gd name="connsiteY4" fmla="*/ 11571 h 194398"/>
                <a:gd name="connsiteX5" fmla="*/ 0 w 330939"/>
                <a:gd name="connsiteY5" fmla="*/ 0 h 194398"/>
                <a:gd name="connsiteX6" fmla="*/ 320525 w 330939"/>
                <a:gd name="connsiteY6" fmla="*/ 178198 h 194398"/>
                <a:gd name="connsiteX7" fmla="*/ 330940 w 330939"/>
                <a:gd name="connsiteY7" fmla="*/ 183984 h 194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939" h="194398">
                  <a:moveTo>
                    <a:pt x="330940" y="183984"/>
                  </a:moveTo>
                  <a:lnTo>
                    <a:pt x="330940" y="194398"/>
                  </a:lnTo>
                  <a:lnTo>
                    <a:pt x="323997" y="190927"/>
                  </a:lnTo>
                  <a:lnTo>
                    <a:pt x="320525" y="188612"/>
                  </a:lnTo>
                  <a:lnTo>
                    <a:pt x="0" y="11571"/>
                  </a:lnTo>
                  <a:lnTo>
                    <a:pt x="0" y="0"/>
                  </a:lnTo>
                  <a:lnTo>
                    <a:pt x="320525" y="178198"/>
                  </a:lnTo>
                  <a:lnTo>
                    <a:pt x="330940" y="183984"/>
                  </a:lnTo>
                  <a:close/>
                </a:path>
              </a:pathLst>
            </a:custGeom>
            <a:solidFill>
              <a:srgbClr val="B8BCC1"/>
            </a:solidFill>
            <a:ln w="11554" cap="flat">
              <a:noFill/>
              <a:prstDash val="solid"/>
              <a:miter/>
            </a:ln>
          </p:spPr>
          <p:txBody>
            <a:bodyPr rtlCol="0" anchor="ctr"/>
            <a:lstStyle/>
            <a:p>
              <a:endParaRPr lang="en-SA" sz="675"/>
            </a:p>
          </p:txBody>
        </p:sp>
        <p:sp>
          <p:nvSpPr>
            <p:cNvPr id="21" name="Freeform 20">
              <a:extLst>
                <a:ext uri="{FF2B5EF4-FFF2-40B4-BE49-F238E27FC236}">
                  <a16:creationId xmlns:a16="http://schemas.microsoft.com/office/drawing/2014/main" id="{2B87A56D-0531-AC80-B4F9-7B5B40756B29}"/>
                </a:ext>
              </a:extLst>
            </p:cNvPr>
            <p:cNvSpPr/>
            <p:nvPr/>
          </p:nvSpPr>
          <p:spPr>
            <a:xfrm>
              <a:off x="22120284" y="1965402"/>
              <a:ext cx="116870" cy="687336"/>
            </a:xfrm>
            <a:custGeom>
              <a:avLst/>
              <a:gdLst>
                <a:gd name="connsiteX0" fmla="*/ 116870 w 116870"/>
                <a:gd name="connsiteY0" fmla="*/ 64799 h 687336"/>
                <a:gd name="connsiteX1" fmla="*/ 116870 w 116870"/>
                <a:gd name="connsiteY1" fmla="*/ 76371 h 687336"/>
                <a:gd name="connsiteX2" fmla="*/ 107613 w 116870"/>
                <a:gd name="connsiteY2" fmla="*/ 70585 h 687336"/>
                <a:gd name="connsiteX3" fmla="*/ 74056 w 116870"/>
                <a:gd name="connsiteY3" fmla="*/ 52071 h 687336"/>
                <a:gd name="connsiteX4" fmla="*/ 74056 w 116870"/>
                <a:gd name="connsiteY4" fmla="*/ 687337 h 687336"/>
                <a:gd name="connsiteX5" fmla="*/ 0 w 116870"/>
                <a:gd name="connsiteY5" fmla="*/ 687337 h 687336"/>
                <a:gd name="connsiteX6" fmla="*/ 0 w 116870"/>
                <a:gd name="connsiteY6" fmla="*/ 0 h 687336"/>
                <a:gd name="connsiteX7" fmla="*/ 10414 w 116870"/>
                <a:gd name="connsiteY7" fmla="*/ 4629 h 687336"/>
                <a:gd name="connsiteX8" fmla="*/ 10414 w 116870"/>
                <a:gd name="connsiteY8" fmla="*/ 678079 h 687336"/>
                <a:gd name="connsiteX9" fmla="*/ 64799 w 116870"/>
                <a:gd name="connsiteY9" fmla="*/ 678079 h 687336"/>
                <a:gd name="connsiteX10" fmla="*/ 64799 w 116870"/>
                <a:gd name="connsiteY10" fmla="*/ 35871 h 687336"/>
                <a:gd name="connsiteX11" fmla="*/ 107613 w 116870"/>
                <a:gd name="connsiteY11" fmla="*/ 60171 h 687336"/>
                <a:gd name="connsiteX12" fmla="*/ 116870 w 116870"/>
                <a:gd name="connsiteY12" fmla="*/ 64799 h 68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870" h="687336">
                  <a:moveTo>
                    <a:pt x="116870" y="64799"/>
                  </a:moveTo>
                  <a:lnTo>
                    <a:pt x="116870" y="76371"/>
                  </a:lnTo>
                  <a:lnTo>
                    <a:pt x="107613" y="70585"/>
                  </a:lnTo>
                  <a:lnTo>
                    <a:pt x="74056" y="52071"/>
                  </a:lnTo>
                  <a:lnTo>
                    <a:pt x="74056" y="687337"/>
                  </a:lnTo>
                  <a:lnTo>
                    <a:pt x="0" y="687337"/>
                  </a:lnTo>
                  <a:lnTo>
                    <a:pt x="0" y="0"/>
                  </a:lnTo>
                  <a:lnTo>
                    <a:pt x="10414" y="4629"/>
                  </a:lnTo>
                  <a:lnTo>
                    <a:pt x="10414" y="678079"/>
                  </a:lnTo>
                  <a:lnTo>
                    <a:pt x="64799" y="678079"/>
                  </a:lnTo>
                  <a:lnTo>
                    <a:pt x="64799" y="35871"/>
                  </a:lnTo>
                  <a:lnTo>
                    <a:pt x="107613" y="60171"/>
                  </a:lnTo>
                  <a:lnTo>
                    <a:pt x="116870" y="64799"/>
                  </a:lnTo>
                  <a:close/>
                </a:path>
              </a:pathLst>
            </a:custGeom>
            <a:solidFill>
              <a:srgbClr val="B8BCC1"/>
            </a:solidFill>
            <a:ln w="11554" cap="flat">
              <a:noFill/>
              <a:prstDash val="solid"/>
              <a:miter/>
            </a:ln>
          </p:spPr>
          <p:txBody>
            <a:bodyPr rtlCol="0" anchor="ctr"/>
            <a:lstStyle/>
            <a:p>
              <a:endParaRPr lang="en-SA" sz="675"/>
            </a:p>
          </p:txBody>
        </p:sp>
        <p:sp>
          <p:nvSpPr>
            <p:cNvPr id="22" name="Freeform 21">
              <a:extLst>
                <a:ext uri="{FF2B5EF4-FFF2-40B4-BE49-F238E27FC236}">
                  <a16:creationId xmlns:a16="http://schemas.microsoft.com/office/drawing/2014/main" id="{9AE064CE-4275-C93C-4356-35D24CF3909F}"/>
                </a:ext>
              </a:extLst>
            </p:cNvPr>
            <p:cNvSpPr/>
            <p:nvPr/>
          </p:nvSpPr>
          <p:spPr>
            <a:xfrm>
              <a:off x="22392210" y="2116987"/>
              <a:ext cx="57856" cy="536909"/>
            </a:xfrm>
            <a:custGeom>
              <a:avLst/>
              <a:gdLst>
                <a:gd name="connsiteX0" fmla="*/ 48599 w 57856"/>
                <a:gd name="connsiteY0" fmla="*/ 26614 h 536909"/>
                <a:gd name="connsiteX1" fmla="*/ 0 w 57856"/>
                <a:gd name="connsiteY1" fmla="*/ 0 h 536909"/>
                <a:gd name="connsiteX2" fmla="*/ 0 w 57856"/>
                <a:gd name="connsiteY2" fmla="*/ 536909 h 536909"/>
                <a:gd name="connsiteX3" fmla="*/ 57857 w 57856"/>
                <a:gd name="connsiteY3" fmla="*/ 536909 h 536909"/>
                <a:gd name="connsiteX4" fmla="*/ 57857 w 57856"/>
                <a:gd name="connsiteY4" fmla="*/ 32400 h 536909"/>
                <a:gd name="connsiteX5" fmla="*/ 47442 w 57856"/>
                <a:gd name="connsiteY5" fmla="*/ 26614 h 536909"/>
                <a:gd name="connsiteX6" fmla="*/ 49757 w 57856"/>
                <a:gd name="connsiteY6" fmla="*/ 526495 h 536909"/>
                <a:gd name="connsiteX7" fmla="*/ 10414 w 57856"/>
                <a:gd name="connsiteY7" fmla="*/ 526495 h 536909"/>
                <a:gd name="connsiteX8" fmla="*/ 10414 w 57856"/>
                <a:gd name="connsiteY8" fmla="*/ 15043 h 536909"/>
                <a:gd name="connsiteX9" fmla="*/ 48599 w 57856"/>
                <a:gd name="connsiteY9" fmla="*/ 37028 h 536909"/>
                <a:gd name="connsiteX10" fmla="*/ 48599 w 57856"/>
                <a:gd name="connsiteY10" fmla="*/ 37028 h 536909"/>
                <a:gd name="connsiteX11" fmla="*/ 48599 w 57856"/>
                <a:gd name="connsiteY11" fmla="*/ 526495 h 536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856" h="536909">
                  <a:moveTo>
                    <a:pt x="48599" y="26614"/>
                  </a:moveTo>
                  <a:lnTo>
                    <a:pt x="0" y="0"/>
                  </a:lnTo>
                  <a:lnTo>
                    <a:pt x="0" y="536909"/>
                  </a:lnTo>
                  <a:lnTo>
                    <a:pt x="57857" y="536909"/>
                  </a:lnTo>
                  <a:lnTo>
                    <a:pt x="57857" y="32400"/>
                  </a:lnTo>
                  <a:lnTo>
                    <a:pt x="47442" y="26614"/>
                  </a:lnTo>
                  <a:close/>
                  <a:moveTo>
                    <a:pt x="49757" y="526495"/>
                  </a:moveTo>
                  <a:lnTo>
                    <a:pt x="10414" y="526495"/>
                  </a:lnTo>
                  <a:lnTo>
                    <a:pt x="10414" y="15043"/>
                  </a:lnTo>
                  <a:lnTo>
                    <a:pt x="48599" y="37028"/>
                  </a:lnTo>
                  <a:lnTo>
                    <a:pt x="48599" y="37028"/>
                  </a:lnTo>
                  <a:lnTo>
                    <a:pt x="48599" y="526495"/>
                  </a:lnTo>
                  <a:close/>
                </a:path>
              </a:pathLst>
            </a:custGeom>
            <a:solidFill>
              <a:srgbClr val="B8BCC1"/>
            </a:solidFill>
            <a:ln w="11554" cap="flat">
              <a:noFill/>
              <a:prstDash val="solid"/>
              <a:miter/>
            </a:ln>
          </p:spPr>
          <p:txBody>
            <a:bodyPr rtlCol="0" anchor="ctr"/>
            <a:lstStyle/>
            <a:p>
              <a:endParaRPr lang="en-SA" sz="675"/>
            </a:p>
          </p:txBody>
        </p:sp>
        <p:sp>
          <p:nvSpPr>
            <p:cNvPr id="23" name="Freeform 22">
              <a:extLst>
                <a:ext uri="{FF2B5EF4-FFF2-40B4-BE49-F238E27FC236}">
                  <a16:creationId xmlns:a16="http://schemas.microsoft.com/office/drawing/2014/main" id="{A4085E9D-7AEE-61FC-0FA4-59650C379F12}"/>
                </a:ext>
              </a:extLst>
            </p:cNvPr>
            <p:cNvSpPr/>
            <p:nvPr/>
          </p:nvSpPr>
          <p:spPr>
            <a:xfrm>
              <a:off x="22313525" y="1648348"/>
              <a:ext cx="24299" cy="24299"/>
            </a:xfrm>
            <a:custGeom>
              <a:avLst/>
              <a:gdLst>
                <a:gd name="connsiteX0" fmla="*/ 9257 w 24299"/>
                <a:gd name="connsiteY0" fmla="*/ 5786 h 24299"/>
                <a:gd name="connsiteX1" fmla="*/ 24300 w 24299"/>
                <a:gd name="connsiteY1" fmla="*/ 13886 h 24299"/>
                <a:gd name="connsiteX2" fmla="*/ 24300 w 24299"/>
                <a:gd name="connsiteY2" fmla="*/ 24300 h 24299"/>
                <a:gd name="connsiteX3" fmla="*/ 9257 w 24299"/>
                <a:gd name="connsiteY3" fmla="*/ 16200 h 24299"/>
                <a:gd name="connsiteX4" fmla="*/ 0 w 24299"/>
                <a:gd name="connsiteY4" fmla="*/ 11571 h 24299"/>
                <a:gd name="connsiteX5" fmla="*/ 0 w 24299"/>
                <a:gd name="connsiteY5" fmla="*/ 0 h 24299"/>
                <a:gd name="connsiteX6" fmla="*/ 9257 w 24299"/>
                <a:gd name="connsiteY6" fmla="*/ 5786 h 2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99" h="24299">
                  <a:moveTo>
                    <a:pt x="9257" y="5786"/>
                  </a:moveTo>
                  <a:lnTo>
                    <a:pt x="24300" y="13886"/>
                  </a:lnTo>
                  <a:lnTo>
                    <a:pt x="24300" y="24300"/>
                  </a:lnTo>
                  <a:lnTo>
                    <a:pt x="9257" y="16200"/>
                  </a:lnTo>
                  <a:lnTo>
                    <a:pt x="0" y="11571"/>
                  </a:lnTo>
                  <a:lnTo>
                    <a:pt x="0" y="0"/>
                  </a:lnTo>
                  <a:lnTo>
                    <a:pt x="9257" y="5786"/>
                  </a:lnTo>
                  <a:close/>
                </a:path>
              </a:pathLst>
            </a:custGeom>
            <a:solidFill>
              <a:srgbClr val="B8BCC1"/>
            </a:solidFill>
            <a:ln w="11554" cap="flat">
              <a:noFill/>
              <a:prstDash val="solid"/>
              <a:miter/>
            </a:ln>
          </p:spPr>
          <p:txBody>
            <a:bodyPr rtlCol="0" anchor="ctr"/>
            <a:lstStyle/>
            <a:p>
              <a:endParaRPr lang="en-SA" sz="675"/>
            </a:p>
          </p:txBody>
        </p:sp>
        <p:sp>
          <p:nvSpPr>
            <p:cNvPr id="24" name="Freeform 23">
              <a:extLst>
                <a:ext uri="{FF2B5EF4-FFF2-40B4-BE49-F238E27FC236}">
                  <a16:creationId xmlns:a16="http://schemas.microsoft.com/office/drawing/2014/main" id="{667C205D-8B01-AA9C-48C4-41EFF0ECAEF9}"/>
                </a:ext>
              </a:extLst>
            </p:cNvPr>
            <p:cNvSpPr/>
            <p:nvPr/>
          </p:nvSpPr>
          <p:spPr>
            <a:xfrm>
              <a:off x="22351711" y="1670334"/>
              <a:ext cx="9256" cy="16199"/>
            </a:xfrm>
            <a:custGeom>
              <a:avLst/>
              <a:gdLst>
                <a:gd name="connsiteX0" fmla="*/ 9257 w 9256"/>
                <a:gd name="connsiteY0" fmla="*/ 5786 h 16199"/>
                <a:gd name="connsiteX1" fmla="*/ 9257 w 9256"/>
                <a:gd name="connsiteY1" fmla="*/ 16200 h 16199"/>
                <a:gd name="connsiteX2" fmla="*/ 0 w 9256"/>
                <a:gd name="connsiteY2" fmla="*/ 10414 h 16199"/>
                <a:gd name="connsiteX3" fmla="*/ 0 w 9256"/>
                <a:gd name="connsiteY3" fmla="*/ 0 h 16199"/>
                <a:gd name="connsiteX4" fmla="*/ 9257 w 9256"/>
                <a:gd name="connsiteY4" fmla="*/ 5786 h 16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56" h="16199">
                  <a:moveTo>
                    <a:pt x="9257" y="5786"/>
                  </a:moveTo>
                  <a:lnTo>
                    <a:pt x="9257" y="16200"/>
                  </a:lnTo>
                  <a:lnTo>
                    <a:pt x="0" y="10414"/>
                  </a:lnTo>
                  <a:lnTo>
                    <a:pt x="0" y="0"/>
                  </a:lnTo>
                  <a:lnTo>
                    <a:pt x="9257" y="5786"/>
                  </a:lnTo>
                  <a:close/>
                </a:path>
              </a:pathLst>
            </a:custGeom>
            <a:solidFill>
              <a:srgbClr val="B8BCC1"/>
            </a:solidFill>
            <a:ln w="11554" cap="flat">
              <a:noFill/>
              <a:prstDash val="solid"/>
              <a:miter/>
            </a:ln>
          </p:spPr>
          <p:txBody>
            <a:bodyPr rtlCol="0" anchor="ctr"/>
            <a:lstStyle/>
            <a:p>
              <a:endParaRPr lang="en-SA" sz="675"/>
            </a:p>
          </p:txBody>
        </p:sp>
        <p:sp>
          <p:nvSpPr>
            <p:cNvPr id="25" name="Freeform 24">
              <a:extLst>
                <a:ext uri="{FF2B5EF4-FFF2-40B4-BE49-F238E27FC236}">
                  <a16:creationId xmlns:a16="http://schemas.microsoft.com/office/drawing/2014/main" id="{52C4D9DF-1E64-2ADF-2104-5492078D1734}"/>
                </a:ext>
              </a:extLst>
            </p:cNvPr>
            <p:cNvSpPr/>
            <p:nvPr/>
          </p:nvSpPr>
          <p:spPr>
            <a:xfrm>
              <a:off x="22227897" y="2025573"/>
              <a:ext cx="9256" cy="175884"/>
            </a:xfrm>
            <a:custGeom>
              <a:avLst/>
              <a:gdLst>
                <a:gd name="connsiteX0" fmla="*/ 0 w 9256"/>
                <a:gd name="connsiteY0" fmla="*/ 0 h 175884"/>
                <a:gd name="connsiteX1" fmla="*/ 0 w 9256"/>
                <a:gd name="connsiteY1" fmla="*/ 10414 h 175884"/>
                <a:gd name="connsiteX2" fmla="*/ 0 w 9256"/>
                <a:gd name="connsiteY2" fmla="*/ 171256 h 175884"/>
                <a:gd name="connsiteX3" fmla="*/ 9257 w 9256"/>
                <a:gd name="connsiteY3" fmla="*/ 175884 h 175884"/>
                <a:gd name="connsiteX4" fmla="*/ 9257 w 9256"/>
                <a:gd name="connsiteY4" fmla="*/ 16200 h 175884"/>
                <a:gd name="connsiteX5" fmla="*/ 9257 w 9256"/>
                <a:gd name="connsiteY5" fmla="*/ 4629 h 175884"/>
                <a:gd name="connsiteX6" fmla="*/ 0 w 9256"/>
                <a:gd name="connsiteY6" fmla="*/ 0 h 17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56" h="175884">
                  <a:moveTo>
                    <a:pt x="0" y="0"/>
                  </a:moveTo>
                  <a:lnTo>
                    <a:pt x="0" y="10414"/>
                  </a:lnTo>
                  <a:lnTo>
                    <a:pt x="0" y="171256"/>
                  </a:lnTo>
                  <a:lnTo>
                    <a:pt x="9257" y="175884"/>
                  </a:lnTo>
                  <a:lnTo>
                    <a:pt x="9257" y="16200"/>
                  </a:lnTo>
                  <a:lnTo>
                    <a:pt x="9257" y="4629"/>
                  </a:lnTo>
                  <a:lnTo>
                    <a:pt x="0" y="0"/>
                  </a:lnTo>
                  <a:close/>
                </a:path>
              </a:pathLst>
            </a:custGeom>
            <a:solidFill>
              <a:srgbClr val="B8BCC1"/>
            </a:solidFill>
            <a:ln w="11554" cap="flat">
              <a:noFill/>
              <a:prstDash val="solid"/>
              <a:miter/>
            </a:ln>
          </p:spPr>
          <p:txBody>
            <a:bodyPr rtlCol="0" anchor="ctr"/>
            <a:lstStyle/>
            <a:p>
              <a:endParaRPr lang="en-SA" sz="675"/>
            </a:p>
          </p:txBody>
        </p:sp>
        <p:sp>
          <p:nvSpPr>
            <p:cNvPr id="26" name="Freeform 25">
              <a:extLst>
                <a:ext uri="{FF2B5EF4-FFF2-40B4-BE49-F238E27FC236}">
                  <a16:creationId xmlns:a16="http://schemas.microsoft.com/office/drawing/2014/main" id="{936D8E95-9F61-469F-2E5A-D4BC1BFA41AD}"/>
                </a:ext>
              </a:extLst>
            </p:cNvPr>
            <p:cNvSpPr/>
            <p:nvPr/>
          </p:nvSpPr>
          <p:spPr>
            <a:xfrm>
              <a:off x="22313525" y="2365770"/>
              <a:ext cx="24299" cy="24299"/>
            </a:xfrm>
            <a:custGeom>
              <a:avLst/>
              <a:gdLst>
                <a:gd name="connsiteX0" fmla="*/ 24300 w 24299"/>
                <a:gd name="connsiteY0" fmla="*/ 13886 h 24299"/>
                <a:gd name="connsiteX1" fmla="*/ 24300 w 24299"/>
                <a:gd name="connsiteY1" fmla="*/ 24300 h 24299"/>
                <a:gd name="connsiteX2" fmla="*/ 9257 w 24299"/>
                <a:gd name="connsiteY2" fmla="*/ 16200 h 24299"/>
                <a:gd name="connsiteX3" fmla="*/ 0 w 24299"/>
                <a:gd name="connsiteY3" fmla="*/ 10414 h 24299"/>
                <a:gd name="connsiteX4" fmla="*/ 0 w 24299"/>
                <a:gd name="connsiteY4" fmla="*/ 0 h 24299"/>
                <a:gd name="connsiteX5" fmla="*/ 9257 w 24299"/>
                <a:gd name="connsiteY5" fmla="*/ 5786 h 24299"/>
                <a:gd name="connsiteX6" fmla="*/ 24300 w 24299"/>
                <a:gd name="connsiteY6" fmla="*/ 13886 h 2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99" h="24299">
                  <a:moveTo>
                    <a:pt x="24300" y="13886"/>
                  </a:moveTo>
                  <a:lnTo>
                    <a:pt x="24300" y="24300"/>
                  </a:lnTo>
                  <a:lnTo>
                    <a:pt x="9257" y="16200"/>
                  </a:lnTo>
                  <a:lnTo>
                    <a:pt x="0" y="10414"/>
                  </a:lnTo>
                  <a:lnTo>
                    <a:pt x="0" y="0"/>
                  </a:lnTo>
                  <a:lnTo>
                    <a:pt x="9257" y="5786"/>
                  </a:lnTo>
                  <a:lnTo>
                    <a:pt x="24300" y="13886"/>
                  </a:lnTo>
                  <a:close/>
                </a:path>
              </a:pathLst>
            </a:custGeom>
            <a:solidFill>
              <a:srgbClr val="B8BCC1"/>
            </a:solidFill>
            <a:ln w="11554" cap="flat">
              <a:noFill/>
              <a:prstDash val="solid"/>
              <a:miter/>
            </a:ln>
          </p:spPr>
          <p:txBody>
            <a:bodyPr rtlCol="0" anchor="ctr"/>
            <a:lstStyle/>
            <a:p>
              <a:endParaRPr lang="en-SA" sz="675"/>
            </a:p>
          </p:txBody>
        </p:sp>
      </p:grpSp>
    </p:spTree>
    <p:extLst>
      <p:ext uri="{BB962C8B-B14F-4D97-AF65-F5344CB8AC3E}">
        <p14:creationId xmlns:p14="http://schemas.microsoft.com/office/powerpoint/2010/main" val="1111523730"/>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9065B-6A0B-BDF6-FD84-910B66EF39B0}"/>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515F9FC5-886E-058A-2296-976B91D505B8}"/>
              </a:ext>
            </a:extLst>
          </p:cNvPr>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86177C1-F652-79A3-B7C4-9E57E6294F1E}"/>
              </a:ext>
            </a:extLst>
          </p:cNvPr>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B9778E34-3B0E-CC35-53FB-8A82C94E2517}"/>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27676E1-9368-59F5-6626-F5E0A1814B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53B27B-9C35-5E71-B4D2-E6EAEB682C8E}"/>
              </a:ext>
            </a:extLst>
          </p:cNvPr>
          <p:cNvSpPr>
            <a:spLocks noGrp="1"/>
          </p:cNvSpPr>
          <p:nvPr>
            <p:ph type="sldNum" sz="quarter" idx="12"/>
          </p:nvPr>
        </p:nvSpPr>
        <p:spPr/>
        <p:txBody>
          <a:bodyPr/>
          <a:lstStyle/>
          <a:p>
            <a:fld id="{402EAA05-6333-46EE-AAC8-A5AD6A996142}" type="slidenum">
              <a:rPr lang="en-US" smtClean="0"/>
              <a:t>‹#›</a:t>
            </a:fld>
            <a:endParaRPr lang="en-US"/>
          </a:p>
        </p:txBody>
      </p:sp>
    </p:spTree>
    <p:extLst>
      <p:ext uri="{BB962C8B-B14F-4D97-AF65-F5344CB8AC3E}">
        <p14:creationId xmlns:p14="http://schemas.microsoft.com/office/powerpoint/2010/main" val="7923358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5D539-9A3C-F0CD-66A4-110777A3AD71}"/>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B7AA718F-E5A4-42D2-3083-951206101CF0}"/>
              </a:ext>
            </a:extLst>
          </p:cNvPr>
          <p:cNvSpPr>
            <a:spLocks noGrp="1"/>
          </p:cNvSpPr>
          <p:nvPr>
            <p:ph type="pic" idx="1"/>
          </p:nvPr>
        </p:nvSpPr>
        <p:spPr>
          <a:xfrm>
            <a:off x="3887391" y="740569"/>
            <a:ext cx="4629150" cy="3655219"/>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40B263D8-15BC-3B91-814B-12BE4F6F1630}"/>
              </a:ext>
            </a:extLst>
          </p:cNvPr>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664F6E0-4EBA-891A-4ED0-DC6A97925707}"/>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BF5778B-DF51-BA90-C5A9-62B24EC210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8045BF-5F79-B265-2177-C1F9E9D4F5F2}"/>
              </a:ext>
            </a:extLst>
          </p:cNvPr>
          <p:cNvSpPr>
            <a:spLocks noGrp="1"/>
          </p:cNvSpPr>
          <p:nvPr>
            <p:ph type="sldNum" sz="quarter" idx="12"/>
          </p:nvPr>
        </p:nvSpPr>
        <p:spPr/>
        <p:txBody>
          <a:bodyPr/>
          <a:lstStyle/>
          <a:p>
            <a:fld id="{402EAA05-6333-46EE-AAC8-A5AD6A996142}" type="slidenum">
              <a:rPr lang="en-US" smtClean="0"/>
              <a:t>‹#›</a:t>
            </a:fld>
            <a:endParaRPr lang="en-US"/>
          </a:p>
        </p:txBody>
      </p:sp>
    </p:spTree>
    <p:extLst>
      <p:ext uri="{BB962C8B-B14F-4D97-AF65-F5344CB8AC3E}">
        <p14:creationId xmlns:p14="http://schemas.microsoft.com/office/powerpoint/2010/main" val="29514178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65FDD-2CE3-E972-81A7-0FF19850FA1F}"/>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F8C61D6-F0C7-0C38-2103-B5EBC99E9EAE}"/>
              </a:ext>
            </a:extLst>
          </p:cNvPr>
          <p:cNvSpPr>
            <a:spLocks noGrp="1"/>
          </p:cNvSpPr>
          <p:nvPr>
            <p:ph type="body" orient="vert" idx="1"/>
          </p:nvPr>
        </p:nvSpPr>
        <p:spPr>
          <a:xfrm>
            <a:off x="628650" y="1369219"/>
            <a:ext cx="7886700" cy="326350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E02F83-F213-2B9D-7CC6-9E8DA72BE67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FCFAA1B-3CD3-99C1-5831-D8BBF5E5CA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16531E-D19E-8A04-15D1-0B89307E96A3}"/>
              </a:ext>
            </a:extLst>
          </p:cNvPr>
          <p:cNvSpPr>
            <a:spLocks noGrp="1"/>
          </p:cNvSpPr>
          <p:nvPr>
            <p:ph type="sldNum" sz="quarter" idx="12"/>
          </p:nvPr>
        </p:nvSpPr>
        <p:spPr/>
        <p:txBody>
          <a:bodyPr/>
          <a:lstStyle/>
          <a:p>
            <a:fld id="{402EAA05-6333-46EE-AAC8-A5AD6A996142}" type="slidenum">
              <a:rPr lang="en-US" smtClean="0"/>
              <a:t>‹#›</a:t>
            </a:fld>
            <a:endParaRPr lang="en-US"/>
          </a:p>
        </p:txBody>
      </p:sp>
    </p:spTree>
    <p:extLst>
      <p:ext uri="{BB962C8B-B14F-4D97-AF65-F5344CB8AC3E}">
        <p14:creationId xmlns:p14="http://schemas.microsoft.com/office/powerpoint/2010/main" val="302465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02DD3D-11D1-8CDB-3A58-C35AE46200FE}"/>
              </a:ext>
            </a:extLst>
          </p:cNvPr>
          <p:cNvSpPr>
            <a:spLocks noGrp="1"/>
          </p:cNvSpPr>
          <p:nvPr>
            <p:ph type="title" orient="vert"/>
          </p:nvPr>
        </p:nvSpPr>
        <p:spPr>
          <a:xfrm>
            <a:off x="6543675" y="273844"/>
            <a:ext cx="1971675" cy="4358879"/>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DE1CC0F-2883-2A23-B0F7-33F70BD7DD5B}"/>
              </a:ext>
            </a:extLst>
          </p:cNvPr>
          <p:cNvSpPr>
            <a:spLocks noGrp="1"/>
          </p:cNvSpPr>
          <p:nvPr>
            <p:ph type="body" orient="vert" idx="1"/>
          </p:nvPr>
        </p:nvSpPr>
        <p:spPr>
          <a:xfrm>
            <a:off x="628650" y="273844"/>
            <a:ext cx="5800725" cy="4358879"/>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8A9BA9-7792-8B36-F78A-8562F72F9C3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B18D1FF-D413-9006-30D3-A13B01C40B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EAB91F-BC3A-94E4-4302-F3B04E4DB723}"/>
              </a:ext>
            </a:extLst>
          </p:cNvPr>
          <p:cNvSpPr>
            <a:spLocks noGrp="1"/>
          </p:cNvSpPr>
          <p:nvPr>
            <p:ph type="sldNum" sz="quarter" idx="12"/>
          </p:nvPr>
        </p:nvSpPr>
        <p:spPr/>
        <p:txBody>
          <a:bodyPr/>
          <a:lstStyle/>
          <a:p>
            <a:fld id="{402EAA05-6333-46EE-AAC8-A5AD6A996142}" type="slidenum">
              <a:rPr lang="en-US" smtClean="0"/>
              <a:t>‹#›</a:t>
            </a:fld>
            <a:endParaRPr lang="en-US"/>
          </a:p>
        </p:txBody>
      </p:sp>
    </p:spTree>
    <p:extLst>
      <p:ext uri="{BB962C8B-B14F-4D97-AF65-F5344CB8AC3E}">
        <p14:creationId xmlns:p14="http://schemas.microsoft.com/office/powerpoint/2010/main" val="3394419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Title and Content">
    <p:bg>
      <p:bgPr>
        <a:solidFill>
          <a:srgbClr val="75849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65F791-2616-DB1E-E3F1-A9DFCA2C8E0F}"/>
              </a:ext>
            </a:extLst>
          </p:cNvPr>
          <p:cNvPicPr>
            <a:picLocks noChangeAspect="1"/>
          </p:cNvPicPr>
          <p:nvPr userDrawn="1"/>
        </p:nvPicPr>
        <p:blipFill>
          <a:blip r:embed="rId2">
            <a:alphaModFix/>
          </a:blip>
          <a:stretch>
            <a:fillRect/>
          </a:stretch>
        </p:blipFill>
        <p:spPr>
          <a:xfrm>
            <a:off x="315118" y="2645890"/>
            <a:ext cx="2936202" cy="2553215"/>
          </a:xfrm>
          <a:prstGeom prst="rect">
            <a:avLst/>
          </a:prstGeom>
          <a:solidFill>
            <a:srgbClr val="B8BCC1"/>
          </a:solidFill>
        </p:spPr>
      </p:pic>
      <p:pic>
        <p:nvPicPr>
          <p:cNvPr id="9" name="Picture 8">
            <a:extLst>
              <a:ext uri="{FF2B5EF4-FFF2-40B4-BE49-F238E27FC236}">
                <a16:creationId xmlns:a16="http://schemas.microsoft.com/office/drawing/2014/main" id="{44E67787-4F41-F121-8F45-05235B752779}"/>
              </a:ext>
            </a:extLst>
          </p:cNvPr>
          <p:cNvPicPr>
            <a:picLocks noChangeAspect="1"/>
          </p:cNvPicPr>
          <p:nvPr userDrawn="1"/>
        </p:nvPicPr>
        <p:blipFill>
          <a:blip r:embed="rId2">
            <a:alphaModFix/>
          </a:blip>
          <a:stretch>
            <a:fillRect/>
          </a:stretch>
        </p:blipFill>
        <p:spPr>
          <a:xfrm>
            <a:off x="3251320" y="2645890"/>
            <a:ext cx="2936202" cy="2553215"/>
          </a:xfrm>
          <a:prstGeom prst="rect">
            <a:avLst/>
          </a:prstGeom>
          <a:solidFill>
            <a:srgbClr val="B8BCC1"/>
          </a:solidFill>
        </p:spPr>
      </p:pic>
    </p:spTree>
    <p:extLst>
      <p:ext uri="{BB962C8B-B14F-4D97-AF65-F5344CB8AC3E}">
        <p14:creationId xmlns:p14="http://schemas.microsoft.com/office/powerpoint/2010/main" val="2328113027"/>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Title and Content">
    <p:bg>
      <p:bgPr>
        <a:solidFill>
          <a:srgbClr val="173563"/>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CFFFD07D-8C84-A015-6C09-1EEF6AFA60E5}"/>
              </a:ext>
            </a:extLst>
          </p:cNvPr>
          <p:cNvSpPr/>
          <p:nvPr userDrawn="1"/>
        </p:nvSpPr>
        <p:spPr>
          <a:xfrm>
            <a:off x="7473716" y="3928080"/>
            <a:ext cx="125673" cy="124915"/>
          </a:xfrm>
          <a:custGeom>
            <a:avLst/>
            <a:gdLst>
              <a:gd name="connsiteX0" fmla="*/ 245974 w 335107"/>
              <a:gd name="connsiteY0" fmla="*/ 200250 h 333107"/>
              <a:gd name="connsiteX1" fmla="*/ 201428 w 335107"/>
              <a:gd name="connsiteY1" fmla="*/ 244536 h 333107"/>
              <a:gd name="connsiteX2" fmla="*/ 133640 w 335107"/>
              <a:gd name="connsiteY2" fmla="*/ 200250 h 333107"/>
              <a:gd name="connsiteX3" fmla="*/ 89093 w 335107"/>
              <a:gd name="connsiteY3" fmla="*/ 132858 h 333107"/>
              <a:gd name="connsiteX4" fmla="*/ 133640 w 335107"/>
              <a:gd name="connsiteY4" fmla="*/ 88572 h 333107"/>
              <a:gd name="connsiteX5" fmla="*/ 67788 w 335107"/>
              <a:gd name="connsiteY5" fmla="*/ 0 h 333107"/>
              <a:gd name="connsiteX6" fmla="*/ 0 w 335107"/>
              <a:gd name="connsiteY6" fmla="*/ 67392 h 333107"/>
              <a:gd name="connsiteX7" fmla="*/ 89093 w 335107"/>
              <a:gd name="connsiteY7" fmla="*/ 244536 h 333107"/>
              <a:gd name="connsiteX8" fmla="*/ 267279 w 335107"/>
              <a:gd name="connsiteY8" fmla="*/ 333108 h 333107"/>
              <a:gd name="connsiteX9" fmla="*/ 335067 w 335107"/>
              <a:gd name="connsiteY9" fmla="*/ 265716 h 333107"/>
              <a:gd name="connsiteX10" fmla="*/ 245974 w 335107"/>
              <a:gd name="connsiteY10" fmla="*/ 200250 h 33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5107" h="333107">
                <a:moveTo>
                  <a:pt x="245974" y="200250"/>
                </a:moveTo>
                <a:cubicBezTo>
                  <a:pt x="222733" y="223356"/>
                  <a:pt x="222733" y="244536"/>
                  <a:pt x="201428" y="244536"/>
                </a:cubicBezTo>
                <a:cubicBezTo>
                  <a:pt x="178186" y="244536"/>
                  <a:pt x="156881" y="221430"/>
                  <a:pt x="133640" y="200250"/>
                </a:cubicBezTo>
                <a:cubicBezTo>
                  <a:pt x="110398" y="177144"/>
                  <a:pt x="89093" y="155964"/>
                  <a:pt x="89093" y="132858"/>
                </a:cubicBezTo>
                <a:cubicBezTo>
                  <a:pt x="89093" y="109752"/>
                  <a:pt x="112335" y="109752"/>
                  <a:pt x="133640" y="88572"/>
                </a:cubicBezTo>
                <a:cubicBezTo>
                  <a:pt x="156881" y="67392"/>
                  <a:pt x="89093" y="0"/>
                  <a:pt x="67788" y="0"/>
                </a:cubicBezTo>
                <a:cubicBezTo>
                  <a:pt x="44547" y="0"/>
                  <a:pt x="0" y="67392"/>
                  <a:pt x="0" y="67392"/>
                </a:cubicBezTo>
                <a:cubicBezTo>
                  <a:pt x="0" y="111678"/>
                  <a:pt x="46483" y="202175"/>
                  <a:pt x="89093" y="244536"/>
                </a:cubicBezTo>
                <a:cubicBezTo>
                  <a:pt x="131703" y="286896"/>
                  <a:pt x="222733" y="333108"/>
                  <a:pt x="267279" y="333108"/>
                </a:cubicBezTo>
                <a:cubicBezTo>
                  <a:pt x="267279" y="333108"/>
                  <a:pt x="335067" y="288822"/>
                  <a:pt x="335067" y="265716"/>
                </a:cubicBezTo>
                <a:cubicBezTo>
                  <a:pt x="337004" y="244536"/>
                  <a:pt x="269216" y="179070"/>
                  <a:pt x="245974" y="200250"/>
                </a:cubicBezTo>
                <a:close/>
              </a:path>
            </a:pathLst>
          </a:custGeom>
          <a:solidFill>
            <a:srgbClr val="758496"/>
          </a:solidFill>
          <a:ln w="19266" cap="flat">
            <a:noFill/>
            <a:prstDash val="solid"/>
            <a:miter/>
          </a:ln>
        </p:spPr>
        <p:txBody>
          <a:bodyPr rtlCol="0" anchor="ctr"/>
          <a:lstStyle/>
          <a:p>
            <a:endParaRPr lang="en-SA" sz="675">
              <a:latin typeface="Cairo Light" pitchFamily="2" charset="-78"/>
            </a:endParaRPr>
          </a:p>
        </p:txBody>
      </p:sp>
      <p:grpSp>
        <p:nvGrpSpPr>
          <p:cNvPr id="7" name="Graphic 101">
            <a:extLst>
              <a:ext uri="{FF2B5EF4-FFF2-40B4-BE49-F238E27FC236}">
                <a16:creationId xmlns:a16="http://schemas.microsoft.com/office/drawing/2014/main" id="{E5CAA8A3-B2CB-587D-5599-3B4046326CA4}"/>
              </a:ext>
            </a:extLst>
          </p:cNvPr>
          <p:cNvGrpSpPr/>
          <p:nvPr userDrawn="1"/>
        </p:nvGrpSpPr>
        <p:grpSpPr>
          <a:xfrm>
            <a:off x="7502043" y="4279721"/>
            <a:ext cx="105320" cy="75093"/>
            <a:chOff x="20004146" y="11412588"/>
            <a:chExt cx="280836" cy="200249"/>
          </a:xfrm>
          <a:solidFill>
            <a:srgbClr val="758496"/>
          </a:solidFill>
        </p:grpSpPr>
        <p:sp>
          <p:nvSpPr>
            <p:cNvPr id="8" name="Freeform 7">
              <a:extLst>
                <a:ext uri="{FF2B5EF4-FFF2-40B4-BE49-F238E27FC236}">
                  <a16:creationId xmlns:a16="http://schemas.microsoft.com/office/drawing/2014/main" id="{F7CDBC18-D5FC-B182-FDF5-892D52D5949C}"/>
                </a:ext>
              </a:extLst>
            </p:cNvPr>
            <p:cNvSpPr/>
            <p:nvPr/>
          </p:nvSpPr>
          <p:spPr>
            <a:xfrm>
              <a:off x="20011893" y="11522340"/>
              <a:ext cx="267279" cy="90497"/>
            </a:xfrm>
            <a:custGeom>
              <a:avLst/>
              <a:gdLst>
                <a:gd name="connsiteX0" fmla="*/ 133639 w 267279"/>
                <a:gd name="connsiteY0" fmla="*/ 30808 h 90497"/>
                <a:gd name="connsiteX1" fmla="*/ 98777 w 267279"/>
                <a:gd name="connsiteY1" fmla="*/ 0 h 90497"/>
                <a:gd name="connsiteX2" fmla="*/ 0 w 267279"/>
                <a:gd name="connsiteY2" fmla="*/ 84721 h 90497"/>
                <a:gd name="connsiteX3" fmla="*/ 13558 w 267279"/>
                <a:gd name="connsiteY3" fmla="*/ 90497 h 90497"/>
                <a:gd name="connsiteX4" fmla="*/ 253721 w 267279"/>
                <a:gd name="connsiteY4" fmla="*/ 90497 h 90497"/>
                <a:gd name="connsiteX5" fmla="*/ 267279 w 267279"/>
                <a:gd name="connsiteY5" fmla="*/ 84721 h 90497"/>
                <a:gd name="connsiteX6" fmla="*/ 168502 w 267279"/>
                <a:gd name="connsiteY6" fmla="*/ 0 h 90497"/>
                <a:gd name="connsiteX7" fmla="*/ 133639 w 267279"/>
                <a:gd name="connsiteY7" fmla="*/ 30808 h 9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279" h="90497">
                  <a:moveTo>
                    <a:pt x="133639" y="30808"/>
                  </a:moveTo>
                  <a:lnTo>
                    <a:pt x="98777" y="0"/>
                  </a:lnTo>
                  <a:lnTo>
                    <a:pt x="0" y="84721"/>
                  </a:lnTo>
                  <a:cubicBezTo>
                    <a:pt x="3874" y="88572"/>
                    <a:pt x="7747" y="90497"/>
                    <a:pt x="13558" y="90497"/>
                  </a:cubicBezTo>
                  <a:lnTo>
                    <a:pt x="253721" y="90497"/>
                  </a:lnTo>
                  <a:cubicBezTo>
                    <a:pt x="259532" y="90497"/>
                    <a:pt x="263405" y="88572"/>
                    <a:pt x="267279" y="84721"/>
                  </a:cubicBezTo>
                  <a:lnTo>
                    <a:pt x="168502" y="0"/>
                  </a:lnTo>
                  <a:lnTo>
                    <a:pt x="133639" y="30808"/>
                  </a:lnTo>
                  <a:close/>
                </a:path>
              </a:pathLst>
            </a:custGeom>
            <a:grpFill/>
            <a:ln w="19266" cap="flat">
              <a:noFill/>
              <a:prstDash val="solid"/>
              <a:miter/>
            </a:ln>
          </p:spPr>
          <p:txBody>
            <a:bodyPr rtlCol="0" anchor="ctr"/>
            <a:lstStyle/>
            <a:p>
              <a:endParaRPr lang="en-SA" sz="675">
                <a:latin typeface="Cairo Light" pitchFamily="2" charset="-78"/>
              </a:endParaRPr>
            </a:p>
          </p:txBody>
        </p:sp>
        <p:sp>
          <p:nvSpPr>
            <p:cNvPr id="10" name="Freeform 9">
              <a:extLst>
                <a:ext uri="{FF2B5EF4-FFF2-40B4-BE49-F238E27FC236}">
                  <a16:creationId xmlns:a16="http://schemas.microsoft.com/office/drawing/2014/main" id="{C20E2551-9EB9-9C65-AF15-E6656B278F52}"/>
                </a:ext>
              </a:extLst>
            </p:cNvPr>
            <p:cNvSpPr/>
            <p:nvPr/>
          </p:nvSpPr>
          <p:spPr>
            <a:xfrm>
              <a:off x="20011893" y="11412588"/>
              <a:ext cx="267279" cy="119379"/>
            </a:xfrm>
            <a:custGeom>
              <a:avLst/>
              <a:gdLst>
                <a:gd name="connsiteX0" fmla="*/ 267279 w 267279"/>
                <a:gd name="connsiteY0" fmla="*/ 5776 h 119379"/>
                <a:gd name="connsiteX1" fmla="*/ 253721 w 267279"/>
                <a:gd name="connsiteY1" fmla="*/ 0 h 119379"/>
                <a:gd name="connsiteX2" fmla="*/ 13558 w 267279"/>
                <a:gd name="connsiteY2" fmla="*/ 0 h 119379"/>
                <a:gd name="connsiteX3" fmla="*/ 0 w 267279"/>
                <a:gd name="connsiteY3" fmla="*/ 5776 h 119379"/>
                <a:gd name="connsiteX4" fmla="*/ 133639 w 267279"/>
                <a:gd name="connsiteY4" fmla="*/ 119380 h 119379"/>
                <a:gd name="connsiteX5" fmla="*/ 267279 w 267279"/>
                <a:gd name="connsiteY5" fmla="*/ 5776 h 11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279" h="119379">
                  <a:moveTo>
                    <a:pt x="267279" y="5776"/>
                  </a:moveTo>
                  <a:cubicBezTo>
                    <a:pt x="263405" y="1925"/>
                    <a:pt x="259532" y="0"/>
                    <a:pt x="253721" y="0"/>
                  </a:cubicBezTo>
                  <a:lnTo>
                    <a:pt x="13558" y="0"/>
                  </a:lnTo>
                  <a:cubicBezTo>
                    <a:pt x="7747" y="0"/>
                    <a:pt x="3874" y="1925"/>
                    <a:pt x="0" y="5776"/>
                  </a:cubicBezTo>
                  <a:lnTo>
                    <a:pt x="133639" y="119380"/>
                  </a:lnTo>
                  <a:lnTo>
                    <a:pt x="267279" y="5776"/>
                  </a:lnTo>
                  <a:close/>
                </a:path>
              </a:pathLst>
            </a:custGeom>
            <a:grpFill/>
            <a:ln w="19266" cap="flat">
              <a:noFill/>
              <a:prstDash val="solid"/>
              <a:miter/>
            </a:ln>
          </p:spPr>
          <p:txBody>
            <a:bodyPr rtlCol="0" anchor="ctr"/>
            <a:lstStyle/>
            <a:p>
              <a:endParaRPr lang="en-SA" sz="675">
                <a:latin typeface="Cairo Light" pitchFamily="2" charset="-78"/>
              </a:endParaRPr>
            </a:p>
          </p:txBody>
        </p:sp>
        <p:sp>
          <p:nvSpPr>
            <p:cNvPr id="11" name="Freeform 10">
              <a:extLst>
                <a:ext uri="{FF2B5EF4-FFF2-40B4-BE49-F238E27FC236}">
                  <a16:creationId xmlns:a16="http://schemas.microsoft.com/office/drawing/2014/main" id="{317DB3FD-53E5-0835-17FC-8E46BCCA18B3}"/>
                </a:ext>
              </a:extLst>
            </p:cNvPr>
            <p:cNvSpPr/>
            <p:nvPr/>
          </p:nvSpPr>
          <p:spPr>
            <a:xfrm>
              <a:off x="20004146" y="11429917"/>
              <a:ext cx="96840" cy="165591"/>
            </a:xfrm>
            <a:custGeom>
              <a:avLst/>
              <a:gdLst>
                <a:gd name="connsiteX0" fmla="*/ 0 w 96840"/>
                <a:gd name="connsiteY0" fmla="*/ 0 h 165591"/>
                <a:gd name="connsiteX1" fmla="*/ 0 w 96840"/>
                <a:gd name="connsiteY1" fmla="*/ 165591 h 165591"/>
                <a:gd name="connsiteX2" fmla="*/ 96840 w 96840"/>
                <a:gd name="connsiteY2" fmla="*/ 84721 h 165591"/>
              </a:gdLst>
              <a:ahLst/>
              <a:cxnLst>
                <a:cxn ang="0">
                  <a:pos x="connsiteX0" y="connsiteY0"/>
                </a:cxn>
                <a:cxn ang="0">
                  <a:pos x="connsiteX1" y="connsiteY1"/>
                </a:cxn>
                <a:cxn ang="0">
                  <a:pos x="connsiteX2" y="connsiteY2"/>
                </a:cxn>
              </a:cxnLst>
              <a:rect l="l" t="t" r="r" b="b"/>
              <a:pathLst>
                <a:path w="96840" h="165591">
                  <a:moveTo>
                    <a:pt x="0" y="0"/>
                  </a:moveTo>
                  <a:lnTo>
                    <a:pt x="0" y="165591"/>
                  </a:lnTo>
                  <a:lnTo>
                    <a:pt x="96840" y="84721"/>
                  </a:lnTo>
                  <a:close/>
                </a:path>
              </a:pathLst>
            </a:custGeom>
            <a:grpFill/>
            <a:ln w="19266" cap="flat">
              <a:noFill/>
              <a:prstDash val="solid"/>
              <a:miter/>
            </a:ln>
          </p:spPr>
          <p:txBody>
            <a:bodyPr rtlCol="0" anchor="ctr"/>
            <a:lstStyle/>
            <a:p>
              <a:endParaRPr lang="en-SA" sz="675">
                <a:latin typeface="Cairo Light" pitchFamily="2" charset="-78"/>
              </a:endParaRPr>
            </a:p>
          </p:txBody>
        </p:sp>
        <p:sp>
          <p:nvSpPr>
            <p:cNvPr id="12" name="Freeform 11">
              <a:extLst>
                <a:ext uri="{FF2B5EF4-FFF2-40B4-BE49-F238E27FC236}">
                  <a16:creationId xmlns:a16="http://schemas.microsoft.com/office/drawing/2014/main" id="{25579326-9067-ADBC-C0C0-7102A3476779}"/>
                </a:ext>
              </a:extLst>
            </p:cNvPr>
            <p:cNvSpPr/>
            <p:nvPr/>
          </p:nvSpPr>
          <p:spPr>
            <a:xfrm>
              <a:off x="20188142" y="11429917"/>
              <a:ext cx="96840" cy="165591"/>
            </a:xfrm>
            <a:custGeom>
              <a:avLst/>
              <a:gdLst>
                <a:gd name="connsiteX0" fmla="*/ 0 w 96840"/>
                <a:gd name="connsiteY0" fmla="*/ 84721 h 165591"/>
                <a:gd name="connsiteX1" fmla="*/ 96840 w 96840"/>
                <a:gd name="connsiteY1" fmla="*/ 165591 h 165591"/>
                <a:gd name="connsiteX2" fmla="*/ 96840 w 96840"/>
                <a:gd name="connsiteY2" fmla="*/ 0 h 165591"/>
              </a:gdLst>
              <a:ahLst/>
              <a:cxnLst>
                <a:cxn ang="0">
                  <a:pos x="connsiteX0" y="connsiteY0"/>
                </a:cxn>
                <a:cxn ang="0">
                  <a:pos x="connsiteX1" y="connsiteY1"/>
                </a:cxn>
                <a:cxn ang="0">
                  <a:pos x="connsiteX2" y="connsiteY2"/>
                </a:cxn>
              </a:cxnLst>
              <a:rect l="l" t="t" r="r" b="b"/>
              <a:pathLst>
                <a:path w="96840" h="165591">
                  <a:moveTo>
                    <a:pt x="0" y="84721"/>
                  </a:moveTo>
                  <a:lnTo>
                    <a:pt x="96840" y="165591"/>
                  </a:lnTo>
                  <a:lnTo>
                    <a:pt x="96840" y="0"/>
                  </a:lnTo>
                  <a:close/>
                </a:path>
              </a:pathLst>
            </a:custGeom>
            <a:grpFill/>
            <a:ln w="19266" cap="flat">
              <a:noFill/>
              <a:prstDash val="solid"/>
              <a:miter/>
            </a:ln>
          </p:spPr>
          <p:txBody>
            <a:bodyPr rtlCol="0" anchor="ctr"/>
            <a:lstStyle/>
            <a:p>
              <a:endParaRPr lang="en-SA" sz="675">
                <a:latin typeface="Cairo Light" pitchFamily="2" charset="-78"/>
              </a:endParaRPr>
            </a:p>
          </p:txBody>
        </p:sp>
      </p:grpSp>
      <p:grpSp>
        <p:nvGrpSpPr>
          <p:cNvPr id="14" name="Graphic 101">
            <a:extLst>
              <a:ext uri="{FF2B5EF4-FFF2-40B4-BE49-F238E27FC236}">
                <a16:creationId xmlns:a16="http://schemas.microsoft.com/office/drawing/2014/main" id="{D76C22AA-EEBE-F314-28A7-B4F4FAE2EF6C}"/>
              </a:ext>
            </a:extLst>
          </p:cNvPr>
          <p:cNvGrpSpPr/>
          <p:nvPr userDrawn="1"/>
        </p:nvGrpSpPr>
        <p:grpSpPr>
          <a:xfrm>
            <a:off x="7491148" y="4115273"/>
            <a:ext cx="115489" cy="113904"/>
            <a:chOff x="19975094" y="10974060"/>
            <a:chExt cx="307951" cy="303744"/>
          </a:xfrm>
          <a:solidFill>
            <a:srgbClr val="758496"/>
          </a:solidFill>
        </p:grpSpPr>
        <p:sp>
          <p:nvSpPr>
            <p:cNvPr id="15" name="Freeform 14">
              <a:extLst>
                <a:ext uri="{FF2B5EF4-FFF2-40B4-BE49-F238E27FC236}">
                  <a16:creationId xmlns:a16="http://schemas.microsoft.com/office/drawing/2014/main" id="{A95BAD33-CA0F-85B6-D476-F71D015281A8}"/>
                </a:ext>
              </a:extLst>
            </p:cNvPr>
            <p:cNvSpPr/>
            <p:nvPr/>
          </p:nvSpPr>
          <p:spPr>
            <a:xfrm>
              <a:off x="19975094" y="10974060"/>
              <a:ext cx="307951" cy="303744"/>
            </a:xfrm>
            <a:custGeom>
              <a:avLst/>
              <a:gdLst>
                <a:gd name="connsiteX0" fmla="*/ 0 w 307951"/>
                <a:gd name="connsiteY0" fmla="*/ 82314 h 303744"/>
                <a:gd name="connsiteX1" fmla="*/ 13558 w 307951"/>
                <a:gd name="connsiteY1" fmla="*/ 41879 h 303744"/>
                <a:gd name="connsiteX2" fmla="*/ 89093 w 307951"/>
                <a:gd name="connsiteY2" fmla="*/ 1444 h 303744"/>
                <a:gd name="connsiteX3" fmla="*/ 218859 w 307951"/>
                <a:gd name="connsiteY3" fmla="*/ 1444 h 303744"/>
                <a:gd name="connsiteX4" fmla="*/ 292458 w 307951"/>
                <a:gd name="connsiteY4" fmla="*/ 36103 h 303744"/>
                <a:gd name="connsiteX5" fmla="*/ 307952 w 307951"/>
                <a:gd name="connsiteY5" fmla="*/ 90016 h 303744"/>
                <a:gd name="connsiteX6" fmla="*/ 307952 w 307951"/>
                <a:gd name="connsiteY6" fmla="*/ 213247 h 303744"/>
                <a:gd name="connsiteX7" fmla="*/ 265342 w 307951"/>
                <a:gd name="connsiteY7" fmla="*/ 292191 h 303744"/>
                <a:gd name="connsiteX8" fmla="*/ 218859 w 307951"/>
                <a:gd name="connsiteY8" fmla="*/ 303744 h 303744"/>
                <a:gd name="connsiteX9" fmla="*/ 91030 w 307951"/>
                <a:gd name="connsiteY9" fmla="*/ 303744 h 303744"/>
                <a:gd name="connsiteX10" fmla="*/ 13558 w 307951"/>
                <a:gd name="connsiteY10" fmla="*/ 263309 h 303744"/>
                <a:gd name="connsiteX11" fmla="*/ 0 w 307951"/>
                <a:gd name="connsiteY11" fmla="*/ 222874 h 303744"/>
                <a:gd name="connsiteX12" fmla="*/ 0 w 307951"/>
                <a:gd name="connsiteY12" fmla="*/ 82314 h 303744"/>
                <a:gd name="connsiteX13" fmla="*/ 154944 w 307951"/>
                <a:gd name="connsiteY13" fmla="*/ 32252 h 303744"/>
                <a:gd name="connsiteX14" fmla="*/ 91030 w 307951"/>
                <a:gd name="connsiteY14" fmla="*/ 32252 h 303744"/>
                <a:gd name="connsiteX15" fmla="*/ 30989 w 307951"/>
                <a:gd name="connsiteY15" fmla="*/ 76538 h 303744"/>
                <a:gd name="connsiteX16" fmla="*/ 29052 w 307951"/>
                <a:gd name="connsiteY16" fmla="*/ 93867 h 303744"/>
                <a:gd name="connsiteX17" fmla="*/ 29052 w 307951"/>
                <a:gd name="connsiteY17" fmla="*/ 213247 h 303744"/>
                <a:gd name="connsiteX18" fmla="*/ 89093 w 307951"/>
                <a:gd name="connsiteY18" fmla="*/ 274862 h 303744"/>
                <a:gd name="connsiteX19" fmla="*/ 218859 w 307951"/>
                <a:gd name="connsiteY19" fmla="*/ 274862 h 303744"/>
                <a:gd name="connsiteX20" fmla="*/ 275026 w 307951"/>
                <a:gd name="connsiteY20" fmla="*/ 230576 h 303744"/>
                <a:gd name="connsiteX21" fmla="*/ 276963 w 307951"/>
                <a:gd name="connsiteY21" fmla="*/ 215172 h 303744"/>
                <a:gd name="connsiteX22" fmla="*/ 275026 w 307951"/>
                <a:gd name="connsiteY22" fmla="*/ 80389 h 303744"/>
                <a:gd name="connsiteX23" fmla="*/ 228543 w 307951"/>
                <a:gd name="connsiteY23" fmla="*/ 32252 h 303744"/>
                <a:gd name="connsiteX24" fmla="*/ 154944 w 307951"/>
                <a:gd name="connsiteY24" fmla="*/ 32252 h 30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7951" h="303744">
                  <a:moveTo>
                    <a:pt x="0" y="82314"/>
                  </a:moveTo>
                  <a:cubicBezTo>
                    <a:pt x="1937" y="68836"/>
                    <a:pt x="5810" y="53432"/>
                    <a:pt x="13558" y="41879"/>
                  </a:cubicBezTo>
                  <a:cubicBezTo>
                    <a:pt x="30989" y="12997"/>
                    <a:pt x="58104" y="3370"/>
                    <a:pt x="89093" y="1444"/>
                  </a:cubicBezTo>
                  <a:cubicBezTo>
                    <a:pt x="131703" y="-481"/>
                    <a:pt x="174312" y="-481"/>
                    <a:pt x="218859" y="1444"/>
                  </a:cubicBezTo>
                  <a:cubicBezTo>
                    <a:pt x="247911" y="1444"/>
                    <a:pt x="273090" y="11072"/>
                    <a:pt x="292458" y="36103"/>
                  </a:cubicBezTo>
                  <a:cubicBezTo>
                    <a:pt x="304078" y="51507"/>
                    <a:pt x="307952" y="70761"/>
                    <a:pt x="307952" y="90016"/>
                  </a:cubicBezTo>
                  <a:cubicBezTo>
                    <a:pt x="307952" y="130451"/>
                    <a:pt x="307952" y="172812"/>
                    <a:pt x="307952" y="213247"/>
                  </a:cubicBezTo>
                  <a:cubicBezTo>
                    <a:pt x="307952" y="245980"/>
                    <a:pt x="296331" y="274862"/>
                    <a:pt x="265342" y="292191"/>
                  </a:cubicBezTo>
                  <a:cubicBezTo>
                    <a:pt x="251785" y="299893"/>
                    <a:pt x="234353" y="303744"/>
                    <a:pt x="218859" y="303744"/>
                  </a:cubicBezTo>
                  <a:cubicBezTo>
                    <a:pt x="176249" y="303744"/>
                    <a:pt x="133640" y="303744"/>
                    <a:pt x="91030" y="303744"/>
                  </a:cubicBezTo>
                  <a:cubicBezTo>
                    <a:pt x="60041" y="303744"/>
                    <a:pt x="30989" y="292191"/>
                    <a:pt x="13558" y="263309"/>
                  </a:cubicBezTo>
                  <a:cubicBezTo>
                    <a:pt x="5810" y="251756"/>
                    <a:pt x="3874" y="236353"/>
                    <a:pt x="0" y="222874"/>
                  </a:cubicBezTo>
                  <a:cubicBezTo>
                    <a:pt x="0" y="176663"/>
                    <a:pt x="0" y="130451"/>
                    <a:pt x="0" y="82314"/>
                  </a:cubicBezTo>
                  <a:close/>
                  <a:moveTo>
                    <a:pt x="154944" y="32252"/>
                  </a:moveTo>
                  <a:cubicBezTo>
                    <a:pt x="133640" y="32252"/>
                    <a:pt x="112335" y="32252"/>
                    <a:pt x="91030" y="32252"/>
                  </a:cubicBezTo>
                  <a:cubicBezTo>
                    <a:pt x="58104" y="32252"/>
                    <a:pt x="38736" y="47656"/>
                    <a:pt x="30989" y="76538"/>
                  </a:cubicBezTo>
                  <a:cubicBezTo>
                    <a:pt x="29052" y="82314"/>
                    <a:pt x="29052" y="88091"/>
                    <a:pt x="29052" y="93867"/>
                  </a:cubicBezTo>
                  <a:cubicBezTo>
                    <a:pt x="29052" y="134302"/>
                    <a:pt x="29052" y="172812"/>
                    <a:pt x="29052" y="213247"/>
                  </a:cubicBezTo>
                  <a:cubicBezTo>
                    <a:pt x="29052" y="251756"/>
                    <a:pt x="50357" y="272937"/>
                    <a:pt x="89093" y="274862"/>
                  </a:cubicBezTo>
                  <a:cubicBezTo>
                    <a:pt x="131703" y="276788"/>
                    <a:pt x="176249" y="276788"/>
                    <a:pt x="218859" y="274862"/>
                  </a:cubicBezTo>
                  <a:cubicBezTo>
                    <a:pt x="249848" y="272937"/>
                    <a:pt x="269216" y="259458"/>
                    <a:pt x="275026" y="230576"/>
                  </a:cubicBezTo>
                  <a:cubicBezTo>
                    <a:pt x="276963" y="224800"/>
                    <a:pt x="276963" y="220949"/>
                    <a:pt x="276963" y="215172"/>
                  </a:cubicBezTo>
                  <a:cubicBezTo>
                    <a:pt x="276963" y="170886"/>
                    <a:pt x="278900" y="124675"/>
                    <a:pt x="275026" y="80389"/>
                  </a:cubicBezTo>
                  <a:cubicBezTo>
                    <a:pt x="273090" y="53432"/>
                    <a:pt x="253721" y="36103"/>
                    <a:pt x="228543" y="32252"/>
                  </a:cubicBezTo>
                  <a:cubicBezTo>
                    <a:pt x="203364" y="30326"/>
                    <a:pt x="180123" y="32252"/>
                    <a:pt x="154944" y="32252"/>
                  </a:cubicBezTo>
                  <a:close/>
                </a:path>
              </a:pathLst>
            </a:custGeom>
            <a:grpFill/>
            <a:ln w="19266" cap="flat">
              <a:noFill/>
              <a:prstDash val="solid"/>
              <a:miter/>
            </a:ln>
          </p:spPr>
          <p:txBody>
            <a:bodyPr rtlCol="0" anchor="ctr"/>
            <a:lstStyle/>
            <a:p>
              <a:endParaRPr lang="en-SA" sz="675">
                <a:latin typeface="Cairo Light" pitchFamily="2" charset="-78"/>
              </a:endParaRPr>
            </a:p>
          </p:txBody>
        </p:sp>
        <p:sp>
          <p:nvSpPr>
            <p:cNvPr id="16" name="Freeform 15">
              <a:extLst>
                <a:ext uri="{FF2B5EF4-FFF2-40B4-BE49-F238E27FC236}">
                  <a16:creationId xmlns:a16="http://schemas.microsoft.com/office/drawing/2014/main" id="{83D461E8-6A80-4422-71DE-5512B9964C22}"/>
                </a:ext>
              </a:extLst>
            </p:cNvPr>
            <p:cNvSpPr/>
            <p:nvPr/>
          </p:nvSpPr>
          <p:spPr>
            <a:xfrm>
              <a:off x="20050629" y="11048672"/>
              <a:ext cx="158817" cy="157889"/>
            </a:xfrm>
            <a:custGeom>
              <a:avLst/>
              <a:gdLst>
                <a:gd name="connsiteX0" fmla="*/ 158818 w 158817"/>
                <a:gd name="connsiteY0" fmla="*/ 78945 h 157889"/>
                <a:gd name="connsiteX1" fmla="*/ 79409 w 158817"/>
                <a:gd name="connsiteY1" fmla="*/ 157889 h 157889"/>
                <a:gd name="connsiteX2" fmla="*/ 0 w 158817"/>
                <a:gd name="connsiteY2" fmla="*/ 78945 h 157889"/>
                <a:gd name="connsiteX3" fmla="*/ 79409 w 158817"/>
                <a:gd name="connsiteY3" fmla="*/ 0 h 157889"/>
                <a:gd name="connsiteX4" fmla="*/ 158818 w 158817"/>
                <a:gd name="connsiteY4" fmla="*/ 78945 h 157889"/>
                <a:gd name="connsiteX5" fmla="*/ 127829 w 158817"/>
                <a:gd name="connsiteY5" fmla="*/ 78945 h 157889"/>
                <a:gd name="connsiteX6" fmla="*/ 77472 w 158817"/>
                <a:gd name="connsiteY6" fmla="*/ 28882 h 157889"/>
                <a:gd name="connsiteX7" fmla="*/ 27115 w 158817"/>
                <a:gd name="connsiteY7" fmla="*/ 78945 h 157889"/>
                <a:gd name="connsiteX8" fmla="*/ 77472 w 158817"/>
                <a:gd name="connsiteY8" fmla="*/ 129007 h 157889"/>
                <a:gd name="connsiteX9" fmla="*/ 127829 w 158817"/>
                <a:gd name="connsiteY9" fmla="*/ 78945 h 15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817" h="157889">
                  <a:moveTo>
                    <a:pt x="158818" y="78945"/>
                  </a:moveTo>
                  <a:cubicBezTo>
                    <a:pt x="158818" y="121305"/>
                    <a:pt x="123955" y="155964"/>
                    <a:pt x="79409" y="157889"/>
                  </a:cubicBezTo>
                  <a:cubicBezTo>
                    <a:pt x="34862" y="157889"/>
                    <a:pt x="0" y="123231"/>
                    <a:pt x="0" y="78945"/>
                  </a:cubicBezTo>
                  <a:cubicBezTo>
                    <a:pt x="0" y="36584"/>
                    <a:pt x="36799" y="0"/>
                    <a:pt x="79409" y="0"/>
                  </a:cubicBezTo>
                  <a:cubicBezTo>
                    <a:pt x="123955" y="1926"/>
                    <a:pt x="158818" y="36584"/>
                    <a:pt x="158818" y="78945"/>
                  </a:cubicBezTo>
                  <a:close/>
                  <a:moveTo>
                    <a:pt x="127829" y="78945"/>
                  </a:moveTo>
                  <a:cubicBezTo>
                    <a:pt x="127829" y="51988"/>
                    <a:pt x="104587" y="28882"/>
                    <a:pt x="77472" y="28882"/>
                  </a:cubicBezTo>
                  <a:cubicBezTo>
                    <a:pt x="50357" y="28882"/>
                    <a:pt x="27115" y="51988"/>
                    <a:pt x="27115" y="78945"/>
                  </a:cubicBezTo>
                  <a:cubicBezTo>
                    <a:pt x="27115" y="105901"/>
                    <a:pt x="50357" y="129007"/>
                    <a:pt x="77472" y="129007"/>
                  </a:cubicBezTo>
                  <a:cubicBezTo>
                    <a:pt x="106524" y="129007"/>
                    <a:pt x="127829" y="105901"/>
                    <a:pt x="127829" y="78945"/>
                  </a:cubicBezTo>
                  <a:close/>
                </a:path>
              </a:pathLst>
            </a:custGeom>
            <a:grpFill/>
            <a:ln w="19266" cap="flat">
              <a:noFill/>
              <a:prstDash val="solid"/>
              <a:miter/>
            </a:ln>
          </p:spPr>
          <p:txBody>
            <a:bodyPr rtlCol="0" anchor="ctr"/>
            <a:lstStyle/>
            <a:p>
              <a:endParaRPr lang="en-SA" sz="675">
                <a:latin typeface="Cairo Light" pitchFamily="2" charset="-78"/>
              </a:endParaRPr>
            </a:p>
          </p:txBody>
        </p:sp>
        <p:sp>
          <p:nvSpPr>
            <p:cNvPr id="17" name="Freeform 16">
              <a:extLst>
                <a:ext uri="{FF2B5EF4-FFF2-40B4-BE49-F238E27FC236}">
                  <a16:creationId xmlns:a16="http://schemas.microsoft.com/office/drawing/2014/main" id="{8609CA28-B50A-4BD8-D01E-99DEA017FDBA}"/>
                </a:ext>
              </a:extLst>
            </p:cNvPr>
            <p:cNvSpPr/>
            <p:nvPr/>
          </p:nvSpPr>
          <p:spPr>
            <a:xfrm>
              <a:off x="20192016" y="11027492"/>
              <a:ext cx="38736" cy="38509"/>
            </a:xfrm>
            <a:custGeom>
              <a:avLst/>
              <a:gdLst>
                <a:gd name="connsiteX0" fmla="*/ 19368 w 38736"/>
                <a:gd name="connsiteY0" fmla="*/ 0 h 38509"/>
                <a:gd name="connsiteX1" fmla="*/ 38736 w 38736"/>
                <a:gd name="connsiteY1" fmla="*/ 19255 h 38509"/>
                <a:gd name="connsiteX2" fmla="*/ 19368 w 38736"/>
                <a:gd name="connsiteY2" fmla="*/ 38510 h 38509"/>
                <a:gd name="connsiteX3" fmla="*/ 0 w 38736"/>
                <a:gd name="connsiteY3" fmla="*/ 19255 h 38509"/>
                <a:gd name="connsiteX4" fmla="*/ 19368 w 38736"/>
                <a:gd name="connsiteY4" fmla="*/ 0 h 3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36" h="38509">
                  <a:moveTo>
                    <a:pt x="19368" y="0"/>
                  </a:moveTo>
                  <a:cubicBezTo>
                    <a:pt x="29052" y="0"/>
                    <a:pt x="38736" y="7702"/>
                    <a:pt x="38736" y="19255"/>
                  </a:cubicBezTo>
                  <a:cubicBezTo>
                    <a:pt x="38736" y="28882"/>
                    <a:pt x="30989" y="38510"/>
                    <a:pt x="19368" y="38510"/>
                  </a:cubicBezTo>
                  <a:cubicBezTo>
                    <a:pt x="9684" y="38510"/>
                    <a:pt x="0" y="30808"/>
                    <a:pt x="0" y="19255"/>
                  </a:cubicBezTo>
                  <a:cubicBezTo>
                    <a:pt x="0" y="9627"/>
                    <a:pt x="7747" y="0"/>
                    <a:pt x="19368" y="0"/>
                  </a:cubicBezTo>
                  <a:close/>
                </a:path>
              </a:pathLst>
            </a:custGeom>
            <a:grpFill/>
            <a:ln w="19266" cap="flat">
              <a:noFill/>
              <a:prstDash val="solid"/>
              <a:miter/>
            </a:ln>
          </p:spPr>
          <p:txBody>
            <a:bodyPr rtlCol="0" anchor="ctr"/>
            <a:lstStyle/>
            <a:p>
              <a:endParaRPr lang="en-SA" sz="675">
                <a:latin typeface="Cairo Light" pitchFamily="2" charset="-78"/>
              </a:endParaRPr>
            </a:p>
          </p:txBody>
        </p:sp>
      </p:grpSp>
      <p:grpSp>
        <p:nvGrpSpPr>
          <p:cNvPr id="18" name="Graphic 101">
            <a:extLst>
              <a:ext uri="{FF2B5EF4-FFF2-40B4-BE49-F238E27FC236}">
                <a16:creationId xmlns:a16="http://schemas.microsoft.com/office/drawing/2014/main" id="{84C4A939-02A9-ADD9-B049-90A47B1EF396}"/>
              </a:ext>
            </a:extLst>
          </p:cNvPr>
          <p:cNvGrpSpPr/>
          <p:nvPr userDrawn="1"/>
        </p:nvGrpSpPr>
        <p:grpSpPr>
          <a:xfrm>
            <a:off x="7491148" y="4396694"/>
            <a:ext cx="118395" cy="125637"/>
            <a:chOff x="19975094" y="11724515"/>
            <a:chExt cx="315699" cy="335033"/>
          </a:xfrm>
          <a:solidFill>
            <a:srgbClr val="758496"/>
          </a:solidFill>
        </p:grpSpPr>
        <p:sp>
          <p:nvSpPr>
            <p:cNvPr id="19" name="Freeform 18">
              <a:extLst>
                <a:ext uri="{FF2B5EF4-FFF2-40B4-BE49-F238E27FC236}">
                  <a16:creationId xmlns:a16="http://schemas.microsoft.com/office/drawing/2014/main" id="{CFA1538A-EA2C-C003-06C6-06358EAC6EDA}"/>
                </a:ext>
              </a:extLst>
            </p:cNvPr>
            <p:cNvSpPr/>
            <p:nvPr/>
          </p:nvSpPr>
          <p:spPr>
            <a:xfrm>
              <a:off x="20027388" y="11851597"/>
              <a:ext cx="180122" cy="36584"/>
            </a:xfrm>
            <a:custGeom>
              <a:avLst/>
              <a:gdLst>
                <a:gd name="connsiteX0" fmla="*/ 162692 w 180122"/>
                <a:gd name="connsiteY0" fmla="*/ 26957 h 36584"/>
                <a:gd name="connsiteX1" fmla="*/ 154944 w 180122"/>
                <a:gd name="connsiteY1" fmla="*/ 0 h 36584"/>
                <a:gd name="connsiteX2" fmla="*/ 147197 w 180122"/>
                <a:gd name="connsiteY2" fmla="*/ 0 h 36584"/>
                <a:gd name="connsiteX3" fmla="*/ 137513 w 180122"/>
                <a:gd name="connsiteY3" fmla="*/ 26957 h 36584"/>
                <a:gd name="connsiteX4" fmla="*/ 127829 w 180122"/>
                <a:gd name="connsiteY4" fmla="*/ 0 h 36584"/>
                <a:gd name="connsiteX5" fmla="*/ 120082 w 180122"/>
                <a:gd name="connsiteY5" fmla="*/ 0 h 36584"/>
                <a:gd name="connsiteX6" fmla="*/ 120082 w 180122"/>
                <a:gd name="connsiteY6" fmla="*/ 0 h 36584"/>
                <a:gd name="connsiteX7" fmla="*/ 112335 w 180122"/>
                <a:gd name="connsiteY7" fmla="*/ 0 h 36584"/>
                <a:gd name="connsiteX8" fmla="*/ 102651 w 180122"/>
                <a:gd name="connsiteY8" fmla="*/ 26957 h 36584"/>
                <a:gd name="connsiteX9" fmla="*/ 94903 w 180122"/>
                <a:gd name="connsiteY9" fmla="*/ 0 h 36584"/>
                <a:gd name="connsiteX10" fmla="*/ 87156 w 180122"/>
                <a:gd name="connsiteY10" fmla="*/ 0 h 36584"/>
                <a:gd name="connsiteX11" fmla="*/ 77472 w 180122"/>
                <a:gd name="connsiteY11" fmla="*/ 26957 h 36584"/>
                <a:gd name="connsiteX12" fmla="*/ 67788 w 180122"/>
                <a:gd name="connsiteY12" fmla="*/ 0 h 36584"/>
                <a:gd name="connsiteX13" fmla="*/ 60041 w 180122"/>
                <a:gd name="connsiteY13" fmla="*/ 0 h 36584"/>
                <a:gd name="connsiteX14" fmla="*/ 60041 w 180122"/>
                <a:gd name="connsiteY14" fmla="*/ 0 h 36584"/>
                <a:gd name="connsiteX15" fmla="*/ 52294 w 180122"/>
                <a:gd name="connsiteY15" fmla="*/ 0 h 36584"/>
                <a:gd name="connsiteX16" fmla="*/ 42610 w 180122"/>
                <a:gd name="connsiteY16" fmla="*/ 26957 h 36584"/>
                <a:gd name="connsiteX17" fmla="*/ 32926 w 180122"/>
                <a:gd name="connsiteY17" fmla="*/ 0 h 36584"/>
                <a:gd name="connsiteX18" fmla="*/ 27115 w 180122"/>
                <a:gd name="connsiteY18" fmla="*/ 0 h 36584"/>
                <a:gd name="connsiteX19" fmla="*/ 17431 w 180122"/>
                <a:gd name="connsiteY19" fmla="*/ 26957 h 36584"/>
                <a:gd name="connsiteX20" fmla="*/ 7747 w 180122"/>
                <a:gd name="connsiteY20" fmla="*/ 0 h 36584"/>
                <a:gd name="connsiteX21" fmla="*/ 0 w 180122"/>
                <a:gd name="connsiteY21" fmla="*/ 0 h 36584"/>
                <a:gd name="connsiteX22" fmla="*/ 13558 w 180122"/>
                <a:gd name="connsiteY22" fmla="*/ 36584 h 36584"/>
                <a:gd name="connsiteX23" fmla="*/ 21305 w 180122"/>
                <a:gd name="connsiteY23" fmla="*/ 36584 h 36584"/>
                <a:gd name="connsiteX24" fmla="*/ 30989 w 180122"/>
                <a:gd name="connsiteY24" fmla="*/ 11553 h 36584"/>
                <a:gd name="connsiteX25" fmla="*/ 38736 w 180122"/>
                <a:gd name="connsiteY25" fmla="*/ 36584 h 36584"/>
                <a:gd name="connsiteX26" fmla="*/ 46483 w 180122"/>
                <a:gd name="connsiteY26" fmla="*/ 36584 h 36584"/>
                <a:gd name="connsiteX27" fmla="*/ 60041 w 180122"/>
                <a:gd name="connsiteY27" fmla="*/ 0 h 36584"/>
                <a:gd name="connsiteX28" fmla="*/ 73599 w 180122"/>
                <a:gd name="connsiteY28" fmla="*/ 36584 h 36584"/>
                <a:gd name="connsiteX29" fmla="*/ 81346 w 180122"/>
                <a:gd name="connsiteY29" fmla="*/ 36584 h 36584"/>
                <a:gd name="connsiteX30" fmla="*/ 91030 w 180122"/>
                <a:gd name="connsiteY30" fmla="*/ 11553 h 36584"/>
                <a:gd name="connsiteX31" fmla="*/ 98777 w 180122"/>
                <a:gd name="connsiteY31" fmla="*/ 36584 h 36584"/>
                <a:gd name="connsiteX32" fmla="*/ 106524 w 180122"/>
                <a:gd name="connsiteY32" fmla="*/ 36584 h 36584"/>
                <a:gd name="connsiteX33" fmla="*/ 120082 w 180122"/>
                <a:gd name="connsiteY33" fmla="*/ 0 h 36584"/>
                <a:gd name="connsiteX34" fmla="*/ 133640 w 180122"/>
                <a:gd name="connsiteY34" fmla="*/ 36584 h 36584"/>
                <a:gd name="connsiteX35" fmla="*/ 141387 w 180122"/>
                <a:gd name="connsiteY35" fmla="*/ 36584 h 36584"/>
                <a:gd name="connsiteX36" fmla="*/ 151071 w 180122"/>
                <a:gd name="connsiteY36" fmla="*/ 11553 h 36584"/>
                <a:gd name="connsiteX37" fmla="*/ 158818 w 180122"/>
                <a:gd name="connsiteY37" fmla="*/ 36584 h 36584"/>
                <a:gd name="connsiteX38" fmla="*/ 168502 w 180122"/>
                <a:gd name="connsiteY38" fmla="*/ 36584 h 36584"/>
                <a:gd name="connsiteX39" fmla="*/ 180123 w 180122"/>
                <a:gd name="connsiteY39" fmla="*/ 0 h 36584"/>
                <a:gd name="connsiteX40" fmla="*/ 172376 w 180122"/>
                <a:gd name="connsiteY40" fmla="*/ 0 h 3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80122" h="36584">
                  <a:moveTo>
                    <a:pt x="162692" y="26957"/>
                  </a:moveTo>
                  <a:lnTo>
                    <a:pt x="154944" y="0"/>
                  </a:lnTo>
                  <a:lnTo>
                    <a:pt x="147197" y="0"/>
                  </a:lnTo>
                  <a:lnTo>
                    <a:pt x="137513" y="26957"/>
                  </a:lnTo>
                  <a:lnTo>
                    <a:pt x="127829" y="0"/>
                  </a:lnTo>
                  <a:lnTo>
                    <a:pt x="120082" y="0"/>
                  </a:lnTo>
                  <a:lnTo>
                    <a:pt x="120082" y="0"/>
                  </a:lnTo>
                  <a:lnTo>
                    <a:pt x="112335" y="0"/>
                  </a:lnTo>
                  <a:lnTo>
                    <a:pt x="102651" y="26957"/>
                  </a:lnTo>
                  <a:lnTo>
                    <a:pt x="94903" y="0"/>
                  </a:lnTo>
                  <a:lnTo>
                    <a:pt x="87156" y="0"/>
                  </a:lnTo>
                  <a:lnTo>
                    <a:pt x="77472" y="26957"/>
                  </a:lnTo>
                  <a:lnTo>
                    <a:pt x="67788" y="0"/>
                  </a:lnTo>
                  <a:lnTo>
                    <a:pt x="60041" y="0"/>
                  </a:lnTo>
                  <a:lnTo>
                    <a:pt x="60041" y="0"/>
                  </a:lnTo>
                  <a:lnTo>
                    <a:pt x="52294" y="0"/>
                  </a:lnTo>
                  <a:lnTo>
                    <a:pt x="42610" y="26957"/>
                  </a:lnTo>
                  <a:lnTo>
                    <a:pt x="32926" y="0"/>
                  </a:lnTo>
                  <a:lnTo>
                    <a:pt x="27115" y="0"/>
                  </a:lnTo>
                  <a:lnTo>
                    <a:pt x="17431" y="26957"/>
                  </a:lnTo>
                  <a:lnTo>
                    <a:pt x="7747" y="0"/>
                  </a:lnTo>
                  <a:lnTo>
                    <a:pt x="0" y="0"/>
                  </a:lnTo>
                  <a:lnTo>
                    <a:pt x="13558" y="36584"/>
                  </a:lnTo>
                  <a:lnTo>
                    <a:pt x="21305" y="36584"/>
                  </a:lnTo>
                  <a:lnTo>
                    <a:pt x="30989" y="11553"/>
                  </a:lnTo>
                  <a:lnTo>
                    <a:pt x="38736" y="36584"/>
                  </a:lnTo>
                  <a:lnTo>
                    <a:pt x="46483" y="36584"/>
                  </a:lnTo>
                  <a:lnTo>
                    <a:pt x="60041" y="0"/>
                  </a:lnTo>
                  <a:lnTo>
                    <a:pt x="73599" y="36584"/>
                  </a:lnTo>
                  <a:lnTo>
                    <a:pt x="81346" y="36584"/>
                  </a:lnTo>
                  <a:lnTo>
                    <a:pt x="91030" y="11553"/>
                  </a:lnTo>
                  <a:lnTo>
                    <a:pt x="98777" y="36584"/>
                  </a:lnTo>
                  <a:lnTo>
                    <a:pt x="106524" y="36584"/>
                  </a:lnTo>
                  <a:lnTo>
                    <a:pt x="120082" y="0"/>
                  </a:lnTo>
                  <a:lnTo>
                    <a:pt x="133640" y="36584"/>
                  </a:lnTo>
                  <a:lnTo>
                    <a:pt x="141387" y="36584"/>
                  </a:lnTo>
                  <a:lnTo>
                    <a:pt x="151071" y="11553"/>
                  </a:lnTo>
                  <a:lnTo>
                    <a:pt x="158818" y="36584"/>
                  </a:lnTo>
                  <a:lnTo>
                    <a:pt x="168502" y="36584"/>
                  </a:lnTo>
                  <a:lnTo>
                    <a:pt x="180123" y="0"/>
                  </a:lnTo>
                  <a:lnTo>
                    <a:pt x="172376" y="0"/>
                  </a:lnTo>
                  <a:close/>
                </a:path>
              </a:pathLst>
            </a:custGeom>
            <a:grpFill/>
            <a:ln w="19266" cap="flat">
              <a:noFill/>
              <a:prstDash val="solid"/>
              <a:miter/>
            </a:ln>
          </p:spPr>
          <p:txBody>
            <a:bodyPr rtlCol="0" anchor="ctr"/>
            <a:lstStyle/>
            <a:p>
              <a:endParaRPr lang="en-SA" sz="675">
                <a:latin typeface="Cairo Light" pitchFamily="2" charset="-78"/>
              </a:endParaRPr>
            </a:p>
          </p:txBody>
        </p:sp>
        <p:sp>
          <p:nvSpPr>
            <p:cNvPr id="20" name="Freeform 19">
              <a:extLst>
                <a:ext uri="{FF2B5EF4-FFF2-40B4-BE49-F238E27FC236}">
                  <a16:creationId xmlns:a16="http://schemas.microsoft.com/office/drawing/2014/main" id="{EA665665-A5C9-1412-C91A-E8006B38A22A}"/>
                </a:ext>
              </a:extLst>
            </p:cNvPr>
            <p:cNvSpPr/>
            <p:nvPr/>
          </p:nvSpPr>
          <p:spPr>
            <a:xfrm>
              <a:off x="19975094" y="11724515"/>
              <a:ext cx="286647" cy="288821"/>
            </a:xfrm>
            <a:custGeom>
              <a:avLst/>
              <a:gdLst>
                <a:gd name="connsiteX0" fmla="*/ 32926 w 286647"/>
                <a:gd name="connsiteY0" fmla="*/ 177144 h 288821"/>
                <a:gd name="connsiteX1" fmla="*/ 21305 w 286647"/>
                <a:gd name="connsiteY1" fmla="*/ 165591 h 288821"/>
                <a:gd name="connsiteX2" fmla="*/ 13558 w 286647"/>
                <a:gd name="connsiteY2" fmla="*/ 142485 h 288821"/>
                <a:gd name="connsiteX3" fmla="*/ 21305 w 286647"/>
                <a:gd name="connsiteY3" fmla="*/ 119380 h 288821"/>
                <a:gd name="connsiteX4" fmla="*/ 32926 w 286647"/>
                <a:gd name="connsiteY4" fmla="*/ 107827 h 288821"/>
                <a:gd name="connsiteX5" fmla="*/ 54231 w 286647"/>
                <a:gd name="connsiteY5" fmla="*/ 102050 h 288821"/>
                <a:gd name="connsiteX6" fmla="*/ 230480 w 286647"/>
                <a:gd name="connsiteY6" fmla="*/ 102050 h 288821"/>
                <a:gd name="connsiteX7" fmla="*/ 251785 w 286647"/>
                <a:gd name="connsiteY7" fmla="*/ 107827 h 288821"/>
                <a:gd name="connsiteX8" fmla="*/ 263405 w 286647"/>
                <a:gd name="connsiteY8" fmla="*/ 119380 h 288821"/>
                <a:gd name="connsiteX9" fmla="*/ 271153 w 286647"/>
                <a:gd name="connsiteY9" fmla="*/ 142485 h 288821"/>
                <a:gd name="connsiteX10" fmla="*/ 263405 w 286647"/>
                <a:gd name="connsiteY10" fmla="*/ 165591 h 288821"/>
                <a:gd name="connsiteX11" fmla="*/ 251785 w 286647"/>
                <a:gd name="connsiteY11" fmla="*/ 177144 h 288821"/>
                <a:gd name="connsiteX12" fmla="*/ 240164 w 286647"/>
                <a:gd name="connsiteY12" fmla="*/ 182921 h 288821"/>
                <a:gd name="connsiteX13" fmla="*/ 245974 w 286647"/>
                <a:gd name="connsiteY13" fmla="*/ 188697 h 288821"/>
                <a:gd name="connsiteX14" fmla="*/ 249848 w 286647"/>
                <a:gd name="connsiteY14" fmla="*/ 194473 h 288821"/>
                <a:gd name="connsiteX15" fmla="*/ 269216 w 286647"/>
                <a:gd name="connsiteY15" fmla="*/ 213728 h 288821"/>
                <a:gd name="connsiteX16" fmla="*/ 278900 w 286647"/>
                <a:gd name="connsiteY16" fmla="*/ 194473 h 288821"/>
                <a:gd name="connsiteX17" fmla="*/ 278900 w 286647"/>
                <a:gd name="connsiteY17" fmla="*/ 192548 h 288821"/>
                <a:gd name="connsiteX18" fmla="*/ 286647 w 286647"/>
                <a:gd name="connsiteY18" fmla="*/ 144411 h 288821"/>
                <a:gd name="connsiteX19" fmla="*/ 278900 w 286647"/>
                <a:gd name="connsiteY19" fmla="*/ 96274 h 288821"/>
                <a:gd name="connsiteX20" fmla="*/ 278900 w 286647"/>
                <a:gd name="connsiteY20" fmla="*/ 94349 h 288821"/>
                <a:gd name="connsiteX21" fmla="*/ 143324 w 286647"/>
                <a:gd name="connsiteY21" fmla="*/ 0 h 288821"/>
                <a:gd name="connsiteX22" fmla="*/ 7747 w 286647"/>
                <a:gd name="connsiteY22" fmla="*/ 94349 h 288821"/>
                <a:gd name="connsiteX23" fmla="*/ 7747 w 286647"/>
                <a:gd name="connsiteY23" fmla="*/ 96274 h 288821"/>
                <a:gd name="connsiteX24" fmla="*/ 0 w 286647"/>
                <a:gd name="connsiteY24" fmla="*/ 144411 h 288821"/>
                <a:gd name="connsiteX25" fmla="*/ 7747 w 286647"/>
                <a:gd name="connsiteY25" fmla="*/ 192548 h 288821"/>
                <a:gd name="connsiteX26" fmla="*/ 7747 w 286647"/>
                <a:gd name="connsiteY26" fmla="*/ 194473 h 288821"/>
                <a:gd name="connsiteX27" fmla="*/ 143324 w 286647"/>
                <a:gd name="connsiteY27" fmla="*/ 288822 h 288821"/>
                <a:gd name="connsiteX28" fmla="*/ 220796 w 286647"/>
                <a:gd name="connsiteY28" fmla="*/ 267642 h 288821"/>
                <a:gd name="connsiteX29" fmla="*/ 220796 w 286647"/>
                <a:gd name="connsiteY29" fmla="*/ 242610 h 288821"/>
                <a:gd name="connsiteX30" fmla="*/ 176249 w 286647"/>
                <a:gd name="connsiteY30" fmla="*/ 265716 h 288821"/>
                <a:gd name="connsiteX31" fmla="*/ 195617 w 286647"/>
                <a:gd name="connsiteY31" fmla="*/ 202175 h 288821"/>
                <a:gd name="connsiteX32" fmla="*/ 222733 w 286647"/>
                <a:gd name="connsiteY32" fmla="*/ 202175 h 288821"/>
                <a:gd name="connsiteX33" fmla="*/ 222733 w 286647"/>
                <a:gd name="connsiteY33" fmla="*/ 200250 h 288821"/>
                <a:gd name="connsiteX34" fmla="*/ 222733 w 286647"/>
                <a:gd name="connsiteY34" fmla="*/ 194473 h 288821"/>
                <a:gd name="connsiteX35" fmla="*/ 222733 w 286647"/>
                <a:gd name="connsiteY35" fmla="*/ 188697 h 288821"/>
                <a:gd name="connsiteX36" fmla="*/ 54231 w 286647"/>
                <a:gd name="connsiteY36" fmla="*/ 188697 h 288821"/>
                <a:gd name="connsiteX37" fmla="*/ 32926 w 286647"/>
                <a:gd name="connsiteY37" fmla="*/ 177144 h 288821"/>
                <a:gd name="connsiteX38" fmla="*/ 253721 w 286647"/>
                <a:gd name="connsiteY38" fmla="*/ 88572 h 288821"/>
                <a:gd name="connsiteX39" fmla="*/ 193680 w 286647"/>
                <a:gd name="connsiteY39" fmla="*/ 88572 h 288821"/>
                <a:gd name="connsiteX40" fmla="*/ 174312 w 286647"/>
                <a:gd name="connsiteY40" fmla="*/ 25031 h 288821"/>
                <a:gd name="connsiteX41" fmla="*/ 253721 w 286647"/>
                <a:gd name="connsiteY41" fmla="*/ 88572 h 288821"/>
                <a:gd name="connsiteX42" fmla="*/ 120082 w 286647"/>
                <a:gd name="connsiteY42" fmla="*/ 51988 h 288821"/>
                <a:gd name="connsiteX43" fmla="*/ 141387 w 286647"/>
                <a:gd name="connsiteY43" fmla="*/ 19255 h 288821"/>
                <a:gd name="connsiteX44" fmla="*/ 162692 w 286647"/>
                <a:gd name="connsiteY44" fmla="*/ 51988 h 288821"/>
                <a:gd name="connsiteX45" fmla="*/ 170439 w 286647"/>
                <a:gd name="connsiteY45" fmla="*/ 88572 h 288821"/>
                <a:gd name="connsiteX46" fmla="*/ 110398 w 286647"/>
                <a:gd name="connsiteY46" fmla="*/ 88572 h 288821"/>
                <a:gd name="connsiteX47" fmla="*/ 120082 w 286647"/>
                <a:gd name="connsiteY47" fmla="*/ 51988 h 288821"/>
                <a:gd name="connsiteX48" fmla="*/ 110398 w 286647"/>
                <a:gd name="connsiteY48" fmla="*/ 25031 h 288821"/>
                <a:gd name="connsiteX49" fmla="*/ 91030 w 286647"/>
                <a:gd name="connsiteY49" fmla="*/ 88572 h 288821"/>
                <a:gd name="connsiteX50" fmla="*/ 30989 w 286647"/>
                <a:gd name="connsiteY50" fmla="*/ 88572 h 288821"/>
                <a:gd name="connsiteX51" fmla="*/ 110398 w 286647"/>
                <a:gd name="connsiteY51" fmla="*/ 25031 h 288821"/>
                <a:gd name="connsiteX52" fmla="*/ 172376 w 286647"/>
                <a:gd name="connsiteY52" fmla="*/ 198324 h 288821"/>
                <a:gd name="connsiteX53" fmla="*/ 164628 w 286647"/>
                <a:gd name="connsiteY53" fmla="*/ 234908 h 288821"/>
                <a:gd name="connsiteX54" fmla="*/ 143324 w 286647"/>
                <a:gd name="connsiteY54" fmla="*/ 267642 h 288821"/>
                <a:gd name="connsiteX55" fmla="*/ 122019 w 286647"/>
                <a:gd name="connsiteY55" fmla="*/ 234908 h 288821"/>
                <a:gd name="connsiteX56" fmla="*/ 114272 w 286647"/>
                <a:gd name="connsiteY56" fmla="*/ 198324 h 288821"/>
                <a:gd name="connsiteX57" fmla="*/ 172376 w 286647"/>
                <a:gd name="connsiteY57" fmla="*/ 198324 h 288821"/>
                <a:gd name="connsiteX58" fmla="*/ 110398 w 286647"/>
                <a:gd name="connsiteY58" fmla="*/ 261865 h 288821"/>
                <a:gd name="connsiteX59" fmla="*/ 32926 w 286647"/>
                <a:gd name="connsiteY59" fmla="*/ 198324 h 288821"/>
                <a:gd name="connsiteX60" fmla="*/ 92967 w 286647"/>
                <a:gd name="connsiteY60" fmla="*/ 198324 h 288821"/>
                <a:gd name="connsiteX61" fmla="*/ 110398 w 286647"/>
                <a:gd name="connsiteY61" fmla="*/ 261865 h 28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86647" h="288821">
                  <a:moveTo>
                    <a:pt x="32926" y="177144"/>
                  </a:moveTo>
                  <a:cubicBezTo>
                    <a:pt x="29052" y="175219"/>
                    <a:pt x="25178" y="171368"/>
                    <a:pt x="21305" y="165591"/>
                  </a:cubicBezTo>
                  <a:cubicBezTo>
                    <a:pt x="17431" y="159815"/>
                    <a:pt x="13558" y="150187"/>
                    <a:pt x="13558" y="142485"/>
                  </a:cubicBezTo>
                  <a:cubicBezTo>
                    <a:pt x="13558" y="132858"/>
                    <a:pt x="15494" y="125156"/>
                    <a:pt x="21305" y="119380"/>
                  </a:cubicBezTo>
                  <a:cubicBezTo>
                    <a:pt x="25178" y="115529"/>
                    <a:pt x="29052" y="111678"/>
                    <a:pt x="32926" y="107827"/>
                  </a:cubicBezTo>
                  <a:cubicBezTo>
                    <a:pt x="38736" y="103976"/>
                    <a:pt x="46483" y="102050"/>
                    <a:pt x="54231" y="102050"/>
                  </a:cubicBezTo>
                  <a:lnTo>
                    <a:pt x="230480" y="102050"/>
                  </a:lnTo>
                  <a:cubicBezTo>
                    <a:pt x="238227" y="102050"/>
                    <a:pt x="245974" y="103976"/>
                    <a:pt x="251785" y="107827"/>
                  </a:cubicBezTo>
                  <a:cubicBezTo>
                    <a:pt x="255658" y="109752"/>
                    <a:pt x="259532" y="113603"/>
                    <a:pt x="263405" y="119380"/>
                  </a:cubicBezTo>
                  <a:cubicBezTo>
                    <a:pt x="267279" y="125156"/>
                    <a:pt x="271153" y="134784"/>
                    <a:pt x="271153" y="142485"/>
                  </a:cubicBezTo>
                  <a:cubicBezTo>
                    <a:pt x="271153" y="152113"/>
                    <a:pt x="269216" y="159815"/>
                    <a:pt x="263405" y="165591"/>
                  </a:cubicBezTo>
                  <a:cubicBezTo>
                    <a:pt x="259532" y="169442"/>
                    <a:pt x="255658" y="173293"/>
                    <a:pt x="251785" y="177144"/>
                  </a:cubicBezTo>
                  <a:cubicBezTo>
                    <a:pt x="247911" y="179069"/>
                    <a:pt x="244037" y="180995"/>
                    <a:pt x="240164" y="182921"/>
                  </a:cubicBezTo>
                  <a:lnTo>
                    <a:pt x="245974" y="188697"/>
                  </a:lnTo>
                  <a:lnTo>
                    <a:pt x="249848" y="194473"/>
                  </a:lnTo>
                  <a:lnTo>
                    <a:pt x="269216" y="213728"/>
                  </a:lnTo>
                  <a:cubicBezTo>
                    <a:pt x="273090" y="207952"/>
                    <a:pt x="275026" y="200250"/>
                    <a:pt x="278900" y="194473"/>
                  </a:cubicBezTo>
                  <a:cubicBezTo>
                    <a:pt x="278900" y="194473"/>
                    <a:pt x="278900" y="194473"/>
                    <a:pt x="278900" y="192548"/>
                  </a:cubicBezTo>
                  <a:cubicBezTo>
                    <a:pt x="284710" y="177144"/>
                    <a:pt x="286647" y="161740"/>
                    <a:pt x="286647" y="144411"/>
                  </a:cubicBezTo>
                  <a:cubicBezTo>
                    <a:pt x="286647" y="127082"/>
                    <a:pt x="284710" y="111678"/>
                    <a:pt x="278900" y="96274"/>
                  </a:cubicBezTo>
                  <a:cubicBezTo>
                    <a:pt x="278900" y="96274"/>
                    <a:pt x="278900" y="96274"/>
                    <a:pt x="278900" y="94349"/>
                  </a:cubicBezTo>
                  <a:cubicBezTo>
                    <a:pt x="259532" y="38510"/>
                    <a:pt x="205301" y="0"/>
                    <a:pt x="143324" y="0"/>
                  </a:cubicBezTo>
                  <a:cubicBezTo>
                    <a:pt x="81346" y="0"/>
                    <a:pt x="27115" y="40435"/>
                    <a:pt x="7747" y="94349"/>
                  </a:cubicBezTo>
                  <a:cubicBezTo>
                    <a:pt x="7747" y="94349"/>
                    <a:pt x="7747" y="94349"/>
                    <a:pt x="7747" y="96274"/>
                  </a:cubicBezTo>
                  <a:cubicBezTo>
                    <a:pt x="1937" y="111678"/>
                    <a:pt x="0" y="127082"/>
                    <a:pt x="0" y="144411"/>
                  </a:cubicBezTo>
                  <a:cubicBezTo>
                    <a:pt x="0" y="161740"/>
                    <a:pt x="1937" y="177144"/>
                    <a:pt x="7747" y="192548"/>
                  </a:cubicBezTo>
                  <a:cubicBezTo>
                    <a:pt x="7747" y="192548"/>
                    <a:pt x="7747" y="192548"/>
                    <a:pt x="7747" y="194473"/>
                  </a:cubicBezTo>
                  <a:cubicBezTo>
                    <a:pt x="27115" y="250312"/>
                    <a:pt x="81346" y="288822"/>
                    <a:pt x="143324" y="288822"/>
                  </a:cubicBezTo>
                  <a:cubicBezTo>
                    <a:pt x="172376" y="288822"/>
                    <a:pt x="197554" y="281120"/>
                    <a:pt x="220796" y="267642"/>
                  </a:cubicBezTo>
                  <a:lnTo>
                    <a:pt x="220796" y="242610"/>
                  </a:lnTo>
                  <a:cubicBezTo>
                    <a:pt x="207238" y="254163"/>
                    <a:pt x="191744" y="261865"/>
                    <a:pt x="176249" y="265716"/>
                  </a:cubicBezTo>
                  <a:cubicBezTo>
                    <a:pt x="185933" y="250312"/>
                    <a:pt x="191744" y="227206"/>
                    <a:pt x="195617" y="202175"/>
                  </a:cubicBezTo>
                  <a:lnTo>
                    <a:pt x="222733" y="202175"/>
                  </a:lnTo>
                  <a:lnTo>
                    <a:pt x="222733" y="200250"/>
                  </a:lnTo>
                  <a:lnTo>
                    <a:pt x="222733" y="194473"/>
                  </a:lnTo>
                  <a:lnTo>
                    <a:pt x="222733" y="188697"/>
                  </a:lnTo>
                  <a:lnTo>
                    <a:pt x="54231" y="188697"/>
                  </a:lnTo>
                  <a:cubicBezTo>
                    <a:pt x="46483" y="184846"/>
                    <a:pt x="38736" y="180995"/>
                    <a:pt x="32926" y="177144"/>
                  </a:cubicBezTo>
                  <a:close/>
                  <a:moveTo>
                    <a:pt x="253721" y="88572"/>
                  </a:moveTo>
                  <a:lnTo>
                    <a:pt x="193680" y="88572"/>
                  </a:lnTo>
                  <a:cubicBezTo>
                    <a:pt x="189807" y="63541"/>
                    <a:pt x="183996" y="40435"/>
                    <a:pt x="174312" y="25031"/>
                  </a:cubicBezTo>
                  <a:cubicBezTo>
                    <a:pt x="209175" y="34659"/>
                    <a:pt x="238227" y="57764"/>
                    <a:pt x="253721" y="88572"/>
                  </a:cubicBezTo>
                  <a:close/>
                  <a:moveTo>
                    <a:pt x="120082" y="51988"/>
                  </a:moveTo>
                  <a:cubicBezTo>
                    <a:pt x="127829" y="30808"/>
                    <a:pt x="135576" y="19255"/>
                    <a:pt x="141387" y="19255"/>
                  </a:cubicBezTo>
                  <a:cubicBezTo>
                    <a:pt x="147197" y="19255"/>
                    <a:pt x="154944" y="28882"/>
                    <a:pt x="162692" y="51988"/>
                  </a:cubicBezTo>
                  <a:cubicBezTo>
                    <a:pt x="166565" y="63541"/>
                    <a:pt x="168502" y="75094"/>
                    <a:pt x="170439" y="88572"/>
                  </a:cubicBezTo>
                  <a:lnTo>
                    <a:pt x="110398" y="88572"/>
                  </a:lnTo>
                  <a:cubicBezTo>
                    <a:pt x="114272" y="75094"/>
                    <a:pt x="118145" y="63541"/>
                    <a:pt x="120082" y="51988"/>
                  </a:cubicBezTo>
                  <a:close/>
                  <a:moveTo>
                    <a:pt x="110398" y="25031"/>
                  </a:moveTo>
                  <a:cubicBezTo>
                    <a:pt x="100714" y="40435"/>
                    <a:pt x="94903" y="63541"/>
                    <a:pt x="91030" y="88572"/>
                  </a:cubicBezTo>
                  <a:lnTo>
                    <a:pt x="30989" y="88572"/>
                  </a:lnTo>
                  <a:cubicBezTo>
                    <a:pt x="48420" y="57764"/>
                    <a:pt x="75535" y="34659"/>
                    <a:pt x="110398" y="25031"/>
                  </a:cubicBezTo>
                  <a:close/>
                  <a:moveTo>
                    <a:pt x="172376" y="198324"/>
                  </a:moveTo>
                  <a:cubicBezTo>
                    <a:pt x="170439" y="211803"/>
                    <a:pt x="166565" y="223356"/>
                    <a:pt x="164628" y="234908"/>
                  </a:cubicBezTo>
                  <a:cubicBezTo>
                    <a:pt x="156881" y="256089"/>
                    <a:pt x="149134" y="267642"/>
                    <a:pt x="143324" y="267642"/>
                  </a:cubicBezTo>
                  <a:cubicBezTo>
                    <a:pt x="137513" y="267642"/>
                    <a:pt x="129766" y="258014"/>
                    <a:pt x="122019" y="234908"/>
                  </a:cubicBezTo>
                  <a:cubicBezTo>
                    <a:pt x="118145" y="223356"/>
                    <a:pt x="116208" y="211803"/>
                    <a:pt x="114272" y="198324"/>
                  </a:cubicBezTo>
                  <a:lnTo>
                    <a:pt x="172376" y="198324"/>
                  </a:lnTo>
                  <a:close/>
                  <a:moveTo>
                    <a:pt x="110398" y="261865"/>
                  </a:moveTo>
                  <a:cubicBezTo>
                    <a:pt x="75535" y="252238"/>
                    <a:pt x="48420" y="229132"/>
                    <a:pt x="32926" y="198324"/>
                  </a:cubicBezTo>
                  <a:lnTo>
                    <a:pt x="92967" y="198324"/>
                  </a:lnTo>
                  <a:cubicBezTo>
                    <a:pt x="94903" y="223356"/>
                    <a:pt x="100714" y="246461"/>
                    <a:pt x="110398" y="261865"/>
                  </a:cubicBezTo>
                  <a:close/>
                </a:path>
              </a:pathLst>
            </a:custGeom>
            <a:grpFill/>
            <a:ln w="19266" cap="flat">
              <a:noFill/>
              <a:prstDash val="solid"/>
              <a:miter/>
            </a:ln>
          </p:spPr>
          <p:txBody>
            <a:bodyPr rtlCol="0" anchor="ctr"/>
            <a:lstStyle/>
            <a:p>
              <a:endParaRPr lang="en-SA" sz="675">
                <a:latin typeface="Cairo Light" pitchFamily="2" charset="-78"/>
              </a:endParaRPr>
            </a:p>
          </p:txBody>
        </p:sp>
        <p:sp>
          <p:nvSpPr>
            <p:cNvPr id="21" name="Freeform 20">
              <a:extLst>
                <a:ext uri="{FF2B5EF4-FFF2-40B4-BE49-F238E27FC236}">
                  <a16:creationId xmlns:a16="http://schemas.microsoft.com/office/drawing/2014/main" id="{BF00CF47-CE4B-97A9-9E95-4C727205B134}"/>
                </a:ext>
              </a:extLst>
            </p:cNvPr>
            <p:cNvSpPr/>
            <p:nvPr/>
          </p:nvSpPr>
          <p:spPr>
            <a:xfrm>
              <a:off x="20203637" y="11915138"/>
              <a:ext cx="87156" cy="144410"/>
            </a:xfrm>
            <a:custGeom>
              <a:avLst/>
              <a:gdLst>
                <a:gd name="connsiteX0" fmla="*/ 87156 w 87156"/>
                <a:gd name="connsiteY0" fmla="*/ 82796 h 144410"/>
                <a:gd name="connsiteX1" fmla="*/ 34863 w 87156"/>
                <a:gd name="connsiteY1" fmla="*/ 30808 h 144410"/>
                <a:gd name="connsiteX2" fmla="*/ 19368 w 87156"/>
                <a:gd name="connsiteY2" fmla="*/ 15404 h 144410"/>
                <a:gd name="connsiteX3" fmla="*/ 11621 w 87156"/>
                <a:gd name="connsiteY3" fmla="*/ 7702 h 144410"/>
                <a:gd name="connsiteX4" fmla="*/ 9684 w 87156"/>
                <a:gd name="connsiteY4" fmla="*/ 5776 h 144410"/>
                <a:gd name="connsiteX5" fmla="*/ 3874 w 87156"/>
                <a:gd name="connsiteY5" fmla="*/ 0 h 144410"/>
                <a:gd name="connsiteX6" fmla="*/ 3874 w 87156"/>
                <a:gd name="connsiteY6" fmla="*/ 0 h 144410"/>
                <a:gd name="connsiteX7" fmla="*/ 3874 w 87156"/>
                <a:gd name="connsiteY7" fmla="*/ 5776 h 144410"/>
                <a:gd name="connsiteX8" fmla="*/ 3874 w 87156"/>
                <a:gd name="connsiteY8" fmla="*/ 7702 h 144410"/>
                <a:gd name="connsiteX9" fmla="*/ 1937 w 87156"/>
                <a:gd name="connsiteY9" fmla="*/ 38510 h 144410"/>
                <a:gd name="connsiteX10" fmla="*/ 1937 w 87156"/>
                <a:gd name="connsiteY10" fmla="*/ 67392 h 144410"/>
                <a:gd name="connsiteX11" fmla="*/ 0 w 87156"/>
                <a:gd name="connsiteY11" fmla="*/ 117454 h 144410"/>
                <a:gd name="connsiteX12" fmla="*/ 32926 w 87156"/>
                <a:gd name="connsiteY12" fmla="*/ 92423 h 144410"/>
                <a:gd name="connsiteX13" fmla="*/ 54231 w 87156"/>
                <a:gd name="connsiteY13" fmla="*/ 144411 h 144410"/>
                <a:gd name="connsiteX14" fmla="*/ 67788 w 87156"/>
                <a:gd name="connsiteY14" fmla="*/ 138634 h 144410"/>
                <a:gd name="connsiteX15" fmla="*/ 46483 w 87156"/>
                <a:gd name="connsiteY15" fmla="*/ 86647 h 144410"/>
                <a:gd name="connsiteX16" fmla="*/ 87156 w 87156"/>
                <a:gd name="connsiteY16" fmla="*/ 82796 h 144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156" h="144410">
                  <a:moveTo>
                    <a:pt x="87156" y="82796"/>
                  </a:moveTo>
                  <a:lnTo>
                    <a:pt x="34863" y="30808"/>
                  </a:lnTo>
                  <a:lnTo>
                    <a:pt x="19368" y="15404"/>
                  </a:lnTo>
                  <a:lnTo>
                    <a:pt x="11621" y="7702"/>
                  </a:lnTo>
                  <a:lnTo>
                    <a:pt x="9684" y="5776"/>
                  </a:lnTo>
                  <a:lnTo>
                    <a:pt x="3874" y="0"/>
                  </a:lnTo>
                  <a:cubicBezTo>
                    <a:pt x="3874" y="0"/>
                    <a:pt x="3874" y="0"/>
                    <a:pt x="3874" y="0"/>
                  </a:cubicBezTo>
                  <a:lnTo>
                    <a:pt x="3874" y="5776"/>
                  </a:lnTo>
                  <a:lnTo>
                    <a:pt x="3874" y="7702"/>
                  </a:lnTo>
                  <a:lnTo>
                    <a:pt x="1937" y="38510"/>
                  </a:lnTo>
                  <a:lnTo>
                    <a:pt x="1937" y="67392"/>
                  </a:lnTo>
                  <a:lnTo>
                    <a:pt x="0" y="117454"/>
                  </a:lnTo>
                  <a:lnTo>
                    <a:pt x="32926" y="92423"/>
                  </a:lnTo>
                  <a:lnTo>
                    <a:pt x="54231" y="144411"/>
                  </a:lnTo>
                  <a:lnTo>
                    <a:pt x="67788" y="138634"/>
                  </a:lnTo>
                  <a:lnTo>
                    <a:pt x="46483" y="86647"/>
                  </a:lnTo>
                  <a:lnTo>
                    <a:pt x="87156" y="82796"/>
                  </a:lnTo>
                  <a:close/>
                </a:path>
              </a:pathLst>
            </a:custGeom>
            <a:grpFill/>
            <a:ln w="19266" cap="flat">
              <a:noFill/>
              <a:prstDash val="solid"/>
              <a:miter/>
            </a:ln>
          </p:spPr>
          <p:txBody>
            <a:bodyPr rtlCol="0" anchor="ctr"/>
            <a:lstStyle/>
            <a:p>
              <a:endParaRPr lang="en-SA" sz="675">
                <a:latin typeface="Cairo Light" pitchFamily="2" charset="-78"/>
              </a:endParaRPr>
            </a:p>
          </p:txBody>
        </p:sp>
      </p:grpSp>
      <p:sp>
        <p:nvSpPr>
          <p:cNvPr id="22" name="Freeform 21">
            <a:extLst>
              <a:ext uri="{FF2B5EF4-FFF2-40B4-BE49-F238E27FC236}">
                <a16:creationId xmlns:a16="http://schemas.microsoft.com/office/drawing/2014/main" id="{4375DDF5-B064-668F-4AEA-7966C49FDFC0}"/>
              </a:ext>
            </a:extLst>
          </p:cNvPr>
          <p:cNvSpPr/>
          <p:nvPr userDrawn="1"/>
        </p:nvSpPr>
        <p:spPr>
          <a:xfrm>
            <a:off x="7501317" y="4564211"/>
            <a:ext cx="85709" cy="127803"/>
          </a:xfrm>
          <a:custGeom>
            <a:avLst/>
            <a:gdLst>
              <a:gd name="connsiteX0" fmla="*/ 228543 w 228542"/>
              <a:gd name="connsiteY0" fmla="*/ 109752 h 340809"/>
              <a:gd name="connsiteX1" fmla="*/ 228543 w 228542"/>
              <a:gd name="connsiteY1" fmla="*/ 109752 h 340809"/>
              <a:gd name="connsiteX2" fmla="*/ 114271 w 228542"/>
              <a:gd name="connsiteY2" fmla="*/ 0 h 340809"/>
              <a:gd name="connsiteX3" fmla="*/ 0 w 228542"/>
              <a:gd name="connsiteY3" fmla="*/ 113603 h 340809"/>
              <a:gd name="connsiteX4" fmla="*/ 114271 w 228542"/>
              <a:gd name="connsiteY4" fmla="*/ 340810 h 340809"/>
              <a:gd name="connsiteX5" fmla="*/ 228543 w 228542"/>
              <a:gd name="connsiteY5" fmla="*/ 113603 h 340809"/>
              <a:gd name="connsiteX6" fmla="*/ 228543 w 228542"/>
              <a:gd name="connsiteY6" fmla="*/ 109752 h 340809"/>
              <a:gd name="connsiteX7" fmla="*/ 61978 w 228542"/>
              <a:gd name="connsiteY7" fmla="*/ 107827 h 340809"/>
              <a:gd name="connsiteX8" fmla="*/ 116208 w 228542"/>
              <a:gd name="connsiteY8" fmla="*/ 53913 h 340809"/>
              <a:gd name="connsiteX9" fmla="*/ 170439 w 228542"/>
              <a:gd name="connsiteY9" fmla="*/ 107827 h 340809"/>
              <a:gd name="connsiteX10" fmla="*/ 116208 w 228542"/>
              <a:gd name="connsiteY10" fmla="*/ 161740 h 340809"/>
              <a:gd name="connsiteX11" fmla="*/ 61978 w 228542"/>
              <a:gd name="connsiteY11" fmla="*/ 107827 h 34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542" h="340809">
                <a:moveTo>
                  <a:pt x="228543" y="109752"/>
                </a:moveTo>
                <a:cubicBezTo>
                  <a:pt x="228543" y="109752"/>
                  <a:pt x="228543" y="107827"/>
                  <a:pt x="228543" y="109752"/>
                </a:cubicBezTo>
                <a:cubicBezTo>
                  <a:pt x="226606" y="48137"/>
                  <a:pt x="176249" y="0"/>
                  <a:pt x="114271" y="0"/>
                </a:cubicBezTo>
                <a:cubicBezTo>
                  <a:pt x="52294" y="0"/>
                  <a:pt x="0" y="50062"/>
                  <a:pt x="0" y="113603"/>
                </a:cubicBezTo>
                <a:cubicBezTo>
                  <a:pt x="0" y="175219"/>
                  <a:pt x="114271" y="340810"/>
                  <a:pt x="114271" y="340810"/>
                </a:cubicBezTo>
                <a:cubicBezTo>
                  <a:pt x="114271" y="340810"/>
                  <a:pt x="228543" y="177144"/>
                  <a:pt x="228543" y="113603"/>
                </a:cubicBezTo>
                <a:cubicBezTo>
                  <a:pt x="228543" y="111678"/>
                  <a:pt x="228543" y="109752"/>
                  <a:pt x="228543" y="109752"/>
                </a:cubicBezTo>
                <a:close/>
                <a:moveTo>
                  <a:pt x="61978" y="107827"/>
                </a:moveTo>
                <a:cubicBezTo>
                  <a:pt x="61978" y="78945"/>
                  <a:pt x="85219" y="53913"/>
                  <a:pt x="116208" y="53913"/>
                </a:cubicBezTo>
                <a:cubicBezTo>
                  <a:pt x="147197" y="53913"/>
                  <a:pt x="170439" y="77019"/>
                  <a:pt x="170439" y="107827"/>
                </a:cubicBezTo>
                <a:cubicBezTo>
                  <a:pt x="170439" y="136709"/>
                  <a:pt x="147197" y="161740"/>
                  <a:pt x="116208" y="161740"/>
                </a:cubicBezTo>
                <a:cubicBezTo>
                  <a:pt x="85219" y="161740"/>
                  <a:pt x="61978" y="136709"/>
                  <a:pt x="61978" y="107827"/>
                </a:cubicBezTo>
                <a:close/>
              </a:path>
            </a:pathLst>
          </a:custGeom>
          <a:solidFill>
            <a:srgbClr val="758496"/>
          </a:solidFill>
          <a:ln w="19266" cap="flat">
            <a:noFill/>
            <a:prstDash val="solid"/>
            <a:miter/>
          </a:ln>
        </p:spPr>
        <p:txBody>
          <a:bodyPr rtlCol="0" anchor="ctr"/>
          <a:lstStyle/>
          <a:p>
            <a:endParaRPr lang="en-SA" sz="675">
              <a:latin typeface="Cairo Light" pitchFamily="2" charset="-78"/>
            </a:endParaRPr>
          </a:p>
        </p:txBody>
      </p:sp>
      <p:sp>
        <p:nvSpPr>
          <p:cNvPr id="23" name="Title 81">
            <a:extLst>
              <a:ext uri="{FF2B5EF4-FFF2-40B4-BE49-F238E27FC236}">
                <a16:creationId xmlns:a16="http://schemas.microsoft.com/office/drawing/2014/main" id="{D47B3C83-FE94-B1B6-B5DB-C87CEDDD5584}"/>
              </a:ext>
            </a:extLst>
          </p:cNvPr>
          <p:cNvSpPr txBox="1">
            <a:spLocks/>
          </p:cNvSpPr>
          <p:nvPr userDrawn="1"/>
        </p:nvSpPr>
        <p:spPr>
          <a:xfrm>
            <a:off x="7635681" y="3919638"/>
            <a:ext cx="1385614" cy="156517"/>
          </a:xfrm>
          <a:prstGeom prst="rect">
            <a:avLst/>
          </a:prstGeom>
        </p:spPr>
        <p:txBody>
          <a:bodyPr/>
          <a:lstStyle>
            <a:lvl1pPr algn="l" defTabSz="1828709" rtl="0" eaLnBrk="1" latinLnBrk="0" hangingPunct="1">
              <a:lnSpc>
                <a:spcPct val="90000"/>
              </a:lnSpc>
              <a:spcBef>
                <a:spcPct val="0"/>
              </a:spcBef>
              <a:buNone/>
              <a:defRPr sz="8800" kern="1200">
                <a:solidFill>
                  <a:schemeClr val="tx1"/>
                </a:solidFill>
                <a:latin typeface="+mj-lt"/>
                <a:ea typeface="+mj-ea"/>
                <a:cs typeface="+mj-cs"/>
              </a:defRPr>
            </a:lvl1pPr>
          </a:lstStyle>
          <a:p>
            <a:pPr rtl="1">
              <a:lnSpc>
                <a:spcPct val="100000"/>
              </a:lnSpc>
            </a:pPr>
            <a:r>
              <a:rPr lang="ar-SA" sz="750" dirty="0">
                <a:solidFill>
                  <a:schemeClr val="bg1"/>
                </a:solidFill>
                <a:latin typeface="Cairo Light" pitchFamily="2" charset="-78"/>
                <a:cs typeface="Cairo Light" pitchFamily="2" charset="-78"/>
              </a:rPr>
              <a:t>920029555</a:t>
            </a:r>
            <a:endParaRPr lang="en-SA" sz="750" dirty="0">
              <a:solidFill>
                <a:schemeClr val="bg1"/>
              </a:solidFill>
              <a:latin typeface="Cairo Light" pitchFamily="2" charset="-78"/>
              <a:cs typeface="Cairo Light" pitchFamily="2" charset="-78"/>
            </a:endParaRPr>
          </a:p>
        </p:txBody>
      </p:sp>
      <p:sp>
        <p:nvSpPr>
          <p:cNvPr id="24" name="Title 81">
            <a:extLst>
              <a:ext uri="{FF2B5EF4-FFF2-40B4-BE49-F238E27FC236}">
                <a16:creationId xmlns:a16="http://schemas.microsoft.com/office/drawing/2014/main" id="{1735DF70-EE8A-FEEE-473B-EEEB7C17C7AA}"/>
              </a:ext>
            </a:extLst>
          </p:cNvPr>
          <p:cNvSpPr txBox="1">
            <a:spLocks/>
          </p:cNvSpPr>
          <p:nvPr userDrawn="1"/>
        </p:nvSpPr>
        <p:spPr>
          <a:xfrm>
            <a:off x="7646961" y="4096502"/>
            <a:ext cx="838050" cy="156517"/>
          </a:xfrm>
          <a:prstGeom prst="rect">
            <a:avLst/>
          </a:prstGeom>
        </p:spPr>
        <p:txBody>
          <a:bodyPr/>
          <a:lstStyle>
            <a:lvl1pPr algn="l" defTabSz="1828709" rtl="0" eaLnBrk="1" latinLnBrk="0" hangingPunct="1">
              <a:lnSpc>
                <a:spcPct val="90000"/>
              </a:lnSpc>
              <a:spcBef>
                <a:spcPct val="0"/>
              </a:spcBef>
              <a:buNone/>
              <a:defRPr sz="8800" kern="1200">
                <a:solidFill>
                  <a:schemeClr val="tx1"/>
                </a:solidFill>
                <a:latin typeface="+mj-lt"/>
                <a:ea typeface="+mj-ea"/>
                <a:cs typeface="+mj-cs"/>
              </a:defRPr>
            </a:lvl1pPr>
          </a:lstStyle>
          <a:p>
            <a:pPr rtl="1">
              <a:lnSpc>
                <a:spcPct val="100000"/>
              </a:lnSpc>
            </a:pPr>
            <a:r>
              <a:rPr lang="en-US" sz="750" dirty="0">
                <a:solidFill>
                  <a:schemeClr val="bg1"/>
                </a:solidFill>
                <a:latin typeface="Cairo Light" pitchFamily="2" charset="-78"/>
                <a:cs typeface="Cairo Light" pitchFamily="2" charset="-78"/>
              </a:rPr>
              <a:t>@Almosa_Group</a:t>
            </a:r>
            <a:endParaRPr lang="en-SA" sz="750" dirty="0">
              <a:solidFill>
                <a:schemeClr val="bg1"/>
              </a:solidFill>
              <a:latin typeface="Cairo Light" pitchFamily="2" charset="-78"/>
              <a:cs typeface="Cairo Light" pitchFamily="2" charset="-78"/>
            </a:endParaRPr>
          </a:p>
        </p:txBody>
      </p:sp>
      <p:sp>
        <p:nvSpPr>
          <p:cNvPr id="25" name="Title 81">
            <a:extLst>
              <a:ext uri="{FF2B5EF4-FFF2-40B4-BE49-F238E27FC236}">
                <a16:creationId xmlns:a16="http://schemas.microsoft.com/office/drawing/2014/main" id="{DEC30D29-A128-F292-8D76-013082E50945}"/>
              </a:ext>
            </a:extLst>
          </p:cNvPr>
          <p:cNvSpPr txBox="1">
            <a:spLocks/>
          </p:cNvSpPr>
          <p:nvPr userDrawn="1"/>
        </p:nvSpPr>
        <p:spPr>
          <a:xfrm>
            <a:off x="7646961" y="4240619"/>
            <a:ext cx="1191083" cy="203730"/>
          </a:xfrm>
          <a:prstGeom prst="rect">
            <a:avLst/>
          </a:prstGeom>
        </p:spPr>
        <p:txBody>
          <a:bodyPr/>
          <a:lstStyle>
            <a:lvl1pPr algn="l" defTabSz="1828709" rtl="0" eaLnBrk="1" latinLnBrk="0" hangingPunct="1">
              <a:lnSpc>
                <a:spcPct val="90000"/>
              </a:lnSpc>
              <a:spcBef>
                <a:spcPct val="0"/>
              </a:spcBef>
              <a:buNone/>
              <a:defRPr sz="8800" kern="1200">
                <a:solidFill>
                  <a:schemeClr val="tx1"/>
                </a:solidFill>
                <a:latin typeface="+mj-lt"/>
                <a:ea typeface="+mj-ea"/>
                <a:cs typeface="+mj-cs"/>
              </a:defRPr>
            </a:lvl1pPr>
          </a:lstStyle>
          <a:p>
            <a:pPr rtl="1">
              <a:lnSpc>
                <a:spcPct val="100000"/>
              </a:lnSpc>
            </a:pPr>
            <a:r>
              <a:rPr lang="en-US" sz="750" err="1">
                <a:solidFill>
                  <a:schemeClr val="bg1"/>
                </a:solidFill>
                <a:latin typeface="Cairo Light" pitchFamily="2" charset="-78"/>
                <a:cs typeface="Cairo Light" pitchFamily="2" charset="-78"/>
              </a:rPr>
              <a:t>info@almosa.com.sa</a:t>
            </a:r>
            <a:endParaRPr lang="en-SA" sz="750">
              <a:solidFill>
                <a:schemeClr val="bg1"/>
              </a:solidFill>
              <a:latin typeface="Cairo Light" pitchFamily="2" charset="-78"/>
              <a:cs typeface="Cairo Light" pitchFamily="2" charset="-78"/>
            </a:endParaRPr>
          </a:p>
        </p:txBody>
      </p:sp>
      <p:sp>
        <p:nvSpPr>
          <p:cNvPr id="26" name="Title 81">
            <a:extLst>
              <a:ext uri="{FF2B5EF4-FFF2-40B4-BE49-F238E27FC236}">
                <a16:creationId xmlns:a16="http://schemas.microsoft.com/office/drawing/2014/main" id="{9233F8C1-CE99-0E0C-4B91-F1096C47AAA5}"/>
              </a:ext>
            </a:extLst>
          </p:cNvPr>
          <p:cNvSpPr txBox="1">
            <a:spLocks/>
          </p:cNvSpPr>
          <p:nvPr userDrawn="1"/>
        </p:nvSpPr>
        <p:spPr>
          <a:xfrm>
            <a:off x="7646960" y="4384737"/>
            <a:ext cx="914561" cy="156517"/>
          </a:xfrm>
          <a:prstGeom prst="rect">
            <a:avLst/>
          </a:prstGeom>
        </p:spPr>
        <p:txBody>
          <a:bodyPr/>
          <a:lstStyle>
            <a:lvl1pPr algn="l" defTabSz="1828709" rtl="0" eaLnBrk="1" latinLnBrk="0" hangingPunct="1">
              <a:lnSpc>
                <a:spcPct val="90000"/>
              </a:lnSpc>
              <a:spcBef>
                <a:spcPct val="0"/>
              </a:spcBef>
              <a:buNone/>
              <a:defRPr sz="8800" kern="1200">
                <a:solidFill>
                  <a:schemeClr val="tx1"/>
                </a:solidFill>
                <a:latin typeface="+mj-lt"/>
                <a:ea typeface="+mj-ea"/>
                <a:cs typeface="+mj-cs"/>
              </a:defRPr>
            </a:lvl1pPr>
          </a:lstStyle>
          <a:p>
            <a:pPr rtl="1">
              <a:lnSpc>
                <a:spcPct val="100000"/>
              </a:lnSpc>
            </a:pPr>
            <a:r>
              <a:rPr lang="en-US" sz="750" err="1">
                <a:solidFill>
                  <a:schemeClr val="bg1"/>
                </a:solidFill>
                <a:latin typeface="Cairo Light" pitchFamily="2" charset="-78"/>
                <a:cs typeface="Cairo Light" pitchFamily="2" charset="-78"/>
              </a:rPr>
              <a:t>www.almosa.com.sa</a:t>
            </a:r>
            <a:endParaRPr lang="en-SA" sz="750">
              <a:solidFill>
                <a:schemeClr val="bg1"/>
              </a:solidFill>
              <a:latin typeface="Cairo Light" pitchFamily="2" charset="-78"/>
              <a:cs typeface="Cairo Light" pitchFamily="2" charset="-78"/>
            </a:endParaRPr>
          </a:p>
        </p:txBody>
      </p:sp>
      <p:sp>
        <p:nvSpPr>
          <p:cNvPr id="27" name="Title 81">
            <a:extLst>
              <a:ext uri="{FF2B5EF4-FFF2-40B4-BE49-F238E27FC236}">
                <a16:creationId xmlns:a16="http://schemas.microsoft.com/office/drawing/2014/main" id="{782BB807-908F-7155-81D3-50A8C5FE1AE2}"/>
              </a:ext>
            </a:extLst>
          </p:cNvPr>
          <p:cNvSpPr txBox="1">
            <a:spLocks/>
          </p:cNvSpPr>
          <p:nvPr userDrawn="1"/>
        </p:nvSpPr>
        <p:spPr>
          <a:xfrm>
            <a:off x="7646961" y="4561201"/>
            <a:ext cx="838050" cy="156517"/>
          </a:xfrm>
          <a:prstGeom prst="rect">
            <a:avLst/>
          </a:prstGeom>
        </p:spPr>
        <p:txBody>
          <a:bodyPr/>
          <a:lstStyle>
            <a:lvl1pPr algn="l" defTabSz="1828709" rtl="0" eaLnBrk="1" latinLnBrk="0" hangingPunct="1">
              <a:lnSpc>
                <a:spcPct val="90000"/>
              </a:lnSpc>
              <a:spcBef>
                <a:spcPct val="0"/>
              </a:spcBef>
              <a:buNone/>
              <a:defRPr sz="8800" kern="1200">
                <a:solidFill>
                  <a:schemeClr val="tx1"/>
                </a:solidFill>
                <a:latin typeface="+mj-lt"/>
                <a:ea typeface="+mj-ea"/>
                <a:cs typeface="+mj-cs"/>
              </a:defRPr>
            </a:lvl1pPr>
          </a:lstStyle>
          <a:p>
            <a:pPr rtl="1">
              <a:lnSpc>
                <a:spcPct val="100000"/>
              </a:lnSpc>
            </a:pPr>
            <a:r>
              <a:rPr lang="en-US" sz="750" dirty="0">
                <a:solidFill>
                  <a:schemeClr val="bg1"/>
                </a:solidFill>
                <a:latin typeface="Cairo Light" pitchFamily="2" charset="-78"/>
                <a:cs typeface="Cairo Light" pitchFamily="2" charset="-78"/>
              </a:rPr>
              <a:t>K.S.A - Riyadh</a:t>
            </a:r>
            <a:endParaRPr lang="en-SA" sz="750" dirty="0">
              <a:solidFill>
                <a:schemeClr val="bg1"/>
              </a:solidFill>
              <a:latin typeface="Cairo Light" pitchFamily="2" charset="-78"/>
              <a:cs typeface="Cairo Light" pitchFamily="2" charset="-78"/>
            </a:endParaRPr>
          </a:p>
        </p:txBody>
      </p:sp>
      <p:cxnSp>
        <p:nvCxnSpPr>
          <p:cNvPr id="3" name="Straight Connector 2">
            <a:extLst>
              <a:ext uri="{FF2B5EF4-FFF2-40B4-BE49-F238E27FC236}">
                <a16:creationId xmlns:a16="http://schemas.microsoft.com/office/drawing/2014/main" id="{6DA100BE-DD7E-343E-A60F-68B5E8939221}"/>
              </a:ext>
            </a:extLst>
          </p:cNvPr>
          <p:cNvCxnSpPr>
            <a:cxnSpLocks/>
          </p:cNvCxnSpPr>
          <p:nvPr userDrawn="1"/>
        </p:nvCxnSpPr>
        <p:spPr>
          <a:xfrm flipH="1">
            <a:off x="7301300" y="2914744"/>
            <a:ext cx="558845" cy="558808"/>
          </a:xfrm>
          <a:prstGeom prst="line">
            <a:avLst/>
          </a:prstGeom>
          <a:ln w="53975">
            <a:solidFill>
              <a:srgbClr val="B8BCC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6C2E5AE-E2E9-E9DA-2563-493199943718}"/>
              </a:ext>
            </a:extLst>
          </p:cNvPr>
          <p:cNvSpPr txBox="1"/>
          <p:nvPr userDrawn="1"/>
        </p:nvSpPr>
        <p:spPr>
          <a:xfrm>
            <a:off x="6357600" y="2940233"/>
            <a:ext cx="2306319" cy="507831"/>
          </a:xfrm>
          <a:prstGeom prst="rect">
            <a:avLst/>
          </a:prstGeom>
          <a:noFill/>
        </p:spPr>
        <p:txBody>
          <a:bodyPr wrap="square" lIns="0" rIns="0" rtlCol="0" anchor="ctr">
            <a:spAutoFit/>
          </a:bodyPr>
          <a:lstStyle/>
          <a:p>
            <a:pPr algn="ctr" rtl="1"/>
            <a:r>
              <a:rPr lang="ar-SA" sz="2700" b="1" i="0" dirty="0">
                <a:solidFill>
                  <a:srgbClr val="EFF4F8"/>
                </a:solidFill>
                <a:latin typeface="Cairo Black" pitchFamily="2" charset="-78"/>
                <a:ea typeface="Lato" panose="020F0502020204030203" pitchFamily="34" charset="0"/>
                <a:cs typeface="Cairo Black" pitchFamily="2" charset="-78"/>
              </a:rPr>
              <a:t>شكراً لكم</a:t>
            </a:r>
            <a:endParaRPr lang="id-ID" sz="2700" b="1" i="0" dirty="0">
              <a:solidFill>
                <a:srgbClr val="EFF4F8"/>
              </a:solidFill>
              <a:latin typeface="Cairo Black" pitchFamily="2" charset="-78"/>
              <a:ea typeface="Lato" panose="020F0502020204030203" pitchFamily="34" charset="0"/>
              <a:cs typeface="Cairo Black" pitchFamily="2" charset="-78"/>
            </a:endParaRPr>
          </a:p>
        </p:txBody>
      </p:sp>
      <p:pic>
        <p:nvPicPr>
          <p:cNvPr id="30" name="Graphic 29">
            <a:extLst>
              <a:ext uri="{FF2B5EF4-FFF2-40B4-BE49-F238E27FC236}">
                <a16:creationId xmlns:a16="http://schemas.microsoft.com/office/drawing/2014/main" id="{95ECF5FE-A098-06D5-A16A-E07357BEC97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1834" y="1648500"/>
            <a:ext cx="4503470" cy="3611038"/>
          </a:xfrm>
          <a:prstGeom prst="rect">
            <a:avLst/>
          </a:prstGeom>
        </p:spPr>
      </p:pic>
      <p:sp>
        <p:nvSpPr>
          <p:cNvPr id="33" name="Graphic 31">
            <a:extLst>
              <a:ext uri="{FF2B5EF4-FFF2-40B4-BE49-F238E27FC236}">
                <a16:creationId xmlns:a16="http://schemas.microsoft.com/office/drawing/2014/main" id="{774E69DF-BE3F-6DAC-1065-3FB962765272}"/>
              </a:ext>
            </a:extLst>
          </p:cNvPr>
          <p:cNvSpPr/>
          <p:nvPr/>
        </p:nvSpPr>
        <p:spPr>
          <a:xfrm>
            <a:off x="7318187" y="4112202"/>
            <a:ext cx="132638" cy="120045"/>
          </a:xfrm>
          <a:custGeom>
            <a:avLst/>
            <a:gdLst>
              <a:gd name="connsiteX0" fmla="*/ 955205 w 3012935"/>
              <a:gd name="connsiteY0" fmla="*/ 0 h 2727057"/>
              <a:gd name="connsiteX1" fmla="*/ 1608812 w 3012935"/>
              <a:gd name="connsiteY1" fmla="*/ 869426 h 2727057"/>
              <a:gd name="connsiteX2" fmla="*/ 1627704 w 3012935"/>
              <a:gd name="connsiteY2" fmla="*/ 855226 h 2727057"/>
              <a:gd name="connsiteX3" fmla="*/ 2373757 w 3012935"/>
              <a:gd name="connsiteY3" fmla="*/ 0 h 2727057"/>
              <a:gd name="connsiteX4" fmla="*/ 2832350 w 3012935"/>
              <a:gd name="connsiteY4" fmla="*/ 0 h 2727057"/>
              <a:gd name="connsiteX5" fmla="*/ 1825207 w 3012935"/>
              <a:gd name="connsiteY5" fmla="*/ 1156861 h 2727057"/>
              <a:gd name="connsiteX6" fmla="*/ 3012936 w 3012935"/>
              <a:gd name="connsiteY6" fmla="*/ 2727057 h 2727057"/>
              <a:gd name="connsiteX7" fmla="*/ 2083868 w 3012935"/>
              <a:gd name="connsiteY7" fmla="*/ 2727057 h 2727057"/>
              <a:gd name="connsiteX8" fmla="*/ 1356601 w 3012935"/>
              <a:gd name="connsiteY8" fmla="*/ 1776864 h 2727057"/>
              <a:gd name="connsiteX9" fmla="*/ 1337709 w 3012935"/>
              <a:gd name="connsiteY9" fmla="*/ 1791064 h 2727057"/>
              <a:gd name="connsiteX10" fmla="*/ 520372 w 3012935"/>
              <a:gd name="connsiteY10" fmla="*/ 2727057 h 2727057"/>
              <a:gd name="connsiteX11" fmla="*/ 61779 w 3012935"/>
              <a:gd name="connsiteY11" fmla="*/ 2727057 h 2727057"/>
              <a:gd name="connsiteX12" fmla="*/ 1135133 w 3012935"/>
              <a:gd name="connsiteY12" fmla="*/ 1490260 h 2727057"/>
              <a:gd name="connsiteX13" fmla="*/ 0 w 3012935"/>
              <a:gd name="connsiteY13" fmla="*/ 0 h 2727057"/>
              <a:gd name="connsiteX14" fmla="*/ 955205 w 3012935"/>
              <a:gd name="connsiteY14" fmla="*/ 0 h 2727057"/>
              <a:gd name="connsiteX15" fmla="*/ 2466426 w 3012935"/>
              <a:gd name="connsiteY15" fmla="*/ 2451502 h 2727057"/>
              <a:gd name="connsiteX16" fmla="*/ 810261 w 3012935"/>
              <a:gd name="connsiteY16" fmla="*/ 261304 h 2727057"/>
              <a:gd name="connsiteX17" fmla="*/ 537006 w 3012935"/>
              <a:gd name="connsiteY17" fmla="*/ 261304 h 2727057"/>
              <a:gd name="connsiteX18" fmla="*/ 2212180 w 3012935"/>
              <a:gd name="connsiteY18" fmla="*/ 2451502 h 2727057"/>
              <a:gd name="connsiteX19" fmla="*/ 2466426 w 3012935"/>
              <a:gd name="connsiteY19" fmla="*/ 2451502 h 272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012935" h="2727057">
                <a:moveTo>
                  <a:pt x="955205" y="0"/>
                </a:moveTo>
                <a:lnTo>
                  <a:pt x="1608812" y="869426"/>
                </a:lnTo>
                <a:lnTo>
                  <a:pt x="1627704" y="855226"/>
                </a:lnTo>
                <a:lnTo>
                  <a:pt x="2373757" y="0"/>
                </a:lnTo>
                <a:lnTo>
                  <a:pt x="2832350" y="0"/>
                </a:lnTo>
                <a:lnTo>
                  <a:pt x="1825207" y="1156861"/>
                </a:lnTo>
                <a:lnTo>
                  <a:pt x="3012936" y="2727057"/>
                </a:lnTo>
                <a:lnTo>
                  <a:pt x="2083868" y="2727057"/>
                </a:lnTo>
                <a:lnTo>
                  <a:pt x="1356601" y="1776864"/>
                </a:lnTo>
                <a:lnTo>
                  <a:pt x="1337709" y="1791064"/>
                </a:lnTo>
                <a:lnTo>
                  <a:pt x="520372" y="2727057"/>
                </a:lnTo>
                <a:lnTo>
                  <a:pt x="61779" y="2727057"/>
                </a:lnTo>
                <a:lnTo>
                  <a:pt x="1135133" y="1490260"/>
                </a:lnTo>
                <a:lnTo>
                  <a:pt x="0" y="0"/>
                </a:lnTo>
                <a:lnTo>
                  <a:pt x="955205" y="0"/>
                </a:lnTo>
                <a:close/>
                <a:moveTo>
                  <a:pt x="2466426" y="2451502"/>
                </a:moveTo>
                <a:lnTo>
                  <a:pt x="810261" y="261304"/>
                </a:lnTo>
                <a:lnTo>
                  <a:pt x="537006" y="261304"/>
                </a:lnTo>
                <a:lnTo>
                  <a:pt x="2212180" y="2451502"/>
                </a:lnTo>
                <a:lnTo>
                  <a:pt x="2466426" y="2451502"/>
                </a:lnTo>
                <a:close/>
              </a:path>
            </a:pathLst>
          </a:custGeom>
          <a:solidFill>
            <a:srgbClr val="758496"/>
          </a:solidFill>
          <a:ln w="9499" cap="flat">
            <a:noFill/>
            <a:prstDash val="solid"/>
            <a:miter/>
          </a:ln>
        </p:spPr>
        <p:txBody>
          <a:bodyPr rtlCol="0" anchor="ctr"/>
          <a:lstStyle/>
          <a:p>
            <a:pPr marL="0" algn="l" defTabSz="171450" rtl="0" eaLnBrk="1" latinLnBrk="0" hangingPunct="1"/>
            <a:endParaRPr lang="en-SA" sz="675"/>
          </a:p>
        </p:txBody>
      </p:sp>
      <p:grpSp>
        <p:nvGrpSpPr>
          <p:cNvPr id="2" name="Group 1">
            <a:extLst>
              <a:ext uri="{FF2B5EF4-FFF2-40B4-BE49-F238E27FC236}">
                <a16:creationId xmlns:a16="http://schemas.microsoft.com/office/drawing/2014/main" id="{16DE5E44-AB71-583D-0AE7-0011B3576C77}"/>
              </a:ext>
            </a:extLst>
          </p:cNvPr>
          <p:cNvGrpSpPr/>
          <p:nvPr userDrawn="1"/>
        </p:nvGrpSpPr>
        <p:grpSpPr>
          <a:xfrm>
            <a:off x="7746426" y="2093437"/>
            <a:ext cx="463461" cy="594042"/>
            <a:chOff x="21631974" y="1072096"/>
            <a:chExt cx="1235816" cy="1584113"/>
          </a:xfrm>
        </p:grpSpPr>
        <p:sp>
          <p:nvSpPr>
            <p:cNvPr id="4" name="Freeform 3">
              <a:extLst>
                <a:ext uri="{FF2B5EF4-FFF2-40B4-BE49-F238E27FC236}">
                  <a16:creationId xmlns:a16="http://schemas.microsoft.com/office/drawing/2014/main" id="{5D2CACA9-01F1-9484-5F2F-B711A639BA20}"/>
                </a:ext>
              </a:extLst>
            </p:cNvPr>
            <p:cNvSpPr/>
            <p:nvPr/>
          </p:nvSpPr>
          <p:spPr>
            <a:xfrm>
              <a:off x="22072842" y="1160038"/>
              <a:ext cx="39342" cy="30085"/>
            </a:xfrm>
            <a:custGeom>
              <a:avLst/>
              <a:gdLst>
                <a:gd name="connsiteX0" fmla="*/ 39342 w 39342"/>
                <a:gd name="connsiteY0" fmla="*/ 0 h 30085"/>
                <a:gd name="connsiteX1" fmla="*/ 0 w 39342"/>
                <a:gd name="connsiteY1" fmla="*/ 30085 h 30085"/>
                <a:gd name="connsiteX2" fmla="*/ 39342 w 39342"/>
                <a:gd name="connsiteY2" fmla="*/ 0 h 30085"/>
              </a:gdLst>
              <a:ahLst/>
              <a:cxnLst>
                <a:cxn ang="0">
                  <a:pos x="connsiteX0" y="connsiteY0"/>
                </a:cxn>
                <a:cxn ang="0">
                  <a:pos x="connsiteX1" y="connsiteY1"/>
                </a:cxn>
                <a:cxn ang="0">
                  <a:pos x="connsiteX2" y="connsiteY2"/>
                </a:cxn>
              </a:cxnLst>
              <a:rect l="l" t="t" r="r" b="b"/>
              <a:pathLst>
                <a:path w="39342" h="30085">
                  <a:moveTo>
                    <a:pt x="39342" y="0"/>
                  </a:moveTo>
                  <a:lnTo>
                    <a:pt x="0" y="30085"/>
                  </a:lnTo>
                  <a:cubicBezTo>
                    <a:pt x="12729" y="19671"/>
                    <a:pt x="25457" y="9257"/>
                    <a:pt x="39342" y="0"/>
                  </a:cubicBezTo>
                </a:path>
              </a:pathLst>
            </a:custGeom>
            <a:solidFill>
              <a:srgbClr val="B8BCC1"/>
            </a:solidFill>
            <a:ln w="11554" cap="flat">
              <a:noFill/>
              <a:prstDash val="solid"/>
              <a:miter/>
            </a:ln>
          </p:spPr>
          <p:txBody>
            <a:bodyPr rtlCol="0" anchor="ctr"/>
            <a:lstStyle/>
            <a:p>
              <a:endParaRPr lang="en-SA" sz="675"/>
            </a:p>
          </p:txBody>
        </p:sp>
        <p:sp>
          <p:nvSpPr>
            <p:cNvPr id="5" name="Freeform 4">
              <a:extLst>
                <a:ext uri="{FF2B5EF4-FFF2-40B4-BE49-F238E27FC236}">
                  <a16:creationId xmlns:a16="http://schemas.microsoft.com/office/drawing/2014/main" id="{4E8015F9-7BC5-B617-E973-E79225DDFC0F}"/>
                </a:ext>
              </a:extLst>
            </p:cNvPr>
            <p:cNvSpPr/>
            <p:nvPr/>
          </p:nvSpPr>
          <p:spPr>
            <a:xfrm>
              <a:off x="21631974" y="1072096"/>
              <a:ext cx="1235816" cy="1584113"/>
            </a:xfrm>
            <a:custGeom>
              <a:avLst/>
              <a:gdLst>
                <a:gd name="connsiteX0" fmla="*/ 480210 w 1235816"/>
                <a:gd name="connsiteY0" fmla="*/ 87942 h 1584113"/>
                <a:gd name="connsiteX1" fmla="*/ 480210 w 1235816"/>
                <a:gd name="connsiteY1" fmla="*/ 87942 h 1584113"/>
                <a:gd name="connsiteX2" fmla="*/ 760236 w 1235816"/>
                <a:gd name="connsiteY2" fmla="*/ 0 h 1584113"/>
                <a:gd name="connsiteX3" fmla="*/ 808835 w 1235816"/>
                <a:gd name="connsiteY3" fmla="*/ 2314 h 1584113"/>
                <a:gd name="connsiteX4" fmla="*/ 1235817 w 1235816"/>
                <a:gd name="connsiteY4" fmla="*/ 458224 h 1584113"/>
                <a:gd name="connsiteX5" fmla="*/ 1235817 w 1235816"/>
                <a:gd name="connsiteY5" fmla="*/ 1581800 h 1584113"/>
                <a:gd name="connsiteX6" fmla="*/ 808835 w 1235816"/>
                <a:gd name="connsiteY6" fmla="*/ 1581800 h 1584113"/>
                <a:gd name="connsiteX7" fmla="*/ 808835 w 1235816"/>
                <a:gd name="connsiteY7" fmla="*/ 660723 h 1584113"/>
                <a:gd name="connsiteX8" fmla="*/ 770650 w 1235816"/>
                <a:gd name="connsiteY8" fmla="*/ 489467 h 1584113"/>
                <a:gd name="connsiteX9" fmla="*/ 761393 w 1235816"/>
                <a:gd name="connsiteY9" fmla="*/ 470953 h 1584113"/>
                <a:gd name="connsiteX10" fmla="*/ 730150 w 1235816"/>
                <a:gd name="connsiteY10" fmla="*/ 422353 h 1584113"/>
                <a:gd name="connsiteX11" fmla="*/ 720893 w 1235816"/>
                <a:gd name="connsiteY11" fmla="*/ 410782 h 1584113"/>
                <a:gd name="connsiteX12" fmla="*/ 690808 w 1235816"/>
                <a:gd name="connsiteY12" fmla="*/ 378382 h 1584113"/>
                <a:gd name="connsiteX13" fmla="*/ 681551 w 1235816"/>
                <a:gd name="connsiteY13" fmla="*/ 369125 h 1584113"/>
                <a:gd name="connsiteX14" fmla="*/ 606337 w 1235816"/>
                <a:gd name="connsiteY14" fmla="*/ 313583 h 1584113"/>
                <a:gd name="connsiteX15" fmla="*/ 597080 w 1235816"/>
                <a:gd name="connsiteY15" fmla="*/ 308954 h 1584113"/>
                <a:gd name="connsiteX16" fmla="*/ 563524 w 1235816"/>
                <a:gd name="connsiteY16" fmla="*/ 292754 h 1584113"/>
                <a:gd name="connsiteX17" fmla="*/ 554266 w 1235816"/>
                <a:gd name="connsiteY17" fmla="*/ 289283 h 1584113"/>
                <a:gd name="connsiteX18" fmla="*/ 499881 w 1235816"/>
                <a:gd name="connsiteY18" fmla="*/ 271926 h 1584113"/>
                <a:gd name="connsiteX19" fmla="*/ 490624 w 1235816"/>
                <a:gd name="connsiteY19" fmla="*/ 269612 h 1584113"/>
                <a:gd name="connsiteX20" fmla="*/ 404996 w 1235816"/>
                <a:gd name="connsiteY20" fmla="*/ 260355 h 1584113"/>
                <a:gd name="connsiteX21" fmla="*/ 329783 w 1235816"/>
                <a:gd name="connsiteY21" fmla="*/ 267298 h 1584113"/>
                <a:gd name="connsiteX22" fmla="*/ 329783 w 1235816"/>
                <a:gd name="connsiteY22" fmla="*/ 267298 h 1584113"/>
                <a:gd name="connsiteX23" fmla="*/ 285812 w 1235816"/>
                <a:gd name="connsiteY23" fmla="*/ 460539 h 1584113"/>
                <a:gd name="connsiteX24" fmla="*/ 285812 w 1235816"/>
                <a:gd name="connsiteY24" fmla="*/ 1584114 h 1584113"/>
                <a:gd name="connsiteX25" fmla="*/ 0 w 1235816"/>
                <a:gd name="connsiteY25" fmla="*/ 1584114 h 1584113"/>
                <a:gd name="connsiteX26" fmla="*/ 0 w 1235816"/>
                <a:gd name="connsiteY26" fmla="*/ 663037 h 1584113"/>
                <a:gd name="connsiteX27" fmla="*/ 146956 w 1235816"/>
                <a:gd name="connsiteY27" fmla="*/ 352925 h 1584113"/>
                <a:gd name="connsiteX28" fmla="*/ 146956 w 1235816"/>
                <a:gd name="connsiteY28" fmla="*/ 352925 h 1584113"/>
                <a:gd name="connsiteX29" fmla="*/ 158527 w 1235816"/>
                <a:gd name="connsiteY29" fmla="*/ 343668 h 1584113"/>
                <a:gd name="connsiteX30" fmla="*/ 158527 w 1235816"/>
                <a:gd name="connsiteY30" fmla="*/ 343668 h 1584113"/>
                <a:gd name="connsiteX31" fmla="*/ 158527 w 1235816"/>
                <a:gd name="connsiteY31" fmla="*/ 343668 h 1584113"/>
                <a:gd name="connsiteX32" fmla="*/ 284655 w 1235816"/>
                <a:gd name="connsiteY32" fmla="*/ 245312 h 1584113"/>
                <a:gd name="connsiteX33" fmla="*/ 440867 w 1235816"/>
                <a:gd name="connsiteY33" fmla="*/ 122656 h 1584113"/>
                <a:gd name="connsiteX34" fmla="*/ 440867 w 1235816"/>
                <a:gd name="connsiteY34" fmla="*/ 122656 h 1584113"/>
                <a:gd name="connsiteX35" fmla="*/ 440867 w 1235816"/>
                <a:gd name="connsiteY35" fmla="*/ 122656 h 158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35816" h="1584113">
                  <a:moveTo>
                    <a:pt x="480210" y="87942"/>
                  </a:moveTo>
                  <a:lnTo>
                    <a:pt x="480210" y="87942"/>
                  </a:lnTo>
                  <a:cubicBezTo>
                    <a:pt x="558895" y="32400"/>
                    <a:pt x="656094" y="0"/>
                    <a:pt x="760236" y="0"/>
                  </a:cubicBezTo>
                  <a:cubicBezTo>
                    <a:pt x="864378" y="0"/>
                    <a:pt x="792636" y="0"/>
                    <a:pt x="808835" y="2314"/>
                  </a:cubicBezTo>
                  <a:cubicBezTo>
                    <a:pt x="1048362" y="25457"/>
                    <a:pt x="1235817" y="221012"/>
                    <a:pt x="1235817" y="458224"/>
                  </a:cubicBezTo>
                  <a:lnTo>
                    <a:pt x="1235817" y="1581800"/>
                  </a:lnTo>
                  <a:lnTo>
                    <a:pt x="808835" y="1581800"/>
                  </a:lnTo>
                  <a:lnTo>
                    <a:pt x="808835" y="660723"/>
                  </a:lnTo>
                  <a:cubicBezTo>
                    <a:pt x="808835" y="599394"/>
                    <a:pt x="794950" y="541538"/>
                    <a:pt x="770650" y="489467"/>
                  </a:cubicBezTo>
                  <a:cubicBezTo>
                    <a:pt x="767178" y="483681"/>
                    <a:pt x="764864" y="476738"/>
                    <a:pt x="761393" y="470953"/>
                  </a:cubicBezTo>
                  <a:cubicBezTo>
                    <a:pt x="752136" y="453596"/>
                    <a:pt x="741722" y="437396"/>
                    <a:pt x="730150" y="422353"/>
                  </a:cubicBezTo>
                  <a:cubicBezTo>
                    <a:pt x="726679" y="417725"/>
                    <a:pt x="724365" y="414253"/>
                    <a:pt x="720893" y="410782"/>
                  </a:cubicBezTo>
                  <a:cubicBezTo>
                    <a:pt x="711636" y="399211"/>
                    <a:pt x="701222" y="388796"/>
                    <a:pt x="690808" y="378382"/>
                  </a:cubicBezTo>
                  <a:cubicBezTo>
                    <a:pt x="687336" y="374911"/>
                    <a:pt x="685022" y="372597"/>
                    <a:pt x="681551" y="369125"/>
                  </a:cubicBezTo>
                  <a:cubicBezTo>
                    <a:pt x="658408" y="348297"/>
                    <a:pt x="632951" y="328626"/>
                    <a:pt x="606337" y="313583"/>
                  </a:cubicBezTo>
                  <a:cubicBezTo>
                    <a:pt x="602866" y="311269"/>
                    <a:pt x="600552" y="310111"/>
                    <a:pt x="597080" y="308954"/>
                  </a:cubicBezTo>
                  <a:cubicBezTo>
                    <a:pt x="586666" y="303169"/>
                    <a:pt x="575095" y="297383"/>
                    <a:pt x="563524" y="292754"/>
                  </a:cubicBezTo>
                  <a:cubicBezTo>
                    <a:pt x="560052" y="291597"/>
                    <a:pt x="557738" y="290440"/>
                    <a:pt x="554266" y="289283"/>
                  </a:cubicBezTo>
                  <a:cubicBezTo>
                    <a:pt x="536909" y="282340"/>
                    <a:pt x="518395" y="276555"/>
                    <a:pt x="499881" y="271926"/>
                  </a:cubicBezTo>
                  <a:cubicBezTo>
                    <a:pt x="496410" y="271926"/>
                    <a:pt x="494096" y="270769"/>
                    <a:pt x="490624" y="269612"/>
                  </a:cubicBezTo>
                  <a:cubicBezTo>
                    <a:pt x="462853" y="263826"/>
                    <a:pt x="435082" y="260355"/>
                    <a:pt x="404996" y="260355"/>
                  </a:cubicBezTo>
                  <a:cubicBezTo>
                    <a:pt x="374911" y="260355"/>
                    <a:pt x="354083" y="262669"/>
                    <a:pt x="329783" y="267298"/>
                  </a:cubicBezTo>
                  <a:lnTo>
                    <a:pt x="329783" y="267298"/>
                  </a:lnTo>
                  <a:cubicBezTo>
                    <a:pt x="300854" y="326311"/>
                    <a:pt x="285812" y="391111"/>
                    <a:pt x="285812" y="460539"/>
                  </a:cubicBezTo>
                  <a:lnTo>
                    <a:pt x="285812" y="1584114"/>
                  </a:lnTo>
                  <a:lnTo>
                    <a:pt x="0" y="1584114"/>
                  </a:lnTo>
                  <a:lnTo>
                    <a:pt x="0" y="663037"/>
                  </a:lnTo>
                  <a:cubicBezTo>
                    <a:pt x="0" y="538066"/>
                    <a:pt x="57857" y="426982"/>
                    <a:pt x="146956" y="352925"/>
                  </a:cubicBezTo>
                  <a:lnTo>
                    <a:pt x="146956" y="352925"/>
                  </a:lnTo>
                  <a:cubicBezTo>
                    <a:pt x="146956" y="352925"/>
                    <a:pt x="158527" y="343668"/>
                    <a:pt x="158527" y="343668"/>
                  </a:cubicBezTo>
                  <a:lnTo>
                    <a:pt x="158527" y="343668"/>
                  </a:lnTo>
                  <a:cubicBezTo>
                    <a:pt x="158527" y="343668"/>
                    <a:pt x="158527" y="343668"/>
                    <a:pt x="158527" y="343668"/>
                  </a:cubicBezTo>
                  <a:lnTo>
                    <a:pt x="284655" y="245312"/>
                  </a:lnTo>
                  <a:lnTo>
                    <a:pt x="440867" y="122656"/>
                  </a:lnTo>
                  <a:lnTo>
                    <a:pt x="440867" y="122656"/>
                  </a:lnTo>
                  <a:cubicBezTo>
                    <a:pt x="440867" y="122656"/>
                    <a:pt x="440867" y="122656"/>
                    <a:pt x="440867" y="122656"/>
                  </a:cubicBezTo>
                </a:path>
              </a:pathLst>
            </a:custGeom>
            <a:solidFill>
              <a:srgbClr val="B8BCC1"/>
            </a:solidFill>
            <a:ln w="11554" cap="flat">
              <a:noFill/>
              <a:prstDash val="solid"/>
              <a:miter/>
            </a:ln>
          </p:spPr>
          <p:txBody>
            <a:bodyPr rtlCol="0" anchor="ctr"/>
            <a:lstStyle/>
            <a:p>
              <a:endParaRPr lang="en-SA" sz="675"/>
            </a:p>
          </p:txBody>
        </p:sp>
        <p:sp>
          <p:nvSpPr>
            <p:cNvPr id="9" name="Freeform 8">
              <a:extLst>
                <a:ext uri="{FF2B5EF4-FFF2-40B4-BE49-F238E27FC236}">
                  <a16:creationId xmlns:a16="http://schemas.microsoft.com/office/drawing/2014/main" id="{71E43D3C-FAEF-68DD-DC52-CD4DC4E91B2C}"/>
                </a:ext>
              </a:extLst>
            </p:cNvPr>
            <p:cNvSpPr/>
            <p:nvPr/>
          </p:nvSpPr>
          <p:spPr>
            <a:xfrm>
              <a:off x="22281126" y="2357670"/>
              <a:ext cx="9256" cy="295068"/>
            </a:xfrm>
            <a:custGeom>
              <a:avLst/>
              <a:gdLst>
                <a:gd name="connsiteX0" fmla="*/ 9257 w 9256"/>
                <a:gd name="connsiteY0" fmla="*/ 5786 h 295068"/>
                <a:gd name="connsiteX1" fmla="*/ 9257 w 9256"/>
                <a:gd name="connsiteY1" fmla="*/ 295069 h 295068"/>
                <a:gd name="connsiteX2" fmla="*/ 0 w 9256"/>
                <a:gd name="connsiteY2" fmla="*/ 295069 h 295068"/>
                <a:gd name="connsiteX3" fmla="*/ 0 w 9256"/>
                <a:gd name="connsiteY3" fmla="*/ 0 h 295068"/>
                <a:gd name="connsiteX4" fmla="*/ 9257 w 9256"/>
                <a:gd name="connsiteY4" fmla="*/ 5786 h 295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56" h="295068">
                  <a:moveTo>
                    <a:pt x="9257" y="5786"/>
                  </a:moveTo>
                  <a:lnTo>
                    <a:pt x="9257" y="295069"/>
                  </a:lnTo>
                  <a:lnTo>
                    <a:pt x="0" y="295069"/>
                  </a:lnTo>
                  <a:lnTo>
                    <a:pt x="0" y="0"/>
                  </a:lnTo>
                  <a:lnTo>
                    <a:pt x="9257" y="5786"/>
                  </a:lnTo>
                  <a:close/>
                </a:path>
              </a:pathLst>
            </a:custGeom>
            <a:solidFill>
              <a:srgbClr val="B8BCC1"/>
            </a:solidFill>
            <a:ln w="11554" cap="flat">
              <a:noFill/>
              <a:prstDash val="solid"/>
              <a:miter/>
            </a:ln>
          </p:spPr>
          <p:txBody>
            <a:bodyPr rtlCol="0" anchor="ctr"/>
            <a:lstStyle/>
            <a:p>
              <a:endParaRPr lang="en-SA" sz="675"/>
            </a:p>
          </p:txBody>
        </p:sp>
        <p:sp>
          <p:nvSpPr>
            <p:cNvPr id="13" name="Freeform 12">
              <a:extLst>
                <a:ext uri="{FF2B5EF4-FFF2-40B4-BE49-F238E27FC236}">
                  <a16:creationId xmlns:a16="http://schemas.microsoft.com/office/drawing/2014/main" id="{E50DD1D8-5E72-A96C-0F45-B95B5269481C}"/>
                </a:ext>
              </a:extLst>
            </p:cNvPr>
            <p:cNvSpPr/>
            <p:nvPr/>
          </p:nvSpPr>
          <p:spPr>
            <a:xfrm>
              <a:off x="22281126" y="1642562"/>
              <a:ext cx="9256" cy="273083"/>
            </a:xfrm>
            <a:custGeom>
              <a:avLst/>
              <a:gdLst>
                <a:gd name="connsiteX0" fmla="*/ 9257 w 9256"/>
                <a:gd name="connsiteY0" fmla="*/ 4629 h 273083"/>
                <a:gd name="connsiteX1" fmla="*/ 9257 w 9256"/>
                <a:gd name="connsiteY1" fmla="*/ 273083 h 273083"/>
                <a:gd name="connsiteX2" fmla="*/ 0 w 9256"/>
                <a:gd name="connsiteY2" fmla="*/ 267298 h 273083"/>
                <a:gd name="connsiteX3" fmla="*/ 0 w 9256"/>
                <a:gd name="connsiteY3" fmla="*/ 0 h 273083"/>
                <a:gd name="connsiteX4" fmla="*/ 9257 w 9256"/>
                <a:gd name="connsiteY4" fmla="*/ 4629 h 273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56" h="273083">
                  <a:moveTo>
                    <a:pt x="9257" y="4629"/>
                  </a:moveTo>
                  <a:lnTo>
                    <a:pt x="9257" y="273083"/>
                  </a:lnTo>
                  <a:lnTo>
                    <a:pt x="0" y="267298"/>
                  </a:lnTo>
                  <a:lnTo>
                    <a:pt x="0" y="0"/>
                  </a:lnTo>
                  <a:lnTo>
                    <a:pt x="9257" y="4629"/>
                  </a:lnTo>
                  <a:close/>
                </a:path>
              </a:pathLst>
            </a:custGeom>
            <a:solidFill>
              <a:srgbClr val="B8BCC1"/>
            </a:solidFill>
            <a:ln w="11554" cap="flat">
              <a:noFill/>
              <a:prstDash val="solid"/>
              <a:miter/>
            </a:ln>
          </p:spPr>
          <p:txBody>
            <a:bodyPr rtlCol="0" anchor="ctr"/>
            <a:lstStyle/>
            <a:p>
              <a:endParaRPr lang="en-SA" sz="675"/>
            </a:p>
          </p:txBody>
        </p:sp>
        <p:sp>
          <p:nvSpPr>
            <p:cNvPr id="28" name="Freeform 27">
              <a:extLst>
                <a:ext uri="{FF2B5EF4-FFF2-40B4-BE49-F238E27FC236}">
                  <a16:creationId xmlns:a16="http://schemas.microsoft.com/office/drawing/2014/main" id="{E46996FE-C755-4A9F-2F35-18BE87BB16C2}"/>
                </a:ext>
              </a:extLst>
            </p:cNvPr>
            <p:cNvSpPr/>
            <p:nvPr/>
          </p:nvSpPr>
          <p:spPr>
            <a:xfrm>
              <a:off x="22254511" y="2342627"/>
              <a:ext cx="9257" cy="310111"/>
            </a:xfrm>
            <a:custGeom>
              <a:avLst/>
              <a:gdLst>
                <a:gd name="connsiteX0" fmla="*/ 9257 w 9257"/>
                <a:gd name="connsiteY0" fmla="*/ 5786 h 310111"/>
                <a:gd name="connsiteX1" fmla="*/ 9257 w 9257"/>
                <a:gd name="connsiteY1" fmla="*/ 310111 h 310111"/>
                <a:gd name="connsiteX2" fmla="*/ 0 w 9257"/>
                <a:gd name="connsiteY2" fmla="*/ 310111 h 310111"/>
                <a:gd name="connsiteX3" fmla="*/ 0 w 9257"/>
                <a:gd name="connsiteY3" fmla="*/ 0 h 310111"/>
                <a:gd name="connsiteX4" fmla="*/ 9257 w 9257"/>
                <a:gd name="connsiteY4" fmla="*/ 5786 h 310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57" h="310111">
                  <a:moveTo>
                    <a:pt x="9257" y="5786"/>
                  </a:moveTo>
                  <a:lnTo>
                    <a:pt x="9257" y="310111"/>
                  </a:lnTo>
                  <a:lnTo>
                    <a:pt x="0" y="310111"/>
                  </a:lnTo>
                  <a:lnTo>
                    <a:pt x="0" y="0"/>
                  </a:lnTo>
                  <a:lnTo>
                    <a:pt x="9257" y="5786"/>
                  </a:lnTo>
                  <a:close/>
                </a:path>
              </a:pathLst>
            </a:custGeom>
            <a:solidFill>
              <a:srgbClr val="B8BCC1"/>
            </a:solidFill>
            <a:ln w="11554" cap="flat">
              <a:noFill/>
              <a:prstDash val="solid"/>
              <a:miter/>
            </a:ln>
          </p:spPr>
          <p:txBody>
            <a:bodyPr rtlCol="0" anchor="ctr"/>
            <a:lstStyle/>
            <a:p>
              <a:endParaRPr lang="en-SA" sz="675"/>
            </a:p>
          </p:txBody>
        </p:sp>
        <p:sp>
          <p:nvSpPr>
            <p:cNvPr id="31" name="Freeform 30">
              <a:extLst>
                <a:ext uri="{FF2B5EF4-FFF2-40B4-BE49-F238E27FC236}">
                  <a16:creationId xmlns:a16="http://schemas.microsoft.com/office/drawing/2014/main" id="{855055B1-A0A5-F5A0-D703-EAC424E21760}"/>
                </a:ext>
              </a:extLst>
            </p:cNvPr>
            <p:cNvSpPr/>
            <p:nvPr/>
          </p:nvSpPr>
          <p:spPr>
            <a:xfrm>
              <a:off x="22254511" y="1627520"/>
              <a:ext cx="9257" cy="273083"/>
            </a:xfrm>
            <a:custGeom>
              <a:avLst/>
              <a:gdLst>
                <a:gd name="connsiteX0" fmla="*/ 9257 w 9257"/>
                <a:gd name="connsiteY0" fmla="*/ 4629 h 273083"/>
                <a:gd name="connsiteX1" fmla="*/ 9257 w 9257"/>
                <a:gd name="connsiteY1" fmla="*/ 273083 h 273083"/>
                <a:gd name="connsiteX2" fmla="*/ 0 w 9257"/>
                <a:gd name="connsiteY2" fmla="*/ 267298 h 273083"/>
                <a:gd name="connsiteX3" fmla="*/ 0 w 9257"/>
                <a:gd name="connsiteY3" fmla="*/ 0 h 273083"/>
                <a:gd name="connsiteX4" fmla="*/ 9257 w 9257"/>
                <a:gd name="connsiteY4" fmla="*/ 4629 h 273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57" h="273083">
                  <a:moveTo>
                    <a:pt x="9257" y="4629"/>
                  </a:moveTo>
                  <a:lnTo>
                    <a:pt x="9257" y="273083"/>
                  </a:lnTo>
                  <a:lnTo>
                    <a:pt x="0" y="267298"/>
                  </a:lnTo>
                  <a:lnTo>
                    <a:pt x="0" y="0"/>
                  </a:lnTo>
                  <a:lnTo>
                    <a:pt x="9257" y="4629"/>
                  </a:lnTo>
                  <a:close/>
                </a:path>
              </a:pathLst>
            </a:custGeom>
            <a:solidFill>
              <a:srgbClr val="B8BCC1"/>
            </a:solidFill>
            <a:ln w="11554" cap="flat">
              <a:noFill/>
              <a:prstDash val="solid"/>
              <a:miter/>
            </a:ln>
          </p:spPr>
          <p:txBody>
            <a:bodyPr rtlCol="0" anchor="ctr"/>
            <a:lstStyle/>
            <a:p>
              <a:endParaRPr lang="en-SA" sz="675"/>
            </a:p>
          </p:txBody>
        </p:sp>
        <p:sp>
          <p:nvSpPr>
            <p:cNvPr id="32" name="Freeform 31">
              <a:extLst>
                <a:ext uri="{FF2B5EF4-FFF2-40B4-BE49-F238E27FC236}">
                  <a16:creationId xmlns:a16="http://schemas.microsoft.com/office/drawing/2014/main" id="{45B06C38-2458-C4F0-4A0C-6483B053D66F}"/>
                </a:ext>
              </a:extLst>
            </p:cNvPr>
            <p:cNvSpPr/>
            <p:nvPr/>
          </p:nvSpPr>
          <p:spPr>
            <a:xfrm>
              <a:off x="22227897" y="2328742"/>
              <a:ext cx="9256" cy="323997"/>
            </a:xfrm>
            <a:custGeom>
              <a:avLst/>
              <a:gdLst>
                <a:gd name="connsiteX0" fmla="*/ 9257 w 9256"/>
                <a:gd name="connsiteY0" fmla="*/ 4628 h 323997"/>
                <a:gd name="connsiteX1" fmla="*/ 9257 w 9256"/>
                <a:gd name="connsiteY1" fmla="*/ 323997 h 323997"/>
                <a:gd name="connsiteX2" fmla="*/ 0 w 9256"/>
                <a:gd name="connsiteY2" fmla="*/ 323997 h 323997"/>
                <a:gd name="connsiteX3" fmla="*/ 0 w 9256"/>
                <a:gd name="connsiteY3" fmla="*/ 0 h 323997"/>
                <a:gd name="connsiteX4" fmla="*/ 9257 w 9256"/>
                <a:gd name="connsiteY4" fmla="*/ 4628 h 323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56" h="323997">
                  <a:moveTo>
                    <a:pt x="9257" y="4628"/>
                  </a:moveTo>
                  <a:lnTo>
                    <a:pt x="9257" y="323997"/>
                  </a:lnTo>
                  <a:lnTo>
                    <a:pt x="0" y="323997"/>
                  </a:lnTo>
                  <a:lnTo>
                    <a:pt x="0" y="0"/>
                  </a:lnTo>
                  <a:lnTo>
                    <a:pt x="9257" y="4628"/>
                  </a:lnTo>
                  <a:close/>
                </a:path>
              </a:pathLst>
            </a:custGeom>
            <a:solidFill>
              <a:srgbClr val="B8BCC1"/>
            </a:solidFill>
            <a:ln w="11554" cap="flat">
              <a:noFill/>
              <a:prstDash val="solid"/>
              <a:miter/>
            </a:ln>
          </p:spPr>
          <p:txBody>
            <a:bodyPr rtlCol="0" anchor="ctr"/>
            <a:lstStyle/>
            <a:p>
              <a:endParaRPr lang="en-SA" sz="675"/>
            </a:p>
          </p:txBody>
        </p:sp>
        <p:sp>
          <p:nvSpPr>
            <p:cNvPr id="34" name="Freeform 33">
              <a:extLst>
                <a:ext uri="{FF2B5EF4-FFF2-40B4-BE49-F238E27FC236}">
                  <a16:creationId xmlns:a16="http://schemas.microsoft.com/office/drawing/2014/main" id="{113A034B-D3E1-7F20-362C-226D1FDF228B}"/>
                </a:ext>
              </a:extLst>
            </p:cNvPr>
            <p:cNvSpPr/>
            <p:nvPr/>
          </p:nvSpPr>
          <p:spPr>
            <a:xfrm>
              <a:off x="22227897" y="1612477"/>
              <a:ext cx="9256" cy="273083"/>
            </a:xfrm>
            <a:custGeom>
              <a:avLst/>
              <a:gdLst>
                <a:gd name="connsiteX0" fmla="*/ 9257 w 9256"/>
                <a:gd name="connsiteY0" fmla="*/ 5786 h 273083"/>
                <a:gd name="connsiteX1" fmla="*/ 9257 w 9256"/>
                <a:gd name="connsiteY1" fmla="*/ 273083 h 273083"/>
                <a:gd name="connsiteX2" fmla="*/ 0 w 9256"/>
                <a:gd name="connsiteY2" fmla="*/ 268455 h 273083"/>
                <a:gd name="connsiteX3" fmla="*/ 0 w 9256"/>
                <a:gd name="connsiteY3" fmla="*/ 0 h 273083"/>
                <a:gd name="connsiteX4" fmla="*/ 9257 w 9256"/>
                <a:gd name="connsiteY4" fmla="*/ 5786 h 273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56" h="273083">
                  <a:moveTo>
                    <a:pt x="9257" y="5786"/>
                  </a:moveTo>
                  <a:lnTo>
                    <a:pt x="9257" y="273083"/>
                  </a:lnTo>
                  <a:lnTo>
                    <a:pt x="0" y="268455"/>
                  </a:lnTo>
                  <a:lnTo>
                    <a:pt x="0" y="0"/>
                  </a:lnTo>
                  <a:lnTo>
                    <a:pt x="9257" y="5786"/>
                  </a:lnTo>
                  <a:close/>
                </a:path>
              </a:pathLst>
            </a:custGeom>
            <a:solidFill>
              <a:srgbClr val="B8BCC1"/>
            </a:solidFill>
            <a:ln w="11554" cap="flat">
              <a:noFill/>
              <a:prstDash val="solid"/>
              <a:miter/>
            </a:ln>
          </p:spPr>
          <p:txBody>
            <a:bodyPr rtlCol="0" anchor="ctr"/>
            <a:lstStyle/>
            <a:p>
              <a:endParaRPr lang="en-SA" sz="675"/>
            </a:p>
          </p:txBody>
        </p:sp>
        <p:sp>
          <p:nvSpPr>
            <p:cNvPr id="35" name="Freeform 34">
              <a:extLst>
                <a:ext uri="{FF2B5EF4-FFF2-40B4-BE49-F238E27FC236}">
                  <a16:creationId xmlns:a16="http://schemas.microsoft.com/office/drawing/2014/main" id="{123CB34A-7C9C-3415-C3AB-5C9428EAC7C8}"/>
                </a:ext>
              </a:extLst>
            </p:cNvPr>
            <p:cNvSpPr/>
            <p:nvPr/>
          </p:nvSpPr>
          <p:spPr>
            <a:xfrm>
              <a:off x="22227897" y="1377579"/>
              <a:ext cx="9256" cy="156212"/>
            </a:xfrm>
            <a:custGeom>
              <a:avLst/>
              <a:gdLst>
                <a:gd name="connsiteX0" fmla="*/ 9257 w 9256"/>
                <a:gd name="connsiteY0" fmla="*/ 5786 h 156212"/>
                <a:gd name="connsiteX1" fmla="*/ 9257 w 9256"/>
                <a:gd name="connsiteY1" fmla="*/ 156213 h 156212"/>
                <a:gd name="connsiteX2" fmla="*/ 0 w 9256"/>
                <a:gd name="connsiteY2" fmla="*/ 150427 h 156212"/>
                <a:gd name="connsiteX3" fmla="*/ 0 w 9256"/>
                <a:gd name="connsiteY3" fmla="*/ 0 h 156212"/>
                <a:gd name="connsiteX4" fmla="*/ 9257 w 9256"/>
                <a:gd name="connsiteY4" fmla="*/ 4629 h 156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56" h="156212">
                  <a:moveTo>
                    <a:pt x="9257" y="5786"/>
                  </a:moveTo>
                  <a:lnTo>
                    <a:pt x="9257" y="156213"/>
                  </a:lnTo>
                  <a:lnTo>
                    <a:pt x="0" y="150427"/>
                  </a:lnTo>
                  <a:lnTo>
                    <a:pt x="0" y="0"/>
                  </a:lnTo>
                  <a:cubicBezTo>
                    <a:pt x="3471" y="1157"/>
                    <a:pt x="5786" y="3471"/>
                    <a:pt x="9257" y="4629"/>
                  </a:cubicBezTo>
                </a:path>
              </a:pathLst>
            </a:custGeom>
            <a:solidFill>
              <a:srgbClr val="B8BCC1"/>
            </a:solidFill>
            <a:ln w="11554" cap="flat">
              <a:noFill/>
              <a:prstDash val="solid"/>
              <a:miter/>
            </a:ln>
          </p:spPr>
          <p:txBody>
            <a:bodyPr rtlCol="0" anchor="ctr"/>
            <a:lstStyle/>
            <a:p>
              <a:endParaRPr lang="en-SA" sz="675"/>
            </a:p>
          </p:txBody>
        </p:sp>
        <p:sp>
          <p:nvSpPr>
            <p:cNvPr id="36" name="Freeform 35">
              <a:extLst>
                <a:ext uri="{FF2B5EF4-FFF2-40B4-BE49-F238E27FC236}">
                  <a16:creationId xmlns:a16="http://schemas.microsoft.com/office/drawing/2014/main" id="{D6593882-EF1E-8811-CED4-B67DCDCCFC0B}"/>
                </a:ext>
              </a:extLst>
            </p:cNvPr>
            <p:cNvSpPr/>
            <p:nvPr/>
          </p:nvSpPr>
          <p:spPr>
            <a:xfrm>
              <a:off x="22313525" y="1440064"/>
              <a:ext cx="9257" cy="225640"/>
            </a:xfrm>
            <a:custGeom>
              <a:avLst/>
              <a:gdLst>
                <a:gd name="connsiteX0" fmla="*/ 9257 w 9257"/>
                <a:gd name="connsiteY0" fmla="*/ 8100 h 225640"/>
                <a:gd name="connsiteX1" fmla="*/ 9257 w 9257"/>
                <a:gd name="connsiteY1" fmla="*/ 225641 h 225640"/>
                <a:gd name="connsiteX2" fmla="*/ 0 w 9257"/>
                <a:gd name="connsiteY2" fmla="*/ 221012 h 225640"/>
                <a:gd name="connsiteX3" fmla="*/ 0 w 9257"/>
                <a:gd name="connsiteY3" fmla="*/ 0 h 225640"/>
                <a:gd name="connsiteX4" fmla="*/ 9257 w 9257"/>
                <a:gd name="connsiteY4" fmla="*/ 9257 h 225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57" h="225640">
                  <a:moveTo>
                    <a:pt x="9257" y="8100"/>
                  </a:moveTo>
                  <a:lnTo>
                    <a:pt x="9257" y="225641"/>
                  </a:lnTo>
                  <a:lnTo>
                    <a:pt x="0" y="221012"/>
                  </a:lnTo>
                  <a:lnTo>
                    <a:pt x="0" y="0"/>
                  </a:lnTo>
                  <a:cubicBezTo>
                    <a:pt x="3472" y="3471"/>
                    <a:pt x="5786" y="5786"/>
                    <a:pt x="9257" y="9257"/>
                  </a:cubicBezTo>
                </a:path>
              </a:pathLst>
            </a:custGeom>
            <a:solidFill>
              <a:srgbClr val="B8BCC1"/>
            </a:solidFill>
            <a:ln w="11554" cap="flat">
              <a:noFill/>
              <a:prstDash val="solid"/>
              <a:miter/>
            </a:ln>
          </p:spPr>
          <p:txBody>
            <a:bodyPr rtlCol="0" anchor="ctr"/>
            <a:lstStyle/>
            <a:p>
              <a:endParaRPr lang="en-SA" sz="675"/>
            </a:p>
          </p:txBody>
        </p:sp>
        <p:sp>
          <p:nvSpPr>
            <p:cNvPr id="37" name="Freeform 36">
              <a:extLst>
                <a:ext uri="{FF2B5EF4-FFF2-40B4-BE49-F238E27FC236}">
                  <a16:creationId xmlns:a16="http://schemas.microsoft.com/office/drawing/2014/main" id="{0CEC8E3A-7B88-43D3-492C-9F8D3E9CAAD8}"/>
                </a:ext>
              </a:extLst>
            </p:cNvPr>
            <p:cNvSpPr/>
            <p:nvPr/>
          </p:nvSpPr>
          <p:spPr>
            <a:xfrm>
              <a:off x="22351711" y="1479407"/>
              <a:ext cx="9256" cy="474424"/>
            </a:xfrm>
            <a:custGeom>
              <a:avLst/>
              <a:gdLst>
                <a:gd name="connsiteX0" fmla="*/ 9257 w 9256"/>
                <a:gd name="connsiteY0" fmla="*/ 12728 h 474424"/>
                <a:gd name="connsiteX1" fmla="*/ 9257 w 9256"/>
                <a:gd name="connsiteY1" fmla="*/ 474424 h 474424"/>
                <a:gd name="connsiteX2" fmla="*/ 0 w 9256"/>
                <a:gd name="connsiteY2" fmla="*/ 468639 h 474424"/>
                <a:gd name="connsiteX3" fmla="*/ 0 w 9256"/>
                <a:gd name="connsiteY3" fmla="*/ 0 h 474424"/>
                <a:gd name="connsiteX4" fmla="*/ 9257 w 9256"/>
                <a:gd name="connsiteY4" fmla="*/ 11571 h 474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56" h="474424">
                  <a:moveTo>
                    <a:pt x="9257" y="12728"/>
                  </a:moveTo>
                  <a:lnTo>
                    <a:pt x="9257" y="474424"/>
                  </a:lnTo>
                  <a:lnTo>
                    <a:pt x="0" y="468639"/>
                  </a:lnTo>
                  <a:lnTo>
                    <a:pt x="0" y="0"/>
                  </a:lnTo>
                  <a:cubicBezTo>
                    <a:pt x="3471" y="3471"/>
                    <a:pt x="5786" y="8100"/>
                    <a:pt x="9257" y="11571"/>
                  </a:cubicBezTo>
                </a:path>
              </a:pathLst>
            </a:custGeom>
            <a:solidFill>
              <a:srgbClr val="B8BCC1"/>
            </a:solidFill>
            <a:ln w="11554" cap="flat">
              <a:noFill/>
              <a:prstDash val="solid"/>
              <a:miter/>
            </a:ln>
          </p:spPr>
          <p:txBody>
            <a:bodyPr rtlCol="0" anchor="ctr"/>
            <a:lstStyle/>
            <a:p>
              <a:endParaRPr lang="en-SA" sz="675"/>
            </a:p>
          </p:txBody>
        </p:sp>
        <p:sp>
          <p:nvSpPr>
            <p:cNvPr id="38" name="Freeform 37">
              <a:extLst>
                <a:ext uri="{FF2B5EF4-FFF2-40B4-BE49-F238E27FC236}">
                  <a16:creationId xmlns:a16="http://schemas.microsoft.com/office/drawing/2014/main" id="{DE92F7C6-A73E-F1DC-5F11-1288BD805D76}"/>
                </a:ext>
              </a:extLst>
            </p:cNvPr>
            <p:cNvSpPr/>
            <p:nvPr/>
          </p:nvSpPr>
          <p:spPr>
            <a:xfrm>
              <a:off x="22120284" y="1338237"/>
              <a:ext cx="74056" cy="523023"/>
            </a:xfrm>
            <a:custGeom>
              <a:avLst/>
              <a:gdLst>
                <a:gd name="connsiteX0" fmla="*/ 74056 w 74056"/>
                <a:gd name="connsiteY0" fmla="*/ 23143 h 523023"/>
                <a:gd name="connsiteX1" fmla="*/ 74056 w 74056"/>
                <a:gd name="connsiteY1" fmla="*/ 523024 h 523023"/>
                <a:gd name="connsiteX2" fmla="*/ 0 w 74056"/>
                <a:gd name="connsiteY2" fmla="*/ 482524 h 523023"/>
                <a:gd name="connsiteX3" fmla="*/ 0 w 74056"/>
                <a:gd name="connsiteY3" fmla="*/ 0 h 523023"/>
                <a:gd name="connsiteX4" fmla="*/ 9257 w 74056"/>
                <a:gd name="connsiteY4" fmla="*/ 2314 h 523023"/>
                <a:gd name="connsiteX5" fmla="*/ 9257 w 74056"/>
                <a:gd name="connsiteY5" fmla="*/ 476738 h 523023"/>
                <a:gd name="connsiteX6" fmla="*/ 63642 w 74056"/>
                <a:gd name="connsiteY6" fmla="*/ 506824 h 523023"/>
                <a:gd name="connsiteX7" fmla="*/ 63642 w 74056"/>
                <a:gd name="connsiteY7" fmla="*/ 18514 h 523023"/>
                <a:gd name="connsiteX8" fmla="*/ 72899 w 74056"/>
                <a:gd name="connsiteY8" fmla="*/ 21985 h 52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056" h="523023">
                  <a:moveTo>
                    <a:pt x="74056" y="23143"/>
                  </a:moveTo>
                  <a:lnTo>
                    <a:pt x="74056" y="523024"/>
                  </a:lnTo>
                  <a:lnTo>
                    <a:pt x="0" y="482524"/>
                  </a:lnTo>
                  <a:lnTo>
                    <a:pt x="0" y="0"/>
                  </a:lnTo>
                  <a:cubicBezTo>
                    <a:pt x="3471" y="0"/>
                    <a:pt x="5786" y="1157"/>
                    <a:pt x="9257" y="2314"/>
                  </a:cubicBezTo>
                  <a:lnTo>
                    <a:pt x="9257" y="476738"/>
                  </a:lnTo>
                  <a:lnTo>
                    <a:pt x="63642" y="506824"/>
                  </a:lnTo>
                  <a:lnTo>
                    <a:pt x="63642" y="18514"/>
                  </a:lnTo>
                  <a:cubicBezTo>
                    <a:pt x="67114" y="19671"/>
                    <a:pt x="69428" y="20828"/>
                    <a:pt x="72899" y="21985"/>
                  </a:cubicBezTo>
                </a:path>
              </a:pathLst>
            </a:custGeom>
            <a:solidFill>
              <a:srgbClr val="B8BCC1"/>
            </a:solidFill>
            <a:ln w="11554" cap="flat">
              <a:noFill/>
              <a:prstDash val="solid"/>
              <a:miter/>
            </a:ln>
          </p:spPr>
          <p:txBody>
            <a:bodyPr rtlCol="0" anchor="ctr"/>
            <a:lstStyle/>
            <a:p>
              <a:endParaRPr lang="en-SA" sz="675"/>
            </a:p>
          </p:txBody>
        </p:sp>
        <p:sp>
          <p:nvSpPr>
            <p:cNvPr id="39" name="Freeform 38">
              <a:extLst>
                <a:ext uri="{FF2B5EF4-FFF2-40B4-BE49-F238E27FC236}">
                  <a16:creationId xmlns:a16="http://schemas.microsoft.com/office/drawing/2014/main" id="{22438BDF-F873-0A22-2DCB-6850F7E76A12}"/>
                </a:ext>
              </a:extLst>
            </p:cNvPr>
            <p:cNvSpPr/>
            <p:nvPr/>
          </p:nvSpPr>
          <p:spPr>
            <a:xfrm>
              <a:off x="22392210" y="1541892"/>
              <a:ext cx="48599" cy="457067"/>
            </a:xfrm>
            <a:custGeom>
              <a:avLst/>
              <a:gdLst>
                <a:gd name="connsiteX0" fmla="*/ 9257 w 48599"/>
                <a:gd name="connsiteY0" fmla="*/ 424667 h 457067"/>
                <a:gd name="connsiteX1" fmla="*/ 9257 w 48599"/>
                <a:gd name="connsiteY1" fmla="*/ 18514 h 457067"/>
                <a:gd name="connsiteX2" fmla="*/ 0 w 48599"/>
                <a:gd name="connsiteY2" fmla="*/ 0 h 457067"/>
                <a:gd name="connsiteX3" fmla="*/ 0 w 48599"/>
                <a:gd name="connsiteY3" fmla="*/ 430453 h 457067"/>
                <a:gd name="connsiteX4" fmla="*/ 48599 w 48599"/>
                <a:gd name="connsiteY4" fmla="*/ 457067 h 457067"/>
                <a:gd name="connsiteX5" fmla="*/ 48599 w 48599"/>
                <a:gd name="connsiteY5" fmla="*/ 446653 h 457067"/>
                <a:gd name="connsiteX6" fmla="*/ 10414 w 48599"/>
                <a:gd name="connsiteY6" fmla="*/ 424667 h 45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99" h="457067">
                  <a:moveTo>
                    <a:pt x="9257" y="424667"/>
                  </a:moveTo>
                  <a:lnTo>
                    <a:pt x="9257" y="18514"/>
                  </a:lnTo>
                  <a:cubicBezTo>
                    <a:pt x="5786" y="12728"/>
                    <a:pt x="3471" y="5786"/>
                    <a:pt x="0" y="0"/>
                  </a:cubicBezTo>
                  <a:lnTo>
                    <a:pt x="0" y="430453"/>
                  </a:lnTo>
                  <a:lnTo>
                    <a:pt x="48599" y="457067"/>
                  </a:lnTo>
                  <a:lnTo>
                    <a:pt x="48599" y="446653"/>
                  </a:lnTo>
                  <a:lnTo>
                    <a:pt x="10414" y="424667"/>
                  </a:lnTo>
                  <a:close/>
                </a:path>
              </a:pathLst>
            </a:custGeom>
            <a:solidFill>
              <a:srgbClr val="B8BCC1"/>
            </a:solidFill>
            <a:ln w="11554" cap="flat">
              <a:noFill/>
              <a:prstDash val="solid"/>
              <a:miter/>
            </a:ln>
          </p:spPr>
          <p:txBody>
            <a:bodyPr rtlCol="0" anchor="ctr"/>
            <a:lstStyle/>
            <a:p>
              <a:endParaRPr lang="en-SA" sz="675"/>
            </a:p>
          </p:txBody>
        </p:sp>
        <p:sp>
          <p:nvSpPr>
            <p:cNvPr id="40" name="Freeform 39">
              <a:extLst>
                <a:ext uri="{FF2B5EF4-FFF2-40B4-BE49-F238E27FC236}">
                  <a16:creationId xmlns:a16="http://schemas.microsoft.com/office/drawing/2014/main" id="{87ABB02B-42DB-76DA-05D9-DFF2E75A8FAB}"/>
                </a:ext>
              </a:extLst>
            </p:cNvPr>
            <p:cNvSpPr/>
            <p:nvPr/>
          </p:nvSpPr>
          <p:spPr>
            <a:xfrm>
              <a:off x="22313525" y="2071858"/>
              <a:ext cx="47442" cy="580880"/>
            </a:xfrm>
            <a:custGeom>
              <a:avLst/>
              <a:gdLst>
                <a:gd name="connsiteX0" fmla="*/ 47442 w 47442"/>
                <a:gd name="connsiteY0" fmla="*/ 27771 h 580880"/>
                <a:gd name="connsiteX1" fmla="*/ 47442 w 47442"/>
                <a:gd name="connsiteY1" fmla="*/ 580880 h 580880"/>
                <a:gd name="connsiteX2" fmla="*/ 38186 w 47442"/>
                <a:gd name="connsiteY2" fmla="*/ 580880 h 580880"/>
                <a:gd name="connsiteX3" fmla="*/ 38186 w 47442"/>
                <a:gd name="connsiteY3" fmla="*/ 32400 h 580880"/>
                <a:gd name="connsiteX4" fmla="*/ 9257 w 47442"/>
                <a:gd name="connsiteY4" fmla="*/ 16200 h 580880"/>
                <a:gd name="connsiteX5" fmla="*/ 9257 w 47442"/>
                <a:gd name="connsiteY5" fmla="*/ 308954 h 580880"/>
                <a:gd name="connsiteX6" fmla="*/ 0 w 47442"/>
                <a:gd name="connsiteY6" fmla="*/ 304326 h 580880"/>
                <a:gd name="connsiteX7" fmla="*/ 0 w 47442"/>
                <a:gd name="connsiteY7" fmla="*/ 0 h 580880"/>
                <a:gd name="connsiteX8" fmla="*/ 47442 w 47442"/>
                <a:gd name="connsiteY8" fmla="*/ 27771 h 58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442" h="580880">
                  <a:moveTo>
                    <a:pt x="47442" y="27771"/>
                  </a:moveTo>
                  <a:lnTo>
                    <a:pt x="47442" y="580880"/>
                  </a:lnTo>
                  <a:lnTo>
                    <a:pt x="38186" y="580880"/>
                  </a:lnTo>
                  <a:lnTo>
                    <a:pt x="38186" y="32400"/>
                  </a:lnTo>
                  <a:lnTo>
                    <a:pt x="9257" y="16200"/>
                  </a:lnTo>
                  <a:lnTo>
                    <a:pt x="9257" y="308954"/>
                  </a:lnTo>
                  <a:lnTo>
                    <a:pt x="0" y="304326"/>
                  </a:lnTo>
                  <a:lnTo>
                    <a:pt x="0" y="0"/>
                  </a:lnTo>
                  <a:lnTo>
                    <a:pt x="47442" y="27771"/>
                  </a:lnTo>
                  <a:close/>
                </a:path>
              </a:pathLst>
            </a:custGeom>
            <a:solidFill>
              <a:srgbClr val="B8BCC1"/>
            </a:solidFill>
            <a:ln w="11554" cap="flat">
              <a:noFill/>
              <a:prstDash val="solid"/>
              <a:miter/>
            </a:ln>
          </p:spPr>
          <p:txBody>
            <a:bodyPr rtlCol="0" anchor="ctr"/>
            <a:lstStyle/>
            <a:p>
              <a:endParaRPr lang="en-SA" sz="675"/>
            </a:p>
          </p:txBody>
        </p:sp>
        <p:sp>
          <p:nvSpPr>
            <p:cNvPr id="41" name="Freeform 40">
              <a:extLst>
                <a:ext uri="{FF2B5EF4-FFF2-40B4-BE49-F238E27FC236}">
                  <a16:creationId xmlns:a16="http://schemas.microsoft.com/office/drawing/2014/main" id="{A7EF2C96-2540-A4DE-CA15-B08ED7A69E6C}"/>
                </a:ext>
              </a:extLst>
            </p:cNvPr>
            <p:cNvSpPr/>
            <p:nvPr/>
          </p:nvSpPr>
          <p:spPr>
            <a:xfrm>
              <a:off x="22120284" y="1875146"/>
              <a:ext cx="330939" cy="194398"/>
            </a:xfrm>
            <a:custGeom>
              <a:avLst/>
              <a:gdLst>
                <a:gd name="connsiteX0" fmla="*/ 330940 w 330939"/>
                <a:gd name="connsiteY0" fmla="*/ 182827 h 194398"/>
                <a:gd name="connsiteX1" fmla="*/ 330940 w 330939"/>
                <a:gd name="connsiteY1" fmla="*/ 194398 h 194398"/>
                <a:gd name="connsiteX2" fmla="*/ 323997 w 330939"/>
                <a:gd name="connsiteY2" fmla="*/ 189770 h 194398"/>
                <a:gd name="connsiteX3" fmla="*/ 320525 w 330939"/>
                <a:gd name="connsiteY3" fmla="*/ 188613 h 194398"/>
                <a:gd name="connsiteX4" fmla="*/ 0 w 330939"/>
                <a:gd name="connsiteY4" fmla="*/ 10414 h 194398"/>
                <a:gd name="connsiteX5" fmla="*/ 0 w 330939"/>
                <a:gd name="connsiteY5" fmla="*/ 0 h 194398"/>
                <a:gd name="connsiteX6" fmla="*/ 320525 w 330939"/>
                <a:gd name="connsiteY6" fmla="*/ 177041 h 194398"/>
                <a:gd name="connsiteX7" fmla="*/ 330940 w 330939"/>
                <a:gd name="connsiteY7" fmla="*/ 182827 h 194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939" h="194398">
                  <a:moveTo>
                    <a:pt x="330940" y="182827"/>
                  </a:moveTo>
                  <a:lnTo>
                    <a:pt x="330940" y="194398"/>
                  </a:lnTo>
                  <a:lnTo>
                    <a:pt x="323997" y="189770"/>
                  </a:lnTo>
                  <a:lnTo>
                    <a:pt x="320525" y="188613"/>
                  </a:lnTo>
                  <a:lnTo>
                    <a:pt x="0" y="10414"/>
                  </a:lnTo>
                  <a:lnTo>
                    <a:pt x="0" y="0"/>
                  </a:lnTo>
                  <a:lnTo>
                    <a:pt x="320525" y="177041"/>
                  </a:lnTo>
                  <a:lnTo>
                    <a:pt x="330940" y="182827"/>
                  </a:lnTo>
                  <a:close/>
                </a:path>
              </a:pathLst>
            </a:custGeom>
            <a:solidFill>
              <a:srgbClr val="B8BCC1"/>
            </a:solidFill>
            <a:ln w="11554" cap="flat">
              <a:noFill/>
              <a:prstDash val="solid"/>
              <a:miter/>
            </a:ln>
          </p:spPr>
          <p:txBody>
            <a:bodyPr rtlCol="0" anchor="ctr"/>
            <a:lstStyle/>
            <a:p>
              <a:endParaRPr lang="en-SA" sz="675"/>
            </a:p>
          </p:txBody>
        </p:sp>
        <p:sp>
          <p:nvSpPr>
            <p:cNvPr id="42" name="Freeform 41">
              <a:extLst>
                <a:ext uri="{FF2B5EF4-FFF2-40B4-BE49-F238E27FC236}">
                  <a16:creationId xmlns:a16="http://schemas.microsoft.com/office/drawing/2014/main" id="{496098A1-F61A-901A-7DF9-B1FEEF3CC5F1}"/>
                </a:ext>
              </a:extLst>
            </p:cNvPr>
            <p:cNvSpPr/>
            <p:nvPr/>
          </p:nvSpPr>
          <p:spPr>
            <a:xfrm>
              <a:off x="22120284" y="1906389"/>
              <a:ext cx="330939" cy="194398"/>
            </a:xfrm>
            <a:custGeom>
              <a:avLst/>
              <a:gdLst>
                <a:gd name="connsiteX0" fmla="*/ 330940 w 330939"/>
                <a:gd name="connsiteY0" fmla="*/ 183984 h 194398"/>
                <a:gd name="connsiteX1" fmla="*/ 330940 w 330939"/>
                <a:gd name="connsiteY1" fmla="*/ 194398 h 194398"/>
                <a:gd name="connsiteX2" fmla="*/ 323997 w 330939"/>
                <a:gd name="connsiteY2" fmla="*/ 190927 h 194398"/>
                <a:gd name="connsiteX3" fmla="*/ 320525 w 330939"/>
                <a:gd name="connsiteY3" fmla="*/ 188612 h 194398"/>
                <a:gd name="connsiteX4" fmla="*/ 0 w 330939"/>
                <a:gd name="connsiteY4" fmla="*/ 11571 h 194398"/>
                <a:gd name="connsiteX5" fmla="*/ 0 w 330939"/>
                <a:gd name="connsiteY5" fmla="*/ 0 h 194398"/>
                <a:gd name="connsiteX6" fmla="*/ 320525 w 330939"/>
                <a:gd name="connsiteY6" fmla="*/ 178198 h 194398"/>
                <a:gd name="connsiteX7" fmla="*/ 330940 w 330939"/>
                <a:gd name="connsiteY7" fmla="*/ 183984 h 194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939" h="194398">
                  <a:moveTo>
                    <a:pt x="330940" y="183984"/>
                  </a:moveTo>
                  <a:lnTo>
                    <a:pt x="330940" y="194398"/>
                  </a:lnTo>
                  <a:lnTo>
                    <a:pt x="323997" y="190927"/>
                  </a:lnTo>
                  <a:lnTo>
                    <a:pt x="320525" y="188612"/>
                  </a:lnTo>
                  <a:lnTo>
                    <a:pt x="0" y="11571"/>
                  </a:lnTo>
                  <a:lnTo>
                    <a:pt x="0" y="0"/>
                  </a:lnTo>
                  <a:lnTo>
                    <a:pt x="320525" y="178198"/>
                  </a:lnTo>
                  <a:lnTo>
                    <a:pt x="330940" y="183984"/>
                  </a:lnTo>
                  <a:close/>
                </a:path>
              </a:pathLst>
            </a:custGeom>
            <a:solidFill>
              <a:srgbClr val="B8BCC1"/>
            </a:solidFill>
            <a:ln w="11554" cap="flat">
              <a:noFill/>
              <a:prstDash val="solid"/>
              <a:miter/>
            </a:ln>
          </p:spPr>
          <p:txBody>
            <a:bodyPr rtlCol="0" anchor="ctr"/>
            <a:lstStyle/>
            <a:p>
              <a:endParaRPr lang="en-SA" sz="675"/>
            </a:p>
          </p:txBody>
        </p:sp>
        <p:sp>
          <p:nvSpPr>
            <p:cNvPr id="43" name="Freeform 42">
              <a:extLst>
                <a:ext uri="{FF2B5EF4-FFF2-40B4-BE49-F238E27FC236}">
                  <a16:creationId xmlns:a16="http://schemas.microsoft.com/office/drawing/2014/main" id="{233D680A-7123-5F12-5555-46A9C9D8EDDF}"/>
                </a:ext>
              </a:extLst>
            </p:cNvPr>
            <p:cNvSpPr/>
            <p:nvPr/>
          </p:nvSpPr>
          <p:spPr>
            <a:xfrm>
              <a:off x="22120284" y="1965402"/>
              <a:ext cx="116870" cy="687336"/>
            </a:xfrm>
            <a:custGeom>
              <a:avLst/>
              <a:gdLst>
                <a:gd name="connsiteX0" fmla="*/ 116870 w 116870"/>
                <a:gd name="connsiteY0" fmla="*/ 64799 h 687336"/>
                <a:gd name="connsiteX1" fmla="*/ 116870 w 116870"/>
                <a:gd name="connsiteY1" fmla="*/ 76371 h 687336"/>
                <a:gd name="connsiteX2" fmla="*/ 107613 w 116870"/>
                <a:gd name="connsiteY2" fmla="*/ 70585 h 687336"/>
                <a:gd name="connsiteX3" fmla="*/ 74056 w 116870"/>
                <a:gd name="connsiteY3" fmla="*/ 52071 h 687336"/>
                <a:gd name="connsiteX4" fmla="*/ 74056 w 116870"/>
                <a:gd name="connsiteY4" fmla="*/ 687337 h 687336"/>
                <a:gd name="connsiteX5" fmla="*/ 0 w 116870"/>
                <a:gd name="connsiteY5" fmla="*/ 687337 h 687336"/>
                <a:gd name="connsiteX6" fmla="*/ 0 w 116870"/>
                <a:gd name="connsiteY6" fmla="*/ 0 h 687336"/>
                <a:gd name="connsiteX7" fmla="*/ 10414 w 116870"/>
                <a:gd name="connsiteY7" fmla="*/ 4629 h 687336"/>
                <a:gd name="connsiteX8" fmla="*/ 10414 w 116870"/>
                <a:gd name="connsiteY8" fmla="*/ 678079 h 687336"/>
                <a:gd name="connsiteX9" fmla="*/ 64799 w 116870"/>
                <a:gd name="connsiteY9" fmla="*/ 678079 h 687336"/>
                <a:gd name="connsiteX10" fmla="*/ 64799 w 116870"/>
                <a:gd name="connsiteY10" fmla="*/ 35871 h 687336"/>
                <a:gd name="connsiteX11" fmla="*/ 107613 w 116870"/>
                <a:gd name="connsiteY11" fmla="*/ 60171 h 687336"/>
                <a:gd name="connsiteX12" fmla="*/ 116870 w 116870"/>
                <a:gd name="connsiteY12" fmla="*/ 64799 h 68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870" h="687336">
                  <a:moveTo>
                    <a:pt x="116870" y="64799"/>
                  </a:moveTo>
                  <a:lnTo>
                    <a:pt x="116870" y="76371"/>
                  </a:lnTo>
                  <a:lnTo>
                    <a:pt x="107613" y="70585"/>
                  </a:lnTo>
                  <a:lnTo>
                    <a:pt x="74056" y="52071"/>
                  </a:lnTo>
                  <a:lnTo>
                    <a:pt x="74056" y="687337"/>
                  </a:lnTo>
                  <a:lnTo>
                    <a:pt x="0" y="687337"/>
                  </a:lnTo>
                  <a:lnTo>
                    <a:pt x="0" y="0"/>
                  </a:lnTo>
                  <a:lnTo>
                    <a:pt x="10414" y="4629"/>
                  </a:lnTo>
                  <a:lnTo>
                    <a:pt x="10414" y="678079"/>
                  </a:lnTo>
                  <a:lnTo>
                    <a:pt x="64799" y="678079"/>
                  </a:lnTo>
                  <a:lnTo>
                    <a:pt x="64799" y="35871"/>
                  </a:lnTo>
                  <a:lnTo>
                    <a:pt x="107613" y="60171"/>
                  </a:lnTo>
                  <a:lnTo>
                    <a:pt x="116870" y="64799"/>
                  </a:lnTo>
                  <a:close/>
                </a:path>
              </a:pathLst>
            </a:custGeom>
            <a:solidFill>
              <a:srgbClr val="B8BCC1"/>
            </a:solidFill>
            <a:ln w="11554" cap="flat">
              <a:noFill/>
              <a:prstDash val="solid"/>
              <a:miter/>
            </a:ln>
          </p:spPr>
          <p:txBody>
            <a:bodyPr rtlCol="0" anchor="ctr"/>
            <a:lstStyle/>
            <a:p>
              <a:endParaRPr lang="en-SA" sz="675"/>
            </a:p>
          </p:txBody>
        </p:sp>
        <p:sp>
          <p:nvSpPr>
            <p:cNvPr id="44" name="Freeform 43">
              <a:extLst>
                <a:ext uri="{FF2B5EF4-FFF2-40B4-BE49-F238E27FC236}">
                  <a16:creationId xmlns:a16="http://schemas.microsoft.com/office/drawing/2014/main" id="{BDB39419-FEDC-8C56-D8F3-AE4AC3CBBE54}"/>
                </a:ext>
              </a:extLst>
            </p:cNvPr>
            <p:cNvSpPr/>
            <p:nvPr/>
          </p:nvSpPr>
          <p:spPr>
            <a:xfrm>
              <a:off x="22392210" y="2116987"/>
              <a:ext cx="57856" cy="536909"/>
            </a:xfrm>
            <a:custGeom>
              <a:avLst/>
              <a:gdLst>
                <a:gd name="connsiteX0" fmla="*/ 48599 w 57856"/>
                <a:gd name="connsiteY0" fmla="*/ 26614 h 536909"/>
                <a:gd name="connsiteX1" fmla="*/ 0 w 57856"/>
                <a:gd name="connsiteY1" fmla="*/ 0 h 536909"/>
                <a:gd name="connsiteX2" fmla="*/ 0 w 57856"/>
                <a:gd name="connsiteY2" fmla="*/ 536909 h 536909"/>
                <a:gd name="connsiteX3" fmla="*/ 57857 w 57856"/>
                <a:gd name="connsiteY3" fmla="*/ 536909 h 536909"/>
                <a:gd name="connsiteX4" fmla="*/ 57857 w 57856"/>
                <a:gd name="connsiteY4" fmla="*/ 32400 h 536909"/>
                <a:gd name="connsiteX5" fmla="*/ 47442 w 57856"/>
                <a:gd name="connsiteY5" fmla="*/ 26614 h 536909"/>
                <a:gd name="connsiteX6" fmla="*/ 49757 w 57856"/>
                <a:gd name="connsiteY6" fmla="*/ 526495 h 536909"/>
                <a:gd name="connsiteX7" fmla="*/ 10414 w 57856"/>
                <a:gd name="connsiteY7" fmla="*/ 526495 h 536909"/>
                <a:gd name="connsiteX8" fmla="*/ 10414 w 57856"/>
                <a:gd name="connsiteY8" fmla="*/ 15043 h 536909"/>
                <a:gd name="connsiteX9" fmla="*/ 48599 w 57856"/>
                <a:gd name="connsiteY9" fmla="*/ 37028 h 536909"/>
                <a:gd name="connsiteX10" fmla="*/ 48599 w 57856"/>
                <a:gd name="connsiteY10" fmla="*/ 37028 h 536909"/>
                <a:gd name="connsiteX11" fmla="*/ 48599 w 57856"/>
                <a:gd name="connsiteY11" fmla="*/ 526495 h 536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856" h="536909">
                  <a:moveTo>
                    <a:pt x="48599" y="26614"/>
                  </a:moveTo>
                  <a:lnTo>
                    <a:pt x="0" y="0"/>
                  </a:lnTo>
                  <a:lnTo>
                    <a:pt x="0" y="536909"/>
                  </a:lnTo>
                  <a:lnTo>
                    <a:pt x="57857" y="536909"/>
                  </a:lnTo>
                  <a:lnTo>
                    <a:pt x="57857" y="32400"/>
                  </a:lnTo>
                  <a:lnTo>
                    <a:pt x="47442" y="26614"/>
                  </a:lnTo>
                  <a:close/>
                  <a:moveTo>
                    <a:pt x="49757" y="526495"/>
                  </a:moveTo>
                  <a:lnTo>
                    <a:pt x="10414" y="526495"/>
                  </a:lnTo>
                  <a:lnTo>
                    <a:pt x="10414" y="15043"/>
                  </a:lnTo>
                  <a:lnTo>
                    <a:pt x="48599" y="37028"/>
                  </a:lnTo>
                  <a:lnTo>
                    <a:pt x="48599" y="37028"/>
                  </a:lnTo>
                  <a:lnTo>
                    <a:pt x="48599" y="526495"/>
                  </a:lnTo>
                  <a:close/>
                </a:path>
              </a:pathLst>
            </a:custGeom>
            <a:solidFill>
              <a:srgbClr val="B8BCC1"/>
            </a:solidFill>
            <a:ln w="11554" cap="flat">
              <a:noFill/>
              <a:prstDash val="solid"/>
              <a:miter/>
            </a:ln>
          </p:spPr>
          <p:txBody>
            <a:bodyPr rtlCol="0" anchor="ctr"/>
            <a:lstStyle/>
            <a:p>
              <a:endParaRPr lang="en-SA" sz="675"/>
            </a:p>
          </p:txBody>
        </p:sp>
        <p:sp>
          <p:nvSpPr>
            <p:cNvPr id="45" name="Freeform 44">
              <a:extLst>
                <a:ext uri="{FF2B5EF4-FFF2-40B4-BE49-F238E27FC236}">
                  <a16:creationId xmlns:a16="http://schemas.microsoft.com/office/drawing/2014/main" id="{DEAAC390-AD41-C0AE-0136-CDC3A94D5603}"/>
                </a:ext>
              </a:extLst>
            </p:cNvPr>
            <p:cNvSpPr/>
            <p:nvPr/>
          </p:nvSpPr>
          <p:spPr>
            <a:xfrm>
              <a:off x="22313525" y="1648348"/>
              <a:ext cx="24299" cy="24299"/>
            </a:xfrm>
            <a:custGeom>
              <a:avLst/>
              <a:gdLst>
                <a:gd name="connsiteX0" fmla="*/ 9257 w 24299"/>
                <a:gd name="connsiteY0" fmla="*/ 5786 h 24299"/>
                <a:gd name="connsiteX1" fmla="*/ 24300 w 24299"/>
                <a:gd name="connsiteY1" fmla="*/ 13886 h 24299"/>
                <a:gd name="connsiteX2" fmla="*/ 24300 w 24299"/>
                <a:gd name="connsiteY2" fmla="*/ 24300 h 24299"/>
                <a:gd name="connsiteX3" fmla="*/ 9257 w 24299"/>
                <a:gd name="connsiteY3" fmla="*/ 16200 h 24299"/>
                <a:gd name="connsiteX4" fmla="*/ 0 w 24299"/>
                <a:gd name="connsiteY4" fmla="*/ 11571 h 24299"/>
                <a:gd name="connsiteX5" fmla="*/ 0 w 24299"/>
                <a:gd name="connsiteY5" fmla="*/ 0 h 24299"/>
                <a:gd name="connsiteX6" fmla="*/ 9257 w 24299"/>
                <a:gd name="connsiteY6" fmla="*/ 5786 h 2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99" h="24299">
                  <a:moveTo>
                    <a:pt x="9257" y="5786"/>
                  </a:moveTo>
                  <a:lnTo>
                    <a:pt x="24300" y="13886"/>
                  </a:lnTo>
                  <a:lnTo>
                    <a:pt x="24300" y="24300"/>
                  </a:lnTo>
                  <a:lnTo>
                    <a:pt x="9257" y="16200"/>
                  </a:lnTo>
                  <a:lnTo>
                    <a:pt x="0" y="11571"/>
                  </a:lnTo>
                  <a:lnTo>
                    <a:pt x="0" y="0"/>
                  </a:lnTo>
                  <a:lnTo>
                    <a:pt x="9257" y="5786"/>
                  </a:lnTo>
                  <a:close/>
                </a:path>
              </a:pathLst>
            </a:custGeom>
            <a:solidFill>
              <a:srgbClr val="B8BCC1"/>
            </a:solidFill>
            <a:ln w="11554" cap="flat">
              <a:noFill/>
              <a:prstDash val="solid"/>
              <a:miter/>
            </a:ln>
          </p:spPr>
          <p:txBody>
            <a:bodyPr rtlCol="0" anchor="ctr"/>
            <a:lstStyle/>
            <a:p>
              <a:endParaRPr lang="en-SA" sz="675"/>
            </a:p>
          </p:txBody>
        </p:sp>
        <p:sp>
          <p:nvSpPr>
            <p:cNvPr id="46" name="Freeform 45">
              <a:extLst>
                <a:ext uri="{FF2B5EF4-FFF2-40B4-BE49-F238E27FC236}">
                  <a16:creationId xmlns:a16="http://schemas.microsoft.com/office/drawing/2014/main" id="{009130F6-15FE-E351-F9B5-3026F69734D3}"/>
                </a:ext>
              </a:extLst>
            </p:cNvPr>
            <p:cNvSpPr/>
            <p:nvPr/>
          </p:nvSpPr>
          <p:spPr>
            <a:xfrm>
              <a:off x="22351711" y="1670334"/>
              <a:ext cx="9256" cy="16199"/>
            </a:xfrm>
            <a:custGeom>
              <a:avLst/>
              <a:gdLst>
                <a:gd name="connsiteX0" fmla="*/ 9257 w 9256"/>
                <a:gd name="connsiteY0" fmla="*/ 5786 h 16199"/>
                <a:gd name="connsiteX1" fmla="*/ 9257 w 9256"/>
                <a:gd name="connsiteY1" fmla="*/ 16200 h 16199"/>
                <a:gd name="connsiteX2" fmla="*/ 0 w 9256"/>
                <a:gd name="connsiteY2" fmla="*/ 10414 h 16199"/>
                <a:gd name="connsiteX3" fmla="*/ 0 w 9256"/>
                <a:gd name="connsiteY3" fmla="*/ 0 h 16199"/>
                <a:gd name="connsiteX4" fmla="*/ 9257 w 9256"/>
                <a:gd name="connsiteY4" fmla="*/ 5786 h 16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56" h="16199">
                  <a:moveTo>
                    <a:pt x="9257" y="5786"/>
                  </a:moveTo>
                  <a:lnTo>
                    <a:pt x="9257" y="16200"/>
                  </a:lnTo>
                  <a:lnTo>
                    <a:pt x="0" y="10414"/>
                  </a:lnTo>
                  <a:lnTo>
                    <a:pt x="0" y="0"/>
                  </a:lnTo>
                  <a:lnTo>
                    <a:pt x="9257" y="5786"/>
                  </a:lnTo>
                  <a:close/>
                </a:path>
              </a:pathLst>
            </a:custGeom>
            <a:solidFill>
              <a:srgbClr val="B8BCC1"/>
            </a:solidFill>
            <a:ln w="11554" cap="flat">
              <a:noFill/>
              <a:prstDash val="solid"/>
              <a:miter/>
            </a:ln>
          </p:spPr>
          <p:txBody>
            <a:bodyPr rtlCol="0" anchor="ctr"/>
            <a:lstStyle/>
            <a:p>
              <a:endParaRPr lang="en-SA" sz="675"/>
            </a:p>
          </p:txBody>
        </p:sp>
        <p:sp>
          <p:nvSpPr>
            <p:cNvPr id="47" name="Freeform 46">
              <a:extLst>
                <a:ext uri="{FF2B5EF4-FFF2-40B4-BE49-F238E27FC236}">
                  <a16:creationId xmlns:a16="http://schemas.microsoft.com/office/drawing/2014/main" id="{C318AF78-215C-AFBB-2D07-055F7D10A302}"/>
                </a:ext>
              </a:extLst>
            </p:cNvPr>
            <p:cNvSpPr/>
            <p:nvPr/>
          </p:nvSpPr>
          <p:spPr>
            <a:xfrm>
              <a:off x="22227897" y="2025573"/>
              <a:ext cx="9256" cy="175884"/>
            </a:xfrm>
            <a:custGeom>
              <a:avLst/>
              <a:gdLst>
                <a:gd name="connsiteX0" fmla="*/ 0 w 9256"/>
                <a:gd name="connsiteY0" fmla="*/ 0 h 175884"/>
                <a:gd name="connsiteX1" fmla="*/ 0 w 9256"/>
                <a:gd name="connsiteY1" fmla="*/ 10414 h 175884"/>
                <a:gd name="connsiteX2" fmla="*/ 0 w 9256"/>
                <a:gd name="connsiteY2" fmla="*/ 171256 h 175884"/>
                <a:gd name="connsiteX3" fmla="*/ 9257 w 9256"/>
                <a:gd name="connsiteY3" fmla="*/ 175884 h 175884"/>
                <a:gd name="connsiteX4" fmla="*/ 9257 w 9256"/>
                <a:gd name="connsiteY4" fmla="*/ 16200 h 175884"/>
                <a:gd name="connsiteX5" fmla="*/ 9257 w 9256"/>
                <a:gd name="connsiteY5" fmla="*/ 4629 h 175884"/>
                <a:gd name="connsiteX6" fmla="*/ 0 w 9256"/>
                <a:gd name="connsiteY6" fmla="*/ 0 h 17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56" h="175884">
                  <a:moveTo>
                    <a:pt x="0" y="0"/>
                  </a:moveTo>
                  <a:lnTo>
                    <a:pt x="0" y="10414"/>
                  </a:lnTo>
                  <a:lnTo>
                    <a:pt x="0" y="171256"/>
                  </a:lnTo>
                  <a:lnTo>
                    <a:pt x="9257" y="175884"/>
                  </a:lnTo>
                  <a:lnTo>
                    <a:pt x="9257" y="16200"/>
                  </a:lnTo>
                  <a:lnTo>
                    <a:pt x="9257" y="4629"/>
                  </a:lnTo>
                  <a:lnTo>
                    <a:pt x="0" y="0"/>
                  </a:lnTo>
                  <a:close/>
                </a:path>
              </a:pathLst>
            </a:custGeom>
            <a:solidFill>
              <a:srgbClr val="B8BCC1"/>
            </a:solidFill>
            <a:ln w="11554" cap="flat">
              <a:noFill/>
              <a:prstDash val="solid"/>
              <a:miter/>
            </a:ln>
          </p:spPr>
          <p:txBody>
            <a:bodyPr rtlCol="0" anchor="ctr"/>
            <a:lstStyle/>
            <a:p>
              <a:endParaRPr lang="en-SA" sz="675"/>
            </a:p>
          </p:txBody>
        </p:sp>
        <p:sp>
          <p:nvSpPr>
            <p:cNvPr id="48" name="Freeform 47">
              <a:extLst>
                <a:ext uri="{FF2B5EF4-FFF2-40B4-BE49-F238E27FC236}">
                  <a16:creationId xmlns:a16="http://schemas.microsoft.com/office/drawing/2014/main" id="{8B293219-DB39-65A1-F362-854D18890EA0}"/>
                </a:ext>
              </a:extLst>
            </p:cNvPr>
            <p:cNvSpPr/>
            <p:nvPr/>
          </p:nvSpPr>
          <p:spPr>
            <a:xfrm>
              <a:off x="22313525" y="2365770"/>
              <a:ext cx="24299" cy="24299"/>
            </a:xfrm>
            <a:custGeom>
              <a:avLst/>
              <a:gdLst>
                <a:gd name="connsiteX0" fmla="*/ 24300 w 24299"/>
                <a:gd name="connsiteY0" fmla="*/ 13886 h 24299"/>
                <a:gd name="connsiteX1" fmla="*/ 24300 w 24299"/>
                <a:gd name="connsiteY1" fmla="*/ 24300 h 24299"/>
                <a:gd name="connsiteX2" fmla="*/ 9257 w 24299"/>
                <a:gd name="connsiteY2" fmla="*/ 16200 h 24299"/>
                <a:gd name="connsiteX3" fmla="*/ 0 w 24299"/>
                <a:gd name="connsiteY3" fmla="*/ 10414 h 24299"/>
                <a:gd name="connsiteX4" fmla="*/ 0 w 24299"/>
                <a:gd name="connsiteY4" fmla="*/ 0 h 24299"/>
                <a:gd name="connsiteX5" fmla="*/ 9257 w 24299"/>
                <a:gd name="connsiteY5" fmla="*/ 5786 h 24299"/>
                <a:gd name="connsiteX6" fmla="*/ 24300 w 24299"/>
                <a:gd name="connsiteY6" fmla="*/ 13886 h 2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99" h="24299">
                  <a:moveTo>
                    <a:pt x="24300" y="13886"/>
                  </a:moveTo>
                  <a:lnTo>
                    <a:pt x="24300" y="24300"/>
                  </a:lnTo>
                  <a:lnTo>
                    <a:pt x="9257" y="16200"/>
                  </a:lnTo>
                  <a:lnTo>
                    <a:pt x="0" y="10414"/>
                  </a:lnTo>
                  <a:lnTo>
                    <a:pt x="0" y="0"/>
                  </a:lnTo>
                  <a:lnTo>
                    <a:pt x="9257" y="5786"/>
                  </a:lnTo>
                  <a:lnTo>
                    <a:pt x="24300" y="13886"/>
                  </a:lnTo>
                  <a:close/>
                </a:path>
              </a:pathLst>
            </a:custGeom>
            <a:solidFill>
              <a:srgbClr val="B8BCC1"/>
            </a:solidFill>
            <a:ln w="11554" cap="flat">
              <a:noFill/>
              <a:prstDash val="solid"/>
              <a:miter/>
            </a:ln>
          </p:spPr>
          <p:txBody>
            <a:bodyPr rtlCol="0" anchor="ctr"/>
            <a:lstStyle/>
            <a:p>
              <a:endParaRPr lang="en-SA" sz="675"/>
            </a:p>
          </p:txBody>
        </p:sp>
      </p:grpSp>
      <p:grpSp>
        <p:nvGrpSpPr>
          <p:cNvPr id="49" name="Graphic 2">
            <a:extLst>
              <a:ext uri="{FF2B5EF4-FFF2-40B4-BE49-F238E27FC236}">
                <a16:creationId xmlns:a16="http://schemas.microsoft.com/office/drawing/2014/main" id="{F7C67A65-2C4D-A827-B18C-7695DC0CBC06}"/>
              </a:ext>
            </a:extLst>
          </p:cNvPr>
          <p:cNvGrpSpPr/>
          <p:nvPr userDrawn="1"/>
        </p:nvGrpSpPr>
        <p:grpSpPr>
          <a:xfrm>
            <a:off x="6854219" y="2450557"/>
            <a:ext cx="808888" cy="232149"/>
            <a:chOff x="19252911" y="2024416"/>
            <a:chExt cx="2156894" cy="619065"/>
          </a:xfrm>
          <a:solidFill>
            <a:srgbClr val="B8BCC1"/>
          </a:solidFill>
        </p:grpSpPr>
        <p:sp>
          <p:nvSpPr>
            <p:cNvPr id="50" name="Freeform 49">
              <a:extLst>
                <a:ext uri="{FF2B5EF4-FFF2-40B4-BE49-F238E27FC236}">
                  <a16:creationId xmlns:a16="http://schemas.microsoft.com/office/drawing/2014/main" id="{36EAB372-8FBE-C1EF-DC3A-1F3E5746C0A3}"/>
                </a:ext>
              </a:extLst>
            </p:cNvPr>
            <p:cNvSpPr/>
            <p:nvPr/>
          </p:nvSpPr>
          <p:spPr>
            <a:xfrm>
              <a:off x="19252911" y="2085744"/>
              <a:ext cx="520709" cy="230269"/>
            </a:xfrm>
            <a:custGeom>
              <a:avLst/>
              <a:gdLst>
                <a:gd name="connsiteX0" fmla="*/ 516081 w 520709"/>
                <a:gd name="connsiteY0" fmla="*/ 25457 h 230269"/>
                <a:gd name="connsiteX1" fmla="*/ 511452 w 520709"/>
                <a:gd name="connsiteY1" fmla="*/ 0 h 230269"/>
                <a:gd name="connsiteX2" fmla="*/ 465167 w 520709"/>
                <a:gd name="connsiteY2" fmla="*/ 6943 h 230269"/>
                <a:gd name="connsiteX3" fmla="*/ 469796 w 520709"/>
                <a:gd name="connsiteY3" fmla="*/ 32400 h 230269"/>
                <a:gd name="connsiteX4" fmla="*/ 473267 w 520709"/>
                <a:gd name="connsiteY4" fmla="*/ 55542 h 230269"/>
                <a:gd name="connsiteX5" fmla="*/ 473267 w 520709"/>
                <a:gd name="connsiteY5" fmla="*/ 70585 h 230269"/>
                <a:gd name="connsiteX6" fmla="*/ 473267 w 520709"/>
                <a:gd name="connsiteY6" fmla="*/ 114556 h 230269"/>
                <a:gd name="connsiteX7" fmla="*/ 440867 w 520709"/>
                <a:gd name="connsiteY7" fmla="*/ 114556 h 230269"/>
                <a:gd name="connsiteX8" fmla="*/ 429296 w 520709"/>
                <a:gd name="connsiteY8" fmla="*/ 112242 h 230269"/>
                <a:gd name="connsiteX9" fmla="*/ 423510 w 520709"/>
                <a:gd name="connsiteY9" fmla="*/ 108770 h 230269"/>
                <a:gd name="connsiteX10" fmla="*/ 428139 w 520709"/>
                <a:gd name="connsiteY10" fmla="*/ 71742 h 230269"/>
                <a:gd name="connsiteX11" fmla="*/ 428139 w 520709"/>
                <a:gd name="connsiteY11" fmla="*/ 16200 h 230269"/>
                <a:gd name="connsiteX12" fmla="*/ 380696 w 520709"/>
                <a:gd name="connsiteY12" fmla="*/ 16200 h 230269"/>
                <a:gd name="connsiteX13" fmla="*/ 380696 w 520709"/>
                <a:gd name="connsiteY13" fmla="*/ 71742 h 230269"/>
                <a:gd name="connsiteX14" fmla="*/ 378382 w 520709"/>
                <a:gd name="connsiteY14" fmla="*/ 99513 h 230269"/>
                <a:gd name="connsiteX15" fmla="*/ 371439 w 520709"/>
                <a:gd name="connsiteY15" fmla="*/ 111085 h 230269"/>
                <a:gd name="connsiteX16" fmla="*/ 356397 w 520709"/>
                <a:gd name="connsiteY16" fmla="*/ 114556 h 230269"/>
                <a:gd name="connsiteX17" fmla="*/ 334411 w 520709"/>
                <a:gd name="connsiteY17" fmla="*/ 114556 h 230269"/>
                <a:gd name="connsiteX18" fmla="*/ 334411 w 520709"/>
                <a:gd name="connsiteY18" fmla="*/ 0 h 230269"/>
                <a:gd name="connsiteX19" fmla="*/ 181670 w 520709"/>
                <a:gd name="connsiteY19" fmla="*/ 0 h 230269"/>
                <a:gd name="connsiteX20" fmla="*/ 141170 w 520709"/>
                <a:gd name="connsiteY20" fmla="*/ 6943 h 230269"/>
                <a:gd name="connsiteX21" fmla="*/ 114556 w 520709"/>
                <a:gd name="connsiteY21" fmla="*/ 26614 h 230269"/>
                <a:gd name="connsiteX22" fmla="*/ 105299 w 520709"/>
                <a:gd name="connsiteY22" fmla="*/ 60171 h 230269"/>
                <a:gd name="connsiteX23" fmla="*/ 109928 w 520709"/>
                <a:gd name="connsiteY23" fmla="*/ 82156 h 230269"/>
                <a:gd name="connsiteX24" fmla="*/ 123813 w 520709"/>
                <a:gd name="connsiteY24" fmla="*/ 97199 h 230269"/>
                <a:gd name="connsiteX25" fmla="*/ 146956 w 520709"/>
                <a:gd name="connsiteY25" fmla="*/ 108770 h 230269"/>
                <a:gd name="connsiteX26" fmla="*/ 180513 w 520709"/>
                <a:gd name="connsiteY26" fmla="*/ 120342 h 230269"/>
                <a:gd name="connsiteX27" fmla="*/ 204812 w 520709"/>
                <a:gd name="connsiteY27" fmla="*/ 128442 h 230269"/>
                <a:gd name="connsiteX28" fmla="*/ 216384 w 520709"/>
                <a:gd name="connsiteY28" fmla="*/ 137699 h 230269"/>
                <a:gd name="connsiteX29" fmla="*/ 219855 w 520709"/>
                <a:gd name="connsiteY29" fmla="*/ 152741 h 230269"/>
                <a:gd name="connsiteX30" fmla="*/ 210598 w 520709"/>
                <a:gd name="connsiteY30" fmla="*/ 180513 h 230269"/>
                <a:gd name="connsiteX31" fmla="*/ 182827 w 520709"/>
                <a:gd name="connsiteY31" fmla="*/ 189770 h 230269"/>
                <a:gd name="connsiteX32" fmla="*/ 96042 w 520709"/>
                <a:gd name="connsiteY32" fmla="*/ 189770 h 230269"/>
                <a:gd name="connsiteX33" fmla="*/ 69428 w 520709"/>
                <a:gd name="connsiteY33" fmla="*/ 185141 h 230269"/>
                <a:gd name="connsiteX34" fmla="*/ 52071 w 520709"/>
                <a:gd name="connsiteY34" fmla="*/ 172413 h 230269"/>
                <a:gd name="connsiteX35" fmla="*/ 46285 w 520709"/>
                <a:gd name="connsiteY35" fmla="*/ 152741 h 230269"/>
                <a:gd name="connsiteX36" fmla="*/ 47442 w 520709"/>
                <a:gd name="connsiteY36" fmla="*/ 131913 h 230269"/>
                <a:gd name="connsiteX37" fmla="*/ 52071 w 520709"/>
                <a:gd name="connsiteY37" fmla="*/ 98356 h 230269"/>
                <a:gd name="connsiteX38" fmla="*/ 5786 w 520709"/>
                <a:gd name="connsiteY38" fmla="*/ 92571 h 230269"/>
                <a:gd name="connsiteX39" fmla="*/ 2314 w 520709"/>
                <a:gd name="connsiteY39" fmla="*/ 118027 h 230269"/>
                <a:gd name="connsiteX40" fmla="*/ 0 w 520709"/>
                <a:gd name="connsiteY40" fmla="*/ 138856 h 230269"/>
                <a:gd name="connsiteX41" fmla="*/ 0 w 520709"/>
                <a:gd name="connsiteY41" fmla="*/ 153899 h 230269"/>
                <a:gd name="connsiteX42" fmla="*/ 6943 w 520709"/>
                <a:gd name="connsiteY42" fmla="*/ 183984 h 230269"/>
                <a:gd name="connsiteX43" fmla="*/ 27771 w 520709"/>
                <a:gd name="connsiteY43" fmla="*/ 208284 h 230269"/>
                <a:gd name="connsiteX44" fmla="*/ 59014 w 520709"/>
                <a:gd name="connsiteY44" fmla="*/ 224484 h 230269"/>
                <a:gd name="connsiteX45" fmla="*/ 97199 w 520709"/>
                <a:gd name="connsiteY45" fmla="*/ 230269 h 230269"/>
                <a:gd name="connsiteX46" fmla="*/ 183984 w 520709"/>
                <a:gd name="connsiteY46" fmla="*/ 230269 h 230269"/>
                <a:gd name="connsiteX47" fmla="*/ 227955 w 520709"/>
                <a:gd name="connsiteY47" fmla="*/ 221012 h 230269"/>
                <a:gd name="connsiteX48" fmla="*/ 256883 w 520709"/>
                <a:gd name="connsiteY48" fmla="*/ 194398 h 230269"/>
                <a:gd name="connsiteX49" fmla="*/ 267298 w 520709"/>
                <a:gd name="connsiteY49" fmla="*/ 155056 h 230269"/>
                <a:gd name="connsiteX50" fmla="*/ 259198 w 520709"/>
                <a:gd name="connsiteY50" fmla="*/ 122656 h 230269"/>
                <a:gd name="connsiteX51" fmla="*/ 234898 w 520709"/>
                <a:gd name="connsiteY51" fmla="*/ 100670 h 230269"/>
                <a:gd name="connsiteX52" fmla="*/ 195555 w 520709"/>
                <a:gd name="connsiteY52" fmla="*/ 84471 h 230269"/>
                <a:gd name="connsiteX53" fmla="*/ 174727 w 520709"/>
                <a:gd name="connsiteY53" fmla="*/ 77528 h 230269"/>
                <a:gd name="connsiteX54" fmla="*/ 159684 w 520709"/>
                <a:gd name="connsiteY54" fmla="*/ 70585 h 230269"/>
                <a:gd name="connsiteX55" fmla="*/ 153899 w 520709"/>
                <a:gd name="connsiteY55" fmla="*/ 59014 h 230269"/>
                <a:gd name="connsiteX56" fmla="*/ 159684 w 520709"/>
                <a:gd name="connsiteY56" fmla="*/ 45128 h 230269"/>
                <a:gd name="connsiteX57" fmla="*/ 181670 w 520709"/>
                <a:gd name="connsiteY57" fmla="*/ 40500 h 230269"/>
                <a:gd name="connsiteX58" fmla="*/ 288126 w 520709"/>
                <a:gd name="connsiteY58" fmla="*/ 40500 h 230269"/>
                <a:gd name="connsiteX59" fmla="*/ 288126 w 520709"/>
                <a:gd name="connsiteY59" fmla="*/ 155056 h 230269"/>
                <a:gd name="connsiteX60" fmla="*/ 356397 w 520709"/>
                <a:gd name="connsiteY60" fmla="*/ 155056 h 230269"/>
                <a:gd name="connsiteX61" fmla="*/ 396896 w 520709"/>
                <a:gd name="connsiteY61" fmla="*/ 146956 h 230269"/>
                <a:gd name="connsiteX62" fmla="*/ 401525 w 520709"/>
                <a:gd name="connsiteY62" fmla="*/ 144642 h 230269"/>
                <a:gd name="connsiteX63" fmla="*/ 414253 w 520709"/>
                <a:gd name="connsiteY63" fmla="*/ 150427 h 230269"/>
                <a:gd name="connsiteX64" fmla="*/ 440867 w 520709"/>
                <a:gd name="connsiteY64" fmla="*/ 155056 h 230269"/>
                <a:gd name="connsiteX65" fmla="*/ 520709 w 520709"/>
                <a:gd name="connsiteY65" fmla="*/ 155056 h 230269"/>
                <a:gd name="connsiteX66" fmla="*/ 520709 w 520709"/>
                <a:gd name="connsiteY66" fmla="*/ 70585 h 230269"/>
                <a:gd name="connsiteX67" fmla="*/ 519552 w 520709"/>
                <a:gd name="connsiteY67" fmla="*/ 50914 h 230269"/>
                <a:gd name="connsiteX68" fmla="*/ 516081 w 520709"/>
                <a:gd name="connsiteY68" fmla="*/ 24300 h 230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20709" h="230269">
                  <a:moveTo>
                    <a:pt x="516081" y="25457"/>
                  </a:moveTo>
                  <a:cubicBezTo>
                    <a:pt x="514924" y="16200"/>
                    <a:pt x="513767" y="8100"/>
                    <a:pt x="511452" y="0"/>
                  </a:cubicBezTo>
                  <a:lnTo>
                    <a:pt x="465167" y="6943"/>
                  </a:lnTo>
                  <a:cubicBezTo>
                    <a:pt x="466324" y="16200"/>
                    <a:pt x="468639" y="24300"/>
                    <a:pt x="469796" y="32400"/>
                  </a:cubicBezTo>
                  <a:cubicBezTo>
                    <a:pt x="470953" y="40500"/>
                    <a:pt x="472110" y="48600"/>
                    <a:pt x="473267" y="55542"/>
                  </a:cubicBezTo>
                  <a:cubicBezTo>
                    <a:pt x="473267" y="62485"/>
                    <a:pt x="473267" y="67114"/>
                    <a:pt x="473267" y="70585"/>
                  </a:cubicBezTo>
                  <a:lnTo>
                    <a:pt x="473267" y="114556"/>
                  </a:lnTo>
                  <a:lnTo>
                    <a:pt x="440867" y="114556"/>
                  </a:lnTo>
                  <a:cubicBezTo>
                    <a:pt x="437396" y="114556"/>
                    <a:pt x="432767" y="114556"/>
                    <a:pt x="429296" y="112242"/>
                  </a:cubicBezTo>
                  <a:cubicBezTo>
                    <a:pt x="426982" y="112242"/>
                    <a:pt x="425825" y="109928"/>
                    <a:pt x="423510" y="108770"/>
                  </a:cubicBezTo>
                  <a:cubicBezTo>
                    <a:pt x="425825" y="98356"/>
                    <a:pt x="428139" y="85628"/>
                    <a:pt x="428139" y="71742"/>
                  </a:cubicBezTo>
                  <a:lnTo>
                    <a:pt x="428139" y="16200"/>
                  </a:lnTo>
                  <a:lnTo>
                    <a:pt x="380696" y="16200"/>
                  </a:lnTo>
                  <a:lnTo>
                    <a:pt x="380696" y="71742"/>
                  </a:lnTo>
                  <a:cubicBezTo>
                    <a:pt x="380696" y="84471"/>
                    <a:pt x="380696" y="93728"/>
                    <a:pt x="378382" y="99513"/>
                  </a:cubicBezTo>
                  <a:cubicBezTo>
                    <a:pt x="377225" y="105299"/>
                    <a:pt x="374911" y="109928"/>
                    <a:pt x="371439" y="111085"/>
                  </a:cubicBezTo>
                  <a:cubicBezTo>
                    <a:pt x="367968" y="113399"/>
                    <a:pt x="363339" y="114556"/>
                    <a:pt x="356397" y="114556"/>
                  </a:cubicBezTo>
                  <a:lnTo>
                    <a:pt x="334411" y="114556"/>
                  </a:lnTo>
                  <a:lnTo>
                    <a:pt x="334411" y="0"/>
                  </a:lnTo>
                  <a:lnTo>
                    <a:pt x="181670" y="0"/>
                  </a:lnTo>
                  <a:cubicBezTo>
                    <a:pt x="166627" y="0"/>
                    <a:pt x="152741" y="2314"/>
                    <a:pt x="141170" y="6943"/>
                  </a:cubicBezTo>
                  <a:cubicBezTo>
                    <a:pt x="129599" y="11571"/>
                    <a:pt x="120342" y="18514"/>
                    <a:pt x="114556" y="26614"/>
                  </a:cubicBezTo>
                  <a:cubicBezTo>
                    <a:pt x="108770" y="35871"/>
                    <a:pt x="105299" y="46285"/>
                    <a:pt x="105299" y="60171"/>
                  </a:cubicBezTo>
                  <a:cubicBezTo>
                    <a:pt x="105299" y="74056"/>
                    <a:pt x="106456" y="76371"/>
                    <a:pt x="109928" y="82156"/>
                  </a:cubicBezTo>
                  <a:cubicBezTo>
                    <a:pt x="112242" y="87942"/>
                    <a:pt x="116870" y="93728"/>
                    <a:pt x="123813" y="97199"/>
                  </a:cubicBezTo>
                  <a:cubicBezTo>
                    <a:pt x="129599" y="101828"/>
                    <a:pt x="137699" y="105299"/>
                    <a:pt x="146956" y="108770"/>
                  </a:cubicBezTo>
                  <a:cubicBezTo>
                    <a:pt x="156213" y="112242"/>
                    <a:pt x="167784" y="116870"/>
                    <a:pt x="180513" y="120342"/>
                  </a:cubicBezTo>
                  <a:cubicBezTo>
                    <a:pt x="190927" y="123813"/>
                    <a:pt x="199027" y="126127"/>
                    <a:pt x="204812" y="128442"/>
                  </a:cubicBezTo>
                  <a:cubicBezTo>
                    <a:pt x="210598" y="130756"/>
                    <a:pt x="214069" y="134227"/>
                    <a:pt x="216384" y="137699"/>
                  </a:cubicBezTo>
                  <a:cubicBezTo>
                    <a:pt x="218698" y="141170"/>
                    <a:pt x="219855" y="145799"/>
                    <a:pt x="219855" y="152741"/>
                  </a:cubicBezTo>
                  <a:cubicBezTo>
                    <a:pt x="219855" y="164313"/>
                    <a:pt x="216384" y="173570"/>
                    <a:pt x="210598" y="180513"/>
                  </a:cubicBezTo>
                  <a:cubicBezTo>
                    <a:pt x="204812" y="186298"/>
                    <a:pt x="195555" y="189770"/>
                    <a:pt x="182827" y="189770"/>
                  </a:cubicBezTo>
                  <a:lnTo>
                    <a:pt x="96042" y="189770"/>
                  </a:lnTo>
                  <a:cubicBezTo>
                    <a:pt x="85628" y="189770"/>
                    <a:pt x="77528" y="188613"/>
                    <a:pt x="69428" y="185141"/>
                  </a:cubicBezTo>
                  <a:cubicBezTo>
                    <a:pt x="62485" y="181670"/>
                    <a:pt x="56699" y="177041"/>
                    <a:pt x="52071" y="172413"/>
                  </a:cubicBezTo>
                  <a:cubicBezTo>
                    <a:pt x="47442" y="166627"/>
                    <a:pt x="46285" y="160841"/>
                    <a:pt x="46285" y="152741"/>
                  </a:cubicBezTo>
                  <a:cubicBezTo>
                    <a:pt x="46285" y="144642"/>
                    <a:pt x="46285" y="142327"/>
                    <a:pt x="47442" y="131913"/>
                  </a:cubicBezTo>
                  <a:cubicBezTo>
                    <a:pt x="47442" y="122656"/>
                    <a:pt x="49757" y="111085"/>
                    <a:pt x="52071" y="98356"/>
                  </a:cubicBezTo>
                  <a:lnTo>
                    <a:pt x="5786" y="92571"/>
                  </a:lnTo>
                  <a:cubicBezTo>
                    <a:pt x="4629" y="101828"/>
                    <a:pt x="3471" y="109928"/>
                    <a:pt x="2314" y="118027"/>
                  </a:cubicBezTo>
                  <a:cubicBezTo>
                    <a:pt x="2314" y="126127"/>
                    <a:pt x="0" y="133070"/>
                    <a:pt x="0" y="138856"/>
                  </a:cubicBezTo>
                  <a:cubicBezTo>
                    <a:pt x="0" y="144642"/>
                    <a:pt x="0" y="149270"/>
                    <a:pt x="0" y="153899"/>
                  </a:cubicBezTo>
                  <a:cubicBezTo>
                    <a:pt x="0" y="164313"/>
                    <a:pt x="2314" y="174727"/>
                    <a:pt x="6943" y="183984"/>
                  </a:cubicBezTo>
                  <a:cubicBezTo>
                    <a:pt x="11571" y="193241"/>
                    <a:pt x="18514" y="201341"/>
                    <a:pt x="27771" y="208284"/>
                  </a:cubicBezTo>
                  <a:cubicBezTo>
                    <a:pt x="37028" y="215226"/>
                    <a:pt x="46285" y="221012"/>
                    <a:pt x="59014" y="224484"/>
                  </a:cubicBezTo>
                  <a:cubicBezTo>
                    <a:pt x="70585" y="227955"/>
                    <a:pt x="83314" y="230269"/>
                    <a:pt x="97199" y="230269"/>
                  </a:cubicBezTo>
                  <a:lnTo>
                    <a:pt x="183984" y="230269"/>
                  </a:lnTo>
                  <a:cubicBezTo>
                    <a:pt x="201341" y="230269"/>
                    <a:pt x="215227" y="226798"/>
                    <a:pt x="227955" y="221012"/>
                  </a:cubicBezTo>
                  <a:cubicBezTo>
                    <a:pt x="240683" y="214069"/>
                    <a:pt x="249941" y="205970"/>
                    <a:pt x="256883" y="194398"/>
                  </a:cubicBezTo>
                  <a:cubicBezTo>
                    <a:pt x="263826" y="182827"/>
                    <a:pt x="267298" y="170098"/>
                    <a:pt x="267298" y="155056"/>
                  </a:cubicBezTo>
                  <a:cubicBezTo>
                    <a:pt x="267298" y="140013"/>
                    <a:pt x="264983" y="130756"/>
                    <a:pt x="259198" y="122656"/>
                  </a:cubicBezTo>
                  <a:cubicBezTo>
                    <a:pt x="253412" y="114556"/>
                    <a:pt x="245312" y="106456"/>
                    <a:pt x="234898" y="100670"/>
                  </a:cubicBezTo>
                  <a:cubicBezTo>
                    <a:pt x="224484" y="94885"/>
                    <a:pt x="211755" y="89099"/>
                    <a:pt x="195555" y="84471"/>
                  </a:cubicBezTo>
                  <a:cubicBezTo>
                    <a:pt x="188613" y="82156"/>
                    <a:pt x="181670" y="79842"/>
                    <a:pt x="174727" y="77528"/>
                  </a:cubicBezTo>
                  <a:cubicBezTo>
                    <a:pt x="168941" y="75214"/>
                    <a:pt x="163156" y="72899"/>
                    <a:pt x="159684" y="70585"/>
                  </a:cubicBezTo>
                  <a:cubicBezTo>
                    <a:pt x="156213" y="68271"/>
                    <a:pt x="153899" y="63642"/>
                    <a:pt x="153899" y="59014"/>
                  </a:cubicBezTo>
                  <a:cubicBezTo>
                    <a:pt x="153899" y="54385"/>
                    <a:pt x="156213" y="48600"/>
                    <a:pt x="159684" y="45128"/>
                  </a:cubicBezTo>
                  <a:cubicBezTo>
                    <a:pt x="164313" y="41657"/>
                    <a:pt x="171256" y="40500"/>
                    <a:pt x="181670" y="40500"/>
                  </a:cubicBezTo>
                  <a:lnTo>
                    <a:pt x="288126" y="40500"/>
                  </a:lnTo>
                  <a:lnTo>
                    <a:pt x="288126" y="155056"/>
                  </a:lnTo>
                  <a:lnTo>
                    <a:pt x="356397" y="155056"/>
                  </a:lnTo>
                  <a:cubicBezTo>
                    <a:pt x="372597" y="155056"/>
                    <a:pt x="386482" y="152741"/>
                    <a:pt x="396896" y="146956"/>
                  </a:cubicBezTo>
                  <a:cubicBezTo>
                    <a:pt x="398053" y="146956"/>
                    <a:pt x="400368" y="144642"/>
                    <a:pt x="401525" y="144642"/>
                  </a:cubicBezTo>
                  <a:cubicBezTo>
                    <a:pt x="406153" y="146956"/>
                    <a:pt x="409625" y="149270"/>
                    <a:pt x="414253" y="150427"/>
                  </a:cubicBezTo>
                  <a:cubicBezTo>
                    <a:pt x="423510" y="153899"/>
                    <a:pt x="431610" y="155056"/>
                    <a:pt x="440867" y="155056"/>
                  </a:cubicBezTo>
                  <a:lnTo>
                    <a:pt x="520709" y="155056"/>
                  </a:lnTo>
                  <a:lnTo>
                    <a:pt x="520709" y="70585"/>
                  </a:lnTo>
                  <a:cubicBezTo>
                    <a:pt x="520709" y="65957"/>
                    <a:pt x="520709" y="59014"/>
                    <a:pt x="519552" y="50914"/>
                  </a:cubicBezTo>
                  <a:cubicBezTo>
                    <a:pt x="519552" y="42814"/>
                    <a:pt x="517238" y="33557"/>
                    <a:pt x="516081" y="24300"/>
                  </a:cubicBezTo>
                  <a:close/>
                </a:path>
              </a:pathLst>
            </a:custGeom>
            <a:grpFill/>
            <a:ln w="11554" cap="flat">
              <a:noFill/>
              <a:prstDash val="solid"/>
              <a:miter/>
            </a:ln>
          </p:spPr>
          <p:txBody>
            <a:bodyPr rtlCol="0" anchor="ctr"/>
            <a:lstStyle/>
            <a:p>
              <a:endParaRPr lang="en-SA" sz="675"/>
            </a:p>
          </p:txBody>
        </p:sp>
        <p:sp>
          <p:nvSpPr>
            <p:cNvPr id="51" name="Freeform 50">
              <a:extLst>
                <a:ext uri="{FF2B5EF4-FFF2-40B4-BE49-F238E27FC236}">
                  <a16:creationId xmlns:a16="http://schemas.microsoft.com/office/drawing/2014/main" id="{67D593C3-09D8-F305-4496-0E40CE0EC2E3}"/>
                </a:ext>
              </a:extLst>
            </p:cNvPr>
            <p:cNvSpPr/>
            <p:nvPr/>
          </p:nvSpPr>
          <p:spPr>
            <a:xfrm>
              <a:off x="19807177" y="2024416"/>
              <a:ext cx="480209" cy="293911"/>
            </a:xfrm>
            <a:custGeom>
              <a:avLst/>
              <a:gdLst>
                <a:gd name="connsiteX0" fmla="*/ 432767 w 480209"/>
                <a:gd name="connsiteY0" fmla="*/ 216384 h 293911"/>
                <a:gd name="connsiteX1" fmla="*/ 480210 w 480209"/>
                <a:gd name="connsiteY1" fmla="*/ 216384 h 293911"/>
                <a:gd name="connsiteX2" fmla="*/ 480210 w 480209"/>
                <a:gd name="connsiteY2" fmla="*/ 0 h 293911"/>
                <a:gd name="connsiteX3" fmla="*/ 432767 w 480209"/>
                <a:gd name="connsiteY3" fmla="*/ 0 h 293911"/>
                <a:gd name="connsiteX4" fmla="*/ 432767 w 480209"/>
                <a:gd name="connsiteY4" fmla="*/ 175884 h 293911"/>
                <a:gd name="connsiteX5" fmla="*/ 366811 w 480209"/>
                <a:gd name="connsiteY5" fmla="*/ 175884 h 293911"/>
                <a:gd name="connsiteX6" fmla="*/ 366811 w 480209"/>
                <a:gd name="connsiteY6" fmla="*/ 140013 h 293911"/>
                <a:gd name="connsiteX7" fmla="*/ 357554 w 480209"/>
                <a:gd name="connsiteY7" fmla="*/ 93728 h 293911"/>
                <a:gd name="connsiteX8" fmla="*/ 329783 w 480209"/>
                <a:gd name="connsiteY8" fmla="*/ 68271 h 293911"/>
                <a:gd name="connsiteX9" fmla="*/ 283497 w 480209"/>
                <a:gd name="connsiteY9" fmla="*/ 60171 h 293911"/>
                <a:gd name="connsiteX10" fmla="*/ 247626 w 480209"/>
                <a:gd name="connsiteY10" fmla="*/ 62485 h 293911"/>
                <a:gd name="connsiteX11" fmla="*/ 224484 w 480209"/>
                <a:gd name="connsiteY11" fmla="*/ 68271 h 293911"/>
                <a:gd name="connsiteX12" fmla="*/ 221012 w 480209"/>
                <a:gd name="connsiteY12" fmla="*/ 86785 h 293911"/>
                <a:gd name="connsiteX13" fmla="*/ 217541 w 480209"/>
                <a:gd name="connsiteY13" fmla="*/ 112242 h 293911"/>
                <a:gd name="connsiteX14" fmla="*/ 216384 w 480209"/>
                <a:gd name="connsiteY14" fmla="*/ 141170 h 293911"/>
                <a:gd name="connsiteX15" fmla="*/ 217541 w 480209"/>
                <a:gd name="connsiteY15" fmla="*/ 170098 h 293911"/>
                <a:gd name="connsiteX16" fmla="*/ 217541 w 480209"/>
                <a:gd name="connsiteY16" fmla="*/ 174727 h 293911"/>
                <a:gd name="connsiteX17" fmla="*/ 151584 w 480209"/>
                <a:gd name="connsiteY17" fmla="*/ 174727 h 293911"/>
                <a:gd name="connsiteX18" fmla="*/ 151584 w 480209"/>
                <a:gd name="connsiteY18" fmla="*/ 60171 h 293911"/>
                <a:gd name="connsiteX19" fmla="*/ 79842 w 480209"/>
                <a:gd name="connsiteY19" fmla="*/ 60171 h 293911"/>
                <a:gd name="connsiteX20" fmla="*/ 35871 w 480209"/>
                <a:gd name="connsiteY20" fmla="*/ 69428 h 293911"/>
                <a:gd name="connsiteX21" fmla="*/ 9257 w 480209"/>
                <a:gd name="connsiteY21" fmla="*/ 96042 h 293911"/>
                <a:gd name="connsiteX22" fmla="*/ 0 w 480209"/>
                <a:gd name="connsiteY22" fmla="*/ 138856 h 293911"/>
                <a:gd name="connsiteX23" fmla="*/ 9257 w 480209"/>
                <a:gd name="connsiteY23" fmla="*/ 181670 h 293911"/>
                <a:gd name="connsiteX24" fmla="*/ 35871 w 480209"/>
                <a:gd name="connsiteY24" fmla="*/ 207127 h 293911"/>
                <a:gd name="connsiteX25" fmla="*/ 79842 w 480209"/>
                <a:gd name="connsiteY25" fmla="*/ 215227 h 293911"/>
                <a:gd name="connsiteX26" fmla="*/ 104142 w 480209"/>
                <a:gd name="connsiteY26" fmla="*/ 215227 h 293911"/>
                <a:gd name="connsiteX27" fmla="*/ 104142 w 480209"/>
                <a:gd name="connsiteY27" fmla="*/ 224484 h 293911"/>
                <a:gd name="connsiteX28" fmla="*/ 94885 w 480209"/>
                <a:gd name="connsiteY28" fmla="*/ 246469 h 293911"/>
                <a:gd name="connsiteX29" fmla="*/ 64799 w 480209"/>
                <a:gd name="connsiteY29" fmla="*/ 253412 h 293911"/>
                <a:gd name="connsiteX30" fmla="*/ 46285 w 480209"/>
                <a:gd name="connsiteY30" fmla="*/ 253412 h 293911"/>
                <a:gd name="connsiteX31" fmla="*/ 20828 w 480209"/>
                <a:gd name="connsiteY31" fmla="*/ 251098 h 293911"/>
                <a:gd name="connsiteX32" fmla="*/ 13886 w 480209"/>
                <a:gd name="connsiteY32" fmla="*/ 288126 h 293911"/>
                <a:gd name="connsiteX33" fmla="*/ 40500 w 480209"/>
                <a:gd name="connsiteY33" fmla="*/ 292754 h 293911"/>
                <a:gd name="connsiteX34" fmla="*/ 64799 w 480209"/>
                <a:gd name="connsiteY34" fmla="*/ 293912 h 293911"/>
                <a:gd name="connsiteX35" fmla="*/ 109928 w 480209"/>
                <a:gd name="connsiteY35" fmla="*/ 285812 h 293911"/>
                <a:gd name="connsiteX36" fmla="*/ 140013 w 480209"/>
                <a:gd name="connsiteY36" fmla="*/ 261512 h 293911"/>
                <a:gd name="connsiteX37" fmla="*/ 150427 w 480209"/>
                <a:gd name="connsiteY37" fmla="*/ 224484 h 293911"/>
                <a:gd name="connsiteX38" fmla="*/ 150427 w 480209"/>
                <a:gd name="connsiteY38" fmla="*/ 215227 h 293911"/>
                <a:gd name="connsiteX39" fmla="*/ 432767 w 480209"/>
                <a:gd name="connsiteY39" fmla="*/ 215227 h 293911"/>
                <a:gd name="connsiteX40" fmla="*/ 102985 w 480209"/>
                <a:gd name="connsiteY40" fmla="*/ 177041 h 293911"/>
                <a:gd name="connsiteX41" fmla="*/ 78685 w 480209"/>
                <a:gd name="connsiteY41" fmla="*/ 177041 h 293911"/>
                <a:gd name="connsiteX42" fmla="*/ 60171 w 480209"/>
                <a:gd name="connsiteY42" fmla="*/ 174727 h 293911"/>
                <a:gd name="connsiteX43" fmla="*/ 49757 w 480209"/>
                <a:gd name="connsiteY43" fmla="*/ 164313 h 293911"/>
                <a:gd name="connsiteX44" fmla="*/ 46285 w 480209"/>
                <a:gd name="connsiteY44" fmla="*/ 141170 h 293911"/>
                <a:gd name="connsiteX45" fmla="*/ 49757 w 480209"/>
                <a:gd name="connsiteY45" fmla="*/ 115713 h 293911"/>
                <a:gd name="connsiteX46" fmla="*/ 60171 w 480209"/>
                <a:gd name="connsiteY46" fmla="*/ 105299 h 293911"/>
                <a:gd name="connsiteX47" fmla="*/ 77528 w 480209"/>
                <a:gd name="connsiteY47" fmla="*/ 102985 h 293911"/>
                <a:gd name="connsiteX48" fmla="*/ 101828 w 480209"/>
                <a:gd name="connsiteY48" fmla="*/ 102985 h 293911"/>
                <a:gd name="connsiteX49" fmla="*/ 101828 w 480209"/>
                <a:gd name="connsiteY49" fmla="*/ 177041 h 293911"/>
                <a:gd name="connsiteX50" fmla="*/ 319368 w 480209"/>
                <a:gd name="connsiteY50" fmla="*/ 177041 h 293911"/>
                <a:gd name="connsiteX51" fmla="*/ 263826 w 480209"/>
                <a:gd name="connsiteY51" fmla="*/ 177041 h 293911"/>
                <a:gd name="connsiteX52" fmla="*/ 262669 w 480209"/>
                <a:gd name="connsiteY52" fmla="*/ 165470 h 293911"/>
                <a:gd name="connsiteX53" fmla="*/ 262669 w 480209"/>
                <a:gd name="connsiteY53" fmla="*/ 143484 h 293911"/>
                <a:gd name="connsiteX54" fmla="*/ 262669 w 480209"/>
                <a:gd name="connsiteY54" fmla="*/ 120342 h 293911"/>
                <a:gd name="connsiteX55" fmla="*/ 264983 w 480209"/>
                <a:gd name="connsiteY55" fmla="*/ 101828 h 293911"/>
                <a:gd name="connsiteX56" fmla="*/ 283497 w 480209"/>
                <a:gd name="connsiteY56" fmla="*/ 101828 h 293911"/>
                <a:gd name="connsiteX57" fmla="*/ 306640 w 480209"/>
                <a:gd name="connsiteY57" fmla="*/ 105299 h 293911"/>
                <a:gd name="connsiteX58" fmla="*/ 318211 w 480209"/>
                <a:gd name="connsiteY58" fmla="*/ 116870 h 293911"/>
                <a:gd name="connsiteX59" fmla="*/ 321683 w 480209"/>
                <a:gd name="connsiteY59" fmla="*/ 140013 h 293911"/>
                <a:gd name="connsiteX60" fmla="*/ 321683 w 480209"/>
                <a:gd name="connsiteY60" fmla="*/ 175884 h 29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80209" h="293911">
                  <a:moveTo>
                    <a:pt x="432767" y="216384"/>
                  </a:moveTo>
                  <a:lnTo>
                    <a:pt x="480210" y="216384"/>
                  </a:lnTo>
                  <a:lnTo>
                    <a:pt x="480210" y="0"/>
                  </a:lnTo>
                  <a:lnTo>
                    <a:pt x="432767" y="0"/>
                  </a:lnTo>
                  <a:lnTo>
                    <a:pt x="432767" y="175884"/>
                  </a:lnTo>
                  <a:lnTo>
                    <a:pt x="366811" y="175884"/>
                  </a:lnTo>
                  <a:lnTo>
                    <a:pt x="366811" y="140013"/>
                  </a:lnTo>
                  <a:cubicBezTo>
                    <a:pt x="366811" y="120342"/>
                    <a:pt x="363339" y="105299"/>
                    <a:pt x="357554" y="93728"/>
                  </a:cubicBezTo>
                  <a:cubicBezTo>
                    <a:pt x="351768" y="82156"/>
                    <a:pt x="342511" y="74056"/>
                    <a:pt x="329783" y="68271"/>
                  </a:cubicBezTo>
                  <a:cubicBezTo>
                    <a:pt x="317054" y="62485"/>
                    <a:pt x="302011" y="60171"/>
                    <a:pt x="283497" y="60171"/>
                  </a:cubicBezTo>
                  <a:cubicBezTo>
                    <a:pt x="264983" y="60171"/>
                    <a:pt x="259198" y="60171"/>
                    <a:pt x="247626" y="62485"/>
                  </a:cubicBezTo>
                  <a:cubicBezTo>
                    <a:pt x="237212" y="64799"/>
                    <a:pt x="229112" y="65957"/>
                    <a:pt x="224484" y="68271"/>
                  </a:cubicBezTo>
                  <a:cubicBezTo>
                    <a:pt x="223326" y="72899"/>
                    <a:pt x="222169" y="78685"/>
                    <a:pt x="221012" y="86785"/>
                  </a:cubicBezTo>
                  <a:cubicBezTo>
                    <a:pt x="219855" y="94885"/>
                    <a:pt x="218698" y="102985"/>
                    <a:pt x="217541" y="112242"/>
                  </a:cubicBezTo>
                  <a:cubicBezTo>
                    <a:pt x="217541" y="121499"/>
                    <a:pt x="216384" y="131913"/>
                    <a:pt x="216384" y="141170"/>
                  </a:cubicBezTo>
                  <a:cubicBezTo>
                    <a:pt x="216384" y="150427"/>
                    <a:pt x="216384" y="160841"/>
                    <a:pt x="217541" y="170098"/>
                  </a:cubicBezTo>
                  <a:cubicBezTo>
                    <a:pt x="217541" y="171256"/>
                    <a:pt x="217541" y="173570"/>
                    <a:pt x="217541" y="174727"/>
                  </a:cubicBezTo>
                  <a:lnTo>
                    <a:pt x="151584" y="174727"/>
                  </a:lnTo>
                  <a:lnTo>
                    <a:pt x="151584" y="60171"/>
                  </a:lnTo>
                  <a:lnTo>
                    <a:pt x="79842" y="60171"/>
                  </a:lnTo>
                  <a:cubicBezTo>
                    <a:pt x="62485" y="60171"/>
                    <a:pt x="48600" y="63642"/>
                    <a:pt x="35871" y="69428"/>
                  </a:cubicBezTo>
                  <a:cubicBezTo>
                    <a:pt x="24300" y="75214"/>
                    <a:pt x="15043" y="84471"/>
                    <a:pt x="9257" y="96042"/>
                  </a:cubicBezTo>
                  <a:cubicBezTo>
                    <a:pt x="3471" y="107613"/>
                    <a:pt x="0" y="122656"/>
                    <a:pt x="0" y="138856"/>
                  </a:cubicBezTo>
                  <a:cubicBezTo>
                    <a:pt x="0" y="155056"/>
                    <a:pt x="3471" y="170098"/>
                    <a:pt x="9257" y="181670"/>
                  </a:cubicBezTo>
                  <a:cubicBezTo>
                    <a:pt x="15043" y="193241"/>
                    <a:pt x="24300" y="201341"/>
                    <a:pt x="35871" y="207127"/>
                  </a:cubicBezTo>
                  <a:cubicBezTo>
                    <a:pt x="47442" y="212912"/>
                    <a:pt x="62485" y="215227"/>
                    <a:pt x="79842" y="215227"/>
                  </a:cubicBezTo>
                  <a:lnTo>
                    <a:pt x="104142" y="215227"/>
                  </a:lnTo>
                  <a:lnTo>
                    <a:pt x="104142" y="224484"/>
                  </a:lnTo>
                  <a:cubicBezTo>
                    <a:pt x="104142" y="234898"/>
                    <a:pt x="100670" y="241841"/>
                    <a:pt x="94885" y="246469"/>
                  </a:cubicBezTo>
                  <a:cubicBezTo>
                    <a:pt x="89099" y="251098"/>
                    <a:pt x="78685" y="253412"/>
                    <a:pt x="64799" y="253412"/>
                  </a:cubicBezTo>
                  <a:cubicBezTo>
                    <a:pt x="50914" y="253412"/>
                    <a:pt x="54385" y="253412"/>
                    <a:pt x="46285" y="253412"/>
                  </a:cubicBezTo>
                  <a:cubicBezTo>
                    <a:pt x="39342" y="253412"/>
                    <a:pt x="30085" y="252255"/>
                    <a:pt x="20828" y="251098"/>
                  </a:cubicBezTo>
                  <a:lnTo>
                    <a:pt x="13886" y="288126"/>
                  </a:lnTo>
                  <a:cubicBezTo>
                    <a:pt x="23143" y="290440"/>
                    <a:pt x="32400" y="291597"/>
                    <a:pt x="40500" y="292754"/>
                  </a:cubicBezTo>
                  <a:cubicBezTo>
                    <a:pt x="48600" y="292754"/>
                    <a:pt x="56699" y="293912"/>
                    <a:pt x="64799" y="293912"/>
                  </a:cubicBezTo>
                  <a:cubicBezTo>
                    <a:pt x="82156" y="293912"/>
                    <a:pt x="97199" y="291597"/>
                    <a:pt x="109928" y="285812"/>
                  </a:cubicBezTo>
                  <a:cubicBezTo>
                    <a:pt x="122656" y="280026"/>
                    <a:pt x="133070" y="271926"/>
                    <a:pt x="140013" y="261512"/>
                  </a:cubicBezTo>
                  <a:cubicBezTo>
                    <a:pt x="146956" y="251098"/>
                    <a:pt x="150427" y="238369"/>
                    <a:pt x="150427" y="224484"/>
                  </a:cubicBezTo>
                  <a:lnTo>
                    <a:pt x="150427" y="215227"/>
                  </a:lnTo>
                  <a:lnTo>
                    <a:pt x="432767" y="215227"/>
                  </a:lnTo>
                  <a:close/>
                  <a:moveTo>
                    <a:pt x="102985" y="177041"/>
                  </a:moveTo>
                  <a:lnTo>
                    <a:pt x="78685" y="177041"/>
                  </a:lnTo>
                  <a:cubicBezTo>
                    <a:pt x="70585" y="177041"/>
                    <a:pt x="64799" y="177041"/>
                    <a:pt x="60171" y="174727"/>
                  </a:cubicBezTo>
                  <a:cubicBezTo>
                    <a:pt x="55542" y="173570"/>
                    <a:pt x="52071" y="170098"/>
                    <a:pt x="49757" y="164313"/>
                  </a:cubicBezTo>
                  <a:cubicBezTo>
                    <a:pt x="47442" y="159684"/>
                    <a:pt x="46285" y="151584"/>
                    <a:pt x="46285" y="141170"/>
                  </a:cubicBezTo>
                  <a:cubicBezTo>
                    <a:pt x="46285" y="130756"/>
                    <a:pt x="47442" y="121499"/>
                    <a:pt x="49757" y="115713"/>
                  </a:cubicBezTo>
                  <a:cubicBezTo>
                    <a:pt x="52071" y="109928"/>
                    <a:pt x="55542" y="106456"/>
                    <a:pt x="60171" y="105299"/>
                  </a:cubicBezTo>
                  <a:cubicBezTo>
                    <a:pt x="64799" y="102985"/>
                    <a:pt x="70585" y="102985"/>
                    <a:pt x="77528" y="102985"/>
                  </a:cubicBezTo>
                  <a:lnTo>
                    <a:pt x="101828" y="102985"/>
                  </a:lnTo>
                  <a:lnTo>
                    <a:pt x="101828" y="177041"/>
                  </a:lnTo>
                  <a:close/>
                  <a:moveTo>
                    <a:pt x="319368" y="177041"/>
                  </a:moveTo>
                  <a:lnTo>
                    <a:pt x="263826" y="177041"/>
                  </a:lnTo>
                  <a:cubicBezTo>
                    <a:pt x="263826" y="173570"/>
                    <a:pt x="263826" y="170098"/>
                    <a:pt x="262669" y="165470"/>
                  </a:cubicBezTo>
                  <a:cubicBezTo>
                    <a:pt x="262669" y="157370"/>
                    <a:pt x="262669" y="150427"/>
                    <a:pt x="262669" y="143484"/>
                  </a:cubicBezTo>
                  <a:cubicBezTo>
                    <a:pt x="262669" y="136542"/>
                    <a:pt x="262669" y="128442"/>
                    <a:pt x="262669" y="120342"/>
                  </a:cubicBezTo>
                  <a:cubicBezTo>
                    <a:pt x="262669" y="114556"/>
                    <a:pt x="263826" y="107613"/>
                    <a:pt x="264983" y="101828"/>
                  </a:cubicBezTo>
                  <a:cubicBezTo>
                    <a:pt x="270769" y="101828"/>
                    <a:pt x="276555" y="101828"/>
                    <a:pt x="283497" y="101828"/>
                  </a:cubicBezTo>
                  <a:cubicBezTo>
                    <a:pt x="292754" y="101828"/>
                    <a:pt x="300854" y="101828"/>
                    <a:pt x="306640" y="105299"/>
                  </a:cubicBezTo>
                  <a:cubicBezTo>
                    <a:pt x="312426" y="107613"/>
                    <a:pt x="315897" y="111085"/>
                    <a:pt x="318211" y="116870"/>
                  </a:cubicBezTo>
                  <a:cubicBezTo>
                    <a:pt x="320526" y="122656"/>
                    <a:pt x="321683" y="130756"/>
                    <a:pt x="321683" y="140013"/>
                  </a:cubicBezTo>
                  <a:lnTo>
                    <a:pt x="321683" y="175884"/>
                  </a:lnTo>
                  <a:close/>
                </a:path>
              </a:pathLst>
            </a:custGeom>
            <a:grpFill/>
            <a:ln w="11554" cap="flat">
              <a:noFill/>
              <a:prstDash val="solid"/>
              <a:miter/>
            </a:ln>
          </p:spPr>
          <p:txBody>
            <a:bodyPr rtlCol="0" anchor="ctr"/>
            <a:lstStyle/>
            <a:p>
              <a:endParaRPr lang="en-SA" sz="675"/>
            </a:p>
          </p:txBody>
        </p:sp>
        <p:sp>
          <p:nvSpPr>
            <p:cNvPr id="52" name="Freeform 51">
              <a:extLst>
                <a:ext uri="{FF2B5EF4-FFF2-40B4-BE49-F238E27FC236}">
                  <a16:creationId xmlns:a16="http://schemas.microsoft.com/office/drawing/2014/main" id="{09518D99-59B6-1AEC-3F1B-E2EC7F3EB90F}"/>
                </a:ext>
              </a:extLst>
            </p:cNvPr>
            <p:cNvSpPr/>
            <p:nvPr/>
          </p:nvSpPr>
          <p:spPr>
            <a:xfrm>
              <a:off x="20334829" y="2025573"/>
              <a:ext cx="46285" cy="216383"/>
            </a:xfrm>
            <a:custGeom>
              <a:avLst/>
              <a:gdLst>
                <a:gd name="connsiteX0" fmla="*/ 0 w 46285"/>
                <a:gd name="connsiteY0" fmla="*/ 0 h 216383"/>
                <a:gd name="connsiteX1" fmla="*/ 46285 w 46285"/>
                <a:gd name="connsiteY1" fmla="*/ 0 h 216383"/>
                <a:gd name="connsiteX2" fmla="*/ 46285 w 46285"/>
                <a:gd name="connsiteY2" fmla="*/ 216384 h 216383"/>
                <a:gd name="connsiteX3" fmla="*/ 0 w 46285"/>
                <a:gd name="connsiteY3" fmla="*/ 216384 h 216383"/>
              </a:gdLst>
              <a:ahLst/>
              <a:cxnLst>
                <a:cxn ang="0">
                  <a:pos x="connsiteX0" y="connsiteY0"/>
                </a:cxn>
                <a:cxn ang="0">
                  <a:pos x="connsiteX1" y="connsiteY1"/>
                </a:cxn>
                <a:cxn ang="0">
                  <a:pos x="connsiteX2" y="connsiteY2"/>
                </a:cxn>
                <a:cxn ang="0">
                  <a:pos x="connsiteX3" y="connsiteY3"/>
                </a:cxn>
              </a:cxnLst>
              <a:rect l="l" t="t" r="r" b="b"/>
              <a:pathLst>
                <a:path w="46285" h="216383">
                  <a:moveTo>
                    <a:pt x="0" y="0"/>
                  </a:moveTo>
                  <a:lnTo>
                    <a:pt x="46285" y="0"/>
                  </a:lnTo>
                  <a:lnTo>
                    <a:pt x="46285" y="216384"/>
                  </a:lnTo>
                  <a:lnTo>
                    <a:pt x="0" y="216384"/>
                  </a:lnTo>
                  <a:close/>
                </a:path>
              </a:pathLst>
            </a:custGeom>
            <a:grpFill/>
            <a:ln w="11554" cap="flat">
              <a:noFill/>
              <a:prstDash val="solid"/>
              <a:miter/>
            </a:ln>
          </p:spPr>
          <p:txBody>
            <a:bodyPr rtlCol="0" anchor="ctr"/>
            <a:lstStyle/>
            <a:p>
              <a:endParaRPr lang="en-SA" sz="675"/>
            </a:p>
          </p:txBody>
        </p:sp>
        <p:sp>
          <p:nvSpPr>
            <p:cNvPr id="53" name="Freeform 52">
              <a:extLst>
                <a:ext uri="{FF2B5EF4-FFF2-40B4-BE49-F238E27FC236}">
                  <a16:creationId xmlns:a16="http://schemas.microsoft.com/office/drawing/2014/main" id="{42076D5D-69B3-2911-A1C7-2C4B3ED8042A}"/>
                </a:ext>
              </a:extLst>
            </p:cNvPr>
            <p:cNvSpPr/>
            <p:nvPr/>
          </p:nvSpPr>
          <p:spPr>
            <a:xfrm>
              <a:off x="20487571" y="2085744"/>
              <a:ext cx="520709" cy="230269"/>
            </a:xfrm>
            <a:custGeom>
              <a:avLst/>
              <a:gdLst>
                <a:gd name="connsiteX0" fmla="*/ 227955 w 520709"/>
                <a:gd name="connsiteY0" fmla="*/ 222169 h 230269"/>
                <a:gd name="connsiteX1" fmla="*/ 256883 w 520709"/>
                <a:gd name="connsiteY1" fmla="*/ 195555 h 230269"/>
                <a:gd name="connsiteX2" fmla="*/ 267297 w 520709"/>
                <a:gd name="connsiteY2" fmla="*/ 156213 h 230269"/>
                <a:gd name="connsiteX3" fmla="*/ 259198 w 520709"/>
                <a:gd name="connsiteY3" fmla="*/ 123813 h 230269"/>
                <a:gd name="connsiteX4" fmla="*/ 234898 w 520709"/>
                <a:gd name="connsiteY4" fmla="*/ 101828 h 230269"/>
                <a:gd name="connsiteX5" fmla="*/ 195555 w 520709"/>
                <a:gd name="connsiteY5" fmla="*/ 85628 h 230269"/>
                <a:gd name="connsiteX6" fmla="*/ 174727 w 520709"/>
                <a:gd name="connsiteY6" fmla="*/ 78685 h 230269"/>
                <a:gd name="connsiteX7" fmla="*/ 159684 w 520709"/>
                <a:gd name="connsiteY7" fmla="*/ 71742 h 230269"/>
                <a:gd name="connsiteX8" fmla="*/ 153898 w 520709"/>
                <a:gd name="connsiteY8" fmla="*/ 60171 h 230269"/>
                <a:gd name="connsiteX9" fmla="*/ 159684 w 520709"/>
                <a:gd name="connsiteY9" fmla="*/ 46285 h 230269"/>
                <a:gd name="connsiteX10" fmla="*/ 181670 w 520709"/>
                <a:gd name="connsiteY10" fmla="*/ 41657 h 230269"/>
                <a:gd name="connsiteX11" fmla="*/ 288126 w 520709"/>
                <a:gd name="connsiteY11" fmla="*/ 41657 h 230269"/>
                <a:gd name="connsiteX12" fmla="*/ 288126 w 520709"/>
                <a:gd name="connsiteY12" fmla="*/ 156213 h 230269"/>
                <a:gd name="connsiteX13" fmla="*/ 356397 w 520709"/>
                <a:gd name="connsiteY13" fmla="*/ 156213 h 230269"/>
                <a:gd name="connsiteX14" fmla="*/ 396896 w 520709"/>
                <a:gd name="connsiteY14" fmla="*/ 148113 h 230269"/>
                <a:gd name="connsiteX15" fmla="*/ 401525 w 520709"/>
                <a:gd name="connsiteY15" fmla="*/ 145799 h 230269"/>
                <a:gd name="connsiteX16" fmla="*/ 414253 w 520709"/>
                <a:gd name="connsiteY16" fmla="*/ 151584 h 230269"/>
                <a:gd name="connsiteX17" fmla="*/ 440867 w 520709"/>
                <a:gd name="connsiteY17" fmla="*/ 156213 h 230269"/>
                <a:gd name="connsiteX18" fmla="*/ 520709 w 520709"/>
                <a:gd name="connsiteY18" fmla="*/ 156213 h 230269"/>
                <a:gd name="connsiteX19" fmla="*/ 520709 w 520709"/>
                <a:gd name="connsiteY19" fmla="*/ 71742 h 230269"/>
                <a:gd name="connsiteX20" fmla="*/ 519552 w 520709"/>
                <a:gd name="connsiteY20" fmla="*/ 52071 h 230269"/>
                <a:gd name="connsiteX21" fmla="*/ 516081 w 520709"/>
                <a:gd name="connsiteY21" fmla="*/ 25457 h 230269"/>
                <a:gd name="connsiteX22" fmla="*/ 511452 w 520709"/>
                <a:gd name="connsiteY22" fmla="*/ 0 h 230269"/>
                <a:gd name="connsiteX23" fmla="*/ 465167 w 520709"/>
                <a:gd name="connsiteY23" fmla="*/ 6943 h 230269"/>
                <a:gd name="connsiteX24" fmla="*/ 469796 w 520709"/>
                <a:gd name="connsiteY24" fmla="*/ 32400 h 230269"/>
                <a:gd name="connsiteX25" fmla="*/ 473267 w 520709"/>
                <a:gd name="connsiteY25" fmla="*/ 55542 h 230269"/>
                <a:gd name="connsiteX26" fmla="*/ 473267 w 520709"/>
                <a:gd name="connsiteY26" fmla="*/ 70585 h 230269"/>
                <a:gd name="connsiteX27" fmla="*/ 473267 w 520709"/>
                <a:gd name="connsiteY27" fmla="*/ 114556 h 230269"/>
                <a:gd name="connsiteX28" fmla="*/ 440867 w 520709"/>
                <a:gd name="connsiteY28" fmla="*/ 114556 h 230269"/>
                <a:gd name="connsiteX29" fmla="*/ 429296 w 520709"/>
                <a:gd name="connsiteY29" fmla="*/ 112242 h 230269"/>
                <a:gd name="connsiteX30" fmla="*/ 423510 w 520709"/>
                <a:gd name="connsiteY30" fmla="*/ 108770 h 230269"/>
                <a:gd name="connsiteX31" fmla="*/ 428139 w 520709"/>
                <a:gd name="connsiteY31" fmla="*/ 71742 h 230269"/>
                <a:gd name="connsiteX32" fmla="*/ 428139 w 520709"/>
                <a:gd name="connsiteY32" fmla="*/ 16200 h 230269"/>
                <a:gd name="connsiteX33" fmla="*/ 380696 w 520709"/>
                <a:gd name="connsiteY33" fmla="*/ 16200 h 230269"/>
                <a:gd name="connsiteX34" fmla="*/ 380696 w 520709"/>
                <a:gd name="connsiteY34" fmla="*/ 71742 h 230269"/>
                <a:gd name="connsiteX35" fmla="*/ 378382 w 520709"/>
                <a:gd name="connsiteY35" fmla="*/ 99513 h 230269"/>
                <a:gd name="connsiteX36" fmla="*/ 371439 w 520709"/>
                <a:gd name="connsiteY36" fmla="*/ 111085 h 230269"/>
                <a:gd name="connsiteX37" fmla="*/ 356397 w 520709"/>
                <a:gd name="connsiteY37" fmla="*/ 114556 h 230269"/>
                <a:gd name="connsiteX38" fmla="*/ 334411 w 520709"/>
                <a:gd name="connsiteY38" fmla="*/ 114556 h 230269"/>
                <a:gd name="connsiteX39" fmla="*/ 334411 w 520709"/>
                <a:gd name="connsiteY39" fmla="*/ 0 h 230269"/>
                <a:gd name="connsiteX40" fmla="*/ 181670 w 520709"/>
                <a:gd name="connsiteY40" fmla="*/ 0 h 230269"/>
                <a:gd name="connsiteX41" fmla="*/ 141170 w 520709"/>
                <a:gd name="connsiteY41" fmla="*/ 6943 h 230269"/>
                <a:gd name="connsiteX42" fmla="*/ 114556 w 520709"/>
                <a:gd name="connsiteY42" fmla="*/ 26614 h 230269"/>
                <a:gd name="connsiteX43" fmla="*/ 105299 w 520709"/>
                <a:gd name="connsiteY43" fmla="*/ 60171 h 230269"/>
                <a:gd name="connsiteX44" fmla="*/ 109928 w 520709"/>
                <a:gd name="connsiteY44" fmla="*/ 82156 h 230269"/>
                <a:gd name="connsiteX45" fmla="*/ 123813 w 520709"/>
                <a:gd name="connsiteY45" fmla="*/ 97199 h 230269"/>
                <a:gd name="connsiteX46" fmla="*/ 146956 w 520709"/>
                <a:gd name="connsiteY46" fmla="*/ 108770 h 230269"/>
                <a:gd name="connsiteX47" fmla="*/ 180513 w 520709"/>
                <a:gd name="connsiteY47" fmla="*/ 120342 h 230269"/>
                <a:gd name="connsiteX48" fmla="*/ 204812 w 520709"/>
                <a:gd name="connsiteY48" fmla="*/ 128442 h 230269"/>
                <a:gd name="connsiteX49" fmla="*/ 216384 w 520709"/>
                <a:gd name="connsiteY49" fmla="*/ 137699 h 230269"/>
                <a:gd name="connsiteX50" fmla="*/ 219855 w 520709"/>
                <a:gd name="connsiteY50" fmla="*/ 152741 h 230269"/>
                <a:gd name="connsiteX51" fmla="*/ 210598 w 520709"/>
                <a:gd name="connsiteY51" fmla="*/ 180513 h 230269"/>
                <a:gd name="connsiteX52" fmla="*/ 182827 w 520709"/>
                <a:gd name="connsiteY52" fmla="*/ 189770 h 230269"/>
                <a:gd name="connsiteX53" fmla="*/ 96042 w 520709"/>
                <a:gd name="connsiteY53" fmla="*/ 189770 h 230269"/>
                <a:gd name="connsiteX54" fmla="*/ 69428 w 520709"/>
                <a:gd name="connsiteY54" fmla="*/ 185141 h 230269"/>
                <a:gd name="connsiteX55" fmla="*/ 52071 w 520709"/>
                <a:gd name="connsiteY55" fmla="*/ 172413 h 230269"/>
                <a:gd name="connsiteX56" fmla="*/ 46285 w 520709"/>
                <a:gd name="connsiteY56" fmla="*/ 152741 h 230269"/>
                <a:gd name="connsiteX57" fmla="*/ 47442 w 520709"/>
                <a:gd name="connsiteY57" fmla="*/ 131913 h 230269"/>
                <a:gd name="connsiteX58" fmla="*/ 52071 w 520709"/>
                <a:gd name="connsiteY58" fmla="*/ 98356 h 230269"/>
                <a:gd name="connsiteX59" fmla="*/ 5786 w 520709"/>
                <a:gd name="connsiteY59" fmla="*/ 92571 h 230269"/>
                <a:gd name="connsiteX60" fmla="*/ 2314 w 520709"/>
                <a:gd name="connsiteY60" fmla="*/ 118027 h 230269"/>
                <a:gd name="connsiteX61" fmla="*/ 0 w 520709"/>
                <a:gd name="connsiteY61" fmla="*/ 138856 h 230269"/>
                <a:gd name="connsiteX62" fmla="*/ 0 w 520709"/>
                <a:gd name="connsiteY62" fmla="*/ 153899 h 230269"/>
                <a:gd name="connsiteX63" fmla="*/ 6943 w 520709"/>
                <a:gd name="connsiteY63" fmla="*/ 183984 h 230269"/>
                <a:gd name="connsiteX64" fmla="*/ 27771 w 520709"/>
                <a:gd name="connsiteY64" fmla="*/ 208284 h 230269"/>
                <a:gd name="connsiteX65" fmla="*/ 59014 w 520709"/>
                <a:gd name="connsiteY65" fmla="*/ 224484 h 230269"/>
                <a:gd name="connsiteX66" fmla="*/ 97199 w 520709"/>
                <a:gd name="connsiteY66" fmla="*/ 230269 h 230269"/>
                <a:gd name="connsiteX67" fmla="*/ 183984 w 520709"/>
                <a:gd name="connsiteY67" fmla="*/ 230269 h 230269"/>
                <a:gd name="connsiteX68" fmla="*/ 227955 w 520709"/>
                <a:gd name="connsiteY68" fmla="*/ 221012 h 230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20709" h="230269">
                  <a:moveTo>
                    <a:pt x="227955" y="222169"/>
                  </a:moveTo>
                  <a:cubicBezTo>
                    <a:pt x="240683" y="215226"/>
                    <a:pt x="249940" y="207127"/>
                    <a:pt x="256883" y="195555"/>
                  </a:cubicBezTo>
                  <a:cubicBezTo>
                    <a:pt x="263826" y="183984"/>
                    <a:pt x="267297" y="171256"/>
                    <a:pt x="267297" y="156213"/>
                  </a:cubicBezTo>
                  <a:cubicBezTo>
                    <a:pt x="267297" y="141170"/>
                    <a:pt x="264983" y="131913"/>
                    <a:pt x="259198" y="123813"/>
                  </a:cubicBezTo>
                  <a:cubicBezTo>
                    <a:pt x="253412" y="115713"/>
                    <a:pt x="245312" y="107613"/>
                    <a:pt x="234898" y="101828"/>
                  </a:cubicBezTo>
                  <a:cubicBezTo>
                    <a:pt x="224484" y="96042"/>
                    <a:pt x="211755" y="90256"/>
                    <a:pt x="195555" y="85628"/>
                  </a:cubicBezTo>
                  <a:cubicBezTo>
                    <a:pt x="188612" y="83313"/>
                    <a:pt x="181670" y="80999"/>
                    <a:pt x="174727" y="78685"/>
                  </a:cubicBezTo>
                  <a:cubicBezTo>
                    <a:pt x="168941" y="76371"/>
                    <a:pt x="163156" y="74056"/>
                    <a:pt x="159684" y="71742"/>
                  </a:cubicBezTo>
                  <a:cubicBezTo>
                    <a:pt x="156213" y="69428"/>
                    <a:pt x="153898" y="64799"/>
                    <a:pt x="153898" y="60171"/>
                  </a:cubicBezTo>
                  <a:cubicBezTo>
                    <a:pt x="153898" y="55542"/>
                    <a:pt x="156213" y="49757"/>
                    <a:pt x="159684" y="46285"/>
                  </a:cubicBezTo>
                  <a:cubicBezTo>
                    <a:pt x="164313" y="42814"/>
                    <a:pt x="171255" y="41657"/>
                    <a:pt x="181670" y="41657"/>
                  </a:cubicBezTo>
                  <a:lnTo>
                    <a:pt x="288126" y="41657"/>
                  </a:lnTo>
                  <a:lnTo>
                    <a:pt x="288126" y="156213"/>
                  </a:lnTo>
                  <a:lnTo>
                    <a:pt x="356397" y="156213"/>
                  </a:lnTo>
                  <a:cubicBezTo>
                    <a:pt x="372597" y="156213"/>
                    <a:pt x="386482" y="153899"/>
                    <a:pt x="396896" y="148113"/>
                  </a:cubicBezTo>
                  <a:cubicBezTo>
                    <a:pt x="398053" y="148113"/>
                    <a:pt x="400368" y="145799"/>
                    <a:pt x="401525" y="145799"/>
                  </a:cubicBezTo>
                  <a:cubicBezTo>
                    <a:pt x="406153" y="148113"/>
                    <a:pt x="409625" y="150427"/>
                    <a:pt x="414253" y="151584"/>
                  </a:cubicBezTo>
                  <a:cubicBezTo>
                    <a:pt x="423510" y="155056"/>
                    <a:pt x="431610" y="156213"/>
                    <a:pt x="440867" y="156213"/>
                  </a:cubicBezTo>
                  <a:lnTo>
                    <a:pt x="520709" y="156213"/>
                  </a:lnTo>
                  <a:lnTo>
                    <a:pt x="520709" y="71742"/>
                  </a:lnTo>
                  <a:cubicBezTo>
                    <a:pt x="520709" y="67114"/>
                    <a:pt x="520709" y="60171"/>
                    <a:pt x="519552" y="52071"/>
                  </a:cubicBezTo>
                  <a:cubicBezTo>
                    <a:pt x="519552" y="43971"/>
                    <a:pt x="517238" y="34714"/>
                    <a:pt x="516081" y="25457"/>
                  </a:cubicBezTo>
                  <a:cubicBezTo>
                    <a:pt x="514924" y="16200"/>
                    <a:pt x="513767" y="8100"/>
                    <a:pt x="511452" y="0"/>
                  </a:cubicBezTo>
                  <a:lnTo>
                    <a:pt x="465167" y="6943"/>
                  </a:lnTo>
                  <a:cubicBezTo>
                    <a:pt x="466324" y="16200"/>
                    <a:pt x="468639" y="24300"/>
                    <a:pt x="469796" y="32400"/>
                  </a:cubicBezTo>
                  <a:cubicBezTo>
                    <a:pt x="470953" y="40500"/>
                    <a:pt x="472110" y="48600"/>
                    <a:pt x="473267" y="55542"/>
                  </a:cubicBezTo>
                  <a:cubicBezTo>
                    <a:pt x="473267" y="62485"/>
                    <a:pt x="473267" y="67114"/>
                    <a:pt x="473267" y="70585"/>
                  </a:cubicBezTo>
                  <a:lnTo>
                    <a:pt x="473267" y="114556"/>
                  </a:lnTo>
                  <a:lnTo>
                    <a:pt x="440867" y="114556"/>
                  </a:lnTo>
                  <a:cubicBezTo>
                    <a:pt x="437396" y="114556"/>
                    <a:pt x="432767" y="114556"/>
                    <a:pt x="429296" y="112242"/>
                  </a:cubicBezTo>
                  <a:cubicBezTo>
                    <a:pt x="426982" y="112242"/>
                    <a:pt x="425824" y="109928"/>
                    <a:pt x="423510" y="108770"/>
                  </a:cubicBezTo>
                  <a:cubicBezTo>
                    <a:pt x="425824" y="98356"/>
                    <a:pt x="428139" y="85628"/>
                    <a:pt x="428139" y="71742"/>
                  </a:cubicBezTo>
                  <a:lnTo>
                    <a:pt x="428139" y="16200"/>
                  </a:lnTo>
                  <a:lnTo>
                    <a:pt x="380696" y="16200"/>
                  </a:lnTo>
                  <a:lnTo>
                    <a:pt x="380696" y="71742"/>
                  </a:lnTo>
                  <a:cubicBezTo>
                    <a:pt x="380696" y="84471"/>
                    <a:pt x="380696" y="93728"/>
                    <a:pt x="378382" y="99513"/>
                  </a:cubicBezTo>
                  <a:cubicBezTo>
                    <a:pt x="377225" y="105299"/>
                    <a:pt x="374911" y="109928"/>
                    <a:pt x="371439" y="111085"/>
                  </a:cubicBezTo>
                  <a:cubicBezTo>
                    <a:pt x="367968" y="113399"/>
                    <a:pt x="363339" y="114556"/>
                    <a:pt x="356397" y="114556"/>
                  </a:cubicBezTo>
                  <a:lnTo>
                    <a:pt x="334411" y="114556"/>
                  </a:lnTo>
                  <a:lnTo>
                    <a:pt x="334411" y="0"/>
                  </a:lnTo>
                  <a:lnTo>
                    <a:pt x="181670" y="0"/>
                  </a:lnTo>
                  <a:cubicBezTo>
                    <a:pt x="166627" y="0"/>
                    <a:pt x="152741" y="2314"/>
                    <a:pt x="141170" y="6943"/>
                  </a:cubicBezTo>
                  <a:cubicBezTo>
                    <a:pt x="129599" y="11571"/>
                    <a:pt x="120342" y="18514"/>
                    <a:pt x="114556" y="26614"/>
                  </a:cubicBezTo>
                  <a:cubicBezTo>
                    <a:pt x="108770" y="35871"/>
                    <a:pt x="105299" y="46285"/>
                    <a:pt x="105299" y="60171"/>
                  </a:cubicBezTo>
                  <a:cubicBezTo>
                    <a:pt x="105299" y="74056"/>
                    <a:pt x="106456" y="76371"/>
                    <a:pt x="109928" y="82156"/>
                  </a:cubicBezTo>
                  <a:cubicBezTo>
                    <a:pt x="113399" y="87942"/>
                    <a:pt x="116870" y="93728"/>
                    <a:pt x="123813" y="97199"/>
                  </a:cubicBezTo>
                  <a:cubicBezTo>
                    <a:pt x="129599" y="101828"/>
                    <a:pt x="137699" y="105299"/>
                    <a:pt x="146956" y="108770"/>
                  </a:cubicBezTo>
                  <a:cubicBezTo>
                    <a:pt x="156213" y="112242"/>
                    <a:pt x="167784" y="116870"/>
                    <a:pt x="180513" y="120342"/>
                  </a:cubicBezTo>
                  <a:cubicBezTo>
                    <a:pt x="190927" y="123813"/>
                    <a:pt x="199027" y="126127"/>
                    <a:pt x="204812" y="128442"/>
                  </a:cubicBezTo>
                  <a:cubicBezTo>
                    <a:pt x="210598" y="130756"/>
                    <a:pt x="214069" y="134227"/>
                    <a:pt x="216384" y="137699"/>
                  </a:cubicBezTo>
                  <a:cubicBezTo>
                    <a:pt x="218698" y="141170"/>
                    <a:pt x="219855" y="145799"/>
                    <a:pt x="219855" y="152741"/>
                  </a:cubicBezTo>
                  <a:cubicBezTo>
                    <a:pt x="219855" y="164313"/>
                    <a:pt x="216384" y="173570"/>
                    <a:pt x="210598" y="180513"/>
                  </a:cubicBezTo>
                  <a:cubicBezTo>
                    <a:pt x="204812" y="186298"/>
                    <a:pt x="195555" y="189770"/>
                    <a:pt x="182827" y="189770"/>
                  </a:cubicBezTo>
                  <a:lnTo>
                    <a:pt x="96042" y="189770"/>
                  </a:lnTo>
                  <a:cubicBezTo>
                    <a:pt x="85628" y="189770"/>
                    <a:pt x="77528" y="188613"/>
                    <a:pt x="69428" y="185141"/>
                  </a:cubicBezTo>
                  <a:cubicBezTo>
                    <a:pt x="62485" y="181670"/>
                    <a:pt x="56699" y="177041"/>
                    <a:pt x="52071" y="172413"/>
                  </a:cubicBezTo>
                  <a:cubicBezTo>
                    <a:pt x="47442" y="166627"/>
                    <a:pt x="46285" y="160841"/>
                    <a:pt x="46285" y="152741"/>
                  </a:cubicBezTo>
                  <a:cubicBezTo>
                    <a:pt x="46285" y="144642"/>
                    <a:pt x="46285" y="142327"/>
                    <a:pt x="47442" y="131913"/>
                  </a:cubicBezTo>
                  <a:cubicBezTo>
                    <a:pt x="47442" y="122656"/>
                    <a:pt x="49757" y="111085"/>
                    <a:pt x="52071" y="98356"/>
                  </a:cubicBezTo>
                  <a:lnTo>
                    <a:pt x="5786" y="92571"/>
                  </a:lnTo>
                  <a:cubicBezTo>
                    <a:pt x="4628" y="101828"/>
                    <a:pt x="3471" y="109928"/>
                    <a:pt x="2314" y="118027"/>
                  </a:cubicBezTo>
                  <a:cubicBezTo>
                    <a:pt x="2314" y="126127"/>
                    <a:pt x="0" y="133070"/>
                    <a:pt x="0" y="138856"/>
                  </a:cubicBezTo>
                  <a:cubicBezTo>
                    <a:pt x="0" y="144642"/>
                    <a:pt x="0" y="149270"/>
                    <a:pt x="0" y="153899"/>
                  </a:cubicBezTo>
                  <a:cubicBezTo>
                    <a:pt x="0" y="164313"/>
                    <a:pt x="2314" y="174727"/>
                    <a:pt x="6943" y="183984"/>
                  </a:cubicBezTo>
                  <a:cubicBezTo>
                    <a:pt x="11571" y="193241"/>
                    <a:pt x="18514" y="201341"/>
                    <a:pt x="27771" y="208284"/>
                  </a:cubicBezTo>
                  <a:cubicBezTo>
                    <a:pt x="37028" y="215226"/>
                    <a:pt x="46285" y="221012"/>
                    <a:pt x="59014" y="224484"/>
                  </a:cubicBezTo>
                  <a:cubicBezTo>
                    <a:pt x="70585" y="227955"/>
                    <a:pt x="83313" y="230269"/>
                    <a:pt x="97199" y="230269"/>
                  </a:cubicBezTo>
                  <a:lnTo>
                    <a:pt x="183984" y="230269"/>
                  </a:lnTo>
                  <a:cubicBezTo>
                    <a:pt x="201341" y="230269"/>
                    <a:pt x="215226" y="226798"/>
                    <a:pt x="227955" y="221012"/>
                  </a:cubicBezTo>
                  <a:close/>
                </a:path>
              </a:pathLst>
            </a:custGeom>
            <a:grpFill/>
            <a:ln w="11554" cap="flat">
              <a:noFill/>
              <a:prstDash val="solid"/>
              <a:miter/>
            </a:ln>
          </p:spPr>
          <p:txBody>
            <a:bodyPr rtlCol="0" anchor="ctr"/>
            <a:lstStyle/>
            <a:p>
              <a:endParaRPr lang="en-SA" sz="675"/>
            </a:p>
          </p:txBody>
        </p:sp>
        <p:sp>
          <p:nvSpPr>
            <p:cNvPr id="54" name="Freeform 53">
              <a:extLst>
                <a:ext uri="{FF2B5EF4-FFF2-40B4-BE49-F238E27FC236}">
                  <a16:creationId xmlns:a16="http://schemas.microsoft.com/office/drawing/2014/main" id="{C9D1A384-A8DA-3AE3-48FD-934502ABBB06}"/>
                </a:ext>
              </a:extLst>
            </p:cNvPr>
            <p:cNvSpPr/>
            <p:nvPr/>
          </p:nvSpPr>
          <p:spPr>
            <a:xfrm>
              <a:off x="21040680" y="2085744"/>
              <a:ext cx="367968" cy="233740"/>
            </a:xfrm>
            <a:custGeom>
              <a:avLst/>
              <a:gdLst>
                <a:gd name="connsiteX0" fmla="*/ 367968 w 367968"/>
                <a:gd name="connsiteY0" fmla="*/ 79842 h 233740"/>
                <a:gd name="connsiteX1" fmla="*/ 358711 w 367968"/>
                <a:gd name="connsiteY1" fmla="*/ 33557 h 233740"/>
                <a:gd name="connsiteX2" fmla="*/ 330940 w 367968"/>
                <a:gd name="connsiteY2" fmla="*/ 8100 h 233740"/>
                <a:gd name="connsiteX3" fmla="*/ 283497 w 367968"/>
                <a:gd name="connsiteY3" fmla="*/ 0 h 233740"/>
                <a:gd name="connsiteX4" fmla="*/ 247626 w 367968"/>
                <a:gd name="connsiteY4" fmla="*/ 2314 h 233740"/>
                <a:gd name="connsiteX5" fmla="*/ 224484 w 367968"/>
                <a:gd name="connsiteY5" fmla="*/ 8100 h 233740"/>
                <a:gd name="connsiteX6" fmla="*/ 221012 w 367968"/>
                <a:gd name="connsiteY6" fmla="*/ 26614 h 233740"/>
                <a:gd name="connsiteX7" fmla="*/ 217541 w 367968"/>
                <a:gd name="connsiteY7" fmla="*/ 52071 h 233740"/>
                <a:gd name="connsiteX8" fmla="*/ 216384 w 367968"/>
                <a:gd name="connsiteY8" fmla="*/ 80999 h 233740"/>
                <a:gd name="connsiteX9" fmla="*/ 217541 w 367968"/>
                <a:gd name="connsiteY9" fmla="*/ 109928 h 233740"/>
                <a:gd name="connsiteX10" fmla="*/ 217541 w 367968"/>
                <a:gd name="connsiteY10" fmla="*/ 114556 h 233740"/>
                <a:gd name="connsiteX11" fmla="*/ 151584 w 367968"/>
                <a:gd name="connsiteY11" fmla="*/ 114556 h 233740"/>
                <a:gd name="connsiteX12" fmla="*/ 151584 w 367968"/>
                <a:gd name="connsiteY12" fmla="*/ 0 h 233740"/>
                <a:gd name="connsiteX13" fmla="*/ 79842 w 367968"/>
                <a:gd name="connsiteY13" fmla="*/ 0 h 233740"/>
                <a:gd name="connsiteX14" fmla="*/ 35871 w 367968"/>
                <a:gd name="connsiteY14" fmla="*/ 9257 h 233740"/>
                <a:gd name="connsiteX15" fmla="*/ 9257 w 367968"/>
                <a:gd name="connsiteY15" fmla="*/ 35871 h 233740"/>
                <a:gd name="connsiteX16" fmla="*/ 0 w 367968"/>
                <a:gd name="connsiteY16" fmla="*/ 78685 h 233740"/>
                <a:gd name="connsiteX17" fmla="*/ 9257 w 367968"/>
                <a:gd name="connsiteY17" fmla="*/ 121499 h 233740"/>
                <a:gd name="connsiteX18" fmla="*/ 35871 w 367968"/>
                <a:gd name="connsiteY18" fmla="*/ 146956 h 233740"/>
                <a:gd name="connsiteX19" fmla="*/ 79842 w 367968"/>
                <a:gd name="connsiteY19" fmla="*/ 155056 h 233740"/>
                <a:gd name="connsiteX20" fmla="*/ 104142 w 367968"/>
                <a:gd name="connsiteY20" fmla="*/ 155056 h 233740"/>
                <a:gd name="connsiteX21" fmla="*/ 104142 w 367968"/>
                <a:gd name="connsiteY21" fmla="*/ 164313 h 233740"/>
                <a:gd name="connsiteX22" fmla="*/ 94885 w 367968"/>
                <a:gd name="connsiteY22" fmla="*/ 186298 h 233740"/>
                <a:gd name="connsiteX23" fmla="*/ 64799 w 367968"/>
                <a:gd name="connsiteY23" fmla="*/ 193241 h 233740"/>
                <a:gd name="connsiteX24" fmla="*/ 46285 w 367968"/>
                <a:gd name="connsiteY24" fmla="*/ 193241 h 233740"/>
                <a:gd name="connsiteX25" fmla="*/ 20828 w 367968"/>
                <a:gd name="connsiteY25" fmla="*/ 190927 h 233740"/>
                <a:gd name="connsiteX26" fmla="*/ 13886 w 367968"/>
                <a:gd name="connsiteY26" fmla="*/ 227955 h 233740"/>
                <a:gd name="connsiteX27" fmla="*/ 40500 w 367968"/>
                <a:gd name="connsiteY27" fmla="*/ 232583 h 233740"/>
                <a:gd name="connsiteX28" fmla="*/ 64799 w 367968"/>
                <a:gd name="connsiteY28" fmla="*/ 233741 h 233740"/>
                <a:gd name="connsiteX29" fmla="*/ 109928 w 367968"/>
                <a:gd name="connsiteY29" fmla="*/ 225641 h 233740"/>
                <a:gd name="connsiteX30" fmla="*/ 140013 w 367968"/>
                <a:gd name="connsiteY30" fmla="*/ 201341 h 233740"/>
                <a:gd name="connsiteX31" fmla="*/ 150427 w 367968"/>
                <a:gd name="connsiteY31" fmla="*/ 164313 h 233740"/>
                <a:gd name="connsiteX32" fmla="*/ 150427 w 367968"/>
                <a:gd name="connsiteY32" fmla="*/ 155056 h 233740"/>
                <a:gd name="connsiteX33" fmla="*/ 366811 w 367968"/>
                <a:gd name="connsiteY33" fmla="*/ 155056 h 233740"/>
                <a:gd name="connsiteX34" fmla="*/ 366811 w 367968"/>
                <a:gd name="connsiteY34" fmla="*/ 78685 h 233740"/>
                <a:gd name="connsiteX35" fmla="*/ 105299 w 367968"/>
                <a:gd name="connsiteY35" fmla="*/ 115713 h 233740"/>
                <a:gd name="connsiteX36" fmla="*/ 80999 w 367968"/>
                <a:gd name="connsiteY36" fmla="*/ 115713 h 233740"/>
                <a:gd name="connsiteX37" fmla="*/ 62485 w 367968"/>
                <a:gd name="connsiteY37" fmla="*/ 113399 h 233740"/>
                <a:gd name="connsiteX38" fmla="*/ 52071 w 367968"/>
                <a:gd name="connsiteY38" fmla="*/ 102985 h 233740"/>
                <a:gd name="connsiteX39" fmla="*/ 48600 w 367968"/>
                <a:gd name="connsiteY39" fmla="*/ 79842 h 233740"/>
                <a:gd name="connsiteX40" fmla="*/ 52071 w 367968"/>
                <a:gd name="connsiteY40" fmla="*/ 54385 h 233740"/>
                <a:gd name="connsiteX41" fmla="*/ 62485 w 367968"/>
                <a:gd name="connsiteY41" fmla="*/ 43971 h 233740"/>
                <a:gd name="connsiteX42" fmla="*/ 79842 w 367968"/>
                <a:gd name="connsiteY42" fmla="*/ 41657 h 233740"/>
                <a:gd name="connsiteX43" fmla="*/ 104142 w 367968"/>
                <a:gd name="connsiteY43" fmla="*/ 41657 h 233740"/>
                <a:gd name="connsiteX44" fmla="*/ 104142 w 367968"/>
                <a:gd name="connsiteY44" fmla="*/ 115713 h 233740"/>
                <a:gd name="connsiteX45" fmla="*/ 321683 w 367968"/>
                <a:gd name="connsiteY45" fmla="*/ 115713 h 233740"/>
                <a:gd name="connsiteX46" fmla="*/ 266140 w 367968"/>
                <a:gd name="connsiteY46" fmla="*/ 115713 h 233740"/>
                <a:gd name="connsiteX47" fmla="*/ 264983 w 367968"/>
                <a:gd name="connsiteY47" fmla="*/ 104142 h 233740"/>
                <a:gd name="connsiteX48" fmla="*/ 264983 w 367968"/>
                <a:gd name="connsiteY48" fmla="*/ 82156 h 233740"/>
                <a:gd name="connsiteX49" fmla="*/ 264983 w 367968"/>
                <a:gd name="connsiteY49" fmla="*/ 59014 h 233740"/>
                <a:gd name="connsiteX50" fmla="*/ 267298 w 367968"/>
                <a:gd name="connsiteY50" fmla="*/ 40500 h 233740"/>
                <a:gd name="connsiteX51" fmla="*/ 285812 w 367968"/>
                <a:gd name="connsiteY51" fmla="*/ 40500 h 233740"/>
                <a:gd name="connsiteX52" fmla="*/ 308954 w 367968"/>
                <a:gd name="connsiteY52" fmla="*/ 43971 h 233740"/>
                <a:gd name="connsiteX53" fmla="*/ 320526 w 367968"/>
                <a:gd name="connsiteY53" fmla="*/ 55542 h 233740"/>
                <a:gd name="connsiteX54" fmla="*/ 323997 w 367968"/>
                <a:gd name="connsiteY54" fmla="*/ 78685 h 233740"/>
                <a:gd name="connsiteX55" fmla="*/ 323997 w 367968"/>
                <a:gd name="connsiteY55" fmla="*/ 114556 h 233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67968" h="233740">
                  <a:moveTo>
                    <a:pt x="367968" y="79842"/>
                  </a:moveTo>
                  <a:cubicBezTo>
                    <a:pt x="367968" y="60171"/>
                    <a:pt x="364497" y="45128"/>
                    <a:pt x="358711" y="33557"/>
                  </a:cubicBezTo>
                  <a:cubicBezTo>
                    <a:pt x="352925" y="21985"/>
                    <a:pt x="343668" y="13886"/>
                    <a:pt x="330940" y="8100"/>
                  </a:cubicBezTo>
                  <a:cubicBezTo>
                    <a:pt x="318211" y="2314"/>
                    <a:pt x="303169" y="0"/>
                    <a:pt x="283497" y="0"/>
                  </a:cubicBezTo>
                  <a:cubicBezTo>
                    <a:pt x="263826" y="0"/>
                    <a:pt x="259198" y="0"/>
                    <a:pt x="247626" y="2314"/>
                  </a:cubicBezTo>
                  <a:cubicBezTo>
                    <a:pt x="237212" y="4628"/>
                    <a:pt x="229112" y="5786"/>
                    <a:pt x="224484" y="8100"/>
                  </a:cubicBezTo>
                  <a:cubicBezTo>
                    <a:pt x="223327" y="12728"/>
                    <a:pt x="222170" y="18514"/>
                    <a:pt x="221012" y="26614"/>
                  </a:cubicBezTo>
                  <a:cubicBezTo>
                    <a:pt x="219855" y="34714"/>
                    <a:pt x="218698" y="42814"/>
                    <a:pt x="217541" y="52071"/>
                  </a:cubicBezTo>
                  <a:cubicBezTo>
                    <a:pt x="217541" y="61328"/>
                    <a:pt x="216384" y="71742"/>
                    <a:pt x="216384" y="80999"/>
                  </a:cubicBezTo>
                  <a:cubicBezTo>
                    <a:pt x="216384" y="90256"/>
                    <a:pt x="216384" y="100670"/>
                    <a:pt x="217541" y="109928"/>
                  </a:cubicBezTo>
                  <a:cubicBezTo>
                    <a:pt x="217541" y="111085"/>
                    <a:pt x="217541" y="113399"/>
                    <a:pt x="217541" y="114556"/>
                  </a:cubicBezTo>
                  <a:lnTo>
                    <a:pt x="151584" y="114556"/>
                  </a:lnTo>
                  <a:lnTo>
                    <a:pt x="151584" y="0"/>
                  </a:lnTo>
                  <a:lnTo>
                    <a:pt x="79842" y="0"/>
                  </a:lnTo>
                  <a:cubicBezTo>
                    <a:pt x="62485" y="0"/>
                    <a:pt x="48600" y="3471"/>
                    <a:pt x="35871" y="9257"/>
                  </a:cubicBezTo>
                  <a:cubicBezTo>
                    <a:pt x="24300" y="15043"/>
                    <a:pt x="15043" y="24300"/>
                    <a:pt x="9257" y="35871"/>
                  </a:cubicBezTo>
                  <a:cubicBezTo>
                    <a:pt x="3471" y="47442"/>
                    <a:pt x="0" y="62485"/>
                    <a:pt x="0" y="78685"/>
                  </a:cubicBezTo>
                  <a:cubicBezTo>
                    <a:pt x="0" y="94885"/>
                    <a:pt x="3471" y="109928"/>
                    <a:pt x="9257" y="121499"/>
                  </a:cubicBezTo>
                  <a:cubicBezTo>
                    <a:pt x="15043" y="133070"/>
                    <a:pt x="24300" y="141170"/>
                    <a:pt x="35871" y="146956"/>
                  </a:cubicBezTo>
                  <a:cubicBezTo>
                    <a:pt x="47442" y="152741"/>
                    <a:pt x="62485" y="155056"/>
                    <a:pt x="79842" y="155056"/>
                  </a:cubicBezTo>
                  <a:lnTo>
                    <a:pt x="104142" y="155056"/>
                  </a:lnTo>
                  <a:lnTo>
                    <a:pt x="104142" y="164313"/>
                  </a:lnTo>
                  <a:cubicBezTo>
                    <a:pt x="104142" y="174727"/>
                    <a:pt x="100671" y="181670"/>
                    <a:pt x="94885" y="186298"/>
                  </a:cubicBezTo>
                  <a:cubicBezTo>
                    <a:pt x="89099" y="190927"/>
                    <a:pt x="78685" y="193241"/>
                    <a:pt x="64799" y="193241"/>
                  </a:cubicBezTo>
                  <a:cubicBezTo>
                    <a:pt x="50914" y="193241"/>
                    <a:pt x="54385" y="193241"/>
                    <a:pt x="46285" y="193241"/>
                  </a:cubicBezTo>
                  <a:cubicBezTo>
                    <a:pt x="39343" y="193241"/>
                    <a:pt x="30086" y="192084"/>
                    <a:pt x="20828" y="190927"/>
                  </a:cubicBezTo>
                  <a:lnTo>
                    <a:pt x="13886" y="227955"/>
                  </a:lnTo>
                  <a:cubicBezTo>
                    <a:pt x="23143" y="230269"/>
                    <a:pt x="32400" y="231426"/>
                    <a:pt x="40500" y="232583"/>
                  </a:cubicBezTo>
                  <a:cubicBezTo>
                    <a:pt x="48600" y="232583"/>
                    <a:pt x="56700" y="233741"/>
                    <a:pt x="64799" y="233741"/>
                  </a:cubicBezTo>
                  <a:cubicBezTo>
                    <a:pt x="82156" y="233741"/>
                    <a:pt x="97199" y="231426"/>
                    <a:pt x="109928" y="225641"/>
                  </a:cubicBezTo>
                  <a:cubicBezTo>
                    <a:pt x="122656" y="219855"/>
                    <a:pt x="133070" y="211755"/>
                    <a:pt x="140013" y="201341"/>
                  </a:cubicBezTo>
                  <a:cubicBezTo>
                    <a:pt x="146956" y="190927"/>
                    <a:pt x="150427" y="178198"/>
                    <a:pt x="150427" y="164313"/>
                  </a:cubicBezTo>
                  <a:lnTo>
                    <a:pt x="150427" y="155056"/>
                  </a:lnTo>
                  <a:lnTo>
                    <a:pt x="366811" y="155056"/>
                  </a:lnTo>
                  <a:lnTo>
                    <a:pt x="366811" y="78685"/>
                  </a:lnTo>
                  <a:close/>
                  <a:moveTo>
                    <a:pt x="105299" y="115713"/>
                  </a:moveTo>
                  <a:lnTo>
                    <a:pt x="80999" y="115713"/>
                  </a:lnTo>
                  <a:cubicBezTo>
                    <a:pt x="72899" y="115713"/>
                    <a:pt x="67114" y="115713"/>
                    <a:pt x="62485" y="113399"/>
                  </a:cubicBezTo>
                  <a:cubicBezTo>
                    <a:pt x="57857" y="112242"/>
                    <a:pt x="54385" y="108770"/>
                    <a:pt x="52071" y="102985"/>
                  </a:cubicBezTo>
                  <a:cubicBezTo>
                    <a:pt x="49757" y="98356"/>
                    <a:pt x="48600" y="90256"/>
                    <a:pt x="48600" y="79842"/>
                  </a:cubicBezTo>
                  <a:cubicBezTo>
                    <a:pt x="48600" y="69428"/>
                    <a:pt x="49757" y="60171"/>
                    <a:pt x="52071" y="54385"/>
                  </a:cubicBezTo>
                  <a:cubicBezTo>
                    <a:pt x="54385" y="48600"/>
                    <a:pt x="57857" y="45128"/>
                    <a:pt x="62485" y="43971"/>
                  </a:cubicBezTo>
                  <a:cubicBezTo>
                    <a:pt x="67114" y="41657"/>
                    <a:pt x="72899" y="41657"/>
                    <a:pt x="79842" y="41657"/>
                  </a:cubicBezTo>
                  <a:lnTo>
                    <a:pt x="104142" y="41657"/>
                  </a:lnTo>
                  <a:lnTo>
                    <a:pt x="104142" y="115713"/>
                  </a:lnTo>
                  <a:close/>
                  <a:moveTo>
                    <a:pt x="321683" y="115713"/>
                  </a:moveTo>
                  <a:lnTo>
                    <a:pt x="266140" y="115713"/>
                  </a:lnTo>
                  <a:cubicBezTo>
                    <a:pt x="266140" y="112242"/>
                    <a:pt x="266140" y="108770"/>
                    <a:pt x="264983" y="104142"/>
                  </a:cubicBezTo>
                  <a:cubicBezTo>
                    <a:pt x="264983" y="96042"/>
                    <a:pt x="264983" y="89099"/>
                    <a:pt x="264983" y="82156"/>
                  </a:cubicBezTo>
                  <a:cubicBezTo>
                    <a:pt x="264983" y="75214"/>
                    <a:pt x="264983" y="67114"/>
                    <a:pt x="264983" y="59014"/>
                  </a:cubicBezTo>
                  <a:cubicBezTo>
                    <a:pt x="264983" y="53228"/>
                    <a:pt x="266140" y="46285"/>
                    <a:pt x="267298" y="40500"/>
                  </a:cubicBezTo>
                  <a:cubicBezTo>
                    <a:pt x="273083" y="40500"/>
                    <a:pt x="278869" y="40500"/>
                    <a:pt x="285812" y="40500"/>
                  </a:cubicBezTo>
                  <a:cubicBezTo>
                    <a:pt x="295069" y="40500"/>
                    <a:pt x="303169" y="40500"/>
                    <a:pt x="308954" y="43971"/>
                  </a:cubicBezTo>
                  <a:cubicBezTo>
                    <a:pt x="314740" y="46285"/>
                    <a:pt x="318211" y="49757"/>
                    <a:pt x="320526" y="55542"/>
                  </a:cubicBezTo>
                  <a:cubicBezTo>
                    <a:pt x="322840" y="61328"/>
                    <a:pt x="323997" y="69428"/>
                    <a:pt x="323997" y="78685"/>
                  </a:cubicBezTo>
                  <a:lnTo>
                    <a:pt x="323997" y="114556"/>
                  </a:lnTo>
                  <a:close/>
                </a:path>
              </a:pathLst>
            </a:custGeom>
            <a:grpFill/>
            <a:ln w="11554" cap="flat">
              <a:noFill/>
              <a:prstDash val="solid"/>
              <a:miter/>
            </a:ln>
          </p:spPr>
          <p:txBody>
            <a:bodyPr rtlCol="0" anchor="ctr"/>
            <a:lstStyle/>
            <a:p>
              <a:endParaRPr lang="en-SA" sz="675"/>
            </a:p>
          </p:txBody>
        </p:sp>
        <p:sp>
          <p:nvSpPr>
            <p:cNvPr id="55" name="Freeform 54">
              <a:extLst>
                <a:ext uri="{FF2B5EF4-FFF2-40B4-BE49-F238E27FC236}">
                  <a16:creationId xmlns:a16="http://schemas.microsoft.com/office/drawing/2014/main" id="{75F0B2BF-A182-62F9-5675-021E12AEF572}"/>
                </a:ext>
              </a:extLst>
            </p:cNvPr>
            <p:cNvSpPr/>
            <p:nvPr/>
          </p:nvSpPr>
          <p:spPr>
            <a:xfrm>
              <a:off x="19295725" y="2397013"/>
              <a:ext cx="254569" cy="241840"/>
            </a:xfrm>
            <a:custGeom>
              <a:avLst/>
              <a:gdLst>
                <a:gd name="connsiteX0" fmla="*/ 127285 w 254569"/>
                <a:gd name="connsiteY0" fmla="*/ 161999 h 241840"/>
                <a:gd name="connsiteX1" fmla="*/ 78685 w 254569"/>
                <a:gd name="connsiteY1" fmla="*/ 0 h 241840"/>
                <a:gd name="connsiteX2" fmla="*/ 0 w 254569"/>
                <a:gd name="connsiteY2" fmla="*/ 0 h 241840"/>
                <a:gd name="connsiteX3" fmla="*/ 0 w 254569"/>
                <a:gd name="connsiteY3" fmla="*/ 241841 h 241840"/>
                <a:gd name="connsiteX4" fmla="*/ 48600 w 254569"/>
                <a:gd name="connsiteY4" fmla="*/ 241841 h 241840"/>
                <a:gd name="connsiteX5" fmla="*/ 48600 w 254569"/>
                <a:gd name="connsiteY5" fmla="*/ 62485 h 241840"/>
                <a:gd name="connsiteX6" fmla="*/ 53228 w 254569"/>
                <a:gd name="connsiteY6" fmla="*/ 62485 h 241840"/>
                <a:gd name="connsiteX7" fmla="*/ 104142 w 254569"/>
                <a:gd name="connsiteY7" fmla="*/ 234898 h 241840"/>
                <a:gd name="connsiteX8" fmla="*/ 150427 w 254569"/>
                <a:gd name="connsiteY8" fmla="*/ 234898 h 241840"/>
                <a:gd name="connsiteX9" fmla="*/ 200184 w 254569"/>
                <a:gd name="connsiteY9" fmla="*/ 62485 h 241840"/>
                <a:gd name="connsiteX10" fmla="*/ 205970 w 254569"/>
                <a:gd name="connsiteY10" fmla="*/ 62485 h 241840"/>
                <a:gd name="connsiteX11" fmla="*/ 205970 w 254569"/>
                <a:gd name="connsiteY11" fmla="*/ 241841 h 241840"/>
                <a:gd name="connsiteX12" fmla="*/ 254569 w 254569"/>
                <a:gd name="connsiteY12" fmla="*/ 241841 h 241840"/>
                <a:gd name="connsiteX13" fmla="*/ 254569 w 254569"/>
                <a:gd name="connsiteY13" fmla="*/ 0 h 241840"/>
                <a:gd name="connsiteX14" fmla="*/ 174727 w 254569"/>
                <a:gd name="connsiteY14" fmla="*/ 0 h 241840"/>
                <a:gd name="connsiteX15" fmla="*/ 127285 w 254569"/>
                <a:gd name="connsiteY15" fmla="*/ 161999 h 24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569" h="241840">
                  <a:moveTo>
                    <a:pt x="127285" y="161999"/>
                  </a:moveTo>
                  <a:lnTo>
                    <a:pt x="78685" y="0"/>
                  </a:lnTo>
                  <a:lnTo>
                    <a:pt x="0" y="0"/>
                  </a:lnTo>
                  <a:lnTo>
                    <a:pt x="0" y="241841"/>
                  </a:lnTo>
                  <a:lnTo>
                    <a:pt x="48600" y="241841"/>
                  </a:lnTo>
                  <a:lnTo>
                    <a:pt x="48600" y="62485"/>
                  </a:lnTo>
                  <a:lnTo>
                    <a:pt x="53228" y="62485"/>
                  </a:lnTo>
                  <a:lnTo>
                    <a:pt x="104142" y="234898"/>
                  </a:lnTo>
                  <a:lnTo>
                    <a:pt x="150427" y="234898"/>
                  </a:lnTo>
                  <a:lnTo>
                    <a:pt x="200184" y="62485"/>
                  </a:lnTo>
                  <a:lnTo>
                    <a:pt x="205970" y="62485"/>
                  </a:lnTo>
                  <a:lnTo>
                    <a:pt x="205970" y="241841"/>
                  </a:lnTo>
                  <a:lnTo>
                    <a:pt x="254569" y="241841"/>
                  </a:lnTo>
                  <a:lnTo>
                    <a:pt x="254569" y="0"/>
                  </a:lnTo>
                  <a:lnTo>
                    <a:pt x="174727" y="0"/>
                  </a:lnTo>
                  <a:lnTo>
                    <a:pt x="127285" y="161999"/>
                  </a:lnTo>
                  <a:close/>
                </a:path>
              </a:pathLst>
            </a:custGeom>
            <a:grpFill/>
            <a:ln w="11554" cap="flat">
              <a:noFill/>
              <a:prstDash val="solid"/>
              <a:miter/>
            </a:ln>
          </p:spPr>
          <p:txBody>
            <a:bodyPr rtlCol="0" anchor="ctr"/>
            <a:lstStyle/>
            <a:p>
              <a:endParaRPr lang="en-SA" sz="675"/>
            </a:p>
          </p:txBody>
        </p:sp>
        <p:sp>
          <p:nvSpPr>
            <p:cNvPr id="56" name="Freeform 55">
              <a:extLst>
                <a:ext uri="{FF2B5EF4-FFF2-40B4-BE49-F238E27FC236}">
                  <a16:creationId xmlns:a16="http://schemas.microsoft.com/office/drawing/2014/main" id="{A4684A56-BED4-1A37-70B6-37F6376F3331}"/>
                </a:ext>
              </a:extLst>
            </p:cNvPr>
            <p:cNvSpPr/>
            <p:nvPr/>
          </p:nvSpPr>
          <p:spPr>
            <a:xfrm>
              <a:off x="19585008" y="2458341"/>
              <a:ext cx="166627" cy="185141"/>
            </a:xfrm>
            <a:custGeom>
              <a:avLst/>
              <a:gdLst>
                <a:gd name="connsiteX0" fmla="*/ 129599 w 166627"/>
                <a:gd name="connsiteY0" fmla="*/ 9257 h 185141"/>
                <a:gd name="connsiteX1" fmla="*/ 82156 w 166627"/>
                <a:gd name="connsiteY1" fmla="*/ 0 h 185141"/>
                <a:gd name="connsiteX2" fmla="*/ 34714 w 166627"/>
                <a:gd name="connsiteY2" fmla="*/ 9257 h 185141"/>
                <a:gd name="connsiteX3" fmla="*/ 8100 w 166627"/>
                <a:gd name="connsiteY3" fmla="*/ 39342 h 185141"/>
                <a:gd name="connsiteX4" fmla="*/ 0 w 166627"/>
                <a:gd name="connsiteY4" fmla="*/ 91413 h 185141"/>
                <a:gd name="connsiteX5" fmla="*/ 8100 w 166627"/>
                <a:gd name="connsiteY5" fmla="*/ 144642 h 185141"/>
                <a:gd name="connsiteX6" fmla="*/ 34714 w 166627"/>
                <a:gd name="connsiteY6" fmla="*/ 174727 h 185141"/>
                <a:gd name="connsiteX7" fmla="*/ 83314 w 166627"/>
                <a:gd name="connsiteY7" fmla="*/ 185141 h 185141"/>
                <a:gd name="connsiteX8" fmla="*/ 131913 w 166627"/>
                <a:gd name="connsiteY8" fmla="*/ 174727 h 185141"/>
                <a:gd name="connsiteX9" fmla="*/ 158527 w 166627"/>
                <a:gd name="connsiteY9" fmla="*/ 144642 h 185141"/>
                <a:gd name="connsiteX10" fmla="*/ 166627 w 166627"/>
                <a:gd name="connsiteY10" fmla="*/ 91413 h 185141"/>
                <a:gd name="connsiteX11" fmla="*/ 158527 w 166627"/>
                <a:gd name="connsiteY11" fmla="*/ 39342 h 185141"/>
                <a:gd name="connsiteX12" fmla="*/ 131913 w 166627"/>
                <a:gd name="connsiteY12" fmla="*/ 9257 h 185141"/>
                <a:gd name="connsiteX13" fmla="*/ 113399 w 166627"/>
                <a:gd name="connsiteY13" fmla="*/ 122656 h 185141"/>
                <a:gd name="connsiteX14" fmla="*/ 102985 w 166627"/>
                <a:gd name="connsiteY14" fmla="*/ 140013 h 185141"/>
                <a:gd name="connsiteX15" fmla="*/ 80999 w 166627"/>
                <a:gd name="connsiteY15" fmla="*/ 145799 h 185141"/>
                <a:gd name="connsiteX16" fmla="*/ 59014 w 166627"/>
                <a:gd name="connsiteY16" fmla="*/ 140013 h 185141"/>
                <a:gd name="connsiteX17" fmla="*/ 48600 w 166627"/>
                <a:gd name="connsiteY17" fmla="*/ 122656 h 185141"/>
                <a:gd name="connsiteX18" fmla="*/ 46285 w 166627"/>
                <a:gd name="connsiteY18" fmla="*/ 90256 h 185141"/>
                <a:gd name="connsiteX19" fmla="*/ 49757 w 166627"/>
                <a:gd name="connsiteY19" fmla="*/ 59014 h 185141"/>
                <a:gd name="connsiteX20" fmla="*/ 60171 w 166627"/>
                <a:gd name="connsiteY20" fmla="*/ 42814 h 185141"/>
                <a:gd name="connsiteX21" fmla="*/ 80999 w 166627"/>
                <a:gd name="connsiteY21" fmla="*/ 38185 h 185141"/>
                <a:gd name="connsiteX22" fmla="*/ 101828 w 166627"/>
                <a:gd name="connsiteY22" fmla="*/ 42814 h 185141"/>
                <a:gd name="connsiteX23" fmla="*/ 112242 w 166627"/>
                <a:gd name="connsiteY23" fmla="*/ 59014 h 185141"/>
                <a:gd name="connsiteX24" fmla="*/ 115713 w 166627"/>
                <a:gd name="connsiteY24" fmla="*/ 90256 h 185141"/>
                <a:gd name="connsiteX25" fmla="*/ 113399 w 166627"/>
                <a:gd name="connsiteY25" fmla="*/ 122656 h 18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6627" h="185141">
                  <a:moveTo>
                    <a:pt x="129599" y="9257"/>
                  </a:moveTo>
                  <a:cubicBezTo>
                    <a:pt x="118027" y="2314"/>
                    <a:pt x="101828" y="0"/>
                    <a:pt x="82156" y="0"/>
                  </a:cubicBezTo>
                  <a:cubicBezTo>
                    <a:pt x="62485" y="0"/>
                    <a:pt x="47442" y="3471"/>
                    <a:pt x="34714" y="9257"/>
                  </a:cubicBezTo>
                  <a:cubicBezTo>
                    <a:pt x="21986" y="16200"/>
                    <a:pt x="13886" y="25457"/>
                    <a:pt x="8100" y="39342"/>
                  </a:cubicBezTo>
                  <a:cubicBezTo>
                    <a:pt x="2314" y="53228"/>
                    <a:pt x="0" y="69428"/>
                    <a:pt x="0" y="91413"/>
                  </a:cubicBezTo>
                  <a:cubicBezTo>
                    <a:pt x="0" y="113399"/>
                    <a:pt x="2314" y="130756"/>
                    <a:pt x="8100" y="144642"/>
                  </a:cubicBezTo>
                  <a:cubicBezTo>
                    <a:pt x="13886" y="158527"/>
                    <a:pt x="21986" y="168941"/>
                    <a:pt x="34714" y="174727"/>
                  </a:cubicBezTo>
                  <a:cubicBezTo>
                    <a:pt x="47442" y="181670"/>
                    <a:pt x="62485" y="185141"/>
                    <a:pt x="83314" y="185141"/>
                  </a:cubicBezTo>
                  <a:cubicBezTo>
                    <a:pt x="104142" y="185141"/>
                    <a:pt x="120342" y="181670"/>
                    <a:pt x="131913" y="174727"/>
                  </a:cubicBezTo>
                  <a:cubicBezTo>
                    <a:pt x="144642" y="167784"/>
                    <a:pt x="152741" y="157370"/>
                    <a:pt x="158527" y="144642"/>
                  </a:cubicBezTo>
                  <a:cubicBezTo>
                    <a:pt x="164313" y="130756"/>
                    <a:pt x="166627" y="113399"/>
                    <a:pt x="166627" y="91413"/>
                  </a:cubicBezTo>
                  <a:cubicBezTo>
                    <a:pt x="166627" y="69428"/>
                    <a:pt x="164313" y="53228"/>
                    <a:pt x="158527" y="39342"/>
                  </a:cubicBezTo>
                  <a:cubicBezTo>
                    <a:pt x="152741" y="25457"/>
                    <a:pt x="143484" y="16200"/>
                    <a:pt x="131913" y="9257"/>
                  </a:cubicBezTo>
                  <a:close/>
                  <a:moveTo>
                    <a:pt x="113399" y="122656"/>
                  </a:moveTo>
                  <a:cubicBezTo>
                    <a:pt x="111085" y="130756"/>
                    <a:pt x="108770" y="136542"/>
                    <a:pt x="102985" y="140013"/>
                  </a:cubicBezTo>
                  <a:cubicBezTo>
                    <a:pt x="98356" y="143484"/>
                    <a:pt x="90256" y="145799"/>
                    <a:pt x="80999" y="145799"/>
                  </a:cubicBezTo>
                  <a:cubicBezTo>
                    <a:pt x="71742" y="145799"/>
                    <a:pt x="63642" y="143484"/>
                    <a:pt x="59014" y="140013"/>
                  </a:cubicBezTo>
                  <a:cubicBezTo>
                    <a:pt x="54385" y="136542"/>
                    <a:pt x="50914" y="130756"/>
                    <a:pt x="48600" y="122656"/>
                  </a:cubicBezTo>
                  <a:cubicBezTo>
                    <a:pt x="46285" y="114556"/>
                    <a:pt x="46285" y="104142"/>
                    <a:pt x="46285" y="90256"/>
                  </a:cubicBezTo>
                  <a:cubicBezTo>
                    <a:pt x="46285" y="76371"/>
                    <a:pt x="46285" y="67114"/>
                    <a:pt x="49757" y="59014"/>
                  </a:cubicBezTo>
                  <a:cubicBezTo>
                    <a:pt x="52071" y="50914"/>
                    <a:pt x="55542" y="46285"/>
                    <a:pt x="60171" y="42814"/>
                  </a:cubicBezTo>
                  <a:cubicBezTo>
                    <a:pt x="64799" y="39342"/>
                    <a:pt x="71742" y="38185"/>
                    <a:pt x="80999" y="38185"/>
                  </a:cubicBezTo>
                  <a:cubicBezTo>
                    <a:pt x="90256" y="38185"/>
                    <a:pt x="97199" y="39342"/>
                    <a:pt x="101828" y="42814"/>
                  </a:cubicBezTo>
                  <a:cubicBezTo>
                    <a:pt x="106456" y="46285"/>
                    <a:pt x="109928" y="52071"/>
                    <a:pt x="112242" y="59014"/>
                  </a:cubicBezTo>
                  <a:cubicBezTo>
                    <a:pt x="114556" y="67114"/>
                    <a:pt x="115713" y="77528"/>
                    <a:pt x="115713" y="90256"/>
                  </a:cubicBezTo>
                  <a:cubicBezTo>
                    <a:pt x="115713" y="102985"/>
                    <a:pt x="115713" y="114556"/>
                    <a:pt x="113399" y="122656"/>
                  </a:cubicBezTo>
                  <a:close/>
                </a:path>
              </a:pathLst>
            </a:custGeom>
            <a:grpFill/>
            <a:ln w="11554" cap="flat">
              <a:noFill/>
              <a:prstDash val="solid"/>
              <a:miter/>
            </a:ln>
          </p:spPr>
          <p:txBody>
            <a:bodyPr rtlCol="0" anchor="ctr"/>
            <a:lstStyle/>
            <a:p>
              <a:endParaRPr lang="en-SA" sz="675"/>
            </a:p>
          </p:txBody>
        </p:sp>
        <p:sp>
          <p:nvSpPr>
            <p:cNvPr id="57" name="Freeform 56">
              <a:extLst>
                <a:ext uri="{FF2B5EF4-FFF2-40B4-BE49-F238E27FC236}">
                  <a16:creationId xmlns:a16="http://schemas.microsoft.com/office/drawing/2014/main" id="{B14AD665-85C5-084A-14D6-0E2A6043E151}"/>
                </a:ext>
              </a:extLst>
            </p:cNvPr>
            <p:cNvSpPr/>
            <p:nvPr/>
          </p:nvSpPr>
          <p:spPr>
            <a:xfrm>
              <a:off x="19777092" y="2456026"/>
              <a:ext cx="143484" cy="187455"/>
            </a:xfrm>
            <a:custGeom>
              <a:avLst/>
              <a:gdLst>
                <a:gd name="connsiteX0" fmla="*/ 116870 w 143484"/>
                <a:gd name="connsiteY0" fmla="*/ 83313 h 187455"/>
                <a:gd name="connsiteX1" fmla="*/ 82156 w 143484"/>
                <a:gd name="connsiteY1" fmla="*/ 74056 h 187455"/>
                <a:gd name="connsiteX2" fmla="*/ 59014 w 143484"/>
                <a:gd name="connsiteY2" fmla="*/ 69428 h 187455"/>
                <a:gd name="connsiteX3" fmla="*/ 48600 w 143484"/>
                <a:gd name="connsiteY3" fmla="*/ 63642 h 187455"/>
                <a:gd name="connsiteX4" fmla="*/ 46285 w 143484"/>
                <a:gd name="connsiteY4" fmla="*/ 55542 h 187455"/>
                <a:gd name="connsiteX5" fmla="*/ 49757 w 143484"/>
                <a:gd name="connsiteY5" fmla="*/ 45128 h 187455"/>
                <a:gd name="connsiteX6" fmla="*/ 59014 w 143484"/>
                <a:gd name="connsiteY6" fmla="*/ 40500 h 187455"/>
                <a:gd name="connsiteX7" fmla="*/ 74056 w 143484"/>
                <a:gd name="connsiteY7" fmla="*/ 39342 h 187455"/>
                <a:gd name="connsiteX8" fmla="*/ 93728 w 143484"/>
                <a:gd name="connsiteY8" fmla="*/ 39342 h 187455"/>
                <a:gd name="connsiteX9" fmla="*/ 116870 w 143484"/>
                <a:gd name="connsiteY9" fmla="*/ 41657 h 187455"/>
                <a:gd name="connsiteX10" fmla="*/ 137699 w 143484"/>
                <a:gd name="connsiteY10" fmla="*/ 43971 h 187455"/>
                <a:gd name="connsiteX11" fmla="*/ 137699 w 143484"/>
                <a:gd name="connsiteY11" fmla="*/ 8100 h 187455"/>
                <a:gd name="connsiteX12" fmla="*/ 119185 w 143484"/>
                <a:gd name="connsiteY12" fmla="*/ 4628 h 187455"/>
                <a:gd name="connsiteX13" fmla="*/ 94885 w 143484"/>
                <a:gd name="connsiteY13" fmla="*/ 1157 h 187455"/>
                <a:gd name="connsiteX14" fmla="*/ 69428 w 143484"/>
                <a:gd name="connsiteY14" fmla="*/ 0 h 187455"/>
                <a:gd name="connsiteX15" fmla="*/ 34714 w 143484"/>
                <a:gd name="connsiteY15" fmla="*/ 4628 h 187455"/>
                <a:gd name="connsiteX16" fmla="*/ 9257 w 143484"/>
                <a:gd name="connsiteY16" fmla="*/ 21985 h 187455"/>
                <a:gd name="connsiteX17" fmla="*/ 0 w 143484"/>
                <a:gd name="connsiteY17" fmla="*/ 56699 h 187455"/>
                <a:gd name="connsiteX18" fmla="*/ 5786 w 143484"/>
                <a:gd name="connsiteY18" fmla="*/ 85628 h 187455"/>
                <a:gd name="connsiteX19" fmla="*/ 24300 w 143484"/>
                <a:gd name="connsiteY19" fmla="*/ 101828 h 187455"/>
                <a:gd name="connsiteX20" fmla="*/ 56699 w 143484"/>
                <a:gd name="connsiteY20" fmla="*/ 109928 h 187455"/>
                <a:gd name="connsiteX21" fmla="*/ 80999 w 143484"/>
                <a:gd name="connsiteY21" fmla="*/ 114556 h 187455"/>
                <a:gd name="connsiteX22" fmla="*/ 92571 w 143484"/>
                <a:gd name="connsiteY22" fmla="*/ 120342 h 187455"/>
                <a:gd name="connsiteX23" fmla="*/ 96042 w 143484"/>
                <a:gd name="connsiteY23" fmla="*/ 129599 h 187455"/>
                <a:gd name="connsiteX24" fmla="*/ 92571 w 143484"/>
                <a:gd name="connsiteY24" fmla="*/ 141170 h 187455"/>
                <a:gd name="connsiteX25" fmla="*/ 82156 w 143484"/>
                <a:gd name="connsiteY25" fmla="*/ 146956 h 187455"/>
                <a:gd name="connsiteX26" fmla="*/ 64799 w 143484"/>
                <a:gd name="connsiteY26" fmla="*/ 149270 h 187455"/>
                <a:gd name="connsiteX27" fmla="*/ 46285 w 143484"/>
                <a:gd name="connsiteY27" fmla="*/ 149270 h 187455"/>
                <a:gd name="connsiteX28" fmla="*/ 23143 w 143484"/>
                <a:gd name="connsiteY28" fmla="*/ 146956 h 187455"/>
                <a:gd name="connsiteX29" fmla="*/ 2314 w 143484"/>
                <a:gd name="connsiteY29" fmla="*/ 144642 h 187455"/>
                <a:gd name="connsiteX30" fmla="*/ 2314 w 143484"/>
                <a:gd name="connsiteY30" fmla="*/ 179355 h 187455"/>
                <a:gd name="connsiteX31" fmla="*/ 20828 w 143484"/>
                <a:gd name="connsiteY31" fmla="*/ 182827 h 187455"/>
                <a:gd name="connsiteX32" fmla="*/ 45128 w 143484"/>
                <a:gd name="connsiteY32" fmla="*/ 186298 h 187455"/>
                <a:gd name="connsiteX33" fmla="*/ 70585 w 143484"/>
                <a:gd name="connsiteY33" fmla="*/ 187455 h 187455"/>
                <a:gd name="connsiteX34" fmla="*/ 124970 w 143484"/>
                <a:gd name="connsiteY34" fmla="*/ 174727 h 187455"/>
                <a:gd name="connsiteX35" fmla="*/ 143484 w 143484"/>
                <a:gd name="connsiteY35" fmla="*/ 129599 h 187455"/>
                <a:gd name="connsiteX36" fmla="*/ 137699 w 143484"/>
                <a:gd name="connsiteY36" fmla="*/ 100670 h 187455"/>
                <a:gd name="connsiteX37" fmla="*/ 119185 w 143484"/>
                <a:gd name="connsiteY37" fmla="*/ 84471 h 18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3484" h="187455">
                  <a:moveTo>
                    <a:pt x="116870" y="83313"/>
                  </a:moveTo>
                  <a:cubicBezTo>
                    <a:pt x="107613" y="79842"/>
                    <a:pt x="96042" y="76371"/>
                    <a:pt x="82156" y="74056"/>
                  </a:cubicBezTo>
                  <a:cubicBezTo>
                    <a:pt x="71742" y="72899"/>
                    <a:pt x="64799" y="71742"/>
                    <a:pt x="59014" y="69428"/>
                  </a:cubicBezTo>
                  <a:cubicBezTo>
                    <a:pt x="53228" y="68271"/>
                    <a:pt x="49757" y="65957"/>
                    <a:pt x="48600" y="63642"/>
                  </a:cubicBezTo>
                  <a:cubicBezTo>
                    <a:pt x="46285" y="61328"/>
                    <a:pt x="46285" y="59014"/>
                    <a:pt x="46285" y="55542"/>
                  </a:cubicBezTo>
                  <a:cubicBezTo>
                    <a:pt x="46285" y="50914"/>
                    <a:pt x="46285" y="47442"/>
                    <a:pt x="49757" y="45128"/>
                  </a:cubicBezTo>
                  <a:cubicBezTo>
                    <a:pt x="52071" y="42814"/>
                    <a:pt x="55542" y="40500"/>
                    <a:pt x="59014" y="40500"/>
                  </a:cubicBezTo>
                  <a:cubicBezTo>
                    <a:pt x="63642" y="40500"/>
                    <a:pt x="68271" y="39342"/>
                    <a:pt x="74056" y="39342"/>
                  </a:cubicBezTo>
                  <a:cubicBezTo>
                    <a:pt x="79842" y="39342"/>
                    <a:pt x="85628" y="39342"/>
                    <a:pt x="93728" y="39342"/>
                  </a:cubicBezTo>
                  <a:cubicBezTo>
                    <a:pt x="101828" y="39342"/>
                    <a:pt x="108770" y="39342"/>
                    <a:pt x="116870" y="41657"/>
                  </a:cubicBezTo>
                  <a:cubicBezTo>
                    <a:pt x="124970" y="41657"/>
                    <a:pt x="131913" y="42814"/>
                    <a:pt x="137699" y="43971"/>
                  </a:cubicBezTo>
                  <a:lnTo>
                    <a:pt x="137699" y="8100"/>
                  </a:lnTo>
                  <a:cubicBezTo>
                    <a:pt x="134227" y="6943"/>
                    <a:pt x="127285" y="5786"/>
                    <a:pt x="119185" y="4628"/>
                  </a:cubicBezTo>
                  <a:cubicBezTo>
                    <a:pt x="111085" y="3471"/>
                    <a:pt x="102985" y="2314"/>
                    <a:pt x="94885" y="1157"/>
                  </a:cubicBezTo>
                  <a:cubicBezTo>
                    <a:pt x="85628" y="1157"/>
                    <a:pt x="77528" y="0"/>
                    <a:pt x="69428" y="0"/>
                  </a:cubicBezTo>
                  <a:cubicBezTo>
                    <a:pt x="56699" y="0"/>
                    <a:pt x="45128" y="1157"/>
                    <a:pt x="34714" y="4628"/>
                  </a:cubicBezTo>
                  <a:cubicBezTo>
                    <a:pt x="24300" y="8100"/>
                    <a:pt x="16200" y="13886"/>
                    <a:pt x="9257" y="21985"/>
                  </a:cubicBezTo>
                  <a:cubicBezTo>
                    <a:pt x="2314" y="30085"/>
                    <a:pt x="0" y="41657"/>
                    <a:pt x="0" y="56699"/>
                  </a:cubicBezTo>
                  <a:cubicBezTo>
                    <a:pt x="0" y="71742"/>
                    <a:pt x="2314" y="78685"/>
                    <a:pt x="5786" y="85628"/>
                  </a:cubicBezTo>
                  <a:cubicBezTo>
                    <a:pt x="9257" y="92571"/>
                    <a:pt x="16200" y="98356"/>
                    <a:pt x="24300" y="101828"/>
                  </a:cubicBezTo>
                  <a:cubicBezTo>
                    <a:pt x="32400" y="105299"/>
                    <a:pt x="43971" y="107613"/>
                    <a:pt x="56699" y="109928"/>
                  </a:cubicBezTo>
                  <a:cubicBezTo>
                    <a:pt x="67114" y="111085"/>
                    <a:pt x="75214" y="113399"/>
                    <a:pt x="80999" y="114556"/>
                  </a:cubicBezTo>
                  <a:cubicBezTo>
                    <a:pt x="86785" y="115713"/>
                    <a:pt x="90256" y="118027"/>
                    <a:pt x="92571" y="120342"/>
                  </a:cubicBezTo>
                  <a:cubicBezTo>
                    <a:pt x="94885" y="122656"/>
                    <a:pt x="96042" y="124970"/>
                    <a:pt x="96042" y="129599"/>
                  </a:cubicBezTo>
                  <a:cubicBezTo>
                    <a:pt x="96042" y="134227"/>
                    <a:pt x="94885" y="138856"/>
                    <a:pt x="92571" y="141170"/>
                  </a:cubicBezTo>
                  <a:cubicBezTo>
                    <a:pt x="90256" y="143484"/>
                    <a:pt x="86785" y="145799"/>
                    <a:pt x="82156" y="146956"/>
                  </a:cubicBezTo>
                  <a:cubicBezTo>
                    <a:pt x="77528" y="148113"/>
                    <a:pt x="71742" y="149270"/>
                    <a:pt x="64799" y="149270"/>
                  </a:cubicBezTo>
                  <a:cubicBezTo>
                    <a:pt x="57857" y="149270"/>
                    <a:pt x="54385" y="149270"/>
                    <a:pt x="46285" y="149270"/>
                  </a:cubicBezTo>
                  <a:cubicBezTo>
                    <a:pt x="39343" y="149270"/>
                    <a:pt x="31243" y="148113"/>
                    <a:pt x="23143" y="146956"/>
                  </a:cubicBezTo>
                  <a:cubicBezTo>
                    <a:pt x="15043" y="146956"/>
                    <a:pt x="8100" y="144642"/>
                    <a:pt x="2314" y="144642"/>
                  </a:cubicBezTo>
                  <a:lnTo>
                    <a:pt x="2314" y="179355"/>
                  </a:lnTo>
                  <a:cubicBezTo>
                    <a:pt x="5786" y="180513"/>
                    <a:pt x="12729" y="181670"/>
                    <a:pt x="20828" y="182827"/>
                  </a:cubicBezTo>
                  <a:cubicBezTo>
                    <a:pt x="28928" y="183984"/>
                    <a:pt x="37028" y="185141"/>
                    <a:pt x="45128" y="186298"/>
                  </a:cubicBezTo>
                  <a:cubicBezTo>
                    <a:pt x="54385" y="186298"/>
                    <a:pt x="62485" y="187455"/>
                    <a:pt x="70585" y="187455"/>
                  </a:cubicBezTo>
                  <a:cubicBezTo>
                    <a:pt x="93728" y="187455"/>
                    <a:pt x="112242" y="182827"/>
                    <a:pt x="124970" y="174727"/>
                  </a:cubicBezTo>
                  <a:cubicBezTo>
                    <a:pt x="137699" y="166627"/>
                    <a:pt x="143484" y="151584"/>
                    <a:pt x="143484" y="129599"/>
                  </a:cubicBezTo>
                  <a:cubicBezTo>
                    <a:pt x="143484" y="107613"/>
                    <a:pt x="141170" y="107613"/>
                    <a:pt x="137699" y="100670"/>
                  </a:cubicBezTo>
                  <a:cubicBezTo>
                    <a:pt x="134227" y="93728"/>
                    <a:pt x="127285" y="87942"/>
                    <a:pt x="119185" y="84471"/>
                  </a:cubicBezTo>
                  <a:close/>
                </a:path>
              </a:pathLst>
            </a:custGeom>
            <a:grpFill/>
            <a:ln w="11554" cap="flat">
              <a:noFill/>
              <a:prstDash val="solid"/>
              <a:miter/>
            </a:ln>
          </p:spPr>
          <p:txBody>
            <a:bodyPr rtlCol="0" anchor="ctr"/>
            <a:lstStyle/>
            <a:p>
              <a:endParaRPr lang="en-SA" sz="675"/>
            </a:p>
          </p:txBody>
        </p:sp>
        <p:sp>
          <p:nvSpPr>
            <p:cNvPr id="58" name="Freeform 57">
              <a:extLst>
                <a:ext uri="{FF2B5EF4-FFF2-40B4-BE49-F238E27FC236}">
                  <a16:creationId xmlns:a16="http://schemas.microsoft.com/office/drawing/2014/main" id="{D1ADE007-55CE-C77E-728B-D5E7A1F6C5B7}"/>
                </a:ext>
              </a:extLst>
            </p:cNvPr>
            <p:cNvSpPr/>
            <p:nvPr/>
          </p:nvSpPr>
          <p:spPr>
            <a:xfrm>
              <a:off x="19941404" y="2457183"/>
              <a:ext cx="166627" cy="183984"/>
            </a:xfrm>
            <a:custGeom>
              <a:avLst/>
              <a:gdLst>
                <a:gd name="connsiteX0" fmla="*/ 151584 w 166627"/>
                <a:gd name="connsiteY0" fmla="*/ 140013 h 183984"/>
                <a:gd name="connsiteX1" fmla="*/ 151584 w 166627"/>
                <a:gd name="connsiteY1" fmla="*/ 59014 h 183984"/>
                <a:gd name="connsiteX2" fmla="*/ 143484 w 166627"/>
                <a:gd name="connsiteY2" fmla="*/ 24300 h 183984"/>
                <a:gd name="connsiteX3" fmla="*/ 120342 w 166627"/>
                <a:gd name="connsiteY3" fmla="*/ 5786 h 183984"/>
                <a:gd name="connsiteX4" fmla="*/ 82156 w 166627"/>
                <a:gd name="connsiteY4" fmla="*/ 0 h 183984"/>
                <a:gd name="connsiteX5" fmla="*/ 55542 w 166627"/>
                <a:gd name="connsiteY5" fmla="*/ 1157 h 183984"/>
                <a:gd name="connsiteX6" fmla="*/ 28928 w 166627"/>
                <a:gd name="connsiteY6" fmla="*/ 4629 h 183984"/>
                <a:gd name="connsiteX7" fmla="*/ 6943 w 166627"/>
                <a:gd name="connsiteY7" fmla="*/ 9257 h 183984"/>
                <a:gd name="connsiteX8" fmla="*/ 6943 w 166627"/>
                <a:gd name="connsiteY8" fmla="*/ 42814 h 183984"/>
                <a:gd name="connsiteX9" fmla="*/ 30085 w 166627"/>
                <a:gd name="connsiteY9" fmla="*/ 40500 h 183984"/>
                <a:gd name="connsiteX10" fmla="*/ 55542 w 166627"/>
                <a:gd name="connsiteY10" fmla="*/ 38185 h 183984"/>
                <a:gd name="connsiteX11" fmla="*/ 78685 w 166627"/>
                <a:gd name="connsiteY11" fmla="*/ 38185 h 183984"/>
                <a:gd name="connsiteX12" fmla="*/ 97199 w 166627"/>
                <a:gd name="connsiteY12" fmla="*/ 42814 h 183984"/>
                <a:gd name="connsiteX13" fmla="*/ 104142 w 166627"/>
                <a:gd name="connsiteY13" fmla="*/ 60171 h 183984"/>
                <a:gd name="connsiteX14" fmla="*/ 104142 w 166627"/>
                <a:gd name="connsiteY14" fmla="*/ 70585 h 183984"/>
                <a:gd name="connsiteX15" fmla="*/ 61328 w 166627"/>
                <a:gd name="connsiteY15" fmla="*/ 74057 h 183984"/>
                <a:gd name="connsiteX16" fmla="*/ 27771 w 166627"/>
                <a:gd name="connsiteY16" fmla="*/ 79842 h 183984"/>
                <a:gd name="connsiteX17" fmla="*/ 6943 w 166627"/>
                <a:gd name="connsiteY17" fmla="*/ 96042 h 183984"/>
                <a:gd name="connsiteX18" fmla="*/ 0 w 166627"/>
                <a:gd name="connsiteY18" fmla="*/ 127285 h 183984"/>
                <a:gd name="connsiteX19" fmla="*/ 13886 w 166627"/>
                <a:gd name="connsiteY19" fmla="*/ 170099 h 183984"/>
                <a:gd name="connsiteX20" fmla="*/ 55542 w 166627"/>
                <a:gd name="connsiteY20" fmla="*/ 183984 h 183984"/>
                <a:gd name="connsiteX21" fmla="*/ 77528 w 166627"/>
                <a:gd name="connsiteY21" fmla="*/ 181670 h 183984"/>
                <a:gd name="connsiteX22" fmla="*/ 98356 w 166627"/>
                <a:gd name="connsiteY22" fmla="*/ 175884 h 183984"/>
                <a:gd name="connsiteX23" fmla="*/ 113399 w 166627"/>
                <a:gd name="connsiteY23" fmla="*/ 170099 h 183984"/>
                <a:gd name="connsiteX24" fmla="*/ 122656 w 166627"/>
                <a:gd name="connsiteY24" fmla="*/ 177041 h 183984"/>
                <a:gd name="connsiteX25" fmla="*/ 136542 w 166627"/>
                <a:gd name="connsiteY25" fmla="*/ 181670 h 183984"/>
                <a:gd name="connsiteX26" fmla="*/ 150427 w 166627"/>
                <a:gd name="connsiteY26" fmla="*/ 181670 h 183984"/>
                <a:gd name="connsiteX27" fmla="*/ 166627 w 166627"/>
                <a:gd name="connsiteY27" fmla="*/ 181670 h 183984"/>
                <a:gd name="connsiteX28" fmla="*/ 166627 w 166627"/>
                <a:gd name="connsiteY28" fmla="*/ 149270 h 183984"/>
                <a:gd name="connsiteX29" fmla="*/ 157370 w 166627"/>
                <a:gd name="connsiteY29" fmla="*/ 145799 h 183984"/>
                <a:gd name="connsiteX30" fmla="*/ 151584 w 166627"/>
                <a:gd name="connsiteY30" fmla="*/ 137699 h 183984"/>
                <a:gd name="connsiteX31" fmla="*/ 104142 w 166627"/>
                <a:gd name="connsiteY31" fmla="*/ 142327 h 183984"/>
                <a:gd name="connsiteX32" fmla="*/ 93728 w 166627"/>
                <a:gd name="connsiteY32" fmla="*/ 145799 h 183984"/>
                <a:gd name="connsiteX33" fmla="*/ 79842 w 166627"/>
                <a:gd name="connsiteY33" fmla="*/ 149270 h 183984"/>
                <a:gd name="connsiteX34" fmla="*/ 65956 w 166627"/>
                <a:gd name="connsiteY34" fmla="*/ 150427 h 183984"/>
                <a:gd name="connsiteX35" fmla="*/ 50914 w 166627"/>
                <a:gd name="connsiteY35" fmla="*/ 144642 h 183984"/>
                <a:gd name="connsiteX36" fmla="*/ 46285 w 166627"/>
                <a:gd name="connsiteY36" fmla="*/ 128442 h 183984"/>
                <a:gd name="connsiteX37" fmla="*/ 50914 w 166627"/>
                <a:gd name="connsiteY37" fmla="*/ 112242 h 183984"/>
                <a:gd name="connsiteX38" fmla="*/ 68271 w 166627"/>
                <a:gd name="connsiteY38" fmla="*/ 105299 h 183984"/>
                <a:gd name="connsiteX39" fmla="*/ 104142 w 166627"/>
                <a:gd name="connsiteY39" fmla="*/ 101828 h 183984"/>
                <a:gd name="connsiteX40" fmla="*/ 104142 w 166627"/>
                <a:gd name="connsiteY40" fmla="*/ 142327 h 183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6627" h="183984">
                  <a:moveTo>
                    <a:pt x="151584" y="140013"/>
                  </a:moveTo>
                  <a:lnTo>
                    <a:pt x="151584" y="59014"/>
                  </a:lnTo>
                  <a:cubicBezTo>
                    <a:pt x="151584" y="43971"/>
                    <a:pt x="149270" y="32400"/>
                    <a:pt x="143484" y="24300"/>
                  </a:cubicBezTo>
                  <a:cubicBezTo>
                    <a:pt x="138856" y="16200"/>
                    <a:pt x="130756" y="9257"/>
                    <a:pt x="120342" y="5786"/>
                  </a:cubicBezTo>
                  <a:cubicBezTo>
                    <a:pt x="109928" y="2314"/>
                    <a:pt x="97199" y="0"/>
                    <a:pt x="82156" y="0"/>
                  </a:cubicBezTo>
                  <a:cubicBezTo>
                    <a:pt x="67114" y="0"/>
                    <a:pt x="65956" y="0"/>
                    <a:pt x="55542" y="1157"/>
                  </a:cubicBezTo>
                  <a:cubicBezTo>
                    <a:pt x="46285" y="1157"/>
                    <a:pt x="37028" y="3471"/>
                    <a:pt x="28928" y="4629"/>
                  </a:cubicBezTo>
                  <a:cubicBezTo>
                    <a:pt x="20828" y="5786"/>
                    <a:pt x="12728" y="8100"/>
                    <a:pt x="6943" y="9257"/>
                  </a:cubicBezTo>
                  <a:lnTo>
                    <a:pt x="6943" y="42814"/>
                  </a:lnTo>
                  <a:cubicBezTo>
                    <a:pt x="15043" y="42814"/>
                    <a:pt x="21986" y="41657"/>
                    <a:pt x="30085" y="40500"/>
                  </a:cubicBezTo>
                  <a:cubicBezTo>
                    <a:pt x="38185" y="40500"/>
                    <a:pt x="47442" y="39343"/>
                    <a:pt x="55542" y="38185"/>
                  </a:cubicBezTo>
                  <a:cubicBezTo>
                    <a:pt x="63642" y="38185"/>
                    <a:pt x="71742" y="38185"/>
                    <a:pt x="78685" y="38185"/>
                  </a:cubicBezTo>
                  <a:cubicBezTo>
                    <a:pt x="85628" y="38185"/>
                    <a:pt x="93728" y="39343"/>
                    <a:pt x="97199" y="42814"/>
                  </a:cubicBezTo>
                  <a:cubicBezTo>
                    <a:pt x="101828" y="46285"/>
                    <a:pt x="104142" y="52071"/>
                    <a:pt x="104142" y="60171"/>
                  </a:cubicBezTo>
                  <a:lnTo>
                    <a:pt x="104142" y="70585"/>
                  </a:lnTo>
                  <a:lnTo>
                    <a:pt x="61328" y="74057"/>
                  </a:lnTo>
                  <a:cubicBezTo>
                    <a:pt x="47442" y="74057"/>
                    <a:pt x="37028" y="76371"/>
                    <a:pt x="27771" y="79842"/>
                  </a:cubicBezTo>
                  <a:cubicBezTo>
                    <a:pt x="18514" y="83314"/>
                    <a:pt x="11571" y="89099"/>
                    <a:pt x="6943" y="96042"/>
                  </a:cubicBezTo>
                  <a:cubicBezTo>
                    <a:pt x="2314" y="102985"/>
                    <a:pt x="0" y="113399"/>
                    <a:pt x="0" y="127285"/>
                  </a:cubicBezTo>
                  <a:cubicBezTo>
                    <a:pt x="0" y="145799"/>
                    <a:pt x="4629" y="159684"/>
                    <a:pt x="13886" y="170099"/>
                  </a:cubicBezTo>
                  <a:cubicBezTo>
                    <a:pt x="23143" y="179355"/>
                    <a:pt x="37028" y="183984"/>
                    <a:pt x="55542" y="183984"/>
                  </a:cubicBezTo>
                  <a:cubicBezTo>
                    <a:pt x="74056" y="183984"/>
                    <a:pt x="70585" y="183984"/>
                    <a:pt x="77528" y="181670"/>
                  </a:cubicBezTo>
                  <a:cubicBezTo>
                    <a:pt x="84471" y="180513"/>
                    <a:pt x="91413" y="178198"/>
                    <a:pt x="98356" y="175884"/>
                  </a:cubicBezTo>
                  <a:cubicBezTo>
                    <a:pt x="104142" y="173570"/>
                    <a:pt x="109928" y="172413"/>
                    <a:pt x="113399" y="170099"/>
                  </a:cubicBezTo>
                  <a:cubicBezTo>
                    <a:pt x="115713" y="172413"/>
                    <a:pt x="119185" y="174727"/>
                    <a:pt x="122656" y="177041"/>
                  </a:cubicBezTo>
                  <a:cubicBezTo>
                    <a:pt x="126127" y="179355"/>
                    <a:pt x="130756" y="180513"/>
                    <a:pt x="136542" y="181670"/>
                  </a:cubicBezTo>
                  <a:cubicBezTo>
                    <a:pt x="140013" y="181670"/>
                    <a:pt x="144642" y="181670"/>
                    <a:pt x="150427" y="181670"/>
                  </a:cubicBezTo>
                  <a:cubicBezTo>
                    <a:pt x="156213" y="181670"/>
                    <a:pt x="160841" y="181670"/>
                    <a:pt x="166627" y="181670"/>
                  </a:cubicBezTo>
                  <a:lnTo>
                    <a:pt x="166627" y="149270"/>
                  </a:lnTo>
                  <a:cubicBezTo>
                    <a:pt x="163156" y="149270"/>
                    <a:pt x="159684" y="146956"/>
                    <a:pt x="157370" y="145799"/>
                  </a:cubicBezTo>
                  <a:cubicBezTo>
                    <a:pt x="153899" y="143484"/>
                    <a:pt x="152741" y="141170"/>
                    <a:pt x="151584" y="137699"/>
                  </a:cubicBezTo>
                  <a:close/>
                  <a:moveTo>
                    <a:pt x="104142" y="142327"/>
                  </a:moveTo>
                  <a:cubicBezTo>
                    <a:pt x="101828" y="143484"/>
                    <a:pt x="98356" y="144642"/>
                    <a:pt x="93728" y="145799"/>
                  </a:cubicBezTo>
                  <a:cubicBezTo>
                    <a:pt x="89099" y="146956"/>
                    <a:pt x="84471" y="148113"/>
                    <a:pt x="79842" y="149270"/>
                  </a:cubicBezTo>
                  <a:cubicBezTo>
                    <a:pt x="75214" y="149270"/>
                    <a:pt x="70585" y="150427"/>
                    <a:pt x="65956" y="150427"/>
                  </a:cubicBezTo>
                  <a:cubicBezTo>
                    <a:pt x="59014" y="150427"/>
                    <a:pt x="54385" y="148113"/>
                    <a:pt x="50914" y="144642"/>
                  </a:cubicBezTo>
                  <a:cubicBezTo>
                    <a:pt x="47442" y="141170"/>
                    <a:pt x="46285" y="135385"/>
                    <a:pt x="46285" y="128442"/>
                  </a:cubicBezTo>
                  <a:cubicBezTo>
                    <a:pt x="46285" y="121499"/>
                    <a:pt x="47442" y="115713"/>
                    <a:pt x="50914" y="112242"/>
                  </a:cubicBezTo>
                  <a:cubicBezTo>
                    <a:pt x="54385" y="108771"/>
                    <a:pt x="60171" y="106456"/>
                    <a:pt x="68271" y="105299"/>
                  </a:cubicBezTo>
                  <a:lnTo>
                    <a:pt x="104142" y="101828"/>
                  </a:lnTo>
                  <a:lnTo>
                    <a:pt x="104142" y="142327"/>
                  </a:lnTo>
                  <a:close/>
                </a:path>
              </a:pathLst>
            </a:custGeom>
            <a:grpFill/>
            <a:ln w="11554" cap="flat">
              <a:noFill/>
              <a:prstDash val="solid"/>
              <a:miter/>
            </a:ln>
          </p:spPr>
          <p:txBody>
            <a:bodyPr rtlCol="0" anchor="ctr"/>
            <a:lstStyle/>
            <a:p>
              <a:endParaRPr lang="en-SA" sz="675"/>
            </a:p>
          </p:txBody>
        </p:sp>
        <p:sp>
          <p:nvSpPr>
            <p:cNvPr id="95" name="Freeform 94">
              <a:extLst>
                <a:ext uri="{FF2B5EF4-FFF2-40B4-BE49-F238E27FC236}">
                  <a16:creationId xmlns:a16="http://schemas.microsoft.com/office/drawing/2014/main" id="{78C697F4-DEC1-B7E6-BCF3-7D8675618BED}"/>
                </a:ext>
              </a:extLst>
            </p:cNvPr>
            <p:cNvSpPr/>
            <p:nvPr/>
          </p:nvSpPr>
          <p:spPr>
            <a:xfrm>
              <a:off x="20197131" y="2397013"/>
              <a:ext cx="208283" cy="241840"/>
            </a:xfrm>
            <a:custGeom>
              <a:avLst/>
              <a:gdLst>
                <a:gd name="connsiteX0" fmla="*/ 61328 w 208283"/>
                <a:gd name="connsiteY0" fmla="*/ 0 h 241840"/>
                <a:gd name="connsiteX1" fmla="*/ 0 w 208283"/>
                <a:gd name="connsiteY1" fmla="*/ 241841 h 241840"/>
                <a:gd name="connsiteX2" fmla="*/ 48600 w 208283"/>
                <a:gd name="connsiteY2" fmla="*/ 241841 h 241840"/>
                <a:gd name="connsiteX3" fmla="*/ 61328 w 208283"/>
                <a:gd name="connsiteY3" fmla="*/ 193241 h 241840"/>
                <a:gd name="connsiteX4" fmla="*/ 145799 w 208283"/>
                <a:gd name="connsiteY4" fmla="*/ 193241 h 241840"/>
                <a:gd name="connsiteX5" fmla="*/ 159684 w 208283"/>
                <a:gd name="connsiteY5" fmla="*/ 241841 h 241840"/>
                <a:gd name="connsiteX6" fmla="*/ 208284 w 208283"/>
                <a:gd name="connsiteY6" fmla="*/ 241841 h 241840"/>
                <a:gd name="connsiteX7" fmla="*/ 146956 w 208283"/>
                <a:gd name="connsiteY7" fmla="*/ 0 h 241840"/>
                <a:gd name="connsiteX8" fmla="*/ 61328 w 208283"/>
                <a:gd name="connsiteY8" fmla="*/ 0 h 241840"/>
                <a:gd name="connsiteX9" fmla="*/ 68271 w 208283"/>
                <a:gd name="connsiteY9" fmla="*/ 153899 h 241840"/>
                <a:gd name="connsiteX10" fmla="*/ 96042 w 208283"/>
                <a:gd name="connsiteY10" fmla="*/ 40500 h 241840"/>
                <a:gd name="connsiteX11" fmla="*/ 111085 w 208283"/>
                <a:gd name="connsiteY11" fmla="*/ 40500 h 241840"/>
                <a:gd name="connsiteX12" fmla="*/ 138856 w 208283"/>
                <a:gd name="connsiteY12" fmla="*/ 153899 h 241840"/>
                <a:gd name="connsiteX13" fmla="*/ 69428 w 208283"/>
                <a:gd name="connsiteY13" fmla="*/ 153899 h 24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283" h="241840">
                  <a:moveTo>
                    <a:pt x="61328" y="0"/>
                  </a:moveTo>
                  <a:lnTo>
                    <a:pt x="0" y="241841"/>
                  </a:lnTo>
                  <a:lnTo>
                    <a:pt x="48600" y="241841"/>
                  </a:lnTo>
                  <a:lnTo>
                    <a:pt x="61328" y="193241"/>
                  </a:lnTo>
                  <a:lnTo>
                    <a:pt x="145799" y="193241"/>
                  </a:lnTo>
                  <a:lnTo>
                    <a:pt x="159684" y="241841"/>
                  </a:lnTo>
                  <a:lnTo>
                    <a:pt x="208284" y="241841"/>
                  </a:lnTo>
                  <a:lnTo>
                    <a:pt x="146956" y="0"/>
                  </a:lnTo>
                  <a:lnTo>
                    <a:pt x="61328" y="0"/>
                  </a:lnTo>
                  <a:close/>
                  <a:moveTo>
                    <a:pt x="68271" y="153899"/>
                  </a:moveTo>
                  <a:lnTo>
                    <a:pt x="96042" y="40500"/>
                  </a:lnTo>
                  <a:lnTo>
                    <a:pt x="111085" y="40500"/>
                  </a:lnTo>
                  <a:lnTo>
                    <a:pt x="138856" y="153899"/>
                  </a:lnTo>
                  <a:lnTo>
                    <a:pt x="69428" y="153899"/>
                  </a:lnTo>
                  <a:close/>
                </a:path>
              </a:pathLst>
            </a:custGeom>
            <a:grpFill/>
            <a:ln w="11554" cap="flat">
              <a:noFill/>
              <a:prstDash val="solid"/>
              <a:miter/>
            </a:ln>
          </p:spPr>
          <p:txBody>
            <a:bodyPr rtlCol="0" anchor="ctr"/>
            <a:lstStyle/>
            <a:p>
              <a:endParaRPr lang="en-SA" sz="675"/>
            </a:p>
          </p:txBody>
        </p:sp>
        <p:sp>
          <p:nvSpPr>
            <p:cNvPr id="96" name="Freeform 95">
              <a:extLst>
                <a:ext uri="{FF2B5EF4-FFF2-40B4-BE49-F238E27FC236}">
                  <a16:creationId xmlns:a16="http://schemas.microsoft.com/office/drawing/2014/main" id="{057F0266-7651-1058-4891-498B60FC65BB}"/>
                </a:ext>
              </a:extLst>
            </p:cNvPr>
            <p:cNvSpPr/>
            <p:nvPr/>
          </p:nvSpPr>
          <p:spPr>
            <a:xfrm>
              <a:off x="20429714" y="2388913"/>
              <a:ext cx="47442" cy="249940"/>
            </a:xfrm>
            <a:custGeom>
              <a:avLst/>
              <a:gdLst>
                <a:gd name="connsiteX0" fmla="*/ 0 w 47442"/>
                <a:gd name="connsiteY0" fmla="*/ 0 h 249940"/>
                <a:gd name="connsiteX1" fmla="*/ 47442 w 47442"/>
                <a:gd name="connsiteY1" fmla="*/ 0 h 249940"/>
                <a:gd name="connsiteX2" fmla="*/ 47442 w 47442"/>
                <a:gd name="connsiteY2" fmla="*/ 249941 h 249940"/>
                <a:gd name="connsiteX3" fmla="*/ 0 w 47442"/>
                <a:gd name="connsiteY3" fmla="*/ 249941 h 249940"/>
              </a:gdLst>
              <a:ahLst/>
              <a:cxnLst>
                <a:cxn ang="0">
                  <a:pos x="connsiteX0" y="connsiteY0"/>
                </a:cxn>
                <a:cxn ang="0">
                  <a:pos x="connsiteX1" y="connsiteY1"/>
                </a:cxn>
                <a:cxn ang="0">
                  <a:pos x="connsiteX2" y="connsiteY2"/>
                </a:cxn>
                <a:cxn ang="0">
                  <a:pos x="connsiteX3" y="connsiteY3"/>
                </a:cxn>
              </a:cxnLst>
              <a:rect l="l" t="t" r="r" b="b"/>
              <a:pathLst>
                <a:path w="47442" h="249940">
                  <a:moveTo>
                    <a:pt x="0" y="0"/>
                  </a:moveTo>
                  <a:lnTo>
                    <a:pt x="47442" y="0"/>
                  </a:lnTo>
                  <a:lnTo>
                    <a:pt x="47442" y="249941"/>
                  </a:lnTo>
                  <a:lnTo>
                    <a:pt x="0" y="249941"/>
                  </a:lnTo>
                  <a:close/>
                </a:path>
              </a:pathLst>
            </a:custGeom>
            <a:grpFill/>
            <a:ln w="11554" cap="flat">
              <a:noFill/>
              <a:prstDash val="solid"/>
              <a:miter/>
            </a:ln>
          </p:spPr>
          <p:txBody>
            <a:bodyPr rtlCol="0" anchor="ctr"/>
            <a:lstStyle/>
            <a:p>
              <a:endParaRPr lang="en-SA" sz="675"/>
            </a:p>
          </p:txBody>
        </p:sp>
        <p:sp>
          <p:nvSpPr>
            <p:cNvPr id="97" name="Freeform 96">
              <a:extLst>
                <a:ext uri="{FF2B5EF4-FFF2-40B4-BE49-F238E27FC236}">
                  <a16:creationId xmlns:a16="http://schemas.microsoft.com/office/drawing/2014/main" id="{5C85DC5C-14D9-FBF1-5040-DD01DBC4AD93}"/>
                </a:ext>
              </a:extLst>
            </p:cNvPr>
            <p:cNvSpPr/>
            <p:nvPr/>
          </p:nvSpPr>
          <p:spPr>
            <a:xfrm>
              <a:off x="20597498" y="2397013"/>
              <a:ext cx="254569" cy="241840"/>
            </a:xfrm>
            <a:custGeom>
              <a:avLst/>
              <a:gdLst>
                <a:gd name="connsiteX0" fmla="*/ 127285 w 254569"/>
                <a:gd name="connsiteY0" fmla="*/ 161999 h 241840"/>
                <a:gd name="connsiteX1" fmla="*/ 78685 w 254569"/>
                <a:gd name="connsiteY1" fmla="*/ 0 h 241840"/>
                <a:gd name="connsiteX2" fmla="*/ 0 w 254569"/>
                <a:gd name="connsiteY2" fmla="*/ 0 h 241840"/>
                <a:gd name="connsiteX3" fmla="*/ 0 w 254569"/>
                <a:gd name="connsiteY3" fmla="*/ 241841 h 241840"/>
                <a:gd name="connsiteX4" fmla="*/ 48600 w 254569"/>
                <a:gd name="connsiteY4" fmla="*/ 241841 h 241840"/>
                <a:gd name="connsiteX5" fmla="*/ 48600 w 254569"/>
                <a:gd name="connsiteY5" fmla="*/ 62485 h 241840"/>
                <a:gd name="connsiteX6" fmla="*/ 53228 w 254569"/>
                <a:gd name="connsiteY6" fmla="*/ 62485 h 241840"/>
                <a:gd name="connsiteX7" fmla="*/ 104142 w 254569"/>
                <a:gd name="connsiteY7" fmla="*/ 234898 h 241840"/>
                <a:gd name="connsiteX8" fmla="*/ 150427 w 254569"/>
                <a:gd name="connsiteY8" fmla="*/ 234898 h 241840"/>
                <a:gd name="connsiteX9" fmla="*/ 200184 w 254569"/>
                <a:gd name="connsiteY9" fmla="*/ 62485 h 241840"/>
                <a:gd name="connsiteX10" fmla="*/ 205969 w 254569"/>
                <a:gd name="connsiteY10" fmla="*/ 62485 h 241840"/>
                <a:gd name="connsiteX11" fmla="*/ 205969 w 254569"/>
                <a:gd name="connsiteY11" fmla="*/ 241841 h 241840"/>
                <a:gd name="connsiteX12" fmla="*/ 254569 w 254569"/>
                <a:gd name="connsiteY12" fmla="*/ 241841 h 241840"/>
                <a:gd name="connsiteX13" fmla="*/ 254569 w 254569"/>
                <a:gd name="connsiteY13" fmla="*/ 0 h 241840"/>
                <a:gd name="connsiteX14" fmla="*/ 174727 w 254569"/>
                <a:gd name="connsiteY14" fmla="*/ 0 h 241840"/>
                <a:gd name="connsiteX15" fmla="*/ 127285 w 254569"/>
                <a:gd name="connsiteY15" fmla="*/ 161999 h 24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569" h="241840">
                  <a:moveTo>
                    <a:pt x="127285" y="161999"/>
                  </a:moveTo>
                  <a:lnTo>
                    <a:pt x="78685" y="0"/>
                  </a:lnTo>
                  <a:lnTo>
                    <a:pt x="0" y="0"/>
                  </a:lnTo>
                  <a:lnTo>
                    <a:pt x="0" y="241841"/>
                  </a:lnTo>
                  <a:lnTo>
                    <a:pt x="48600" y="241841"/>
                  </a:lnTo>
                  <a:lnTo>
                    <a:pt x="48600" y="62485"/>
                  </a:lnTo>
                  <a:lnTo>
                    <a:pt x="53228" y="62485"/>
                  </a:lnTo>
                  <a:lnTo>
                    <a:pt x="104142" y="234898"/>
                  </a:lnTo>
                  <a:lnTo>
                    <a:pt x="150427" y="234898"/>
                  </a:lnTo>
                  <a:lnTo>
                    <a:pt x="200184" y="62485"/>
                  </a:lnTo>
                  <a:lnTo>
                    <a:pt x="205969" y="62485"/>
                  </a:lnTo>
                  <a:lnTo>
                    <a:pt x="205969" y="241841"/>
                  </a:lnTo>
                  <a:lnTo>
                    <a:pt x="254569" y="241841"/>
                  </a:lnTo>
                  <a:lnTo>
                    <a:pt x="254569" y="0"/>
                  </a:lnTo>
                  <a:lnTo>
                    <a:pt x="174727" y="0"/>
                  </a:lnTo>
                  <a:lnTo>
                    <a:pt x="127285" y="161999"/>
                  </a:lnTo>
                  <a:close/>
                </a:path>
              </a:pathLst>
            </a:custGeom>
            <a:grpFill/>
            <a:ln w="11554" cap="flat">
              <a:noFill/>
              <a:prstDash val="solid"/>
              <a:miter/>
            </a:ln>
          </p:spPr>
          <p:txBody>
            <a:bodyPr rtlCol="0" anchor="ctr"/>
            <a:lstStyle/>
            <a:p>
              <a:endParaRPr lang="en-SA" sz="675"/>
            </a:p>
          </p:txBody>
        </p:sp>
        <p:sp>
          <p:nvSpPr>
            <p:cNvPr id="98" name="Freeform 97">
              <a:extLst>
                <a:ext uri="{FF2B5EF4-FFF2-40B4-BE49-F238E27FC236}">
                  <a16:creationId xmlns:a16="http://schemas.microsoft.com/office/drawing/2014/main" id="{C04E679A-76CA-D656-C984-751B1D3E4660}"/>
                </a:ext>
              </a:extLst>
            </p:cNvPr>
            <p:cNvSpPr/>
            <p:nvPr/>
          </p:nvSpPr>
          <p:spPr>
            <a:xfrm>
              <a:off x="20885624" y="2458341"/>
              <a:ext cx="166626" cy="185141"/>
            </a:xfrm>
            <a:custGeom>
              <a:avLst/>
              <a:gdLst>
                <a:gd name="connsiteX0" fmla="*/ 129599 w 166626"/>
                <a:gd name="connsiteY0" fmla="*/ 9257 h 185141"/>
                <a:gd name="connsiteX1" fmla="*/ 82156 w 166626"/>
                <a:gd name="connsiteY1" fmla="*/ 0 h 185141"/>
                <a:gd name="connsiteX2" fmla="*/ 34714 w 166626"/>
                <a:gd name="connsiteY2" fmla="*/ 9257 h 185141"/>
                <a:gd name="connsiteX3" fmla="*/ 8100 w 166626"/>
                <a:gd name="connsiteY3" fmla="*/ 39342 h 185141"/>
                <a:gd name="connsiteX4" fmla="*/ 0 w 166626"/>
                <a:gd name="connsiteY4" fmla="*/ 91413 h 185141"/>
                <a:gd name="connsiteX5" fmla="*/ 8100 w 166626"/>
                <a:gd name="connsiteY5" fmla="*/ 144642 h 185141"/>
                <a:gd name="connsiteX6" fmla="*/ 34714 w 166626"/>
                <a:gd name="connsiteY6" fmla="*/ 174727 h 185141"/>
                <a:gd name="connsiteX7" fmla="*/ 83313 w 166626"/>
                <a:gd name="connsiteY7" fmla="*/ 185141 h 185141"/>
                <a:gd name="connsiteX8" fmla="*/ 131913 w 166626"/>
                <a:gd name="connsiteY8" fmla="*/ 174727 h 185141"/>
                <a:gd name="connsiteX9" fmla="*/ 158527 w 166626"/>
                <a:gd name="connsiteY9" fmla="*/ 144642 h 185141"/>
                <a:gd name="connsiteX10" fmla="*/ 166627 w 166626"/>
                <a:gd name="connsiteY10" fmla="*/ 91413 h 185141"/>
                <a:gd name="connsiteX11" fmla="*/ 158527 w 166626"/>
                <a:gd name="connsiteY11" fmla="*/ 39342 h 185141"/>
                <a:gd name="connsiteX12" fmla="*/ 131913 w 166626"/>
                <a:gd name="connsiteY12" fmla="*/ 9257 h 185141"/>
                <a:gd name="connsiteX13" fmla="*/ 114556 w 166626"/>
                <a:gd name="connsiteY13" fmla="*/ 122656 h 185141"/>
                <a:gd name="connsiteX14" fmla="*/ 104142 w 166626"/>
                <a:gd name="connsiteY14" fmla="*/ 140013 h 185141"/>
                <a:gd name="connsiteX15" fmla="*/ 82156 w 166626"/>
                <a:gd name="connsiteY15" fmla="*/ 145799 h 185141"/>
                <a:gd name="connsiteX16" fmla="*/ 60171 w 166626"/>
                <a:gd name="connsiteY16" fmla="*/ 140013 h 185141"/>
                <a:gd name="connsiteX17" fmla="*/ 49757 w 166626"/>
                <a:gd name="connsiteY17" fmla="*/ 122656 h 185141"/>
                <a:gd name="connsiteX18" fmla="*/ 47442 w 166626"/>
                <a:gd name="connsiteY18" fmla="*/ 90256 h 185141"/>
                <a:gd name="connsiteX19" fmla="*/ 50914 w 166626"/>
                <a:gd name="connsiteY19" fmla="*/ 59014 h 185141"/>
                <a:gd name="connsiteX20" fmla="*/ 61328 w 166626"/>
                <a:gd name="connsiteY20" fmla="*/ 42814 h 185141"/>
                <a:gd name="connsiteX21" fmla="*/ 82156 w 166626"/>
                <a:gd name="connsiteY21" fmla="*/ 38185 h 185141"/>
                <a:gd name="connsiteX22" fmla="*/ 102985 w 166626"/>
                <a:gd name="connsiteY22" fmla="*/ 42814 h 185141"/>
                <a:gd name="connsiteX23" fmla="*/ 113399 w 166626"/>
                <a:gd name="connsiteY23" fmla="*/ 59014 h 185141"/>
                <a:gd name="connsiteX24" fmla="*/ 116870 w 166626"/>
                <a:gd name="connsiteY24" fmla="*/ 90256 h 185141"/>
                <a:gd name="connsiteX25" fmla="*/ 114556 w 166626"/>
                <a:gd name="connsiteY25" fmla="*/ 122656 h 18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6626" h="185141">
                  <a:moveTo>
                    <a:pt x="129599" y="9257"/>
                  </a:moveTo>
                  <a:cubicBezTo>
                    <a:pt x="118027" y="2314"/>
                    <a:pt x="101828" y="0"/>
                    <a:pt x="82156" y="0"/>
                  </a:cubicBezTo>
                  <a:cubicBezTo>
                    <a:pt x="62485" y="0"/>
                    <a:pt x="47442" y="3471"/>
                    <a:pt x="34714" y="9257"/>
                  </a:cubicBezTo>
                  <a:cubicBezTo>
                    <a:pt x="21985" y="16200"/>
                    <a:pt x="13886" y="25457"/>
                    <a:pt x="8100" y="39342"/>
                  </a:cubicBezTo>
                  <a:cubicBezTo>
                    <a:pt x="2314" y="53228"/>
                    <a:pt x="0" y="69428"/>
                    <a:pt x="0" y="91413"/>
                  </a:cubicBezTo>
                  <a:cubicBezTo>
                    <a:pt x="0" y="113399"/>
                    <a:pt x="2314" y="130756"/>
                    <a:pt x="8100" y="144642"/>
                  </a:cubicBezTo>
                  <a:cubicBezTo>
                    <a:pt x="13886" y="158527"/>
                    <a:pt x="21985" y="168941"/>
                    <a:pt x="34714" y="174727"/>
                  </a:cubicBezTo>
                  <a:cubicBezTo>
                    <a:pt x="47442" y="181670"/>
                    <a:pt x="62485" y="185141"/>
                    <a:pt x="83313" y="185141"/>
                  </a:cubicBezTo>
                  <a:cubicBezTo>
                    <a:pt x="104142" y="185141"/>
                    <a:pt x="120342" y="181670"/>
                    <a:pt x="131913" y="174727"/>
                  </a:cubicBezTo>
                  <a:cubicBezTo>
                    <a:pt x="144642" y="167784"/>
                    <a:pt x="152741" y="157370"/>
                    <a:pt x="158527" y="144642"/>
                  </a:cubicBezTo>
                  <a:cubicBezTo>
                    <a:pt x="164313" y="130756"/>
                    <a:pt x="166627" y="113399"/>
                    <a:pt x="166627" y="91413"/>
                  </a:cubicBezTo>
                  <a:cubicBezTo>
                    <a:pt x="166627" y="69428"/>
                    <a:pt x="164313" y="53228"/>
                    <a:pt x="158527" y="39342"/>
                  </a:cubicBezTo>
                  <a:cubicBezTo>
                    <a:pt x="152741" y="25457"/>
                    <a:pt x="143484" y="16200"/>
                    <a:pt x="131913" y="9257"/>
                  </a:cubicBezTo>
                  <a:close/>
                  <a:moveTo>
                    <a:pt x="114556" y="122656"/>
                  </a:moveTo>
                  <a:cubicBezTo>
                    <a:pt x="112242" y="130756"/>
                    <a:pt x="109928" y="136542"/>
                    <a:pt x="104142" y="140013"/>
                  </a:cubicBezTo>
                  <a:cubicBezTo>
                    <a:pt x="99513" y="143484"/>
                    <a:pt x="91413" y="145799"/>
                    <a:pt x="82156" y="145799"/>
                  </a:cubicBezTo>
                  <a:cubicBezTo>
                    <a:pt x="72899" y="145799"/>
                    <a:pt x="64799" y="143484"/>
                    <a:pt x="60171" y="140013"/>
                  </a:cubicBezTo>
                  <a:cubicBezTo>
                    <a:pt x="55542" y="136542"/>
                    <a:pt x="52071" y="130756"/>
                    <a:pt x="49757" y="122656"/>
                  </a:cubicBezTo>
                  <a:cubicBezTo>
                    <a:pt x="47442" y="114556"/>
                    <a:pt x="47442" y="104142"/>
                    <a:pt x="47442" y="90256"/>
                  </a:cubicBezTo>
                  <a:cubicBezTo>
                    <a:pt x="47442" y="76371"/>
                    <a:pt x="47442" y="67114"/>
                    <a:pt x="50914" y="59014"/>
                  </a:cubicBezTo>
                  <a:cubicBezTo>
                    <a:pt x="53228" y="50914"/>
                    <a:pt x="56699" y="46285"/>
                    <a:pt x="61328" y="42814"/>
                  </a:cubicBezTo>
                  <a:cubicBezTo>
                    <a:pt x="65956" y="39342"/>
                    <a:pt x="72899" y="38185"/>
                    <a:pt x="82156" y="38185"/>
                  </a:cubicBezTo>
                  <a:cubicBezTo>
                    <a:pt x="91413" y="38185"/>
                    <a:pt x="98356" y="39342"/>
                    <a:pt x="102985" y="42814"/>
                  </a:cubicBezTo>
                  <a:cubicBezTo>
                    <a:pt x="107613" y="46285"/>
                    <a:pt x="111085" y="52071"/>
                    <a:pt x="113399" y="59014"/>
                  </a:cubicBezTo>
                  <a:cubicBezTo>
                    <a:pt x="115713" y="67114"/>
                    <a:pt x="116870" y="77528"/>
                    <a:pt x="116870" y="90256"/>
                  </a:cubicBezTo>
                  <a:cubicBezTo>
                    <a:pt x="116870" y="102985"/>
                    <a:pt x="116870" y="114556"/>
                    <a:pt x="114556" y="122656"/>
                  </a:cubicBezTo>
                  <a:close/>
                </a:path>
              </a:pathLst>
            </a:custGeom>
            <a:grpFill/>
            <a:ln w="11554" cap="flat">
              <a:noFill/>
              <a:prstDash val="solid"/>
              <a:miter/>
            </a:ln>
          </p:spPr>
          <p:txBody>
            <a:bodyPr rtlCol="0" anchor="ctr"/>
            <a:lstStyle/>
            <a:p>
              <a:endParaRPr lang="en-SA" sz="675"/>
            </a:p>
          </p:txBody>
        </p:sp>
        <p:sp>
          <p:nvSpPr>
            <p:cNvPr id="99" name="Freeform 98">
              <a:extLst>
                <a:ext uri="{FF2B5EF4-FFF2-40B4-BE49-F238E27FC236}">
                  <a16:creationId xmlns:a16="http://schemas.microsoft.com/office/drawing/2014/main" id="{A3B2179F-5329-1A21-1414-37296755DDD4}"/>
                </a:ext>
              </a:extLst>
            </p:cNvPr>
            <p:cNvSpPr/>
            <p:nvPr/>
          </p:nvSpPr>
          <p:spPr>
            <a:xfrm>
              <a:off x="21078865" y="2456026"/>
              <a:ext cx="143484" cy="187455"/>
            </a:xfrm>
            <a:custGeom>
              <a:avLst/>
              <a:gdLst>
                <a:gd name="connsiteX0" fmla="*/ 116870 w 143484"/>
                <a:gd name="connsiteY0" fmla="*/ 83313 h 187455"/>
                <a:gd name="connsiteX1" fmla="*/ 82156 w 143484"/>
                <a:gd name="connsiteY1" fmla="*/ 74056 h 187455"/>
                <a:gd name="connsiteX2" fmla="*/ 59014 w 143484"/>
                <a:gd name="connsiteY2" fmla="*/ 69428 h 187455"/>
                <a:gd name="connsiteX3" fmla="*/ 48600 w 143484"/>
                <a:gd name="connsiteY3" fmla="*/ 63642 h 187455"/>
                <a:gd name="connsiteX4" fmla="*/ 46285 w 143484"/>
                <a:gd name="connsiteY4" fmla="*/ 55542 h 187455"/>
                <a:gd name="connsiteX5" fmla="*/ 49757 w 143484"/>
                <a:gd name="connsiteY5" fmla="*/ 45128 h 187455"/>
                <a:gd name="connsiteX6" fmla="*/ 59014 w 143484"/>
                <a:gd name="connsiteY6" fmla="*/ 40500 h 187455"/>
                <a:gd name="connsiteX7" fmla="*/ 74057 w 143484"/>
                <a:gd name="connsiteY7" fmla="*/ 39342 h 187455"/>
                <a:gd name="connsiteX8" fmla="*/ 93728 w 143484"/>
                <a:gd name="connsiteY8" fmla="*/ 39342 h 187455"/>
                <a:gd name="connsiteX9" fmla="*/ 116870 w 143484"/>
                <a:gd name="connsiteY9" fmla="*/ 41657 h 187455"/>
                <a:gd name="connsiteX10" fmla="*/ 137699 w 143484"/>
                <a:gd name="connsiteY10" fmla="*/ 43971 h 187455"/>
                <a:gd name="connsiteX11" fmla="*/ 137699 w 143484"/>
                <a:gd name="connsiteY11" fmla="*/ 8100 h 187455"/>
                <a:gd name="connsiteX12" fmla="*/ 119185 w 143484"/>
                <a:gd name="connsiteY12" fmla="*/ 4628 h 187455"/>
                <a:gd name="connsiteX13" fmla="*/ 94885 w 143484"/>
                <a:gd name="connsiteY13" fmla="*/ 1157 h 187455"/>
                <a:gd name="connsiteX14" fmla="*/ 69428 w 143484"/>
                <a:gd name="connsiteY14" fmla="*/ 0 h 187455"/>
                <a:gd name="connsiteX15" fmla="*/ 34714 w 143484"/>
                <a:gd name="connsiteY15" fmla="*/ 4628 h 187455"/>
                <a:gd name="connsiteX16" fmla="*/ 9257 w 143484"/>
                <a:gd name="connsiteY16" fmla="*/ 21985 h 187455"/>
                <a:gd name="connsiteX17" fmla="*/ 0 w 143484"/>
                <a:gd name="connsiteY17" fmla="*/ 56699 h 187455"/>
                <a:gd name="connsiteX18" fmla="*/ 5786 w 143484"/>
                <a:gd name="connsiteY18" fmla="*/ 85628 h 187455"/>
                <a:gd name="connsiteX19" fmla="*/ 24300 w 143484"/>
                <a:gd name="connsiteY19" fmla="*/ 101828 h 187455"/>
                <a:gd name="connsiteX20" fmla="*/ 56700 w 143484"/>
                <a:gd name="connsiteY20" fmla="*/ 109928 h 187455"/>
                <a:gd name="connsiteX21" fmla="*/ 80999 w 143484"/>
                <a:gd name="connsiteY21" fmla="*/ 114556 h 187455"/>
                <a:gd name="connsiteX22" fmla="*/ 92571 w 143484"/>
                <a:gd name="connsiteY22" fmla="*/ 120342 h 187455"/>
                <a:gd name="connsiteX23" fmla="*/ 96042 w 143484"/>
                <a:gd name="connsiteY23" fmla="*/ 129599 h 187455"/>
                <a:gd name="connsiteX24" fmla="*/ 92571 w 143484"/>
                <a:gd name="connsiteY24" fmla="*/ 141170 h 187455"/>
                <a:gd name="connsiteX25" fmla="*/ 82156 w 143484"/>
                <a:gd name="connsiteY25" fmla="*/ 146956 h 187455"/>
                <a:gd name="connsiteX26" fmla="*/ 64799 w 143484"/>
                <a:gd name="connsiteY26" fmla="*/ 149270 h 187455"/>
                <a:gd name="connsiteX27" fmla="*/ 46285 w 143484"/>
                <a:gd name="connsiteY27" fmla="*/ 149270 h 187455"/>
                <a:gd name="connsiteX28" fmla="*/ 23143 w 143484"/>
                <a:gd name="connsiteY28" fmla="*/ 146956 h 187455"/>
                <a:gd name="connsiteX29" fmla="*/ 2314 w 143484"/>
                <a:gd name="connsiteY29" fmla="*/ 144642 h 187455"/>
                <a:gd name="connsiteX30" fmla="*/ 2314 w 143484"/>
                <a:gd name="connsiteY30" fmla="*/ 179355 h 187455"/>
                <a:gd name="connsiteX31" fmla="*/ 20828 w 143484"/>
                <a:gd name="connsiteY31" fmla="*/ 182827 h 187455"/>
                <a:gd name="connsiteX32" fmla="*/ 45128 w 143484"/>
                <a:gd name="connsiteY32" fmla="*/ 186298 h 187455"/>
                <a:gd name="connsiteX33" fmla="*/ 70585 w 143484"/>
                <a:gd name="connsiteY33" fmla="*/ 187455 h 187455"/>
                <a:gd name="connsiteX34" fmla="*/ 124970 w 143484"/>
                <a:gd name="connsiteY34" fmla="*/ 174727 h 187455"/>
                <a:gd name="connsiteX35" fmla="*/ 143484 w 143484"/>
                <a:gd name="connsiteY35" fmla="*/ 129599 h 187455"/>
                <a:gd name="connsiteX36" fmla="*/ 137699 w 143484"/>
                <a:gd name="connsiteY36" fmla="*/ 100670 h 187455"/>
                <a:gd name="connsiteX37" fmla="*/ 119185 w 143484"/>
                <a:gd name="connsiteY37" fmla="*/ 84471 h 18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3484" h="187455">
                  <a:moveTo>
                    <a:pt x="116870" y="83313"/>
                  </a:moveTo>
                  <a:cubicBezTo>
                    <a:pt x="107613" y="79842"/>
                    <a:pt x="96042" y="76371"/>
                    <a:pt x="82156" y="74056"/>
                  </a:cubicBezTo>
                  <a:cubicBezTo>
                    <a:pt x="71742" y="72899"/>
                    <a:pt x="64799" y="71742"/>
                    <a:pt x="59014" y="69428"/>
                  </a:cubicBezTo>
                  <a:cubicBezTo>
                    <a:pt x="53228" y="68271"/>
                    <a:pt x="49757" y="65957"/>
                    <a:pt x="48600" y="63642"/>
                  </a:cubicBezTo>
                  <a:cubicBezTo>
                    <a:pt x="46285" y="61328"/>
                    <a:pt x="46285" y="59014"/>
                    <a:pt x="46285" y="55542"/>
                  </a:cubicBezTo>
                  <a:cubicBezTo>
                    <a:pt x="46285" y="50914"/>
                    <a:pt x="46285" y="47442"/>
                    <a:pt x="49757" y="45128"/>
                  </a:cubicBezTo>
                  <a:cubicBezTo>
                    <a:pt x="52071" y="42814"/>
                    <a:pt x="55542" y="40500"/>
                    <a:pt x="59014" y="40500"/>
                  </a:cubicBezTo>
                  <a:cubicBezTo>
                    <a:pt x="63642" y="40500"/>
                    <a:pt x="68271" y="39342"/>
                    <a:pt x="74057" y="39342"/>
                  </a:cubicBezTo>
                  <a:cubicBezTo>
                    <a:pt x="79842" y="39342"/>
                    <a:pt x="85628" y="39342"/>
                    <a:pt x="93728" y="39342"/>
                  </a:cubicBezTo>
                  <a:cubicBezTo>
                    <a:pt x="101828" y="39342"/>
                    <a:pt x="108771" y="39342"/>
                    <a:pt x="116870" y="41657"/>
                  </a:cubicBezTo>
                  <a:cubicBezTo>
                    <a:pt x="124970" y="41657"/>
                    <a:pt x="131913" y="42814"/>
                    <a:pt x="137699" y="43971"/>
                  </a:cubicBezTo>
                  <a:lnTo>
                    <a:pt x="137699" y="8100"/>
                  </a:lnTo>
                  <a:cubicBezTo>
                    <a:pt x="134227" y="6943"/>
                    <a:pt x="127285" y="5786"/>
                    <a:pt x="119185" y="4628"/>
                  </a:cubicBezTo>
                  <a:cubicBezTo>
                    <a:pt x="111085" y="3471"/>
                    <a:pt x="102985" y="2314"/>
                    <a:pt x="94885" y="1157"/>
                  </a:cubicBezTo>
                  <a:cubicBezTo>
                    <a:pt x="86785" y="0"/>
                    <a:pt x="77528" y="0"/>
                    <a:pt x="69428" y="0"/>
                  </a:cubicBezTo>
                  <a:cubicBezTo>
                    <a:pt x="56700" y="0"/>
                    <a:pt x="45128" y="1157"/>
                    <a:pt x="34714" y="4628"/>
                  </a:cubicBezTo>
                  <a:cubicBezTo>
                    <a:pt x="24300" y="8100"/>
                    <a:pt x="16200" y="13886"/>
                    <a:pt x="9257" y="21985"/>
                  </a:cubicBezTo>
                  <a:cubicBezTo>
                    <a:pt x="2314" y="30085"/>
                    <a:pt x="0" y="41657"/>
                    <a:pt x="0" y="56699"/>
                  </a:cubicBezTo>
                  <a:cubicBezTo>
                    <a:pt x="0" y="71742"/>
                    <a:pt x="2314" y="78685"/>
                    <a:pt x="5786" y="85628"/>
                  </a:cubicBezTo>
                  <a:cubicBezTo>
                    <a:pt x="9257" y="92571"/>
                    <a:pt x="16200" y="98356"/>
                    <a:pt x="24300" y="101828"/>
                  </a:cubicBezTo>
                  <a:cubicBezTo>
                    <a:pt x="32400" y="105299"/>
                    <a:pt x="43971" y="107613"/>
                    <a:pt x="56700" y="109928"/>
                  </a:cubicBezTo>
                  <a:cubicBezTo>
                    <a:pt x="67114" y="111085"/>
                    <a:pt x="75214" y="113399"/>
                    <a:pt x="80999" y="114556"/>
                  </a:cubicBezTo>
                  <a:cubicBezTo>
                    <a:pt x="86785" y="115713"/>
                    <a:pt x="90256" y="118027"/>
                    <a:pt x="92571" y="120342"/>
                  </a:cubicBezTo>
                  <a:cubicBezTo>
                    <a:pt x="94885" y="122656"/>
                    <a:pt x="96042" y="124970"/>
                    <a:pt x="96042" y="129599"/>
                  </a:cubicBezTo>
                  <a:cubicBezTo>
                    <a:pt x="96042" y="134227"/>
                    <a:pt x="94885" y="138856"/>
                    <a:pt x="92571" y="141170"/>
                  </a:cubicBezTo>
                  <a:cubicBezTo>
                    <a:pt x="90256" y="143484"/>
                    <a:pt x="86785" y="145799"/>
                    <a:pt x="82156" y="146956"/>
                  </a:cubicBezTo>
                  <a:cubicBezTo>
                    <a:pt x="77528" y="148113"/>
                    <a:pt x="71742" y="149270"/>
                    <a:pt x="64799" y="149270"/>
                  </a:cubicBezTo>
                  <a:cubicBezTo>
                    <a:pt x="57857" y="149270"/>
                    <a:pt x="54385" y="149270"/>
                    <a:pt x="46285" y="149270"/>
                  </a:cubicBezTo>
                  <a:cubicBezTo>
                    <a:pt x="39343" y="149270"/>
                    <a:pt x="31243" y="148113"/>
                    <a:pt x="23143" y="146956"/>
                  </a:cubicBezTo>
                  <a:cubicBezTo>
                    <a:pt x="15043" y="146956"/>
                    <a:pt x="8100" y="144642"/>
                    <a:pt x="2314" y="144642"/>
                  </a:cubicBezTo>
                  <a:lnTo>
                    <a:pt x="2314" y="179355"/>
                  </a:lnTo>
                  <a:cubicBezTo>
                    <a:pt x="5786" y="180513"/>
                    <a:pt x="12729" y="181670"/>
                    <a:pt x="20828" y="182827"/>
                  </a:cubicBezTo>
                  <a:cubicBezTo>
                    <a:pt x="28928" y="183984"/>
                    <a:pt x="37028" y="185141"/>
                    <a:pt x="45128" y="186298"/>
                  </a:cubicBezTo>
                  <a:cubicBezTo>
                    <a:pt x="54385" y="186298"/>
                    <a:pt x="62485" y="187455"/>
                    <a:pt x="70585" y="187455"/>
                  </a:cubicBezTo>
                  <a:cubicBezTo>
                    <a:pt x="93728" y="187455"/>
                    <a:pt x="112242" y="182827"/>
                    <a:pt x="124970" y="174727"/>
                  </a:cubicBezTo>
                  <a:cubicBezTo>
                    <a:pt x="137699" y="166627"/>
                    <a:pt x="143484" y="151584"/>
                    <a:pt x="143484" y="129599"/>
                  </a:cubicBezTo>
                  <a:cubicBezTo>
                    <a:pt x="143484" y="107613"/>
                    <a:pt x="141170" y="107613"/>
                    <a:pt x="137699" y="100670"/>
                  </a:cubicBezTo>
                  <a:cubicBezTo>
                    <a:pt x="134227" y="93728"/>
                    <a:pt x="127285" y="87942"/>
                    <a:pt x="119185" y="84471"/>
                  </a:cubicBezTo>
                  <a:close/>
                </a:path>
              </a:pathLst>
            </a:custGeom>
            <a:grpFill/>
            <a:ln w="11554" cap="flat">
              <a:noFill/>
              <a:prstDash val="solid"/>
              <a:miter/>
            </a:ln>
          </p:spPr>
          <p:txBody>
            <a:bodyPr rtlCol="0" anchor="ctr"/>
            <a:lstStyle/>
            <a:p>
              <a:endParaRPr lang="en-SA" sz="675"/>
            </a:p>
          </p:txBody>
        </p:sp>
        <p:sp>
          <p:nvSpPr>
            <p:cNvPr id="100" name="Freeform 99">
              <a:extLst>
                <a:ext uri="{FF2B5EF4-FFF2-40B4-BE49-F238E27FC236}">
                  <a16:creationId xmlns:a16="http://schemas.microsoft.com/office/drawing/2014/main" id="{57726DC9-FF61-E5FC-79E3-4173B98B1A24}"/>
                </a:ext>
              </a:extLst>
            </p:cNvPr>
            <p:cNvSpPr/>
            <p:nvPr/>
          </p:nvSpPr>
          <p:spPr>
            <a:xfrm>
              <a:off x="21243178" y="2457183"/>
              <a:ext cx="166627" cy="183984"/>
            </a:xfrm>
            <a:custGeom>
              <a:avLst/>
              <a:gdLst>
                <a:gd name="connsiteX0" fmla="*/ 157370 w 166627"/>
                <a:gd name="connsiteY0" fmla="*/ 148113 h 183984"/>
                <a:gd name="connsiteX1" fmla="*/ 151584 w 166627"/>
                <a:gd name="connsiteY1" fmla="*/ 140013 h 183984"/>
                <a:gd name="connsiteX2" fmla="*/ 151584 w 166627"/>
                <a:gd name="connsiteY2" fmla="*/ 59014 h 183984"/>
                <a:gd name="connsiteX3" fmla="*/ 143484 w 166627"/>
                <a:gd name="connsiteY3" fmla="*/ 24300 h 183984"/>
                <a:gd name="connsiteX4" fmla="*/ 120342 w 166627"/>
                <a:gd name="connsiteY4" fmla="*/ 5786 h 183984"/>
                <a:gd name="connsiteX5" fmla="*/ 82156 w 166627"/>
                <a:gd name="connsiteY5" fmla="*/ 0 h 183984"/>
                <a:gd name="connsiteX6" fmla="*/ 55542 w 166627"/>
                <a:gd name="connsiteY6" fmla="*/ 1157 h 183984"/>
                <a:gd name="connsiteX7" fmla="*/ 28928 w 166627"/>
                <a:gd name="connsiteY7" fmla="*/ 4629 h 183984"/>
                <a:gd name="connsiteX8" fmla="*/ 6943 w 166627"/>
                <a:gd name="connsiteY8" fmla="*/ 9257 h 183984"/>
                <a:gd name="connsiteX9" fmla="*/ 6943 w 166627"/>
                <a:gd name="connsiteY9" fmla="*/ 42814 h 183984"/>
                <a:gd name="connsiteX10" fmla="*/ 30086 w 166627"/>
                <a:gd name="connsiteY10" fmla="*/ 40500 h 183984"/>
                <a:gd name="connsiteX11" fmla="*/ 55542 w 166627"/>
                <a:gd name="connsiteY11" fmla="*/ 38185 h 183984"/>
                <a:gd name="connsiteX12" fmla="*/ 78685 w 166627"/>
                <a:gd name="connsiteY12" fmla="*/ 38185 h 183984"/>
                <a:gd name="connsiteX13" fmla="*/ 97199 w 166627"/>
                <a:gd name="connsiteY13" fmla="*/ 42814 h 183984"/>
                <a:gd name="connsiteX14" fmla="*/ 104142 w 166627"/>
                <a:gd name="connsiteY14" fmla="*/ 60171 h 183984"/>
                <a:gd name="connsiteX15" fmla="*/ 104142 w 166627"/>
                <a:gd name="connsiteY15" fmla="*/ 70585 h 183984"/>
                <a:gd name="connsiteX16" fmla="*/ 61328 w 166627"/>
                <a:gd name="connsiteY16" fmla="*/ 74057 h 183984"/>
                <a:gd name="connsiteX17" fmla="*/ 27771 w 166627"/>
                <a:gd name="connsiteY17" fmla="*/ 79842 h 183984"/>
                <a:gd name="connsiteX18" fmla="*/ 6943 w 166627"/>
                <a:gd name="connsiteY18" fmla="*/ 96042 h 183984"/>
                <a:gd name="connsiteX19" fmla="*/ 0 w 166627"/>
                <a:gd name="connsiteY19" fmla="*/ 127285 h 183984"/>
                <a:gd name="connsiteX20" fmla="*/ 13886 w 166627"/>
                <a:gd name="connsiteY20" fmla="*/ 170099 h 183984"/>
                <a:gd name="connsiteX21" fmla="*/ 55542 w 166627"/>
                <a:gd name="connsiteY21" fmla="*/ 183984 h 183984"/>
                <a:gd name="connsiteX22" fmla="*/ 77528 w 166627"/>
                <a:gd name="connsiteY22" fmla="*/ 181670 h 183984"/>
                <a:gd name="connsiteX23" fmla="*/ 98356 w 166627"/>
                <a:gd name="connsiteY23" fmla="*/ 175884 h 183984"/>
                <a:gd name="connsiteX24" fmla="*/ 113399 w 166627"/>
                <a:gd name="connsiteY24" fmla="*/ 170099 h 183984"/>
                <a:gd name="connsiteX25" fmla="*/ 122656 w 166627"/>
                <a:gd name="connsiteY25" fmla="*/ 177041 h 183984"/>
                <a:gd name="connsiteX26" fmla="*/ 136542 w 166627"/>
                <a:gd name="connsiteY26" fmla="*/ 181670 h 183984"/>
                <a:gd name="connsiteX27" fmla="*/ 150427 w 166627"/>
                <a:gd name="connsiteY27" fmla="*/ 181670 h 183984"/>
                <a:gd name="connsiteX28" fmla="*/ 166627 w 166627"/>
                <a:gd name="connsiteY28" fmla="*/ 181670 h 183984"/>
                <a:gd name="connsiteX29" fmla="*/ 166627 w 166627"/>
                <a:gd name="connsiteY29" fmla="*/ 149270 h 183984"/>
                <a:gd name="connsiteX30" fmla="*/ 157370 w 166627"/>
                <a:gd name="connsiteY30" fmla="*/ 145799 h 183984"/>
                <a:gd name="connsiteX31" fmla="*/ 104142 w 166627"/>
                <a:gd name="connsiteY31" fmla="*/ 142327 h 183984"/>
                <a:gd name="connsiteX32" fmla="*/ 93728 w 166627"/>
                <a:gd name="connsiteY32" fmla="*/ 145799 h 183984"/>
                <a:gd name="connsiteX33" fmla="*/ 79842 w 166627"/>
                <a:gd name="connsiteY33" fmla="*/ 149270 h 183984"/>
                <a:gd name="connsiteX34" fmla="*/ 65957 w 166627"/>
                <a:gd name="connsiteY34" fmla="*/ 150427 h 183984"/>
                <a:gd name="connsiteX35" fmla="*/ 50914 w 166627"/>
                <a:gd name="connsiteY35" fmla="*/ 144642 h 183984"/>
                <a:gd name="connsiteX36" fmla="*/ 46285 w 166627"/>
                <a:gd name="connsiteY36" fmla="*/ 128442 h 183984"/>
                <a:gd name="connsiteX37" fmla="*/ 50914 w 166627"/>
                <a:gd name="connsiteY37" fmla="*/ 112242 h 183984"/>
                <a:gd name="connsiteX38" fmla="*/ 68271 w 166627"/>
                <a:gd name="connsiteY38" fmla="*/ 105299 h 183984"/>
                <a:gd name="connsiteX39" fmla="*/ 104142 w 166627"/>
                <a:gd name="connsiteY39" fmla="*/ 101828 h 183984"/>
                <a:gd name="connsiteX40" fmla="*/ 104142 w 166627"/>
                <a:gd name="connsiteY40" fmla="*/ 142327 h 183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6627" h="183984">
                  <a:moveTo>
                    <a:pt x="157370" y="148113"/>
                  </a:moveTo>
                  <a:cubicBezTo>
                    <a:pt x="153899" y="145799"/>
                    <a:pt x="152742" y="143484"/>
                    <a:pt x="151584" y="140013"/>
                  </a:cubicBezTo>
                  <a:lnTo>
                    <a:pt x="151584" y="59014"/>
                  </a:lnTo>
                  <a:cubicBezTo>
                    <a:pt x="151584" y="43971"/>
                    <a:pt x="149270" y="32400"/>
                    <a:pt x="143484" y="24300"/>
                  </a:cubicBezTo>
                  <a:cubicBezTo>
                    <a:pt x="138856" y="16200"/>
                    <a:pt x="130756" y="9257"/>
                    <a:pt x="120342" y="5786"/>
                  </a:cubicBezTo>
                  <a:cubicBezTo>
                    <a:pt x="109928" y="2314"/>
                    <a:pt x="97199" y="0"/>
                    <a:pt x="82156" y="0"/>
                  </a:cubicBezTo>
                  <a:cubicBezTo>
                    <a:pt x="67114" y="0"/>
                    <a:pt x="65957" y="0"/>
                    <a:pt x="55542" y="1157"/>
                  </a:cubicBezTo>
                  <a:cubicBezTo>
                    <a:pt x="46285" y="1157"/>
                    <a:pt x="37028" y="3471"/>
                    <a:pt x="28928" y="4629"/>
                  </a:cubicBezTo>
                  <a:cubicBezTo>
                    <a:pt x="20828" y="5786"/>
                    <a:pt x="12729" y="8100"/>
                    <a:pt x="6943" y="9257"/>
                  </a:cubicBezTo>
                  <a:lnTo>
                    <a:pt x="6943" y="42814"/>
                  </a:lnTo>
                  <a:cubicBezTo>
                    <a:pt x="15043" y="42814"/>
                    <a:pt x="21986" y="41657"/>
                    <a:pt x="30086" y="40500"/>
                  </a:cubicBezTo>
                  <a:cubicBezTo>
                    <a:pt x="38185" y="40500"/>
                    <a:pt x="47442" y="39343"/>
                    <a:pt x="55542" y="38185"/>
                  </a:cubicBezTo>
                  <a:cubicBezTo>
                    <a:pt x="63642" y="38185"/>
                    <a:pt x="71742" y="38185"/>
                    <a:pt x="78685" y="38185"/>
                  </a:cubicBezTo>
                  <a:cubicBezTo>
                    <a:pt x="85628" y="38185"/>
                    <a:pt x="93728" y="39343"/>
                    <a:pt x="97199" y="42814"/>
                  </a:cubicBezTo>
                  <a:cubicBezTo>
                    <a:pt x="101828" y="46285"/>
                    <a:pt x="104142" y="52071"/>
                    <a:pt x="104142" y="60171"/>
                  </a:cubicBezTo>
                  <a:lnTo>
                    <a:pt x="104142" y="70585"/>
                  </a:lnTo>
                  <a:lnTo>
                    <a:pt x="61328" y="74057"/>
                  </a:lnTo>
                  <a:cubicBezTo>
                    <a:pt x="47442" y="74057"/>
                    <a:pt x="37028" y="76371"/>
                    <a:pt x="27771" y="79842"/>
                  </a:cubicBezTo>
                  <a:cubicBezTo>
                    <a:pt x="18514" y="83314"/>
                    <a:pt x="11571" y="89099"/>
                    <a:pt x="6943" y="96042"/>
                  </a:cubicBezTo>
                  <a:cubicBezTo>
                    <a:pt x="2314" y="102985"/>
                    <a:pt x="0" y="113399"/>
                    <a:pt x="0" y="127285"/>
                  </a:cubicBezTo>
                  <a:cubicBezTo>
                    <a:pt x="0" y="145799"/>
                    <a:pt x="4629" y="159684"/>
                    <a:pt x="13886" y="170099"/>
                  </a:cubicBezTo>
                  <a:cubicBezTo>
                    <a:pt x="23143" y="179355"/>
                    <a:pt x="37028" y="183984"/>
                    <a:pt x="55542" y="183984"/>
                  </a:cubicBezTo>
                  <a:cubicBezTo>
                    <a:pt x="74057" y="183984"/>
                    <a:pt x="70585" y="183984"/>
                    <a:pt x="77528" y="181670"/>
                  </a:cubicBezTo>
                  <a:cubicBezTo>
                    <a:pt x="84471" y="180513"/>
                    <a:pt x="91414" y="178198"/>
                    <a:pt x="98356" y="175884"/>
                  </a:cubicBezTo>
                  <a:cubicBezTo>
                    <a:pt x="105299" y="173570"/>
                    <a:pt x="109928" y="172413"/>
                    <a:pt x="113399" y="170099"/>
                  </a:cubicBezTo>
                  <a:cubicBezTo>
                    <a:pt x="115713" y="172413"/>
                    <a:pt x="119185" y="174727"/>
                    <a:pt x="122656" y="177041"/>
                  </a:cubicBezTo>
                  <a:cubicBezTo>
                    <a:pt x="126128" y="179355"/>
                    <a:pt x="130756" y="180513"/>
                    <a:pt x="136542" y="181670"/>
                  </a:cubicBezTo>
                  <a:cubicBezTo>
                    <a:pt x="140013" y="181670"/>
                    <a:pt x="144642" y="181670"/>
                    <a:pt x="150427" y="181670"/>
                  </a:cubicBezTo>
                  <a:cubicBezTo>
                    <a:pt x="156213" y="181670"/>
                    <a:pt x="160841" y="181670"/>
                    <a:pt x="166627" y="181670"/>
                  </a:cubicBezTo>
                  <a:lnTo>
                    <a:pt x="166627" y="149270"/>
                  </a:lnTo>
                  <a:cubicBezTo>
                    <a:pt x="163156" y="149270"/>
                    <a:pt x="159684" y="146956"/>
                    <a:pt x="157370" y="145799"/>
                  </a:cubicBezTo>
                  <a:close/>
                  <a:moveTo>
                    <a:pt x="104142" y="142327"/>
                  </a:moveTo>
                  <a:cubicBezTo>
                    <a:pt x="101828" y="143484"/>
                    <a:pt x="98356" y="144642"/>
                    <a:pt x="93728" y="145799"/>
                  </a:cubicBezTo>
                  <a:cubicBezTo>
                    <a:pt x="89099" y="146956"/>
                    <a:pt x="84471" y="148113"/>
                    <a:pt x="79842" y="149270"/>
                  </a:cubicBezTo>
                  <a:cubicBezTo>
                    <a:pt x="75214" y="149270"/>
                    <a:pt x="70585" y="150427"/>
                    <a:pt x="65957" y="150427"/>
                  </a:cubicBezTo>
                  <a:cubicBezTo>
                    <a:pt x="59014" y="150427"/>
                    <a:pt x="54385" y="148113"/>
                    <a:pt x="50914" y="144642"/>
                  </a:cubicBezTo>
                  <a:cubicBezTo>
                    <a:pt x="47442" y="141170"/>
                    <a:pt x="46285" y="135385"/>
                    <a:pt x="46285" y="128442"/>
                  </a:cubicBezTo>
                  <a:cubicBezTo>
                    <a:pt x="46285" y="121499"/>
                    <a:pt x="47442" y="115713"/>
                    <a:pt x="50914" y="112242"/>
                  </a:cubicBezTo>
                  <a:cubicBezTo>
                    <a:pt x="54385" y="108771"/>
                    <a:pt x="60171" y="106456"/>
                    <a:pt x="68271" y="105299"/>
                  </a:cubicBezTo>
                  <a:lnTo>
                    <a:pt x="104142" y="101828"/>
                  </a:lnTo>
                  <a:lnTo>
                    <a:pt x="104142" y="142327"/>
                  </a:lnTo>
                  <a:close/>
                </a:path>
              </a:pathLst>
            </a:custGeom>
            <a:grpFill/>
            <a:ln w="11554" cap="flat">
              <a:noFill/>
              <a:prstDash val="solid"/>
              <a:miter/>
            </a:ln>
          </p:spPr>
          <p:txBody>
            <a:bodyPr rtlCol="0" anchor="ctr"/>
            <a:lstStyle/>
            <a:p>
              <a:endParaRPr lang="en-SA" sz="675"/>
            </a:p>
          </p:txBody>
        </p:sp>
      </p:grpSp>
    </p:spTree>
    <p:extLst>
      <p:ext uri="{BB962C8B-B14F-4D97-AF65-F5344CB8AC3E}">
        <p14:creationId xmlns:p14="http://schemas.microsoft.com/office/powerpoint/2010/main" val="2102967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1+#ppt_w/2"/>
                                          </p:val>
                                        </p:tav>
                                        <p:tav tm="100000">
                                          <p:val>
                                            <p:strVal val="#ppt_x"/>
                                          </p:val>
                                        </p:tav>
                                      </p:tavLst>
                                    </p:anim>
                                    <p:anim calcmode="lin" valueType="num">
                                      <p:cBhvr additive="base">
                                        <p:cTn id="24" dur="500" fill="hold"/>
                                        <p:tgtEl>
                                          <p:spTgt spid="22"/>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2" grpId="0" animBg="1"/>
      <p:bldP spid="23" grpId="0"/>
      <p:bldP spid="24" grpId="0"/>
      <p:bldP spid="25" grpId="0"/>
      <p:bldP spid="26" grpId="0"/>
      <p:bldP spid="27" grpId="0"/>
    </p:bldLst>
  </p:timing>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83477"/>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CA41265-7B24-06F2-82F8-79715ED7497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53F6534-436F-CDBD-2A5F-03A6ADA7FE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D24015-CD8F-5EA5-FABB-41B06789B4B9}"/>
              </a:ext>
            </a:extLst>
          </p:cNvPr>
          <p:cNvSpPr>
            <a:spLocks noGrp="1"/>
          </p:cNvSpPr>
          <p:nvPr>
            <p:ph type="sldNum" sz="quarter" idx="12"/>
          </p:nvPr>
        </p:nvSpPr>
        <p:spPr/>
        <p:txBody>
          <a:bodyPr/>
          <a:lstStyle/>
          <a:p>
            <a:fld id="{402EAA05-6333-46EE-AAC8-A5AD6A996142}" type="slidenum">
              <a:rPr lang="en-US" smtClean="0"/>
              <a:t>‹#›</a:t>
            </a:fld>
            <a:endParaRPr lang="en-US"/>
          </a:p>
        </p:txBody>
      </p:sp>
    </p:spTree>
    <p:extLst>
      <p:ext uri="{BB962C8B-B14F-4D97-AF65-F5344CB8AC3E}">
        <p14:creationId xmlns:p14="http://schemas.microsoft.com/office/powerpoint/2010/main" val="3440415793"/>
      </p:ext>
    </p:extLst>
  </p:cSld>
  <p:clrMapOvr>
    <a:masterClrMapping/>
  </p:clrMapOvr>
  <p:extLst>
    <p:ext uri="{DCECCB84-F9BA-43D5-87BE-67443E8EF086}">
      <p15:sldGuideLst xmlns:p15="http://schemas.microsoft.com/office/powerpoint/2012/main">
        <p15:guide id="1" pos="144" userDrawn="1">
          <p15:clr>
            <a:srgbClr val="FBAE40"/>
          </p15:clr>
        </p15:guide>
        <p15:guide id="2" pos="273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4CB02E6-7393-42AB-41C4-0D179A49E3C7}"/>
              </a:ext>
            </a:extLst>
          </p:cNvPr>
          <p:cNvSpPr/>
          <p:nvPr userDrawn="1"/>
        </p:nvSpPr>
        <p:spPr>
          <a:xfrm>
            <a:off x="0" y="4733925"/>
            <a:ext cx="9144000" cy="409575"/>
          </a:xfrm>
          <a:prstGeom prst="rect">
            <a:avLst/>
          </a:prstGeom>
          <a:solidFill>
            <a:srgbClr val="2834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Slide Number Placeholder 5">
            <a:extLst>
              <a:ext uri="{FF2B5EF4-FFF2-40B4-BE49-F238E27FC236}">
                <a16:creationId xmlns:a16="http://schemas.microsoft.com/office/drawing/2014/main" id="{D1D8E23B-1641-C210-F316-9BEEDA17419C}"/>
              </a:ext>
            </a:extLst>
          </p:cNvPr>
          <p:cNvSpPr>
            <a:spLocks noGrp="1"/>
          </p:cNvSpPr>
          <p:nvPr>
            <p:ph type="sldNum" sz="quarter" idx="12"/>
          </p:nvPr>
        </p:nvSpPr>
        <p:spPr>
          <a:xfrm>
            <a:off x="457200" y="4801791"/>
            <a:ext cx="944448" cy="273844"/>
          </a:xfrm>
        </p:spPr>
        <p:txBody>
          <a:bodyPr/>
          <a:lstStyle>
            <a:lvl1pPr algn="l">
              <a:defRPr>
                <a:solidFill>
                  <a:schemeClr val="bg1"/>
                </a:solidFill>
                <a:latin typeface="Tajawal" panose="00000500000000000000" pitchFamily="2" charset="-78"/>
                <a:cs typeface="Tajawal" panose="00000500000000000000" pitchFamily="2" charset="-78"/>
              </a:defRPr>
            </a:lvl1pPr>
          </a:lstStyle>
          <a:p>
            <a:fld id="{402EAA05-6333-46EE-AAC8-A5AD6A996142}" type="slidenum">
              <a:rPr lang="en-US" smtClean="0"/>
              <a:pPr/>
              <a:t>‹#›</a:t>
            </a:fld>
            <a:endParaRPr lang="en-US"/>
          </a:p>
        </p:txBody>
      </p:sp>
      <p:pic>
        <p:nvPicPr>
          <p:cNvPr id="9" name="Graphic 8">
            <a:extLst>
              <a:ext uri="{FF2B5EF4-FFF2-40B4-BE49-F238E27FC236}">
                <a16:creationId xmlns:a16="http://schemas.microsoft.com/office/drawing/2014/main" id="{8E6B8036-730D-5925-D0A0-C48E01AD377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88604" y="4789615"/>
            <a:ext cx="298196" cy="298196"/>
          </a:xfrm>
          <a:prstGeom prst="rect">
            <a:avLst/>
          </a:prstGeom>
        </p:spPr>
      </p:pic>
      <p:sp>
        <p:nvSpPr>
          <p:cNvPr id="10" name="TextBox 9">
            <a:extLst>
              <a:ext uri="{FF2B5EF4-FFF2-40B4-BE49-F238E27FC236}">
                <a16:creationId xmlns:a16="http://schemas.microsoft.com/office/drawing/2014/main" id="{A9A23CDA-8E33-DB41-55F3-5654735B7AE5}"/>
              </a:ext>
            </a:extLst>
          </p:cNvPr>
          <p:cNvSpPr txBox="1"/>
          <p:nvPr userDrawn="1"/>
        </p:nvSpPr>
        <p:spPr>
          <a:xfrm>
            <a:off x="7282333" y="4843494"/>
            <a:ext cx="1107566" cy="207749"/>
          </a:xfrm>
          <a:prstGeom prst="rect">
            <a:avLst/>
          </a:prstGeom>
          <a:noFill/>
        </p:spPr>
        <p:txBody>
          <a:bodyPr wrap="square" rtlCol="0">
            <a:spAutoFit/>
          </a:bodyPr>
          <a:lstStyle/>
          <a:p>
            <a:pPr algn="r" rtl="1"/>
            <a:r>
              <a:rPr lang="en-US" sz="750" b="1">
                <a:solidFill>
                  <a:schemeClr val="bg1"/>
                </a:solidFill>
                <a:latin typeface="Tajawal" panose="00000500000000000000" pitchFamily="2" charset="-78"/>
                <a:cs typeface="Tajawal" panose="00000500000000000000" pitchFamily="2" charset="-78"/>
              </a:rPr>
              <a:t>ef.gov.sa</a:t>
            </a:r>
          </a:p>
        </p:txBody>
      </p:sp>
      <p:pic>
        <p:nvPicPr>
          <p:cNvPr id="12" name="Graphic 11">
            <a:extLst>
              <a:ext uri="{FF2B5EF4-FFF2-40B4-BE49-F238E27FC236}">
                <a16:creationId xmlns:a16="http://schemas.microsoft.com/office/drawing/2014/main" id="{12275413-9270-9F58-158A-E688E298586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57200" y="83398"/>
            <a:ext cx="965104" cy="321041"/>
          </a:xfrm>
          <a:prstGeom prst="rect">
            <a:avLst/>
          </a:prstGeom>
        </p:spPr>
      </p:pic>
      <p:cxnSp>
        <p:nvCxnSpPr>
          <p:cNvPr id="14" name="Straight Connector 13">
            <a:extLst>
              <a:ext uri="{FF2B5EF4-FFF2-40B4-BE49-F238E27FC236}">
                <a16:creationId xmlns:a16="http://schemas.microsoft.com/office/drawing/2014/main" id="{CFD4792B-D6D3-98A6-1F8F-AD3626773AB8}"/>
              </a:ext>
            </a:extLst>
          </p:cNvPr>
          <p:cNvCxnSpPr/>
          <p:nvPr userDrawn="1"/>
        </p:nvCxnSpPr>
        <p:spPr>
          <a:xfrm>
            <a:off x="457200" y="487838"/>
            <a:ext cx="8229600" cy="0"/>
          </a:xfrm>
          <a:prstGeom prst="line">
            <a:avLst/>
          </a:prstGeom>
          <a:ln w="19050">
            <a:solidFill>
              <a:srgbClr val="5B9BD5"/>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D99D735-6757-19F7-DC1E-135AF1E84A4B}"/>
              </a:ext>
            </a:extLst>
          </p:cNvPr>
          <p:cNvSpPr/>
          <p:nvPr userDrawn="1"/>
        </p:nvSpPr>
        <p:spPr>
          <a:xfrm>
            <a:off x="8626129" y="83398"/>
            <a:ext cx="60672" cy="321041"/>
          </a:xfrm>
          <a:prstGeom prst="rect">
            <a:avLst/>
          </a:prstGeom>
          <a:solidFill>
            <a:srgbClr val="2834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742438376"/>
      </p:ext>
    </p:extLst>
  </p:cSld>
  <p:clrMapOvr>
    <a:masterClrMapping/>
  </p:clrMapOvr>
  <p:extLst>
    <p:ext uri="{DCECCB84-F9BA-43D5-87BE-67443E8EF086}">
      <p15:sldGuideLst xmlns:p15="http://schemas.microsoft.com/office/powerpoint/2012/main">
        <p15:guide id="1" pos="1440" userDrawn="1">
          <p15:clr>
            <a:srgbClr val="FBAE40"/>
          </p15:clr>
        </p15:guide>
        <p15:guide id="2" pos="144" userDrawn="1">
          <p15:clr>
            <a:srgbClr val="FBAE40"/>
          </p15:clr>
        </p15:guide>
        <p15:guide id="3" pos="273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BD27B-8E65-7934-37E1-99037F9F4597}"/>
              </a:ext>
            </a:extLst>
          </p:cNvPr>
          <p:cNvSpPr>
            <a:spLocks noGrp="1"/>
          </p:cNvSpPr>
          <p:nvPr>
            <p:ph type="title"/>
          </p:nvPr>
        </p:nvSpPr>
        <p:spPr>
          <a:xfrm>
            <a:off x="623888" y="1282304"/>
            <a:ext cx="7886700" cy="2139553"/>
          </a:xfrm>
          <a:prstGeom prst="rect">
            <a:avLst/>
          </a:prstGeo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92592612-00B9-5935-4506-73D9C96A9B7F}"/>
              </a:ext>
            </a:extLst>
          </p:cNvPr>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75000"/>
                  </a:schemeClr>
                </a:solidFill>
              </a:defRPr>
            </a:lvl1pPr>
            <a:lvl2pPr marL="342883" indent="0">
              <a:buNone/>
              <a:defRPr sz="1500">
                <a:solidFill>
                  <a:schemeClr val="tx1">
                    <a:tint val="75000"/>
                  </a:schemeClr>
                </a:solidFill>
              </a:defRPr>
            </a:lvl2pPr>
            <a:lvl3pPr marL="685766" indent="0">
              <a:buNone/>
              <a:defRPr sz="1350">
                <a:solidFill>
                  <a:schemeClr val="tx1">
                    <a:tint val="75000"/>
                  </a:schemeClr>
                </a:solidFill>
              </a:defRPr>
            </a:lvl3pPr>
            <a:lvl4pPr marL="1028649" indent="0">
              <a:buNone/>
              <a:defRPr sz="1200">
                <a:solidFill>
                  <a:schemeClr val="tx1">
                    <a:tint val="75000"/>
                  </a:schemeClr>
                </a:solidFill>
              </a:defRPr>
            </a:lvl4pPr>
            <a:lvl5pPr marL="1371531" indent="0">
              <a:buNone/>
              <a:defRPr sz="1200">
                <a:solidFill>
                  <a:schemeClr val="tx1">
                    <a:tint val="75000"/>
                  </a:schemeClr>
                </a:solidFill>
              </a:defRPr>
            </a:lvl5pPr>
            <a:lvl6pPr marL="1714414" indent="0">
              <a:buNone/>
              <a:defRPr sz="1200">
                <a:solidFill>
                  <a:schemeClr val="tx1">
                    <a:tint val="75000"/>
                  </a:schemeClr>
                </a:solidFill>
              </a:defRPr>
            </a:lvl6pPr>
            <a:lvl7pPr marL="2057297" indent="0">
              <a:buNone/>
              <a:defRPr sz="1200">
                <a:solidFill>
                  <a:schemeClr val="tx1">
                    <a:tint val="75000"/>
                  </a:schemeClr>
                </a:solidFill>
              </a:defRPr>
            </a:lvl7pPr>
            <a:lvl8pPr marL="2400180" indent="0">
              <a:buNone/>
              <a:defRPr sz="1200">
                <a:solidFill>
                  <a:schemeClr val="tx1">
                    <a:tint val="75000"/>
                  </a:schemeClr>
                </a:solidFill>
              </a:defRPr>
            </a:lvl8pPr>
            <a:lvl9pPr marL="2743063"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AE9EF6-01FE-61A8-19D1-EB8333ABA3F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21E91CA-353C-CC0C-2F50-9960951540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50445A-2917-D714-F2B1-92D948D6A634}"/>
              </a:ext>
            </a:extLst>
          </p:cNvPr>
          <p:cNvSpPr>
            <a:spLocks noGrp="1"/>
          </p:cNvSpPr>
          <p:nvPr>
            <p:ph type="sldNum" sz="quarter" idx="12"/>
          </p:nvPr>
        </p:nvSpPr>
        <p:spPr/>
        <p:txBody>
          <a:bodyPr/>
          <a:lstStyle/>
          <a:p>
            <a:fld id="{402EAA05-6333-46EE-AAC8-A5AD6A996142}" type="slidenum">
              <a:rPr lang="en-US" smtClean="0"/>
              <a:t>‹#›</a:t>
            </a:fld>
            <a:endParaRPr lang="en-US"/>
          </a:p>
        </p:txBody>
      </p:sp>
    </p:spTree>
    <p:extLst>
      <p:ext uri="{BB962C8B-B14F-4D97-AF65-F5344CB8AC3E}">
        <p14:creationId xmlns:p14="http://schemas.microsoft.com/office/powerpoint/2010/main" val="1546199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F2E60-0403-AE6C-5889-C0022DE8BBA0}"/>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42614BE-8652-02CB-44AF-D3E376275473}"/>
              </a:ext>
            </a:extLst>
          </p:cNvPr>
          <p:cNvSpPr>
            <a:spLocks noGrp="1"/>
          </p:cNvSpPr>
          <p:nvPr>
            <p:ph sz="half" idx="1"/>
          </p:nvPr>
        </p:nvSpPr>
        <p:spPr>
          <a:xfrm>
            <a:off x="628650" y="1369219"/>
            <a:ext cx="38862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CFD6F53-06D0-F1C7-E842-2CD57E2A253E}"/>
              </a:ext>
            </a:extLst>
          </p:cNvPr>
          <p:cNvSpPr>
            <a:spLocks noGrp="1"/>
          </p:cNvSpPr>
          <p:nvPr>
            <p:ph sz="half" idx="2"/>
          </p:nvPr>
        </p:nvSpPr>
        <p:spPr>
          <a:xfrm>
            <a:off x="4629150" y="1369219"/>
            <a:ext cx="38862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1D491FF-079B-753A-9D32-D3B740A82FB3}"/>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D0A5A83-7F2B-E6A2-BE77-909B0CA4F8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D87A2F-44B2-A0C7-4CB1-6DFFF5102A6B}"/>
              </a:ext>
            </a:extLst>
          </p:cNvPr>
          <p:cNvSpPr>
            <a:spLocks noGrp="1"/>
          </p:cNvSpPr>
          <p:nvPr>
            <p:ph type="sldNum" sz="quarter" idx="12"/>
          </p:nvPr>
        </p:nvSpPr>
        <p:spPr/>
        <p:txBody>
          <a:bodyPr/>
          <a:lstStyle/>
          <a:p>
            <a:fld id="{402EAA05-6333-46EE-AAC8-A5AD6A996142}" type="slidenum">
              <a:rPr lang="en-US" smtClean="0"/>
              <a:t>‹#›</a:t>
            </a:fld>
            <a:endParaRPr lang="en-US"/>
          </a:p>
        </p:txBody>
      </p:sp>
    </p:spTree>
    <p:extLst>
      <p:ext uri="{BB962C8B-B14F-4D97-AF65-F5344CB8AC3E}">
        <p14:creationId xmlns:p14="http://schemas.microsoft.com/office/powerpoint/2010/main" val="3120072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theme" Target="../theme/theme2.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theme" Target="../theme/theme3.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8357779"/>
      </p:ext>
    </p:extLst>
  </p:cSld>
  <p:clrMap bg1="lt1" tx1="dk1" bg2="lt2" tx2="dk2" accent1="accent1" accent2="accent2" accent3="accent3" accent4="accent4" accent5="accent5" accent6="accent6" hlink="hlink" folHlink="folHlink"/>
  <p:sldLayoutIdLst>
    <p:sldLayoutId id="2147483687" r:id="rId1"/>
    <p:sldLayoutId id="2147483692" r:id="rId2"/>
    <p:sldLayoutId id="2147483697" r:id="rId3"/>
    <p:sldLayoutId id="2147483693" r:id="rId4"/>
    <p:sldLayoutId id="2147483694" r:id="rId5"/>
  </p:sldLayoutIdLst>
  <p:hf hdr="0" ftr="0" dt="0"/>
  <p:txStyles>
    <p:titleStyle>
      <a:lvl1pPr algn="l" defTabSz="685766"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1" indent="-171441" algn="l" defTabSz="685766"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24" indent="-171441" algn="l" defTabSz="685766"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07" indent="-171441" algn="l" defTabSz="685766"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090" indent="-171441"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2973" indent="-171441"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856" indent="-171441"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1"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1" indent="-171441"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4" indent="-171441"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66" rtl="0" eaLnBrk="1" latinLnBrk="0" hangingPunct="1">
        <a:defRPr sz="1350" kern="1200">
          <a:solidFill>
            <a:schemeClr val="tx1"/>
          </a:solidFill>
          <a:latin typeface="+mn-lt"/>
          <a:ea typeface="+mn-ea"/>
          <a:cs typeface="+mn-cs"/>
        </a:defRPr>
      </a:lvl1pPr>
      <a:lvl2pPr marL="342883" algn="l" defTabSz="685766" rtl="0" eaLnBrk="1" latinLnBrk="0" hangingPunct="1">
        <a:defRPr sz="1350" kern="1200">
          <a:solidFill>
            <a:schemeClr val="tx1"/>
          </a:solidFill>
          <a:latin typeface="+mn-lt"/>
          <a:ea typeface="+mn-ea"/>
          <a:cs typeface="+mn-cs"/>
        </a:defRPr>
      </a:lvl2pPr>
      <a:lvl3pPr marL="685766" algn="l" defTabSz="685766" rtl="0" eaLnBrk="1" latinLnBrk="0" hangingPunct="1">
        <a:defRPr sz="1350" kern="1200">
          <a:solidFill>
            <a:schemeClr val="tx1"/>
          </a:solidFill>
          <a:latin typeface="+mn-lt"/>
          <a:ea typeface="+mn-ea"/>
          <a:cs typeface="+mn-cs"/>
        </a:defRPr>
      </a:lvl3pPr>
      <a:lvl4pPr marL="1028649" algn="l" defTabSz="685766" rtl="0" eaLnBrk="1" latinLnBrk="0" hangingPunct="1">
        <a:defRPr sz="1350" kern="1200">
          <a:solidFill>
            <a:schemeClr val="tx1"/>
          </a:solidFill>
          <a:latin typeface="+mn-lt"/>
          <a:ea typeface="+mn-ea"/>
          <a:cs typeface="+mn-cs"/>
        </a:defRPr>
      </a:lvl4pPr>
      <a:lvl5pPr marL="1371531" algn="l" defTabSz="685766" rtl="0" eaLnBrk="1" latinLnBrk="0" hangingPunct="1">
        <a:defRPr sz="1350" kern="1200">
          <a:solidFill>
            <a:schemeClr val="tx1"/>
          </a:solidFill>
          <a:latin typeface="+mn-lt"/>
          <a:ea typeface="+mn-ea"/>
          <a:cs typeface="+mn-cs"/>
        </a:defRPr>
      </a:lvl5pPr>
      <a:lvl6pPr marL="1714414" algn="l" defTabSz="685766" rtl="0" eaLnBrk="1" latinLnBrk="0" hangingPunct="1">
        <a:defRPr sz="1350" kern="1200">
          <a:solidFill>
            <a:schemeClr val="tx1"/>
          </a:solidFill>
          <a:latin typeface="+mn-lt"/>
          <a:ea typeface="+mn-ea"/>
          <a:cs typeface="+mn-cs"/>
        </a:defRPr>
      </a:lvl6pPr>
      <a:lvl7pPr marL="2057297" algn="l" defTabSz="685766" rtl="0" eaLnBrk="1" latinLnBrk="0" hangingPunct="1">
        <a:defRPr sz="1350" kern="1200">
          <a:solidFill>
            <a:schemeClr val="tx1"/>
          </a:solidFill>
          <a:latin typeface="+mn-lt"/>
          <a:ea typeface="+mn-ea"/>
          <a:cs typeface="+mn-cs"/>
        </a:defRPr>
      </a:lvl7pPr>
      <a:lvl8pPr marL="2400180" algn="l" defTabSz="685766" rtl="0" eaLnBrk="1" latinLnBrk="0" hangingPunct="1">
        <a:defRPr sz="1350" kern="1200">
          <a:solidFill>
            <a:schemeClr val="tx1"/>
          </a:solidFill>
          <a:latin typeface="+mn-lt"/>
          <a:ea typeface="+mn-ea"/>
          <a:cs typeface="+mn-cs"/>
        </a:defRPr>
      </a:lvl8pPr>
      <a:lvl9pPr marL="2743063" algn="l" defTabSz="685766"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63ADDBD-0AFF-5190-AF56-58DFFE81331C}"/>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0A5F5D97-9558-EB36-66B2-38E84F8C492F}"/>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CAAF59-0BC4-FC40-0ED0-82F770137907}"/>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02EAA05-6333-46EE-AAC8-A5AD6A996142}" type="slidenum">
              <a:rPr lang="en-US" smtClean="0"/>
              <a:t>‹#›</a:t>
            </a:fld>
            <a:endParaRPr lang="en-US"/>
          </a:p>
        </p:txBody>
      </p:sp>
    </p:spTree>
    <p:extLst>
      <p:ext uri="{BB962C8B-B14F-4D97-AF65-F5344CB8AC3E}">
        <p14:creationId xmlns:p14="http://schemas.microsoft.com/office/powerpoint/2010/main" val="1016989618"/>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Lst>
  <p:hf hdr="0" ftr="0" dt="0"/>
  <p:txStyles>
    <p:titleStyle>
      <a:lvl1pPr algn="l" defTabSz="685766"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1" indent="-171441" algn="l" defTabSz="685766"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24" indent="-171441" algn="l" defTabSz="685766"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07" indent="-171441" algn="l" defTabSz="685766"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090" indent="-171441"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2973" indent="-171441"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856" indent="-171441"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1"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1" indent="-171441"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4" indent="-171441"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66" rtl="0" eaLnBrk="1" latinLnBrk="0" hangingPunct="1">
        <a:defRPr sz="1350" kern="1200">
          <a:solidFill>
            <a:schemeClr val="tx1"/>
          </a:solidFill>
          <a:latin typeface="+mn-lt"/>
          <a:ea typeface="+mn-ea"/>
          <a:cs typeface="+mn-cs"/>
        </a:defRPr>
      </a:lvl1pPr>
      <a:lvl2pPr marL="342883" algn="l" defTabSz="685766" rtl="0" eaLnBrk="1" latinLnBrk="0" hangingPunct="1">
        <a:defRPr sz="1350" kern="1200">
          <a:solidFill>
            <a:schemeClr val="tx1"/>
          </a:solidFill>
          <a:latin typeface="+mn-lt"/>
          <a:ea typeface="+mn-ea"/>
          <a:cs typeface="+mn-cs"/>
        </a:defRPr>
      </a:lvl2pPr>
      <a:lvl3pPr marL="685766" algn="l" defTabSz="685766" rtl="0" eaLnBrk="1" latinLnBrk="0" hangingPunct="1">
        <a:defRPr sz="1350" kern="1200">
          <a:solidFill>
            <a:schemeClr val="tx1"/>
          </a:solidFill>
          <a:latin typeface="+mn-lt"/>
          <a:ea typeface="+mn-ea"/>
          <a:cs typeface="+mn-cs"/>
        </a:defRPr>
      </a:lvl3pPr>
      <a:lvl4pPr marL="1028649" algn="l" defTabSz="685766" rtl="0" eaLnBrk="1" latinLnBrk="0" hangingPunct="1">
        <a:defRPr sz="1350" kern="1200">
          <a:solidFill>
            <a:schemeClr val="tx1"/>
          </a:solidFill>
          <a:latin typeface="+mn-lt"/>
          <a:ea typeface="+mn-ea"/>
          <a:cs typeface="+mn-cs"/>
        </a:defRPr>
      </a:lvl4pPr>
      <a:lvl5pPr marL="1371531" algn="l" defTabSz="685766" rtl="0" eaLnBrk="1" latinLnBrk="0" hangingPunct="1">
        <a:defRPr sz="1350" kern="1200">
          <a:solidFill>
            <a:schemeClr val="tx1"/>
          </a:solidFill>
          <a:latin typeface="+mn-lt"/>
          <a:ea typeface="+mn-ea"/>
          <a:cs typeface="+mn-cs"/>
        </a:defRPr>
      </a:lvl5pPr>
      <a:lvl6pPr marL="1714414" algn="l" defTabSz="685766" rtl="0" eaLnBrk="1" latinLnBrk="0" hangingPunct="1">
        <a:defRPr sz="1350" kern="1200">
          <a:solidFill>
            <a:schemeClr val="tx1"/>
          </a:solidFill>
          <a:latin typeface="+mn-lt"/>
          <a:ea typeface="+mn-ea"/>
          <a:cs typeface="+mn-cs"/>
        </a:defRPr>
      </a:lvl6pPr>
      <a:lvl7pPr marL="2057297" algn="l" defTabSz="685766" rtl="0" eaLnBrk="1" latinLnBrk="0" hangingPunct="1">
        <a:defRPr sz="1350" kern="1200">
          <a:solidFill>
            <a:schemeClr val="tx1"/>
          </a:solidFill>
          <a:latin typeface="+mn-lt"/>
          <a:ea typeface="+mn-ea"/>
          <a:cs typeface="+mn-cs"/>
        </a:defRPr>
      </a:lvl7pPr>
      <a:lvl8pPr marL="2400180" algn="l" defTabSz="685766" rtl="0" eaLnBrk="1" latinLnBrk="0" hangingPunct="1">
        <a:defRPr sz="1350" kern="1200">
          <a:solidFill>
            <a:schemeClr val="tx1"/>
          </a:solidFill>
          <a:latin typeface="+mn-lt"/>
          <a:ea typeface="+mn-ea"/>
          <a:cs typeface="+mn-cs"/>
        </a:defRPr>
      </a:lvl8pPr>
      <a:lvl9pPr marL="2743063" algn="l" defTabSz="685766"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10" userDrawn="1">
          <p15:clr>
            <a:srgbClr val="F26B43"/>
          </p15:clr>
        </p15:guide>
        <p15:guide id="2" pos="14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63ADDBD-0AFF-5190-AF56-58DFFE81331C}"/>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0A5F5D97-9558-EB36-66B2-38E84F8C492F}"/>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CAAF59-0BC4-FC40-0ED0-82F770137907}"/>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02EAA05-6333-46EE-AAC8-A5AD6A996142}" type="slidenum">
              <a:rPr lang="en-US" smtClean="0"/>
              <a:t>‹#›</a:t>
            </a:fld>
            <a:endParaRPr lang="en-US"/>
          </a:p>
        </p:txBody>
      </p:sp>
    </p:spTree>
    <p:extLst>
      <p:ext uri="{BB962C8B-B14F-4D97-AF65-F5344CB8AC3E}">
        <p14:creationId xmlns:p14="http://schemas.microsoft.com/office/powerpoint/2010/main" val="3868292452"/>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3.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0.sv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84.svg"/><Relationship Id="rId11" Type="http://schemas.openxmlformats.org/officeDocument/2006/relationships/image" Target="../media/image89.png"/><Relationship Id="rId5" Type="http://schemas.openxmlformats.org/officeDocument/2006/relationships/image" Target="../media/image83.png"/><Relationship Id="rId10" Type="http://schemas.openxmlformats.org/officeDocument/2006/relationships/image" Target="../media/image88.svg"/><Relationship Id="rId4" Type="http://schemas.openxmlformats.org/officeDocument/2006/relationships/image" Target="../media/image82.svg"/><Relationship Id="rId9" Type="http://schemas.openxmlformats.org/officeDocument/2006/relationships/image" Target="../media/image87.png"/></Relationships>
</file>

<file path=ppt/slides/_rels/slide109.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svg"/><Relationship Id="rId7" Type="http://schemas.openxmlformats.org/officeDocument/2006/relationships/image" Target="../media/image86.sv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0.svg"/><Relationship Id="rId5" Type="http://schemas.openxmlformats.org/officeDocument/2006/relationships/image" Target="../media/image84.sv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svg"/></Relationships>
</file>

<file path=ppt/slides/_rels/slide11.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8.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7.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2.svg"/><Relationship Id="rId11" Type="http://schemas.openxmlformats.org/officeDocument/2006/relationships/image" Target="../media/image3.png"/><Relationship Id="rId5" Type="http://schemas.openxmlformats.org/officeDocument/2006/relationships/image" Target="../media/image41.png"/><Relationship Id="rId15" Type="http://schemas.openxmlformats.org/officeDocument/2006/relationships/image" Target="../media/image50.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 Id="rId14" Type="http://schemas.openxmlformats.org/officeDocument/2006/relationships/image" Target="../media/image49.png"/></Relationships>
</file>

<file path=ppt/slides/_rels/slide110.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svg"/><Relationship Id="rId7" Type="http://schemas.openxmlformats.org/officeDocument/2006/relationships/image" Target="../media/image86.sv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0.svg"/><Relationship Id="rId5" Type="http://schemas.openxmlformats.org/officeDocument/2006/relationships/image" Target="../media/image84.sv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svg"/></Relationships>
</file>

<file path=ppt/slides/_rels/slide111.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svg"/><Relationship Id="rId7" Type="http://schemas.openxmlformats.org/officeDocument/2006/relationships/image" Target="../media/image86.sv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0.svg"/><Relationship Id="rId5" Type="http://schemas.openxmlformats.org/officeDocument/2006/relationships/image" Target="../media/image84.sv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svg"/></Relationships>
</file>

<file path=ppt/slides/_rels/slide112.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svg"/><Relationship Id="rId7" Type="http://schemas.openxmlformats.org/officeDocument/2006/relationships/image" Target="../media/image86.sv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0.svg"/><Relationship Id="rId5" Type="http://schemas.openxmlformats.org/officeDocument/2006/relationships/image" Target="../media/image84.sv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svg"/></Relationships>
</file>

<file path=ppt/slides/_rels/slide113.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svg"/><Relationship Id="rId7" Type="http://schemas.openxmlformats.org/officeDocument/2006/relationships/image" Target="../media/image86.sv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0.svg"/><Relationship Id="rId5" Type="http://schemas.openxmlformats.org/officeDocument/2006/relationships/image" Target="../media/image84.sv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svg"/></Relationships>
</file>

<file path=ppt/slides/_rels/slide114.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5.svg"/><Relationship Id="rId7" Type="http://schemas.openxmlformats.org/officeDocument/2006/relationships/image" Target="../media/image139.svg"/><Relationship Id="rId2"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svg"/><Relationship Id="rId4" Type="http://schemas.openxmlformats.org/officeDocument/2006/relationships/image" Target="../media/image136.png"/><Relationship Id="rId9" Type="http://schemas.openxmlformats.org/officeDocument/2006/relationships/image" Target="../media/image141.svg"/></Relationships>
</file>

<file path=ppt/slides/_rels/slide115.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0.sv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84.svg"/><Relationship Id="rId11" Type="http://schemas.openxmlformats.org/officeDocument/2006/relationships/image" Target="../media/image89.png"/><Relationship Id="rId5" Type="http://schemas.openxmlformats.org/officeDocument/2006/relationships/image" Target="../media/image83.png"/><Relationship Id="rId10" Type="http://schemas.openxmlformats.org/officeDocument/2006/relationships/image" Target="../media/image88.svg"/><Relationship Id="rId4" Type="http://schemas.openxmlformats.org/officeDocument/2006/relationships/image" Target="../media/image82.svg"/><Relationship Id="rId9" Type="http://schemas.openxmlformats.org/officeDocument/2006/relationships/image" Target="../media/image87.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9.xml"/><Relationship Id="rId1" Type="http://schemas.openxmlformats.org/officeDocument/2006/relationships/slideLayout" Target="../slideLayouts/slideLayout5.xml"/><Relationship Id="rId4" Type="http://schemas.openxmlformats.org/officeDocument/2006/relationships/image" Target="../media/image142.png"/></Relationships>
</file>

<file path=ppt/slides/_rels/slide1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sv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0.sv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slides/_rels/slide24.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sv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4.sv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s>
</file>

<file path=ppt/slides/_rels/slide25.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sv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4.sv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0.sv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4.svg"/><Relationship Id="rId11" Type="http://schemas.openxmlformats.org/officeDocument/2006/relationships/image" Target="../media/image89.png"/><Relationship Id="rId5" Type="http://schemas.openxmlformats.org/officeDocument/2006/relationships/image" Target="../media/image83.png"/><Relationship Id="rId10" Type="http://schemas.openxmlformats.org/officeDocument/2006/relationships/image" Target="../media/image88.svg"/><Relationship Id="rId4" Type="http://schemas.openxmlformats.org/officeDocument/2006/relationships/image" Target="../media/image82.svg"/><Relationship Id="rId9" Type="http://schemas.openxmlformats.org/officeDocument/2006/relationships/image" Target="../media/image87.png"/></Relationships>
</file>

<file path=ppt/slides/_rels/slide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0.sv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4.svg"/><Relationship Id="rId11" Type="http://schemas.openxmlformats.org/officeDocument/2006/relationships/image" Target="../media/image89.png"/><Relationship Id="rId5" Type="http://schemas.openxmlformats.org/officeDocument/2006/relationships/image" Target="../media/image83.png"/><Relationship Id="rId10" Type="http://schemas.openxmlformats.org/officeDocument/2006/relationships/image" Target="../media/image88.svg"/><Relationship Id="rId4" Type="http://schemas.openxmlformats.org/officeDocument/2006/relationships/image" Target="../media/image82.svg"/><Relationship Id="rId9" Type="http://schemas.openxmlformats.org/officeDocument/2006/relationships/image" Target="../media/image87.png"/></Relationships>
</file>

<file path=ppt/slides/_rels/slide31.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0.sv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84.svg"/><Relationship Id="rId11" Type="http://schemas.openxmlformats.org/officeDocument/2006/relationships/image" Target="../media/image89.png"/><Relationship Id="rId5" Type="http://schemas.openxmlformats.org/officeDocument/2006/relationships/image" Target="../media/image83.png"/><Relationship Id="rId10" Type="http://schemas.openxmlformats.org/officeDocument/2006/relationships/image" Target="../media/image88.svg"/><Relationship Id="rId4" Type="http://schemas.openxmlformats.org/officeDocument/2006/relationships/image" Target="../media/image82.svg"/><Relationship Id="rId9" Type="http://schemas.openxmlformats.org/officeDocument/2006/relationships/image" Target="../media/image87.png"/></Relationships>
</file>

<file path=ppt/slides/_rels/slide32.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0.sv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84.svg"/><Relationship Id="rId11" Type="http://schemas.openxmlformats.org/officeDocument/2006/relationships/image" Target="../media/image89.png"/><Relationship Id="rId5" Type="http://schemas.openxmlformats.org/officeDocument/2006/relationships/image" Target="../media/image83.png"/><Relationship Id="rId10" Type="http://schemas.openxmlformats.org/officeDocument/2006/relationships/image" Target="../media/image88.svg"/><Relationship Id="rId4" Type="http://schemas.openxmlformats.org/officeDocument/2006/relationships/image" Target="../media/image82.svg"/><Relationship Id="rId9" Type="http://schemas.openxmlformats.org/officeDocument/2006/relationships/image" Target="../media/image87.png"/></Relationships>
</file>

<file path=ppt/slides/_rels/slide33.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0.sv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4.svg"/><Relationship Id="rId11" Type="http://schemas.openxmlformats.org/officeDocument/2006/relationships/image" Target="../media/image89.png"/><Relationship Id="rId5" Type="http://schemas.openxmlformats.org/officeDocument/2006/relationships/image" Target="../media/image83.png"/><Relationship Id="rId10" Type="http://schemas.openxmlformats.org/officeDocument/2006/relationships/image" Target="../media/image88.svg"/><Relationship Id="rId4" Type="http://schemas.openxmlformats.org/officeDocument/2006/relationships/image" Target="../media/image82.svg"/><Relationship Id="rId9" Type="http://schemas.openxmlformats.org/officeDocument/2006/relationships/image" Target="../media/image87.png"/></Relationships>
</file>

<file path=ppt/slides/_rels/slide34.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0.sv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84.svg"/><Relationship Id="rId11" Type="http://schemas.openxmlformats.org/officeDocument/2006/relationships/image" Target="../media/image89.png"/><Relationship Id="rId5" Type="http://schemas.openxmlformats.org/officeDocument/2006/relationships/image" Target="../media/image83.png"/><Relationship Id="rId10" Type="http://schemas.openxmlformats.org/officeDocument/2006/relationships/image" Target="../media/image88.svg"/><Relationship Id="rId4" Type="http://schemas.openxmlformats.org/officeDocument/2006/relationships/image" Target="../media/image82.svg"/><Relationship Id="rId9" Type="http://schemas.openxmlformats.org/officeDocument/2006/relationships/image" Target="../media/image8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8" Type="http://schemas.openxmlformats.org/officeDocument/2006/relationships/image" Target="../media/image96.svg"/><Relationship Id="rId13" Type="http://schemas.openxmlformats.org/officeDocument/2006/relationships/image" Target="../media/image101.pn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100.sv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4.svg"/><Relationship Id="rId11" Type="http://schemas.openxmlformats.org/officeDocument/2006/relationships/image" Target="../media/image99.png"/><Relationship Id="rId5" Type="http://schemas.openxmlformats.org/officeDocument/2006/relationships/image" Target="../media/image93.png"/><Relationship Id="rId10" Type="http://schemas.openxmlformats.org/officeDocument/2006/relationships/image" Target="../media/image98.svg"/><Relationship Id="rId4" Type="http://schemas.openxmlformats.org/officeDocument/2006/relationships/image" Target="../media/image92.svg"/><Relationship Id="rId9" Type="http://schemas.openxmlformats.org/officeDocument/2006/relationships/image" Target="../media/image97.png"/><Relationship Id="rId14" Type="http://schemas.openxmlformats.org/officeDocument/2006/relationships/image" Target="../media/image102.svg"/></Relationships>
</file>

<file path=ppt/slides/_rels/slide39.xml.rels><?xml version="1.0" encoding="UTF-8" standalone="yes"?>
<Relationships xmlns="http://schemas.openxmlformats.org/package/2006/relationships"><Relationship Id="rId8" Type="http://schemas.openxmlformats.org/officeDocument/2006/relationships/image" Target="../media/image104.svg"/><Relationship Id="rId3" Type="http://schemas.openxmlformats.org/officeDocument/2006/relationships/image" Target="../media/image67.png"/><Relationship Id="rId7" Type="http://schemas.openxmlformats.org/officeDocument/2006/relationships/image" Target="../media/image103.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slides/_rels/slide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110.svg"/><Relationship Id="rId13" Type="http://schemas.openxmlformats.org/officeDocument/2006/relationships/image" Target="../media/image115.png"/><Relationship Id="rId18" Type="http://schemas.openxmlformats.org/officeDocument/2006/relationships/image" Target="../media/image120.sv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4.svg"/><Relationship Id="rId17" Type="http://schemas.openxmlformats.org/officeDocument/2006/relationships/image" Target="../media/image119.png"/><Relationship Id="rId2" Type="http://schemas.openxmlformats.org/officeDocument/2006/relationships/notesSlide" Target="../notesSlides/notesSlide40.xml"/><Relationship Id="rId16" Type="http://schemas.openxmlformats.org/officeDocument/2006/relationships/image" Target="../media/image118.svg"/><Relationship Id="rId20" Type="http://schemas.openxmlformats.org/officeDocument/2006/relationships/image" Target="../media/image122.svg"/><Relationship Id="rId1" Type="http://schemas.openxmlformats.org/officeDocument/2006/relationships/slideLayout" Target="../slideLayouts/slideLayout2.xml"/><Relationship Id="rId6" Type="http://schemas.openxmlformats.org/officeDocument/2006/relationships/image" Target="../media/image108.svg"/><Relationship Id="rId11" Type="http://schemas.openxmlformats.org/officeDocument/2006/relationships/image" Target="../media/image113.png"/><Relationship Id="rId5" Type="http://schemas.openxmlformats.org/officeDocument/2006/relationships/image" Target="../media/image107.png"/><Relationship Id="rId15" Type="http://schemas.openxmlformats.org/officeDocument/2006/relationships/image" Target="../media/image117.png"/><Relationship Id="rId10" Type="http://schemas.openxmlformats.org/officeDocument/2006/relationships/image" Target="../media/image112.svg"/><Relationship Id="rId19" Type="http://schemas.openxmlformats.org/officeDocument/2006/relationships/image" Target="../media/image121.png"/><Relationship Id="rId4" Type="http://schemas.openxmlformats.org/officeDocument/2006/relationships/image" Target="../media/image106.svg"/><Relationship Id="rId9" Type="http://schemas.openxmlformats.org/officeDocument/2006/relationships/image" Target="../media/image111.png"/><Relationship Id="rId14" Type="http://schemas.openxmlformats.org/officeDocument/2006/relationships/image" Target="../media/image116.svg"/></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notesSlide" Target="../notesSlides/notesSlide50.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xml"/><Relationship Id="rId5" Type="http://schemas.openxmlformats.org/officeDocument/2006/relationships/image" Target="../media/image126.svg"/><Relationship Id="rId4" Type="http://schemas.openxmlformats.org/officeDocument/2006/relationships/image" Target="../media/image125.png"/></Relationships>
</file>

<file path=ppt/slides/_rels/slide56.xml.rels><?xml version="1.0" encoding="UTF-8" standalone="yes"?>
<Relationships xmlns="http://schemas.openxmlformats.org/package/2006/relationships"><Relationship Id="rId3" Type="http://schemas.openxmlformats.org/officeDocument/2006/relationships/image" Target="../media/image128.sv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8.sv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28.sv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28.sv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8.sv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8.sv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28.sv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28.sv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130.svg"/><Relationship Id="rId2" Type="http://schemas.openxmlformats.org/officeDocument/2006/relationships/image" Target="../media/image129.png"/><Relationship Id="rId1" Type="http://schemas.openxmlformats.org/officeDocument/2006/relationships/slideLayout" Target="../slideLayouts/slideLayout2.xml"/><Relationship Id="rId5" Type="http://schemas.openxmlformats.org/officeDocument/2006/relationships/image" Target="../media/image132.svg"/><Relationship Id="rId4" Type="http://schemas.openxmlformats.org/officeDocument/2006/relationships/image" Target="../media/image131.png"/></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svg"/><Relationship Id="rId18" Type="http://schemas.openxmlformats.org/officeDocument/2006/relationships/image" Target="../media/image121.png"/><Relationship Id="rId3" Type="http://schemas.openxmlformats.org/officeDocument/2006/relationships/image" Target="../media/image106.svg"/><Relationship Id="rId7" Type="http://schemas.openxmlformats.org/officeDocument/2006/relationships/image" Target="../media/image110.svg"/><Relationship Id="rId12" Type="http://schemas.openxmlformats.org/officeDocument/2006/relationships/image" Target="../media/image115.png"/><Relationship Id="rId17" Type="http://schemas.openxmlformats.org/officeDocument/2006/relationships/image" Target="../media/image120.svg"/><Relationship Id="rId2" Type="http://schemas.openxmlformats.org/officeDocument/2006/relationships/image" Target="../media/image105.png"/><Relationship Id="rId16"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09.png"/><Relationship Id="rId11" Type="http://schemas.openxmlformats.org/officeDocument/2006/relationships/image" Target="../media/image114.svg"/><Relationship Id="rId5" Type="http://schemas.openxmlformats.org/officeDocument/2006/relationships/image" Target="../media/image108.svg"/><Relationship Id="rId15" Type="http://schemas.openxmlformats.org/officeDocument/2006/relationships/image" Target="../media/image118.svg"/><Relationship Id="rId10" Type="http://schemas.openxmlformats.org/officeDocument/2006/relationships/image" Target="../media/image113.png"/><Relationship Id="rId19" Type="http://schemas.openxmlformats.org/officeDocument/2006/relationships/image" Target="../media/image122.svg"/><Relationship Id="rId4" Type="http://schemas.openxmlformats.org/officeDocument/2006/relationships/image" Target="../media/image107.png"/><Relationship Id="rId9" Type="http://schemas.openxmlformats.org/officeDocument/2006/relationships/image" Target="../media/image112.svg"/><Relationship Id="rId14" Type="http://schemas.openxmlformats.org/officeDocument/2006/relationships/image" Target="../media/image117.png"/></Relationships>
</file>

<file path=ppt/slides/_rels/slide72.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svg"/><Relationship Id="rId18" Type="http://schemas.openxmlformats.org/officeDocument/2006/relationships/image" Target="../media/image121.png"/><Relationship Id="rId3" Type="http://schemas.openxmlformats.org/officeDocument/2006/relationships/image" Target="../media/image106.svg"/><Relationship Id="rId7" Type="http://schemas.openxmlformats.org/officeDocument/2006/relationships/image" Target="../media/image110.svg"/><Relationship Id="rId12" Type="http://schemas.openxmlformats.org/officeDocument/2006/relationships/image" Target="../media/image115.png"/><Relationship Id="rId17" Type="http://schemas.openxmlformats.org/officeDocument/2006/relationships/image" Target="../media/image120.svg"/><Relationship Id="rId2" Type="http://schemas.openxmlformats.org/officeDocument/2006/relationships/image" Target="../media/image105.png"/><Relationship Id="rId16"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09.png"/><Relationship Id="rId11" Type="http://schemas.openxmlformats.org/officeDocument/2006/relationships/image" Target="../media/image114.svg"/><Relationship Id="rId5" Type="http://schemas.openxmlformats.org/officeDocument/2006/relationships/image" Target="../media/image108.svg"/><Relationship Id="rId15" Type="http://schemas.openxmlformats.org/officeDocument/2006/relationships/image" Target="../media/image118.svg"/><Relationship Id="rId10" Type="http://schemas.openxmlformats.org/officeDocument/2006/relationships/image" Target="../media/image113.png"/><Relationship Id="rId19" Type="http://schemas.openxmlformats.org/officeDocument/2006/relationships/image" Target="../media/image122.svg"/><Relationship Id="rId4" Type="http://schemas.openxmlformats.org/officeDocument/2006/relationships/image" Target="../media/image107.png"/><Relationship Id="rId9" Type="http://schemas.openxmlformats.org/officeDocument/2006/relationships/image" Target="../media/image112.svg"/><Relationship Id="rId14" Type="http://schemas.openxmlformats.org/officeDocument/2006/relationships/image" Target="../media/image117.png"/></Relationships>
</file>

<file path=ppt/slides/_rels/slide73.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svg"/><Relationship Id="rId18" Type="http://schemas.openxmlformats.org/officeDocument/2006/relationships/image" Target="../media/image121.png"/><Relationship Id="rId3" Type="http://schemas.openxmlformats.org/officeDocument/2006/relationships/image" Target="../media/image106.svg"/><Relationship Id="rId7" Type="http://schemas.openxmlformats.org/officeDocument/2006/relationships/image" Target="../media/image110.svg"/><Relationship Id="rId12" Type="http://schemas.openxmlformats.org/officeDocument/2006/relationships/image" Target="../media/image115.png"/><Relationship Id="rId17" Type="http://schemas.openxmlformats.org/officeDocument/2006/relationships/image" Target="../media/image120.svg"/><Relationship Id="rId2" Type="http://schemas.openxmlformats.org/officeDocument/2006/relationships/image" Target="../media/image105.png"/><Relationship Id="rId16"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09.png"/><Relationship Id="rId11" Type="http://schemas.openxmlformats.org/officeDocument/2006/relationships/image" Target="../media/image114.svg"/><Relationship Id="rId5" Type="http://schemas.openxmlformats.org/officeDocument/2006/relationships/image" Target="../media/image108.svg"/><Relationship Id="rId15" Type="http://schemas.openxmlformats.org/officeDocument/2006/relationships/image" Target="../media/image118.svg"/><Relationship Id="rId10" Type="http://schemas.openxmlformats.org/officeDocument/2006/relationships/image" Target="../media/image113.png"/><Relationship Id="rId19" Type="http://schemas.openxmlformats.org/officeDocument/2006/relationships/image" Target="../media/image122.svg"/><Relationship Id="rId4" Type="http://schemas.openxmlformats.org/officeDocument/2006/relationships/image" Target="../media/image107.png"/><Relationship Id="rId9" Type="http://schemas.openxmlformats.org/officeDocument/2006/relationships/image" Target="../media/image112.svg"/><Relationship Id="rId14" Type="http://schemas.openxmlformats.org/officeDocument/2006/relationships/image" Target="../media/image117.png"/></Relationships>
</file>

<file path=ppt/slides/_rels/slide74.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svg"/><Relationship Id="rId18" Type="http://schemas.openxmlformats.org/officeDocument/2006/relationships/image" Target="../media/image121.png"/><Relationship Id="rId3" Type="http://schemas.openxmlformats.org/officeDocument/2006/relationships/image" Target="../media/image106.svg"/><Relationship Id="rId7" Type="http://schemas.openxmlformats.org/officeDocument/2006/relationships/image" Target="../media/image110.svg"/><Relationship Id="rId12" Type="http://schemas.openxmlformats.org/officeDocument/2006/relationships/image" Target="../media/image115.png"/><Relationship Id="rId17" Type="http://schemas.openxmlformats.org/officeDocument/2006/relationships/image" Target="../media/image120.svg"/><Relationship Id="rId2" Type="http://schemas.openxmlformats.org/officeDocument/2006/relationships/image" Target="../media/image105.png"/><Relationship Id="rId16"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09.png"/><Relationship Id="rId11" Type="http://schemas.openxmlformats.org/officeDocument/2006/relationships/image" Target="../media/image114.svg"/><Relationship Id="rId5" Type="http://schemas.openxmlformats.org/officeDocument/2006/relationships/image" Target="../media/image108.svg"/><Relationship Id="rId15" Type="http://schemas.openxmlformats.org/officeDocument/2006/relationships/image" Target="../media/image118.svg"/><Relationship Id="rId10" Type="http://schemas.openxmlformats.org/officeDocument/2006/relationships/image" Target="../media/image113.png"/><Relationship Id="rId19" Type="http://schemas.openxmlformats.org/officeDocument/2006/relationships/image" Target="../media/image122.svg"/><Relationship Id="rId4" Type="http://schemas.openxmlformats.org/officeDocument/2006/relationships/image" Target="../media/image107.png"/><Relationship Id="rId9" Type="http://schemas.openxmlformats.org/officeDocument/2006/relationships/image" Target="../media/image112.svg"/><Relationship Id="rId14" Type="http://schemas.openxmlformats.org/officeDocument/2006/relationships/image" Target="../media/image117.png"/></Relationships>
</file>

<file path=ppt/slides/_rels/slide75.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svg"/><Relationship Id="rId18" Type="http://schemas.openxmlformats.org/officeDocument/2006/relationships/image" Target="../media/image121.png"/><Relationship Id="rId3" Type="http://schemas.openxmlformats.org/officeDocument/2006/relationships/image" Target="../media/image106.svg"/><Relationship Id="rId7" Type="http://schemas.openxmlformats.org/officeDocument/2006/relationships/image" Target="../media/image110.svg"/><Relationship Id="rId12" Type="http://schemas.openxmlformats.org/officeDocument/2006/relationships/image" Target="../media/image115.png"/><Relationship Id="rId17" Type="http://schemas.openxmlformats.org/officeDocument/2006/relationships/image" Target="../media/image120.svg"/><Relationship Id="rId2" Type="http://schemas.openxmlformats.org/officeDocument/2006/relationships/image" Target="../media/image105.png"/><Relationship Id="rId16"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09.png"/><Relationship Id="rId11" Type="http://schemas.openxmlformats.org/officeDocument/2006/relationships/image" Target="../media/image114.svg"/><Relationship Id="rId5" Type="http://schemas.openxmlformats.org/officeDocument/2006/relationships/image" Target="../media/image108.svg"/><Relationship Id="rId15" Type="http://schemas.openxmlformats.org/officeDocument/2006/relationships/image" Target="../media/image118.svg"/><Relationship Id="rId10" Type="http://schemas.openxmlformats.org/officeDocument/2006/relationships/image" Target="../media/image113.png"/><Relationship Id="rId19" Type="http://schemas.openxmlformats.org/officeDocument/2006/relationships/image" Target="../media/image122.svg"/><Relationship Id="rId4" Type="http://schemas.openxmlformats.org/officeDocument/2006/relationships/image" Target="../media/image107.png"/><Relationship Id="rId9" Type="http://schemas.openxmlformats.org/officeDocument/2006/relationships/image" Target="../media/image112.svg"/><Relationship Id="rId14" Type="http://schemas.openxmlformats.org/officeDocument/2006/relationships/image" Target="../media/image117.png"/></Relationships>
</file>

<file path=ppt/slides/_rels/slide76.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svg"/><Relationship Id="rId18" Type="http://schemas.openxmlformats.org/officeDocument/2006/relationships/image" Target="../media/image121.png"/><Relationship Id="rId3" Type="http://schemas.openxmlformats.org/officeDocument/2006/relationships/image" Target="../media/image106.svg"/><Relationship Id="rId7" Type="http://schemas.openxmlformats.org/officeDocument/2006/relationships/image" Target="../media/image110.svg"/><Relationship Id="rId12" Type="http://schemas.openxmlformats.org/officeDocument/2006/relationships/image" Target="../media/image115.png"/><Relationship Id="rId17" Type="http://schemas.openxmlformats.org/officeDocument/2006/relationships/image" Target="../media/image120.svg"/><Relationship Id="rId2" Type="http://schemas.openxmlformats.org/officeDocument/2006/relationships/image" Target="../media/image105.png"/><Relationship Id="rId16"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09.png"/><Relationship Id="rId11" Type="http://schemas.openxmlformats.org/officeDocument/2006/relationships/image" Target="../media/image114.svg"/><Relationship Id="rId5" Type="http://schemas.openxmlformats.org/officeDocument/2006/relationships/image" Target="../media/image108.svg"/><Relationship Id="rId15" Type="http://schemas.openxmlformats.org/officeDocument/2006/relationships/image" Target="../media/image118.svg"/><Relationship Id="rId10" Type="http://schemas.openxmlformats.org/officeDocument/2006/relationships/image" Target="../media/image113.png"/><Relationship Id="rId19" Type="http://schemas.openxmlformats.org/officeDocument/2006/relationships/image" Target="../media/image122.svg"/><Relationship Id="rId4" Type="http://schemas.openxmlformats.org/officeDocument/2006/relationships/image" Target="../media/image107.png"/><Relationship Id="rId9" Type="http://schemas.openxmlformats.org/officeDocument/2006/relationships/image" Target="../media/image112.svg"/><Relationship Id="rId14" Type="http://schemas.openxmlformats.org/officeDocument/2006/relationships/image" Target="../media/image117.png"/></Relationships>
</file>

<file path=ppt/slides/_rels/slide77.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svg"/><Relationship Id="rId18" Type="http://schemas.openxmlformats.org/officeDocument/2006/relationships/image" Target="../media/image121.png"/><Relationship Id="rId3" Type="http://schemas.openxmlformats.org/officeDocument/2006/relationships/image" Target="../media/image106.svg"/><Relationship Id="rId7" Type="http://schemas.openxmlformats.org/officeDocument/2006/relationships/image" Target="../media/image110.svg"/><Relationship Id="rId12" Type="http://schemas.openxmlformats.org/officeDocument/2006/relationships/image" Target="../media/image115.png"/><Relationship Id="rId17" Type="http://schemas.openxmlformats.org/officeDocument/2006/relationships/image" Target="../media/image120.svg"/><Relationship Id="rId2" Type="http://schemas.openxmlformats.org/officeDocument/2006/relationships/image" Target="../media/image105.png"/><Relationship Id="rId16"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09.png"/><Relationship Id="rId11" Type="http://schemas.openxmlformats.org/officeDocument/2006/relationships/image" Target="../media/image114.svg"/><Relationship Id="rId5" Type="http://schemas.openxmlformats.org/officeDocument/2006/relationships/image" Target="../media/image108.svg"/><Relationship Id="rId15" Type="http://schemas.openxmlformats.org/officeDocument/2006/relationships/image" Target="../media/image118.svg"/><Relationship Id="rId10" Type="http://schemas.openxmlformats.org/officeDocument/2006/relationships/image" Target="../media/image113.png"/><Relationship Id="rId19" Type="http://schemas.openxmlformats.org/officeDocument/2006/relationships/image" Target="../media/image122.svg"/><Relationship Id="rId4" Type="http://schemas.openxmlformats.org/officeDocument/2006/relationships/image" Target="../media/image107.png"/><Relationship Id="rId9" Type="http://schemas.openxmlformats.org/officeDocument/2006/relationships/image" Target="../media/image112.svg"/><Relationship Id="rId14" Type="http://schemas.openxmlformats.org/officeDocument/2006/relationships/image" Target="../media/image117.png"/></Relationships>
</file>

<file path=ppt/slides/_rels/slide78.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svg"/><Relationship Id="rId18" Type="http://schemas.openxmlformats.org/officeDocument/2006/relationships/image" Target="../media/image121.png"/><Relationship Id="rId3" Type="http://schemas.openxmlformats.org/officeDocument/2006/relationships/image" Target="../media/image106.svg"/><Relationship Id="rId7" Type="http://schemas.openxmlformats.org/officeDocument/2006/relationships/image" Target="../media/image110.svg"/><Relationship Id="rId12" Type="http://schemas.openxmlformats.org/officeDocument/2006/relationships/image" Target="../media/image115.png"/><Relationship Id="rId17" Type="http://schemas.openxmlformats.org/officeDocument/2006/relationships/image" Target="../media/image120.svg"/><Relationship Id="rId2" Type="http://schemas.openxmlformats.org/officeDocument/2006/relationships/image" Target="../media/image105.png"/><Relationship Id="rId16"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09.png"/><Relationship Id="rId11" Type="http://schemas.openxmlformats.org/officeDocument/2006/relationships/image" Target="../media/image114.svg"/><Relationship Id="rId5" Type="http://schemas.openxmlformats.org/officeDocument/2006/relationships/image" Target="../media/image108.svg"/><Relationship Id="rId15" Type="http://schemas.openxmlformats.org/officeDocument/2006/relationships/image" Target="../media/image118.svg"/><Relationship Id="rId10" Type="http://schemas.openxmlformats.org/officeDocument/2006/relationships/image" Target="../media/image113.png"/><Relationship Id="rId19" Type="http://schemas.openxmlformats.org/officeDocument/2006/relationships/image" Target="../media/image122.svg"/><Relationship Id="rId4" Type="http://schemas.openxmlformats.org/officeDocument/2006/relationships/image" Target="../media/image107.png"/><Relationship Id="rId9" Type="http://schemas.openxmlformats.org/officeDocument/2006/relationships/image" Target="../media/image112.svg"/><Relationship Id="rId14" Type="http://schemas.openxmlformats.org/officeDocument/2006/relationships/image" Target="../media/image117.png"/></Relationships>
</file>

<file path=ppt/slides/_rels/slide79.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svg"/><Relationship Id="rId18" Type="http://schemas.openxmlformats.org/officeDocument/2006/relationships/image" Target="../media/image121.png"/><Relationship Id="rId3" Type="http://schemas.openxmlformats.org/officeDocument/2006/relationships/image" Target="../media/image106.svg"/><Relationship Id="rId7" Type="http://schemas.openxmlformats.org/officeDocument/2006/relationships/image" Target="../media/image110.svg"/><Relationship Id="rId12" Type="http://schemas.openxmlformats.org/officeDocument/2006/relationships/image" Target="../media/image115.png"/><Relationship Id="rId17" Type="http://schemas.openxmlformats.org/officeDocument/2006/relationships/image" Target="../media/image120.svg"/><Relationship Id="rId2" Type="http://schemas.openxmlformats.org/officeDocument/2006/relationships/image" Target="../media/image105.png"/><Relationship Id="rId16"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09.png"/><Relationship Id="rId11" Type="http://schemas.openxmlformats.org/officeDocument/2006/relationships/image" Target="../media/image114.svg"/><Relationship Id="rId5" Type="http://schemas.openxmlformats.org/officeDocument/2006/relationships/image" Target="../media/image108.svg"/><Relationship Id="rId15" Type="http://schemas.openxmlformats.org/officeDocument/2006/relationships/image" Target="../media/image118.svg"/><Relationship Id="rId10" Type="http://schemas.openxmlformats.org/officeDocument/2006/relationships/image" Target="../media/image113.png"/><Relationship Id="rId19" Type="http://schemas.openxmlformats.org/officeDocument/2006/relationships/image" Target="../media/image122.svg"/><Relationship Id="rId4" Type="http://schemas.openxmlformats.org/officeDocument/2006/relationships/image" Target="../media/image107.png"/><Relationship Id="rId9" Type="http://schemas.openxmlformats.org/officeDocument/2006/relationships/image" Target="../media/image112.svg"/><Relationship Id="rId14" Type="http://schemas.openxmlformats.org/officeDocument/2006/relationships/image" Target="../media/image11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svg"/><Relationship Id="rId18" Type="http://schemas.openxmlformats.org/officeDocument/2006/relationships/image" Target="../media/image121.png"/><Relationship Id="rId3" Type="http://schemas.openxmlformats.org/officeDocument/2006/relationships/image" Target="../media/image106.svg"/><Relationship Id="rId7" Type="http://schemas.openxmlformats.org/officeDocument/2006/relationships/image" Target="../media/image110.svg"/><Relationship Id="rId12" Type="http://schemas.openxmlformats.org/officeDocument/2006/relationships/image" Target="../media/image115.png"/><Relationship Id="rId17" Type="http://schemas.openxmlformats.org/officeDocument/2006/relationships/image" Target="../media/image120.svg"/><Relationship Id="rId2" Type="http://schemas.openxmlformats.org/officeDocument/2006/relationships/image" Target="../media/image105.png"/><Relationship Id="rId16"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09.png"/><Relationship Id="rId11" Type="http://schemas.openxmlformats.org/officeDocument/2006/relationships/image" Target="../media/image114.svg"/><Relationship Id="rId5" Type="http://schemas.openxmlformats.org/officeDocument/2006/relationships/image" Target="../media/image108.svg"/><Relationship Id="rId15" Type="http://schemas.openxmlformats.org/officeDocument/2006/relationships/image" Target="../media/image118.svg"/><Relationship Id="rId10" Type="http://schemas.openxmlformats.org/officeDocument/2006/relationships/image" Target="../media/image113.png"/><Relationship Id="rId19" Type="http://schemas.openxmlformats.org/officeDocument/2006/relationships/image" Target="../media/image122.svg"/><Relationship Id="rId4" Type="http://schemas.openxmlformats.org/officeDocument/2006/relationships/image" Target="../media/image107.png"/><Relationship Id="rId9" Type="http://schemas.openxmlformats.org/officeDocument/2006/relationships/image" Target="../media/image112.svg"/><Relationship Id="rId14" Type="http://schemas.openxmlformats.org/officeDocument/2006/relationships/image" Target="../media/image117.png"/></Relationships>
</file>

<file path=ppt/slides/_rels/slide81.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svg"/><Relationship Id="rId18" Type="http://schemas.openxmlformats.org/officeDocument/2006/relationships/image" Target="../media/image121.png"/><Relationship Id="rId3" Type="http://schemas.openxmlformats.org/officeDocument/2006/relationships/image" Target="../media/image106.svg"/><Relationship Id="rId7" Type="http://schemas.openxmlformats.org/officeDocument/2006/relationships/image" Target="../media/image110.svg"/><Relationship Id="rId12" Type="http://schemas.openxmlformats.org/officeDocument/2006/relationships/image" Target="../media/image115.png"/><Relationship Id="rId17" Type="http://schemas.openxmlformats.org/officeDocument/2006/relationships/image" Target="../media/image120.svg"/><Relationship Id="rId2" Type="http://schemas.openxmlformats.org/officeDocument/2006/relationships/image" Target="../media/image105.png"/><Relationship Id="rId16"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09.png"/><Relationship Id="rId11" Type="http://schemas.openxmlformats.org/officeDocument/2006/relationships/image" Target="../media/image114.svg"/><Relationship Id="rId5" Type="http://schemas.openxmlformats.org/officeDocument/2006/relationships/image" Target="../media/image108.svg"/><Relationship Id="rId15" Type="http://schemas.openxmlformats.org/officeDocument/2006/relationships/image" Target="../media/image118.svg"/><Relationship Id="rId10" Type="http://schemas.openxmlformats.org/officeDocument/2006/relationships/image" Target="../media/image113.png"/><Relationship Id="rId19" Type="http://schemas.openxmlformats.org/officeDocument/2006/relationships/image" Target="../media/image122.svg"/><Relationship Id="rId4" Type="http://schemas.openxmlformats.org/officeDocument/2006/relationships/image" Target="../media/image107.png"/><Relationship Id="rId9" Type="http://schemas.openxmlformats.org/officeDocument/2006/relationships/image" Target="../media/image112.svg"/><Relationship Id="rId14" Type="http://schemas.openxmlformats.org/officeDocument/2006/relationships/image" Target="../media/image117.png"/></Relationships>
</file>

<file path=ppt/slides/_rels/slide82.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svg"/><Relationship Id="rId18" Type="http://schemas.openxmlformats.org/officeDocument/2006/relationships/image" Target="../media/image121.png"/><Relationship Id="rId3" Type="http://schemas.openxmlformats.org/officeDocument/2006/relationships/image" Target="../media/image106.svg"/><Relationship Id="rId7" Type="http://schemas.openxmlformats.org/officeDocument/2006/relationships/image" Target="../media/image110.svg"/><Relationship Id="rId12" Type="http://schemas.openxmlformats.org/officeDocument/2006/relationships/image" Target="../media/image115.png"/><Relationship Id="rId17" Type="http://schemas.openxmlformats.org/officeDocument/2006/relationships/image" Target="../media/image120.svg"/><Relationship Id="rId2" Type="http://schemas.openxmlformats.org/officeDocument/2006/relationships/image" Target="../media/image105.png"/><Relationship Id="rId16"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09.png"/><Relationship Id="rId11" Type="http://schemas.openxmlformats.org/officeDocument/2006/relationships/image" Target="../media/image114.svg"/><Relationship Id="rId5" Type="http://schemas.openxmlformats.org/officeDocument/2006/relationships/image" Target="../media/image108.svg"/><Relationship Id="rId15" Type="http://schemas.openxmlformats.org/officeDocument/2006/relationships/image" Target="../media/image118.svg"/><Relationship Id="rId10" Type="http://schemas.openxmlformats.org/officeDocument/2006/relationships/image" Target="../media/image113.png"/><Relationship Id="rId19" Type="http://schemas.openxmlformats.org/officeDocument/2006/relationships/image" Target="../media/image122.svg"/><Relationship Id="rId4" Type="http://schemas.openxmlformats.org/officeDocument/2006/relationships/image" Target="../media/image107.png"/><Relationship Id="rId9" Type="http://schemas.openxmlformats.org/officeDocument/2006/relationships/image" Target="../media/image112.svg"/><Relationship Id="rId14" Type="http://schemas.openxmlformats.org/officeDocument/2006/relationships/image" Target="../media/image11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9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8" Type="http://schemas.openxmlformats.org/officeDocument/2006/relationships/image" Target="../media/image96.svg"/><Relationship Id="rId13" Type="http://schemas.openxmlformats.org/officeDocument/2006/relationships/image" Target="../media/image101.pn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100.sv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94.svg"/><Relationship Id="rId11" Type="http://schemas.openxmlformats.org/officeDocument/2006/relationships/image" Target="../media/image99.png"/><Relationship Id="rId5" Type="http://schemas.openxmlformats.org/officeDocument/2006/relationships/image" Target="../media/image93.png"/><Relationship Id="rId10" Type="http://schemas.openxmlformats.org/officeDocument/2006/relationships/image" Target="../media/image98.svg"/><Relationship Id="rId4" Type="http://schemas.openxmlformats.org/officeDocument/2006/relationships/image" Target="../media/image92.svg"/><Relationship Id="rId9" Type="http://schemas.openxmlformats.org/officeDocument/2006/relationships/image" Target="../media/image97.png"/><Relationship Id="rId14" Type="http://schemas.openxmlformats.org/officeDocument/2006/relationships/image" Target="../media/image102.svg"/></Relationships>
</file>

<file path=ppt/slides/_rels/slide95.xml.rels><?xml version="1.0" encoding="UTF-8" standalone="yes"?>
<Relationships xmlns="http://schemas.openxmlformats.org/package/2006/relationships"><Relationship Id="rId8" Type="http://schemas.openxmlformats.org/officeDocument/2006/relationships/image" Target="../media/image104.svg"/><Relationship Id="rId3" Type="http://schemas.openxmlformats.org/officeDocument/2006/relationships/image" Target="../media/image67.png"/><Relationship Id="rId7" Type="http://schemas.openxmlformats.org/officeDocument/2006/relationships/image" Target="../media/image103.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slides/_rels/slide9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7356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AFDB4-4E8B-D7CB-DC81-EEC9921A98D7}"/>
              </a:ext>
            </a:extLst>
          </p:cNvPr>
          <p:cNvSpPr txBox="1">
            <a:spLocks/>
          </p:cNvSpPr>
          <p:nvPr/>
        </p:nvSpPr>
        <p:spPr>
          <a:xfrm>
            <a:off x="4902498" y="4737982"/>
            <a:ext cx="3595099" cy="220353"/>
          </a:xfrm>
          <a:prstGeom prst="rect">
            <a:avLst/>
          </a:prstGeom>
        </p:spPr>
        <p:txBody>
          <a:bodyPr/>
          <a:lstStyle>
            <a:lvl1pPr algn="r" defTabSz="1828709" rtl="1" eaLnBrk="1" latinLnBrk="0" hangingPunct="1">
              <a:lnSpc>
                <a:spcPct val="100000"/>
              </a:lnSpc>
              <a:spcBef>
                <a:spcPct val="0"/>
              </a:spcBef>
              <a:buNone/>
              <a:defRPr sz="4800" b="1" i="0" kern="1200">
                <a:solidFill>
                  <a:schemeClr val="tx1"/>
                </a:solidFill>
                <a:latin typeface="Tajawal" pitchFamily="2" charset="-78"/>
                <a:ea typeface="+mj-ea"/>
                <a:cs typeface="Tajawal" pitchFamily="2" charset="-78"/>
              </a:defRPr>
            </a:lvl1pPr>
          </a:lstStyle>
          <a:p>
            <a:endParaRPr lang="en-US" sz="1350" b="0" dirty="0">
              <a:solidFill>
                <a:schemeClr val="bg1"/>
              </a:solidFill>
              <a:latin typeface="Cairo Medium" pitchFamily="2" charset="-78"/>
              <a:cs typeface="Cairo Medium" pitchFamily="2" charset="-78"/>
            </a:endParaRPr>
          </a:p>
        </p:txBody>
      </p:sp>
      <p:sp>
        <p:nvSpPr>
          <p:cNvPr id="4" name="Title 1">
            <a:extLst>
              <a:ext uri="{FF2B5EF4-FFF2-40B4-BE49-F238E27FC236}">
                <a16:creationId xmlns:a16="http://schemas.microsoft.com/office/drawing/2014/main" id="{E099B778-8A2B-D831-ECF7-81AC7FF2A041}"/>
              </a:ext>
            </a:extLst>
          </p:cNvPr>
          <p:cNvSpPr txBox="1">
            <a:spLocks/>
          </p:cNvSpPr>
          <p:nvPr/>
        </p:nvSpPr>
        <p:spPr>
          <a:xfrm>
            <a:off x="4761501" y="2237466"/>
            <a:ext cx="3925597" cy="697143"/>
          </a:xfrm>
          <a:prstGeom prst="rect">
            <a:avLst/>
          </a:prstGeom>
        </p:spPr>
        <p:txBody>
          <a:bodyPr/>
          <a:lstStyle>
            <a:lvl1pPr algn="r" defTabSz="1828709" rtl="1" eaLnBrk="1" latinLnBrk="0" hangingPunct="1">
              <a:lnSpc>
                <a:spcPct val="100000"/>
              </a:lnSpc>
              <a:spcBef>
                <a:spcPct val="0"/>
              </a:spcBef>
              <a:buNone/>
              <a:defRPr sz="4800" b="1" i="0" kern="1200">
                <a:solidFill>
                  <a:schemeClr val="tx1"/>
                </a:solidFill>
                <a:latin typeface="Tajawal" pitchFamily="2" charset="-78"/>
                <a:ea typeface="+mj-ea"/>
                <a:cs typeface="Tajawal" pitchFamily="2" charset="-78"/>
              </a:defRPr>
            </a:lvl1pPr>
          </a:lstStyle>
          <a:p>
            <a:r>
              <a:rPr lang="en-US" sz="3300" dirty="0" err="1">
                <a:solidFill>
                  <a:schemeClr val="bg1"/>
                </a:solidFill>
                <a:latin typeface="Sakkal Majalla" panose="02000000000000000000" pitchFamily="2" charset="-78"/>
                <a:cs typeface="Sakkal Majalla" panose="02000000000000000000" pitchFamily="2" charset="-78"/>
              </a:rPr>
              <a:t>استراتيجية</a:t>
            </a:r>
            <a:r>
              <a:rPr lang="en-US" sz="3300" dirty="0">
                <a:solidFill>
                  <a:schemeClr val="bg1"/>
                </a:solidFill>
                <a:latin typeface="Sakkal Majalla" panose="02000000000000000000" pitchFamily="2" charset="-78"/>
                <a:cs typeface="Sakkal Majalla" panose="02000000000000000000" pitchFamily="2" charset="-78"/>
              </a:rPr>
              <a:t> </a:t>
            </a:r>
            <a:r>
              <a:rPr lang="en-US" sz="3300" dirty="0" err="1">
                <a:solidFill>
                  <a:schemeClr val="bg1"/>
                </a:solidFill>
                <a:latin typeface="Sakkal Majalla" panose="02000000000000000000" pitchFamily="2" charset="-78"/>
                <a:cs typeface="Sakkal Majalla" panose="02000000000000000000" pitchFamily="2" charset="-78"/>
              </a:rPr>
              <a:t>مجموعة</a:t>
            </a:r>
            <a:r>
              <a:rPr lang="en-US" sz="3300" dirty="0">
                <a:solidFill>
                  <a:schemeClr val="bg1"/>
                </a:solidFill>
                <a:latin typeface="Sakkal Majalla" panose="02000000000000000000" pitchFamily="2" charset="-78"/>
                <a:cs typeface="Sakkal Majalla" panose="02000000000000000000" pitchFamily="2" charset="-78"/>
              </a:rPr>
              <a:t> </a:t>
            </a:r>
            <a:r>
              <a:rPr lang="en-US" sz="3300" dirty="0" err="1">
                <a:solidFill>
                  <a:schemeClr val="bg1"/>
                </a:solidFill>
                <a:latin typeface="Sakkal Majalla" panose="02000000000000000000" pitchFamily="2" charset="-78"/>
                <a:cs typeface="Sakkal Majalla" panose="02000000000000000000" pitchFamily="2" charset="-78"/>
              </a:rPr>
              <a:t>موسى</a:t>
            </a:r>
            <a:r>
              <a:rPr lang="en-US" sz="3300" dirty="0">
                <a:solidFill>
                  <a:schemeClr val="bg1"/>
                </a:solidFill>
                <a:latin typeface="Sakkal Majalla" panose="02000000000000000000" pitchFamily="2" charset="-78"/>
                <a:cs typeface="Sakkal Majalla" panose="02000000000000000000" pitchFamily="2" charset="-78"/>
              </a:rPr>
              <a:t> </a:t>
            </a:r>
            <a:r>
              <a:rPr lang="en-US" sz="3300" dirty="0" err="1">
                <a:solidFill>
                  <a:schemeClr val="bg1"/>
                </a:solidFill>
                <a:latin typeface="Sakkal Majalla" panose="02000000000000000000" pitchFamily="2" charset="-78"/>
                <a:cs typeface="Sakkal Majalla" panose="02000000000000000000" pitchFamily="2" charset="-78"/>
              </a:rPr>
              <a:t>الموسى</a:t>
            </a:r>
            <a:endParaRPr lang="en-US" sz="3300" dirty="0">
              <a:solidFill>
                <a:schemeClr val="bg1"/>
              </a:solidFill>
              <a:latin typeface="Sakkal Majalla" panose="02000000000000000000" pitchFamily="2" charset="-78"/>
              <a:cs typeface="Sakkal Majalla" panose="02000000000000000000" pitchFamily="2" charset="-78"/>
            </a:endParaRPr>
          </a:p>
          <a:p>
            <a:endParaRPr lang="en-US" sz="2475" dirty="0">
              <a:solidFill>
                <a:schemeClr val="bg1"/>
              </a:solidFill>
              <a:latin typeface="Sakkal Majalla" panose="02000000000000000000" pitchFamily="2" charset="-78"/>
              <a:cs typeface="Sakkal Majalla" panose="02000000000000000000" pitchFamily="2" charset="-78"/>
            </a:endParaRPr>
          </a:p>
        </p:txBody>
      </p:sp>
      <p:sp>
        <p:nvSpPr>
          <p:cNvPr id="3" name="Title 1">
            <a:extLst>
              <a:ext uri="{FF2B5EF4-FFF2-40B4-BE49-F238E27FC236}">
                <a16:creationId xmlns:a16="http://schemas.microsoft.com/office/drawing/2014/main" id="{3303F8FE-C333-1A1D-10B8-DA6484613AC9}"/>
              </a:ext>
            </a:extLst>
          </p:cNvPr>
          <p:cNvSpPr txBox="1">
            <a:spLocks/>
          </p:cNvSpPr>
          <p:nvPr/>
        </p:nvSpPr>
        <p:spPr>
          <a:xfrm>
            <a:off x="7955055" y="4456615"/>
            <a:ext cx="732043" cy="434405"/>
          </a:xfrm>
          <a:prstGeom prst="rect">
            <a:avLst/>
          </a:prstGeom>
        </p:spPr>
        <p:txBody>
          <a:bodyPr/>
          <a:lstStyle>
            <a:lvl1pPr algn="r" defTabSz="1828709" rtl="1" eaLnBrk="1" latinLnBrk="0" hangingPunct="1">
              <a:lnSpc>
                <a:spcPct val="100000"/>
              </a:lnSpc>
              <a:spcBef>
                <a:spcPct val="0"/>
              </a:spcBef>
              <a:buNone/>
              <a:defRPr sz="4800" b="1" i="0" kern="1200">
                <a:solidFill>
                  <a:schemeClr val="tx1"/>
                </a:solidFill>
                <a:latin typeface="Tajawal" pitchFamily="2" charset="-78"/>
                <a:ea typeface="+mj-ea"/>
                <a:cs typeface="Tajawal" pitchFamily="2" charset="-78"/>
              </a:defRPr>
            </a:lvl1pPr>
          </a:lstStyle>
          <a:p>
            <a:pPr>
              <a:lnSpc>
                <a:spcPts val="1875"/>
              </a:lnSpc>
            </a:pPr>
            <a:r>
              <a:rPr lang="ar-SA" sz="2025" b="0" dirty="0">
                <a:solidFill>
                  <a:schemeClr val="bg1"/>
                </a:solidFill>
                <a:latin typeface="Sakkal Majalla" panose="02000000000000000000" pitchFamily="2" charset="-78"/>
                <a:cs typeface="Sakkal Majalla" panose="02000000000000000000" pitchFamily="2" charset="-78"/>
              </a:rPr>
              <a:t>نوفمبر</a:t>
            </a:r>
            <a:br>
              <a:rPr lang="en-US" sz="2025" b="0" dirty="0">
                <a:solidFill>
                  <a:schemeClr val="bg1"/>
                </a:solidFill>
                <a:latin typeface="Sakkal Majalla" panose="02000000000000000000" pitchFamily="2" charset="-78"/>
                <a:cs typeface="Sakkal Majalla" panose="02000000000000000000" pitchFamily="2" charset="-78"/>
              </a:rPr>
            </a:br>
            <a:r>
              <a:rPr lang="en-US" sz="2025" b="0" dirty="0">
                <a:solidFill>
                  <a:schemeClr val="bg1"/>
                </a:solidFill>
                <a:latin typeface="Sakkal Majalla" panose="02000000000000000000" pitchFamily="2" charset="-78"/>
                <a:cs typeface="Sakkal Majalla" panose="02000000000000000000" pitchFamily="2" charset="-78"/>
              </a:rPr>
              <a:t>2025</a:t>
            </a:r>
          </a:p>
        </p:txBody>
      </p:sp>
      <p:pic>
        <p:nvPicPr>
          <p:cNvPr id="8" name="Graphic 7">
            <a:extLst>
              <a:ext uri="{FF2B5EF4-FFF2-40B4-BE49-F238E27FC236}">
                <a16:creationId xmlns:a16="http://schemas.microsoft.com/office/drawing/2014/main" id="{F8C44C19-7189-E6EB-5018-EFC2274C32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6404" y="571475"/>
            <a:ext cx="3736096" cy="4572026"/>
          </a:xfrm>
          <a:prstGeom prst="rect">
            <a:avLst/>
          </a:prstGeom>
        </p:spPr>
      </p:pic>
    </p:spTree>
    <p:extLst>
      <p:ext uri="{BB962C8B-B14F-4D97-AF65-F5344CB8AC3E}">
        <p14:creationId xmlns:p14="http://schemas.microsoft.com/office/powerpoint/2010/main" val="8376356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9BC57-DE11-853A-FC4C-CE9155DDC191}"/>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86F553A6-0AE5-2623-B060-93C587FE77AD}"/>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nSpc>
                <a:spcPct val="115000"/>
              </a:lnSpc>
              <a:spcAft>
                <a:spcPts val="300"/>
              </a:spcAft>
            </a:pPr>
            <a:r>
              <a:rPr lang="en-US" sz="1800" kern="100">
                <a:latin typeface="Aptos" panose="020B0004020202020204" pitchFamily="34" charset="0"/>
                <a:ea typeface="Aptos" panose="020B0004020202020204" pitchFamily="34" charset="0"/>
                <a:cs typeface="Sakkal Majalla" panose="02000000000000000000" pitchFamily="2" charset="-78"/>
              </a:rPr>
              <a:t>ملخص المستندات</a:t>
            </a:r>
            <a:endParaRPr lang="en-US" sz="1800" kern="100" dirty="0">
              <a:latin typeface="Aptos" panose="020B0004020202020204" pitchFamily="34" charset="0"/>
              <a:ea typeface="Aptos" panose="020B0004020202020204" pitchFamily="34" charset="0"/>
              <a:cs typeface="Sakkal Majalla" panose="02000000000000000000" pitchFamily="2" charset="-78"/>
            </a:endParaRPr>
          </a:p>
        </p:txBody>
      </p:sp>
      <p:sp>
        <p:nvSpPr>
          <p:cNvPr id="2" name="Rectangle 1">
            <a:extLst>
              <a:ext uri="{FF2B5EF4-FFF2-40B4-BE49-F238E27FC236}">
                <a16:creationId xmlns:a16="http://schemas.microsoft.com/office/drawing/2014/main" id="{C7C20620-A2C2-C085-8DAB-AB30C5CA69C6}"/>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algn="r" rtl="1"/>
            <a:endParaRPr lang="en-US" sz="253" dirty="0"/>
          </a:p>
        </p:txBody>
      </p:sp>
      <p:sp>
        <p:nvSpPr>
          <p:cNvPr id="8" name="Slide Number Placeholder 2">
            <a:extLst>
              <a:ext uri="{FF2B5EF4-FFF2-40B4-BE49-F238E27FC236}">
                <a16:creationId xmlns:a16="http://schemas.microsoft.com/office/drawing/2014/main" id="{39A8A548-1041-7CB0-62D2-DAFDD768B0C8}"/>
              </a:ext>
            </a:extLst>
          </p:cNvPr>
          <p:cNvSpPr>
            <a:spLocks noGrp="1"/>
          </p:cNvSpPr>
          <p:nvPr>
            <p:ph type="sldNum" sz="quarter" idx="4"/>
          </p:nvPr>
        </p:nvSpPr>
        <p:spPr>
          <a:xfrm>
            <a:off x="8339248" y="4773324"/>
            <a:ext cx="519579" cy="226002"/>
          </a:xfrm>
        </p:spPr>
        <p:txBody>
          <a:bodyPr/>
          <a:lstStyle/>
          <a:p>
            <a:fld id="{402EAA05-6333-46EE-AAC8-A5AD6A996142}" type="slidenum">
              <a:rPr lang="en-US" smtClean="0"/>
              <a:t>10</a:t>
            </a:fld>
            <a:endParaRPr lang="en-US" dirty="0"/>
          </a:p>
        </p:txBody>
      </p:sp>
      <p:sp>
        <p:nvSpPr>
          <p:cNvPr id="3" name="Rectangle 2">
            <a:extLst>
              <a:ext uri="{FF2B5EF4-FFF2-40B4-BE49-F238E27FC236}">
                <a16:creationId xmlns:a16="http://schemas.microsoft.com/office/drawing/2014/main" id="{732A1616-C2ED-8355-4C4B-A19D287DF584}"/>
              </a:ext>
            </a:extLst>
          </p:cNvPr>
          <p:cNvSpPr/>
          <p:nvPr/>
        </p:nvSpPr>
        <p:spPr>
          <a:xfrm flipH="1">
            <a:off x="5711047" y="1533817"/>
            <a:ext cx="2628198" cy="2617032"/>
          </a:xfrm>
          <a:prstGeom prst="rect">
            <a:avLst/>
          </a:prstGeom>
          <a:solidFill>
            <a:schemeClr val="accent2">
              <a:lumMod val="20000"/>
              <a:lumOff val="80000"/>
              <a:alpha val="40000"/>
            </a:schemeClr>
          </a:solidFill>
          <a:ln>
            <a:noFill/>
          </a:ln>
        </p:spPr>
        <p:txBody>
          <a:bodyPr wrap="square" tIns="91440" rIns="102870" rtlCol="0" anchor="t">
            <a:noAutofit/>
          </a:bodyPr>
          <a:lstStyle/>
          <a:p>
            <a:pPr marL="87511" indent="-87511" algn="r" defTabSz="342883" rtl="1">
              <a:buFont typeface="Wingdings" panose="05000000000000000000" pitchFamily="2" charset="2"/>
              <a:buChar char="§"/>
              <a:defRPr/>
            </a:pPr>
            <a:r>
              <a:rPr lang="en-US" sz="100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الملخص التنفيذي </a:t>
            </a:r>
          </a:p>
          <a:p>
            <a:pPr marL="87511" indent="-87511" algn="r" defTabSz="342883" rtl="1">
              <a:buFont typeface="Wingdings" panose="05000000000000000000" pitchFamily="2" charset="2"/>
              <a:buChar char="§"/>
              <a:defRPr/>
            </a:pPr>
            <a:r>
              <a:rPr lang="en-US" sz="100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الوضع الراهن للملاحظات السابقة </a:t>
            </a:r>
          </a:p>
          <a:p>
            <a:pPr marL="87511" indent="-87511" algn="r" defTabSz="342883" rtl="1">
              <a:buFont typeface="Wingdings" panose="05000000000000000000" pitchFamily="2" charset="2"/>
              <a:buChar char="§"/>
              <a:defRPr/>
            </a:pPr>
            <a:r>
              <a:rPr lang="en-US" sz="100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الملاحظات الحالية خلال النصف الأول (2025م)</a:t>
            </a:r>
          </a:p>
          <a:p>
            <a:pPr marL="87511" indent="-87511" algn="r" defTabSz="342883" rtl="1">
              <a:buFont typeface="Wingdings" panose="05000000000000000000" pitchFamily="2" charset="2"/>
              <a:buChar char="§"/>
              <a:defRPr/>
            </a:pPr>
            <a:r>
              <a:rPr lang="en-US" sz="100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ما تم حيال توصيات وقرارات اللجنة السابقة (التوصيات والقرارات)</a:t>
            </a:r>
          </a:p>
          <a:p>
            <a:pPr marL="87511" indent="-87511" algn="r" defTabSz="342883" rtl="1">
              <a:buFont typeface="Wingdings" panose="05000000000000000000" pitchFamily="2" charset="2"/>
              <a:buChar char="§"/>
              <a:defRPr/>
            </a:pPr>
            <a:r>
              <a:rPr lang="en-US" sz="100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رأي المراجعة الداخلية واهم التوصيات المتقرحة</a:t>
            </a:r>
          </a:p>
          <a:p>
            <a:pPr marL="128588" indent="-128588" algn="just" rtl="1">
              <a:buFont typeface="Wingdings" panose="05000000000000000000" pitchFamily="2" charset="2"/>
              <a:buChar char="§"/>
            </a:pPr>
            <a:endParaRPr lang="en-US" sz="1000" dirty="0">
              <a:solidFill>
                <a:schemeClr val="accent1">
                  <a:lumMod val="50000"/>
                </a:schemeClr>
              </a:solidFill>
              <a:latin typeface="Sakkal Majalla" panose="02000000000000000000" pitchFamily="2" charset="-78"/>
              <a:ea typeface="+mn-lt"/>
              <a:cs typeface="Sakkal Majalla" panose="02000000000000000000" pitchFamily="2" charset="-78"/>
            </a:endParaRPr>
          </a:p>
        </p:txBody>
      </p:sp>
      <p:sp>
        <p:nvSpPr>
          <p:cNvPr id="6" name="Rectangle: Rounded Corners 5">
            <a:extLst>
              <a:ext uri="{FF2B5EF4-FFF2-40B4-BE49-F238E27FC236}">
                <a16:creationId xmlns:a16="http://schemas.microsoft.com/office/drawing/2014/main" id="{B86A55BE-FF33-033E-EBA8-F77643378936}"/>
              </a:ext>
            </a:extLst>
          </p:cNvPr>
          <p:cNvSpPr/>
          <p:nvPr/>
        </p:nvSpPr>
        <p:spPr>
          <a:xfrm flipH="1">
            <a:off x="5711050" y="1190039"/>
            <a:ext cx="2628198" cy="293340"/>
          </a:xfrm>
          <a:prstGeom prst="roundRect">
            <a:avLst/>
          </a:prstGeom>
          <a:solidFill>
            <a:schemeClr val="accent1"/>
          </a:solidFill>
          <a:ln>
            <a:noFill/>
          </a:ln>
        </p:spPr>
        <p:txBody>
          <a:bodyPr vert="horz" wrap="square" lIns="0" tIns="0" rIns="0" bIns="0" rtlCol="0" anchor="ctr">
            <a:noAutofit/>
          </a:bodyPr>
          <a:lstStyle/>
          <a:p>
            <a:pPr algn="ctr" defTabSz="342883" rtl="1">
              <a:defRPr/>
            </a:pPr>
            <a:r>
              <a:rPr lang="en-US" sz="1200" b="1">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تقرير الأداء لإدارة المراجعة الداخلية للمجموعة</a:t>
            </a: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13" name="Rectangle 12">
            <a:extLst>
              <a:ext uri="{FF2B5EF4-FFF2-40B4-BE49-F238E27FC236}">
                <a16:creationId xmlns:a16="http://schemas.microsoft.com/office/drawing/2014/main" id="{1CBC0D92-FA19-F7F4-B969-A7A44D3C4BB3}"/>
              </a:ext>
            </a:extLst>
          </p:cNvPr>
          <p:cNvSpPr/>
          <p:nvPr/>
        </p:nvSpPr>
        <p:spPr>
          <a:xfrm flipH="1">
            <a:off x="3456709" y="1533817"/>
            <a:ext cx="2227221" cy="2617032"/>
          </a:xfrm>
          <a:prstGeom prst="rect">
            <a:avLst/>
          </a:prstGeom>
          <a:solidFill>
            <a:schemeClr val="accent1">
              <a:lumMod val="20000"/>
              <a:lumOff val="80000"/>
              <a:alpha val="40000"/>
            </a:schemeClr>
          </a:solidFill>
          <a:ln>
            <a:noFill/>
          </a:ln>
        </p:spPr>
        <p:txBody>
          <a:bodyPr wrap="square" tIns="91440" rIns="102870" rtlCol="0" anchor="t">
            <a:noAutofit/>
          </a:bodyPr>
          <a:lstStyle/>
          <a:p>
            <a:pPr marL="87511" indent="-87511" algn="r" defTabSz="342883" rtl="1">
              <a:buFont typeface="Wingdings" panose="05000000000000000000" pitchFamily="2" charset="2"/>
              <a:buChar char="§"/>
              <a:defRPr/>
            </a:pPr>
            <a:r>
              <a:rPr lang="en-US" sz="100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نطاق التقرير </a:t>
            </a:r>
          </a:p>
          <a:p>
            <a:pPr marL="87511" indent="-87511" algn="r" defTabSz="342883" rtl="1">
              <a:buFont typeface="Wingdings" panose="05000000000000000000" pitchFamily="2" charset="2"/>
              <a:buChar char="§"/>
              <a:defRPr/>
            </a:pPr>
            <a:r>
              <a:rPr lang="en-US" sz="100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إرشادات التقرير</a:t>
            </a:r>
          </a:p>
          <a:p>
            <a:pPr marL="87511" indent="-87511" algn="r" defTabSz="342883" rtl="1">
              <a:buFont typeface="Wingdings" panose="05000000000000000000" pitchFamily="2" charset="2"/>
              <a:buChar char="§"/>
              <a:defRPr/>
            </a:pPr>
            <a:r>
              <a:rPr lang="en-US" sz="100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المجالات الرئيسية للتقييم </a:t>
            </a:r>
          </a:p>
          <a:p>
            <a:pPr marL="87511" indent="-87511" algn="r" defTabSz="342883" rtl="1">
              <a:buFont typeface="Wingdings" panose="05000000000000000000" pitchFamily="2" charset="2"/>
              <a:buChar char="§"/>
              <a:defRPr/>
            </a:pPr>
            <a:r>
              <a:rPr lang="en-US" sz="100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الخط الزمني المقترح للطرح الأولي</a:t>
            </a:r>
          </a:p>
          <a:p>
            <a:pPr marL="87511" indent="-87511" algn="r" defTabSz="342883" rtl="1">
              <a:buFont typeface="Wingdings" panose="05000000000000000000" pitchFamily="2" charset="2"/>
              <a:buChar char="§"/>
              <a:defRPr/>
            </a:pPr>
            <a:r>
              <a:rPr lang="en-US" sz="100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النتائج التفصيلية </a:t>
            </a:r>
          </a:p>
          <a:p>
            <a:pPr marL="266700" indent="-171450" algn="r" defTabSz="342883" rtl="1">
              <a:buFont typeface="Courier New" panose="02070309020205020404" pitchFamily="49" charset="0"/>
              <a:buChar char="o"/>
              <a:defRPr/>
            </a:pPr>
            <a:r>
              <a:rPr lang="en-US" sz="100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الاستراتيجية المؤسسية ومسار عمل الطرح العام الأولي</a:t>
            </a:r>
          </a:p>
          <a:p>
            <a:pPr marL="266700" indent="-171450" algn="r" defTabSz="342883" rtl="1">
              <a:buFont typeface="Courier New" panose="02070309020205020404" pitchFamily="49" charset="0"/>
              <a:buChar char="o"/>
              <a:defRPr/>
            </a:pPr>
            <a:r>
              <a:rPr lang="en-US" sz="100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الحوكمة والقيادة</a:t>
            </a:r>
          </a:p>
          <a:p>
            <a:pPr marL="266700" indent="-171450" algn="r" defTabSz="342883" rtl="1">
              <a:buFont typeface="Courier New" panose="02070309020205020404" pitchFamily="49" charset="0"/>
              <a:buChar char="o"/>
              <a:defRPr/>
            </a:pPr>
            <a:r>
              <a:rPr lang="en-US" sz="100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المحاسبة والتقارير المالية</a:t>
            </a:r>
          </a:p>
          <a:p>
            <a:pPr marL="266700" indent="-171450" algn="r" defTabSz="342883" rtl="1">
              <a:buFont typeface="Courier New" panose="02070309020205020404" pitchFamily="49" charset="0"/>
              <a:buChar char="o"/>
              <a:defRPr/>
            </a:pPr>
            <a:r>
              <a:rPr lang="en-US" sz="100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الرقابة الداخلية</a:t>
            </a:r>
          </a:p>
          <a:p>
            <a:pPr marL="266700" indent="-171450" algn="r" defTabSz="342883" rtl="1">
              <a:buFont typeface="Courier New" panose="02070309020205020404" pitchFamily="49" charset="0"/>
              <a:buChar char="o"/>
              <a:defRPr/>
            </a:pPr>
            <a:r>
              <a:rPr lang="en-US" sz="100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إدارة المخاطر والامتثال</a:t>
            </a:r>
          </a:p>
          <a:p>
            <a:pPr marL="266700" indent="-171450" algn="r" defTabSz="342883" rtl="1">
              <a:buFont typeface="Courier New" panose="02070309020205020404" pitchFamily="49" charset="0"/>
              <a:buChar char="o"/>
              <a:defRPr/>
            </a:pPr>
            <a:r>
              <a:rPr lang="en-US" sz="100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تقنية المعلومات</a:t>
            </a:r>
          </a:p>
          <a:p>
            <a:pPr marL="266700" indent="-171450" algn="r" defTabSz="342883" rtl="1">
              <a:buFont typeface="Courier New" panose="02070309020205020404" pitchFamily="49" charset="0"/>
              <a:buChar char="o"/>
              <a:defRPr/>
            </a:pPr>
            <a:r>
              <a:rPr lang="en-US" sz="100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الموارد البشرية</a:t>
            </a:r>
          </a:p>
          <a:p>
            <a:pPr marL="266700" indent="-171450" algn="r" defTabSz="342883" rtl="1">
              <a:buFont typeface="Courier New" panose="02070309020205020404" pitchFamily="49" charset="0"/>
              <a:buChar char="o"/>
              <a:defRPr/>
            </a:pPr>
            <a:r>
              <a:rPr lang="en-US" sz="100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التسويق وعلاقات المستثمرين</a:t>
            </a:r>
            <a:endPar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14" name="Rectangle: Rounded Corners 13">
            <a:extLst>
              <a:ext uri="{FF2B5EF4-FFF2-40B4-BE49-F238E27FC236}">
                <a16:creationId xmlns:a16="http://schemas.microsoft.com/office/drawing/2014/main" id="{9422D97A-0B0D-1E6B-41AB-00D71D4BF6C9}"/>
              </a:ext>
            </a:extLst>
          </p:cNvPr>
          <p:cNvSpPr/>
          <p:nvPr/>
        </p:nvSpPr>
        <p:spPr>
          <a:xfrm flipH="1">
            <a:off x="3456714" y="1190039"/>
            <a:ext cx="2227221" cy="293340"/>
          </a:xfrm>
          <a:prstGeom prst="roundRect">
            <a:avLst/>
          </a:prstGeom>
          <a:solidFill>
            <a:schemeClr val="accent1"/>
          </a:solidFill>
          <a:ln>
            <a:noFill/>
          </a:ln>
        </p:spPr>
        <p:txBody>
          <a:bodyPr vert="horz" wrap="square" lIns="0" tIns="0" rIns="0" bIns="0" rtlCol="0" anchor="ctr">
            <a:noAutofit/>
          </a:bodyPr>
          <a:lstStyle/>
          <a:p>
            <a:pPr algn="ctr" defTabSz="342883" rtl="1">
              <a:defRPr/>
            </a:pPr>
            <a:r>
              <a:rPr lang="en-US" sz="1200" b="1">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مسودة تقرير تقييم جاهزية الطرح الأولي</a:t>
            </a: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15" name="Rectangle 14">
            <a:extLst>
              <a:ext uri="{FF2B5EF4-FFF2-40B4-BE49-F238E27FC236}">
                <a16:creationId xmlns:a16="http://schemas.microsoft.com/office/drawing/2014/main" id="{F25EC983-67C5-E45F-FEB5-3B038FC8C187}"/>
              </a:ext>
            </a:extLst>
          </p:cNvPr>
          <p:cNvSpPr/>
          <p:nvPr/>
        </p:nvSpPr>
        <p:spPr>
          <a:xfrm flipH="1">
            <a:off x="1202366" y="1533817"/>
            <a:ext cx="2227221" cy="2617032"/>
          </a:xfrm>
          <a:prstGeom prst="rect">
            <a:avLst/>
          </a:prstGeom>
          <a:solidFill>
            <a:schemeClr val="accent1">
              <a:lumMod val="20000"/>
              <a:lumOff val="80000"/>
              <a:alpha val="40000"/>
            </a:schemeClr>
          </a:solidFill>
          <a:ln>
            <a:noFill/>
          </a:ln>
        </p:spPr>
        <p:txBody>
          <a:bodyPr wrap="square" tIns="91440" rIns="102870" rtlCol="0" anchor="t">
            <a:noAutofit/>
          </a:bodyPr>
          <a:lstStyle/>
          <a:p>
            <a:pPr marL="87511" indent="-87511" algn="r" defTabSz="342883" rtl="1">
              <a:buFont typeface="Wingdings" panose="05000000000000000000" pitchFamily="2" charset="2"/>
              <a:buChar char="§"/>
              <a:defRPr/>
            </a:pP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التمهيد</a:t>
            </a:r>
            <a:endPar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endParaRPr>
          </a:p>
          <a:p>
            <a:pPr marL="87511" indent="-87511" algn="r" defTabSz="342883" rtl="1">
              <a:buFont typeface="Wingdings" panose="05000000000000000000" pitchFamily="2" charset="2"/>
              <a:buChar char="§"/>
              <a:defRPr/>
            </a:pP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تحديد</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البيانات</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والخدمات</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المقدمة</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للعقار</a:t>
            </a:r>
            <a:endPar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endParaRPr>
          </a:p>
          <a:p>
            <a:pPr marL="87511" indent="-87511" algn="r" defTabSz="342883" rtl="1">
              <a:buFont typeface="Wingdings" panose="05000000000000000000" pitchFamily="2" charset="2"/>
              <a:buChar char="§"/>
              <a:defRPr/>
            </a:pP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اعتماد</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عقود</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الإيجار</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تجديد</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تمديد</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a:t>
            </a:r>
          </a:p>
          <a:p>
            <a:pPr marL="87511" indent="-87511" algn="r" defTabSz="342883" rtl="1">
              <a:buFont typeface="Wingdings" panose="05000000000000000000" pitchFamily="2" charset="2"/>
              <a:buChar char="§"/>
              <a:defRPr/>
            </a:pP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تحصيل</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عقد</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الإيجار</a:t>
            </a:r>
            <a:endPar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endParaRPr>
          </a:p>
          <a:p>
            <a:pPr marL="87511" indent="-87511" algn="r" defTabSz="342883" rtl="1">
              <a:buFont typeface="Wingdings" panose="05000000000000000000" pitchFamily="2" charset="2"/>
              <a:buChar char="§"/>
              <a:defRPr/>
            </a:pP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إنهاء</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العقد</a:t>
            </a:r>
            <a:endPar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endParaRPr>
          </a:p>
          <a:p>
            <a:pPr marL="87511" indent="-87511" algn="r" defTabSz="342883" rtl="1">
              <a:buFont typeface="Wingdings" panose="05000000000000000000" pitchFamily="2" charset="2"/>
              <a:buChar char="§"/>
              <a:defRPr/>
            </a:pP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خدمة</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العملاء</a:t>
            </a:r>
            <a:endPar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endParaRPr>
          </a:p>
          <a:p>
            <a:pPr marL="87511" indent="-87511" algn="r" defTabSz="342883" rtl="1">
              <a:buFont typeface="Wingdings" panose="05000000000000000000" pitchFamily="2" charset="2"/>
              <a:buChar char="§"/>
              <a:defRPr/>
            </a:pP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إدارة</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المرافق</a:t>
            </a:r>
            <a:endPar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endParaRPr>
          </a:p>
          <a:p>
            <a:pPr marL="87511" indent="-87511" algn="r" defTabSz="342883" rtl="1">
              <a:buFont typeface="Wingdings" panose="05000000000000000000" pitchFamily="2" charset="2"/>
              <a:buChar char="§"/>
              <a:defRPr/>
            </a:pP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التشغيل</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والصيانة</a:t>
            </a:r>
            <a:endPar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endParaRPr>
          </a:p>
          <a:p>
            <a:pPr marL="87511" indent="-87511" algn="r" defTabSz="342883" rtl="1">
              <a:buFont typeface="Wingdings" panose="05000000000000000000" pitchFamily="2" charset="2"/>
              <a:buChar char="§"/>
              <a:defRPr/>
            </a:pP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إدارة</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المرافق</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والمباني</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فنياً</a:t>
            </a:r>
            <a:endPar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endParaRPr>
          </a:p>
          <a:p>
            <a:pPr marL="87511" indent="-87511" algn="r" defTabSz="342883" rtl="1">
              <a:buFont typeface="Wingdings" panose="05000000000000000000" pitchFamily="2" charset="2"/>
              <a:buChar char="§"/>
              <a:defRPr/>
            </a:pP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دراسة</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السوق</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العقاري</a:t>
            </a:r>
            <a:endPar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endParaRPr>
          </a:p>
          <a:p>
            <a:pPr marL="87511" indent="-87511" algn="r" defTabSz="342883" rtl="1">
              <a:buFont typeface="Wingdings" panose="05000000000000000000" pitchFamily="2" charset="2"/>
              <a:buChar char="§"/>
              <a:defRPr/>
            </a:pP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تسويق</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عقاري</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لأملاك</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المجموعة</a:t>
            </a:r>
          </a:p>
          <a:p>
            <a:pPr marL="87511" indent="-87511" algn="r" defTabSz="342883" rtl="1">
              <a:buFont typeface="Wingdings" panose="05000000000000000000" pitchFamily="2" charset="2"/>
              <a:buChar char="§"/>
              <a:defRPr/>
            </a:pP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تسويق</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عقاري</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لأملاك</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الغير</a:t>
            </a:r>
            <a:endPar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endParaRPr>
          </a:p>
          <a:p>
            <a:pPr marL="87511" indent="-87511" algn="r" defTabSz="342883" rtl="1">
              <a:buFont typeface="Wingdings" panose="05000000000000000000" pitchFamily="2" charset="2"/>
              <a:buChar char="§"/>
              <a:defRPr/>
            </a:pP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إعداد</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وتطوير</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خطة</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المبيعات</a:t>
            </a:r>
            <a:endPar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endParaRPr>
          </a:p>
          <a:p>
            <a:pPr marL="87511" indent="-87511" algn="r" defTabSz="342883" rtl="1">
              <a:buFont typeface="Wingdings" panose="05000000000000000000" pitchFamily="2" charset="2"/>
              <a:buChar char="§"/>
              <a:defRPr/>
            </a:pP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رفع</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التقارير</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الشهرية</a:t>
            </a:r>
            <a:endPar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16" name="Rectangle: Rounded Corners 15">
            <a:extLst>
              <a:ext uri="{FF2B5EF4-FFF2-40B4-BE49-F238E27FC236}">
                <a16:creationId xmlns:a16="http://schemas.microsoft.com/office/drawing/2014/main" id="{C21398A3-DEC0-AAFF-F9B2-4BF6780172AF}"/>
              </a:ext>
            </a:extLst>
          </p:cNvPr>
          <p:cNvSpPr/>
          <p:nvPr/>
        </p:nvSpPr>
        <p:spPr>
          <a:xfrm flipH="1">
            <a:off x="1202371" y="1190039"/>
            <a:ext cx="2227221" cy="293340"/>
          </a:xfrm>
          <a:prstGeom prst="roundRect">
            <a:avLst/>
          </a:prstGeom>
          <a:solidFill>
            <a:schemeClr val="accent1"/>
          </a:solidFill>
          <a:ln>
            <a:noFill/>
          </a:ln>
        </p:spPr>
        <p:txBody>
          <a:bodyPr vert="horz" wrap="square" lIns="0" tIns="0" rIns="0" bIns="0" rtlCol="0" anchor="ctr">
            <a:noAutofit/>
          </a:bodyPr>
          <a:lstStyle/>
          <a:p>
            <a:pPr algn="ctr" defTabSz="342883" rtl="1">
              <a:defRPr/>
            </a:pPr>
            <a:r>
              <a:rPr lang="en-US" sz="1200" b="1">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سياسات ودليل إجراءات العمليات – شركة نفوذ </a:t>
            </a: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Tree>
    <p:extLst>
      <p:ext uri="{BB962C8B-B14F-4D97-AF65-F5344CB8AC3E}">
        <p14:creationId xmlns:p14="http://schemas.microsoft.com/office/powerpoint/2010/main" val="413940370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F9E82-3004-EBF9-B4B7-D50EB5D5DB1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EBFB85-F119-F012-63D5-F5D7AC23DA07}"/>
              </a:ext>
            </a:extLst>
          </p:cNvPr>
          <p:cNvSpPr>
            <a:spLocks noGrp="1"/>
          </p:cNvSpPr>
          <p:nvPr>
            <p:ph type="sldNum" sz="quarter" idx="4"/>
          </p:nvPr>
        </p:nvSpPr>
        <p:spPr/>
        <p:txBody>
          <a:bodyPr/>
          <a:lstStyle/>
          <a:p>
            <a:pPr marL="0" marR="0" lvl="0" indent="0" algn="r" defTabSz="171450" rtl="0"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a:ln>
                  <a:noFill/>
                </a:ln>
                <a:solidFill>
                  <a:srgbClr val="768394"/>
                </a:solidFill>
                <a:effectLst/>
                <a:uLnTx/>
                <a:uFillTx/>
                <a:latin typeface="Calibri" panose="020F0502020204030204"/>
                <a:ea typeface="+mn-ea"/>
                <a:cs typeface="Arial" panose="020B0604020202020204" pitchFamily="34" charset="0"/>
              </a:rPr>
              <a:t>10</a:t>
            </a:r>
            <a:endParaRPr kumimoji="0" lang="en-US" sz="1050" b="1" i="0" u="none" strike="noStrike" kern="1200" cap="none" spc="0" normalizeH="0" baseline="0" noProof="0">
              <a:ln>
                <a:noFill/>
              </a:ln>
              <a:solidFill>
                <a:srgbClr val="768394"/>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22675694-D75F-09D0-2336-E0305E7051E1}"/>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marL="0" marR="0" lvl="0" indent="0" algn="r" defTabSz="1828709" rtl="1" eaLnBrk="1" fontAlgn="auto" latinLnBrk="0" hangingPunct="1">
              <a:lnSpc>
                <a:spcPct val="115000"/>
              </a:lnSpc>
              <a:spcBef>
                <a:spcPct val="0"/>
              </a:spcBef>
              <a:spcAft>
                <a:spcPts val="300"/>
              </a:spcAft>
              <a:buClrTx/>
              <a:buSzTx/>
              <a:buFontTx/>
              <a:buNone/>
              <a:tabLst/>
              <a:defRPr/>
            </a:pPr>
            <a:r>
              <a:rPr kumimoji="0" lang="en-US" sz="1800" b="1" i="0" u="none" strike="noStrike" kern="100" cap="none" spc="0" normalizeH="0" baseline="0" noProof="0">
                <a:ln>
                  <a:noFill/>
                </a:ln>
                <a:solidFill>
                  <a:srgbClr val="002060"/>
                </a:solidFill>
                <a:effectLst/>
                <a:uLnTx/>
                <a:uFillTx/>
                <a:latin typeface="Aptos" panose="020B0004020202020204" pitchFamily="34" charset="0"/>
                <a:ea typeface="Aptos" panose="020B0004020202020204" pitchFamily="34" charset="0"/>
                <a:cs typeface="Sakkal Majalla" panose="02000000000000000000" pitchFamily="2" charset="-78"/>
              </a:rPr>
              <a:t>خيارات الرسالة (1\2)</a:t>
            </a:r>
          </a:p>
        </p:txBody>
      </p:sp>
      <p:sp>
        <p:nvSpPr>
          <p:cNvPr id="4" name="Rectangle 3">
            <a:extLst>
              <a:ext uri="{FF2B5EF4-FFF2-40B4-BE49-F238E27FC236}">
                <a16:creationId xmlns:a16="http://schemas.microsoft.com/office/drawing/2014/main" id="{C7E1945E-F9BB-B465-6F03-0EBF0442E2A4}"/>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marL="0" marR="0" lvl="0" indent="0" algn="r" defTabSz="171450" rtl="1" eaLnBrk="1" fontAlgn="auto" latinLnBrk="0" hangingPunct="1">
              <a:lnSpc>
                <a:spcPct val="100000"/>
              </a:lnSpc>
              <a:spcBef>
                <a:spcPts val="0"/>
              </a:spcBef>
              <a:spcAft>
                <a:spcPts val="0"/>
              </a:spcAft>
              <a:buClrTx/>
              <a:buSzTx/>
              <a:buFontTx/>
              <a:buNone/>
              <a:tabLst/>
              <a:defRPr/>
            </a:pPr>
            <a:endParaRPr kumimoji="0" lang="en-US" sz="25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Rectangle: Rounded Corners 63">
            <a:extLst>
              <a:ext uri="{FF2B5EF4-FFF2-40B4-BE49-F238E27FC236}">
                <a16:creationId xmlns:a16="http://schemas.microsoft.com/office/drawing/2014/main" id="{34D1D1D5-0E41-B5DD-79B0-07048697B304}"/>
              </a:ext>
            </a:extLst>
          </p:cNvPr>
          <p:cNvSpPr/>
          <p:nvPr/>
        </p:nvSpPr>
        <p:spPr>
          <a:xfrm>
            <a:off x="658297" y="2407596"/>
            <a:ext cx="2548181" cy="1239111"/>
          </a:xfrm>
          <a:prstGeom prst="roundRect">
            <a:avLst>
              <a:gd name="adj" fmla="val 3350"/>
            </a:avLst>
          </a:prstGeom>
          <a:solidFill>
            <a:srgbClr val="E2E6EE"/>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Ins="137151" rtlCol="0" anchor="t"/>
          <a:lstStyle/>
          <a:p>
            <a:pPr marL="214302" marR="0" lvl="0" indent="-214302" algn="r" defTabSz="685595" rtl="1" eaLnBrk="1" fontAlgn="auto" latinLnBrk="0" hangingPunct="1">
              <a:lnSpc>
                <a:spcPct val="100000"/>
              </a:lnSpc>
              <a:spcBef>
                <a:spcPts val="0"/>
              </a:spcBef>
              <a:spcAft>
                <a:spcPts val="0"/>
              </a:spcAft>
              <a:buClrTx/>
              <a:buSzPct val="50000"/>
              <a:buFont typeface="Arial" panose="020B0604020202020204" pitchFamily="34" charset="0"/>
              <a:buChar char="•"/>
              <a:tabLst/>
              <a:defRPr/>
            </a:pP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الرسالة</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توازن</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بين</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الهدف</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المالي</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تحقيق</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عوائد</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مستدامة</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والهدف</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الاستراتيجي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بناء</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علامة</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تجارية</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قوية</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a:t>
            </a:r>
          </a:p>
          <a:p>
            <a:pPr marL="214302" marR="0" lvl="0" indent="-214302" algn="r" defTabSz="685595" rtl="1" eaLnBrk="1" fontAlgn="auto" latinLnBrk="0" hangingPunct="1">
              <a:lnSpc>
                <a:spcPct val="100000"/>
              </a:lnSpc>
              <a:spcBef>
                <a:spcPts val="0"/>
              </a:spcBef>
              <a:spcAft>
                <a:spcPts val="0"/>
              </a:spcAft>
              <a:buClrTx/>
              <a:buSzPct val="50000"/>
              <a:buFont typeface="Arial" panose="020B0604020202020204" pitchFamily="34" charset="0"/>
              <a:buChar char="•"/>
              <a:tabLst/>
              <a:defRPr/>
            </a:pP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التنوع</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هنا</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ليس</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مجرد</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هدف</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بحد</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ذاته</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بل</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هو</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وسيلة</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لتحقيق</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عوائد</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مستدامة</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a:t>
            </a:r>
          </a:p>
          <a:p>
            <a:pPr marL="214302" marR="0" lvl="0" indent="-214302" algn="r" defTabSz="685595" rtl="1" eaLnBrk="1" fontAlgn="auto" latinLnBrk="0" hangingPunct="1">
              <a:lnSpc>
                <a:spcPct val="100000"/>
              </a:lnSpc>
              <a:spcBef>
                <a:spcPts val="0"/>
              </a:spcBef>
              <a:spcAft>
                <a:spcPts val="0"/>
              </a:spcAft>
              <a:buClrTx/>
              <a:buSzPct val="50000"/>
              <a:buFont typeface="Arial" panose="020B0604020202020204" pitchFamily="34" charset="0"/>
              <a:buChar char="•"/>
              <a:tabLst/>
              <a:defRPr/>
            </a:pPr>
            <a:endParaRPr kumimoji="0" lang="en-US" sz="1050" b="1"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20" name="Rectangle: Rounded Corners 64">
            <a:extLst>
              <a:ext uri="{FF2B5EF4-FFF2-40B4-BE49-F238E27FC236}">
                <a16:creationId xmlns:a16="http://schemas.microsoft.com/office/drawing/2014/main" id="{43D2E53E-705D-CB02-40E4-CE66E7000864}"/>
              </a:ext>
            </a:extLst>
          </p:cNvPr>
          <p:cNvSpPr/>
          <p:nvPr/>
        </p:nvSpPr>
        <p:spPr>
          <a:xfrm>
            <a:off x="658297" y="3687418"/>
            <a:ext cx="2548181" cy="782342"/>
          </a:xfrm>
          <a:prstGeom prst="roundRect">
            <a:avLst>
              <a:gd name="adj" fmla="val 3350"/>
            </a:avLst>
          </a:prstGeom>
          <a:solidFill>
            <a:srgbClr val="E2E6EE"/>
          </a:solidFill>
          <a:ln>
            <a:noFill/>
          </a:ln>
        </p:spPr>
        <p:style>
          <a:lnRef idx="2">
            <a:schemeClr val="accent1">
              <a:shade val="50000"/>
            </a:schemeClr>
          </a:lnRef>
          <a:fillRef idx="1">
            <a:schemeClr val="accent1"/>
          </a:fillRef>
          <a:effectRef idx="0">
            <a:schemeClr val="accent1"/>
          </a:effectRef>
          <a:fontRef idx="minor">
            <a:schemeClr val="lt1"/>
          </a:fontRef>
        </p:style>
        <p:txBody>
          <a:bodyPr tIns="68576" rIns="137151" rtlCol="0" anchor="t"/>
          <a:lstStyle/>
          <a:p>
            <a:pPr marL="214302" marR="0" lvl="0" indent="-214302" algn="r" defTabSz="685595" rtl="1" eaLnBrk="1" fontAlgn="auto" latinLnBrk="0" hangingPunct="1">
              <a:lnSpc>
                <a:spcPct val="100000"/>
              </a:lnSpc>
              <a:spcBef>
                <a:spcPts val="0"/>
              </a:spcBef>
              <a:spcAft>
                <a:spcPts val="0"/>
              </a:spcAft>
              <a:buClrTx/>
              <a:buSzPct val="50000"/>
              <a:buFont typeface="Arial" panose="020B0604020202020204" pitchFamily="34" charset="0"/>
              <a:buChar char="•"/>
              <a:tabLst/>
              <a:defRPr/>
            </a:pP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قد</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يُنظر</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إلى</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عبارة</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تواكب</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مكانتنا</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كنوع</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من</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المبالغة</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في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تقدير</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الذات</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أو</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التفاخر</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بدلاً</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من</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التركيز</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على</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القيمة</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التي</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تُنشئها</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للآخرين</a:t>
            </a:r>
            <a:endPar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endParaRPr>
          </a:p>
          <a:p>
            <a:pPr marL="214302" marR="0" lvl="0" indent="-214302" algn="r" defTabSz="685595" rtl="1" eaLnBrk="1" fontAlgn="auto" latinLnBrk="0" hangingPunct="1">
              <a:lnSpc>
                <a:spcPct val="100000"/>
              </a:lnSpc>
              <a:spcBef>
                <a:spcPts val="0"/>
              </a:spcBef>
              <a:spcAft>
                <a:spcPts val="0"/>
              </a:spcAft>
              <a:buClrTx/>
              <a:buSzPct val="50000"/>
              <a:buFont typeface="Arial" panose="020B0604020202020204" pitchFamily="34" charset="0"/>
              <a:buChar char="•"/>
              <a:tabLst/>
              <a:defRPr/>
            </a:pPr>
            <a:endPar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endParaRPr>
          </a:p>
          <a:p>
            <a:pPr marL="214302" marR="0" lvl="0" indent="-214302" algn="r" defTabSz="685595" rtl="1" eaLnBrk="1" fontAlgn="auto" latinLnBrk="0" hangingPunct="1">
              <a:lnSpc>
                <a:spcPct val="100000"/>
              </a:lnSpc>
              <a:spcBef>
                <a:spcPts val="0"/>
              </a:spcBef>
              <a:spcAft>
                <a:spcPts val="0"/>
              </a:spcAft>
              <a:buClrTx/>
              <a:buSzPct val="50000"/>
              <a:buFont typeface="Arial" panose="020B0604020202020204" pitchFamily="34" charset="0"/>
              <a:buChar char="•"/>
              <a:tabLst/>
              <a:defRPr/>
            </a:pPr>
            <a:endPar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endParaRPr>
          </a:p>
        </p:txBody>
      </p:sp>
      <p:sp>
        <p:nvSpPr>
          <p:cNvPr id="21" name="Cross 65">
            <a:extLst>
              <a:ext uri="{FF2B5EF4-FFF2-40B4-BE49-F238E27FC236}">
                <a16:creationId xmlns:a16="http://schemas.microsoft.com/office/drawing/2014/main" id="{81EEB9D9-FB55-4513-946C-E917CF178841}"/>
              </a:ext>
            </a:extLst>
          </p:cNvPr>
          <p:cNvSpPr/>
          <p:nvPr/>
        </p:nvSpPr>
        <p:spPr>
          <a:xfrm>
            <a:off x="2991592" y="2653587"/>
            <a:ext cx="98041" cy="95140"/>
          </a:xfrm>
          <a:prstGeom prst="plus">
            <a:avLst>
              <a:gd name="adj" fmla="val 39531"/>
            </a:avLst>
          </a:prstGeom>
          <a:solidFill>
            <a:srgbClr val="A8D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Tajawal" panose="00000500000000000000" pitchFamily="2" charset="-78"/>
              <a:ea typeface="+mn-ea"/>
              <a:cs typeface="Tajawal" panose="00000500000000000000" pitchFamily="2" charset="-78"/>
            </a:endParaRPr>
          </a:p>
        </p:txBody>
      </p:sp>
      <p:sp>
        <p:nvSpPr>
          <p:cNvPr id="23" name="Rectangle 66">
            <a:extLst>
              <a:ext uri="{FF2B5EF4-FFF2-40B4-BE49-F238E27FC236}">
                <a16:creationId xmlns:a16="http://schemas.microsoft.com/office/drawing/2014/main" id="{D32A22B1-6820-E6EE-99B9-B5E7DDAC344F}"/>
              </a:ext>
            </a:extLst>
          </p:cNvPr>
          <p:cNvSpPr/>
          <p:nvPr/>
        </p:nvSpPr>
        <p:spPr>
          <a:xfrm>
            <a:off x="2991592" y="3832086"/>
            <a:ext cx="98041" cy="26991"/>
          </a:xfrm>
          <a:prstGeom prst="rect">
            <a:avLst/>
          </a:prstGeom>
          <a:solidFill>
            <a:srgbClr val="C36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E7E6E6">
                  <a:lumMod val="50000"/>
                </a:srgbClr>
              </a:solidFill>
              <a:effectLst/>
              <a:uLnTx/>
              <a:uFillTx/>
              <a:latin typeface="Tajawal" panose="00000500000000000000" pitchFamily="2" charset="-78"/>
              <a:ea typeface="+mn-ea"/>
              <a:cs typeface="Tajawal" panose="00000500000000000000" pitchFamily="2" charset="-78"/>
            </a:endParaRPr>
          </a:p>
        </p:txBody>
      </p:sp>
      <p:sp>
        <p:nvSpPr>
          <p:cNvPr id="25" name="Cross 68">
            <a:extLst>
              <a:ext uri="{FF2B5EF4-FFF2-40B4-BE49-F238E27FC236}">
                <a16:creationId xmlns:a16="http://schemas.microsoft.com/office/drawing/2014/main" id="{58D8CDDC-72B7-8203-BE11-DE218FB4B86C}"/>
              </a:ext>
            </a:extLst>
          </p:cNvPr>
          <p:cNvSpPr/>
          <p:nvPr/>
        </p:nvSpPr>
        <p:spPr>
          <a:xfrm>
            <a:off x="2991592" y="2975514"/>
            <a:ext cx="98041" cy="95140"/>
          </a:xfrm>
          <a:prstGeom prst="plus">
            <a:avLst>
              <a:gd name="adj" fmla="val 39531"/>
            </a:avLst>
          </a:prstGeom>
          <a:solidFill>
            <a:srgbClr val="A8D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Tajawal" panose="00000500000000000000" pitchFamily="2" charset="-78"/>
              <a:ea typeface="+mn-ea"/>
              <a:cs typeface="Tajawal" panose="00000500000000000000" pitchFamily="2" charset="-78"/>
            </a:endParaRPr>
          </a:p>
        </p:txBody>
      </p:sp>
      <p:sp>
        <p:nvSpPr>
          <p:cNvPr id="26" name="Rectangle: Rounded Corners 48">
            <a:extLst>
              <a:ext uri="{FF2B5EF4-FFF2-40B4-BE49-F238E27FC236}">
                <a16:creationId xmlns:a16="http://schemas.microsoft.com/office/drawing/2014/main" id="{8768359E-D3DA-E227-B73F-F29B8B4D8209}"/>
              </a:ext>
            </a:extLst>
          </p:cNvPr>
          <p:cNvSpPr/>
          <p:nvPr/>
        </p:nvSpPr>
        <p:spPr>
          <a:xfrm>
            <a:off x="5937522" y="2407596"/>
            <a:ext cx="2548182" cy="1239111"/>
          </a:xfrm>
          <a:prstGeom prst="roundRect">
            <a:avLst>
              <a:gd name="adj" fmla="val 3350"/>
            </a:avLst>
          </a:prstGeom>
          <a:solidFill>
            <a:srgbClr val="E2E6EE"/>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Ins="137151" rtlCol="0" anchor="t"/>
          <a:lstStyle/>
          <a:p>
            <a:pPr marL="214302" marR="0" lvl="0" indent="-214302" algn="r" defTabSz="685595" rtl="1" eaLnBrk="1" fontAlgn="auto" latinLnBrk="0" hangingPunct="1">
              <a:lnSpc>
                <a:spcPct val="100000"/>
              </a:lnSpc>
              <a:spcBef>
                <a:spcPts val="0"/>
              </a:spcBef>
              <a:spcAft>
                <a:spcPts val="0"/>
              </a:spcAft>
              <a:buClrTx/>
              <a:buSzPct val="50000"/>
              <a:buFont typeface="Arial" panose="020B0604020202020204" pitchFamily="34" charset="0"/>
              <a:buChar char="•"/>
              <a:tabLst/>
              <a:defRPr/>
            </a:pPr>
            <a:r>
              <a:rPr kumimoji="0" lang="en-US" sz="105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صياغة</a:t>
            </a:r>
            <a:r>
              <a:rPr kumimoji="0" lang="en-US" sz="105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واضحة</a:t>
            </a:r>
            <a:r>
              <a:rPr kumimoji="0" lang="en-US" sz="105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واضحة</a:t>
            </a:r>
            <a:r>
              <a:rPr kumimoji="0" lang="en-US" sz="105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ومباشرة</a:t>
            </a:r>
            <a:r>
              <a:rPr kumimoji="0" lang="en-US" sz="105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وتوضح</a:t>
            </a:r>
            <a:r>
              <a:rPr kumimoji="0" lang="en-US" sz="105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ما</a:t>
            </a:r>
            <a:r>
              <a:rPr kumimoji="0" lang="en-US" sz="105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تفعله</a:t>
            </a:r>
            <a:r>
              <a:rPr kumimoji="0" lang="en-US" sz="105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الشركة</a:t>
            </a:r>
            <a:r>
              <a:rPr kumimoji="0" lang="en-US" sz="105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وأهدافها</a:t>
            </a:r>
            <a:r>
              <a:rPr kumimoji="0" lang="en-US" sz="105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p>
          <a:p>
            <a:pPr marL="214302" marR="0" lvl="0" indent="-214302" algn="r" defTabSz="685595" rtl="1" eaLnBrk="1" fontAlgn="auto" latinLnBrk="0" hangingPunct="1">
              <a:lnSpc>
                <a:spcPct val="100000"/>
              </a:lnSpc>
              <a:spcBef>
                <a:spcPts val="0"/>
              </a:spcBef>
              <a:spcAft>
                <a:spcPts val="0"/>
              </a:spcAft>
              <a:buClrTx/>
              <a:buSzPct val="50000"/>
              <a:buFont typeface="Arial" panose="020B0604020202020204" pitchFamily="34" charset="0"/>
              <a:buChar char="•"/>
              <a:tabLst/>
              <a:defRPr/>
            </a:pPr>
            <a:r>
              <a:rPr kumimoji="0" lang="en-US" sz="105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التركيز</a:t>
            </a:r>
            <a:r>
              <a:rPr kumimoji="0" lang="en-US" sz="105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على</a:t>
            </a:r>
            <a:r>
              <a:rPr kumimoji="0" lang="en-US" sz="105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النمو</a:t>
            </a:r>
            <a:r>
              <a:rPr kumimoji="0" lang="en-US" sz="105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المستدام</a:t>
            </a:r>
            <a:r>
              <a:rPr kumimoji="0" lang="en-US" sz="105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والأهداف</a:t>
            </a:r>
            <a:r>
              <a:rPr kumimoji="0" lang="en-US" sz="105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طويلة</a:t>
            </a:r>
            <a:r>
              <a:rPr kumimoji="0" lang="en-US" sz="105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المدى</a:t>
            </a:r>
            <a:endParaRPr kumimoji="0" lang="en-US" sz="105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endParaRPr>
          </a:p>
          <a:p>
            <a:pPr marL="214302" marR="0" lvl="0" indent="-214302" algn="r" defTabSz="685595" rtl="1" eaLnBrk="1" fontAlgn="auto" latinLnBrk="0" hangingPunct="1">
              <a:lnSpc>
                <a:spcPct val="100000"/>
              </a:lnSpc>
              <a:spcBef>
                <a:spcPts val="0"/>
              </a:spcBef>
              <a:spcAft>
                <a:spcPts val="0"/>
              </a:spcAft>
              <a:buClrTx/>
              <a:buSzPct val="50000"/>
              <a:buFont typeface="Arial" panose="020B0604020202020204" pitchFamily="34" charset="0"/>
              <a:buChar char="•"/>
              <a:tabLst/>
              <a:defRPr/>
            </a:pPr>
            <a:r>
              <a:rPr kumimoji="0" lang="en-US" sz="105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استخدام</a:t>
            </a:r>
            <a:r>
              <a:rPr kumimoji="0" lang="en-US" sz="105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عبارة</a:t>
            </a:r>
            <a:r>
              <a:rPr kumimoji="0" lang="en-US" sz="105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تعكس</a:t>
            </a:r>
            <a:r>
              <a:rPr kumimoji="0" lang="en-US" sz="105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قوة</a:t>
            </a:r>
            <a:r>
              <a:rPr kumimoji="0" lang="en-US" sz="105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المجموعة“   </a:t>
            </a:r>
            <a:r>
              <a:rPr kumimoji="0" lang="en-US" sz="105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تعزز</a:t>
            </a:r>
            <a:r>
              <a:rPr kumimoji="0" lang="en-US" sz="105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الثقة</a:t>
            </a:r>
            <a:r>
              <a:rPr kumimoji="0" lang="en-US" sz="105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لدى</a:t>
            </a:r>
            <a:r>
              <a:rPr kumimoji="0" lang="en-US" sz="105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الملاك</a:t>
            </a:r>
            <a:r>
              <a:rPr kumimoji="0" lang="en-US" sz="105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والموظفين</a:t>
            </a:r>
            <a:r>
              <a:rPr kumimoji="0" lang="en-US" sz="105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والمستثمرين</a:t>
            </a:r>
            <a:endParaRPr kumimoji="0" lang="en-US" sz="105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27" name="Rectangle: Rounded Corners 50">
            <a:extLst>
              <a:ext uri="{FF2B5EF4-FFF2-40B4-BE49-F238E27FC236}">
                <a16:creationId xmlns:a16="http://schemas.microsoft.com/office/drawing/2014/main" id="{DAD5F348-A1A6-FE72-90F7-BDCB89FB327C}"/>
              </a:ext>
            </a:extLst>
          </p:cNvPr>
          <p:cNvSpPr/>
          <p:nvPr/>
        </p:nvSpPr>
        <p:spPr>
          <a:xfrm>
            <a:off x="5937522" y="3687418"/>
            <a:ext cx="2548181" cy="782342"/>
          </a:xfrm>
          <a:prstGeom prst="roundRect">
            <a:avLst>
              <a:gd name="adj" fmla="val 3350"/>
            </a:avLst>
          </a:prstGeom>
          <a:solidFill>
            <a:srgbClr val="E2E6EE"/>
          </a:solidFill>
          <a:ln>
            <a:noFill/>
          </a:ln>
        </p:spPr>
        <p:style>
          <a:lnRef idx="2">
            <a:schemeClr val="accent1">
              <a:shade val="50000"/>
            </a:schemeClr>
          </a:lnRef>
          <a:fillRef idx="1">
            <a:schemeClr val="accent1"/>
          </a:fillRef>
          <a:effectRef idx="0">
            <a:schemeClr val="accent1"/>
          </a:effectRef>
          <a:fontRef idx="minor">
            <a:schemeClr val="lt1"/>
          </a:fontRef>
        </p:style>
        <p:txBody>
          <a:bodyPr tIns="68576" rIns="137151" rtlCol="0" anchor="t"/>
          <a:lstStyle/>
          <a:p>
            <a:pPr marL="214302" marR="0" lvl="0" indent="-214302" algn="r" defTabSz="685595" rtl="1" eaLnBrk="1" fontAlgn="auto" latinLnBrk="0" hangingPunct="1">
              <a:lnSpc>
                <a:spcPct val="100000"/>
              </a:lnSpc>
              <a:spcBef>
                <a:spcPts val="0"/>
              </a:spcBef>
              <a:spcAft>
                <a:spcPts val="0"/>
              </a:spcAft>
              <a:buClrTx/>
              <a:buSzPct val="50000"/>
              <a:buFont typeface="Arial" panose="020B0604020202020204" pitchFamily="34" charset="0"/>
              <a:buChar char="•"/>
              <a:tabLst/>
              <a:defRPr/>
            </a:pP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العمومية حيث أن استخدام عبارات مثل "قطاعات استراتيجية ومتنوعة" و"خلق قيمة طويلة المدى" مستخدمة بشكل واسع وقد لا تميز الشركة</a:t>
            </a:r>
          </a:p>
        </p:txBody>
      </p:sp>
      <p:sp>
        <p:nvSpPr>
          <p:cNvPr id="28" name="Cross 21">
            <a:extLst>
              <a:ext uri="{FF2B5EF4-FFF2-40B4-BE49-F238E27FC236}">
                <a16:creationId xmlns:a16="http://schemas.microsoft.com/office/drawing/2014/main" id="{D47CB976-DEFE-EEEC-8A8F-1DC9463FCAC8}"/>
              </a:ext>
            </a:extLst>
          </p:cNvPr>
          <p:cNvSpPr/>
          <p:nvPr/>
        </p:nvSpPr>
        <p:spPr>
          <a:xfrm>
            <a:off x="8270817" y="2656028"/>
            <a:ext cx="98041" cy="95140"/>
          </a:xfrm>
          <a:prstGeom prst="plus">
            <a:avLst>
              <a:gd name="adj" fmla="val 39531"/>
            </a:avLst>
          </a:prstGeom>
          <a:solidFill>
            <a:srgbClr val="A8D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Tajawal" panose="00000500000000000000" pitchFamily="2" charset="-78"/>
              <a:ea typeface="+mn-ea"/>
              <a:cs typeface="Tajawal" panose="00000500000000000000" pitchFamily="2" charset="-78"/>
            </a:endParaRPr>
          </a:p>
        </p:txBody>
      </p:sp>
      <p:sp>
        <p:nvSpPr>
          <p:cNvPr id="29" name="Rectangle 41">
            <a:extLst>
              <a:ext uri="{FF2B5EF4-FFF2-40B4-BE49-F238E27FC236}">
                <a16:creationId xmlns:a16="http://schemas.microsoft.com/office/drawing/2014/main" id="{0F6B7469-A64F-0D9A-4E17-FB3B4B5CB348}"/>
              </a:ext>
            </a:extLst>
          </p:cNvPr>
          <p:cNvSpPr/>
          <p:nvPr/>
        </p:nvSpPr>
        <p:spPr>
          <a:xfrm>
            <a:off x="8270817" y="3832086"/>
            <a:ext cx="98041" cy="26991"/>
          </a:xfrm>
          <a:prstGeom prst="rect">
            <a:avLst/>
          </a:prstGeom>
          <a:solidFill>
            <a:srgbClr val="C36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E7E6E6">
                  <a:lumMod val="50000"/>
                </a:srgbClr>
              </a:solidFill>
              <a:effectLst/>
              <a:uLnTx/>
              <a:uFillTx/>
              <a:latin typeface="Tajawal" panose="00000500000000000000" pitchFamily="2" charset="-78"/>
              <a:ea typeface="+mn-ea"/>
              <a:cs typeface="Tajawal" panose="00000500000000000000" pitchFamily="2" charset="-78"/>
            </a:endParaRPr>
          </a:p>
        </p:txBody>
      </p:sp>
      <p:sp>
        <p:nvSpPr>
          <p:cNvPr id="31" name="Cross 51">
            <a:extLst>
              <a:ext uri="{FF2B5EF4-FFF2-40B4-BE49-F238E27FC236}">
                <a16:creationId xmlns:a16="http://schemas.microsoft.com/office/drawing/2014/main" id="{6DEA6A78-D034-F31E-9925-4150905932C2}"/>
              </a:ext>
            </a:extLst>
          </p:cNvPr>
          <p:cNvSpPr/>
          <p:nvPr/>
        </p:nvSpPr>
        <p:spPr>
          <a:xfrm>
            <a:off x="8270817" y="2969307"/>
            <a:ext cx="98041" cy="95140"/>
          </a:xfrm>
          <a:prstGeom prst="plus">
            <a:avLst>
              <a:gd name="adj" fmla="val 39531"/>
            </a:avLst>
          </a:prstGeom>
          <a:solidFill>
            <a:srgbClr val="A8D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Tajawal" panose="00000500000000000000" pitchFamily="2" charset="-78"/>
              <a:ea typeface="+mn-ea"/>
              <a:cs typeface="Tajawal" panose="00000500000000000000" pitchFamily="2" charset="-78"/>
            </a:endParaRPr>
          </a:p>
        </p:txBody>
      </p:sp>
      <p:sp>
        <p:nvSpPr>
          <p:cNvPr id="32" name="Cross 52">
            <a:extLst>
              <a:ext uri="{FF2B5EF4-FFF2-40B4-BE49-F238E27FC236}">
                <a16:creationId xmlns:a16="http://schemas.microsoft.com/office/drawing/2014/main" id="{D13A2F5F-F85C-CB00-5D67-ECDCB9B84B64}"/>
              </a:ext>
            </a:extLst>
          </p:cNvPr>
          <p:cNvSpPr/>
          <p:nvPr/>
        </p:nvSpPr>
        <p:spPr>
          <a:xfrm>
            <a:off x="8270817" y="3126022"/>
            <a:ext cx="98041" cy="95140"/>
          </a:xfrm>
          <a:prstGeom prst="plus">
            <a:avLst>
              <a:gd name="adj" fmla="val 39531"/>
            </a:avLst>
          </a:prstGeom>
          <a:solidFill>
            <a:srgbClr val="A8D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Tajawal" panose="00000500000000000000" pitchFamily="2" charset="-78"/>
              <a:ea typeface="+mn-ea"/>
              <a:cs typeface="Tajawal" panose="00000500000000000000" pitchFamily="2" charset="-78"/>
            </a:endParaRPr>
          </a:p>
        </p:txBody>
      </p:sp>
      <p:sp>
        <p:nvSpPr>
          <p:cNvPr id="33" name="Rectangle: Rounded Corners 55">
            <a:extLst>
              <a:ext uri="{FF2B5EF4-FFF2-40B4-BE49-F238E27FC236}">
                <a16:creationId xmlns:a16="http://schemas.microsoft.com/office/drawing/2014/main" id="{09DCC7CE-2199-8F8D-F578-98ACEA6B9DC0}"/>
              </a:ext>
            </a:extLst>
          </p:cNvPr>
          <p:cNvSpPr/>
          <p:nvPr/>
        </p:nvSpPr>
        <p:spPr>
          <a:xfrm>
            <a:off x="3297910" y="2407596"/>
            <a:ext cx="2548181" cy="1239111"/>
          </a:xfrm>
          <a:prstGeom prst="roundRect">
            <a:avLst>
              <a:gd name="adj" fmla="val 3350"/>
            </a:avLst>
          </a:prstGeom>
          <a:solidFill>
            <a:srgbClr val="E2E6EE"/>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Ins="137151" rtlCol="0" anchor="t"/>
          <a:lstStyle/>
          <a:p>
            <a:pPr marL="214302" marR="0" lvl="0" indent="-214302" algn="r" defTabSz="685595" rtl="1" eaLnBrk="1" fontAlgn="auto" latinLnBrk="0" hangingPunct="1">
              <a:lnSpc>
                <a:spcPct val="100000"/>
              </a:lnSpc>
              <a:spcBef>
                <a:spcPts val="0"/>
              </a:spcBef>
              <a:spcAft>
                <a:spcPts val="0"/>
              </a:spcAft>
              <a:buClrTx/>
              <a:buSzPct val="50000"/>
              <a:buFont typeface="Arial" panose="020B0604020202020204" pitchFamily="34" charset="0"/>
              <a:buChar char="•"/>
              <a:tabLst/>
              <a:defRPr/>
            </a:pP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تعكس</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المرونة</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والجاهزية</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للتغيرات</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في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الأسواق</a:t>
            </a:r>
            <a:endPar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a:p>
            <a:pPr marL="214302" marR="0" lvl="0" indent="-214302" algn="r" defTabSz="685595" rtl="1" eaLnBrk="1" fontAlgn="auto" latinLnBrk="0" hangingPunct="1">
              <a:lnSpc>
                <a:spcPct val="100000"/>
              </a:lnSpc>
              <a:spcBef>
                <a:spcPts val="0"/>
              </a:spcBef>
              <a:spcAft>
                <a:spcPts val="0"/>
              </a:spcAft>
              <a:buClrTx/>
              <a:buSzPct val="50000"/>
              <a:buFont typeface="Arial" panose="020B0604020202020204" pitchFamily="34" charset="0"/>
              <a:buChar char="•"/>
              <a:tabLst/>
              <a:defRPr/>
            </a:pP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توازن</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بين</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الطموح</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والواقعية</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تجمع</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بين</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الأثر</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الاستراتيجي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والنمو</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المستدام</a:t>
            </a:r>
            <a:endPar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35" name="Rectangle: Rounded Corners 56">
            <a:extLst>
              <a:ext uri="{FF2B5EF4-FFF2-40B4-BE49-F238E27FC236}">
                <a16:creationId xmlns:a16="http://schemas.microsoft.com/office/drawing/2014/main" id="{1721BB8A-56E3-AA1D-0867-4A4F50CC2ADF}"/>
              </a:ext>
            </a:extLst>
          </p:cNvPr>
          <p:cNvSpPr/>
          <p:nvPr/>
        </p:nvSpPr>
        <p:spPr>
          <a:xfrm>
            <a:off x="3297910" y="3687418"/>
            <a:ext cx="2548181" cy="782342"/>
          </a:xfrm>
          <a:prstGeom prst="roundRect">
            <a:avLst>
              <a:gd name="adj" fmla="val 3350"/>
            </a:avLst>
          </a:prstGeom>
          <a:solidFill>
            <a:srgbClr val="E2E6EE"/>
          </a:solidFill>
          <a:ln>
            <a:noFill/>
          </a:ln>
        </p:spPr>
        <p:style>
          <a:lnRef idx="2">
            <a:schemeClr val="accent1">
              <a:shade val="50000"/>
            </a:schemeClr>
          </a:lnRef>
          <a:fillRef idx="1">
            <a:schemeClr val="accent1"/>
          </a:fillRef>
          <a:effectRef idx="0">
            <a:schemeClr val="accent1"/>
          </a:effectRef>
          <a:fontRef idx="minor">
            <a:schemeClr val="lt1"/>
          </a:fontRef>
        </p:style>
        <p:txBody>
          <a:bodyPr tIns="68576" rIns="137151" rtlCol="0" anchor="t"/>
          <a:lstStyle/>
          <a:p>
            <a:pPr marL="214302" marR="0" lvl="0" indent="-214302" algn="r" defTabSz="685595" rtl="1" eaLnBrk="1" fontAlgn="auto" latinLnBrk="0" hangingPunct="1">
              <a:lnSpc>
                <a:spcPct val="100000"/>
              </a:lnSpc>
              <a:spcBef>
                <a:spcPts val="0"/>
              </a:spcBef>
              <a:spcAft>
                <a:spcPts val="0"/>
              </a:spcAft>
              <a:buClrTx/>
              <a:buSzPct val="50000"/>
              <a:buFont typeface="Arial" panose="020B0604020202020204" pitchFamily="34" charset="0"/>
              <a:buChar char="•"/>
              <a:tabLst/>
              <a:defRPr/>
            </a:pP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طول</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الجملة</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قد</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يقلل</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من</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وضوح</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الرسالة</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في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العروض</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أو</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الاستخدام</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الإعلامي</a:t>
            </a:r>
            <a:endPar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endParaRPr>
          </a:p>
          <a:p>
            <a:pPr marL="214302" marR="0" lvl="0" indent="-214302" algn="r" defTabSz="685595" rtl="1" eaLnBrk="1" fontAlgn="auto" latinLnBrk="0" hangingPunct="1">
              <a:lnSpc>
                <a:spcPct val="100000"/>
              </a:lnSpc>
              <a:spcBef>
                <a:spcPts val="0"/>
              </a:spcBef>
              <a:spcAft>
                <a:spcPts val="0"/>
              </a:spcAft>
              <a:buClrTx/>
              <a:buSzPct val="50000"/>
              <a:buFont typeface="Arial" panose="020B0604020202020204" pitchFamily="34" charset="0"/>
              <a:buChar char="•"/>
              <a:tabLst/>
              <a:defRPr/>
            </a:pP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تغلب</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عليها</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الصيغة</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المؤسسية</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الباردة</a:t>
            </a:r>
            <a:endPar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endParaRPr>
          </a:p>
        </p:txBody>
      </p:sp>
      <p:sp>
        <p:nvSpPr>
          <p:cNvPr id="37" name="Cross 57">
            <a:extLst>
              <a:ext uri="{FF2B5EF4-FFF2-40B4-BE49-F238E27FC236}">
                <a16:creationId xmlns:a16="http://schemas.microsoft.com/office/drawing/2014/main" id="{265C3D46-0027-B295-A556-2A7326657AD9}"/>
              </a:ext>
            </a:extLst>
          </p:cNvPr>
          <p:cNvSpPr/>
          <p:nvPr/>
        </p:nvSpPr>
        <p:spPr>
          <a:xfrm>
            <a:off x="5631204" y="2653587"/>
            <a:ext cx="98041" cy="95140"/>
          </a:xfrm>
          <a:prstGeom prst="plus">
            <a:avLst>
              <a:gd name="adj" fmla="val 39531"/>
            </a:avLst>
          </a:prstGeom>
          <a:solidFill>
            <a:srgbClr val="A8D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Tajawal" panose="00000500000000000000" pitchFamily="2" charset="-78"/>
              <a:ea typeface="+mn-ea"/>
              <a:cs typeface="Tajawal" panose="00000500000000000000" pitchFamily="2" charset="-78"/>
            </a:endParaRPr>
          </a:p>
        </p:txBody>
      </p:sp>
      <p:sp>
        <p:nvSpPr>
          <p:cNvPr id="38" name="Rectangle 58">
            <a:extLst>
              <a:ext uri="{FF2B5EF4-FFF2-40B4-BE49-F238E27FC236}">
                <a16:creationId xmlns:a16="http://schemas.microsoft.com/office/drawing/2014/main" id="{90CD661B-1CC5-F12A-0379-81310FF9409F}"/>
              </a:ext>
            </a:extLst>
          </p:cNvPr>
          <p:cNvSpPr/>
          <p:nvPr/>
        </p:nvSpPr>
        <p:spPr>
          <a:xfrm>
            <a:off x="5631204" y="3832086"/>
            <a:ext cx="98041" cy="26991"/>
          </a:xfrm>
          <a:prstGeom prst="rect">
            <a:avLst/>
          </a:prstGeom>
          <a:solidFill>
            <a:srgbClr val="C36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E7E6E6">
                  <a:lumMod val="50000"/>
                </a:srgbClr>
              </a:solidFill>
              <a:effectLst/>
              <a:uLnTx/>
              <a:uFillTx/>
              <a:latin typeface="Tajawal" panose="00000500000000000000" pitchFamily="2" charset="-78"/>
              <a:ea typeface="+mn-ea"/>
              <a:cs typeface="Tajawal" panose="00000500000000000000" pitchFamily="2" charset="-78"/>
            </a:endParaRPr>
          </a:p>
        </p:txBody>
      </p:sp>
      <p:sp>
        <p:nvSpPr>
          <p:cNvPr id="40" name="Cross 60">
            <a:extLst>
              <a:ext uri="{FF2B5EF4-FFF2-40B4-BE49-F238E27FC236}">
                <a16:creationId xmlns:a16="http://schemas.microsoft.com/office/drawing/2014/main" id="{A7E9155D-8C54-06A5-FA68-9E02F5D27EEB}"/>
              </a:ext>
            </a:extLst>
          </p:cNvPr>
          <p:cNvSpPr/>
          <p:nvPr/>
        </p:nvSpPr>
        <p:spPr>
          <a:xfrm>
            <a:off x="5636919" y="2828080"/>
            <a:ext cx="98041" cy="95140"/>
          </a:xfrm>
          <a:prstGeom prst="plus">
            <a:avLst>
              <a:gd name="adj" fmla="val 39531"/>
            </a:avLst>
          </a:prstGeom>
          <a:solidFill>
            <a:srgbClr val="A8D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Tajawal" panose="00000500000000000000" pitchFamily="2" charset="-78"/>
              <a:ea typeface="+mn-ea"/>
              <a:cs typeface="Tajawal" panose="00000500000000000000" pitchFamily="2" charset="-78"/>
            </a:endParaRPr>
          </a:p>
        </p:txBody>
      </p:sp>
      <p:sp>
        <p:nvSpPr>
          <p:cNvPr id="42" name="Rectangle: Rounded Corners 44">
            <a:extLst>
              <a:ext uri="{FF2B5EF4-FFF2-40B4-BE49-F238E27FC236}">
                <a16:creationId xmlns:a16="http://schemas.microsoft.com/office/drawing/2014/main" id="{E298648B-3D56-8891-B69E-EC0B5BEA449D}"/>
              </a:ext>
            </a:extLst>
          </p:cNvPr>
          <p:cNvSpPr/>
          <p:nvPr/>
        </p:nvSpPr>
        <p:spPr>
          <a:xfrm>
            <a:off x="658297" y="1217400"/>
            <a:ext cx="2548181" cy="902473"/>
          </a:xfrm>
          <a:prstGeom prst="roundRect">
            <a:avLst>
              <a:gd name="adj" fmla="val 7169"/>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tlCol="0" anchor="t"/>
          <a:lstStyle/>
          <a:p>
            <a:pPr marL="0" marR="0" lvl="0" indent="0" algn="r" defTabSz="685595" rtl="1"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الاستثمار</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في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قطاعات</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متنوعة</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تضمن</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تحقيق</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عوائد</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مستدامة</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وتدعم</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بناء</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علامة</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تجارية</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قوية</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تواكب</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مكانتنا</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في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الاقتصاد</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الوطني</a:t>
            </a:r>
            <a:endPar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endParaRPr>
          </a:p>
        </p:txBody>
      </p:sp>
      <p:sp>
        <p:nvSpPr>
          <p:cNvPr id="43" name="Rectangle: Rounded Corners 6">
            <a:extLst>
              <a:ext uri="{FF2B5EF4-FFF2-40B4-BE49-F238E27FC236}">
                <a16:creationId xmlns:a16="http://schemas.microsoft.com/office/drawing/2014/main" id="{1A8C8E74-7E6C-8593-8B67-726F93AF926E}"/>
              </a:ext>
            </a:extLst>
          </p:cNvPr>
          <p:cNvSpPr/>
          <p:nvPr/>
        </p:nvSpPr>
        <p:spPr>
          <a:xfrm>
            <a:off x="5937521" y="1201558"/>
            <a:ext cx="2548181" cy="902474"/>
          </a:xfrm>
          <a:prstGeom prst="roundRect">
            <a:avLst>
              <a:gd name="adj" fmla="val 9068"/>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tlCol="0" anchor="t"/>
          <a:lstStyle/>
          <a:p>
            <a:pPr marL="0" marR="0" lvl="0" indent="0" algn="r" defTabSz="685595" rtl="1"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نستثمر</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في</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قطاعات</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استراتيجية</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ومتنوعة</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لخلق</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قيمة</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طويلة</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المدى</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وتحقيق</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استدامة</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مالية</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تعكس</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قوة</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المجموعة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وترسخ</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حضورها</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في</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الأسواق</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المحلية</a:t>
            </a:r>
            <a:endPar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endParaRPr>
          </a:p>
        </p:txBody>
      </p:sp>
      <p:sp>
        <p:nvSpPr>
          <p:cNvPr id="44" name="Rectangle: Rounded Corners 28">
            <a:extLst>
              <a:ext uri="{FF2B5EF4-FFF2-40B4-BE49-F238E27FC236}">
                <a16:creationId xmlns:a16="http://schemas.microsoft.com/office/drawing/2014/main" id="{E0FA0A81-96E6-39E7-7EDB-8964EF5A0CBB}"/>
              </a:ext>
            </a:extLst>
          </p:cNvPr>
          <p:cNvSpPr/>
          <p:nvPr/>
        </p:nvSpPr>
        <p:spPr>
          <a:xfrm>
            <a:off x="3297910" y="1217400"/>
            <a:ext cx="2548181" cy="902473"/>
          </a:xfrm>
          <a:prstGeom prst="roundRect">
            <a:avLst>
              <a:gd name="adj" fmla="val 9068"/>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tlCol="0" anchor="t"/>
          <a:lstStyle/>
          <a:p>
            <a:pPr marL="0" marR="0" lvl="0" indent="0" algn="r" defTabSz="685595" rtl="1"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نوجه</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استثماراتنا</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نحو</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قطاعات</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استراتيجية</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ذات</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اثر</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ونبني</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منظومة</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أعمال</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مرنة</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ومتكاملة</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ترتكز</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على</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الكفاءة</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وتحقق</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النمو</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المستدام</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وتواكب</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تطلعات</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السوق</a:t>
            </a:r>
            <a:endPar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endParaRPr>
          </a:p>
        </p:txBody>
      </p:sp>
      <p:sp>
        <p:nvSpPr>
          <p:cNvPr id="45" name="Rectangle: Rounded Corners 19">
            <a:extLst>
              <a:ext uri="{FF2B5EF4-FFF2-40B4-BE49-F238E27FC236}">
                <a16:creationId xmlns:a16="http://schemas.microsoft.com/office/drawing/2014/main" id="{34A19387-F412-8A95-E99C-3E11EA7623DD}"/>
              </a:ext>
            </a:extLst>
          </p:cNvPr>
          <p:cNvSpPr/>
          <p:nvPr/>
        </p:nvSpPr>
        <p:spPr>
          <a:xfrm>
            <a:off x="5937522" y="997875"/>
            <a:ext cx="2548181" cy="306915"/>
          </a:xfrm>
          <a:prstGeom prst="roundRect">
            <a:avLst/>
          </a:prstGeom>
          <a:solidFill>
            <a:srgbClr val="A9B3C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Ins="205727" rtlCol="0" anchor="ctr"/>
          <a:lstStyle/>
          <a:p>
            <a:pPr marL="0" marR="0" lvl="0" indent="0" algn="r" defTabSz="685766"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الخيار الأول</a:t>
            </a:r>
          </a:p>
        </p:txBody>
      </p:sp>
      <p:sp>
        <p:nvSpPr>
          <p:cNvPr id="46" name="Rectangle: Rounded Corners 22">
            <a:extLst>
              <a:ext uri="{FF2B5EF4-FFF2-40B4-BE49-F238E27FC236}">
                <a16:creationId xmlns:a16="http://schemas.microsoft.com/office/drawing/2014/main" id="{19A77BA5-B8C2-7D34-CD79-5A5567FE1B71}"/>
              </a:ext>
            </a:extLst>
          </p:cNvPr>
          <p:cNvSpPr/>
          <p:nvPr/>
        </p:nvSpPr>
        <p:spPr>
          <a:xfrm>
            <a:off x="3297910" y="997875"/>
            <a:ext cx="2548181" cy="306915"/>
          </a:xfrm>
          <a:prstGeom prst="roundRect">
            <a:avLst/>
          </a:prstGeom>
          <a:solidFill>
            <a:srgbClr val="A9B3C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Ins="205727" rtlCol="0" anchor="ctr"/>
          <a:lstStyle/>
          <a:p>
            <a:pPr marL="0" marR="0" lvl="0" indent="0" algn="r" defTabSz="685766"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الخيار الثاني</a:t>
            </a:r>
          </a:p>
        </p:txBody>
      </p:sp>
      <p:sp>
        <p:nvSpPr>
          <p:cNvPr id="47" name="Rectangle: Rounded Corners 23">
            <a:extLst>
              <a:ext uri="{FF2B5EF4-FFF2-40B4-BE49-F238E27FC236}">
                <a16:creationId xmlns:a16="http://schemas.microsoft.com/office/drawing/2014/main" id="{414AA1A0-AA8F-61BB-8F5B-0F44892F75D1}"/>
              </a:ext>
            </a:extLst>
          </p:cNvPr>
          <p:cNvSpPr/>
          <p:nvPr/>
        </p:nvSpPr>
        <p:spPr>
          <a:xfrm>
            <a:off x="658297" y="997875"/>
            <a:ext cx="2548181" cy="306915"/>
          </a:xfrm>
          <a:prstGeom prst="roundRect">
            <a:avLst/>
          </a:prstGeom>
          <a:solidFill>
            <a:srgbClr val="A9B3C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Ins="205727" rtlCol="0" anchor="ctr"/>
          <a:lstStyle/>
          <a:p>
            <a:pPr marL="0" marR="0" lvl="0" indent="0" algn="r" defTabSz="685766"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الخيار الثالث</a:t>
            </a:r>
          </a:p>
        </p:txBody>
      </p:sp>
      <p:sp>
        <p:nvSpPr>
          <p:cNvPr id="48" name="Rectangle: Rounded Corners 46">
            <a:extLst>
              <a:ext uri="{FF2B5EF4-FFF2-40B4-BE49-F238E27FC236}">
                <a16:creationId xmlns:a16="http://schemas.microsoft.com/office/drawing/2014/main" id="{9D89314F-DD85-F0B3-C484-E5F2839C82C8}"/>
              </a:ext>
            </a:extLst>
          </p:cNvPr>
          <p:cNvSpPr/>
          <p:nvPr/>
        </p:nvSpPr>
        <p:spPr>
          <a:xfrm>
            <a:off x="658298" y="2171324"/>
            <a:ext cx="7827405" cy="306915"/>
          </a:xfrm>
          <a:prstGeom prst="roundRect">
            <a:avLst/>
          </a:prstGeom>
          <a:solidFill>
            <a:srgbClr val="173863"/>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Ins="205727" rtlCol="0" anchor="ctr"/>
          <a:lstStyle/>
          <a:p>
            <a:pPr marL="0" marR="0" lvl="0" indent="0" algn="r" defTabSz="685766"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akkal Majalla" panose="02000000000000000000" pitchFamily="2" charset="-78"/>
                <a:ea typeface="+mn-ea"/>
                <a:cs typeface="Sakkal Majalla" panose="02000000000000000000" pitchFamily="2" charset="-78"/>
              </a:rPr>
              <a:t>المقارنات</a:t>
            </a:r>
          </a:p>
        </p:txBody>
      </p:sp>
      <p:sp>
        <p:nvSpPr>
          <p:cNvPr id="5" name="Rectangle 58">
            <a:extLst>
              <a:ext uri="{FF2B5EF4-FFF2-40B4-BE49-F238E27FC236}">
                <a16:creationId xmlns:a16="http://schemas.microsoft.com/office/drawing/2014/main" id="{B81B0D8B-B7CA-DA2D-E64E-584299C12161}"/>
              </a:ext>
            </a:extLst>
          </p:cNvPr>
          <p:cNvSpPr/>
          <p:nvPr/>
        </p:nvSpPr>
        <p:spPr>
          <a:xfrm>
            <a:off x="5631203" y="4143982"/>
            <a:ext cx="98041" cy="26991"/>
          </a:xfrm>
          <a:prstGeom prst="rect">
            <a:avLst/>
          </a:prstGeom>
          <a:solidFill>
            <a:srgbClr val="C36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E7E6E6">
                  <a:lumMod val="50000"/>
                </a:srgbClr>
              </a:solidFill>
              <a:effectLst/>
              <a:uLnTx/>
              <a:uFillTx/>
              <a:latin typeface="Tajawal" panose="00000500000000000000" pitchFamily="2" charset="-78"/>
              <a:ea typeface="+mn-ea"/>
              <a:cs typeface="Tajawal" panose="00000500000000000000" pitchFamily="2" charset="-78"/>
            </a:endParaRPr>
          </a:p>
        </p:txBody>
      </p:sp>
    </p:spTree>
    <p:extLst>
      <p:ext uri="{BB962C8B-B14F-4D97-AF65-F5344CB8AC3E}">
        <p14:creationId xmlns:p14="http://schemas.microsoft.com/office/powerpoint/2010/main" val="18521437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1F102-B799-2428-6C68-61074FFCB68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81071C-ECDD-2B24-20F5-E9ED7BDE9EC9}"/>
              </a:ext>
            </a:extLst>
          </p:cNvPr>
          <p:cNvSpPr>
            <a:spLocks noGrp="1"/>
          </p:cNvSpPr>
          <p:nvPr>
            <p:ph type="sldNum" sz="quarter" idx="4"/>
          </p:nvPr>
        </p:nvSpPr>
        <p:spPr/>
        <p:txBody>
          <a:bodyPr/>
          <a:lstStyle/>
          <a:p>
            <a:pPr marL="0" marR="0" lvl="0" indent="0" algn="r" defTabSz="171450" rtl="0"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a:ln>
                  <a:noFill/>
                </a:ln>
                <a:solidFill>
                  <a:srgbClr val="768394"/>
                </a:solidFill>
                <a:effectLst/>
                <a:uLnTx/>
                <a:uFillTx/>
                <a:latin typeface="Calibri" panose="020F0502020204030204"/>
                <a:ea typeface="+mn-ea"/>
                <a:cs typeface="Arial" panose="020B0604020202020204" pitchFamily="34" charset="0"/>
              </a:rPr>
              <a:t>11</a:t>
            </a:r>
            <a:endParaRPr kumimoji="0" lang="en-US" sz="1050" b="1" i="0" u="none" strike="noStrike" kern="1200" cap="none" spc="0" normalizeH="0" baseline="0" noProof="0">
              <a:ln>
                <a:noFill/>
              </a:ln>
              <a:solidFill>
                <a:srgbClr val="768394"/>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B073F9C3-101E-7A49-6CA4-DFCDA99F6293}"/>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marL="0" marR="0" lvl="0" indent="0" algn="r" defTabSz="1828709" rtl="1" eaLnBrk="1" fontAlgn="auto" latinLnBrk="0" hangingPunct="1">
              <a:lnSpc>
                <a:spcPct val="115000"/>
              </a:lnSpc>
              <a:spcBef>
                <a:spcPct val="0"/>
              </a:spcBef>
              <a:spcAft>
                <a:spcPts val="300"/>
              </a:spcAft>
              <a:buClrTx/>
              <a:buSzTx/>
              <a:buFontTx/>
              <a:buNone/>
              <a:tabLst/>
              <a:defRPr/>
            </a:pPr>
            <a:r>
              <a:rPr kumimoji="0" lang="en-US" sz="1800" b="1" i="0" u="none" strike="noStrike" kern="100" cap="none" spc="0" normalizeH="0" baseline="0" noProof="0">
                <a:ln>
                  <a:noFill/>
                </a:ln>
                <a:solidFill>
                  <a:srgbClr val="002060"/>
                </a:solidFill>
                <a:effectLst/>
                <a:uLnTx/>
                <a:uFillTx/>
                <a:latin typeface="Aptos" panose="020B0004020202020204" pitchFamily="34" charset="0"/>
                <a:ea typeface="Aptos" panose="020B0004020202020204" pitchFamily="34" charset="0"/>
                <a:cs typeface="Sakkal Majalla" panose="02000000000000000000" pitchFamily="2" charset="-78"/>
              </a:rPr>
              <a:t>خيارات الرسالة (2\2)</a:t>
            </a:r>
          </a:p>
        </p:txBody>
      </p:sp>
      <p:sp>
        <p:nvSpPr>
          <p:cNvPr id="4" name="Rectangle 3">
            <a:extLst>
              <a:ext uri="{FF2B5EF4-FFF2-40B4-BE49-F238E27FC236}">
                <a16:creationId xmlns:a16="http://schemas.microsoft.com/office/drawing/2014/main" id="{70163FAB-7340-F527-7C4E-B63CC3E9DDD0}"/>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marL="0" marR="0" lvl="0" indent="0" algn="r" defTabSz="171450" rtl="1" eaLnBrk="1" fontAlgn="auto" latinLnBrk="0" hangingPunct="1">
              <a:lnSpc>
                <a:spcPct val="100000"/>
              </a:lnSpc>
              <a:spcBef>
                <a:spcPts val="0"/>
              </a:spcBef>
              <a:spcAft>
                <a:spcPts val="0"/>
              </a:spcAft>
              <a:buClrTx/>
              <a:buSzTx/>
              <a:buFontTx/>
              <a:buNone/>
              <a:tabLst/>
              <a:defRPr/>
            </a:pPr>
            <a:endParaRPr kumimoji="0" lang="en-US" sz="25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Rectangle: Rounded Corners 63">
            <a:extLst>
              <a:ext uri="{FF2B5EF4-FFF2-40B4-BE49-F238E27FC236}">
                <a16:creationId xmlns:a16="http://schemas.microsoft.com/office/drawing/2014/main" id="{C8E60957-09A1-4DF6-8CED-197D128B8861}"/>
              </a:ext>
            </a:extLst>
          </p:cNvPr>
          <p:cNvSpPr/>
          <p:nvPr/>
        </p:nvSpPr>
        <p:spPr>
          <a:xfrm>
            <a:off x="658297" y="2407596"/>
            <a:ext cx="2548181" cy="1239111"/>
          </a:xfrm>
          <a:prstGeom prst="roundRect">
            <a:avLst>
              <a:gd name="adj" fmla="val 3350"/>
            </a:avLst>
          </a:prstGeom>
          <a:solidFill>
            <a:srgbClr val="E2E6EE"/>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Ins="137151" rtlCol="0" anchor="t"/>
          <a:lstStyle/>
          <a:p>
            <a:pPr marL="214302" marR="0" lvl="0" indent="-214302" algn="r" defTabSz="685595" rtl="1" eaLnBrk="1" fontAlgn="auto" latinLnBrk="0" hangingPunct="1">
              <a:lnSpc>
                <a:spcPct val="100000"/>
              </a:lnSpc>
              <a:spcBef>
                <a:spcPts val="0"/>
              </a:spcBef>
              <a:spcAft>
                <a:spcPts val="0"/>
              </a:spcAft>
              <a:buClrTx/>
              <a:buSzPct val="50000"/>
              <a:buFont typeface="Arial" panose="020B0604020202020204" pitchFamily="34" charset="0"/>
              <a:buChar char="•"/>
              <a:tabLst/>
              <a:defRPr/>
            </a:pP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قوية</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ومباشرة</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مما</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يعكس</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الثقة</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في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التوجه</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الاستثماري</a:t>
            </a:r>
            <a:endPar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a:p>
            <a:pPr marL="214302" marR="0" lvl="0" indent="-214302" algn="r" defTabSz="685595" rtl="1" eaLnBrk="1" fontAlgn="auto" latinLnBrk="0" hangingPunct="1">
              <a:lnSpc>
                <a:spcPct val="100000"/>
              </a:lnSpc>
              <a:spcBef>
                <a:spcPts val="0"/>
              </a:spcBef>
              <a:spcAft>
                <a:spcPts val="0"/>
              </a:spcAft>
              <a:buClrTx/>
              <a:buSzPct val="50000"/>
              <a:buFont typeface="Arial" panose="020B0604020202020204" pitchFamily="34" charset="0"/>
              <a:buChar char="•"/>
              <a:tabLst/>
              <a:defRPr/>
            </a:pP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تعكس</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ثلاثة</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أبعاد</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مهمة</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الفعل</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والنتيجة</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والريادة</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بالهوية</a:t>
            </a:r>
            <a:endPar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a:p>
            <a:pPr marL="214302" marR="0" lvl="0" indent="-214302" algn="r" defTabSz="685595" rtl="1" eaLnBrk="1" fontAlgn="auto" latinLnBrk="0" hangingPunct="1">
              <a:lnSpc>
                <a:spcPct val="100000"/>
              </a:lnSpc>
              <a:spcBef>
                <a:spcPts val="0"/>
              </a:spcBef>
              <a:spcAft>
                <a:spcPts val="0"/>
              </a:spcAft>
              <a:buClrTx/>
              <a:buSzPct val="50000"/>
              <a:buFont typeface="Arial" panose="020B0604020202020204" pitchFamily="34" charset="0"/>
              <a:buChar char="•"/>
              <a:tabLst/>
              <a:defRPr/>
            </a:pPr>
            <a:endParaRPr kumimoji="0" lang="en-US" sz="1050" b="1"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20" name="Rectangle: Rounded Corners 64">
            <a:extLst>
              <a:ext uri="{FF2B5EF4-FFF2-40B4-BE49-F238E27FC236}">
                <a16:creationId xmlns:a16="http://schemas.microsoft.com/office/drawing/2014/main" id="{0D9E5CE1-1D8B-E677-70F7-EA0B7D46EC7E}"/>
              </a:ext>
            </a:extLst>
          </p:cNvPr>
          <p:cNvSpPr/>
          <p:nvPr/>
        </p:nvSpPr>
        <p:spPr>
          <a:xfrm>
            <a:off x="658297" y="3687418"/>
            <a:ext cx="2548181" cy="782342"/>
          </a:xfrm>
          <a:prstGeom prst="roundRect">
            <a:avLst>
              <a:gd name="adj" fmla="val 3350"/>
            </a:avLst>
          </a:prstGeom>
          <a:solidFill>
            <a:srgbClr val="E2E6EE"/>
          </a:solidFill>
          <a:ln>
            <a:noFill/>
          </a:ln>
        </p:spPr>
        <p:style>
          <a:lnRef idx="2">
            <a:schemeClr val="accent1">
              <a:shade val="50000"/>
            </a:schemeClr>
          </a:lnRef>
          <a:fillRef idx="1">
            <a:schemeClr val="accent1"/>
          </a:fillRef>
          <a:effectRef idx="0">
            <a:schemeClr val="accent1"/>
          </a:effectRef>
          <a:fontRef idx="minor">
            <a:schemeClr val="lt1"/>
          </a:fontRef>
        </p:style>
        <p:txBody>
          <a:bodyPr tIns="68576" rIns="137151" rtlCol="0" anchor="t"/>
          <a:lstStyle/>
          <a:p>
            <a:pPr marL="214302" marR="0" lvl="0" indent="-214302" algn="r" defTabSz="685595" rtl="1" eaLnBrk="1" fontAlgn="auto" latinLnBrk="0" hangingPunct="1">
              <a:lnSpc>
                <a:spcPct val="100000"/>
              </a:lnSpc>
              <a:spcBef>
                <a:spcPts val="0"/>
              </a:spcBef>
              <a:spcAft>
                <a:spcPts val="0"/>
              </a:spcAft>
              <a:buClrTx/>
              <a:buSzPct val="50000"/>
              <a:buFont typeface="Arial" panose="020B0604020202020204" pitchFamily="34" charset="0"/>
              <a:buChar char="•"/>
              <a:tabLst/>
              <a:defRPr/>
            </a:pPr>
            <a:r>
              <a:rPr kumimoji="0" lang="en-US" sz="1050" b="0" i="0" u="none" strike="noStrike" kern="1200" cap="none" spc="0" normalizeH="0" baseline="0" noProof="0" dirty="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تركيز</a:t>
            </a:r>
            <a:r>
              <a:rPr kumimoji="0" lang="en-US" sz="1050" b="0" i="0" u="none" strike="noStrike" kern="1200" cap="none" spc="0" normalizeH="0" baseline="0" noProof="0" dirty="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dirty="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كبير</a:t>
            </a:r>
            <a:r>
              <a:rPr kumimoji="0" lang="en-US" sz="1050" b="0" i="0" u="none" strike="noStrike" kern="1200" cap="none" spc="0" normalizeH="0" baseline="0" noProof="0" dirty="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dirty="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على</a:t>
            </a:r>
            <a:r>
              <a:rPr kumimoji="0" lang="en-US" sz="1050" b="0" i="0" u="none" strike="noStrike" kern="1200" cap="none" spc="0" normalizeH="0" baseline="0" noProof="0" dirty="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المجموعة </a:t>
            </a:r>
            <a:r>
              <a:rPr kumimoji="0" lang="en-US" sz="1050" b="0" i="0" u="none" strike="noStrike" kern="1200" cap="none" spc="0" normalizeH="0" baseline="0" noProof="0" dirty="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اكثر</a:t>
            </a:r>
            <a:r>
              <a:rPr kumimoji="0" lang="en-US" sz="1050" b="0" i="0" u="none" strike="noStrike" kern="1200" cap="none" spc="0" normalizeH="0" baseline="0" noProof="0" dirty="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dirty="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من</a:t>
            </a:r>
            <a:r>
              <a:rPr kumimoji="0" lang="en-US" sz="1050" b="0" i="0" u="none" strike="noStrike" kern="1200" cap="none" spc="0" normalizeH="0" baseline="0" noProof="0" dirty="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dirty="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الشركاء</a:t>
            </a:r>
            <a:r>
              <a:rPr kumimoji="0" lang="en-US" sz="1050" b="0" i="0" u="none" strike="noStrike" kern="1200" cap="none" spc="0" normalizeH="0" baseline="0" noProof="0" dirty="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dirty="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او</a:t>
            </a:r>
            <a:r>
              <a:rPr kumimoji="0" lang="en-US" sz="1050" b="0" i="0" u="none" strike="noStrike" kern="1200" cap="none" spc="0" normalizeH="0" baseline="0" noProof="0" dirty="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dirty="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السوق</a:t>
            </a:r>
            <a:endParaRPr kumimoji="0" lang="en-US" sz="1050" b="0" i="0" u="none" strike="noStrike" kern="1200" cap="none" spc="0" normalizeH="0" baseline="0" noProof="0" dirty="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endParaRPr>
          </a:p>
          <a:p>
            <a:pPr marL="214302" marR="0" lvl="0" indent="-214302" algn="r" defTabSz="685595" rtl="1" eaLnBrk="1" fontAlgn="auto" latinLnBrk="0" hangingPunct="1">
              <a:lnSpc>
                <a:spcPct val="100000"/>
              </a:lnSpc>
              <a:spcBef>
                <a:spcPts val="0"/>
              </a:spcBef>
              <a:spcAft>
                <a:spcPts val="0"/>
              </a:spcAft>
              <a:buClrTx/>
              <a:buSzPct val="50000"/>
              <a:buFont typeface="Arial" panose="020B0604020202020204" pitchFamily="34" charset="0"/>
              <a:buChar char="•"/>
              <a:tabLst/>
              <a:defRPr/>
            </a:pPr>
            <a:endParaRPr kumimoji="0" lang="en-US" sz="1050" b="0" i="0" u="none" strike="noStrike" kern="1200" cap="none" spc="0" normalizeH="0" baseline="0" noProof="0" dirty="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endParaRPr>
          </a:p>
        </p:txBody>
      </p:sp>
      <p:sp>
        <p:nvSpPr>
          <p:cNvPr id="21" name="Cross 65">
            <a:extLst>
              <a:ext uri="{FF2B5EF4-FFF2-40B4-BE49-F238E27FC236}">
                <a16:creationId xmlns:a16="http://schemas.microsoft.com/office/drawing/2014/main" id="{2A3A8473-6569-653D-62EE-325A32141F35}"/>
              </a:ext>
            </a:extLst>
          </p:cNvPr>
          <p:cNvSpPr/>
          <p:nvPr/>
        </p:nvSpPr>
        <p:spPr>
          <a:xfrm>
            <a:off x="2991592" y="2653587"/>
            <a:ext cx="98041" cy="95140"/>
          </a:xfrm>
          <a:prstGeom prst="plus">
            <a:avLst>
              <a:gd name="adj" fmla="val 39531"/>
            </a:avLst>
          </a:prstGeom>
          <a:solidFill>
            <a:srgbClr val="A8D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Tajawal" panose="00000500000000000000" pitchFamily="2" charset="-78"/>
              <a:ea typeface="+mn-ea"/>
              <a:cs typeface="Tajawal" panose="00000500000000000000" pitchFamily="2" charset="-78"/>
            </a:endParaRPr>
          </a:p>
        </p:txBody>
      </p:sp>
      <p:sp>
        <p:nvSpPr>
          <p:cNvPr id="23" name="Rectangle 66">
            <a:extLst>
              <a:ext uri="{FF2B5EF4-FFF2-40B4-BE49-F238E27FC236}">
                <a16:creationId xmlns:a16="http://schemas.microsoft.com/office/drawing/2014/main" id="{BEB68880-4FC2-51EF-2C45-B5EDBED2E522}"/>
              </a:ext>
            </a:extLst>
          </p:cNvPr>
          <p:cNvSpPr/>
          <p:nvPr/>
        </p:nvSpPr>
        <p:spPr>
          <a:xfrm>
            <a:off x="2991592" y="3832086"/>
            <a:ext cx="98041" cy="26991"/>
          </a:xfrm>
          <a:prstGeom prst="rect">
            <a:avLst/>
          </a:prstGeom>
          <a:solidFill>
            <a:srgbClr val="C36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E7E6E6">
                  <a:lumMod val="50000"/>
                </a:srgbClr>
              </a:solidFill>
              <a:effectLst/>
              <a:uLnTx/>
              <a:uFillTx/>
              <a:latin typeface="Tajawal" panose="00000500000000000000" pitchFamily="2" charset="-78"/>
              <a:ea typeface="+mn-ea"/>
              <a:cs typeface="Tajawal" panose="00000500000000000000" pitchFamily="2" charset="-78"/>
            </a:endParaRPr>
          </a:p>
        </p:txBody>
      </p:sp>
      <p:sp>
        <p:nvSpPr>
          <p:cNvPr id="25" name="Cross 68">
            <a:extLst>
              <a:ext uri="{FF2B5EF4-FFF2-40B4-BE49-F238E27FC236}">
                <a16:creationId xmlns:a16="http://schemas.microsoft.com/office/drawing/2014/main" id="{82CFFC80-98B1-D759-F195-60F10A745B14}"/>
              </a:ext>
            </a:extLst>
          </p:cNvPr>
          <p:cNvSpPr/>
          <p:nvPr/>
        </p:nvSpPr>
        <p:spPr>
          <a:xfrm>
            <a:off x="2991592" y="2823114"/>
            <a:ext cx="98041" cy="95140"/>
          </a:xfrm>
          <a:prstGeom prst="plus">
            <a:avLst>
              <a:gd name="adj" fmla="val 39531"/>
            </a:avLst>
          </a:prstGeom>
          <a:solidFill>
            <a:srgbClr val="A8D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Tajawal" panose="00000500000000000000" pitchFamily="2" charset="-78"/>
              <a:ea typeface="+mn-ea"/>
              <a:cs typeface="Tajawal" panose="00000500000000000000" pitchFamily="2" charset="-78"/>
            </a:endParaRPr>
          </a:p>
        </p:txBody>
      </p:sp>
      <p:sp>
        <p:nvSpPr>
          <p:cNvPr id="26" name="Rectangle: Rounded Corners 48">
            <a:extLst>
              <a:ext uri="{FF2B5EF4-FFF2-40B4-BE49-F238E27FC236}">
                <a16:creationId xmlns:a16="http://schemas.microsoft.com/office/drawing/2014/main" id="{83E40A72-5D05-922A-1196-1E1DAD5583A2}"/>
              </a:ext>
            </a:extLst>
          </p:cNvPr>
          <p:cNvSpPr/>
          <p:nvPr/>
        </p:nvSpPr>
        <p:spPr>
          <a:xfrm>
            <a:off x="5937522" y="2407596"/>
            <a:ext cx="2548182" cy="1239111"/>
          </a:xfrm>
          <a:prstGeom prst="roundRect">
            <a:avLst>
              <a:gd name="adj" fmla="val 3350"/>
            </a:avLst>
          </a:prstGeom>
          <a:solidFill>
            <a:srgbClr val="E2E6EE"/>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Ins="137151" rtlCol="0" anchor="t"/>
          <a:lstStyle/>
          <a:p>
            <a:pPr marL="214302" marR="0" lvl="0" indent="-214302" algn="r" defTabSz="685595" rtl="1" eaLnBrk="1" fontAlgn="auto" latinLnBrk="0" hangingPunct="1">
              <a:lnSpc>
                <a:spcPct val="100000"/>
              </a:lnSpc>
              <a:spcBef>
                <a:spcPts val="0"/>
              </a:spcBef>
              <a:spcAft>
                <a:spcPts val="0"/>
              </a:spcAft>
              <a:buClrTx/>
              <a:buSzPct val="50000"/>
              <a:buFont typeface="Arial" panose="020B0604020202020204" pitchFamily="34" charset="0"/>
              <a:buChar char="•"/>
              <a:tabLst/>
              <a:defRPr/>
            </a:pP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صياغة واضحة وتعبر عن طموح الشركة بدون حشو</a:t>
            </a:r>
          </a:p>
          <a:p>
            <a:pPr marL="214302" marR="0" lvl="0" indent="-214302" algn="r" defTabSz="685595" rtl="1" eaLnBrk="1" fontAlgn="auto" latinLnBrk="0" hangingPunct="1">
              <a:lnSpc>
                <a:spcPct val="100000"/>
              </a:lnSpc>
              <a:spcBef>
                <a:spcPts val="0"/>
              </a:spcBef>
              <a:spcAft>
                <a:spcPts val="0"/>
              </a:spcAft>
              <a:buClrTx/>
              <a:buSzPct val="50000"/>
              <a:buFont typeface="Arial" panose="020B0604020202020204" pitchFamily="34" charset="0"/>
              <a:buChar char="•"/>
              <a:tabLst/>
              <a:defRPr/>
            </a:pP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قابلة للاستخدام الإعلامي والترويجي بسهولة لأنها تحمل نغمة قيادية وتنافسية</a:t>
            </a:r>
          </a:p>
        </p:txBody>
      </p:sp>
      <p:sp>
        <p:nvSpPr>
          <p:cNvPr id="27" name="Rectangle: Rounded Corners 50">
            <a:extLst>
              <a:ext uri="{FF2B5EF4-FFF2-40B4-BE49-F238E27FC236}">
                <a16:creationId xmlns:a16="http://schemas.microsoft.com/office/drawing/2014/main" id="{745894DD-9427-F3C9-AE16-0472E29FDD18}"/>
              </a:ext>
            </a:extLst>
          </p:cNvPr>
          <p:cNvSpPr/>
          <p:nvPr/>
        </p:nvSpPr>
        <p:spPr>
          <a:xfrm>
            <a:off x="5937522" y="3687418"/>
            <a:ext cx="2548181" cy="782342"/>
          </a:xfrm>
          <a:prstGeom prst="roundRect">
            <a:avLst>
              <a:gd name="adj" fmla="val 3350"/>
            </a:avLst>
          </a:prstGeom>
          <a:solidFill>
            <a:srgbClr val="E2E6EE"/>
          </a:solidFill>
          <a:ln>
            <a:noFill/>
          </a:ln>
        </p:spPr>
        <p:style>
          <a:lnRef idx="2">
            <a:schemeClr val="accent1">
              <a:shade val="50000"/>
            </a:schemeClr>
          </a:lnRef>
          <a:fillRef idx="1">
            <a:schemeClr val="accent1"/>
          </a:fillRef>
          <a:effectRef idx="0">
            <a:schemeClr val="accent1"/>
          </a:effectRef>
          <a:fontRef idx="minor">
            <a:schemeClr val="lt1"/>
          </a:fontRef>
        </p:style>
        <p:txBody>
          <a:bodyPr tIns="68576" rIns="137151" rtlCol="0" anchor="t"/>
          <a:lstStyle/>
          <a:p>
            <a:pPr marL="214302" marR="0" lvl="0" indent="-214302" algn="r" defTabSz="685595" rtl="1" eaLnBrk="1" fontAlgn="auto" latinLnBrk="0" hangingPunct="1">
              <a:lnSpc>
                <a:spcPct val="100000"/>
              </a:lnSpc>
              <a:spcBef>
                <a:spcPts val="0"/>
              </a:spcBef>
              <a:spcAft>
                <a:spcPts val="0"/>
              </a:spcAft>
              <a:buClrTx/>
              <a:buSzPct val="50000"/>
              <a:buFont typeface="Arial" panose="020B0604020202020204" pitchFamily="34" charset="0"/>
              <a:buChar char="•"/>
              <a:tabLst/>
              <a:defRPr/>
            </a:pP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تفتقر إلى عنصر الأثر أو الريادة مما يجعلها واقعية أكثر من كونها ملهمة.</a:t>
            </a:r>
          </a:p>
        </p:txBody>
      </p:sp>
      <p:sp>
        <p:nvSpPr>
          <p:cNvPr id="28" name="Cross 21">
            <a:extLst>
              <a:ext uri="{FF2B5EF4-FFF2-40B4-BE49-F238E27FC236}">
                <a16:creationId xmlns:a16="http://schemas.microsoft.com/office/drawing/2014/main" id="{B799F86E-C6A7-C2E1-3F05-DD65C78A83F8}"/>
              </a:ext>
            </a:extLst>
          </p:cNvPr>
          <p:cNvSpPr/>
          <p:nvPr/>
        </p:nvSpPr>
        <p:spPr>
          <a:xfrm>
            <a:off x="8270817" y="2656028"/>
            <a:ext cx="98041" cy="95140"/>
          </a:xfrm>
          <a:prstGeom prst="plus">
            <a:avLst>
              <a:gd name="adj" fmla="val 39531"/>
            </a:avLst>
          </a:prstGeom>
          <a:solidFill>
            <a:srgbClr val="A8D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Tajawal" panose="00000500000000000000" pitchFamily="2" charset="-78"/>
              <a:ea typeface="+mn-ea"/>
              <a:cs typeface="Tajawal" panose="00000500000000000000" pitchFamily="2" charset="-78"/>
            </a:endParaRPr>
          </a:p>
        </p:txBody>
      </p:sp>
      <p:sp>
        <p:nvSpPr>
          <p:cNvPr id="29" name="Rectangle 41">
            <a:extLst>
              <a:ext uri="{FF2B5EF4-FFF2-40B4-BE49-F238E27FC236}">
                <a16:creationId xmlns:a16="http://schemas.microsoft.com/office/drawing/2014/main" id="{894F256E-C7C7-5174-DB69-74D4F6B1191A}"/>
              </a:ext>
            </a:extLst>
          </p:cNvPr>
          <p:cNvSpPr/>
          <p:nvPr/>
        </p:nvSpPr>
        <p:spPr>
          <a:xfrm>
            <a:off x="8270817" y="3832086"/>
            <a:ext cx="98041" cy="26991"/>
          </a:xfrm>
          <a:prstGeom prst="rect">
            <a:avLst/>
          </a:prstGeom>
          <a:solidFill>
            <a:srgbClr val="C36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E7E6E6">
                  <a:lumMod val="50000"/>
                </a:srgbClr>
              </a:solidFill>
              <a:effectLst/>
              <a:uLnTx/>
              <a:uFillTx/>
              <a:latin typeface="Tajawal" panose="00000500000000000000" pitchFamily="2" charset="-78"/>
              <a:ea typeface="+mn-ea"/>
              <a:cs typeface="Tajawal" panose="00000500000000000000" pitchFamily="2" charset="-78"/>
            </a:endParaRPr>
          </a:p>
        </p:txBody>
      </p:sp>
      <p:sp>
        <p:nvSpPr>
          <p:cNvPr id="31" name="Cross 51">
            <a:extLst>
              <a:ext uri="{FF2B5EF4-FFF2-40B4-BE49-F238E27FC236}">
                <a16:creationId xmlns:a16="http://schemas.microsoft.com/office/drawing/2014/main" id="{1EAE2A60-A8F8-7C64-0BDB-A6EE04BB85C5}"/>
              </a:ext>
            </a:extLst>
          </p:cNvPr>
          <p:cNvSpPr/>
          <p:nvPr/>
        </p:nvSpPr>
        <p:spPr>
          <a:xfrm>
            <a:off x="8270817" y="2969307"/>
            <a:ext cx="98041" cy="95140"/>
          </a:xfrm>
          <a:prstGeom prst="plus">
            <a:avLst>
              <a:gd name="adj" fmla="val 39531"/>
            </a:avLst>
          </a:prstGeom>
          <a:solidFill>
            <a:srgbClr val="A8D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Tajawal" panose="00000500000000000000" pitchFamily="2" charset="-78"/>
              <a:ea typeface="+mn-ea"/>
              <a:cs typeface="Tajawal" panose="00000500000000000000" pitchFamily="2" charset="-78"/>
            </a:endParaRPr>
          </a:p>
        </p:txBody>
      </p:sp>
      <p:sp>
        <p:nvSpPr>
          <p:cNvPr id="32" name="Cross 52">
            <a:extLst>
              <a:ext uri="{FF2B5EF4-FFF2-40B4-BE49-F238E27FC236}">
                <a16:creationId xmlns:a16="http://schemas.microsoft.com/office/drawing/2014/main" id="{EA7878FC-F53A-AFED-BBD6-AD9326E39737}"/>
              </a:ext>
            </a:extLst>
          </p:cNvPr>
          <p:cNvSpPr/>
          <p:nvPr/>
        </p:nvSpPr>
        <p:spPr>
          <a:xfrm>
            <a:off x="8270817" y="3126022"/>
            <a:ext cx="98041" cy="95140"/>
          </a:xfrm>
          <a:prstGeom prst="plus">
            <a:avLst>
              <a:gd name="adj" fmla="val 39531"/>
            </a:avLst>
          </a:prstGeom>
          <a:solidFill>
            <a:srgbClr val="A8D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Tajawal" panose="00000500000000000000" pitchFamily="2" charset="-78"/>
              <a:ea typeface="+mn-ea"/>
              <a:cs typeface="Tajawal" panose="00000500000000000000" pitchFamily="2" charset="-78"/>
            </a:endParaRPr>
          </a:p>
        </p:txBody>
      </p:sp>
      <p:sp>
        <p:nvSpPr>
          <p:cNvPr id="33" name="Rectangle: Rounded Corners 55">
            <a:extLst>
              <a:ext uri="{FF2B5EF4-FFF2-40B4-BE49-F238E27FC236}">
                <a16:creationId xmlns:a16="http://schemas.microsoft.com/office/drawing/2014/main" id="{C6C59B8A-6E12-5E0F-B53C-81C933B85AB1}"/>
              </a:ext>
            </a:extLst>
          </p:cNvPr>
          <p:cNvSpPr/>
          <p:nvPr/>
        </p:nvSpPr>
        <p:spPr>
          <a:xfrm>
            <a:off x="3297910" y="2407596"/>
            <a:ext cx="2548181" cy="1239111"/>
          </a:xfrm>
          <a:prstGeom prst="roundRect">
            <a:avLst>
              <a:gd name="adj" fmla="val 3350"/>
            </a:avLst>
          </a:prstGeom>
          <a:solidFill>
            <a:srgbClr val="E2E6EE"/>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Ins="137151" rtlCol="0" anchor="t"/>
          <a:lstStyle/>
          <a:p>
            <a:pPr marL="214302" marR="0" lvl="0" indent="-214302" algn="r" defTabSz="685595" rtl="1" eaLnBrk="1" fontAlgn="auto" latinLnBrk="0" hangingPunct="1">
              <a:lnSpc>
                <a:spcPct val="100000"/>
              </a:lnSpc>
              <a:spcBef>
                <a:spcPts val="0"/>
              </a:spcBef>
              <a:spcAft>
                <a:spcPts val="0"/>
              </a:spcAft>
              <a:buClrTx/>
              <a:buSzPct val="50000"/>
              <a:buFont typeface="Arial" panose="020B0604020202020204" pitchFamily="34" charset="0"/>
              <a:buChar char="•"/>
              <a:tabLst/>
              <a:defRPr/>
            </a:pP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قابلة للقياس بشكل غير مباشر</a:t>
            </a:r>
          </a:p>
          <a:p>
            <a:pPr marL="214302" marR="0" lvl="0" indent="-214302" algn="r" defTabSz="685595" rtl="1" eaLnBrk="1" fontAlgn="auto" latinLnBrk="0" hangingPunct="1">
              <a:lnSpc>
                <a:spcPct val="100000"/>
              </a:lnSpc>
              <a:spcBef>
                <a:spcPts val="0"/>
              </a:spcBef>
              <a:spcAft>
                <a:spcPts val="0"/>
              </a:spcAft>
              <a:buClrTx/>
              <a:buSzPct val="50000"/>
              <a:buFont typeface="Arial" panose="020B0604020202020204" pitchFamily="34" charset="0"/>
              <a:buChar char="•"/>
              <a:tabLst/>
              <a:defRPr/>
            </a:pP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صياغة متينة تظهر الثقة والقيادة مما يعزز الهوية المؤسسية</a:t>
            </a:r>
          </a:p>
        </p:txBody>
      </p:sp>
      <p:sp>
        <p:nvSpPr>
          <p:cNvPr id="35" name="Rectangle: Rounded Corners 56">
            <a:extLst>
              <a:ext uri="{FF2B5EF4-FFF2-40B4-BE49-F238E27FC236}">
                <a16:creationId xmlns:a16="http://schemas.microsoft.com/office/drawing/2014/main" id="{4E356060-A99D-3E54-3A69-F9B14E9260E5}"/>
              </a:ext>
            </a:extLst>
          </p:cNvPr>
          <p:cNvSpPr/>
          <p:nvPr/>
        </p:nvSpPr>
        <p:spPr>
          <a:xfrm>
            <a:off x="3297910" y="3687418"/>
            <a:ext cx="2548181" cy="782342"/>
          </a:xfrm>
          <a:prstGeom prst="roundRect">
            <a:avLst>
              <a:gd name="adj" fmla="val 3350"/>
            </a:avLst>
          </a:prstGeom>
          <a:solidFill>
            <a:srgbClr val="E2E6EE"/>
          </a:solidFill>
          <a:ln>
            <a:noFill/>
          </a:ln>
        </p:spPr>
        <p:style>
          <a:lnRef idx="2">
            <a:schemeClr val="accent1">
              <a:shade val="50000"/>
            </a:schemeClr>
          </a:lnRef>
          <a:fillRef idx="1">
            <a:schemeClr val="accent1"/>
          </a:fillRef>
          <a:effectRef idx="0">
            <a:schemeClr val="accent1"/>
          </a:effectRef>
          <a:fontRef idx="minor">
            <a:schemeClr val="lt1"/>
          </a:fontRef>
        </p:style>
        <p:txBody>
          <a:bodyPr tIns="68576" rIns="137151" rtlCol="0" anchor="t"/>
          <a:lstStyle/>
          <a:p>
            <a:pPr marL="214302" marR="0" lvl="0" indent="-214302" algn="r" defTabSz="685595" rtl="1" eaLnBrk="1" fontAlgn="auto" latinLnBrk="0" hangingPunct="1">
              <a:lnSpc>
                <a:spcPct val="100000"/>
              </a:lnSpc>
              <a:spcBef>
                <a:spcPts val="0"/>
              </a:spcBef>
              <a:spcAft>
                <a:spcPts val="0"/>
              </a:spcAft>
              <a:buClrTx/>
              <a:buSzPct val="50000"/>
              <a:buFont typeface="Arial" panose="020B0604020202020204" pitchFamily="34" charset="0"/>
              <a:buChar char="•"/>
              <a:tabLst/>
              <a:defRPr/>
            </a:pP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طول</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الجملة</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قد</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يقلل</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من</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وضوح</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الرسالة</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في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العروض</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أو</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الاستخدام</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الإعلامي</a:t>
            </a:r>
            <a:endPar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endParaRPr>
          </a:p>
          <a:p>
            <a:pPr marL="214302" marR="0" lvl="0" indent="-214302" algn="r" defTabSz="685595" rtl="1" eaLnBrk="1" fontAlgn="auto" latinLnBrk="0" hangingPunct="1">
              <a:lnSpc>
                <a:spcPct val="100000"/>
              </a:lnSpc>
              <a:spcBef>
                <a:spcPts val="0"/>
              </a:spcBef>
              <a:spcAft>
                <a:spcPts val="0"/>
              </a:spcAft>
              <a:buClrTx/>
              <a:buSzPct val="50000"/>
              <a:buFont typeface="Arial" panose="020B0604020202020204" pitchFamily="34" charset="0"/>
              <a:buChar char="•"/>
              <a:tabLst/>
              <a:defRPr/>
            </a:pP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اللغة</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رسمية</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نوعًا</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ما</a:t>
            </a:r>
            <a:endPar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endParaRPr>
          </a:p>
        </p:txBody>
      </p:sp>
      <p:sp>
        <p:nvSpPr>
          <p:cNvPr id="37" name="Cross 57">
            <a:extLst>
              <a:ext uri="{FF2B5EF4-FFF2-40B4-BE49-F238E27FC236}">
                <a16:creationId xmlns:a16="http://schemas.microsoft.com/office/drawing/2014/main" id="{64F8E9F5-0FDA-B65F-C9B8-10F701D89F33}"/>
              </a:ext>
            </a:extLst>
          </p:cNvPr>
          <p:cNvSpPr/>
          <p:nvPr/>
        </p:nvSpPr>
        <p:spPr>
          <a:xfrm>
            <a:off x="5631204" y="2653587"/>
            <a:ext cx="98041" cy="95140"/>
          </a:xfrm>
          <a:prstGeom prst="plus">
            <a:avLst>
              <a:gd name="adj" fmla="val 39531"/>
            </a:avLst>
          </a:prstGeom>
          <a:solidFill>
            <a:srgbClr val="A8D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Tajawal" panose="00000500000000000000" pitchFamily="2" charset="-78"/>
              <a:ea typeface="+mn-ea"/>
              <a:cs typeface="Tajawal" panose="00000500000000000000" pitchFamily="2" charset="-78"/>
            </a:endParaRPr>
          </a:p>
        </p:txBody>
      </p:sp>
      <p:sp>
        <p:nvSpPr>
          <p:cNvPr id="38" name="Rectangle 58">
            <a:extLst>
              <a:ext uri="{FF2B5EF4-FFF2-40B4-BE49-F238E27FC236}">
                <a16:creationId xmlns:a16="http://schemas.microsoft.com/office/drawing/2014/main" id="{5CD887E9-9836-7F88-F2FB-FDDE9F8E0131}"/>
              </a:ext>
            </a:extLst>
          </p:cNvPr>
          <p:cNvSpPr/>
          <p:nvPr/>
        </p:nvSpPr>
        <p:spPr>
          <a:xfrm>
            <a:off x="5631204" y="3832086"/>
            <a:ext cx="98041" cy="26991"/>
          </a:xfrm>
          <a:prstGeom prst="rect">
            <a:avLst/>
          </a:prstGeom>
          <a:solidFill>
            <a:srgbClr val="C36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E7E6E6">
                  <a:lumMod val="50000"/>
                </a:srgbClr>
              </a:solidFill>
              <a:effectLst/>
              <a:uLnTx/>
              <a:uFillTx/>
              <a:latin typeface="Tajawal" panose="00000500000000000000" pitchFamily="2" charset="-78"/>
              <a:ea typeface="+mn-ea"/>
              <a:cs typeface="Tajawal" panose="00000500000000000000" pitchFamily="2" charset="-78"/>
            </a:endParaRPr>
          </a:p>
        </p:txBody>
      </p:sp>
      <p:sp>
        <p:nvSpPr>
          <p:cNvPr id="40" name="Cross 60">
            <a:extLst>
              <a:ext uri="{FF2B5EF4-FFF2-40B4-BE49-F238E27FC236}">
                <a16:creationId xmlns:a16="http://schemas.microsoft.com/office/drawing/2014/main" id="{D491F07F-D34D-4DF4-64AB-FBDB33D0257E}"/>
              </a:ext>
            </a:extLst>
          </p:cNvPr>
          <p:cNvSpPr/>
          <p:nvPr/>
        </p:nvSpPr>
        <p:spPr>
          <a:xfrm>
            <a:off x="5636919" y="2831128"/>
            <a:ext cx="98041" cy="95140"/>
          </a:xfrm>
          <a:prstGeom prst="plus">
            <a:avLst>
              <a:gd name="adj" fmla="val 39531"/>
            </a:avLst>
          </a:prstGeom>
          <a:solidFill>
            <a:srgbClr val="A8D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Tajawal" panose="00000500000000000000" pitchFamily="2" charset="-78"/>
              <a:ea typeface="+mn-ea"/>
              <a:cs typeface="Tajawal" panose="00000500000000000000" pitchFamily="2" charset="-78"/>
            </a:endParaRPr>
          </a:p>
        </p:txBody>
      </p:sp>
      <p:sp>
        <p:nvSpPr>
          <p:cNvPr id="42" name="Rectangle: Rounded Corners 44">
            <a:extLst>
              <a:ext uri="{FF2B5EF4-FFF2-40B4-BE49-F238E27FC236}">
                <a16:creationId xmlns:a16="http://schemas.microsoft.com/office/drawing/2014/main" id="{D4BAE19E-82DB-801E-F54D-FF40F800C73F}"/>
              </a:ext>
            </a:extLst>
          </p:cNvPr>
          <p:cNvSpPr/>
          <p:nvPr/>
        </p:nvSpPr>
        <p:spPr>
          <a:xfrm>
            <a:off x="658297" y="1217400"/>
            <a:ext cx="2548181" cy="902473"/>
          </a:xfrm>
          <a:prstGeom prst="roundRect">
            <a:avLst>
              <a:gd name="adj" fmla="val 7169"/>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tlCol="0" anchor="t"/>
          <a:lstStyle/>
          <a:p>
            <a:pPr marL="0" marR="0" lvl="0" indent="0" algn="r" defTabSz="685595" rtl="1"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نستثمر</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في</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القطاعات</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الحيوية</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ذات</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الاثر</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الاقتصادي</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لخلق</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قيمة</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مستدامة</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تجسد</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كفاءة</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المجموعة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وريادتها</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p>
        </p:txBody>
      </p:sp>
      <p:sp>
        <p:nvSpPr>
          <p:cNvPr id="43" name="Rectangle: Rounded Corners 6">
            <a:extLst>
              <a:ext uri="{FF2B5EF4-FFF2-40B4-BE49-F238E27FC236}">
                <a16:creationId xmlns:a16="http://schemas.microsoft.com/office/drawing/2014/main" id="{CF9DEBB7-C565-0E32-B17F-6896961B69E9}"/>
              </a:ext>
            </a:extLst>
          </p:cNvPr>
          <p:cNvSpPr/>
          <p:nvPr/>
        </p:nvSpPr>
        <p:spPr>
          <a:xfrm>
            <a:off x="5937521" y="1201558"/>
            <a:ext cx="2548181" cy="902474"/>
          </a:xfrm>
          <a:prstGeom prst="roundRect">
            <a:avLst>
              <a:gd name="adj" fmla="val 9068"/>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tlCol="0" anchor="t"/>
          <a:lstStyle/>
          <a:p>
            <a:pPr marL="0" marR="0" lvl="0" indent="0" algn="r" defTabSz="685595" rtl="1"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نركز</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على</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الاستثمار</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الذكي</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وتنمية</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القطاعات</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الواعدة</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عبر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ادارة</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احترافية</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ونبني</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ممارسات</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استثمارية</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تضمن</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الكفاءة</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والاستدامة</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والعائد</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المستمر</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p>
        </p:txBody>
      </p:sp>
      <p:sp>
        <p:nvSpPr>
          <p:cNvPr id="44" name="Rectangle: Rounded Corners 28">
            <a:extLst>
              <a:ext uri="{FF2B5EF4-FFF2-40B4-BE49-F238E27FC236}">
                <a16:creationId xmlns:a16="http://schemas.microsoft.com/office/drawing/2014/main" id="{53CEA94B-BD0F-F28D-D01E-60C74EB539BB}"/>
              </a:ext>
            </a:extLst>
          </p:cNvPr>
          <p:cNvSpPr/>
          <p:nvPr/>
        </p:nvSpPr>
        <p:spPr>
          <a:xfrm>
            <a:off x="3297910" y="1217400"/>
            <a:ext cx="2548181" cy="902473"/>
          </a:xfrm>
          <a:prstGeom prst="roundRect">
            <a:avLst>
              <a:gd name="adj" fmla="val 9068"/>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tlCol="0" anchor="t"/>
          <a:lstStyle/>
          <a:p>
            <a:pPr marL="0" marR="0" lvl="0" indent="0" algn="r" defTabSz="685595" rtl="1"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نوجه</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استثماراتنا</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نحو</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قطاعات</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استراتيجية</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ذات</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اثر</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طويل</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المدى</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بما</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يعزز</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استدامة</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النمو</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ويرسخ</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مكانة</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المجموعة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كمؤسسة</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استثمارية</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رائدة</a:t>
            </a:r>
            <a:endPar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endParaRPr>
          </a:p>
        </p:txBody>
      </p:sp>
      <p:sp>
        <p:nvSpPr>
          <p:cNvPr id="45" name="Rectangle: Rounded Corners 19">
            <a:extLst>
              <a:ext uri="{FF2B5EF4-FFF2-40B4-BE49-F238E27FC236}">
                <a16:creationId xmlns:a16="http://schemas.microsoft.com/office/drawing/2014/main" id="{F1487EB4-F4DF-B92E-4B79-BDBD8ACC0704}"/>
              </a:ext>
            </a:extLst>
          </p:cNvPr>
          <p:cNvSpPr/>
          <p:nvPr/>
        </p:nvSpPr>
        <p:spPr>
          <a:xfrm>
            <a:off x="5937522" y="997875"/>
            <a:ext cx="2548181" cy="306915"/>
          </a:xfrm>
          <a:prstGeom prst="roundRect">
            <a:avLst/>
          </a:prstGeom>
          <a:solidFill>
            <a:srgbClr val="A9B3C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Ins="205727" rtlCol="0" anchor="ctr"/>
          <a:lstStyle/>
          <a:p>
            <a:pPr marL="0" marR="0" lvl="0" indent="0" algn="r" defTabSz="685766"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الخيار الرابع</a:t>
            </a:r>
          </a:p>
        </p:txBody>
      </p:sp>
      <p:sp>
        <p:nvSpPr>
          <p:cNvPr id="46" name="Rectangle: Rounded Corners 22">
            <a:extLst>
              <a:ext uri="{FF2B5EF4-FFF2-40B4-BE49-F238E27FC236}">
                <a16:creationId xmlns:a16="http://schemas.microsoft.com/office/drawing/2014/main" id="{D326B20B-5515-B136-7658-1C80B3B97F51}"/>
              </a:ext>
            </a:extLst>
          </p:cNvPr>
          <p:cNvSpPr/>
          <p:nvPr/>
        </p:nvSpPr>
        <p:spPr>
          <a:xfrm>
            <a:off x="3297910" y="997875"/>
            <a:ext cx="2548181" cy="306915"/>
          </a:xfrm>
          <a:prstGeom prst="roundRect">
            <a:avLst/>
          </a:prstGeom>
          <a:solidFill>
            <a:srgbClr val="A9B3C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Ins="205727" rtlCol="0" anchor="ctr"/>
          <a:lstStyle/>
          <a:p>
            <a:pPr marL="0" marR="0" lvl="0" indent="0" algn="r" defTabSz="685766"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الخيار الخامس</a:t>
            </a:r>
          </a:p>
        </p:txBody>
      </p:sp>
      <p:sp>
        <p:nvSpPr>
          <p:cNvPr id="47" name="Rectangle: Rounded Corners 23">
            <a:extLst>
              <a:ext uri="{FF2B5EF4-FFF2-40B4-BE49-F238E27FC236}">
                <a16:creationId xmlns:a16="http://schemas.microsoft.com/office/drawing/2014/main" id="{21D35EBF-6EBD-49A3-373C-B39E178C4482}"/>
              </a:ext>
            </a:extLst>
          </p:cNvPr>
          <p:cNvSpPr/>
          <p:nvPr/>
        </p:nvSpPr>
        <p:spPr>
          <a:xfrm>
            <a:off x="658297" y="997875"/>
            <a:ext cx="2548181" cy="306915"/>
          </a:xfrm>
          <a:prstGeom prst="roundRect">
            <a:avLst/>
          </a:prstGeom>
          <a:solidFill>
            <a:srgbClr val="A9B3C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Ins="205727" rtlCol="0" anchor="ctr"/>
          <a:lstStyle/>
          <a:p>
            <a:pPr marL="0" marR="0" lvl="0" indent="0" algn="r" defTabSz="685766"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الخيار السادس</a:t>
            </a:r>
          </a:p>
        </p:txBody>
      </p:sp>
      <p:sp>
        <p:nvSpPr>
          <p:cNvPr id="48" name="Rectangle: Rounded Corners 46">
            <a:extLst>
              <a:ext uri="{FF2B5EF4-FFF2-40B4-BE49-F238E27FC236}">
                <a16:creationId xmlns:a16="http://schemas.microsoft.com/office/drawing/2014/main" id="{A3D388F9-05C8-1194-9C08-711B6491A84B}"/>
              </a:ext>
            </a:extLst>
          </p:cNvPr>
          <p:cNvSpPr/>
          <p:nvPr/>
        </p:nvSpPr>
        <p:spPr>
          <a:xfrm>
            <a:off x="658298" y="2171324"/>
            <a:ext cx="7827405" cy="306915"/>
          </a:xfrm>
          <a:prstGeom prst="roundRect">
            <a:avLst/>
          </a:prstGeom>
          <a:solidFill>
            <a:srgbClr val="173863"/>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Ins="205727" rtlCol="0" anchor="ctr"/>
          <a:lstStyle/>
          <a:p>
            <a:pPr marL="0" marR="0" lvl="0" indent="0" algn="r" defTabSz="685766"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akkal Majalla" panose="02000000000000000000" pitchFamily="2" charset="-78"/>
                <a:ea typeface="+mn-ea"/>
                <a:cs typeface="Sakkal Majalla" panose="02000000000000000000" pitchFamily="2" charset="-78"/>
              </a:rPr>
              <a:t>المقارنات</a:t>
            </a:r>
          </a:p>
        </p:txBody>
      </p:sp>
      <p:sp>
        <p:nvSpPr>
          <p:cNvPr id="5" name="Rectangle 58">
            <a:extLst>
              <a:ext uri="{FF2B5EF4-FFF2-40B4-BE49-F238E27FC236}">
                <a16:creationId xmlns:a16="http://schemas.microsoft.com/office/drawing/2014/main" id="{C4F8B75B-7AFA-ED27-6CA7-6ABE2D02B8CA}"/>
              </a:ext>
            </a:extLst>
          </p:cNvPr>
          <p:cNvSpPr/>
          <p:nvPr/>
        </p:nvSpPr>
        <p:spPr>
          <a:xfrm>
            <a:off x="5631203" y="4143982"/>
            <a:ext cx="98041" cy="26991"/>
          </a:xfrm>
          <a:prstGeom prst="rect">
            <a:avLst/>
          </a:prstGeom>
          <a:solidFill>
            <a:srgbClr val="C36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E7E6E6">
                  <a:lumMod val="50000"/>
                </a:srgbClr>
              </a:solidFill>
              <a:effectLst/>
              <a:uLnTx/>
              <a:uFillTx/>
              <a:latin typeface="Tajawal" panose="00000500000000000000" pitchFamily="2" charset="-78"/>
              <a:ea typeface="+mn-ea"/>
              <a:cs typeface="Tajawal" panose="00000500000000000000" pitchFamily="2" charset="-78"/>
            </a:endParaRPr>
          </a:p>
        </p:txBody>
      </p:sp>
    </p:spTree>
    <p:extLst>
      <p:ext uri="{BB962C8B-B14F-4D97-AF65-F5344CB8AC3E}">
        <p14:creationId xmlns:p14="http://schemas.microsoft.com/office/powerpoint/2010/main" val="303986533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E711F9-122D-AD08-1F2D-610953638DCE}"/>
              </a:ext>
            </a:extLst>
          </p:cNvPr>
          <p:cNvSpPr>
            <a:spLocks noGrp="1"/>
          </p:cNvSpPr>
          <p:nvPr>
            <p:ph type="sldNum" sz="quarter" idx="4"/>
          </p:nvPr>
        </p:nvSpPr>
        <p:spPr/>
        <p:txBody>
          <a:bodyPr/>
          <a:lstStyle/>
          <a:p>
            <a:pPr marL="0" marR="0" lvl="0" indent="0" algn="r" defTabSz="171450" rtl="0" eaLnBrk="1" fontAlgn="auto" latinLnBrk="0" hangingPunct="1">
              <a:lnSpc>
                <a:spcPct val="100000"/>
              </a:lnSpc>
              <a:spcBef>
                <a:spcPts val="0"/>
              </a:spcBef>
              <a:spcAft>
                <a:spcPts val="0"/>
              </a:spcAft>
              <a:buClrTx/>
              <a:buSzTx/>
              <a:buFontTx/>
              <a:buNone/>
              <a:tabLst/>
              <a:defRPr/>
            </a:pPr>
            <a:fld id="{402EAA05-6333-46EE-AAC8-A5AD6A996142}" type="slidenum">
              <a:rPr kumimoji="0" lang="en-US" sz="1050" b="1" i="0" u="none" strike="noStrike" kern="1200" cap="none" spc="0" normalizeH="0" baseline="0" noProof="0" smtClean="0">
                <a:ln>
                  <a:noFill/>
                </a:ln>
                <a:solidFill>
                  <a:srgbClr val="768394"/>
                </a:solidFill>
                <a:effectLst/>
                <a:uLnTx/>
                <a:uFillTx/>
                <a:latin typeface="Calibri" panose="020F0502020204030204"/>
                <a:ea typeface="+mn-ea"/>
                <a:cs typeface="+mn-cs"/>
              </a:rPr>
              <a:pPr marL="0" marR="0" lvl="0" indent="0" algn="r" defTabSz="171450" rtl="0" eaLnBrk="1" fontAlgn="auto" latinLnBrk="0" hangingPunct="1">
                <a:lnSpc>
                  <a:spcPct val="100000"/>
                </a:lnSpc>
                <a:spcBef>
                  <a:spcPts val="0"/>
                </a:spcBef>
                <a:spcAft>
                  <a:spcPts val="0"/>
                </a:spcAft>
                <a:buClrTx/>
                <a:buSzTx/>
                <a:buFontTx/>
                <a:buNone/>
                <a:tabLst/>
                <a:defRPr/>
              </a:pPr>
              <a:t>102</a:t>
            </a:fld>
            <a:endParaRPr kumimoji="0" lang="en-US" sz="1050" b="1" i="0" u="none" strike="noStrike" kern="1200" cap="none" spc="0" normalizeH="0" baseline="0" noProof="0">
              <a:ln>
                <a:noFill/>
              </a:ln>
              <a:solidFill>
                <a:srgbClr val="768394"/>
              </a:solidFill>
              <a:effectLst/>
              <a:uLnTx/>
              <a:uFillTx/>
              <a:latin typeface="Calibri" panose="020F0502020204030204"/>
              <a:ea typeface="+mn-ea"/>
              <a:cs typeface="+mn-cs"/>
            </a:endParaRPr>
          </a:p>
        </p:txBody>
      </p:sp>
      <p:sp>
        <p:nvSpPr>
          <p:cNvPr id="3" name="Rectangle: Rounded Corners 44">
            <a:extLst>
              <a:ext uri="{FF2B5EF4-FFF2-40B4-BE49-F238E27FC236}">
                <a16:creationId xmlns:a16="http://schemas.microsoft.com/office/drawing/2014/main" id="{79ABBF01-ADF3-F041-3B78-A582E34D1666}"/>
              </a:ext>
            </a:extLst>
          </p:cNvPr>
          <p:cNvSpPr/>
          <p:nvPr/>
        </p:nvSpPr>
        <p:spPr>
          <a:xfrm>
            <a:off x="658297" y="1217400"/>
            <a:ext cx="2548181" cy="902473"/>
          </a:xfrm>
          <a:prstGeom prst="roundRect">
            <a:avLst>
              <a:gd name="adj" fmla="val 7169"/>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tlCol="0" anchor="t"/>
          <a:lstStyle/>
          <a:p>
            <a:pPr marL="0" marR="0" lvl="0" indent="0" algn="r" defTabSz="685595" rtl="1"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الاستثمار</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في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قطاعات</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متنوعة</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تضمن</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تحقيق</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عوائد</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مستدامة</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وتدعم</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بناء</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علامة</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تجارية</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قوية</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تواكب</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مكانتنا</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في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الاقتصاد</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الوطني</a:t>
            </a:r>
            <a:endPar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endParaRPr>
          </a:p>
        </p:txBody>
      </p:sp>
      <p:sp>
        <p:nvSpPr>
          <p:cNvPr id="4" name="Rectangle: Rounded Corners 6">
            <a:extLst>
              <a:ext uri="{FF2B5EF4-FFF2-40B4-BE49-F238E27FC236}">
                <a16:creationId xmlns:a16="http://schemas.microsoft.com/office/drawing/2014/main" id="{0B47967E-1040-7532-FB24-5256D668C018}"/>
              </a:ext>
            </a:extLst>
          </p:cNvPr>
          <p:cNvSpPr/>
          <p:nvPr/>
        </p:nvSpPr>
        <p:spPr>
          <a:xfrm>
            <a:off x="5937521" y="1201558"/>
            <a:ext cx="2548181" cy="902474"/>
          </a:xfrm>
          <a:prstGeom prst="roundRect">
            <a:avLst>
              <a:gd name="adj" fmla="val 9068"/>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tlCol="0" anchor="t"/>
          <a:lstStyle/>
          <a:p>
            <a:pPr marL="0" marR="0" lvl="0" indent="0" algn="r" defTabSz="685595" rtl="1"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نستثمر</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في</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قطاعات</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استراتيجية</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ومتنوعة</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لخلق</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قيمة</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طويلة</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المدى</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وتحقيق</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استدامة</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مالية</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تعكس</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قوة</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المجموعة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وترسخ</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حضورها</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في</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الأسواق</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المحلية</a:t>
            </a:r>
            <a:endPar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endParaRPr>
          </a:p>
        </p:txBody>
      </p:sp>
      <p:sp>
        <p:nvSpPr>
          <p:cNvPr id="5" name="Rectangle: Rounded Corners 28">
            <a:extLst>
              <a:ext uri="{FF2B5EF4-FFF2-40B4-BE49-F238E27FC236}">
                <a16:creationId xmlns:a16="http://schemas.microsoft.com/office/drawing/2014/main" id="{BC7D547D-0F1D-3B53-9EBB-10AF66167217}"/>
              </a:ext>
            </a:extLst>
          </p:cNvPr>
          <p:cNvSpPr/>
          <p:nvPr/>
        </p:nvSpPr>
        <p:spPr>
          <a:xfrm>
            <a:off x="3297910" y="1217400"/>
            <a:ext cx="2548181" cy="902473"/>
          </a:xfrm>
          <a:prstGeom prst="roundRect">
            <a:avLst>
              <a:gd name="adj" fmla="val 9068"/>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tlCol="0" anchor="t"/>
          <a:lstStyle/>
          <a:p>
            <a:pPr marL="0" marR="0" lvl="0" indent="0" algn="r" defTabSz="685595" rtl="1"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نوجه</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استثماراتنا</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نحو</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قطاعات</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استراتيجية</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ذات</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اثر</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ونبني</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منظومة</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أعمال</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مرنة</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ومتكاملة</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ترتكز</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على</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الكفاءة</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وتحقق</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النمو</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المستدام</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وتواكب</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تطلعات</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السوق</a:t>
            </a:r>
            <a:endPar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endParaRPr>
          </a:p>
        </p:txBody>
      </p:sp>
      <p:sp>
        <p:nvSpPr>
          <p:cNvPr id="6" name="Rectangle: Rounded Corners 19">
            <a:extLst>
              <a:ext uri="{FF2B5EF4-FFF2-40B4-BE49-F238E27FC236}">
                <a16:creationId xmlns:a16="http://schemas.microsoft.com/office/drawing/2014/main" id="{6FE0E59F-4465-4965-7B3B-7CC29762ACB2}"/>
              </a:ext>
            </a:extLst>
          </p:cNvPr>
          <p:cNvSpPr/>
          <p:nvPr/>
        </p:nvSpPr>
        <p:spPr>
          <a:xfrm>
            <a:off x="5937522" y="997875"/>
            <a:ext cx="2548181" cy="306915"/>
          </a:xfrm>
          <a:prstGeom prst="roundRect">
            <a:avLst/>
          </a:prstGeom>
          <a:solidFill>
            <a:srgbClr val="A9B3C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Ins="205727" rtlCol="0" anchor="ctr"/>
          <a:lstStyle/>
          <a:p>
            <a:pPr marL="0" marR="0" lvl="0" indent="0" algn="r" defTabSz="685766"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الخيار الأول</a:t>
            </a:r>
          </a:p>
        </p:txBody>
      </p:sp>
      <p:sp>
        <p:nvSpPr>
          <p:cNvPr id="7" name="Rectangle: Rounded Corners 22">
            <a:extLst>
              <a:ext uri="{FF2B5EF4-FFF2-40B4-BE49-F238E27FC236}">
                <a16:creationId xmlns:a16="http://schemas.microsoft.com/office/drawing/2014/main" id="{7119A008-65BB-3284-3B81-D09FDD092E7B}"/>
              </a:ext>
            </a:extLst>
          </p:cNvPr>
          <p:cNvSpPr/>
          <p:nvPr/>
        </p:nvSpPr>
        <p:spPr>
          <a:xfrm>
            <a:off x="3297910" y="997875"/>
            <a:ext cx="2548181" cy="306915"/>
          </a:xfrm>
          <a:prstGeom prst="roundRect">
            <a:avLst/>
          </a:prstGeom>
          <a:solidFill>
            <a:srgbClr val="A9B3C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Ins="205727" rtlCol="0" anchor="ctr"/>
          <a:lstStyle/>
          <a:p>
            <a:pPr marL="0" marR="0" lvl="0" indent="0" algn="r" defTabSz="685766"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الخيار الثاني</a:t>
            </a:r>
          </a:p>
        </p:txBody>
      </p:sp>
      <p:sp>
        <p:nvSpPr>
          <p:cNvPr id="8" name="Rectangle: Rounded Corners 23">
            <a:extLst>
              <a:ext uri="{FF2B5EF4-FFF2-40B4-BE49-F238E27FC236}">
                <a16:creationId xmlns:a16="http://schemas.microsoft.com/office/drawing/2014/main" id="{BB5C426B-0CB4-2754-E882-955EF526CBE9}"/>
              </a:ext>
            </a:extLst>
          </p:cNvPr>
          <p:cNvSpPr/>
          <p:nvPr/>
        </p:nvSpPr>
        <p:spPr>
          <a:xfrm>
            <a:off x="658297" y="997875"/>
            <a:ext cx="2548181" cy="306915"/>
          </a:xfrm>
          <a:prstGeom prst="roundRect">
            <a:avLst/>
          </a:prstGeom>
          <a:solidFill>
            <a:srgbClr val="A9B3C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Ins="205727" rtlCol="0" anchor="ctr"/>
          <a:lstStyle/>
          <a:p>
            <a:pPr marL="0" marR="0" lvl="0" indent="0" algn="r" defTabSz="685766"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الخيار الثالث</a:t>
            </a:r>
          </a:p>
        </p:txBody>
      </p:sp>
      <p:sp>
        <p:nvSpPr>
          <p:cNvPr id="9" name="Rectangle: Rounded Corners 44">
            <a:extLst>
              <a:ext uri="{FF2B5EF4-FFF2-40B4-BE49-F238E27FC236}">
                <a16:creationId xmlns:a16="http://schemas.microsoft.com/office/drawing/2014/main" id="{9D667B66-76CE-DF8B-2A39-50F419374275}"/>
              </a:ext>
            </a:extLst>
          </p:cNvPr>
          <p:cNvSpPr/>
          <p:nvPr/>
        </p:nvSpPr>
        <p:spPr>
          <a:xfrm>
            <a:off x="658296" y="2558923"/>
            <a:ext cx="2548181" cy="902473"/>
          </a:xfrm>
          <a:prstGeom prst="roundRect">
            <a:avLst>
              <a:gd name="adj" fmla="val 7169"/>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tlCol="0" anchor="t"/>
          <a:lstStyle/>
          <a:p>
            <a:pPr marL="0" marR="0" lvl="0" indent="0" algn="r" defTabSz="685595" rtl="1"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نستثمر</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في</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القطاعات</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الحيوية</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ذات</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الاثر</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الاقتصادي</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لخلق</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قيمة</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مستدامة</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تجسد</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كفاءة</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المجموعة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وريادتها</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p>
        </p:txBody>
      </p:sp>
      <p:sp>
        <p:nvSpPr>
          <p:cNvPr id="10" name="Rectangle: Rounded Corners 6">
            <a:extLst>
              <a:ext uri="{FF2B5EF4-FFF2-40B4-BE49-F238E27FC236}">
                <a16:creationId xmlns:a16="http://schemas.microsoft.com/office/drawing/2014/main" id="{E5D6022F-9326-CD1B-5BA7-9F5608224821}"/>
              </a:ext>
            </a:extLst>
          </p:cNvPr>
          <p:cNvSpPr/>
          <p:nvPr/>
        </p:nvSpPr>
        <p:spPr>
          <a:xfrm>
            <a:off x="5937520" y="2543081"/>
            <a:ext cx="2548181" cy="902474"/>
          </a:xfrm>
          <a:prstGeom prst="roundRect">
            <a:avLst>
              <a:gd name="adj" fmla="val 9068"/>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tlCol="0" anchor="t"/>
          <a:lstStyle/>
          <a:p>
            <a:pPr marL="0" marR="0" lvl="0" indent="0" algn="r" defTabSz="685595" rtl="1"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نركز</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على</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الاستثمار</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الذكي</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وتنمية</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القطاعات</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الواعدة</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عبر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ادارة</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احترافية</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ونبني</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ممارسات</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استثمارية</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تضمن</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الكفاءة</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والاستدامة</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والعائد</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المستمر</a:t>
            </a:r>
            <a:r>
              <a:rPr kumimoji="0" lang="en-US" sz="120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p>
        </p:txBody>
      </p:sp>
      <p:sp>
        <p:nvSpPr>
          <p:cNvPr id="11" name="Rectangle: Rounded Corners 28">
            <a:extLst>
              <a:ext uri="{FF2B5EF4-FFF2-40B4-BE49-F238E27FC236}">
                <a16:creationId xmlns:a16="http://schemas.microsoft.com/office/drawing/2014/main" id="{CCCEC6D8-8358-5393-A326-B015E3E0B26D}"/>
              </a:ext>
            </a:extLst>
          </p:cNvPr>
          <p:cNvSpPr/>
          <p:nvPr/>
        </p:nvSpPr>
        <p:spPr>
          <a:xfrm>
            <a:off x="3297909" y="2558923"/>
            <a:ext cx="2548181" cy="902473"/>
          </a:xfrm>
          <a:prstGeom prst="roundRect">
            <a:avLst>
              <a:gd name="adj" fmla="val 9068"/>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tlCol="0" anchor="t"/>
          <a:lstStyle/>
          <a:p>
            <a:pPr marL="0" marR="0" lvl="0" indent="0" algn="r" defTabSz="685595" rtl="1"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نوجه</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استثماراتنا</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نحو</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قطاعات</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استراتيجية</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ذات</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اثر</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طويل</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المدى</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بما</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يعزز</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استدامة</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النمو</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ويرسخ</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مكانة</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المجموعة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كمؤسسة</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استثمارية</a:t>
            </a:r>
            <a:r>
              <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1200" cap="none" spc="0" normalizeH="0" baseline="0" noProof="0" dirty="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رائدة</a:t>
            </a:r>
            <a:endParaRPr kumimoji="0" lang="en-US" sz="1200" b="0" i="0" u="none" strike="noStrike" kern="1200" cap="none" spc="0" normalizeH="0" baseline="0" noProof="0" dirty="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endParaRPr>
          </a:p>
        </p:txBody>
      </p:sp>
      <p:sp>
        <p:nvSpPr>
          <p:cNvPr id="12" name="Rectangle: Rounded Corners 19">
            <a:extLst>
              <a:ext uri="{FF2B5EF4-FFF2-40B4-BE49-F238E27FC236}">
                <a16:creationId xmlns:a16="http://schemas.microsoft.com/office/drawing/2014/main" id="{AC8A04BF-E523-8D64-A65E-06CF515CDD85}"/>
              </a:ext>
            </a:extLst>
          </p:cNvPr>
          <p:cNvSpPr/>
          <p:nvPr/>
        </p:nvSpPr>
        <p:spPr>
          <a:xfrm>
            <a:off x="5937521" y="2339398"/>
            <a:ext cx="2548181" cy="306915"/>
          </a:xfrm>
          <a:prstGeom prst="roundRect">
            <a:avLst/>
          </a:prstGeom>
          <a:solidFill>
            <a:srgbClr val="A9B3C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Ins="205727" rtlCol="0" anchor="ctr"/>
          <a:lstStyle/>
          <a:p>
            <a:pPr marL="0" marR="0" lvl="0" indent="0" algn="r" defTabSz="685766"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الخيار الرابع</a:t>
            </a:r>
          </a:p>
        </p:txBody>
      </p:sp>
      <p:sp>
        <p:nvSpPr>
          <p:cNvPr id="13" name="Rectangle: Rounded Corners 22">
            <a:extLst>
              <a:ext uri="{FF2B5EF4-FFF2-40B4-BE49-F238E27FC236}">
                <a16:creationId xmlns:a16="http://schemas.microsoft.com/office/drawing/2014/main" id="{F5685F22-6A15-9209-528E-B206E782041F}"/>
              </a:ext>
            </a:extLst>
          </p:cNvPr>
          <p:cNvSpPr/>
          <p:nvPr/>
        </p:nvSpPr>
        <p:spPr>
          <a:xfrm>
            <a:off x="3297909" y="2339398"/>
            <a:ext cx="2548181" cy="306915"/>
          </a:xfrm>
          <a:prstGeom prst="roundRect">
            <a:avLst/>
          </a:prstGeom>
          <a:solidFill>
            <a:srgbClr val="A9B3C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Ins="205727" rtlCol="0" anchor="ctr"/>
          <a:lstStyle/>
          <a:p>
            <a:pPr marL="0" marR="0" lvl="0" indent="0" algn="r" defTabSz="685766"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الخيار الخامس</a:t>
            </a:r>
          </a:p>
        </p:txBody>
      </p:sp>
      <p:sp>
        <p:nvSpPr>
          <p:cNvPr id="14" name="Rectangle: Rounded Corners 23">
            <a:extLst>
              <a:ext uri="{FF2B5EF4-FFF2-40B4-BE49-F238E27FC236}">
                <a16:creationId xmlns:a16="http://schemas.microsoft.com/office/drawing/2014/main" id="{D0C41305-83ED-98CF-2C3B-EE9E2878939E}"/>
              </a:ext>
            </a:extLst>
          </p:cNvPr>
          <p:cNvSpPr/>
          <p:nvPr/>
        </p:nvSpPr>
        <p:spPr>
          <a:xfrm>
            <a:off x="658296" y="2339398"/>
            <a:ext cx="2548181" cy="306915"/>
          </a:xfrm>
          <a:prstGeom prst="roundRect">
            <a:avLst/>
          </a:prstGeom>
          <a:solidFill>
            <a:srgbClr val="A9B3C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Ins="205727" rtlCol="0" anchor="ctr"/>
          <a:lstStyle/>
          <a:p>
            <a:pPr marL="0" marR="0" lvl="0" indent="0" algn="r" defTabSz="685766"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الخيار السادس</a:t>
            </a:r>
          </a:p>
        </p:txBody>
      </p:sp>
    </p:spTree>
    <p:extLst>
      <p:ext uri="{BB962C8B-B14F-4D97-AF65-F5344CB8AC3E}">
        <p14:creationId xmlns:p14="http://schemas.microsoft.com/office/powerpoint/2010/main" val="24579679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E5FA0D-420B-6CBA-6CF3-64D08DA3116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F022C6-4506-7FB8-2CCD-7F8BDA163866}"/>
              </a:ext>
            </a:extLst>
          </p:cNvPr>
          <p:cNvSpPr>
            <a:spLocks noGrp="1"/>
          </p:cNvSpPr>
          <p:nvPr>
            <p:ph type="sldNum" sz="quarter" idx="4"/>
          </p:nvPr>
        </p:nvSpPr>
        <p:spPr/>
        <p:txBody>
          <a:bodyPr/>
          <a:lstStyle/>
          <a:p>
            <a:pPr marL="0" marR="0" lvl="0" indent="0" algn="r" defTabSz="171450" rtl="0"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a:ln>
                  <a:noFill/>
                </a:ln>
                <a:solidFill>
                  <a:srgbClr val="768394"/>
                </a:solidFill>
                <a:effectLst/>
                <a:uLnTx/>
                <a:uFillTx/>
                <a:latin typeface="Calibri" panose="020F0502020204030204"/>
                <a:ea typeface="+mn-ea"/>
                <a:cs typeface="Arial" panose="020B0604020202020204" pitchFamily="34" charset="0"/>
              </a:rPr>
              <a:t>12</a:t>
            </a:r>
            <a:endParaRPr kumimoji="0" lang="en-US" sz="1050" b="1" i="0" u="none" strike="noStrike" kern="1200" cap="none" spc="0" normalizeH="0" baseline="0" noProof="0">
              <a:ln>
                <a:noFill/>
              </a:ln>
              <a:solidFill>
                <a:srgbClr val="768394"/>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F6F7F6DC-89EA-4935-A6DD-10AF7E6BEC00}"/>
              </a:ext>
            </a:extLst>
          </p:cNvPr>
          <p:cNvSpPr txBox="1">
            <a:spLocks/>
          </p:cNvSpPr>
          <p:nvPr/>
        </p:nvSpPr>
        <p:spPr>
          <a:xfrm>
            <a:off x="4039859" y="321304"/>
            <a:ext cx="4745952" cy="221415"/>
          </a:xfrm>
          <a:prstGeom prst="rect">
            <a:avLst/>
          </a:prstGeom>
        </p:spPr>
        <p:txBody>
          <a:bodyPr lIns="91440" tIns="45720" rIns="91440" bIns="45720"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marL="0" marR="0" lvl="0" indent="0" algn="r" defTabSz="1828709" rtl="1" eaLnBrk="1" fontAlgn="auto" latinLnBrk="0" hangingPunct="1">
              <a:lnSpc>
                <a:spcPct val="115000"/>
              </a:lnSpc>
              <a:spcBef>
                <a:spcPct val="0"/>
              </a:spcBef>
              <a:spcAft>
                <a:spcPts val="300"/>
              </a:spcAft>
              <a:buClrTx/>
              <a:buSzTx/>
              <a:buFontTx/>
              <a:buNone/>
              <a:tabLst/>
              <a:defRPr/>
            </a:pPr>
            <a:r>
              <a:rPr kumimoji="0" lang="ar-SA" sz="1800" b="1" i="0" u="none" strike="noStrike" kern="100" cap="none" spc="0" normalizeH="0" baseline="0" noProof="0">
                <a:ln>
                  <a:noFill/>
                </a:ln>
                <a:solidFill>
                  <a:srgbClr val="002060"/>
                </a:solidFill>
                <a:effectLst/>
                <a:uLnTx/>
                <a:uFillTx/>
                <a:latin typeface="Aptos"/>
                <a:ea typeface="Aptos" panose="020B0004020202020204" pitchFamily="34" charset="0"/>
                <a:cs typeface="Sakkal Majalla"/>
              </a:rPr>
              <a:t>نشاط 1: الرؤية والرسالة - 20 د</a:t>
            </a:r>
            <a:endParaRPr kumimoji="0" lang="en-US" sz="1800" b="1" i="0" u="none" strike="noStrike" kern="100" cap="none" spc="0" normalizeH="0" baseline="0" noProof="0">
              <a:ln>
                <a:noFill/>
              </a:ln>
              <a:solidFill>
                <a:srgbClr val="002060"/>
              </a:solidFill>
              <a:effectLst/>
              <a:uLnTx/>
              <a:uFillTx/>
              <a:latin typeface="Aptos"/>
              <a:ea typeface="Aptos" panose="020B0004020202020204" pitchFamily="34" charset="0"/>
              <a:cs typeface="Sakkal Majalla" panose="02000000000000000000" pitchFamily="2" charset="-78"/>
            </a:endParaRPr>
          </a:p>
        </p:txBody>
      </p:sp>
      <p:sp>
        <p:nvSpPr>
          <p:cNvPr id="4" name="Rectangle 3">
            <a:extLst>
              <a:ext uri="{FF2B5EF4-FFF2-40B4-BE49-F238E27FC236}">
                <a16:creationId xmlns:a16="http://schemas.microsoft.com/office/drawing/2014/main" id="{DF347205-2592-CC62-B99A-622207DE2240}"/>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marL="0" marR="0" lvl="0" indent="0" algn="r" defTabSz="171450" rtl="1" eaLnBrk="1" fontAlgn="auto" latinLnBrk="0" hangingPunct="1">
              <a:lnSpc>
                <a:spcPct val="100000"/>
              </a:lnSpc>
              <a:spcBef>
                <a:spcPts val="0"/>
              </a:spcBef>
              <a:spcAft>
                <a:spcPts val="0"/>
              </a:spcAft>
              <a:buClrTx/>
              <a:buSzTx/>
              <a:buFontTx/>
              <a:buNone/>
              <a:tabLst/>
              <a:defRPr/>
            </a:pPr>
            <a:endParaRPr kumimoji="0" lang="en-US" sz="25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4A251D25-EFA2-C47D-43D2-88C4C59AB401}"/>
              </a:ext>
            </a:extLst>
          </p:cNvPr>
          <p:cNvSpPr txBox="1">
            <a:spLocks/>
          </p:cNvSpPr>
          <p:nvPr/>
        </p:nvSpPr>
        <p:spPr>
          <a:xfrm>
            <a:off x="4112596" y="2082069"/>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marL="0" marR="0" lvl="0" indent="0" algn="r" defTabSz="1828709" rtl="1" eaLnBrk="1" fontAlgn="auto" latinLnBrk="0" hangingPunct="1">
              <a:lnSpc>
                <a:spcPct val="115000"/>
              </a:lnSpc>
              <a:spcBef>
                <a:spcPct val="0"/>
              </a:spcBef>
              <a:spcAft>
                <a:spcPts val="300"/>
              </a:spcAft>
              <a:buClrTx/>
              <a:buSzTx/>
              <a:buFontTx/>
              <a:buNone/>
              <a:tabLst/>
              <a:defRPr/>
            </a:pPr>
            <a:endParaRPr kumimoji="0" lang="en-US" sz="1800" b="1" i="0" u="none" strike="noStrike" kern="100" cap="none" spc="0" normalizeH="0" baseline="0" noProof="0">
              <a:ln>
                <a:noFill/>
              </a:ln>
              <a:solidFill>
                <a:srgbClr val="002060"/>
              </a:solidFill>
              <a:effectLst/>
              <a:uLnTx/>
              <a:uFillTx/>
              <a:latin typeface="Aptos" panose="020B0004020202020204" pitchFamily="34" charset="0"/>
              <a:ea typeface="Aptos" panose="020B0004020202020204" pitchFamily="34" charset="0"/>
              <a:cs typeface="Sakkal Majalla" panose="02000000000000000000" pitchFamily="2" charset="-78"/>
            </a:endParaRPr>
          </a:p>
        </p:txBody>
      </p:sp>
      <p:pic>
        <p:nvPicPr>
          <p:cNvPr id="1026" name="Picture 2">
            <a:extLst>
              <a:ext uri="{FF2B5EF4-FFF2-40B4-BE49-F238E27FC236}">
                <a16:creationId xmlns:a16="http://schemas.microsoft.com/office/drawing/2014/main" id="{A273E49E-7AC4-8553-C909-77B5E7CF5F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117" y="996903"/>
            <a:ext cx="3361302" cy="33613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C3616FF-0B9F-F574-316E-65DE8E90CD8A}"/>
              </a:ext>
            </a:extLst>
          </p:cNvPr>
          <p:cNvSpPr txBox="1"/>
          <p:nvPr/>
        </p:nvSpPr>
        <p:spPr>
          <a:xfrm>
            <a:off x="4203419" y="1588443"/>
            <a:ext cx="4710263" cy="2178221"/>
          </a:xfrm>
          <a:prstGeom prst="rect">
            <a:avLst/>
          </a:prstGeom>
        </p:spPr>
        <p:txBody>
          <a:bodyPr lIns="91440" tIns="45720" rIns="91440" bIns="45720" anchor="ctr"/>
          <a:lstStyle>
            <a:defPPr>
              <a:defRPr lang="en-US"/>
            </a:defPPr>
            <a:lvl1pPr algn="r" defTabSz="1828709" rtl="1">
              <a:lnSpc>
                <a:spcPct val="115000"/>
              </a:lnSpc>
              <a:spcBef>
                <a:spcPct val="0"/>
              </a:spcBef>
              <a:spcAft>
                <a:spcPts val="300"/>
              </a:spcAft>
              <a:buNone/>
              <a:defRPr sz="2000" b="1" i="0" kern="100">
                <a:solidFill>
                  <a:srgbClr val="002060"/>
                </a:solidFill>
                <a:latin typeface="Aptos"/>
                <a:ea typeface="Aptos" panose="020B0004020202020204" pitchFamily="34" charset="0"/>
                <a:cs typeface="Sakkal Majalla"/>
              </a:defRPr>
            </a:lvl1pPr>
          </a:lstStyle>
          <a:p>
            <a:pPr marL="0" marR="0" lvl="0" indent="0" algn="r" defTabSz="1828709" rtl="1" eaLnBrk="1" fontAlgn="auto" latinLnBrk="0" hangingPunct="1">
              <a:lnSpc>
                <a:spcPct val="115000"/>
              </a:lnSpc>
              <a:spcBef>
                <a:spcPct val="0"/>
              </a:spcBef>
              <a:spcAft>
                <a:spcPts val="300"/>
              </a:spcAft>
              <a:buClrTx/>
              <a:buSzTx/>
              <a:buFontTx/>
              <a:buNone/>
              <a:tabLst/>
              <a:defRPr/>
            </a:pPr>
            <a:r>
              <a:rPr kumimoji="0" lang="ar-SA" sz="2000" b="1" i="0" u="none" strike="noStrike" kern="100" cap="none" spc="0" normalizeH="0" baseline="0" noProof="0">
                <a:ln>
                  <a:noFill/>
                </a:ln>
                <a:solidFill>
                  <a:srgbClr val="002060"/>
                </a:solidFill>
                <a:effectLst/>
                <a:uLnTx/>
                <a:uFillTx/>
                <a:latin typeface="Aptos"/>
                <a:cs typeface="Sakkal Majalla"/>
              </a:rPr>
              <a:t>بعد عرض الرؤية والرسالة، ما الخيارات التي ترونها الأنسب للرؤية والرسالة؟</a:t>
            </a:r>
            <a:br>
              <a:rPr kumimoji="0" lang="ar-SA" sz="2000" b="1" i="0" u="none" strike="noStrike" kern="100" cap="none" spc="0" normalizeH="0" baseline="0" noProof="0">
                <a:ln>
                  <a:noFill/>
                </a:ln>
                <a:solidFill>
                  <a:srgbClr val="002060"/>
                </a:solidFill>
                <a:effectLst/>
                <a:uLnTx/>
                <a:uFillTx/>
                <a:latin typeface="Aptos"/>
                <a:cs typeface="Sakkal Majalla"/>
              </a:rPr>
            </a:br>
            <a:r>
              <a:rPr kumimoji="0" lang="ar-SA" sz="2000" b="1" i="0" u="none" strike="noStrike" kern="100" cap="none" spc="0" normalizeH="0" baseline="0" noProof="0">
                <a:ln>
                  <a:noFill/>
                </a:ln>
                <a:solidFill>
                  <a:srgbClr val="002060"/>
                </a:solidFill>
                <a:effectLst/>
                <a:uLnTx/>
                <a:uFillTx/>
                <a:latin typeface="Aptos"/>
                <a:cs typeface="Sakkal Majalla"/>
              </a:rPr>
              <a:t>الرجاء المشاركة في الاختيار من خلال مسح رمز الاستجابة السريعة (الباركود)</a:t>
            </a:r>
            <a:endParaRPr kumimoji="0" lang="en-US" sz="2000" b="1" i="0" u="none" strike="noStrike" kern="100" cap="none" spc="0" normalizeH="0" baseline="0" noProof="0">
              <a:ln>
                <a:noFill/>
              </a:ln>
              <a:solidFill>
                <a:srgbClr val="002060"/>
              </a:solidFill>
              <a:effectLst/>
              <a:uLnTx/>
              <a:uFillTx/>
              <a:latin typeface="Aptos"/>
              <a:cs typeface="Sakkal Majalla"/>
            </a:endParaRPr>
          </a:p>
        </p:txBody>
      </p:sp>
    </p:spTree>
    <p:extLst>
      <p:ext uri="{BB962C8B-B14F-4D97-AF65-F5344CB8AC3E}">
        <p14:creationId xmlns:p14="http://schemas.microsoft.com/office/powerpoint/2010/main" val="168228758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A73AAA-8ECE-B53B-159F-C61FD17EC0E9}"/>
            </a:ext>
          </a:extLst>
        </p:cNvPr>
        <p:cNvGrpSpPr/>
        <p:nvPr/>
      </p:nvGrpSpPr>
      <p:grpSpPr>
        <a:xfrm>
          <a:off x="0" y="0"/>
          <a:ext cx="0" cy="0"/>
          <a:chOff x="0" y="0"/>
          <a:chExt cx="0" cy="0"/>
        </a:xfrm>
      </p:grpSpPr>
      <p:pic>
        <p:nvPicPr>
          <p:cNvPr id="3" name="صورة 2" descr="صورة تحتوي على أزرق, لقطة شاشة, أزرق كهربائي, الرسومات&#10;&#10;تم إنشاء الوصف تلقائياً">
            <a:extLst>
              <a:ext uri="{FF2B5EF4-FFF2-40B4-BE49-F238E27FC236}">
                <a16:creationId xmlns:a16="http://schemas.microsoft.com/office/drawing/2014/main" id="{9DB74E00-9FEB-B4D9-EAFA-9014FFD9C6B8}"/>
              </a:ext>
            </a:extLst>
          </p:cNvPr>
          <p:cNvPicPr>
            <a:picLocks noGrp="1" noRot="1" noChangeAspect="1" noMove="1" noResize="1" noEditPoints="1" noAdjustHandles="1" noChangeArrowheads="1" noChangeShapeType="1" noCrop="1"/>
          </p:cNvPicPr>
          <p:nvPr/>
        </p:nvPicPr>
        <p:blipFill>
          <a:blip r:embed="rId3"/>
          <a:srcRect t="50" r="67949" b="65992"/>
          <a:stretch/>
        </p:blipFill>
        <p:spPr>
          <a:xfrm>
            <a:off x="5314890" y="1794510"/>
            <a:ext cx="3498435" cy="2994660"/>
          </a:xfrm>
          <a:prstGeom prst="rect">
            <a:avLst/>
          </a:prstGeom>
        </p:spPr>
      </p:pic>
      <p:sp>
        <p:nvSpPr>
          <p:cNvPr id="2" name="مربع نص 1">
            <a:extLst>
              <a:ext uri="{FF2B5EF4-FFF2-40B4-BE49-F238E27FC236}">
                <a16:creationId xmlns:a16="http://schemas.microsoft.com/office/drawing/2014/main" id="{BDC07479-6428-5355-BE77-AA1882D6D055}"/>
              </a:ext>
            </a:extLst>
          </p:cNvPr>
          <p:cNvSpPr txBox="1"/>
          <p:nvPr/>
        </p:nvSpPr>
        <p:spPr>
          <a:xfrm>
            <a:off x="5006638" y="2143644"/>
            <a:ext cx="3806687" cy="756041"/>
          </a:xfrm>
          <a:prstGeom prst="rect">
            <a:avLst/>
          </a:prstGeom>
        </p:spPr>
        <p:txBody>
          <a:bodyPr wrap="square" rtlCol="1">
            <a:spAutoFit/>
          </a:bodyPr>
          <a:lstStyle/>
          <a:p>
            <a:pPr marL="0" marR="0" lvl="0" indent="0" algn="r" defTabSz="171450" rtl="0" eaLnBrk="1" fontAlgn="auto" latinLnBrk="0" hangingPunct="1">
              <a:lnSpc>
                <a:spcPct val="100000"/>
              </a:lnSpc>
              <a:spcBef>
                <a:spcPts val="0"/>
              </a:spcBef>
              <a:spcAft>
                <a:spcPts val="0"/>
              </a:spcAft>
              <a:buClrTx/>
              <a:buSzTx/>
              <a:buFontTx/>
              <a:buNone/>
              <a:tabLst/>
              <a:defRPr/>
            </a:pPr>
            <a:r>
              <a:rPr kumimoji="0" lang="ar-SA" sz="4313" b="1" i="0" u="none" strike="noStrike" kern="1200" cap="none" spc="0" normalizeH="0" baseline="0" noProof="0">
                <a:ln>
                  <a:noFill/>
                </a:ln>
                <a:solidFill>
                  <a:prstClr val="white"/>
                </a:solidFill>
                <a:effectLst/>
                <a:uLnTx/>
                <a:uFillTx/>
                <a:latin typeface="Sakkal Majalla" panose="02000000000000000000" pitchFamily="2" charset="-78"/>
                <a:ea typeface="+mn-ea"/>
                <a:cs typeface="Sakkal Majalla" panose="02000000000000000000" pitchFamily="2" charset="-78"/>
              </a:rPr>
              <a:t>القيم</a:t>
            </a:r>
            <a:endParaRPr kumimoji="0" lang="en-US" sz="4313" b="1" i="0" u="none" strike="noStrike" kern="1200" cap="none" spc="0" normalizeH="0" baseline="0" noProof="0">
              <a:ln>
                <a:noFill/>
              </a:ln>
              <a:solidFill>
                <a:prstClr val="white"/>
              </a:solidFill>
              <a:effectLst/>
              <a:uLnTx/>
              <a:uFillTx/>
              <a:latin typeface="Sakkal Majalla" panose="02000000000000000000" pitchFamily="2" charset="-78"/>
              <a:ea typeface="+mn-ea"/>
              <a:cs typeface="Sakkal Majalla" panose="02000000000000000000" pitchFamily="2" charset="-78"/>
            </a:endParaRPr>
          </a:p>
        </p:txBody>
      </p:sp>
    </p:spTree>
    <p:extLst>
      <p:ext uri="{BB962C8B-B14F-4D97-AF65-F5344CB8AC3E}">
        <p14:creationId xmlns:p14="http://schemas.microsoft.com/office/powerpoint/2010/main" val="16651395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رقم الشريحة 1">
            <a:extLst>
              <a:ext uri="{FF2B5EF4-FFF2-40B4-BE49-F238E27FC236}">
                <a16:creationId xmlns:a16="http://schemas.microsoft.com/office/drawing/2014/main" id="{63906B92-FC7C-7C25-541A-096CA0F10D5B}"/>
              </a:ext>
            </a:extLst>
          </p:cNvPr>
          <p:cNvSpPr>
            <a:spLocks noGrp="1"/>
          </p:cNvSpPr>
          <p:nvPr>
            <p:ph type="sldNum" sz="quarter" idx="4"/>
          </p:nvPr>
        </p:nvSpPr>
        <p:spPr/>
        <p:txBody>
          <a:bodyPr/>
          <a:lstStyle/>
          <a:p>
            <a:pPr marL="0" marR="0" lvl="0" indent="0" algn="r" defTabSz="171450" rtl="0"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a:ln>
                  <a:noFill/>
                </a:ln>
                <a:solidFill>
                  <a:srgbClr val="768394"/>
                </a:solidFill>
                <a:effectLst/>
                <a:uLnTx/>
                <a:uFillTx/>
                <a:latin typeface="Calibri" panose="020F0502020204030204"/>
                <a:ea typeface="+mn-ea"/>
                <a:cs typeface="Arial" panose="020B0604020202020204" pitchFamily="34" charset="0"/>
              </a:rPr>
              <a:t>14</a:t>
            </a:r>
            <a:endParaRPr kumimoji="0" lang="en-US" sz="1050" b="1" i="0" u="none" strike="noStrike" kern="1200" cap="none" spc="0" normalizeH="0" baseline="0" noProof="0">
              <a:ln>
                <a:noFill/>
              </a:ln>
              <a:solidFill>
                <a:srgbClr val="768394"/>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F1E89A80-FE69-569F-48B3-DFB492336750}"/>
              </a:ext>
            </a:extLst>
          </p:cNvPr>
          <p:cNvSpPr txBox="1">
            <a:spLocks/>
          </p:cNvSpPr>
          <p:nvPr/>
        </p:nvSpPr>
        <p:spPr>
          <a:xfrm>
            <a:off x="4039859" y="321304"/>
            <a:ext cx="4745952" cy="221415"/>
          </a:xfrm>
          <a:prstGeom prst="rect">
            <a:avLst/>
          </a:prstGeom>
        </p:spPr>
        <p:txBody>
          <a:bodyPr lIns="91440" tIns="45720" rIns="91440" bIns="45720"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marL="0" marR="0" lvl="0" indent="0" algn="r" defTabSz="1828709" rtl="1" eaLnBrk="1" fontAlgn="auto" latinLnBrk="0" hangingPunct="1">
              <a:lnSpc>
                <a:spcPct val="115000"/>
              </a:lnSpc>
              <a:spcBef>
                <a:spcPct val="0"/>
              </a:spcBef>
              <a:spcAft>
                <a:spcPts val="300"/>
              </a:spcAft>
              <a:buClrTx/>
              <a:buSzTx/>
              <a:buFontTx/>
              <a:buNone/>
              <a:tabLst/>
              <a:defRPr/>
            </a:pPr>
            <a:r>
              <a:rPr kumimoji="0" lang="ar-SA" sz="1800" b="1" i="0" u="none" strike="noStrike" kern="100" cap="none" spc="0" normalizeH="0" baseline="0" noProof="0">
                <a:ln>
                  <a:noFill/>
                </a:ln>
                <a:solidFill>
                  <a:srgbClr val="002060"/>
                </a:solidFill>
                <a:effectLst/>
                <a:uLnTx/>
                <a:uFillTx/>
                <a:latin typeface="Aptos"/>
                <a:ea typeface="Aptos" panose="020B0004020202020204" pitchFamily="34" charset="0"/>
                <a:cs typeface="Sakkal Majalla"/>
              </a:rPr>
              <a:t>نشاط 2: القيم - 20 د</a:t>
            </a:r>
            <a:endParaRPr kumimoji="0" lang="en-US" sz="1800" b="1" i="0" u="none" strike="noStrike" kern="100" cap="none" spc="0" normalizeH="0" baseline="0" noProof="0">
              <a:ln>
                <a:noFill/>
              </a:ln>
              <a:solidFill>
                <a:srgbClr val="002060"/>
              </a:solidFill>
              <a:effectLst/>
              <a:uLnTx/>
              <a:uFillTx/>
              <a:latin typeface="Aptos" panose="020B0004020202020204" pitchFamily="34" charset="0"/>
              <a:ea typeface="Aptos" panose="020B0004020202020204" pitchFamily="34" charset="0"/>
              <a:cs typeface="Sakkal Majalla" panose="02000000000000000000" pitchFamily="2" charset="-78"/>
            </a:endParaRPr>
          </a:p>
        </p:txBody>
      </p:sp>
      <p:sp>
        <p:nvSpPr>
          <p:cNvPr id="6" name="TextBox 5">
            <a:extLst>
              <a:ext uri="{FF2B5EF4-FFF2-40B4-BE49-F238E27FC236}">
                <a16:creationId xmlns:a16="http://schemas.microsoft.com/office/drawing/2014/main" id="{C78EA72A-7DB3-7032-FD21-730542B35A6F}"/>
              </a:ext>
            </a:extLst>
          </p:cNvPr>
          <p:cNvSpPr txBox="1"/>
          <p:nvPr/>
        </p:nvSpPr>
        <p:spPr>
          <a:xfrm>
            <a:off x="4283242" y="1111444"/>
            <a:ext cx="4328617" cy="3093154"/>
          </a:xfrm>
          <a:prstGeom prst="rect">
            <a:avLst/>
          </a:prstGeom>
        </p:spPr>
        <p:txBody>
          <a:bodyPr lIns="91440" tIns="45720" rIns="91440" bIns="45720" anchor="ctr"/>
          <a:lstStyle>
            <a:defPPr>
              <a:defRPr lang="en-US"/>
            </a:defPPr>
            <a:lvl1pPr algn="r" defTabSz="1828709" rtl="1">
              <a:lnSpc>
                <a:spcPct val="200000"/>
              </a:lnSpc>
              <a:spcBef>
                <a:spcPct val="0"/>
              </a:spcBef>
              <a:buNone/>
              <a:defRPr sz="2000" b="1" i="0" kern="100">
                <a:solidFill>
                  <a:srgbClr val="002060"/>
                </a:solidFill>
                <a:latin typeface="Aptos"/>
                <a:ea typeface="+mj-ea"/>
                <a:cs typeface="Sakkal Majalla"/>
              </a:defRPr>
            </a:lvl1pPr>
          </a:lstStyle>
          <a:p>
            <a:pPr marL="0" marR="0" lvl="0" indent="0" algn="r" defTabSz="1828709" rtl="1" eaLnBrk="1" fontAlgn="auto" latinLnBrk="0" hangingPunct="1">
              <a:lnSpc>
                <a:spcPct val="200000"/>
              </a:lnSpc>
              <a:spcBef>
                <a:spcPct val="0"/>
              </a:spcBef>
              <a:spcAft>
                <a:spcPts val="0"/>
              </a:spcAft>
              <a:buClrTx/>
              <a:buSzTx/>
              <a:buFontTx/>
              <a:buNone/>
              <a:tabLst/>
              <a:defRPr/>
            </a:pPr>
            <a:r>
              <a:rPr kumimoji="0" lang="ar-SA" sz="2000" b="1" i="0" u="none" strike="noStrike" kern="100" cap="none" spc="0" normalizeH="0" baseline="0" noProof="0">
                <a:ln>
                  <a:noFill/>
                </a:ln>
                <a:solidFill>
                  <a:srgbClr val="002060"/>
                </a:solidFill>
                <a:effectLst/>
                <a:uLnTx/>
                <a:uFillTx/>
                <a:latin typeface="Aptos"/>
                <a:ea typeface="+mj-ea"/>
                <a:cs typeface="Sakkal Majalla"/>
              </a:rPr>
              <a:t>لو كانت المجموعة شخصًا، كيف ستكون صفاته؟</a:t>
            </a:r>
            <a:br>
              <a:rPr kumimoji="0" lang="ar-SA" sz="2000" b="1" i="0" u="none" strike="noStrike" kern="100" cap="none" spc="0" normalizeH="0" baseline="0" noProof="0">
                <a:ln>
                  <a:noFill/>
                </a:ln>
                <a:solidFill>
                  <a:srgbClr val="002060"/>
                </a:solidFill>
                <a:effectLst/>
                <a:uLnTx/>
                <a:uFillTx/>
                <a:latin typeface="Aptos"/>
                <a:ea typeface="+mj-ea"/>
                <a:cs typeface="Sakkal Majalla"/>
              </a:rPr>
            </a:br>
            <a:r>
              <a:rPr kumimoji="0" lang="ar-SA" sz="2000" b="1" i="0" u="none" strike="noStrike" kern="100" cap="none" spc="0" normalizeH="0" baseline="0" noProof="0">
                <a:ln>
                  <a:noFill/>
                </a:ln>
                <a:solidFill>
                  <a:srgbClr val="002060"/>
                </a:solidFill>
                <a:effectLst/>
                <a:uLnTx/>
                <a:uFillTx/>
                <a:latin typeface="Aptos"/>
                <a:ea typeface="+mj-ea"/>
                <a:cs typeface="Sakkal Majalla"/>
              </a:rPr>
              <a:t>1️⃣ يقوم كل مشارك بمسح رمز الاستجابة السريعة (الباركود) وكتابة القيم التي يراها مناسبة.</a:t>
            </a:r>
            <a:br>
              <a:rPr kumimoji="0" lang="ar-SA" sz="2000" b="1" i="0" u="none" strike="noStrike" kern="100" cap="none" spc="0" normalizeH="0" baseline="0" noProof="0">
                <a:ln>
                  <a:noFill/>
                </a:ln>
                <a:solidFill>
                  <a:srgbClr val="002060"/>
                </a:solidFill>
                <a:effectLst/>
                <a:uLnTx/>
                <a:uFillTx/>
                <a:latin typeface="Aptos"/>
                <a:ea typeface="+mj-ea"/>
                <a:cs typeface="Sakkal Majalla"/>
              </a:rPr>
            </a:br>
            <a:r>
              <a:rPr kumimoji="0" lang="ar-SA" sz="2000" b="1" i="0" u="none" strike="noStrike" kern="100" cap="none" spc="0" normalizeH="0" baseline="0" noProof="0">
                <a:ln>
                  <a:noFill/>
                </a:ln>
                <a:solidFill>
                  <a:srgbClr val="002060"/>
                </a:solidFill>
                <a:effectLst/>
                <a:uLnTx/>
                <a:uFillTx/>
                <a:latin typeface="Aptos"/>
                <a:ea typeface="+mj-ea"/>
                <a:cs typeface="Sakkal Majalla"/>
              </a:rPr>
              <a:t>2️⃣ بعد ذلك، تختار كل مجموعة أربع قيم من القيم المعروضة على الطاولة.</a:t>
            </a:r>
            <a:endParaRPr kumimoji="0" lang="en-US" sz="2000" b="1" i="0" u="none" strike="noStrike" kern="100" cap="none" spc="0" normalizeH="0" baseline="0" noProof="0">
              <a:ln>
                <a:noFill/>
              </a:ln>
              <a:solidFill>
                <a:srgbClr val="002060"/>
              </a:solidFill>
              <a:effectLst/>
              <a:uLnTx/>
              <a:uFillTx/>
              <a:latin typeface="Aptos"/>
              <a:ea typeface="+mj-ea"/>
              <a:cs typeface="Sakkal Majalla"/>
            </a:endParaRPr>
          </a:p>
        </p:txBody>
      </p:sp>
      <p:pic>
        <p:nvPicPr>
          <p:cNvPr id="4" name="Picture 2">
            <a:extLst>
              <a:ext uri="{FF2B5EF4-FFF2-40B4-BE49-F238E27FC236}">
                <a16:creationId xmlns:a16="http://schemas.microsoft.com/office/drawing/2014/main" id="{9B12A54A-8241-EFE6-E66E-D8205E047E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117" y="996903"/>
            <a:ext cx="3361302" cy="3361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212722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173563"/>
        </a:solidFill>
        <a:effectLst/>
      </p:bgPr>
    </p:bg>
    <p:spTree>
      <p:nvGrpSpPr>
        <p:cNvPr id="1" name="">
          <a:extLst>
            <a:ext uri="{FF2B5EF4-FFF2-40B4-BE49-F238E27FC236}">
              <a16:creationId xmlns:a16="http://schemas.microsoft.com/office/drawing/2014/main" id="{9448F644-4D11-ADB8-B5CA-B57425447724}"/>
            </a:ext>
          </a:extLst>
        </p:cNvPr>
        <p:cNvGrpSpPr/>
        <p:nvPr/>
      </p:nvGrpSpPr>
      <p:grpSpPr>
        <a:xfrm>
          <a:off x="0" y="0"/>
          <a:ext cx="0" cy="0"/>
          <a:chOff x="0" y="0"/>
          <a:chExt cx="0" cy="0"/>
        </a:xfrm>
      </p:grpSpPr>
      <p:pic>
        <p:nvPicPr>
          <p:cNvPr id="3" name="صورة 2" descr="صورة تحتوي على أزرق, لقطة شاشة, أزرق كهربائي, الرسومات&#10;&#10;تم إنشاء الوصف تلقائياً">
            <a:extLst>
              <a:ext uri="{FF2B5EF4-FFF2-40B4-BE49-F238E27FC236}">
                <a16:creationId xmlns:a16="http://schemas.microsoft.com/office/drawing/2014/main" id="{C0A39480-2126-927D-ABC2-A359521D2E26}"/>
              </a:ext>
            </a:extLst>
          </p:cNvPr>
          <p:cNvPicPr>
            <a:picLocks noGrp="1" noRot="1" noChangeAspect="1" noMove="1" noResize="1" noEditPoints="1" noAdjustHandles="1" noChangeArrowheads="1" noChangeShapeType="1" noCrop="1"/>
          </p:cNvPicPr>
          <p:nvPr/>
        </p:nvPicPr>
        <p:blipFill>
          <a:blip r:embed="rId3"/>
          <a:srcRect t="50" r="67949" b="65992"/>
          <a:stretch/>
        </p:blipFill>
        <p:spPr>
          <a:xfrm>
            <a:off x="5314890" y="1794510"/>
            <a:ext cx="3498435" cy="2994660"/>
          </a:xfrm>
          <a:prstGeom prst="rect">
            <a:avLst/>
          </a:prstGeom>
        </p:spPr>
      </p:pic>
      <p:sp>
        <p:nvSpPr>
          <p:cNvPr id="2" name="مربع نص 1">
            <a:extLst>
              <a:ext uri="{FF2B5EF4-FFF2-40B4-BE49-F238E27FC236}">
                <a16:creationId xmlns:a16="http://schemas.microsoft.com/office/drawing/2014/main" id="{C21BC393-E3C4-DB66-9B7D-53F9514FD0BA}"/>
              </a:ext>
            </a:extLst>
          </p:cNvPr>
          <p:cNvSpPr txBox="1"/>
          <p:nvPr/>
        </p:nvSpPr>
        <p:spPr>
          <a:xfrm>
            <a:off x="5006638" y="2143644"/>
            <a:ext cx="3806687" cy="1419748"/>
          </a:xfrm>
          <a:prstGeom prst="rect">
            <a:avLst/>
          </a:prstGeom>
        </p:spPr>
        <p:txBody>
          <a:bodyPr wrap="square" rtlCol="1">
            <a:spAutoFit/>
          </a:bodyPr>
          <a:lstStyle/>
          <a:p>
            <a:pPr marL="0" marR="0" lvl="0" indent="0" algn="r" defTabSz="171450" rtl="0" eaLnBrk="1" fontAlgn="auto" latinLnBrk="0" hangingPunct="1">
              <a:lnSpc>
                <a:spcPct val="100000"/>
              </a:lnSpc>
              <a:spcBef>
                <a:spcPts val="0"/>
              </a:spcBef>
              <a:spcAft>
                <a:spcPts val="0"/>
              </a:spcAft>
              <a:buClrTx/>
              <a:buSzTx/>
              <a:buFontTx/>
              <a:buNone/>
              <a:tabLst/>
              <a:defRPr/>
            </a:pPr>
            <a:r>
              <a:rPr kumimoji="0" lang="ar-SA" sz="4313" b="1" i="0" u="none" strike="noStrike" kern="1200" cap="none" spc="0" normalizeH="0" baseline="0" noProof="0">
                <a:ln>
                  <a:noFill/>
                </a:ln>
                <a:solidFill>
                  <a:prstClr val="white"/>
                </a:solidFill>
                <a:effectLst/>
                <a:uLnTx/>
                <a:uFillTx/>
                <a:latin typeface="Sakkal Majalla" panose="02000000000000000000" pitchFamily="2" charset="-78"/>
                <a:ea typeface="+mn-ea"/>
                <a:cs typeface="Sakkal Majalla" panose="02000000000000000000" pitchFamily="2" charset="-78"/>
              </a:rPr>
              <a:t>بريك</a:t>
            </a:r>
          </a:p>
          <a:p>
            <a:pPr marL="0" marR="0" lvl="0" indent="0" algn="r" defTabSz="171450" rtl="0" eaLnBrk="1" fontAlgn="auto" latinLnBrk="0" hangingPunct="1">
              <a:lnSpc>
                <a:spcPct val="100000"/>
              </a:lnSpc>
              <a:spcBef>
                <a:spcPts val="0"/>
              </a:spcBef>
              <a:spcAft>
                <a:spcPts val="0"/>
              </a:spcAft>
              <a:buClrTx/>
              <a:buSzTx/>
              <a:buFontTx/>
              <a:buNone/>
              <a:tabLst/>
              <a:defRPr/>
            </a:pPr>
            <a:r>
              <a:rPr kumimoji="0" lang="ar-SA" sz="4313" b="1" i="0" u="none" strike="noStrike" kern="1200" cap="none" spc="0" normalizeH="0" baseline="0" noProof="0">
                <a:ln>
                  <a:noFill/>
                </a:ln>
                <a:solidFill>
                  <a:prstClr val="white"/>
                </a:solidFill>
                <a:effectLst/>
                <a:uLnTx/>
                <a:uFillTx/>
                <a:latin typeface="Sakkal Majalla" panose="02000000000000000000" pitchFamily="2" charset="-78"/>
                <a:ea typeface="+mn-ea"/>
                <a:cs typeface="Sakkal Majalla" panose="02000000000000000000" pitchFamily="2" charset="-78"/>
              </a:rPr>
              <a:t>12 – 12:30 </a:t>
            </a:r>
            <a:endParaRPr kumimoji="0" lang="en-US" sz="4313" b="1" i="0" u="none" strike="noStrike" kern="1200" cap="none" spc="0" normalizeH="0" baseline="0" noProof="0">
              <a:ln>
                <a:noFill/>
              </a:ln>
              <a:solidFill>
                <a:prstClr val="white"/>
              </a:solidFill>
              <a:effectLst/>
              <a:uLnTx/>
              <a:uFillTx/>
              <a:latin typeface="Sakkal Majalla" panose="02000000000000000000" pitchFamily="2" charset="-78"/>
              <a:ea typeface="+mn-ea"/>
              <a:cs typeface="Sakkal Majalla" panose="02000000000000000000" pitchFamily="2" charset="-78"/>
            </a:endParaRPr>
          </a:p>
        </p:txBody>
      </p:sp>
    </p:spTree>
    <p:extLst>
      <p:ext uri="{BB962C8B-B14F-4D97-AF65-F5344CB8AC3E}">
        <p14:creationId xmlns:p14="http://schemas.microsoft.com/office/powerpoint/2010/main" val="189570602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173563"/>
        </a:solidFill>
        <a:effectLst/>
      </p:bgPr>
    </p:bg>
    <p:spTree>
      <p:nvGrpSpPr>
        <p:cNvPr id="1" name="">
          <a:extLst>
            <a:ext uri="{FF2B5EF4-FFF2-40B4-BE49-F238E27FC236}">
              <a16:creationId xmlns:a16="http://schemas.microsoft.com/office/drawing/2014/main" id="{B541879D-412D-4BF3-0FF0-2427702E8CB7}"/>
            </a:ext>
          </a:extLst>
        </p:cNvPr>
        <p:cNvGrpSpPr/>
        <p:nvPr/>
      </p:nvGrpSpPr>
      <p:grpSpPr>
        <a:xfrm>
          <a:off x="0" y="0"/>
          <a:ext cx="0" cy="0"/>
          <a:chOff x="0" y="0"/>
          <a:chExt cx="0" cy="0"/>
        </a:xfrm>
      </p:grpSpPr>
      <p:pic>
        <p:nvPicPr>
          <p:cNvPr id="3" name="صورة 2" descr="صورة تحتوي على أزرق, لقطة شاشة, أزرق كهربائي, الرسومات&#10;&#10;تم إنشاء الوصف تلقائياً">
            <a:extLst>
              <a:ext uri="{FF2B5EF4-FFF2-40B4-BE49-F238E27FC236}">
                <a16:creationId xmlns:a16="http://schemas.microsoft.com/office/drawing/2014/main" id="{C270A74D-D7DC-71E7-6840-EE2B570BBC53}"/>
              </a:ext>
            </a:extLst>
          </p:cNvPr>
          <p:cNvPicPr>
            <a:picLocks noGrp="1" noRot="1" noChangeAspect="1" noMove="1" noResize="1" noEditPoints="1" noAdjustHandles="1" noChangeArrowheads="1" noChangeShapeType="1" noCrop="1"/>
          </p:cNvPicPr>
          <p:nvPr/>
        </p:nvPicPr>
        <p:blipFill>
          <a:blip r:embed="rId3"/>
          <a:srcRect t="50" r="67949" b="65992"/>
          <a:stretch/>
        </p:blipFill>
        <p:spPr>
          <a:xfrm>
            <a:off x="5314890" y="1794510"/>
            <a:ext cx="3498435" cy="2994660"/>
          </a:xfrm>
          <a:prstGeom prst="rect">
            <a:avLst/>
          </a:prstGeom>
        </p:spPr>
      </p:pic>
      <p:sp>
        <p:nvSpPr>
          <p:cNvPr id="2" name="مربع نص 1">
            <a:extLst>
              <a:ext uri="{FF2B5EF4-FFF2-40B4-BE49-F238E27FC236}">
                <a16:creationId xmlns:a16="http://schemas.microsoft.com/office/drawing/2014/main" id="{B02634C0-72DD-5F2A-91E7-FAD9A6617C28}"/>
              </a:ext>
            </a:extLst>
          </p:cNvPr>
          <p:cNvSpPr txBox="1"/>
          <p:nvPr/>
        </p:nvSpPr>
        <p:spPr>
          <a:xfrm>
            <a:off x="5006638" y="2143644"/>
            <a:ext cx="3806687" cy="756041"/>
          </a:xfrm>
          <a:prstGeom prst="rect">
            <a:avLst/>
          </a:prstGeom>
        </p:spPr>
        <p:txBody>
          <a:bodyPr wrap="square" lIns="91440" tIns="45720" rIns="91440" bIns="45720" rtlCol="1" anchor="t">
            <a:spAutoFit/>
          </a:bodyPr>
          <a:lstStyle/>
          <a:p>
            <a:pPr marL="0" marR="0" lvl="0" indent="0" algn="r" defTabSz="171450" rtl="0" eaLnBrk="1" fontAlgn="auto" latinLnBrk="0" hangingPunct="1">
              <a:lnSpc>
                <a:spcPct val="100000"/>
              </a:lnSpc>
              <a:spcBef>
                <a:spcPts val="0"/>
              </a:spcBef>
              <a:spcAft>
                <a:spcPts val="0"/>
              </a:spcAft>
              <a:buClrTx/>
              <a:buSzTx/>
              <a:buFontTx/>
              <a:buNone/>
              <a:tabLst/>
              <a:defRPr/>
            </a:pPr>
            <a:r>
              <a:rPr kumimoji="0" lang="en-US" sz="4300" b="1" i="0" u="none" strike="noStrike" kern="1200" cap="none" spc="0" normalizeH="0" baseline="0" noProof="0" err="1">
                <a:ln>
                  <a:noFill/>
                </a:ln>
                <a:solidFill>
                  <a:prstClr val="white"/>
                </a:solidFill>
                <a:effectLst/>
                <a:uLnTx/>
                <a:uFillTx/>
                <a:latin typeface="Sakkal Majalla"/>
                <a:ea typeface="+mn-ea"/>
                <a:cs typeface="Sakkal Majalla"/>
              </a:rPr>
              <a:t>الأهداف</a:t>
            </a:r>
            <a:r>
              <a:rPr kumimoji="0" lang="en-US" sz="4300" b="1" i="0" u="none" strike="noStrike" kern="1200" cap="none" spc="0" normalizeH="0" baseline="0" noProof="0">
                <a:ln>
                  <a:noFill/>
                </a:ln>
                <a:solidFill>
                  <a:prstClr val="white"/>
                </a:solidFill>
                <a:effectLst/>
                <a:uLnTx/>
                <a:uFillTx/>
                <a:latin typeface="Sakkal Majalla"/>
                <a:ea typeface="+mn-ea"/>
                <a:cs typeface="Sakkal Majalla"/>
              </a:rPr>
              <a:t> </a:t>
            </a:r>
            <a:r>
              <a:rPr kumimoji="0" lang="en-US" sz="4300" b="1" i="0" u="none" strike="noStrike" kern="1200" cap="none" spc="0" normalizeH="0" baseline="0" noProof="0" err="1">
                <a:ln>
                  <a:noFill/>
                </a:ln>
                <a:solidFill>
                  <a:prstClr val="white"/>
                </a:solidFill>
                <a:effectLst/>
                <a:uLnTx/>
                <a:uFillTx/>
                <a:latin typeface="Sakkal Majalla"/>
                <a:ea typeface="+mn-ea"/>
                <a:cs typeface="Sakkal Majalla"/>
              </a:rPr>
              <a:t>الاستراتيجية</a:t>
            </a:r>
            <a:endParaRPr kumimoji="0" lang="en-US" sz="4300" b="1" i="0" u="none" strike="noStrike" kern="1200" cap="none" spc="0" normalizeH="0" baseline="0" noProof="0">
              <a:ln>
                <a:noFill/>
              </a:ln>
              <a:solidFill>
                <a:prstClr val="white"/>
              </a:solidFill>
              <a:effectLst/>
              <a:uLnTx/>
              <a:uFillTx/>
              <a:latin typeface="Sakkal Majalla"/>
              <a:ea typeface="+mn-ea"/>
              <a:cs typeface="Sakkal Majalla"/>
            </a:endParaRPr>
          </a:p>
        </p:txBody>
      </p:sp>
    </p:spTree>
    <p:extLst>
      <p:ext uri="{BB962C8B-B14F-4D97-AF65-F5344CB8AC3E}">
        <p14:creationId xmlns:p14="http://schemas.microsoft.com/office/powerpoint/2010/main" val="13030001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8416A-C068-9C6D-34D6-07E631FCA28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1FB1AA-9A34-909F-ED12-35E598EEEFFB}"/>
              </a:ext>
            </a:extLst>
          </p:cNvPr>
          <p:cNvSpPr>
            <a:spLocks noGrp="1"/>
          </p:cNvSpPr>
          <p:nvPr>
            <p:ph type="sldNum" sz="quarter" idx="4"/>
          </p:nvPr>
        </p:nvSpPr>
        <p:spPr/>
        <p:txBody>
          <a:bodyPr/>
          <a:lstStyle/>
          <a:p>
            <a:pPr marL="0" marR="0" lvl="0" indent="0" algn="r" defTabSz="171450" rtl="0"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a:ln>
                  <a:noFill/>
                </a:ln>
                <a:solidFill>
                  <a:srgbClr val="768394"/>
                </a:solidFill>
                <a:effectLst/>
                <a:uLnTx/>
                <a:uFillTx/>
                <a:latin typeface="Calibri" panose="020F0502020204030204"/>
                <a:ea typeface="+mn-ea"/>
                <a:cs typeface="Arial" panose="020B0604020202020204" pitchFamily="34" charset="0"/>
              </a:rPr>
              <a:t>17</a:t>
            </a:r>
            <a:endParaRPr kumimoji="0" lang="en-US" sz="1050" b="1" i="0" u="none" strike="noStrike" kern="1200" cap="none" spc="0" normalizeH="0" baseline="0" noProof="0">
              <a:ln>
                <a:noFill/>
              </a:ln>
              <a:solidFill>
                <a:srgbClr val="768394"/>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28CB148D-BED0-A366-D10A-79473AEFE403}"/>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marL="0" marR="0" lvl="0" indent="0" algn="r" defTabSz="1828709" rtl="1" eaLnBrk="1" fontAlgn="auto" latinLnBrk="0" hangingPunct="1">
              <a:lnSpc>
                <a:spcPct val="115000"/>
              </a:lnSpc>
              <a:spcBef>
                <a:spcPct val="0"/>
              </a:spcBef>
              <a:spcAft>
                <a:spcPts val="300"/>
              </a:spcAft>
              <a:buClrTx/>
              <a:buSzTx/>
              <a:buFontTx/>
              <a:buNone/>
              <a:tabLst/>
              <a:defRPr/>
            </a:pPr>
            <a:r>
              <a:rPr kumimoji="0" lang="ar-SA" sz="1800" b="1" i="0" u="none" strike="noStrike" kern="100" cap="none" spc="0" normalizeH="0" baseline="0" noProof="0">
                <a:ln>
                  <a:noFill/>
                </a:ln>
                <a:solidFill>
                  <a:srgbClr val="002060"/>
                </a:solidFill>
                <a:effectLst/>
                <a:uLnTx/>
                <a:uFillTx/>
                <a:latin typeface="Aptos"/>
                <a:ea typeface="Aptos" panose="020B0004020202020204" pitchFamily="34" charset="0"/>
                <a:cs typeface="Sakkal Majalla"/>
              </a:rPr>
              <a:t>معايير تقييم الأهداف الاستراتيجية</a:t>
            </a:r>
          </a:p>
        </p:txBody>
      </p:sp>
      <p:sp>
        <p:nvSpPr>
          <p:cNvPr id="4" name="Rectangle 3">
            <a:extLst>
              <a:ext uri="{FF2B5EF4-FFF2-40B4-BE49-F238E27FC236}">
                <a16:creationId xmlns:a16="http://schemas.microsoft.com/office/drawing/2014/main" id="{1353BC64-F16D-ACE1-7AAB-1D40C27B955A}"/>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marL="0" marR="0" lvl="0" indent="0" algn="r" defTabSz="171450" rtl="1" eaLnBrk="1" fontAlgn="auto" latinLnBrk="0" hangingPunct="1">
              <a:lnSpc>
                <a:spcPct val="100000"/>
              </a:lnSpc>
              <a:spcBef>
                <a:spcPts val="0"/>
              </a:spcBef>
              <a:spcAft>
                <a:spcPts val="0"/>
              </a:spcAft>
              <a:buClrTx/>
              <a:buSzTx/>
              <a:buFontTx/>
              <a:buNone/>
              <a:tabLst/>
              <a:defRPr/>
            </a:pPr>
            <a:endParaRPr kumimoji="0" lang="en-US" sz="253"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 name="Group 56">
            <a:extLst>
              <a:ext uri="{FF2B5EF4-FFF2-40B4-BE49-F238E27FC236}">
                <a16:creationId xmlns:a16="http://schemas.microsoft.com/office/drawing/2014/main" id="{3A26B8E1-570D-2BE5-CE2A-082BD0939CB7}"/>
              </a:ext>
            </a:extLst>
          </p:cNvPr>
          <p:cNvGrpSpPr/>
          <p:nvPr/>
        </p:nvGrpSpPr>
        <p:grpSpPr>
          <a:xfrm>
            <a:off x="3817620" y="941153"/>
            <a:ext cx="1508760" cy="791572"/>
            <a:chOff x="5355651" y="977935"/>
            <a:chExt cx="2011680" cy="1055429"/>
          </a:xfrm>
        </p:grpSpPr>
        <p:sp>
          <p:nvSpPr>
            <p:cNvPr id="8" name="Rectangle: Rounded Corners 26">
              <a:extLst>
                <a:ext uri="{FF2B5EF4-FFF2-40B4-BE49-F238E27FC236}">
                  <a16:creationId xmlns:a16="http://schemas.microsoft.com/office/drawing/2014/main" id="{3219B54E-4AD3-622D-C49A-D35655DF6CC5}"/>
                </a:ext>
              </a:extLst>
            </p:cNvPr>
            <p:cNvSpPr/>
            <p:nvPr/>
          </p:nvSpPr>
          <p:spPr>
            <a:xfrm>
              <a:off x="5355651" y="1526633"/>
              <a:ext cx="2011680" cy="506731"/>
            </a:xfrm>
            <a:prstGeom prst="roundRect">
              <a:avLst>
                <a:gd name="adj" fmla="val 5930"/>
              </a:avLst>
            </a:prstGeom>
            <a:solidFill>
              <a:schemeClr val="accent4">
                <a:lumMod val="20000"/>
                <a:lumOff val="80000"/>
              </a:schemeClr>
            </a:solidFill>
            <a:ln>
              <a:noFill/>
            </a:ln>
          </p:spPr>
          <p:txBody>
            <a:bodyPr vert="horz" wrap="square" lIns="0" tIns="0" rIns="0" bIns="0" rtlCol="0" anchor="ctr" anchorCtr="0">
              <a:spAutoFit/>
            </a:bodyPr>
            <a:lstStyle/>
            <a:p>
              <a:pPr marL="0" marR="0" lvl="0" indent="0" algn="ctr" defTabSz="34287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هل</a:t>
              </a:r>
              <a:r>
                <a:rPr kumimoji="0" lang="en-US" sz="120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200" b="0" i="0" u="none" strike="noStrike" kern="1200" cap="none" spc="0" normalizeH="0" baseline="0" noProof="0" err="1">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يمكن</a:t>
              </a:r>
              <a:r>
                <a:rPr kumimoji="0" lang="en-US" sz="120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200" b="0" i="0" u="none" strike="noStrike" kern="1200" cap="none" spc="0" normalizeH="0" baseline="0" noProof="0" err="1">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تحقيقه</a:t>
              </a:r>
              <a:r>
                <a:rPr kumimoji="0" lang="en-US" sz="120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200" b="0" i="0" u="none" strike="noStrike" kern="1200" cap="none" spc="0" normalizeH="0" baseline="0" noProof="0" err="1">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بموارد</a:t>
              </a:r>
              <a:r>
                <a:rPr kumimoji="0" lang="en-US" sz="120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br>
                <a:rPr kumimoji="0" lang="en-US" sz="120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en-US" sz="1200" b="0" i="0" u="none" strike="noStrike" kern="1200" cap="none" spc="0" normalizeH="0" baseline="0" noProof="0" err="1">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الشركة</a:t>
              </a:r>
              <a:r>
                <a:rPr kumimoji="0" lang="en-US" sz="120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200" b="0" i="0" u="none" strike="noStrike" kern="1200" cap="none" spc="0" normalizeH="0" baseline="0" noProof="0" err="1">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المتاحة</a:t>
              </a:r>
              <a:r>
                <a:rPr kumimoji="0" lang="en-US" sz="120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p>
          </p:txBody>
        </p:sp>
        <p:sp>
          <p:nvSpPr>
            <p:cNvPr id="11" name="Rectangle: Rounded Corners 24">
              <a:extLst>
                <a:ext uri="{FF2B5EF4-FFF2-40B4-BE49-F238E27FC236}">
                  <a16:creationId xmlns:a16="http://schemas.microsoft.com/office/drawing/2014/main" id="{DF331F0D-51B7-2E81-17CE-3261ED4CC710}"/>
                </a:ext>
              </a:extLst>
            </p:cNvPr>
            <p:cNvSpPr/>
            <p:nvPr/>
          </p:nvSpPr>
          <p:spPr>
            <a:xfrm>
              <a:off x="5355651" y="977935"/>
              <a:ext cx="2011680" cy="521017"/>
            </a:xfrm>
            <a:prstGeom prst="roundRect">
              <a:avLst>
                <a:gd name="adj" fmla="val 9674"/>
              </a:avLst>
            </a:prstGeom>
            <a:solidFill>
              <a:schemeClr val="accent4">
                <a:lumMod val="60000"/>
                <a:lumOff val="40000"/>
              </a:schemeClr>
            </a:solidFill>
            <a:ln>
              <a:noFill/>
            </a:ln>
          </p:spPr>
          <p:txBody>
            <a:bodyPr vert="horz" wrap="square" lIns="0" tIns="0" rIns="0" bIns="0" rtlCol="0" anchor="ctr" anchorCtr="0">
              <a:spAutoFit/>
            </a:bodyPr>
            <a:lstStyle/>
            <a:p>
              <a:pPr marL="0" marR="0" lvl="0" indent="0" algn="ctr" defTabSz="34287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mn-ea"/>
                  <a:cs typeface="Sakkal Majalla" panose="02000000000000000000" pitchFamily="2" charset="-78"/>
                </a:rPr>
                <a:t>قابلة للتحقيق</a:t>
              </a:r>
              <a:br>
                <a:rPr kumimoji="0" lang="en-US"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mn-ea"/>
                  <a:cs typeface="Sakkal Majalla" panose="02000000000000000000" pitchFamily="2" charset="-78"/>
                </a:rPr>
              </a:br>
              <a:r>
                <a:rPr kumimoji="0" lang="en-US"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mn-ea"/>
                  <a:cs typeface="Sakkal Majalla" panose="02000000000000000000" pitchFamily="2" charset="-78"/>
                </a:rPr>
                <a:t>Achievable</a:t>
              </a:r>
            </a:p>
          </p:txBody>
        </p:sp>
      </p:grpSp>
      <p:grpSp>
        <p:nvGrpSpPr>
          <p:cNvPr id="17" name="Group 62">
            <a:extLst>
              <a:ext uri="{FF2B5EF4-FFF2-40B4-BE49-F238E27FC236}">
                <a16:creationId xmlns:a16="http://schemas.microsoft.com/office/drawing/2014/main" id="{53123673-8E7B-2DB5-3FB4-B64225C5417C}"/>
              </a:ext>
            </a:extLst>
          </p:cNvPr>
          <p:cNvGrpSpPr/>
          <p:nvPr/>
        </p:nvGrpSpPr>
        <p:grpSpPr>
          <a:xfrm>
            <a:off x="1569458" y="2037766"/>
            <a:ext cx="6005086" cy="775149"/>
            <a:chOff x="2358101" y="2699709"/>
            <a:chExt cx="8006781" cy="1033532"/>
          </a:xfrm>
        </p:grpSpPr>
        <p:grpSp>
          <p:nvGrpSpPr>
            <p:cNvPr id="18" name="Group 57">
              <a:extLst>
                <a:ext uri="{FF2B5EF4-FFF2-40B4-BE49-F238E27FC236}">
                  <a16:creationId xmlns:a16="http://schemas.microsoft.com/office/drawing/2014/main" id="{F3402136-6298-BB7B-609F-17A17E62DB3C}"/>
                </a:ext>
              </a:extLst>
            </p:cNvPr>
            <p:cNvGrpSpPr/>
            <p:nvPr/>
          </p:nvGrpSpPr>
          <p:grpSpPr>
            <a:xfrm>
              <a:off x="8353202" y="2699709"/>
              <a:ext cx="2011680" cy="1033532"/>
              <a:chOff x="8353202" y="2699709"/>
              <a:chExt cx="2011680" cy="1033532"/>
            </a:xfrm>
          </p:grpSpPr>
          <p:sp>
            <p:nvSpPr>
              <p:cNvPr id="36" name="Rectangle: Rounded Corners 29">
                <a:extLst>
                  <a:ext uri="{FF2B5EF4-FFF2-40B4-BE49-F238E27FC236}">
                    <a16:creationId xmlns:a16="http://schemas.microsoft.com/office/drawing/2014/main" id="{56B8C7A9-A1E8-2FD5-2CC4-92ACD1435DDB}"/>
                  </a:ext>
                </a:extLst>
              </p:cNvPr>
              <p:cNvSpPr/>
              <p:nvPr/>
            </p:nvSpPr>
            <p:spPr>
              <a:xfrm>
                <a:off x="8353202" y="3216987"/>
                <a:ext cx="2011680" cy="516254"/>
              </a:xfrm>
              <a:prstGeom prst="roundRect">
                <a:avLst>
                  <a:gd name="adj" fmla="val 8077"/>
                </a:avLst>
              </a:prstGeom>
              <a:solidFill>
                <a:schemeClr val="accent4">
                  <a:lumMod val="20000"/>
                  <a:lumOff val="80000"/>
                </a:schemeClr>
              </a:solidFill>
              <a:ln>
                <a:noFill/>
              </a:ln>
            </p:spPr>
            <p:txBody>
              <a:bodyPr vert="horz" wrap="square" lIns="0" tIns="0" rIns="0" bIns="0" rtlCol="0" anchor="ctr" anchorCtr="0">
                <a:spAutoFit/>
              </a:bodyPr>
              <a:lstStyle/>
              <a:p>
                <a:pPr marL="0" marR="0" lvl="0" indent="0" algn="ctr" defTabSz="34287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هل</a:t>
                </a:r>
                <a:r>
                  <a:rPr kumimoji="0" lang="en-US" sz="120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200" b="0" i="0" u="none" strike="noStrike" kern="1200" cap="none" spc="0" normalizeH="0" baseline="0" noProof="0" err="1">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يرتبط</a:t>
                </a:r>
                <a:r>
                  <a:rPr kumimoji="0" lang="en-US" sz="120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200" b="0" i="0" u="none" strike="noStrike" kern="1200" cap="none" spc="0" normalizeH="0" baseline="0" noProof="0" err="1">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الهدف</a:t>
                </a:r>
                <a:r>
                  <a:rPr kumimoji="0" lang="en-US" sz="120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200" b="0" i="0" u="none" strike="noStrike" kern="1200" cap="none" spc="0" normalizeH="0" baseline="0" noProof="0" err="1">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بشكل</a:t>
                </a:r>
                <a:r>
                  <a:rPr kumimoji="0" lang="en-US" sz="120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200" b="0" i="0" u="none" strike="noStrike" kern="1200" cap="none" spc="0" normalizeH="0" baseline="0" noProof="0" err="1">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مباشر</a:t>
                </a:r>
                <a:r>
                  <a:rPr kumimoji="0" lang="en-US" sz="120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200" b="0" i="0" u="none" strike="noStrike" kern="1200" cap="none" spc="0" normalizeH="0" baseline="0" noProof="0" err="1">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برؤية</a:t>
                </a:r>
                <a:r>
                  <a:rPr kumimoji="0" lang="en-US" sz="120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200" b="0" i="0" u="none" strike="noStrike" kern="1200" cap="none" spc="0" normalizeH="0" baseline="0" noProof="0" err="1">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الشركة</a:t>
                </a:r>
                <a:r>
                  <a:rPr kumimoji="0" lang="en-US" sz="120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200" b="0" i="0" u="none" strike="noStrike" kern="1200" cap="none" spc="0" normalizeH="0" baseline="0" noProof="0" err="1">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ونشاطها</a:t>
                </a:r>
                <a:r>
                  <a:rPr kumimoji="0" lang="en-US" sz="120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200" b="0" i="0" u="none" strike="noStrike" kern="1200" cap="none" spc="0" normalizeH="0" baseline="0" noProof="0" err="1">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الأساسي</a:t>
                </a:r>
                <a:r>
                  <a:rPr kumimoji="0" lang="en-US" sz="120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p>
            </p:txBody>
          </p:sp>
          <p:sp>
            <p:nvSpPr>
              <p:cNvPr id="38" name="Rectangle: Rounded Corners 27">
                <a:extLst>
                  <a:ext uri="{FF2B5EF4-FFF2-40B4-BE49-F238E27FC236}">
                    <a16:creationId xmlns:a16="http://schemas.microsoft.com/office/drawing/2014/main" id="{57C9D979-FCEB-7E59-8836-DC9AF5D4825A}"/>
                  </a:ext>
                </a:extLst>
              </p:cNvPr>
              <p:cNvSpPr/>
              <p:nvPr/>
            </p:nvSpPr>
            <p:spPr>
              <a:xfrm>
                <a:off x="8353202" y="2699709"/>
                <a:ext cx="2011680" cy="511492"/>
              </a:xfrm>
              <a:prstGeom prst="roundRect">
                <a:avLst>
                  <a:gd name="adj" fmla="val 7926"/>
                </a:avLst>
              </a:prstGeom>
              <a:solidFill>
                <a:schemeClr val="accent4">
                  <a:lumMod val="60000"/>
                  <a:lumOff val="40000"/>
                </a:schemeClr>
              </a:solidFill>
              <a:ln>
                <a:noFill/>
              </a:ln>
            </p:spPr>
            <p:txBody>
              <a:bodyPr vert="horz" wrap="square" lIns="0" tIns="0" rIns="0" bIns="0" rtlCol="0" anchor="ctr" anchorCtr="0">
                <a:spAutoFit/>
              </a:bodyPr>
              <a:lstStyle/>
              <a:p>
                <a:pPr marL="0" marR="0" lvl="0" indent="0" algn="ctr" defTabSz="34287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srgbClr val="173863">
                        <a:lumMod val="75000"/>
                      </a:srgbClr>
                    </a:solidFill>
                    <a:effectLst/>
                    <a:uLnTx/>
                    <a:uFillTx/>
                    <a:latin typeface="Sakkal Majalla" panose="02000000000000000000" pitchFamily="2" charset="-78"/>
                    <a:ea typeface="+mn-ea"/>
                    <a:cs typeface="Sakkal Majalla" panose="02000000000000000000" pitchFamily="2" charset="-78"/>
                  </a:rPr>
                  <a:t>ذات</a:t>
                </a:r>
                <a:r>
                  <a:rPr kumimoji="0" lang="en-US"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1200" cap="none" spc="0" normalizeH="0" baseline="0" noProof="0" err="1">
                    <a:ln>
                      <a:noFill/>
                    </a:ln>
                    <a:solidFill>
                      <a:srgbClr val="173863">
                        <a:lumMod val="75000"/>
                      </a:srgbClr>
                    </a:solidFill>
                    <a:effectLst/>
                    <a:uLnTx/>
                    <a:uFillTx/>
                    <a:latin typeface="Sakkal Majalla" panose="02000000000000000000" pitchFamily="2" charset="-78"/>
                    <a:ea typeface="+mn-ea"/>
                    <a:cs typeface="Sakkal Majalla" panose="02000000000000000000" pitchFamily="2" charset="-78"/>
                  </a:rPr>
                  <a:t>صلة</a:t>
                </a:r>
                <a:br>
                  <a:rPr kumimoji="0" lang="en-US"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mn-ea"/>
                    <a:cs typeface="Sakkal Majalla" panose="02000000000000000000" pitchFamily="2" charset="-78"/>
                  </a:rPr>
                </a:br>
                <a:r>
                  <a:rPr kumimoji="0" lang="en-US"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mn-ea"/>
                    <a:cs typeface="Sakkal Majalla" panose="02000000000000000000" pitchFamily="2" charset="-78"/>
                  </a:rPr>
                  <a:t>Relevant</a:t>
                </a:r>
              </a:p>
            </p:txBody>
          </p:sp>
        </p:grpSp>
        <p:grpSp>
          <p:nvGrpSpPr>
            <p:cNvPr id="19" name="Group 58">
              <a:extLst>
                <a:ext uri="{FF2B5EF4-FFF2-40B4-BE49-F238E27FC236}">
                  <a16:creationId xmlns:a16="http://schemas.microsoft.com/office/drawing/2014/main" id="{BD3F0C40-C336-580A-71CD-EE7BB032923C}"/>
                </a:ext>
              </a:extLst>
            </p:cNvPr>
            <p:cNvGrpSpPr/>
            <p:nvPr/>
          </p:nvGrpSpPr>
          <p:grpSpPr>
            <a:xfrm>
              <a:off x="2358101" y="2702090"/>
              <a:ext cx="2011680" cy="1026391"/>
              <a:chOff x="2358101" y="2702090"/>
              <a:chExt cx="2011680" cy="1026391"/>
            </a:xfrm>
          </p:grpSpPr>
          <p:sp>
            <p:nvSpPr>
              <p:cNvPr id="22" name="Rectangle: Rounded Corners 23">
                <a:extLst>
                  <a:ext uri="{FF2B5EF4-FFF2-40B4-BE49-F238E27FC236}">
                    <a16:creationId xmlns:a16="http://schemas.microsoft.com/office/drawing/2014/main" id="{8DCD89D6-6070-8917-536A-497E378E5034}"/>
                  </a:ext>
                </a:extLst>
              </p:cNvPr>
              <p:cNvSpPr/>
              <p:nvPr/>
            </p:nvSpPr>
            <p:spPr>
              <a:xfrm>
                <a:off x="2358101" y="3221750"/>
                <a:ext cx="2011680" cy="506731"/>
              </a:xfrm>
              <a:prstGeom prst="roundRect">
                <a:avLst>
                  <a:gd name="adj" fmla="val 5930"/>
                </a:avLst>
              </a:prstGeom>
              <a:solidFill>
                <a:schemeClr val="accent4">
                  <a:lumMod val="20000"/>
                  <a:lumOff val="80000"/>
                </a:schemeClr>
              </a:solidFill>
              <a:ln>
                <a:noFill/>
              </a:ln>
            </p:spPr>
            <p:txBody>
              <a:bodyPr vert="horz" wrap="square" lIns="0" tIns="0" rIns="0" bIns="0" rtlCol="0" anchor="ctr" anchorCtr="0">
                <a:spAutoFit/>
              </a:bodyPr>
              <a:lstStyle/>
              <a:p>
                <a:pPr marL="0" marR="0" lvl="0" indent="0" algn="ctr" defTabSz="34287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هل</a:t>
                </a:r>
                <a:r>
                  <a:rPr kumimoji="0" lang="en-US" sz="120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200" b="0" i="0" u="none" strike="noStrike" kern="1200" cap="none" spc="0" normalizeH="0" baseline="0" noProof="0" err="1">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يمكن</a:t>
                </a:r>
                <a:r>
                  <a:rPr kumimoji="0" lang="en-US" sz="120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200" b="0" i="0" u="none" strike="noStrike" kern="1200" cap="none" spc="0" normalizeH="0" baseline="0" noProof="0" err="1">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قياس</a:t>
                </a:r>
                <a:r>
                  <a:rPr kumimoji="0" lang="en-US" sz="120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200" b="0" i="0" u="none" strike="noStrike" kern="1200" cap="none" spc="0" normalizeH="0" baseline="0" noProof="0" err="1">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التقدم</a:t>
                </a:r>
                <a:r>
                  <a:rPr kumimoji="0" lang="en-US" sz="120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200" b="0" i="0" u="none" strike="noStrike" kern="1200" cap="none" spc="0" normalizeH="0" baseline="0" noProof="0" err="1">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نحو</a:t>
                </a:r>
                <a:r>
                  <a:rPr kumimoji="0" lang="en-US" sz="120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200" b="0" i="0" u="none" strike="noStrike" kern="1200" cap="none" spc="0" normalizeH="0" baseline="0" noProof="0" err="1">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هذا</a:t>
                </a:r>
                <a:r>
                  <a:rPr kumimoji="0" lang="en-US" sz="120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200" b="0" i="0" u="none" strike="noStrike" kern="1200" cap="none" spc="0" normalizeH="0" baseline="0" noProof="0" err="1">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الهدف</a:t>
                </a:r>
                <a:r>
                  <a:rPr kumimoji="0" lang="en-US" sz="120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p>
            </p:txBody>
          </p:sp>
          <p:sp>
            <p:nvSpPr>
              <p:cNvPr id="34" name="Rectangle: Rounded Corners 20">
                <a:extLst>
                  <a:ext uri="{FF2B5EF4-FFF2-40B4-BE49-F238E27FC236}">
                    <a16:creationId xmlns:a16="http://schemas.microsoft.com/office/drawing/2014/main" id="{12EF4CC3-A3A0-1145-D2B6-67B4888CF7A5}"/>
                  </a:ext>
                </a:extLst>
              </p:cNvPr>
              <p:cNvSpPr/>
              <p:nvPr/>
            </p:nvSpPr>
            <p:spPr>
              <a:xfrm>
                <a:off x="2358101" y="2702090"/>
                <a:ext cx="2011680" cy="506730"/>
              </a:xfrm>
              <a:prstGeom prst="roundRect">
                <a:avLst>
                  <a:gd name="adj" fmla="val 6178"/>
                </a:avLst>
              </a:prstGeom>
              <a:solidFill>
                <a:schemeClr val="accent4">
                  <a:lumMod val="60000"/>
                  <a:lumOff val="40000"/>
                </a:schemeClr>
              </a:solidFill>
              <a:ln>
                <a:noFill/>
              </a:ln>
            </p:spPr>
            <p:txBody>
              <a:bodyPr vert="horz" wrap="square" lIns="0" tIns="0" rIns="0" bIns="0" rtlCol="0" anchor="ctr" anchorCtr="0">
                <a:spAutoFit/>
              </a:bodyPr>
              <a:lstStyle/>
              <a:p>
                <a:pPr marL="0" marR="0" lvl="0" indent="0" algn="ctr" defTabSz="34287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173863">
                        <a:lumMod val="75000"/>
                      </a:srgbClr>
                    </a:solidFill>
                    <a:effectLst/>
                    <a:uLnTx/>
                    <a:uFillTx/>
                    <a:latin typeface="Sakkal Majalla" panose="02000000000000000000" pitchFamily="2" charset="-78"/>
                    <a:ea typeface="+mn-ea"/>
                    <a:cs typeface="Sakkal Majalla" panose="02000000000000000000" pitchFamily="2" charset="-78"/>
                  </a:rPr>
                  <a:t>قابلة</a:t>
                </a:r>
                <a:r>
                  <a:rPr kumimoji="0" lang="en-US" sz="1200" b="1" i="0" u="none" strike="noStrike" kern="1200" cap="none" spc="0" normalizeH="0" baseline="0" noProof="0" dirty="0">
                    <a:ln>
                      <a:noFill/>
                    </a:ln>
                    <a:solidFill>
                      <a:srgbClr val="173863">
                        <a:lumMod val="75000"/>
                      </a:srgbClr>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1200" cap="none" spc="0" normalizeH="0" baseline="0" noProof="0" dirty="0" err="1">
                    <a:ln>
                      <a:noFill/>
                    </a:ln>
                    <a:solidFill>
                      <a:srgbClr val="173863">
                        <a:lumMod val="75000"/>
                      </a:srgbClr>
                    </a:solidFill>
                    <a:effectLst/>
                    <a:uLnTx/>
                    <a:uFillTx/>
                    <a:latin typeface="Sakkal Majalla" panose="02000000000000000000" pitchFamily="2" charset="-78"/>
                    <a:ea typeface="+mn-ea"/>
                    <a:cs typeface="Sakkal Majalla" panose="02000000000000000000" pitchFamily="2" charset="-78"/>
                  </a:rPr>
                  <a:t>للقياس</a:t>
                </a:r>
                <a:br>
                  <a:rPr kumimoji="0" lang="en-US" sz="1200" b="1" i="0" u="none" strike="noStrike" kern="1200" cap="none" spc="0" normalizeH="0" baseline="0" noProof="0" dirty="0">
                    <a:ln>
                      <a:noFill/>
                    </a:ln>
                    <a:solidFill>
                      <a:srgbClr val="173863">
                        <a:lumMod val="75000"/>
                      </a:srgbClr>
                    </a:solidFill>
                    <a:effectLst/>
                    <a:uLnTx/>
                    <a:uFillTx/>
                    <a:latin typeface="Sakkal Majalla" panose="02000000000000000000" pitchFamily="2" charset="-78"/>
                    <a:ea typeface="+mn-ea"/>
                    <a:cs typeface="Sakkal Majalla" panose="02000000000000000000" pitchFamily="2" charset="-78"/>
                  </a:rPr>
                </a:br>
                <a:r>
                  <a:rPr kumimoji="0" lang="en-US" sz="1200" b="1" i="0" u="none" strike="noStrike" kern="1200" cap="none" spc="0" normalizeH="0" baseline="0" noProof="0" dirty="0">
                    <a:ln>
                      <a:noFill/>
                    </a:ln>
                    <a:solidFill>
                      <a:srgbClr val="173863">
                        <a:lumMod val="75000"/>
                      </a:srgbClr>
                    </a:solidFill>
                    <a:effectLst/>
                    <a:uLnTx/>
                    <a:uFillTx/>
                    <a:latin typeface="Sakkal Majalla" panose="02000000000000000000" pitchFamily="2" charset="-78"/>
                    <a:ea typeface="+mn-ea"/>
                    <a:cs typeface="Sakkal Majalla" panose="02000000000000000000" pitchFamily="2" charset="-78"/>
                  </a:rPr>
                  <a:t>Measurable</a:t>
                </a:r>
              </a:p>
            </p:txBody>
          </p:sp>
        </p:grpSp>
      </p:grpSp>
      <p:grpSp>
        <p:nvGrpSpPr>
          <p:cNvPr id="39" name="Group 61">
            <a:extLst>
              <a:ext uri="{FF2B5EF4-FFF2-40B4-BE49-F238E27FC236}">
                <a16:creationId xmlns:a16="http://schemas.microsoft.com/office/drawing/2014/main" id="{2B53CBC5-4039-85F1-7B56-448E466CBBB5}"/>
              </a:ext>
            </a:extLst>
          </p:cNvPr>
          <p:cNvGrpSpPr/>
          <p:nvPr/>
        </p:nvGrpSpPr>
        <p:grpSpPr>
          <a:xfrm>
            <a:off x="1032668" y="3514247"/>
            <a:ext cx="7078666" cy="687224"/>
            <a:chOff x="1788146" y="4790886"/>
            <a:chExt cx="9438221" cy="916297"/>
          </a:xfrm>
        </p:grpSpPr>
        <p:grpSp>
          <p:nvGrpSpPr>
            <p:cNvPr id="41" name="Group 60">
              <a:extLst>
                <a:ext uri="{FF2B5EF4-FFF2-40B4-BE49-F238E27FC236}">
                  <a16:creationId xmlns:a16="http://schemas.microsoft.com/office/drawing/2014/main" id="{96453F76-6937-73A1-AF10-1B3EF16BA873}"/>
                </a:ext>
              </a:extLst>
            </p:cNvPr>
            <p:cNvGrpSpPr/>
            <p:nvPr/>
          </p:nvGrpSpPr>
          <p:grpSpPr>
            <a:xfrm>
              <a:off x="1788146" y="4790886"/>
              <a:ext cx="2011680" cy="916296"/>
              <a:chOff x="1788146" y="4790886"/>
              <a:chExt cx="2011680" cy="916296"/>
            </a:xfrm>
          </p:grpSpPr>
          <p:sp>
            <p:nvSpPr>
              <p:cNvPr id="47" name="Rectangle: Rounded Corners 19">
                <a:extLst>
                  <a:ext uri="{FF2B5EF4-FFF2-40B4-BE49-F238E27FC236}">
                    <a16:creationId xmlns:a16="http://schemas.microsoft.com/office/drawing/2014/main" id="{5BEC8B11-610E-6DE0-26E4-A5A90B9B57B0}"/>
                  </a:ext>
                </a:extLst>
              </p:cNvPr>
              <p:cNvSpPr/>
              <p:nvPr/>
            </p:nvSpPr>
            <p:spPr>
              <a:xfrm>
                <a:off x="1788146" y="5453817"/>
                <a:ext cx="2011680" cy="253365"/>
              </a:xfrm>
              <a:prstGeom prst="roundRect">
                <a:avLst>
                  <a:gd name="adj" fmla="val 5930"/>
                </a:avLst>
              </a:prstGeom>
              <a:solidFill>
                <a:schemeClr val="accent4">
                  <a:lumMod val="20000"/>
                  <a:lumOff val="80000"/>
                </a:schemeClr>
              </a:solidFill>
              <a:ln>
                <a:noFill/>
              </a:ln>
            </p:spPr>
            <p:txBody>
              <a:bodyPr vert="horz" wrap="square" lIns="0" tIns="0" rIns="0" bIns="0" rtlCol="0" anchor="ctr" anchorCtr="0">
                <a:spAutoFit/>
              </a:bodyPr>
              <a:lstStyle/>
              <a:p>
                <a:pPr marL="0" marR="0" lvl="0" indent="0" algn="ctr" defTabSz="34287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هل</a:t>
                </a:r>
                <a:r>
                  <a:rPr kumimoji="0" lang="en-US" sz="120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200" b="0" i="0" u="none" strike="noStrike" kern="1200" cap="none" spc="0" normalizeH="0" baseline="0" noProof="0" err="1">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الهدف</a:t>
                </a:r>
                <a:r>
                  <a:rPr kumimoji="0" lang="en-US" sz="120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200" b="0" i="0" u="none" strike="noStrike" kern="1200" cap="none" spc="0" normalizeH="0" baseline="0" noProof="0" err="1">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واضح</a:t>
                </a:r>
                <a:r>
                  <a:rPr kumimoji="0" lang="en-US" sz="120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200" b="0" i="0" u="none" strike="noStrike" kern="1200" cap="none" spc="0" normalizeH="0" baseline="0" noProof="0" err="1">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ومحدد</a:t>
                </a:r>
                <a:r>
                  <a:rPr kumimoji="0" lang="en-US" sz="120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p>
            </p:txBody>
          </p:sp>
          <p:sp>
            <p:nvSpPr>
              <p:cNvPr id="48" name="Rectangle: Rounded Corners 8">
                <a:extLst>
                  <a:ext uri="{FF2B5EF4-FFF2-40B4-BE49-F238E27FC236}">
                    <a16:creationId xmlns:a16="http://schemas.microsoft.com/office/drawing/2014/main" id="{C4146A9A-D720-54E2-F848-1D97C6008B09}"/>
                  </a:ext>
                </a:extLst>
              </p:cNvPr>
              <p:cNvSpPr/>
              <p:nvPr/>
            </p:nvSpPr>
            <p:spPr>
              <a:xfrm>
                <a:off x="1788146" y="4790886"/>
                <a:ext cx="2011680" cy="506730"/>
              </a:xfrm>
              <a:prstGeom prst="roundRect">
                <a:avLst>
                  <a:gd name="adj" fmla="val 6178"/>
                </a:avLst>
              </a:prstGeom>
              <a:solidFill>
                <a:schemeClr val="accent4">
                  <a:lumMod val="60000"/>
                  <a:lumOff val="40000"/>
                </a:schemeClr>
              </a:solidFill>
              <a:ln>
                <a:noFill/>
              </a:ln>
            </p:spPr>
            <p:txBody>
              <a:bodyPr vert="horz" wrap="square" lIns="0" tIns="0" rIns="0" bIns="0" rtlCol="0" anchor="ctr" anchorCtr="0">
                <a:spAutoFit/>
              </a:bodyPr>
              <a:lstStyle/>
              <a:p>
                <a:pPr marL="0" marR="0" lvl="0" indent="0" algn="ctr" defTabSz="34287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محددة</a:t>
                </a:r>
                <a:br>
                  <a:rPr kumimoji="0" lang="en-US" sz="1200" b="1" i="0" u="none" strike="noStrike" kern="1200" cap="none" spc="0" normalizeH="0" baseline="0" noProof="0" dirty="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en-US" sz="1200" b="1" i="0" u="none" strike="noStrike" kern="1200" cap="none" spc="0" normalizeH="0" baseline="0" noProof="0" dirty="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Specific</a:t>
                </a:r>
              </a:p>
            </p:txBody>
          </p:sp>
        </p:grpSp>
        <p:grpSp>
          <p:nvGrpSpPr>
            <p:cNvPr id="42" name="Group 59">
              <a:extLst>
                <a:ext uri="{FF2B5EF4-FFF2-40B4-BE49-F238E27FC236}">
                  <a16:creationId xmlns:a16="http://schemas.microsoft.com/office/drawing/2014/main" id="{380CB7C0-F4B2-2447-CF91-61B25142BC43}"/>
                </a:ext>
              </a:extLst>
            </p:cNvPr>
            <p:cNvGrpSpPr/>
            <p:nvPr/>
          </p:nvGrpSpPr>
          <p:grpSpPr>
            <a:xfrm>
              <a:off x="9214687" y="4790886"/>
              <a:ext cx="2011680" cy="916297"/>
              <a:chOff x="8923157" y="4790886"/>
              <a:chExt cx="2011680" cy="916297"/>
            </a:xfrm>
          </p:grpSpPr>
          <p:sp>
            <p:nvSpPr>
              <p:cNvPr id="44" name="Rectangle: Rounded Corners 32">
                <a:extLst>
                  <a:ext uri="{FF2B5EF4-FFF2-40B4-BE49-F238E27FC236}">
                    <a16:creationId xmlns:a16="http://schemas.microsoft.com/office/drawing/2014/main" id="{5E045D25-7F0B-16BE-F877-F0735A08E449}"/>
                  </a:ext>
                </a:extLst>
              </p:cNvPr>
              <p:cNvSpPr/>
              <p:nvPr/>
            </p:nvSpPr>
            <p:spPr>
              <a:xfrm>
                <a:off x="8923157" y="5453818"/>
                <a:ext cx="2011680" cy="253365"/>
              </a:xfrm>
              <a:prstGeom prst="roundRect">
                <a:avLst>
                  <a:gd name="adj" fmla="val 5930"/>
                </a:avLst>
              </a:prstGeom>
              <a:solidFill>
                <a:schemeClr val="accent4">
                  <a:lumMod val="20000"/>
                  <a:lumOff val="80000"/>
                </a:schemeClr>
              </a:solidFill>
              <a:ln>
                <a:noFill/>
              </a:ln>
            </p:spPr>
            <p:txBody>
              <a:bodyPr vert="horz" wrap="square" lIns="0" tIns="0" rIns="0" bIns="0" rtlCol="0" anchor="ctr" anchorCtr="0">
                <a:spAutoFit/>
              </a:bodyPr>
              <a:lstStyle/>
              <a:p>
                <a:pPr marL="0" marR="0" lvl="0" indent="0" algn="ctr" defTabSz="34287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هل</a:t>
                </a:r>
                <a:r>
                  <a:rPr kumimoji="0" lang="en-US" sz="120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200" b="0" i="0" u="none" strike="noStrike" kern="1200" cap="none" spc="0" normalizeH="0" baseline="0" noProof="0" err="1">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للهدف</a:t>
                </a:r>
                <a:r>
                  <a:rPr kumimoji="0" lang="en-US" sz="120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200" b="0" i="0" u="none" strike="noStrike" kern="1200" cap="none" spc="0" normalizeH="0" baseline="0" noProof="0" err="1">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اطار</a:t>
                </a:r>
                <a:r>
                  <a:rPr kumimoji="0" lang="en-US" sz="120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200" b="0" i="0" u="none" strike="noStrike" kern="1200" cap="none" spc="0" normalizeH="0" baseline="0" noProof="0" err="1">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زمني</a:t>
                </a:r>
                <a:r>
                  <a:rPr kumimoji="0" lang="en-US" sz="120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200" b="0" i="0" u="none" strike="noStrike" kern="1200" cap="none" spc="0" normalizeH="0" baseline="0" noProof="0" err="1">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محدد</a:t>
                </a:r>
                <a:r>
                  <a:rPr kumimoji="0" lang="en-US" sz="120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a:t>
                </a:r>
              </a:p>
            </p:txBody>
          </p:sp>
          <p:sp>
            <p:nvSpPr>
              <p:cNvPr id="46" name="Rectangle: Rounded Corners 30">
                <a:extLst>
                  <a:ext uri="{FF2B5EF4-FFF2-40B4-BE49-F238E27FC236}">
                    <a16:creationId xmlns:a16="http://schemas.microsoft.com/office/drawing/2014/main" id="{025047F3-26BA-D665-62CB-72770B0E816A}"/>
                  </a:ext>
                </a:extLst>
              </p:cNvPr>
              <p:cNvSpPr/>
              <p:nvPr/>
            </p:nvSpPr>
            <p:spPr>
              <a:xfrm>
                <a:off x="8923157" y="4790886"/>
                <a:ext cx="2011680" cy="506730"/>
              </a:xfrm>
              <a:prstGeom prst="roundRect">
                <a:avLst>
                  <a:gd name="adj" fmla="val 6178"/>
                </a:avLst>
              </a:prstGeom>
              <a:solidFill>
                <a:schemeClr val="accent4">
                  <a:lumMod val="60000"/>
                  <a:lumOff val="40000"/>
                </a:schemeClr>
              </a:solidFill>
              <a:ln>
                <a:noFill/>
              </a:ln>
            </p:spPr>
            <p:txBody>
              <a:bodyPr vert="horz" wrap="square" lIns="0" tIns="0" rIns="0" bIns="0" rtlCol="0" anchor="ctr" anchorCtr="0">
                <a:spAutoFit/>
              </a:bodyPr>
              <a:lstStyle/>
              <a:p>
                <a:pPr marL="0" marR="0" lvl="0" indent="0" algn="ctr" defTabSz="34287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srgbClr val="173863">
                        <a:lumMod val="75000"/>
                      </a:srgbClr>
                    </a:solidFill>
                    <a:effectLst/>
                    <a:uLnTx/>
                    <a:uFillTx/>
                    <a:latin typeface="Sakkal Majalla" panose="02000000000000000000" pitchFamily="2" charset="-78"/>
                    <a:ea typeface="+mn-ea"/>
                    <a:cs typeface="Sakkal Majalla" panose="02000000000000000000" pitchFamily="2" charset="-78"/>
                  </a:rPr>
                  <a:t>محددة</a:t>
                </a:r>
                <a:r>
                  <a:rPr kumimoji="0" lang="en-US"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1200" cap="none" spc="0" normalizeH="0" baseline="0" noProof="0" err="1">
                    <a:ln>
                      <a:noFill/>
                    </a:ln>
                    <a:solidFill>
                      <a:srgbClr val="173863">
                        <a:lumMod val="75000"/>
                      </a:srgbClr>
                    </a:solidFill>
                    <a:effectLst/>
                    <a:uLnTx/>
                    <a:uFillTx/>
                    <a:latin typeface="Sakkal Majalla" panose="02000000000000000000" pitchFamily="2" charset="-78"/>
                    <a:ea typeface="+mn-ea"/>
                    <a:cs typeface="Sakkal Majalla" panose="02000000000000000000" pitchFamily="2" charset="-78"/>
                  </a:rPr>
                  <a:t>بزمن</a:t>
                </a:r>
                <a:br>
                  <a:rPr kumimoji="0" lang="en-US"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mn-ea"/>
                    <a:cs typeface="Sakkal Majalla" panose="02000000000000000000" pitchFamily="2" charset="-78"/>
                  </a:rPr>
                </a:br>
                <a:r>
                  <a:rPr kumimoji="0" lang="en-US"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mn-ea"/>
                    <a:cs typeface="Sakkal Majalla" panose="02000000000000000000" pitchFamily="2" charset="-78"/>
                  </a:rPr>
                  <a:t>Time-bound</a:t>
                </a:r>
              </a:p>
            </p:txBody>
          </p:sp>
        </p:grpSp>
      </p:grpSp>
      <p:sp>
        <p:nvSpPr>
          <p:cNvPr id="49" name="Subtitle 2">
            <a:extLst>
              <a:ext uri="{FF2B5EF4-FFF2-40B4-BE49-F238E27FC236}">
                <a16:creationId xmlns:a16="http://schemas.microsoft.com/office/drawing/2014/main" id="{EAE066A0-4BB2-0ADE-1A3C-414F6485D2DB}"/>
              </a:ext>
            </a:extLst>
          </p:cNvPr>
          <p:cNvSpPr txBox="1">
            <a:spLocks/>
          </p:cNvSpPr>
          <p:nvPr/>
        </p:nvSpPr>
        <p:spPr>
          <a:xfrm>
            <a:off x="3780545" y="3583985"/>
            <a:ext cx="1582124" cy="528945"/>
          </a:xfrm>
          <a:prstGeom prst="rect">
            <a:avLst/>
          </a:prstGeom>
          <a:noFill/>
        </p:spPr>
        <p:txBody>
          <a:bodyPr wrap="square" lIns="0" tIns="0" rIns="0" bIns="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378" rtl="1"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4500" b="1" i="0" u="none" strike="noStrike" kern="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SMART</a:t>
            </a:r>
          </a:p>
        </p:txBody>
      </p:sp>
      <p:grpSp>
        <p:nvGrpSpPr>
          <p:cNvPr id="50" name="Group 37">
            <a:extLst>
              <a:ext uri="{FF2B5EF4-FFF2-40B4-BE49-F238E27FC236}">
                <a16:creationId xmlns:a16="http://schemas.microsoft.com/office/drawing/2014/main" id="{35DDC085-D9DA-522F-7A38-45FF1A356FAA}"/>
              </a:ext>
            </a:extLst>
          </p:cNvPr>
          <p:cNvGrpSpPr/>
          <p:nvPr/>
        </p:nvGrpSpPr>
        <p:grpSpPr>
          <a:xfrm>
            <a:off x="2488181" y="1730556"/>
            <a:ext cx="4167638" cy="2661495"/>
            <a:chOff x="3317050" y="2318068"/>
            <a:chExt cx="5556850" cy="3548660"/>
          </a:xfrm>
        </p:grpSpPr>
        <p:sp>
          <p:nvSpPr>
            <p:cNvPr id="51" name="Freeform: Shape 16">
              <a:extLst>
                <a:ext uri="{FF2B5EF4-FFF2-40B4-BE49-F238E27FC236}">
                  <a16:creationId xmlns:a16="http://schemas.microsoft.com/office/drawing/2014/main" id="{CF0F7B22-766E-068B-BF11-A425B1A4E896}"/>
                </a:ext>
              </a:extLst>
            </p:cNvPr>
            <p:cNvSpPr/>
            <p:nvPr/>
          </p:nvSpPr>
          <p:spPr>
            <a:xfrm>
              <a:off x="3983354" y="2984338"/>
              <a:ext cx="4224274" cy="2882390"/>
            </a:xfrm>
            <a:custGeom>
              <a:avLst/>
              <a:gdLst>
                <a:gd name="connsiteX0" fmla="*/ 4079404 w 4224274"/>
                <a:gd name="connsiteY0" fmla="*/ 2882391 h 2882390"/>
                <a:gd name="connsiteX1" fmla="*/ 4224275 w 4224274"/>
                <a:gd name="connsiteY1" fmla="*/ 2112138 h 2882390"/>
                <a:gd name="connsiteX2" fmla="*/ 2112137 w 4224274"/>
                <a:gd name="connsiteY2" fmla="*/ 0 h 2882390"/>
                <a:gd name="connsiteX3" fmla="*/ 0 w 4224274"/>
                <a:gd name="connsiteY3" fmla="*/ 2112138 h 2882390"/>
                <a:gd name="connsiteX4" fmla="*/ 144871 w 4224274"/>
                <a:gd name="connsiteY4" fmla="*/ 2882391 h 288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4274" h="2882390">
                  <a:moveTo>
                    <a:pt x="4079404" y="2882391"/>
                  </a:moveTo>
                  <a:cubicBezTo>
                    <a:pt x="4172927" y="2643760"/>
                    <a:pt x="4224275" y="2383940"/>
                    <a:pt x="4224275" y="2112138"/>
                  </a:cubicBezTo>
                  <a:cubicBezTo>
                    <a:pt x="4224275" y="945655"/>
                    <a:pt x="3278619" y="0"/>
                    <a:pt x="2112137" y="0"/>
                  </a:cubicBezTo>
                  <a:cubicBezTo>
                    <a:pt x="945655" y="0"/>
                    <a:pt x="0" y="945655"/>
                    <a:pt x="0" y="2112138"/>
                  </a:cubicBezTo>
                  <a:cubicBezTo>
                    <a:pt x="0" y="2383940"/>
                    <a:pt x="51348" y="2643760"/>
                    <a:pt x="144871" y="2882391"/>
                  </a:cubicBezTo>
                </a:path>
              </a:pathLst>
            </a:custGeom>
            <a:noFill/>
            <a:ln w="98075" cap="rnd">
              <a:solidFill>
                <a:schemeClr val="accent2"/>
              </a:solidFill>
              <a:prstDash val="solid"/>
              <a:miter/>
            </a:ln>
          </p:spPr>
          <p:txBody>
            <a:bodyPr rtlCol="0" anchor="ct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Shape 17">
              <a:extLst>
                <a:ext uri="{FF2B5EF4-FFF2-40B4-BE49-F238E27FC236}">
                  <a16:creationId xmlns:a16="http://schemas.microsoft.com/office/drawing/2014/main" id="{19C12324-E6CA-85FB-462C-666084D905D5}"/>
                </a:ext>
              </a:extLst>
            </p:cNvPr>
            <p:cNvSpPr/>
            <p:nvPr/>
          </p:nvSpPr>
          <p:spPr>
            <a:xfrm>
              <a:off x="3317050" y="4657226"/>
              <a:ext cx="1105588" cy="878567"/>
            </a:xfrm>
            <a:custGeom>
              <a:avLst/>
              <a:gdLst>
                <a:gd name="connsiteX0" fmla="*/ 666305 w 1105588"/>
                <a:gd name="connsiteY0" fmla="*/ 0 h 878567"/>
                <a:gd name="connsiteX1" fmla="*/ 247364 w 1105588"/>
                <a:gd name="connsiteY1" fmla="*/ 306802 h 878567"/>
                <a:gd name="connsiteX2" fmla="*/ 0 w 1105588"/>
                <a:gd name="connsiteY2" fmla="*/ 439284 h 878567"/>
                <a:gd name="connsiteX3" fmla="*/ 247364 w 1105588"/>
                <a:gd name="connsiteY3" fmla="*/ 571766 h 878567"/>
                <a:gd name="connsiteX4" fmla="*/ 666305 w 1105588"/>
                <a:gd name="connsiteY4" fmla="*/ 878568 h 878567"/>
                <a:gd name="connsiteX5" fmla="*/ 1105589 w 1105588"/>
                <a:gd name="connsiteY5" fmla="*/ 439284 h 878567"/>
                <a:gd name="connsiteX6" fmla="*/ 666305 w 1105588"/>
                <a:gd name="connsiteY6" fmla="*/ 0 h 87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5588" h="878567">
                  <a:moveTo>
                    <a:pt x="666305" y="0"/>
                  </a:moveTo>
                  <a:cubicBezTo>
                    <a:pt x="469883" y="0"/>
                    <a:pt x="303552" y="128928"/>
                    <a:pt x="247364" y="306802"/>
                  </a:cubicBezTo>
                  <a:lnTo>
                    <a:pt x="0" y="439284"/>
                  </a:lnTo>
                  <a:lnTo>
                    <a:pt x="247364" y="571766"/>
                  </a:lnTo>
                  <a:cubicBezTo>
                    <a:pt x="303552" y="749639"/>
                    <a:pt x="469849" y="878568"/>
                    <a:pt x="666305" y="878568"/>
                  </a:cubicBezTo>
                  <a:cubicBezTo>
                    <a:pt x="908896" y="878568"/>
                    <a:pt x="1105589" y="681909"/>
                    <a:pt x="1105589" y="439284"/>
                  </a:cubicBezTo>
                  <a:cubicBezTo>
                    <a:pt x="1105589" y="196659"/>
                    <a:pt x="908930" y="0"/>
                    <a:pt x="666305" y="0"/>
                  </a:cubicBezTo>
                  <a:close/>
                </a:path>
              </a:pathLst>
            </a:custGeom>
            <a:solidFill>
              <a:schemeClr val="accent1"/>
            </a:solidFill>
            <a:ln w="3382" cap="flat">
              <a:noFill/>
              <a:prstDash val="solid"/>
              <a:miter/>
            </a:ln>
          </p:spPr>
          <p:txBody>
            <a:bodyPr rtlCol="0" anchor="ct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Shape 18">
              <a:extLst>
                <a:ext uri="{FF2B5EF4-FFF2-40B4-BE49-F238E27FC236}">
                  <a16:creationId xmlns:a16="http://schemas.microsoft.com/office/drawing/2014/main" id="{F2127258-B39A-6AA8-8051-2D013619483D}"/>
                </a:ext>
              </a:extLst>
            </p:cNvPr>
            <p:cNvSpPr/>
            <p:nvPr/>
          </p:nvSpPr>
          <p:spPr>
            <a:xfrm>
              <a:off x="4130832" y="3131883"/>
              <a:ext cx="910385" cy="910419"/>
            </a:xfrm>
            <a:custGeom>
              <a:avLst/>
              <a:gdLst>
                <a:gd name="connsiteX0" fmla="*/ 781762 w 910385"/>
                <a:gd name="connsiteY0" fmla="*/ 160509 h 910419"/>
                <a:gd name="connsiteX1" fmla="*/ 268587 w 910385"/>
                <a:gd name="connsiteY1" fmla="*/ 81236 h 910419"/>
                <a:gd name="connsiteX2" fmla="*/ 0 w 910385"/>
                <a:gd name="connsiteY2" fmla="*/ 0 h 910419"/>
                <a:gd name="connsiteX3" fmla="*/ 81236 w 910385"/>
                <a:gd name="connsiteY3" fmla="*/ 268587 h 910419"/>
                <a:gd name="connsiteX4" fmla="*/ 160509 w 910385"/>
                <a:gd name="connsiteY4" fmla="*/ 781762 h 910419"/>
                <a:gd name="connsiteX5" fmla="*/ 781728 w 910385"/>
                <a:gd name="connsiteY5" fmla="*/ 781762 h 910419"/>
                <a:gd name="connsiteX6" fmla="*/ 781728 w 910385"/>
                <a:gd name="connsiteY6" fmla="*/ 160543 h 910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0385" h="910419">
                  <a:moveTo>
                    <a:pt x="781762" y="160509"/>
                  </a:moveTo>
                  <a:cubicBezTo>
                    <a:pt x="642848" y="21595"/>
                    <a:pt x="434105" y="-4806"/>
                    <a:pt x="268587" y="81236"/>
                  </a:cubicBezTo>
                  <a:lnTo>
                    <a:pt x="0" y="0"/>
                  </a:lnTo>
                  <a:lnTo>
                    <a:pt x="81236" y="268587"/>
                  </a:lnTo>
                  <a:cubicBezTo>
                    <a:pt x="-4806" y="434071"/>
                    <a:pt x="21629" y="642848"/>
                    <a:pt x="160509" y="781762"/>
                  </a:cubicBezTo>
                  <a:cubicBezTo>
                    <a:pt x="332052" y="953305"/>
                    <a:pt x="610184" y="953305"/>
                    <a:pt x="781728" y="781762"/>
                  </a:cubicBezTo>
                  <a:cubicBezTo>
                    <a:pt x="953271" y="610218"/>
                    <a:pt x="953271" y="332086"/>
                    <a:pt x="781728" y="160543"/>
                  </a:cubicBezTo>
                  <a:close/>
                </a:path>
              </a:pathLst>
            </a:custGeom>
            <a:solidFill>
              <a:schemeClr val="accent1"/>
            </a:solidFill>
            <a:ln w="3382" cap="flat">
              <a:noFill/>
              <a:prstDash val="solid"/>
              <a:miter/>
            </a:ln>
          </p:spPr>
          <p:txBody>
            <a:bodyPr rtlCol="0" anchor="ct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Shape 21">
              <a:extLst>
                <a:ext uri="{FF2B5EF4-FFF2-40B4-BE49-F238E27FC236}">
                  <a16:creationId xmlns:a16="http://schemas.microsoft.com/office/drawing/2014/main" id="{1C8230CD-A76B-FA64-E956-9E060F93C164}"/>
                </a:ext>
              </a:extLst>
            </p:cNvPr>
            <p:cNvSpPr/>
            <p:nvPr/>
          </p:nvSpPr>
          <p:spPr>
            <a:xfrm>
              <a:off x="5656208" y="2318068"/>
              <a:ext cx="878567" cy="1105588"/>
            </a:xfrm>
            <a:custGeom>
              <a:avLst/>
              <a:gdLst>
                <a:gd name="connsiteX0" fmla="*/ 571733 w 878567"/>
                <a:gd name="connsiteY0" fmla="*/ 247364 h 1105588"/>
                <a:gd name="connsiteX1" fmla="*/ 439284 w 878567"/>
                <a:gd name="connsiteY1" fmla="*/ 0 h 1105588"/>
                <a:gd name="connsiteX2" fmla="*/ 306802 w 878567"/>
                <a:gd name="connsiteY2" fmla="*/ 247364 h 1105588"/>
                <a:gd name="connsiteX3" fmla="*/ 0 w 878567"/>
                <a:gd name="connsiteY3" fmla="*/ 666305 h 1105588"/>
                <a:gd name="connsiteX4" fmla="*/ 439284 w 878567"/>
                <a:gd name="connsiteY4" fmla="*/ 1105589 h 1105588"/>
                <a:gd name="connsiteX5" fmla="*/ 878568 w 878567"/>
                <a:gd name="connsiteY5" fmla="*/ 666305 h 1105588"/>
                <a:gd name="connsiteX6" fmla="*/ 571766 w 878567"/>
                <a:gd name="connsiteY6" fmla="*/ 247364 h 110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8567" h="1105588">
                  <a:moveTo>
                    <a:pt x="571733" y="247364"/>
                  </a:moveTo>
                  <a:lnTo>
                    <a:pt x="439284" y="0"/>
                  </a:lnTo>
                  <a:lnTo>
                    <a:pt x="306802" y="247364"/>
                  </a:lnTo>
                  <a:cubicBezTo>
                    <a:pt x="128928" y="303552"/>
                    <a:pt x="0" y="469849"/>
                    <a:pt x="0" y="666305"/>
                  </a:cubicBezTo>
                  <a:cubicBezTo>
                    <a:pt x="0" y="908896"/>
                    <a:pt x="196659" y="1105589"/>
                    <a:pt x="439284" y="1105589"/>
                  </a:cubicBezTo>
                  <a:cubicBezTo>
                    <a:pt x="681909" y="1105589"/>
                    <a:pt x="878568" y="908930"/>
                    <a:pt x="878568" y="666305"/>
                  </a:cubicBezTo>
                  <a:cubicBezTo>
                    <a:pt x="878568" y="469883"/>
                    <a:pt x="749639" y="303552"/>
                    <a:pt x="571766" y="247364"/>
                  </a:cubicBezTo>
                  <a:close/>
                </a:path>
              </a:pathLst>
            </a:custGeom>
            <a:solidFill>
              <a:schemeClr val="accent1"/>
            </a:solidFill>
            <a:ln w="3382" cap="flat">
              <a:noFill/>
              <a:prstDash val="solid"/>
              <a:miter/>
            </a:ln>
          </p:spPr>
          <p:txBody>
            <a:bodyPr rtlCol="0" anchor="ct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Shape 33">
              <a:extLst>
                <a:ext uri="{FF2B5EF4-FFF2-40B4-BE49-F238E27FC236}">
                  <a16:creationId xmlns:a16="http://schemas.microsoft.com/office/drawing/2014/main" id="{F9B614C7-3605-3793-ECC8-BB547AB059EE}"/>
                </a:ext>
              </a:extLst>
            </p:cNvPr>
            <p:cNvSpPr/>
            <p:nvPr/>
          </p:nvSpPr>
          <p:spPr>
            <a:xfrm>
              <a:off x="7149699" y="3131816"/>
              <a:ext cx="910419" cy="910419"/>
            </a:xfrm>
            <a:custGeom>
              <a:avLst/>
              <a:gdLst>
                <a:gd name="connsiteX0" fmla="*/ 910419 w 910419"/>
                <a:gd name="connsiteY0" fmla="*/ 34 h 910419"/>
                <a:gd name="connsiteX1" fmla="*/ 641833 w 910419"/>
                <a:gd name="connsiteY1" fmla="*/ 81270 h 910419"/>
                <a:gd name="connsiteX2" fmla="*/ 128658 w 910419"/>
                <a:gd name="connsiteY2" fmla="*/ 160543 h 910419"/>
                <a:gd name="connsiteX3" fmla="*/ 128658 w 910419"/>
                <a:gd name="connsiteY3" fmla="*/ 781762 h 910419"/>
                <a:gd name="connsiteX4" fmla="*/ 749876 w 910419"/>
                <a:gd name="connsiteY4" fmla="*/ 781762 h 910419"/>
                <a:gd name="connsiteX5" fmla="*/ 829149 w 910419"/>
                <a:gd name="connsiteY5" fmla="*/ 268587 h 910419"/>
                <a:gd name="connsiteX6" fmla="*/ 910385 w 910419"/>
                <a:gd name="connsiteY6" fmla="*/ 0 h 910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0419" h="910419">
                  <a:moveTo>
                    <a:pt x="910419" y="34"/>
                  </a:moveTo>
                  <a:lnTo>
                    <a:pt x="641833" y="81270"/>
                  </a:lnTo>
                  <a:cubicBezTo>
                    <a:pt x="476348" y="-4773"/>
                    <a:pt x="267571" y="21663"/>
                    <a:pt x="128658" y="160543"/>
                  </a:cubicBezTo>
                  <a:cubicBezTo>
                    <a:pt x="-42886" y="332086"/>
                    <a:pt x="-42886" y="610218"/>
                    <a:pt x="128658" y="781762"/>
                  </a:cubicBezTo>
                  <a:cubicBezTo>
                    <a:pt x="300201" y="953305"/>
                    <a:pt x="578333" y="953305"/>
                    <a:pt x="749876" y="781762"/>
                  </a:cubicBezTo>
                  <a:cubicBezTo>
                    <a:pt x="888790" y="642848"/>
                    <a:pt x="915192" y="434105"/>
                    <a:pt x="829149" y="268587"/>
                  </a:cubicBezTo>
                  <a:lnTo>
                    <a:pt x="910385" y="0"/>
                  </a:lnTo>
                  <a:close/>
                </a:path>
              </a:pathLst>
            </a:custGeom>
            <a:solidFill>
              <a:schemeClr val="accent1"/>
            </a:solidFill>
            <a:ln w="3382" cap="flat">
              <a:noFill/>
              <a:prstDash val="solid"/>
              <a:miter/>
            </a:ln>
          </p:spPr>
          <p:txBody>
            <a:bodyPr rtlCol="0" anchor="ct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Shape 35">
              <a:extLst>
                <a:ext uri="{FF2B5EF4-FFF2-40B4-BE49-F238E27FC236}">
                  <a16:creationId xmlns:a16="http://schemas.microsoft.com/office/drawing/2014/main" id="{99399D7C-0ECD-F07F-2C42-7B0C12BCD882}"/>
                </a:ext>
              </a:extLst>
            </p:cNvPr>
            <p:cNvSpPr/>
            <p:nvPr/>
          </p:nvSpPr>
          <p:spPr>
            <a:xfrm>
              <a:off x="7768312" y="4657226"/>
              <a:ext cx="1105588" cy="878567"/>
            </a:xfrm>
            <a:custGeom>
              <a:avLst/>
              <a:gdLst>
                <a:gd name="connsiteX0" fmla="*/ 1105589 w 1105588"/>
                <a:gd name="connsiteY0" fmla="*/ 439284 h 878567"/>
                <a:gd name="connsiteX1" fmla="*/ 858225 w 1105588"/>
                <a:gd name="connsiteY1" fmla="*/ 306802 h 878567"/>
                <a:gd name="connsiteX2" fmla="*/ 439284 w 1105588"/>
                <a:gd name="connsiteY2" fmla="*/ 0 h 878567"/>
                <a:gd name="connsiteX3" fmla="*/ 0 w 1105588"/>
                <a:gd name="connsiteY3" fmla="*/ 439284 h 878567"/>
                <a:gd name="connsiteX4" fmla="*/ 439284 w 1105588"/>
                <a:gd name="connsiteY4" fmla="*/ 878568 h 878567"/>
                <a:gd name="connsiteX5" fmla="*/ 858225 w 1105588"/>
                <a:gd name="connsiteY5" fmla="*/ 571766 h 878567"/>
                <a:gd name="connsiteX6" fmla="*/ 1105589 w 1105588"/>
                <a:gd name="connsiteY6" fmla="*/ 439284 h 87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5588" h="878567">
                  <a:moveTo>
                    <a:pt x="1105589" y="439284"/>
                  </a:moveTo>
                  <a:lnTo>
                    <a:pt x="858225" y="306802"/>
                  </a:lnTo>
                  <a:cubicBezTo>
                    <a:pt x="802037" y="128928"/>
                    <a:pt x="635740" y="0"/>
                    <a:pt x="439284" y="0"/>
                  </a:cubicBezTo>
                  <a:cubicBezTo>
                    <a:pt x="196693" y="0"/>
                    <a:pt x="0" y="196659"/>
                    <a:pt x="0" y="439284"/>
                  </a:cubicBezTo>
                  <a:cubicBezTo>
                    <a:pt x="0" y="681909"/>
                    <a:pt x="196659" y="878568"/>
                    <a:pt x="439284" y="878568"/>
                  </a:cubicBezTo>
                  <a:cubicBezTo>
                    <a:pt x="635706" y="878568"/>
                    <a:pt x="802037" y="749639"/>
                    <a:pt x="858225" y="571766"/>
                  </a:cubicBezTo>
                  <a:lnTo>
                    <a:pt x="1105589" y="439284"/>
                  </a:lnTo>
                  <a:close/>
                </a:path>
              </a:pathLst>
            </a:custGeom>
            <a:solidFill>
              <a:schemeClr val="accent1"/>
            </a:solidFill>
            <a:ln w="3382" cap="flat">
              <a:noFill/>
              <a:prstDash val="solid"/>
              <a:miter/>
            </a:ln>
          </p:spPr>
          <p:txBody>
            <a:bodyPr rtlCol="0" anchor="ct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7" name="Group 47">
            <a:extLst>
              <a:ext uri="{FF2B5EF4-FFF2-40B4-BE49-F238E27FC236}">
                <a16:creationId xmlns:a16="http://schemas.microsoft.com/office/drawing/2014/main" id="{2E97FEC0-123D-A821-C8EA-09DAE5838E95}"/>
              </a:ext>
            </a:extLst>
          </p:cNvPr>
          <p:cNvGrpSpPr/>
          <p:nvPr/>
        </p:nvGrpSpPr>
        <p:grpSpPr>
          <a:xfrm>
            <a:off x="3230177" y="3656890"/>
            <a:ext cx="2680343" cy="350156"/>
            <a:chOff x="4306902" y="4971558"/>
            <a:chExt cx="3573791" cy="466875"/>
          </a:xfrm>
        </p:grpSpPr>
        <p:sp>
          <p:nvSpPr>
            <p:cNvPr id="58" name="Subtitle 2">
              <a:extLst>
                <a:ext uri="{FF2B5EF4-FFF2-40B4-BE49-F238E27FC236}">
                  <a16:creationId xmlns:a16="http://schemas.microsoft.com/office/drawing/2014/main" id="{78B2B7A2-0588-7DF5-D2DE-91A54055BEEE}"/>
                </a:ext>
              </a:extLst>
            </p:cNvPr>
            <p:cNvSpPr txBox="1">
              <a:spLocks/>
            </p:cNvSpPr>
            <p:nvPr/>
          </p:nvSpPr>
          <p:spPr>
            <a:xfrm>
              <a:off x="4306902" y="4971558"/>
              <a:ext cx="627019" cy="466875"/>
            </a:xfrm>
            <a:prstGeom prst="rect">
              <a:avLst/>
            </a:prstGeom>
            <a:noFill/>
          </p:spPr>
          <p:txBody>
            <a:bodyPr wrap="square" lIns="0" tIns="0" rIns="0" bIns="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378" rtl="1"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3300" b="1" i="0" u="none" strike="noStrike" kern="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S</a:t>
              </a:r>
            </a:p>
          </p:txBody>
        </p:sp>
        <p:sp>
          <p:nvSpPr>
            <p:cNvPr id="59" name="Subtitle 2">
              <a:extLst>
                <a:ext uri="{FF2B5EF4-FFF2-40B4-BE49-F238E27FC236}">
                  <a16:creationId xmlns:a16="http://schemas.microsoft.com/office/drawing/2014/main" id="{0C9D2643-87C4-5BBE-6C61-4E1A81BA0034}"/>
                </a:ext>
              </a:extLst>
            </p:cNvPr>
            <p:cNvSpPr txBox="1">
              <a:spLocks/>
            </p:cNvSpPr>
            <p:nvPr/>
          </p:nvSpPr>
          <p:spPr>
            <a:xfrm>
              <a:off x="7253674" y="4971558"/>
              <a:ext cx="627019" cy="466875"/>
            </a:xfrm>
            <a:prstGeom prst="rect">
              <a:avLst/>
            </a:prstGeom>
            <a:noFill/>
          </p:spPr>
          <p:txBody>
            <a:bodyPr wrap="square" lIns="0" tIns="0" rIns="0" bIns="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378" rtl="1"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3300" b="1" i="0" u="none" strike="noStrike" kern="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T</a:t>
              </a:r>
            </a:p>
          </p:txBody>
        </p:sp>
      </p:grpSp>
      <p:grpSp>
        <p:nvGrpSpPr>
          <p:cNvPr id="60" name="Group 48">
            <a:extLst>
              <a:ext uri="{FF2B5EF4-FFF2-40B4-BE49-F238E27FC236}">
                <a16:creationId xmlns:a16="http://schemas.microsoft.com/office/drawing/2014/main" id="{A90BCCB2-3EC0-E12A-A4B3-3B898C29DCE2}"/>
              </a:ext>
            </a:extLst>
          </p:cNvPr>
          <p:cNvGrpSpPr/>
          <p:nvPr/>
        </p:nvGrpSpPr>
        <p:grpSpPr>
          <a:xfrm>
            <a:off x="3511046" y="2950304"/>
            <a:ext cx="2121909" cy="350156"/>
            <a:chOff x="4972957" y="3724872"/>
            <a:chExt cx="2829212" cy="466875"/>
          </a:xfrm>
        </p:grpSpPr>
        <p:sp>
          <p:nvSpPr>
            <p:cNvPr id="61" name="Subtitle 2">
              <a:extLst>
                <a:ext uri="{FF2B5EF4-FFF2-40B4-BE49-F238E27FC236}">
                  <a16:creationId xmlns:a16="http://schemas.microsoft.com/office/drawing/2014/main" id="{2A547EB8-2A05-DC70-A60A-58A1103B41F4}"/>
                </a:ext>
              </a:extLst>
            </p:cNvPr>
            <p:cNvSpPr txBox="1">
              <a:spLocks/>
            </p:cNvSpPr>
            <p:nvPr/>
          </p:nvSpPr>
          <p:spPr>
            <a:xfrm>
              <a:off x="4972957" y="3724872"/>
              <a:ext cx="627019" cy="466875"/>
            </a:xfrm>
            <a:prstGeom prst="rect">
              <a:avLst/>
            </a:prstGeom>
            <a:noFill/>
          </p:spPr>
          <p:txBody>
            <a:bodyPr wrap="square" lIns="0" tIns="0" rIns="0" bIns="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378" rtl="1"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3300" b="1" i="0" u="none" strike="noStrike" kern="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M</a:t>
              </a:r>
            </a:p>
          </p:txBody>
        </p:sp>
        <p:sp>
          <p:nvSpPr>
            <p:cNvPr id="62" name="Subtitle 2">
              <a:extLst>
                <a:ext uri="{FF2B5EF4-FFF2-40B4-BE49-F238E27FC236}">
                  <a16:creationId xmlns:a16="http://schemas.microsoft.com/office/drawing/2014/main" id="{41CE841F-2395-A054-1C8C-2246199CEA17}"/>
                </a:ext>
              </a:extLst>
            </p:cNvPr>
            <p:cNvSpPr txBox="1">
              <a:spLocks/>
            </p:cNvSpPr>
            <p:nvPr/>
          </p:nvSpPr>
          <p:spPr>
            <a:xfrm>
              <a:off x="7175150" y="3724872"/>
              <a:ext cx="627019" cy="466875"/>
            </a:xfrm>
            <a:prstGeom prst="rect">
              <a:avLst/>
            </a:prstGeom>
            <a:noFill/>
          </p:spPr>
          <p:txBody>
            <a:bodyPr wrap="square" lIns="0" tIns="0" rIns="0" bIns="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378" rtl="1"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3300" b="1" i="0" u="none" strike="noStrike" kern="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R</a:t>
              </a:r>
            </a:p>
          </p:txBody>
        </p:sp>
      </p:grpSp>
      <p:sp>
        <p:nvSpPr>
          <p:cNvPr id="63" name="Subtitle 2">
            <a:extLst>
              <a:ext uri="{FF2B5EF4-FFF2-40B4-BE49-F238E27FC236}">
                <a16:creationId xmlns:a16="http://schemas.microsoft.com/office/drawing/2014/main" id="{EB724B1E-4B80-1512-39F5-CFF98E16B2F1}"/>
              </a:ext>
            </a:extLst>
          </p:cNvPr>
          <p:cNvSpPr txBox="1">
            <a:spLocks/>
          </p:cNvSpPr>
          <p:nvPr/>
        </p:nvSpPr>
        <p:spPr>
          <a:xfrm>
            <a:off x="4343999" y="2546986"/>
            <a:ext cx="470264" cy="350156"/>
          </a:xfrm>
          <a:prstGeom prst="rect">
            <a:avLst/>
          </a:prstGeom>
          <a:noFill/>
        </p:spPr>
        <p:txBody>
          <a:bodyPr wrap="square" lIns="0" tIns="0" rIns="0" bIns="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378" rtl="1"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3300" b="1" i="0" u="none" strike="noStrike" kern="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A</a:t>
            </a:r>
          </a:p>
        </p:txBody>
      </p:sp>
      <p:pic>
        <p:nvPicPr>
          <p:cNvPr id="64" name="Graphic 39">
            <a:extLst>
              <a:ext uri="{FF2B5EF4-FFF2-40B4-BE49-F238E27FC236}">
                <a16:creationId xmlns:a16="http://schemas.microsoft.com/office/drawing/2014/main" id="{AFB6AD23-BA1A-55D1-2902-44F3C345DD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4386742" y="2026460"/>
            <a:ext cx="355097" cy="366825"/>
          </a:xfrm>
          <a:prstGeom prst="rect">
            <a:avLst/>
          </a:prstGeom>
        </p:spPr>
      </p:pic>
      <p:pic>
        <p:nvPicPr>
          <p:cNvPr id="65" name="Graphic 34">
            <a:extLst>
              <a:ext uri="{FF2B5EF4-FFF2-40B4-BE49-F238E27FC236}">
                <a16:creationId xmlns:a16="http://schemas.microsoft.com/office/drawing/2014/main" id="{BA3DC087-F460-DD80-FBA6-C5613E2C17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2796617" y="3575179"/>
            <a:ext cx="404096" cy="451388"/>
          </a:xfrm>
          <a:prstGeom prst="rect">
            <a:avLst/>
          </a:prstGeom>
        </p:spPr>
      </p:pic>
      <p:pic>
        <p:nvPicPr>
          <p:cNvPr id="66" name="Graphic 42">
            <a:extLst>
              <a:ext uri="{FF2B5EF4-FFF2-40B4-BE49-F238E27FC236}">
                <a16:creationId xmlns:a16="http://schemas.microsoft.com/office/drawing/2014/main" id="{8A3C5509-9086-FA21-87F4-D10EE552690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5503541" y="2474737"/>
            <a:ext cx="364619" cy="415073"/>
          </a:xfrm>
          <a:prstGeom prst="rect">
            <a:avLst/>
          </a:prstGeom>
        </p:spPr>
      </p:pic>
      <p:pic>
        <p:nvPicPr>
          <p:cNvPr id="67" name="Graphic 36">
            <a:extLst>
              <a:ext uri="{FF2B5EF4-FFF2-40B4-BE49-F238E27FC236}">
                <a16:creationId xmlns:a16="http://schemas.microsoft.com/office/drawing/2014/main" id="{0B3A1F64-9D64-C653-F387-ACC27C926DB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3296249" y="2454695"/>
            <a:ext cx="340151" cy="403034"/>
          </a:xfrm>
          <a:prstGeom prst="rect">
            <a:avLst/>
          </a:prstGeom>
        </p:spPr>
      </p:pic>
      <p:pic>
        <p:nvPicPr>
          <p:cNvPr id="68" name="Graphic 44">
            <a:extLst>
              <a:ext uri="{FF2B5EF4-FFF2-40B4-BE49-F238E27FC236}">
                <a16:creationId xmlns:a16="http://schemas.microsoft.com/office/drawing/2014/main" id="{E3C36CB8-2474-A4B2-8D48-A26E74BAE0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H="1">
            <a:off x="5994413" y="3618427"/>
            <a:ext cx="393441" cy="391919"/>
          </a:xfrm>
          <a:prstGeom prst="rect">
            <a:avLst/>
          </a:prstGeom>
        </p:spPr>
      </p:pic>
    </p:spTree>
    <p:extLst>
      <p:ext uri="{BB962C8B-B14F-4D97-AF65-F5344CB8AC3E}">
        <p14:creationId xmlns:p14="http://schemas.microsoft.com/office/powerpoint/2010/main" val="407716444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A512AA-26D1-8A44-9935-7F26B77078D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009303-E1E8-79B4-F353-1ED69C3C1153}"/>
              </a:ext>
            </a:extLst>
          </p:cNvPr>
          <p:cNvSpPr>
            <a:spLocks noGrp="1"/>
          </p:cNvSpPr>
          <p:nvPr>
            <p:ph type="sldNum" sz="quarter" idx="4"/>
          </p:nvPr>
        </p:nvSpPr>
        <p:spPr/>
        <p:txBody>
          <a:bodyPr/>
          <a:lstStyle/>
          <a:p>
            <a:pPr marL="0" marR="0" lvl="0" indent="0" algn="r" defTabSz="171450" rtl="0" eaLnBrk="1" fontAlgn="auto" latinLnBrk="0" hangingPunct="1">
              <a:lnSpc>
                <a:spcPct val="100000"/>
              </a:lnSpc>
              <a:spcBef>
                <a:spcPts val="0"/>
              </a:spcBef>
              <a:spcAft>
                <a:spcPts val="0"/>
              </a:spcAft>
              <a:buClrTx/>
              <a:buSzTx/>
              <a:buFontTx/>
              <a:buNone/>
              <a:tabLst/>
              <a:defRPr/>
            </a:pPr>
            <a:fld id="{402EAA05-6333-46EE-AAC8-A5AD6A996142}" type="slidenum">
              <a:rPr kumimoji="0" lang="en-US" sz="1050" b="1" i="0" u="none" strike="noStrike" kern="1200" cap="none" spc="0" normalizeH="0" baseline="0" noProof="0" smtClean="0">
                <a:ln>
                  <a:noFill/>
                </a:ln>
                <a:solidFill>
                  <a:srgbClr val="768394"/>
                </a:solidFill>
                <a:effectLst/>
                <a:uLnTx/>
                <a:uFillTx/>
                <a:latin typeface="Calibri" panose="020F0502020204030204"/>
                <a:ea typeface="+mn-ea"/>
                <a:cs typeface="+mn-cs"/>
              </a:rPr>
              <a:pPr marL="0" marR="0" lvl="0" indent="0" algn="r" defTabSz="171450" rtl="0" eaLnBrk="1" fontAlgn="auto" latinLnBrk="0" hangingPunct="1">
                <a:lnSpc>
                  <a:spcPct val="100000"/>
                </a:lnSpc>
                <a:spcBef>
                  <a:spcPts val="0"/>
                </a:spcBef>
                <a:spcAft>
                  <a:spcPts val="0"/>
                </a:spcAft>
                <a:buClrTx/>
                <a:buSzTx/>
                <a:buFontTx/>
                <a:buNone/>
                <a:tabLst/>
                <a:defRPr/>
              </a:pPr>
              <a:t>109</a:t>
            </a:fld>
            <a:endParaRPr kumimoji="0" lang="en-US" sz="1050" b="1" i="0" u="none" strike="noStrike" kern="1200" cap="none" spc="0" normalizeH="0" baseline="0" noProof="0">
              <a:ln>
                <a:noFill/>
              </a:ln>
              <a:solidFill>
                <a:srgbClr val="768394"/>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6707528D-1BAA-09D2-474E-F8535D37A202}"/>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marL="0" marR="0" lvl="0" indent="0" algn="r" defTabSz="1828709" rtl="1" eaLnBrk="1" fontAlgn="auto" latinLnBrk="0" hangingPunct="1">
              <a:lnSpc>
                <a:spcPct val="115000"/>
              </a:lnSpc>
              <a:spcBef>
                <a:spcPct val="0"/>
              </a:spcBef>
              <a:spcAft>
                <a:spcPts val="300"/>
              </a:spcAft>
              <a:buClrTx/>
              <a:buSzTx/>
              <a:buFontTx/>
              <a:buNone/>
              <a:tabLst/>
              <a:defRPr/>
            </a:pPr>
            <a:r>
              <a:rPr kumimoji="0" lang="ar-SA" sz="1800" b="1" i="0" u="none" strike="noStrike" kern="100" cap="none" spc="0" normalizeH="0" baseline="0" noProof="0">
                <a:ln>
                  <a:noFill/>
                </a:ln>
                <a:solidFill>
                  <a:srgbClr val="002060"/>
                </a:solidFill>
                <a:effectLst/>
                <a:uLnTx/>
                <a:uFillTx/>
                <a:latin typeface="Aptos" panose="020B0004020202020204" pitchFamily="34" charset="0"/>
                <a:ea typeface="Aptos" panose="020B0004020202020204" pitchFamily="34" charset="0"/>
                <a:cs typeface="Sakkal Majalla" panose="02000000000000000000" pitchFamily="2" charset="-78"/>
              </a:rPr>
              <a:t>معايير تقييم الأهداف الاستراتيجية</a:t>
            </a:r>
          </a:p>
        </p:txBody>
      </p:sp>
      <p:sp>
        <p:nvSpPr>
          <p:cNvPr id="4" name="Rectangle 3">
            <a:extLst>
              <a:ext uri="{FF2B5EF4-FFF2-40B4-BE49-F238E27FC236}">
                <a16:creationId xmlns:a16="http://schemas.microsoft.com/office/drawing/2014/main" id="{8A0CF4D3-8484-C550-D882-5C831ABD065A}"/>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marL="0" marR="0" lvl="0" indent="0" algn="r" defTabSz="171450" rtl="1" eaLnBrk="1" fontAlgn="auto" latinLnBrk="0" hangingPunct="1">
              <a:lnSpc>
                <a:spcPct val="100000"/>
              </a:lnSpc>
              <a:spcBef>
                <a:spcPts val="0"/>
              </a:spcBef>
              <a:spcAft>
                <a:spcPts val="0"/>
              </a:spcAft>
              <a:buClrTx/>
              <a:buSzTx/>
              <a:buFontTx/>
              <a:buNone/>
              <a:tabLst/>
              <a:defRPr/>
            </a:pPr>
            <a:endParaRPr kumimoji="0" lang="en-US" sz="25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ubtitle 2">
            <a:extLst>
              <a:ext uri="{FF2B5EF4-FFF2-40B4-BE49-F238E27FC236}">
                <a16:creationId xmlns:a16="http://schemas.microsoft.com/office/drawing/2014/main" id="{91263C53-BE3A-8905-FE9D-EC55B4105062}"/>
              </a:ext>
            </a:extLst>
          </p:cNvPr>
          <p:cNvSpPr txBox="1">
            <a:spLocks/>
          </p:cNvSpPr>
          <p:nvPr/>
        </p:nvSpPr>
        <p:spPr>
          <a:xfrm>
            <a:off x="4112596" y="794011"/>
            <a:ext cx="4745952" cy="305853"/>
          </a:xfrm>
          <a:prstGeom prst="rect">
            <a:avLst/>
          </a:prstGeom>
          <a:noFill/>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SA" sz="1500" b="0" i="0" u="none" strike="noStrike" kern="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الهدف الاستراتيجي الأول</a:t>
            </a:r>
          </a:p>
        </p:txBody>
      </p:sp>
      <p:sp>
        <p:nvSpPr>
          <p:cNvPr id="8" name="Freeform: Shape 7">
            <a:extLst>
              <a:ext uri="{FF2B5EF4-FFF2-40B4-BE49-F238E27FC236}">
                <a16:creationId xmlns:a16="http://schemas.microsoft.com/office/drawing/2014/main" id="{504F43A5-DD82-0218-0BB3-1AA81AED9B1D}"/>
              </a:ext>
            </a:extLst>
          </p:cNvPr>
          <p:cNvSpPr/>
          <p:nvPr/>
        </p:nvSpPr>
        <p:spPr>
          <a:xfrm flipH="1">
            <a:off x="7440470" y="1268688"/>
            <a:ext cx="1703530" cy="3407060"/>
          </a:xfrm>
          <a:custGeom>
            <a:avLst/>
            <a:gdLst>
              <a:gd name="connsiteX0" fmla="*/ 0 w 1703530"/>
              <a:gd name="connsiteY0" fmla="*/ 0 h 3407060"/>
              <a:gd name="connsiteX1" fmla="*/ 1703530 w 1703530"/>
              <a:gd name="connsiteY1" fmla="*/ 1703530 h 3407060"/>
              <a:gd name="connsiteX2" fmla="*/ 0 w 1703530"/>
              <a:gd name="connsiteY2" fmla="*/ 3407060 h 3407060"/>
            </a:gdLst>
            <a:ahLst/>
            <a:cxnLst>
              <a:cxn ang="0">
                <a:pos x="connsiteX0" y="connsiteY0"/>
              </a:cxn>
              <a:cxn ang="0">
                <a:pos x="connsiteX1" y="connsiteY1"/>
              </a:cxn>
              <a:cxn ang="0">
                <a:pos x="connsiteX2" y="connsiteY2"/>
              </a:cxn>
            </a:cxnLst>
            <a:rect l="l" t="t" r="r" b="b"/>
            <a:pathLst>
              <a:path w="1703530" h="3407060">
                <a:moveTo>
                  <a:pt x="0" y="0"/>
                </a:moveTo>
                <a:cubicBezTo>
                  <a:pt x="940834" y="0"/>
                  <a:pt x="1703530" y="762696"/>
                  <a:pt x="1703530" y="1703530"/>
                </a:cubicBezTo>
                <a:cubicBezTo>
                  <a:pt x="1703530" y="2644364"/>
                  <a:pt x="940834" y="3407060"/>
                  <a:pt x="0" y="3407060"/>
                </a:cubicBezTo>
                <a:close/>
              </a:path>
            </a:pathLst>
          </a:custGeom>
          <a:solidFill>
            <a:schemeClr val="accent1"/>
          </a:solidFill>
          <a:ln w="0" cap="flat">
            <a:noFill/>
            <a:prstDash val="solid"/>
            <a:miter/>
          </a:ln>
          <a:effectLst>
            <a:outerShdw blurRad="63500" sx="102000" sy="102000" algn="ctr" rotWithShape="0">
              <a:prstClr val="black">
                <a:alpha val="40000"/>
              </a:prstClr>
            </a:outerShdw>
          </a:effectLst>
        </p:spPr>
        <p:txBody>
          <a:bodyPr wrap="square" rtlCol="0" anchor="ctr">
            <a:noAutofit/>
          </a:bodyPr>
          <a:lstStyle/>
          <a:p>
            <a:pPr marL="0" marR="0" lvl="0" indent="0" algn="r" defTabSz="457200" rtl="1"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Subtitle 2">
            <a:extLst>
              <a:ext uri="{FF2B5EF4-FFF2-40B4-BE49-F238E27FC236}">
                <a16:creationId xmlns:a16="http://schemas.microsoft.com/office/drawing/2014/main" id="{D5448C7E-D6EA-3A1A-040C-6ABDCB5DFC37}"/>
              </a:ext>
            </a:extLst>
          </p:cNvPr>
          <p:cNvSpPr txBox="1">
            <a:spLocks/>
          </p:cNvSpPr>
          <p:nvPr/>
        </p:nvSpPr>
        <p:spPr>
          <a:xfrm>
            <a:off x="7429598" y="2338968"/>
            <a:ext cx="1523254" cy="1266501"/>
          </a:xfrm>
          <a:prstGeom prst="rect">
            <a:avLst/>
          </a:prstGeom>
          <a:noFill/>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SA" sz="2800" b="1" i="0" u="none" strike="noStrike" kern="0" cap="none" spc="0" normalizeH="0" baseline="0" noProof="0">
                <a:ln>
                  <a:noFill/>
                </a:ln>
                <a:solidFill>
                  <a:prstClr val="white"/>
                </a:solidFill>
                <a:effectLst/>
                <a:uLnTx/>
                <a:uFillTx/>
                <a:latin typeface="Sakkal Majalla" panose="02000000000000000000" pitchFamily="2" charset="-78"/>
                <a:ea typeface="+mn-ea"/>
                <a:cs typeface="Sakkal Majalla" panose="02000000000000000000" pitchFamily="2" charset="-78"/>
              </a:rPr>
              <a:t>رفع جودة وكفاءة التميز التشغيلي</a:t>
            </a:r>
          </a:p>
        </p:txBody>
      </p:sp>
      <p:sp>
        <p:nvSpPr>
          <p:cNvPr id="27" name="Rectangle: Rounded Corners 26">
            <a:extLst>
              <a:ext uri="{FF2B5EF4-FFF2-40B4-BE49-F238E27FC236}">
                <a16:creationId xmlns:a16="http://schemas.microsoft.com/office/drawing/2014/main" id="{91DDA874-3282-979F-1E49-9D9F7AF13F91}"/>
              </a:ext>
            </a:extLst>
          </p:cNvPr>
          <p:cNvSpPr/>
          <p:nvPr/>
        </p:nvSpPr>
        <p:spPr>
          <a:xfrm flipH="1">
            <a:off x="3178272" y="1988496"/>
            <a:ext cx="1280160" cy="1000374"/>
          </a:xfrm>
          <a:prstGeom prst="roundRect">
            <a:avLst>
              <a:gd name="adj" fmla="val 5930"/>
            </a:avLst>
          </a:prstGeom>
          <a:solidFill>
            <a:schemeClr val="accent4">
              <a:lumMod val="20000"/>
              <a:lumOff val="80000"/>
            </a:schemeClr>
          </a:solidFill>
          <a:ln>
            <a:noFill/>
          </a:ln>
        </p:spPr>
        <p:txBody>
          <a:bodyPr vert="horz" wrap="square" lIns="0" tIns="182880" rIns="0" bIns="0" rtlCol="0" anchor="t">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r>
              <a:rPr kumimoji="0" lang="ar-EG" sz="105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هل يمكن تحقيقه بموارد </a:t>
            </a:r>
            <a:br>
              <a:rPr kumimoji="0" lang="ar-EG" sz="105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ar-EG" sz="105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الشركة المتاحة ؟</a:t>
            </a:r>
          </a:p>
        </p:txBody>
      </p:sp>
      <p:sp>
        <p:nvSpPr>
          <p:cNvPr id="25" name="Rectangle: Rounded Corners 24">
            <a:extLst>
              <a:ext uri="{FF2B5EF4-FFF2-40B4-BE49-F238E27FC236}">
                <a16:creationId xmlns:a16="http://schemas.microsoft.com/office/drawing/2014/main" id="{6FDC3F61-4088-6066-D2B8-BB8B81CA0CD4}"/>
              </a:ext>
            </a:extLst>
          </p:cNvPr>
          <p:cNvSpPr/>
          <p:nvPr/>
        </p:nvSpPr>
        <p:spPr>
          <a:xfrm flipH="1">
            <a:off x="3178272" y="1661391"/>
            <a:ext cx="1280160" cy="457200"/>
          </a:xfrm>
          <a:prstGeom prst="roundRect">
            <a:avLst/>
          </a:prstGeom>
          <a:solidFill>
            <a:schemeClr val="accent4">
              <a:lumMod val="60000"/>
              <a:lumOff val="40000"/>
            </a:schemeClr>
          </a:solidFill>
          <a:ln>
            <a:noFill/>
          </a:ln>
        </p:spPr>
        <p:txBody>
          <a:bodyPr vert="horz" wrap="square" lIns="0" tIns="0" rIns="0" bIns="0" rtlCol="0" anchor="b">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قابلة للتحقيق</a:t>
            </a:r>
            <a:br>
              <a:rPr kumimoji="0" lang="ar-EG"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en-US"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Achievable</a:t>
            </a:r>
          </a:p>
        </p:txBody>
      </p:sp>
      <p:grpSp>
        <p:nvGrpSpPr>
          <p:cNvPr id="59" name="Group 58">
            <a:extLst>
              <a:ext uri="{FF2B5EF4-FFF2-40B4-BE49-F238E27FC236}">
                <a16:creationId xmlns:a16="http://schemas.microsoft.com/office/drawing/2014/main" id="{1864514D-193D-A7A9-0905-B36A5A8A1C0A}"/>
              </a:ext>
            </a:extLst>
          </p:cNvPr>
          <p:cNvGrpSpPr/>
          <p:nvPr/>
        </p:nvGrpSpPr>
        <p:grpSpPr>
          <a:xfrm>
            <a:off x="3532029" y="1183004"/>
            <a:ext cx="572646" cy="554438"/>
            <a:chOff x="6795352" y="2694999"/>
            <a:chExt cx="572646" cy="554438"/>
          </a:xfrm>
          <a:effectLst>
            <a:outerShdw blurRad="63500" sx="102000" sy="102000" algn="ctr" rotWithShape="0">
              <a:prstClr val="black">
                <a:alpha val="40000"/>
              </a:prstClr>
            </a:outerShdw>
          </a:effectLst>
        </p:grpSpPr>
        <p:sp>
          <p:nvSpPr>
            <p:cNvPr id="26" name="Oval 25">
              <a:extLst>
                <a:ext uri="{FF2B5EF4-FFF2-40B4-BE49-F238E27FC236}">
                  <a16:creationId xmlns:a16="http://schemas.microsoft.com/office/drawing/2014/main" id="{5E4A534F-9395-54CA-160F-381CFD849F84}"/>
                </a:ext>
              </a:extLst>
            </p:cNvPr>
            <p:cNvSpPr/>
            <p:nvPr/>
          </p:nvSpPr>
          <p:spPr>
            <a:xfrm flipH="1">
              <a:off x="6795352" y="2694999"/>
              <a:ext cx="572646" cy="554438"/>
            </a:xfrm>
            <a:prstGeom prst="ellipse">
              <a:avLst/>
            </a:prstGeom>
            <a:solidFill>
              <a:schemeClr val="accent1"/>
            </a:solidFill>
            <a:ln>
              <a:noFill/>
            </a:ln>
          </p:spPr>
          <p:txBody>
            <a:bodyPr vert="horz" wrap="square" lIns="0" tIns="0" rIns="0" bIns="0" rtlCol="0" anchor="ctr">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endParaRPr kumimoji="0" lang="ar-SA" sz="1200" b="1" i="0" u="none" strike="noStrike" kern="1200" cap="none" spc="0" normalizeH="0" baseline="0" noProof="0">
                <a:ln>
                  <a:noFill/>
                </a:ln>
                <a:solidFill>
                  <a:prstClr val="white"/>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40" name="Graphic 39">
              <a:extLst>
                <a:ext uri="{FF2B5EF4-FFF2-40B4-BE49-F238E27FC236}">
                  <a16:creationId xmlns:a16="http://schemas.microsoft.com/office/drawing/2014/main" id="{3EC338A0-9266-0B3C-636B-4329B9C44C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36932" y="2827475"/>
              <a:ext cx="289486" cy="289486"/>
            </a:xfrm>
            <a:prstGeom prst="rect">
              <a:avLst/>
            </a:prstGeom>
          </p:spPr>
        </p:pic>
      </p:grpSp>
      <p:sp>
        <p:nvSpPr>
          <p:cNvPr id="67" name="Freeform 143">
            <a:extLst>
              <a:ext uri="{FF2B5EF4-FFF2-40B4-BE49-F238E27FC236}">
                <a16:creationId xmlns:a16="http://schemas.microsoft.com/office/drawing/2014/main" id="{01DACFCE-9EB0-A950-941B-F063F49344DE}"/>
              </a:ext>
            </a:extLst>
          </p:cNvPr>
          <p:cNvSpPr>
            <a:spLocks/>
          </p:cNvSpPr>
          <p:nvPr/>
        </p:nvSpPr>
        <p:spPr bwMode="auto">
          <a:xfrm>
            <a:off x="3735701" y="2747710"/>
            <a:ext cx="165302" cy="149243"/>
          </a:xfrm>
          <a:custGeom>
            <a:avLst/>
            <a:gdLst>
              <a:gd name="T0" fmla="*/ 73 w 74"/>
              <a:gd name="T1" fmla="*/ 10 h 67"/>
              <a:gd name="T2" fmla="*/ 61 w 74"/>
              <a:gd name="T3" fmla="*/ 1 h 67"/>
              <a:gd name="T4" fmla="*/ 58 w 74"/>
              <a:gd name="T5" fmla="*/ 2 h 67"/>
              <a:gd name="T6" fmla="*/ 27 w 74"/>
              <a:gd name="T7" fmla="*/ 39 h 67"/>
              <a:gd name="T8" fmla="*/ 15 w 74"/>
              <a:gd name="T9" fmla="*/ 28 h 67"/>
              <a:gd name="T10" fmla="*/ 11 w 74"/>
              <a:gd name="T11" fmla="*/ 29 h 67"/>
              <a:gd name="T12" fmla="*/ 1 w 74"/>
              <a:gd name="T13" fmla="*/ 39 h 67"/>
              <a:gd name="T14" fmla="*/ 2 w 74"/>
              <a:gd name="T15" fmla="*/ 43 h 67"/>
              <a:gd name="T16" fmla="*/ 27 w 74"/>
              <a:gd name="T17" fmla="*/ 66 h 67"/>
              <a:gd name="T18" fmla="*/ 31 w 74"/>
              <a:gd name="T19" fmla="*/ 66 h 67"/>
              <a:gd name="T20" fmla="*/ 40 w 74"/>
              <a:gd name="T21" fmla="*/ 55 h 67"/>
              <a:gd name="T22" fmla="*/ 40 w 74"/>
              <a:gd name="T23" fmla="*/ 55 h 67"/>
              <a:gd name="T24" fmla="*/ 73 w 74"/>
              <a:gd name="T25" fmla="*/ 14 h 67"/>
              <a:gd name="T26" fmla="*/ 73 w 74"/>
              <a:gd name="T2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67">
                <a:moveTo>
                  <a:pt x="73" y="10"/>
                </a:moveTo>
                <a:cubicBezTo>
                  <a:pt x="61" y="1"/>
                  <a:pt x="61" y="1"/>
                  <a:pt x="61" y="1"/>
                </a:cubicBezTo>
                <a:cubicBezTo>
                  <a:pt x="60" y="0"/>
                  <a:pt x="59" y="0"/>
                  <a:pt x="58" y="2"/>
                </a:cubicBezTo>
                <a:cubicBezTo>
                  <a:pt x="27" y="39"/>
                  <a:pt x="27" y="39"/>
                  <a:pt x="27" y="39"/>
                </a:cubicBezTo>
                <a:cubicBezTo>
                  <a:pt x="15" y="28"/>
                  <a:pt x="15" y="28"/>
                  <a:pt x="15" y="28"/>
                </a:cubicBezTo>
                <a:cubicBezTo>
                  <a:pt x="14" y="27"/>
                  <a:pt x="12" y="28"/>
                  <a:pt x="11" y="29"/>
                </a:cubicBezTo>
                <a:cubicBezTo>
                  <a:pt x="1" y="39"/>
                  <a:pt x="1" y="39"/>
                  <a:pt x="1" y="39"/>
                </a:cubicBezTo>
                <a:cubicBezTo>
                  <a:pt x="0" y="40"/>
                  <a:pt x="1" y="42"/>
                  <a:pt x="2" y="43"/>
                </a:cubicBezTo>
                <a:cubicBezTo>
                  <a:pt x="27" y="66"/>
                  <a:pt x="27" y="66"/>
                  <a:pt x="27" y="66"/>
                </a:cubicBezTo>
                <a:cubicBezTo>
                  <a:pt x="28" y="67"/>
                  <a:pt x="30" y="67"/>
                  <a:pt x="31" y="66"/>
                </a:cubicBezTo>
                <a:cubicBezTo>
                  <a:pt x="40" y="55"/>
                  <a:pt x="40" y="55"/>
                  <a:pt x="40" y="55"/>
                </a:cubicBezTo>
                <a:cubicBezTo>
                  <a:pt x="40" y="55"/>
                  <a:pt x="40" y="55"/>
                  <a:pt x="40" y="55"/>
                </a:cubicBezTo>
                <a:cubicBezTo>
                  <a:pt x="73" y="14"/>
                  <a:pt x="73" y="14"/>
                  <a:pt x="73" y="14"/>
                </a:cubicBezTo>
                <a:cubicBezTo>
                  <a:pt x="74" y="13"/>
                  <a:pt x="74" y="11"/>
                  <a:pt x="73" y="10"/>
                </a:cubicBezTo>
                <a:close/>
              </a:path>
            </a:pathLst>
          </a:custGeom>
          <a:solidFill>
            <a:srgbClr val="00B050"/>
          </a:solidFill>
          <a:ln>
            <a:noFill/>
          </a:ln>
        </p:spPr>
        <p:txBody>
          <a:bodyPr vert="horz" wrap="square" lIns="34290" tIns="17145" rIns="34290" bIns="17145" numCol="1" anchor="t" anchorCtr="0" compatLnSpc="1">
            <a:prstTxWarp prst="textNoShape">
              <a:avLst/>
            </a:prstTxWarp>
          </a:bodyP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253" b="0" i="0" u="none" strike="noStrike" kern="1200" cap="none" spc="0" normalizeH="0" baseline="0" noProof="0">
              <a:ln>
                <a:noFill/>
              </a:ln>
              <a:solidFill>
                <a:srgbClr val="419284"/>
              </a:solidFill>
              <a:effectLst/>
              <a:uLnTx/>
              <a:uFillTx/>
              <a:latin typeface="Calibri" panose="020F0502020204030204"/>
              <a:ea typeface="+mn-ea"/>
              <a:cs typeface="+mn-cs"/>
            </a:endParaRPr>
          </a:p>
        </p:txBody>
      </p:sp>
      <p:sp>
        <p:nvSpPr>
          <p:cNvPr id="20" name="Rectangle: Rounded Corners 19">
            <a:extLst>
              <a:ext uri="{FF2B5EF4-FFF2-40B4-BE49-F238E27FC236}">
                <a16:creationId xmlns:a16="http://schemas.microsoft.com/office/drawing/2014/main" id="{C89496A0-2305-B949-92CD-B23E2803CBB7}"/>
              </a:ext>
            </a:extLst>
          </p:cNvPr>
          <p:cNvSpPr/>
          <p:nvPr/>
        </p:nvSpPr>
        <p:spPr>
          <a:xfrm flipH="1">
            <a:off x="5939011" y="1988496"/>
            <a:ext cx="1280160" cy="1000374"/>
          </a:xfrm>
          <a:prstGeom prst="roundRect">
            <a:avLst>
              <a:gd name="adj" fmla="val 5930"/>
            </a:avLst>
          </a:prstGeom>
          <a:solidFill>
            <a:schemeClr val="accent4">
              <a:lumMod val="20000"/>
              <a:lumOff val="80000"/>
            </a:schemeClr>
          </a:solidFill>
          <a:ln>
            <a:noFill/>
          </a:ln>
        </p:spPr>
        <p:txBody>
          <a:bodyPr vert="horz" wrap="square" lIns="0" tIns="182880" rIns="0" bIns="0" rtlCol="0" anchor="t">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r>
              <a:rPr kumimoji="0" lang="ar-EG" sz="105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هل الهدف واضح ومحدد؟ </a:t>
            </a:r>
          </a:p>
        </p:txBody>
      </p:sp>
      <p:sp>
        <p:nvSpPr>
          <p:cNvPr id="9" name="Rectangle: Rounded Corners 8">
            <a:extLst>
              <a:ext uri="{FF2B5EF4-FFF2-40B4-BE49-F238E27FC236}">
                <a16:creationId xmlns:a16="http://schemas.microsoft.com/office/drawing/2014/main" id="{D7E1E35E-8068-F44F-8D54-6BF1A5ACB12B}"/>
              </a:ext>
            </a:extLst>
          </p:cNvPr>
          <p:cNvSpPr/>
          <p:nvPr/>
        </p:nvSpPr>
        <p:spPr>
          <a:xfrm flipH="1">
            <a:off x="5939011" y="1661391"/>
            <a:ext cx="1280160" cy="457200"/>
          </a:xfrm>
          <a:prstGeom prst="roundRect">
            <a:avLst/>
          </a:prstGeom>
          <a:solidFill>
            <a:schemeClr val="accent4">
              <a:lumMod val="60000"/>
              <a:lumOff val="40000"/>
            </a:schemeClr>
          </a:solidFill>
          <a:ln>
            <a:noFill/>
          </a:ln>
        </p:spPr>
        <p:txBody>
          <a:bodyPr vert="horz" wrap="square" lIns="0" tIns="0" rIns="0" bIns="0" rtlCol="0" anchor="b">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محددة</a:t>
            </a:r>
            <a:br>
              <a:rPr kumimoji="0" lang="ar-EG"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en-US"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Specific</a:t>
            </a:r>
          </a:p>
        </p:txBody>
      </p:sp>
      <p:grpSp>
        <p:nvGrpSpPr>
          <p:cNvPr id="47" name="Group 46">
            <a:extLst>
              <a:ext uri="{FF2B5EF4-FFF2-40B4-BE49-F238E27FC236}">
                <a16:creationId xmlns:a16="http://schemas.microsoft.com/office/drawing/2014/main" id="{27047E92-9B39-48F3-D74F-4691F8E85197}"/>
              </a:ext>
            </a:extLst>
          </p:cNvPr>
          <p:cNvGrpSpPr/>
          <p:nvPr/>
        </p:nvGrpSpPr>
        <p:grpSpPr>
          <a:xfrm>
            <a:off x="6292768" y="1183004"/>
            <a:ext cx="572646" cy="554438"/>
            <a:chOff x="7205752" y="1506665"/>
            <a:chExt cx="572646" cy="554438"/>
          </a:xfrm>
          <a:effectLst>
            <a:outerShdw blurRad="63500" sx="102000" sy="102000" algn="ctr" rotWithShape="0">
              <a:prstClr val="black">
                <a:alpha val="40000"/>
              </a:prstClr>
            </a:outerShdw>
          </a:effectLst>
        </p:grpSpPr>
        <p:sp>
          <p:nvSpPr>
            <p:cNvPr id="10" name="Oval 9">
              <a:extLst>
                <a:ext uri="{FF2B5EF4-FFF2-40B4-BE49-F238E27FC236}">
                  <a16:creationId xmlns:a16="http://schemas.microsoft.com/office/drawing/2014/main" id="{4E2D56C5-C35B-AF37-E64C-09BB00C2681A}"/>
                </a:ext>
              </a:extLst>
            </p:cNvPr>
            <p:cNvSpPr/>
            <p:nvPr/>
          </p:nvSpPr>
          <p:spPr>
            <a:xfrm flipH="1">
              <a:off x="7205752" y="1506665"/>
              <a:ext cx="572646" cy="554438"/>
            </a:xfrm>
            <a:prstGeom prst="ellipse">
              <a:avLst/>
            </a:prstGeom>
            <a:solidFill>
              <a:schemeClr val="accent1"/>
            </a:solidFill>
            <a:ln>
              <a:noFill/>
            </a:ln>
          </p:spPr>
          <p:txBody>
            <a:bodyPr vert="horz" wrap="square" lIns="0" tIns="0" rIns="0" bIns="0" rtlCol="0" anchor="ctr">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endParaRPr kumimoji="0" lang="ar-SA" sz="1200" b="1" i="0" u="none" strike="noStrike" kern="1200" cap="none" spc="0" normalizeH="0" baseline="0" noProof="0">
                <a:ln>
                  <a:noFill/>
                </a:ln>
                <a:solidFill>
                  <a:prstClr val="white"/>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35" name="Graphic 34">
              <a:extLst>
                <a:ext uri="{FF2B5EF4-FFF2-40B4-BE49-F238E27FC236}">
                  <a16:creationId xmlns:a16="http://schemas.microsoft.com/office/drawing/2014/main" id="{0163C55A-BBB5-ADA5-E57F-1041B33336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27360" y="1605774"/>
              <a:ext cx="329431" cy="356220"/>
            </a:xfrm>
            <a:prstGeom prst="rect">
              <a:avLst/>
            </a:prstGeom>
          </p:spPr>
        </p:pic>
      </p:grpSp>
      <p:sp>
        <p:nvSpPr>
          <p:cNvPr id="68" name="Freeform 142">
            <a:extLst>
              <a:ext uri="{FF2B5EF4-FFF2-40B4-BE49-F238E27FC236}">
                <a16:creationId xmlns:a16="http://schemas.microsoft.com/office/drawing/2014/main" id="{B0C99012-4FE6-17D0-A952-BF4A672056D3}"/>
              </a:ext>
            </a:extLst>
          </p:cNvPr>
          <p:cNvSpPr>
            <a:spLocks/>
          </p:cNvSpPr>
          <p:nvPr/>
        </p:nvSpPr>
        <p:spPr bwMode="auto">
          <a:xfrm>
            <a:off x="6512062" y="2753905"/>
            <a:ext cx="134059" cy="136852"/>
          </a:xfrm>
          <a:custGeom>
            <a:avLst/>
            <a:gdLst>
              <a:gd name="T0" fmla="*/ 60 w 61"/>
              <a:gd name="T1" fmla="*/ 46 h 62"/>
              <a:gd name="T2" fmla="*/ 45 w 61"/>
              <a:gd name="T3" fmla="*/ 31 h 62"/>
              <a:gd name="T4" fmla="*/ 60 w 61"/>
              <a:gd name="T5" fmla="*/ 16 h 62"/>
              <a:gd name="T6" fmla="*/ 60 w 61"/>
              <a:gd name="T7" fmla="*/ 11 h 62"/>
              <a:gd name="T8" fmla="*/ 51 w 61"/>
              <a:gd name="T9" fmla="*/ 2 h 62"/>
              <a:gd name="T10" fmla="*/ 46 w 61"/>
              <a:gd name="T11" fmla="*/ 2 h 62"/>
              <a:gd name="T12" fmla="*/ 31 w 61"/>
              <a:gd name="T13" fmla="*/ 17 h 62"/>
              <a:gd name="T14" fmla="*/ 16 w 61"/>
              <a:gd name="T15" fmla="*/ 2 h 62"/>
              <a:gd name="T16" fmla="*/ 10 w 61"/>
              <a:gd name="T17" fmla="*/ 2 h 62"/>
              <a:gd name="T18" fmla="*/ 2 w 61"/>
              <a:gd name="T19" fmla="*/ 11 h 62"/>
              <a:gd name="T20" fmla="*/ 2 w 61"/>
              <a:gd name="T21" fmla="*/ 16 h 62"/>
              <a:gd name="T22" fmla="*/ 16 w 61"/>
              <a:gd name="T23" fmla="*/ 31 h 62"/>
              <a:gd name="T24" fmla="*/ 2 w 61"/>
              <a:gd name="T25" fmla="*/ 46 h 62"/>
              <a:gd name="T26" fmla="*/ 2 w 61"/>
              <a:gd name="T27" fmla="*/ 52 h 62"/>
              <a:gd name="T28" fmla="*/ 10 w 61"/>
              <a:gd name="T29" fmla="*/ 60 h 62"/>
              <a:gd name="T30" fmla="*/ 16 w 61"/>
              <a:gd name="T31" fmla="*/ 60 h 62"/>
              <a:gd name="T32" fmla="*/ 31 w 61"/>
              <a:gd name="T33" fmla="*/ 45 h 62"/>
              <a:gd name="T34" fmla="*/ 46 w 61"/>
              <a:gd name="T35" fmla="*/ 60 h 62"/>
              <a:gd name="T36" fmla="*/ 51 w 61"/>
              <a:gd name="T37" fmla="*/ 60 h 62"/>
              <a:gd name="T38" fmla="*/ 60 w 61"/>
              <a:gd name="T39" fmla="*/ 52 h 62"/>
              <a:gd name="T40" fmla="*/ 60 w 61"/>
              <a:gd name="T41" fmla="*/ 4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62">
                <a:moveTo>
                  <a:pt x="60" y="46"/>
                </a:moveTo>
                <a:cubicBezTo>
                  <a:pt x="45" y="31"/>
                  <a:pt x="45" y="31"/>
                  <a:pt x="45" y="31"/>
                </a:cubicBezTo>
                <a:cubicBezTo>
                  <a:pt x="60" y="16"/>
                  <a:pt x="60" y="16"/>
                  <a:pt x="60" y="16"/>
                </a:cubicBezTo>
                <a:cubicBezTo>
                  <a:pt x="61" y="15"/>
                  <a:pt x="61" y="12"/>
                  <a:pt x="60" y="11"/>
                </a:cubicBezTo>
                <a:cubicBezTo>
                  <a:pt x="51" y="2"/>
                  <a:pt x="51" y="2"/>
                  <a:pt x="51" y="2"/>
                </a:cubicBezTo>
                <a:cubicBezTo>
                  <a:pt x="50" y="0"/>
                  <a:pt x="47" y="0"/>
                  <a:pt x="46" y="2"/>
                </a:cubicBezTo>
                <a:cubicBezTo>
                  <a:pt x="31" y="17"/>
                  <a:pt x="31" y="17"/>
                  <a:pt x="31" y="17"/>
                </a:cubicBezTo>
                <a:cubicBezTo>
                  <a:pt x="16" y="2"/>
                  <a:pt x="16" y="2"/>
                  <a:pt x="16" y="2"/>
                </a:cubicBezTo>
                <a:cubicBezTo>
                  <a:pt x="14" y="0"/>
                  <a:pt x="12" y="0"/>
                  <a:pt x="10" y="2"/>
                </a:cubicBezTo>
                <a:cubicBezTo>
                  <a:pt x="2" y="11"/>
                  <a:pt x="2" y="11"/>
                  <a:pt x="2" y="11"/>
                </a:cubicBezTo>
                <a:cubicBezTo>
                  <a:pt x="0" y="12"/>
                  <a:pt x="0" y="15"/>
                  <a:pt x="2" y="16"/>
                </a:cubicBezTo>
                <a:cubicBezTo>
                  <a:pt x="16" y="31"/>
                  <a:pt x="16" y="31"/>
                  <a:pt x="16" y="31"/>
                </a:cubicBezTo>
                <a:cubicBezTo>
                  <a:pt x="2" y="46"/>
                  <a:pt x="2" y="46"/>
                  <a:pt x="2" y="46"/>
                </a:cubicBezTo>
                <a:cubicBezTo>
                  <a:pt x="0" y="48"/>
                  <a:pt x="0" y="50"/>
                  <a:pt x="2" y="52"/>
                </a:cubicBezTo>
                <a:cubicBezTo>
                  <a:pt x="10" y="60"/>
                  <a:pt x="10" y="60"/>
                  <a:pt x="10" y="60"/>
                </a:cubicBezTo>
                <a:cubicBezTo>
                  <a:pt x="12" y="62"/>
                  <a:pt x="14" y="62"/>
                  <a:pt x="16" y="60"/>
                </a:cubicBezTo>
                <a:cubicBezTo>
                  <a:pt x="31" y="45"/>
                  <a:pt x="31" y="45"/>
                  <a:pt x="31" y="45"/>
                </a:cubicBezTo>
                <a:cubicBezTo>
                  <a:pt x="46" y="60"/>
                  <a:pt x="46" y="60"/>
                  <a:pt x="46" y="60"/>
                </a:cubicBezTo>
                <a:cubicBezTo>
                  <a:pt x="47" y="62"/>
                  <a:pt x="50" y="62"/>
                  <a:pt x="51" y="60"/>
                </a:cubicBezTo>
                <a:cubicBezTo>
                  <a:pt x="60" y="52"/>
                  <a:pt x="60" y="52"/>
                  <a:pt x="60" y="52"/>
                </a:cubicBezTo>
                <a:cubicBezTo>
                  <a:pt x="61" y="50"/>
                  <a:pt x="61" y="48"/>
                  <a:pt x="60" y="46"/>
                </a:cubicBezTo>
                <a:close/>
              </a:path>
            </a:pathLst>
          </a:custGeom>
          <a:solidFill>
            <a:srgbClr val="C00000"/>
          </a:solidFill>
          <a:ln>
            <a:noFill/>
          </a:ln>
        </p:spPr>
        <p:txBody>
          <a:bodyPr vert="horz" wrap="square" lIns="34290" tIns="17145" rIns="34290" bIns="17145" numCol="1" anchor="t" anchorCtr="0" compatLnSpc="1">
            <a:prstTxWarp prst="textNoShape">
              <a:avLst/>
            </a:prstTxWarp>
          </a:bodyP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253" b="0" i="0" u="none" strike="noStrike" kern="1200" cap="none" spc="0" normalizeH="0" baseline="0" noProof="0">
              <a:ln>
                <a:noFill/>
              </a:ln>
              <a:solidFill>
                <a:srgbClr val="C00000"/>
              </a:solidFill>
              <a:effectLst/>
              <a:uLnTx/>
              <a:uFillTx/>
              <a:latin typeface="Calibri" panose="020F0502020204030204"/>
              <a:ea typeface="+mn-ea"/>
              <a:cs typeface="+mn-cs"/>
            </a:endParaRPr>
          </a:p>
        </p:txBody>
      </p:sp>
      <p:sp>
        <p:nvSpPr>
          <p:cNvPr id="30" name="Rectangle: Rounded Corners 29">
            <a:extLst>
              <a:ext uri="{FF2B5EF4-FFF2-40B4-BE49-F238E27FC236}">
                <a16:creationId xmlns:a16="http://schemas.microsoft.com/office/drawing/2014/main" id="{0A0D209D-819A-D405-C2B3-842FD9EEFAC6}"/>
              </a:ext>
            </a:extLst>
          </p:cNvPr>
          <p:cNvSpPr/>
          <p:nvPr/>
        </p:nvSpPr>
        <p:spPr>
          <a:xfrm flipH="1">
            <a:off x="1797902" y="1988496"/>
            <a:ext cx="1280160" cy="1000374"/>
          </a:xfrm>
          <a:prstGeom prst="roundRect">
            <a:avLst>
              <a:gd name="adj" fmla="val 8077"/>
            </a:avLst>
          </a:prstGeom>
          <a:solidFill>
            <a:schemeClr val="accent4">
              <a:lumMod val="20000"/>
              <a:lumOff val="80000"/>
            </a:schemeClr>
          </a:solidFill>
          <a:ln>
            <a:noFill/>
          </a:ln>
        </p:spPr>
        <p:txBody>
          <a:bodyPr vert="horz" wrap="square" lIns="0" tIns="182880" rIns="0" bIns="0" rtlCol="0" anchor="t">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r>
              <a:rPr kumimoji="0" lang="ar-EG" sz="105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هل يرتبط الهدف بشكل مباشر برؤية الشركة ونشاطها الأساسي ؟</a:t>
            </a:r>
          </a:p>
        </p:txBody>
      </p:sp>
      <p:sp>
        <p:nvSpPr>
          <p:cNvPr id="28" name="Rectangle: Rounded Corners 27">
            <a:extLst>
              <a:ext uri="{FF2B5EF4-FFF2-40B4-BE49-F238E27FC236}">
                <a16:creationId xmlns:a16="http://schemas.microsoft.com/office/drawing/2014/main" id="{AB131BCB-8894-C8C6-6616-1EA774A8284E}"/>
              </a:ext>
            </a:extLst>
          </p:cNvPr>
          <p:cNvSpPr/>
          <p:nvPr/>
        </p:nvSpPr>
        <p:spPr>
          <a:xfrm flipH="1">
            <a:off x="1797902" y="1661391"/>
            <a:ext cx="1280160" cy="457200"/>
          </a:xfrm>
          <a:prstGeom prst="roundRect">
            <a:avLst/>
          </a:prstGeom>
          <a:solidFill>
            <a:schemeClr val="accent4">
              <a:lumMod val="60000"/>
              <a:lumOff val="40000"/>
            </a:schemeClr>
          </a:solidFill>
          <a:ln>
            <a:noFill/>
          </a:ln>
        </p:spPr>
        <p:txBody>
          <a:bodyPr vert="horz" wrap="square" lIns="0" tIns="0" rIns="0" bIns="0" rtlCol="0" anchor="b">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ذات صلة</a:t>
            </a:r>
            <a:br>
              <a:rPr kumimoji="0" lang="ar-EG"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en-US"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Relevant</a:t>
            </a:r>
          </a:p>
        </p:txBody>
      </p:sp>
      <p:grpSp>
        <p:nvGrpSpPr>
          <p:cNvPr id="60" name="Group 59">
            <a:extLst>
              <a:ext uri="{FF2B5EF4-FFF2-40B4-BE49-F238E27FC236}">
                <a16:creationId xmlns:a16="http://schemas.microsoft.com/office/drawing/2014/main" id="{89E25311-6E54-90EA-2F6A-30562B7C95EA}"/>
              </a:ext>
            </a:extLst>
          </p:cNvPr>
          <p:cNvGrpSpPr/>
          <p:nvPr/>
        </p:nvGrpSpPr>
        <p:grpSpPr>
          <a:xfrm>
            <a:off x="2151659" y="1183004"/>
            <a:ext cx="572646" cy="554438"/>
            <a:chOff x="6910552" y="3292576"/>
            <a:chExt cx="572646" cy="554438"/>
          </a:xfrm>
          <a:effectLst>
            <a:outerShdw blurRad="63500" sx="102000" sy="102000" algn="ctr" rotWithShape="0">
              <a:prstClr val="black">
                <a:alpha val="40000"/>
              </a:prstClr>
            </a:outerShdw>
          </a:effectLst>
        </p:grpSpPr>
        <p:sp>
          <p:nvSpPr>
            <p:cNvPr id="29" name="Oval 28">
              <a:extLst>
                <a:ext uri="{FF2B5EF4-FFF2-40B4-BE49-F238E27FC236}">
                  <a16:creationId xmlns:a16="http://schemas.microsoft.com/office/drawing/2014/main" id="{65BF6709-1B4F-3386-E981-C761BAE46FD9}"/>
                </a:ext>
              </a:extLst>
            </p:cNvPr>
            <p:cNvSpPr/>
            <p:nvPr/>
          </p:nvSpPr>
          <p:spPr>
            <a:xfrm flipH="1">
              <a:off x="6910552" y="3292576"/>
              <a:ext cx="572646" cy="554438"/>
            </a:xfrm>
            <a:prstGeom prst="ellipse">
              <a:avLst/>
            </a:prstGeom>
            <a:solidFill>
              <a:schemeClr val="accent1"/>
            </a:solidFill>
            <a:ln>
              <a:noFill/>
            </a:ln>
          </p:spPr>
          <p:txBody>
            <a:bodyPr vert="horz" wrap="square" lIns="0" tIns="0" rIns="0" bIns="0" rtlCol="0" anchor="ctr">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endParaRPr kumimoji="0" lang="ar-SA" sz="1200" b="1" i="0" u="none" strike="noStrike" kern="1200" cap="none" spc="0" normalizeH="0" baseline="0" noProof="0">
                <a:ln>
                  <a:noFill/>
                </a:ln>
                <a:solidFill>
                  <a:prstClr val="white"/>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43" name="Graphic 42">
              <a:extLst>
                <a:ext uri="{FF2B5EF4-FFF2-40B4-BE49-F238E27FC236}">
                  <a16:creationId xmlns:a16="http://schemas.microsoft.com/office/drawing/2014/main" id="{E33B33C6-9CE9-182A-977A-01BDC954DB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48251" y="3406014"/>
              <a:ext cx="297248" cy="327562"/>
            </a:xfrm>
            <a:prstGeom prst="rect">
              <a:avLst/>
            </a:prstGeom>
          </p:spPr>
        </p:pic>
      </p:grpSp>
      <p:sp>
        <p:nvSpPr>
          <p:cNvPr id="74" name="Freeform 143">
            <a:extLst>
              <a:ext uri="{FF2B5EF4-FFF2-40B4-BE49-F238E27FC236}">
                <a16:creationId xmlns:a16="http://schemas.microsoft.com/office/drawing/2014/main" id="{7191657C-600D-E418-2062-176B672129C0}"/>
              </a:ext>
            </a:extLst>
          </p:cNvPr>
          <p:cNvSpPr>
            <a:spLocks/>
          </p:cNvSpPr>
          <p:nvPr/>
        </p:nvSpPr>
        <p:spPr bwMode="auto">
          <a:xfrm>
            <a:off x="2355331" y="2747710"/>
            <a:ext cx="165302" cy="149243"/>
          </a:xfrm>
          <a:custGeom>
            <a:avLst/>
            <a:gdLst>
              <a:gd name="T0" fmla="*/ 73 w 74"/>
              <a:gd name="T1" fmla="*/ 10 h 67"/>
              <a:gd name="T2" fmla="*/ 61 w 74"/>
              <a:gd name="T3" fmla="*/ 1 h 67"/>
              <a:gd name="T4" fmla="*/ 58 w 74"/>
              <a:gd name="T5" fmla="*/ 2 h 67"/>
              <a:gd name="T6" fmla="*/ 27 w 74"/>
              <a:gd name="T7" fmla="*/ 39 h 67"/>
              <a:gd name="T8" fmla="*/ 15 w 74"/>
              <a:gd name="T9" fmla="*/ 28 h 67"/>
              <a:gd name="T10" fmla="*/ 11 w 74"/>
              <a:gd name="T11" fmla="*/ 29 h 67"/>
              <a:gd name="T12" fmla="*/ 1 w 74"/>
              <a:gd name="T13" fmla="*/ 39 h 67"/>
              <a:gd name="T14" fmla="*/ 2 w 74"/>
              <a:gd name="T15" fmla="*/ 43 h 67"/>
              <a:gd name="T16" fmla="*/ 27 w 74"/>
              <a:gd name="T17" fmla="*/ 66 h 67"/>
              <a:gd name="T18" fmla="*/ 31 w 74"/>
              <a:gd name="T19" fmla="*/ 66 h 67"/>
              <a:gd name="T20" fmla="*/ 40 w 74"/>
              <a:gd name="T21" fmla="*/ 55 h 67"/>
              <a:gd name="T22" fmla="*/ 40 w 74"/>
              <a:gd name="T23" fmla="*/ 55 h 67"/>
              <a:gd name="T24" fmla="*/ 73 w 74"/>
              <a:gd name="T25" fmla="*/ 14 h 67"/>
              <a:gd name="T26" fmla="*/ 73 w 74"/>
              <a:gd name="T2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67">
                <a:moveTo>
                  <a:pt x="73" y="10"/>
                </a:moveTo>
                <a:cubicBezTo>
                  <a:pt x="61" y="1"/>
                  <a:pt x="61" y="1"/>
                  <a:pt x="61" y="1"/>
                </a:cubicBezTo>
                <a:cubicBezTo>
                  <a:pt x="60" y="0"/>
                  <a:pt x="59" y="0"/>
                  <a:pt x="58" y="2"/>
                </a:cubicBezTo>
                <a:cubicBezTo>
                  <a:pt x="27" y="39"/>
                  <a:pt x="27" y="39"/>
                  <a:pt x="27" y="39"/>
                </a:cubicBezTo>
                <a:cubicBezTo>
                  <a:pt x="15" y="28"/>
                  <a:pt x="15" y="28"/>
                  <a:pt x="15" y="28"/>
                </a:cubicBezTo>
                <a:cubicBezTo>
                  <a:pt x="14" y="27"/>
                  <a:pt x="12" y="28"/>
                  <a:pt x="11" y="29"/>
                </a:cubicBezTo>
                <a:cubicBezTo>
                  <a:pt x="1" y="39"/>
                  <a:pt x="1" y="39"/>
                  <a:pt x="1" y="39"/>
                </a:cubicBezTo>
                <a:cubicBezTo>
                  <a:pt x="0" y="40"/>
                  <a:pt x="1" y="42"/>
                  <a:pt x="2" y="43"/>
                </a:cubicBezTo>
                <a:cubicBezTo>
                  <a:pt x="27" y="66"/>
                  <a:pt x="27" y="66"/>
                  <a:pt x="27" y="66"/>
                </a:cubicBezTo>
                <a:cubicBezTo>
                  <a:pt x="28" y="67"/>
                  <a:pt x="30" y="67"/>
                  <a:pt x="31" y="66"/>
                </a:cubicBezTo>
                <a:cubicBezTo>
                  <a:pt x="40" y="55"/>
                  <a:pt x="40" y="55"/>
                  <a:pt x="40" y="55"/>
                </a:cubicBezTo>
                <a:cubicBezTo>
                  <a:pt x="40" y="55"/>
                  <a:pt x="40" y="55"/>
                  <a:pt x="40" y="55"/>
                </a:cubicBezTo>
                <a:cubicBezTo>
                  <a:pt x="73" y="14"/>
                  <a:pt x="73" y="14"/>
                  <a:pt x="73" y="14"/>
                </a:cubicBezTo>
                <a:cubicBezTo>
                  <a:pt x="74" y="13"/>
                  <a:pt x="74" y="11"/>
                  <a:pt x="73" y="10"/>
                </a:cubicBezTo>
                <a:close/>
              </a:path>
            </a:pathLst>
          </a:custGeom>
          <a:solidFill>
            <a:srgbClr val="00B050"/>
          </a:solidFill>
          <a:ln>
            <a:noFill/>
          </a:ln>
        </p:spPr>
        <p:txBody>
          <a:bodyPr vert="horz" wrap="square" lIns="34290" tIns="17145" rIns="34290" bIns="17145" numCol="1" anchor="t" anchorCtr="0" compatLnSpc="1">
            <a:prstTxWarp prst="textNoShape">
              <a:avLst/>
            </a:prstTxWarp>
          </a:bodyP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253" b="0" i="0" u="none" strike="noStrike" kern="1200" cap="none" spc="0" normalizeH="0" baseline="0" noProof="0">
              <a:ln>
                <a:noFill/>
              </a:ln>
              <a:solidFill>
                <a:srgbClr val="419284"/>
              </a:solidFill>
              <a:effectLst/>
              <a:uLnTx/>
              <a:uFillTx/>
              <a:latin typeface="Calibri" panose="020F0502020204030204"/>
              <a:ea typeface="+mn-ea"/>
              <a:cs typeface="+mn-cs"/>
            </a:endParaRPr>
          </a:p>
        </p:txBody>
      </p:sp>
      <p:sp>
        <p:nvSpPr>
          <p:cNvPr id="24" name="Rectangle: Rounded Corners 23">
            <a:extLst>
              <a:ext uri="{FF2B5EF4-FFF2-40B4-BE49-F238E27FC236}">
                <a16:creationId xmlns:a16="http://schemas.microsoft.com/office/drawing/2014/main" id="{23E06A45-2753-8F00-3FF6-8DF53C4AA98E}"/>
              </a:ext>
            </a:extLst>
          </p:cNvPr>
          <p:cNvSpPr/>
          <p:nvPr/>
        </p:nvSpPr>
        <p:spPr>
          <a:xfrm flipH="1">
            <a:off x="4558642" y="1988496"/>
            <a:ext cx="1280160" cy="1000374"/>
          </a:xfrm>
          <a:prstGeom prst="roundRect">
            <a:avLst>
              <a:gd name="adj" fmla="val 5930"/>
            </a:avLst>
          </a:prstGeom>
          <a:solidFill>
            <a:schemeClr val="accent4">
              <a:lumMod val="20000"/>
              <a:lumOff val="80000"/>
            </a:schemeClr>
          </a:solidFill>
          <a:ln>
            <a:noFill/>
          </a:ln>
        </p:spPr>
        <p:txBody>
          <a:bodyPr vert="horz" wrap="square" lIns="0" tIns="182880" rIns="0" bIns="0" rtlCol="0" anchor="t">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r>
              <a:rPr kumimoji="0" lang="ar-EG" sz="105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هل يمكن قياس التقدم نحو هذا الهدف ؟</a:t>
            </a:r>
          </a:p>
        </p:txBody>
      </p:sp>
      <p:sp>
        <p:nvSpPr>
          <p:cNvPr id="21" name="Rectangle: Rounded Corners 20">
            <a:extLst>
              <a:ext uri="{FF2B5EF4-FFF2-40B4-BE49-F238E27FC236}">
                <a16:creationId xmlns:a16="http://schemas.microsoft.com/office/drawing/2014/main" id="{E4E9D08F-549C-091D-DC3B-F677AA6395E7}"/>
              </a:ext>
            </a:extLst>
          </p:cNvPr>
          <p:cNvSpPr/>
          <p:nvPr/>
        </p:nvSpPr>
        <p:spPr>
          <a:xfrm flipH="1">
            <a:off x="4558642" y="1661391"/>
            <a:ext cx="1280160" cy="457200"/>
          </a:xfrm>
          <a:prstGeom prst="roundRect">
            <a:avLst/>
          </a:prstGeom>
          <a:solidFill>
            <a:schemeClr val="accent4">
              <a:lumMod val="60000"/>
              <a:lumOff val="40000"/>
            </a:schemeClr>
          </a:solidFill>
          <a:ln>
            <a:noFill/>
          </a:ln>
        </p:spPr>
        <p:txBody>
          <a:bodyPr vert="horz" wrap="square" lIns="0" tIns="0" rIns="0" bIns="0" rtlCol="0" anchor="b">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قابلة للقياس</a:t>
            </a:r>
            <a:br>
              <a:rPr kumimoji="0" lang="ar-EG"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en-US"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Measurable</a:t>
            </a:r>
          </a:p>
        </p:txBody>
      </p:sp>
      <p:grpSp>
        <p:nvGrpSpPr>
          <p:cNvPr id="58" name="Group 57">
            <a:extLst>
              <a:ext uri="{FF2B5EF4-FFF2-40B4-BE49-F238E27FC236}">
                <a16:creationId xmlns:a16="http://schemas.microsoft.com/office/drawing/2014/main" id="{74B5A9DA-D0B1-5357-8C24-49DC194E6DD5}"/>
              </a:ext>
            </a:extLst>
          </p:cNvPr>
          <p:cNvGrpSpPr/>
          <p:nvPr/>
        </p:nvGrpSpPr>
        <p:grpSpPr>
          <a:xfrm>
            <a:off x="4912399" y="1183004"/>
            <a:ext cx="572646" cy="554438"/>
            <a:chOff x="6910552" y="2100832"/>
            <a:chExt cx="572646" cy="554438"/>
          </a:xfrm>
          <a:effectLst>
            <a:outerShdw blurRad="63500" sx="102000" sy="102000" algn="ctr" rotWithShape="0">
              <a:prstClr val="black">
                <a:alpha val="40000"/>
              </a:prstClr>
            </a:outerShdw>
          </a:effectLst>
        </p:grpSpPr>
        <p:sp>
          <p:nvSpPr>
            <p:cNvPr id="23" name="Oval 22">
              <a:extLst>
                <a:ext uri="{FF2B5EF4-FFF2-40B4-BE49-F238E27FC236}">
                  <a16:creationId xmlns:a16="http://schemas.microsoft.com/office/drawing/2014/main" id="{FBAE23E5-60A5-A902-B0F6-97F1288B10CC}"/>
                </a:ext>
              </a:extLst>
            </p:cNvPr>
            <p:cNvSpPr/>
            <p:nvPr/>
          </p:nvSpPr>
          <p:spPr>
            <a:xfrm flipH="1">
              <a:off x="6910552" y="2100832"/>
              <a:ext cx="572646" cy="554438"/>
            </a:xfrm>
            <a:prstGeom prst="ellipse">
              <a:avLst/>
            </a:prstGeom>
            <a:solidFill>
              <a:schemeClr val="accent1"/>
            </a:solidFill>
            <a:ln>
              <a:noFill/>
            </a:ln>
          </p:spPr>
          <p:txBody>
            <a:bodyPr vert="horz" wrap="square" lIns="0" tIns="0" rIns="0" bIns="0" rtlCol="0" anchor="ctr">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endParaRPr kumimoji="0" lang="ar-SA" sz="1200" b="1" i="0" u="none" strike="noStrike" kern="1200" cap="none" spc="0" normalizeH="0" baseline="0" noProof="0">
                <a:ln>
                  <a:noFill/>
                </a:ln>
                <a:solidFill>
                  <a:prstClr val="white"/>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37" name="Graphic 36">
              <a:extLst>
                <a:ext uri="{FF2B5EF4-FFF2-40B4-BE49-F238E27FC236}">
                  <a16:creationId xmlns:a16="http://schemas.microsoft.com/office/drawing/2014/main" id="{DBB1BE4C-917C-68E1-ECD7-A5FE0AC042F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58225" y="2219021"/>
              <a:ext cx="277301" cy="318061"/>
            </a:xfrm>
            <a:prstGeom prst="rect">
              <a:avLst/>
            </a:prstGeom>
          </p:spPr>
        </p:pic>
      </p:grpSp>
      <p:sp>
        <p:nvSpPr>
          <p:cNvPr id="75" name="Freeform 142">
            <a:extLst>
              <a:ext uri="{FF2B5EF4-FFF2-40B4-BE49-F238E27FC236}">
                <a16:creationId xmlns:a16="http://schemas.microsoft.com/office/drawing/2014/main" id="{408B3364-4FC4-2BCD-141B-ECC0EF98266F}"/>
              </a:ext>
            </a:extLst>
          </p:cNvPr>
          <p:cNvSpPr>
            <a:spLocks/>
          </p:cNvSpPr>
          <p:nvPr/>
        </p:nvSpPr>
        <p:spPr bwMode="auto">
          <a:xfrm>
            <a:off x="5131693" y="2753905"/>
            <a:ext cx="134059" cy="136852"/>
          </a:xfrm>
          <a:custGeom>
            <a:avLst/>
            <a:gdLst>
              <a:gd name="T0" fmla="*/ 60 w 61"/>
              <a:gd name="T1" fmla="*/ 46 h 62"/>
              <a:gd name="T2" fmla="*/ 45 w 61"/>
              <a:gd name="T3" fmla="*/ 31 h 62"/>
              <a:gd name="T4" fmla="*/ 60 w 61"/>
              <a:gd name="T5" fmla="*/ 16 h 62"/>
              <a:gd name="T6" fmla="*/ 60 w 61"/>
              <a:gd name="T7" fmla="*/ 11 h 62"/>
              <a:gd name="T8" fmla="*/ 51 w 61"/>
              <a:gd name="T9" fmla="*/ 2 h 62"/>
              <a:gd name="T10" fmla="*/ 46 w 61"/>
              <a:gd name="T11" fmla="*/ 2 h 62"/>
              <a:gd name="T12" fmla="*/ 31 w 61"/>
              <a:gd name="T13" fmla="*/ 17 h 62"/>
              <a:gd name="T14" fmla="*/ 16 w 61"/>
              <a:gd name="T15" fmla="*/ 2 h 62"/>
              <a:gd name="T16" fmla="*/ 10 w 61"/>
              <a:gd name="T17" fmla="*/ 2 h 62"/>
              <a:gd name="T18" fmla="*/ 2 w 61"/>
              <a:gd name="T19" fmla="*/ 11 h 62"/>
              <a:gd name="T20" fmla="*/ 2 w 61"/>
              <a:gd name="T21" fmla="*/ 16 h 62"/>
              <a:gd name="T22" fmla="*/ 16 w 61"/>
              <a:gd name="T23" fmla="*/ 31 h 62"/>
              <a:gd name="T24" fmla="*/ 2 w 61"/>
              <a:gd name="T25" fmla="*/ 46 h 62"/>
              <a:gd name="T26" fmla="*/ 2 w 61"/>
              <a:gd name="T27" fmla="*/ 52 h 62"/>
              <a:gd name="T28" fmla="*/ 10 w 61"/>
              <a:gd name="T29" fmla="*/ 60 h 62"/>
              <a:gd name="T30" fmla="*/ 16 w 61"/>
              <a:gd name="T31" fmla="*/ 60 h 62"/>
              <a:gd name="T32" fmla="*/ 31 w 61"/>
              <a:gd name="T33" fmla="*/ 45 h 62"/>
              <a:gd name="T34" fmla="*/ 46 w 61"/>
              <a:gd name="T35" fmla="*/ 60 h 62"/>
              <a:gd name="T36" fmla="*/ 51 w 61"/>
              <a:gd name="T37" fmla="*/ 60 h 62"/>
              <a:gd name="T38" fmla="*/ 60 w 61"/>
              <a:gd name="T39" fmla="*/ 52 h 62"/>
              <a:gd name="T40" fmla="*/ 60 w 61"/>
              <a:gd name="T41" fmla="*/ 4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62">
                <a:moveTo>
                  <a:pt x="60" y="46"/>
                </a:moveTo>
                <a:cubicBezTo>
                  <a:pt x="45" y="31"/>
                  <a:pt x="45" y="31"/>
                  <a:pt x="45" y="31"/>
                </a:cubicBezTo>
                <a:cubicBezTo>
                  <a:pt x="60" y="16"/>
                  <a:pt x="60" y="16"/>
                  <a:pt x="60" y="16"/>
                </a:cubicBezTo>
                <a:cubicBezTo>
                  <a:pt x="61" y="15"/>
                  <a:pt x="61" y="12"/>
                  <a:pt x="60" y="11"/>
                </a:cubicBezTo>
                <a:cubicBezTo>
                  <a:pt x="51" y="2"/>
                  <a:pt x="51" y="2"/>
                  <a:pt x="51" y="2"/>
                </a:cubicBezTo>
                <a:cubicBezTo>
                  <a:pt x="50" y="0"/>
                  <a:pt x="47" y="0"/>
                  <a:pt x="46" y="2"/>
                </a:cubicBezTo>
                <a:cubicBezTo>
                  <a:pt x="31" y="17"/>
                  <a:pt x="31" y="17"/>
                  <a:pt x="31" y="17"/>
                </a:cubicBezTo>
                <a:cubicBezTo>
                  <a:pt x="16" y="2"/>
                  <a:pt x="16" y="2"/>
                  <a:pt x="16" y="2"/>
                </a:cubicBezTo>
                <a:cubicBezTo>
                  <a:pt x="14" y="0"/>
                  <a:pt x="12" y="0"/>
                  <a:pt x="10" y="2"/>
                </a:cubicBezTo>
                <a:cubicBezTo>
                  <a:pt x="2" y="11"/>
                  <a:pt x="2" y="11"/>
                  <a:pt x="2" y="11"/>
                </a:cubicBezTo>
                <a:cubicBezTo>
                  <a:pt x="0" y="12"/>
                  <a:pt x="0" y="15"/>
                  <a:pt x="2" y="16"/>
                </a:cubicBezTo>
                <a:cubicBezTo>
                  <a:pt x="16" y="31"/>
                  <a:pt x="16" y="31"/>
                  <a:pt x="16" y="31"/>
                </a:cubicBezTo>
                <a:cubicBezTo>
                  <a:pt x="2" y="46"/>
                  <a:pt x="2" y="46"/>
                  <a:pt x="2" y="46"/>
                </a:cubicBezTo>
                <a:cubicBezTo>
                  <a:pt x="0" y="48"/>
                  <a:pt x="0" y="50"/>
                  <a:pt x="2" y="52"/>
                </a:cubicBezTo>
                <a:cubicBezTo>
                  <a:pt x="10" y="60"/>
                  <a:pt x="10" y="60"/>
                  <a:pt x="10" y="60"/>
                </a:cubicBezTo>
                <a:cubicBezTo>
                  <a:pt x="12" y="62"/>
                  <a:pt x="14" y="62"/>
                  <a:pt x="16" y="60"/>
                </a:cubicBezTo>
                <a:cubicBezTo>
                  <a:pt x="31" y="45"/>
                  <a:pt x="31" y="45"/>
                  <a:pt x="31" y="45"/>
                </a:cubicBezTo>
                <a:cubicBezTo>
                  <a:pt x="46" y="60"/>
                  <a:pt x="46" y="60"/>
                  <a:pt x="46" y="60"/>
                </a:cubicBezTo>
                <a:cubicBezTo>
                  <a:pt x="47" y="62"/>
                  <a:pt x="50" y="62"/>
                  <a:pt x="51" y="60"/>
                </a:cubicBezTo>
                <a:cubicBezTo>
                  <a:pt x="60" y="52"/>
                  <a:pt x="60" y="52"/>
                  <a:pt x="60" y="52"/>
                </a:cubicBezTo>
                <a:cubicBezTo>
                  <a:pt x="61" y="50"/>
                  <a:pt x="61" y="48"/>
                  <a:pt x="60" y="46"/>
                </a:cubicBezTo>
                <a:close/>
              </a:path>
            </a:pathLst>
          </a:custGeom>
          <a:solidFill>
            <a:srgbClr val="C00000"/>
          </a:solidFill>
          <a:ln>
            <a:noFill/>
          </a:ln>
        </p:spPr>
        <p:txBody>
          <a:bodyPr vert="horz" wrap="square" lIns="34290" tIns="17145" rIns="34290" bIns="17145" numCol="1" anchor="t" anchorCtr="0" compatLnSpc="1">
            <a:prstTxWarp prst="textNoShape">
              <a:avLst/>
            </a:prstTxWarp>
          </a:bodyP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253" b="0" i="0" u="none" strike="noStrike" kern="1200" cap="none" spc="0" normalizeH="0" baseline="0" noProof="0">
              <a:ln>
                <a:noFill/>
              </a:ln>
              <a:solidFill>
                <a:srgbClr val="C00000"/>
              </a:solidFill>
              <a:effectLst/>
              <a:uLnTx/>
              <a:uFillTx/>
              <a:latin typeface="Calibri" panose="020F0502020204030204"/>
              <a:ea typeface="+mn-ea"/>
              <a:cs typeface="+mn-cs"/>
            </a:endParaRPr>
          </a:p>
        </p:txBody>
      </p:sp>
      <p:sp>
        <p:nvSpPr>
          <p:cNvPr id="33" name="Rectangle: Rounded Corners 32">
            <a:extLst>
              <a:ext uri="{FF2B5EF4-FFF2-40B4-BE49-F238E27FC236}">
                <a16:creationId xmlns:a16="http://schemas.microsoft.com/office/drawing/2014/main" id="{AC8A087B-3A53-6E49-3DCB-BD1A6AD75837}"/>
              </a:ext>
            </a:extLst>
          </p:cNvPr>
          <p:cNvSpPr/>
          <p:nvPr/>
        </p:nvSpPr>
        <p:spPr>
          <a:xfrm flipH="1">
            <a:off x="417532" y="1988496"/>
            <a:ext cx="1280160" cy="1000374"/>
          </a:xfrm>
          <a:prstGeom prst="roundRect">
            <a:avLst>
              <a:gd name="adj" fmla="val 5930"/>
            </a:avLst>
          </a:prstGeom>
          <a:solidFill>
            <a:schemeClr val="accent4">
              <a:lumMod val="20000"/>
              <a:lumOff val="80000"/>
            </a:schemeClr>
          </a:solidFill>
          <a:ln>
            <a:noFill/>
          </a:ln>
        </p:spPr>
        <p:txBody>
          <a:bodyPr vert="horz" wrap="square" lIns="0" tIns="182880" rIns="0" bIns="0" rtlCol="0" anchor="t">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r>
              <a:rPr kumimoji="0" lang="ar-EG" sz="105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هل للهدف اطار زمني محدد؟</a:t>
            </a:r>
          </a:p>
        </p:txBody>
      </p:sp>
      <p:sp>
        <p:nvSpPr>
          <p:cNvPr id="31" name="Rectangle: Rounded Corners 30">
            <a:extLst>
              <a:ext uri="{FF2B5EF4-FFF2-40B4-BE49-F238E27FC236}">
                <a16:creationId xmlns:a16="http://schemas.microsoft.com/office/drawing/2014/main" id="{91CEB36F-6DEA-0F61-48D4-0D0D8A9AC82C}"/>
              </a:ext>
            </a:extLst>
          </p:cNvPr>
          <p:cNvSpPr/>
          <p:nvPr/>
        </p:nvSpPr>
        <p:spPr>
          <a:xfrm flipH="1">
            <a:off x="417532" y="1661391"/>
            <a:ext cx="1280160" cy="457200"/>
          </a:xfrm>
          <a:prstGeom prst="roundRect">
            <a:avLst/>
          </a:prstGeom>
          <a:solidFill>
            <a:schemeClr val="accent4">
              <a:lumMod val="60000"/>
              <a:lumOff val="40000"/>
            </a:schemeClr>
          </a:solidFill>
          <a:ln>
            <a:noFill/>
          </a:ln>
        </p:spPr>
        <p:txBody>
          <a:bodyPr vert="horz" wrap="square" lIns="0" tIns="0" rIns="0" bIns="0" rtlCol="0" anchor="b">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محددة بزمن</a:t>
            </a:r>
            <a:br>
              <a:rPr kumimoji="0" lang="ar-EG"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en-US"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Time-bound</a:t>
            </a:r>
          </a:p>
        </p:txBody>
      </p:sp>
      <p:grpSp>
        <p:nvGrpSpPr>
          <p:cNvPr id="61" name="Group 60">
            <a:extLst>
              <a:ext uri="{FF2B5EF4-FFF2-40B4-BE49-F238E27FC236}">
                <a16:creationId xmlns:a16="http://schemas.microsoft.com/office/drawing/2014/main" id="{E1B12A9A-F6D3-A198-240D-41683B77B185}"/>
              </a:ext>
            </a:extLst>
          </p:cNvPr>
          <p:cNvGrpSpPr/>
          <p:nvPr/>
        </p:nvGrpSpPr>
        <p:grpSpPr>
          <a:xfrm>
            <a:off x="771289" y="1183004"/>
            <a:ext cx="572646" cy="554438"/>
            <a:chOff x="7205752" y="3886743"/>
            <a:chExt cx="572646" cy="554438"/>
          </a:xfrm>
          <a:effectLst>
            <a:outerShdw blurRad="63500" sx="102000" sy="102000" algn="ctr" rotWithShape="0">
              <a:prstClr val="black">
                <a:alpha val="40000"/>
              </a:prstClr>
            </a:outerShdw>
          </a:effectLst>
        </p:grpSpPr>
        <p:sp>
          <p:nvSpPr>
            <p:cNvPr id="32" name="Oval 31">
              <a:extLst>
                <a:ext uri="{FF2B5EF4-FFF2-40B4-BE49-F238E27FC236}">
                  <a16:creationId xmlns:a16="http://schemas.microsoft.com/office/drawing/2014/main" id="{3848D0E8-2416-C954-0846-D6D35F401B7C}"/>
                </a:ext>
              </a:extLst>
            </p:cNvPr>
            <p:cNvSpPr/>
            <p:nvPr/>
          </p:nvSpPr>
          <p:spPr>
            <a:xfrm flipH="1">
              <a:off x="7205752" y="3886743"/>
              <a:ext cx="572646" cy="554438"/>
            </a:xfrm>
            <a:prstGeom prst="ellipse">
              <a:avLst/>
            </a:prstGeom>
            <a:solidFill>
              <a:schemeClr val="accent1"/>
            </a:solidFill>
            <a:ln>
              <a:noFill/>
            </a:ln>
          </p:spPr>
          <p:txBody>
            <a:bodyPr vert="horz" wrap="square" lIns="0" tIns="0" rIns="0" bIns="0" rtlCol="0" anchor="ctr">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endParaRPr kumimoji="0" lang="ar-SA" sz="1200" b="1" i="0" u="none" strike="noStrike" kern="1200" cap="none" spc="0" normalizeH="0" baseline="0" noProof="0">
                <a:ln>
                  <a:noFill/>
                </a:ln>
                <a:solidFill>
                  <a:prstClr val="white"/>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45" name="Graphic 44">
              <a:extLst>
                <a:ext uri="{FF2B5EF4-FFF2-40B4-BE49-F238E27FC236}">
                  <a16:creationId xmlns:a16="http://schemas.microsoft.com/office/drawing/2014/main" id="{43F93CE1-CF34-FB16-3EEA-C2F173844D7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31703" y="4009317"/>
              <a:ext cx="320745" cy="309290"/>
            </a:xfrm>
            <a:prstGeom prst="rect">
              <a:avLst/>
            </a:prstGeom>
          </p:spPr>
        </p:pic>
      </p:grpSp>
      <p:sp>
        <p:nvSpPr>
          <p:cNvPr id="84" name="Freeform 142">
            <a:extLst>
              <a:ext uri="{FF2B5EF4-FFF2-40B4-BE49-F238E27FC236}">
                <a16:creationId xmlns:a16="http://schemas.microsoft.com/office/drawing/2014/main" id="{B6D98305-34DE-5EBF-6E0B-087735EBE1E6}"/>
              </a:ext>
            </a:extLst>
          </p:cNvPr>
          <p:cNvSpPr>
            <a:spLocks/>
          </p:cNvSpPr>
          <p:nvPr/>
        </p:nvSpPr>
        <p:spPr bwMode="auto">
          <a:xfrm>
            <a:off x="990583" y="2753905"/>
            <a:ext cx="134059" cy="136852"/>
          </a:xfrm>
          <a:custGeom>
            <a:avLst/>
            <a:gdLst>
              <a:gd name="T0" fmla="*/ 60 w 61"/>
              <a:gd name="T1" fmla="*/ 46 h 62"/>
              <a:gd name="T2" fmla="*/ 45 w 61"/>
              <a:gd name="T3" fmla="*/ 31 h 62"/>
              <a:gd name="T4" fmla="*/ 60 w 61"/>
              <a:gd name="T5" fmla="*/ 16 h 62"/>
              <a:gd name="T6" fmla="*/ 60 w 61"/>
              <a:gd name="T7" fmla="*/ 11 h 62"/>
              <a:gd name="T8" fmla="*/ 51 w 61"/>
              <a:gd name="T9" fmla="*/ 2 h 62"/>
              <a:gd name="T10" fmla="*/ 46 w 61"/>
              <a:gd name="T11" fmla="*/ 2 h 62"/>
              <a:gd name="T12" fmla="*/ 31 w 61"/>
              <a:gd name="T13" fmla="*/ 17 h 62"/>
              <a:gd name="T14" fmla="*/ 16 w 61"/>
              <a:gd name="T15" fmla="*/ 2 h 62"/>
              <a:gd name="T16" fmla="*/ 10 w 61"/>
              <a:gd name="T17" fmla="*/ 2 h 62"/>
              <a:gd name="T18" fmla="*/ 2 w 61"/>
              <a:gd name="T19" fmla="*/ 11 h 62"/>
              <a:gd name="T20" fmla="*/ 2 w 61"/>
              <a:gd name="T21" fmla="*/ 16 h 62"/>
              <a:gd name="T22" fmla="*/ 16 w 61"/>
              <a:gd name="T23" fmla="*/ 31 h 62"/>
              <a:gd name="T24" fmla="*/ 2 w 61"/>
              <a:gd name="T25" fmla="*/ 46 h 62"/>
              <a:gd name="T26" fmla="*/ 2 w 61"/>
              <a:gd name="T27" fmla="*/ 52 h 62"/>
              <a:gd name="T28" fmla="*/ 10 w 61"/>
              <a:gd name="T29" fmla="*/ 60 h 62"/>
              <a:gd name="T30" fmla="*/ 16 w 61"/>
              <a:gd name="T31" fmla="*/ 60 h 62"/>
              <a:gd name="T32" fmla="*/ 31 w 61"/>
              <a:gd name="T33" fmla="*/ 45 h 62"/>
              <a:gd name="T34" fmla="*/ 46 w 61"/>
              <a:gd name="T35" fmla="*/ 60 h 62"/>
              <a:gd name="T36" fmla="*/ 51 w 61"/>
              <a:gd name="T37" fmla="*/ 60 h 62"/>
              <a:gd name="T38" fmla="*/ 60 w 61"/>
              <a:gd name="T39" fmla="*/ 52 h 62"/>
              <a:gd name="T40" fmla="*/ 60 w 61"/>
              <a:gd name="T41" fmla="*/ 4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62">
                <a:moveTo>
                  <a:pt x="60" y="46"/>
                </a:moveTo>
                <a:cubicBezTo>
                  <a:pt x="45" y="31"/>
                  <a:pt x="45" y="31"/>
                  <a:pt x="45" y="31"/>
                </a:cubicBezTo>
                <a:cubicBezTo>
                  <a:pt x="60" y="16"/>
                  <a:pt x="60" y="16"/>
                  <a:pt x="60" y="16"/>
                </a:cubicBezTo>
                <a:cubicBezTo>
                  <a:pt x="61" y="15"/>
                  <a:pt x="61" y="12"/>
                  <a:pt x="60" y="11"/>
                </a:cubicBezTo>
                <a:cubicBezTo>
                  <a:pt x="51" y="2"/>
                  <a:pt x="51" y="2"/>
                  <a:pt x="51" y="2"/>
                </a:cubicBezTo>
                <a:cubicBezTo>
                  <a:pt x="50" y="0"/>
                  <a:pt x="47" y="0"/>
                  <a:pt x="46" y="2"/>
                </a:cubicBezTo>
                <a:cubicBezTo>
                  <a:pt x="31" y="17"/>
                  <a:pt x="31" y="17"/>
                  <a:pt x="31" y="17"/>
                </a:cubicBezTo>
                <a:cubicBezTo>
                  <a:pt x="16" y="2"/>
                  <a:pt x="16" y="2"/>
                  <a:pt x="16" y="2"/>
                </a:cubicBezTo>
                <a:cubicBezTo>
                  <a:pt x="14" y="0"/>
                  <a:pt x="12" y="0"/>
                  <a:pt x="10" y="2"/>
                </a:cubicBezTo>
                <a:cubicBezTo>
                  <a:pt x="2" y="11"/>
                  <a:pt x="2" y="11"/>
                  <a:pt x="2" y="11"/>
                </a:cubicBezTo>
                <a:cubicBezTo>
                  <a:pt x="0" y="12"/>
                  <a:pt x="0" y="15"/>
                  <a:pt x="2" y="16"/>
                </a:cubicBezTo>
                <a:cubicBezTo>
                  <a:pt x="16" y="31"/>
                  <a:pt x="16" y="31"/>
                  <a:pt x="16" y="31"/>
                </a:cubicBezTo>
                <a:cubicBezTo>
                  <a:pt x="2" y="46"/>
                  <a:pt x="2" y="46"/>
                  <a:pt x="2" y="46"/>
                </a:cubicBezTo>
                <a:cubicBezTo>
                  <a:pt x="0" y="48"/>
                  <a:pt x="0" y="50"/>
                  <a:pt x="2" y="52"/>
                </a:cubicBezTo>
                <a:cubicBezTo>
                  <a:pt x="10" y="60"/>
                  <a:pt x="10" y="60"/>
                  <a:pt x="10" y="60"/>
                </a:cubicBezTo>
                <a:cubicBezTo>
                  <a:pt x="12" y="62"/>
                  <a:pt x="14" y="62"/>
                  <a:pt x="16" y="60"/>
                </a:cubicBezTo>
                <a:cubicBezTo>
                  <a:pt x="31" y="45"/>
                  <a:pt x="31" y="45"/>
                  <a:pt x="31" y="45"/>
                </a:cubicBezTo>
                <a:cubicBezTo>
                  <a:pt x="46" y="60"/>
                  <a:pt x="46" y="60"/>
                  <a:pt x="46" y="60"/>
                </a:cubicBezTo>
                <a:cubicBezTo>
                  <a:pt x="47" y="62"/>
                  <a:pt x="50" y="62"/>
                  <a:pt x="51" y="60"/>
                </a:cubicBezTo>
                <a:cubicBezTo>
                  <a:pt x="60" y="52"/>
                  <a:pt x="60" y="52"/>
                  <a:pt x="60" y="52"/>
                </a:cubicBezTo>
                <a:cubicBezTo>
                  <a:pt x="61" y="50"/>
                  <a:pt x="61" y="48"/>
                  <a:pt x="60" y="46"/>
                </a:cubicBezTo>
                <a:close/>
              </a:path>
            </a:pathLst>
          </a:custGeom>
          <a:solidFill>
            <a:srgbClr val="C00000"/>
          </a:solidFill>
          <a:ln>
            <a:noFill/>
          </a:ln>
        </p:spPr>
        <p:txBody>
          <a:bodyPr vert="horz" wrap="square" lIns="34290" tIns="17145" rIns="34290" bIns="17145" numCol="1" anchor="t" anchorCtr="0" compatLnSpc="1">
            <a:prstTxWarp prst="textNoShape">
              <a:avLst/>
            </a:prstTxWarp>
          </a:bodyP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253" b="0" i="0" u="none" strike="noStrike" kern="1200" cap="none" spc="0" normalizeH="0" baseline="0" noProof="0">
              <a:ln>
                <a:noFill/>
              </a:ln>
              <a:solidFill>
                <a:srgbClr val="C00000"/>
              </a:solidFill>
              <a:effectLst/>
              <a:uLnTx/>
              <a:uFillTx/>
              <a:latin typeface="Calibri" panose="020F0502020204030204"/>
              <a:ea typeface="+mn-ea"/>
              <a:cs typeface="+mn-cs"/>
            </a:endParaRPr>
          </a:p>
        </p:txBody>
      </p:sp>
      <p:sp>
        <p:nvSpPr>
          <p:cNvPr id="90" name="Rectangle: Rounded Corners 89">
            <a:extLst>
              <a:ext uri="{FF2B5EF4-FFF2-40B4-BE49-F238E27FC236}">
                <a16:creationId xmlns:a16="http://schemas.microsoft.com/office/drawing/2014/main" id="{57931EE0-8A34-2536-D0CC-7A9D40524E54}"/>
              </a:ext>
            </a:extLst>
          </p:cNvPr>
          <p:cNvSpPr/>
          <p:nvPr/>
        </p:nvSpPr>
        <p:spPr>
          <a:xfrm flipH="1">
            <a:off x="4558640" y="3082987"/>
            <a:ext cx="2660529" cy="1266502"/>
          </a:xfrm>
          <a:prstGeom prst="roundRect">
            <a:avLst>
              <a:gd name="adj" fmla="val 5930"/>
            </a:avLst>
          </a:prstGeom>
          <a:solidFill>
            <a:schemeClr val="tx2">
              <a:lumMod val="20000"/>
              <a:lumOff val="80000"/>
            </a:schemeClr>
          </a:solidFill>
          <a:ln>
            <a:noFill/>
          </a:ln>
        </p:spPr>
        <p:txBody>
          <a:bodyPr vert="horz" wrap="square" lIns="0" tIns="182880" rIns="0" bIns="0" rtlCol="0" anchor="t">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endParaRPr kumimoji="0" lang="ar-EG" sz="105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endParaRPr>
          </a:p>
        </p:txBody>
      </p:sp>
      <p:sp>
        <p:nvSpPr>
          <p:cNvPr id="91" name="Rectangle: Rounded Corners 90">
            <a:extLst>
              <a:ext uri="{FF2B5EF4-FFF2-40B4-BE49-F238E27FC236}">
                <a16:creationId xmlns:a16="http://schemas.microsoft.com/office/drawing/2014/main" id="{B9A37DB1-B254-9350-31D1-6ED21585DF6A}"/>
              </a:ext>
            </a:extLst>
          </p:cNvPr>
          <p:cNvSpPr/>
          <p:nvPr/>
        </p:nvSpPr>
        <p:spPr>
          <a:xfrm flipH="1">
            <a:off x="417532" y="3082987"/>
            <a:ext cx="1280160" cy="1266502"/>
          </a:xfrm>
          <a:prstGeom prst="roundRect">
            <a:avLst>
              <a:gd name="adj" fmla="val 5930"/>
            </a:avLst>
          </a:prstGeom>
          <a:solidFill>
            <a:schemeClr val="tx2">
              <a:lumMod val="20000"/>
              <a:lumOff val="80000"/>
            </a:schemeClr>
          </a:solidFill>
          <a:ln>
            <a:noFill/>
          </a:ln>
        </p:spPr>
        <p:txBody>
          <a:bodyPr vert="horz" wrap="square" lIns="0" tIns="182880" rIns="0" bIns="0" rtlCol="0" anchor="t">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endParaRPr kumimoji="0" lang="ar-EG" sz="105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endParaRPr>
          </a:p>
        </p:txBody>
      </p:sp>
      <p:sp>
        <p:nvSpPr>
          <p:cNvPr id="92" name="Rectangle: Rounded Corners 91">
            <a:extLst>
              <a:ext uri="{FF2B5EF4-FFF2-40B4-BE49-F238E27FC236}">
                <a16:creationId xmlns:a16="http://schemas.microsoft.com/office/drawing/2014/main" id="{B8EAD344-32D2-67C7-1067-00FEE2077AEE}"/>
              </a:ext>
            </a:extLst>
          </p:cNvPr>
          <p:cNvSpPr/>
          <p:nvPr/>
        </p:nvSpPr>
        <p:spPr>
          <a:xfrm flipH="1">
            <a:off x="1797901" y="3082987"/>
            <a:ext cx="2660529" cy="1266502"/>
          </a:xfrm>
          <a:prstGeom prst="roundRect">
            <a:avLst>
              <a:gd name="adj" fmla="val 5930"/>
            </a:avLst>
          </a:prstGeom>
          <a:solidFill>
            <a:schemeClr val="tx2">
              <a:lumMod val="20000"/>
              <a:lumOff val="80000"/>
            </a:schemeClr>
          </a:solidFill>
          <a:ln>
            <a:noFill/>
          </a:ln>
        </p:spPr>
        <p:txBody>
          <a:bodyPr vert="horz" wrap="square" lIns="0" tIns="182880" rIns="0" bIns="0" rtlCol="0" anchor="t">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endParaRPr kumimoji="0" lang="ar-EG" sz="105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endParaRPr>
          </a:p>
        </p:txBody>
      </p:sp>
      <p:sp>
        <p:nvSpPr>
          <p:cNvPr id="93" name="مربع نص 39">
            <a:extLst>
              <a:ext uri="{FF2B5EF4-FFF2-40B4-BE49-F238E27FC236}">
                <a16:creationId xmlns:a16="http://schemas.microsoft.com/office/drawing/2014/main" id="{1B791AA0-E054-57CC-06B4-F93AF24D387F}"/>
              </a:ext>
            </a:extLst>
          </p:cNvPr>
          <p:cNvSpPr txBox="1"/>
          <p:nvPr/>
        </p:nvSpPr>
        <p:spPr>
          <a:xfrm>
            <a:off x="4522416" y="3179059"/>
            <a:ext cx="2623396" cy="784830"/>
          </a:xfrm>
          <a:prstGeom prst="rect">
            <a:avLst/>
          </a:prstGeom>
        </p:spPr>
        <p:txBody>
          <a:bodyPr wrap="square" rtlCol="1">
            <a:spAutoFit/>
          </a:bodyPr>
          <a:lstStyle/>
          <a:p>
            <a:pPr marL="0" marR="0" lvl="0" indent="0" algn="r" defTabSz="171450" rtl="0"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الملاحظات الإيجابية:</a:t>
            </a:r>
          </a:p>
          <a:p>
            <a:pPr marL="0" marR="0" lvl="0" indent="0" algn="r" defTabSz="171450" rtl="0" eaLnBrk="1" fontAlgn="auto" latinLnBrk="0" hangingPunct="1">
              <a:lnSpc>
                <a:spcPct val="100000"/>
              </a:lnSpc>
              <a:spcBef>
                <a:spcPts val="0"/>
              </a:spcBef>
              <a:spcAft>
                <a:spcPts val="0"/>
              </a:spcAft>
              <a:buClrTx/>
              <a:buSzTx/>
              <a:buFontTx/>
              <a:buNone/>
              <a:tabLst/>
              <a:defRPr/>
            </a:pPr>
            <a:r>
              <a:rPr kumimoji="0" lang="ar-SA" sz="900" b="0"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يعكس اهتمام الشركة بتطوير الأداء الداخلي.</a:t>
            </a:r>
          </a:p>
          <a:p>
            <a:pPr marL="0" marR="0" lvl="0" indent="0" algn="r" defTabSz="171450" rtl="0" eaLnBrk="1" fontAlgn="auto" latinLnBrk="0" hangingPunct="1">
              <a:lnSpc>
                <a:spcPct val="100000"/>
              </a:lnSpc>
              <a:spcBef>
                <a:spcPts val="0"/>
              </a:spcBef>
              <a:spcAft>
                <a:spcPts val="0"/>
              </a:spcAft>
              <a:buClrTx/>
              <a:buSzTx/>
              <a:buFontTx/>
              <a:buNone/>
              <a:tabLst/>
              <a:defRPr/>
            </a:pPr>
            <a:r>
              <a:rPr kumimoji="0" lang="ar-SA" sz="900" b="0"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يشير إلى وعي بأهمية البنية التحتية الإدارية.</a:t>
            </a:r>
          </a:p>
          <a:p>
            <a:pPr marL="0" marR="0" lvl="0" indent="0" algn="r" defTabSz="171450" rtl="0" eaLnBrk="1" fontAlgn="auto" latinLnBrk="0" hangingPunct="1">
              <a:lnSpc>
                <a:spcPct val="100000"/>
              </a:lnSpc>
              <a:spcBef>
                <a:spcPts val="0"/>
              </a:spcBef>
              <a:spcAft>
                <a:spcPts val="0"/>
              </a:spcAft>
              <a:buClrTx/>
              <a:buSzTx/>
              <a:buFontTx/>
              <a:buNone/>
              <a:tabLst/>
              <a:defRPr/>
            </a:pPr>
            <a:r>
              <a:rPr kumimoji="0" lang="ar-SA" sz="900" b="0"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يتماشى مع تطلعات الشركات الكبرى التي تسعى لتطبيق ممارسات الحوكمة والتحسين المستمر.</a:t>
            </a:r>
            <a:r>
              <a:rPr kumimoji="0" lang="ar-SA" sz="900" b="1"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 </a:t>
            </a:r>
            <a:endParaRPr kumimoji="0" lang="ar-SA" sz="900" b="0"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endParaRPr>
          </a:p>
        </p:txBody>
      </p:sp>
      <p:sp>
        <p:nvSpPr>
          <p:cNvPr id="94" name="مربع نص 41">
            <a:extLst>
              <a:ext uri="{FF2B5EF4-FFF2-40B4-BE49-F238E27FC236}">
                <a16:creationId xmlns:a16="http://schemas.microsoft.com/office/drawing/2014/main" id="{C583BC4C-EF67-354D-2679-EEB08F40AE76}"/>
              </a:ext>
            </a:extLst>
          </p:cNvPr>
          <p:cNvSpPr txBox="1"/>
          <p:nvPr/>
        </p:nvSpPr>
        <p:spPr>
          <a:xfrm>
            <a:off x="1861887" y="3179059"/>
            <a:ext cx="2523186" cy="923330"/>
          </a:xfrm>
          <a:prstGeom prst="rect">
            <a:avLst/>
          </a:prstGeom>
        </p:spPr>
        <p:txBody>
          <a:bodyPr wrap="square" rtlCol="1">
            <a:spAutoFit/>
          </a:bodyPr>
          <a:lstStyle/>
          <a:p>
            <a:pPr marL="0" marR="0" lvl="0" indent="0" algn="r" defTabSz="171450" rtl="0"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نقاط الضعف:</a:t>
            </a:r>
          </a:p>
          <a:p>
            <a:pPr marL="0" marR="0" lvl="0" indent="0" algn="r" defTabSz="171450" rtl="0" eaLnBrk="1" fontAlgn="auto" latinLnBrk="0" hangingPunct="1">
              <a:lnSpc>
                <a:spcPct val="100000"/>
              </a:lnSpc>
              <a:spcBef>
                <a:spcPts val="0"/>
              </a:spcBef>
              <a:spcAft>
                <a:spcPts val="0"/>
              </a:spcAft>
              <a:buClrTx/>
              <a:buSzTx/>
              <a:buFontTx/>
              <a:buNone/>
              <a:tabLst/>
              <a:defRPr/>
            </a:pPr>
            <a:r>
              <a:rPr kumimoji="0" lang="ar-SA" sz="900" b="0"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الهدف </a:t>
            </a:r>
            <a:r>
              <a:rPr kumimoji="0" lang="ar-SA" sz="900" b="1"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عام جدًا</a:t>
            </a:r>
            <a:r>
              <a:rPr kumimoji="0" lang="ar-SA" sz="900" b="0"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 ولا يحدد بالضبط ما المقصود بـ "التميز التشغيلي والمؤسسي" وغائب عن الصياغة الأصلية للرؤية والرسالة</a:t>
            </a:r>
          </a:p>
          <a:p>
            <a:pPr marL="0" marR="0" lvl="0" indent="0" algn="r" defTabSz="171450" rtl="0"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لا توجد مؤشرات قياس واضحة</a:t>
            </a:r>
            <a:r>
              <a:rPr kumimoji="0" lang="ar-SA" sz="900" b="0"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 يمكن من خلالها تقييم التقدم</a:t>
            </a:r>
          </a:p>
          <a:p>
            <a:pPr marL="0" marR="0" lvl="0" indent="0" algn="r" defTabSz="171450" rtl="0"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غياب إطار زمني</a:t>
            </a:r>
            <a:r>
              <a:rPr kumimoji="0" lang="ar-SA" sz="900" b="0"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 يجعل من الصعب تتبعه أو ربطه بخطط سنوية.</a:t>
            </a:r>
          </a:p>
          <a:p>
            <a:pPr marL="0" marR="0" lvl="0" indent="0" algn="r" defTabSz="171450" rtl="0" eaLnBrk="1" fontAlgn="auto" latinLnBrk="0" hangingPunct="1">
              <a:lnSpc>
                <a:spcPct val="100000"/>
              </a:lnSpc>
              <a:spcBef>
                <a:spcPts val="0"/>
              </a:spcBef>
              <a:spcAft>
                <a:spcPts val="0"/>
              </a:spcAft>
              <a:buClrTx/>
              <a:buSzTx/>
              <a:buFontTx/>
              <a:buNone/>
              <a:tabLst/>
              <a:defRPr/>
            </a:pPr>
            <a:r>
              <a:rPr kumimoji="0" lang="ar-SA" sz="900" b="0"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لا يُظهر ما إذا كان المقصود تحسين الوضع القائم أم بناء قدرات جديدة. </a:t>
            </a:r>
          </a:p>
        </p:txBody>
      </p:sp>
      <p:sp>
        <p:nvSpPr>
          <p:cNvPr id="95" name="مربع نص 42">
            <a:extLst>
              <a:ext uri="{FF2B5EF4-FFF2-40B4-BE49-F238E27FC236}">
                <a16:creationId xmlns:a16="http://schemas.microsoft.com/office/drawing/2014/main" id="{6F0D9AEB-4A68-4385-3D75-B8055FC8C284}"/>
              </a:ext>
            </a:extLst>
          </p:cNvPr>
          <p:cNvSpPr txBox="1"/>
          <p:nvPr/>
        </p:nvSpPr>
        <p:spPr>
          <a:xfrm>
            <a:off x="417532" y="3179059"/>
            <a:ext cx="1206802" cy="1061829"/>
          </a:xfrm>
          <a:prstGeom prst="rect">
            <a:avLst/>
          </a:prstGeom>
        </p:spPr>
        <p:txBody>
          <a:bodyPr wrap="square" rtlCol="1">
            <a:spAutoFit/>
          </a:bodyPr>
          <a:lstStyle/>
          <a:p>
            <a:pPr marL="0" marR="0" lvl="0" indent="0" algn="r" defTabSz="17145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التوصية:</a:t>
            </a:r>
          </a:p>
          <a:p>
            <a:pPr marL="0" marR="0" lvl="0" indent="0" algn="r" defTabSz="171450" rtl="1" eaLnBrk="1" fontAlgn="auto" latinLnBrk="0" hangingPunct="1">
              <a:lnSpc>
                <a:spcPct val="100000"/>
              </a:lnSpc>
              <a:spcBef>
                <a:spcPts val="0"/>
              </a:spcBef>
              <a:spcAft>
                <a:spcPts val="0"/>
              </a:spcAft>
              <a:buClrTx/>
              <a:buSzTx/>
              <a:buFontTx/>
              <a:buNone/>
              <a:tabLst/>
              <a:defRPr/>
            </a:pPr>
            <a:r>
              <a:rPr kumimoji="0" lang="ar-SA" sz="900" b="0"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صياغة الهدف بشكل أكثر تحديدًا وإضافة بإطار زمني محدد وربطه بمحاور أداء رئيسية مثل: الكفاءة التشغيلية، رضا العملاء، نظم الجودة، التحول الرقمي</a:t>
            </a:r>
          </a:p>
        </p:txBody>
      </p:sp>
    </p:spTree>
    <p:extLst>
      <p:ext uri="{BB962C8B-B14F-4D97-AF65-F5344CB8AC3E}">
        <p14:creationId xmlns:p14="http://schemas.microsoft.com/office/powerpoint/2010/main" val="3990226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9BC57-DE11-853A-FC4C-CE9155DDC191}"/>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86F553A6-0AE5-2623-B060-93C587FE77AD}"/>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nSpc>
                <a:spcPct val="115000"/>
              </a:lnSpc>
              <a:spcAft>
                <a:spcPts val="300"/>
              </a:spcAft>
            </a:pPr>
            <a:r>
              <a:rPr lang="en-US" sz="1800" kern="100" dirty="0" err="1">
                <a:latin typeface="Aptos" panose="020B0004020202020204" pitchFamily="34" charset="0"/>
                <a:ea typeface="Aptos" panose="020B0004020202020204" pitchFamily="34" charset="0"/>
                <a:cs typeface="Sakkal Majalla" panose="02000000000000000000" pitchFamily="2" charset="-78"/>
              </a:rPr>
              <a:t>فهمنا</a:t>
            </a:r>
            <a:r>
              <a:rPr lang="en-US" sz="1800" kern="100" dirty="0">
                <a:latin typeface="Aptos" panose="020B0004020202020204" pitchFamily="34" charset="0"/>
                <a:ea typeface="Aptos" panose="020B0004020202020204" pitchFamily="34" charset="0"/>
                <a:cs typeface="Sakkal Majalla" panose="02000000000000000000" pitchFamily="2" charset="-78"/>
              </a:rPr>
              <a:t> </a:t>
            </a:r>
            <a:r>
              <a:rPr lang="en-US" sz="1800" kern="100" dirty="0" err="1">
                <a:latin typeface="Aptos" panose="020B0004020202020204" pitchFamily="34" charset="0"/>
                <a:ea typeface="Aptos" panose="020B0004020202020204" pitchFamily="34" charset="0"/>
                <a:cs typeface="Sakkal Majalla" panose="02000000000000000000" pitchFamily="2" charset="-78"/>
              </a:rPr>
              <a:t>عن</a:t>
            </a:r>
            <a:r>
              <a:rPr lang="en-US" sz="1800" kern="100" dirty="0">
                <a:latin typeface="Aptos" panose="020B0004020202020204" pitchFamily="34" charset="0"/>
                <a:ea typeface="Aptos" panose="020B0004020202020204" pitchFamily="34" charset="0"/>
                <a:cs typeface="Sakkal Majalla" panose="02000000000000000000" pitchFamily="2" charset="-78"/>
              </a:rPr>
              <a:t> المجموعة</a:t>
            </a:r>
          </a:p>
        </p:txBody>
      </p:sp>
      <p:sp>
        <p:nvSpPr>
          <p:cNvPr id="2" name="Rectangle 1">
            <a:extLst>
              <a:ext uri="{FF2B5EF4-FFF2-40B4-BE49-F238E27FC236}">
                <a16:creationId xmlns:a16="http://schemas.microsoft.com/office/drawing/2014/main" id="{C7C20620-A2C2-C085-8DAB-AB30C5CA69C6}"/>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algn="r" rtl="1"/>
            <a:endParaRPr lang="en-US" sz="253" dirty="0"/>
          </a:p>
        </p:txBody>
      </p:sp>
      <p:sp>
        <p:nvSpPr>
          <p:cNvPr id="8" name="Slide Number Placeholder 2">
            <a:extLst>
              <a:ext uri="{FF2B5EF4-FFF2-40B4-BE49-F238E27FC236}">
                <a16:creationId xmlns:a16="http://schemas.microsoft.com/office/drawing/2014/main" id="{39A8A548-1041-7CB0-62D2-DAFDD768B0C8}"/>
              </a:ext>
            </a:extLst>
          </p:cNvPr>
          <p:cNvSpPr>
            <a:spLocks noGrp="1"/>
          </p:cNvSpPr>
          <p:nvPr>
            <p:ph type="sldNum" sz="quarter" idx="4"/>
          </p:nvPr>
        </p:nvSpPr>
        <p:spPr>
          <a:xfrm>
            <a:off x="8339248" y="4773324"/>
            <a:ext cx="519579" cy="226002"/>
          </a:xfrm>
        </p:spPr>
        <p:txBody>
          <a:bodyPr/>
          <a:lstStyle/>
          <a:p>
            <a:fld id="{402EAA05-6333-46EE-AAC8-A5AD6A996142}" type="slidenum">
              <a:rPr lang="en-US" smtClean="0"/>
              <a:t>11</a:t>
            </a:fld>
            <a:endParaRPr lang="en-US" dirty="0"/>
          </a:p>
        </p:txBody>
      </p:sp>
      <p:sp>
        <p:nvSpPr>
          <p:cNvPr id="4" name="TextBox 2">
            <a:extLst>
              <a:ext uri="{FF2B5EF4-FFF2-40B4-BE49-F238E27FC236}">
                <a16:creationId xmlns:a16="http://schemas.microsoft.com/office/drawing/2014/main" id="{0C0D9E27-C6D9-2051-5962-745F18E9DD44}"/>
              </a:ext>
            </a:extLst>
          </p:cNvPr>
          <p:cNvSpPr txBox="1"/>
          <p:nvPr/>
        </p:nvSpPr>
        <p:spPr>
          <a:xfrm>
            <a:off x="6076335" y="984319"/>
            <a:ext cx="2772824" cy="306467"/>
          </a:xfrm>
          <a:prstGeom prst="roundRect">
            <a:avLst/>
          </a:prstGeom>
          <a:solidFill>
            <a:schemeClr val="accent1"/>
          </a:solidFill>
          <a:ln>
            <a:noFill/>
          </a:ln>
        </p:spPr>
        <p:txBody>
          <a:bodyPr vert="horz" wrap="square" lIns="0" tIns="0" rIns="365760" bIns="0" rtlCol="0" anchor="ctr">
            <a:noAutofit/>
          </a:bodyPr>
          <a:lstStyle>
            <a:defPPr>
              <a:defRPr lang="en-US"/>
            </a:defPPr>
            <a:lvl1pPr algn="ctr" defTabSz="342883" rtl="1">
              <a:defRPr sz="1200" b="1">
                <a:solidFill>
                  <a:schemeClr val="bg1"/>
                </a:solidFill>
                <a:latin typeface="Sakkal Majalla" panose="02000000000000000000" pitchFamily="2" charset="-78"/>
                <a:ea typeface="GE SS Text Light" panose="020A0503020102020204" pitchFamily="18" charset="-78"/>
                <a:cs typeface="Sakkal Majalla" panose="02000000000000000000" pitchFamily="2" charset="-78"/>
              </a:defRPr>
            </a:lvl1pPr>
          </a:lstStyle>
          <a:p>
            <a:pPr algn="r"/>
            <a:r>
              <a:rPr lang="en-US" dirty="0" err="1"/>
              <a:t>رؤية</a:t>
            </a:r>
            <a:r>
              <a:rPr lang="en-US" dirty="0"/>
              <a:t> المجموعة</a:t>
            </a:r>
          </a:p>
        </p:txBody>
      </p:sp>
      <p:sp>
        <p:nvSpPr>
          <p:cNvPr id="5" name="TextBox 3">
            <a:extLst>
              <a:ext uri="{FF2B5EF4-FFF2-40B4-BE49-F238E27FC236}">
                <a16:creationId xmlns:a16="http://schemas.microsoft.com/office/drawing/2014/main" id="{315B9E9F-CE11-93D2-1BEC-4074EECC29BB}"/>
              </a:ext>
            </a:extLst>
          </p:cNvPr>
          <p:cNvSpPr txBox="1"/>
          <p:nvPr/>
        </p:nvSpPr>
        <p:spPr>
          <a:xfrm>
            <a:off x="6076335" y="1835249"/>
            <a:ext cx="2772824" cy="306467"/>
          </a:xfrm>
          <a:prstGeom prst="roundRect">
            <a:avLst/>
          </a:prstGeom>
          <a:solidFill>
            <a:schemeClr val="accent1"/>
          </a:solidFill>
          <a:ln>
            <a:noFill/>
          </a:ln>
        </p:spPr>
        <p:txBody>
          <a:bodyPr vert="horz" wrap="square" lIns="0" tIns="0" rIns="365760" bIns="0" rtlCol="0" anchor="ctr">
            <a:noAutofit/>
          </a:bodyPr>
          <a:lstStyle>
            <a:defPPr>
              <a:defRPr lang="en-US"/>
            </a:defPPr>
            <a:lvl1pPr algn="ctr" defTabSz="342883" rtl="1">
              <a:defRPr sz="1200" b="1">
                <a:solidFill>
                  <a:schemeClr val="bg1"/>
                </a:solidFill>
                <a:latin typeface="Sakkal Majalla" panose="02000000000000000000" pitchFamily="2" charset="-78"/>
                <a:ea typeface="GE SS Text Light" panose="020A0503020102020204" pitchFamily="18" charset="-78"/>
                <a:cs typeface="Sakkal Majalla" panose="02000000000000000000" pitchFamily="2" charset="-78"/>
              </a:defRPr>
            </a:lvl1pPr>
          </a:lstStyle>
          <a:p>
            <a:pPr algn="r"/>
            <a:r>
              <a:rPr lang="en-US" dirty="0" err="1"/>
              <a:t>رسالة</a:t>
            </a:r>
            <a:r>
              <a:rPr lang="en-US" dirty="0"/>
              <a:t>  المجموعة</a:t>
            </a:r>
          </a:p>
        </p:txBody>
      </p:sp>
      <p:sp>
        <p:nvSpPr>
          <p:cNvPr id="7" name="TextBox 4">
            <a:extLst>
              <a:ext uri="{FF2B5EF4-FFF2-40B4-BE49-F238E27FC236}">
                <a16:creationId xmlns:a16="http://schemas.microsoft.com/office/drawing/2014/main" id="{79283A40-C182-DBE9-2EDF-780FFE4EFF63}"/>
              </a:ext>
            </a:extLst>
          </p:cNvPr>
          <p:cNvSpPr txBox="1"/>
          <p:nvPr/>
        </p:nvSpPr>
        <p:spPr>
          <a:xfrm>
            <a:off x="6085426" y="2820363"/>
            <a:ext cx="2772824" cy="306467"/>
          </a:xfrm>
          <a:prstGeom prst="roundRect">
            <a:avLst/>
          </a:prstGeom>
          <a:solidFill>
            <a:schemeClr val="accent1"/>
          </a:solidFill>
          <a:ln>
            <a:noFill/>
          </a:ln>
        </p:spPr>
        <p:txBody>
          <a:bodyPr vert="horz" wrap="square" lIns="0" tIns="0" rIns="365760" bIns="0" rtlCol="0" anchor="ctr">
            <a:noAutofit/>
          </a:bodyPr>
          <a:lstStyle>
            <a:defPPr>
              <a:defRPr lang="en-US"/>
            </a:defPPr>
            <a:lvl1pPr algn="ctr" defTabSz="342883" rtl="1">
              <a:defRPr sz="1200" b="1">
                <a:solidFill>
                  <a:schemeClr val="bg1"/>
                </a:solidFill>
                <a:latin typeface="Sakkal Majalla" panose="02000000000000000000" pitchFamily="2" charset="-78"/>
                <a:ea typeface="GE SS Text Light" panose="020A0503020102020204" pitchFamily="18" charset="-78"/>
                <a:cs typeface="Sakkal Majalla" panose="02000000000000000000" pitchFamily="2" charset="-78"/>
              </a:defRPr>
            </a:lvl1pPr>
          </a:lstStyle>
          <a:p>
            <a:pPr algn="r"/>
            <a:r>
              <a:rPr lang="en-US"/>
              <a:t>الأهداف الاستراتيجية للمجموعة</a:t>
            </a:r>
            <a:endParaRPr lang="en-US" dirty="0"/>
          </a:p>
        </p:txBody>
      </p:sp>
      <p:sp>
        <p:nvSpPr>
          <p:cNvPr id="9" name="Subtitle 2">
            <a:extLst>
              <a:ext uri="{FF2B5EF4-FFF2-40B4-BE49-F238E27FC236}">
                <a16:creationId xmlns:a16="http://schemas.microsoft.com/office/drawing/2014/main" id="{2F42244B-7037-857A-FAD3-07DD27DD05F5}"/>
              </a:ext>
            </a:extLst>
          </p:cNvPr>
          <p:cNvSpPr txBox="1">
            <a:spLocks/>
          </p:cNvSpPr>
          <p:nvPr/>
        </p:nvSpPr>
        <p:spPr>
          <a:xfrm>
            <a:off x="6076335" y="1320020"/>
            <a:ext cx="2772824" cy="472350"/>
          </a:xfrm>
          <a:prstGeom prst="rect">
            <a:avLst/>
          </a:prstGeom>
          <a:solidFill>
            <a:schemeClr val="accent2">
              <a:lumMod val="20000"/>
              <a:lumOff val="80000"/>
              <a:alpha val="40000"/>
            </a:schemeClr>
          </a:solidFill>
          <a:ln>
            <a:noFill/>
          </a:ln>
        </p:spPr>
        <p:txBody>
          <a:bodyPr wrap="square" tIns="91440" rIns="102870" rtlCol="0" anchor="t">
            <a:noAutofit/>
          </a:bodyPr>
          <a:lstStyle>
            <a:defPPr>
              <a:defRPr lang="en-US"/>
            </a:defPPr>
            <a:lvl1pPr marL="128588" indent="-128588" algn="just" rtl="1">
              <a:buFont typeface="Wingdings" panose="05000000000000000000" pitchFamily="2" charset="2"/>
              <a:buChar char="§"/>
              <a:defRPr sz="1000">
                <a:solidFill>
                  <a:schemeClr val="accent1">
                    <a:lumMod val="50000"/>
                  </a:schemeClr>
                </a:solidFill>
                <a:latin typeface="Sakkal Majalla" panose="02000000000000000000" pitchFamily="2" charset="-78"/>
                <a:ea typeface="+mn-lt"/>
                <a:cs typeface="Sakkal Majalla" panose="02000000000000000000" pitchFamily="2" charset="-78"/>
              </a:defRPr>
            </a:lvl1pPr>
            <a:lvl2pPr marL="342900" indent="0" algn="ctr" defTabSz="914400" rtl="0" eaLnBrk="1" latinLnBrk="0" hangingPunct="1">
              <a:lnSpc>
                <a:spcPct val="90000"/>
              </a:lnSpc>
              <a:spcBef>
                <a:spcPts val="500"/>
              </a:spcBef>
              <a:buFont typeface="Arial" panose="020B0604020202020204" pitchFamily="34" charset="0"/>
              <a:buNone/>
              <a:defRPr sz="1500" kern="1200">
                <a:solidFill>
                  <a:schemeClr val="tx1"/>
                </a:solidFill>
                <a:latin typeface="+mn-lt"/>
                <a:ea typeface="+mn-ea"/>
                <a:cs typeface="+mn-cs"/>
              </a:defRPr>
            </a:lvl2pPr>
            <a:lvl3pPr marL="685800" indent="0" algn="ctr" defTabSz="914400" rtl="0" eaLnBrk="1" latinLnBrk="0" hangingPunct="1">
              <a:lnSpc>
                <a:spcPct val="90000"/>
              </a:lnSpc>
              <a:spcBef>
                <a:spcPts val="500"/>
              </a:spcBef>
              <a:buFont typeface="Arial" panose="020B0604020202020204" pitchFamily="34" charset="0"/>
              <a:buNone/>
              <a:defRPr sz="1350" kern="1200">
                <a:solidFill>
                  <a:schemeClr val="tx1"/>
                </a:solidFill>
                <a:latin typeface="+mn-lt"/>
                <a:ea typeface="+mn-ea"/>
                <a:cs typeface="+mn-cs"/>
              </a:defRPr>
            </a:lvl3pPr>
            <a:lvl4pPr marL="10287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17145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2057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24003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2743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pPr marL="0" indent="0">
              <a:buNone/>
            </a:pPr>
            <a:r>
              <a:rPr lang="en-US"/>
              <a:t>منظومة عقارية استثمارية مكتملة العناصر متكاملة الأدوات تقدم خدمات ومنتجات ذات قيمة إضافية </a:t>
            </a:r>
            <a:endParaRPr lang="en-US" dirty="0"/>
          </a:p>
        </p:txBody>
      </p:sp>
      <p:sp>
        <p:nvSpPr>
          <p:cNvPr id="11" name="Subtitle 2">
            <a:extLst>
              <a:ext uri="{FF2B5EF4-FFF2-40B4-BE49-F238E27FC236}">
                <a16:creationId xmlns:a16="http://schemas.microsoft.com/office/drawing/2014/main" id="{0F992D1A-2CAD-588D-0D29-0FFAD4EFEDC4}"/>
              </a:ext>
            </a:extLst>
          </p:cNvPr>
          <p:cNvSpPr txBox="1">
            <a:spLocks/>
          </p:cNvSpPr>
          <p:nvPr/>
        </p:nvSpPr>
        <p:spPr>
          <a:xfrm>
            <a:off x="6076335" y="2170949"/>
            <a:ext cx="2772824" cy="620181"/>
          </a:xfrm>
          <a:prstGeom prst="rect">
            <a:avLst/>
          </a:prstGeom>
          <a:solidFill>
            <a:schemeClr val="accent2">
              <a:lumMod val="20000"/>
              <a:lumOff val="80000"/>
              <a:alpha val="40000"/>
            </a:schemeClr>
          </a:solidFill>
          <a:ln>
            <a:noFill/>
          </a:ln>
        </p:spPr>
        <p:txBody>
          <a:bodyPr wrap="square" tIns="91440" rIns="102870" rtlCol="0" anchor="t">
            <a:noAutofit/>
          </a:bodyPr>
          <a:lstStyle>
            <a:defPPr>
              <a:defRPr lang="en-US"/>
            </a:defPPr>
            <a:lvl1pPr marL="128588" indent="-128588" algn="just" rtl="1">
              <a:buFont typeface="Wingdings" panose="05000000000000000000" pitchFamily="2" charset="2"/>
              <a:buChar char="§"/>
              <a:defRPr sz="1000">
                <a:solidFill>
                  <a:schemeClr val="accent1">
                    <a:lumMod val="50000"/>
                  </a:schemeClr>
                </a:solidFill>
                <a:latin typeface="Sakkal Majalla" panose="02000000000000000000" pitchFamily="2" charset="-78"/>
                <a:ea typeface="+mn-lt"/>
                <a:cs typeface="Sakkal Majalla" panose="02000000000000000000" pitchFamily="2" charset="-78"/>
              </a:defRPr>
            </a:lvl1pPr>
            <a:lvl2pPr marL="342900" indent="0" algn="ctr" defTabSz="914400" rtl="0" eaLnBrk="1" latinLnBrk="0" hangingPunct="1">
              <a:lnSpc>
                <a:spcPct val="90000"/>
              </a:lnSpc>
              <a:spcBef>
                <a:spcPts val="500"/>
              </a:spcBef>
              <a:buFont typeface="Arial" panose="020B0604020202020204" pitchFamily="34" charset="0"/>
              <a:buNone/>
              <a:defRPr sz="1500" kern="1200">
                <a:solidFill>
                  <a:schemeClr val="tx1"/>
                </a:solidFill>
                <a:latin typeface="+mn-lt"/>
                <a:ea typeface="+mn-ea"/>
                <a:cs typeface="+mn-cs"/>
              </a:defRPr>
            </a:lvl2pPr>
            <a:lvl3pPr marL="685800" indent="0" algn="ctr" defTabSz="914400" rtl="0" eaLnBrk="1" latinLnBrk="0" hangingPunct="1">
              <a:lnSpc>
                <a:spcPct val="90000"/>
              </a:lnSpc>
              <a:spcBef>
                <a:spcPts val="500"/>
              </a:spcBef>
              <a:buFont typeface="Arial" panose="020B0604020202020204" pitchFamily="34" charset="0"/>
              <a:buNone/>
              <a:defRPr sz="1350" kern="1200">
                <a:solidFill>
                  <a:schemeClr val="tx1"/>
                </a:solidFill>
                <a:latin typeface="+mn-lt"/>
                <a:ea typeface="+mn-ea"/>
                <a:cs typeface="+mn-cs"/>
              </a:defRPr>
            </a:lvl3pPr>
            <a:lvl4pPr marL="10287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17145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2057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24003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2743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pPr marL="0" indent="0">
              <a:buNone/>
            </a:pPr>
            <a:r>
              <a:rPr lang="en-US" dirty="0" err="1"/>
              <a:t>من</a:t>
            </a:r>
            <a:r>
              <a:rPr lang="en-US" dirty="0"/>
              <a:t> </a:t>
            </a:r>
            <a:r>
              <a:rPr lang="en-US" dirty="0" err="1"/>
              <a:t>خلال</a:t>
            </a:r>
            <a:r>
              <a:rPr lang="en-US" dirty="0"/>
              <a:t> </a:t>
            </a:r>
            <a:r>
              <a:rPr lang="en-US" dirty="0" err="1"/>
              <a:t>مفهوم</a:t>
            </a:r>
            <a:r>
              <a:rPr lang="en-US" dirty="0"/>
              <a:t> </a:t>
            </a:r>
            <a:r>
              <a:rPr lang="en-US" dirty="0" err="1"/>
              <a:t>التخطيط</a:t>
            </a:r>
            <a:r>
              <a:rPr lang="en-US" dirty="0"/>
              <a:t> </a:t>
            </a:r>
            <a:r>
              <a:rPr lang="en-US" dirty="0" err="1"/>
              <a:t>المبتكر</a:t>
            </a:r>
            <a:r>
              <a:rPr lang="en-US" dirty="0"/>
              <a:t> </a:t>
            </a:r>
            <a:r>
              <a:rPr lang="en-US" dirty="0" err="1"/>
              <a:t>والشامل</a:t>
            </a:r>
            <a:r>
              <a:rPr lang="en-US" dirty="0"/>
              <a:t> </a:t>
            </a:r>
            <a:r>
              <a:rPr lang="en-US" dirty="0" err="1"/>
              <a:t>يمكننا</a:t>
            </a:r>
            <a:r>
              <a:rPr lang="en-US" dirty="0"/>
              <a:t> </a:t>
            </a:r>
            <a:r>
              <a:rPr lang="en-US" dirty="0" err="1"/>
              <a:t>ان</a:t>
            </a:r>
            <a:r>
              <a:rPr lang="en-US" dirty="0"/>
              <a:t> </a:t>
            </a:r>
            <a:r>
              <a:rPr lang="en-US" dirty="0" err="1"/>
              <a:t>نعزز</a:t>
            </a:r>
            <a:r>
              <a:rPr lang="en-US" dirty="0"/>
              <a:t> </a:t>
            </a:r>
            <a:r>
              <a:rPr lang="en-US" dirty="0" err="1"/>
              <a:t>فكرة</a:t>
            </a:r>
            <a:r>
              <a:rPr lang="en-US" dirty="0"/>
              <a:t> </a:t>
            </a:r>
            <a:r>
              <a:rPr lang="en-US" dirty="0" err="1"/>
              <a:t>التطوير</a:t>
            </a:r>
            <a:r>
              <a:rPr lang="en-US" dirty="0"/>
              <a:t> </a:t>
            </a:r>
            <a:r>
              <a:rPr lang="en-US" dirty="0" err="1"/>
              <a:t>المتكامل</a:t>
            </a:r>
            <a:r>
              <a:rPr lang="en-US" dirty="0"/>
              <a:t> </a:t>
            </a:r>
            <a:r>
              <a:rPr lang="en-US" dirty="0" err="1"/>
              <a:t>ونرفع</a:t>
            </a:r>
            <a:r>
              <a:rPr lang="en-US" dirty="0"/>
              <a:t> </a:t>
            </a:r>
            <a:r>
              <a:rPr lang="en-US" dirty="0" err="1"/>
              <a:t>معايير</a:t>
            </a:r>
            <a:r>
              <a:rPr lang="en-US" dirty="0"/>
              <a:t> </a:t>
            </a:r>
            <a:r>
              <a:rPr lang="en-US" dirty="0" err="1"/>
              <a:t>مخططات</a:t>
            </a:r>
            <a:r>
              <a:rPr lang="en-US" dirty="0"/>
              <a:t> </a:t>
            </a:r>
            <a:r>
              <a:rPr lang="en-US" dirty="0" err="1"/>
              <a:t>الأراضي</a:t>
            </a:r>
            <a:r>
              <a:rPr lang="en-US" dirty="0"/>
              <a:t> </a:t>
            </a:r>
            <a:r>
              <a:rPr lang="en-US" dirty="0" err="1"/>
              <a:t>التي</a:t>
            </a:r>
            <a:r>
              <a:rPr lang="en-US" dirty="0"/>
              <a:t> </a:t>
            </a:r>
            <a:r>
              <a:rPr lang="en-US" dirty="0" err="1"/>
              <a:t>تثري</a:t>
            </a:r>
            <a:r>
              <a:rPr lang="en-US" dirty="0"/>
              <a:t> </a:t>
            </a:r>
            <a:r>
              <a:rPr lang="en-US" dirty="0" err="1"/>
              <a:t>المجتمع</a:t>
            </a:r>
            <a:r>
              <a:rPr lang="en-US" dirty="0"/>
              <a:t> </a:t>
            </a:r>
            <a:r>
              <a:rPr lang="en-US" dirty="0" err="1"/>
              <a:t>وتؤتي</a:t>
            </a:r>
            <a:r>
              <a:rPr lang="en-US" dirty="0"/>
              <a:t> </a:t>
            </a:r>
            <a:r>
              <a:rPr lang="en-US" dirty="0" err="1"/>
              <a:t>ثمارها</a:t>
            </a:r>
            <a:r>
              <a:rPr lang="en-US" dirty="0"/>
              <a:t> </a:t>
            </a:r>
            <a:r>
              <a:rPr lang="en-US" dirty="0" err="1"/>
              <a:t>وتضعنا</a:t>
            </a:r>
            <a:r>
              <a:rPr lang="en-US" dirty="0"/>
              <a:t> في </a:t>
            </a:r>
            <a:r>
              <a:rPr lang="en-US" dirty="0" err="1"/>
              <a:t>موقع</a:t>
            </a:r>
            <a:r>
              <a:rPr lang="en-US" dirty="0"/>
              <a:t> </a:t>
            </a:r>
            <a:r>
              <a:rPr lang="en-US" dirty="0" err="1"/>
              <a:t>الريادة</a:t>
            </a:r>
            <a:endParaRPr lang="en-US" dirty="0"/>
          </a:p>
        </p:txBody>
      </p:sp>
      <p:sp>
        <p:nvSpPr>
          <p:cNvPr id="12" name="Subtitle 2">
            <a:extLst>
              <a:ext uri="{FF2B5EF4-FFF2-40B4-BE49-F238E27FC236}">
                <a16:creationId xmlns:a16="http://schemas.microsoft.com/office/drawing/2014/main" id="{0A860F65-25A6-965B-4BFC-688A522FB3A8}"/>
              </a:ext>
            </a:extLst>
          </p:cNvPr>
          <p:cNvSpPr txBox="1">
            <a:spLocks/>
          </p:cNvSpPr>
          <p:nvPr/>
        </p:nvSpPr>
        <p:spPr>
          <a:xfrm>
            <a:off x="6085426" y="3157906"/>
            <a:ext cx="2772824" cy="829526"/>
          </a:xfrm>
          <a:prstGeom prst="rect">
            <a:avLst/>
          </a:prstGeom>
          <a:solidFill>
            <a:schemeClr val="accent2">
              <a:lumMod val="20000"/>
              <a:lumOff val="80000"/>
              <a:alpha val="40000"/>
            </a:schemeClr>
          </a:solidFill>
          <a:ln>
            <a:noFill/>
          </a:ln>
        </p:spPr>
        <p:txBody>
          <a:bodyPr wrap="square" tIns="91440" rIns="102870" rtlCol="0" anchor="t">
            <a:noAutofit/>
          </a:bodyPr>
          <a:lstStyle>
            <a:defPPr>
              <a:defRPr lang="en-US"/>
            </a:defPPr>
            <a:lvl1pPr marL="128588" indent="-128588" algn="just" rtl="1">
              <a:buFont typeface="Wingdings" panose="05000000000000000000" pitchFamily="2" charset="2"/>
              <a:buChar char="§"/>
              <a:defRPr sz="1000">
                <a:solidFill>
                  <a:schemeClr val="accent1">
                    <a:lumMod val="50000"/>
                  </a:schemeClr>
                </a:solidFill>
                <a:latin typeface="Sakkal Majalla" panose="02000000000000000000" pitchFamily="2" charset="-78"/>
                <a:ea typeface="+mn-lt"/>
                <a:cs typeface="Sakkal Majalla" panose="02000000000000000000" pitchFamily="2" charset="-78"/>
              </a:defRPr>
            </a:lvl1pPr>
            <a:lvl2pPr marL="342900" indent="0" algn="ctr" defTabSz="914400" rtl="0" eaLnBrk="1" latinLnBrk="0" hangingPunct="1">
              <a:lnSpc>
                <a:spcPct val="90000"/>
              </a:lnSpc>
              <a:spcBef>
                <a:spcPts val="500"/>
              </a:spcBef>
              <a:buFont typeface="Arial" panose="020B0604020202020204" pitchFamily="34" charset="0"/>
              <a:buNone/>
              <a:defRPr sz="1500" kern="1200">
                <a:solidFill>
                  <a:schemeClr val="tx1"/>
                </a:solidFill>
                <a:latin typeface="+mn-lt"/>
                <a:ea typeface="+mn-ea"/>
                <a:cs typeface="+mn-cs"/>
              </a:defRPr>
            </a:lvl2pPr>
            <a:lvl3pPr marL="685800" indent="0" algn="ctr" defTabSz="914400" rtl="0" eaLnBrk="1" latinLnBrk="0" hangingPunct="1">
              <a:lnSpc>
                <a:spcPct val="90000"/>
              </a:lnSpc>
              <a:spcBef>
                <a:spcPts val="500"/>
              </a:spcBef>
              <a:buFont typeface="Arial" panose="020B0604020202020204" pitchFamily="34" charset="0"/>
              <a:buNone/>
              <a:defRPr sz="1350" kern="1200">
                <a:solidFill>
                  <a:schemeClr val="tx1"/>
                </a:solidFill>
                <a:latin typeface="+mn-lt"/>
                <a:ea typeface="+mn-ea"/>
                <a:cs typeface="+mn-cs"/>
              </a:defRPr>
            </a:lvl3pPr>
            <a:lvl4pPr marL="10287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17145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2057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24003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2743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r>
              <a:rPr lang="en-US" dirty="0" err="1"/>
              <a:t>رفع</a:t>
            </a:r>
            <a:r>
              <a:rPr lang="en-US" dirty="0"/>
              <a:t> </a:t>
            </a:r>
            <a:r>
              <a:rPr lang="en-US" dirty="0" err="1"/>
              <a:t>جودة</a:t>
            </a:r>
            <a:r>
              <a:rPr lang="en-US" dirty="0"/>
              <a:t> </a:t>
            </a:r>
            <a:r>
              <a:rPr lang="en-US" dirty="0" err="1"/>
              <a:t>وكفاءة</a:t>
            </a:r>
            <a:r>
              <a:rPr lang="en-US" dirty="0"/>
              <a:t> </a:t>
            </a:r>
            <a:r>
              <a:rPr lang="en-US" dirty="0" err="1"/>
              <a:t>التميز</a:t>
            </a:r>
            <a:r>
              <a:rPr lang="en-US" dirty="0"/>
              <a:t> </a:t>
            </a:r>
            <a:r>
              <a:rPr lang="en-US" dirty="0" err="1"/>
              <a:t>التشغيلي</a:t>
            </a:r>
            <a:r>
              <a:rPr lang="en-US" dirty="0"/>
              <a:t> </a:t>
            </a:r>
            <a:r>
              <a:rPr lang="en-US" dirty="0" err="1"/>
              <a:t>والمؤسسي</a:t>
            </a:r>
            <a:endParaRPr lang="en-US" dirty="0"/>
          </a:p>
          <a:p>
            <a:r>
              <a:rPr lang="en-US" dirty="0" err="1"/>
              <a:t>تحقيق</a:t>
            </a:r>
            <a:r>
              <a:rPr lang="en-US" dirty="0"/>
              <a:t> </a:t>
            </a:r>
            <a:r>
              <a:rPr lang="en-US" dirty="0" err="1"/>
              <a:t>الاستدامة</a:t>
            </a:r>
            <a:r>
              <a:rPr lang="en-US" dirty="0"/>
              <a:t> </a:t>
            </a:r>
            <a:r>
              <a:rPr lang="en-US" dirty="0" err="1"/>
              <a:t>المالية</a:t>
            </a:r>
            <a:endParaRPr lang="en-US" dirty="0"/>
          </a:p>
          <a:p>
            <a:r>
              <a:rPr lang="en-US" dirty="0" err="1"/>
              <a:t>التوسع</a:t>
            </a:r>
            <a:r>
              <a:rPr lang="en-US" dirty="0"/>
              <a:t> </a:t>
            </a:r>
            <a:r>
              <a:rPr lang="en-US" dirty="0" err="1"/>
              <a:t>والنمو</a:t>
            </a:r>
            <a:r>
              <a:rPr lang="en-US" dirty="0"/>
              <a:t>: </a:t>
            </a:r>
            <a:r>
              <a:rPr lang="en-US" dirty="0" err="1"/>
              <a:t>التوسع</a:t>
            </a:r>
            <a:r>
              <a:rPr lang="en-US" dirty="0"/>
              <a:t> </a:t>
            </a:r>
            <a:r>
              <a:rPr lang="en-US" dirty="0" err="1"/>
              <a:t>والنمو</a:t>
            </a:r>
            <a:r>
              <a:rPr lang="en-US" dirty="0"/>
              <a:t> في </a:t>
            </a:r>
            <a:r>
              <a:rPr lang="en-US" dirty="0" err="1"/>
              <a:t>قطاعات</a:t>
            </a:r>
            <a:r>
              <a:rPr lang="en-US" dirty="0"/>
              <a:t> </a:t>
            </a:r>
            <a:r>
              <a:rPr lang="en-US" dirty="0" err="1"/>
              <a:t>ذات</a:t>
            </a:r>
            <a:r>
              <a:rPr lang="en-US" dirty="0"/>
              <a:t> </a:t>
            </a:r>
            <a:r>
              <a:rPr lang="en-US" dirty="0" err="1"/>
              <a:t>قيمة</a:t>
            </a:r>
            <a:r>
              <a:rPr lang="en-US" dirty="0"/>
              <a:t> </a:t>
            </a:r>
            <a:r>
              <a:rPr lang="en-US" dirty="0" err="1"/>
              <a:t>مضافة</a:t>
            </a:r>
            <a:endParaRPr lang="en-US" dirty="0"/>
          </a:p>
          <a:p>
            <a:r>
              <a:rPr lang="en-US" dirty="0" err="1"/>
              <a:t>التموضع</a:t>
            </a:r>
            <a:r>
              <a:rPr lang="en-US" dirty="0"/>
              <a:t> في </a:t>
            </a:r>
            <a:r>
              <a:rPr lang="en-US" dirty="0" err="1"/>
              <a:t>السوق</a:t>
            </a:r>
            <a:r>
              <a:rPr lang="en-US" dirty="0"/>
              <a:t> </a:t>
            </a:r>
            <a:r>
              <a:rPr lang="en-US" dirty="0" err="1"/>
              <a:t>بين</a:t>
            </a:r>
            <a:r>
              <a:rPr lang="en-US" dirty="0"/>
              <a:t> </a:t>
            </a:r>
            <a:r>
              <a:rPr lang="en-US" dirty="0" err="1"/>
              <a:t>المنافسين</a:t>
            </a:r>
            <a:endParaRPr lang="en-US" dirty="0"/>
          </a:p>
        </p:txBody>
      </p:sp>
      <p:pic>
        <p:nvPicPr>
          <p:cNvPr id="17" name="Graphic 20">
            <a:extLst>
              <a:ext uri="{FF2B5EF4-FFF2-40B4-BE49-F238E27FC236}">
                <a16:creationId xmlns:a16="http://schemas.microsoft.com/office/drawing/2014/main" id="{7A6FBBA3-DA9D-D927-2992-49059B0BD7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30968" y="1036212"/>
            <a:ext cx="205727" cy="205727"/>
          </a:xfrm>
          <a:prstGeom prst="rect">
            <a:avLst/>
          </a:prstGeom>
        </p:spPr>
      </p:pic>
      <p:pic>
        <p:nvPicPr>
          <p:cNvPr id="18" name="Graphic 22">
            <a:extLst>
              <a:ext uri="{FF2B5EF4-FFF2-40B4-BE49-F238E27FC236}">
                <a16:creationId xmlns:a16="http://schemas.microsoft.com/office/drawing/2014/main" id="{CE4C6E45-DDD5-393C-2D5C-A90660647A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50969" y="1923273"/>
            <a:ext cx="185726" cy="128579"/>
          </a:xfrm>
          <a:prstGeom prst="rect">
            <a:avLst/>
          </a:prstGeom>
        </p:spPr>
      </p:pic>
      <p:pic>
        <p:nvPicPr>
          <p:cNvPr id="19" name="Graphic 24">
            <a:extLst>
              <a:ext uri="{FF2B5EF4-FFF2-40B4-BE49-F238E27FC236}">
                <a16:creationId xmlns:a16="http://schemas.microsoft.com/office/drawing/2014/main" id="{B3A3C473-8646-A9C2-7EC1-C9CF921A363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40059" y="2874116"/>
            <a:ext cx="197122" cy="197122"/>
          </a:xfrm>
          <a:prstGeom prst="rect">
            <a:avLst/>
          </a:prstGeom>
        </p:spPr>
      </p:pic>
      <p:sp>
        <p:nvSpPr>
          <p:cNvPr id="23" name="TextBox 2">
            <a:extLst>
              <a:ext uri="{FF2B5EF4-FFF2-40B4-BE49-F238E27FC236}">
                <a16:creationId xmlns:a16="http://schemas.microsoft.com/office/drawing/2014/main" id="{5B90144D-B8AD-D7E0-953A-169647EF85AD}"/>
              </a:ext>
            </a:extLst>
          </p:cNvPr>
          <p:cNvSpPr txBox="1"/>
          <p:nvPr/>
        </p:nvSpPr>
        <p:spPr>
          <a:xfrm>
            <a:off x="3519256" y="984319"/>
            <a:ext cx="2511814" cy="306467"/>
          </a:xfrm>
          <a:prstGeom prst="roundRect">
            <a:avLst/>
          </a:prstGeom>
          <a:solidFill>
            <a:schemeClr val="accent1"/>
          </a:solidFill>
          <a:ln>
            <a:noFill/>
          </a:ln>
        </p:spPr>
        <p:txBody>
          <a:bodyPr vert="horz" wrap="square" lIns="0" tIns="0" rIns="365760" bIns="0" rtlCol="0" anchor="ctr">
            <a:noAutofit/>
          </a:bodyPr>
          <a:lstStyle>
            <a:defPPr>
              <a:defRPr lang="en-US"/>
            </a:defPPr>
            <a:lvl1pPr algn="ctr" defTabSz="342883" rtl="1">
              <a:defRPr sz="1200" b="1">
                <a:solidFill>
                  <a:schemeClr val="bg1"/>
                </a:solidFill>
                <a:latin typeface="Sakkal Majalla" panose="02000000000000000000" pitchFamily="2" charset="-78"/>
                <a:ea typeface="GE SS Text Light" panose="020A0503020102020204" pitchFamily="18" charset="-78"/>
                <a:cs typeface="Sakkal Majalla" panose="02000000000000000000" pitchFamily="2" charset="-78"/>
              </a:defRPr>
            </a:lvl1pPr>
          </a:lstStyle>
          <a:p>
            <a:pPr algn="r"/>
            <a:r>
              <a:rPr lang="en-US"/>
              <a:t>اختصاصات مجموعة الموسى العقارية</a:t>
            </a:r>
            <a:endParaRPr lang="en-US" dirty="0"/>
          </a:p>
        </p:txBody>
      </p:sp>
      <p:sp>
        <p:nvSpPr>
          <p:cNvPr id="24" name="Subtitle 2">
            <a:extLst>
              <a:ext uri="{FF2B5EF4-FFF2-40B4-BE49-F238E27FC236}">
                <a16:creationId xmlns:a16="http://schemas.microsoft.com/office/drawing/2014/main" id="{31E19D59-B5E1-3373-8791-917B2D8FE875}"/>
              </a:ext>
            </a:extLst>
          </p:cNvPr>
          <p:cNvSpPr txBox="1">
            <a:spLocks/>
          </p:cNvSpPr>
          <p:nvPr/>
        </p:nvSpPr>
        <p:spPr>
          <a:xfrm>
            <a:off x="3519256" y="1320020"/>
            <a:ext cx="2511814" cy="1069262"/>
          </a:xfrm>
          <a:prstGeom prst="rect">
            <a:avLst/>
          </a:prstGeom>
          <a:solidFill>
            <a:schemeClr val="accent2">
              <a:lumMod val="20000"/>
              <a:lumOff val="80000"/>
              <a:alpha val="40000"/>
            </a:schemeClr>
          </a:solidFill>
          <a:ln>
            <a:noFill/>
          </a:ln>
        </p:spPr>
        <p:txBody>
          <a:bodyPr wrap="square" tIns="91440" rIns="102870" rtlCol="0" anchor="t">
            <a:noAutofit/>
          </a:bodyPr>
          <a:lstStyle>
            <a:defPPr>
              <a:defRPr lang="en-US"/>
            </a:defPPr>
            <a:lvl1pPr marL="128588" indent="-128588" algn="just" rtl="1">
              <a:buFont typeface="Wingdings" panose="05000000000000000000" pitchFamily="2" charset="2"/>
              <a:buChar char="§"/>
              <a:defRPr sz="1000">
                <a:solidFill>
                  <a:schemeClr val="accent1">
                    <a:lumMod val="50000"/>
                  </a:schemeClr>
                </a:solidFill>
                <a:latin typeface="Sakkal Majalla" panose="02000000000000000000" pitchFamily="2" charset="-78"/>
                <a:ea typeface="+mn-lt"/>
                <a:cs typeface="Sakkal Majalla" panose="02000000000000000000" pitchFamily="2" charset="-78"/>
              </a:defRPr>
            </a:lvl1pPr>
            <a:lvl2pPr marL="342900" indent="0" algn="ctr" defTabSz="914400" rtl="0" eaLnBrk="1" latinLnBrk="0" hangingPunct="1">
              <a:lnSpc>
                <a:spcPct val="90000"/>
              </a:lnSpc>
              <a:spcBef>
                <a:spcPts val="500"/>
              </a:spcBef>
              <a:buFont typeface="Arial" panose="020B0604020202020204" pitchFamily="34" charset="0"/>
              <a:buNone/>
              <a:defRPr sz="1500" kern="1200">
                <a:solidFill>
                  <a:schemeClr val="tx1"/>
                </a:solidFill>
                <a:latin typeface="+mn-lt"/>
                <a:ea typeface="+mn-ea"/>
                <a:cs typeface="+mn-cs"/>
              </a:defRPr>
            </a:lvl2pPr>
            <a:lvl3pPr marL="685800" indent="0" algn="ctr" defTabSz="914400" rtl="0" eaLnBrk="1" latinLnBrk="0" hangingPunct="1">
              <a:lnSpc>
                <a:spcPct val="90000"/>
              </a:lnSpc>
              <a:spcBef>
                <a:spcPts val="500"/>
              </a:spcBef>
              <a:buFont typeface="Arial" panose="020B0604020202020204" pitchFamily="34" charset="0"/>
              <a:buNone/>
              <a:defRPr sz="1350" kern="1200">
                <a:solidFill>
                  <a:schemeClr val="tx1"/>
                </a:solidFill>
                <a:latin typeface="+mn-lt"/>
                <a:ea typeface="+mn-ea"/>
                <a:cs typeface="+mn-cs"/>
              </a:defRPr>
            </a:lvl3pPr>
            <a:lvl4pPr marL="10287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17145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2057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24003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2743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pPr marL="228600" indent="-228600">
              <a:buFont typeface="+mj-lt"/>
              <a:buAutoNum type="arabicPeriod"/>
            </a:pPr>
            <a:r>
              <a:rPr lang="en-US" dirty="0" err="1"/>
              <a:t>تطوير</a:t>
            </a:r>
            <a:r>
              <a:rPr lang="en-US" dirty="0"/>
              <a:t> </a:t>
            </a:r>
            <a:r>
              <a:rPr lang="en-US" dirty="0" err="1"/>
              <a:t>وتنفيذ</a:t>
            </a:r>
            <a:r>
              <a:rPr lang="en-US" dirty="0"/>
              <a:t> </a:t>
            </a:r>
            <a:r>
              <a:rPr lang="en-US" dirty="0" err="1"/>
              <a:t>المشاريع</a:t>
            </a:r>
            <a:r>
              <a:rPr lang="en-US" dirty="0"/>
              <a:t> </a:t>
            </a:r>
            <a:r>
              <a:rPr lang="en-US" dirty="0" err="1"/>
              <a:t>العقارية</a:t>
            </a:r>
            <a:r>
              <a:rPr lang="en-US" dirty="0"/>
              <a:t> (</a:t>
            </a:r>
            <a:r>
              <a:rPr lang="en-US" dirty="0" err="1"/>
              <a:t>سكنية</a:t>
            </a:r>
            <a:r>
              <a:rPr lang="en-US" dirty="0"/>
              <a:t>، </a:t>
            </a:r>
            <a:r>
              <a:rPr lang="en-US" dirty="0" err="1"/>
              <a:t>تجارية</a:t>
            </a:r>
            <a:r>
              <a:rPr lang="en-US" dirty="0"/>
              <a:t>، </a:t>
            </a:r>
            <a:r>
              <a:rPr lang="en-US" dirty="0" err="1"/>
              <a:t>صناعية</a:t>
            </a:r>
            <a:r>
              <a:rPr lang="en-US" dirty="0"/>
              <a:t>).</a:t>
            </a:r>
          </a:p>
          <a:p>
            <a:pPr marL="228600" indent="-228600">
              <a:buFont typeface="+mj-lt"/>
              <a:buAutoNum type="arabicPeriod"/>
            </a:pPr>
            <a:r>
              <a:rPr lang="en-US" dirty="0" err="1"/>
              <a:t>إدارة</a:t>
            </a:r>
            <a:r>
              <a:rPr lang="en-US" dirty="0"/>
              <a:t> </a:t>
            </a:r>
            <a:r>
              <a:rPr lang="en-US" dirty="0" err="1"/>
              <a:t>المشاريع</a:t>
            </a:r>
            <a:r>
              <a:rPr lang="en-US" dirty="0"/>
              <a:t> </a:t>
            </a:r>
            <a:r>
              <a:rPr lang="en-US" dirty="0" err="1"/>
              <a:t>الإنشائية</a:t>
            </a:r>
            <a:r>
              <a:rPr lang="en-US" dirty="0"/>
              <a:t> </a:t>
            </a:r>
            <a:r>
              <a:rPr lang="en-US" dirty="0" err="1"/>
              <a:t>من</a:t>
            </a:r>
            <a:r>
              <a:rPr lang="en-US" dirty="0"/>
              <a:t> </a:t>
            </a:r>
            <a:r>
              <a:rPr lang="en-US" dirty="0" err="1"/>
              <a:t>خلال</a:t>
            </a:r>
            <a:r>
              <a:rPr lang="en-US" dirty="0"/>
              <a:t> </a:t>
            </a:r>
            <a:r>
              <a:rPr lang="en-US" dirty="0" err="1"/>
              <a:t>شركة</a:t>
            </a:r>
            <a:r>
              <a:rPr lang="en-US" dirty="0"/>
              <a:t> </a:t>
            </a:r>
            <a:r>
              <a:rPr lang="en-US" dirty="0" err="1"/>
              <a:t>تلاد</a:t>
            </a:r>
            <a:r>
              <a:rPr lang="en-US" dirty="0"/>
              <a:t> </a:t>
            </a:r>
            <a:r>
              <a:rPr lang="en-US" dirty="0" err="1"/>
              <a:t>للإنشاءات</a:t>
            </a:r>
            <a:r>
              <a:rPr lang="en-US" dirty="0"/>
              <a:t>.</a:t>
            </a:r>
          </a:p>
          <a:p>
            <a:pPr marL="228600" indent="-228600">
              <a:buFont typeface="+mj-lt"/>
              <a:buAutoNum type="arabicPeriod"/>
            </a:pPr>
            <a:r>
              <a:rPr lang="en-US" dirty="0" err="1"/>
              <a:t>إنشاء</a:t>
            </a:r>
            <a:r>
              <a:rPr lang="en-US" dirty="0"/>
              <a:t> </a:t>
            </a:r>
            <a:r>
              <a:rPr lang="en-US" dirty="0" err="1"/>
              <a:t>المجمعات</a:t>
            </a:r>
            <a:r>
              <a:rPr lang="en-US" dirty="0"/>
              <a:t> </a:t>
            </a:r>
            <a:r>
              <a:rPr lang="en-US" dirty="0" err="1"/>
              <a:t>السكنية</a:t>
            </a:r>
            <a:r>
              <a:rPr lang="en-US" dirty="0"/>
              <a:t> </a:t>
            </a:r>
            <a:r>
              <a:rPr lang="en-US" dirty="0" err="1"/>
              <a:t>والأبراج</a:t>
            </a:r>
            <a:r>
              <a:rPr lang="en-US" dirty="0"/>
              <a:t> </a:t>
            </a:r>
            <a:r>
              <a:rPr lang="en-US" dirty="0" err="1"/>
              <a:t>التجارية</a:t>
            </a:r>
            <a:r>
              <a:rPr lang="en-US" dirty="0"/>
              <a:t>.</a:t>
            </a:r>
          </a:p>
          <a:p>
            <a:pPr marL="228600" indent="-228600">
              <a:buFont typeface="+mj-lt"/>
              <a:buAutoNum type="arabicPeriod"/>
            </a:pPr>
            <a:r>
              <a:rPr lang="en-US" dirty="0" err="1"/>
              <a:t>تطوير</a:t>
            </a:r>
            <a:r>
              <a:rPr lang="en-US" dirty="0"/>
              <a:t> </a:t>
            </a:r>
            <a:r>
              <a:rPr lang="en-US" dirty="0" err="1"/>
              <a:t>البنية</a:t>
            </a:r>
            <a:r>
              <a:rPr lang="en-US" dirty="0"/>
              <a:t> </a:t>
            </a:r>
            <a:r>
              <a:rPr lang="en-US" dirty="0" err="1"/>
              <a:t>التحتية</a:t>
            </a:r>
            <a:r>
              <a:rPr lang="en-US" dirty="0"/>
              <a:t> في </a:t>
            </a:r>
            <a:r>
              <a:rPr lang="en-US" dirty="0" err="1"/>
              <a:t>مناطق</a:t>
            </a:r>
            <a:r>
              <a:rPr lang="en-US" dirty="0"/>
              <a:t> </a:t>
            </a:r>
            <a:r>
              <a:rPr lang="en-US" dirty="0" err="1"/>
              <a:t>متعددة</a:t>
            </a:r>
            <a:r>
              <a:rPr lang="en-US" dirty="0"/>
              <a:t> </a:t>
            </a:r>
            <a:r>
              <a:rPr lang="en-US" dirty="0" err="1"/>
              <a:t>داخل</a:t>
            </a:r>
            <a:r>
              <a:rPr lang="en-US" dirty="0"/>
              <a:t> </a:t>
            </a:r>
            <a:r>
              <a:rPr lang="en-US" dirty="0" err="1"/>
              <a:t>المملكة</a:t>
            </a:r>
            <a:r>
              <a:rPr lang="en-US" dirty="0"/>
              <a:t>.</a:t>
            </a:r>
          </a:p>
          <a:p>
            <a:pPr marL="228600" indent="-228600">
              <a:buFont typeface="+mj-lt"/>
              <a:buAutoNum type="arabicPeriod"/>
            </a:pPr>
            <a:r>
              <a:rPr lang="en-US" dirty="0" err="1"/>
              <a:t>الاستثمار</a:t>
            </a:r>
            <a:r>
              <a:rPr lang="en-US" dirty="0"/>
              <a:t> </a:t>
            </a:r>
            <a:r>
              <a:rPr lang="en-US" dirty="0" err="1"/>
              <a:t>العقاري</a:t>
            </a:r>
            <a:r>
              <a:rPr lang="en-US" dirty="0"/>
              <a:t> </a:t>
            </a:r>
            <a:r>
              <a:rPr lang="en-US" dirty="0" err="1"/>
              <a:t>طويل</a:t>
            </a:r>
            <a:r>
              <a:rPr lang="en-US" dirty="0"/>
              <a:t> </a:t>
            </a:r>
            <a:r>
              <a:rPr lang="en-US" dirty="0" err="1"/>
              <a:t>الأجل</a:t>
            </a:r>
            <a:r>
              <a:rPr lang="en-US" dirty="0"/>
              <a:t>.</a:t>
            </a:r>
          </a:p>
        </p:txBody>
      </p:sp>
      <p:sp>
        <p:nvSpPr>
          <p:cNvPr id="25" name="TextBox 2">
            <a:extLst>
              <a:ext uri="{FF2B5EF4-FFF2-40B4-BE49-F238E27FC236}">
                <a16:creationId xmlns:a16="http://schemas.microsoft.com/office/drawing/2014/main" id="{0CA2E25B-9B80-5AD4-F70C-570FF7D784B9}"/>
              </a:ext>
            </a:extLst>
          </p:cNvPr>
          <p:cNvSpPr txBox="1"/>
          <p:nvPr/>
        </p:nvSpPr>
        <p:spPr>
          <a:xfrm>
            <a:off x="3519256" y="2418516"/>
            <a:ext cx="2511814" cy="306467"/>
          </a:xfrm>
          <a:prstGeom prst="roundRect">
            <a:avLst/>
          </a:prstGeom>
          <a:solidFill>
            <a:schemeClr val="accent1"/>
          </a:solidFill>
          <a:ln>
            <a:noFill/>
          </a:ln>
        </p:spPr>
        <p:txBody>
          <a:bodyPr vert="horz" wrap="square" lIns="0" tIns="0" rIns="365760" bIns="0" rtlCol="0" anchor="ctr">
            <a:noAutofit/>
          </a:bodyPr>
          <a:lstStyle>
            <a:defPPr>
              <a:defRPr lang="en-US"/>
            </a:defPPr>
            <a:lvl1pPr algn="ctr" defTabSz="342883" rtl="1">
              <a:defRPr sz="1200" b="1">
                <a:solidFill>
                  <a:schemeClr val="bg1"/>
                </a:solidFill>
                <a:latin typeface="Sakkal Majalla" panose="02000000000000000000" pitchFamily="2" charset="-78"/>
                <a:ea typeface="GE SS Text Light" panose="020A0503020102020204" pitchFamily="18" charset="-78"/>
                <a:cs typeface="Sakkal Majalla" panose="02000000000000000000" pitchFamily="2" charset="-78"/>
              </a:defRPr>
            </a:lvl1pPr>
          </a:lstStyle>
          <a:p>
            <a:pPr algn="r"/>
            <a:r>
              <a:rPr lang="en-US"/>
              <a:t>الركائز للمجموعة</a:t>
            </a:r>
            <a:endParaRPr lang="en-US" dirty="0"/>
          </a:p>
        </p:txBody>
      </p:sp>
      <p:sp>
        <p:nvSpPr>
          <p:cNvPr id="26" name="Subtitle 2">
            <a:extLst>
              <a:ext uri="{FF2B5EF4-FFF2-40B4-BE49-F238E27FC236}">
                <a16:creationId xmlns:a16="http://schemas.microsoft.com/office/drawing/2014/main" id="{25D0A5E1-C114-4C24-CDB3-1657C0B25DF3}"/>
              </a:ext>
            </a:extLst>
          </p:cNvPr>
          <p:cNvSpPr txBox="1">
            <a:spLocks/>
          </p:cNvSpPr>
          <p:nvPr/>
        </p:nvSpPr>
        <p:spPr>
          <a:xfrm>
            <a:off x="3519256" y="2754216"/>
            <a:ext cx="2511814" cy="1233215"/>
          </a:xfrm>
          <a:prstGeom prst="rect">
            <a:avLst/>
          </a:prstGeom>
          <a:solidFill>
            <a:schemeClr val="accent2">
              <a:lumMod val="20000"/>
              <a:lumOff val="80000"/>
              <a:alpha val="40000"/>
            </a:schemeClr>
          </a:solidFill>
          <a:ln>
            <a:noFill/>
          </a:ln>
        </p:spPr>
        <p:txBody>
          <a:bodyPr wrap="square" tIns="91440" rIns="102870" rtlCol="0" anchor="t">
            <a:noAutofit/>
          </a:bodyPr>
          <a:lstStyle>
            <a:defPPr>
              <a:defRPr lang="en-US"/>
            </a:defPPr>
            <a:lvl1pPr marL="128588" indent="-128588" algn="just" rtl="1">
              <a:buFont typeface="Wingdings" panose="05000000000000000000" pitchFamily="2" charset="2"/>
              <a:buChar char="§"/>
              <a:defRPr sz="1000">
                <a:solidFill>
                  <a:schemeClr val="accent1">
                    <a:lumMod val="50000"/>
                  </a:schemeClr>
                </a:solidFill>
                <a:latin typeface="Sakkal Majalla" panose="02000000000000000000" pitchFamily="2" charset="-78"/>
                <a:ea typeface="+mn-lt"/>
                <a:cs typeface="Sakkal Majalla" panose="02000000000000000000" pitchFamily="2" charset="-78"/>
              </a:defRPr>
            </a:lvl1pPr>
            <a:lvl2pPr marL="342900" indent="0" algn="ctr" defTabSz="914400" rtl="0" eaLnBrk="1" latinLnBrk="0" hangingPunct="1">
              <a:lnSpc>
                <a:spcPct val="90000"/>
              </a:lnSpc>
              <a:spcBef>
                <a:spcPts val="500"/>
              </a:spcBef>
              <a:buFont typeface="Arial" panose="020B0604020202020204" pitchFamily="34" charset="0"/>
              <a:buNone/>
              <a:defRPr sz="1500" kern="1200">
                <a:solidFill>
                  <a:schemeClr val="tx1"/>
                </a:solidFill>
                <a:latin typeface="+mn-lt"/>
                <a:ea typeface="+mn-ea"/>
                <a:cs typeface="+mn-cs"/>
              </a:defRPr>
            </a:lvl2pPr>
            <a:lvl3pPr marL="685800" indent="0" algn="ctr" defTabSz="914400" rtl="0" eaLnBrk="1" latinLnBrk="0" hangingPunct="1">
              <a:lnSpc>
                <a:spcPct val="90000"/>
              </a:lnSpc>
              <a:spcBef>
                <a:spcPts val="500"/>
              </a:spcBef>
              <a:buFont typeface="Arial" panose="020B0604020202020204" pitchFamily="34" charset="0"/>
              <a:buNone/>
              <a:defRPr sz="1350" kern="1200">
                <a:solidFill>
                  <a:schemeClr val="tx1"/>
                </a:solidFill>
                <a:latin typeface="+mn-lt"/>
                <a:ea typeface="+mn-ea"/>
                <a:cs typeface="+mn-cs"/>
              </a:defRPr>
            </a:lvl3pPr>
            <a:lvl4pPr marL="10287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17145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2057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24003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2743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r>
              <a:rPr lang="en-US" b="1" dirty="0" err="1"/>
              <a:t>التمكين</a:t>
            </a:r>
            <a:r>
              <a:rPr lang="en-US" b="1" dirty="0"/>
              <a:t>: </a:t>
            </a:r>
            <a:r>
              <a:rPr lang="en-US" dirty="0" err="1"/>
              <a:t>رفع</a:t>
            </a:r>
            <a:r>
              <a:rPr lang="en-US" dirty="0"/>
              <a:t> </a:t>
            </a:r>
            <a:r>
              <a:rPr lang="en-US" dirty="0" err="1"/>
              <a:t>جودة</a:t>
            </a:r>
            <a:r>
              <a:rPr lang="en-US" dirty="0"/>
              <a:t> </a:t>
            </a:r>
            <a:r>
              <a:rPr lang="en-US" dirty="0" err="1"/>
              <a:t>وكفاءة</a:t>
            </a:r>
            <a:r>
              <a:rPr lang="en-US" dirty="0"/>
              <a:t> </a:t>
            </a:r>
            <a:r>
              <a:rPr lang="en-US" dirty="0" err="1"/>
              <a:t>التميز</a:t>
            </a:r>
            <a:r>
              <a:rPr lang="en-US" dirty="0"/>
              <a:t> </a:t>
            </a:r>
            <a:r>
              <a:rPr lang="en-US" dirty="0" err="1"/>
              <a:t>التشغيلي</a:t>
            </a:r>
            <a:endParaRPr lang="en-US" dirty="0"/>
          </a:p>
          <a:p>
            <a:r>
              <a:rPr lang="en-US" b="1" dirty="0" err="1"/>
              <a:t>الاستدامة</a:t>
            </a:r>
            <a:r>
              <a:rPr lang="en-US" b="1" dirty="0"/>
              <a:t>: </a:t>
            </a:r>
            <a:r>
              <a:rPr lang="en-US" dirty="0" err="1"/>
              <a:t>تحقيق</a:t>
            </a:r>
            <a:r>
              <a:rPr lang="en-US" dirty="0"/>
              <a:t> </a:t>
            </a:r>
            <a:r>
              <a:rPr lang="en-US" dirty="0" err="1"/>
              <a:t>الاستدامة</a:t>
            </a:r>
            <a:r>
              <a:rPr lang="en-US" dirty="0"/>
              <a:t> </a:t>
            </a:r>
            <a:r>
              <a:rPr lang="en-US" dirty="0" err="1"/>
              <a:t>المالية</a:t>
            </a:r>
            <a:endParaRPr lang="en-US" dirty="0"/>
          </a:p>
          <a:p>
            <a:r>
              <a:rPr lang="en-US" b="1" dirty="0" err="1"/>
              <a:t>التوسع</a:t>
            </a:r>
            <a:r>
              <a:rPr lang="en-US" b="1" dirty="0"/>
              <a:t> </a:t>
            </a:r>
            <a:r>
              <a:rPr lang="en-US" b="1" dirty="0" err="1"/>
              <a:t>والنمو</a:t>
            </a:r>
            <a:r>
              <a:rPr lang="en-US" b="1" dirty="0"/>
              <a:t>: </a:t>
            </a:r>
            <a:r>
              <a:rPr lang="en-US" dirty="0" err="1"/>
              <a:t>التوسع</a:t>
            </a:r>
            <a:r>
              <a:rPr lang="en-US" dirty="0"/>
              <a:t> </a:t>
            </a:r>
            <a:r>
              <a:rPr lang="en-US" dirty="0" err="1"/>
              <a:t>والنمو</a:t>
            </a:r>
            <a:r>
              <a:rPr lang="en-US" dirty="0"/>
              <a:t> في </a:t>
            </a:r>
            <a:r>
              <a:rPr lang="en-US" dirty="0" err="1"/>
              <a:t>قطاعات</a:t>
            </a:r>
            <a:r>
              <a:rPr lang="en-US" dirty="0"/>
              <a:t> </a:t>
            </a:r>
            <a:r>
              <a:rPr lang="en-US" dirty="0" err="1"/>
              <a:t>ذات</a:t>
            </a:r>
            <a:r>
              <a:rPr lang="en-US" dirty="0"/>
              <a:t> </a:t>
            </a:r>
            <a:r>
              <a:rPr lang="en-US" dirty="0" err="1"/>
              <a:t>قيمة</a:t>
            </a:r>
            <a:r>
              <a:rPr lang="en-US" dirty="0"/>
              <a:t> </a:t>
            </a:r>
            <a:r>
              <a:rPr lang="en-US" dirty="0" err="1"/>
              <a:t>مضافة</a:t>
            </a:r>
            <a:endParaRPr lang="en-US" dirty="0"/>
          </a:p>
          <a:p>
            <a:r>
              <a:rPr lang="en-US" b="1" dirty="0" err="1"/>
              <a:t>التنافسية</a:t>
            </a:r>
            <a:r>
              <a:rPr lang="en-US" b="1" dirty="0"/>
              <a:t>: </a:t>
            </a:r>
            <a:r>
              <a:rPr lang="en-US" dirty="0" err="1"/>
              <a:t>التموضع</a:t>
            </a:r>
            <a:r>
              <a:rPr lang="en-US" dirty="0"/>
              <a:t> في </a:t>
            </a:r>
            <a:r>
              <a:rPr lang="en-US" dirty="0" err="1"/>
              <a:t>السوق</a:t>
            </a:r>
            <a:r>
              <a:rPr lang="en-US" dirty="0"/>
              <a:t> </a:t>
            </a:r>
            <a:r>
              <a:rPr lang="en-US" dirty="0" err="1"/>
              <a:t>بين</a:t>
            </a:r>
            <a:r>
              <a:rPr lang="en-US" dirty="0"/>
              <a:t> </a:t>
            </a:r>
            <a:r>
              <a:rPr lang="en-US" dirty="0" err="1"/>
              <a:t>المنافسين</a:t>
            </a:r>
            <a:endParaRPr lang="en-US" dirty="0"/>
          </a:p>
        </p:txBody>
      </p:sp>
      <p:pic>
        <p:nvPicPr>
          <p:cNvPr id="27" name="Graphic 26">
            <a:extLst>
              <a:ext uri="{FF2B5EF4-FFF2-40B4-BE49-F238E27FC236}">
                <a16:creationId xmlns:a16="http://schemas.microsoft.com/office/drawing/2014/main" id="{4B756574-2F3D-B8CF-909B-7EB61E271CE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04935" y="1013389"/>
            <a:ext cx="228550" cy="228550"/>
          </a:xfrm>
          <a:prstGeom prst="rect">
            <a:avLst/>
          </a:prstGeom>
        </p:spPr>
      </p:pic>
      <p:grpSp>
        <p:nvGrpSpPr>
          <p:cNvPr id="28" name="Group 125">
            <a:extLst>
              <a:ext uri="{FF2B5EF4-FFF2-40B4-BE49-F238E27FC236}">
                <a16:creationId xmlns:a16="http://schemas.microsoft.com/office/drawing/2014/main" id="{407D3964-2577-41D7-9F3E-69B7A52FF9B4}"/>
              </a:ext>
            </a:extLst>
          </p:cNvPr>
          <p:cNvGrpSpPr/>
          <p:nvPr/>
        </p:nvGrpSpPr>
        <p:grpSpPr>
          <a:xfrm>
            <a:off x="5763664" y="2451759"/>
            <a:ext cx="193359" cy="225804"/>
            <a:chOff x="7587450" y="6330003"/>
            <a:chExt cx="344488" cy="404813"/>
          </a:xfrm>
          <a:solidFill>
            <a:schemeClr val="bg1"/>
          </a:solidFill>
        </p:grpSpPr>
        <p:sp>
          <p:nvSpPr>
            <p:cNvPr id="29" name="Freeform 483">
              <a:extLst>
                <a:ext uri="{FF2B5EF4-FFF2-40B4-BE49-F238E27FC236}">
                  <a16:creationId xmlns:a16="http://schemas.microsoft.com/office/drawing/2014/main" id="{C21FCC3D-C800-26C6-E68E-F2C21C24A961}"/>
                </a:ext>
              </a:extLst>
            </p:cNvPr>
            <p:cNvSpPr>
              <a:spLocks noEditPoints="1"/>
            </p:cNvSpPr>
            <p:nvPr/>
          </p:nvSpPr>
          <p:spPr bwMode="auto">
            <a:xfrm>
              <a:off x="7587450" y="6374453"/>
              <a:ext cx="74613" cy="360362"/>
            </a:xfrm>
            <a:custGeom>
              <a:avLst/>
              <a:gdLst>
                <a:gd name="T0" fmla="*/ 38 w 47"/>
                <a:gd name="T1" fmla="*/ 0 h 227"/>
                <a:gd name="T2" fmla="*/ 10 w 47"/>
                <a:gd name="T3" fmla="*/ 19 h 227"/>
                <a:gd name="T4" fmla="*/ 0 w 47"/>
                <a:gd name="T5" fmla="*/ 227 h 227"/>
                <a:gd name="T6" fmla="*/ 47 w 47"/>
                <a:gd name="T7" fmla="*/ 19 h 227"/>
                <a:gd name="T8" fmla="*/ 19 w 47"/>
                <a:gd name="T9" fmla="*/ 208 h 227"/>
                <a:gd name="T10" fmla="*/ 10 w 47"/>
                <a:gd name="T11" fmla="*/ 199 h 227"/>
                <a:gd name="T12" fmla="*/ 19 w 47"/>
                <a:gd name="T13" fmla="*/ 208 h 227"/>
                <a:gd name="T14" fmla="*/ 10 w 47"/>
                <a:gd name="T15" fmla="*/ 189 h 227"/>
                <a:gd name="T16" fmla="*/ 19 w 47"/>
                <a:gd name="T17" fmla="*/ 180 h 227"/>
                <a:gd name="T18" fmla="*/ 19 w 47"/>
                <a:gd name="T19" fmla="*/ 170 h 227"/>
                <a:gd name="T20" fmla="*/ 10 w 47"/>
                <a:gd name="T21" fmla="*/ 161 h 227"/>
                <a:gd name="T22" fmla="*/ 19 w 47"/>
                <a:gd name="T23" fmla="*/ 170 h 227"/>
                <a:gd name="T24" fmla="*/ 10 w 47"/>
                <a:gd name="T25" fmla="*/ 151 h 227"/>
                <a:gd name="T26" fmla="*/ 19 w 47"/>
                <a:gd name="T27" fmla="*/ 142 h 227"/>
                <a:gd name="T28" fmla="*/ 19 w 47"/>
                <a:gd name="T29" fmla="*/ 132 h 227"/>
                <a:gd name="T30" fmla="*/ 10 w 47"/>
                <a:gd name="T31" fmla="*/ 123 h 227"/>
                <a:gd name="T32" fmla="*/ 19 w 47"/>
                <a:gd name="T33" fmla="*/ 132 h 227"/>
                <a:gd name="T34" fmla="*/ 10 w 47"/>
                <a:gd name="T35" fmla="*/ 113 h 227"/>
                <a:gd name="T36" fmla="*/ 19 w 47"/>
                <a:gd name="T37" fmla="*/ 104 h 227"/>
                <a:gd name="T38" fmla="*/ 19 w 47"/>
                <a:gd name="T39" fmla="*/ 95 h 227"/>
                <a:gd name="T40" fmla="*/ 10 w 47"/>
                <a:gd name="T41" fmla="*/ 85 h 227"/>
                <a:gd name="T42" fmla="*/ 19 w 47"/>
                <a:gd name="T43" fmla="*/ 95 h 227"/>
                <a:gd name="T44" fmla="*/ 10 w 47"/>
                <a:gd name="T45" fmla="*/ 76 h 227"/>
                <a:gd name="T46" fmla="*/ 19 w 47"/>
                <a:gd name="T47" fmla="*/ 66 h 227"/>
                <a:gd name="T48" fmla="*/ 19 w 47"/>
                <a:gd name="T49" fmla="*/ 57 h 227"/>
                <a:gd name="T50" fmla="*/ 10 w 47"/>
                <a:gd name="T51" fmla="*/ 47 h 227"/>
                <a:gd name="T52" fmla="*/ 19 w 47"/>
                <a:gd name="T53" fmla="*/ 57 h 227"/>
                <a:gd name="T54" fmla="*/ 29 w 47"/>
                <a:gd name="T55" fmla="*/ 208 h 227"/>
                <a:gd name="T56" fmla="*/ 38 w 47"/>
                <a:gd name="T57" fmla="*/ 199 h 227"/>
                <a:gd name="T58" fmla="*/ 38 w 47"/>
                <a:gd name="T59" fmla="*/ 189 h 227"/>
                <a:gd name="T60" fmla="*/ 29 w 47"/>
                <a:gd name="T61" fmla="*/ 180 h 227"/>
                <a:gd name="T62" fmla="*/ 38 w 47"/>
                <a:gd name="T63" fmla="*/ 189 h 227"/>
                <a:gd name="T64" fmla="*/ 29 w 47"/>
                <a:gd name="T65" fmla="*/ 170 h 227"/>
                <a:gd name="T66" fmla="*/ 38 w 47"/>
                <a:gd name="T67" fmla="*/ 161 h 227"/>
                <a:gd name="T68" fmla="*/ 38 w 47"/>
                <a:gd name="T69" fmla="*/ 151 h 227"/>
                <a:gd name="T70" fmla="*/ 29 w 47"/>
                <a:gd name="T71" fmla="*/ 142 h 227"/>
                <a:gd name="T72" fmla="*/ 38 w 47"/>
                <a:gd name="T73" fmla="*/ 151 h 227"/>
                <a:gd name="T74" fmla="*/ 29 w 47"/>
                <a:gd name="T75" fmla="*/ 132 h 227"/>
                <a:gd name="T76" fmla="*/ 38 w 47"/>
                <a:gd name="T77" fmla="*/ 123 h 227"/>
                <a:gd name="T78" fmla="*/ 38 w 47"/>
                <a:gd name="T79" fmla="*/ 113 h 227"/>
                <a:gd name="T80" fmla="*/ 29 w 47"/>
                <a:gd name="T81" fmla="*/ 104 h 227"/>
                <a:gd name="T82" fmla="*/ 38 w 47"/>
                <a:gd name="T83" fmla="*/ 113 h 227"/>
                <a:gd name="T84" fmla="*/ 29 w 47"/>
                <a:gd name="T85" fmla="*/ 95 h 227"/>
                <a:gd name="T86" fmla="*/ 38 w 47"/>
                <a:gd name="T87" fmla="*/ 85 h 227"/>
                <a:gd name="T88" fmla="*/ 38 w 47"/>
                <a:gd name="T89" fmla="*/ 76 h 227"/>
                <a:gd name="T90" fmla="*/ 29 w 47"/>
                <a:gd name="T91" fmla="*/ 66 h 227"/>
                <a:gd name="T92" fmla="*/ 38 w 47"/>
                <a:gd name="T93" fmla="*/ 76 h 227"/>
                <a:gd name="T94" fmla="*/ 29 w 47"/>
                <a:gd name="T95" fmla="*/ 57 h 227"/>
                <a:gd name="T96" fmla="*/ 38 w 47"/>
                <a:gd name="T97" fmla="*/ 4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7" h="227">
                  <a:moveTo>
                    <a:pt x="38" y="19"/>
                  </a:moveTo>
                  <a:lnTo>
                    <a:pt x="38" y="0"/>
                  </a:lnTo>
                  <a:lnTo>
                    <a:pt x="10" y="0"/>
                  </a:lnTo>
                  <a:lnTo>
                    <a:pt x="10" y="19"/>
                  </a:lnTo>
                  <a:lnTo>
                    <a:pt x="0" y="19"/>
                  </a:lnTo>
                  <a:lnTo>
                    <a:pt x="0" y="227"/>
                  </a:lnTo>
                  <a:lnTo>
                    <a:pt x="47" y="227"/>
                  </a:lnTo>
                  <a:lnTo>
                    <a:pt x="47" y="19"/>
                  </a:lnTo>
                  <a:lnTo>
                    <a:pt x="38" y="19"/>
                  </a:lnTo>
                  <a:close/>
                  <a:moveTo>
                    <a:pt x="19" y="208"/>
                  </a:moveTo>
                  <a:lnTo>
                    <a:pt x="10" y="208"/>
                  </a:lnTo>
                  <a:lnTo>
                    <a:pt x="10" y="199"/>
                  </a:lnTo>
                  <a:lnTo>
                    <a:pt x="19" y="199"/>
                  </a:lnTo>
                  <a:lnTo>
                    <a:pt x="19" y="208"/>
                  </a:lnTo>
                  <a:close/>
                  <a:moveTo>
                    <a:pt x="19" y="189"/>
                  </a:moveTo>
                  <a:lnTo>
                    <a:pt x="10" y="189"/>
                  </a:lnTo>
                  <a:lnTo>
                    <a:pt x="10" y="180"/>
                  </a:lnTo>
                  <a:lnTo>
                    <a:pt x="19" y="180"/>
                  </a:lnTo>
                  <a:lnTo>
                    <a:pt x="19" y="189"/>
                  </a:lnTo>
                  <a:close/>
                  <a:moveTo>
                    <a:pt x="19" y="170"/>
                  </a:moveTo>
                  <a:lnTo>
                    <a:pt x="10" y="170"/>
                  </a:lnTo>
                  <a:lnTo>
                    <a:pt x="10" y="161"/>
                  </a:lnTo>
                  <a:lnTo>
                    <a:pt x="19" y="161"/>
                  </a:lnTo>
                  <a:lnTo>
                    <a:pt x="19" y="170"/>
                  </a:lnTo>
                  <a:close/>
                  <a:moveTo>
                    <a:pt x="19" y="151"/>
                  </a:moveTo>
                  <a:lnTo>
                    <a:pt x="10" y="151"/>
                  </a:lnTo>
                  <a:lnTo>
                    <a:pt x="10" y="142"/>
                  </a:lnTo>
                  <a:lnTo>
                    <a:pt x="19" y="142"/>
                  </a:lnTo>
                  <a:lnTo>
                    <a:pt x="19" y="151"/>
                  </a:lnTo>
                  <a:close/>
                  <a:moveTo>
                    <a:pt x="19" y="132"/>
                  </a:moveTo>
                  <a:lnTo>
                    <a:pt x="10" y="132"/>
                  </a:lnTo>
                  <a:lnTo>
                    <a:pt x="10" y="123"/>
                  </a:lnTo>
                  <a:lnTo>
                    <a:pt x="19" y="123"/>
                  </a:lnTo>
                  <a:lnTo>
                    <a:pt x="19" y="132"/>
                  </a:lnTo>
                  <a:close/>
                  <a:moveTo>
                    <a:pt x="19" y="113"/>
                  </a:moveTo>
                  <a:lnTo>
                    <a:pt x="10" y="113"/>
                  </a:lnTo>
                  <a:lnTo>
                    <a:pt x="10" y="104"/>
                  </a:lnTo>
                  <a:lnTo>
                    <a:pt x="19" y="104"/>
                  </a:lnTo>
                  <a:lnTo>
                    <a:pt x="19" y="113"/>
                  </a:lnTo>
                  <a:close/>
                  <a:moveTo>
                    <a:pt x="19" y="95"/>
                  </a:moveTo>
                  <a:lnTo>
                    <a:pt x="10" y="95"/>
                  </a:lnTo>
                  <a:lnTo>
                    <a:pt x="10" y="85"/>
                  </a:lnTo>
                  <a:lnTo>
                    <a:pt x="19" y="85"/>
                  </a:lnTo>
                  <a:lnTo>
                    <a:pt x="19" y="95"/>
                  </a:lnTo>
                  <a:close/>
                  <a:moveTo>
                    <a:pt x="19" y="76"/>
                  </a:moveTo>
                  <a:lnTo>
                    <a:pt x="10" y="76"/>
                  </a:lnTo>
                  <a:lnTo>
                    <a:pt x="10" y="66"/>
                  </a:lnTo>
                  <a:lnTo>
                    <a:pt x="19" y="66"/>
                  </a:lnTo>
                  <a:lnTo>
                    <a:pt x="19" y="76"/>
                  </a:lnTo>
                  <a:close/>
                  <a:moveTo>
                    <a:pt x="19" y="57"/>
                  </a:moveTo>
                  <a:lnTo>
                    <a:pt x="10" y="57"/>
                  </a:lnTo>
                  <a:lnTo>
                    <a:pt x="10" y="47"/>
                  </a:lnTo>
                  <a:lnTo>
                    <a:pt x="19" y="47"/>
                  </a:lnTo>
                  <a:lnTo>
                    <a:pt x="19" y="57"/>
                  </a:lnTo>
                  <a:close/>
                  <a:moveTo>
                    <a:pt x="38" y="208"/>
                  </a:moveTo>
                  <a:lnTo>
                    <a:pt x="29" y="208"/>
                  </a:lnTo>
                  <a:lnTo>
                    <a:pt x="29" y="199"/>
                  </a:lnTo>
                  <a:lnTo>
                    <a:pt x="38" y="199"/>
                  </a:lnTo>
                  <a:lnTo>
                    <a:pt x="38" y="208"/>
                  </a:lnTo>
                  <a:close/>
                  <a:moveTo>
                    <a:pt x="38" y="189"/>
                  </a:moveTo>
                  <a:lnTo>
                    <a:pt x="29" y="189"/>
                  </a:lnTo>
                  <a:lnTo>
                    <a:pt x="29" y="180"/>
                  </a:lnTo>
                  <a:lnTo>
                    <a:pt x="38" y="180"/>
                  </a:lnTo>
                  <a:lnTo>
                    <a:pt x="38" y="189"/>
                  </a:lnTo>
                  <a:close/>
                  <a:moveTo>
                    <a:pt x="38" y="170"/>
                  </a:moveTo>
                  <a:lnTo>
                    <a:pt x="29" y="170"/>
                  </a:lnTo>
                  <a:lnTo>
                    <a:pt x="29" y="161"/>
                  </a:lnTo>
                  <a:lnTo>
                    <a:pt x="38" y="161"/>
                  </a:lnTo>
                  <a:lnTo>
                    <a:pt x="38" y="170"/>
                  </a:lnTo>
                  <a:close/>
                  <a:moveTo>
                    <a:pt x="38" y="151"/>
                  </a:moveTo>
                  <a:lnTo>
                    <a:pt x="29" y="151"/>
                  </a:lnTo>
                  <a:lnTo>
                    <a:pt x="29" y="142"/>
                  </a:lnTo>
                  <a:lnTo>
                    <a:pt x="38" y="142"/>
                  </a:lnTo>
                  <a:lnTo>
                    <a:pt x="38" y="151"/>
                  </a:lnTo>
                  <a:close/>
                  <a:moveTo>
                    <a:pt x="38" y="132"/>
                  </a:moveTo>
                  <a:lnTo>
                    <a:pt x="29" y="132"/>
                  </a:lnTo>
                  <a:lnTo>
                    <a:pt x="29" y="123"/>
                  </a:lnTo>
                  <a:lnTo>
                    <a:pt x="38" y="123"/>
                  </a:lnTo>
                  <a:lnTo>
                    <a:pt x="38" y="132"/>
                  </a:lnTo>
                  <a:close/>
                  <a:moveTo>
                    <a:pt x="38" y="113"/>
                  </a:moveTo>
                  <a:lnTo>
                    <a:pt x="29" y="113"/>
                  </a:lnTo>
                  <a:lnTo>
                    <a:pt x="29" y="104"/>
                  </a:lnTo>
                  <a:lnTo>
                    <a:pt x="38" y="104"/>
                  </a:lnTo>
                  <a:lnTo>
                    <a:pt x="38" y="113"/>
                  </a:lnTo>
                  <a:close/>
                  <a:moveTo>
                    <a:pt x="38" y="95"/>
                  </a:moveTo>
                  <a:lnTo>
                    <a:pt x="29" y="95"/>
                  </a:lnTo>
                  <a:lnTo>
                    <a:pt x="29" y="85"/>
                  </a:lnTo>
                  <a:lnTo>
                    <a:pt x="38" y="85"/>
                  </a:lnTo>
                  <a:lnTo>
                    <a:pt x="38" y="95"/>
                  </a:lnTo>
                  <a:close/>
                  <a:moveTo>
                    <a:pt x="38" y="76"/>
                  </a:moveTo>
                  <a:lnTo>
                    <a:pt x="29" y="76"/>
                  </a:lnTo>
                  <a:lnTo>
                    <a:pt x="29" y="66"/>
                  </a:lnTo>
                  <a:lnTo>
                    <a:pt x="38" y="66"/>
                  </a:lnTo>
                  <a:lnTo>
                    <a:pt x="38" y="76"/>
                  </a:lnTo>
                  <a:close/>
                  <a:moveTo>
                    <a:pt x="38" y="57"/>
                  </a:moveTo>
                  <a:lnTo>
                    <a:pt x="29" y="57"/>
                  </a:lnTo>
                  <a:lnTo>
                    <a:pt x="29" y="47"/>
                  </a:lnTo>
                  <a:lnTo>
                    <a:pt x="38" y="47"/>
                  </a:lnTo>
                  <a:lnTo>
                    <a:pt x="38"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en-US" sz="253" dirty="0">
                <a:solidFill>
                  <a:schemeClr val="bg1"/>
                </a:solidFill>
              </a:endParaRPr>
            </a:p>
          </p:txBody>
        </p:sp>
        <p:sp>
          <p:nvSpPr>
            <p:cNvPr id="30" name="Freeform 484">
              <a:extLst>
                <a:ext uri="{FF2B5EF4-FFF2-40B4-BE49-F238E27FC236}">
                  <a16:creationId xmlns:a16="http://schemas.microsoft.com/office/drawing/2014/main" id="{4484E213-7D7F-2B41-54A6-8F5D8D51C78D}"/>
                </a:ext>
              </a:extLst>
            </p:cNvPr>
            <p:cNvSpPr>
              <a:spLocks noEditPoints="1"/>
            </p:cNvSpPr>
            <p:nvPr/>
          </p:nvSpPr>
          <p:spPr bwMode="auto">
            <a:xfrm>
              <a:off x="7768425" y="6330003"/>
              <a:ext cx="74613" cy="404812"/>
            </a:xfrm>
            <a:custGeom>
              <a:avLst/>
              <a:gdLst>
                <a:gd name="T0" fmla="*/ 0 w 47"/>
                <a:gd name="T1" fmla="*/ 255 h 255"/>
                <a:gd name="T2" fmla="*/ 47 w 47"/>
                <a:gd name="T3" fmla="*/ 0 h 255"/>
                <a:gd name="T4" fmla="*/ 18 w 47"/>
                <a:gd name="T5" fmla="*/ 236 h 255"/>
                <a:gd name="T6" fmla="*/ 9 w 47"/>
                <a:gd name="T7" fmla="*/ 227 h 255"/>
                <a:gd name="T8" fmla="*/ 18 w 47"/>
                <a:gd name="T9" fmla="*/ 236 h 255"/>
                <a:gd name="T10" fmla="*/ 9 w 47"/>
                <a:gd name="T11" fmla="*/ 217 h 255"/>
                <a:gd name="T12" fmla="*/ 18 w 47"/>
                <a:gd name="T13" fmla="*/ 208 h 255"/>
                <a:gd name="T14" fmla="*/ 18 w 47"/>
                <a:gd name="T15" fmla="*/ 198 h 255"/>
                <a:gd name="T16" fmla="*/ 9 w 47"/>
                <a:gd name="T17" fmla="*/ 189 h 255"/>
                <a:gd name="T18" fmla="*/ 18 w 47"/>
                <a:gd name="T19" fmla="*/ 198 h 255"/>
                <a:gd name="T20" fmla="*/ 9 w 47"/>
                <a:gd name="T21" fmla="*/ 179 h 255"/>
                <a:gd name="T22" fmla="*/ 18 w 47"/>
                <a:gd name="T23" fmla="*/ 170 h 255"/>
                <a:gd name="T24" fmla="*/ 18 w 47"/>
                <a:gd name="T25" fmla="*/ 160 h 255"/>
                <a:gd name="T26" fmla="*/ 9 w 47"/>
                <a:gd name="T27" fmla="*/ 151 h 255"/>
                <a:gd name="T28" fmla="*/ 18 w 47"/>
                <a:gd name="T29" fmla="*/ 160 h 255"/>
                <a:gd name="T30" fmla="*/ 9 w 47"/>
                <a:gd name="T31" fmla="*/ 141 h 255"/>
                <a:gd name="T32" fmla="*/ 18 w 47"/>
                <a:gd name="T33" fmla="*/ 132 h 255"/>
                <a:gd name="T34" fmla="*/ 18 w 47"/>
                <a:gd name="T35" fmla="*/ 123 h 255"/>
                <a:gd name="T36" fmla="*/ 9 w 47"/>
                <a:gd name="T37" fmla="*/ 113 h 255"/>
                <a:gd name="T38" fmla="*/ 18 w 47"/>
                <a:gd name="T39" fmla="*/ 123 h 255"/>
                <a:gd name="T40" fmla="*/ 9 w 47"/>
                <a:gd name="T41" fmla="*/ 104 h 255"/>
                <a:gd name="T42" fmla="*/ 18 w 47"/>
                <a:gd name="T43" fmla="*/ 94 h 255"/>
                <a:gd name="T44" fmla="*/ 18 w 47"/>
                <a:gd name="T45" fmla="*/ 85 h 255"/>
                <a:gd name="T46" fmla="*/ 9 w 47"/>
                <a:gd name="T47" fmla="*/ 75 h 255"/>
                <a:gd name="T48" fmla="*/ 18 w 47"/>
                <a:gd name="T49" fmla="*/ 85 h 255"/>
                <a:gd name="T50" fmla="*/ 9 w 47"/>
                <a:gd name="T51" fmla="*/ 66 h 255"/>
                <a:gd name="T52" fmla="*/ 18 w 47"/>
                <a:gd name="T53" fmla="*/ 56 h 255"/>
                <a:gd name="T54" fmla="*/ 18 w 47"/>
                <a:gd name="T55" fmla="*/ 47 h 255"/>
                <a:gd name="T56" fmla="*/ 9 w 47"/>
                <a:gd name="T57" fmla="*/ 38 h 255"/>
                <a:gd name="T58" fmla="*/ 18 w 47"/>
                <a:gd name="T59" fmla="*/ 47 h 255"/>
                <a:gd name="T60" fmla="*/ 28 w 47"/>
                <a:gd name="T61" fmla="*/ 236 h 255"/>
                <a:gd name="T62" fmla="*/ 37 w 47"/>
                <a:gd name="T63" fmla="*/ 227 h 255"/>
                <a:gd name="T64" fmla="*/ 37 w 47"/>
                <a:gd name="T65" fmla="*/ 217 h 255"/>
                <a:gd name="T66" fmla="*/ 28 w 47"/>
                <a:gd name="T67" fmla="*/ 208 h 255"/>
                <a:gd name="T68" fmla="*/ 37 w 47"/>
                <a:gd name="T69" fmla="*/ 217 h 255"/>
                <a:gd name="T70" fmla="*/ 28 w 47"/>
                <a:gd name="T71" fmla="*/ 198 h 255"/>
                <a:gd name="T72" fmla="*/ 37 w 47"/>
                <a:gd name="T73" fmla="*/ 189 h 255"/>
                <a:gd name="T74" fmla="*/ 37 w 47"/>
                <a:gd name="T75" fmla="*/ 179 h 255"/>
                <a:gd name="T76" fmla="*/ 28 w 47"/>
                <a:gd name="T77" fmla="*/ 170 h 255"/>
                <a:gd name="T78" fmla="*/ 37 w 47"/>
                <a:gd name="T79" fmla="*/ 179 h 255"/>
                <a:gd name="T80" fmla="*/ 28 w 47"/>
                <a:gd name="T81" fmla="*/ 160 h 255"/>
                <a:gd name="T82" fmla="*/ 37 w 47"/>
                <a:gd name="T83" fmla="*/ 151 h 255"/>
                <a:gd name="T84" fmla="*/ 37 w 47"/>
                <a:gd name="T85" fmla="*/ 141 h 255"/>
                <a:gd name="T86" fmla="*/ 28 w 47"/>
                <a:gd name="T87" fmla="*/ 132 h 255"/>
                <a:gd name="T88" fmla="*/ 37 w 47"/>
                <a:gd name="T89" fmla="*/ 141 h 255"/>
                <a:gd name="T90" fmla="*/ 28 w 47"/>
                <a:gd name="T91" fmla="*/ 123 h 255"/>
                <a:gd name="T92" fmla="*/ 37 w 47"/>
                <a:gd name="T93" fmla="*/ 113 h 255"/>
                <a:gd name="T94" fmla="*/ 37 w 47"/>
                <a:gd name="T95" fmla="*/ 104 h 255"/>
                <a:gd name="T96" fmla="*/ 28 w 47"/>
                <a:gd name="T97" fmla="*/ 94 h 255"/>
                <a:gd name="T98" fmla="*/ 37 w 47"/>
                <a:gd name="T99" fmla="*/ 104 h 255"/>
                <a:gd name="T100" fmla="*/ 28 w 47"/>
                <a:gd name="T101" fmla="*/ 85 h 255"/>
                <a:gd name="T102" fmla="*/ 37 w 47"/>
                <a:gd name="T103" fmla="*/ 75 h 255"/>
                <a:gd name="T104" fmla="*/ 37 w 47"/>
                <a:gd name="T105" fmla="*/ 66 h 255"/>
                <a:gd name="T106" fmla="*/ 28 w 47"/>
                <a:gd name="T107" fmla="*/ 56 h 255"/>
                <a:gd name="T108" fmla="*/ 37 w 47"/>
                <a:gd name="T109" fmla="*/ 66 h 255"/>
                <a:gd name="T110" fmla="*/ 28 w 47"/>
                <a:gd name="T111" fmla="*/ 47 h 255"/>
                <a:gd name="T112" fmla="*/ 37 w 47"/>
                <a:gd name="T113" fmla="*/ 3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7" h="255">
                  <a:moveTo>
                    <a:pt x="0" y="28"/>
                  </a:moveTo>
                  <a:lnTo>
                    <a:pt x="0" y="255"/>
                  </a:lnTo>
                  <a:lnTo>
                    <a:pt x="47" y="255"/>
                  </a:lnTo>
                  <a:lnTo>
                    <a:pt x="47" y="0"/>
                  </a:lnTo>
                  <a:lnTo>
                    <a:pt x="0" y="28"/>
                  </a:lnTo>
                  <a:close/>
                  <a:moveTo>
                    <a:pt x="18" y="236"/>
                  </a:moveTo>
                  <a:lnTo>
                    <a:pt x="9" y="236"/>
                  </a:lnTo>
                  <a:lnTo>
                    <a:pt x="9" y="227"/>
                  </a:lnTo>
                  <a:lnTo>
                    <a:pt x="18" y="227"/>
                  </a:lnTo>
                  <a:lnTo>
                    <a:pt x="18" y="236"/>
                  </a:lnTo>
                  <a:close/>
                  <a:moveTo>
                    <a:pt x="18" y="217"/>
                  </a:moveTo>
                  <a:lnTo>
                    <a:pt x="9" y="217"/>
                  </a:lnTo>
                  <a:lnTo>
                    <a:pt x="9" y="208"/>
                  </a:lnTo>
                  <a:lnTo>
                    <a:pt x="18" y="208"/>
                  </a:lnTo>
                  <a:lnTo>
                    <a:pt x="18" y="217"/>
                  </a:lnTo>
                  <a:close/>
                  <a:moveTo>
                    <a:pt x="18" y="198"/>
                  </a:moveTo>
                  <a:lnTo>
                    <a:pt x="9" y="198"/>
                  </a:lnTo>
                  <a:lnTo>
                    <a:pt x="9" y="189"/>
                  </a:lnTo>
                  <a:lnTo>
                    <a:pt x="18" y="189"/>
                  </a:lnTo>
                  <a:lnTo>
                    <a:pt x="18" y="198"/>
                  </a:lnTo>
                  <a:close/>
                  <a:moveTo>
                    <a:pt x="18" y="179"/>
                  </a:moveTo>
                  <a:lnTo>
                    <a:pt x="9" y="179"/>
                  </a:lnTo>
                  <a:lnTo>
                    <a:pt x="9" y="170"/>
                  </a:lnTo>
                  <a:lnTo>
                    <a:pt x="18" y="170"/>
                  </a:lnTo>
                  <a:lnTo>
                    <a:pt x="18" y="179"/>
                  </a:lnTo>
                  <a:close/>
                  <a:moveTo>
                    <a:pt x="18" y="160"/>
                  </a:moveTo>
                  <a:lnTo>
                    <a:pt x="9" y="160"/>
                  </a:lnTo>
                  <a:lnTo>
                    <a:pt x="9" y="151"/>
                  </a:lnTo>
                  <a:lnTo>
                    <a:pt x="18" y="151"/>
                  </a:lnTo>
                  <a:lnTo>
                    <a:pt x="18" y="160"/>
                  </a:lnTo>
                  <a:close/>
                  <a:moveTo>
                    <a:pt x="18" y="141"/>
                  </a:moveTo>
                  <a:lnTo>
                    <a:pt x="9" y="141"/>
                  </a:lnTo>
                  <a:lnTo>
                    <a:pt x="9" y="132"/>
                  </a:lnTo>
                  <a:lnTo>
                    <a:pt x="18" y="132"/>
                  </a:lnTo>
                  <a:lnTo>
                    <a:pt x="18" y="141"/>
                  </a:lnTo>
                  <a:close/>
                  <a:moveTo>
                    <a:pt x="18" y="123"/>
                  </a:moveTo>
                  <a:lnTo>
                    <a:pt x="9" y="123"/>
                  </a:lnTo>
                  <a:lnTo>
                    <a:pt x="9" y="113"/>
                  </a:lnTo>
                  <a:lnTo>
                    <a:pt x="18" y="113"/>
                  </a:lnTo>
                  <a:lnTo>
                    <a:pt x="18" y="123"/>
                  </a:lnTo>
                  <a:close/>
                  <a:moveTo>
                    <a:pt x="18" y="104"/>
                  </a:moveTo>
                  <a:lnTo>
                    <a:pt x="9" y="104"/>
                  </a:lnTo>
                  <a:lnTo>
                    <a:pt x="9" y="94"/>
                  </a:lnTo>
                  <a:lnTo>
                    <a:pt x="18" y="94"/>
                  </a:lnTo>
                  <a:lnTo>
                    <a:pt x="18" y="104"/>
                  </a:lnTo>
                  <a:close/>
                  <a:moveTo>
                    <a:pt x="18" y="85"/>
                  </a:moveTo>
                  <a:lnTo>
                    <a:pt x="9" y="85"/>
                  </a:lnTo>
                  <a:lnTo>
                    <a:pt x="9" y="75"/>
                  </a:lnTo>
                  <a:lnTo>
                    <a:pt x="18" y="75"/>
                  </a:lnTo>
                  <a:lnTo>
                    <a:pt x="18" y="85"/>
                  </a:lnTo>
                  <a:close/>
                  <a:moveTo>
                    <a:pt x="18" y="66"/>
                  </a:moveTo>
                  <a:lnTo>
                    <a:pt x="9" y="66"/>
                  </a:lnTo>
                  <a:lnTo>
                    <a:pt x="9" y="56"/>
                  </a:lnTo>
                  <a:lnTo>
                    <a:pt x="18" y="56"/>
                  </a:lnTo>
                  <a:lnTo>
                    <a:pt x="18" y="66"/>
                  </a:lnTo>
                  <a:close/>
                  <a:moveTo>
                    <a:pt x="18" y="47"/>
                  </a:moveTo>
                  <a:lnTo>
                    <a:pt x="9" y="47"/>
                  </a:lnTo>
                  <a:lnTo>
                    <a:pt x="9" y="38"/>
                  </a:lnTo>
                  <a:lnTo>
                    <a:pt x="18" y="38"/>
                  </a:lnTo>
                  <a:lnTo>
                    <a:pt x="18" y="47"/>
                  </a:lnTo>
                  <a:close/>
                  <a:moveTo>
                    <a:pt x="37" y="236"/>
                  </a:moveTo>
                  <a:lnTo>
                    <a:pt x="28" y="236"/>
                  </a:lnTo>
                  <a:lnTo>
                    <a:pt x="28" y="227"/>
                  </a:lnTo>
                  <a:lnTo>
                    <a:pt x="37" y="227"/>
                  </a:lnTo>
                  <a:lnTo>
                    <a:pt x="37" y="236"/>
                  </a:lnTo>
                  <a:close/>
                  <a:moveTo>
                    <a:pt x="37" y="217"/>
                  </a:moveTo>
                  <a:lnTo>
                    <a:pt x="28" y="217"/>
                  </a:lnTo>
                  <a:lnTo>
                    <a:pt x="28" y="208"/>
                  </a:lnTo>
                  <a:lnTo>
                    <a:pt x="37" y="208"/>
                  </a:lnTo>
                  <a:lnTo>
                    <a:pt x="37" y="217"/>
                  </a:lnTo>
                  <a:close/>
                  <a:moveTo>
                    <a:pt x="37" y="198"/>
                  </a:moveTo>
                  <a:lnTo>
                    <a:pt x="28" y="198"/>
                  </a:lnTo>
                  <a:lnTo>
                    <a:pt x="28" y="189"/>
                  </a:lnTo>
                  <a:lnTo>
                    <a:pt x="37" y="189"/>
                  </a:lnTo>
                  <a:lnTo>
                    <a:pt x="37" y="198"/>
                  </a:lnTo>
                  <a:close/>
                  <a:moveTo>
                    <a:pt x="37" y="179"/>
                  </a:moveTo>
                  <a:lnTo>
                    <a:pt x="28" y="179"/>
                  </a:lnTo>
                  <a:lnTo>
                    <a:pt x="28" y="170"/>
                  </a:lnTo>
                  <a:lnTo>
                    <a:pt x="37" y="170"/>
                  </a:lnTo>
                  <a:lnTo>
                    <a:pt x="37" y="179"/>
                  </a:lnTo>
                  <a:close/>
                  <a:moveTo>
                    <a:pt x="37" y="160"/>
                  </a:moveTo>
                  <a:lnTo>
                    <a:pt x="28" y="160"/>
                  </a:lnTo>
                  <a:lnTo>
                    <a:pt x="28" y="151"/>
                  </a:lnTo>
                  <a:lnTo>
                    <a:pt x="37" y="151"/>
                  </a:lnTo>
                  <a:lnTo>
                    <a:pt x="37" y="160"/>
                  </a:lnTo>
                  <a:close/>
                  <a:moveTo>
                    <a:pt x="37" y="141"/>
                  </a:moveTo>
                  <a:lnTo>
                    <a:pt x="28" y="141"/>
                  </a:lnTo>
                  <a:lnTo>
                    <a:pt x="28" y="132"/>
                  </a:lnTo>
                  <a:lnTo>
                    <a:pt x="37" y="132"/>
                  </a:lnTo>
                  <a:lnTo>
                    <a:pt x="37" y="141"/>
                  </a:lnTo>
                  <a:close/>
                  <a:moveTo>
                    <a:pt x="37" y="123"/>
                  </a:moveTo>
                  <a:lnTo>
                    <a:pt x="28" y="123"/>
                  </a:lnTo>
                  <a:lnTo>
                    <a:pt x="28" y="113"/>
                  </a:lnTo>
                  <a:lnTo>
                    <a:pt x="37" y="113"/>
                  </a:lnTo>
                  <a:lnTo>
                    <a:pt x="37" y="123"/>
                  </a:lnTo>
                  <a:close/>
                  <a:moveTo>
                    <a:pt x="37" y="104"/>
                  </a:moveTo>
                  <a:lnTo>
                    <a:pt x="28" y="104"/>
                  </a:lnTo>
                  <a:lnTo>
                    <a:pt x="28" y="94"/>
                  </a:lnTo>
                  <a:lnTo>
                    <a:pt x="37" y="94"/>
                  </a:lnTo>
                  <a:lnTo>
                    <a:pt x="37" y="104"/>
                  </a:lnTo>
                  <a:close/>
                  <a:moveTo>
                    <a:pt x="37" y="85"/>
                  </a:moveTo>
                  <a:lnTo>
                    <a:pt x="28" y="85"/>
                  </a:lnTo>
                  <a:lnTo>
                    <a:pt x="28" y="75"/>
                  </a:lnTo>
                  <a:lnTo>
                    <a:pt x="37" y="75"/>
                  </a:lnTo>
                  <a:lnTo>
                    <a:pt x="37" y="85"/>
                  </a:lnTo>
                  <a:close/>
                  <a:moveTo>
                    <a:pt x="37" y="66"/>
                  </a:moveTo>
                  <a:lnTo>
                    <a:pt x="28" y="66"/>
                  </a:lnTo>
                  <a:lnTo>
                    <a:pt x="28" y="56"/>
                  </a:lnTo>
                  <a:lnTo>
                    <a:pt x="37" y="56"/>
                  </a:lnTo>
                  <a:lnTo>
                    <a:pt x="37" y="66"/>
                  </a:lnTo>
                  <a:close/>
                  <a:moveTo>
                    <a:pt x="37" y="47"/>
                  </a:moveTo>
                  <a:lnTo>
                    <a:pt x="28" y="47"/>
                  </a:lnTo>
                  <a:lnTo>
                    <a:pt x="28" y="38"/>
                  </a:lnTo>
                  <a:lnTo>
                    <a:pt x="37" y="38"/>
                  </a:lnTo>
                  <a:lnTo>
                    <a:pt x="37"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en-US" sz="253" dirty="0">
                <a:solidFill>
                  <a:schemeClr val="bg1"/>
                </a:solidFill>
              </a:endParaRPr>
            </a:p>
          </p:txBody>
        </p:sp>
        <p:sp>
          <p:nvSpPr>
            <p:cNvPr id="31" name="Freeform 485">
              <a:extLst>
                <a:ext uri="{FF2B5EF4-FFF2-40B4-BE49-F238E27FC236}">
                  <a16:creationId xmlns:a16="http://schemas.microsoft.com/office/drawing/2014/main" id="{0192B832-0EA3-6881-2336-5614DDEDD099}"/>
                </a:ext>
              </a:extLst>
            </p:cNvPr>
            <p:cNvSpPr>
              <a:spLocks noEditPoints="1"/>
            </p:cNvSpPr>
            <p:nvPr/>
          </p:nvSpPr>
          <p:spPr bwMode="auto">
            <a:xfrm>
              <a:off x="7677938" y="6449066"/>
              <a:ext cx="74613" cy="285750"/>
            </a:xfrm>
            <a:custGeom>
              <a:avLst/>
              <a:gdLst>
                <a:gd name="T0" fmla="*/ 47 w 47"/>
                <a:gd name="T1" fmla="*/ 180 h 180"/>
                <a:gd name="T2" fmla="*/ 0 w 47"/>
                <a:gd name="T3" fmla="*/ 0 h 180"/>
                <a:gd name="T4" fmla="*/ 19 w 47"/>
                <a:gd name="T5" fmla="*/ 152 h 180"/>
                <a:gd name="T6" fmla="*/ 9 w 47"/>
                <a:gd name="T7" fmla="*/ 142 h 180"/>
                <a:gd name="T8" fmla="*/ 19 w 47"/>
                <a:gd name="T9" fmla="*/ 152 h 180"/>
                <a:gd name="T10" fmla="*/ 9 w 47"/>
                <a:gd name="T11" fmla="*/ 133 h 180"/>
                <a:gd name="T12" fmla="*/ 19 w 47"/>
                <a:gd name="T13" fmla="*/ 123 h 180"/>
                <a:gd name="T14" fmla="*/ 19 w 47"/>
                <a:gd name="T15" fmla="*/ 114 h 180"/>
                <a:gd name="T16" fmla="*/ 9 w 47"/>
                <a:gd name="T17" fmla="*/ 104 h 180"/>
                <a:gd name="T18" fmla="*/ 19 w 47"/>
                <a:gd name="T19" fmla="*/ 114 h 180"/>
                <a:gd name="T20" fmla="*/ 9 w 47"/>
                <a:gd name="T21" fmla="*/ 95 h 180"/>
                <a:gd name="T22" fmla="*/ 19 w 47"/>
                <a:gd name="T23" fmla="*/ 85 h 180"/>
                <a:gd name="T24" fmla="*/ 19 w 47"/>
                <a:gd name="T25" fmla="*/ 76 h 180"/>
                <a:gd name="T26" fmla="*/ 9 w 47"/>
                <a:gd name="T27" fmla="*/ 66 h 180"/>
                <a:gd name="T28" fmla="*/ 19 w 47"/>
                <a:gd name="T29" fmla="*/ 76 h 180"/>
                <a:gd name="T30" fmla="*/ 9 w 47"/>
                <a:gd name="T31" fmla="*/ 57 h 180"/>
                <a:gd name="T32" fmla="*/ 19 w 47"/>
                <a:gd name="T33" fmla="*/ 48 h 180"/>
                <a:gd name="T34" fmla="*/ 19 w 47"/>
                <a:gd name="T35" fmla="*/ 38 h 180"/>
                <a:gd name="T36" fmla="*/ 9 w 47"/>
                <a:gd name="T37" fmla="*/ 29 h 180"/>
                <a:gd name="T38" fmla="*/ 19 w 47"/>
                <a:gd name="T39" fmla="*/ 38 h 180"/>
                <a:gd name="T40" fmla="*/ 9 w 47"/>
                <a:gd name="T41" fmla="*/ 19 h 180"/>
                <a:gd name="T42" fmla="*/ 19 w 47"/>
                <a:gd name="T43" fmla="*/ 10 h 180"/>
                <a:gd name="T44" fmla="*/ 38 w 47"/>
                <a:gd name="T45" fmla="*/ 152 h 180"/>
                <a:gd name="T46" fmla="*/ 28 w 47"/>
                <a:gd name="T47" fmla="*/ 142 h 180"/>
                <a:gd name="T48" fmla="*/ 38 w 47"/>
                <a:gd name="T49" fmla="*/ 152 h 180"/>
                <a:gd name="T50" fmla="*/ 28 w 47"/>
                <a:gd name="T51" fmla="*/ 133 h 180"/>
                <a:gd name="T52" fmla="*/ 38 w 47"/>
                <a:gd name="T53" fmla="*/ 123 h 180"/>
                <a:gd name="T54" fmla="*/ 38 w 47"/>
                <a:gd name="T55" fmla="*/ 114 h 180"/>
                <a:gd name="T56" fmla="*/ 28 w 47"/>
                <a:gd name="T57" fmla="*/ 104 h 180"/>
                <a:gd name="T58" fmla="*/ 38 w 47"/>
                <a:gd name="T59" fmla="*/ 114 h 180"/>
                <a:gd name="T60" fmla="*/ 28 w 47"/>
                <a:gd name="T61" fmla="*/ 95 h 180"/>
                <a:gd name="T62" fmla="*/ 38 w 47"/>
                <a:gd name="T63" fmla="*/ 85 h 180"/>
                <a:gd name="T64" fmla="*/ 38 w 47"/>
                <a:gd name="T65" fmla="*/ 76 h 180"/>
                <a:gd name="T66" fmla="*/ 28 w 47"/>
                <a:gd name="T67" fmla="*/ 66 h 180"/>
                <a:gd name="T68" fmla="*/ 38 w 47"/>
                <a:gd name="T69" fmla="*/ 76 h 180"/>
                <a:gd name="T70" fmla="*/ 28 w 47"/>
                <a:gd name="T71" fmla="*/ 57 h 180"/>
                <a:gd name="T72" fmla="*/ 38 w 47"/>
                <a:gd name="T73" fmla="*/ 48 h 180"/>
                <a:gd name="T74" fmla="*/ 38 w 47"/>
                <a:gd name="T75" fmla="*/ 38 h 180"/>
                <a:gd name="T76" fmla="*/ 28 w 47"/>
                <a:gd name="T77" fmla="*/ 29 h 180"/>
                <a:gd name="T78" fmla="*/ 38 w 47"/>
                <a:gd name="T79" fmla="*/ 38 h 180"/>
                <a:gd name="T80" fmla="*/ 28 w 47"/>
                <a:gd name="T81" fmla="*/ 19 h 180"/>
                <a:gd name="T82" fmla="*/ 38 w 47"/>
                <a:gd name="T83" fmla="*/ 1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7" h="180">
                  <a:moveTo>
                    <a:pt x="0" y="180"/>
                  </a:moveTo>
                  <a:lnTo>
                    <a:pt x="47" y="180"/>
                  </a:lnTo>
                  <a:lnTo>
                    <a:pt x="47" y="0"/>
                  </a:lnTo>
                  <a:lnTo>
                    <a:pt x="0" y="0"/>
                  </a:lnTo>
                  <a:lnTo>
                    <a:pt x="0" y="180"/>
                  </a:lnTo>
                  <a:close/>
                  <a:moveTo>
                    <a:pt x="19" y="152"/>
                  </a:moveTo>
                  <a:lnTo>
                    <a:pt x="9" y="152"/>
                  </a:lnTo>
                  <a:lnTo>
                    <a:pt x="9" y="142"/>
                  </a:lnTo>
                  <a:lnTo>
                    <a:pt x="19" y="142"/>
                  </a:lnTo>
                  <a:lnTo>
                    <a:pt x="19" y="152"/>
                  </a:lnTo>
                  <a:close/>
                  <a:moveTo>
                    <a:pt x="19" y="133"/>
                  </a:moveTo>
                  <a:lnTo>
                    <a:pt x="9" y="133"/>
                  </a:lnTo>
                  <a:lnTo>
                    <a:pt x="9" y="123"/>
                  </a:lnTo>
                  <a:lnTo>
                    <a:pt x="19" y="123"/>
                  </a:lnTo>
                  <a:lnTo>
                    <a:pt x="19" y="133"/>
                  </a:lnTo>
                  <a:close/>
                  <a:moveTo>
                    <a:pt x="19" y="114"/>
                  </a:moveTo>
                  <a:lnTo>
                    <a:pt x="9" y="114"/>
                  </a:lnTo>
                  <a:lnTo>
                    <a:pt x="9" y="104"/>
                  </a:lnTo>
                  <a:lnTo>
                    <a:pt x="19" y="104"/>
                  </a:lnTo>
                  <a:lnTo>
                    <a:pt x="19" y="114"/>
                  </a:lnTo>
                  <a:close/>
                  <a:moveTo>
                    <a:pt x="19" y="95"/>
                  </a:moveTo>
                  <a:lnTo>
                    <a:pt x="9" y="95"/>
                  </a:lnTo>
                  <a:lnTo>
                    <a:pt x="9" y="85"/>
                  </a:lnTo>
                  <a:lnTo>
                    <a:pt x="19" y="85"/>
                  </a:lnTo>
                  <a:lnTo>
                    <a:pt x="19" y="95"/>
                  </a:lnTo>
                  <a:close/>
                  <a:moveTo>
                    <a:pt x="19" y="76"/>
                  </a:moveTo>
                  <a:lnTo>
                    <a:pt x="9" y="76"/>
                  </a:lnTo>
                  <a:lnTo>
                    <a:pt x="9" y="66"/>
                  </a:lnTo>
                  <a:lnTo>
                    <a:pt x="19" y="66"/>
                  </a:lnTo>
                  <a:lnTo>
                    <a:pt x="19" y="76"/>
                  </a:lnTo>
                  <a:close/>
                  <a:moveTo>
                    <a:pt x="19" y="57"/>
                  </a:moveTo>
                  <a:lnTo>
                    <a:pt x="9" y="57"/>
                  </a:lnTo>
                  <a:lnTo>
                    <a:pt x="9" y="48"/>
                  </a:lnTo>
                  <a:lnTo>
                    <a:pt x="19" y="48"/>
                  </a:lnTo>
                  <a:lnTo>
                    <a:pt x="19" y="57"/>
                  </a:lnTo>
                  <a:close/>
                  <a:moveTo>
                    <a:pt x="19" y="38"/>
                  </a:moveTo>
                  <a:lnTo>
                    <a:pt x="9" y="38"/>
                  </a:lnTo>
                  <a:lnTo>
                    <a:pt x="9" y="29"/>
                  </a:lnTo>
                  <a:lnTo>
                    <a:pt x="19" y="29"/>
                  </a:lnTo>
                  <a:lnTo>
                    <a:pt x="19" y="38"/>
                  </a:lnTo>
                  <a:close/>
                  <a:moveTo>
                    <a:pt x="19" y="19"/>
                  </a:moveTo>
                  <a:lnTo>
                    <a:pt x="9" y="19"/>
                  </a:lnTo>
                  <a:lnTo>
                    <a:pt x="9" y="10"/>
                  </a:lnTo>
                  <a:lnTo>
                    <a:pt x="19" y="10"/>
                  </a:lnTo>
                  <a:lnTo>
                    <a:pt x="19" y="19"/>
                  </a:lnTo>
                  <a:close/>
                  <a:moveTo>
                    <a:pt x="38" y="152"/>
                  </a:moveTo>
                  <a:lnTo>
                    <a:pt x="28" y="152"/>
                  </a:lnTo>
                  <a:lnTo>
                    <a:pt x="28" y="142"/>
                  </a:lnTo>
                  <a:lnTo>
                    <a:pt x="38" y="142"/>
                  </a:lnTo>
                  <a:lnTo>
                    <a:pt x="38" y="152"/>
                  </a:lnTo>
                  <a:close/>
                  <a:moveTo>
                    <a:pt x="38" y="133"/>
                  </a:moveTo>
                  <a:lnTo>
                    <a:pt x="28" y="133"/>
                  </a:lnTo>
                  <a:lnTo>
                    <a:pt x="28" y="123"/>
                  </a:lnTo>
                  <a:lnTo>
                    <a:pt x="38" y="123"/>
                  </a:lnTo>
                  <a:lnTo>
                    <a:pt x="38" y="133"/>
                  </a:lnTo>
                  <a:close/>
                  <a:moveTo>
                    <a:pt x="38" y="114"/>
                  </a:moveTo>
                  <a:lnTo>
                    <a:pt x="28" y="114"/>
                  </a:lnTo>
                  <a:lnTo>
                    <a:pt x="28" y="104"/>
                  </a:lnTo>
                  <a:lnTo>
                    <a:pt x="38" y="104"/>
                  </a:lnTo>
                  <a:lnTo>
                    <a:pt x="38" y="114"/>
                  </a:lnTo>
                  <a:close/>
                  <a:moveTo>
                    <a:pt x="38" y="95"/>
                  </a:moveTo>
                  <a:lnTo>
                    <a:pt x="28" y="95"/>
                  </a:lnTo>
                  <a:lnTo>
                    <a:pt x="28" y="85"/>
                  </a:lnTo>
                  <a:lnTo>
                    <a:pt x="38" y="85"/>
                  </a:lnTo>
                  <a:lnTo>
                    <a:pt x="38" y="95"/>
                  </a:lnTo>
                  <a:close/>
                  <a:moveTo>
                    <a:pt x="38" y="76"/>
                  </a:moveTo>
                  <a:lnTo>
                    <a:pt x="28" y="76"/>
                  </a:lnTo>
                  <a:lnTo>
                    <a:pt x="28" y="66"/>
                  </a:lnTo>
                  <a:lnTo>
                    <a:pt x="38" y="66"/>
                  </a:lnTo>
                  <a:lnTo>
                    <a:pt x="38" y="76"/>
                  </a:lnTo>
                  <a:close/>
                  <a:moveTo>
                    <a:pt x="38" y="57"/>
                  </a:moveTo>
                  <a:lnTo>
                    <a:pt x="28" y="57"/>
                  </a:lnTo>
                  <a:lnTo>
                    <a:pt x="28" y="48"/>
                  </a:lnTo>
                  <a:lnTo>
                    <a:pt x="38" y="48"/>
                  </a:lnTo>
                  <a:lnTo>
                    <a:pt x="38" y="57"/>
                  </a:lnTo>
                  <a:close/>
                  <a:moveTo>
                    <a:pt x="38" y="38"/>
                  </a:moveTo>
                  <a:lnTo>
                    <a:pt x="28" y="38"/>
                  </a:lnTo>
                  <a:lnTo>
                    <a:pt x="28" y="29"/>
                  </a:lnTo>
                  <a:lnTo>
                    <a:pt x="38" y="29"/>
                  </a:lnTo>
                  <a:lnTo>
                    <a:pt x="38" y="38"/>
                  </a:lnTo>
                  <a:close/>
                  <a:moveTo>
                    <a:pt x="38" y="19"/>
                  </a:moveTo>
                  <a:lnTo>
                    <a:pt x="28" y="19"/>
                  </a:lnTo>
                  <a:lnTo>
                    <a:pt x="28" y="10"/>
                  </a:lnTo>
                  <a:lnTo>
                    <a:pt x="38" y="10"/>
                  </a:lnTo>
                  <a:lnTo>
                    <a:pt x="38"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en-US" sz="253" dirty="0">
                <a:solidFill>
                  <a:schemeClr val="bg1"/>
                </a:solidFill>
              </a:endParaRPr>
            </a:p>
          </p:txBody>
        </p:sp>
        <p:sp>
          <p:nvSpPr>
            <p:cNvPr id="32" name="Freeform 486">
              <a:extLst>
                <a:ext uri="{FF2B5EF4-FFF2-40B4-BE49-F238E27FC236}">
                  <a16:creationId xmlns:a16="http://schemas.microsoft.com/office/drawing/2014/main" id="{DEA4A6C0-2E9D-B7F6-B74D-2B178D7A5051}"/>
                </a:ext>
              </a:extLst>
            </p:cNvPr>
            <p:cNvSpPr>
              <a:spLocks noEditPoints="1"/>
            </p:cNvSpPr>
            <p:nvPr/>
          </p:nvSpPr>
          <p:spPr bwMode="auto">
            <a:xfrm>
              <a:off x="7857325" y="6464941"/>
              <a:ext cx="74613" cy="269875"/>
            </a:xfrm>
            <a:custGeom>
              <a:avLst/>
              <a:gdLst>
                <a:gd name="T0" fmla="*/ 38 w 47"/>
                <a:gd name="T1" fmla="*/ 0 h 170"/>
                <a:gd name="T2" fmla="*/ 29 w 47"/>
                <a:gd name="T3" fmla="*/ 9 h 170"/>
                <a:gd name="T4" fmla="*/ 19 w 47"/>
                <a:gd name="T5" fmla="*/ 0 h 170"/>
                <a:gd name="T6" fmla="*/ 10 w 47"/>
                <a:gd name="T7" fmla="*/ 9 h 170"/>
                <a:gd name="T8" fmla="*/ 0 w 47"/>
                <a:gd name="T9" fmla="*/ 170 h 170"/>
                <a:gd name="T10" fmla="*/ 47 w 47"/>
                <a:gd name="T11" fmla="*/ 9 h 170"/>
                <a:gd name="T12" fmla="*/ 19 w 47"/>
                <a:gd name="T13" fmla="*/ 142 h 170"/>
                <a:gd name="T14" fmla="*/ 10 w 47"/>
                <a:gd name="T15" fmla="*/ 132 h 170"/>
                <a:gd name="T16" fmla="*/ 19 w 47"/>
                <a:gd name="T17" fmla="*/ 142 h 170"/>
                <a:gd name="T18" fmla="*/ 10 w 47"/>
                <a:gd name="T19" fmla="*/ 123 h 170"/>
                <a:gd name="T20" fmla="*/ 19 w 47"/>
                <a:gd name="T21" fmla="*/ 113 h 170"/>
                <a:gd name="T22" fmla="*/ 19 w 47"/>
                <a:gd name="T23" fmla="*/ 104 h 170"/>
                <a:gd name="T24" fmla="*/ 10 w 47"/>
                <a:gd name="T25" fmla="*/ 94 h 170"/>
                <a:gd name="T26" fmla="*/ 19 w 47"/>
                <a:gd name="T27" fmla="*/ 104 h 170"/>
                <a:gd name="T28" fmla="*/ 10 w 47"/>
                <a:gd name="T29" fmla="*/ 85 h 170"/>
                <a:gd name="T30" fmla="*/ 19 w 47"/>
                <a:gd name="T31" fmla="*/ 75 h 170"/>
                <a:gd name="T32" fmla="*/ 19 w 47"/>
                <a:gd name="T33" fmla="*/ 66 h 170"/>
                <a:gd name="T34" fmla="*/ 10 w 47"/>
                <a:gd name="T35" fmla="*/ 56 h 170"/>
                <a:gd name="T36" fmla="*/ 19 w 47"/>
                <a:gd name="T37" fmla="*/ 66 h 170"/>
                <a:gd name="T38" fmla="*/ 10 w 47"/>
                <a:gd name="T39" fmla="*/ 47 h 170"/>
                <a:gd name="T40" fmla="*/ 19 w 47"/>
                <a:gd name="T41" fmla="*/ 38 h 170"/>
                <a:gd name="T42" fmla="*/ 19 w 47"/>
                <a:gd name="T43" fmla="*/ 28 h 170"/>
                <a:gd name="T44" fmla="*/ 10 w 47"/>
                <a:gd name="T45" fmla="*/ 19 h 170"/>
                <a:gd name="T46" fmla="*/ 19 w 47"/>
                <a:gd name="T47" fmla="*/ 28 h 170"/>
                <a:gd name="T48" fmla="*/ 29 w 47"/>
                <a:gd name="T49" fmla="*/ 142 h 170"/>
                <a:gd name="T50" fmla="*/ 38 w 47"/>
                <a:gd name="T51" fmla="*/ 132 h 170"/>
                <a:gd name="T52" fmla="*/ 38 w 47"/>
                <a:gd name="T53" fmla="*/ 123 h 170"/>
                <a:gd name="T54" fmla="*/ 29 w 47"/>
                <a:gd name="T55" fmla="*/ 113 h 170"/>
                <a:gd name="T56" fmla="*/ 38 w 47"/>
                <a:gd name="T57" fmla="*/ 123 h 170"/>
                <a:gd name="T58" fmla="*/ 29 w 47"/>
                <a:gd name="T59" fmla="*/ 104 h 170"/>
                <a:gd name="T60" fmla="*/ 38 w 47"/>
                <a:gd name="T61" fmla="*/ 94 h 170"/>
                <a:gd name="T62" fmla="*/ 38 w 47"/>
                <a:gd name="T63" fmla="*/ 85 h 170"/>
                <a:gd name="T64" fmla="*/ 29 w 47"/>
                <a:gd name="T65" fmla="*/ 75 h 170"/>
                <a:gd name="T66" fmla="*/ 38 w 47"/>
                <a:gd name="T67" fmla="*/ 85 h 170"/>
                <a:gd name="T68" fmla="*/ 29 w 47"/>
                <a:gd name="T69" fmla="*/ 66 h 170"/>
                <a:gd name="T70" fmla="*/ 38 w 47"/>
                <a:gd name="T71" fmla="*/ 56 h 170"/>
                <a:gd name="T72" fmla="*/ 38 w 47"/>
                <a:gd name="T73" fmla="*/ 47 h 170"/>
                <a:gd name="T74" fmla="*/ 29 w 47"/>
                <a:gd name="T75" fmla="*/ 38 h 170"/>
                <a:gd name="T76" fmla="*/ 38 w 47"/>
                <a:gd name="T77" fmla="*/ 47 h 170"/>
                <a:gd name="T78" fmla="*/ 29 w 47"/>
                <a:gd name="T79" fmla="*/ 28 h 170"/>
                <a:gd name="T80" fmla="*/ 38 w 47"/>
                <a:gd name="T81" fmla="*/ 1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 h="170">
                  <a:moveTo>
                    <a:pt x="38" y="9"/>
                  </a:moveTo>
                  <a:lnTo>
                    <a:pt x="38" y="0"/>
                  </a:lnTo>
                  <a:lnTo>
                    <a:pt x="29" y="0"/>
                  </a:lnTo>
                  <a:lnTo>
                    <a:pt x="29" y="9"/>
                  </a:lnTo>
                  <a:lnTo>
                    <a:pt x="19" y="9"/>
                  </a:lnTo>
                  <a:lnTo>
                    <a:pt x="19" y="0"/>
                  </a:lnTo>
                  <a:lnTo>
                    <a:pt x="10" y="0"/>
                  </a:lnTo>
                  <a:lnTo>
                    <a:pt x="10" y="9"/>
                  </a:lnTo>
                  <a:lnTo>
                    <a:pt x="0" y="9"/>
                  </a:lnTo>
                  <a:lnTo>
                    <a:pt x="0" y="170"/>
                  </a:lnTo>
                  <a:lnTo>
                    <a:pt x="47" y="170"/>
                  </a:lnTo>
                  <a:lnTo>
                    <a:pt x="47" y="9"/>
                  </a:lnTo>
                  <a:lnTo>
                    <a:pt x="38" y="9"/>
                  </a:lnTo>
                  <a:close/>
                  <a:moveTo>
                    <a:pt x="19" y="142"/>
                  </a:moveTo>
                  <a:lnTo>
                    <a:pt x="10" y="142"/>
                  </a:lnTo>
                  <a:lnTo>
                    <a:pt x="10" y="132"/>
                  </a:lnTo>
                  <a:lnTo>
                    <a:pt x="19" y="132"/>
                  </a:lnTo>
                  <a:lnTo>
                    <a:pt x="19" y="142"/>
                  </a:lnTo>
                  <a:close/>
                  <a:moveTo>
                    <a:pt x="19" y="123"/>
                  </a:moveTo>
                  <a:lnTo>
                    <a:pt x="10" y="123"/>
                  </a:lnTo>
                  <a:lnTo>
                    <a:pt x="10" y="113"/>
                  </a:lnTo>
                  <a:lnTo>
                    <a:pt x="19" y="113"/>
                  </a:lnTo>
                  <a:lnTo>
                    <a:pt x="19" y="123"/>
                  </a:lnTo>
                  <a:close/>
                  <a:moveTo>
                    <a:pt x="19" y="104"/>
                  </a:moveTo>
                  <a:lnTo>
                    <a:pt x="10" y="104"/>
                  </a:lnTo>
                  <a:lnTo>
                    <a:pt x="10" y="94"/>
                  </a:lnTo>
                  <a:lnTo>
                    <a:pt x="19" y="94"/>
                  </a:lnTo>
                  <a:lnTo>
                    <a:pt x="19" y="104"/>
                  </a:lnTo>
                  <a:close/>
                  <a:moveTo>
                    <a:pt x="19" y="85"/>
                  </a:moveTo>
                  <a:lnTo>
                    <a:pt x="10" y="85"/>
                  </a:lnTo>
                  <a:lnTo>
                    <a:pt x="10" y="75"/>
                  </a:lnTo>
                  <a:lnTo>
                    <a:pt x="19" y="75"/>
                  </a:lnTo>
                  <a:lnTo>
                    <a:pt x="19" y="85"/>
                  </a:lnTo>
                  <a:close/>
                  <a:moveTo>
                    <a:pt x="19" y="66"/>
                  </a:moveTo>
                  <a:lnTo>
                    <a:pt x="10" y="66"/>
                  </a:lnTo>
                  <a:lnTo>
                    <a:pt x="10" y="56"/>
                  </a:lnTo>
                  <a:lnTo>
                    <a:pt x="19" y="56"/>
                  </a:lnTo>
                  <a:lnTo>
                    <a:pt x="19" y="66"/>
                  </a:lnTo>
                  <a:close/>
                  <a:moveTo>
                    <a:pt x="19" y="47"/>
                  </a:moveTo>
                  <a:lnTo>
                    <a:pt x="10" y="47"/>
                  </a:lnTo>
                  <a:lnTo>
                    <a:pt x="10" y="38"/>
                  </a:lnTo>
                  <a:lnTo>
                    <a:pt x="19" y="38"/>
                  </a:lnTo>
                  <a:lnTo>
                    <a:pt x="19" y="47"/>
                  </a:lnTo>
                  <a:close/>
                  <a:moveTo>
                    <a:pt x="19" y="28"/>
                  </a:moveTo>
                  <a:lnTo>
                    <a:pt x="10" y="28"/>
                  </a:lnTo>
                  <a:lnTo>
                    <a:pt x="10" y="19"/>
                  </a:lnTo>
                  <a:lnTo>
                    <a:pt x="19" y="19"/>
                  </a:lnTo>
                  <a:lnTo>
                    <a:pt x="19" y="28"/>
                  </a:lnTo>
                  <a:close/>
                  <a:moveTo>
                    <a:pt x="38" y="142"/>
                  </a:moveTo>
                  <a:lnTo>
                    <a:pt x="29" y="142"/>
                  </a:lnTo>
                  <a:lnTo>
                    <a:pt x="29" y="132"/>
                  </a:lnTo>
                  <a:lnTo>
                    <a:pt x="38" y="132"/>
                  </a:lnTo>
                  <a:lnTo>
                    <a:pt x="38" y="142"/>
                  </a:lnTo>
                  <a:close/>
                  <a:moveTo>
                    <a:pt x="38" y="123"/>
                  </a:moveTo>
                  <a:lnTo>
                    <a:pt x="29" y="123"/>
                  </a:lnTo>
                  <a:lnTo>
                    <a:pt x="29" y="113"/>
                  </a:lnTo>
                  <a:lnTo>
                    <a:pt x="38" y="113"/>
                  </a:lnTo>
                  <a:lnTo>
                    <a:pt x="38" y="123"/>
                  </a:lnTo>
                  <a:close/>
                  <a:moveTo>
                    <a:pt x="38" y="104"/>
                  </a:moveTo>
                  <a:lnTo>
                    <a:pt x="29" y="104"/>
                  </a:lnTo>
                  <a:lnTo>
                    <a:pt x="29" y="94"/>
                  </a:lnTo>
                  <a:lnTo>
                    <a:pt x="38" y="94"/>
                  </a:lnTo>
                  <a:lnTo>
                    <a:pt x="38" y="104"/>
                  </a:lnTo>
                  <a:close/>
                  <a:moveTo>
                    <a:pt x="38" y="85"/>
                  </a:moveTo>
                  <a:lnTo>
                    <a:pt x="29" y="85"/>
                  </a:lnTo>
                  <a:lnTo>
                    <a:pt x="29" y="75"/>
                  </a:lnTo>
                  <a:lnTo>
                    <a:pt x="38" y="75"/>
                  </a:lnTo>
                  <a:lnTo>
                    <a:pt x="38" y="85"/>
                  </a:lnTo>
                  <a:close/>
                  <a:moveTo>
                    <a:pt x="38" y="66"/>
                  </a:moveTo>
                  <a:lnTo>
                    <a:pt x="29" y="66"/>
                  </a:lnTo>
                  <a:lnTo>
                    <a:pt x="29" y="56"/>
                  </a:lnTo>
                  <a:lnTo>
                    <a:pt x="38" y="56"/>
                  </a:lnTo>
                  <a:lnTo>
                    <a:pt x="38" y="66"/>
                  </a:lnTo>
                  <a:close/>
                  <a:moveTo>
                    <a:pt x="38" y="47"/>
                  </a:moveTo>
                  <a:lnTo>
                    <a:pt x="29" y="47"/>
                  </a:lnTo>
                  <a:lnTo>
                    <a:pt x="29" y="38"/>
                  </a:lnTo>
                  <a:lnTo>
                    <a:pt x="38" y="38"/>
                  </a:lnTo>
                  <a:lnTo>
                    <a:pt x="38" y="47"/>
                  </a:lnTo>
                  <a:close/>
                  <a:moveTo>
                    <a:pt x="38" y="28"/>
                  </a:moveTo>
                  <a:lnTo>
                    <a:pt x="29" y="28"/>
                  </a:lnTo>
                  <a:lnTo>
                    <a:pt x="29" y="19"/>
                  </a:lnTo>
                  <a:lnTo>
                    <a:pt x="38" y="19"/>
                  </a:lnTo>
                  <a:lnTo>
                    <a:pt x="3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en-US" sz="253" dirty="0">
                <a:solidFill>
                  <a:schemeClr val="bg1"/>
                </a:solidFill>
              </a:endParaRPr>
            </a:p>
          </p:txBody>
        </p:sp>
      </p:grpSp>
      <p:sp>
        <p:nvSpPr>
          <p:cNvPr id="33" name="Subtitle 2">
            <a:extLst>
              <a:ext uri="{FF2B5EF4-FFF2-40B4-BE49-F238E27FC236}">
                <a16:creationId xmlns:a16="http://schemas.microsoft.com/office/drawing/2014/main" id="{459799E4-3220-A0FA-F3B6-A402D39D5B1D}"/>
              </a:ext>
            </a:extLst>
          </p:cNvPr>
          <p:cNvSpPr txBox="1">
            <a:spLocks/>
          </p:cNvSpPr>
          <p:nvPr/>
        </p:nvSpPr>
        <p:spPr>
          <a:xfrm>
            <a:off x="407305" y="1437111"/>
            <a:ext cx="2914661" cy="673774"/>
          </a:xfrm>
          <a:prstGeom prst="rect">
            <a:avLst/>
          </a:prstGeom>
          <a:solidFill>
            <a:schemeClr val="accent2">
              <a:lumMod val="20000"/>
              <a:lumOff val="80000"/>
              <a:alpha val="40000"/>
            </a:schemeClr>
          </a:solidFill>
          <a:ln>
            <a:noFill/>
          </a:ln>
        </p:spPr>
        <p:txBody>
          <a:bodyPr wrap="square" tIns="0" rIns="102870" rtlCol="0" anchor="t">
            <a:noAutofit/>
          </a:bodyPr>
          <a:lstStyle>
            <a:defPPr>
              <a:defRPr lang="en-US"/>
            </a:defPPr>
            <a:lvl1pPr marL="128588" indent="-128588" algn="just" rtl="1">
              <a:buFont typeface="Wingdings" panose="05000000000000000000" pitchFamily="2" charset="2"/>
              <a:buChar char="§"/>
              <a:defRPr sz="1000">
                <a:solidFill>
                  <a:schemeClr val="accent1">
                    <a:lumMod val="50000"/>
                  </a:schemeClr>
                </a:solidFill>
                <a:latin typeface="Sakkal Majalla" panose="02000000000000000000" pitchFamily="2" charset="-78"/>
                <a:ea typeface="+mn-lt"/>
                <a:cs typeface="Sakkal Majalla" panose="02000000000000000000" pitchFamily="2" charset="-78"/>
              </a:defRPr>
            </a:lvl1pPr>
            <a:lvl2pPr marL="342900" indent="0" algn="ctr" defTabSz="914400" rtl="0" eaLnBrk="1" latinLnBrk="0" hangingPunct="1">
              <a:lnSpc>
                <a:spcPct val="90000"/>
              </a:lnSpc>
              <a:spcBef>
                <a:spcPts val="500"/>
              </a:spcBef>
              <a:buFont typeface="Arial" panose="020B0604020202020204" pitchFamily="34" charset="0"/>
              <a:buNone/>
              <a:defRPr sz="1500" kern="1200">
                <a:solidFill>
                  <a:schemeClr val="tx1"/>
                </a:solidFill>
                <a:latin typeface="+mn-lt"/>
                <a:ea typeface="+mn-ea"/>
                <a:cs typeface="+mn-cs"/>
              </a:defRPr>
            </a:lvl2pPr>
            <a:lvl3pPr marL="685800" indent="0" algn="ctr" defTabSz="914400" rtl="0" eaLnBrk="1" latinLnBrk="0" hangingPunct="1">
              <a:lnSpc>
                <a:spcPct val="90000"/>
              </a:lnSpc>
              <a:spcBef>
                <a:spcPts val="500"/>
              </a:spcBef>
              <a:buFont typeface="Arial" panose="020B0604020202020204" pitchFamily="34" charset="0"/>
              <a:buNone/>
              <a:defRPr sz="1350" kern="1200">
                <a:solidFill>
                  <a:schemeClr val="tx1"/>
                </a:solidFill>
                <a:latin typeface="+mn-lt"/>
                <a:ea typeface="+mn-ea"/>
                <a:cs typeface="+mn-cs"/>
              </a:defRPr>
            </a:lvl3pPr>
            <a:lvl4pPr marL="10287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17145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2057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24003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2743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pPr marL="0" indent="0">
              <a:buNone/>
            </a:pPr>
            <a:r>
              <a:rPr lang="en-US" dirty="0"/>
              <a:t>في </a:t>
            </a:r>
            <a:r>
              <a:rPr lang="en-US" dirty="0" err="1"/>
              <a:t>عام</a:t>
            </a:r>
            <a:r>
              <a:rPr lang="en-US" dirty="0"/>
              <a:t> 1414هـ , </a:t>
            </a:r>
            <a:r>
              <a:rPr lang="en-US" dirty="0" err="1"/>
              <a:t>تم</a:t>
            </a:r>
            <a:r>
              <a:rPr lang="en-US" dirty="0"/>
              <a:t> </a:t>
            </a:r>
            <a:r>
              <a:rPr lang="en-US" dirty="0" err="1"/>
              <a:t>تأسيس</a:t>
            </a:r>
            <a:r>
              <a:rPr lang="en-US" dirty="0"/>
              <a:t> </a:t>
            </a:r>
            <a:r>
              <a:rPr lang="en-US" dirty="0" err="1"/>
              <a:t>مجموعة</a:t>
            </a:r>
            <a:r>
              <a:rPr lang="en-US" dirty="0"/>
              <a:t> </a:t>
            </a:r>
            <a:r>
              <a:rPr lang="en-US" dirty="0" err="1"/>
              <a:t>موسى</a:t>
            </a:r>
            <a:r>
              <a:rPr lang="en-US" dirty="0"/>
              <a:t> </a:t>
            </a:r>
            <a:r>
              <a:rPr lang="en-US" dirty="0" err="1"/>
              <a:t>بن</a:t>
            </a:r>
            <a:r>
              <a:rPr lang="en-US" dirty="0"/>
              <a:t> </a:t>
            </a:r>
            <a:r>
              <a:rPr lang="en-US" dirty="0" err="1"/>
              <a:t>عبدالعزيز</a:t>
            </a:r>
            <a:r>
              <a:rPr lang="en-US" dirty="0"/>
              <a:t> </a:t>
            </a:r>
            <a:r>
              <a:rPr lang="en-US" dirty="0" err="1"/>
              <a:t>الموسى</a:t>
            </a:r>
            <a:r>
              <a:rPr lang="en-US" dirty="0"/>
              <a:t> </a:t>
            </a:r>
            <a:r>
              <a:rPr lang="en-US" dirty="0" err="1"/>
              <a:t>وأولاده</a:t>
            </a:r>
            <a:r>
              <a:rPr lang="en-US" dirty="0"/>
              <a:t> </a:t>
            </a:r>
            <a:r>
              <a:rPr lang="en-US" dirty="0" err="1"/>
              <a:t>العقارية</a:t>
            </a:r>
            <a:r>
              <a:rPr lang="en-US" dirty="0"/>
              <a:t> </a:t>
            </a:r>
            <a:r>
              <a:rPr lang="en-US" dirty="0" err="1"/>
              <a:t>القابضة</a:t>
            </a:r>
            <a:r>
              <a:rPr lang="en-US" dirty="0"/>
              <a:t> </a:t>
            </a:r>
            <a:r>
              <a:rPr lang="en-US" dirty="0" err="1"/>
              <a:t>حققت</a:t>
            </a:r>
            <a:r>
              <a:rPr lang="en-US" dirty="0"/>
              <a:t> المجموعة </a:t>
            </a:r>
            <a:r>
              <a:rPr lang="en-US" dirty="0" err="1"/>
              <a:t>إنجازات</a:t>
            </a:r>
            <a:r>
              <a:rPr lang="en-US" dirty="0"/>
              <a:t> </a:t>
            </a:r>
            <a:r>
              <a:rPr lang="en-US" dirty="0" err="1"/>
              <a:t>عديدة</a:t>
            </a:r>
            <a:r>
              <a:rPr lang="en-US" dirty="0"/>
              <a:t> </a:t>
            </a:r>
            <a:r>
              <a:rPr lang="en-US" dirty="0" err="1"/>
              <a:t>بفضل</a:t>
            </a:r>
            <a:r>
              <a:rPr lang="en-US" dirty="0"/>
              <a:t> </a:t>
            </a:r>
            <a:r>
              <a:rPr lang="en-US" dirty="0" err="1"/>
              <a:t>ما</a:t>
            </a:r>
            <a:r>
              <a:rPr lang="en-US" dirty="0"/>
              <a:t> </a:t>
            </a:r>
            <a:r>
              <a:rPr lang="en-US" dirty="0" err="1"/>
              <a:t>تتمتع</a:t>
            </a:r>
            <a:r>
              <a:rPr lang="en-US" dirty="0"/>
              <a:t> </a:t>
            </a:r>
            <a:r>
              <a:rPr lang="en-US" dirty="0" err="1"/>
              <a:t>به</a:t>
            </a:r>
            <a:r>
              <a:rPr lang="en-US" dirty="0"/>
              <a:t> </a:t>
            </a:r>
            <a:r>
              <a:rPr lang="en-US" dirty="0" err="1"/>
              <a:t>من</a:t>
            </a:r>
            <a:r>
              <a:rPr lang="en-US" dirty="0"/>
              <a:t> </a:t>
            </a:r>
            <a:r>
              <a:rPr lang="en-US" dirty="0" err="1"/>
              <a:t>خبرات</a:t>
            </a:r>
            <a:r>
              <a:rPr lang="en-US" dirty="0"/>
              <a:t> </a:t>
            </a:r>
            <a:r>
              <a:rPr lang="en-US" dirty="0" err="1"/>
              <a:t>متراكمة</a:t>
            </a:r>
            <a:r>
              <a:rPr lang="en-US" dirty="0"/>
              <a:t> </a:t>
            </a:r>
            <a:r>
              <a:rPr lang="en-US" dirty="0" err="1"/>
              <a:t>وكوادر</a:t>
            </a:r>
            <a:r>
              <a:rPr lang="en-US" dirty="0"/>
              <a:t> </a:t>
            </a:r>
            <a:r>
              <a:rPr lang="en-US" dirty="0" err="1"/>
              <a:t>على</a:t>
            </a:r>
            <a:r>
              <a:rPr lang="en-US" dirty="0"/>
              <a:t> </a:t>
            </a:r>
            <a:r>
              <a:rPr lang="en-US" dirty="0" err="1"/>
              <a:t>مستوى</a:t>
            </a:r>
            <a:r>
              <a:rPr lang="en-US" dirty="0"/>
              <a:t> </a:t>
            </a:r>
            <a:r>
              <a:rPr lang="en-US" dirty="0" err="1"/>
              <a:t>عالي</a:t>
            </a:r>
            <a:r>
              <a:rPr lang="en-US" dirty="0"/>
              <a:t> </a:t>
            </a:r>
            <a:r>
              <a:rPr lang="en-US" dirty="0" err="1"/>
              <a:t>من</a:t>
            </a:r>
            <a:r>
              <a:rPr lang="en-US" dirty="0"/>
              <a:t> </a:t>
            </a:r>
            <a:r>
              <a:rPr lang="en-US" dirty="0" err="1"/>
              <a:t>المهنية</a:t>
            </a:r>
            <a:r>
              <a:rPr lang="en-US" dirty="0"/>
              <a:t> </a:t>
            </a:r>
            <a:r>
              <a:rPr lang="en-US" dirty="0" err="1"/>
              <a:t>والاحترافية</a:t>
            </a:r>
            <a:r>
              <a:rPr lang="en-US" dirty="0"/>
              <a:t> </a:t>
            </a:r>
          </a:p>
        </p:txBody>
      </p:sp>
      <p:sp>
        <p:nvSpPr>
          <p:cNvPr id="34" name="TextBox 2">
            <a:extLst>
              <a:ext uri="{FF2B5EF4-FFF2-40B4-BE49-F238E27FC236}">
                <a16:creationId xmlns:a16="http://schemas.microsoft.com/office/drawing/2014/main" id="{23CC058C-12FB-E7CD-3BD0-A6E090BE3BCA}"/>
              </a:ext>
            </a:extLst>
          </p:cNvPr>
          <p:cNvSpPr txBox="1"/>
          <p:nvPr/>
        </p:nvSpPr>
        <p:spPr>
          <a:xfrm>
            <a:off x="407305" y="984319"/>
            <a:ext cx="2914661" cy="428888"/>
          </a:xfrm>
          <a:prstGeom prst="roundRect">
            <a:avLst>
              <a:gd name="adj" fmla="val 13880"/>
            </a:avLst>
          </a:prstGeom>
          <a:solidFill>
            <a:schemeClr val="accent1"/>
          </a:solidFill>
          <a:ln>
            <a:noFill/>
          </a:ln>
        </p:spPr>
        <p:txBody>
          <a:bodyPr vert="horz" wrap="square" lIns="0" tIns="0" rIns="1005840" bIns="0" rtlCol="0" anchor="ctr">
            <a:noAutofit/>
          </a:bodyPr>
          <a:lstStyle>
            <a:defPPr>
              <a:defRPr lang="en-US"/>
            </a:defPPr>
            <a:lvl1pPr algn="ctr" defTabSz="342883" rtl="1">
              <a:defRPr sz="1200" b="1">
                <a:solidFill>
                  <a:schemeClr val="bg1"/>
                </a:solidFill>
                <a:latin typeface="Sakkal Majalla" panose="02000000000000000000" pitchFamily="2" charset="-78"/>
                <a:ea typeface="GE SS Text Light" panose="020A0503020102020204" pitchFamily="18" charset="-78"/>
                <a:cs typeface="Sakkal Majalla" panose="02000000000000000000" pitchFamily="2" charset="-78"/>
              </a:defRPr>
            </a:lvl1pPr>
          </a:lstStyle>
          <a:p>
            <a:pPr algn="r"/>
            <a:r>
              <a:rPr lang="en-US" dirty="0" err="1"/>
              <a:t>مجموعة</a:t>
            </a:r>
            <a:r>
              <a:rPr lang="en-US" dirty="0"/>
              <a:t> </a:t>
            </a:r>
            <a:r>
              <a:rPr lang="en-US" dirty="0" err="1"/>
              <a:t>موسى</a:t>
            </a:r>
            <a:r>
              <a:rPr lang="en-US" dirty="0"/>
              <a:t> </a:t>
            </a:r>
            <a:r>
              <a:rPr lang="en-US" dirty="0" err="1"/>
              <a:t>الموسى</a:t>
            </a:r>
            <a:r>
              <a:rPr lang="en-US" dirty="0"/>
              <a:t> </a:t>
            </a:r>
            <a:r>
              <a:rPr lang="en-US" dirty="0" err="1"/>
              <a:t>القابضة</a:t>
            </a:r>
            <a:endParaRPr lang="en-US" dirty="0"/>
          </a:p>
        </p:txBody>
      </p:sp>
      <p:pic>
        <p:nvPicPr>
          <p:cNvPr id="36" name="Graphic 35">
            <a:extLst>
              <a:ext uri="{FF2B5EF4-FFF2-40B4-BE49-F238E27FC236}">
                <a16:creationId xmlns:a16="http://schemas.microsoft.com/office/drawing/2014/main" id="{765934A5-3550-76A3-4DBE-A0FD12757D6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499143" y="1050111"/>
            <a:ext cx="618658" cy="269909"/>
          </a:xfrm>
          <a:prstGeom prst="rect">
            <a:avLst/>
          </a:prstGeom>
        </p:spPr>
      </p:pic>
      <p:sp>
        <p:nvSpPr>
          <p:cNvPr id="37" name="Subtitle 2">
            <a:extLst>
              <a:ext uri="{FF2B5EF4-FFF2-40B4-BE49-F238E27FC236}">
                <a16:creationId xmlns:a16="http://schemas.microsoft.com/office/drawing/2014/main" id="{D2F3150E-0EE6-F346-DDC6-E8FF0486FF52}"/>
              </a:ext>
            </a:extLst>
          </p:cNvPr>
          <p:cNvSpPr txBox="1">
            <a:spLocks/>
          </p:cNvSpPr>
          <p:nvPr/>
        </p:nvSpPr>
        <p:spPr>
          <a:xfrm>
            <a:off x="407305" y="2586547"/>
            <a:ext cx="2914661" cy="340452"/>
          </a:xfrm>
          <a:prstGeom prst="rect">
            <a:avLst/>
          </a:prstGeom>
          <a:solidFill>
            <a:schemeClr val="accent2">
              <a:lumMod val="20000"/>
              <a:lumOff val="80000"/>
              <a:alpha val="40000"/>
            </a:schemeClr>
          </a:solidFill>
          <a:ln>
            <a:noFill/>
          </a:ln>
        </p:spPr>
        <p:txBody>
          <a:bodyPr wrap="square" tIns="0" rIns="102870" rtlCol="0" anchor="t">
            <a:noAutofit/>
          </a:bodyPr>
          <a:lstStyle>
            <a:defPPr>
              <a:defRPr lang="en-US"/>
            </a:defPPr>
            <a:lvl1pPr marL="128588" indent="-128588" algn="just" rtl="1">
              <a:buFont typeface="Wingdings" panose="05000000000000000000" pitchFamily="2" charset="2"/>
              <a:buChar char="§"/>
              <a:defRPr sz="1000">
                <a:solidFill>
                  <a:schemeClr val="accent1">
                    <a:lumMod val="50000"/>
                  </a:schemeClr>
                </a:solidFill>
                <a:latin typeface="Sakkal Majalla" panose="02000000000000000000" pitchFamily="2" charset="-78"/>
                <a:ea typeface="+mn-lt"/>
                <a:cs typeface="Sakkal Majalla" panose="02000000000000000000" pitchFamily="2" charset="-78"/>
              </a:defRPr>
            </a:lvl1pPr>
            <a:lvl2pPr marL="342900" indent="0" algn="ctr" defTabSz="914400" rtl="0" eaLnBrk="1" latinLnBrk="0" hangingPunct="1">
              <a:lnSpc>
                <a:spcPct val="90000"/>
              </a:lnSpc>
              <a:spcBef>
                <a:spcPts val="500"/>
              </a:spcBef>
              <a:buFont typeface="Arial" panose="020B0604020202020204" pitchFamily="34" charset="0"/>
              <a:buNone/>
              <a:defRPr sz="1500" kern="1200">
                <a:solidFill>
                  <a:schemeClr val="tx1"/>
                </a:solidFill>
                <a:latin typeface="+mn-lt"/>
                <a:ea typeface="+mn-ea"/>
                <a:cs typeface="+mn-cs"/>
              </a:defRPr>
            </a:lvl2pPr>
            <a:lvl3pPr marL="685800" indent="0" algn="ctr" defTabSz="914400" rtl="0" eaLnBrk="1" latinLnBrk="0" hangingPunct="1">
              <a:lnSpc>
                <a:spcPct val="90000"/>
              </a:lnSpc>
              <a:spcBef>
                <a:spcPts val="500"/>
              </a:spcBef>
              <a:buFont typeface="Arial" panose="020B0604020202020204" pitchFamily="34" charset="0"/>
              <a:buNone/>
              <a:defRPr sz="1350" kern="1200">
                <a:solidFill>
                  <a:schemeClr val="tx1"/>
                </a:solidFill>
                <a:latin typeface="+mn-lt"/>
                <a:ea typeface="+mn-ea"/>
                <a:cs typeface="+mn-cs"/>
              </a:defRPr>
            </a:lvl3pPr>
            <a:lvl4pPr marL="10287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17145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2057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24003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2743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pPr marL="0" indent="0">
              <a:buNone/>
            </a:pPr>
            <a:r>
              <a:rPr lang="en-US" dirty="0" err="1"/>
              <a:t>تلاد</a:t>
            </a:r>
            <a:r>
              <a:rPr lang="en-US" dirty="0"/>
              <a:t> </a:t>
            </a:r>
            <a:r>
              <a:rPr lang="en-US" dirty="0" err="1"/>
              <a:t>شركة</a:t>
            </a:r>
            <a:r>
              <a:rPr lang="en-US" dirty="0"/>
              <a:t> </a:t>
            </a:r>
            <a:r>
              <a:rPr lang="en-US" dirty="0" err="1"/>
              <a:t>إنشائية</a:t>
            </a:r>
            <a:r>
              <a:rPr lang="en-US" dirty="0"/>
              <a:t> </a:t>
            </a:r>
            <a:r>
              <a:rPr lang="en-US" dirty="0" err="1"/>
              <a:t>تابعة</a:t>
            </a:r>
            <a:r>
              <a:rPr lang="en-US" dirty="0"/>
              <a:t> </a:t>
            </a:r>
            <a:r>
              <a:rPr lang="en-US" dirty="0" err="1"/>
              <a:t>للمجموعة</a:t>
            </a:r>
            <a:r>
              <a:rPr lang="en-US" dirty="0"/>
              <a:t>، </a:t>
            </a:r>
            <a:r>
              <a:rPr lang="en-US" dirty="0" err="1"/>
              <a:t>برزت</a:t>
            </a:r>
            <a:r>
              <a:rPr lang="en-US" dirty="0"/>
              <a:t> </a:t>
            </a:r>
            <a:r>
              <a:rPr lang="en-US" dirty="0" err="1"/>
              <a:t>مع</a:t>
            </a:r>
            <a:r>
              <a:rPr lang="en-US" dirty="0"/>
              <a:t> </a:t>
            </a:r>
            <a:r>
              <a:rPr lang="en-US" dirty="0" err="1"/>
              <a:t>النمو</a:t>
            </a:r>
            <a:r>
              <a:rPr lang="en-US" dirty="0"/>
              <a:t> </a:t>
            </a:r>
            <a:r>
              <a:rPr lang="en-US" dirty="0" err="1"/>
              <a:t>العقاري</a:t>
            </a:r>
            <a:r>
              <a:rPr lang="en-US" dirty="0"/>
              <a:t> في </a:t>
            </a:r>
            <a:r>
              <a:rPr lang="en-US" dirty="0" err="1"/>
              <a:t>المملكة</a:t>
            </a:r>
            <a:r>
              <a:rPr lang="en-US" dirty="0"/>
              <a:t> </a:t>
            </a:r>
            <a:r>
              <a:rPr lang="en-US" dirty="0" err="1"/>
              <a:t>ونفذت</a:t>
            </a:r>
            <a:r>
              <a:rPr lang="en-US" dirty="0"/>
              <a:t> </a:t>
            </a:r>
            <a:r>
              <a:rPr lang="en-US" dirty="0" err="1"/>
              <a:t>مشاريع</a:t>
            </a:r>
            <a:r>
              <a:rPr lang="en-US" dirty="0"/>
              <a:t> </a:t>
            </a:r>
            <a:r>
              <a:rPr lang="en-US" dirty="0" err="1"/>
              <a:t>سكنية</a:t>
            </a:r>
            <a:r>
              <a:rPr lang="en-US" dirty="0"/>
              <a:t> </a:t>
            </a:r>
            <a:r>
              <a:rPr lang="en-US" dirty="0" err="1"/>
              <a:t>وتجارية</a:t>
            </a:r>
            <a:r>
              <a:rPr lang="en-US" dirty="0"/>
              <a:t> </a:t>
            </a:r>
            <a:r>
              <a:rPr lang="en-US" dirty="0" err="1"/>
              <a:t>وصناعية</a:t>
            </a:r>
            <a:r>
              <a:rPr lang="en-US" dirty="0"/>
              <a:t> في </a:t>
            </a:r>
            <a:r>
              <a:rPr lang="en-US" dirty="0" err="1"/>
              <a:t>جميع</a:t>
            </a:r>
            <a:r>
              <a:rPr lang="en-US" dirty="0"/>
              <a:t> </a:t>
            </a:r>
            <a:r>
              <a:rPr lang="en-US" dirty="0" err="1"/>
              <a:t>انحاء</a:t>
            </a:r>
            <a:r>
              <a:rPr lang="en-US" dirty="0"/>
              <a:t> </a:t>
            </a:r>
            <a:r>
              <a:rPr lang="en-US" dirty="0" err="1"/>
              <a:t>المملكة</a:t>
            </a:r>
            <a:endParaRPr lang="en-US" dirty="0"/>
          </a:p>
        </p:txBody>
      </p:sp>
      <p:sp>
        <p:nvSpPr>
          <p:cNvPr id="38" name="TextBox 2">
            <a:extLst>
              <a:ext uri="{FF2B5EF4-FFF2-40B4-BE49-F238E27FC236}">
                <a16:creationId xmlns:a16="http://schemas.microsoft.com/office/drawing/2014/main" id="{141181A1-D54A-32B4-EF2E-19B670A3A7A3}"/>
              </a:ext>
            </a:extLst>
          </p:cNvPr>
          <p:cNvSpPr txBox="1"/>
          <p:nvPr/>
        </p:nvSpPr>
        <p:spPr>
          <a:xfrm>
            <a:off x="407305" y="2133755"/>
            <a:ext cx="2914661" cy="428888"/>
          </a:xfrm>
          <a:prstGeom prst="roundRect">
            <a:avLst>
              <a:gd name="adj" fmla="val 13880"/>
            </a:avLst>
          </a:prstGeom>
          <a:solidFill>
            <a:srgbClr val="E0AD50"/>
          </a:solidFill>
          <a:ln>
            <a:noFill/>
          </a:ln>
        </p:spPr>
        <p:txBody>
          <a:bodyPr vert="horz" wrap="square" lIns="0" tIns="0" rIns="1097280" bIns="0" rtlCol="0" anchor="ctr">
            <a:noAutofit/>
          </a:bodyPr>
          <a:lstStyle>
            <a:defPPr>
              <a:defRPr lang="en-US"/>
            </a:defPPr>
            <a:lvl1pPr algn="ctr" defTabSz="342883" rtl="1">
              <a:defRPr sz="1200" b="1">
                <a:solidFill>
                  <a:schemeClr val="bg1"/>
                </a:solidFill>
                <a:latin typeface="Sakkal Majalla" panose="02000000000000000000" pitchFamily="2" charset="-78"/>
                <a:ea typeface="GE SS Text Light" panose="020A0503020102020204" pitchFamily="18" charset="-78"/>
                <a:cs typeface="Sakkal Majalla" panose="02000000000000000000" pitchFamily="2" charset="-78"/>
              </a:defRPr>
            </a:lvl1pPr>
          </a:lstStyle>
          <a:p>
            <a:pPr algn="r"/>
            <a:r>
              <a:rPr lang="en-US"/>
              <a:t>تلاد للإنشاءات</a:t>
            </a:r>
            <a:endParaRPr lang="en-US" dirty="0"/>
          </a:p>
        </p:txBody>
      </p:sp>
      <p:sp>
        <p:nvSpPr>
          <p:cNvPr id="39" name="Subtitle 2">
            <a:extLst>
              <a:ext uri="{FF2B5EF4-FFF2-40B4-BE49-F238E27FC236}">
                <a16:creationId xmlns:a16="http://schemas.microsoft.com/office/drawing/2014/main" id="{D5F7F9D8-3862-FB99-05A3-D78BBFFBC97F}"/>
              </a:ext>
            </a:extLst>
          </p:cNvPr>
          <p:cNvSpPr txBox="1">
            <a:spLocks/>
          </p:cNvSpPr>
          <p:nvPr/>
        </p:nvSpPr>
        <p:spPr>
          <a:xfrm>
            <a:off x="407305" y="3403695"/>
            <a:ext cx="2914661" cy="332020"/>
          </a:xfrm>
          <a:prstGeom prst="rect">
            <a:avLst/>
          </a:prstGeom>
          <a:solidFill>
            <a:schemeClr val="accent2">
              <a:lumMod val="20000"/>
              <a:lumOff val="80000"/>
              <a:alpha val="40000"/>
            </a:schemeClr>
          </a:solidFill>
          <a:ln>
            <a:noFill/>
          </a:ln>
        </p:spPr>
        <p:txBody>
          <a:bodyPr wrap="square" tIns="0" rIns="102870" rtlCol="0" anchor="t">
            <a:noAutofit/>
          </a:bodyPr>
          <a:lstStyle>
            <a:defPPr>
              <a:defRPr lang="en-US"/>
            </a:defPPr>
            <a:lvl1pPr marL="128588" indent="-128588" algn="just" rtl="1">
              <a:buFont typeface="Wingdings" panose="05000000000000000000" pitchFamily="2" charset="2"/>
              <a:buChar char="§"/>
              <a:defRPr sz="1000">
                <a:solidFill>
                  <a:schemeClr val="accent1">
                    <a:lumMod val="50000"/>
                  </a:schemeClr>
                </a:solidFill>
                <a:latin typeface="Sakkal Majalla" panose="02000000000000000000" pitchFamily="2" charset="-78"/>
                <a:ea typeface="+mn-lt"/>
                <a:cs typeface="Sakkal Majalla" panose="02000000000000000000" pitchFamily="2" charset="-78"/>
              </a:defRPr>
            </a:lvl1pPr>
            <a:lvl2pPr marL="342900" indent="0" algn="ctr" defTabSz="914400" rtl="0" eaLnBrk="1" latinLnBrk="0" hangingPunct="1">
              <a:lnSpc>
                <a:spcPct val="90000"/>
              </a:lnSpc>
              <a:spcBef>
                <a:spcPts val="500"/>
              </a:spcBef>
              <a:buFont typeface="Arial" panose="020B0604020202020204" pitchFamily="34" charset="0"/>
              <a:buNone/>
              <a:defRPr sz="1500" kern="1200">
                <a:solidFill>
                  <a:schemeClr val="tx1"/>
                </a:solidFill>
                <a:latin typeface="+mn-lt"/>
                <a:ea typeface="+mn-ea"/>
                <a:cs typeface="+mn-cs"/>
              </a:defRPr>
            </a:lvl2pPr>
            <a:lvl3pPr marL="685800" indent="0" algn="ctr" defTabSz="914400" rtl="0" eaLnBrk="1" latinLnBrk="0" hangingPunct="1">
              <a:lnSpc>
                <a:spcPct val="90000"/>
              </a:lnSpc>
              <a:spcBef>
                <a:spcPts val="500"/>
              </a:spcBef>
              <a:buFont typeface="Arial" panose="020B0604020202020204" pitchFamily="34" charset="0"/>
              <a:buNone/>
              <a:defRPr sz="1350" kern="1200">
                <a:solidFill>
                  <a:schemeClr val="tx1"/>
                </a:solidFill>
                <a:latin typeface="+mn-lt"/>
                <a:ea typeface="+mn-ea"/>
                <a:cs typeface="+mn-cs"/>
              </a:defRPr>
            </a:lvl3pPr>
            <a:lvl4pPr marL="10287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17145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2057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24003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2743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pPr marL="0" indent="0">
              <a:buNone/>
            </a:pPr>
            <a:r>
              <a:rPr lang="en-US" dirty="0" err="1"/>
              <a:t>تلاد</a:t>
            </a:r>
            <a:r>
              <a:rPr lang="en-US" dirty="0"/>
              <a:t> </a:t>
            </a:r>
            <a:r>
              <a:rPr lang="en-US" dirty="0" err="1"/>
              <a:t>شركة</a:t>
            </a:r>
            <a:r>
              <a:rPr lang="en-US" dirty="0"/>
              <a:t> </a:t>
            </a:r>
            <a:r>
              <a:rPr lang="en-US" dirty="0" err="1"/>
              <a:t>إنشائية</a:t>
            </a:r>
            <a:r>
              <a:rPr lang="en-US" dirty="0"/>
              <a:t> </a:t>
            </a:r>
            <a:r>
              <a:rPr lang="en-US" dirty="0" err="1"/>
              <a:t>تابعة</a:t>
            </a:r>
            <a:r>
              <a:rPr lang="en-US" dirty="0"/>
              <a:t> </a:t>
            </a:r>
            <a:r>
              <a:rPr lang="en-US" dirty="0" err="1"/>
              <a:t>للمجموعة</a:t>
            </a:r>
            <a:r>
              <a:rPr lang="en-US" dirty="0"/>
              <a:t>، </a:t>
            </a:r>
            <a:r>
              <a:rPr lang="en-US" dirty="0" err="1"/>
              <a:t>برزت</a:t>
            </a:r>
            <a:r>
              <a:rPr lang="en-US" dirty="0"/>
              <a:t> </a:t>
            </a:r>
            <a:r>
              <a:rPr lang="en-US" dirty="0" err="1"/>
              <a:t>مع</a:t>
            </a:r>
            <a:r>
              <a:rPr lang="en-US" dirty="0"/>
              <a:t> </a:t>
            </a:r>
            <a:r>
              <a:rPr lang="en-US" dirty="0" err="1"/>
              <a:t>النمو</a:t>
            </a:r>
            <a:r>
              <a:rPr lang="en-US" dirty="0"/>
              <a:t> </a:t>
            </a:r>
            <a:r>
              <a:rPr lang="en-US" dirty="0" err="1"/>
              <a:t>العقاري</a:t>
            </a:r>
            <a:r>
              <a:rPr lang="en-US" dirty="0"/>
              <a:t> في </a:t>
            </a:r>
            <a:r>
              <a:rPr lang="en-US" dirty="0" err="1"/>
              <a:t>المملكة</a:t>
            </a:r>
            <a:r>
              <a:rPr lang="en-US" dirty="0"/>
              <a:t> </a:t>
            </a:r>
            <a:r>
              <a:rPr lang="en-US" dirty="0" err="1"/>
              <a:t>ونفذت</a:t>
            </a:r>
            <a:r>
              <a:rPr lang="en-US" dirty="0"/>
              <a:t> </a:t>
            </a:r>
            <a:r>
              <a:rPr lang="en-US" dirty="0" err="1"/>
              <a:t>مشاريع</a:t>
            </a:r>
            <a:r>
              <a:rPr lang="en-US" dirty="0"/>
              <a:t> </a:t>
            </a:r>
            <a:r>
              <a:rPr lang="en-US" dirty="0" err="1"/>
              <a:t>سكنية</a:t>
            </a:r>
            <a:r>
              <a:rPr lang="en-US" dirty="0"/>
              <a:t> </a:t>
            </a:r>
            <a:r>
              <a:rPr lang="en-US" dirty="0" err="1"/>
              <a:t>وتجارية</a:t>
            </a:r>
            <a:r>
              <a:rPr lang="en-US" dirty="0"/>
              <a:t> </a:t>
            </a:r>
            <a:r>
              <a:rPr lang="en-US" dirty="0" err="1"/>
              <a:t>وصناعية</a:t>
            </a:r>
            <a:r>
              <a:rPr lang="en-US" dirty="0"/>
              <a:t> في </a:t>
            </a:r>
            <a:r>
              <a:rPr lang="en-US" dirty="0" err="1"/>
              <a:t>جميع</a:t>
            </a:r>
            <a:r>
              <a:rPr lang="en-US" dirty="0"/>
              <a:t> </a:t>
            </a:r>
            <a:r>
              <a:rPr lang="en-US" dirty="0" err="1"/>
              <a:t>انحاء</a:t>
            </a:r>
            <a:r>
              <a:rPr lang="en-US" dirty="0"/>
              <a:t> </a:t>
            </a:r>
            <a:r>
              <a:rPr lang="en-US" dirty="0" err="1"/>
              <a:t>المملكة</a:t>
            </a:r>
            <a:endParaRPr lang="en-US" dirty="0"/>
          </a:p>
        </p:txBody>
      </p:sp>
      <p:sp>
        <p:nvSpPr>
          <p:cNvPr id="40" name="TextBox 2">
            <a:extLst>
              <a:ext uri="{FF2B5EF4-FFF2-40B4-BE49-F238E27FC236}">
                <a16:creationId xmlns:a16="http://schemas.microsoft.com/office/drawing/2014/main" id="{1C7AF1AB-42F0-D416-D998-B3916A2B20D1}"/>
              </a:ext>
            </a:extLst>
          </p:cNvPr>
          <p:cNvSpPr txBox="1"/>
          <p:nvPr/>
        </p:nvSpPr>
        <p:spPr>
          <a:xfrm>
            <a:off x="407305" y="2950903"/>
            <a:ext cx="2914661" cy="428888"/>
          </a:xfrm>
          <a:prstGeom prst="roundRect">
            <a:avLst>
              <a:gd name="adj" fmla="val 13880"/>
            </a:avLst>
          </a:prstGeom>
          <a:solidFill>
            <a:srgbClr val="7080AB"/>
          </a:solidFill>
          <a:ln>
            <a:noFill/>
          </a:ln>
        </p:spPr>
        <p:txBody>
          <a:bodyPr vert="horz" wrap="square" lIns="0" tIns="0" rIns="1097280" bIns="0" rtlCol="0" anchor="ctr">
            <a:noAutofit/>
          </a:bodyPr>
          <a:lstStyle>
            <a:defPPr>
              <a:defRPr lang="en-US"/>
            </a:defPPr>
            <a:lvl1pPr algn="ctr" defTabSz="342883" rtl="1">
              <a:defRPr sz="1200" b="1">
                <a:solidFill>
                  <a:schemeClr val="bg1"/>
                </a:solidFill>
                <a:latin typeface="Sakkal Majalla" panose="02000000000000000000" pitchFamily="2" charset="-78"/>
                <a:ea typeface="GE SS Text Light" panose="020A0503020102020204" pitchFamily="18" charset="-78"/>
                <a:cs typeface="Sakkal Majalla" panose="02000000000000000000" pitchFamily="2" charset="-78"/>
              </a:defRPr>
            </a:lvl1pPr>
          </a:lstStyle>
          <a:p>
            <a:pPr algn="r"/>
            <a:r>
              <a:rPr lang="en-US"/>
              <a:t>نفوذ للاستثمار العقاري</a:t>
            </a:r>
            <a:endParaRPr lang="en-US" dirty="0"/>
          </a:p>
        </p:txBody>
      </p:sp>
      <p:sp>
        <p:nvSpPr>
          <p:cNvPr id="41" name="Subtitle 2">
            <a:extLst>
              <a:ext uri="{FF2B5EF4-FFF2-40B4-BE49-F238E27FC236}">
                <a16:creationId xmlns:a16="http://schemas.microsoft.com/office/drawing/2014/main" id="{94CEC848-9D10-46AA-E8DB-C439A9855A48}"/>
              </a:ext>
            </a:extLst>
          </p:cNvPr>
          <p:cNvSpPr txBox="1">
            <a:spLocks/>
          </p:cNvSpPr>
          <p:nvPr/>
        </p:nvSpPr>
        <p:spPr>
          <a:xfrm>
            <a:off x="407305" y="4212411"/>
            <a:ext cx="2914661" cy="318234"/>
          </a:xfrm>
          <a:prstGeom prst="rect">
            <a:avLst/>
          </a:prstGeom>
          <a:solidFill>
            <a:schemeClr val="accent2">
              <a:lumMod val="20000"/>
              <a:lumOff val="80000"/>
              <a:alpha val="40000"/>
            </a:schemeClr>
          </a:solidFill>
          <a:ln>
            <a:noFill/>
          </a:ln>
        </p:spPr>
        <p:txBody>
          <a:bodyPr wrap="square" tIns="0" rIns="102870" rtlCol="0" anchor="t">
            <a:noAutofit/>
          </a:bodyPr>
          <a:lstStyle>
            <a:defPPr>
              <a:defRPr lang="en-US"/>
            </a:defPPr>
            <a:lvl1pPr marL="128588" indent="-128588" algn="just" rtl="1">
              <a:buFont typeface="Wingdings" panose="05000000000000000000" pitchFamily="2" charset="2"/>
              <a:buChar char="§"/>
              <a:defRPr sz="1000">
                <a:solidFill>
                  <a:schemeClr val="accent1">
                    <a:lumMod val="50000"/>
                  </a:schemeClr>
                </a:solidFill>
                <a:latin typeface="Sakkal Majalla" panose="02000000000000000000" pitchFamily="2" charset="-78"/>
                <a:ea typeface="+mn-lt"/>
                <a:cs typeface="Sakkal Majalla" panose="02000000000000000000" pitchFamily="2" charset="-78"/>
              </a:defRPr>
            </a:lvl1pPr>
            <a:lvl2pPr marL="342900" indent="0" algn="ctr" defTabSz="914400" rtl="0" eaLnBrk="1" latinLnBrk="0" hangingPunct="1">
              <a:lnSpc>
                <a:spcPct val="90000"/>
              </a:lnSpc>
              <a:spcBef>
                <a:spcPts val="500"/>
              </a:spcBef>
              <a:buFont typeface="Arial" panose="020B0604020202020204" pitchFamily="34" charset="0"/>
              <a:buNone/>
              <a:defRPr sz="1500" kern="1200">
                <a:solidFill>
                  <a:schemeClr val="tx1"/>
                </a:solidFill>
                <a:latin typeface="+mn-lt"/>
                <a:ea typeface="+mn-ea"/>
                <a:cs typeface="+mn-cs"/>
              </a:defRPr>
            </a:lvl2pPr>
            <a:lvl3pPr marL="685800" indent="0" algn="ctr" defTabSz="914400" rtl="0" eaLnBrk="1" latinLnBrk="0" hangingPunct="1">
              <a:lnSpc>
                <a:spcPct val="90000"/>
              </a:lnSpc>
              <a:spcBef>
                <a:spcPts val="500"/>
              </a:spcBef>
              <a:buFont typeface="Arial" panose="020B0604020202020204" pitchFamily="34" charset="0"/>
              <a:buNone/>
              <a:defRPr sz="1350" kern="1200">
                <a:solidFill>
                  <a:schemeClr val="tx1"/>
                </a:solidFill>
                <a:latin typeface="+mn-lt"/>
                <a:ea typeface="+mn-ea"/>
                <a:cs typeface="+mn-cs"/>
              </a:defRPr>
            </a:lvl3pPr>
            <a:lvl4pPr marL="10287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17145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2057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24003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2743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pPr marL="0" indent="0">
              <a:buNone/>
            </a:pPr>
            <a:r>
              <a:rPr lang="en-US" dirty="0" err="1"/>
              <a:t>تعمل</a:t>
            </a:r>
            <a:r>
              <a:rPr lang="en-US" dirty="0"/>
              <a:t> </a:t>
            </a:r>
            <a:r>
              <a:rPr lang="en-US" dirty="0" err="1"/>
              <a:t>رواج</a:t>
            </a:r>
            <a:r>
              <a:rPr lang="en-US" dirty="0"/>
              <a:t> </a:t>
            </a:r>
            <a:r>
              <a:rPr lang="en-US" dirty="0" err="1"/>
              <a:t>للتقيم</a:t>
            </a:r>
            <a:r>
              <a:rPr lang="en-US" dirty="0"/>
              <a:t> التابعة </a:t>
            </a:r>
            <a:r>
              <a:rPr lang="en-US" dirty="0" err="1"/>
              <a:t>لمجموعة</a:t>
            </a:r>
            <a:r>
              <a:rPr lang="en-US" dirty="0"/>
              <a:t> </a:t>
            </a:r>
            <a:r>
              <a:rPr lang="en-US" dirty="0" err="1"/>
              <a:t>الموسى</a:t>
            </a:r>
            <a:r>
              <a:rPr lang="en-US" dirty="0"/>
              <a:t> </a:t>
            </a:r>
            <a:r>
              <a:rPr lang="en-US" dirty="0" err="1"/>
              <a:t>وفق</a:t>
            </a:r>
            <a:r>
              <a:rPr lang="en-US" dirty="0"/>
              <a:t> </a:t>
            </a:r>
            <a:r>
              <a:rPr lang="en-US" dirty="0" err="1"/>
              <a:t>معايير</a:t>
            </a:r>
            <a:r>
              <a:rPr lang="en-US" dirty="0"/>
              <a:t> </a:t>
            </a:r>
            <a:r>
              <a:rPr lang="en-US" dirty="0" err="1"/>
              <a:t>الهيئة</a:t>
            </a:r>
            <a:r>
              <a:rPr lang="en-US" dirty="0"/>
              <a:t> </a:t>
            </a:r>
            <a:r>
              <a:rPr lang="en-US" dirty="0" err="1"/>
              <a:t>السعودية</a:t>
            </a:r>
            <a:r>
              <a:rPr lang="en-US" dirty="0"/>
              <a:t> </a:t>
            </a:r>
            <a:r>
              <a:rPr lang="en-US" dirty="0" err="1"/>
              <a:t>للمقيمين</a:t>
            </a:r>
            <a:r>
              <a:rPr lang="en-US" dirty="0"/>
              <a:t> </a:t>
            </a:r>
            <a:r>
              <a:rPr lang="en-US" dirty="0" err="1"/>
              <a:t>المعتمدين</a:t>
            </a:r>
            <a:r>
              <a:rPr lang="en-US" dirty="0"/>
              <a:t>, </a:t>
            </a:r>
            <a:r>
              <a:rPr lang="en-US" dirty="0" err="1"/>
              <a:t>كما</a:t>
            </a:r>
            <a:r>
              <a:rPr lang="en-US" dirty="0"/>
              <a:t> </a:t>
            </a:r>
            <a:r>
              <a:rPr lang="en-US" dirty="0" err="1"/>
              <a:t>أنها</a:t>
            </a:r>
            <a:r>
              <a:rPr lang="en-US" dirty="0"/>
              <a:t> </a:t>
            </a:r>
            <a:r>
              <a:rPr lang="en-US" dirty="0" err="1"/>
              <a:t>معتمدة</a:t>
            </a:r>
            <a:r>
              <a:rPr lang="en-US" dirty="0"/>
              <a:t> </a:t>
            </a:r>
            <a:r>
              <a:rPr lang="en-US" dirty="0" err="1"/>
              <a:t>لدى</a:t>
            </a:r>
            <a:r>
              <a:rPr lang="en-US" dirty="0"/>
              <a:t> </a:t>
            </a:r>
            <a:r>
              <a:rPr lang="en-US" dirty="0" err="1"/>
              <a:t>عدد</a:t>
            </a:r>
            <a:r>
              <a:rPr lang="en-US" dirty="0"/>
              <a:t> </a:t>
            </a:r>
            <a:r>
              <a:rPr lang="en-US" dirty="0" err="1"/>
              <a:t>من</a:t>
            </a:r>
            <a:r>
              <a:rPr lang="en-US" dirty="0"/>
              <a:t> </a:t>
            </a:r>
            <a:r>
              <a:rPr lang="en-US" dirty="0" err="1"/>
              <a:t>البنوك</a:t>
            </a:r>
            <a:endParaRPr lang="en-US" dirty="0"/>
          </a:p>
        </p:txBody>
      </p:sp>
      <p:sp>
        <p:nvSpPr>
          <p:cNvPr id="42" name="TextBox 2">
            <a:extLst>
              <a:ext uri="{FF2B5EF4-FFF2-40B4-BE49-F238E27FC236}">
                <a16:creationId xmlns:a16="http://schemas.microsoft.com/office/drawing/2014/main" id="{7CCC1320-042B-F6CB-6361-2DFB7B5BE60F}"/>
              </a:ext>
            </a:extLst>
          </p:cNvPr>
          <p:cNvSpPr txBox="1"/>
          <p:nvPr/>
        </p:nvSpPr>
        <p:spPr>
          <a:xfrm>
            <a:off x="407305" y="3759619"/>
            <a:ext cx="2914661" cy="428888"/>
          </a:xfrm>
          <a:prstGeom prst="roundRect">
            <a:avLst>
              <a:gd name="adj" fmla="val 13880"/>
            </a:avLst>
          </a:prstGeom>
          <a:solidFill>
            <a:srgbClr val="824239"/>
          </a:solidFill>
          <a:ln>
            <a:noFill/>
          </a:ln>
        </p:spPr>
        <p:txBody>
          <a:bodyPr vert="horz" wrap="square" lIns="0" tIns="0" rIns="1097280" bIns="0" rtlCol="0" anchor="ctr">
            <a:noAutofit/>
          </a:bodyPr>
          <a:lstStyle>
            <a:defPPr>
              <a:defRPr lang="en-US"/>
            </a:defPPr>
            <a:lvl1pPr algn="ctr" defTabSz="342883" rtl="1">
              <a:defRPr sz="1200" b="1">
                <a:solidFill>
                  <a:schemeClr val="bg1"/>
                </a:solidFill>
                <a:latin typeface="Sakkal Majalla" panose="02000000000000000000" pitchFamily="2" charset="-78"/>
                <a:ea typeface="GE SS Text Light" panose="020A0503020102020204" pitchFamily="18" charset="-78"/>
                <a:cs typeface="Sakkal Majalla" panose="02000000000000000000" pitchFamily="2" charset="-78"/>
              </a:defRPr>
            </a:lvl1pPr>
          </a:lstStyle>
          <a:p>
            <a:pPr algn="r"/>
            <a:r>
              <a:rPr lang="en-US"/>
              <a:t>رواج للتقييم</a:t>
            </a:r>
            <a:endParaRPr lang="en-US" dirty="0"/>
          </a:p>
        </p:txBody>
      </p:sp>
      <p:pic>
        <p:nvPicPr>
          <p:cNvPr id="44" name="Picture 43">
            <a:extLst>
              <a:ext uri="{FF2B5EF4-FFF2-40B4-BE49-F238E27FC236}">
                <a16:creationId xmlns:a16="http://schemas.microsoft.com/office/drawing/2014/main" id="{F256EE2D-EC8F-9E76-C83A-4F8F6C6BDD6C}"/>
              </a:ext>
            </a:extLst>
          </p:cNvPr>
          <p:cNvPicPr>
            <a:picLocks noChangeAspect="1"/>
          </p:cNvPicPr>
          <p:nvPr/>
        </p:nvPicPr>
        <p:blipFill>
          <a:blip r:embed="rId13"/>
          <a:stretch>
            <a:fillRect/>
          </a:stretch>
        </p:blipFill>
        <p:spPr>
          <a:xfrm>
            <a:off x="2318522" y="3011041"/>
            <a:ext cx="897548" cy="308612"/>
          </a:xfrm>
          <a:prstGeom prst="rect">
            <a:avLst/>
          </a:prstGeom>
        </p:spPr>
      </p:pic>
      <p:pic>
        <p:nvPicPr>
          <p:cNvPr id="46" name="Picture 45">
            <a:extLst>
              <a:ext uri="{FF2B5EF4-FFF2-40B4-BE49-F238E27FC236}">
                <a16:creationId xmlns:a16="http://schemas.microsoft.com/office/drawing/2014/main" id="{0357FF22-4F8E-EA77-23A1-7C88F61675F9}"/>
              </a:ext>
            </a:extLst>
          </p:cNvPr>
          <p:cNvPicPr>
            <a:picLocks noChangeAspect="1"/>
          </p:cNvPicPr>
          <p:nvPr/>
        </p:nvPicPr>
        <p:blipFill>
          <a:blip r:embed="rId14"/>
          <a:stretch>
            <a:fillRect/>
          </a:stretch>
        </p:blipFill>
        <p:spPr>
          <a:xfrm>
            <a:off x="2311881" y="2192751"/>
            <a:ext cx="904189" cy="310896"/>
          </a:xfrm>
          <a:prstGeom prst="rect">
            <a:avLst/>
          </a:prstGeom>
        </p:spPr>
      </p:pic>
      <p:pic>
        <p:nvPicPr>
          <p:cNvPr id="48" name="Picture 47">
            <a:extLst>
              <a:ext uri="{FF2B5EF4-FFF2-40B4-BE49-F238E27FC236}">
                <a16:creationId xmlns:a16="http://schemas.microsoft.com/office/drawing/2014/main" id="{CB0106D0-5ABC-4EDE-F204-5A391A5E1B68}"/>
              </a:ext>
            </a:extLst>
          </p:cNvPr>
          <p:cNvPicPr>
            <a:picLocks noChangeAspect="1"/>
          </p:cNvPicPr>
          <p:nvPr/>
        </p:nvPicPr>
        <p:blipFill>
          <a:blip r:embed="rId15"/>
          <a:stretch>
            <a:fillRect/>
          </a:stretch>
        </p:blipFill>
        <p:spPr>
          <a:xfrm>
            <a:off x="2248782" y="3818615"/>
            <a:ext cx="904189" cy="310896"/>
          </a:xfrm>
          <a:prstGeom prst="rect">
            <a:avLst/>
          </a:prstGeom>
        </p:spPr>
      </p:pic>
      <p:cxnSp>
        <p:nvCxnSpPr>
          <p:cNvPr id="50" name="Connector: Elbow 49">
            <a:extLst>
              <a:ext uri="{FF2B5EF4-FFF2-40B4-BE49-F238E27FC236}">
                <a16:creationId xmlns:a16="http://schemas.microsoft.com/office/drawing/2014/main" id="{525D97CA-7EBC-B7A8-DB41-9FB500CC05A2}"/>
              </a:ext>
            </a:extLst>
          </p:cNvPr>
          <p:cNvCxnSpPr>
            <a:cxnSpLocks/>
          </p:cNvCxnSpPr>
          <p:nvPr/>
        </p:nvCxnSpPr>
        <p:spPr>
          <a:xfrm>
            <a:off x="3321966" y="1198763"/>
            <a:ext cx="12700" cy="2775300"/>
          </a:xfrm>
          <a:prstGeom prst="bentConnector3">
            <a:avLst>
              <a:gd name="adj1" fmla="val 803079"/>
            </a:avLst>
          </a:prstGeom>
          <a:ln w="1905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EEC7F37-F412-F87B-1DA0-70F6533F76E5}"/>
              </a:ext>
            </a:extLst>
          </p:cNvPr>
          <p:cNvCxnSpPr>
            <a:cxnSpLocks/>
          </p:cNvCxnSpPr>
          <p:nvPr/>
        </p:nvCxnSpPr>
        <p:spPr>
          <a:xfrm>
            <a:off x="3321966" y="2348199"/>
            <a:ext cx="10459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29C458E-8A32-A670-D286-D57167352373}"/>
              </a:ext>
            </a:extLst>
          </p:cNvPr>
          <p:cNvCxnSpPr>
            <a:cxnSpLocks/>
          </p:cNvCxnSpPr>
          <p:nvPr/>
        </p:nvCxnSpPr>
        <p:spPr>
          <a:xfrm>
            <a:off x="3321966" y="3165347"/>
            <a:ext cx="104599"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24731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A512AA-26D1-8A44-9935-7F26B77078D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009303-E1E8-79B4-F353-1ED69C3C1153}"/>
              </a:ext>
            </a:extLst>
          </p:cNvPr>
          <p:cNvSpPr>
            <a:spLocks noGrp="1"/>
          </p:cNvSpPr>
          <p:nvPr>
            <p:ph type="sldNum" sz="quarter" idx="4"/>
          </p:nvPr>
        </p:nvSpPr>
        <p:spPr/>
        <p:txBody>
          <a:bodyPr/>
          <a:lstStyle/>
          <a:p>
            <a:pPr marL="0" marR="0" lvl="0" indent="0" algn="r" defTabSz="171450" rtl="0" eaLnBrk="1" fontAlgn="auto" latinLnBrk="0" hangingPunct="1">
              <a:lnSpc>
                <a:spcPct val="100000"/>
              </a:lnSpc>
              <a:spcBef>
                <a:spcPts val="0"/>
              </a:spcBef>
              <a:spcAft>
                <a:spcPts val="0"/>
              </a:spcAft>
              <a:buClrTx/>
              <a:buSzTx/>
              <a:buFontTx/>
              <a:buNone/>
              <a:tabLst/>
              <a:defRPr/>
            </a:pPr>
            <a:fld id="{402EAA05-6333-46EE-AAC8-A5AD6A996142}" type="slidenum">
              <a:rPr kumimoji="0" lang="en-US" sz="1050" b="1" i="0" u="none" strike="noStrike" kern="1200" cap="none" spc="0" normalizeH="0" baseline="0" noProof="0" smtClean="0">
                <a:ln>
                  <a:noFill/>
                </a:ln>
                <a:solidFill>
                  <a:srgbClr val="768394"/>
                </a:solidFill>
                <a:effectLst/>
                <a:uLnTx/>
                <a:uFillTx/>
                <a:latin typeface="Calibri" panose="020F0502020204030204"/>
                <a:ea typeface="+mn-ea"/>
                <a:cs typeface="+mn-cs"/>
              </a:rPr>
              <a:pPr marL="0" marR="0" lvl="0" indent="0" algn="r" defTabSz="171450" rtl="0" eaLnBrk="1" fontAlgn="auto" latinLnBrk="0" hangingPunct="1">
                <a:lnSpc>
                  <a:spcPct val="100000"/>
                </a:lnSpc>
                <a:spcBef>
                  <a:spcPts val="0"/>
                </a:spcBef>
                <a:spcAft>
                  <a:spcPts val="0"/>
                </a:spcAft>
                <a:buClrTx/>
                <a:buSzTx/>
                <a:buFontTx/>
                <a:buNone/>
                <a:tabLst/>
                <a:defRPr/>
              </a:pPr>
              <a:t>110</a:t>
            </a:fld>
            <a:endParaRPr kumimoji="0" lang="en-US" sz="1050" b="1" i="0" u="none" strike="noStrike" kern="1200" cap="none" spc="0" normalizeH="0" baseline="0" noProof="0">
              <a:ln>
                <a:noFill/>
              </a:ln>
              <a:solidFill>
                <a:srgbClr val="768394"/>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6707528D-1BAA-09D2-474E-F8535D37A202}"/>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marL="0" marR="0" lvl="0" indent="0" algn="r" defTabSz="1828709" rtl="1" eaLnBrk="1" fontAlgn="auto" latinLnBrk="0" hangingPunct="1">
              <a:lnSpc>
                <a:spcPct val="115000"/>
              </a:lnSpc>
              <a:spcBef>
                <a:spcPct val="0"/>
              </a:spcBef>
              <a:spcAft>
                <a:spcPts val="300"/>
              </a:spcAft>
              <a:buClrTx/>
              <a:buSzTx/>
              <a:buFontTx/>
              <a:buNone/>
              <a:tabLst/>
              <a:defRPr/>
            </a:pPr>
            <a:r>
              <a:rPr kumimoji="0" lang="ar-SA" sz="1800" b="1" i="0" u="none" strike="noStrike" kern="100" cap="none" spc="0" normalizeH="0" baseline="0" noProof="0">
                <a:ln>
                  <a:noFill/>
                </a:ln>
                <a:solidFill>
                  <a:srgbClr val="002060"/>
                </a:solidFill>
                <a:effectLst/>
                <a:uLnTx/>
                <a:uFillTx/>
                <a:latin typeface="Aptos" panose="020B0004020202020204" pitchFamily="34" charset="0"/>
                <a:ea typeface="Aptos" panose="020B0004020202020204" pitchFamily="34" charset="0"/>
                <a:cs typeface="Sakkal Majalla" panose="02000000000000000000" pitchFamily="2" charset="-78"/>
              </a:rPr>
              <a:t>معايير تقييم الأهداف الاستراتيجية</a:t>
            </a:r>
          </a:p>
        </p:txBody>
      </p:sp>
      <p:sp>
        <p:nvSpPr>
          <p:cNvPr id="4" name="Rectangle 3">
            <a:extLst>
              <a:ext uri="{FF2B5EF4-FFF2-40B4-BE49-F238E27FC236}">
                <a16:creationId xmlns:a16="http://schemas.microsoft.com/office/drawing/2014/main" id="{8A0CF4D3-8484-C550-D882-5C831ABD065A}"/>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marL="0" marR="0" lvl="0" indent="0" algn="r" defTabSz="171450" rtl="1" eaLnBrk="1" fontAlgn="auto" latinLnBrk="0" hangingPunct="1">
              <a:lnSpc>
                <a:spcPct val="100000"/>
              </a:lnSpc>
              <a:spcBef>
                <a:spcPts val="0"/>
              </a:spcBef>
              <a:spcAft>
                <a:spcPts val="0"/>
              </a:spcAft>
              <a:buClrTx/>
              <a:buSzTx/>
              <a:buFontTx/>
              <a:buNone/>
              <a:tabLst/>
              <a:defRPr/>
            </a:pPr>
            <a:endParaRPr kumimoji="0" lang="en-US" sz="25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ubtitle 2">
            <a:extLst>
              <a:ext uri="{FF2B5EF4-FFF2-40B4-BE49-F238E27FC236}">
                <a16:creationId xmlns:a16="http://schemas.microsoft.com/office/drawing/2014/main" id="{91263C53-BE3A-8905-FE9D-EC55B4105062}"/>
              </a:ext>
            </a:extLst>
          </p:cNvPr>
          <p:cNvSpPr txBox="1">
            <a:spLocks/>
          </p:cNvSpPr>
          <p:nvPr/>
        </p:nvSpPr>
        <p:spPr>
          <a:xfrm>
            <a:off x="4112596" y="794011"/>
            <a:ext cx="4745952" cy="305853"/>
          </a:xfrm>
          <a:prstGeom prst="rect">
            <a:avLst/>
          </a:prstGeom>
          <a:noFill/>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SA" sz="1500" b="0" i="0" u="none" strike="noStrike" kern="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الهدف الاستراتيجي الثاني</a:t>
            </a:r>
          </a:p>
        </p:txBody>
      </p:sp>
      <p:sp>
        <p:nvSpPr>
          <p:cNvPr id="8" name="Freeform: Shape 7">
            <a:extLst>
              <a:ext uri="{FF2B5EF4-FFF2-40B4-BE49-F238E27FC236}">
                <a16:creationId xmlns:a16="http://schemas.microsoft.com/office/drawing/2014/main" id="{504F43A5-DD82-0218-0BB3-1AA81AED9B1D}"/>
              </a:ext>
            </a:extLst>
          </p:cNvPr>
          <p:cNvSpPr/>
          <p:nvPr/>
        </p:nvSpPr>
        <p:spPr>
          <a:xfrm flipH="1">
            <a:off x="7440470" y="1268688"/>
            <a:ext cx="1703530" cy="3407060"/>
          </a:xfrm>
          <a:custGeom>
            <a:avLst/>
            <a:gdLst>
              <a:gd name="connsiteX0" fmla="*/ 0 w 1703530"/>
              <a:gd name="connsiteY0" fmla="*/ 0 h 3407060"/>
              <a:gd name="connsiteX1" fmla="*/ 1703530 w 1703530"/>
              <a:gd name="connsiteY1" fmla="*/ 1703530 h 3407060"/>
              <a:gd name="connsiteX2" fmla="*/ 0 w 1703530"/>
              <a:gd name="connsiteY2" fmla="*/ 3407060 h 3407060"/>
            </a:gdLst>
            <a:ahLst/>
            <a:cxnLst>
              <a:cxn ang="0">
                <a:pos x="connsiteX0" y="connsiteY0"/>
              </a:cxn>
              <a:cxn ang="0">
                <a:pos x="connsiteX1" y="connsiteY1"/>
              </a:cxn>
              <a:cxn ang="0">
                <a:pos x="connsiteX2" y="connsiteY2"/>
              </a:cxn>
            </a:cxnLst>
            <a:rect l="l" t="t" r="r" b="b"/>
            <a:pathLst>
              <a:path w="1703530" h="3407060">
                <a:moveTo>
                  <a:pt x="0" y="0"/>
                </a:moveTo>
                <a:cubicBezTo>
                  <a:pt x="940834" y="0"/>
                  <a:pt x="1703530" y="762696"/>
                  <a:pt x="1703530" y="1703530"/>
                </a:cubicBezTo>
                <a:cubicBezTo>
                  <a:pt x="1703530" y="2644364"/>
                  <a:pt x="940834" y="3407060"/>
                  <a:pt x="0" y="3407060"/>
                </a:cubicBezTo>
                <a:close/>
              </a:path>
            </a:pathLst>
          </a:custGeom>
          <a:solidFill>
            <a:schemeClr val="accent1"/>
          </a:solidFill>
          <a:ln w="0" cap="flat">
            <a:noFill/>
            <a:prstDash val="solid"/>
            <a:miter/>
          </a:ln>
          <a:effectLst>
            <a:outerShdw blurRad="63500" sx="102000" sy="102000" algn="ctr" rotWithShape="0">
              <a:prstClr val="black">
                <a:alpha val="40000"/>
              </a:prstClr>
            </a:outerShdw>
          </a:effectLst>
        </p:spPr>
        <p:txBody>
          <a:bodyPr wrap="square" rtlCol="0" anchor="ctr">
            <a:noAutofit/>
          </a:bodyPr>
          <a:lstStyle/>
          <a:p>
            <a:pPr marL="0" marR="0" lvl="0" indent="0" algn="r" defTabSz="457200" rtl="1"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Subtitle 2">
            <a:extLst>
              <a:ext uri="{FF2B5EF4-FFF2-40B4-BE49-F238E27FC236}">
                <a16:creationId xmlns:a16="http://schemas.microsoft.com/office/drawing/2014/main" id="{D5448C7E-D6EA-3A1A-040C-6ABDCB5DFC37}"/>
              </a:ext>
            </a:extLst>
          </p:cNvPr>
          <p:cNvSpPr txBox="1">
            <a:spLocks/>
          </p:cNvSpPr>
          <p:nvPr/>
        </p:nvSpPr>
        <p:spPr>
          <a:xfrm>
            <a:off x="7429598" y="2338968"/>
            <a:ext cx="1523254" cy="1266501"/>
          </a:xfrm>
          <a:prstGeom prst="rect">
            <a:avLst/>
          </a:prstGeom>
          <a:noFill/>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SA" sz="2800" b="1" i="0" u="none" strike="noStrike" kern="0" cap="none" spc="0" normalizeH="0" baseline="0" noProof="0">
                <a:ln>
                  <a:noFill/>
                </a:ln>
                <a:solidFill>
                  <a:prstClr val="white"/>
                </a:solidFill>
                <a:effectLst/>
                <a:uLnTx/>
                <a:uFillTx/>
                <a:latin typeface="Sakkal Majalla" panose="02000000000000000000" pitchFamily="2" charset="-78"/>
                <a:ea typeface="+mn-ea"/>
                <a:cs typeface="Sakkal Majalla" panose="02000000000000000000" pitchFamily="2" charset="-78"/>
              </a:rPr>
              <a:t>تحقيق الاستدامة المالية</a:t>
            </a:r>
          </a:p>
        </p:txBody>
      </p:sp>
      <p:sp>
        <p:nvSpPr>
          <p:cNvPr id="27" name="Rectangle: Rounded Corners 26">
            <a:extLst>
              <a:ext uri="{FF2B5EF4-FFF2-40B4-BE49-F238E27FC236}">
                <a16:creationId xmlns:a16="http://schemas.microsoft.com/office/drawing/2014/main" id="{91DDA874-3282-979F-1E49-9D9F7AF13F91}"/>
              </a:ext>
            </a:extLst>
          </p:cNvPr>
          <p:cNvSpPr/>
          <p:nvPr/>
        </p:nvSpPr>
        <p:spPr>
          <a:xfrm flipH="1">
            <a:off x="3178272" y="1988496"/>
            <a:ext cx="1280160" cy="1000374"/>
          </a:xfrm>
          <a:prstGeom prst="roundRect">
            <a:avLst>
              <a:gd name="adj" fmla="val 5930"/>
            </a:avLst>
          </a:prstGeom>
          <a:solidFill>
            <a:schemeClr val="accent4">
              <a:lumMod val="20000"/>
              <a:lumOff val="80000"/>
            </a:schemeClr>
          </a:solidFill>
          <a:ln>
            <a:noFill/>
          </a:ln>
        </p:spPr>
        <p:txBody>
          <a:bodyPr vert="horz" wrap="square" lIns="0" tIns="182880" rIns="0" bIns="0" rtlCol="0" anchor="t">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r>
              <a:rPr kumimoji="0" lang="ar-EG" sz="105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هل يمكن تحقيقه بموارد</a:t>
            </a:r>
            <a:br>
              <a:rPr kumimoji="0" lang="ar-EG" sz="105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ar-EG" sz="105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الشركة المتاحة ؟</a:t>
            </a:r>
          </a:p>
        </p:txBody>
      </p:sp>
      <p:sp>
        <p:nvSpPr>
          <p:cNvPr id="25" name="Rectangle: Rounded Corners 24">
            <a:extLst>
              <a:ext uri="{FF2B5EF4-FFF2-40B4-BE49-F238E27FC236}">
                <a16:creationId xmlns:a16="http://schemas.microsoft.com/office/drawing/2014/main" id="{6FDC3F61-4088-6066-D2B8-BB8B81CA0CD4}"/>
              </a:ext>
            </a:extLst>
          </p:cNvPr>
          <p:cNvSpPr/>
          <p:nvPr/>
        </p:nvSpPr>
        <p:spPr>
          <a:xfrm flipH="1">
            <a:off x="3178272" y="1661391"/>
            <a:ext cx="1280160" cy="457200"/>
          </a:xfrm>
          <a:prstGeom prst="roundRect">
            <a:avLst/>
          </a:prstGeom>
          <a:solidFill>
            <a:schemeClr val="accent4">
              <a:lumMod val="60000"/>
              <a:lumOff val="40000"/>
            </a:schemeClr>
          </a:solidFill>
          <a:ln>
            <a:noFill/>
          </a:ln>
        </p:spPr>
        <p:txBody>
          <a:bodyPr vert="horz" wrap="square" lIns="0" tIns="0" rIns="0" bIns="0" rtlCol="0" anchor="b">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قابلة للتحقيق</a:t>
            </a:r>
            <a:br>
              <a:rPr kumimoji="0" lang="ar-EG"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en-US"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Achievable</a:t>
            </a:r>
          </a:p>
        </p:txBody>
      </p:sp>
      <p:grpSp>
        <p:nvGrpSpPr>
          <p:cNvPr id="59" name="Group 58">
            <a:extLst>
              <a:ext uri="{FF2B5EF4-FFF2-40B4-BE49-F238E27FC236}">
                <a16:creationId xmlns:a16="http://schemas.microsoft.com/office/drawing/2014/main" id="{1864514D-193D-A7A9-0905-B36A5A8A1C0A}"/>
              </a:ext>
            </a:extLst>
          </p:cNvPr>
          <p:cNvGrpSpPr/>
          <p:nvPr/>
        </p:nvGrpSpPr>
        <p:grpSpPr>
          <a:xfrm>
            <a:off x="3532029" y="1183004"/>
            <a:ext cx="572646" cy="554438"/>
            <a:chOff x="6795352" y="2694999"/>
            <a:chExt cx="572646" cy="554438"/>
          </a:xfrm>
          <a:effectLst>
            <a:outerShdw blurRad="63500" sx="102000" sy="102000" algn="ctr" rotWithShape="0">
              <a:prstClr val="black">
                <a:alpha val="40000"/>
              </a:prstClr>
            </a:outerShdw>
          </a:effectLst>
        </p:grpSpPr>
        <p:sp>
          <p:nvSpPr>
            <p:cNvPr id="26" name="Oval 25">
              <a:extLst>
                <a:ext uri="{FF2B5EF4-FFF2-40B4-BE49-F238E27FC236}">
                  <a16:creationId xmlns:a16="http://schemas.microsoft.com/office/drawing/2014/main" id="{5E4A534F-9395-54CA-160F-381CFD849F84}"/>
                </a:ext>
              </a:extLst>
            </p:cNvPr>
            <p:cNvSpPr/>
            <p:nvPr/>
          </p:nvSpPr>
          <p:spPr>
            <a:xfrm flipH="1">
              <a:off x="6795352" y="2694999"/>
              <a:ext cx="572646" cy="554438"/>
            </a:xfrm>
            <a:prstGeom prst="ellipse">
              <a:avLst/>
            </a:prstGeom>
            <a:solidFill>
              <a:schemeClr val="accent1"/>
            </a:solidFill>
            <a:ln>
              <a:noFill/>
            </a:ln>
          </p:spPr>
          <p:txBody>
            <a:bodyPr vert="horz" wrap="square" lIns="0" tIns="0" rIns="0" bIns="0" rtlCol="0" anchor="ctr">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endParaRPr kumimoji="0" lang="ar-SA" sz="1200" b="1" i="0" u="none" strike="noStrike" kern="1200" cap="none" spc="0" normalizeH="0" baseline="0" noProof="0">
                <a:ln>
                  <a:noFill/>
                </a:ln>
                <a:solidFill>
                  <a:prstClr val="white"/>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40" name="Graphic 39">
              <a:extLst>
                <a:ext uri="{FF2B5EF4-FFF2-40B4-BE49-F238E27FC236}">
                  <a16:creationId xmlns:a16="http://schemas.microsoft.com/office/drawing/2014/main" id="{3EC338A0-9266-0B3C-636B-4329B9C44C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36932" y="2827475"/>
              <a:ext cx="289486" cy="289486"/>
            </a:xfrm>
            <a:prstGeom prst="rect">
              <a:avLst/>
            </a:prstGeom>
          </p:spPr>
        </p:pic>
      </p:grpSp>
      <p:sp>
        <p:nvSpPr>
          <p:cNvPr id="67" name="Freeform 143">
            <a:extLst>
              <a:ext uri="{FF2B5EF4-FFF2-40B4-BE49-F238E27FC236}">
                <a16:creationId xmlns:a16="http://schemas.microsoft.com/office/drawing/2014/main" id="{01DACFCE-9EB0-A950-941B-F063F49344DE}"/>
              </a:ext>
            </a:extLst>
          </p:cNvPr>
          <p:cNvSpPr>
            <a:spLocks/>
          </p:cNvSpPr>
          <p:nvPr/>
        </p:nvSpPr>
        <p:spPr bwMode="auto">
          <a:xfrm>
            <a:off x="3735701" y="2747710"/>
            <a:ext cx="165302" cy="149243"/>
          </a:xfrm>
          <a:custGeom>
            <a:avLst/>
            <a:gdLst>
              <a:gd name="T0" fmla="*/ 73 w 74"/>
              <a:gd name="T1" fmla="*/ 10 h 67"/>
              <a:gd name="T2" fmla="*/ 61 w 74"/>
              <a:gd name="T3" fmla="*/ 1 h 67"/>
              <a:gd name="T4" fmla="*/ 58 w 74"/>
              <a:gd name="T5" fmla="*/ 2 h 67"/>
              <a:gd name="T6" fmla="*/ 27 w 74"/>
              <a:gd name="T7" fmla="*/ 39 h 67"/>
              <a:gd name="T8" fmla="*/ 15 w 74"/>
              <a:gd name="T9" fmla="*/ 28 h 67"/>
              <a:gd name="T10" fmla="*/ 11 w 74"/>
              <a:gd name="T11" fmla="*/ 29 h 67"/>
              <a:gd name="T12" fmla="*/ 1 w 74"/>
              <a:gd name="T13" fmla="*/ 39 h 67"/>
              <a:gd name="T14" fmla="*/ 2 w 74"/>
              <a:gd name="T15" fmla="*/ 43 h 67"/>
              <a:gd name="T16" fmla="*/ 27 w 74"/>
              <a:gd name="T17" fmla="*/ 66 h 67"/>
              <a:gd name="T18" fmla="*/ 31 w 74"/>
              <a:gd name="T19" fmla="*/ 66 h 67"/>
              <a:gd name="T20" fmla="*/ 40 w 74"/>
              <a:gd name="T21" fmla="*/ 55 h 67"/>
              <a:gd name="T22" fmla="*/ 40 w 74"/>
              <a:gd name="T23" fmla="*/ 55 h 67"/>
              <a:gd name="T24" fmla="*/ 73 w 74"/>
              <a:gd name="T25" fmla="*/ 14 h 67"/>
              <a:gd name="T26" fmla="*/ 73 w 74"/>
              <a:gd name="T2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67">
                <a:moveTo>
                  <a:pt x="73" y="10"/>
                </a:moveTo>
                <a:cubicBezTo>
                  <a:pt x="61" y="1"/>
                  <a:pt x="61" y="1"/>
                  <a:pt x="61" y="1"/>
                </a:cubicBezTo>
                <a:cubicBezTo>
                  <a:pt x="60" y="0"/>
                  <a:pt x="59" y="0"/>
                  <a:pt x="58" y="2"/>
                </a:cubicBezTo>
                <a:cubicBezTo>
                  <a:pt x="27" y="39"/>
                  <a:pt x="27" y="39"/>
                  <a:pt x="27" y="39"/>
                </a:cubicBezTo>
                <a:cubicBezTo>
                  <a:pt x="15" y="28"/>
                  <a:pt x="15" y="28"/>
                  <a:pt x="15" y="28"/>
                </a:cubicBezTo>
                <a:cubicBezTo>
                  <a:pt x="14" y="27"/>
                  <a:pt x="12" y="28"/>
                  <a:pt x="11" y="29"/>
                </a:cubicBezTo>
                <a:cubicBezTo>
                  <a:pt x="1" y="39"/>
                  <a:pt x="1" y="39"/>
                  <a:pt x="1" y="39"/>
                </a:cubicBezTo>
                <a:cubicBezTo>
                  <a:pt x="0" y="40"/>
                  <a:pt x="1" y="42"/>
                  <a:pt x="2" y="43"/>
                </a:cubicBezTo>
                <a:cubicBezTo>
                  <a:pt x="27" y="66"/>
                  <a:pt x="27" y="66"/>
                  <a:pt x="27" y="66"/>
                </a:cubicBezTo>
                <a:cubicBezTo>
                  <a:pt x="28" y="67"/>
                  <a:pt x="30" y="67"/>
                  <a:pt x="31" y="66"/>
                </a:cubicBezTo>
                <a:cubicBezTo>
                  <a:pt x="40" y="55"/>
                  <a:pt x="40" y="55"/>
                  <a:pt x="40" y="55"/>
                </a:cubicBezTo>
                <a:cubicBezTo>
                  <a:pt x="40" y="55"/>
                  <a:pt x="40" y="55"/>
                  <a:pt x="40" y="55"/>
                </a:cubicBezTo>
                <a:cubicBezTo>
                  <a:pt x="73" y="14"/>
                  <a:pt x="73" y="14"/>
                  <a:pt x="73" y="14"/>
                </a:cubicBezTo>
                <a:cubicBezTo>
                  <a:pt x="74" y="13"/>
                  <a:pt x="74" y="11"/>
                  <a:pt x="73" y="10"/>
                </a:cubicBezTo>
                <a:close/>
              </a:path>
            </a:pathLst>
          </a:custGeom>
          <a:solidFill>
            <a:srgbClr val="00B050"/>
          </a:solidFill>
          <a:ln>
            <a:noFill/>
          </a:ln>
        </p:spPr>
        <p:txBody>
          <a:bodyPr vert="horz" wrap="square" lIns="34290" tIns="17145" rIns="34290" bIns="17145" numCol="1" anchor="t" anchorCtr="0" compatLnSpc="1">
            <a:prstTxWarp prst="textNoShape">
              <a:avLst/>
            </a:prstTxWarp>
          </a:bodyP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253" b="0" i="0" u="none" strike="noStrike" kern="1200" cap="none" spc="0" normalizeH="0" baseline="0" noProof="0">
              <a:ln>
                <a:noFill/>
              </a:ln>
              <a:solidFill>
                <a:srgbClr val="419284"/>
              </a:solidFill>
              <a:effectLst/>
              <a:uLnTx/>
              <a:uFillTx/>
              <a:latin typeface="Calibri" panose="020F0502020204030204"/>
              <a:ea typeface="+mn-ea"/>
              <a:cs typeface="+mn-cs"/>
            </a:endParaRPr>
          </a:p>
        </p:txBody>
      </p:sp>
      <p:sp>
        <p:nvSpPr>
          <p:cNvPr id="20" name="Rectangle: Rounded Corners 19">
            <a:extLst>
              <a:ext uri="{FF2B5EF4-FFF2-40B4-BE49-F238E27FC236}">
                <a16:creationId xmlns:a16="http://schemas.microsoft.com/office/drawing/2014/main" id="{C89496A0-2305-B949-92CD-B23E2803CBB7}"/>
              </a:ext>
            </a:extLst>
          </p:cNvPr>
          <p:cNvSpPr/>
          <p:nvPr/>
        </p:nvSpPr>
        <p:spPr>
          <a:xfrm flipH="1">
            <a:off x="5939011" y="1988496"/>
            <a:ext cx="1280160" cy="1000374"/>
          </a:xfrm>
          <a:prstGeom prst="roundRect">
            <a:avLst>
              <a:gd name="adj" fmla="val 5930"/>
            </a:avLst>
          </a:prstGeom>
          <a:solidFill>
            <a:schemeClr val="accent4">
              <a:lumMod val="20000"/>
              <a:lumOff val="80000"/>
            </a:schemeClr>
          </a:solidFill>
          <a:ln>
            <a:noFill/>
          </a:ln>
        </p:spPr>
        <p:txBody>
          <a:bodyPr vert="horz" wrap="square" lIns="0" tIns="182880" rIns="0" bIns="0" rtlCol="0" anchor="t">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r>
              <a:rPr kumimoji="0" lang="ar-EG" sz="105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هل الهدف واضح ومحدد؟ </a:t>
            </a:r>
          </a:p>
        </p:txBody>
      </p:sp>
      <p:sp>
        <p:nvSpPr>
          <p:cNvPr id="9" name="Rectangle: Rounded Corners 8">
            <a:extLst>
              <a:ext uri="{FF2B5EF4-FFF2-40B4-BE49-F238E27FC236}">
                <a16:creationId xmlns:a16="http://schemas.microsoft.com/office/drawing/2014/main" id="{D7E1E35E-8068-F44F-8D54-6BF1A5ACB12B}"/>
              </a:ext>
            </a:extLst>
          </p:cNvPr>
          <p:cNvSpPr/>
          <p:nvPr/>
        </p:nvSpPr>
        <p:spPr>
          <a:xfrm flipH="1">
            <a:off x="5939011" y="1661391"/>
            <a:ext cx="1280160" cy="457200"/>
          </a:xfrm>
          <a:prstGeom prst="roundRect">
            <a:avLst/>
          </a:prstGeom>
          <a:solidFill>
            <a:schemeClr val="accent4">
              <a:lumMod val="60000"/>
              <a:lumOff val="40000"/>
            </a:schemeClr>
          </a:solidFill>
          <a:ln>
            <a:noFill/>
          </a:ln>
        </p:spPr>
        <p:txBody>
          <a:bodyPr vert="horz" wrap="square" lIns="0" tIns="0" rIns="0" bIns="0" rtlCol="0" anchor="b">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محددة</a:t>
            </a:r>
            <a:br>
              <a:rPr kumimoji="0" lang="ar-EG"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en-US"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Specific</a:t>
            </a:r>
          </a:p>
        </p:txBody>
      </p:sp>
      <p:grpSp>
        <p:nvGrpSpPr>
          <p:cNvPr id="47" name="Group 46">
            <a:extLst>
              <a:ext uri="{FF2B5EF4-FFF2-40B4-BE49-F238E27FC236}">
                <a16:creationId xmlns:a16="http://schemas.microsoft.com/office/drawing/2014/main" id="{27047E92-9B39-48F3-D74F-4691F8E85197}"/>
              </a:ext>
            </a:extLst>
          </p:cNvPr>
          <p:cNvGrpSpPr/>
          <p:nvPr/>
        </p:nvGrpSpPr>
        <p:grpSpPr>
          <a:xfrm>
            <a:off x="6292768" y="1183004"/>
            <a:ext cx="572646" cy="554438"/>
            <a:chOff x="7205752" y="1506665"/>
            <a:chExt cx="572646" cy="554438"/>
          </a:xfrm>
          <a:effectLst>
            <a:outerShdw blurRad="63500" sx="102000" sy="102000" algn="ctr" rotWithShape="0">
              <a:prstClr val="black">
                <a:alpha val="40000"/>
              </a:prstClr>
            </a:outerShdw>
          </a:effectLst>
        </p:grpSpPr>
        <p:sp>
          <p:nvSpPr>
            <p:cNvPr id="10" name="Oval 9">
              <a:extLst>
                <a:ext uri="{FF2B5EF4-FFF2-40B4-BE49-F238E27FC236}">
                  <a16:creationId xmlns:a16="http://schemas.microsoft.com/office/drawing/2014/main" id="{4E2D56C5-C35B-AF37-E64C-09BB00C2681A}"/>
                </a:ext>
              </a:extLst>
            </p:cNvPr>
            <p:cNvSpPr/>
            <p:nvPr/>
          </p:nvSpPr>
          <p:spPr>
            <a:xfrm flipH="1">
              <a:off x="7205752" y="1506665"/>
              <a:ext cx="572646" cy="554438"/>
            </a:xfrm>
            <a:prstGeom prst="ellipse">
              <a:avLst/>
            </a:prstGeom>
            <a:solidFill>
              <a:schemeClr val="accent1"/>
            </a:solidFill>
            <a:ln>
              <a:noFill/>
            </a:ln>
          </p:spPr>
          <p:txBody>
            <a:bodyPr vert="horz" wrap="square" lIns="0" tIns="0" rIns="0" bIns="0" rtlCol="0" anchor="ctr">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endParaRPr kumimoji="0" lang="ar-SA" sz="1200" b="1" i="0" u="none" strike="noStrike" kern="1200" cap="none" spc="0" normalizeH="0" baseline="0" noProof="0">
                <a:ln>
                  <a:noFill/>
                </a:ln>
                <a:solidFill>
                  <a:prstClr val="white"/>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35" name="Graphic 34">
              <a:extLst>
                <a:ext uri="{FF2B5EF4-FFF2-40B4-BE49-F238E27FC236}">
                  <a16:creationId xmlns:a16="http://schemas.microsoft.com/office/drawing/2014/main" id="{0163C55A-BBB5-ADA5-E57F-1041B33336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27360" y="1605774"/>
              <a:ext cx="329431" cy="356220"/>
            </a:xfrm>
            <a:prstGeom prst="rect">
              <a:avLst/>
            </a:prstGeom>
          </p:spPr>
        </p:pic>
      </p:grpSp>
      <p:sp>
        <p:nvSpPr>
          <p:cNvPr id="68" name="Freeform 142">
            <a:extLst>
              <a:ext uri="{FF2B5EF4-FFF2-40B4-BE49-F238E27FC236}">
                <a16:creationId xmlns:a16="http://schemas.microsoft.com/office/drawing/2014/main" id="{B0C99012-4FE6-17D0-A952-BF4A672056D3}"/>
              </a:ext>
            </a:extLst>
          </p:cNvPr>
          <p:cNvSpPr>
            <a:spLocks/>
          </p:cNvSpPr>
          <p:nvPr/>
        </p:nvSpPr>
        <p:spPr bwMode="auto">
          <a:xfrm>
            <a:off x="6512062" y="2753905"/>
            <a:ext cx="134059" cy="136852"/>
          </a:xfrm>
          <a:custGeom>
            <a:avLst/>
            <a:gdLst>
              <a:gd name="T0" fmla="*/ 60 w 61"/>
              <a:gd name="T1" fmla="*/ 46 h 62"/>
              <a:gd name="T2" fmla="*/ 45 w 61"/>
              <a:gd name="T3" fmla="*/ 31 h 62"/>
              <a:gd name="T4" fmla="*/ 60 w 61"/>
              <a:gd name="T5" fmla="*/ 16 h 62"/>
              <a:gd name="T6" fmla="*/ 60 w 61"/>
              <a:gd name="T7" fmla="*/ 11 h 62"/>
              <a:gd name="T8" fmla="*/ 51 w 61"/>
              <a:gd name="T9" fmla="*/ 2 h 62"/>
              <a:gd name="T10" fmla="*/ 46 w 61"/>
              <a:gd name="T11" fmla="*/ 2 h 62"/>
              <a:gd name="T12" fmla="*/ 31 w 61"/>
              <a:gd name="T13" fmla="*/ 17 h 62"/>
              <a:gd name="T14" fmla="*/ 16 w 61"/>
              <a:gd name="T15" fmla="*/ 2 h 62"/>
              <a:gd name="T16" fmla="*/ 10 w 61"/>
              <a:gd name="T17" fmla="*/ 2 h 62"/>
              <a:gd name="T18" fmla="*/ 2 w 61"/>
              <a:gd name="T19" fmla="*/ 11 h 62"/>
              <a:gd name="T20" fmla="*/ 2 w 61"/>
              <a:gd name="T21" fmla="*/ 16 h 62"/>
              <a:gd name="T22" fmla="*/ 16 w 61"/>
              <a:gd name="T23" fmla="*/ 31 h 62"/>
              <a:gd name="T24" fmla="*/ 2 w 61"/>
              <a:gd name="T25" fmla="*/ 46 h 62"/>
              <a:gd name="T26" fmla="*/ 2 w 61"/>
              <a:gd name="T27" fmla="*/ 52 h 62"/>
              <a:gd name="T28" fmla="*/ 10 w 61"/>
              <a:gd name="T29" fmla="*/ 60 h 62"/>
              <a:gd name="T30" fmla="*/ 16 w 61"/>
              <a:gd name="T31" fmla="*/ 60 h 62"/>
              <a:gd name="T32" fmla="*/ 31 w 61"/>
              <a:gd name="T33" fmla="*/ 45 h 62"/>
              <a:gd name="T34" fmla="*/ 46 w 61"/>
              <a:gd name="T35" fmla="*/ 60 h 62"/>
              <a:gd name="T36" fmla="*/ 51 w 61"/>
              <a:gd name="T37" fmla="*/ 60 h 62"/>
              <a:gd name="T38" fmla="*/ 60 w 61"/>
              <a:gd name="T39" fmla="*/ 52 h 62"/>
              <a:gd name="T40" fmla="*/ 60 w 61"/>
              <a:gd name="T41" fmla="*/ 4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62">
                <a:moveTo>
                  <a:pt x="60" y="46"/>
                </a:moveTo>
                <a:cubicBezTo>
                  <a:pt x="45" y="31"/>
                  <a:pt x="45" y="31"/>
                  <a:pt x="45" y="31"/>
                </a:cubicBezTo>
                <a:cubicBezTo>
                  <a:pt x="60" y="16"/>
                  <a:pt x="60" y="16"/>
                  <a:pt x="60" y="16"/>
                </a:cubicBezTo>
                <a:cubicBezTo>
                  <a:pt x="61" y="15"/>
                  <a:pt x="61" y="12"/>
                  <a:pt x="60" y="11"/>
                </a:cubicBezTo>
                <a:cubicBezTo>
                  <a:pt x="51" y="2"/>
                  <a:pt x="51" y="2"/>
                  <a:pt x="51" y="2"/>
                </a:cubicBezTo>
                <a:cubicBezTo>
                  <a:pt x="50" y="0"/>
                  <a:pt x="47" y="0"/>
                  <a:pt x="46" y="2"/>
                </a:cubicBezTo>
                <a:cubicBezTo>
                  <a:pt x="31" y="17"/>
                  <a:pt x="31" y="17"/>
                  <a:pt x="31" y="17"/>
                </a:cubicBezTo>
                <a:cubicBezTo>
                  <a:pt x="16" y="2"/>
                  <a:pt x="16" y="2"/>
                  <a:pt x="16" y="2"/>
                </a:cubicBezTo>
                <a:cubicBezTo>
                  <a:pt x="14" y="0"/>
                  <a:pt x="12" y="0"/>
                  <a:pt x="10" y="2"/>
                </a:cubicBezTo>
                <a:cubicBezTo>
                  <a:pt x="2" y="11"/>
                  <a:pt x="2" y="11"/>
                  <a:pt x="2" y="11"/>
                </a:cubicBezTo>
                <a:cubicBezTo>
                  <a:pt x="0" y="12"/>
                  <a:pt x="0" y="15"/>
                  <a:pt x="2" y="16"/>
                </a:cubicBezTo>
                <a:cubicBezTo>
                  <a:pt x="16" y="31"/>
                  <a:pt x="16" y="31"/>
                  <a:pt x="16" y="31"/>
                </a:cubicBezTo>
                <a:cubicBezTo>
                  <a:pt x="2" y="46"/>
                  <a:pt x="2" y="46"/>
                  <a:pt x="2" y="46"/>
                </a:cubicBezTo>
                <a:cubicBezTo>
                  <a:pt x="0" y="48"/>
                  <a:pt x="0" y="50"/>
                  <a:pt x="2" y="52"/>
                </a:cubicBezTo>
                <a:cubicBezTo>
                  <a:pt x="10" y="60"/>
                  <a:pt x="10" y="60"/>
                  <a:pt x="10" y="60"/>
                </a:cubicBezTo>
                <a:cubicBezTo>
                  <a:pt x="12" y="62"/>
                  <a:pt x="14" y="62"/>
                  <a:pt x="16" y="60"/>
                </a:cubicBezTo>
                <a:cubicBezTo>
                  <a:pt x="31" y="45"/>
                  <a:pt x="31" y="45"/>
                  <a:pt x="31" y="45"/>
                </a:cubicBezTo>
                <a:cubicBezTo>
                  <a:pt x="46" y="60"/>
                  <a:pt x="46" y="60"/>
                  <a:pt x="46" y="60"/>
                </a:cubicBezTo>
                <a:cubicBezTo>
                  <a:pt x="47" y="62"/>
                  <a:pt x="50" y="62"/>
                  <a:pt x="51" y="60"/>
                </a:cubicBezTo>
                <a:cubicBezTo>
                  <a:pt x="60" y="52"/>
                  <a:pt x="60" y="52"/>
                  <a:pt x="60" y="52"/>
                </a:cubicBezTo>
                <a:cubicBezTo>
                  <a:pt x="61" y="50"/>
                  <a:pt x="61" y="48"/>
                  <a:pt x="60" y="46"/>
                </a:cubicBezTo>
                <a:close/>
              </a:path>
            </a:pathLst>
          </a:custGeom>
          <a:solidFill>
            <a:srgbClr val="C00000"/>
          </a:solidFill>
          <a:ln>
            <a:noFill/>
          </a:ln>
        </p:spPr>
        <p:txBody>
          <a:bodyPr vert="horz" wrap="square" lIns="34290" tIns="17145" rIns="34290" bIns="17145" numCol="1" anchor="t" anchorCtr="0" compatLnSpc="1">
            <a:prstTxWarp prst="textNoShape">
              <a:avLst/>
            </a:prstTxWarp>
          </a:bodyP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253" b="0" i="0" u="none" strike="noStrike" kern="1200" cap="none" spc="0" normalizeH="0" baseline="0" noProof="0">
              <a:ln>
                <a:noFill/>
              </a:ln>
              <a:solidFill>
                <a:srgbClr val="C00000"/>
              </a:solidFill>
              <a:effectLst/>
              <a:uLnTx/>
              <a:uFillTx/>
              <a:latin typeface="Calibri" panose="020F0502020204030204"/>
              <a:ea typeface="+mn-ea"/>
              <a:cs typeface="+mn-cs"/>
            </a:endParaRPr>
          </a:p>
        </p:txBody>
      </p:sp>
      <p:sp>
        <p:nvSpPr>
          <p:cNvPr id="30" name="Rectangle: Rounded Corners 29">
            <a:extLst>
              <a:ext uri="{FF2B5EF4-FFF2-40B4-BE49-F238E27FC236}">
                <a16:creationId xmlns:a16="http://schemas.microsoft.com/office/drawing/2014/main" id="{0A0D209D-819A-D405-C2B3-842FD9EEFAC6}"/>
              </a:ext>
            </a:extLst>
          </p:cNvPr>
          <p:cNvSpPr/>
          <p:nvPr/>
        </p:nvSpPr>
        <p:spPr>
          <a:xfrm flipH="1">
            <a:off x="1797902" y="1988496"/>
            <a:ext cx="1280160" cy="1000374"/>
          </a:xfrm>
          <a:prstGeom prst="roundRect">
            <a:avLst>
              <a:gd name="adj" fmla="val 8077"/>
            </a:avLst>
          </a:prstGeom>
          <a:solidFill>
            <a:schemeClr val="accent4">
              <a:lumMod val="20000"/>
              <a:lumOff val="80000"/>
            </a:schemeClr>
          </a:solidFill>
          <a:ln>
            <a:noFill/>
          </a:ln>
        </p:spPr>
        <p:txBody>
          <a:bodyPr vert="horz" wrap="square" lIns="0" tIns="182880" rIns="0" bIns="0" rtlCol="0" anchor="t">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r>
              <a:rPr kumimoji="0" lang="ar-EG" sz="105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هل يرتبط الهدف بشكل مباشر برؤية الشركة ونشاطها الأساسي ؟</a:t>
            </a:r>
          </a:p>
        </p:txBody>
      </p:sp>
      <p:sp>
        <p:nvSpPr>
          <p:cNvPr id="28" name="Rectangle: Rounded Corners 27">
            <a:extLst>
              <a:ext uri="{FF2B5EF4-FFF2-40B4-BE49-F238E27FC236}">
                <a16:creationId xmlns:a16="http://schemas.microsoft.com/office/drawing/2014/main" id="{AB131BCB-8894-C8C6-6616-1EA774A8284E}"/>
              </a:ext>
            </a:extLst>
          </p:cNvPr>
          <p:cNvSpPr/>
          <p:nvPr/>
        </p:nvSpPr>
        <p:spPr>
          <a:xfrm flipH="1">
            <a:off x="1797902" y="1661391"/>
            <a:ext cx="1280160" cy="457200"/>
          </a:xfrm>
          <a:prstGeom prst="roundRect">
            <a:avLst/>
          </a:prstGeom>
          <a:solidFill>
            <a:schemeClr val="accent4">
              <a:lumMod val="60000"/>
              <a:lumOff val="40000"/>
            </a:schemeClr>
          </a:solidFill>
          <a:ln>
            <a:noFill/>
          </a:ln>
        </p:spPr>
        <p:txBody>
          <a:bodyPr vert="horz" wrap="square" lIns="0" tIns="0" rIns="0" bIns="0" rtlCol="0" anchor="b">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ذات صلة</a:t>
            </a:r>
            <a:br>
              <a:rPr kumimoji="0" lang="ar-EG"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en-US"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Relevant</a:t>
            </a:r>
          </a:p>
        </p:txBody>
      </p:sp>
      <p:grpSp>
        <p:nvGrpSpPr>
          <p:cNvPr id="60" name="Group 59">
            <a:extLst>
              <a:ext uri="{FF2B5EF4-FFF2-40B4-BE49-F238E27FC236}">
                <a16:creationId xmlns:a16="http://schemas.microsoft.com/office/drawing/2014/main" id="{89E25311-6E54-90EA-2F6A-30562B7C95EA}"/>
              </a:ext>
            </a:extLst>
          </p:cNvPr>
          <p:cNvGrpSpPr/>
          <p:nvPr/>
        </p:nvGrpSpPr>
        <p:grpSpPr>
          <a:xfrm>
            <a:off x="2151659" y="1183004"/>
            <a:ext cx="572646" cy="554438"/>
            <a:chOff x="6910552" y="3292576"/>
            <a:chExt cx="572646" cy="554438"/>
          </a:xfrm>
          <a:effectLst>
            <a:outerShdw blurRad="63500" sx="102000" sy="102000" algn="ctr" rotWithShape="0">
              <a:prstClr val="black">
                <a:alpha val="40000"/>
              </a:prstClr>
            </a:outerShdw>
          </a:effectLst>
        </p:grpSpPr>
        <p:sp>
          <p:nvSpPr>
            <p:cNvPr id="29" name="Oval 28">
              <a:extLst>
                <a:ext uri="{FF2B5EF4-FFF2-40B4-BE49-F238E27FC236}">
                  <a16:creationId xmlns:a16="http://schemas.microsoft.com/office/drawing/2014/main" id="{65BF6709-1B4F-3386-E981-C761BAE46FD9}"/>
                </a:ext>
              </a:extLst>
            </p:cNvPr>
            <p:cNvSpPr/>
            <p:nvPr/>
          </p:nvSpPr>
          <p:spPr>
            <a:xfrm flipH="1">
              <a:off x="6910552" y="3292576"/>
              <a:ext cx="572646" cy="554438"/>
            </a:xfrm>
            <a:prstGeom prst="ellipse">
              <a:avLst/>
            </a:prstGeom>
            <a:solidFill>
              <a:schemeClr val="accent1"/>
            </a:solidFill>
            <a:ln>
              <a:noFill/>
            </a:ln>
          </p:spPr>
          <p:txBody>
            <a:bodyPr vert="horz" wrap="square" lIns="0" tIns="0" rIns="0" bIns="0" rtlCol="0" anchor="ctr">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endParaRPr kumimoji="0" lang="ar-SA" sz="1200" b="1" i="0" u="none" strike="noStrike" kern="1200" cap="none" spc="0" normalizeH="0" baseline="0" noProof="0">
                <a:ln>
                  <a:noFill/>
                </a:ln>
                <a:solidFill>
                  <a:prstClr val="white"/>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43" name="Graphic 42">
              <a:extLst>
                <a:ext uri="{FF2B5EF4-FFF2-40B4-BE49-F238E27FC236}">
                  <a16:creationId xmlns:a16="http://schemas.microsoft.com/office/drawing/2014/main" id="{E33B33C6-9CE9-182A-977A-01BDC954DB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48251" y="3406014"/>
              <a:ext cx="297248" cy="327562"/>
            </a:xfrm>
            <a:prstGeom prst="rect">
              <a:avLst/>
            </a:prstGeom>
          </p:spPr>
        </p:pic>
      </p:grpSp>
      <p:sp>
        <p:nvSpPr>
          <p:cNvPr id="74" name="Freeform 143">
            <a:extLst>
              <a:ext uri="{FF2B5EF4-FFF2-40B4-BE49-F238E27FC236}">
                <a16:creationId xmlns:a16="http://schemas.microsoft.com/office/drawing/2014/main" id="{7191657C-600D-E418-2062-176B672129C0}"/>
              </a:ext>
            </a:extLst>
          </p:cNvPr>
          <p:cNvSpPr>
            <a:spLocks/>
          </p:cNvSpPr>
          <p:nvPr/>
        </p:nvSpPr>
        <p:spPr bwMode="auto">
          <a:xfrm>
            <a:off x="2355331" y="2747710"/>
            <a:ext cx="165302" cy="149243"/>
          </a:xfrm>
          <a:custGeom>
            <a:avLst/>
            <a:gdLst>
              <a:gd name="T0" fmla="*/ 73 w 74"/>
              <a:gd name="T1" fmla="*/ 10 h 67"/>
              <a:gd name="T2" fmla="*/ 61 w 74"/>
              <a:gd name="T3" fmla="*/ 1 h 67"/>
              <a:gd name="T4" fmla="*/ 58 w 74"/>
              <a:gd name="T5" fmla="*/ 2 h 67"/>
              <a:gd name="T6" fmla="*/ 27 w 74"/>
              <a:gd name="T7" fmla="*/ 39 h 67"/>
              <a:gd name="T8" fmla="*/ 15 w 74"/>
              <a:gd name="T9" fmla="*/ 28 h 67"/>
              <a:gd name="T10" fmla="*/ 11 w 74"/>
              <a:gd name="T11" fmla="*/ 29 h 67"/>
              <a:gd name="T12" fmla="*/ 1 w 74"/>
              <a:gd name="T13" fmla="*/ 39 h 67"/>
              <a:gd name="T14" fmla="*/ 2 w 74"/>
              <a:gd name="T15" fmla="*/ 43 h 67"/>
              <a:gd name="T16" fmla="*/ 27 w 74"/>
              <a:gd name="T17" fmla="*/ 66 h 67"/>
              <a:gd name="T18" fmla="*/ 31 w 74"/>
              <a:gd name="T19" fmla="*/ 66 h 67"/>
              <a:gd name="T20" fmla="*/ 40 w 74"/>
              <a:gd name="T21" fmla="*/ 55 h 67"/>
              <a:gd name="T22" fmla="*/ 40 w 74"/>
              <a:gd name="T23" fmla="*/ 55 h 67"/>
              <a:gd name="T24" fmla="*/ 73 w 74"/>
              <a:gd name="T25" fmla="*/ 14 h 67"/>
              <a:gd name="T26" fmla="*/ 73 w 74"/>
              <a:gd name="T2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67">
                <a:moveTo>
                  <a:pt x="73" y="10"/>
                </a:moveTo>
                <a:cubicBezTo>
                  <a:pt x="61" y="1"/>
                  <a:pt x="61" y="1"/>
                  <a:pt x="61" y="1"/>
                </a:cubicBezTo>
                <a:cubicBezTo>
                  <a:pt x="60" y="0"/>
                  <a:pt x="59" y="0"/>
                  <a:pt x="58" y="2"/>
                </a:cubicBezTo>
                <a:cubicBezTo>
                  <a:pt x="27" y="39"/>
                  <a:pt x="27" y="39"/>
                  <a:pt x="27" y="39"/>
                </a:cubicBezTo>
                <a:cubicBezTo>
                  <a:pt x="15" y="28"/>
                  <a:pt x="15" y="28"/>
                  <a:pt x="15" y="28"/>
                </a:cubicBezTo>
                <a:cubicBezTo>
                  <a:pt x="14" y="27"/>
                  <a:pt x="12" y="28"/>
                  <a:pt x="11" y="29"/>
                </a:cubicBezTo>
                <a:cubicBezTo>
                  <a:pt x="1" y="39"/>
                  <a:pt x="1" y="39"/>
                  <a:pt x="1" y="39"/>
                </a:cubicBezTo>
                <a:cubicBezTo>
                  <a:pt x="0" y="40"/>
                  <a:pt x="1" y="42"/>
                  <a:pt x="2" y="43"/>
                </a:cubicBezTo>
                <a:cubicBezTo>
                  <a:pt x="27" y="66"/>
                  <a:pt x="27" y="66"/>
                  <a:pt x="27" y="66"/>
                </a:cubicBezTo>
                <a:cubicBezTo>
                  <a:pt x="28" y="67"/>
                  <a:pt x="30" y="67"/>
                  <a:pt x="31" y="66"/>
                </a:cubicBezTo>
                <a:cubicBezTo>
                  <a:pt x="40" y="55"/>
                  <a:pt x="40" y="55"/>
                  <a:pt x="40" y="55"/>
                </a:cubicBezTo>
                <a:cubicBezTo>
                  <a:pt x="40" y="55"/>
                  <a:pt x="40" y="55"/>
                  <a:pt x="40" y="55"/>
                </a:cubicBezTo>
                <a:cubicBezTo>
                  <a:pt x="73" y="14"/>
                  <a:pt x="73" y="14"/>
                  <a:pt x="73" y="14"/>
                </a:cubicBezTo>
                <a:cubicBezTo>
                  <a:pt x="74" y="13"/>
                  <a:pt x="74" y="11"/>
                  <a:pt x="73" y="10"/>
                </a:cubicBezTo>
                <a:close/>
              </a:path>
            </a:pathLst>
          </a:custGeom>
          <a:solidFill>
            <a:srgbClr val="00B050"/>
          </a:solidFill>
          <a:ln>
            <a:noFill/>
          </a:ln>
        </p:spPr>
        <p:txBody>
          <a:bodyPr vert="horz" wrap="square" lIns="34290" tIns="17145" rIns="34290" bIns="17145" numCol="1" anchor="t" anchorCtr="0" compatLnSpc="1">
            <a:prstTxWarp prst="textNoShape">
              <a:avLst/>
            </a:prstTxWarp>
          </a:bodyP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253" b="0" i="0" u="none" strike="noStrike" kern="1200" cap="none" spc="0" normalizeH="0" baseline="0" noProof="0">
              <a:ln>
                <a:noFill/>
              </a:ln>
              <a:solidFill>
                <a:srgbClr val="419284"/>
              </a:solidFill>
              <a:effectLst/>
              <a:uLnTx/>
              <a:uFillTx/>
              <a:latin typeface="Calibri" panose="020F0502020204030204"/>
              <a:ea typeface="+mn-ea"/>
              <a:cs typeface="+mn-cs"/>
            </a:endParaRPr>
          </a:p>
        </p:txBody>
      </p:sp>
      <p:sp>
        <p:nvSpPr>
          <p:cNvPr id="24" name="Rectangle: Rounded Corners 23">
            <a:extLst>
              <a:ext uri="{FF2B5EF4-FFF2-40B4-BE49-F238E27FC236}">
                <a16:creationId xmlns:a16="http://schemas.microsoft.com/office/drawing/2014/main" id="{23E06A45-2753-8F00-3FF6-8DF53C4AA98E}"/>
              </a:ext>
            </a:extLst>
          </p:cNvPr>
          <p:cNvSpPr/>
          <p:nvPr/>
        </p:nvSpPr>
        <p:spPr>
          <a:xfrm flipH="1">
            <a:off x="4558642" y="1988496"/>
            <a:ext cx="1280160" cy="1000374"/>
          </a:xfrm>
          <a:prstGeom prst="roundRect">
            <a:avLst>
              <a:gd name="adj" fmla="val 5930"/>
            </a:avLst>
          </a:prstGeom>
          <a:solidFill>
            <a:schemeClr val="accent4">
              <a:lumMod val="20000"/>
              <a:lumOff val="80000"/>
            </a:schemeClr>
          </a:solidFill>
          <a:ln>
            <a:noFill/>
          </a:ln>
        </p:spPr>
        <p:txBody>
          <a:bodyPr vert="horz" wrap="square" lIns="0" tIns="182880" rIns="0" bIns="0" rtlCol="0" anchor="t">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r>
              <a:rPr kumimoji="0" lang="ar-EG" sz="105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هل يمكن قياس التقدم نحو هذا الهدف ؟</a:t>
            </a:r>
          </a:p>
        </p:txBody>
      </p:sp>
      <p:sp>
        <p:nvSpPr>
          <p:cNvPr id="21" name="Rectangle: Rounded Corners 20">
            <a:extLst>
              <a:ext uri="{FF2B5EF4-FFF2-40B4-BE49-F238E27FC236}">
                <a16:creationId xmlns:a16="http://schemas.microsoft.com/office/drawing/2014/main" id="{E4E9D08F-549C-091D-DC3B-F677AA6395E7}"/>
              </a:ext>
            </a:extLst>
          </p:cNvPr>
          <p:cNvSpPr/>
          <p:nvPr/>
        </p:nvSpPr>
        <p:spPr>
          <a:xfrm flipH="1">
            <a:off x="4558642" y="1661391"/>
            <a:ext cx="1280160" cy="457200"/>
          </a:xfrm>
          <a:prstGeom prst="roundRect">
            <a:avLst/>
          </a:prstGeom>
          <a:solidFill>
            <a:schemeClr val="accent4">
              <a:lumMod val="60000"/>
              <a:lumOff val="40000"/>
            </a:schemeClr>
          </a:solidFill>
          <a:ln>
            <a:noFill/>
          </a:ln>
        </p:spPr>
        <p:txBody>
          <a:bodyPr vert="horz" wrap="square" lIns="0" tIns="0" rIns="0" bIns="0" rtlCol="0" anchor="b">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قابلة للقياس</a:t>
            </a:r>
            <a:br>
              <a:rPr kumimoji="0" lang="ar-EG"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en-US"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Measurable</a:t>
            </a:r>
          </a:p>
        </p:txBody>
      </p:sp>
      <p:grpSp>
        <p:nvGrpSpPr>
          <p:cNvPr id="58" name="Group 57">
            <a:extLst>
              <a:ext uri="{FF2B5EF4-FFF2-40B4-BE49-F238E27FC236}">
                <a16:creationId xmlns:a16="http://schemas.microsoft.com/office/drawing/2014/main" id="{74B5A9DA-D0B1-5357-8C24-49DC194E6DD5}"/>
              </a:ext>
            </a:extLst>
          </p:cNvPr>
          <p:cNvGrpSpPr/>
          <p:nvPr/>
        </p:nvGrpSpPr>
        <p:grpSpPr>
          <a:xfrm>
            <a:off x="4912399" y="1183004"/>
            <a:ext cx="572646" cy="554438"/>
            <a:chOff x="6910552" y="2100832"/>
            <a:chExt cx="572646" cy="554438"/>
          </a:xfrm>
          <a:effectLst>
            <a:outerShdw blurRad="63500" sx="102000" sy="102000" algn="ctr" rotWithShape="0">
              <a:prstClr val="black">
                <a:alpha val="40000"/>
              </a:prstClr>
            </a:outerShdw>
          </a:effectLst>
        </p:grpSpPr>
        <p:sp>
          <p:nvSpPr>
            <p:cNvPr id="23" name="Oval 22">
              <a:extLst>
                <a:ext uri="{FF2B5EF4-FFF2-40B4-BE49-F238E27FC236}">
                  <a16:creationId xmlns:a16="http://schemas.microsoft.com/office/drawing/2014/main" id="{FBAE23E5-60A5-A902-B0F6-97F1288B10CC}"/>
                </a:ext>
              </a:extLst>
            </p:cNvPr>
            <p:cNvSpPr/>
            <p:nvPr/>
          </p:nvSpPr>
          <p:spPr>
            <a:xfrm flipH="1">
              <a:off x="6910552" y="2100832"/>
              <a:ext cx="572646" cy="554438"/>
            </a:xfrm>
            <a:prstGeom prst="ellipse">
              <a:avLst/>
            </a:prstGeom>
            <a:solidFill>
              <a:schemeClr val="accent1"/>
            </a:solidFill>
            <a:ln>
              <a:noFill/>
            </a:ln>
          </p:spPr>
          <p:txBody>
            <a:bodyPr vert="horz" wrap="square" lIns="0" tIns="0" rIns="0" bIns="0" rtlCol="0" anchor="ctr">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endParaRPr kumimoji="0" lang="ar-SA" sz="1200" b="1" i="0" u="none" strike="noStrike" kern="1200" cap="none" spc="0" normalizeH="0" baseline="0" noProof="0">
                <a:ln>
                  <a:noFill/>
                </a:ln>
                <a:solidFill>
                  <a:prstClr val="white"/>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37" name="Graphic 36">
              <a:extLst>
                <a:ext uri="{FF2B5EF4-FFF2-40B4-BE49-F238E27FC236}">
                  <a16:creationId xmlns:a16="http://schemas.microsoft.com/office/drawing/2014/main" id="{DBB1BE4C-917C-68E1-ECD7-A5FE0AC042F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58225" y="2219021"/>
              <a:ext cx="277301" cy="318061"/>
            </a:xfrm>
            <a:prstGeom prst="rect">
              <a:avLst/>
            </a:prstGeom>
          </p:spPr>
        </p:pic>
      </p:grpSp>
      <p:sp>
        <p:nvSpPr>
          <p:cNvPr id="75" name="Freeform 142">
            <a:extLst>
              <a:ext uri="{FF2B5EF4-FFF2-40B4-BE49-F238E27FC236}">
                <a16:creationId xmlns:a16="http://schemas.microsoft.com/office/drawing/2014/main" id="{408B3364-4FC4-2BCD-141B-ECC0EF98266F}"/>
              </a:ext>
            </a:extLst>
          </p:cNvPr>
          <p:cNvSpPr>
            <a:spLocks/>
          </p:cNvSpPr>
          <p:nvPr/>
        </p:nvSpPr>
        <p:spPr bwMode="auto">
          <a:xfrm>
            <a:off x="5131693" y="2753905"/>
            <a:ext cx="134059" cy="136852"/>
          </a:xfrm>
          <a:custGeom>
            <a:avLst/>
            <a:gdLst>
              <a:gd name="T0" fmla="*/ 60 w 61"/>
              <a:gd name="T1" fmla="*/ 46 h 62"/>
              <a:gd name="T2" fmla="*/ 45 w 61"/>
              <a:gd name="T3" fmla="*/ 31 h 62"/>
              <a:gd name="T4" fmla="*/ 60 w 61"/>
              <a:gd name="T5" fmla="*/ 16 h 62"/>
              <a:gd name="T6" fmla="*/ 60 w 61"/>
              <a:gd name="T7" fmla="*/ 11 h 62"/>
              <a:gd name="T8" fmla="*/ 51 w 61"/>
              <a:gd name="T9" fmla="*/ 2 h 62"/>
              <a:gd name="T10" fmla="*/ 46 w 61"/>
              <a:gd name="T11" fmla="*/ 2 h 62"/>
              <a:gd name="T12" fmla="*/ 31 w 61"/>
              <a:gd name="T13" fmla="*/ 17 h 62"/>
              <a:gd name="T14" fmla="*/ 16 w 61"/>
              <a:gd name="T15" fmla="*/ 2 h 62"/>
              <a:gd name="T16" fmla="*/ 10 w 61"/>
              <a:gd name="T17" fmla="*/ 2 h 62"/>
              <a:gd name="T18" fmla="*/ 2 w 61"/>
              <a:gd name="T19" fmla="*/ 11 h 62"/>
              <a:gd name="T20" fmla="*/ 2 w 61"/>
              <a:gd name="T21" fmla="*/ 16 h 62"/>
              <a:gd name="T22" fmla="*/ 16 w 61"/>
              <a:gd name="T23" fmla="*/ 31 h 62"/>
              <a:gd name="T24" fmla="*/ 2 w 61"/>
              <a:gd name="T25" fmla="*/ 46 h 62"/>
              <a:gd name="T26" fmla="*/ 2 w 61"/>
              <a:gd name="T27" fmla="*/ 52 h 62"/>
              <a:gd name="T28" fmla="*/ 10 w 61"/>
              <a:gd name="T29" fmla="*/ 60 h 62"/>
              <a:gd name="T30" fmla="*/ 16 w 61"/>
              <a:gd name="T31" fmla="*/ 60 h 62"/>
              <a:gd name="T32" fmla="*/ 31 w 61"/>
              <a:gd name="T33" fmla="*/ 45 h 62"/>
              <a:gd name="T34" fmla="*/ 46 w 61"/>
              <a:gd name="T35" fmla="*/ 60 h 62"/>
              <a:gd name="T36" fmla="*/ 51 w 61"/>
              <a:gd name="T37" fmla="*/ 60 h 62"/>
              <a:gd name="T38" fmla="*/ 60 w 61"/>
              <a:gd name="T39" fmla="*/ 52 h 62"/>
              <a:gd name="T40" fmla="*/ 60 w 61"/>
              <a:gd name="T41" fmla="*/ 4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62">
                <a:moveTo>
                  <a:pt x="60" y="46"/>
                </a:moveTo>
                <a:cubicBezTo>
                  <a:pt x="45" y="31"/>
                  <a:pt x="45" y="31"/>
                  <a:pt x="45" y="31"/>
                </a:cubicBezTo>
                <a:cubicBezTo>
                  <a:pt x="60" y="16"/>
                  <a:pt x="60" y="16"/>
                  <a:pt x="60" y="16"/>
                </a:cubicBezTo>
                <a:cubicBezTo>
                  <a:pt x="61" y="15"/>
                  <a:pt x="61" y="12"/>
                  <a:pt x="60" y="11"/>
                </a:cubicBezTo>
                <a:cubicBezTo>
                  <a:pt x="51" y="2"/>
                  <a:pt x="51" y="2"/>
                  <a:pt x="51" y="2"/>
                </a:cubicBezTo>
                <a:cubicBezTo>
                  <a:pt x="50" y="0"/>
                  <a:pt x="47" y="0"/>
                  <a:pt x="46" y="2"/>
                </a:cubicBezTo>
                <a:cubicBezTo>
                  <a:pt x="31" y="17"/>
                  <a:pt x="31" y="17"/>
                  <a:pt x="31" y="17"/>
                </a:cubicBezTo>
                <a:cubicBezTo>
                  <a:pt x="16" y="2"/>
                  <a:pt x="16" y="2"/>
                  <a:pt x="16" y="2"/>
                </a:cubicBezTo>
                <a:cubicBezTo>
                  <a:pt x="14" y="0"/>
                  <a:pt x="12" y="0"/>
                  <a:pt x="10" y="2"/>
                </a:cubicBezTo>
                <a:cubicBezTo>
                  <a:pt x="2" y="11"/>
                  <a:pt x="2" y="11"/>
                  <a:pt x="2" y="11"/>
                </a:cubicBezTo>
                <a:cubicBezTo>
                  <a:pt x="0" y="12"/>
                  <a:pt x="0" y="15"/>
                  <a:pt x="2" y="16"/>
                </a:cubicBezTo>
                <a:cubicBezTo>
                  <a:pt x="16" y="31"/>
                  <a:pt x="16" y="31"/>
                  <a:pt x="16" y="31"/>
                </a:cubicBezTo>
                <a:cubicBezTo>
                  <a:pt x="2" y="46"/>
                  <a:pt x="2" y="46"/>
                  <a:pt x="2" y="46"/>
                </a:cubicBezTo>
                <a:cubicBezTo>
                  <a:pt x="0" y="48"/>
                  <a:pt x="0" y="50"/>
                  <a:pt x="2" y="52"/>
                </a:cubicBezTo>
                <a:cubicBezTo>
                  <a:pt x="10" y="60"/>
                  <a:pt x="10" y="60"/>
                  <a:pt x="10" y="60"/>
                </a:cubicBezTo>
                <a:cubicBezTo>
                  <a:pt x="12" y="62"/>
                  <a:pt x="14" y="62"/>
                  <a:pt x="16" y="60"/>
                </a:cubicBezTo>
                <a:cubicBezTo>
                  <a:pt x="31" y="45"/>
                  <a:pt x="31" y="45"/>
                  <a:pt x="31" y="45"/>
                </a:cubicBezTo>
                <a:cubicBezTo>
                  <a:pt x="46" y="60"/>
                  <a:pt x="46" y="60"/>
                  <a:pt x="46" y="60"/>
                </a:cubicBezTo>
                <a:cubicBezTo>
                  <a:pt x="47" y="62"/>
                  <a:pt x="50" y="62"/>
                  <a:pt x="51" y="60"/>
                </a:cubicBezTo>
                <a:cubicBezTo>
                  <a:pt x="60" y="52"/>
                  <a:pt x="60" y="52"/>
                  <a:pt x="60" y="52"/>
                </a:cubicBezTo>
                <a:cubicBezTo>
                  <a:pt x="61" y="50"/>
                  <a:pt x="61" y="48"/>
                  <a:pt x="60" y="46"/>
                </a:cubicBezTo>
                <a:close/>
              </a:path>
            </a:pathLst>
          </a:custGeom>
          <a:solidFill>
            <a:srgbClr val="C00000"/>
          </a:solidFill>
          <a:ln>
            <a:noFill/>
          </a:ln>
        </p:spPr>
        <p:txBody>
          <a:bodyPr vert="horz" wrap="square" lIns="34290" tIns="17145" rIns="34290" bIns="17145" numCol="1" anchor="t" anchorCtr="0" compatLnSpc="1">
            <a:prstTxWarp prst="textNoShape">
              <a:avLst/>
            </a:prstTxWarp>
          </a:bodyP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253" b="0" i="0" u="none" strike="noStrike" kern="1200" cap="none" spc="0" normalizeH="0" baseline="0" noProof="0">
              <a:ln>
                <a:noFill/>
              </a:ln>
              <a:solidFill>
                <a:srgbClr val="C00000"/>
              </a:solidFill>
              <a:effectLst/>
              <a:uLnTx/>
              <a:uFillTx/>
              <a:latin typeface="Calibri" panose="020F0502020204030204"/>
              <a:ea typeface="+mn-ea"/>
              <a:cs typeface="+mn-cs"/>
            </a:endParaRPr>
          </a:p>
        </p:txBody>
      </p:sp>
      <p:sp>
        <p:nvSpPr>
          <p:cNvPr id="33" name="Rectangle: Rounded Corners 32">
            <a:extLst>
              <a:ext uri="{FF2B5EF4-FFF2-40B4-BE49-F238E27FC236}">
                <a16:creationId xmlns:a16="http://schemas.microsoft.com/office/drawing/2014/main" id="{AC8A087B-3A53-6E49-3DCB-BD1A6AD75837}"/>
              </a:ext>
            </a:extLst>
          </p:cNvPr>
          <p:cNvSpPr/>
          <p:nvPr/>
        </p:nvSpPr>
        <p:spPr>
          <a:xfrm flipH="1">
            <a:off x="417532" y="1988496"/>
            <a:ext cx="1280160" cy="1000374"/>
          </a:xfrm>
          <a:prstGeom prst="roundRect">
            <a:avLst>
              <a:gd name="adj" fmla="val 5930"/>
            </a:avLst>
          </a:prstGeom>
          <a:solidFill>
            <a:schemeClr val="accent4">
              <a:lumMod val="20000"/>
              <a:lumOff val="80000"/>
            </a:schemeClr>
          </a:solidFill>
          <a:ln>
            <a:noFill/>
          </a:ln>
        </p:spPr>
        <p:txBody>
          <a:bodyPr vert="horz" wrap="square" lIns="0" tIns="182880" rIns="0" bIns="0" rtlCol="0" anchor="t">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r>
              <a:rPr kumimoji="0" lang="ar-EG" sz="105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هل للهدف اطار زمني محدد؟</a:t>
            </a:r>
          </a:p>
        </p:txBody>
      </p:sp>
      <p:sp>
        <p:nvSpPr>
          <p:cNvPr id="31" name="Rectangle: Rounded Corners 30">
            <a:extLst>
              <a:ext uri="{FF2B5EF4-FFF2-40B4-BE49-F238E27FC236}">
                <a16:creationId xmlns:a16="http://schemas.microsoft.com/office/drawing/2014/main" id="{91CEB36F-6DEA-0F61-48D4-0D0D8A9AC82C}"/>
              </a:ext>
            </a:extLst>
          </p:cNvPr>
          <p:cNvSpPr/>
          <p:nvPr/>
        </p:nvSpPr>
        <p:spPr>
          <a:xfrm flipH="1">
            <a:off x="417532" y="1661391"/>
            <a:ext cx="1280160" cy="457200"/>
          </a:xfrm>
          <a:prstGeom prst="roundRect">
            <a:avLst/>
          </a:prstGeom>
          <a:solidFill>
            <a:schemeClr val="accent4">
              <a:lumMod val="60000"/>
              <a:lumOff val="40000"/>
            </a:schemeClr>
          </a:solidFill>
          <a:ln>
            <a:noFill/>
          </a:ln>
        </p:spPr>
        <p:txBody>
          <a:bodyPr vert="horz" wrap="square" lIns="0" tIns="0" rIns="0" bIns="0" rtlCol="0" anchor="b">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محددة بزمن</a:t>
            </a:r>
            <a:br>
              <a:rPr kumimoji="0" lang="ar-EG"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en-US"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Time-bound</a:t>
            </a:r>
          </a:p>
        </p:txBody>
      </p:sp>
      <p:grpSp>
        <p:nvGrpSpPr>
          <p:cNvPr id="61" name="Group 60">
            <a:extLst>
              <a:ext uri="{FF2B5EF4-FFF2-40B4-BE49-F238E27FC236}">
                <a16:creationId xmlns:a16="http://schemas.microsoft.com/office/drawing/2014/main" id="{E1B12A9A-F6D3-A198-240D-41683B77B185}"/>
              </a:ext>
            </a:extLst>
          </p:cNvPr>
          <p:cNvGrpSpPr/>
          <p:nvPr/>
        </p:nvGrpSpPr>
        <p:grpSpPr>
          <a:xfrm>
            <a:off x="771289" y="1183004"/>
            <a:ext cx="572646" cy="554438"/>
            <a:chOff x="7205752" y="3886743"/>
            <a:chExt cx="572646" cy="554438"/>
          </a:xfrm>
          <a:effectLst>
            <a:outerShdw blurRad="63500" sx="102000" sy="102000" algn="ctr" rotWithShape="0">
              <a:prstClr val="black">
                <a:alpha val="40000"/>
              </a:prstClr>
            </a:outerShdw>
          </a:effectLst>
        </p:grpSpPr>
        <p:sp>
          <p:nvSpPr>
            <p:cNvPr id="32" name="Oval 31">
              <a:extLst>
                <a:ext uri="{FF2B5EF4-FFF2-40B4-BE49-F238E27FC236}">
                  <a16:creationId xmlns:a16="http://schemas.microsoft.com/office/drawing/2014/main" id="{3848D0E8-2416-C954-0846-D6D35F401B7C}"/>
                </a:ext>
              </a:extLst>
            </p:cNvPr>
            <p:cNvSpPr/>
            <p:nvPr/>
          </p:nvSpPr>
          <p:spPr>
            <a:xfrm flipH="1">
              <a:off x="7205752" y="3886743"/>
              <a:ext cx="572646" cy="554438"/>
            </a:xfrm>
            <a:prstGeom prst="ellipse">
              <a:avLst/>
            </a:prstGeom>
            <a:solidFill>
              <a:schemeClr val="accent1"/>
            </a:solidFill>
            <a:ln>
              <a:noFill/>
            </a:ln>
          </p:spPr>
          <p:txBody>
            <a:bodyPr vert="horz" wrap="square" lIns="0" tIns="0" rIns="0" bIns="0" rtlCol="0" anchor="ctr">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endParaRPr kumimoji="0" lang="ar-SA" sz="1200" b="1" i="0" u="none" strike="noStrike" kern="1200" cap="none" spc="0" normalizeH="0" baseline="0" noProof="0">
                <a:ln>
                  <a:noFill/>
                </a:ln>
                <a:solidFill>
                  <a:prstClr val="white"/>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45" name="Graphic 44">
              <a:extLst>
                <a:ext uri="{FF2B5EF4-FFF2-40B4-BE49-F238E27FC236}">
                  <a16:creationId xmlns:a16="http://schemas.microsoft.com/office/drawing/2014/main" id="{43F93CE1-CF34-FB16-3EEA-C2F173844D7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31703" y="4009317"/>
              <a:ext cx="320745" cy="309290"/>
            </a:xfrm>
            <a:prstGeom prst="rect">
              <a:avLst/>
            </a:prstGeom>
          </p:spPr>
        </p:pic>
      </p:grpSp>
      <p:sp>
        <p:nvSpPr>
          <p:cNvPr id="84" name="Freeform 142">
            <a:extLst>
              <a:ext uri="{FF2B5EF4-FFF2-40B4-BE49-F238E27FC236}">
                <a16:creationId xmlns:a16="http://schemas.microsoft.com/office/drawing/2014/main" id="{B6D98305-34DE-5EBF-6E0B-087735EBE1E6}"/>
              </a:ext>
            </a:extLst>
          </p:cNvPr>
          <p:cNvSpPr>
            <a:spLocks/>
          </p:cNvSpPr>
          <p:nvPr/>
        </p:nvSpPr>
        <p:spPr bwMode="auto">
          <a:xfrm>
            <a:off x="990583" y="2753905"/>
            <a:ext cx="134059" cy="136852"/>
          </a:xfrm>
          <a:custGeom>
            <a:avLst/>
            <a:gdLst>
              <a:gd name="T0" fmla="*/ 60 w 61"/>
              <a:gd name="T1" fmla="*/ 46 h 62"/>
              <a:gd name="T2" fmla="*/ 45 w 61"/>
              <a:gd name="T3" fmla="*/ 31 h 62"/>
              <a:gd name="T4" fmla="*/ 60 w 61"/>
              <a:gd name="T5" fmla="*/ 16 h 62"/>
              <a:gd name="T6" fmla="*/ 60 w 61"/>
              <a:gd name="T7" fmla="*/ 11 h 62"/>
              <a:gd name="T8" fmla="*/ 51 w 61"/>
              <a:gd name="T9" fmla="*/ 2 h 62"/>
              <a:gd name="T10" fmla="*/ 46 w 61"/>
              <a:gd name="T11" fmla="*/ 2 h 62"/>
              <a:gd name="T12" fmla="*/ 31 w 61"/>
              <a:gd name="T13" fmla="*/ 17 h 62"/>
              <a:gd name="T14" fmla="*/ 16 w 61"/>
              <a:gd name="T15" fmla="*/ 2 h 62"/>
              <a:gd name="T16" fmla="*/ 10 w 61"/>
              <a:gd name="T17" fmla="*/ 2 h 62"/>
              <a:gd name="T18" fmla="*/ 2 w 61"/>
              <a:gd name="T19" fmla="*/ 11 h 62"/>
              <a:gd name="T20" fmla="*/ 2 w 61"/>
              <a:gd name="T21" fmla="*/ 16 h 62"/>
              <a:gd name="T22" fmla="*/ 16 w 61"/>
              <a:gd name="T23" fmla="*/ 31 h 62"/>
              <a:gd name="T24" fmla="*/ 2 w 61"/>
              <a:gd name="T25" fmla="*/ 46 h 62"/>
              <a:gd name="T26" fmla="*/ 2 w 61"/>
              <a:gd name="T27" fmla="*/ 52 h 62"/>
              <a:gd name="T28" fmla="*/ 10 w 61"/>
              <a:gd name="T29" fmla="*/ 60 h 62"/>
              <a:gd name="T30" fmla="*/ 16 w 61"/>
              <a:gd name="T31" fmla="*/ 60 h 62"/>
              <a:gd name="T32" fmla="*/ 31 w 61"/>
              <a:gd name="T33" fmla="*/ 45 h 62"/>
              <a:gd name="T34" fmla="*/ 46 w 61"/>
              <a:gd name="T35" fmla="*/ 60 h 62"/>
              <a:gd name="T36" fmla="*/ 51 w 61"/>
              <a:gd name="T37" fmla="*/ 60 h 62"/>
              <a:gd name="T38" fmla="*/ 60 w 61"/>
              <a:gd name="T39" fmla="*/ 52 h 62"/>
              <a:gd name="T40" fmla="*/ 60 w 61"/>
              <a:gd name="T41" fmla="*/ 4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62">
                <a:moveTo>
                  <a:pt x="60" y="46"/>
                </a:moveTo>
                <a:cubicBezTo>
                  <a:pt x="45" y="31"/>
                  <a:pt x="45" y="31"/>
                  <a:pt x="45" y="31"/>
                </a:cubicBezTo>
                <a:cubicBezTo>
                  <a:pt x="60" y="16"/>
                  <a:pt x="60" y="16"/>
                  <a:pt x="60" y="16"/>
                </a:cubicBezTo>
                <a:cubicBezTo>
                  <a:pt x="61" y="15"/>
                  <a:pt x="61" y="12"/>
                  <a:pt x="60" y="11"/>
                </a:cubicBezTo>
                <a:cubicBezTo>
                  <a:pt x="51" y="2"/>
                  <a:pt x="51" y="2"/>
                  <a:pt x="51" y="2"/>
                </a:cubicBezTo>
                <a:cubicBezTo>
                  <a:pt x="50" y="0"/>
                  <a:pt x="47" y="0"/>
                  <a:pt x="46" y="2"/>
                </a:cubicBezTo>
                <a:cubicBezTo>
                  <a:pt x="31" y="17"/>
                  <a:pt x="31" y="17"/>
                  <a:pt x="31" y="17"/>
                </a:cubicBezTo>
                <a:cubicBezTo>
                  <a:pt x="16" y="2"/>
                  <a:pt x="16" y="2"/>
                  <a:pt x="16" y="2"/>
                </a:cubicBezTo>
                <a:cubicBezTo>
                  <a:pt x="14" y="0"/>
                  <a:pt x="12" y="0"/>
                  <a:pt x="10" y="2"/>
                </a:cubicBezTo>
                <a:cubicBezTo>
                  <a:pt x="2" y="11"/>
                  <a:pt x="2" y="11"/>
                  <a:pt x="2" y="11"/>
                </a:cubicBezTo>
                <a:cubicBezTo>
                  <a:pt x="0" y="12"/>
                  <a:pt x="0" y="15"/>
                  <a:pt x="2" y="16"/>
                </a:cubicBezTo>
                <a:cubicBezTo>
                  <a:pt x="16" y="31"/>
                  <a:pt x="16" y="31"/>
                  <a:pt x="16" y="31"/>
                </a:cubicBezTo>
                <a:cubicBezTo>
                  <a:pt x="2" y="46"/>
                  <a:pt x="2" y="46"/>
                  <a:pt x="2" y="46"/>
                </a:cubicBezTo>
                <a:cubicBezTo>
                  <a:pt x="0" y="48"/>
                  <a:pt x="0" y="50"/>
                  <a:pt x="2" y="52"/>
                </a:cubicBezTo>
                <a:cubicBezTo>
                  <a:pt x="10" y="60"/>
                  <a:pt x="10" y="60"/>
                  <a:pt x="10" y="60"/>
                </a:cubicBezTo>
                <a:cubicBezTo>
                  <a:pt x="12" y="62"/>
                  <a:pt x="14" y="62"/>
                  <a:pt x="16" y="60"/>
                </a:cubicBezTo>
                <a:cubicBezTo>
                  <a:pt x="31" y="45"/>
                  <a:pt x="31" y="45"/>
                  <a:pt x="31" y="45"/>
                </a:cubicBezTo>
                <a:cubicBezTo>
                  <a:pt x="46" y="60"/>
                  <a:pt x="46" y="60"/>
                  <a:pt x="46" y="60"/>
                </a:cubicBezTo>
                <a:cubicBezTo>
                  <a:pt x="47" y="62"/>
                  <a:pt x="50" y="62"/>
                  <a:pt x="51" y="60"/>
                </a:cubicBezTo>
                <a:cubicBezTo>
                  <a:pt x="60" y="52"/>
                  <a:pt x="60" y="52"/>
                  <a:pt x="60" y="52"/>
                </a:cubicBezTo>
                <a:cubicBezTo>
                  <a:pt x="61" y="50"/>
                  <a:pt x="61" y="48"/>
                  <a:pt x="60" y="46"/>
                </a:cubicBezTo>
                <a:close/>
              </a:path>
            </a:pathLst>
          </a:custGeom>
          <a:solidFill>
            <a:srgbClr val="C00000"/>
          </a:solidFill>
          <a:ln>
            <a:noFill/>
          </a:ln>
        </p:spPr>
        <p:txBody>
          <a:bodyPr vert="horz" wrap="square" lIns="34290" tIns="17145" rIns="34290" bIns="17145" numCol="1" anchor="t" anchorCtr="0" compatLnSpc="1">
            <a:prstTxWarp prst="textNoShape">
              <a:avLst/>
            </a:prstTxWarp>
          </a:bodyP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253" b="0" i="0" u="none" strike="noStrike" kern="1200" cap="none" spc="0" normalizeH="0" baseline="0" noProof="0">
              <a:ln>
                <a:noFill/>
              </a:ln>
              <a:solidFill>
                <a:srgbClr val="C00000"/>
              </a:solidFill>
              <a:effectLst/>
              <a:uLnTx/>
              <a:uFillTx/>
              <a:latin typeface="Calibri" panose="020F0502020204030204"/>
              <a:ea typeface="+mn-ea"/>
              <a:cs typeface="+mn-cs"/>
            </a:endParaRPr>
          </a:p>
        </p:txBody>
      </p:sp>
      <p:sp>
        <p:nvSpPr>
          <p:cNvPr id="90" name="Rectangle: Rounded Corners 89">
            <a:extLst>
              <a:ext uri="{FF2B5EF4-FFF2-40B4-BE49-F238E27FC236}">
                <a16:creationId xmlns:a16="http://schemas.microsoft.com/office/drawing/2014/main" id="{57931EE0-8A34-2536-D0CC-7A9D40524E54}"/>
              </a:ext>
            </a:extLst>
          </p:cNvPr>
          <p:cNvSpPr/>
          <p:nvPr/>
        </p:nvSpPr>
        <p:spPr>
          <a:xfrm flipH="1">
            <a:off x="4558640" y="3082987"/>
            <a:ext cx="2660529" cy="1266502"/>
          </a:xfrm>
          <a:prstGeom prst="roundRect">
            <a:avLst>
              <a:gd name="adj" fmla="val 5930"/>
            </a:avLst>
          </a:prstGeom>
          <a:solidFill>
            <a:schemeClr val="tx2">
              <a:lumMod val="20000"/>
              <a:lumOff val="80000"/>
            </a:schemeClr>
          </a:solidFill>
          <a:ln>
            <a:noFill/>
          </a:ln>
        </p:spPr>
        <p:txBody>
          <a:bodyPr vert="horz" wrap="square" lIns="0" tIns="182880" rIns="0" bIns="0" rtlCol="0" anchor="t">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endParaRPr kumimoji="0" lang="ar-EG" sz="105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endParaRPr>
          </a:p>
        </p:txBody>
      </p:sp>
      <p:sp>
        <p:nvSpPr>
          <p:cNvPr id="91" name="Rectangle: Rounded Corners 90">
            <a:extLst>
              <a:ext uri="{FF2B5EF4-FFF2-40B4-BE49-F238E27FC236}">
                <a16:creationId xmlns:a16="http://schemas.microsoft.com/office/drawing/2014/main" id="{B9A37DB1-B254-9350-31D1-6ED21585DF6A}"/>
              </a:ext>
            </a:extLst>
          </p:cNvPr>
          <p:cNvSpPr/>
          <p:nvPr/>
        </p:nvSpPr>
        <p:spPr>
          <a:xfrm flipH="1">
            <a:off x="417532" y="3082987"/>
            <a:ext cx="1280160" cy="1266502"/>
          </a:xfrm>
          <a:prstGeom prst="roundRect">
            <a:avLst>
              <a:gd name="adj" fmla="val 5930"/>
            </a:avLst>
          </a:prstGeom>
          <a:solidFill>
            <a:schemeClr val="tx2">
              <a:lumMod val="20000"/>
              <a:lumOff val="80000"/>
            </a:schemeClr>
          </a:solidFill>
          <a:ln>
            <a:noFill/>
          </a:ln>
        </p:spPr>
        <p:txBody>
          <a:bodyPr vert="horz" wrap="square" lIns="0" tIns="182880" rIns="0" bIns="0" rtlCol="0" anchor="t">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endParaRPr kumimoji="0" lang="ar-EG" sz="105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endParaRPr>
          </a:p>
        </p:txBody>
      </p:sp>
      <p:sp>
        <p:nvSpPr>
          <p:cNvPr id="92" name="Rectangle: Rounded Corners 91">
            <a:extLst>
              <a:ext uri="{FF2B5EF4-FFF2-40B4-BE49-F238E27FC236}">
                <a16:creationId xmlns:a16="http://schemas.microsoft.com/office/drawing/2014/main" id="{B8EAD344-32D2-67C7-1067-00FEE2077AEE}"/>
              </a:ext>
            </a:extLst>
          </p:cNvPr>
          <p:cNvSpPr/>
          <p:nvPr/>
        </p:nvSpPr>
        <p:spPr>
          <a:xfrm flipH="1">
            <a:off x="1797901" y="3082987"/>
            <a:ext cx="2660529" cy="1266502"/>
          </a:xfrm>
          <a:prstGeom prst="roundRect">
            <a:avLst>
              <a:gd name="adj" fmla="val 5930"/>
            </a:avLst>
          </a:prstGeom>
          <a:solidFill>
            <a:schemeClr val="tx2">
              <a:lumMod val="20000"/>
              <a:lumOff val="80000"/>
            </a:schemeClr>
          </a:solidFill>
          <a:ln>
            <a:noFill/>
          </a:ln>
        </p:spPr>
        <p:txBody>
          <a:bodyPr vert="horz" wrap="square" lIns="0" tIns="182880" rIns="0" bIns="0" rtlCol="0" anchor="t">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endParaRPr kumimoji="0" lang="ar-EG" sz="105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endParaRPr>
          </a:p>
        </p:txBody>
      </p:sp>
      <p:sp>
        <p:nvSpPr>
          <p:cNvPr id="93" name="مربع نص 39">
            <a:extLst>
              <a:ext uri="{FF2B5EF4-FFF2-40B4-BE49-F238E27FC236}">
                <a16:creationId xmlns:a16="http://schemas.microsoft.com/office/drawing/2014/main" id="{1B791AA0-E054-57CC-06B4-F93AF24D387F}"/>
              </a:ext>
            </a:extLst>
          </p:cNvPr>
          <p:cNvSpPr txBox="1"/>
          <p:nvPr/>
        </p:nvSpPr>
        <p:spPr>
          <a:xfrm>
            <a:off x="4668857" y="3179059"/>
            <a:ext cx="2476955" cy="646331"/>
          </a:xfrm>
          <a:prstGeom prst="rect">
            <a:avLst/>
          </a:prstGeom>
        </p:spPr>
        <p:txBody>
          <a:bodyPr wrap="square" rtlCol="1">
            <a:spAutoFit/>
          </a:bodyPr>
          <a:lstStyle/>
          <a:p>
            <a:pPr marL="0" marR="0" lvl="0" indent="0" algn="r" defTabSz="171450" rtl="0"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الملاحظات الإيجابية:</a:t>
            </a:r>
          </a:p>
          <a:p>
            <a:pPr marL="0" marR="0" lvl="0" indent="0" algn="r" defTabSz="171450" rtl="0" eaLnBrk="1" fontAlgn="auto" latinLnBrk="0" hangingPunct="1">
              <a:lnSpc>
                <a:spcPct val="100000"/>
              </a:lnSpc>
              <a:spcBef>
                <a:spcPts val="0"/>
              </a:spcBef>
              <a:spcAft>
                <a:spcPts val="0"/>
              </a:spcAft>
              <a:buClrTx/>
              <a:buSzTx/>
              <a:buFontTx/>
              <a:buNone/>
              <a:tabLst/>
              <a:defRPr/>
            </a:pPr>
            <a:r>
              <a:rPr kumimoji="0" lang="ar-SA" sz="900" b="0"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هدف جوهري لـ شركة عقارية استثمارية، خاصة في القطاعات العقارية طويلة المدى</a:t>
            </a:r>
          </a:p>
          <a:p>
            <a:pPr marL="0" marR="0" lvl="0" indent="0" algn="r" defTabSz="171450" rtl="0" eaLnBrk="1" fontAlgn="auto" latinLnBrk="0" hangingPunct="1">
              <a:lnSpc>
                <a:spcPct val="100000"/>
              </a:lnSpc>
              <a:spcBef>
                <a:spcPts val="0"/>
              </a:spcBef>
              <a:spcAft>
                <a:spcPts val="0"/>
              </a:spcAft>
              <a:buClrTx/>
              <a:buSzTx/>
              <a:buFontTx/>
              <a:buNone/>
              <a:tabLst/>
              <a:defRPr/>
            </a:pPr>
            <a:r>
              <a:rPr kumimoji="0" lang="ar-SA" sz="900" b="0"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يُظهر وعيًا بضرورة تأمين مصادر دخل ثابتة وتنويع الإيرادات</a:t>
            </a:r>
          </a:p>
        </p:txBody>
      </p:sp>
      <p:sp>
        <p:nvSpPr>
          <p:cNvPr id="94" name="مربع نص 41">
            <a:extLst>
              <a:ext uri="{FF2B5EF4-FFF2-40B4-BE49-F238E27FC236}">
                <a16:creationId xmlns:a16="http://schemas.microsoft.com/office/drawing/2014/main" id="{C583BC4C-EF67-354D-2679-EEB08F40AE76}"/>
              </a:ext>
            </a:extLst>
          </p:cNvPr>
          <p:cNvSpPr txBox="1"/>
          <p:nvPr/>
        </p:nvSpPr>
        <p:spPr>
          <a:xfrm>
            <a:off x="1861887" y="3179059"/>
            <a:ext cx="2523186" cy="923330"/>
          </a:xfrm>
          <a:prstGeom prst="rect">
            <a:avLst/>
          </a:prstGeom>
        </p:spPr>
        <p:txBody>
          <a:bodyPr wrap="square" rtlCol="1">
            <a:spAutoFit/>
          </a:bodyPr>
          <a:lstStyle/>
          <a:p>
            <a:pPr marL="0" marR="0" lvl="0" indent="0" algn="r" defTabSz="171450" rtl="0"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نقاط الضعف:</a:t>
            </a:r>
          </a:p>
          <a:p>
            <a:pPr marL="0" marR="0" lvl="0" indent="0" algn="r" defTabSz="171450" rtl="0" eaLnBrk="1" fontAlgn="auto" latinLnBrk="0" hangingPunct="1">
              <a:lnSpc>
                <a:spcPct val="100000"/>
              </a:lnSpc>
              <a:spcBef>
                <a:spcPts val="0"/>
              </a:spcBef>
              <a:spcAft>
                <a:spcPts val="0"/>
              </a:spcAft>
              <a:buClrTx/>
              <a:buSzTx/>
              <a:buFontTx/>
              <a:buNone/>
              <a:tabLst/>
              <a:defRPr/>
            </a:pPr>
            <a:r>
              <a:rPr kumimoji="0" lang="ar-SA" sz="900" b="0"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الهدف عام ولا يُظهر كيف سيتم تحقيق الاستدامة, عن طريق تنويع الاستثمارات؟ خفض التكاليف أو تطوير نماذج تمويل جديدة؟</a:t>
            </a:r>
          </a:p>
          <a:p>
            <a:pPr marL="0" marR="0" lvl="0" indent="0" algn="r" defTabSz="171450" rtl="0" eaLnBrk="1" fontAlgn="auto" latinLnBrk="0" hangingPunct="1">
              <a:lnSpc>
                <a:spcPct val="100000"/>
              </a:lnSpc>
              <a:spcBef>
                <a:spcPts val="0"/>
              </a:spcBef>
              <a:spcAft>
                <a:spcPts val="0"/>
              </a:spcAft>
              <a:buClrTx/>
              <a:buSzTx/>
              <a:buFontTx/>
              <a:buNone/>
              <a:tabLst/>
              <a:defRPr/>
            </a:pPr>
            <a:r>
              <a:rPr kumimoji="0" lang="ar-SA" sz="900" b="0"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لا توجد آليات قياس أو مؤشرات مالية واضحة مثل: نسبة العائد على الاستثمار، التدفقات النقدية، الربحية طويلة المدى</a:t>
            </a:r>
          </a:p>
          <a:p>
            <a:pPr marL="0" marR="0" lvl="0" indent="0" algn="r" defTabSz="171450" rtl="0" eaLnBrk="1" fontAlgn="auto" latinLnBrk="0" hangingPunct="1">
              <a:lnSpc>
                <a:spcPct val="100000"/>
              </a:lnSpc>
              <a:spcBef>
                <a:spcPts val="0"/>
              </a:spcBef>
              <a:spcAft>
                <a:spcPts val="0"/>
              </a:spcAft>
              <a:buClrTx/>
              <a:buSzTx/>
              <a:buFontTx/>
              <a:buNone/>
              <a:tabLst/>
              <a:defRPr/>
            </a:pPr>
            <a:r>
              <a:rPr kumimoji="0" lang="ar-SA" sz="900" b="0"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لا يشير إلى العلاقة بين الاستدامة المالية والقطاعات المستهدفة</a:t>
            </a:r>
          </a:p>
        </p:txBody>
      </p:sp>
      <p:sp>
        <p:nvSpPr>
          <p:cNvPr id="95" name="مربع نص 42">
            <a:extLst>
              <a:ext uri="{FF2B5EF4-FFF2-40B4-BE49-F238E27FC236}">
                <a16:creationId xmlns:a16="http://schemas.microsoft.com/office/drawing/2014/main" id="{6F0D9AEB-4A68-4385-3D75-B8055FC8C284}"/>
              </a:ext>
            </a:extLst>
          </p:cNvPr>
          <p:cNvSpPr txBox="1"/>
          <p:nvPr/>
        </p:nvSpPr>
        <p:spPr>
          <a:xfrm>
            <a:off x="417532" y="3179059"/>
            <a:ext cx="1206802" cy="923330"/>
          </a:xfrm>
          <a:prstGeom prst="rect">
            <a:avLst/>
          </a:prstGeom>
        </p:spPr>
        <p:txBody>
          <a:bodyPr wrap="square" rtlCol="1">
            <a:spAutoFit/>
          </a:bodyPr>
          <a:lstStyle/>
          <a:p>
            <a:pPr marL="0" marR="0" lvl="0" indent="0" algn="r" defTabSz="171450" rtl="0"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التوصية:</a:t>
            </a:r>
          </a:p>
          <a:p>
            <a:pPr marL="0" marR="0" lvl="0" indent="0" algn="r" defTabSz="171450" rtl="0" eaLnBrk="1" fontAlgn="auto" latinLnBrk="0" hangingPunct="1">
              <a:lnSpc>
                <a:spcPct val="100000"/>
              </a:lnSpc>
              <a:spcBef>
                <a:spcPts val="0"/>
              </a:spcBef>
              <a:spcAft>
                <a:spcPts val="0"/>
              </a:spcAft>
              <a:buClrTx/>
              <a:buSzTx/>
              <a:buFontTx/>
              <a:buNone/>
              <a:tabLst/>
              <a:defRPr/>
            </a:pPr>
            <a:r>
              <a:rPr kumimoji="0" lang="ar-SA" sz="900" b="0"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ربط الهدف بمحركات الاستدامة الحقيقية للشركة, وضع هدف واضح لقياسه, تحديده زمنيًا, وإدراجه مفهوم الاستدامة ضمن الرؤية/الرسالة</a:t>
            </a:r>
          </a:p>
        </p:txBody>
      </p:sp>
    </p:spTree>
    <p:extLst>
      <p:ext uri="{BB962C8B-B14F-4D97-AF65-F5344CB8AC3E}">
        <p14:creationId xmlns:p14="http://schemas.microsoft.com/office/powerpoint/2010/main" val="5906999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A512AA-26D1-8A44-9935-7F26B77078D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009303-E1E8-79B4-F353-1ED69C3C1153}"/>
              </a:ext>
            </a:extLst>
          </p:cNvPr>
          <p:cNvSpPr>
            <a:spLocks noGrp="1"/>
          </p:cNvSpPr>
          <p:nvPr>
            <p:ph type="sldNum" sz="quarter" idx="4"/>
          </p:nvPr>
        </p:nvSpPr>
        <p:spPr/>
        <p:txBody>
          <a:bodyPr/>
          <a:lstStyle/>
          <a:p>
            <a:pPr marL="0" marR="0" lvl="0" indent="0" algn="r" defTabSz="171450" rtl="0" eaLnBrk="1" fontAlgn="auto" latinLnBrk="0" hangingPunct="1">
              <a:lnSpc>
                <a:spcPct val="100000"/>
              </a:lnSpc>
              <a:spcBef>
                <a:spcPts val="0"/>
              </a:spcBef>
              <a:spcAft>
                <a:spcPts val="0"/>
              </a:spcAft>
              <a:buClrTx/>
              <a:buSzTx/>
              <a:buFontTx/>
              <a:buNone/>
              <a:tabLst/>
              <a:defRPr/>
            </a:pPr>
            <a:fld id="{402EAA05-6333-46EE-AAC8-A5AD6A996142}" type="slidenum">
              <a:rPr kumimoji="0" lang="en-US" sz="1050" b="1" i="0" u="none" strike="noStrike" kern="1200" cap="none" spc="0" normalizeH="0" baseline="0" noProof="0" smtClean="0">
                <a:ln>
                  <a:noFill/>
                </a:ln>
                <a:solidFill>
                  <a:srgbClr val="768394"/>
                </a:solidFill>
                <a:effectLst/>
                <a:uLnTx/>
                <a:uFillTx/>
                <a:latin typeface="Calibri" panose="020F0502020204030204"/>
                <a:ea typeface="+mn-ea"/>
                <a:cs typeface="+mn-cs"/>
              </a:rPr>
              <a:pPr marL="0" marR="0" lvl="0" indent="0" algn="r" defTabSz="171450" rtl="0" eaLnBrk="1" fontAlgn="auto" latinLnBrk="0" hangingPunct="1">
                <a:lnSpc>
                  <a:spcPct val="100000"/>
                </a:lnSpc>
                <a:spcBef>
                  <a:spcPts val="0"/>
                </a:spcBef>
                <a:spcAft>
                  <a:spcPts val="0"/>
                </a:spcAft>
                <a:buClrTx/>
                <a:buSzTx/>
                <a:buFontTx/>
                <a:buNone/>
                <a:tabLst/>
                <a:defRPr/>
              </a:pPr>
              <a:t>111</a:t>
            </a:fld>
            <a:endParaRPr kumimoji="0" lang="en-US" sz="1050" b="1" i="0" u="none" strike="noStrike" kern="1200" cap="none" spc="0" normalizeH="0" baseline="0" noProof="0">
              <a:ln>
                <a:noFill/>
              </a:ln>
              <a:solidFill>
                <a:srgbClr val="768394"/>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6707528D-1BAA-09D2-474E-F8535D37A202}"/>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marL="0" marR="0" lvl="0" indent="0" algn="r" defTabSz="1828709" rtl="1" eaLnBrk="1" fontAlgn="auto" latinLnBrk="0" hangingPunct="1">
              <a:lnSpc>
                <a:spcPct val="115000"/>
              </a:lnSpc>
              <a:spcBef>
                <a:spcPct val="0"/>
              </a:spcBef>
              <a:spcAft>
                <a:spcPts val="300"/>
              </a:spcAft>
              <a:buClrTx/>
              <a:buSzTx/>
              <a:buFontTx/>
              <a:buNone/>
              <a:tabLst/>
              <a:defRPr/>
            </a:pPr>
            <a:r>
              <a:rPr kumimoji="0" lang="ar-SA" sz="1800" b="1" i="0" u="none" strike="noStrike" kern="100" cap="none" spc="0" normalizeH="0" baseline="0" noProof="0">
                <a:ln>
                  <a:noFill/>
                </a:ln>
                <a:solidFill>
                  <a:srgbClr val="002060"/>
                </a:solidFill>
                <a:effectLst/>
                <a:uLnTx/>
                <a:uFillTx/>
                <a:latin typeface="Aptos" panose="020B0004020202020204" pitchFamily="34" charset="0"/>
                <a:ea typeface="Aptos" panose="020B0004020202020204" pitchFamily="34" charset="0"/>
                <a:cs typeface="Sakkal Majalla" panose="02000000000000000000" pitchFamily="2" charset="-78"/>
              </a:rPr>
              <a:t>معايير تقييم الأهداف الاستراتيجية</a:t>
            </a:r>
          </a:p>
        </p:txBody>
      </p:sp>
      <p:sp>
        <p:nvSpPr>
          <p:cNvPr id="4" name="Rectangle 3">
            <a:extLst>
              <a:ext uri="{FF2B5EF4-FFF2-40B4-BE49-F238E27FC236}">
                <a16:creationId xmlns:a16="http://schemas.microsoft.com/office/drawing/2014/main" id="{8A0CF4D3-8484-C550-D882-5C831ABD065A}"/>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marL="0" marR="0" lvl="0" indent="0" algn="r" defTabSz="171450" rtl="1" eaLnBrk="1" fontAlgn="auto" latinLnBrk="0" hangingPunct="1">
              <a:lnSpc>
                <a:spcPct val="100000"/>
              </a:lnSpc>
              <a:spcBef>
                <a:spcPts val="0"/>
              </a:spcBef>
              <a:spcAft>
                <a:spcPts val="0"/>
              </a:spcAft>
              <a:buClrTx/>
              <a:buSzTx/>
              <a:buFontTx/>
              <a:buNone/>
              <a:tabLst/>
              <a:defRPr/>
            </a:pPr>
            <a:endParaRPr kumimoji="0" lang="en-US" sz="25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ubtitle 2">
            <a:extLst>
              <a:ext uri="{FF2B5EF4-FFF2-40B4-BE49-F238E27FC236}">
                <a16:creationId xmlns:a16="http://schemas.microsoft.com/office/drawing/2014/main" id="{91263C53-BE3A-8905-FE9D-EC55B4105062}"/>
              </a:ext>
            </a:extLst>
          </p:cNvPr>
          <p:cNvSpPr txBox="1">
            <a:spLocks/>
          </p:cNvSpPr>
          <p:nvPr/>
        </p:nvSpPr>
        <p:spPr>
          <a:xfrm>
            <a:off x="4112596" y="794011"/>
            <a:ext cx="4745952" cy="305853"/>
          </a:xfrm>
          <a:prstGeom prst="rect">
            <a:avLst/>
          </a:prstGeom>
          <a:noFill/>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SA" sz="1500" b="0" i="0" u="none" strike="noStrike" kern="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الهدف الاستراتيجي الثالث</a:t>
            </a:r>
          </a:p>
        </p:txBody>
      </p:sp>
      <p:sp>
        <p:nvSpPr>
          <p:cNvPr id="8" name="Freeform: Shape 7">
            <a:extLst>
              <a:ext uri="{FF2B5EF4-FFF2-40B4-BE49-F238E27FC236}">
                <a16:creationId xmlns:a16="http://schemas.microsoft.com/office/drawing/2014/main" id="{504F43A5-DD82-0218-0BB3-1AA81AED9B1D}"/>
              </a:ext>
            </a:extLst>
          </p:cNvPr>
          <p:cNvSpPr/>
          <p:nvPr/>
        </p:nvSpPr>
        <p:spPr>
          <a:xfrm flipH="1">
            <a:off x="7440470" y="1268688"/>
            <a:ext cx="1703530" cy="3407060"/>
          </a:xfrm>
          <a:custGeom>
            <a:avLst/>
            <a:gdLst>
              <a:gd name="connsiteX0" fmla="*/ 0 w 1703530"/>
              <a:gd name="connsiteY0" fmla="*/ 0 h 3407060"/>
              <a:gd name="connsiteX1" fmla="*/ 1703530 w 1703530"/>
              <a:gd name="connsiteY1" fmla="*/ 1703530 h 3407060"/>
              <a:gd name="connsiteX2" fmla="*/ 0 w 1703530"/>
              <a:gd name="connsiteY2" fmla="*/ 3407060 h 3407060"/>
            </a:gdLst>
            <a:ahLst/>
            <a:cxnLst>
              <a:cxn ang="0">
                <a:pos x="connsiteX0" y="connsiteY0"/>
              </a:cxn>
              <a:cxn ang="0">
                <a:pos x="connsiteX1" y="connsiteY1"/>
              </a:cxn>
              <a:cxn ang="0">
                <a:pos x="connsiteX2" y="connsiteY2"/>
              </a:cxn>
            </a:cxnLst>
            <a:rect l="l" t="t" r="r" b="b"/>
            <a:pathLst>
              <a:path w="1703530" h="3407060">
                <a:moveTo>
                  <a:pt x="0" y="0"/>
                </a:moveTo>
                <a:cubicBezTo>
                  <a:pt x="940834" y="0"/>
                  <a:pt x="1703530" y="762696"/>
                  <a:pt x="1703530" y="1703530"/>
                </a:cubicBezTo>
                <a:cubicBezTo>
                  <a:pt x="1703530" y="2644364"/>
                  <a:pt x="940834" y="3407060"/>
                  <a:pt x="0" y="3407060"/>
                </a:cubicBezTo>
                <a:close/>
              </a:path>
            </a:pathLst>
          </a:custGeom>
          <a:solidFill>
            <a:schemeClr val="accent1"/>
          </a:solidFill>
          <a:ln w="0" cap="flat">
            <a:noFill/>
            <a:prstDash val="solid"/>
            <a:miter/>
          </a:ln>
          <a:effectLst>
            <a:outerShdw blurRad="63500" sx="102000" sy="102000" algn="ctr" rotWithShape="0">
              <a:prstClr val="black">
                <a:alpha val="40000"/>
              </a:prstClr>
            </a:outerShdw>
          </a:effectLst>
        </p:spPr>
        <p:txBody>
          <a:bodyPr wrap="square" rtlCol="0" anchor="ctr">
            <a:noAutofit/>
          </a:bodyPr>
          <a:lstStyle/>
          <a:p>
            <a:pPr marL="0" marR="0" lvl="0" indent="0" algn="r" defTabSz="457200" rtl="1"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Subtitle 2">
            <a:extLst>
              <a:ext uri="{FF2B5EF4-FFF2-40B4-BE49-F238E27FC236}">
                <a16:creationId xmlns:a16="http://schemas.microsoft.com/office/drawing/2014/main" id="{D5448C7E-D6EA-3A1A-040C-6ABDCB5DFC37}"/>
              </a:ext>
            </a:extLst>
          </p:cNvPr>
          <p:cNvSpPr txBox="1">
            <a:spLocks/>
          </p:cNvSpPr>
          <p:nvPr/>
        </p:nvSpPr>
        <p:spPr>
          <a:xfrm>
            <a:off x="7429598" y="1951170"/>
            <a:ext cx="1523254" cy="2042097"/>
          </a:xfrm>
          <a:prstGeom prst="rect">
            <a:avLst/>
          </a:prstGeom>
          <a:noFill/>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SA" sz="2800" b="1" i="0" u="none" strike="noStrike" kern="0" cap="none" spc="0" normalizeH="0" baseline="0" noProof="0">
                <a:ln>
                  <a:noFill/>
                </a:ln>
                <a:solidFill>
                  <a:prstClr val="white"/>
                </a:solidFill>
                <a:effectLst/>
                <a:uLnTx/>
                <a:uFillTx/>
                <a:latin typeface="Sakkal Majalla" panose="02000000000000000000" pitchFamily="2" charset="-78"/>
                <a:ea typeface="+mn-ea"/>
                <a:cs typeface="Sakkal Majalla" panose="02000000000000000000" pitchFamily="2" charset="-78"/>
              </a:rPr>
              <a:t>التوسع والنمو في قطاعات ذات قيمة مضافة</a:t>
            </a:r>
          </a:p>
        </p:txBody>
      </p:sp>
      <p:sp>
        <p:nvSpPr>
          <p:cNvPr id="27" name="Rectangle: Rounded Corners 26">
            <a:extLst>
              <a:ext uri="{FF2B5EF4-FFF2-40B4-BE49-F238E27FC236}">
                <a16:creationId xmlns:a16="http://schemas.microsoft.com/office/drawing/2014/main" id="{91DDA874-3282-979F-1E49-9D9F7AF13F91}"/>
              </a:ext>
            </a:extLst>
          </p:cNvPr>
          <p:cNvSpPr/>
          <p:nvPr/>
        </p:nvSpPr>
        <p:spPr>
          <a:xfrm flipH="1">
            <a:off x="3178272" y="1988496"/>
            <a:ext cx="1280160" cy="1000374"/>
          </a:xfrm>
          <a:prstGeom prst="roundRect">
            <a:avLst>
              <a:gd name="adj" fmla="val 5930"/>
            </a:avLst>
          </a:prstGeom>
          <a:solidFill>
            <a:schemeClr val="accent4">
              <a:lumMod val="20000"/>
              <a:lumOff val="80000"/>
            </a:schemeClr>
          </a:solidFill>
          <a:ln>
            <a:noFill/>
          </a:ln>
        </p:spPr>
        <p:txBody>
          <a:bodyPr vert="horz" wrap="square" lIns="0" tIns="182880" rIns="0" bIns="0" rtlCol="0" anchor="t">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r>
              <a:rPr kumimoji="0" lang="ar-EG" sz="105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هل يمكن تحقيقه بموارد</a:t>
            </a:r>
            <a:br>
              <a:rPr kumimoji="0" lang="ar-EG" sz="105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ar-EG" sz="105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الشركة المتاحة ؟</a:t>
            </a:r>
          </a:p>
        </p:txBody>
      </p:sp>
      <p:sp>
        <p:nvSpPr>
          <p:cNvPr id="25" name="Rectangle: Rounded Corners 24">
            <a:extLst>
              <a:ext uri="{FF2B5EF4-FFF2-40B4-BE49-F238E27FC236}">
                <a16:creationId xmlns:a16="http://schemas.microsoft.com/office/drawing/2014/main" id="{6FDC3F61-4088-6066-D2B8-BB8B81CA0CD4}"/>
              </a:ext>
            </a:extLst>
          </p:cNvPr>
          <p:cNvSpPr/>
          <p:nvPr/>
        </p:nvSpPr>
        <p:spPr>
          <a:xfrm flipH="1">
            <a:off x="3178272" y="1661391"/>
            <a:ext cx="1280160" cy="457200"/>
          </a:xfrm>
          <a:prstGeom prst="roundRect">
            <a:avLst/>
          </a:prstGeom>
          <a:solidFill>
            <a:schemeClr val="accent4">
              <a:lumMod val="60000"/>
              <a:lumOff val="40000"/>
            </a:schemeClr>
          </a:solidFill>
          <a:ln>
            <a:noFill/>
          </a:ln>
        </p:spPr>
        <p:txBody>
          <a:bodyPr vert="horz" wrap="square" lIns="0" tIns="0" rIns="0" bIns="0" rtlCol="0" anchor="b">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قابلة للتحقيق</a:t>
            </a:r>
            <a:br>
              <a:rPr kumimoji="0" lang="ar-EG"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en-US"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Achievable</a:t>
            </a:r>
          </a:p>
        </p:txBody>
      </p:sp>
      <p:grpSp>
        <p:nvGrpSpPr>
          <p:cNvPr id="59" name="Group 58">
            <a:extLst>
              <a:ext uri="{FF2B5EF4-FFF2-40B4-BE49-F238E27FC236}">
                <a16:creationId xmlns:a16="http://schemas.microsoft.com/office/drawing/2014/main" id="{1864514D-193D-A7A9-0905-B36A5A8A1C0A}"/>
              </a:ext>
            </a:extLst>
          </p:cNvPr>
          <p:cNvGrpSpPr/>
          <p:nvPr/>
        </p:nvGrpSpPr>
        <p:grpSpPr>
          <a:xfrm>
            <a:off x="3532029" y="1183004"/>
            <a:ext cx="572646" cy="554438"/>
            <a:chOff x="6795352" y="2694999"/>
            <a:chExt cx="572646" cy="554438"/>
          </a:xfrm>
          <a:effectLst>
            <a:outerShdw blurRad="63500" sx="102000" sy="102000" algn="ctr" rotWithShape="0">
              <a:prstClr val="black">
                <a:alpha val="40000"/>
              </a:prstClr>
            </a:outerShdw>
          </a:effectLst>
        </p:grpSpPr>
        <p:sp>
          <p:nvSpPr>
            <p:cNvPr id="26" name="Oval 25">
              <a:extLst>
                <a:ext uri="{FF2B5EF4-FFF2-40B4-BE49-F238E27FC236}">
                  <a16:creationId xmlns:a16="http://schemas.microsoft.com/office/drawing/2014/main" id="{5E4A534F-9395-54CA-160F-381CFD849F84}"/>
                </a:ext>
              </a:extLst>
            </p:cNvPr>
            <p:cNvSpPr/>
            <p:nvPr/>
          </p:nvSpPr>
          <p:spPr>
            <a:xfrm flipH="1">
              <a:off x="6795352" y="2694999"/>
              <a:ext cx="572646" cy="554438"/>
            </a:xfrm>
            <a:prstGeom prst="ellipse">
              <a:avLst/>
            </a:prstGeom>
            <a:solidFill>
              <a:schemeClr val="accent1"/>
            </a:solidFill>
            <a:ln>
              <a:noFill/>
            </a:ln>
          </p:spPr>
          <p:txBody>
            <a:bodyPr vert="horz" wrap="square" lIns="0" tIns="0" rIns="0" bIns="0" rtlCol="0" anchor="ctr">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endParaRPr kumimoji="0" lang="ar-SA" sz="1200" b="1" i="0" u="none" strike="noStrike" kern="1200" cap="none" spc="0" normalizeH="0" baseline="0" noProof="0">
                <a:ln>
                  <a:noFill/>
                </a:ln>
                <a:solidFill>
                  <a:prstClr val="white"/>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40" name="Graphic 39">
              <a:extLst>
                <a:ext uri="{FF2B5EF4-FFF2-40B4-BE49-F238E27FC236}">
                  <a16:creationId xmlns:a16="http://schemas.microsoft.com/office/drawing/2014/main" id="{3EC338A0-9266-0B3C-636B-4329B9C44C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36932" y="2827475"/>
              <a:ext cx="289486" cy="289486"/>
            </a:xfrm>
            <a:prstGeom prst="rect">
              <a:avLst/>
            </a:prstGeom>
          </p:spPr>
        </p:pic>
      </p:grpSp>
      <p:sp>
        <p:nvSpPr>
          <p:cNvPr id="67" name="Freeform 143">
            <a:extLst>
              <a:ext uri="{FF2B5EF4-FFF2-40B4-BE49-F238E27FC236}">
                <a16:creationId xmlns:a16="http://schemas.microsoft.com/office/drawing/2014/main" id="{01DACFCE-9EB0-A950-941B-F063F49344DE}"/>
              </a:ext>
            </a:extLst>
          </p:cNvPr>
          <p:cNvSpPr>
            <a:spLocks/>
          </p:cNvSpPr>
          <p:nvPr/>
        </p:nvSpPr>
        <p:spPr bwMode="auto">
          <a:xfrm>
            <a:off x="3735701" y="2747710"/>
            <a:ext cx="165302" cy="149243"/>
          </a:xfrm>
          <a:custGeom>
            <a:avLst/>
            <a:gdLst>
              <a:gd name="T0" fmla="*/ 73 w 74"/>
              <a:gd name="T1" fmla="*/ 10 h 67"/>
              <a:gd name="T2" fmla="*/ 61 w 74"/>
              <a:gd name="T3" fmla="*/ 1 h 67"/>
              <a:gd name="T4" fmla="*/ 58 w 74"/>
              <a:gd name="T5" fmla="*/ 2 h 67"/>
              <a:gd name="T6" fmla="*/ 27 w 74"/>
              <a:gd name="T7" fmla="*/ 39 h 67"/>
              <a:gd name="T8" fmla="*/ 15 w 74"/>
              <a:gd name="T9" fmla="*/ 28 h 67"/>
              <a:gd name="T10" fmla="*/ 11 w 74"/>
              <a:gd name="T11" fmla="*/ 29 h 67"/>
              <a:gd name="T12" fmla="*/ 1 w 74"/>
              <a:gd name="T13" fmla="*/ 39 h 67"/>
              <a:gd name="T14" fmla="*/ 2 w 74"/>
              <a:gd name="T15" fmla="*/ 43 h 67"/>
              <a:gd name="T16" fmla="*/ 27 w 74"/>
              <a:gd name="T17" fmla="*/ 66 h 67"/>
              <a:gd name="T18" fmla="*/ 31 w 74"/>
              <a:gd name="T19" fmla="*/ 66 h 67"/>
              <a:gd name="T20" fmla="*/ 40 w 74"/>
              <a:gd name="T21" fmla="*/ 55 h 67"/>
              <a:gd name="T22" fmla="*/ 40 w 74"/>
              <a:gd name="T23" fmla="*/ 55 h 67"/>
              <a:gd name="T24" fmla="*/ 73 w 74"/>
              <a:gd name="T25" fmla="*/ 14 h 67"/>
              <a:gd name="T26" fmla="*/ 73 w 74"/>
              <a:gd name="T2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67">
                <a:moveTo>
                  <a:pt x="73" y="10"/>
                </a:moveTo>
                <a:cubicBezTo>
                  <a:pt x="61" y="1"/>
                  <a:pt x="61" y="1"/>
                  <a:pt x="61" y="1"/>
                </a:cubicBezTo>
                <a:cubicBezTo>
                  <a:pt x="60" y="0"/>
                  <a:pt x="59" y="0"/>
                  <a:pt x="58" y="2"/>
                </a:cubicBezTo>
                <a:cubicBezTo>
                  <a:pt x="27" y="39"/>
                  <a:pt x="27" y="39"/>
                  <a:pt x="27" y="39"/>
                </a:cubicBezTo>
                <a:cubicBezTo>
                  <a:pt x="15" y="28"/>
                  <a:pt x="15" y="28"/>
                  <a:pt x="15" y="28"/>
                </a:cubicBezTo>
                <a:cubicBezTo>
                  <a:pt x="14" y="27"/>
                  <a:pt x="12" y="28"/>
                  <a:pt x="11" y="29"/>
                </a:cubicBezTo>
                <a:cubicBezTo>
                  <a:pt x="1" y="39"/>
                  <a:pt x="1" y="39"/>
                  <a:pt x="1" y="39"/>
                </a:cubicBezTo>
                <a:cubicBezTo>
                  <a:pt x="0" y="40"/>
                  <a:pt x="1" y="42"/>
                  <a:pt x="2" y="43"/>
                </a:cubicBezTo>
                <a:cubicBezTo>
                  <a:pt x="27" y="66"/>
                  <a:pt x="27" y="66"/>
                  <a:pt x="27" y="66"/>
                </a:cubicBezTo>
                <a:cubicBezTo>
                  <a:pt x="28" y="67"/>
                  <a:pt x="30" y="67"/>
                  <a:pt x="31" y="66"/>
                </a:cubicBezTo>
                <a:cubicBezTo>
                  <a:pt x="40" y="55"/>
                  <a:pt x="40" y="55"/>
                  <a:pt x="40" y="55"/>
                </a:cubicBezTo>
                <a:cubicBezTo>
                  <a:pt x="40" y="55"/>
                  <a:pt x="40" y="55"/>
                  <a:pt x="40" y="55"/>
                </a:cubicBezTo>
                <a:cubicBezTo>
                  <a:pt x="73" y="14"/>
                  <a:pt x="73" y="14"/>
                  <a:pt x="73" y="14"/>
                </a:cubicBezTo>
                <a:cubicBezTo>
                  <a:pt x="74" y="13"/>
                  <a:pt x="74" y="11"/>
                  <a:pt x="73" y="10"/>
                </a:cubicBezTo>
                <a:close/>
              </a:path>
            </a:pathLst>
          </a:custGeom>
          <a:solidFill>
            <a:srgbClr val="00B050"/>
          </a:solidFill>
          <a:ln>
            <a:noFill/>
          </a:ln>
        </p:spPr>
        <p:txBody>
          <a:bodyPr vert="horz" wrap="square" lIns="34290" tIns="17145" rIns="34290" bIns="17145" numCol="1" anchor="t" anchorCtr="0" compatLnSpc="1">
            <a:prstTxWarp prst="textNoShape">
              <a:avLst/>
            </a:prstTxWarp>
          </a:bodyP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253" b="0" i="0" u="none" strike="noStrike" kern="1200" cap="none" spc="0" normalizeH="0" baseline="0" noProof="0">
              <a:ln>
                <a:noFill/>
              </a:ln>
              <a:solidFill>
                <a:srgbClr val="419284"/>
              </a:solidFill>
              <a:effectLst/>
              <a:uLnTx/>
              <a:uFillTx/>
              <a:latin typeface="Calibri" panose="020F0502020204030204"/>
              <a:ea typeface="+mn-ea"/>
              <a:cs typeface="+mn-cs"/>
            </a:endParaRPr>
          </a:p>
        </p:txBody>
      </p:sp>
      <p:sp>
        <p:nvSpPr>
          <p:cNvPr id="20" name="Rectangle: Rounded Corners 19">
            <a:extLst>
              <a:ext uri="{FF2B5EF4-FFF2-40B4-BE49-F238E27FC236}">
                <a16:creationId xmlns:a16="http://schemas.microsoft.com/office/drawing/2014/main" id="{C89496A0-2305-B949-92CD-B23E2803CBB7}"/>
              </a:ext>
            </a:extLst>
          </p:cNvPr>
          <p:cNvSpPr/>
          <p:nvPr/>
        </p:nvSpPr>
        <p:spPr>
          <a:xfrm flipH="1">
            <a:off x="5939011" y="1988496"/>
            <a:ext cx="1280160" cy="1000374"/>
          </a:xfrm>
          <a:prstGeom prst="roundRect">
            <a:avLst>
              <a:gd name="adj" fmla="val 5930"/>
            </a:avLst>
          </a:prstGeom>
          <a:solidFill>
            <a:schemeClr val="accent4">
              <a:lumMod val="20000"/>
              <a:lumOff val="80000"/>
            </a:schemeClr>
          </a:solidFill>
          <a:ln>
            <a:noFill/>
          </a:ln>
        </p:spPr>
        <p:txBody>
          <a:bodyPr vert="horz" wrap="square" lIns="0" tIns="182880" rIns="0" bIns="0" rtlCol="0" anchor="t">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r>
              <a:rPr kumimoji="0" lang="ar-EG" sz="105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هل الهدف واضح ومحدد؟ </a:t>
            </a:r>
          </a:p>
        </p:txBody>
      </p:sp>
      <p:sp>
        <p:nvSpPr>
          <p:cNvPr id="9" name="Rectangle: Rounded Corners 8">
            <a:extLst>
              <a:ext uri="{FF2B5EF4-FFF2-40B4-BE49-F238E27FC236}">
                <a16:creationId xmlns:a16="http://schemas.microsoft.com/office/drawing/2014/main" id="{D7E1E35E-8068-F44F-8D54-6BF1A5ACB12B}"/>
              </a:ext>
            </a:extLst>
          </p:cNvPr>
          <p:cNvSpPr/>
          <p:nvPr/>
        </p:nvSpPr>
        <p:spPr>
          <a:xfrm flipH="1">
            <a:off x="5939011" y="1661391"/>
            <a:ext cx="1280160" cy="457200"/>
          </a:xfrm>
          <a:prstGeom prst="roundRect">
            <a:avLst/>
          </a:prstGeom>
          <a:solidFill>
            <a:schemeClr val="accent4">
              <a:lumMod val="60000"/>
              <a:lumOff val="40000"/>
            </a:schemeClr>
          </a:solidFill>
          <a:ln>
            <a:noFill/>
          </a:ln>
        </p:spPr>
        <p:txBody>
          <a:bodyPr vert="horz" wrap="square" lIns="0" tIns="0" rIns="0" bIns="0" rtlCol="0" anchor="b">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محددة</a:t>
            </a:r>
            <a:br>
              <a:rPr kumimoji="0" lang="ar-EG"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en-US"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Specific</a:t>
            </a:r>
          </a:p>
        </p:txBody>
      </p:sp>
      <p:grpSp>
        <p:nvGrpSpPr>
          <p:cNvPr id="47" name="Group 46">
            <a:extLst>
              <a:ext uri="{FF2B5EF4-FFF2-40B4-BE49-F238E27FC236}">
                <a16:creationId xmlns:a16="http://schemas.microsoft.com/office/drawing/2014/main" id="{27047E92-9B39-48F3-D74F-4691F8E85197}"/>
              </a:ext>
            </a:extLst>
          </p:cNvPr>
          <p:cNvGrpSpPr/>
          <p:nvPr/>
        </p:nvGrpSpPr>
        <p:grpSpPr>
          <a:xfrm>
            <a:off x="6292768" y="1183004"/>
            <a:ext cx="572646" cy="554438"/>
            <a:chOff x="7205752" y="1506665"/>
            <a:chExt cx="572646" cy="554438"/>
          </a:xfrm>
          <a:effectLst>
            <a:outerShdw blurRad="63500" sx="102000" sy="102000" algn="ctr" rotWithShape="0">
              <a:prstClr val="black">
                <a:alpha val="40000"/>
              </a:prstClr>
            </a:outerShdw>
          </a:effectLst>
        </p:grpSpPr>
        <p:sp>
          <p:nvSpPr>
            <p:cNvPr id="10" name="Oval 9">
              <a:extLst>
                <a:ext uri="{FF2B5EF4-FFF2-40B4-BE49-F238E27FC236}">
                  <a16:creationId xmlns:a16="http://schemas.microsoft.com/office/drawing/2014/main" id="{4E2D56C5-C35B-AF37-E64C-09BB00C2681A}"/>
                </a:ext>
              </a:extLst>
            </p:cNvPr>
            <p:cNvSpPr/>
            <p:nvPr/>
          </p:nvSpPr>
          <p:spPr>
            <a:xfrm flipH="1">
              <a:off x="7205752" y="1506665"/>
              <a:ext cx="572646" cy="554438"/>
            </a:xfrm>
            <a:prstGeom prst="ellipse">
              <a:avLst/>
            </a:prstGeom>
            <a:solidFill>
              <a:schemeClr val="accent1"/>
            </a:solidFill>
            <a:ln>
              <a:noFill/>
            </a:ln>
          </p:spPr>
          <p:txBody>
            <a:bodyPr vert="horz" wrap="square" lIns="0" tIns="0" rIns="0" bIns="0" rtlCol="0" anchor="ctr">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endParaRPr kumimoji="0" lang="ar-SA" sz="1200" b="1" i="0" u="none" strike="noStrike" kern="1200" cap="none" spc="0" normalizeH="0" baseline="0" noProof="0">
                <a:ln>
                  <a:noFill/>
                </a:ln>
                <a:solidFill>
                  <a:prstClr val="white"/>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35" name="Graphic 34">
              <a:extLst>
                <a:ext uri="{FF2B5EF4-FFF2-40B4-BE49-F238E27FC236}">
                  <a16:creationId xmlns:a16="http://schemas.microsoft.com/office/drawing/2014/main" id="{0163C55A-BBB5-ADA5-E57F-1041B33336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27360" y="1605774"/>
              <a:ext cx="329431" cy="356220"/>
            </a:xfrm>
            <a:prstGeom prst="rect">
              <a:avLst/>
            </a:prstGeom>
          </p:spPr>
        </p:pic>
      </p:grpSp>
      <p:sp>
        <p:nvSpPr>
          <p:cNvPr id="68" name="Freeform 142">
            <a:extLst>
              <a:ext uri="{FF2B5EF4-FFF2-40B4-BE49-F238E27FC236}">
                <a16:creationId xmlns:a16="http://schemas.microsoft.com/office/drawing/2014/main" id="{B0C99012-4FE6-17D0-A952-BF4A672056D3}"/>
              </a:ext>
            </a:extLst>
          </p:cNvPr>
          <p:cNvSpPr>
            <a:spLocks/>
          </p:cNvSpPr>
          <p:nvPr/>
        </p:nvSpPr>
        <p:spPr bwMode="auto">
          <a:xfrm>
            <a:off x="6512062" y="2753905"/>
            <a:ext cx="134059" cy="136852"/>
          </a:xfrm>
          <a:custGeom>
            <a:avLst/>
            <a:gdLst>
              <a:gd name="T0" fmla="*/ 60 w 61"/>
              <a:gd name="T1" fmla="*/ 46 h 62"/>
              <a:gd name="T2" fmla="*/ 45 w 61"/>
              <a:gd name="T3" fmla="*/ 31 h 62"/>
              <a:gd name="T4" fmla="*/ 60 w 61"/>
              <a:gd name="T5" fmla="*/ 16 h 62"/>
              <a:gd name="T6" fmla="*/ 60 w 61"/>
              <a:gd name="T7" fmla="*/ 11 h 62"/>
              <a:gd name="T8" fmla="*/ 51 w 61"/>
              <a:gd name="T9" fmla="*/ 2 h 62"/>
              <a:gd name="T10" fmla="*/ 46 w 61"/>
              <a:gd name="T11" fmla="*/ 2 h 62"/>
              <a:gd name="T12" fmla="*/ 31 w 61"/>
              <a:gd name="T13" fmla="*/ 17 h 62"/>
              <a:gd name="T14" fmla="*/ 16 w 61"/>
              <a:gd name="T15" fmla="*/ 2 h 62"/>
              <a:gd name="T16" fmla="*/ 10 w 61"/>
              <a:gd name="T17" fmla="*/ 2 h 62"/>
              <a:gd name="T18" fmla="*/ 2 w 61"/>
              <a:gd name="T19" fmla="*/ 11 h 62"/>
              <a:gd name="T20" fmla="*/ 2 w 61"/>
              <a:gd name="T21" fmla="*/ 16 h 62"/>
              <a:gd name="T22" fmla="*/ 16 w 61"/>
              <a:gd name="T23" fmla="*/ 31 h 62"/>
              <a:gd name="T24" fmla="*/ 2 w 61"/>
              <a:gd name="T25" fmla="*/ 46 h 62"/>
              <a:gd name="T26" fmla="*/ 2 w 61"/>
              <a:gd name="T27" fmla="*/ 52 h 62"/>
              <a:gd name="T28" fmla="*/ 10 w 61"/>
              <a:gd name="T29" fmla="*/ 60 h 62"/>
              <a:gd name="T30" fmla="*/ 16 w 61"/>
              <a:gd name="T31" fmla="*/ 60 h 62"/>
              <a:gd name="T32" fmla="*/ 31 w 61"/>
              <a:gd name="T33" fmla="*/ 45 h 62"/>
              <a:gd name="T34" fmla="*/ 46 w 61"/>
              <a:gd name="T35" fmla="*/ 60 h 62"/>
              <a:gd name="T36" fmla="*/ 51 w 61"/>
              <a:gd name="T37" fmla="*/ 60 h 62"/>
              <a:gd name="T38" fmla="*/ 60 w 61"/>
              <a:gd name="T39" fmla="*/ 52 h 62"/>
              <a:gd name="T40" fmla="*/ 60 w 61"/>
              <a:gd name="T41" fmla="*/ 4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62">
                <a:moveTo>
                  <a:pt x="60" y="46"/>
                </a:moveTo>
                <a:cubicBezTo>
                  <a:pt x="45" y="31"/>
                  <a:pt x="45" y="31"/>
                  <a:pt x="45" y="31"/>
                </a:cubicBezTo>
                <a:cubicBezTo>
                  <a:pt x="60" y="16"/>
                  <a:pt x="60" y="16"/>
                  <a:pt x="60" y="16"/>
                </a:cubicBezTo>
                <a:cubicBezTo>
                  <a:pt x="61" y="15"/>
                  <a:pt x="61" y="12"/>
                  <a:pt x="60" y="11"/>
                </a:cubicBezTo>
                <a:cubicBezTo>
                  <a:pt x="51" y="2"/>
                  <a:pt x="51" y="2"/>
                  <a:pt x="51" y="2"/>
                </a:cubicBezTo>
                <a:cubicBezTo>
                  <a:pt x="50" y="0"/>
                  <a:pt x="47" y="0"/>
                  <a:pt x="46" y="2"/>
                </a:cubicBezTo>
                <a:cubicBezTo>
                  <a:pt x="31" y="17"/>
                  <a:pt x="31" y="17"/>
                  <a:pt x="31" y="17"/>
                </a:cubicBezTo>
                <a:cubicBezTo>
                  <a:pt x="16" y="2"/>
                  <a:pt x="16" y="2"/>
                  <a:pt x="16" y="2"/>
                </a:cubicBezTo>
                <a:cubicBezTo>
                  <a:pt x="14" y="0"/>
                  <a:pt x="12" y="0"/>
                  <a:pt x="10" y="2"/>
                </a:cubicBezTo>
                <a:cubicBezTo>
                  <a:pt x="2" y="11"/>
                  <a:pt x="2" y="11"/>
                  <a:pt x="2" y="11"/>
                </a:cubicBezTo>
                <a:cubicBezTo>
                  <a:pt x="0" y="12"/>
                  <a:pt x="0" y="15"/>
                  <a:pt x="2" y="16"/>
                </a:cubicBezTo>
                <a:cubicBezTo>
                  <a:pt x="16" y="31"/>
                  <a:pt x="16" y="31"/>
                  <a:pt x="16" y="31"/>
                </a:cubicBezTo>
                <a:cubicBezTo>
                  <a:pt x="2" y="46"/>
                  <a:pt x="2" y="46"/>
                  <a:pt x="2" y="46"/>
                </a:cubicBezTo>
                <a:cubicBezTo>
                  <a:pt x="0" y="48"/>
                  <a:pt x="0" y="50"/>
                  <a:pt x="2" y="52"/>
                </a:cubicBezTo>
                <a:cubicBezTo>
                  <a:pt x="10" y="60"/>
                  <a:pt x="10" y="60"/>
                  <a:pt x="10" y="60"/>
                </a:cubicBezTo>
                <a:cubicBezTo>
                  <a:pt x="12" y="62"/>
                  <a:pt x="14" y="62"/>
                  <a:pt x="16" y="60"/>
                </a:cubicBezTo>
                <a:cubicBezTo>
                  <a:pt x="31" y="45"/>
                  <a:pt x="31" y="45"/>
                  <a:pt x="31" y="45"/>
                </a:cubicBezTo>
                <a:cubicBezTo>
                  <a:pt x="46" y="60"/>
                  <a:pt x="46" y="60"/>
                  <a:pt x="46" y="60"/>
                </a:cubicBezTo>
                <a:cubicBezTo>
                  <a:pt x="47" y="62"/>
                  <a:pt x="50" y="62"/>
                  <a:pt x="51" y="60"/>
                </a:cubicBezTo>
                <a:cubicBezTo>
                  <a:pt x="60" y="52"/>
                  <a:pt x="60" y="52"/>
                  <a:pt x="60" y="52"/>
                </a:cubicBezTo>
                <a:cubicBezTo>
                  <a:pt x="61" y="50"/>
                  <a:pt x="61" y="48"/>
                  <a:pt x="60" y="46"/>
                </a:cubicBezTo>
                <a:close/>
              </a:path>
            </a:pathLst>
          </a:custGeom>
          <a:solidFill>
            <a:srgbClr val="C00000"/>
          </a:solidFill>
          <a:ln>
            <a:noFill/>
          </a:ln>
        </p:spPr>
        <p:txBody>
          <a:bodyPr vert="horz" wrap="square" lIns="34290" tIns="17145" rIns="34290" bIns="17145" numCol="1" anchor="t" anchorCtr="0" compatLnSpc="1">
            <a:prstTxWarp prst="textNoShape">
              <a:avLst/>
            </a:prstTxWarp>
          </a:bodyP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253" b="0" i="0" u="none" strike="noStrike" kern="1200" cap="none" spc="0" normalizeH="0" baseline="0" noProof="0">
              <a:ln>
                <a:noFill/>
              </a:ln>
              <a:solidFill>
                <a:srgbClr val="C00000"/>
              </a:solidFill>
              <a:effectLst/>
              <a:uLnTx/>
              <a:uFillTx/>
              <a:latin typeface="Calibri" panose="020F0502020204030204"/>
              <a:ea typeface="+mn-ea"/>
              <a:cs typeface="+mn-cs"/>
            </a:endParaRPr>
          </a:p>
        </p:txBody>
      </p:sp>
      <p:sp>
        <p:nvSpPr>
          <p:cNvPr id="30" name="Rectangle: Rounded Corners 29">
            <a:extLst>
              <a:ext uri="{FF2B5EF4-FFF2-40B4-BE49-F238E27FC236}">
                <a16:creationId xmlns:a16="http://schemas.microsoft.com/office/drawing/2014/main" id="{0A0D209D-819A-D405-C2B3-842FD9EEFAC6}"/>
              </a:ext>
            </a:extLst>
          </p:cNvPr>
          <p:cNvSpPr/>
          <p:nvPr/>
        </p:nvSpPr>
        <p:spPr>
          <a:xfrm flipH="1">
            <a:off x="1797902" y="1988496"/>
            <a:ext cx="1280160" cy="1000374"/>
          </a:xfrm>
          <a:prstGeom prst="roundRect">
            <a:avLst>
              <a:gd name="adj" fmla="val 8077"/>
            </a:avLst>
          </a:prstGeom>
          <a:solidFill>
            <a:schemeClr val="accent4">
              <a:lumMod val="20000"/>
              <a:lumOff val="80000"/>
            </a:schemeClr>
          </a:solidFill>
          <a:ln>
            <a:noFill/>
          </a:ln>
        </p:spPr>
        <p:txBody>
          <a:bodyPr vert="horz" wrap="square" lIns="0" tIns="182880" rIns="0" bIns="0" rtlCol="0" anchor="t">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r>
              <a:rPr kumimoji="0" lang="ar-EG" sz="105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هل يرتبط الهدف بشكل مباشر برؤية الشركة ونشاطها الأساسي ؟</a:t>
            </a:r>
          </a:p>
        </p:txBody>
      </p:sp>
      <p:sp>
        <p:nvSpPr>
          <p:cNvPr id="28" name="Rectangle: Rounded Corners 27">
            <a:extLst>
              <a:ext uri="{FF2B5EF4-FFF2-40B4-BE49-F238E27FC236}">
                <a16:creationId xmlns:a16="http://schemas.microsoft.com/office/drawing/2014/main" id="{AB131BCB-8894-C8C6-6616-1EA774A8284E}"/>
              </a:ext>
            </a:extLst>
          </p:cNvPr>
          <p:cNvSpPr/>
          <p:nvPr/>
        </p:nvSpPr>
        <p:spPr>
          <a:xfrm flipH="1">
            <a:off x="1797902" y="1661391"/>
            <a:ext cx="1280160" cy="457200"/>
          </a:xfrm>
          <a:prstGeom prst="roundRect">
            <a:avLst/>
          </a:prstGeom>
          <a:solidFill>
            <a:schemeClr val="accent4">
              <a:lumMod val="60000"/>
              <a:lumOff val="40000"/>
            </a:schemeClr>
          </a:solidFill>
          <a:ln>
            <a:noFill/>
          </a:ln>
        </p:spPr>
        <p:txBody>
          <a:bodyPr vert="horz" wrap="square" lIns="0" tIns="0" rIns="0" bIns="0" rtlCol="0" anchor="b">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ذات صلة</a:t>
            </a:r>
            <a:br>
              <a:rPr kumimoji="0" lang="ar-EG"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en-US"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Relevant</a:t>
            </a:r>
          </a:p>
        </p:txBody>
      </p:sp>
      <p:grpSp>
        <p:nvGrpSpPr>
          <p:cNvPr id="60" name="Group 59">
            <a:extLst>
              <a:ext uri="{FF2B5EF4-FFF2-40B4-BE49-F238E27FC236}">
                <a16:creationId xmlns:a16="http://schemas.microsoft.com/office/drawing/2014/main" id="{89E25311-6E54-90EA-2F6A-30562B7C95EA}"/>
              </a:ext>
            </a:extLst>
          </p:cNvPr>
          <p:cNvGrpSpPr/>
          <p:nvPr/>
        </p:nvGrpSpPr>
        <p:grpSpPr>
          <a:xfrm>
            <a:off x="2151659" y="1183004"/>
            <a:ext cx="572646" cy="554438"/>
            <a:chOff x="6910552" y="3292576"/>
            <a:chExt cx="572646" cy="554438"/>
          </a:xfrm>
          <a:effectLst>
            <a:outerShdw blurRad="63500" sx="102000" sy="102000" algn="ctr" rotWithShape="0">
              <a:prstClr val="black">
                <a:alpha val="40000"/>
              </a:prstClr>
            </a:outerShdw>
          </a:effectLst>
        </p:grpSpPr>
        <p:sp>
          <p:nvSpPr>
            <p:cNvPr id="29" name="Oval 28">
              <a:extLst>
                <a:ext uri="{FF2B5EF4-FFF2-40B4-BE49-F238E27FC236}">
                  <a16:creationId xmlns:a16="http://schemas.microsoft.com/office/drawing/2014/main" id="{65BF6709-1B4F-3386-E981-C761BAE46FD9}"/>
                </a:ext>
              </a:extLst>
            </p:cNvPr>
            <p:cNvSpPr/>
            <p:nvPr/>
          </p:nvSpPr>
          <p:spPr>
            <a:xfrm flipH="1">
              <a:off x="6910552" y="3292576"/>
              <a:ext cx="572646" cy="554438"/>
            </a:xfrm>
            <a:prstGeom prst="ellipse">
              <a:avLst/>
            </a:prstGeom>
            <a:solidFill>
              <a:schemeClr val="accent1"/>
            </a:solidFill>
            <a:ln>
              <a:noFill/>
            </a:ln>
          </p:spPr>
          <p:txBody>
            <a:bodyPr vert="horz" wrap="square" lIns="0" tIns="0" rIns="0" bIns="0" rtlCol="0" anchor="ctr">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endParaRPr kumimoji="0" lang="ar-SA" sz="1200" b="1" i="0" u="none" strike="noStrike" kern="1200" cap="none" spc="0" normalizeH="0" baseline="0" noProof="0">
                <a:ln>
                  <a:noFill/>
                </a:ln>
                <a:solidFill>
                  <a:prstClr val="white"/>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43" name="Graphic 42">
              <a:extLst>
                <a:ext uri="{FF2B5EF4-FFF2-40B4-BE49-F238E27FC236}">
                  <a16:creationId xmlns:a16="http://schemas.microsoft.com/office/drawing/2014/main" id="{E33B33C6-9CE9-182A-977A-01BDC954DB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48251" y="3406014"/>
              <a:ext cx="297248" cy="327562"/>
            </a:xfrm>
            <a:prstGeom prst="rect">
              <a:avLst/>
            </a:prstGeom>
          </p:spPr>
        </p:pic>
      </p:grpSp>
      <p:sp>
        <p:nvSpPr>
          <p:cNvPr id="74" name="Freeform 143">
            <a:extLst>
              <a:ext uri="{FF2B5EF4-FFF2-40B4-BE49-F238E27FC236}">
                <a16:creationId xmlns:a16="http://schemas.microsoft.com/office/drawing/2014/main" id="{7191657C-600D-E418-2062-176B672129C0}"/>
              </a:ext>
            </a:extLst>
          </p:cNvPr>
          <p:cNvSpPr>
            <a:spLocks/>
          </p:cNvSpPr>
          <p:nvPr/>
        </p:nvSpPr>
        <p:spPr bwMode="auto">
          <a:xfrm>
            <a:off x="2355331" y="2747710"/>
            <a:ext cx="165302" cy="149243"/>
          </a:xfrm>
          <a:custGeom>
            <a:avLst/>
            <a:gdLst>
              <a:gd name="T0" fmla="*/ 73 w 74"/>
              <a:gd name="T1" fmla="*/ 10 h 67"/>
              <a:gd name="T2" fmla="*/ 61 w 74"/>
              <a:gd name="T3" fmla="*/ 1 h 67"/>
              <a:gd name="T4" fmla="*/ 58 w 74"/>
              <a:gd name="T5" fmla="*/ 2 h 67"/>
              <a:gd name="T6" fmla="*/ 27 w 74"/>
              <a:gd name="T7" fmla="*/ 39 h 67"/>
              <a:gd name="T8" fmla="*/ 15 w 74"/>
              <a:gd name="T9" fmla="*/ 28 h 67"/>
              <a:gd name="T10" fmla="*/ 11 w 74"/>
              <a:gd name="T11" fmla="*/ 29 h 67"/>
              <a:gd name="T12" fmla="*/ 1 w 74"/>
              <a:gd name="T13" fmla="*/ 39 h 67"/>
              <a:gd name="T14" fmla="*/ 2 w 74"/>
              <a:gd name="T15" fmla="*/ 43 h 67"/>
              <a:gd name="T16" fmla="*/ 27 w 74"/>
              <a:gd name="T17" fmla="*/ 66 h 67"/>
              <a:gd name="T18" fmla="*/ 31 w 74"/>
              <a:gd name="T19" fmla="*/ 66 h 67"/>
              <a:gd name="T20" fmla="*/ 40 w 74"/>
              <a:gd name="T21" fmla="*/ 55 h 67"/>
              <a:gd name="T22" fmla="*/ 40 w 74"/>
              <a:gd name="T23" fmla="*/ 55 h 67"/>
              <a:gd name="T24" fmla="*/ 73 w 74"/>
              <a:gd name="T25" fmla="*/ 14 h 67"/>
              <a:gd name="T26" fmla="*/ 73 w 74"/>
              <a:gd name="T2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67">
                <a:moveTo>
                  <a:pt x="73" y="10"/>
                </a:moveTo>
                <a:cubicBezTo>
                  <a:pt x="61" y="1"/>
                  <a:pt x="61" y="1"/>
                  <a:pt x="61" y="1"/>
                </a:cubicBezTo>
                <a:cubicBezTo>
                  <a:pt x="60" y="0"/>
                  <a:pt x="59" y="0"/>
                  <a:pt x="58" y="2"/>
                </a:cubicBezTo>
                <a:cubicBezTo>
                  <a:pt x="27" y="39"/>
                  <a:pt x="27" y="39"/>
                  <a:pt x="27" y="39"/>
                </a:cubicBezTo>
                <a:cubicBezTo>
                  <a:pt x="15" y="28"/>
                  <a:pt x="15" y="28"/>
                  <a:pt x="15" y="28"/>
                </a:cubicBezTo>
                <a:cubicBezTo>
                  <a:pt x="14" y="27"/>
                  <a:pt x="12" y="28"/>
                  <a:pt x="11" y="29"/>
                </a:cubicBezTo>
                <a:cubicBezTo>
                  <a:pt x="1" y="39"/>
                  <a:pt x="1" y="39"/>
                  <a:pt x="1" y="39"/>
                </a:cubicBezTo>
                <a:cubicBezTo>
                  <a:pt x="0" y="40"/>
                  <a:pt x="1" y="42"/>
                  <a:pt x="2" y="43"/>
                </a:cubicBezTo>
                <a:cubicBezTo>
                  <a:pt x="27" y="66"/>
                  <a:pt x="27" y="66"/>
                  <a:pt x="27" y="66"/>
                </a:cubicBezTo>
                <a:cubicBezTo>
                  <a:pt x="28" y="67"/>
                  <a:pt x="30" y="67"/>
                  <a:pt x="31" y="66"/>
                </a:cubicBezTo>
                <a:cubicBezTo>
                  <a:pt x="40" y="55"/>
                  <a:pt x="40" y="55"/>
                  <a:pt x="40" y="55"/>
                </a:cubicBezTo>
                <a:cubicBezTo>
                  <a:pt x="40" y="55"/>
                  <a:pt x="40" y="55"/>
                  <a:pt x="40" y="55"/>
                </a:cubicBezTo>
                <a:cubicBezTo>
                  <a:pt x="73" y="14"/>
                  <a:pt x="73" y="14"/>
                  <a:pt x="73" y="14"/>
                </a:cubicBezTo>
                <a:cubicBezTo>
                  <a:pt x="74" y="13"/>
                  <a:pt x="74" y="11"/>
                  <a:pt x="73" y="10"/>
                </a:cubicBezTo>
                <a:close/>
              </a:path>
            </a:pathLst>
          </a:custGeom>
          <a:solidFill>
            <a:srgbClr val="00B050"/>
          </a:solidFill>
          <a:ln>
            <a:noFill/>
          </a:ln>
        </p:spPr>
        <p:txBody>
          <a:bodyPr vert="horz" wrap="square" lIns="34290" tIns="17145" rIns="34290" bIns="17145" numCol="1" anchor="t" anchorCtr="0" compatLnSpc="1">
            <a:prstTxWarp prst="textNoShape">
              <a:avLst/>
            </a:prstTxWarp>
          </a:bodyP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253" b="0" i="0" u="none" strike="noStrike" kern="1200" cap="none" spc="0" normalizeH="0" baseline="0" noProof="0">
              <a:ln>
                <a:noFill/>
              </a:ln>
              <a:solidFill>
                <a:srgbClr val="419284"/>
              </a:solidFill>
              <a:effectLst/>
              <a:uLnTx/>
              <a:uFillTx/>
              <a:latin typeface="Calibri" panose="020F0502020204030204"/>
              <a:ea typeface="+mn-ea"/>
              <a:cs typeface="+mn-cs"/>
            </a:endParaRPr>
          </a:p>
        </p:txBody>
      </p:sp>
      <p:sp>
        <p:nvSpPr>
          <p:cNvPr id="24" name="Rectangle: Rounded Corners 23">
            <a:extLst>
              <a:ext uri="{FF2B5EF4-FFF2-40B4-BE49-F238E27FC236}">
                <a16:creationId xmlns:a16="http://schemas.microsoft.com/office/drawing/2014/main" id="{23E06A45-2753-8F00-3FF6-8DF53C4AA98E}"/>
              </a:ext>
            </a:extLst>
          </p:cNvPr>
          <p:cNvSpPr/>
          <p:nvPr/>
        </p:nvSpPr>
        <p:spPr>
          <a:xfrm flipH="1">
            <a:off x="4558642" y="1988496"/>
            <a:ext cx="1280160" cy="1000374"/>
          </a:xfrm>
          <a:prstGeom prst="roundRect">
            <a:avLst>
              <a:gd name="adj" fmla="val 5930"/>
            </a:avLst>
          </a:prstGeom>
          <a:solidFill>
            <a:schemeClr val="accent4">
              <a:lumMod val="20000"/>
              <a:lumOff val="80000"/>
            </a:schemeClr>
          </a:solidFill>
          <a:ln>
            <a:noFill/>
          </a:ln>
        </p:spPr>
        <p:txBody>
          <a:bodyPr vert="horz" wrap="square" lIns="0" tIns="182880" rIns="0" bIns="0" rtlCol="0" anchor="t">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r>
              <a:rPr kumimoji="0" lang="ar-EG" sz="105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هل يمكن قياس التقدم نحو هذا الهدف ؟</a:t>
            </a:r>
          </a:p>
        </p:txBody>
      </p:sp>
      <p:sp>
        <p:nvSpPr>
          <p:cNvPr id="21" name="Rectangle: Rounded Corners 20">
            <a:extLst>
              <a:ext uri="{FF2B5EF4-FFF2-40B4-BE49-F238E27FC236}">
                <a16:creationId xmlns:a16="http://schemas.microsoft.com/office/drawing/2014/main" id="{E4E9D08F-549C-091D-DC3B-F677AA6395E7}"/>
              </a:ext>
            </a:extLst>
          </p:cNvPr>
          <p:cNvSpPr/>
          <p:nvPr/>
        </p:nvSpPr>
        <p:spPr>
          <a:xfrm flipH="1">
            <a:off x="4558642" y="1661391"/>
            <a:ext cx="1280160" cy="457200"/>
          </a:xfrm>
          <a:prstGeom prst="roundRect">
            <a:avLst/>
          </a:prstGeom>
          <a:solidFill>
            <a:schemeClr val="accent4">
              <a:lumMod val="60000"/>
              <a:lumOff val="40000"/>
            </a:schemeClr>
          </a:solidFill>
          <a:ln>
            <a:noFill/>
          </a:ln>
        </p:spPr>
        <p:txBody>
          <a:bodyPr vert="horz" wrap="square" lIns="0" tIns="0" rIns="0" bIns="0" rtlCol="0" anchor="b">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قابلة للقياس</a:t>
            </a:r>
            <a:br>
              <a:rPr kumimoji="0" lang="ar-EG"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en-US"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Measurable</a:t>
            </a:r>
          </a:p>
        </p:txBody>
      </p:sp>
      <p:grpSp>
        <p:nvGrpSpPr>
          <p:cNvPr id="58" name="Group 57">
            <a:extLst>
              <a:ext uri="{FF2B5EF4-FFF2-40B4-BE49-F238E27FC236}">
                <a16:creationId xmlns:a16="http://schemas.microsoft.com/office/drawing/2014/main" id="{74B5A9DA-D0B1-5357-8C24-49DC194E6DD5}"/>
              </a:ext>
            </a:extLst>
          </p:cNvPr>
          <p:cNvGrpSpPr/>
          <p:nvPr/>
        </p:nvGrpSpPr>
        <p:grpSpPr>
          <a:xfrm>
            <a:off x="4912399" y="1183004"/>
            <a:ext cx="572646" cy="554438"/>
            <a:chOff x="6910552" y="2100832"/>
            <a:chExt cx="572646" cy="554438"/>
          </a:xfrm>
          <a:effectLst>
            <a:outerShdw blurRad="63500" sx="102000" sy="102000" algn="ctr" rotWithShape="0">
              <a:prstClr val="black">
                <a:alpha val="40000"/>
              </a:prstClr>
            </a:outerShdw>
          </a:effectLst>
        </p:grpSpPr>
        <p:sp>
          <p:nvSpPr>
            <p:cNvPr id="23" name="Oval 22">
              <a:extLst>
                <a:ext uri="{FF2B5EF4-FFF2-40B4-BE49-F238E27FC236}">
                  <a16:creationId xmlns:a16="http://schemas.microsoft.com/office/drawing/2014/main" id="{FBAE23E5-60A5-A902-B0F6-97F1288B10CC}"/>
                </a:ext>
              </a:extLst>
            </p:cNvPr>
            <p:cNvSpPr/>
            <p:nvPr/>
          </p:nvSpPr>
          <p:spPr>
            <a:xfrm flipH="1">
              <a:off x="6910552" y="2100832"/>
              <a:ext cx="572646" cy="554438"/>
            </a:xfrm>
            <a:prstGeom prst="ellipse">
              <a:avLst/>
            </a:prstGeom>
            <a:solidFill>
              <a:schemeClr val="accent1"/>
            </a:solidFill>
            <a:ln>
              <a:noFill/>
            </a:ln>
          </p:spPr>
          <p:txBody>
            <a:bodyPr vert="horz" wrap="square" lIns="0" tIns="0" rIns="0" bIns="0" rtlCol="0" anchor="ctr">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endParaRPr kumimoji="0" lang="ar-SA" sz="1200" b="1" i="0" u="none" strike="noStrike" kern="1200" cap="none" spc="0" normalizeH="0" baseline="0" noProof="0">
                <a:ln>
                  <a:noFill/>
                </a:ln>
                <a:solidFill>
                  <a:prstClr val="white"/>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37" name="Graphic 36">
              <a:extLst>
                <a:ext uri="{FF2B5EF4-FFF2-40B4-BE49-F238E27FC236}">
                  <a16:creationId xmlns:a16="http://schemas.microsoft.com/office/drawing/2014/main" id="{DBB1BE4C-917C-68E1-ECD7-A5FE0AC042F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58225" y="2219021"/>
              <a:ext cx="277301" cy="318061"/>
            </a:xfrm>
            <a:prstGeom prst="rect">
              <a:avLst/>
            </a:prstGeom>
          </p:spPr>
        </p:pic>
      </p:grpSp>
      <p:sp>
        <p:nvSpPr>
          <p:cNvPr id="33" name="Rectangle: Rounded Corners 32">
            <a:extLst>
              <a:ext uri="{FF2B5EF4-FFF2-40B4-BE49-F238E27FC236}">
                <a16:creationId xmlns:a16="http://schemas.microsoft.com/office/drawing/2014/main" id="{AC8A087B-3A53-6E49-3DCB-BD1A6AD75837}"/>
              </a:ext>
            </a:extLst>
          </p:cNvPr>
          <p:cNvSpPr/>
          <p:nvPr/>
        </p:nvSpPr>
        <p:spPr>
          <a:xfrm flipH="1">
            <a:off x="417532" y="1988496"/>
            <a:ext cx="1280160" cy="1000374"/>
          </a:xfrm>
          <a:prstGeom prst="roundRect">
            <a:avLst>
              <a:gd name="adj" fmla="val 5930"/>
            </a:avLst>
          </a:prstGeom>
          <a:solidFill>
            <a:schemeClr val="accent4">
              <a:lumMod val="20000"/>
              <a:lumOff val="80000"/>
            </a:schemeClr>
          </a:solidFill>
          <a:ln>
            <a:noFill/>
          </a:ln>
        </p:spPr>
        <p:txBody>
          <a:bodyPr vert="horz" wrap="square" lIns="0" tIns="182880" rIns="0" bIns="0" rtlCol="0" anchor="t">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r>
              <a:rPr kumimoji="0" lang="ar-EG" sz="105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هل للهدف اطار زمني محدد؟</a:t>
            </a:r>
          </a:p>
        </p:txBody>
      </p:sp>
      <p:sp>
        <p:nvSpPr>
          <p:cNvPr id="31" name="Rectangle: Rounded Corners 30">
            <a:extLst>
              <a:ext uri="{FF2B5EF4-FFF2-40B4-BE49-F238E27FC236}">
                <a16:creationId xmlns:a16="http://schemas.microsoft.com/office/drawing/2014/main" id="{91CEB36F-6DEA-0F61-48D4-0D0D8A9AC82C}"/>
              </a:ext>
            </a:extLst>
          </p:cNvPr>
          <p:cNvSpPr/>
          <p:nvPr/>
        </p:nvSpPr>
        <p:spPr>
          <a:xfrm flipH="1">
            <a:off x="417532" y="1661391"/>
            <a:ext cx="1280160" cy="457200"/>
          </a:xfrm>
          <a:prstGeom prst="roundRect">
            <a:avLst/>
          </a:prstGeom>
          <a:solidFill>
            <a:schemeClr val="accent4">
              <a:lumMod val="60000"/>
              <a:lumOff val="40000"/>
            </a:schemeClr>
          </a:solidFill>
          <a:ln>
            <a:noFill/>
          </a:ln>
        </p:spPr>
        <p:txBody>
          <a:bodyPr vert="horz" wrap="square" lIns="0" tIns="0" rIns="0" bIns="0" rtlCol="0" anchor="b">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محددة بزمن</a:t>
            </a:r>
            <a:br>
              <a:rPr kumimoji="0" lang="ar-EG"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en-US"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Time-bound</a:t>
            </a:r>
          </a:p>
        </p:txBody>
      </p:sp>
      <p:grpSp>
        <p:nvGrpSpPr>
          <p:cNvPr id="61" name="Group 60">
            <a:extLst>
              <a:ext uri="{FF2B5EF4-FFF2-40B4-BE49-F238E27FC236}">
                <a16:creationId xmlns:a16="http://schemas.microsoft.com/office/drawing/2014/main" id="{E1B12A9A-F6D3-A198-240D-41683B77B185}"/>
              </a:ext>
            </a:extLst>
          </p:cNvPr>
          <p:cNvGrpSpPr/>
          <p:nvPr/>
        </p:nvGrpSpPr>
        <p:grpSpPr>
          <a:xfrm>
            <a:off x="771289" y="1183004"/>
            <a:ext cx="572646" cy="554438"/>
            <a:chOff x="7205752" y="3886743"/>
            <a:chExt cx="572646" cy="554438"/>
          </a:xfrm>
          <a:effectLst>
            <a:outerShdw blurRad="63500" sx="102000" sy="102000" algn="ctr" rotWithShape="0">
              <a:prstClr val="black">
                <a:alpha val="40000"/>
              </a:prstClr>
            </a:outerShdw>
          </a:effectLst>
        </p:grpSpPr>
        <p:sp>
          <p:nvSpPr>
            <p:cNvPr id="32" name="Oval 31">
              <a:extLst>
                <a:ext uri="{FF2B5EF4-FFF2-40B4-BE49-F238E27FC236}">
                  <a16:creationId xmlns:a16="http://schemas.microsoft.com/office/drawing/2014/main" id="{3848D0E8-2416-C954-0846-D6D35F401B7C}"/>
                </a:ext>
              </a:extLst>
            </p:cNvPr>
            <p:cNvSpPr/>
            <p:nvPr/>
          </p:nvSpPr>
          <p:spPr>
            <a:xfrm flipH="1">
              <a:off x="7205752" y="3886743"/>
              <a:ext cx="572646" cy="554438"/>
            </a:xfrm>
            <a:prstGeom prst="ellipse">
              <a:avLst/>
            </a:prstGeom>
            <a:solidFill>
              <a:schemeClr val="accent1"/>
            </a:solidFill>
            <a:ln>
              <a:noFill/>
            </a:ln>
          </p:spPr>
          <p:txBody>
            <a:bodyPr vert="horz" wrap="square" lIns="0" tIns="0" rIns="0" bIns="0" rtlCol="0" anchor="ctr">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endParaRPr kumimoji="0" lang="ar-SA" sz="1200" b="1" i="0" u="none" strike="noStrike" kern="1200" cap="none" spc="0" normalizeH="0" baseline="0" noProof="0">
                <a:ln>
                  <a:noFill/>
                </a:ln>
                <a:solidFill>
                  <a:prstClr val="white"/>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45" name="Graphic 44">
              <a:extLst>
                <a:ext uri="{FF2B5EF4-FFF2-40B4-BE49-F238E27FC236}">
                  <a16:creationId xmlns:a16="http://schemas.microsoft.com/office/drawing/2014/main" id="{43F93CE1-CF34-FB16-3EEA-C2F173844D7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31703" y="4009317"/>
              <a:ext cx="320745" cy="309290"/>
            </a:xfrm>
            <a:prstGeom prst="rect">
              <a:avLst/>
            </a:prstGeom>
          </p:spPr>
        </p:pic>
      </p:grpSp>
      <p:sp>
        <p:nvSpPr>
          <p:cNvPr id="84" name="Freeform 142">
            <a:extLst>
              <a:ext uri="{FF2B5EF4-FFF2-40B4-BE49-F238E27FC236}">
                <a16:creationId xmlns:a16="http://schemas.microsoft.com/office/drawing/2014/main" id="{B6D98305-34DE-5EBF-6E0B-087735EBE1E6}"/>
              </a:ext>
            </a:extLst>
          </p:cNvPr>
          <p:cNvSpPr>
            <a:spLocks/>
          </p:cNvSpPr>
          <p:nvPr/>
        </p:nvSpPr>
        <p:spPr bwMode="auto">
          <a:xfrm>
            <a:off x="990583" y="2753905"/>
            <a:ext cx="134059" cy="136852"/>
          </a:xfrm>
          <a:custGeom>
            <a:avLst/>
            <a:gdLst>
              <a:gd name="T0" fmla="*/ 60 w 61"/>
              <a:gd name="T1" fmla="*/ 46 h 62"/>
              <a:gd name="T2" fmla="*/ 45 w 61"/>
              <a:gd name="T3" fmla="*/ 31 h 62"/>
              <a:gd name="T4" fmla="*/ 60 w 61"/>
              <a:gd name="T5" fmla="*/ 16 h 62"/>
              <a:gd name="T6" fmla="*/ 60 w 61"/>
              <a:gd name="T7" fmla="*/ 11 h 62"/>
              <a:gd name="T8" fmla="*/ 51 w 61"/>
              <a:gd name="T9" fmla="*/ 2 h 62"/>
              <a:gd name="T10" fmla="*/ 46 w 61"/>
              <a:gd name="T11" fmla="*/ 2 h 62"/>
              <a:gd name="T12" fmla="*/ 31 w 61"/>
              <a:gd name="T13" fmla="*/ 17 h 62"/>
              <a:gd name="T14" fmla="*/ 16 w 61"/>
              <a:gd name="T15" fmla="*/ 2 h 62"/>
              <a:gd name="T16" fmla="*/ 10 w 61"/>
              <a:gd name="T17" fmla="*/ 2 h 62"/>
              <a:gd name="T18" fmla="*/ 2 w 61"/>
              <a:gd name="T19" fmla="*/ 11 h 62"/>
              <a:gd name="T20" fmla="*/ 2 w 61"/>
              <a:gd name="T21" fmla="*/ 16 h 62"/>
              <a:gd name="T22" fmla="*/ 16 w 61"/>
              <a:gd name="T23" fmla="*/ 31 h 62"/>
              <a:gd name="T24" fmla="*/ 2 w 61"/>
              <a:gd name="T25" fmla="*/ 46 h 62"/>
              <a:gd name="T26" fmla="*/ 2 w 61"/>
              <a:gd name="T27" fmla="*/ 52 h 62"/>
              <a:gd name="T28" fmla="*/ 10 w 61"/>
              <a:gd name="T29" fmla="*/ 60 h 62"/>
              <a:gd name="T30" fmla="*/ 16 w 61"/>
              <a:gd name="T31" fmla="*/ 60 h 62"/>
              <a:gd name="T32" fmla="*/ 31 w 61"/>
              <a:gd name="T33" fmla="*/ 45 h 62"/>
              <a:gd name="T34" fmla="*/ 46 w 61"/>
              <a:gd name="T35" fmla="*/ 60 h 62"/>
              <a:gd name="T36" fmla="*/ 51 w 61"/>
              <a:gd name="T37" fmla="*/ 60 h 62"/>
              <a:gd name="T38" fmla="*/ 60 w 61"/>
              <a:gd name="T39" fmla="*/ 52 h 62"/>
              <a:gd name="T40" fmla="*/ 60 w 61"/>
              <a:gd name="T41" fmla="*/ 4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62">
                <a:moveTo>
                  <a:pt x="60" y="46"/>
                </a:moveTo>
                <a:cubicBezTo>
                  <a:pt x="45" y="31"/>
                  <a:pt x="45" y="31"/>
                  <a:pt x="45" y="31"/>
                </a:cubicBezTo>
                <a:cubicBezTo>
                  <a:pt x="60" y="16"/>
                  <a:pt x="60" y="16"/>
                  <a:pt x="60" y="16"/>
                </a:cubicBezTo>
                <a:cubicBezTo>
                  <a:pt x="61" y="15"/>
                  <a:pt x="61" y="12"/>
                  <a:pt x="60" y="11"/>
                </a:cubicBezTo>
                <a:cubicBezTo>
                  <a:pt x="51" y="2"/>
                  <a:pt x="51" y="2"/>
                  <a:pt x="51" y="2"/>
                </a:cubicBezTo>
                <a:cubicBezTo>
                  <a:pt x="50" y="0"/>
                  <a:pt x="47" y="0"/>
                  <a:pt x="46" y="2"/>
                </a:cubicBezTo>
                <a:cubicBezTo>
                  <a:pt x="31" y="17"/>
                  <a:pt x="31" y="17"/>
                  <a:pt x="31" y="17"/>
                </a:cubicBezTo>
                <a:cubicBezTo>
                  <a:pt x="16" y="2"/>
                  <a:pt x="16" y="2"/>
                  <a:pt x="16" y="2"/>
                </a:cubicBezTo>
                <a:cubicBezTo>
                  <a:pt x="14" y="0"/>
                  <a:pt x="12" y="0"/>
                  <a:pt x="10" y="2"/>
                </a:cubicBezTo>
                <a:cubicBezTo>
                  <a:pt x="2" y="11"/>
                  <a:pt x="2" y="11"/>
                  <a:pt x="2" y="11"/>
                </a:cubicBezTo>
                <a:cubicBezTo>
                  <a:pt x="0" y="12"/>
                  <a:pt x="0" y="15"/>
                  <a:pt x="2" y="16"/>
                </a:cubicBezTo>
                <a:cubicBezTo>
                  <a:pt x="16" y="31"/>
                  <a:pt x="16" y="31"/>
                  <a:pt x="16" y="31"/>
                </a:cubicBezTo>
                <a:cubicBezTo>
                  <a:pt x="2" y="46"/>
                  <a:pt x="2" y="46"/>
                  <a:pt x="2" y="46"/>
                </a:cubicBezTo>
                <a:cubicBezTo>
                  <a:pt x="0" y="48"/>
                  <a:pt x="0" y="50"/>
                  <a:pt x="2" y="52"/>
                </a:cubicBezTo>
                <a:cubicBezTo>
                  <a:pt x="10" y="60"/>
                  <a:pt x="10" y="60"/>
                  <a:pt x="10" y="60"/>
                </a:cubicBezTo>
                <a:cubicBezTo>
                  <a:pt x="12" y="62"/>
                  <a:pt x="14" y="62"/>
                  <a:pt x="16" y="60"/>
                </a:cubicBezTo>
                <a:cubicBezTo>
                  <a:pt x="31" y="45"/>
                  <a:pt x="31" y="45"/>
                  <a:pt x="31" y="45"/>
                </a:cubicBezTo>
                <a:cubicBezTo>
                  <a:pt x="46" y="60"/>
                  <a:pt x="46" y="60"/>
                  <a:pt x="46" y="60"/>
                </a:cubicBezTo>
                <a:cubicBezTo>
                  <a:pt x="47" y="62"/>
                  <a:pt x="50" y="62"/>
                  <a:pt x="51" y="60"/>
                </a:cubicBezTo>
                <a:cubicBezTo>
                  <a:pt x="60" y="52"/>
                  <a:pt x="60" y="52"/>
                  <a:pt x="60" y="52"/>
                </a:cubicBezTo>
                <a:cubicBezTo>
                  <a:pt x="61" y="50"/>
                  <a:pt x="61" y="48"/>
                  <a:pt x="60" y="46"/>
                </a:cubicBezTo>
                <a:close/>
              </a:path>
            </a:pathLst>
          </a:custGeom>
          <a:solidFill>
            <a:srgbClr val="C00000"/>
          </a:solidFill>
          <a:ln>
            <a:noFill/>
          </a:ln>
        </p:spPr>
        <p:txBody>
          <a:bodyPr vert="horz" wrap="square" lIns="34290" tIns="17145" rIns="34290" bIns="17145" numCol="1" anchor="t" anchorCtr="0" compatLnSpc="1">
            <a:prstTxWarp prst="textNoShape">
              <a:avLst/>
            </a:prstTxWarp>
          </a:bodyP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253" b="0" i="0" u="none" strike="noStrike" kern="1200" cap="none" spc="0" normalizeH="0" baseline="0" noProof="0">
              <a:ln>
                <a:noFill/>
              </a:ln>
              <a:solidFill>
                <a:srgbClr val="C00000"/>
              </a:solidFill>
              <a:effectLst/>
              <a:uLnTx/>
              <a:uFillTx/>
              <a:latin typeface="Calibri" panose="020F0502020204030204"/>
              <a:ea typeface="+mn-ea"/>
              <a:cs typeface="+mn-cs"/>
            </a:endParaRPr>
          </a:p>
        </p:txBody>
      </p:sp>
      <p:sp>
        <p:nvSpPr>
          <p:cNvPr id="90" name="Rectangle: Rounded Corners 89">
            <a:extLst>
              <a:ext uri="{FF2B5EF4-FFF2-40B4-BE49-F238E27FC236}">
                <a16:creationId xmlns:a16="http://schemas.microsoft.com/office/drawing/2014/main" id="{57931EE0-8A34-2536-D0CC-7A9D40524E54}"/>
              </a:ext>
            </a:extLst>
          </p:cNvPr>
          <p:cNvSpPr/>
          <p:nvPr/>
        </p:nvSpPr>
        <p:spPr>
          <a:xfrm flipH="1">
            <a:off x="4558640" y="3082987"/>
            <a:ext cx="2660529" cy="1266502"/>
          </a:xfrm>
          <a:prstGeom prst="roundRect">
            <a:avLst>
              <a:gd name="adj" fmla="val 5930"/>
            </a:avLst>
          </a:prstGeom>
          <a:solidFill>
            <a:schemeClr val="tx2">
              <a:lumMod val="20000"/>
              <a:lumOff val="80000"/>
            </a:schemeClr>
          </a:solidFill>
          <a:ln>
            <a:noFill/>
          </a:ln>
        </p:spPr>
        <p:txBody>
          <a:bodyPr vert="horz" wrap="square" lIns="0" tIns="182880" rIns="0" bIns="0" rtlCol="0" anchor="t">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endParaRPr kumimoji="0" lang="ar-EG" sz="105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endParaRPr>
          </a:p>
        </p:txBody>
      </p:sp>
      <p:sp>
        <p:nvSpPr>
          <p:cNvPr id="91" name="Rectangle: Rounded Corners 90">
            <a:extLst>
              <a:ext uri="{FF2B5EF4-FFF2-40B4-BE49-F238E27FC236}">
                <a16:creationId xmlns:a16="http://schemas.microsoft.com/office/drawing/2014/main" id="{B9A37DB1-B254-9350-31D1-6ED21585DF6A}"/>
              </a:ext>
            </a:extLst>
          </p:cNvPr>
          <p:cNvSpPr/>
          <p:nvPr/>
        </p:nvSpPr>
        <p:spPr>
          <a:xfrm flipH="1">
            <a:off x="417532" y="3082987"/>
            <a:ext cx="1280160" cy="1266502"/>
          </a:xfrm>
          <a:prstGeom prst="roundRect">
            <a:avLst>
              <a:gd name="adj" fmla="val 5930"/>
            </a:avLst>
          </a:prstGeom>
          <a:solidFill>
            <a:schemeClr val="tx2">
              <a:lumMod val="20000"/>
              <a:lumOff val="80000"/>
            </a:schemeClr>
          </a:solidFill>
          <a:ln>
            <a:noFill/>
          </a:ln>
        </p:spPr>
        <p:txBody>
          <a:bodyPr vert="horz" wrap="square" lIns="0" tIns="182880" rIns="0" bIns="0" rtlCol="0" anchor="t">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endParaRPr kumimoji="0" lang="ar-EG" sz="105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92" name="Rectangle: Rounded Corners 91">
            <a:extLst>
              <a:ext uri="{FF2B5EF4-FFF2-40B4-BE49-F238E27FC236}">
                <a16:creationId xmlns:a16="http://schemas.microsoft.com/office/drawing/2014/main" id="{B8EAD344-32D2-67C7-1067-00FEE2077AEE}"/>
              </a:ext>
            </a:extLst>
          </p:cNvPr>
          <p:cNvSpPr/>
          <p:nvPr/>
        </p:nvSpPr>
        <p:spPr>
          <a:xfrm flipH="1">
            <a:off x="1797901" y="3082987"/>
            <a:ext cx="2660529" cy="1266502"/>
          </a:xfrm>
          <a:prstGeom prst="roundRect">
            <a:avLst>
              <a:gd name="adj" fmla="val 5930"/>
            </a:avLst>
          </a:prstGeom>
          <a:solidFill>
            <a:schemeClr val="tx2">
              <a:lumMod val="20000"/>
              <a:lumOff val="80000"/>
            </a:schemeClr>
          </a:solidFill>
          <a:ln>
            <a:noFill/>
          </a:ln>
        </p:spPr>
        <p:txBody>
          <a:bodyPr vert="horz" wrap="square" lIns="0" tIns="182880" rIns="0" bIns="0" rtlCol="0" anchor="t">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endParaRPr kumimoji="0" lang="ar-EG" sz="105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endParaRPr>
          </a:p>
        </p:txBody>
      </p:sp>
      <p:sp>
        <p:nvSpPr>
          <p:cNvPr id="93" name="مربع نص 39">
            <a:extLst>
              <a:ext uri="{FF2B5EF4-FFF2-40B4-BE49-F238E27FC236}">
                <a16:creationId xmlns:a16="http://schemas.microsoft.com/office/drawing/2014/main" id="{1B791AA0-E054-57CC-06B4-F93AF24D387F}"/>
              </a:ext>
            </a:extLst>
          </p:cNvPr>
          <p:cNvSpPr txBox="1"/>
          <p:nvPr/>
        </p:nvSpPr>
        <p:spPr>
          <a:xfrm>
            <a:off x="4668857" y="3179059"/>
            <a:ext cx="2476955" cy="923330"/>
          </a:xfrm>
          <a:prstGeom prst="rect">
            <a:avLst/>
          </a:prstGeom>
        </p:spPr>
        <p:txBody>
          <a:bodyPr wrap="square" rtlCol="1">
            <a:spAutoFit/>
          </a:bodyPr>
          <a:lstStyle/>
          <a:p>
            <a:pPr marL="0" marR="0" lvl="0" indent="0" algn="r" defTabSz="171450" rtl="0"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الملاحظات الإيجابية:</a:t>
            </a:r>
          </a:p>
          <a:p>
            <a:pPr marL="0" marR="0" lvl="0" indent="0" algn="r" defTabSz="171450" rtl="0" eaLnBrk="1" fontAlgn="auto" latinLnBrk="0" hangingPunct="1">
              <a:lnSpc>
                <a:spcPct val="100000"/>
              </a:lnSpc>
              <a:spcBef>
                <a:spcPts val="0"/>
              </a:spcBef>
              <a:spcAft>
                <a:spcPts val="0"/>
              </a:spcAft>
              <a:buClrTx/>
              <a:buSzTx/>
              <a:buFontTx/>
              <a:buNone/>
              <a:tabLst/>
              <a:defRPr/>
            </a:pPr>
            <a:r>
              <a:rPr kumimoji="0" lang="ar-SA" sz="900" b="0"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يعكس توجه استراتيجي للنمو المدروس ولكنه عام وعشوائي</a:t>
            </a:r>
          </a:p>
          <a:p>
            <a:pPr marL="0" marR="0" lvl="0" indent="0" algn="r" defTabSz="171450" rtl="0" eaLnBrk="1" fontAlgn="auto" latinLnBrk="0" hangingPunct="1">
              <a:lnSpc>
                <a:spcPct val="100000"/>
              </a:lnSpc>
              <a:spcBef>
                <a:spcPts val="0"/>
              </a:spcBef>
              <a:spcAft>
                <a:spcPts val="0"/>
              </a:spcAft>
              <a:buClrTx/>
              <a:buSzTx/>
              <a:buFontTx/>
              <a:buNone/>
              <a:tabLst/>
              <a:defRPr/>
            </a:pPr>
            <a:r>
              <a:rPr kumimoji="0" lang="ar-SA" sz="900" b="0"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يشير إلى طموح في دخول أسواق أو مجالات جديدة يمكن أن تعزز مكانة الشركة.</a:t>
            </a:r>
          </a:p>
          <a:p>
            <a:pPr marL="0" marR="0" lvl="0" indent="0" algn="r" defTabSz="171450" rtl="0" eaLnBrk="1" fontAlgn="auto" latinLnBrk="0" hangingPunct="1">
              <a:lnSpc>
                <a:spcPct val="100000"/>
              </a:lnSpc>
              <a:spcBef>
                <a:spcPts val="0"/>
              </a:spcBef>
              <a:spcAft>
                <a:spcPts val="0"/>
              </a:spcAft>
              <a:buClrTx/>
              <a:buSzTx/>
              <a:buFontTx/>
              <a:buNone/>
              <a:tabLst/>
              <a:defRPr/>
            </a:pPr>
            <a:r>
              <a:rPr kumimoji="0" lang="ar-SA" sz="900" b="0"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من الممكن ربط الهدف الاستراتيجي بمفهوم التطوير الكامل المذكور في الرسالة بشرط أن يكون الهدف محدد </a:t>
            </a:r>
          </a:p>
        </p:txBody>
      </p:sp>
      <p:sp>
        <p:nvSpPr>
          <p:cNvPr id="94" name="مربع نص 41">
            <a:extLst>
              <a:ext uri="{FF2B5EF4-FFF2-40B4-BE49-F238E27FC236}">
                <a16:creationId xmlns:a16="http://schemas.microsoft.com/office/drawing/2014/main" id="{C583BC4C-EF67-354D-2679-EEB08F40AE76}"/>
              </a:ext>
            </a:extLst>
          </p:cNvPr>
          <p:cNvSpPr txBox="1"/>
          <p:nvPr/>
        </p:nvSpPr>
        <p:spPr>
          <a:xfrm>
            <a:off x="1861887" y="3179059"/>
            <a:ext cx="2523186" cy="784830"/>
          </a:xfrm>
          <a:prstGeom prst="rect">
            <a:avLst/>
          </a:prstGeom>
        </p:spPr>
        <p:txBody>
          <a:bodyPr wrap="square" rtlCol="1">
            <a:spAutoFit/>
          </a:bodyPr>
          <a:lstStyle/>
          <a:p>
            <a:pPr marL="0" marR="0" lvl="0" indent="0" algn="r" defTabSz="171450" rtl="0"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نقاط الضعف:</a:t>
            </a:r>
          </a:p>
          <a:p>
            <a:pPr marL="0" marR="0" lvl="0" indent="0" algn="r" defTabSz="171450" rtl="1" eaLnBrk="1" fontAlgn="auto" latinLnBrk="0" hangingPunct="1">
              <a:lnSpc>
                <a:spcPct val="100000"/>
              </a:lnSpc>
              <a:spcBef>
                <a:spcPts val="0"/>
              </a:spcBef>
              <a:spcAft>
                <a:spcPts val="0"/>
              </a:spcAft>
              <a:buClrTx/>
              <a:buSzTx/>
              <a:buFontTx/>
              <a:buNone/>
              <a:tabLst/>
              <a:defRPr/>
            </a:pPr>
            <a:r>
              <a:rPr kumimoji="0" lang="ar-SA" sz="900" b="0"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لم يُذكر تحديدًا المقصود بـ"القطاعات ذات القيمة المضافة" قطاعات خارج العقار؟ أم داخل القطاع العقاري</a:t>
            </a:r>
          </a:p>
          <a:p>
            <a:pPr marL="0" marR="0" lvl="0" indent="0" algn="r" defTabSz="171450" rtl="0" eaLnBrk="1" fontAlgn="auto" latinLnBrk="0" hangingPunct="1">
              <a:lnSpc>
                <a:spcPct val="100000"/>
              </a:lnSpc>
              <a:spcBef>
                <a:spcPts val="0"/>
              </a:spcBef>
              <a:spcAft>
                <a:spcPts val="0"/>
              </a:spcAft>
              <a:buClrTx/>
              <a:buSzTx/>
              <a:buFontTx/>
              <a:buNone/>
              <a:tabLst/>
              <a:defRPr/>
            </a:pPr>
            <a:r>
              <a:rPr kumimoji="0" lang="ar-SA" sz="900" b="0"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لا توجد خطة واضحة أو منهجية للتوسع هل هو استحواذ؟ شراكات؟ نمو؟</a:t>
            </a:r>
          </a:p>
          <a:p>
            <a:pPr marL="0" marR="0" lvl="0" indent="0" algn="r" defTabSz="171450" rtl="0" eaLnBrk="1" fontAlgn="auto" latinLnBrk="0" hangingPunct="1">
              <a:lnSpc>
                <a:spcPct val="100000"/>
              </a:lnSpc>
              <a:spcBef>
                <a:spcPts val="0"/>
              </a:spcBef>
              <a:spcAft>
                <a:spcPts val="0"/>
              </a:spcAft>
              <a:buClrTx/>
              <a:buSzTx/>
              <a:buFontTx/>
              <a:buNone/>
              <a:tabLst/>
              <a:defRPr/>
            </a:pPr>
            <a:r>
              <a:rPr kumimoji="0" lang="ar-SA" sz="900" b="0"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لا يوجد زمن أو أولويات توسعية واضحة (قصيرة/متوسطة/طويلة المدى).</a:t>
            </a:r>
          </a:p>
        </p:txBody>
      </p:sp>
      <p:sp>
        <p:nvSpPr>
          <p:cNvPr id="95" name="مربع نص 42">
            <a:extLst>
              <a:ext uri="{FF2B5EF4-FFF2-40B4-BE49-F238E27FC236}">
                <a16:creationId xmlns:a16="http://schemas.microsoft.com/office/drawing/2014/main" id="{6F0D9AEB-4A68-4385-3D75-B8055FC8C284}"/>
              </a:ext>
            </a:extLst>
          </p:cNvPr>
          <p:cNvSpPr txBox="1"/>
          <p:nvPr/>
        </p:nvSpPr>
        <p:spPr>
          <a:xfrm>
            <a:off x="417532" y="3179059"/>
            <a:ext cx="1206802" cy="923330"/>
          </a:xfrm>
          <a:prstGeom prst="rect">
            <a:avLst/>
          </a:prstGeom>
        </p:spPr>
        <p:txBody>
          <a:bodyPr wrap="square" rtlCol="1">
            <a:spAutoFit/>
          </a:bodyPr>
          <a:lstStyle/>
          <a:p>
            <a:pPr marL="0" marR="0" lvl="0" indent="0" algn="r" defTabSz="171450" rtl="0"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التوصية:</a:t>
            </a:r>
          </a:p>
          <a:p>
            <a:pPr marL="0" marR="0" lvl="0" indent="0" algn="r" defTabSz="171450" rtl="0" eaLnBrk="1" fontAlgn="auto" latinLnBrk="0" hangingPunct="1">
              <a:lnSpc>
                <a:spcPct val="100000"/>
              </a:lnSpc>
              <a:spcBef>
                <a:spcPts val="0"/>
              </a:spcBef>
              <a:spcAft>
                <a:spcPts val="0"/>
              </a:spcAft>
              <a:buClrTx/>
              <a:buSzTx/>
              <a:buFontTx/>
              <a:buNone/>
              <a:tabLst/>
              <a:defRPr/>
            </a:pPr>
            <a:r>
              <a:rPr kumimoji="0" lang="ar-SA" sz="900" b="0"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تفصيل نوعية القطاعات المستهدفة، وتحليل جدواها الاقتصادية وربط الهدف بخطة نمو تدريجية وواقعية تشمل توسع جغرافي أو قطاعي.</a:t>
            </a:r>
          </a:p>
        </p:txBody>
      </p:sp>
      <p:sp>
        <p:nvSpPr>
          <p:cNvPr id="6" name="Freeform 143">
            <a:extLst>
              <a:ext uri="{FF2B5EF4-FFF2-40B4-BE49-F238E27FC236}">
                <a16:creationId xmlns:a16="http://schemas.microsoft.com/office/drawing/2014/main" id="{833D5829-917C-4619-6FBD-F71D3F85BDD1}"/>
              </a:ext>
            </a:extLst>
          </p:cNvPr>
          <p:cNvSpPr>
            <a:spLocks/>
          </p:cNvSpPr>
          <p:nvPr/>
        </p:nvSpPr>
        <p:spPr bwMode="auto">
          <a:xfrm>
            <a:off x="5116071" y="2745287"/>
            <a:ext cx="165302" cy="149243"/>
          </a:xfrm>
          <a:custGeom>
            <a:avLst/>
            <a:gdLst>
              <a:gd name="T0" fmla="*/ 73 w 74"/>
              <a:gd name="T1" fmla="*/ 10 h 67"/>
              <a:gd name="T2" fmla="*/ 61 w 74"/>
              <a:gd name="T3" fmla="*/ 1 h 67"/>
              <a:gd name="T4" fmla="*/ 58 w 74"/>
              <a:gd name="T5" fmla="*/ 2 h 67"/>
              <a:gd name="T6" fmla="*/ 27 w 74"/>
              <a:gd name="T7" fmla="*/ 39 h 67"/>
              <a:gd name="T8" fmla="*/ 15 w 74"/>
              <a:gd name="T9" fmla="*/ 28 h 67"/>
              <a:gd name="T10" fmla="*/ 11 w 74"/>
              <a:gd name="T11" fmla="*/ 29 h 67"/>
              <a:gd name="T12" fmla="*/ 1 w 74"/>
              <a:gd name="T13" fmla="*/ 39 h 67"/>
              <a:gd name="T14" fmla="*/ 2 w 74"/>
              <a:gd name="T15" fmla="*/ 43 h 67"/>
              <a:gd name="T16" fmla="*/ 27 w 74"/>
              <a:gd name="T17" fmla="*/ 66 h 67"/>
              <a:gd name="T18" fmla="*/ 31 w 74"/>
              <a:gd name="T19" fmla="*/ 66 h 67"/>
              <a:gd name="T20" fmla="*/ 40 w 74"/>
              <a:gd name="T21" fmla="*/ 55 h 67"/>
              <a:gd name="T22" fmla="*/ 40 w 74"/>
              <a:gd name="T23" fmla="*/ 55 h 67"/>
              <a:gd name="T24" fmla="*/ 73 w 74"/>
              <a:gd name="T25" fmla="*/ 14 h 67"/>
              <a:gd name="T26" fmla="*/ 73 w 74"/>
              <a:gd name="T2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67">
                <a:moveTo>
                  <a:pt x="73" y="10"/>
                </a:moveTo>
                <a:cubicBezTo>
                  <a:pt x="61" y="1"/>
                  <a:pt x="61" y="1"/>
                  <a:pt x="61" y="1"/>
                </a:cubicBezTo>
                <a:cubicBezTo>
                  <a:pt x="60" y="0"/>
                  <a:pt x="59" y="0"/>
                  <a:pt x="58" y="2"/>
                </a:cubicBezTo>
                <a:cubicBezTo>
                  <a:pt x="27" y="39"/>
                  <a:pt x="27" y="39"/>
                  <a:pt x="27" y="39"/>
                </a:cubicBezTo>
                <a:cubicBezTo>
                  <a:pt x="15" y="28"/>
                  <a:pt x="15" y="28"/>
                  <a:pt x="15" y="28"/>
                </a:cubicBezTo>
                <a:cubicBezTo>
                  <a:pt x="14" y="27"/>
                  <a:pt x="12" y="28"/>
                  <a:pt x="11" y="29"/>
                </a:cubicBezTo>
                <a:cubicBezTo>
                  <a:pt x="1" y="39"/>
                  <a:pt x="1" y="39"/>
                  <a:pt x="1" y="39"/>
                </a:cubicBezTo>
                <a:cubicBezTo>
                  <a:pt x="0" y="40"/>
                  <a:pt x="1" y="42"/>
                  <a:pt x="2" y="43"/>
                </a:cubicBezTo>
                <a:cubicBezTo>
                  <a:pt x="27" y="66"/>
                  <a:pt x="27" y="66"/>
                  <a:pt x="27" y="66"/>
                </a:cubicBezTo>
                <a:cubicBezTo>
                  <a:pt x="28" y="67"/>
                  <a:pt x="30" y="67"/>
                  <a:pt x="31" y="66"/>
                </a:cubicBezTo>
                <a:cubicBezTo>
                  <a:pt x="40" y="55"/>
                  <a:pt x="40" y="55"/>
                  <a:pt x="40" y="55"/>
                </a:cubicBezTo>
                <a:cubicBezTo>
                  <a:pt x="40" y="55"/>
                  <a:pt x="40" y="55"/>
                  <a:pt x="40" y="55"/>
                </a:cubicBezTo>
                <a:cubicBezTo>
                  <a:pt x="73" y="14"/>
                  <a:pt x="73" y="14"/>
                  <a:pt x="73" y="14"/>
                </a:cubicBezTo>
                <a:cubicBezTo>
                  <a:pt x="74" y="13"/>
                  <a:pt x="74" y="11"/>
                  <a:pt x="73" y="10"/>
                </a:cubicBezTo>
                <a:close/>
              </a:path>
            </a:pathLst>
          </a:custGeom>
          <a:solidFill>
            <a:srgbClr val="00B050"/>
          </a:solidFill>
          <a:ln>
            <a:noFill/>
          </a:ln>
        </p:spPr>
        <p:txBody>
          <a:bodyPr vert="horz" wrap="square" lIns="34290" tIns="17145" rIns="34290" bIns="17145" numCol="1" anchor="t" anchorCtr="0" compatLnSpc="1">
            <a:prstTxWarp prst="textNoShape">
              <a:avLst/>
            </a:prstTxWarp>
          </a:bodyP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253" b="0" i="0" u="none" strike="noStrike" kern="1200" cap="none" spc="0" normalizeH="0" baseline="0" noProof="0">
              <a:ln>
                <a:noFill/>
              </a:ln>
              <a:solidFill>
                <a:srgbClr val="419284"/>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185669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A512AA-26D1-8A44-9935-7F26B77078D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009303-E1E8-79B4-F353-1ED69C3C1153}"/>
              </a:ext>
            </a:extLst>
          </p:cNvPr>
          <p:cNvSpPr>
            <a:spLocks noGrp="1"/>
          </p:cNvSpPr>
          <p:nvPr>
            <p:ph type="sldNum" sz="quarter" idx="4"/>
          </p:nvPr>
        </p:nvSpPr>
        <p:spPr/>
        <p:txBody>
          <a:bodyPr/>
          <a:lstStyle/>
          <a:p>
            <a:pPr marL="0" marR="0" lvl="0" indent="0" algn="r" defTabSz="171450" rtl="0" eaLnBrk="1" fontAlgn="auto" latinLnBrk="0" hangingPunct="1">
              <a:lnSpc>
                <a:spcPct val="100000"/>
              </a:lnSpc>
              <a:spcBef>
                <a:spcPts val="0"/>
              </a:spcBef>
              <a:spcAft>
                <a:spcPts val="0"/>
              </a:spcAft>
              <a:buClrTx/>
              <a:buSzTx/>
              <a:buFontTx/>
              <a:buNone/>
              <a:tabLst/>
              <a:defRPr/>
            </a:pPr>
            <a:fld id="{402EAA05-6333-46EE-AAC8-A5AD6A996142}" type="slidenum">
              <a:rPr kumimoji="0" lang="en-US" sz="1050" b="1" i="0" u="none" strike="noStrike" kern="1200" cap="none" spc="0" normalizeH="0" baseline="0" noProof="0" smtClean="0">
                <a:ln>
                  <a:noFill/>
                </a:ln>
                <a:solidFill>
                  <a:srgbClr val="768394"/>
                </a:solidFill>
                <a:effectLst/>
                <a:uLnTx/>
                <a:uFillTx/>
                <a:latin typeface="Calibri" panose="020F0502020204030204"/>
                <a:ea typeface="+mn-ea"/>
                <a:cs typeface="+mn-cs"/>
              </a:rPr>
              <a:pPr marL="0" marR="0" lvl="0" indent="0" algn="r" defTabSz="171450" rtl="0" eaLnBrk="1" fontAlgn="auto" latinLnBrk="0" hangingPunct="1">
                <a:lnSpc>
                  <a:spcPct val="100000"/>
                </a:lnSpc>
                <a:spcBef>
                  <a:spcPts val="0"/>
                </a:spcBef>
                <a:spcAft>
                  <a:spcPts val="0"/>
                </a:spcAft>
                <a:buClrTx/>
                <a:buSzTx/>
                <a:buFontTx/>
                <a:buNone/>
                <a:tabLst/>
                <a:defRPr/>
              </a:pPr>
              <a:t>112</a:t>
            </a:fld>
            <a:endParaRPr kumimoji="0" lang="en-US" sz="1050" b="1" i="0" u="none" strike="noStrike" kern="1200" cap="none" spc="0" normalizeH="0" baseline="0" noProof="0">
              <a:ln>
                <a:noFill/>
              </a:ln>
              <a:solidFill>
                <a:srgbClr val="768394"/>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6707528D-1BAA-09D2-474E-F8535D37A202}"/>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marL="0" marR="0" lvl="0" indent="0" algn="r" defTabSz="1828709" rtl="1" eaLnBrk="1" fontAlgn="auto" latinLnBrk="0" hangingPunct="1">
              <a:lnSpc>
                <a:spcPct val="115000"/>
              </a:lnSpc>
              <a:spcBef>
                <a:spcPct val="0"/>
              </a:spcBef>
              <a:spcAft>
                <a:spcPts val="300"/>
              </a:spcAft>
              <a:buClrTx/>
              <a:buSzTx/>
              <a:buFontTx/>
              <a:buNone/>
              <a:tabLst/>
              <a:defRPr/>
            </a:pPr>
            <a:r>
              <a:rPr kumimoji="0" lang="ar-SA" sz="1800" b="1" i="0" u="none" strike="noStrike" kern="100" cap="none" spc="0" normalizeH="0" baseline="0" noProof="0">
                <a:ln>
                  <a:noFill/>
                </a:ln>
                <a:solidFill>
                  <a:srgbClr val="002060"/>
                </a:solidFill>
                <a:effectLst/>
                <a:uLnTx/>
                <a:uFillTx/>
                <a:latin typeface="Aptos" panose="020B0004020202020204" pitchFamily="34" charset="0"/>
                <a:ea typeface="Aptos" panose="020B0004020202020204" pitchFamily="34" charset="0"/>
                <a:cs typeface="Sakkal Majalla" panose="02000000000000000000" pitchFamily="2" charset="-78"/>
              </a:rPr>
              <a:t>معايير تقييم الأهداف الاستراتيجية</a:t>
            </a:r>
          </a:p>
        </p:txBody>
      </p:sp>
      <p:sp>
        <p:nvSpPr>
          <p:cNvPr id="4" name="Rectangle 3">
            <a:extLst>
              <a:ext uri="{FF2B5EF4-FFF2-40B4-BE49-F238E27FC236}">
                <a16:creationId xmlns:a16="http://schemas.microsoft.com/office/drawing/2014/main" id="{8A0CF4D3-8484-C550-D882-5C831ABD065A}"/>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marL="0" marR="0" lvl="0" indent="0" algn="r" defTabSz="171450" rtl="1" eaLnBrk="1" fontAlgn="auto" latinLnBrk="0" hangingPunct="1">
              <a:lnSpc>
                <a:spcPct val="100000"/>
              </a:lnSpc>
              <a:spcBef>
                <a:spcPts val="0"/>
              </a:spcBef>
              <a:spcAft>
                <a:spcPts val="0"/>
              </a:spcAft>
              <a:buClrTx/>
              <a:buSzTx/>
              <a:buFontTx/>
              <a:buNone/>
              <a:tabLst/>
              <a:defRPr/>
            </a:pPr>
            <a:endParaRPr kumimoji="0" lang="en-US" sz="25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ubtitle 2">
            <a:extLst>
              <a:ext uri="{FF2B5EF4-FFF2-40B4-BE49-F238E27FC236}">
                <a16:creationId xmlns:a16="http://schemas.microsoft.com/office/drawing/2014/main" id="{91263C53-BE3A-8905-FE9D-EC55B4105062}"/>
              </a:ext>
            </a:extLst>
          </p:cNvPr>
          <p:cNvSpPr txBox="1">
            <a:spLocks/>
          </p:cNvSpPr>
          <p:nvPr/>
        </p:nvSpPr>
        <p:spPr>
          <a:xfrm>
            <a:off x="4112596" y="794011"/>
            <a:ext cx="4745952" cy="305853"/>
          </a:xfrm>
          <a:prstGeom prst="rect">
            <a:avLst/>
          </a:prstGeom>
          <a:noFill/>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SA" sz="1500" b="0" i="0" u="none" strike="noStrike" kern="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الهدف الاستراتيجي الرابع</a:t>
            </a:r>
          </a:p>
        </p:txBody>
      </p:sp>
      <p:sp>
        <p:nvSpPr>
          <p:cNvPr id="8" name="Freeform: Shape 7">
            <a:extLst>
              <a:ext uri="{FF2B5EF4-FFF2-40B4-BE49-F238E27FC236}">
                <a16:creationId xmlns:a16="http://schemas.microsoft.com/office/drawing/2014/main" id="{504F43A5-DD82-0218-0BB3-1AA81AED9B1D}"/>
              </a:ext>
            </a:extLst>
          </p:cNvPr>
          <p:cNvSpPr/>
          <p:nvPr/>
        </p:nvSpPr>
        <p:spPr>
          <a:xfrm flipH="1">
            <a:off x="7440470" y="1268688"/>
            <a:ext cx="1703530" cy="3407060"/>
          </a:xfrm>
          <a:custGeom>
            <a:avLst/>
            <a:gdLst>
              <a:gd name="connsiteX0" fmla="*/ 0 w 1703530"/>
              <a:gd name="connsiteY0" fmla="*/ 0 h 3407060"/>
              <a:gd name="connsiteX1" fmla="*/ 1703530 w 1703530"/>
              <a:gd name="connsiteY1" fmla="*/ 1703530 h 3407060"/>
              <a:gd name="connsiteX2" fmla="*/ 0 w 1703530"/>
              <a:gd name="connsiteY2" fmla="*/ 3407060 h 3407060"/>
            </a:gdLst>
            <a:ahLst/>
            <a:cxnLst>
              <a:cxn ang="0">
                <a:pos x="connsiteX0" y="connsiteY0"/>
              </a:cxn>
              <a:cxn ang="0">
                <a:pos x="connsiteX1" y="connsiteY1"/>
              </a:cxn>
              <a:cxn ang="0">
                <a:pos x="connsiteX2" y="connsiteY2"/>
              </a:cxn>
            </a:cxnLst>
            <a:rect l="l" t="t" r="r" b="b"/>
            <a:pathLst>
              <a:path w="1703530" h="3407060">
                <a:moveTo>
                  <a:pt x="0" y="0"/>
                </a:moveTo>
                <a:cubicBezTo>
                  <a:pt x="940834" y="0"/>
                  <a:pt x="1703530" y="762696"/>
                  <a:pt x="1703530" y="1703530"/>
                </a:cubicBezTo>
                <a:cubicBezTo>
                  <a:pt x="1703530" y="2644364"/>
                  <a:pt x="940834" y="3407060"/>
                  <a:pt x="0" y="3407060"/>
                </a:cubicBezTo>
                <a:close/>
              </a:path>
            </a:pathLst>
          </a:custGeom>
          <a:solidFill>
            <a:schemeClr val="accent1"/>
          </a:solidFill>
          <a:ln w="0" cap="flat">
            <a:noFill/>
            <a:prstDash val="solid"/>
            <a:miter/>
          </a:ln>
          <a:effectLst>
            <a:outerShdw blurRad="63500" sx="102000" sy="102000" algn="ctr" rotWithShape="0">
              <a:prstClr val="black">
                <a:alpha val="40000"/>
              </a:prstClr>
            </a:outerShdw>
          </a:effectLst>
        </p:spPr>
        <p:txBody>
          <a:bodyPr wrap="square" rtlCol="0" anchor="ctr">
            <a:noAutofit/>
          </a:bodyPr>
          <a:lstStyle/>
          <a:p>
            <a:pPr marL="0" marR="0" lvl="0" indent="0" algn="r" defTabSz="457200" rtl="1"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Subtitle 2">
            <a:extLst>
              <a:ext uri="{FF2B5EF4-FFF2-40B4-BE49-F238E27FC236}">
                <a16:creationId xmlns:a16="http://schemas.microsoft.com/office/drawing/2014/main" id="{D5448C7E-D6EA-3A1A-040C-6ABDCB5DFC37}"/>
              </a:ext>
            </a:extLst>
          </p:cNvPr>
          <p:cNvSpPr txBox="1">
            <a:spLocks/>
          </p:cNvSpPr>
          <p:nvPr/>
        </p:nvSpPr>
        <p:spPr>
          <a:xfrm>
            <a:off x="7429598" y="2338968"/>
            <a:ext cx="1523254" cy="1266501"/>
          </a:xfrm>
          <a:prstGeom prst="rect">
            <a:avLst/>
          </a:prstGeom>
          <a:noFill/>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SA" sz="2800" b="1" i="0" u="none" strike="noStrike" kern="0" cap="none" spc="0" normalizeH="0" baseline="0" noProof="0">
                <a:ln>
                  <a:noFill/>
                </a:ln>
                <a:solidFill>
                  <a:prstClr val="white"/>
                </a:solidFill>
                <a:effectLst/>
                <a:uLnTx/>
                <a:uFillTx/>
                <a:latin typeface="Sakkal Majalla" panose="02000000000000000000" pitchFamily="2" charset="-78"/>
                <a:ea typeface="+mn-ea"/>
                <a:cs typeface="Sakkal Majalla" panose="02000000000000000000" pitchFamily="2" charset="-78"/>
              </a:rPr>
              <a:t>التموضع في السوق بين المنافسين</a:t>
            </a:r>
          </a:p>
        </p:txBody>
      </p:sp>
      <p:sp>
        <p:nvSpPr>
          <p:cNvPr id="27" name="Rectangle: Rounded Corners 26">
            <a:extLst>
              <a:ext uri="{FF2B5EF4-FFF2-40B4-BE49-F238E27FC236}">
                <a16:creationId xmlns:a16="http://schemas.microsoft.com/office/drawing/2014/main" id="{91DDA874-3282-979F-1E49-9D9F7AF13F91}"/>
              </a:ext>
            </a:extLst>
          </p:cNvPr>
          <p:cNvSpPr/>
          <p:nvPr/>
        </p:nvSpPr>
        <p:spPr>
          <a:xfrm flipH="1">
            <a:off x="3178272" y="1988496"/>
            <a:ext cx="1280160" cy="1000374"/>
          </a:xfrm>
          <a:prstGeom prst="roundRect">
            <a:avLst>
              <a:gd name="adj" fmla="val 5930"/>
            </a:avLst>
          </a:prstGeom>
          <a:solidFill>
            <a:schemeClr val="accent4">
              <a:lumMod val="20000"/>
              <a:lumOff val="80000"/>
            </a:schemeClr>
          </a:solidFill>
          <a:ln>
            <a:noFill/>
          </a:ln>
        </p:spPr>
        <p:txBody>
          <a:bodyPr vert="horz" wrap="square" lIns="0" tIns="182880" rIns="0" bIns="0" rtlCol="0" anchor="t">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r>
              <a:rPr kumimoji="0" lang="ar-EG" sz="105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هل يمكن تحقيقه بموارد</a:t>
            </a:r>
            <a:br>
              <a:rPr kumimoji="0" lang="ar-EG" sz="105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ar-EG" sz="105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الشركة المتاحة ؟</a:t>
            </a:r>
          </a:p>
        </p:txBody>
      </p:sp>
      <p:sp>
        <p:nvSpPr>
          <p:cNvPr id="25" name="Rectangle: Rounded Corners 24">
            <a:extLst>
              <a:ext uri="{FF2B5EF4-FFF2-40B4-BE49-F238E27FC236}">
                <a16:creationId xmlns:a16="http://schemas.microsoft.com/office/drawing/2014/main" id="{6FDC3F61-4088-6066-D2B8-BB8B81CA0CD4}"/>
              </a:ext>
            </a:extLst>
          </p:cNvPr>
          <p:cNvSpPr/>
          <p:nvPr/>
        </p:nvSpPr>
        <p:spPr>
          <a:xfrm flipH="1">
            <a:off x="3178272" y="1661391"/>
            <a:ext cx="1280160" cy="457200"/>
          </a:xfrm>
          <a:prstGeom prst="roundRect">
            <a:avLst/>
          </a:prstGeom>
          <a:solidFill>
            <a:schemeClr val="accent4">
              <a:lumMod val="60000"/>
              <a:lumOff val="40000"/>
            </a:schemeClr>
          </a:solidFill>
          <a:ln>
            <a:noFill/>
          </a:ln>
        </p:spPr>
        <p:txBody>
          <a:bodyPr vert="horz" wrap="square" lIns="0" tIns="0" rIns="0" bIns="0" rtlCol="0" anchor="b">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قابلة للتحقيق</a:t>
            </a:r>
            <a:br>
              <a:rPr kumimoji="0" lang="ar-EG"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en-US"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Achievable</a:t>
            </a:r>
          </a:p>
        </p:txBody>
      </p:sp>
      <p:grpSp>
        <p:nvGrpSpPr>
          <p:cNvPr id="59" name="Group 58">
            <a:extLst>
              <a:ext uri="{FF2B5EF4-FFF2-40B4-BE49-F238E27FC236}">
                <a16:creationId xmlns:a16="http://schemas.microsoft.com/office/drawing/2014/main" id="{1864514D-193D-A7A9-0905-B36A5A8A1C0A}"/>
              </a:ext>
            </a:extLst>
          </p:cNvPr>
          <p:cNvGrpSpPr/>
          <p:nvPr/>
        </p:nvGrpSpPr>
        <p:grpSpPr>
          <a:xfrm>
            <a:off x="3532029" y="1183004"/>
            <a:ext cx="572646" cy="554438"/>
            <a:chOff x="6795352" y="2694999"/>
            <a:chExt cx="572646" cy="554438"/>
          </a:xfrm>
          <a:effectLst>
            <a:outerShdw blurRad="63500" sx="102000" sy="102000" algn="ctr" rotWithShape="0">
              <a:prstClr val="black">
                <a:alpha val="40000"/>
              </a:prstClr>
            </a:outerShdw>
          </a:effectLst>
        </p:grpSpPr>
        <p:sp>
          <p:nvSpPr>
            <p:cNvPr id="26" name="Oval 25">
              <a:extLst>
                <a:ext uri="{FF2B5EF4-FFF2-40B4-BE49-F238E27FC236}">
                  <a16:creationId xmlns:a16="http://schemas.microsoft.com/office/drawing/2014/main" id="{5E4A534F-9395-54CA-160F-381CFD849F84}"/>
                </a:ext>
              </a:extLst>
            </p:cNvPr>
            <p:cNvSpPr/>
            <p:nvPr/>
          </p:nvSpPr>
          <p:spPr>
            <a:xfrm flipH="1">
              <a:off x="6795352" y="2694999"/>
              <a:ext cx="572646" cy="554438"/>
            </a:xfrm>
            <a:prstGeom prst="ellipse">
              <a:avLst/>
            </a:prstGeom>
            <a:solidFill>
              <a:schemeClr val="accent1"/>
            </a:solidFill>
            <a:ln>
              <a:noFill/>
            </a:ln>
          </p:spPr>
          <p:txBody>
            <a:bodyPr vert="horz" wrap="square" lIns="0" tIns="0" rIns="0" bIns="0" rtlCol="0" anchor="ctr">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endParaRPr kumimoji="0" lang="ar-SA" sz="1200" b="1" i="0" u="none" strike="noStrike" kern="1200" cap="none" spc="0" normalizeH="0" baseline="0" noProof="0">
                <a:ln>
                  <a:noFill/>
                </a:ln>
                <a:solidFill>
                  <a:prstClr val="white"/>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40" name="Graphic 39">
              <a:extLst>
                <a:ext uri="{FF2B5EF4-FFF2-40B4-BE49-F238E27FC236}">
                  <a16:creationId xmlns:a16="http://schemas.microsoft.com/office/drawing/2014/main" id="{3EC338A0-9266-0B3C-636B-4329B9C44C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36932" y="2827475"/>
              <a:ext cx="289486" cy="289486"/>
            </a:xfrm>
            <a:prstGeom prst="rect">
              <a:avLst/>
            </a:prstGeom>
          </p:spPr>
        </p:pic>
      </p:grpSp>
      <p:sp>
        <p:nvSpPr>
          <p:cNvPr id="20" name="Rectangle: Rounded Corners 19">
            <a:extLst>
              <a:ext uri="{FF2B5EF4-FFF2-40B4-BE49-F238E27FC236}">
                <a16:creationId xmlns:a16="http://schemas.microsoft.com/office/drawing/2014/main" id="{C89496A0-2305-B949-92CD-B23E2803CBB7}"/>
              </a:ext>
            </a:extLst>
          </p:cNvPr>
          <p:cNvSpPr/>
          <p:nvPr/>
        </p:nvSpPr>
        <p:spPr>
          <a:xfrm flipH="1">
            <a:off x="5939011" y="1988496"/>
            <a:ext cx="1280160" cy="1000374"/>
          </a:xfrm>
          <a:prstGeom prst="roundRect">
            <a:avLst>
              <a:gd name="adj" fmla="val 5930"/>
            </a:avLst>
          </a:prstGeom>
          <a:solidFill>
            <a:schemeClr val="accent4">
              <a:lumMod val="20000"/>
              <a:lumOff val="80000"/>
            </a:schemeClr>
          </a:solidFill>
          <a:ln>
            <a:noFill/>
          </a:ln>
        </p:spPr>
        <p:txBody>
          <a:bodyPr vert="horz" wrap="square" lIns="0" tIns="182880" rIns="0" bIns="0" rtlCol="0" anchor="t">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r>
              <a:rPr kumimoji="0" lang="ar-EG" sz="105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هل الهدف واضح ومحدد؟ </a:t>
            </a:r>
          </a:p>
        </p:txBody>
      </p:sp>
      <p:sp>
        <p:nvSpPr>
          <p:cNvPr id="9" name="Rectangle: Rounded Corners 8">
            <a:extLst>
              <a:ext uri="{FF2B5EF4-FFF2-40B4-BE49-F238E27FC236}">
                <a16:creationId xmlns:a16="http://schemas.microsoft.com/office/drawing/2014/main" id="{D7E1E35E-8068-F44F-8D54-6BF1A5ACB12B}"/>
              </a:ext>
            </a:extLst>
          </p:cNvPr>
          <p:cNvSpPr/>
          <p:nvPr/>
        </p:nvSpPr>
        <p:spPr>
          <a:xfrm flipH="1">
            <a:off x="5939011" y="1661391"/>
            <a:ext cx="1280160" cy="457200"/>
          </a:xfrm>
          <a:prstGeom prst="roundRect">
            <a:avLst/>
          </a:prstGeom>
          <a:solidFill>
            <a:schemeClr val="accent4">
              <a:lumMod val="60000"/>
              <a:lumOff val="40000"/>
            </a:schemeClr>
          </a:solidFill>
          <a:ln>
            <a:noFill/>
          </a:ln>
        </p:spPr>
        <p:txBody>
          <a:bodyPr vert="horz" wrap="square" lIns="0" tIns="0" rIns="0" bIns="0" rtlCol="0" anchor="b">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محددة</a:t>
            </a:r>
            <a:br>
              <a:rPr kumimoji="0" lang="ar-EG"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en-US"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Specific</a:t>
            </a:r>
          </a:p>
        </p:txBody>
      </p:sp>
      <p:grpSp>
        <p:nvGrpSpPr>
          <p:cNvPr id="47" name="Group 46">
            <a:extLst>
              <a:ext uri="{FF2B5EF4-FFF2-40B4-BE49-F238E27FC236}">
                <a16:creationId xmlns:a16="http://schemas.microsoft.com/office/drawing/2014/main" id="{27047E92-9B39-48F3-D74F-4691F8E85197}"/>
              </a:ext>
            </a:extLst>
          </p:cNvPr>
          <p:cNvGrpSpPr/>
          <p:nvPr/>
        </p:nvGrpSpPr>
        <p:grpSpPr>
          <a:xfrm>
            <a:off x="6292768" y="1183004"/>
            <a:ext cx="572646" cy="554438"/>
            <a:chOff x="7205752" y="1506665"/>
            <a:chExt cx="572646" cy="554438"/>
          </a:xfrm>
          <a:effectLst>
            <a:outerShdw blurRad="63500" sx="102000" sy="102000" algn="ctr" rotWithShape="0">
              <a:prstClr val="black">
                <a:alpha val="40000"/>
              </a:prstClr>
            </a:outerShdw>
          </a:effectLst>
        </p:grpSpPr>
        <p:sp>
          <p:nvSpPr>
            <p:cNvPr id="10" name="Oval 9">
              <a:extLst>
                <a:ext uri="{FF2B5EF4-FFF2-40B4-BE49-F238E27FC236}">
                  <a16:creationId xmlns:a16="http://schemas.microsoft.com/office/drawing/2014/main" id="{4E2D56C5-C35B-AF37-E64C-09BB00C2681A}"/>
                </a:ext>
              </a:extLst>
            </p:cNvPr>
            <p:cNvSpPr/>
            <p:nvPr/>
          </p:nvSpPr>
          <p:spPr>
            <a:xfrm flipH="1">
              <a:off x="7205752" y="1506665"/>
              <a:ext cx="572646" cy="554438"/>
            </a:xfrm>
            <a:prstGeom prst="ellipse">
              <a:avLst/>
            </a:prstGeom>
            <a:solidFill>
              <a:schemeClr val="accent1"/>
            </a:solidFill>
            <a:ln>
              <a:noFill/>
            </a:ln>
          </p:spPr>
          <p:txBody>
            <a:bodyPr vert="horz" wrap="square" lIns="0" tIns="0" rIns="0" bIns="0" rtlCol="0" anchor="ctr">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endParaRPr kumimoji="0" lang="ar-SA" sz="1200" b="1" i="0" u="none" strike="noStrike" kern="1200" cap="none" spc="0" normalizeH="0" baseline="0" noProof="0">
                <a:ln>
                  <a:noFill/>
                </a:ln>
                <a:solidFill>
                  <a:prstClr val="white"/>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35" name="Graphic 34">
              <a:extLst>
                <a:ext uri="{FF2B5EF4-FFF2-40B4-BE49-F238E27FC236}">
                  <a16:creationId xmlns:a16="http://schemas.microsoft.com/office/drawing/2014/main" id="{0163C55A-BBB5-ADA5-E57F-1041B33336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27360" y="1605774"/>
              <a:ext cx="329431" cy="356220"/>
            </a:xfrm>
            <a:prstGeom prst="rect">
              <a:avLst/>
            </a:prstGeom>
          </p:spPr>
        </p:pic>
      </p:grpSp>
      <p:sp>
        <p:nvSpPr>
          <p:cNvPr id="68" name="Freeform 142">
            <a:extLst>
              <a:ext uri="{FF2B5EF4-FFF2-40B4-BE49-F238E27FC236}">
                <a16:creationId xmlns:a16="http://schemas.microsoft.com/office/drawing/2014/main" id="{B0C99012-4FE6-17D0-A952-BF4A672056D3}"/>
              </a:ext>
            </a:extLst>
          </p:cNvPr>
          <p:cNvSpPr>
            <a:spLocks/>
          </p:cNvSpPr>
          <p:nvPr/>
        </p:nvSpPr>
        <p:spPr bwMode="auto">
          <a:xfrm>
            <a:off x="6512062" y="2753905"/>
            <a:ext cx="134059" cy="136852"/>
          </a:xfrm>
          <a:custGeom>
            <a:avLst/>
            <a:gdLst>
              <a:gd name="T0" fmla="*/ 60 w 61"/>
              <a:gd name="T1" fmla="*/ 46 h 62"/>
              <a:gd name="T2" fmla="*/ 45 w 61"/>
              <a:gd name="T3" fmla="*/ 31 h 62"/>
              <a:gd name="T4" fmla="*/ 60 w 61"/>
              <a:gd name="T5" fmla="*/ 16 h 62"/>
              <a:gd name="T6" fmla="*/ 60 w 61"/>
              <a:gd name="T7" fmla="*/ 11 h 62"/>
              <a:gd name="T8" fmla="*/ 51 w 61"/>
              <a:gd name="T9" fmla="*/ 2 h 62"/>
              <a:gd name="T10" fmla="*/ 46 w 61"/>
              <a:gd name="T11" fmla="*/ 2 h 62"/>
              <a:gd name="T12" fmla="*/ 31 w 61"/>
              <a:gd name="T13" fmla="*/ 17 h 62"/>
              <a:gd name="T14" fmla="*/ 16 w 61"/>
              <a:gd name="T15" fmla="*/ 2 h 62"/>
              <a:gd name="T16" fmla="*/ 10 w 61"/>
              <a:gd name="T17" fmla="*/ 2 h 62"/>
              <a:gd name="T18" fmla="*/ 2 w 61"/>
              <a:gd name="T19" fmla="*/ 11 h 62"/>
              <a:gd name="T20" fmla="*/ 2 w 61"/>
              <a:gd name="T21" fmla="*/ 16 h 62"/>
              <a:gd name="T22" fmla="*/ 16 w 61"/>
              <a:gd name="T23" fmla="*/ 31 h 62"/>
              <a:gd name="T24" fmla="*/ 2 w 61"/>
              <a:gd name="T25" fmla="*/ 46 h 62"/>
              <a:gd name="T26" fmla="*/ 2 w 61"/>
              <a:gd name="T27" fmla="*/ 52 h 62"/>
              <a:gd name="T28" fmla="*/ 10 w 61"/>
              <a:gd name="T29" fmla="*/ 60 h 62"/>
              <a:gd name="T30" fmla="*/ 16 w 61"/>
              <a:gd name="T31" fmla="*/ 60 h 62"/>
              <a:gd name="T32" fmla="*/ 31 w 61"/>
              <a:gd name="T33" fmla="*/ 45 h 62"/>
              <a:gd name="T34" fmla="*/ 46 w 61"/>
              <a:gd name="T35" fmla="*/ 60 h 62"/>
              <a:gd name="T36" fmla="*/ 51 w 61"/>
              <a:gd name="T37" fmla="*/ 60 h 62"/>
              <a:gd name="T38" fmla="*/ 60 w 61"/>
              <a:gd name="T39" fmla="*/ 52 h 62"/>
              <a:gd name="T40" fmla="*/ 60 w 61"/>
              <a:gd name="T41" fmla="*/ 4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62">
                <a:moveTo>
                  <a:pt x="60" y="46"/>
                </a:moveTo>
                <a:cubicBezTo>
                  <a:pt x="45" y="31"/>
                  <a:pt x="45" y="31"/>
                  <a:pt x="45" y="31"/>
                </a:cubicBezTo>
                <a:cubicBezTo>
                  <a:pt x="60" y="16"/>
                  <a:pt x="60" y="16"/>
                  <a:pt x="60" y="16"/>
                </a:cubicBezTo>
                <a:cubicBezTo>
                  <a:pt x="61" y="15"/>
                  <a:pt x="61" y="12"/>
                  <a:pt x="60" y="11"/>
                </a:cubicBezTo>
                <a:cubicBezTo>
                  <a:pt x="51" y="2"/>
                  <a:pt x="51" y="2"/>
                  <a:pt x="51" y="2"/>
                </a:cubicBezTo>
                <a:cubicBezTo>
                  <a:pt x="50" y="0"/>
                  <a:pt x="47" y="0"/>
                  <a:pt x="46" y="2"/>
                </a:cubicBezTo>
                <a:cubicBezTo>
                  <a:pt x="31" y="17"/>
                  <a:pt x="31" y="17"/>
                  <a:pt x="31" y="17"/>
                </a:cubicBezTo>
                <a:cubicBezTo>
                  <a:pt x="16" y="2"/>
                  <a:pt x="16" y="2"/>
                  <a:pt x="16" y="2"/>
                </a:cubicBezTo>
                <a:cubicBezTo>
                  <a:pt x="14" y="0"/>
                  <a:pt x="12" y="0"/>
                  <a:pt x="10" y="2"/>
                </a:cubicBezTo>
                <a:cubicBezTo>
                  <a:pt x="2" y="11"/>
                  <a:pt x="2" y="11"/>
                  <a:pt x="2" y="11"/>
                </a:cubicBezTo>
                <a:cubicBezTo>
                  <a:pt x="0" y="12"/>
                  <a:pt x="0" y="15"/>
                  <a:pt x="2" y="16"/>
                </a:cubicBezTo>
                <a:cubicBezTo>
                  <a:pt x="16" y="31"/>
                  <a:pt x="16" y="31"/>
                  <a:pt x="16" y="31"/>
                </a:cubicBezTo>
                <a:cubicBezTo>
                  <a:pt x="2" y="46"/>
                  <a:pt x="2" y="46"/>
                  <a:pt x="2" y="46"/>
                </a:cubicBezTo>
                <a:cubicBezTo>
                  <a:pt x="0" y="48"/>
                  <a:pt x="0" y="50"/>
                  <a:pt x="2" y="52"/>
                </a:cubicBezTo>
                <a:cubicBezTo>
                  <a:pt x="10" y="60"/>
                  <a:pt x="10" y="60"/>
                  <a:pt x="10" y="60"/>
                </a:cubicBezTo>
                <a:cubicBezTo>
                  <a:pt x="12" y="62"/>
                  <a:pt x="14" y="62"/>
                  <a:pt x="16" y="60"/>
                </a:cubicBezTo>
                <a:cubicBezTo>
                  <a:pt x="31" y="45"/>
                  <a:pt x="31" y="45"/>
                  <a:pt x="31" y="45"/>
                </a:cubicBezTo>
                <a:cubicBezTo>
                  <a:pt x="46" y="60"/>
                  <a:pt x="46" y="60"/>
                  <a:pt x="46" y="60"/>
                </a:cubicBezTo>
                <a:cubicBezTo>
                  <a:pt x="47" y="62"/>
                  <a:pt x="50" y="62"/>
                  <a:pt x="51" y="60"/>
                </a:cubicBezTo>
                <a:cubicBezTo>
                  <a:pt x="60" y="52"/>
                  <a:pt x="60" y="52"/>
                  <a:pt x="60" y="52"/>
                </a:cubicBezTo>
                <a:cubicBezTo>
                  <a:pt x="61" y="50"/>
                  <a:pt x="61" y="48"/>
                  <a:pt x="60" y="46"/>
                </a:cubicBezTo>
                <a:close/>
              </a:path>
            </a:pathLst>
          </a:custGeom>
          <a:solidFill>
            <a:srgbClr val="C00000"/>
          </a:solidFill>
          <a:ln>
            <a:noFill/>
          </a:ln>
        </p:spPr>
        <p:txBody>
          <a:bodyPr vert="horz" wrap="square" lIns="34290" tIns="17145" rIns="34290" bIns="17145" numCol="1" anchor="t" anchorCtr="0" compatLnSpc="1">
            <a:prstTxWarp prst="textNoShape">
              <a:avLst/>
            </a:prstTxWarp>
          </a:bodyP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253" b="0" i="0" u="none" strike="noStrike" kern="1200" cap="none" spc="0" normalizeH="0" baseline="0" noProof="0">
              <a:ln>
                <a:noFill/>
              </a:ln>
              <a:solidFill>
                <a:srgbClr val="C00000"/>
              </a:solidFill>
              <a:effectLst/>
              <a:uLnTx/>
              <a:uFillTx/>
              <a:latin typeface="Calibri" panose="020F0502020204030204"/>
              <a:ea typeface="+mn-ea"/>
              <a:cs typeface="+mn-cs"/>
            </a:endParaRPr>
          </a:p>
        </p:txBody>
      </p:sp>
      <p:sp>
        <p:nvSpPr>
          <p:cNvPr id="30" name="Rectangle: Rounded Corners 29">
            <a:extLst>
              <a:ext uri="{FF2B5EF4-FFF2-40B4-BE49-F238E27FC236}">
                <a16:creationId xmlns:a16="http://schemas.microsoft.com/office/drawing/2014/main" id="{0A0D209D-819A-D405-C2B3-842FD9EEFAC6}"/>
              </a:ext>
            </a:extLst>
          </p:cNvPr>
          <p:cNvSpPr/>
          <p:nvPr/>
        </p:nvSpPr>
        <p:spPr>
          <a:xfrm flipH="1">
            <a:off x="1797902" y="1988496"/>
            <a:ext cx="1280160" cy="1000374"/>
          </a:xfrm>
          <a:prstGeom prst="roundRect">
            <a:avLst>
              <a:gd name="adj" fmla="val 8077"/>
            </a:avLst>
          </a:prstGeom>
          <a:solidFill>
            <a:schemeClr val="accent4">
              <a:lumMod val="20000"/>
              <a:lumOff val="80000"/>
            </a:schemeClr>
          </a:solidFill>
          <a:ln>
            <a:noFill/>
          </a:ln>
        </p:spPr>
        <p:txBody>
          <a:bodyPr vert="horz" wrap="square" lIns="0" tIns="182880" rIns="0" bIns="0" rtlCol="0" anchor="t">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r>
              <a:rPr kumimoji="0" lang="ar-EG" sz="105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هل يرتبط الهدف بشكل مباشر برؤية الشركة ونشاطها الأساسي ؟</a:t>
            </a:r>
          </a:p>
        </p:txBody>
      </p:sp>
      <p:sp>
        <p:nvSpPr>
          <p:cNvPr id="28" name="Rectangle: Rounded Corners 27">
            <a:extLst>
              <a:ext uri="{FF2B5EF4-FFF2-40B4-BE49-F238E27FC236}">
                <a16:creationId xmlns:a16="http://schemas.microsoft.com/office/drawing/2014/main" id="{AB131BCB-8894-C8C6-6616-1EA774A8284E}"/>
              </a:ext>
            </a:extLst>
          </p:cNvPr>
          <p:cNvSpPr/>
          <p:nvPr/>
        </p:nvSpPr>
        <p:spPr>
          <a:xfrm flipH="1">
            <a:off x="1797902" y="1661391"/>
            <a:ext cx="1280160" cy="457200"/>
          </a:xfrm>
          <a:prstGeom prst="roundRect">
            <a:avLst/>
          </a:prstGeom>
          <a:solidFill>
            <a:schemeClr val="accent4">
              <a:lumMod val="60000"/>
              <a:lumOff val="40000"/>
            </a:schemeClr>
          </a:solidFill>
          <a:ln>
            <a:noFill/>
          </a:ln>
        </p:spPr>
        <p:txBody>
          <a:bodyPr vert="horz" wrap="square" lIns="0" tIns="0" rIns="0" bIns="0" rtlCol="0" anchor="b">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ذات صلة</a:t>
            </a:r>
            <a:br>
              <a:rPr kumimoji="0" lang="ar-EG"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en-US"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Relevant</a:t>
            </a:r>
          </a:p>
        </p:txBody>
      </p:sp>
      <p:grpSp>
        <p:nvGrpSpPr>
          <p:cNvPr id="60" name="Group 59">
            <a:extLst>
              <a:ext uri="{FF2B5EF4-FFF2-40B4-BE49-F238E27FC236}">
                <a16:creationId xmlns:a16="http://schemas.microsoft.com/office/drawing/2014/main" id="{89E25311-6E54-90EA-2F6A-30562B7C95EA}"/>
              </a:ext>
            </a:extLst>
          </p:cNvPr>
          <p:cNvGrpSpPr/>
          <p:nvPr/>
        </p:nvGrpSpPr>
        <p:grpSpPr>
          <a:xfrm>
            <a:off x="2151659" y="1183004"/>
            <a:ext cx="572646" cy="554438"/>
            <a:chOff x="6910552" y="3292576"/>
            <a:chExt cx="572646" cy="554438"/>
          </a:xfrm>
          <a:effectLst>
            <a:outerShdw blurRad="63500" sx="102000" sy="102000" algn="ctr" rotWithShape="0">
              <a:prstClr val="black">
                <a:alpha val="40000"/>
              </a:prstClr>
            </a:outerShdw>
          </a:effectLst>
        </p:grpSpPr>
        <p:sp>
          <p:nvSpPr>
            <p:cNvPr id="29" name="Oval 28">
              <a:extLst>
                <a:ext uri="{FF2B5EF4-FFF2-40B4-BE49-F238E27FC236}">
                  <a16:creationId xmlns:a16="http://schemas.microsoft.com/office/drawing/2014/main" id="{65BF6709-1B4F-3386-E981-C761BAE46FD9}"/>
                </a:ext>
              </a:extLst>
            </p:cNvPr>
            <p:cNvSpPr/>
            <p:nvPr/>
          </p:nvSpPr>
          <p:spPr>
            <a:xfrm flipH="1">
              <a:off x="6910552" y="3292576"/>
              <a:ext cx="572646" cy="554438"/>
            </a:xfrm>
            <a:prstGeom prst="ellipse">
              <a:avLst/>
            </a:prstGeom>
            <a:solidFill>
              <a:schemeClr val="accent1"/>
            </a:solidFill>
            <a:ln>
              <a:noFill/>
            </a:ln>
          </p:spPr>
          <p:txBody>
            <a:bodyPr vert="horz" wrap="square" lIns="0" tIns="0" rIns="0" bIns="0" rtlCol="0" anchor="ctr">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endParaRPr kumimoji="0" lang="ar-SA" sz="1200" b="1" i="0" u="none" strike="noStrike" kern="1200" cap="none" spc="0" normalizeH="0" baseline="0" noProof="0">
                <a:ln>
                  <a:noFill/>
                </a:ln>
                <a:solidFill>
                  <a:prstClr val="white"/>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43" name="Graphic 42">
              <a:extLst>
                <a:ext uri="{FF2B5EF4-FFF2-40B4-BE49-F238E27FC236}">
                  <a16:creationId xmlns:a16="http://schemas.microsoft.com/office/drawing/2014/main" id="{E33B33C6-9CE9-182A-977A-01BDC954DB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48251" y="3406014"/>
              <a:ext cx="297248" cy="327562"/>
            </a:xfrm>
            <a:prstGeom prst="rect">
              <a:avLst/>
            </a:prstGeom>
          </p:spPr>
        </p:pic>
      </p:grpSp>
      <p:sp>
        <p:nvSpPr>
          <p:cNvPr id="24" name="Rectangle: Rounded Corners 23">
            <a:extLst>
              <a:ext uri="{FF2B5EF4-FFF2-40B4-BE49-F238E27FC236}">
                <a16:creationId xmlns:a16="http://schemas.microsoft.com/office/drawing/2014/main" id="{23E06A45-2753-8F00-3FF6-8DF53C4AA98E}"/>
              </a:ext>
            </a:extLst>
          </p:cNvPr>
          <p:cNvSpPr/>
          <p:nvPr/>
        </p:nvSpPr>
        <p:spPr>
          <a:xfrm flipH="1">
            <a:off x="4558642" y="1988496"/>
            <a:ext cx="1280160" cy="1000374"/>
          </a:xfrm>
          <a:prstGeom prst="roundRect">
            <a:avLst>
              <a:gd name="adj" fmla="val 5930"/>
            </a:avLst>
          </a:prstGeom>
          <a:solidFill>
            <a:schemeClr val="accent4">
              <a:lumMod val="20000"/>
              <a:lumOff val="80000"/>
            </a:schemeClr>
          </a:solidFill>
          <a:ln>
            <a:noFill/>
          </a:ln>
        </p:spPr>
        <p:txBody>
          <a:bodyPr vert="horz" wrap="square" lIns="0" tIns="182880" rIns="0" bIns="0" rtlCol="0" anchor="t">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r>
              <a:rPr kumimoji="0" lang="ar-EG" sz="105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هل يمكن قياس التقدم نحو هذا الهدف ؟</a:t>
            </a:r>
          </a:p>
        </p:txBody>
      </p:sp>
      <p:sp>
        <p:nvSpPr>
          <p:cNvPr id="21" name="Rectangle: Rounded Corners 20">
            <a:extLst>
              <a:ext uri="{FF2B5EF4-FFF2-40B4-BE49-F238E27FC236}">
                <a16:creationId xmlns:a16="http://schemas.microsoft.com/office/drawing/2014/main" id="{E4E9D08F-549C-091D-DC3B-F677AA6395E7}"/>
              </a:ext>
            </a:extLst>
          </p:cNvPr>
          <p:cNvSpPr/>
          <p:nvPr/>
        </p:nvSpPr>
        <p:spPr>
          <a:xfrm flipH="1">
            <a:off x="4558642" y="1661391"/>
            <a:ext cx="1280160" cy="457200"/>
          </a:xfrm>
          <a:prstGeom prst="roundRect">
            <a:avLst/>
          </a:prstGeom>
          <a:solidFill>
            <a:schemeClr val="accent4">
              <a:lumMod val="60000"/>
              <a:lumOff val="40000"/>
            </a:schemeClr>
          </a:solidFill>
          <a:ln>
            <a:noFill/>
          </a:ln>
        </p:spPr>
        <p:txBody>
          <a:bodyPr vert="horz" wrap="square" lIns="0" tIns="0" rIns="0" bIns="0" rtlCol="0" anchor="b">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قابلة للقياس</a:t>
            </a:r>
            <a:br>
              <a:rPr kumimoji="0" lang="ar-EG"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en-US"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Measurable</a:t>
            </a:r>
          </a:p>
        </p:txBody>
      </p:sp>
      <p:grpSp>
        <p:nvGrpSpPr>
          <p:cNvPr id="58" name="Group 57">
            <a:extLst>
              <a:ext uri="{FF2B5EF4-FFF2-40B4-BE49-F238E27FC236}">
                <a16:creationId xmlns:a16="http://schemas.microsoft.com/office/drawing/2014/main" id="{74B5A9DA-D0B1-5357-8C24-49DC194E6DD5}"/>
              </a:ext>
            </a:extLst>
          </p:cNvPr>
          <p:cNvGrpSpPr/>
          <p:nvPr/>
        </p:nvGrpSpPr>
        <p:grpSpPr>
          <a:xfrm>
            <a:off x="4912399" y="1183004"/>
            <a:ext cx="572646" cy="554438"/>
            <a:chOff x="6910552" y="2100832"/>
            <a:chExt cx="572646" cy="554438"/>
          </a:xfrm>
          <a:effectLst>
            <a:outerShdw blurRad="63500" sx="102000" sy="102000" algn="ctr" rotWithShape="0">
              <a:prstClr val="black">
                <a:alpha val="40000"/>
              </a:prstClr>
            </a:outerShdw>
          </a:effectLst>
        </p:grpSpPr>
        <p:sp>
          <p:nvSpPr>
            <p:cNvPr id="23" name="Oval 22">
              <a:extLst>
                <a:ext uri="{FF2B5EF4-FFF2-40B4-BE49-F238E27FC236}">
                  <a16:creationId xmlns:a16="http://schemas.microsoft.com/office/drawing/2014/main" id="{FBAE23E5-60A5-A902-B0F6-97F1288B10CC}"/>
                </a:ext>
              </a:extLst>
            </p:cNvPr>
            <p:cNvSpPr/>
            <p:nvPr/>
          </p:nvSpPr>
          <p:spPr>
            <a:xfrm flipH="1">
              <a:off x="6910552" y="2100832"/>
              <a:ext cx="572646" cy="554438"/>
            </a:xfrm>
            <a:prstGeom prst="ellipse">
              <a:avLst/>
            </a:prstGeom>
            <a:solidFill>
              <a:schemeClr val="accent1"/>
            </a:solidFill>
            <a:ln>
              <a:noFill/>
            </a:ln>
          </p:spPr>
          <p:txBody>
            <a:bodyPr vert="horz" wrap="square" lIns="0" tIns="0" rIns="0" bIns="0" rtlCol="0" anchor="ctr">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endParaRPr kumimoji="0" lang="ar-SA" sz="1200" b="1" i="0" u="none" strike="noStrike" kern="1200" cap="none" spc="0" normalizeH="0" baseline="0" noProof="0">
                <a:ln>
                  <a:noFill/>
                </a:ln>
                <a:solidFill>
                  <a:prstClr val="white"/>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37" name="Graphic 36">
              <a:extLst>
                <a:ext uri="{FF2B5EF4-FFF2-40B4-BE49-F238E27FC236}">
                  <a16:creationId xmlns:a16="http://schemas.microsoft.com/office/drawing/2014/main" id="{DBB1BE4C-917C-68E1-ECD7-A5FE0AC042F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58225" y="2219021"/>
              <a:ext cx="277301" cy="318061"/>
            </a:xfrm>
            <a:prstGeom prst="rect">
              <a:avLst/>
            </a:prstGeom>
          </p:spPr>
        </p:pic>
      </p:grpSp>
      <p:sp>
        <p:nvSpPr>
          <p:cNvPr id="33" name="Rectangle: Rounded Corners 32">
            <a:extLst>
              <a:ext uri="{FF2B5EF4-FFF2-40B4-BE49-F238E27FC236}">
                <a16:creationId xmlns:a16="http://schemas.microsoft.com/office/drawing/2014/main" id="{AC8A087B-3A53-6E49-3DCB-BD1A6AD75837}"/>
              </a:ext>
            </a:extLst>
          </p:cNvPr>
          <p:cNvSpPr/>
          <p:nvPr/>
        </p:nvSpPr>
        <p:spPr>
          <a:xfrm flipH="1">
            <a:off x="417532" y="1988496"/>
            <a:ext cx="1280160" cy="1000374"/>
          </a:xfrm>
          <a:prstGeom prst="roundRect">
            <a:avLst>
              <a:gd name="adj" fmla="val 5930"/>
            </a:avLst>
          </a:prstGeom>
          <a:solidFill>
            <a:schemeClr val="accent4">
              <a:lumMod val="20000"/>
              <a:lumOff val="80000"/>
            </a:schemeClr>
          </a:solidFill>
          <a:ln>
            <a:noFill/>
          </a:ln>
        </p:spPr>
        <p:txBody>
          <a:bodyPr vert="horz" wrap="square" lIns="0" tIns="182880" rIns="0" bIns="0" rtlCol="0" anchor="t">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r>
              <a:rPr kumimoji="0" lang="ar-EG" sz="105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هل للهدف اطار زمني محدد؟</a:t>
            </a:r>
          </a:p>
        </p:txBody>
      </p:sp>
      <p:sp>
        <p:nvSpPr>
          <p:cNvPr id="31" name="Rectangle: Rounded Corners 30">
            <a:extLst>
              <a:ext uri="{FF2B5EF4-FFF2-40B4-BE49-F238E27FC236}">
                <a16:creationId xmlns:a16="http://schemas.microsoft.com/office/drawing/2014/main" id="{91CEB36F-6DEA-0F61-48D4-0D0D8A9AC82C}"/>
              </a:ext>
            </a:extLst>
          </p:cNvPr>
          <p:cNvSpPr/>
          <p:nvPr/>
        </p:nvSpPr>
        <p:spPr>
          <a:xfrm flipH="1">
            <a:off x="417532" y="1661391"/>
            <a:ext cx="1280160" cy="457200"/>
          </a:xfrm>
          <a:prstGeom prst="roundRect">
            <a:avLst/>
          </a:prstGeom>
          <a:solidFill>
            <a:schemeClr val="accent4">
              <a:lumMod val="60000"/>
              <a:lumOff val="40000"/>
            </a:schemeClr>
          </a:solidFill>
          <a:ln>
            <a:noFill/>
          </a:ln>
        </p:spPr>
        <p:txBody>
          <a:bodyPr vert="horz" wrap="square" lIns="0" tIns="0" rIns="0" bIns="0" rtlCol="0" anchor="b">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محددة بزمن</a:t>
            </a:r>
            <a:br>
              <a:rPr kumimoji="0" lang="ar-EG"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en-US"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Time-bound</a:t>
            </a:r>
          </a:p>
        </p:txBody>
      </p:sp>
      <p:grpSp>
        <p:nvGrpSpPr>
          <p:cNvPr id="61" name="Group 60">
            <a:extLst>
              <a:ext uri="{FF2B5EF4-FFF2-40B4-BE49-F238E27FC236}">
                <a16:creationId xmlns:a16="http://schemas.microsoft.com/office/drawing/2014/main" id="{E1B12A9A-F6D3-A198-240D-41683B77B185}"/>
              </a:ext>
            </a:extLst>
          </p:cNvPr>
          <p:cNvGrpSpPr/>
          <p:nvPr/>
        </p:nvGrpSpPr>
        <p:grpSpPr>
          <a:xfrm>
            <a:off x="771289" y="1183004"/>
            <a:ext cx="572646" cy="554438"/>
            <a:chOff x="7205752" y="3886743"/>
            <a:chExt cx="572646" cy="554438"/>
          </a:xfrm>
          <a:effectLst>
            <a:outerShdw blurRad="63500" sx="102000" sy="102000" algn="ctr" rotWithShape="0">
              <a:prstClr val="black">
                <a:alpha val="40000"/>
              </a:prstClr>
            </a:outerShdw>
          </a:effectLst>
        </p:grpSpPr>
        <p:sp>
          <p:nvSpPr>
            <p:cNvPr id="32" name="Oval 31">
              <a:extLst>
                <a:ext uri="{FF2B5EF4-FFF2-40B4-BE49-F238E27FC236}">
                  <a16:creationId xmlns:a16="http://schemas.microsoft.com/office/drawing/2014/main" id="{3848D0E8-2416-C954-0846-D6D35F401B7C}"/>
                </a:ext>
              </a:extLst>
            </p:cNvPr>
            <p:cNvSpPr/>
            <p:nvPr/>
          </p:nvSpPr>
          <p:spPr>
            <a:xfrm flipH="1">
              <a:off x="7205752" y="3886743"/>
              <a:ext cx="572646" cy="554438"/>
            </a:xfrm>
            <a:prstGeom prst="ellipse">
              <a:avLst/>
            </a:prstGeom>
            <a:solidFill>
              <a:schemeClr val="accent1"/>
            </a:solidFill>
            <a:ln>
              <a:noFill/>
            </a:ln>
          </p:spPr>
          <p:txBody>
            <a:bodyPr vert="horz" wrap="square" lIns="0" tIns="0" rIns="0" bIns="0" rtlCol="0" anchor="ctr">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endParaRPr kumimoji="0" lang="ar-SA" sz="1200" b="1" i="0" u="none" strike="noStrike" kern="1200" cap="none" spc="0" normalizeH="0" baseline="0" noProof="0">
                <a:ln>
                  <a:noFill/>
                </a:ln>
                <a:solidFill>
                  <a:prstClr val="white"/>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45" name="Graphic 44">
              <a:extLst>
                <a:ext uri="{FF2B5EF4-FFF2-40B4-BE49-F238E27FC236}">
                  <a16:creationId xmlns:a16="http://schemas.microsoft.com/office/drawing/2014/main" id="{43F93CE1-CF34-FB16-3EEA-C2F173844D7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31703" y="4009317"/>
              <a:ext cx="320745" cy="309290"/>
            </a:xfrm>
            <a:prstGeom prst="rect">
              <a:avLst/>
            </a:prstGeom>
          </p:spPr>
        </p:pic>
      </p:grpSp>
      <p:sp>
        <p:nvSpPr>
          <p:cNvPr id="84" name="Freeform 142">
            <a:extLst>
              <a:ext uri="{FF2B5EF4-FFF2-40B4-BE49-F238E27FC236}">
                <a16:creationId xmlns:a16="http://schemas.microsoft.com/office/drawing/2014/main" id="{B6D98305-34DE-5EBF-6E0B-087735EBE1E6}"/>
              </a:ext>
            </a:extLst>
          </p:cNvPr>
          <p:cNvSpPr>
            <a:spLocks/>
          </p:cNvSpPr>
          <p:nvPr/>
        </p:nvSpPr>
        <p:spPr bwMode="auto">
          <a:xfrm>
            <a:off x="990583" y="2753905"/>
            <a:ext cx="134059" cy="136852"/>
          </a:xfrm>
          <a:custGeom>
            <a:avLst/>
            <a:gdLst>
              <a:gd name="T0" fmla="*/ 60 w 61"/>
              <a:gd name="T1" fmla="*/ 46 h 62"/>
              <a:gd name="T2" fmla="*/ 45 w 61"/>
              <a:gd name="T3" fmla="*/ 31 h 62"/>
              <a:gd name="T4" fmla="*/ 60 w 61"/>
              <a:gd name="T5" fmla="*/ 16 h 62"/>
              <a:gd name="T6" fmla="*/ 60 w 61"/>
              <a:gd name="T7" fmla="*/ 11 h 62"/>
              <a:gd name="T8" fmla="*/ 51 w 61"/>
              <a:gd name="T9" fmla="*/ 2 h 62"/>
              <a:gd name="T10" fmla="*/ 46 w 61"/>
              <a:gd name="T11" fmla="*/ 2 h 62"/>
              <a:gd name="T12" fmla="*/ 31 w 61"/>
              <a:gd name="T13" fmla="*/ 17 h 62"/>
              <a:gd name="T14" fmla="*/ 16 w 61"/>
              <a:gd name="T15" fmla="*/ 2 h 62"/>
              <a:gd name="T16" fmla="*/ 10 w 61"/>
              <a:gd name="T17" fmla="*/ 2 h 62"/>
              <a:gd name="T18" fmla="*/ 2 w 61"/>
              <a:gd name="T19" fmla="*/ 11 h 62"/>
              <a:gd name="T20" fmla="*/ 2 w 61"/>
              <a:gd name="T21" fmla="*/ 16 h 62"/>
              <a:gd name="T22" fmla="*/ 16 w 61"/>
              <a:gd name="T23" fmla="*/ 31 h 62"/>
              <a:gd name="T24" fmla="*/ 2 w 61"/>
              <a:gd name="T25" fmla="*/ 46 h 62"/>
              <a:gd name="T26" fmla="*/ 2 w 61"/>
              <a:gd name="T27" fmla="*/ 52 h 62"/>
              <a:gd name="T28" fmla="*/ 10 w 61"/>
              <a:gd name="T29" fmla="*/ 60 h 62"/>
              <a:gd name="T30" fmla="*/ 16 w 61"/>
              <a:gd name="T31" fmla="*/ 60 h 62"/>
              <a:gd name="T32" fmla="*/ 31 w 61"/>
              <a:gd name="T33" fmla="*/ 45 h 62"/>
              <a:gd name="T34" fmla="*/ 46 w 61"/>
              <a:gd name="T35" fmla="*/ 60 h 62"/>
              <a:gd name="T36" fmla="*/ 51 w 61"/>
              <a:gd name="T37" fmla="*/ 60 h 62"/>
              <a:gd name="T38" fmla="*/ 60 w 61"/>
              <a:gd name="T39" fmla="*/ 52 h 62"/>
              <a:gd name="T40" fmla="*/ 60 w 61"/>
              <a:gd name="T41" fmla="*/ 4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62">
                <a:moveTo>
                  <a:pt x="60" y="46"/>
                </a:moveTo>
                <a:cubicBezTo>
                  <a:pt x="45" y="31"/>
                  <a:pt x="45" y="31"/>
                  <a:pt x="45" y="31"/>
                </a:cubicBezTo>
                <a:cubicBezTo>
                  <a:pt x="60" y="16"/>
                  <a:pt x="60" y="16"/>
                  <a:pt x="60" y="16"/>
                </a:cubicBezTo>
                <a:cubicBezTo>
                  <a:pt x="61" y="15"/>
                  <a:pt x="61" y="12"/>
                  <a:pt x="60" y="11"/>
                </a:cubicBezTo>
                <a:cubicBezTo>
                  <a:pt x="51" y="2"/>
                  <a:pt x="51" y="2"/>
                  <a:pt x="51" y="2"/>
                </a:cubicBezTo>
                <a:cubicBezTo>
                  <a:pt x="50" y="0"/>
                  <a:pt x="47" y="0"/>
                  <a:pt x="46" y="2"/>
                </a:cubicBezTo>
                <a:cubicBezTo>
                  <a:pt x="31" y="17"/>
                  <a:pt x="31" y="17"/>
                  <a:pt x="31" y="17"/>
                </a:cubicBezTo>
                <a:cubicBezTo>
                  <a:pt x="16" y="2"/>
                  <a:pt x="16" y="2"/>
                  <a:pt x="16" y="2"/>
                </a:cubicBezTo>
                <a:cubicBezTo>
                  <a:pt x="14" y="0"/>
                  <a:pt x="12" y="0"/>
                  <a:pt x="10" y="2"/>
                </a:cubicBezTo>
                <a:cubicBezTo>
                  <a:pt x="2" y="11"/>
                  <a:pt x="2" y="11"/>
                  <a:pt x="2" y="11"/>
                </a:cubicBezTo>
                <a:cubicBezTo>
                  <a:pt x="0" y="12"/>
                  <a:pt x="0" y="15"/>
                  <a:pt x="2" y="16"/>
                </a:cubicBezTo>
                <a:cubicBezTo>
                  <a:pt x="16" y="31"/>
                  <a:pt x="16" y="31"/>
                  <a:pt x="16" y="31"/>
                </a:cubicBezTo>
                <a:cubicBezTo>
                  <a:pt x="2" y="46"/>
                  <a:pt x="2" y="46"/>
                  <a:pt x="2" y="46"/>
                </a:cubicBezTo>
                <a:cubicBezTo>
                  <a:pt x="0" y="48"/>
                  <a:pt x="0" y="50"/>
                  <a:pt x="2" y="52"/>
                </a:cubicBezTo>
                <a:cubicBezTo>
                  <a:pt x="10" y="60"/>
                  <a:pt x="10" y="60"/>
                  <a:pt x="10" y="60"/>
                </a:cubicBezTo>
                <a:cubicBezTo>
                  <a:pt x="12" y="62"/>
                  <a:pt x="14" y="62"/>
                  <a:pt x="16" y="60"/>
                </a:cubicBezTo>
                <a:cubicBezTo>
                  <a:pt x="31" y="45"/>
                  <a:pt x="31" y="45"/>
                  <a:pt x="31" y="45"/>
                </a:cubicBezTo>
                <a:cubicBezTo>
                  <a:pt x="46" y="60"/>
                  <a:pt x="46" y="60"/>
                  <a:pt x="46" y="60"/>
                </a:cubicBezTo>
                <a:cubicBezTo>
                  <a:pt x="47" y="62"/>
                  <a:pt x="50" y="62"/>
                  <a:pt x="51" y="60"/>
                </a:cubicBezTo>
                <a:cubicBezTo>
                  <a:pt x="60" y="52"/>
                  <a:pt x="60" y="52"/>
                  <a:pt x="60" y="52"/>
                </a:cubicBezTo>
                <a:cubicBezTo>
                  <a:pt x="61" y="50"/>
                  <a:pt x="61" y="48"/>
                  <a:pt x="60" y="46"/>
                </a:cubicBezTo>
                <a:close/>
              </a:path>
            </a:pathLst>
          </a:custGeom>
          <a:solidFill>
            <a:srgbClr val="C00000"/>
          </a:solidFill>
          <a:ln>
            <a:noFill/>
          </a:ln>
        </p:spPr>
        <p:txBody>
          <a:bodyPr vert="horz" wrap="square" lIns="34290" tIns="17145" rIns="34290" bIns="17145" numCol="1" anchor="t" anchorCtr="0" compatLnSpc="1">
            <a:prstTxWarp prst="textNoShape">
              <a:avLst/>
            </a:prstTxWarp>
          </a:bodyP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253" b="0" i="0" u="none" strike="noStrike" kern="1200" cap="none" spc="0" normalizeH="0" baseline="0" noProof="0">
              <a:ln>
                <a:noFill/>
              </a:ln>
              <a:solidFill>
                <a:srgbClr val="C00000"/>
              </a:solidFill>
              <a:effectLst/>
              <a:uLnTx/>
              <a:uFillTx/>
              <a:latin typeface="Calibri" panose="020F0502020204030204"/>
              <a:ea typeface="+mn-ea"/>
              <a:cs typeface="+mn-cs"/>
            </a:endParaRPr>
          </a:p>
        </p:txBody>
      </p:sp>
      <p:sp>
        <p:nvSpPr>
          <p:cNvPr id="90" name="Rectangle: Rounded Corners 89">
            <a:extLst>
              <a:ext uri="{FF2B5EF4-FFF2-40B4-BE49-F238E27FC236}">
                <a16:creationId xmlns:a16="http://schemas.microsoft.com/office/drawing/2014/main" id="{57931EE0-8A34-2536-D0CC-7A9D40524E54}"/>
              </a:ext>
            </a:extLst>
          </p:cNvPr>
          <p:cNvSpPr/>
          <p:nvPr/>
        </p:nvSpPr>
        <p:spPr>
          <a:xfrm flipH="1">
            <a:off x="4558640" y="3082987"/>
            <a:ext cx="2660529" cy="1266502"/>
          </a:xfrm>
          <a:prstGeom prst="roundRect">
            <a:avLst>
              <a:gd name="adj" fmla="val 5930"/>
            </a:avLst>
          </a:prstGeom>
          <a:solidFill>
            <a:schemeClr val="tx2">
              <a:lumMod val="20000"/>
              <a:lumOff val="80000"/>
            </a:schemeClr>
          </a:solidFill>
          <a:ln>
            <a:noFill/>
          </a:ln>
        </p:spPr>
        <p:txBody>
          <a:bodyPr vert="horz" wrap="square" lIns="0" tIns="182880" rIns="0" bIns="0" rtlCol="0" anchor="t">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endParaRPr kumimoji="0" lang="ar-EG" sz="105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endParaRPr>
          </a:p>
        </p:txBody>
      </p:sp>
      <p:sp>
        <p:nvSpPr>
          <p:cNvPr id="91" name="Rectangle: Rounded Corners 90">
            <a:extLst>
              <a:ext uri="{FF2B5EF4-FFF2-40B4-BE49-F238E27FC236}">
                <a16:creationId xmlns:a16="http://schemas.microsoft.com/office/drawing/2014/main" id="{B9A37DB1-B254-9350-31D1-6ED21585DF6A}"/>
              </a:ext>
            </a:extLst>
          </p:cNvPr>
          <p:cNvSpPr/>
          <p:nvPr/>
        </p:nvSpPr>
        <p:spPr>
          <a:xfrm flipH="1">
            <a:off x="417532" y="3082987"/>
            <a:ext cx="1280160" cy="1266502"/>
          </a:xfrm>
          <a:prstGeom prst="roundRect">
            <a:avLst>
              <a:gd name="adj" fmla="val 5930"/>
            </a:avLst>
          </a:prstGeom>
          <a:solidFill>
            <a:schemeClr val="tx2">
              <a:lumMod val="20000"/>
              <a:lumOff val="80000"/>
            </a:schemeClr>
          </a:solidFill>
          <a:ln>
            <a:noFill/>
          </a:ln>
        </p:spPr>
        <p:txBody>
          <a:bodyPr vert="horz" wrap="square" lIns="0" tIns="182880" rIns="0" bIns="0" rtlCol="0" anchor="t">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endParaRPr kumimoji="0" lang="ar-EG" sz="105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endParaRPr>
          </a:p>
        </p:txBody>
      </p:sp>
      <p:sp>
        <p:nvSpPr>
          <p:cNvPr id="92" name="Rectangle: Rounded Corners 91">
            <a:extLst>
              <a:ext uri="{FF2B5EF4-FFF2-40B4-BE49-F238E27FC236}">
                <a16:creationId xmlns:a16="http://schemas.microsoft.com/office/drawing/2014/main" id="{B8EAD344-32D2-67C7-1067-00FEE2077AEE}"/>
              </a:ext>
            </a:extLst>
          </p:cNvPr>
          <p:cNvSpPr/>
          <p:nvPr/>
        </p:nvSpPr>
        <p:spPr>
          <a:xfrm flipH="1">
            <a:off x="1797901" y="3082987"/>
            <a:ext cx="2660529" cy="1266502"/>
          </a:xfrm>
          <a:prstGeom prst="roundRect">
            <a:avLst>
              <a:gd name="adj" fmla="val 5930"/>
            </a:avLst>
          </a:prstGeom>
          <a:solidFill>
            <a:schemeClr val="tx2">
              <a:lumMod val="20000"/>
              <a:lumOff val="80000"/>
            </a:schemeClr>
          </a:solidFill>
          <a:ln>
            <a:noFill/>
          </a:ln>
        </p:spPr>
        <p:txBody>
          <a:bodyPr vert="horz" wrap="square" lIns="0" tIns="182880" rIns="0" bIns="0" rtlCol="0" anchor="t">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endParaRPr kumimoji="0" lang="ar-EG" sz="105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endParaRPr>
          </a:p>
        </p:txBody>
      </p:sp>
      <p:sp>
        <p:nvSpPr>
          <p:cNvPr id="93" name="مربع نص 39">
            <a:extLst>
              <a:ext uri="{FF2B5EF4-FFF2-40B4-BE49-F238E27FC236}">
                <a16:creationId xmlns:a16="http://schemas.microsoft.com/office/drawing/2014/main" id="{1B791AA0-E054-57CC-06B4-F93AF24D387F}"/>
              </a:ext>
            </a:extLst>
          </p:cNvPr>
          <p:cNvSpPr txBox="1"/>
          <p:nvPr/>
        </p:nvSpPr>
        <p:spPr>
          <a:xfrm>
            <a:off x="4668857" y="3179059"/>
            <a:ext cx="2476955" cy="369332"/>
          </a:xfrm>
          <a:prstGeom prst="rect">
            <a:avLst/>
          </a:prstGeom>
        </p:spPr>
        <p:txBody>
          <a:bodyPr wrap="square" rtlCol="1">
            <a:spAutoFit/>
          </a:bodyPr>
          <a:lstStyle/>
          <a:p>
            <a:pPr marL="0" marR="0" lvl="0" indent="0" algn="r" defTabSz="171450" rtl="0"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44546A"/>
                </a:solidFill>
                <a:effectLst/>
                <a:uLnTx/>
                <a:uFillTx/>
                <a:latin typeface="Sakkal Majalla" panose="02000000000000000000" pitchFamily="2" charset="-78"/>
                <a:ea typeface="+mn-ea"/>
                <a:cs typeface="Sakkal Majalla" panose="02000000000000000000" pitchFamily="2" charset="-78"/>
              </a:rPr>
              <a:t>الملاحظات الإيجابية:</a:t>
            </a:r>
          </a:p>
          <a:p>
            <a:pPr marL="0" marR="0" lvl="0" indent="0" algn="r" defTabSz="171450" rtl="0" eaLnBrk="1" fontAlgn="auto" latinLnBrk="0" hangingPunct="1">
              <a:lnSpc>
                <a:spcPct val="100000"/>
              </a:lnSpc>
              <a:spcBef>
                <a:spcPts val="0"/>
              </a:spcBef>
              <a:spcAft>
                <a:spcPts val="0"/>
              </a:spcAft>
              <a:buClrTx/>
              <a:buSzTx/>
              <a:buFontTx/>
              <a:buNone/>
              <a:tabLst/>
              <a:defRPr/>
            </a:pPr>
            <a:r>
              <a:rPr kumimoji="0" lang="ar-SA" sz="900" b="0" i="0" u="none" strike="noStrike" kern="1200" cap="none" spc="0" normalizeH="0" baseline="0" noProof="0" dirty="0">
                <a:ln>
                  <a:noFill/>
                </a:ln>
                <a:solidFill>
                  <a:srgbClr val="44546A"/>
                </a:solidFill>
                <a:effectLst/>
                <a:uLnTx/>
                <a:uFillTx/>
                <a:latin typeface="Sakkal Majalla" panose="02000000000000000000" pitchFamily="2" charset="-78"/>
                <a:ea typeface="+mn-ea"/>
                <a:cs typeface="Sakkal Majalla" panose="02000000000000000000" pitchFamily="2" charset="-78"/>
              </a:rPr>
              <a:t>مهم جدًا للشركة القابضة التي ترغب بالتوسع</a:t>
            </a:r>
          </a:p>
        </p:txBody>
      </p:sp>
      <p:sp>
        <p:nvSpPr>
          <p:cNvPr id="94" name="مربع نص 41">
            <a:extLst>
              <a:ext uri="{FF2B5EF4-FFF2-40B4-BE49-F238E27FC236}">
                <a16:creationId xmlns:a16="http://schemas.microsoft.com/office/drawing/2014/main" id="{C583BC4C-EF67-354D-2679-EEB08F40AE76}"/>
              </a:ext>
            </a:extLst>
          </p:cNvPr>
          <p:cNvSpPr txBox="1"/>
          <p:nvPr/>
        </p:nvSpPr>
        <p:spPr>
          <a:xfrm>
            <a:off x="1861887" y="3179059"/>
            <a:ext cx="2523186" cy="784830"/>
          </a:xfrm>
          <a:prstGeom prst="rect">
            <a:avLst/>
          </a:prstGeom>
        </p:spPr>
        <p:txBody>
          <a:bodyPr wrap="square" rtlCol="1">
            <a:spAutoFit/>
          </a:bodyPr>
          <a:lstStyle/>
          <a:p>
            <a:pPr marL="0" marR="0" lvl="0" indent="0" algn="r" defTabSz="171450" rtl="0"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نقاط الضعف:</a:t>
            </a:r>
          </a:p>
          <a:p>
            <a:pPr marL="0" marR="0" lvl="0" indent="0" algn="r" defTabSz="171450" rtl="0" eaLnBrk="1" fontAlgn="auto" latinLnBrk="0" hangingPunct="1">
              <a:lnSpc>
                <a:spcPct val="100000"/>
              </a:lnSpc>
              <a:spcBef>
                <a:spcPts val="0"/>
              </a:spcBef>
              <a:spcAft>
                <a:spcPts val="0"/>
              </a:spcAft>
              <a:buClrTx/>
              <a:buSzTx/>
              <a:buFontTx/>
              <a:buNone/>
              <a:tabLst/>
              <a:defRPr/>
            </a:pPr>
            <a:r>
              <a:rPr kumimoji="0" lang="ar-SA" sz="900" b="0"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الهدف غامض </a:t>
            </a:r>
            <a:r>
              <a:rPr kumimoji="0" lang="ar-SA" sz="900" b="1"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وغير قابل للقياس</a:t>
            </a:r>
            <a:r>
              <a:rPr kumimoji="0" lang="ar-SA" sz="900" b="0"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 ما هو التموضع المقصود؟ هل القيادة؟ أم المنافسة السعرية؟ أم التميز بالجودة؟</a:t>
            </a:r>
          </a:p>
          <a:p>
            <a:pPr marL="0" marR="0" lvl="0" indent="0" algn="r" defTabSz="171450" rtl="0" eaLnBrk="1" fontAlgn="auto" latinLnBrk="0" hangingPunct="1">
              <a:lnSpc>
                <a:spcPct val="100000"/>
              </a:lnSpc>
              <a:spcBef>
                <a:spcPts val="0"/>
              </a:spcBef>
              <a:spcAft>
                <a:spcPts val="0"/>
              </a:spcAft>
              <a:buClrTx/>
              <a:buSzTx/>
              <a:buFontTx/>
              <a:buNone/>
              <a:tabLst/>
              <a:defRPr/>
            </a:pPr>
            <a:r>
              <a:rPr kumimoji="0" lang="ar-SA" sz="900" b="0"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لا يرتبط بعناصر محددة مثل: الحصة السوقية، رضا العملاء، عدد المشاريع، أو تقييم العلامة التجارية.</a:t>
            </a:r>
          </a:p>
        </p:txBody>
      </p:sp>
      <p:sp>
        <p:nvSpPr>
          <p:cNvPr id="95" name="مربع نص 42">
            <a:extLst>
              <a:ext uri="{FF2B5EF4-FFF2-40B4-BE49-F238E27FC236}">
                <a16:creationId xmlns:a16="http://schemas.microsoft.com/office/drawing/2014/main" id="{6F0D9AEB-4A68-4385-3D75-B8055FC8C284}"/>
              </a:ext>
            </a:extLst>
          </p:cNvPr>
          <p:cNvSpPr txBox="1"/>
          <p:nvPr/>
        </p:nvSpPr>
        <p:spPr>
          <a:xfrm>
            <a:off x="417532" y="3179059"/>
            <a:ext cx="1206802" cy="1061829"/>
          </a:xfrm>
          <a:prstGeom prst="rect">
            <a:avLst/>
          </a:prstGeom>
        </p:spPr>
        <p:txBody>
          <a:bodyPr wrap="square" rtlCol="1">
            <a:spAutoFit/>
          </a:bodyPr>
          <a:lstStyle/>
          <a:p>
            <a:pPr marL="0" marR="0" lvl="0" indent="0" algn="r" defTabSz="171450" rtl="0"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التوصية:</a:t>
            </a:r>
          </a:p>
          <a:p>
            <a:pPr marL="0" marR="0" lvl="0" indent="0" algn="r" defTabSz="171450" rtl="0" eaLnBrk="1" fontAlgn="auto" latinLnBrk="0" hangingPunct="1">
              <a:lnSpc>
                <a:spcPct val="100000"/>
              </a:lnSpc>
              <a:spcBef>
                <a:spcPts val="0"/>
              </a:spcBef>
              <a:spcAft>
                <a:spcPts val="0"/>
              </a:spcAft>
              <a:buClrTx/>
              <a:buSzTx/>
              <a:buFontTx/>
              <a:buNone/>
              <a:tabLst/>
              <a:defRPr/>
            </a:pPr>
            <a:r>
              <a:rPr kumimoji="0" lang="ar-SA" sz="900" b="0"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إعادة صياغة الهدف ليعكس شكل التموضع المستهدف (ريادة؟ تميز في قطاع معين؟ مرجعية في السوق العقاري؟) وربطه بمؤشرات أداء سوقية وتنافسية واضحة.</a:t>
            </a:r>
          </a:p>
        </p:txBody>
      </p:sp>
      <p:sp>
        <p:nvSpPr>
          <p:cNvPr id="7" name="Freeform 142">
            <a:extLst>
              <a:ext uri="{FF2B5EF4-FFF2-40B4-BE49-F238E27FC236}">
                <a16:creationId xmlns:a16="http://schemas.microsoft.com/office/drawing/2014/main" id="{71D4A872-0547-0C2B-5D94-24618D8722BE}"/>
              </a:ext>
            </a:extLst>
          </p:cNvPr>
          <p:cNvSpPr>
            <a:spLocks/>
          </p:cNvSpPr>
          <p:nvPr/>
        </p:nvSpPr>
        <p:spPr bwMode="auto">
          <a:xfrm>
            <a:off x="5131692" y="2758468"/>
            <a:ext cx="134059" cy="136852"/>
          </a:xfrm>
          <a:custGeom>
            <a:avLst/>
            <a:gdLst>
              <a:gd name="T0" fmla="*/ 60 w 61"/>
              <a:gd name="T1" fmla="*/ 46 h 62"/>
              <a:gd name="T2" fmla="*/ 45 w 61"/>
              <a:gd name="T3" fmla="*/ 31 h 62"/>
              <a:gd name="T4" fmla="*/ 60 w 61"/>
              <a:gd name="T5" fmla="*/ 16 h 62"/>
              <a:gd name="T6" fmla="*/ 60 w 61"/>
              <a:gd name="T7" fmla="*/ 11 h 62"/>
              <a:gd name="T8" fmla="*/ 51 w 61"/>
              <a:gd name="T9" fmla="*/ 2 h 62"/>
              <a:gd name="T10" fmla="*/ 46 w 61"/>
              <a:gd name="T11" fmla="*/ 2 h 62"/>
              <a:gd name="T12" fmla="*/ 31 w 61"/>
              <a:gd name="T13" fmla="*/ 17 h 62"/>
              <a:gd name="T14" fmla="*/ 16 w 61"/>
              <a:gd name="T15" fmla="*/ 2 h 62"/>
              <a:gd name="T16" fmla="*/ 10 w 61"/>
              <a:gd name="T17" fmla="*/ 2 h 62"/>
              <a:gd name="T18" fmla="*/ 2 w 61"/>
              <a:gd name="T19" fmla="*/ 11 h 62"/>
              <a:gd name="T20" fmla="*/ 2 w 61"/>
              <a:gd name="T21" fmla="*/ 16 h 62"/>
              <a:gd name="T22" fmla="*/ 16 w 61"/>
              <a:gd name="T23" fmla="*/ 31 h 62"/>
              <a:gd name="T24" fmla="*/ 2 w 61"/>
              <a:gd name="T25" fmla="*/ 46 h 62"/>
              <a:gd name="T26" fmla="*/ 2 w 61"/>
              <a:gd name="T27" fmla="*/ 52 h 62"/>
              <a:gd name="T28" fmla="*/ 10 w 61"/>
              <a:gd name="T29" fmla="*/ 60 h 62"/>
              <a:gd name="T30" fmla="*/ 16 w 61"/>
              <a:gd name="T31" fmla="*/ 60 h 62"/>
              <a:gd name="T32" fmla="*/ 31 w 61"/>
              <a:gd name="T33" fmla="*/ 45 h 62"/>
              <a:gd name="T34" fmla="*/ 46 w 61"/>
              <a:gd name="T35" fmla="*/ 60 h 62"/>
              <a:gd name="T36" fmla="*/ 51 w 61"/>
              <a:gd name="T37" fmla="*/ 60 h 62"/>
              <a:gd name="T38" fmla="*/ 60 w 61"/>
              <a:gd name="T39" fmla="*/ 52 h 62"/>
              <a:gd name="T40" fmla="*/ 60 w 61"/>
              <a:gd name="T41" fmla="*/ 4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62">
                <a:moveTo>
                  <a:pt x="60" y="46"/>
                </a:moveTo>
                <a:cubicBezTo>
                  <a:pt x="45" y="31"/>
                  <a:pt x="45" y="31"/>
                  <a:pt x="45" y="31"/>
                </a:cubicBezTo>
                <a:cubicBezTo>
                  <a:pt x="60" y="16"/>
                  <a:pt x="60" y="16"/>
                  <a:pt x="60" y="16"/>
                </a:cubicBezTo>
                <a:cubicBezTo>
                  <a:pt x="61" y="15"/>
                  <a:pt x="61" y="12"/>
                  <a:pt x="60" y="11"/>
                </a:cubicBezTo>
                <a:cubicBezTo>
                  <a:pt x="51" y="2"/>
                  <a:pt x="51" y="2"/>
                  <a:pt x="51" y="2"/>
                </a:cubicBezTo>
                <a:cubicBezTo>
                  <a:pt x="50" y="0"/>
                  <a:pt x="47" y="0"/>
                  <a:pt x="46" y="2"/>
                </a:cubicBezTo>
                <a:cubicBezTo>
                  <a:pt x="31" y="17"/>
                  <a:pt x="31" y="17"/>
                  <a:pt x="31" y="17"/>
                </a:cubicBezTo>
                <a:cubicBezTo>
                  <a:pt x="16" y="2"/>
                  <a:pt x="16" y="2"/>
                  <a:pt x="16" y="2"/>
                </a:cubicBezTo>
                <a:cubicBezTo>
                  <a:pt x="14" y="0"/>
                  <a:pt x="12" y="0"/>
                  <a:pt x="10" y="2"/>
                </a:cubicBezTo>
                <a:cubicBezTo>
                  <a:pt x="2" y="11"/>
                  <a:pt x="2" y="11"/>
                  <a:pt x="2" y="11"/>
                </a:cubicBezTo>
                <a:cubicBezTo>
                  <a:pt x="0" y="12"/>
                  <a:pt x="0" y="15"/>
                  <a:pt x="2" y="16"/>
                </a:cubicBezTo>
                <a:cubicBezTo>
                  <a:pt x="16" y="31"/>
                  <a:pt x="16" y="31"/>
                  <a:pt x="16" y="31"/>
                </a:cubicBezTo>
                <a:cubicBezTo>
                  <a:pt x="2" y="46"/>
                  <a:pt x="2" y="46"/>
                  <a:pt x="2" y="46"/>
                </a:cubicBezTo>
                <a:cubicBezTo>
                  <a:pt x="0" y="48"/>
                  <a:pt x="0" y="50"/>
                  <a:pt x="2" y="52"/>
                </a:cubicBezTo>
                <a:cubicBezTo>
                  <a:pt x="10" y="60"/>
                  <a:pt x="10" y="60"/>
                  <a:pt x="10" y="60"/>
                </a:cubicBezTo>
                <a:cubicBezTo>
                  <a:pt x="12" y="62"/>
                  <a:pt x="14" y="62"/>
                  <a:pt x="16" y="60"/>
                </a:cubicBezTo>
                <a:cubicBezTo>
                  <a:pt x="31" y="45"/>
                  <a:pt x="31" y="45"/>
                  <a:pt x="31" y="45"/>
                </a:cubicBezTo>
                <a:cubicBezTo>
                  <a:pt x="46" y="60"/>
                  <a:pt x="46" y="60"/>
                  <a:pt x="46" y="60"/>
                </a:cubicBezTo>
                <a:cubicBezTo>
                  <a:pt x="47" y="62"/>
                  <a:pt x="50" y="62"/>
                  <a:pt x="51" y="60"/>
                </a:cubicBezTo>
                <a:cubicBezTo>
                  <a:pt x="60" y="52"/>
                  <a:pt x="60" y="52"/>
                  <a:pt x="60" y="52"/>
                </a:cubicBezTo>
                <a:cubicBezTo>
                  <a:pt x="61" y="50"/>
                  <a:pt x="61" y="48"/>
                  <a:pt x="60" y="46"/>
                </a:cubicBezTo>
                <a:close/>
              </a:path>
            </a:pathLst>
          </a:custGeom>
          <a:solidFill>
            <a:srgbClr val="C00000"/>
          </a:solidFill>
          <a:ln>
            <a:noFill/>
          </a:ln>
        </p:spPr>
        <p:txBody>
          <a:bodyPr vert="horz" wrap="square" lIns="34290" tIns="17145" rIns="34290" bIns="17145" numCol="1" anchor="t" anchorCtr="0" compatLnSpc="1">
            <a:prstTxWarp prst="textNoShape">
              <a:avLst/>
            </a:prstTxWarp>
          </a:bodyP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253" b="0" i="0" u="none" strike="noStrike" kern="1200" cap="none" spc="0" normalizeH="0" baseline="0" noProof="0">
              <a:ln>
                <a:noFill/>
              </a:ln>
              <a:solidFill>
                <a:srgbClr val="C00000"/>
              </a:solidFill>
              <a:effectLst/>
              <a:uLnTx/>
              <a:uFillTx/>
              <a:latin typeface="Calibri" panose="020F0502020204030204"/>
              <a:ea typeface="+mn-ea"/>
              <a:cs typeface="+mn-cs"/>
            </a:endParaRPr>
          </a:p>
        </p:txBody>
      </p:sp>
      <p:sp>
        <p:nvSpPr>
          <p:cNvPr id="11" name="Freeform 142">
            <a:extLst>
              <a:ext uri="{FF2B5EF4-FFF2-40B4-BE49-F238E27FC236}">
                <a16:creationId xmlns:a16="http://schemas.microsoft.com/office/drawing/2014/main" id="{A96C736A-E8AE-4264-01FB-8AAA7F82D0F9}"/>
              </a:ext>
            </a:extLst>
          </p:cNvPr>
          <p:cNvSpPr>
            <a:spLocks/>
          </p:cNvSpPr>
          <p:nvPr/>
        </p:nvSpPr>
        <p:spPr bwMode="auto">
          <a:xfrm>
            <a:off x="3751322" y="2758468"/>
            <a:ext cx="134059" cy="136852"/>
          </a:xfrm>
          <a:custGeom>
            <a:avLst/>
            <a:gdLst>
              <a:gd name="T0" fmla="*/ 60 w 61"/>
              <a:gd name="T1" fmla="*/ 46 h 62"/>
              <a:gd name="T2" fmla="*/ 45 w 61"/>
              <a:gd name="T3" fmla="*/ 31 h 62"/>
              <a:gd name="T4" fmla="*/ 60 w 61"/>
              <a:gd name="T5" fmla="*/ 16 h 62"/>
              <a:gd name="T6" fmla="*/ 60 w 61"/>
              <a:gd name="T7" fmla="*/ 11 h 62"/>
              <a:gd name="T8" fmla="*/ 51 w 61"/>
              <a:gd name="T9" fmla="*/ 2 h 62"/>
              <a:gd name="T10" fmla="*/ 46 w 61"/>
              <a:gd name="T11" fmla="*/ 2 h 62"/>
              <a:gd name="T12" fmla="*/ 31 w 61"/>
              <a:gd name="T13" fmla="*/ 17 h 62"/>
              <a:gd name="T14" fmla="*/ 16 w 61"/>
              <a:gd name="T15" fmla="*/ 2 h 62"/>
              <a:gd name="T16" fmla="*/ 10 w 61"/>
              <a:gd name="T17" fmla="*/ 2 h 62"/>
              <a:gd name="T18" fmla="*/ 2 w 61"/>
              <a:gd name="T19" fmla="*/ 11 h 62"/>
              <a:gd name="T20" fmla="*/ 2 w 61"/>
              <a:gd name="T21" fmla="*/ 16 h 62"/>
              <a:gd name="T22" fmla="*/ 16 w 61"/>
              <a:gd name="T23" fmla="*/ 31 h 62"/>
              <a:gd name="T24" fmla="*/ 2 w 61"/>
              <a:gd name="T25" fmla="*/ 46 h 62"/>
              <a:gd name="T26" fmla="*/ 2 w 61"/>
              <a:gd name="T27" fmla="*/ 52 h 62"/>
              <a:gd name="T28" fmla="*/ 10 w 61"/>
              <a:gd name="T29" fmla="*/ 60 h 62"/>
              <a:gd name="T30" fmla="*/ 16 w 61"/>
              <a:gd name="T31" fmla="*/ 60 h 62"/>
              <a:gd name="T32" fmla="*/ 31 w 61"/>
              <a:gd name="T33" fmla="*/ 45 h 62"/>
              <a:gd name="T34" fmla="*/ 46 w 61"/>
              <a:gd name="T35" fmla="*/ 60 h 62"/>
              <a:gd name="T36" fmla="*/ 51 w 61"/>
              <a:gd name="T37" fmla="*/ 60 h 62"/>
              <a:gd name="T38" fmla="*/ 60 w 61"/>
              <a:gd name="T39" fmla="*/ 52 h 62"/>
              <a:gd name="T40" fmla="*/ 60 w 61"/>
              <a:gd name="T41" fmla="*/ 4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62">
                <a:moveTo>
                  <a:pt x="60" y="46"/>
                </a:moveTo>
                <a:cubicBezTo>
                  <a:pt x="45" y="31"/>
                  <a:pt x="45" y="31"/>
                  <a:pt x="45" y="31"/>
                </a:cubicBezTo>
                <a:cubicBezTo>
                  <a:pt x="60" y="16"/>
                  <a:pt x="60" y="16"/>
                  <a:pt x="60" y="16"/>
                </a:cubicBezTo>
                <a:cubicBezTo>
                  <a:pt x="61" y="15"/>
                  <a:pt x="61" y="12"/>
                  <a:pt x="60" y="11"/>
                </a:cubicBezTo>
                <a:cubicBezTo>
                  <a:pt x="51" y="2"/>
                  <a:pt x="51" y="2"/>
                  <a:pt x="51" y="2"/>
                </a:cubicBezTo>
                <a:cubicBezTo>
                  <a:pt x="50" y="0"/>
                  <a:pt x="47" y="0"/>
                  <a:pt x="46" y="2"/>
                </a:cubicBezTo>
                <a:cubicBezTo>
                  <a:pt x="31" y="17"/>
                  <a:pt x="31" y="17"/>
                  <a:pt x="31" y="17"/>
                </a:cubicBezTo>
                <a:cubicBezTo>
                  <a:pt x="16" y="2"/>
                  <a:pt x="16" y="2"/>
                  <a:pt x="16" y="2"/>
                </a:cubicBezTo>
                <a:cubicBezTo>
                  <a:pt x="14" y="0"/>
                  <a:pt x="12" y="0"/>
                  <a:pt x="10" y="2"/>
                </a:cubicBezTo>
                <a:cubicBezTo>
                  <a:pt x="2" y="11"/>
                  <a:pt x="2" y="11"/>
                  <a:pt x="2" y="11"/>
                </a:cubicBezTo>
                <a:cubicBezTo>
                  <a:pt x="0" y="12"/>
                  <a:pt x="0" y="15"/>
                  <a:pt x="2" y="16"/>
                </a:cubicBezTo>
                <a:cubicBezTo>
                  <a:pt x="16" y="31"/>
                  <a:pt x="16" y="31"/>
                  <a:pt x="16" y="31"/>
                </a:cubicBezTo>
                <a:cubicBezTo>
                  <a:pt x="2" y="46"/>
                  <a:pt x="2" y="46"/>
                  <a:pt x="2" y="46"/>
                </a:cubicBezTo>
                <a:cubicBezTo>
                  <a:pt x="0" y="48"/>
                  <a:pt x="0" y="50"/>
                  <a:pt x="2" y="52"/>
                </a:cubicBezTo>
                <a:cubicBezTo>
                  <a:pt x="10" y="60"/>
                  <a:pt x="10" y="60"/>
                  <a:pt x="10" y="60"/>
                </a:cubicBezTo>
                <a:cubicBezTo>
                  <a:pt x="12" y="62"/>
                  <a:pt x="14" y="62"/>
                  <a:pt x="16" y="60"/>
                </a:cubicBezTo>
                <a:cubicBezTo>
                  <a:pt x="31" y="45"/>
                  <a:pt x="31" y="45"/>
                  <a:pt x="31" y="45"/>
                </a:cubicBezTo>
                <a:cubicBezTo>
                  <a:pt x="46" y="60"/>
                  <a:pt x="46" y="60"/>
                  <a:pt x="46" y="60"/>
                </a:cubicBezTo>
                <a:cubicBezTo>
                  <a:pt x="47" y="62"/>
                  <a:pt x="50" y="62"/>
                  <a:pt x="51" y="60"/>
                </a:cubicBezTo>
                <a:cubicBezTo>
                  <a:pt x="60" y="52"/>
                  <a:pt x="60" y="52"/>
                  <a:pt x="60" y="52"/>
                </a:cubicBezTo>
                <a:cubicBezTo>
                  <a:pt x="61" y="50"/>
                  <a:pt x="61" y="48"/>
                  <a:pt x="60" y="46"/>
                </a:cubicBezTo>
                <a:close/>
              </a:path>
            </a:pathLst>
          </a:custGeom>
          <a:solidFill>
            <a:srgbClr val="C00000"/>
          </a:solidFill>
          <a:ln>
            <a:noFill/>
          </a:ln>
        </p:spPr>
        <p:txBody>
          <a:bodyPr vert="horz" wrap="square" lIns="34290" tIns="17145" rIns="34290" bIns="17145" numCol="1" anchor="t" anchorCtr="0" compatLnSpc="1">
            <a:prstTxWarp prst="textNoShape">
              <a:avLst/>
            </a:prstTxWarp>
          </a:bodyP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253" b="0" i="0" u="none" strike="noStrike" kern="1200" cap="none" spc="0" normalizeH="0" baseline="0" noProof="0">
              <a:ln>
                <a:noFill/>
              </a:ln>
              <a:solidFill>
                <a:srgbClr val="C00000"/>
              </a:solidFill>
              <a:effectLst/>
              <a:uLnTx/>
              <a:uFillTx/>
              <a:latin typeface="Calibri" panose="020F0502020204030204"/>
              <a:ea typeface="+mn-ea"/>
              <a:cs typeface="+mn-cs"/>
            </a:endParaRPr>
          </a:p>
        </p:txBody>
      </p:sp>
      <p:sp>
        <p:nvSpPr>
          <p:cNvPr id="12" name="Freeform 142">
            <a:extLst>
              <a:ext uri="{FF2B5EF4-FFF2-40B4-BE49-F238E27FC236}">
                <a16:creationId xmlns:a16="http://schemas.microsoft.com/office/drawing/2014/main" id="{BFA58549-4881-CBC5-626C-86E4BC6972CD}"/>
              </a:ext>
            </a:extLst>
          </p:cNvPr>
          <p:cNvSpPr>
            <a:spLocks/>
          </p:cNvSpPr>
          <p:nvPr/>
        </p:nvSpPr>
        <p:spPr bwMode="auto">
          <a:xfrm>
            <a:off x="2370952" y="2758468"/>
            <a:ext cx="134059" cy="136852"/>
          </a:xfrm>
          <a:custGeom>
            <a:avLst/>
            <a:gdLst>
              <a:gd name="T0" fmla="*/ 60 w 61"/>
              <a:gd name="T1" fmla="*/ 46 h 62"/>
              <a:gd name="T2" fmla="*/ 45 w 61"/>
              <a:gd name="T3" fmla="*/ 31 h 62"/>
              <a:gd name="T4" fmla="*/ 60 w 61"/>
              <a:gd name="T5" fmla="*/ 16 h 62"/>
              <a:gd name="T6" fmla="*/ 60 w 61"/>
              <a:gd name="T7" fmla="*/ 11 h 62"/>
              <a:gd name="T8" fmla="*/ 51 w 61"/>
              <a:gd name="T9" fmla="*/ 2 h 62"/>
              <a:gd name="T10" fmla="*/ 46 w 61"/>
              <a:gd name="T11" fmla="*/ 2 h 62"/>
              <a:gd name="T12" fmla="*/ 31 w 61"/>
              <a:gd name="T13" fmla="*/ 17 h 62"/>
              <a:gd name="T14" fmla="*/ 16 w 61"/>
              <a:gd name="T15" fmla="*/ 2 h 62"/>
              <a:gd name="T16" fmla="*/ 10 w 61"/>
              <a:gd name="T17" fmla="*/ 2 h 62"/>
              <a:gd name="T18" fmla="*/ 2 w 61"/>
              <a:gd name="T19" fmla="*/ 11 h 62"/>
              <a:gd name="T20" fmla="*/ 2 w 61"/>
              <a:gd name="T21" fmla="*/ 16 h 62"/>
              <a:gd name="T22" fmla="*/ 16 w 61"/>
              <a:gd name="T23" fmla="*/ 31 h 62"/>
              <a:gd name="T24" fmla="*/ 2 w 61"/>
              <a:gd name="T25" fmla="*/ 46 h 62"/>
              <a:gd name="T26" fmla="*/ 2 w 61"/>
              <a:gd name="T27" fmla="*/ 52 h 62"/>
              <a:gd name="T28" fmla="*/ 10 w 61"/>
              <a:gd name="T29" fmla="*/ 60 h 62"/>
              <a:gd name="T30" fmla="*/ 16 w 61"/>
              <a:gd name="T31" fmla="*/ 60 h 62"/>
              <a:gd name="T32" fmla="*/ 31 w 61"/>
              <a:gd name="T33" fmla="*/ 45 h 62"/>
              <a:gd name="T34" fmla="*/ 46 w 61"/>
              <a:gd name="T35" fmla="*/ 60 h 62"/>
              <a:gd name="T36" fmla="*/ 51 w 61"/>
              <a:gd name="T37" fmla="*/ 60 h 62"/>
              <a:gd name="T38" fmla="*/ 60 w 61"/>
              <a:gd name="T39" fmla="*/ 52 h 62"/>
              <a:gd name="T40" fmla="*/ 60 w 61"/>
              <a:gd name="T41" fmla="*/ 4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62">
                <a:moveTo>
                  <a:pt x="60" y="46"/>
                </a:moveTo>
                <a:cubicBezTo>
                  <a:pt x="45" y="31"/>
                  <a:pt x="45" y="31"/>
                  <a:pt x="45" y="31"/>
                </a:cubicBezTo>
                <a:cubicBezTo>
                  <a:pt x="60" y="16"/>
                  <a:pt x="60" y="16"/>
                  <a:pt x="60" y="16"/>
                </a:cubicBezTo>
                <a:cubicBezTo>
                  <a:pt x="61" y="15"/>
                  <a:pt x="61" y="12"/>
                  <a:pt x="60" y="11"/>
                </a:cubicBezTo>
                <a:cubicBezTo>
                  <a:pt x="51" y="2"/>
                  <a:pt x="51" y="2"/>
                  <a:pt x="51" y="2"/>
                </a:cubicBezTo>
                <a:cubicBezTo>
                  <a:pt x="50" y="0"/>
                  <a:pt x="47" y="0"/>
                  <a:pt x="46" y="2"/>
                </a:cubicBezTo>
                <a:cubicBezTo>
                  <a:pt x="31" y="17"/>
                  <a:pt x="31" y="17"/>
                  <a:pt x="31" y="17"/>
                </a:cubicBezTo>
                <a:cubicBezTo>
                  <a:pt x="16" y="2"/>
                  <a:pt x="16" y="2"/>
                  <a:pt x="16" y="2"/>
                </a:cubicBezTo>
                <a:cubicBezTo>
                  <a:pt x="14" y="0"/>
                  <a:pt x="12" y="0"/>
                  <a:pt x="10" y="2"/>
                </a:cubicBezTo>
                <a:cubicBezTo>
                  <a:pt x="2" y="11"/>
                  <a:pt x="2" y="11"/>
                  <a:pt x="2" y="11"/>
                </a:cubicBezTo>
                <a:cubicBezTo>
                  <a:pt x="0" y="12"/>
                  <a:pt x="0" y="15"/>
                  <a:pt x="2" y="16"/>
                </a:cubicBezTo>
                <a:cubicBezTo>
                  <a:pt x="16" y="31"/>
                  <a:pt x="16" y="31"/>
                  <a:pt x="16" y="31"/>
                </a:cubicBezTo>
                <a:cubicBezTo>
                  <a:pt x="2" y="46"/>
                  <a:pt x="2" y="46"/>
                  <a:pt x="2" y="46"/>
                </a:cubicBezTo>
                <a:cubicBezTo>
                  <a:pt x="0" y="48"/>
                  <a:pt x="0" y="50"/>
                  <a:pt x="2" y="52"/>
                </a:cubicBezTo>
                <a:cubicBezTo>
                  <a:pt x="10" y="60"/>
                  <a:pt x="10" y="60"/>
                  <a:pt x="10" y="60"/>
                </a:cubicBezTo>
                <a:cubicBezTo>
                  <a:pt x="12" y="62"/>
                  <a:pt x="14" y="62"/>
                  <a:pt x="16" y="60"/>
                </a:cubicBezTo>
                <a:cubicBezTo>
                  <a:pt x="31" y="45"/>
                  <a:pt x="31" y="45"/>
                  <a:pt x="31" y="45"/>
                </a:cubicBezTo>
                <a:cubicBezTo>
                  <a:pt x="46" y="60"/>
                  <a:pt x="46" y="60"/>
                  <a:pt x="46" y="60"/>
                </a:cubicBezTo>
                <a:cubicBezTo>
                  <a:pt x="47" y="62"/>
                  <a:pt x="50" y="62"/>
                  <a:pt x="51" y="60"/>
                </a:cubicBezTo>
                <a:cubicBezTo>
                  <a:pt x="60" y="52"/>
                  <a:pt x="60" y="52"/>
                  <a:pt x="60" y="52"/>
                </a:cubicBezTo>
                <a:cubicBezTo>
                  <a:pt x="61" y="50"/>
                  <a:pt x="61" y="48"/>
                  <a:pt x="60" y="46"/>
                </a:cubicBezTo>
                <a:close/>
              </a:path>
            </a:pathLst>
          </a:custGeom>
          <a:solidFill>
            <a:srgbClr val="C00000"/>
          </a:solidFill>
          <a:ln>
            <a:noFill/>
          </a:ln>
        </p:spPr>
        <p:txBody>
          <a:bodyPr vert="horz" wrap="square" lIns="34290" tIns="17145" rIns="34290" bIns="17145" numCol="1" anchor="t" anchorCtr="0" compatLnSpc="1">
            <a:prstTxWarp prst="textNoShape">
              <a:avLst/>
            </a:prstTxWarp>
          </a:bodyP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253" b="0" i="0" u="none" strike="noStrike" kern="1200" cap="none" spc="0" normalizeH="0" baseline="0" noProof="0">
              <a:ln>
                <a:noFill/>
              </a:ln>
              <a:solidFill>
                <a:srgbClr val="C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66706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A512AA-26D1-8A44-9935-7F26B77078D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009303-E1E8-79B4-F353-1ED69C3C1153}"/>
              </a:ext>
            </a:extLst>
          </p:cNvPr>
          <p:cNvSpPr>
            <a:spLocks noGrp="1"/>
          </p:cNvSpPr>
          <p:nvPr>
            <p:ph type="sldNum" sz="quarter" idx="4"/>
          </p:nvPr>
        </p:nvSpPr>
        <p:spPr/>
        <p:txBody>
          <a:bodyPr/>
          <a:lstStyle/>
          <a:p>
            <a:pPr marL="0" marR="0" lvl="0" indent="0" algn="r" defTabSz="171450" rtl="0" eaLnBrk="1" fontAlgn="auto" latinLnBrk="0" hangingPunct="1">
              <a:lnSpc>
                <a:spcPct val="100000"/>
              </a:lnSpc>
              <a:spcBef>
                <a:spcPts val="0"/>
              </a:spcBef>
              <a:spcAft>
                <a:spcPts val="0"/>
              </a:spcAft>
              <a:buClrTx/>
              <a:buSzTx/>
              <a:buFontTx/>
              <a:buNone/>
              <a:tabLst/>
              <a:defRPr/>
            </a:pPr>
            <a:fld id="{402EAA05-6333-46EE-AAC8-A5AD6A996142}" type="slidenum">
              <a:rPr kumimoji="0" lang="en-US" sz="1050" b="1" i="0" u="none" strike="noStrike" kern="1200" cap="none" spc="0" normalizeH="0" baseline="0" noProof="0" smtClean="0">
                <a:ln>
                  <a:noFill/>
                </a:ln>
                <a:solidFill>
                  <a:srgbClr val="768394"/>
                </a:solidFill>
                <a:effectLst/>
                <a:uLnTx/>
                <a:uFillTx/>
                <a:latin typeface="Calibri" panose="020F0502020204030204"/>
                <a:ea typeface="+mn-ea"/>
                <a:cs typeface="+mn-cs"/>
              </a:rPr>
              <a:pPr marL="0" marR="0" lvl="0" indent="0" algn="r" defTabSz="171450" rtl="0" eaLnBrk="1" fontAlgn="auto" latinLnBrk="0" hangingPunct="1">
                <a:lnSpc>
                  <a:spcPct val="100000"/>
                </a:lnSpc>
                <a:spcBef>
                  <a:spcPts val="0"/>
                </a:spcBef>
                <a:spcAft>
                  <a:spcPts val="0"/>
                </a:spcAft>
                <a:buClrTx/>
                <a:buSzTx/>
                <a:buFontTx/>
                <a:buNone/>
                <a:tabLst/>
                <a:defRPr/>
              </a:pPr>
              <a:t>113</a:t>
            </a:fld>
            <a:endParaRPr kumimoji="0" lang="en-US" sz="1050" b="1" i="0" u="none" strike="noStrike" kern="1200" cap="none" spc="0" normalizeH="0" baseline="0" noProof="0">
              <a:ln>
                <a:noFill/>
              </a:ln>
              <a:solidFill>
                <a:srgbClr val="768394"/>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6707528D-1BAA-09D2-474E-F8535D37A202}"/>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marL="0" marR="0" lvl="0" indent="0" algn="r" defTabSz="1828709" rtl="1" eaLnBrk="1" fontAlgn="auto" latinLnBrk="0" hangingPunct="1">
              <a:lnSpc>
                <a:spcPct val="115000"/>
              </a:lnSpc>
              <a:spcBef>
                <a:spcPct val="0"/>
              </a:spcBef>
              <a:spcAft>
                <a:spcPts val="300"/>
              </a:spcAft>
              <a:buClrTx/>
              <a:buSzTx/>
              <a:buFontTx/>
              <a:buNone/>
              <a:tabLst/>
              <a:defRPr/>
            </a:pPr>
            <a:r>
              <a:rPr kumimoji="0" lang="ar-SA" sz="1800" b="1" i="0" u="none" strike="noStrike" kern="100" cap="none" spc="0" normalizeH="0" baseline="0" noProof="0" dirty="0">
                <a:ln>
                  <a:noFill/>
                </a:ln>
                <a:solidFill>
                  <a:srgbClr val="002060"/>
                </a:solidFill>
                <a:effectLst/>
                <a:uLnTx/>
                <a:uFillTx/>
                <a:latin typeface="Aptos" panose="020B0004020202020204" pitchFamily="34" charset="0"/>
                <a:ea typeface="Aptos" panose="020B0004020202020204" pitchFamily="34" charset="0"/>
                <a:cs typeface="Sakkal Majalla" panose="02000000000000000000" pitchFamily="2" charset="-78"/>
              </a:rPr>
              <a:t>تقييم الاهداف الاستراتيجية الحالية لمجموعة الموسى القابضة</a:t>
            </a:r>
          </a:p>
        </p:txBody>
      </p:sp>
      <p:sp>
        <p:nvSpPr>
          <p:cNvPr id="4" name="Rectangle 3">
            <a:extLst>
              <a:ext uri="{FF2B5EF4-FFF2-40B4-BE49-F238E27FC236}">
                <a16:creationId xmlns:a16="http://schemas.microsoft.com/office/drawing/2014/main" id="{8A0CF4D3-8484-C550-D882-5C831ABD065A}"/>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marL="0" marR="0" lvl="0" indent="0" algn="r" defTabSz="171450" rtl="1" eaLnBrk="1" fontAlgn="auto" latinLnBrk="0" hangingPunct="1">
              <a:lnSpc>
                <a:spcPct val="100000"/>
              </a:lnSpc>
              <a:spcBef>
                <a:spcPts val="0"/>
              </a:spcBef>
              <a:spcAft>
                <a:spcPts val="0"/>
              </a:spcAft>
              <a:buClrTx/>
              <a:buSzTx/>
              <a:buFontTx/>
              <a:buNone/>
              <a:tabLst/>
              <a:defRPr/>
            </a:pPr>
            <a:endParaRPr kumimoji="0" lang="en-US" sz="25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ubtitle 2">
            <a:extLst>
              <a:ext uri="{FF2B5EF4-FFF2-40B4-BE49-F238E27FC236}">
                <a16:creationId xmlns:a16="http://schemas.microsoft.com/office/drawing/2014/main" id="{91263C53-BE3A-8905-FE9D-EC55B4105062}"/>
              </a:ext>
            </a:extLst>
          </p:cNvPr>
          <p:cNvSpPr txBox="1">
            <a:spLocks/>
          </p:cNvSpPr>
          <p:nvPr/>
        </p:nvSpPr>
        <p:spPr>
          <a:xfrm>
            <a:off x="4112596" y="794011"/>
            <a:ext cx="4745952" cy="305853"/>
          </a:xfrm>
          <a:prstGeom prst="rect">
            <a:avLst/>
          </a:prstGeom>
          <a:noFill/>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SA" sz="1500" b="0" i="0" u="none" strike="noStrike" kern="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تقييم الأهداف الاستراتيجية</a:t>
            </a:r>
          </a:p>
        </p:txBody>
      </p:sp>
      <p:sp>
        <p:nvSpPr>
          <p:cNvPr id="8" name="Freeform: Shape 7">
            <a:extLst>
              <a:ext uri="{FF2B5EF4-FFF2-40B4-BE49-F238E27FC236}">
                <a16:creationId xmlns:a16="http://schemas.microsoft.com/office/drawing/2014/main" id="{504F43A5-DD82-0218-0BB3-1AA81AED9B1D}"/>
              </a:ext>
            </a:extLst>
          </p:cNvPr>
          <p:cNvSpPr/>
          <p:nvPr/>
        </p:nvSpPr>
        <p:spPr>
          <a:xfrm flipH="1">
            <a:off x="7440470" y="1268688"/>
            <a:ext cx="1703530" cy="3407060"/>
          </a:xfrm>
          <a:custGeom>
            <a:avLst/>
            <a:gdLst>
              <a:gd name="connsiteX0" fmla="*/ 0 w 1703530"/>
              <a:gd name="connsiteY0" fmla="*/ 0 h 3407060"/>
              <a:gd name="connsiteX1" fmla="*/ 1703530 w 1703530"/>
              <a:gd name="connsiteY1" fmla="*/ 1703530 h 3407060"/>
              <a:gd name="connsiteX2" fmla="*/ 0 w 1703530"/>
              <a:gd name="connsiteY2" fmla="*/ 3407060 h 3407060"/>
            </a:gdLst>
            <a:ahLst/>
            <a:cxnLst>
              <a:cxn ang="0">
                <a:pos x="connsiteX0" y="connsiteY0"/>
              </a:cxn>
              <a:cxn ang="0">
                <a:pos x="connsiteX1" y="connsiteY1"/>
              </a:cxn>
              <a:cxn ang="0">
                <a:pos x="connsiteX2" y="connsiteY2"/>
              </a:cxn>
            </a:cxnLst>
            <a:rect l="l" t="t" r="r" b="b"/>
            <a:pathLst>
              <a:path w="1703530" h="3407060">
                <a:moveTo>
                  <a:pt x="0" y="0"/>
                </a:moveTo>
                <a:cubicBezTo>
                  <a:pt x="940834" y="0"/>
                  <a:pt x="1703530" y="762696"/>
                  <a:pt x="1703530" y="1703530"/>
                </a:cubicBezTo>
                <a:cubicBezTo>
                  <a:pt x="1703530" y="2644364"/>
                  <a:pt x="940834" y="3407060"/>
                  <a:pt x="0" y="3407060"/>
                </a:cubicBezTo>
                <a:close/>
              </a:path>
            </a:pathLst>
          </a:custGeom>
          <a:solidFill>
            <a:schemeClr val="accent1"/>
          </a:solidFill>
          <a:ln w="0" cap="flat">
            <a:noFill/>
            <a:prstDash val="solid"/>
            <a:miter/>
          </a:ln>
          <a:effectLst>
            <a:outerShdw blurRad="63500" sx="102000" sy="102000" algn="ctr" rotWithShape="0">
              <a:prstClr val="black">
                <a:alpha val="40000"/>
              </a:prstClr>
            </a:outerShdw>
          </a:effectLst>
        </p:spPr>
        <p:txBody>
          <a:bodyPr wrap="square" rtlCol="0" anchor="ctr">
            <a:noAutofit/>
          </a:bodyPr>
          <a:lstStyle/>
          <a:p>
            <a:pPr marL="0" marR="0" lvl="0" indent="0" algn="r" defTabSz="457200" rtl="1"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Subtitle 2">
            <a:extLst>
              <a:ext uri="{FF2B5EF4-FFF2-40B4-BE49-F238E27FC236}">
                <a16:creationId xmlns:a16="http://schemas.microsoft.com/office/drawing/2014/main" id="{D5448C7E-D6EA-3A1A-040C-6ABDCB5DFC37}"/>
              </a:ext>
            </a:extLst>
          </p:cNvPr>
          <p:cNvSpPr txBox="1">
            <a:spLocks/>
          </p:cNvSpPr>
          <p:nvPr/>
        </p:nvSpPr>
        <p:spPr>
          <a:xfrm>
            <a:off x="7429598" y="2532867"/>
            <a:ext cx="1523254" cy="878702"/>
          </a:xfrm>
          <a:prstGeom prst="rect">
            <a:avLst/>
          </a:prstGeom>
          <a:noFill/>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SA" sz="2800" b="1" i="0" u="none" strike="noStrike" kern="0" cap="none" spc="0" normalizeH="0" baseline="0" noProof="0">
                <a:ln>
                  <a:noFill/>
                </a:ln>
                <a:solidFill>
                  <a:prstClr val="white"/>
                </a:solidFill>
                <a:effectLst/>
                <a:uLnTx/>
                <a:uFillTx/>
                <a:latin typeface="Sakkal Majalla" panose="02000000000000000000" pitchFamily="2" charset="-78"/>
                <a:ea typeface="+mn-ea"/>
                <a:cs typeface="Sakkal Majalla" panose="02000000000000000000" pitchFamily="2" charset="-78"/>
              </a:rPr>
              <a:t>خلاصة</a:t>
            </a:r>
            <a:br>
              <a:rPr kumimoji="0" lang="ar-EG" sz="2800" b="1" i="0" u="none" strike="noStrike" kern="0" cap="none" spc="0" normalizeH="0" baseline="0" noProof="0">
                <a:ln>
                  <a:noFill/>
                </a:ln>
                <a:solidFill>
                  <a:prstClr val="white"/>
                </a:solidFill>
                <a:effectLst/>
                <a:uLnTx/>
                <a:uFillTx/>
                <a:latin typeface="Sakkal Majalla" panose="02000000000000000000" pitchFamily="2" charset="-78"/>
                <a:ea typeface="+mn-ea"/>
                <a:cs typeface="Sakkal Majalla" panose="02000000000000000000" pitchFamily="2" charset="-78"/>
              </a:rPr>
            </a:br>
            <a:r>
              <a:rPr kumimoji="0" lang="ar-SA" sz="2800" b="1" i="0" u="none" strike="noStrike" kern="0" cap="none" spc="0" normalizeH="0" baseline="0" noProof="0">
                <a:ln>
                  <a:noFill/>
                </a:ln>
                <a:solidFill>
                  <a:prstClr val="white"/>
                </a:solidFill>
                <a:effectLst/>
                <a:uLnTx/>
                <a:uFillTx/>
                <a:latin typeface="Sakkal Majalla" panose="02000000000000000000" pitchFamily="2" charset="-78"/>
                <a:ea typeface="+mn-ea"/>
                <a:cs typeface="Sakkal Majalla" panose="02000000000000000000" pitchFamily="2" charset="-78"/>
              </a:rPr>
              <a:t>عامة</a:t>
            </a:r>
          </a:p>
        </p:txBody>
      </p:sp>
      <p:sp>
        <p:nvSpPr>
          <p:cNvPr id="27" name="Rectangle: Rounded Corners 26">
            <a:extLst>
              <a:ext uri="{FF2B5EF4-FFF2-40B4-BE49-F238E27FC236}">
                <a16:creationId xmlns:a16="http://schemas.microsoft.com/office/drawing/2014/main" id="{91DDA874-3282-979F-1E49-9D9F7AF13F91}"/>
              </a:ext>
            </a:extLst>
          </p:cNvPr>
          <p:cNvSpPr/>
          <p:nvPr/>
        </p:nvSpPr>
        <p:spPr>
          <a:xfrm flipH="1">
            <a:off x="3178272" y="1988496"/>
            <a:ext cx="1280160" cy="554438"/>
          </a:xfrm>
          <a:prstGeom prst="roundRect">
            <a:avLst>
              <a:gd name="adj" fmla="val 5930"/>
            </a:avLst>
          </a:prstGeom>
          <a:solidFill>
            <a:schemeClr val="accent4">
              <a:lumMod val="20000"/>
              <a:lumOff val="80000"/>
            </a:schemeClr>
          </a:solidFill>
          <a:ln>
            <a:noFill/>
          </a:ln>
        </p:spPr>
        <p:txBody>
          <a:bodyPr vert="horz" wrap="square" lIns="0" tIns="182880" rIns="0" bIns="0" rtlCol="0" anchor="t">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r>
              <a:rPr kumimoji="0" lang="ar-EG" sz="105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هل يمكن تحقيقه بموارد</a:t>
            </a:r>
            <a:br>
              <a:rPr kumimoji="0" lang="ar-EG" sz="105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ar-EG" sz="105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الشركة المتاحة ؟</a:t>
            </a:r>
          </a:p>
        </p:txBody>
      </p:sp>
      <p:sp>
        <p:nvSpPr>
          <p:cNvPr id="25" name="Rectangle: Rounded Corners 24">
            <a:extLst>
              <a:ext uri="{FF2B5EF4-FFF2-40B4-BE49-F238E27FC236}">
                <a16:creationId xmlns:a16="http://schemas.microsoft.com/office/drawing/2014/main" id="{6FDC3F61-4088-6066-D2B8-BB8B81CA0CD4}"/>
              </a:ext>
            </a:extLst>
          </p:cNvPr>
          <p:cNvSpPr/>
          <p:nvPr/>
        </p:nvSpPr>
        <p:spPr>
          <a:xfrm flipH="1">
            <a:off x="3178272" y="1661391"/>
            <a:ext cx="1280160" cy="457200"/>
          </a:xfrm>
          <a:prstGeom prst="roundRect">
            <a:avLst/>
          </a:prstGeom>
          <a:solidFill>
            <a:schemeClr val="accent4">
              <a:lumMod val="60000"/>
              <a:lumOff val="40000"/>
            </a:schemeClr>
          </a:solidFill>
          <a:ln>
            <a:noFill/>
          </a:ln>
        </p:spPr>
        <p:txBody>
          <a:bodyPr vert="horz" wrap="square" lIns="0" tIns="0" rIns="0" bIns="0" rtlCol="0" anchor="b">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قابلة للتحقيق</a:t>
            </a:r>
            <a:br>
              <a:rPr kumimoji="0" lang="ar-EG"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en-US"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Achievable</a:t>
            </a:r>
          </a:p>
        </p:txBody>
      </p:sp>
      <p:grpSp>
        <p:nvGrpSpPr>
          <p:cNvPr id="59" name="Group 58">
            <a:extLst>
              <a:ext uri="{FF2B5EF4-FFF2-40B4-BE49-F238E27FC236}">
                <a16:creationId xmlns:a16="http://schemas.microsoft.com/office/drawing/2014/main" id="{1864514D-193D-A7A9-0905-B36A5A8A1C0A}"/>
              </a:ext>
            </a:extLst>
          </p:cNvPr>
          <p:cNvGrpSpPr/>
          <p:nvPr/>
        </p:nvGrpSpPr>
        <p:grpSpPr>
          <a:xfrm>
            <a:off x="3532029" y="1183004"/>
            <a:ext cx="572646" cy="554438"/>
            <a:chOff x="6795352" y="2694999"/>
            <a:chExt cx="572646" cy="554438"/>
          </a:xfrm>
          <a:effectLst>
            <a:outerShdw blurRad="63500" sx="102000" sy="102000" algn="ctr" rotWithShape="0">
              <a:prstClr val="black">
                <a:alpha val="40000"/>
              </a:prstClr>
            </a:outerShdw>
          </a:effectLst>
        </p:grpSpPr>
        <p:sp>
          <p:nvSpPr>
            <p:cNvPr id="26" name="Oval 25">
              <a:extLst>
                <a:ext uri="{FF2B5EF4-FFF2-40B4-BE49-F238E27FC236}">
                  <a16:creationId xmlns:a16="http://schemas.microsoft.com/office/drawing/2014/main" id="{5E4A534F-9395-54CA-160F-381CFD849F84}"/>
                </a:ext>
              </a:extLst>
            </p:cNvPr>
            <p:cNvSpPr/>
            <p:nvPr/>
          </p:nvSpPr>
          <p:spPr>
            <a:xfrm flipH="1">
              <a:off x="6795352" y="2694999"/>
              <a:ext cx="572646" cy="554438"/>
            </a:xfrm>
            <a:prstGeom prst="ellipse">
              <a:avLst/>
            </a:prstGeom>
            <a:solidFill>
              <a:schemeClr val="accent1"/>
            </a:solidFill>
            <a:ln>
              <a:noFill/>
            </a:ln>
          </p:spPr>
          <p:txBody>
            <a:bodyPr vert="horz" wrap="square" lIns="0" tIns="0" rIns="0" bIns="0" rtlCol="0" anchor="ctr">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endParaRPr kumimoji="0" lang="ar-SA" sz="1200" b="1" i="0" u="none" strike="noStrike" kern="1200" cap="none" spc="0" normalizeH="0" baseline="0" noProof="0">
                <a:ln>
                  <a:noFill/>
                </a:ln>
                <a:solidFill>
                  <a:prstClr val="white"/>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40" name="Graphic 39">
              <a:extLst>
                <a:ext uri="{FF2B5EF4-FFF2-40B4-BE49-F238E27FC236}">
                  <a16:creationId xmlns:a16="http://schemas.microsoft.com/office/drawing/2014/main" id="{3EC338A0-9266-0B3C-636B-4329B9C44C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36932" y="2827475"/>
              <a:ext cx="289486" cy="289486"/>
            </a:xfrm>
            <a:prstGeom prst="rect">
              <a:avLst/>
            </a:prstGeom>
          </p:spPr>
        </p:pic>
      </p:grpSp>
      <p:sp>
        <p:nvSpPr>
          <p:cNvPr id="20" name="Rectangle: Rounded Corners 19">
            <a:extLst>
              <a:ext uri="{FF2B5EF4-FFF2-40B4-BE49-F238E27FC236}">
                <a16:creationId xmlns:a16="http://schemas.microsoft.com/office/drawing/2014/main" id="{C89496A0-2305-B949-92CD-B23E2803CBB7}"/>
              </a:ext>
            </a:extLst>
          </p:cNvPr>
          <p:cNvSpPr/>
          <p:nvPr/>
        </p:nvSpPr>
        <p:spPr>
          <a:xfrm flipH="1">
            <a:off x="5939011" y="1988496"/>
            <a:ext cx="1280160" cy="554438"/>
          </a:xfrm>
          <a:prstGeom prst="roundRect">
            <a:avLst>
              <a:gd name="adj" fmla="val 5930"/>
            </a:avLst>
          </a:prstGeom>
          <a:solidFill>
            <a:schemeClr val="accent4">
              <a:lumMod val="20000"/>
              <a:lumOff val="80000"/>
            </a:schemeClr>
          </a:solidFill>
          <a:ln>
            <a:noFill/>
          </a:ln>
        </p:spPr>
        <p:txBody>
          <a:bodyPr vert="horz" wrap="square" lIns="0" tIns="182880" rIns="0" bIns="0" rtlCol="0" anchor="t">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r>
              <a:rPr kumimoji="0" lang="ar-EG" sz="105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هل الهدف واضح ومحدد؟ </a:t>
            </a:r>
          </a:p>
        </p:txBody>
      </p:sp>
      <p:sp>
        <p:nvSpPr>
          <p:cNvPr id="9" name="Rectangle: Rounded Corners 8">
            <a:extLst>
              <a:ext uri="{FF2B5EF4-FFF2-40B4-BE49-F238E27FC236}">
                <a16:creationId xmlns:a16="http://schemas.microsoft.com/office/drawing/2014/main" id="{D7E1E35E-8068-F44F-8D54-6BF1A5ACB12B}"/>
              </a:ext>
            </a:extLst>
          </p:cNvPr>
          <p:cNvSpPr/>
          <p:nvPr/>
        </p:nvSpPr>
        <p:spPr>
          <a:xfrm flipH="1">
            <a:off x="5939011" y="1661391"/>
            <a:ext cx="1280160" cy="457200"/>
          </a:xfrm>
          <a:prstGeom prst="roundRect">
            <a:avLst/>
          </a:prstGeom>
          <a:solidFill>
            <a:schemeClr val="accent4">
              <a:lumMod val="60000"/>
              <a:lumOff val="40000"/>
            </a:schemeClr>
          </a:solidFill>
          <a:ln>
            <a:noFill/>
          </a:ln>
        </p:spPr>
        <p:txBody>
          <a:bodyPr vert="horz" wrap="square" lIns="0" tIns="0" rIns="0" bIns="0" rtlCol="0" anchor="b">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محددة</a:t>
            </a:r>
            <a:br>
              <a:rPr kumimoji="0" lang="ar-EG"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en-US"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Specific</a:t>
            </a:r>
          </a:p>
        </p:txBody>
      </p:sp>
      <p:grpSp>
        <p:nvGrpSpPr>
          <p:cNvPr id="47" name="Group 46">
            <a:extLst>
              <a:ext uri="{FF2B5EF4-FFF2-40B4-BE49-F238E27FC236}">
                <a16:creationId xmlns:a16="http://schemas.microsoft.com/office/drawing/2014/main" id="{27047E92-9B39-48F3-D74F-4691F8E85197}"/>
              </a:ext>
            </a:extLst>
          </p:cNvPr>
          <p:cNvGrpSpPr/>
          <p:nvPr/>
        </p:nvGrpSpPr>
        <p:grpSpPr>
          <a:xfrm>
            <a:off x="6292768" y="1183004"/>
            <a:ext cx="572646" cy="554438"/>
            <a:chOff x="7205752" y="1506665"/>
            <a:chExt cx="572646" cy="554438"/>
          </a:xfrm>
          <a:effectLst>
            <a:outerShdw blurRad="63500" sx="102000" sy="102000" algn="ctr" rotWithShape="0">
              <a:prstClr val="black">
                <a:alpha val="40000"/>
              </a:prstClr>
            </a:outerShdw>
          </a:effectLst>
        </p:grpSpPr>
        <p:sp>
          <p:nvSpPr>
            <p:cNvPr id="10" name="Oval 9">
              <a:extLst>
                <a:ext uri="{FF2B5EF4-FFF2-40B4-BE49-F238E27FC236}">
                  <a16:creationId xmlns:a16="http://schemas.microsoft.com/office/drawing/2014/main" id="{4E2D56C5-C35B-AF37-E64C-09BB00C2681A}"/>
                </a:ext>
              </a:extLst>
            </p:cNvPr>
            <p:cNvSpPr/>
            <p:nvPr/>
          </p:nvSpPr>
          <p:spPr>
            <a:xfrm flipH="1">
              <a:off x="7205752" y="1506665"/>
              <a:ext cx="572646" cy="554438"/>
            </a:xfrm>
            <a:prstGeom prst="ellipse">
              <a:avLst/>
            </a:prstGeom>
            <a:solidFill>
              <a:schemeClr val="accent1"/>
            </a:solidFill>
            <a:ln>
              <a:noFill/>
            </a:ln>
          </p:spPr>
          <p:txBody>
            <a:bodyPr vert="horz" wrap="square" lIns="0" tIns="0" rIns="0" bIns="0" rtlCol="0" anchor="ctr">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endParaRPr kumimoji="0" lang="ar-SA" sz="1200" b="1" i="0" u="none" strike="noStrike" kern="1200" cap="none" spc="0" normalizeH="0" baseline="0" noProof="0">
                <a:ln>
                  <a:noFill/>
                </a:ln>
                <a:solidFill>
                  <a:prstClr val="white"/>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35" name="Graphic 34">
              <a:extLst>
                <a:ext uri="{FF2B5EF4-FFF2-40B4-BE49-F238E27FC236}">
                  <a16:creationId xmlns:a16="http://schemas.microsoft.com/office/drawing/2014/main" id="{0163C55A-BBB5-ADA5-E57F-1041B33336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27360" y="1605774"/>
              <a:ext cx="329431" cy="356220"/>
            </a:xfrm>
            <a:prstGeom prst="rect">
              <a:avLst/>
            </a:prstGeom>
          </p:spPr>
        </p:pic>
      </p:grpSp>
      <p:sp>
        <p:nvSpPr>
          <p:cNvPr id="30" name="Rectangle: Rounded Corners 29">
            <a:extLst>
              <a:ext uri="{FF2B5EF4-FFF2-40B4-BE49-F238E27FC236}">
                <a16:creationId xmlns:a16="http://schemas.microsoft.com/office/drawing/2014/main" id="{0A0D209D-819A-D405-C2B3-842FD9EEFAC6}"/>
              </a:ext>
            </a:extLst>
          </p:cNvPr>
          <p:cNvSpPr/>
          <p:nvPr/>
        </p:nvSpPr>
        <p:spPr>
          <a:xfrm flipH="1">
            <a:off x="1797902" y="1988496"/>
            <a:ext cx="1280160" cy="554438"/>
          </a:xfrm>
          <a:prstGeom prst="roundRect">
            <a:avLst>
              <a:gd name="adj" fmla="val 8077"/>
            </a:avLst>
          </a:prstGeom>
          <a:solidFill>
            <a:schemeClr val="accent4">
              <a:lumMod val="20000"/>
              <a:lumOff val="80000"/>
            </a:schemeClr>
          </a:solidFill>
          <a:ln>
            <a:noFill/>
          </a:ln>
        </p:spPr>
        <p:txBody>
          <a:bodyPr vert="horz" wrap="square" lIns="0" tIns="182880" rIns="0" bIns="0" rtlCol="0" anchor="t">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r>
              <a:rPr kumimoji="0" lang="ar-EG" sz="105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هل يرتبط الهدف بشكل مباشر برؤية الشركة ونشاطها الأساسي ؟</a:t>
            </a:r>
          </a:p>
        </p:txBody>
      </p:sp>
      <p:sp>
        <p:nvSpPr>
          <p:cNvPr id="28" name="Rectangle: Rounded Corners 27">
            <a:extLst>
              <a:ext uri="{FF2B5EF4-FFF2-40B4-BE49-F238E27FC236}">
                <a16:creationId xmlns:a16="http://schemas.microsoft.com/office/drawing/2014/main" id="{AB131BCB-8894-C8C6-6616-1EA774A8284E}"/>
              </a:ext>
            </a:extLst>
          </p:cNvPr>
          <p:cNvSpPr/>
          <p:nvPr/>
        </p:nvSpPr>
        <p:spPr>
          <a:xfrm flipH="1">
            <a:off x="1797902" y="1661391"/>
            <a:ext cx="1280160" cy="457200"/>
          </a:xfrm>
          <a:prstGeom prst="roundRect">
            <a:avLst/>
          </a:prstGeom>
          <a:solidFill>
            <a:schemeClr val="accent4">
              <a:lumMod val="60000"/>
              <a:lumOff val="40000"/>
            </a:schemeClr>
          </a:solidFill>
          <a:ln>
            <a:noFill/>
          </a:ln>
        </p:spPr>
        <p:txBody>
          <a:bodyPr vert="horz" wrap="square" lIns="0" tIns="0" rIns="0" bIns="0" rtlCol="0" anchor="b">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ذات صلة</a:t>
            </a:r>
            <a:br>
              <a:rPr kumimoji="0" lang="ar-EG"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en-US"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Relevant</a:t>
            </a:r>
          </a:p>
        </p:txBody>
      </p:sp>
      <p:grpSp>
        <p:nvGrpSpPr>
          <p:cNvPr id="60" name="Group 59">
            <a:extLst>
              <a:ext uri="{FF2B5EF4-FFF2-40B4-BE49-F238E27FC236}">
                <a16:creationId xmlns:a16="http://schemas.microsoft.com/office/drawing/2014/main" id="{89E25311-6E54-90EA-2F6A-30562B7C95EA}"/>
              </a:ext>
            </a:extLst>
          </p:cNvPr>
          <p:cNvGrpSpPr/>
          <p:nvPr/>
        </p:nvGrpSpPr>
        <p:grpSpPr>
          <a:xfrm>
            <a:off x="2151659" y="1183004"/>
            <a:ext cx="572646" cy="554438"/>
            <a:chOff x="6910552" y="3292576"/>
            <a:chExt cx="572646" cy="554438"/>
          </a:xfrm>
          <a:effectLst>
            <a:outerShdw blurRad="63500" sx="102000" sy="102000" algn="ctr" rotWithShape="0">
              <a:prstClr val="black">
                <a:alpha val="40000"/>
              </a:prstClr>
            </a:outerShdw>
          </a:effectLst>
        </p:grpSpPr>
        <p:sp>
          <p:nvSpPr>
            <p:cNvPr id="29" name="Oval 28">
              <a:extLst>
                <a:ext uri="{FF2B5EF4-FFF2-40B4-BE49-F238E27FC236}">
                  <a16:creationId xmlns:a16="http://schemas.microsoft.com/office/drawing/2014/main" id="{65BF6709-1B4F-3386-E981-C761BAE46FD9}"/>
                </a:ext>
              </a:extLst>
            </p:cNvPr>
            <p:cNvSpPr/>
            <p:nvPr/>
          </p:nvSpPr>
          <p:spPr>
            <a:xfrm flipH="1">
              <a:off x="6910552" y="3292576"/>
              <a:ext cx="572646" cy="554438"/>
            </a:xfrm>
            <a:prstGeom prst="ellipse">
              <a:avLst/>
            </a:prstGeom>
            <a:solidFill>
              <a:schemeClr val="accent1"/>
            </a:solidFill>
            <a:ln>
              <a:noFill/>
            </a:ln>
          </p:spPr>
          <p:txBody>
            <a:bodyPr vert="horz" wrap="square" lIns="0" tIns="0" rIns="0" bIns="0" rtlCol="0" anchor="ctr">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endParaRPr kumimoji="0" lang="ar-SA" sz="1200" b="1" i="0" u="none" strike="noStrike" kern="1200" cap="none" spc="0" normalizeH="0" baseline="0" noProof="0">
                <a:ln>
                  <a:noFill/>
                </a:ln>
                <a:solidFill>
                  <a:prstClr val="white"/>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43" name="Graphic 42">
              <a:extLst>
                <a:ext uri="{FF2B5EF4-FFF2-40B4-BE49-F238E27FC236}">
                  <a16:creationId xmlns:a16="http://schemas.microsoft.com/office/drawing/2014/main" id="{E33B33C6-9CE9-182A-977A-01BDC954DB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48251" y="3406014"/>
              <a:ext cx="297248" cy="327562"/>
            </a:xfrm>
            <a:prstGeom prst="rect">
              <a:avLst/>
            </a:prstGeom>
          </p:spPr>
        </p:pic>
      </p:grpSp>
      <p:sp>
        <p:nvSpPr>
          <p:cNvPr id="24" name="Rectangle: Rounded Corners 23">
            <a:extLst>
              <a:ext uri="{FF2B5EF4-FFF2-40B4-BE49-F238E27FC236}">
                <a16:creationId xmlns:a16="http://schemas.microsoft.com/office/drawing/2014/main" id="{23E06A45-2753-8F00-3FF6-8DF53C4AA98E}"/>
              </a:ext>
            </a:extLst>
          </p:cNvPr>
          <p:cNvSpPr/>
          <p:nvPr/>
        </p:nvSpPr>
        <p:spPr>
          <a:xfrm flipH="1">
            <a:off x="4558642" y="1988496"/>
            <a:ext cx="1280160" cy="554438"/>
          </a:xfrm>
          <a:prstGeom prst="roundRect">
            <a:avLst>
              <a:gd name="adj" fmla="val 5930"/>
            </a:avLst>
          </a:prstGeom>
          <a:solidFill>
            <a:schemeClr val="accent4">
              <a:lumMod val="20000"/>
              <a:lumOff val="80000"/>
            </a:schemeClr>
          </a:solidFill>
          <a:ln>
            <a:noFill/>
          </a:ln>
        </p:spPr>
        <p:txBody>
          <a:bodyPr vert="horz" wrap="square" lIns="0" tIns="182880" rIns="0" bIns="0" rtlCol="0" anchor="t">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r>
              <a:rPr kumimoji="0" lang="ar-EG" sz="105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هل يمكن قياس التقدم نحو هذا الهدف ؟</a:t>
            </a:r>
          </a:p>
        </p:txBody>
      </p:sp>
      <p:sp>
        <p:nvSpPr>
          <p:cNvPr id="21" name="Rectangle: Rounded Corners 20">
            <a:extLst>
              <a:ext uri="{FF2B5EF4-FFF2-40B4-BE49-F238E27FC236}">
                <a16:creationId xmlns:a16="http://schemas.microsoft.com/office/drawing/2014/main" id="{E4E9D08F-549C-091D-DC3B-F677AA6395E7}"/>
              </a:ext>
            </a:extLst>
          </p:cNvPr>
          <p:cNvSpPr/>
          <p:nvPr/>
        </p:nvSpPr>
        <p:spPr>
          <a:xfrm flipH="1">
            <a:off x="4558642" y="1661391"/>
            <a:ext cx="1280160" cy="457200"/>
          </a:xfrm>
          <a:prstGeom prst="roundRect">
            <a:avLst/>
          </a:prstGeom>
          <a:solidFill>
            <a:schemeClr val="accent4">
              <a:lumMod val="60000"/>
              <a:lumOff val="40000"/>
            </a:schemeClr>
          </a:solidFill>
          <a:ln>
            <a:noFill/>
          </a:ln>
        </p:spPr>
        <p:txBody>
          <a:bodyPr vert="horz" wrap="square" lIns="0" tIns="0" rIns="0" bIns="0" rtlCol="0" anchor="b">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قابلة للقياس</a:t>
            </a:r>
            <a:br>
              <a:rPr kumimoji="0" lang="ar-EG"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en-US"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Measurable</a:t>
            </a:r>
          </a:p>
        </p:txBody>
      </p:sp>
      <p:grpSp>
        <p:nvGrpSpPr>
          <p:cNvPr id="58" name="Group 57">
            <a:extLst>
              <a:ext uri="{FF2B5EF4-FFF2-40B4-BE49-F238E27FC236}">
                <a16:creationId xmlns:a16="http://schemas.microsoft.com/office/drawing/2014/main" id="{74B5A9DA-D0B1-5357-8C24-49DC194E6DD5}"/>
              </a:ext>
            </a:extLst>
          </p:cNvPr>
          <p:cNvGrpSpPr/>
          <p:nvPr/>
        </p:nvGrpSpPr>
        <p:grpSpPr>
          <a:xfrm>
            <a:off x="4912399" y="1183004"/>
            <a:ext cx="572646" cy="554438"/>
            <a:chOff x="6910552" y="2100832"/>
            <a:chExt cx="572646" cy="554438"/>
          </a:xfrm>
          <a:effectLst>
            <a:outerShdw blurRad="63500" sx="102000" sy="102000" algn="ctr" rotWithShape="0">
              <a:prstClr val="black">
                <a:alpha val="40000"/>
              </a:prstClr>
            </a:outerShdw>
          </a:effectLst>
        </p:grpSpPr>
        <p:sp>
          <p:nvSpPr>
            <p:cNvPr id="23" name="Oval 22">
              <a:extLst>
                <a:ext uri="{FF2B5EF4-FFF2-40B4-BE49-F238E27FC236}">
                  <a16:creationId xmlns:a16="http://schemas.microsoft.com/office/drawing/2014/main" id="{FBAE23E5-60A5-A902-B0F6-97F1288B10CC}"/>
                </a:ext>
              </a:extLst>
            </p:cNvPr>
            <p:cNvSpPr/>
            <p:nvPr/>
          </p:nvSpPr>
          <p:spPr>
            <a:xfrm flipH="1">
              <a:off x="6910552" y="2100832"/>
              <a:ext cx="572646" cy="554438"/>
            </a:xfrm>
            <a:prstGeom prst="ellipse">
              <a:avLst/>
            </a:prstGeom>
            <a:solidFill>
              <a:schemeClr val="accent1"/>
            </a:solidFill>
            <a:ln>
              <a:noFill/>
            </a:ln>
          </p:spPr>
          <p:txBody>
            <a:bodyPr vert="horz" wrap="square" lIns="0" tIns="0" rIns="0" bIns="0" rtlCol="0" anchor="ctr">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endParaRPr kumimoji="0" lang="ar-SA" sz="1200" b="1" i="0" u="none" strike="noStrike" kern="1200" cap="none" spc="0" normalizeH="0" baseline="0" noProof="0">
                <a:ln>
                  <a:noFill/>
                </a:ln>
                <a:solidFill>
                  <a:prstClr val="white"/>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37" name="Graphic 36">
              <a:extLst>
                <a:ext uri="{FF2B5EF4-FFF2-40B4-BE49-F238E27FC236}">
                  <a16:creationId xmlns:a16="http://schemas.microsoft.com/office/drawing/2014/main" id="{DBB1BE4C-917C-68E1-ECD7-A5FE0AC042F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58225" y="2219021"/>
              <a:ext cx="277301" cy="318061"/>
            </a:xfrm>
            <a:prstGeom prst="rect">
              <a:avLst/>
            </a:prstGeom>
          </p:spPr>
        </p:pic>
      </p:grpSp>
      <p:sp>
        <p:nvSpPr>
          <p:cNvPr id="33" name="Rectangle: Rounded Corners 32">
            <a:extLst>
              <a:ext uri="{FF2B5EF4-FFF2-40B4-BE49-F238E27FC236}">
                <a16:creationId xmlns:a16="http://schemas.microsoft.com/office/drawing/2014/main" id="{AC8A087B-3A53-6E49-3DCB-BD1A6AD75837}"/>
              </a:ext>
            </a:extLst>
          </p:cNvPr>
          <p:cNvSpPr/>
          <p:nvPr/>
        </p:nvSpPr>
        <p:spPr>
          <a:xfrm flipH="1">
            <a:off x="417532" y="1988496"/>
            <a:ext cx="1280160" cy="554438"/>
          </a:xfrm>
          <a:prstGeom prst="roundRect">
            <a:avLst>
              <a:gd name="adj" fmla="val 5930"/>
            </a:avLst>
          </a:prstGeom>
          <a:solidFill>
            <a:schemeClr val="accent4">
              <a:lumMod val="20000"/>
              <a:lumOff val="80000"/>
            </a:schemeClr>
          </a:solidFill>
          <a:ln>
            <a:noFill/>
          </a:ln>
        </p:spPr>
        <p:txBody>
          <a:bodyPr vert="horz" wrap="square" lIns="0" tIns="182880" rIns="0" bIns="0" rtlCol="0" anchor="t">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r>
              <a:rPr kumimoji="0" lang="ar-EG" sz="105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هل للهدف اطار زمني محدد؟</a:t>
            </a:r>
          </a:p>
        </p:txBody>
      </p:sp>
      <p:sp>
        <p:nvSpPr>
          <p:cNvPr id="31" name="Rectangle: Rounded Corners 30">
            <a:extLst>
              <a:ext uri="{FF2B5EF4-FFF2-40B4-BE49-F238E27FC236}">
                <a16:creationId xmlns:a16="http://schemas.microsoft.com/office/drawing/2014/main" id="{91CEB36F-6DEA-0F61-48D4-0D0D8A9AC82C}"/>
              </a:ext>
            </a:extLst>
          </p:cNvPr>
          <p:cNvSpPr/>
          <p:nvPr/>
        </p:nvSpPr>
        <p:spPr>
          <a:xfrm flipH="1">
            <a:off x="417532" y="1661391"/>
            <a:ext cx="1280160" cy="457200"/>
          </a:xfrm>
          <a:prstGeom prst="roundRect">
            <a:avLst/>
          </a:prstGeom>
          <a:solidFill>
            <a:schemeClr val="accent4">
              <a:lumMod val="60000"/>
              <a:lumOff val="40000"/>
            </a:schemeClr>
          </a:solidFill>
          <a:ln>
            <a:noFill/>
          </a:ln>
        </p:spPr>
        <p:txBody>
          <a:bodyPr vert="horz" wrap="square" lIns="0" tIns="0" rIns="0" bIns="0" rtlCol="0" anchor="b">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محددة بزمن</a:t>
            </a:r>
            <a:br>
              <a:rPr kumimoji="0" lang="ar-EG"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en-US"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Time-bound</a:t>
            </a:r>
          </a:p>
        </p:txBody>
      </p:sp>
      <p:grpSp>
        <p:nvGrpSpPr>
          <p:cNvPr id="61" name="Group 60">
            <a:extLst>
              <a:ext uri="{FF2B5EF4-FFF2-40B4-BE49-F238E27FC236}">
                <a16:creationId xmlns:a16="http://schemas.microsoft.com/office/drawing/2014/main" id="{E1B12A9A-F6D3-A198-240D-41683B77B185}"/>
              </a:ext>
            </a:extLst>
          </p:cNvPr>
          <p:cNvGrpSpPr/>
          <p:nvPr/>
        </p:nvGrpSpPr>
        <p:grpSpPr>
          <a:xfrm>
            <a:off x="771289" y="1183004"/>
            <a:ext cx="572646" cy="554438"/>
            <a:chOff x="7205752" y="3886743"/>
            <a:chExt cx="572646" cy="554438"/>
          </a:xfrm>
          <a:effectLst>
            <a:outerShdw blurRad="63500" sx="102000" sy="102000" algn="ctr" rotWithShape="0">
              <a:prstClr val="black">
                <a:alpha val="40000"/>
              </a:prstClr>
            </a:outerShdw>
          </a:effectLst>
        </p:grpSpPr>
        <p:sp>
          <p:nvSpPr>
            <p:cNvPr id="32" name="Oval 31">
              <a:extLst>
                <a:ext uri="{FF2B5EF4-FFF2-40B4-BE49-F238E27FC236}">
                  <a16:creationId xmlns:a16="http://schemas.microsoft.com/office/drawing/2014/main" id="{3848D0E8-2416-C954-0846-D6D35F401B7C}"/>
                </a:ext>
              </a:extLst>
            </p:cNvPr>
            <p:cNvSpPr/>
            <p:nvPr/>
          </p:nvSpPr>
          <p:spPr>
            <a:xfrm flipH="1">
              <a:off x="7205752" y="3886743"/>
              <a:ext cx="572646" cy="554438"/>
            </a:xfrm>
            <a:prstGeom prst="ellipse">
              <a:avLst/>
            </a:prstGeom>
            <a:solidFill>
              <a:schemeClr val="accent1"/>
            </a:solidFill>
            <a:ln>
              <a:noFill/>
            </a:ln>
          </p:spPr>
          <p:txBody>
            <a:bodyPr vert="horz" wrap="square" lIns="0" tIns="0" rIns="0" bIns="0" rtlCol="0" anchor="ctr">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endParaRPr kumimoji="0" lang="ar-SA" sz="1200" b="1" i="0" u="none" strike="noStrike" kern="1200" cap="none" spc="0" normalizeH="0" baseline="0" noProof="0">
                <a:ln>
                  <a:noFill/>
                </a:ln>
                <a:solidFill>
                  <a:prstClr val="white"/>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45" name="Graphic 44">
              <a:extLst>
                <a:ext uri="{FF2B5EF4-FFF2-40B4-BE49-F238E27FC236}">
                  <a16:creationId xmlns:a16="http://schemas.microsoft.com/office/drawing/2014/main" id="{43F93CE1-CF34-FB16-3EEA-C2F173844D7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31703" y="4009317"/>
              <a:ext cx="320745" cy="309290"/>
            </a:xfrm>
            <a:prstGeom prst="rect">
              <a:avLst/>
            </a:prstGeom>
          </p:spPr>
        </p:pic>
      </p:grpSp>
      <p:sp>
        <p:nvSpPr>
          <p:cNvPr id="6" name="Rectangle: Rounded Corners 5">
            <a:extLst>
              <a:ext uri="{FF2B5EF4-FFF2-40B4-BE49-F238E27FC236}">
                <a16:creationId xmlns:a16="http://schemas.microsoft.com/office/drawing/2014/main" id="{DB5D63B2-009F-F0EC-33C0-AA3FCB1DDCDC}"/>
              </a:ext>
            </a:extLst>
          </p:cNvPr>
          <p:cNvSpPr/>
          <p:nvPr/>
        </p:nvSpPr>
        <p:spPr>
          <a:xfrm flipH="1">
            <a:off x="3178272" y="2600566"/>
            <a:ext cx="1280160" cy="1260821"/>
          </a:xfrm>
          <a:prstGeom prst="roundRect">
            <a:avLst>
              <a:gd name="adj" fmla="val 5930"/>
            </a:avLst>
          </a:prstGeom>
          <a:solidFill>
            <a:schemeClr val="tx2">
              <a:lumMod val="20000"/>
              <a:lumOff val="80000"/>
            </a:schemeClr>
          </a:solidFill>
          <a:ln>
            <a:noFill/>
          </a:ln>
        </p:spPr>
        <p:txBody>
          <a:bodyPr vert="horz" wrap="square" lIns="0" tIns="91440" rIns="0" bIns="0" rtlCol="0" anchor="t">
            <a:noAutofit/>
          </a:bodyPr>
          <a:lstStyle/>
          <a:p>
            <a:pPr marL="171450" marR="0" lvl="0" indent="-171450" algn="r" defTabSz="342883" rtl="1"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ar-EG" sz="900" b="0"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الأهداف في مجملها قابلة للتنفيذ من حيث المبدأ لكنها تفتقر إلى دعمها بخطط تشغيلية أو مبادرات واضحة غياب السياق التنفيذي يجعل من الصعب تقييم مدى واقعية تحقيق هذه الأهداف ضمن الموارد المتاحة.</a:t>
            </a:r>
          </a:p>
        </p:txBody>
      </p:sp>
      <p:sp>
        <p:nvSpPr>
          <p:cNvPr id="13" name="Rectangle: Rounded Corners 12">
            <a:extLst>
              <a:ext uri="{FF2B5EF4-FFF2-40B4-BE49-F238E27FC236}">
                <a16:creationId xmlns:a16="http://schemas.microsoft.com/office/drawing/2014/main" id="{BFCD917C-8C19-CC13-4273-DADC888922E3}"/>
              </a:ext>
            </a:extLst>
          </p:cNvPr>
          <p:cNvSpPr/>
          <p:nvPr/>
        </p:nvSpPr>
        <p:spPr>
          <a:xfrm flipH="1">
            <a:off x="5939011" y="2600566"/>
            <a:ext cx="1280160" cy="1260821"/>
          </a:xfrm>
          <a:prstGeom prst="roundRect">
            <a:avLst>
              <a:gd name="adj" fmla="val 5930"/>
            </a:avLst>
          </a:prstGeom>
          <a:solidFill>
            <a:schemeClr val="tx2">
              <a:lumMod val="20000"/>
              <a:lumOff val="80000"/>
            </a:schemeClr>
          </a:solidFill>
          <a:ln>
            <a:noFill/>
          </a:ln>
        </p:spPr>
        <p:txBody>
          <a:bodyPr vert="horz" wrap="square" lIns="0" tIns="91440" rIns="0" bIns="0" rtlCol="0" anchor="t">
            <a:noAutofit/>
          </a:bodyPr>
          <a:lstStyle/>
          <a:p>
            <a:pPr marL="171450" marR="0" lvl="0" indent="-171450" algn="r" defTabSz="342883" rtl="1"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ar-EG" sz="900" b="0"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الأهداف الاستراتيجية الحالية مكتوبة بصياغات عامة </a:t>
            </a:r>
          </a:p>
          <a:p>
            <a:pPr marL="171450" marR="0" lvl="0" indent="-171450" algn="r" defTabSz="342883" rtl="1"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ar-EG" sz="900" b="0"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لا توضّح بوضوح ما الذي تسعى الشركة لتحقيقه بدقة.</a:t>
            </a:r>
          </a:p>
          <a:p>
            <a:pPr marL="171450" marR="0" lvl="0" indent="-171450" algn="r" defTabSz="342883" rtl="1"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ar-EG" sz="900" b="0"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 بعض المصطلحات مثل "التميز"، "القيمة المضافة"، و"التموضع" تحتاج إلى تحديد أدق لمجال التطبيق ونطاق العمل.</a:t>
            </a:r>
          </a:p>
        </p:txBody>
      </p:sp>
      <p:sp>
        <p:nvSpPr>
          <p:cNvPr id="14" name="Rectangle: Rounded Corners 13">
            <a:extLst>
              <a:ext uri="{FF2B5EF4-FFF2-40B4-BE49-F238E27FC236}">
                <a16:creationId xmlns:a16="http://schemas.microsoft.com/office/drawing/2014/main" id="{AF6B9FCF-47B8-6E72-B7E7-922FAABD9B97}"/>
              </a:ext>
            </a:extLst>
          </p:cNvPr>
          <p:cNvSpPr/>
          <p:nvPr/>
        </p:nvSpPr>
        <p:spPr>
          <a:xfrm flipH="1">
            <a:off x="1797902" y="2600566"/>
            <a:ext cx="1280160" cy="1260821"/>
          </a:xfrm>
          <a:prstGeom prst="roundRect">
            <a:avLst>
              <a:gd name="adj" fmla="val 8077"/>
            </a:avLst>
          </a:prstGeom>
          <a:solidFill>
            <a:schemeClr val="tx2">
              <a:lumMod val="20000"/>
              <a:lumOff val="80000"/>
            </a:schemeClr>
          </a:solidFill>
          <a:ln>
            <a:noFill/>
          </a:ln>
        </p:spPr>
        <p:txBody>
          <a:bodyPr vert="horz" wrap="square" lIns="0" tIns="91440" rIns="0" bIns="0" rtlCol="0" anchor="t">
            <a:noAutofit/>
          </a:bodyPr>
          <a:lstStyle/>
          <a:p>
            <a:pPr marL="171450" marR="0" lvl="0" indent="-171450" algn="r" defTabSz="342883" rtl="1"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ar-EG" sz="900" b="0"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بعض الأهداف ترتبط بشكل جزئي بتوجهات الشركة كما هو ظاهر في الرؤية والرسالة لكن يوجد ضعف في الاتساق الكلي</a:t>
            </a:r>
            <a:endParaRPr kumimoji="0" lang="ar-SA" sz="900" b="0"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endParaRPr>
          </a:p>
          <a:p>
            <a:pPr marL="171450" marR="0" lvl="0" indent="-171450" algn="r" defTabSz="342883" rtl="1"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ar-EG" sz="900" b="0"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 لا يظهر بوضوح كيف تساهم كل الأهداف في تحقيق الرؤية الشاملة أو الرسالة الفعلية للشركة.</a:t>
            </a:r>
          </a:p>
        </p:txBody>
      </p:sp>
      <p:sp>
        <p:nvSpPr>
          <p:cNvPr id="15" name="Rectangle: Rounded Corners 14">
            <a:extLst>
              <a:ext uri="{FF2B5EF4-FFF2-40B4-BE49-F238E27FC236}">
                <a16:creationId xmlns:a16="http://schemas.microsoft.com/office/drawing/2014/main" id="{D641528E-DDA7-1653-C7B1-351BC8929899}"/>
              </a:ext>
            </a:extLst>
          </p:cNvPr>
          <p:cNvSpPr/>
          <p:nvPr/>
        </p:nvSpPr>
        <p:spPr>
          <a:xfrm flipH="1">
            <a:off x="4558642" y="2600566"/>
            <a:ext cx="1280160" cy="1260821"/>
          </a:xfrm>
          <a:prstGeom prst="roundRect">
            <a:avLst>
              <a:gd name="adj" fmla="val 5930"/>
            </a:avLst>
          </a:prstGeom>
          <a:solidFill>
            <a:schemeClr val="tx2">
              <a:lumMod val="20000"/>
              <a:lumOff val="80000"/>
            </a:schemeClr>
          </a:solidFill>
          <a:ln>
            <a:noFill/>
          </a:ln>
        </p:spPr>
        <p:txBody>
          <a:bodyPr vert="horz" wrap="square" lIns="0" tIns="91440" rIns="0" bIns="0" rtlCol="0" anchor="t">
            <a:noAutofit/>
          </a:bodyPr>
          <a:lstStyle/>
          <a:p>
            <a:pPr marL="171450" marR="0" lvl="0" indent="-171450" algn="r" defTabSz="342883" rtl="1"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ar-EG" sz="900" b="0"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لا تحتوي الأهداف على أي مؤشرات أد</a:t>
            </a:r>
            <a:r>
              <a:rPr kumimoji="0" lang="ar-SA" sz="900" b="0" i="0" u="none" strike="noStrike" kern="1200" cap="none" spc="0" normalizeH="0" baseline="0" noProof="0" err="1">
                <a:ln>
                  <a:noFill/>
                </a:ln>
                <a:solidFill>
                  <a:srgbClr val="44546A"/>
                </a:solidFill>
                <a:effectLst/>
                <a:uLnTx/>
                <a:uFillTx/>
                <a:latin typeface="Sakkal Majalla" panose="02000000000000000000" pitchFamily="2" charset="-78"/>
                <a:ea typeface="+mn-ea"/>
                <a:cs typeface="Sakkal Majalla" panose="02000000000000000000" pitchFamily="2" charset="-78"/>
              </a:rPr>
              <a:t>اء</a:t>
            </a:r>
            <a:r>
              <a:rPr kumimoji="0" lang="ar-SA" sz="900" b="0"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 </a:t>
            </a:r>
            <a:r>
              <a:rPr kumimoji="0" lang="en-US" sz="900" b="0"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 (KPIs)</a:t>
            </a:r>
            <a:r>
              <a:rPr kumimoji="0" lang="ar-EG" sz="900" b="0"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واضحة سواء كانت كمية أو نوعية مما يصعّب تقييم التقدم أو قياس النجاح الفعلي</a:t>
            </a:r>
            <a:endParaRPr kumimoji="0" lang="ar-SA" sz="900" b="0"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endParaRPr>
          </a:p>
          <a:p>
            <a:pPr marL="171450" marR="0" lvl="0" indent="-171450" algn="r" defTabSz="342883" rtl="1"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ar-SA" sz="900" b="0"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 </a:t>
            </a:r>
            <a:r>
              <a:rPr kumimoji="0" lang="ar-EG" sz="900" b="0"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هذا القصور يعوق القدرة على تتبع الأداء أو محاسبة الفرق التنفيذية.</a:t>
            </a:r>
          </a:p>
        </p:txBody>
      </p:sp>
      <p:sp>
        <p:nvSpPr>
          <p:cNvPr id="16" name="Rectangle: Rounded Corners 15">
            <a:extLst>
              <a:ext uri="{FF2B5EF4-FFF2-40B4-BE49-F238E27FC236}">
                <a16:creationId xmlns:a16="http://schemas.microsoft.com/office/drawing/2014/main" id="{6875A74F-59C5-0F24-BB0C-875791BD64CA}"/>
              </a:ext>
            </a:extLst>
          </p:cNvPr>
          <p:cNvSpPr/>
          <p:nvPr/>
        </p:nvSpPr>
        <p:spPr>
          <a:xfrm flipH="1">
            <a:off x="417532" y="2600566"/>
            <a:ext cx="1280160" cy="1260821"/>
          </a:xfrm>
          <a:prstGeom prst="roundRect">
            <a:avLst>
              <a:gd name="adj" fmla="val 5930"/>
            </a:avLst>
          </a:prstGeom>
          <a:solidFill>
            <a:schemeClr val="tx2">
              <a:lumMod val="20000"/>
              <a:lumOff val="80000"/>
            </a:schemeClr>
          </a:solidFill>
          <a:ln>
            <a:noFill/>
          </a:ln>
        </p:spPr>
        <p:txBody>
          <a:bodyPr vert="horz" wrap="square" lIns="0" tIns="91440" rIns="0" bIns="0" rtlCol="0" anchor="t">
            <a:noAutofit/>
          </a:bodyPr>
          <a:lstStyle/>
          <a:p>
            <a:pPr marL="171450" marR="0" lvl="0" indent="-171450" algn="r" defTabSz="342883" rtl="1"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ar-EG" sz="900" b="0"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جميع الأهداف تفتقر لتحديد إطار زمني واضح (قصير، متوسط، أو طويل المدى) </a:t>
            </a:r>
            <a:r>
              <a:rPr kumimoji="0" lang="ar-SA" sz="900" b="0"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م</a:t>
            </a:r>
            <a:r>
              <a:rPr kumimoji="0" lang="ar-EG" sz="900" b="0"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ما يُضعف من قدرة الشركة على التخطيط المرحلي وتحديد أولويات التنفيذ، وتقييم التقدم بشكل دوري.</a:t>
            </a:r>
          </a:p>
        </p:txBody>
      </p:sp>
      <p:sp>
        <p:nvSpPr>
          <p:cNvPr id="17" name="Rectangle: Rounded Corners 16">
            <a:extLst>
              <a:ext uri="{FF2B5EF4-FFF2-40B4-BE49-F238E27FC236}">
                <a16:creationId xmlns:a16="http://schemas.microsoft.com/office/drawing/2014/main" id="{3323C3C0-9279-5138-5815-956101126724}"/>
              </a:ext>
            </a:extLst>
          </p:cNvPr>
          <p:cNvSpPr/>
          <p:nvPr/>
        </p:nvSpPr>
        <p:spPr>
          <a:xfrm flipH="1">
            <a:off x="417530" y="3919020"/>
            <a:ext cx="6801639" cy="430469"/>
          </a:xfrm>
          <a:prstGeom prst="roundRect">
            <a:avLst>
              <a:gd name="adj" fmla="val 14879"/>
            </a:avLst>
          </a:prstGeom>
          <a:solidFill>
            <a:schemeClr val="tx2">
              <a:lumMod val="20000"/>
              <a:lumOff val="80000"/>
            </a:schemeClr>
          </a:solidFill>
          <a:ln>
            <a:noFill/>
          </a:ln>
        </p:spPr>
        <p:txBody>
          <a:bodyPr vert="horz" wrap="square" lIns="91440" tIns="91440" rIns="91440" bIns="0" rtlCol="0" anchor="t">
            <a:noAutofit/>
          </a:bodyPr>
          <a:lstStyle/>
          <a:p>
            <a:pPr marL="0" marR="0" lvl="0" indent="0" algn="r" defTabSz="342883" rtl="1" eaLnBrk="1" fontAlgn="auto" latinLnBrk="0" hangingPunct="1">
              <a:lnSpc>
                <a:spcPct val="100000"/>
              </a:lnSpc>
              <a:spcBef>
                <a:spcPts val="0"/>
              </a:spcBef>
              <a:spcAft>
                <a:spcPts val="0"/>
              </a:spcAft>
              <a:buClrTx/>
              <a:buSzTx/>
              <a:buFontTx/>
              <a:buNone/>
              <a:tabLst/>
              <a:defRPr/>
            </a:pPr>
            <a:r>
              <a:rPr kumimoji="0" lang="ar-EG" sz="900" b="0"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بشكل عام تفتقر الأهداف الاستراتيجية الحالية إلى عناصر التحديد</a:t>
            </a:r>
            <a:r>
              <a:rPr kumimoji="0" lang="ar-SA" sz="900" b="0"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 و</a:t>
            </a:r>
            <a:r>
              <a:rPr kumimoji="0" lang="ar-EG" sz="900" b="0"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القابلية للقياس</a:t>
            </a:r>
            <a:r>
              <a:rPr kumimoji="0" lang="ar-SA" sz="900" b="0"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 </a:t>
            </a:r>
            <a:r>
              <a:rPr kumimoji="0" lang="ar-EG" sz="900" b="0"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والربط الزمني مما يقلل من فعاليتها كأداة توجيهية للشركة. </a:t>
            </a:r>
            <a:endParaRPr kumimoji="0" lang="ar-SA" sz="900" b="0"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endParaRPr>
          </a:p>
          <a:p>
            <a:pPr marL="0" marR="0" lvl="0" indent="0" algn="r" defTabSz="342883" rtl="1" eaLnBrk="1" fontAlgn="auto" latinLnBrk="0" hangingPunct="1">
              <a:lnSpc>
                <a:spcPct val="100000"/>
              </a:lnSpc>
              <a:spcBef>
                <a:spcPts val="0"/>
              </a:spcBef>
              <a:spcAft>
                <a:spcPts val="0"/>
              </a:spcAft>
              <a:buClrTx/>
              <a:buSzTx/>
              <a:buFontTx/>
              <a:buNone/>
              <a:tabLst/>
              <a:defRPr/>
            </a:pPr>
            <a:r>
              <a:rPr kumimoji="0" lang="ar-EG" sz="900" b="0"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يُوصى بإعادة صياغتها لتكون أكثر وضوحًا قابلة للتطبيق، وأكثر اتساقًا مع الرؤية والرسالة المؤسسية.</a:t>
            </a:r>
          </a:p>
        </p:txBody>
      </p:sp>
    </p:spTree>
    <p:extLst>
      <p:ext uri="{BB962C8B-B14F-4D97-AF65-F5344CB8AC3E}">
        <p14:creationId xmlns:p14="http://schemas.microsoft.com/office/powerpoint/2010/main" val="279631674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1969E7-EEC7-69E1-7C73-476370354812}"/>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1C6020D9-36E2-7797-123F-EB667EB45A15}"/>
              </a:ext>
            </a:extLst>
          </p:cNvPr>
          <p:cNvSpPr txBox="1">
            <a:spLocks/>
          </p:cNvSpPr>
          <p:nvPr/>
        </p:nvSpPr>
        <p:spPr>
          <a:xfrm>
            <a:off x="4039859" y="347432"/>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marL="0" marR="0" lvl="0" indent="0" algn="r" defTabSz="1828664" rtl="1" eaLnBrk="1" fontAlgn="auto" latinLnBrk="0" hangingPunct="1">
              <a:lnSpc>
                <a:spcPct val="115000"/>
              </a:lnSpc>
              <a:spcBef>
                <a:spcPct val="0"/>
              </a:spcBef>
              <a:spcAft>
                <a:spcPts val="300"/>
              </a:spcAft>
              <a:buClrTx/>
              <a:buSzTx/>
              <a:buFontTx/>
              <a:buNone/>
              <a:tabLst/>
              <a:defRPr/>
            </a:pPr>
            <a:r>
              <a:rPr kumimoji="0" lang="ar-SA" sz="1800" b="1" i="0" u="none" strike="noStrike" kern="100" cap="none" spc="0" normalizeH="0" baseline="0" noProof="0">
                <a:ln>
                  <a:noFill/>
                </a:ln>
                <a:solidFill>
                  <a:srgbClr val="002060"/>
                </a:solidFill>
                <a:effectLst/>
                <a:uLnTx/>
                <a:uFillTx/>
                <a:latin typeface="Aptos" panose="020B0004020202020204" pitchFamily="34" charset="0"/>
                <a:ea typeface="Aptos" panose="020B0004020202020204" pitchFamily="34" charset="0"/>
                <a:cs typeface="Sakkal Majalla" panose="02000000000000000000" pitchFamily="2" charset="-78"/>
              </a:rPr>
              <a:t>الركائز المقترحة للمجموعة</a:t>
            </a:r>
          </a:p>
        </p:txBody>
      </p:sp>
      <p:sp>
        <p:nvSpPr>
          <p:cNvPr id="4" name="Rectangle 3">
            <a:extLst>
              <a:ext uri="{FF2B5EF4-FFF2-40B4-BE49-F238E27FC236}">
                <a16:creationId xmlns:a16="http://schemas.microsoft.com/office/drawing/2014/main" id="{E4B66970-5A8C-873E-6056-B6BEBBF70728}"/>
              </a:ext>
            </a:extLst>
          </p:cNvPr>
          <p:cNvSpPr/>
          <p:nvPr/>
        </p:nvSpPr>
        <p:spPr>
          <a:xfrm>
            <a:off x="8785812" y="332241"/>
            <a:ext cx="72737" cy="252695"/>
          </a:xfrm>
          <a:prstGeom prst="rect">
            <a:avLst/>
          </a:prstGeom>
          <a:solidFill>
            <a:schemeClr val="accent1"/>
          </a:solidFill>
          <a:ln w="0" cap="flat">
            <a:noFill/>
            <a:prstDash val="solid"/>
            <a:miter/>
          </a:ln>
        </p:spPr>
        <p:txBody>
          <a:bodyPr rtlCol="0" anchor="ctr"/>
          <a:lstStyle/>
          <a:p>
            <a:pPr marL="0" marR="0" lvl="0" indent="0" algn="l" defTabSz="171446" rtl="0" eaLnBrk="1" fontAlgn="auto" latinLnBrk="0" hangingPunct="1">
              <a:lnSpc>
                <a:spcPct val="100000"/>
              </a:lnSpc>
              <a:spcBef>
                <a:spcPts val="0"/>
              </a:spcBef>
              <a:spcAft>
                <a:spcPts val="0"/>
              </a:spcAft>
              <a:buClrTx/>
              <a:buSzTx/>
              <a:buFontTx/>
              <a:buNone/>
              <a:tabLst/>
              <a:defRPr/>
            </a:pPr>
            <a:endParaRPr kumimoji="0" lang="en-US" sz="253"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 name="مجموعة 6">
            <a:extLst>
              <a:ext uri="{FF2B5EF4-FFF2-40B4-BE49-F238E27FC236}">
                <a16:creationId xmlns:a16="http://schemas.microsoft.com/office/drawing/2014/main" id="{488A4B67-5B34-D0D6-ED76-5A12EF973CA6}"/>
              </a:ext>
            </a:extLst>
          </p:cNvPr>
          <p:cNvGrpSpPr/>
          <p:nvPr/>
        </p:nvGrpSpPr>
        <p:grpSpPr>
          <a:xfrm>
            <a:off x="1145455" y="1235654"/>
            <a:ext cx="6853090" cy="2672191"/>
            <a:chOff x="1948011" y="1556909"/>
            <a:chExt cx="5247978" cy="2029683"/>
          </a:xfrm>
        </p:grpSpPr>
        <p:grpSp>
          <p:nvGrpSpPr>
            <p:cNvPr id="25" name="Group 24">
              <a:extLst>
                <a:ext uri="{FF2B5EF4-FFF2-40B4-BE49-F238E27FC236}">
                  <a16:creationId xmlns:a16="http://schemas.microsoft.com/office/drawing/2014/main" id="{E8A3C7F3-0ED7-6D49-0E74-4E163971B960}"/>
                </a:ext>
              </a:extLst>
            </p:cNvPr>
            <p:cNvGrpSpPr/>
            <p:nvPr/>
          </p:nvGrpSpPr>
          <p:grpSpPr>
            <a:xfrm>
              <a:off x="1948011" y="1556909"/>
              <a:ext cx="5247978" cy="2029683"/>
              <a:chOff x="2610652" y="1937059"/>
              <a:chExt cx="6997304" cy="2706244"/>
            </a:xfrm>
          </p:grpSpPr>
          <p:grpSp>
            <p:nvGrpSpPr>
              <p:cNvPr id="24" name="Group 23">
                <a:extLst>
                  <a:ext uri="{FF2B5EF4-FFF2-40B4-BE49-F238E27FC236}">
                    <a16:creationId xmlns:a16="http://schemas.microsoft.com/office/drawing/2014/main" id="{BA5037FB-7F9D-890D-71F0-17BFDB92721F}"/>
                  </a:ext>
                </a:extLst>
              </p:cNvPr>
              <p:cNvGrpSpPr/>
              <p:nvPr/>
            </p:nvGrpSpPr>
            <p:grpSpPr>
              <a:xfrm>
                <a:off x="2610652" y="3546023"/>
                <a:ext cx="3383280" cy="1097280"/>
                <a:chOff x="2610652" y="3546023"/>
                <a:chExt cx="3383280" cy="1097280"/>
              </a:xfrm>
            </p:grpSpPr>
            <p:sp>
              <p:nvSpPr>
                <p:cNvPr id="20" name="Rectangle: Rounded Corners 19">
                  <a:extLst>
                    <a:ext uri="{FF2B5EF4-FFF2-40B4-BE49-F238E27FC236}">
                      <a16:creationId xmlns:a16="http://schemas.microsoft.com/office/drawing/2014/main" id="{8FCAA878-C7BD-469E-5DFA-DDAD9930044E}"/>
                    </a:ext>
                  </a:extLst>
                </p:cNvPr>
                <p:cNvSpPr/>
                <p:nvPr/>
              </p:nvSpPr>
              <p:spPr>
                <a:xfrm>
                  <a:off x="2610652" y="3546023"/>
                  <a:ext cx="3383280" cy="1097280"/>
                </a:xfrm>
                <a:prstGeom prst="roundRect">
                  <a:avLst/>
                </a:prstGeom>
                <a:solidFill>
                  <a:srgbClr val="D6DCE5"/>
                </a:solidFill>
                <a:ln w="0" cap="flat">
                  <a:noFill/>
                  <a:prstDash val="solid"/>
                  <a:miter/>
                </a:ln>
              </p:spPr>
              <p:txBody>
                <a:bodyPr rtlCol="0" anchor="ctr" anchorCtr="1"/>
                <a:lstStyle/>
                <a:p>
                  <a:pPr marL="0" marR="0" lvl="0" indent="0" algn="r" defTabSz="342900" rtl="1"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مربع نص 31">
                  <a:extLst>
                    <a:ext uri="{FF2B5EF4-FFF2-40B4-BE49-F238E27FC236}">
                      <a16:creationId xmlns:a16="http://schemas.microsoft.com/office/drawing/2014/main" id="{C4CCC870-E445-33BF-A84A-AF34D26045BA}"/>
                    </a:ext>
                  </a:extLst>
                </p:cNvPr>
                <p:cNvSpPr txBox="1"/>
                <p:nvPr/>
              </p:nvSpPr>
              <p:spPr>
                <a:xfrm>
                  <a:off x="2610652" y="3852668"/>
                  <a:ext cx="2103120" cy="516255"/>
                </a:xfrm>
                <a:prstGeom prst="round2SameRect">
                  <a:avLst/>
                </a:prstGeom>
              </p:spPr>
              <p:txBody>
                <a:bodyPr wrap="square" rtlCol="1">
                  <a:spAutoFit/>
                </a:bodyPr>
                <a:lstStyle/>
                <a:p>
                  <a:pPr marL="0" marR="0" lvl="0" indent="0" algn="ctr" defTabSz="685248" rtl="0" eaLnBrk="1" fontAlgn="base" latinLnBrk="0" hangingPunct="1">
                    <a:lnSpc>
                      <a:spcPct val="100000"/>
                    </a:lnSpc>
                    <a:spcBef>
                      <a:spcPts val="0"/>
                    </a:spcBef>
                    <a:spcAft>
                      <a:spcPts val="0"/>
                    </a:spcAft>
                    <a:buClrTx/>
                    <a:buSzTx/>
                    <a:buFontTx/>
                    <a:buNone/>
                    <a:tabLst/>
                    <a:defRPr/>
                  </a:pPr>
                  <a:r>
                    <a:rPr kumimoji="0" lang="ar-SA" sz="1800" b="1"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الحوكمة والتميز</a:t>
                  </a:r>
                </a:p>
              </p:txBody>
            </p:sp>
          </p:grpSp>
          <p:grpSp>
            <p:nvGrpSpPr>
              <p:cNvPr id="22" name="Group 21">
                <a:extLst>
                  <a:ext uri="{FF2B5EF4-FFF2-40B4-BE49-F238E27FC236}">
                    <a16:creationId xmlns:a16="http://schemas.microsoft.com/office/drawing/2014/main" id="{FEB3BE18-A0CB-7E7C-BA44-7B8C7057EB12}"/>
                  </a:ext>
                </a:extLst>
              </p:cNvPr>
              <p:cNvGrpSpPr/>
              <p:nvPr/>
            </p:nvGrpSpPr>
            <p:grpSpPr>
              <a:xfrm>
                <a:off x="2610652" y="1937059"/>
                <a:ext cx="6997304" cy="1097280"/>
                <a:chOff x="2610652" y="1937059"/>
                <a:chExt cx="6997304" cy="1097280"/>
              </a:xfrm>
            </p:grpSpPr>
            <p:sp>
              <p:nvSpPr>
                <p:cNvPr id="17" name="Rectangle: Rounded Corners 16">
                  <a:extLst>
                    <a:ext uri="{FF2B5EF4-FFF2-40B4-BE49-F238E27FC236}">
                      <a16:creationId xmlns:a16="http://schemas.microsoft.com/office/drawing/2014/main" id="{F328CDF9-459D-B2FF-F908-E7A5CE9EF0B1}"/>
                    </a:ext>
                  </a:extLst>
                </p:cNvPr>
                <p:cNvSpPr/>
                <p:nvPr/>
              </p:nvSpPr>
              <p:spPr>
                <a:xfrm>
                  <a:off x="6224676" y="1937059"/>
                  <a:ext cx="3383280" cy="1097280"/>
                </a:xfrm>
                <a:prstGeom prst="roundRect">
                  <a:avLst/>
                </a:prstGeom>
                <a:solidFill>
                  <a:srgbClr val="D6DCE5"/>
                </a:solidFill>
                <a:ln w="0" cap="flat">
                  <a:noFill/>
                  <a:prstDash val="solid"/>
                  <a:miter/>
                </a:ln>
              </p:spPr>
              <p:txBody>
                <a:bodyPr rtlCol="0" anchor="ctr" anchorCtr="1"/>
                <a:lstStyle/>
                <a:p>
                  <a:pPr marL="0" marR="0" lvl="0" indent="0" algn="r" defTabSz="342900" rtl="1"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Rectangle: Rounded Corners 17">
                  <a:extLst>
                    <a:ext uri="{FF2B5EF4-FFF2-40B4-BE49-F238E27FC236}">
                      <a16:creationId xmlns:a16="http://schemas.microsoft.com/office/drawing/2014/main" id="{75E65698-7AC6-E538-B6D7-69348B1FF1EE}"/>
                    </a:ext>
                  </a:extLst>
                </p:cNvPr>
                <p:cNvSpPr/>
                <p:nvPr/>
              </p:nvSpPr>
              <p:spPr>
                <a:xfrm>
                  <a:off x="2610652" y="1937059"/>
                  <a:ext cx="3383280" cy="1097280"/>
                </a:xfrm>
                <a:prstGeom prst="roundRect">
                  <a:avLst/>
                </a:prstGeom>
                <a:solidFill>
                  <a:srgbClr val="D6DCE5"/>
                </a:solidFill>
                <a:ln w="0" cap="flat">
                  <a:noFill/>
                  <a:prstDash val="solid"/>
                  <a:miter/>
                </a:ln>
              </p:spPr>
              <p:txBody>
                <a:bodyPr rtlCol="0" anchor="ctr" anchorCtr="1"/>
                <a:lstStyle/>
                <a:p>
                  <a:pPr marL="0" marR="0" lvl="0" indent="0" algn="r" defTabSz="342900" rtl="1"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مربع نص 30">
                  <a:extLst>
                    <a:ext uri="{FF2B5EF4-FFF2-40B4-BE49-F238E27FC236}">
                      <a16:creationId xmlns:a16="http://schemas.microsoft.com/office/drawing/2014/main" id="{5C576AC1-F806-1851-DB12-BD6C1B294C18}"/>
                    </a:ext>
                  </a:extLst>
                </p:cNvPr>
                <p:cNvSpPr txBox="1"/>
                <p:nvPr/>
              </p:nvSpPr>
              <p:spPr>
                <a:xfrm>
                  <a:off x="2610652" y="2243704"/>
                  <a:ext cx="2103120" cy="516255"/>
                </a:xfrm>
                <a:prstGeom prst="round2SameRect">
                  <a:avLst/>
                </a:prstGeom>
              </p:spPr>
              <p:txBody>
                <a:bodyPr wrap="square" rtlCol="1">
                  <a:spAutoFit/>
                </a:bodyPr>
                <a:lstStyle/>
                <a:p>
                  <a:pPr marL="0" marR="0" lvl="0" indent="0" algn="ctr" defTabSz="685248" rtl="0" eaLnBrk="1" fontAlgn="base" latinLnBrk="0" hangingPunct="1">
                    <a:lnSpc>
                      <a:spcPct val="100000"/>
                    </a:lnSpc>
                    <a:spcBef>
                      <a:spcPts val="0"/>
                    </a:spcBef>
                    <a:spcAft>
                      <a:spcPts val="0"/>
                    </a:spcAft>
                    <a:buClrTx/>
                    <a:buSzTx/>
                    <a:buFontTx/>
                    <a:buNone/>
                    <a:tabLst/>
                    <a:defRPr/>
                  </a:pPr>
                  <a:r>
                    <a:rPr kumimoji="0" lang="ar-SA" sz="1800" b="1"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العلامة التجارية</a:t>
                  </a:r>
                  <a:endParaRPr kumimoji="0" lang="en-US" sz="1800" b="1" i="0" u="none" strike="noStrike" kern="1200" cap="none" spc="0" normalizeH="0" baseline="0" noProof="0">
                    <a:ln>
                      <a:noFill/>
                    </a:ln>
                    <a:solidFill>
                      <a:srgbClr val="173863"/>
                    </a:solidFill>
                    <a:effectLst/>
                    <a:uLnTx/>
                    <a:uFillTx/>
                    <a:latin typeface="Calibri" panose="020F0502020204030204"/>
                    <a:ea typeface="+mn-ea"/>
                    <a:cs typeface="+mn-cs"/>
                  </a:endParaRPr>
                </a:p>
              </p:txBody>
            </p:sp>
            <p:sp>
              <p:nvSpPr>
                <p:cNvPr id="33" name="مربع نص 32">
                  <a:extLst>
                    <a:ext uri="{FF2B5EF4-FFF2-40B4-BE49-F238E27FC236}">
                      <a16:creationId xmlns:a16="http://schemas.microsoft.com/office/drawing/2014/main" id="{2CC494FB-3CD0-D5AE-3953-C413C3FA87C3}"/>
                    </a:ext>
                  </a:extLst>
                </p:cNvPr>
                <p:cNvSpPr txBox="1"/>
                <p:nvPr/>
              </p:nvSpPr>
              <p:spPr>
                <a:xfrm>
                  <a:off x="7478228" y="2243704"/>
                  <a:ext cx="2103120" cy="516255"/>
                </a:xfrm>
                <a:prstGeom prst="round2SameRect">
                  <a:avLst/>
                </a:prstGeom>
              </p:spPr>
              <p:txBody>
                <a:bodyPr wrap="square" rtlCol="1">
                  <a:spAutoFit/>
                </a:bodyPr>
                <a:lstStyle/>
                <a:p>
                  <a:pPr marL="0" marR="0" lvl="0" indent="0" algn="ctr" defTabSz="685248" rtl="0" eaLnBrk="1" fontAlgn="base" latinLnBrk="0" hangingPunct="1">
                    <a:lnSpc>
                      <a:spcPct val="100000"/>
                    </a:lnSpc>
                    <a:spcBef>
                      <a:spcPts val="0"/>
                    </a:spcBef>
                    <a:spcAft>
                      <a:spcPts val="0"/>
                    </a:spcAft>
                    <a:buClrTx/>
                    <a:buSzTx/>
                    <a:buFontTx/>
                    <a:buNone/>
                    <a:tabLst/>
                    <a:defRPr/>
                  </a:pPr>
                  <a:r>
                    <a:rPr kumimoji="0" lang="ar-SA" sz="1800" b="1"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الاستدامة المالية</a:t>
                  </a:r>
                </a:p>
              </p:txBody>
            </p:sp>
          </p:grpSp>
          <p:grpSp>
            <p:nvGrpSpPr>
              <p:cNvPr id="23" name="Group 22">
                <a:extLst>
                  <a:ext uri="{FF2B5EF4-FFF2-40B4-BE49-F238E27FC236}">
                    <a16:creationId xmlns:a16="http://schemas.microsoft.com/office/drawing/2014/main" id="{B1909142-AE7C-0198-BB24-0573040A378F}"/>
                  </a:ext>
                </a:extLst>
              </p:cNvPr>
              <p:cNvGrpSpPr/>
              <p:nvPr/>
            </p:nvGrpSpPr>
            <p:grpSpPr>
              <a:xfrm>
                <a:off x="6224676" y="3546023"/>
                <a:ext cx="3383280" cy="1097280"/>
                <a:chOff x="6224676" y="3546023"/>
                <a:chExt cx="3383280" cy="1097280"/>
              </a:xfrm>
            </p:grpSpPr>
            <p:sp>
              <p:nvSpPr>
                <p:cNvPr id="19" name="Rectangle: Rounded Corners 18">
                  <a:extLst>
                    <a:ext uri="{FF2B5EF4-FFF2-40B4-BE49-F238E27FC236}">
                      <a16:creationId xmlns:a16="http://schemas.microsoft.com/office/drawing/2014/main" id="{C17DBE5F-D6CC-1643-AA2C-1D6CD8252208}"/>
                    </a:ext>
                  </a:extLst>
                </p:cNvPr>
                <p:cNvSpPr/>
                <p:nvPr/>
              </p:nvSpPr>
              <p:spPr>
                <a:xfrm>
                  <a:off x="6224676" y="3546023"/>
                  <a:ext cx="3383280" cy="1097280"/>
                </a:xfrm>
                <a:prstGeom prst="roundRect">
                  <a:avLst/>
                </a:prstGeom>
                <a:solidFill>
                  <a:srgbClr val="D6DCE5"/>
                </a:solidFill>
                <a:ln w="0" cap="flat">
                  <a:noFill/>
                  <a:prstDash val="solid"/>
                  <a:miter/>
                </a:ln>
              </p:spPr>
              <p:txBody>
                <a:bodyPr rtlCol="0" anchor="ctr" anchorCtr="1"/>
                <a:lstStyle/>
                <a:p>
                  <a:pPr marL="0" marR="0" lvl="0" indent="0" algn="r" defTabSz="342900" rtl="1"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مربع نص 33">
                  <a:extLst>
                    <a:ext uri="{FF2B5EF4-FFF2-40B4-BE49-F238E27FC236}">
                      <a16:creationId xmlns:a16="http://schemas.microsoft.com/office/drawing/2014/main" id="{9D0BA488-945E-E328-82B6-258C171BC78A}"/>
                    </a:ext>
                  </a:extLst>
                </p:cNvPr>
                <p:cNvSpPr txBox="1"/>
                <p:nvPr/>
              </p:nvSpPr>
              <p:spPr>
                <a:xfrm>
                  <a:off x="7478228" y="3659074"/>
                  <a:ext cx="2103120" cy="903447"/>
                </a:xfrm>
                <a:prstGeom prst="round2SameRect">
                  <a:avLst/>
                </a:prstGeom>
              </p:spPr>
              <p:txBody>
                <a:bodyPr wrap="square" rtlCol="1">
                  <a:spAutoFit/>
                </a:bodyPr>
                <a:lstStyle/>
                <a:p>
                  <a:pPr marL="0" marR="0" lvl="0" indent="0" algn="ctr" defTabSz="685248" rtl="0" eaLnBrk="1" fontAlgn="base" latinLnBrk="0" hangingPunct="1">
                    <a:lnSpc>
                      <a:spcPct val="100000"/>
                    </a:lnSpc>
                    <a:spcBef>
                      <a:spcPts val="0"/>
                    </a:spcBef>
                    <a:spcAft>
                      <a:spcPts val="0"/>
                    </a:spcAft>
                    <a:buClrTx/>
                    <a:buSzTx/>
                    <a:buFontTx/>
                    <a:buNone/>
                    <a:tabLst/>
                    <a:defRPr/>
                  </a:pPr>
                  <a:r>
                    <a:rPr kumimoji="0" lang="ar-SA" sz="1800" b="1"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الريادة الاستثمارية وتنويع المحفظة</a:t>
                  </a:r>
                  <a:endParaRPr kumimoji="0" lang="en-US" sz="1800" b="1" i="0" u="none" strike="noStrike" kern="1200" cap="none" spc="0" normalizeH="0" baseline="0" noProof="0">
                    <a:ln>
                      <a:noFill/>
                    </a:ln>
                    <a:solidFill>
                      <a:srgbClr val="173863"/>
                    </a:solidFill>
                    <a:effectLst/>
                    <a:uLnTx/>
                    <a:uFillTx/>
                    <a:latin typeface="Calibri" panose="020F0502020204030204"/>
                    <a:ea typeface="+mn-ea"/>
                    <a:cs typeface="+mn-cs"/>
                  </a:endParaRPr>
                </a:p>
              </p:txBody>
            </p:sp>
          </p:grpSp>
        </p:grpSp>
        <p:sp>
          <p:nvSpPr>
            <p:cNvPr id="6" name="Rectangle: Rounded Corners 38">
              <a:extLst>
                <a:ext uri="{FF2B5EF4-FFF2-40B4-BE49-F238E27FC236}">
                  <a16:creationId xmlns:a16="http://schemas.microsoft.com/office/drawing/2014/main" id="{8E380982-0635-E527-A7AE-1370BABD8089}"/>
                </a:ext>
              </a:extLst>
            </p:cNvPr>
            <p:cNvSpPr/>
            <p:nvPr/>
          </p:nvSpPr>
          <p:spPr>
            <a:xfrm flipH="1">
              <a:off x="3877922" y="1878554"/>
              <a:ext cx="1388157" cy="1386394"/>
            </a:xfrm>
            <a:prstGeom prst="roundRect">
              <a:avLst>
                <a:gd name="adj" fmla="val 50000"/>
              </a:avLst>
            </a:prstGeom>
            <a:solidFill>
              <a:schemeClr val="accent1"/>
            </a:solidFill>
            <a:ln>
              <a:noFill/>
            </a:ln>
          </p:spPr>
          <p:txBody>
            <a:bodyPr vert="horz" wrap="square" lIns="0" tIns="0" rIns="0" bIns="0" rtlCol="0" anchor="ctr">
              <a:noAutofit/>
            </a:bodyPr>
            <a:lstStyle/>
            <a:p>
              <a:pPr marL="0" marR="0" lvl="0" indent="0" algn="ctr" defTabSz="342875" rtl="0" eaLnBrk="1" fontAlgn="auto" latinLnBrk="0" hangingPunct="1">
                <a:lnSpc>
                  <a:spcPct val="100000"/>
                </a:lnSpc>
                <a:spcBef>
                  <a:spcPts val="0"/>
                </a:spcBef>
                <a:spcAft>
                  <a:spcPts val="0"/>
                </a:spcAft>
                <a:buClrTx/>
                <a:buSzTx/>
                <a:buFontTx/>
                <a:buNone/>
                <a:tabLst/>
                <a:defRPr/>
              </a:pPr>
              <a:r>
                <a:rPr kumimoji="0" lang="ar-EG" sz="1400" b="1" i="0" u="none" strike="noStrike" kern="1200" cap="none" spc="0" normalizeH="0" baseline="0" noProof="0">
                  <a:ln>
                    <a:noFill/>
                  </a:ln>
                  <a:solidFill>
                    <a:prstClr val="white"/>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الركائز </a:t>
              </a:r>
              <a:r>
                <a:rPr kumimoji="0" lang="ar-SA" sz="1400" b="1" i="0" u="none" strike="noStrike" kern="1200" cap="none" spc="0" normalizeH="0" baseline="0" noProof="0">
                  <a:ln>
                    <a:noFill/>
                  </a:ln>
                  <a:solidFill>
                    <a:prstClr val="white"/>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المقترحة</a:t>
              </a:r>
              <a:r>
                <a:rPr kumimoji="0" lang="ar-EG" sz="1400" b="1" i="0" u="none" strike="noStrike" kern="1200" cap="none" spc="0" normalizeH="0" baseline="0" noProof="0">
                  <a:ln>
                    <a:noFill/>
                  </a:ln>
                  <a:solidFill>
                    <a:prstClr val="white"/>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للمجموعة</a:t>
              </a:r>
            </a:p>
          </p:txBody>
        </p:sp>
        <p:grpSp>
          <p:nvGrpSpPr>
            <p:cNvPr id="14" name="Group 13">
              <a:extLst>
                <a:ext uri="{FF2B5EF4-FFF2-40B4-BE49-F238E27FC236}">
                  <a16:creationId xmlns:a16="http://schemas.microsoft.com/office/drawing/2014/main" id="{C1C84073-AB94-C4B5-3077-7E4584469EEB}"/>
                </a:ext>
              </a:extLst>
            </p:cNvPr>
            <p:cNvGrpSpPr/>
            <p:nvPr/>
          </p:nvGrpSpPr>
          <p:grpSpPr>
            <a:xfrm>
              <a:off x="3607594" y="1612094"/>
              <a:ext cx="1928813" cy="1919313"/>
              <a:chOff x="4856149" y="2638425"/>
              <a:chExt cx="2259026" cy="2247900"/>
            </a:xfrm>
          </p:grpSpPr>
          <p:sp>
            <p:nvSpPr>
              <p:cNvPr id="2" name="Oval 1">
                <a:extLst>
                  <a:ext uri="{FF2B5EF4-FFF2-40B4-BE49-F238E27FC236}">
                    <a16:creationId xmlns:a16="http://schemas.microsoft.com/office/drawing/2014/main" id="{8342420B-A426-FA27-811D-C7F5D93A52E8}"/>
                  </a:ext>
                </a:extLst>
              </p:cNvPr>
              <p:cNvSpPr/>
              <p:nvPr/>
            </p:nvSpPr>
            <p:spPr>
              <a:xfrm>
                <a:off x="6324600" y="2638425"/>
                <a:ext cx="790575" cy="790575"/>
              </a:xfrm>
              <a:prstGeom prst="ellipse">
                <a:avLst/>
              </a:prstGeom>
              <a:solidFill>
                <a:schemeClr val="accent3"/>
              </a:solidFill>
              <a:ln w="0" cap="flat">
                <a:noFill/>
                <a:prstDash val="solid"/>
                <a:miter/>
              </a:ln>
            </p:spPr>
            <p:txBody>
              <a:bodyPr rtlCol="0" anchor="ctr"/>
              <a:lstStyle/>
              <a:p>
                <a:pPr marL="0" marR="0" lvl="0" indent="0" algn="r" defTabSz="342900" rtl="1"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1DEB5630-D709-F2FF-E837-1F9AE79ECD0B}"/>
                  </a:ext>
                </a:extLst>
              </p:cNvPr>
              <p:cNvSpPr/>
              <p:nvPr/>
            </p:nvSpPr>
            <p:spPr>
              <a:xfrm>
                <a:off x="6324600" y="4095750"/>
                <a:ext cx="790575" cy="790575"/>
              </a:xfrm>
              <a:prstGeom prst="ellipse">
                <a:avLst/>
              </a:prstGeom>
              <a:solidFill>
                <a:schemeClr val="accent3"/>
              </a:solidFill>
              <a:ln w="0" cap="flat">
                <a:noFill/>
                <a:prstDash val="solid"/>
                <a:miter/>
              </a:ln>
            </p:spPr>
            <p:txBody>
              <a:bodyPr rtlCol="0" anchor="ctr"/>
              <a:lstStyle/>
              <a:p>
                <a:pPr marL="0" marR="0" lvl="0" indent="0" algn="r" defTabSz="342900" rtl="1"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7AC58B36-23BD-1373-09EC-E4097C09BFE4}"/>
                  </a:ext>
                </a:extLst>
              </p:cNvPr>
              <p:cNvSpPr/>
              <p:nvPr/>
            </p:nvSpPr>
            <p:spPr>
              <a:xfrm>
                <a:off x="4856149" y="2638425"/>
                <a:ext cx="790575" cy="790575"/>
              </a:xfrm>
              <a:prstGeom prst="ellipse">
                <a:avLst/>
              </a:prstGeom>
              <a:solidFill>
                <a:schemeClr val="accent3"/>
              </a:solidFill>
              <a:ln w="0" cap="flat">
                <a:noFill/>
                <a:prstDash val="solid"/>
                <a:miter/>
              </a:ln>
            </p:spPr>
            <p:txBody>
              <a:bodyPr rtlCol="0" anchor="ctr"/>
              <a:lstStyle/>
              <a:p>
                <a:pPr marL="0" marR="0" lvl="0" indent="0" algn="r" defTabSz="342900" rtl="1"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D877D265-BE97-C780-CAEA-1C73DE1EAAA1}"/>
                  </a:ext>
                </a:extLst>
              </p:cNvPr>
              <p:cNvSpPr/>
              <p:nvPr/>
            </p:nvSpPr>
            <p:spPr>
              <a:xfrm>
                <a:off x="4856149" y="4095750"/>
                <a:ext cx="790575" cy="790575"/>
              </a:xfrm>
              <a:prstGeom prst="ellipse">
                <a:avLst/>
              </a:prstGeom>
              <a:solidFill>
                <a:schemeClr val="accent3"/>
              </a:solidFill>
              <a:ln w="0" cap="flat">
                <a:noFill/>
                <a:prstDash val="solid"/>
                <a:miter/>
              </a:ln>
            </p:spPr>
            <p:txBody>
              <a:bodyPr rtlCol="0" anchor="ctr"/>
              <a:lstStyle/>
              <a:p>
                <a:pPr marL="0" marR="0" lvl="0" indent="0" algn="r" defTabSz="342900" rtl="1"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27" name="Graphic 26">
              <a:extLst>
                <a:ext uri="{FF2B5EF4-FFF2-40B4-BE49-F238E27FC236}">
                  <a16:creationId xmlns:a16="http://schemas.microsoft.com/office/drawing/2014/main" id="{3F3E9982-1758-86E3-6E29-7052AB2778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83936" y="1751174"/>
              <a:ext cx="322328" cy="411480"/>
            </a:xfrm>
            <a:prstGeom prst="rect">
              <a:avLst/>
            </a:prstGeom>
          </p:spPr>
        </p:pic>
        <p:pic>
          <p:nvPicPr>
            <p:cNvPr id="29" name="Graphic 28">
              <a:extLst>
                <a:ext uri="{FF2B5EF4-FFF2-40B4-BE49-F238E27FC236}">
                  <a16:creationId xmlns:a16="http://schemas.microsoft.com/office/drawing/2014/main" id="{03B43FB1-4D4E-E5DC-086B-CD9A9AD64B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67520" y="2986389"/>
              <a:ext cx="350044" cy="418531"/>
            </a:xfrm>
            <a:prstGeom prst="rect">
              <a:avLst/>
            </a:prstGeom>
          </p:spPr>
        </p:pic>
        <p:pic>
          <p:nvPicPr>
            <p:cNvPr id="35" name="Graphic 34">
              <a:extLst>
                <a:ext uri="{FF2B5EF4-FFF2-40B4-BE49-F238E27FC236}">
                  <a16:creationId xmlns:a16="http://schemas.microsoft.com/office/drawing/2014/main" id="{5C5A2918-4815-9B62-9585-661C31AFA3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89763" y="1738405"/>
              <a:ext cx="411480" cy="411480"/>
            </a:xfrm>
            <a:prstGeom prst="rect">
              <a:avLst/>
            </a:prstGeom>
          </p:spPr>
        </p:pic>
        <p:pic>
          <p:nvPicPr>
            <p:cNvPr id="37" name="Graphic 36">
              <a:extLst>
                <a:ext uri="{FF2B5EF4-FFF2-40B4-BE49-F238E27FC236}">
                  <a16:creationId xmlns:a16="http://schemas.microsoft.com/office/drawing/2014/main" id="{5AEA1043-0825-6A78-6164-4D72C85FAF3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10610" y="2993616"/>
              <a:ext cx="369786" cy="359673"/>
            </a:xfrm>
            <a:prstGeom prst="rect">
              <a:avLst/>
            </a:prstGeom>
          </p:spPr>
        </p:pic>
      </p:grpSp>
      <p:sp>
        <p:nvSpPr>
          <p:cNvPr id="9" name="عنصر نائب لرقم الشريحة 1">
            <a:extLst>
              <a:ext uri="{FF2B5EF4-FFF2-40B4-BE49-F238E27FC236}">
                <a16:creationId xmlns:a16="http://schemas.microsoft.com/office/drawing/2014/main" id="{FFEA96E3-C769-42F9-ACBE-602397D04FF0}"/>
              </a:ext>
            </a:extLst>
          </p:cNvPr>
          <p:cNvSpPr>
            <a:spLocks noGrp="1"/>
          </p:cNvSpPr>
          <p:nvPr>
            <p:ph type="sldNum" sz="quarter" idx="4"/>
          </p:nvPr>
        </p:nvSpPr>
        <p:spPr>
          <a:xfrm>
            <a:off x="8339248" y="4773324"/>
            <a:ext cx="519579" cy="226002"/>
          </a:xfrm>
        </p:spPr>
        <p:txBody>
          <a:bodyPr/>
          <a:lstStyle/>
          <a:p>
            <a:pPr marL="0" marR="0" lvl="0" indent="0" algn="r" defTabSz="171450" rtl="0"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a:ln>
                  <a:noFill/>
                </a:ln>
                <a:solidFill>
                  <a:srgbClr val="768394"/>
                </a:solidFill>
                <a:effectLst/>
                <a:uLnTx/>
                <a:uFillTx/>
                <a:latin typeface="Calibri" panose="020F0502020204030204"/>
                <a:ea typeface="+mn-ea"/>
                <a:cs typeface="Arial" panose="020B0604020202020204" pitchFamily="34" charset="0"/>
              </a:rPr>
              <a:t>16</a:t>
            </a:r>
            <a:endParaRPr kumimoji="0" lang="en-US" sz="1050" b="1" i="0" u="none" strike="noStrike" kern="1200" cap="none" spc="0" normalizeH="0" baseline="0" noProof="0">
              <a:ln>
                <a:noFill/>
              </a:ln>
              <a:solidFill>
                <a:srgbClr val="768394"/>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267681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BFA65-6F34-1E56-42DC-914EDEFC7F5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4DBAA4-B49C-A071-BDB1-F5F41BA49098}"/>
              </a:ext>
            </a:extLst>
          </p:cNvPr>
          <p:cNvSpPr>
            <a:spLocks noGrp="1"/>
          </p:cNvSpPr>
          <p:nvPr>
            <p:ph type="sldNum" sz="quarter" idx="4"/>
          </p:nvPr>
        </p:nvSpPr>
        <p:spPr/>
        <p:txBody>
          <a:bodyPr/>
          <a:lstStyle/>
          <a:p>
            <a:pPr marL="0" marR="0" lvl="0" indent="0" algn="r" defTabSz="171450" rtl="0"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a:ln>
                  <a:noFill/>
                </a:ln>
                <a:solidFill>
                  <a:srgbClr val="768394"/>
                </a:solidFill>
                <a:effectLst/>
                <a:uLnTx/>
                <a:uFillTx/>
                <a:latin typeface="Calibri" panose="020F0502020204030204"/>
                <a:ea typeface="+mn-ea"/>
                <a:cs typeface="Arial" panose="020B0604020202020204" pitchFamily="34" charset="0"/>
              </a:rPr>
              <a:t>17</a:t>
            </a:r>
            <a:endParaRPr kumimoji="0" lang="en-US" sz="1050" b="1" i="0" u="none" strike="noStrike" kern="1200" cap="none" spc="0" normalizeH="0" baseline="0" noProof="0">
              <a:ln>
                <a:noFill/>
              </a:ln>
              <a:solidFill>
                <a:srgbClr val="768394"/>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5BAC995B-CE2E-E52E-6905-3F36BDAC206F}"/>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marL="0" marR="0" lvl="0" indent="0" algn="r" defTabSz="1828709" rtl="1" eaLnBrk="1" fontAlgn="auto" latinLnBrk="0" hangingPunct="1">
              <a:lnSpc>
                <a:spcPct val="115000"/>
              </a:lnSpc>
              <a:spcBef>
                <a:spcPct val="0"/>
              </a:spcBef>
              <a:spcAft>
                <a:spcPts val="300"/>
              </a:spcAft>
              <a:buClrTx/>
              <a:buSzTx/>
              <a:buFontTx/>
              <a:buNone/>
              <a:tabLst/>
              <a:defRPr/>
            </a:pPr>
            <a:r>
              <a:rPr kumimoji="0" lang="ar-SA" sz="1800" b="1" i="0" u="none" strike="noStrike" kern="100" cap="none" spc="0" normalizeH="0" baseline="0" noProof="0">
                <a:ln>
                  <a:noFill/>
                </a:ln>
                <a:solidFill>
                  <a:srgbClr val="002060"/>
                </a:solidFill>
                <a:effectLst/>
                <a:uLnTx/>
                <a:uFillTx/>
                <a:latin typeface="Aptos"/>
                <a:ea typeface="Aptos" panose="020B0004020202020204" pitchFamily="34" charset="0"/>
                <a:cs typeface="Sakkal Majalla"/>
              </a:rPr>
              <a:t>نشاط 3: أهداف المجموعة- 30 د</a:t>
            </a:r>
            <a:endParaRPr kumimoji="0" lang="en-US" sz="1800" b="1" i="0" u="none" strike="noStrike" kern="100" cap="none" spc="0" normalizeH="0" baseline="0" noProof="0">
              <a:ln>
                <a:noFill/>
              </a:ln>
              <a:solidFill>
                <a:srgbClr val="002060"/>
              </a:solidFill>
              <a:effectLst/>
              <a:uLnTx/>
              <a:uFillTx/>
              <a:latin typeface="Aptos" panose="020B0004020202020204" pitchFamily="34" charset="0"/>
              <a:ea typeface="Aptos" panose="020B0004020202020204" pitchFamily="34" charset="0"/>
              <a:cs typeface="Sakkal Majalla" panose="02000000000000000000" pitchFamily="2" charset="-78"/>
            </a:endParaRPr>
          </a:p>
        </p:txBody>
      </p:sp>
      <p:sp>
        <p:nvSpPr>
          <p:cNvPr id="4" name="Rectangle 3">
            <a:extLst>
              <a:ext uri="{FF2B5EF4-FFF2-40B4-BE49-F238E27FC236}">
                <a16:creationId xmlns:a16="http://schemas.microsoft.com/office/drawing/2014/main" id="{5C22DDE6-2513-148A-6D7D-0753E15A676B}"/>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marL="0" marR="0" lvl="0" indent="0" algn="r" defTabSz="171450" rtl="1" eaLnBrk="1" fontAlgn="auto" latinLnBrk="0" hangingPunct="1">
              <a:lnSpc>
                <a:spcPct val="100000"/>
              </a:lnSpc>
              <a:spcBef>
                <a:spcPts val="0"/>
              </a:spcBef>
              <a:spcAft>
                <a:spcPts val="0"/>
              </a:spcAft>
              <a:buClrTx/>
              <a:buSzTx/>
              <a:buFontTx/>
              <a:buNone/>
              <a:tabLst/>
              <a:defRPr/>
            </a:pPr>
            <a:endParaRPr kumimoji="0" lang="en-US" sz="253"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 name="Group 56">
            <a:extLst>
              <a:ext uri="{FF2B5EF4-FFF2-40B4-BE49-F238E27FC236}">
                <a16:creationId xmlns:a16="http://schemas.microsoft.com/office/drawing/2014/main" id="{FDBD39DD-37CD-4EAE-70AA-05D6CAE5AA18}"/>
              </a:ext>
            </a:extLst>
          </p:cNvPr>
          <p:cNvGrpSpPr/>
          <p:nvPr/>
        </p:nvGrpSpPr>
        <p:grpSpPr>
          <a:xfrm>
            <a:off x="3817620" y="941153"/>
            <a:ext cx="1508760" cy="791572"/>
            <a:chOff x="5355651" y="977935"/>
            <a:chExt cx="2011680" cy="1055429"/>
          </a:xfrm>
        </p:grpSpPr>
        <p:sp>
          <p:nvSpPr>
            <p:cNvPr id="8" name="Rectangle: Rounded Corners 26">
              <a:extLst>
                <a:ext uri="{FF2B5EF4-FFF2-40B4-BE49-F238E27FC236}">
                  <a16:creationId xmlns:a16="http://schemas.microsoft.com/office/drawing/2014/main" id="{BAEE4FEC-C22D-022B-49CC-F5FBC66781D7}"/>
                </a:ext>
              </a:extLst>
            </p:cNvPr>
            <p:cNvSpPr/>
            <p:nvPr/>
          </p:nvSpPr>
          <p:spPr>
            <a:xfrm>
              <a:off x="5355651" y="1526633"/>
              <a:ext cx="2011680" cy="506731"/>
            </a:xfrm>
            <a:prstGeom prst="roundRect">
              <a:avLst>
                <a:gd name="adj" fmla="val 5930"/>
              </a:avLst>
            </a:prstGeom>
            <a:solidFill>
              <a:schemeClr val="accent4">
                <a:lumMod val="20000"/>
                <a:lumOff val="80000"/>
              </a:schemeClr>
            </a:solidFill>
            <a:ln>
              <a:noFill/>
            </a:ln>
          </p:spPr>
          <p:txBody>
            <a:bodyPr vert="horz" wrap="square" lIns="0" tIns="0" rIns="0" bIns="0" rtlCol="0" anchor="ctr" anchorCtr="0">
              <a:spAutoFit/>
            </a:bodyPr>
            <a:lstStyle/>
            <a:p>
              <a:pPr marL="0" marR="0" lvl="0" indent="0" algn="ctr" defTabSz="34287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هل</a:t>
              </a:r>
              <a:r>
                <a:rPr kumimoji="0" lang="en-US" sz="120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200" b="0" i="0" u="none" strike="noStrike" kern="1200" cap="none" spc="0" normalizeH="0" baseline="0" noProof="0" err="1">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يمكن</a:t>
              </a:r>
              <a:r>
                <a:rPr kumimoji="0" lang="en-US" sz="120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200" b="0" i="0" u="none" strike="noStrike" kern="1200" cap="none" spc="0" normalizeH="0" baseline="0" noProof="0" err="1">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تحقيقه</a:t>
              </a:r>
              <a:r>
                <a:rPr kumimoji="0" lang="en-US" sz="120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200" b="0" i="0" u="none" strike="noStrike" kern="1200" cap="none" spc="0" normalizeH="0" baseline="0" noProof="0" err="1">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بموارد</a:t>
              </a:r>
              <a:r>
                <a:rPr kumimoji="0" lang="en-US" sz="120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br>
                <a:rPr kumimoji="0" lang="en-US" sz="120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en-US" sz="1200" b="0" i="0" u="none" strike="noStrike" kern="1200" cap="none" spc="0" normalizeH="0" baseline="0" noProof="0" err="1">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الشركة</a:t>
              </a:r>
              <a:r>
                <a:rPr kumimoji="0" lang="en-US" sz="120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200" b="0" i="0" u="none" strike="noStrike" kern="1200" cap="none" spc="0" normalizeH="0" baseline="0" noProof="0" err="1">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المتاحة</a:t>
              </a:r>
              <a:r>
                <a:rPr kumimoji="0" lang="en-US" sz="120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p>
          </p:txBody>
        </p:sp>
        <p:sp>
          <p:nvSpPr>
            <p:cNvPr id="11" name="Rectangle: Rounded Corners 24">
              <a:extLst>
                <a:ext uri="{FF2B5EF4-FFF2-40B4-BE49-F238E27FC236}">
                  <a16:creationId xmlns:a16="http://schemas.microsoft.com/office/drawing/2014/main" id="{F0796357-2ABC-D0C6-0536-B9FF96366923}"/>
                </a:ext>
              </a:extLst>
            </p:cNvPr>
            <p:cNvSpPr/>
            <p:nvPr/>
          </p:nvSpPr>
          <p:spPr>
            <a:xfrm>
              <a:off x="5355651" y="977935"/>
              <a:ext cx="2011680" cy="521017"/>
            </a:xfrm>
            <a:prstGeom prst="roundRect">
              <a:avLst>
                <a:gd name="adj" fmla="val 9674"/>
              </a:avLst>
            </a:prstGeom>
            <a:solidFill>
              <a:schemeClr val="accent4">
                <a:lumMod val="60000"/>
                <a:lumOff val="40000"/>
              </a:schemeClr>
            </a:solidFill>
            <a:ln>
              <a:noFill/>
            </a:ln>
          </p:spPr>
          <p:txBody>
            <a:bodyPr vert="horz" wrap="square" lIns="0" tIns="0" rIns="0" bIns="0" rtlCol="0" anchor="ctr" anchorCtr="0">
              <a:spAutoFit/>
            </a:bodyPr>
            <a:lstStyle/>
            <a:p>
              <a:pPr marL="0" marR="0" lvl="0" indent="0" algn="ctr" defTabSz="34287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mn-ea"/>
                  <a:cs typeface="Sakkal Majalla" panose="02000000000000000000" pitchFamily="2" charset="-78"/>
                </a:rPr>
                <a:t>قابلة للتحقيق</a:t>
              </a:r>
              <a:br>
                <a:rPr kumimoji="0" lang="en-US"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mn-ea"/>
                  <a:cs typeface="Sakkal Majalla" panose="02000000000000000000" pitchFamily="2" charset="-78"/>
                </a:rPr>
              </a:br>
              <a:r>
                <a:rPr kumimoji="0" lang="en-US"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mn-ea"/>
                  <a:cs typeface="Sakkal Majalla" panose="02000000000000000000" pitchFamily="2" charset="-78"/>
                </a:rPr>
                <a:t>Achievable</a:t>
              </a:r>
            </a:p>
          </p:txBody>
        </p:sp>
      </p:grpSp>
      <p:grpSp>
        <p:nvGrpSpPr>
          <p:cNvPr id="17" name="Group 62">
            <a:extLst>
              <a:ext uri="{FF2B5EF4-FFF2-40B4-BE49-F238E27FC236}">
                <a16:creationId xmlns:a16="http://schemas.microsoft.com/office/drawing/2014/main" id="{D9184DCC-9949-6142-3B88-815E3DBDC108}"/>
              </a:ext>
            </a:extLst>
          </p:cNvPr>
          <p:cNvGrpSpPr/>
          <p:nvPr/>
        </p:nvGrpSpPr>
        <p:grpSpPr>
          <a:xfrm>
            <a:off x="1569458" y="2037766"/>
            <a:ext cx="6005086" cy="775149"/>
            <a:chOff x="2358101" y="2699709"/>
            <a:chExt cx="8006781" cy="1033532"/>
          </a:xfrm>
        </p:grpSpPr>
        <p:grpSp>
          <p:nvGrpSpPr>
            <p:cNvPr id="18" name="Group 57">
              <a:extLst>
                <a:ext uri="{FF2B5EF4-FFF2-40B4-BE49-F238E27FC236}">
                  <a16:creationId xmlns:a16="http://schemas.microsoft.com/office/drawing/2014/main" id="{EE4A9DF4-5A4C-6ABE-0C36-BCD1BC9FCE4E}"/>
                </a:ext>
              </a:extLst>
            </p:cNvPr>
            <p:cNvGrpSpPr/>
            <p:nvPr/>
          </p:nvGrpSpPr>
          <p:grpSpPr>
            <a:xfrm>
              <a:off x="8353202" y="2699709"/>
              <a:ext cx="2011680" cy="1033532"/>
              <a:chOff x="8353202" y="2699709"/>
              <a:chExt cx="2011680" cy="1033532"/>
            </a:xfrm>
          </p:grpSpPr>
          <p:sp>
            <p:nvSpPr>
              <p:cNvPr id="36" name="Rectangle: Rounded Corners 29">
                <a:extLst>
                  <a:ext uri="{FF2B5EF4-FFF2-40B4-BE49-F238E27FC236}">
                    <a16:creationId xmlns:a16="http://schemas.microsoft.com/office/drawing/2014/main" id="{6310A303-DE69-F685-8D14-3878BBC42F9B}"/>
                  </a:ext>
                </a:extLst>
              </p:cNvPr>
              <p:cNvSpPr/>
              <p:nvPr/>
            </p:nvSpPr>
            <p:spPr>
              <a:xfrm>
                <a:off x="8353202" y="3216987"/>
                <a:ext cx="2011680" cy="516254"/>
              </a:xfrm>
              <a:prstGeom prst="roundRect">
                <a:avLst>
                  <a:gd name="adj" fmla="val 8077"/>
                </a:avLst>
              </a:prstGeom>
              <a:solidFill>
                <a:schemeClr val="accent4">
                  <a:lumMod val="20000"/>
                  <a:lumOff val="80000"/>
                </a:schemeClr>
              </a:solidFill>
              <a:ln>
                <a:noFill/>
              </a:ln>
            </p:spPr>
            <p:txBody>
              <a:bodyPr vert="horz" wrap="square" lIns="0" tIns="0" rIns="0" bIns="0" rtlCol="0" anchor="ctr" anchorCtr="0">
                <a:spAutoFit/>
              </a:bodyPr>
              <a:lstStyle/>
              <a:p>
                <a:pPr marL="0" marR="0" lvl="0" indent="0" algn="ctr" defTabSz="34287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هل</a:t>
                </a:r>
                <a:r>
                  <a:rPr kumimoji="0" lang="en-US" sz="120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200" b="0" i="0" u="none" strike="noStrike" kern="1200" cap="none" spc="0" normalizeH="0" baseline="0" noProof="0" err="1">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يرتبط</a:t>
                </a:r>
                <a:r>
                  <a:rPr kumimoji="0" lang="en-US" sz="120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200" b="0" i="0" u="none" strike="noStrike" kern="1200" cap="none" spc="0" normalizeH="0" baseline="0" noProof="0" err="1">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الهدف</a:t>
                </a:r>
                <a:r>
                  <a:rPr kumimoji="0" lang="en-US" sz="120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200" b="0" i="0" u="none" strike="noStrike" kern="1200" cap="none" spc="0" normalizeH="0" baseline="0" noProof="0" err="1">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بشكل</a:t>
                </a:r>
                <a:r>
                  <a:rPr kumimoji="0" lang="en-US" sz="120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200" b="0" i="0" u="none" strike="noStrike" kern="1200" cap="none" spc="0" normalizeH="0" baseline="0" noProof="0" err="1">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مباشر</a:t>
                </a:r>
                <a:r>
                  <a:rPr kumimoji="0" lang="en-US" sz="120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200" b="0" i="0" u="none" strike="noStrike" kern="1200" cap="none" spc="0" normalizeH="0" baseline="0" noProof="0" err="1">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برؤية</a:t>
                </a:r>
                <a:r>
                  <a:rPr kumimoji="0" lang="en-US" sz="120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200" b="0" i="0" u="none" strike="noStrike" kern="1200" cap="none" spc="0" normalizeH="0" baseline="0" noProof="0" err="1">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الشركة</a:t>
                </a:r>
                <a:r>
                  <a:rPr kumimoji="0" lang="en-US" sz="120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200" b="0" i="0" u="none" strike="noStrike" kern="1200" cap="none" spc="0" normalizeH="0" baseline="0" noProof="0" err="1">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ونشاطها</a:t>
                </a:r>
                <a:r>
                  <a:rPr kumimoji="0" lang="en-US" sz="120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200" b="0" i="0" u="none" strike="noStrike" kern="1200" cap="none" spc="0" normalizeH="0" baseline="0" noProof="0" err="1">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الأساسي</a:t>
                </a:r>
                <a:r>
                  <a:rPr kumimoji="0" lang="en-US" sz="120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p>
            </p:txBody>
          </p:sp>
          <p:sp>
            <p:nvSpPr>
              <p:cNvPr id="38" name="Rectangle: Rounded Corners 27">
                <a:extLst>
                  <a:ext uri="{FF2B5EF4-FFF2-40B4-BE49-F238E27FC236}">
                    <a16:creationId xmlns:a16="http://schemas.microsoft.com/office/drawing/2014/main" id="{396BFBEC-B3D4-299E-E98C-294FB1A98E92}"/>
                  </a:ext>
                </a:extLst>
              </p:cNvPr>
              <p:cNvSpPr/>
              <p:nvPr/>
            </p:nvSpPr>
            <p:spPr>
              <a:xfrm>
                <a:off x="8353202" y="2699709"/>
                <a:ext cx="2011680" cy="511492"/>
              </a:xfrm>
              <a:prstGeom prst="roundRect">
                <a:avLst>
                  <a:gd name="adj" fmla="val 7926"/>
                </a:avLst>
              </a:prstGeom>
              <a:solidFill>
                <a:schemeClr val="accent4">
                  <a:lumMod val="60000"/>
                  <a:lumOff val="40000"/>
                </a:schemeClr>
              </a:solidFill>
              <a:ln>
                <a:noFill/>
              </a:ln>
            </p:spPr>
            <p:txBody>
              <a:bodyPr vert="horz" wrap="square" lIns="0" tIns="0" rIns="0" bIns="0" rtlCol="0" anchor="ctr" anchorCtr="0">
                <a:spAutoFit/>
              </a:bodyPr>
              <a:lstStyle/>
              <a:p>
                <a:pPr marL="0" marR="0" lvl="0" indent="0" algn="ctr" defTabSz="34287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srgbClr val="173863">
                        <a:lumMod val="75000"/>
                      </a:srgbClr>
                    </a:solidFill>
                    <a:effectLst/>
                    <a:uLnTx/>
                    <a:uFillTx/>
                    <a:latin typeface="Sakkal Majalla" panose="02000000000000000000" pitchFamily="2" charset="-78"/>
                    <a:ea typeface="+mn-ea"/>
                    <a:cs typeface="Sakkal Majalla" panose="02000000000000000000" pitchFamily="2" charset="-78"/>
                  </a:rPr>
                  <a:t>ذات</a:t>
                </a:r>
                <a:r>
                  <a:rPr kumimoji="0" lang="en-US"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1200" cap="none" spc="0" normalizeH="0" baseline="0" noProof="0" err="1">
                    <a:ln>
                      <a:noFill/>
                    </a:ln>
                    <a:solidFill>
                      <a:srgbClr val="173863">
                        <a:lumMod val="75000"/>
                      </a:srgbClr>
                    </a:solidFill>
                    <a:effectLst/>
                    <a:uLnTx/>
                    <a:uFillTx/>
                    <a:latin typeface="Sakkal Majalla" panose="02000000000000000000" pitchFamily="2" charset="-78"/>
                    <a:ea typeface="+mn-ea"/>
                    <a:cs typeface="Sakkal Majalla" panose="02000000000000000000" pitchFamily="2" charset="-78"/>
                  </a:rPr>
                  <a:t>صلة</a:t>
                </a:r>
                <a:br>
                  <a:rPr kumimoji="0" lang="en-US"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mn-ea"/>
                    <a:cs typeface="Sakkal Majalla" panose="02000000000000000000" pitchFamily="2" charset="-78"/>
                  </a:rPr>
                </a:br>
                <a:r>
                  <a:rPr kumimoji="0" lang="en-US"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mn-ea"/>
                    <a:cs typeface="Sakkal Majalla" panose="02000000000000000000" pitchFamily="2" charset="-78"/>
                  </a:rPr>
                  <a:t>Relevant</a:t>
                </a:r>
              </a:p>
            </p:txBody>
          </p:sp>
        </p:grpSp>
        <p:grpSp>
          <p:nvGrpSpPr>
            <p:cNvPr id="19" name="Group 58">
              <a:extLst>
                <a:ext uri="{FF2B5EF4-FFF2-40B4-BE49-F238E27FC236}">
                  <a16:creationId xmlns:a16="http://schemas.microsoft.com/office/drawing/2014/main" id="{514B117A-C7FD-1109-B85B-CE0AB806FAC7}"/>
                </a:ext>
              </a:extLst>
            </p:cNvPr>
            <p:cNvGrpSpPr/>
            <p:nvPr/>
          </p:nvGrpSpPr>
          <p:grpSpPr>
            <a:xfrm>
              <a:off x="2358101" y="2702090"/>
              <a:ext cx="2011680" cy="1026391"/>
              <a:chOff x="2358101" y="2702090"/>
              <a:chExt cx="2011680" cy="1026391"/>
            </a:xfrm>
          </p:grpSpPr>
          <p:sp>
            <p:nvSpPr>
              <p:cNvPr id="22" name="Rectangle: Rounded Corners 23">
                <a:extLst>
                  <a:ext uri="{FF2B5EF4-FFF2-40B4-BE49-F238E27FC236}">
                    <a16:creationId xmlns:a16="http://schemas.microsoft.com/office/drawing/2014/main" id="{A1F63D68-2DDB-FBBB-D200-5A1CA7BB809E}"/>
                  </a:ext>
                </a:extLst>
              </p:cNvPr>
              <p:cNvSpPr/>
              <p:nvPr/>
            </p:nvSpPr>
            <p:spPr>
              <a:xfrm>
                <a:off x="2358101" y="3221750"/>
                <a:ext cx="2011680" cy="506731"/>
              </a:xfrm>
              <a:prstGeom prst="roundRect">
                <a:avLst>
                  <a:gd name="adj" fmla="val 5930"/>
                </a:avLst>
              </a:prstGeom>
              <a:solidFill>
                <a:schemeClr val="accent4">
                  <a:lumMod val="20000"/>
                  <a:lumOff val="80000"/>
                </a:schemeClr>
              </a:solidFill>
              <a:ln>
                <a:noFill/>
              </a:ln>
            </p:spPr>
            <p:txBody>
              <a:bodyPr vert="horz" wrap="square" lIns="0" tIns="0" rIns="0" bIns="0" rtlCol="0" anchor="ctr" anchorCtr="0">
                <a:spAutoFit/>
              </a:bodyPr>
              <a:lstStyle/>
              <a:p>
                <a:pPr marL="0" marR="0" lvl="0" indent="0" algn="ctr" defTabSz="34287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هل</a:t>
                </a:r>
                <a:r>
                  <a:rPr kumimoji="0" lang="en-US" sz="120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200" b="0" i="0" u="none" strike="noStrike" kern="1200" cap="none" spc="0" normalizeH="0" baseline="0" noProof="0" err="1">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يمكن</a:t>
                </a:r>
                <a:r>
                  <a:rPr kumimoji="0" lang="en-US" sz="120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200" b="0" i="0" u="none" strike="noStrike" kern="1200" cap="none" spc="0" normalizeH="0" baseline="0" noProof="0" err="1">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قياس</a:t>
                </a:r>
                <a:r>
                  <a:rPr kumimoji="0" lang="en-US" sz="120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200" b="0" i="0" u="none" strike="noStrike" kern="1200" cap="none" spc="0" normalizeH="0" baseline="0" noProof="0" err="1">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التقدم</a:t>
                </a:r>
                <a:r>
                  <a:rPr kumimoji="0" lang="en-US" sz="120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200" b="0" i="0" u="none" strike="noStrike" kern="1200" cap="none" spc="0" normalizeH="0" baseline="0" noProof="0" err="1">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نحو</a:t>
                </a:r>
                <a:r>
                  <a:rPr kumimoji="0" lang="en-US" sz="120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200" b="0" i="0" u="none" strike="noStrike" kern="1200" cap="none" spc="0" normalizeH="0" baseline="0" noProof="0" err="1">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هذا</a:t>
                </a:r>
                <a:r>
                  <a:rPr kumimoji="0" lang="en-US" sz="120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200" b="0" i="0" u="none" strike="noStrike" kern="1200" cap="none" spc="0" normalizeH="0" baseline="0" noProof="0" err="1">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الهدف</a:t>
                </a:r>
                <a:r>
                  <a:rPr kumimoji="0" lang="en-US" sz="120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p>
            </p:txBody>
          </p:sp>
          <p:sp>
            <p:nvSpPr>
              <p:cNvPr id="34" name="Rectangle: Rounded Corners 20">
                <a:extLst>
                  <a:ext uri="{FF2B5EF4-FFF2-40B4-BE49-F238E27FC236}">
                    <a16:creationId xmlns:a16="http://schemas.microsoft.com/office/drawing/2014/main" id="{6E6E84B8-7680-5726-42E2-A1AF7C3A2DA9}"/>
                  </a:ext>
                </a:extLst>
              </p:cNvPr>
              <p:cNvSpPr/>
              <p:nvPr/>
            </p:nvSpPr>
            <p:spPr>
              <a:xfrm>
                <a:off x="2358101" y="2702090"/>
                <a:ext cx="2011680" cy="506730"/>
              </a:xfrm>
              <a:prstGeom prst="roundRect">
                <a:avLst>
                  <a:gd name="adj" fmla="val 6178"/>
                </a:avLst>
              </a:prstGeom>
              <a:solidFill>
                <a:schemeClr val="accent4">
                  <a:lumMod val="60000"/>
                  <a:lumOff val="40000"/>
                </a:schemeClr>
              </a:solidFill>
              <a:ln>
                <a:noFill/>
              </a:ln>
            </p:spPr>
            <p:txBody>
              <a:bodyPr vert="horz" wrap="square" lIns="0" tIns="0" rIns="0" bIns="0" rtlCol="0" anchor="ctr" anchorCtr="0">
                <a:spAutoFit/>
              </a:bodyPr>
              <a:lstStyle/>
              <a:p>
                <a:pPr marL="0" marR="0" lvl="0" indent="0" algn="ctr" defTabSz="34287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srgbClr val="173863">
                        <a:lumMod val="75000"/>
                      </a:srgbClr>
                    </a:solidFill>
                    <a:effectLst/>
                    <a:uLnTx/>
                    <a:uFillTx/>
                    <a:latin typeface="Sakkal Majalla" panose="02000000000000000000" pitchFamily="2" charset="-78"/>
                    <a:ea typeface="+mn-ea"/>
                    <a:cs typeface="Sakkal Majalla" panose="02000000000000000000" pitchFamily="2" charset="-78"/>
                  </a:rPr>
                  <a:t>قابلة</a:t>
                </a:r>
                <a:r>
                  <a:rPr kumimoji="0" lang="en-US"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1200" cap="none" spc="0" normalizeH="0" baseline="0" noProof="0" err="1">
                    <a:ln>
                      <a:noFill/>
                    </a:ln>
                    <a:solidFill>
                      <a:srgbClr val="173863">
                        <a:lumMod val="75000"/>
                      </a:srgbClr>
                    </a:solidFill>
                    <a:effectLst/>
                    <a:uLnTx/>
                    <a:uFillTx/>
                    <a:latin typeface="Sakkal Majalla" panose="02000000000000000000" pitchFamily="2" charset="-78"/>
                    <a:ea typeface="+mn-ea"/>
                    <a:cs typeface="Sakkal Majalla" panose="02000000000000000000" pitchFamily="2" charset="-78"/>
                  </a:rPr>
                  <a:t>للقياس</a:t>
                </a:r>
                <a:br>
                  <a:rPr kumimoji="0" lang="en-US"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mn-ea"/>
                    <a:cs typeface="Sakkal Majalla" panose="02000000000000000000" pitchFamily="2" charset="-78"/>
                  </a:rPr>
                </a:br>
                <a:r>
                  <a:rPr kumimoji="0" lang="en-US"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mn-ea"/>
                    <a:cs typeface="Sakkal Majalla" panose="02000000000000000000" pitchFamily="2" charset="-78"/>
                  </a:rPr>
                  <a:t>Measurable</a:t>
                </a:r>
              </a:p>
            </p:txBody>
          </p:sp>
        </p:grpSp>
      </p:grpSp>
      <p:grpSp>
        <p:nvGrpSpPr>
          <p:cNvPr id="39" name="Group 61">
            <a:extLst>
              <a:ext uri="{FF2B5EF4-FFF2-40B4-BE49-F238E27FC236}">
                <a16:creationId xmlns:a16="http://schemas.microsoft.com/office/drawing/2014/main" id="{50F28120-186A-A330-ABAD-65878072036D}"/>
              </a:ext>
            </a:extLst>
          </p:cNvPr>
          <p:cNvGrpSpPr/>
          <p:nvPr/>
        </p:nvGrpSpPr>
        <p:grpSpPr>
          <a:xfrm>
            <a:off x="1032668" y="3514247"/>
            <a:ext cx="7078666" cy="687224"/>
            <a:chOff x="1788146" y="4790886"/>
            <a:chExt cx="9438221" cy="916297"/>
          </a:xfrm>
        </p:grpSpPr>
        <p:grpSp>
          <p:nvGrpSpPr>
            <p:cNvPr id="41" name="Group 60">
              <a:extLst>
                <a:ext uri="{FF2B5EF4-FFF2-40B4-BE49-F238E27FC236}">
                  <a16:creationId xmlns:a16="http://schemas.microsoft.com/office/drawing/2014/main" id="{27FEF067-5039-EDB5-5770-1212C5052892}"/>
                </a:ext>
              </a:extLst>
            </p:cNvPr>
            <p:cNvGrpSpPr/>
            <p:nvPr/>
          </p:nvGrpSpPr>
          <p:grpSpPr>
            <a:xfrm>
              <a:off x="1788146" y="4790886"/>
              <a:ext cx="2011680" cy="916296"/>
              <a:chOff x="1788146" y="4790886"/>
              <a:chExt cx="2011680" cy="916296"/>
            </a:xfrm>
          </p:grpSpPr>
          <p:sp>
            <p:nvSpPr>
              <p:cNvPr id="47" name="Rectangle: Rounded Corners 19">
                <a:extLst>
                  <a:ext uri="{FF2B5EF4-FFF2-40B4-BE49-F238E27FC236}">
                    <a16:creationId xmlns:a16="http://schemas.microsoft.com/office/drawing/2014/main" id="{3B98A9FF-19CF-06B0-281C-CB8974E3C73E}"/>
                  </a:ext>
                </a:extLst>
              </p:cNvPr>
              <p:cNvSpPr/>
              <p:nvPr/>
            </p:nvSpPr>
            <p:spPr>
              <a:xfrm>
                <a:off x="1788146" y="5453817"/>
                <a:ext cx="2011680" cy="253365"/>
              </a:xfrm>
              <a:prstGeom prst="roundRect">
                <a:avLst>
                  <a:gd name="adj" fmla="val 5930"/>
                </a:avLst>
              </a:prstGeom>
              <a:solidFill>
                <a:schemeClr val="accent4">
                  <a:lumMod val="20000"/>
                  <a:lumOff val="80000"/>
                </a:schemeClr>
              </a:solidFill>
              <a:ln>
                <a:noFill/>
              </a:ln>
            </p:spPr>
            <p:txBody>
              <a:bodyPr vert="horz" wrap="square" lIns="0" tIns="0" rIns="0" bIns="0" rtlCol="0" anchor="ctr" anchorCtr="0">
                <a:spAutoFit/>
              </a:bodyPr>
              <a:lstStyle/>
              <a:p>
                <a:pPr marL="0" marR="0" lvl="0" indent="0" algn="ctr" defTabSz="34287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هل</a:t>
                </a:r>
                <a:r>
                  <a:rPr kumimoji="0" lang="en-US" sz="120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200" b="0" i="0" u="none" strike="noStrike" kern="1200" cap="none" spc="0" normalizeH="0" baseline="0" noProof="0" err="1">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الهدف</a:t>
                </a:r>
                <a:r>
                  <a:rPr kumimoji="0" lang="en-US" sz="120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200" b="0" i="0" u="none" strike="noStrike" kern="1200" cap="none" spc="0" normalizeH="0" baseline="0" noProof="0" err="1">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واضح</a:t>
                </a:r>
                <a:r>
                  <a:rPr kumimoji="0" lang="en-US" sz="120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200" b="0" i="0" u="none" strike="noStrike" kern="1200" cap="none" spc="0" normalizeH="0" baseline="0" noProof="0" err="1">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ومحدد</a:t>
                </a:r>
                <a:r>
                  <a:rPr kumimoji="0" lang="en-US" sz="120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p>
            </p:txBody>
          </p:sp>
          <p:sp>
            <p:nvSpPr>
              <p:cNvPr id="48" name="Rectangle: Rounded Corners 8">
                <a:extLst>
                  <a:ext uri="{FF2B5EF4-FFF2-40B4-BE49-F238E27FC236}">
                    <a16:creationId xmlns:a16="http://schemas.microsoft.com/office/drawing/2014/main" id="{962517BE-C627-B8D5-2D1D-3BFD6FA699AD}"/>
                  </a:ext>
                </a:extLst>
              </p:cNvPr>
              <p:cNvSpPr/>
              <p:nvPr/>
            </p:nvSpPr>
            <p:spPr>
              <a:xfrm>
                <a:off x="1788146" y="4790886"/>
                <a:ext cx="2011680" cy="506730"/>
              </a:xfrm>
              <a:prstGeom prst="roundRect">
                <a:avLst>
                  <a:gd name="adj" fmla="val 6178"/>
                </a:avLst>
              </a:prstGeom>
              <a:solidFill>
                <a:schemeClr val="accent4">
                  <a:lumMod val="60000"/>
                  <a:lumOff val="40000"/>
                </a:schemeClr>
              </a:solidFill>
              <a:ln>
                <a:noFill/>
              </a:ln>
            </p:spPr>
            <p:txBody>
              <a:bodyPr vert="horz" wrap="square" lIns="0" tIns="0" rIns="0" bIns="0" rtlCol="0" anchor="ctr" anchorCtr="0">
                <a:spAutoFit/>
              </a:bodyPr>
              <a:lstStyle/>
              <a:p>
                <a:pPr marL="0" marR="0" lvl="0" indent="0" algn="ctr" defTabSz="34287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محددة</a:t>
                </a:r>
                <a:br>
                  <a:rPr kumimoji="0" lang="en-US"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en-US"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Specific</a:t>
                </a:r>
              </a:p>
            </p:txBody>
          </p:sp>
        </p:grpSp>
        <p:grpSp>
          <p:nvGrpSpPr>
            <p:cNvPr id="42" name="Group 59">
              <a:extLst>
                <a:ext uri="{FF2B5EF4-FFF2-40B4-BE49-F238E27FC236}">
                  <a16:creationId xmlns:a16="http://schemas.microsoft.com/office/drawing/2014/main" id="{2C044510-122F-1C88-B938-E331CEF947A6}"/>
                </a:ext>
              </a:extLst>
            </p:cNvPr>
            <p:cNvGrpSpPr/>
            <p:nvPr/>
          </p:nvGrpSpPr>
          <p:grpSpPr>
            <a:xfrm>
              <a:off x="9214687" y="4790886"/>
              <a:ext cx="2011680" cy="916297"/>
              <a:chOff x="8923157" y="4790886"/>
              <a:chExt cx="2011680" cy="916297"/>
            </a:xfrm>
          </p:grpSpPr>
          <p:sp>
            <p:nvSpPr>
              <p:cNvPr id="44" name="Rectangle: Rounded Corners 32">
                <a:extLst>
                  <a:ext uri="{FF2B5EF4-FFF2-40B4-BE49-F238E27FC236}">
                    <a16:creationId xmlns:a16="http://schemas.microsoft.com/office/drawing/2014/main" id="{BE71CB47-80F8-E64E-4530-01FAB1BF9B39}"/>
                  </a:ext>
                </a:extLst>
              </p:cNvPr>
              <p:cNvSpPr/>
              <p:nvPr/>
            </p:nvSpPr>
            <p:spPr>
              <a:xfrm>
                <a:off x="8923157" y="5453818"/>
                <a:ext cx="2011680" cy="253365"/>
              </a:xfrm>
              <a:prstGeom prst="roundRect">
                <a:avLst>
                  <a:gd name="adj" fmla="val 5930"/>
                </a:avLst>
              </a:prstGeom>
              <a:solidFill>
                <a:schemeClr val="accent4">
                  <a:lumMod val="20000"/>
                  <a:lumOff val="80000"/>
                </a:schemeClr>
              </a:solidFill>
              <a:ln>
                <a:noFill/>
              </a:ln>
            </p:spPr>
            <p:txBody>
              <a:bodyPr vert="horz" wrap="square" lIns="0" tIns="0" rIns="0" bIns="0" rtlCol="0" anchor="ctr" anchorCtr="0">
                <a:spAutoFit/>
              </a:bodyPr>
              <a:lstStyle/>
              <a:p>
                <a:pPr marL="0" marR="0" lvl="0" indent="0" algn="ctr" defTabSz="34287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هل</a:t>
                </a:r>
                <a:r>
                  <a:rPr kumimoji="0" lang="en-US" sz="120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200" b="0" i="0" u="none" strike="noStrike" kern="1200" cap="none" spc="0" normalizeH="0" baseline="0" noProof="0" err="1">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للهدف</a:t>
                </a:r>
                <a:r>
                  <a:rPr kumimoji="0" lang="en-US" sz="120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200" b="0" i="0" u="none" strike="noStrike" kern="1200" cap="none" spc="0" normalizeH="0" baseline="0" noProof="0" err="1">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اطار</a:t>
                </a:r>
                <a:r>
                  <a:rPr kumimoji="0" lang="en-US" sz="120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200" b="0" i="0" u="none" strike="noStrike" kern="1200" cap="none" spc="0" normalizeH="0" baseline="0" noProof="0" err="1">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زمني</a:t>
                </a:r>
                <a:r>
                  <a:rPr kumimoji="0" lang="en-US" sz="120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200" b="0" i="0" u="none" strike="noStrike" kern="1200" cap="none" spc="0" normalizeH="0" baseline="0" noProof="0" err="1">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محدد</a:t>
                </a:r>
                <a:r>
                  <a:rPr kumimoji="0" lang="en-US" sz="1200" b="0" i="0" u="none" strike="noStrike" kern="1200" cap="none" spc="0" normalizeH="0" baseline="0" noProof="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a:t>
                </a:r>
              </a:p>
            </p:txBody>
          </p:sp>
          <p:sp>
            <p:nvSpPr>
              <p:cNvPr id="46" name="Rectangle: Rounded Corners 30">
                <a:extLst>
                  <a:ext uri="{FF2B5EF4-FFF2-40B4-BE49-F238E27FC236}">
                    <a16:creationId xmlns:a16="http://schemas.microsoft.com/office/drawing/2014/main" id="{0A09B609-4B87-7294-F82F-9C91BEFA8242}"/>
                  </a:ext>
                </a:extLst>
              </p:cNvPr>
              <p:cNvSpPr/>
              <p:nvPr/>
            </p:nvSpPr>
            <p:spPr>
              <a:xfrm>
                <a:off x="8923157" y="4790886"/>
                <a:ext cx="2011680" cy="506730"/>
              </a:xfrm>
              <a:prstGeom prst="roundRect">
                <a:avLst>
                  <a:gd name="adj" fmla="val 6178"/>
                </a:avLst>
              </a:prstGeom>
              <a:solidFill>
                <a:schemeClr val="accent4">
                  <a:lumMod val="60000"/>
                  <a:lumOff val="40000"/>
                </a:schemeClr>
              </a:solidFill>
              <a:ln>
                <a:noFill/>
              </a:ln>
            </p:spPr>
            <p:txBody>
              <a:bodyPr vert="horz" wrap="square" lIns="0" tIns="0" rIns="0" bIns="0" rtlCol="0" anchor="ctr" anchorCtr="0">
                <a:spAutoFit/>
              </a:bodyPr>
              <a:lstStyle/>
              <a:p>
                <a:pPr marL="0" marR="0" lvl="0" indent="0" algn="ctr" defTabSz="34287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srgbClr val="173863">
                        <a:lumMod val="75000"/>
                      </a:srgbClr>
                    </a:solidFill>
                    <a:effectLst/>
                    <a:uLnTx/>
                    <a:uFillTx/>
                    <a:latin typeface="Sakkal Majalla" panose="02000000000000000000" pitchFamily="2" charset="-78"/>
                    <a:ea typeface="+mn-ea"/>
                    <a:cs typeface="Sakkal Majalla" panose="02000000000000000000" pitchFamily="2" charset="-78"/>
                  </a:rPr>
                  <a:t>محددة</a:t>
                </a:r>
                <a:r>
                  <a:rPr kumimoji="0" lang="en-US"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1200" cap="none" spc="0" normalizeH="0" baseline="0" noProof="0" err="1">
                    <a:ln>
                      <a:noFill/>
                    </a:ln>
                    <a:solidFill>
                      <a:srgbClr val="173863">
                        <a:lumMod val="75000"/>
                      </a:srgbClr>
                    </a:solidFill>
                    <a:effectLst/>
                    <a:uLnTx/>
                    <a:uFillTx/>
                    <a:latin typeface="Sakkal Majalla" panose="02000000000000000000" pitchFamily="2" charset="-78"/>
                    <a:ea typeface="+mn-ea"/>
                    <a:cs typeface="Sakkal Majalla" panose="02000000000000000000" pitchFamily="2" charset="-78"/>
                  </a:rPr>
                  <a:t>بزمن</a:t>
                </a:r>
                <a:br>
                  <a:rPr kumimoji="0" lang="en-US"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mn-ea"/>
                    <a:cs typeface="Sakkal Majalla" panose="02000000000000000000" pitchFamily="2" charset="-78"/>
                  </a:rPr>
                </a:br>
                <a:r>
                  <a:rPr kumimoji="0" lang="en-US" sz="1200" b="1" i="0" u="none" strike="noStrike" kern="1200" cap="none" spc="0" normalizeH="0" baseline="0" noProof="0">
                    <a:ln>
                      <a:noFill/>
                    </a:ln>
                    <a:solidFill>
                      <a:srgbClr val="173863">
                        <a:lumMod val="75000"/>
                      </a:srgbClr>
                    </a:solidFill>
                    <a:effectLst/>
                    <a:uLnTx/>
                    <a:uFillTx/>
                    <a:latin typeface="Sakkal Majalla" panose="02000000000000000000" pitchFamily="2" charset="-78"/>
                    <a:ea typeface="+mn-ea"/>
                    <a:cs typeface="Sakkal Majalla" panose="02000000000000000000" pitchFamily="2" charset="-78"/>
                  </a:rPr>
                  <a:t>Time-bound</a:t>
                </a:r>
              </a:p>
            </p:txBody>
          </p:sp>
        </p:grpSp>
      </p:grpSp>
      <p:sp>
        <p:nvSpPr>
          <p:cNvPr id="49" name="Subtitle 2">
            <a:extLst>
              <a:ext uri="{FF2B5EF4-FFF2-40B4-BE49-F238E27FC236}">
                <a16:creationId xmlns:a16="http://schemas.microsoft.com/office/drawing/2014/main" id="{69B137F8-CE64-58CB-00C3-35991CA7EC7F}"/>
              </a:ext>
            </a:extLst>
          </p:cNvPr>
          <p:cNvSpPr txBox="1">
            <a:spLocks/>
          </p:cNvSpPr>
          <p:nvPr/>
        </p:nvSpPr>
        <p:spPr>
          <a:xfrm>
            <a:off x="3780545" y="3583985"/>
            <a:ext cx="1582124" cy="528945"/>
          </a:xfrm>
          <a:prstGeom prst="rect">
            <a:avLst/>
          </a:prstGeom>
          <a:noFill/>
        </p:spPr>
        <p:txBody>
          <a:bodyPr wrap="square" lIns="0" tIns="0" rIns="0" bIns="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378" rtl="1"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4500" b="1" i="0" u="none" strike="noStrike" kern="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SMART</a:t>
            </a:r>
          </a:p>
        </p:txBody>
      </p:sp>
      <p:grpSp>
        <p:nvGrpSpPr>
          <p:cNvPr id="50" name="Group 37">
            <a:extLst>
              <a:ext uri="{FF2B5EF4-FFF2-40B4-BE49-F238E27FC236}">
                <a16:creationId xmlns:a16="http://schemas.microsoft.com/office/drawing/2014/main" id="{D7113887-4604-E191-9DC8-EE82694A756A}"/>
              </a:ext>
            </a:extLst>
          </p:cNvPr>
          <p:cNvGrpSpPr/>
          <p:nvPr/>
        </p:nvGrpSpPr>
        <p:grpSpPr>
          <a:xfrm>
            <a:off x="2488181" y="1730556"/>
            <a:ext cx="4167638" cy="2661495"/>
            <a:chOff x="3317050" y="2318068"/>
            <a:chExt cx="5556850" cy="3548660"/>
          </a:xfrm>
        </p:grpSpPr>
        <p:sp>
          <p:nvSpPr>
            <p:cNvPr id="51" name="Freeform: Shape 16">
              <a:extLst>
                <a:ext uri="{FF2B5EF4-FFF2-40B4-BE49-F238E27FC236}">
                  <a16:creationId xmlns:a16="http://schemas.microsoft.com/office/drawing/2014/main" id="{F216F6E0-9797-B290-5CCF-FC66D56FCF55}"/>
                </a:ext>
              </a:extLst>
            </p:cNvPr>
            <p:cNvSpPr/>
            <p:nvPr/>
          </p:nvSpPr>
          <p:spPr>
            <a:xfrm>
              <a:off x="3983354" y="2984338"/>
              <a:ext cx="4224274" cy="2882390"/>
            </a:xfrm>
            <a:custGeom>
              <a:avLst/>
              <a:gdLst>
                <a:gd name="connsiteX0" fmla="*/ 4079404 w 4224274"/>
                <a:gd name="connsiteY0" fmla="*/ 2882391 h 2882390"/>
                <a:gd name="connsiteX1" fmla="*/ 4224275 w 4224274"/>
                <a:gd name="connsiteY1" fmla="*/ 2112138 h 2882390"/>
                <a:gd name="connsiteX2" fmla="*/ 2112137 w 4224274"/>
                <a:gd name="connsiteY2" fmla="*/ 0 h 2882390"/>
                <a:gd name="connsiteX3" fmla="*/ 0 w 4224274"/>
                <a:gd name="connsiteY3" fmla="*/ 2112138 h 2882390"/>
                <a:gd name="connsiteX4" fmla="*/ 144871 w 4224274"/>
                <a:gd name="connsiteY4" fmla="*/ 2882391 h 288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4274" h="2882390">
                  <a:moveTo>
                    <a:pt x="4079404" y="2882391"/>
                  </a:moveTo>
                  <a:cubicBezTo>
                    <a:pt x="4172927" y="2643760"/>
                    <a:pt x="4224275" y="2383940"/>
                    <a:pt x="4224275" y="2112138"/>
                  </a:cubicBezTo>
                  <a:cubicBezTo>
                    <a:pt x="4224275" y="945655"/>
                    <a:pt x="3278619" y="0"/>
                    <a:pt x="2112137" y="0"/>
                  </a:cubicBezTo>
                  <a:cubicBezTo>
                    <a:pt x="945655" y="0"/>
                    <a:pt x="0" y="945655"/>
                    <a:pt x="0" y="2112138"/>
                  </a:cubicBezTo>
                  <a:cubicBezTo>
                    <a:pt x="0" y="2383940"/>
                    <a:pt x="51348" y="2643760"/>
                    <a:pt x="144871" y="2882391"/>
                  </a:cubicBezTo>
                </a:path>
              </a:pathLst>
            </a:custGeom>
            <a:noFill/>
            <a:ln w="98075" cap="rnd">
              <a:solidFill>
                <a:schemeClr val="accent2"/>
              </a:solidFill>
              <a:prstDash val="solid"/>
              <a:miter/>
            </a:ln>
          </p:spPr>
          <p:txBody>
            <a:bodyPr rtlCol="0" anchor="ct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Shape 17">
              <a:extLst>
                <a:ext uri="{FF2B5EF4-FFF2-40B4-BE49-F238E27FC236}">
                  <a16:creationId xmlns:a16="http://schemas.microsoft.com/office/drawing/2014/main" id="{EC64A4BC-2A65-8B21-8650-52F665652B6E}"/>
                </a:ext>
              </a:extLst>
            </p:cNvPr>
            <p:cNvSpPr/>
            <p:nvPr/>
          </p:nvSpPr>
          <p:spPr>
            <a:xfrm>
              <a:off x="3317050" y="4657226"/>
              <a:ext cx="1105588" cy="878567"/>
            </a:xfrm>
            <a:custGeom>
              <a:avLst/>
              <a:gdLst>
                <a:gd name="connsiteX0" fmla="*/ 666305 w 1105588"/>
                <a:gd name="connsiteY0" fmla="*/ 0 h 878567"/>
                <a:gd name="connsiteX1" fmla="*/ 247364 w 1105588"/>
                <a:gd name="connsiteY1" fmla="*/ 306802 h 878567"/>
                <a:gd name="connsiteX2" fmla="*/ 0 w 1105588"/>
                <a:gd name="connsiteY2" fmla="*/ 439284 h 878567"/>
                <a:gd name="connsiteX3" fmla="*/ 247364 w 1105588"/>
                <a:gd name="connsiteY3" fmla="*/ 571766 h 878567"/>
                <a:gd name="connsiteX4" fmla="*/ 666305 w 1105588"/>
                <a:gd name="connsiteY4" fmla="*/ 878568 h 878567"/>
                <a:gd name="connsiteX5" fmla="*/ 1105589 w 1105588"/>
                <a:gd name="connsiteY5" fmla="*/ 439284 h 878567"/>
                <a:gd name="connsiteX6" fmla="*/ 666305 w 1105588"/>
                <a:gd name="connsiteY6" fmla="*/ 0 h 87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5588" h="878567">
                  <a:moveTo>
                    <a:pt x="666305" y="0"/>
                  </a:moveTo>
                  <a:cubicBezTo>
                    <a:pt x="469883" y="0"/>
                    <a:pt x="303552" y="128928"/>
                    <a:pt x="247364" y="306802"/>
                  </a:cubicBezTo>
                  <a:lnTo>
                    <a:pt x="0" y="439284"/>
                  </a:lnTo>
                  <a:lnTo>
                    <a:pt x="247364" y="571766"/>
                  </a:lnTo>
                  <a:cubicBezTo>
                    <a:pt x="303552" y="749639"/>
                    <a:pt x="469849" y="878568"/>
                    <a:pt x="666305" y="878568"/>
                  </a:cubicBezTo>
                  <a:cubicBezTo>
                    <a:pt x="908896" y="878568"/>
                    <a:pt x="1105589" y="681909"/>
                    <a:pt x="1105589" y="439284"/>
                  </a:cubicBezTo>
                  <a:cubicBezTo>
                    <a:pt x="1105589" y="196659"/>
                    <a:pt x="908930" y="0"/>
                    <a:pt x="666305" y="0"/>
                  </a:cubicBezTo>
                  <a:close/>
                </a:path>
              </a:pathLst>
            </a:custGeom>
            <a:solidFill>
              <a:schemeClr val="accent1"/>
            </a:solidFill>
            <a:ln w="3382" cap="flat">
              <a:noFill/>
              <a:prstDash val="solid"/>
              <a:miter/>
            </a:ln>
          </p:spPr>
          <p:txBody>
            <a:bodyPr rtlCol="0" anchor="ct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Shape 18">
              <a:extLst>
                <a:ext uri="{FF2B5EF4-FFF2-40B4-BE49-F238E27FC236}">
                  <a16:creationId xmlns:a16="http://schemas.microsoft.com/office/drawing/2014/main" id="{A7CFC11E-E30D-738F-F15D-0EF550ADC7BD}"/>
                </a:ext>
              </a:extLst>
            </p:cNvPr>
            <p:cNvSpPr/>
            <p:nvPr/>
          </p:nvSpPr>
          <p:spPr>
            <a:xfrm>
              <a:off x="4130832" y="3131883"/>
              <a:ext cx="910385" cy="910419"/>
            </a:xfrm>
            <a:custGeom>
              <a:avLst/>
              <a:gdLst>
                <a:gd name="connsiteX0" fmla="*/ 781762 w 910385"/>
                <a:gd name="connsiteY0" fmla="*/ 160509 h 910419"/>
                <a:gd name="connsiteX1" fmla="*/ 268587 w 910385"/>
                <a:gd name="connsiteY1" fmla="*/ 81236 h 910419"/>
                <a:gd name="connsiteX2" fmla="*/ 0 w 910385"/>
                <a:gd name="connsiteY2" fmla="*/ 0 h 910419"/>
                <a:gd name="connsiteX3" fmla="*/ 81236 w 910385"/>
                <a:gd name="connsiteY3" fmla="*/ 268587 h 910419"/>
                <a:gd name="connsiteX4" fmla="*/ 160509 w 910385"/>
                <a:gd name="connsiteY4" fmla="*/ 781762 h 910419"/>
                <a:gd name="connsiteX5" fmla="*/ 781728 w 910385"/>
                <a:gd name="connsiteY5" fmla="*/ 781762 h 910419"/>
                <a:gd name="connsiteX6" fmla="*/ 781728 w 910385"/>
                <a:gd name="connsiteY6" fmla="*/ 160543 h 910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0385" h="910419">
                  <a:moveTo>
                    <a:pt x="781762" y="160509"/>
                  </a:moveTo>
                  <a:cubicBezTo>
                    <a:pt x="642848" y="21595"/>
                    <a:pt x="434105" y="-4806"/>
                    <a:pt x="268587" y="81236"/>
                  </a:cubicBezTo>
                  <a:lnTo>
                    <a:pt x="0" y="0"/>
                  </a:lnTo>
                  <a:lnTo>
                    <a:pt x="81236" y="268587"/>
                  </a:lnTo>
                  <a:cubicBezTo>
                    <a:pt x="-4806" y="434071"/>
                    <a:pt x="21629" y="642848"/>
                    <a:pt x="160509" y="781762"/>
                  </a:cubicBezTo>
                  <a:cubicBezTo>
                    <a:pt x="332052" y="953305"/>
                    <a:pt x="610184" y="953305"/>
                    <a:pt x="781728" y="781762"/>
                  </a:cubicBezTo>
                  <a:cubicBezTo>
                    <a:pt x="953271" y="610218"/>
                    <a:pt x="953271" y="332086"/>
                    <a:pt x="781728" y="160543"/>
                  </a:cubicBezTo>
                  <a:close/>
                </a:path>
              </a:pathLst>
            </a:custGeom>
            <a:solidFill>
              <a:schemeClr val="accent1"/>
            </a:solidFill>
            <a:ln w="3382" cap="flat">
              <a:noFill/>
              <a:prstDash val="solid"/>
              <a:miter/>
            </a:ln>
          </p:spPr>
          <p:txBody>
            <a:bodyPr rtlCol="0" anchor="ct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Shape 21">
              <a:extLst>
                <a:ext uri="{FF2B5EF4-FFF2-40B4-BE49-F238E27FC236}">
                  <a16:creationId xmlns:a16="http://schemas.microsoft.com/office/drawing/2014/main" id="{51B8D0EE-4F2B-2CEF-DD7C-42334C5D7E9B}"/>
                </a:ext>
              </a:extLst>
            </p:cNvPr>
            <p:cNvSpPr/>
            <p:nvPr/>
          </p:nvSpPr>
          <p:spPr>
            <a:xfrm>
              <a:off x="5656208" y="2318068"/>
              <a:ext cx="878567" cy="1105588"/>
            </a:xfrm>
            <a:custGeom>
              <a:avLst/>
              <a:gdLst>
                <a:gd name="connsiteX0" fmla="*/ 571733 w 878567"/>
                <a:gd name="connsiteY0" fmla="*/ 247364 h 1105588"/>
                <a:gd name="connsiteX1" fmla="*/ 439284 w 878567"/>
                <a:gd name="connsiteY1" fmla="*/ 0 h 1105588"/>
                <a:gd name="connsiteX2" fmla="*/ 306802 w 878567"/>
                <a:gd name="connsiteY2" fmla="*/ 247364 h 1105588"/>
                <a:gd name="connsiteX3" fmla="*/ 0 w 878567"/>
                <a:gd name="connsiteY3" fmla="*/ 666305 h 1105588"/>
                <a:gd name="connsiteX4" fmla="*/ 439284 w 878567"/>
                <a:gd name="connsiteY4" fmla="*/ 1105589 h 1105588"/>
                <a:gd name="connsiteX5" fmla="*/ 878568 w 878567"/>
                <a:gd name="connsiteY5" fmla="*/ 666305 h 1105588"/>
                <a:gd name="connsiteX6" fmla="*/ 571766 w 878567"/>
                <a:gd name="connsiteY6" fmla="*/ 247364 h 110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8567" h="1105588">
                  <a:moveTo>
                    <a:pt x="571733" y="247364"/>
                  </a:moveTo>
                  <a:lnTo>
                    <a:pt x="439284" y="0"/>
                  </a:lnTo>
                  <a:lnTo>
                    <a:pt x="306802" y="247364"/>
                  </a:lnTo>
                  <a:cubicBezTo>
                    <a:pt x="128928" y="303552"/>
                    <a:pt x="0" y="469849"/>
                    <a:pt x="0" y="666305"/>
                  </a:cubicBezTo>
                  <a:cubicBezTo>
                    <a:pt x="0" y="908896"/>
                    <a:pt x="196659" y="1105589"/>
                    <a:pt x="439284" y="1105589"/>
                  </a:cubicBezTo>
                  <a:cubicBezTo>
                    <a:pt x="681909" y="1105589"/>
                    <a:pt x="878568" y="908930"/>
                    <a:pt x="878568" y="666305"/>
                  </a:cubicBezTo>
                  <a:cubicBezTo>
                    <a:pt x="878568" y="469883"/>
                    <a:pt x="749639" y="303552"/>
                    <a:pt x="571766" y="247364"/>
                  </a:cubicBezTo>
                  <a:close/>
                </a:path>
              </a:pathLst>
            </a:custGeom>
            <a:solidFill>
              <a:schemeClr val="accent1"/>
            </a:solidFill>
            <a:ln w="3382" cap="flat">
              <a:noFill/>
              <a:prstDash val="solid"/>
              <a:miter/>
            </a:ln>
          </p:spPr>
          <p:txBody>
            <a:bodyPr rtlCol="0" anchor="ct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Shape 33">
              <a:extLst>
                <a:ext uri="{FF2B5EF4-FFF2-40B4-BE49-F238E27FC236}">
                  <a16:creationId xmlns:a16="http://schemas.microsoft.com/office/drawing/2014/main" id="{AA519434-7182-C860-1044-5B18C195C36A}"/>
                </a:ext>
              </a:extLst>
            </p:cNvPr>
            <p:cNvSpPr/>
            <p:nvPr/>
          </p:nvSpPr>
          <p:spPr>
            <a:xfrm>
              <a:off x="7149699" y="3131816"/>
              <a:ext cx="910419" cy="910419"/>
            </a:xfrm>
            <a:custGeom>
              <a:avLst/>
              <a:gdLst>
                <a:gd name="connsiteX0" fmla="*/ 910419 w 910419"/>
                <a:gd name="connsiteY0" fmla="*/ 34 h 910419"/>
                <a:gd name="connsiteX1" fmla="*/ 641833 w 910419"/>
                <a:gd name="connsiteY1" fmla="*/ 81270 h 910419"/>
                <a:gd name="connsiteX2" fmla="*/ 128658 w 910419"/>
                <a:gd name="connsiteY2" fmla="*/ 160543 h 910419"/>
                <a:gd name="connsiteX3" fmla="*/ 128658 w 910419"/>
                <a:gd name="connsiteY3" fmla="*/ 781762 h 910419"/>
                <a:gd name="connsiteX4" fmla="*/ 749876 w 910419"/>
                <a:gd name="connsiteY4" fmla="*/ 781762 h 910419"/>
                <a:gd name="connsiteX5" fmla="*/ 829149 w 910419"/>
                <a:gd name="connsiteY5" fmla="*/ 268587 h 910419"/>
                <a:gd name="connsiteX6" fmla="*/ 910385 w 910419"/>
                <a:gd name="connsiteY6" fmla="*/ 0 h 910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0419" h="910419">
                  <a:moveTo>
                    <a:pt x="910419" y="34"/>
                  </a:moveTo>
                  <a:lnTo>
                    <a:pt x="641833" y="81270"/>
                  </a:lnTo>
                  <a:cubicBezTo>
                    <a:pt x="476348" y="-4773"/>
                    <a:pt x="267571" y="21663"/>
                    <a:pt x="128658" y="160543"/>
                  </a:cubicBezTo>
                  <a:cubicBezTo>
                    <a:pt x="-42886" y="332086"/>
                    <a:pt x="-42886" y="610218"/>
                    <a:pt x="128658" y="781762"/>
                  </a:cubicBezTo>
                  <a:cubicBezTo>
                    <a:pt x="300201" y="953305"/>
                    <a:pt x="578333" y="953305"/>
                    <a:pt x="749876" y="781762"/>
                  </a:cubicBezTo>
                  <a:cubicBezTo>
                    <a:pt x="888790" y="642848"/>
                    <a:pt x="915192" y="434105"/>
                    <a:pt x="829149" y="268587"/>
                  </a:cubicBezTo>
                  <a:lnTo>
                    <a:pt x="910385" y="0"/>
                  </a:lnTo>
                  <a:close/>
                </a:path>
              </a:pathLst>
            </a:custGeom>
            <a:solidFill>
              <a:schemeClr val="accent1"/>
            </a:solidFill>
            <a:ln w="3382" cap="flat">
              <a:noFill/>
              <a:prstDash val="solid"/>
              <a:miter/>
            </a:ln>
          </p:spPr>
          <p:txBody>
            <a:bodyPr rtlCol="0" anchor="ct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Shape 35">
              <a:extLst>
                <a:ext uri="{FF2B5EF4-FFF2-40B4-BE49-F238E27FC236}">
                  <a16:creationId xmlns:a16="http://schemas.microsoft.com/office/drawing/2014/main" id="{2AA521A9-9A0F-4426-1AD7-42CD97571351}"/>
                </a:ext>
              </a:extLst>
            </p:cNvPr>
            <p:cNvSpPr/>
            <p:nvPr/>
          </p:nvSpPr>
          <p:spPr>
            <a:xfrm>
              <a:off x="7768312" y="4657226"/>
              <a:ext cx="1105588" cy="878567"/>
            </a:xfrm>
            <a:custGeom>
              <a:avLst/>
              <a:gdLst>
                <a:gd name="connsiteX0" fmla="*/ 1105589 w 1105588"/>
                <a:gd name="connsiteY0" fmla="*/ 439284 h 878567"/>
                <a:gd name="connsiteX1" fmla="*/ 858225 w 1105588"/>
                <a:gd name="connsiteY1" fmla="*/ 306802 h 878567"/>
                <a:gd name="connsiteX2" fmla="*/ 439284 w 1105588"/>
                <a:gd name="connsiteY2" fmla="*/ 0 h 878567"/>
                <a:gd name="connsiteX3" fmla="*/ 0 w 1105588"/>
                <a:gd name="connsiteY3" fmla="*/ 439284 h 878567"/>
                <a:gd name="connsiteX4" fmla="*/ 439284 w 1105588"/>
                <a:gd name="connsiteY4" fmla="*/ 878568 h 878567"/>
                <a:gd name="connsiteX5" fmla="*/ 858225 w 1105588"/>
                <a:gd name="connsiteY5" fmla="*/ 571766 h 878567"/>
                <a:gd name="connsiteX6" fmla="*/ 1105589 w 1105588"/>
                <a:gd name="connsiteY6" fmla="*/ 439284 h 87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5588" h="878567">
                  <a:moveTo>
                    <a:pt x="1105589" y="439284"/>
                  </a:moveTo>
                  <a:lnTo>
                    <a:pt x="858225" y="306802"/>
                  </a:lnTo>
                  <a:cubicBezTo>
                    <a:pt x="802037" y="128928"/>
                    <a:pt x="635740" y="0"/>
                    <a:pt x="439284" y="0"/>
                  </a:cubicBezTo>
                  <a:cubicBezTo>
                    <a:pt x="196693" y="0"/>
                    <a:pt x="0" y="196659"/>
                    <a:pt x="0" y="439284"/>
                  </a:cubicBezTo>
                  <a:cubicBezTo>
                    <a:pt x="0" y="681909"/>
                    <a:pt x="196659" y="878568"/>
                    <a:pt x="439284" y="878568"/>
                  </a:cubicBezTo>
                  <a:cubicBezTo>
                    <a:pt x="635706" y="878568"/>
                    <a:pt x="802037" y="749639"/>
                    <a:pt x="858225" y="571766"/>
                  </a:cubicBezTo>
                  <a:lnTo>
                    <a:pt x="1105589" y="439284"/>
                  </a:lnTo>
                  <a:close/>
                </a:path>
              </a:pathLst>
            </a:custGeom>
            <a:solidFill>
              <a:schemeClr val="accent1"/>
            </a:solidFill>
            <a:ln w="3382" cap="flat">
              <a:noFill/>
              <a:prstDash val="solid"/>
              <a:miter/>
            </a:ln>
          </p:spPr>
          <p:txBody>
            <a:bodyPr rtlCol="0" anchor="ct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7" name="Group 47">
            <a:extLst>
              <a:ext uri="{FF2B5EF4-FFF2-40B4-BE49-F238E27FC236}">
                <a16:creationId xmlns:a16="http://schemas.microsoft.com/office/drawing/2014/main" id="{762E046A-5FB4-D8EF-6842-E52C64CD9193}"/>
              </a:ext>
            </a:extLst>
          </p:cNvPr>
          <p:cNvGrpSpPr/>
          <p:nvPr/>
        </p:nvGrpSpPr>
        <p:grpSpPr>
          <a:xfrm>
            <a:off x="3230177" y="3656890"/>
            <a:ext cx="2680343" cy="350156"/>
            <a:chOff x="4306902" y="4971558"/>
            <a:chExt cx="3573791" cy="466875"/>
          </a:xfrm>
        </p:grpSpPr>
        <p:sp>
          <p:nvSpPr>
            <p:cNvPr id="58" name="Subtitle 2">
              <a:extLst>
                <a:ext uri="{FF2B5EF4-FFF2-40B4-BE49-F238E27FC236}">
                  <a16:creationId xmlns:a16="http://schemas.microsoft.com/office/drawing/2014/main" id="{64CFE7F5-8402-C483-A375-4353971FD7A8}"/>
                </a:ext>
              </a:extLst>
            </p:cNvPr>
            <p:cNvSpPr txBox="1">
              <a:spLocks/>
            </p:cNvSpPr>
            <p:nvPr/>
          </p:nvSpPr>
          <p:spPr>
            <a:xfrm>
              <a:off x="4306902" y="4971558"/>
              <a:ext cx="627019" cy="466875"/>
            </a:xfrm>
            <a:prstGeom prst="rect">
              <a:avLst/>
            </a:prstGeom>
            <a:noFill/>
          </p:spPr>
          <p:txBody>
            <a:bodyPr wrap="square" lIns="0" tIns="0" rIns="0" bIns="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378" rtl="1"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3300" b="1" i="0" u="none" strike="noStrike" kern="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S</a:t>
              </a:r>
            </a:p>
          </p:txBody>
        </p:sp>
        <p:sp>
          <p:nvSpPr>
            <p:cNvPr id="59" name="Subtitle 2">
              <a:extLst>
                <a:ext uri="{FF2B5EF4-FFF2-40B4-BE49-F238E27FC236}">
                  <a16:creationId xmlns:a16="http://schemas.microsoft.com/office/drawing/2014/main" id="{C8FC8086-953C-72CB-CE62-5BA4DB865D66}"/>
                </a:ext>
              </a:extLst>
            </p:cNvPr>
            <p:cNvSpPr txBox="1">
              <a:spLocks/>
            </p:cNvSpPr>
            <p:nvPr/>
          </p:nvSpPr>
          <p:spPr>
            <a:xfrm>
              <a:off x="7253674" y="4971558"/>
              <a:ext cx="627019" cy="466875"/>
            </a:xfrm>
            <a:prstGeom prst="rect">
              <a:avLst/>
            </a:prstGeom>
            <a:noFill/>
          </p:spPr>
          <p:txBody>
            <a:bodyPr wrap="square" lIns="0" tIns="0" rIns="0" bIns="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378" rtl="1"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3300" b="1" i="0" u="none" strike="noStrike" kern="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T</a:t>
              </a:r>
            </a:p>
          </p:txBody>
        </p:sp>
      </p:grpSp>
      <p:grpSp>
        <p:nvGrpSpPr>
          <p:cNvPr id="60" name="Group 48">
            <a:extLst>
              <a:ext uri="{FF2B5EF4-FFF2-40B4-BE49-F238E27FC236}">
                <a16:creationId xmlns:a16="http://schemas.microsoft.com/office/drawing/2014/main" id="{4E2D15F9-C711-0FF3-AB4C-A44CD352B8BF}"/>
              </a:ext>
            </a:extLst>
          </p:cNvPr>
          <p:cNvGrpSpPr/>
          <p:nvPr/>
        </p:nvGrpSpPr>
        <p:grpSpPr>
          <a:xfrm>
            <a:off x="3511046" y="2950304"/>
            <a:ext cx="2121909" cy="350156"/>
            <a:chOff x="4972957" y="3724872"/>
            <a:chExt cx="2829212" cy="466875"/>
          </a:xfrm>
        </p:grpSpPr>
        <p:sp>
          <p:nvSpPr>
            <p:cNvPr id="61" name="Subtitle 2">
              <a:extLst>
                <a:ext uri="{FF2B5EF4-FFF2-40B4-BE49-F238E27FC236}">
                  <a16:creationId xmlns:a16="http://schemas.microsoft.com/office/drawing/2014/main" id="{C95EDE8F-FE40-2A80-ABFA-1266EE5D4FC7}"/>
                </a:ext>
              </a:extLst>
            </p:cNvPr>
            <p:cNvSpPr txBox="1">
              <a:spLocks/>
            </p:cNvSpPr>
            <p:nvPr/>
          </p:nvSpPr>
          <p:spPr>
            <a:xfrm>
              <a:off x="4972957" y="3724872"/>
              <a:ext cx="627019" cy="466875"/>
            </a:xfrm>
            <a:prstGeom prst="rect">
              <a:avLst/>
            </a:prstGeom>
            <a:noFill/>
          </p:spPr>
          <p:txBody>
            <a:bodyPr wrap="square" lIns="0" tIns="0" rIns="0" bIns="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378" rtl="1"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3300" b="1" i="0" u="none" strike="noStrike" kern="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M</a:t>
              </a:r>
            </a:p>
          </p:txBody>
        </p:sp>
        <p:sp>
          <p:nvSpPr>
            <p:cNvPr id="62" name="Subtitle 2">
              <a:extLst>
                <a:ext uri="{FF2B5EF4-FFF2-40B4-BE49-F238E27FC236}">
                  <a16:creationId xmlns:a16="http://schemas.microsoft.com/office/drawing/2014/main" id="{C45A9834-5A8E-D22C-498C-96160725C753}"/>
                </a:ext>
              </a:extLst>
            </p:cNvPr>
            <p:cNvSpPr txBox="1">
              <a:spLocks/>
            </p:cNvSpPr>
            <p:nvPr/>
          </p:nvSpPr>
          <p:spPr>
            <a:xfrm>
              <a:off x="7175150" y="3724872"/>
              <a:ext cx="627019" cy="466875"/>
            </a:xfrm>
            <a:prstGeom prst="rect">
              <a:avLst/>
            </a:prstGeom>
            <a:noFill/>
          </p:spPr>
          <p:txBody>
            <a:bodyPr wrap="square" lIns="0" tIns="0" rIns="0" bIns="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378" rtl="1"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3300" b="1" i="0" u="none" strike="noStrike" kern="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R</a:t>
              </a:r>
            </a:p>
          </p:txBody>
        </p:sp>
      </p:grpSp>
      <p:sp>
        <p:nvSpPr>
          <p:cNvPr id="63" name="Subtitle 2">
            <a:extLst>
              <a:ext uri="{FF2B5EF4-FFF2-40B4-BE49-F238E27FC236}">
                <a16:creationId xmlns:a16="http://schemas.microsoft.com/office/drawing/2014/main" id="{7D6341F9-BFB1-43B4-AA9F-81DADDDFDD84}"/>
              </a:ext>
            </a:extLst>
          </p:cNvPr>
          <p:cNvSpPr txBox="1">
            <a:spLocks/>
          </p:cNvSpPr>
          <p:nvPr/>
        </p:nvSpPr>
        <p:spPr>
          <a:xfrm>
            <a:off x="4343999" y="2546986"/>
            <a:ext cx="470264" cy="350156"/>
          </a:xfrm>
          <a:prstGeom prst="rect">
            <a:avLst/>
          </a:prstGeom>
          <a:noFill/>
        </p:spPr>
        <p:txBody>
          <a:bodyPr wrap="square" lIns="0" tIns="0" rIns="0" bIns="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378" rtl="1"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3300" b="1" i="0" u="none" strike="noStrike" kern="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A</a:t>
            </a:r>
          </a:p>
        </p:txBody>
      </p:sp>
      <p:pic>
        <p:nvPicPr>
          <p:cNvPr id="64" name="Graphic 39">
            <a:extLst>
              <a:ext uri="{FF2B5EF4-FFF2-40B4-BE49-F238E27FC236}">
                <a16:creationId xmlns:a16="http://schemas.microsoft.com/office/drawing/2014/main" id="{23A63372-9EEC-508E-1334-C4B97E13FD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4386742" y="2026460"/>
            <a:ext cx="355097" cy="366825"/>
          </a:xfrm>
          <a:prstGeom prst="rect">
            <a:avLst/>
          </a:prstGeom>
        </p:spPr>
      </p:pic>
      <p:pic>
        <p:nvPicPr>
          <p:cNvPr id="65" name="Graphic 34">
            <a:extLst>
              <a:ext uri="{FF2B5EF4-FFF2-40B4-BE49-F238E27FC236}">
                <a16:creationId xmlns:a16="http://schemas.microsoft.com/office/drawing/2014/main" id="{A24556EC-0806-0567-0D23-6FEC7003FB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2796617" y="3575179"/>
            <a:ext cx="404096" cy="451388"/>
          </a:xfrm>
          <a:prstGeom prst="rect">
            <a:avLst/>
          </a:prstGeom>
        </p:spPr>
      </p:pic>
      <p:pic>
        <p:nvPicPr>
          <p:cNvPr id="66" name="Graphic 42">
            <a:extLst>
              <a:ext uri="{FF2B5EF4-FFF2-40B4-BE49-F238E27FC236}">
                <a16:creationId xmlns:a16="http://schemas.microsoft.com/office/drawing/2014/main" id="{DEEDAEC4-4BBB-9E07-972B-447CFDF8859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5503541" y="2474737"/>
            <a:ext cx="364619" cy="415073"/>
          </a:xfrm>
          <a:prstGeom prst="rect">
            <a:avLst/>
          </a:prstGeom>
        </p:spPr>
      </p:pic>
      <p:pic>
        <p:nvPicPr>
          <p:cNvPr id="67" name="Graphic 36">
            <a:extLst>
              <a:ext uri="{FF2B5EF4-FFF2-40B4-BE49-F238E27FC236}">
                <a16:creationId xmlns:a16="http://schemas.microsoft.com/office/drawing/2014/main" id="{69F13178-5EA7-9A79-D623-056A257DE17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3296249" y="2454695"/>
            <a:ext cx="340151" cy="403034"/>
          </a:xfrm>
          <a:prstGeom prst="rect">
            <a:avLst/>
          </a:prstGeom>
        </p:spPr>
      </p:pic>
      <p:pic>
        <p:nvPicPr>
          <p:cNvPr id="68" name="Graphic 44">
            <a:extLst>
              <a:ext uri="{FF2B5EF4-FFF2-40B4-BE49-F238E27FC236}">
                <a16:creationId xmlns:a16="http://schemas.microsoft.com/office/drawing/2014/main" id="{F9236E7A-572F-C4A1-7B72-87A14C70232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H="1">
            <a:off x="5994413" y="3618427"/>
            <a:ext cx="393441" cy="391919"/>
          </a:xfrm>
          <a:prstGeom prst="rect">
            <a:avLst/>
          </a:prstGeom>
        </p:spPr>
      </p:pic>
    </p:spTree>
    <p:extLst>
      <p:ext uri="{BB962C8B-B14F-4D97-AF65-F5344CB8AC3E}">
        <p14:creationId xmlns:p14="http://schemas.microsoft.com/office/powerpoint/2010/main" val="7987665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1969E7-EEC7-69E1-7C73-476370354812}"/>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1C6020D9-36E2-7797-123F-EB667EB45A15}"/>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marL="0" marR="0" lvl="0" indent="0" algn="r" defTabSz="1828709" rtl="1" eaLnBrk="1" fontAlgn="auto" latinLnBrk="0" hangingPunct="1">
              <a:lnSpc>
                <a:spcPct val="115000"/>
              </a:lnSpc>
              <a:spcBef>
                <a:spcPct val="0"/>
              </a:spcBef>
              <a:spcAft>
                <a:spcPts val="300"/>
              </a:spcAft>
              <a:buClrTx/>
              <a:buSzTx/>
              <a:buFontTx/>
              <a:buNone/>
              <a:tabLst/>
              <a:defRPr/>
            </a:pPr>
            <a:r>
              <a:rPr kumimoji="0" lang="ar-SA" sz="1800" b="1" i="0" u="none" strike="noStrike" kern="100" cap="none" spc="0" normalizeH="0" baseline="0" noProof="0">
                <a:ln>
                  <a:noFill/>
                </a:ln>
                <a:solidFill>
                  <a:srgbClr val="002060"/>
                </a:solidFill>
                <a:effectLst/>
                <a:uLnTx/>
                <a:uFillTx/>
                <a:latin typeface="Aptos" panose="020B0004020202020204" pitchFamily="34" charset="0"/>
                <a:ea typeface="Aptos" panose="020B0004020202020204" pitchFamily="34" charset="0"/>
                <a:cs typeface="Sakkal Majalla" panose="02000000000000000000" pitchFamily="2" charset="-78"/>
              </a:rPr>
              <a:t>الركائز والأهداف الاستراتيجية للمجموعة</a:t>
            </a:r>
          </a:p>
        </p:txBody>
      </p:sp>
      <p:sp>
        <p:nvSpPr>
          <p:cNvPr id="4" name="Rectangle 3">
            <a:extLst>
              <a:ext uri="{FF2B5EF4-FFF2-40B4-BE49-F238E27FC236}">
                <a16:creationId xmlns:a16="http://schemas.microsoft.com/office/drawing/2014/main" id="{E4B66970-5A8C-873E-6056-B6BEBBF70728}"/>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marL="0" marR="0" lvl="0" indent="0" algn="r" defTabSz="171450" rtl="1" eaLnBrk="1" fontAlgn="auto" latinLnBrk="0" hangingPunct="1">
              <a:lnSpc>
                <a:spcPct val="100000"/>
              </a:lnSpc>
              <a:spcBef>
                <a:spcPts val="0"/>
              </a:spcBef>
              <a:spcAft>
                <a:spcPts val="0"/>
              </a:spcAft>
              <a:buClrTx/>
              <a:buSzTx/>
              <a:buFontTx/>
              <a:buNone/>
              <a:tabLst/>
              <a:defRPr/>
            </a:pPr>
            <a:endParaRPr kumimoji="0" lang="en-US" sz="253"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 name="Group 48">
            <a:extLst>
              <a:ext uri="{FF2B5EF4-FFF2-40B4-BE49-F238E27FC236}">
                <a16:creationId xmlns:a16="http://schemas.microsoft.com/office/drawing/2014/main" id="{B995DA31-B17B-77AE-5BB4-403408C4CD9B}"/>
              </a:ext>
            </a:extLst>
          </p:cNvPr>
          <p:cNvGrpSpPr/>
          <p:nvPr/>
        </p:nvGrpSpPr>
        <p:grpSpPr>
          <a:xfrm>
            <a:off x="821574" y="1142493"/>
            <a:ext cx="7496021" cy="3246627"/>
            <a:chOff x="821574" y="1521095"/>
            <a:chExt cx="7496021" cy="3398654"/>
          </a:xfrm>
        </p:grpSpPr>
        <p:sp>
          <p:nvSpPr>
            <p:cNvPr id="6" name="Rectangle: Rounded Corners 38">
              <a:extLst>
                <a:ext uri="{FF2B5EF4-FFF2-40B4-BE49-F238E27FC236}">
                  <a16:creationId xmlns:a16="http://schemas.microsoft.com/office/drawing/2014/main" id="{8E380982-0635-E527-A7AE-1370BABD8089}"/>
                </a:ext>
              </a:extLst>
            </p:cNvPr>
            <p:cNvSpPr/>
            <p:nvPr/>
          </p:nvSpPr>
          <p:spPr>
            <a:xfrm flipH="1">
              <a:off x="826404" y="1521095"/>
              <a:ext cx="7491189" cy="365760"/>
            </a:xfrm>
            <a:prstGeom prst="roundRect">
              <a:avLst>
                <a:gd name="adj" fmla="val 50000"/>
              </a:avLst>
            </a:prstGeom>
            <a:solidFill>
              <a:schemeClr val="accent1"/>
            </a:solidFill>
            <a:ln>
              <a:noFill/>
            </a:ln>
          </p:spPr>
          <p:txBody>
            <a:bodyPr vert="horz" wrap="square" lIns="0" tIns="0" rIns="182880" bIns="0" rtlCol="0" anchor="ctr">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r>
                <a:rPr kumimoji="0" lang="ar-EG" sz="1400" b="1" i="0" u="none" strike="noStrike" kern="1200" cap="none" spc="0" normalizeH="0" baseline="0" noProof="0">
                  <a:ln>
                    <a:noFill/>
                  </a:ln>
                  <a:solidFill>
                    <a:prstClr val="white"/>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الركائز </a:t>
              </a:r>
              <a:r>
                <a:rPr kumimoji="0" lang="ar-SA" sz="1400" b="1" i="0" u="none" strike="noStrike" kern="1200" cap="none" spc="0" normalizeH="0" baseline="0" noProof="0">
                  <a:ln>
                    <a:noFill/>
                  </a:ln>
                  <a:solidFill>
                    <a:prstClr val="white"/>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المقترحة</a:t>
              </a:r>
              <a:r>
                <a:rPr kumimoji="0" lang="ar-EG" sz="1400" b="1" i="0" u="none" strike="noStrike" kern="1200" cap="none" spc="0" normalizeH="0" baseline="0" noProof="0">
                  <a:ln>
                    <a:noFill/>
                  </a:ln>
                  <a:solidFill>
                    <a:prstClr val="white"/>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للمجموعة</a:t>
              </a:r>
            </a:p>
          </p:txBody>
        </p:sp>
        <p:grpSp>
          <p:nvGrpSpPr>
            <p:cNvPr id="7" name="Group 18">
              <a:extLst>
                <a:ext uri="{FF2B5EF4-FFF2-40B4-BE49-F238E27FC236}">
                  <a16:creationId xmlns:a16="http://schemas.microsoft.com/office/drawing/2014/main" id="{DAC1F9ED-4039-1960-7110-C351F30CEF0D}"/>
                </a:ext>
              </a:extLst>
            </p:cNvPr>
            <p:cNvGrpSpPr/>
            <p:nvPr/>
          </p:nvGrpSpPr>
          <p:grpSpPr>
            <a:xfrm>
              <a:off x="826405" y="1940580"/>
              <a:ext cx="7491190" cy="408709"/>
              <a:chOff x="826405" y="3249696"/>
              <a:chExt cx="7491190" cy="408709"/>
            </a:xfrm>
          </p:grpSpPr>
          <p:sp>
            <p:nvSpPr>
              <p:cNvPr id="8" name="Freeform: Shape 14">
                <a:extLst>
                  <a:ext uri="{FF2B5EF4-FFF2-40B4-BE49-F238E27FC236}">
                    <a16:creationId xmlns:a16="http://schemas.microsoft.com/office/drawing/2014/main" id="{25E5B14A-F807-4F72-3BE4-C690F6896652}"/>
                  </a:ext>
                </a:extLst>
              </p:cNvPr>
              <p:cNvSpPr/>
              <p:nvPr/>
            </p:nvSpPr>
            <p:spPr>
              <a:xfrm>
                <a:off x="6599897" y="3249698"/>
                <a:ext cx="1717698" cy="408707"/>
              </a:xfrm>
              <a:custGeom>
                <a:avLst/>
                <a:gdLst>
                  <a:gd name="connsiteX0" fmla="*/ 1579631 w 1739961"/>
                  <a:gd name="connsiteY0" fmla="*/ 0 h 476970"/>
                  <a:gd name="connsiteX1" fmla="*/ 27243 w 1739961"/>
                  <a:gd name="connsiteY1" fmla="*/ 0 h 476970"/>
                  <a:gd name="connsiteX2" fmla="*/ 0 w 1739961"/>
                  <a:gd name="connsiteY2" fmla="*/ 27243 h 476970"/>
                  <a:gd name="connsiteX3" fmla="*/ 0 w 1739961"/>
                  <a:gd name="connsiteY3" fmla="*/ 293417 h 476970"/>
                  <a:gd name="connsiteX4" fmla="*/ 27243 w 1739961"/>
                  <a:gd name="connsiteY4" fmla="*/ 320660 h 476970"/>
                  <a:gd name="connsiteX5" fmla="*/ 728855 w 1739961"/>
                  <a:gd name="connsiteY5" fmla="*/ 320660 h 476970"/>
                  <a:gd name="connsiteX6" fmla="*/ 799418 w 1739961"/>
                  <a:gd name="connsiteY6" fmla="*/ 398815 h 476970"/>
                  <a:gd name="connsiteX7" fmla="*/ 869981 w 1739961"/>
                  <a:gd name="connsiteY7" fmla="*/ 476971 h 476970"/>
                  <a:gd name="connsiteX8" fmla="*/ 936524 w 1739961"/>
                  <a:gd name="connsiteY8" fmla="*/ 398815 h 476970"/>
                  <a:gd name="connsiteX9" fmla="*/ 1007087 w 1739961"/>
                  <a:gd name="connsiteY9" fmla="*/ 320660 h 476970"/>
                  <a:gd name="connsiteX10" fmla="*/ 1579184 w 1739961"/>
                  <a:gd name="connsiteY10" fmla="*/ 320660 h 476970"/>
                  <a:gd name="connsiteX11" fmla="*/ 1739961 w 1739961"/>
                  <a:gd name="connsiteY11" fmla="*/ 160330 h 476970"/>
                  <a:gd name="connsiteX12" fmla="*/ 1579184 w 1739961"/>
                  <a:gd name="connsiteY12" fmla="*/ 0 h 47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9961" h="476970">
                    <a:moveTo>
                      <a:pt x="1579631" y="0"/>
                    </a:moveTo>
                    <a:lnTo>
                      <a:pt x="27243" y="0"/>
                    </a:lnTo>
                    <a:cubicBezTo>
                      <a:pt x="11612" y="0"/>
                      <a:pt x="0" y="11612"/>
                      <a:pt x="0" y="27243"/>
                    </a:cubicBezTo>
                    <a:lnTo>
                      <a:pt x="0" y="293417"/>
                    </a:lnTo>
                    <a:cubicBezTo>
                      <a:pt x="0" y="309048"/>
                      <a:pt x="11612" y="320660"/>
                      <a:pt x="27243" y="320660"/>
                    </a:cubicBezTo>
                    <a:lnTo>
                      <a:pt x="728855" y="320660"/>
                    </a:lnTo>
                    <a:lnTo>
                      <a:pt x="799418" y="398815"/>
                    </a:lnTo>
                    <a:lnTo>
                      <a:pt x="869981" y="476971"/>
                    </a:lnTo>
                    <a:lnTo>
                      <a:pt x="936524" y="398815"/>
                    </a:lnTo>
                    <a:lnTo>
                      <a:pt x="1007087" y="320660"/>
                    </a:lnTo>
                    <a:lnTo>
                      <a:pt x="1579184" y="320660"/>
                    </a:lnTo>
                    <a:cubicBezTo>
                      <a:pt x="1665379" y="320660"/>
                      <a:pt x="1739961" y="250097"/>
                      <a:pt x="1739961" y="160330"/>
                    </a:cubicBezTo>
                    <a:cubicBezTo>
                      <a:pt x="1739961" y="70563"/>
                      <a:pt x="1665379" y="0"/>
                      <a:pt x="1579184" y="0"/>
                    </a:cubicBezTo>
                    <a:close/>
                  </a:path>
                </a:pathLst>
              </a:custGeom>
              <a:solidFill>
                <a:schemeClr val="accent4"/>
              </a:solidFill>
              <a:ln w="44634" cap="flat">
                <a:noFill/>
                <a:prstDash val="solid"/>
                <a:miter/>
              </a:ln>
            </p:spPr>
            <p:txBody>
              <a:bodyPr rtlCol="0" anchor="ct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ID" sz="67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15">
                <a:extLst>
                  <a:ext uri="{FF2B5EF4-FFF2-40B4-BE49-F238E27FC236}">
                    <a16:creationId xmlns:a16="http://schemas.microsoft.com/office/drawing/2014/main" id="{C1EDC70E-4C99-83E4-EA89-BB94022E23D7}"/>
                  </a:ext>
                </a:extLst>
              </p:cNvPr>
              <p:cNvSpPr/>
              <p:nvPr/>
            </p:nvSpPr>
            <p:spPr>
              <a:xfrm flipV="1">
                <a:off x="4671233" y="3249696"/>
                <a:ext cx="1717698" cy="408707"/>
              </a:xfrm>
              <a:custGeom>
                <a:avLst/>
                <a:gdLst>
                  <a:gd name="connsiteX0" fmla="*/ 1712718 w 1739961"/>
                  <a:gd name="connsiteY0" fmla="*/ 156311 h 476970"/>
                  <a:gd name="connsiteX1" fmla="*/ 1011107 w 1739961"/>
                  <a:gd name="connsiteY1" fmla="*/ 156311 h 476970"/>
                  <a:gd name="connsiteX2" fmla="*/ 940544 w 1739961"/>
                  <a:gd name="connsiteY2" fmla="*/ 78155 h 476970"/>
                  <a:gd name="connsiteX3" fmla="*/ 869981 w 1739961"/>
                  <a:gd name="connsiteY3" fmla="*/ 0 h 476970"/>
                  <a:gd name="connsiteX4" fmla="*/ 803437 w 1739961"/>
                  <a:gd name="connsiteY4" fmla="*/ 78155 h 476970"/>
                  <a:gd name="connsiteX5" fmla="*/ 732874 w 1739961"/>
                  <a:gd name="connsiteY5" fmla="*/ 156311 h 476970"/>
                  <a:gd name="connsiteX6" fmla="*/ 31262 w 1739961"/>
                  <a:gd name="connsiteY6" fmla="*/ 156311 h 476970"/>
                  <a:gd name="connsiteX7" fmla="*/ 0 w 1739961"/>
                  <a:gd name="connsiteY7" fmla="*/ 183553 h 476970"/>
                  <a:gd name="connsiteX8" fmla="*/ 0 w 1739961"/>
                  <a:gd name="connsiteY8" fmla="*/ 449728 h 476970"/>
                  <a:gd name="connsiteX9" fmla="*/ 31262 w 1739961"/>
                  <a:gd name="connsiteY9" fmla="*/ 476971 h 476970"/>
                  <a:gd name="connsiteX10" fmla="*/ 1712718 w 1739961"/>
                  <a:gd name="connsiteY10" fmla="*/ 476971 h 476970"/>
                  <a:gd name="connsiteX11" fmla="*/ 1739961 w 1739961"/>
                  <a:gd name="connsiteY11" fmla="*/ 449728 h 476970"/>
                  <a:gd name="connsiteX12" fmla="*/ 1739961 w 1739961"/>
                  <a:gd name="connsiteY12" fmla="*/ 183553 h 476970"/>
                  <a:gd name="connsiteX13" fmla="*/ 1712718 w 1739961"/>
                  <a:gd name="connsiteY13" fmla="*/ 156311 h 47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9961" h="476970">
                    <a:moveTo>
                      <a:pt x="1712718" y="156311"/>
                    </a:moveTo>
                    <a:lnTo>
                      <a:pt x="1011107" y="156311"/>
                    </a:lnTo>
                    <a:lnTo>
                      <a:pt x="940544" y="78155"/>
                    </a:lnTo>
                    <a:lnTo>
                      <a:pt x="869981" y="0"/>
                    </a:lnTo>
                    <a:lnTo>
                      <a:pt x="803437" y="78155"/>
                    </a:lnTo>
                    <a:lnTo>
                      <a:pt x="732874" y="156311"/>
                    </a:lnTo>
                    <a:lnTo>
                      <a:pt x="31262" y="156311"/>
                    </a:lnTo>
                    <a:cubicBezTo>
                      <a:pt x="15631" y="156311"/>
                      <a:pt x="0" y="167922"/>
                      <a:pt x="0" y="183553"/>
                    </a:cubicBezTo>
                    <a:lnTo>
                      <a:pt x="0" y="449728"/>
                    </a:lnTo>
                    <a:cubicBezTo>
                      <a:pt x="0" y="465359"/>
                      <a:pt x="15631" y="476971"/>
                      <a:pt x="31262" y="476971"/>
                    </a:cubicBezTo>
                    <a:lnTo>
                      <a:pt x="1712718" y="476971"/>
                    </a:lnTo>
                    <a:cubicBezTo>
                      <a:pt x="1728349" y="476971"/>
                      <a:pt x="1739961" y="465359"/>
                      <a:pt x="1739961" y="449728"/>
                    </a:cubicBezTo>
                    <a:lnTo>
                      <a:pt x="1739961" y="183553"/>
                    </a:lnTo>
                    <a:cubicBezTo>
                      <a:pt x="1739961" y="167922"/>
                      <a:pt x="1728349" y="156311"/>
                      <a:pt x="1712718" y="156311"/>
                    </a:cubicBezTo>
                    <a:close/>
                  </a:path>
                </a:pathLst>
              </a:custGeom>
              <a:solidFill>
                <a:schemeClr val="accent3"/>
              </a:solidFill>
              <a:ln w="44634" cap="flat">
                <a:noFill/>
                <a:prstDash val="solid"/>
                <a:miter/>
              </a:ln>
            </p:spPr>
            <p:txBody>
              <a:bodyPr rtlCol="0" anchor="ct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ID" sz="67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Freeform: Shape 16">
                <a:extLst>
                  <a:ext uri="{FF2B5EF4-FFF2-40B4-BE49-F238E27FC236}">
                    <a16:creationId xmlns:a16="http://schemas.microsoft.com/office/drawing/2014/main" id="{58E27A0B-E65D-A56A-E7FC-4E8816D06B03}"/>
                  </a:ext>
                </a:extLst>
              </p:cNvPr>
              <p:cNvSpPr/>
              <p:nvPr/>
            </p:nvSpPr>
            <p:spPr>
              <a:xfrm>
                <a:off x="2750070" y="3249698"/>
                <a:ext cx="1710197" cy="408707"/>
              </a:xfrm>
              <a:custGeom>
                <a:avLst/>
                <a:gdLst>
                  <a:gd name="connsiteX0" fmla="*/ 1712718 w 1739960"/>
                  <a:gd name="connsiteY0" fmla="*/ 0 h 476970"/>
                  <a:gd name="connsiteX1" fmla="*/ 31262 w 1739960"/>
                  <a:gd name="connsiteY1" fmla="*/ 0 h 476970"/>
                  <a:gd name="connsiteX2" fmla="*/ 0 w 1739960"/>
                  <a:gd name="connsiteY2" fmla="*/ 27243 h 476970"/>
                  <a:gd name="connsiteX3" fmla="*/ 0 w 1739960"/>
                  <a:gd name="connsiteY3" fmla="*/ 293417 h 476970"/>
                  <a:gd name="connsiteX4" fmla="*/ 31262 w 1739960"/>
                  <a:gd name="connsiteY4" fmla="*/ 320660 h 476970"/>
                  <a:gd name="connsiteX5" fmla="*/ 732874 w 1739960"/>
                  <a:gd name="connsiteY5" fmla="*/ 320660 h 476970"/>
                  <a:gd name="connsiteX6" fmla="*/ 803437 w 1739960"/>
                  <a:gd name="connsiteY6" fmla="*/ 398815 h 476970"/>
                  <a:gd name="connsiteX7" fmla="*/ 869980 w 1739960"/>
                  <a:gd name="connsiteY7" fmla="*/ 476971 h 476970"/>
                  <a:gd name="connsiteX8" fmla="*/ 940544 w 1739960"/>
                  <a:gd name="connsiteY8" fmla="*/ 398815 h 476970"/>
                  <a:gd name="connsiteX9" fmla="*/ 1011107 w 1739960"/>
                  <a:gd name="connsiteY9" fmla="*/ 320660 h 476970"/>
                  <a:gd name="connsiteX10" fmla="*/ 1712718 w 1739960"/>
                  <a:gd name="connsiteY10" fmla="*/ 320660 h 476970"/>
                  <a:gd name="connsiteX11" fmla="*/ 1739961 w 1739960"/>
                  <a:gd name="connsiteY11" fmla="*/ 293417 h 476970"/>
                  <a:gd name="connsiteX12" fmla="*/ 1739961 w 1739960"/>
                  <a:gd name="connsiteY12" fmla="*/ 27243 h 476970"/>
                  <a:gd name="connsiteX13" fmla="*/ 1712718 w 1739960"/>
                  <a:gd name="connsiteY13" fmla="*/ 0 h 47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9960" h="476970">
                    <a:moveTo>
                      <a:pt x="1712718" y="0"/>
                    </a:moveTo>
                    <a:lnTo>
                      <a:pt x="31262" y="0"/>
                    </a:lnTo>
                    <a:cubicBezTo>
                      <a:pt x="15631" y="0"/>
                      <a:pt x="0" y="11612"/>
                      <a:pt x="0" y="27243"/>
                    </a:cubicBezTo>
                    <a:lnTo>
                      <a:pt x="0" y="293417"/>
                    </a:lnTo>
                    <a:cubicBezTo>
                      <a:pt x="0" y="309048"/>
                      <a:pt x="15631" y="320660"/>
                      <a:pt x="31262" y="320660"/>
                    </a:cubicBezTo>
                    <a:lnTo>
                      <a:pt x="732874" y="320660"/>
                    </a:lnTo>
                    <a:lnTo>
                      <a:pt x="803437" y="398815"/>
                    </a:lnTo>
                    <a:lnTo>
                      <a:pt x="869980" y="476971"/>
                    </a:lnTo>
                    <a:lnTo>
                      <a:pt x="940544" y="398815"/>
                    </a:lnTo>
                    <a:lnTo>
                      <a:pt x="1011107" y="320660"/>
                    </a:lnTo>
                    <a:lnTo>
                      <a:pt x="1712718" y="320660"/>
                    </a:lnTo>
                    <a:cubicBezTo>
                      <a:pt x="1728349" y="320660"/>
                      <a:pt x="1739961" y="309048"/>
                      <a:pt x="1739961" y="293417"/>
                    </a:cubicBezTo>
                    <a:lnTo>
                      <a:pt x="1739961" y="27243"/>
                    </a:lnTo>
                    <a:cubicBezTo>
                      <a:pt x="1739961" y="11612"/>
                      <a:pt x="1728349" y="0"/>
                      <a:pt x="1712718" y="0"/>
                    </a:cubicBezTo>
                    <a:close/>
                  </a:path>
                </a:pathLst>
              </a:custGeom>
              <a:solidFill>
                <a:schemeClr val="accent2"/>
              </a:solidFill>
              <a:ln w="44634" cap="flat">
                <a:noFill/>
                <a:prstDash val="solid"/>
                <a:miter/>
              </a:ln>
            </p:spPr>
            <p:txBody>
              <a:bodyPr rtlCol="0" anchor="ct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ID" sz="67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7">
                <a:extLst>
                  <a:ext uri="{FF2B5EF4-FFF2-40B4-BE49-F238E27FC236}">
                    <a16:creationId xmlns:a16="http://schemas.microsoft.com/office/drawing/2014/main" id="{ACEF0DC8-DC8E-ED7C-EC4C-1E665F5F63B1}"/>
                  </a:ext>
                </a:extLst>
              </p:cNvPr>
              <p:cNvSpPr/>
              <p:nvPr/>
            </p:nvSpPr>
            <p:spPr>
              <a:xfrm flipV="1">
                <a:off x="826405" y="3249697"/>
                <a:ext cx="1710197" cy="408707"/>
              </a:xfrm>
              <a:custGeom>
                <a:avLst/>
                <a:gdLst>
                  <a:gd name="connsiteX0" fmla="*/ 1713165 w 1740407"/>
                  <a:gd name="connsiteY0" fmla="*/ 156311 h 476970"/>
                  <a:gd name="connsiteX1" fmla="*/ 1011553 w 1740407"/>
                  <a:gd name="connsiteY1" fmla="*/ 156311 h 476970"/>
                  <a:gd name="connsiteX2" fmla="*/ 940990 w 1740407"/>
                  <a:gd name="connsiteY2" fmla="*/ 78155 h 476970"/>
                  <a:gd name="connsiteX3" fmla="*/ 870427 w 1740407"/>
                  <a:gd name="connsiteY3" fmla="*/ 0 h 476970"/>
                  <a:gd name="connsiteX4" fmla="*/ 799864 w 1740407"/>
                  <a:gd name="connsiteY4" fmla="*/ 78155 h 476970"/>
                  <a:gd name="connsiteX5" fmla="*/ 733320 w 1740407"/>
                  <a:gd name="connsiteY5" fmla="*/ 156311 h 476970"/>
                  <a:gd name="connsiteX6" fmla="*/ 160777 w 1740407"/>
                  <a:gd name="connsiteY6" fmla="*/ 156311 h 476970"/>
                  <a:gd name="connsiteX7" fmla="*/ 0 w 1740407"/>
                  <a:gd name="connsiteY7" fmla="*/ 316641 h 476970"/>
                  <a:gd name="connsiteX8" fmla="*/ 160777 w 1740407"/>
                  <a:gd name="connsiteY8" fmla="*/ 476971 h 476970"/>
                  <a:gd name="connsiteX9" fmla="*/ 1713165 w 1740407"/>
                  <a:gd name="connsiteY9" fmla="*/ 476971 h 476970"/>
                  <a:gd name="connsiteX10" fmla="*/ 1740408 w 1740407"/>
                  <a:gd name="connsiteY10" fmla="*/ 449728 h 476970"/>
                  <a:gd name="connsiteX11" fmla="*/ 1740408 w 1740407"/>
                  <a:gd name="connsiteY11" fmla="*/ 183553 h 476970"/>
                  <a:gd name="connsiteX12" fmla="*/ 1713165 w 1740407"/>
                  <a:gd name="connsiteY12" fmla="*/ 156311 h 47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0407" h="476970">
                    <a:moveTo>
                      <a:pt x="1713165" y="156311"/>
                    </a:moveTo>
                    <a:lnTo>
                      <a:pt x="1011553" y="156311"/>
                    </a:lnTo>
                    <a:lnTo>
                      <a:pt x="940990" y="78155"/>
                    </a:lnTo>
                    <a:lnTo>
                      <a:pt x="870427" y="0"/>
                    </a:lnTo>
                    <a:lnTo>
                      <a:pt x="799864" y="78155"/>
                    </a:lnTo>
                    <a:lnTo>
                      <a:pt x="733320" y="156311"/>
                    </a:lnTo>
                    <a:lnTo>
                      <a:pt x="160777" y="156311"/>
                    </a:lnTo>
                    <a:cubicBezTo>
                      <a:pt x="74583" y="156311"/>
                      <a:pt x="0" y="226874"/>
                      <a:pt x="0" y="316641"/>
                    </a:cubicBezTo>
                    <a:cubicBezTo>
                      <a:pt x="0" y="406408"/>
                      <a:pt x="74583" y="476971"/>
                      <a:pt x="160777" y="476971"/>
                    </a:cubicBezTo>
                    <a:lnTo>
                      <a:pt x="1713165" y="476971"/>
                    </a:lnTo>
                    <a:cubicBezTo>
                      <a:pt x="1728796" y="476971"/>
                      <a:pt x="1740408" y="465359"/>
                      <a:pt x="1740408" y="449728"/>
                    </a:cubicBezTo>
                    <a:lnTo>
                      <a:pt x="1740408" y="183553"/>
                    </a:lnTo>
                    <a:cubicBezTo>
                      <a:pt x="1740408" y="167922"/>
                      <a:pt x="1728796" y="156311"/>
                      <a:pt x="1713165" y="156311"/>
                    </a:cubicBezTo>
                    <a:close/>
                  </a:path>
                </a:pathLst>
              </a:custGeom>
              <a:solidFill>
                <a:schemeClr val="accent1"/>
              </a:solidFill>
              <a:ln w="44634" cap="flat">
                <a:noFill/>
                <a:prstDash val="solid"/>
                <a:miter/>
              </a:ln>
            </p:spPr>
            <p:txBody>
              <a:bodyPr rtlCol="0" anchor="ct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ID" sz="67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4" name="Rectangle: Rounded Corners 38">
              <a:extLst>
                <a:ext uri="{FF2B5EF4-FFF2-40B4-BE49-F238E27FC236}">
                  <a16:creationId xmlns:a16="http://schemas.microsoft.com/office/drawing/2014/main" id="{2802D55F-541A-E608-C5D4-9E217886A266}"/>
                </a:ext>
              </a:extLst>
            </p:cNvPr>
            <p:cNvSpPr/>
            <p:nvPr/>
          </p:nvSpPr>
          <p:spPr>
            <a:xfrm flipH="1">
              <a:off x="821574" y="4553989"/>
              <a:ext cx="7491189" cy="365760"/>
            </a:xfrm>
            <a:prstGeom prst="roundRect">
              <a:avLst>
                <a:gd name="adj" fmla="val 50000"/>
              </a:avLst>
            </a:prstGeom>
            <a:solidFill>
              <a:schemeClr val="accent1"/>
            </a:solidFill>
            <a:ln>
              <a:noFill/>
            </a:ln>
          </p:spPr>
          <p:txBody>
            <a:bodyPr vert="horz" wrap="square" lIns="0" tIns="0" rIns="182880" bIns="0" rtlCol="0" anchor="ctr">
              <a:noAutofit/>
            </a:bodyPr>
            <a:lstStyle/>
            <a:p>
              <a:pPr marL="0" marR="0" lvl="0" indent="0" algn="ctr" defTabSz="171450" rtl="0"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a:ln>
                    <a:noFill/>
                  </a:ln>
                  <a:solidFill>
                    <a:srgbClr val="E7E6E6"/>
                  </a:solidFill>
                  <a:effectLst/>
                  <a:uLnTx/>
                  <a:uFillTx/>
                  <a:latin typeface="Sakkal Majalla" panose="02000000000000000000" pitchFamily="2" charset="-78"/>
                  <a:ea typeface="+mn-ea"/>
                  <a:cs typeface="Sakkal Majalla" panose="02000000000000000000" pitchFamily="2" charset="-78"/>
                </a:rPr>
                <a:t>الأهداف الإستراتيجية المقترحة للمجموعة</a:t>
              </a:r>
            </a:p>
          </p:txBody>
        </p:sp>
      </p:grpSp>
      <p:sp>
        <p:nvSpPr>
          <p:cNvPr id="19" name="Rectangle: Rounded Corners 49">
            <a:extLst>
              <a:ext uri="{FF2B5EF4-FFF2-40B4-BE49-F238E27FC236}">
                <a16:creationId xmlns:a16="http://schemas.microsoft.com/office/drawing/2014/main" id="{C2AD19D5-B027-8D45-BAFC-EAE3607F749A}"/>
              </a:ext>
            </a:extLst>
          </p:cNvPr>
          <p:cNvSpPr/>
          <p:nvPr/>
        </p:nvSpPr>
        <p:spPr>
          <a:xfrm>
            <a:off x="822659" y="2242716"/>
            <a:ext cx="1715196" cy="692503"/>
          </a:xfrm>
          <a:prstGeom prst="roundRect">
            <a:avLst>
              <a:gd name="adj" fmla="val 6270"/>
            </a:avLst>
          </a:prstGeom>
          <a:solidFill>
            <a:schemeClr val="accent4">
              <a:lumMod val="20000"/>
              <a:lumOff val="80000"/>
            </a:schemeClr>
          </a:solidFill>
          <a:ln>
            <a:noFill/>
          </a:ln>
        </p:spPr>
        <p:txBody>
          <a:bodyPr vert="horz" wrap="square" lIns="0" tIns="0" rIns="0" bIns="0" rtlCol="0" anchor="ctr">
            <a:noAutofit/>
          </a:bodyPr>
          <a:lstStyle/>
          <a:p>
            <a:pPr marL="0" marR="0" lvl="0" indent="0" algn="ctr" defTabSz="685265" rtl="0" eaLnBrk="1" fontAlgn="base"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أ- ترسيخ مكانة المجموعة</a:t>
            </a:r>
            <a:r>
              <a:rPr kumimoji="0" lang="ar-SA" sz="11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كعلامة استثمارية رائدة تجسد الثقة والابتكار بحلول 2030.</a:t>
            </a: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ectangle: Rounded Corners 50">
            <a:extLst>
              <a:ext uri="{FF2B5EF4-FFF2-40B4-BE49-F238E27FC236}">
                <a16:creationId xmlns:a16="http://schemas.microsoft.com/office/drawing/2014/main" id="{DC4CEF04-5A9D-1182-2640-5294482B2FDE}"/>
              </a:ext>
            </a:extLst>
          </p:cNvPr>
          <p:cNvSpPr/>
          <p:nvPr/>
        </p:nvSpPr>
        <p:spPr>
          <a:xfrm>
            <a:off x="822659" y="3059195"/>
            <a:ext cx="1715196" cy="692503"/>
          </a:xfrm>
          <a:prstGeom prst="roundRect">
            <a:avLst>
              <a:gd name="adj" fmla="val 6270"/>
            </a:avLst>
          </a:prstGeom>
          <a:solidFill>
            <a:schemeClr val="accent4">
              <a:lumMod val="20000"/>
              <a:lumOff val="80000"/>
            </a:schemeClr>
          </a:solidFill>
          <a:ln>
            <a:noFill/>
          </a:ln>
        </p:spPr>
        <p:txBody>
          <a:bodyPr vert="horz" wrap="square" lIns="0" tIns="0" rIns="0" bIns="0" rtlCol="0" anchor="ctr">
            <a:noAutofit/>
          </a:bodyPr>
          <a:lstStyle/>
          <a:p>
            <a:pPr marL="0" marR="0" lvl="0" indent="0" algn="ctr" defTabSz="685265" rtl="0" eaLnBrk="1" fontAlgn="base"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ب- تعزيز الحضور والتأثير الإعلامي </a:t>
            </a:r>
            <a:r>
              <a:rPr kumimoji="0" lang="ar-SA" sz="9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في السوق السعودي بحلول عام بحلول 2030</a:t>
            </a: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ectangle: Rounded Corners 51">
            <a:extLst>
              <a:ext uri="{FF2B5EF4-FFF2-40B4-BE49-F238E27FC236}">
                <a16:creationId xmlns:a16="http://schemas.microsoft.com/office/drawing/2014/main" id="{6934E917-925B-1E24-A20C-B2ABE3AB83A7}"/>
              </a:ext>
            </a:extLst>
          </p:cNvPr>
          <p:cNvSpPr/>
          <p:nvPr/>
        </p:nvSpPr>
        <p:spPr>
          <a:xfrm>
            <a:off x="2748822" y="2242716"/>
            <a:ext cx="1715196" cy="692503"/>
          </a:xfrm>
          <a:prstGeom prst="roundRect">
            <a:avLst>
              <a:gd name="adj" fmla="val 6270"/>
            </a:avLst>
          </a:prstGeom>
          <a:solidFill>
            <a:schemeClr val="accent4">
              <a:lumMod val="20000"/>
              <a:lumOff val="80000"/>
            </a:schemeClr>
          </a:solidFill>
          <a:ln>
            <a:noFill/>
          </a:ln>
        </p:spPr>
        <p:txBody>
          <a:bodyPr vert="horz" wrap="square" lIns="0" tIns="0" rIns="0" bIns="0" rtlCol="0" anchor="ctr">
            <a:noAutofit/>
          </a:bodyPr>
          <a:lstStyle/>
          <a:p>
            <a:pPr marL="0" marR="0" lvl="0" indent="0" algn="ctr" defTabSz="1828709"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أ- رفع الجاهزية للإدراج </a:t>
            </a:r>
            <a:r>
              <a:rPr kumimoji="0" lang="ar-SA" sz="9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من خلال رفع مستوى الحوكمة وتفعيل النموذج التشغيلي بحلول 2026</a:t>
            </a:r>
            <a:endParaRPr kumimoji="0" lang="ar-SA" sz="11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23" name="Rectangle: Rounded Corners 53">
            <a:extLst>
              <a:ext uri="{FF2B5EF4-FFF2-40B4-BE49-F238E27FC236}">
                <a16:creationId xmlns:a16="http://schemas.microsoft.com/office/drawing/2014/main" id="{E2C76019-5199-1445-3548-9C321DFBC917}"/>
              </a:ext>
            </a:extLst>
          </p:cNvPr>
          <p:cNvSpPr/>
          <p:nvPr/>
        </p:nvSpPr>
        <p:spPr>
          <a:xfrm>
            <a:off x="4674985" y="2242716"/>
            <a:ext cx="1715196" cy="692503"/>
          </a:xfrm>
          <a:prstGeom prst="roundRect">
            <a:avLst>
              <a:gd name="adj" fmla="val 6270"/>
            </a:avLst>
          </a:prstGeom>
          <a:solidFill>
            <a:schemeClr val="accent4">
              <a:lumMod val="20000"/>
              <a:lumOff val="80000"/>
            </a:schemeClr>
          </a:solidFill>
          <a:ln>
            <a:noFill/>
          </a:ln>
        </p:spPr>
        <p:txBody>
          <a:bodyPr vert="horz" wrap="square" lIns="0" tIns="0" rIns="0" bIns="0" rtlCol="0" anchor="ctr">
            <a:noAutofit/>
          </a:bodyPr>
          <a:lstStyle/>
          <a:p>
            <a:pPr marL="0" marR="0" lvl="0" indent="0" algn="r" defTabSz="1828709"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أ- رفع ايرادات المجموعة والشركات التابعة </a:t>
            </a:r>
            <a:r>
              <a:rPr kumimoji="0" lang="ar-SA" sz="9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لكي يصبح </a:t>
            </a:r>
            <a:r>
              <a:rPr kumimoji="0" lang="en-US" sz="9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XXX</a:t>
            </a:r>
            <a:r>
              <a:rPr kumimoji="0" lang="ar-SA" sz="9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ريال بحلول عام 2030</a:t>
            </a:r>
            <a:endParaRPr kumimoji="0" lang="ar-SA" sz="11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24" name="Rectangle: Rounded Corners 54">
            <a:extLst>
              <a:ext uri="{FF2B5EF4-FFF2-40B4-BE49-F238E27FC236}">
                <a16:creationId xmlns:a16="http://schemas.microsoft.com/office/drawing/2014/main" id="{3C4F273A-CF68-C861-03AC-A86C2EC40E1C}"/>
              </a:ext>
            </a:extLst>
          </p:cNvPr>
          <p:cNvSpPr/>
          <p:nvPr/>
        </p:nvSpPr>
        <p:spPr>
          <a:xfrm>
            <a:off x="4674985" y="3059195"/>
            <a:ext cx="1715196" cy="692503"/>
          </a:xfrm>
          <a:prstGeom prst="roundRect">
            <a:avLst>
              <a:gd name="adj" fmla="val 6270"/>
            </a:avLst>
          </a:prstGeom>
          <a:solidFill>
            <a:schemeClr val="accent4">
              <a:lumMod val="20000"/>
              <a:lumOff val="80000"/>
            </a:schemeClr>
          </a:solidFill>
          <a:ln>
            <a:noFill/>
          </a:ln>
        </p:spPr>
        <p:txBody>
          <a:bodyPr vert="horz" wrap="square" lIns="0" tIns="0" rIns="0" bIns="0" rtlCol="0" anchor="ctr">
            <a:noAutofit/>
          </a:bodyPr>
          <a:lstStyle/>
          <a:p>
            <a:pPr marL="0" marR="0" lvl="0" indent="0" algn="ctr" defTabSz="1828709"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ب- تعزيز الانضباط المالي</a:t>
            </a:r>
            <a:r>
              <a:rPr kumimoji="0" lang="ar-SA" sz="9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عبر تطبيق نظام كفاءة انفاق موحد في جميع الشركات التابعة بحلول نهاية عام 2026</a:t>
            </a:r>
            <a:endParaRPr kumimoji="0" lang="ar-SA" sz="11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25" name="Rectangle: Rounded Corners 55">
            <a:extLst>
              <a:ext uri="{FF2B5EF4-FFF2-40B4-BE49-F238E27FC236}">
                <a16:creationId xmlns:a16="http://schemas.microsoft.com/office/drawing/2014/main" id="{0BFA5A85-12A7-1E87-95EE-BB6A9C020BF4}"/>
              </a:ext>
            </a:extLst>
          </p:cNvPr>
          <p:cNvSpPr/>
          <p:nvPr/>
        </p:nvSpPr>
        <p:spPr>
          <a:xfrm>
            <a:off x="6601148" y="2242716"/>
            <a:ext cx="1715196" cy="692503"/>
          </a:xfrm>
          <a:prstGeom prst="roundRect">
            <a:avLst>
              <a:gd name="adj" fmla="val 6270"/>
            </a:avLst>
          </a:prstGeom>
          <a:solidFill>
            <a:schemeClr val="accent4">
              <a:lumMod val="20000"/>
              <a:lumOff val="80000"/>
            </a:schemeClr>
          </a:solidFill>
          <a:ln>
            <a:noFill/>
          </a:ln>
        </p:spPr>
        <p:txBody>
          <a:bodyPr vert="horz" wrap="square" lIns="0" tIns="0" rIns="0" bIns="0" rtlCol="0" anchor="ctr">
            <a:noAutofit/>
          </a:bodyPr>
          <a:lstStyle/>
          <a:p>
            <a:pPr marL="0" marR="0" lvl="0" indent="0" algn="ctr" defTabSz="1828709"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أ- توسيع المحفظة الاستثمارية </a:t>
            </a:r>
            <a:r>
              <a:rPr kumimoji="0" lang="ar-SA" sz="9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عبر الدخول في 7 قطاعات جديدة بحلول نهاية 2028</a:t>
            </a:r>
            <a:endParaRPr kumimoji="0" lang="ar-SA" sz="1100" b="1"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26" name="Rectangle: Rounded Corners 56">
            <a:extLst>
              <a:ext uri="{FF2B5EF4-FFF2-40B4-BE49-F238E27FC236}">
                <a16:creationId xmlns:a16="http://schemas.microsoft.com/office/drawing/2014/main" id="{6526F2F3-4EB9-7A77-BCAD-EFE88483F3C8}"/>
              </a:ext>
            </a:extLst>
          </p:cNvPr>
          <p:cNvSpPr/>
          <p:nvPr/>
        </p:nvSpPr>
        <p:spPr>
          <a:xfrm>
            <a:off x="6601148" y="3059195"/>
            <a:ext cx="1715196" cy="692503"/>
          </a:xfrm>
          <a:prstGeom prst="roundRect">
            <a:avLst>
              <a:gd name="adj" fmla="val 6270"/>
            </a:avLst>
          </a:prstGeom>
          <a:solidFill>
            <a:schemeClr val="accent4">
              <a:lumMod val="20000"/>
              <a:lumOff val="80000"/>
            </a:schemeClr>
          </a:solidFill>
          <a:ln>
            <a:noFill/>
          </a:ln>
        </p:spPr>
        <p:txBody>
          <a:bodyPr vert="horz" wrap="square" lIns="0" tIns="0" rIns="0" bIns="0" rtlCol="0" anchor="ctr">
            <a:noAutofit/>
          </a:bodyPr>
          <a:lstStyle/>
          <a:p>
            <a:pPr marL="0" marR="0" lvl="0" indent="0" algn="ctr" defTabSz="1828709"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ب- تعزيز الريادة الاستثمارية </a:t>
            </a:r>
            <a:r>
              <a:rPr kumimoji="0" lang="ar-SA" sz="11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عبر تطوير منظومة استثمارية مبتكرة تحقق عائداً يفوق متوسط السوق بنسبة ‎15٪ بحلول 2030.</a:t>
            </a:r>
          </a:p>
        </p:txBody>
      </p:sp>
      <p:grpSp>
        <p:nvGrpSpPr>
          <p:cNvPr id="45" name="مجموعة 44">
            <a:extLst>
              <a:ext uri="{FF2B5EF4-FFF2-40B4-BE49-F238E27FC236}">
                <a16:creationId xmlns:a16="http://schemas.microsoft.com/office/drawing/2014/main" id="{74A1AF89-5B6D-2481-5A84-6542892A6F2C}"/>
              </a:ext>
            </a:extLst>
          </p:cNvPr>
          <p:cNvGrpSpPr/>
          <p:nvPr/>
        </p:nvGrpSpPr>
        <p:grpSpPr>
          <a:xfrm>
            <a:off x="1043223" y="1565982"/>
            <a:ext cx="7037553" cy="230832"/>
            <a:chOff x="1043223" y="1565982"/>
            <a:chExt cx="7037553" cy="230832"/>
          </a:xfrm>
        </p:grpSpPr>
        <p:sp>
          <p:nvSpPr>
            <p:cNvPr id="31" name="مربع نص 30">
              <a:extLst>
                <a:ext uri="{FF2B5EF4-FFF2-40B4-BE49-F238E27FC236}">
                  <a16:creationId xmlns:a16="http://schemas.microsoft.com/office/drawing/2014/main" id="{5C576AC1-F806-1851-DB12-BD6C1B294C18}"/>
                </a:ext>
              </a:extLst>
            </p:cNvPr>
            <p:cNvSpPr txBox="1"/>
            <p:nvPr/>
          </p:nvSpPr>
          <p:spPr>
            <a:xfrm>
              <a:off x="1043223" y="1565982"/>
              <a:ext cx="1274064" cy="230832"/>
            </a:xfrm>
            <a:prstGeom prst="rect">
              <a:avLst/>
            </a:prstGeom>
          </p:spPr>
          <p:txBody>
            <a:bodyPr wrap="square" rtlCol="1">
              <a:spAutoFit/>
            </a:bodyPr>
            <a:lstStyle/>
            <a:p>
              <a:pPr marL="0" marR="0" lvl="0" indent="0" algn="ctr" defTabSz="685265" rtl="0" eaLnBrk="1" fontAlgn="base"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a:ln>
                    <a:noFill/>
                  </a:ln>
                  <a:solidFill>
                    <a:srgbClr val="E2E6EE"/>
                  </a:solidFill>
                  <a:effectLst/>
                  <a:uLnTx/>
                  <a:uFillTx/>
                  <a:latin typeface="Sakkal Majalla" panose="02000000000000000000" pitchFamily="2" charset="-78"/>
                  <a:ea typeface="+mn-ea"/>
                  <a:cs typeface="Sakkal Majalla" panose="02000000000000000000" pitchFamily="2" charset="-78"/>
                </a:rPr>
                <a:t>العلامة التجارية</a:t>
              </a:r>
              <a:endParaRPr kumimoji="0" lang="en-US" sz="900" b="1" i="0" u="none" strike="noStrike" kern="1200" cap="none" spc="0" normalizeH="0" baseline="0" noProof="0">
                <a:ln>
                  <a:noFill/>
                </a:ln>
                <a:solidFill>
                  <a:srgbClr val="E2E6EE"/>
                </a:solidFill>
                <a:effectLst/>
                <a:uLnTx/>
                <a:uFillTx/>
                <a:latin typeface="Calibri" panose="020F0502020204030204"/>
                <a:ea typeface="+mn-ea"/>
                <a:cs typeface="+mn-cs"/>
              </a:endParaRPr>
            </a:p>
          </p:txBody>
        </p:sp>
        <p:sp>
          <p:nvSpPr>
            <p:cNvPr id="32" name="مربع نص 31">
              <a:extLst>
                <a:ext uri="{FF2B5EF4-FFF2-40B4-BE49-F238E27FC236}">
                  <a16:creationId xmlns:a16="http://schemas.microsoft.com/office/drawing/2014/main" id="{C4CCC870-E445-33BF-A84A-AF34D26045BA}"/>
                </a:ext>
              </a:extLst>
            </p:cNvPr>
            <p:cNvSpPr txBox="1"/>
            <p:nvPr/>
          </p:nvSpPr>
          <p:spPr>
            <a:xfrm>
              <a:off x="2964386" y="1565982"/>
              <a:ext cx="1274064" cy="230832"/>
            </a:xfrm>
            <a:prstGeom prst="rect">
              <a:avLst/>
            </a:prstGeom>
          </p:spPr>
          <p:txBody>
            <a:bodyPr wrap="square" rtlCol="1">
              <a:spAutoFit/>
            </a:bodyPr>
            <a:lstStyle/>
            <a:p>
              <a:pPr marL="0" marR="0" lvl="0" indent="0" algn="ctr" defTabSz="685265" rtl="0" eaLnBrk="1" fontAlgn="base"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a:ln>
                    <a:noFill/>
                  </a:ln>
                  <a:solidFill>
                    <a:srgbClr val="E2E6EE"/>
                  </a:solidFill>
                  <a:effectLst/>
                  <a:uLnTx/>
                  <a:uFillTx/>
                  <a:latin typeface="Sakkal Majalla" panose="02000000000000000000" pitchFamily="2" charset="-78"/>
                  <a:ea typeface="+mn-ea"/>
                  <a:cs typeface="Sakkal Majalla" panose="02000000000000000000" pitchFamily="2" charset="-78"/>
                </a:rPr>
                <a:t>الحوكمة والتميز</a:t>
              </a:r>
            </a:p>
          </p:txBody>
        </p:sp>
        <p:sp>
          <p:nvSpPr>
            <p:cNvPr id="33" name="مربع نص 32">
              <a:extLst>
                <a:ext uri="{FF2B5EF4-FFF2-40B4-BE49-F238E27FC236}">
                  <a16:creationId xmlns:a16="http://schemas.microsoft.com/office/drawing/2014/main" id="{2CC494FB-3CD0-D5AE-3953-C413C3FA87C3}"/>
                </a:ext>
              </a:extLst>
            </p:cNvPr>
            <p:cNvSpPr txBox="1"/>
            <p:nvPr/>
          </p:nvSpPr>
          <p:spPr>
            <a:xfrm>
              <a:off x="4785360" y="1565982"/>
              <a:ext cx="1463039" cy="230832"/>
            </a:xfrm>
            <a:prstGeom prst="rect">
              <a:avLst/>
            </a:prstGeom>
          </p:spPr>
          <p:txBody>
            <a:bodyPr wrap="square" rtlCol="1">
              <a:spAutoFit/>
            </a:bodyPr>
            <a:lstStyle/>
            <a:p>
              <a:pPr marL="0" marR="0" lvl="0" indent="0" algn="ctr" defTabSz="685265" rtl="0" eaLnBrk="1" fontAlgn="base"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الاستدامة المالية</a:t>
              </a:r>
            </a:p>
          </p:txBody>
        </p:sp>
        <p:sp>
          <p:nvSpPr>
            <p:cNvPr id="34" name="مربع نص 33">
              <a:extLst>
                <a:ext uri="{FF2B5EF4-FFF2-40B4-BE49-F238E27FC236}">
                  <a16:creationId xmlns:a16="http://schemas.microsoft.com/office/drawing/2014/main" id="{9D0BA488-945E-E328-82B6-258C171BC78A}"/>
                </a:ext>
              </a:extLst>
            </p:cNvPr>
            <p:cNvSpPr txBox="1"/>
            <p:nvPr/>
          </p:nvSpPr>
          <p:spPr>
            <a:xfrm>
              <a:off x="6728460" y="1565982"/>
              <a:ext cx="1352316" cy="230832"/>
            </a:xfrm>
            <a:prstGeom prst="rect">
              <a:avLst/>
            </a:prstGeom>
          </p:spPr>
          <p:txBody>
            <a:bodyPr wrap="square" rtlCol="1">
              <a:spAutoFit/>
            </a:bodyPr>
            <a:lstStyle/>
            <a:p>
              <a:pPr marL="0" marR="0" lvl="0" indent="0" algn="ctr" defTabSz="685265" rtl="0" eaLnBrk="1" fontAlgn="base"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a:ln>
                    <a:noFill/>
                  </a:ln>
                  <a:solidFill>
                    <a:srgbClr val="E2E6EE"/>
                  </a:solidFill>
                  <a:effectLst/>
                  <a:uLnTx/>
                  <a:uFillTx/>
                  <a:latin typeface="Sakkal Majalla" panose="02000000000000000000" pitchFamily="2" charset="-78"/>
                  <a:ea typeface="+mn-ea"/>
                  <a:cs typeface="Sakkal Majalla" panose="02000000000000000000" pitchFamily="2" charset="-78"/>
                </a:rPr>
                <a:t>الريادة الاستثمارية وتنويع المحفظة</a:t>
              </a:r>
              <a:endParaRPr kumimoji="0" lang="en-US" sz="900" b="1" i="0" u="none" strike="noStrike" kern="1200" cap="none" spc="0" normalizeH="0" baseline="0" noProof="0">
                <a:ln>
                  <a:noFill/>
                </a:ln>
                <a:solidFill>
                  <a:srgbClr val="E2E6EE"/>
                </a:solidFill>
                <a:effectLst/>
                <a:uLnTx/>
                <a:uFillTx/>
                <a:latin typeface="Calibri" panose="020F0502020204030204"/>
                <a:ea typeface="+mn-ea"/>
                <a:cs typeface="+mn-cs"/>
              </a:endParaRPr>
            </a:p>
          </p:txBody>
        </p:sp>
      </p:grpSp>
      <p:sp>
        <p:nvSpPr>
          <p:cNvPr id="12" name="Rectangle: Rounded Corners 52">
            <a:extLst>
              <a:ext uri="{FF2B5EF4-FFF2-40B4-BE49-F238E27FC236}">
                <a16:creationId xmlns:a16="http://schemas.microsoft.com/office/drawing/2014/main" id="{E93719A0-F8DB-A03E-68AC-18A47AE62839}"/>
              </a:ext>
            </a:extLst>
          </p:cNvPr>
          <p:cNvSpPr/>
          <p:nvPr/>
        </p:nvSpPr>
        <p:spPr>
          <a:xfrm>
            <a:off x="2748822" y="3059194"/>
            <a:ext cx="1715196" cy="692503"/>
          </a:xfrm>
          <a:prstGeom prst="roundRect">
            <a:avLst>
              <a:gd name="adj" fmla="val 6270"/>
            </a:avLst>
          </a:prstGeom>
          <a:solidFill>
            <a:schemeClr val="accent4">
              <a:lumMod val="20000"/>
              <a:lumOff val="80000"/>
            </a:schemeClr>
          </a:solidFill>
          <a:ln>
            <a:noFill/>
          </a:ln>
        </p:spPr>
        <p:txBody>
          <a:bodyPr vert="horz" wrap="square" lIns="0" tIns="0" rIns="0" bIns="0" rtlCol="0" anchor="ctr">
            <a:noAutofit/>
          </a:bodyPr>
          <a:lstStyle/>
          <a:p>
            <a:pPr marL="0" marR="0" lvl="0" indent="0" algn="ctr" defTabSz="1828709"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ب- إعادة هيكلة المجموعة والشركات التابعة </a:t>
            </a:r>
            <a:r>
              <a:rPr kumimoji="0" lang="ar-SA" sz="9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لتمكين الأعمال واستدامتها بحلول عام 2027</a:t>
            </a:r>
            <a:endParaRPr kumimoji="0" lang="ar-SA" sz="11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Tree>
    <p:extLst>
      <p:ext uri="{BB962C8B-B14F-4D97-AF65-F5344CB8AC3E}">
        <p14:creationId xmlns:p14="http://schemas.microsoft.com/office/powerpoint/2010/main" val="294761229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C2D61-628B-3FAF-C3CE-F9993D3754CB}"/>
            </a:ext>
          </a:extLst>
        </p:cNvPr>
        <p:cNvGrpSpPr/>
        <p:nvPr/>
      </p:nvGrpSpPr>
      <p:grpSpPr>
        <a:xfrm>
          <a:off x="0" y="0"/>
          <a:ext cx="0" cy="0"/>
          <a:chOff x="0" y="0"/>
          <a:chExt cx="0" cy="0"/>
        </a:xfrm>
      </p:grpSpPr>
      <p:pic>
        <p:nvPicPr>
          <p:cNvPr id="3" name="صورة 2" descr="صورة تحتوي على أزرق, لقطة شاشة, أزرق كهربائي, الرسومات&#10;&#10;تم إنشاء الوصف تلقائياً">
            <a:extLst>
              <a:ext uri="{FF2B5EF4-FFF2-40B4-BE49-F238E27FC236}">
                <a16:creationId xmlns:a16="http://schemas.microsoft.com/office/drawing/2014/main" id="{C23736FA-C6CF-EA1C-0C9B-0395ECC640AC}"/>
              </a:ext>
            </a:extLst>
          </p:cNvPr>
          <p:cNvPicPr>
            <a:picLocks noGrp="1" noRot="1" noChangeAspect="1" noMove="1" noResize="1" noEditPoints="1" noAdjustHandles="1" noChangeArrowheads="1" noChangeShapeType="1" noCrop="1"/>
          </p:cNvPicPr>
          <p:nvPr/>
        </p:nvPicPr>
        <p:blipFill>
          <a:blip r:embed="rId3"/>
          <a:srcRect t="50" r="67949" b="65992"/>
          <a:stretch/>
        </p:blipFill>
        <p:spPr>
          <a:xfrm>
            <a:off x="5314890" y="1794510"/>
            <a:ext cx="3498435" cy="2994660"/>
          </a:xfrm>
          <a:prstGeom prst="rect">
            <a:avLst/>
          </a:prstGeom>
        </p:spPr>
      </p:pic>
      <p:sp>
        <p:nvSpPr>
          <p:cNvPr id="2" name="مربع نص 1">
            <a:extLst>
              <a:ext uri="{FF2B5EF4-FFF2-40B4-BE49-F238E27FC236}">
                <a16:creationId xmlns:a16="http://schemas.microsoft.com/office/drawing/2014/main" id="{4AC6F696-7115-F03B-F805-20211894612E}"/>
              </a:ext>
            </a:extLst>
          </p:cNvPr>
          <p:cNvSpPr txBox="1"/>
          <p:nvPr/>
        </p:nvSpPr>
        <p:spPr>
          <a:xfrm>
            <a:off x="5006638" y="2143644"/>
            <a:ext cx="3806687" cy="756041"/>
          </a:xfrm>
          <a:prstGeom prst="rect">
            <a:avLst/>
          </a:prstGeom>
        </p:spPr>
        <p:txBody>
          <a:bodyPr wrap="square" rtlCol="1">
            <a:spAutoFit/>
          </a:bodyPr>
          <a:lstStyle/>
          <a:p>
            <a:pPr marL="0" marR="0" lvl="0" indent="0" algn="r" defTabSz="171450" rtl="0" eaLnBrk="1" fontAlgn="auto" latinLnBrk="0" hangingPunct="1">
              <a:lnSpc>
                <a:spcPct val="100000"/>
              </a:lnSpc>
              <a:spcBef>
                <a:spcPts val="0"/>
              </a:spcBef>
              <a:spcAft>
                <a:spcPts val="0"/>
              </a:spcAft>
              <a:buClrTx/>
              <a:buSzTx/>
              <a:buFontTx/>
              <a:buNone/>
              <a:tabLst/>
              <a:defRPr/>
            </a:pPr>
            <a:r>
              <a:rPr kumimoji="0" lang="en-US" sz="4313" b="1" i="0" u="none" strike="noStrike" kern="1200" cap="none" spc="0" normalizeH="0" baseline="0" noProof="0">
                <a:ln>
                  <a:noFill/>
                </a:ln>
                <a:solidFill>
                  <a:prstClr val="white"/>
                </a:solidFill>
                <a:effectLst/>
                <a:uLnTx/>
                <a:uFillTx/>
                <a:latin typeface="Sakkal Majalla" panose="02000000000000000000" pitchFamily="2" charset="-78"/>
                <a:ea typeface="+mn-ea"/>
                <a:cs typeface="Sakkal Majalla" panose="02000000000000000000" pitchFamily="2" charset="-78"/>
              </a:rPr>
              <a:t>المبادرات الاستراتيجية</a:t>
            </a:r>
          </a:p>
        </p:txBody>
      </p:sp>
    </p:spTree>
    <p:extLst>
      <p:ext uri="{BB962C8B-B14F-4D97-AF65-F5344CB8AC3E}">
        <p14:creationId xmlns:p14="http://schemas.microsoft.com/office/powerpoint/2010/main" val="7240433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A149C-E8D1-7375-CB09-8E2C7F5062F6}"/>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66BC41F6-AB9A-E0FC-ADAB-F9398D1DFF42}"/>
              </a:ext>
            </a:extLst>
          </p:cNvPr>
          <p:cNvSpPr txBox="1">
            <a:spLocks/>
          </p:cNvSpPr>
          <p:nvPr/>
        </p:nvSpPr>
        <p:spPr>
          <a:xfrm>
            <a:off x="2956560" y="347431"/>
            <a:ext cx="5829251"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marL="0" marR="0" lvl="0" indent="0" algn="r" defTabSz="1828709" rtl="1" eaLnBrk="1" fontAlgn="auto" latinLnBrk="0" hangingPunct="1">
              <a:lnSpc>
                <a:spcPct val="115000"/>
              </a:lnSpc>
              <a:spcBef>
                <a:spcPct val="0"/>
              </a:spcBef>
              <a:spcAft>
                <a:spcPts val="300"/>
              </a:spcAft>
              <a:buClrTx/>
              <a:buSzTx/>
              <a:buFontTx/>
              <a:buNone/>
              <a:tabLst/>
              <a:defRPr/>
            </a:pPr>
            <a:r>
              <a:rPr kumimoji="0" lang="ar-SA" sz="1800" b="1" i="0" u="none" strike="noStrike" kern="100" cap="none" spc="0" normalizeH="0" baseline="0" noProof="0">
                <a:ln>
                  <a:noFill/>
                </a:ln>
                <a:solidFill>
                  <a:srgbClr val="002060"/>
                </a:solidFill>
                <a:effectLst/>
                <a:uLnTx/>
                <a:uFillTx/>
                <a:latin typeface="Aptos" panose="020B0004020202020204" pitchFamily="34" charset="0"/>
                <a:ea typeface="Aptos" panose="020B0004020202020204" pitchFamily="34" charset="0"/>
                <a:cs typeface="Sakkal Majalla" panose="02000000000000000000" pitchFamily="2" charset="-78"/>
              </a:rPr>
              <a:t>نشاط 4: ترتيب المبادرات الاستراتيجية – 30د </a:t>
            </a:r>
            <a:endParaRPr kumimoji="0" lang="en-US" sz="1800" b="1" i="0" u="none" strike="noStrike" kern="100" cap="none" spc="0" normalizeH="0" baseline="0" noProof="0">
              <a:ln>
                <a:noFill/>
              </a:ln>
              <a:solidFill>
                <a:srgbClr val="002060"/>
              </a:solidFill>
              <a:effectLst/>
              <a:uLnTx/>
              <a:uFillTx/>
              <a:latin typeface="Aptos" panose="020B0004020202020204" pitchFamily="34" charset="0"/>
              <a:ea typeface="Aptos" panose="020B0004020202020204" pitchFamily="34" charset="0"/>
              <a:cs typeface="Sakkal Majalla" panose="02000000000000000000" pitchFamily="2" charset="-78"/>
            </a:endParaRPr>
          </a:p>
        </p:txBody>
      </p:sp>
      <p:sp>
        <p:nvSpPr>
          <p:cNvPr id="4" name="Rectangle 3">
            <a:extLst>
              <a:ext uri="{FF2B5EF4-FFF2-40B4-BE49-F238E27FC236}">
                <a16:creationId xmlns:a16="http://schemas.microsoft.com/office/drawing/2014/main" id="{134E9810-92D3-5370-0DE8-39D96C777989}"/>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marL="0" marR="0" lvl="0" indent="0" algn="r" defTabSz="171450" rtl="1" eaLnBrk="1" fontAlgn="auto" latinLnBrk="0" hangingPunct="1">
              <a:lnSpc>
                <a:spcPct val="100000"/>
              </a:lnSpc>
              <a:spcBef>
                <a:spcPts val="0"/>
              </a:spcBef>
              <a:spcAft>
                <a:spcPts val="0"/>
              </a:spcAft>
              <a:buClrTx/>
              <a:buSzTx/>
              <a:buFontTx/>
              <a:buNone/>
              <a:tabLst/>
              <a:defRPr/>
            </a:pPr>
            <a:endParaRPr kumimoji="0" lang="en-US" sz="25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Rectangle: Rounded Corners 84">
            <a:extLst>
              <a:ext uri="{FF2B5EF4-FFF2-40B4-BE49-F238E27FC236}">
                <a16:creationId xmlns:a16="http://schemas.microsoft.com/office/drawing/2014/main" id="{FCC7BC23-C326-CFEE-C2DC-3909090C0CE7}"/>
              </a:ext>
            </a:extLst>
          </p:cNvPr>
          <p:cNvSpPr/>
          <p:nvPr/>
        </p:nvSpPr>
        <p:spPr>
          <a:xfrm flipH="1">
            <a:off x="5709920" y="855950"/>
            <a:ext cx="2558262" cy="189767"/>
          </a:xfrm>
          <a:prstGeom prst="roundRect">
            <a:avLst/>
          </a:prstGeom>
          <a:solidFill>
            <a:schemeClr val="accent1"/>
          </a:solidFill>
          <a:ln w="12700" cap="flat" cmpd="sng" algn="ctr">
            <a:noFill/>
            <a:prstDash val="solid"/>
            <a:miter lim="800000"/>
          </a:ln>
          <a:effectLst/>
        </p:spPr>
        <p:txBody>
          <a:bodyPr vert="horz" rtlCol="0" anchor="ctr"/>
          <a:lstStyle/>
          <a:p>
            <a:pPr marL="0" marR="0" lvl="0" indent="0" algn="ctr" defTabSz="684576" rtl="1" eaLnBrk="0" fontAlgn="base" latinLnBrk="0" hangingPunct="0">
              <a:lnSpc>
                <a:spcPct val="100000"/>
              </a:lnSpc>
              <a:spcBef>
                <a:spcPct val="0"/>
              </a:spcBef>
              <a:spcAft>
                <a:spcPct val="0"/>
              </a:spcAft>
              <a:buClrTx/>
              <a:buSzTx/>
              <a:buFontTx/>
              <a:buNone/>
              <a:tabLst/>
              <a:defRPr/>
            </a:pPr>
            <a:r>
              <a:rPr kumimoji="0" lang="en-US" sz="1350" b="1" i="0" u="none" strike="noStrike" kern="0" cap="none" spc="0" normalizeH="0" baseline="0" noProof="0">
                <a:ln>
                  <a:noFill/>
                </a:ln>
                <a:solidFill>
                  <a:prstClr val="white"/>
                </a:solidFill>
                <a:effectLst/>
                <a:uLnTx/>
                <a:uFillTx/>
                <a:latin typeface="Sakkal Majalla" panose="02000000000000000000" pitchFamily="2" charset="-78"/>
                <a:ea typeface="+mn-ea"/>
                <a:cs typeface="Sakkal Majalla" panose="02000000000000000000" pitchFamily="2" charset="-78"/>
              </a:rPr>
              <a:t>المبادرة</a:t>
            </a:r>
          </a:p>
        </p:txBody>
      </p:sp>
      <p:sp>
        <p:nvSpPr>
          <p:cNvPr id="6" name="Rectangle: Rounded Corners 85">
            <a:extLst>
              <a:ext uri="{FF2B5EF4-FFF2-40B4-BE49-F238E27FC236}">
                <a16:creationId xmlns:a16="http://schemas.microsoft.com/office/drawing/2014/main" id="{116F4A6A-F7FA-22EF-FBBC-718F1519E54D}"/>
              </a:ext>
            </a:extLst>
          </p:cNvPr>
          <p:cNvSpPr/>
          <p:nvPr/>
        </p:nvSpPr>
        <p:spPr>
          <a:xfrm flipH="1">
            <a:off x="1916245" y="855950"/>
            <a:ext cx="3740093" cy="189767"/>
          </a:xfrm>
          <a:prstGeom prst="roundRect">
            <a:avLst/>
          </a:prstGeom>
          <a:solidFill>
            <a:schemeClr val="accent1"/>
          </a:solidFill>
          <a:ln w="12700" cap="flat" cmpd="sng" algn="ctr">
            <a:noFill/>
            <a:prstDash val="solid"/>
            <a:miter lim="800000"/>
          </a:ln>
          <a:effectLst/>
        </p:spPr>
        <p:txBody>
          <a:bodyPr vert="horz" rtlCol="0" anchor="ctr"/>
          <a:lstStyle/>
          <a:p>
            <a:pPr marL="0" marR="0" lvl="0" indent="0" algn="ctr" defTabSz="684576" rtl="1" eaLnBrk="0" fontAlgn="base" latinLnBrk="0" hangingPunct="0">
              <a:lnSpc>
                <a:spcPct val="100000"/>
              </a:lnSpc>
              <a:spcBef>
                <a:spcPct val="0"/>
              </a:spcBef>
              <a:spcAft>
                <a:spcPct val="0"/>
              </a:spcAft>
              <a:buClrTx/>
              <a:buSzTx/>
              <a:buFontTx/>
              <a:buNone/>
              <a:tabLst/>
              <a:defRPr/>
            </a:pPr>
            <a:r>
              <a:rPr kumimoji="0" lang="en-US" sz="1350" b="1" i="0" u="none" strike="noStrike" kern="0" cap="none" spc="0" normalizeH="0" baseline="0" noProof="0">
                <a:ln>
                  <a:noFill/>
                </a:ln>
                <a:solidFill>
                  <a:prstClr val="white"/>
                </a:solidFill>
                <a:effectLst/>
                <a:uLnTx/>
                <a:uFillTx/>
                <a:latin typeface="Sakkal Majalla" panose="02000000000000000000" pitchFamily="2" charset="-78"/>
                <a:ea typeface="+mn-ea"/>
                <a:cs typeface="Sakkal Majalla" panose="02000000000000000000" pitchFamily="2" charset="-78"/>
              </a:rPr>
              <a:t>الهدف</a:t>
            </a:r>
          </a:p>
        </p:txBody>
      </p:sp>
      <p:sp>
        <p:nvSpPr>
          <p:cNvPr id="8" name="Rectangle: Rounded Corners 87">
            <a:extLst>
              <a:ext uri="{FF2B5EF4-FFF2-40B4-BE49-F238E27FC236}">
                <a16:creationId xmlns:a16="http://schemas.microsoft.com/office/drawing/2014/main" id="{A425E963-ECE1-FC0A-23CC-4F1E20AEF54B}"/>
              </a:ext>
            </a:extLst>
          </p:cNvPr>
          <p:cNvSpPr/>
          <p:nvPr/>
        </p:nvSpPr>
        <p:spPr>
          <a:xfrm flipH="1">
            <a:off x="674716" y="855950"/>
            <a:ext cx="1187949" cy="189767"/>
          </a:xfrm>
          <a:prstGeom prst="roundRect">
            <a:avLst/>
          </a:prstGeom>
          <a:solidFill>
            <a:schemeClr val="accent1"/>
          </a:solidFill>
          <a:ln w="12700" cap="flat" cmpd="sng" algn="ctr">
            <a:noFill/>
            <a:prstDash val="solid"/>
            <a:miter lim="800000"/>
          </a:ln>
          <a:effectLst/>
        </p:spPr>
        <p:txBody>
          <a:bodyPr vert="horz" rtlCol="0" anchor="ctr"/>
          <a:lstStyle/>
          <a:p>
            <a:pPr marL="0" marR="0" lvl="0" indent="0" algn="ctr" defTabSz="684576" rtl="1" eaLnBrk="0" fontAlgn="base" latinLnBrk="0" hangingPunct="0">
              <a:lnSpc>
                <a:spcPct val="100000"/>
              </a:lnSpc>
              <a:spcBef>
                <a:spcPct val="0"/>
              </a:spcBef>
              <a:spcAft>
                <a:spcPct val="0"/>
              </a:spcAft>
              <a:buClrTx/>
              <a:buSzTx/>
              <a:buFontTx/>
              <a:buNone/>
              <a:tabLst/>
              <a:defRPr/>
            </a:pPr>
            <a:r>
              <a:rPr kumimoji="0" lang="en-US" sz="1350" b="1" i="0" u="none" strike="noStrike" kern="0" cap="none" spc="0" normalizeH="0" baseline="0" noProof="0">
                <a:ln>
                  <a:noFill/>
                </a:ln>
                <a:solidFill>
                  <a:prstClr val="white"/>
                </a:solidFill>
                <a:effectLst/>
                <a:uLnTx/>
                <a:uFillTx/>
                <a:latin typeface="Sakkal Majalla" panose="02000000000000000000" pitchFamily="2" charset="-78"/>
                <a:ea typeface="+mn-ea"/>
                <a:cs typeface="Sakkal Majalla" panose="02000000000000000000" pitchFamily="2" charset="-78"/>
              </a:rPr>
              <a:t>مستوى الأهمية</a:t>
            </a:r>
          </a:p>
        </p:txBody>
      </p:sp>
      <p:sp>
        <p:nvSpPr>
          <p:cNvPr id="9" name="Rectangle: Rounded Corners 11">
            <a:extLst>
              <a:ext uri="{FF2B5EF4-FFF2-40B4-BE49-F238E27FC236}">
                <a16:creationId xmlns:a16="http://schemas.microsoft.com/office/drawing/2014/main" id="{623E2893-B642-D88D-5D82-471BA28837EB}"/>
              </a:ext>
            </a:extLst>
          </p:cNvPr>
          <p:cNvSpPr/>
          <p:nvPr/>
        </p:nvSpPr>
        <p:spPr>
          <a:xfrm flipH="1">
            <a:off x="8321761" y="855950"/>
            <a:ext cx="309529" cy="189767"/>
          </a:xfrm>
          <a:prstGeom prst="roundRect">
            <a:avLst/>
          </a:prstGeom>
          <a:solidFill>
            <a:schemeClr val="accent1"/>
          </a:solidFill>
          <a:ln w="12700" cap="flat" cmpd="sng" algn="ctr">
            <a:noFill/>
            <a:prstDash val="solid"/>
            <a:miter lim="800000"/>
          </a:ln>
          <a:effectLst/>
        </p:spPr>
        <p:txBody>
          <a:bodyPr vert="horz" rtlCol="0" anchor="ctr"/>
          <a:lstStyle/>
          <a:p>
            <a:pPr marL="0" marR="0" lvl="0" indent="0" algn="ctr" defTabSz="684576" rtl="1" eaLnBrk="0" fontAlgn="base" latinLnBrk="0" hangingPunct="0">
              <a:lnSpc>
                <a:spcPct val="100000"/>
              </a:lnSpc>
              <a:spcBef>
                <a:spcPct val="0"/>
              </a:spcBef>
              <a:spcAft>
                <a:spcPct val="0"/>
              </a:spcAft>
              <a:buClrTx/>
              <a:buSzTx/>
              <a:buFontTx/>
              <a:buNone/>
              <a:tabLst/>
              <a:defRPr/>
            </a:pPr>
            <a:r>
              <a:rPr kumimoji="0" lang="en-US" sz="1350" b="1" i="0" u="none" strike="noStrike" kern="0" cap="none" spc="0" normalizeH="0" baseline="0" noProof="0">
                <a:ln>
                  <a:noFill/>
                </a:ln>
                <a:solidFill>
                  <a:prstClr val="white"/>
                </a:solidFill>
                <a:effectLst/>
                <a:uLnTx/>
                <a:uFillTx/>
                <a:latin typeface="Sakkal Majalla" panose="02000000000000000000" pitchFamily="2" charset="-78"/>
                <a:ea typeface="+mn-ea"/>
                <a:cs typeface="Sakkal Majalla" panose="02000000000000000000" pitchFamily="2" charset="-78"/>
              </a:rPr>
              <a:t>#</a:t>
            </a:r>
          </a:p>
        </p:txBody>
      </p:sp>
      <p:graphicFrame>
        <p:nvGraphicFramePr>
          <p:cNvPr id="10" name="Table 14">
            <a:extLst>
              <a:ext uri="{FF2B5EF4-FFF2-40B4-BE49-F238E27FC236}">
                <a16:creationId xmlns:a16="http://schemas.microsoft.com/office/drawing/2014/main" id="{3652D392-1DD8-2640-7B5F-D00791C5BF08}"/>
              </a:ext>
            </a:extLst>
          </p:cNvPr>
          <p:cNvGraphicFramePr>
            <a:graphicFrameLocks noGrp="1"/>
          </p:cNvGraphicFramePr>
          <p:nvPr/>
        </p:nvGraphicFramePr>
        <p:xfrm>
          <a:off x="674716" y="1119455"/>
          <a:ext cx="7988376" cy="2766032"/>
        </p:xfrm>
        <a:graphic>
          <a:graphicData uri="http://schemas.openxmlformats.org/drawingml/2006/table">
            <a:tbl>
              <a:tblPr rtl="1" firstRow="1" bandRow="1">
                <a:tableStyleId>{F5AB1C69-6EDB-4FF4-983F-18BD219EF322}</a:tableStyleId>
              </a:tblPr>
              <a:tblGrid>
                <a:gridCol w="354567">
                  <a:extLst>
                    <a:ext uri="{9D8B030D-6E8A-4147-A177-3AD203B41FA5}">
                      <a16:colId xmlns:a16="http://schemas.microsoft.com/office/drawing/2014/main" val="764020689"/>
                    </a:ext>
                  </a:extLst>
                </a:gridCol>
                <a:gridCol w="2637319">
                  <a:extLst>
                    <a:ext uri="{9D8B030D-6E8A-4147-A177-3AD203B41FA5}">
                      <a16:colId xmlns:a16="http://schemas.microsoft.com/office/drawing/2014/main" val="2352564501"/>
                    </a:ext>
                  </a:extLst>
                </a:gridCol>
                <a:gridCol w="3787154">
                  <a:extLst>
                    <a:ext uri="{9D8B030D-6E8A-4147-A177-3AD203B41FA5}">
                      <a16:colId xmlns:a16="http://schemas.microsoft.com/office/drawing/2014/main" val="2134073501"/>
                    </a:ext>
                  </a:extLst>
                </a:gridCol>
                <a:gridCol w="1209336">
                  <a:extLst>
                    <a:ext uri="{9D8B030D-6E8A-4147-A177-3AD203B41FA5}">
                      <a16:colId xmlns:a16="http://schemas.microsoft.com/office/drawing/2014/main" val="2820441763"/>
                    </a:ext>
                  </a:extLst>
                </a:gridCol>
              </a:tblGrid>
              <a:tr h="106376">
                <a:tc>
                  <a:txBody>
                    <a:bodyPr/>
                    <a:lstStyle/>
                    <a:p>
                      <a:pPr algn="ctr" rtl="1"/>
                      <a:r>
                        <a:rPr lang="en-US" sz="1000" b="0">
                          <a:solidFill>
                            <a:schemeClr val="tx2"/>
                          </a:solidFill>
                          <a:latin typeface="Sakkal Majalla" panose="02000000000000000000" pitchFamily="2" charset="-78"/>
                          <a:cs typeface="Sakkal Majalla" panose="02000000000000000000" pitchFamily="2" charset="-78"/>
                        </a:rPr>
                        <a:t>1</a:t>
                      </a: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85766" rtl="1" eaLnBrk="1" fontAlgn="auto" latinLnBrk="0" hangingPunct="1">
                        <a:lnSpc>
                          <a:spcPct val="100000"/>
                        </a:lnSpc>
                        <a:spcBef>
                          <a:spcPts val="0"/>
                        </a:spcBef>
                        <a:spcAft>
                          <a:spcPts val="0"/>
                        </a:spcAft>
                        <a:buClrTx/>
                        <a:buSzTx/>
                        <a:buFontTx/>
                        <a:buNone/>
                        <a:tabLst/>
                        <a:defRPr/>
                      </a:pPr>
                      <a:r>
                        <a:rPr lang="en-US" sz="1000" b="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تطوير وتنفيذ خطة نمو وتنويع الإيرادات والاستثمارات</a:t>
                      </a: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1"/>
                      <a:r>
                        <a:rPr lang="en-US" sz="1000" b="0" err="1">
                          <a:solidFill>
                            <a:schemeClr val="tx2"/>
                          </a:solidFill>
                          <a:latin typeface="Sakkal Majalla" panose="02000000000000000000" pitchFamily="2" charset="-78"/>
                          <a:cs typeface="Sakkal Majalla" panose="02000000000000000000" pitchFamily="2" charset="-78"/>
                        </a:rPr>
                        <a:t>تطوير</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خطة</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استثمارية</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شاملة</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للنمو</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وتنويع</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الإيرادات</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والاستثمارات</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بهدف</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دخول</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قطاعات</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جديدة</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ورفع</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العائد</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الاستثماري</a:t>
                      </a:r>
                      <a:endParaRPr lang="en-US" sz="1000" b="0">
                        <a:solidFill>
                          <a:schemeClr val="tx2"/>
                        </a:solidFill>
                        <a:latin typeface="Sakkal Majalla" panose="02000000000000000000" pitchFamily="2" charset="-78"/>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1"/>
                      <a:endParaRPr lang="en-US" sz="1000" b="0">
                        <a:solidFill>
                          <a:schemeClr val="tx2"/>
                        </a:solidFill>
                        <a:latin typeface="Sakkal Majalla" panose="02000000000000000000" pitchFamily="2" charset="-78"/>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2167335"/>
                  </a:ext>
                </a:extLst>
              </a:tr>
              <a:tr h="106376">
                <a:tc>
                  <a:txBody>
                    <a:bodyPr/>
                    <a:lstStyle/>
                    <a:p>
                      <a:pPr algn="ctr" rtl="1"/>
                      <a:r>
                        <a:rPr lang="en-US" sz="1000" b="0">
                          <a:solidFill>
                            <a:schemeClr val="tx2"/>
                          </a:solidFill>
                          <a:latin typeface="Sakkal Majalla" panose="02000000000000000000" pitchFamily="2" charset="-78"/>
                          <a:cs typeface="Sakkal Majalla" panose="02000000000000000000" pitchFamily="2" charset="-78"/>
                        </a:rPr>
                        <a:t>2</a:t>
                      </a: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6DCE5"/>
                    </a:solidFill>
                  </a:tcPr>
                </a:tc>
                <a:tc>
                  <a:txBody>
                    <a:bodyPr/>
                    <a:lstStyle/>
                    <a:p>
                      <a:pPr marL="0" marR="0" lvl="0" indent="0" algn="r" defTabSz="685766" rtl="1" eaLnBrk="1" fontAlgn="auto" latinLnBrk="0" hangingPunct="1">
                        <a:lnSpc>
                          <a:spcPct val="100000"/>
                        </a:lnSpc>
                        <a:spcBef>
                          <a:spcPts val="0"/>
                        </a:spcBef>
                        <a:spcAft>
                          <a:spcPts val="0"/>
                        </a:spcAft>
                        <a:buClrTx/>
                        <a:buSzTx/>
                        <a:buFontTx/>
                        <a:buNone/>
                        <a:tabLst/>
                        <a:defRPr/>
                      </a:pPr>
                      <a:r>
                        <a:rPr lang="en-US" sz="100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تصميم وتنفيذ إطار عمل وخطة الشراكات الاستراتيجية وجذب المستثمرين</a:t>
                      </a: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6DCE5"/>
                    </a:solidFill>
                  </a:tcPr>
                </a:tc>
                <a:tc>
                  <a:txBody>
                    <a:bodyPr/>
                    <a:lstStyle/>
                    <a:p>
                      <a:pPr marL="0" marR="0" lvl="0" indent="0" algn="r" defTabSz="685766" rtl="1" eaLnBrk="1" fontAlgn="auto" latinLnBrk="0" hangingPunct="1">
                        <a:lnSpc>
                          <a:spcPct val="100000"/>
                        </a:lnSpc>
                        <a:spcBef>
                          <a:spcPts val="0"/>
                        </a:spcBef>
                        <a:spcAft>
                          <a:spcPts val="0"/>
                        </a:spcAft>
                        <a:buClrTx/>
                        <a:buSzTx/>
                        <a:buFontTx/>
                        <a:buNone/>
                        <a:tabLst/>
                        <a:defRPr/>
                      </a:pPr>
                      <a:r>
                        <a:rPr lang="en-US" sz="1000" b="0" err="1">
                          <a:solidFill>
                            <a:schemeClr val="tx2"/>
                          </a:solidFill>
                          <a:latin typeface="Sakkal Majalla" panose="02000000000000000000" pitchFamily="2" charset="-78"/>
                          <a:cs typeface="Sakkal Majalla" panose="02000000000000000000" pitchFamily="2" charset="-78"/>
                        </a:rPr>
                        <a:t>تصميم</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وتنفيذ</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إطار</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عمل</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متكامل</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لإدارة</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وبناء</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الشراكات</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الاستراتيجية</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وجذب</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المستثمرين</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بما</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يعزز</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فرص</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التعاون</a:t>
                      </a:r>
                      <a:r>
                        <a:rPr lang="en-US" sz="1000" b="0">
                          <a:solidFill>
                            <a:schemeClr val="tx2"/>
                          </a:solidFill>
                          <a:latin typeface="Sakkal Majalla" panose="02000000000000000000" pitchFamily="2" charset="-78"/>
                          <a:cs typeface="Sakkal Majalla" panose="02000000000000000000" pitchFamily="2" charset="-78"/>
                        </a:rPr>
                        <a:t> في </a:t>
                      </a:r>
                      <a:r>
                        <a:rPr lang="en-US" sz="1000" b="0" err="1">
                          <a:solidFill>
                            <a:schemeClr val="tx2"/>
                          </a:solidFill>
                          <a:latin typeface="Sakkal Majalla" panose="02000000000000000000" pitchFamily="2" charset="-78"/>
                          <a:cs typeface="Sakkal Majalla" panose="02000000000000000000" pitchFamily="2" charset="-78"/>
                        </a:rPr>
                        <a:t>القطاعات</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الواعدة</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ويرفع</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من</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حجم</a:t>
                      </a:r>
                      <a:r>
                        <a:rPr lang="en-US" sz="1000" b="0">
                          <a:solidFill>
                            <a:schemeClr val="tx2"/>
                          </a:solidFill>
                          <a:latin typeface="Sakkal Majalla" panose="02000000000000000000" pitchFamily="2" charset="-78"/>
                          <a:cs typeface="Sakkal Majalla" panose="02000000000000000000" pitchFamily="2" charset="-78"/>
                        </a:rPr>
                        <a:t> الاستثمارات </a:t>
                      </a:r>
                      <a:r>
                        <a:rPr lang="en-US" sz="1000" b="0" err="1">
                          <a:solidFill>
                            <a:schemeClr val="tx2"/>
                          </a:solidFill>
                          <a:latin typeface="Sakkal Majalla" panose="02000000000000000000" pitchFamily="2" charset="-78"/>
                          <a:cs typeface="Sakkal Majalla" panose="02000000000000000000" pitchFamily="2" charset="-78"/>
                        </a:rPr>
                        <a:t>وجودتها</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ويدعم</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النمو</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المستدام</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للمجموعة</a:t>
                      </a:r>
                      <a:endParaRPr lang="en-US" sz="1000" b="0">
                        <a:solidFill>
                          <a:schemeClr val="tx2"/>
                        </a:solidFill>
                        <a:latin typeface="Sakkal Majalla" panose="02000000000000000000" pitchFamily="2" charset="-78"/>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6DCE5"/>
                    </a:solidFill>
                  </a:tcPr>
                </a:tc>
                <a:tc>
                  <a:txBody>
                    <a:bodyPr/>
                    <a:lstStyle/>
                    <a:p>
                      <a:pPr algn="r" rtl="1"/>
                      <a:endParaRPr lang="en-US" sz="1000" b="0">
                        <a:solidFill>
                          <a:schemeClr val="tx2"/>
                        </a:solidFill>
                        <a:latin typeface="Sakkal Majalla" panose="02000000000000000000" pitchFamily="2" charset="-78"/>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6DCE5"/>
                    </a:solidFill>
                  </a:tcPr>
                </a:tc>
                <a:extLst>
                  <a:ext uri="{0D108BD9-81ED-4DB2-BD59-A6C34878D82A}">
                    <a16:rowId xmlns:a16="http://schemas.microsoft.com/office/drawing/2014/main" val="2217867399"/>
                  </a:ext>
                </a:extLst>
              </a:tr>
              <a:tr h="106376">
                <a:tc>
                  <a:txBody>
                    <a:bodyPr/>
                    <a:lstStyle/>
                    <a:p>
                      <a:pPr marL="0" algn="ctr" defTabSz="914400" rtl="1" eaLnBrk="1" latinLnBrk="0" hangingPunct="1"/>
                      <a:r>
                        <a:rPr lang="en-US" sz="1000" b="0" kern="1200">
                          <a:solidFill>
                            <a:schemeClr val="tx2"/>
                          </a:solidFill>
                          <a:latin typeface="Sakkal Majalla" panose="02000000000000000000" pitchFamily="2" charset="-78"/>
                          <a:ea typeface="+mn-ea"/>
                          <a:cs typeface="Sakkal Majalla" panose="02000000000000000000" pitchFamily="2" charset="-78"/>
                        </a:rPr>
                        <a:t>3</a:t>
                      </a: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85766" rtl="1" eaLnBrk="1" fontAlgn="auto" latinLnBrk="0" hangingPunct="1">
                        <a:lnSpc>
                          <a:spcPct val="100000"/>
                        </a:lnSpc>
                        <a:spcBef>
                          <a:spcPts val="0"/>
                        </a:spcBef>
                        <a:spcAft>
                          <a:spcPts val="0"/>
                        </a:spcAft>
                        <a:buClrTx/>
                        <a:buSzTx/>
                        <a:buFontTx/>
                        <a:buNone/>
                        <a:tabLst/>
                        <a:defRPr/>
                      </a:pPr>
                      <a:r>
                        <a:rPr lang="en-US" sz="100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تطوير وتفعيل إطار المعيار الاستثماري الجديد وإدارة التخارج</a:t>
                      </a: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r" defTabSz="914400" rtl="1" eaLnBrk="1" latinLnBrk="0" hangingPunct="1"/>
                      <a:r>
                        <a:rPr lang="en-US" sz="1000" b="0" err="1">
                          <a:solidFill>
                            <a:schemeClr val="tx2"/>
                          </a:solidFill>
                          <a:latin typeface="Sakkal Majalla" panose="02000000000000000000" pitchFamily="2" charset="-78"/>
                          <a:cs typeface="Sakkal Majalla" panose="02000000000000000000" pitchFamily="2" charset="-78"/>
                        </a:rPr>
                        <a:t>تطوير</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وتطبيق</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إطار</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معياري</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جديد</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لتقييم</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الفرص</a:t>
                      </a:r>
                      <a:r>
                        <a:rPr lang="en-US" sz="1000" b="0">
                          <a:solidFill>
                            <a:schemeClr val="tx2"/>
                          </a:solidFill>
                          <a:latin typeface="Sakkal Majalla" panose="02000000000000000000" pitchFamily="2" charset="-78"/>
                          <a:cs typeface="Sakkal Majalla" panose="02000000000000000000" pitchFamily="2" charset="-78"/>
                        </a:rPr>
                        <a:t> الاستثمارية </a:t>
                      </a:r>
                      <a:r>
                        <a:rPr lang="en-US" sz="1000" b="0" err="1">
                          <a:solidFill>
                            <a:schemeClr val="tx2"/>
                          </a:solidFill>
                          <a:latin typeface="Sakkal Majalla" panose="02000000000000000000" pitchFamily="2" charset="-78"/>
                          <a:cs typeface="Sakkal Majalla" panose="02000000000000000000" pitchFamily="2" charset="-78"/>
                        </a:rPr>
                        <a:t>وإدارة</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عمليات</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التخارج</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بهدف</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رفع</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جودة</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القرارات</a:t>
                      </a:r>
                      <a:r>
                        <a:rPr lang="en-US" sz="1000" b="0">
                          <a:solidFill>
                            <a:schemeClr val="tx2"/>
                          </a:solidFill>
                          <a:latin typeface="Sakkal Majalla" panose="02000000000000000000" pitchFamily="2" charset="-78"/>
                          <a:cs typeface="Sakkal Majalla" panose="02000000000000000000" pitchFamily="2" charset="-78"/>
                        </a:rPr>
                        <a:t> الاستثمارية </a:t>
                      </a:r>
                      <a:r>
                        <a:rPr lang="en-US" sz="1000" b="0" err="1">
                          <a:solidFill>
                            <a:schemeClr val="tx2"/>
                          </a:solidFill>
                          <a:latin typeface="Sakkal Majalla" panose="02000000000000000000" pitchFamily="2" charset="-78"/>
                          <a:cs typeface="Sakkal Majalla" panose="02000000000000000000" pitchFamily="2" charset="-78"/>
                        </a:rPr>
                        <a:t>وتحسين</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العائد</a:t>
                      </a:r>
                      <a:endParaRPr lang="en-US" sz="1000" b="0">
                        <a:solidFill>
                          <a:schemeClr val="tx2"/>
                        </a:solidFill>
                        <a:latin typeface="Sakkal Majalla" panose="02000000000000000000" pitchFamily="2" charset="-78"/>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1"/>
                      <a:endParaRPr lang="en-US" sz="1000" b="0">
                        <a:solidFill>
                          <a:schemeClr val="tx2"/>
                        </a:solidFill>
                        <a:latin typeface="Sakkal Majalla" panose="02000000000000000000" pitchFamily="2" charset="-78"/>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85013673"/>
                  </a:ext>
                </a:extLst>
              </a:tr>
              <a:tr h="149795">
                <a:tc>
                  <a:txBody>
                    <a:bodyPr/>
                    <a:lstStyle/>
                    <a:p>
                      <a:pPr marL="0" algn="ctr" defTabSz="914400" rtl="1" eaLnBrk="1" latinLnBrk="0" hangingPunct="1"/>
                      <a:r>
                        <a:rPr lang="en-US" sz="1000" b="0" kern="1200">
                          <a:solidFill>
                            <a:schemeClr val="tx2"/>
                          </a:solidFill>
                          <a:latin typeface="Sakkal Majalla" panose="02000000000000000000" pitchFamily="2" charset="-78"/>
                          <a:ea typeface="+mn-ea"/>
                          <a:cs typeface="Sakkal Majalla" panose="02000000000000000000" pitchFamily="2" charset="-78"/>
                        </a:rPr>
                        <a:t>4</a:t>
                      </a: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6DCE5"/>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00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إعداد الدراسات وأبحاث السوق وتأسيس ذكاء الأعمال</a:t>
                      </a: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6DCE5"/>
                    </a:solidFill>
                  </a:tcPr>
                </a:tc>
                <a:tc>
                  <a:txBody>
                    <a:bodyPr/>
                    <a:lstStyle/>
                    <a:p>
                      <a:pPr marL="0" marR="0" lvl="0" indent="0" algn="r" defTabSz="685766" rtl="1" eaLnBrk="1" fontAlgn="auto" latinLnBrk="0" hangingPunct="1">
                        <a:lnSpc>
                          <a:spcPct val="100000"/>
                        </a:lnSpc>
                        <a:spcBef>
                          <a:spcPts val="0"/>
                        </a:spcBef>
                        <a:spcAft>
                          <a:spcPts val="0"/>
                        </a:spcAft>
                        <a:buClrTx/>
                        <a:buSzTx/>
                        <a:buFontTx/>
                        <a:buNone/>
                        <a:tabLst/>
                        <a:defRPr/>
                      </a:pPr>
                      <a:r>
                        <a:rPr lang="en-US" sz="1000" b="0" err="1">
                          <a:solidFill>
                            <a:schemeClr val="tx2"/>
                          </a:solidFill>
                          <a:latin typeface="Sakkal Majalla" panose="02000000000000000000" pitchFamily="2" charset="-78"/>
                          <a:cs typeface="Sakkal Majalla" panose="02000000000000000000" pitchFamily="2" charset="-78"/>
                        </a:rPr>
                        <a:t>إجراء</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دراسات</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وأبحاث</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سوقية</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منتظمة</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لتحديد</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الأسواق</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والقطاعات</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الواعدة</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وتأسيس</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نظام</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ذكاء</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سوق</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واستثمار</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يُمكّن</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من</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جمع</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وتحليل</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البيانات</a:t>
                      </a:r>
                      <a:r>
                        <a:rPr lang="en-US" sz="1000" b="0">
                          <a:solidFill>
                            <a:schemeClr val="tx2"/>
                          </a:solidFill>
                          <a:latin typeface="Sakkal Majalla" panose="02000000000000000000" pitchFamily="2" charset="-78"/>
                          <a:cs typeface="Sakkal Majalla" panose="02000000000000000000" pitchFamily="2" charset="-78"/>
                        </a:rPr>
                        <a:t> الاستثمارية </a:t>
                      </a:r>
                      <a:r>
                        <a:rPr lang="en-US" sz="1000" b="0" err="1">
                          <a:solidFill>
                            <a:schemeClr val="tx2"/>
                          </a:solidFill>
                          <a:latin typeface="Sakkal Majalla" panose="02000000000000000000" pitchFamily="2" charset="-78"/>
                          <a:cs typeface="Sakkal Majalla" panose="02000000000000000000" pitchFamily="2" charset="-78"/>
                        </a:rPr>
                        <a:t>بهدف</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دعم</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قرارات</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التوسع</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وتنويع</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المحفظة</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ورفع</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جودة</a:t>
                      </a:r>
                      <a:r>
                        <a:rPr lang="en-US" sz="1000" b="0">
                          <a:solidFill>
                            <a:schemeClr val="tx2"/>
                          </a:solidFill>
                          <a:latin typeface="Sakkal Majalla" panose="02000000000000000000" pitchFamily="2" charset="-78"/>
                          <a:cs typeface="Sakkal Majalla" panose="02000000000000000000" pitchFamily="2" charset="-78"/>
                        </a:rPr>
                        <a:t> القرار </a:t>
                      </a:r>
                      <a:r>
                        <a:rPr lang="en-US" sz="1000" b="0" err="1">
                          <a:solidFill>
                            <a:schemeClr val="tx2"/>
                          </a:solidFill>
                          <a:latin typeface="Sakkal Majalla" panose="02000000000000000000" pitchFamily="2" charset="-78"/>
                          <a:cs typeface="Sakkal Majalla" panose="02000000000000000000" pitchFamily="2" charset="-78"/>
                        </a:rPr>
                        <a:t>الاستثماري</a:t>
                      </a:r>
                      <a:endParaRPr lang="en-US" sz="1000" b="0">
                        <a:solidFill>
                          <a:schemeClr val="tx2"/>
                        </a:solidFill>
                        <a:latin typeface="Sakkal Majalla" panose="02000000000000000000" pitchFamily="2" charset="-78"/>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6DCE5"/>
                    </a:solidFill>
                  </a:tcPr>
                </a:tc>
                <a:tc>
                  <a:txBody>
                    <a:bodyPr/>
                    <a:lstStyle/>
                    <a:p>
                      <a:pPr marL="0" algn="r" defTabSz="914400" rtl="1" eaLnBrk="1" latinLnBrk="0" hangingPunct="1"/>
                      <a:endParaRPr lang="en-US" sz="1000" b="0" kern="1200">
                        <a:solidFill>
                          <a:schemeClr val="tx2"/>
                        </a:solidFill>
                        <a:latin typeface="Sakkal Majalla" panose="02000000000000000000" pitchFamily="2" charset="-78"/>
                        <a:ea typeface="+mn-ea"/>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6DCE5"/>
                    </a:solidFill>
                  </a:tcPr>
                </a:tc>
                <a:extLst>
                  <a:ext uri="{0D108BD9-81ED-4DB2-BD59-A6C34878D82A}">
                    <a16:rowId xmlns:a16="http://schemas.microsoft.com/office/drawing/2014/main" val="2345752967"/>
                  </a:ext>
                </a:extLst>
              </a:tr>
              <a:tr h="106376">
                <a:tc>
                  <a:txBody>
                    <a:bodyPr/>
                    <a:lstStyle/>
                    <a:p>
                      <a:pPr marL="0" algn="ctr" defTabSz="914400" rtl="1" eaLnBrk="1" latinLnBrk="0" hangingPunct="1"/>
                      <a:r>
                        <a:rPr lang="en-US" sz="1000" b="0" kern="1200">
                          <a:solidFill>
                            <a:schemeClr val="tx2"/>
                          </a:solidFill>
                          <a:latin typeface="Sakkal Majalla" panose="02000000000000000000" pitchFamily="2" charset="-78"/>
                          <a:ea typeface="+mn-ea"/>
                          <a:cs typeface="Sakkal Majalla" panose="02000000000000000000" pitchFamily="2" charset="-78"/>
                        </a:rPr>
                        <a:t>5</a:t>
                      </a: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00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الاستثمار</a:t>
                      </a:r>
                      <a:r>
                        <a:rPr lang="en-US" sz="100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في </a:t>
                      </a:r>
                      <a:r>
                        <a:rPr lang="en-US" sz="100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القطاعات</a:t>
                      </a:r>
                      <a:r>
                        <a:rPr lang="en-US" sz="100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المحددة</a:t>
                      </a:r>
                      <a:endParaRPr lang="en-US" sz="100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r" defTabSz="685766" rtl="1" eaLnBrk="1" latinLnBrk="0" hangingPunct="1"/>
                      <a:r>
                        <a:rPr lang="en-US" sz="1000" b="0" err="1">
                          <a:solidFill>
                            <a:schemeClr val="tx2"/>
                          </a:solidFill>
                          <a:latin typeface="Sakkal Majalla" panose="02000000000000000000" pitchFamily="2" charset="-78"/>
                          <a:cs typeface="Sakkal Majalla" panose="02000000000000000000" pitchFamily="2" charset="-78"/>
                        </a:rPr>
                        <a:t>تنفيذ</a:t>
                      </a:r>
                      <a:r>
                        <a:rPr lang="en-US" sz="1000" b="0">
                          <a:solidFill>
                            <a:schemeClr val="tx2"/>
                          </a:solidFill>
                          <a:latin typeface="Sakkal Majalla" panose="02000000000000000000" pitchFamily="2" charset="-78"/>
                          <a:cs typeface="Sakkal Majalla" panose="02000000000000000000" pitchFamily="2" charset="-78"/>
                        </a:rPr>
                        <a:t> استثمارات </a:t>
                      </a:r>
                      <a:r>
                        <a:rPr lang="en-US" sz="1000" b="0" err="1">
                          <a:solidFill>
                            <a:schemeClr val="tx2"/>
                          </a:solidFill>
                          <a:latin typeface="Sakkal Majalla" panose="02000000000000000000" pitchFamily="2" charset="-78"/>
                          <a:cs typeface="Sakkal Majalla" panose="02000000000000000000" pitchFamily="2" charset="-78"/>
                        </a:rPr>
                        <a:t>استراتيجية</a:t>
                      </a:r>
                      <a:r>
                        <a:rPr lang="en-US" sz="1000" b="0">
                          <a:solidFill>
                            <a:schemeClr val="tx2"/>
                          </a:solidFill>
                          <a:latin typeface="Sakkal Majalla" panose="02000000000000000000" pitchFamily="2" charset="-78"/>
                          <a:cs typeface="Sakkal Majalla" panose="02000000000000000000" pitchFamily="2" charset="-78"/>
                        </a:rPr>
                        <a:t> في </a:t>
                      </a:r>
                      <a:r>
                        <a:rPr lang="en-US" sz="1000" b="0" err="1">
                          <a:solidFill>
                            <a:schemeClr val="tx2"/>
                          </a:solidFill>
                          <a:latin typeface="Sakkal Majalla" panose="02000000000000000000" pitchFamily="2" charset="-78"/>
                          <a:cs typeface="Sakkal Majalla" panose="02000000000000000000" pitchFamily="2" charset="-78"/>
                        </a:rPr>
                        <a:t>القطاعات</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المحددة</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ضمن</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خطة</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التنويع</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وتوسع</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المحفظة</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بهدف</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دخول</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قطاعات</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جديدة</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وتحقيق</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عائد</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استثماري</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سنوي</a:t>
                      </a:r>
                      <a:endParaRPr lang="en-US" sz="1000" b="0">
                        <a:solidFill>
                          <a:schemeClr val="tx2"/>
                        </a:solidFill>
                        <a:latin typeface="Sakkal Majalla" panose="02000000000000000000" pitchFamily="2" charset="-78"/>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r" defTabSz="685766" rtl="1" eaLnBrk="1" latinLnBrk="0" hangingPunct="1"/>
                      <a:endParaRPr lang="en-US" sz="1000" b="0" kern="1200">
                        <a:solidFill>
                          <a:schemeClr val="tx2"/>
                        </a:solidFill>
                        <a:latin typeface="Sakkal Majalla" panose="02000000000000000000" pitchFamily="2" charset="-78"/>
                        <a:ea typeface="+mn-ea"/>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36639413"/>
                  </a:ext>
                </a:extLst>
              </a:tr>
              <a:tr h="106376">
                <a:tc>
                  <a:txBody>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lang="en-US" sz="1000" b="0">
                          <a:solidFill>
                            <a:schemeClr val="tx2"/>
                          </a:solidFill>
                          <a:latin typeface="Sakkal Majalla" panose="02000000000000000000" pitchFamily="2" charset="-78"/>
                          <a:cs typeface="Sakkal Majalla" panose="02000000000000000000" pitchFamily="2" charset="-78"/>
                        </a:rPr>
                        <a:t>6</a:t>
                      </a: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6DCE5"/>
                    </a:solidFill>
                  </a:tcPr>
                </a:tc>
                <a:tc>
                  <a:txBody>
                    <a:bodyPr/>
                    <a:lstStyle/>
                    <a:p>
                      <a:pPr marL="0" marR="0" lvl="0" indent="0" algn="r" defTabSz="685766" rtl="1" eaLnBrk="1" fontAlgn="auto" latinLnBrk="0" hangingPunct="1">
                        <a:lnSpc>
                          <a:spcPct val="100000"/>
                        </a:lnSpc>
                        <a:spcBef>
                          <a:spcPts val="0"/>
                        </a:spcBef>
                        <a:spcAft>
                          <a:spcPts val="0"/>
                        </a:spcAft>
                        <a:buClrTx/>
                        <a:buSzTx/>
                        <a:buFontTx/>
                        <a:buNone/>
                        <a:tabLst/>
                        <a:defRPr/>
                      </a:pP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تعزيز</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التكامل</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والامتثال</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المالي</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بين</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المجموعة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والشركات</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التابعة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وتفعيل</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إطار</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الانضباط</a:t>
                      </a:r>
                      <a:endPar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6DCE5"/>
                    </a:solidFill>
                  </a:tcPr>
                </a:tc>
                <a:tc>
                  <a:txBody>
                    <a:bodyPr/>
                    <a:lstStyle/>
                    <a:p>
                      <a:pPr marL="0" marR="0" lvl="0" indent="0" algn="r" defTabSz="685766" rtl="1" eaLnBrk="1" fontAlgn="auto" latinLnBrk="0" hangingPunct="1">
                        <a:lnSpc>
                          <a:spcPct val="100000"/>
                        </a:lnSpc>
                        <a:spcBef>
                          <a:spcPts val="0"/>
                        </a:spcBef>
                        <a:spcAft>
                          <a:spcPts val="0"/>
                        </a:spcAft>
                        <a:buClrTx/>
                        <a:buSzTx/>
                        <a:buFontTx/>
                        <a:buNone/>
                        <a:tabLst/>
                        <a:defRPr/>
                      </a:pPr>
                      <a:r>
                        <a:rPr lang="en-US" sz="1000" b="0" dirty="0" err="1">
                          <a:solidFill>
                            <a:schemeClr val="tx2"/>
                          </a:solidFill>
                          <a:latin typeface="Sakkal Majalla" panose="02000000000000000000" pitchFamily="2" charset="-78"/>
                          <a:cs typeface="Sakkal Majalla" panose="02000000000000000000" pitchFamily="2" charset="-78"/>
                        </a:rPr>
                        <a:t>توحيد</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الأنظمة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والسياسات</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المالية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بين</a:t>
                      </a:r>
                      <a:r>
                        <a:rPr lang="en-US" sz="1000" b="0" dirty="0">
                          <a:solidFill>
                            <a:schemeClr val="tx2"/>
                          </a:solidFill>
                          <a:latin typeface="Sakkal Majalla" panose="02000000000000000000" pitchFamily="2" charset="-78"/>
                          <a:cs typeface="Sakkal Majalla" panose="02000000000000000000" pitchFamily="2" charset="-78"/>
                        </a:rPr>
                        <a:t> المجموعة </a:t>
                      </a:r>
                      <a:r>
                        <a:rPr lang="en-US" sz="1000" b="0" dirty="0" err="1">
                          <a:solidFill>
                            <a:schemeClr val="tx2"/>
                          </a:solidFill>
                          <a:latin typeface="Sakkal Majalla" panose="02000000000000000000" pitchFamily="2" charset="-78"/>
                          <a:cs typeface="Sakkal Majalla" panose="02000000000000000000" pitchFamily="2" charset="-78"/>
                        </a:rPr>
                        <a:t>والشركات</a:t>
                      </a:r>
                      <a:r>
                        <a:rPr lang="en-US" sz="1000" b="0" dirty="0">
                          <a:solidFill>
                            <a:schemeClr val="tx2"/>
                          </a:solidFill>
                          <a:latin typeface="Sakkal Majalla" panose="02000000000000000000" pitchFamily="2" charset="-78"/>
                          <a:cs typeface="Sakkal Majalla" panose="02000000000000000000" pitchFamily="2" charset="-78"/>
                        </a:rPr>
                        <a:t> التابعة </a:t>
                      </a:r>
                      <a:r>
                        <a:rPr lang="en-US" sz="1000" b="0" dirty="0" err="1">
                          <a:solidFill>
                            <a:schemeClr val="tx2"/>
                          </a:solidFill>
                          <a:latin typeface="Sakkal Majalla" panose="02000000000000000000" pitchFamily="2" charset="-78"/>
                          <a:cs typeface="Sakkal Majalla" panose="02000000000000000000" pitchFamily="2" charset="-78"/>
                        </a:rPr>
                        <a:t>وتطبيق</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إطار</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متكامل</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للانضباط</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والامتثال</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المالي</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بما</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يضمن</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الالتزام</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والحوكمة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ورفع</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الكفاءة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التشغيلية</a:t>
                      </a:r>
                      <a:r>
                        <a:rPr lang="en-US" sz="1000" b="0" dirty="0">
                          <a:solidFill>
                            <a:schemeClr val="tx2"/>
                          </a:solidFill>
                          <a:latin typeface="Sakkal Majalla" panose="02000000000000000000" pitchFamily="2" charset="-78"/>
                          <a:cs typeface="Sakkal Majalla" panose="02000000000000000000" pitchFamily="2" charset="-78"/>
                        </a:rPr>
                        <a:t>.</a:t>
                      </a: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6DCE5"/>
                    </a:solidFill>
                  </a:tcPr>
                </a:tc>
                <a:tc>
                  <a:txBody>
                    <a:bodyPr/>
                    <a:lstStyle/>
                    <a:p>
                      <a:pPr marL="0" algn="r" defTabSz="685766" rtl="1" eaLnBrk="1" latinLnBrk="0" hangingPunct="1"/>
                      <a:endParaRPr lang="en-US" sz="1000" b="0" kern="1200">
                        <a:solidFill>
                          <a:schemeClr val="tx2"/>
                        </a:solidFill>
                        <a:latin typeface="Sakkal Majalla" panose="02000000000000000000" pitchFamily="2" charset="-78"/>
                        <a:ea typeface="+mn-ea"/>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6DCE5"/>
                    </a:solidFill>
                  </a:tcPr>
                </a:tc>
                <a:extLst>
                  <a:ext uri="{0D108BD9-81ED-4DB2-BD59-A6C34878D82A}">
                    <a16:rowId xmlns:a16="http://schemas.microsoft.com/office/drawing/2014/main" val="118086483"/>
                  </a:ext>
                </a:extLst>
              </a:tr>
              <a:tr h="106376">
                <a:tc>
                  <a:txBody>
                    <a:bodyPr/>
                    <a:lstStyle/>
                    <a:p>
                      <a:pPr marL="0" algn="ctr" defTabSz="914400" rtl="1" eaLnBrk="1" latinLnBrk="0" hangingPunct="1"/>
                      <a:r>
                        <a:rPr lang="en-US" sz="1000" b="0" kern="1200">
                          <a:solidFill>
                            <a:schemeClr val="tx2"/>
                          </a:solidFill>
                          <a:latin typeface="Sakkal Majalla" panose="02000000000000000000" pitchFamily="2" charset="-78"/>
                          <a:ea typeface="+mn-ea"/>
                          <a:cs typeface="Sakkal Majalla" panose="02000000000000000000" pitchFamily="2" charset="-78"/>
                        </a:rPr>
                        <a:t>7</a:t>
                      </a: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85766" rtl="1" eaLnBrk="1" fontAlgn="auto" latinLnBrk="0" hangingPunct="1">
                        <a:lnSpc>
                          <a:spcPct val="100000"/>
                        </a:lnSpc>
                        <a:spcBef>
                          <a:spcPts val="0"/>
                        </a:spcBef>
                        <a:spcAft>
                          <a:spcPts val="0"/>
                        </a:spcAft>
                        <a:buClrTx/>
                        <a:buSzTx/>
                        <a:buFontTx/>
                        <a:buNone/>
                        <a:tabLst/>
                        <a:defRPr/>
                      </a:pPr>
                      <a:r>
                        <a:rPr lang="en-US" sz="100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مراجعة هيكلة رأس المال والتدفقات المالية</a:t>
                      </a: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000" b="0" err="1">
                          <a:solidFill>
                            <a:schemeClr val="tx2"/>
                          </a:solidFill>
                          <a:latin typeface="Sakkal Majalla" panose="02000000000000000000" pitchFamily="2" charset="-78"/>
                          <a:cs typeface="Sakkal Majalla" panose="02000000000000000000" pitchFamily="2" charset="-78"/>
                        </a:rPr>
                        <a:t>مراجعة</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وتحديث</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هيكلة</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رأس</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المال</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والتدفقات</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المالية</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بهدف</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تحسين</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كفاءة</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التدفقات</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النقدية</a:t>
                      </a:r>
                      <a:r>
                        <a:rPr lang="en-US" sz="1000" b="0">
                          <a:solidFill>
                            <a:srgbClr val="FF0000"/>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وضمان</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التوازن</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والسيولة</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والاستثمار</a:t>
                      </a:r>
                      <a:endParaRPr lang="en-US" sz="1000" b="0">
                        <a:solidFill>
                          <a:schemeClr val="tx2"/>
                        </a:solidFill>
                        <a:latin typeface="Sakkal Majalla" panose="02000000000000000000" pitchFamily="2" charset="-78"/>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r" defTabSz="685766" rtl="1" eaLnBrk="1" latinLnBrk="0" hangingPunct="1"/>
                      <a:endParaRPr lang="en-US" sz="1000" b="0" kern="1200">
                        <a:solidFill>
                          <a:schemeClr val="tx2"/>
                        </a:solidFill>
                        <a:latin typeface="Sakkal Majalla" panose="02000000000000000000" pitchFamily="2" charset="-78"/>
                        <a:ea typeface="+mn-ea"/>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49544586"/>
                  </a:ext>
                </a:extLst>
              </a:tr>
            </a:tbl>
          </a:graphicData>
        </a:graphic>
      </p:graphicFrame>
    </p:spTree>
    <p:extLst>
      <p:ext uri="{BB962C8B-B14F-4D97-AF65-F5344CB8AC3E}">
        <p14:creationId xmlns:p14="http://schemas.microsoft.com/office/powerpoint/2010/main" val="108700693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168A0-895C-33C4-6319-1B56383FF98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8AC41D-B1B9-3D91-E4B1-637C35028958}"/>
              </a:ext>
            </a:extLst>
          </p:cNvPr>
          <p:cNvSpPr>
            <a:spLocks noGrp="1"/>
          </p:cNvSpPr>
          <p:nvPr>
            <p:ph type="sldNum" sz="quarter" idx="4"/>
          </p:nvPr>
        </p:nvSpPr>
        <p:spPr/>
        <p:txBody>
          <a:bodyPr/>
          <a:lstStyle/>
          <a:p>
            <a:pPr marL="0" marR="0" lvl="0" indent="0" algn="r" defTabSz="171450" rtl="0"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a:ln>
                  <a:noFill/>
                </a:ln>
                <a:solidFill>
                  <a:srgbClr val="768394"/>
                </a:solidFill>
                <a:effectLst/>
                <a:uLnTx/>
                <a:uFillTx/>
                <a:latin typeface="Calibri" panose="020F0502020204030204"/>
                <a:ea typeface="+mn-ea"/>
                <a:cs typeface="Arial" panose="020B0604020202020204" pitchFamily="34" charset="0"/>
              </a:rPr>
              <a:t>20</a:t>
            </a:r>
            <a:endParaRPr kumimoji="0" lang="en-US" sz="1050" b="1" i="0" u="none" strike="noStrike" kern="1200" cap="none" spc="0" normalizeH="0" baseline="0" noProof="0">
              <a:ln>
                <a:noFill/>
              </a:ln>
              <a:solidFill>
                <a:srgbClr val="768394"/>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A10BEC74-177A-5EDA-F6CF-8ADB57CD5D8C}"/>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marL="0" marR="0" lvl="0" indent="0" algn="r" defTabSz="171450" rtl="1" eaLnBrk="1" fontAlgn="auto" latinLnBrk="0" hangingPunct="1">
              <a:lnSpc>
                <a:spcPct val="100000"/>
              </a:lnSpc>
              <a:spcBef>
                <a:spcPts val="0"/>
              </a:spcBef>
              <a:spcAft>
                <a:spcPts val="0"/>
              </a:spcAft>
              <a:buClrTx/>
              <a:buSzTx/>
              <a:buFontTx/>
              <a:buNone/>
              <a:tabLst/>
              <a:defRPr/>
            </a:pPr>
            <a:endParaRPr kumimoji="0" lang="en-US" sz="25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Rectangle: Rounded Corners 84">
            <a:extLst>
              <a:ext uri="{FF2B5EF4-FFF2-40B4-BE49-F238E27FC236}">
                <a16:creationId xmlns:a16="http://schemas.microsoft.com/office/drawing/2014/main" id="{C431F609-F085-DF85-2649-476AB763ADAD}"/>
              </a:ext>
            </a:extLst>
          </p:cNvPr>
          <p:cNvSpPr/>
          <p:nvPr/>
        </p:nvSpPr>
        <p:spPr>
          <a:xfrm flipH="1">
            <a:off x="5709920" y="855950"/>
            <a:ext cx="2558262" cy="308590"/>
          </a:xfrm>
          <a:prstGeom prst="roundRect">
            <a:avLst/>
          </a:prstGeom>
          <a:solidFill>
            <a:schemeClr val="accent1"/>
          </a:solidFill>
          <a:ln w="12700" cap="flat" cmpd="sng" algn="ctr">
            <a:noFill/>
            <a:prstDash val="solid"/>
            <a:miter lim="800000"/>
          </a:ln>
          <a:effectLst/>
        </p:spPr>
        <p:txBody>
          <a:bodyPr vert="horz" rtlCol="0" anchor="ctr"/>
          <a:lstStyle/>
          <a:p>
            <a:pPr marL="0" marR="0" lvl="0" indent="0" algn="ctr" defTabSz="684576" rtl="1" eaLnBrk="0" fontAlgn="base" latinLnBrk="0" hangingPunct="0">
              <a:lnSpc>
                <a:spcPct val="100000"/>
              </a:lnSpc>
              <a:spcBef>
                <a:spcPct val="0"/>
              </a:spcBef>
              <a:spcAft>
                <a:spcPct val="0"/>
              </a:spcAft>
              <a:buClrTx/>
              <a:buSzTx/>
              <a:buFontTx/>
              <a:buNone/>
              <a:tabLst/>
              <a:defRPr/>
            </a:pPr>
            <a:r>
              <a:rPr kumimoji="0" lang="en-US" sz="1350" b="1" i="0" u="none" strike="noStrike" kern="0" cap="none" spc="0" normalizeH="0" baseline="0" noProof="0">
                <a:ln>
                  <a:noFill/>
                </a:ln>
                <a:solidFill>
                  <a:prstClr val="white"/>
                </a:solidFill>
                <a:effectLst/>
                <a:uLnTx/>
                <a:uFillTx/>
                <a:latin typeface="Sakkal Majalla" panose="02000000000000000000" pitchFamily="2" charset="-78"/>
                <a:ea typeface="+mn-ea"/>
                <a:cs typeface="Sakkal Majalla" panose="02000000000000000000" pitchFamily="2" charset="-78"/>
              </a:rPr>
              <a:t>المبادرة</a:t>
            </a:r>
          </a:p>
        </p:txBody>
      </p:sp>
      <p:sp>
        <p:nvSpPr>
          <p:cNvPr id="6" name="Rectangle: Rounded Corners 85">
            <a:extLst>
              <a:ext uri="{FF2B5EF4-FFF2-40B4-BE49-F238E27FC236}">
                <a16:creationId xmlns:a16="http://schemas.microsoft.com/office/drawing/2014/main" id="{E6E60884-4653-53B6-A5E7-74B783870B94}"/>
              </a:ext>
            </a:extLst>
          </p:cNvPr>
          <p:cNvSpPr/>
          <p:nvPr/>
        </p:nvSpPr>
        <p:spPr>
          <a:xfrm flipH="1">
            <a:off x="1916246" y="855950"/>
            <a:ext cx="3740093" cy="308590"/>
          </a:xfrm>
          <a:prstGeom prst="roundRect">
            <a:avLst/>
          </a:prstGeom>
          <a:solidFill>
            <a:schemeClr val="accent1"/>
          </a:solidFill>
          <a:ln w="12700" cap="flat" cmpd="sng" algn="ctr">
            <a:noFill/>
            <a:prstDash val="solid"/>
            <a:miter lim="800000"/>
          </a:ln>
          <a:effectLst/>
        </p:spPr>
        <p:txBody>
          <a:bodyPr vert="horz" rtlCol="0" anchor="ctr"/>
          <a:lstStyle/>
          <a:p>
            <a:pPr marL="0" marR="0" lvl="0" indent="0" algn="ctr" defTabSz="684576" rtl="1" eaLnBrk="0" fontAlgn="base" latinLnBrk="0" hangingPunct="0">
              <a:lnSpc>
                <a:spcPct val="100000"/>
              </a:lnSpc>
              <a:spcBef>
                <a:spcPct val="0"/>
              </a:spcBef>
              <a:spcAft>
                <a:spcPct val="0"/>
              </a:spcAft>
              <a:buClrTx/>
              <a:buSzTx/>
              <a:buFontTx/>
              <a:buNone/>
              <a:tabLst/>
              <a:defRPr/>
            </a:pPr>
            <a:r>
              <a:rPr kumimoji="0" lang="en-US" sz="1350" b="1" i="0" u="none" strike="noStrike" kern="0" cap="none" spc="0" normalizeH="0" baseline="0" noProof="0">
                <a:ln>
                  <a:noFill/>
                </a:ln>
                <a:solidFill>
                  <a:prstClr val="white"/>
                </a:solidFill>
                <a:effectLst/>
                <a:uLnTx/>
                <a:uFillTx/>
                <a:latin typeface="Sakkal Majalla" panose="02000000000000000000" pitchFamily="2" charset="-78"/>
                <a:ea typeface="+mn-ea"/>
                <a:cs typeface="Sakkal Majalla" panose="02000000000000000000" pitchFamily="2" charset="-78"/>
              </a:rPr>
              <a:t>الهدف</a:t>
            </a:r>
          </a:p>
        </p:txBody>
      </p:sp>
      <p:sp>
        <p:nvSpPr>
          <p:cNvPr id="8" name="Rectangle: Rounded Corners 87">
            <a:extLst>
              <a:ext uri="{FF2B5EF4-FFF2-40B4-BE49-F238E27FC236}">
                <a16:creationId xmlns:a16="http://schemas.microsoft.com/office/drawing/2014/main" id="{0991BB4A-049B-868E-1087-C449DE0BA789}"/>
              </a:ext>
            </a:extLst>
          </p:cNvPr>
          <p:cNvSpPr/>
          <p:nvPr/>
        </p:nvSpPr>
        <p:spPr>
          <a:xfrm flipH="1">
            <a:off x="674717" y="855950"/>
            <a:ext cx="1187949" cy="308590"/>
          </a:xfrm>
          <a:prstGeom prst="roundRect">
            <a:avLst/>
          </a:prstGeom>
          <a:solidFill>
            <a:schemeClr val="accent1"/>
          </a:solidFill>
          <a:ln w="12700" cap="flat" cmpd="sng" algn="ctr">
            <a:noFill/>
            <a:prstDash val="solid"/>
            <a:miter lim="800000"/>
          </a:ln>
          <a:effectLst/>
        </p:spPr>
        <p:txBody>
          <a:bodyPr vert="horz" rtlCol="0" anchor="ctr"/>
          <a:lstStyle/>
          <a:p>
            <a:pPr marL="0" marR="0" lvl="0" indent="0" algn="ctr" defTabSz="684576" rtl="1" eaLnBrk="0" fontAlgn="base" latinLnBrk="0" hangingPunct="0">
              <a:lnSpc>
                <a:spcPct val="100000"/>
              </a:lnSpc>
              <a:spcBef>
                <a:spcPct val="0"/>
              </a:spcBef>
              <a:spcAft>
                <a:spcPct val="0"/>
              </a:spcAft>
              <a:buClrTx/>
              <a:buSzTx/>
              <a:buFontTx/>
              <a:buNone/>
              <a:tabLst/>
              <a:defRPr/>
            </a:pPr>
            <a:r>
              <a:rPr kumimoji="0" lang="en-US" sz="1350" b="1" i="0" u="none" strike="noStrike" kern="0" cap="none" spc="0" normalizeH="0" baseline="0" noProof="0">
                <a:ln>
                  <a:noFill/>
                </a:ln>
                <a:solidFill>
                  <a:prstClr val="white"/>
                </a:solidFill>
                <a:effectLst/>
                <a:uLnTx/>
                <a:uFillTx/>
                <a:latin typeface="Sakkal Majalla" panose="02000000000000000000" pitchFamily="2" charset="-78"/>
                <a:ea typeface="+mn-ea"/>
                <a:cs typeface="Sakkal Majalla" panose="02000000000000000000" pitchFamily="2" charset="-78"/>
              </a:rPr>
              <a:t>مستوى الأهمية</a:t>
            </a:r>
          </a:p>
        </p:txBody>
      </p:sp>
      <p:sp>
        <p:nvSpPr>
          <p:cNvPr id="9" name="Rectangle: Rounded Corners 11">
            <a:extLst>
              <a:ext uri="{FF2B5EF4-FFF2-40B4-BE49-F238E27FC236}">
                <a16:creationId xmlns:a16="http://schemas.microsoft.com/office/drawing/2014/main" id="{A61E3C71-028A-1534-3AEC-3B74777CEDC1}"/>
              </a:ext>
            </a:extLst>
          </p:cNvPr>
          <p:cNvSpPr/>
          <p:nvPr/>
        </p:nvSpPr>
        <p:spPr>
          <a:xfrm flipH="1">
            <a:off x="8321762" y="855950"/>
            <a:ext cx="309529" cy="308590"/>
          </a:xfrm>
          <a:prstGeom prst="roundRect">
            <a:avLst/>
          </a:prstGeom>
          <a:solidFill>
            <a:schemeClr val="accent1"/>
          </a:solidFill>
          <a:ln w="12700" cap="flat" cmpd="sng" algn="ctr">
            <a:noFill/>
            <a:prstDash val="solid"/>
            <a:miter lim="800000"/>
          </a:ln>
          <a:effectLst/>
        </p:spPr>
        <p:txBody>
          <a:bodyPr vert="horz" rtlCol="0" anchor="ctr"/>
          <a:lstStyle/>
          <a:p>
            <a:pPr marL="0" marR="0" lvl="0" indent="0" algn="ctr" defTabSz="684576" rtl="1" eaLnBrk="0" fontAlgn="base" latinLnBrk="0" hangingPunct="0">
              <a:lnSpc>
                <a:spcPct val="100000"/>
              </a:lnSpc>
              <a:spcBef>
                <a:spcPct val="0"/>
              </a:spcBef>
              <a:spcAft>
                <a:spcPct val="0"/>
              </a:spcAft>
              <a:buClrTx/>
              <a:buSzTx/>
              <a:buFontTx/>
              <a:buNone/>
              <a:tabLst/>
              <a:defRPr/>
            </a:pPr>
            <a:r>
              <a:rPr kumimoji="0" lang="en-US" sz="1350" b="1" i="0" u="none" strike="noStrike" kern="0" cap="none" spc="0" normalizeH="0" baseline="0" noProof="0">
                <a:ln>
                  <a:noFill/>
                </a:ln>
                <a:solidFill>
                  <a:prstClr val="white"/>
                </a:solidFill>
                <a:effectLst/>
                <a:uLnTx/>
                <a:uFillTx/>
                <a:latin typeface="Sakkal Majalla" panose="02000000000000000000" pitchFamily="2" charset="-78"/>
                <a:ea typeface="+mn-ea"/>
                <a:cs typeface="Sakkal Majalla" panose="02000000000000000000" pitchFamily="2" charset="-78"/>
              </a:rPr>
              <a:t>#</a:t>
            </a:r>
          </a:p>
        </p:txBody>
      </p:sp>
      <p:graphicFrame>
        <p:nvGraphicFramePr>
          <p:cNvPr id="10" name="Table 14">
            <a:extLst>
              <a:ext uri="{FF2B5EF4-FFF2-40B4-BE49-F238E27FC236}">
                <a16:creationId xmlns:a16="http://schemas.microsoft.com/office/drawing/2014/main" id="{E080C436-99AF-C0C6-E1A8-36B9C64CE2F6}"/>
              </a:ext>
            </a:extLst>
          </p:cNvPr>
          <p:cNvGraphicFramePr>
            <a:graphicFrameLocks noGrp="1"/>
          </p:cNvGraphicFramePr>
          <p:nvPr/>
        </p:nvGraphicFramePr>
        <p:xfrm>
          <a:off x="666969" y="1229453"/>
          <a:ext cx="7988376" cy="2818802"/>
        </p:xfrm>
        <a:graphic>
          <a:graphicData uri="http://schemas.openxmlformats.org/drawingml/2006/table">
            <a:tbl>
              <a:tblPr rtl="1" firstRow="1" bandRow="1">
                <a:tableStyleId>{F5AB1C69-6EDB-4FF4-983F-18BD219EF322}</a:tableStyleId>
              </a:tblPr>
              <a:tblGrid>
                <a:gridCol w="354567">
                  <a:extLst>
                    <a:ext uri="{9D8B030D-6E8A-4147-A177-3AD203B41FA5}">
                      <a16:colId xmlns:a16="http://schemas.microsoft.com/office/drawing/2014/main" val="764020689"/>
                    </a:ext>
                  </a:extLst>
                </a:gridCol>
                <a:gridCol w="2637319">
                  <a:extLst>
                    <a:ext uri="{9D8B030D-6E8A-4147-A177-3AD203B41FA5}">
                      <a16:colId xmlns:a16="http://schemas.microsoft.com/office/drawing/2014/main" val="2352564501"/>
                    </a:ext>
                  </a:extLst>
                </a:gridCol>
                <a:gridCol w="3787154">
                  <a:extLst>
                    <a:ext uri="{9D8B030D-6E8A-4147-A177-3AD203B41FA5}">
                      <a16:colId xmlns:a16="http://schemas.microsoft.com/office/drawing/2014/main" val="2134073501"/>
                    </a:ext>
                  </a:extLst>
                </a:gridCol>
                <a:gridCol w="1209336">
                  <a:extLst>
                    <a:ext uri="{9D8B030D-6E8A-4147-A177-3AD203B41FA5}">
                      <a16:colId xmlns:a16="http://schemas.microsoft.com/office/drawing/2014/main" val="2820441763"/>
                    </a:ext>
                  </a:extLst>
                </a:gridCol>
              </a:tblGrid>
              <a:tr h="402686">
                <a:tc>
                  <a:txBody>
                    <a:bodyPr/>
                    <a:lstStyle/>
                    <a:p>
                      <a:pPr marL="0" algn="ctr" defTabSz="914400" rtl="1" eaLnBrk="1" latinLnBrk="0" hangingPunct="1"/>
                      <a:r>
                        <a:rPr lang="en-US" sz="1000" b="0" kern="1200">
                          <a:solidFill>
                            <a:schemeClr val="tx2"/>
                          </a:solidFill>
                          <a:latin typeface="Sakkal Majalla" panose="02000000000000000000" pitchFamily="2" charset="-78"/>
                          <a:ea typeface="+mn-ea"/>
                          <a:cs typeface="Sakkal Majalla" panose="02000000000000000000" pitchFamily="2" charset="-78"/>
                        </a:rPr>
                        <a:t>8</a:t>
                      </a: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000" b="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نقل</a:t>
                      </a:r>
                      <a:r>
                        <a:rPr lang="en-US" sz="1000" b="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b="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خدمات</a:t>
                      </a:r>
                      <a:r>
                        <a:rPr lang="en-US" sz="1000" b="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المجموعة </a:t>
                      </a:r>
                      <a:r>
                        <a:rPr lang="en-US" sz="1000" b="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للشركات</a:t>
                      </a:r>
                      <a:r>
                        <a:rPr lang="en-US" sz="1000" b="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التابعة </a:t>
                      </a: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85766" rtl="1" eaLnBrk="1" fontAlgn="auto" latinLnBrk="0" hangingPunct="1">
                        <a:lnSpc>
                          <a:spcPct val="100000"/>
                        </a:lnSpc>
                        <a:spcBef>
                          <a:spcPts val="0"/>
                        </a:spcBef>
                        <a:spcAft>
                          <a:spcPts val="0"/>
                        </a:spcAft>
                        <a:buClrTx/>
                        <a:buSzTx/>
                        <a:buFontTx/>
                        <a:buNone/>
                        <a:tabLst/>
                        <a:defRPr/>
                      </a:pPr>
                      <a:r>
                        <a:rPr lang="en-US" sz="1000" b="0" dirty="0" err="1">
                          <a:solidFill>
                            <a:schemeClr val="tx2"/>
                          </a:solidFill>
                          <a:latin typeface="Sakkal Majalla" panose="02000000000000000000" pitchFamily="2" charset="-78"/>
                          <a:cs typeface="Sakkal Majalla" panose="02000000000000000000" pitchFamily="2" charset="-78"/>
                        </a:rPr>
                        <a:t>نقل</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خدمات</a:t>
                      </a:r>
                      <a:r>
                        <a:rPr lang="en-US" sz="1000" b="0" dirty="0">
                          <a:solidFill>
                            <a:schemeClr val="tx2"/>
                          </a:solidFill>
                          <a:latin typeface="Sakkal Majalla" panose="02000000000000000000" pitchFamily="2" charset="-78"/>
                          <a:cs typeface="Sakkal Majalla" panose="02000000000000000000" pitchFamily="2" charset="-78"/>
                        </a:rPr>
                        <a:t> المجموعة</a:t>
                      </a:r>
                      <a:r>
                        <a:rPr lang="en-US" sz="1000" b="0" dirty="0">
                          <a:solidFill>
                            <a:srgbClr val="FF0000"/>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الى</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الشركات</a:t>
                      </a:r>
                      <a:r>
                        <a:rPr lang="en-US" sz="1000" b="0" dirty="0">
                          <a:solidFill>
                            <a:schemeClr val="tx2"/>
                          </a:solidFill>
                          <a:latin typeface="Sakkal Majalla" panose="02000000000000000000" pitchFamily="2" charset="-78"/>
                          <a:cs typeface="Sakkal Majalla" panose="02000000000000000000" pitchFamily="2" charset="-78"/>
                        </a:rPr>
                        <a:t> التابعة </a:t>
                      </a:r>
                      <a:r>
                        <a:rPr lang="en-US" sz="1000" b="0" dirty="0" err="1">
                          <a:solidFill>
                            <a:schemeClr val="tx2"/>
                          </a:solidFill>
                          <a:latin typeface="Sakkal Majalla" panose="02000000000000000000" pitchFamily="2" charset="-78"/>
                          <a:cs typeface="Sakkal Majalla" panose="02000000000000000000" pitchFamily="2" charset="-78"/>
                        </a:rPr>
                        <a:t>بهدف</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تحسين</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كفاءة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العمليات</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وتوفير</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خدمات</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موحدة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تعزز</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الانسجام</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المؤسسي</a:t>
                      </a:r>
                      <a:endParaRPr lang="en-US" sz="1000" b="0" dirty="0">
                        <a:solidFill>
                          <a:srgbClr val="FF0000"/>
                        </a:solidFill>
                        <a:latin typeface="Sakkal Majalla" panose="02000000000000000000" pitchFamily="2" charset="-78"/>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1"/>
                      <a:endParaRPr lang="en-US" sz="1000" b="0">
                        <a:solidFill>
                          <a:schemeClr val="tx2"/>
                        </a:solidFill>
                        <a:latin typeface="Sakkal Majalla" panose="02000000000000000000" pitchFamily="2" charset="-78"/>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2167335"/>
                  </a:ext>
                </a:extLst>
              </a:tr>
              <a:tr h="402686">
                <a:tc>
                  <a:txBody>
                    <a:bodyPr/>
                    <a:lstStyle/>
                    <a:p>
                      <a:pPr marL="0" algn="ctr" defTabSz="914400" rtl="1" eaLnBrk="1" latinLnBrk="0" hangingPunct="1"/>
                      <a:r>
                        <a:rPr lang="en-US" sz="1000" b="0" kern="1200">
                          <a:solidFill>
                            <a:schemeClr val="tx2"/>
                          </a:solidFill>
                          <a:latin typeface="Sakkal Majalla" panose="02000000000000000000" pitchFamily="2" charset="-78"/>
                          <a:ea typeface="+mn-ea"/>
                          <a:cs typeface="Sakkal Majalla" panose="02000000000000000000" pitchFamily="2" charset="-78"/>
                        </a:rPr>
                        <a:t>9</a:t>
                      </a: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6DCE5"/>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000" b="0">
                          <a:solidFill>
                            <a:schemeClr val="accent1"/>
                          </a:solidFill>
                          <a:latin typeface="Sakkal Majalla" panose="02000000000000000000" pitchFamily="2" charset="-78"/>
                          <a:cs typeface="Sakkal Majalla" panose="02000000000000000000" pitchFamily="2" charset="-78"/>
                        </a:rPr>
                        <a:t>تفعيل الخطط المتعلقة بالمخاطر والمراجعة الداخلية</a:t>
                      </a: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6DCE5"/>
                    </a:solidFill>
                  </a:tcPr>
                </a:tc>
                <a:tc>
                  <a:txBody>
                    <a:bodyPr/>
                    <a:lstStyle/>
                    <a:p>
                      <a:pPr marL="0" marR="0" lvl="0" indent="0" algn="r" defTabSz="685766" rtl="1" eaLnBrk="1" fontAlgn="auto" latinLnBrk="0" hangingPunct="1">
                        <a:lnSpc>
                          <a:spcPct val="100000"/>
                        </a:lnSpc>
                        <a:spcBef>
                          <a:spcPts val="0"/>
                        </a:spcBef>
                        <a:spcAft>
                          <a:spcPts val="0"/>
                        </a:spcAft>
                        <a:buClrTx/>
                        <a:buSzTx/>
                        <a:buFontTx/>
                        <a:buNone/>
                        <a:tabLst/>
                        <a:defRPr/>
                      </a:pPr>
                      <a:r>
                        <a:rPr lang="en-US" sz="1000" b="0" dirty="0" err="1">
                          <a:solidFill>
                            <a:schemeClr val="tx2"/>
                          </a:solidFill>
                          <a:latin typeface="Sakkal Majalla" panose="02000000000000000000" pitchFamily="2" charset="-78"/>
                          <a:cs typeface="Sakkal Majalla" panose="02000000000000000000" pitchFamily="2" charset="-78"/>
                        </a:rPr>
                        <a:t>تفعيل</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وتنفيذ</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الخطط</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المعتمدة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لإدارة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المخاطر</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والمراجعة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الداخلية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بهدف</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تعزيز</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النزاهة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والشفافية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وضمان</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الامتثال</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للسياسات</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والإجراءات</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وتحسين</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كفاءة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أنظمة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الرقابة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الداخلية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في</a:t>
                      </a:r>
                      <a:r>
                        <a:rPr lang="en-US" sz="1000" b="0" dirty="0">
                          <a:solidFill>
                            <a:schemeClr val="tx2"/>
                          </a:solidFill>
                          <a:latin typeface="Sakkal Majalla" panose="02000000000000000000" pitchFamily="2" charset="-78"/>
                          <a:cs typeface="Sakkal Majalla" panose="02000000000000000000" pitchFamily="2" charset="-78"/>
                        </a:rPr>
                        <a:t> المجموعة </a:t>
                      </a:r>
                      <a:r>
                        <a:rPr lang="en-US" sz="1000" b="0" dirty="0" err="1">
                          <a:solidFill>
                            <a:schemeClr val="tx2"/>
                          </a:solidFill>
                          <a:latin typeface="Sakkal Majalla" panose="02000000000000000000" pitchFamily="2" charset="-78"/>
                          <a:cs typeface="Sakkal Majalla" panose="02000000000000000000" pitchFamily="2" charset="-78"/>
                        </a:rPr>
                        <a:t>والشركات</a:t>
                      </a:r>
                      <a:r>
                        <a:rPr lang="en-US" sz="1000" b="0" dirty="0">
                          <a:solidFill>
                            <a:schemeClr val="tx2"/>
                          </a:solidFill>
                          <a:latin typeface="Sakkal Majalla" panose="02000000000000000000" pitchFamily="2" charset="-78"/>
                          <a:cs typeface="Sakkal Majalla" panose="02000000000000000000" pitchFamily="2" charset="-78"/>
                        </a:rPr>
                        <a:t> التابعة</a:t>
                      </a:r>
                      <a:endParaRPr lang="en-US" sz="1000" b="0" dirty="0">
                        <a:solidFill>
                          <a:srgbClr val="FF0000"/>
                        </a:solidFill>
                        <a:latin typeface="Sakkal Majalla" panose="02000000000000000000" pitchFamily="2" charset="-78"/>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6DCE5"/>
                    </a:solidFill>
                  </a:tcPr>
                </a:tc>
                <a:tc>
                  <a:txBody>
                    <a:bodyPr/>
                    <a:lstStyle/>
                    <a:p>
                      <a:pPr algn="r" rtl="1"/>
                      <a:endParaRPr lang="en-US" sz="1000" b="0">
                        <a:solidFill>
                          <a:schemeClr val="tx2"/>
                        </a:solidFill>
                        <a:latin typeface="Sakkal Majalla" panose="02000000000000000000" pitchFamily="2" charset="-78"/>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6DCE5"/>
                    </a:solidFill>
                  </a:tcPr>
                </a:tc>
                <a:extLst>
                  <a:ext uri="{0D108BD9-81ED-4DB2-BD59-A6C34878D82A}">
                    <a16:rowId xmlns:a16="http://schemas.microsoft.com/office/drawing/2014/main" val="2217867399"/>
                  </a:ext>
                </a:extLst>
              </a:tr>
              <a:tr h="402686">
                <a:tc>
                  <a:txBody>
                    <a:bodyPr/>
                    <a:lstStyle/>
                    <a:p>
                      <a:pPr marL="0" algn="ctr" defTabSz="914400" rtl="1" eaLnBrk="1" latinLnBrk="0" hangingPunct="1"/>
                      <a:r>
                        <a:rPr lang="en-US" sz="1000" b="0" kern="1200">
                          <a:solidFill>
                            <a:schemeClr val="tx2"/>
                          </a:solidFill>
                          <a:latin typeface="Sakkal Majalla" panose="02000000000000000000" pitchFamily="2" charset="-78"/>
                          <a:ea typeface="+mn-ea"/>
                          <a:cs typeface="Sakkal Majalla" panose="02000000000000000000" pitchFamily="2" charset="-78"/>
                        </a:rPr>
                        <a:t>10</a:t>
                      </a: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000" b="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تفعيل النموذج التشغيلي الجديد</a:t>
                      </a: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85766" rtl="1" eaLnBrk="1" fontAlgn="auto" latinLnBrk="0" hangingPunct="1">
                        <a:lnSpc>
                          <a:spcPct val="100000"/>
                        </a:lnSpc>
                        <a:spcBef>
                          <a:spcPts val="0"/>
                        </a:spcBef>
                        <a:spcAft>
                          <a:spcPts val="0"/>
                        </a:spcAft>
                        <a:buClrTx/>
                        <a:buSzTx/>
                        <a:buFontTx/>
                        <a:buNone/>
                        <a:tabLst/>
                        <a:defRPr/>
                      </a:pPr>
                      <a:r>
                        <a:rPr lang="en-US" sz="1000" b="0" dirty="0" err="1">
                          <a:solidFill>
                            <a:schemeClr val="tx2"/>
                          </a:solidFill>
                          <a:latin typeface="Sakkal Majalla" panose="02000000000000000000" pitchFamily="2" charset="-78"/>
                          <a:cs typeface="Sakkal Majalla" panose="02000000000000000000" pitchFamily="2" charset="-78"/>
                        </a:rPr>
                        <a:t>تطبيق</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النموذج</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التشغيلي</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للمجموعة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بما</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يضمن</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وضوح</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الأدوار</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والمسؤوليات</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وتحسين</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كفاءة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التنسيق</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بين</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الشركات</a:t>
                      </a:r>
                      <a:r>
                        <a:rPr lang="en-US" sz="1000" b="0" dirty="0">
                          <a:solidFill>
                            <a:schemeClr val="tx2"/>
                          </a:solidFill>
                          <a:latin typeface="Sakkal Majalla" panose="02000000000000000000" pitchFamily="2" charset="-78"/>
                          <a:cs typeface="Sakkal Majalla" panose="02000000000000000000" pitchFamily="2" charset="-78"/>
                        </a:rPr>
                        <a:t> التابعة </a:t>
                      </a: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1"/>
                      <a:endParaRPr lang="en-US" sz="1000" b="0">
                        <a:solidFill>
                          <a:schemeClr val="tx2"/>
                        </a:solidFill>
                        <a:latin typeface="Sakkal Majalla" panose="02000000000000000000" pitchFamily="2" charset="-78"/>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85013673"/>
                  </a:ext>
                </a:extLst>
              </a:tr>
              <a:tr h="402686">
                <a:tc>
                  <a:txBody>
                    <a:bodyPr/>
                    <a:lstStyle/>
                    <a:p>
                      <a:pPr algn="ctr" rtl="1"/>
                      <a:r>
                        <a:rPr lang="en-US" sz="1000" b="0">
                          <a:solidFill>
                            <a:schemeClr val="tx2"/>
                          </a:solidFill>
                          <a:latin typeface="Sakkal Majalla" panose="02000000000000000000" pitchFamily="2" charset="-78"/>
                          <a:cs typeface="Sakkal Majalla" panose="02000000000000000000" pitchFamily="2" charset="-78"/>
                        </a:rPr>
                        <a:t>11</a:t>
                      </a: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6DCE5"/>
                    </a:solidFill>
                  </a:tcPr>
                </a:tc>
                <a:tc>
                  <a:txBody>
                    <a:bodyPr/>
                    <a:lstStyle/>
                    <a:p>
                      <a:pPr marL="0" marR="0" lvl="0" indent="0" algn="r" defTabSz="342883" rtl="1"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تطوير</a:t>
                      </a:r>
                      <a:r>
                        <a:rPr kumimoji="0" lang="en-US" sz="10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0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خطة</a:t>
                      </a:r>
                      <a:r>
                        <a:rPr kumimoji="0" lang="en-US" sz="10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0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تعلم</a:t>
                      </a:r>
                      <a:r>
                        <a:rPr kumimoji="0" lang="en-US" sz="10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0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وتطوير</a:t>
                      </a:r>
                      <a:r>
                        <a:rPr kumimoji="0" lang="en-US" sz="10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0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للموظفين</a:t>
                      </a:r>
                      <a:r>
                        <a:rPr kumimoji="0" lang="en-US" sz="10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0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في</a:t>
                      </a:r>
                      <a:r>
                        <a:rPr kumimoji="0" lang="en-US" sz="10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المجموعة </a:t>
                      </a:r>
                      <a:r>
                        <a:rPr kumimoji="0" lang="en-US" sz="10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والشركات</a:t>
                      </a:r>
                      <a:r>
                        <a:rPr kumimoji="0" lang="en-US" sz="10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التابعة </a:t>
                      </a:r>
                      <a:r>
                        <a:rPr kumimoji="0" lang="en-US" sz="10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لها</a:t>
                      </a:r>
                      <a:endParaRPr kumimoji="0" lang="en-US" sz="10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6DCE5"/>
                    </a:solidFill>
                  </a:tcPr>
                </a:tc>
                <a:tc>
                  <a:txBody>
                    <a:bodyPr/>
                    <a:lstStyle/>
                    <a:p>
                      <a:pPr algn="r" rtl="1"/>
                      <a:r>
                        <a:rPr lang="en-US" sz="1000" b="0" dirty="0" err="1">
                          <a:solidFill>
                            <a:schemeClr val="tx2"/>
                          </a:solidFill>
                          <a:latin typeface="Sakkal Majalla" panose="02000000000000000000" pitchFamily="2" charset="-78"/>
                          <a:cs typeface="Sakkal Majalla" panose="02000000000000000000" pitchFamily="2" charset="-78"/>
                        </a:rPr>
                        <a:t>تصميم</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وتنفيذ</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خطة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تعلم</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وتطوير</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للموظفين</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في</a:t>
                      </a:r>
                      <a:r>
                        <a:rPr lang="en-US" sz="1000" b="0" dirty="0">
                          <a:solidFill>
                            <a:schemeClr val="tx2"/>
                          </a:solidFill>
                          <a:latin typeface="Sakkal Majalla" panose="02000000000000000000" pitchFamily="2" charset="-78"/>
                          <a:cs typeface="Sakkal Majalla" panose="02000000000000000000" pitchFamily="2" charset="-78"/>
                        </a:rPr>
                        <a:t> المجموعة </a:t>
                      </a:r>
                      <a:r>
                        <a:rPr lang="en-US" sz="1000" b="0" dirty="0" err="1">
                          <a:solidFill>
                            <a:schemeClr val="tx2"/>
                          </a:solidFill>
                          <a:latin typeface="Sakkal Majalla" panose="02000000000000000000" pitchFamily="2" charset="-78"/>
                          <a:cs typeface="Sakkal Majalla" panose="02000000000000000000" pitchFamily="2" charset="-78"/>
                        </a:rPr>
                        <a:t>والشركات</a:t>
                      </a:r>
                      <a:r>
                        <a:rPr lang="en-US" sz="1000" b="0" dirty="0">
                          <a:solidFill>
                            <a:schemeClr val="tx2"/>
                          </a:solidFill>
                          <a:latin typeface="Sakkal Majalla" panose="02000000000000000000" pitchFamily="2" charset="-78"/>
                          <a:cs typeface="Sakkal Majalla" panose="02000000000000000000" pitchFamily="2" charset="-78"/>
                        </a:rPr>
                        <a:t> التابعة </a:t>
                      </a:r>
                      <a:r>
                        <a:rPr lang="en-US" sz="1000" b="0" dirty="0" err="1">
                          <a:solidFill>
                            <a:schemeClr val="tx2"/>
                          </a:solidFill>
                          <a:latin typeface="Sakkal Majalla" panose="02000000000000000000" pitchFamily="2" charset="-78"/>
                          <a:cs typeface="Sakkal Majalla" panose="02000000000000000000" pitchFamily="2" charset="-78"/>
                        </a:rPr>
                        <a:t>لرفع</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كفاءة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الموظفين</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وتعزيز</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الجاهزية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من</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خلال</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برامج</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تدريبية</a:t>
                      </a:r>
                      <a:endParaRPr lang="en-US" sz="1000" b="0" dirty="0">
                        <a:solidFill>
                          <a:schemeClr val="tx2"/>
                        </a:solidFill>
                        <a:latin typeface="Sakkal Majalla" panose="02000000000000000000" pitchFamily="2" charset="-78"/>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6DCE5"/>
                    </a:solidFill>
                  </a:tcPr>
                </a:tc>
                <a:tc>
                  <a:txBody>
                    <a:bodyPr/>
                    <a:lstStyle/>
                    <a:p>
                      <a:pPr marL="0" algn="r" defTabSz="914400" rtl="1" eaLnBrk="1" latinLnBrk="0" hangingPunct="1"/>
                      <a:endParaRPr lang="en-US" sz="1000" b="0" kern="1200">
                        <a:solidFill>
                          <a:schemeClr val="tx2"/>
                        </a:solidFill>
                        <a:latin typeface="Sakkal Majalla" panose="02000000000000000000" pitchFamily="2" charset="-78"/>
                        <a:ea typeface="+mn-ea"/>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6DCE5"/>
                    </a:solidFill>
                  </a:tcPr>
                </a:tc>
                <a:extLst>
                  <a:ext uri="{0D108BD9-81ED-4DB2-BD59-A6C34878D82A}">
                    <a16:rowId xmlns:a16="http://schemas.microsoft.com/office/drawing/2014/main" val="2345752967"/>
                  </a:ext>
                </a:extLst>
              </a:tr>
              <a:tr h="402686">
                <a:tc>
                  <a:txBody>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lang="en-US" sz="1000" b="0">
                          <a:solidFill>
                            <a:schemeClr val="tx2"/>
                          </a:solidFill>
                          <a:latin typeface="Sakkal Majalla" panose="02000000000000000000" pitchFamily="2" charset="-78"/>
                          <a:cs typeface="Sakkal Majalla" panose="02000000000000000000" pitchFamily="2" charset="-78"/>
                        </a:rPr>
                        <a:t>12</a:t>
                      </a: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342883" rtl="1"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تعزيز</a:t>
                      </a:r>
                      <a:r>
                        <a:rPr kumimoji="0" lang="en-US" sz="10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0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التواصل</a:t>
                      </a:r>
                      <a:r>
                        <a:rPr kumimoji="0" lang="en-US" sz="10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0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والتكامل</a:t>
                      </a:r>
                      <a:r>
                        <a:rPr kumimoji="0" lang="en-US" sz="10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0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بين</a:t>
                      </a:r>
                      <a:r>
                        <a:rPr kumimoji="0" lang="en-US" sz="10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المجموعة </a:t>
                      </a:r>
                      <a:r>
                        <a:rPr kumimoji="0" lang="en-US" sz="10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والشركات</a:t>
                      </a:r>
                      <a:r>
                        <a:rPr kumimoji="0" lang="en-US" sz="10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التابعة</a:t>
                      </a: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r" defTabSz="914400" rtl="1" eaLnBrk="1" latinLnBrk="0" hangingPunct="1"/>
                      <a:r>
                        <a:rPr lang="en-US" sz="1000" b="0" dirty="0" err="1">
                          <a:solidFill>
                            <a:schemeClr val="tx2"/>
                          </a:solidFill>
                          <a:latin typeface="Sakkal Majalla" panose="02000000000000000000" pitchFamily="2" charset="-78"/>
                          <a:cs typeface="Sakkal Majalla" panose="02000000000000000000" pitchFamily="2" charset="-78"/>
                        </a:rPr>
                        <a:t>تعزيز</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التواصل</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والتكامل</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بين</a:t>
                      </a:r>
                      <a:r>
                        <a:rPr lang="en-US" sz="1000" b="0" dirty="0">
                          <a:solidFill>
                            <a:schemeClr val="tx2"/>
                          </a:solidFill>
                          <a:latin typeface="Sakkal Majalla" panose="02000000000000000000" pitchFamily="2" charset="-78"/>
                          <a:cs typeface="Sakkal Majalla" panose="02000000000000000000" pitchFamily="2" charset="-78"/>
                        </a:rPr>
                        <a:t> المجموعة </a:t>
                      </a:r>
                      <a:r>
                        <a:rPr lang="en-US" sz="1000" b="0" dirty="0" err="1">
                          <a:solidFill>
                            <a:schemeClr val="tx2"/>
                          </a:solidFill>
                          <a:latin typeface="Sakkal Majalla" panose="02000000000000000000" pitchFamily="2" charset="-78"/>
                          <a:cs typeface="Sakkal Majalla" panose="02000000000000000000" pitchFamily="2" charset="-78"/>
                        </a:rPr>
                        <a:t>والشركات</a:t>
                      </a:r>
                      <a:r>
                        <a:rPr lang="en-US" sz="1000" b="0" dirty="0">
                          <a:solidFill>
                            <a:schemeClr val="tx2"/>
                          </a:solidFill>
                          <a:latin typeface="Sakkal Majalla" panose="02000000000000000000" pitchFamily="2" charset="-78"/>
                          <a:cs typeface="Sakkal Majalla" panose="02000000000000000000" pitchFamily="2" charset="-78"/>
                        </a:rPr>
                        <a:t> التابعة </a:t>
                      </a:r>
                      <a:r>
                        <a:rPr lang="en-US" sz="1000" b="0" dirty="0" err="1">
                          <a:solidFill>
                            <a:schemeClr val="tx2"/>
                          </a:solidFill>
                          <a:latin typeface="Sakkal Majalla" panose="02000000000000000000" pitchFamily="2" charset="-78"/>
                          <a:cs typeface="Sakkal Majalla" panose="02000000000000000000" pitchFamily="2" charset="-78"/>
                        </a:rPr>
                        <a:t>عبر</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آليات</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تواصل</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رسمية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ومنظمة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لرفع</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مستوى</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التنسيق</a:t>
                      </a:r>
                      <a:r>
                        <a:rPr lang="en-US" sz="1000" b="0" dirty="0">
                          <a:solidFill>
                            <a:schemeClr val="tx2"/>
                          </a:solidFill>
                          <a:latin typeface="Sakkal Majalla" panose="02000000000000000000" pitchFamily="2" charset="-78"/>
                          <a:cs typeface="Sakkal Majalla" panose="02000000000000000000" pitchFamily="2" charset="-78"/>
                        </a:rPr>
                        <a:t> </a:t>
                      </a: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r" defTabSz="685766" rtl="1" eaLnBrk="1" latinLnBrk="0" hangingPunct="1"/>
                      <a:endParaRPr lang="en-US" sz="1000" b="0" kern="1200">
                        <a:solidFill>
                          <a:schemeClr val="tx2"/>
                        </a:solidFill>
                        <a:latin typeface="Sakkal Majalla" panose="02000000000000000000" pitchFamily="2" charset="-78"/>
                        <a:ea typeface="+mn-ea"/>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36639413"/>
                  </a:ext>
                </a:extLst>
              </a:tr>
              <a:tr h="402686">
                <a:tc>
                  <a:txBody>
                    <a:bodyPr/>
                    <a:lstStyle/>
                    <a:p>
                      <a:pPr algn="ctr" rtl="1"/>
                      <a:r>
                        <a:rPr lang="en-US" sz="1000" b="0">
                          <a:solidFill>
                            <a:schemeClr val="tx2"/>
                          </a:solidFill>
                          <a:latin typeface="Sakkal Majalla" panose="02000000000000000000" pitchFamily="2" charset="-78"/>
                          <a:cs typeface="Sakkal Majalla" panose="02000000000000000000" pitchFamily="2" charset="-78"/>
                        </a:rPr>
                        <a:t>13</a:t>
                      </a: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6DCE5"/>
                    </a:solidFill>
                  </a:tcPr>
                </a:tc>
                <a:tc>
                  <a:txBody>
                    <a:bodyPr/>
                    <a:lstStyle/>
                    <a:p>
                      <a:pPr marL="0" marR="0" lvl="0" indent="0" algn="r" defTabSz="342883" rtl="1"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تحديث وتنفيذ استراتيجية شاملة للتواصل والتسويق</a:t>
                      </a: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6DCE5"/>
                    </a:solidFill>
                  </a:tcPr>
                </a:tc>
                <a:tc>
                  <a:txBody>
                    <a:bodyPr/>
                    <a:lstStyle/>
                    <a:p>
                      <a:pPr marL="0" algn="r" defTabSz="685766" rtl="1" eaLnBrk="1" latinLnBrk="0" hangingPunct="1"/>
                      <a:r>
                        <a:rPr lang="en-US" sz="1000" b="0" err="1">
                          <a:solidFill>
                            <a:schemeClr val="tx2"/>
                          </a:solidFill>
                          <a:latin typeface="Sakkal Majalla" panose="02000000000000000000" pitchFamily="2" charset="-78"/>
                          <a:cs typeface="Sakkal Majalla" panose="02000000000000000000" pitchFamily="2" charset="-78"/>
                        </a:rPr>
                        <a:t>تحديث</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وتنفيذ</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استراتيجية</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شاملة</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للتواصل</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والتسويق</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لرفع</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مستوى</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الوعي</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بالعلامة</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التجارية</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للمجموعة</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وتعزيز</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حضورها</a:t>
                      </a:r>
                      <a:r>
                        <a:rPr lang="en-US" sz="1000" b="0">
                          <a:solidFill>
                            <a:schemeClr val="tx2"/>
                          </a:solidFill>
                          <a:latin typeface="Sakkal Majalla" panose="02000000000000000000" pitchFamily="2" charset="-78"/>
                          <a:cs typeface="Sakkal Majalla" panose="02000000000000000000" pitchFamily="2" charset="-78"/>
                        </a:rPr>
                        <a:t> في </a:t>
                      </a:r>
                      <a:r>
                        <a:rPr lang="en-US" sz="1000" b="0" err="1">
                          <a:solidFill>
                            <a:schemeClr val="tx2"/>
                          </a:solidFill>
                          <a:latin typeface="Sakkal Majalla" panose="02000000000000000000" pitchFamily="2" charset="-78"/>
                          <a:cs typeface="Sakkal Majalla" panose="02000000000000000000" pitchFamily="2" charset="-78"/>
                        </a:rPr>
                        <a:t>الأسواق</a:t>
                      </a:r>
                      <a:r>
                        <a:rPr lang="en-US" sz="1000" b="0">
                          <a:solidFill>
                            <a:schemeClr val="tx2"/>
                          </a:solidFill>
                          <a:latin typeface="Sakkal Majalla" panose="02000000000000000000" pitchFamily="2" charset="-78"/>
                          <a:cs typeface="Sakkal Majalla" panose="02000000000000000000" pitchFamily="2" charset="-78"/>
                        </a:rPr>
                        <a:t> </a:t>
                      </a:r>
                      <a:r>
                        <a:rPr lang="en-US" sz="1000" b="0" err="1">
                          <a:solidFill>
                            <a:schemeClr val="tx2"/>
                          </a:solidFill>
                          <a:latin typeface="Sakkal Majalla" panose="02000000000000000000" pitchFamily="2" charset="-78"/>
                          <a:cs typeface="Sakkal Majalla" panose="02000000000000000000" pitchFamily="2" charset="-78"/>
                        </a:rPr>
                        <a:t>المستهدفة</a:t>
                      </a:r>
                      <a:r>
                        <a:rPr lang="en-US" sz="1000" b="0">
                          <a:solidFill>
                            <a:schemeClr val="tx2"/>
                          </a:solidFill>
                          <a:latin typeface="Sakkal Majalla" panose="02000000000000000000" pitchFamily="2" charset="-78"/>
                          <a:cs typeface="Sakkal Majalla" panose="02000000000000000000" pitchFamily="2" charset="-78"/>
                        </a:rPr>
                        <a:t> </a:t>
                      </a: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6DCE5"/>
                    </a:solidFill>
                  </a:tcPr>
                </a:tc>
                <a:tc>
                  <a:txBody>
                    <a:bodyPr/>
                    <a:lstStyle/>
                    <a:p>
                      <a:pPr marL="0" marR="0" lvl="0" indent="0" algn="r" defTabSz="685766" rtl="1" eaLnBrk="1" fontAlgn="auto" latinLnBrk="0" hangingPunct="1">
                        <a:lnSpc>
                          <a:spcPct val="100000"/>
                        </a:lnSpc>
                        <a:spcBef>
                          <a:spcPts val="0"/>
                        </a:spcBef>
                        <a:spcAft>
                          <a:spcPts val="0"/>
                        </a:spcAft>
                        <a:buClrTx/>
                        <a:buSzTx/>
                        <a:buFontTx/>
                        <a:buNone/>
                        <a:tabLst/>
                        <a:defRPr/>
                      </a:pPr>
                      <a:endParaRPr lang="en-US" sz="1000" b="0">
                        <a:solidFill>
                          <a:srgbClr val="FF0000"/>
                        </a:solidFill>
                        <a:latin typeface="Sakkal Majalla" panose="02000000000000000000" pitchFamily="2" charset="-78"/>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6DCE5"/>
                    </a:solidFill>
                  </a:tcPr>
                </a:tc>
                <a:extLst>
                  <a:ext uri="{0D108BD9-81ED-4DB2-BD59-A6C34878D82A}">
                    <a16:rowId xmlns:a16="http://schemas.microsoft.com/office/drawing/2014/main" val="118086483"/>
                  </a:ext>
                </a:extLst>
              </a:tr>
              <a:tr h="402686">
                <a:tc>
                  <a:txBody>
                    <a:bodyPr/>
                    <a:lstStyle/>
                    <a:p>
                      <a:pPr marL="0" algn="ctr" defTabSz="914400" rtl="1" eaLnBrk="1" latinLnBrk="0" hangingPunct="1"/>
                      <a:r>
                        <a:rPr lang="en-US" sz="1000" b="0" kern="1200">
                          <a:solidFill>
                            <a:schemeClr val="tx2"/>
                          </a:solidFill>
                          <a:latin typeface="Sakkal Majalla" panose="02000000000000000000" pitchFamily="2" charset="-78"/>
                          <a:ea typeface="+mn-ea"/>
                          <a:cs typeface="Sakkal Majalla" panose="02000000000000000000" pitchFamily="2" charset="-78"/>
                        </a:rPr>
                        <a:t>14</a:t>
                      </a: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342883" rtl="1"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تطوير وتفعيل استراتيجية التحول الرقمي</a:t>
                      </a: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85766" rtl="1" eaLnBrk="1" fontAlgn="auto" latinLnBrk="0" hangingPunct="1">
                        <a:lnSpc>
                          <a:spcPct val="100000"/>
                        </a:lnSpc>
                        <a:spcBef>
                          <a:spcPts val="0"/>
                        </a:spcBef>
                        <a:spcAft>
                          <a:spcPts val="0"/>
                        </a:spcAft>
                        <a:buClrTx/>
                        <a:buSzTx/>
                        <a:buFontTx/>
                        <a:buNone/>
                        <a:tabLst/>
                        <a:defRPr/>
                      </a:pPr>
                      <a:r>
                        <a:rPr lang="en-US" sz="1000" b="0">
                          <a:solidFill>
                            <a:schemeClr val="tx2"/>
                          </a:solidFill>
                          <a:latin typeface="Sakkal Majalla" panose="02000000000000000000" pitchFamily="2" charset="-78"/>
                          <a:cs typeface="Sakkal Majalla" panose="02000000000000000000" pitchFamily="2" charset="-78"/>
                        </a:rPr>
                        <a:t>تطوير وتفعيل استراتيجية التحول الرقمي بهدف رقمنة العمليات الأساسية وتحسين كفاءة الأداء التشغيلي</a:t>
                      </a: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r" defTabSz="685766" rtl="1" eaLnBrk="1" latinLnBrk="0" hangingPunct="1"/>
                      <a:endParaRPr lang="en-US" sz="1000" b="0" kern="1200">
                        <a:solidFill>
                          <a:schemeClr val="tx2"/>
                        </a:solidFill>
                        <a:latin typeface="Sakkal Majalla" panose="02000000000000000000" pitchFamily="2" charset="-78"/>
                        <a:ea typeface="+mn-ea"/>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49544586"/>
                  </a:ext>
                </a:extLst>
              </a:tr>
            </a:tbl>
          </a:graphicData>
        </a:graphic>
      </p:graphicFrame>
      <p:sp>
        <p:nvSpPr>
          <p:cNvPr id="34" name="Title 1">
            <a:extLst>
              <a:ext uri="{FF2B5EF4-FFF2-40B4-BE49-F238E27FC236}">
                <a16:creationId xmlns:a16="http://schemas.microsoft.com/office/drawing/2014/main" id="{61B121CE-2EE7-2AB0-613F-72D29991416D}"/>
              </a:ext>
            </a:extLst>
          </p:cNvPr>
          <p:cNvSpPr txBox="1">
            <a:spLocks/>
          </p:cNvSpPr>
          <p:nvPr/>
        </p:nvSpPr>
        <p:spPr>
          <a:xfrm>
            <a:off x="2956560" y="347431"/>
            <a:ext cx="5829251"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marL="0" marR="0" lvl="0" indent="0" algn="r" defTabSz="1828709" rtl="1" eaLnBrk="1" fontAlgn="auto" latinLnBrk="0" hangingPunct="1">
              <a:lnSpc>
                <a:spcPct val="115000"/>
              </a:lnSpc>
              <a:spcBef>
                <a:spcPct val="0"/>
              </a:spcBef>
              <a:spcAft>
                <a:spcPts val="300"/>
              </a:spcAft>
              <a:buClrTx/>
              <a:buSzTx/>
              <a:buFontTx/>
              <a:buNone/>
              <a:tabLst/>
              <a:defRPr/>
            </a:pPr>
            <a:r>
              <a:rPr kumimoji="0" lang="ar-SA" sz="1800" b="1" i="0" u="none" strike="noStrike" kern="100" cap="none" spc="0" normalizeH="0" baseline="0" noProof="0">
                <a:ln>
                  <a:noFill/>
                </a:ln>
                <a:solidFill>
                  <a:srgbClr val="002060"/>
                </a:solidFill>
                <a:effectLst/>
                <a:uLnTx/>
                <a:uFillTx/>
                <a:latin typeface="Aptos" panose="020B0004020202020204" pitchFamily="34" charset="0"/>
                <a:ea typeface="Aptos" panose="020B0004020202020204" pitchFamily="34" charset="0"/>
                <a:cs typeface="Sakkal Majalla" panose="02000000000000000000" pitchFamily="2" charset="-78"/>
              </a:rPr>
              <a:t>نشاط 4: ترتيب المبادرات الاستراتيجية – 30د</a:t>
            </a:r>
            <a:endParaRPr kumimoji="0" lang="en-US" sz="1800" b="1" i="0" u="none" strike="noStrike" kern="100" cap="none" spc="0" normalizeH="0" baseline="0" noProof="0">
              <a:ln>
                <a:noFill/>
              </a:ln>
              <a:solidFill>
                <a:srgbClr val="002060"/>
              </a:solidFill>
              <a:effectLst/>
              <a:uLnTx/>
              <a:uFillTx/>
              <a:latin typeface="Aptos" panose="020B0004020202020204" pitchFamily="34" charset="0"/>
              <a:ea typeface="Aptos" panose="020B0004020202020204" pitchFamily="34" charset="0"/>
              <a:cs typeface="Sakkal Majalla" panose="02000000000000000000" pitchFamily="2" charset="-78"/>
            </a:endParaRPr>
          </a:p>
        </p:txBody>
      </p:sp>
      <p:sp>
        <p:nvSpPr>
          <p:cNvPr id="17" name="Rectangle: Rounded Corners 49">
            <a:extLst>
              <a:ext uri="{FF2B5EF4-FFF2-40B4-BE49-F238E27FC236}">
                <a16:creationId xmlns:a16="http://schemas.microsoft.com/office/drawing/2014/main" id="{E9E5771C-9B52-1B6B-FA9D-836CDFD91EFE}"/>
              </a:ext>
            </a:extLst>
          </p:cNvPr>
          <p:cNvSpPr/>
          <p:nvPr/>
        </p:nvSpPr>
        <p:spPr>
          <a:xfrm>
            <a:off x="674717" y="4480606"/>
            <a:ext cx="7988377" cy="253012"/>
          </a:xfrm>
          <a:prstGeom prst="roundRect">
            <a:avLst>
              <a:gd name="adj" fmla="val 10010"/>
            </a:avLst>
          </a:prstGeom>
          <a:solidFill>
            <a:schemeClr val="tx2">
              <a:lumMod val="20000"/>
              <a:lumOff val="80000"/>
              <a:alpha val="6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17145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prstClr val="white"/>
              </a:solidFill>
              <a:effectLst/>
              <a:uLnTx/>
              <a:uFillTx/>
              <a:latin typeface="Sakkal Majalla" panose="02000000000000000000" pitchFamily="2" charset="-78"/>
              <a:ea typeface="+mn-ea"/>
              <a:cs typeface="Sakkal Majalla" panose="02000000000000000000" pitchFamily="2" charset="-78"/>
            </a:endParaRPr>
          </a:p>
        </p:txBody>
      </p:sp>
      <p:sp>
        <p:nvSpPr>
          <p:cNvPr id="18" name="Subtitle 2">
            <a:extLst>
              <a:ext uri="{FF2B5EF4-FFF2-40B4-BE49-F238E27FC236}">
                <a16:creationId xmlns:a16="http://schemas.microsoft.com/office/drawing/2014/main" id="{E09ABA62-2CD8-EFE5-AB11-DC6E76E94B5A}"/>
              </a:ext>
            </a:extLst>
          </p:cNvPr>
          <p:cNvSpPr txBox="1">
            <a:spLocks/>
          </p:cNvSpPr>
          <p:nvPr/>
        </p:nvSpPr>
        <p:spPr>
          <a:xfrm>
            <a:off x="5310734" y="4482655"/>
            <a:ext cx="2876396" cy="248914"/>
          </a:xfrm>
          <a:prstGeom prst="rect">
            <a:avLst/>
          </a:prstGeom>
          <a:noFill/>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050" b="1" i="0" u="none" strike="noStrike" kern="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يتم تقييم المبادرات برمز لوني حسب مستوى الأهمية </a:t>
            </a:r>
          </a:p>
        </p:txBody>
      </p:sp>
      <p:sp>
        <p:nvSpPr>
          <p:cNvPr id="19" name="Oval 15">
            <a:extLst>
              <a:ext uri="{FF2B5EF4-FFF2-40B4-BE49-F238E27FC236}">
                <a16:creationId xmlns:a16="http://schemas.microsoft.com/office/drawing/2014/main" id="{D66143A8-CC31-AFC0-ADC2-0EF62F4820D0}"/>
              </a:ext>
            </a:extLst>
          </p:cNvPr>
          <p:cNvSpPr>
            <a:spLocks noChangeArrowheads="1"/>
          </p:cNvSpPr>
          <p:nvPr/>
        </p:nvSpPr>
        <p:spPr bwMode="auto">
          <a:xfrm flipH="1">
            <a:off x="3962315" y="4529269"/>
            <a:ext cx="155088" cy="155687"/>
          </a:xfrm>
          <a:prstGeom prst="ellipse">
            <a:avLst/>
          </a:prstGeom>
          <a:solidFill>
            <a:srgbClr val="92D050"/>
          </a:solidFill>
          <a:ln w="9525">
            <a:solidFill>
              <a:srgbClr val="92D050"/>
            </a:solidFill>
            <a:round/>
            <a:headEnd/>
            <a:tailEnd/>
          </a:ln>
        </p:spPr>
        <p:txBody>
          <a:bodyPr wrap="none" anchor="ctr"/>
          <a:lstStyle/>
          <a:p>
            <a:pPr marL="0" marR="0" lvl="0" indent="0" algn="ctr" defTabSz="171450" rtl="1" eaLnBrk="1" fontAlgn="base" latinLnBrk="0" hangingPunct="1">
              <a:lnSpc>
                <a:spcPct val="100000"/>
              </a:lnSpc>
              <a:spcBef>
                <a:spcPct val="0"/>
              </a:spcBef>
              <a:spcAft>
                <a:spcPct val="0"/>
              </a:spcAft>
              <a:buClrTx/>
              <a:buSzTx/>
              <a:buFontTx/>
              <a:buNone/>
              <a:tabLst/>
              <a:defRPr/>
            </a:pPr>
            <a:endParaRPr kumimoji="0" lang="en-US" altLang="en-US" sz="1500" b="1" i="0" u="none" strike="noStrike" kern="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20" name="Oval 19">
            <a:extLst>
              <a:ext uri="{FF2B5EF4-FFF2-40B4-BE49-F238E27FC236}">
                <a16:creationId xmlns:a16="http://schemas.microsoft.com/office/drawing/2014/main" id="{5FD1E7B6-272F-CDB1-3690-BC64517875CF}"/>
              </a:ext>
            </a:extLst>
          </p:cNvPr>
          <p:cNvSpPr>
            <a:spLocks noChangeArrowheads="1"/>
          </p:cNvSpPr>
          <p:nvPr/>
        </p:nvSpPr>
        <p:spPr bwMode="auto">
          <a:xfrm flipH="1">
            <a:off x="2859922" y="4529576"/>
            <a:ext cx="155088" cy="155072"/>
          </a:xfrm>
          <a:prstGeom prst="ellipse">
            <a:avLst/>
          </a:prstGeom>
          <a:solidFill>
            <a:srgbClr val="FFD525"/>
          </a:solidFill>
          <a:ln w="9525">
            <a:solidFill>
              <a:srgbClr val="FFD525"/>
            </a:solidFill>
            <a:round/>
            <a:headEnd/>
            <a:tailEnd/>
          </a:ln>
        </p:spPr>
        <p:txBody>
          <a:bodyPr wrap="none" anchor="ctr"/>
          <a:lstStyle/>
          <a:p>
            <a:pPr marL="0" marR="0" lvl="0" indent="0" algn="ctr" defTabSz="171450" rtl="1" eaLnBrk="1" fontAlgn="base" latinLnBrk="0" hangingPunct="1">
              <a:lnSpc>
                <a:spcPct val="100000"/>
              </a:lnSpc>
              <a:spcBef>
                <a:spcPct val="0"/>
              </a:spcBef>
              <a:spcAft>
                <a:spcPct val="0"/>
              </a:spcAft>
              <a:buClrTx/>
              <a:buSzTx/>
              <a:buFontTx/>
              <a:buNone/>
              <a:tabLst/>
              <a:defRPr/>
            </a:pPr>
            <a:endParaRPr kumimoji="0" lang="en-US" altLang="en-US" sz="1500" b="1" i="0" u="none" strike="noStrike" kern="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21" name="Oval 20">
            <a:extLst>
              <a:ext uri="{FF2B5EF4-FFF2-40B4-BE49-F238E27FC236}">
                <a16:creationId xmlns:a16="http://schemas.microsoft.com/office/drawing/2014/main" id="{B46E841A-4881-D1DF-0E8D-AB02D6B8F4DD}"/>
              </a:ext>
            </a:extLst>
          </p:cNvPr>
          <p:cNvSpPr>
            <a:spLocks noChangeArrowheads="1"/>
          </p:cNvSpPr>
          <p:nvPr/>
        </p:nvSpPr>
        <p:spPr bwMode="auto">
          <a:xfrm flipH="1">
            <a:off x="1757528" y="4529576"/>
            <a:ext cx="155088" cy="155072"/>
          </a:xfrm>
          <a:prstGeom prst="ellipse">
            <a:avLst/>
          </a:prstGeom>
          <a:solidFill>
            <a:srgbClr val="D31703"/>
          </a:solidFill>
          <a:ln w="9525">
            <a:solidFill>
              <a:srgbClr val="D31703"/>
            </a:solidFill>
            <a:round/>
            <a:headEnd/>
            <a:tailEnd/>
          </a:ln>
        </p:spPr>
        <p:txBody>
          <a:bodyPr wrap="none" anchor="ctr"/>
          <a:lstStyle/>
          <a:p>
            <a:pPr marL="0" marR="0" lvl="0" indent="0" algn="ctr" defTabSz="171450" rtl="1" eaLnBrk="1" fontAlgn="base" latinLnBrk="0" hangingPunct="1">
              <a:lnSpc>
                <a:spcPct val="100000"/>
              </a:lnSpc>
              <a:spcBef>
                <a:spcPct val="0"/>
              </a:spcBef>
              <a:spcAft>
                <a:spcPct val="0"/>
              </a:spcAft>
              <a:buClrTx/>
              <a:buSzTx/>
              <a:buFontTx/>
              <a:buNone/>
              <a:tabLst/>
              <a:defRPr/>
            </a:pPr>
            <a:endParaRPr kumimoji="0" lang="en-US" altLang="en-US" sz="1500" b="1" i="0" u="none" strike="noStrike" kern="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22" name="Subtitle 2">
            <a:extLst>
              <a:ext uri="{FF2B5EF4-FFF2-40B4-BE49-F238E27FC236}">
                <a16:creationId xmlns:a16="http://schemas.microsoft.com/office/drawing/2014/main" id="{534ABE90-5382-6243-40D8-39AB706307ED}"/>
              </a:ext>
            </a:extLst>
          </p:cNvPr>
          <p:cNvSpPr txBox="1">
            <a:spLocks/>
          </p:cNvSpPr>
          <p:nvPr/>
        </p:nvSpPr>
        <p:spPr>
          <a:xfrm>
            <a:off x="3026390" y="4504007"/>
            <a:ext cx="924546" cy="206210"/>
          </a:xfrm>
          <a:prstGeom prst="rect">
            <a:avLst/>
          </a:prstGeom>
          <a:noFill/>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800" b="1" i="0" u="none" strike="noStrike" kern="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منخفض</a:t>
            </a:r>
          </a:p>
        </p:txBody>
      </p:sp>
      <p:sp>
        <p:nvSpPr>
          <p:cNvPr id="23" name="Subtitle 2">
            <a:extLst>
              <a:ext uri="{FF2B5EF4-FFF2-40B4-BE49-F238E27FC236}">
                <a16:creationId xmlns:a16="http://schemas.microsoft.com/office/drawing/2014/main" id="{012CC022-309F-E00B-F01A-6083DCB1B064}"/>
              </a:ext>
            </a:extLst>
          </p:cNvPr>
          <p:cNvSpPr txBox="1">
            <a:spLocks/>
          </p:cNvSpPr>
          <p:nvPr/>
        </p:nvSpPr>
        <p:spPr>
          <a:xfrm>
            <a:off x="1923996" y="4504007"/>
            <a:ext cx="924546" cy="206210"/>
          </a:xfrm>
          <a:prstGeom prst="rect">
            <a:avLst/>
          </a:prstGeom>
          <a:noFill/>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800" b="1" i="0" u="none" strike="noStrike" kern="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متوسط</a:t>
            </a:r>
          </a:p>
        </p:txBody>
      </p:sp>
      <p:sp>
        <p:nvSpPr>
          <p:cNvPr id="24" name="Subtitle 2">
            <a:extLst>
              <a:ext uri="{FF2B5EF4-FFF2-40B4-BE49-F238E27FC236}">
                <a16:creationId xmlns:a16="http://schemas.microsoft.com/office/drawing/2014/main" id="{3416FB42-2A6E-9F97-41E3-15318D52F37E}"/>
              </a:ext>
            </a:extLst>
          </p:cNvPr>
          <p:cNvSpPr txBox="1">
            <a:spLocks/>
          </p:cNvSpPr>
          <p:nvPr/>
        </p:nvSpPr>
        <p:spPr>
          <a:xfrm>
            <a:off x="821602" y="4504007"/>
            <a:ext cx="924546" cy="206210"/>
          </a:xfrm>
          <a:prstGeom prst="rect">
            <a:avLst/>
          </a:prstGeom>
          <a:noFill/>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800" b="1" i="0" u="none" strike="noStrike" kern="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عالي</a:t>
            </a:r>
          </a:p>
        </p:txBody>
      </p:sp>
    </p:spTree>
    <p:extLst>
      <p:ext uri="{BB962C8B-B14F-4D97-AF65-F5344CB8AC3E}">
        <p14:creationId xmlns:p14="http://schemas.microsoft.com/office/powerpoint/2010/main" val="36252700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F2F133-1825-905F-828C-2192387DCA4E}"/>
            </a:ext>
          </a:extLst>
        </p:cNvPr>
        <p:cNvGrpSpPr/>
        <p:nvPr/>
      </p:nvGrpSpPr>
      <p:grpSpPr>
        <a:xfrm>
          <a:off x="0" y="0"/>
          <a:ext cx="0" cy="0"/>
          <a:chOff x="0" y="0"/>
          <a:chExt cx="0" cy="0"/>
        </a:xfrm>
      </p:grpSpPr>
      <p:sp>
        <p:nvSpPr>
          <p:cNvPr id="2" name="Rectangle: Rounded Corners 4">
            <a:extLst>
              <a:ext uri="{FF2B5EF4-FFF2-40B4-BE49-F238E27FC236}">
                <a16:creationId xmlns:a16="http://schemas.microsoft.com/office/drawing/2014/main" id="{94A796DC-94C0-E63A-6F37-563825D14982}"/>
              </a:ext>
            </a:extLst>
          </p:cNvPr>
          <p:cNvSpPr/>
          <p:nvPr/>
        </p:nvSpPr>
        <p:spPr>
          <a:xfrm>
            <a:off x="3756096" y="1070129"/>
            <a:ext cx="1631808" cy="181778"/>
          </a:xfrm>
          <a:prstGeom prst="roundRect">
            <a:avLst/>
          </a:prstGeom>
          <a:solidFill>
            <a:srgbClr val="758496"/>
          </a:solidFill>
          <a:ln w="0" cap="flat">
            <a:noFill/>
            <a:prstDash val="solid"/>
            <a:miter/>
          </a:ln>
        </p:spPr>
        <p:txBody>
          <a:bodyPr rtlCol="0" anchor="ctr"/>
          <a:lstStyle/>
          <a:p>
            <a:pPr algn="ctr" rtl="1"/>
            <a:r>
              <a:rPr lang="en-US" sz="1050" b="1">
                <a:solidFill>
                  <a:schemeClr val="bg1"/>
                </a:solidFill>
                <a:latin typeface="Sakkal Majalla" panose="02000000000000000000" pitchFamily="2" charset="-78"/>
                <a:cs typeface="Sakkal Majalla" panose="02000000000000000000" pitchFamily="2" charset="-78"/>
              </a:rPr>
              <a:t>الجمعية العامة للمساهمين</a:t>
            </a:r>
            <a:endParaRPr lang="en-US" sz="1050" b="1" dirty="0">
              <a:solidFill>
                <a:schemeClr val="bg1"/>
              </a:solidFill>
              <a:latin typeface="Sakkal Majalla" panose="02000000000000000000" pitchFamily="2" charset="-78"/>
              <a:cs typeface="Sakkal Majalla" panose="02000000000000000000" pitchFamily="2" charset="-78"/>
            </a:endParaRPr>
          </a:p>
        </p:txBody>
      </p:sp>
      <p:cxnSp>
        <p:nvCxnSpPr>
          <p:cNvPr id="3" name="Straight Connector 5">
            <a:extLst>
              <a:ext uri="{FF2B5EF4-FFF2-40B4-BE49-F238E27FC236}">
                <a16:creationId xmlns:a16="http://schemas.microsoft.com/office/drawing/2014/main" id="{817CF3B0-547F-FAD2-C220-59AD9B4A127A}"/>
              </a:ext>
            </a:extLst>
          </p:cNvPr>
          <p:cNvCxnSpPr>
            <a:cxnSpLocks/>
            <a:stCxn id="12" idx="0"/>
            <a:endCxn id="4" idx="2"/>
          </p:cNvCxnSpPr>
          <p:nvPr/>
        </p:nvCxnSpPr>
        <p:spPr>
          <a:xfrm flipV="1">
            <a:off x="4572000" y="1538661"/>
            <a:ext cx="0" cy="696764"/>
          </a:xfrm>
          <a:prstGeom prst="line">
            <a:avLst/>
          </a:prstGeom>
        </p:spPr>
        <p:style>
          <a:lnRef idx="1">
            <a:schemeClr val="accent1"/>
          </a:lnRef>
          <a:fillRef idx="0">
            <a:schemeClr val="accent1"/>
          </a:fillRef>
          <a:effectRef idx="0">
            <a:schemeClr val="accent1"/>
          </a:effectRef>
          <a:fontRef idx="minor">
            <a:schemeClr val="tx1"/>
          </a:fontRef>
        </p:style>
      </p:cxnSp>
      <p:sp>
        <p:nvSpPr>
          <p:cNvPr id="4" name="Rectangle: Rounded Corners 6">
            <a:extLst>
              <a:ext uri="{FF2B5EF4-FFF2-40B4-BE49-F238E27FC236}">
                <a16:creationId xmlns:a16="http://schemas.microsoft.com/office/drawing/2014/main" id="{D65FB44D-C387-B5E3-7BE5-CBBD5B5DF049}"/>
              </a:ext>
            </a:extLst>
          </p:cNvPr>
          <p:cNvSpPr/>
          <p:nvPr/>
        </p:nvSpPr>
        <p:spPr>
          <a:xfrm>
            <a:off x="4001877" y="1356883"/>
            <a:ext cx="1140246" cy="181778"/>
          </a:xfrm>
          <a:prstGeom prst="roundRect">
            <a:avLst/>
          </a:prstGeom>
          <a:solidFill>
            <a:srgbClr val="758496"/>
          </a:solidFill>
          <a:ln w="0" cap="flat">
            <a:noFill/>
            <a:prstDash val="solid"/>
            <a:miter/>
          </a:ln>
        </p:spPr>
        <p:txBody>
          <a:bodyPr rtlCol="0" anchor="ctr"/>
          <a:lstStyle/>
          <a:p>
            <a:pPr algn="ctr" rtl="1"/>
            <a:r>
              <a:rPr lang="en-US" sz="1050">
                <a:solidFill>
                  <a:schemeClr val="bg1"/>
                </a:solidFill>
                <a:latin typeface="Sakkal Majalla" panose="02000000000000000000" pitchFamily="2" charset="-78"/>
                <a:cs typeface="Sakkal Majalla" panose="02000000000000000000" pitchFamily="2" charset="-78"/>
              </a:rPr>
              <a:t>مجلس الإدارة</a:t>
            </a:r>
            <a:endParaRPr lang="en-US" sz="1050" dirty="0">
              <a:solidFill>
                <a:schemeClr val="bg1"/>
              </a:solidFill>
              <a:latin typeface="Sakkal Majalla" panose="02000000000000000000" pitchFamily="2" charset="-78"/>
              <a:cs typeface="Sakkal Majalla" panose="02000000000000000000" pitchFamily="2" charset="-78"/>
            </a:endParaRPr>
          </a:p>
        </p:txBody>
      </p:sp>
      <p:sp>
        <p:nvSpPr>
          <p:cNvPr id="5" name="Rectangle: Rounded Corners 7">
            <a:extLst>
              <a:ext uri="{FF2B5EF4-FFF2-40B4-BE49-F238E27FC236}">
                <a16:creationId xmlns:a16="http://schemas.microsoft.com/office/drawing/2014/main" id="{1166D18F-3580-092E-0702-4138C23866B8}"/>
              </a:ext>
            </a:extLst>
          </p:cNvPr>
          <p:cNvSpPr/>
          <p:nvPr/>
        </p:nvSpPr>
        <p:spPr>
          <a:xfrm>
            <a:off x="5862053" y="1682092"/>
            <a:ext cx="1101564" cy="181778"/>
          </a:xfrm>
          <a:prstGeom prst="roundRect">
            <a:avLst/>
          </a:prstGeom>
          <a:solidFill>
            <a:srgbClr val="758496"/>
          </a:solidFill>
          <a:ln w="0" cap="flat">
            <a:noFill/>
            <a:prstDash val="solid"/>
            <a:miter/>
          </a:ln>
        </p:spPr>
        <p:txBody>
          <a:bodyPr rtlCol="0" anchor="ctr"/>
          <a:lstStyle/>
          <a:p>
            <a:pPr algn="ctr" rtl="1"/>
            <a:r>
              <a:rPr lang="en-US" sz="1050">
                <a:solidFill>
                  <a:schemeClr val="bg1"/>
                </a:solidFill>
                <a:latin typeface="Sakkal Majalla" panose="02000000000000000000" pitchFamily="2" charset="-78"/>
                <a:cs typeface="Sakkal Majalla" panose="02000000000000000000" pitchFamily="2" charset="-78"/>
              </a:rPr>
              <a:t>اللجنة التنفيذية</a:t>
            </a:r>
            <a:endParaRPr lang="en-US" sz="1050" dirty="0">
              <a:solidFill>
                <a:schemeClr val="bg1"/>
              </a:solidFill>
              <a:latin typeface="Sakkal Majalla" panose="02000000000000000000" pitchFamily="2" charset="-78"/>
              <a:cs typeface="Sakkal Majalla" panose="02000000000000000000" pitchFamily="2" charset="-78"/>
            </a:endParaRPr>
          </a:p>
        </p:txBody>
      </p:sp>
      <p:sp>
        <p:nvSpPr>
          <p:cNvPr id="6" name="Rectangle: Rounded Corners 8">
            <a:extLst>
              <a:ext uri="{FF2B5EF4-FFF2-40B4-BE49-F238E27FC236}">
                <a16:creationId xmlns:a16="http://schemas.microsoft.com/office/drawing/2014/main" id="{B6521D72-9E29-66C6-B9E2-CFA6CE95FDA8}"/>
              </a:ext>
            </a:extLst>
          </p:cNvPr>
          <p:cNvSpPr/>
          <p:nvPr/>
        </p:nvSpPr>
        <p:spPr>
          <a:xfrm>
            <a:off x="1754517" y="1685960"/>
            <a:ext cx="1044492" cy="181778"/>
          </a:xfrm>
          <a:prstGeom prst="roundRect">
            <a:avLst/>
          </a:prstGeom>
          <a:solidFill>
            <a:srgbClr val="758496"/>
          </a:solidFill>
          <a:ln w="0" cap="flat">
            <a:noFill/>
            <a:prstDash val="solid"/>
            <a:miter/>
          </a:ln>
        </p:spPr>
        <p:txBody>
          <a:bodyPr rtlCol="0" anchor="ctr"/>
          <a:lstStyle/>
          <a:p>
            <a:pPr algn="ctr" rtl="1"/>
            <a:r>
              <a:rPr lang="en-US" sz="1050">
                <a:solidFill>
                  <a:schemeClr val="bg1"/>
                </a:solidFill>
                <a:latin typeface="Sakkal Majalla" panose="02000000000000000000" pitchFamily="2" charset="-78"/>
                <a:cs typeface="Sakkal Majalla" panose="02000000000000000000" pitchFamily="2" charset="-78"/>
              </a:rPr>
              <a:t>لجنة المراجعة</a:t>
            </a:r>
            <a:endParaRPr lang="en-US" sz="1050" dirty="0">
              <a:solidFill>
                <a:schemeClr val="bg1"/>
              </a:solidFill>
              <a:latin typeface="Sakkal Majalla" panose="02000000000000000000" pitchFamily="2" charset="-78"/>
              <a:cs typeface="Sakkal Majalla" panose="02000000000000000000" pitchFamily="2" charset="-78"/>
            </a:endParaRPr>
          </a:p>
        </p:txBody>
      </p:sp>
      <p:cxnSp>
        <p:nvCxnSpPr>
          <p:cNvPr id="7" name="Straight Connector 9">
            <a:extLst>
              <a:ext uri="{FF2B5EF4-FFF2-40B4-BE49-F238E27FC236}">
                <a16:creationId xmlns:a16="http://schemas.microsoft.com/office/drawing/2014/main" id="{311E638F-BA49-FE9E-D656-274929D67550}"/>
              </a:ext>
            </a:extLst>
          </p:cNvPr>
          <p:cNvCxnSpPr>
            <a:cxnSpLocks/>
            <a:stCxn id="5" idx="1"/>
            <a:endCxn id="6" idx="3"/>
          </p:cNvCxnSpPr>
          <p:nvPr/>
        </p:nvCxnSpPr>
        <p:spPr>
          <a:xfrm flipH="1">
            <a:off x="2799009" y="1772981"/>
            <a:ext cx="3063044" cy="386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10">
            <a:extLst>
              <a:ext uri="{FF2B5EF4-FFF2-40B4-BE49-F238E27FC236}">
                <a16:creationId xmlns:a16="http://schemas.microsoft.com/office/drawing/2014/main" id="{D5C6EBE5-936B-6504-44D0-17C1F9B89DD5}"/>
              </a:ext>
            </a:extLst>
          </p:cNvPr>
          <p:cNvCxnSpPr>
            <a:cxnSpLocks/>
            <a:stCxn id="4" idx="0"/>
            <a:endCxn id="2" idx="2"/>
          </p:cNvCxnSpPr>
          <p:nvPr/>
        </p:nvCxnSpPr>
        <p:spPr>
          <a:xfrm flipV="1">
            <a:off x="4572000" y="1251907"/>
            <a:ext cx="0" cy="104976"/>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Rounded Corners 11">
            <a:extLst>
              <a:ext uri="{FF2B5EF4-FFF2-40B4-BE49-F238E27FC236}">
                <a16:creationId xmlns:a16="http://schemas.microsoft.com/office/drawing/2014/main" id="{09DFA769-5323-4D81-F6E9-5E7EDE6D77C4}"/>
              </a:ext>
            </a:extLst>
          </p:cNvPr>
          <p:cNvSpPr/>
          <p:nvPr/>
        </p:nvSpPr>
        <p:spPr>
          <a:xfrm>
            <a:off x="5862053" y="1961301"/>
            <a:ext cx="1455658" cy="181778"/>
          </a:xfrm>
          <a:prstGeom prst="roundRect">
            <a:avLst/>
          </a:prstGeom>
          <a:solidFill>
            <a:srgbClr val="758496"/>
          </a:solidFill>
          <a:ln w="0" cap="flat">
            <a:noFill/>
            <a:prstDash val="solid"/>
            <a:miter/>
          </a:ln>
        </p:spPr>
        <p:txBody>
          <a:bodyPr rtlCol="0" anchor="ctr"/>
          <a:lstStyle/>
          <a:p>
            <a:pPr algn="ctr" rtl="1"/>
            <a:r>
              <a:rPr lang="en-US" sz="1050">
                <a:solidFill>
                  <a:schemeClr val="bg1"/>
                </a:solidFill>
                <a:latin typeface="Sakkal Majalla" panose="02000000000000000000" pitchFamily="2" charset="-78"/>
                <a:cs typeface="Sakkal Majalla" panose="02000000000000000000" pitchFamily="2" charset="-78"/>
              </a:rPr>
              <a:t>لجنة الترشيحات والمكافئات</a:t>
            </a:r>
            <a:endParaRPr lang="en-US" sz="1050" dirty="0">
              <a:solidFill>
                <a:schemeClr val="bg1"/>
              </a:solidFill>
              <a:latin typeface="Sakkal Majalla" panose="02000000000000000000" pitchFamily="2" charset="-78"/>
              <a:cs typeface="Sakkal Majalla" panose="02000000000000000000" pitchFamily="2" charset="-78"/>
            </a:endParaRPr>
          </a:p>
        </p:txBody>
      </p:sp>
      <p:cxnSp>
        <p:nvCxnSpPr>
          <p:cNvPr id="11" name="Straight Connector 12">
            <a:extLst>
              <a:ext uri="{FF2B5EF4-FFF2-40B4-BE49-F238E27FC236}">
                <a16:creationId xmlns:a16="http://schemas.microsoft.com/office/drawing/2014/main" id="{16DC95BC-4E66-D3F2-09B4-74BAFB3C7C73}"/>
              </a:ext>
            </a:extLst>
          </p:cNvPr>
          <p:cNvCxnSpPr>
            <a:cxnSpLocks/>
            <a:stCxn id="9" idx="1"/>
          </p:cNvCxnSpPr>
          <p:nvPr/>
        </p:nvCxnSpPr>
        <p:spPr>
          <a:xfrm flipH="1">
            <a:off x="4572000" y="2052190"/>
            <a:ext cx="1290053" cy="15654"/>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Rounded Corners 13">
            <a:extLst>
              <a:ext uri="{FF2B5EF4-FFF2-40B4-BE49-F238E27FC236}">
                <a16:creationId xmlns:a16="http://schemas.microsoft.com/office/drawing/2014/main" id="{77408AEA-25A9-F7D7-8AC5-7A22DAE41A75}"/>
              </a:ext>
            </a:extLst>
          </p:cNvPr>
          <p:cNvSpPr/>
          <p:nvPr/>
        </p:nvSpPr>
        <p:spPr>
          <a:xfrm>
            <a:off x="3757415" y="2235425"/>
            <a:ext cx="1629170" cy="181778"/>
          </a:xfrm>
          <a:prstGeom prst="roundRect">
            <a:avLst/>
          </a:prstGeom>
          <a:solidFill>
            <a:srgbClr val="758496"/>
          </a:solidFill>
          <a:ln w="0" cap="flat">
            <a:noFill/>
            <a:prstDash val="solid"/>
            <a:miter/>
          </a:ln>
        </p:spPr>
        <p:txBody>
          <a:bodyPr rtlCol="0" anchor="ctr"/>
          <a:lstStyle/>
          <a:p>
            <a:pPr algn="ctr" rtl="1"/>
            <a:r>
              <a:rPr lang="en-US" sz="1050">
                <a:solidFill>
                  <a:schemeClr val="bg1"/>
                </a:solidFill>
                <a:latin typeface="Sakkal Majalla" panose="02000000000000000000" pitchFamily="2" charset="-78"/>
                <a:cs typeface="Sakkal Majalla" panose="02000000000000000000" pitchFamily="2" charset="-78"/>
              </a:rPr>
              <a:t>الرئيس التنفيذي للمجموعة</a:t>
            </a:r>
            <a:endParaRPr lang="en-US" sz="1050" dirty="0">
              <a:solidFill>
                <a:schemeClr val="bg1"/>
              </a:solidFill>
              <a:latin typeface="Sakkal Majalla" panose="02000000000000000000" pitchFamily="2" charset="-78"/>
              <a:cs typeface="Sakkal Majalla" panose="02000000000000000000" pitchFamily="2" charset="-78"/>
            </a:endParaRPr>
          </a:p>
        </p:txBody>
      </p:sp>
      <p:sp>
        <p:nvSpPr>
          <p:cNvPr id="13" name="Rectangle: Rounded Corners 14">
            <a:extLst>
              <a:ext uri="{FF2B5EF4-FFF2-40B4-BE49-F238E27FC236}">
                <a16:creationId xmlns:a16="http://schemas.microsoft.com/office/drawing/2014/main" id="{3FE24EEE-8609-9BBA-4646-652E22FC73F8}"/>
              </a:ext>
            </a:extLst>
          </p:cNvPr>
          <p:cNvSpPr/>
          <p:nvPr/>
        </p:nvSpPr>
        <p:spPr>
          <a:xfrm>
            <a:off x="5862053" y="2235425"/>
            <a:ext cx="1455658" cy="181778"/>
          </a:xfrm>
          <a:prstGeom prst="roundRect">
            <a:avLst/>
          </a:prstGeom>
          <a:solidFill>
            <a:schemeClr val="accent1">
              <a:lumMod val="20000"/>
              <a:lumOff val="80000"/>
            </a:schemeClr>
          </a:solidFill>
          <a:ln w="0" cap="flat">
            <a:noFill/>
            <a:prstDash val="solid"/>
            <a:miter/>
          </a:ln>
        </p:spPr>
        <p:txBody>
          <a:bodyPr rtlCol="0" anchor="ctr"/>
          <a:lstStyle/>
          <a:p>
            <a:pPr algn="ctr" rtl="1"/>
            <a:r>
              <a:rPr lang="en-US" sz="1050">
                <a:solidFill>
                  <a:schemeClr val="tx1">
                    <a:lumMod val="95000"/>
                    <a:lumOff val="5000"/>
                  </a:schemeClr>
                </a:solidFill>
                <a:latin typeface="Sakkal Majalla" panose="02000000000000000000" pitchFamily="2" charset="-78"/>
                <a:cs typeface="Sakkal Majalla" panose="02000000000000000000" pitchFamily="2" charset="-78"/>
              </a:rPr>
              <a:t>مكتب الرئيس التنفيذي</a:t>
            </a:r>
            <a:endParaRPr lang="en-US" sz="1050" dirty="0">
              <a:solidFill>
                <a:schemeClr val="tx1">
                  <a:lumMod val="95000"/>
                  <a:lumOff val="5000"/>
                </a:schemeClr>
              </a:solidFill>
              <a:latin typeface="Sakkal Majalla" panose="02000000000000000000" pitchFamily="2" charset="-78"/>
              <a:cs typeface="Sakkal Majalla" panose="02000000000000000000" pitchFamily="2" charset="-78"/>
            </a:endParaRPr>
          </a:p>
        </p:txBody>
      </p:sp>
      <p:cxnSp>
        <p:nvCxnSpPr>
          <p:cNvPr id="14" name="Straight Connector 15">
            <a:extLst>
              <a:ext uri="{FF2B5EF4-FFF2-40B4-BE49-F238E27FC236}">
                <a16:creationId xmlns:a16="http://schemas.microsoft.com/office/drawing/2014/main" id="{B2C92A31-44D7-CEAC-708D-A6C27B8D8031}"/>
              </a:ext>
            </a:extLst>
          </p:cNvPr>
          <p:cNvCxnSpPr>
            <a:cxnSpLocks/>
            <a:stCxn id="13" idx="1"/>
            <a:endCxn id="12" idx="3"/>
          </p:cNvCxnSpPr>
          <p:nvPr/>
        </p:nvCxnSpPr>
        <p:spPr>
          <a:xfrm flipH="1">
            <a:off x="5386585" y="2326314"/>
            <a:ext cx="475468"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Rounded Corners 16">
            <a:extLst>
              <a:ext uri="{FF2B5EF4-FFF2-40B4-BE49-F238E27FC236}">
                <a16:creationId xmlns:a16="http://schemas.microsoft.com/office/drawing/2014/main" id="{C6807163-A0D8-0068-6C8D-438CF6D5B6CD}"/>
              </a:ext>
            </a:extLst>
          </p:cNvPr>
          <p:cNvSpPr/>
          <p:nvPr/>
        </p:nvSpPr>
        <p:spPr>
          <a:xfrm>
            <a:off x="5862053" y="2519719"/>
            <a:ext cx="1455658" cy="181778"/>
          </a:xfrm>
          <a:prstGeom prst="roundRect">
            <a:avLst/>
          </a:prstGeom>
          <a:solidFill>
            <a:schemeClr val="accent1">
              <a:lumMod val="50000"/>
            </a:schemeClr>
          </a:solidFill>
          <a:ln w="0" cap="flat">
            <a:noFill/>
            <a:prstDash val="solid"/>
            <a:miter/>
          </a:ln>
        </p:spPr>
        <p:txBody>
          <a:bodyPr rtlCol="0" anchor="ctr"/>
          <a:lstStyle/>
          <a:p>
            <a:pPr algn="ctr" rtl="1"/>
            <a:r>
              <a:rPr lang="en-US" sz="1050">
                <a:solidFill>
                  <a:schemeClr val="bg1"/>
                </a:solidFill>
                <a:latin typeface="Sakkal Majalla" panose="02000000000000000000" pitchFamily="2" charset="-78"/>
                <a:cs typeface="Sakkal Majalla" panose="02000000000000000000" pitchFamily="2" charset="-78"/>
              </a:rPr>
              <a:t>الشؤون القانونية</a:t>
            </a:r>
            <a:endParaRPr lang="en-US" sz="1050" dirty="0">
              <a:solidFill>
                <a:schemeClr val="bg1"/>
              </a:solidFill>
              <a:latin typeface="Sakkal Majalla" panose="02000000000000000000" pitchFamily="2" charset="-78"/>
              <a:cs typeface="Sakkal Majalla" panose="02000000000000000000" pitchFamily="2" charset="-78"/>
            </a:endParaRPr>
          </a:p>
        </p:txBody>
      </p:sp>
      <p:sp>
        <p:nvSpPr>
          <p:cNvPr id="16" name="Rectangle: Rounded Corners 17">
            <a:extLst>
              <a:ext uri="{FF2B5EF4-FFF2-40B4-BE49-F238E27FC236}">
                <a16:creationId xmlns:a16="http://schemas.microsoft.com/office/drawing/2014/main" id="{33F81483-B78F-DA93-01FB-6B3B718E6C61}"/>
              </a:ext>
            </a:extLst>
          </p:cNvPr>
          <p:cNvSpPr/>
          <p:nvPr/>
        </p:nvSpPr>
        <p:spPr>
          <a:xfrm>
            <a:off x="5862053" y="2798927"/>
            <a:ext cx="1455658" cy="181778"/>
          </a:xfrm>
          <a:prstGeom prst="roundRect">
            <a:avLst/>
          </a:prstGeom>
          <a:solidFill>
            <a:schemeClr val="accent1">
              <a:lumMod val="50000"/>
            </a:schemeClr>
          </a:solidFill>
          <a:ln w="0" cap="flat">
            <a:noFill/>
            <a:prstDash val="solid"/>
            <a:miter/>
          </a:ln>
        </p:spPr>
        <p:txBody>
          <a:bodyPr rtlCol="0" anchor="ctr"/>
          <a:lstStyle/>
          <a:p>
            <a:pPr algn="ctr" rtl="1"/>
            <a:r>
              <a:rPr lang="en-US" sz="1050">
                <a:solidFill>
                  <a:schemeClr val="bg1"/>
                </a:solidFill>
                <a:latin typeface="Sakkal Majalla" panose="02000000000000000000" pitchFamily="2" charset="-78"/>
                <a:cs typeface="Sakkal Majalla" panose="02000000000000000000" pitchFamily="2" charset="-78"/>
              </a:rPr>
              <a:t>الاستراتيجية والتميز المؤسسي</a:t>
            </a:r>
            <a:endParaRPr lang="en-US" sz="1050" dirty="0">
              <a:solidFill>
                <a:schemeClr val="bg1"/>
              </a:solidFill>
              <a:latin typeface="Sakkal Majalla" panose="02000000000000000000" pitchFamily="2" charset="-78"/>
              <a:cs typeface="Sakkal Majalla" panose="02000000000000000000" pitchFamily="2" charset="-78"/>
            </a:endParaRPr>
          </a:p>
        </p:txBody>
      </p:sp>
      <p:sp>
        <p:nvSpPr>
          <p:cNvPr id="17" name="Rectangle: Rounded Corners 18">
            <a:extLst>
              <a:ext uri="{FF2B5EF4-FFF2-40B4-BE49-F238E27FC236}">
                <a16:creationId xmlns:a16="http://schemas.microsoft.com/office/drawing/2014/main" id="{B75E2326-9E79-1595-511C-6B7311C08D33}"/>
              </a:ext>
            </a:extLst>
          </p:cNvPr>
          <p:cNvSpPr/>
          <p:nvPr/>
        </p:nvSpPr>
        <p:spPr>
          <a:xfrm>
            <a:off x="1634054" y="2382785"/>
            <a:ext cx="1282778" cy="181778"/>
          </a:xfrm>
          <a:prstGeom prst="roundRect">
            <a:avLst/>
          </a:prstGeom>
          <a:solidFill>
            <a:schemeClr val="accent1">
              <a:lumMod val="50000"/>
            </a:schemeClr>
          </a:solidFill>
          <a:ln w="0" cap="flat">
            <a:noFill/>
            <a:prstDash val="solid"/>
            <a:miter/>
          </a:ln>
        </p:spPr>
        <p:txBody>
          <a:bodyPr rtlCol="0" anchor="ctr"/>
          <a:lstStyle/>
          <a:p>
            <a:pPr algn="ctr" rtl="1"/>
            <a:r>
              <a:rPr lang="en-US" sz="1050">
                <a:solidFill>
                  <a:schemeClr val="bg1"/>
                </a:solidFill>
                <a:latin typeface="Sakkal Majalla" panose="02000000000000000000" pitchFamily="2" charset="-78"/>
                <a:cs typeface="Sakkal Majalla" panose="02000000000000000000" pitchFamily="2" charset="-78"/>
              </a:rPr>
              <a:t>المراجعة الداخلية</a:t>
            </a:r>
            <a:endParaRPr lang="en-US" sz="1050" dirty="0">
              <a:solidFill>
                <a:schemeClr val="bg1"/>
              </a:solidFill>
              <a:latin typeface="Sakkal Majalla" panose="02000000000000000000" pitchFamily="2" charset="-78"/>
              <a:cs typeface="Sakkal Majalla" panose="02000000000000000000" pitchFamily="2" charset="-78"/>
            </a:endParaRPr>
          </a:p>
        </p:txBody>
      </p:sp>
      <p:sp>
        <p:nvSpPr>
          <p:cNvPr id="18" name="Rectangle: Rounded Corners 19">
            <a:extLst>
              <a:ext uri="{FF2B5EF4-FFF2-40B4-BE49-F238E27FC236}">
                <a16:creationId xmlns:a16="http://schemas.microsoft.com/office/drawing/2014/main" id="{103DACA5-8010-916C-0597-71D1BCE91E1D}"/>
              </a:ext>
            </a:extLst>
          </p:cNvPr>
          <p:cNvSpPr/>
          <p:nvPr/>
        </p:nvSpPr>
        <p:spPr>
          <a:xfrm>
            <a:off x="1626311" y="2798927"/>
            <a:ext cx="1282778" cy="181778"/>
          </a:xfrm>
          <a:prstGeom prst="roundRect">
            <a:avLst/>
          </a:prstGeom>
          <a:solidFill>
            <a:schemeClr val="accent2"/>
          </a:solidFill>
          <a:ln w="0" cap="flat">
            <a:noFill/>
            <a:prstDash val="solid"/>
            <a:miter/>
          </a:ln>
        </p:spPr>
        <p:txBody>
          <a:bodyPr rtlCol="0" anchor="ctr"/>
          <a:lstStyle/>
          <a:p>
            <a:pPr algn="ctr" rtl="1"/>
            <a:r>
              <a:rPr lang="en-US" sz="1050">
                <a:solidFill>
                  <a:schemeClr val="bg1"/>
                </a:solidFill>
                <a:latin typeface="Sakkal Majalla" panose="02000000000000000000" pitchFamily="2" charset="-78"/>
                <a:cs typeface="Sakkal Majalla" panose="02000000000000000000" pitchFamily="2" charset="-78"/>
              </a:rPr>
              <a:t>نائب الرئيس التنفيذي</a:t>
            </a:r>
            <a:endParaRPr lang="en-US" sz="1050" dirty="0">
              <a:solidFill>
                <a:schemeClr val="bg1"/>
              </a:solidFill>
              <a:latin typeface="Sakkal Majalla" panose="02000000000000000000" pitchFamily="2" charset="-78"/>
              <a:cs typeface="Sakkal Majalla" panose="02000000000000000000" pitchFamily="2" charset="-78"/>
            </a:endParaRPr>
          </a:p>
        </p:txBody>
      </p:sp>
      <p:cxnSp>
        <p:nvCxnSpPr>
          <p:cNvPr id="19" name="Straight Connector 20">
            <a:extLst>
              <a:ext uri="{FF2B5EF4-FFF2-40B4-BE49-F238E27FC236}">
                <a16:creationId xmlns:a16="http://schemas.microsoft.com/office/drawing/2014/main" id="{67FFF78D-098C-3AE4-2BF9-B7D387EB2D2F}"/>
              </a:ext>
            </a:extLst>
          </p:cNvPr>
          <p:cNvCxnSpPr>
            <a:cxnSpLocks/>
            <a:stCxn id="6" idx="2"/>
            <a:endCxn id="17" idx="0"/>
          </p:cNvCxnSpPr>
          <p:nvPr/>
        </p:nvCxnSpPr>
        <p:spPr>
          <a:xfrm flipH="1">
            <a:off x="2275443" y="1867738"/>
            <a:ext cx="1320" cy="515047"/>
          </a:xfrm>
          <a:prstGeom prst="line">
            <a:avLst/>
          </a:prstGeom>
        </p:spPr>
        <p:style>
          <a:lnRef idx="1">
            <a:schemeClr val="accent1"/>
          </a:lnRef>
          <a:fillRef idx="0">
            <a:schemeClr val="accent1"/>
          </a:fillRef>
          <a:effectRef idx="0">
            <a:schemeClr val="accent1"/>
          </a:effectRef>
          <a:fontRef idx="minor">
            <a:schemeClr val="tx1"/>
          </a:fontRef>
        </p:style>
      </p:cxnSp>
      <p:sp>
        <p:nvSpPr>
          <p:cNvPr id="20" name="Rectangle: Rounded Corners 21">
            <a:extLst>
              <a:ext uri="{FF2B5EF4-FFF2-40B4-BE49-F238E27FC236}">
                <a16:creationId xmlns:a16="http://schemas.microsoft.com/office/drawing/2014/main" id="{F1214FC2-5A18-3D29-DB78-7822D610C65B}"/>
              </a:ext>
            </a:extLst>
          </p:cNvPr>
          <p:cNvSpPr/>
          <p:nvPr/>
        </p:nvSpPr>
        <p:spPr>
          <a:xfrm>
            <a:off x="4001877" y="3219990"/>
            <a:ext cx="1140246" cy="181778"/>
          </a:xfrm>
          <a:prstGeom prst="roundRect">
            <a:avLst/>
          </a:prstGeom>
          <a:solidFill>
            <a:schemeClr val="accent2"/>
          </a:solidFill>
          <a:ln w="0" cap="flat">
            <a:noFill/>
            <a:prstDash val="solid"/>
            <a:miter/>
          </a:ln>
        </p:spPr>
        <p:txBody>
          <a:bodyPr rtlCol="0" anchor="ctr"/>
          <a:lstStyle/>
          <a:p>
            <a:pPr algn="ctr" rtl="1"/>
            <a:r>
              <a:rPr lang="en-US" sz="1050">
                <a:solidFill>
                  <a:schemeClr val="bg1"/>
                </a:solidFill>
                <a:latin typeface="Sakkal Majalla" panose="02000000000000000000" pitchFamily="2" charset="-78"/>
                <a:cs typeface="Sakkal Majalla" panose="02000000000000000000" pitchFamily="2" charset="-78"/>
              </a:rPr>
              <a:t>القطاع المالي</a:t>
            </a:r>
            <a:endParaRPr lang="en-US" sz="1050" dirty="0">
              <a:solidFill>
                <a:schemeClr val="bg1"/>
              </a:solidFill>
              <a:latin typeface="Sakkal Majalla" panose="02000000000000000000" pitchFamily="2" charset="-78"/>
              <a:cs typeface="Sakkal Majalla" panose="02000000000000000000" pitchFamily="2" charset="-78"/>
            </a:endParaRPr>
          </a:p>
        </p:txBody>
      </p:sp>
      <p:cxnSp>
        <p:nvCxnSpPr>
          <p:cNvPr id="21" name="Straight Connector 22">
            <a:extLst>
              <a:ext uri="{FF2B5EF4-FFF2-40B4-BE49-F238E27FC236}">
                <a16:creationId xmlns:a16="http://schemas.microsoft.com/office/drawing/2014/main" id="{62B17D33-51E8-0B4F-32B6-1DA019EA75FE}"/>
              </a:ext>
            </a:extLst>
          </p:cNvPr>
          <p:cNvCxnSpPr>
            <a:cxnSpLocks/>
            <a:stCxn id="20" idx="0"/>
            <a:endCxn id="12" idx="2"/>
          </p:cNvCxnSpPr>
          <p:nvPr/>
        </p:nvCxnSpPr>
        <p:spPr>
          <a:xfrm flipV="1">
            <a:off x="4572000" y="2417203"/>
            <a:ext cx="0" cy="8027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3">
            <a:extLst>
              <a:ext uri="{FF2B5EF4-FFF2-40B4-BE49-F238E27FC236}">
                <a16:creationId xmlns:a16="http://schemas.microsoft.com/office/drawing/2014/main" id="{07A34679-692C-8680-9A1F-AEB86D5887DF}"/>
              </a:ext>
            </a:extLst>
          </p:cNvPr>
          <p:cNvCxnSpPr>
            <a:cxnSpLocks/>
            <a:stCxn id="16" idx="1"/>
            <a:endCxn id="18" idx="3"/>
          </p:cNvCxnSpPr>
          <p:nvPr/>
        </p:nvCxnSpPr>
        <p:spPr>
          <a:xfrm flipH="1">
            <a:off x="2909089" y="2889816"/>
            <a:ext cx="29529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4">
            <a:extLst>
              <a:ext uri="{FF2B5EF4-FFF2-40B4-BE49-F238E27FC236}">
                <a16:creationId xmlns:a16="http://schemas.microsoft.com/office/drawing/2014/main" id="{D6C8A676-0DF8-A447-13CB-EA782F0EE01B}"/>
              </a:ext>
            </a:extLst>
          </p:cNvPr>
          <p:cNvCxnSpPr>
            <a:cxnSpLocks/>
            <a:stCxn id="15" idx="1"/>
          </p:cNvCxnSpPr>
          <p:nvPr/>
        </p:nvCxnSpPr>
        <p:spPr>
          <a:xfrm flipH="1">
            <a:off x="4572000" y="2610608"/>
            <a:ext cx="1290053" cy="72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5">
            <a:extLst>
              <a:ext uri="{FF2B5EF4-FFF2-40B4-BE49-F238E27FC236}">
                <a16:creationId xmlns:a16="http://schemas.microsoft.com/office/drawing/2014/main" id="{76940A70-F961-B6EA-281A-83E2158C7539}"/>
              </a:ext>
            </a:extLst>
          </p:cNvPr>
          <p:cNvCxnSpPr>
            <a:cxnSpLocks/>
            <a:endCxn id="17" idx="3"/>
          </p:cNvCxnSpPr>
          <p:nvPr/>
        </p:nvCxnSpPr>
        <p:spPr>
          <a:xfrm flipH="1" flipV="1">
            <a:off x="2916832" y="2473674"/>
            <a:ext cx="1665730" cy="5175"/>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5" name="Rectangle: Rounded Corners 26">
            <a:extLst>
              <a:ext uri="{FF2B5EF4-FFF2-40B4-BE49-F238E27FC236}">
                <a16:creationId xmlns:a16="http://schemas.microsoft.com/office/drawing/2014/main" id="{11D14494-1B4F-B53E-8C62-13B3FE1E4F79}"/>
              </a:ext>
            </a:extLst>
          </p:cNvPr>
          <p:cNvSpPr/>
          <p:nvPr/>
        </p:nvSpPr>
        <p:spPr>
          <a:xfrm>
            <a:off x="6458152" y="3219990"/>
            <a:ext cx="1140246" cy="181778"/>
          </a:xfrm>
          <a:prstGeom prst="roundRect">
            <a:avLst/>
          </a:prstGeom>
          <a:solidFill>
            <a:schemeClr val="accent2"/>
          </a:solidFill>
          <a:ln w="0" cap="flat">
            <a:noFill/>
            <a:prstDash val="solid"/>
            <a:miter/>
          </a:ln>
        </p:spPr>
        <p:txBody>
          <a:bodyPr rtlCol="0" anchor="ctr"/>
          <a:lstStyle/>
          <a:p>
            <a:pPr algn="ctr" rtl="1"/>
            <a:r>
              <a:rPr lang="en-US" sz="1050">
                <a:solidFill>
                  <a:schemeClr val="bg1"/>
                </a:solidFill>
                <a:latin typeface="Sakkal Majalla" panose="02000000000000000000" pitchFamily="2" charset="-78"/>
                <a:cs typeface="Sakkal Majalla" panose="02000000000000000000" pitchFamily="2" charset="-78"/>
              </a:rPr>
              <a:t>قطاع تطوير الأعمال</a:t>
            </a:r>
            <a:endParaRPr lang="en-US" sz="1050" dirty="0">
              <a:solidFill>
                <a:schemeClr val="bg1"/>
              </a:solidFill>
              <a:latin typeface="Sakkal Majalla" panose="02000000000000000000" pitchFamily="2" charset="-78"/>
              <a:cs typeface="Sakkal Majalla" panose="02000000000000000000" pitchFamily="2" charset="-78"/>
            </a:endParaRPr>
          </a:p>
        </p:txBody>
      </p:sp>
      <p:cxnSp>
        <p:nvCxnSpPr>
          <p:cNvPr id="26" name="Straight Connector 27">
            <a:extLst>
              <a:ext uri="{FF2B5EF4-FFF2-40B4-BE49-F238E27FC236}">
                <a16:creationId xmlns:a16="http://schemas.microsoft.com/office/drawing/2014/main" id="{B310E3BA-818E-6E87-42BF-2769A2976D26}"/>
              </a:ext>
            </a:extLst>
          </p:cNvPr>
          <p:cNvCxnSpPr>
            <a:stCxn id="25" idx="0"/>
          </p:cNvCxnSpPr>
          <p:nvPr/>
        </p:nvCxnSpPr>
        <p:spPr>
          <a:xfrm flipV="1">
            <a:off x="7028275" y="3052880"/>
            <a:ext cx="0" cy="1671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8">
            <a:extLst>
              <a:ext uri="{FF2B5EF4-FFF2-40B4-BE49-F238E27FC236}">
                <a16:creationId xmlns:a16="http://schemas.microsoft.com/office/drawing/2014/main" id="{19D26DA4-6D5B-9A32-D49E-F18F6962080D}"/>
              </a:ext>
            </a:extLst>
          </p:cNvPr>
          <p:cNvCxnSpPr>
            <a:cxnSpLocks/>
          </p:cNvCxnSpPr>
          <p:nvPr/>
        </p:nvCxnSpPr>
        <p:spPr>
          <a:xfrm flipH="1">
            <a:off x="4572000" y="3058512"/>
            <a:ext cx="2456274" cy="8295"/>
          </a:xfrm>
          <a:prstGeom prst="line">
            <a:avLst/>
          </a:prstGeom>
        </p:spPr>
        <p:style>
          <a:lnRef idx="1">
            <a:schemeClr val="accent1"/>
          </a:lnRef>
          <a:fillRef idx="0">
            <a:schemeClr val="accent1"/>
          </a:fillRef>
          <a:effectRef idx="0">
            <a:schemeClr val="accent1"/>
          </a:effectRef>
          <a:fontRef idx="minor">
            <a:schemeClr val="tx1"/>
          </a:fontRef>
        </p:style>
      </p:cxnSp>
      <p:sp>
        <p:nvSpPr>
          <p:cNvPr id="28" name="Rectangle: Rounded Corners 29">
            <a:extLst>
              <a:ext uri="{FF2B5EF4-FFF2-40B4-BE49-F238E27FC236}">
                <a16:creationId xmlns:a16="http://schemas.microsoft.com/office/drawing/2014/main" id="{208DD4EF-F2F5-4609-10C5-C77C122AC54D}"/>
              </a:ext>
            </a:extLst>
          </p:cNvPr>
          <p:cNvSpPr/>
          <p:nvPr/>
        </p:nvSpPr>
        <p:spPr>
          <a:xfrm>
            <a:off x="4734929" y="3633355"/>
            <a:ext cx="923686" cy="181778"/>
          </a:xfrm>
          <a:prstGeom prst="roundRect">
            <a:avLst/>
          </a:prstGeom>
          <a:solidFill>
            <a:schemeClr val="accent1">
              <a:lumMod val="50000"/>
            </a:schemeClr>
          </a:solidFill>
          <a:ln w="0" cap="flat">
            <a:noFill/>
            <a:prstDash val="solid"/>
            <a:miter/>
          </a:ln>
        </p:spPr>
        <p:txBody>
          <a:bodyPr rtlCol="0" anchor="ctr"/>
          <a:lstStyle/>
          <a:p>
            <a:pPr algn="ctr" rtl="1"/>
            <a:r>
              <a:rPr lang="en-US" sz="1050">
                <a:solidFill>
                  <a:schemeClr val="bg1"/>
                </a:solidFill>
                <a:latin typeface="Sakkal Majalla" panose="02000000000000000000" pitchFamily="2" charset="-78"/>
                <a:cs typeface="Sakkal Majalla" panose="02000000000000000000" pitchFamily="2" charset="-78"/>
              </a:rPr>
              <a:t>الأصول والاستثمار</a:t>
            </a:r>
            <a:endParaRPr lang="en-US" sz="1050" dirty="0">
              <a:solidFill>
                <a:schemeClr val="bg1"/>
              </a:solidFill>
              <a:latin typeface="Sakkal Majalla" panose="02000000000000000000" pitchFamily="2" charset="-78"/>
              <a:cs typeface="Sakkal Majalla" panose="02000000000000000000" pitchFamily="2" charset="-78"/>
            </a:endParaRPr>
          </a:p>
        </p:txBody>
      </p:sp>
      <p:sp>
        <p:nvSpPr>
          <p:cNvPr id="29" name="Rectangle: Rounded Corners 30">
            <a:extLst>
              <a:ext uri="{FF2B5EF4-FFF2-40B4-BE49-F238E27FC236}">
                <a16:creationId xmlns:a16="http://schemas.microsoft.com/office/drawing/2014/main" id="{0F405970-03AE-CD07-C943-9049C6C98397}"/>
              </a:ext>
            </a:extLst>
          </p:cNvPr>
          <p:cNvSpPr/>
          <p:nvPr/>
        </p:nvSpPr>
        <p:spPr>
          <a:xfrm>
            <a:off x="3588719" y="3633355"/>
            <a:ext cx="923686" cy="181778"/>
          </a:xfrm>
          <a:prstGeom prst="roundRect">
            <a:avLst/>
          </a:prstGeom>
          <a:solidFill>
            <a:schemeClr val="accent1">
              <a:lumMod val="50000"/>
            </a:schemeClr>
          </a:solidFill>
          <a:ln w="0" cap="flat">
            <a:noFill/>
            <a:prstDash val="solid"/>
            <a:miter/>
          </a:ln>
        </p:spPr>
        <p:txBody>
          <a:bodyPr rtlCol="0" anchor="ctr"/>
          <a:lstStyle/>
          <a:p>
            <a:pPr algn="ctr" rtl="1"/>
            <a:r>
              <a:rPr lang="en-US" sz="1050">
                <a:solidFill>
                  <a:schemeClr val="bg1"/>
                </a:solidFill>
                <a:latin typeface="Sakkal Majalla" panose="02000000000000000000" pitchFamily="2" charset="-78"/>
                <a:cs typeface="Sakkal Majalla" panose="02000000000000000000" pitchFamily="2" charset="-78"/>
              </a:rPr>
              <a:t>الشؤون المالية</a:t>
            </a:r>
            <a:endParaRPr lang="en-US" sz="1050" dirty="0">
              <a:solidFill>
                <a:schemeClr val="bg1"/>
              </a:solidFill>
              <a:latin typeface="Sakkal Majalla" panose="02000000000000000000" pitchFamily="2" charset="-78"/>
              <a:cs typeface="Sakkal Majalla" panose="02000000000000000000" pitchFamily="2" charset="-78"/>
            </a:endParaRPr>
          </a:p>
        </p:txBody>
      </p:sp>
      <p:sp>
        <p:nvSpPr>
          <p:cNvPr id="30" name="Rectangle: Rounded Corners 31">
            <a:extLst>
              <a:ext uri="{FF2B5EF4-FFF2-40B4-BE49-F238E27FC236}">
                <a16:creationId xmlns:a16="http://schemas.microsoft.com/office/drawing/2014/main" id="{19D70C41-C7BA-6649-6C9A-31DFF5B6DE0F}"/>
              </a:ext>
            </a:extLst>
          </p:cNvPr>
          <p:cNvSpPr/>
          <p:nvPr/>
        </p:nvSpPr>
        <p:spPr>
          <a:xfrm>
            <a:off x="4764933" y="3961781"/>
            <a:ext cx="893682" cy="181778"/>
          </a:xfrm>
          <a:prstGeom prst="roundRect">
            <a:avLst/>
          </a:prstGeom>
          <a:solidFill>
            <a:schemeClr val="accent1">
              <a:lumMod val="20000"/>
              <a:lumOff val="80000"/>
            </a:schemeClr>
          </a:solidFill>
          <a:ln w="0" cap="flat">
            <a:noFill/>
            <a:prstDash val="solid"/>
            <a:miter/>
          </a:ln>
        </p:spPr>
        <p:txBody>
          <a:bodyPr rtlCol="0" anchor="ctr"/>
          <a:lstStyle/>
          <a:p>
            <a:pPr algn="ctr" rtl="1"/>
            <a:r>
              <a:rPr lang="en-US" sz="1050">
                <a:solidFill>
                  <a:schemeClr val="tx1">
                    <a:lumMod val="95000"/>
                    <a:lumOff val="5000"/>
                  </a:schemeClr>
                </a:solidFill>
                <a:latin typeface="Sakkal Majalla" panose="02000000000000000000" pitchFamily="2" charset="-78"/>
                <a:cs typeface="Sakkal Majalla" panose="02000000000000000000" pitchFamily="2" charset="-78"/>
              </a:rPr>
              <a:t>الأصول</a:t>
            </a:r>
            <a:endParaRPr lang="en-US" sz="1050" dirty="0">
              <a:solidFill>
                <a:schemeClr val="tx1">
                  <a:lumMod val="95000"/>
                  <a:lumOff val="5000"/>
                </a:schemeClr>
              </a:solidFill>
              <a:latin typeface="Sakkal Majalla" panose="02000000000000000000" pitchFamily="2" charset="-78"/>
              <a:cs typeface="Sakkal Majalla" panose="02000000000000000000" pitchFamily="2" charset="-78"/>
            </a:endParaRPr>
          </a:p>
        </p:txBody>
      </p:sp>
      <p:sp>
        <p:nvSpPr>
          <p:cNvPr id="31" name="Rectangle: Rounded Corners 32">
            <a:extLst>
              <a:ext uri="{FF2B5EF4-FFF2-40B4-BE49-F238E27FC236}">
                <a16:creationId xmlns:a16="http://schemas.microsoft.com/office/drawing/2014/main" id="{4F8815D4-20F4-3A88-51B0-FE9837AEDA9B}"/>
              </a:ext>
            </a:extLst>
          </p:cNvPr>
          <p:cNvSpPr/>
          <p:nvPr/>
        </p:nvSpPr>
        <p:spPr>
          <a:xfrm>
            <a:off x="3603721" y="3961781"/>
            <a:ext cx="893682" cy="181778"/>
          </a:xfrm>
          <a:prstGeom prst="roundRect">
            <a:avLst/>
          </a:prstGeom>
          <a:solidFill>
            <a:schemeClr val="accent1">
              <a:lumMod val="20000"/>
              <a:lumOff val="80000"/>
            </a:schemeClr>
          </a:solidFill>
          <a:ln w="0" cap="flat">
            <a:noFill/>
            <a:prstDash val="solid"/>
            <a:miter/>
          </a:ln>
        </p:spPr>
        <p:txBody>
          <a:bodyPr rtlCol="0" anchor="ctr"/>
          <a:lstStyle/>
          <a:p>
            <a:pPr algn="ctr" rtl="1"/>
            <a:r>
              <a:rPr lang="en-US" sz="1050">
                <a:solidFill>
                  <a:schemeClr val="tx1">
                    <a:lumMod val="95000"/>
                    <a:lumOff val="5000"/>
                  </a:schemeClr>
                </a:solidFill>
                <a:latin typeface="Sakkal Majalla" panose="02000000000000000000" pitchFamily="2" charset="-78"/>
                <a:cs typeface="Sakkal Majalla" panose="02000000000000000000" pitchFamily="2" charset="-78"/>
              </a:rPr>
              <a:t>الشؤون المالية</a:t>
            </a:r>
            <a:endParaRPr lang="en-US" sz="1050" dirty="0">
              <a:solidFill>
                <a:schemeClr val="tx1">
                  <a:lumMod val="95000"/>
                  <a:lumOff val="5000"/>
                </a:schemeClr>
              </a:solidFill>
              <a:latin typeface="Sakkal Majalla" panose="02000000000000000000" pitchFamily="2" charset="-78"/>
              <a:cs typeface="Sakkal Majalla" panose="02000000000000000000" pitchFamily="2" charset="-78"/>
            </a:endParaRPr>
          </a:p>
        </p:txBody>
      </p:sp>
      <p:sp>
        <p:nvSpPr>
          <p:cNvPr id="32" name="Rectangle: Rounded Corners 33">
            <a:extLst>
              <a:ext uri="{FF2B5EF4-FFF2-40B4-BE49-F238E27FC236}">
                <a16:creationId xmlns:a16="http://schemas.microsoft.com/office/drawing/2014/main" id="{7E8F698D-1722-BBE6-91D1-D8EC2112B4BC}"/>
              </a:ext>
            </a:extLst>
          </p:cNvPr>
          <p:cNvSpPr/>
          <p:nvPr/>
        </p:nvSpPr>
        <p:spPr>
          <a:xfrm>
            <a:off x="4764933" y="4229695"/>
            <a:ext cx="893682" cy="181778"/>
          </a:xfrm>
          <a:prstGeom prst="roundRect">
            <a:avLst/>
          </a:prstGeom>
          <a:solidFill>
            <a:schemeClr val="accent1">
              <a:lumMod val="20000"/>
              <a:lumOff val="80000"/>
            </a:schemeClr>
          </a:solidFill>
          <a:ln w="0" cap="flat">
            <a:noFill/>
            <a:prstDash val="solid"/>
            <a:miter/>
          </a:ln>
        </p:spPr>
        <p:txBody>
          <a:bodyPr rtlCol="0" anchor="ctr"/>
          <a:lstStyle/>
          <a:p>
            <a:pPr algn="ctr" rtl="1"/>
            <a:r>
              <a:rPr lang="en-US" sz="1050">
                <a:solidFill>
                  <a:schemeClr val="tx1">
                    <a:lumMod val="95000"/>
                    <a:lumOff val="5000"/>
                  </a:schemeClr>
                </a:solidFill>
                <a:latin typeface="Sakkal Majalla" panose="02000000000000000000" pitchFamily="2" charset="-78"/>
                <a:cs typeface="Sakkal Majalla" panose="02000000000000000000" pitchFamily="2" charset="-78"/>
              </a:rPr>
              <a:t>الاستثمار</a:t>
            </a:r>
            <a:endParaRPr lang="en-US" sz="1050" dirty="0">
              <a:solidFill>
                <a:schemeClr val="tx1">
                  <a:lumMod val="95000"/>
                  <a:lumOff val="5000"/>
                </a:schemeClr>
              </a:solidFill>
              <a:latin typeface="Sakkal Majalla" panose="02000000000000000000" pitchFamily="2" charset="-78"/>
              <a:cs typeface="Sakkal Majalla" panose="02000000000000000000" pitchFamily="2" charset="-78"/>
            </a:endParaRPr>
          </a:p>
        </p:txBody>
      </p:sp>
      <p:sp>
        <p:nvSpPr>
          <p:cNvPr id="33" name="Rectangle: Rounded Corners 34">
            <a:extLst>
              <a:ext uri="{FF2B5EF4-FFF2-40B4-BE49-F238E27FC236}">
                <a16:creationId xmlns:a16="http://schemas.microsoft.com/office/drawing/2014/main" id="{140ADA24-8351-EEC5-1712-2F0644B5BA89}"/>
              </a:ext>
            </a:extLst>
          </p:cNvPr>
          <p:cNvSpPr/>
          <p:nvPr/>
        </p:nvSpPr>
        <p:spPr>
          <a:xfrm>
            <a:off x="3603721" y="4229695"/>
            <a:ext cx="893682" cy="181778"/>
          </a:xfrm>
          <a:prstGeom prst="roundRect">
            <a:avLst/>
          </a:prstGeom>
          <a:solidFill>
            <a:schemeClr val="accent1">
              <a:lumMod val="20000"/>
              <a:lumOff val="80000"/>
            </a:schemeClr>
          </a:solidFill>
          <a:ln w="0" cap="flat">
            <a:noFill/>
            <a:prstDash val="solid"/>
            <a:miter/>
          </a:ln>
        </p:spPr>
        <p:txBody>
          <a:bodyPr rtlCol="0" anchor="ctr"/>
          <a:lstStyle/>
          <a:p>
            <a:pPr algn="ctr" rtl="1"/>
            <a:r>
              <a:rPr lang="en-US" sz="1050">
                <a:solidFill>
                  <a:schemeClr val="tx1">
                    <a:lumMod val="95000"/>
                    <a:lumOff val="5000"/>
                  </a:schemeClr>
                </a:solidFill>
                <a:latin typeface="Sakkal Majalla" panose="02000000000000000000" pitchFamily="2" charset="-78"/>
                <a:cs typeface="Sakkal Majalla" panose="02000000000000000000" pitchFamily="2" charset="-78"/>
              </a:rPr>
              <a:t>الخزينة والنقد</a:t>
            </a:r>
            <a:endParaRPr lang="en-US" sz="1050" dirty="0">
              <a:solidFill>
                <a:schemeClr val="tx1">
                  <a:lumMod val="95000"/>
                  <a:lumOff val="5000"/>
                </a:schemeClr>
              </a:solidFill>
              <a:latin typeface="Sakkal Majalla" panose="02000000000000000000" pitchFamily="2" charset="-78"/>
              <a:cs typeface="Sakkal Majalla" panose="02000000000000000000" pitchFamily="2" charset="-78"/>
            </a:endParaRPr>
          </a:p>
        </p:txBody>
      </p:sp>
      <p:cxnSp>
        <p:nvCxnSpPr>
          <p:cNvPr id="34" name="Connector: Elbow 35">
            <a:extLst>
              <a:ext uri="{FF2B5EF4-FFF2-40B4-BE49-F238E27FC236}">
                <a16:creationId xmlns:a16="http://schemas.microsoft.com/office/drawing/2014/main" id="{B672E3C0-CA7B-6FFE-77B0-EA1F3CE514E1}"/>
              </a:ext>
            </a:extLst>
          </p:cNvPr>
          <p:cNvCxnSpPr>
            <a:cxnSpLocks/>
            <a:stCxn id="28" idx="2"/>
            <a:endCxn id="32" idx="3"/>
          </p:cNvCxnSpPr>
          <p:nvPr/>
        </p:nvCxnSpPr>
        <p:spPr>
          <a:xfrm rot="16200000" flipH="1">
            <a:off x="5174968" y="3836936"/>
            <a:ext cx="505451" cy="461843"/>
          </a:xfrm>
          <a:prstGeom prst="bentConnector4">
            <a:avLst>
              <a:gd name="adj1" fmla="val 14569"/>
              <a:gd name="adj2" fmla="val 126652"/>
            </a:avLst>
          </a:prstGeom>
        </p:spPr>
        <p:style>
          <a:lnRef idx="1">
            <a:schemeClr val="accent1"/>
          </a:lnRef>
          <a:fillRef idx="0">
            <a:schemeClr val="accent1"/>
          </a:fillRef>
          <a:effectRef idx="0">
            <a:schemeClr val="accent1"/>
          </a:effectRef>
          <a:fontRef idx="minor">
            <a:schemeClr val="tx1"/>
          </a:fontRef>
        </p:style>
      </p:cxnSp>
      <p:cxnSp>
        <p:nvCxnSpPr>
          <p:cNvPr id="35" name="Connector: Elbow 36">
            <a:extLst>
              <a:ext uri="{FF2B5EF4-FFF2-40B4-BE49-F238E27FC236}">
                <a16:creationId xmlns:a16="http://schemas.microsoft.com/office/drawing/2014/main" id="{88A35E2C-BF6E-C81D-6D1B-0E293303A96B}"/>
              </a:ext>
            </a:extLst>
          </p:cNvPr>
          <p:cNvCxnSpPr>
            <a:cxnSpLocks/>
            <a:stCxn id="29" idx="2"/>
            <a:endCxn id="33" idx="1"/>
          </p:cNvCxnSpPr>
          <p:nvPr/>
        </p:nvCxnSpPr>
        <p:spPr>
          <a:xfrm rot="5400000">
            <a:off x="3574417" y="3844438"/>
            <a:ext cx="505451" cy="446841"/>
          </a:xfrm>
          <a:prstGeom prst="bentConnector4">
            <a:avLst>
              <a:gd name="adj1" fmla="val 11786"/>
              <a:gd name="adj2" fmla="val 125973"/>
            </a:avLst>
          </a:prstGeom>
        </p:spPr>
        <p:style>
          <a:lnRef idx="1">
            <a:schemeClr val="accent1"/>
          </a:lnRef>
          <a:fillRef idx="0">
            <a:schemeClr val="accent1"/>
          </a:fillRef>
          <a:effectRef idx="0">
            <a:schemeClr val="accent1"/>
          </a:effectRef>
          <a:fontRef idx="minor">
            <a:schemeClr val="tx1"/>
          </a:fontRef>
        </p:style>
      </p:cxnSp>
      <p:cxnSp>
        <p:nvCxnSpPr>
          <p:cNvPr id="37" name="Connector: Elbow 37">
            <a:extLst>
              <a:ext uri="{FF2B5EF4-FFF2-40B4-BE49-F238E27FC236}">
                <a16:creationId xmlns:a16="http://schemas.microsoft.com/office/drawing/2014/main" id="{14C18B04-A826-C461-6A0D-FAEA73AD81F9}"/>
              </a:ext>
            </a:extLst>
          </p:cNvPr>
          <p:cNvCxnSpPr>
            <a:cxnSpLocks/>
            <a:stCxn id="28" idx="0"/>
            <a:endCxn id="20" idx="2"/>
          </p:cNvCxnSpPr>
          <p:nvPr/>
        </p:nvCxnSpPr>
        <p:spPr>
          <a:xfrm rot="16200000" flipV="1">
            <a:off x="4768593" y="3205176"/>
            <a:ext cx="231587" cy="62477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8" name="Connector: Elbow 38">
            <a:extLst>
              <a:ext uri="{FF2B5EF4-FFF2-40B4-BE49-F238E27FC236}">
                <a16:creationId xmlns:a16="http://schemas.microsoft.com/office/drawing/2014/main" id="{0C9C252F-DFC2-31FE-8894-C0F98B8579D9}"/>
              </a:ext>
            </a:extLst>
          </p:cNvPr>
          <p:cNvCxnSpPr>
            <a:cxnSpLocks/>
            <a:stCxn id="29" idx="0"/>
            <a:endCxn id="20" idx="2"/>
          </p:cNvCxnSpPr>
          <p:nvPr/>
        </p:nvCxnSpPr>
        <p:spPr>
          <a:xfrm rot="5400000" flipH="1" flipV="1">
            <a:off x="4195488" y="3256843"/>
            <a:ext cx="231587" cy="521438"/>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9" name="Rectangle: Rounded Corners 39">
            <a:extLst>
              <a:ext uri="{FF2B5EF4-FFF2-40B4-BE49-F238E27FC236}">
                <a16:creationId xmlns:a16="http://schemas.microsoft.com/office/drawing/2014/main" id="{A2FFDBC6-A488-556C-6AF4-AA69C0D93747}"/>
              </a:ext>
            </a:extLst>
          </p:cNvPr>
          <p:cNvSpPr/>
          <p:nvPr/>
        </p:nvSpPr>
        <p:spPr>
          <a:xfrm>
            <a:off x="5861821" y="3633355"/>
            <a:ext cx="1456780" cy="181778"/>
          </a:xfrm>
          <a:prstGeom prst="roundRect">
            <a:avLst/>
          </a:prstGeom>
          <a:solidFill>
            <a:schemeClr val="accent1">
              <a:lumMod val="50000"/>
            </a:schemeClr>
          </a:solidFill>
          <a:ln w="0" cap="flat">
            <a:noFill/>
            <a:prstDash val="solid"/>
            <a:miter/>
          </a:ln>
        </p:spPr>
        <p:txBody>
          <a:bodyPr rtlCol="0" anchor="ctr"/>
          <a:lstStyle/>
          <a:p>
            <a:pPr algn="ctr" rtl="1"/>
            <a:r>
              <a:rPr lang="en-US" sz="1050" dirty="0" err="1">
                <a:solidFill>
                  <a:schemeClr val="bg1"/>
                </a:solidFill>
                <a:latin typeface="Sakkal Majalla" panose="02000000000000000000" pitchFamily="2" charset="-78"/>
                <a:cs typeface="Sakkal Majalla" panose="02000000000000000000" pitchFamily="2" charset="-78"/>
              </a:rPr>
              <a:t>التسويق</a:t>
            </a:r>
            <a:r>
              <a:rPr lang="en-US" sz="1050" dirty="0">
                <a:solidFill>
                  <a:schemeClr val="bg1"/>
                </a:solidFill>
                <a:latin typeface="Sakkal Majalla" panose="02000000000000000000" pitchFamily="2" charset="-78"/>
                <a:cs typeface="Sakkal Majalla" panose="02000000000000000000" pitchFamily="2" charset="-78"/>
              </a:rPr>
              <a:t> </a:t>
            </a:r>
            <a:r>
              <a:rPr lang="en-US" sz="1050" dirty="0" err="1">
                <a:solidFill>
                  <a:schemeClr val="bg1"/>
                </a:solidFill>
                <a:latin typeface="Sakkal Majalla" panose="02000000000000000000" pitchFamily="2" charset="-78"/>
                <a:cs typeface="Sakkal Majalla" panose="02000000000000000000" pitchFamily="2" charset="-78"/>
              </a:rPr>
              <a:t>والاتصال</a:t>
            </a:r>
            <a:r>
              <a:rPr lang="en-US" sz="1050" dirty="0">
                <a:solidFill>
                  <a:schemeClr val="bg1"/>
                </a:solidFill>
                <a:latin typeface="Sakkal Majalla" panose="02000000000000000000" pitchFamily="2" charset="-78"/>
                <a:cs typeface="Sakkal Majalla" panose="02000000000000000000" pitchFamily="2" charset="-78"/>
              </a:rPr>
              <a:t> </a:t>
            </a:r>
            <a:r>
              <a:rPr lang="en-US" sz="1050" dirty="0" err="1">
                <a:solidFill>
                  <a:schemeClr val="bg1"/>
                </a:solidFill>
                <a:latin typeface="Sakkal Majalla" panose="02000000000000000000" pitchFamily="2" charset="-78"/>
                <a:cs typeface="Sakkal Majalla" panose="02000000000000000000" pitchFamily="2" charset="-78"/>
              </a:rPr>
              <a:t>المؤسسي</a:t>
            </a:r>
            <a:endParaRPr lang="en-US" sz="1050" dirty="0">
              <a:solidFill>
                <a:schemeClr val="bg1"/>
              </a:solidFill>
              <a:latin typeface="Sakkal Majalla" panose="02000000000000000000" pitchFamily="2" charset="-78"/>
              <a:cs typeface="Sakkal Majalla" panose="02000000000000000000" pitchFamily="2" charset="-78"/>
            </a:endParaRPr>
          </a:p>
        </p:txBody>
      </p:sp>
      <p:sp>
        <p:nvSpPr>
          <p:cNvPr id="40" name="Rectangle: Rounded Corners 40">
            <a:extLst>
              <a:ext uri="{FF2B5EF4-FFF2-40B4-BE49-F238E27FC236}">
                <a16:creationId xmlns:a16="http://schemas.microsoft.com/office/drawing/2014/main" id="{D7F6177F-758B-018E-9454-ACBB0EA1832E}"/>
              </a:ext>
            </a:extLst>
          </p:cNvPr>
          <p:cNvSpPr/>
          <p:nvPr/>
        </p:nvSpPr>
        <p:spPr>
          <a:xfrm>
            <a:off x="6160228" y="3979805"/>
            <a:ext cx="893682" cy="181778"/>
          </a:xfrm>
          <a:prstGeom prst="roundRect">
            <a:avLst/>
          </a:prstGeom>
          <a:solidFill>
            <a:schemeClr val="accent1">
              <a:lumMod val="20000"/>
              <a:lumOff val="80000"/>
            </a:schemeClr>
          </a:solidFill>
          <a:ln w="0" cap="flat">
            <a:noFill/>
            <a:prstDash val="solid"/>
            <a:miter/>
          </a:ln>
        </p:spPr>
        <p:txBody>
          <a:bodyPr rtlCol="0" anchor="ctr"/>
          <a:lstStyle/>
          <a:p>
            <a:pPr algn="ctr" rtl="1"/>
            <a:r>
              <a:rPr lang="en-US" sz="1050">
                <a:solidFill>
                  <a:schemeClr val="tx1">
                    <a:lumMod val="95000"/>
                    <a:lumOff val="5000"/>
                  </a:schemeClr>
                </a:solidFill>
                <a:latin typeface="Sakkal Majalla" panose="02000000000000000000" pitchFamily="2" charset="-78"/>
                <a:cs typeface="Sakkal Majalla" panose="02000000000000000000" pitchFamily="2" charset="-78"/>
              </a:rPr>
              <a:t>التسويق</a:t>
            </a:r>
            <a:endParaRPr lang="en-US" sz="1050" dirty="0">
              <a:solidFill>
                <a:schemeClr val="tx1">
                  <a:lumMod val="95000"/>
                  <a:lumOff val="5000"/>
                </a:schemeClr>
              </a:solidFill>
              <a:latin typeface="Sakkal Majalla" panose="02000000000000000000" pitchFamily="2" charset="-78"/>
              <a:cs typeface="Sakkal Majalla" panose="02000000000000000000" pitchFamily="2" charset="-78"/>
            </a:endParaRPr>
          </a:p>
        </p:txBody>
      </p:sp>
      <p:sp>
        <p:nvSpPr>
          <p:cNvPr id="41" name="Rectangle: Rounded Corners 41">
            <a:extLst>
              <a:ext uri="{FF2B5EF4-FFF2-40B4-BE49-F238E27FC236}">
                <a16:creationId xmlns:a16="http://schemas.microsoft.com/office/drawing/2014/main" id="{E8428AF8-DFFE-BF8B-4F33-E6889760F402}"/>
              </a:ext>
            </a:extLst>
          </p:cNvPr>
          <p:cNvSpPr/>
          <p:nvPr/>
        </p:nvSpPr>
        <p:spPr>
          <a:xfrm>
            <a:off x="6160228" y="4247719"/>
            <a:ext cx="893682" cy="181778"/>
          </a:xfrm>
          <a:prstGeom prst="roundRect">
            <a:avLst/>
          </a:prstGeom>
          <a:solidFill>
            <a:schemeClr val="accent1">
              <a:lumMod val="20000"/>
              <a:lumOff val="80000"/>
            </a:schemeClr>
          </a:solidFill>
          <a:ln w="0" cap="flat">
            <a:noFill/>
            <a:prstDash val="solid"/>
            <a:miter/>
          </a:ln>
        </p:spPr>
        <p:txBody>
          <a:bodyPr rtlCol="0" anchor="ctr"/>
          <a:lstStyle/>
          <a:p>
            <a:pPr algn="ctr" rtl="1"/>
            <a:r>
              <a:rPr lang="en-US" sz="1050">
                <a:solidFill>
                  <a:schemeClr val="tx1">
                    <a:lumMod val="95000"/>
                    <a:lumOff val="5000"/>
                  </a:schemeClr>
                </a:solidFill>
                <a:latin typeface="Sakkal Majalla" panose="02000000000000000000" pitchFamily="2" charset="-78"/>
                <a:cs typeface="Sakkal Majalla" panose="02000000000000000000" pitchFamily="2" charset="-78"/>
              </a:rPr>
              <a:t>الاتصال المؤسسي</a:t>
            </a:r>
            <a:endParaRPr lang="en-US" sz="1050" dirty="0">
              <a:solidFill>
                <a:schemeClr val="tx1">
                  <a:lumMod val="95000"/>
                  <a:lumOff val="5000"/>
                </a:schemeClr>
              </a:solidFill>
              <a:latin typeface="Sakkal Majalla" panose="02000000000000000000" pitchFamily="2" charset="-78"/>
              <a:cs typeface="Sakkal Majalla" panose="02000000000000000000" pitchFamily="2" charset="-78"/>
            </a:endParaRPr>
          </a:p>
        </p:txBody>
      </p:sp>
      <p:cxnSp>
        <p:nvCxnSpPr>
          <p:cNvPr id="42" name="Connector: Elbow 42">
            <a:extLst>
              <a:ext uri="{FF2B5EF4-FFF2-40B4-BE49-F238E27FC236}">
                <a16:creationId xmlns:a16="http://schemas.microsoft.com/office/drawing/2014/main" id="{22E52DC5-807B-FBFE-BBBB-5118A2069915}"/>
              </a:ext>
            </a:extLst>
          </p:cNvPr>
          <p:cNvCxnSpPr>
            <a:cxnSpLocks/>
            <a:stCxn id="39" idx="2"/>
            <a:endCxn id="41" idx="3"/>
          </p:cNvCxnSpPr>
          <p:nvPr/>
        </p:nvCxnSpPr>
        <p:spPr>
          <a:xfrm rot="16200000" flipH="1">
            <a:off x="6560323" y="3845020"/>
            <a:ext cx="523475" cy="463699"/>
          </a:xfrm>
          <a:prstGeom prst="bentConnector4">
            <a:avLst>
              <a:gd name="adj1" fmla="val 17133"/>
              <a:gd name="adj2" fmla="val 127503"/>
            </a:avLst>
          </a:prstGeom>
        </p:spPr>
        <p:style>
          <a:lnRef idx="1">
            <a:schemeClr val="accent1"/>
          </a:lnRef>
          <a:fillRef idx="0">
            <a:schemeClr val="accent1"/>
          </a:fillRef>
          <a:effectRef idx="0">
            <a:schemeClr val="accent1"/>
          </a:effectRef>
          <a:fontRef idx="minor">
            <a:schemeClr val="tx1"/>
          </a:fontRef>
        </p:style>
      </p:cxnSp>
      <p:cxnSp>
        <p:nvCxnSpPr>
          <p:cNvPr id="43" name="Connector: Elbow 43">
            <a:extLst>
              <a:ext uri="{FF2B5EF4-FFF2-40B4-BE49-F238E27FC236}">
                <a16:creationId xmlns:a16="http://schemas.microsoft.com/office/drawing/2014/main" id="{6E04765C-EF4A-46BC-B638-11FEC01FEFC9}"/>
              </a:ext>
            </a:extLst>
          </p:cNvPr>
          <p:cNvCxnSpPr>
            <a:cxnSpLocks/>
            <a:stCxn id="39" idx="0"/>
            <a:endCxn id="25" idx="2"/>
          </p:cNvCxnSpPr>
          <p:nvPr/>
        </p:nvCxnSpPr>
        <p:spPr>
          <a:xfrm rot="5400000" flipH="1" flipV="1">
            <a:off x="6693450" y="3298530"/>
            <a:ext cx="231587" cy="43806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44" name="Rectangle: Rounded Corners 44">
            <a:extLst>
              <a:ext uri="{FF2B5EF4-FFF2-40B4-BE49-F238E27FC236}">
                <a16:creationId xmlns:a16="http://schemas.microsoft.com/office/drawing/2014/main" id="{A9A466CF-BA0C-9AAF-3BDF-CAF936BDD329}"/>
              </a:ext>
            </a:extLst>
          </p:cNvPr>
          <p:cNvSpPr/>
          <p:nvPr/>
        </p:nvSpPr>
        <p:spPr>
          <a:xfrm>
            <a:off x="7521805" y="3633355"/>
            <a:ext cx="1300374" cy="181778"/>
          </a:xfrm>
          <a:prstGeom prst="roundRect">
            <a:avLst/>
          </a:prstGeom>
          <a:solidFill>
            <a:schemeClr val="accent1">
              <a:lumMod val="50000"/>
            </a:schemeClr>
          </a:solidFill>
          <a:ln w="0" cap="flat">
            <a:noFill/>
            <a:prstDash val="solid"/>
            <a:miter/>
          </a:ln>
        </p:spPr>
        <p:txBody>
          <a:bodyPr rtlCol="0" anchor="ctr"/>
          <a:lstStyle/>
          <a:p>
            <a:pPr algn="ctr" rtl="1"/>
            <a:r>
              <a:rPr lang="en-US" sz="1050">
                <a:solidFill>
                  <a:schemeClr val="bg1"/>
                </a:solidFill>
                <a:latin typeface="Sakkal Majalla" panose="02000000000000000000" pitchFamily="2" charset="-78"/>
                <a:cs typeface="Sakkal Majalla" panose="02000000000000000000" pitchFamily="2" charset="-78"/>
              </a:rPr>
              <a:t>تطوير الأعمال</a:t>
            </a:r>
            <a:endParaRPr lang="en-US" sz="1050" dirty="0">
              <a:solidFill>
                <a:schemeClr val="bg1"/>
              </a:solidFill>
              <a:latin typeface="Sakkal Majalla" panose="02000000000000000000" pitchFamily="2" charset="-78"/>
              <a:cs typeface="Sakkal Majalla" panose="02000000000000000000" pitchFamily="2" charset="-78"/>
            </a:endParaRPr>
          </a:p>
        </p:txBody>
      </p:sp>
      <p:sp>
        <p:nvSpPr>
          <p:cNvPr id="45" name="Rectangle: Rounded Corners 45">
            <a:extLst>
              <a:ext uri="{FF2B5EF4-FFF2-40B4-BE49-F238E27FC236}">
                <a16:creationId xmlns:a16="http://schemas.microsoft.com/office/drawing/2014/main" id="{305E21FA-6FC8-C72D-8D36-B8BB79EFD598}"/>
              </a:ext>
            </a:extLst>
          </p:cNvPr>
          <p:cNvSpPr/>
          <p:nvPr/>
        </p:nvSpPr>
        <p:spPr>
          <a:xfrm>
            <a:off x="7671251" y="4036955"/>
            <a:ext cx="1001482" cy="181778"/>
          </a:xfrm>
          <a:prstGeom prst="roundRect">
            <a:avLst/>
          </a:prstGeom>
          <a:solidFill>
            <a:schemeClr val="accent1">
              <a:lumMod val="20000"/>
              <a:lumOff val="80000"/>
            </a:schemeClr>
          </a:solidFill>
          <a:ln w="0" cap="flat">
            <a:noFill/>
            <a:prstDash val="solid"/>
            <a:miter/>
          </a:ln>
        </p:spPr>
        <p:txBody>
          <a:bodyPr rtlCol="0" anchor="ctr"/>
          <a:lstStyle/>
          <a:p>
            <a:pPr algn="ctr" rtl="1"/>
            <a:r>
              <a:rPr lang="en-US" sz="1050">
                <a:solidFill>
                  <a:schemeClr val="tx1">
                    <a:lumMod val="95000"/>
                    <a:lumOff val="5000"/>
                  </a:schemeClr>
                </a:solidFill>
                <a:latin typeface="Sakkal Majalla" panose="02000000000000000000" pitchFamily="2" charset="-78"/>
                <a:cs typeface="Sakkal Majalla" panose="02000000000000000000" pitchFamily="2" charset="-78"/>
              </a:rPr>
              <a:t>البحث والتطوير</a:t>
            </a:r>
            <a:endParaRPr lang="en-US" sz="1050" dirty="0">
              <a:solidFill>
                <a:schemeClr val="tx1">
                  <a:lumMod val="95000"/>
                  <a:lumOff val="5000"/>
                </a:schemeClr>
              </a:solidFill>
              <a:latin typeface="Sakkal Majalla" panose="02000000000000000000" pitchFamily="2" charset="-78"/>
              <a:cs typeface="Sakkal Majalla" panose="02000000000000000000" pitchFamily="2" charset="-78"/>
            </a:endParaRPr>
          </a:p>
        </p:txBody>
      </p:sp>
      <p:cxnSp>
        <p:nvCxnSpPr>
          <p:cNvPr id="46" name="Connector: Elbow 46">
            <a:extLst>
              <a:ext uri="{FF2B5EF4-FFF2-40B4-BE49-F238E27FC236}">
                <a16:creationId xmlns:a16="http://schemas.microsoft.com/office/drawing/2014/main" id="{DC65238D-E0CD-20D1-7547-94815BB7C98A}"/>
              </a:ext>
            </a:extLst>
          </p:cNvPr>
          <p:cNvCxnSpPr>
            <a:cxnSpLocks/>
            <a:stCxn id="44" idx="0"/>
          </p:cNvCxnSpPr>
          <p:nvPr/>
        </p:nvCxnSpPr>
        <p:spPr>
          <a:xfrm rot="16200000" flipV="1">
            <a:off x="7482617" y="2943979"/>
            <a:ext cx="235035" cy="114371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47" name="Rectangle: Rounded Corners 47">
            <a:extLst>
              <a:ext uri="{FF2B5EF4-FFF2-40B4-BE49-F238E27FC236}">
                <a16:creationId xmlns:a16="http://schemas.microsoft.com/office/drawing/2014/main" id="{B9D58010-3036-89C2-E5C3-2DCFF8547401}"/>
              </a:ext>
            </a:extLst>
          </p:cNvPr>
          <p:cNvSpPr/>
          <p:nvPr/>
        </p:nvSpPr>
        <p:spPr>
          <a:xfrm>
            <a:off x="1623493" y="3219990"/>
            <a:ext cx="1282778" cy="181778"/>
          </a:xfrm>
          <a:prstGeom prst="roundRect">
            <a:avLst/>
          </a:prstGeom>
          <a:solidFill>
            <a:schemeClr val="accent2"/>
          </a:solidFill>
          <a:ln w="0" cap="flat">
            <a:noFill/>
            <a:prstDash val="solid"/>
            <a:miter/>
          </a:ln>
        </p:spPr>
        <p:txBody>
          <a:bodyPr rtlCol="0" anchor="ctr"/>
          <a:lstStyle/>
          <a:p>
            <a:pPr algn="ctr" rtl="1"/>
            <a:r>
              <a:rPr lang="en-US" sz="1050">
                <a:solidFill>
                  <a:schemeClr val="bg1"/>
                </a:solidFill>
                <a:latin typeface="Sakkal Majalla" panose="02000000000000000000" pitchFamily="2" charset="-78"/>
                <a:cs typeface="Sakkal Majalla" panose="02000000000000000000" pitchFamily="2" charset="-78"/>
              </a:rPr>
              <a:t>قطاع الخدمات المشتركة</a:t>
            </a:r>
            <a:endParaRPr lang="en-US" sz="1050" dirty="0">
              <a:solidFill>
                <a:schemeClr val="bg1"/>
              </a:solidFill>
              <a:latin typeface="Sakkal Majalla" panose="02000000000000000000" pitchFamily="2" charset="-78"/>
              <a:cs typeface="Sakkal Majalla" panose="02000000000000000000" pitchFamily="2" charset="-78"/>
            </a:endParaRPr>
          </a:p>
        </p:txBody>
      </p:sp>
      <p:cxnSp>
        <p:nvCxnSpPr>
          <p:cNvPr id="48" name="Connector: Elbow 48">
            <a:extLst>
              <a:ext uri="{FF2B5EF4-FFF2-40B4-BE49-F238E27FC236}">
                <a16:creationId xmlns:a16="http://schemas.microsoft.com/office/drawing/2014/main" id="{F3641E72-B194-6674-E2E4-457B0D9A5A25}"/>
              </a:ext>
            </a:extLst>
          </p:cNvPr>
          <p:cNvCxnSpPr>
            <a:cxnSpLocks/>
            <a:stCxn id="12" idx="2"/>
            <a:endCxn id="47" idx="0"/>
          </p:cNvCxnSpPr>
          <p:nvPr/>
        </p:nvCxnSpPr>
        <p:spPr>
          <a:xfrm rot="5400000">
            <a:off x="3017048" y="1665037"/>
            <a:ext cx="802787" cy="2307118"/>
          </a:xfrm>
          <a:prstGeom prst="bentConnector3">
            <a:avLst>
              <a:gd name="adj1" fmla="val 80899"/>
            </a:avLst>
          </a:prstGeom>
        </p:spPr>
        <p:style>
          <a:lnRef idx="1">
            <a:schemeClr val="accent1"/>
          </a:lnRef>
          <a:fillRef idx="0">
            <a:schemeClr val="accent1"/>
          </a:fillRef>
          <a:effectRef idx="0">
            <a:schemeClr val="accent1"/>
          </a:effectRef>
          <a:fontRef idx="minor">
            <a:schemeClr val="tx1"/>
          </a:fontRef>
        </p:style>
      </p:cxnSp>
      <p:sp>
        <p:nvSpPr>
          <p:cNvPr id="49" name="Rectangle: Rounded Corners 49">
            <a:extLst>
              <a:ext uri="{FF2B5EF4-FFF2-40B4-BE49-F238E27FC236}">
                <a16:creationId xmlns:a16="http://schemas.microsoft.com/office/drawing/2014/main" id="{8364E5BC-BD3F-463F-BFA5-4C9B397B239B}"/>
              </a:ext>
            </a:extLst>
          </p:cNvPr>
          <p:cNvSpPr/>
          <p:nvPr/>
        </p:nvSpPr>
        <p:spPr>
          <a:xfrm>
            <a:off x="2149475" y="3633355"/>
            <a:ext cx="1255356" cy="181778"/>
          </a:xfrm>
          <a:prstGeom prst="roundRect">
            <a:avLst/>
          </a:prstGeom>
          <a:solidFill>
            <a:schemeClr val="accent1">
              <a:lumMod val="50000"/>
            </a:schemeClr>
          </a:solidFill>
          <a:ln w="0" cap="flat">
            <a:noFill/>
            <a:prstDash val="solid"/>
            <a:miter/>
          </a:ln>
        </p:spPr>
        <p:txBody>
          <a:bodyPr rtlCol="0" anchor="ctr"/>
          <a:lstStyle/>
          <a:p>
            <a:pPr algn="ctr" rtl="1"/>
            <a:r>
              <a:rPr lang="en-US" sz="1050">
                <a:solidFill>
                  <a:schemeClr val="bg1"/>
                </a:solidFill>
                <a:latin typeface="Sakkal Majalla" panose="02000000000000000000" pitchFamily="2" charset="-78"/>
                <a:cs typeface="Sakkal Majalla" panose="02000000000000000000" pitchFamily="2" charset="-78"/>
              </a:rPr>
              <a:t>تقنية المعلومات والبيانات</a:t>
            </a:r>
            <a:endParaRPr lang="en-US" sz="1050" dirty="0">
              <a:solidFill>
                <a:schemeClr val="bg1"/>
              </a:solidFill>
              <a:latin typeface="Sakkal Majalla" panose="02000000000000000000" pitchFamily="2" charset="-78"/>
              <a:cs typeface="Sakkal Majalla" panose="02000000000000000000" pitchFamily="2" charset="-78"/>
            </a:endParaRPr>
          </a:p>
        </p:txBody>
      </p:sp>
      <p:sp>
        <p:nvSpPr>
          <p:cNvPr id="50" name="Rectangle: Rounded Corners 50">
            <a:extLst>
              <a:ext uri="{FF2B5EF4-FFF2-40B4-BE49-F238E27FC236}">
                <a16:creationId xmlns:a16="http://schemas.microsoft.com/office/drawing/2014/main" id="{69A439F7-088F-C6D5-6211-C7F194D50A1D}"/>
              </a:ext>
            </a:extLst>
          </p:cNvPr>
          <p:cNvSpPr/>
          <p:nvPr/>
        </p:nvSpPr>
        <p:spPr>
          <a:xfrm>
            <a:off x="392107" y="3633355"/>
            <a:ext cx="1554162" cy="181778"/>
          </a:xfrm>
          <a:prstGeom prst="roundRect">
            <a:avLst/>
          </a:prstGeom>
          <a:solidFill>
            <a:schemeClr val="accent1">
              <a:lumMod val="50000"/>
            </a:schemeClr>
          </a:solidFill>
          <a:ln w="0" cap="flat">
            <a:noFill/>
            <a:prstDash val="solid"/>
            <a:miter/>
          </a:ln>
        </p:spPr>
        <p:txBody>
          <a:bodyPr rtlCol="0" anchor="ctr"/>
          <a:lstStyle/>
          <a:p>
            <a:pPr algn="ctr" rtl="1"/>
            <a:r>
              <a:rPr lang="en-US" sz="1050">
                <a:solidFill>
                  <a:schemeClr val="bg1"/>
                </a:solidFill>
                <a:latin typeface="Sakkal Majalla" panose="02000000000000000000" pitchFamily="2" charset="-78"/>
                <a:cs typeface="Sakkal Majalla" panose="02000000000000000000" pitchFamily="2" charset="-78"/>
              </a:rPr>
              <a:t>الموارد البشرية والخدمات العامة</a:t>
            </a:r>
            <a:endParaRPr lang="en-US" sz="1050" dirty="0">
              <a:solidFill>
                <a:schemeClr val="bg1"/>
              </a:solidFill>
              <a:latin typeface="Sakkal Majalla" panose="02000000000000000000" pitchFamily="2" charset="-78"/>
              <a:cs typeface="Sakkal Majalla" panose="02000000000000000000" pitchFamily="2" charset="-78"/>
            </a:endParaRPr>
          </a:p>
        </p:txBody>
      </p:sp>
      <p:sp>
        <p:nvSpPr>
          <p:cNvPr id="51" name="Rectangle: Rounded Corners 51">
            <a:extLst>
              <a:ext uri="{FF2B5EF4-FFF2-40B4-BE49-F238E27FC236}">
                <a16:creationId xmlns:a16="http://schemas.microsoft.com/office/drawing/2014/main" id="{6735EDD4-F477-D1FB-7DF4-D4898B55F422}"/>
              </a:ext>
            </a:extLst>
          </p:cNvPr>
          <p:cNvSpPr/>
          <p:nvPr/>
        </p:nvSpPr>
        <p:spPr>
          <a:xfrm>
            <a:off x="2266747" y="3961781"/>
            <a:ext cx="1020813" cy="181778"/>
          </a:xfrm>
          <a:prstGeom prst="roundRect">
            <a:avLst/>
          </a:prstGeom>
          <a:solidFill>
            <a:schemeClr val="accent1">
              <a:lumMod val="20000"/>
              <a:lumOff val="80000"/>
            </a:schemeClr>
          </a:solidFill>
          <a:ln w="0" cap="flat">
            <a:noFill/>
            <a:prstDash val="solid"/>
            <a:miter/>
          </a:ln>
        </p:spPr>
        <p:txBody>
          <a:bodyPr rtlCol="0" anchor="ctr"/>
          <a:lstStyle/>
          <a:p>
            <a:pPr algn="ctr" rtl="1"/>
            <a:r>
              <a:rPr lang="en-US" sz="1050">
                <a:solidFill>
                  <a:schemeClr val="tx1">
                    <a:lumMod val="95000"/>
                    <a:lumOff val="5000"/>
                  </a:schemeClr>
                </a:solidFill>
                <a:latin typeface="Sakkal Majalla" panose="02000000000000000000" pitchFamily="2" charset="-78"/>
                <a:cs typeface="Sakkal Majalla" panose="02000000000000000000" pitchFamily="2" charset="-78"/>
              </a:rPr>
              <a:t>الحلول الرقمية</a:t>
            </a:r>
            <a:endParaRPr lang="en-US" sz="1050" dirty="0">
              <a:solidFill>
                <a:schemeClr val="tx1">
                  <a:lumMod val="95000"/>
                  <a:lumOff val="5000"/>
                </a:schemeClr>
              </a:solidFill>
              <a:latin typeface="Sakkal Majalla" panose="02000000000000000000" pitchFamily="2" charset="-78"/>
              <a:cs typeface="Sakkal Majalla" panose="02000000000000000000" pitchFamily="2" charset="-78"/>
            </a:endParaRPr>
          </a:p>
        </p:txBody>
      </p:sp>
      <p:sp>
        <p:nvSpPr>
          <p:cNvPr id="52" name="Rectangle: Rounded Corners 52">
            <a:extLst>
              <a:ext uri="{FF2B5EF4-FFF2-40B4-BE49-F238E27FC236}">
                <a16:creationId xmlns:a16="http://schemas.microsoft.com/office/drawing/2014/main" id="{395A77A0-75CE-744A-4708-42CD636FAAEE}"/>
              </a:ext>
            </a:extLst>
          </p:cNvPr>
          <p:cNvSpPr/>
          <p:nvPr/>
        </p:nvSpPr>
        <p:spPr>
          <a:xfrm>
            <a:off x="560955" y="3961781"/>
            <a:ext cx="1216467" cy="181778"/>
          </a:xfrm>
          <a:prstGeom prst="roundRect">
            <a:avLst/>
          </a:prstGeom>
          <a:solidFill>
            <a:schemeClr val="accent1">
              <a:lumMod val="20000"/>
              <a:lumOff val="80000"/>
            </a:schemeClr>
          </a:solidFill>
          <a:ln w="0" cap="flat">
            <a:noFill/>
            <a:prstDash val="solid"/>
            <a:miter/>
          </a:ln>
        </p:spPr>
        <p:txBody>
          <a:bodyPr rtlCol="0" anchor="ctr"/>
          <a:lstStyle/>
          <a:p>
            <a:pPr algn="ctr" rtl="1"/>
            <a:r>
              <a:rPr lang="en-US" sz="1050">
                <a:solidFill>
                  <a:schemeClr val="tx1">
                    <a:lumMod val="95000"/>
                    <a:lumOff val="5000"/>
                  </a:schemeClr>
                </a:solidFill>
                <a:latin typeface="Sakkal Majalla" panose="02000000000000000000" pitchFamily="2" charset="-78"/>
                <a:cs typeface="Sakkal Majalla" panose="02000000000000000000" pitchFamily="2" charset="-78"/>
              </a:rPr>
              <a:t>عمليات الموارد البشرية</a:t>
            </a:r>
            <a:endParaRPr lang="en-US" sz="1050" dirty="0">
              <a:solidFill>
                <a:schemeClr val="tx1">
                  <a:lumMod val="95000"/>
                  <a:lumOff val="5000"/>
                </a:schemeClr>
              </a:solidFill>
              <a:latin typeface="Sakkal Majalla" panose="02000000000000000000" pitchFamily="2" charset="-78"/>
              <a:cs typeface="Sakkal Majalla" panose="02000000000000000000" pitchFamily="2" charset="-78"/>
            </a:endParaRPr>
          </a:p>
        </p:txBody>
      </p:sp>
      <p:sp>
        <p:nvSpPr>
          <p:cNvPr id="53" name="Rectangle: Rounded Corners 53">
            <a:extLst>
              <a:ext uri="{FF2B5EF4-FFF2-40B4-BE49-F238E27FC236}">
                <a16:creationId xmlns:a16="http://schemas.microsoft.com/office/drawing/2014/main" id="{A9F781CC-F0A4-E1C3-5BB3-C95CBFBF3695}"/>
              </a:ext>
            </a:extLst>
          </p:cNvPr>
          <p:cNvSpPr/>
          <p:nvPr/>
        </p:nvSpPr>
        <p:spPr>
          <a:xfrm>
            <a:off x="2266747" y="4229695"/>
            <a:ext cx="1020813" cy="181778"/>
          </a:xfrm>
          <a:prstGeom prst="roundRect">
            <a:avLst/>
          </a:prstGeom>
          <a:solidFill>
            <a:schemeClr val="accent1">
              <a:lumMod val="20000"/>
              <a:lumOff val="80000"/>
            </a:schemeClr>
          </a:solidFill>
          <a:ln w="0" cap="flat">
            <a:noFill/>
            <a:prstDash val="solid"/>
            <a:miter/>
          </a:ln>
        </p:spPr>
        <p:txBody>
          <a:bodyPr rtlCol="0" anchor="ctr"/>
          <a:lstStyle/>
          <a:p>
            <a:pPr algn="ctr" rtl="1"/>
            <a:r>
              <a:rPr lang="en-US" sz="1000">
                <a:solidFill>
                  <a:schemeClr val="tx1">
                    <a:lumMod val="95000"/>
                    <a:lumOff val="5000"/>
                  </a:schemeClr>
                </a:solidFill>
                <a:latin typeface="Sakkal Majalla" panose="02000000000000000000" pitchFamily="2" charset="-78"/>
                <a:cs typeface="Sakkal Majalla" panose="02000000000000000000" pitchFamily="2" charset="-78"/>
              </a:rPr>
              <a:t>العمليات والدعم الفني</a:t>
            </a:r>
            <a:endParaRPr lang="en-US" sz="1000" dirty="0">
              <a:solidFill>
                <a:schemeClr val="tx1">
                  <a:lumMod val="95000"/>
                  <a:lumOff val="5000"/>
                </a:schemeClr>
              </a:solidFill>
              <a:latin typeface="Sakkal Majalla" panose="02000000000000000000" pitchFamily="2" charset="-78"/>
              <a:cs typeface="Sakkal Majalla" panose="02000000000000000000" pitchFamily="2" charset="-78"/>
            </a:endParaRPr>
          </a:p>
        </p:txBody>
      </p:sp>
      <p:sp>
        <p:nvSpPr>
          <p:cNvPr id="54" name="Rectangle: Rounded Corners 54">
            <a:extLst>
              <a:ext uri="{FF2B5EF4-FFF2-40B4-BE49-F238E27FC236}">
                <a16:creationId xmlns:a16="http://schemas.microsoft.com/office/drawing/2014/main" id="{1B474543-85DC-5578-C32D-E170A0016E66}"/>
              </a:ext>
            </a:extLst>
          </p:cNvPr>
          <p:cNvSpPr/>
          <p:nvPr/>
        </p:nvSpPr>
        <p:spPr>
          <a:xfrm>
            <a:off x="560955" y="4229695"/>
            <a:ext cx="1216467" cy="181778"/>
          </a:xfrm>
          <a:prstGeom prst="roundRect">
            <a:avLst/>
          </a:prstGeom>
          <a:solidFill>
            <a:schemeClr val="accent1">
              <a:lumMod val="20000"/>
              <a:lumOff val="80000"/>
            </a:schemeClr>
          </a:solidFill>
          <a:ln w="0" cap="flat">
            <a:noFill/>
            <a:prstDash val="solid"/>
            <a:miter/>
          </a:ln>
        </p:spPr>
        <p:txBody>
          <a:bodyPr rtlCol="0" anchor="ctr"/>
          <a:lstStyle/>
          <a:p>
            <a:pPr algn="ctr" rtl="1"/>
            <a:r>
              <a:rPr lang="en-US" sz="1050">
                <a:solidFill>
                  <a:schemeClr val="tx1">
                    <a:lumMod val="95000"/>
                    <a:lumOff val="5000"/>
                  </a:schemeClr>
                </a:solidFill>
                <a:latin typeface="Sakkal Majalla" panose="02000000000000000000" pitchFamily="2" charset="-78"/>
                <a:cs typeface="Sakkal Majalla" panose="02000000000000000000" pitchFamily="2" charset="-78"/>
              </a:rPr>
              <a:t>التطوير والتدريب</a:t>
            </a:r>
            <a:endParaRPr lang="en-US" sz="1050" dirty="0">
              <a:solidFill>
                <a:schemeClr val="tx1">
                  <a:lumMod val="95000"/>
                  <a:lumOff val="5000"/>
                </a:schemeClr>
              </a:solidFill>
              <a:latin typeface="Sakkal Majalla" panose="02000000000000000000" pitchFamily="2" charset="-78"/>
              <a:cs typeface="Sakkal Majalla" panose="02000000000000000000" pitchFamily="2" charset="-78"/>
            </a:endParaRPr>
          </a:p>
        </p:txBody>
      </p:sp>
      <p:sp>
        <p:nvSpPr>
          <p:cNvPr id="55" name="Rectangle: Rounded Corners 55">
            <a:extLst>
              <a:ext uri="{FF2B5EF4-FFF2-40B4-BE49-F238E27FC236}">
                <a16:creationId xmlns:a16="http://schemas.microsoft.com/office/drawing/2014/main" id="{26B2B490-A39C-ABDC-6E36-6C37B59381FF}"/>
              </a:ext>
            </a:extLst>
          </p:cNvPr>
          <p:cNvSpPr/>
          <p:nvPr/>
        </p:nvSpPr>
        <p:spPr>
          <a:xfrm>
            <a:off x="2266747" y="4502605"/>
            <a:ext cx="1020813" cy="181778"/>
          </a:xfrm>
          <a:prstGeom prst="roundRect">
            <a:avLst/>
          </a:prstGeom>
          <a:solidFill>
            <a:schemeClr val="accent1">
              <a:lumMod val="20000"/>
              <a:lumOff val="80000"/>
            </a:schemeClr>
          </a:solidFill>
          <a:ln w="0" cap="flat">
            <a:noFill/>
            <a:prstDash val="solid"/>
            <a:miter/>
          </a:ln>
        </p:spPr>
        <p:txBody>
          <a:bodyPr rtlCol="0" anchor="ctr"/>
          <a:lstStyle/>
          <a:p>
            <a:pPr algn="ctr" rtl="1"/>
            <a:r>
              <a:rPr lang="en-US" sz="1050">
                <a:solidFill>
                  <a:schemeClr val="tx1">
                    <a:lumMod val="95000"/>
                    <a:lumOff val="5000"/>
                  </a:schemeClr>
                </a:solidFill>
                <a:latin typeface="Sakkal Majalla" panose="02000000000000000000" pitchFamily="2" charset="-78"/>
                <a:cs typeface="Sakkal Majalla" panose="02000000000000000000" pitchFamily="2" charset="-78"/>
              </a:rPr>
              <a:t>البيانات</a:t>
            </a:r>
            <a:endParaRPr lang="en-US" sz="1050" dirty="0">
              <a:solidFill>
                <a:schemeClr val="tx1">
                  <a:lumMod val="95000"/>
                  <a:lumOff val="5000"/>
                </a:schemeClr>
              </a:solidFill>
              <a:latin typeface="Sakkal Majalla" panose="02000000000000000000" pitchFamily="2" charset="-78"/>
              <a:cs typeface="Sakkal Majalla" panose="02000000000000000000" pitchFamily="2" charset="-78"/>
            </a:endParaRPr>
          </a:p>
        </p:txBody>
      </p:sp>
      <p:sp>
        <p:nvSpPr>
          <p:cNvPr id="56" name="Rectangle: Rounded Corners 56">
            <a:extLst>
              <a:ext uri="{FF2B5EF4-FFF2-40B4-BE49-F238E27FC236}">
                <a16:creationId xmlns:a16="http://schemas.microsoft.com/office/drawing/2014/main" id="{BFEE7B49-4D53-2171-8D47-39C2C8C36982}"/>
              </a:ext>
            </a:extLst>
          </p:cNvPr>
          <p:cNvSpPr/>
          <p:nvPr/>
        </p:nvSpPr>
        <p:spPr>
          <a:xfrm>
            <a:off x="560955" y="4502605"/>
            <a:ext cx="1216467" cy="181778"/>
          </a:xfrm>
          <a:prstGeom prst="roundRect">
            <a:avLst/>
          </a:prstGeom>
          <a:solidFill>
            <a:schemeClr val="accent1">
              <a:lumMod val="20000"/>
              <a:lumOff val="80000"/>
            </a:schemeClr>
          </a:solidFill>
          <a:ln w="0" cap="flat">
            <a:noFill/>
            <a:prstDash val="solid"/>
            <a:miter/>
          </a:ln>
        </p:spPr>
        <p:txBody>
          <a:bodyPr rtlCol="0" anchor="ctr"/>
          <a:lstStyle/>
          <a:p>
            <a:pPr algn="ctr" rtl="1"/>
            <a:r>
              <a:rPr lang="en-US" sz="1050">
                <a:solidFill>
                  <a:schemeClr val="tx1">
                    <a:lumMod val="95000"/>
                    <a:lumOff val="5000"/>
                  </a:schemeClr>
                </a:solidFill>
                <a:latin typeface="Sakkal Majalla" panose="02000000000000000000" pitchFamily="2" charset="-78"/>
                <a:cs typeface="Sakkal Majalla" panose="02000000000000000000" pitchFamily="2" charset="-78"/>
              </a:rPr>
              <a:t>الخدمات العامة</a:t>
            </a:r>
            <a:endParaRPr lang="en-US" sz="1050" dirty="0">
              <a:solidFill>
                <a:schemeClr val="tx1">
                  <a:lumMod val="95000"/>
                  <a:lumOff val="5000"/>
                </a:schemeClr>
              </a:solidFill>
              <a:latin typeface="Sakkal Majalla" panose="02000000000000000000" pitchFamily="2" charset="-78"/>
              <a:cs typeface="Sakkal Majalla" panose="02000000000000000000" pitchFamily="2" charset="-78"/>
            </a:endParaRPr>
          </a:p>
        </p:txBody>
      </p:sp>
      <p:cxnSp>
        <p:nvCxnSpPr>
          <p:cNvPr id="57" name="Straight Connector 57">
            <a:extLst>
              <a:ext uri="{FF2B5EF4-FFF2-40B4-BE49-F238E27FC236}">
                <a16:creationId xmlns:a16="http://schemas.microsoft.com/office/drawing/2014/main" id="{257F4DEA-420A-6BB7-5D37-7E33BBBA5A28}"/>
              </a:ext>
            </a:extLst>
          </p:cNvPr>
          <p:cNvCxnSpPr>
            <a:cxnSpLocks/>
            <a:stCxn id="45" idx="0"/>
            <a:endCxn id="44" idx="2"/>
          </p:cNvCxnSpPr>
          <p:nvPr/>
        </p:nvCxnSpPr>
        <p:spPr>
          <a:xfrm flipV="1">
            <a:off x="8171992" y="3815133"/>
            <a:ext cx="0" cy="221822"/>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Connector: Elbow 58">
            <a:extLst>
              <a:ext uri="{FF2B5EF4-FFF2-40B4-BE49-F238E27FC236}">
                <a16:creationId xmlns:a16="http://schemas.microsoft.com/office/drawing/2014/main" id="{D70FB0E8-0DC6-7C7B-D761-606D84B3F669}"/>
              </a:ext>
            </a:extLst>
          </p:cNvPr>
          <p:cNvCxnSpPr>
            <a:cxnSpLocks/>
            <a:stCxn id="47" idx="2"/>
            <a:endCxn id="50" idx="0"/>
          </p:cNvCxnSpPr>
          <p:nvPr/>
        </p:nvCxnSpPr>
        <p:spPr>
          <a:xfrm rot="5400000">
            <a:off x="1601242" y="2969714"/>
            <a:ext cx="231587" cy="109569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9" name="Connector: Elbow 59">
            <a:extLst>
              <a:ext uri="{FF2B5EF4-FFF2-40B4-BE49-F238E27FC236}">
                <a16:creationId xmlns:a16="http://schemas.microsoft.com/office/drawing/2014/main" id="{DFAB48F9-E3C3-651C-2554-6B929079ED97}"/>
              </a:ext>
            </a:extLst>
          </p:cNvPr>
          <p:cNvCxnSpPr>
            <a:cxnSpLocks/>
            <a:stCxn id="49" idx="0"/>
            <a:endCxn id="47" idx="2"/>
          </p:cNvCxnSpPr>
          <p:nvPr/>
        </p:nvCxnSpPr>
        <p:spPr>
          <a:xfrm rot="16200000" flipV="1">
            <a:off x="2405225" y="3261426"/>
            <a:ext cx="231587" cy="51227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60" name="Connector: Elbow 60">
            <a:extLst>
              <a:ext uri="{FF2B5EF4-FFF2-40B4-BE49-F238E27FC236}">
                <a16:creationId xmlns:a16="http://schemas.microsoft.com/office/drawing/2014/main" id="{001D85D6-B92A-2BFC-5FD5-9486E99F37A5}"/>
              </a:ext>
            </a:extLst>
          </p:cNvPr>
          <p:cNvCxnSpPr>
            <a:cxnSpLocks/>
            <a:stCxn id="56" idx="1"/>
            <a:endCxn id="50" idx="2"/>
          </p:cNvCxnSpPr>
          <p:nvPr/>
        </p:nvCxnSpPr>
        <p:spPr>
          <a:xfrm rot="10800000" flipH="1">
            <a:off x="560954" y="3815134"/>
            <a:ext cx="608233" cy="778361"/>
          </a:xfrm>
          <a:prstGeom prst="bentConnector4">
            <a:avLst>
              <a:gd name="adj1" fmla="val -13299"/>
              <a:gd name="adj2" fmla="val 88370"/>
            </a:avLst>
          </a:prstGeom>
        </p:spPr>
        <p:style>
          <a:lnRef idx="1">
            <a:schemeClr val="accent1"/>
          </a:lnRef>
          <a:fillRef idx="0">
            <a:schemeClr val="accent1"/>
          </a:fillRef>
          <a:effectRef idx="0">
            <a:schemeClr val="accent1"/>
          </a:effectRef>
          <a:fontRef idx="minor">
            <a:schemeClr val="tx1"/>
          </a:fontRef>
        </p:style>
      </p:cxnSp>
      <p:cxnSp>
        <p:nvCxnSpPr>
          <p:cNvPr id="61" name="Straight Connector 61">
            <a:extLst>
              <a:ext uri="{FF2B5EF4-FFF2-40B4-BE49-F238E27FC236}">
                <a16:creationId xmlns:a16="http://schemas.microsoft.com/office/drawing/2014/main" id="{79456139-0E02-22A7-8130-9A5FF5EDDC3D}"/>
              </a:ext>
            </a:extLst>
          </p:cNvPr>
          <p:cNvCxnSpPr>
            <a:stCxn id="54" idx="1"/>
          </p:cNvCxnSpPr>
          <p:nvPr/>
        </p:nvCxnSpPr>
        <p:spPr>
          <a:xfrm flipH="1">
            <a:off x="484827" y="4320584"/>
            <a:ext cx="7612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Connector: Elbow 62">
            <a:extLst>
              <a:ext uri="{FF2B5EF4-FFF2-40B4-BE49-F238E27FC236}">
                <a16:creationId xmlns:a16="http://schemas.microsoft.com/office/drawing/2014/main" id="{1D51D740-1DA7-078D-B7AD-F821BED543C9}"/>
              </a:ext>
            </a:extLst>
          </p:cNvPr>
          <p:cNvCxnSpPr>
            <a:cxnSpLocks/>
            <a:stCxn id="49" idx="2"/>
            <a:endCxn id="55" idx="1"/>
          </p:cNvCxnSpPr>
          <p:nvPr/>
        </p:nvCxnSpPr>
        <p:spPr>
          <a:xfrm rot="5400000">
            <a:off x="2132770" y="3949110"/>
            <a:ext cx="778361" cy="510406"/>
          </a:xfrm>
          <a:prstGeom prst="bentConnector4">
            <a:avLst>
              <a:gd name="adj1" fmla="val 8919"/>
              <a:gd name="adj2" fmla="val 121360"/>
            </a:avLst>
          </a:prstGeom>
        </p:spPr>
        <p:style>
          <a:lnRef idx="1">
            <a:schemeClr val="accent1"/>
          </a:lnRef>
          <a:fillRef idx="0">
            <a:schemeClr val="accent1"/>
          </a:fillRef>
          <a:effectRef idx="0">
            <a:schemeClr val="accent1"/>
          </a:effectRef>
          <a:fontRef idx="minor">
            <a:schemeClr val="tx1"/>
          </a:fontRef>
        </p:style>
      </p:cxnSp>
      <p:cxnSp>
        <p:nvCxnSpPr>
          <p:cNvPr id="63" name="Straight Connector 63">
            <a:extLst>
              <a:ext uri="{FF2B5EF4-FFF2-40B4-BE49-F238E27FC236}">
                <a16:creationId xmlns:a16="http://schemas.microsoft.com/office/drawing/2014/main" id="{8A28D3C1-8682-DE99-9F1D-F8F0246C615F}"/>
              </a:ext>
            </a:extLst>
          </p:cNvPr>
          <p:cNvCxnSpPr>
            <a:cxnSpLocks/>
            <a:stCxn id="53" idx="1"/>
          </p:cNvCxnSpPr>
          <p:nvPr/>
        </p:nvCxnSpPr>
        <p:spPr>
          <a:xfrm flipH="1">
            <a:off x="2168933" y="4320584"/>
            <a:ext cx="97814"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4">
            <a:extLst>
              <a:ext uri="{FF2B5EF4-FFF2-40B4-BE49-F238E27FC236}">
                <a16:creationId xmlns:a16="http://schemas.microsoft.com/office/drawing/2014/main" id="{CDEEE3DC-0D53-35D5-7E52-756EAA4AB2CE}"/>
              </a:ext>
            </a:extLst>
          </p:cNvPr>
          <p:cNvCxnSpPr>
            <a:cxnSpLocks/>
            <a:stCxn id="51" idx="1"/>
          </p:cNvCxnSpPr>
          <p:nvPr/>
        </p:nvCxnSpPr>
        <p:spPr>
          <a:xfrm flipH="1">
            <a:off x="2168933" y="4052670"/>
            <a:ext cx="978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5">
            <a:extLst>
              <a:ext uri="{FF2B5EF4-FFF2-40B4-BE49-F238E27FC236}">
                <a16:creationId xmlns:a16="http://schemas.microsoft.com/office/drawing/2014/main" id="{E1CB2BDF-5D96-173A-E544-6459A1D76F30}"/>
              </a:ext>
            </a:extLst>
          </p:cNvPr>
          <p:cNvCxnSpPr>
            <a:cxnSpLocks/>
            <a:stCxn id="31" idx="1"/>
          </p:cNvCxnSpPr>
          <p:nvPr/>
        </p:nvCxnSpPr>
        <p:spPr>
          <a:xfrm flipH="1" flipV="1">
            <a:off x="3484084" y="4051365"/>
            <a:ext cx="119637" cy="1305"/>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6">
            <a:extLst>
              <a:ext uri="{FF2B5EF4-FFF2-40B4-BE49-F238E27FC236}">
                <a16:creationId xmlns:a16="http://schemas.microsoft.com/office/drawing/2014/main" id="{568BA45F-344A-4707-8F5E-4CB524D1C50F}"/>
              </a:ext>
            </a:extLst>
          </p:cNvPr>
          <p:cNvCxnSpPr>
            <a:cxnSpLocks/>
            <a:stCxn id="30" idx="3"/>
          </p:cNvCxnSpPr>
          <p:nvPr/>
        </p:nvCxnSpPr>
        <p:spPr>
          <a:xfrm>
            <a:off x="5658615" y="4052670"/>
            <a:ext cx="1415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7">
            <a:extLst>
              <a:ext uri="{FF2B5EF4-FFF2-40B4-BE49-F238E27FC236}">
                <a16:creationId xmlns:a16="http://schemas.microsoft.com/office/drawing/2014/main" id="{A76D8CCC-1E81-245A-0CA1-3A4847705585}"/>
              </a:ext>
            </a:extLst>
          </p:cNvPr>
          <p:cNvCxnSpPr>
            <a:cxnSpLocks/>
            <a:endCxn id="40" idx="3"/>
          </p:cNvCxnSpPr>
          <p:nvPr/>
        </p:nvCxnSpPr>
        <p:spPr>
          <a:xfrm flipH="1">
            <a:off x="7053910" y="4067857"/>
            <a:ext cx="127647" cy="2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8">
            <a:extLst>
              <a:ext uri="{FF2B5EF4-FFF2-40B4-BE49-F238E27FC236}">
                <a16:creationId xmlns:a16="http://schemas.microsoft.com/office/drawing/2014/main" id="{FBBEE09F-1F5B-9500-90CB-3830EBBB3927}"/>
              </a:ext>
            </a:extLst>
          </p:cNvPr>
          <p:cNvCxnSpPr>
            <a:stCxn id="52" idx="1"/>
          </p:cNvCxnSpPr>
          <p:nvPr/>
        </p:nvCxnSpPr>
        <p:spPr>
          <a:xfrm flipH="1" flipV="1">
            <a:off x="484827" y="4051365"/>
            <a:ext cx="76128" cy="1305"/>
          </a:xfrm>
          <a:prstGeom prst="line">
            <a:avLst/>
          </a:prstGeom>
        </p:spPr>
        <p:style>
          <a:lnRef idx="1">
            <a:schemeClr val="accent1"/>
          </a:lnRef>
          <a:fillRef idx="0">
            <a:schemeClr val="accent1"/>
          </a:fillRef>
          <a:effectRef idx="0">
            <a:schemeClr val="accent1"/>
          </a:effectRef>
          <a:fontRef idx="minor">
            <a:schemeClr val="tx1"/>
          </a:fontRef>
        </p:style>
      </p:cxnSp>
      <p:sp>
        <p:nvSpPr>
          <p:cNvPr id="69" name="Rectangle: Rounded Corners 69">
            <a:extLst>
              <a:ext uri="{FF2B5EF4-FFF2-40B4-BE49-F238E27FC236}">
                <a16:creationId xmlns:a16="http://schemas.microsoft.com/office/drawing/2014/main" id="{2FDA0886-B85E-B74C-B1F1-5F41C134E30E}"/>
              </a:ext>
            </a:extLst>
          </p:cNvPr>
          <p:cNvSpPr/>
          <p:nvPr/>
        </p:nvSpPr>
        <p:spPr>
          <a:xfrm>
            <a:off x="8060372" y="971550"/>
            <a:ext cx="725439" cy="181778"/>
          </a:xfrm>
          <a:prstGeom prst="roundRect">
            <a:avLst/>
          </a:prstGeom>
          <a:solidFill>
            <a:schemeClr val="accent2"/>
          </a:solidFill>
          <a:ln w="0" cap="flat">
            <a:noFill/>
            <a:prstDash val="solid"/>
            <a:miter/>
          </a:ln>
        </p:spPr>
        <p:txBody>
          <a:bodyPr rtlCol="0" anchor="ctr"/>
          <a:lstStyle/>
          <a:p>
            <a:pPr algn="ctr" rtl="1"/>
            <a:r>
              <a:rPr lang="en-US" sz="1050">
                <a:solidFill>
                  <a:schemeClr val="bg1"/>
                </a:solidFill>
                <a:latin typeface="Sakkal Majalla" panose="02000000000000000000" pitchFamily="2" charset="-78"/>
                <a:cs typeface="Sakkal Majalla" panose="02000000000000000000" pitchFamily="2" charset="-78"/>
              </a:rPr>
              <a:t>قطاع</a:t>
            </a:r>
            <a:endParaRPr lang="en-US" sz="1050" dirty="0">
              <a:solidFill>
                <a:schemeClr val="bg1"/>
              </a:solidFill>
              <a:latin typeface="Sakkal Majalla" panose="02000000000000000000" pitchFamily="2" charset="-78"/>
              <a:cs typeface="Sakkal Majalla" panose="02000000000000000000" pitchFamily="2" charset="-78"/>
            </a:endParaRPr>
          </a:p>
        </p:txBody>
      </p:sp>
      <p:sp>
        <p:nvSpPr>
          <p:cNvPr id="70" name="Rectangle: Rounded Corners 70">
            <a:extLst>
              <a:ext uri="{FF2B5EF4-FFF2-40B4-BE49-F238E27FC236}">
                <a16:creationId xmlns:a16="http://schemas.microsoft.com/office/drawing/2014/main" id="{D7A78567-8BE7-81A2-D25C-6983F10ED9A7}"/>
              </a:ext>
            </a:extLst>
          </p:cNvPr>
          <p:cNvSpPr/>
          <p:nvPr/>
        </p:nvSpPr>
        <p:spPr>
          <a:xfrm>
            <a:off x="8060372" y="1231115"/>
            <a:ext cx="725439" cy="181778"/>
          </a:xfrm>
          <a:prstGeom prst="roundRect">
            <a:avLst/>
          </a:prstGeom>
          <a:solidFill>
            <a:schemeClr val="accent1">
              <a:lumMod val="50000"/>
            </a:schemeClr>
          </a:solidFill>
          <a:ln w="0" cap="flat">
            <a:noFill/>
            <a:prstDash val="solid"/>
            <a:miter/>
          </a:ln>
        </p:spPr>
        <p:txBody>
          <a:bodyPr rtlCol="0" anchor="ctr"/>
          <a:lstStyle/>
          <a:p>
            <a:pPr algn="ctr" rtl="1"/>
            <a:r>
              <a:rPr lang="en-US" sz="1050">
                <a:solidFill>
                  <a:schemeClr val="bg1"/>
                </a:solidFill>
                <a:latin typeface="Sakkal Majalla" panose="02000000000000000000" pitchFamily="2" charset="-78"/>
                <a:cs typeface="Sakkal Majalla" panose="02000000000000000000" pitchFamily="2" charset="-78"/>
              </a:rPr>
              <a:t>إدارة</a:t>
            </a:r>
            <a:endParaRPr lang="en-US" sz="1050" dirty="0">
              <a:solidFill>
                <a:schemeClr val="bg1"/>
              </a:solidFill>
              <a:latin typeface="Sakkal Majalla" panose="02000000000000000000" pitchFamily="2" charset="-78"/>
              <a:cs typeface="Sakkal Majalla" panose="02000000000000000000" pitchFamily="2" charset="-78"/>
            </a:endParaRPr>
          </a:p>
        </p:txBody>
      </p:sp>
      <p:sp>
        <p:nvSpPr>
          <p:cNvPr id="71" name="Rectangle: Rounded Corners 71">
            <a:extLst>
              <a:ext uri="{FF2B5EF4-FFF2-40B4-BE49-F238E27FC236}">
                <a16:creationId xmlns:a16="http://schemas.microsoft.com/office/drawing/2014/main" id="{E2AB976F-7416-8D8E-9E4F-9C9247CA1402}"/>
              </a:ext>
            </a:extLst>
          </p:cNvPr>
          <p:cNvSpPr/>
          <p:nvPr/>
        </p:nvSpPr>
        <p:spPr>
          <a:xfrm>
            <a:off x="8060372" y="1490681"/>
            <a:ext cx="725439" cy="181778"/>
          </a:xfrm>
          <a:prstGeom prst="roundRect">
            <a:avLst/>
          </a:prstGeom>
          <a:solidFill>
            <a:schemeClr val="accent1">
              <a:lumMod val="20000"/>
              <a:lumOff val="80000"/>
            </a:schemeClr>
          </a:solidFill>
          <a:ln w="0" cap="flat">
            <a:noFill/>
            <a:prstDash val="solid"/>
            <a:miter/>
          </a:ln>
        </p:spPr>
        <p:txBody>
          <a:bodyPr rtlCol="0" anchor="ctr"/>
          <a:lstStyle/>
          <a:p>
            <a:pPr algn="ctr" rtl="1"/>
            <a:r>
              <a:rPr lang="en-US" sz="1050">
                <a:solidFill>
                  <a:schemeClr val="tx1">
                    <a:lumMod val="95000"/>
                    <a:lumOff val="5000"/>
                  </a:schemeClr>
                </a:solidFill>
                <a:latin typeface="Sakkal Majalla" panose="02000000000000000000" pitchFamily="2" charset="-78"/>
                <a:cs typeface="Sakkal Majalla" panose="02000000000000000000" pitchFamily="2" charset="-78"/>
              </a:rPr>
              <a:t>قسم</a:t>
            </a:r>
            <a:endParaRPr lang="en-US" sz="1050" dirty="0">
              <a:solidFill>
                <a:schemeClr val="tx1">
                  <a:lumMod val="95000"/>
                  <a:lumOff val="5000"/>
                </a:schemeClr>
              </a:solidFill>
              <a:latin typeface="Sakkal Majalla" panose="02000000000000000000" pitchFamily="2" charset="-78"/>
              <a:cs typeface="Sakkal Majalla" panose="02000000000000000000" pitchFamily="2" charset="-78"/>
            </a:endParaRPr>
          </a:p>
        </p:txBody>
      </p:sp>
      <p:sp>
        <p:nvSpPr>
          <p:cNvPr id="72" name="Slide Number Placeholder 71">
            <a:extLst>
              <a:ext uri="{FF2B5EF4-FFF2-40B4-BE49-F238E27FC236}">
                <a16:creationId xmlns:a16="http://schemas.microsoft.com/office/drawing/2014/main" id="{B8432E80-CC50-C37E-CEFA-777756ABA499}"/>
              </a:ext>
            </a:extLst>
          </p:cNvPr>
          <p:cNvSpPr>
            <a:spLocks noGrp="1"/>
          </p:cNvSpPr>
          <p:nvPr>
            <p:ph type="sldNum" sz="quarter" idx="4"/>
          </p:nvPr>
        </p:nvSpPr>
        <p:spPr/>
        <p:txBody>
          <a:bodyPr/>
          <a:lstStyle/>
          <a:p>
            <a:fld id="{402EAA05-6333-46EE-AAC8-A5AD6A996142}" type="slidenum">
              <a:rPr lang="en-US" smtClean="0"/>
              <a:t>12</a:t>
            </a:fld>
            <a:endParaRPr lang="en-US" dirty="0"/>
          </a:p>
        </p:txBody>
      </p:sp>
      <p:sp>
        <p:nvSpPr>
          <p:cNvPr id="73" name="Title 1">
            <a:extLst>
              <a:ext uri="{FF2B5EF4-FFF2-40B4-BE49-F238E27FC236}">
                <a16:creationId xmlns:a16="http://schemas.microsoft.com/office/drawing/2014/main" id="{A4CB8826-34D7-EBF7-5670-DF1C2EB5E508}"/>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nSpc>
                <a:spcPct val="115000"/>
              </a:lnSpc>
              <a:spcAft>
                <a:spcPts val="300"/>
              </a:spcAft>
            </a:pPr>
            <a:r>
              <a:rPr lang="en-US" sz="1800" kern="100">
                <a:latin typeface="Aptos" panose="020B0004020202020204" pitchFamily="34" charset="0"/>
                <a:ea typeface="Aptos" panose="020B0004020202020204" pitchFamily="34" charset="0"/>
                <a:cs typeface="Sakkal Majalla" panose="02000000000000000000" pitchFamily="2" charset="-78"/>
              </a:rPr>
              <a:t>الهيكل التنظيمي الحالي للمجموعة</a:t>
            </a:r>
            <a:endParaRPr lang="en-US" sz="1800" kern="100" dirty="0">
              <a:latin typeface="Aptos" panose="020B0004020202020204" pitchFamily="34" charset="0"/>
              <a:ea typeface="Aptos" panose="020B0004020202020204" pitchFamily="34" charset="0"/>
              <a:cs typeface="Sakkal Majalla" panose="02000000000000000000" pitchFamily="2" charset="-78"/>
            </a:endParaRPr>
          </a:p>
        </p:txBody>
      </p:sp>
      <p:sp>
        <p:nvSpPr>
          <p:cNvPr id="74" name="Rectangle 73">
            <a:extLst>
              <a:ext uri="{FF2B5EF4-FFF2-40B4-BE49-F238E27FC236}">
                <a16:creationId xmlns:a16="http://schemas.microsoft.com/office/drawing/2014/main" id="{5E5F51AE-3299-7897-A935-0861612673CC}"/>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algn="r" rtl="1"/>
            <a:endParaRPr lang="en-US" sz="253" dirty="0"/>
          </a:p>
        </p:txBody>
      </p:sp>
    </p:spTree>
    <p:extLst>
      <p:ext uri="{BB962C8B-B14F-4D97-AF65-F5344CB8AC3E}">
        <p14:creationId xmlns:p14="http://schemas.microsoft.com/office/powerpoint/2010/main" val="264609761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7143C-8D7F-2832-2B24-FF00EA4EBA2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15C8A346-3CDE-5646-7F3B-6B574A509B22}"/>
              </a:ext>
            </a:extLst>
          </p:cNvPr>
          <p:cNvSpPr txBox="1">
            <a:spLocks/>
          </p:cNvSpPr>
          <p:nvPr/>
        </p:nvSpPr>
        <p:spPr>
          <a:xfrm>
            <a:off x="2956560" y="347431"/>
            <a:ext cx="5829251"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marL="0" marR="0" lvl="0" indent="0" algn="r" defTabSz="1828709" rtl="1" eaLnBrk="1" fontAlgn="auto" latinLnBrk="0" hangingPunct="1">
              <a:lnSpc>
                <a:spcPct val="115000"/>
              </a:lnSpc>
              <a:spcBef>
                <a:spcPct val="0"/>
              </a:spcBef>
              <a:spcAft>
                <a:spcPts val="300"/>
              </a:spcAft>
              <a:buClrTx/>
              <a:buSzTx/>
              <a:buFontTx/>
              <a:buNone/>
              <a:tabLst/>
              <a:defRPr/>
            </a:pPr>
            <a:r>
              <a:rPr kumimoji="0" lang="ar-SA" sz="1800" b="1" i="0" u="none" strike="noStrike" kern="100" cap="none" spc="0" normalizeH="0" baseline="0" noProof="0">
                <a:ln>
                  <a:noFill/>
                </a:ln>
                <a:solidFill>
                  <a:srgbClr val="002060"/>
                </a:solidFill>
                <a:effectLst/>
                <a:uLnTx/>
                <a:uFillTx/>
                <a:latin typeface="Aptos" panose="020B0004020202020204" pitchFamily="34" charset="0"/>
                <a:ea typeface="Aptos" panose="020B0004020202020204" pitchFamily="34" charset="0"/>
                <a:cs typeface="Sakkal Majalla" panose="02000000000000000000" pitchFamily="2" charset="-78"/>
              </a:rPr>
              <a:t>نشاط 4: ترتيب المبادرات الاستراتيجية – 30د </a:t>
            </a:r>
            <a:endParaRPr kumimoji="0" lang="en-US" sz="1800" b="1" i="0" u="none" strike="noStrike" kern="100" cap="none" spc="0" normalizeH="0" baseline="0" noProof="0">
              <a:ln>
                <a:noFill/>
              </a:ln>
              <a:solidFill>
                <a:srgbClr val="002060"/>
              </a:solidFill>
              <a:effectLst/>
              <a:uLnTx/>
              <a:uFillTx/>
              <a:latin typeface="Aptos" panose="020B0004020202020204" pitchFamily="34" charset="0"/>
              <a:ea typeface="Aptos" panose="020B0004020202020204" pitchFamily="34" charset="0"/>
              <a:cs typeface="Sakkal Majalla" panose="02000000000000000000" pitchFamily="2" charset="-78"/>
            </a:endParaRPr>
          </a:p>
        </p:txBody>
      </p:sp>
      <p:sp>
        <p:nvSpPr>
          <p:cNvPr id="4" name="Rectangle 3">
            <a:extLst>
              <a:ext uri="{FF2B5EF4-FFF2-40B4-BE49-F238E27FC236}">
                <a16:creationId xmlns:a16="http://schemas.microsoft.com/office/drawing/2014/main" id="{1615E114-B5F7-D6C6-8EFA-04A132A21EE6}"/>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marL="0" marR="0" lvl="0" indent="0" algn="r" defTabSz="171450" rtl="1" eaLnBrk="1" fontAlgn="auto" latinLnBrk="0" hangingPunct="1">
              <a:lnSpc>
                <a:spcPct val="100000"/>
              </a:lnSpc>
              <a:spcBef>
                <a:spcPts val="0"/>
              </a:spcBef>
              <a:spcAft>
                <a:spcPts val="0"/>
              </a:spcAft>
              <a:buClrTx/>
              <a:buSzTx/>
              <a:buFontTx/>
              <a:buNone/>
              <a:tabLst/>
              <a:defRPr/>
            </a:pPr>
            <a:endParaRPr kumimoji="0" lang="en-US" sz="25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Rectangle: Rounded Corners 84">
            <a:extLst>
              <a:ext uri="{FF2B5EF4-FFF2-40B4-BE49-F238E27FC236}">
                <a16:creationId xmlns:a16="http://schemas.microsoft.com/office/drawing/2014/main" id="{D437AA3D-3295-92C8-E3E2-1C42CBB4AA0D}"/>
              </a:ext>
            </a:extLst>
          </p:cNvPr>
          <p:cNvSpPr/>
          <p:nvPr/>
        </p:nvSpPr>
        <p:spPr>
          <a:xfrm flipH="1">
            <a:off x="2671082" y="855949"/>
            <a:ext cx="3474720" cy="182880"/>
          </a:xfrm>
          <a:prstGeom prst="roundRect">
            <a:avLst/>
          </a:prstGeom>
          <a:solidFill>
            <a:schemeClr val="accent1"/>
          </a:solidFill>
          <a:ln w="12700" cap="flat" cmpd="sng" algn="ctr">
            <a:noFill/>
            <a:prstDash val="solid"/>
            <a:miter lim="800000"/>
          </a:ln>
          <a:effectLst/>
        </p:spPr>
        <p:txBody>
          <a:bodyPr vert="horz" rtlCol="0" anchor="ctr"/>
          <a:lstStyle/>
          <a:p>
            <a:pPr marL="0" marR="0" lvl="0" indent="0" algn="ctr" defTabSz="684576" rtl="1" eaLnBrk="0" fontAlgn="base" latinLnBrk="0" hangingPunct="0">
              <a:lnSpc>
                <a:spcPct val="100000"/>
              </a:lnSpc>
              <a:spcBef>
                <a:spcPct val="0"/>
              </a:spcBef>
              <a:spcAft>
                <a:spcPct val="0"/>
              </a:spcAft>
              <a:buClrTx/>
              <a:buSzTx/>
              <a:buFontTx/>
              <a:buNone/>
              <a:tabLst/>
              <a:defRPr/>
            </a:pPr>
            <a:r>
              <a:rPr kumimoji="0" lang="en-US" sz="1350" b="1" i="0" u="none" strike="noStrike" kern="0" cap="none" spc="0" normalizeH="0" baseline="0" noProof="0">
                <a:ln>
                  <a:noFill/>
                </a:ln>
                <a:solidFill>
                  <a:prstClr val="white"/>
                </a:solidFill>
                <a:effectLst/>
                <a:uLnTx/>
                <a:uFillTx/>
                <a:latin typeface="Sakkal Majalla" panose="02000000000000000000" pitchFamily="2" charset="-78"/>
                <a:ea typeface="+mn-ea"/>
                <a:cs typeface="Sakkal Majalla" panose="02000000000000000000" pitchFamily="2" charset="-78"/>
              </a:rPr>
              <a:t>المبادرة</a:t>
            </a:r>
          </a:p>
        </p:txBody>
      </p:sp>
      <p:sp>
        <p:nvSpPr>
          <p:cNvPr id="9" name="Rectangle: Rounded Corners 11">
            <a:extLst>
              <a:ext uri="{FF2B5EF4-FFF2-40B4-BE49-F238E27FC236}">
                <a16:creationId xmlns:a16="http://schemas.microsoft.com/office/drawing/2014/main" id="{B8312CFC-5503-0129-4128-2535DFCA677D}"/>
              </a:ext>
            </a:extLst>
          </p:cNvPr>
          <p:cNvSpPr/>
          <p:nvPr/>
        </p:nvSpPr>
        <p:spPr>
          <a:xfrm flipH="1">
            <a:off x="8321761" y="855950"/>
            <a:ext cx="309529" cy="189767"/>
          </a:xfrm>
          <a:prstGeom prst="roundRect">
            <a:avLst/>
          </a:prstGeom>
          <a:solidFill>
            <a:schemeClr val="accent1"/>
          </a:solidFill>
          <a:ln w="12700" cap="flat" cmpd="sng" algn="ctr">
            <a:noFill/>
            <a:prstDash val="solid"/>
            <a:miter lim="800000"/>
          </a:ln>
          <a:effectLst/>
        </p:spPr>
        <p:txBody>
          <a:bodyPr vert="horz" rtlCol="0" anchor="ctr"/>
          <a:lstStyle/>
          <a:p>
            <a:pPr marL="0" marR="0" lvl="0" indent="0" algn="ctr" defTabSz="684576" rtl="1" eaLnBrk="0" fontAlgn="base" latinLnBrk="0" hangingPunct="0">
              <a:lnSpc>
                <a:spcPct val="100000"/>
              </a:lnSpc>
              <a:spcBef>
                <a:spcPct val="0"/>
              </a:spcBef>
              <a:spcAft>
                <a:spcPct val="0"/>
              </a:spcAft>
              <a:buClrTx/>
              <a:buSzTx/>
              <a:buFontTx/>
              <a:buNone/>
              <a:tabLst/>
              <a:defRPr/>
            </a:pPr>
            <a:r>
              <a:rPr kumimoji="0" lang="en-US" sz="1350" b="1" i="0" u="none" strike="noStrike" kern="0" cap="none" spc="0" normalizeH="0" baseline="0" noProof="0">
                <a:ln>
                  <a:noFill/>
                </a:ln>
                <a:solidFill>
                  <a:prstClr val="white"/>
                </a:solidFill>
                <a:effectLst/>
                <a:uLnTx/>
                <a:uFillTx/>
                <a:latin typeface="Sakkal Majalla" panose="02000000000000000000" pitchFamily="2" charset="-78"/>
                <a:ea typeface="+mn-ea"/>
                <a:cs typeface="Sakkal Majalla" panose="02000000000000000000" pitchFamily="2" charset="-78"/>
              </a:rPr>
              <a:t>#</a:t>
            </a:r>
          </a:p>
        </p:txBody>
      </p:sp>
      <p:graphicFrame>
        <p:nvGraphicFramePr>
          <p:cNvPr id="10" name="Table 14">
            <a:extLst>
              <a:ext uri="{FF2B5EF4-FFF2-40B4-BE49-F238E27FC236}">
                <a16:creationId xmlns:a16="http://schemas.microsoft.com/office/drawing/2014/main" id="{7B4F9C17-20EA-7564-1F2D-E5BF4916ABEC}"/>
              </a:ext>
            </a:extLst>
          </p:cNvPr>
          <p:cNvGraphicFramePr>
            <a:graphicFrameLocks noGrp="1"/>
          </p:cNvGraphicFramePr>
          <p:nvPr/>
        </p:nvGraphicFramePr>
        <p:xfrm>
          <a:off x="4131988" y="1119455"/>
          <a:ext cx="4531104" cy="3342541"/>
        </p:xfrm>
        <a:graphic>
          <a:graphicData uri="http://schemas.openxmlformats.org/drawingml/2006/table">
            <a:tbl>
              <a:tblPr rtl="1" firstRow="1" bandRow="1">
                <a:tableStyleId>{F5AB1C69-6EDB-4FF4-983F-18BD219EF322}</a:tableStyleId>
              </a:tblPr>
              <a:tblGrid>
                <a:gridCol w="536979">
                  <a:extLst>
                    <a:ext uri="{9D8B030D-6E8A-4147-A177-3AD203B41FA5}">
                      <a16:colId xmlns:a16="http://schemas.microsoft.com/office/drawing/2014/main" val="764020689"/>
                    </a:ext>
                  </a:extLst>
                </a:gridCol>
                <a:gridCol w="3994125">
                  <a:extLst>
                    <a:ext uri="{9D8B030D-6E8A-4147-A177-3AD203B41FA5}">
                      <a16:colId xmlns:a16="http://schemas.microsoft.com/office/drawing/2014/main" val="2352564501"/>
                    </a:ext>
                  </a:extLst>
                </a:gridCol>
              </a:tblGrid>
              <a:tr h="398903">
                <a:tc>
                  <a:txBody>
                    <a:bodyPr/>
                    <a:lstStyle/>
                    <a:p>
                      <a:pPr algn="ctr" rtl="1"/>
                      <a:r>
                        <a:rPr lang="en-US" sz="1100" b="0">
                          <a:solidFill>
                            <a:schemeClr val="tx2"/>
                          </a:solidFill>
                          <a:latin typeface="Sakkal Majalla" panose="02000000000000000000" pitchFamily="2" charset="-78"/>
                          <a:cs typeface="Sakkal Majalla" panose="02000000000000000000" pitchFamily="2" charset="-78"/>
                        </a:rPr>
                        <a:t>1</a:t>
                      </a: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85766" rtl="1" eaLnBrk="1" fontAlgn="auto" latinLnBrk="0" hangingPunct="1">
                        <a:lnSpc>
                          <a:spcPct val="100000"/>
                        </a:lnSpc>
                        <a:spcBef>
                          <a:spcPts val="0"/>
                        </a:spcBef>
                        <a:spcAft>
                          <a:spcPts val="0"/>
                        </a:spcAft>
                        <a:buClrTx/>
                        <a:buSzTx/>
                        <a:buFontTx/>
                        <a:buNone/>
                        <a:tabLst/>
                        <a:defRPr/>
                      </a:pPr>
                      <a:r>
                        <a:rPr lang="en-US" sz="1100" b="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تطوير</a:t>
                      </a:r>
                      <a:r>
                        <a:rPr lang="en-US" sz="1100" b="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b="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وتنفيذ</a:t>
                      </a:r>
                      <a:r>
                        <a:rPr lang="en-US" sz="1100" b="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b="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خطة</a:t>
                      </a:r>
                      <a:r>
                        <a:rPr lang="en-US" sz="1100" b="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b="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نمو</a:t>
                      </a:r>
                      <a:r>
                        <a:rPr lang="en-US" sz="1100" b="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b="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وتنويع</a:t>
                      </a:r>
                      <a:r>
                        <a:rPr lang="en-US" sz="1100" b="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b="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الإيرادات</a:t>
                      </a:r>
                      <a:r>
                        <a:rPr lang="en-US" sz="1100" b="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b="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والاستثمارات</a:t>
                      </a:r>
                      <a:endParaRPr lang="en-US" sz="1100" b="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2167335"/>
                  </a:ext>
                </a:extLst>
              </a:tr>
              <a:tr h="674013">
                <a:tc>
                  <a:txBody>
                    <a:bodyPr/>
                    <a:lstStyle/>
                    <a:p>
                      <a:pPr algn="ctr" rtl="1"/>
                      <a:r>
                        <a:rPr lang="en-US" sz="1100" b="0">
                          <a:solidFill>
                            <a:schemeClr val="tx2"/>
                          </a:solidFill>
                          <a:latin typeface="Sakkal Majalla" panose="02000000000000000000" pitchFamily="2" charset="-78"/>
                          <a:cs typeface="Sakkal Majalla" panose="02000000000000000000" pitchFamily="2" charset="-78"/>
                        </a:rPr>
                        <a:t>2</a:t>
                      </a: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6DCE5"/>
                    </a:solidFill>
                  </a:tcPr>
                </a:tc>
                <a:tc>
                  <a:txBody>
                    <a:bodyPr/>
                    <a:lstStyle/>
                    <a:p>
                      <a:pPr marL="0" marR="0" lvl="0" indent="0" algn="r" defTabSz="685766" rtl="1" eaLnBrk="1" fontAlgn="auto" latinLnBrk="0" hangingPunct="1">
                        <a:lnSpc>
                          <a:spcPct val="100000"/>
                        </a:lnSpc>
                        <a:spcBef>
                          <a:spcPts val="0"/>
                        </a:spcBef>
                        <a:spcAft>
                          <a:spcPts val="0"/>
                        </a:spcAft>
                        <a:buClrTx/>
                        <a:buSzTx/>
                        <a:buFontTx/>
                        <a:buNone/>
                        <a:tabLst/>
                        <a:defRPr/>
                      </a:pPr>
                      <a:r>
                        <a:rPr lang="en-US" sz="110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تصميم</a:t>
                      </a:r>
                      <a:r>
                        <a:rPr lang="en-US" sz="110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وتنفيذ</a:t>
                      </a:r>
                      <a:r>
                        <a:rPr lang="en-US" sz="110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إطار</a:t>
                      </a:r>
                      <a:r>
                        <a:rPr lang="en-US" sz="110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عمل</a:t>
                      </a:r>
                      <a:r>
                        <a:rPr lang="en-US" sz="110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وخطة</a:t>
                      </a:r>
                      <a:r>
                        <a:rPr lang="en-US" sz="110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الشراكات</a:t>
                      </a:r>
                      <a:r>
                        <a:rPr lang="en-US" sz="110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الاستراتيجية</a:t>
                      </a:r>
                      <a:r>
                        <a:rPr lang="en-US" sz="110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وجذب</a:t>
                      </a:r>
                      <a:r>
                        <a:rPr lang="en-US" sz="110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المستثمرين</a:t>
                      </a:r>
                      <a:endParaRPr lang="en-US" sz="110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6DCE5"/>
                    </a:solidFill>
                  </a:tcPr>
                </a:tc>
                <a:extLst>
                  <a:ext uri="{0D108BD9-81ED-4DB2-BD59-A6C34878D82A}">
                    <a16:rowId xmlns:a16="http://schemas.microsoft.com/office/drawing/2014/main" val="2217867399"/>
                  </a:ext>
                </a:extLst>
              </a:tr>
              <a:tr h="398903">
                <a:tc>
                  <a:txBody>
                    <a:bodyPr/>
                    <a:lstStyle/>
                    <a:p>
                      <a:pPr marL="0" algn="ctr" defTabSz="914400" rtl="1" eaLnBrk="1" latinLnBrk="0" hangingPunct="1"/>
                      <a:r>
                        <a:rPr lang="en-US" sz="1100" b="0" kern="1200">
                          <a:solidFill>
                            <a:schemeClr val="tx2"/>
                          </a:solidFill>
                          <a:latin typeface="Sakkal Majalla" panose="02000000000000000000" pitchFamily="2" charset="-78"/>
                          <a:ea typeface="+mn-ea"/>
                          <a:cs typeface="Sakkal Majalla" panose="02000000000000000000" pitchFamily="2" charset="-78"/>
                        </a:rPr>
                        <a:t>3</a:t>
                      </a: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85766" rtl="1" eaLnBrk="1" fontAlgn="auto" latinLnBrk="0" hangingPunct="1">
                        <a:lnSpc>
                          <a:spcPct val="100000"/>
                        </a:lnSpc>
                        <a:spcBef>
                          <a:spcPts val="0"/>
                        </a:spcBef>
                        <a:spcAft>
                          <a:spcPts val="0"/>
                        </a:spcAft>
                        <a:buClrTx/>
                        <a:buSzTx/>
                        <a:buFontTx/>
                        <a:buNone/>
                        <a:tabLst/>
                        <a:defRPr/>
                      </a:pPr>
                      <a:r>
                        <a:rPr lang="en-US" sz="110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تطوير</a:t>
                      </a:r>
                      <a:r>
                        <a:rPr lang="en-US" sz="110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وتفعيل</a:t>
                      </a:r>
                      <a:r>
                        <a:rPr lang="en-US" sz="110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إطار</a:t>
                      </a:r>
                      <a:r>
                        <a:rPr lang="en-US" sz="110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المعيار</a:t>
                      </a:r>
                      <a:r>
                        <a:rPr lang="en-US" sz="110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الاستثماري</a:t>
                      </a:r>
                      <a:r>
                        <a:rPr lang="en-US" sz="110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الجديد</a:t>
                      </a:r>
                      <a:r>
                        <a:rPr lang="en-US" sz="110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وإدارة</a:t>
                      </a:r>
                      <a:r>
                        <a:rPr lang="en-US" sz="110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التخارج</a:t>
                      </a:r>
                      <a:endParaRPr lang="en-US" sz="110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85013673"/>
                  </a:ext>
                </a:extLst>
              </a:tr>
              <a:tr h="398903">
                <a:tc>
                  <a:txBody>
                    <a:bodyPr/>
                    <a:lstStyle/>
                    <a:p>
                      <a:pPr marL="0" algn="ctr" defTabSz="914400" rtl="1" eaLnBrk="1" latinLnBrk="0" hangingPunct="1"/>
                      <a:r>
                        <a:rPr lang="en-US" sz="1100" b="0" kern="1200">
                          <a:solidFill>
                            <a:schemeClr val="tx2"/>
                          </a:solidFill>
                          <a:latin typeface="Sakkal Majalla" panose="02000000000000000000" pitchFamily="2" charset="-78"/>
                          <a:ea typeface="+mn-ea"/>
                          <a:cs typeface="Sakkal Majalla" panose="02000000000000000000" pitchFamily="2" charset="-78"/>
                        </a:rPr>
                        <a:t>4</a:t>
                      </a: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6DCE5"/>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10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إعداد الدراسات وأبحاث السوق وتأسيس ذكاء الأعمال</a:t>
                      </a: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6DCE5"/>
                    </a:solidFill>
                  </a:tcPr>
                </a:tc>
                <a:extLst>
                  <a:ext uri="{0D108BD9-81ED-4DB2-BD59-A6C34878D82A}">
                    <a16:rowId xmlns:a16="http://schemas.microsoft.com/office/drawing/2014/main" val="2345752967"/>
                  </a:ext>
                </a:extLst>
              </a:tr>
              <a:tr h="398903">
                <a:tc>
                  <a:txBody>
                    <a:bodyPr/>
                    <a:lstStyle/>
                    <a:p>
                      <a:pPr marL="0" algn="ctr" defTabSz="914400" rtl="1" eaLnBrk="1" latinLnBrk="0" hangingPunct="1"/>
                      <a:r>
                        <a:rPr lang="en-US" sz="1100" b="0" kern="1200">
                          <a:solidFill>
                            <a:schemeClr val="tx2"/>
                          </a:solidFill>
                          <a:latin typeface="Sakkal Majalla" panose="02000000000000000000" pitchFamily="2" charset="-78"/>
                          <a:ea typeface="+mn-ea"/>
                          <a:cs typeface="Sakkal Majalla" panose="02000000000000000000" pitchFamily="2" charset="-78"/>
                        </a:rPr>
                        <a:t>5</a:t>
                      </a: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10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الاستثمار</a:t>
                      </a:r>
                      <a:r>
                        <a:rPr lang="en-US" sz="110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في </a:t>
                      </a:r>
                      <a:r>
                        <a:rPr lang="en-US" sz="110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القطاعات</a:t>
                      </a:r>
                      <a:r>
                        <a:rPr lang="en-US" sz="110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المحددة</a:t>
                      </a:r>
                      <a:endParaRPr lang="en-US" sz="110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36639413"/>
                  </a:ext>
                </a:extLst>
              </a:tr>
              <a:tr h="674013">
                <a:tc>
                  <a:txBody>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lang="en-US" sz="1100" b="0">
                          <a:solidFill>
                            <a:schemeClr val="tx2"/>
                          </a:solidFill>
                          <a:latin typeface="Sakkal Majalla" panose="02000000000000000000" pitchFamily="2" charset="-78"/>
                          <a:cs typeface="Sakkal Majalla" panose="02000000000000000000" pitchFamily="2" charset="-78"/>
                        </a:rPr>
                        <a:t>6</a:t>
                      </a: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6DCE5"/>
                    </a:solidFill>
                  </a:tcPr>
                </a:tc>
                <a:tc>
                  <a:txBody>
                    <a:bodyPr/>
                    <a:lstStyle/>
                    <a:p>
                      <a:pPr marL="0" marR="0" lvl="0" indent="0" algn="r" defTabSz="685766" rtl="1" eaLnBrk="1" fontAlgn="auto" latinLnBrk="0" hangingPunct="1">
                        <a:lnSpc>
                          <a:spcPct val="100000"/>
                        </a:lnSpc>
                        <a:spcBef>
                          <a:spcPts val="0"/>
                        </a:spcBef>
                        <a:spcAft>
                          <a:spcPts val="0"/>
                        </a:spcAft>
                        <a:buClrTx/>
                        <a:buSzTx/>
                        <a:buFontTx/>
                        <a:buNone/>
                        <a:tabLst/>
                        <a:defRPr/>
                      </a:pPr>
                      <a:r>
                        <a:rPr lang="en-US" sz="11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تعزيز</a:t>
                      </a:r>
                      <a:r>
                        <a:rPr lang="en-US"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التكامل</a:t>
                      </a:r>
                      <a:r>
                        <a:rPr lang="en-US"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والامتثال</a:t>
                      </a:r>
                      <a:r>
                        <a:rPr lang="en-US"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المالي</a:t>
                      </a:r>
                      <a:r>
                        <a:rPr lang="en-US"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بين</a:t>
                      </a:r>
                      <a:r>
                        <a:rPr lang="en-US"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المجموعة </a:t>
                      </a:r>
                      <a:r>
                        <a:rPr lang="en-US" sz="11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والشركات</a:t>
                      </a:r>
                      <a:r>
                        <a:rPr lang="en-US"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التابعة </a:t>
                      </a:r>
                      <a:r>
                        <a:rPr lang="en-US" sz="11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وتفعيل</a:t>
                      </a:r>
                      <a:r>
                        <a:rPr lang="en-US"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إطار</a:t>
                      </a:r>
                      <a:r>
                        <a:rPr lang="en-US"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الانضباط</a:t>
                      </a:r>
                      <a:endParaRPr lang="en-US"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6DCE5"/>
                    </a:solidFill>
                  </a:tcPr>
                </a:tc>
                <a:extLst>
                  <a:ext uri="{0D108BD9-81ED-4DB2-BD59-A6C34878D82A}">
                    <a16:rowId xmlns:a16="http://schemas.microsoft.com/office/drawing/2014/main" val="118086483"/>
                  </a:ext>
                </a:extLst>
              </a:tr>
              <a:tr h="398903">
                <a:tc>
                  <a:txBody>
                    <a:bodyPr/>
                    <a:lstStyle/>
                    <a:p>
                      <a:pPr marL="0" algn="ctr" defTabSz="914400" rtl="1" eaLnBrk="1" latinLnBrk="0" hangingPunct="1"/>
                      <a:r>
                        <a:rPr lang="en-US" sz="1100" b="0" kern="1200">
                          <a:solidFill>
                            <a:schemeClr val="tx2"/>
                          </a:solidFill>
                          <a:latin typeface="Sakkal Majalla" panose="02000000000000000000" pitchFamily="2" charset="-78"/>
                          <a:ea typeface="+mn-ea"/>
                          <a:cs typeface="Sakkal Majalla" panose="02000000000000000000" pitchFamily="2" charset="-78"/>
                        </a:rPr>
                        <a:t>7</a:t>
                      </a: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85766" rtl="1" eaLnBrk="1" fontAlgn="auto" latinLnBrk="0" hangingPunct="1">
                        <a:lnSpc>
                          <a:spcPct val="100000"/>
                        </a:lnSpc>
                        <a:spcBef>
                          <a:spcPts val="0"/>
                        </a:spcBef>
                        <a:spcAft>
                          <a:spcPts val="0"/>
                        </a:spcAft>
                        <a:buClrTx/>
                        <a:buSzTx/>
                        <a:buFontTx/>
                        <a:buNone/>
                        <a:tabLst/>
                        <a:defRPr/>
                      </a:pPr>
                      <a:r>
                        <a:rPr lang="en-US" sz="110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مراجعة</a:t>
                      </a:r>
                      <a:r>
                        <a:rPr lang="en-US" sz="110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هيكلة</a:t>
                      </a:r>
                      <a:r>
                        <a:rPr lang="en-US" sz="110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رأس</a:t>
                      </a:r>
                      <a:r>
                        <a:rPr lang="en-US" sz="110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المال</a:t>
                      </a:r>
                      <a:r>
                        <a:rPr lang="en-US" sz="110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والتدفقات</a:t>
                      </a:r>
                      <a:r>
                        <a:rPr lang="en-US" sz="110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المالية</a:t>
                      </a:r>
                      <a:endParaRPr lang="en-US" sz="110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49544586"/>
                  </a:ext>
                </a:extLst>
              </a:tr>
            </a:tbl>
          </a:graphicData>
        </a:graphic>
      </p:graphicFrame>
      <p:graphicFrame>
        <p:nvGraphicFramePr>
          <p:cNvPr id="7" name="Table 14">
            <a:extLst>
              <a:ext uri="{FF2B5EF4-FFF2-40B4-BE49-F238E27FC236}">
                <a16:creationId xmlns:a16="http://schemas.microsoft.com/office/drawing/2014/main" id="{BA3B5627-013B-9F40-5CCC-9C7C43722BEC}"/>
              </a:ext>
            </a:extLst>
          </p:cNvPr>
          <p:cNvGraphicFramePr>
            <a:graphicFrameLocks noGrp="1"/>
          </p:cNvGraphicFramePr>
          <p:nvPr/>
        </p:nvGraphicFramePr>
        <p:xfrm>
          <a:off x="240632" y="1119454"/>
          <a:ext cx="3601845" cy="3342542"/>
        </p:xfrm>
        <a:graphic>
          <a:graphicData uri="http://schemas.openxmlformats.org/drawingml/2006/table">
            <a:tbl>
              <a:tblPr rtl="1" firstRow="1" bandRow="1">
                <a:tableStyleId>{F5AB1C69-6EDB-4FF4-983F-18BD219EF322}</a:tableStyleId>
              </a:tblPr>
              <a:tblGrid>
                <a:gridCol w="426853">
                  <a:extLst>
                    <a:ext uri="{9D8B030D-6E8A-4147-A177-3AD203B41FA5}">
                      <a16:colId xmlns:a16="http://schemas.microsoft.com/office/drawing/2014/main" val="764020689"/>
                    </a:ext>
                  </a:extLst>
                </a:gridCol>
                <a:gridCol w="3174992">
                  <a:extLst>
                    <a:ext uri="{9D8B030D-6E8A-4147-A177-3AD203B41FA5}">
                      <a16:colId xmlns:a16="http://schemas.microsoft.com/office/drawing/2014/main" val="2352564501"/>
                    </a:ext>
                  </a:extLst>
                </a:gridCol>
              </a:tblGrid>
              <a:tr h="477506">
                <a:tc>
                  <a:txBody>
                    <a:bodyPr/>
                    <a:lstStyle/>
                    <a:p>
                      <a:pPr marL="0" algn="ctr" defTabSz="914400" rtl="1" eaLnBrk="1" latinLnBrk="0" hangingPunct="1"/>
                      <a:r>
                        <a:rPr lang="en-US" sz="1100" b="0" kern="1200">
                          <a:solidFill>
                            <a:schemeClr val="tx2"/>
                          </a:solidFill>
                          <a:latin typeface="Sakkal Majalla" panose="02000000000000000000" pitchFamily="2" charset="-78"/>
                          <a:ea typeface="+mn-ea"/>
                          <a:cs typeface="Sakkal Majalla" panose="02000000000000000000" pitchFamily="2" charset="-78"/>
                        </a:rPr>
                        <a:t>8</a:t>
                      </a: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100" b="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نقل</a:t>
                      </a:r>
                      <a:r>
                        <a:rPr lang="en-US" sz="1100" b="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b="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خدمات</a:t>
                      </a:r>
                      <a:r>
                        <a:rPr lang="en-US" sz="1100" b="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المجموعة </a:t>
                      </a:r>
                      <a:r>
                        <a:rPr lang="en-US" sz="1100" b="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للشركات</a:t>
                      </a:r>
                      <a:r>
                        <a:rPr lang="en-US" sz="1100" b="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التابعة </a:t>
                      </a: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2167335"/>
                  </a:ext>
                </a:extLst>
              </a:tr>
              <a:tr h="477506">
                <a:tc>
                  <a:txBody>
                    <a:bodyPr/>
                    <a:lstStyle/>
                    <a:p>
                      <a:pPr marL="0" algn="ctr" defTabSz="914400" rtl="1" eaLnBrk="1" latinLnBrk="0" hangingPunct="1"/>
                      <a:r>
                        <a:rPr lang="en-US" sz="1100" b="0" kern="1200">
                          <a:solidFill>
                            <a:schemeClr val="tx2"/>
                          </a:solidFill>
                          <a:latin typeface="Sakkal Majalla" panose="02000000000000000000" pitchFamily="2" charset="-78"/>
                          <a:ea typeface="+mn-ea"/>
                          <a:cs typeface="Sakkal Majalla" panose="02000000000000000000" pitchFamily="2" charset="-78"/>
                        </a:rPr>
                        <a:t>9</a:t>
                      </a: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6DCE5"/>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100" b="0" err="1">
                          <a:solidFill>
                            <a:schemeClr val="accent1"/>
                          </a:solidFill>
                          <a:latin typeface="Sakkal Majalla" panose="02000000000000000000" pitchFamily="2" charset="-78"/>
                          <a:cs typeface="Sakkal Majalla" panose="02000000000000000000" pitchFamily="2" charset="-78"/>
                        </a:rPr>
                        <a:t>تفعيل</a:t>
                      </a:r>
                      <a:r>
                        <a:rPr lang="en-US" sz="1100" b="0">
                          <a:solidFill>
                            <a:schemeClr val="accent1"/>
                          </a:solidFill>
                          <a:latin typeface="Sakkal Majalla" panose="02000000000000000000" pitchFamily="2" charset="-78"/>
                          <a:cs typeface="Sakkal Majalla" panose="02000000000000000000" pitchFamily="2" charset="-78"/>
                        </a:rPr>
                        <a:t> </a:t>
                      </a:r>
                      <a:r>
                        <a:rPr lang="en-US" sz="1100" b="0" err="1">
                          <a:solidFill>
                            <a:schemeClr val="accent1"/>
                          </a:solidFill>
                          <a:latin typeface="Sakkal Majalla" panose="02000000000000000000" pitchFamily="2" charset="-78"/>
                          <a:cs typeface="Sakkal Majalla" panose="02000000000000000000" pitchFamily="2" charset="-78"/>
                        </a:rPr>
                        <a:t>الخطط</a:t>
                      </a:r>
                      <a:r>
                        <a:rPr lang="en-US" sz="1100" b="0">
                          <a:solidFill>
                            <a:schemeClr val="accent1"/>
                          </a:solidFill>
                          <a:latin typeface="Sakkal Majalla" panose="02000000000000000000" pitchFamily="2" charset="-78"/>
                          <a:cs typeface="Sakkal Majalla" panose="02000000000000000000" pitchFamily="2" charset="-78"/>
                        </a:rPr>
                        <a:t> </a:t>
                      </a:r>
                      <a:r>
                        <a:rPr lang="en-US" sz="1100" b="0" err="1">
                          <a:solidFill>
                            <a:schemeClr val="accent1"/>
                          </a:solidFill>
                          <a:latin typeface="Sakkal Majalla" panose="02000000000000000000" pitchFamily="2" charset="-78"/>
                          <a:cs typeface="Sakkal Majalla" panose="02000000000000000000" pitchFamily="2" charset="-78"/>
                        </a:rPr>
                        <a:t>المتعلقة</a:t>
                      </a:r>
                      <a:r>
                        <a:rPr lang="en-US" sz="1100" b="0">
                          <a:solidFill>
                            <a:schemeClr val="accent1"/>
                          </a:solidFill>
                          <a:latin typeface="Sakkal Majalla" panose="02000000000000000000" pitchFamily="2" charset="-78"/>
                          <a:cs typeface="Sakkal Majalla" panose="02000000000000000000" pitchFamily="2" charset="-78"/>
                        </a:rPr>
                        <a:t> </a:t>
                      </a:r>
                      <a:r>
                        <a:rPr lang="en-US" sz="1100" b="0" err="1">
                          <a:solidFill>
                            <a:schemeClr val="accent1"/>
                          </a:solidFill>
                          <a:latin typeface="Sakkal Majalla" panose="02000000000000000000" pitchFamily="2" charset="-78"/>
                          <a:cs typeface="Sakkal Majalla" panose="02000000000000000000" pitchFamily="2" charset="-78"/>
                        </a:rPr>
                        <a:t>بالمخاطر</a:t>
                      </a:r>
                      <a:r>
                        <a:rPr lang="en-US" sz="1100" b="0">
                          <a:solidFill>
                            <a:schemeClr val="accent1"/>
                          </a:solidFill>
                          <a:latin typeface="Sakkal Majalla" panose="02000000000000000000" pitchFamily="2" charset="-78"/>
                          <a:cs typeface="Sakkal Majalla" panose="02000000000000000000" pitchFamily="2" charset="-78"/>
                        </a:rPr>
                        <a:t> </a:t>
                      </a:r>
                      <a:r>
                        <a:rPr lang="en-US" sz="1100" b="0" err="1">
                          <a:solidFill>
                            <a:schemeClr val="accent1"/>
                          </a:solidFill>
                          <a:latin typeface="Sakkal Majalla" panose="02000000000000000000" pitchFamily="2" charset="-78"/>
                          <a:cs typeface="Sakkal Majalla" panose="02000000000000000000" pitchFamily="2" charset="-78"/>
                        </a:rPr>
                        <a:t>والمراجعة</a:t>
                      </a:r>
                      <a:r>
                        <a:rPr lang="en-US" sz="1100" b="0">
                          <a:solidFill>
                            <a:schemeClr val="accent1"/>
                          </a:solidFill>
                          <a:latin typeface="Sakkal Majalla" panose="02000000000000000000" pitchFamily="2" charset="-78"/>
                          <a:cs typeface="Sakkal Majalla" panose="02000000000000000000" pitchFamily="2" charset="-78"/>
                        </a:rPr>
                        <a:t> </a:t>
                      </a:r>
                      <a:r>
                        <a:rPr lang="en-US" sz="1100" b="0" err="1">
                          <a:solidFill>
                            <a:schemeClr val="accent1"/>
                          </a:solidFill>
                          <a:latin typeface="Sakkal Majalla" panose="02000000000000000000" pitchFamily="2" charset="-78"/>
                          <a:cs typeface="Sakkal Majalla" panose="02000000000000000000" pitchFamily="2" charset="-78"/>
                        </a:rPr>
                        <a:t>الداخلية</a:t>
                      </a:r>
                      <a:endParaRPr lang="en-US" sz="1100" b="0">
                        <a:solidFill>
                          <a:schemeClr val="accent1"/>
                        </a:solidFill>
                        <a:latin typeface="Sakkal Majalla" panose="02000000000000000000" pitchFamily="2" charset="-78"/>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6DCE5"/>
                    </a:solidFill>
                  </a:tcPr>
                </a:tc>
                <a:extLst>
                  <a:ext uri="{0D108BD9-81ED-4DB2-BD59-A6C34878D82A}">
                    <a16:rowId xmlns:a16="http://schemas.microsoft.com/office/drawing/2014/main" val="2217867399"/>
                  </a:ext>
                </a:extLst>
              </a:tr>
              <a:tr h="477506">
                <a:tc>
                  <a:txBody>
                    <a:bodyPr/>
                    <a:lstStyle/>
                    <a:p>
                      <a:pPr marL="0" algn="ctr" defTabSz="914400" rtl="1" eaLnBrk="1" latinLnBrk="0" hangingPunct="1"/>
                      <a:r>
                        <a:rPr lang="en-US" sz="1100" b="0" kern="1200">
                          <a:solidFill>
                            <a:schemeClr val="tx2"/>
                          </a:solidFill>
                          <a:latin typeface="Sakkal Majalla" panose="02000000000000000000" pitchFamily="2" charset="-78"/>
                          <a:ea typeface="+mn-ea"/>
                          <a:cs typeface="Sakkal Majalla" panose="02000000000000000000" pitchFamily="2" charset="-78"/>
                        </a:rPr>
                        <a:t>10</a:t>
                      </a: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100" b="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تفعيل</a:t>
                      </a:r>
                      <a:r>
                        <a:rPr lang="en-US" sz="1100" b="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b="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النموذج</a:t>
                      </a:r>
                      <a:r>
                        <a:rPr lang="en-US" sz="1100" b="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b="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التشغيلي</a:t>
                      </a:r>
                      <a:r>
                        <a:rPr lang="en-US" sz="1100" b="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b="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الجديد</a:t>
                      </a:r>
                      <a:endParaRPr lang="en-US" sz="1100" b="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85013673"/>
                  </a:ext>
                </a:extLst>
              </a:tr>
              <a:tr h="477506">
                <a:tc>
                  <a:txBody>
                    <a:bodyPr/>
                    <a:lstStyle/>
                    <a:p>
                      <a:pPr algn="ctr" rtl="1"/>
                      <a:r>
                        <a:rPr lang="en-US" sz="1100" b="0">
                          <a:solidFill>
                            <a:schemeClr val="tx2"/>
                          </a:solidFill>
                          <a:latin typeface="Sakkal Majalla" panose="02000000000000000000" pitchFamily="2" charset="-78"/>
                          <a:cs typeface="Sakkal Majalla" panose="02000000000000000000" pitchFamily="2" charset="-78"/>
                        </a:rPr>
                        <a:t>11</a:t>
                      </a: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6DCE5"/>
                    </a:solidFill>
                  </a:tcPr>
                </a:tc>
                <a:tc>
                  <a:txBody>
                    <a:bodyPr/>
                    <a:lstStyle/>
                    <a:p>
                      <a:pPr marL="0" marR="0" lvl="0" indent="0" algn="r" defTabSz="342883" rtl="1"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تطوير</a:t>
                      </a:r>
                      <a:r>
                        <a:rPr kumimoji="0" lang="en-US" sz="11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1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خطة</a:t>
                      </a:r>
                      <a:r>
                        <a:rPr kumimoji="0" lang="en-US" sz="11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1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تعلم</a:t>
                      </a:r>
                      <a:r>
                        <a:rPr kumimoji="0" lang="en-US" sz="11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1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وتطوير</a:t>
                      </a:r>
                      <a:r>
                        <a:rPr kumimoji="0" lang="en-US" sz="11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1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للموظفين</a:t>
                      </a:r>
                      <a:r>
                        <a:rPr kumimoji="0" lang="en-US" sz="11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1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في</a:t>
                      </a:r>
                      <a:r>
                        <a:rPr kumimoji="0" lang="en-US" sz="11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المجموعة </a:t>
                      </a:r>
                      <a:r>
                        <a:rPr kumimoji="0" lang="en-US" sz="11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والشركات</a:t>
                      </a:r>
                      <a:r>
                        <a:rPr kumimoji="0" lang="en-US" sz="11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التابعة </a:t>
                      </a:r>
                      <a:r>
                        <a:rPr kumimoji="0" lang="en-US" sz="11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لها</a:t>
                      </a:r>
                      <a:endParaRPr kumimoji="0" lang="en-US" sz="11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6DCE5"/>
                    </a:solidFill>
                  </a:tcPr>
                </a:tc>
                <a:extLst>
                  <a:ext uri="{0D108BD9-81ED-4DB2-BD59-A6C34878D82A}">
                    <a16:rowId xmlns:a16="http://schemas.microsoft.com/office/drawing/2014/main" val="2345752967"/>
                  </a:ext>
                </a:extLst>
              </a:tr>
              <a:tr h="477506">
                <a:tc>
                  <a:txBody>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lang="en-US" sz="1100" b="0">
                          <a:solidFill>
                            <a:schemeClr val="tx2"/>
                          </a:solidFill>
                          <a:latin typeface="Sakkal Majalla" panose="02000000000000000000" pitchFamily="2" charset="-78"/>
                          <a:cs typeface="Sakkal Majalla" panose="02000000000000000000" pitchFamily="2" charset="-78"/>
                        </a:rPr>
                        <a:t>12</a:t>
                      </a: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342883" rtl="1"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تعزيز</a:t>
                      </a:r>
                      <a:r>
                        <a:rPr kumimoji="0" lang="en-US" sz="11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1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التواصل</a:t>
                      </a:r>
                      <a:r>
                        <a:rPr kumimoji="0" lang="en-US" sz="11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1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والتكامل</a:t>
                      </a:r>
                      <a:r>
                        <a:rPr kumimoji="0" lang="en-US" sz="11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1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بين</a:t>
                      </a:r>
                      <a:r>
                        <a:rPr kumimoji="0" lang="en-US" sz="11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المجموعة </a:t>
                      </a:r>
                      <a:r>
                        <a:rPr kumimoji="0" lang="en-US" sz="11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والشركات</a:t>
                      </a:r>
                      <a:r>
                        <a:rPr kumimoji="0" lang="en-US" sz="11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التابعة</a:t>
                      </a: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36639413"/>
                  </a:ext>
                </a:extLst>
              </a:tr>
              <a:tr h="477506">
                <a:tc>
                  <a:txBody>
                    <a:bodyPr/>
                    <a:lstStyle/>
                    <a:p>
                      <a:pPr algn="ctr" rtl="1"/>
                      <a:r>
                        <a:rPr lang="en-US" sz="1100" b="0">
                          <a:solidFill>
                            <a:schemeClr val="tx2"/>
                          </a:solidFill>
                          <a:latin typeface="Sakkal Majalla" panose="02000000000000000000" pitchFamily="2" charset="-78"/>
                          <a:cs typeface="Sakkal Majalla" panose="02000000000000000000" pitchFamily="2" charset="-78"/>
                        </a:rPr>
                        <a:t>13</a:t>
                      </a: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6DCE5"/>
                    </a:solidFill>
                  </a:tcPr>
                </a:tc>
                <a:tc>
                  <a:txBody>
                    <a:bodyPr/>
                    <a:lstStyle/>
                    <a:p>
                      <a:pPr marL="0" marR="0" lvl="0" indent="0" algn="r" defTabSz="342883" rtl="1"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تحديث</a:t>
                      </a:r>
                      <a:r>
                        <a:rPr kumimoji="0" lang="en-US" sz="1100" b="0" i="0" u="none" strike="noStrike" kern="1200" cap="none" spc="0" normalizeH="0" baseline="0" noProof="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100" b="0" i="0" u="none" strike="noStrike" kern="1200" cap="none" spc="0" normalizeH="0" baseline="0" noProof="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وتنفيذ</a:t>
                      </a:r>
                      <a:r>
                        <a:rPr kumimoji="0" lang="en-US" sz="1100" b="0" i="0" u="none" strike="noStrike" kern="1200" cap="none" spc="0" normalizeH="0" baseline="0" noProof="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100" b="0" i="0" u="none" strike="noStrike" kern="1200" cap="none" spc="0" normalizeH="0" baseline="0" noProof="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استراتيجية</a:t>
                      </a:r>
                      <a:r>
                        <a:rPr kumimoji="0" lang="en-US" sz="1100" b="0" i="0" u="none" strike="noStrike" kern="1200" cap="none" spc="0" normalizeH="0" baseline="0" noProof="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100" b="0" i="0" u="none" strike="noStrike" kern="1200" cap="none" spc="0" normalizeH="0" baseline="0" noProof="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شاملة</a:t>
                      </a:r>
                      <a:r>
                        <a:rPr kumimoji="0" lang="en-US" sz="1100" b="0" i="0" u="none" strike="noStrike" kern="1200" cap="none" spc="0" normalizeH="0" baseline="0" noProof="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100" b="0" i="0" u="none" strike="noStrike" kern="1200" cap="none" spc="0" normalizeH="0" baseline="0" noProof="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للتواصل</a:t>
                      </a:r>
                      <a:r>
                        <a:rPr kumimoji="0" lang="en-US" sz="1100" b="0" i="0" u="none" strike="noStrike" kern="1200" cap="none" spc="0" normalizeH="0" baseline="0" noProof="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100" b="0" i="0" u="none" strike="noStrike" kern="1200" cap="none" spc="0" normalizeH="0" baseline="0" noProof="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والتسويق</a:t>
                      </a:r>
                      <a:endParaRPr kumimoji="0" lang="en-US" sz="1100" b="0" i="0" u="none" strike="noStrike" kern="1200" cap="none" spc="0" normalizeH="0" baseline="0" noProof="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6DCE5"/>
                    </a:solidFill>
                  </a:tcPr>
                </a:tc>
                <a:extLst>
                  <a:ext uri="{0D108BD9-81ED-4DB2-BD59-A6C34878D82A}">
                    <a16:rowId xmlns:a16="http://schemas.microsoft.com/office/drawing/2014/main" val="118086483"/>
                  </a:ext>
                </a:extLst>
              </a:tr>
              <a:tr h="477506">
                <a:tc>
                  <a:txBody>
                    <a:bodyPr/>
                    <a:lstStyle/>
                    <a:p>
                      <a:pPr marL="0" algn="ctr" defTabSz="914400" rtl="1" eaLnBrk="1" latinLnBrk="0" hangingPunct="1"/>
                      <a:r>
                        <a:rPr lang="en-US" sz="1100" b="0" kern="1200">
                          <a:solidFill>
                            <a:schemeClr val="tx2"/>
                          </a:solidFill>
                          <a:latin typeface="Sakkal Majalla" panose="02000000000000000000" pitchFamily="2" charset="-78"/>
                          <a:ea typeface="+mn-ea"/>
                          <a:cs typeface="Sakkal Majalla" panose="02000000000000000000" pitchFamily="2" charset="-78"/>
                        </a:rPr>
                        <a:t>14</a:t>
                      </a: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342883" rtl="1"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تطوير</a:t>
                      </a:r>
                      <a:r>
                        <a:rPr kumimoji="0" lang="en-US" sz="1100" b="0" i="0" u="none" strike="noStrike" kern="1200" cap="none" spc="0" normalizeH="0" baseline="0" noProof="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100" b="0" i="0" u="none" strike="noStrike" kern="1200" cap="none" spc="0" normalizeH="0" baseline="0" noProof="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وتفعيل</a:t>
                      </a:r>
                      <a:r>
                        <a:rPr kumimoji="0" lang="en-US" sz="1100" b="0" i="0" u="none" strike="noStrike" kern="1200" cap="none" spc="0" normalizeH="0" baseline="0" noProof="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100" b="0" i="0" u="none" strike="noStrike" kern="1200" cap="none" spc="0" normalizeH="0" baseline="0" noProof="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استراتيجية</a:t>
                      </a:r>
                      <a:r>
                        <a:rPr kumimoji="0" lang="en-US" sz="1100" b="0" i="0" u="none" strike="noStrike" kern="1200" cap="none" spc="0" normalizeH="0" baseline="0" noProof="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100" b="0" i="0" u="none" strike="noStrike" kern="1200" cap="none" spc="0" normalizeH="0" baseline="0" noProof="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التحول</a:t>
                      </a:r>
                      <a:r>
                        <a:rPr kumimoji="0" lang="en-US" sz="1100" b="0" i="0" u="none" strike="noStrike" kern="1200" cap="none" spc="0" normalizeH="0" baseline="0" noProof="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100" b="0" i="0" u="none" strike="noStrike" kern="1200" cap="none" spc="0" normalizeH="0" baseline="0" noProof="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الرقمي</a:t>
                      </a:r>
                      <a:endParaRPr kumimoji="0" lang="en-US" sz="1100" b="0" i="0" u="none" strike="noStrike" kern="1200" cap="none" spc="0" normalizeH="0" baseline="0" noProof="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49544586"/>
                  </a:ext>
                </a:extLst>
              </a:tr>
            </a:tbl>
          </a:graphicData>
        </a:graphic>
      </p:graphicFrame>
    </p:spTree>
    <p:extLst>
      <p:ext uri="{BB962C8B-B14F-4D97-AF65-F5344CB8AC3E}">
        <p14:creationId xmlns:p14="http://schemas.microsoft.com/office/powerpoint/2010/main" val="300308653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0A6FE-AF77-19FC-261C-8063EB2CF161}"/>
            </a:ext>
          </a:extLst>
        </p:cNvPr>
        <p:cNvGrpSpPr/>
        <p:nvPr/>
      </p:nvGrpSpPr>
      <p:grpSpPr>
        <a:xfrm>
          <a:off x="0" y="0"/>
          <a:ext cx="0" cy="0"/>
          <a:chOff x="0" y="0"/>
          <a:chExt cx="0" cy="0"/>
        </a:xfrm>
      </p:grpSpPr>
      <p:pic>
        <p:nvPicPr>
          <p:cNvPr id="3" name="صورة 2" descr="صورة تحتوي على أزرق, لقطة شاشة, أزرق كهربائي, الرسومات&#10;&#10;تم إنشاء الوصف تلقائياً">
            <a:extLst>
              <a:ext uri="{FF2B5EF4-FFF2-40B4-BE49-F238E27FC236}">
                <a16:creationId xmlns:a16="http://schemas.microsoft.com/office/drawing/2014/main" id="{1CE9EB1C-C7C3-B000-435F-0954FC9938BB}"/>
              </a:ext>
            </a:extLst>
          </p:cNvPr>
          <p:cNvPicPr>
            <a:picLocks noGrp="1" noRot="1" noChangeAspect="1" noMove="1" noResize="1" noEditPoints="1" noAdjustHandles="1" noChangeArrowheads="1" noChangeShapeType="1" noCrop="1"/>
          </p:cNvPicPr>
          <p:nvPr/>
        </p:nvPicPr>
        <p:blipFill>
          <a:blip r:embed="rId3"/>
          <a:srcRect t="50" r="67949" b="65992"/>
          <a:stretch/>
        </p:blipFill>
        <p:spPr>
          <a:xfrm>
            <a:off x="5314890" y="1794510"/>
            <a:ext cx="3498435" cy="2994660"/>
          </a:xfrm>
          <a:prstGeom prst="rect">
            <a:avLst/>
          </a:prstGeom>
        </p:spPr>
      </p:pic>
      <p:sp>
        <p:nvSpPr>
          <p:cNvPr id="2" name="مربع نص 1">
            <a:extLst>
              <a:ext uri="{FF2B5EF4-FFF2-40B4-BE49-F238E27FC236}">
                <a16:creationId xmlns:a16="http://schemas.microsoft.com/office/drawing/2014/main" id="{44C1838E-C886-ACF8-C903-42ADB2A898CC}"/>
              </a:ext>
            </a:extLst>
          </p:cNvPr>
          <p:cNvSpPr txBox="1"/>
          <p:nvPr/>
        </p:nvSpPr>
        <p:spPr>
          <a:xfrm>
            <a:off x="5006638" y="2143644"/>
            <a:ext cx="3806687" cy="756041"/>
          </a:xfrm>
          <a:prstGeom prst="rect">
            <a:avLst/>
          </a:prstGeom>
        </p:spPr>
        <p:txBody>
          <a:bodyPr wrap="square" rtlCol="1">
            <a:spAutoFit/>
          </a:bodyPr>
          <a:lstStyle/>
          <a:p>
            <a:pPr marL="0" marR="0" lvl="0" indent="0" algn="r" defTabSz="171450" rtl="0" eaLnBrk="1" fontAlgn="auto" latinLnBrk="0" hangingPunct="1">
              <a:lnSpc>
                <a:spcPct val="100000"/>
              </a:lnSpc>
              <a:spcBef>
                <a:spcPts val="0"/>
              </a:spcBef>
              <a:spcAft>
                <a:spcPts val="0"/>
              </a:spcAft>
              <a:buClrTx/>
              <a:buSzTx/>
              <a:buFontTx/>
              <a:buNone/>
              <a:tabLst/>
              <a:defRPr/>
            </a:pPr>
            <a:r>
              <a:rPr kumimoji="0" lang="ar-SA" sz="4313" b="1" i="0" u="none" strike="noStrike" kern="1200" cap="none" spc="0" normalizeH="0" baseline="0" noProof="0">
                <a:ln>
                  <a:noFill/>
                </a:ln>
                <a:solidFill>
                  <a:prstClr val="white"/>
                </a:solidFill>
                <a:effectLst/>
                <a:uLnTx/>
                <a:uFillTx/>
                <a:latin typeface="Sakkal Majalla" panose="02000000000000000000" pitchFamily="2" charset="-78"/>
                <a:ea typeface="+mn-ea"/>
                <a:cs typeface="Sakkal Majalla" panose="02000000000000000000" pitchFamily="2" charset="-78"/>
              </a:rPr>
              <a:t>النموذج التشغيلي</a:t>
            </a:r>
            <a:endParaRPr kumimoji="0" lang="en-US" sz="4313" b="1" i="0" u="none" strike="noStrike" kern="1200" cap="none" spc="0" normalizeH="0" baseline="0" noProof="0">
              <a:ln>
                <a:noFill/>
              </a:ln>
              <a:solidFill>
                <a:prstClr val="white"/>
              </a:solidFill>
              <a:effectLst/>
              <a:uLnTx/>
              <a:uFillTx/>
              <a:latin typeface="Sakkal Majalla" panose="02000000000000000000" pitchFamily="2" charset="-78"/>
              <a:ea typeface="+mn-ea"/>
              <a:cs typeface="Sakkal Majalla" panose="02000000000000000000" pitchFamily="2" charset="-78"/>
            </a:endParaRPr>
          </a:p>
        </p:txBody>
      </p:sp>
    </p:spTree>
    <p:extLst>
      <p:ext uri="{BB962C8B-B14F-4D97-AF65-F5344CB8AC3E}">
        <p14:creationId xmlns:p14="http://schemas.microsoft.com/office/powerpoint/2010/main" val="9850230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C9E37-050F-0B9D-3526-4C695AB13FF6}"/>
            </a:ext>
          </a:extLst>
        </p:cNvPr>
        <p:cNvGrpSpPr/>
        <p:nvPr/>
      </p:nvGrpSpPr>
      <p:grpSpPr>
        <a:xfrm>
          <a:off x="0" y="0"/>
          <a:ext cx="0" cy="0"/>
          <a:chOff x="0" y="0"/>
          <a:chExt cx="0" cy="0"/>
        </a:xfrm>
      </p:grpSpPr>
      <p:sp>
        <p:nvSpPr>
          <p:cNvPr id="2" name="عنصر نائب لرقم الشريحة 1">
            <a:extLst>
              <a:ext uri="{FF2B5EF4-FFF2-40B4-BE49-F238E27FC236}">
                <a16:creationId xmlns:a16="http://schemas.microsoft.com/office/drawing/2014/main" id="{56F86172-1869-8BE3-2652-6E917F9C7A5A}"/>
              </a:ext>
            </a:extLst>
          </p:cNvPr>
          <p:cNvSpPr>
            <a:spLocks noGrp="1"/>
          </p:cNvSpPr>
          <p:nvPr>
            <p:ph type="sldNum" sz="quarter" idx="4"/>
          </p:nvPr>
        </p:nvSpPr>
        <p:spPr/>
        <p:txBody>
          <a:bodyPr/>
          <a:lstStyle/>
          <a:p>
            <a:pPr marL="0" marR="0" lvl="0" indent="0" algn="r" defTabSz="171450" rtl="0"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a:ln>
                  <a:noFill/>
                </a:ln>
                <a:solidFill>
                  <a:srgbClr val="768394"/>
                </a:solidFill>
                <a:effectLst/>
                <a:uLnTx/>
                <a:uFillTx/>
                <a:latin typeface="Calibri" panose="020F0502020204030204"/>
                <a:ea typeface="+mn-ea"/>
                <a:cs typeface="Arial" panose="020B0604020202020204" pitchFamily="34" charset="0"/>
              </a:rPr>
              <a:t>21</a:t>
            </a:r>
            <a:endParaRPr kumimoji="0" lang="en-US" sz="1050" b="1" i="0" u="none" strike="noStrike" kern="1200" cap="none" spc="0" normalizeH="0" baseline="0" noProof="0">
              <a:ln>
                <a:noFill/>
              </a:ln>
              <a:solidFill>
                <a:srgbClr val="768394"/>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8E449944-5A29-E17D-42FF-38525EDE2874}"/>
              </a:ext>
            </a:extLst>
          </p:cNvPr>
          <p:cNvSpPr txBox="1">
            <a:spLocks/>
          </p:cNvSpPr>
          <p:nvPr/>
        </p:nvSpPr>
        <p:spPr>
          <a:xfrm>
            <a:off x="4039859" y="321304"/>
            <a:ext cx="4745952" cy="221415"/>
          </a:xfrm>
          <a:prstGeom prst="rect">
            <a:avLst/>
          </a:prstGeom>
        </p:spPr>
        <p:txBody>
          <a:bodyPr anchor="ctr"/>
          <a:lstStyle>
            <a:defPPr>
              <a:defRPr lang="en-US"/>
            </a:defPPr>
            <a:lvl1pPr algn="r" defTabSz="1828709" rtl="1">
              <a:lnSpc>
                <a:spcPct val="115000"/>
              </a:lnSpc>
              <a:spcBef>
                <a:spcPct val="0"/>
              </a:spcBef>
              <a:spcAft>
                <a:spcPts val="300"/>
              </a:spcAft>
              <a:buNone/>
              <a:defRPr sz="1800" b="1" i="0" kern="100">
                <a:solidFill>
                  <a:srgbClr val="002060"/>
                </a:solidFill>
                <a:latin typeface="Aptos" panose="020B0004020202020204" pitchFamily="34" charset="0"/>
                <a:ea typeface="Aptos" panose="020B0004020202020204" pitchFamily="34" charset="0"/>
                <a:cs typeface="Sakkal Majalla" panose="02000000000000000000" pitchFamily="2" charset="-78"/>
              </a:defRPr>
            </a:lvl1pPr>
          </a:lstStyle>
          <a:p>
            <a:pPr marL="0" marR="0" lvl="0" indent="0" algn="r" defTabSz="1828709" rtl="1" eaLnBrk="1" fontAlgn="auto" latinLnBrk="0" hangingPunct="1">
              <a:lnSpc>
                <a:spcPct val="115000"/>
              </a:lnSpc>
              <a:spcBef>
                <a:spcPct val="0"/>
              </a:spcBef>
              <a:spcAft>
                <a:spcPts val="300"/>
              </a:spcAft>
              <a:buClrTx/>
              <a:buSzTx/>
              <a:buFontTx/>
              <a:buNone/>
              <a:tabLst/>
              <a:defRPr/>
            </a:pPr>
            <a:r>
              <a:rPr kumimoji="0" lang="ar-SA" sz="1800" b="1" i="0" u="none" strike="noStrike" kern="100" cap="none" spc="0" normalizeH="0" baseline="0" noProof="0">
                <a:ln>
                  <a:noFill/>
                </a:ln>
                <a:solidFill>
                  <a:srgbClr val="002060"/>
                </a:solidFill>
                <a:effectLst/>
                <a:uLnTx/>
                <a:uFillTx/>
                <a:latin typeface="Aptos" panose="020B0004020202020204" pitchFamily="34" charset="0"/>
                <a:cs typeface="Sakkal Majalla" panose="02000000000000000000" pitchFamily="2" charset="-78"/>
              </a:rPr>
              <a:t>نشاط 6: النموذج التشغيلي  - 45 د</a:t>
            </a:r>
            <a:endParaRPr kumimoji="0" lang="en-US" sz="1800" b="1" i="0" u="none" strike="noStrike" kern="100" cap="none" spc="0" normalizeH="0" baseline="0" noProof="0">
              <a:ln>
                <a:noFill/>
              </a:ln>
              <a:solidFill>
                <a:srgbClr val="002060"/>
              </a:solidFill>
              <a:effectLst/>
              <a:uLnTx/>
              <a:uFillTx/>
              <a:latin typeface="Aptos" panose="020B0004020202020204" pitchFamily="34" charset="0"/>
              <a:cs typeface="Sakkal Majalla" panose="02000000000000000000" pitchFamily="2" charset="-78"/>
            </a:endParaRPr>
          </a:p>
        </p:txBody>
      </p:sp>
      <p:sp>
        <p:nvSpPr>
          <p:cNvPr id="6" name="TextBox 5">
            <a:extLst>
              <a:ext uri="{FF2B5EF4-FFF2-40B4-BE49-F238E27FC236}">
                <a16:creationId xmlns:a16="http://schemas.microsoft.com/office/drawing/2014/main" id="{9F150359-0D52-FB00-982A-0A9FBC197C12}"/>
              </a:ext>
            </a:extLst>
          </p:cNvPr>
          <p:cNvSpPr txBox="1"/>
          <p:nvPr/>
        </p:nvSpPr>
        <p:spPr>
          <a:xfrm>
            <a:off x="4213811" y="3029662"/>
            <a:ext cx="4572000" cy="322396"/>
          </a:xfrm>
          <a:prstGeom prst="rect">
            <a:avLst/>
          </a:prstGeom>
        </p:spPr>
        <p:txBody>
          <a:bodyPr lIns="91440" tIns="45720" rIns="91440" bIns="45720" anchor="ctr"/>
          <a:lstStyle>
            <a:defPPr>
              <a:defRPr lang="en-US"/>
            </a:defPPr>
            <a:lvl1pPr marL="285750" indent="-285750" algn="r" defTabSz="1828709" rtl="1">
              <a:lnSpc>
                <a:spcPct val="114999"/>
              </a:lnSpc>
              <a:spcBef>
                <a:spcPct val="0"/>
              </a:spcBef>
              <a:spcAft>
                <a:spcPts val="300"/>
              </a:spcAft>
              <a:buFont typeface="Calibri"/>
              <a:buChar char="-"/>
              <a:defRPr sz="1300" b="1" i="0" kern="100">
                <a:solidFill>
                  <a:srgbClr val="002060"/>
                </a:solidFill>
                <a:latin typeface="Aptos"/>
                <a:ea typeface="+mj-ea"/>
                <a:cs typeface="Sakkal Majalla"/>
              </a:defRPr>
            </a:lvl1pPr>
          </a:lstStyle>
          <a:p>
            <a:pPr marL="0" marR="0" lvl="0" indent="0" algn="r" defTabSz="1828709" rtl="1" eaLnBrk="1" fontAlgn="auto" latinLnBrk="0" hangingPunct="1">
              <a:lnSpc>
                <a:spcPct val="114999"/>
              </a:lnSpc>
              <a:spcBef>
                <a:spcPct val="0"/>
              </a:spcBef>
              <a:spcAft>
                <a:spcPts val="300"/>
              </a:spcAft>
              <a:buClrTx/>
              <a:buSzTx/>
              <a:buFont typeface="Calibri"/>
              <a:buNone/>
              <a:tabLst/>
              <a:defRPr/>
            </a:pPr>
            <a:r>
              <a:rPr kumimoji="0" lang="ar-SA" sz="1300" b="1" i="0" u="none" strike="noStrike" kern="100" cap="none" spc="0" normalizeH="0" baseline="0" noProof="0">
                <a:ln>
                  <a:noFill/>
                </a:ln>
                <a:solidFill>
                  <a:srgbClr val="002060"/>
                </a:solidFill>
                <a:effectLst/>
                <a:uLnTx/>
                <a:uFillTx/>
                <a:latin typeface="Aptos"/>
                <a:ea typeface="+mj-ea"/>
                <a:cs typeface="Sakkal Majalla"/>
              </a:rPr>
              <a:t>ما هو النموذج التشغيلي الذي ترونه الأنسب للمجموعة وشركاتها التابعة؟</a:t>
            </a:r>
            <a:endParaRPr kumimoji="0" lang="en-US" sz="1300" b="1" i="0" u="none" strike="noStrike" kern="100" cap="none" spc="0" normalizeH="0" baseline="0" noProof="0">
              <a:ln>
                <a:noFill/>
              </a:ln>
              <a:solidFill>
                <a:srgbClr val="002060"/>
              </a:solidFill>
              <a:effectLst/>
              <a:uLnTx/>
              <a:uFillTx/>
              <a:latin typeface="Aptos"/>
              <a:ea typeface="+mj-ea"/>
              <a:cs typeface="Sakkal Majalla"/>
            </a:endParaRPr>
          </a:p>
        </p:txBody>
      </p:sp>
      <p:sp>
        <p:nvSpPr>
          <p:cNvPr id="8" name="TextBox 7">
            <a:extLst>
              <a:ext uri="{FF2B5EF4-FFF2-40B4-BE49-F238E27FC236}">
                <a16:creationId xmlns:a16="http://schemas.microsoft.com/office/drawing/2014/main" id="{D4E56502-84D3-36F8-50C9-DB9EF21C1405}"/>
              </a:ext>
            </a:extLst>
          </p:cNvPr>
          <p:cNvSpPr txBox="1"/>
          <p:nvPr/>
        </p:nvSpPr>
        <p:spPr>
          <a:xfrm>
            <a:off x="1060450" y="705172"/>
            <a:ext cx="7725361" cy="782522"/>
          </a:xfrm>
          <a:prstGeom prst="rect">
            <a:avLst/>
          </a:prstGeom>
        </p:spPr>
        <p:txBody>
          <a:bodyPr lIns="91440" tIns="45720" rIns="91440" bIns="45720" anchor="ctr"/>
          <a:lstStyle>
            <a:defPPr>
              <a:defRPr lang="en-US"/>
            </a:defPPr>
            <a:lvl1pPr indent="0" algn="r" defTabSz="1828709" rtl="1">
              <a:lnSpc>
                <a:spcPct val="114999"/>
              </a:lnSpc>
              <a:spcBef>
                <a:spcPct val="0"/>
              </a:spcBef>
              <a:spcAft>
                <a:spcPts val="300"/>
              </a:spcAft>
              <a:buFont typeface="Calibri"/>
              <a:buNone/>
              <a:defRPr sz="1300" b="1" i="0" kern="100">
                <a:solidFill>
                  <a:srgbClr val="002060"/>
                </a:solidFill>
                <a:latin typeface="Aptos"/>
                <a:ea typeface="+mj-ea"/>
                <a:cs typeface="Sakkal Majalla"/>
              </a:defRPr>
            </a:lvl1pPr>
          </a:lstStyle>
          <a:p>
            <a:pPr marL="0" marR="0" lvl="0" indent="0" algn="r" defTabSz="1828709" rtl="1" eaLnBrk="1" fontAlgn="auto" latinLnBrk="0" hangingPunct="1">
              <a:lnSpc>
                <a:spcPct val="114999"/>
              </a:lnSpc>
              <a:spcBef>
                <a:spcPct val="0"/>
              </a:spcBef>
              <a:spcAft>
                <a:spcPts val="300"/>
              </a:spcAft>
              <a:buClrTx/>
              <a:buSzTx/>
              <a:buFont typeface="Calibri"/>
              <a:buNone/>
              <a:tabLst/>
              <a:defRPr/>
            </a:pPr>
            <a:r>
              <a:rPr kumimoji="0" lang="ar-SA" sz="1300" b="1" i="0" u="none" strike="noStrike" kern="100" cap="none" spc="0" normalizeH="0" baseline="0" noProof="0">
                <a:ln>
                  <a:noFill/>
                </a:ln>
                <a:solidFill>
                  <a:srgbClr val="002060"/>
                </a:solidFill>
                <a:effectLst/>
                <a:uLnTx/>
                <a:uFillTx/>
                <a:latin typeface="Aptos"/>
                <a:ea typeface="+mj-ea"/>
                <a:cs typeface="Sakkal Majalla"/>
              </a:rPr>
              <a:t>النموذج التشغيلي (</a:t>
            </a:r>
            <a:r>
              <a:rPr kumimoji="0" lang="en-US" sz="1300" b="1" i="0" u="none" strike="noStrike" kern="100" cap="none" spc="0" normalizeH="0" baseline="0" noProof="0">
                <a:ln>
                  <a:noFill/>
                </a:ln>
                <a:solidFill>
                  <a:srgbClr val="002060"/>
                </a:solidFill>
                <a:effectLst/>
                <a:uLnTx/>
                <a:uFillTx/>
                <a:latin typeface="Aptos"/>
                <a:ea typeface="+mj-ea"/>
                <a:cs typeface="Sakkal Majalla"/>
              </a:rPr>
              <a:t>Operating Model</a:t>
            </a:r>
            <a:r>
              <a:rPr kumimoji="0" lang="ar-SA" sz="1300" b="1" i="0" u="none" strike="noStrike" kern="100" cap="none" spc="0" normalizeH="0" baseline="0" noProof="0">
                <a:ln>
                  <a:noFill/>
                </a:ln>
                <a:solidFill>
                  <a:srgbClr val="002060"/>
                </a:solidFill>
                <a:effectLst/>
                <a:uLnTx/>
                <a:uFillTx/>
                <a:latin typeface="Aptos"/>
                <a:ea typeface="+mj-ea"/>
                <a:cs typeface="Sakkal Majalla"/>
              </a:rPr>
              <a:t>)</a:t>
            </a:r>
            <a:r>
              <a:rPr kumimoji="0" lang="en-US" sz="1300" b="1" i="0" u="none" strike="noStrike" kern="100" cap="none" spc="0" normalizeH="0" baseline="0" noProof="0">
                <a:ln>
                  <a:noFill/>
                </a:ln>
                <a:solidFill>
                  <a:srgbClr val="002060"/>
                </a:solidFill>
                <a:effectLst/>
                <a:uLnTx/>
                <a:uFillTx/>
                <a:latin typeface="Aptos"/>
                <a:ea typeface="+mj-ea"/>
                <a:cs typeface="Sakkal Majalla"/>
              </a:rPr>
              <a:t> </a:t>
            </a:r>
            <a:r>
              <a:rPr kumimoji="0" lang="ar-SA" sz="1300" b="1" i="0" u="none" strike="noStrike" kern="100" cap="none" spc="0" normalizeH="0" baseline="0" noProof="0">
                <a:ln>
                  <a:noFill/>
                </a:ln>
                <a:solidFill>
                  <a:srgbClr val="002060"/>
                </a:solidFill>
                <a:effectLst/>
                <a:uLnTx/>
                <a:uFillTx/>
                <a:latin typeface="Aptos"/>
                <a:ea typeface="+mj-ea"/>
                <a:cs typeface="Sakkal Majalla"/>
              </a:rPr>
              <a:t>هو الإطار الذي يوضح كيف تعمل المنظمة على تحويل استراتيجيتها إلى واقع عملي من خلال تحديد العمليات، والهيكل التنظيمي، والأدوار، والتقنيات، والحوكمة التي تدعم تحقيق الأهداف.</a:t>
            </a:r>
            <a:endParaRPr kumimoji="0" lang="en-US" sz="1300" b="1" i="0" u="none" strike="noStrike" kern="100" cap="none" spc="0" normalizeH="0" baseline="0" noProof="0">
              <a:ln>
                <a:noFill/>
              </a:ln>
              <a:solidFill>
                <a:srgbClr val="002060"/>
              </a:solidFill>
              <a:effectLst/>
              <a:uLnTx/>
              <a:uFillTx/>
              <a:latin typeface="Aptos"/>
              <a:ea typeface="+mj-ea"/>
              <a:cs typeface="Sakkal Majalla"/>
            </a:endParaRPr>
          </a:p>
        </p:txBody>
      </p:sp>
      <p:sp>
        <p:nvSpPr>
          <p:cNvPr id="11" name="TextBox 10">
            <a:extLst>
              <a:ext uri="{FF2B5EF4-FFF2-40B4-BE49-F238E27FC236}">
                <a16:creationId xmlns:a16="http://schemas.microsoft.com/office/drawing/2014/main" id="{7C2E2B44-2501-CD2A-F553-8656EE11E1B6}"/>
              </a:ext>
            </a:extLst>
          </p:cNvPr>
          <p:cNvSpPr txBox="1"/>
          <p:nvPr/>
        </p:nvSpPr>
        <p:spPr>
          <a:xfrm>
            <a:off x="2286000" y="1441535"/>
            <a:ext cx="6499811" cy="1588127"/>
          </a:xfrm>
          <a:prstGeom prst="rect">
            <a:avLst/>
          </a:prstGeom>
        </p:spPr>
        <p:txBody>
          <a:bodyPr lIns="91440" tIns="45720" rIns="91440" bIns="45720" anchor="ctr"/>
          <a:lstStyle>
            <a:defPPr>
              <a:defRPr lang="en-US"/>
            </a:defPPr>
            <a:lvl1pPr indent="0" algn="r" defTabSz="1828709" rtl="1">
              <a:lnSpc>
                <a:spcPct val="114999"/>
              </a:lnSpc>
              <a:spcBef>
                <a:spcPct val="0"/>
              </a:spcBef>
              <a:spcAft>
                <a:spcPts val="300"/>
              </a:spcAft>
              <a:buFont typeface="Calibri"/>
              <a:buNone/>
              <a:defRPr sz="1300" b="1" i="0" kern="100">
                <a:solidFill>
                  <a:srgbClr val="002060"/>
                </a:solidFill>
                <a:latin typeface="Aptos"/>
                <a:ea typeface="+mj-ea"/>
                <a:cs typeface="Sakkal Majalla"/>
              </a:defRPr>
            </a:lvl1pPr>
          </a:lstStyle>
          <a:p>
            <a:pPr marL="0" marR="0" lvl="0" indent="0" algn="r" defTabSz="1828709" rtl="1" eaLnBrk="1" fontAlgn="auto" latinLnBrk="0" hangingPunct="1">
              <a:lnSpc>
                <a:spcPct val="114999"/>
              </a:lnSpc>
              <a:spcBef>
                <a:spcPct val="0"/>
              </a:spcBef>
              <a:spcAft>
                <a:spcPts val="300"/>
              </a:spcAft>
              <a:buClrTx/>
              <a:buSzTx/>
              <a:buFont typeface="Calibri"/>
              <a:buNone/>
              <a:tabLst/>
              <a:defRPr/>
            </a:pPr>
            <a:r>
              <a:rPr kumimoji="0" lang="ar-SA" sz="1300" b="1" i="0" u="none" strike="noStrike" kern="100" cap="none" spc="0" normalizeH="0" baseline="0" noProof="0">
                <a:ln>
                  <a:noFill/>
                </a:ln>
                <a:solidFill>
                  <a:srgbClr val="002060"/>
                </a:solidFill>
                <a:effectLst/>
                <a:uLnTx/>
                <a:uFillTx/>
                <a:latin typeface="Aptos"/>
                <a:ea typeface="+mj-ea"/>
                <a:cs typeface="Sakkal Majalla"/>
              </a:rPr>
              <a:t>النماذج التشغيلية</a:t>
            </a:r>
          </a:p>
          <a:p>
            <a:pPr marL="342900" marR="0" lvl="0" indent="-342900" algn="r" defTabSz="1828709" rtl="1" eaLnBrk="1" fontAlgn="auto" latinLnBrk="0" hangingPunct="1">
              <a:lnSpc>
                <a:spcPct val="114999"/>
              </a:lnSpc>
              <a:spcBef>
                <a:spcPct val="0"/>
              </a:spcBef>
              <a:spcAft>
                <a:spcPts val="300"/>
              </a:spcAft>
              <a:buClrTx/>
              <a:buSzTx/>
              <a:buFont typeface="+mj-lt"/>
              <a:buAutoNum type="arabicPeriod"/>
              <a:tabLst/>
              <a:defRPr/>
            </a:pPr>
            <a:r>
              <a:rPr kumimoji="0" lang="ar-SA" sz="1300" b="1" i="0" u="none" strike="noStrike" kern="100" cap="none" spc="0" normalizeH="0" baseline="0" noProof="0">
                <a:ln>
                  <a:noFill/>
                </a:ln>
                <a:solidFill>
                  <a:srgbClr val="002060"/>
                </a:solidFill>
                <a:effectLst/>
                <a:uLnTx/>
                <a:uFillTx/>
                <a:latin typeface="Aptos"/>
                <a:ea typeface="+mj-ea"/>
                <a:cs typeface="Sakkal Majalla"/>
              </a:rPr>
              <a:t>نموذج مركزي: حيث تُدار العمليات والقرارات من المجموعة.</a:t>
            </a:r>
          </a:p>
          <a:p>
            <a:pPr marL="342900" marR="0" lvl="0" indent="-342900" algn="r" defTabSz="1828709" rtl="1" eaLnBrk="1" fontAlgn="auto" latinLnBrk="0" hangingPunct="1">
              <a:lnSpc>
                <a:spcPct val="114999"/>
              </a:lnSpc>
              <a:spcBef>
                <a:spcPct val="0"/>
              </a:spcBef>
              <a:spcAft>
                <a:spcPts val="300"/>
              </a:spcAft>
              <a:buClrTx/>
              <a:buSzTx/>
              <a:buFont typeface="+mj-lt"/>
              <a:buAutoNum type="arabicPeriod"/>
              <a:tabLst/>
              <a:defRPr/>
            </a:pPr>
            <a:r>
              <a:rPr kumimoji="0" lang="ar-SA" sz="1300" b="1" i="0" u="none" strike="noStrike" kern="100" cap="none" spc="0" normalizeH="0" baseline="0" noProof="0">
                <a:ln>
                  <a:noFill/>
                </a:ln>
                <a:solidFill>
                  <a:srgbClr val="002060"/>
                </a:solidFill>
                <a:effectLst/>
                <a:uLnTx/>
                <a:uFillTx/>
                <a:latin typeface="Aptos"/>
                <a:ea typeface="+mj-ea"/>
                <a:cs typeface="Sakkal Majalla"/>
              </a:rPr>
              <a:t>نموذج لامركزي: حيث تُمنح الوحدات مرونة في اتخاذ القرارات.</a:t>
            </a:r>
          </a:p>
          <a:p>
            <a:pPr marL="342900" marR="0" lvl="0" indent="-342900" algn="r" defTabSz="1828709" rtl="1" eaLnBrk="1" fontAlgn="auto" latinLnBrk="0" hangingPunct="1">
              <a:lnSpc>
                <a:spcPct val="114999"/>
              </a:lnSpc>
              <a:spcBef>
                <a:spcPct val="0"/>
              </a:spcBef>
              <a:spcAft>
                <a:spcPts val="300"/>
              </a:spcAft>
              <a:buClrTx/>
              <a:buSzTx/>
              <a:buFont typeface="+mj-lt"/>
              <a:buAutoNum type="arabicPeriod"/>
              <a:tabLst/>
              <a:defRPr/>
            </a:pPr>
            <a:r>
              <a:rPr kumimoji="0" lang="ar-SA" sz="1300" b="1" i="0" u="none" strike="noStrike" kern="100" cap="none" spc="0" normalizeH="0" baseline="0" noProof="0">
                <a:ln>
                  <a:noFill/>
                </a:ln>
                <a:solidFill>
                  <a:srgbClr val="002060"/>
                </a:solidFill>
                <a:effectLst/>
                <a:uLnTx/>
                <a:uFillTx/>
                <a:latin typeface="Aptos"/>
                <a:ea typeface="+mj-ea"/>
                <a:cs typeface="Sakkal Majalla"/>
              </a:rPr>
              <a:t>نموذج هجين: يجمع بين الاثنين لتحقيق توازن بين الكفاءة والمرونة.</a:t>
            </a:r>
          </a:p>
        </p:txBody>
      </p:sp>
    </p:spTree>
    <p:extLst>
      <p:ext uri="{BB962C8B-B14F-4D97-AF65-F5344CB8AC3E}">
        <p14:creationId xmlns:p14="http://schemas.microsoft.com/office/powerpoint/2010/main" val="31022708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05FF40-1E74-BDE7-F7B9-0919A53B2EEB}"/>
              </a:ext>
            </a:extLst>
          </p:cNvPr>
          <p:cNvSpPr>
            <a:spLocks noGrp="1"/>
          </p:cNvSpPr>
          <p:nvPr>
            <p:ph type="sldNum" sz="quarter" idx="4"/>
          </p:nvPr>
        </p:nvSpPr>
        <p:spPr/>
        <p:txBody>
          <a:bodyPr/>
          <a:lstStyle/>
          <a:p>
            <a:pPr marL="0" marR="0" lvl="0" indent="0" algn="r" defTabSz="171450" rtl="0" eaLnBrk="1" fontAlgn="auto" latinLnBrk="0" hangingPunct="1">
              <a:lnSpc>
                <a:spcPct val="100000"/>
              </a:lnSpc>
              <a:spcBef>
                <a:spcPts val="0"/>
              </a:spcBef>
              <a:spcAft>
                <a:spcPts val="0"/>
              </a:spcAft>
              <a:buClrTx/>
              <a:buSzTx/>
              <a:buFontTx/>
              <a:buNone/>
              <a:tabLst/>
              <a:defRPr/>
            </a:pPr>
            <a:fld id="{402EAA05-6333-46EE-AAC8-A5AD6A996142}" type="slidenum">
              <a:rPr kumimoji="0" lang="en-US" sz="1050" b="1" i="0" u="none" strike="noStrike" kern="1200" cap="none" spc="0" normalizeH="0" baseline="0" noProof="0" smtClean="0">
                <a:ln>
                  <a:noFill/>
                </a:ln>
                <a:solidFill>
                  <a:srgbClr val="768394"/>
                </a:solidFill>
                <a:effectLst/>
                <a:uLnTx/>
                <a:uFillTx/>
                <a:latin typeface="Calibri" panose="020F0502020204030204"/>
                <a:ea typeface="+mn-ea"/>
                <a:cs typeface="+mn-cs"/>
              </a:rPr>
              <a:pPr marL="0" marR="0" lvl="0" indent="0" algn="r" defTabSz="171450" rtl="0" eaLnBrk="1" fontAlgn="auto" latinLnBrk="0" hangingPunct="1">
                <a:lnSpc>
                  <a:spcPct val="100000"/>
                </a:lnSpc>
                <a:spcBef>
                  <a:spcPts val="0"/>
                </a:spcBef>
                <a:spcAft>
                  <a:spcPts val="0"/>
                </a:spcAft>
                <a:buClrTx/>
                <a:buSzTx/>
                <a:buFontTx/>
                <a:buNone/>
                <a:tabLst/>
                <a:defRPr/>
              </a:pPr>
              <a:t>123</a:t>
            </a:fld>
            <a:endParaRPr kumimoji="0" lang="en-US" sz="1050" b="1" i="0" u="none" strike="noStrike" kern="1200" cap="none" spc="0" normalizeH="0" baseline="0" noProof="0">
              <a:ln>
                <a:noFill/>
              </a:ln>
              <a:solidFill>
                <a:srgbClr val="768394"/>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579AAFD8-84FB-7A4D-7AAC-AAF30653AFD7}"/>
              </a:ext>
            </a:extLst>
          </p:cNvPr>
          <p:cNvPicPr>
            <a:picLocks noChangeAspect="1"/>
          </p:cNvPicPr>
          <p:nvPr/>
        </p:nvPicPr>
        <p:blipFill>
          <a:blip r:embed="rId2"/>
          <a:srcRect r="-232" b="23265"/>
          <a:stretch>
            <a:fillRect/>
          </a:stretch>
        </p:blipFill>
        <p:spPr>
          <a:xfrm>
            <a:off x="2940012" y="775401"/>
            <a:ext cx="3273514" cy="3085457"/>
          </a:xfrm>
          <a:prstGeom prst="rect">
            <a:avLst/>
          </a:prstGeom>
        </p:spPr>
      </p:pic>
      <p:sp>
        <p:nvSpPr>
          <p:cNvPr id="4" name="مربع نص 1">
            <a:extLst>
              <a:ext uri="{FF2B5EF4-FFF2-40B4-BE49-F238E27FC236}">
                <a16:creationId xmlns:a16="http://schemas.microsoft.com/office/drawing/2014/main" id="{7A903EF5-1286-AD0A-D79B-6798203FF40F}"/>
              </a:ext>
            </a:extLst>
          </p:cNvPr>
          <p:cNvSpPr txBox="1"/>
          <p:nvPr/>
        </p:nvSpPr>
        <p:spPr>
          <a:xfrm>
            <a:off x="2665697" y="3860363"/>
            <a:ext cx="3806687" cy="754053"/>
          </a:xfrm>
          <a:prstGeom prst="rect">
            <a:avLst/>
          </a:prstGeom>
        </p:spPr>
        <p:txBody>
          <a:bodyPr wrap="square" lIns="91440" tIns="45720" rIns="91440" bIns="45720" rtlCol="1" anchor="t">
            <a:spAutoFit/>
          </a:bodyPr>
          <a:lstStyle>
            <a:defPPr>
              <a:defRPr lang="en-US"/>
            </a:defPPr>
            <a:lvl1pPr marL="0" algn="l" defTabSz="171450" rtl="0" eaLnBrk="1" latinLnBrk="0" hangingPunct="1">
              <a:defRPr sz="675" kern="1200">
                <a:solidFill>
                  <a:schemeClr val="tx1"/>
                </a:solidFill>
                <a:latin typeface="+mn-lt"/>
                <a:ea typeface="+mn-ea"/>
                <a:cs typeface="+mn-cs"/>
              </a:defRPr>
            </a:lvl1pPr>
            <a:lvl2pPr marL="171450" algn="l" defTabSz="171450" rtl="0" eaLnBrk="1" latinLnBrk="0" hangingPunct="1">
              <a:defRPr sz="675" kern="1200">
                <a:solidFill>
                  <a:schemeClr val="tx1"/>
                </a:solidFill>
                <a:latin typeface="+mn-lt"/>
                <a:ea typeface="+mn-ea"/>
                <a:cs typeface="+mn-cs"/>
              </a:defRPr>
            </a:lvl2pPr>
            <a:lvl3pPr marL="342900" algn="l" defTabSz="171450" rtl="0" eaLnBrk="1" latinLnBrk="0" hangingPunct="1">
              <a:defRPr sz="675" kern="1200">
                <a:solidFill>
                  <a:schemeClr val="tx1"/>
                </a:solidFill>
                <a:latin typeface="+mn-lt"/>
                <a:ea typeface="+mn-ea"/>
                <a:cs typeface="+mn-cs"/>
              </a:defRPr>
            </a:lvl3pPr>
            <a:lvl4pPr marL="514350" algn="l" defTabSz="171450" rtl="0" eaLnBrk="1" latinLnBrk="0" hangingPunct="1">
              <a:defRPr sz="675" kern="1200">
                <a:solidFill>
                  <a:schemeClr val="tx1"/>
                </a:solidFill>
                <a:latin typeface="+mn-lt"/>
                <a:ea typeface="+mn-ea"/>
                <a:cs typeface="+mn-cs"/>
              </a:defRPr>
            </a:lvl4pPr>
            <a:lvl5pPr marL="685800" algn="l" defTabSz="171450" rtl="0" eaLnBrk="1" latinLnBrk="0" hangingPunct="1">
              <a:defRPr sz="675" kern="1200">
                <a:solidFill>
                  <a:schemeClr val="tx1"/>
                </a:solidFill>
                <a:latin typeface="+mn-lt"/>
                <a:ea typeface="+mn-ea"/>
                <a:cs typeface="+mn-cs"/>
              </a:defRPr>
            </a:lvl5pPr>
            <a:lvl6pPr marL="857250" algn="l" defTabSz="171450" rtl="0" eaLnBrk="1" latinLnBrk="0" hangingPunct="1">
              <a:defRPr sz="675" kern="1200">
                <a:solidFill>
                  <a:schemeClr val="tx1"/>
                </a:solidFill>
                <a:latin typeface="+mn-lt"/>
                <a:ea typeface="+mn-ea"/>
                <a:cs typeface="+mn-cs"/>
              </a:defRPr>
            </a:lvl6pPr>
            <a:lvl7pPr marL="1028700" algn="l" defTabSz="171450" rtl="0" eaLnBrk="1" latinLnBrk="0" hangingPunct="1">
              <a:defRPr sz="675" kern="1200">
                <a:solidFill>
                  <a:schemeClr val="tx1"/>
                </a:solidFill>
                <a:latin typeface="+mn-lt"/>
                <a:ea typeface="+mn-ea"/>
                <a:cs typeface="+mn-cs"/>
              </a:defRPr>
            </a:lvl7pPr>
            <a:lvl8pPr marL="1200150" algn="l" defTabSz="171450" rtl="0" eaLnBrk="1" latinLnBrk="0" hangingPunct="1">
              <a:defRPr sz="675" kern="1200">
                <a:solidFill>
                  <a:schemeClr val="tx1"/>
                </a:solidFill>
                <a:latin typeface="+mn-lt"/>
                <a:ea typeface="+mn-ea"/>
                <a:cs typeface="+mn-cs"/>
              </a:defRPr>
            </a:lvl8pPr>
            <a:lvl9pPr marL="1371600" algn="l" defTabSz="171450" rtl="0" eaLnBrk="1" latinLnBrk="0" hangingPunct="1">
              <a:defRPr sz="675" kern="1200">
                <a:solidFill>
                  <a:schemeClr val="tx1"/>
                </a:solidFill>
                <a:latin typeface="+mn-lt"/>
                <a:ea typeface="+mn-ea"/>
                <a:cs typeface="+mn-cs"/>
              </a:defRPr>
            </a:lvl9pPr>
          </a:lstStyle>
          <a:p>
            <a:pPr marL="0" marR="0" lvl="0" indent="0" algn="ctr" defTabSz="171450" rtl="0" eaLnBrk="1" fontAlgn="auto" latinLnBrk="0" hangingPunct="1">
              <a:lnSpc>
                <a:spcPct val="100000"/>
              </a:lnSpc>
              <a:spcBef>
                <a:spcPts val="0"/>
              </a:spcBef>
              <a:spcAft>
                <a:spcPts val="0"/>
              </a:spcAft>
              <a:buClrTx/>
              <a:buSzTx/>
              <a:buFontTx/>
              <a:buNone/>
              <a:tabLst/>
              <a:defRPr/>
            </a:pPr>
            <a:r>
              <a:rPr kumimoji="0" lang="ar-SA" sz="4300" b="1" i="0" u="none" strike="noStrike" kern="1200" cap="none" spc="0" normalizeH="0" baseline="0" noProof="0">
                <a:ln>
                  <a:noFill/>
                </a:ln>
                <a:solidFill>
                  <a:srgbClr val="173863"/>
                </a:solidFill>
                <a:effectLst/>
                <a:uLnTx/>
                <a:uFillTx/>
                <a:latin typeface="Sakkal Majalla"/>
                <a:ea typeface="+mn-ea"/>
                <a:cs typeface="Sakkal Majalla"/>
              </a:rPr>
              <a:t>يرجى تعبئة الاستبيان</a:t>
            </a:r>
            <a:endParaRPr kumimoji="0" lang="en-US" sz="675"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266431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F4FE24-61AD-167E-B3E4-845BC466360D}"/>
            </a:ext>
          </a:extLst>
        </p:cNvPr>
        <p:cNvGrpSpPr/>
        <p:nvPr/>
      </p:nvGrpSpPr>
      <p:grpSpPr>
        <a:xfrm>
          <a:off x="0" y="0"/>
          <a:ext cx="0" cy="0"/>
          <a:chOff x="0" y="0"/>
          <a:chExt cx="0" cy="0"/>
        </a:xfrm>
      </p:grpSpPr>
      <p:pic>
        <p:nvPicPr>
          <p:cNvPr id="3" name="صورة 2" descr="صورة تحتوي على أزرق, لقطة شاشة, أزرق كهربائي, الرسومات&#10;&#10;تم إنشاء الوصف تلقائياً">
            <a:extLst>
              <a:ext uri="{FF2B5EF4-FFF2-40B4-BE49-F238E27FC236}">
                <a16:creationId xmlns:a16="http://schemas.microsoft.com/office/drawing/2014/main" id="{A428DEE1-4ED4-525E-EC74-78510DA929FA}"/>
              </a:ext>
            </a:extLst>
          </p:cNvPr>
          <p:cNvPicPr>
            <a:picLocks noGrp="1" noRot="1" noChangeAspect="1" noMove="1" noResize="1" noEditPoints="1" noAdjustHandles="1" noChangeArrowheads="1" noChangeShapeType="1" noCrop="1"/>
          </p:cNvPicPr>
          <p:nvPr/>
        </p:nvPicPr>
        <p:blipFill>
          <a:blip r:embed="rId3"/>
          <a:srcRect t="50" r="67949" b="65992"/>
          <a:stretch/>
        </p:blipFill>
        <p:spPr>
          <a:xfrm>
            <a:off x="5314890" y="1794510"/>
            <a:ext cx="3498435" cy="2994660"/>
          </a:xfrm>
          <a:prstGeom prst="rect">
            <a:avLst/>
          </a:prstGeom>
        </p:spPr>
      </p:pic>
      <p:sp>
        <p:nvSpPr>
          <p:cNvPr id="2" name="مربع نص 1">
            <a:extLst>
              <a:ext uri="{FF2B5EF4-FFF2-40B4-BE49-F238E27FC236}">
                <a16:creationId xmlns:a16="http://schemas.microsoft.com/office/drawing/2014/main" id="{693D9E7B-D920-69F2-E248-3CB9CB525BF5}"/>
              </a:ext>
            </a:extLst>
          </p:cNvPr>
          <p:cNvSpPr txBox="1"/>
          <p:nvPr/>
        </p:nvSpPr>
        <p:spPr>
          <a:xfrm>
            <a:off x="386206" y="750411"/>
            <a:ext cx="3806687" cy="756041"/>
          </a:xfrm>
          <a:prstGeom prst="rect">
            <a:avLst/>
          </a:prstGeom>
        </p:spPr>
        <p:txBody>
          <a:bodyPr wrap="square" rtlCol="1">
            <a:spAutoFit/>
          </a:bodyPr>
          <a:lstStyle/>
          <a:p>
            <a:pPr marL="0" marR="0" lvl="0" indent="0" algn="r" defTabSz="171450" rtl="0" eaLnBrk="1" fontAlgn="auto" latinLnBrk="0" hangingPunct="1">
              <a:lnSpc>
                <a:spcPct val="100000"/>
              </a:lnSpc>
              <a:spcBef>
                <a:spcPts val="0"/>
              </a:spcBef>
              <a:spcAft>
                <a:spcPts val="0"/>
              </a:spcAft>
              <a:buClrTx/>
              <a:buSzTx/>
              <a:buFontTx/>
              <a:buNone/>
              <a:tabLst/>
              <a:defRPr/>
            </a:pPr>
            <a:r>
              <a:rPr kumimoji="0" lang="ar-SA" sz="4313" b="1" i="0" u="none" strike="noStrike" kern="1200" cap="none" spc="0" normalizeH="0" baseline="0" noProof="0" dirty="0">
                <a:ln>
                  <a:noFill/>
                </a:ln>
                <a:solidFill>
                  <a:prstClr val="white"/>
                </a:solidFill>
                <a:effectLst/>
                <a:uLnTx/>
                <a:uFillTx/>
                <a:latin typeface="Sakkal Majalla" panose="02000000000000000000" pitchFamily="2" charset="-78"/>
                <a:ea typeface="+mn-ea"/>
                <a:cs typeface="Sakkal Majalla" panose="02000000000000000000" pitchFamily="2" charset="-78"/>
              </a:rPr>
              <a:t>شكراً لحضوركم </a:t>
            </a:r>
            <a:endParaRPr kumimoji="0" lang="en-US" sz="4313" b="1" i="0" u="none" strike="noStrike" kern="1200" cap="none" spc="0" normalizeH="0" baseline="0" noProof="0" dirty="0">
              <a:ln>
                <a:noFill/>
              </a:ln>
              <a:solidFill>
                <a:prstClr val="white"/>
              </a:solidFill>
              <a:effectLst/>
              <a:uLnTx/>
              <a:uFillTx/>
              <a:latin typeface="Sakkal Majalla" panose="02000000000000000000" pitchFamily="2" charset="-78"/>
              <a:ea typeface="+mn-ea"/>
              <a:cs typeface="Sakkal Majalla" panose="02000000000000000000" pitchFamily="2" charset="-78"/>
            </a:endParaRPr>
          </a:p>
        </p:txBody>
      </p:sp>
      <p:pic>
        <p:nvPicPr>
          <p:cNvPr id="4" name="Picture 3">
            <a:extLst>
              <a:ext uri="{FF2B5EF4-FFF2-40B4-BE49-F238E27FC236}">
                <a16:creationId xmlns:a16="http://schemas.microsoft.com/office/drawing/2014/main" id="{4471321D-AF99-0F7B-3421-8E6A26768A1D}"/>
              </a:ext>
            </a:extLst>
          </p:cNvPr>
          <p:cNvPicPr>
            <a:picLocks noChangeAspect="1"/>
          </p:cNvPicPr>
          <p:nvPr/>
        </p:nvPicPr>
        <p:blipFill>
          <a:blip r:embed="rId4"/>
          <a:srcRect r="-232" b="23265"/>
          <a:stretch>
            <a:fillRect/>
          </a:stretch>
        </p:blipFill>
        <p:spPr>
          <a:xfrm>
            <a:off x="4759287" y="232476"/>
            <a:ext cx="4197439" cy="3961757"/>
          </a:xfrm>
          <a:prstGeom prst="rect">
            <a:avLst/>
          </a:prstGeom>
        </p:spPr>
      </p:pic>
      <p:sp>
        <p:nvSpPr>
          <p:cNvPr id="5" name="مربع نص 1">
            <a:extLst>
              <a:ext uri="{FF2B5EF4-FFF2-40B4-BE49-F238E27FC236}">
                <a16:creationId xmlns:a16="http://schemas.microsoft.com/office/drawing/2014/main" id="{3DDE47C1-C661-31ED-8187-E1881E9BBDE6}"/>
              </a:ext>
            </a:extLst>
          </p:cNvPr>
          <p:cNvSpPr txBox="1"/>
          <p:nvPr/>
        </p:nvSpPr>
        <p:spPr>
          <a:xfrm>
            <a:off x="4951697" y="4288988"/>
            <a:ext cx="3806687" cy="756041"/>
          </a:xfrm>
          <a:prstGeom prst="rect">
            <a:avLst/>
          </a:prstGeom>
        </p:spPr>
        <p:txBody>
          <a:bodyPr wrap="square" lIns="91440" tIns="45720" rIns="91440" bIns="45720" rtlCol="1" anchor="t">
            <a:spAutoFit/>
          </a:bodyPr>
          <a:lstStyle/>
          <a:p>
            <a:pPr marL="0" marR="0" lvl="0" indent="0" algn="r" defTabSz="171450" rtl="0" eaLnBrk="1" fontAlgn="auto" latinLnBrk="0" hangingPunct="1">
              <a:lnSpc>
                <a:spcPct val="100000"/>
              </a:lnSpc>
              <a:spcBef>
                <a:spcPts val="0"/>
              </a:spcBef>
              <a:spcAft>
                <a:spcPts val="0"/>
              </a:spcAft>
              <a:buClrTx/>
              <a:buSzTx/>
              <a:buFontTx/>
              <a:buNone/>
              <a:tabLst/>
              <a:defRPr/>
            </a:pPr>
            <a:r>
              <a:rPr kumimoji="0" lang="ar-SA" sz="4300" b="1" i="0" u="none" strike="noStrike" kern="1200" cap="none" spc="0" normalizeH="0" baseline="0" noProof="0">
                <a:ln>
                  <a:noFill/>
                </a:ln>
                <a:solidFill>
                  <a:prstClr val="white"/>
                </a:solidFill>
                <a:effectLst/>
                <a:uLnTx/>
                <a:uFillTx/>
                <a:latin typeface="Sakkal Majalla"/>
                <a:ea typeface="+mn-ea"/>
                <a:cs typeface="Sakkal Majalla"/>
              </a:rPr>
              <a:t>يرجى تعبئة الاستبيان</a:t>
            </a:r>
          </a:p>
        </p:txBody>
      </p:sp>
    </p:spTree>
    <p:extLst>
      <p:ext uri="{BB962C8B-B14F-4D97-AF65-F5344CB8AC3E}">
        <p14:creationId xmlns:p14="http://schemas.microsoft.com/office/powerpoint/2010/main" val="321163048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FB9234-5048-5652-3641-1FC3AD6F0DFC}"/>
            </a:ext>
          </a:extLst>
        </p:cNvPr>
        <p:cNvGrpSpPr/>
        <p:nvPr/>
      </p:nvGrpSpPr>
      <p:grpSpPr>
        <a:xfrm>
          <a:off x="0" y="0"/>
          <a:ext cx="0" cy="0"/>
          <a:chOff x="0" y="0"/>
          <a:chExt cx="0" cy="0"/>
        </a:xfrm>
      </p:grpSpPr>
      <p:pic>
        <p:nvPicPr>
          <p:cNvPr id="3" name="صورة 2" descr="صورة تحتوي على أزرق, لقطة شاشة, أزرق كهربائي, الرسومات&#10;&#10;تم إنشاء الوصف تلقائياً">
            <a:extLst>
              <a:ext uri="{FF2B5EF4-FFF2-40B4-BE49-F238E27FC236}">
                <a16:creationId xmlns:a16="http://schemas.microsoft.com/office/drawing/2014/main" id="{4288B994-2941-70CE-3F60-238DC9A51853}"/>
              </a:ext>
            </a:extLst>
          </p:cNvPr>
          <p:cNvPicPr>
            <a:picLocks noGrp="1" noRot="1" noChangeAspect="1" noMove="1" noResize="1" noEditPoints="1" noAdjustHandles="1" noChangeArrowheads="1" noChangeShapeType="1" noCrop="1"/>
          </p:cNvPicPr>
          <p:nvPr/>
        </p:nvPicPr>
        <p:blipFill>
          <a:blip r:embed="rId3"/>
          <a:srcRect t="50" r="67949" b="65992"/>
          <a:stretch/>
        </p:blipFill>
        <p:spPr>
          <a:xfrm>
            <a:off x="5314890" y="1794510"/>
            <a:ext cx="3498435" cy="2994660"/>
          </a:xfrm>
          <a:prstGeom prst="rect">
            <a:avLst/>
          </a:prstGeom>
        </p:spPr>
      </p:pic>
      <p:sp>
        <p:nvSpPr>
          <p:cNvPr id="2" name="مربع نص 1">
            <a:extLst>
              <a:ext uri="{FF2B5EF4-FFF2-40B4-BE49-F238E27FC236}">
                <a16:creationId xmlns:a16="http://schemas.microsoft.com/office/drawing/2014/main" id="{0F6533B4-F136-2C40-C5A4-3731FEFBA35F}"/>
              </a:ext>
            </a:extLst>
          </p:cNvPr>
          <p:cNvSpPr txBox="1"/>
          <p:nvPr/>
        </p:nvSpPr>
        <p:spPr>
          <a:xfrm>
            <a:off x="4572000" y="2102961"/>
            <a:ext cx="3806687" cy="756041"/>
          </a:xfrm>
          <a:prstGeom prst="rect">
            <a:avLst/>
          </a:prstGeom>
        </p:spPr>
        <p:txBody>
          <a:bodyPr wrap="square" rtlCol="1">
            <a:spAutoFit/>
          </a:bodyPr>
          <a:lstStyle/>
          <a:p>
            <a:pPr marL="0" marR="0" lvl="0" indent="0" algn="r" defTabSz="171450" rtl="0" eaLnBrk="1" fontAlgn="auto" latinLnBrk="0" hangingPunct="1">
              <a:lnSpc>
                <a:spcPct val="100000"/>
              </a:lnSpc>
              <a:spcBef>
                <a:spcPts val="0"/>
              </a:spcBef>
              <a:spcAft>
                <a:spcPts val="0"/>
              </a:spcAft>
              <a:buClrTx/>
              <a:buSzTx/>
              <a:buFontTx/>
              <a:buNone/>
              <a:tabLst/>
              <a:defRPr/>
            </a:pPr>
            <a:r>
              <a:rPr kumimoji="0" lang="ar-SA" sz="4313" b="1" i="0" u="none" strike="noStrike" kern="1200" cap="none" spc="0" normalizeH="0" baseline="0" noProof="0" dirty="0">
                <a:ln>
                  <a:noFill/>
                </a:ln>
                <a:solidFill>
                  <a:prstClr val="white"/>
                </a:solidFill>
                <a:effectLst/>
                <a:uLnTx/>
                <a:uFillTx/>
                <a:latin typeface="Sakkal Majalla" panose="02000000000000000000" pitchFamily="2" charset="-78"/>
                <a:ea typeface="+mn-ea"/>
                <a:cs typeface="Sakkal Majalla" panose="02000000000000000000" pitchFamily="2" charset="-78"/>
              </a:rPr>
              <a:t>شكراً لكم </a:t>
            </a:r>
            <a:endParaRPr kumimoji="0" lang="en-US" sz="4313" b="1" i="0" u="none" strike="noStrike" kern="1200" cap="none" spc="0" normalizeH="0" baseline="0" noProof="0" dirty="0">
              <a:ln>
                <a:noFill/>
              </a:ln>
              <a:solidFill>
                <a:prstClr val="white"/>
              </a:solidFill>
              <a:effectLst/>
              <a:uLnTx/>
              <a:uFillTx/>
              <a:latin typeface="Sakkal Majalla" panose="02000000000000000000" pitchFamily="2" charset="-78"/>
              <a:ea typeface="+mn-ea"/>
              <a:cs typeface="Sakkal Majalla" panose="02000000000000000000" pitchFamily="2" charset="-78"/>
            </a:endParaRPr>
          </a:p>
        </p:txBody>
      </p:sp>
    </p:spTree>
    <p:extLst>
      <p:ext uri="{BB962C8B-B14F-4D97-AF65-F5344CB8AC3E}">
        <p14:creationId xmlns:p14="http://schemas.microsoft.com/office/powerpoint/2010/main" val="1628040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486B7-1612-CB7D-803F-EC66FFA903F5}"/>
            </a:ext>
          </a:extLst>
        </p:cNvPr>
        <p:cNvGrpSpPr/>
        <p:nvPr/>
      </p:nvGrpSpPr>
      <p:grpSpPr>
        <a:xfrm>
          <a:off x="0" y="0"/>
          <a:ext cx="0" cy="0"/>
          <a:chOff x="0" y="0"/>
          <a:chExt cx="0" cy="0"/>
        </a:xfrm>
      </p:grpSpPr>
      <p:sp>
        <p:nvSpPr>
          <p:cNvPr id="73" name="Rectangle: Rounded Corners 18">
            <a:extLst>
              <a:ext uri="{FF2B5EF4-FFF2-40B4-BE49-F238E27FC236}">
                <a16:creationId xmlns:a16="http://schemas.microsoft.com/office/drawing/2014/main" id="{BE7FD19F-D5E3-B95C-97A4-267FD1283E4C}"/>
              </a:ext>
            </a:extLst>
          </p:cNvPr>
          <p:cNvSpPr/>
          <p:nvPr/>
        </p:nvSpPr>
        <p:spPr>
          <a:xfrm>
            <a:off x="3964500" y="2788962"/>
            <a:ext cx="1215000" cy="270000"/>
          </a:xfrm>
          <a:prstGeom prst="roundRect">
            <a:avLst/>
          </a:prstGeom>
          <a:solidFill>
            <a:schemeClr val="accent1">
              <a:lumMod val="50000"/>
            </a:schemeClr>
          </a:solidFill>
          <a:ln w="0" cap="flat">
            <a:noFill/>
            <a:prstDash val="solid"/>
            <a:miter/>
          </a:ln>
        </p:spPr>
        <p:txBody>
          <a:bodyPr rtlCol="0" anchor="ctr"/>
          <a:lstStyle/>
          <a:p>
            <a:pPr algn="ctr" rtl="1"/>
            <a:r>
              <a:rPr lang="en-US" sz="1050">
                <a:solidFill>
                  <a:schemeClr val="bg1"/>
                </a:solidFill>
                <a:latin typeface="Sakkal Majalla" panose="02000000000000000000" pitchFamily="2" charset="-78"/>
                <a:cs typeface="Sakkal Majalla" panose="02000000000000000000" pitchFamily="2" charset="-78"/>
              </a:rPr>
              <a:t>الإدارة الهندسية</a:t>
            </a:r>
            <a:endParaRPr lang="en-US" sz="1050" dirty="0">
              <a:solidFill>
                <a:schemeClr val="bg1"/>
              </a:solidFill>
              <a:latin typeface="Sakkal Majalla" panose="02000000000000000000" pitchFamily="2" charset="-78"/>
              <a:cs typeface="Sakkal Majalla" panose="02000000000000000000" pitchFamily="2" charset="-78"/>
            </a:endParaRPr>
          </a:p>
        </p:txBody>
      </p:sp>
      <p:sp>
        <p:nvSpPr>
          <p:cNvPr id="74" name="Rectangle: Rounded Corners 18">
            <a:extLst>
              <a:ext uri="{FF2B5EF4-FFF2-40B4-BE49-F238E27FC236}">
                <a16:creationId xmlns:a16="http://schemas.microsoft.com/office/drawing/2014/main" id="{B3EF7D4B-835D-ED09-0769-94850B6CBA51}"/>
              </a:ext>
            </a:extLst>
          </p:cNvPr>
          <p:cNvSpPr/>
          <p:nvPr/>
        </p:nvSpPr>
        <p:spPr>
          <a:xfrm>
            <a:off x="2054007" y="2788962"/>
            <a:ext cx="1215000" cy="270000"/>
          </a:xfrm>
          <a:prstGeom prst="roundRect">
            <a:avLst/>
          </a:prstGeom>
          <a:solidFill>
            <a:schemeClr val="accent1">
              <a:lumMod val="50000"/>
            </a:schemeClr>
          </a:solidFill>
          <a:ln w="0" cap="flat">
            <a:noFill/>
            <a:prstDash val="solid"/>
            <a:miter/>
          </a:ln>
        </p:spPr>
        <p:txBody>
          <a:bodyPr rtlCol="0" anchor="ctr"/>
          <a:lstStyle/>
          <a:p>
            <a:pPr algn="ctr" rtl="1"/>
            <a:r>
              <a:rPr lang="en-US" sz="1050">
                <a:solidFill>
                  <a:schemeClr val="bg1"/>
                </a:solidFill>
                <a:latin typeface="Sakkal Majalla" panose="02000000000000000000" pitchFamily="2" charset="-78"/>
                <a:cs typeface="Sakkal Majalla" panose="02000000000000000000" pitchFamily="2" charset="-78"/>
              </a:rPr>
              <a:t>التخطيط والمتابعة</a:t>
            </a:r>
            <a:endParaRPr lang="en-US" sz="1050" dirty="0">
              <a:solidFill>
                <a:schemeClr val="bg1"/>
              </a:solidFill>
              <a:latin typeface="Sakkal Majalla" panose="02000000000000000000" pitchFamily="2" charset="-78"/>
              <a:cs typeface="Sakkal Majalla" panose="02000000000000000000" pitchFamily="2" charset="-78"/>
            </a:endParaRPr>
          </a:p>
        </p:txBody>
      </p:sp>
      <p:sp>
        <p:nvSpPr>
          <p:cNvPr id="75" name="Rectangle: Rounded Corners 18">
            <a:extLst>
              <a:ext uri="{FF2B5EF4-FFF2-40B4-BE49-F238E27FC236}">
                <a16:creationId xmlns:a16="http://schemas.microsoft.com/office/drawing/2014/main" id="{D41295D5-A490-71C5-475E-75296667CDBC}"/>
              </a:ext>
            </a:extLst>
          </p:cNvPr>
          <p:cNvSpPr/>
          <p:nvPr/>
        </p:nvSpPr>
        <p:spPr>
          <a:xfrm>
            <a:off x="3615397" y="1926849"/>
            <a:ext cx="1913206" cy="405000"/>
          </a:xfrm>
          <a:prstGeom prst="roundRect">
            <a:avLst/>
          </a:prstGeom>
          <a:solidFill>
            <a:schemeClr val="accent1"/>
          </a:solidFill>
          <a:ln w="0" cap="flat">
            <a:noFill/>
            <a:prstDash val="solid"/>
            <a:miter/>
          </a:ln>
        </p:spPr>
        <p:txBody>
          <a:bodyPr rtlCol="0" anchor="ctr"/>
          <a:lstStyle/>
          <a:p>
            <a:pPr algn="ctr" rtl="1"/>
            <a:r>
              <a:rPr lang="en-US" sz="1050">
                <a:solidFill>
                  <a:schemeClr val="bg1"/>
                </a:solidFill>
                <a:latin typeface="Sakkal Majalla" panose="02000000000000000000" pitchFamily="2" charset="-78"/>
                <a:cs typeface="Sakkal Majalla" panose="02000000000000000000" pitchFamily="2" charset="-78"/>
              </a:rPr>
              <a:t>الرئيس التنفيذي </a:t>
            </a:r>
          </a:p>
          <a:p>
            <a:pPr algn="ctr" rtl="1"/>
            <a:r>
              <a:rPr lang="en-US" sz="1050">
                <a:solidFill>
                  <a:schemeClr val="bg1"/>
                </a:solidFill>
                <a:latin typeface="Sakkal Majalla" panose="02000000000000000000" pitchFamily="2" charset="-78"/>
                <a:cs typeface="Sakkal Majalla" panose="02000000000000000000" pitchFamily="2" charset="-78"/>
              </a:rPr>
              <a:t>لشركة تلاد</a:t>
            </a:r>
            <a:endParaRPr lang="en-US" sz="1050" dirty="0">
              <a:solidFill>
                <a:schemeClr val="bg1"/>
              </a:solidFill>
              <a:latin typeface="Sakkal Majalla" panose="02000000000000000000" pitchFamily="2" charset="-78"/>
              <a:cs typeface="Sakkal Majalla" panose="02000000000000000000" pitchFamily="2" charset="-78"/>
            </a:endParaRPr>
          </a:p>
        </p:txBody>
      </p:sp>
      <p:sp>
        <p:nvSpPr>
          <p:cNvPr id="77" name="Rectangle: Rounded Corners 18">
            <a:extLst>
              <a:ext uri="{FF2B5EF4-FFF2-40B4-BE49-F238E27FC236}">
                <a16:creationId xmlns:a16="http://schemas.microsoft.com/office/drawing/2014/main" id="{BE1DBB0B-D1C9-56A5-BFB3-5158CCBC9796}"/>
              </a:ext>
            </a:extLst>
          </p:cNvPr>
          <p:cNvSpPr/>
          <p:nvPr/>
        </p:nvSpPr>
        <p:spPr>
          <a:xfrm>
            <a:off x="1711170" y="3319679"/>
            <a:ext cx="822960" cy="270000"/>
          </a:xfrm>
          <a:prstGeom prst="roundRect">
            <a:avLst/>
          </a:prstGeom>
          <a:solidFill>
            <a:schemeClr val="accent1">
              <a:lumMod val="20000"/>
              <a:lumOff val="80000"/>
            </a:schemeClr>
          </a:solidFill>
          <a:ln w="0" cap="flat">
            <a:noFill/>
            <a:prstDash val="solid"/>
            <a:miter/>
          </a:ln>
        </p:spPr>
        <p:txBody>
          <a:bodyPr rtlCol="0" anchor="ctr"/>
          <a:lstStyle/>
          <a:p>
            <a:pPr algn="ctr" rtl="1"/>
            <a:r>
              <a:rPr lang="en-US" sz="1050">
                <a:solidFill>
                  <a:schemeClr val="tx1">
                    <a:lumMod val="95000"/>
                    <a:lumOff val="5000"/>
                  </a:schemeClr>
                </a:solidFill>
                <a:latin typeface="Sakkal Majalla" panose="02000000000000000000" pitchFamily="2" charset="-78"/>
                <a:cs typeface="Sakkal Majalla" panose="02000000000000000000" pitchFamily="2" charset="-78"/>
              </a:rPr>
              <a:t>التخطيط والمتابعة</a:t>
            </a:r>
            <a:endParaRPr lang="en-US" sz="1050" dirty="0">
              <a:solidFill>
                <a:schemeClr val="tx1">
                  <a:lumMod val="95000"/>
                  <a:lumOff val="5000"/>
                </a:schemeClr>
              </a:solidFill>
              <a:latin typeface="Sakkal Majalla" panose="02000000000000000000" pitchFamily="2" charset="-78"/>
              <a:cs typeface="Sakkal Majalla" panose="02000000000000000000" pitchFamily="2" charset="-78"/>
            </a:endParaRPr>
          </a:p>
        </p:txBody>
      </p:sp>
      <p:sp>
        <p:nvSpPr>
          <p:cNvPr id="78" name="Rectangle: Rounded Corners 18">
            <a:extLst>
              <a:ext uri="{FF2B5EF4-FFF2-40B4-BE49-F238E27FC236}">
                <a16:creationId xmlns:a16="http://schemas.microsoft.com/office/drawing/2014/main" id="{8BDFCFBB-493B-AB6A-8496-97107F9CAC6B}"/>
              </a:ext>
            </a:extLst>
          </p:cNvPr>
          <p:cNvSpPr/>
          <p:nvPr/>
        </p:nvSpPr>
        <p:spPr>
          <a:xfrm>
            <a:off x="2649918" y="3319679"/>
            <a:ext cx="822960" cy="270000"/>
          </a:xfrm>
          <a:prstGeom prst="roundRect">
            <a:avLst/>
          </a:prstGeom>
          <a:solidFill>
            <a:schemeClr val="accent1">
              <a:lumMod val="20000"/>
              <a:lumOff val="80000"/>
            </a:schemeClr>
          </a:solidFill>
          <a:ln w="0" cap="flat">
            <a:noFill/>
            <a:prstDash val="solid"/>
            <a:miter/>
          </a:ln>
        </p:spPr>
        <p:txBody>
          <a:bodyPr rtlCol="0" anchor="ctr"/>
          <a:lstStyle/>
          <a:p>
            <a:pPr algn="ctr" rtl="1"/>
            <a:r>
              <a:rPr lang="en-US" sz="1050">
                <a:solidFill>
                  <a:schemeClr val="tx1">
                    <a:lumMod val="95000"/>
                    <a:lumOff val="5000"/>
                  </a:schemeClr>
                </a:solidFill>
                <a:latin typeface="Sakkal Majalla" panose="02000000000000000000" pitchFamily="2" charset="-78"/>
                <a:cs typeface="Sakkal Majalla" panose="02000000000000000000" pitchFamily="2" charset="-78"/>
              </a:rPr>
              <a:t>التخطيط والمتابعة</a:t>
            </a:r>
            <a:endParaRPr lang="en-US" sz="1050" dirty="0">
              <a:solidFill>
                <a:schemeClr val="tx1">
                  <a:lumMod val="95000"/>
                  <a:lumOff val="5000"/>
                </a:schemeClr>
              </a:solidFill>
              <a:latin typeface="Sakkal Majalla" panose="02000000000000000000" pitchFamily="2" charset="-78"/>
              <a:cs typeface="Sakkal Majalla" panose="02000000000000000000" pitchFamily="2" charset="-78"/>
            </a:endParaRPr>
          </a:p>
        </p:txBody>
      </p:sp>
      <p:sp>
        <p:nvSpPr>
          <p:cNvPr id="79" name="Rectangle: Rounded Corners 18">
            <a:extLst>
              <a:ext uri="{FF2B5EF4-FFF2-40B4-BE49-F238E27FC236}">
                <a16:creationId xmlns:a16="http://schemas.microsoft.com/office/drawing/2014/main" id="{3881266A-9BCA-FB02-A13F-4FFE2C7AF698}"/>
              </a:ext>
            </a:extLst>
          </p:cNvPr>
          <p:cNvSpPr/>
          <p:nvPr/>
        </p:nvSpPr>
        <p:spPr>
          <a:xfrm>
            <a:off x="3588667" y="3318398"/>
            <a:ext cx="822960" cy="270000"/>
          </a:xfrm>
          <a:prstGeom prst="roundRect">
            <a:avLst/>
          </a:prstGeom>
          <a:solidFill>
            <a:schemeClr val="accent1">
              <a:lumMod val="20000"/>
              <a:lumOff val="80000"/>
            </a:schemeClr>
          </a:solidFill>
          <a:ln w="0" cap="flat">
            <a:noFill/>
            <a:prstDash val="solid"/>
            <a:miter/>
          </a:ln>
        </p:spPr>
        <p:txBody>
          <a:bodyPr rtlCol="0" anchor="ctr"/>
          <a:lstStyle/>
          <a:p>
            <a:pPr algn="ctr" rtl="1"/>
            <a:r>
              <a:rPr lang="en-US" sz="1050">
                <a:solidFill>
                  <a:schemeClr val="tx1">
                    <a:lumMod val="95000"/>
                    <a:lumOff val="5000"/>
                  </a:schemeClr>
                </a:solidFill>
                <a:latin typeface="Sakkal Majalla" panose="02000000000000000000" pitchFamily="2" charset="-78"/>
                <a:cs typeface="Sakkal Majalla" panose="02000000000000000000" pitchFamily="2" charset="-78"/>
              </a:rPr>
              <a:t>المكتب الفني</a:t>
            </a:r>
            <a:endParaRPr lang="en-US" sz="1050" dirty="0">
              <a:solidFill>
                <a:schemeClr val="tx1">
                  <a:lumMod val="95000"/>
                  <a:lumOff val="5000"/>
                </a:schemeClr>
              </a:solidFill>
              <a:latin typeface="Sakkal Majalla" panose="02000000000000000000" pitchFamily="2" charset="-78"/>
              <a:cs typeface="Sakkal Majalla" panose="02000000000000000000" pitchFamily="2" charset="-78"/>
            </a:endParaRPr>
          </a:p>
        </p:txBody>
      </p:sp>
      <p:sp>
        <p:nvSpPr>
          <p:cNvPr id="80" name="Rectangle: Rounded Corners 18">
            <a:extLst>
              <a:ext uri="{FF2B5EF4-FFF2-40B4-BE49-F238E27FC236}">
                <a16:creationId xmlns:a16="http://schemas.microsoft.com/office/drawing/2014/main" id="{27D8AEF9-BD10-D97E-C7C7-671C7C4B57AE}"/>
              </a:ext>
            </a:extLst>
          </p:cNvPr>
          <p:cNvSpPr/>
          <p:nvPr/>
        </p:nvSpPr>
        <p:spPr>
          <a:xfrm>
            <a:off x="4527415" y="3317117"/>
            <a:ext cx="822960" cy="270000"/>
          </a:xfrm>
          <a:prstGeom prst="roundRect">
            <a:avLst/>
          </a:prstGeom>
          <a:solidFill>
            <a:schemeClr val="accent1">
              <a:lumMod val="20000"/>
              <a:lumOff val="80000"/>
            </a:schemeClr>
          </a:solidFill>
          <a:ln w="0" cap="flat">
            <a:noFill/>
            <a:prstDash val="solid"/>
            <a:miter/>
          </a:ln>
        </p:spPr>
        <p:txBody>
          <a:bodyPr rtlCol="0" anchor="ctr"/>
          <a:lstStyle/>
          <a:p>
            <a:pPr algn="ctr" rtl="1"/>
            <a:r>
              <a:rPr lang="en-US" sz="1050">
                <a:solidFill>
                  <a:schemeClr val="tx1">
                    <a:lumMod val="95000"/>
                    <a:lumOff val="5000"/>
                  </a:schemeClr>
                </a:solidFill>
                <a:latin typeface="Sakkal Majalla" panose="02000000000000000000" pitchFamily="2" charset="-78"/>
                <a:cs typeface="Sakkal Majalla" panose="02000000000000000000" pitchFamily="2" charset="-78"/>
              </a:rPr>
              <a:t>تنفيذ المشاريع</a:t>
            </a:r>
            <a:endParaRPr lang="en-US" sz="1050" dirty="0">
              <a:solidFill>
                <a:schemeClr val="tx1">
                  <a:lumMod val="95000"/>
                  <a:lumOff val="5000"/>
                </a:schemeClr>
              </a:solidFill>
              <a:latin typeface="Sakkal Majalla" panose="02000000000000000000" pitchFamily="2" charset="-78"/>
              <a:cs typeface="Sakkal Majalla" panose="02000000000000000000" pitchFamily="2" charset="-78"/>
            </a:endParaRPr>
          </a:p>
        </p:txBody>
      </p:sp>
      <p:sp>
        <p:nvSpPr>
          <p:cNvPr id="81" name="Rectangle: Rounded Corners 18">
            <a:extLst>
              <a:ext uri="{FF2B5EF4-FFF2-40B4-BE49-F238E27FC236}">
                <a16:creationId xmlns:a16="http://schemas.microsoft.com/office/drawing/2014/main" id="{AC2366BC-14BA-DC66-3DC2-30CA59B2BF76}"/>
              </a:ext>
            </a:extLst>
          </p:cNvPr>
          <p:cNvSpPr/>
          <p:nvPr/>
        </p:nvSpPr>
        <p:spPr>
          <a:xfrm>
            <a:off x="5466163" y="3319679"/>
            <a:ext cx="822960" cy="270000"/>
          </a:xfrm>
          <a:prstGeom prst="roundRect">
            <a:avLst/>
          </a:prstGeom>
          <a:solidFill>
            <a:schemeClr val="accent1">
              <a:lumMod val="20000"/>
              <a:lumOff val="80000"/>
            </a:schemeClr>
          </a:solidFill>
          <a:ln w="0" cap="flat">
            <a:noFill/>
            <a:prstDash val="solid"/>
            <a:miter/>
          </a:ln>
        </p:spPr>
        <p:txBody>
          <a:bodyPr rtlCol="0" anchor="ctr"/>
          <a:lstStyle/>
          <a:p>
            <a:pPr algn="ctr" rtl="1"/>
            <a:r>
              <a:rPr lang="en-US" sz="1050">
                <a:solidFill>
                  <a:schemeClr val="tx1">
                    <a:lumMod val="95000"/>
                    <a:lumOff val="5000"/>
                  </a:schemeClr>
                </a:solidFill>
                <a:latin typeface="Sakkal Majalla" panose="02000000000000000000" pitchFamily="2" charset="-78"/>
                <a:cs typeface="Sakkal Majalla" panose="02000000000000000000" pitchFamily="2" charset="-78"/>
              </a:rPr>
              <a:t>المشتريات</a:t>
            </a:r>
            <a:endParaRPr lang="en-US" sz="1050" dirty="0">
              <a:solidFill>
                <a:schemeClr val="tx1">
                  <a:lumMod val="95000"/>
                  <a:lumOff val="5000"/>
                </a:schemeClr>
              </a:solidFill>
              <a:latin typeface="Sakkal Majalla" panose="02000000000000000000" pitchFamily="2" charset="-78"/>
              <a:cs typeface="Sakkal Majalla" panose="02000000000000000000" pitchFamily="2" charset="-78"/>
            </a:endParaRPr>
          </a:p>
        </p:txBody>
      </p:sp>
      <p:sp>
        <p:nvSpPr>
          <p:cNvPr id="82" name="Rectangle: Rounded Corners 18">
            <a:extLst>
              <a:ext uri="{FF2B5EF4-FFF2-40B4-BE49-F238E27FC236}">
                <a16:creationId xmlns:a16="http://schemas.microsoft.com/office/drawing/2014/main" id="{396030F4-2CA5-4131-01E3-82B3B58F6561}"/>
              </a:ext>
            </a:extLst>
          </p:cNvPr>
          <p:cNvSpPr/>
          <p:nvPr/>
        </p:nvSpPr>
        <p:spPr>
          <a:xfrm>
            <a:off x="6404912" y="3322240"/>
            <a:ext cx="822960" cy="270000"/>
          </a:xfrm>
          <a:prstGeom prst="roundRect">
            <a:avLst/>
          </a:prstGeom>
          <a:solidFill>
            <a:schemeClr val="accent1">
              <a:lumMod val="20000"/>
              <a:lumOff val="80000"/>
            </a:schemeClr>
          </a:solidFill>
          <a:ln w="0" cap="flat">
            <a:noFill/>
            <a:prstDash val="solid"/>
            <a:miter/>
          </a:ln>
        </p:spPr>
        <p:txBody>
          <a:bodyPr rtlCol="0" anchor="ctr"/>
          <a:lstStyle/>
          <a:p>
            <a:pPr algn="ctr" rtl="1"/>
            <a:r>
              <a:rPr lang="en-US" sz="1050">
                <a:solidFill>
                  <a:schemeClr val="tx1">
                    <a:lumMod val="95000"/>
                    <a:lumOff val="5000"/>
                  </a:schemeClr>
                </a:solidFill>
                <a:latin typeface="Sakkal Majalla" panose="02000000000000000000" pitchFamily="2" charset="-78"/>
                <a:cs typeface="Sakkal Majalla" panose="02000000000000000000" pitchFamily="2" charset="-78"/>
              </a:rPr>
              <a:t>الموارد البشرية</a:t>
            </a:r>
            <a:endParaRPr lang="en-US" sz="1050" dirty="0">
              <a:solidFill>
                <a:schemeClr val="tx1">
                  <a:lumMod val="95000"/>
                  <a:lumOff val="5000"/>
                </a:schemeClr>
              </a:solidFill>
              <a:latin typeface="Sakkal Majalla" panose="02000000000000000000" pitchFamily="2" charset="-78"/>
              <a:cs typeface="Sakkal Majalla" panose="02000000000000000000" pitchFamily="2" charset="-78"/>
            </a:endParaRPr>
          </a:p>
        </p:txBody>
      </p:sp>
      <p:sp>
        <p:nvSpPr>
          <p:cNvPr id="83" name="Rectangle: Rounded Corners 18">
            <a:extLst>
              <a:ext uri="{FF2B5EF4-FFF2-40B4-BE49-F238E27FC236}">
                <a16:creationId xmlns:a16="http://schemas.microsoft.com/office/drawing/2014/main" id="{9C68555E-4DAE-37F7-A70D-142DD20519F9}"/>
              </a:ext>
            </a:extLst>
          </p:cNvPr>
          <p:cNvSpPr/>
          <p:nvPr/>
        </p:nvSpPr>
        <p:spPr>
          <a:xfrm>
            <a:off x="7343660" y="3324801"/>
            <a:ext cx="822960" cy="270000"/>
          </a:xfrm>
          <a:prstGeom prst="roundRect">
            <a:avLst/>
          </a:prstGeom>
          <a:solidFill>
            <a:schemeClr val="accent1">
              <a:lumMod val="20000"/>
              <a:lumOff val="80000"/>
            </a:schemeClr>
          </a:solidFill>
          <a:ln w="0" cap="flat">
            <a:noFill/>
            <a:prstDash val="solid"/>
            <a:miter/>
          </a:ln>
        </p:spPr>
        <p:txBody>
          <a:bodyPr rtlCol="0" anchor="ctr"/>
          <a:lstStyle/>
          <a:p>
            <a:pPr algn="ctr" rtl="1"/>
            <a:r>
              <a:rPr lang="en-US" sz="1050">
                <a:solidFill>
                  <a:schemeClr val="tx1">
                    <a:lumMod val="95000"/>
                    <a:lumOff val="5000"/>
                  </a:schemeClr>
                </a:solidFill>
                <a:latin typeface="Sakkal Majalla" panose="02000000000000000000" pitchFamily="2" charset="-78"/>
                <a:cs typeface="Sakkal Majalla" panose="02000000000000000000" pitchFamily="2" charset="-78"/>
              </a:rPr>
              <a:t>الشؤون المالية</a:t>
            </a:r>
            <a:endParaRPr lang="en-US" sz="1050" dirty="0">
              <a:solidFill>
                <a:schemeClr val="tx1">
                  <a:lumMod val="95000"/>
                  <a:lumOff val="5000"/>
                </a:schemeClr>
              </a:solidFill>
              <a:latin typeface="Sakkal Majalla" panose="02000000000000000000" pitchFamily="2" charset="-78"/>
              <a:cs typeface="Sakkal Majalla" panose="02000000000000000000" pitchFamily="2" charset="-78"/>
            </a:endParaRPr>
          </a:p>
        </p:txBody>
      </p:sp>
      <p:cxnSp>
        <p:nvCxnSpPr>
          <p:cNvPr id="87" name="رابط مستقيم 86">
            <a:extLst>
              <a:ext uri="{FF2B5EF4-FFF2-40B4-BE49-F238E27FC236}">
                <a16:creationId xmlns:a16="http://schemas.microsoft.com/office/drawing/2014/main" id="{99B3A26E-FE8A-7D96-B51D-4AF75002636F}"/>
              </a:ext>
            </a:extLst>
          </p:cNvPr>
          <p:cNvCxnSpPr>
            <a:cxnSpLocks/>
            <a:stCxn id="75" idx="2"/>
            <a:endCxn id="73" idx="0"/>
          </p:cNvCxnSpPr>
          <p:nvPr/>
        </p:nvCxnSpPr>
        <p:spPr>
          <a:xfrm>
            <a:off x="4572000" y="2331849"/>
            <a:ext cx="0" cy="457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رابط مستقيم 91">
            <a:extLst>
              <a:ext uri="{FF2B5EF4-FFF2-40B4-BE49-F238E27FC236}">
                <a16:creationId xmlns:a16="http://schemas.microsoft.com/office/drawing/2014/main" id="{0B66EB82-8CDC-545A-E0FC-73CE9F5B7356}"/>
              </a:ext>
            </a:extLst>
          </p:cNvPr>
          <p:cNvCxnSpPr>
            <a:cxnSpLocks/>
          </p:cNvCxnSpPr>
          <p:nvPr/>
        </p:nvCxnSpPr>
        <p:spPr>
          <a:xfrm flipH="1">
            <a:off x="2661508" y="2560405"/>
            <a:ext cx="18766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رابط مستقيم 94">
            <a:extLst>
              <a:ext uri="{FF2B5EF4-FFF2-40B4-BE49-F238E27FC236}">
                <a16:creationId xmlns:a16="http://schemas.microsoft.com/office/drawing/2014/main" id="{A54F113F-54D5-DFEF-9BBC-63BE5753AE78}"/>
              </a:ext>
            </a:extLst>
          </p:cNvPr>
          <p:cNvCxnSpPr>
            <a:endCxn id="74" idx="0"/>
          </p:cNvCxnSpPr>
          <p:nvPr/>
        </p:nvCxnSpPr>
        <p:spPr>
          <a:xfrm>
            <a:off x="2661507" y="2560405"/>
            <a:ext cx="0" cy="228557"/>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موصل: على شكل مرفق 98">
            <a:extLst>
              <a:ext uri="{FF2B5EF4-FFF2-40B4-BE49-F238E27FC236}">
                <a16:creationId xmlns:a16="http://schemas.microsoft.com/office/drawing/2014/main" id="{8B2A1F50-042E-4BE1-2DDA-0A71E926560C}"/>
              </a:ext>
            </a:extLst>
          </p:cNvPr>
          <p:cNvCxnSpPr>
            <a:cxnSpLocks/>
            <a:stCxn id="74" idx="2"/>
            <a:endCxn id="77" idx="0"/>
          </p:cNvCxnSpPr>
          <p:nvPr/>
        </p:nvCxnSpPr>
        <p:spPr>
          <a:xfrm rot="5400000">
            <a:off x="2261721" y="2919892"/>
            <a:ext cx="260717" cy="53885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01" name="موصل: على شكل مرفق 100">
            <a:extLst>
              <a:ext uri="{FF2B5EF4-FFF2-40B4-BE49-F238E27FC236}">
                <a16:creationId xmlns:a16="http://schemas.microsoft.com/office/drawing/2014/main" id="{D7E3D93F-C091-D2AE-2B98-02BA462267D5}"/>
              </a:ext>
            </a:extLst>
          </p:cNvPr>
          <p:cNvCxnSpPr>
            <a:cxnSpLocks/>
            <a:stCxn id="74" idx="2"/>
            <a:endCxn id="78" idx="0"/>
          </p:cNvCxnSpPr>
          <p:nvPr/>
        </p:nvCxnSpPr>
        <p:spPr>
          <a:xfrm rot="16200000" flipH="1">
            <a:off x="2731094" y="2989374"/>
            <a:ext cx="260717" cy="39989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03" name="موصل: على شكل مرفق 102">
            <a:extLst>
              <a:ext uri="{FF2B5EF4-FFF2-40B4-BE49-F238E27FC236}">
                <a16:creationId xmlns:a16="http://schemas.microsoft.com/office/drawing/2014/main" id="{8D1350B8-A16B-AC5F-AB33-90B385D9982F}"/>
              </a:ext>
            </a:extLst>
          </p:cNvPr>
          <p:cNvCxnSpPr>
            <a:cxnSpLocks/>
            <a:stCxn id="73" idx="2"/>
            <a:endCxn id="79" idx="0"/>
          </p:cNvCxnSpPr>
          <p:nvPr/>
        </p:nvCxnSpPr>
        <p:spPr>
          <a:xfrm rot="5400000">
            <a:off x="4156356" y="2902754"/>
            <a:ext cx="259436" cy="57185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05" name="موصل: على شكل مرفق 104">
            <a:extLst>
              <a:ext uri="{FF2B5EF4-FFF2-40B4-BE49-F238E27FC236}">
                <a16:creationId xmlns:a16="http://schemas.microsoft.com/office/drawing/2014/main" id="{EB328948-518C-9DF4-9AD3-DFC0CAC95A6E}"/>
              </a:ext>
            </a:extLst>
          </p:cNvPr>
          <p:cNvCxnSpPr>
            <a:cxnSpLocks/>
            <a:stCxn id="73" idx="2"/>
            <a:endCxn id="80" idx="0"/>
          </p:cNvCxnSpPr>
          <p:nvPr/>
        </p:nvCxnSpPr>
        <p:spPr>
          <a:xfrm rot="16200000" flipH="1">
            <a:off x="4626370" y="3004591"/>
            <a:ext cx="258155" cy="36689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07" name="موصل: على شكل مرفق 106">
            <a:extLst>
              <a:ext uri="{FF2B5EF4-FFF2-40B4-BE49-F238E27FC236}">
                <a16:creationId xmlns:a16="http://schemas.microsoft.com/office/drawing/2014/main" id="{A11E9E01-FF4D-9DC7-39A2-8B873214FD2F}"/>
              </a:ext>
            </a:extLst>
          </p:cNvPr>
          <p:cNvCxnSpPr>
            <a:cxnSpLocks/>
            <a:endCxn id="81" idx="0"/>
          </p:cNvCxnSpPr>
          <p:nvPr/>
        </p:nvCxnSpPr>
        <p:spPr>
          <a:xfrm>
            <a:off x="4584573" y="2557843"/>
            <a:ext cx="1293070" cy="76183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9" name="موصل: على شكل مرفق 108">
            <a:extLst>
              <a:ext uri="{FF2B5EF4-FFF2-40B4-BE49-F238E27FC236}">
                <a16:creationId xmlns:a16="http://schemas.microsoft.com/office/drawing/2014/main" id="{44DF6780-DA31-3FFC-6A74-DD75F1694D86}"/>
              </a:ext>
            </a:extLst>
          </p:cNvPr>
          <p:cNvCxnSpPr>
            <a:cxnSpLocks/>
            <a:endCxn id="82" idx="0"/>
          </p:cNvCxnSpPr>
          <p:nvPr/>
        </p:nvCxnSpPr>
        <p:spPr>
          <a:xfrm>
            <a:off x="4653900" y="2560404"/>
            <a:ext cx="2162492" cy="76183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11" name="موصل: على شكل مرفق 110">
            <a:extLst>
              <a:ext uri="{FF2B5EF4-FFF2-40B4-BE49-F238E27FC236}">
                <a16:creationId xmlns:a16="http://schemas.microsoft.com/office/drawing/2014/main" id="{AA3F94D2-9F5B-837F-FEE2-D8AEC48476D9}"/>
              </a:ext>
            </a:extLst>
          </p:cNvPr>
          <p:cNvCxnSpPr>
            <a:cxnSpLocks/>
            <a:endCxn id="83" idx="0"/>
          </p:cNvCxnSpPr>
          <p:nvPr/>
        </p:nvCxnSpPr>
        <p:spPr>
          <a:xfrm>
            <a:off x="4527415" y="2560405"/>
            <a:ext cx="3227725" cy="76439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98A789B9-96A8-EA0B-D3C8-DB690173E6CB}"/>
              </a:ext>
            </a:extLst>
          </p:cNvPr>
          <p:cNvSpPr>
            <a:spLocks noGrp="1"/>
          </p:cNvSpPr>
          <p:nvPr>
            <p:ph type="sldNum" sz="quarter" idx="4"/>
          </p:nvPr>
        </p:nvSpPr>
        <p:spPr/>
        <p:txBody>
          <a:bodyPr/>
          <a:lstStyle/>
          <a:p>
            <a:fld id="{402EAA05-6333-46EE-AAC8-A5AD6A996142}" type="slidenum">
              <a:rPr lang="en-US" smtClean="0"/>
              <a:t>13</a:t>
            </a:fld>
            <a:endParaRPr lang="en-US" dirty="0"/>
          </a:p>
        </p:txBody>
      </p:sp>
      <p:sp>
        <p:nvSpPr>
          <p:cNvPr id="3" name="Title 1">
            <a:extLst>
              <a:ext uri="{FF2B5EF4-FFF2-40B4-BE49-F238E27FC236}">
                <a16:creationId xmlns:a16="http://schemas.microsoft.com/office/drawing/2014/main" id="{4D6CBCEA-8BD4-7534-62AE-8E126AE9EA92}"/>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nSpc>
                <a:spcPct val="115000"/>
              </a:lnSpc>
              <a:spcAft>
                <a:spcPts val="300"/>
              </a:spcAft>
            </a:pPr>
            <a:r>
              <a:rPr lang="en-US" sz="1800" kern="100">
                <a:latin typeface="Aptos" panose="020B0004020202020204" pitchFamily="34" charset="0"/>
                <a:ea typeface="Aptos" panose="020B0004020202020204" pitchFamily="34" charset="0"/>
                <a:cs typeface="Sakkal Majalla" panose="02000000000000000000" pitchFamily="2" charset="-78"/>
              </a:rPr>
              <a:t>الهيكل التنظيمي الحالي لـ تلاد</a:t>
            </a:r>
            <a:endParaRPr lang="en-US" sz="1800" kern="100" dirty="0">
              <a:latin typeface="Aptos" panose="020B0004020202020204" pitchFamily="34" charset="0"/>
              <a:ea typeface="Aptos" panose="020B0004020202020204" pitchFamily="34" charset="0"/>
              <a:cs typeface="Sakkal Majalla" panose="02000000000000000000" pitchFamily="2" charset="-78"/>
            </a:endParaRPr>
          </a:p>
        </p:txBody>
      </p:sp>
      <p:sp>
        <p:nvSpPr>
          <p:cNvPr id="4" name="Rectangle 3">
            <a:extLst>
              <a:ext uri="{FF2B5EF4-FFF2-40B4-BE49-F238E27FC236}">
                <a16:creationId xmlns:a16="http://schemas.microsoft.com/office/drawing/2014/main" id="{CBF35E59-E134-8200-5692-F9BCA8E2F844}"/>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algn="r" rtl="1"/>
            <a:endParaRPr lang="en-US" sz="253" dirty="0"/>
          </a:p>
        </p:txBody>
      </p:sp>
      <p:sp>
        <p:nvSpPr>
          <p:cNvPr id="6" name="Rectangle: Rounded Corners 70">
            <a:extLst>
              <a:ext uri="{FF2B5EF4-FFF2-40B4-BE49-F238E27FC236}">
                <a16:creationId xmlns:a16="http://schemas.microsoft.com/office/drawing/2014/main" id="{E53CF06E-09D1-563F-04A1-87522371D4D2}"/>
              </a:ext>
            </a:extLst>
          </p:cNvPr>
          <p:cNvSpPr/>
          <p:nvPr/>
        </p:nvSpPr>
        <p:spPr>
          <a:xfrm>
            <a:off x="8060372" y="1231115"/>
            <a:ext cx="725439" cy="181778"/>
          </a:xfrm>
          <a:prstGeom prst="roundRect">
            <a:avLst/>
          </a:prstGeom>
          <a:solidFill>
            <a:schemeClr val="accent1">
              <a:lumMod val="50000"/>
            </a:schemeClr>
          </a:solidFill>
          <a:ln w="0" cap="flat">
            <a:noFill/>
            <a:prstDash val="solid"/>
            <a:miter/>
          </a:ln>
        </p:spPr>
        <p:txBody>
          <a:bodyPr rtlCol="0" anchor="ctr"/>
          <a:lstStyle/>
          <a:p>
            <a:pPr algn="ctr" rtl="1"/>
            <a:r>
              <a:rPr lang="en-US" sz="1050">
                <a:solidFill>
                  <a:schemeClr val="bg1"/>
                </a:solidFill>
                <a:latin typeface="Sakkal Majalla" panose="02000000000000000000" pitchFamily="2" charset="-78"/>
                <a:cs typeface="Sakkal Majalla" panose="02000000000000000000" pitchFamily="2" charset="-78"/>
              </a:rPr>
              <a:t>إدارة</a:t>
            </a:r>
            <a:endParaRPr lang="en-US" sz="1050" dirty="0">
              <a:solidFill>
                <a:schemeClr val="bg1"/>
              </a:solidFill>
              <a:latin typeface="Sakkal Majalla" panose="02000000000000000000" pitchFamily="2" charset="-78"/>
              <a:cs typeface="Sakkal Majalla" panose="02000000000000000000" pitchFamily="2" charset="-78"/>
            </a:endParaRPr>
          </a:p>
        </p:txBody>
      </p:sp>
      <p:sp>
        <p:nvSpPr>
          <p:cNvPr id="7" name="Rectangle: Rounded Corners 71">
            <a:extLst>
              <a:ext uri="{FF2B5EF4-FFF2-40B4-BE49-F238E27FC236}">
                <a16:creationId xmlns:a16="http://schemas.microsoft.com/office/drawing/2014/main" id="{70F6E28E-BBAE-D75E-6896-C9629A326BCA}"/>
              </a:ext>
            </a:extLst>
          </p:cNvPr>
          <p:cNvSpPr/>
          <p:nvPr/>
        </p:nvSpPr>
        <p:spPr>
          <a:xfrm>
            <a:off x="8060372" y="1490681"/>
            <a:ext cx="725439" cy="181778"/>
          </a:xfrm>
          <a:prstGeom prst="roundRect">
            <a:avLst/>
          </a:prstGeom>
          <a:solidFill>
            <a:schemeClr val="accent1">
              <a:lumMod val="20000"/>
              <a:lumOff val="80000"/>
            </a:schemeClr>
          </a:solidFill>
          <a:ln w="0" cap="flat">
            <a:noFill/>
            <a:prstDash val="solid"/>
            <a:miter/>
          </a:ln>
        </p:spPr>
        <p:txBody>
          <a:bodyPr rtlCol="0" anchor="ctr"/>
          <a:lstStyle/>
          <a:p>
            <a:pPr algn="ctr" rtl="1"/>
            <a:r>
              <a:rPr lang="en-US" sz="1050">
                <a:solidFill>
                  <a:schemeClr val="tx1">
                    <a:lumMod val="95000"/>
                    <a:lumOff val="5000"/>
                  </a:schemeClr>
                </a:solidFill>
                <a:latin typeface="Sakkal Majalla" panose="02000000000000000000" pitchFamily="2" charset="-78"/>
                <a:cs typeface="Sakkal Majalla" panose="02000000000000000000" pitchFamily="2" charset="-78"/>
              </a:rPr>
              <a:t>قسم</a:t>
            </a:r>
            <a:endParaRPr lang="en-US" sz="1050" dirty="0">
              <a:solidFill>
                <a:schemeClr val="tx1">
                  <a:lumMod val="95000"/>
                  <a:lumOff val="5000"/>
                </a:schemeClr>
              </a:solidFill>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33160802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74D94E-3DBE-42DD-FFD9-478EDA437A27}"/>
            </a:ext>
          </a:extLst>
        </p:cNvPr>
        <p:cNvGrpSpPr/>
        <p:nvPr/>
      </p:nvGrpSpPr>
      <p:grpSpPr>
        <a:xfrm>
          <a:off x="0" y="0"/>
          <a:ext cx="0" cy="0"/>
          <a:chOff x="0" y="0"/>
          <a:chExt cx="0" cy="0"/>
        </a:xfrm>
      </p:grpSpPr>
      <p:sp>
        <p:nvSpPr>
          <p:cNvPr id="73" name="Rectangle: Rounded Corners 18">
            <a:extLst>
              <a:ext uri="{FF2B5EF4-FFF2-40B4-BE49-F238E27FC236}">
                <a16:creationId xmlns:a16="http://schemas.microsoft.com/office/drawing/2014/main" id="{1FE84FA6-3FF0-3D81-7A4F-7F5B11BC8731}"/>
              </a:ext>
            </a:extLst>
          </p:cNvPr>
          <p:cNvSpPr/>
          <p:nvPr/>
        </p:nvSpPr>
        <p:spPr>
          <a:xfrm>
            <a:off x="3379733" y="2324947"/>
            <a:ext cx="1215000" cy="270000"/>
          </a:xfrm>
          <a:prstGeom prst="roundRect">
            <a:avLst/>
          </a:prstGeom>
          <a:solidFill>
            <a:schemeClr val="accent1">
              <a:lumMod val="50000"/>
            </a:schemeClr>
          </a:solidFill>
          <a:ln w="0" cap="flat">
            <a:noFill/>
            <a:prstDash val="solid"/>
            <a:miter/>
          </a:ln>
        </p:spPr>
        <p:txBody>
          <a:bodyPr rtlCol="0" anchor="ctr"/>
          <a:lstStyle/>
          <a:p>
            <a:pPr algn="ctr" rtl="1"/>
            <a:r>
              <a:rPr lang="en-US" sz="1050">
                <a:solidFill>
                  <a:schemeClr val="bg1"/>
                </a:solidFill>
                <a:latin typeface="Sakkal Majalla" panose="02000000000000000000" pitchFamily="2" charset="-78"/>
                <a:cs typeface="Sakkal Majalla" panose="02000000000000000000" pitchFamily="2" charset="-78"/>
              </a:rPr>
              <a:t>التسويق والمبيعات</a:t>
            </a:r>
            <a:endParaRPr lang="en-US" sz="1050" dirty="0">
              <a:solidFill>
                <a:schemeClr val="bg1"/>
              </a:solidFill>
              <a:latin typeface="Sakkal Majalla" panose="02000000000000000000" pitchFamily="2" charset="-78"/>
              <a:cs typeface="Sakkal Majalla" panose="02000000000000000000" pitchFamily="2" charset="-78"/>
            </a:endParaRPr>
          </a:p>
        </p:txBody>
      </p:sp>
      <p:sp>
        <p:nvSpPr>
          <p:cNvPr id="74" name="Rectangle: Rounded Corners 18">
            <a:extLst>
              <a:ext uri="{FF2B5EF4-FFF2-40B4-BE49-F238E27FC236}">
                <a16:creationId xmlns:a16="http://schemas.microsoft.com/office/drawing/2014/main" id="{C36B7FA8-4F0A-D539-7069-78CB31A334B2}"/>
              </a:ext>
            </a:extLst>
          </p:cNvPr>
          <p:cNvSpPr/>
          <p:nvPr/>
        </p:nvSpPr>
        <p:spPr>
          <a:xfrm>
            <a:off x="1084749" y="2324947"/>
            <a:ext cx="1215000" cy="270000"/>
          </a:xfrm>
          <a:prstGeom prst="roundRect">
            <a:avLst/>
          </a:prstGeom>
          <a:solidFill>
            <a:schemeClr val="accent1">
              <a:lumMod val="50000"/>
            </a:schemeClr>
          </a:solidFill>
          <a:ln w="0" cap="flat">
            <a:noFill/>
            <a:prstDash val="solid"/>
            <a:miter/>
          </a:ln>
        </p:spPr>
        <p:txBody>
          <a:bodyPr rtlCol="0" anchor="ctr"/>
          <a:lstStyle/>
          <a:p>
            <a:pPr algn="ctr" rtl="1"/>
            <a:r>
              <a:rPr lang="en-US" sz="1050">
                <a:solidFill>
                  <a:schemeClr val="bg1"/>
                </a:solidFill>
                <a:latin typeface="Sakkal Majalla" panose="02000000000000000000" pitchFamily="2" charset="-78"/>
                <a:cs typeface="Sakkal Majalla" panose="02000000000000000000" pitchFamily="2" charset="-78"/>
              </a:rPr>
              <a:t>إدارة الاملاك</a:t>
            </a:r>
            <a:endParaRPr lang="en-US" sz="1050" dirty="0">
              <a:solidFill>
                <a:schemeClr val="bg1"/>
              </a:solidFill>
              <a:latin typeface="Sakkal Majalla" panose="02000000000000000000" pitchFamily="2" charset="-78"/>
              <a:cs typeface="Sakkal Majalla" panose="02000000000000000000" pitchFamily="2" charset="-78"/>
            </a:endParaRPr>
          </a:p>
        </p:txBody>
      </p:sp>
      <p:sp>
        <p:nvSpPr>
          <p:cNvPr id="75" name="Rectangle: Rounded Corners 18">
            <a:extLst>
              <a:ext uri="{FF2B5EF4-FFF2-40B4-BE49-F238E27FC236}">
                <a16:creationId xmlns:a16="http://schemas.microsoft.com/office/drawing/2014/main" id="{40F95FE8-1754-90E4-C1EC-9CF189769F48}"/>
              </a:ext>
            </a:extLst>
          </p:cNvPr>
          <p:cNvSpPr/>
          <p:nvPr/>
        </p:nvSpPr>
        <p:spPr>
          <a:xfrm>
            <a:off x="3550144" y="1462834"/>
            <a:ext cx="2069772" cy="405000"/>
          </a:xfrm>
          <a:prstGeom prst="roundRect">
            <a:avLst/>
          </a:prstGeom>
          <a:solidFill>
            <a:schemeClr val="accent1"/>
          </a:solidFill>
          <a:ln w="0" cap="flat">
            <a:noFill/>
            <a:prstDash val="solid"/>
            <a:miter/>
          </a:ln>
        </p:spPr>
        <p:txBody>
          <a:bodyPr rtlCol="0" anchor="ctr"/>
          <a:lstStyle/>
          <a:p>
            <a:pPr algn="ctr" rtl="1"/>
            <a:r>
              <a:rPr lang="en-US" sz="1050">
                <a:solidFill>
                  <a:schemeClr val="bg1"/>
                </a:solidFill>
                <a:latin typeface="Sakkal Majalla" panose="02000000000000000000" pitchFamily="2" charset="-78"/>
                <a:cs typeface="Sakkal Majalla" panose="02000000000000000000" pitchFamily="2" charset="-78"/>
              </a:rPr>
              <a:t>الرئيس التنفيذي  لشركة نفوذ</a:t>
            </a:r>
            <a:endParaRPr lang="en-US" sz="1050" dirty="0">
              <a:solidFill>
                <a:schemeClr val="bg1"/>
              </a:solidFill>
              <a:latin typeface="Sakkal Majalla" panose="02000000000000000000" pitchFamily="2" charset="-78"/>
              <a:cs typeface="Sakkal Majalla" panose="02000000000000000000" pitchFamily="2" charset="-78"/>
            </a:endParaRPr>
          </a:p>
        </p:txBody>
      </p:sp>
      <p:sp>
        <p:nvSpPr>
          <p:cNvPr id="77" name="Rectangle: Rounded Corners 18">
            <a:extLst>
              <a:ext uri="{FF2B5EF4-FFF2-40B4-BE49-F238E27FC236}">
                <a16:creationId xmlns:a16="http://schemas.microsoft.com/office/drawing/2014/main" id="{5821BC6A-947D-5933-8461-9007C869F328}"/>
              </a:ext>
            </a:extLst>
          </p:cNvPr>
          <p:cNvSpPr/>
          <p:nvPr/>
        </p:nvSpPr>
        <p:spPr>
          <a:xfrm>
            <a:off x="336115" y="2988101"/>
            <a:ext cx="731520" cy="331873"/>
          </a:xfrm>
          <a:prstGeom prst="roundRect">
            <a:avLst/>
          </a:prstGeom>
          <a:solidFill>
            <a:schemeClr val="accent1">
              <a:lumMod val="20000"/>
              <a:lumOff val="80000"/>
            </a:schemeClr>
          </a:solidFill>
          <a:ln w="0" cap="flat">
            <a:noFill/>
            <a:prstDash val="solid"/>
            <a:miter/>
          </a:ln>
        </p:spPr>
        <p:txBody>
          <a:bodyPr rtlCol="0" anchor="ctr"/>
          <a:lstStyle/>
          <a:p>
            <a:pPr algn="ctr" rtl="1"/>
            <a:r>
              <a:rPr lang="en-US" sz="1050">
                <a:solidFill>
                  <a:schemeClr val="tx1">
                    <a:lumMod val="95000"/>
                    <a:lumOff val="5000"/>
                  </a:schemeClr>
                </a:solidFill>
                <a:latin typeface="Sakkal Majalla" panose="02000000000000000000" pitchFamily="2" charset="-78"/>
                <a:cs typeface="Sakkal Majalla" panose="02000000000000000000" pitchFamily="2" charset="-78"/>
              </a:rPr>
              <a:t>التشغيل والصيانة</a:t>
            </a:r>
            <a:endParaRPr lang="en-US" sz="1050" dirty="0">
              <a:solidFill>
                <a:schemeClr val="tx1">
                  <a:lumMod val="95000"/>
                  <a:lumOff val="5000"/>
                </a:schemeClr>
              </a:solidFill>
              <a:latin typeface="Sakkal Majalla" panose="02000000000000000000" pitchFamily="2" charset="-78"/>
              <a:cs typeface="Sakkal Majalla" panose="02000000000000000000" pitchFamily="2" charset="-78"/>
            </a:endParaRPr>
          </a:p>
        </p:txBody>
      </p:sp>
      <p:sp>
        <p:nvSpPr>
          <p:cNvPr id="78" name="Rectangle: Rounded Corners 18">
            <a:extLst>
              <a:ext uri="{FF2B5EF4-FFF2-40B4-BE49-F238E27FC236}">
                <a16:creationId xmlns:a16="http://schemas.microsoft.com/office/drawing/2014/main" id="{5D19F208-F0BE-24F8-8FEC-0890445EA67F}"/>
              </a:ext>
            </a:extLst>
          </p:cNvPr>
          <p:cNvSpPr/>
          <p:nvPr/>
        </p:nvSpPr>
        <p:spPr>
          <a:xfrm>
            <a:off x="1304810" y="2988101"/>
            <a:ext cx="731520" cy="331873"/>
          </a:xfrm>
          <a:prstGeom prst="roundRect">
            <a:avLst/>
          </a:prstGeom>
          <a:solidFill>
            <a:schemeClr val="accent1">
              <a:lumMod val="20000"/>
              <a:lumOff val="80000"/>
            </a:schemeClr>
          </a:solidFill>
          <a:ln w="0" cap="flat">
            <a:noFill/>
            <a:prstDash val="solid"/>
            <a:miter/>
          </a:ln>
        </p:spPr>
        <p:txBody>
          <a:bodyPr rtlCol="0" anchor="ctr"/>
          <a:lstStyle/>
          <a:p>
            <a:pPr algn="ctr" rtl="1"/>
            <a:r>
              <a:rPr lang="en-US" sz="1050">
                <a:solidFill>
                  <a:schemeClr val="tx1">
                    <a:lumMod val="95000"/>
                    <a:lumOff val="5000"/>
                  </a:schemeClr>
                </a:solidFill>
                <a:latin typeface="Sakkal Majalla" panose="02000000000000000000" pitchFamily="2" charset="-78"/>
                <a:cs typeface="Sakkal Majalla" panose="02000000000000000000" pitchFamily="2" charset="-78"/>
              </a:rPr>
              <a:t>قسم التأجير</a:t>
            </a:r>
            <a:endParaRPr lang="en-US" sz="1050" dirty="0">
              <a:solidFill>
                <a:schemeClr val="tx1">
                  <a:lumMod val="95000"/>
                  <a:lumOff val="5000"/>
                </a:schemeClr>
              </a:solidFill>
              <a:latin typeface="Sakkal Majalla" panose="02000000000000000000" pitchFamily="2" charset="-78"/>
              <a:cs typeface="Sakkal Majalla" panose="02000000000000000000" pitchFamily="2" charset="-78"/>
            </a:endParaRPr>
          </a:p>
        </p:txBody>
      </p:sp>
      <p:sp>
        <p:nvSpPr>
          <p:cNvPr id="79" name="Rectangle: Rounded Corners 18">
            <a:extLst>
              <a:ext uri="{FF2B5EF4-FFF2-40B4-BE49-F238E27FC236}">
                <a16:creationId xmlns:a16="http://schemas.microsoft.com/office/drawing/2014/main" id="{5CB0A5CE-EE9A-B625-A3D0-8955452EB30B}"/>
              </a:ext>
            </a:extLst>
          </p:cNvPr>
          <p:cNvSpPr/>
          <p:nvPr/>
        </p:nvSpPr>
        <p:spPr>
          <a:xfrm>
            <a:off x="3150728" y="2989382"/>
            <a:ext cx="914464" cy="331873"/>
          </a:xfrm>
          <a:prstGeom prst="roundRect">
            <a:avLst/>
          </a:prstGeom>
          <a:solidFill>
            <a:schemeClr val="accent1">
              <a:lumMod val="20000"/>
              <a:lumOff val="80000"/>
            </a:schemeClr>
          </a:solidFill>
          <a:ln w="0" cap="flat">
            <a:noFill/>
            <a:prstDash val="solid"/>
            <a:miter/>
          </a:ln>
        </p:spPr>
        <p:txBody>
          <a:bodyPr rtlCol="0" anchor="ctr"/>
          <a:lstStyle/>
          <a:p>
            <a:pPr algn="ctr" rtl="1"/>
            <a:r>
              <a:rPr lang="en-US" sz="1050">
                <a:solidFill>
                  <a:schemeClr val="tx1">
                    <a:lumMod val="95000"/>
                    <a:lumOff val="5000"/>
                  </a:schemeClr>
                </a:solidFill>
                <a:latin typeface="Sakkal Majalla" panose="02000000000000000000" pitchFamily="2" charset="-78"/>
                <a:cs typeface="Sakkal Majalla" panose="02000000000000000000" pitchFamily="2" charset="-78"/>
              </a:rPr>
              <a:t>المبيعات والوساطة العقارية</a:t>
            </a:r>
            <a:endParaRPr lang="en-US" sz="1050" dirty="0">
              <a:solidFill>
                <a:schemeClr val="tx1">
                  <a:lumMod val="95000"/>
                  <a:lumOff val="5000"/>
                </a:schemeClr>
              </a:solidFill>
              <a:latin typeface="Sakkal Majalla" panose="02000000000000000000" pitchFamily="2" charset="-78"/>
              <a:cs typeface="Sakkal Majalla" panose="02000000000000000000" pitchFamily="2" charset="-78"/>
            </a:endParaRPr>
          </a:p>
        </p:txBody>
      </p:sp>
      <p:sp>
        <p:nvSpPr>
          <p:cNvPr id="80" name="Rectangle: Rounded Corners 18">
            <a:extLst>
              <a:ext uri="{FF2B5EF4-FFF2-40B4-BE49-F238E27FC236}">
                <a16:creationId xmlns:a16="http://schemas.microsoft.com/office/drawing/2014/main" id="{81794A56-2542-1F30-53FA-89A51C863E0A}"/>
              </a:ext>
            </a:extLst>
          </p:cNvPr>
          <p:cNvSpPr/>
          <p:nvPr/>
        </p:nvSpPr>
        <p:spPr>
          <a:xfrm>
            <a:off x="4210895" y="2988101"/>
            <a:ext cx="731520" cy="331873"/>
          </a:xfrm>
          <a:prstGeom prst="roundRect">
            <a:avLst/>
          </a:prstGeom>
          <a:solidFill>
            <a:schemeClr val="accent1">
              <a:lumMod val="20000"/>
              <a:lumOff val="80000"/>
            </a:schemeClr>
          </a:solidFill>
          <a:ln w="0" cap="flat">
            <a:noFill/>
            <a:prstDash val="solid"/>
            <a:miter/>
          </a:ln>
        </p:spPr>
        <p:txBody>
          <a:bodyPr rtlCol="0" anchor="ctr"/>
          <a:lstStyle/>
          <a:p>
            <a:pPr algn="ctr" rtl="1"/>
            <a:r>
              <a:rPr lang="en-US" sz="1050">
                <a:solidFill>
                  <a:schemeClr val="tx1">
                    <a:lumMod val="95000"/>
                    <a:lumOff val="5000"/>
                  </a:schemeClr>
                </a:solidFill>
                <a:latin typeface="Sakkal Majalla" panose="02000000000000000000" pitchFamily="2" charset="-78"/>
                <a:cs typeface="Sakkal Majalla" panose="02000000000000000000" pitchFamily="2" charset="-78"/>
              </a:rPr>
              <a:t>التسويق والدراسات</a:t>
            </a:r>
            <a:endParaRPr lang="en-US" sz="1050" dirty="0">
              <a:solidFill>
                <a:schemeClr val="tx1">
                  <a:lumMod val="95000"/>
                  <a:lumOff val="5000"/>
                </a:schemeClr>
              </a:solidFill>
              <a:latin typeface="Sakkal Majalla" panose="02000000000000000000" pitchFamily="2" charset="-78"/>
              <a:cs typeface="Sakkal Majalla" panose="02000000000000000000" pitchFamily="2" charset="-78"/>
            </a:endParaRPr>
          </a:p>
        </p:txBody>
      </p:sp>
      <p:sp>
        <p:nvSpPr>
          <p:cNvPr id="81" name="Rectangle: Rounded Corners 18">
            <a:extLst>
              <a:ext uri="{FF2B5EF4-FFF2-40B4-BE49-F238E27FC236}">
                <a16:creationId xmlns:a16="http://schemas.microsoft.com/office/drawing/2014/main" id="{E1FC12BB-6B3F-9113-E29D-099F1D0A4FE3}"/>
              </a:ext>
            </a:extLst>
          </p:cNvPr>
          <p:cNvSpPr/>
          <p:nvPr/>
        </p:nvSpPr>
        <p:spPr>
          <a:xfrm>
            <a:off x="5209849" y="2988101"/>
            <a:ext cx="731520" cy="331873"/>
          </a:xfrm>
          <a:prstGeom prst="roundRect">
            <a:avLst/>
          </a:prstGeom>
          <a:solidFill>
            <a:schemeClr val="accent1">
              <a:lumMod val="20000"/>
              <a:lumOff val="80000"/>
            </a:schemeClr>
          </a:solidFill>
          <a:ln w="0" cap="flat">
            <a:noFill/>
            <a:prstDash val="solid"/>
            <a:miter/>
          </a:ln>
        </p:spPr>
        <p:txBody>
          <a:bodyPr rtlCol="0" anchor="ctr"/>
          <a:lstStyle/>
          <a:p>
            <a:pPr algn="ctr" rtl="1"/>
            <a:r>
              <a:rPr lang="en-US" sz="1050">
                <a:solidFill>
                  <a:schemeClr val="tx1">
                    <a:lumMod val="95000"/>
                    <a:lumOff val="5000"/>
                  </a:schemeClr>
                </a:solidFill>
                <a:latin typeface="Sakkal Majalla" panose="02000000000000000000" pitchFamily="2" charset="-78"/>
                <a:cs typeface="Sakkal Majalla" panose="02000000000000000000" pitchFamily="2" charset="-78"/>
              </a:rPr>
              <a:t>خدمة العملاء</a:t>
            </a:r>
            <a:endParaRPr lang="en-US" sz="1050" dirty="0">
              <a:solidFill>
                <a:schemeClr val="tx1">
                  <a:lumMod val="95000"/>
                  <a:lumOff val="5000"/>
                </a:schemeClr>
              </a:solidFill>
              <a:latin typeface="Sakkal Majalla" panose="02000000000000000000" pitchFamily="2" charset="-78"/>
              <a:cs typeface="Sakkal Majalla" panose="02000000000000000000" pitchFamily="2" charset="-78"/>
            </a:endParaRPr>
          </a:p>
        </p:txBody>
      </p:sp>
      <p:sp>
        <p:nvSpPr>
          <p:cNvPr id="82" name="Rectangle: Rounded Corners 18">
            <a:extLst>
              <a:ext uri="{FF2B5EF4-FFF2-40B4-BE49-F238E27FC236}">
                <a16:creationId xmlns:a16="http://schemas.microsoft.com/office/drawing/2014/main" id="{C653FEC6-1B13-8699-C38D-ACF04B6BA186}"/>
              </a:ext>
            </a:extLst>
          </p:cNvPr>
          <p:cNvSpPr/>
          <p:nvPr/>
        </p:nvSpPr>
        <p:spPr>
          <a:xfrm>
            <a:off x="7116980" y="2995294"/>
            <a:ext cx="731520" cy="331873"/>
          </a:xfrm>
          <a:prstGeom prst="roundRect">
            <a:avLst/>
          </a:prstGeom>
          <a:solidFill>
            <a:schemeClr val="accent1">
              <a:lumMod val="20000"/>
              <a:lumOff val="80000"/>
            </a:schemeClr>
          </a:solidFill>
          <a:ln w="0" cap="flat">
            <a:noFill/>
            <a:prstDash val="solid"/>
            <a:miter/>
          </a:ln>
        </p:spPr>
        <p:txBody>
          <a:bodyPr rtlCol="0" anchor="ctr"/>
          <a:lstStyle/>
          <a:p>
            <a:pPr algn="ctr" rtl="1"/>
            <a:r>
              <a:rPr lang="en-US" sz="1050">
                <a:solidFill>
                  <a:schemeClr val="tx1">
                    <a:lumMod val="95000"/>
                    <a:lumOff val="5000"/>
                  </a:schemeClr>
                </a:solidFill>
                <a:latin typeface="Sakkal Majalla" panose="02000000000000000000" pitchFamily="2" charset="-78"/>
                <a:cs typeface="Sakkal Majalla" panose="02000000000000000000" pitchFamily="2" charset="-78"/>
              </a:rPr>
              <a:t>الموارد البشرية</a:t>
            </a:r>
            <a:endParaRPr lang="en-US" sz="1050" dirty="0">
              <a:solidFill>
                <a:schemeClr val="tx1">
                  <a:lumMod val="95000"/>
                  <a:lumOff val="5000"/>
                </a:schemeClr>
              </a:solidFill>
              <a:latin typeface="Sakkal Majalla" panose="02000000000000000000" pitchFamily="2" charset="-78"/>
              <a:cs typeface="Sakkal Majalla" panose="02000000000000000000" pitchFamily="2" charset="-78"/>
            </a:endParaRPr>
          </a:p>
        </p:txBody>
      </p:sp>
      <p:sp>
        <p:nvSpPr>
          <p:cNvPr id="83" name="Rectangle: Rounded Corners 18">
            <a:extLst>
              <a:ext uri="{FF2B5EF4-FFF2-40B4-BE49-F238E27FC236}">
                <a16:creationId xmlns:a16="http://schemas.microsoft.com/office/drawing/2014/main" id="{77E1C01D-2C94-1E4C-A184-AA12BD9C5B8F}"/>
              </a:ext>
            </a:extLst>
          </p:cNvPr>
          <p:cNvSpPr/>
          <p:nvPr/>
        </p:nvSpPr>
        <p:spPr>
          <a:xfrm>
            <a:off x="8085676" y="3002487"/>
            <a:ext cx="731520" cy="331873"/>
          </a:xfrm>
          <a:prstGeom prst="roundRect">
            <a:avLst/>
          </a:prstGeom>
          <a:solidFill>
            <a:schemeClr val="accent1">
              <a:lumMod val="20000"/>
              <a:lumOff val="80000"/>
            </a:schemeClr>
          </a:solidFill>
          <a:ln w="0" cap="flat">
            <a:noFill/>
            <a:prstDash val="solid"/>
            <a:miter/>
          </a:ln>
        </p:spPr>
        <p:txBody>
          <a:bodyPr rtlCol="0" anchor="ctr"/>
          <a:lstStyle/>
          <a:p>
            <a:pPr algn="ctr" rtl="1"/>
            <a:r>
              <a:rPr lang="en-US" sz="1050">
                <a:solidFill>
                  <a:schemeClr val="tx1">
                    <a:lumMod val="95000"/>
                    <a:lumOff val="5000"/>
                  </a:schemeClr>
                </a:solidFill>
                <a:latin typeface="Sakkal Majalla" panose="02000000000000000000" pitchFamily="2" charset="-78"/>
                <a:cs typeface="Sakkal Majalla" panose="02000000000000000000" pitchFamily="2" charset="-78"/>
              </a:rPr>
              <a:t>الشؤون المالية</a:t>
            </a:r>
            <a:endParaRPr lang="en-US" sz="1050" dirty="0">
              <a:solidFill>
                <a:schemeClr val="tx1">
                  <a:lumMod val="95000"/>
                  <a:lumOff val="5000"/>
                </a:schemeClr>
              </a:solidFill>
              <a:latin typeface="Sakkal Majalla" panose="02000000000000000000" pitchFamily="2" charset="-78"/>
              <a:cs typeface="Sakkal Majalla" panose="02000000000000000000" pitchFamily="2" charset="-78"/>
            </a:endParaRPr>
          </a:p>
        </p:txBody>
      </p:sp>
      <p:cxnSp>
        <p:nvCxnSpPr>
          <p:cNvPr id="87" name="رابط مستقيم 86">
            <a:extLst>
              <a:ext uri="{FF2B5EF4-FFF2-40B4-BE49-F238E27FC236}">
                <a16:creationId xmlns:a16="http://schemas.microsoft.com/office/drawing/2014/main" id="{6ADFEC79-7D74-4667-7150-9487B28C6DB0}"/>
              </a:ext>
            </a:extLst>
          </p:cNvPr>
          <p:cNvCxnSpPr>
            <a:cxnSpLocks/>
            <a:stCxn id="75" idx="2"/>
          </p:cNvCxnSpPr>
          <p:nvPr/>
        </p:nvCxnSpPr>
        <p:spPr>
          <a:xfrm>
            <a:off x="4585030" y="1867834"/>
            <a:ext cx="4171" cy="224221"/>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رابط مستقيم 91">
            <a:extLst>
              <a:ext uri="{FF2B5EF4-FFF2-40B4-BE49-F238E27FC236}">
                <a16:creationId xmlns:a16="http://schemas.microsoft.com/office/drawing/2014/main" id="{19A4FE43-462C-8562-EF7A-D2CC31E49C96}"/>
              </a:ext>
            </a:extLst>
          </p:cNvPr>
          <p:cNvCxnSpPr>
            <a:cxnSpLocks/>
          </p:cNvCxnSpPr>
          <p:nvPr/>
        </p:nvCxnSpPr>
        <p:spPr>
          <a:xfrm flipH="1">
            <a:off x="1696421" y="2094469"/>
            <a:ext cx="324599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رابط مستقيم 94">
            <a:extLst>
              <a:ext uri="{FF2B5EF4-FFF2-40B4-BE49-F238E27FC236}">
                <a16:creationId xmlns:a16="http://schemas.microsoft.com/office/drawing/2014/main" id="{311050AD-1D51-EA7B-30E7-D0E5BBD6504A}"/>
              </a:ext>
            </a:extLst>
          </p:cNvPr>
          <p:cNvCxnSpPr>
            <a:cxnSpLocks/>
            <a:endCxn id="74" idx="0"/>
          </p:cNvCxnSpPr>
          <p:nvPr/>
        </p:nvCxnSpPr>
        <p:spPr>
          <a:xfrm>
            <a:off x="1692249" y="2089988"/>
            <a:ext cx="0" cy="234959"/>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موصل: على شكل مرفق 98">
            <a:extLst>
              <a:ext uri="{FF2B5EF4-FFF2-40B4-BE49-F238E27FC236}">
                <a16:creationId xmlns:a16="http://schemas.microsoft.com/office/drawing/2014/main" id="{95EB35CF-244E-9F25-7EF0-C183FF83D6CC}"/>
              </a:ext>
            </a:extLst>
          </p:cNvPr>
          <p:cNvCxnSpPr>
            <a:cxnSpLocks/>
            <a:stCxn id="74" idx="2"/>
            <a:endCxn id="77" idx="0"/>
          </p:cNvCxnSpPr>
          <p:nvPr/>
        </p:nvCxnSpPr>
        <p:spPr>
          <a:xfrm rot="5400000">
            <a:off x="1000485" y="2296337"/>
            <a:ext cx="393154" cy="99037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03" name="موصل: على شكل مرفق 102">
            <a:extLst>
              <a:ext uri="{FF2B5EF4-FFF2-40B4-BE49-F238E27FC236}">
                <a16:creationId xmlns:a16="http://schemas.microsoft.com/office/drawing/2014/main" id="{AB10A937-DA38-9BB2-B550-ED7EDE83637F}"/>
              </a:ext>
            </a:extLst>
          </p:cNvPr>
          <p:cNvCxnSpPr>
            <a:cxnSpLocks/>
            <a:stCxn id="73" idx="2"/>
            <a:endCxn id="79" idx="0"/>
          </p:cNvCxnSpPr>
          <p:nvPr/>
        </p:nvCxnSpPr>
        <p:spPr>
          <a:xfrm rot="5400000">
            <a:off x="3600380" y="2602528"/>
            <a:ext cx="394435" cy="37927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05" name="موصل: على شكل مرفق 104">
            <a:extLst>
              <a:ext uri="{FF2B5EF4-FFF2-40B4-BE49-F238E27FC236}">
                <a16:creationId xmlns:a16="http://schemas.microsoft.com/office/drawing/2014/main" id="{FA1D4682-1725-C773-9252-E2C6ED3D2C4F}"/>
              </a:ext>
            </a:extLst>
          </p:cNvPr>
          <p:cNvCxnSpPr>
            <a:cxnSpLocks/>
            <a:stCxn id="73" idx="2"/>
            <a:endCxn id="80" idx="0"/>
          </p:cNvCxnSpPr>
          <p:nvPr/>
        </p:nvCxnSpPr>
        <p:spPr>
          <a:xfrm rot="16200000" flipH="1">
            <a:off x="4085367" y="2496813"/>
            <a:ext cx="393154" cy="58942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09" name="موصل: على شكل مرفق 108">
            <a:extLst>
              <a:ext uri="{FF2B5EF4-FFF2-40B4-BE49-F238E27FC236}">
                <a16:creationId xmlns:a16="http://schemas.microsoft.com/office/drawing/2014/main" id="{4EB7E889-8D3D-40F6-8AF7-5FC4B70A6255}"/>
              </a:ext>
            </a:extLst>
          </p:cNvPr>
          <p:cNvCxnSpPr>
            <a:cxnSpLocks/>
            <a:stCxn id="75" idx="2"/>
            <a:endCxn id="82" idx="0"/>
          </p:cNvCxnSpPr>
          <p:nvPr/>
        </p:nvCxnSpPr>
        <p:spPr>
          <a:xfrm rot="16200000" flipH="1">
            <a:off x="5470155" y="982709"/>
            <a:ext cx="1127460" cy="2897710"/>
          </a:xfrm>
          <a:prstGeom prst="bentConnector3">
            <a:avLst>
              <a:gd name="adj1" fmla="val 19779"/>
            </a:avLst>
          </a:prstGeom>
        </p:spPr>
        <p:style>
          <a:lnRef idx="1">
            <a:schemeClr val="accent1"/>
          </a:lnRef>
          <a:fillRef idx="0">
            <a:schemeClr val="accent1"/>
          </a:fillRef>
          <a:effectRef idx="0">
            <a:schemeClr val="accent1"/>
          </a:effectRef>
          <a:fontRef idx="minor">
            <a:schemeClr val="tx1"/>
          </a:fontRef>
        </p:style>
      </p:cxnSp>
      <p:cxnSp>
        <p:nvCxnSpPr>
          <p:cNvPr id="111" name="موصل: على شكل مرفق 110">
            <a:extLst>
              <a:ext uri="{FF2B5EF4-FFF2-40B4-BE49-F238E27FC236}">
                <a16:creationId xmlns:a16="http://schemas.microsoft.com/office/drawing/2014/main" id="{DE59A47B-9685-5188-0401-DE79CC765090}"/>
              </a:ext>
            </a:extLst>
          </p:cNvPr>
          <p:cNvCxnSpPr>
            <a:cxnSpLocks/>
            <a:endCxn id="83" idx="0"/>
          </p:cNvCxnSpPr>
          <p:nvPr/>
        </p:nvCxnSpPr>
        <p:spPr>
          <a:xfrm>
            <a:off x="4585030" y="2089988"/>
            <a:ext cx="3866406" cy="91249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 name="Rectangle: Rounded Corners 18">
            <a:extLst>
              <a:ext uri="{FF2B5EF4-FFF2-40B4-BE49-F238E27FC236}">
                <a16:creationId xmlns:a16="http://schemas.microsoft.com/office/drawing/2014/main" id="{0F1093F8-58EA-9246-2DE7-DD4C457AE54B}"/>
              </a:ext>
            </a:extLst>
          </p:cNvPr>
          <p:cNvSpPr/>
          <p:nvPr/>
        </p:nvSpPr>
        <p:spPr>
          <a:xfrm>
            <a:off x="2273505" y="2988101"/>
            <a:ext cx="731520" cy="331873"/>
          </a:xfrm>
          <a:prstGeom prst="roundRect">
            <a:avLst/>
          </a:prstGeom>
          <a:solidFill>
            <a:schemeClr val="accent1">
              <a:lumMod val="20000"/>
              <a:lumOff val="80000"/>
            </a:schemeClr>
          </a:solidFill>
          <a:ln w="0" cap="flat">
            <a:noFill/>
            <a:prstDash val="solid"/>
            <a:miter/>
          </a:ln>
        </p:spPr>
        <p:txBody>
          <a:bodyPr rtlCol="0" anchor="ctr"/>
          <a:lstStyle/>
          <a:p>
            <a:pPr algn="ctr" rtl="1"/>
            <a:r>
              <a:rPr lang="en-US" sz="1050">
                <a:solidFill>
                  <a:schemeClr val="tx1">
                    <a:lumMod val="95000"/>
                    <a:lumOff val="5000"/>
                  </a:schemeClr>
                </a:solidFill>
                <a:latin typeface="Sakkal Majalla" panose="02000000000000000000" pitchFamily="2" charset="-78"/>
                <a:cs typeface="Sakkal Majalla" panose="02000000000000000000" pitchFamily="2" charset="-78"/>
              </a:rPr>
              <a:t>مدير فرع</a:t>
            </a:r>
            <a:endParaRPr lang="en-US" sz="1050" dirty="0">
              <a:solidFill>
                <a:schemeClr val="tx1">
                  <a:lumMod val="95000"/>
                  <a:lumOff val="5000"/>
                </a:schemeClr>
              </a:solidFill>
              <a:latin typeface="Sakkal Majalla" panose="02000000000000000000" pitchFamily="2" charset="-78"/>
              <a:cs typeface="Sakkal Majalla" panose="02000000000000000000" pitchFamily="2" charset="-78"/>
            </a:endParaRPr>
          </a:p>
        </p:txBody>
      </p:sp>
      <p:sp>
        <p:nvSpPr>
          <p:cNvPr id="6" name="Rectangle: Rounded Corners 18">
            <a:extLst>
              <a:ext uri="{FF2B5EF4-FFF2-40B4-BE49-F238E27FC236}">
                <a16:creationId xmlns:a16="http://schemas.microsoft.com/office/drawing/2014/main" id="{523D97F7-9362-5F3D-F922-8DECAD827B78}"/>
              </a:ext>
            </a:extLst>
          </p:cNvPr>
          <p:cNvSpPr/>
          <p:nvPr/>
        </p:nvSpPr>
        <p:spPr>
          <a:xfrm>
            <a:off x="4968109" y="2327328"/>
            <a:ext cx="1215000" cy="270000"/>
          </a:xfrm>
          <a:prstGeom prst="roundRect">
            <a:avLst/>
          </a:prstGeom>
          <a:solidFill>
            <a:schemeClr val="accent1">
              <a:lumMod val="50000"/>
            </a:schemeClr>
          </a:solidFill>
          <a:ln w="0" cap="flat">
            <a:noFill/>
            <a:prstDash val="solid"/>
            <a:miter/>
          </a:ln>
        </p:spPr>
        <p:txBody>
          <a:bodyPr rtlCol="0" anchor="ctr"/>
          <a:lstStyle/>
          <a:p>
            <a:pPr algn="ctr" rtl="1"/>
            <a:r>
              <a:rPr lang="en-US" sz="1050">
                <a:solidFill>
                  <a:schemeClr val="bg1"/>
                </a:solidFill>
                <a:latin typeface="Sakkal Majalla" panose="02000000000000000000" pitchFamily="2" charset="-78"/>
                <a:cs typeface="Sakkal Majalla" panose="02000000000000000000" pitchFamily="2" charset="-78"/>
              </a:rPr>
              <a:t>خدمة العملاء</a:t>
            </a:r>
            <a:endParaRPr lang="en-US" sz="1050" dirty="0">
              <a:solidFill>
                <a:schemeClr val="bg1"/>
              </a:solidFill>
              <a:latin typeface="Sakkal Majalla" panose="02000000000000000000" pitchFamily="2" charset="-78"/>
              <a:cs typeface="Sakkal Majalla" panose="02000000000000000000" pitchFamily="2" charset="-78"/>
            </a:endParaRPr>
          </a:p>
        </p:txBody>
      </p:sp>
      <p:cxnSp>
        <p:nvCxnSpPr>
          <p:cNvPr id="9" name="موصل: على شكل مرفق 8">
            <a:extLst>
              <a:ext uri="{FF2B5EF4-FFF2-40B4-BE49-F238E27FC236}">
                <a16:creationId xmlns:a16="http://schemas.microsoft.com/office/drawing/2014/main" id="{C09C1297-305D-818B-3369-2E1F2632FC70}"/>
              </a:ext>
            </a:extLst>
          </p:cNvPr>
          <p:cNvCxnSpPr>
            <a:cxnSpLocks/>
            <a:stCxn id="74" idx="2"/>
            <a:endCxn id="5" idx="0"/>
          </p:cNvCxnSpPr>
          <p:nvPr/>
        </p:nvCxnSpPr>
        <p:spPr>
          <a:xfrm rot="16200000" flipH="1">
            <a:off x="1969180" y="2318016"/>
            <a:ext cx="393154" cy="94701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2" name="موصل: على شكل مرفق 11">
            <a:extLst>
              <a:ext uri="{FF2B5EF4-FFF2-40B4-BE49-F238E27FC236}">
                <a16:creationId xmlns:a16="http://schemas.microsoft.com/office/drawing/2014/main" id="{45832A64-EDA1-DCA1-AA08-341EA0B219CE}"/>
              </a:ext>
            </a:extLst>
          </p:cNvPr>
          <p:cNvCxnSpPr>
            <a:cxnSpLocks/>
            <a:endCxn id="6" idx="0"/>
          </p:cNvCxnSpPr>
          <p:nvPr/>
        </p:nvCxnSpPr>
        <p:spPr>
          <a:xfrm>
            <a:off x="4787355" y="2094351"/>
            <a:ext cx="788254" cy="23297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 name="رابط مستقيم 13">
            <a:extLst>
              <a:ext uri="{FF2B5EF4-FFF2-40B4-BE49-F238E27FC236}">
                <a16:creationId xmlns:a16="http://schemas.microsoft.com/office/drawing/2014/main" id="{F628845A-5B6D-17D3-BCD8-286959803AF8}"/>
              </a:ext>
            </a:extLst>
          </p:cNvPr>
          <p:cNvCxnSpPr>
            <a:cxnSpLocks/>
            <a:stCxn id="6" idx="2"/>
            <a:endCxn id="81" idx="0"/>
          </p:cNvCxnSpPr>
          <p:nvPr/>
        </p:nvCxnSpPr>
        <p:spPr>
          <a:xfrm>
            <a:off x="5575609" y="2597328"/>
            <a:ext cx="0" cy="390773"/>
          </a:xfrm>
          <a:prstGeom prst="line">
            <a:avLst/>
          </a:prstGeom>
        </p:spPr>
        <p:style>
          <a:lnRef idx="1">
            <a:schemeClr val="accent1"/>
          </a:lnRef>
          <a:fillRef idx="0">
            <a:schemeClr val="accent1"/>
          </a:fillRef>
          <a:effectRef idx="0">
            <a:schemeClr val="accent1"/>
          </a:effectRef>
          <a:fontRef idx="minor">
            <a:schemeClr val="tx1"/>
          </a:fontRef>
        </p:style>
      </p:cxnSp>
      <p:sp>
        <p:nvSpPr>
          <p:cNvPr id="28" name="Rectangle: Rounded Corners 18">
            <a:extLst>
              <a:ext uri="{FF2B5EF4-FFF2-40B4-BE49-F238E27FC236}">
                <a16:creationId xmlns:a16="http://schemas.microsoft.com/office/drawing/2014/main" id="{C6E63DAE-26FD-0DDE-3F7C-07ED3A7ED028}"/>
              </a:ext>
            </a:extLst>
          </p:cNvPr>
          <p:cNvSpPr/>
          <p:nvPr/>
        </p:nvSpPr>
        <p:spPr>
          <a:xfrm>
            <a:off x="6148285" y="2992329"/>
            <a:ext cx="731520" cy="331873"/>
          </a:xfrm>
          <a:prstGeom prst="roundRect">
            <a:avLst/>
          </a:prstGeom>
          <a:solidFill>
            <a:schemeClr val="accent1">
              <a:lumMod val="20000"/>
              <a:lumOff val="80000"/>
            </a:schemeClr>
          </a:solidFill>
          <a:ln w="0" cap="flat">
            <a:noFill/>
            <a:prstDash val="solid"/>
            <a:miter/>
          </a:ln>
        </p:spPr>
        <p:txBody>
          <a:bodyPr rtlCol="0" anchor="ctr"/>
          <a:lstStyle/>
          <a:p>
            <a:pPr algn="ctr" rtl="1"/>
            <a:r>
              <a:rPr lang="en-US" sz="1050">
                <a:solidFill>
                  <a:srgbClr val="C00000"/>
                </a:solidFill>
                <a:latin typeface="Sakkal Majalla" panose="02000000000000000000" pitchFamily="2" charset="-78"/>
                <a:cs typeface="Sakkal Majalla" panose="02000000000000000000" pitchFamily="2" charset="-78"/>
              </a:rPr>
              <a:t>المشتريات والعقود</a:t>
            </a:r>
            <a:endParaRPr lang="en-US" sz="1050" dirty="0">
              <a:solidFill>
                <a:srgbClr val="C00000"/>
              </a:solidFill>
              <a:latin typeface="Sakkal Majalla" panose="02000000000000000000" pitchFamily="2" charset="-78"/>
              <a:cs typeface="Sakkal Majalla" panose="02000000000000000000" pitchFamily="2" charset="-78"/>
            </a:endParaRPr>
          </a:p>
        </p:txBody>
      </p:sp>
      <p:sp>
        <p:nvSpPr>
          <p:cNvPr id="2" name="Slide Number Placeholder 1">
            <a:extLst>
              <a:ext uri="{FF2B5EF4-FFF2-40B4-BE49-F238E27FC236}">
                <a16:creationId xmlns:a16="http://schemas.microsoft.com/office/drawing/2014/main" id="{3131003E-1F6B-EBD5-81AF-B4C0CC08A5A2}"/>
              </a:ext>
            </a:extLst>
          </p:cNvPr>
          <p:cNvSpPr>
            <a:spLocks noGrp="1"/>
          </p:cNvSpPr>
          <p:nvPr>
            <p:ph type="sldNum" sz="quarter" idx="4"/>
          </p:nvPr>
        </p:nvSpPr>
        <p:spPr/>
        <p:txBody>
          <a:bodyPr/>
          <a:lstStyle/>
          <a:p>
            <a:fld id="{402EAA05-6333-46EE-AAC8-A5AD6A996142}" type="slidenum">
              <a:rPr lang="en-US" smtClean="0"/>
              <a:t>14</a:t>
            </a:fld>
            <a:endParaRPr lang="en-US" dirty="0"/>
          </a:p>
        </p:txBody>
      </p:sp>
      <p:sp>
        <p:nvSpPr>
          <p:cNvPr id="3" name="Title 1">
            <a:extLst>
              <a:ext uri="{FF2B5EF4-FFF2-40B4-BE49-F238E27FC236}">
                <a16:creationId xmlns:a16="http://schemas.microsoft.com/office/drawing/2014/main" id="{236D146A-BBFD-E5E4-6D49-A4658B43ADCB}"/>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nSpc>
                <a:spcPct val="115000"/>
              </a:lnSpc>
              <a:spcAft>
                <a:spcPts val="300"/>
              </a:spcAft>
            </a:pPr>
            <a:r>
              <a:rPr lang="en-US" sz="1800" kern="100">
                <a:latin typeface="Aptos" panose="020B0004020202020204" pitchFamily="34" charset="0"/>
                <a:ea typeface="Aptos" panose="020B0004020202020204" pitchFamily="34" charset="0"/>
                <a:cs typeface="Sakkal Majalla" panose="02000000000000000000" pitchFamily="2" charset="-78"/>
              </a:rPr>
              <a:t>الهيكل التنظيمي الحالي لـ نفوذ</a:t>
            </a:r>
            <a:endParaRPr lang="en-US" sz="1800" kern="100" dirty="0">
              <a:latin typeface="Aptos" panose="020B0004020202020204" pitchFamily="34" charset="0"/>
              <a:ea typeface="Aptos" panose="020B0004020202020204" pitchFamily="34" charset="0"/>
              <a:cs typeface="Sakkal Majalla" panose="02000000000000000000" pitchFamily="2" charset="-78"/>
            </a:endParaRPr>
          </a:p>
        </p:txBody>
      </p:sp>
      <p:sp>
        <p:nvSpPr>
          <p:cNvPr id="4" name="Rectangle 3">
            <a:extLst>
              <a:ext uri="{FF2B5EF4-FFF2-40B4-BE49-F238E27FC236}">
                <a16:creationId xmlns:a16="http://schemas.microsoft.com/office/drawing/2014/main" id="{7BEB35DA-4825-02D3-A2F3-9DF423299D07}"/>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algn="r" rtl="1"/>
            <a:endParaRPr lang="en-US" sz="253" dirty="0"/>
          </a:p>
        </p:txBody>
      </p:sp>
      <p:sp>
        <p:nvSpPr>
          <p:cNvPr id="7" name="Rectangle: Rounded Corners 70">
            <a:extLst>
              <a:ext uri="{FF2B5EF4-FFF2-40B4-BE49-F238E27FC236}">
                <a16:creationId xmlns:a16="http://schemas.microsoft.com/office/drawing/2014/main" id="{78B1FAA8-486E-EC85-D46D-2C83336B2C49}"/>
              </a:ext>
            </a:extLst>
          </p:cNvPr>
          <p:cNvSpPr/>
          <p:nvPr/>
        </p:nvSpPr>
        <p:spPr>
          <a:xfrm>
            <a:off x="8060372" y="1231115"/>
            <a:ext cx="725439" cy="181778"/>
          </a:xfrm>
          <a:prstGeom prst="roundRect">
            <a:avLst/>
          </a:prstGeom>
          <a:solidFill>
            <a:schemeClr val="accent1">
              <a:lumMod val="50000"/>
            </a:schemeClr>
          </a:solidFill>
          <a:ln w="0" cap="flat">
            <a:noFill/>
            <a:prstDash val="solid"/>
            <a:miter/>
          </a:ln>
        </p:spPr>
        <p:txBody>
          <a:bodyPr rtlCol="0" anchor="ctr"/>
          <a:lstStyle/>
          <a:p>
            <a:pPr algn="ctr" rtl="1"/>
            <a:r>
              <a:rPr lang="en-US" sz="1050">
                <a:solidFill>
                  <a:schemeClr val="bg1"/>
                </a:solidFill>
                <a:latin typeface="Sakkal Majalla" panose="02000000000000000000" pitchFamily="2" charset="-78"/>
                <a:cs typeface="Sakkal Majalla" panose="02000000000000000000" pitchFamily="2" charset="-78"/>
              </a:rPr>
              <a:t>إدارة</a:t>
            </a:r>
            <a:endParaRPr lang="en-US" sz="1050" dirty="0">
              <a:solidFill>
                <a:schemeClr val="bg1"/>
              </a:solidFill>
              <a:latin typeface="Sakkal Majalla" panose="02000000000000000000" pitchFamily="2" charset="-78"/>
              <a:cs typeface="Sakkal Majalla" panose="02000000000000000000" pitchFamily="2" charset="-78"/>
            </a:endParaRPr>
          </a:p>
        </p:txBody>
      </p:sp>
      <p:sp>
        <p:nvSpPr>
          <p:cNvPr id="8" name="Rectangle: Rounded Corners 71">
            <a:extLst>
              <a:ext uri="{FF2B5EF4-FFF2-40B4-BE49-F238E27FC236}">
                <a16:creationId xmlns:a16="http://schemas.microsoft.com/office/drawing/2014/main" id="{C0D3F119-BC5D-DD8B-87A4-A676EB77604F}"/>
              </a:ext>
            </a:extLst>
          </p:cNvPr>
          <p:cNvSpPr/>
          <p:nvPr/>
        </p:nvSpPr>
        <p:spPr>
          <a:xfrm>
            <a:off x="8060372" y="1490681"/>
            <a:ext cx="725439" cy="181778"/>
          </a:xfrm>
          <a:prstGeom prst="roundRect">
            <a:avLst/>
          </a:prstGeom>
          <a:solidFill>
            <a:schemeClr val="accent1">
              <a:lumMod val="20000"/>
              <a:lumOff val="80000"/>
            </a:schemeClr>
          </a:solidFill>
          <a:ln w="0" cap="flat">
            <a:noFill/>
            <a:prstDash val="solid"/>
            <a:miter/>
          </a:ln>
        </p:spPr>
        <p:txBody>
          <a:bodyPr rtlCol="0" anchor="ctr"/>
          <a:lstStyle/>
          <a:p>
            <a:pPr algn="ctr" rtl="1"/>
            <a:r>
              <a:rPr lang="en-US" sz="1050">
                <a:solidFill>
                  <a:schemeClr val="tx1">
                    <a:lumMod val="95000"/>
                    <a:lumOff val="5000"/>
                  </a:schemeClr>
                </a:solidFill>
                <a:latin typeface="Sakkal Majalla" panose="02000000000000000000" pitchFamily="2" charset="-78"/>
                <a:cs typeface="Sakkal Majalla" panose="02000000000000000000" pitchFamily="2" charset="-78"/>
              </a:rPr>
              <a:t>قسم</a:t>
            </a:r>
            <a:endParaRPr lang="en-US" sz="1050" dirty="0">
              <a:solidFill>
                <a:schemeClr val="tx1">
                  <a:lumMod val="95000"/>
                  <a:lumOff val="5000"/>
                </a:schemeClr>
              </a:solidFill>
              <a:latin typeface="Sakkal Majalla" panose="02000000000000000000" pitchFamily="2" charset="-78"/>
              <a:cs typeface="Sakkal Majalla" panose="02000000000000000000" pitchFamily="2" charset="-78"/>
            </a:endParaRPr>
          </a:p>
        </p:txBody>
      </p:sp>
      <p:cxnSp>
        <p:nvCxnSpPr>
          <p:cNvPr id="43" name="رابط مستقيم 94">
            <a:extLst>
              <a:ext uri="{FF2B5EF4-FFF2-40B4-BE49-F238E27FC236}">
                <a16:creationId xmlns:a16="http://schemas.microsoft.com/office/drawing/2014/main" id="{BFEE152D-9279-3ABD-B0FE-EDACCDAF0584}"/>
              </a:ext>
            </a:extLst>
          </p:cNvPr>
          <p:cNvCxnSpPr>
            <a:cxnSpLocks/>
          </p:cNvCxnSpPr>
          <p:nvPr/>
        </p:nvCxnSpPr>
        <p:spPr>
          <a:xfrm>
            <a:off x="1692249" y="2753142"/>
            <a:ext cx="0" cy="234959"/>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موصل: على شكل مرفق 108">
            <a:extLst>
              <a:ext uri="{FF2B5EF4-FFF2-40B4-BE49-F238E27FC236}">
                <a16:creationId xmlns:a16="http://schemas.microsoft.com/office/drawing/2014/main" id="{5B357825-E895-4CCC-6EA7-19FF548C7D27}"/>
              </a:ext>
            </a:extLst>
          </p:cNvPr>
          <p:cNvCxnSpPr>
            <a:cxnSpLocks/>
            <a:stCxn id="75" idx="2"/>
            <a:endCxn id="28" idx="0"/>
          </p:cNvCxnSpPr>
          <p:nvPr/>
        </p:nvCxnSpPr>
        <p:spPr>
          <a:xfrm rot="16200000" flipH="1">
            <a:off x="4987290" y="1465573"/>
            <a:ext cx="1124495" cy="1929015"/>
          </a:xfrm>
          <a:prstGeom prst="bentConnector3">
            <a:avLst>
              <a:gd name="adj1" fmla="val 1938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5819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A512AA-26D1-8A44-9935-7F26B77078D6}"/>
            </a:ext>
          </a:extLst>
        </p:cNvPr>
        <p:cNvGrpSpPr/>
        <p:nvPr/>
      </p:nvGrpSpPr>
      <p:grpSpPr>
        <a:xfrm>
          <a:off x="0" y="0"/>
          <a:ext cx="0" cy="0"/>
          <a:chOff x="0" y="0"/>
          <a:chExt cx="0" cy="0"/>
        </a:xfrm>
      </p:grpSpPr>
      <p:graphicFrame>
        <p:nvGraphicFramePr>
          <p:cNvPr id="62" name="Table 5">
            <a:extLst>
              <a:ext uri="{FF2B5EF4-FFF2-40B4-BE49-F238E27FC236}">
                <a16:creationId xmlns:a16="http://schemas.microsoft.com/office/drawing/2014/main" id="{18401351-9EB3-763F-15EA-EDC0444F60EC}"/>
              </a:ext>
            </a:extLst>
          </p:cNvPr>
          <p:cNvGraphicFramePr>
            <a:graphicFrameLocks noGrp="1"/>
          </p:cNvGraphicFramePr>
          <p:nvPr>
            <p:extLst>
              <p:ext uri="{D42A27DB-BD31-4B8C-83A1-F6EECF244321}">
                <p14:modId xmlns:p14="http://schemas.microsoft.com/office/powerpoint/2010/main" val="1014676936"/>
              </p:ext>
            </p:extLst>
          </p:nvPr>
        </p:nvGraphicFramePr>
        <p:xfrm>
          <a:off x="3952801" y="1190038"/>
          <a:ext cx="4596342" cy="2960802"/>
        </p:xfrm>
        <a:graphic>
          <a:graphicData uri="http://schemas.openxmlformats.org/drawingml/2006/table">
            <a:tbl>
              <a:tblPr rtl="1" firstRow="1" bandRow="1">
                <a:tableStyleId>{B301B821-A1FF-4177-AEE7-76D212191A09}</a:tableStyleId>
              </a:tblPr>
              <a:tblGrid>
                <a:gridCol w="339812">
                  <a:extLst>
                    <a:ext uri="{9D8B030D-6E8A-4147-A177-3AD203B41FA5}">
                      <a16:colId xmlns:a16="http://schemas.microsoft.com/office/drawing/2014/main" val="4222221954"/>
                    </a:ext>
                  </a:extLst>
                </a:gridCol>
                <a:gridCol w="1195402">
                  <a:extLst>
                    <a:ext uri="{9D8B030D-6E8A-4147-A177-3AD203B41FA5}">
                      <a16:colId xmlns:a16="http://schemas.microsoft.com/office/drawing/2014/main" val="1888391514"/>
                    </a:ext>
                  </a:extLst>
                </a:gridCol>
                <a:gridCol w="1052329">
                  <a:extLst>
                    <a:ext uri="{9D8B030D-6E8A-4147-A177-3AD203B41FA5}">
                      <a16:colId xmlns:a16="http://schemas.microsoft.com/office/drawing/2014/main" val="764502135"/>
                    </a:ext>
                  </a:extLst>
                </a:gridCol>
                <a:gridCol w="2008799">
                  <a:extLst>
                    <a:ext uri="{9D8B030D-6E8A-4147-A177-3AD203B41FA5}">
                      <a16:colId xmlns:a16="http://schemas.microsoft.com/office/drawing/2014/main" val="811871745"/>
                    </a:ext>
                  </a:extLst>
                </a:gridCol>
              </a:tblGrid>
              <a:tr h="348502">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pPr algn="ctr" rtl="1"/>
                      <a:r>
                        <a:rPr lang="en-US" sz="1050">
                          <a:solidFill>
                            <a:schemeClr val="bg2"/>
                          </a:solidFill>
                          <a:latin typeface="Sakkal Majalla" panose="02000000000000000000" pitchFamily="2" charset="-78"/>
                          <a:cs typeface="Sakkal Majalla" panose="02000000000000000000" pitchFamily="2" charset="-78"/>
                        </a:rPr>
                        <a:t>#</a:t>
                      </a:r>
                      <a:endParaRPr lang="en-US" sz="1050" dirty="0">
                        <a:solidFill>
                          <a:schemeClr val="bg2"/>
                        </a:solidFill>
                        <a:latin typeface="Sakkal Majalla" panose="02000000000000000000" pitchFamily="2" charset="-78"/>
                        <a:cs typeface="Sakkal Majalla" panose="02000000000000000000" pitchFamily="2" charset="-78"/>
                      </a:endParaRPr>
                    </a:p>
                  </a:txBody>
                  <a:tcPr marL="62341" marR="62341" marT="31171" marB="31171"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pPr algn="ctr" rtl="1"/>
                      <a:r>
                        <a:rPr lang="en-US" sz="1050">
                          <a:solidFill>
                            <a:schemeClr val="bg2"/>
                          </a:solidFill>
                          <a:latin typeface="Sakkal Majalla" panose="02000000000000000000" pitchFamily="2" charset="-78"/>
                          <a:cs typeface="Sakkal Majalla" panose="02000000000000000000" pitchFamily="2" charset="-78"/>
                        </a:rPr>
                        <a:t>الاسم</a:t>
                      </a:r>
                      <a:endParaRPr lang="en-US" sz="1050" dirty="0">
                        <a:solidFill>
                          <a:schemeClr val="bg2"/>
                        </a:solidFill>
                        <a:latin typeface="Sakkal Majalla" panose="02000000000000000000" pitchFamily="2" charset="-78"/>
                        <a:cs typeface="Sakkal Majalla" panose="02000000000000000000" pitchFamily="2" charset="-78"/>
                      </a:endParaRPr>
                    </a:p>
                  </a:txBody>
                  <a:tcPr marL="62341" marR="62341" marT="31171" marB="31171"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pPr algn="ctr" rtl="1"/>
                      <a:r>
                        <a:rPr lang="en-US" sz="1050">
                          <a:solidFill>
                            <a:schemeClr val="bg2"/>
                          </a:solidFill>
                          <a:latin typeface="Sakkal Majalla" panose="02000000000000000000" pitchFamily="2" charset="-78"/>
                          <a:cs typeface="Sakkal Majalla" panose="02000000000000000000" pitchFamily="2" charset="-78"/>
                        </a:rPr>
                        <a:t>الإدارة/الشركة</a:t>
                      </a:r>
                      <a:endParaRPr lang="en-US" sz="1050" dirty="0">
                        <a:solidFill>
                          <a:schemeClr val="bg2"/>
                        </a:solidFill>
                        <a:latin typeface="Sakkal Majalla" panose="02000000000000000000" pitchFamily="2" charset="-78"/>
                        <a:cs typeface="Sakkal Majalla" panose="02000000000000000000" pitchFamily="2" charset="-78"/>
                      </a:endParaRPr>
                    </a:p>
                  </a:txBody>
                  <a:tcPr marL="62341" marR="62341" marT="31171" marB="31171"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pPr algn="ctr" rtl="1"/>
                      <a:r>
                        <a:rPr lang="en-US" sz="1050">
                          <a:solidFill>
                            <a:schemeClr val="bg2"/>
                          </a:solidFill>
                          <a:latin typeface="Sakkal Majalla" panose="02000000000000000000" pitchFamily="2" charset="-78"/>
                          <a:cs typeface="Sakkal Majalla" panose="02000000000000000000" pitchFamily="2" charset="-78"/>
                        </a:rPr>
                        <a:t>المسمى</a:t>
                      </a:r>
                      <a:endParaRPr lang="en-US" sz="1050" dirty="0">
                        <a:solidFill>
                          <a:schemeClr val="bg2"/>
                        </a:solidFill>
                        <a:latin typeface="Sakkal Majalla" panose="02000000000000000000" pitchFamily="2" charset="-78"/>
                        <a:cs typeface="Sakkal Majalla" panose="02000000000000000000" pitchFamily="2" charset="-78"/>
                      </a:endParaRPr>
                    </a:p>
                  </a:txBody>
                  <a:tcPr marL="62341" marR="62341" marT="31171" marB="31171"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32929756"/>
                  </a:ext>
                </a:extLst>
              </a:tr>
              <a:tr h="261230">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rtl="1"/>
                      <a:r>
                        <a:rPr lang="en-US" sz="800" b="0">
                          <a:solidFill>
                            <a:srgbClr val="00467F"/>
                          </a:solidFill>
                          <a:latin typeface="Sakkal Majalla" panose="02000000000000000000" pitchFamily="2" charset="-78"/>
                          <a:cs typeface="Sakkal Majalla" panose="02000000000000000000" pitchFamily="2" charset="-78"/>
                        </a:rPr>
                        <a:t>1</a:t>
                      </a:r>
                      <a:endParaRPr lang="en-US" sz="800" b="0" dirty="0">
                        <a:solidFill>
                          <a:srgbClr val="00467F"/>
                        </a:solidFill>
                        <a:latin typeface="Sakkal Majalla" panose="02000000000000000000" pitchFamily="2" charset="-78"/>
                        <a:cs typeface="Sakkal Majalla" panose="02000000000000000000" pitchFamily="2" charset="-78"/>
                      </a:endParaRPr>
                    </a:p>
                  </a:txBody>
                  <a:tcPr marL="62341" marR="62341" marT="31171" marB="31171"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000" b="1" kern="1200">
                          <a:solidFill>
                            <a:schemeClr val="accent1"/>
                          </a:solidFill>
                          <a:latin typeface="Sakkal Majalla" panose="02000000000000000000" pitchFamily="2" charset="-78"/>
                          <a:cs typeface="Sakkal Majalla" panose="02000000000000000000" pitchFamily="2" charset="-78"/>
                        </a:rPr>
                        <a:t>حسان المزروعي</a:t>
                      </a:r>
                      <a:endParaRPr lang="en-US" sz="1000" b="1" kern="1200" dirty="0">
                        <a:solidFill>
                          <a:schemeClr val="accent1"/>
                        </a:solidFill>
                        <a:latin typeface="Sakkal Majalla" panose="02000000000000000000" pitchFamily="2" charset="-78"/>
                        <a:ea typeface="+mn-ea"/>
                        <a:cs typeface="Sakkal Majalla" panose="02000000000000000000" pitchFamily="2" charset="-78"/>
                      </a:endParaRPr>
                    </a:p>
                  </a:txBody>
                  <a:tcPr marL="62341" marR="62341" marT="31171" marB="31171"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rtl="1"/>
                      <a:r>
                        <a:rPr lang="en-US" sz="1000" b="1">
                          <a:solidFill>
                            <a:schemeClr val="accent1"/>
                          </a:solidFill>
                          <a:latin typeface="Sakkal Majalla" panose="02000000000000000000" pitchFamily="2" charset="-78"/>
                          <a:cs typeface="Sakkal Majalla" panose="02000000000000000000" pitchFamily="2" charset="-78"/>
                        </a:rPr>
                        <a:t>تطوير الأعمال</a:t>
                      </a:r>
                      <a:endParaRPr lang="en-US" sz="1000" b="1" dirty="0">
                        <a:solidFill>
                          <a:schemeClr val="accent1"/>
                        </a:solidFill>
                        <a:latin typeface="Sakkal Majalla" panose="02000000000000000000" pitchFamily="2" charset="-78"/>
                        <a:cs typeface="Sakkal Majalla" panose="02000000000000000000" pitchFamily="2" charset="-78"/>
                      </a:endParaRPr>
                    </a:p>
                  </a:txBody>
                  <a:tcPr marL="62341" marR="62341" marT="31171" marB="31171"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rtl="1"/>
                      <a:r>
                        <a:rPr lang="en-US" sz="1000" b="1">
                          <a:solidFill>
                            <a:schemeClr val="accent1"/>
                          </a:solidFill>
                          <a:latin typeface="Sakkal Majalla" panose="02000000000000000000" pitchFamily="2" charset="-78"/>
                          <a:cs typeface="Sakkal Majalla" panose="02000000000000000000" pitchFamily="2" charset="-78"/>
                        </a:rPr>
                        <a:t>مدير إدارة تطوير الأعمال</a:t>
                      </a:r>
                      <a:endParaRPr lang="en-US" sz="1000" b="1" dirty="0">
                        <a:solidFill>
                          <a:schemeClr val="accent1"/>
                        </a:solidFill>
                        <a:latin typeface="Sakkal Majalla" panose="02000000000000000000" pitchFamily="2" charset="-78"/>
                        <a:cs typeface="Sakkal Majalla" panose="02000000000000000000" pitchFamily="2" charset="-78"/>
                      </a:endParaRPr>
                    </a:p>
                  </a:txBody>
                  <a:tcPr marL="62341" marR="62341" marT="31171" marB="31171"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633531767"/>
                  </a:ext>
                </a:extLst>
              </a:tr>
              <a:tr h="261230">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rtl="1"/>
                      <a:r>
                        <a:rPr lang="en-US" sz="800" b="0">
                          <a:solidFill>
                            <a:srgbClr val="00467F"/>
                          </a:solidFill>
                          <a:latin typeface="Sakkal Majalla" panose="02000000000000000000" pitchFamily="2" charset="-78"/>
                          <a:cs typeface="Sakkal Majalla" panose="02000000000000000000" pitchFamily="2" charset="-78"/>
                        </a:rPr>
                        <a:t>2</a:t>
                      </a:r>
                      <a:endParaRPr lang="en-US" sz="800" b="0" dirty="0">
                        <a:solidFill>
                          <a:srgbClr val="00467F"/>
                        </a:solidFill>
                        <a:latin typeface="Sakkal Majalla" panose="02000000000000000000" pitchFamily="2" charset="-78"/>
                        <a:cs typeface="Sakkal Majalla" panose="02000000000000000000" pitchFamily="2" charset="-78"/>
                      </a:endParaRPr>
                    </a:p>
                  </a:txBody>
                  <a:tcPr marL="62341" marR="62341" marT="31171" marB="31171"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000" b="1" u="none" strike="noStrike" kern="1200" cap="none">
                          <a:solidFill>
                            <a:schemeClr val="accent1"/>
                          </a:solidFill>
                          <a:latin typeface="Sakkal Majalla" panose="02000000000000000000" pitchFamily="2" charset="-78"/>
                          <a:cs typeface="Sakkal Majalla" panose="02000000000000000000" pitchFamily="2" charset="-78"/>
                          <a:sym typeface="Arial"/>
                        </a:rPr>
                        <a:t>عبدالله السلطان</a:t>
                      </a:r>
                      <a:endParaRPr lang="en-US" sz="1000" b="1" i="0" u="none" strike="noStrike" kern="1200" cap="none" dirty="0">
                        <a:solidFill>
                          <a:schemeClr val="accent1"/>
                        </a:solidFill>
                        <a:latin typeface="Sakkal Majalla" panose="02000000000000000000" pitchFamily="2" charset="-78"/>
                        <a:ea typeface="+mn-ea"/>
                        <a:cs typeface="Sakkal Majalla" panose="02000000000000000000" pitchFamily="2" charset="-78"/>
                        <a:sym typeface="Arial"/>
                      </a:endParaRPr>
                    </a:p>
                  </a:txBody>
                  <a:tcPr marL="62341" marR="62341" marT="31171" marB="31171"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000" b="1" u="none" strike="noStrike" kern="1200" cap="none">
                          <a:solidFill>
                            <a:schemeClr val="accent1"/>
                          </a:solidFill>
                          <a:latin typeface="Sakkal Majalla" panose="02000000000000000000" pitchFamily="2" charset="-78"/>
                          <a:cs typeface="Sakkal Majalla" panose="02000000000000000000" pitchFamily="2" charset="-78"/>
                          <a:sym typeface="Arial"/>
                        </a:rPr>
                        <a:t>شركة تلاد</a:t>
                      </a:r>
                      <a:endParaRPr lang="en-US" sz="1000" b="1" i="0" u="none" strike="noStrike" kern="1200" cap="none" dirty="0">
                        <a:solidFill>
                          <a:schemeClr val="accent1"/>
                        </a:solidFill>
                        <a:latin typeface="Sakkal Majalla" panose="02000000000000000000" pitchFamily="2" charset="-78"/>
                        <a:ea typeface="+mn-ea"/>
                        <a:cs typeface="Sakkal Majalla" panose="02000000000000000000" pitchFamily="2" charset="-78"/>
                        <a:sym typeface="Arial"/>
                      </a:endParaRPr>
                    </a:p>
                  </a:txBody>
                  <a:tcPr marL="62341" marR="62341" marT="31171" marB="31171"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000" b="1" u="none" strike="noStrike" kern="1200" cap="none">
                          <a:solidFill>
                            <a:schemeClr val="accent1"/>
                          </a:solidFill>
                          <a:latin typeface="Sakkal Majalla" panose="02000000000000000000" pitchFamily="2" charset="-78"/>
                          <a:cs typeface="Sakkal Majalla" panose="02000000000000000000" pitchFamily="2" charset="-78"/>
                          <a:sym typeface="Arial"/>
                        </a:rPr>
                        <a:t>الرئيس التنفيذي لشركة تلاد</a:t>
                      </a:r>
                      <a:endParaRPr lang="en-US" sz="1000" b="1" i="0" u="none" strike="noStrike" kern="1200" cap="none" dirty="0">
                        <a:solidFill>
                          <a:schemeClr val="accent1"/>
                        </a:solidFill>
                        <a:latin typeface="Sakkal Majalla" panose="02000000000000000000" pitchFamily="2" charset="-78"/>
                        <a:ea typeface="+mn-ea"/>
                        <a:cs typeface="Sakkal Majalla" panose="02000000000000000000" pitchFamily="2" charset="-78"/>
                        <a:sym typeface="Arial"/>
                      </a:endParaRPr>
                    </a:p>
                  </a:txBody>
                  <a:tcPr marL="62341" marR="62341" marT="31171" marB="31171"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720039952"/>
                  </a:ext>
                </a:extLst>
              </a:tr>
              <a:tr h="261230">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rtl="1"/>
                      <a:r>
                        <a:rPr lang="en-US" sz="800" b="0">
                          <a:solidFill>
                            <a:srgbClr val="00467F"/>
                          </a:solidFill>
                          <a:latin typeface="Sakkal Majalla" panose="02000000000000000000" pitchFamily="2" charset="-78"/>
                          <a:cs typeface="Sakkal Majalla" panose="02000000000000000000" pitchFamily="2" charset="-78"/>
                        </a:rPr>
                        <a:t>3</a:t>
                      </a:r>
                      <a:endParaRPr lang="en-US" sz="800" b="0" dirty="0">
                        <a:solidFill>
                          <a:srgbClr val="00467F"/>
                        </a:solidFill>
                        <a:latin typeface="Sakkal Majalla" panose="02000000000000000000" pitchFamily="2" charset="-78"/>
                        <a:cs typeface="Sakkal Majalla" panose="02000000000000000000" pitchFamily="2" charset="-78"/>
                      </a:endParaRPr>
                    </a:p>
                  </a:txBody>
                  <a:tcPr marL="62341" marR="62341" marT="31171" marB="31171"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000" b="1" u="none" strike="noStrike" kern="1200" cap="none">
                          <a:solidFill>
                            <a:schemeClr val="accent1"/>
                          </a:solidFill>
                          <a:latin typeface="Sakkal Majalla" panose="02000000000000000000" pitchFamily="2" charset="-78"/>
                          <a:cs typeface="Sakkal Majalla" panose="02000000000000000000" pitchFamily="2" charset="-78"/>
                          <a:sym typeface="Arial"/>
                        </a:rPr>
                        <a:t>أحمد العبدالله</a:t>
                      </a:r>
                      <a:endParaRPr lang="en-US" sz="1000" b="1" i="0" u="none" strike="noStrike" kern="1200" cap="none" dirty="0">
                        <a:solidFill>
                          <a:schemeClr val="accent1"/>
                        </a:solidFill>
                        <a:latin typeface="Sakkal Majalla" panose="02000000000000000000" pitchFamily="2" charset="-78"/>
                        <a:ea typeface="+mn-ea"/>
                        <a:cs typeface="Sakkal Majalla" panose="02000000000000000000" pitchFamily="2" charset="-78"/>
                        <a:sym typeface="Arial"/>
                      </a:endParaRPr>
                    </a:p>
                  </a:txBody>
                  <a:tcPr marL="62341" marR="62341" marT="31171" marB="31171"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000" b="1" u="none" strike="noStrike" kern="1200" cap="none">
                          <a:solidFill>
                            <a:schemeClr val="accent1"/>
                          </a:solidFill>
                          <a:latin typeface="Sakkal Majalla" panose="02000000000000000000" pitchFamily="2" charset="-78"/>
                          <a:cs typeface="Sakkal Majalla" panose="02000000000000000000" pitchFamily="2" charset="-78"/>
                          <a:sym typeface="Arial"/>
                        </a:rPr>
                        <a:t>شركة نفوذ</a:t>
                      </a:r>
                      <a:endParaRPr lang="en-US" sz="1000" b="1" i="0" u="none" strike="noStrike" kern="1200" cap="none" dirty="0">
                        <a:solidFill>
                          <a:schemeClr val="accent1"/>
                        </a:solidFill>
                        <a:latin typeface="Sakkal Majalla" panose="02000000000000000000" pitchFamily="2" charset="-78"/>
                        <a:ea typeface="+mn-ea"/>
                        <a:cs typeface="Sakkal Majalla" panose="02000000000000000000" pitchFamily="2" charset="-78"/>
                        <a:sym typeface="Arial"/>
                      </a:endParaRPr>
                    </a:p>
                  </a:txBody>
                  <a:tcPr marL="62341" marR="62341" marT="31171" marB="31171"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000" b="1" u="none" strike="noStrike" kern="1200" cap="none" noProof="0">
                          <a:solidFill>
                            <a:schemeClr val="accent1"/>
                          </a:solidFill>
                          <a:latin typeface="Sakkal Majalla" panose="02000000000000000000" pitchFamily="2" charset="-78"/>
                          <a:cs typeface="Sakkal Majalla" panose="02000000000000000000" pitchFamily="2" charset="-78"/>
                          <a:sym typeface="Arial"/>
                        </a:rPr>
                        <a:t>الرئيس التنفيذي لشركة نفوذ</a:t>
                      </a:r>
                      <a:endParaRPr lang="en-US" sz="1000" b="1" i="0" u="none" strike="noStrike" kern="1200" cap="none" noProof="0" dirty="0">
                        <a:solidFill>
                          <a:schemeClr val="accent1"/>
                        </a:solidFill>
                        <a:latin typeface="Sakkal Majalla" panose="02000000000000000000" pitchFamily="2" charset="-78"/>
                        <a:ea typeface="+mn-ea"/>
                        <a:cs typeface="Sakkal Majalla" panose="02000000000000000000" pitchFamily="2" charset="-78"/>
                        <a:sym typeface="Arial"/>
                      </a:endParaRPr>
                    </a:p>
                  </a:txBody>
                  <a:tcPr marL="62341" marR="62341" marT="31171" marB="31171"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295801916"/>
                  </a:ext>
                </a:extLst>
              </a:tr>
              <a:tr h="261230">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rtl="1"/>
                      <a:r>
                        <a:rPr lang="en-US" sz="800" b="0">
                          <a:solidFill>
                            <a:srgbClr val="00467F"/>
                          </a:solidFill>
                          <a:latin typeface="Sakkal Majalla" panose="02000000000000000000" pitchFamily="2" charset="-78"/>
                          <a:cs typeface="Sakkal Majalla" panose="02000000000000000000" pitchFamily="2" charset="-78"/>
                        </a:rPr>
                        <a:t>4</a:t>
                      </a:r>
                      <a:endParaRPr lang="en-US" sz="800" b="0" dirty="0">
                        <a:solidFill>
                          <a:srgbClr val="00467F"/>
                        </a:solidFill>
                        <a:latin typeface="Sakkal Majalla" panose="02000000000000000000" pitchFamily="2" charset="-78"/>
                        <a:cs typeface="Sakkal Majalla" panose="02000000000000000000" pitchFamily="2" charset="-78"/>
                      </a:endParaRPr>
                    </a:p>
                  </a:txBody>
                  <a:tcPr marL="62341" marR="62341" marT="31171" marB="31171"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000" b="1" u="none" strike="noStrike" kern="1200" cap="none">
                          <a:solidFill>
                            <a:schemeClr val="accent1"/>
                          </a:solidFill>
                          <a:latin typeface="Sakkal Majalla" panose="02000000000000000000" pitchFamily="2" charset="-78"/>
                          <a:cs typeface="Sakkal Majalla" panose="02000000000000000000" pitchFamily="2" charset="-78"/>
                          <a:sym typeface="Arial"/>
                        </a:rPr>
                        <a:t>وليد ابوعابد</a:t>
                      </a:r>
                      <a:endParaRPr lang="en-US" sz="1000" b="1" i="0" u="none" strike="noStrike" kern="1200" cap="none" dirty="0">
                        <a:solidFill>
                          <a:schemeClr val="accent1"/>
                        </a:solidFill>
                        <a:latin typeface="Sakkal Majalla" panose="02000000000000000000" pitchFamily="2" charset="-78"/>
                        <a:ea typeface="+mn-ea"/>
                        <a:cs typeface="Sakkal Majalla" panose="02000000000000000000" pitchFamily="2" charset="-78"/>
                        <a:sym typeface="Arial"/>
                      </a:endParaRPr>
                    </a:p>
                  </a:txBody>
                  <a:tcPr marL="62341" marR="62341" marT="31171" marB="31171"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000" b="1" u="none" strike="noStrike" kern="1200" cap="none">
                          <a:solidFill>
                            <a:schemeClr val="accent1"/>
                          </a:solidFill>
                          <a:latin typeface="Sakkal Majalla" panose="02000000000000000000" pitchFamily="2" charset="-78"/>
                          <a:cs typeface="Sakkal Majalla" panose="02000000000000000000" pitchFamily="2" charset="-78"/>
                          <a:sym typeface="Arial"/>
                        </a:rPr>
                        <a:t>المالية</a:t>
                      </a:r>
                      <a:endParaRPr lang="en-US" sz="1000" b="1" i="0" u="none" strike="noStrike" kern="1200" cap="none" dirty="0">
                        <a:solidFill>
                          <a:schemeClr val="accent1"/>
                        </a:solidFill>
                        <a:latin typeface="Sakkal Majalla" panose="02000000000000000000" pitchFamily="2" charset="-78"/>
                        <a:ea typeface="+mn-ea"/>
                        <a:cs typeface="Sakkal Majalla" panose="02000000000000000000" pitchFamily="2" charset="-78"/>
                        <a:sym typeface="Arial"/>
                      </a:endParaRPr>
                    </a:p>
                  </a:txBody>
                  <a:tcPr marL="62341" marR="62341" marT="31171" marB="31171"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000" b="1" u="none" strike="noStrike" kern="1200" cap="none" noProof="0">
                          <a:solidFill>
                            <a:schemeClr val="accent1"/>
                          </a:solidFill>
                          <a:latin typeface="Sakkal Majalla" panose="02000000000000000000" pitchFamily="2" charset="-78"/>
                          <a:cs typeface="Sakkal Majalla" panose="02000000000000000000" pitchFamily="2" charset="-78"/>
                          <a:sym typeface="Arial"/>
                        </a:rPr>
                        <a:t>رئيس قطاع المالية</a:t>
                      </a:r>
                      <a:endParaRPr lang="en-US" sz="1000" b="1" i="0" u="none" strike="noStrike" kern="1200" cap="none" noProof="0" dirty="0">
                        <a:solidFill>
                          <a:schemeClr val="accent1"/>
                        </a:solidFill>
                        <a:latin typeface="Sakkal Majalla" panose="02000000000000000000" pitchFamily="2" charset="-78"/>
                        <a:ea typeface="+mn-ea"/>
                        <a:cs typeface="Sakkal Majalla" panose="02000000000000000000" pitchFamily="2" charset="-78"/>
                        <a:sym typeface="Arial"/>
                      </a:endParaRPr>
                    </a:p>
                  </a:txBody>
                  <a:tcPr marL="62341" marR="62341" marT="31171" marB="31171"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394229299"/>
                  </a:ext>
                </a:extLst>
              </a:tr>
              <a:tr h="261230">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rtl="1"/>
                      <a:r>
                        <a:rPr lang="en-US" sz="800" b="0">
                          <a:solidFill>
                            <a:srgbClr val="00467F"/>
                          </a:solidFill>
                          <a:latin typeface="Sakkal Majalla" panose="02000000000000000000" pitchFamily="2" charset="-78"/>
                          <a:cs typeface="Sakkal Majalla" panose="02000000000000000000" pitchFamily="2" charset="-78"/>
                        </a:rPr>
                        <a:t>5</a:t>
                      </a:r>
                      <a:endParaRPr lang="en-US" sz="800" b="0" dirty="0">
                        <a:solidFill>
                          <a:srgbClr val="00467F"/>
                        </a:solidFill>
                        <a:latin typeface="Sakkal Majalla" panose="02000000000000000000" pitchFamily="2" charset="-78"/>
                        <a:cs typeface="Sakkal Majalla" panose="02000000000000000000" pitchFamily="2" charset="-78"/>
                      </a:endParaRPr>
                    </a:p>
                  </a:txBody>
                  <a:tcPr marL="62341" marR="62341" marT="31171" marB="31171"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000" b="1" u="none" strike="noStrike" kern="1200" cap="none">
                          <a:solidFill>
                            <a:schemeClr val="accent1"/>
                          </a:solidFill>
                          <a:latin typeface="Sakkal Majalla" panose="02000000000000000000" pitchFamily="2" charset="-78"/>
                          <a:cs typeface="Sakkal Majalla" panose="02000000000000000000" pitchFamily="2" charset="-78"/>
                          <a:sym typeface="Arial"/>
                        </a:rPr>
                        <a:t>جهاد عبدالهادي</a:t>
                      </a:r>
                      <a:endParaRPr lang="en-US" sz="1000" b="1" i="0" u="none" strike="noStrike" kern="1200" cap="none" dirty="0">
                        <a:solidFill>
                          <a:schemeClr val="accent1"/>
                        </a:solidFill>
                        <a:latin typeface="Sakkal Majalla" panose="02000000000000000000" pitchFamily="2" charset="-78"/>
                        <a:ea typeface="+mn-ea"/>
                        <a:cs typeface="Sakkal Majalla" panose="02000000000000000000" pitchFamily="2" charset="-78"/>
                        <a:sym typeface="Arial"/>
                      </a:endParaRPr>
                    </a:p>
                  </a:txBody>
                  <a:tcPr marL="62341" marR="62341" marT="31171" marB="31171"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000" b="1" u="none" strike="noStrike" kern="1200" cap="none">
                          <a:solidFill>
                            <a:schemeClr val="accent1"/>
                          </a:solidFill>
                          <a:latin typeface="Sakkal Majalla" panose="02000000000000000000" pitchFamily="2" charset="-78"/>
                          <a:cs typeface="Sakkal Majalla" panose="02000000000000000000" pitchFamily="2" charset="-78"/>
                          <a:sym typeface="Arial"/>
                        </a:rPr>
                        <a:t>المراجعة الداخلية</a:t>
                      </a:r>
                      <a:endParaRPr lang="en-US" sz="1000" b="1" i="0" u="none" strike="noStrike" kern="1200" cap="none" dirty="0">
                        <a:solidFill>
                          <a:schemeClr val="accent1"/>
                        </a:solidFill>
                        <a:latin typeface="Sakkal Majalla" panose="02000000000000000000" pitchFamily="2" charset="-78"/>
                        <a:ea typeface="+mn-ea"/>
                        <a:cs typeface="Sakkal Majalla" panose="02000000000000000000" pitchFamily="2" charset="-78"/>
                        <a:sym typeface="Arial"/>
                      </a:endParaRPr>
                    </a:p>
                  </a:txBody>
                  <a:tcPr marL="62341" marR="62341" marT="31171" marB="31171"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000" b="1" u="none" strike="noStrike" kern="1200" cap="none" noProof="0">
                          <a:solidFill>
                            <a:schemeClr val="accent1"/>
                          </a:solidFill>
                          <a:latin typeface="Sakkal Majalla" panose="02000000000000000000" pitchFamily="2" charset="-78"/>
                          <a:cs typeface="Sakkal Majalla" panose="02000000000000000000" pitchFamily="2" charset="-78"/>
                          <a:sym typeface="Arial"/>
                        </a:rPr>
                        <a:t>مدير المراجعة الداخلية</a:t>
                      </a:r>
                      <a:endParaRPr lang="en-US" sz="1000" b="1" i="0" u="none" strike="noStrike" kern="1200" cap="none" noProof="0" dirty="0">
                        <a:solidFill>
                          <a:schemeClr val="accent1"/>
                        </a:solidFill>
                        <a:latin typeface="Sakkal Majalla" panose="02000000000000000000" pitchFamily="2" charset="-78"/>
                        <a:ea typeface="+mn-ea"/>
                        <a:cs typeface="Sakkal Majalla" panose="02000000000000000000" pitchFamily="2" charset="-78"/>
                        <a:sym typeface="Arial"/>
                      </a:endParaRPr>
                    </a:p>
                  </a:txBody>
                  <a:tcPr marL="62341" marR="62341" marT="31171" marB="31171"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427848619"/>
                  </a:ext>
                </a:extLst>
              </a:tr>
              <a:tr h="261230">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rtl="1"/>
                      <a:r>
                        <a:rPr lang="en-US" sz="800" b="0">
                          <a:solidFill>
                            <a:srgbClr val="00467F"/>
                          </a:solidFill>
                          <a:latin typeface="Sakkal Majalla" panose="02000000000000000000" pitchFamily="2" charset="-78"/>
                          <a:cs typeface="Sakkal Majalla" panose="02000000000000000000" pitchFamily="2" charset="-78"/>
                        </a:rPr>
                        <a:t>6</a:t>
                      </a:r>
                      <a:endParaRPr lang="en-US" sz="800" b="0" dirty="0">
                        <a:solidFill>
                          <a:srgbClr val="00467F"/>
                        </a:solidFill>
                        <a:latin typeface="Sakkal Majalla" panose="02000000000000000000" pitchFamily="2" charset="-78"/>
                        <a:cs typeface="Sakkal Majalla" panose="02000000000000000000" pitchFamily="2" charset="-78"/>
                      </a:endParaRPr>
                    </a:p>
                  </a:txBody>
                  <a:tcPr marL="62341" marR="62341" marT="31171" marB="31171"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000" b="1" u="none" strike="noStrike" kern="1200" cap="none">
                          <a:solidFill>
                            <a:schemeClr val="accent1"/>
                          </a:solidFill>
                          <a:latin typeface="Sakkal Majalla" panose="02000000000000000000" pitchFamily="2" charset="-78"/>
                          <a:cs typeface="Sakkal Majalla" panose="02000000000000000000" pitchFamily="2" charset="-78"/>
                          <a:sym typeface="Arial"/>
                        </a:rPr>
                        <a:t>نوف الشويمي</a:t>
                      </a:r>
                      <a:endParaRPr lang="en-US" sz="1000" b="1" i="0" u="none" strike="noStrike" kern="1200" cap="none" dirty="0">
                        <a:solidFill>
                          <a:schemeClr val="accent1"/>
                        </a:solidFill>
                        <a:latin typeface="Sakkal Majalla" panose="02000000000000000000" pitchFamily="2" charset="-78"/>
                        <a:ea typeface="+mn-ea"/>
                        <a:cs typeface="Sakkal Majalla" panose="02000000000000000000" pitchFamily="2" charset="-78"/>
                        <a:sym typeface="Arial"/>
                      </a:endParaRPr>
                    </a:p>
                  </a:txBody>
                  <a:tcPr marL="62341" marR="62341" marT="31171" marB="31171"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000" b="1" u="none" strike="noStrike" kern="1200" cap="none">
                          <a:solidFill>
                            <a:schemeClr val="accent1"/>
                          </a:solidFill>
                          <a:latin typeface="Sakkal Majalla" panose="02000000000000000000" pitchFamily="2" charset="-78"/>
                          <a:cs typeface="Sakkal Majalla" panose="02000000000000000000" pitchFamily="2" charset="-78"/>
                          <a:sym typeface="Arial"/>
                        </a:rPr>
                        <a:t>الموارد البشرية</a:t>
                      </a:r>
                      <a:endParaRPr lang="en-US" sz="1000" b="1" i="0" u="none" strike="noStrike" kern="1200" cap="none" dirty="0">
                        <a:solidFill>
                          <a:schemeClr val="accent1"/>
                        </a:solidFill>
                        <a:latin typeface="Sakkal Majalla" panose="02000000000000000000" pitchFamily="2" charset="-78"/>
                        <a:ea typeface="+mn-ea"/>
                        <a:cs typeface="Sakkal Majalla" panose="02000000000000000000" pitchFamily="2" charset="-78"/>
                        <a:sym typeface="Arial"/>
                      </a:endParaRPr>
                    </a:p>
                  </a:txBody>
                  <a:tcPr marL="62341" marR="62341" marT="31171" marB="31171"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000" b="1" u="none" strike="noStrike" kern="1200" cap="none" noProof="0">
                          <a:solidFill>
                            <a:schemeClr val="accent1"/>
                          </a:solidFill>
                          <a:latin typeface="Sakkal Majalla" panose="02000000000000000000" pitchFamily="2" charset="-78"/>
                          <a:cs typeface="Sakkal Majalla" panose="02000000000000000000" pitchFamily="2" charset="-78"/>
                          <a:sym typeface="Arial"/>
                        </a:rPr>
                        <a:t>مدير إدارة الموارد البشرية</a:t>
                      </a:r>
                      <a:endParaRPr lang="en-US" sz="1000" b="1" i="0" u="none" strike="noStrike" kern="1200" cap="none" noProof="0" dirty="0">
                        <a:solidFill>
                          <a:schemeClr val="accent1"/>
                        </a:solidFill>
                        <a:latin typeface="Sakkal Majalla" panose="02000000000000000000" pitchFamily="2" charset="-78"/>
                        <a:ea typeface="+mn-ea"/>
                        <a:cs typeface="Sakkal Majalla" panose="02000000000000000000" pitchFamily="2" charset="-78"/>
                        <a:sym typeface="Arial"/>
                      </a:endParaRPr>
                    </a:p>
                  </a:txBody>
                  <a:tcPr marL="62341" marR="62341" marT="31171" marB="31171"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960885710"/>
                  </a:ext>
                </a:extLst>
              </a:tr>
              <a:tr h="261230">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rtl="1"/>
                      <a:r>
                        <a:rPr lang="en-US" sz="800" b="0">
                          <a:solidFill>
                            <a:srgbClr val="00467F"/>
                          </a:solidFill>
                          <a:latin typeface="Sakkal Majalla" panose="02000000000000000000" pitchFamily="2" charset="-78"/>
                          <a:cs typeface="Sakkal Majalla" panose="02000000000000000000" pitchFamily="2" charset="-78"/>
                        </a:rPr>
                        <a:t>7</a:t>
                      </a:r>
                      <a:endParaRPr lang="en-US" sz="800" b="0" dirty="0">
                        <a:solidFill>
                          <a:srgbClr val="00467F"/>
                        </a:solidFill>
                        <a:latin typeface="Sakkal Majalla" panose="02000000000000000000" pitchFamily="2" charset="-78"/>
                        <a:cs typeface="Sakkal Majalla" panose="02000000000000000000" pitchFamily="2" charset="-78"/>
                      </a:endParaRPr>
                    </a:p>
                  </a:txBody>
                  <a:tcPr marL="62341" marR="62341" marT="31171" marB="31171"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000" b="1" u="none" strike="noStrike" kern="1200" cap="none">
                          <a:solidFill>
                            <a:schemeClr val="accent1"/>
                          </a:solidFill>
                          <a:latin typeface="Sakkal Majalla" panose="02000000000000000000" pitchFamily="2" charset="-78"/>
                          <a:cs typeface="Sakkal Majalla" panose="02000000000000000000" pitchFamily="2" charset="-78"/>
                          <a:sym typeface="Arial"/>
                        </a:rPr>
                        <a:t>عبدالرحمن التوبيلي</a:t>
                      </a:r>
                      <a:endParaRPr lang="en-US" sz="1000" b="1" i="0" u="none" strike="noStrike" kern="1200" cap="none" dirty="0">
                        <a:solidFill>
                          <a:schemeClr val="accent1"/>
                        </a:solidFill>
                        <a:latin typeface="Sakkal Majalla" panose="02000000000000000000" pitchFamily="2" charset="-78"/>
                        <a:ea typeface="+mn-ea"/>
                        <a:cs typeface="Sakkal Majalla" panose="02000000000000000000" pitchFamily="2" charset="-78"/>
                        <a:sym typeface="Arial"/>
                      </a:endParaRPr>
                    </a:p>
                  </a:txBody>
                  <a:tcPr marL="62341" marR="62341" marT="31171" marB="31171"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000" b="1" u="none" strike="noStrike" kern="1200" cap="none">
                          <a:solidFill>
                            <a:schemeClr val="accent1"/>
                          </a:solidFill>
                          <a:latin typeface="Sakkal Majalla" panose="02000000000000000000" pitchFamily="2" charset="-78"/>
                          <a:cs typeface="Sakkal Majalla" panose="02000000000000000000" pitchFamily="2" charset="-78"/>
                          <a:sym typeface="Arial"/>
                        </a:rPr>
                        <a:t>التقنية</a:t>
                      </a:r>
                      <a:endParaRPr lang="en-US" sz="1000" b="1" i="0" u="none" strike="noStrike" kern="1200" cap="none" dirty="0">
                        <a:solidFill>
                          <a:schemeClr val="accent1"/>
                        </a:solidFill>
                        <a:latin typeface="Sakkal Majalla" panose="02000000000000000000" pitchFamily="2" charset="-78"/>
                        <a:ea typeface="+mn-ea"/>
                        <a:cs typeface="Sakkal Majalla" panose="02000000000000000000" pitchFamily="2" charset="-78"/>
                        <a:sym typeface="Arial"/>
                      </a:endParaRPr>
                    </a:p>
                  </a:txBody>
                  <a:tcPr marL="62341" marR="62341" marT="31171" marB="31171"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000" b="1" u="none" strike="noStrike" kern="1200" cap="none">
                          <a:solidFill>
                            <a:schemeClr val="accent1"/>
                          </a:solidFill>
                          <a:latin typeface="Sakkal Majalla" panose="02000000000000000000" pitchFamily="2" charset="-78"/>
                          <a:cs typeface="Sakkal Majalla" panose="02000000000000000000" pitchFamily="2" charset="-78"/>
                          <a:sym typeface="Arial"/>
                        </a:rPr>
                        <a:t>الرئيس التنفيذي لشركة رواج</a:t>
                      </a:r>
                      <a:endParaRPr lang="en-US" sz="1000" b="1" i="0" u="none" strike="noStrike" kern="1200" cap="none" dirty="0">
                        <a:solidFill>
                          <a:schemeClr val="accent1"/>
                        </a:solidFill>
                        <a:latin typeface="Sakkal Majalla" panose="02000000000000000000" pitchFamily="2" charset="-78"/>
                        <a:ea typeface="+mn-ea"/>
                        <a:cs typeface="Sakkal Majalla" panose="02000000000000000000" pitchFamily="2" charset="-78"/>
                        <a:sym typeface="Arial"/>
                      </a:endParaRPr>
                    </a:p>
                  </a:txBody>
                  <a:tcPr marL="62341" marR="62341" marT="31171" marB="31171"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4134907373"/>
                  </a:ext>
                </a:extLst>
              </a:tr>
              <a:tr h="261230">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rtl="1"/>
                      <a:r>
                        <a:rPr lang="en-US" sz="800" b="0">
                          <a:solidFill>
                            <a:srgbClr val="00467F"/>
                          </a:solidFill>
                          <a:latin typeface="Sakkal Majalla" panose="02000000000000000000" pitchFamily="2" charset="-78"/>
                          <a:cs typeface="Sakkal Majalla" panose="02000000000000000000" pitchFamily="2" charset="-78"/>
                        </a:rPr>
                        <a:t>8</a:t>
                      </a:r>
                      <a:endParaRPr lang="en-US" sz="800" b="0" dirty="0">
                        <a:solidFill>
                          <a:srgbClr val="00467F"/>
                        </a:solidFill>
                        <a:latin typeface="Sakkal Majalla" panose="02000000000000000000" pitchFamily="2" charset="-78"/>
                        <a:cs typeface="Sakkal Majalla" panose="02000000000000000000" pitchFamily="2" charset="-78"/>
                      </a:endParaRPr>
                    </a:p>
                  </a:txBody>
                  <a:tcPr marL="62341" marR="62341" marT="31171" marB="31171"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000" b="1" u="none" strike="noStrike" kern="1200" cap="none">
                          <a:solidFill>
                            <a:schemeClr val="accent1"/>
                          </a:solidFill>
                          <a:latin typeface="Sakkal Majalla" panose="02000000000000000000" pitchFamily="2" charset="-78"/>
                          <a:cs typeface="Sakkal Majalla" panose="02000000000000000000" pitchFamily="2" charset="-78"/>
                          <a:sym typeface="Arial"/>
                        </a:rPr>
                        <a:t>ديزمند وير</a:t>
                      </a:r>
                      <a:endParaRPr lang="en-US" sz="1000" b="1" i="0" u="none" strike="noStrike" kern="1200" cap="none" dirty="0">
                        <a:solidFill>
                          <a:schemeClr val="accent1"/>
                        </a:solidFill>
                        <a:latin typeface="Sakkal Majalla" panose="02000000000000000000" pitchFamily="2" charset="-78"/>
                        <a:ea typeface="+mn-ea"/>
                        <a:cs typeface="Sakkal Majalla" panose="02000000000000000000" pitchFamily="2" charset="-78"/>
                        <a:sym typeface="Arial"/>
                      </a:endParaRPr>
                    </a:p>
                  </a:txBody>
                  <a:tcPr marL="62341" marR="62341" marT="31171" marB="31171"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000" b="1" u="none" strike="noStrike" kern="1200" cap="none">
                          <a:solidFill>
                            <a:schemeClr val="accent1"/>
                          </a:solidFill>
                          <a:latin typeface="Sakkal Majalla" panose="02000000000000000000" pitchFamily="2" charset="-78"/>
                          <a:cs typeface="Sakkal Majalla" panose="02000000000000000000" pitchFamily="2" charset="-78"/>
                          <a:sym typeface="Arial"/>
                        </a:rPr>
                        <a:t>شركة رواج</a:t>
                      </a:r>
                      <a:endParaRPr lang="en-US" sz="1000" b="1" i="0" u="none" strike="noStrike" kern="1200" cap="none" dirty="0">
                        <a:solidFill>
                          <a:schemeClr val="accent1"/>
                        </a:solidFill>
                        <a:latin typeface="Sakkal Majalla" panose="02000000000000000000" pitchFamily="2" charset="-78"/>
                        <a:ea typeface="+mn-ea"/>
                        <a:cs typeface="Sakkal Majalla" panose="02000000000000000000" pitchFamily="2" charset="-78"/>
                        <a:sym typeface="Arial"/>
                      </a:endParaRPr>
                    </a:p>
                  </a:txBody>
                  <a:tcPr marL="62341" marR="62341" marT="31171" marB="31171"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000" b="1" u="none" strike="noStrike" kern="1200" cap="none">
                          <a:solidFill>
                            <a:schemeClr val="accent1"/>
                          </a:solidFill>
                          <a:latin typeface="Sakkal Majalla" panose="02000000000000000000" pitchFamily="2" charset="-78"/>
                          <a:cs typeface="Sakkal Majalla" panose="02000000000000000000" pitchFamily="2" charset="-78"/>
                          <a:sym typeface="Arial"/>
                        </a:rPr>
                        <a:t>الرئيس التنفيذي لشركة رواج</a:t>
                      </a:r>
                      <a:endParaRPr lang="en-US" sz="1000" b="1" i="0" u="none" strike="noStrike" kern="1200" cap="none" dirty="0">
                        <a:solidFill>
                          <a:schemeClr val="accent1"/>
                        </a:solidFill>
                        <a:latin typeface="Sakkal Majalla" panose="02000000000000000000" pitchFamily="2" charset="-78"/>
                        <a:ea typeface="+mn-ea"/>
                        <a:cs typeface="Sakkal Majalla" panose="02000000000000000000" pitchFamily="2" charset="-78"/>
                        <a:sym typeface="Arial"/>
                      </a:endParaRPr>
                    </a:p>
                  </a:txBody>
                  <a:tcPr marL="62341" marR="62341" marT="31171" marB="31171"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338157960"/>
                  </a:ext>
                </a:extLst>
              </a:tr>
              <a:tr h="261230">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rtl="1"/>
                      <a:r>
                        <a:rPr lang="en-US" sz="800" b="0">
                          <a:solidFill>
                            <a:srgbClr val="00467F"/>
                          </a:solidFill>
                          <a:latin typeface="Sakkal Majalla" panose="02000000000000000000" pitchFamily="2" charset="-78"/>
                          <a:cs typeface="Sakkal Majalla" panose="02000000000000000000" pitchFamily="2" charset="-78"/>
                        </a:rPr>
                        <a:t>9</a:t>
                      </a:r>
                      <a:endParaRPr lang="en-US" sz="800" b="0" dirty="0">
                        <a:solidFill>
                          <a:srgbClr val="00467F"/>
                        </a:solidFill>
                        <a:latin typeface="Sakkal Majalla" panose="02000000000000000000" pitchFamily="2" charset="-78"/>
                        <a:cs typeface="Sakkal Majalla" panose="02000000000000000000" pitchFamily="2" charset="-78"/>
                      </a:endParaRPr>
                    </a:p>
                  </a:txBody>
                  <a:tcPr marL="62341" marR="62341" marT="31171" marB="31171"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000" b="1" u="none" strike="noStrike" kern="1200" cap="none" noProof="0">
                          <a:solidFill>
                            <a:schemeClr val="accent1"/>
                          </a:solidFill>
                          <a:latin typeface="Sakkal Majalla" panose="02000000000000000000" pitchFamily="2" charset="-78"/>
                          <a:cs typeface="Sakkal Majalla" panose="02000000000000000000" pitchFamily="2" charset="-78"/>
                          <a:sym typeface="Arial"/>
                        </a:rPr>
                        <a:t>حسام عبدالله</a:t>
                      </a:r>
                      <a:endParaRPr lang="en-US" sz="1000" b="1" i="0" u="none" strike="noStrike" kern="1200" cap="none" noProof="0" dirty="0">
                        <a:solidFill>
                          <a:schemeClr val="accent1"/>
                        </a:solidFill>
                        <a:latin typeface="Sakkal Majalla" panose="02000000000000000000" pitchFamily="2" charset="-78"/>
                        <a:ea typeface="+mn-ea"/>
                        <a:cs typeface="Sakkal Majalla" panose="02000000000000000000" pitchFamily="2" charset="-78"/>
                        <a:sym typeface="Arial"/>
                      </a:endParaRPr>
                    </a:p>
                  </a:txBody>
                  <a:tcPr marL="62341" marR="62341" marT="31171" marB="31171"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000" b="1" u="none" strike="noStrike" kern="1200" cap="none">
                          <a:solidFill>
                            <a:schemeClr val="accent1"/>
                          </a:solidFill>
                          <a:latin typeface="Sakkal Majalla" panose="02000000000000000000" pitchFamily="2" charset="-78"/>
                          <a:cs typeface="Sakkal Majalla" panose="02000000000000000000" pitchFamily="2" charset="-78"/>
                          <a:sym typeface="Arial"/>
                        </a:rPr>
                        <a:t>الاستثمار والأصول</a:t>
                      </a:r>
                      <a:endParaRPr lang="en-US" sz="1000" b="1" i="0" u="none" strike="noStrike" kern="1200" cap="none" dirty="0">
                        <a:solidFill>
                          <a:schemeClr val="accent1"/>
                        </a:solidFill>
                        <a:latin typeface="Sakkal Majalla" panose="02000000000000000000" pitchFamily="2" charset="-78"/>
                        <a:ea typeface="微软雅黑"/>
                        <a:cs typeface="Sakkal Majalla" panose="02000000000000000000" pitchFamily="2" charset="-78"/>
                        <a:sym typeface="Arial"/>
                      </a:endParaRPr>
                    </a:p>
                  </a:txBody>
                  <a:tcPr marL="62341" marR="62341" marT="31171" marB="31171"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000" b="1" u="none" strike="noStrike" kern="1200" cap="none">
                          <a:solidFill>
                            <a:schemeClr val="accent1"/>
                          </a:solidFill>
                          <a:latin typeface="Sakkal Majalla" panose="02000000000000000000" pitchFamily="2" charset="-78"/>
                          <a:cs typeface="Sakkal Majalla" panose="02000000000000000000" pitchFamily="2" charset="-78"/>
                          <a:sym typeface="Arial"/>
                        </a:rPr>
                        <a:t>مدير إدارة الاستثمار والأصول</a:t>
                      </a:r>
                      <a:endParaRPr lang="en-US" sz="1000" b="1" i="0" u="none" strike="noStrike" kern="1200" cap="none" dirty="0">
                        <a:solidFill>
                          <a:schemeClr val="accent1"/>
                        </a:solidFill>
                        <a:latin typeface="Sakkal Majalla" panose="02000000000000000000" pitchFamily="2" charset="-78"/>
                        <a:ea typeface="+mn-ea"/>
                        <a:cs typeface="Sakkal Majalla" panose="02000000000000000000" pitchFamily="2" charset="-78"/>
                        <a:sym typeface="Arial"/>
                      </a:endParaRPr>
                    </a:p>
                  </a:txBody>
                  <a:tcPr marL="62341" marR="62341" marT="31171" marB="31171"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491056686"/>
                  </a:ext>
                </a:extLst>
              </a:tr>
              <a:tr h="261230">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rtl="1"/>
                      <a:r>
                        <a:rPr lang="en-US" sz="800" b="0">
                          <a:solidFill>
                            <a:srgbClr val="00467F"/>
                          </a:solidFill>
                          <a:latin typeface="Sakkal Majalla" panose="02000000000000000000" pitchFamily="2" charset="-78"/>
                          <a:cs typeface="Sakkal Majalla" panose="02000000000000000000" pitchFamily="2" charset="-78"/>
                        </a:rPr>
                        <a:t>10</a:t>
                      </a:r>
                      <a:endParaRPr lang="en-US" sz="800" b="0" dirty="0">
                        <a:solidFill>
                          <a:srgbClr val="00467F"/>
                        </a:solidFill>
                        <a:latin typeface="Sakkal Majalla" panose="02000000000000000000" pitchFamily="2" charset="-78"/>
                        <a:cs typeface="Sakkal Majalla" panose="02000000000000000000" pitchFamily="2" charset="-78"/>
                      </a:endParaRPr>
                    </a:p>
                  </a:txBody>
                  <a:tcPr marL="62341" marR="62341" marT="31171" marB="31171"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000" b="1" u="none" strike="noStrike" kern="1200" cap="none" noProof="0">
                          <a:solidFill>
                            <a:schemeClr val="accent1"/>
                          </a:solidFill>
                          <a:latin typeface="Sakkal Majalla" panose="02000000000000000000" pitchFamily="2" charset="-78"/>
                          <a:cs typeface="Sakkal Majalla" panose="02000000000000000000" pitchFamily="2" charset="-78"/>
                          <a:sym typeface="Arial"/>
                        </a:rPr>
                        <a:t>عبدالله البكر</a:t>
                      </a:r>
                      <a:endParaRPr lang="en-US" sz="1000" b="1" i="0" u="none" strike="noStrike" kern="1200" cap="none" noProof="0" dirty="0">
                        <a:solidFill>
                          <a:schemeClr val="accent1"/>
                        </a:solidFill>
                        <a:latin typeface="Sakkal Majalla" panose="02000000000000000000" pitchFamily="2" charset="-78"/>
                        <a:ea typeface="+mn-ea"/>
                        <a:cs typeface="Sakkal Majalla" panose="02000000000000000000" pitchFamily="2" charset="-78"/>
                        <a:sym typeface="Arial"/>
                      </a:endParaRPr>
                    </a:p>
                  </a:txBody>
                  <a:tcPr marL="62341" marR="62341" marT="31171" marB="31171"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000" b="1" i="0" u="none" strike="noStrike" kern="1200" cap="none" noProof="0">
                          <a:solidFill>
                            <a:schemeClr val="accent1"/>
                          </a:solidFill>
                          <a:latin typeface="Sakkal Majalla" panose="02000000000000000000" pitchFamily="2" charset="-78"/>
                          <a:ea typeface="微软雅黑"/>
                          <a:cs typeface="Sakkal Majalla" panose="02000000000000000000" pitchFamily="2" charset="-78"/>
                          <a:sym typeface="Arial"/>
                        </a:rPr>
                        <a:t>-</a:t>
                      </a:r>
                      <a:endParaRPr lang="en-US" sz="1000" b="1" i="0" u="none" strike="noStrike" kern="1200" cap="none" noProof="0" dirty="0">
                        <a:solidFill>
                          <a:schemeClr val="accent1"/>
                        </a:solidFill>
                        <a:latin typeface="Sakkal Majalla" panose="02000000000000000000" pitchFamily="2" charset="-78"/>
                        <a:ea typeface="微软雅黑"/>
                        <a:cs typeface="Sakkal Majalla" panose="02000000000000000000" pitchFamily="2" charset="-78"/>
                        <a:sym typeface="Arial"/>
                      </a:endParaRPr>
                    </a:p>
                  </a:txBody>
                  <a:tcPr marL="62341" marR="62341" marT="31171" marB="31171"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000" b="1" u="none" strike="noStrike" kern="1200" cap="none" noProof="0">
                          <a:solidFill>
                            <a:schemeClr val="accent1"/>
                          </a:solidFill>
                          <a:latin typeface="Sakkal Majalla" panose="02000000000000000000" pitchFamily="2" charset="-78"/>
                          <a:cs typeface="Sakkal Majalla" panose="02000000000000000000" pitchFamily="2" charset="-78"/>
                          <a:sym typeface="Arial"/>
                        </a:rPr>
                        <a:t>الرئيس التنفيذي للمجموعة</a:t>
                      </a:r>
                      <a:endParaRPr lang="en-US" sz="1000" b="1" i="0" u="none" strike="noStrike" kern="1200" cap="none" noProof="0" dirty="0">
                        <a:solidFill>
                          <a:schemeClr val="accent1"/>
                        </a:solidFill>
                        <a:latin typeface="Sakkal Majalla" panose="02000000000000000000" pitchFamily="2" charset="-78"/>
                        <a:ea typeface="微软雅黑"/>
                        <a:cs typeface="Sakkal Majalla" panose="02000000000000000000" pitchFamily="2" charset="-78"/>
                        <a:sym typeface="Arial"/>
                      </a:endParaRPr>
                    </a:p>
                  </a:txBody>
                  <a:tcPr marL="62341" marR="62341" marT="31171" marB="31171"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976783386"/>
                  </a:ext>
                </a:extLst>
              </a:tr>
            </a:tbl>
          </a:graphicData>
        </a:graphic>
      </p:graphicFrame>
      <p:sp>
        <p:nvSpPr>
          <p:cNvPr id="2" name="Slide Number Placeholder 1">
            <a:extLst>
              <a:ext uri="{FF2B5EF4-FFF2-40B4-BE49-F238E27FC236}">
                <a16:creationId xmlns:a16="http://schemas.microsoft.com/office/drawing/2014/main" id="{C0009303-E1E8-79B4-F353-1ED69C3C1153}"/>
              </a:ext>
            </a:extLst>
          </p:cNvPr>
          <p:cNvSpPr>
            <a:spLocks noGrp="1"/>
          </p:cNvSpPr>
          <p:nvPr>
            <p:ph type="sldNum" sz="quarter" idx="4"/>
          </p:nvPr>
        </p:nvSpPr>
        <p:spPr/>
        <p:txBody>
          <a:bodyPr/>
          <a:lstStyle/>
          <a:p>
            <a:fld id="{402EAA05-6333-46EE-AAC8-A5AD6A996142}" type="slidenum">
              <a:rPr lang="en-US" smtClean="0"/>
              <a:t>15</a:t>
            </a:fld>
            <a:endParaRPr lang="en-US" dirty="0"/>
          </a:p>
        </p:txBody>
      </p:sp>
      <p:sp>
        <p:nvSpPr>
          <p:cNvPr id="3" name="Title 1">
            <a:extLst>
              <a:ext uri="{FF2B5EF4-FFF2-40B4-BE49-F238E27FC236}">
                <a16:creationId xmlns:a16="http://schemas.microsoft.com/office/drawing/2014/main" id="{6707528D-1BAA-09D2-474E-F8535D37A202}"/>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nSpc>
                <a:spcPct val="115000"/>
              </a:lnSpc>
              <a:spcAft>
                <a:spcPts val="300"/>
              </a:spcAft>
            </a:pPr>
            <a:r>
              <a:rPr lang="en-US" sz="1800" kern="100">
                <a:latin typeface="Aptos" panose="020B0004020202020204" pitchFamily="34" charset="0"/>
                <a:ea typeface="Aptos" panose="020B0004020202020204" pitchFamily="34" charset="0"/>
                <a:cs typeface="Sakkal Majalla" panose="02000000000000000000" pitchFamily="2" charset="-78"/>
              </a:rPr>
              <a:t>المقابلات الاستراتيجية</a:t>
            </a:r>
            <a:endParaRPr lang="en-US" sz="1800" kern="100" dirty="0">
              <a:latin typeface="Aptos" panose="020B0004020202020204" pitchFamily="34" charset="0"/>
              <a:ea typeface="Aptos" panose="020B0004020202020204" pitchFamily="34" charset="0"/>
              <a:cs typeface="Sakkal Majalla" panose="02000000000000000000" pitchFamily="2" charset="-78"/>
            </a:endParaRPr>
          </a:p>
        </p:txBody>
      </p:sp>
      <p:sp>
        <p:nvSpPr>
          <p:cNvPr id="4" name="Rectangle 3">
            <a:extLst>
              <a:ext uri="{FF2B5EF4-FFF2-40B4-BE49-F238E27FC236}">
                <a16:creationId xmlns:a16="http://schemas.microsoft.com/office/drawing/2014/main" id="{8A0CF4D3-8484-C550-D882-5C831ABD065A}"/>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algn="r" rtl="1"/>
            <a:endParaRPr lang="en-US" sz="253" dirty="0"/>
          </a:p>
        </p:txBody>
      </p:sp>
      <p:sp>
        <p:nvSpPr>
          <p:cNvPr id="5" name="Subtitle 2">
            <a:extLst>
              <a:ext uri="{FF2B5EF4-FFF2-40B4-BE49-F238E27FC236}">
                <a16:creationId xmlns:a16="http://schemas.microsoft.com/office/drawing/2014/main" id="{F21A84FD-EE3F-67DC-5007-2BEEAD6E3341}"/>
              </a:ext>
            </a:extLst>
          </p:cNvPr>
          <p:cNvSpPr txBox="1">
            <a:spLocks/>
          </p:cNvSpPr>
          <p:nvPr/>
        </p:nvSpPr>
        <p:spPr>
          <a:xfrm>
            <a:off x="4112596" y="794011"/>
            <a:ext cx="4745952" cy="305853"/>
          </a:xfrm>
          <a:prstGeom prst="rect">
            <a:avLst/>
          </a:prstGeom>
          <a:noFill/>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defRPr/>
            </a:pPr>
            <a:r>
              <a:rPr lang="en-US" sz="1500" kern="0">
                <a:solidFill>
                  <a:srgbClr val="44546A"/>
                </a:solidFill>
                <a:latin typeface="Sakkal Majalla" panose="02000000000000000000" pitchFamily="2" charset="-78"/>
                <a:cs typeface="Sakkal Majalla" panose="02000000000000000000" pitchFamily="2" charset="-78"/>
              </a:rPr>
              <a:t>قمنا بإجراء المقابلات الاستراتيجية مع </a:t>
            </a:r>
            <a:endParaRPr lang="en-US" sz="1500" kern="0" dirty="0">
              <a:solidFill>
                <a:srgbClr val="44546A"/>
              </a:solidFill>
              <a:latin typeface="Sakkal Majalla" panose="02000000000000000000" pitchFamily="2" charset="-78"/>
              <a:cs typeface="Sakkal Majalla" panose="02000000000000000000" pitchFamily="2" charset="-78"/>
            </a:endParaRPr>
          </a:p>
        </p:txBody>
      </p:sp>
      <p:sp>
        <p:nvSpPr>
          <p:cNvPr id="6" name="Rectangle 5">
            <a:extLst>
              <a:ext uri="{FF2B5EF4-FFF2-40B4-BE49-F238E27FC236}">
                <a16:creationId xmlns:a16="http://schemas.microsoft.com/office/drawing/2014/main" id="{4F5CB94E-C5A9-7398-5A14-E2D771A60A65}"/>
              </a:ext>
            </a:extLst>
          </p:cNvPr>
          <p:cNvSpPr/>
          <p:nvPr/>
        </p:nvSpPr>
        <p:spPr>
          <a:xfrm flipH="1">
            <a:off x="424796" y="1533817"/>
            <a:ext cx="3448803" cy="2617032"/>
          </a:xfrm>
          <a:prstGeom prst="rect">
            <a:avLst/>
          </a:prstGeom>
          <a:solidFill>
            <a:schemeClr val="accent1">
              <a:lumMod val="20000"/>
              <a:lumOff val="80000"/>
              <a:alpha val="40000"/>
            </a:schemeClr>
          </a:solidFill>
          <a:ln>
            <a:noFill/>
          </a:ln>
        </p:spPr>
        <p:txBody>
          <a:bodyPr wrap="square" tIns="91440" rIns="102870" rtlCol="0" anchor="t">
            <a:noAutofit/>
          </a:bodyPr>
          <a:lstStyle/>
          <a:p>
            <a:pPr marL="568325" indent="-87313" algn="r" defTabSz="342883" rtl="1">
              <a:lnSpc>
                <a:spcPct val="150000"/>
              </a:lnSpc>
              <a:buFont typeface="Wingdings" panose="05000000000000000000" pitchFamily="2" charset="2"/>
              <a:buChar char="§"/>
              <a:defRPr/>
            </a:pPr>
            <a:r>
              <a:rPr lang="en-US" sz="14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التوجهات</a:t>
            </a:r>
            <a:r>
              <a:rPr lang="en-US" sz="14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4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الاستراتيجية</a:t>
            </a:r>
            <a:r>
              <a:rPr lang="en-US" sz="14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4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للمجموعة</a:t>
            </a:r>
            <a:endParaRPr lang="en-US" sz="14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endParaRPr>
          </a:p>
          <a:p>
            <a:pPr marL="568325" indent="-87313" algn="r" defTabSz="342883" rtl="1">
              <a:lnSpc>
                <a:spcPct val="150000"/>
              </a:lnSpc>
              <a:buFont typeface="Wingdings" panose="05000000000000000000" pitchFamily="2" charset="2"/>
              <a:buChar char="§"/>
              <a:defRPr/>
            </a:pPr>
            <a:r>
              <a:rPr lang="en-US" sz="14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التوجهات</a:t>
            </a:r>
            <a:r>
              <a:rPr lang="en-US" sz="14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4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الاستراتيجية</a:t>
            </a:r>
            <a:r>
              <a:rPr lang="en-US" sz="14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4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للشركات</a:t>
            </a:r>
            <a:r>
              <a:rPr lang="en-US" sz="14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التابعة</a:t>
            </a:r>
          </a:p>
          <a:p>
            <a:pPr marL="568325" indent="-87313" algn="r" defTabSz="342883" rtl="1">
              <a:lnSpc>
                <a:spcPct val="150000"/>
              </a:lnSpc>
              <a:buFont typeface="Wingdings" panose="05000000000000000000" pitchFamily="2" charset="2"/>
              <a:buChar char="§"/>
              <a:defRPr/>
            </a:pPr>
            <a:r>
              <a:rPr lang="en-US" sz="14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مهام</a:t>
            </a:r>
            <a:r>
              <a:rPr lang="en-US" sz="14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4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ومسؤوليات</a:t>
            </a:r>
            <a:r>
              <a:rPr lang="en-US" sz="14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4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الإدارات</a:t>
            </a:r>
            <a:endParaRPr lang="en-US" sz="14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endParaRPr>
          </a:p>
          <a:p>
            <a:pPr marL="568325" indent="-87313" algn="r" defTabSz="342883" rtl="1">
              <a:lnSpc>
                <a:spcPct val="150000"/>
              </a:lnSpc>
              <a:buFont typeface="Wingdings" panose="05000000000000000000" pitchFamily="2" charset="2"/>
              <a:buChar char="§"/>
              <a:defRPr/>
            </a:pPr>
            <a:r>
              <a:rPr lang="en-US" sz="14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التقاطعات</a:t>
            </a:r>
            <a:r>
              <a:rPr lang="en-US" sz="14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4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والعلاقة</a:t>
            </a:r>
            <a:r>
              <a:rPr lang="en-US" sz="14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4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بين</a:t>
            </a:r>
            <a:r>
              <a:rPr lang="en-US" sz="14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المجموعة </a:t>
            </a:r>
            <a:r>
              <a:rPr lang="en-US" sz="14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والشركات</a:t>
            </a:r>
            <a:r>
              <a:rPr lang="en-US" sz="14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التابعة </a:t>
            </a:r>
            <a:r>
              <a:rPr lang="en-US" sz="14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لها</a:t>
            </a:r>
            <a:endParaRPr lang="en-US" sz="14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endParaRPr>
          </a:p>
          <a:p>
            <a:pPr marL="568325" indent="-87313" algn="r" defTabSz="342883" rtl="1">
              <a:lnSpc>
                <a:spcPct val="150000"/>
              </a:lnSpc>
              <a:buFont typeface="Wingdings" panose="05000000000000000000" pitchFamily="2" charset="2"/>
              <a:buChar char="§"/>
              <a:defRPr/>
            </a:pPr>
            <a:r>
              <a:rPr lang="en-US" sz="14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التقاطعات</a:t>
            </a:r>
            <a:r>
              <a:rPr lang="en-US" sz="14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4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بين</a:t>
            </a:r>
            <a:r>
              <a:rPr lang="en-US" sz="14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4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الإدارات</a:t>
            </a:r>
            <a:r>
              <a:rPr lang="en-US" sz="14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في المجموعة</a:t>
            </a:r>
          </a:p>
          <a:p>
            <a:pPr marL="568325" indent="-87313" algn="r" defTabSz="342883" rtl="1">
              <a:lnSpc>
                <a:spcPct val="150000"/>
              </a:lnSpc>
              <a:buFont typeface="Wingdings" panose="05000000000000000000" pitchFamily="2" charset="2"/>
              <a:buChar char="§"/>
              <a:defRPr/>
            </a:pPr>
            <a:r>
              <a:rPr lang="en-US" sz="14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نقاط</a:t>
            </a:r>
            <a:r>
              <a:rPr lang="en-US" sz="14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4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التطوير</a:t>
            </a:r>
            <a:r>
              <a:rPr lang="en-US" sz="14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4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الحالية</a:t>
            </a:r>
            <a:r>
              <a:rPr lang="en-US" sz="14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p>
        </p:txBody>
      </p:sp>
      <p:sp>
        <p:nvSpPr>
          <p:cNvPr id="7" name="Rectangle: Rounded Corners 6">
            <a:extLst>
              <a:ext uri="{FF2B5EF4-FFF2-40B4-BE49-F238E27FC236}">
                <a16:creationId xmlns:a16="http://schemas.microsoft.com/office/drawing/2014/main" id="{07889D63-2D2B-769F-68EB-9898F6473081}"/>
              </a:ext>
            </a:extLst>
          </p:cNvPr>
          <p:cNvSpPr/>
          <p:nvPr/>
        </p:nvSpPr>
        <p:spPr>
          <a:xfrm flipH="1">
            <a:off x="424802" y="1190039"/>
            <a:ext cx="3448796" cy="293340"/>
          </a:xfrm>
          <a:prstGeom prst="roundRect">
            <a:avLst/>
          </a:prstGeom>
          <a:solidFill>
            <a:schemeClr val="accent1"/>
          </a:solidFill>
          <a:ln>
            <a:noFill/>
          </a:ln>
        </p:spPr>
        <p:txBody>
          <a:bodyPr vert="horz" wrap="square" lIns="0" tIns="0" rIns="0" bIns="0" rtlCol="0" anchor="ctr">
            <a:noAutofit/>
          </a:bodyPr>
          <a:lstStyle/>
          <a:p>
            <a:pPr algn="ctr" defTabSz="342883" rtl="1">
              <a:defRPr/>
            </a:pPr>
            <a:r>
              <a:rPr lang="en-US" sz="1600" b="1" dirty="0" err="1">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جوانب</a:t>
            </a:r>
            <a:r>
              <a:rPr lang="en-US" sz="16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600" b="1" dirty="0" err="1">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التغطية</a:t>
            </a:r>
            <a:r>
              <a:rPr lang="en-US" sz="16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 في </a:t>
            </a:r>
            <a:r>
              <a:rPr lang="en-US" sz="1600" b="1" dirty="0" err="1">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المقابلات</a:t>
            </a:r>
            <a:r>
              <a:rPr lang="en-US" sz="16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 </a:t>
            </a:r>
          </a:p>
        </p:txBody>
      </p:sp>
      <p:sp>
        <p:nvSpPr>
          <p:cNvPr id="67" name="Isosceles Triangle 6">
            <a:extLst>
              <a:ext uri="{FF2B5EF4-FFF2-40B4-BE49-F238E27FC236}">
                <a16:creationId xmlns:a16="http://schemas.microsoft.com/office/drawing/2014/main" id="{AD2210FF-D179-D471-2E72-72C30D0C3BC9}"/>
              </a:ext>
            </a:extLst>
          </p:cNvPr>
          <p:cNvSpPr/>
          <p:nvPr/>
        </p:nvSpPr>
        <p:spPr>
          <a:xfrm rot="16200000">
            <a:off x="2356284" y="2633530"/>
            <a:ext cx="2617030" cy="417599"/>
          </a:xfrm>
          <a:prstGeom prst="triangle">
            <a:avLst>
              <a:gd name="adj" fmla="val 50277"/>
            </a:avLst>
          </a:prstGeom>
          <a:solidFill>
            <a:schemeClr val="bg1"/>
          </a:solidFill>
          <a:ln w="12700" cap="flat" cmpd="sng" algn="ctr">
            <a:noFill/>
            <a:prstDash val="solid"/>
            <a:miter lim="800000"/>
          </a:ln>
          <a:effectLst/>
        </p:spPr>
        <p:txBody>
          <a:bodyPr rtlCol="0" anchor="ctr"/>
          <a:lstStyle/>
          <a:p>
            <a:pPr algn="ctr" rtl="1">
              <a:defRPr/>
            </a:pPr>
            <a:endParaRPr lang="en-US" sz="1350" dirty="0">
              <a:solidFill>
                <a:schemeClr val="accent1">
                  <a:lumMod val="50000"/>
                </a:schemeClr>
              </a:solidFill>
              <a:latin typeface="Sakkal Majalla" panose="02000000000000000000" pitchFamily="2" charset="-78"/>
              <a:ea typeface="微软雅黑"/>
              <a:cs typeface="Sakkal Majalla" panose="02000000000000000000" pitchFamily="2" charset="-78"/>
            </a:endParaRPr>
          </a:p>
        </p:txBody>
      </p:sp>
    </p:spTree>
    <p:extLst>
      <p:ext uri="{BB962C8B-B14F-4D97-AF65-F5344CB8AC3E}">
        <p14:creationId xmlns:p14="http://schemas.microsoft.com/office/powerpoint/2010/main" val="29095829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A512AA-26D1-8A44-9935-7F26B77078D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009303-E1E8-79B4-F353-1ED69C3C1153}"/>
              </a:ext>
            </a:extLst>
          </p:cNvPr>
          <p:cNvSpPr>
            <a:spLocks noGrp="1"/>
          </p:cNvSpPr>
          <p:nvPr>
            <p:ph type="sldNum" sz="quarter" idx="4"/>
          </p:nvPr>
        </p:nvSpPr>
        <p:spPr/>
        <p:txBody>
          <a:bodyPr/>
          <a:lstStyle/>
          <a:p>
            <a:fld id="{402EAA05-6333-46EE-AAC8-A5AD6A996142}" type="slidenum">
              <a:rPr lang="en-US" smtClean="0"/>
              <a:t>16</a:t>
            </a:fld>
            <a:endParaRPr lang="en-US" dirty="0"/>
          </a:p>
        </p:txBody>
      </p:sp>
      <p:sp>
        <p:nvSpPr>
          <p:cNvPr id="3" name="Title 1">
            <a:extLst>
              <a:ext uri="{FF2B5EF4-FFF2-40B4-BE49-F238E27FC236}">
                <a16:creationId xmlns:a16="http://schemas.microsoft.com/office/drawing/2014/main" id="{6707528D-1BAA-09D2-474E-F8535D37A202}"/>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nSpc>
                <a:spcPct val="115000"/>
              </a:lnSpc>
              <a:spcAft>
                <a:spcPts val="300"/>
              </a:spcAft>
            </a:pPr>
            <a:r>
              <a:rPr lang="en-US" sz="1800" kern="100">
                <a:latin typeface="Aptos" panose="020B0004020202020204" pitchFamily="34" charset="0"/>
                <a:ea typeface="Aptos" panose="020B0004020202020204" pitchFamily="34" charset="0"/>
                <a:cs typeface="Sakkal Majalla" panose="02000000000000000000" pitchFamily="2" charset="-78"/>
              </a:rPr>
              <a:t>ملخص المقابلات الاستراتيجية (1\2)</a:t>
            </a:r>
            <a:endParaRPr lang="en-US" sz="1800" kern="100" dirty="0">
              <a:latin typeface="Aptos" panose="020B0004020202020204" pitchFamily="34" charset="0"/>
              <a:ea typeface="Aptos" panose="020B0004020202020204" pitchFamily="34" charset="0"/>
              <a:cs typeface="Sakkal Majalla" panose="02000000000000000000" pitchFamily="2" charset="-78"/>
            </a:endParaRPr>
          </a:p>
        </p:txBody>
      </p:sp>
      <p:sp>
        <p:nvSpPr>
          <p:cNvPr id="4" name="Rectangle 3">
            <a:extLst>
              <a:ext uri="{FF2B5EF4-FFF2-40B4-BE49-F238E27FC236}">
                <a16:creationId xmlns:a16="http://schemas.microsoft.com/office/drawing/2014/main" id="{8A0CF4D3-8484-C550-D882-5C831ABD065A}"/>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algn="r" rtl="1"/>
            <a:endParaRPr lang="en-US" sz="253" dirty="0"/>
          </a:p>
        </p:txBody>
      </p:sp>
      <p:sp>
        <p:nvSpPr>
          <p:cNvPr id="5" name="Rectangle: Rounded Corners 4">
            <a:extLst>
              <a:ext uri="{FF2B5EF4-FFF2-40B4-BE49-F238E27FC236}">
                <a16:creationId xmlns:a16="http://schemas.microsoft.com/office/drawing/2014/main" id="{21616188-6835-B5FF-6F58-421005832245}"/>
              </a:ext>
            </a:extLst>
          </p:cNvPr>
          <p:cNvSpPr/>
          <p:nvPr/>
        </p:nvSpPr>
        <p:spPr>
          <a:xfrm flipH="1">
            <a:off x="6154615" y="971550"/>
            <a:ext cx="2444422" cy="329712"/>
          </a:xfrm>
          <a:prstGeom prst="roundRect">
            <a:avLst/>
          </a:prstGeom>
          <a:solidFill>
            <a:schemeClr val="accent1"/>
          </a:solidFill>
          <a:ln>
            <a:noFill/>
          </a:ln>
        </p:spPr>
        <p:txBody>
          <a:bodyPr vert="horz" wrap="square" lIns="0" tIns="0" rIns="0" bIns="0" rtlCol="0" anchor="ctr">
            <a:noAutofit/>
          </a:bodyPr>
          <a:lstStyle/>
          <a:p>
            <a:pPr algn="ctr" defTabSz="342883" rtl="1">
              <a:defRPr/>
            </a:pPr>
            <a:r>
              <a:rPr lang="en-US" sz="1600" b="1">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التوجهات الاستراتيجية</a:t>
            </a:r>
            <a:endParaRPr lang="en-US" sz="16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6" name="Rectangle: Rounded Corners 5">
            <a:extLst>
              <a:ext uri="{FF2B5EF4-FFF2-40B4-BE49-F238E27FC236}">
                <a16:creationId xmlns:a16="http://schemas.microsoft.com/office/drawing/2014/main" id="{2EA3A52B-9A0C-9C2B-F459-57F8CAF29D3B}"/>
              </a:ext>
            </a:extLst>
          </p:cNvPr>
          <p:cNvSpPr/>
          <p:nvPr/>
        </p:nvSpPr>
        <p:spPr>
          <a:xfrm flipH="1">
            <a:off x="544963" y="971550"/>
            <a:ext cx="5560415" cy="329712"/>
          </a:xfrm>
          <a:prstGeom prst="roundRect">
            <a:avLst/>
          </a:prstGeom>
          <a:solidFill>
            <a:schemeClr val="accent1"/>
          </a:solidFill>
          <a:ln>
            <a:noFill/>
          </a:ln>
        </p:spPr>
        <p:txBody>
          <a:bodyPr vert="horz" wrap="square" lIns="0" tIns="0" rIns="0" bIns="0" rtlCol="0" anchor="ctr">
            <a:noAutofit/>
          </a:bodyPr>
          <a:lstStyle/>
          <a:p>
            <a:pPr algn="ctr" defTabSz="342883" rtl="1">
              <a:defRPr/>
            </a:pPr>
            <a:r>
              <a:rPr lang="en-US" sz="1600" b="1">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الشرح</a:t>
            </a:r>
            <a:endParaRPr lang="en-US" sz="16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10" name="Rectangle: Rounded Corners 9">
            <a:extLst>
              <a:ext uri="{FF2B5EF4-FFF2-40B4-BE49-F238E27FC236}">
                <a16:creationId xmlns:a16="http://schemas.microsoft.com/office/drawing/2014/main" id="{6B4C82E2-FACF-EBF3-1931-5FA61D8E19CA}"/>
              </a:ext>
            </a:extLst>
          </p:cNvPr>
          <p:cNvSpPr/>
          <p:nvPr/>
        </p:nvSpPr>
        <p:spPr>
          <a:xfrm flipH="1">
            <a:off x="6154613" y="1339806"/>
            <a:ext cx="2096087" cy="436518"/>
          </a:xfrm>
          <a:prstGeom prst="roundRect">
            <a:avLst/>
          </a:prstGeom>
          <a:solidFill>
            <a:schemeClr val="accent4">
              <a:lumMod val="60000"/>
              <a:lumOff val="40000"/>
            </a:schemeClr>
          </a:solidFill>
          <a:ln>
            <a:noFill/>
          </a:ln>
        </p:spPr>
        <p:txBody>
          <a:bodyPr vert="horz" wrap="square" lIns="0" tIns="0" rIns="182880" bIns="0" rtlCol="0" anchor="ctr">
            <a:noAutofit/>
          </a:bodyPr>
          <a:lstStyle/>
          <a:p>
            <a:pPr algn="r" defTabSz="342883" rtl="1">
              <a:defRPr/>
            </a:pPr>
            <a:r>
              <a:rPr lang="en-US" sz="1200">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العلامة التجارية</a:t>
            </a:r>
            <a:endParaRPr lang="en-US" sz="1200" dirty="0">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11" name="Rectangle: Rounded Corners 10">
            <a:extLst>
              <a:ext uri="{FF2B5EF4-FFF2-40B4-BE49-F238E27FC236}">
                <a16:creationId xmlns:a16="http://schemas.microsoft.com/office/drawing/2014/main" id="{2D1922D5-6FD8-9FF6-92E7-FF0171E6B306}"/>
              </a:ext>
            </a:extLst>
          </p:cNvPr>
          <p:cNvSpPr/>
          <p:nvPr/>
        </p:nvSpPr>
        <p:spPr>
          <a:xfrm flipH="1">
            <a:off x="544960" y="1339806"/>
            <a:ext cx="5560415" cy="436518"/>
          </a:xfrm>
          <a:prstGeom prst="roundRect">
            <a:avLst/>
          </a:prstGeom>
          <a:solidFill>
            <a:schemeClr val="accent4">
              <a:lumMod val="20000"/>
              <a:lumOff val="80000"/>
            </a:schemeClr>
          </a:solidFill>
          <a:ln>
            <a:noFill/>
          </a:ln>
        </p:spPr>
        <p:txBody>
          <a:bodyPr vert="horz" wrap="square" lIns="0" tIns="0" rIns="182880" bIns="0" rtlCol="0" anchor="ctr">
            <a:noAutofit/>
          </a:bodyPr>
          <a:lstStyle/>
          <a:p>
            <a:pPr algn="r" defTabSz="342883" rtl="1">
              <a:defRPr/>
            </a:pP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تسعى</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الشركة</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الى</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تعزيز</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علامتها</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التجارية</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في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السوق</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المحلي</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وتعزيز</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الظهور</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الإعلامي</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p>
        </p:txBody>
      </p:sp>
      <p:sp>
        <p:nvSpPr>
          <p:cNvPr id="12" name="Arrow: Pentagon 11">
            <a:extLst>
              <a:ext uri="{FF2B5EF4-FFF2-40B4-BE49-F238E27FC236}">
                <a16:creationId xmlns:a16="http://schemas.microsoft.com/office/drawing/2014/main" id="{B7420F68-FA25-C0D8-A746-70FF3C216BBF}"/>
              </a:ext>
            </a:extLst>
          </p:cNvPr>
          <p:cNvSpPr/>
          <p:nvPr/>
        </p:nvSpPr>
        <p:spPr>
          <a:xfrm flipH="1">
            <a:off x="8131125" y="1339806"/>
            <a:ext cx="467911" cy="436518"/>
          </a:xfrm>
          <a:prstGeom prst="homePlate">
            <a:avLst>
              <a:gd name="adj" fmla="val 24662"/>
            </a:avLst>
          </a:prstGeom>
          <a:solidFill>
            <a:schemeClr val="accent1"/>
          </a:solidFill>
          <a:ln>
            <a:noFill/>
          </a:ln>
        </p:spPr>
        <p:txBody>
          <a:bodyPr vert="horz" wrap="square" lIns="0" tIns="0" rIns="0" bIns="0" rtlCol="0" anchor="ctr">
            <a:noAutofit/>
          </a:bodyPr>
          <a:lstStyle/>
          <a:p>
            <a:pPr algn="ctr" defTabSz="342883" rtl="1">
              <a:defRPr/>
            </a:pPr>
            <a:r>
              <a:rPr lang="en-US" sz="1200" b="1">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1</a:t>
            </a: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13" name="Rectangle: Rounded Corners 12">
            <a:extLst>
              <a:ext uri="{FF2B5EF4-FFF2-40B4-BE49-F238E27FC236}">
                <a16:creationId xmlns:a16="http://schemas.microsoft.com/office/drawing/2014/main" id="{2A077565-5F33-4399-6F03-71FEA01CB135}"/>
              </a:ext>
            </a:extLst>
          </p:cNvPr>
          <p:cNvSpPr/>
          <p:nvPr/>
        </p:nvSpPr>
        <p:spPr>
          <a:xfrm flipH="1">
            <a:off x="6154613" y="1818960"/>
            <a:ext cx="2096087" cy="436518"/>
          </a:xfrm>
          <a:prstGeom prst="roundRect">
            <a:avLst/>
          </a:prstGeom>
          <a:solidFill>
            <a:schemeClr val="accent4">
              <a:lumMod val="60000"/>
              <a:lumOff val="40000"/>
            </a:schemeClr>
          </a:solidFill>
          <a:ln>
            <a:noFill/>
          </a:ln>
        </p:spPr>
        <p:txBody>
          <a:bodyPr vert="horz" wrap="square" lIns="0" tIns="0" rIns="182880" bIns="0" rtlCol="0" anchor="ctr">
            <a:noAutofit/>
          </a:bodyPr>
          <a:lstStyle/>
          <a:p>
            <a:pPr algn="r" defTabSz="342883" rtl="1">
              <a:defRPr/>
            </a:pPr>
            <a:r>
              <a:rPr lang="en-US" sz="1200">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تنويع مصادر الدخل</a:t>
            </a:r>
            <a:endParaRPr lang="en-US" sz="1200" dirty="0">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14" name="Rectangle: Rounded Corners 13">
            <a:extLst>
              <a:ext uri="{FF2B5EF4-FFF2-40B4-BE49-F238E27FC236}">
                <a16:creationId xmlns:a16="http://schemas.microsoft.com/office/drawing/2014/main" id="{9D48379A-F556-7543-D151-1A160DEE34B7}"/>
              </a:ext>
            </a:extLst>
          </p:cNvPr>
          <p:cNvSpPr/>
          <p:nvPr/>
        </p:nvSpPr>
        <p:spPr>
          <a:xfrm flipH="1">
            <a:off x="544960" y="1818960"/>
            <a:ext cx="5560415" cy="436518"/>
          </a:xfrm>
          <a:prstGeom prst="roundRect">
            <a:avLst/>
          </a:prstGeom>
          <a:solidFill>
            <a:schemeClr val="accent4">
              <a:lumMod val="20000"/>
              <a:lumOff val="80000"/>
            </a:schemeClr>
          </a:solidFill>
          <a:ln>
            <a:noFill/>
          </a:ln>
        </p:spPr>
        <p:txBody>
          <a:bodyPr vert="horz" wrap="square" lIns="0" tIns="0" rIns="182880" bIns="0" rtlCol="0" anchor="ctr">
            <a:noAutofit/>
          </a:bodyPr>
          <a:lstStyle/>
          <a:p>
            <a:pPr algn="r" defTabSz="342883" rtl="1">
              <a:defRPr/>
            </a:pP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تستهدف</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الشركة</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تنوع</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استثماراتها</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في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مجلات</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عدة</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مثل</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الضيافة</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والفندقة</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والصناعة</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الطبية</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لضمان</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الاستدامة</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المالية</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p>
        </p:txBody>
      </p:sp>
      <p:sp>
        <p:nvSpPr>
          <p:cNvPr id="15" name="Arrow: Pentagon 14">
            <a:extLst>
              <a:ext uri="{FF2B5EF4-FFF2-40B4-BE49-F238E27FC236}">
                <a16:creationId xmlns:a16="http://schemas.microsoft.com/office/drawing/2014/main" id="{B8A164B8-6489-0AC6-2C62-27430725CA0C}"/>
              </a:ext>
            </a:extLst>
          </p:cNvPr>
          <p:cNvSpPr/>
          <p:nvPr/>
        </p:nvSpPr>
        <p:spPr>
          <a:xfrm flipH="1">
            <a:off x="8131125" y="1818960"/>
            <a:ext cx="467911" cy="436518"/>
          </a:xfrm>
          <a:prstGeom prst="homePlate">
            <a:avLst>
              <a:gd name="adj" fmla="val 24662"/>
            </a:avLst>
          </a:prstGeom>
          <a:solidFill>
            <a:schemeClr val="accent1"/>
          </a:solidFill>
          <a:ln>
            <a:noFill/>
          </a:ln>
        </p:spPr>
        <p:txBody>
          <a:bodyPr vert="horz" wrap="square" lIns="0" tIns="0" rIns="0" bIns="0" rtlCol="0" anchor="ctr">
            <a:noAutofit/>
          </a:bodyPr>
          <a:lstStyle/>
          <a:p>
            <a:pPr algn="ctr" defTabSz="342883" rtl="1">
              <a:defRPr/>
            </a:pPr>
            <a:r>
              <a:rPr lang="en-US" sz="1200" b="1">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2</a:t>
            </a: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16" name="Rectangle: Rounded Corners 15">
            <a:extLst>
              <a:ext uri="{FF2B5EF4-FFF2-40B4-BE49-F238E27FC236}">
                <a16:creationId xmlns:a16="http://schemas.microsoft.com/office/drawing/2014/main" id="{821954FC-B578-9227-8E57-603061E950EC}"/>
              </a:ext>
            </a:extLst>
          </p:cNvPr>
          <p:cNvSpPr/>
          <p:nvPr/>
        </p:nvSpPr>
        <p:spPr>
          <a:xfrm flipH="1">
            <a:off x="6154613" y="2298114"/>
            <a:ext cx="2096087" cy="436518"/>
          </a:xfrm>
          <a:prstGeom prst="roundRect">
            <a:avLst/>
          </a:prstGeom>
          <a:solidFill>
            <a:schemeClr val="accent4">
              <a:lumMod val="60000"/>
              <a:lumOff val="40000"/>
            </a:schemeClr>
          </a:solidFill>
          <a:ln>
            <a:noFill/>
          </a:ln>
        </p:spPr>
        <p:txBody>
          <a:bodyPr vert="horz" wrap="square" lIns="0" tIns="0" rIns="182880" bIns="0" rtlCol="0" anchor="ctr">
            <a:noAutofit/>
          </a:bodyPr>
          <a:lstStyle/>
          <a:p>
            <a:pPr algn="r" defTabSz="342883" rtl="1">
              <a:defRPr/>
            </a:pPr>
            <a:r>
              <a:rPr lang="en-US" sz="1200" dirty="0" err="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الشركات</a:t>
            </a:r>
            <a:r>
              <a:rPr lang="en-US" sz="1200" dirty="0">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 التابعة</a:t>
            </a:r>
          </a:p>
        </p:txBody>
      </p:sp>
      <p:sp>
        <p:nvSpPr>
          <p:cNvPr id="17" name="Rectangle: Rounded Corners 16">
            <a:extLst>
              <a:ext uri="{FF2B5EF4-FFF2-40B4-BE49-F238E27FC236}">
                <a16:creationId xmlns:a16="http://schemas.microsoft.com/office/drawing/2014/main" id="{B51FD158-50A8-C247-E512-1776FD95849E}"/>
              </a:ext>
            </a:extLst>
          </p:cNvPr>
          <p:cNvSpPr/>
          <p:nvPr/>
        </p:nvSpPr>
        <p:spPr>
          <a:xfrm flipH="1">
            <a:off x="544960" y="2298114"/>
            <a:ext cx="5560415" cy="436518"/>
          </a:xfrm>
          <a:prstGeom prst="roundRect">
            <a:avLst/>
          </a:prstGeom>
          <a:solidFill>
            <a:schemeClr val="accent4">
              <a:lumMod val="20000"/>
              <a:lumOff val="80000"/>
            </a:schemeClr>
          </a:solidFill>
          <a:ln>
            <a:noFill/>
          </a:ln>
        </p:spPr>
        <p:txBody>
          <a:bodyPr vert="horz" wrap="square" lIns="0" tIns="0" rIns="182880" bIns="0" rtlCol="0" anchor="ctr">
            <a:noAutofit/>
          </a:bodyPr>
          <a:lstStyle/>
          <a:p>
            <a:pPr algn="r" defTabSz="342883" rtl="1">
              <a:defRPr/>
            </a:pP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تستهدف</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الشركات</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التابعة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تقليل</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اعتماديتها</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على</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المجموعة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بحيث</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يكون</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اغلب</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دخلها</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من</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التعاقد</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مع</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الجهات</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الخارجية</a:t>
            </a:r>
            <a:endPar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18" name="Arrow: Pentagon 17">
            <a:extLst>
              <a:ext uri="{FF2B5EF4-FFF2-40B4-BE49-F238E27FC236}">
                <a16:creationId xmlns:a16="http://schemas.microsoft.com/office/drawing/2014/main" id="{DE0B7411-8204-03B6-3E46-BE91B4CB2C04}"/>
              </a:ext>
            </a:extLst>
          </p:cNvPr>
          <p:cNvSpPr/>
          <p:nvPr/>
        </p:nvSpPr>
        <p:spPr>
          <a:xfrm flipH="1">
            <a:off x="8131125" y="2298114"/>
            <a:ext cx="467911" cy="436518"/>
          </a:xfrm>
          <a:prstGeom prst="homePlate">
            <a:avLst>
              <a:gd name="adj" fmla="val 24662"/>
            </a:avLst>
          </a:prstGeom>
          <a:solidFill>
            <a:schemeClr val="accent1"/>
          </a:solidFill>
          <a:ln>
            <a:noFill/>
          </a:ln>
        </p:spPr>
        <p:txBody>
          <a:bodyPr vert="horz" wrap="square" lIns="0" tIns="0" rIns="0" bIns="0" rtlCol="0" anchor="ctr">
            <a:noAutofit/>
          </a:bodyPr>
          <a:lstStyle/>
          <a:p>
            <a:pPr algn="ctr" defTabSz="342883" rtl="1">
              <a:defRPr/>
            </a:pPr>
            <a:r>
              <a:rPr lang="en-US" sz="1200" b="1">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3</a:t>
            </a: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19" name="Rectangle: Rounded Corners 18">
            <a:extLst>
              <a:ext uri="{FF2B5EF4-FFF2-40B4-BE49-F238E27FC236}">
                <a16:creationId xmlns:a16="http://schemas.microsoft.com/office/drawing/2014/main" id="{F51F7291-3DAE-64EC-8B88-B5E7707902BE}"/>
              </a:ext>
            </a:extLst>
          </p:cNvPr>
          <p:cNvSpPr/>
          <p:nvPr/>
        </p:nvSpPr>
        <p:spPr>
          <a:xfrm flipH="1">
            <a:off x="6154613" y="2777268"/>
            <a:ext cx="2096087" cy="436518"/>
          </a:xfrm>
          <a:prstGeom prst="roundRect">
            <a:avLst/>
          </a:prstGeom>
          <a:solidFill>
            <a:schemeClr val="accent4">
              <a:lumMod val="60000"/>
              <a:lumOff val="40000"/>
            </a:schemeClr>
          </a:solidFill>
          <a:ln>
            <a:noFill/>
          </a:ln>
        </p:spPr>
        <p:txBody>
          <a:bodyPr vert="horz" wrap="square" lIns="0" tIns="0" rIns="182880" bIns="0" rtlCol="0" anchor="ctr">
            <a:noAutofit/>
          </a:bodyPr>
          <a:lstStyle/>
          <a:p>
            <a:pPr algn="r" defTabSz="342883" rtl="1">
              <a:defRPr/>
            </a:pPr>
            <a:r>
              <a:rPr lang="en-US" sz="1200">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استراتيجية واضحة</a:t>
            </a:r>
            <a:endParaRPr lang="en-US" sz="1200" dirty="0">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20" name="Rectangle: Rounded Corners 19">
            <a:extLst>
              <a:ext uri="{FF2B5EF4-FFF2-40B4-BE49-F238E27FC236}">
                <a16:creationId xmlns:a16="http://schemas.microsoft.com/office/drawing/2014/main" id="{1B158DB8-D8B8-F0B4-8906-B0D1BDD569CC}"/>
              </a:ext>
            </a:extLst>
          </p:cNvPr>
          <p:cNvSpPr/>
          <p:nvPr/>
        </p:nvSpPr>
        <p:spPr>
          <a:xfrm flipH="1">
            <a:off x="544960" y="2777268"/>
            <a:ext cx="5560415" cy="436518"/>
          </a:xfrm>
          <a:prstGeom prst="roundRect">
            <a:avLst/>
          </a:prstGeom>
          <a:solidFill>
            <a:schemeClr val="accent4">
              <a:lumMod val="20000"/>
              <a:lumOff val="80000"/>
            </a:schemeClr>
          </a:solidFill>
          <a:ln>
            <a:noFill/>
          </a:ln>
        </p:spPr>
        <p:txBody>
          <a:bodyPr vert="horz" wrap="square" lIns="0" tIns="0" rIns="182880" bIns="0" rtlCol="0" anchor="ctr">
            <a:noAutofit/>
          </a:bodyPr>
          <a:lstStyle/>
          <a:p>
            <a:pPr algn="r" defTabSz="342883" rtl="1">
              <a:defRPr/>
            </a:pPr>
            <a:r>
              <a:rPr lang="en-US" sz="100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وضع استراتيجية واضحة لكل إدارة وشركة لتحقيق أهداف محددة ومنع التداخل</a:t>
            </a:r>
            <a:endPar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21" name="Arrow: Pentagon 20">
            <a:extLst>
              <a:ext uri="{FF2B5EF4-FFF2-40B4-BE49-F238E27FC236}">
                <a16:creationId xmlns:a16="http://schemas.microsoft.com/office/drawing/2014/main" id="{1E38B74C-4BD6-7028-FE72-B6FC3CC694FA}"/>
              </a:ext>
            </a:extLst>
          </p:cNvPr>
          <p:cNvSpPr/>
          <p:nvPr/>
        </p:nvSpPr>
        <p:spPr>
          <a:xfrm flipH="1">
            <a:off x="8131125" y="2777268"/>
            <a:ext cx="467911" cy="436518"/>
          </a:xfrm>
          <a:prstGeom prst="homePlate">
            <a:avLst>
              <a:gd name="adj" fmla="val 24662"/>
            </a:avLst>
          </a:prstGeom>
          <a:solidFill>
            <a:schemeClr val="accent1"/>
          </a:solidFill>
          <a:ln>
            <a:noFill/>
          </a:ln>
        </p:spPr>
        <p:txBody>
          <a:bodyPr vert="horz" wrap="square" lIns="0" tIns="0" rIns="0" bIns="0" rtlCol="0" anchor="ctr">
            <a:noAutofit/>
          </a:bodyPr>
          <a:lstStyle/>
          <a:p>
            <a:pPr algn="ctr" defTabSz="342883" rtl="1">
              <a:defRPr/>
            </a:pPr>
            <a:r>
              <a:rPr lang="en-US" sz="1200" b="1">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4</a:t>
            </a: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22" name="Rectangle: Rounded Corners 21">
            <a:extLst>
              <a:ext uri="{FF2B5EF4-FFF2-40B4-BE49-F238E27FC236}">
                <a16:creationId xmlns:a16="http://schemas.microsoft.com/office/drawing/2014/main" id="{50380B54-2C06-19EE-4A96-921D825CEEF4}"/>
              </a:ext>
            </a:extLst>
          </p:cNvPr>
          <p:cNvSpPr/>
          <p:nvPr/>
        </p:nvSpPr>
        <p:spPr>
          <a:xfrm flipH="1">
            <a:off x="6154613" y="3256421"/>
            <a:ext cx="2096087" cy="436518"/>
          </a:xfrm>
          <a:prstGeom prst="roundRect">
            <a:avLst/>
          </a:prstGeom>
          <a:solidFill>
            <a:schemeClr val="accent4">
              <a:lumMod val="60000"/>
              <a:lumOff val="40000"/>
            </a:schemeClr>
          </a:solidFill>
          <a:ln>
            <a:noFill/>
          </a:ln>
        </p:spPr>
        <p:txBody>
          <a:bodyPr vert="horz" wrap="square" lIns="0" tIns="0" rIns="182880" bIns="0" rtlCol="0" anchor="ctr">
            <a:noAutofit/>
          </a:bodyPr>
          <a:lstStyle/>
          <a:p>
            <a:pPr algn="r" defTabSz="342883" rtl="1">
              <a:defRPr/>
            </a:pPr>
            <a:r>
              <a:rPr lang="en-US" sz="1200">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الحوكمة</a:t>
            </a:r>
            <a:endParaRPr lang="en-US" sz="1200" dirty="0">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23" name="Rectangle: Rounded Corners 22">
            <a:extLst>
              <a:ext uri="{FF2B5EF4-FFF2-40B4-BE49-F238E27FC236}">
                <a16:creationId xmlns:a16="http://schemas.microsoft.com/office/drawing/2014/main" id="{FB6B15E7-126E-F165-16C0-1B6894C66455}"/>
              </a:ext>
            </a:extLst>
          </p:cNvPr>
          <p:cNvSpPr/>
          <p:nvPr/>
        </p:nvSpPr>
        <p:spPr>
          <a:xfrm flipH="1">
            <a:off x="544960" y="3256421"/>
            <a:ext cx="5560415" cy="436518"/>
          </a:xfrm>
          <a:prstGeom prst="roundRect">
            <a:avLst/>
          </a:prstGeom>
          <a:solidFill>
            <a:schemeClr val="accent4">
              <a:lumMod val="20000"/>
              <a:lumOff val="80000"/>
            </a:schemeClr>
          </a:solidFill>
          <a:ln>
            <a:noFill/>
          </a:ln>
        </p:spPr>
        <p:txBody>
          <a:bodyPr vert="horz" wrap="square" lIns="0" tIns="0" rIns="182880" bIns="0" rtlCol="0" anchor="ctr">
            <a:noAutofit/>
          </a:bodyPr>
          <a:lstStyle/>
          <a:p>
            <a:pPr algn="r" defTabSz="342883" rtl="1">
              <a:defRPr/>
            </a:pP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تطوير</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المجموعة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ورفع</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مستوى</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الحوكمة</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لضمان</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استمرارية</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أعمال</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الشركة</a:t>
            </a:r>
            <a:endPar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24" name="Arrow: Pentagon 23">
            <a:extLst>
              <a:ext uri="{FF2B5EF4-FFF2-40B4-BE49-F238E27FC236}">
                <a16:creationId xmlns:a16="http://schemas.microsoft.com/office/drawing/2014/main" id="{2E694A1F-BF20-5D78-897F-3C04CB207B1A}"/>
              </a:ext>
            </a:extLst>
          </p:cNvPr>
          <p:cNvSpPr/>
          <p:nvPr/>
        </p:nvSpPr>
        <p:spPr>
          <a:xfrm flipH="1">
            <a:off x="8131125" y="3256421"/>
            <a:ext cx="467911" cy="436518"/>
          </a:xfrm>
          <a:prstGeom prst="homePlate">
            <a:avLst>
              <a:gd name="adj" fmla="val 24662"/>
            </a:avLst>
          </a:prstGeom>
          <a:solidFill>
            <a:schemeClr val="accent1"/>
          </a:solidFill>
          <a:ln>
            <a:noFill/>
          </a:ln>
        </p:spPr>
        <p:txBody>
          <a:bodyPr vert="horz" wrap="square" lIns="0" tIns="0" rIns="0" bIns="0" rtlCol="0" anchor="ctr">
            <a:noAutofit/>
          </a:bodyPr>
          <a:lstStyle/>
          <a:p>
            <a:pPr algn="ctr" defTabSz="342883" rtl="1">
              <a:defRPr/>
            </a:pPr>
            <a:r>
              <a:rPr lang="en-US" sz="1200" b="1">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5</a:t>
            </a: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25" name="Rectangle: Rounded Corners 24">
            <a:extLst>
              <a:ext uri="{FF2B5EF4-FFF2-40B4-BE49-F238E27FC236}">
                <a16:creationId xmlns:a16="http://schemas.microsoft.com/office/drawing/2014/main" id="{455E01B1-5090-C6C0-E2FE-8741853581B9}"/>
              </a:ext>
            </a:extLst>
          </p:cNvPr>
          <p:cNvSpPr/>
          <p:nvPr/>
        </p:nvSpPr>
        <p:spPr>
          <a:xfrm flipH="1">
            <a:off x="6154613" y="3735575"/>
            <a:ext cx="2096087" cy="436518"/>
          </a:xfrm>
          <a:prstGeom prst="roundRect">
            <a:avLst/>
          </a:prstGeom>
          <a:solidFill>
            <a:schemeClr val="accent4">
              <a:lumMod val="60000"/>
              <a:lumOff val="40000"/>
            </a:schemeClr>
          </a:solidFill>
          <a:ln>
            <a:noFill/>
          </a:ln>
        </p:spPr>
        <p:txBody>
          <a:bodyPr vert="horz" wrap="square" lIns="0" tIns="0" rIns="182880" bIns="0" rtlCol="0" anchor="ctr">
            <a:noAutofit/>
          </a:bodyPr>
          <a:lstStyle/>
          <a:p>
            <a:pPr algn="r" defTabSz="342883" rtl="1">
              <a:defRPr/>
            </a:pPr>
            <a:r>
              <a:rPr lang="en-US" sz="1200">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التطوير الداخلي</a:t>
            </a:r>
            <a:endParaRPr lang="en-US" sz="1200" dirty="0">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26" name="Rectangle: Rounded Corners 25">
            <a:extLst>
              <a:ext uri="{FF2B5EF4-FFF2-40B4-BE49-F238E27FC236}">
                <a16:creationId xmlns:a16="http://schemas.microsoft.com/office/drawing/2014/main" id="{375E1345-864B-04E0-998C-C67B29D2DE69}"/>
              </a:ext>
            </a:extLst>
          </p:cNvPr>
          <p:cNvSpPr/>
          <p:nvPr/>
        </p:nvSpPr>
        <p:spPr>
          <a:xfrm flipH="1">
            <a:off x="544960" y="3735575"/>
            <a:ext cx="5560415" cy="436518"/>
          </a:xfrm>
          <a:prstGeom prst="roundRect">
            <a:avLst/>
          </a:prstGeom>
          <a:solidFill>
            <a:schemeClr val="accent4">
              <a:lumMod val="20000"/>
              <a:lumOff val="80000"/>
            </a:schemeClr>
          </a:solidFill>
          <a:ln>
            <a:noFill/>
          </a:ln>
        </p:spPr>
        <p:txBody>
          <a:bodyPr vert="horz" wrap="square" lIns="0" tIns="0" rIns="182880" bIns="0" rtlCol="0" anchor="ctr">
            <a:noAutofit/>
          </a:bodyPr>
          <a:lstStyle/>
          <a:p>
            <a:pPr algn="r" defTabSz="342883" rtl="1">
              <a:defRPr/>
            </a:pPr>
            <a:r>
              <a:rPr lang="en-US" sz="100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رفع كفاءة الموظفين من خلال تقديم برامج تدريبية لهم </a:t>
            </a:r>
            <a:endPar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27" name="Arrow: Pentagon 26">
            <a:extLst>
              <a:ext uri="{FF2B5EF4-FFF2-40B4-BE49-F238E27FC236}">
                <a16:creationId xmlns:a16="http://schemas.microsoft.com/office/drawing/2014/main" id="{FA2ABF6F-60F0-0D3C-0D73-B47565484E51}"/>
              </a:ext>
            </a:extLst>
          </p:cNvPr>
          <p:cNvSpPr/>
          <p:nvPr/>
        </p:nvSpPr>
        <p:spPr>
          <a:xfrm flipH="1">
            <a:off x="8131125" y="3735575"/>
            <a:ext cx="467911" cy="436518"/>
          </a:xfrm>
          <a:prstGeom prst="homePlate">
            <a:avLst>
              <a:gd name="adj" fmla="val 24662"/>
            </a:avLst>
          </a:prstGeom>
          <a:solidFill>
            <a:schemeClr val="accent1"/>
          </a:solidFill>
          <a:ln>
            <a:noFill/>
          </a:ln>
        </p:spPr>
        <p:txBody>
          <a:bodyPr vert="horz" wrap="square" lIns="0" tIns="0" rIns="0" bIns="0" rtlCol="0" anchor="ctr">
            <a:noAutofit/>
          </a:bodyPr>
          <a:lstStyle/>
          <a:p>
            <a:pPr algn="ctr" defTabSz="342883" rtl="1">
              <a:defRPr/>
            </a:pPr>
            <a:r>
              <a:rPr lang="en-US" sz="1200" b="1">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6</a:t>
            </a: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28" name="Rectangle: Rounded Corners 27">
            <a:extLst>
              <a:ext uri="{FF2B5EF4-FFF2-40B4-BE49-F238E27FC236}">
                <a16:creationId xmlns:a16="http://schemas.microsoft.com/office/drawing/2014/main" id="{DCE927FE-903A-C89E-5AF9-2FC829D7C76B}"/>
              </a:ext>
            </a:extLst>
          </p:cNvPr>
          <p:cNvSpPr/>
          <p:nvPr/>
        </p:nvSpPr>
        <p:spPr>
          <a:xfrm flipH="1">
            <a:off x="6154613" y="4214729"/>
            <a:ext cx="2096087" cy="436518"/>
          </a:xfrm>
          <a:prstGeom prst="roundRect">
            <a:avLst/>
          </a:prstGeom>
          <a:solidFill>
            <a:schemeClr val="accent4">
              <a:lumMod val="60000"/>
              <a:lumOff val="40000"/>
            </a:schemeClr>
          </a:solidFill>
          <a:ln>
            <a:noFill/>
          </a:ln>
        </p:spPr>
        <p:txBody>
          <a:bodyPr vert="horz" wrap="square" lIns="0" tIns="0" rIns="182880" bIns="0" rtlCol="0" anchor="ctr">
            <a:noAutofit/>
          </a:bodyPr>
          <a:lstStyle/>
          <a:p>
            <a:pPr algn="r" defTabSz="342883" rtl="1">
              <a:defRPr/>
            </a:pPr>
            <a:r>
              <a:rPr lang="en-US" sz="1200">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التحول الرقمي</a:t>
            </a:r>
            <a:endParaRPr lang="en-US" sz="1200" dirty="0">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29" name="Rectangle: Rounded Corners 28">
            <a:extLst>
              <a:ext uri="{FF2B5EF4-FFF2-40B4-BE49-F238E27FC236}">
                <a16:creationId xmlns:a16="http://schemas.microsoft.com/office/drawing/2014/main" id="{C983FAD8-9D42-3024-2F43-C75F77923E6D}"/>
              </a:ext>
            </a:extLst>
          </p:cNvPr>
          <p:cNvSpPr/>
          <p:nvPr/>
        </p:nvSpPr>
        <p:spPr>
          <a:xfrm flipH="1">
            <a:off x="544960" y="4214729"/>
            <a:ext cx="5560415" cy="436518"/>
          </a:xfrm>
          <a:prstGeom prst="roundRect">
            <a:avLst/>
          </a:prstGeom>
          <a:solidFill>
            <a:schemeClr val="accent4">
              <a:lumMod val="20000"/>
              <a:lumOff val="80000"/>
            </a:schemeClr>
          </a:solidFill>
          <a:ln>
            <a:noFill/>
          </a:ln>
        </p:spPr>
        <p:txBody>
          <a:bodyPr vert="horz" wrap="square" lIns="0" tIns="0" rIns="182880" bIns="0" rtlCol="0" anchor="ctr">
            <a:noAutofit/>
          </a:bodyPr>
          <a:lstStyle/>
          <a:p>
            <a:pPr algn="r" defTabSz="342883" rtl="1">
              <a:defRPr/>
            </a:pP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الرقي</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بالممارسات</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التقنية</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في المجموعة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والشركات</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التابعة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لها</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من</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خلال</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تطوير</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البرامج</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والتطبيقات</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الداعمة</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في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تحقيق</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مستهدفات</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الأعمال</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p>
        </p:txBody>
      </p:sp>
      <p:sp>
        <p:nvSpPr>
          <p:cNvPr id="30" name="Arrow: Pentagon 29">
            <a:extLst>
              <a:ext uri="{FF2B5EF4-FFF2-40B4-BE49-F238E27FC236}">
                <a16:creationId xmlns:a16="http://schemas.microsoft.com/office/drawing/2014/main" id="{6826A684-35AF-505D-BC36-731BF22BF7CE}"/>
              </a:ext>
            </a:extLst>
          </p:cNvPr>
          <p:cNvSpPr/>
          <p:nvPr/>
        </p:nvSpPr>
        <p:spPr>
          <a:xfrm flipH="1">
            <a:off x="8131125" y="4214729"/>
            <a:ext cx="467911" cy="436518"/>
          </a:xfrm>
          <a:prstGeom prst="homePlate">
            <a:avLst>
              <a:gd name="adj" fmla="val 24662"/>
            </a:avLst>
          </a:prstGeom>
          <a:solidFill>
            <a:schemeClr val="accent1"/>
          </a:solidFill>
          <a:ln>
            <a:noFill/>
          </a:ln>
        </p:spPr>
        <p:txBody>
          <a:bodyPr vert="horz" wrap="square" lIns="0" tIns="0" rIns="0" bIns="0" rtlCol="0" anchor="ctr">
            <a:noAutofit/>
          </a:bodyPr>
          <a:lstStyle/>
          <a:p>
            <a:pPr algn="ctr" defTabSz="342883" rtl="1">
              <a:defRPr/>
            </a:pPr>
            <a:r>
              <a:rPr lang="en-US" sz="1200" b="1">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7</a:t>
            </a: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Tree>
    <p:extLst>
      <p:ext uri="{BB962C8B-B14F-4D97-AF65-F5344CB8AC3E}">
        <p14:creationId xmlns:p14="http://schemas.microsoft.com/office/powerpoint/2010/main" val="792229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ABDB33-A368-04C2-863B-161DBB2C5C2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475FB6-3864-43A7-3167-91C8F1629768}"/>
              </a:ext>
            </a:extLst>
          </p:cNvPr>
          <p:cNvSpPr>
            <a:spLocks noGrp="1"/>
          </p:cNvSpPr>
          <p:nvPr>
            <p:ph type="sldNum" sz="quarter" idx="4"/>
          </p:nvPr>
        </p:nvSpPr>
        <p:spPr/>
        <p:txBody>
          <a:bodyPr/>
          <a:lstStyle/>
          <a:p>
            <a:fld id="{402EAA05-6333-46EE-AAC8-A5AD6A996142}" type="slidenum">
              <a:rPr lang="en-US" smtClean="0"/>
              <a:t>17</a:t>
            </a:fld>
            <a:endParaRPr lang="en-US" dirty="0"/>
          </a:p>
        </p:txBody>
      </p:sp>
      <p:sp>
        <p:nvSpPr>
          <p:cNvPr id="3" name="Title 1">
            <a:extLst>
              <a:ext uri="{FF2B5EF4-FFF2-40B4-BE49-F238E27FC236}">
                <a16:creationId xmlns:a16="http://schemas.microsoft.com/office/drawing/2014/main" id="{9EAA5DFF-B138-2516-C54B-A1A2B847641D}"/>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nSpc>
                <a:spcPct val="115000"/>
              </a:lnSpc>
              <a:spcAft>
                <a:spcPts val="300"/>
              </a:spcAft>
            </a:pPr>
            <a:r>
              <a:rPr lang="en-US" sz="1800" kern="100">
                <a:latin typeface="Aptos" panose="020B0004020202020204" pitchFamily="34" charset="0"/>
                <a:ea typeface="Aptos" panose="020B0004020202020204" pitchFamily="34" charset="0"/>
                <a:cs typeface="Sakkal Majalla" panose="02000000000000000000" pitchFamily="2" charset="-78"/>
              </a:rPr>
              <a:t>ملخص المقابلات الاستراتيجية (1\2)</a:t>
            </a:r>
            <a:endParaRPr lang="en-US" sz="1800" kern="100" dirty="0">
              <a:latin typeface="Aptos" panose="020B0004020202020204" pitchFamily="34" charset="0"/>
              <a:ea typeface="Aptos" panose="020B0004020202020204" pitchFamily="34" charset="0"/>
              <a:cs typeface="Sakkal Majalla" panose="02000000000000000000" pitchFamily="2" charset="-78"/>
            </a:endParaRPr>
          </a:p>
        </p:txBody>
      </p:sp>
      <p:sp>
        <p:nvSpPr>
          <p:cNvPr id="4" name="Rectangle 3">
            <a:extLst>
              <a:ext uri="{FF2B5EF4-FFF2-40B4-BE49-F238E27FC236}">
                <a16:creationId xmlns:a16="http://schemas.microsoft.com/office/drawing/2014/main" id="{712022C8-75A6-4AA6-71A5-693DFC7C4B50}"/>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algn="r" rtl="1"/>
            <a:endParaRPr lang="en-US" sz="253" dirty="0"/>
          </a:p>
        </p:txBody>
      </p:sp>
      <p:sp>
        <p:nvSpPr>
          <p:cNvPr id="5" name="Rectangle: Rounded Corners 4">
            <a:extLst>
              <a:ext uri="{FF2B5EF4-FFF2-40B4-BE49-F238E27FC236}">
                <a16:creationId xmlns:a16="http://schemas.microsoft.com/office/drawing/2014/main" id="{F1894CE5-CDC6-B577-5F31-9ADEC16CFFF1}"/>
              </a:ext>
            </a:extLst>
          </p:cNvPr>
          <p:cNvSpPr/>
          <p:nvPr/>
        </p:nvSpPr>
        <p:spPr>
          <a:xfrm flipH="1">
            <a:off x="6154615" y="971550"/>
            <a:ext cx="2444422" cy="329712"/>
          </a:xfrm>
          <a:prstGeom prst="roundRect">
            <a:avLst/>
          </a:prstGeom>
          <a:solidFill>
            <a:schemeClr val="accent1"/>
          </a:solidFill>
          <a:ln>
            <a:noFill/>
          </a:ln>
        </p:spPr>
        <p:txBody>
          <a:bodyPr vert="horz" wrap="square" lIns="0" tIns="0" rIns="0" bIns="0" rtlCol="0" anchor="ctr">
            <a:noAutofit/>
          </a:bodyPr>
          <a:lstStyle/>
          <a:p>
            <a:pPr algn="ctr" defTabSz="342883" rtl="1">
              <a:defRPr/>
            </a:pPr>
            <a:r>
              <a:rPr lang="en-US" sz="1600" b="1">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التحديات </a:t>
            </a:r>
            <a:endParaRPr lang="en-US" sz="16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6" name="Rectangle: Rounded Corners 5">
            <a:extLst>
              <a:ext uri="{FF2B5EF4-FFF2-40B4-BE49-F238E27FC236}">
                <a16:creationId xmlns:a16="http://schemas.microsoft.com/office/drawing/2014/main" id="{F804CD37-113A-B698-F878-624B968ECB37}"/>
              </a:ext>
            </a:extLst>
          </p:cNvPr>
          <p:cNvSpPr/>
          <p:nvPr/>
        </p:nvSpPr>
        <p:spPr>
          <a:xfrm flipH="1">
            <a:off x="544963" y="971550"/>
            <a:ext cx="5560415" cy="329712"/>
          </a:xfrm>
          <a:prstGeom prst="roundRect">
            <a:avLst/>
          </a:prstGeom>
          <a:solidFill>
            <a:schemeClr val="accent1"/>
          </a:solidFill>
          <a:ln>
            <a:noFill/>
          </a:ln>
        </p:spPr>
        <p:txBody>
          <a:bodyPr vert="horz" wrap="square" lIns="0" tIns="0" rIns="0" bIns="0" rtlCol="0" anchor="ctr">
            <a:noAutofit/>
          </a:bodyPr>
          <a:lstStyle/>
          <a:p>
            <a:pPr algn="ctr" defTabSz="342883" rtl="1">
              <a:defRPr/>
            </a:pPr>
            <a:r>
              <a:rPr lang="en-US" sz="1600" b="1">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الشرح</a:t>
            </a:r>
            <a:endParaRPr lang="en-US" sz="16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10" name="Rectangle: Rounded Corners 9">
            <a:extLst>
              <a:ext uri="{FF2B5EF4-FFF2-40B4-BE49-F238E27FC236}">
                <a16:creationId xmlns:a16="http://schemas.microsoft.com/office/drawing/2014/main" id="{4CF6DA19-8AC9-1BE3-B62D-3F78966582D2}"/>
              </a:ext>
            </a:extLst>
          </p:cNvPr>
          <p:cNvSpPr/>
          <p:nvPr/>
        </p:nvSpPr>
        <p:spPr>
          <a:xfrm flipH="1">
            <a:off x="6154613" y="1339806"/>
            <a:ext cx="2096087" cy="436518"/>
          </a:xfrm>
          <a:prstGeom prst="roundRect">
            <a:avLst/>
          </a:prstGeom>
          <a:solidFill>
            <a:schemeClr val="accent4">
              <a:lumMod val="60000"/>
              <a:lumOff val="40000"/>
            </a:schemeClr>
          </a:solidFill>
          <a:ln>
            <a:noFill/>
          </a:ln>
        </p:spPr>
        <p:txBody>
          <a:bodyPr vert="horz" wrap="square" lIns="0" tIns="0" rIns="182880" bIns="0" rtlCol="0" anchor="ctr">
            <a:noAutofit/>
          </a:bodyPr>
          <a:lstStyle/>
          <a:p>
            <a:pPr algn="r" defTabSz="342883" rtl="1">
              <a:defRPr/>
            </a:pPr>
            <a:r>
              <a:rPr lang="en-US" sz="1200">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العلامة التجارية</a:t>
            </a:r>
            <a:endParaRPr lang="en-US" sz="1200" dirty="0">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11" name="Rectangle: Rounded Corners 10">
            <a:extLst>
              <a:ext uri="{FF2B5EF4-FFF2-40B4-BE49-F238E27FC236}">
                <a16:creationId xmlns:a16="http://schemas.microsoft.com/office/drawing/2014/main" id="{5F5732CE-A52B-EBA5-31AE-DDAFFC47051E}"/>
              </a:ext>
            </a:extLst>
          </p:cNvPr>
          <p:cNvSpPr/>
          <p:nvPr/>
        </p:nvSpPr>
        <p:spPr>
          <a:xfrm flipH="1">
            <a:off x="544960" y="1339806"/>
            <a:ext cx="5560415" cy="436518"/>
          </a:xfrm>
          <a:prstGeom prst="roundRect">
            <a:avLst/>
          </a:prstGeom>
          <a:solidFill>
            <a:schemeClr val="accent4">
              <a:lumMod val="20000"/>
              <a:lumOff val="80000"/>
            </a:schemeClr>
          </a:solidFill>
          <a:ln>
            <a:noFill/>
          </a:ln>
        </p:spPr>
        <p:txBody>
          <a:bodyPr vert="horz" wrap="square" lIns="0" tIns="0" rIns="182880" bIns="0" rtlCol="0" anchor="ctr">
            <a:noAutofit/>
          </a:bodyPr>
          <a:lstStyle/>
          <a:p>
            <a:pPr algn="r" defTabSz="342883" rtl="1">
              <a:defRPr/>
            </a:pP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غياب</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الظهور</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الأعلامي</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للمجموعة</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وخاصة</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في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برامج</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التواصل</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الاجتماعي</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والفعاليات</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والمؤتمارت</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ذات</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الصلة</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بأعمال</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المجموعة </a:t>
            </a:r>
          </a:p>
        </p:txBody>
      </p:sp>
      <p:sp>
        <p:nvSpPr>
          <p:cNvPr id="12" name="Arrow: Pentagon 11">
            <a:extLst>
              <a:ext uri="{FF2B5EF4-FFF2-40B4-BE49-F238E27FC236}">
                <a16:creationId xmlns:a16="http://schemas.microsoft.com/office/drawing/2014/main" id="{C8D1C154-B5DC-37A1-58B0-F79D322BC855}"/>
              </a:ext>
            </a:extLst>
          </p:cNvPr>
          <p:cNvSpPr/>
          <p:nvPr/>
        </p:nvSpPr>
        <p:spPr>
          <a:xfrm flipH="1">
            <a:off x="8131125" y="1339806"/>
            <a:ext cx="467911" cy="436518"/>
          </a:xfrm>
          <a:prstGeom prst="homePlate">
            <a:avLst>
              <a:gd name="adj" fmla="val 24662"/>
            </a:avLst>
          </a:prstGeom>
          <a:solidFill>
            <a:schemeClr val="accent1"/>
          </a:solidFill>
          <a:ln>
            <a:noFill/>
          </a:ln>
        </p:spPr>
        <p:txBody>
          <a:bodyPr vert="horz" wrap="square" lIns="0" tIns="0" rIns="0" bIns="0" rtlCol="0" anchor="ctr">
            <a:noAutofit/>
          </a:bodyPr>
          <a:lstStyle/>
          <a:p>
            <a:pPr algn="ctr" defTabSz="342883" rtl="1">
              <a:defRPr/>
            </a:pPr>
            <a:r>
              <a:rPr lang="en-US" sz="1200" b="1">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1</a:t>
            </a: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13" name="Rectangle: Rounded Corners 12">
            <a:extLst>
              <a:ext uri="{FF2B5EF4-FFF2-40B4-BE49-F238E27FC236}">
                <a16:creationId xmlns:a16="http://schemas.microsoft.com/office/drawing/2014/main" id="{32B93705-F417-C1E6-B006-131EB4BCD149}"/>
              </a:ext>
            </a:extLst>
          </p:cNvPr>
          <p:cNvSpPr/>
          <p:nvPr/>
        </p:nvSpPr>
        <p:spPr>
          <a:xfrm flipH="1">
            <a:off x="6154613" y="1818960"/>
            <a:ext cx="2096087" cy="436518"/>
          </a:xfrm>
          <a:prstGeom prst="roundRect">
            <a:avLst/>
          </a:prstGeom>
          <a:solidFill>
            <a:schemeClr val="accent4">
              <a:lumMod val="60000"/>
              <a:lumOff val="40000"/>
            </a:schemeClr>
          </a:solidFill>
          <a:ln>
            <a:noFill/>
          </a:ln>
        </p:spPr>
        <p:txBody>
          <a:bodyPr vert="horz" wrap="square" lIns="0" tIns="0" rIns="182880" bIns="0" rtlCol="0" anchor="ctr">
            <a:noAutofit/>
          </a:bodyPr>
          <a:lstStyle/>
          <a:p>
            <a:pPr algn="r" defTabSz="342883" rtl="1">
              <a:defRPr/>
            </a:pPr>
            <a:r>
              <a:rPr lang="en-US" sz="1200">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العلاقة التنظيمية</a:t>
            </a:r>
            <a:endParaRPr lang="en-US" sz="1200" dirty="0">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14" name="Rectangle: Rounded Corners 13">
            <a:extLst>
              <a:ext uri="{FF2B5EF4-FFF2-40B4-BE49-F238E27FC236}">
                <a16:creationId xmlns:a16="http://schemas.microsoft.com/office/drawing/2014/main" id="{FD67E452-31D4-E22F-5DDF-B55AAB1BA021}"/>
              </a:ext>
            </a:extLst>
          </p:cNvPr>
          <p:cNvSpPr/>
          <p:nvPr/>
        </p:nvSpPr>
        <p:spPr>
          <a:xfrm flipH="1">
            <a:off x="544960" y="1818960"/>
            <a:ext cx="5560415" cy="436518"/>
          </a:xfrm>
          <a:prstGeom prst="roundRect">
            <a:avLst/>
          </a:prstGeom>
          <a:solidFill>
            <a:schemeClr val="accent4">
              <a:lumMod val="20000"/>
              <a:lumOff val="80000"/>
            </a:schemeClr>
          </a:solidFill>
          <a:ln>
            <a:noFill/>
          </a:ln>
        </p:spPr>
        <p:txBody>
          <a:bodyPr vert="horz" wrap="square" lIns="0" tIns="0" rIns="182880" bIns="0" rtlCol="0" anchor="ctr">
            <a:noAutofit/>
          </a:bodyPr>
          <a:lstStyle/>
          <a:p>
            <a:pPr algn="r" defTabSz="342883" rtl="1">
              <a:defRPr/>
            </a:pP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العلاقة</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التنظيمية</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والتنسيق</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بين</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ar-SA"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المجموعة </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ar-SA"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الاستثمارية</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والشركات</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التابعة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تتخللها</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صعوبات</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بالإضافة</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للثقافة</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بين</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الإدارات</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بحاجة</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لتعزيز</a:t>
            </a:r>
            <a:endPar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15" name="Arrow: Pentagon 14">
            <a:extLst>
              <a:ext uri="{FF2B5EF4-FFF2-40B4-BE49-F238E27FC236}">
                <a16:creationId xmlns:a16="http://schemas.microsoft.com/office/drawing/2014/main" id="{80253422-8C5B-DEC0-4AD9-7910ED5C15C8}"/>
              </a:ext>
            </a:extLst>
          </p:cNvPr>
          <p:cNvSpPr/>
          <p:nvPr/>
        </p:nvSpPr>
        <p:spPr>
          <a:xfrm flipH="1">
            <a:off x="8131125" y="1818960"/>
            <a:ext cx="467911" cy="436518"/>
          </a:xfrm>
          <a:prstGeom prst="homePlate">
            <a:avLst>
              <a:gd name="adj" fmla="val 24662"/>
            </a:avLst>
          </a:prstGeom>
          <a:solidFill>
            <a:schemeClr val="accent1"/>
          </a:solidFill>
          <a:ln>
            <a:noFill/>
          </a:ln>
        </p:spPr>
        <p:txBody>
          <a:bodyPr vert="horz" wrap="square" lIns="0" tIns="0" rIns="0" bIns="0" rtlCol="0" anchor="ctr">
            <a:noAutofit/>
          </a:bodyPr>
          <a:lstStyle/>
          <a:p>
            <a:pPr algn="ctr" defTabSz="342883" rtl="1">
              <a:defRPr/>
            </a:pPr>
            <a:r>
              <a:rPr lang="en-US" sz="1200" b="1">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2</a:t>
            </a: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16" name="Rectangle: Rounded Corners 15">
            <a:extLst>
              <a:ext uri="{FF2B5EF4-FFF2-40B4-BE49-F238E27FC236}">
                <a16:creationId xmlns:a16="http://schemas.microsoft.com/office/drawing/2014/main" id="{47A7AB72-75E7-B5E3-AB07-FF575B988D39}"/>
              </a:ext>
            </a:extLst>
          </p:cNvPr>
          <p:cNvSpPr/>
          <p:nvPr/>
        </p:nvSpPr>
        <p:spPr>
          <a:xfrm flipH="1">
            <a:off x="6154613" y="2298114"/>
            <a:ext cx="2096087" cy="436518"/>
          </a:xfrm>
          <a:prstGeom prst="roundRect">
            <a:avLst/>
          </a:prstGeom>
          <a:solidFill>
            <a:schemeClr val="accent4">
              <a:lumMod val="60000"/>
              <a:lumOff val="40000"/>
            </a:schemeClr>
          </a:solidFill>
          <a:ln>
            <a:noFill/>
          </a:ln>
        </p:spPr>
        <p:txBody>
          <a:bodyPr vert="horz" wrap="square" lIns="0" tIns="0" rIns="182880" bIns="0" rtlCol="0" anchor="ctr">
            <a:noAutofit/>
          </a:bodyPr>
          <a:lstStyle/>
          <a:p>
            <a:pPr algn="r" defTabSz="342883" rtl="1">
              <a:defRPr/>
            </a:pPr>
            <a:r>
              <a:rPr lang="en-US" sz="1200">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الهيكل التنظيمي</a:t>
            </a:r>
            <a:endParaRPr lang="en-US" sz="1200" dirty="0">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17" name="Rectangle: Rounded Corners 16">
            <a:extLst>
              <a:ext uri="{FF2B5EF4-FFF2-40B4-BE49-F238E27FC236}">
                <a16:creationId xmlns:a16="http://schemas.microsoft.com/office/drawing/2014/main" id="{69F88AAF-8A19-77A0-AD8D-589C769290A4}"/>
              </a:ext>
            </a:extLst>
          </p:cNvPr>
          <p:cNvSpPr/>
          <p:nvPr/>
        </p:nvSpPr>
        <p:spPr>
          <a:xfrm flipH="1">
            <a:off x="544960" y="2298114"/>
            <a:ext cx="5560415" cy="436518"/>
          </a:xfrm>
          <a:prstGeom prst="roundRect">
            <a:avLst/>
          </a:prstGeom>
          <a:solidFill>
            <a:schemeClr val="accent4">
              <a:lumMod val="20000"/>
              <a:lumOff val="80000"/>
            </a:schemeClr>
          </a:solidFill>
          <a:ln>
            <a:noFill/>
          </a:ln>
        </p:spPr>
        <p:txBody>
          <a:bodyPr vert="horz" wrap="square" lIns="0" tIns="0" rIns="182880" bIns="0" rtlCol="0" anchor="ctr">
            <a:noAutofit/>
          </a:bodyPr>
          <a:lstStyle/>
          <a:p>
            <a:pPr algn="r" defTabSz="342883" rtl="1">
              <a:defRPr/>
            </a:pPr>
            <a:r>
              <a:rPr lang="en-US" sz="1000" dirty="0" err="1">
                <a:solidFill>
                  <a:schemeClr val="accent1"/>
                </a:solidFill>
                <a:latin typeface="Sakkal Majalla" panose="02000000000000000000" pitchFamily="2" charset="-78"/>
                <a:cs typeface="Sakkal Majalla" panose="02000000000000000000" pitchFamily="2" charset="-78"/>
              </a:rPr>
              <a:t>وجود</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تحديات</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بسبب</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تقاطع</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الصلاحيات</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وعدم</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وضوح</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المهام</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أدى</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إلى</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تداخل</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المهام</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بين</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بعض</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الإدارات</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داخل</a:t>
            </a:r>
            <a:r>
              <a:rPr lang="en-US" sz="1000" dirty="0">
                <a:solidFill>
                  <a:schemeClr val="accent1"/>
                </a:solidFill>
                <a:latin typeface="Sakkal Majalla" panose="02000000000000000000" pitchFamily="2" charset="-78"/>
                <a:cs typeface="Sakkal Majalla" panose="02000000000000000000" pitchFamily="2" charset="-78"/>
              </a:rPr>
              <a:t> المجموعة </a:t>
            </a:r>
            <a:r>
              <a:rPr lang="en-US" sz="1000" dirty="0" err="1">
                <a:solidFill>
                  <a:schemeClr val="accent1"/>
                </a:solidFill>
                <a:latin typeface="Sakkal Majalla" panose="02000000000000000000" pitchFamily="2" charset="-78"/>
                <a:cs typeface="Sakkal Majalla" panose="02000000000000000000" pitchFamily="2" charset="-78"/>
              </a:rPr>
              <a:t>وضعف</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الإنتاجية</a:t>
            </a:r>
            <a:r>
              <a:rPr lang="en-US" sz="1000" dirty="0">
                <a:solidFill>
                  <a:schemeClr val="accent1"/>
                </a:solidFill>
                <a:latin typeface="Sakkal Majalla" panose="02000000000000000000" pitchFamily="2" charset="-78"/>
                <a:cs typeface="Sakkal Majalla" panose="02000000000000000000" pitchFamily="2" charset="-78"/>
              </a:rPr>
              <a:t> </a:t>
            </a:r>
            <a:br>
              <a:rPr lang="en-US" sz="1000" dirty="0">
                <a:solidFill>
                  <a:schemeClr val="accent1"/>
                </a:solidFill>
                <a:latin typeface="Sakkal Majalla" panose="02000000000000000000" pitchFamily="2" charset="-78"/>
                <a:cs typeface="Sakkal Majalla" panose="02000000000000000000" pitchFamily="2" charset="-78"/>
              </a:rPr>
            </a:br>
            <a:r>
              <a:rPr lang="en-US" sz="1000" dirty="0" err="1">
                <a:solidFill>
                  <a:schemeClr val="accent1"/>
                </a:solidFill>
                <a:latin typeface="Sakkal Majalla" panose="02000000000000000000" pitchFamily="2" charset="-78"/>
                <a:cs typeface="Sakkal Majalla" panose="02000000000000000000" pitchFamily="2" charset="-78"/>
              </a:rPr>
              <a:t>وصعوبة</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اتخاذ</a:t>
            </a:r>
            <a:r>
              <a:rPr lang="en-US" sz="1000" dirty="0">
                <a:solidFill>
                  <a:schemeClr val="accent1"/>
                </a:solidFill>
                <a:latin typeface="Sakkal Majalla" panose="02000000000000000000" pitchFamily="2" charset="-78"/>
                <a:cs typeface="Sakkal Majalla" panose="02000000000000000000" pitchFamily="2" charset="-78"/>
              </a:rPr>
              <a:t> القرار، </a:t>
            </a:r>
            <a:r>
              <a:rPr lang="en-US" sz="1000" dirty="0" err="1">
                <a:solidFill>
                  <a:schemeClr val="accent1"/>
                </a:solidFill>
                <a:latin typeface="Sakkal Majalla" panose="02000000000000000000" pitchFamily="2" charset="-78"/>
                <a:cs typeface="Sakkal Majalla" panose="02000000000000000000" pitchFamily="2" charset="-78"/>
              </a:rPr>
              <a:t>مثل</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إدارة</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تطوير</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الأعمال</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والاستثمار</a:t>
            </a:r>
            <a:endParaRPr lang="en-US" sz="1000" dirty="0">
              <a:solidFill>
                <a:schemeClr val="accent1"/>
              </a:solidFill>
              <a:latin typeface="Sakkal Majalla" panose="02000000000000000000" pitchFamily="2" charset="-78"/>
              <a:cs typeface="Sakkal Majalla" panose="02000000000000000000" pitchFamily="2" charset="-78"/>
            </a:endParaRPr>
          </a:p>
        </p:txBody>
      </p:sp>
      <p:sp>
        <p:nvSpPr>
          <p:cNvPr id="18" name="Arrow: Pentagon 17">
            <a:extLst>
              <a:ext uri="{FF2B5EF4-FFF2-40B4-BE49-F238E27FC236}">
                <a16:creationId xmlns:a16="http://schemas.microsoft.com/office/drawing/2014/main" id="{E030B466-89A8-1FBA-53CB-DE4EBC3F152A}"/>
              </a:ext>
            </a:extLst>
          </p:cNvPr>
          <p:cNvSpPr/>
          <p:nvPr/>
        </p:nvSpPr>
        <p:spPr>
          <a:xfrm flipH="1">
            <a:off x="8131125" y="2298114"/>
            <a:ext cx="467911" cy="436518"/>
          </a:xfrm>
          <a:prstGeom prst="homePlate">
            <a:avLst>
              <a:gd name="adj" fmla="val 24662"/>
            </a:avLst>
          </a:prstGeom>
          <a:solidFill>
            <a:schemeClr val="accent1"/>
          </a:solidFill>
          <a:ln>
            <a:noFill/>
          </a:ln>
        </p:spPr>
        <p:txBody>
          <a:bodyPr vert="horz" wrap="square" lIns="0" tIns="0" rIns="0" bIns="0" rtlCol="0" anchor="ctr">
            <a:noAutofit/>
          </a:bodyPr>
          <a:lstStyle/>
          <a:p>
            <a:pPr algn="ctr" defTabSz="342883" rtl="1">
              <a:defRPr/>
            </a:pPr>
            <a:r>
              <a:rPr lang="en-US" sz="1200" b="1">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3</a:t>
            </a: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19" name="Rectangle: Rounded Corners 18">
            <a:extLst>
              <a:ext uri="{FF2B5EF4-FFF2-40B4-BE49-F238E27FC236}">
                <a16:creationId xmlns:a16="http://schemas.microsoft.com/office/drawing/2014/main" id="{186D7846-43B5-CA1C-FD1B-5FEA40485676}"/>
              </a:ext>
            </a:extLst>
          </p:cNvPr>
          <p:cNvSpPr/>
          <p:nvPr/>
        </p:nvSpPr>
        <p:spPr>
          <a:xfrm flipH="1">
            <a:off x="6154613" y="2777268"/>
            <a:ext cx="2096087" cy="436518"/>
          </a:xfrm>
          <a:prstGeom prst="roundRect">
            <a:avLst/>
          </a:prstGeom>
          <a:solidFill>
            <a:schemeClr val="accent4">
              <a:lumMod val="60000"/>
              <a:lumOff val="40000"/>
            </a:schemeClr>
          </a:solidFill>
          <a:ln>
            <a:noFill/>
          </a:ln>
        </p:spPr>
        <p:txBody>
          <a:bodyPr vert="horz" wrap="square" lIns="0" tIns="0" rIns="182880" bIns="0" rtlCol="0" anchor="ctr">
            <a:noAutofit/>
          </a:bodyPr>
          <a:lstStyle/>
          <a:p>
            <a:pPr algn="r" defTabSz="342883" rtl="1">
              <a:defRPr/>
            </a:pPr>
            <a:r>
              <a:rPr lang="en-US" sz="1200">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إدارة مخاطر</a:t>
            </a:r>
            <a:endParaRPr lang="en-US" sz="1200" dirty="0">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20" name="Rectangle: Rounded Corners 19">
            <a:extLst>
              <a:ext uri="{FF2B5EF4-FFF2-40B4-BE49-F238E27FC236}">
                <a16:creationId xmlns:a16="http://schemas.microsoft.com/office/drawing/2014/main" id="{8761FC57-B804-8951-3375-775969E711CF}"/>
              </a:ext>
            </a:extLst>
          </p:cNvPr>
          <p:cNvSpPr/>
          <p:nvPr/>
        </p:nvSpPr>
        <p:spPr>
          <a:xfrm flipH="1">
            <a:off x="544960" y="2777268"/>
            <a:ext cx="5560415" cy="436518"/>
          </a:xfrm>
          <a:prstGeom prst="roundRect">
            <a:avLst/>
          </a:prstGeom>
          <a:solidFill>
            <a:schemeClr val="accent4">
              <a:lumMod val="20000"/>
              <a:lumOff val="80000"/>
            </a:schemeClr>
          </a:solidFill>
          <a:ln>
            <a:noFill/>
          </a:ln>
        </p:spPr>
        <p:txBody>
          <a:bodyPr vert="horz" wrap="square" lIns="0" tIns="0" rIns="182880" bIns="0" rtlCol="0" anchor="ctr">
            <a:noAutofit/>
          </a:bodyPr>
          <a:lstStyle/>
          <a:p>
            <a:pPr algn="r" defTabSz="342883" rtl="1">
              <a:defRPr/>
            </a:pPr>
            <a:r>
              <a:rPr lang="en-US" sz="100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غياب إدارة مخاطر، والحاجة لإنشاء إدارة مخاطر وبناء قواعد لتعزيز الجاهزية</a:t>
            </a:r>
            <a:endPar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21" name="Arrow: Pentagon 20">
            <a:extLst>
              <a:ext uri="{FF2B5EF4-FFF2-40B4-BE49-F238E27FC236}">
                <a16:creationId xmlns:a16="http://schemas.microsoft.com/office/drawing/2014/main" id="{F239FE6B-915F-186E-BA02-8B79DBB0064A}"/>
              </a:ext>
            </a:extLst>
          </p:cNvPr>
          <p:cNvSpPr/>
          <p:nvPr/>
        </p:nvSpPr>
        <p:spPr>
          <a:xfrm flipH="1">
            <a:off x="8131125" y="2777268"/>
            <a:ext cx="467911" cy="436518"/>
          </a:xfrm>
          <a:prstGeom prst="homePlate">
            <a:avLst>
              <a:gd name="adj" fmla="val 24662"/>
            </a:avLst>
          </a:prstGeom>
          <a:solidFill>
            <a:schemeClr val="accent1"/>
          </a:solidFill>
          <a:ln>
            <a:noFill/>
          </a:ln>
        </p:spPr>
        <p:txBody>
          <a:bodyPr vert="horz" wrap="square" lIns="0" tIns="0" rIns="0" bIns="0" rtlCol="0" anchor="ctr">
            <a:noAutofit/>
          </a:bodyPr>
          <a:lstStyle/>
          <a:p>
            <a:pPr algn="ctr" defTabSz="342883" rtl="1">
              <a:defRPr/>
            </a:pPr>
            <a:r>
              <a:rPr lang="en-US" sz="1200" b="1">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4</a:t>
            </a: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22" name="Rectangle: Rounded Corners 21">
            <a:extLst>
              <a:ext uri="{FF2B5EF4-FFF2-40B4-BE49-F238E27FC236}">
                <a16:creationId xmlns:a16="http://schemas.microsoft.com/office/drawing/2014/main" id="{7AE9E325-AF24-5103-5A6A-CD825C727F84}"/>
              </a:ext>
            </a:extLst>
          </p:cNvPr>
          <p:cNvSpPr/>
          <p:nvPr/>
        </p:nvSpPr>
        <p:spPr>
          <a:xfrm flipH="1">
            <a:off x="6154613" y="3256421"/>
            <a:ext cx="2096087" cy="436518"/>
          </a:xfrm>
          <a:prstGeom prst="roundRect">
            <a:avLst/>
          </a:prstGeom>
          <a:solidFill>
            <a:schemeClr val="accent4">
              <a:lumMod val="60000"/>
              <a:lumOff val="40000"/>
            </a:schemeClr>
          </a:solidFill>
          <a:ln>
            <a:noFill/>
          </a:ln>
        </p:spPr>
        <p:txBody>
          <a:bodyPr vert="horz" wrap="square" lIns="0" tIns="0" rIns="182880" bIns="0" rtlCol="0" anchor="ctr">
            <a:noAutofit/>
          </a:bodyPr>
          <a:lstStyle/>
          <a:p>
            <a:pPr algn="r" defTabSz="342883" rtl="1">
              <a:defRPr/>
            </a:pPr>
            <a:r>
              <a:rPr lang="en-US" sz="1200">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الحوكمة</a:t>
            </a:r>
            <a:endParaRPr lang="en-US" sz="1200" dirty="0">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23" name="Rectangle: Rounded Corners 22">
            <a:extLst>
              <a:ext uri="{FF2B5EF4-FFF2-40B4-BE49-F238E27FC236}">
                <a16:creationId xmlns:a16="http://schemas.microsoft.com/office/drawing/2014/main" id="{EE4D6EA4-AF69-185C-6BE1-20ACB7530046}"/>
              </a:ext>
            </a:extLst>
          </p:cNvPr>
          <p:cNvSpPr/>
          <p:nvPr/>
        </p:nvSpPr>
        <p:spPr>
          <a:xfrm flipH="1">
            <a:off x="544960" y="3256421"/>
            <a:ext cx="5560415" cy="436518"/>
          </a:xfrm>
          <a:prstGeom prst="roundRect">
            <a:avLst/>
          </a:prstGeom>
          <a:solidFill>
            <a:schemeClr val="accent4">
              <a:lumMod val="20000"/>
              <a:lumOff val="80000"/>
            </a:schemeClr>
          </a:solidFill>
          <a:ln>
            <a:noFill/>
          </a:ln>
        </p:spPr>
        <p:txBody>
          <a:bodyPr vert="horz" wrap="square" lIns="0" tIns="0" rIns="182880" bIns="0" rtlCol="0" anchor="ctr">
            <a:noAutofit/>
          </a:bodyPr>
          <a:lstStyle/>
          <a:p>
            <a:pPr algn="r" defTabSz="342883" rtl="1">
              <a:defRPr/>
            </a:pP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غياب</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الحوكمة</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بين</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المجموعة</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ar-SA"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الاسثمارية</a:t>
            </a:r>
            <a:r>
              <a:rPr lang="ar-SA"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والشركات</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التابعة</a:t>
            </a:r>
          </a:p>
        </p:txBody>
      </p:sp>
      <p:sp>
        <p:nvSpPr>
          <p:cNvPr id="24" name="Arrow: Pentagon 23">
            <a:extLst>
              <a:ext uri="{FF2B5EF4-FFF2-40B4-BE49-F238E27FC236}">
                <a16:creationId xmlns:a16="http://schemas.microsoft.com/office/drawing/2014/main" id="{AB4E0BC1-8AB5-05E1-63EB-3B5D57E22D45}"/>
              </a:ext>
            </a:extLst>
          </p:cNvPr>
          <p:cNvSpPr/>
          <p:nvPr/>
        </p:nvSpPr>
        <p:spPr>
          <a:xfrm flipH="1">
            <a:off x="8131125" y="3256421"/>
            <a:ext cx="467911" cy="436518"/>
          </a:xfrm>
          <a:prstGeom prst="homePlate">
            <a:avLst>
              <a:gd name="adj" fmla="val 24662"/>
            </a:avLst>
          </a:prstGeom>
          <a:solidFill>
            <a:schemeClr val="accent1"/>
          </a:solidFill>
          <a:ln>
            <a:noFill/>
          </a:ln>
        </p:spPr>
        <p:txBody>
          <a:bodyPr vert="horz" wrap="square" lIns="0" tIns="0" rIns="0" bIns="0" rtlCol="0" anchor="ctr">
            <a:noAutofit/>
          </a:bodyPr>
          <a:lstStyle/>
          <a:p>
            <a:pPr algn="ctr" defTabSz="342883" rtl="1">
              <a:defRPr/>
            </a:pPr>
            <a:r>
              <a:rPr lang="en-US" sz="1200" b="1">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5</a:t>
            </a: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25" name="Rectangle: Rounded Corners 24">
            <a:extLst>
              <a:ext uri="{FF2B5EF4-FFF2-40B4-BE49-F238E27FC236}">
                <a16:creationId xmlns:a16="http://schemas.microsoft.com/office/drawing/2014/main" id="{4BF7308B-635C-CEBC-27BA-DE89FF271C95}"/>
              </a:ext>
            </a:extLst>
          </p:cNvPr>
          <p:cNvSpPr/>
          <p:nvPr/>
        </p:nvSpPr>
        <p:spPr>
          <a:xfrm flipH="1">
            <a:off x="6154613" y="3735575"/>
            <a:ext cx="2096087" cy="436518"/>
          </a:xfrm>
          <a:prstGeom prst="roundRect">
            <a:avLst/>
          </a:prstGeom>
          <a:solidFill>
            <a:schemeClr val="accent4">
              <a:lumMod val="60000"/>
              <a:lumOff val="40000"/>
            </a:schemeClr>
          </a:solidFill>
          <a:ln>
            <a:noFill/>
          </a:ln>
        </p:spPr>
        <p:txBody>
          <a:bodyPr vert="horz" wrap="square" lIns="0" tIns="0" rIns="182880" bIns="0" rtlCol="0" anchor="ctr">
            <a:noAutofit/>
          </a:bodyPr>
          <a:lstStyle/>
          <a:p>
            <a:pPr algn="r" defTabSz="342883" rtl="1">
              <a:defRPr/>
            </a:pPr>
            <a:r>
              <a:rPr lang="en-US" sz="1200">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المركزية</a:t>
            </a:r>
            <a:endParaRPr lang="en-US" sz="1200" dirty="0">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26" name="Rectangle: Rounded Corners 25">
            <a:extLst>
              <a:ext uri="{FF2B5EF4-FFF2-40B4-BE49-F238E27FC236}">
                <a16:creationId xmlns:a16="http://schemas.microsoft.com/office/drawing/2014/main" id="{16859809-D6C0-3D33-D85B-5DEE9386D480}"/>
              </a:ext>
            </a:extLst>
          </p:cNvPr>
          <p:cNvSpPr/>
          <p:nvPr/>
        </p:nvSpPr>
        <p:spPr>
          <a:xfrm flipH="1">
            <a:off x="544960" y="3735575"/>
            <a:ext cx="5560415" cy="436518"/>
          </a:xfrm>
          <a:prstGeom prst="roundRect">
            <a:avLst/>
          </a:prstGeom>
          <a:solidFill>
            <a:schemeClr val="accent4">
              <a:lumMod val="20000"/>
              <a:lumOff val="80000"/>
            </a:schemeClr>
          </a:solidFill>
          <a:ln>
            <a:noFill/>
          </a:ln>
        </p:spPr>
        <p:txBody>
          <a:bodyPr vert="horz" wrap="square" lIns="0" tIns="0" rIns="182880" bIns="0" rtlCol="0" anchor="ctr">
            <a:noAutofit/>
          </a:bodyPr>
          <a:lstStyle/>
          <a:p>
            <a:pPr algn="r" defTabSz="342883" rtl="1"/>
            <a:r>
              <a:rPr lang="en-US" sz="1000" dirty="0" err="1">
                <a:solidFill>
                  <a:schemeClr val="accent1"/>
                </a:solidFill>
                <a:latin typeface="Sakkal Majalla" panose="02000000000000000000" pitchFamily="2" charset="-78"/>
                <a:cs typeface="Sakkal Majalla" panose="02000000000000000000" pitchFamily="2" charset="-78"/>
              </a:rPr>
              <a:t>مركزية</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اتخاذ</a:t>
            </a:r>
            <a:r>
              <a:rPr lang="en-US" sz="1000" dirty="0">
                <a:solidFill>
                  <a:schemeClr val="accent1"/>
                </a:solidFill>
                <a:latin typeface="Sakkal Majalla" panose="02000000000000000000" pitchFamily="2" charset="-78"/>
                <a:cs typeface="Sakkal Majalla" panose="02000000000000000000" pitchFamily="2" charset="-78"/>
              </a:rPr>
              <a:t> القرار </a:t>
            </a:r>
            <a:r>
              <a:rPr lang="en-US" sz="1000" dirty="0" err="1">
                <a:solidFill>
                  <a:schemeClr val="accent1"/>
                </a:solidFill>
                <a:latin typeface="Sakkal Majalla" panose="02000000000000000000" pitchFamily="2" charset="-78"/>
                <a:cs typeface="Sakkal Majalla" panose="02000000000000000000" pitchFamily="2" charset="-78"/>
              </a:rPr>
              <a:t>تحد</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من</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توزيع</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الصلاحيات</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ولها</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عدة</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سلبيات</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منها</a:t>
            </a:r>
            <a:r>
              <a:rPr lang="en-US" sz="1000" dirty="0">
                <a:solidFill>
                  <a:schemeClr val="accent1"/>
                </a:solidFill>
                <a:latin typeface="Sakkal Majalla" panose="02000000000000000000" pitchFamily="2" charset="-78"/>
                <a:cs typeface="Sakkal Majalla" panose="02000000000000000000" pitchFamily="2" charset="-78"/>
              </a:rPr>
              <a:t> :</a:t>
            </a:r>
          </a:p>
          <a:p>
            <a:pPr marL="171450" indent="-171450" algn="r" defTabSz="342883" rtl="1">
              <a:buFont typeface="Arial" panose="020B0604020202020204" pitchFamily="34" charset="0"/>
              <a:buChar char="•"/>
              <a:defRPr/>
            </a:pP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تأخر</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تنفيذ</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القرارات</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بسبب</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انتظار</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الموافقات</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من</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الإدارة</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العليا</a:t>
            </a:r>
            <a:endParaRPr lang="en-US" sz="1000" dirty="0">
              <a:solidFill>
                <a:schemeClr val="accent1"/>
              </a:solidFill>
              <a:latin typeface="Sakkal Majalla" panose="02000000000000000000" pitchFamily="2" charset="-78"/>
              <a:cs typeface="Sakkal Majalla" panose="02000000000000000000" pitchFamily="2" charset="-78"/>
            </a:endParaRPr>
          </a:p>
          <a:p>
            <a:pPr marL="171450" indent="-171450" algn="r" defTabSz="342883" rtl="1">
              <a:buFont typeface="Arial" panose="020B0604020202020204" pitchFamily="34" charset="0"/>
              <a:buChar char="•"/>
              <a:defRPr/>
            </a:pP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يشعر</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الموظفون</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بأنهم</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غير</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مؤثرين</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مما</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يقلل</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من</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الحافزية</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والانتماء</a:t>
            </a:r>
            <a:endParaRPr lang="en-US" sz="1000" dirty="0">
              <a:solidFill>
                <a:schemeClr val="accent1"/>
              </a:solidFill>
              <a:latin typeface="Sakkal Majalla" panose="02000000000000000000" pitchFamily="2" charset="-78"/>
              <a:cs typeface="Sakkal Majalla" panose="02000000000000000000" pitchFamily="2" charset="-78"/>
            </a:endParaRPr>
          </a:p>
        </p:txBody>
      </p:sp>
      <p:sp>
        <p:nvSpPr>
          <p:cNvPr id="27" name="Arrow: Pentagon 26">
            <a:extLst>
              <a:ext uri="{FF2B5EF4-FFF2-40B4-BE49-F238E27FC236}">
                <a16:creationId xmlns:a16="http://schemas.microsoft.com/office/drawing/2014/main" id="{1F8F640E-668D-3EBD-CE6D-13876F743C23}"/>
              </a:ext>
            </a:extLst>
          </p:cNvPr>
          <p:cNvSpPr/>
          <p:nvPr/>
        </p:nvSpPr>
        <p:spPr>
          <a:xfrm flipH="1">
            <a:off x="8131125" y="3735575"/>
            <a:ext cx="467911" cy="436518"/>
          </a:xfrm>
          <a:prstGeom prst="homePlate">
            <a:avLst>
              <a:gd name="adj" fmla="val 24662"/>
            </a:avLst>
          </a:prstGeom>
          <a:solidFill>
            <a:schemeClr val="accent1"/>
          </a:solidFill>
          <a:ln>
            <a:noFill/>
          </a:ln>
        </p:spPr>
        <p:txBody>
          <a:bodyPr vert="horz" wrap="square" lIns="0" tIns="0" rIns="0" bIns="0" rtlCol="0" anchor="ctr">
            <a:noAutofit/>
          </a:bodyPr>
          <a:lstStyle/>
          <a:p>
            <a:pPr algn="ctr" defTabSz="342883" rtl="1">
              <a:defRPr/>
            </a:pPr>
            <a:r>
              <a:rPr lang="en-US" sz="1200" b="1">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6</a:t>
            </a: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28" name="Rectangle: Rounded Corners 27">
            <a:extLst>
              <a:ext uri="{FF2B5EF4-FFF2-40B4-BE49-F238E27FC236}">
                <a16:creationId xmlns:a16="http://schemas.microsoft.com/office/drawing/2014/main" id="{2C50D771-917B-AF38-E074-AA95E32D8CEC}"/>
              </a:ext>
            </a:extLst>
          </p:cNvPr>
          <p:cNvSpPr/>
          <p:nvPr/>
        </p:nvSpPr>
        <p:spPr>
          <a:xfrm flipH="1">
            <a:off x="6154613" y="4214729"/>
            <a:ext cx="2096087" cy="436518"/>
          </a:xfrm>
          <a:prstGeom prst="roundRect">
            <a:avLst/>
          </a:prstGeom>
          <a:solidFill>
            <a:schemeClr val="accent4">
              <a:lumMod val="60000"/>
              <a:lumOff val="40000"/>
            </a:schemeClr>
          </a:solidFill>
          <a:ln>
            <a:noFill/>
          </a:ln>
        </p:spPr>
        <p:txBody>
          <a:bodyPr vert="horz" wrap="square" lIns="0" tIns="0" rIns="182880" bIns="0" rtlCol="0" anchor="ctr">
            <a:noAutofit/>
          </a:bodyPr>
          <a:lstStyle/>
          <a:p>
            <a:pPr algn="r" defTabSz="342883" rtl="1">
              <a:defRPr/>
            </a:pPr>
            <a:r>
              <a:rPr lang="en-US" sz="1200">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التحديات التنظيمية</a:t>
            </a:r>
            <a:endParaRPr lang="en-US" sz="1200" dirty="0">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29" name="Rectangle: Rounded Corners 28">
            <a:extLst>
              <a:ext uri="{FF2B5EF4-FFF2-40B4-BE49-F238E27FC236}">
                <a16:creationId xmlns:a16="http://schemas.microsoft.com/office/drawing/2014/main" id="{C4FB7B47-6142-C9CB-654A-CE17865513A2}"/>
              </a:ext>
            </a:extLst>
          </p:cNvPr>
          <p:cNvSpPr/>
          <p:nvPr/>
        </p:nvSpPr>
        <p:spPr>
          <a:xfrm flipH="1">
            <a:off x="544960" y="4214729"/>
            <a:ext cx="5560415" cy="436518"/>
          </a:xfrm>
          <a:prstGeom prst="roundRect">
            <a:avLst/>
          </a:prstGeom>
          <a:solidFill>
            <a:schemeClr val="accent4">
              <a:lumMod val="20000"/>
              <a:lumOff val="80000"/>
            </a:schemeClr>
          </a:solidFill>
          <a:ln>
            <a:noFill/>
          </a:ln>
        </p:spPr>
        <p:txBody>
          <a:bodyPr vert="horz" wrap="square" lIns="0" tIns="0" rIns="182880" bIns="0" rtlCol="0" anchor="ctr">
            <a:noAutofit/>
          </a:bodyPr>
          <a:lstStyle/>
          <a:p>
            <a:pPr marL="171450" indent="-171450" algn="r" defTabSz="342883" rtl="1">
              <a:buFont typeface="Arial" panose="020B0604020202020204" pitchFamily="34" charset="0"/>
              <a:buChar char="•"/>
              <a:defRPr/>
            </a:pPr>
            <a:r>
              <a:rPr lang="en-US" sz="1000" dirty="0" err="1">
                <a:solidFill>
                  <a:schemeClr val="accent1"/>
                </a:solidFill>
                <a:latin typeface="Sakkal Majalla" panose="02000000000000000000" pitchFamily="2" charset="-78"/>
                <a:cs typeface="Sakkal Majalla" panose="02000000000000000000" pitchFamily="2" charset="-78"/>
              </a:rPr>
              <a:t>ضعف</a:t>
            </a:r>
            <a:r>
              <a:rPr lang="en-US" sz="1000" dirty="0">
                <a:solidFill>
                  <a:schemeClr val="accent1"/>
                </a:solidFill>
                <a:latin typeface="Sakkal Majalla" panose="02000000000000000000" pitchFamily="2" charset="-78"/>
                <a:cs typeface="Sakkal Majalla" panose="02000000000000000000" pitchFamily="2" charset="-78"/>
              </a:rPr>
              <a:t> في </a:t>
            </a:r>
            <a:r>
              <a:rPr lang="en-US" sz="1000" dirty="0" err="1">
                <a:solidFill>
                  <a:schemeClr val="accent1"/>
                </a:solidFill>
                <a:latin typeface="Sakkal Majalla" panose="02000000000000000000" pitchFamily="2" charset="-78"/>
                <a:cs typeface="Sakkal Majalla" panose="02000000000000000000" pitchFamily="2" charset="-78"/>
              </a:rPr>
              <a:t>السياسات</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والإجراءات</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الداخلية</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مما</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يؤدي</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الى</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تأخير</a:t>
            </a:r>
            <a:r>
              <a:rPr lang="en-US" sz="1000" dirty="0">
                <a:solidFill>
                  <a:schemeClr val="accent1"/>
                </a:solidFill>
                <a:latin typeface="Sakkal Majalla" panose="02000000000000000000" pitchFamily="2" charset="-78"/>
                <a:cs typeface="Sakkal Majalla" panose="02000000000000000000" pitchFamily="2" charset="-78"/>
              </a:rPr>
              <a:t> في </a:t>
            </a:r>
            <a:r>
              <a:rPr lang="en-US" sz="1000" dirty="0" err="1">
                <a:solidFill>
                  <a:schemeClr val="accent1"/>
                </a:solidFill>
                <a:latin typeface="Sakkal Majalla" panose="02000000000000000000" pitchFamily="2" charset="-78"/>
                <a:cs typeface="Sakkal Majalla" panose="02000000000000000000" pitchFamily="2" charset="-78"/>
              </a:rPr>
              <a:t>انجاز</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المعاملات</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وصعوبة</a:t>
            </a:r>
            <a:r>
              <a:rPr lang="en-US" sz="1000" dirty="0">
                <a:solidFill>
                  <a:schemeClr val="accent1"/>
                </a:solidFill>
                <a:latin typeface="Sakkal Majalla" panose="02000000000000000000" pitchFamily="2" charset="-78"/>
                <a:cs typeface="Sakkal Majalla" panose="02000000000000000000" pitchFamily="2" charset="-78"/>
              </a:rPr>
              <a:t> في </a:t>
            </a:r>
            <a:r>
              <a:rPr lang="en-US" sz="1000" dirty="0" err="1">
                <a:solidFill>
                  <a:schemeClr val="accent1"/>
                </a:solidFill>
                <a:latin typeface="Sakkal Majalla" panose="02000000000000000000" pitchFamily="2" charset="-78"/>
                <a:cs typeface="Sakkal Majalla" panose="02000000000000000000" pitchFamily="2" charset="-78"/>
              </a:rPr>
              <a:t>توحيد</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الممارسات</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التشغيلية</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داخل</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الشركة</a:t>
            </a:r>
            <a:endParaRPr lang="en-US" sz="1000" dirty="0">
              <a:solidFill>
                <a:schemeClr val="accent1"/>
              </a:solidFill>
              <a:latin typeface="Sakkal Majalla" panose="02000000000000000000" pitchFamily="2" charset="-78"/>
              <a:cs typeface="Sakkal Majalla" panose="02000000000000000000" pitchFamily="2" charset="-78"/>
            </a:endParaRPr>
          </a:p>
          <a:p>
            <a:pPr marL="171450" indent="-171450" algn="r" defTabSz="342883" rtl="1">
              <a:buFont typeface="Arial" panose="020B0604020202020204" pitchFamily="34" charset="0"/>
              <a:buChar char="•"/>
              <a:defRPr/>
            </a:pPr>
            <a:r>
              <a:rPr lang="en-US" sz="1000" dirty="0" err="1">
                <a:solidFill>
                  <a:schemeClr val="accent1"/>
                </a:solidFill>
                <a:latin typeface="Sakkal Majalla" panose="02000000000000000000" pitchFamily="2" charset="-78"/>
                <a:cs typeface="Sakkal Majalla" panose="02000000000000000000" pitchFamily="2" charset="-78"/>
              </a:rPr>
              <a:t>ضعف</a:t>
            </a:r>
            <a:r>
              <a:rPr lang="en-US" sz="1000" dirty="0">
                <a:solidFill>
                  <a:schemeClr val="accent1"/>
                </a:solidFill>
                <a:latin typeface="Sakkal Majalla" panose="02000000000000000000" pitchFamily="2" charset="-78"/>
                <a:cs typeface="Sakkal Majalla" panose="02000000000000000000" pitchFamily="2" charset="-78"/>
              </a:rPr>
              <a:t> في </a:t>
            </a:r>
            <a:r>
              <a:rPr lang="en-US" sz="1000" dirty="0" err="1">
                <a:solidFill>
                  <a:schemeClr val="accent1"/>
                </a:solidFill>
                <a:latin typeface="Sakkal Majalla" panose="02000000000000000000" pitchFamily="2" charset="-78"/>
                <a:cs typeface="Sakkal Majalla" panose="02000000000000000000" pitchFamily="2" charset="-78"/>
              </a:rPr>
              <a:t>قنوات</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التواصل</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الداخلي</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وتجاوزات</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للهيكل</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التنظيمي</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مما</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يؤثر</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على</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التنسيق</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والصلاحيات</a:t>
            </a:r>
            <a:r>
              <a:rPr lang="en-US" sz="1000" dirty="0">
                <a:solidFill>
                  <a:schemeClr val="accent1"/>
                </a:solidFill>
                <a:latin typeface="Sakkal Majalla" panose="02000000000000000000" pitchFamily="2" charset="-78"/>
                <a:cs typeface="Sakkal Majalla" panose="02000000000000000000" pitchFamily="2" charset="-78"/>
              </a:rPr>
              <a:t> </a:t>
            </a:r>
          </a:p>
        </p:txBody>
      </p:sp>
      <p:sp>
        <p:nvSpPr>
          <p:cNvPr id="30" name="Arrow: Pentagon 29">
            <a:extLst>
              <a:ext uri="{FF2B5EF4-FFF2-40B4-BE49-F238E27FC236}">
                <a16:creationId xmlns:a16="http://schemas.microsoft.com/office/drawing/2014/main" id="{39242E71-18B3-6512-95A3-0F631A0A7611}"/>
              </a:ext>
            </a:extLst>
          </p:cNvPr>
          <p:cNvSpPr/>
          <p:nvPr/>
        </p:nvSpPr>
        <p:spPr>
          <a:xfrm flipH="1">
            <a:off x="8131125" y="4214729"/>
            <a:ext cx="467911" cy="436518"/>
          </a:xfrm>
          <a:prstGeom prst="homePlate">
            <a:avLst>
              <a:gd name="adj" fmla="val 24662"/>
            </a:avLst>
          </a:prstGeom>
          <a:solidFill>
            <a:schemeClr val="accent1"/>
          </a:solidFill>
          <a:ln>
            <a:noFill/>
          </a:ln>
        </p:spPr>
        <p:txBody>
          <a:bodyPr vert="horz" wrap="square" lIns="0" tIns="0" rIns="0" bIns="0" rtlCol="0" anchor="ctr">
            <a:noAutofit/>
          </a:bodyPr>
          <a:lstStyle/>
          <a:p>
            <a:pPr algn="ctr" defTabSz="342883" rtl="1">
              <a:defRPr/>
            </a:pPr>
            <a:r>
              <a:rPr lang="en-US" sz="1200" b="1">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7</a:t>
            </a: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Tree>
    <p:extLst>
      <p:ext uri="{BB962C8B-B14F-4D97-AF65-F5344CB8AC3E}">
        <p14:creationId xmlns:p14="http://schemas.microsoft.com/office/powerpoint/2010/main" val="11047195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8B677-C51B-370E-5E6A-94BFA0382B7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091E4C-258B-03BF-DE21-A940354EC84D}"/>
              </a:ext>
            </a:extLst>
          </p:cNvPr>
          <p:cNvSpPr>
            <a:spLocks noGrp="1"/>
          </p:cNvSpPr>
          <p:nvPr>
            <p:ph type="sldNum" sz="quarter" idx="4"/>
          </p:nvPr>
        </p:nvSpPr>
        <p:spPr/>
        <p:txBody>
          <a:bodyPr/>
          <a:lstStyle/>
          <a:p>
            <a:pPr marL="0" marR="0" lvl="0" indent="0" algn="r" defTabSz="171450" rtl="0" eaLnBrk="1" fontAlgn="auto" latinLnBrk="0" hangingPunct="1">
              <a:lnSpc>
                <a:spcPct val="100000"/>
              </a:lnSpc>
              <a:spcBef>
                <a:spcPts val="0"/>
              </a:spcBef>
              <a:spcAft>
                <a:spcPts val="0"/>
              </a:spcAft>
              <a:buClrTx/>
              <a:buSzTx/>
              <a:buFontTx/>
              <a:buNone/>
              <a:tabLst/>
              <a:defRPr/>
            </a:pPr>
            <a:fld id="{402EAA05-6333-46EE-AAC8-A5AD6A996142}" type="slidenum">
              <a:rPr kumimoji="0" lang="en-US" sz="1050" b="1" i="0" u="none" strike="noStrike" kern="1200" cap="none" spc="0" normalizeH="0" baseline="0" noProof="0" smtClean="0">
                <a:ln>
                  <a:noFill/>
                </a:ln>
                <a:solidFill>
                  <a:srgbClr val="768394"/>
                </a:solidFill>
                <a:effectLst/>
                <a:uLnTx/>
                <a:uFillTx/>
                <a:latin typeface="Calibri" panose="020F0502020204030204"/>
                <a:ea typeface="+mn-ea"/>
                <a:cs typeface="+mn-cs"/>
              </a:rPr>
              <a:pPr marL="0" marR="0" lvl="0" indent="0" algn="r" defTabSz="171450" rtl="0" eaLnBrk="1" fontAlgn="auto" latinLnBrk="0" hangingPunct="1">
                <a:lnSpc>
                  <a:spcPct val="100000"/>
                </a:lnSpc>
                <a:spcBef>
                  <a:spcPts val="0"/>
                </a:spcBef>
                <a:spcAft>
                  <a:spcPts val="0"/>
                </a:spcAft>
                <a:buClrTx/>
                <a:buSzTx/>
                <a:buFontTx/>
                <a:buNone/>
                <a:tabLst/>
                <a:defRPr/>
              </a:pPr>
              <a:t>18</a:t>
            </a:fld>
            <a:endParaRPr kumimoji="0" lang="en-US" sz="1050" b="1" i="0" u="none" strike="noStrike" kern="1200" cap="none" spc="0" normalizeH="0" baseline="0" noProof="0" dirty="0">
              <a:ln>
                <a:noFill/>
              </a:ln>
              <a:solidFill>
                <a:srgbClr val="768394"/>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80BC9C80-8EF3-DB5A-91F2-2142DE4EFFE0}"/>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marL="0" marR="0" lvl="0" indent="0" algn="r" defTabSz="1828709" rtl="1" eaLnBrk="1" fontAlgn="auto" latinLnBrk="0" hangingPunct="1">
              <a:lnSpc>
                <a:spcPct val="115000"/>
              </a:lnSpc>
              <a:spcBef>
                <a:spcPct val="0"/>
              </a:spcBef>
              <a:spcAft>
                <a:spcPts val="300"/>
              </a:spcAft>
              <a:buClrTx/>
              <a:buSzTx/>
              <a:buFontTx/>
              <a:buNone/>
              <a:tabLst/>
              <a:defRPr/>
            </a:pPr>
            <a:r>
              <a:rPr kumimoji="0" lang="ar-SA" sz="1800" b="1" i="0" u="none" strike="noStrike" kern="100" cap="none" spc="0" normalizeH="0" baseline="0" noProof="0" dirty="0">
                <a:ln>
                  <a:noFill/>
                </a:ln>
                <a:solidFill>
                  <a:srgbClr val="002060"/>
                </a:solidFill>
                <a:effectLst/>
                <a:uLnTx/>
                <a:uFillTx/>
                <a:latin typeface="Aptos" panose="020B0004020202020204" pitchFamily="34" charset="0"/>
                <a:ea typeface="Aptos" panose="020B0004020202020204" pitchFamily="34" charset="0"/>
                <a:cs typeface="Sakkal Majalla" panose="02000000000000000000" pitchFamily="2" charset="-78"/>
              </a:rPr>
              <a:t>ملخص مؤشرات الجهات في المقارنة المعيارية</a:t>
            </a:r>
            <a:endParaRPr kumimoji="0" lang="en-US" sz="1800" b="1" i="0" u="none" strike="noStrike" kern="100" cap="none" spc="0" normalizeH="0" baseline="0" noProof="0" dirty="0">
              <a:ln>
                <a:noFill/>
              </a:ln>
              <a:solidFill>
                <a:srgbClr val="002060"/>
              </a:solidFill>
              <a:effectLst/>
              <a:uLnTx/>
              <a:uFillTx/>
              <a:latin typeface="Aptos" panose="020B0004020202020204" pitchFamily="34" charset="0"/>
              <a:ea typeface="Aptos" panose="020B0004020202020204" pitchFamily="34" charset="0"/>
              <a:cs typeface="Sakkal Majalla" panose="02000000000000000000" pitchFamily="2" charset="-78"/>
            </a:endParaRPr>
          </a:p>
        </p:txBody>
      </p:sp>
      <p:sp>
        <p:nvSpPr>
          <p:cNvPr id="4" name="Rectangle 3">
            <a:extLst>
              <a:ext uri="{FF2B5EF4-FFF2-40B4-BE49-F238E27FC236}">
                <a16:creationId xmlns:a16="http://schemas.microsoft.com/office/drawing/2014/main" id="{BEAF29AF-7B6D-7A69-7DBC-D421109F540D}"/>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marL="0" marR="0" lvl="0" indent="0" algn="r" defTabSz="171450" rtl="1" eaLnBrk="1" fontAlgn="auto" latinLnBrk="0" hangingPunct="1">
              <a:lnSpc>
                <a:spcPct val="100000"/>
              </a:lnSpc>
              <a:spcBef>
                <a:spcPts val="0"/>
              </a:spcBef>
              <a:spcAft>
                <a:spcPts val="0"/>
              </a:spcAft>
              <a:buClrTx/>
              <a:buSzTx/>
              <a:buFontTx/>
              <a:buNone/>
              <a:tabLst/>
              <a:defRPr/>
            </a:pPr>
            <a:endParaRPr kumimoji="0" lang="en-US" sz="253"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7" name="Table 43">
            <a:extLst>
              <a:ext uri="{FF2B5EF4-FFF2-40B4-BE49-F238E27FC236}">
                <a16:creationId xmlns:a16="http://schemas.microsoft.com/office/drawing/2014/main" id="{6B825B87-1BBB-943D-87C3-D692628A5FAD}"/>
              </a:ext>
            </a:extLst>
          </p:cNvPr>
          <p:cNvGraphicFramePr>
            <a:graphicFrameLocks noGrp="1"/>
          </p:cNvGraphicFramePr>
          <p:nvPr>
            <p:extLst>
              <p:ext uri="{D42A27DB-BD31-4B8C-83A1-F6EECF244321}">
                <p14:modId xmlns:p14="http://schemas.microsoft.com/office/powerpoint/2010/main" val="878341741"/>
              </p:ext>
            </p:extLst>
          </p:nvPr>
        </p:nvGraphicFramePr>
        <p:xfrm>
          <a:off x="350987" y="795378"/>
          <a:ext cx="8442025" cy="3859658"/>
        </p:xfrm>
        <a:graphic>
          <a:graphicData uri="http://schemas.openxmlformats.org/drawingml/2006/table">
            <a:tbl>
              <a:tblPr firstRow="1" bandRow="1"/>
              <a:tblGrid>
                <a:gridCol w="1395013">
                  <a:extLst>
                    <a:ext uri="{9D8B030D-6E8A-4147-A177-3AD203B41FA5}">
                      <a16:colId xmlns:a16="http://schemas.microsoft.com/office/drawing/2014/main" val="2607952321"/>
                    </a:ext>
                  </a:extLst>
                </a:gridCol>
                <a:gridCol w="1395013">
                  <a:extLst>
                    <a:ext uri="{9D8B030D-6E8A-4147-A177-3AD203B41FA5}">
                      <a16:colId xmlns:a16="http://schemas.microsoft.com/office/drawing/2014/main" val="2598223291"/>
                    </a:ext>
                  </a:extLst>
                </a:gridCol>
                <a:gridCol w="2580518">
                  <a:extLst>
                    <a:ext uri="{9D8B030D-6E8A-4147-A177-3AD203B41FA5}">
                      <a16:colId xmlns:a16="http://schemas.microsoft.com/office/drawing/2014/main" val="240863314"/>
                    </a:ext>
                  </a:extLst>
                </a:gridCol>
                <a:gridCol w="2008197">
                  <a:extLst>
                    <a:ext uri="{9D8B030D-6E8A-4147-A177-3AD203B41FA5}">
                      <a16:colId xmlns:a16="http://schemas.microsoft.com/office/drawing/2014/main" val="2925474661"/>
                    </a:ext>
                  </a:extLst>
                </a:gridCol>
                <a:gridCol w="736092">
                  <a:extLst>
                    <a:ext uri="{9D8B030D-6E8A-4147-A177-3AD203B41FA5}">
                      <a16:colId xmlns:a16="http://schemas.microsoft.com/office/drawing/2014/main" val="3055978527"/>
                    </a:ext>
                  </a:extLst>
                </a:gridCol>
                <a:gridCol w="327192">
                  <a:extLst>
                    <a:ext uri="{9D8B030D-6E8A-4147-A177-3AD203B41FA5}">
                      <a16:colId xmlns:a16="http://schemas.microsoft.com/office/drawing/2014/main" val="209716783"/>
                    </a:ext>
                  </a:extLst>
                </a:gridCol>
              </a:tblGrid>
              <a:tr h="348513">
                <a:tc>
                  <a:txBody>
                    <a:bodyPr/>
                    <a:lstStyle/>
                    <a:p>
                      <a:pPr marL="0" marR="0" lvl="0" indent="0" algn="ctr" defTabSz="914286" rtl="1" eaLnBrk="1" fontAlgn="auto" latinLnBrk="0" hangingPunct="1">
                        <a:lnSpc>
                          <a:spcPct val="100000"/>
                        </a:lnSpc>
                        <a:spcBef>
                          <a:spcPts val="0"/>
                        </a:spcBef>
                        <a:spcAft>
                          <a:spcPts val="0"/>
                        </a:spcAft>
                        <a:buClrTx/>
                        <a:buSzTx/>
                        <a:buFontTx/>
                        <a:buNone/>
                        <a:tabLst/>
                        <a:defRPr/>
                      </a:pPr>
                      <a:r>
                        <a:rPr lang="ar-SA" sz="1100" b="1" kern="1200" dirty="0">
                          <a:solidFill>
                            <a:schemeClr val="bg1"/>
                          </a:solidFill>
                          <a:latin typeface="Sakkal Majalla" panose="02000000000000000000" pitchFamily="2" charset="-78"/>
                          <a:ea typeface="+mn-ea"/>
                          <a:cs typeface="Sakkal Majalla" panose="02000000000000000000" pitchFamily="2" charset="-78"/>
                        </a:rPr>
                        <a:t>حجم الاستثمار (اجمالي الأصول المدارة/الميزانية</a:t>
                      </a:r>
                      <a:endParaRPr lang="en-US" sz="1100" b="1" kern="1200" dirty="0">
                        <a:solidFill>
                          <a:schemeClr val="bg1"/>
                        </a:solidFill>
                        <a:latin typeface="Sakkal Majalla" panose="02000000000000000000" pitchFamily="2" charset="-78"/>
                        <a:ea typeface="+mn-ea"/>
                        <a:cs typeface="Sakkal Majalla" panose="02000000000000000000" pitchFamily="2" charset="-78"/>
                      </a:endParaRPr>
                    </a:p>
                  </a:txBody>
                  <a:tcPr marL="68580" marR="68580" marT="34290" marB="34290"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283477"/>
                    </a:solidFill>
                  </a:tcPr>
                </a:tc>
                <a:tc>
                  <a:txBody>
                    <a:bodyPr/>
                    <a:lstStyle/>
                    <a:p>
                      <a:pPr marL="0" marR="0" lvl="0" indent="0" algn="ctr" defTabSz="914286" rtl="1" eaLnBrk="1" fontAlgn="auto" latinLnBrk="0" hangingPunct="1">
                        <a:lnSpc>
                          <a:spcPct val="100000"/>
                        </a:lnSpc>
                        <a:spcBef>
                          <a:spcPts val="0"/>
                        </a:spcBef>
                        <a:spcAft>
                          <a:spcPts val="0"/>
                        </a:spcAft>
                        <a:buClrTx/>
                        <a:buSzTx/>
                        <a:buFontTx/>
                        <a:buNone/>
                        <a:tabLst/>
                        <a:defRPr/>
                      </a:pPr>
                      <a:r>
                        <a:rPr lang="ar-SA" sz="1100" b="1" kern="1200" dirty="0">
                          <a:solidFill>
                            <a:schemeClr val="bg1"/>
                          </a:solidFill>
                          <a:latin typeface="Sakkal Majalla" panose="02000000000000000000" pitchFamily="2" charset="-78"/>
                          <a:ea typeface="+mn-ea"/>
                          <a:cs typeface="Sakkal Majalla" panose="02000000000000000000" pitchFamily="2" charset="-78"/>
                        </a:rPr>
                        <a:t>رأس مال الشركة</a:t>
                      </a:r>
                      <a:endParaRPr lang="en-US" sz="1100" b="1" kern="1200" dirty="0">
                        <a:solidFill>
                          <a:schemeClr val="bg1"/>
                        </a:solidFill>
                        <a:latin typeface="Sakkal Majalla" panose="02000000000000000000" pitchFamily="2" charset="-78"/>
                        <a:ea typeface="+mn-ea"/>
                        <a:cs typeface="Sakkal Majalla" panose="02000000000000000000" pitchFamily="2" charset="-78"/>
                      </a:endParaRPr>
                    </a:p>
                  </a:txBody>
                  <a:tcPr marL="68580" marR="68580" marT="34290" marB="34290"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283477"/>
                    </a:solidFill>
                  </a:tcPr>
                </a:tc>
                <a:tc>
                  <a:txBody>
                    <a:bodyPr/>
                    <a:lstStyle/>
                    <a:p>
                      <a:pPr marL="0" marR="0" lvl="0" indent="0" algn="ctr" defTabSz="914286" rtl="1" eaLnBrk="1" fontAlgn="auto" latinLnBrk="0" hangingPunct="1">
                        <a:lnSpc>
                          <a:spcPct val="100000"/>
                        </a:lnSpc>
                        <a:spcBef>
                          <a:spcPts val="0"/>
                        </a:spcBef>
                        <a:spcAft>
                          <a:spcPts val="0"/>
                        </a:spcAft>
                        <a:buClrTx/>
                        <a:buSzTx/>
                        <a:buFontTx/>
                        <a:buNone/>
                        <a:tabLst/>
                        <a:defRPr/>
                      </a:pPr>
                      <a:r>
                        <a:rPr lang="en-US" sz="1100" b="1" kern="1200" dirty="0" err="1">
                          <a:solidFill>
                            <a:schemeClr val="bg1"/>
                          </a:solidFill>
                          <a:latin typeface="Sakkal Majalla" panose="02000000000000000000" pitchFamily="2" charset="-78"/>
                          <a:ea typeface="+mn-ea"/>
                          <a:cs typeface="Sakkal Majalla" panose="02000000000000000000" pitchFamily="2" charset="-78"/>
                        </a:rPr>
                        <a:t>أنواع</a:t>
                      </a:r>
                      <a:r>
                        <a:rPr lang="en-US" sz="1100" b="1" kern="1200" dirty="0">
                          <a:solidFill>
                            <a:schemeClr val="bg1"/>
                          </a:solidFill>
                          <a:latin typeface="Sakkal Majalla" panose="02000000000000000000" pitchFamily="2" charset="-78"/>
                          <a:ea typeface="+mn-ea"/>
                          <a:cs typeface="Sakkal Majalla" panose="02000000000000000000" pitchFamily="2" charset="-78"/>
                        </a:rPr>
                        <a:t> الاستثمارات</a:t>
                      </a:r>
                    </a:p>
                  </a:txBody>
                  <a:tcPr marL="68580" marR="68580" marT="34290" marB="34290"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283477"/>
                    </a:solidFill>
                  </a:tcPr>
                </a:tc>
                <a:tc>
                  <a:txBody>
                    <a:bodyPr/>
                    <a:lstStyle/>
                    <a:p>
                      <a:pPr marL="0" algn="ctr" defTabSz="914286" rtl="1" eaLnBrk="1" latinLnBrk="0" hangingPunct="1">
                        <a:defRPr/>
                      </a:pPr>
                      <a:r>
                        <a:rPr lang="en-US" sz="1100" b="1" kern="1200">
                          <a:solidFill>
                            <a:schemeClr val="bg1"/>
                          </a:solidFill>
                          <a:latin typeface="Sakkal Majalla" panose="02000000000000000000" pitchFamily="2" charset="-78"/>
                          <a:ea typeface="+mn-ea"/>
                          <a:cs typeface="Sakkal Majalla" panose="02000000000000000000" pitchFamily="2" charset="-78"/>
                        </a:rPr>
                        <a:t>الحوكمة</a:t>
                      </a:r>
                      <a:endParaRPr lang="en-US" sz="1100" b="1" kern="1200" dirty="0">
                        <a:solidFill>
                          <a:schemeClr val="bg1"/>
                        </a:solidFill>
                        <a:latin typeface="Sakkal Majalla" panose="02000000000000000000" pitchFamily="2" charset="-78"/>
                        <a:ea typeface="+mn-ea"/>
                        <a:cs typeface="Sakkal Majalla" panose="02000000000000000000" pitchFamily="2" charset="-78"/>
                      </a:endParaRPr>
                    </a:p>
                  </a:txBody>
                  <a:tcPr marL="68580" marR="68580" marT="34290" marB="34290"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283477"/>
                    </a:solidFill>
                  </a:tcPr>
                </a:tc>
                <a:tc>
                  <a:txBody>
                    <a:bodyPr/>
                    <a:lstStyle/>
                    <a:p>
                      <a:pPr algn="ctr" rtl="1"/>
                      <a:r>
                        <a:rPr lang="en-US" sz="1100" b="1" kern="1200">
                          <a:solidFill>
                            <a:schemeClr val="bg1"/>
                          </a:solidFill>
                          <a:latin typeface="Sakkal Majalla" panose="02000000000000000000" pitchFamily="2" charset="-78"/>
                          <a:ea typeface="+mn-ea"/>
                          <a:cs typeface="Sakkal Majalla" panose="02000000000000000000" pitchFamily="2" charset="-78"/>
                        </a:rPr>
                        <a:t>الجهة</a:t>
                      </a:r>
                      <a:endParaRPr lang="en-US" sz="1100" b="1" dirty="0">
                        <a:latin typeface="Sakkal Majalla" panose="02000000000000000000" pitchFamily="2" charset="-78"/>
                        <a:cs typeface="Sakkal Majalla" panose="02000000000000000000" pitchFamily="2" charset="-78"/>
                      </a:endParaRPr>
                    </a:p>
                  </a:txBody>
                  <a:tcPr marL="68580" marR="68580" marT="34290" marB="34290"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283477"/>
                    </a:solidFill>
                  </a:tcPr>
                </a:tc>
                <a:tc>
                  <a:txBody>
                    <a:bodyPr/>
                    <a:lstStyle/>
                    <a:p>
                      <a:pPr algn="ctr" rtl="1"/>
                      <a:endParaRPr lang="en-US" sz="1100" b="1" dirty="0">
                        <a:latin typeface="Sakkal Majalla" panose="02000000000000000000" pitchFamily="2" charset="-78"/>
                        <a:cs typeface="Sakkal Majalla" panose="02000000000000000000" pitchFamily="2" charset="-78"/>
                      </a:endParaRPr>
                    </a:p>
                  </a:txBody>
                  <a:tcPr marL="68580" marR="68580" marT="34290" marB="34290"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283477"/>
                    </a:solidFill>
                  </a:tcPr>
                </a:tc>
                <a:extLst>
                  <a:ext uri="{0D108BD9-81ED-4DB2-BD59-A6C34878D82A}">
                    <a16:rowId xmlns:a16="http://schemas.microsoft.com/office/drawing/2014/main" val="3890443793"/>
                  </a:ext>
                </a:extLst>
              </a:tr>
              <a:tr h="414270">
                <a:tc>
                  <a:txBody>
                    <a:bodyPr/>
                    <a:lstStyle/>
                    <a:p>
                      <a:pPr marL="0" marR="0" lvl="0" indent="0" algn="ctr" defTabSz="914400" rtl="1" eaLnBrk="1" fontAlgn="auto" latinLnBrk="0" hangingPunct="1">
                        <a:lnSpc>
                          <a:spcPct val="100000"/>
                        </a:lnSpc>
                        <a:spcBef>
                          <a:spcPts val="0"/>
                        </a:spcBef>
                        <a:spcAft>
                          <a:spcPts val="0"/>
                        </a:spcAft>
                        <a:buClrTx/>
                        <a:buSzTx/>
                        <a:buFont typeface="+mj-lt"/>
                        <a:buNone/>
                        <a:tabLst/>
                        <a:defRPr/>
                      </a:pPr>
                      <a:r>
                        <a:rPr lang="ar-SA" sz="900" b="0" kern="1200" dirty="0">
                          <a:solidFill>
                            <a:schemeClr val="tx1"/>
                          </a:solidFill>
                          <a:latin typeface="Sakkal Majalla" panose="02000000000000000000" pitchFamily="2" charset="-78"/>
                          <a:ea typeface="+mn-ea"/>
                          <a:cs typeface="Sakkal Majalla" panose="02000000000000000000" pitchFamily="2" charset="-78"/>
                        </a:rPr>
                        <a:t>تدار أصول بمليارات الدولارات عبر أكثر من 120 شركة تابعة</a:t>
                      </a:r>
                      <a:endParaRPr lang="en-US" sz="900" b="0" kern="1200" dirty="0">
                        <a:solidFill>
                          <a:schemeClr val="tx1"/>
                        </a:solidFill>
                        <a:latin typeface="Sakkal Majalla" panose="02000000000000000000" pitchFamily="2" charset="-78"/>
                        <a:ea typeface="+mn-ea"/>
                        <a:cs typeface="Sakkal Majalla" panose="02000000000000000000" pitchFamily="2" charset="-78"/>
                      </a:endParaRPr>
                    </a:p>
                  </a:txBody>
                  <a:tcPr marL="68580" marR="68580" marT="34290" marB="34290" anchor="ctr" anchorCtr="1">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BFBFB"/>
                    </a:solidFill>
                  </a:tcPr>
                </a:tc>
                <a:tc>
                  <a:txBody>
                    <a:bodyPr/>
                    <a:lstStyle/>
                    <a:p>
                      <a:pPr marL="0" marR="0" lvl="0" indent="0" algn="ctr" defTabSz="914400" rtl="1" eaLnBrk="1" fontAlgn="auto" latinLnBrk="0" hangingPunct="1">
                        <a:lnSpc>
                          <a:spcPct val="100000"/>
                        </a:lnSpc>
                        <a:spcBef>
                          <a:spcPts val="0"/>
                        </a:spcBef>
                        <a:spcAft>
                          <a:spcPts val="0"/>
                        </a:spcAft>
                        <a:buClrTx/>
                        <a:buSzTx/>
                        <a:buFont typeface="+mj-lt"/>
                        <a:buNone/>
                        <a:tabLst/>
                        <a:defRPr/>
                      </a:pPr>
                      <a:r>
                        <a:rPr lang="en-US" sz="900" b="0" kern="1200" dirty="0">
                          <a:solidFill>
                            <a:schemeClr val="tx1"/>
                          </a:solidFill>
                          <a:latin typeface="Sakkal Majalla" panose="02000000000000000000" pitchFamily="2" charset="-78"/>
                          <a:ea typeface="+mn-ea"/>
                          <a:cs typeface="Sakkal Majalla" panose="02000000000000000000" pitchFamily="2" charset="-78"/>
                        </a:rPr>
                        <a:t>1841.43</a:t>
                      </a:r>
                      <a:r>
                        <a:rPr lang="ar-SA" sz="900" b="0" kern="1200" dirty="0">
                          <a:solidFill>
                            <a:schemeClr val="tx1"/>
                          </a:solidFill>
                          <a:latin typeface="Sakkal Majalla" panose="02000000000000000000" pitchFamily="2" charset="-78"/>
                          <a:ea typeface="+mn-ea"/>
                          <a:cs typeface="Sakkal Majalla" panose="02000000000000000000" pitchFamily="2" charset="-78"/>
                        </a:rPr>
                        <a:t>مليون</a:t>
                      </a:r>
                      <a:endParaRPr lang="en-US" sz="900" b="0" kern="1200" dirty="0">
                        <a:solidFill>
                          <a:schemeClr val="tx1"/>
                        </a:solidFill>
                        <a:latin typeface="Sakkal Majalla" panose="02000000000000000000" pitchFamily="2" charset="-78"/>
                        <a:ea typeface="+mn-ea"/>
                        <a:cs typeface="Sakkal Majalla" panose="02000000000000000000" pitchFamily="2" charset="-78"/>
                      </a:endParaRPr>
                    </a:p>
                  </a:txBody>
                  <a:tcPr marL="68580" marR="68580" marT="34290" marB="34290" anchor="ctr" anchorCtr="1">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BFBFB"/>
                    </a:solidFill>
                  </a:tcPr>
                </a:tc>
                <a:tc>
                  <a:txBody>
                    <a:bodyPr/>
                    <a:lstStyle/>
                    <a:p>
                      <a:pPr algn="r" rtl="1">
                        <a:buNone/>
                      </a:pPr>
                      <a:r>
                        <a:rPr lang="ar-SA" sz="900" b="1" dirty="0">
                          <a:solidFill>
                            <a:schemeClr val="tx1"/>
                          </a:solidFill>
                          <a:effectLst/>
                          <a:latin typeface="Sakkal Majalla" panose="02000000000000000000" pitchFamily="2" charset="-78"/>
                          <a:cs typeface="Sakkal Majalla" panose="02000000000000000000" pitchFamily="2" charset="-78"/>
                        </a:rPr>
                        <a:t>نموذج تحول شامل وسريع: </a:t>
                      </a:r>
                      <a:r>
                        <a:rPr lang="ar-SA" sz="900" dirty="0">
                          <a:solidFill>
                            <a:schemeClr val="tx1"/>
                          </a:solidFill>
                          <a:effectLst/>
                          <a:latin typeface="Sakkal Majalla" panose="02000000000000000000" pitchFamily="2" charset="-78"/>
                          <a:cs typeface="Sakkal Majalla" panose="02000000000000000000" pitchFamily="2" charset="-78"/>
                        </a:rPr>
                        <a:t>بدأت بالاستحواذ على شركات عقارية وتجزئة, ثم تحولت لتصبح عملاقًا في التكنولوجيا والطاقة والاستثمار</a:t>
                      </a:r>
                      <a:endParaRPr lang="en-US" sz="900" dirty="0">
                        <a:solidFill>
                          <a:schemeClr val="tx1"/>
                        </a:solidFill>
                        <a:effectLst/>
                        <a:latin typeface="Sakkal Majalla" panose="02000000000000000000" pitchFamily="2" charset="-78"/>
                        <a:cs typeface="Sakkal Majalla" panose="02000000000000000000" pitchFamily="2" charset="-78"/>
                      </a:endParaRPr>
                    </a:p>
                  </a:txBody>
                  <a:tcPr marL="68580" marR="68580" marT="34290" marB="34290" anchor="ctr" anchorCtr="1">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BFBFB"/>
                    </a:solidFill>
                  </a:tcPr>
                </a:tc>
                <a:tc>
                  <a:txBody>
                    <a:bodyPr/>
                    <a:lstStyle/>
                    <a:p>
                      <a:pPr marL="0" marR="0" lvl="0" indent="0" algn="ctr" defTabSz="914400" rtl="1" eaLnBrk="1" fontAlgn="auto" latinLnBrk="0" hangingPunct="1">
                        <a:lnSpc>
                          <a:spcPct val="100000"/>
                        </a:lnSpc>
                        <a:spcBef>
                          <a:spcPts val="0"/>
                        </a:spcBef>
                        <a:spcAft>
                          <a:spcPts val="0"/>
                        </a:spcAft>
                        <a:buClrTx/>
                        <a:buSzTx/>
                        <a:buFont typeface="+mj-lt"/>
                        <a:buNone/>
                        <a:tabLst/>
                        <a:defRPr/>
                      </a:pPr>
                      <a:r>
                        <a:rPr lang="en-US" sz="900" b="1" kern="1200" dirty="0" err="1">
                          <a:solidFill>
                            <a:schemeClr val="tx1"/>
                          </a:solidFill>
                          <a:latin typeface="Sakkal Majalla" panose="02000000000000000000" pitchFamily="2" charset="-78"/>
                          <a:ea typeface="+mn-ea"/>
                          <a:cs typeface="Sakkal Majalla" panose="02000000000000000000" pitchFamily="2" charset="-78"/>
                        </a:rPr>
                        <a:t>لكل</a:t>
                      </a:r>
                      <a:r>
                        <a:rPr lang="en-US" sz="900" b="1" kern="1200" dirty="0">
                          <a:solidFill>
                            <a:schemeClr val="tx1"/>
                          </a:solidFill>
                          <a:latin typeface="Sakkal Majalla" panose="02000000000000000000" pitchFamily="2" charset="-78"/>
                          <a:ea typeface="+mn-ea"/>
                          <a:cs typeface="Sakkal Majalla" panose="02000000000000000000" pitchFamily="2" charset="-78"/>
                        </a:rPr>
                        <a:t> </a:t>
                      </a:r>
                      <a:r>
                        <a:rPr lang="en-US" sz="900" b="1" kern="1200" dirty="0" err="1">
                          <a:solidFill>
                            <a:schemeClr val="tx1"/>
                          </a:solidFill>
                          <a:latin typeface="Sakkal Majalla" panose="02000000000000000000" pitchFamily="2" charset="-78"/>
                          <a:ea typeface="+mn-ea"/>
                          <a:cs typeface="Sakkal Majalla" panose="02000000000000000000" pitchFamily="2" charset="-78"/>
                        </a:rPr>
                        <a:t>شركة</a:t>
                      </a:r>
                      <a:r>
                        <a:rPr lang="en-US" sz="900" b="1" kern="1200" dirty="0">
                          <a:solidFill>
                            <a:schemeClr val="tx1"/>
                          </a:solidFill>
                          <a:latin typeface="Sakkal Majalla" panose="02000000000000000000" pitchFamily="2" charset="-78"/>
                          <a:ea typeface="+mn-ea"/>
                          <a:cs typeface="Sakkal Majalla" panose="02000000000000000000" pitchFamily="2" charset="-78"/>
                        </a:rPr>
                        <a:t> </a:t>
                      </a:r>
                      <a:r>
                        <a:rPr lang="en-US" sz="900" b="1" kern="1200" dirty="0" err="1">
                          <a:solidFill>
                            <a:schemeClr val="tx1"/>
                          </a:solidFill>
                          <a:latin typeface="Sakkal Majalla" panose="02000000000000000000" pitchFamily="2" charset="-78"/>
                          <a:ea typeface="+mn-ea"/>
                          <a:cs typeface="Sakkal Majalla" panose="02000000000000000000" pitchFamily="2" charset="-78"/>
                        </a:rPr>
                        <a:t>كيان</a:t>
                      </a:r>
                      <a:r>
                        <a:rPr lang="en-US" sz="900" b="1" kern="1200" dirty="0">
                          <a:solidFill>
                            <a:schemeClr val="tx1"/>
                          </a:solidFill>
                          <a:latin typeface="Sakkal Majalla" panose="02000000000000000000" pitchFamily="2" charset="-78"/>
                          <a:ea typeface="+mn-ea"/>
                          <a:cs typeface="Sakkal Majalla" panose="02000000000000000000" pitchFamily="2" charset="-78"/>
                        </a:rPr>
                        <a:t> </a:t>
                      </a:r>
                      <a:r>
                        <a:rPr lang="en-US" sz="900" b="1" kern="1200" dirty="0" err="1">
                          <a:solidFill>
                            <a:schemeClr val="tx1"/>
                          </a:solidFill>
                          <a:latin typeface="Sakkal Majalla" panose="02000000000000000000" pitchFamily="2" charset="-78"/>
                          <a:ea typeface="+mn-ea"/>
                          <a:cs typeface="Sakkal Majalla" panose="02000000000000000000" pitchFamily="2" charset="-78"/>
                        </a:rPr>
                        <a:t>قانوني</a:t>
                      </a:r>
                      <a:r>
                        <a:rPr lang="en-US" sz="900" b="1" kern="1200" dirty="0">
                          <a:solidFill>
                            <a:schemeClr val="tx1"/>
                          </a:solidFill>
                          <a:latin typeface="Sakkal Majalla" panose="02000000000000000000" pitchFamily="2" charset="-78"/>
                          <a:ea typeface="+mn-ea"/>
                          <a:cs typeface="Sakkal Majalla" panose="02000000000000000000" pitchFamily="2" charset="-78"/>
                        </a:rPr>
                        <a:t> </a:t>
                      </a:r>
                      <a:r>
                        <a:rPr lang="en-US" sz="900" b="1" kern="1200" dirty="0" err="1">
                          <a:solidFill>
                            <a:schemeClr val="tx1"/>
                          </a:solidFill>
                          <a:latin typeface="Sakkal Majalla" panose="02000000000000000000" pitchFamily="2" charset="-78"/>
                          <a:ea typeface="+mn-ea"/>
                          <a:cs typeface="Sakkal Majalla" panose="02000000000000000000" pitchFamily="2" charset="-78"/>
                        </a:rPr>
                        <a:t>وحوكمة</a:t>
                      </a:r>
                      <a:r>
                        <a:rPr lang="en-US" sz="900" b="1" kern="1200" dirty="0">
                          <a:solidFill>
                            <a:schemeClr val="tx1"/>
                          </a:solidFill>
                          <a:latin typeface="Sakkal Majalla" panose="02000000000000000000" pitchFamily="2" charset="-78"/>
                          <a:ea typeface="+mn-ea"/>
                          <a:cs typeface="Sakkal Majalla" panose="02000000000000000000" pitchFamily="2" charset="-78"/>
                        </a:rPr>
                        <a:t> </a:t>
                      </a:r>
                      <a:r>
                        <a:rPr lang="en-US" sz="900" b="1" kern="1200" dirty="0" err="1">
                          <a:solidFill>
                            <a:schemeClr val="tx1"/>
                          </a:solidFill>
                          <a:latin typeface="Sakkal Majalla" panose="02000000000000000000" pitchFamily="2" charset="-78"/>
                          <a:ea typeface="+mn-ea"/>
                          <a:cs typeface="Sakkal Majalla" panose="02000000000000000000" pitchFamily="2" charset="-78"/>
                        </a:rPr>
                        <a:t>منفصلة</a:t>
                      </a:r>
                      <a:r>
                        <a:rPr lang="en-US" sz="900" b="1" kern="1200" dirty="0">
                          <a:solidFill>
                            <a:schemeClr val="tx1"/>
                          </a:solidFill>
                          <a:latin typeface="Sakkal Majalla" panose="02000000000000000000" pitchFamily="2" charset="-78"/>
                          <a:ea typeface="+mn-ea"/>
                          <a:cs typeface="Sakkal Majalla" panose="02000000000000000000" pitchFamily="2" charset="-78"/>
                        </a:rPr>
                        <a:t> </a:t>
                      </a:r>
                      <a:r>
                        <a:rPr lang="en-US" sz="900" b="0" kern="1200" dirty="0" err="1">
                          <a:solidFill>
                            <a:schemeClr val="tx1"/>
                          </a:solidFill>
                          <a:latin typeface="Sakkal Majalla" panose="02000000000000000000" pitchFamily="2" charset="-78"/>
                          <a:ea typeface="+mn-ea"/>
                          <a:cs typeface="Sakkal Majalla" panose="02000000000000000000" pitchFamily="2" charset="-78"/>
                        </a:rPr>
                        <a:t>تركز</a:t>
                      </a:r>
                      <a:r>
                        <a:rPr lang="en-US" sz="900" b="0" kern="1200" dirty="0">
                          <a:solidFill>
                            <a:schemeClr val="tx1"/>
                          </a:solidFill>
                          <a:latin typeface="Sakkal Majalla" panose="02000000000000000000" pitchFamily="2" charset="-78"/>
                          <a:ea typeface="+mn-ea"/>
                          <a:cs typeface="Sakkal Majalla" panose="02000000000000000000" pitchFamily="2" charset="-78"/>
                        </a:rPr>
                        <a:t> </a:t>
                      </a:r>
                      <a:r>
                        <a:rPr lang="en-US" sz="900" b="0" kern="1200" dirty="0" err="1">
                          <a:solidFill>
                            <a:schemeClr val="tx1"/>
                          </a:solidFill>
                          <a:latin typeface="Sakkal Majalla" panose="02000000000000000000" pitchFamily="2" charset="-78"/>
                          <a:ea typeface="+mn-ea"/>
                          <a:cs typeface="Sakkal Majalla" panose="02000000000000000000" pitchFamily="2" charset="-78"/>
                        </a:rPr>
                        <a:t>على</a:t>
                      </a:r>
                      <a:r>
                        <a:rPr lang="en-US" sz="900" b="0" kern="1200" dirty="0">
                          <a:solidFill>
                            <a:schemeClr val="tx1"/>
                          </a:solidFill>
                          <a:latin typeface="Sakkal Majalla" panose="02000000000000000000" pitchFamily="2" charset="-78"/>
                          <a:ea typeface="+mn-ea"/>
                          <a:cs typeface="Sakkal Majalla" panose="02000000000000000000" pitchFamily="2" charset="-78"/>
                        </a:rPr>
                        <a:t> </a:t>
                      </a:r>
                      <a:r>
                        <a:rPr lang="en-US" sz="900" b="0" kern="1200" dirty="0" err="1">
                          <a:solidFill>
                            <a:schemeClr val="tx1"/>
                          </a:solidFill>
                          <a:latin typeface="Sakkal Majalla" panose="02000000000000000000" pitchFamily="2" charset="-78"/>
                          <a:ea typeface="+mn-ea"/>
                          <a:cs typeface="Sakkal Majalla" panose="02000000000000000000" pitchFamily="2" charset="-78"/>
                        </a:rPr>
                        <a:t>تخصيص</a:t>
                      </a:r>
                      <a:r>
                        <a:rPr lang="en-US" sz="900" b="0" kern="1200" dirty="0">
                          <a:solidFill>
                            <a:schemeClr val="tx1"/>
                          </a:solidFill>
                          <a:latin typeface="Sakkal Majalla" panose="02000000000000000000" pitchFamily="2" charset="-78"/>
                          <a:ea typeface="+mn-ea"/>
                          <a:cs typeface="Sakkal Majalla" panose="02000000000000000000" pitchFamily="2" charset="-78"/>
                        </a:rPr>
                        <a:t> </a:t>
                      </a:r>
                      <a:r>
                        <a:rPr lang="en-US" sz="900" b="0" kern="1200" dirty="0" err="1">
                          <a:solidFill>
                            <a:schemeClr val="tx1"/>
                          </a:solidFill>
                          <a:latin typeface="Sakkal Majalla" panose="02000000000000000000" pitchFamily="2" charset="-78"/>
                          <a:ea typeface="+mn-ea"/>
                          <a:cs typeface="Sakkal Majalla" panose="02000000000000000000" pitchFamily="2" charset="-78"/>
                        </a:rPr>
                        <a:t>رأس</a:t>
                      </a:r>
                      <a:r>
                        <a:rPr lang="en-US" sz="900" b="0" kern="1200" dirty="0">
                          <a:solidFill>
                            <a:schemeClr val="tx1"/>
                          </a:solidFill>
                          <a:latin typeface="Sakkal Majalla" panose="02000000000000000000" pitchFamily="2" charset="-78"/>
                          <a:ea typeface="+mn-ea"/>
                          <a:cs typeface="Sakkal Majalla" panose="02000000000000000000" pitchFamily="2" charset="-78"/>
                        </a:rPr>
                        <a:t> </a:t>
                      </a:r>
                      <a:r>
                        <a:rPr lang="en-US" sz="900" b="0" kern="1200" dirty="0" err="1">
                          <a:solidFill>
                            <a:schemeClr val="tx1"/>
                          </a:solidFill>
                          <a:latin typeface="Sakkal Majalla" panose="02000000000000000000" pitchFamily="2" charset="-78"/>
                          <a:ea typeface="+mn-ea"/>
                          <a:cs typeface="Sakkal Majalla" panose="02000000000000000000" pitchFamily="2" charset="-78"/>
                        </a:rPr>
                        <a:t>المال</a:t>
                      </a:r>
                      <a:r>
                        <a:rPr lang="en-US" sz="900" b="0" kern="1200" dirty="0">
                          <a:solidFill>
                            <a:schemeClr val="tx1"/>
                          </a:solidFill>
                          <a:latin typeface="Sakkal Majalla" panose="02000000000000000000" pitchFamily="2" charset="-78"/>
                          <a:ea typeface="+mn-ea"/>
                          <a:cs typeface="Sakkal Majalla" panose="02000000000000000000" pitchFamily="2" charset="-78"/>
                        </a:rPr>
                        <a:t> </a:t>
                      </a:r>
                      <a:r>
                        <a:rPr lang="en-US" sz="900" b="0" kern="1200" dirty="0" err="1">
                          <a:solidFill>
                            <a:schemeClr val="tx1"/>
                          </a:solidFill>
                          <a:latin typeface="Sakkal Majalla" panose="02000000000000000000" pitchFamily="2" charset="-78"/>
                          <a:ea typeface="+mn-ea"/>
                          <a:cs typeface="Sakkal Majalla" panose="02000000000000000000" pitchFamily="2" charset="-78"/>
                        </a:rPr>
                        <a:t>والاستحواذات</a:t>
                      </a:r>
                      <a:r>
                        <a:rPr lang="en-US" sz="900" b="0" kern="1200" dirty="0">
                          <a:solidFill>
                            <a:schemeClr val="tx1"/>
                          </a:solidFill>
                          <a:latin typeface="Sakkal Majalla" panose="02000000000000000000" pitchFamily="2" charset="-78"/>
                          <a:ea typeface="+mn-ea"/>
                          <a:cs typeface="Sakkal Majalla" panose="02000000000000000000" pitchFamily="2" charset="-78"/>
                        </a:rPr>
                        <a:t> </a:t>
                      </a:r>
                      <a:r>
                        <a:rPr lang="en-US" sz="900" b="0" kern="1200" dirty="0" err="1">
                          <a:solidFill>
                            <a:schemeClr val="tx1"/>
                          </a:solidFill>
                          <a:latin typeface="Sakkal Majalla" panose="02000000000000000000" pitchFamily="2" charset="-78"/>
                          <a:ea typeface="+mn-ea"/>
                          <a:cs typeface="Sakkal Majalla" panose="02000000000000000000" pitchFamily="2" charset="-78"/>
                        </a:rPr>
                        <a:t>بينما</a:t>
                      </a:r>
                      <a:r>
                        <a:rPr lang="en-US" sz="900" b="0" kern="1200" dirty="0">
                          <a:solidFill>
                            <a:schemeClr val="tx1"/>
                          </a:solidFill>
                          <a:latin typeface="Sakkal Majalla" panose="02000000000000000000" pitchFamily="2" charset="-78"/>
                          <a:ea typeface="+mn-ea"/>
                          <a:cs typeface="Sakkal Majalla" panose="02000000000000000000" pitchFamily="2" charset="-78"/>
                        </a:rPr>
                        <a:t> تدير </a:t>
                      </a:r>
                      <a:r>
                        <a:rPr lang="en-US" sz="900" b="0" kern="1200" dirty="0" err="1">
                          <a:solidFill>
                            <a:schemeClr val="tx1"/>
                          </a:solidFill>
                          <a:latin typeface="Sakkal Majalla" panose="02000000000000000000" pitchFamily="2" charset="-78"/>
                          <a:ea typeface="+mn-ea"/>
                          <a:cs typeface="Sakkal Majalla" panose="02000000000000000000" pitchFamily="2" charset="-78"/>
                        </a:rPr>
                        <a:t>الشركات</a:t>
                      </a:r>
                      <a:r>
                        <a:rPr lang="en-US" sz="900" b="0" kern="1200" dirty="0">
                          <a:solidFill>
                            <a:schemeClr val="tx1"/>
                          </a:solidFill>
                          <a:latin typeface="Sakkal Majalla" panose="02000000000000000000" pitchFamily="2" charset="-78"/>
                          <a:ea typeface="+mn-ea"/>
                          <a:cs typeface="Sakkal Majalla" panose="02000000000000000000" pitchFamily="2" charset="-78"/>
                        </a:rPr>
                        <a:t> التابعة </a:t>
                      </a:r>
                      <a:r>
                        <a:rPr lang="en-US" sz="900" b="0" kern="1200" dirty="0" err="1">
                          <a:solidFill>
                            <a:schemeClr val="tx1"/>
                          </a:solidFill>
                          <a:latin typeface="Sakkal Majalla" panose="02000000000000000000" pitchFamily="2" charset="-78"/>
                          <a:ea typeface="+mn-ea"/>
                          <a:cs typeface="Sakkal Majalla" panose="02000000000000000000" pitchFamily="2" charset="-78"/>
                        </a:rPr>
                        <a:t>العمليات</a:t>
                      </a:r>
                      <a:r>
                        <a:rPr lang="en-US" sz="900" b="0" kern="1200" dirty="0">
                          <a:solidFill>
                            <a:schemeClr val="tx1"/>
                          </a:solidFill>
                          <a:latin typeface="Sakkal Majalla" panose="02000000000000000000" pitchFamily="2" charset="-78"/>
                          <a:ea typeface="+mn-ea"/>
                          <a:cs typeface="Sakkal Majalla" panose="02000000000000000000" pitchFamily="2" charset="-78"/>
                        </a:rPr>
                        <a:t> </a:t>
                      </a:r>
                      <a:r>
                        <a:rPr lang="en-US" sz="900" b="0" kern="1200" dirty="0" err="1">
                          <a:solidFill>
                            <a:schemeClr val="tx1"/>
                          </a:solidFill>
                          <a:latin typeface="Sakkal Majalla" panose="02000000000000000000" pitchFamily="2" charset="-78"/>
                          <a:ea typeface="+mn-ea"/>
                          <a:cs typeface="Sakkal Majalla" panose="02000000000000000000" pitchFamily="2" charset="-78"/>
                        </a:rPr>
                        <a:t>اليومية</a:t>
                      </a:r>
                      <a:endParaRPr lang="en-US" sz="900" b="0" kern="1200" dirty="0">
                        <a:solidFill>
                          <a:schemeClr val="tx1"/>
                        </a:solidFill>
                        <a:latin typeface="Sakkal Majalla" panose="02000000000000000000" pitchFamily="2" charset="-78"/>
                        <a:ea typeface="+mn-ea"/>
                        <a:cs typeface="Sakkal Majalla" panose="02000000000000000000" pitchFamily="2" charset="-78"/>
                      </a:endParaRPr>
                    </a:p>
                  </a:txBody>
                  <a:tcPr marL="68580" marR="68580" marT="34290" marB="34290" anchor="ctr" anchorCtr="1">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BFBFB"/>
                    </a:solidFill>
                  </a:tcPr>
                </a:tc>
                <a:tc>
                  <a:txBody>
                    <a:bodyPr/>
                    <a:lstStyle/>
                    <a:p>
                      <a:pPr marL="0" indent="0" algn="ctr" defTabSz="914400" rtl="1" eaLnBrk="1" latinLnBrk="0" hangingPunct="1">
                        <a:buFont typeface="+mj-lt"/>
                        <a:buNone/>
                      </a:pPr>
                      <a:r>
                        <a:rPr lang="en-US" sz="900" b="1" kern="1200" dirty="0" err="1">
                          <a:solidFill>
                            <a:schemeClr val="tx1"/>
                          </a:solidFill>
                          <a:latin typeface="Sakkal Majalla" panose="02000000000000000000" pitchFamily="2" charset="-78"/>
                          <a:ea typeface="+mn-ea"/>
                          <a:cs typeface="Sakkal Majalla" panose="02000000000000000000" pitchFamily="2" charset="-78"/>
                        </a:rPr>
                        <a:t>الشركة</a:t>
                      </a:r>
                      <a:r>
                        <a:rPr lang="en-US" sz="900" b="1" kern="1200" dirty="0">
                          <a:solidFill>
                            <a:schemeClr val="tx1"/>
                          </a:solidFill>
                          <a:latin typeface="Sakkal Majalla" panose="02000000000000000000" pitchFamily="2" charset="-78"/>
                          <a:ea typeface="+mn-ea"/>
                          <a:cs typeface="Sakkal Majalla" panose="02000000000000000000" pitchFamily="2" charset="-78"/>
                        </a:rPr>
                        <a:t> </a:t>
                      </a:r>
                      <a:r>
                        <a:rPr lang="en-US" sz="900" b="1" kern="1200" dirty="0" err="1">
                          <a:solidFill>
                            <a:schemeClr val="tx1"/>
                          </a:solidFill>
                          <a:latin typeface="Sakkal Majalla" panose="02000000000000000000" pitchFamily="2" charset="-78"/>
                          <a:ea typeface="+mn-ea"/>
                          <a:cs typeface="Sakkal Majalla" panose="02000000000000000000" pitchFamily="2" charset="-78"/>
                        </a:rPr>
                        <a:t>العالمية</a:t>
                      </a:r>
                      <a:r>
                        <a:rPr lang="en-US" sz="900" b="1" kern="1200" dirty="0">
                          <a:solidFill>
                            <a:schemeClr val="tx1"/>
                          </a:solidFill>
                          <a:latin typeface="Sakkal Majalla" panose="02000000000000000000" pitchFamily="2" charset="-78"/>
                          <a:ea typeface="+mn-ea"/>
                          <a:cs typeface="Sakkal Majalla" panose="02000000000000000000" pitchFamily="2" charset="-78"/>
                        </a:rPr>
                        <a:t> </a:t>
                      </a:r>
                      <a:r>
                        <a:rPr lang="en-US" sz="900" b="1" kern="1200" dirty="0" err="1">
                          <a:solidFill>
                            <a:schemeClr val="tx1"/>
                          </a:solidFill>
                          <a:latin typeface="Sakkal Majalla" panose="02000000000000000000" pitchFamily="2" charset="-78"/>
                          <a:ea typeface="+mn-ea"/>
                          <a:cs typeface="Sakkal Majalla" panose="02000000000000000000" pitchFamily="2" charset="-78"/>
                        </a:rPr>
                        <a:t>القابضة</a:t>
                      </a:r>
                      <a:r>
                        <a:rPr lang="en-US" sz="900" b="1" kern="1200" dirty="0">
                          <a:solidFill>
                            <a:schemeClr val="tx1"/>
                          </a:solidFill>
                          <a:latin typeface="Sakkal Majalla" panose="02000000000000000000" pitchFamily="2" charset="-78"/>
                          <a:ea typeface="+mn-ea"/>
                          <a:cs typeface="Sakkal Majalla" panose="02000000000000000000" pitchFamily="2" charset="-78"/>
                        </a:rPr>
                        <a:t> IHC¹ </a:t>
                      </a:r>
                    </a:p>
                  </a:txBody>
                  <a:tcPr marL="68580" marR="68580" marT="34290" marB="34290" anchor="ctr" anchorCtr="1">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BFBFB"/>
                    </a:solidFill>
                  </a:tcPr>
                </a:tc>
                <a:tc>
                  <a:txBody>
                    <a:bodyPr/>
                    <a:lstStyle/>
                    <a:p>
                      <a:pPr marL="0" indent="0" algn="ctr" defTabSz="914400" rtl="1" eaLnBrk="1" latinLnBrk="0" hangingPunct="1">
                        <a:buFont typeface="+mj-lt"/>
                        <a:buNone/>
                      </a:pPr>
                      <a:endParaRPr lang="en-US" sz="900" b="1" kern="1200" dirty="0">
                        <a:solidFill>
                          <a:schemeClr val="tx1"/>
                        </a:solidFill>
                        <a:latin typeface="Sakkal Majalla" panose="02000000000000000000" pitchFamily="2" charset="-78"/>
                        <a:ea typeface="+mn-ea"/>
                        <a:cs typeface="Sakkal Majalla" panose="02000000000000000000" pitchFamily="2" charset="-78"/>
                      </a:endParaRPr>
                    </a:p>
                  </a:txBody>
                  <a:tcPr marL="68580" marR="68580" marT="34290" marB="34290" anchor="ctr" anchorCtr="1">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BFBFB"/>
                    </a:solidFill>
                  </a:tcPr>
                </a:tc>
                <a:extLst>
                  <a:ext uri="{0D108BD9-81ED-4DB2-BD59-A6C34878D82A}">
                    <a16:rowId xmlns:a16="http://schemas.microsoft.com/office/drawing/2014/main" val="820139956"/>
                  </a:ext>
                </a:extLst>
              </a:tr>
              <a:tr h="650996">
                <a:tc>
                  <a:txBody>
                    <a:bodyPr/>
                    <a:lstStyle/>
                    <a:p>
                      <a:pPr marL="0" marR="0" lvl="0" indent="0" algn="ctr" defTabSz="914400" rtl="1" eaLnBrk="1" fontAlgn="auto" latinLnBrk="0" hangingPunct="1">
                        <a:lnSpc>
                          <a:spcPct val="100000"/>
                        </a:lnSpc>
                        <a:spcBef>
                          <a:spcPts val="0"/>
                        </a:spcBef>
                        <a:spcAft>
                          <a:spcPts val="0"/>
                        </a:spcAft>
                        <a:buClrTx/>
                        <a:buSzTx/>
                        <a:buFont typeface="+mj-lt"/>
                        <a:buNone/>
                        <a:tabLst/>
                        <a:defRPr/>
                      </a:pPr>
                      <a:r>
                        <a:rPr lang="ar-SA" sz="900" b="0" kern="1200" dirty="0">
                          <a:solidFill>
                            <a:schemeClr val="tx1"/>
                          </a:solidFill>
                          <a:latin typeface="Sakkal Majalla" panose="02000000000000000000" pitchFamily="2" charset="-78"/>
                          <a:ea typeface="+mn-ea"/>
                          <a:cs typeface="Sakkal Majalla" panose="02000000000000000000" pitchFamily="2" charset="-78"/>
                        </a:rPr>
                        <a:t>محفظة استثمارية بمليارات الدولارات </a:t>
                      </a:r>
                      <a:r>
                        <a:rPr lang="en-US" sz="900" b="0" kern="1200" dirty="0">
                          <a:solidFill>
                            <a:schemeClr val="tx1"/>
                          </a:solidFill>
                          <a:latin typeface="Sakkal Majalla" panose="02000000000000000000" pitchFamily="2" charset="-78"/>
                          <a:ea typeface="+mn-ea"/>
                          <a:cs typeface="Sakkal Majalla" panose="02000000000000000000" pitchFamily="2" charset="-78"/>
                        </a:rPr>
                        <a:t>في الأسهم</a:t>
                      </a:r>
                      <a:r>
                        <a:rPr lang="ar-SA" sz="900" b="0" kern="1200" dirty="0">
                          <a:solidFill>
                            <a:schemeClr val="tx1"/>
                          </a:solidFill>
                          <a:latin typeface="Sakkal Majalla" panose="02000000000000000000" pitchFamily="2" charset="-78"/>
                          <a:ea typeface="+mn-ea"/>
                          <a:cs typeface="Sakkal Majalla" panose="02000000000000000000" pitchFamily="2" charset="-78"/>
                        </a:rPr>
                        <a:t> العامة والخاصة</a:t>
                      </a:r>
                      <a:endParaRPr lang="en-US" sz="900" b="0" kern="1200" noProof="0" dirty="0">
                        <a:solidFill>
                          <a:schemeClr val="tx1"/>
                        </a:solidFill>
                        <a:latin typeface="Sakkal Majalla" panose="02000000000000000000" pitchFamily="2" charset="-78"/>
                        <a:ea typeface="+mn-ea"/>
                        <a:cs typeface="Sakkal Majalla" panose="02000000000000000000" pitchFamily="2" charset="-78"/>
                      </a:endParaRPr>
                    </a:p>
                  </a:txBody>
                  <a:tcPr marL="68580" marR="68580" marT="34290" marB="34290" anchor="ctr" anchorCtr="1">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BFBFB"/>
                    </a:solidFill>
                  </a:tcPr>
                </a:tc>
                <a:tc>
                  <a:txBody>
                    <a:bodyPr/>
                    <a:lstStyle/>
                    <a:p>
                      <a:pPr algn="ctr" rtl="1"/>
                      <a:r>
                        <a:rPr lang="ar-SA" sz="900" b="0" kern="1200" noProof="0" dirty="0">
                          <a:solidFill>
                            <a:schemeClr val="tx1"/>
                          </a:solidFill>
                          <a:latin typeface="Sakkal Majalla" panose="02000000000000000000" pitchFamily="2" charset="-78"/>
                          <a:ea typeface="+mn-ea"/>
                          <a:cs typeface="Sakkal Majalla" panose="02000000000000000000" pitchFamily="2" charset="-78"/>
                        </a:rPr>
                        <a:t>63 مليار </a:t>
                      </a:r>
                      <a:endParaRPr lang="en-US" sz="900" b="0" kern="1200" noProof="0" dirty="0">
                        <a:solidFill>
                          <a:schemeClr val="tx1"/>
                        </a:solidFill>
                        <a:latin typeface="Sakkal Majalla" panose="02000000000000000000" pitchFamily="2" charset="-78"/>
                        <a:ea typeface="+mn-ea"/>
                        <a:cs typeface="Sakkal Majalla" panose="02000000000000000000" pitchFamily="2" charset="-78"/>
                      </a:endParaRPr>
                    </a:p>
                  </a:txBody>
                  <a:tcPr marL="68580" marR="68580" marT="34290" marB="34290" anchor="ctr" anchorCtr="1">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BFBFB"/>
                    </a:solidFill>
                  </a:tcPr>
                </a:tc>
                <a:tc>
                  <a:txBody>
                    <a:bodyPr/>
                    <a:lstStyle/>
                    <a:p>
                      <a:pPr algn="r" rtl="1">
                        <a:buNone/>
                      </a:pPr>
                      <a:r>
                        <a:rPr lang="ar-SA" sz="900" b="1" dirty="0">
                          <a:solidFill>
                            <a:schemeClr val="tx1"/>
                          </a:solidFill>
                          <a:effectLst/>
                          <a:latin typeface="Sakkal Majalla" panose="02000000000000000000" pitchFamily="2" charset="-78"/>
                          <a:cs typeface="Sakkal Majalla" panose="02000000000000000000" pitchFamily="2" charset="-78"/>
                        </a:rPr>
                        <a:t>نموذج الاستثمار في الشركات العالمية: </a:t>
                      </a:r>
                      <a:r>
                        <a:rPr lang="ar-SA" sz="900" b="0" dirty="0">
                          <a:solidFill>
                            <a:schemeClr val="tx1"/>
                          </a:solidFill>
                          <a:effectLst/>
                          <a:latin typeface="Sakkal Majalla" panose="02000000000000000000" pitchFamily="2" charset="-78"/>
                          <a:cs typeface="Sakkal Majalla" panose="02000000000000000000" pitchFamily="2" charset="-78"/>
                        </a:rPr>
                        <a:t> لديها حصص في الضيافة والتكنولوجيا والخدمات المالية, مع الاحتفاظ بأصول عقارية ذات قيمة عالية</a:t>
                      </a:r>
                      <a:endParaRPr lang="en-US" sz="900" dirty="0">
                        <a:solidFill>
                          <a:schemeClr val="tx1"/>
                        </a:solidFill>
                        <a:effectLst/>
                        <a:latin typeface="Sakkal Majalla" panose="02000000000000000000" pitchFamily="2" charset="-78"/>
                        <a:cs typeface="Sakkal Majalla" panose="02000000000000000000" pitchFamily="2" charset="-78"/>
                      </a:endParaRPr>
                    </a:p>
                  </a:txBody>
                  <a:tcPr marL="68580" marR="68580" marT="34290" marB="34290" anchor="ctr" anchorCtr="1">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BFBFB"/>
                    </a:solidFill>
                  </a:tcPr>
                </a:tc>
                <a:tc>
                  <a:txBody>
                    <a:bodyPr/>
                    <a:lstStyle/>
                    <a:p>
                      <a:pPr marL="0" marR="0" lvl="0" indent="0" algn="ctr" defTabSz="914400" rtl="1" eaLnBrk="1" fontAlgn="auto" latinLnBrk="0" hangingPunct="1">
                        <a:lnSpc>
                          <a:spcPct val="100000"/>
                        </a:lnSpc>
                        <a:spcBef>
                          <a:spcPts val="0"/>
                        </a:spcBef>
                        <a:spcAft>
                          <a:spcPts val="0"/>
                        </a:spcAft>
                        <a:buClrTx/>
                        <a:buSzTx/>
                        <a:buFont typeface="+mj-lt"/>
                        <a:buNone/>
                        <a:tabLst/>
                        <a:defRPr/>
                      </a:pPr>
                      <a:r>
                        <a:rPr lang="en-US" sz="900" b="1" kern="1200" dirty="0">
                          <a:solidFill>
                            <a:schemeClr val="tx1"/>
                          </a:solidFill>
                          <a:latin typeface="Sakkal Majalla" panose="02000000000000000000" pitchFamily="2" charset="-78"/>
                          <a:ea typeface="+mn-ea"/>
                          <a:cs typeface="Sakkal Majalla" panose="02000000000000000000" pitchFamily="2" charset="-78"/>
                        </a:rPr>
                        <a:t>الاستثمارات </a:t>
                      </a:r>
                      <a:r>
                        <a:rPr lang="en-US" sz="900" b="1" kern="1200" dirty="0" err="1">
                          <a:solidFill>
                            <a:schemeClr val="tx1"/>
                          </a:solidFill>
                          <a:latin typeface="Sakkal Majalla" panose="02000000000000000000" pitchFamily="2" charset="-78"/>
                          <a:ea typeface="+mn-ea"/>
                          <a:cs typeface="Sakkal Majalla" panose="02000000000000000000" pitchFamily="2" charset="-78"/>
                        </a:rPr>
                        <a:t>الكبرى</a:t>
                      </a:r>
                      <a:r>
                        <a:rPr lang="en-US" sz="900" b="1" kern="1200" dirty="0">
                          <a:solidFill>
                            <a:schemeClr val="tx1"/>
                          </a:solidFill>
                          <a:latin typeface="Sakkal Majalla" panose="02000000000000000000" pitchFamily="2" charset="-78"/>
                          <a:ea typeface="+mn-ea"/>
                          <a:cs typeface="Sakkal Majalla" panose="02000000000000000000" pitchFamily="2" charset="-78"/>
                        </a:rPr>
                        <a:t> ,</a:t>
                      </a:r>
                      <a:r>
                        <a:rPr lang="en-US" sz="900" b="1" kern="1200" dirty="0" err="1">
                          <a:solidFill>
                            <a:schemeClr val="tx1"/>
                          </a:solidFill>
                          <a:latin typeface="Sakkal Majalla" panose="02000000000000000000" pitchFamily="2" charset="-78"/>
                          <a:ea typeface="+mn-ea"/>
                          <a:cs typeface="Sakkal Majalla" panose="02000000000000000000" pitchFamily="2" charset="-78"/>
                        </a:rPr>
                        <a:t>لها</a:t>
                      </a:r>
                      <a:r>
                        <a:rPr lang="en-US" sz="900" b="1" kern="1200" dirty="0">
                          <a:solidFill>
                            <a:schemeClr val="tx1"/>
                          </a:solidFill>
                          <a:latin typeface="Sakkal Majalla" panose="02000000000000000000" pitchFamily="2" charset="-78"/>
                          <a:ea typeface="+mn-ea"/>
                          <a:cs typeface="Sakkal Majalla" panose="02000000000000000000" pitchFamily="2" charset="-78"/>
                        </a:rPr>
                        <a:t> </a:t>
                      </a:r>
                      <a:r>
                        <a:rPr lang="en-US" sz="900" b="1" kern="1200" dirty="0" err="1">
                          <a:solidFill>
                            <a:schemeClr val="tx1"/>
                          </a:solidFill>
                          <a:latin typeface="Sakkal Majalla" panose="02000000000000000000" pitchFamily="2" charset="-78"/>
                          <a:ea typeface="+mn-ea"/>
                          <a:cs typeface="Sakkal Majalla" panose="02000000000000000000" pitchFamily="2" charset="-78"/>
                        </a:rPr>
                        <a:t>مجالسها</a:t>
                      </a:r>
                      <a:r>
                        <a:rPr lang="en-US" sz="900" b="1" kern="1200" dirty="0">
                          <a:solidFill>
                            <a:schemeClr val="tx1"/>
                          </a:solidFill>
                          <a:latin typeface="Sakkal Majalla" panose="02000000000000000000" pitchFamily="2" charset="-78"/>
                          <a:ea typeface="+mn-ea"/>
                          <a:cs typeface="Sakkal Majalla" panose="02000000000000000000" pitchFamily="2" charset="-78"/>
                        </a:rPr>
                        <a:t> الخاصة </a:t>
                      </a:r>
                      <a:r>
                        <a:rPr lang="en-US" sz="900" b="0" kern="1200" dirty="0" err="1">
                          <a:solidFill>
                            <a:schemeClr val="tx1"/>
                          </a:solidFill>
                          <a:latin typeface="Sakkal Majalla" panose="02000000000000000000" pitchFamily="2" charset="-78"/>
                          <a:ea typeface="+mn-ea"/>
                          <a:cs typeface="Sakkal Majalla" panose="02000000000000000000" pitchFamily="2" charset="-78"/>
                        </a:rPr>
                        <a:t>دور</a:t>
                      </a:r>
                      <a:r>
                        <a:rPr lang="en-US" sz="900" b="0" kern="1200" dirty="0">
                          <a:solidFill>
                            <a:schemeClr val="tx1"/>
                          </a:solidFill>
                          <a:latin typeface="Sakkal Majalla" panose="02000000000000000000" pitchFamily="2" charset="-78"/>
                          <a:ea typeface="+mn-ea"/>
                          <a:cs typeface="Sakkal Majalla" panose="02000000000000000000" pitchFamily="2" charset="-78"/>
                        </a:rPr>
                        <a:t> </a:t>
                      </a:r>
                      <a:r>
                        <a:rPr lang="en-US" sz="900" b="0" kern="1200" dirty="0" err="1">
                          <a:solidFill>
                            <a:schemeClr val="tx1"/>
                          </a:solidFill>
                          <a:latin typeface="Sakkal Majalla" panose="02000000000000000000" pitchFamily="2" charset="-78"/>
                          <a:ea typeface="+mn-ea"/>
                          <a:cs typeface="Sakkal Majalla" panose="02000000000000000000" pitchFamily="2" charset="-78"/>
                        </a:rPr>
                        <a:t>القابضة</a:t>
                      </a:r>
                      <a:r>
                        <a:rPr lang="en-US" sz="900" b="0" kern="1200" dirty="0">
                          <a:solidFill>
                            <a:schemeClr val="tx1"/>
                          </a:solidFill>
                          <a:latin typeface="Sakkal Majalla" panose="02000000000000000000" pitchFamily="2" charset="-78"/>
                          <a:ea typeface="+mn-ea"/>
                          <a:cs typeface="Sakkal Majalla" panose="02000000000000000000" pitchFamily="2" charset="-78"/>
                        </a:rPr>
                        <a:t> </a:t>
                      </a:r>
                      <a:r>
                        <a:rPr lang="en-US" sz="900" b="0" kern="1200" dirty="0" err="1">
                          <a:solidFill>
                            <a:schemeClr val="tx1"/>
                          </a:solidFill>
                          <a:latin typeface="Sakkal Majalla" panose="02000000000000000000" pitchFamily="2" charset="-78"/>
                          <a:ea typeface="+mn-ea"/>
                          <a:cs typeface="Sakkal Majalla" panose="02000000000000000000" pitchFamily="2" charset="-78"/>
                        </a:rPr>
                        <a:t>يقتصر</a:t>
                      </a:r>
                      <a:r>
                        <a:rPr lang="en-US" sz="900" b="0" kern="1200" dirty="0">
                          <a:solidFill>
                            <a:schemeClr val="tx1"/>
                          </a:solidFill>
                          <a:latin typeface="Sakkal Majalla" panose="02000000000000000000" pitchFamily="2" charset="-78"/>
                          <a:ea typeface="+mn-ea"/>
                          <a:cs typeface="Sakkal Majalla" panose="02000000000000000000" pitchFamily="2" charset="-78"/>
                        </a:rPr>
                        <a:t> </a:t>
                      </a:r>
                      <a:r>
                        <a:rPr lang="en-US" sz="900" b="0" kern="1200" dirty="0" err="1">
                          <a:solidFill>
                            <a:schemeClr val="tx1"/>
                          </a:solidFill>
                          <a:latin typeface="Sakkal Majalla" panose="02000000000000000000" pitchFamily="2" charset="-78"/>
                          <a:ea typeface="+mn-ea"/>
                          <a:cs typeface="Sakkal Majalla" panose="02000000000000000000" pitchFamily="2" charset="-78"/>
                        </a:rPr>
                        <a:t>على</a:t>
                      </a:r>
                      <a:r>
                        <a:rPr lang="en-US" sz="900" b="0" kern="1200" dirty="0">
                          <a:solidFill>
                            <a:schemeClr val="tx1"/>
                          </a:solidFill>
                          <a:latin typeface="Sakkal Majalla" panose="02000000000000000000" pitchFamily="2" charset="-78"/>
                          <a:ea typeface="+mn-ea"/>
                          <a:cs typeface="Sakkal Majalla" panose="02000000000000000000" pitchFamily="2" charset="-78"/>
                        </a:rPr>
                        <a:t> </a:t>
                      </a:r>
                      <a:r>
                        <a:rPr lang="en-US" sz="900" b="0" kern="1200" dirty="0" err="1">
                          <a:solidFill>
                            <a:schemeClr val="tx1"/>
                          </a:solidFill>
                          <a:latin typeface="Sakkal Majalla" panose="02000000000000000000" pitchFamily="2" charset="-78"/>
                          <a:ea typeface="+mn-ea"/>
                          <a:cs typeface="Sakkal Majalla" panose="02000000000000000000" pitchFamily="2" charset="-78"/>
                        </a:rPr>
                        <a:t>تمثيلها</a:t>
                      </a:r>
                      <a:r>
                        <a:rPr lang="en-US" sz="900" b="0" kern="1200" dirty="0">
                          <a:solidFill>
                            <a:schemeClr val="tx1"/>
                          </a:solidFill>
                          <a:latin typeface="Sakkal Majalla" panose="02000000000000000000" pitchFamily="2" charset="-78"/>
                          <a:ea typeface="+mn-ea"/>
                          <a:cs typeface="Sakkal Majalla" panose="02000000000000000000" pitchFamily="2" charset="-78"/>
                        </a:rPr>
                        <a:t> في </a:t>
                      </a:r>
                      <a:r>
                        <a:rPr lang="en-US" sz="900" b="0" kern="1200" dirty="0" err="1">
                          <a:solidFill>
                            <a:schemeClr val="tx1"/>
                          </a:solidFill>
                          <a:latin typeface="Sakkal Majalla" panose="02000000000000000000" pitchFamily="2" charset="-78"/>
                          <a:ea typeface="+mn-ea"/>
                          <a:cs typeface="Sakkal Majalla" panose="02000000000000000000" pitchFamily="2" charset="-78"/>
                        </a:rPr>
                        <a:t>تلك</a:t>
                      </a:r>
                      <a:r>
                        <a:rPr lang="en-US" sz="900" b="0" kern="1200" dirty="0">
                          <a:solidFill>
                            <a:schemeClr val="tx1"/>
                          </a:solidFill>
                          <a:latin typeface="Sakkal Majalla" panose="02000000000000000000" pitchFamily="2" charset="-78"/>
                          <a:ea typeface="+mn-ea"/>
                          <a:cs typeface="Sakkal Majalla" panose="02000000000000000000" pitchFamily="2" charset="-78"/>
                        </a:rPr>
                        <a:t> </a:t>
                      </a:r>
                      <a:r>
                        <a:rPr lang="en-US" sz="900" b="0" kern="1200" dirty="0" err="1">
                          <a:solidFill>
                            <a:schemeClr val="tx1"/>
                          </a:solidFill>
                          <a:latin typeface="Sakkal Majalla" panose="02000000000000000000" pitchFamily="2" charset="-78"/>
                          <a:ea typeface="+mn-ea"/>
                          <a:cs typeface="Sakkal Majalla" panose="02000000000000000000" pitchFamily="2" charset="-78"/>
                        </a:rPr>
                        <a:t>المجال</a:t>
                      </a:r>
                      <a:r>
                        <a:rPr lang="ar-SA" sz="900" b="0" kern="1200" dirty="0">
                          <a:solidFill>
                            <a:schemeClr val="tx1"/>
                          </a:solidFill>
                          <a:latin typeface="Sakkal Majalla" panose="02000000000000000000" pitchFamily="2" charset="-78"/>
                          <a:ea typeface="+mn-ea"/>
                          <a:cs typeface="Sakkal Majalla" panose="02000000000000000000" pitchFamily="2" charset="-78"/>
                        </a:rPr>
                        <a:t>س</a:t>
                      </a:r>
                      <a:r>
                        <a:rPr lang="en-US" sz="900" b="0" kern="1200" dirty="0">
                          <a:solidFill>
                            <a:schemeClr val="tx1"/>
                          </a:solidFill>
                          <a:latin typeface="Sakkal Majalla" panose="02000000000000000000" pitchFamily="2" charset="-78"/>
                          <a:ea typeface="+mn-ea"/>
                          <a:cs typeface="Sakkal Majalla" panose="02000000000000000000" pitchFamily="2" charset="-78"/>
                        </a:rPr>
                        <a:t> </a:t>
                      </a:r>
                      <a:r>
                        <a:rPr lang="ar-SA" sz="900" b="0" kern="1200" dirty="0">
                          <a:solidFill>
                            <a:schemeClr val="tx1"/>
                          </a:solidFill>
                          <a:latin typeface="Sakkal Majalla" panose="02000000000000000000" pitchFamily="2" charset="-78"/>
                          <a:ea typeface="+mn-ea"/>
                          <a:cs typeface="Sakkal Majalla" panose="02000000000000000000" pitchFamily="2" charset="-78"/>
                        </a:rPr>
                        <a:t>لا </a:t>
                      </a:r>
                      <a:r>
                        <a:rPr lang="en-US" sz="900" b="0" kern="1200" dirty="0" err="1">
                          <a:solidFill>
                            <a:schemeClr val="tx1"/>
                          </a:solidFill>
                          <a:latin typeface="Sakkal Majalla" panose="02000000000000000000" pitchFamily="2" charset="-78"/>
                          <a:ea typeface="+mn-ea"/>
                          <a:cs typeface="Sakkal Majalla" panose="02000000000000000000" pitchFamily="2" charset="-78"/>
                        </a:rPr>
                        <a:t>تقدم</a:t>
                      </a:r>
                      <a:r>
                        <a:rPr lang="en-US" sz="900" b="0" kern="1200" dirty="0">
                          <a:solidFill>
                            <a:schemeClr val="tx1"/>
                          </a:solidFill>
                          <a:latin typeface="Sakkal Majalla" panose="02000000000000000000" pitchFamily="2" charset="-78"/>
                          <a:ea typeface="+mn-ea"/>
                          <a:cs typeface="Sakkal Majalla" panose="02000000000000000000" pitchFamily="2" charset="-78"/>
                        </a:rPr>
                        <a:t> </a:t>
                      </a:r>
                      <a:r>
                        <a:rPr lang="en-US" sz="900" b="0" kern="1200" dirty="0" err="1">
                          <a:solidFill>
                            <a:schemeClr val="tx1"/>
                          </a:solidFill>
                          <a:latin typeface="Sakkal Majalla" panose="02000000000000000000" pitchFamily="2" charset="-78"/>
                          <a:ea typeface="+mn-ea"/>
                          <a:cs typeface="Sakkal Majalla" panose="02000000000000000000" pitchFamily="2" charset="-78"/>
                        </a:rPr>
                        <a:t>منتجات</a:t>
                      </a:r>
                      <a:r>
                        <a:rPr lang="en-US" sz="900" b="0" kern="1200" dirty="0">
                          <a:solidFill>
                            <a:schemeClr val="tx1"/>
                          </a:solidFill>
                          <a:latin typeface="Sakkal Majalla" panose="02000000000000000000" pitchFamily="2" charset="-78"/>
                          <a:ea typeface="+mn-ea"/>
                          <a:cs typeface="Sakkal Majalla" panose="02000000000000000000" pitchFamily="2" charset="-78"/>
                        </a:rPr>
                        <a:t> </a:t>
                      </a:r>
                      <a:r>
                        <a:rPr lang="en-US" sz="900" b="0" kern="1200" dirty="0" err="1">
                          <a:solidFill>
                            <a:schemeClr val="tx1"/>
                          </a:solidFill>
                          <a:latin typeface="Sakkal Majalla" panose="02000000000000000000" pitchFamily="2" charset="-78"/>
                          <a:ea typeface="+mn-ea"/>
                          <a:cs typeface="Sakkal Majalla" panose="02000000000000000000" pitchFamily="2" charset="-78"/>
                        </a:rPr>
                        <a:t>أو</a:t>
                      </a:r>
                      <a:r>
                        <a:rPr lang="en-US" sz="900" b="0" kern="1200" dirty="0">
                          <a:solidFill>
                            <a:schemeClr val="tx1"/>
                          </a:solidFill>
                          <a:latin typeface="Sakkal Majalla" panose="02000000000000000000" pitchFamily="2" charset="-78"/>
                          <a:ea typeface="+mn-ea"/>
                          <a:cs typeface="Sakkal Majalla" panose="02000000000000000000" pitchFamily="2" charset="-78"/>
                        </a:rPr>
                        <a:t> </a:t>
                      </a:r>
                      <a:r>
                        <a:rPr lang="en-US" sz="900" b="0" kern="1200" dirty="0" err="1">
                          <a:solidFill>
                            <a:schemeClr val="tx1"/>
                          </a:solidFill>
                          <a:latin typeface="Sakkal Majalla" panose="02000000000000000000" pitchFamily="2" charset="-78"/>
                          <a:ea typeface="+mn-ea"/>
                          <a:cs typeface="Sakkal Majalla" panose="02000000000000000000" pitchFamily="2" charset="-78"/>
                        </a:rPr>
                        <a:t>خدمات</a:t>
                      </a:r>
                      <a:r>
                        <a:rPr lang="en-US" sz="900" b="0" kern="1200" dirty="0">
                          <a:solidFill>
                            <a:schemeClr val="tx1"/>
                          </a:solidFill>
                          <a:latin typeface="Sakkal Majalla" panose="02000000000000000000" pitchFamily="2" charset="-78"/>
                          <a:ea typeface="+mn-ea"/>
                          <a:cs typeface="Sakkal Majalla" panose="02000000000000000000" pitchFamily="2" charset="-78"/>
                        </a:rPr>
                        <a:t> </a:t>
                      </a:r>
                      <a:r>
                        <a:rPr lang="en-US" sz="900" b="0" kern="1200" dirty="0" err="1">
                          <a:solidFill>
                            <a:schemeClr val="tx1"/>
                          </a:solidFill>
                          <a:latin typeface="Sakkal Majalla" panose="02000000000000000000" pitchFamily="2" charset="-78"/>
                          <a:ea typeface="+mn-ea"/>
                          <a:cs typeface="Sakkal Majalla" panose="02000000000000000000" pitchFamily="2" charset="-78"/>
                        </a:rPr>
                        <a:t>مباشرة</a:t>
                      </a:r>
                      <a:r>
                        <a:rPr lang="en-US" sz="900" b="0" kern="1200" dirty="0">
                          <a:solidFill>
                            <a:schemeClr val="tx1"/>
                          </a:solidFill>
                          <a:latin typeface="Sakkal Majalla" panose="02000000000000000000" pitchFamily="2" charset="-78"/>
                          <a:ea typeface="+mn-ea"/>
                          <a:cs typeface="Sakkal Majalla" panose="02000000000000000000" pitchFamily="2" charset="-78"/>
                        </a:rPr>
                        <a:t> </a:t>
                      </a:r>
                      <a:r>
                        <a:rPr lang="en-US" sz="900" b="0" kern="1200" dirty="0" err="1">
                          <a:solidFill>
                            <a:schemeClr val="tx1"/>
                          </a:solidFill>
                          <a:latin typeface="Sakkal Majalla" panose="02000000000000000000" pitchFamily="2" charset="-78"/>
                          <a:ea typeface="+mn-ea"/>
                          <a:cs typeface="Sakkal Majalla" panose="02000000000000000000" pitchFamily="2" charset="-78"/>
                        </a:rPr>
                        <a:t>بل</a:t>
                      </a:r>
                      <a:r>
                        <a:rPr lang="en-US" sz="900" b="0" kern="1200" dirty="0">
                          <a:solidFill>
                            <a:schemeClr val="tx1"/>
                          </a:solidFill>
                          <a:latin typeface="Sakkal Majalla" panose="02000000000000000000" pitchFamily="2" charset="-78"/>
                          <a:ea typeface="+mn-ea"/>
                          <a:cs typeface="Sakkal Majalla" panose="02000000000000000000" pitchFamily="2" charset="-78"/>
                        </a:rPr>
                        <a:t> تدير </a:t>
                      </a:r>
                      <a:r>
                        <a:rPr lang="en-US" sz="900" b="0" kern="1200" dirty="0" err="1">
                          <a:solidFill>
                            <a:schemeClr val="tx1"/>
                          </a:solidFill>
                          <a:latin typeface="Sakkal Majalla" panose="02000000000000000000" pitchFamily="2" charset="-78"/>
                          <a:ea typeface="+mn-ea"/>
                          <a:cs typeface="Sakkal Majalla" panose="02000000000000000000" pitchFamily="2" charset="-78"/>
                        </a:rPr>
                        <a:t>محفظة</a:t>
                      </a:r>
                      <a:r>
                        <a:rPr lang="en-US" sz="900" b="0" kern="1200" dirty="0">
                          <a:solidFill>
                            <a:schemeClr val="tx1"/>
                          </a:solidFill>
                          <a:latin typeface="Sakkal Majalla" panose="02000000000000000000" pitchFamily="2" charset="-78"/>
                          <a:ea typeface="+mn-ea"/>
                          <a:cs typeface="Sakkal Majalla" panose="02000000000000000000" pitchFamily="2" charset="-78"/>
                        </a:rPr>
                        <a:t> الاستثمارات </a:t>
                      </a:r>
                      <a:r>
                        <a:rPr lang="en-US" sz="900" b="0" kern="1200" dirty="0" err="1">
                          <a:solidFill>
                            <a:schemeClr val="tx1"/>
                          </a:solidFill>
                          <a:latin typeface="Sakkal Majalla" panose="02000000000000000000" pitchFamily="2" charset="-78"/>
                          <a:ea typeface="+mn-ea"/>
                          <a:cs typeface="Sakkal Majalla" panose="02000000000000000000" pitchFamily="2" charset="-78"/>
                        </a:rPr>
                        <a:t>وتشارك</a:t>
                      </a:r>
                      <a:r>
                        <a:rPr lang="en-US" sz="900" b="0" kern="1200" dirty="0">
                          <a:solidFill>
                            <a:schemeClr val="tx1"/>
                          </a:solidFill>
                          <a:latin typeface="Sakkal Majalla" panose="02000000000000000000" pitchFamily="2" charset="-78"/>
                          <a:ea typeface="+mn-ea"/>
                          <a:cs typeface="Sakkal Majalla" panose="02000000000000000000" pitchFamily="2" charset="-78"/>
                        </a:rPr>
                        <a:t> في </a:t>
                      </a:r>
                      <a:r>
                        <a:rPr lang="en-US" sz="900" b="0" kern="1200" dirty="0" err="1">
                          <a:solidFill>
                            <a:schemeClr val="tx1"/>
                          </a:solidFill>
                          <a:latin typeface="Sakkal Majalla" panose="02000000000000000000" pitchFamily="2" charset="-78"/>
                          <a:ea typeface="+mn-ea"/>
                          <a:cs typeface="Sakkal Majalla" panose="02000000000000000000" pitchFamily="2" charset="-78"/>
                        </a:rPr>
                        <a:t>صنع</a:t>
                      </a:r>
                      <a:r>
                        <a:rPr lang="en-US" sz="900" b="0" kern="1200" dirty="0">
                          <a:solidFill>
                            <a:schemeClr val="tx1"/>
                          </a:solidFill>
                          <a:latin typeface="Sakkal Majalla" panose="02000000000000000000" pitchFamily="2" charset="-78"/>
                          <a:ea typeface="+mn-ea"/>
                          <a:cs typeface="Sakkal Majalla" panose="02000000000000000000" pitchFamily="2" charset="-78"/>
                        </a:rPr>
                        <a:t> القرار الاستراتيجي</a:t>
                      </a:r>
                      <a:endParaRPr lang="en-US" sz="900" b="0" kern="1200" noProof="0" dirty="0">
                        <a:solidFill>
                          <a:schemeClr val="tx1"/>
                        </a:solidFill>
                        <a:latin typeface="Sakkal Majalla" panose="02000000000000000000" pitchFamily="2" charset="-78"/>
                        <a:ea typeface="+mn-ea"/>
                        <a:cs typeface="Sakkal Majalla" panose="02000000000000000000" pitchFamily="2" charset="-78"/>
                      </a:endParaRPr>
                    </a:p>
                  </a:txBody>
                  <a:tcPr marL="68580" marR="68580" marT="34290" marB="34290" anchor="ctr" anchorCtr="1">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BFBFB"/>
                    </a:solidFill>
                  </a:tcPr>
                </a:tc>
                <a:tc>
                  <a:txBody>
                    <a:bodyPr/>
                    <a:lstStyle/>
                    <a:p>
                      <a:pPr marL="0" indent="0" algn="ctr" defTabSz="914400" rtl="1" eaLnBrk="1" latinLnBrk="0" hangingPunct="1">
                        <a:buFont typeface="+mj-lt"/>
                        <a:buNone/>
                      </a:pPr>
                      <a:r>
                        <a:rPr lang="en-US" sz="900" b="1" kern="1200" dirty="0" err="1">
                          <a:solidFill>
                            <a:schemeClr val="tx1"/>
                          </a:solidFill>
                          <a:latin typeface="Sakkal Majalla" panose="02000000000000000000" pitchFamily="2" charset="-78"/>
                          <a:ea typeface="+mn-ea"/>
                          <a:cs typeface="Sakkal Majalla" panose="02000000000000000000" pitchFamily="2" charset="-78"/>
                        </a:rPr>
                        <a:t>المملكة</a:t>
                      </a:r>
                      <a:r>
                        <a:rPr lang="en-US" sz="900" b="1" kern="1200" dirty="0">
                          <a:solidFill>
                            <a:schemeClr val="tx1"/>
                          </a:solidFill>
                          <a:latin typeface="Sakkal Majalla" panose="02000000000000000000" pitchFamily="2" charset="-78"/>
                          <a:ea typeface="+mn-ea"/>
                          <a:cs typeface="Sakkal Majalla" panose="02000000000000000000" pitchFamily="2" charset="-78"/>
                        </a:rPr>
                        <a:t> القابضة² </a:t>
                      </a:r>
                    </a:p>
                  </a:txBody>
                  <a:tcPr marL="68580" marR="68580" marT="34290" marB="34290" anchor="ctr" anchorCtr="1">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BFBFB"/>
                    </a:solidFill>
                  </a:tcPr>
                </a:tc>
                <a:tc>
                  <a:txBody>
                    <a:bodyPr/>
                    <a:lstStyle/>
                    <a:p>
                      <a:pPr marL="0" indent="0" algn="ctr" defTabSz="914400" rtl="1" eaLnBrk="1" latinLnBrk="0" hangingPunct="1">
                        <a:buFont typeface="+mj-lt"/>
                        <a:buNone/>
                      </a:pPr>
                      <a:endParaRPr lang="en-US" sz="900" b="1" kern="1200" dirty="0">
                        <a:solidFill>
                          <a:schemeClr val="tx1"/>
                        </a:solidFill>
                        <a:latin typeface="Rockwell" panose="02060603020205020403" pitchFamily="18" charset="0"/>
                        <a:ea typeface="+mn-ea"/>
                        <a:cs typeface="Sakkal Majalla" panose="02000000000000000000" pitchFamily="2" charset="-78"/>
                      </a:endParaRPr>
                    </a:p>
                  </a:txBody>
                  <a:tcPr marL="68580" marR="68580" marT="34290" marB="34290" anchor="ctr" anchorCtr="1">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BFBFB"/>
                    </a:solidFill>
                  </a:tcPr>
                </a:tc>
                <a:extLst>
                  <a:ext uri="{0D108BD9-81ED-4DB2-BD59-A6C34878D82A}">
                    <a16:rowId xmlns:a16="http://schemas.microsoft.com/office/drawing/2014/main" val="69766174"/>
                  </a:ext>
                </a:extLst>
              </a:tr>
              <a:tr h="414270">
                <a:tc>
                  <a:txBody>
                    <a:bodyPr/>
                    <a:lstStyle/>
                    <a:p>
                      <a:pPr marL="0" marR="0" lvl="0" indent="0" algn="ctr" defTabSz="914400" rtl="1" eaLnBrk="1" fontAlgn="auto" latinLnBrk="0" hangingPunct="1">
                        <a:lnSpc>
                          <a:spcPct val="100000"/>
                        </a:lnSpc>
                        <a:spcBef>
                          <a:spcPts val="0"/>
                        </a:spcBef>
                        <a:spcAft>
                          <a:spcPts val="0"/>
                        </a:spcAft>
                        <a:buClrTx/>
                        <a:buSzTx/>
                        <a:buFont typeface="+mj-lt"/>
                        <a:buNone/>
                        <a:tabLst/>
                        <a:defRPr/>
                      </a:pPr>
                      <a:r>
                        <a:rPr lang="ar-SA" sz="900" b="0" kern="1200" dirty="0">
                          <a:solidFill>
                            <a:schemeClr val="tx1"/>
                          </a:solidFill>
                          <a:latin typeface="Sakkal Majalla" panose="02000000000000000000" pitchFamily="2" charset="-78"/>
                          <a:ea typeface="+mn-ea"/>
                          <a:cs typeface="Sakkal Majalla" panose="02000000000000000000" pitchFamily="2" charset="-78"/>
                        </a:rPr>
                        <a:t>تركز على إدارة اصول تطويرية وإيجارية </a:t>
                      </a:r>
                      <a:r>
                        <a:rPr lang="en-US" sz="900" b="0" kern="1200" dirty="0">
                          <a:solidFill>
                            <a:schemeClr val="tx1"/>
                          </a:solidFill>
                          <a:latin typeface="Sakkal Majalla" panose="02000000000000000000" pitchFamily="2" charset="-78"/>
                          <a:ea typeface="+mn-ea"/>
                          <a:cs typeface="Sakkal Majalla" panose="02000000000000000000" pitchFamily="2" charset="-78"/>
                        </a:rPr>
                        <a:t>بقيمة تتجاوز 11 مليار دولار </a:t>
                      </a:r>
                      <a:endParaRPr lang="en-US" sz="900" b="0" kern="1200" noProof="0" dirty="0">
                        <a:solidFill>
                          <a:schemeClr val="tx1"/>
                        </a:solidFill>
                        <a:latin typeface="Sakkal Majalla" panose="02000000000000000000" pitchFamily="2" charset="-78"/>
                        <a:ea typeface="+mn-ea"/>
                        <a:cs typeface="Sakkal Majalla" panose="02000000000000000000" pitchFamily="2" charset="-78"/>
                      </a:endParaRPr>
                    </a:p>
                  </a:txBody>
                  <a:tcPr marL="68580" marR="68580" marT="34290" marB="34290" anchor="ctr" anchorCtr="1">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BFBFB"/>
                    </a:solidFill>
                  </a:tcPr>
                </a:tc>
                <a:tc>
                  <a:txBody>
                    <a:bodyPr/>
                    <a:lstStyle/>
                    <a:p>
                      <a:pPr algn="ctr" rtl="1"/>
                      <a:r>
                        <a:rPr lang="en-US" sz="900" b="0" kern="1200" dirty="0">
                          <a:solidFill>
                            <a:schemeClr val="tx1"/>
                          </a:solidFill>
                          <a:latin typeface="Sakkal Majalla" panose="02000000000000000000" pitchFamily="2" charset="-78"/>
                          <a:ea typeface="+mn-ea"/>
                          <a:cs typeface="Sakkal Majalla" panose="02000000000000000000" pitchFamily="2" charset="-78"/>
                        </a:rPr>
                        <a:t>7.86</a:t>
                      </a:r>
                      <a:r>
                        <a:rPr lang="ar-SA" sz="900" b="0" kern="1200" dirty="0">
                          <a:solidFill>
                            <a:schemeClr val="tx1"/>
                          </a:solidFill>
                          <a:latin typeface="Sakkal Majalla" panose="02000000000000000000" pitchFamily="2" charset="-78"/>
                          <a:ea typeface="+mn-ea"/>
                          <a:cs typeface="Sakkal Majalla" panose="02000000000000000000" pitchFamily="2" charset="-78"/>
                        </a:rPr>
                        <a:t>مليار </a:t>
                      </a:r>
                      <a:endParaRPr lang="en-US" sz="900" b="0" kern="1200" dirty="0">
                        <a:solidFill>
                          <a:schemeClr val="tx1"/>
                        </a:solidFill>
                        <a:latin typeface="Sakkal Majalla" panose="02000000000000000000" pitchFamily="2" charset="-78"/>
                        <a:ea typeface="+mn-ea"/>
                        <a:cs typeface="Sakkal Majalla" panose="02000000000000000000" pitchFamily="2" charset="-78"/>
                      </a:endParaRPr>
                    </a:p>
                  </a:txBody>
                  <a:tcPr marL="68580" marR="68580" marT="34290" marB="34290" anchor="ctr" anchorCtr="1">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BFBFB"/>
                    </a:solidFill>
                  </a:tcPr>
                </a:tc>
                <a:tc>
                  <a:txBody>
                    <a:bodyPr/>
                    <a:lstStyle/>
                    <a:p>
                      <a:pPr marL="0" marR="0" lvl="0" indent="0" algn="ctr" defTabSz="914400" rtl="1" eaLnBrk="1" fontAlgn="auto" latinLnBrk="0" hangingPunct="1">
                        <a:lnSpc>
                          <a:spcPct val="100000"/>
                        </a:lnSpc>
                        <a:spcBef>
                          <a:spcPts val="0"/>
                        </a:spcBef>
                        <a:spcAft>
                          <a:spcPts val="0"/>
                        </a:spcAft>
                        <a:buClrTx/>
                        <a:buSzTx/>
                        <a:buFont typeface="+mj-lt"/>
                        <a:buNone/>
                        <a:tabLst/>
                        <a:defRPr/>
                      </a:pPr>
                      <a:r>
                        <a:rPr lang="ar-SA" sz="900" b="1" kern="1200" noProof="0" dirty="0">
                          <a:solidFill>
                            <a:schemeClr val="tx1"/>
                          </a:solidFill>
                          <a:latin typeface="Sakkal Majalla" panose="02000000000000000000" pitchFamily="2" charset="-78"/>
                          <a:ea typeface="+mn-ea"/>
                          <a:cs typeface="Sakkal Majalla" panose="02000000000000000000" pitchFamily="2" charset="-78"/>
                        </a:rPr>
                        <a:t>نموذج التوسع من العقار: </a:t>
                      </a:r>
                      <a:r>
                        <a:rPr lang="ar-SA" sz="900" b="0" kern="1200" noProof="0" dirty="0">
                          <a:solidFill>
                            <a:schemeClr val="tx1"/>
                          </a:solidFill>
                          <a:latin typeface="Sakkal Majalla" panose="02000000000000000000" pitchFamily="2" charset="-78"/>
                          <a:ea typeface="+mn-ea"/>
                          <a:cs typeface="Sakkal Majalla" panose="02000000000000000000" pitchFamily="2" charset="-78"/>
                        </a:rPr>
                        <a:t>التوسع خارج التطوير العقاري عبر انشاء منصات إدارة الأصول والخدمات والشركات الايجارية لتحقيق تنويع في مصادر الدخل</a:t>
                      </a:r>
                      <a:endParaRPr lang="en-US" sz="900" b="1" kern="1200" noProof="0" dirty="0">
                        <a:solidFill>
                          <a:schemeClr val="tx1"/>
                        </a:solidFill>
                        <a:latin typeface="Sakkal Majalla" panose="02000000000000000000" pitchFamily="2" charset="-78"/>
                        <a:ea typeface="+mn-ea"/>
                        <a:cs typeface="Sakkal Majalla" panose="02000000000000000000" pitchFamily="2" charset="-78"/>
                      </a:endParaRPr>
                    </a:p>
                  </a:txBody>
                  <a:tcPr marL="68580" marR="68580" marT="34290" marB="34290" anchor="ctr" anchorCtr="1">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BFBFB"/>
                    </a:solidFill>
                  </a:tcPr>
                </a:tc>
                <a:tc>
                  <a:txBody>
                    <a:bodyPr/>
                    <a:lstStyle/>
                    <a:p>
                      <a:pPr marL="0" marR="0" lvl="0" indent="0" algn="ctr" defTabSz="914400" rtl="1" eaLnBrk="1" fontAlgn="auto" latinLnBrk="0" hangingPunct="1">
                        <a:lnSpc>
                          <a:spcPct val="100000"/>
                        </a:lnSpc>
                        <a:spcBef>
                          <a:spcPts val="0"/>
                        </a:spcBef>
                        <a:spcAft>
                          <a:spcPts val="0"/>
                        </a:spcAft>
                        <a:buClrTx/>
                        <a:buSzTx/>
                        <a:buFont typeface="+mj-lt"/>
                        <a:buNone/>
                        <a:tabLst/>
                        <a:defRPr/>
                      </a:pPr>
                      <a:r>
                        <a:rPr lang="ar-SA" sz="900" b="1" kern="1200" dirty="0">
                          <a:solidFill>
                            <a:schemeClr val="tx1"/>
                          </a:solidFill>
                          <a:latin typeface="Sakkal Majalla" panose="02000000000000000000" pitchFamily="2" charset="-78"/>
                          <a:ea typeface="+mn-ea"/>
                          <a:cs typeface="Sakkal Majalla" panose="02000000000000000000" pitchFamily="2" charset="-78"/>
                        </a:rPr>
                        <a:t>اشرافي/اداري </a:t>
                      </a:r>
                      <a:r>
                        <a:rPr lang="en-US" sz="900" b="0" kern="1200" dirty="0" err="1">
                          <a:solidFill>
                            <a:schemeClr val="tx1"/>
                          </a:solidFill>
                          <a:latin typeface="Sakkal Majalla" panose="02000000000000000000" pitchFamily="2" charset="-78"/>
                          <a:ea typeface="+mn-ea"/>
                          <a:cs typeface="Sakkal Majalla" panose="02000000000000000000" pitchFamily="2" charset="-78"/>
                        </a:rPr>
                        <a:t>دورها</a:t>
                      </a:r>
                      <a:r>
                        <a:rPr lang="en-US" sz="900" b="0" kern="1200" dirty="0">
                          <a:solidFill>
                            <a:schemeClr val="tx1"/>
                          </a:solidFill>
                          <a:latin typeface="Sakkal Majalla" panose="02000000000000000000" pitchFamily="2" charset="-78"/>
                          <a:ea typeface="+mn-ea"/>
                          <a:cs typeface="Sakkal Majalla" panose="02000000000000000000" pitchFamily="2" charset="-78"/>
                        </a:rPr>
                        <a:t> </a:t>
                      </a:r>
                      <a:r>
                        <a:rPr lang="en-US" sz="900" b="0" kern="1200" dirty="0" err="1">
                          <a:solidFill>
                            <a:schemeClr val="tx1"/>
                          </a:solidFill>
                          <a:latin typeface="Sakkal Majalla" panose="02000000000000000000" pitchFamily="2" charset="-78"/>
                          <a:ea typeface="+mn-ea"/>
                          <a:cs typeface="Sakkal Majalla" panose="02000000000000000000" pitchFamily="2" charset="-78"/>
                        </a:rPr>
                        <a:t>وضع</a:t>
                      </a:r>
                      <a:r>
                        <a:rPr lang="en-US" sz="900" b="0" kern="1200" dirty="0">
                          <a:solidFill>
                            <a:schemeClr val="tx1"/>
                          </a:solidFill>
                          <a:latin typeface="Sakkal Majalla" panose="02000000000000000000" pitchFamily="2" charset="-78"/>
                          <a:ea typeface="+mn-ea"/>
                          <a:cs typeface="Sakkal Majalla" panose="02000000000000000000" pitchFamily="2" charset="-78"/>
                        </a:rPr>
                        <a:t> </a:t>
                      </a:r>
                      <a:r>
                        <a:rPr lang="en-US" sz="900" b="0" kern="1200" dirty="0" err="1">
                          <a:solidFill>
                            <a:schemeClr val="tx1"/>
                          </a:solidFill>
                          <a:latin typeface="Sakkal Majalla" panose="02000000000000000000" pitchFamily="2" charset="-78"/>
                          <a:ea typeface="+mn-ea"/>
                          <a:cs typeface="Sakkal Majalla" panose="02000000000000000000" pitchFamily="2" charset="-78"/>
                        </a:rPr>
                        <a:t>الاستراتيجية</a:t>
                      </a:r>
                      <a:r>
                        <a:rPr lang="en-US" sz="900" b="0" kern="1200" dirty="0">
                          <a:solidFill>
                            <a:schemeClr val="tx1"/>
                          </a:solidFill>
                          <a:latin typeface="Sakkal Majalla" panose="02000000000000000000" pitchFamily="2" charset="-78"/>
                          <a:ea typeface="+mn-ea"/>
                          <a:cs typeface="Sakkal Majalla" panose="02000000000000000000" pitchFamily="2" charset="-78"/>
                        </a:rPr>
                        <a:t> </a:t>
                      </a:r>
                      <a:r>
                        <a:rPr lang="en-US" sz="900" b="0" kern="1200" dirty="0" err="1">
                          <a:solidFill>
                            <a:schemeClr val="tx1"/>
                          </a:solidFill>
                          <a:latin typeface="Sakkal Majalla" panose="02000000000000000000" pitchFamily="2" charset="-78"/>
                          <a:ea typeface="+mn-ea"/>
                          <a:cs typeface="Sakkal Majalla" panose="02000000000000000000" pitchFamily="2" charset="-78"/>
                        </a:rPr>
                        <a:t>العامة</a:t>
                      </a:r>
                      <a:r>
                        <a:rPr lang="en-US" sz="900" b="0" kern="1200" dirty="0">
                          <a:solidFill>
                            <a:schemeClr val="tx1"/>
                          </a:solidFill>
                          <a:latin typeface="Sakkal Majalla" panose="02000000000000000000" pitchFamily="2" charset="-78"/>
                          <a:ea typeface="+mn-ea"/>
                          <a:cs typeface="Sakkal Majalla" panose="02000000000000000000" pitchFamily="2" charset="-78"/>
                        </a:rPr>
                        <a:t>، </a:t>
                      </a:r>
                      <a:r>
                        <a:rPr lang="en-US" sz="900" b="0" kern="1200" dirty="0" err="1">
                          <a:solidFill>
                            <a:schemeClr val="tx1"/>
                          </a:solidFill>
                          <a:latin typeface="Sakkal Majalla" panose="02000000000000000000" pitchFamily="2" charset="-78"/>
                          <a:ea typeface="+mn-ea"/>
                          <a:cs typeface="Sakkal Majalla" panose="02000000000000000000" pitchFamily="2" charset="-78"/>
                        </a:rPr>
                        <a:t>وتنظيم</a:t>
                      </a:r>
                      <a:r>
                        <a:rPr lang="en-US" sz="900" b="0" kern="1200" dirty="0">
                          <a:solidFill>
                            <a:schemeClr val="tx1"/>
                          </a:solidFill>
                          <a:latin typeface="Sakkal Majalla" panose="02000000000000000000" pitchFamily="2" charset="-78"/>
                          <a:ea typeface="+mn-ea"/>
                          <a:cs typeface="Sakkal Majalla" panose="02000000000000000000" pitchFamily="2" charset="-78"/>
                        </a:rPr>
                        <a:t> </a:t>
                      </a:r>
                      <a:r>
                        <a:rPr lang="en-US" sz="900" b="0" kern="1200" dirty="0" err="1">
                          <a:solidFill>
                            <a:schemeClr val="tx1"/>
                          </a:solidFill>
                          <a:latin typeface="Sakkal Majalla" panose="02000000000000000000" pitchFamily="2" charset="-78"/>
                          <a:ea typeface="+mn-ea"/>
                          <a:cs typeface="Sakkal Majalla" panose="02000000000000000000" pitchFamily="2" charset="-78"/>
                        </a:rPr>
                        <a:t>منصات</a:t>
                      </a:r>
                      <a:r>
                        <a:rPr lang="en-US" sz="900" b="0" kern="1200" dirty="0">
                          <a:solidFill>
                            <a:schemeClr val="tx1"/>
                          </a:solidFill>
                          <a:latin typeface="Sakkal Majalla" panose="02000000000000000000" pitchFamily="2" charset="-78"/>
                          <a:ea typeface="+mn-ea"/>
                          <a:cs typeface="Sakkal Majalla" panose="02000000000000000000" pitchFamily="2" charset="-78"/>
                        </a:rPr>
                        <a:t> </a:t>
                      </a:r>
                      <a:r>
                        <a:rPr lang="en-US" sz="900" b="0" kern="1200" dirty="0" err="1">
                          <a:solidFill>
                            <a:schemeClr val="tx1"/>
                          </a:solidFill>
                          <a:latin typeface="Sakkal Majalla" panose="02000000000000000000" pitchFamily="2" charset="-78"/>
                          <a:ea typeface="+mn-ea"/>
                          <a:cs typeface="Sakkal Majalla" panose="02000000000000000000" pitchFamily="2" charset="-78"/>
                        </a:rPr>
                        <a:t>النمو</a:t>
                      </a:r>
                      <a:r>
                        <a:rPr lang="en-US" sz="900" b="0" kern="1200" dirty="0">
                          <a:solidFill>
                            <a:schemeClr val="tx1"/>
                          </a:solidFill>
                          <a:latin typeface="Sakkal Majalla" panose="02000000000000000000" pitchFamily="2" charset="-78"/>
                          <a:ea typeface="+mn-ea"/>
                          <a:cs typeface="Sakkal Majalla" panose="02000000000000000000" pitchFamily="2" charset="-78"/>
                        </a:rPr>
                        <a:t>، </a:t>
                      </a:r>
                      <a:r>
                        <a:rPr lang="en-US" sz="900" b="0" kern="1200" dirty="0" err="1">
                          <a:solidFill>
                            <a:schemeClr val="tx1"/>
                          </a:solidFill>
                          <a:latin typeface="Sakkal Majalla" panose="02000000000000000000" pitchFamily="2" charset="-78"/>
                          <a:ea typeface="+mn-ea"/>
                          <a:cs typeface="Sakkal Majalla" panose="02000000000000000000" pitchFamily="2" charset="-78"/>
                        </a:rPr>
                        <a:t>وتحصيل</a:t>
                      </a:r>
                      <a:r>
                        <a:rPr lang="en-US" sz="900" b="0" kern="1200" dirty="0">
                          <a:solidFill>
                            <a:schemeClr val="tx1"/>
                          </a:solidFill>
                          <a:latin typeface="Sakkal Majalla" panose="02000000000000000000" pitchFamily="2" charset="-78"/>
                          <a:ea typeface="+mn-ea"/>
                          <a:cs typeface="Sakkal Majalla" panose="02000000000000000000" pitchFamily="2" charset="-78"/>
                        </a:rPr>
                        <a:t> </a:t>
                      </a:r>
                      <a:r>
                        <a:rPr lang="en-US" sz="900" b="0" kern="1200" dirty="0" err="1">
                          <a:solidFill>
                            <a:schemeClr val="tx1"/>
                          </a:solidFill>
                          <a:latin typeface="Sakkal Majalla" panose="02000000000000000000" pitchFamily="2" charset="-78"/>
                          <a:ea typeface="+mn-ea"/>
                          <a:cs typeface="Sakkal Majalla" panose="02000000000000000000" pitchFamily="2" charset="-78"/>
                        </a:rPr>
                        <a:t>الرسوم</a:t>
                      </a:r>
                      <a:r>
                        <a:rPr lang="en-US" sz="900" b="0" kern="1200" dirty="0">
                          <a:solidFill>
                            <a:schemeClr val="tx1"/>
                          </a:solidFill>
                          <a:latin typeface="Sakkal Majalla" panose="02000000000000000000" pitchFamily="2" charset="-78"/>
                          <a:ea typeface="+mn-ea"/>
                          <a:cs typeface="Sakkal Majalla" panose="02000000000000000000" pitchFamily="2" charset="-78"/>
                        </a:rPr>
                        <a:t> </a:t>
                      </a:r>
                      <a:r>
                        <a:rPr lang="en-US" sz="900" b="0" kern="1200" dirty="0" err="1">
                          <a:solidFill>
                            <a:schemeClr val="tx1"/>
                          </a:solidFill>
                          <a:latin typeface="Sakkal Majalla" panose="02000000000000000000" pitchFamily="2" charset="-78"/>
                          <a:ea typeface="+mn-ea"/>
                          <a:cs typeface="Sakkal Majalla" panose="02000000000000000000" pitchFamily="2" charset="-78"/>
                        </a:rPr>
                        <a:t>من</a:t>
                      </a:r>
                      <a:r>
                        <a:rPr lang="en-US" sz="900" b="0" kern="1200" dirty="0">
                          <a:solidFill>
                            <a:schemeClr val="tx1"/>
                          </a:solidFill>
                          <a:latin typeface="Sakkal Majalla" panose="02000000000000000000" pitchFamily="2" charset="-78"/>
                          <a:ea typeface="+mn-ea"/>
                          <a:cs typeface="Sakkal Majalla" panose="02000000000000000000" pitchFamily="2" charset="-78"/>
                        </a:rPr>
                        <a:t> </a:t>
                      </a:r>
                      <a:r>
                        <a:rPr lang="en-US" sz="900" b="0" kern="1200" dirty="0" err="1">
                          <a:solidFill>
                            <a:schemeClr val="tx1"/>
                          </a:solidFill>
                          <a:latin typeface="Sakkal Majalla" panose="02000000000000000000" pitchFamily="2" charset="-78"/>
                          <a:ea typeface="+mn-ea"/>
                          <a:cs typeface="Sakkal Majalla" panose="02000000000000000000" pitchFamily="2" charset="-78"/>
                        </a:rPr>
                        <a:t>إدارة</a:t>
                      </a:r>
                      <a:r>
                        <a:rPr lang="en-US" sz="900" b="0" kern="1200" dirty="0">
                          <a:solidFill>
                            <a:schemeClr val="tx1"/>
                          </a:solidFill>
                          <a:latin typeface="Sakkal Majalla" panose="02000000000000000000" pitchFamily="2" charset="-78"/>
                          <a:ea typeface="+mn-ea"/>
                          <a:cs typeface="Sakkal Majalla" panose="02000000000000000000" pitchFamily="2" charset="-78"/>
                        </a:rPr>
                        <a:t> </a:t>
                      </a:r>
                      <a:r>
                        <a:rPr lang="ar-SA" sz="900" b="0" kern="1200" dirty="0">
                          <a:solidFill>
                            <a:schemeClr val="tx1"/>
                          </a:solidFill>
                          <a:latin typeface="Sakkal Majalla" panose="02000000000000000000" pitchFamily="2" charset="-78"/>
                          <a:ea typeface="+mn-ea"/>
                          <a:cs typeface="Sakkal Majalla" panose="02000000000000000000" pitchFamily="2" charset="-78"/>
                        </a:rPr>
                        <a:t>الاصول</a:t>
                      </a:r>
                      <a:endParaRPr lang="en-US" sz="900" b="0" kern="1200" dirty="0">
                        <a:solidFill>
                          <a:schemeClr val="tx1"/>
                        </a:solidFill>
                        <a:latin typeface="Sakkal Majalla" panose="02000000000000000000" pitchFamily="2" charset="-78"/>
                        <a:ea typeface="+mn-ea"/>
                        <a:cs typeface="Sakkal Majalla" panose="02000000000000000000" pitchFamily="2" charset="-78"/>
                      </a:endParaRPr>
                    </a:p>
                  </a:txBody>
                  <a:tcPr marL="68580" marR="68580" marT="34290" marB="34290" anchor="ctr" anchorCtr="1">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BFBFB"/>
                    </a:solidFill>
                  </a:tcPr>
                </a:tc>
                <a:tc>
                  <a:txBody>
                    <a:bodyPr/>
                    <a:lstStyle/>
                    <a:p>
                      <a:pPr marL="0" indent="0" algn="ctr" defTabSz="914400" rtl="1" eaLnBrk="1" latinLnBrk="0" hangingPunct="1">
                        <a:buFont typeface="+mj-lt"/>
                        <a:buNone/>
                      </a:pPr>
                      <a:r>
                        <a:rPr lang="en-US" sz="900" b="1" kern="1200" dirty="0" err="1">
                          <a:solidFill>
                            <a:schemeClr val="tx1"/>
                          </a:solidFill>
                          <a:latin typeface="Sakkal Majalla" panose="02000000000000000000" pitchFamily="2" charset="-78"/>
                          <a:ea typeface="+mn-ea"/>
                          <a:cs typeface="Sakkal Majalla" panose="02000000000000000000" pitchFamily="2" charset="-78"/>
                        </a:rPr>
                        <a:t>الدار</a:t>
                      </a:r>
                      <a:r>
                        <a:rPr lang="en-US" sz="900" b="1" kern="1200" dirty="0">
                          <a:solidFill>
                            <a:schemeClr val="tx1"/>
                          </a:solidFill>
                          <a:latin typeface="Sakkal Majalla" panose="02000000000000000000" pitchFamily="2" charset="-78"/>
                          <a:ea typeface="+mn-ea"/>
                          <a:cs typeface="Sakkal Majalla" panose="02000000000000000000" pitchFamily="2" charset="-78"/>
                        </a:rPr>
                        <a:t> العقارية³ </a:t>
                      </a:r>
                    </a:p>
                  </a:txBody>
                  <a:tcPr marL="68580" marR="68580" marT="34290" marB="34290" anchor="ctr" anchorCtr="1">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BFBFB"/>
                    </a:solidFill>
                  </a:tcPr>
                </a:tc>
                <a:tc>
                  <a:txBody>
                    <a:bodyPr/>
                    <a:lstStyle/>
                    <a:p>
                      <a:pPr marL="0" indent="0" algn="ctr" defTabSz="914400" rtl="1" eaLnBrk="1" latinLnBrk="0" hangingPunct="1">
                        <a:buFont typeface="+mj-lt"/>
                        <a:buNone/>
                      </a:pPr>
                      <a:endParaRPr lang="en-US" sz="900" b="1" kern="1200" dirty="0">
                        <a:solidFill>
                          <a:schemeClr val="tx1"/>
                        </a:solidFill>
                        <a:latin typeface="Rockwell" panose="02060603020205020403" pitchFamily="18" charset="0"/>
                        <a:ea typeface="+mn-ea"/>
                        <a:cs typeface="Sakkal Majalla" panose="02000000000000000000" pitchFamily="2" charset="-78"/>
                      </a:endParaRPr>
                    </a:p>
                  </a:txBody>
                  <a:tcPr marL="68580" marR="68580" marT="34290" marB="34290" anchor="ctr" anchorCtr="1">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BFBFB"/>
                    </a:solidFill>
                  </a:tcPr>
                </a:tc>
                <a:extLst>
                  <a:ext uri="{0D108BD9-81ED-4DB2-BD59-A6C34878D82A}">
                    <a16:rowId xmlns:a16="http://schemas.microsoft.com/office/drawing/2014/main" val="2905848133"/>
                  </a:ext>
                </a:extLst>
              </a:tr>
              <a:tr h="650996">
                <a:tc>
                  <a:txBody>
                    <a:bodyPr/>
                    <a:lstStyle/>
                    <a:p>
                      <a:pPr marL="0" marR="0" lvl="0" indent="0" algn="ctr" defTabSz="914400" rtl="1" eaLnBrk="1" fontAlgn="auto" latinLnBrk="0" hangingPunct="1">
                        <a:lnSpc>
                          <a:spcPct val="100000"/>
                        </a:lnSpc>
                        <a:spcBef>
                          <a:spcPts val="0"/>
                        </a:spcBef>
                        <a:spcAft>
                          <a:spcPts val="0"/>
                        </a:spcAft>
                        <a:buClrTx/>
                        <a:buSzTx/>
                        <a:buFont typeface="+mj-lt"/>
                        <a:buNone/>
                        <a:tabLst/>
                        <a:defRPr/>
                      </a:pPr>
                      <a:r>
                        <a:rPr lang="en-US" sz="900" b="0" kern="1200" dirty="0">
                          <a:solidFill>
                            <a:schemeClr val="tx1"/>
                          </a:solidFill>
                          <a:latin typeface="Sakkal Majalla" panose="02000000000000000000" pitchFamily="2" charset="-78"/>
                          <a:ea typeface="+mn-ea"/>
                          <a:cs typeface="Sakkal Majalla" panose="02000000000000000000" pitchFamily="2" charset="-78"/>
                        </a:rPr>
                        <a:t>استثمارات</a:t>
                      </a:r>
                      <a:r>
                        <a:rPr lang="ar-SA" sz="900" b="0" kern="1200" dirty="0">
                          <a:solidFill>
                            <a:schemeClr val="tx1"/>
                          </a:solidFill>
                          <a:latin typeface="Sakkal Majalla" panose="02000000000000000000" pitchFamily="2" charset="-78"/>
                          <a:ea typeface="+mn-ea"/>
                          <a:cs typeface="Sakkal Majalla" panose="02000000000000000000" pitchFamily="2" charset="-78"/>
                        </a:rPr>
                        <a:t> نقدية وسائلة </a:t>
                      </a:r>
                      <a:r>
                        <a:rPr lang="en-US" sz="900" b="0" kern="1200" dirty="0">
                          <a:solidFill>
                            <a:schemeClr val="tx1"/>
                          </a:solidFill>
                          <a:latin typeface="Sakkal Majalla" panose="02000000000000000000" pitchFamily="2" charset="-78"/>
                          <a:ea typeface="+mn-ea"/>
                          <a:cs typeface="Sakkal Majalla" panose="02000000000000000000" pitchFamily="2" charset="-78"/>
                        </a:rPr>
                        <a:t>بـ &gt; 180 </a:t>
                      </a:r>
                      <a:r>
                        <a:rPr lang="ar-SA" sz="900" b="0" kern="1200" dirty="0">
                          <a:solidFill>
                            <a:schemeClr val="tx1"/>
                          </a:solidFill>
                          <a:latin typeface="Sakkal Majalla" panose="02000000000000000000" pitchFamily="2" charset="-78"/>
                          <a:ea typeface="+mn-ea"/>
                          <a:cs typeface="Sakkal Majalla" panose="02000000000000000000" pitchFamily="2" charset="-78"/>
                        </a:rPr>
                        <a:t>مليار</a:t>
                      </a:r>
                      <a:r>
                        <a:rPr lang="en-US" sz="900" b="0" kern="1200" dirty="0">
                          <a:solidFill>
                            <a:schemeClr val="tx1"/>
                          </a:solidFill>
                          <a:latin typeface="Sakkal Majalla" panose="02000000000000000000" pitchFamily="2" charset="-78"/>
                          <a:ea typeface="+mn-ea"/>
                          <a:cs typeface="Sakkal Majalla" panose="02000000000000000000" pitchFamily="2" charset="-78"/>
                        </a:rPr>
                        <a:t> دولار, </a:t>
                      </a:r>
                      <a:r>
                        <a:rPr lang="ar-SA" sz="900" b="0" kern="1200" dirty="0">
                          <a:solidFill>
                            <a:schemeClr val="tx1"/>
                          </a:solidFill>
                          <a:latin typeface="Sakkal Majalla" panose="02000000000000000000" pitchFamily="2" charset="-78"/>
                          <a:ea typeface="+mn-ea"/>
                          <a:cs typeface="Sakkal Majalla" panose="02000000000000000000" pitchFamily="2" charset="-78"/>
                        </a:rPr>
                        <a:t>وأصول ضخمة في التأمين والسكك الحديدية والطاقة</a:t>
                      </a:r>
                      <a:endParaRPr lang="en-US" sz="900" b="0" kern="1200" noProof="0" dirty="0">
                        <a:solidFill>
                          <a:schemeClr val="tx1"/>
                        </a:solidFill>
                        <a:latin typeface="Sakkal Majalla" panose="02000000000000000000" pitchFamily="2" charset="-78"/>
                        <a:ea typeface="+mn-ea"/>
                        <a:cs typeface="Sakkal Majalla" panose="02000000000000000000" pitchFamily="2" charset="-78"/>
                      </a:endParaRPr>
                    </a:p>
                  </a:txBody>
                  <a:tcPr marL="68580" marR="68580" marT="34290" marB="34290" anchor="ctr" anchorCtr="1">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BFBFB"/>
                    </a:solidFill>
                  </a:tcPr>
                </a:tc>
                <a:tc>
                  <a:txBody>
                    <a:bodyPr/>
                    <a:lstStyle/>
                    <a:p>
                      <a:pPr algn="ctr" rtl="1"/>
                      <a:r>
                        <a:rPr lang="en-US" sz="900" b="0" kern="1200" dirty="0">
                          <a:solidFill>
                            <a:schemeClr val="tx1"/>
                          </a:solidFill>
                          <a:latin typeface="Sakkal Majalla" panose="02000000000000000000" pitchFamily="2" charset="-78"/>
                          <a:ea typeface="+mn-ea"/>
                          <a:cs typeface="Sakkal Majalla" panose="02000000000000000000" pitchFamily="2" charset="-78"/>
                        </a:rPr>
                        <a:t>&gt; 900 مليار دولار</a:t>
                      </a:r>
                    </a:p>
                  </a:txBody>
                  <a:tcPr marL="68580" marR="68580" marT="34290" marB="34290" anchor="ctr" anchorCtr="1">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BFBFB"/>
                    </a:solidFill>
                  </a:tcPr>
                </a:tc>
                <a:tc>
                  <a:txBody>
                    <a:bodyPr/>
                    <a:lstStyle/>
                    <a:p>
                      <a:pPr marL="0" marR="0" lvl="0" indent="0" algn="ctr" defTabSz="914400" rtl="1" eaLnBrk="1" fontAlgn="auto" latinLnBrk="0" hangingPunct="1">
                        <a:lnSpc>
                          <a:spcPct val="100000"/>
                        </a:lnSpc>
                        <a:spcBef>
                          <a:spcPts val="0"/>
                        </a:spcBef>
                        <a:spcAft>
                          <a:spcPts val="0"/>
                        </a:spcAft>
                        <a:buClrTx/>
                        <a:buSzTx/>
                        <a:buFont typeface="+mj-lt"/>
                        <a:buNone/>
                        <a:tabLst/>
                        <a:defRPr/>
                      </a:pPr>
                      <a:r>
                        <a:rPr lang="ar-SA" sz="900" b="1" dirty="0">
                          <a:solidFill>
                            <a:schemeClr val="tx1"/>
                          </a:solidFill>
                          <a:latin typeface="Sakkal Majalla" panose="02000000000000000000" pitchFamily="2" charset="-78"/>
                          <a:cs typeface="Sakkal Majalla" panose="02000000000000000000" pitchFamily="2" charset="-78"/>
                        </a:rPr>
                        <a:t>نموذج الاستحواذ والاحتفاظ: </a:t>
                      </a:r>
                      <a:r>
                        <a:rPr lang="ar-SA" sz="900" b="0" dirty="0">
                          <a:solidFill>
                            <a:schemeClr val="tx1"/>
                          </a:solidFill>
                          <a:latin typeface="Sakkal Majalla" panose="02000000000000000000" pitchFamily="2" charset="-78"/>
                          <a:cs typeface="Sakkal Majalla" panose="02000000000000000000" pitchFamily="2" charset="-78"/>
                        </a:rPr>
                        <a:t> الاستحواذ على شركات تدار بفعالية في قطاعات مستقرة مثل التأمين والطاقة والاحتفاظ بها للأجل طويل, مع التركيز على النمو العضوي واللامركزية الادارية</a:t>
                      </a:r>
                      <a:endParaRPr lang="en-US" sz="900" b="0" kern="1200" noProof="0" dirty="0">
                        <a:solidFill>
                          <a:schemeClr val="tx1"/>
                        </a:solidFill>
                        <a:latin typeface="Sakkal Majalla" panose="02000000000000000000" pitchFamily="2" charset="-78"/>
                        <a:ea typeface="+mn-ea"/>
                        <a:cs typeface="Sakkal Majalla" panose="02000000000000000000" pitchFamily="2" charset="-78"/>
                      </a:endParaRPr>
                    </a:p>
                  </a:txBody>
                  <a:tcPr marL="68580" marR="68580" marT="34290" marB="34290" anchor="ctr" anchorCtr="1">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BFBFB"/>
                    </a:solidFill>
                  </a:tcPr>
                </a:tc>
                <a:tc>
                  <a:txBody>
                    <a:bodyPr/>
                    <a:lstStyle/>
                    <a:p>
                      <a:pPr marL="0" marR="0" lvl="0" indent="0" algn="ctr" defTabSz="914400" rtl="1" eaLnBrk="1" fontAlgn="auto" latinLnBrk="0" hangingPunct="1">
                        <a:lnSpc>
                          <a:spcPct val="100000"/>
                        </a:lnSpc>
                        <a:spcBef>
                          <a:spcPts val="0"/>
                        </a:spcBef>
                        <a:spcAft>
                          <a:spcPts val="0"/>
                        </a:spcAft>
                        <a:buClrTx/>
                        <a:buSzTx/>
                        <a:buFont typeface="+mj-lt"/>
                        <a:buNone/>
                        <a:tabLst/>
                        <a:defRPr/>
                      </a:pPr>
                      <a:r>
                        <a:rPr lang="ar-SA" sz="900" b="1" kern="1200" dirty="0">
                          <a:solidFill>
                            <a:schemeClr val="tx1"/>
                          </a:solidFill>
                          <a:latin typeface="Sakkal Majalla" panose="02000000000000000000" pitchFamily="2" charset="-78"/>
                          <a:ea typeface="+mn-ea"/>
                          <a:cs typeface="Sakkal Majalla" panose="02000000000000000000" pitchFamily="2" charset="-78"/>
                        </a:rPr>
                        <a:t>هيكلها</a:t>
                      </a:r>
                      <a:r>
                        <a:rPr lang="en-US" sz="900" b="1" kern="1200" dirty="0">
                          <a:solidFill>
                            <a:schemeClr val="tx1"/>
                          </a:solidFill>
                          <a:latin typeface="Sakkal Majalla" panose="02000000000000000000" pitchFamily="2" charset="-78"/>
                          <a:ea typeface="+mn-ea"/>
                          <a:cs typeface="Sakkal Majalla" panose="02000000000000000000" pitchFamily="2" charset="-78"/>
                        </a:rPr>
                        <a:t> </a:t>
                      </a:r>
                      <a:r>
                        <a:rPr lang="en-US" sz="900" b="1" kern="1200" dirty="0" err="1">
                          <a:solidFill>
                            <a:schemeClr val="tx1"/>
                          </a:solidFill>
                          <a:latin typeface="Sakkal Majalla" panose="02000000000000000000" pitchFamily="2" charset="-78"/>
                          <a:ea typeface="+mn-ea"/>
                          <a:cs typeface="Sakkal Majalla" panose="02000000000000000000" pitchFamily="2" charset="-78"/>
                        </a:rPr>
                        <a:t>يعتمد</a:t>
                      </a:r>
                      <a:r>
                        <a:rPr lang="en-US" sz="900" b="1" kern="1200" dirty="0">
                          <a:solidFill>
                            <a:schemeClr val="tx1"/>
                          </a:solidFill>
                          <a:latin typeface="Sakkal Majalla" panose="02000000000000000000" pitchFamily="2" charset="-78"/>
                          <a:ea typeface="+mn-ea"/>
                          <a:cs typeface="Sakkal Majalla" panose="02000000000000000000" pitchFamily="2" charset="-78"/>
                        </a:rPr>
                        <a:t> </a:t>
                      </a:r>
                      <a:r>
                        <a:rPr lang="en-US" sz="900" b="1" kern="1200" dirty="0" err="1">
                          <a:solidFill>
                            <a:schemeClr val="tx1"/>
                          </a:solidFill>
                          <a:latin typeface="Sakkal Majalla" panose="02000000000000000000" pitchFamily="2" charset="-78"/>
                          <a:ea typeface="+mn-ea"/>
                          <a:cs typeface="Sakkal Majalla" panose="02000000000000000000" pitchFamily="2" charset="-78"/>
                        </a:rPr>
                        <a:t>على</a:t>
                      </a:r>
                      <a:r>
                        <a:rPr lang="en-US" sz="900" b="1" kern="1200" dirty="0">
                          <a:solidFill>
                            <a:schemeClr val="tx1"/>
                          </a:solidFill>
                          <a:latin typeface="Sakkal Majalla" panose="02000000000000000000" pitchFamily="2" charset="-78"/>
                          <a:ea typeface="+mn-ea"/>
                          <a:cs typeface="Sakkal Majalla" panose="02000000000000000000" pitchFamily="2" charset="-78"/>
                        </a:rPr>
                        <a:t> </a:t>
                      </a:r>
                      <a:r>
                        <a:rPr lang="en-US" sz="900" b="1" kern="1200" dirty="0" err="1">
                          <a:solidFill>
                            <a:schemeClr val="tx1"/>
                          </a:solidFill>
                          <a:latin typeface="Sakkal Majalla" panose="02000000000000000000" pitchFamily="2" charset="-78"/>
                          <a:ea typeface="+mn-ea"/>
                          <a:cs typeface="Sakkal Majalla" panose="02000000000000000000" pitchFamily="2" charset="-78"/>
                        </a:rPr>
                        <a:t>اللامركزية</a:t>
                      </a:r>
                      <a:r>
                        <a:rPr lang="en-US" sz="900" b="1" kern="1200" dirty="0">
                          <a:solidFill>
                            <a:schemeClr val="tx1"/>
                          </a:solidFill>
                          <a:latin typeface="Sakkal Majalla" panose="02000000000000000000" pitchFamily="2" charset="-78"/>
                          <a:ea typeface="+mn-ea"/>
                          <a:cs typeface="Sakkal Majalla" panose="02000000000000000000" pitchFamily="2" charset="-78"/>
                        </a:rPr>
                        <a:t> </a:t>
                      </a:r>
                      <a:r>
                        <a:rPr lang="en-US" sz="900" b="1" kern="1200" dirty="0" err="1">
                          <a:solidFill>
                            <a:schemeClr val="tx1"/>
                          </a:solidFill>
                          <a:latin typeface="Sakkal Majalla" panose="02000000000000000000" pitchFamily="2" charset="-78"/>
                          <a:ea typeface="+mn-ea"/>
                          <a:cs typeface="Sakkal Majalla" panose="02000000000000000000" pitchFamily="2" charset="-78"/>
                        </a:rPr>
                        <a:t>الكاملة</a:t>
                      </a:r>
                      <a:r>
                        <a:rPr lang="en-US" sz="900" b="1" kern="1200" dirty="0">
                          <a:solidFill>
                            <a:schemeClr val="tx1"/>
                          </a:solidFill>
                          <a:latin typeface="Sakkal Majalla" panose="02000000000000000000" pitchFamily="2" charset="-78"/>
                          <a:ea typeface="+mn-ea"/>
                          <a:cs typeface="Sakkal Majalla" panose="02000000000000000000" pitchFamily="2" charset="-78"/>
                        </a:rPr>
                        <a:t> </a:t>
                      </a:r>
                      <a:r>
                        <a:rPr lang="en-US" sz="900" b="0" kern="1200" dirty="0" err="1">
                          <a:solidFill>
                            <a:schemeClr val="tx1"/>
                          </a:solidFill>
                          <a:latin typeface="Sakkal Majalla" panose="02000000000000000000" pitchFamily="2" charset="-78"/>
                          <a:ea typeface="+mn-ea"/>
                          <a:cs typeface="Sakkal Majalla" panose="02000000000000000000" pitchFamily="2" charset="-78"/>
                        </a:rPr>
                        <a:t>حيث</a:t>
                      </a:r>
                      <a:r>
                        <a:rPr lang="en-US" sz="900" b="0" kern="1200" dirty="0">
                          <a:solidFill>
                            <a:schemeClr val="tx1"/>
                          </a:solidFill>
                          <a:latin typeface="Sakkal Majalla" panose="02000000000000000000" pitchFamily="2" charset="-78"/>
                          <a:ea typeface="+mn-ea"/>
                          <a:cs typeface="Sakkal Majalla" panose="02000000000000000000" pitchFamily="2" charset="-78"/>
                        </a:rPr>
                        <a:t> تُدار </a:t>
                      </a:r>
                      <a:r>
                        <a:rPr lang="en-US" sz="900" b="0" kern="1200" dirty="0" err="1">
                          <a:solidFill>
                            <a:schemeClr val="tx1"/>
                          </a:solidFill>
                          <a:latin typeface="Sakkal Majalla" panose="02000000000000000000" pitchFamily="2" charset="-78"/>
                          <a:ea typeface="+mn-ea"/>
                          <a:cs typeface="Sakkal Majalla" panose="02000000000000000000" pitchFamily="2" charset="-78"/>
                        </a:rPr>
                        <a:t>الشركات</a:t>
                      </a:r>
                      <a:r>
                        <a:rPr lang="en-US" sz="900" b="0" kern="1200" dirty="0">
                          <a:solidFill>
                            <a:schemeClr val="tx1"/>
                          </a:solidFill>
                          <a:latin typeface="Sakkal Majalla" panose="02000000000000000000" pitchFamily="2" charset="-78"/>
                          <a:ea typeface="+mn-ea"/>
                          <a:cs typeface="Sakkal Majalla" panose="02000000000000000000" pitchFamily="2" charset="-78"/>
                        </a:rPr>
                        <a:t> التابعة </a:t>
                      </a:r>
                      <a:r>
                        <a:rPr lang="en-US" sz="900" b="0" kern="1200" dirty="0" err="1">
                          <a:solidFill>
                            <a:schemeClr val="tx1"/>
                          </a:solidFill>
                          <a:latin typeface="Sakkal Majalla" panose="02000000000000000000" pitchFamily="2" charset="-78"/>
                          <a:ea typeface="+mn-ea"/>
                          <a:cs typeface="Sakkal Majalla" panose="02000000000000000000" pitchFamily="2" charset="-78"/>
                        </a:rPr>
                        <a:t>بشكل</a:t>
                      </a:r>
                      <a:r>
                        <a:rPr lang="en-US" sz="900" b="0" kern="1200" dirty="0">
                          <a:solidFill>
                            <a:schemeClr val="tx1"/>
                          </a:solidFill>
                          <a:latin typeface="Sakkal Majalla" panose="02000000000000000000" pitchFamily="2" charset="-78"/>
                          <a:ea typeface="+mn-ea"/>
                          <a:cs typeface="Sakkal Majalla" panose="02000000000000000000" pitchFamily="2" charset="-78"/>
                        </a:rPr>
                        <a:t> </a:t>
                      </a:r>
                      <a:r>
                        <a:rPr lang="en-US" sz="900" b="0" kern="1200" dirty="0" err="1">
                          <a:solidFill>
                            <a:schemeClr val="tx1"/>
                          </a:solidFill>
                          <a:latin typeface="Sakkal Majalla" panose="02000000000000000000" pitchFamily="2" charset="-78"/>
                          <a:ea typeface="+mn-ea"/>
                          <a:cs typeface="Sakkal Majalla" panose="02000000000000000000" pitchFamily="2" charset="-78"/>
                        </a:rPr>
                        <a:t>مستقل</a:t>
                      </a:r>
                      <a:r>
                        <a:rPr lang="en-US" sz="900" b="0" kern="1200" dirty="0">
                          <a:solidFill>
                            <a:schemeClr val="tx1"/>
                          </a:solidFill>
                          <a:latin typeface="Sakkal Majalla" panose="02000000000000000000" pitchFamily="2" charset="-78"/>
                          <a:ea typeface="+mn-ea"/>
                          <a:cs typeface="Sakkal Majalla" panose="02000000000000000000" pitchFamily="2" charset="-78"/>
                        </a:rPr>
                        <a:t> </a:t>
                      </a:r>
                      <a:r>
                        <a:rPr lang="en-US" sz="900" b="0" kern="1200" dirty="0" err="1">
                          <a:solidFill>
                            <a:schemeClr val="tx1"/>
                          </a:solidFill>
                          <a:latin typeface="Sakkal Majalla" panose="02000000000000000000" pitchFamily="2" charset="-78"/>
                          <a:ea typeface="+mn-ea"/>
                          <a:cs typeface="Sakkal Majalla" panose="02000000000000000000" pitchFamily="2" charset="-78"/>
                        </a:rPr>
                        <a:t>تماماً</a:t>
                      </a:r>
                      <a:r>
                        <a:rPr lang="en-US" sz="900" b="0" kern="1200" dirty="0">
                          <a:solidFill>
                            <a:schemeClr val="tx1"/>
                          </a:solidFill>
                          <a:latin typeface="Sakkal Majalla" panose="02000000000000000000" pitchFamily="2" charset="-78"/>
                          <a:ea typeface="+mn-ea"/>
                          <a:cs typeface="Sakkal Majalla" panose="02000000000000000000" pitchFamily="2" charset="-78"/>
                        </a:rPr>
                        <a:t> </a:t>
                      </a:r>
                      <a:r>
                        <a:rPr lang="ar-SA" sz="900" b="0" kern="1200" dirty="0">
                          <a:solidFill>
                            <a:schemeClr val="tx1"/>
                          </a:solidFill>
                          <a:latin typeface="Sakkal Majalla" panose="02000000000000000000" pitchFamily="2" charset="-78"/>
                          <a:ea typeface="+mn-ea"/>
                          <a:cs typeface="Sakkal Majalla" panose="02000000000000000000" pitchFamily="2" charset="-78"/>
                        </a:rPr>
                        <a:t>(اشرافي, رأس المال) </a:t>
                      </a:r>
                      <a:r>
                        <a:rPr lang="en-US" sz="900" b="0" kern="1200" dirty="0" err="1">
                          <a:solidFill>
                            <a:schemeClr val="tx1"/>
                          </a:solidFill>
                          <a:latin typeface="Sakkal Majalla" panose="02000000000000000000" pitchFamily="2" charset="-78"/>
                          <a:ea typeface="+mn-ea"/>
                          <a:cs typeface="Sakkal Majalla" panose="02000000000000000000" pitchFamily="2" charset="-78"/>
                        </a:rPr>
                        <a:t>دورها</a:t>
                      </a:r>
                      <a:r>
                        <a:rPr lang="en-US" sz="900" b="0" kern="1200" dirty="0">
                          <a:solidFill>
                            <a:schemeClr val="tx1"/>
                          </a:solidFill>
                          <a:latin typeface="Sakkal Majalla" panose="02000000000000000000" pitchFamily="2" charset="-78"/>
                          <a:ea typeface="+mn-ea"/>
                          <a:cs typeface="Sakkal Majalla" panose="02000000000000000000" pitchFamily="2" charset="-78"/>
                        </a:rPr>
                        <a:t> </a:t>
                      </a:r>
                      <a:r>
                        <a:rPr lang="en-US" sz="900" b="0" kern="1200" dirty="0" err="1">
                          <a:solidFill>
                            <a:schemeClr val="tx1"/>
                          </a:solidFill>
                          <a:latin typeface="Sakkal Majalla" panose="02000000000000000000" pitchFamily="2" charset="-78"/>
                          <a:ea typeface="+mn-ea"/>
                          <a:cs typeface="Sakkal Majalla" panose="02000000000000000000" pitchFamily="2" charset="-78"/>
                        </a:rPr>
                        <a:t>الأساسي</a:t>
                      </a:r>
                      <a:r>
                        <a:rPr lang="en-US" sz="900" b="0" kern="1200" dirty="0">
                          <a:solidFill>
                            <a:schemeClr val="tx1"/>
                          </a:solidFill>
                          <a:latin typeface="Sakkal Majalla" panose="02000000000000000000" pitchFamily="2" charset="-78"/>
                          <a:ea typeface="+mn-ea"/>
                          <a:cs typeface="Sakkal Majalla" panose="02000000000000000000" pitchFamily="2" charset="-78"/>
                        </a:rPr>
                        <a:t> </a:t>
                      </a:r>
                      <a:r>
                        <a:rPr lang="en-US" sz="900" b="0" kern="1200" dirty="0" err="1">
                          <a:solidFill>
                            <a:schemeClr val="tx1"/>
                          </a:solidFill>
                          <a:latin typeface="Sakkal Majalla" panose="02000000000000000000" pitchFamily="2" charset="-78"/>
                          <a:ea typeface="+mn-ea"/>
                          <a:cs typeface="Sakkal Majalla" panose="02000000000000000000" pitchFamily="2" charset="-78"/>
                        </a:rPr>
                        <a:t>هو</a:t>
                      </a:r>
                      <a:r>
                        <a:rPr lang="en-US" sz="900" b="0" kern="1200" dirty="0">
                          <a:solidFill>
                            <a:schemeClr val="tx1"/>
                          </a:solidFill>
                          <a:latin typeface="Sakkal Majalla" panose="02000000000000000000" pitchFamily="2" charset="-78"/>
                          <a:ea typeface="+mn-ea"/>
                          <a:cs typeface="Sakkal Majalla" panose="02000000000000000000" pitchFamily="2" charset="-78"/>
                        </a:rPr>
                        <a:t> </a:t>
                      </a:r>
                      <a:r>
                        <a:rPr lang="en-US" sz="900" b="0" kern="1200" dirty="0" err="1">
                          <a:solidFill>
                            <a:schemeClr val="tx1"/>
                          </a:solidFill>
                          <a:latin typeface="Sakkal Majalla" panose="02000000000000000000" pitchFamily="2" charset="-78"/>
                          <a:ea typeface="+mn-ea"/>
                          <a:cs typeface="Sakkal Majalla" panose="02000000000000000000" pitchFamily="2" charset="-78"/>
                        </a:rPr>
                        <a:t>تخصيص</a:t>
                      </a:r>
                      <a:r>
                        <a:rPr lang="en-US" sz="900" b="0" kern="1200" dirty="0">
                          <a:solidFill>
                            <a:schemeClr val="tx1"/>
                          </a:solidFill>
                          <a:latin typeface="Sakkal Majalla" panose="02000000000000000000" pitchFamily="2" charset="-78"/>
                          <a:ea typeface="+mn-ea"/>
                          <a:cs typeface="Sakkal Majalla" panose="02000000000000000000" pitchFamily="2" charset="-78"/>
                        </a:rPr>
                        <a:t> </a:t>
                      </a:r>
                      <a:r>
                        <a:rPr lang="en-US" sz="900" b="0" kern="1200" dirty="0" err="1">
                          <a:solidFill>
                            <a:schemeClr val="tx1"/>
                          </a:solidFill>
                          <a:latin typeface="Sakkal Majalla" panose="02000000000000000000" pitchFamily="2" charset="-78"/>
                          <a:ea typeface="+mn-ea"/>
                          <a:cs typeface="Sakkal Majalla" panose="02000000000000000000" pitchFamily="2" charset="-78"/>
                        </a:rPr>
                        <a:t>رأس</a:t>
                      </a:r>
                      <a:r>
                        <a:rPr lang="en-US" sz="900" b="0" kern="1200" dirty="0">
                          <a:solidFill>
                            <a:schemeClr val="tx1"/>
                          </a:solidFill>
                          <a:latin typeface="Sakkal Majalla" panose="02000000000000000000" pitchFamily="2" charset="-78"/>
                          <a:ea typeface="+mn-ea"/>
                          <a:cs typeface="Sakkal Majalla" panose="02000000000000000000" pitchFamily="2" charset="-78"/>
                        </a:rPr>
                        <a:t> </a:t>
                      </a:r>
                      <a:r>
                        <a:rPr lang="en-US" sz="900" b="0" kern="1200" dirty="0" err="1">
                          <a:solidFill>
                            <a:schemeClr val="tx1"/>
                          </a:solidFill>
                          <a:latin typeface="Sakkal Majalla" panose="02000000000000000000" pitchFamily="2" charset="-78"/>
                          <a:ea typeface="+mn-ea"/>
                          <a:cs typeface="Sakkal Majalla" panose="02000000000000000000" pitchFamily="2" charset="-78"/>
                        </a:rPr>
                        <a:t>المال</a:t>
                      </a:r>
                      <a:r>
                        <a:rPr lang="en-US" sz="900" b="0" kern="1200" dirty="0">
                          <a:solidFill>
                            <a:schemeClr val="tx1"/>
                          </a:solidFill>
                          <a:latin typeface="Sakkal Majalla" panose="02000000000000000000" pitchFamily="2" charset="-78"/>
                          <a:ea typeface="+mn-ea"/>
                          <a:cs typeface="Sakkal Majalla" panose="02000000000000000000" pitchFamily="2" charset="-78"/>
                        </a:rPr>
                        <a:t> </a:t>
                      </a:r>
                      <a:r>
                        <a:rPr lang="en-US" sz="900" b="0" kern="1200" dirty="0" err="1">
                          <a:solidFill>
                            <a:schemeClr val="tx1"/>
                          </a:solidFill>
                          <a:latin typeface="Sakkal Majalla" panose="02000000000000000000" pitchFamily="2" charset="-78"/>
                          <a:ea typeface="+mn-ea"/>
                          <a:cs typeface="Sakkal Majalla" panose="02000000000000000000" pitchFamily="2" charset="-78"/>
                        </a:rPr>
                        <a:t>بين</a:t>
                      </a:r>
                      <a:r>
                        <a:rPr lang="en-US" sz="900" b="0" kern="1200" dirty="0">
                          <a:solidFill>
                            <a:schemeClr val="tx1"/>
                          </a:solidFill>
                          <a:latin typeface="Sakkal Majalla" panose="02000000000000000000" pitchFamily="2" charset="-78"/>
                          <a:ea typeface="+mn-ea"/>
                          <a:cs typeface="Sakkal Majalla" panose="02000000000000000000" pitchFamily="2" charset="-78"/>
                        </a:rPr>
                        <a:t> </a:t>
                      </a:r>
                      <a:r>
                        <a:rPr lang="en-US" sz="900" b="0" kern="1200" dirty="0" err="1">
                          <a:solidFill>
                            <a:schemeClr val="tx1"/>
                          </a:solidFill>
                          <a:latin typeface="Sakkal Majalla" panose="02000000000000000000" pitchFamily="2" charset="-78"/>
                          <a:ea typeface="+mn-ea"/>
                          <a:cs typeface="Sakkal Majalla" panose="02000000000000000000" pitchFamily="2" charset="-78"/>
                        </a:rPr>
                        <a:t>الشركات</a:t>
                      </a:r>
                      <a:r>
                        <a:rPr lang="en-US" sz="900" b="0" kern="1200" dirty="0">
                          <a:solidFill>
                            <a:schemeClr val="tx1"/>
                          </a:solidFill>
                          <a:latin typeface="Sakkal Majalla" panose="02000000000000000000" pitchFamily="2" charset="-78"/>
                          <a:ea typeface="+mn-ea"/>
                          <a:cs typeface="Sakkal Majalla" panose="02000000000000000000" pitchFamily="2" charset="-78"/>
                        </a:rPr>
                        <a:t> التابعة، </a:t>
                      </a:r>
                      <a:r>
                        <a:rPr lang="en-US" sz="900" b="0" kern="1200" dirty="0" err="1">
                          <a:solidFill>
                            <a:schemeClr val="tx1"/>
                          </a:solidFill>
                          <a:latin typeface="Sakkal Majalla" panose="02000000000000000000" pitchFamily="2" charset="-78"/>
                          <a:ea typeface="+mn-ea"/>
                          <a:cs typeface="Sakkal Majalla" panose="02000000000000000000" pitchFamily="2" charset="-78"/>
                        </a:rPr>
                        <a:t>والإشراف</a:t>
                      </a:r>
                      <a:r>
                        <a:rPr lang="en-US" sz="900" b="0" kern="1200" dirty="0">
                          <a:solidFill>
                            <a:schemeClr val="tx1"/>
                          </a:solidFill>
                          <a:latin typeface="Sakkal Majalla" panose="02000000000000000000" pitchFamily="2" charset="-78"/>
                          <a:ea typeface="+mn-ea"/>
                          <a:cs typeface="Sakkal Majalla" panose="02000000000000000000" pitchFamily="2" charset="-78"/>
                        </a:rPr>
                        <a:t> </a:t>
                      </a:r>
                      <a:r>
                        <a:rPr lang="en-US" sz="900" b="0" kern="1200" dirty="0" err="1">
                          <a:solidFill>
                            <a:schemeClr val="tx1"/>
                          </a:solidFill>
                          <a:latin typeface="Sakkal Majalla" panose="02000000000000000000" pitchFamily="2" charset="-78"/>
                          <a:ea typeface="+mn-ea"/>
                          <a:cs typeface="Sakkal Majalla" panose="02000000000000000000" pitchFamily="2" charset="-78"/>
                        </a:rPr>
                        <a:t>على</a:t>
                      </a:r>
                      <a:r>
                        <a:rPr lang="en-US" sz="900" b="0" kern="1200" dirty="0">
                          <a:solidFill>
                            <a:schemeClr val="tx1"/>
                          </a:solidFill>
                          <a:latin typeface="Sakkal Majalla" panose="02000000000000000000" pitchFamily="2" charset="-78"/>
                          <a:ea typeface="+mn-ea"/>
                          <a:cs typeface="Sakkal Majalla" panose="02000000000000000000" pitchFamily="2" charset="-78"/>
                        </a:rPr>
                        <a:t> </a:t>
                      </a:r>
                      <a:r>
                        <a:rPr lang="en-US" sz="900" b="0" kern="1200" dirty="0" err="1">
                          <a:solidFill>
                            <a:schemeClr val="tx1"/>
                          </a:solidFill>
                          <a:latin typeface="Sakkal Majalla" panose="02000000000000000000" pitchFamily="2" charset="-78"/>
                          <a:ea typeface="+mn-ea"/>
                          <a:cs typeface="Sakkal Majalla" panose="02000000000000000000" pitchFamily="2" charset="-78"/>
                        </a:rPr>
                        <a:t>مديريها</a:t>
                      </a:r>
                      <a:r>
                        <a:rPr lang="en-US" sz="900" b="0" kern="1200" dirty="0">
                          <a:solidFill>
                            <a:schemeClr val="tx1"/>
                          </a:solidFill>
                          <a:latin typeface="Sakkal Majalla" panose="02000000000000000000" pitchFamily="2" charset="-78"/>
                          <a:ea typeface="+mn-ea"/>
                          <a:cs typeface="Sakkal Majalla" panose="02000000000000000000" pitchFamily="2" charset="-78"/>
                        </a:rPr>
                        <a:t> </a:t>
                      </a:r>
                      <a:r>
                        <a:rPr lang="en-US" sz="900" b="0" kern="1200" dirty="0" err="1">
                          <a:solidFill>
                            <a:schemeClr val="tx1"/>
                          </a:solidFill>
                          <a:latin typeface="Sakkal Majalla" panose="02000000000000000000" pitchFamily="2" charset="-78"/>
                          <a:ea typeface="+mn-ea"/>
                          <a:cs typeface="Sakkal Majalla" panose="02000000000000000000" pitchFamily="2" charset="-78"/>
                        </a:rPr>
                        <a:t>التنفيذيين</a:t>
                      </a:r>
                      <a:r>
                        <a:rPr lang="en-US" sz="900" b="0" kern="1200" dirty="0">
                          <a:solidFill>
                            <a:schemeClr val="tx1"/>
                          </a:solidFill>
                          <a:latin typeface="Sakkal Majalla" panose="02000000000000000000" pitchFamily="2" charset="-78"/>
                          <a:ea typeface="+mn-ea"/>
                          <a:cs typeface="Sakkal Majalla" panose="02000000000000000000" pitchFamily="2" charset="-78"/>
                        </a:rPr>
                        <a:t> </a:t>
                      </a:r>
                      <a:r>
                        <a:rPr lang="en-US" sz="900" b="0" kern="1200" dirty="0" err="1">
                          <a:solidFill>
                            <a:schemeClr val="tx1"/>
                          </a:solidFill>
                          <a:latin typeface="Sakkal Majalla" panose="02000000000000000000" pitchFamily="2" charset="-78"/>
                          <a:ea typeface="+mn-ea"/>
                          <a:cs typeface="Sakkal Majalla" panose="02000000000000000000" pitchFamily="2" charset="-78"/>
                        </a:rPr>
                        <a:t>فقط</a:t>
                      </a:r>
                      <a:endParaRPr lang="en-US" sz="900" b="0" kern="1200" dirty="0">
                        <a:solidFill>
                          <a:schemeClr val="tx1"/>
                        </a:solidFill>
                        <a:latin typeface="Sakkal Majalla" panose="02000000000000000000" pitchFamily="2" charset="-78"/>
                        <a:ea typeface="+mn-ea"/>
                        <a:cs typeface="Sakkal Majalla" panose="02000000000000000000" pitchFamily="2" charset="-78"/>
                      </a:endParaRPr>
                    </a:p>
                  </a:txBody>
                  <a:tcPr marL="68580" marR="68580" marT="34290" marB="34290" anchor="ctr" anchorCtr="1">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BFBFB"/>
                    </a:solidFill>
                  </a:tcPr>
                </a:tc>
                <a:tc>
                  <a:txBody>
                    <a:bodyPr/>
                    <a:lstStyle/>
                    <a:p>
                      <a:pPr marL="0" indent="0" algn="ctr" defTabSz="914400" rtl="1" eaLnBrk="1" latinLnBrk="0" hangingPunct="1">
                        <a:buFont typeface="+mj-lt"/>
                        <a:buNone/>
                      </a:pPr>
                      <a:r>
                        <a:rPr lang="en-US" sz="900" b="1" kern="1200" dirty="0" err="1">
                          <a:solidFill>
                            <a:schemeClr val="tx1"/>
                          </a:solidFill>
                          <a:latin typeface="Sakkal Majalla" panose="02000000000000000000" pitchFamily="2" charset="-78"/>
                          <a:ea typeface="+mn-ea"/>
                          <a:cs typeface="Sakkal Majalla" panose="02000000000000000000" pitchFamily="2" charset="-78"/>
                        </a:rPr>
                        <a:t>بيركشاير</a:t>
                      </a:r>
                      <a:r>
                        <a:rPr lang="en-US" sz="900" b="1" kern="1200" dirty="0">
                          <a:solidFill>
                            <a:schemeClr val="tx1"/>
                          </a:solidFill>
                          <a:latin typeface="Sakkal Majalla" panose="02000000000000000000" pitchFamily="2" charset="-78"/>
                          <a:ea typeface="+mn-ea"/>
                          <a:cs typeface="Sakkal Majalla" panose="02000000000000000000" pitchFamily="2" charset="-78"/>
                        </a:rPr>
                        <a:t> </a:t>
                      </a:r>
                      <a:r>
                        <a:rPr lang="en-US" sz="900" b="1" kern="1200" dirty="0" err="1">
                          <a:solidFill>
                            <a:schemeClr val="tx1"/>
                          </a:solidFill>
                          <a:latin typeface="Sakkal Majalla" panose="02000000000000000000" pitchFamily="2" charset="-78"/>
                          <a:ea typeface="+mn-ea"/>
                          <a:cs typeface="Sakkal Majalla" panose="02000000000000000000" pitchFamily="2" charset="-78"/>
                        </a:rPr>
                        <a:t>هاثاواي</a:t>
                      </a:r>
                      <a:r>
                        <a:rPr lang="en-US" sz="900" b="1" kern="1200" dirty="0">
                          <a:solidFill>
                            <a:schemeClr val="tx1"/>
                          </a:solidFill>
                          <a:latin typeface="Sakkal Majalla" panose="02000000000000000000" pitchFamily="2" charset="-78"/>
                          <a:ea typeface="+mn-ea"/>
                          <a:cs typeface="Sakkal Majalla" panose="02000000000000000000" pitchFamily="2" charset="-78"/>
                        </a:rPr>
                        <a:t>⁴</a:t>
                      </a:r>
                    </a:p>
                  </a:txBody>
                  <a:tcPr marL="68580" marR="68580" marT="34290" marB="34290" anchor="ctr" anchorCtr="1">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BFBFB"/>
                    </a:solidFill>
                  </a:tcPr>
                </a:tc>
                <a:tc>
                  <a:txBody>
                    <a:bodyPr/>
                    <a:lstStyle/>
                    <a:p>
                      <a:pPr marL="0" indent="0" algn="ctr" defTabSz="914400" rtl="1" eaLnBrk="1" latinLnBrk="0" hangingPunct="1">
                        <a:buFont typeface="+mj-lt"/>
                        <a:buNone/>
                      </a:pPr>
                      <a:endParaRPr lang="en-US" sz="900" b="1" kern="1200" dirty="0">
                        <a:solidFill>
                          <a:schemeClr val="tx1"/>
                        </a:solidFill>
                        <a:latin typeface="Rockwell" panose="02060603020205020403" pitchFamily="18" charset="0"/>
                        <a:ea typeface="+mn-ea"/>
                        <a:cs typeface="Sakkal Majalla" panose="02000000000000000000" pitchFamily="2" charset="-78"/>
                      </a:endParaRPr>
                    </a:p>
                  </a:txBody>
                  <a:tcPr marL="68580" marR="68580" marT="34290" marB="34290" anchor="ctr" anchorCtr="1">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BFBFB"/>
                    </a:solidFill>
                  </a:tcPr>
                </a:tc>
                <a:extLst>
                  <a:ext uri="{0D108BD9-81ED-4DB2-BD59-A6C34878D82A}">
                    <a16:rowId xmlns:a16="http://schemas.microsoft.com/office/drawing/2014/main" val="895024244"/>
                  </a:ext>
                </a:extLst>
              </a:tr>
              <a:tr h="650996">
                <a:tc>
                  <a:txBody>
                    <a:bodyPr/>
                    <a:lstStyle/>
                    <a:p>
                      <a:pPr marL="0" marR="0" lvl="0" indent="0" algn="ctr" defTabSz="914400" rtl="1" eaLnBrk="1" fontAlgn="auto" latinLnBrk="0" hangingPunct="1">
                        <a:lnSpc>
                          <a:spcPct val="100000"/>
                        </a:lnSpc>
                        <a:spcBef>
                          <a:spcPts val="0"/>
                        </a:spcBef>
                        <a:spcAft>
                          <a:spcPts val="0"/>
                        </a:spcAft>
                        <a:buClrTx/>
                        <a:buSzTx/>
                        <a:buFont typeface="+mj-lt"/>
                        <a:buNone/>
                        <a:tabLst/>
                        <a:defRPr/>
                      </a:pPr>
                      <a:r>
                        <a:rPr lang="en-US" sz="900" b="0" kern="1200" dirty="0">
                          <a:solidFill>
                            <a:schemeClr val="tx1"/>
                          </a:solidFill>
                          <a:latin typeface="Sakkal Majalla" panose="02000000000000000000" pitchFamily="2" charset="-78"/>
                          <a:ea typeface="+mn-ea"/>
                          <a:cs typeface="Sakkal Majalla" panose="02000000000000000000" pitchFamily="2" charset="-78"/>
                        </a:rPr>
                        <a:t>تدير أصولًا بقيمة تتجاوز 1 تريليون دولار امريكي عبر </a:t>
                      </a:r>
                      <a:r>
                        <a:rPr lang="ar-SA" sz="900" b="0" kern="1200" dirty="0">
                          <a:solidFill>
                            <a:schemeClr val="tx1"/>
                          </a:solidFill>
                          <a:latin typeface="Sakkal Majalla" panose="02000000000000000000" pitchFamily="2" charset="-78"/>
                          <a:ea typeface="+mn-ea"/>
                          <a:cs typeface="Sakkal Majalla" panose="02000000000000000000" pitchFamily="2" charset="-78"/>
                        </a:rPr>
                        <a:t>منصاتها</a:t>
                      </a:r>
                      <a:r>
                        <a:rPr lang="en-US" sz="900" b="0" kern="1200" dirty="0">
                          <a:solidFill>
                            <a:schemeClr val="tx1"/>
                          </a:solidFill>
                          <a:latin typeface="Sakkal Majalla" panose="02000000000000000000" pitchFamily="2" charset="-78"/>
                          <a:ea typeface="+mn-ea"/>
                          <a:cs typeface="Sakkal Majalla" panose="02000000000000000000" pitchFamily="2" charset="-78"/>
                        </a:rPr>
                        <a:t> الاستثمارية</a:t>
                      </a:r>
                      <a:endParaRPr lang="en-US" sz="900" b="0" kern="1200" noProof="0" dirty="0">
                        <a:solidFill>
                          <a:schemeClr val="tx1"/>
                        </a:solidFill>
                        <a:latin typeface="Sakkal Majalla" panose="02000000000000000000" pitchFamily="2" charset="-78"/>
                        <a:ea typeface="+mn-ea"/>
                        <a:cs typeface="Sakkal Majalla" panose="02000000000000000000" pitchFamily="2" charset="-78"/>
                      </a:endParaRPr>
                    </a:p>
                  </a:txBody>
                  <a:tcPr marL="68580" marR="68580" marT="34290" marB="34290" anchor="ctr" anchorCtr="1">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BFBFB"/>
                    </a:solidFill>
                  </a:tcPr>
                </a:tc>
                <a:tc>
                  <a:txBody>
                    <a:bodyPr/>
                    <a:lstStyle/>
                    <a:p>
                      <a:pPr algn="ctr" rtl="1"/>
                      <a:r>
                        <a:rPr lang="en-US" sz="900" b="0" kern="1200" noProof="0" dirty="0">
                          <a:solidFill>
                            <a:schemeClr val="tx1"/>
                          </a:solidFill>
                          <a:latin typeface="Sakkal Majalla" panose="02000000000000000000" pitchFamily="2" charset="-78"/>
                          <a:ea typeface="+mn-ea"/>
                          <a:cs typeface="Sakkal Majalla" panose="02000000000000000000" pitchFamily="2" charset="-78"/>
                        </a:rPr>
                        <a:t>~ 70 مليار دولار )</a:t>
                      </a:r>
                      <a:r>
                        <a:rPr lang="en-US" sz="900" b="0" kern="1200" noProof="0" dirty="0" err="1">
                          <a:solidFill>
                            <a:schemeClr val="tx1"/>
                          </a:solidFill>
                          <a:latin typeface="Sakkal Majalla" panose="02000000000000000000" pitchFamily="2" charset="-78"/>
                          <a:ea typeface="+mn-ea"/>
                          <a:cs typeface="Sakkal Majalla" panose="02000000000000000000" pitchFamily="2" charset="-78"/>
                        </a:rPr>
                        <a:t>القيمة</a:t>
                      </a:r>
                      <a:r>
                        <a:rPr lang="en-US" sz="900" b="0" kern="1200" noProof="0" dirty="0">
                          <a:solidFill>
                            <a:schemeClr val="tx1"/>
                          </a:solidFill>
                          <a:latin typeface="Sakkal Majalla" panose="02000000000000000000" pitchFamily="2" charset="-78"/>
                          <a:ea typeface="+mn-ea"/>
                          <a:cs typeface="Sakkal Majalla" panose="02000000000000000000" pitchFamily="2" charset="-78"/>
                        </a:rPr>
                        <a:t> </a:t>
                      </a:r>
                      <a:r>
                        <a:rPr lang="en-US" sz="900" b="0" kern="1200" noProof="0" dirty="0" err="1">
                          <a:solidFill>
                            <a:schemeClr val="tx1"/>
                          </a:solidFill>
                          <a:latin typeface="Sakkal Majalla" panose="02000000000000000000" pitchFamily="2" charset="-78"/>
                          <a:ea typeface="+mn-ea"/>
                          <a:cs typeface="Sakkal Majalla" panose="02000000000000000000" pitchFamily="2" charset="-78"/>
                        </a:rPr>
                        <a:t>السوقية</a:t>
                      </a:r>
                      <a:r>
                        <a:rPr lang="en-US" sz="900" b="0" kern="1200" noProof="0" dirty="0">
                          <a:solidFill>
                            <a:schemeClr val="tx1"/>
                          </a:solidFill>
                          <a:latin typeface="Sakkal Majalla" panose="02000000000000000000" pitchFamily="2" charset="-78"/>
                          <a:ea typeface="+mn-ea"/>
                          <a:cs typeface="Sakkal Majalla" panose="02000000000000000000" pitchFamily="2" charset="-78"/>
                        </a:rPr>
                        <a:t>(</a:t>
                      </a:r>
                      <a:endParaRPr lang="en-US" sz="900" b="0" kern="1200" dirty="0">
                        <a:solidFill>
                          <a:schemeClr val="tx1"/>
                        </a:solidFill>
                        <a:latin typeface="Sakkal Majalla" panose="02000000000000000000" pitchFamily="2" charset="-78"/>
                        <a:ea typeface="+mn-ea"/>
                        <a:cs typeface="Sakkal Majalla" panose="02000000000000000000" pitchFamily="2" charset="-78"/>
                      </a:endParaRPr>
                    </a:p>
                  </a:txBody>
                  <a:tcPr marL="68580" marR="68580" marT="34290" marB="34290" anchor="ctr" anchorCtr="1">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BFBFB"/>
                    </a:solidFill>
                  </a:tcPr>
                </a:tc>
                <a:tc>
                  <a:txBody>
                    <a:bodyPr/>
                    <a:lstStyle/>
                    <a:p>
                      <a:pPr marL="0" marR="0" lvl="0" indent="0" algn="ctr" defTabSz="914400" rtl="1" eaLnBrk="1" fontAlgn="auto" latinLnBrk="0" hangingPunct="1">
                        <a:lnSpc>
                          <a:spcPct val="100000"/>
                        </a:lnSpc>
                        <a:spcBef>
                          <a:spcPts val="0"/>
                        </a:spcBef>
                        <a:spcAft>
                          <a:spcPts val="0"/>
                        </a:spcAft>
                        <a:buClrTx/>
                        <a:buSzTx/>
                        <a:buFont typeface="+mj-lt"/>
                        <a:buNone/>
                        <a:tabLst/>
                        <a:defRPr/>
                      </a:pPr>
                      <a:r>
                        <a:rPr lang="ar-SA" sz="900" b="1" dirty="0">
                          <a:solidFill>
                            <a:schemeClr val="tx1"/>
                          </a:solidFill>
                          <a:latin typeface="Sakkal Majalla" panose="02000000000000000000" pitchFamily="2" charset="-78"/>
                          <a:cs typeface="Sakkal Majalla" panose="02000000000000000000" pitchFamily="2" charset="-78"/>
                        </a:rPr>
                        <a:t>نموذج إدارة الأصول الحقيقية: </a:t>
                      </a:r>
                      <a:r>
                        <a:rPr lang="ar-SA" sz="900" b="0" dirty="0">
                          <a:solidFill>
                            <a:schemeClr val="tx1"/>
                          </a:solidFill>
                          <a:latin typeface="Sakkal Majalla" panose="02000000000000000000" pitchFamily="2" charset="-78"/>
                          <a:cs typeface="Sakkal Majalla" panose="02000000000000000000" pitchFamily="2" charset="-78"/>
                        </a:rPr>
                        <a:t>التركيز على إدارة الأصول ذات العمر التشغيلي الطويل: البنية التحتية والطاقة المتجددة والعقار لحساب عملاء وصناديق </a:t>
                      </a:r>
                      <a:endParaRPr lang="en-US" sz="900" b="0" kern="1200" noProof="0" dirty="0">
                        <a:solidFill>
                          <a:schemeClr val="tx1"/>
                        </a:solidFill>
                        <a:latin typeface="Sakkal Majalla" panose="02000000000000000000" pitchFamily="2" charset="-78"/>
                        <a:ea typeface="+mn-ea"/>
                        <a:cs typeface="Sakkal Majalla" panose="02000000000000000000" pitchFamily="2" charset="-78"/>
                      </a:endParaRPr>
                    </a:p>
                  </a:txBody>
                  <a:tcPr marL="68580" marR="68580" marT="34290" marB="34290" anchor="ctr" anchorCtr="1">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BFBFB"/>
                    </a:solidFill>
                  </a:tcPr>
                </a:tc>
                <a:tc rowSpan="2">
                  <a:txBody>
                    <a:bodyPr/>
                    <a:lstStyle/>
                    <a:p>
                      <a:pPr marL="0" marR="0" lvl="0" indent="0" algn="ctr" defTabSz="914400" rtl="1" eaLnBrk="1" fontAlgn="auto" latinLnBrk="0" hangingPunct="1">
                        <a:lnSpc>
                          <a:spcPct val="100000"/>
                        </a:lnSpc>
                        <a:spcBef>
                          <a:spcPts val="0"/>
                        </a:spcBef>
                        <a:spcAft>
                          <a:spcPts val="0"/>
                        </a:spcAft>
                        <a:buClrTx/>
                        <a:buSzTx/>
                        <a:buFont typeface="+mj-lt"/>
                        <a:buNone/>
                        <a:tabLst/>
                        <a:defRPr/>
                      </a:pPr>
                      <a:r>
                        <a:rPr lang="en-US" sz="900" b="1" kern="1200" dirty="0" err="1">
                          <a:solidFill>
                            <a:schemeClr val="tx1"/>
                          </a:solidFill>
                          <a:latin typeface="Sakkal Majalla" panose="02000000000000000000" pitchFamily="2" charset="-78"/>
                          <a:ea typeface="+mn-ea"/>
                          <a:cs typeface="Sakkal Majalla" panose="02000000000000000000" pitchFamily="2" charset="-78"/>
                        </a:rPr>
                        <a:t>لصناديق</a:t>
                      </a:r>
                      <a:r>
                        <a:rPr lang="en-US" sz="900" b="1" kern="1200" dirty="0">
                          <a:solidFill>
                            <a:schemeClr val="tx1"/>
                          </a:solidFill>
                          <a:latin typeface="Sakkal Majalla" panose="02000000000000000000" pitchFamily="2" charset="-78"/>
                          <a:ea typeface="+mn-ea"/>
                          <a:cs typeface="Sakkal Majalla" panose="02000000000000000000" pitchFamily="2" charset="-78"/>
                        </a:rPr>
                        <a:t> </a:t>
                      </a:r>
                      <a:r>
                        <a:rPr lang="en-US" sz="900" b="1" kern="1200" dirty="0" err="1">
                          <a:solidFill>
                            <a:schemeClr val="tx1"/>
                          </a:solidFill>
                          <a:latin typeface="Sakkal Majalla" panose="02000000000000000000" pitchFamily="2" charset="-78"/>
                          <a:ea typeface="+mn-ea"/>
                          <a:cs typeface="Sakkal Majalla" panose="02000000000000000000" pitchFamily="2" charset="-78"/>
                        </a:rPr>
                        <a:t>والشركات</a:t>
                      </a:r>
                      <a:r>
                        <a:rPr lang="en-US" sz="900" b="1" kern="1200" dirty="0">
                          <a:solidFill>
                            <a:schemeClr val="tx1"/>
                          </a:solidFill>
                          <a:latin typeface="Sakkal Majalla" panose="02000000000000000000" pitchFamily="2" charset="-78"/>
                          <a:ea typeface="+mn-ea"/>
                          <a:cs typeface="Sakkal Majalla" panose="02000000000000000000" pitchFamily="2" charset="-78"/>
                        </a:rPr>
                        <a:t> </a:t>
                      </a:r>
                      <a:r>
                        <a:rPr lang="en-US" sz="900" b="1" kern="1200" dirty="0" err="1">
                          <a:solidFill>
                            <a:schemeClr val="tx1"/>
                          </a:solidFill>
                          <a:latin typeface="Sakkal Majalla" panose="02000000000000000000" pitchFamily="2" charset="-78"/>
                          <a:ea typeface="+mn-ea"/>
                          <a:cs typeface="Sakkal Majalla" panose="02000000000000000000" pitchFamily="2" charset="-78"/>
                        </a:rPr>
                        <a:t>المحفظة</a:t>
                      </a:r>
                      <a:r>
                        <a:rPr lang="en-US" sz="900" b="1" kern="1200" dirty="0">
                          <a:solidFill>
                            <a:schemeClr val="tx1"/>
                          </a:solidFill>
                          <a:latin typeface="Sakkal Majalla" panose="02000000000000000000" pitchFamily="2" charset="-78"/>
                          <a:ea typeface="+mn-ea"/>
                          <a:cs typeface="Sakkal Majalla" panose="02000000000000000000" pitchFamily="2" charset="-78"/>
                        </a:rPr>
                        <a:t> </a:t>
                      </a:r>
                      <a:r>
                        <a:rPr lang="en-US" sz="900" b="1" kern="1200" dirty="0" err="1">
                          <a:solidFill>
                            <a:schemeClr val="tx1"/>
                          </a:solidFill>
                          <a:latin typeface="Sakkal Majalla" panose="02000000000000000000" pitchFamily="2" charset="-78"/>
                          <a:ea typeface="+mn-ea"/>
                          <a:cs typeface="Sakkal Majalla" panose="02000000000000000000" pitchFamily="2" charset="-78"/>
                        </a:rPr>
                        <a:t>لديها</a:t>
                      </a:r>
                      <a:r>
                        <a:rPr lang="en-US" sz="900" b="1" kern="1200" dirty="0">
                          <a:solidFill>
                            <a:schemeClr val="tx1"/>
                          </a:solidFill>
                          <a:latin typeface="Sakkal Majalla" panose="02000000000000000000" pitchFamily="2" charset="-78"/>
                          <a:ea typeface="+mn-ea"/>
                          <a:cs typeface="Sakkal Majalla" panose="02000000000000000000" pitchFamily="2" charset="-78"/>
                        </a:rPr>
                        <a:t> </a:t>
                      </a:r>
                      <a:r>
                        <a:rPr lang="en-US" sz="900" b="1" kern="1200" dirty="0" err="1">
                          <a:solidFill>
                            <a:schemeClr val="tx1"/>
                          </a:solidFill>
                          <a:latin typeface="Sakkal Majalla" panose="02000000000000000000" pitchFamily="2" charset="-78"/>
                          <a:ea typeface="+mn-ea"/>
                          <a:cs typeface="Sakkal Majalla" panose="02000000000000000000" pitchFamily="2" charset="-78"/>
                        </a:rPr>
                        <a:t>هياكل</a:t>
                      </a:r>
                      <a:r>
                        <a:rPr lang="en-US" sz="900" b="1" kern="1200" dirty="0">
                          <a:solidFill>
                            <a:schemeClr val="tx1"/>
                          </a:solidFill>
                          <a:latin typeface="Sakkal Majalla" panose="02000000000000000000" pitchFamily="2" charset="-78"/>
                          <a:ea typeface="+mn-ea"/>
                          <a:cs typeface="Sakkal Majalla" panose="02000000000000000000" pitchFamily="2" charset="-78"/>
                        </a:rPr>
                        <a:t> </a:t>
                      </a:r>
                      <a:r>
                        <a:rPr lang="en-US" sz="900" b="1" kern="1200" dirty="0" err="1">
                          <a:solidFill>
                            <a:schemeClr val="tx1"/>
                          </a:solidFill>
                          <a:latin typeface="Sakkal Majalla" panose="02000000000000000000" pitchFamily="2" charset="-78"/>
                          <a:ea typeface="+mn-ea"/>
                          <a:cs typeface="Sakkal Majalla" panose="02000000000000000000" pitchFamily="2" charset="-78"/>
                        </a:rPr>
                        <a:t>حوكمة</a:t>
                      </a:r>
                      <a:r>
                        <a:rPr lang="en-US" sz="900" b="1" kern="1200" dirty="0">
                          <a:solidFill>
                            <a:schemeClr val="tx1"/>
                          </a:solidFill>
                          <a:latin typeface="Sakkal Majalla" panose="02000000000000000000" pitchFamily="2" charset="-78"/>
                          <a:ea typeface="+mn-ea"/>
                          <a:cs typeface="Sakkal Majalla" panose="02000000000000000000" pitchFamily="2" charset="-78"/>
                        </a:rPr>
                        <a:t> </a:t>
                      </a:r>
                      <a:r>
                        <a:rPr lang="en-US" sz="900" b="1" kern="1200" dirty="0" err="1">
                          <a:solidFill>
                            <a:schemeClr val="tx1"/>
                          </a:solidFill>
                          <a:latin typeface="Sakkal Majalla" panose="02000000000000000000" pitchFamily="2" charset="-78"/>
                          <a:ea typeface="+mn-ea"/>
                          <a:cs typeface="Sakkal Majalla" panose="02000000000000000000" pitchFamily="2" charset="-78"/>
                        </a:rPr>
                        <a:t>منفصلة</a:t>
                      </a:r>
                      <a:r>
                        <a:rPr lang="en-US" sz="900" b="1" kern="1200" dirty="0">
                          <a:solidFill>
                            <a:schemeClr val="tx1"/>
                          </a:solidFill>
                          <a:latin typeface="Sakkal Majalla" panose="02000000000000000000" pitchFamily="2" charset="-78"/>
                          <a:ea typeface="+mn-ea"/>
                          <a:cs typeface="Sakkal Majalla" panose="02000000000000000000" pitchFamily="2" charset="-78"/>
                        </a:rPr>
                        <a:t> </a:t>
                      </a:r>
                      <a:r>
                        <a:rPr lang="en-US" sz="900" b="0" kern="1200" dirty="0" err="1">
                          <a:solidFill>
                            <a:schemeClr val="tx1"/>
                          </a:solidFill>
                          <a:latin typeface="Sakkal Majalla" panose="02000000000000000000" pitchFamily="2" charset="-78"/>
                          <a:ea typeface="+mn-ea"/>
                          <a:cs typeface="Sakkal Majalla" panose="02000000000000000000" pitchFamily="2" charset="-78"/>
                        </a:rPr>
                        <a:t>الدور</a:t>
                      </a:r>
                      <a:r>
                        <a:rPr lang="en-US" sz="900" b="0" kern="1200" dirty="0">
                          <a:solidFill>
                            <a:schemeClr val="tx1"/>
                          </a:solidFill>
                          <a:latin typeface="Sakkal Majalla" panose="02000000000000000000" pitchFamily="2" charset="-78"/>
                          <a:ea typeface="+mn-ea"/>
                          <a:cs typeface="Sakkal Majalla" panose="02000000000000000000" pitchFamily="2" charset="-78"/>
                        </a:rPr>
                        <a:t> </a:t>
                      </a:r>
                      <a:r>
                        <a:rPr lang="en-US" sz="900" b="0" kern="1200" dirty="0" err="1">
                          <a:solidFill>
                            <a:schemeClr val="tx1"/>
                          </a:solidFill>
                          <a:latin typeface="Sakkal Majalla" panose="02000000000000000000" pitchFamily="2" charset="-78"/>
                          <a:ea typeface="+mn-ea"/>
                          <a:cs typeface="Sakkal Majalla" panose="02000000000000000000" pitchFamily="2" charset="-78"/>
                        </a:rPr>
                        <a:t>الأساسي</a:t>
                      </a:r>
                      <a:r>
                        <a:rPr lang="en-US" sz="900" b="0" kern="1200" dirty="0">
                          <a:solidFill>
                            <a:schemeClr val="tx1"/>
                          </a:solidFill>
                          <a:latin typeface="Sakkal Majalla" panose="02000000000000000000" pitchFamily="2" charset="-78"/>
                          <a:ea typeface="+mn-ea"/>
                          <a:cs typeface="Sakkal Majalla" panose="02000000000000000000" pitchFamily="2" charset="-78"/>
                        </a:rPr>
                        <a:t> </a:t>
                      </a:r>
                      <a:r>
                        <a:rPr lang="en-US" sz="900" b="0" kern="1200" dirty="0" err="1">
                          <a:solidFill>
                            <a:schemeClr val="tx1"/>
                          </a:solidFill>
                          <a:latin typeface="Sakkal Majalla" panose="02000000000000000000" pitchFamily="2" charset="-78"/>
                          <a:ea typeface="+mn-ea"/>
                          <a:cs typeface="Sakkal Majalla" panose="02000000000000000000" pitchFamily="2" charset="-78"/>
                        </a:rPr>
                        <a:t>هو</a:t>
                      </a:r>
                      <a:r>
                        <a:rPr lang="en-US" sz="900" b="0" kern="1200" dirty="0">
                          <a:solidFill>
                            <a:schemeClr val="tx1"/>
                          </a:solidFill>
                          <a:latin typeface="Sakkal Majalla" panose="02000000000000000000" pitchFamily="2" charset="-78"/>
                          <a:ea typeface="+mn-ea"/>
                          <a:cs typeface="Sakkal Majalla" panose="02000000000000000000" pitchFamily="2" charset="-78"/>
                        </a:rPr>
                        <a:t> </a:t>
                      </a:r>
                      <a:r>
                        <a:rPr lang="en-US" sz="900" b="0" kern="1200" dirty="0" err="1">
                          <a:solidFill>
                            <a:schemeClr val="tx1"/>
                          </a:solidFill>
                          <a:latin typeface="Sakkal Majalla" panose="02000000000000000000" pitchFamily="2" charset="-78"/>
                          <a:ea typeface="+mn-ea"/>
                          <a:cs typeface="Sakkal Majalla" panose="02000000000000000000" pitchFamily="2" charset="-78"/>
                        </a:rPr>
                        <a:t>إدارة</a:t>
                      </a:r>
                      <a:r>
                        <a:rPr lang="en-US" sz="900" b="0" kern="1200" dirty="0">
                          <a:solidFill>
                            <a:schemeClr val="tx1"/>
                          </a:solidFill>
                          <a:latin typeface="Sakkal Majalla" panose="02000000000000000000" pitchFamily="2" charset="-78"/>
                          <a:ea typeface="+mn-ea"/>
                          <a:cs typeface="Sakkal Majalla" panose="02000000000000000000" pitchFamily="2" charset="-78"/>
                        </a:rPr>
                        <a:t> الصناديق الاستثمارية </a:t>
                      </a:r>
                      <a:r>
                        <a:rPr lang="en-US" sz="900" b="0" kern="1200" dirty="0" err="1">
                          <a:solidFill>
                            <a:schemeClr val="tx1"/>
                          </a:solidFill>
                          <a:latin typeface="Sakkal Majalla" panose="02000000000000000000" pitchFamily="2" charset="-78"/>
                          <a:ea typeface="+mn-ea"/>
                          <a:cs typeface="Sakkal Majalla" panose="02000000000000000000" pitchFamily="2" charset="-78"/>
                        </a:rPr>
                        <a:t>واتخاذ</a:t>
                      </a:r>
                      <a:r>
                        <a:rPr lang="en-US" sz="900" b="0" kern="1200" dirty="0">
                          <a:solidFill>
                            <a:schemeClr val="tx1"/>
                          </a:solidFill>
                          <a:latin typeface="Sakkal Majalla" panose="02000000000000000000" pitchFamily="2" charset="-78"/>
                          <a:ea typeface="+mn-ea"/>
                          <a:cs typeface="Sakkal Majalla" panose="02000000000000000000" pitchFamily="2" charset="-78"/>
                        </a:rPr>
                        <a:t> </a:t>
                      </a:r>
                      <a:r>
                        <a:rPr lang="en-US" sz="900" b="0" kern="1200" dirty="0" err="1">
                          <a:solidFill>
                            <a:schemeClr val="tx1"/>
                          </a:solidFill>
                          <a:latin typeface="Sakkal Majalla" panose="02000000000000000000" pitchFamily="2" charset="-78"/>
                          <a:ea typeface="+mn-ea"/>
                          <a:cs typeface="Sakkal Majalla" panose="02000000000000000000" pitchFamily="2" charset="-78"/>
                        </a:rPr>
                        <a:t>قرارات</a:t>
                      </a:r>
                      <a:r>
                        <a:rPr lang="en-US" sz="900" b="0" kern="1200" dirty="0">
                          <a:solidFill>
                            <a:schemeClr val="tx1"/>
                          </a:solidFill>
                          <a:latin typeface="Sakkal Majalla" panose="02000000000000000000" pitchFamily="2" charset="-78"/>
                          <a:ea typeface="+mn-ea"/>
                          <a:cs typeface="Sakkal Majalla" panose="02000000000000000000" pitchFamily="2" charset="-78"/>
                        </a:rPr>
                        <a:t> </a:t>
                      </a:r>
                      <a:r>
                        <a:rPr lang="en-US" sz="900" b="0" kern="1200" dirty="0" err="1">
                          <a:solidFill>
                            <a:schemeClr val="tx1"/>
                          </a:solidFill>
                          <a:latin typeface="Sakkal Majalla" panose="02000000000000000000" pitchFamily="2" charset="-78"/>
                          <a:ea typeface="+mn-ea"/>
                          <a:cs typeface="Sakkal Majalla" panose="02000000000000000000" pitchFamily="2" charset="-78"/>
                        </a:rPr>
                        <a:t>الاستحواذ</a:t>
                      </a:r>
                      <a:r>
                        <a:rPr lang="en-US" sz="900" b="0" kern="1200" dirty="0">
                          <a:solidFill>
                            <a:schemeClr val="tx1"/>
                          </a:solidFill>
                          <a:latin typeface="Sakkal Majalla" panose="02000000000000000000" pitchFamily="2" charset="-78"/>
                          <a:ea typeface="+mn-ea"/>
                          <a:cs typeface="Sakkal Majalla" panose="02000000000000000000" pitchFamily="2" charset="-78"/>
                        </a:rPr>
                        <a:t> </a:t>
                      </a:r>
                      <a:r>
                        <a:rPr lang="en-US" sz="900" b="0" kern="1200" dirty="0" err="1">
                          <a:solidFill>
                            <a:schemeClr val="tx1"/>
                          </a:solidFill>
                          <a:latin typeface="Sakkal Majalla" panose="02000000000000000000" pitchFamily="2" charset="-78"/>
                          <a:ea typeface="+mn-ea"/>
                          <a:cs typeface="Sakkal Majalla" panose="02000000000000000000" pitchFamily="2" charset="-78"/>
                        </a:rPr>
                        <a:t>والتخارج</a:t>
                      </a:r>
                      <a:r>
                        <a:rPr lang="en-US" sz="900" b="0" kern="1200" dirty="0">
                          <a:solidFill>
                            <a:schemeClr val="tx1"/>
                          </a:solidFill>
                          <a:latin typeface="Sakkal Majalla" panose="02000000000000000000" pitchFamily="2" charset="-78"/>
                          <a:ea typeface="+mn-ea"/>
                          <a:cs typeface="Sakkal Majalla" panose="02000000000000000000" pitchFamily="2" charset="-78"/>
                        </a:rPr>
                        <a:t> </a:t>
                      </a:r>
                      <a:r>
                        <a:rPr lang="en-US" sz="900" b="0" kern="1200" dirty="0" err="1">
                          <a:solidFill>
                            <a:schemeClr val="tx1"/>
                          </a:solidFill>
                          <a:latin typeface="Sakkal Majalla" panose="02000000000000000000" pitchFamily="2" charset="-78"/>
                          <a:ea typeface="+mn-ea"/>
                          <a:cs typeface="Sakkal Majalla" panose="02000000000000000000" pitchFamily="2" charset="-78"/>
                        </a:rPr>
                        <a:t>وتقديم</a:t>
                      </a:r>
                      <a:r>
                        <a:rPr lang="en-US" sz="900" b="0" kern="1200" dirty="0">
                          <a:solidFill>
                            <a:schemeClr val="tx1"/>
                          </a:solidFill>
                          <a:latin typeface="Sakkal Majalla" panose="02000000000000000000" pitchFamily="2" charset="-78"/>
                          <a:ea typeface="+mn-ea"/>
                          <a:cs typeface="Sakkal Majalla" panose="02000000000000000000" pitchFamily="2" charset="-78"/>
                        </a:rPr>
                        <a:t> </a:t>
                      </a:r>
                      <a:r>
                        <a:rPr lang="en-US" sz="900" b="0" kern="1200" dirty="0" err="1">
                          <a:solidFill>
                            <a:schemeClr val="tx1"/>
                          </a:solidFill>
                          <a:latin typeface="Sakkal Majalla" panose="02000000000000000000" pitchFamily="2" charset="-78"/>
                          <a:ea typeface="+mn-ea"/>
                          <a:cs typeface="Sakkal Majalla" panose="02000000000000000000" pitchFamily="2" charset="-78"/>
                        </a:rPr>
                        <a:t>الخدمات</a:t>
                      </a:r>
                      <a:r>
                        <a:rPr lang="en-US" sz="900" b="0" kern="1200" dirty="0">
                          <a:solidFill>
                            <a:schemeClr val="tx1"/>
                          </a:solidFill>
                          <a:latin typeface="Sakkal Majalla" panose="02000000000000000000" pitchFamily="2" charset="-78"/>
                          <a:ea typeface="+mn-ea"/>
                          <a:cs typeface="Sakkal Majalla" panose="02000000000000000000" pitchFamily="2" charset="-78"/>
                        </a:rPr>
                        <a:t> </a:t>
                      </a:r>
                      <a:r>
                        <a:rPr lang="en-US" sz="900" b="0" kern="1200" dirty="0" err="1">
                          <a:solidFill>
                            <a:schemeClr val="tx1"/>
                          </a:solidFill>
                          <a:latin typeface="Sakkal Majalla" panose="02000000000000000000" pitchFamily="2" charset="-78"/>
                          <a:ea typeface="+mn-ea"/>
                          <a:cs typeface="Sakkal Majalla" panose="02000000000000000000" pitchFamily="2" charset="-78"/>
                        </a:rPr>
                        <a:t>الإدارية</a:t>
                      </a:r>
                      <a:r>
                        <a:rPr lang="en-US" sz="900" b="0" kern="1200" dirty="0">
                          <a:solidFill>
                            <a:schemeClr val="tx1"/>
                          </a:solidFill>
                          <a:latin typeface="Sakkal Majalla" panose="02000000000000000000" pitchFamily="2" charset="-78"/>
                          <a:ea typeface="+mn-ea"/>
                          <a:cs typeface="Sakkal Majalla" panose="02000000000000000000" pitchFamily="2" charset="-78"/>
                        </a:rPr>
                        <a:t> </a:t>
                      </a:r>
                      <a:r>
                        <a:rPr lang="en-US" sz="900" b="0" kern="1200" dirty="0" err="1">
                          <a:solidFill>
                            <a:schemeClr val="tx1"/>
                          </a:solidFill>
                          <a:latin typeface="Sakkal Majalla" panose="02000000000000000000" pitchFamily="2" charset="-78"/>
                          <a:ea typeface="+mn-ea"/>
                          <a:cs typeface="Sakkal Majalla" panose="02000000000000000000" pitchFamily="2" charset="-78"/>
                        </a:rPr>
                        <a:t>والاستشارية</a:t>
                      </a:r>
                      <a:r>
                        <a:rPr lang="en-US" sz="900" b="0" kern="1200" dirty="0">
                          <a:solidFill>
                            <a:schemeClr val="tx1"/>
                          </a:solidFill>
                          <a:latin typeface="Sakkal Majalla" panose="02000000000000000000" pitchFamily="2" charset="-78"/>
                          <a:ea typeface="+mn-ea"/>
                          <a:cs typeface="Sakkal Majalla" panose="02000000000000000000" pitchFamily="2" charset="-78"/>
                        </a:rPr>
                        <a:t> </a:t>
                      </a:r>
                      <a:r>
                        <a:rPr lang="en-US" sz="900" b="0" kern="1200" dirty="0" err="1">
                          <a:solidFill>
                            <a:schemeClr val="tx1"/>
                          </a:solidFill>
                          <a:latin typeface="Sakkal Majalla" panose="02000000000000000000" pitchFamily="2" charset="-78"/>
                          <a:ea typeface="+mn-ea"/>
                          <a:cs typeface="Sakkal Majalla" panose="02000000000000000000" pitchFamily="2" charset="-78"/>
                        </a:rPr>
                        <a:t>للشركات</a:t>
                      </a:r>
                      <a:r>
                        <a:rPr lang="en-US" sz="900" b="0" kern="1200" dirty="0">
                          <a:solidFill>
                            <a:schemeClr val="tx1"/>
                          </a:solidFill>
                          <a:latin typeface="Sakkal Majalla" panose="02000000000000000000" pitchFamily="2" charset="-78"/>
                          <a:ea typeface="+mn-ea"/>
                          <a:cs typeface="Sakkal Majalla" panose="02000000000000000000" pitchFamily="2" charset="-78"/>
                        </a:rPr>
                        <a:t> التابعة</a:t>
                      </a:r>
                    </a:p>
                  </a:txBody>
                  <a:tcPr marL="68580" marR="68580" marT="34290" marB="34290" anchor="ctr" anchorCtr="1">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BFBFB"/>
                    </a:solidFill>
                  </a:tcPr>
                </a:tc>
                <a:tc>
                  <a:txBody>
                    <a:bodyPr/>
                    <a:lstStyle/>
                    <a:p>
                      <a:pPr marL="0" indent="0" algn="ctr" defTabSz="914400" rtl="1" eaLnBrk="1" latinLnBrk="0" hangingPunct="1">
                        <a:buFont typeface="+mj-lt"/>
                        <a:buNone/>
                      </a:pPr>
                      <a:r>
                        <a:rPr lang="en-US" sz="900" b="1" dirty="0">
                          <a:latin typeface="Sakkal Majalla" panose="02000000000000000000" pitchFamily="2" charset="-78"/>
                          <a:cs typeface="Sakkal Majalla" panose="02000000000000000000" pitchFamily="2" charset="-78"/>
                        </a:rPr>
                        <a:t>Brookfield⁵ </a:t>
                      </a:r>
                      <a:endParaRPr lang="en-US" sz="900" b="1" kern="1200" dirty="0">
                        <a:solidFill>
                          <a:schemeClr val="tx1"/>
                        </a:solidFill>
                        <a:latin typeface="Sakkal Majalla" panose="02000000000000000000" pitchFamily="2" charset="-78"/>
                        <a:ea typeface="+mn-ea"/>
                        <a:cs typeface="Sakkal Majalla" panose="02000000000000000000" pitchFamily="2" charset="-78"/>
                      </a:endParaRPr>
                    </a:p>
                  </a:txBody>
                  <a:tcPr marL="68580" marR="68580" marT="34290" marB="34290" anchor="ctr" anchorCtr="1">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BFBFB"/>
                    </a:solidFill>
                  </a:tcPr>
                </a:tc>
                <a:tc>
                  <a:txBody>
                    <a:bodyPr/>
                    <a:lstStyle/>
                    <a:p>
                      <a:pPr marL="0" indent="0" algn="ctr" defTabSz="914400" rtl="1" eaLnBrk="1" latinLnBrk="0" hangingPunct="1">
                        <a:buFont typeface="+mj-lt"/>
                        <a:buNone/>
                      </a:pPr>
                      <a:endParaRPr lang="en-US" sz="900" b="1" kern="1200" dirty="0">
                        <a:solidFill>
                          <a:schemeClr val="tx1"/>
                        </a:solidFill>
                        <a:latin typeface="Rockwell" panose="02060603020205020403" pitchFamily="18" charset="0"/>
                        <a:ea typeface="+mn-ea"/>
                        <a:cs typeface="Sakkal Majalla" panose="02000000000000000000" pitchFamily="2" charset="-78"/>
                      </a:endParaRPr>
                    </a:p>
                  </a:txBody>
                  <a:tcPr marL="68580" marR="68580" marT="34290" marB="34290" anchor="ctr" anchorCtr="1">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BFBFB"/>
                    </a:solidFill>
                  </a:tcPr>
                </a:tc>
                <a:extLst>
                  <a:ext uri="{0D108BD9-81ED-4DB2-BD59-A6C34878D82A}">
                    <a16:rowId xmlns:a16="http://schemas.microsoft.com/office/drawing/2014/main" val="3466033490"/>
                  </a:ext>
                </a:extLst>
              </a:tr>
              <a:tr h="608480">
                <a:tc>
                  <a:txBody>
                    <a:bodyPr/>
                    <a:lstStyle/>
                    <a:p>
                      <a:pPr algn="ctr" rtl="1"/>
                      <a:r>
                        <a:rPr lang="en-US" sz="900" dirty="0">
                          <a:solidFill>
                            <a:schemeClr val="tx1"/>
                          </a:solidFill>
                          <a:latin typeface="Sakkal Majalla" panose="02000000000000000000" pitchFamily="2" charset="-78"/>
                          <a:cs typeface="Sakkal Majalla" panose="02000000000000000000" pitchFamily="2" charset="-78"/>
                        </a:rPr>
                        <a:t>تدير اصولًا بقيمة تتجاوز 1 تريليون دولار امريكي عبر استثمارات الأسهم الخاصة والعقارات </a:t>
                      </a:r>
                    </a:p>
                  </a:txBody>
                  <a:tcPr marL="19311" marR="19311" marT="9656" marB="9656"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BFBFB"/>
                    </a:solidFill>
                  </a:tcPr>
                </a:tc>
                <a:tc>
                  <a:txBody>
                    <a:bodyPr/>
                    <a:lstStyle/>
                    <a:p>
                      <a:pPr algn="ctr" rtl="1"/>
                      <a:r>
                        <a:rPr lang="en-US" sz="900" dirty="0">
                          <a:solidFill>
                            <a:schemeClr val="tx1"/>
                          </a:solidFill>
                          <a:latin typeface="Sakkal Majalla" panose="02000000000000000000" pitchFamily="2" charset="-78"/>
                          <a:cs typeface="Sakkal Majalla" panose="02000000000000000000" pitchFamily="2" charset="-78"/>
                        </a:rPr>
                        <a:t>~140 مليار دولار )</a:t>
                      </a:r>
                      <a:r>
                        <a:rPr lang="en-US" sz="900" dirty="0" err="1">
                          <a:solidFill>
                            <a:schemeClr val="tx1"/>
                          </a:solidFill>
                          <a:latin typeface="Sakkal Majalla" panose="02000000000000000000" pitchFamily="2" charset="-78"/>
                          <a:cs typeface="Sakkal Majalla" panose="02000000000000000000" pitchFamily="2" charset="-78"/>
                        </a:rPr>
                        <a:t>القيمة</a:t>
                      </a:r>
                      <a:r>
                        <a:rPr lang="en-US" sz="900" dirty="0">
                          <a:solidFill>
                            <a:schemeClr val="tx1"/>
                          </a:solidFill>
                          <a:latin typeface="Sakkal Majalla" panose="02000000000000000000" pitchFamily="2" charset="-78"/>
                          <a:cs typeface="Sakkal Majalla" panose="02000000000000000000" pitchFamily="2" charset="-78"/>
                        </a:rPr>
                        <a:t> </a:t>
                      </a:r>
                      <a:r>
                        <a:rPr lang="en-US" sz="900" dirty="0" err="1">
                          <a:solidFill>
                            <a:schemeClr val="tx1"/>
                          </a:solidFill>
                          <a:latin typeface="Sakkal Majalla" panose="02000000000000000000" pitchFamily="2" charset="-78"/>
                          <a:cs typeface="Sakkal Majalla" panose="02000000000000000000" pitchFamily="2" charset="-78"/>
                        </a:rPr>
                        <a:t>السوقية</a:t>
                      </a:r>
                      <a:r>
                        <a:rPr lang="en-US" sz="900" dirty="0">
                          <a:solidFill>
                            <a:schemeClr val="tx1"/>
                          </a:solidFill>
                          <a:latin typeface="Sakkal Majalla" panose="02000000000000000000" pitchFamily="2" charset="-78"/>
                          <a:cs typeface="Sakkal Majalla" panose="02000000000000000000" pitchFamily="2" charset="-78"/>
                        </a:rPr>
                        <a:t>(</a:t>
                      </a:r>
                    </a:p>
                  </a:txBody>
                  <a:tcPr marL="19311" marR="19311" marT="9656" marB="9656"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BFBFB"/>
                    </a:solidFill>
                  </a:tcPr>
                </a:tc>
                <a:tc>
                  <a:txBody>
                    <a:bodyPr/>
                    <a:lstStyle/>
                    <a:p>
                      <a:pPr algn="ctr" rtl="1"/>
                      <a:r>
                        <a:rPr lang="ar-SA" sz="900" b="1" dirty="0">
                          <a:solidFill>
                            <a:schemeClr val="tx1"/>
                          </a:solidFill>
                          <a:latin typeface="Sakkal Majalla" panose="02000000000000000000" pitchFamily="2" charset="-78"/>
                          <a:cs typeface="Sakkal Majalla" panose="02000000000000000000" pitchFamily="2" charset="-78"/>
                        </a:rPr>
                        <a:t>نموذج الأسهم الخاصة والائتمان: </a:t>
                      </a:r>
                      <a:r>
                        <a:rPr lang="ar-SA" sz="900" b="0" dirty="0">
                          <a:solidFill>
                            <a:schemeClr val="tx1"/>
                          </a:solidFill>
                          <a:latin typeface="Sakkal Majalla" panose="02000000000000000000" pitchFamily="2" charset="-78"/>
                          <a:cs typeface="Sakkal Majalla" panose="02000000000000000000" pitchFamily="2" charset="-78"/>
                        </a:rPr>
                        <a:t>التركيز على الاستحواذ على شركات خاصة وتمويلها بالائتمان, مع تخصص قوي في إدارة الاستثمارات العقارية العالمية</a:t>
                      </a:r>
                      <a:endParaRPr lang="en-US" sz="900" b="0" dirty="0">
                        <a:solidFill>
                          <a:schemeClr val="tx1"/>
                        </a:solidFill>
                        <a:latin typeface="Sakkal Majalla" panose="02000000000000000000" pitchFamily="2" charset="-78"/>
                        <a:cs typeface="Sakkal Majalla" panose="02000000000000000000" pitchFamily="2" charset="-78"/>
                      </a:endParaRPr>
                    </a:p>
                  </a:txBody>
                  <a:tcPr marL="19311" marR="19311" marT="9656" marB="9656"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BFBFB"/>
                    </a:solidFill>
                  </a:tcPr>
                </a:tc>
                <a:tc vMerge="1">
                  <a:txBody>
                    <a:bodyPr/>
                    <a:lstStyle/>
                    <a:p>
                      <a:pPr marL="0" marR="0" lvl="0" indent="0" algn="ctr" defTabSz="914400" rtl="1" eaLnBrk="1" fontAlgn="auto" latinLnBrk="0" hangingPunct="1">
                        <a:lnSpc>
                          <a:spcPct val="100000"/>
                        </a:lnSpc>
                        <a:spcBef>
                          <a:spcPts val="0"/>
                        </a:spcBef>
                        <a:spcAft>
                          <a:spcPts val="0"/>
                        </a:spcAft>
                        <a:buClrTx/>
                        <a:buSzTx/>
                        <a:buFont typeface="+mj-lt"/>
                        <a:buNone/>
                        <a:tabLst/>
                        <a:defRPr/>
                      </a:pPr>
                      <a:endParaRPr lang="en-US" sz="900" b="0" kern="1200" dirty="0">
                        <a:solidFill>
                          <a:schemeClr val="tx1"/>
                        </a:solidFill>
                        <a:latin typeface="Sakkal Majalla" panose="02000000000000000000" pitchFamily="2" charset="-78"/>
                        <a:ea typeface="+mn-ea"/>
                        <a:cs typeface="Sakkal Majalla" panose="02000000000000000000" pitchFamily="2" charset="-78"/>
                      </a:endParaRPr>
                    </a:p>
                  </a:txBody>
                  <a:tcPr marL="19311" marR="19311" marT="9656" marB="9656"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BFBFB"/>
                    </a:solidFill>
                  </a:tcPr>
                </a:tc>
                <a:tc>
                  <a:txBody>
                    <a:bodyPr/>
                    <a:lstStyle/>
                    <a:p>
                      <a:pPr algn="ctr" rtl="1"/>
                      <a:r>
                        <a:rPr lang="en-US" sz="900" b="1" dirty="0">
                          <a:latin typeface="Sakkal Majalla" panose="02000000000000000000" pitchFamily="2" charset="-78"/>
                          <a:cs typeface="Sakkal Majalla" panose="02000000000000000000" pitchFamily="2" charset="-78"/>
                        </a:rPr>
                        <a:t>Blackstone⁶ </a:t>
                      </a:r>
                      <a:endParaRPr lang="en-US" sz="900" b="1" dirty="0">
                        <a:solidFill>
                          <a:schemeClr val="tx1"/>
                        </a:solidFill>
                        <a:latin typeface="Sakkal Majalla" panose="02000000000000000000" pitchFamily="2" charset="-78"/>
                        <a:cs typeface="Sakkal Majalla" panose="02000000000000000000" pitchFamily="2" charset="-78"/>
                      </a:endParaRPr>
                    </a:p>
                  </a:txBody>
                  <a:tcPr marL="19311" marR="19311" marT="9656" marB="9656"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BFBFB"/>
                    </a:solidFill>
                  </a:tcPr>
                </a:tc>
                <a:tc>
                  <a:txBody>
                    <a:bodyPr/>
                    <a:lstStyle/>
                    <a:p>
                      <a:pPr algn="ctr" rtl="1"/>
                      <a:endParaRPr lang="en-US" sz="900" dirty="0">
                        <a:latin typeface="Sakkal Majalla" panose="02000000000000000000" pitchFamily="2" charset="-78"/>
                        <a:cs typeface="Sakkal Majalla" panose="02000000000000000000" pitchFamily="2" charset="-78"/>
                      </a:endParaRPr>
                    </a:p>
                  </a:txBody>
                  <a:tcPr marL="19311" marR="19311" marT="9656" marB="9656"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BFBFB"/>
                    </a:solidFill>
                  </a:tcPr>
                </a:tc>
                <a:extLst>
                  <a:ext uri="{0D108BD9-81ED-4DB2-BD59-A6C34878D82A}">
                    <a16:rowId xmlns:a16="http://schemas.microsoft.com/office/drawing/2014/main" val="723846011"/>
                  </a:ext>
                </a:extLst>
              </a:tr>
            </a:tbl>
          </a:graphicData>
        </a:graphic>
      </p:graphicFrame>
      <p:pic>
        <p:nvPicPr>
          <p:cNvPr id="6" name="صورة 5" descr="صورة تحتوي على اللون الأحمر, شعار, قرمزي, خشخاش منثور&#10;&#10;قد يكون المحتوى الذي تم إنشاؤه بواسطة الذكاء الاصطناعي غير صحيح.">
            <a:extLst>
              <a:ext uri="{FF2B5EF4-FFF2-40B4-BE49-F238E27FC236}">
                <a16:creationId xmlns:a16="http://schemas.microsoft.com/office/drawing/2014/main" id="{2F3BC3E9-2606-67E4-9A36-671F757ACECF}"/>
              </a:ext>
            </a:extLst>
          </p:cNvPr>
          <p:cNvPicPr>
            <a:picLocks noChangeAspect="1"/>
          </p:cNvPicPr>
          <p:nvPr/>
        </p:nvPicPr>
        <p:blipFill>
          <a:blip r:embed="rId3"/>
          <a:stretch>
            <a:fillRect/>
          </a:stretch>
        </p:blipFill>
        <p:spPr>
          <a:xfrm>
            <a:off x="8521517" y="3652307"/>
            <a:ext cx="216000" cy="216000"/>
          </a:xfrm>
          <a:prstGeom prst="rect">
            <a:avLst/>
          </a:prstGeom>
        </p:spPr>
      </p:pic>
      <p:pic>
        <p:nvPicPr>
          <p:cNvPr id="11" name="صورة 10" descr="صورة تحتوي على علم الولايات المتحدة, يوم العلم (الولايات المتحدة الأمريكية), رمز, علم&#10;&#10;قد يكون المحتوى الذي تم إنشاؤه بواسطة الذكاء الاصطناعي غير صحيح.">
            <a:extLst>
              <a:ext uri="{FF2B5EF4-FFF2-40B4-BE49-F238E27FC236}">
                <a16:creationId xmlns:a16="http://schemas.microsoft.com/office/drawing/2014/main" id="{F590D805-47E6-F7E3-CBFF-8573727CBAB6}"/>
              </a:ext>
            </a:extLst>
          </p:cNvPr>
          <p:cNvPicPr>
            <a:picLocks noChangeAspect="1"/>
          </p:cNvPicPr>
          <p:nvPr/>
        </p:nvPicPr>
        <p:blipFill>
          <a:blip r:embed="rId4"/>
          <a:stretch>
            <a:fillRect/>
          </a:stretch>
        </p:blipFill>
        <p:spPr>
          <a:xfrm>
            <a:off x="8521517" y="4304579"/>
            <a:ext cx="216000" cy="216000"/>
          </a:xfrm>
          <a:prstGeom prst="rect">
            <a:avLst/>
          </a:prstGeom>
        </p:spPr>
      </p:pic>
      <p:pic>
        <p:nvPicPr>
          <p:cNvPr id="12" name="صورة 11" descr="صورة تحتوي على علم الولايات المتحدة, يوم العلم (الولايات المتحدة الأمريكية), رمز, علم&#10;&#10;قد يكون المحتوى الذي تم إنشاؤه بواسطة الذكاء الاصطناعي غير صحيح.">
            <a:extLst>
              <a:ext uri="{FF2B5EF4-FFF2-40B4-BE49-F238E27FC236}">
                <a16:creationId xmlns:a16="http://schemas.microsoft.com/office/drawing/2014/main" id="{10D2C04D-D239-B787-96C2-75DA95F52577}"/>
              </a:ext>
            </a:extLst>
          </p:cNvPr>
          <p:cNvPicPr>
            <a:picLocks noChangeAspect="1"/>
          </p:cNvPicPr>
          <p:nvPr/>
        </p:nvPicPr>
        <p:blipFill>
          <a:blip r:embed="rId4"/>
          <a:stretch>
            <a:fillRect/>
          </a:stretch>
        </p:blipFill>
        <p:spPr>
          <a:xfrm>
            <a:off x="8521517" y="3000035"/>
            <a:ext cx="216000" cy="216000"/>
          </a:xfrm>
          <a:prstGeom prst="rect">
            <a:avLst/>
          </a:prstGeom>
        </p:spPr>
      </p:pic>
      <p:pic>
        <p:nvPicPr>
          <p:cNvPr id="14" name="صورة 13" descr="صورة تحتوي على نص, الخط, رمز, شعار&#10;&#10;قد يكون المحتوى الذي تم إنشاؤه بواسطة الذكاء الاصطناعي غير صحيح.">
            <a:extLst>
              <a:ext uri="{FF2B5EF4-FFF2-40B4-BE49-F238E27FC236}">
                <a16:creationId xmlns:a16="http://schemas.microsoft.com/office/drawing/2014/main" id="{AAD6030D-09BE-88E5-BC07-BF8B546F5AA7}"/>
              </a:ext>
            </a:extLst>
          </p:cNvPr>
          <p:cNvPicPr>
            <a:picLocks noChangeAspect="1"/>
          </p:cNvPicPr>
          <p:nvPr/>
        </p:nvPicPr>
        <p:blipFill>
          <a:blip r:embed="rId5"/>
          <a:stretch>
            <a:fillRect/>
          </a:stretch>
        </p:blipFill>
        <p:spPr>
          <a:xfrm>
            <a:off x="8521517" y="1886385"/>
            <a:ext cx="216000" cy="216000"/>
          </a:xfrm>
          <a:prstGeom prst="rect">
            <a:avLst/>
          </a:prstGeom>
        </p:spPr>
      </p:pic>
      <p:pic>
        <p:nvPicPr>
          <p:cNvPr id="16" name="صورة 15" descr="صورة تحتوي على رمز, الرسومات, لقطة شاشة, مستطيل&#10;&#10;قد يكون المحتوى الذي تم إنشاؤه بواسطة الذكاء الاصطناعي غير صحيح.">
            <a:extLst>
              <a:ext uri="{FF2B5EF4-FFF2-40B4-BE49-F238E27FC236}">
                <a16:creationId xmlns:a16="http://schemas.microsoft.com/office/drawing/2014/main" id="{2C3CDB12-2A85-B737-E752-8AFF2484F4CE}"/>
              </a:ext>
            </a:extLst>
          </p:cNvPr>
          <p:cNvPicPr>
            <a:picLocks noChangeAspect="1"/>
          </p:cNvPicPr>
          <p:nvPr/>
        </p:nvPicPr>
        <p:blipFill>
          <a:blip r:embed="rId6"/>
          <a:stretch>
            <a:fillRect/>
          </a:stretch>
        </p:blipFill>
        <p:spPr>
          <a:xfrm>
            <a:off x="8521517" y="1329560"/>
            <a:ext cx="216000" cy="216000"/>
          </a:xfrm>
          <a:prstGeom prst="rect">
            <a:avLst/>
          </a:prstGeom>
        </p:spPr>
      </p:pic>
      <p:pic>
        <p:nvPicPr>
          <p:cNvPr id="17" name="صورة 16" descr="صورة تحتوي على رمز, الرسومات, لقطة شاشة, مستطيل&#10;&#10;قد يكون المحتوى الذي تم إنشاؤه بواسطة الذكاء الاصطناعي غير صحيح.">
            <a:extLst>
              <a:ext uri="{FF2B5EF4-FFF2-40B4-BE49-F238E27FC236}">
                <a16:creationId xmlns:a16="http://schemas.microsoft.com/office/drawing/2014/main" id="{8AC8B87D-AC6C-29E0-68AE-45CA565C6F76}"/>
              </a:ext>
            </a:extLst>
          </p:cNvPr>
          <p:cNvPicPr>
            <a:picLocks noChangeAspect="1"/>
          </p:cNvPicPr>
          <p:nvPr/>
        </p:nvPicPr>
        <p:blipFill>
          <a:blip r:embed="rId6"/>
          <a:stretch>
            <a:fillRect/>
          </a:stretch>
        </p:blipFill>
        <p:spPr>
          <a:xfrm>
            <a:off x="8521517" y="2430657"/>
            <a:ext cx="216000" cy="216000"/>
          </a:xfrm>
          <a:prstGeom prst="rect">
            <a:avLst/>
          </a:prstGeom>
        </p:spPr>
      </p:pic>
      <p:sp>
        <p:nvSpPr>
          <p:cNvPr id="5" name="مربع نص 4">
            <a:extLst>
              <a:ext uri="{FF2B5EF4-FFF2-40B4-BE49-F238E27FC236}">
                <a16:creationId xmlns:a16="http://schemas.microsoft.com/office/drawing/2014/main" id="{9E0817B1-6ADA-CF7B-FE48-CC7F90CA1971}"/>
              </a:ext>
            </a:extLst>
          </p:cNvPr>
          <p:cNvSpPr txBox="1"/>
          <p:nvPr/>
        </p:nvSpPr>
        <p:spPr>
          <a:xfrm>
            <a:off x="725424" y="4669271"/>
            <a:ext cx="7730637" cy="196208"/>
          </a:xfrm>
          <a:prstGeom prst="rect">
            <a:avLst/>
          </a:prstGeom>
        </p:spPr>
        <p:txBody>
          <a:bodyPr wrap="square" rtlCol="1">
            <a:spAutoFit/>
          </a:bodyPr>
          <a:lstStyle/>
          <a:p>
            <a:pPr algn="r" rtl="1"/>
            <a:r>
              <a:rPr lang="ar-SA" dirty="0">
                <a:solidFill>
                  <a:prstClr val="black"/>
                </a:solidFill>
                <a:latin typeface="Calibri" panose="020F0502020204030204"/>
                <a:cs typeface="Arial" panose="020B0604020202020204" pitchFamily="34" charset="0"/>
              </a:rPr>
              <a:t>مصادر الحجم والانتشار: (1) (3) </a:t>
            </a:r>
            <a:r>
              <a:rPr kumimoji="0" lang="ar-SA" sz="675"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بيانات تداول أبوظبي / تقارير الشركة             (2) بيانات تداول السعودية / تقارير </a:t>
            </a:r>
            <a:r>
              <a:rPr lang="ar-SA" dirty="0">
                <a:solidFill>
                  <a:prstClr val="black"/>
                </a:solidFill>
              </a:rPr>
              <a:t>الشركة    (4) تقارير الشركة\ </a:t>
            </a:r>
            <a:r>
              <a:rPr lang="en-US" dirty="0">
                <a:solidFill>
                  <a:prstClr val="black"/>
                </a:solidFill>
                <a:cs typeface="Arial" panose="020B0604020202020204" pitchFamily="34" charset="0"/>
              </a:rPr>
              <a:t>SEC Filings</a:t>
            </a:r>
            <a:r>
              <a:rPr lang="ar-SA" dirty="0">
                <a:solidFill>
                  <a:prstClr val="black"/>
                </a:solidFill>
              </a:rPr>
              <a:t>                     (5)(6) تقارير الشركة\</a:t>
            </a:r>
            <a:r>
              <a:rPr lang="en-US" dirty="0">
                <a:solidFill>
                  <a:prstClr val="black"/>
                </a:solidFill>
                <a:cs typeface="Arial" panose="020B0604020202020204" pitchFamily="34" charset="0"/>
              </a:rPr>
              <a:t> Financial Reports</a:t>
            </a:r>
            <a:r>
              <a:rPr kumimoji="0" lang="ar-SA" sz="675"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               </a:t>
            </a:r>
            <a:r>
              <a:rPr kumimoji="0" lang="en-US" sz="675"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  </a:t>
            </a:r>
            <a:endParaRPr kumimoji="0" lang="en-US" sz="67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5" name="صورة 14" descr="صورة تحتوي على رمز, الرسومات, أسود, لقطة شاشة&#10;&#10;قد يكون المحتوى الذي تم إنشاؤه بواسطة الذكاء الاصطناعي غير صحيح.">
            <a:extLst>
              <a:ext uri="{FF2B5EF4-FFF2-40B4-BE49-F238E27FC236}">
                <a16:creationId xmlns:a16="http://schemas.microsoft.com/office/drawing/2014/main" id="{74947C42-5967-5A42-B59E-01E3520C9E8F}"/>
              </a:ext>
            </a:extLst>
          </p:cNvPr>
          <p:cNvPicPr>
            <a:picLocks noChangeAspect="1"/>
          </p:cNvPicPr>
          <p:nvPr/>
        </p:nvPicPr>
        <p:blipFill>
          <a:blip r:embed="rId7"/>
          <a:stretch>
            <a:fillRect/>
          </a:stretch>
        </p:blipFill>
        <p:spPr>
          <a:xfrm>
            <a:off x="2175587" y="1911150"/>
            <a:ext cx="112292" cy="134820"/>
          </a:xfrm>
          <a:prstGeom prst="rect">
            <a:avLst/>
          </a:prstGeom>
        </p:spPr>
      </p:pic>
      <p:pic>
        <p:nvPicPr>
          <p:cNvPr id="19" name="صورة 18" descr="صورة تحتوي على أسود, الظلام&#10;&#10;قد يكون المحتوى الذي تم إنشاؤه بواسطة الذكاء الاصطناعي غير صحيح.">
            <a:extLst>
              <a:ext uri="{FF2B5EF4-FFF2-40B4-BE49-F238E27FC236}">
                <a16:creationId xmlns:a16="http://schemas.microsoft.com/office/drawing/2014/main" id="{0777F007-5FC6-275B-3D4A-EE93B25E0884}"/>
              </a:ext>
            </a:extLst>
          </p:cNvPr>
          <p:cNvPicPr>
            <a:picLocks noChangeAspect="1"/>
          </p:cNvPicPr>
          <p:nvPr/>
        </p:nvPicPr>
        <p:blipFill>
          <a:blip r:embed="rId8"/>
          <a:stretch>
            <a:fillRect/>
          </a:stretch>
        </p:blipFill>
        <p:spPr>
          <a:xfrm>
            <a:off x="2045283" y="1370150"/>
            <a:ext cx="154966" cy="134820"/>
          </a:xfrm>
          <a:prstGeom prst="rect">
            <a:avLst/>
          </a:prstGeom>
        </p:spPr>
      </p:pic>
      <p:pic>
        <p:nvPicPr>
          <p:cNvPr id="20" name="صورة 19" descr="صورة تحتوي على أسود, الظلام&#10;&#10;قد يكون المحتوى الذي تم إنشاؤه بواسطة الذكاء الاصطناعي غير صحيح.">
            <a:extLst>
              <a:ext uri="{FF2B5EF4-FFF2-40B4-BE49-F238E27FC236}">
                <a16:creationId xmlns:a16="http://schemas.microsoft.com/office/drawing/2014/main" id="{D8D119D4-E741-6EB9-1BF2-93771A1A7AF5}"/>
              </a:ext>
            </a:extLst>
          </p:cNvPr>
          <p:cNvPicPr>
            <a:picLocks noChangeAspect="1"/>
          </p:cNvPicPr>
          <p:nvPr/>
        </p:nvPicPr>
        <p:blipFill>
          <a:blip r:embed="rId8"/>
          <a:stretch>
            <a:fillRect/>
          </a:stretch>
        </p:blipFill>
        <p:spPr>
          <a:xfrm>
            <a:off x="2098104" y="2471247"/>
            <a:ext cx="154966" cy="134820"/>
          </a:xfrm>
          <a:prstGeom prst="rect">
            <a:avLst/>
          </a:prstGeom>
        </p:spPr>
      </p:pic>
    </p:spTree>
    <p:extLst>
      <p:ext uri="{BB962C8B-B14F-4D97-AF65-F5344CB8AC3E}">
        <p14:creationId xmlns:p14="http://schemas.microsoft.com/office/powerpoint/2010/main" val="4006913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34DADB-5BEC-4728-AB47-8792424183D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88B6E1-8561-3856-9351-A88A41AEBEE0}"/>
              </a:ext>
            </a:extLst>
          </p:cNvPr>
          <p:cNvSpPr>
            <a:spLocks noGrp="1"/>
          </p:cNvSpPr>
          <p:nvPr>
            <p:ph type="sldNum" sz="quarter" idx="4"/>
          </p:nvPr>
        </p:nvSpPr>
        <p:spPr/>
        <p:txBody>
          <a:bodyPr/>
          <a:lstStyle/>
          <a:p>
            <a:pPr marL="0" marR="0" lvl="0" indent="0" algn="r" defTabSz="171450" rtl="0" eaLnBrk="1" fontAlgn="auto" latinLnBrk="0" hangingPunct="1">
              <a:lnSpc>
                <a:spcPct val="100000"/>
              </a:lnSpc>
              <a:spcBef>
                <a:spcPts val="0"/>
              </a:spcBef>
              <a:spcAft>
                <a:spcPts val="0"/>
              </a:spcAft>
              <a:buClrTx/>
              <a:buSzTx/>
              <a:buFontTx/>
              <a:buNone/>
              <a:tabLst/>
              <a:defRPr/>
            </a:pPr>
            <a:fld id="{402EAA05-6333-46EE-AAC8-A5AD6A996142}" type="slidenum">
              <a:rPr kumimoji="0" lang="en-US" sz="1050" b="1" i="0" u="none" strike="noStrike" kern="1200" cap="none" spc="0" normalizeH="0" baseline="0" noProof="0" smtClean="0">
                <a:ln>
                  <a:noFill/>
                </a:ln>
                <a:solidFill>
                  <a:srgbClr val="768394"/>
                </a:solidFill>
                <a:effectLst/>
                <a:uLnTx/>
                <a:uFillTx/>
                <a:latin typeface="Calibri" panose="020F0502020204030204"/>
                <a:ea typeface="+mn-ea"/>
                <a:cs typeface="+mn-cs"/>
              </a:rPr>
              <a:pPr marL="0" marR="0" lvl="0" indent="0" algn="r" defTabSz="171450" rtl="0" eaLnBrk="1" fontAlgn="auto" latinLnBrk="0" hangingPunct="1">
                <a:lnSpc>
                  <a:spcPct val="100000"/>
                </a:lnSpc>
                <a:spcBef>
                  <a:spcPts val="0"/>
                </a:spcBef>
                <a:spcAft>
                  <a:spcPts val="0"/>
                </a:spcAft>
                <a:buClrTx/>
                <a:buSzTx/>
                <a:buFontTx/>
                <a:buNone/>
                <a:tabLst/>
                <a:defRPr/>
              </a:pPr>
              <a:t>19</a:t>
            </a:fld>
            <a:endParaRPr kumimoji="0" lang="en-US" sz="1050" b="1" i="0" u="none" strike="noStrike" kern="1200" cap="none" spc="0" normalizeH="0" baseline="0" noProof="0" dirty="0">
              <a:ln>
                <a:noFill/>
              </a:ln>
              <a:solidFill>
                <a:srgbClr val="768394"/>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CA94ACFD-9F80-0533-B9F8-F03C9D0CAEAA}"/>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marL="0" marR="0" lvl="0" indent="0" algn="r" defTabSz="1828709" rtl="1" eaLnBrk="1" fontAlgn="auto" latinLnBrk="0" hangingPunct="1">
              <a:lnSpc>
                <a:spcPct val="115000"/>
              </a:lnSpc>
              <a:spcBef>
                <a:spcPct val="0"/>
              </a:spcBef>
              <a:spcAft>
                <a:spcPts val="300"/>
              </a:spcAft>
              <a:buClrTx/>
              <a:buSzTx/>
              <a:buFontTx/>
              <a:buNone/>
              <a:tabLst/>
              <a:defRPr/>
            </a:pPr>
            <a:r>
              <a:rPr kumimoji="0" lang="ar-SA" sz="1800" b="1" i="0" u="none" strike="noStrike" kern="100" cap="none" spc="0" normalizeH="0" baseline="0" noProof="0" dirty="0">
                <a:ln>
                  <a:noFill/>
                </a:ln>
                <a:solidFill>
                  <a:srgbClr val="002060"/>
                </a:solidFill>
                <a:effectLst/>
                <a:uLnTx/>
                <a:uFillTx/>
                <a:latin typeface="Aptos" panose="020B0004020202020204" pitchFamily="34" charset="0"/>
                <a:ea typeface="Aptos" panose="020B0004020202020204" pitchFamily="34" charset="0"/>
                <a:cs typeface="Sakkal Majalla" panose="02000000000000000000" pitchFamily="2" charset="-78"/>
              </a:rPr>
              <a:t>استنتاجات المقارنات المعيارية حسب القطاع (1\2)</a:t>
            </a:r>
            <a:endParaRPr kumimoji="0" lang="en-US" sz="1800" b="1" i="0" u="none" strike="noStrike" kern="100" cap="none" spc="0" normalizeH="0" baseline="0" noProof="0" dirty="0">
              <a:ln>
                <a:noFill/>
              </a:ln>
              <a:solidFill>
                <a:srgbClr val="002060"/>
              </a:solidFill>
              <a:effectLst/>
              <a:uLnTx/>
              <a:uFillTx/>
              <a:latin typeface="Aptos" panose="020B0004020202020204" pitchFamily="34" charset="0"/>
              <a:ea typeface="Aptos" panose="020B0004020202020204" pitchFamily="34" charset="0"/>
              <a:cs typeface="Sakkal Majalla" panose="02000000000000000000" pitchFamily="2" charset="-78"/>
            </a:endParaRPr>
          </a:p>
        </p:txBody>
      </p:sp>
      <p:sp>
        <p:nvSpPr>
          <p:cNvPr id="4" name="Rectangle 3">
            <a:extLst>
              <a:ext uri="{FF2B5EF4-FFF2-40B4-BE49-F238E27FC236}">
                <a16:creationId xmlns:a16="http://schemas.microsoft.com/office/drawing/2014/main" id="{07EEEA10-6948-ED8E-6CA9-96F9717351B3}"/>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marL="0" marR="0" lvl="0" indent="0" algn="r" defTabSz="171450" rtl="1" eaLnBrk="1" fontAlgn="auto" latinLnBrk="0" hangingPunct="1">
              <a:lnSpc>
                <a:spcPct val="100000"/>
              </a:lnSpc>
              <a:spcBef>
                <a:spcPts val="0"/>
              </a:spcBef>
              <a:spcAft>
                <a:spcPts val="0"/>
              </a:spcAft>
              <a:buClrTx/>
              <a:buSzTx/>
              <a:buFontTx/>
              <a:buNone/>
              <a:tabLst/>
              <a:defRPr/>
            </a:pPr>
            <a:endParaRPr kumimoji="0" lang="en-US" sz="253"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Rectangle 24">
            <a:extLst>
              <a:ext uri="{FF2B5EF4-FFF2-40B4-BE49-F238E27FC236}">
                <a16:creationId xmlns:a16="http://schemas.microsoft.com/office/drawing/2014/main" id="{9419C593-36A4-A4BE-6D77-A9785F2468F7}"/>
              </a:ext>
            </a:extLst>
          </p:cNvPr>
          <p:cNvSpPr/>
          <p:nvPr/>
        </p:nvSpPr>
        <p:spPr>
          <a:xfrm flipH="1">
            <a:off x="5388083" y="1158528"/>
            <a:ext cx="1371600" cy="257869"/>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ar-SA" sz="1350" b="1" i="0" u="none" strike="noStrike" kern="0" cap="none" spc="0" normalizeH="0" baseline="0" noProof="0" dirty="0">
                <a:ln>
                  <a:noFill/>
                </a:ln>
                <a:solidFill>
                  <a:srgbClr val="283477"/>
                </a:solidFill>
                <a:effectLst/>
                <a:uLnTx/>
                <a:uFillTx/>
                <a:latin typeface="Sakkal Majalla" panose="02000000000000000000" pitchFamily="2" charset="-78"/>
                <a:ea typeface="+mn-ea"/>
                <a:cs typeface="Sakkal Majalla" panose="02000000000000000000" pitchFamily="2" charset="-78"/>
              </a:rPr>
              <a:t>المقارنة إقليميا </a:t>
            </a:r>
            <a:endParaRPr kumimoji="0" lang="en-US" sz="1350" b="1" i="0" u="none" strike="noStrike" kern="0" cap="none" spc="0" normalizeH="0" baseline="0" noProof="0" dirty="0">
              <a:ln>
                <a:noFill/>
              </a:ln>
              <a:solidFill>
                <a:srgbClr val="283477"/>
              </a:solidFill>
              <a:effectLst/>
              <a:uLnTx/>
              <a:uFillTx/>
              <a:latin typeface="Sakkal Majalla" panose="02000000000000000000" pitchFamily="2" charset="-78"/>
              <a:ea typeface="+mn-ea"/>
              <a:cs typeface="Sakkal Majalla" panose="02000000000000000000" pitchFamily="2" charset="-78"/>
            </a:endParaRPr>
          </a:p>
        </p:txBody>
      </p:sp>
      <p:cxnSp>
        <p:nvCxnSpPr>
          <p:cNvPr id="8" name="Straight Connector 25">
            <a:extLst>
              <a:ext uri="{FF2B5EF4-FFF2-40B4-BE49-F238E27FC236}">
                <a16:creationId xmlns:a16="http://schemas.microsoft.com/office/drawing/2014/main" id="{50EF6CEA-DC9D-7CD6-7160-E6BDE0038904}"/>
              </a:ext>
            </a:extLst>
          </p:cNvPr>
          <p:cNvCxnSpPr>
            <a:cxnSpLocks/>
          </p:cNvCxnSpPr>
          <p:nvPr/>
        </p:nvCxnSpPr>
        <p:spPr>
          <a:xfrm flipH="1">
            <a:off x="5156476" y="1416398"/>
            <a:ext cx="18348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29">
            <a:extLst>
              <a:ext uri="{FF2B5EF4-FFF2-40B4-BE49-F238E27FC236}">
                <a16:creationId xmlns:a16="http://schemas.microsoft.com/office/drawing/2014/main" id="{FF79E67E-B591-4958-C798-1D338B9261CA}"/>
              </a:ext>
            </a:extLst>
          </p:cNvPr>
          <p:cNvSpPr/>
          <p:nvPr/>
        </p:nvSpPr>
        <p:spPr>
          <a:xfrm flipH="1">
            <a:off x="3070118" y="1158528"/>
            <a:ext cx="1371600" cy="257869"/>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ar-SA" sz="1350" b="1" i="0" u="none" strike="noStrike" kern="0" cap="none" spc="0" normalizeH="0" baseline="0" noProof="0" dirty="0">
                <a:ln>
                  <a:noFill/>
                </a:ln>
                <a:solidFill>
                  <a:srgbClr val="283477"/>
                </a:solidFill>
                <a:effectLst/>
                <a:uLnTx/>
                <a:uFillTx/>
                <a:latin typeface="Sakkal Majalla" panose="02000000000000000000" pitchFamily="2" charset="-78"/>
                <a:ea typeface="+mn-ea"/>
                <a:cs typeface="Sakkal Majalla" panose="02000000000000000000" pitchFamily="2" charset="-78"/>
              </a:rPr>
              <a:t>المقارنة عالمياً</a:t>
            </a:r>
            <a:endParaRPr kumimoji="0" lang="en-US" sz="1350" b="1" i="0" u="none" strike="noStrike" kern="0" cap="none" spc="0" normalizeH="0" baseline="0" noProof="0" dirty="0">
              <a:ln>
                <a:noFill/>
              </a:ln>
              <a:solidFill>
                <a:srgbClr val="283477"/>
              </a:solidFill>
              <a:effectLst/>
              <a:uLnTx/>
              <a:uFillTx/>
              <a:latin typeface="Sakkal Majalla" panose="02000000000000000000" pitchFamily="2" charset="-78"/>
              <a:ea typeface="+mn-ea"/>
              <a:cs typeface="Sakkal Majalla" panose="02000000000000000000" pitchFamily="2" charset="-78"/>
            </a:endParaRPr>
          </a:p>
        </p:txBody>
      </p:sp>
      <p:cxnSp>
        <p:nvCxnSpPr>
          <p:cNvPr id="10" name="Straight Connector 31">
            <a:extLst>
              <a:ext uri="{FF2B5EF4-FFF2-40B4-BE49-F238E27FC236}">
                <a16:creationId xmlns:a16="http://schemas.microsoft.com/office/drawing/2014/main" id="{FFF8FA56-A2EF-EB9A-FDDA-E2547DD01CA4}"/>
              </a:ext>
            </a:extLst>
          </p:cNvPr>
          <p:cNvCxnSpPr>
            <a:cxnSpLocks/>
          </p:cNvCxnSpPr>
          <p:nvPr/>
        </p:nvCxnSpPr>
        <p:spPr>
          <a:xfrm flipH="1">
            <a:off x="2838510" y="1416397"/>
            <a:ext cx="18348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32">
            <a:extLst>
              <a:ext uri="{FF2B5EF4-FFF2-40B4-BE49-F238E27FC236}">
                <a16:creationId xmlns:a16="http://schemas.microsoft.com/office/drawing/2014/main" id="{4BFF612C-12B9-61D3-D2BC-758E919B8239}"/>
              </a:ext>
            </a:extLst>
          </p:cNvPr>
          <p:cNvSpPr/>
          <p:nvPr/>
        </p:nvSpPr>
        <p:spPr>
          <a:xfrm flipH="1">
            <a:off x="747033" y="1158528"/>
            <a:ext cx="1371600" cy="257869"/>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ar-SA" sz="1350" b="1" i="0" u="none" strike="noStrike" kern="0" cap="none" spc="0" normalizeH="0" baseline="0" noProof="0" dirty="0">
                <a:ln>
                  <a:noFill/>
                </a:ln>
                <a:solidFill>
                  <a:srgbClr val="283477"/>
                </a:solidFill>
                <a:effectLst/>
                <a:uLnTx/>
                <a:uFillTx/>
                <a:latin typeface="Sakkal Majalla" panose="02000000000000000000" pitchFamily="2" charset="-78"/>
                <a:ea typeface="+mn-ea"/>
                <a:cs typeface="Sakkal Majalla" panose="02000000000000000000" pitchFamily="2" charset="-78"/>
              </a:rPr>
              <a:t>الاستنتاج</a:t>
            </a:r>
            <a:endParaRPr kumimoji="0" lang="en-US" sz="1350" b="1" i="0" u="none" strike="noStrike" kern="0" cap="none" spc="0" normalizeH="0" baseline="0" noProof="0" dirty="0">
              <a:ln>
                <a:noFill/>
              </a:ln>
              <a:solidFill>
                <a:srgbClr val="283477"/>
              </a:solidFill>
              <a:effectLst/>
              <a:uLnTx/>
              <a:uFillTx/>
              <a:latin typeface="Sakkal Majalla" panose="02000000000000000000" pitchFamily="2" charset="-78"/>
              <a:ea typeface="+mn-ea"/>
              <a:cs typeface="Sakkal Majalla" panose="02000000000000000000" pitchFamily="2" charset="-78"/>
            </a:endParaRPr>
          </a:p>
        </p:txBody>
      </p:sp>
      <p:cxnSp>
        <p:nvCxnSpPr>
          <p:cNvPr id="15" name="Straight Connector 33">
            <a:extLst>
              <a:ext uri="{FF2B5EF4-FFF2-40B4-BE49-F238E27FC236}">
                <a16:creationId xmlns:a16="http://schemas.microsoft.com/office/drawing/2014/main" id="{4EB7F763-4AC5-9238-B09A-40788C67C43B}"/>
              </a:ext>
            </a:extLst>
          </p:cNvPr>
          <p:cNvCxnSpPr/>
          <p:nvPr/>
        </p:nvCxnSpPr>
        <p:spPr>
          <a:xfrm flipH="1">
            <a:off x="515426" y="1416397"/>
            <a:ext cx="18348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ectangle 34">
            <a:extLst>
              <a:ext uri="{FF2B5EF4-FFF2-40B4-BE49-F238E27FC236}">
                <a16:creationId xmlns:a16="http://schemas.microsoft.com/office/drawing/2014/main" id="{53637A32-2F33-78FD-3832-010F07B85A06}"/>
              </a:ext>
            </a:extLst>
          </p:cNvPr>
          <p:cNvSpPr/>
          <p:nvPr/>
        </p:nvSpPr>
        <p:spPr>
          <a:xfrm flipH="1">
            <a:off x="7433813" y="1538445"/>
            <a:ext cx="1460021" cy="675000"/>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1" eaLnBrk="1" fontAlgn="base" latinLnBrk="0" hangingPunct="1">
              <a:lnSpc>
                <a:spcPct val="100000"/>
              </a:lnSpc>
              <a:spcBef>
                <a:spcPct val="0"/>
              </a:spcBef>
              <a:spcAft>
                <a:spcPct val="0"/>
              </a:spcAft>
              <a:buClr>
                <a:srgbClr val="FFFFFF"/>
              </a:buClr>
              <a:buSzTx/>
              <a:buFontTx/>
              <a:buNone/>
              <a:tabLst/>
              <a:defRPr/>
            </a:pPr>
            <a:r>
              <a:rPr kumimoji="0" lang="ar-SA" sz="1200" b="1" i="0" u="none" strike="noStrike" kern="0" cap="none" spc="0" normalizeH="0" baseline="0" noProof="0" dirty="0">
                <a:ln>
                  <a:noFill/>
                </a:ln>
                <a:solidFill>
                  <a:srgbClr val="FFFFFF"/>
                </a:solidFill>
                <a:effectLst/>
                <a:uLnTx/>
                <a:uFillTx/>
                <a:latin typeface="Sakkal Majalla" panose="02000000000000000000" pitchFamily="2" charset="-78"/>
                <a:ea typeface="+mn-ea"/>
                <a:cs typeface="Sakkal Majalla" panose="02000000000000000000" pitchFamily="2" charset="-78"/>
              </a:rPr>
              <a:t>الهيكل والتشغيل</a:t>
            </a:r>
            <a:endParaRPr kumimoji="0" lang="en-US" sz="1200" b="1" i="0" u="none" strike="noStrike" kern="0" cap="none" spc="0" normalizeH="0" baseline="0" noProof="0" dirty="0">
              <a:ln>
                <a:noFill/>
              </a:ln>
              <a:solidFill>
                <a:srgbClr val="FFFFFF"/>
              </a:solidFill>
              <a:effectLst/>
              <a:uLnTx/>
              <a:uFillTx/>
              <a:latin typeface="Sakkal Majalla" panose="02000000000000000000" pitchFamily="2" charset="-78"/>
              <a:ea typeface="+mn-ea"/>
              <a:cs typeface="Sakkal Majalla" panose="02000000000000000000" pitchFamily="2" charset="-78"/>
            </a:endParaRPr>
          </a:p>
        </p:txBody>
      </p:sp>
      <p:sp>
        <p:nvSpPr>
          <p:cNvPr id="19" name="Rectangle 35">
            <a:extLst>
              <a:ext uri="{FF2B5EF4-FFF2-40B4-BE49-F238E27FC236}">
                <a16:creationId xmlns:a16="http://schemas.microsoft.com/office/drawing/2014/main" id="{E3DADDED-5503-8F65-A6CF-65068707FEE8}"/>
              </a:ext>
            </a:extLst>
          </p:cNvPr>
          <p:cNvSpPr/>
          <p:nvPr/>
        </p:nvSpPr>
        <p:spPr>
          <a:xfrm flipH="1">
            <a:off x="7433813" y="2302450"/>
            <a:ext cx="1460021" cy="675000"/>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1" eaLnBrk="1" fontAlgn="base" latinLnBrk="0" hangingPunct="1">
              <a:lnSpc>
                <a:spcPct val="100000"/>
              </a:lnSpc>
              <a:spcBef>
                <a:spcPct val="0"/>
              </a:spcBef>
              <a:spcAft>
                <a:spcPct val="0"/>
              </a:spcAft>
              <a:buClr>
                <a:srgbClr val="FFFFFF"/>
              </a:buClr>
              <a:buSzTx/>
              <a:buFontTx/>
              <a:buNone/>
              <a:tabLst/>
              <a:defRPr/>
            </a:pPr>
            <a:r>
              <a:rPr kumimoji="0" lang="ar-SA" sz="1200" b="1" i="0" u="none" strike="noStrike" kern="0" cap="none" spc="0" normalizeH="0" baseline="0" noProof="0" dirty="0">
                <a:ln>
                  <a:noFill/>
                </a:ln>
                <a:solidFill>
                  <a:srgbClr val="FFFFFF"/>
                </a:solidFill>
                <a:effectLst/>
                <a:uLnTx/>
                <a:uFillTx/>
                <a:latin typeface="Sakkal Majalla" panose="02000000000000000000" pitchFamily="2" charset="-78"/>
                <a:ea typeface="+mn-ea"/>
                <a:cs typeface="Sakkal Majalla" panose="02000000000000000000" pitchFamily="2" charset="-78"/>
              </a:rPr>
              <a:t>الاستراتيجية والتنويع</a:t>
            </a:r>
            <a:endParaRPr kumimoji="0" lang="en-US" sz="1200" b="1" i="0" u="none" strike="noStrike" kern="0" cap="none" spc="0" normalizeH="0" baseline="0" noProof="0" dirty="0">
              <a:ln>
                <a:noFill/>
              </a:ln>
              <a:solidFill>
                <a:srgbClr val="FFFFFF"/>
              </a:solidFill>
              <a:effectLst/>
              <a:uLnTx/>
              <a:uFillTx/>
              <a:latin typeface="Sakkal Majalla" panose="02000000000000000000" pitchFamily="2" charset="-78"/>
              <a:ea typeface="+mn-ea"/>
              <a:cs typeface="Sakkal Majalla" panose="02000000000000000000" pitchFamily="2" charset="-78"/>
            </a:endParaRPr>
          </a:p>
        </p:txBody>
      </p:sp>
      <p:sp>
        <p:nvSpPr>
          <p:cNvPr id="20" name="Rectangle 36">
            <a:extLst>
              <a:ext uri="{FF2B5EF4-FFF2-40B4-BE49-F238E27FC236}">
                <a16:creationId xmlns:a16="http://schemas.microsoft.com/office/drawing/2014/main" id="{3A2ACEA8-646F-8C8B-E2AA-E85237612B64}"/>
              </a:ext>
            </a:extLst>
          </p:cNvPr>
          <p:cNvSpPr/>
          <p:nvPr/>
        </p:nvSpPr>
        <p:spPr>
          <a:xfrm flipH="1">
            <a:off x="7433813" y="3066456"/>
            <a:ext cx="1460021" cy="675000"/>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1" eaLnBrk="1" fontAlgn="base" latinLnBrk="0" hangingPunct="1">
              <a:lnSpc>
                <a:spcPct val="100000"/>
              </a:lnSpc>
              <a:spcBef>
                <a:spcPct val="0"/>
              </a:spcBef>
              <a:spcAft>
                <a:spcPct val="0"/>
              </a:spcAft>
              <a:buClr>
                <a:srgbClr val="FFFFFF"/>
              </a:buClr>
              <a:buSzTx/>
              <a:buFontTx/>
              <a:buNone/>
              <a:tabLst/>
              <a:defRPr/>
            </a:pPr>
            <a:r>
              <a:rPr kumimoji="0" lang="ar-SA" sz="1200" b="1" i="0" u="none" strike="noStrike" kern="0" cap="none" spc="0" normalizeH="0" baseline="0" noProof="0" dirty="0">
                <a:ln>
                  <a:noFill/>
                </a:ln>
                <a:solidFill>
                  <a:srgbClr val="FFFFFF"/>
                </a:solidFill>
                <a:effectLst/>
                <a:uLnTx/>
                <a:uFillTx/>
                <a:latin typeface="Sakkal Majalla" panose="02000000000000000000" pitchFamily="2" charset="-78"/>
                <a:ea typeface="+mn-ea"/>
                <a:cs typeface="Sakkal Majalla" panose="02000000000000000000" pitchFamily="2" charset="-78"/>
              </a:rPr>
              <a:t>كفاءة راس المال والتخارج</a:t>
            </a:r>
            <a:endParaRPr kumimoji="0" lang="en-US" sz="1200" b="1" i="0" u="none" strike="noStrike" kern="0" cap="none" spc="0" normalizeH="0" baseline="0" noProof="0" dirty="0">
              <a:ln>
                <a:noFill/>
              </a:ln>
              <a:solidFill>
                <a:srgbClr val="FFFFFF"/>
              </a:solidFill>
              <a:effectLst/>
              <a:uLnTx/>
              <a:uFillTx/>
              <a:latin typeface="Sakkal Majalla" panose="02000000000000000000" pitchFamily="2" charset="-78"/>
              <a:ea typeface="+mn-ea"/>
              <a:cs typeface="Sakkal Majalla" panose="02000000000000000000" pitchFamily="2" charset="-78"/>
            </a:endParaRPr>
          </a:p>
        </p:txBody>
      </p:sp>
      <p:sp>
        <p:nvSpPr>
          <p:cNvPr id="21" name="Rectangle 37">
            <a:extLst>
              <a:ext uri="{FF2B5EF4-FFF2-40B4-BE49-F238E27FC236}">
                <a16:creationId xmlns:a16="http://schemas.microsoft.com/office/drawing/2014/main" id="{CE9F457D-55A9-8D8D-0E83-CEA2D6851B3C}"/>
              </a:ext>
            </a:extLst>
          </p:cNvPr>
          <p:cNvSpPr/>
          <p:nvPr/>
        </p:nvSpPr>
        <p:spPr>
          <a:xfrm flipH="1">
            <a:off x="7433813" y="3830461"/>
            <a:ext cx="1460021" cy="675000"/>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1" eaLnBrk="1" fontAlgn="base" latinLnBrk="0" hangingPunct="1">
              <a:lnSpc>
                <a:spcPct val="100000"/>
              </a:lnSpc>
              <a:spcBef>
                <a:spcPct val="0"/>
              </a:spcBef>
              <a:spcAft>
                <a:spcPct val="0"/>
              </a:spcAft>
              <a:buClr>
                <a:srgbClr val="FFFFFF"/>
              </a:buClr>
              <a:buSzTx/>
              <a:buFontTx/>
              <a:buNone/>
              <a:tabLst/>
              <a:defRPr/>
            </a:pPr>
            <a:r>
              <a:rPr kumimoji="0" lang="ar-SA" sz="1200" b="1" i="0" u="none" strike="noStrike" kern="0" cap="none" spc="0" normalizeH="0" baseline="0" noProof="0" dirty="0">
                <a:ln>
                  <a:noFill/>
                </a:ln>
                <a:solidFill>
                  <a:srgbClr val="FFFFFF"/>
                </a:solidFill>
                <a:effectLst/>
                <a:uLnTx/>
                <a:uFillTx/>
                <a:latin typeface="Sakkal Majalla" panose="02000000000000000000" pitchFamily="2" charset="-78"/>
                <a:ea typeface="+mn-ea"/>
                <a:cs typeface="Sakkal Majalla" panose="02000000000000000000" pitchFamily="2" charset="-78"/>
              </a:rPr>
              <a:t>مصادر الدخل والاستدامة</a:t>
            </a:r>
            <a:endParaRPr kumimoji="0" lang="en-US" sz="1200" b="1" i="0" u="none" strike="noStrike" kern="0" cap="none" spc="0" normalizeH="0" baseline="0" noProof="0" dirty="0">
              <a:ln>
                <a:noFill/>
              </a:ln>
              <a:solidFill>
                <a:srgbClr val="FFFFFF"/>
              </a:solidFill>
              <a:effectLst/>
              <a:uLnTx/>
              <a:uFillTx/>
              <a:latin typeface="Sakkal Majalla" panose="02000000000000000000" pitchFamily="2" charset="-78"/>
              <a:ea typeface="+mn-ea"/>
              <a:cs typeface="Sakkal Majalla" panose="02000000000000000000" pitchFamily="2" charset="-78"/>
            </a:endParaRPr>
          </a:p>
        </p:txBody>
      </p:sp>
      <p:sp>
        <p:nvSpPr>
          <p:cNvPr id="22" name="Rectangle 38">
            <a:extLst>
              <a:ext uri="{FF2B5EF4-FFF2-40B4-BE49-F238E27FC236}">
                <a16:creationId xmlns:a16="http://schemas.microsoft.com/office/drawing/2014/main" id="{84ADD0D4-8904-9ED4-28A4-9A907B7541D0}"/>
              </a:ext>
            </a:extLst>
          </p:cNvPr>
          <p:cNvSpPr/>
          <p:nvPr/>
        </p:nvSpPr>
        <p:spPr>
          <a:xfrm flipH="1">
            <a:off x="5059393" y="1538445"/>
            <a:ext cx="2264432" cy="675000"/>
          </a:xfrm>
          <a:prstGeom prst="rect">
            <a:avLst/>
          </a:prstGeom>
          <a:solidFill>
            <a:srgbClr val="D6DC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marR="0" lvl="0" indent="-214313" algn="r" defTabSz="685800"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ar-SA" sz="9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الهياكل الإدارية منفصلة و</a:t>
            </a:r>
            <a:r>
              <a:rPr kumimoji="0" lang="ar-SA" sz="900" b="0"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يوجد اتجاه واضح لتمكين الشركات التابعة بمجالس إدارة مستقلة (حتى ولو القابضة هي المالك)</a:t>
            </a:r>
          </a:p>
          <a:p>
            <a:pPr marL="214313" marR="0" lvl="0" indent="-214313" algn="r" defTabSz="685800"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ar-SA" sz="9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تركيز القابضة على </a:t>
            </a:r>
            <a:r>
              <a:rPr kumimoji="0" lang="ar-SA" sz="900" b="0"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الاستراتيجية وتخصيص رأس المال</a:t>
            </a:r>
            <a:endParaRPr kumimoji="0" lang="en-US" sz="9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23" name="Rectangle 39">
            <a:extLst>
              <a:ext uri="{FF2B5EF4-FFF2-40B4-BE49-F238E27FC236}">
                <a16:creationId xmlns:a16="http://schemas.microsoft.com/office/drawing/2014/main" id="{5D0A1917-E7F1-7A5C-3C3B-29D727EEE36A}"/>
              </a:ext>
            </a:extLst>
          </p:cNvPr>
          <p:cNvSpPr/>
          <p:nvPr/>
        </p:nvSpPr>
        <p:spPr>
          <a:xfrm flipH="1">
            <a:off x="5059393" y="2302450"/>
            <a:ext cx="2264432" cy="675000"/>
          </a:xfrm>
          <a:prstGeom prst="rect">
            <a:avLst/>
          </a:prstGeom>
          <a:solidFill>
            <a:srgbClr val="D6DC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marR="0" lvl="0" indent="-214313" algn="r" defTabSz="685800"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ar-SA" sz="9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نموذج الاستحواذ السريع </a:t>
            </a:r>
            <a:r>
              <a:rPr kumimoji="0" lang="ar-SA" sz="900" b="0"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واستخدام القوة النقدية للاستحواذ على شركات في قطاعات النمو الحديثة مثل التكنولوجيا والطاقة للتحرر من الثقل العقاري</a:t>
            </a:r>
            <a:endParaRPr kumimoji="0" lang="en-US" sz="9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24" name="Rectangle 40">
            <a:extLst>
              <a:ext uri="{FF2B5EF4-FFF2-40B4-BE49-F238E27FC236}">
                <a16:creationId xmlns:a16="http://schemas.microsoft.com/office/drawing/2014/main" id="{1BB6400C-50E9-62E4-2CA0-6E901AE08F57}"/>
              </a:ext>
            </a:extLst>
          </p:cNvPr>
          <p:cNvSpPr/>
          <p:nvPr/>
        </p:nvSpPr>
        <p:spPr>
          <a:xfrm flipH="1">
            <a:off x="5059393" y="3066456"/>
            <a:ext cx="2264432" cy="675000"/>
          </a:xfrm>
          <a:prstGeom prst="rect">
            <a:avLst/>
          </a:prstGeom>
          <a:solidFill>
            <a:srgbClr val="D6DC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marR="0" lvl="0" indent="-214313" algn="r" defTabSz="685800"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ar-SA" sz="9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تعتمد على نمو القيمة السوقية </a:t>
            </a:r>
            <a:r>
              <a:rPr kumimoji="0" lang="ar-SA" sz="900" b="0"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لإظهار قيمة التنويع</a:t>
            </a:r>
          </a:p>
        </p:txBody>
      </p:sp>
      <p:sp>
        <p:nvSpPr>
          <p:cNvPr id="25" name="Rectangle 41">
            <a:extLst>
              <a:ext uri="{FF2B5EF4-FFF2-40B4-BE49-F238E27FC236}">
                <a16:creationId xmlns:a16="http://schemas.microsoft.com/office/drawing/2014/main" id="{B6010201-A041-B3E0-BCF8-EE047A5A13BB}"/>
              </a:ext>
            </a:extLst>
          </p:cNvPr>
          <p:cNvSpPr/>
          <p:nvPr/>
        </p:nvSpPr>
        <p:spPr>
          <a:xfrm flipH="1">
            <a:off x="5059393" y="3830461"/>
            <a:ext cx="2264432" cy="675000"/>
          </a:xfrm>
          <a:prstGeom prst="rect">
            <a:avLst/>
          </a:prstGeom>
          <a:solidFill>
            <a:srgbClr val="D6DC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r" defTabSz="685800"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ar-SA" sz="9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الشركات تسعى لزيادة الدخل </a:t>
            </a:r>
            <a:r>
              <a:rPr kumimoji="0" lang="ar-SA" sz="900" b="0"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من رسوم الإدارة والايجارات الثابتة لتقليل الاعتماد على الدخل المتقلب الناتج عن مبيعات العقار</a:t>
            </a:r>
            <a:endParaRPr kumimoji="0" lang="en-US" sz="9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26" name="Rectangle 42">
            <a:extLst>
              <a:ext uri="{FF2B5EF4-FFF2-40B4-BE49-F238E27FC236}">
                <a16:creationId xmlns:a16="http://schemas.microsoft.com/office/drawing/2014/main" id="{4A64C210-D5AE-569C-8261-028C6ACBB230}"/>
              </a:ext>
            </a:extLst>
          </p:cNvPr>
          <p:cNvSpPr/>
          <p:nvPr/>
        </p:nvSpPr>
        <p:spPr>
          <a:xfrm flipH="1">
            <a:off x="2588794" y="1538445"/>
            <a:ext cx="2363203" cy="675000"/>
          </a:xfrm>
          <a:prstGeom prst="rect">
            <a:avLst/>
          </a:prstGeom>
          <a:solidFill>
            <a:srgbClr val="D6DC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marR="0" lvl="0" indent="-214313" algn="r" defTabSz="685800"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ar-SA" sz="900" b="0"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الخدمات او المنتجات لا تقدم من القابضة, للقابضة القيام بدور الإشراف المالي وتقييم القيادات مع تفويض كامل للعمليات</a:t>
            </a:r>
            <a:endParaRPr kumimoji="0" lang="en-US" sz="9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27" name="Rectangle 43">
            <a:extLst>
              <a:ext uri="{FF2B5EF4-FFF2-40B4-BE49-F238E27FC236}">
                <a16:creationId xmlns:a16="http://schemas.microsoft.com/office/drawing/2014/main" id="{37CCF000-5BF3-F902-5074-6D31CEB4A2B4}"/>
              </a:ext>
            </a:extLst>
          </p:cNvPr>
          <p:cNvSpPr/>
          <p:nvPr/>
        </p:nvSpPr>
        <p:spPr>
          <a:xfrm flipH="1">
            <a:off x="2588794" y="2302450"/>
            <a:ext cx="2363203" cy="675000"/>
          </a:xfrm>
          <a:prstGeom prst="rect">
            <a:avLst/>
          </a:prstGeom>
          <a:solidFill>
            <a:srgbClr val="D6DC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marR="0" lvl="0" indent="-214313" algn="r" defTabSz="685800"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ar-SA" sz="900" b="0"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التركيز على الاستثمار في الأصول ذات القيمة المستدامة مثل البنية التحتية والطاقة المتجددة, واستراتيجية الاستحواذ لإعادة الهيكلة ثم البيع</a:t>
            </a:r>
            <a:endParaRPr kumimoji="0" lang="en-US" sz="9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28" name="Rectangle 44">
            <a:extLst>
              <a:ext uri="{FF2B5EF4-FFF2-40B4-BE49-F238E27FC236}">
                <a16:creationId xmlns:a16="http://schemas.microsoft.com/office/drawing/2014/main" id="{45384DAC-FC6E-DCFD-F0D2-FB5523CFEAE2}"/>
              </a:ext>
            </a:extLst>
          </p:cNvPr>
          <p:cNvSpPr/>
          <p:nvPr/>
        </p:nvSpPr>
        <p:spPr>
          <a:xfrm flipH="1">
            <a:off x="2588794" y="3066456"/>
            <a:ext cx="2363203" cy="675000"/>
          </a:xfrm>
          <a:prstGeom prst="rect">
            <a:avLst/>
          </a:prstGeom>
          <a:solidFill>
            <a:srgbClr val="D6DC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marR="0" lvl="0" indent="-214313" algn="r" defTabSz="685800"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ar-SA" sz="9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المقاييس الرئيسية هي العائد </a:t>
            </a:r>
            <a:r>
              <a:rPr kumimoji="0" lang="ar-SA" sz="900" b="0"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على حقوق الملكية ونمو القيمة الدفترية مما يعكس الجودة التشغيلية على المدى الطويل وليس تقلبات السوق </a:t>
            </a:r>
            <a:endParaRPr kumimoji="0" lang="en-US" sz="9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29" name="Rectangle 45">
            <a:extLst>
              <a:ext uri="{FF2B5EF4-FFF2-40B4-BE49-F238E27FC236}">
                <a16:creationId xmlns:a16="http://schemas.microsoft.com/office/drawing/2014/main" id="{F34653EF-7A33-B791-4D99-A2DB254E4AE0}"/>
              </a:ext>
            </a:extLst>
          </p:cNvPr>
          <p:cNvSpPr/>
          <p:nvPr/>
        </p:nvSpPr>
        <p:spPr>
          <a:xfrm flipH="1">
            <a:off x="2588794" y="3830461"/>
            <a:ext cx="2363203" cy="675000"/>
          </a:xfrm>
          <a:prstGeom prst="rect">
            <a:avLst/>
          </a:prstGeom>
          <a:solidFill>
            <a:srgbClr val="D6DC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marR="0" lvl="0" indent="-214313" algn="r" defTabSz="685800"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ar-SA" sz="9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الدخل المستدام </a:t>
            </a:r>
            <a:r>
              <a:rPr kumimoji="0" lang="ar-SA" sz="900" b="0"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تعتمد الشركات بشكل كبير على مصادر دخل مستقرة مثل التأمين (</a:t>
            </a:r>
            <a:r>
              <a:rPr kumimoji="0" lang="ar-SA" sz="900" b="0"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بيركشاير</a:t>
            </a:r>
            <a:r>
              <a:rPr kumimoji="0" lang="ar-SA" sz="900" b="0"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أو رسوم إدارة الأصول (</a:t>
            </a:r>
            <a:r>
              <a:rPr kumimoji="0" lang="ar-SA" sz="900" b="0"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بروكفيلد</a:t>
            </a:r>
            <a:r>
              <a:rPr kumimoji="0" lang="ar-SA" sz="900" b="0"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900" b="0"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وبلاكستون</a:t>
            </a:r>
            <a:r>
              <a:rPr kumimoji="0" lang="ar-SA" sz="900" b="0"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لضمان الاستدامة بغض النظر عن الدورة الاقتصادية </a:t>
            </a:r>
            <a:endParaRPr kumimoji="0" lang="en-US" sz="9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30" name="Rectangle 46">
            <a:extLst>
              <a:ext uri="{FF2B5EF4-FFF2-40B4-BE49-F238E27FC236}">
                <a16:creationId xmlns:a16="http://schemas.microsoft.com/office/drawing/2014/main" id="{A0B66303-2D86-5649-A6CE-D40AE055EA12}"/>
              </a:ext>
            </a:extLst>
          </p:cNvPr>
          <p:cNvSpPr/>
          <p:nvPr/>
        </p:nvSpPr>
        <p:spPr>
          <a:xfrm flipH="1">
            <a:off x="457200" y="1538445"/>
            <a:ext cx="2021605" cy="675000"/>
          </a:xfrm>
          <a:prstGeom prst="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marR="0" lvl="0" indent="-214313" algn="r" defTabSz="685800"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ar-SA" sz="9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اللامركزية الإدارية </a:t>
            </a:r>
            <a:r>
              <a:rPr kumimoji="0" lang="ar-SA" sz="900" b="0"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القابضة هي مركز قرار استراتيجي ومالي فقط</a:t>
            </a:r>
          </a:p>
          <a:p>
            <a:pPr marL="214313" marR="0" lvl="0" indent="-214313" algn="r" defTabSz="685800"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ar-SA" sz="9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الخدمات المشتركة </a:t>
            </a:r>
            <a:r>
              <a:rPr kumimoji="0" lang="ar-SA" sz="900" b="0"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في الشركات التابعة بشكل مستقل لتحسين الكفاءة والمساءلة </a:t>
            </a:r>
            <a:endParaRPr kumimoji="0" lang="en-US" sz="9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31" name="Rectangle 47">
            <a:extLst>
              <a:ext uri="{FF2B5EF4-FFF2-40B4-BE49-F238E27FC236}">
                <a16:creationId xmlns:a16="http://schemas.microsoft.com/office/drawing/2014/main" id="{A239CF8D-B41B-B915-763F-D18835D1840B}"/>
              </a:ext>
            </a:extLst>
          </p:cNvPr>
          <p:cNvSpPr/>
          <p:nvPr/>
        </p:nvSpPr>
        <p:spPr>
          <a:xfrm flipH="1">
            <a:off x="457200" y="2302450"/>
            <a:ext cx="2021605" cy="675000"/>
          </a:xfrm>
          <a:prstGeom prst="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r" defTabSz="685800"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ar-SA" sz="9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التنوع في الاستثمارات لا القطاعات فقط </a:t>
            </a:r>
            <a:r>
              <a:rPr kumimoji="0" lang="ar-SA" sz="900" b="0"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بناء ذراع للأسهم الخاصة لإدارة المحفظة بفعالية </a:t>
            </a:r>
          </a:p>
          <a:p>
            <a:pPr marL="171450" marR="0" lvl="0" indent="-171450" algn="r" defTabSz="685800"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ar-SA" sz="9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التحول</a:t>
            </a:r>
            <a:r>
              <a:rPr kumimoji="0" lang="ar-SA" sz="900" b="0"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من التطوير العقاري البحت الى أصول البنية التحتية المدرة للدخل</a:t>
            </a:r>
            <a:endParaRPr kumimoji="0" lang="en-US" sz="9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32" name="Rectangle 48">
            <a:extLst>
              <a:ext uri="{FF2B5EF4-FFF2-40B4-BE49-F238E27FC236}">
                <a16:creationId xmlns:a16="http://schemas.microsoft.com/office/drawing/2014/main" id="{3DAB244D-9557-87EF-531C-FD6ABE030061}"/>
              </a:ext>
            </a:extLst>
          </p:cNvPr>
          <p:cNvSpPr/>
          <p:nvPr/>
        </p:nvSpPr>
        <p:spPr>
          <a:xfrm flipH="1">
            <a:off x="457200" y="3066456"/>
            <a:ext cx="2021605" cy="675000"/>
          </a:xfrm>
          <a:prstGeom prst="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8588" marR="0" lvl="0" indent="-128588" algn="r" defTabSz="685800"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ar-SA" sz="9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اعتماد مقاييس الجودة طويلة الاجل </a:t>
            </a:r>
            <a:r>
              <a:rPr kumimoji="0" lang="ar-SA" sz="900" b="0"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التحول من التركيز على اجمالي الأصول الى جودة العائد</a:t>
            </a:r>
          </a:p>
          <a:p>
            <a:pPr marL="128588" marR="0" lvl="0" indent="-128588" algn="r" defTabSz="685800"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ar-SA" sz="9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وضع هدف لنسبة التخارج</a:t>
            </a:r>
            <a:r>
              <a:rPr kumimoji="0" lang="ar-SA" sz="900" b="0"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واضح من الأصول العقارية غير الأساسية لتمويل التحول الاستثماري</a:t>
            </a:r>
            <a:endParaRPr kumimoji="0" lang="ar-SA" sz="9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33" name="Rectangle 49">
            <a:extLst>
              <a:ext uri="{FF2B5EF4-FFF2-40B4-BE49-F238E27FC236}">
                <a16:creationId xmlns:a16="http://schemas.microsoft.com/office/drawing/2014/main" id="{43FA87DB-BCB0-03BA-3287-52AB062C36B2}"/>
              </a:ext>
            </a:extLst>
          </p:cNvPr>
          <p:cNvSpPr/>
          <p:nvPr/>
        </p:nvSpPr>
        <p:spPr>
          <a:xfrm flipH="1">
            <a:off x="457200" y="3830461"/>
            <a:ext cx="2021605" cy="675000"/>
          </a:xfrm>
          <a:prstGeom prst="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marR="0" lvl="0" indent="-214313" algn="r" defTabSz="685800"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ar-SA" sz="9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مصادر دخل مستدام </a:t>
            </a:r>
            <a:r>
              <a:rPr kumimoji="0" lang="ar-SA" sz="900" b="0"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الاستحواذ على كيانات تتضمن تدفقات نقدية مستمرة ومتكررة مثل منصات إدارة المرافق او الخدمات اللوجستية لتقليل المخاطر المرتبطة بدورة العقارات</a:t>
            </a:r>
            <a:endParaRPr kumimoji="0" lang="en-US" sz="9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34" name="Rectangle 50">
            <a:extLst>
              <a:ext uri="{FF2B5EF4-FFF2-40B4-BE49-F238E27FC236}">
                <a16:creationId xmlns:a16="http://schemas.microsoft.com/office/drawing/2014/main" id="{5C121709-902D-1CC5-E0B4-CB9239E6A6CC}"/>
              </a:ext>
            </a:extLst>
          </p:cNvPr>
          <p:cNvSpPr/>
          <p:nvPr/>
        </p:nvSpPr>
        <p:spPr>
          <a:xfrm flipH="1">
            <a:off x="7433813" y="1191570"/>
            <a:ext cx="1371600" cy="257869"/>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ar-SA" sz="1350" b="1" i="0" u="none" strike="noStrike" kern="0" cap="none" spc="0" normalizeH="0" baseline="0" noProof="0" dirty="0">
                <a:ln>
                  <a:noFill/>
                </a:ln>
                <a:solidFill>
                  <a:srgbClr val="283477"/>
                </a:solidFill>
                <a:effectLst/>
                <a:uLnTx/>
                <a:uFillTx/>
                <a:latin typeface="Sakkal Majalla" panose="02000000000000000000" pitchFamily="2" charset="-78"/>
                <a:ea typeface="+mn-ea"/>
                <a:cs typeface="Sakkal Majalla" panose="02000000000000000000" pitchFamily="2" charset="-78"/>
              </a:rPr>
              <a:t>المحور</a:t>
            </a:r>
            <a:endParaRPr kumimoji="0" lang="en-US" sz="1350" b="1" i="0" u="none" strike="noStrike" kern="0" cap="none" spc="0" normalizeH="0" baseline="0" noProof="0" dirty="0">
              <a:ln>
                <a:noFill/>
              </a:ln>
              <a:solidFill>
                <a:srgbClr val="283477"/>
              </a:solidFill>
              <a:effectLst/>
              <a:uLnTx/>
              <a:uFillTx/>
              <a:latin typeface="Sakkal Majalla" panose="02000000000000000000" pitchFamily="2" charset="-78"/>
              <a:ea typeface="+mn-ea"/>
              <a:cs typeface="Sakkal Majalla" panose="02000000000000000000" pitchFamily="2" charset="-78"/>
            </a:endParaRPr>
          </a:p>
        </p:txBody>
      </p:sp>
    </p:spTree>
    <p:extLst>
      <p:ext uri="{BB962C8B-B14F-4D97-AF65-F5344CB8AC3E}">
        <p14:creationId xmlns:p14="http://schemas.microsoft.com/office/powerpoint/2010/main" val="4069761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9BC57-DE11-853A-FC4C-CE9155DDC191}"/>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86F553A6-0AE5-2623-B060-93C587FE77AD}"/>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gn="ctr">
              <a:lnSpc>
                <a:spcPct val="115000"/>
              </a:lnSpc>
              <a:spcAft>
                <a:spcPts val="300"/>
              </a:spcAft>
            </a:pPr>
            <a:r>
              <a:rPr lang="en-US" sz="1800" kern="100">
                <a:latin typeface="Aptos" panose="020B0004020202020204" pitchFamily="34" charset="0"/>
                <a:ea typeface="Aptos" panose="020B0004020202020204" pitchFamily="34" charset="0"/>
                <a:cs typeface="Sakkal Majalla" panose="02000000000000000000" pitchFamily="2" charset="-78"/>
              </a:rPr>
              <a:t>المحتــــــــــوى</a:t>
            </a:r>
            <a:endParaRPr lang="en-US" sz="1800" kern="100" dirty="0">
              <a:latin typeface="Aptos" panose="020B0004020202020204" pitchFamily="34" charset="0"/>
              <a:ea typeface="Aptos" panose="020B00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C7C20620-A2C2-C085-8DAB-AB30C5CA69C6}"/>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algn="ctr" rtl="1"/>
            <a:endParaRPr lang="en-US" sz="253" dirty="0"/>
          </a:p>
        </p:txBody>
      </p:sp>
      <p:sp>
        <p:nvSpPr>
          <p:cNvPr id="3" name="Slide Number Placeholder 2">
            <a:extLst>
              <a:ext uri="{FF2B5EF4-FFF2-40B4-BE49-F238E27FC236}">
                <a16:creationId xmlns:a16="http://schemas.microsoft.com/office/drawing/2014/main" id="{9A19F378-69A4-8041-F554-4F6146C4F4F2}"/>
              </a:ext>
            </a:extLst>
          </p:cNvPr>
          <p:cNvSpPr>
            <a:spLocks noGrp="1"/>
          </p:cNvSpPr>
          <p:nvPr>
            <p:ph type="sldNum" sz="quarter" idx="4"/>
          </p:nvPr>
        </p:nvSpPr>
        <p:spPr/>
        <p:txBody>
          <a:bodyPr/>
          <a:lstStyle/>
          <a:p>
            <a:pPr rtl="1"/>
            <a:fld id="{402EAA05-6333-46EE-AAC8-A5AD6A996142}" type="slidenum">
              <a:rPr lang="en-US" smtClean="0"/>
              <a:pPr rtl="1"/>
              <a:t>2</a:t>
            </a:fld>
            <a:endParaRPr lang="en-US" dirty="0"/>
          </a:p>
        </p:txBody>
      </p:sp>
      <p:grpSp>
        <p:nvGrpSpPr>
          <p:cNvPr id="68" name="Group 67">
            <a:extLst>
              <a:ext uri="{FF2B5EF4-FFF2-40B4-BE49-F238E27FC236}">
                <a16:creationId xmlns:a16="http://schemas.microsoft.com/office/drawing/2014/main" id="{F60644B0-9E05-0A01-F68B-D6CA12513215}"/>
              </a:ext>
            </a:extLst>
          </p:cNvPr>
          <p:cNvGrpSpPr/>
          <p:nvPr/>
        </p:nvGrpSpPr>
        <p:grpSpPr>
          <a:xfrm>
            <a:off x="857522" y="1440094"/>
            <a:ext cx="7428957" cy="2263313"/>
            <a:chOff x="2309478" y="3658150"/>
            <a:chExt cx="19810553" cy="6035500"/>
          </a:xfrm>
        </p:grpSpPr>
        <p:sp>
          <p:nvSpPr>
            <p:cNvPr id="5" name="Google Shape;207;p20">
              <a:extLst>
                <a:ext uri="{FF2B5EF4-FFF2-40B4-BE49-F238E27FC236}">
                  <a16:creationId xmlns:a16="http://schemas.microsoft.com/office/drawing/2014/main" id="{315F548E-E094-001E-D961-A0F426BC3BD9}"/>
                </a:ext>
              </a:extLst>
            </p:cNvPr>
            <p:cNvSpPr/>
            <p:nvPr/>
          </p:nvSpPr>
          <p:spPr>
            <a:xfrm flipH="1">
              <a:off x="17024132" y="9070468"/>
              <a:ext cx="5095899" cy="623182"/>
            </a:xfrm>
            <a:prstGeom prst="rect">
              <a:avLst/>
            </a:prstGeom>
          </p:spPr>
          <p:txBody>
            <a:bodyPr/>
            <a:lstStyle/>
            <a:p>
              <a:pPr algn="ctr" defTabSz="685766" rtl="1">
                <a:defRPr/>
              </a:pPr>
              <a:r>
                <a:rPr lang="en-US" sz="1800" b="1" kern="0">
                  <a:solidFill>
                    <a:schemeClr val="accent1"/>
                  </a:solidFill>
                  <a:latin typeface="Sakkal Majalla" panose="02000000000000000000" pitchFamily="2" charset="-78"/>
                  <a:cs typeface="Sakkal Majalla" panose="02000000000000000000" pitchFamily="2" charset="-78"/>
                </a:rPr>
                <a:t>المنهجية</a:t>
              </a:r>
              <a:endParaRPr lang="en-US" sz="1800" b="1" kern="0" dirty="0">
                <a:solidFill>
                  <a:schemeClr val="accent1"/>
                </a:solidFill>
                <a:latin typeface="Sakkal Majalla" panose="02000000000000000000" pitchFamily="2" charset="-78"/>
                <a:cs typeface="Sakkal Majalla" panose="02000000000000000000" pitchFamily="2" charset="-78"/>
              </a:endParaRPr>
            </a:p>
          </p:txBody>
        </p:sp>
        <p:sp>
          <p:nvSpPr>
            <p:cNvPr id="15" name="Google Shape;210;p20">
              <a:extLst>
                <a:ext uri="{FF2B5EF4-FFF2-40B4-BE49-F238E27FC236}">
                  <a16:creationId xmlns:a16="http://schemas.microsoft.com/office/drawing/2014/main" id="{FA9E9ABF-421B-179F-9423-18CD2A3FF337}"/>
                </a:ext>
              </a:extLst>
            </p:cNvPr>
            <p:cNvSpPr/>
            <p:nvPr/>
          </p:nvSpPr>
          <p:spPr>
            <a:xfrm flipH="1">
              <a:off x="12088754" y="3669739"/>
              <a:ext cx="5095899" cy="623182"/>
            </a:xfrm>
            <a:prstGeom prst="rect">
              <a:avLst/>
            </a:prstGeom>
          </p:spPr>
          <p:txBody>
            <a:bodyPr/>
            <a:lstStyle/>
            <a:p>
              <a:pPr algn="ctr" defTabSz="685766" rtl="1">
                <a:buClr>
                  <a:srgbClr val="000000"/>
                </a:buClr>
                <a:buFont typeface="Arial"/>
              </a:pPr>
              <a:r>
                <a:rPr lang="en-US" sz="1800" b="1" kern="0">
                  <a:solidFill>
                    <a:schemeClr val="accent1"/>
                  </a:solidFill>
                  <a:latin typeface="Sakkal Majalla" panose="02000000000000000000" pitchFamily="2" charset="-78"/>
                  <a:cs typeface="Sakkal Majalla" panose="02000000000000000000" pitchFamily="2" charset="-78"/>
                </a:rPr>
                <a:t>المدخلات</a:t>
              </a:r>
              <a:endParaRPr lang="en-US" sz="1800" b="1" kern="0" dirty="0">
                <a:solidFill>
                  <a:schemeClr val="accent1"/>
                </a:solidFill>
                <a:latin typeface="Sakkal Majalla" panose="02000000000000000000" pitchFamily="2" charset="-78"/>
                <a:cs typeface="Sakkal Majalla" panose="02000000000000000000" pitchFamily="2" charset="-78"/>
              </a:endParaRPr>
            </a:p>
          </p:txBody>
        </p:sp>
        <p:sp>
          <p:nvSpPr>
            <p:cNvPr id="18" name="Google Shape;213;p20">
              <a:extLst>
                <a:ext uri="{FF2B5EF4-FFF2-40B4-BE49-F238E27FC236}">
                  <a16:creationId xmlns:a16="http://schemas.microsoft.com/office/drawing/2014/main" id="{3A1DEE6B-E473-EAF5-2349-92E5F572CCB6}"/>
                </a:ext>
              </a:extLst>
            </p:cNvPr>
            <p:cNvSpPr/>
            <p:nvPr/>
          </p:nvSpPr>
          <p:spPr>
            <a:xfrm flipH="1">
              <a:off x="7206409" y="9070466"/>
              <a:ext cx="5095899" cy="623181"/>
            </a:xfrm>
            <a:prstGeom prst="rect">
              <a:avLst/>
            </a:prstGeom>
          </p:spPr>
          <p:txBody>
            <a:bodyPr/>
            <a:lstStyle/>
            <a:p>
              <a:pPr algn="ctr" defTabSz="685766" rtl="1">
                <a:defRPr/>
              </a:pPr>
              <a:r>
                <a:rPr lang="en-US" sz="1800" b="1" kern="0">
                  <a:solidFill>
                    <a:schemeClr val="accent1"/>
                  </a:solidFill>
                  <a:latin typeface="Sakkal Majalla" panose="02000000000000000000" pitchFamily="2" charset="-78"/>
                  <a:cs typeface="Sakkal Majalla" panose="02000000000000000000" pitchFamily="2" charset="-78"/>
                </a:rPr>
                <a:t>تقييم الاستراتيجية</a:t>
              </a:r>
              <a:endParaRPr lang="en-US" sz="1800" b="1" kern="0" dirty="0">
                <a:solidFill>
                  <a:schemeClr val="accent1"/>
                </a:solidFill>
                <a:latin typeface="Sakkal Majalla" panose="02000000000000000000" pitchFamily="2" charset="-78"/>
                <a:cs typeface="Sakkal Majalla" panose="02000000000000000000" pitchFamily="2" charset="-78"/>
              </a:endParaRPr>
            </a:p>
          </p:txBody>
        </p:sp>
        <p:sp>
          <p:nvSpPr>
            <p:cNvPr id="21" name="Google Shape;216;p20">
              <a:extLst>
                <a:ext uri="{FF2B5EF4-FFF2-40B4-BE49-F238E27FC236}">
                  <a16:creationId xmlns:a16="http://schemas.microsoft.com/office/drawing/2014/main" id="{F1F98324-0CF7-4714-5860-18874042C9D2}"/>
                </a:ext>
              </a:extLst>
            </p:cNvPr>
            <p:cNvSpPr/>
            <p:nvPr/>
          </p:nvSpPr>
          <p:spPr>
            <a:xfrm flipH="1">
              <a:off x="2309478" y="3658150"/>
              <a:ext cx="5095899" cy="623182"/>
            </a:xfrm>
            <a:prstGeom prst="rect">
              <a:avLst/>
            </a:prstGeom>
          </p:spPr>
          <p:txBody>
            <a:bodyPr/>
            <a:lstStyle/>
            <a:p>
              <a:pPr algn="ctr" defTabSz="685766" rtl="1">
                <a:buClr>
                  <a:srgbClr val="000000"/>
                </a:buClr>
                <a:buFont typeface="Arial"/>
              </a:pPr>
              <a:r>
                <a:rPr lang="en-US" sz="1800" b="1" kern="0">
                  <a:solidFill>
                    <a:schemeClr val="accent1"/>
                  </a:solidFill>
                  <a:latin typeface="Sakkal Majalla" panose="02000000000000000000" pitchFamily="2" charset="-78"/>
                  <a:cs typeface="Sakkal Majalla" panose="02000000000000000000" pitchFamily="2" charset="-78"/>
                  <a:sym typeface="DM Sans"/>
                </a:rPr>
                <a:t>الاستراتيجية المقترحة</a:t>
              </a:r>
              <a:endParaRPr lang="en-US" sz="1800" b="1" kern="0" dirty="0">
                <a:solidFill>
                  <a:schemeClr val="accent1"/>
                </a:solidFill>
                <a:latin typeface="Sakkal Majalla" panose="02000000000000000000" pitchFamily="2" charset="-78"/>
                <a:cs typeface="Sakkal Majalla" panose="02000000000000000000" pitchFamily="2" charset="-78"/>
                <a:sym typeface="DM Sans"/>
              </a:endParaRPr>
            </a:p>
          </p:txBody>
        </p:sp>
      </p:grpSp>
      <p:grpSp>
        <p:nvGrpSpPr>
          <p:cNvPr id="122" name="Group 121">
            <a:extLst>
              <a:ext uri="{FF2B5EF4-FFF2-40B4-BE49-F238E27FC236}">
                <a16:creationId xmlns:a16="http://schemas.microsoft.com/office/drawing/2014/main" id="{844097C0-FDC0-07BC-20C4-819173290C0E}"/>
              </a:ext>
            </a:extLst>
          </p:cNvPr>
          <p:cNvGrpSpPr/>
          <p:nvPr/>
        </p:nvGrpSpPr>
        <p:grpSpPr>
          <a:xfrm>
            <a:off x="854617" y="1659751"/>
            <a:ext cx="7434768" cy="1824000"/>
            <a:chOff x="2278183" y="4426000"/>
            <a:chExt cx="19826047" cy="4864001"/>
          </a:xfrm>
        </p:grpSpPr>
        <p:sp>
          <p:nvSpPr>
            <p:cNvPr id="24" name="Google Shape;221;p20">
              <a:extLst>
                <a:ext uri="{FF2B5EF4-FFF2-40B4-BE49-F238E27FC236}">
                  <a16:creationId xmlns:a16="http://schemas.microsoft.com/office/drawing/2014/main" id="{93418B2E-9CE9-AFB2-6A12-EDF13F667603}"/>
                </a:ext>
              </a:extLst>
            </p:cNvPr>
            <p:cNvSpPr/>
            <p:nvPr/>
          </p:nvSpPr>
          <p:spPr>
            <a:xfrm flipH="1">
              <a:off x="17106739" y="4426000"/>
              <a:ext cx="4884585" cy="2432266"/>
            </a:xfrm>
            <a:custGeom>
              <a:avLst/>
              <a:gdLst/>
              <a:ahLst/>
              <a:cxnLst/>
              <a:rect l="l" t="t" r="r" b="b"/>
              <a:pathLst>
                <a:path w="2653635" h="1321370" extrusionOk="0">
                  <a:moveTo>
                    <a:pt x="0" y="1310656"/>
                  </a:moveTo>
                  <a:cubicBezTo>
                    <a:pt x="5893" y="581021"/>
                    <a:pt x="604816" y="-5849"/>
                    <a:pt x="1337398" y="44"/>
                  </a:cubicBezTo>
                  <a:cubicBezTo>
                    <a:pt x="2065962" y="5937"/>
                    <a:pt x="2653635" y="595753"/>
                    <a:pt x="2653635" y="1321371"/>
                  </a:cubicBezTo>
                </a:path>
              </a:pathLst>
            </a:custGeom>
            <a:noFill/>
            <a:ln w="14975" cap="rnd" cmpd="sng">
              <a:solidFill>
                <a:srgbClr val="A5A5A5"/>
              </a:solidFill>
              <a:prstDash val="dashDot"/>
              <a:miter lim="8000"/>
              <a:headEnd type="none" w="sm" len="sm"/>
              <a:tailEnd type="none" w="sm" len="sm"/>
            </a:ln>
          </p:spPr>
          <p:txBody>
            <a:bodyPr spcFirstLastPara="1" wrap="square" lIns="25716" tIns="12853" rIns="25716" bIns="12853" anchor="ctr" anchorCtr="0">
              <a:noAutofit/>
            </a:bodyPr>
            <a:lstStyle/>
            <a:p>
              <a:pPr algn="ctr" rtl="1"/>
              <a:endParaRPr lang="en-US" sz="525" dirty="0">
                <a:solidFill>
                  <a:schemeClr val="dk1"/>
                </a:solidFill>
                <a:latin typeface="DM Sans"/>
                <a:ea typeface="DM Sans"/>
                <a:cs typeface="DM Sans"/>
                <a:sym typeface="DM Sans"/>
              </a:endParaRPr>
            </a:p>
          </p:txBody>
        </p:sp>
        <p:sp>
          <p:nvSpPr>
            <p:cNvPr id="25" name="Google Shape;222;p20">
              <a:extLst>
                <a:ext uri="{FF2B5EF4-FFF2-40B4-BE49-F238E27FC236}">
                  <a16:creationId xmlns:a16="http://schemas.microsoft.com/office/drawing/2014/main" id="{7CCD6D7A-8544-A2A6-A797-591D58259C87}"/>
                </a:ext>
              </a:extLst>
            </p:cNvPr>
            <p:cNvSpPr/>
            <p:nvPr/>
          </p:nvSpPr>
          <p:spPr>
            <a:xfrm flipH="1">
              <a:off x="12201896" y="6843969"/>
              <a:ext cx="4884628" cy="2446032"/>
            </a:xfrm>
            <a:custGeom>
              <a:avLst/>
              <a:gdLst/>
              <a:ahLst/>
              <a:cxnLst/>
              <a:rect l="l" t="t" r="r" b="b"/>
              <a:pathLst>
                <a:path w="2653658" h="1328849" extrusionOk="0">
                  <a:moveTo>
                    <a:pt x="2653635" y="0"/>
                  </a:moveTo>
                  <a:cubicBezTo>
                    <a:pt x="2657921" y="729636"/>
                    <a:pt x="2067302" y="1324541"/>
                    <a:pt x="1334451" y="1328826"/>
                  </a:cubicBezTo>
                  <a:cubicBezTo>
                    <a:pt x="601602" y="1333112"/>
                    <a:pt x="4286" y="744903"/>
                    <a:pt x="0" y="15268"/>
                  </a:cubicBezTo>
                  <a:cubicBezTo>
                    <a:pt x="0" y="12857"/>
                    <a:pt x="0" y="10179"/>
                    <a:pt x="0" y="7768"/>
                  </a:cubicBezTo>
                </a:path>
              </a:pathLst>
            </a:custGeom>
            <a:noFill/>
            <a:ln w="14975" cap="rnd" cmpd="sng">
              <a:solidFill>
                <a:srgbClr val="A5A5A5"/>
              </a:solidFill>
              <a:prstDash val="dashDot"/>
              <a:miter lim="8000"/>
              <a:headEnd type="none" w="sm" len="sm"/>
              <a:tailEnd type="none" w="sm" len="sm"/>
            </a:ln>
          </p:spPr>
          <p:txBody>
            <a:bodyPr spcFirstLastPara="1" wrap="square" lIns="25716" tIns="12853" rIns="25716" bIns="12853" anchor="ctr" anchorCtr="0">
              <a:noAutofit/>
            </a:bodyPr>
            <a:lstStyle/>
            <a:p>
              <a:pPr algn="ctr" rtl="1"/>
              <a:endParaRPr lang="en-US" sz="525" dirty="0">
                <a:solidFill>
                  <a:schemeClr val="dk1"/>
                </a:solidFill>
                <a:latin typeface="DM Sans"/>
                <a:ea typeface="DM Sans"/>
                <a:cs typeface="DM Sans"/>
                <a:sym typeface="DM Sans"/>
              </a:endParaRPr>
            </a:p>
          </p:txBody>
        </p:sp>
        <p:sp>
          <p:nvSpPr>
            <p:cNvPr id="26" name="Google Shape;223;p20">
              <a:extLst>
                <a:ext uri="{FF2B5EF4-FFF2-40B4-BE49-F238E27FC236}">
                  <a16:creationId xmlns:a16="http://schemas.microsoft.com/office/drawing/2014/main" id="{E9776FF8-1D2A-9A56-83C7-C78652B4B7A2}"/>
                </a:ext>
              </a:extLst>
            </p:cNvPr>
            <p:cNvSpPr/>
            <p:nvPr/>
          </p:nvSpPr>
          <p:spPr>
            <a:xfrm flipH="1">
              <a:off x="7316860" y="4426081"/>
              <a:ext cx="4884585" cy="2432185"/>
            </a:xfrm>
            <a:custGeom>
              <a:avLst/>
              <a:gdLst/>
              <a:ahLst/>
              <a:cxnLst/>
              <a:rect l="l" t="t" r="r" b="b"/>
              <a:pathLst>
                <a:path w="2653635" h="1321326" extrusionOk="0">
                  <a:moveTo>
                    <a:pt x="0" y="1320255"/>
                  </a:moveTo>
                  <a:cubicBezTo>
                    <a:pt x="535" y="590620"/>
                    <a:pt x="595173" y="-535"/>
                    <a:pt x="1327755" y="0"/>
                  </a:cubicBezTo>
                  <a:cubicBezTo>
                    <a:pt x="2060070" y="536"/>
                    <a:pt x="2653635" y="591959"/>
                    <a:pt x="2653635" y="1321327"/>
                  </a:cubicBezTo>
                </a:path>
              </a:pathLst>
            </a:custGeom>
            <a:noFill/>
            <a:ln w="14975" cap="rnd" cmpd="sng">
              <a:solidFill>
                <a:srgbClr val="A5A5A5"/>
              </a:solidFill>
              <a:prstDash val="dashDot"/>
              <a:miter lim="8000"/>
              <a:headEnd type="none" w="sm" len="sm"/>
              <a:tailEnd type="none" w="sm" len="sm"/>
            </a:ln>
          </p:spPr>
          <p:txBody>
            <a:bodyPr spcFirstLastPara="1" wrap="square" lIns="25716" tIns="12853" rIns="25716" bIns="12853" anchor="ctr" anchorCtr="0">
              <a:noAutofit/>
            </a:bodyPr>
            <a:lstStyle/>
            <a:p>
              <a:pPr algn="ctr" rtl="1"/>
              <a:endParaRPr lang="en-US" sz="525" dirty="0">
                <a:solidFill>
                  <a:schemeClr val="dk1"/>
                </a:solidFill>
                <a:latin typeface="DM Sans"/>
                <a:ea typeface="DM Sans"/>
                <a:cs typeface="DM Sans"/>
                <a:sym typeface="DM Sans"/>
              </a:endParaRPr>
            </a:p>
          </p:txBody>
        </p:sp>
        <p:sp>
          <p:nvSpPr>
            <p:cNvPr id="27" name="Google Shape;224;p20">
              <a:extLst>
                <a:ext uri="{FF2B5EF4-FFF2-40B4-BE49-F238E27FC236}">
                  <a16:creationId xmlns:a16="http://schemas.microsoft.com/office/drawing/2014/main" id="{5DDC0BF3-D86C-9E90-F5DC-12F4CF7BDE1D}"/>
                </a:ext>
              </a:extLst>
            </p:cNvPr>
            <p:cNvSpPr/>
            <p:nvPr/>
          </p:nvSpPr>
          <p:spPr>
            <a:xfrm flipH="1">
              <a:off x="2432275" y="6840517"/>
              <a:ext cx="4863877" cy="2449441"/>
            </a:xfrm>
            <a:custGeom>
              <a:avLst/>
              <a:gdLst/>
              <a:ahLst/>
              <a:cxnLst/>
              <a:rect l="l" t="t" r="r" b="b"/>
              <a:pathLst>
                <a:path w="2642385" h="1330701" extrusionOk="0">
                  <a:moveTo>
                    <a:pt x="2642385" y="8839"/>
                  </a:moveTo>
                  <a:cubicBezTo>
                    <a:pt x="2642653" y="738475"/>
                    <a:pt x="2051498" y="1330434"/>
                    <a:pt x="1321862" y="1330701"/>
                  </a:cubicBezTo>
                  <a:cubicBezTo>
                    <a:pt x="592227" y="1330969"/>
                    <a:pt x="268" y="739814"/>
                    <a:pt x="0" y="10179"/>
                  </a:cubicBezTo>
                  <a:cubicBezTo>
                    <a:pt x="0" y="6696"/>
                    <a:pt x="0" y="3482"/>
                    <a:pt x="0" y="0"/>
                  </a:cubicBezTo>
                </a:path>
              </a:pathLst>
            </a:custGeom>
            <a:noFill/>
            <a:ln w="14975" cap="rnd" cmpd="sng">
              <a:solidFill>
                <a:srgbClr val="A5A5A5"/>
              </a:solidFill>
              <a:prstDash val="dashDot"/>
              <a:miter lim="8000"/>
              <a:headEnd type="none" w="sm" len="sm"/>
              <a:tailEnd type="none" w="sm" len="sm"/>
            </a:ln>
          </p:spPr>
          <p:txBody>
            <a:bodyPr spcFirstLastPara="1" wrap="square" lIns="25716" tIns="12853" rIns="25716" bIns="12853" anchor="ctr" anchorCtr="0">
              <a:noAutofit/>
            </a:bodyPr>
            <a:lstStyle/>
            <a:p>
              <a:pPr algn="ctr" rtl="1"/>
              <a:endParaRPr lang="en-US" sz="525" dirty="0">
                <a:solidFill>
                  <a:schemeClr val="dk1"/>
                </a:solidFill>
                <a:latin typeface="DM Sans"/>
                <a:ea typeface="DM Sans"/>
                <a:cs typeface="DM Sans"/>
                <a:sym typeface="DM Sans"/>
              </a:endParaRPr>
            </a:p>
          </p:txBody>
        </p:sp>
        <p:sp>
          <p:nvSpPr>
            <p:cNvPr id="28" name="Google Shape;225;p20">
              <a:extLst>
                <a:ext uri="{FF2B5EF4-FFF2-40B4-BE49-F238E27FC236}">
                  <a16:creationId xmlns:a16="http://schemas.microsoft.com/office/drawing/2014/main" id="{329F72FF-6833-5A4E-DB93-601CCF9F436A}"/>
                </a:ext>
              </a:extLst>
            </p:cNvPr>
            <p:cNvSpPr/>
            <p:nvPr/>
          </p:nvSpPr>
          <p:spPr>
            <a:xfrm flipH="1">
              <a:off x="21878417" y="6735006"/>
              <a:ext cx="225813" cy="225813"/>
            </a:xfrm>
            <a:custGeom>
              <a:avLst/>
              <a:gdLst/>
              <a:ahLst/>
              <a:cxnLst/>
              <a:rect l="l" t="t" r="r" b="b"/>
              <a:pathLst>
                <a:path w="122677" h="122677" extrusionOk="0">
                  <a:moveTo>
                    <a:pt x="122677" y="61339"/>
                  </a:moveTo>
                  <a:cubicBezTo>
                    <a:pt x="122677" y="95088"/>
                    <a:pt x="95356" y="122677"/>
                    <a:pt x="61339" y="122677"/>
                  </a:cubicBezTo>
                  <a:cubicBezTo>
                    <a:pt x="27321" y="122677"/>
                    <a:pt x="0" y="95356"/>
                    <a:pt x="0" y="61339"/>
                  </a:cubicBezTo>
                  <a:cubicBezTo>
                    <a:pt x="0" y="27321"/>
                    <a:pt x="27321" y="0"/>
                    <a:pt x="61339" y="0"/>
                  </a:cubicBezTo>
                  <a:cubicBezTo>
                    <a:pt x="95356" y="0"/>
                    <a:pt x="122677" y="27321"/>
                    <a:pt x="122677" y="61339"/>
                  </a:cubicBezTo>
                  <a:close/>
                </a:path>
              </a:pathLst>
            </a:custGeom>
            <a:solidFill>
              <a:srgbClr val="8A9AA8"/>
            </a:solidFill>
            <a:ln w="26750" cap="flat" cmpd="sng">
              <a:solidFill>
                <a:srgbClr val="A5A5A5"/>
              </a:solidFill>
              <a:prstDash val="solid"/>
              <a:miter lim="8000"/>
              <a:headEnd type="none" w="sm" len="sm"/>
              <a:tailEnd type="none" w="sm" len="sm"/>
            </a:ln>
          </p:spPr>
          <p:txBody>
            <a:bodyPr spcFirstLastPara="1" wrap="square" lIns="25716" tIns="12853" rIns="25716" bIns="12853" anchor="ctr" anchorCtr="0">
              <a:noAutofit/>
            </a:bodyPr>
            <a:lstStyle/>
            <a:p>
              <a:pPr algn="ctr" rtl="1"/>
              <a:endParaRPr lang="en-US" sz="525" dirty="0">
                <a:solidFill>
                  <a:schemeClr val="dk1"/>
                </a:solidFill>
                <a:latin typeface="DM Sans"/>
                <a:ea typeface="DM Sans"/>
                <a:cs typeface="DM Sans"/>
                <a:sym typeface="DM Sans"/>
              </a:endParaRPr>
            </a:p>
          </p:txBody>
        </p:sp>
        <p:sp>
          <p:nvSpPr>
            <p:cNvPr id="29" name="Google Shape;226;p20">
              <a:extLst>
                <a:ext uri="{FF2B5EF4-FFF2-40B4-BE49-F238E27FC236}">
                  <a16:creationId xmlns:a16="http://schemas.microsoft.com/office/drawing/2014/main" id="{285329FC-31FC-C769-8C88-B1862131FA5A}"/>
                </a:ext>
              </a:extLst>
            </p:cNvPr>
            <p:cNvSpPr/>
            <p:nvPr/>
          </p:nvSpPr>
          <p:spPr>
            <a:xfrm flipH="1">
              <a:off x="17978934" y="4723636"/>
              <a:ext cx="266979" cy="266869"/>
            </a:xfrm>
            <a:custGeom>
              <a:avLst/>
              <a:gdLst/>
              <a:ahLst/>
              <a:cxnLst/>
              <a:rect l="l" t="t" r="r" b="b"/>
              <a:pathLst>
                <a:path w="145041" h="144981" extrusionOk="0">
                  <a:moveTo>
                    <a:pt x="145041" y="131649"/>
                  </a:moveTo>
                  <a:lnTo>
                    <a:pt x="129238" y="11650"/>
                  </a:lnTo>
                  <a:cubicBezTo>
                    <a:pt x="127631" y="668"/>
                    <a:pt x="115042" y="-3886"/>
                    <a:pt x="107274" y="3882"/>
                  </a:cubicBezTo>
                  <a:lnTo>
                    <a:pt x="3882" y="106738"/>
                  </a:lnTo>
                  <a:cubicBezTo>
                    <a:pt x="-3886" y="114506"/>
                    <a:pt x="668" y="127095"/>
                    <a:pt x="11650" y="128702"/>
                  </a:cubicBezTo>
                  <a:lnTo>
                    <a:pt x="132452" y="144238"/>
                  </a:lnTo>
                  <a:cubicBezTo>
                    <a:pt x="138613" y="147452"/>
                    <a:pt x="145041" y="139684"/>
                    <a:pt x="145041" y="131649"/>
                  </a:cubicBezTo>
                  <a:close/>
                </a:path>
              </a:pathLst>
            </a:custGeom>
            <a:solidFill>
              <a:srgbClr val="8A9AA8"/>
            </a:solidFill>
            <a:ln w="26750" cap="flat" cmpd="sng">
              <a:solidFill>
                <a:srgbClr val="A5A5A5"/>
              </a:solidFill>
              <a:prstDash val="solid"/>
              <a:miter lim="8000"/>
              <a:headEnd type="none" w="sm" len="sm"/>
              <a:tailEnd type="none" w="sm" len="sm"/>
            </a:ln>
          </p:spPr>
          <p:txBody>
            <a:bodyPr spcFirstLastPara="1" wrap="square" lIns="25716" tIns="12853" rIns="25716" bIns="12853" anchor="ctr" anchorCtr="0">
              <a:noAutofit/>
            </a:bodyPr>
            <a:lstStyle/>
            <a:p>
              <a:pPr algn="ctr" rtl="1"/>
              <a:endParaRPr lang="en-US" sz="525" dirty="0">
                <a:solidFill>
                  <a:schemeClr val="dk1"/>
                </a:solidFill>
                <a:latin typeface="DM Sans"/>
                <a:ea typeface="DM Sans"/>
                <a:cs typeface="DM Sans"/>
                <a:sym typeface="DM Sans"/>
              </a:endParaRPr>
            </a:p>
          </p:txBody>
        </p:sp>
        <p:sp>
          <p:nvSpPr>
            <p:cNvPr id="30" name="Google Shape;227;p20">
              <a:extLst>
                <a:ext uri="{FF2B5EF4-FFF2-40B4-BE49-F238E27FC236}">
                  <a16:creationId xmlns:a16="http://schemas.microsoft.com/office/drawing/2014/main" id="{D2F7AB23-3BE2-079F-E705-54C24F8134DD}"/>
                </a:ext>
              </a:extLst>
            </p:cNvPr>
            <p:cNvSpPr/>
            <p:nvPr/>
          </p:nvSpPr>
          <p:spPr>
            <a:xfrm flipH="1">
              <a:off x="12724676" y="8356245"/>
              <a:ext cx="266869" cy="266869"/>
            </a:xfrm>
            <a:custGeom>
              <a:avLst/>
              <a:gdLst/>
              <a:ahLst/>
              <a:cxnLst/>
              <a:rect l="l" t="t" r="r" b="b"/>
              <a:pathLst>
                <a:path w="144981" h="144981" extrusionOk="0">
                  <a:moveTo>
                    <a:pt x="131649" y="208"/>
                  </a:moveTo>
                  <a:lnTo>
                    <a:pt x="11650" y="15744"/>
                  </a:lnTo>
                  <a:cubicBezTo>
                    <a:pt x="668" y="17351"/>
                    <a:pt x="-3886" y="29940"/>
                    <a:pt x="3882" y="37708"/>
                  </a:cubicBezTo>
                  <a:lnTo>
                    <a:pt x="106738" y="141100"/>
                  </a:lnTo>
                  <a:cubicBezTo>
                    <a:pt x="114506" y="148867"/>
                    <a:pt x="127095" y="144314"/>
                    <a:pt x="128702" y="133332"/>
                  </a:cubicBezTo>
                  <a:lnTo>
                    <a:pt x="144238" y="12797"/>
                  </a:lnTo>
                  <a:cubicBezTo>
                    <a:pt x="147452" y="6637"/>
                    <a:pt x="139684" y="-1399"/>
                    <a:pt x="131649" y="208"/>
                  </a:cubicBezTo>
                  <a:close/>
                </a:path>
              </a:pathLst>
            </a:custGeom>
            <a:solidFill>
              <a:srgbClr val="8A9AA8"/>
            </a:solidFill>
            <a:ln w="26750" cap="flat" cmpd="sng">
              <a:solidFill>
                <a:srgbClr val="A5A5A5"/>
              </a:solidFill>
              <a:prstDash val="solid"/>
              <a:miter lim="8000"/>
              <a:headEnd type="none" w="sm" len="sm"/>
              <a:tailEnd type="none" w="sm" len="sm"/>
            </a:ln>
          </p:spPr>
          <p:txBody>
            <a:bodyPr spcFirstLastPara="1" wrap="square" lIns="25716" tIns="12853" rIns="25716" bIns="12853" anchor="ctr" anchorCtr="0">
              <a:noAutofit/>
            </a:bodyPr>
            <a:lstStyle/>
            <a:p>
              <a:pPr algn="ctr" rtl="1"/>
              <a:endParaRPr lang="en-US" sz="525" dirty="0">
                <a:solidFill>
                  <a:schemeClr val="dk1"/>
                </a:solidFill>
                <a:latin typeface="DM Sans"/>
                <a:ea typeface="DM Sans"/>
                <a:cs typeface="DM Sans"/>
                <a:sym typeface="DM Sans"/>
              </a:endParaRPr>
            </a:p>
          </p:txBody>
        </p:sp>
        <p:sp>
          <p:nvSpPr>
            <p:cNvPr id="31" name="Google Shape;228;p20">
              <a:extLst>
                <a:ext uri="{FF2B5EF4-FFF2-40B4-BE49-F238E27FC236}">
                  <a16:creationId xmlns:a16="http://schemas.microsoft.com/office/drawing/2014/main" id="{7ED911A1-8B37-C61A-20FE-5F9FF06497E7}"/>
                </a:ext>
              </a:extLst>
            </p:cNvPr>
            <p:cNvSpPr/>
            <p:nvPr/>
          </p:nvSpPr>
          <p:spPr>
            <a:xfrm flipH="1">
              <a:off x="8045577" y="4826190"/>
              <a:ext cx="266981" cy="266869"/>
            </a:xfrm>
            <a:custGeom>
              <a:avLst/>
              <a:gdLst/>
              <a:ahLst/>
              <a:cxnLst/>
              <a:rect l="l" t="t" r="r" b="b"/>
              <a:pathLst>
                <a:path w="145042" h="144981" extrusionOk="0">
                  <a:moveTo>
                    <a:pt x="145042" y="131649"/>
                  </a:moveTo>
                  <a:lnTo>
                    <a:pt x="129238" y="11650"/>
                  </a:lnTo>
                  <a:cubicBezTo>
                    <a:pt x="127631" y="668"/>
                    <a:pt x="115042" y="-3886"/>
                    <a:pt x="107274" y="3882"/>
                  </a:cubicBezTo>
                  <a:lnTo>
                    <a:pt x="3882" y="106738"/>
                  </a:lnTo>
                  <a:cubicBezTo>
                    <a:pt x="-3886" y="114506"/>
                    <a:pt x="668" y="127095"/>
                    <a:pt x="11650" y="128702"/>
                  </a:cubicBezTo>
                  <a:lnTo>
                    <a:pt x="132453" y="144238"/>
                  </a:lnTo>
                  <a:cubicBezTo>
                    <a:pt x="138613" y="147452"/>
                    <a:pt x="145042" y="139684"/>
                    <a:pt x="145042" y="131649"/>
                  </a:cubicBezTo>
                  <a:close/>
                </a:path>
              </a:pathLst>
            </a:custGeom>
            <a:solidFill>
              <a:srgbClr val="A5A5A5"/>
            </a:solidFill>
            <a:ln>
              <a:noFill/>
            </a:ln>
          </p:spPr>
          <p:txBody>
            <a:bodyPr spcFirstLastPara="1" wrap="square" lIns="25716" tIns="12853" rIns="25716" bIns="12853" anchor="ctr" anchorCtr="0">
              <a:noAutofit/>
            </a:bodyPr>
            <a:lstStyle/>
            <a:p>
              <a:pPr algn="ctr" rtl="1"/>
              <a:endParaRPr lang="en-US" sz="525" dirty="0">
                <a:solidFill>
                  <a:schemeClr val="dk1"/>
                </a:solidFill>
                <a:latin typeface="DM Sans"/>
                <a:ea typeface="DM Sans"/>
                <a:cs typeface="DM Sans"/>
                <a:sym typeface="DM Sans"/>
              </a:endParaRPr>
            </a:p>
          </p:txBody>
        </p:sp>
        <p:sp>
          <p:nvSpPr>
            <p:cNvPr id="32" name="Google Shape;229;p20">
              <a:extLst>
                <a:ext uri="{FF2B5EF4-FFF2-40B4-BE49-F238E27FC236}">
                  <a16:creationId xmlns:a16="http://schemas.microsoft.com/office/drawing/2014/main" id="{45A86CA1-8FEC-1671-A55D-7F2B77A1829A}"/>
                </a:ext>
              </a:extLst>
            </p:cNvPr>
            <p:cNvSpPr/>
            <p:nvPr/>
          </p:nvSpPr>
          <p:spPr>
            <a:xfrm flipH="1">
              <a:off x="2278183" y="6734636"/>
              <a:ext cx="328400" cy="225690"/>
            </a:xfrm>
            <a:custGeom>
              <a:avLst/>
              <a:gdLst/>
              <a:ahLst/>
              <a:cxnLst/>
              <a:rect l="l" t="t" r="r" b="b"/>
              <a:pathLst>
                <a:path w="178409" h="122610" extrusionOk="0">
                  <a:moveTo>
                    <a:pt x="77821" y="5826"/>
                  </a:moveTo>
                  <a:lnTo>
                    <a:pt x="2554" y="100914"/>
                  </a:lnTo>
                  <a:cubicBezTo>
                    <a:pt x="-3875" y="110289"/>
                    <a:pt x="2554" y="122610"/>
                    <a:pt x="13804" y="122610"/>
                  </a:cubicBezTo>
                  <a:lnTo>
                    <a:pt x="164606" y="122610"/>
                  </a:lnTo>
                  <a:cubicBezTo>
                    <a:pt x="175856" y="122610"/>
                    <a:pt x="182285" y="110289"/>
                    <a:pt x="175856" y="100914"/>
                  </a:cubicBezTo>
                  <a:lnTo>
                    <a:pt x="100589" y="5826"/>
                  </a:lnTo>
                  <a:cubicBezTo>
                    <a:pt x="92553" y="-1942"/>
                    <a:pt x="82910" y="-1942"/>
                    <a:pt x="78089" y="5826"/>
                  </a:cubicBezTo>
                  <a:close/>
                </a:path>
              </a:pathLst>
            </a:custGeom>
            <a:solidFill>
              <a:srgbClr val="8A9AA8"/>
            </a:solidFill>
            <a:ln w="26750" cap="flat" cmpd="sng">
              <a:solidFill>
                <a:srgbClr val="A5A5A5"/>
              </a:solidFill>
              <a:prstDash val="solid"/>
              <a:miter lim="8000"/>
              <a:headEnd type="none" w="sm" len="sm"/>
              <a:tailEnd type="none" w="sm" len="sm"/>
            </a:ln>
          </p:spPr>
          <p:txBody>
            <a:bodyPr spcFirstLastPara="1" wrap="square" lIns="25716" tIns="12853" rIns="25716" bIns="12853" anchor="ctr" anchorCtr="0">
              <a:noAutofit/>
            </a:bodyPr>
            <a:lstStyle/>
            <a:p>
              <a:pPr algn="ctr" rtl="1"/>
              <a:endParaRPr lang="en-US" sz="525" dirty="0">
                <a:solidFill>
                  <a:schemeClr val="dk1"/>
                </a:solidFill>
                <a:latin typeface="DM Sans"/>
                <a:ea typeface="DM Sans"/>
                <a:cs typeface="DM Sans"/>
                <a:sym typeface="DM Sans"/>
              </a:endParaRPr>
            </a:p>
          </p:txBody>
        </p:sp>
        <p:sp>
          <p:nvSpPr>
            <p:cNvPr id="33" name="Google Shape;230;p20">
              <a:extLst>
                <a:ext uri="{FF2B5EF4-FFF2-40B4-BE49-F238E27FC236}">
                  <a16:creationId xmlns:a16="http://schemas.microsoft.com/office/drawing/2014/main" id="{2E57D250-1CA7-D481-ED10-48A5AD91AC8E}"/>
                </a:ext>
              </a:extLst>
            </p:cNvPr>
            <p:cNvSpPr/>
            <p:nvPr/>
          </p:nvSpPr>
          <p:spPr>
            <a:xfrm flipH="1">
              <a:off x="3181702" y="5154308"/>
              <a:ext cx="18060196" cy="3386719"/>
            </a:xfrm>
            <a:custGeom>
              <a:avLst/>
              <a:gdLst/>
              <a:ahLst/>
              <a:cxnLst/>
              <a:rect l="l" t="t" r="r" b="b"/>
              <a:pathLst>
                <a:path w="9811512" h="1839893" extrusionOk="0">
                  <a:moveTo>
                    <a:pt x="919544" y="0"/>
                  </a:moveTo>
                  <a:cubicBezTo>
                    <a:pt x="1236952" y="0"/>
                    <a:pt x="1516902" y="160817"/>
                    <a:pt x="1682229" y="405483"/>
                  </a:cubicBezTo>
                  <a:lnTo>
                    <a:pt x="1760411" y="549495"/>
                  </a:lnTo>
                  <a:lnTo>
                    <a:pt x="1773886" y="567201"/>
                  </a:lnTo>
                  <a:cubicBezTo>
                    <a:pt x="1820952" y="625300"/>
                    <a:pt x="1939312" y="746144"/>
                    <a:pt x="2133127" y="783327"/>
                  </a:cubicBezTo>
                  <a:lnTo>
                    <a:pt x="2251985" y="794443"/>
                  </a:lnTo>
                  <a:lnTo>
                    <a:pt x="2368222" y="783327"/>
                  </a:lnTo>
                  <a:cubicBezTo>
                    <a:pt x="2557769" y="746144"/>
                    <a:pt x="2673562" y="625300"/>
                    <a:pt x="2719612" y="567201"/>
                  </a:cubicBezTo>
                  <a:lnTo>
                    <a:pt x="2732386" y="550046"/>
                  </a:lnTo>
                  <a:lnTo>
                    <a:pt x="2810692" y="405750"/>
                  </a:lnTo>
                  <a:cubicBezTo>
                    <a:pt x="2975964" y="161084"/>
                    <a:pt x="3255871" y="267"/>
                    <a:pt x="3573446" y="267"/>
                  </a:cubicBezTo>
                  <a:cubicBezTo>
                    <a:pt x="3891022" y="267"/>
                    <a:pt x="4170930" y="161084"/>
                    <a:pt x="4336202" y="405750"/>
                  </a:cubicBezTo>
                  <a:lnTo>
                    <a:pt x="4415046" y="551038"/>
                  </a:lnTo>
                  <a:lnTo>
                    <a:pt x="4415046" y="535441"/>
                  </a:lnTo>
                  <a:cubicBezTo>
                    <a:pt x="4415046" y="535441"/>
                    <a:pt x="4537887" y="733750"/>
                    <a:pt x="4789848" y="783327"/>
                  </a:cubicBezTo>
                  <a:lnTo>
                    <a:pt x="4905622" y="794443"/>
                  </a:lnTo>
                  <a:lnTo>
                    <a:pt x="5021857" y="783327"/>
                  </a:lnTo>
                  <a:cubicBezTo>
                    <a:pt x="5202379" y="747914"/>
                    <a:pt x="5316002" y="636619"/>
                    <a:pt x="5366194" y="575912"/>
                  </a:cubicBezTo>
                  <a:lnTo>
                    <a:pt x="5386758" y="549132"/>
                  </a:lnTo>
                  <a:lnTo>
                    <a:pt x="5465062" y="405750"/>
                  </a:lnTo>
                  <a:cubicBezTo>
                    <a:pt x="5631377" y="161084"/>
                    <a:pt x="5913022" y="267"/>
                    <a:pt x="6232439" y="267"/>
                  </a:cubicBezTo>
                  <a:cubicBezTo>
                    <a:pt x="6551855" y="267"/>
                    <a:pt x="6833500" y="161084"/>
                    <a:pt x="6999816" y="405750"/>
                  </a:cubicBezTo>
                  <a:lnTo>
                    <a:pt x="7077642" y="548257"/>
                  </a:lnTo>
                  <a:lnTo>
                    <a:pt x="7099347" y="575912"/>
                  </a:lnTo>
                  <a:cubicBezTo>
                    <a:pt x="7153212" y="639654"/>
                    <a:pt x="7278569" y="759170"/>
                    <a:pt x="7479580" y="788053"/>
                  </a:cubicBezTo>
                  <a:lnTo>
                    <a:pt x="7563897" y="794000"/>
                  </a:lnTo>
                  <a:lnTo>
                    <a:pt x="7675491" y="783327"/>
                  </a:lnTo>
                  <a:cubicBezTo>
                    <a:pt x="7928222" y="733750"/>
                    <a:pt x="8049832" y="535441"/>
                    <a:pt x="8049832" y="535441"/>
                  </a:cubicBezTo>
                  <a:lnTo>
                    <a:pt x="8049832" y="551530"/>
                  </a:lnTo>
                  <a:lnTo>
                    <a:pt x="8128944" y="405750"/>
                  </a:lnTo>
                  <a:cubicBezTo>
                    <a:pt x="8294216" y="161084"/>
                    <a:pt x="8574124" y="267"/>
                    <a:pt x="8891699" y="267"/>
                  </a:cubicBezTo>
                  <a:cubicBezTo>
                    <a:pt x="9399819" y="267"/>
                    <a:pt x="9811512" y="411959"/>
                    <a:pt x="9811512" y="920080"/>
                  </a:cubicBezTo>
                  <a:cubicBezTo>
                    <a:pt x="9811512" y="1428200"/>
                    <a:pt x="9399551" y="1839892"/>
                    <a:pt x="8891699" y="1839892"/>
                  </a:cubicBezTo>
                  <a:cubicBezTo>
                    <a:pt x="8574291" y="1839892"/>
                    <a:pt x="8294341" y="1679075"/>
                    <a:pt x="8129014" y="1434409"/>
                  </a:cubicBezTo>
                  <a:lnTo>
                    <a:pt x="8049832" y="1288557"/>
                  </a:lnTo>
                  <a:lnTo>
                    <a:pt x="8049832" y="1304719"/>
                  </a:lnTo>
                  <a:cubicBezTo>
                    <a:pt x="8049832" y="1304719"/>
                    <a:pt x="7928222" y="1106411"/>
                    <a:pt x="7675491" y="1056834"/>
                  </a:cubicBezTo>
                  <a:lnTo>
                    <a:pt x="7563897" y="1046161"/>
                  </a:lnTo>
                  <a:lnTo>
                    <a:pt x="7479580" y="1052107"/>
                  </a:lnTo>
                  <a:cubicBezTo>
                    <a:pt x="7278569" y="1080990"/>
                    <a:pt x="7153212" y="1200506"/>
                    <a:pt x="7099347" y="1264248"/>
                  </a:cubicBezTo>
                  <a:lnTo>
                    <a:pt x="7077641" y="1291904"/>
                  </a:lnTo>
                  <a:lnTo>
                    <a:pt x="6999816" y="1434409"/>
                  </a:lnTo>
                  <a:cubicBezTo>
                    <a:pt x="6833500" y="1679075"/>
                    <a:pt x="6551855" y="1839892"/>
                    <a:pt x="6232439" y="1839892"/>
                  </a:cubicBezTo>
                  <a:cubicBezTo>
                    <a:pt x="5913022" y="1839892"/>
                    <a:pt x="5631377" y="1679075"/>
                    <a:pt x="5465062" y="1434409"/>
                  </a:cubicBezTo>
                  <a:lnTo>
                    <a:pt x="5386951" y="1291382"/>
                  </a:lnTo>
                  <a:lnTo>
                    <a:pt x="5365968" y="1264248"/>
                  </a:lnTo>
                  <a:cubicBezTo>
                    <a:pt x="5315462" y="1203541"/>
                    <a:pt x="5201368" y="1092246"/>
                    <a:pt x="5021396" y="1056834"/>
                  </a:cubicBezTo>
                  <a:lnTo>
                    <a:pt x="4905621" y="1045717"/>
                  </a:lnTo>
                  <a:lnTo>
                    <a:pt x="4789387" y="1056834"/>
                  </a:lnTo>
                  <a:cubicBezTo>
                    <a:pt x="4536657" y="1106411"/>
                    <a:pt x="4415046" y="1304719"/>
                    <a:pt x="4415046" y="1304719"/>
                  </a:cubicBezTo>
                  <a:lnTo>
                    <a:pt x="4415046" y="1289048"/>
                  </a:lnTo>
                  <a:lnTo>
                    <a:pt x="4336131" y="1434409"/>
                  </a:lnTo>
                  <a:cubicBezTo>
                    <a:pt x="4170804" y="1679075"/>
                    <a:pt x="3890854" y="1839892"/>
                    <a:pt x="3573446" y="1839892"/>
                  </a:cubicBezTo>
                  <a:cubicBezTo>
                    <a:pt x="3256039" y="1839892"/>
                    <a:pt x="2976089" y="1679075"/>
                    <a:pt x="2810763" y="1434409"/>
                  </a:cubicBezTo>
                  <a:lnTo>
                    <a:pt x="2732535" y="1290315"/>
                  </a:lnTo>
                  <a:lnTo>
                    <a:pt x="2719612" y="1272959"/>
                  </a:lnTo>
                  <a:cubicBezTo>
                    <a:pt x="2673562" y="1214861"/>
                    <a:pt x="2557769" y="1094017"/>
                    <a:pt x="2368222" y="1056834"/>
                  </a:cubicBezTo>
                  <a:lnTo>
                    <a:pt x="2251985" y="1045717"/>
                  </a:lnTo>
                  <a:lnTo>
                    <a:pt x="2133127" y="1056834"/>
                  </a:lnTo>
                  <a:cubicBezTo>
                    <a:pt x="1939312" y="1094017"/>
                    <a:pt x="1820952" y="1214861"/>
                    <a:pt x="1773886" y="1272959"/>
                  </a:cubicBezTo>
                  <a:lnTo>
                    <a:pt x="1760980" y="1289917"/>
                  </a:lnTo>
                  <a:lnTo>
                    <a:pt x="1682567" y="1434410"/>
                  </a:lnTo>
                  <a:cubicBezTo>
                    <a:pt x="1517295" y="1679076"/>
                    <a:pt x="1237387" y="1839893"/>
                    <a:pt x="919812" y="1839893"/>
                  </a:cubicBezTo>
                  <a:cubicBezTo>
                    <a:pt x="411692" y="1839893"/>
                    <a:pt x="0" y="1428201"/>
                    <a:pt x="0" y="920080"/>
                  </a:cubicBezTo>
                  <a:cubicBezTo>
                    <a:pt x="0" y="411960"/>
                    <a:pt x="411692" y="0"/>
                    <a:pt x="919544" y="0"/>
                  </a:cubicBezTo>
                  <a:close/>
                </a:path>
              </a:pathLst>
            </a:custGeom>
            <a:solidFill>
              <a:schemeClr val="lt1"/>
            </a:solidFill>
            <a:ln w="9525" cap="flat" cmpd="sng">
              <a:solidFill>
                <a:srgbClr val="F2F2F2"/>
              </a:solidFill>
              <a:prstDash val="solid"/>
              <a:round/>
              <a:headEnd type="none" w="sm" len="sm"/>
              <a:tailEnd type="none" w="sm" len="sm"/>
            </a:ln>
            <a:effectLst>
              <a:outerShdw blurRad="185738" dist="57150" dir="4020000" algn="bl" rotWithShape="0">
                <a:srgbClr val="000000">
                  <a:alpha val="11764"/>
                </a:srgbClr>
              </a:outerShdw>
            </a:effectLst>
          </p:spPr>
          <p:txBody>
            <a:bodyPr spcFirstLastPara="1" wrap="square" lIns="25716" tIns="12853" rIns="25716" bIns="12853" anchor="t" anchorCtr="0">
              <a:noAutofit/>
            </a:bodyPr>
            <a:lstStyle/>
            <a:p>
              <a:pPr algn="ctr" rtl="1"/>
              <a:endParaRPr lang="en-US" sz="900" dirty="0">
                <a:solidFill>
                  <a:srgbClr val="2C2C2C"/>
                </a:solidFill>
                <a:latin typeface="Lato"/>
                <a:ea typeface="Lato"/>
                <a:cs typeface="Lato"/>
                <a:sym typeface="Lato"/>
              </a:endParaRPr>
            </a:p>
          </p:txBody>
        </p:sp>
        <p:sp>
          <p:nvSpPr>
            <p:cNvPr id="34" name="Google Shape;231;p20">
              <a:extLst>
                <a:ext uri="{FF2B5EF4-FFF2-40B4-BE49-F238E27FC236}">
                  <a16:creationId xmlns:a16="http://schemas.microsoft.com/office/drawing/2014/main" id="{099EA894-9965-B78A-64BC-8CCEDC5D5FF1}"/>
                </a:ext>
              </a:extLst>
            </p:cNvPr>
            <p:cNvSpPr/>
            <p:nvPr/>
          </p:nvSpPr>
          <p:spPr>
            <a:xfrm flipH="1">
              <a:off x="13217608" y="5421538"/>
              <a:ext cx="2873459" cy="2852751"/>
            </a:xfrm>
            <a:custGeom>
              <a:avLst/>
              <a:gdLst/>
              <a:ahLst/>
              <a:cxnLst/>
              <a:rect l="l" t="t" r="r" b="b"/>
              <a:pathLst>
                <a:path w="1561056" h="1549806" extrusionOk="0">
                  <a:moveTo>
                    <a:pt x="1561057" y="774903"/>
                  </a:moveTo>
                  <a:cubicBezTo>
                    <a:pt x="1561057" y="1202935"/>
                    <a:pt x="1211506" y="1549807"/>
                    <a:pt x="780528" y="1549807"/>
                  </a:cubicBezTo>
                  <a:cubicBezTo>
                    <a:pt x="349550" y="1549807"/>
                    <a:pt x="0" y="1202935"/>
                    <a:pt x="0" y="774903"/>
                  </a:cubicBezTo>
                  <a:cubicBezTo>
                    <a:pt x="0" y="346872"/>
                    <a:pt x="349550" y="0"/>
                    <a:pt x="780528" y="0"/>
                  </a:cubicBezTo>
                  <a:cubicBezTo>
                    <a:pt x="1211506" y="0"/>
                    <a:pt x="1561057" y="346872"/>
                    <a:pt x="1561057" y="774903"/>
                  </a:cubicBezTo>
                  <a:close/>
                </a:path>
              </a:pathLst>
            </a:custGeom>
            <a:solidFill>
              <a:schemeClr val="lt1"/>
            </a:solidFill>
            <a:ln w="19050" cap="flat" cmpd="sng">
              <a:solidFill>
                <a:schemeClr val="accent2"/>
              </a:solidFill>
              <a:prstDash val="solid"/>
              <a:miter lim="8000"/>
              <a:headEnd type="none" w="sm" len="sm"/>
              <a:tailEnd type="none" w="sm" len="sm"/>
            </a:ln>
            <a:effectLst>
              <a:outerShdw blurRad="508000" dist="127000" dir="5400000" algn="ctr" rotWithShape="0">
                <a:srgbClr val="000000">
                  <a:alpha val="14901"/>
                </a:srgbClr>
              </a:outerShdw>
            </a:effectLst>
          </p:spPr>
          <p:txBody>
            <a:bodyPr spcFirstLastPara="1" wrap="square" lIns="25716" tIns="12853" rIns="25716" bIns="12853" anchor="ctr" anchorCtr="0">
              <a:noAutofit/>
            </a:bodyPr>
            <a:lstStyle/>
            <a:p>
              <a:pPr algn="ctr" rtl="1"/>
              <a:endParaRPr lang="en-US" sz="525" dirty="0">
                <a:solidFill>
                  <a:schemeClr val="dk1"/>
                </a:solidFill>
                <a:latin typeface="DM Sans"/>
                <a:ea typeface="DM Sans"/>
                <a:cs typeface="DM Sans"/>
                <a:sym typeface="DM Sans"/>
              </a:endParaRPr>
            </a:p>
          </p:txBody>
        </p:sp>
        <p:sp>
          <p:nvSpPr>
            <p:cNvPr id="64" name="Google Shape;233;p20">
              <a:extLst>
                <a:ext uri="{FF2B5EF4-FFF2-40B4-BE49-F238E27FC236}">
                  <a16:creationId xmlns:a16="http://schemas.microsoft.com/office/drawing/2014/main" id="{4B21B473-71D5-DECF-A194-46D4FB96BC23}"/>
                </a:ext>
              </a:extLst>
            </p:cNvPr>
            <p:cNvSpPr/>
            <p:nvPr/>
          </p:nvSpPr>
          <p:spPr>
            <a:xfrm flipH="1">
              <a:off x="18122902" y="5421538"/>
              <a:ext cx="2873459" cy="2852751"/>
            </a:xfrm>
            <a:custGeom>
              <a:avLst/>
              <a:gdLst/>
              <a:ahLst/>
              <a:cxnLst/>
              <a:rect l="l" t="t" r="r" b="b"/>
              <a:pathLst>
                <a:path w="1561056" h="1549806" extrusionOk="0">
                  <a:moveTo>
                    <a:pt x="1561056" y="774903"/>
                  </a:moveTo>
                  <a:cubicBezTo>
                    <a:pt x="1561056" y="1202935"/>
                    <a:pt x="1211506" y="1549807"/>
                    <a:pt x="780528" y="1549807"/>
                  </a:cubicBezTo>
                  <a:cubicBezTo>
                    <a:pt x="349550" y="1549807"/>
                    <a:pt x="0" y="1202935"/>
                    <a:pt x="0" y="774903"/>
                  </a:cubicBezTo>
                  <a:cubicBezTo>
                    <a:pt x="0" y="346872"/>
                    <a:pt x="349550" y="0"/>
                    <a:pt x="780528" y="0"/>
                  </a:cubicBezTo>
                  <a:cubicBezTo>
                    <a:pt x="1211506" y="0"/>
                    <a:pt x="1561056" y="346872"/>
                    <a:pt x="1561056" y="774903"/>
                  </a:cubicBezTo>
                  <a:close/>
                </a:path>
              </a:pathLst>
            </a:custGeom>
            <a:solidFill>
              <a:schemeClr val="lt1"/>
            </a:solidFill>
            <a:ln w="19050" cap="flat" cmpd="sng">
              <a:solidFill>
                <a:schemeClr val="accent1"/>
              </a:solidFill>
              <a:prstDash val="solid"/>
              <a:miter lim="8000"/>
              <a:headEnd type="none" w="sm" len="sm"/>
              <a:tailEnd type="none" w="sm" len="sm"/>
            </a:ln>
            <a:effectLst>
              <a:outerShdw blurRad="508000" dist="127000" dir="5400000" algn="ctr" rotWithShape="0">
                <a:srgbClr val="000000">
                  <a:alpha val="14901"/>
                </a:srgbClr>
              </a:outerShdw>
            </a:effectLst>
          </p:spPr>
          <p:txBody>
            <a:bodyPr spcFirstLastPara="1" wrap="square" lIns="25716" tIns="12853" rIns="25716" bIns="12853" anchor="ctr" anchorCtr="0">
              <a:noAutofit/>
            </a:bodyPr>
            <a:lstStyle/>
            <a:p>
              <a:pPr algn="ctr" rtl="1"/>
              <a:endParaRPr lang="en-US" sz="525" dirty="0">
                <a:solidFill>
                  <a:schemeClr val="dk1"/>
                </a:solidFill>
                <a:latin typeface="DM Sans"/>
                <a:ea typeface="DM Sans"/>
                <a:cs typeface="DM Sans"/>
                <a:sym typeface="DM Sans"/>
              </a:endParaRPr>
            </a:p>
          </p:txBody>
        </p:sp>
        <p:sp>
          <p:nvSpPr>
            <p:cNvPr id="62" name="Google Shape;236;p20">
              <a:extLst>
                <a:ext uri="{FF2B5EF4-FFF2-40B4-BE49-F238E27FC236}">
                  <a16:creationId xmlns:a16="http://schemas.microsoft.com/office/drawing/2014/main" id="{E64B307A-FBCD-9B55-8E59-AA6A5B570DA3}"/>
                </a:ext>
              </a:extLst>
            </p:cNvPr>
            <p:cNvSpPr/>
            <p:nvPr/>
          </p:nvSpPr>
          <p:spPr>
            <a:xfrm flipH="1">
              <a:off x="8333023" y="5421538"/>
              <a:ext cx="2873459" cy="2852751"/>
            </a:xfrm>
            <a:custGeom>
              <a:avLst/>
              <a:gdLst/>
              <a:ahLst/>
              <a:cxnLst/>
              <a:rect l="l" t="t" r="r" b="b"/>
              <a:pathLst>
                <a:path w="1561056" h="1549806" extrusionOk="0">
                  <a:moveTo>
                    <a:pt x="1561056" y="774903"/>
                  </a:moveTo>
                  <a:cubicBezTo>
                    <a:pt x="1561056" y="1202935"/>
                    <a:pt x="1211506" y="1549807"/>
                    <a:pt x="780528" y="1549807"/>
                  </a:cubicBezTo>
                  <a:cubicBezTo>
                    <a:pt x="349550" y="1549807"/>
                    <a:pt x="0" y="1202935"/>
                    <a:pt x="0" y="774903"/>
                  </a:cubicBezTo>
                  <a:cubicBezTo>
                    <a:pt x="0" y="346872"/>
                    <a:pt x="349550" y="0"/>
                    <a:pt x="780528" y="0"/>
                  </a:cubicBezTo>
                  <a:cubicBezTo>
                    <a:pt x="1211506" y="0"/>
                    <a:pt x="1561056" y="346872"/>
                    <a:pt x="1561056" y="774903"/>
                  </a:cubicBezTo>
                  <a:close/>
                </a:path>
              </a:pathLst>
            </a:custGeom>
            <a:solidFill>
              <a:schemeClr val="lt1"/>
            </a:solidFill>
            <a:ln w="19050" cap="flat" cmpd="sng">
              <a:solidFill>
                <a:schemeClr val="accent3"/>
              </a:solidFill>
              <a:prstDash val="solid"/>
              <a:miter lim="8000"/>
              <a:headEnd type="none" w="sm" len="sm"/>
              <a:tailEnd type="none" w="sm" len="sm"/>
            </a:ln>
            <a:effectLst>
              <a:outerShdw blurRad="508000" dist="127000" dir="5400000" algn="ctr" rotWithShape="0">
                <a:srgbClr val="000000">
                  <a:alpha val="14901"/>
                </a:srgbClr>
              </a:outerShdw>
            </a:effectLst>
          </p:spPr>
          <p:txBody>
            <a:bodyPr spcFirstLastPara="1" wrap="square" lIns="25716" tIns="12853" rIns="25716" bIns="12853" anchor="ctr" anchorCtr="0">
              <a:noAutofit/>
            </a:bodyPr>
            <a:lstStyle/>
            <a:p>
              <a:pPr algn="ctr" rtl="1"/>
              <a:endParaRPr lang="en-US" sz="525" dirty="0">
                <a:solidFill>
                  <a:schemeClr val="dk1"/>
                </a:solidFill>
                <a:latin typeface="DM Sans"/>
                <a:ea typeface="DM Sans"/>
                <a:cs typeface="DM Sans"/>
                <a:sym typeface="DM Sans"/>
              </a:endParaRPr>
            </a:p>
          </p:txBody>
        </p:sp>
        <p:sp>
          <p:nvSpPr>
            <p:cNvPr id="60" name="Google Shape;240;p20">
              <a:extLst>
                <a:ext uri="{FF2B5EF4-FFF2-40B4-BE49-F238E27FC236}">
                  <a16:creationId xmlns:a16="http://schemas.microsoft.com/office/drawing/2014/main" id="{5D07BA6B-24C0-B998-575C-549FF9B90E6E}"/>
                </a:ext>
              </a:extLst>
            </p:cNvPr>
            <p:cNvSpPr/>
            <p:nvPr/>
          </p:nvSpPr>
          <p:spPr>
            <a:xfrm flipH="1">
              <a:off x="3448440" y="5421538"/>
              <a:ext cx="2852751" cy="2852751"/>
            </a:xfrm>
            <a:custGeom>
              <a:avLst/>
              <a:gdLst/>
              <a:ahLst/>
              <a:cxnLst/>
              <a:rect l="l" t="t" r="r" b="b"/>
              <a:pathLst>
                <a:path w="1549806" h="1549806" extrusionOk="0">
                  <a:moveTo>
                    <a:pt x="1549807" y="774903"/>
                  </a:moveTo>
                  <a:cubicBezTo>
                    <a:pt x="1549807" y="1202935"/>
                    <a:pt x="1202935" y="1549807"/>
                    <a:pt x="774904" y="1549807"/>
                  </a:cubicBezTo>
                  <a:cubicBezTo>
                    <a:pt x="346872" y="1549807"/>
                    <a:pt x="0" y="1202935"/>
                    <a:pt x="0" y="774903"/>
                  </a:cubicBezTo>
                  <a:cubicBezTo>
                    <a:pt x="0" y="346872"/>
                    <a:pt x="346872" y="0"/>
                    <a:pt x="774904" y="0"/>
                  </a:cubicBezTo>
                  <a:cubicBezTo>
                    <a:pt x="1202935" y="0"/>
                    <a:pt x="1549807" y="346872"/>
                    <a:pt x="1549807" y="774903"/>
                  </a:cubicBezTo>
                  <a:close/>
                </a:path>
              </a:pathLst>
            </a:custGeom>
            <a:solidFill>
              <a:schemeClr val="lt1"/>
            </a:solidFill>
            <a:ln w="19050" cap="flat" cmpd="sng">
              <a:solidFill>
                <a:schemeClr val="accent4"/>
              </a:solidFill>
              <a:prstDash val="solid"/>
              <a:miter lim="8000"/>
              <a:headEnd type="none" w="sm" len="sm"/>
              <a:tailEnd type="none" w="sm" len="sm"/>
            </a:ln>
            <a:effectLst>
              <a:outerShdw blurRad="508000" dist="127000" dir="5400000" algn="ctr" rotWithShape="0">
                <a:srgbClr val="000000">
                  <a:alpha val="14901"/>
                </a:srgbClr>
              </a:outerShdw>
            </a:effectLst>
          </p:spPr>
          <p:txBody>
            <a:bodyPr spcFirstLastPara="1" wrap="square" lIns="25716" tIns="12853" rIns="25716" bIns="12853" anchor="ctr" anchorCtr="0">
              <a:noAutofit/>
            </a:bodyPr>
            <a:lstStyle/>
            <a:p>
              <a:pPr algn="ctr" rtl="1"/>
              <a:endParaRPr lang="en-US" sz="525" dirty="0">
                <a:solidFill>
                  <a:schemeClr val="dk1"/>
                </a:solidFill>
                <a:latin typeface="DM Sans"/>
                <a:ea typeface="DM Sans"/>
                <a:cs typeface="DM Sans"/>
                <a:sym typeface="DM Sans"/>
              </a:endParaRPr>
            </a:p>
          </p:txBody>
        </p:sp>
        <p:pic>
          <p:nvPicPr>
            <p:cNvPr id="71" name="Graphic 70">
              <a:extLst>
                <a:ext uri="{FF2B5EF4-FFF2-40B4-BE49-F238E27FC236}">
                  <a16:creationId xmlns:a16="http://schemas.microsoft.com/office/drawing/2014/main" id="{FCA4816E-0B8F-B63A-6E97-F4E5DFFC97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928396" y="6253294"/>
              <a:ext cx="1262469" cy="1272650"/>
            </a:xfrm>
            <a:prstGeom prst="rect">
              <a:avLst/>
            </a:prstGeom>
          </p:spPr>
        </p:pic>
        <p:pic>
          <p:nvPicPr>
            <p:cNvPr id="74" name="Graphic 73">
              <a:extLst>
                <a:ext uri="{FF2B5EF4-FFF2-40B4-BE49-F238E27FC236}">
                  <a16:creationId xmlns:a16="http://schemas.microsoft.com/office/drawing/2014/main" id="{F4468AA3-593D-CD29-7A90-FABA2F6EAE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988183" y="6288223"/>
              <a:ext cx="1314869" cy="1139553"/>
            </a:xfrm>
            <a:prstGeom prst="rect">
              <a:avLst/>
            </a:prstGeom>
          </p:spPr>
        </p:pic>
        <p:pic>
          <p:nvPicPr>
            <p:cNvPr id="80" name="Graphic 79">
              <a:extLst>
                <a:ext uri="{FF2B5EF4-FFF2-40B4-BE49-F238E27FC236}">
                  <a16:creationId xmlns:a16="http://schemas.microsoft.com/office/drawing/2014/main" id="{9E5C13CD-7AF6-DEF3-F10D-5C8966F88F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90346" y="6268507"/>
              <a:ext cx="1158813" cy="1158813"/>
            </a:xfrm>
            <a:prstGeom prst="rect">
              <a:avLst/>
            </a:prstGeom>
          </p:spPr>
        </p:pic>
        <p:pic>
          <p:nvPicPr>
            <p:cNvPr id="84" name="Graphic 83">
              <a:extLst>
                <a:ext uri="{FF2B5EF4-FFF2-40B4-BE49-F238E27FC236}">
                  <a16:creationId xmlns:a16="http://schemas.microsoft.com/office/drawing/2014/main" id="{CF6A5B13-8EC2-6E51-16AC-C57F3AE0BAF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65136" y="6430813"/>
              <a:ext cx="1019358" cy="834201"/>
            </a:xfrm>
            <a:prstGeom prst="rect">
              <a:avLst/>
            </a:prstGeom>
          </p:spPr>
        </p:pic>
      </p:grpSp>
    </p:spTree>
    <p:extLst>
      <p:ext uri="{BB962C8B-B14F-4D97-AF65-F5344CB8AC3E}">
        <p14:creationId xmlns:p14="http://schemas.microsoft.com/office/powerpoint/2010/main" val="29948940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E1275A-49A7-15C3-213A-6E1BC6A6596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4893C9-AEF0-3C2F-FE35-D9F433E536F0}"/>
              </a:ext>
            </a:extLst>
          </p:cNvPr>
          <p:cNvSpPr>
            <a:spLocks noGrp="1"/>
          </p:cNvSpPr>
          <p:nvPr>
            <p:ph type="sldNum" sz="quarter" idx="4"/>
          </p:nvPr>
        </p:nvSpPr>
        <p:spPr/>
        <p:txBody>
          <a:bodyPr/>
          <a:lstStyle/>
          <a:p>
            <a:pPr marL="0" marR="0" lvl="0" indent="0" algn="r" defTabSz="171450" rtl="0" eaLnBrk="1" fontAlgn="auto" latinLnBrk="0" hangingPunct="1">
              <a:lnSpc>
                <a:spcPct val="100000"/>
              </a:lnSpc>
              <a:spcBef>
                <a:spcPts val="0"/>
              </a:spcBef>
              <a:spcAft>
                <a:spcPts val="0"/>
              </a:spcAft>
              <a:buClrTx/>
              <a:buSzTx/>
              <a:buFontTx/>
              <a:buNone/>
              <a:tabLst/>
              <a:defRPr/>
            </a:pPr>
            <a:fld id="{402EAA05-6333-46EE-AAC8-A5AD6A996142}" type="slidenum">
              <a:rPr kumimoji="0" lang="en-US" sz="1050" b="1" i="0" u="none" strike="noStrike" kern="1200" cap="none" spc="0" normalizeH="0" baseline="0" noProof="0" smtClean="0">
                <a:ln>
                  <a:noFill/>
                </a:ln>
                <a:solidFill>
                  <a:srgbClr val="768394"/>
                </a:solidFill>
                <a:effectLst/>
                <a:uLnTx/>
                <a:uFillTx/>
                <a:latin typeface="Calibri" panose="020F0502020204030204"/>
                <a:ea typeface="+mn-ea"/>
                <a:cs typeface="+mn-cs"/>
              </a:rPr>
              <a:pPr marL="0" marR="0" lvl="0" indent="0" algn="r" defTabSz="171450" rtl="0" eaLnBrk="1" fontAlgn="auto" latinLnBrk="0" hangingPunct="1">
                <a:lnSpc>
                  <a:spcPct val="100000"/>
                </a:lnSpc>
                <a:spcBef>
                  <a:spcPts val="0"/>
                </a:spcBef>
                <a:spcAft>
                  <a:spcPts val="0"/>
                </a:spcAft>
                <a:buClrTx/>
                <a:buSzTx/>
                <a:buFontTx/>
                <a:buNone/>
                <a:tabLst/>
                <a:defRPr/>
              </a:pPr>
              <a:t>20</a:t>
            </a:fld>
            <a:endParaRPr kumimoji="0" lang="en-US" sz="1050" b="1" i="0" u="none" strike="noStrike" kern="1200" cap="none" spc="0" normalizeH="0" baseline="0" noProof="0" dirty="0">
              <a:ln>
                <a:noFill/>
              </a:ln>
              <a:solidFill>
                <a:srgbClr val="768394"/>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DBA22DA7-6090-171A-1EA3-AC5EB723BDA5}"/>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marL="0" marR="0" lvl="0" indent="0" algn="r" defTabSz="1828709" rtl="1" eaLnBrk="1" fontAlgn="auto" latinLnBrk="0" hangingPunct="1">
              <a:lnSpc>
                <a:spcPct val="115000"/>
              </a:lnSpc>
              <a:spcBef>
                <a:spcPct val="0"/>
              </a:spcBef>
              <a:spcAft>
                <a:spcPts val="300"/>
              </a:spcAft>
              <a:buClrTx/>
              <a:buSzTx/>
              <a:buFontTx/>
              <a:buNone/>
              <a:tabLst/>
              <a:defRPr/>
            </a:pPr>
            <a:r>
              <a:rPr kumimoji="0" lang="ar-SA" sz="1800" b="1" i="0" u="none" strike="noStrike" kern="100" cap="none" spc="0" normalizeH="0" baseline="0" noProof="0" dirty="0">
                <a:ln>
                  <a:noFill/>
                </a:ln>
                <a:solidFill>
                  <a:srgbClr val="002060"/>
                </a:solidFill>
                <a:effectLst/>
                <a:uLnTx/>
                <a:uFillTx/>
                <a:latin typeface="Aptos" panose="020B0004020202020204" pitchFamily="34" charset="0"/>
                <a:ea typeface="Aptos" panose="020B0004020202020204" pitchFamily="34" charset="0"/>
                <a:cs typeface="Sakkal Majalla" panose="02000000000000000000" pitchFamily="2" charset="-78"/>
              </a:rPr>
              <a:t>استنتاجات المقارنات المعيارية حسب القطاع (2\2)</a:t>
            </a:r>
            <a:endParaRPr kumimoji="0" lang="en-US" sz="1800" b="1" i="0" u="none" strike="noStrike" kern="100" cap="none" spc="0" normalizeH="0" baseline="0" noProof="0" dirty="0">
              <a:ln>
                <a:noFill/>
              </a:ln>
              <a:solidFill>
                <a:srgbClr val="002060"/>
              </a:solidFill>
              <a:effectLst/>
              <a:uLnTx/>
              <a:uFillTx/>
              <a:latin typeface="Aptos" panose="020B0004020202020204" pitchFamily="34" charset="0"/>
              <a:ea typeface="Aptos" panose="020B0004020202020204" pitchFamily="34" charset="0"/>
              <a:cs typeface="Sakkal Majalla" panose="02000000000000000000" pitchFamily="2" charset="-78"/>
            </a:endParaRPr>
          </a:p>
        </p:txBody>
      </p:sp>
      <p:sp>
        <p:nvSpPr>
          <p:cNvPr id="4" name="Rectangle 3">
            <a:extLst>
              <a:ext uri="{FF2B5EF4-FFF2-40B4-BE49-F238E27FC236}">
                <a16:creationId xmlns:a16="http://schemas.microsoft.com/office/drawing/2014/main" id="{2C39C151-F110-F64E-8505-18D37199BC76}"/>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marL="0" marR="0" lvl="0" indent="0" algn="r" defTabSz="171450" rtl="1" eaLnBrk="1" fontAlgn="auto" latinLnBrk="0" hangingPunct="1">
              <a:lnSpc>
                <a:spcPct val="100000"/>
              </a:lnSpc>
              <a:spcBef>
                <a:spcPts val="0"/>
              </a:spcBef>
              <a:spcAft>
                <a:spcPts val="0"/>
              </a:spcAft>
              <a:buClrTx/>
              <a:buSzTx/>
              <a:buFontTx/>
              <a:buNone/>
              <a:tabLst/>
              <a:defRPr/>
            </a:pPr>
            <a:endParaRPr kumimoji="0" lang="en-US" sz="253"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Rectangle 24">
            <a:extLst>
              <a:ext uri="{FF2B5EF4-FFF2-40B4-BE49-F238E27FC236}">
                <a16:creationId xmlns:a16="http://schemas.microsoft.com/office/drawing/2014/main" id="{CFFDA75D-06D8-EC61-B756-E21792D25EFB}"/>
              </a:ext>
            </a:extLst>
          </p:cNvPr>
          <p:cNvSpPr/>
          <p:nvPr/>
        </p:nvSpPr>
        <p:spPr>
          <a:xfrm flipH="1">
            <a:off x="5388083" y="1158528"/>
            <a:ext cx="1371600" cy="257869"/>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ar-SA" sz="1350" b="1" i="0" u="none" strike="noStrike" kern="0" cap="none" spc="0" normalizeH="0" baseline="0" noProof="0" dirty="0">
                <a:ln>
                  <a:noFill/>
                </a:ln>
                <a:solidFill>
                  <a:srgbClr val="283477"/>
                </a:solidFill>
                <a:effectLst/>
                <a:uLnTx/>
                <a:uFillTx/>
                <a:latin typeface="Sakkal Majalla" panose="02000000000000000000" pitchFamily="2" charset="-78"/>
                <a:ea typeface="+mn-ea"/>
                <a:cs typeface="Sakkal Majalla" panose="02000000000000000000" pitchFamily="2" charset="-78"/>
              </a:rPr>
              <a:t>المقارنة إقليميا </a:t>
            </a:r>
            <a:endParaRPr kumimoji="0" lang="en-US" sz="1350" b="1" i="0" u="none" strike="noStrike" kern="0" cap="none" spc="0" normalizeH="0" baseline="0" noProof="0" dirty="0">
              <a:ln>
                <a:noFill/>
              </a:ln>
              <a:solidFill>
                <a:srgbClr val="283477"/>
              </a:solidFill>
              <a:effectLst/>
              <a:uLnTx/>
              <a:uFillTx/>
              <a:latin typeface="Sakkal Majalla" panose="02000000000000000000" pitchFamily="2" charset="-78"/>
              <a:ea typeface="+mn-ea"/>
              <a:cs typeface="Sakkal Majalla" panose="02000000000000000000" pitchFamily="2" charset="-78"/>
            </a:endParaRPr>
          </a:p>
        </p:txBody>
      </p:sp>
      <p:cxnSp>
        <p:nvCxnSpPr>
          <p:cNvPr id="8" name="Straight Connector 25">
            <a:extLst>
              <a:ext uri="{FF2B5EF4-FFF2-40B4-BE49-F238E27FC236}">
                <a16:creationId xmlns:a16="http://schemas.microsoft.com/office/drawing/2014/main" id="{37740D85-1AAE-34BE-F1E4-DCB55B24FCA5}"/>
              </a:ext>
            </a:extLst>
          </p:cNvPr>
          <p:cNvCxnSpPr>
            <a:cxnSpLocks/>
          </p:cNvCxnSpPr>
          <p:nvPr/>
        </p:nvCxnSpPr>
        <p:spPr>
          <a:xfrm flipH="1">
            <a:off x="5156476" y="1416398"/>
            <a:ext cx="18348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29">
            <a:extLst>
              <a:ext uri="{FF2B5EF4-FFF2-40B4-BE49-F238E27FC236}">
                <a16:creationId xmlns:a16="http://schemas.microsoft.com/office/drawing/2014/main" id="{590B32D2-7023-E367-313B-C267621A2D61}"/>
              </a:ext>
            </a:extLst>
          </p:cNvPr>
          <p:cNvSpPr/>
          <p:nvPr/>
        </p:nvSpPr>
        <p:spPr>
          <a:xfrm flipH="1">
            <a:off x="3070118" y="1158528"/>
            <a:ext cx="1371600" cy="257869"/>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ar-SA" sz="1350" b="1" i="0" u="none" strike="noStrike" kern="0" cap="none" spc="0" normalizeH="0" baseline="0" noProof="0" dirty="0">
                <a:ln>
                  <a:noFill/>
                </a:ln>
                <a:solidFill>
                  <a:srgbClr val="283477"/>
                </a:solidFill>
                <a:effectLst/>
                <a:uLnTx/>
                <a:uFillTx/>
                <a:latin typeface="Sakkal Majalla" panose="02000000000000000000" pitchFamily="2" charset="-78"/>
                <a:ea typeface="+mn-ea"/>
                <a:cs typeface="Sakkal Majalla" panose="02000000000000000000" pitchFamily="2" charset="-78"/>
              </a:rPr>
              <a:t>المقارنة عالمياً</a:t>
            </a:r>
            <a:endParaRPr kumimoji="0" lang="en-US" sz="1350" b="1" i="0" u="none" strike="noStrike" kern="0" cap="none" spc="0" normalizeH="0" baseline="0" noProof="0" dirty="0">
              <a:ln>
                <a:noFill/>
              </a:ln>
              <a:solidFill>
                <a:srgbClr val="283477"/>
              </a:solidFill>
              <a:effectLst/>
              <a:uLnTx/>
              <a:uFillTx/>
              <a:latin typeface="Sakkal Majalla" panose="02000000000000000000" pitchFamily="2" charset="-78"/>
              <a:ea typeface="+mn-ea"/>
              <a:cs typeface="Sakkal Majalla" panose="02000000000000000000" pitchFamily="2" charset="-78"/>
            </a:endParaRPr>
          </a:p>
        </p:txBody>
      </p:sp>
      <p:cxnSp>
        <p:nvCxnSpPr>
          <p:cNvPr id="10" name="Straight Connector 31">
            <a:extLst>
              <a:ext uri="{FF2B5EF4-FFF2-40B4-BE49-F238E27FC236}">
                <a16:creationId xmlns:a16="http://schemas.microsoft.com/office/drawing/2014/main" id="{A49F0758-52E0-3F1A-165A-42FE7C8086B0}"/>
              </a:ext>
            </a:extLst>
          </p:cNvPr>
          <p:cNvCxnSpPr>
            <a:cxnSpLocks/>
          </p:cNvCxnSpPr>
          <p:nvPr/>
        </p:nvCxnSpPr>
        <p:spPr>
          <a:xfrm flipH="1">
            <a:off x="2838510" y="1416397"/>
            <a:ext cx="18348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32">
            <a:extLst>
              <a:ext uri="{FF2B5EF4-FFF2-40B4-BE49-F238E27FC236}">
                <a16:creationId xmlns:a16="http://schemas.microsoft.com/office/drawing/2014/main" id="{3B4FB815-ED31-935F-3725-B9E31DBFE031}"/>
              </a:ext>
            </a:extLst>
          </p:cNvPr>
          <p:cNvSpPr/>
          <p:nvPr/>
        </p:nvSpPr>
        <p:spPr>
          <a:xfrm flipH="1">
            <a:off x="747033" y="1158528"/>
            <a:ext cx="1371600" cy="257869"/>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ar-SA" sz="1350" b="1" i="0" u="none" strike="noStrike" kern="0" cap="none" spc="0" normalizeH="0" baseline="0" noProof="0" dirty="0">
                <a:ln>
                  <a:noFill/>
                </a:ln>
                <a:solidFill>
                  <a:srgbClr val="283477"/>
                </a:solidFill>
                <a:effectLst/>
                <a:uLnTx/>
                <a:uFillTx/>
                <a:latin typeface="Sakkal Majalla" panose="02000000000000000000" pitchFamily="2" charset="-78"/>
                <a:ea typeface="+mn-ea"/>
                <a:cs typeface="Sakkal Majalla" panose="02000000000000000000" pitchFamily="2" charset="-78"/>
              </a:rPr>
              <a:t>الاستنتاج</a:t>
            </a:r>
            <a:endParaRPr kumimoji="0" lang="en-US" sz="1350" b="1" i="0" u="none" strike="noStrike" kern="0" cap="none" spc="0" normalizeH="0" baseline="0" noProof="0" dirty="0">
              <a:ln>
                <a:noFill/>
              </a:ln>
              <a:solidFill>
                <a:srgbClr val="283477"/>
              </a:solidFill>
              <a:effectLst/>
              <a:uLnTx/>
              <a:uFillTx/>
              <a:latin typeface="Sakkal Majalla" panose="02000000000000000000" pitchFamily="2" charset="-78"/>
              <a:ea typeface="+mn-ea"/>
              <a:cs typeface="Sakkal Majalla" panose="02000000000000000000" pitchFamily="2" charset="-78"/>
            </a:endParaRPr>
          </a:p>
        </p:txBody>
      </p:sp>
      <p:cxnSp>
        <p:nvCxnSpPr>
          <p:cNvPr id="15" name="Straight Connector 33">
            <a:extLst>
              <a:ext uri="{FF2B5EF4-FFF2-40B4-BE49-F238E27FC236}">
                <a16:creationId xmlns:a16="http://schemas.microsoft.com/office/drawing/2014/main" id="{65F03AF6-E4C7-0B5D-7258-928C6365AA23}"/>
              </a:ext>
            </a:extLst>
          </p:cNvPr>
          <p:cNvCxnSpPr/>
          <p:nvPr/>
        </p:nvCxnSpPr>
        <p:spPr>
          <a:xfrm flipH="1">
            <a:off x="515426" y="1416397"/>
            <a:ext cx="18348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ectangle 34">
            <a:extLst>
              <a:ext uri="{FF2B5EF4-FFF2-40B4-BE49-F238E27FC236}">
                <a16:creationId xmlns:a16="http://schemas.microsoft.com/office/drawing/2014/main" id="{4EAA2AE4-7DD6-EE0A-BCE0-DEDCC399186E}"/>
              </a:ext>
            </a:extLst>
          </p:cNvPr>
          <p:cNvSpPr/>
          <p:nvPr/>
        </p:nvSpPr>
        <p:spPr>
          <a:xfrm flipH="1">
            <a:off x="7433813" y="1538445"/>
            <a:ext cx="1460021" cy="675000"/>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1" eaLnBrk="1" fontAlgn="base" latinLnBrk="0" hangingPunct="1">
              <a:lnSpc>
                <a:spcPct val="100000"/>
              </a:lnSpc>
              <a:spcBef>
                <a:spcPct val="0"/>
              </a:spcBef>
              <a:spcAft>
                <a:spcPct val="0"/>
              </a:spcAft>
              <a:buClr>
                <a:srgbClr val="FFFFFF"/>
              </a:buClr>
              <a:buSzTx/>
              <a:buFontTx/>
              <a:buNone/>
              <a:tabLst/>
              <a:defRPr/>
            </a:pPr>
            <a:r>
              <a:rPr kumimoji="0" lang="ar-SA" sz="1200" b="1" i="0" u="none" strike="noStrike" kern="0" cap="none" spc="0" normalizeH="0" baseline="0" noProof="0" dirty="0">
                <a:ln>
                  <a:noFill/>
                </a:ln>
                <a:solidFill>
                  <a:srgbClr val="FFFFFF"/>
                </a:solidFill>
                <a:effectLst/>
                <a:uLnTx/>
                <a:uFillTx/>
                <a:latin typeface="Sakkal Majalla" panose="02000000000000000000" pitchFamily="2" charset="-78"/>
                <a:ea typeface="+mn-ea"/>
                <a:cs typeface="Sakkal Majalla" panose="02000000000000000000" pitchFamily="2" charset="-78"/>
              </a:rPr>
              <a:t>بناء الميزة التنافسية</a:t>
            </a:r>
            <a:endParaRPr kumimoji="0" lang="en-US" sz="1200" b="1" i="0" u="none" strike="noStrike" kern="0" cap="none" spc="0" normalizeH="0" baseline="0" noProof="0" dirty="0">
              <a:ln>
                <a:noFill/>
              </a:ln>
              <a:solidFill>
                <a:srgbClr val="FFFFFF"/>
              </a:solidFill>
              <a:effectLst/>
              <a:uLnTx/>
              <a:uFillTx/>
              <a:latin typeface="Sakkal Majalla" panose="02000000000000000000" pitchFamily="2" charset="-78"/>
              <a:ea typeface="+mn-ea"/>
              <a:cs typeface="Sakkal Majalla" panose="02000000000000000000" pitchFamily="2" charset="-78"/>
            </a:endParaRPr>
          </a:p>
        </p:txBody>
      </p:sp>
      <p:sp>
        <p:nvSpPr>
          <p:cNvPr id="19" name="Rectangle 35">
            <a:extLst>
              <a:ext uri="{FF2B5EF4-FFF2-40B4-BE49-F238E27FC236}">
                <a16:creationId xmlns:a16="http://schemas.microsoft.com/office/drawing/2014/main" id="{26258AB5-29DA-0E33-ADD6-D82714D3AB59}"/>
              </a:ext>
            </a:extLst>
          </p:cNvPr>
          <p:cNvSpPr/>
          <p:nvPr/>
        </p:nvSpPr>
        <p:spPr>
          <a:xfrm flipH="1">
            <a:off x="7433813" y="2302450"/>
            <a:ext cx="1460021" cy="675000"/>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1" eaLnBrk="1" fontAlgn="base" latinLnBrk="0" hangingPunct="1">
              <a:lnSpc>
                <a:spcPct val="100000"/>
              </a:lnSpc>
              <a:spcBef>
                <a:spcPct val="0"/>
              </a:spcBef>
              <a:spcAft>
                <a:spcPct val="0"/>
              </a:spcAft>
              <a:buClr>
                <a:srgbClr val="FFFFFF"/>
              </a:buClr>
              <a:buSzTx/>
              <a:buFontTx/>
              <a:buNone/>
              <a:tabLst/>
              <a:defRPr/>
            </a:pPr>
            <a:r>
              <a:rPr kumimoji="0" lang="ar-SA" sz="1200" b="1" i="0" u="none" strike="noStrike" kern="0" cap="none" spc="0" normalizeH="0" baseline="0" noProof="0" dirty="0">
                <a:ln>
                  <a:noFill/>
                </a:ln>
                <a:solidFill>
                  <a:srgbClr val="FFFFFF"/>
                </a:solidFill>
                <a:effectLst/>
                <a:uLnTx/>
                <a:uFillTx/>
                <a:latin typeface="Sakkal Majalla" panose="02000000000000000000" pitchFamily="2" charset="-78"/>
                <a:ea typeface="+mn-ea"/>
                <a:cs typeface="Sakkal Majalla" panose="02000000000000000000" pitchFamily="2" charset="-78"/>
              </a:rPr>
              <a:t>إدارة المخاطر</a:t>
            </a:r>
            <a:endParaRPr kumimoji="0" lang="en-US" sz="1200" b="1" i="0" u="none" strike="noStrike" kern="0" cap="none" spc="0" normalizeH="0" baseline="0" noProof="0" dirty="0">
              <a:ln>
                <a:noFill/>
              </a:ln>
              <a:solidFill>
                <a:srgbClr val="FFFFFF"/>
              </a:solidFill>
              <a:effectLst/>
              <a:uLnTx/>
              <a:uFillTx/>
              <a:latin typeface="Sakkal Majalla" panose="02000000000000000000" pitchFamily="2" charset="-78"/>
              <a:ea typeface="+mn-ea"/>
              <a:cs typeface="Sakkal Majalla" panose="02000000000000000000" pitchFamily="2" charset="-78"/>
            </a:endParaRPr>
          </a:p>
        </p:txBody>
      </p:sp>
      <p:sp>
        <p:nvSpPr>
          <p:cNvPr id="20" name="Rectangle 36">
            <a:extLst>
              <a:ext uri="{FF2B5EF4-FFF2-40B4-BE49-F238E27FC236}">
                <a16:creationId xmlns:a16="http://schemas.microsoft.com/office/drawing/2014/main" id="{D6EADA34-DFD9-2233-1932-8E1C4A785FC8}"/>
              </a:ext>
            </a:extLst>
          </p:cNvPr>
          <p:cNvSpPr/>
          <p:nvPr/>
        </p:nvSpPr>
        <p:spPr>
          <a:xfrm flipH="1">
            <a:off x="7433813" y="3066456"/>
            <a:ext cx="1460021" cy="675000"/>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1" eaLnBrk="1" fontAlgn="base" latinLnBrk="0" hangingPunct="1">
              <a:lnSpc>
                <a:spcPct val="100000"/>
              </a:lnSpc>
              <a:spcBef>
                <a:spcPct val="0"/>
              </a:spcBef>
              <a:spcAft>
                <a:spcPct val="0"/>
              </a:spcAft>
              <a:buClr>
                <a:srgbClr val="FFFFFF"/>
              </a:buClr>
              <a:buSzTx/>
              <a:buFontTx/>
              <a:buNone/>
              <a:tabLst/>
              <a:defRPr/>
            </a:pPr>
            <a:r>
              <a:rPr kumimoji="0" lang="ar-SA" sz="1200" b="1" i="0" u="none" strike="noStrike" kern="0" cap="none" spc="0" normalizeH="0" baseline="0" noProof="0" dirty="0">
                <a:ln>
                  <a:noFill/>
                </a:ln>
                <a:solidFill>
                  <a:srgbClr val="FFFFFF"/>
                </a:solidFill>
                <a:effectLst/>
                <a:uLnTx/>
                <a:uFillTx/>
                <a:latin typeface="Sakkal Majalla" panose="02000000000000000000" pitchFamily="2" charset="-78"/>
                <a:ea typeface="+mn-ea"/>
                <a:cs typeface="Sakkal Majalla" panose="02000000000000000000" pitchFamily="2" charset="-78"/>
              </a:rPr>
              <a:t>المسؤولية الاجتماعية والاستدامة </a:t>
            </a:r>
            <a:r>
              <a:rPr kumimoji="0" lang="en-US" sz="1200" b="1" i="0" u="none" strike="noStrike" kern="0" cap="none" spc="0" normalizeH="0" baseline="0" noProof="0" dirty="0">
                <a:ln>
                  <a:noFill/>
                </a:ln>
                <a:solidFill>
                  <a:srgbClr val="FFFFFF"/>
                </a:solidFill>
                <a:effectLst/>
                <a:uLnTx/>
                <a:uFillTx/>
                <a:latin typeface="Sakkal Majalla" panose="02000000000000000000" pitchFamily="2" charset="-78"/>
                <a:ea typeface="+mn-ea"/>
                <a:cs typeface="Sakkal Majalla" panose="02000000000000000000" pitchFamily="2" charset="-78"/>
              </a:rPr>
              <a:t>(ESG)</a:t>
            </a:r>
          </a:p>
        </p:txBody>
      </p:sp>
      <p:sp>
        <p:nvSpPr>
          <p:cNvPr id="21" name="Rectangle 37">
            <a:extLst>
              <a:ext uri="{FF2B5EF4-FFF2-40B4-BE49-F238E27FC236}">
                <a16:creationId xmlns:a16="http://schemas.microsoft.com/office/drawing/2014/main" id="{27F51561-34ED-FC5E-9148-ADDC050973F2}"/>
              </a:ext>
            </a:extLst>
          </p:cNvPr>
          <p:cNvSpPr/>
          <p:nvPr/>
        </p:nvSpPr>
        <p:spPr>
          <a:xfrm flipH="1">
            <a:off x="7433813" y="3830461"/>
            <a:ext cx="1460021" cy="675000"/>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1" eaLnBrk="1" fontAlgn="base" latinLnBrk="0" hangingPunct="1">
              <a:lnSpc>
                <a:spcPct val="100000"/>
              </a:lnSpc>
              <a:spcBef>
                <a:spcPct val="0"/>
              </a:spcBef>
              <a:spcAft>
                <a:spcPct val="0"/>
              </a:spcAft>
              <a:buClr>
                <a:srgbClr val="FFFFFF"/>
              </a:buClr>
              <a:buSzTx/>
              <a:buFontTx/>
              <a:buNone/>
              <a:tabLst/>
              <a:defRPr/>
            </a:pPr>
            <a:r>
              <a:rPr kumimoji="0" lang="ar-SA" sz="1200" b="1" i="0" u="none" strike="noStrike" kern="0" cap="none" spc="0" normalizeH="0" baseline="0" noProof="0" dirty="0">
                <a:ln>
                  <a:noFill/>
                </a:ln>
                <a:solidFill>
                  <a:srgbClr val="FFFFFF"/>
                </a:solidFill>
                <a:effectLst/>
                <a:uLnTx/>
                <a:uFillTx/>
                <a:latin typeface="Sakkal Majalla" panose="02000000000000000000" pitchFamily="2" charset="-78"/>
                <a:ea typeface="+mn-ea"/>
                <a:cs typeface="Sakkal Majalla" panose="02000000000000000000" pitchFamily="2" charset="-78"/>
              </a:rPr>
              <a:t>القيمة المضافة للعلامة التجارية</a:t>
            </a:r>
            <a:endParaRPr kumimoji="0" lang="en-US" sz="1200" b="1" i="0" u="none" strike="noStrike" kern="0" cap="none" spc="0" normalizeH="0" baseline="0" noProof="0" dirty="0">
              <a:ln>
                <a:noFill/>
              </a:ln>
              <a:solidFill>
                <a:srgbClr val="FFFFFF"/>
              </a:solidFill>
              <a:effectLst/>
              <a:uLnTx/>
              <a:uFillTx/>
              <a:latin typeface="Sakkal Majalla" panose="02000000000000000000" pitchFamily="2" charset="-78"/>
              <a:ea typeface="+mn-ea"/>
              <a:cs typeface="Sakkal Majalla" panose="02000000000000000000" pitchFamily="2" charset="-78"/>
            </a:endParaRPr>
          </a:p>
        </p:txBody>
      </p:sp>
      <p:sp>
        <p:nvSpPr>
          <p:cNvPr id="22" name="Rectangle 38">
            <a:extLst>
              <a:ext uri="{FF2B5EF4-FFF2-40B4-BE49-F238E27FC236}">
                <a16:creationId xmlns:a16="http://schemas.microsoft.com/office/drawing/2014/main" id="{0B469D22-BD60-9756-6C16-3B7F2D832F0A}"/>
              </a:ext>
            </a:extLst>
          </p:cNvPr>
          <p:cNvSpPr/>
          <p:nvPr/>
        </p:nvSpPr>
        <p:spPr>
          <a:xfrm flipH="1">
            <a:off x="5059393" y="1538445"/>
            <a:ext cx="2264432" cy="675000"/>
          </a:xfrm>
          <a:prstGeom prst="rect">
            <a:avLst/>
          </a:prstGeom>
          <a:solidFill>
            <a:srgbClr val="D6DC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marR="0" lvl="0" indent="-214313" algn="r" defTabSz="685800"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ar-SA" sz="900" b="0"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الميزة التنافسية هي القدرة على اتخاذ قرار استثماري سريع والاستفادة من الفرص الناشئة</a:t>
            </a:r>
          </a:p>
          <a:p>
            <a:pPr marL="214313" marR="0" lvl="0" indent="-214313" algn="r" defTabSz="685800"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ar-SA" sz="9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مدعومة بوجود قاعدة تمويل </a:t>
            </a:r>
            <a:r>
              <a:rPr kumimoji="0" lang="ar-SA" sz="900" b="0"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قوية</a:t>
            </a:r>
            <a:endParaRPr kumimoji="0" lang="en-US" sz="9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23" name="Rectangle 39">
            <a:extLst>
              <a:ext uri="{FF2B5EF4-FFF2-40B4-BE49-F238E27FC236}">
                <a16:creationId xmlns:a16="http://schemas.microsoft.com/office/drawing/2014/main" id="{A455772B-FA06-1E73-3EA3-53617FCEDB08}"/>
              </a:ext>
            </a:extLst>
          </p:cNvPr>
          <p:cNvSpPr/>
          <p:nvPr/>
        </p:nvSpPr>
        <p:spPr>
          <a:xfrm flipH="1">
            <a:off x="5059393" y="2302450"/>
            <a:ext cx="2264432" cy="675000"/>
          </a:xfrm>
          <a:prstGeom prst="rect">
            <a:avLst/>
          </a:prstGeom>
          <a:solidFill>
            <a:srgbClr val="D6DC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marR="0" lvl="0" indent="-214313" algn="r" defTabSz="685800"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ar-SA" sz="900" b="0"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تتخذ خطوات لفصل المخاطر بين الشركات تحديد سقف استثماري لأي قطاع لتجنب مخاطر التركيز في قطاع واحد </a:t>
            </a:r>
            <a:endParaRPr kumimoji="0" lang="en-US" sz="9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24" name="Rectangle 40">
            <a:extLst>
              <a:ext uri="{FF2B5EF4-FFF2-40B4-BE49-F238E27FC236}">
                <a16:creationId xmlns:a16="http://schemas.microsoft.com/office/drawing/2014/main" id="{1A13B88F-F934-DBD5-0666-8E7955B4ACFD}"/>
              </a:ext>
            </a:extLst>
          </p:cNvPr>
          <p:cNvSpPr/>
          <p:nvPr/>
        </p:nvSpPr>
        <p:spPr>
          <a:xfrm flipH="1">
            <a:off x="5059393" y="3066456"/>
            <a:ext cx="2264432" cy="675000"/>
          </a:xfrm>
          <a:prstGeom prst="rect">
            <a:avLst/>
          </a:prstGeom>
          <a:solidFill>
            <a:srgbClr val="D6DC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marR="0" lvl="0" indent="-214313" algn="r" defTabSz="685800"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ar-SA" sz="9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الالتزام برؤية الدولة </a:t>
            </a:r>
            <a:r>
              <a:rPr kumimoji="0" lang="ar-SA" sz="900" b="0"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والاستثمار في النمو: ربط استراتيجيات الاستدامة بالرؤى الوطنية </a:t>
            </a:r>
          </a:p>
          <a:p>
            <a:pPr marL="214313" marR="0" lvl="0" indent="-214313" algn="r" defTabSz="685800"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ar-SA" sz="9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الاستثمار مباشرة </a:t>
            </a:r>
            <a:r>
              <a:rPr kumimoji="0" lang="ar-SA" sz="900"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في قطاعات الطاقة النظيفة والتطوير المستدام ليتماشى مع التوجهات الحكومية.</a:t>
            </a:r>
            <a:endParaRPr kumimoji="0" lang="en-US" sz="900"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25" name="Rectangle 41">
            <a:extLst>
              <a:ext uri="{FF2B5EF4-FFF2-40B4-BE49-F238E27FC236}">
                <a16:creationId xmlns:a16="http://schemas.microsoft.com/office/drawing/2014/main" id="{04B2AFB7-22FB-C23B-241D-7A3CFEA1B9F2}"/>
              </a:ext>
            </a:extLst>
          </p:cNvPr>
          <p:cNvSpPr/>
          <p:nvPr/>
        </p:nvSpPr>
        <p:spPr>
          <a:xfrm flipH="1">
            <a:off x="5059393" y="3830461"/>
            <a:ext cx="2264432" cy="675000"/>
          </a:xfrm>
          <a:prstGeom prst="rect">
            <a:avLst/>
          </a:prstGeom>
          <a:solidFill>
            <a:srgbClr val="D6DC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r" defTabSz="685800"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ar-SA" sz="900" b="0"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تستخدم هذه الشركات سمعتها ككيانات قوية لفتح الأبواب للشركات التابعة خاصة في الصفقات الكبرى والمشاريع الحكومية</a:t>
            </a:r>
            <a:endParaRPr kumimoji="0" lang="en-US" sz="9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26" name="Rectangle 42">
            <a:extLst>
              <a:ext uri="{FF2B5EF4-FFF2-40B4-BE49-F238E27FC236}">
                <a16:creationId xmlns:a16="http://schemas.microsoft.com/office/drawing/2014/main" id="{41A88E2A-FA5C-DE69-494F-CF4FF053A8EA}"/>
              </a:ext>
            </a:extLst>
          </p:cNvPr>
          <p:cNvSpPr/>
          <p:nvPr/>
        </p:nvSpPr>
        <p:spPr>
          <a:xfrm flipH="1">
            <a:off x="2588794" y="1538445"/>
            <a:ext cx="2363203" cy="675000"/>
          </a:xfrm>
          <a:prstGeom prst="rect">
            <a:avLst/>
          </a:prstGeom>
          <a:solidFill>
            <a:srgbClr val="D6DC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marR="0" lvl="0" indent="-214313" algn="r" defTabSz="685800"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ar-SA" sz="9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الوصول والخبرة </a:t>
            </a:r>
            <a:r>
              <a:rPr kumimoji="0" lang="ar-SA" sz="900" b="0"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الى صفقات غير متاحة للعامة ووجود فريق إدارة متعمق في الأصول او قيادة ذات رؤية استثنائية</a:t>
            </a:r>
            <a:endParaRPr kumimoji="0" lang="en-US" sz="9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27" name="Rectangle 43">
            <a:extLst>
              <a:ext uri="{FF2B5EF4-FFF2-40B4-BE49-F238E27FC236}">
                <a16:creationId xmlns:a16="http://schemas.microsoft.com/office/drawing/2014/main" id="{F60BA077-A183-BDAD-6812-8E8CCBF290AF}"/>
              </a:ext>
            </a:extLst>
          </p:cNvPr>
          <p:cNvSpPr/>
          <p:nvPr/>
        </p:nvSpPr>
        <p:spPr>
          <a:xfrm flipH="1">
            <a:off x="2588794" y="2302450"/>
            <a:ext cx="2363203" cy="675000"/>
          </a:xfrm>
          <a:prstGeom prst="rect">
            <a:avLst/>
          </a:prstGeom>
          <a:solidFill>
            <a:srgbClr val="D6DC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marR="0" lvl="0" indent="-214313" algn="r" defTabSz="685800"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ar-SA" sz="9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إدارة مخاطر رأس المال </a:t>
            </a:r>
            <a:r>
              <a:rPr kumimoji="0" lang="ar-SA" sz="900" b="0"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يتم التركيز على توزيع المخاطر بين فئات الأصول المتخلفة؛ الأسهم, الائتمان, العقار واستخدام التأمين كآلية لامتصاص المخاطر </a:t>
            </a:r>
            <a:endParaRPr kumimoji="0" lang="en-US" sz="9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28" name="Rectangle 44">
            <a:extLst>
              <a:ext uri="{FF2B5EF4-FFF2-40B4-BE49-F238E27FC236}">
                <a16:creationId xmlns:a16="http://schemas.microsoft.com/office/drawing/2014/main" id="{87F55CE3-0382-0E40-FDC3-605695FF3CA9}"/>
              </a:ext>
            </a:extLst>
          </p:cNvPr>
          <p:cNvSpPr/>
          <p:nvPr/>
        </p:nvSpPr>
        <p:spPr>
          <a:xfrm flipH="1">
            <a:off x="2588794" y="3066456"/>
            <a:ext cx="2363203" cy="675000"/>
          </a:xfrm>
          <a:prstGeom prst="rect">
            <a:avLst/>
          </a:prstGeom>
          <a:solidFill>
            <a:srgbClr val="D6DC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marR="0" lvl="0" indent="-214313" algn="r" defTabSz="685800"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ar-SA" sz="900" b="0"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رؤية الاستدامة (</a:t>
            </a:r>
            <a:r>
              <a:rPr kumimoji="0" lang="en-US" sz="900" b="0"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ESG</a:t>
            </a:r>
            <a:r>
              <a:rPr kumimoji="0" lang="ar-SA" sz="900" b="0"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كقطاع استثماري ضخم حيث تدار صناديق متخصصة في الطاقة المتجددة والبنية التحتية المستدامة التي تحقق عوائد مجزية </a:t>
            </a:r>
            <a:endParaRPr kumimoji="0" lang="en-US" sz="9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29" name="Rectangle 45">
            <a:extLst>
              <a:ext uri="{FF2B5EF4-FFF2-40B4-BE49-F238E27FC236}">
                <a16:creationId xmlns:a16="http://schemas.microsoft.com/office/drawing/2014/main" id="{576F125B-EE14-CB8B-2B7D-AF35DB9A2F7D}"/>
              </a:ext>
            </a:extLst>
          </p:cNvPr>
          <p:cNvSpPr/>
          <p:nvPr/>
        </p:nvSpPr>
        <p:spPr>
          <a:xfrm flipH="1">
            <a:off x="2588794" y="3830461"/>
            <a:ext cx="2363203" cy="675000"/>
          </a:xfrm>
          <a:prstGeom prst="rect">
            <a:avLst/>
          </a:prstGeom>
          <a:solidFill>
            <a:srgbClr val="D6DCE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marR="0" lvl="0" indent="-214313" algn="r" defTabSz="685800"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ar-SA" sz="900" b="0"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القيمة المضافة هي في الخبرة الفنية العميقة والوصول الى شبكات التمويل العالمية وليس فقط القوة الإقليمية </a:t>
            </a:r>
            <a:endParaRPr kumimoji="0" lang="en-US" sz="9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30" name="Rectangle 46">
            <a:extLst>
              <a:ext uri="{FF2B5EF4-FFF2-40B4-BE49-F238E27FC236}">
                <a16:creationId xmlns:a16="http://schemas.microsoft.com/office/drawing/2014/main" id="{13A72D26-5030-A4F4-C825-6C2D3E1E99CC}"/>
              </a:ext>
            </a:extLst>
          </p:cNvPr>
          <p:cNvSpPr/>
          <p:nvPr/>
        </p:nvSpPr>
        <p:spPr>
          <a:xfrm flipH="1">
            <a:off x="457200" y="1538445"/>
            <a:ext cx="2021605" cy="675000"/>
          </a:xfrm>
          <a:prstGeom prst="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2075" marR="0" lvl="0" indent="-92075" algn="r" defTabSz="685800"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ar-SA" sz="9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تحديد ميزة تنافسية </a:t>
            </a:r>
            <a:r>
              <a:rPr kumimoji="0" lang="ar-SA" sz="900" b="0"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معرفية، أو إقليمية عميقة ،او الوصول للتقنية ،او القدرة على التمويل والتركيز عليها</a:t>
            </a:r>
            <a:endParaRPr kumimoji="0" lang="en-US" sz="9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31" name="Rectangle 47">
            <a:extLst>
              <a:ext uri="{FF2B5EF4-FFF2-40B4-BE49-F238E27FC236}">
                <a16:creationId xmlns:a16="http://schemas.microsoft.com/office/drawing/2014/main" id="{B914FF94-9303-F102-8A16-6053E076E7A3}"/>
              </a:ext>
            </a:extLst>
          </p:cNvPr>
          <p:cNvSpPr/>
          <p:nvPr/>
        </p:nvSpPr>
        <p:spPr>
          <a:xfrm flipH="1">
            <a:off x="457200" y="2302450"/>
            <a:ext cx="2021605" cy="675000"/>
          </a:xfrm>
          <a:prstGeom prst="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2075" marR="0" lvl="0" indent="-92075" algn="r" defTabSz="685800"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ar-SA" sz="9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فصل المخاطر المالية </a:t>
            </a:r>
            <a:r>
              <a:rPr kumimoji="0" lang="ar-SA" sz="900" b="0"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عن التشغيلية بناء إطار متقدم لإدارة مخاطر المجموعة </a:t>
            </a:r>
            <a:endParaRPr kumimoji="0" lang="en-US" sz="900" b="0"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32" name="Rectangle 48">
            <a:extLst>
              <a:ext uri="{FF2B5EF4-FFF2-40B4-BE49-F238E27FC236}">
                <a16:creationId xmlns:a16="http://schemas.microsoft.com/office/drawing/2014/main" id="{1D527703-8DCF-39D9-5D75-C4B6899AAA39}"/>
              </a:ext>
            </a:extLst>
          </p:cNvPr>
          <p:cNvSpPr/>
          <p:nvPr/>
        </p:nvSpPr>
        <p:spPr>
          <a:xfrm flipH="1">
            <a:off x="457200" y="3066456"/>
            <a:ext cx="2021605" cy="675000"/>
          </a:xfrm>
          <a:prstGeom prst="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2075" marR="0" lvl="0" indent="-92075" algn="r" defTabSz="685800"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ar-SA" sz="9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تحويل الالتزام الى</a:t>
            </a:r>
            <a:r>
              <a:rPr kumimoji="0" lang="ar-SA" sz="900" b="0"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9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استثمار</a:t>
            </a:r>
            <a:r>
              <a:rPr kumimoji="0" lang="ar-SA" sz="900" b="0"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تحويل مفهوم الاستدامة من مجرد التزام الى فرصة استثمارية أساسية </a:t>
            </a:r>
          </a:p>
          <a:p>
            <a:pPr marL="92075" marR="0" lvl="0" indent="-92075" algn="r" defTabSz="685800"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ar-SA" sz="9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انشاء ذراع استثماري </a:t>
            </a:r>
            <a:r>
              <a:rPr kumimoji="0" lang="ar-SA" sz="900" b="0"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متخصص في الأصول الخضراء لتمويل مشاريع ذات عائد مالي وبيئي</a:t>
            </a:r>
          </a:p>
        </p:txBody>
      </p:sp>
      <p:sp>
        <p:nvSpPr>
          <p:cNvPr id="33" name="Rectangle 49">
            <a:extLst>
              <a:ext uri="{FF2B5EF4-FFF2-40B4-BE49-F238E27FC236}">
                <a16:creationId xmlns:a16="http://schemas.microsoft.com/office/drawing/2014/main" id="{870214CC-4883-BCFA-3150-5C45E23D0A93}"/>
              </a:ext>
            </a:extLst>
          </p:cNvPr>
          <p:cNvSpPr/>
          <p:nvPr/>
        </p:nvSpPr>
        <p:spPr>
          <a:xfrm flipH="1">
            <a:off x="457200" y="3830461"/>
            <a:ext cx="2021605" cy="675000"/>
          </a:xfrm>
          <a:prstGeom prst="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2075" marR="0" lvl="0" indent="-92075" algn="r" defTabSz="685800" rtl="1" eaLnBrk="1" fontAlgn="auto" latinLnBrk="0" hangingPunct="1">
              <a:lnSpc>
                <a:spcPct val="100000"/>
              </a:lnSpc>
              <a:spcBef>
                <a:spcPts val="0"/>
              </a:spcBef>
              <a:spcAft>
                <a:spcPts val="0"/>
              </a:spcAft>
              <a:buClrTx/>
              <a:buSzTx/>
              <a:buFont typeface="Arial" panose="020B0604020202020204" pitchFamily="34" charset="0"/>
              <a:buChar char="•"/>
              <a:tabLst>
                <a:tab pos="92075" algn="l"/>
              </a:tabLst>
              <a:defRPr/>
            </a:pPr>
            <a:r>
              <a:rPr kumimoji="0" lang="ar-SA" sz="9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تحويل الاسم الى اداة نمو</a:t>
            </a:r>
            <a:r>
              <a:rPr kumimoji="0" lang="ar-SA" sz="900" b="0"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تعمل القابضة على تحويل علامتها التجارية من مالكة عقار الى ممكن نمو </a:t>
            </a:r>
          </a:p>
          <a:p>
            <a:pPr marL="92075" marR="0" lvl="0" indent="-92075" algn="r" defTabSz="685800" rtl="1" eaLnBrk="1" fontAlgn="auto" latinLnBrk="0" hangingPunct="1">
              <a:lnSpc>
                <a:spcPct val="100000"/>
              </a:lnSpc>
              <a:spcBef>
                <a:spcPts val="0"/>
              </a:spcBef>
              <a:spcAft>
                <a:spcPts val="0"/>
              </a:spcAft>
              <a:buClrTx/>
              <a:buSzTx/>
              <a:buFont typeface="Arial" panose="020B0604020202020204" pitchFamily="34" charset="0"/>
              <a:buChar char="•"/>
              <a:tabLst>
                <a:tab pos="92075" algn="l"/>
              </a:tabLst>
              <a:defRPr/>
            </a:pPr>
            <a:r>
              <a:rPr kumimoji="0" lang="ar-SA" sz="9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اقتصار القيمة المضافة </a:t>
            </a:r>
            <a:r>
              <a:rPr kumimoji="0" lang="ar-SA" sz="900" b="0"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على التمويل والمظلة الاشرافية القوية والحوكمة بدلًا من الدعم التشغيلي</a:t>
            </a:r>
            <a:endParaRPr kumimoji="0" lang="en-US" sz="900" b="0"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34" name="Rectangle 50">
            <a:extLst>
              <a:ext uri="{FF2B5EF4-FFF2-40B4-BE49-F238E27FC236}">
                <a16:creationId xmlns:a16="http://schemas.microsoft.com/office/drawing/2014/main" id="{5AEAB71E-EA4D-2036-1200-0F9A9890F552}"/>
              </a:ext>
            </a:extLst>
          </p:cNvPr>
          <p:cNvSpPr/>
          <p:nvPr/>
        </p:nvSpPr>
        <p:spPr>
          <a:xfrm flipH="1">
            <a:off x="7433813" y="1191570"/>
            <a:ext cx="1371600" cy="257869"/>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ar-SA" sz="1350" b="1" i="0" u="none" strike="noStrike" kern="0" cap="none" spc="0" normalizeH="0" baseline="0" noProof="0" dirty="0">
                <a:ln>
                  <a:noFill/>
                </a:ln>
                <a:solidFill>
                  <a:srgbClr val="283477"/>
                </a:solidFill>
                <a:effectLst/>
                <a:uLnTx/>
                <a:uFillTx/>
                <a:latin typeface="Sakkal Majalla" panose="02000000000000000000" pitchFamily="2" charset="-78"/>
                <a:ea typeface="+mn-ea"/>
                <a:cs typeface="Sakkal Majalla" panose="02000000000000000000" pitchFamily="2" charset="-78"/>
              </a:rPr>
              <a:t>المحور</a:t>
            </a:r>
            <a:endParaRPr kumimoji="0" lang="en-US" sz="1350" b="1" i="0" u="none" strike="noStrike" kern="0" cap="none" spc="0" normalizeH="0" baseline="0" noProof="0" dirty="0">
              <a:ln>
                <a:noFill/>
              </a:ln>
              <a:solidFill>
                <a:srgbClr val="283477"/>
              </a:solidFill>
              <a:effectLst/>
              <a:uLnTx/>
              <a:uFillTx/>
              <a:latin typeface="Sakkal Majalla" panose="02000000000000000000" pitchFamily="2" charset="-78"/>
              <a:ea typeface="+mn-ea"/>
              <a:cs typeface="Sakkal Majalla" panose="02000000000000000000" pitchFamily="2" charset="-78"/>
            </a:endParaRPr>
          </a:p>
        </p:txBody>
      </p:sp>
    </p:spTree>
    <p:extLst>
      <p:ext uri="{BB962C8B-B14F-4D97-AF65-F5344CB8AC3E}">
        <p14:creationId xmlns:p14="http://schemas.microsoft.com/office/powerpoint/2010/main" val="1814519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73563"/>
        </a:solidFill>
        <a:effectLst/>
      </p:bgPr>
    </p:bg>
    <p:spTree>
      <p:nvGrpSpPr>
        <p:cNvPr id="1" name="">
          <a:extLst>
            <a:ext uri="{FF2B5EF4-FFF2-40B4-BE49-F238E27FC236}">
              <a16:creationId xmlns:a16="http://schemas.microsoft.com/office/drawing/2014/main" id="{D78B320F-1074-9A73-1E29-746B3CD9F061}"/>
            </a:ext>
          </a:extLst>
        </p:cNvPr>
        <p:cNvGrpSpPr/>
        <p:nvPr/>
      </p:nvGrpSpPr>
      <p:grpSpPr>
        <a:xfrm>
          <a:off x="0" y="0"/>
          <a:ext cx="0" cy="0"/>
          <a:chOff x="0" y="0"/>
          <a:chExt cx="0" cy="0"/>
        </a:xfrm>
      </p:grpSpPr>
      <p:pic>
        <p:nvPicPr>
          <p:cNvPr id="3" name="صورة 2" descr="صورة تحتوي على أزرق, لقطة شاشة, أزرق كهربائي, الرسومات&#10;&#10;تم إنشاء الوصف تلقائياً">
            <a:extLst>
              <a:ext uri="{FF2B5EF4-FFF2-40B4-BE49-F238E27FC236}">
                <a16:creationId xmlns:a16="http://schemas.microsoft.com/office/drawing/2014/main" id="{F09A33A3-7728-7BCA-2548-207CF1A6F090}"/>
              </a:ext>
            </a:extLst>
          </p:cNvPr>
          <p:cNvPicPr>
            <a:picLocks noGrp="1" noRot="1" noChangeAspect="1" noMove="1" noResize="1" noEditPoints="1" noAdjustHandles="1" noChangeArrowheads="1" noChangeShapeType="1" noCrop="1"/>
          </p:cNvPicPr>
          <p:nvPr/>
        </p:nvPicPr>
        <p:blipFill>
          <a:blip r:embed="rId3"/>
          <a:srcRect t="50" r="67949" b="65992"/>
          <a:stretch/>
        </p:blipFill>
        <p:spPr>
          <a:xfrm>
            <a:off x="5314890" y="1794510"/>
            <a:ext cx="3498435" cy="2994660"/>
          </a:xfrm>
          <a:prstGeom prst="rect">
            <a:avLst/>
          </a:prstGeom>
        </p:spPr>
      </p:pic>
      <p:sp>
        <p:nvSpPr>
          <p:cNvPr id="2" name="مربع نص 1">
            <a:extLst>
              <a:ext uri="{FF2B5EF4-FFF2-40B4-BE49-F238E27FC236}">
                <a16:creationId xmlns:a16="http://schemas.microsoft.com/office/drawing/2014/main" id="{57CD8D61-E898-6749-AC05-A83BB97A5878}"/>
              </a:ext>
            </a:extLst>
          </p:cNvPr>
          <p:cNvSpPr txBox="1"/>
          <p:nvPr/>
        </p:nvSpPr>
        <p:spPr>
          <a:xfrm>
            <a:off x="5006638" y="2143644"/>
            <a:ext cx="3806687" cy="1419748"/>
          </a:xfrm>
          <a:prstGeom prst="rect">
            <a:avLst/>
          </a:prstGeom>
        </p:spPr>
        <p:txBody>
          <a:bodyPr wrap="square" rtlCol="1">
            <a:spAutoFit/>
          </a:bodyPr>
          <a:lstStyle/>
          <a:p>
            <a:pPr algn="r"/>
            <a:r>
              <a:rPr lang="en-US" sz="4313" b="1">
                <a:solidFill>
                  <a:schemeClr val="bg1"/>
                </a:solidFill>
                <a:latin typeface="Sakkal Majalla" panose="02000000000000000000" pitchFamily="2" charset="-78"/>
                <a:cs typeface="Sakkal Majalla" panose="02000000000000000000" pitchFamily="2" charset="-78"/>
              </a:rPr>
              <a:t>تقييم</a:t>
            </a:r>
            <a:br>
              <a:rPr lang="en-US" sz="4313" b="1">
                <a:solidFill>
                  <a:schemeClr val="bg1"/>
                </a:solidFill>
                <a:latin typeface="Sakkal Majalla" panose="02000000000000000000" pitchFamily="2" charset="-78"/>
                <a:cs typeface="Sakkal Majalla" panose="02000000000000000000" pitchFamily="2" charset="-78"/>
              </a:rPr>
            </a:br>
            <a:r>
              <a:rPr lang="en-US" sz="4313" b="1">
                <a:solidFill>
                  <a:schemeClr val="bg1"/>
                </a:solidFill>
                <a:latin typeface="Sakkal Majalla" panose="02000000000000000000" pitchFamily="2" charset="-78"/>
                <a:cs typeface="Sakkal Majalla" panose="02000000000000000000" pitchFamily="2" charset="-78"/>
              </a:rPr>
              <a:t>الرؤية والرسالة</a:t>
            </a:r>
            <a:endParaRPr lang="en-US" sz="4313" b="1" dirty="0">
              <a:solidFill>
                <a:schemeClr val="bg1"/>
              </a:solidFill>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127406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A512AA-26D1-8A44-9935-7F26B77078D6}"/>
            </a:ext>
          </a:extLst>
        </p:cNvPr>
        <p:cNvGrpSpPr/>
        <p:nvPr/>
      </p:nvGrpSpPr>
      <p:grpSpPr>
        <a:xfrm>
          <a:off x="0" y="0"/>
          <a:ext cx="0" cy="0"/>
          <a:chOff x="0" y="0"/>
          <a:chExt cx="0" cy="0"/>
        </a:xfrm>
      </p:grpSpPr>
      <p:sp>
        <p:nvSpPr>
          <p:cNvPr id="70" name="Rectangle: Rounded Corners 69">
            <a:extLst>
              <a:ext uri="{FF2B5EF4-FFF2-40B4-BE49-F238E27FC236}">
                <a16:creationId xmlns:a16="http://schemas.microsoft.com/office/drawing/2014/main" id="{0F224F79-8827-C5D3-E19D-C35CC543E0D5}"/>
              </a:ext>
            </a:extLst>
          </p:cNvPr>
          <p:cNvSpPr/>
          <p:nvPr/>
        </p:nvSpPr>
        <p:spPr>
          <a:xfrm>
            <a:off x="6080936" y="3456005"/>
            <a:ext cx="2103120" cy="1028646"/>
          </a:xfrm>
          <a:prstGeom prst="roundRect">
            <a:avLst>
              <a:gd name="adj" fmla="val 8461"/>
            </a:avLst>
          </a:prstGeom>
          <a:solidFill>
            <a:schemeClr val="accent4">
              <a:lumMod val="20000"/>
              <a:lumOff val="80000"/>
            </a:schemeClr>
          </a:solidFill>
          <a:ln w="0" cap="flat">
            <a:noFill/>
            <a:prstDash val="solid"/>
            <a:miter/>
          </a:ln>
        </p:spPr>
        <p:txBody>
          <a:bodyPr rtlCol="0" anchor="ctr"/>
          <a:lstStyle/>
          <a:p>
            <a:pPr marL="0" algn="r" defTabSz="457200" rtl="1" eaLnBrk="1" latinLnBrk="0" hangingPunct="1"/>
            <a:endParaRPr lang="en-US" dirty="0"/>
          </a:p>
        </p:txBody>
      </p:sp>
      <p:sp>
        <p:nvSpPr>
          <p:cNvPr id="71" name="Rectangle: Rounded Corners 70">
            <a:extLst>
              <a:ext uri="{FF2B5EF4-FFF2-40B4-BE49-F238E27FC236}">
                <a16:creationId xmlns:a16="http://schemas.microsoft.com/office/drawing/2014/main" id="{26C0CA10-4F28-2940-6D49-2116D1710ABB}"/>
              </a:ext>
            </a:extLst>
          </p:cNvPr>
          <p:cNvSpPr/>
          <p:nvPr/>
        </p:nvSpPr>
        <p:spPr>
          <a:xfrm>
            <a:off x="3520441" y="3456005"/>
            <a:ext cx="2103120" cy="1028646"/>
          </a:xfrm>
          <a:prstGeom prst="roundRect">
            <a:avLst>
              <a:gd name="adj" fmla="val 8461"/>
            </a:avLst>
          </a:prstGeom>
          <a:solidFill>
            <a:schemeClr val="accent4">
              <a:lumMod val="20000"/>
              <a:lumOff val="80000"/>
            </a:schemeClr>
          </a:solidFill>
          <a:ln w="0" cap="flat">
            <a:noFill/>
            <a:prstDash val="solid"/>
            <a:miter/>
          </a:ln>
        </p:spPr>
        <p:txBody>
          <a:bodyPr rtlCol="0" anchor="ctr"/>
          <a:lstStyle/>
          <a:p>
            <a:pPr marL="0" algn="r" defTabSz="457200" rtl="1" eaLnBrk="1" latinLnBrk="0" hangingPunct="1"/>
            <a:endParaRPr lang="en-US" dirty="0"/>
          </a:p>
        </p:txBody>
      </p:sp>
      <p:sp>
        <p:nvSpPr>
          <p:cNvPr id="72" name="Rectangle: Rounded Corners 71">
            <a:extLst>
              <a:ext uri="{FF2B5EF4-FFF2-40B4-BE49-F238E27FC236}">
                <a16:creationId xmlns:a16="http://schemas.microsoft.com/office/drawing/2014/main" id="{30D34D3F-63A2-2ABD-B380-0DB993E129EB}"/>
              </a:ext>
            </a:extLst>
          </p:cNvPr>
          <p:cNvSpPr/>
          <p:nvPr/>
        </p:nvSpPr>
        <p:spPr>
          <a:xfrm>
            <a:off x="959945" y="3456005"/>
            <a:ext cx="2103120" cy="1028646"/>
          </a:xfrm>
          <a:prstGeom prst="roundRect">
            <a:avLst>
              <a:gd name="adj" fmla="val 8461"/>
            </a:avLst>
          </a:prstGeom>
          <a:solidFill>
            <a:schemeClr val="accent4">
              <a:lumMod val="20000"/>
              <a:lumOff val="80000"/>
            </a:schemeClr>
          </a:solidFill>
          <a:ln w="0" cap="flat">
            <a:noFill/>
            <a:prstDash val="solid"/>
            <a:miter/>
          </a:ln>
        </p:spPr>
        <p:txBody>
          <a:bodyPr rtlCol="0" anchor="ctr"/>
          <a:lstStyle/>
          <a:p>
            <a:pPr marL="0" algn="r" defTabSz="457200" rtl="1" eaLnBrk="1" latinLnBrk="0" hangingPunct="1"/>
            <a:endParaRPr lang="en-US" dirty="0"/>
          </a:p>
        </p:txBody>
      </p:sp>
      <p:sp>
        <p:nvSpPr>
          <p:cNvPr id="73" name="Rectangle: Rounded Corners 72">
            <a:extLst>
              <a:ext uri="{FF2B5EF4-FFF2-40B4-BE49-F238E27FC236}">
                <a16:creationId xmlns:a16="http://schemas.microsoft.com/office/drawing/2014/main" id="{CE6923E1-471C-1690-D794-AD1415D8CC08}"/>
              </a:ext>
            </a:extLst>
          </p:cNvPr>
          <p:cNvSpPr/>
          <p:nvPr/>
        </p:nvSpPr>
        <p:spPr>
          <a:xfrm>
            <a:off x="4800689" y="1213363"/>
            <a:ext cx="2103120" cy="1028646"/>
          </a:xfrm>
          <a:prstGeom prst="roundRect">
            <a:avLst>
              <a:gd name="adj" fmla="val 8461"/>
            </a:avLst>
          </a:prstGeom>
          <a:solidFill>
            <a:schemeClr val="accent4">
              <a:lumMod val="20000"/>
              <a:lumOff val="80000"/>
            </a:schemeClr>
          </a:solidFill>
          <a:ln w="0" cap="flat">
            <a:noFill/>
            <a:prstDash val="solid"/>
            <a:miter/>
          </a:ln>
        </p:spPr>
        <p:txBody>
          <a:bodyPr rtlCol="0" anchor="ctr"/>
          <a:lstStyle/>
          <a:p>
            <a:pPr marL="0" algn="r" defTabSz="457200" rtl="1" eaLnBrk="1" latinLnBrk="0" hangingPunct="1"/>
            <a:endParaRPr lang="en-US" dirty="0"/>
          </a:p>
        </p:txBody>
      </p:sp>
      <p:sp>
        <p:nvSpPr>
          <p:cNvPr id="74" name="Rectangle: Rounded Corners 73">
            <a:extLst>
              <a:ext uri="{FF2B5EF4-FFF2-40B4-BE49-F238E27FC236}">
                <a16:creationId xmlns:a16="http://schemas.microsoft.com/office/drawing/2014/main" id="{6289D635-3330-94D7-E6FF-5C631763D095}"/>
              </a:ext>
            </a:extLst>
          </p:cNvPr>
          <p:cNvSpPr/>
          <p:nvPr/>
        </p:nvSpPr>
        <p:spPr>
          <a:xfrm>
            <a:off x="2240193" y="1213363"/>
            <a:ext cx="2103120" cy="1028646"/>
          </a:xfrm>
          <a:prstGeom prst="roundRect">
            <a:avLst>
              <a:gd name="adj" fmla="val 8461"/>
            </a:avLst>
          </a:prstGeom>
          <a:solidFill>
            <a:schemeClr val="accent4">
              <a:lumMod val="20000"/>
              <a:lumOff val="80000"/>
            </a:schemeClr>
          </a:solidFill>
          <a:ln w="0" cap="flat">
            <a:noFill/>
            <a:prstDash val="solid"/>
            <a:miter/>
          </a:ln>
        </p:spPr>
        <p:txBody>
          <a:bodyPr rtlCol="0" anchor="ctr"/>
          <a:lstStyle/>
          <a:p>
            <a:pPr marL="0" algn="r" defTabSz="457200" rtl="1" eaLnBrk="1" latinLnBrk="0" hangingPunct="1"/>
            <a:endParaRPr lang="en-US" dirty="0"/>
          </a:p>
        </p:txBody>
      </p:sp>
      <p:sp>
        <p:nvSpPr>
          <p:cNvPr id="2" name="Slide Number Placeholder 1">
            <a:extLst>
              <a:ext uri="{FF2B5EF4-FFF2-40B4-BE49-F238E27FC236}">
                <a16:creationId xmlns:a16="http://schemas.microsoft.com/office/drawing/2014/main" id="{C0009303-E1E8-79B4-F353-1ED69C3C1153}"/>
              </a:ext>
            </a:extLst>
          </p:cNvPr>
          <p:cNvSpPr>
            <a:spLocks noGrp="1"/>
          </p:cNvSpPr>
          <p:nvPr>
            <p:ph type="sldNum" sz="quarter" idx="4"/>
          </p:nvPr>
        </p:nvSpPr>
        <p:spPr/>
        <p:txBody>
          <a:bodyPr/>
          <a:lstStyle/>
          <a:p>
            <a:fld id="{402EAA05-6333-46EE-AAC8-A5AD6A996142}" type="slidenum">
              <a:rPr lang="en-US" smtClean="0"/>
              <a:t>22</a:t>
            </a:fld>
            <a:endParaRPr lang="en-US" dirty="0"/>
          </a:p>
        </p:txBody>
      </p:sp>
      <p:sp>
        <p:nvSpPr>
          <p:cNvPr id="3" name="Title 1">
            <a:extLst>
              <a:ext uri="{FF2B5EF4-FFF2-40B4-BE49-F238E27FC236}">
                <a16:creationId xmlns:a16="http://schemas.microsoft.com/office/drawing/2014/main" id="{6707528D-1BAA-09D2-474E-F8535D37A202}"/>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nSpc>
                <a:spcPct val="115000"/>
              </a:lnSpc>
              <a:spcAft>
                <a:spcPts val="300"/>
              </a:spcAft>
            </a:pPr>
            <a:r>
              <a:rPr lang="en-US" sz="1800" kern="100">
                <a:latin typeface="Aptos" panose="020B0004020202020204" pitchFamily="34" charset="0"/>
                <a:ea typeface="Aptos" panose="020B0004020202020204" pitchFamily="34" charset="0"/>
                <a:cs typeface="Sakkal Majalla" panose="02000000000000000000" pitchFamily="2" charset="-78"/>
              </a:rPr>
              <a:t>مبادئ تقييم الرؤية والرسالة</a:t>
            </a:r>
            <a:endParaRPr lang="en-US" sz="1800" kern="100" dirty="0">
              <a:latin typeface="Aptos" panose="020B0004020202020204" pitchFamily="34" charset="0"/>
              <a:ea typeface="Aptos" panose="020B0004020202020204" pitchFamily="34" charset="0"/>
              <a:cs typeface="Sakkal Majalla" panose="02000000000000000000" pitchFamily="2" charset="-78"/>
            </a:endParaRPr>
          </a:p>
        </p:txBody>
      </p:sp>
      <p:sp>
        <p:nvSpPr>
          <p:cNvPr id="4" name="Rectangle 3">
            <a:extLst>
              <a:ext uri="{FF2B5EF4-FFF2-40B4-BE49-F238E27FC236}">
                <a16:creationId xmlns:a16="http://schemas.microsoft.com/office/drawing/2014/main" id="{8A0CF4D3-8484-C550-D882-5C831ABD065A}"/>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algn="r" rtl="1"/>
            <a:endParaRPr lang="en-US" sz="253" dirty="0"/>
          </a:p>
        </p:txBody>
      </p:sp>
      <p:sp>
        <p:nvSpPr>
          <p:cNvPr id="7" name="Subtitle 2">
            <a:extLst>
              <a:ext uri="{FF2B5EF4-FFF2-40B4-BE49-F238E27FC236}">
                <a16:creationId xmlns:a16="http://schemas.microsoft.com/office/drawing/2014/main" id="{58DA2EAF-585D-FE72-07CF-E6ADB7639D18}"/>
              </a:ext>
            </a:extLst>
          </p:cNvPr>
          <p:cNvSpPr txBox="1">
            <a:spLocks/>
          </p:cNvSpPr>
          <p:nvPr/>
        </p:nvSpPr>
        <p:spPr>
          <a:xfrm>
            <a:off x="4112596" y="794011"/>
            <a:ext cx="4745952" cy="305853"/>
          </a:xfrm>
          <a:prstGeom prst="rect">
            <a:avLst/>
          </a:prstGeom>
          <a:noFill/>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defRPr/>
            </a:pPr>
            <a:r>
              <a:rPr lang="en-US" sz="1500" kern="0">
                <a:solidFill>
                  <a:srgbClr val="44546A"/>
                </a:solidFill>
                <a:latin typeface="Sakkal Majalla" panose="02000000000000000000" pitchFamily="2" charset="-78"/>
                <a:cs typeface="Sakkal Majalla" panose="02000000000000000000" pitchFamily="2" charset="-78"/>
              </a:rPr>
              <a:t>لقد تم تقييم الرؤية والرسالة وفقًا لخمسة مبادئ...</a:t>
            </a:r>
            <a:endParaRPr lang="en-US" sz="1500" kern="0" dirty="0">
              <a:solidFill>
                <a:srgbClr val="44546A"/>
              </a:solidFill>
              <a:latin typeface="Sakkal Majalla" panose="02000000000000000000" pitchFamily="2" charset="-78"/>
              <a:cs typeface="Sakkal Majalla" panose="02000000000000000000" pitchFamily="2" charset="-78"/>
            </a:endParaRPr>
          </a:p>
        </p:txBody>
      </p:sp>
      <p:grpSp>
        <p:nvGrpSpPr>
          <p:cNvPr id="8" name="Google Shape;161;p19">
            <a:extLst>
              <a:ext uri="{FF2B5EF4-FFF2-40B4-BE49-F238E27FC236}">
                <a16:creationId xmlns:a16="http://schemas.microsoft.com/office/drawing/2014/main" id="{B501AC15-1FD8-1560-246D-AF581DF96548}"/>
              </a:ext>
            </a:extLst>
          </p:cNvPr>
          <p:cNvGrpSpPr/>
          <p:nvPr/>
        </p:nvGrpSpPr>
        <p:grpSpPr>
          <a:xfrm>
            <a:off x="1371381" y="2058355"/>
            <a:ext cx="6401238" cy="1559922"/>
            <a:chOff x="1329168" y="2544763"/>
            <a:chExt cx="9495565" cy="2313983"/>
          </a:xfrm>
        </p:grpSpPr>
        <p:sp>
          <p:nvSpPr>
            <p:cNvPr id="9" name="Google Shape;162;p19">
              <a:extLst>
                <a:ext uri="{FF2B5EF4-FFF2-40B4-BE49-F238E27FC236}">
                  <a16:creationId xmlns:a16="http://schemas.microsoft.com/office/drawing/2014/main" id="{B29AFAF4-FD30-513C-BC8F-4CEE61E59D36}"/>
                </a:ext>
              </a:extLst>
            </p:cNvPr>
            <p:cNvSpPr/>
            <p:nvPr/>
          </p:nvSpPr>
          <p:spPr>
            <a:xfrm>
              <a:off x="1329168" y="2544763"/>
              <a:ext cx="1899113" cy="1899113"/>
            </a:xfrm>
            <a:prstGeom prst="arc">
              <a:avLst>
                <a:gd name="adj1" fmla="val 10793975"/>
                <a:gd name="adj2" fmla="val 0"/>
              </a:avLst>
            </a:prstGeom>
            <a:noFill/>
            <a:ln w="19050" cap="flat" cmpd="sng">
              <a:solidFill>
                <a:srgbClr val="D8D8D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lang="en-US" sz="1400" dirty="0">
                <a:solidFill>
                  <a:schemeClr val="lt1"/>
                </a:solidFill>
                <a:latin typeface="Inter"/>
                <a:ea typeface="Inter"/>
                <a:cs typeface="Inter"/>
                <a:sym typeface="Inter"/>
              </a:endParaRPr>
            </a:p>
          </p:txBody>
        </p:sp>
        <p:sp>
          <p:nvSpPr>
            <p:cNvPr id="34" name="Google Shape;163;p19">
              <a:extLst>
                <a:ext uri="{FF2B5EF4-FFF2-40B4-BE49-F238E27FC236}">
                  <a16:creationId xmlns:a16="http://schemas.microsoft.com/office/drawing/2014/main" id="{38FFCB65-ACC2-3B09-E6E9-C457E1BA017C}"/>
                </a:ext>
              </a:extLst>
            </p:cNvPr>
            <p:cNvSpPr/>
            <p:nvPr/>
          </p:nvSpPr>
          <p:spPr>
            <a:xfrm rot="10800000">
              <a:off x="3228281" y="2959633"/>
              <a:ext cx="1899113" cy="1899113"/>
            </a:xfrm>
            <a:prstGeom prst="arc">
              <a:avLst>
                <a:gd name="adj1" fmla="val 10761405"/>
                <a:gd name="adj2" fmla="val 0"/>
              </a:avLst>
            </a:prstGeom>
            <a:noFill/>
            <a:ln w="19050" cap="flat" cmpd="sng">
              <a:solidFill>
                <a:srgbClr val="D8D8D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lang="en-US" sz="1400" dirty="0">
                <a:solidFill>
                  <a:schemeClr val="lt1"/>
                </a:solidFill>
                <a:latin typeface="Inter"/>
                <a:ea typeface="Inter"/>
                <a:cs typeface="Inter"/>
                <a:sym typeface="Inter"/>
              </a:endParaRPr>
            </a:p>
          </p:txBody>
        </p:sp>
        <p:sp>
          <p:nvSpPr>
            <p:cNvPr id="35" name="Google Shape;164;p19">
              <a:extLst>
                <a:ext uri="{FF2B5EF4-FFF2-40B4-BE49-F238E27FC236}">
                  <a16:creationId xmlns:a16="http://schemas.microsoft.com/office/drawing/2014/main" id="{DF84FB9E-CADD-90E2-EB73-B196F2C05CC2}"/>
                </a:ext>
              </a:extLst>
            </p:cNvPr>
            <p:cNvSpPr/>
            <p:nvPr/>
          </p:nvSpPr>
          <p:spPr>
            <a:xfrm>
              <a:off x="5127394" y="2544763"/>
              <a:ext cx="1899113" cy="1899113"/>
            </a:xfrm>
            <a:prstGeom prst="arc">
              <a:avLst>
                <a:gd name="adj1" fmla="val 10781464"/>
                <a:gd name="adj2" fmla="val 96641"/>
              </a:avLst>
            </a:prstGeom>
            <a:noFill/>
            <a:ln w="19050" cap="flat" cmpd="sng">
              <a:solidFill>
                <a:srgbClr val="D8D8D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lang="en-US" sz="1400" dirty="0">
                <a:solidFill>
                  <a:schemeClr val="lt1"/>
                </a:solidFill>
                <a:latin typeface="Inter"/>
                <a:ea typeface="Inter"/>
                <a:cs typeface="Inter"/>
                <a:sym typeface="Inter"/>
              </a:endParaRPr>
            </a:p>
          </p:txBody>
        </p:sp>
        <p:sp>
          <p:nvSpPr>
            <p:cNvPr id="36" name="Google Shape;165;p19">
              <a:extLst>
                <a:ext uri="{FF2B5EF4-FFF2-40B4-BE49-F238E27FC236}">
                  <a16:creationId xmlns:a16="http://schemas.microsoft.com/office/drawing/2014/main" id="{01141503-E39B-928F-D274-986EA2076C5E}"/>
                </a:ext>
              </a:extLst>
            </p:cNvPr>
            <p:cNvSpPr/>
            <p:nvPr/>
          </p:nvSpPr>
          <p:spPr>
            <a:xfrm rot="10800000">
              <a:off x="7026507" y="2959633"/>
              <a:ext cx="1899113" cy="1899113"/>
            </a:xfrm>
            <a:prstGeom prst="arc">
              <a:avLst>
                <a:gd name="adj1" fmla="val 10675138"/>
                <a:gd name="adj2" fmla="val 91937"/>
              </a:avLst>
            </a:prstGeom>
            <a:noFill/>
            <a:ln w="19050" cap="flat" cmpd="sng">
              <a:solidFill>
                <a:srgbClr val="D8D8D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lang="en-US" sz="1400" dirty="0">
                <a:solidFill>
                  <a:schemeClr val="lt1"/>
                </a:solidFill>
                <a:latin typeface="Inter"/>
                <a:ea typeface="Inter"/>
                <a:cs typeface="Inter"/>
                <a:sym typeface="Inter"/>
              </a:endParaRPr>
            </a:p>
          </p:txBody>
        </p:sp>
        <p:sp>
          <p:nvSpPr>
            <p:cNvPr id="37" name="Google Shape;166;p19">
              <a:extLst>
                <a:ext uri="{FF2B5EF4-FFF2-40B4-BE49-F238E27FC236}">
                  <a16:creationId xmlns:a16="http://schemas.microsoft.com/office/drawing/2014/main" id="{15137C28-A815-907F-9C17-1A74EFFC866A}"/>
                </a:ext>
              </a:extLst>
            </p:cNvPr>
            <p:cNvSpPr/>
            <p:nvPr/>
          </p:nvSpPr>
          <p:spPr>
            <a:xfrm>
              <a:off x="8925620" y="2544763"/>
              <a:ext cx="1899113" cy="1899113"/>
            </a:xfrm>
            <a:prstGeom prst="arc">
              <a:avLst>
                <a:gd name="adj1" fmla="val 10746973"/>
                <a:gd name="adj2" fmla="val 0"/>
              </a:avLst>
            </a:prstGeom>
            <a:noFill/>
            <a:ln w="19050" cap="flat" cmpd="sng">
              <a:solidFill>
                <a:srgbClr val="D8D8D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lang="en-US" sz="1400" dirty="0">
                <a:solidFill>
                  <a:schemeClr val="lt1"/>
                </a:solidFill>
                <a:latin typeface="Inter"/>
                <a:ea typeface="Inter"/>
                <a:cs typeface="Inter"/>
                <a:sym typeface="Inter"/>
              </a:endParaRPr>
            </a:p>
          </p:txBody>
        </p:sp>
        <p:cxnSp>
          <p:nvCxnSpPr>
            <p:cNvPr id="38" name="Google Shape;167;p19">
              <a:extLst>
                <a:ext uri="{FF2B5EF4-FFF2-40B4-BE49-F238E27FC236}">
                  <a16:creationId xmlns:a16="http://schemas.microsoft.com/office/drawing/2014/main" id="{978C462F-1354-0FDC-0E0A-B3B7B2DA8C5F}"/>
                </a:ext>
              </a:extLst>
            </p:cNvPr>
            <p:cNvCxnSpPr/>
            <p:nvPr/>
          </p:nvCxnSpPr>
          <p:spPr>
            <a:xfrm>
              <a:off x="3228280" y="3500836"/>
              <a:ext cx="0" cy="401836"/>
            </a:xfrm>
            <a:prstGeom prst="straightConnector1">
              <a:avLst/>
            </a:prstGeom>
            <a:noFill/>
            <a:ln w="19050" cap="flat" cmpd="sng">
              <a:solidFill>
                <a:srgbClr val="D8D8D8"/>
              </a:solidFill>
              <a:prstDash val="solid"/>
              <a:miter lim="800000"/>
              <a:headEnd type="none" w="sm" len="sm"/>
              <a:tailEnd type="none" w="sm" len="sm"/>
            </a:ln>
          </p:spPr>
        </p:cxnSp>
        <p:cxnSp>
          <p:nvCxnSpPr>
            <p:cNvPr id="39" name="Google Shape;168;p19">
              <a:extLst>
                <a:ext uri="{FF2B5EF4-FFF2-40B4-BE49-F238E27FC236}">
                  <a16:creationId xmlns:a16="http://schemas.microsoft.com/office/drawing/2014/main" id="{D549736B-8EBD-B054-CFAF-005B4CCD2E06}"/>
                </a:ext>
              </a:extLst>
            </p:cNvPr>
            <p:cNvCxnSpPr/>
            <p:nvPr/>
          </p:nvCxnSpPr>
          <p:spPr>
            <a:xfrm>
              <a:off x="5127394" y="3500836"/>
              <a:ext cx="0" cy="401836"/>
            </a:xfrm>
            <a:prstGeom prst="straightConnector1">
              <a:avLst/>
            </a:prstGeom>
            <a:noFill/>
            <a:ln w="19050" cap="flat" cmpd="sng">
              <a:solidFill>
                <a:srgbClr val="D8D8D8"/>
              </a:solidFill>
              <a:prstDash val="solid"/>
              <a:miter lim="800000"/>
              <a:headEnd type="none" w="sm" len="sm"/>
              <a:tailEnd type="none" w="sm" len="sm"/>
            </a:ln>
          </p:spPr>
        </p:cxnSp>
        <p:cxnSp>
          <p:nvCxnSpPr>
            <p:cNvPr id="40" name="Google Shape;169;p19">
              <a:extLst>
                <a:ext uri="{FF2B5EF4-FFF2-40B4-BE49-F238E27FC236}">
                  <a16:creationId xmlns:a16="http://schemas.microsoft.com/office/drawing/2014/main" id="{A977FAAB-43E3-45C1-4C37-5B7B75FFDB11}"/>
                </a:ext>
              </a:extLst>
            </p:cNvPr>
            <p:cNvCxnSpPr/>
            <p:nvPr/>
          </p:nvCxnSpPr>
          <p:spPr>
            <a:xfrm>
              <a:off x="7026507" y="3500836"/>
              <a:ext cx="0" cy="401836"/>
            </a:xfrm>
            <a:prstGeom prst="straightConnector1">
              <a:avLst/>
            </a:prstGeom>
            <a:noFill/>
            <a:ln w="19050" cap="flat" cmpd="sng">
              <a:solidFill>
                <a:srgbClr val="D8D8D8"/>
              </a:solidFill>
              <a:prstDash val="solid"/>
              <a:miter lim="800000"/>
              <a:headEnd type="none" w="sm" len="sm"/>
              <a:tailEnd type="none" w="sm" len="sm"/>
            </a:ln>
          </p:spPr>
        </p:cxnSp>
        <p:cxnSp>
          <p:nvCxnSpPr>
            <p:cNvPr id="41" name="Google Shape;170;p19">
              <a:extLst>
                <a:ext uri="{FF2B5EF4-FFF2-40B4-BE49-F238E27FC236}">
                  <a16:creationId xmlns:a16="http://schemas.microsoft.com/office/drawing/2014/main" id="{0496D790-4EC1-E98C-6F8B-E7B6C724B91E}"/>
                </a:ext>
              </a:extLst>
            </p:cNvPr>
            <p:cNvCxnSpPr/>
            <p:nvPr/>
          </p:nvCxnSpPr>
          <p:spPr>
            <a:xfrm>
              <a:off x="8925620" y="3500836"/>
              <a:ext cx="0" cy="401836"/>
            </a:xfrm>
            <a:prstGeom prst="straightConnector1">
              <a:avLst/>
            </a:prstGeom>
            <a:noFill/>
            <a:ln w="19050" cap="flat" cmpd="sng">
              <a:solidFill>
                <a:srgbClr val="D8D8D8"/>
              </a:solidFill>
              <a:prstDash val="solid"/>
              <a:miter lim="800000"/>
              <a:headEnd type="none" w="sm" len="sm"/>
              <a:tailEnd type="none" w="sm" len="sm"/>
            </a:ln>
          </p:spPr>
        </p:cxnSp>
        <p:cxnSp>
          <p:nvCxnSpPr>
            <p:cNvPr id="42" name="Google Shape;171;p19">
              <a:extLst>
                <a:ext uri="{FF2B5EF4-FFF2-40B4-BE49-F238E27FC236}">
                  <a16:creationId xmlns:a16="http://schemas.microsoft.com/office/drawing/2014/main" id="{080CE684-36AC-C185-6F18-E15E9BD5DFFC}"/>
                </a:ext>
              </a:extLst>
            </p:cNvPr>
            <p:cNvCxnSpPr/>
            <p:nvPr/>
          </p:nvCxnSpPr>
          <p:spPr>
            <a:xfrm>
              <a:off x="10824733" y="3500836"/>
              <a:ext cx="0" cy="401836"/>
            </a:xfrm>
            <a:prstGeom prst="straightConnector1">
              <a:avLst/>
            </a:prstGeom>
            <a:noFill/>
            <a:ln w="19050" cap="flat" cmpd="sng">
              <a:solidFill>
                <a:srgbClr val="D8D8D8"/>
              </a:solidFill>
              <a:prstDash val="solid"/>
              <a:miter lim="800000"/>
              <a:headEnd type="none" w="sm" len="sm"/>
              <a:tailEnd type="none" w="sm" len="sm"/>
            </a:ln>
          </p:spPr>
        </p:cxnSp>
        <p:cxnSp>
          <p:nvCxnSpPr>
            <p:cNvPr id="43" name="Google Shape;172;p19">
              <a:extLst>
                <a:ext uri="{FF2B5EF4-FFF2-40B4-BE49-F238E27FC236}">
                  <a16:creationId xmlns:a16="http://schemas.microsoft.com/office/drawing/2014/main" id="{F1F8A16E-CFC1-F564-DA6A-B67F669532A0}"/>
                </a:ext>
              </a:extLst>
            </p:cNvPr>
            <p:cNvCxnSpPr/>
            <p:nvPr/>
          </p:nvCxnSpPr>
          <p:spPr>
            <a:xfrm>
              <a:off x="1329168" y="3500836"/>
              <a:ext cx="0" cy="401836"/>
            </a:xfrm>
            <a:prstGeom prst="straightConnector1">
              <a:avLst/>
            </a:prstGeom>
            <a:noFill/>
            <a:ln w="19050" cap="flat" cmpd="sng">
              <a:solidFill>
                <a:srgbClr val="D8D8D8"/>
              </a:solidFill>
              <a:prstDash val="solid"/>
              <a:miter lim="800000"/>
              <a:headEnd type="none" w="sm" len="sm"/>
              <a:tailEnd type="none" w="sm" len="sm"/>
            </a:ln>
          </p:spPr>
        </p:cxnSp>
      </p:grpSp>
      <p:grpSp>
        <p:nvGrpSpPr>
          <p:cNvPr id="69" name="Group 68">
            <a:extLst>
              <a:ext uri="{FF2B5EF4-FFF2-40B4-BE49-F238E27FC236}">
                <a16:creationId xmlns:a16="http://schemas.microsoft.com/office/drawing/2014/main" id="{8CE937CC-FBE9-DCD1-D432-665249F8414F}"/>
              </a:ext>
            </a:extLst>
          </p:cNvPr>
          <p:cNvGrpSpPr/>
          <p:nvPr/>
        </p:nvGrpSpPr>
        <p:grpSpPr>
          <a:xfrm>
            <a:off x="1497182" y="2184155"/>
            <a:ext cx="1028647" cy="1028646"/>
            <a:chOff x="1497182" y="2184155"/>
            <a:chExt cx="1028647" cy="1028646"/>
          </a:xfrm>
        </p:grpSpPr>
        <p:sp>
          <p:nvSpPr>
            <p:cNvPr id="45" name="Google Shape;174;p19">
              <a:extLst>
                <a:ext uri="{FF2B5EF4-FFF2-40B4-BE49-F238E27FC236}">
                  <a16:creationId xmlns:a16="http://schemas.microsoft.com/office/drawing/2014/main" id="{CB16CCB9-9D8F-6A84-9365-2E3F07B7786C}"/>
                </a:ext>
              </a:extLst>
            </p:cNvPr>
            <p:cNvSpPr/>
            <p:nvPr/>
          </p:nvSpPr>
          <p:spPr>
            <a:xfrm>
              <a:off x="1497182" y="2184155"/>
              <a:ext cx="1028647" cy="1028646"/>
            </a:xfrm>
            <a:prstGeom prst="ellipse">
              <a:avLst/>
            </a:prstGeom>
            <a:solidFill>
              <a:schemeClr val="lt1"/>
            </a:solidFill>
            <a:ln w="19050" cap="flat" cmpd="sng">
              <a:solidFill>
                <a:schemeClr val="accent1"/>
              </a:solidFill>
              <a:prstDash val="solid"/>
              <a:miter lim="800000"/>
              <a:headEnd type="none" w="sm" len="sm"/>
              <a:tailEnd type="none" w="sm" len="sm"/>
            </a:ln>
            <a:effectLst>
              <a:outerShdw blurRad="381000" dist="38100" dir="2700000" algn="tl" rotWithShape="0">
                <a:schemeClr val="accent1">
                  <a:alpha val="24705"/>
                </a:scheme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lang="en-US" sz="1400" dirty="0">
                <a:solidFill>
                  <a:schemeClr val="lt1"/>
                </a:solidFill>
                <a:latin typeface="Inter"/>
                <a:ea typeface="Inter"/>
                <a:cs typeface="Inter"/>
                <a:sym typeface="Inter"/>
              </a:endParaRPr>
            </a:p>
          </p:txBody>
        </p:sp>
        <p:sp>
          <p:nvSpPr>
            <p:cNvPr id="46" name="Google Shape;175;p19">
              <a:extLst>
                <a:ext uri="{FF2B5EF4-FFF2-40B4-BE49-F238E27FC236}">
                  <a16:creationId xmlns:a16="http://schemas.microsoft.com/office/drawing/2014/main" id="{46071970-3A72-3457-3360-AAA4959C99BC}"/>
                </a:ext>
              </a:extLst>
            </p:cNvPr>
            <p:cNvSpPr/>
            <p:nvPr/>
          </p:nvSpPr>
          <p:spPr>
            <a:xfrm>
              <a:off x="1625087" y="2312060"/>
              <a:ext cx="772838" cy="772837"/>
            </a:xfrm>
            <a:prstGeom prst="ellipse">
              <a:avLst/>
            </a:prstGeom>
            <a:solidFill>
              <a:schemeClr val="lt1"/>
            </a:solidFill>
            <a:ln w="12700" cap="flat" cmpd="sng">
              <a:solidFill>
                <a:schemeClr val="accent1"/>
              </a:solidFill>
              <a:prstDash val="solid"/>
              <a:miter lim="800000"/>
              <a:headEnd type="none" w="sm" len="sm"/>
              <a:tailEnd type="none" w="sm" len="sm"/>
            </a:ln>
            <a:effectLst>
              <a:outerShdw blurRad="381000" dist="38100" dir="2700000" algn="tl" rotWithShape="0">
                <a:schemeClr val="accent1">
                  <a:alpha val="24705"/>
                </a:scheme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lang="en-US" sz="1400" dirty="0">
                <a:solidFill>
                  <a:schemeClr val="lt1"/>
                </a:solidFill>
                <a:latin typeface="Inter"/>
                <a:ea typeface="Inter"/>
                <a:cs typeface="Inter"/>
                <a:sym typeface="Inter"/>
              </a:endParaRPr>
            </a:p>
          </p:txBody>
        </p:sp>
      </p:grpSp>
      <p:grpSp>
        <p:nvGrpSpPr>
          <p:cNvPr id="68" name="Group 67">
            <a:extLst>
              <a:ext uri="{FF2B5EF4-FFF2-40B4-BE49-F238E27FC236}">
                <a16:creationId xmlns:a16="http://schemas.microsoft.com/office/drawing/2014/main" id="{8A58B061-4BCF-239E-4334-5E28F92B8344}"/>
              </a:ext>
            </a:extLst>
          </p:cNvPr>
          <p:cNvGrpSpPr/>
          <p:nvPr/>
        </p:nvGrpSpPr>
        <p:grpSpPr>
          <a:xfrm>
            <a:off x="2777429" y="2463832"/>
            <a:ext cx="1028647" cy="1028646"/>
            <a:chOff x="2777429" y="2463832"/>
            <a:chExt cx="1028647" cy="1028646"/>
          </a:xfrm>
        </p:grpSpPr>
        <p:sp>
          <p:nvSpPr>
            <p:cNvPr id="49" name="Google Shape;178;p19">
              <a:extLst>
                <a:ext uri="{FF2B5EF4-FFF2-40B4-BE49-F238E27FC236}">
                  <a16:creationId xmlns:a16="http://schemas.microsoft.com/office/drawing/2014/main" id="{708870F1-832B-9D44-7AD1-967E9B8B8969}"/>
                </a:ext>
              </a:extLst>
            </p:cNvPr>
            <p:cNvSpPr/>
            <p:nvPr/>
          </p:nvSpPr>
          <p:spPr>
            <a:xfrm>
              <a:off x="2777429" y="2463832"/>
              <a:ext cx="1028647" cy="1028646"/>
            </a:xfrm>
            <a:prstGeom prst="ellipse">
              <a:avLst/>
            </a:prstGeom>
            <a:solidFill>
              <a:schemeClr val="lt1"/>
            </a:solidFill>
            <a:ln w="19050" cap="flat" cmpd="sng">
              <a:solidFill>
                <a:schemeClr val="accent1"/>
              </a:solidFill>
              <a:prstDash val="solid"/>
              <a:miter lim="800000"/>
              <a:headEnd type="none" w="sm" len="sm"/>
              <a:tailEnd type="none" w="sm" len="sm"/>
            </a:ln>
            <a:effectLst>
              <a:outerShdw blurRad="381000" dist="38100" dir="2700000" algn="tl" rotWithShape="0">
                <a:schemeClr val="accent1">
                  <a:alpha val="24705"/>
                </a:schemeClr>
              </a:outerShdw>
            </a:effectLst>
          </p:spPr>
          <p:txBody>
            <a:bodyPr spcFirstLastPara="1" wrap="square" lIns="68575" tIns="34275" rIns="68575" bIns="34275" anchor="ctr" anchorCtr="0">
              <a:noAutofit/>
            </a:bodyPr>
            <a:lstStyle/>
            <a:p>
              <a:pPr algn="ctr"/>
              <a:endParaRPr lang="en-US" sz="1400" dirty="0">
                <a:solidFill>
                  <a:schemeClr val="lt1"/>
                </a:solidFill>
                <a:latin typeface="Inter"/>
                <a:ea typeface="Inter"/>
                <a:sym typeface="Inter"/>
              </a:endParaRPr>
            </a:p>
          </p:txBody>
        </p:sp>
        <p:sp>
          <p:nvSpPr>
            <p:cNvPr id="50" name="Google Shape;179;p19">
              <a:extLst>
                <a:ext uri="{FF2B5EF4-FFF2-40B4-BE49-F238E27FC236}">
                  <a16:creationId xmlns:a16="http://schemas.microsoft.com/office/drawing/2014/main" id="{18908DEA-B95D-E0AF-7CBD-ACC26C57D4F5}"/>
                </a:ext>
              </a:extLst>
            </p:cNvPr>
            <p:cNvSpPr/>
            <p:nvPr/>
          </p:nvSpPr>
          <p:spPr>
            <a:xfrm>
              <a:off x="2905334" y="2591737"/>
              <a:ext cx="772838" cy="772837"/>
            </a:xfrm>
            <a:prstGeom prst="ellipse">
              <a:avLst/>
            </a:prstGeom>
            <a:solidFill>
              <a:schemeClr val="lt1"/>
            </a:solidFill>
            <a:ln w="12700" cap="flat" cmpd="sng">
              <a:solidFill>
                <a:schemeClr val="accent1"/>
              </a:solidFill>
              <a:prstDash val="solid"/>
              <a:miter lim="800000"/>
              <a:headEnd type="none" w="sm" len="sm"/>
              <a:tailEnd type="none" w="sm" len="sm"/>
            </a:ln>
            <a:effectLst>
              <a:outerShdw blurRad="381000" dist="38100" dir="2700000" algn="tl" rotWithShape="0">
                <a:schemeClr val="accent1">
                  <a:alpha val="24705"/>
                </a:schemeClr>
              </a:outerShdw>
            </a:effectLst>
          </p:spPr>
          <p:txBody>
            <a:bodyPr spcFirstLastPara="1" wrap="square" lIns="68575" tIns="34275" rIns="68575" bIns="34275" anchor="ctr" anchorCtr="0">
              <a:noAutofit/>
            </a:bodyPr>
            <a:lstStyle/>
            <a:p>
              <a:pPr algn="ctr"/>
              <a:endParaRPr lang="en-US" sz="1400" dirty="0">
                <a:solidFill>
                  <a:schemeClr val="lt1"/>
                </a:solidFill>
                <a:latin typeface="Inter"/>
                <a:ea typeface="Inter"/>
                <a:sym typeface="Inter"/>
              </a:endParaRPr>
            </a:p>
          </p:txBody>
        </p:sp>
      </p:grpSp>
      <p:grpSp>
        <p:nvGrpSpPr>
          <p:cNvPr id="67" name="Group 66">
            <a:extLst>
              <a:ext uri="{FF2B5EF4-FFF2-40B4-BE49-F238E27FC236}">
                <a16:creationId xmlns:a16="http://schemas.microsoft.com/office/drawing/2014/main" id="{240808DF-C3C6-5A6A-44EB-FD07ACCE4626}"/>
              </a:ext>
            </a:extLst>
          </p:cNvPr>
          <p:cNvGrpSpPr/>
          <p:nvPr/>
        </p:nvGrpSpPr>
        <p:grpSpPr>
          <a:xfrm>
            <a:off x="4057677" y="2184155"/>
            <a:ext cx="1028647" cy="1028646"/>
            <a:chOff x="4057677" y="2184155"/>
            <a:chExt cx="1028647" cy="1028646"/>
          </a:xfrm>
        </p:grpSpPr>
        <p:sp>
          <p:nvSpPr>
            <p:cNvPr id="53" name="Google Shape;182;p19">
              <a:extLst>
                <a:ext uri="{FF2B5EF4-FFF2-40B4-BE49-F238E27FC236}">
                  <a16:creationId xmlns:a16="http://schemas.microsoft.com/office/drawing/2014/main" id="{BA9C7121-4639-2B06-6B63-983819E67230}"/>
                </a:ext>
              </a:extLst>
            </p:cNvPr>
            <p:cNvSpPr/>
            <p:nvPr/>
          </p:nvSpPr>
          <p:spPr>
            <a:xfrm>
              <a:off x="4057677" y="2184155"/>
              <a:ext cx="1028647" cy="1028646"/>
            </a:xfrm>
            <a:prstGeom prst="ellipse">
              <a:avLst/>
            </a:prstGeom>
            <a:solidFill>
              <a:schemeClr val="lt1"/>
            </a:solidFill>
            <a:ln w="19050" cap="flat" cmpd="sng">
              <a:solidFill>
                <a:schemeClr val="accent1"/>
              </a:solidFill>
              <a:prstDash val="solid"/>
              <a:miter lim="800000"/>
              <a:headEnd type="none" w="sm" len="sm"/>
              <a:tailEnd type="none" w="sm" len="sm"/>
            </a:ln>
            <a:effectLst>
              <a:outerShdw blurRad="381000" dist="38100" dir="2700000" algn="tl" rotWithShape="0">
                <a:schemeClr val="accent1">
                  <a:alpha val="24705"/>
                </a:schemeClr>
              </a:outerShdw>
            </a:effectLst>
          </p:spPr>
          <p:txBody>
            <a:bodyPr spcFirstLastPara="1" wrap="square" lIns="68575" tIns="34275" rIns="68575" bIns="34275" anchor="ctr" anchorCtr="0">
              <a:noAutofit/>
            </a:bodyPr>
            <a:lstStyle/>
            <a:p>
              <a:pPr algn="ctr"/>
              <a:endParaRPr lang="en-US" sz="1400" dirty="0">
                <a:solidFill>
                  <a:schemeClr val="lt1"/>
                </a:solidFill>
                <a:latin typeface="Inter"/>
                <a:ea typeface="Inter"/>
                <a:sym typeface="Inter"/>
              </a:endParaRPr>
            </a:p>
          </p:txBody>
        </p:sp>
        <p:sp>
          <p:nvSpPr>
            <p:cNvPr id="54" name="Google Shape;183;p19">
              <a:extLst>
                <a:ext uri="{FF2B5EF4-FFF2-40B4-BE49-F238E27FC236}">
                  <a16:creationId xmlns:a16="http://schemas.microsoft.com/office/drawing/2014/main" id="{FF4784E5-3F0E-3084-1F0A-12A23039CFEB}"/>
                </a:ext>
              </a:extLst>
            </p:cNvPr>
            <p:cNvSpPr/>
            <p:nvPr/>
          </p:nvSpPr>
          <p:spPr>
            <a:xfrm>
              <a:off x="4185582" y="2312060"/>
              <a:ext cx="772838" cy="772837"/>
            </a:xfrm>
            <a:prstGeom prst="ellipse">
              <a:avLst/>
            </a:prstGeom>
            <a:solidFill>
              <a:schemeClr val="lt1"/>
            </a:solidFill>
            <a:ln w="12700" cap="flat" cmpd="sng">
              <a:solidFill>
                <a:schemeClr val="accent1"/>
              </a:solidFill>
              <a:prstDash val="solid"/>
              <a:miter lim="800000"/>
              <a:headEnd type="none" w="sm" len="sm"/>
              <a:tailEnd type="none" w="sm" len="sm"/>
            </a:ln>
            <a:effectLst>
              <a:outerShdw blurRad="381000" dist="38100" dir="2700000" algn="tl" rotWithShape="0">
                <a:schemeClr val="accent1">
                  <a:alpha val="24705"/>
                </a:schemeClr>
              </a:outerShdw>
            </a:effectLst>
          </p:spPr>
          <p:txBody>
            <a:bodyPr spcFirstLastPara="1" wrap="square" lIns="68575" tIns="34275" rIns="68575" bIns="34275" anchor="ctr" anchorCtr="0">
              <a:noAutofit/>
            </a:bodyPr>
            <a:lstStyle/>
            <a:p>
              <a:pPr algn="ctr"/>
              <a:endParaRPr lang="en-US" sz="1400" dirty="0">
                <a:solidFill>
                  <a:schemeClr val="lt1"/>
                </a:solidFill>
                <a:latin typeface="Inter"/>
                <a:ea typeface="Inter"/>
                <a:sym typeface="Inter"/>
              </a:endParaRPr>
            </a:p>
          </p:txBody>
        </p:sp>
      </p:grpSp>
      <p:grpSp>
        <p:nvGrpSpPr>
          <p:cNvPr id="65" name="Group 64">
            <a:extLst>
              <a:ext uri="{FF2B5EF4-FFF2-40B4-BE49-F238E27FC236}">
                <a16:creationId xmlns:a16="http://schemas.microsoft.com/office/drawing/2014/main" id="{88ED7478-7589-F2DA-3ACF-C2E8AAB0DA03}"/>
              </a:ext>
            </a:extLst>
          </p:cNvPr>
          <p:cNvGrpSpPr/>
          <p:nvPr/>
        </p:nvGrpSpPr>
        <p:grpSpPr>
          <a:xfrm>
            <a:off x="6618172" y="2184155"/>
            <a:ext cx="1028647" cy="1028646"/>
            <a:chOff x="6618172" y="2184155"/>
            <a:chExt cx="1028647" cy="1028646"/>
          </a:xfrm>
        </p:grpSpPr>
        <p:sp>
          <p:nvSpPr>
            <p:cNvPr id="57" name="Google Shape;186;p19">
              <a:extLst>
                <a:ext uri="{FF2B5EF4-FFF2-40B4-BE49-F238E27FC236}">
                  <a16:creationId xmlns:a16="http://schemas.microsoft.com/office/drawing/2014/main" id="{54564BA3-E2E9-0BE9-C9C0-10648400956A}"/>
                </a:ext>
              </a:extLst>
            </p:cNvPr>
            <p:cNvSpPr/>
            <p:nvPr/>
          </p:nvSpPr>
          <p:spPr>
            <a:xfrm>
              <a:off x="6618172" y="2184155"/>
              <a:ext cx="1028647" cy="1028646"/>
            </a:xfrm>
            <a:prstGeom prst="ellipse">
              <a:avLst/>
            </a:prstGeom>
            <a:solidFill>
              <a:schemeClr val="lt1"/>
            </a:solidFill>
            <a:ln w="19050" cap="flat" cmpd="sng">
              <a:solidFill>
                <a:schemeClr val="accent1"/>
              </a:solidFill>
              <a:prstDash val="solid"/>
              <a:miter lim="800000"/>
              <a:headEnd type="none" w="sm" len="sm"/>
              <a:tailEnd type="none" w="sm" len="sm"/>
            </a:ln>
            <a:effectLst>
              <a:outerShdw blurRad="381000" dist="38100" dir="2700000" algn="tl" rotWithShape="0">
                <a:schemeClr val="accent1">
                  <a:alpha val="24705"/>
                </a:schemeClr>
              </a:outerShdw>
            </a:effectLst>
          </p:spPr>
          <p:txBody>
            <a:bodyPr spcFirstLastPara="1" wrap="square" lIns="68575" tIns="34275" rIns="68575" bIns="34275" anchor="ctr" anchorCtr="0">
              <a:noAutofit/>
            </a:bodyPr>
            <a:lstStyle/>
            <a:p>
              <a:pPr algn="ctr"/>
              <a:endParaRPr lang="en-US" sz="1400" dirty="0">
                <a:solidFill>
                  <a:schemeClr val="lt1"/>
                </a:solidFill>
                <a:latin typeface="Inter"/>
                <a:ea typeface="Inter"/>
                <a:sym typeface="Inter"/>
              </a:endParaRPr>
            </a:p>
          </p:txBody>
        </p:sp>
        <p:sp>
          <p:nvSpPr>
            <p:cNvPr id="58" name="Google Shape;187;p19">
              <a:extLst>
                <a:ext uri="{FF2B5EF4-FFF2-40B4-BE49-F238E27FC236}">
                  <a16:creationId xmlns:a16="http://schemas.microsoft.com/office/drawing/2014/main" id="{80352007-0332-9698-84C5-3A400F47C109}"/>
                </a:ext>
              </a:extLst>
            </p:cNvPr>
            <p:cNvSpPr/>
            <p:nvPr/>
          </p:nvSpPr>
          <p:spPr>
            <a:xfrm>
              <a:off x="6746077" y="2312060"/>
              <a:ext cx="772838" cy="772837"/>
            </a:xfrm>
            <a:prstGeom prst="ellipse">
              <a:avLst/>
            </a:prstGeom>
            <a:solidFill>
              <a:schemeClr val="lt1"/>
            </a:solidFill>
            <a:ln w="12700" cap="flat" cmpd="sng">
              <a:solidFill>
                <a:schemeClr val="accent1"/>
              </a:solidFill>
              <a:prstDash val="solid"/>
              <a:miter lim="800000"/>
              <a:headEnd type="none" w="sm" len="sm"/>
              <a:tailEnd type="none" w="sm" len="sm"/>
            </a:ln>
            <a:effectLst>
              <a:outerShdw blurRad="381000" dist="38100" dir="2700000" algn="tl" rotWithShape="0">
                <a:schemeClr val="accent1">
                  <a:alpha val="24705"/>
                </a:schemeClr>
              </a:outerShdw>
            </a:effectLst>
          </p:spPr>
          <p:txBody>
            <a:bodyPr spcFirstLastPara="1" wrap="square" lIns="68575" tIns="34275" rIns="68575" bIns="34275" anchor="ctr" anchorCtr="0">
              <a:noAutofit/>
            </a:bodyPr>
            <a:lstStyle/>
            <a:p>
              <a:pPr algn="ctr"/>
              <a:endParaRPr lang="en-US" sz="1400" dirty="0">
                <a:solidFill>
                  <a:schemeClr val="lt1"/>
                </a:solidFill>
                <a:latin typeface="Inter"/>
                <a:ea typeface="Inter"/>
                <a:sym typeface="Inter"/>
              </a:endParaRPr>
            </a:p>
          </p:txBody>
        </p:sp>
      </p:grpSp>
      <p:grpSp>
        <p:nvGrpSpPr>
          <p:cNvPr id="66" name="Group 65">
            <a:extLst>
              <a:ext uri="{FF2B5EF4-FFF2-40B4-BE49-F238E27FC236}">
                <a16:creationId xmlns:a16="http://schemas.microsoft.com/office/drawing/2014/main" id="{E2E18BF8-607F-4FFC-AC15-A8B0ABDD75D8}"/>
              </a:ext>
            </a:extLst>
          </p:cNvPr>
          <p:cNvGrpSpPr/>
          <p:nvPr/>
        </p:nvGrpSpPr>
        <p:grpSpPr>
          <a:xfrm>
            <a:off x="5337924" y="2463832"/>
            <a:ext cx="1028647" cy="1028646"/>
            <a:chOff x="5337924" y="2463832"/>
            <a:chExt cx="1028647" cy="1028646"/>
          </a:xfrm>
        </p:grpSpPr>
        <p:sp>
          <p:nvSpPr>
            <p:cNvPr id="61" name="Google Shape;190;p19">
              <a:extLst>
                <a:ext uri="{FF2B5EF4-FFF2-40B4-BE49-F238E27FC236}">
                  <a16:creationId xmlns:a16="http://schemas.microsoft.com/office/drawing/2014/main" id="{C94977BF-5017-D65E-B754-E10BD3445750}"/>
                </a:ext>
              </a:extLst>
            </p:cNvPr>
            <p:cNvSpPr/>
            <p:nvPr/>
          </p:nvSpPr>
          <p:spPr>
            <a:xfrm>
              <a:off x="5337924" y="2463832"/>
              <a:ext cx="1028647" cy="1028646"/>
            </a:xfrm>
            <a:prstGeom prst="ellipse">
              <a:avLst/>
            </a:prstGeom>
            <a:solidFill>
              <a:schemeClr val="lt1"/>
            </a:solidFill>
            <a:ln w="19050" cap="flat" cmpd="sng">
              <a:solidFill>
                <a:schemeClr val="accent1"/>
              </a:solidFill>
              <a:prstDash val="solid"/>
              <a:miter lim="800000"/>
              <a:headEnd type="none" w="sm" len="sm"/>
              <a:tailEnd type="none" w="sm" len="sm"/>
            </a:ln>
            <a:effectLst>
              <a:outerShdw blurRad="381000" dist="38100" dir="2700000" algn="tl" rotWithShape="0">
                <a:schemeClr val="accent1">
                  <a:alpha val="24705"/>
                </a:schemeClr>
              </a:outerShdw>
            </a:effectLst>
          </p:spPr>
          <p:txBody>
            <a:bodyPr spcFirstLastPara="1" wrap="square" lIns="68575" tIns="34275" rIns="68575" bIns="34275" anchor="ctr" anchorCtr="0">
              <a:noAutofit/>
            </a:bodyPr>
            <a:lstStyle/>
            <a:p>
              <a:pPr algn="ctr"/>
              <a:endParaRPr lang="en-US" sz="1400" dirty="0">
                <a:solidFill>
                  <a:schemeClr val="lt1"/>
                </a:solidFill>
                <a:latin typeface="Inter"/>
                <a:ea typeface="Inter"/>
                <a:sym typeface="Inter"/>
              </a:endParaRPr>
            </a:p>
          </p:txBody>
        </p:sp>
        <p:sp>
          <p:nvSpPr>
            <p:cNvPr id="62" name="Google Shape;191;p19">
              <a:extLst>
                <a:ext uri="{FF2B5EF4-FFF2-40B4-BE49-F238E27FC236}">
                  <a16:creationId xmlns:a16="http://schemas.microsoft.com/office/drawing/2014/main" id="{F1C42C0A-6724-5C06-E1A6-CD66E89EE05F}"/>
                </a:ext>
              </a:extLst>
            </p:cNvPr>
            <p:cNvSpPr/>
            <p:nvPr/>
          </p:nvSpPr>
          <p:spPr>
            <a:xfrm>
              <a:off x="5465829" y="2591737"/>
              <a:ext cx="772838" cy="772837"/>
            </a:xfrm>
            <a:prstGeom prst="ellipse">
              <a:avLst/>
            </a:prstGeom>
            <a:solidFill>
              <a:schemeClr val="lt1"/>
            </a:solidFill>
            <a:ln w="12700" cap="flat" cmpd="sng">
              <a:solidFill>
                <a:schemeClr val="accent1"/>
              </a:solidFill>
              <a:prstDash val="solid"/>
              <a:miter lim="800000"/>
              <a:headEnd type="none" w="sm" len="sm"/>
              <a:tailEnd type="none" w="sm" len="sm"/>
            </a:ln>
            <a:effectLst>
              <a:outerShdw blurRad="381000" dist="38100" dir="2700000" algn="tl" rotWithShape="0">
                <a:schemeClr val="accent1">
                  <a:alpha val="24705"/>
                </a:schemeClr>
              </a:outerShdw>
            </a:effectLst>
          </p:spPr>
          <p:txBody>
            <a:bodyPr spcFirstLastPara="1" wrap="square" lIns="68575" tIns="34275" rIns="68575" bIns="34275" anchor="ctr" anchorCtr="0">
              <a:noAutofit/>
            </a:bodyPr>
            <a:lstStyle/>
            <a:p>
              <a:pPr algn="ctr"/>
              <a:endParaRPr lang="en-US" sz="1400" dirty="0">
                <a:solidFill>
                  <a:schemeClr val="lt1"/>
                </a:solidFill>
                <a:latin typeface="Inter"/>
                <a:ea typeface="Inter"/>
                <a:sym typeface="Inter"/>
              </a:endParaRPr>
            </a:p>
          </p:txBody>
        </p:sp>
      </p:grpSp>
      <p:sp>
        <p:nvSpPr>
          <p:cNvPr id="79" name="Title 1">
            <a:extLst>
              <a:ext uri="{FF2B5EF4-FFF2-40B4-BE49-F238E27FC236}">
                <a16:creationId xmlns:a16="http://schemas.microsoft.com/office/drawing/2014/main" id="{77E2C03C-6CC7-68D8-B438-12BBB9C087DC}"/>
              </a:ext>
            </a:extLst>
          </p:cNvPr>
          <p:cNvSpPr txBox="1">
            <a:spLocks/>
          </p:cNvSpPr>
          <p:nvPr/>
        </p:nvSpPr>
        <p:spPr>
          <a:xfrm>
            <a:off x="4892129" y="1318873"/>
            <a:ext cx="1920240" cy="221415"/>
          </a:xfrm>
          <a:prstGeom prst="rect">
            <a:avLst/>
          </a:prstGeom>
          <a:solidFill>
            <a:schemeClr val="accent1"/>
          </a:solidFill>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gn="ctr">
              <a:lnSpc>
                <a:spcPct val="115000"/>
              </a:lnSpc>
              <a:spcAft>
                <a:spcPts val="300"/>
              </a:spcAft>
            </a:pPr>
            <a:r>
              <a:rPr lang="en-US" sz="1100" kern="100">
                <a:solidFill>
                  <a:schemeClr val="bg1"/>
                </a:solidFill>
                <a:latin typeface="Aptos" panose="020B0004020202020204" pitchFamily="34" charset="0"/>
                <a:ea typeface="Aptos" panose="020B0004020202020204" pitchFamily="34" charset="0"/>
                <a:cs typeface="Sakkal Majalla" panose="02000000000000000000" pitchFamily="2" charset="-78"/>
              </a:rPr>
              <a:t>التركيز</a:t>
            </a:r>
            <a:endParaRPr lang="en-US" sz="1100" kern="100" dirty="0">
              <a:solidFill>
                <a:schemeClr val="bg1"/>
              </a:solidFill>
              <a:latin typeface="Aptos" panose="020B0004020202020204" pitchFamily="34" charset="0"/>
              <a:ea typeface="Aptos" panose="020B0004020202020204" pitchFamily="34" charset="0"/>
              <a:cs typeface="Sakkal Majalla" panose="02000000000000000000" pitchFamily="2" charset="-78"/>
            </a:endParaRPr>
          </a:p>
        </p:txBody>
      </p:sp>
      <p:sp>
        <p:nvSpPr>
          <p:cNvPr id="81" name="Title 1">
            <a:extLst>
              <a:ext uri="{FF2B5EF4-FFF2-40B4-BE49-F238E27FC236}">
                <a16:creationId xmlns:a16="http://schemas.microsoft.com/office/drawing/2014/main" id="{204C0D92-1E6F-BFD7-1A5E-6EB5BEBEDA4E}"/>
              </a:ext>
            </a:extLst>
          </p:cNvPr>
          <p:cNvSpPr txBox="1">
            <a:spLocks/>
          </p:cNvSpPr>
          <p:nvPr/>
        </p:nvSpPr>
        <p:spPr>
          <a:xfrm>
            <a:off x="2331633" y="1318873"/>
            <a:ext cx="1920240" cy="221415"/>
          </a:xfrm>
          <a:prstGeom prst="rect">
            <a:avLst/>
          </a:prstGeom>
          <a:solidFill>
            <a:schemeClr val="accent1"/>
          </a:solidFill>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gn="ctr">
              <a:lnSpc>
                <a:spcPct val="115000"/>
              </a:lnSpc>
              <a:spcAft>
                <a:spcPts val="300"/>
              </a:spcAft>
            </a:pPr>
            <a:r>
              <a:rPr lang="en-US" sz="1100" kern="100">
                <a:solidFill>
                  <a:schemeClr val="bg1"/>
                </a:solidFill>
                <a:latin typeface="Aptos" panose="020B0004020202020204" pitchFamily="34" charset="0"/>
                <a:ea typeface="Aptos" panose="020B0004020202020204" pitchFamily="34" charset="0"/>
                <a:cs typeface="Sakkal Majalla" panose="02000000000000000000" pitchFamily="2" charset="-78"/>
              </a:rPr>
              <a:t>التحفيز</a:t>
            </a:r>
            <a:endParaRPr lang="en-US" sz="1100" kern="100" dirty="0">
              <a:solidFill>
                <a:schemeClr val="bg1"/>
              </a:solidFill>
              <a:latin typeface="Aptos" panose="020B0004020202020204" pitchFamily="34" charset="0"/>
              <a:ea typeface="Aptos" panose="020B0004020202020204" pitchFamily="34" charset="0"/>
              <a:cs typeface="Sakkal Majalla" panose="02000000000000000000" pitchFamily="2" charset="-78"/>
            </a:endParaRPr>
          </a:p>
        </p:txBody>
      </p:sp>
      <p:sp>
        <p:nvSpPr>
          <p:cNvPr id="82" name="Title 1">
            <a:extLst>
              <a:ext uri="{FF2B5EF4-FFF2-40B4-BE49-F238E27FC236}">
                <a16:creationId xmlns:a16="http://schemas.microsoft.com/office/drawing/2014/main" id="{1E26B78E-9A1E-7CB7-EF45-6981A15D6855}"/>
              </a:ext>
            </a:extLst>
          </p:cNvPr>
          <p:cNvSpPr txBox="1">
            <a:spLocks/>
          </p:cNvSpPr>
          <p:nvPr/>
        </p:nvSpPr>
        <p:spPr>
          <a:xfrm>
            <a:off x="3611881" y="3561515"/>
            <a:ext cx="1920240" cy="221415"/>
          </a:xfrm>
          <a:prstGeom prst="rect">
            <a:avLst/>
          </a:prstGeom>
          <a:solidFill>
            <a:schemeClr val="accent1"/>
          </a:solidFill>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gn="ctr">
              <a:lnSpc>
                <a:spcPct val="115000"/>
              </a:lnSpc>
              <a:spcAft>
                <a:spcPts val="300"/>
              </a:spcAft>
            </a:pPr>
            <a:r>
              <a:rPr lang="en-US" sz="1100" kern="100">
                <a:solidFill>
                  <a:schemeClr val="bg1"/>
                </a:solidFill>
                <a:latin typeface="Aptos" panose="020B0004020202020204" pitchFamily="34" charset="0"/>
                <a:ea typeface="Aptos" panose="020B0004020202020204" pitchFamily="34" charset="0"/>
                <a:cs typeface="Sakkal Majalla" panose="02000000000000000000" pitchFamily="2" charset="-78"/>
              </a:rPr>
              <a:t>الواقعية</a:t>
            </a:r>
            <a:endParaRPr lang="en-US" sz="1100" kern="100" dirty="0">
              <a:solidFill>
                <a:schemeClr val="bg1"/>
              </a:solidFill>
              <a:latin typeface="Aptos" panose="020B0004020202020204" pitchFamily="34" charset="0"/>
              <a:ea typeface="Aptos" panose="020B0004020202020204" pitchFamily="34" charset="0"/>
              <a:cs typeface="Sakkal Majalla" panose="02000000000000000000" pitchFamily="2" charset="-78"/>
            </a:endParaRPr>
          </a:p>
        </p:txBody>
      </p:sp>
      <p:sp>
        <p:nvSpPr>
          <p:cNvPr id="83" name="Title 1">
            <a:extLst>
              <a:ext uri="{FF2B5EF4-FFF2-40B4-BE49-F238E27FC236}">
                <a16:creationId xmlns:a16="http://schemas.microsoft.com/office/drawing/2014/main" id="{8F690AE3-C4E2-10FA-B5EF-E5FAA0C5DCD7}"/>
              </a:ext>
            </a:extLst>
          </p:cNvPr>
          <p:cNvSpPr txBox="1">
            <a:spLocks/>
          </p:cNvSpPr>
          <p:nvPr/>
        </p:nvSpPr>
        <p:spPr>
          <a:xfrm>
            <a:off x="1051385" y="3561515"/>
            <a:ext cx="1920240" cy="221415"/>
          </a:xfrm>
          <a:prstGeom prst="rect">
            <a:avLst/>
          </a:prstGeom>
          <a:solidFill>
            <a:schemeClr val="accent1"/>
          </a:solidFill>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gn="ctr">
              <a:lnSpc>
                <a:spcPct val="115000"/>
              </a:lnSpc>
              <a:spcAft>
                <a:spcPts val="300"/>
              </a:spcAft>
            </a:pPr>
            <a:r>
              <a:rPr lang="en-US" sz="1100" kern="100">
                <a:solidFill>
                  <a:schemeClr val="bg1"/>
                </a:solidFill>
                <a:latin typeface="Aptos" panose="020B0004020202020204" pitchFamily="34" charset="0"/>
                <a:ea typeface="Aptos" panose="020B0004020202020204" pitchFamily="34" charset="0"/>
                <a:cs typeface="Sakkal Majalla" panose="02000000000000000000" pitchFamily="2" charset="-78"/>
              </a:rPr>
              <a:t>الطموح</a:t>
            </a:r>
            <a:endParaRPr lang="en-US" sz="1100" kern="100" dirty="0">
              <a:solidFill>
                <a:schemeClr val="bg1"/>
              </a:solidFill>
              <a:latin typeface="Aptos" panose="020B0004020202020204" pitchFamily="34" charset="0"/>
              <a:ea typeface="Aptos" panose="020B0004020202020204" pitchFamily="34" charset="0"/>
              <a:cs typeface="Sakkal Majalla" panose="02000000000000000000" pitchFamily="2" charset="-78"/>
            </a:endParaRPr>
          </a:p>
        </p:txBody>
      </p:sp>
      <p:sp>
        <p:nvSpPr>
          <p:cNvPr id="84" name="Title 1">
            <a:extLst>
              <a:ext uri="{FF2B5EF4-FFF2-40B4-BE49-F238E27FC236}">
                <a16:creationId xmlns:a16="http://schemas.microsoft.com/office/drawing/2014/main" id="{452DABE4-A104-7200-EDBC-803807410567}"/>
              </a:ext>
            </a:extLst>
          </p:cNvPr>
          <p:cNvSpPr txBox="1">
            <a:spLocks/>
          </p:cNvSpPr>
          <p:nvPr/>
        </p:nvSpPr>
        <p:spPr>
          <a:xfrm>
            <a:off x="6172376" y="3561515"/>
            <a:ext cx="1920240" cy="221415"/>
          </a:xfrm>
          <a:prstGeom prst="rect">
            <a:avLst/>
          </a:prstGeom>
          <a:solidFill>
            <a:schemeClr val="accent1"/>
          </a:solidFill>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gn="ctr">
              <a:lnSpc>
                <a:spcPct val="115000"/>
              </a:lnSpc>
              <a:spcAft>
                <a:spcPts val="300"/>
              </a:spcAft>
            </a:pPr>
            <a:r>
              <a:rPr lang="en-US" sz="1100" kern="100">
                <a:solidFill>
                  <a:schemeClr val="bg1"/>
                </a:solidFill>
                <a:latin typeface="Aptos" panose="020B0004020202020204" pitchFamily="34" charset="0"/>
                <a:ea typeface="Aptos" panose="020B0004020202020204" pitchFamily="34" charset="0"/>
                <a:cs typeface="Sakkal Majalla" panose="02000000000000000000" pitchFamily="2" charset="-78"/>
              </a:rPr>
              <a:t>الوضوح</a:t>
            </a:r>
            <a:endParaRPr lang="en-US" sz="1100" kern="100" dirty="0">
              <a:solidFill>
                <a:schemeClr val="bg1"/>
              </a:solidFill>
              <a:latin typeface="Aptos" panose="020B0004020202020204" pitchFamily="34" charset="0"/>
              <a:ea typeface="Aptos" panose="020B0004020202020204" pitchFamily="34" charset="0"/>
              <a:cs typeface="Sakkal Majalla" panose="02000000000000000000" pitchFamily="2" charset="-78"/>
            </a:endParaRPr>
          </a:p>
        </p:txBody>
      </p:sp>
      <p:cxnSp>
        <p:nvCxnSpPr>
          <p:cNvPr id="86" name="Straight Arrow Connector 85">
            <a:extLst>
              <a:ext uri="{FF2B5EF4-FFF2-40B4-BE49-F238E27FC236}">
                <a16:creationId xmlns:a16="http://schemas.microsoft.com/office/drawing/2014/main" id="{62CCB87B-994A-3115-3BC2-32B3FF4E397B}"/>
              </a:ext>
            </a:extLst>
          </p:cNvPr>
          <p:cNvCxnSpPr>
            <a:stCxn id="57" idx="4"/>
            <a:endCxn id="84" idx="0"/>
          </p:cNvCxnSpPr>
          <p:nvPr/>
        </p:nvCxnSpPr>
        <p:spPr>
          <a:xfrm>
            <a:off x="7132496" y="3212801"/>
            <a:ext cx="0" cy="348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DAE1059-CEF9-0694-5491-6CB11CE3C4A8}"/>
              </a:ext>
            </a:extLst>
          </p:cNvPr>
          <p:cNvCxnSpPr>
            <a:stCxn id="61" idx="0"/>
            <a:endCxn id="73" idx="2"/>
          </p:cNvCxnSpPr>
          <p:nvPr/>
        </p:nvCxnSpPr>
        <p:spPr>
          <a:xfrm flipV="1">
            <a:off x="5852248" y="2242009"/>
            <a:ext cx="1" cy="221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356C8A11-12C2-6A56-A615-A772E9E186E2}"/>
              </a:ext>
            </a:extLst>
          </p:cNvPr>
          <p:cNvCxnSpPr>
            <a:stCxn id="53" idx="4"/>
            <a:endCxn id="82" idx="0"/>
          </p:cNvCxnSpPr>
          <p:nvPr/>
        </p:nvCxnSpPr>
        <p:spPr>
          <a:xfrm>
            <a:off x="4572001" y="3212801"/>
            <a:ext cx="0" cy="348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7AE5EAC4-6254-E9C7-E8DB-3AA63DC02E64}"/>
              </a:ext>
            </a:extLst>
          </p:cNvPr>
          <p:cNvCxnSpPr>
            <a:stCxn id="45" idx="4"/>
            <a:endCxn id="83" idx="0"/>
          </p:cNvCxnSpPr>
          <p:nvPr/>
        </p:nvCxnSpPr>
        <p:spPr>
          <a:xfrm flipH="1">
            <a:off x="2011505" y="3212801"/>
            <a:ext cx="1" cy="348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699FFDF2-C975-BB96-1BBD-093515E1B064}"/>
              </a:ext>
            </a:extLst>
          </p:cNvPr>
          <p:cNvCxnSpPr>
            <a:stCxn id="49" idx="0"/>
            <a:endCxn id="74" idx="2"/>
          </p:cNvCxnSpPr>
          <p:nvPr/>
        </p:nvCxnSpPr>
        <p:spPr>
          <a:xfrm flipV="1">
            <a:off x="3291753" y="2242009"/>
            <a:ext cx="0" cy="221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Title 1">
            <a:extLst>
              <a:ext uri="{FF2B5EF4-FFF2-40B4-BE49-F238E27FC236}">
                <a16:creationId xmlns:a16="http://schemas.microsoft.com/office/drawing/2014/main" id="{961AAF39-73EA-4FB7-DC87-819985A7044C}"/>
              </a:ext>
            </a:extLst>
          </p:cNvPr>
          <p:cNvSpPr txBox="1">
            <a:spLocks/>
          </p:cNvSpPr>
          <p:nvPr/>
        </p:nvSpPr>
        <p:spPr>
          <a:xfrm>
            <a:off x="4892129" y="1558276"/>
            <a:ext cx="1920240" cy="457200"/>
          </a:xfrm>
          <a:prstGeom prst="rect">
            <a:avLst/>
          </a:prstGeom>
          <a:noFill/>
        </p:spPr>
        <p:txBody>
          <a:bodyPr anchor="t"/>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gn="ctr">
              <a:lnSpc>
                <a:spcPct val="115000"/>
              </a:lnSpc>
              <a:spcAft>
                <a:spcPts val="300"/>
              </a:spcAft>
            </a:pPr>
            <a:r>
              <a:rPr lang="en-US" sz="1100" b="0" kern="100">
                <a:solidFill>
                  <a:schemeClr val="accent1"/>
                </a:solidFill>
                <a:latin typeface="Aptos" panose="020B0004020202020204" pitchFamily="34" charset="0"/>
                <a:ea typeface="Aptos" panose="020B0004020202020204" pitchFamily="34" charset="0"/>
                <a:cs typeface="Sakkal Majalla" panose="02000000000000000000" pitchFamily="2" charset="-78"/>
              </a:rPr>
              <a:t>تركّز على مجال عمل المؤسسة بشكل محدد دون تشتيت.</a:t>
            </a:r>
            <a:endParaRPr lang="en-US" sz="1100" b="0" kern="100" dirty="0">
              <a:solidFill>
                <a:schemeClr val="accent1"/>
              </a:solidFill>
              <a:latin typeface="Aptos" panose="020B0004020202020204" pitchFamily="34" charset="0"/>
              <a:ea typeface="Aptos" panose="020B0004020202020204" pitchFamily="34" charset="0"/>
              <a:cs typeface="Sakkal Majalla" panose="02000000000000000000" pitchFamily="2" charset="-78"/>
            </a:endParaRPr>
          </a:p>
        </p:txBody>
      </p:sp>
      <p:sp>
        <p:nvSpPr>
          <p:cNvPr id="99" name="Title 1">
            <a:extLst>
              <a:ext uri="{FF2B5EF4-FFF2-40B4-BE49-F238E27FC236}">
                <a16:creationId xmlns:a16="http://schemas.microsoft.com/office/drawing/2014/main" id="{DF3A4848-D961-9136-6714-FE5CA52ABFB4}"/>
              </a:ext>
            </a:extLst>
          </p:cNvPr>
          <p:cNvSpPr txBox="1">
            <a:spLocks/>
          </p:cNvSpPr>
          <p:nvPr/>
        </p:nvSpPr>
        <p:spPr>
          <a:xfrm>
            <a:off x="2331633" y="1558276"/>
            <a:ext cx="1920240" cy="457200"/>
          </a:xfrm>
          <a:prstGeom prst="rect">
            <a:avLst/>
          </a:prstGeom>
          <a:noFill/>
        </p:spPr>
        <p:txBody>
          <a:bodyPr anchor="t"/>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gn="ctr">
              <a:lnSpc>
                <a:spcPct val="115000"/>
              </a:lnSpc>
              <a:spcAft>
                <a:spcPts val="300"/>
              </a:spcAft>
            </a:pPr>
            <a:r>
              <a:rPr lang="en-US" sz="1100" b="0" kern="100">
                <a:solidFill>
                  <a:schemeClr val="accent1"/>
                </a:solidFill>
                <a:latin typeface="Aptos" panose="020B0004020202020204" pitchFamily="34" charset="0"/>
                <a:ea typeface="Aptos" panose="020B0004020202020204" pitchFamily="34" charset="0"/>
                <a:cs typeface="Sakkal Majalla" panose="02000000000000000000" pitchFamily="2" charset="-78"/>
              </a:rPr>
              <a:t>تلهم الموظفين وأصحاب العلاقة وتدفعهم للعمل نحو تحقيقها.</a:t>
            </a:r>
            <a:endParaRPr lang="en-US" sz="1100" b="0" kern="100" dirty="0">
              <a:solidFill>
                <a:schemeClr val="accent1"/>
              </a:solidFill>
              <a:latin typeface="Aptos" panose="020B0004020202020204" pitchFamily="34" charset="0"/>
              <a:ea typeface="Aptos" panose="020B0004020202020204" pitchFamily="34" charset="0"/>
              <a:cs typeface="Sakkal Majalla" panose="02000000000000000000" pitchFamily="2" charset="-78"/>
            </a:endParaRPr>
          </a:p>
        </p:txBody>
      </p:sp>
      <p:sp>
        <p:nvSpPr>
          <p:cNvPr id="100" name="Title 1">
            <a:extLst>
              <a:ext uri="{FF2B5EF4-FFF2-40B4-BE49-F238E27FC236}">
                <a16:creationId xmlns:a16="http://schemas.microsoft.com/office/drawing/2014/main" id="{91582BC8-1E91-C967-361D-88F30D928994}"/>
              </a:ext>
            </a:extLst>
          </p:cNvPr>
          <p:cNvSpPr txBox="1">
            <a:spLocks/>
          </p:cNvSpPr>
          <p:nvPr/>
        </p:nvSpPr>
        <p:spPr>
          <a:xfrm>
            <a:off x="3611881" y="3800918"/>
            <a:ext cx="1920240" cy="457200"/>
          </a:xfrm>
          <a:prstGeom prst="rect">
            <a:avLst/>
          </a:prstGeom>
          <a:noFill/>
        </p:spPr>
        <p:txBody>
          <a:bodyPr anchor="t"/>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gn="ctr">
              <a:lnSpc>
                <a:spcPct val="115000"/>
              </a:lnSpc>
              <a:spcAft>
                <a:spcPts val="300"/>
              </a:spcAft>
            </a:pPr>
            <a:r>
              <a:rPr lang="en-US" sz="1100" b="0" kern="100">
                <a:solidFill>
                  <a:schemeClr val="accent1"/>
                </a:solidFill>
                <a:latin typeface="Aptos" panose="020B0004020202020204" pitchFamily="34" charset="0"/>
                <a:ea typeface="Aptos" panose="020B0004020202020204" pitchFamily="34" charset="0"/>
                <a:cs typeface="Sakkal Majalla" panose="02000000000000000000" pitchFamily="2" charset="-78"/>
              </a:rPr>
              <a:t>يُفترض أن تكون قابلة للتحقيق بناءً على الموارد والظروف المتاحة.</a:t>
            </a:r>
            <a:endParaRPr lang="en-US" sz="1100" b="0" kern="100" dirty="0">
              <a:solidFill>
                <a:schemeClr val="accent1"/>
              </a:solidFill>
              <a:latin typeface="Aptos" panose="020B0004020202020204" pitchFamily="34" charset="0"/>
              <a:ea typeface="Aptos" panose="020B0004020202020204" pitchFamily="34" charset="0"/>
              <a:cs typeface="Sakkal Majalla" panose="02000000000000000000" pitchFamily="2" charset="-78"/>
            </a:endParaRPr>
          </a:p>
        </p:txBody>
      </p:sp>
      <p:sp>
        <p:nvSpPr>
          <p:cNvPr id="101" name="Title 1">
            <a:extLst>
              <a:ext uri="{FF2B5EF4-FFF2-40B4-BE49-F238E27FC236}">
                <a16:creationId xmlns:a16="http://schemas.microsoft.com/office/drawing/2014/main" id="{75F95BB8-A3BB-4F41-C801-0C761EAD8C25}"/>
              </a:ext>
            </a:extLst>
          </p:cNvPr>
          <p:cNvSpPr txBox="1">
            <a:spLocks/>
          </p:cNvSpPr>
          <p:nvPr/>
        </p:nvSpPr>
        <p:spPr>
          <a:xfrm>
            <a:off x="1051385" y="3800918"/>
            <a:ext cx="1920240" cy="457200"/>
          </a:xfrm>
          <a:prstGeom prst="rect">
            <a:avLst/>
          </a:prstGeom>
          <a:noFill/>
        </p:spPr>
        <p:txBody>
          <a:bodyPr anchor="t"/>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gn="ctr">
              <a:lnSpc>
                <a:spcPct val="115000"/>
              </a:lnSpc>
              <a:spcAft>
                <a:spcPts val="300"/>
              </a:spcAft>
            </a:pPr>
            <a:r>
              <a:rPr lang="en-US" sz="1100" b="0" kern="100" dirty="0" err="1">
                <a:solidFill>
                  <a:schemeClr val="accent1"/>
                </a:solidFill>
                <a:latin typeface="Aptos" panose="020B0004020202020204" pitchFamily="34" charset="0"/>
                <a:ea typeface="Aptos" panose="020B0004020202020204" pitchFamily="34" charset="0"/>
                <a:cs typeface="Sakkal Majalla" panose="02000000000000000000" pitchFamily="2" charset="-78"/>
              </a:rPr>
              <a:t>يُستحسن</a:t>
            </a:r>
            <a:r>
              <a:rPr lang="en-US" sz="1100" b="0" kern="100" dirty="0">
                <a:solidFill>
                  <a:schemeClr val="accent1"/>
                </a:solidFill>
                <a:latin typeface="Aptos" panose="020B0004020202020204" pitchFamily="34" charset="0"/>
                <a:ea typeface="Aptos" panose="020B0004020202020204" pitchFamily="34" charset="0"/>
                <a:cs typeface="Sakkal Majalla" panose="02000000000000000000" pitchFamily="2" charset="-78"/>
              </a:rPr>
              <a:t> </a:t>
            </a:r>
            <a:r>
              <a:rPr lang="en-US" sz="1100" b="0" kern="100" dirty="0" err="1">
                <a:solidFill>
                  <a:schemeClr val="accent1"/>
                </a:solidFill>
                <a:latin typeface="Aptos" panose="020B0004020202020204" pitchFamily="34" charset="0"/>
                <a:ea typeface="Aptos" panose="020B0004020202020204" pitchFamily="34" charset="0"/>
                <a:cs typeface="Sakkal Majalla" panose="02000000000000000000" pitchFamily="2" charset="-78"/>
              </a:rPr>
              <a:t>أن</a:t>
            </a:r>
            <a:r>
              <a:rPr lang="en-US" sz="1100" b="0" kern="100" dirty="0">
                <a:solidFill>
                  <a:schemeClr val="accent1"/>
                </a:solidFill>
                <a:latin typeface="Aptos" panose="020B0004020202020204" pitchFamily="34" charset="0"/>
                <a:ea typeface="Aptos" panose="020B0004020202020204" pitchFamily="34" charset="0"/>
                <a:cs typeface="Sakkal Majalla" panose="02000000000000000000" pitchFamily="2" charset="-78"/>
              </a:rPr>
              <a:t> </a:t>
            </a:r>
            <a:r>
              <a:rPr lang="en-US" sz="1100" b="0" kern="100" dirty="0" err="1">
                <a:solidFill>
                  <a:schemeClr val="accent1"/>
                </a:solidFill>
                <a:latin typeface="Aptos" panose="020B0004020202020204" pitchFamily="34" charset="0"/>
                <a:ea typeface="Aptos" panose="020B0004020202020204" pitchFamily="34" charset="0"/>
                <a:cs typeface="Sakkal Majalla" panose="02000000000000000000" pitchFamily="2" charset="-78"/>
              </a:rPr>
              <a:t>تتسم</a:t>
            </a:r>
            <a:r>
              <a:rPr lang="en-US" sz="1100" b="0" kern="100" dirty="0">
                <a:solidFill>
                  <a:schemeClr val="accent1"/>
                </a:solidFill>
                <a:latin typeface="Aptos" panose="020B0004020202020204" pitchFamily="34" charset="0"/>
                <a:ea typeface="Aptos" panose="020B0004020202020204" pitchFamily="34" charset="0"/>
                <a:cs typeface="Sakkal Majalla" panose="02000000000000000000" pitchFamily="2" charset="-78"/>
              </a:rPr>
              <a:t> </a:t>
            </a:r>
            <a:r>
              <a:rPr lang="en-US" sz="1100" b="0" kern="100" dirty="0" err="1">
                <a:solidFill>
                  <a:schemeClr val="accent1"/>
                </a:solidFill>
                <a:latin typeface="Aptos" panose="020B0004020202020204" pitchFamily="34" charset="0"/>
                <a:ea typeface="Aptos" panose="020B0004020202020204" pitchFamily="34" charset="0"/>
                <a:cs typeface="Sakkal Majalla" panose="02000000000000000000" pitchFamily="2" charset="-78"/>
              </a:rPr>
              <a:t>بالتحدي</a:t>
            </a:r>
            <a:r>
              <a:rPr lang="en-US" sz="1100" b="0" kern="100" dirty="0">
                <a:solidFill>
                  <a:schemeClr val="accent1"/>
                </a:solidFill>
                <a:latin typeface="Aptos" panose="020B0004020202020204" pitchFamily="34" charset="0"/>
                <a:ea typeface="Aptos" panose="020B0004020202020204" pitchFamily="34" charset="0"/>
                <a:cs typeface="Sakkal Majalla" panose="02000000000000000000" pitchFamily="2" charset="-78"/>
              </a:rPr>
              <a:t> </a:t>
            </a:r>
            <a:r>
              <a:rPr lang="en-US" sz="1100" b="0" kern="100" dirty="0" err="1">
                <a:solidFill>
                  <a:schemeClr val="accent1"/>
                </a:solidFill>
                <a:latin typeface="Aptos" panose="020B0004020202020204" pitchFamily="34" charset="0"/>
                <a:ea typeface="Aptos" panose="020B0004020202020204" pitchFamily="34" charset="0"/>
                <a:cs typeface="Sakkal Majalla" panose="02000000000000000000" pitchFamily="2" charset="-78"/>
              </a:rPr>
              <a:t>وتدفع</a:t>
            </a:r>
            <a:r>
              <a:rPr lang="en-US" sz="1100" b="0" kern="100" dirty="0">
                <a:solidFill>
                  <a:schemeClr val="accent1"/>
                </a:solidFill>
                <a:latin typeface="Aptos" panose="020B0004020202020204" pitchFamily="34" charset="0"/>
                <a:ea typeface="Aptos" panose="020B0004020202020204" pitchFamily="34" charset="0"/>
                <a:cs typeface="Sakkal Majalla" panose="02000000000000000000" pitchFamily="2" charset="-78"/>
              </a:rPr>
              <a:t> المجموعة </a:t>
            </a:r>
            <a:r>
              <a:rPr lang="en-US" sz="1100" b="0" kern="100" dirty="0" err="1">
                <a:solidFill>
                  <a:schemeClr val="accent1"/>
                </a:solidFill>
                <a:latin typeface="Aptos" panose="020B0004020202020204" pitchFamily="34" charset="0"/>
                <a:ea typeface="Aptos" panose="020B0004020202020204" pitchFamily="34" charset="0"/>
                <a:cs typeface="Sakkal Majalla" panose="02000000000000000000" pitchFamily="2" charset="-78"/>
              </a:rPr>
              <a:t>للتقدم</a:t>
            </a:r>
            <a:r>
              <a:rPr lang="en-US" sz="1100" b="0" kern="100" dirty="0">
                <a:solidFill>
                  <a:schemeClr val="accent1"/>
                </a:solidFill>
                <a:latin typeface="Aptos" panose="020B0004020202020204" pitchFamily="34" charset="0"/>
                <a:ea typeface="Aptos" panose="020B0004020202020204" pitchFamily="34" charset="0"/>
                <a:cs typeface="Sakkal Majalla" panose="02000000000000000000" pitchFamily="2" charset="-78"/>
              </a:rPr>
              <a:t> </a:t>
            </a:r>
            <a:r>
              <a:rPr lang="en-US" sz="1100" b="0" kern="100" dirty="0" err="1">
                <a:solidFill>
                  <a:schemeClr val="accent1"/>
                </a:solidFill>
                <a:latin typeface="Aptos" panose="020B0004020202020204" pitchFamily="34" charset="0"/>
                <a:ea typeface="Aptos" panose="020B0004020202020204" pitchFamily="34" charset="0"/>
                <a:cs typeface="Sakkal Majalla" panose="02000000000000000000" pitchFamily="2" charset="-78"/>
              </a:rPr>
              <a:t>والتطور</a:t>
            </a:r>
            <a:r>
              <a:rPr lang="en-US" sz="1100" b="0" kern="100" dirty="0">
                <a:solidFill>
                  <a:schemeClr val="accent1"/>
                </a:solidFill>
                <a:latin typeface="Aptos" panose="020B0004020202020204" pitchFamily="34" charset="0"/>
                <a:ea typeface="Aptos" panose="020B0004020202020204" pitchFamily="34" charset="0"/>
                <a:cs typeface="Sakkal Majalla" panose="02000000000000000000" pitchFamily="2" charset="-78"/>
              </a:rPr>
              <a:t>.</a:t>
            </a:r>
          </a:p>
        </p:txBody>
      </p:sp>
      <p:sp>
        <p:nvSpPr>
          <p:cNvPr id="102" name="Title 1">
            <a:extLst>
              <a:ext uri="{FF2B5EF4-FFF2-40B4-BE49-F238E27FC236}">
                <a16:creationId xmlns:a16="http://schemas.microsoft.com/office/drawing/2014/main" id="{6E43AFB7-D5BB-5B8A-9C4A-A62E78F6E55C}"/>
              </a:ext>
            </a:extLst>
          </p:cNvPr>
          <p:cNvSpPr txBox="1">
            <a:spLocks/>
          </p:cNvSpPr>
          <p:nvPr/>
        </p:nvSpPr>
        <p:spPr>
          <a:xfrm>
            <a:off x="6172376" y="3800918"/>
            <a:ext cx="1920240" cy="457200"/>
          </a:xfrm>
          <a:prstGeom prst="rect">
            <a:avLst/>
          </a:prstGeom>
          <a:noFill/>
        </p:spPr>
        <p:txBody>
          <a:bodyPr anchor="t"/>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gn="ctr">
              <a:lnSpc>
                <a:spcPct val="115000"/>
              </a:lnSpc>
              <a:spcAft>
                <a:spcPts val="300"/>
              </a:spcAft>
            </a:pPr>
            <a:r>
              <a:rPr lang="en-US" sz="1100" b="0" kern="100">
                <a:solidFill>
                  <a:schemeClr val="accent1"/>
                </a:solidFill>
                <a:latin typeface="Aptos" panose="020B0004020202020204" pitchFamily="34" charset="0"/>
                <a:ea typeface="Aptos" panose="020B0004020202020204" pitchFamily="34" charset="0"/>
                <a:cs typeface="Sakkal Majalla" panose="02000000000000000000" pitchFamily="2" charset="-78"/>
              </a:rPr>
              <a:t>الرؤية يجب أن تكون مفهومة وسهلة القراءة بدون غموض.</a:t>
            </a:r>
            <a:endParaRPr lang="en-US" sz="1100" b="0" kern="100" dirty="0">
              <a:solidFill>
                <a:schemeClr val="accent1"/>
              </a:solidFill>
              <a:latin typeface="Aptos" panose="020B0004020202020204" pitchFamily="34" charset="0"/>
              <a:ea typeface="Aptos" panose="020B0004020202020204" pitchFamily="34" charset="0"/>
              <a:cs typeface="Sakkal Majalla" panose="02000000000000000000" pitchFamily="2" charset="-78"/>
            </a:endParaRPr>
          </a:p>
        </p:txBody>
      </p:sp>
      <p:pic>
        <p:nvPicPr>
          <p:cNvPr id="104" name="Graphic 103">
            <a:extLst>
              <a:ext uri="{FF2B5EF4-FFF2-40B4-BE49-F238E27FC236}">
                <a16:creationId xmlns:a16="http://schemas.microsoft.com/office/drawing/2014/main" id="{EC398E27-6C8B-9D42-6606-6116B7AEB2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5794" y="2392470"/>
            <a:ext cx="533400" cy="523875"/>
          </a:xfrm>
          <a:prstGeom prst="rect">
            <a:avLst/>
          </a:prstGeom>
        </p:spPr>
      </p:pic>
      <p:pic>
        <p:nvPicPr>
          <p:cNvPr id="106" name="Graphic 105">
            <a:extLst>
              <a:ext uri="{FF2B5EF4-FFF2-40B4-BE49-F238E27FC236}">
                <a16:creationId xmlns:a16="http://schemas.microsoft.com/office/drawing/2014/main" id="{2EBAA596-D9C6-CF98-C17A-230491ECAC5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10359" y="2724254"/>
            <a:ext cx="471792" cy="470768"/>
          </a:xfrm>
          <a:prstGeom prst="rect">
            <a:avLst/>
          </a:prstGeom>
        </p:spPr>
      </p:pic>
      <p:pic>
        <p:nvPicPr>
          <p:cNvPr id="108" name="Graphic 107">
            <a:extLst>
              <a:ext uri="{FF2B5EF4-FFF2-40B4-BE49-F238E27FC236}">
                <a16:creationId xmlns:a16="http://schemas.microsoft.com/office/drawing/2014/main" id="{2263A19E-F745-765E-8C6E-190E43A8425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94880" y="2418404"/>
            <a:ext cx="554240" cy="555356"/>
          </a:xfrm>
          <a:prstGeom prst="rect">
            <a:avLst/>
          </a:prstGeom>
        </p:spPr>
      </p:pic>
      <p:pic>
        <p:nvPicPr>
          <p:cNvPr id="110" name="Graphic 109">
            <a:extLst>
              <a:ext uri="{FF2B5EF4-FFF2-40B4-BE49-F238E27FC236}">
                <a16:creationId xmlns:a16="http://schemas.microsoft.com/office/drawing/2014/main" id="{0B021799-4C19-A3A3-E72B-D768353D013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20055" y="2745356"/>
            <a:ext cx="552280" cy="439020"/>
          </a:xfrm>
          <a:prstGeom prst="rect">
            <a:avLst/>
          </a:prstGeom>
        </p:spPr>
      </p:pic>
      <p:pic>
        <p:nvPicPr>
          <p:cNvPr id="6" name="Graphic 5">
            <a:extLst>
              <a:ext uri="{FF2B5EF4-FFF2-40B4-BE49-F238E27FC236}">
                <a16:creationId xmlns:a16="http://schemas.microsoft.com/office/drawing/2014/main" id="{E7C6BD3F-B7DD-635F-9CB6-7D6DA8B691E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773435" y="2438090"/>
            <a:ext cx="476139" cy="485997"/>
          </a:xfrm>
          <a:prstGeom prst="rect">
            <a:avLst/>
          </a:prstGeom>
        </p:spPr>
      </p:pic>
    </p:spTree>
    <p:extLst>
      <p:ext uri="{BB962C8B-B14F-4D97-AF65-F5344CB8AC3E}">
        <p14:creationId xmlns:p14="http://schemas.microsoft.com/office/powerpoint/2010/main" val="2874683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A512AA-26D1-8A44-9935-7F26B77078D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009303-E1E8-79B4-F353-1ED69C3C1153}"/>
              </a:ext>
            </a:extLst>
          </p:cNvPr>
          <p:cNvSpPr>
            <a:spLocks noGrp="1"/>
          </p:cNvSpPr>
          <p:nvPr>
            <p:ph type="sldNum" sz="quarter" idx="4"/>
          </p:nvPr>
        </p:nvSpPr>
        <p:spPr/>
        <p:txBody>
          <a:bodyPr/>
          <a:lstStyle/>
          <a:p>
            <a:fld id="{402EAA05-6333-46EE-AAC8-A5AD6A996142}" type="slidenum">
              <a:rPr lang="en-US" smtClean="0"/>
              <a:t>23</a:t>
            </a:fld>
            <a:endParaRPr lang="en-US" dirty="0"/>
          </a:p>
        </p:txBody>
      </p:sp>
      <p:sp>
        <p:nvSpPr>
          <p:cNvPr id="3" name="Title 1">
            <a:extLst>
              <a:ext uri="{FF2B5EF4-FFF2-40B4-BE49-F238E27FC236}">
                <a16:creationId xmlns:a16="http://schemas.microsoft.com/office/drawing/2014/main" id="{6707528D-1BAA-09D2-474E-F8535D37A202}"/>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nSpc>
                <a:spcPct val="115000"/>
              </a:lnSpc>
              <a:spcAft>
                <a:spcPts val="300"/>
              </a:spcAft>
            </a:pPr>
            <a:r>
              <a:rPr lang="en-US" sz="1800" kern="100">
                <a:latin typeface="Aptos" panose="020B0004020202020204" pitchFamily="34" charset="0"/>
                <a:ea typeface="Aptos" panose="020B0004020202020204" pitchFamily="34" charset="0"/>
                <a:cs typeface="Sakkal Majalla" panose="02000000000000000000" pitchFamily="2" charset="-78"/>
              </a:rPr>
              <a:t>الرؤية والرسالة</a:t>
            </a:r>
            <a:endParaRPr lang="en-US" sz="1800" kern="100" dirty="0">
              <a:latin typeface="Aptos" panose="020B0004020202020204" pitchFamily="34" charset="0"/>
              <a:ea typeface="Aptos" panose="020B0004020202020204" pitchFamily="34" charset="0"/>
              <a:cs typeface="Sakkal Majalla" panose="02000000000000000000" pitchFamily="2" charset="-78"/>
            </a:endParaRPr>
          </a:p>
        </p:txBody>
      </p:sp>
      <p:sp>
        <p:nvSpPr>
          <p:cNvPr id="4" name="Rectangle 3">
            <a:extLst>
              <a:ext uri="{FF2B5EF4-FFF2-40B4-BE49-F238E27FC236}">
                <a16:creationId xmlns:a16="http://schemas.microsoft.com/office/drawing/2014/main" id="{8A0CF4D3-8484-C550-D882-5C831ABD065A}"/>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algn="r" rtl="1"/>
            <a:endParaRPr lang="en-US" sz="253" dirty="0"/>
          </a:p>
        </p:txBody>
      </p:sp>
      <p:sp>
        <p:nvSpPr>
          <p:cNvPr id="73" name="Rectangle: Rounded Corners 72">
            <a:extLst>
              <a:ext uri="{FF2B5EF4-FFF2-40B4-BE49-F238E27FC236}">
                <a16:creationId xmlns:a16="http://schemas.microsoft.com/office/drawing/2014/main" id="{CE6923E1-471C-1690-D794-AD1415D8CC08}"/>
              </a:ext>
            </a:extLst>
          </p:cNvPr>
          <p:cNvSpPr/>
          <p:nvPr/>
        </p:nvSpPr>
        <p:spPr>
          <a:xfrm>
            <a:off x="4828736" y="1710238"/>
            <a:ext cx="2103120" cy="2309312"/>
          </a:xfrm>
          <a:prstGeom prst="roundRect">
            <a:avLst>
              <a:gd name="adj" fmla="val 5116"/>
            </a:avLst>
          </a:prstGeom>
          <a:solidFill>
            <a:schemeClr val="accent4">
              <a:lumMod val="20000"/>
              <a:lumOff val="80000"/>
            </a:schemeClr>
          </a:solidFill>
          <a:ln w="0" cap="flat">
            <a:noFill/>
            <a:prstDash val="solid"/>
            <a:miter/>
          </a:ln>
        </p:spPr>
        <p:txBody>
          <a:bodyPr rtlCol="0" anchor="ctr"/>
          <a:lstStyle/>
          <a:p>
            <a:pPr marL="0" algn="r" defTabSz="457200" rtl="1" eaLnBrk="1" latinLnBrk="0" hangingPunct="1"/>
            <a:endParaRPr lang="en-US" dirty="0"/>
          </a:p>
        </p:txBody>
      </p:sp>
      <p:grpSp>
        <p:nvGrpSpPr>
          <p:cNvPr id="65" name="Group 64">
            <a:extLst>
              <a:ext uri="{FF2B5EF4-FFF2-40B4-BE49-F238E27FC236}">
                <a16:creationId xmlns:a16="http://schemas.microsoft.com/office/drawing/2014/main" id="{88ED7478-7589-F2DA-3ACF-C2E8AAB0DA03}"/>
              </a:ext>
            </a:extLst>
          </p:cNvPr>
          <p:cNvGrpSpPr/>
          <p:nvPr/>
        </p:nvGrpSpPr>
        <p:grpSpPr>
          <a:xfrm>
            <a:off x="5365973" y="1195914"/>
            <a:ext cx="1028647" cy="1028646"/>
            <a:chOff x="6618172" y="2184155"/>
            <a:chExt cx="1028647" cy="1028646"/>
          </a:xfrm>
        </p:grpSpPr>
        <p:sp>
          <p:nvSpPr>
            <p:cNvPr id="57" name="Google Shape;186;p19">
              <a:extLst>
                <a:ext uri="{FF2B5EF4-FFF2-40B4-BE49-F238E27FC236}">
                  <a16:creationId xmlns:a16="http://schemas.microsoft.com/office/drawing/2014/main" id="{54564BA3-E2E9-0BE9-C9C0-10648400956A}"/>
                </a:ext>
              </a:extLst>
            </p:cNvPr>
            <p:cNvSpPr/>
            <p:nvPr/>
          </p:nvSpPr>
          <p:spPr>
            <a:xfrm>
              <a:off x="6618172" y="2184155"/>
              <a:ext cx="1028647" cy="1028646"/>
            </a:xfrm>
            <a:prstGeom prst="ellipse">
              <a:avLst/>
            </a:prstGeom>
            <a:solidFill>
              <a:schemeClr val="lt1"/>
            </a:solidFill>
            <a:ln w="19050" cap="flat" cmpd="sng">
              <a:solidFill>
                <a:schemeClr val="accent1"/>
              </a:solidFill>
              <a:prstDash val="solid"/>
              <a:miter lim="800000"/>
              <a:headEnd type="none" w="sm" len="sm"/>
              <a:tailEnd type="none" w="sm" len="sm"/>
            </a:ln>
            <a:effectLst>
              <a:outerShdw blurRad="381000" dist="38100" dir="2700000" algn="tl" rotWithShape="0">
                <a:schemeClr val="accent1">
                  <a:alpha val="24705"/>
                </a:schemeClr>
              </a:outerShdw>
            </a:effectLst>
          </p:spPr>
          <p:txBody>
            <a:bodyPr spcFirstLastPara="1" wrap="square" lIns="68575" tIns="34275" rIns="68575" bIns="34275" anchor="ctr" anchorCtr="0">
              <a:noAutofit/>
            </a:bodyPr>
            <a:lstStyle/>
            <a:p>
              <a:pPr algn="ctr"/>
              <a:endParaRPr lang="en-US" sz="1400" dirty="0">
                <a:solidFill>
                  <a:schemeClr val="lt1"/>
                </a:solidFill>
                <a:latin typeface="Inter"/>
                <a:ea typeface="Inter"/>
                <a:sym typeface="Inter"/>
              </a:endParaRPr>
            </a:p>
          </p:txBody>
        </p:sp>
        <p:sp>
          <p:nvSpPr>
            <p:cNvPr id="58" name="Google Shape;187;p19">
              <a:extLst>
                <a:ext uri="{FF2B5EF4-FFF2-40B4-BE49-F238E27FC236}">
                  <a16:creationId xmlns:a16="http://schemas.microsoft.com/office/drawing/2014/main" id="{80352007-0332-9698-84C5-3A400F47C109}"/>
                </a:ext>
              </a:extLst>
            </p:cNvPr>
            <p:cNvSpPr/>
            <p:nvPr/>
          </p:nvSpPr>
          <p:spPr>
            <a:xfrm>
              <a:off x="6746077" y="2312060"/>
              <a:ext cx="772838" cy="772837"/>
            </a:xfrm>
            <a:prstGeom prst="ellipse">
              <a:avLst/>
            </a:prstGeom>
            <a:solidFill>
              <a:schemeClr val="lt1"/>
            </a:solidFill>
            <a:ln w="12700" cap="flat" cmpd="sng">
              <a:solidFill>
                <a:schemeClr val="accent1"/>
              </a:solidFill>
              <a:prstDash val="solid"/>
              <a:miter lim="800000"/>
              <a:headEnd type="none" w="sm" len="sm"/>
              <a:tailEnd type="none" w="sm" len="sm"/>
            </a:ln>
            <a:effectLst>
              <a:outerShdw blurRad="381000" dist="38100" dir="2700000" algn="tl" rotWithShape="0">
                <a:schemeClr val="accent1">
                  <a:alpha val="24705"/>
                </a:schemeClr>
              </a:outerShdw>
            </a:effectLst>
          </p:spPr>
          <p:txBody>
            <a:bodyPr spcFirstLastPara="1" wrap="square" lIns="68575" tIns="34275" rIns="68575" bIns="34275" anchor="ctr" anchorCtr="0">
              <a:noAutofit/>
            </a:bodyPr>
            <a:lstStyle/>
            <a:p>
              <a:pPr algn="ctr"/>
              <a:endParaRPr lang="en-US" sz="1400" dirty="0">
                <a:solidFill>
                  <a:schemeClr val="lt1"/>
                </a:solidFill>
                <a:latin typeface="Inter"/>
                <a:ea typeface="Inter"/>
                <a:sym typeface="Inter"/>
              </a:endParaRPr>
            </a:p>
          </p:txBody>
        </p:sp>
      </p:grpSp>
      <p:sp>
        <p:nvSpPr>
          <p:cNvPr id="79" name="Title 1">
            <a:extLst>
              <a:ext uri="{FF2B5EF4-FFF2-40B4-BE49-F238E27FC236}">
                <a16:creationId xmlns:a16="http://schemas.microsoft.com/office/drawing/2014/main" id="{77E2C03C-6CC7-68D8-B438-12BBB9C087DC}"/>
              </a:ext>
            </a:extLst>
          </p:cNvPr>
          <p:cNvSpPr txBox="1">
            <a:spLocks/>
          </p:cNvSpPr>
          <p:nvPr/>
        </p:nvSpPr>
        <p:spPr>
          <a:xfrm>
            <a:off x="4920176" y="2029314"/>
            <a:ext cx="1920240" cy="287324"/>
          </a:xfrm>
          <a:prstGeom prst="rect">
            <a:avLst/>
          </a:prstGeom>
          <a:solidFill>
            <a:schemeClr val="accent1"/>
          </a:solidFill>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gn="ctr">
              <a:lnSpc>
                <a:spcPct val="115000"/>
              </a:lnSpc>
              <a:spcAft>
                <a:spcPts val="300"/>
              </a:spcAft>
            </a:pPr>
            <a:r>
              <a:rPr lang="en-US" sz="1400" kern="100">
                <a:solidFill>
                  <a:schemeClr val="bg1"/>
                </a:solidFill>
                <a:latin typeface="Aptos" panose="020B0004020202020204" pitchFamily="34" charset="0"/>
                <a:ea typeface="Aptos" panose="020B0004020202020204" pitchFamily="34" charset="0"/>
                <a:cs typeface="Sakkal Majalla" panose="02000000000000000000" pitchFamily="2" charset="-78"/>
              </a:rPr>
              <a:t>الرؤية</a:t>
            </a:r>
            <a:endParaRPr lang="en-US" sz="1400" kern="100" dirty="0">
              <a:solidFill>
                <a:schemeClr val="bg1"/>
              </a:solidFill>
              <a:latin typeface="Aptos" panose="020B0004020202020204" pitchFamily="34" charset="0"/>
              <a:ea typeface="Aptos" panose="020B0004020202020204" pitchFamily="34" charset="0"/>
              <a:cs typeface="Sakkal Majalla" panose="02000000000000000000" pitchFamily="2" charset="-78"/>
            </a:endParaRPr>
          </a:p>
        </p:txBody>
      </p:sp>
      <p:sp>
        <p:nvSpPr>
          <p:cNvPr id="98" name="Title 1">
            <a:extLst>
              <a:ext uri="{FF2B5EF4-FFF2-40B4-BE49-F238E27FC236}">
                <a16:creationId xmlns:a16="http://schemas.microsoft.com/office/drawing/2014/main" id="{961AAF39-73EA-4FB7-DC87-819985A7044C}"/>
              </a:ext>
            </a:extLst>
          </p:cNvPr>
          <p:cNvSpPr txBox="1">
            <a:spLocks/>
          </p:cNvSpPr>
          <p:nvPr/>
        </p:nvSpPr>
        <p:spPr>
          <a:xfrm>
            <a:off x="4920176" y="2386227"/>
            <a:ext cx="1920240" cy="944005"/>
          </a:xfrm>
          <a:prstGeom prst="rect">
            <a:avLst/>
          </a:prstGeom>
          <a:noFill/>
        </p:spPr>
        <p:txBody>
          <a:bodyPr anchor="t"/>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gn="ctr">
              <a:lnSpc>
                <a:spcPct val="115000"/>
              </a:lnSpc>
              <a:spcAft>
                <a:spcPts val="300"/>
              </a:spcAft>
            </a:pPr>
            <a:r>
              <a:rPr lang="en-US" sz="1100" b="0" kern="100">
                <a:solidFill>
                  <a:schemeClr val="accent1"/>
                </a:solidFill>
                <a:latin typeface="Aptos" panose="020B0004020202020204" pitchFamily="34" charset="0"/>
                <a:ea typeface="Aptos" panose="020B0004020202020204" pitchFamily="34" charset="0"/>
                <a:cs typeface="Sakkal Majalla" panose="02000000000000000000" pitchFamily="2" charset="-78"/>
              </a:rPr>
              <a:t>منظومة عقارية استثمارية مكتملة العناصر متكاملة الأدوات تقدم خدمات ومنتجات ذات قيمة مضافة</a:t>
            </a:r>
            <a:endParaRPr lang="en-US" sz="1100" b="0" kern="100" dirty="0">
              <a:solidFill>
                <a:schemeClr val="accent1"/>
              </a:solidFill>
              <a:latin typeface="Aptos" panose="020B0004020202020204" pitchFamily="34" charset="0"/>
              <a:ea typeface="Aptos" panose="020B0004020202020204" pitchFamily="34" charset="0"/>
              <a:cs typeface="Sakkal Majalla" panose="02000000000000000000" pitchFamily="2" charset="-78"/>
            </a:endParaRPr>
          </a:p>
        </p:txBody>
      </p:sp>
      <p:sp>
        <p:nvSpPr>
          <p:cNvPr id="12" name="Rectangle: Rounded Corners 11">
            <a:extLst>
              <a:ext uri="{FF2B5EF4-FFF2-40B4-BE49-F238E27FC236}">
                <a16:creationId xmlns:a16="http://schemas.microsoft.com/office/drawing/2014/main" id="{F568FDF6-BA71-61E8-4337-69DCC9FE814C}"/>
              </a:ext>
            </a:extLst>
          </p:cNvPr>
          <p:cNvSpPr/>
          <p:nvPr/>
        </p:nvSpPr>
        <p:spPr>
          <a:xfrm>
            <a:off x="2212145" y="1710238"/>
            <a:ext cx="2103120" cy="2309312"/>
          </a:xfrm>
          <a:prstGeom prst="roundRect">
            <a:avLst>
              <a:gd name="adj" fmla="val 5116"/>
            </a:avLst>
          </a:prstGeom>
          <a:solidFill>
            <a:schemeClr val="accent4">
              <a:lumMod val="20000"/>
              <a:lumOff val="80000"/>
            </a:schemeClr>
          </a:solidFill>
          <a:ln w="0" cap="flat">
            <a:noFill/>
            <a:prstDash val="solid"/>
            <a:miter/>
          </a:ln>
        </p:spPr>
        <p:txBody>
          <a:bodyPr rtlCol="0" anchor="ctr"/>
          <a:lstStyle/>
          <a:p>
            <a:pPr marL="0" algn="r" defTabSz="457200" rtl="1" eaLnBrk="1" latinLnBrk="0" hangingPunct="1"/>
            <a:endParaRPr lang="en-US" dirty="0"/>
          </a:p>
        </p:txBody>
      </p:sp>
      <p:grpSp>
        <p:nvGrpSpPr>
          <p:cNvPr id="13" name="Group 12">
            <a:extLst>
              <a:ext uri="{FF2B5EF4-FFF2-40B4-BE49-F238E27FC236}">
                <a16:creationId xmlns:a16="http://schemas.microsoft.com/office/drawing/2014/main" id="{745386C7-248C-BAED-CCF0-62DD2E37E892}"/>
              </a:ext>
            </a:extLst>
          </p:cNvPr>
          <p:cNvGrpSpPr/>
          <p:nvPr/>
        </p:nvGrpSpPr>
        <p:grpSpPr>
          <a:xfrm>
            <a:off x="2749382" y="1195914"/>
            <a:ext cx="1028647" cy="1028646"/>
            <a:chOff x="6618172" y="2184155"/>
            <a:chExt cx="1028647" cy="1028646"/>
          </a:xfrm>
        </p:grpSpPr>
        <p:sp>
          <p:nvSpPr>
            <p:cNvPr id="16" name="Google Shape;186;p19">
              <a:extLst>
                <a:ext uri="{FF2B5EF4-FFF2-40B4-BE49-F238E27FC236}">
                  <a16:creationId xmlns:a16="http://schemas.microsoft.com/office/drawing/2014/main" id="{E121F0A1-8183-28FA-A8B7-234DB57005B6}"/>
                </a:ext>
              </a:extLst>
            </p:cNvPr>
            <p:cNvSpPr/>
            <p:nvPr/>
          </p:nvSpPr>
          <p:spPr>
            <a:xfrm>
              <a:off x="6618172" y="2184155"/>
              <a:ext cx="1028647" cy="1028646"/>
            </a:xfrm>
            <a:prstGeom prst="ellipse">
              <a:avLst/>
            </a:prstGeom>
            <a:solidFill>
              <a:schemeClr val="lt1"/>
            </a:solidFill>
            <a:ln w="19050" cap="flat" cmpd="sng">
              <a:solidFill>
                <a:schemeClr val="accent1"/>
              </a:solidFill>
              <a:prstDash val="solid"/>
              <a:miter lim="800000"/>
              <a:headEnd type="none" w="sm" len="sm"/>
              <a:tailEnd type="none" w="sm" len="sm"/>
            </a:ln>
            <a:effectLst>
              <a:outerShdw blurRad="381000" dist="38100" dir="2700000" algn="tl" rotWithShape="0">
                <a:schemeClr val="accent1">
                  <a:alpha val="24705"/>
                </a:schemeClr>
              </a:outerShdw>
            </a:effectLst>
          </p:spPr>
          <p:txBody>
            <a:bodyPr spcFirstLastPara="1" wrap="square" lIns="68575" tIns="34275" rIns="68575" bIns="34275" anchor="ctr" anchorCtr="0">
              <a:noAutofit/>
            </a:bodyPr>
            <a:lstStyle/>
            <a:p>
              <a:pPr algn="ctr"/>
              <a:endParaRPr lang="en-US" sz="1400" dirty="0">
                <a:solidFill>
                  <a:schemeClr val="lt1"/>
                </a:solidFill>
                <a:latin typeface="Inter"/>
                <a:ea typeface="Inter"/>
                <a:sym typeface="Inter"/>
              </a:endParaRPr>
            </a:p>
          </p:txBody>
        </p:sp>
        <p:sp>
          <p:nvSpPr>
            <p:cNvPr id="17" name="Google Shape;187;p19">
              <a:extLst>
                <a:ext uri="{FF2B5EF4-FFF2-40B4-BE49-F238E27FC236}">
                  <a16:creationId xmlns:a16="http://schemas.microsoft.com/office/drawing/2014/main" id="{1BF2682D-29D3-EE3B-8068-17E8621826DD}"/>
                </a:ext>
              </a:extLst>
            </p:cNvPr>
            <p:cNvSpPr/>
            <p:nvPr/>
          </p:nvSpPr>
          <p:spPr>
            <a:xfrm>
              <a:off x="6746077" y="2312060"/>
              <a:ext cx="772838" cy="772837"/>
            </a:xfrm>
            <a:prstGeom prst="ellipse">
              <a:avLst/>
            </a:prstGeom>
            <a:solidFill>
              <a:schemeClr val="lt1"/>
            </a:solidFill>
            <a:ln w="12700" cap="flat" cmpd="sng">
              <a:solidFill>
                <a:schemeClr val="accent1"/>
              </a:solidFill>
              <a:prstDash val="solid"/>
              <a:miter lim="800000"/>
              <a:headEnd type="none" w="sm" len="sm"/>
              <a:tailEnd type="none" w="sm" len="sm"/>
            </a:ln>
            <a:effectLst>
              <a:outerShdw blurRad="381000" dist="38100" dir="2700000" algn="tl" rotWithShape="0">
                <a:schemeClr val="accent1">
                  <a:alpha val="24705"/>
                </a:schemeClr>
              </a:outerShdw>
            </a:effectLst>
          </p:spPr>
          <p:txBody>
            <a:bodyPr spcFirstLastPara="1" wrap="square" lIns="68575" tIns="34275" rIns="68575" bIns="34275" anchor="ctr" anchorCtr="0">
              <a:noAutofit/>
            </a:bodyPr>
            <a:lstStyle/>
            <a:p>
              <a:pPr algn="ctr"/>
              <a:endParaRPr lang="en-US" sz="1400" dirty="0">
                <a:solidFill>
                  <a:schemeClr val="lt1"/>
                </a:solidFill>
                <a:latin typeface="Inter"/>
                <a:ea typeface="Inter"/>
                <a:sym typeface="Inter"/>
              </a:endParaRPr>
            </a:p>
          </p:txBody>
        </p:sp>
      </p:grpSp>
      <p:sp>
        <p:nvSpPr>
          <p:cNvPr id="14" name="Title 1">
            <a:extLst>
              <a:ext uri="{FF2B5EF4-FFF2-40B4-BE49-F238E27FC236}">
                <a16:creationId xmlns:a16="http://schemas.microsoft.com/office/drawing/2014/main" id="{F32D6A0D-6946-A255-2B1E-65C7066BF402}"/>
              </a:ext>
            </a:extLst>
          </p:cNvPr>
          <p:cNvSpPr txBox="1">
            <a:spLocks/>
          </p:cNvSpPr>
          <p:nvPr/>
        </p:nvSpPr>
        <p:spPr>
          <a:xfrm>
            <a:off x="2303585" y="2029314"/>
            <a:ext cx="1920240" cy="287324"/>
          </a:xfrm>
          <a:prstGeom prst="rect">
            <a:avLst/>
          </a:prstGeom>
          <a:solidFill>
            <a:schemeClr val="accent1"/>
          </a:solidFill>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gn="ctr">
              <a:lnSpc>
                <a:spcPct val="115000"/>
              </a:lnSpc>
              <a:spcAft>
                <a:spcPts val="300"/>
              </a:spcAft>
            </a:pPr>
            <a:r>
              <a:rPr lang="en-US" sz="1400" kern="100">
                <a:solidFill>
                  <a:schemeClr val="bg1"/>
                </a:solidFill>
                <a:latin typeface="Aptos" panose="020B0004020202020204" pitchFamily="34" charset="0"/>
                <a:ea typeface="Aptos" panose="020B0004020202020204" pitchFamily="34" charset="0"/>
                <a:cs typeface="Sakkal Majalla" panose="02000000000000000000" pitchFamily="2" charset="-78"/>
              </a:rPr>
              <a:t>الرسالة</a:t>
            </a:r>
            <a:endParaRPr lang="en-US" sz="1400" kern="100" dirty="0">
              <a:solidFill>
                <a:schemeClr val="bg1"/>
              </a:solidFill>
              <a:latin typeface="Aptos" panose="020B0004020202020204" pitchFamily="34" charset="0"/>
              <a:ea typeface="Aptos" panose="020B0004020202020204" pitchFamily="34" charset="0"/>
              <a:cs typeface="Sakkal Majalla" panose="02000000000000000000" pitchFamily="2" charset="-78"/>
            </a:endParaRPr>
          </a:p>
        </p:txBody>
      </p:sp>
      <p:sp>
        <p:nvSpPr>
          <p:cNvPr id="15" name="Title 1">
            <a:extLst>
              <a:ext uri="{FF2B5EF4-FFF2-40B4-BE49-F238E27FC236}">
                <a16:creationId xmlns:a16="http://schemas.microsoft.com/office/drawing/2014/main" id="{DC9165CA-7276-5763-424F-6D148B530A6A}"/>
              </a:ext>
            </a:extLst>
          </p:cNvPr>
          <p:cNvSpPr txBox="1">
            <a:spLocks/>
          </p:cNvSpPr>
          <p:nvPr/>
        </p:nvSpPr>
        <p:spPr>
          <a:xfrm>
            <a:off x="2303585" y="2386227"/>
            <a:ext cx="1920240" cy="944005"/>
          </a:xfrm>
          <a:prstGeom prst="rect">
            <a:avLst/>
          </a:prstGeom>
          <a:noFill/>
        </p:spPr>
        <p:txBody>
          <a:bodyPr anchor="t"/>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gn="ctr">
              <a:lnSpc>
                <a:spcPct val="115000"/>
              </a:lnSpc>
              <a:spcAft>
                <a:spcPts val="300"/>
              </a:spcAft>
            </a:pPr>
            <a:r>
              <a:rPr lang="en-US" sz="1100" b="0" kern="100" dirty="0" err="1">
                <a:solidFill>
                  <a:schemeClr val="accent1"/>
                </a:solidFill>
                <a:latin typeface="Aptos" panose="020B0004020202020204" pitchFamily="34" charset="0"/>
                <a:ea typeface="Aptos" panose="020B0004020202020204" pitchFamily="34" charset="0"/>
                <a:cs typeface="Sakkal Majalla" panose="02000000000000000000" pitchFamily="2" charset="-78"/>
              </a:rPr>
              <a:t>من</a:t>
            </a:r>
            <a:r>
              <a:rPr lang="en-US" sz="1100" b="0" kern="100" dirty="0">
                <a:solidFill>
                  <a:schemeClr val="accent1"/>
                </a:solidFill>
                <a:latin typeface="Aptos" panose="020B0004020202020204" pitchFamily="34" charset="0"/>
                <a:ea typeface="Aptos" panose="020B0004020202020204" pitchFamily="34" charset="0"/>
                <a:cs typeface="Sakkal Majalla" panose="02000000000000000000" pitchFamily="2" charset="-78"/>
              </a:rPr>
              <a:t> </a:t>
            </a:r>
            <a:r>
              <a:rPr lang="en-US" sz="1100" b="0" kern="100" dirty="0" err="1">
                <a:solidFill>
                  <a:schemeClr val="accent1"/>
                </a:solidFill>
                <a:latin typeface="Aptos" panose="020B0004020202020204" pitchFamily="34" charset="0"/>
                <a:ea typeface="Aptos" panose="020B0004020202020204" pitchFamily="34" charset="0"/>
                <a:cs typeface="Sakkal Majalla" panose="02000000000000000000" pitchFamily="2" charset="-78"/>
              </a:rPr>
              <a:t>خلال</a:t>
            </a:r>
            <a:r>
              <a:rPr lang="en-US" sz="1100" b="0" kern="100" dirty="0">
                <a:solidFill>
                  <a:schemeClr val="accent1"/>
                </a:solidFill>
                <a:latin typeface="Aptos" panose="020B0004020202020204" pitchFamily="34" charset="0"/>
                <a:ea typeface="Aptos" panose="020B0004020202020204" pitchFamily="34" charset="0"/>
                <a:cs typeface="Sakkal Majalla" panose="02000000000000000000" pitchFamily="2" charset="-78"/>
              </a:rPr>
              <a:t> </a:t>
            </a:r>
            <a:r>
              <a:rPr lang="en-US" sz="1100" b="0" kern="100" dirty="0" err="1">
                <a:solidFill>
                  <a:schemeClr val="accent1"/>
                </a:solidFill>
                <a:latin typeface="Aptos" panose="020B0004020202020204" pitchFamily="34" charset="0"/>
                <a:ea typeface="Aptos" panose="020B0004020202020204" pitchFamily="34" charset="0"/>
                <a:cs typeface="Sakkal Majalla" panose="02000000000000000000" pitchFamily="2" charset="-78"/>
              </a:rPr>
              <a:t>مفهوم</a:t>
            </a:r>
            <a:r>
              <a:rPr lang="en-US" sz="1100" b="0" kern="100" dirty="0">
                <a:solidFill>
                  <a:schemeClr val="accent1"/>
                </a:solidFill>
                <a:latin typeface="Aptos" panose="020B0004020202020204" pitchFamily="34" charset="0"/>
                <a:ea typeface="Aptos" panose="020B0004020202020204" pitchFamily="34" charset="0"/>
                <a:cs typeface="Sakkal Majalla" panose="02000000000000000000" pitchFamily="2" charset="-78"/>
              </a:rPr>
              <a:t> </a:t>
            </a:r>
            <a:r>
              <a:rPr lang="en-US" sz="1100" b="0" kern="100" dirty="0" err="1">
                <a:solidFill>
                  <a:schemeClr val="accent1"/>
                </a:solidFill>
                <a:latin typeface="Aptos" panose="020B0004020202020204" pitchFamily="34" charset="0"/>
                <a:ea typeface="Aptos" panose="020B0004020202020204" pitchFamily="34" charset="0"/>
                <a:cs typeface="Sakkal Majalla" panose="02000000000000000000" pitchFamily="2" charset="-78"/>
              </a:rPr>
              <a:t>التخطيط</a:t>
            </a:r>
            <a:r>
              <a:rPr lang="en-US" sz="1100" b="0" kern="100" dirty="0">
                <a:solidFill>
                  <a:schemeClr val="accent1"/>
                </a:solidFill>
                <a:latin typeface="Aptos" panose="020B0004020202020204" pitchFamily="34" charset="0"/>
                <a:ea typeface="Aptos" panose="020B0004020202020204" pitchFamily="34" charset="0"/>
                <a:cs typeface="Sakkal Majalla" panose="02000000000000000000" pitchFamily="2" charset="-78"/>
              </a:rPr>
              <a:t> </a:t>
            </a:r>
            <a:r>
              <a:rPr lang="en-US" sz="1100" b="0" kern="100" dirty="0" err="1">
                <a:solidFill>
                  <a:schemeClr val="accent1"/>
                </a:solidFill>
                <a:latin typeface="Aptos" panose="020B0004020202020204" pitchFamily="34" charset="0"/>
                <a:ea typeface="Aptos" panose="020B0004020202020204" pitchFamily="34" charset="0"/>
                <a:cs typeface="Sakkal Majalla" panose="02000000000000000000" pitchFamily="2" charset="-78"/>
              </a:rPr>
              <a:t>المبتكر</a:t>
            </a:r>
            <a:r>
              <a:rPr lang="en-US" sz="1100" b="0" kern="100" dirty="0">
                <a:solidFill>
                  <a:schemeClr val="accent1"/>
                </a:solidFill>
                <a:latin typeface="Aptos" panose="020B0004020202020204" pitchFamily="34" charset="0"/>
                <a:ea typeface="Aptos" panose="020B0004020202020204" pitchFamily="34" charset="0"/>
                <a:cs typeface="Sakkal Majalla" panose="02000000000000000000" pitchFamily="2" charset="-78"/>
              </a:rPr>
              <a:t> </a:t>
            </a:r>
            <a:r>
              <a:rPr lang="en-US" sz="1100" b="0" kern="100" dirty="0" err="1">
                <a:solidFill>
                  <a:schemeClr val="accent1"/>
                </a:solidFill>
                <a:latin typeface="Aptos" panose="020B0004020202020204" pitchFamily="34" charset="0"/>
                <a:ea typeface="Aptos" panose="020B0004020202020204" pitchFamily="34" charset="0"/>
                <a:cs typeface="Sakkal Majalla" panose="02000000000000000000" pitchFamily="2" charset="-78"/>
              </a:rPr>
              <a:t>والشامل</a:t>
            </a:r>
            <a:r>
              <a:rPr lang="en-US" sz="1100" b="0" kern="100" dirty="0">
                <a:solidFill>
                  <a:schemeClr val="accent1"/>
                </a:solidFill>
                <a:latin typeface="Aptos" panose="020B0004020202020204" pitchFamily="34" charset="0"/>
                <a:ea typeface="Aptos" panose="020B0004020202020204" pitchFamily="34" charset="0"/>
                <a:cs typeface="Sakkal Majalla" panose="02000000000000000000" pitchFamily="2" charset="-78"/>
              </a:rPr>
              <a:t> </a:t>
            </a:r>
            <a:r>
              <a:rPr lang="en-US" sz="1100" b="0" kern="100" dirty="0" err="1">
                <a:solidFill>
                  <a:schemeClr val="accent1"/>
                </a:solidFill>
                <a:latin typeface="Aptos" panose="020B0004020202020204" pitchFamily="34" charset="0"/>
                <a:ea typeface="Aptos" panose="020B0004020202020204" pitchFamily="34" charset="0"/>
                <a:cs typeface="Sakkal Majalla" panose="02000000000000000000" pitchFamily="2" charset="-78"/>
              </a:rPr>
              <a:t>يمكننا</a:t>
            </a:r>
            <a:r>
              <a:rPr lang="en-US" sz="1100" b="0" kern="100" dirty="0">
                <a:solidFill>
                  <a:schemeClr val="accent1"/>
                </a:solidFill>
                <a:latin typeface="Aptos" panose="020B0004020202020204" pitchFamily="34" charset="0"/>
                <a:ea typeface="Aptos" panose="020B0004020202020204" pitchFamily="34" charset="0"/>
                <a:cs typeface="Sakkal Majalla" panose="02000000000000000000" pitchFamily="2" charset="-78"/>
              </a:rPr>
              <a:t> </a:t>
            </a:r>
            <a:r>
              <a:rPr lang="en-US" sz="1100" b="0" kern="100" dirty="0" err="1">
                <a:solidFill>
                  <a:schemeClr val="accent1"/>
                </a:solidFill>
                <a:latin typeface="Aptos" panose="020B0004020202020204" pitchFamily="34" charset="0"/>
                <a:ea typeface="Aptos" panose="020B0004020202020204" pitchFamily="34" charset="0"/>
                <a:cs typeface="Sakkal Majalla" panose="02000000000000000000" pitchFamily="2" charset="-78"/>
              </a:rPr>
              <a:t>ان</a:t>
            </a:r>
            <a:r>
              <a:rPr lang="en-US" sz="1100" b="0" kern="100" dirty="0">
                <a:solidFill>
                  <a:schemeClr val="accent1"/>
                </a:solidFill>
                <a:latin typeface="Aptos" panose="020B0004020202020204" pitchFamily="34" charset="0"/>
                <a:ea typeface="Aptos" panose="020B0004020202020204" pitchFamily="34" charset="0"/>
                <a:cs typeface="Sakkal Majalla" panose="02000000000000000000" pitchFamily="2" charset="-78"/>
              </a:rPr>
              <a:t> </a:t>
            </a:r>
            <a:r>
              <a:rPr lang="en-US" sz="1100" b="0" kern="100" dirty="0" err="1">
                <a:solidFill>
                  <a:schemeClr val="accent1"/>
                </a:solidFill>
                <a:latin typeface="Aptos" panose="020B0004020202020204" pitchFamily="34" charset="0"/>
                <a:ea typeface="Aptos" panose="020B0004020202020204" pitchFamily="34" charset="0"/>
                <a:cs typeface="Sakkal Majalla" panose="02000000000000000000" pitchFamily="2" charset="-78"/>
              </a:rPr>
              <a:t>نعزز</a:t>
            </a:r>
            <a:r>
              <a:rPr lang="en-US" sz="1100" b="0" kern="100" dirty="0">
                <a:solidFill>
                  <a:schemeClr val="accent1"/>
                </a:solidFill>
                <a:latin typeface="Aptos" panose="020B0004020202020204" pitchFamily="34" charset="0"/>
                <a:ea typeface="Aptos" panose="020B0004020202020204" pitchFamily="34" charset="0"/>
                <a:cs typeface="Sakkal Majalla" panose="02000000000000000000" pitchFamily="2" charset="-78"/>
              </a:rPr>
              <a:t> </a:t>
            </a:r>
            <a:r>
              <a:rPr lang="en-US" sz="1100" b="0" kern="100" dirty="0" err="1">
                <a:solidFill>
                  <a:schemeClr val="accent1"/>
                </a:solidFill>
                <a:latin typeface="Aptos" panose="020B0004020202020204" pitchFamily="34" charset="0"/>
                <a:ea typeface="Aptos" panose="020B0004020202020204" pitchFamily="34" charset="0"/>
                <a:cs typeface="Sakkal Majalla" panose="02000000000000000000" pitchFamily="2" charset="-78"/>
              </a:rPr>
              <a:t>فكرة</a:t>
            </a:r>
            <a:r>
              <a:rPr lang="en-US" sz="1100" b="0" kern="100" dirty="0">
                <a:solidFill>
                  <a:schemeClr val="accent1"/>
                </a:solidFill>
                <a:latin typeface="Aptos" panose="020B0004020202020204" pitchFamily="34" charset="0"/>
                <a:ea typeface="Aptos" panose="020B0004020202020204" pitchFamily="34" charset="0"/>
                <a:cs typeface="Sakkal Majalla" panose="02000000000000000000" pitchFamily="2" charset="-78"/>
              </a:rPr>
              <a:t> </a:t>
            </a:r>
            <a:r>
              <a:rPr lang="en-US" sz="1100" b="0" kern="100" dirty="0" err="1">
                <a:solidFill>
                  <a:schemeClr val="accent1"/>
                </a:solidFill>
                <a:latin typeface="Aptos" panose="020B0004020202020204" pitchFamily="34" charset="0"/>
                <a:ea typeface="Aptos" panose="020B0004020202020204" pitchFamily="34" charset="0"/>
                <a:cs typeface="Sakkal Majalla" panose="02000000000000000000" pitchFamily="2" charset="-78"/>
              </a:rPr>
              <a:t>التطوير</a:t>
            </a:r>
            <a:r>
              <a:rPr lang="en-US" sz="1100" b="0" kern="100" dirty="0">
                <a:solidFill>
                  <a:schemeClr val="accent1"/>
                </a:solidFill>
                <a:latin typeface="Aptos" panose="020B0004020202020204" pitchFamily="34" charset="0"/>
                <a:ea typeface="Aptos" panose="020B0004020202020204" pitchFamily="34" charset="0"/>
                <a:cs typeface="Sakkal Majalla" panose="02000000000000000000" pitchFamily="2" charset="-78"/>
              </a:rPr>
              <a:t> </a:t>
            </a:r>
            <a:r>
              <a:rPr lang="en-US" sz="1100" b="0" kern="100" dirty="0" err="1">
                <a:solidFill>
                  <a:schemeClr val="accent1"/>
                </a:solidFill>
                <a:latin typeface="Aptos" panose="020B0004020202020204" pitchFamily="34" charset="0"/>
                <a:ea typeface="Aptos" panose="020B0004020202020204" pitchFamily="34" charset="0"/>
                <a:cs typeface="Sakkal Majalla" panose="02000000000000000000" pitchFamily="2" charset="-78"/>
              </a:rPr>
              <a:t>المتكامل</a:t>
            </a:r>
            <a:r>
              <a:rPr lang="en-US" sz="1100" b="0" kern="100" dirty="0">
                <a:solidFill>
                  <a:schemeClr val="accent1"/>
                </a:solidFill>
                <a:latin typeface="Aptos" panose="020B0004020202020204" pitchFamily="34" charset="0"/>
                <a:ea typeface="Aptos" panose="020B0004020202020204" pitchFamily="34" charset="0"/>
                <a:cs typeface="Sakkal Majalla" panose="02000000000000000000" pitchFamily="2" charset="-78"/>
              </a:rPr>
              <a:t> </a:t>
            </a:r>
            <a:r>
              <a:rPr lang="en-US" sz="1100" b="0" kern="100" dirty="0" err="1">
                <a:solidFill>
                  <a:schemeClr val="accent1"/>
                </a:solidFill>
                <a:latin typeface="Aptos" panose="020B0004020202020204" pitchFamily="34" charset="0"/>
                <a:ea typeface="Aptos" panose="020B0004020202020204" pitchFamily="34" charset="0"/>
                <a:cs typeface="Sakkal Majalla" panose="02000000000000000000" pitchFamily="2" charset="-78"/>
              </a:rPr>
              <a:t>ونرفع</a:t>
            </a:r>
            <a:r>
              <a:rPr lang="en-US" sz="1100" b="0" kern="100" dirty="0">
                <a:solidFill>
                  <a:schemeClr val="accent1"/>
                </a:solidFill>
                <a:latin typeface="Aptos" panose="020B0004020202020204" pitchFamily="34" charset="0"/>
                <a:ea typeface="Aptos" panose="020B0004020202020204" pitchFamily="34" charset="0"/>
                <a:cs typeface="Sakkal Majalla" panose="02000000000000000000" pitchFamily="2" charset="-78"/>
              </a:rPr>
              <a:t> </a:t>
            </a:r>
            <a:r>
              <a:rPr lang="en-US" sz="1100" b="0" kern="100" dirty="0" err="1">
                <a:solidFill>
                  <a:schemeClr val="accent1"/>
                </a:solidFill>
                <a:latin typeface="Aptos" panose="020B0004020202020204" pitchFamily="34" charset="0"/>
                <a:ea typeface="Aptos" panose="020B0004020202020204" pitchFamily="34" charset="0"/>
                <a:cs typeface="Sakkal Majalla" panose="02000000000000000000" pitchFamily="2" charset="-78"/>
              </a:rPr>
              <a:t>معايير</a:t>
            </a:r>
            <a:r>
              <a:rPr lang="en-US" sz="1100" b="0" kern="100" dirty="0">
                <a:solidFill>
                  <a:schemeClr val="accent1"/>
                </a:solidFill>
                <a:latin typeface="Aptos" panose="020B0004020202020204" pitchFamily="34" charset="0"/>
                <a:ea typeface="Aptos" panose="020B0004020202020204" pitchFamily="34" charset="0"/>
                <a:cs typeface="Sakkal Majalla" panose="02000000000000000000" pitchFamily="2" charset="-78"/>
              </a:rPr>
              <a:t> </a:t>
            </a:r>
            <a:r>
              <a:rPr lang="en-US" sz="1100" b="0" kern="100" dirty="0" err="1">
                <a:solidFill>
                  <a:schemeClr val="accent1"/>
                </a:solidFill>
                <a:latin typeface="Aptos" panose="020B0004020202020204" pitchFamily="34" charset="0"/>
                <a:ea typeface="Aptos" panose="020B0004020202020204" pitchFamily="34" charset="0"/>
                <a:cs typeface="Sakkal Majalla" panose="02000000000000000000" pitchFamily="2" charset="-78"/>
              </a:rPr>
              <a:t>مخططات</a:t>
            </a:r>
            <a:r>
              <a:rPr lang="en-US" sz="1100" b="0" kern="100" dirty="0">
                <a:solidFill>
                  <a:schemeClr val="accent1"/>
                </a:solidFill>
                <a:latin typeface="Aptos" panose="020B0004020202020204" pitchFamily="34" charset="0"/>
                <a:ea typeface="Aptos" panose="020B0004020202020204" pitchFamily="34" charset="0"/>
                <a:cs typeface="Sakkal Majalla" panose="02000000000000000000" pitchFamily="2" charset="-78"/>
              </a:rPr>
              <a:t> </a:t>
            </a:r>
            <a:r>
              <a:rPr lang="en-US" sz="1100" b="0" kern="100" dirty="0" err="1">
                <a:solidFill>
                  <a:schemeClr val="accent1"/>
                </a:solidFill>
                <a:latin typeface="Aptos" panose="020B0004020202020204" pitchFamily="34" charset="0"/>
                <a:ea typeface="Aptos" panose="020B0004020202020204" pitchFamily="34" charset="0"/>
                <a:cs typeface="Sakkal Majalla" panose="02000000000000000000" pitchFamily="2" charset="-78"/>
              </a:rPr>
              <a:t>الأراضي</a:t>
            </a:r>
            <a:r>
              <a:rPr lang="en-US" sz="1100" b="0" kern="100" dirty="0">
                <a:solidFill>
                  <a:schemeClr val="accent1"/>
                </a:solidFill>
                <a:latin typeface="Aptos" panose="020B0004020202020204" pitchFamily="34" charset="0"/>
                <a:ea typeface="Aptos" panose="020B0004020202020204" pitchFamily="34" charset="0"/>
                <a:cs typeface="Sakkal Majalla" panose="02000000000000000000" pitchFamily="2" charset="-78"/>
              </a:rPr>
              <a:t> </a:t>
            </a:r>
            <a:r>
              <a:rPr lang="en-US" sz="1100" b="0" kern="100" dirty="0" err="1">
                <a:solidFill>
                  <a:schemeClr val="accent1"/>
                </a:solidFill>
                <a:latin typeface="Aptos" panose="020B0004020202020204" pitchFamily="34" charset="0"/>
                <a:ea typeface="Aptos" panose="020B0004020202020204" pitchFamily="34" charset="0"/>
                <a:cs typeface="Sakkal Majalla" panose="02000000000000000000" pitchFamily="2" charset="-78"/>
              </a:rPr>
              <a:t>التي</a:t>
            </a:r>
            <a:r>
              <a:rPr lang="en-US" sz="1100" b="0" kern="100" dirty="0">
                <a:solidFill>
                  <a:schemeClr val="accent1"/>
                </a:solidFill>
                <a:latin typeface="Aptos" panose="020B0004020202020204" pitchFamily="34" charset="0"/>
                <a:ea typeface="Aptos" panose="020B0004020202020204" pitchFamily="34" charset="0"/>
                <a:cs typeface="Sakkal Majalla" panose="02000000000000000000" pitchFamily="2" charset="-78"/>
              </a:rPr>
              <a:t> </a:t>
            </a:r>
            <a:r>
              <a:rPr lang="en-US" sz="1100" b="0" kern="100" dirty="0" err="1">
                <a:solidFill>
                  <a:schemeClr val="accent1"/>
                </a:solidFill>
                <a:latin typeface="Aptos" panose="020B0004020202020204" pitchFamily="34" charset="0"/>
                <a:ea typeface="Aptos" panose="020B0004020202020204" pitchFamily="34" charset="0"/>
                <a:cs typeface="Sakkal Majalla" panose="02000000000000000000" pitchFamily="2" charset="-78"/>
              </a:rPr>
              <a:t>تثري</a:t>
            </a:r>
            <a:r>
              <a:rPr lang="en-US" sz="1100" b="0" kern="100" dirty="0">
                <a:solidFill>
                  <a:schemeClr val="accent1"/>
                </a:solidFill>
                <a:latin typeface="Aptos" panose="020B0004020202020204" pitchFamily="34" charset="0"/>
                <a:ea typeface="Aptos" panose="020B0004020202020204" pitchFamily="34" charset="0"/>
                <a:cs typeface="Sakkal Majalla" panose="02000000000000000000" pitchFamily="2" charset="-78"/>
              </a:rPr>
              <a:t> </a:t>
            </a:r>
            <a:r>
              <a:rPr lang="en-US" sz="1100" b="0" kern="100" dirty="0" err="1">
                <a:solidFill>
                  <a:schemeClr val="accent1"/>
                </a:solidFill>
                <a:latin typeface="Aptos" panose="020B0004020202020204" pitchFamily="34" charset="0"/>
                <a:ea typeface="Aptos" panose="020B0004020202020204" pitchFamily="34" charset="0"/>
                <a:cs typeface="Sakkal Majalla" panose="02000000000000000000" pitchFamily="2" charset="-78"/>
              </a:rPr>
              <a:t>المجتمع</a:t>
            </a:r>
            <a:r>
              <a:rPr lang="en-US" sz="1100" b="0" kern="100" dirty="0">
                <a:solidFill>
                  <a:schemeClr val="accent1"/>
                </a:solidFill>
                <a:latin typeface="Aptos" panose="020B0004020202020204" pitchFamily="34" charset="0"/>
                <a:ea typeface="Aptos" panose="020B0004020202020204" pitchFamily="34" charset="0"/>
                <a:cs typeface="Sakkal Majalla" panose="02000000000000000000" pitchFamily="2" charset="-78"/>
              </a:rPr>
              <a:t> </a:t>
            </a:r>
            <a:r>
              <a:rPr lang="en-US" sz="1100" b="0" kern="100" dirty="0" err="1">
                <a:solidFill>
                  <a:schemeClr val="accent1"/>
                </a:solidFill>
                <a:latin typeface="Aptos" panose="020B0004020202020204" pitchFamily="34" charset="0"/>
                <a:ea typeface="Aptos" panose="020B0004020202020204" pitchFamily="34" charset="0"/>
                <a:cs typeface="Sakkal Majalla" panose="02000000000000000000" pitchFamily="2" charset="-78"/>
              </a:rPr>
              <a:t>وتؤتي</a:t>
            </a:r>
            <a:r>
              <a:rPr lang="en-US" sz="1100" b="0" kern="100" dirty="0">
                <a:solidFill>
                  <a:schemeClr val="accent1"/>
                </a:solidFill>
                <a:latin typeface="Aptos" panose="020B0004020202020204" pitchFamily="34" charset="0"/>
                <a:ea typeface="Aptos" panose="020B0004020202020204" pitchFamily="34" charset="0"/>
                <a:cs typeface="Sakkal Majalla" panose="02000000000000000000" pitchFamily="2" charset="-78"/>
              </a:rPr>
              <a:t> </a:t>
            </a:r>
            <a:r>
              <a:rPr lang="en-US" sz="1100" b="0" kern="100" dirty="0" err="1">
                <a:solidFill>
                  <a:schemeClr val="accent1"/>
                </a:solidFill>
                <a:latin typeface="Aptos" panose="020B0004020202020204" pitchFamily="34" charset="0"/>
                <a:ea typeface="Aptos" panose="020B0004020202020204" pitchFamily="34" charset="0"/>
                <a:cs typeface="Sakkal Majalla" panose="02000000000000000000" pitchFamily="2" charset="-78"/>
              </a:rPr>
              <a:t>ثمارها</a:t>
            </a:r>
            <a:r>
              <a:rPr lang="en-US" sz="1100" b="0" kern="100" dirty="0">
                <a:solidFill>
                  <a:schemeClr val="accent1"/>
                </a:solidFill>
                <a:latin typeface="Aptos" panose="020B0004020202020204" pitchFamily="34" charset="0"/>
                <a:ea typeface="Aptos" panose="020B0004020202020204" pitchFamily="34" charset="0"/>
                <a:cs typeface="Sakkal Majalla" panose="02000000000000000000" pitchFamily="2" charset="-78"/>
              </a:rPr>
              <a:t> </a:t>
            </a:r>
            <a:r>
              <a:rPr lang="en-US" sz="1100" b="0" kern="100" dirty="0" err="1">
                <a:solidFill>
                  <a:schemeClr val="accent1"/>
                </a:solidFill>
                <a:latin typeface="Aptos" panose="020B0004020202020204" pitchFamily="34" charset="0"/>
                <a:ea typeface="Aptos" panose="020B0004020202020204" pitchFamily="34" charset="0"/>
                <a:cs typeface="Sakkal Majalla" panose="02000000000000000000" pitchFamily="2" charset="-78"/>
              </a:rPr>
              <a:t>وتضعنا</a:t>
            </a:r>
            <a:r>
              <a:rPr lang="en-US" sz="1100" b="0" kern="100" dirty="0">
                <a:solidFill>
                  <a:schemeClr val="accent1"/>
                </a:solidFill>
                <a:latin typeface="Aptos" panose="020B0004020202020204" pitchFamily="34" charset="0"/>
                <a:ea typeface="Aptos" panose="020B0004020202020204" pitchFamily="34" charset="0"/>
                <a:cs typeface="Sakkal Majalla" panose="02000000000000000000" pitchFamily="2" charset="-78"/>
              </a:rPr>
              <a:t> في </a:t>
            </a:r>
            <a:r>
              <a:rPr lang="en-US" sz="1100" b="0" kern="100" dirty="0" err="1">
                <a:solidFill>
                  <a:schemeClr val="accent1"/>
                </a:solidFill>
                <a:latin typeface="Aptos" panose="020B0004020202020204" pitchFamily="34" charset="0"/>
                <a:ea typeface="Aptos" panose="020B0004020202020204" pitchFamily="34" charset="0"/>
                <a:cs typeface="Sakkal Majalla" panose="02000000000000000000" pitchFamily="2" charset="-78"/>
              </a:rPr>
              <a:t>موقع</a:t>
            </a:r>
            <a:r>
              <a:rPr lang="en-US" sz="1100" b="0" kern="100" dirty="0">
                <a:solidFill>
                  <a:schemeClr val="accent1"/>
                </a:solidFill>
                <a:latin typeface="Aptos" panose="020B0004020202020204" pitchFamily="34" charset="0"/>
                <a:ea typeface="Aptos" panose="020B0004020202020204" pitchFamily="34" charset="0"/>
                <a:cs typeface="Sakkal Majalla" panose="02000000000000000000" pitchFamily="2" charset="-78"/>
              </a:rPr>
              <a:t> </a:t>
            </a:r>
            <a:r>
              <a:rPr lang="en-US" sz="1100" b="0" kern="100" dirty="0" err="1">
                <a:solidFill>
                  <a:schemeClr val="accent1"/>
                </a:solidFill>
                <a:latin typeface="Aptos" panose="020B0004020202020204" pitchFamily="34" charset="0"/>
                <a:ea typeface="Aptos" panose="020B0004020202020204" pitchFamily="34" charset="0"/>
                <a:cs typeface="Sakkal Majalla" panose="02000000000000000000" pitchFamily="2" charset="-78"/>
              </a:rPr>
              <a:t>الريادة</a:t>
            </a:r>
            <a:endParaRPr lang="en-US" sz="1100" b="0" kern="100" dirty="0">
              <a:solidFill>
                <a:schemeClr val="accent1"/>
              </a:solidFill>
              <a:latin typeface="Aptos" panose="020B0004020202020204" pitchFamily="34" charset="0"/>
              <a:ea typeface="Aptos" panose="020B0004020202020204" pitchFamily="34" charset="0"/>
              <a:cs typeface="Sakkal Majalla" panose="02000000000000000000" pitchFamily="2" charset="-78"/>
            </a:endParaRPr>
          </a:p>
        </p:txBody>
      </p:sp>
      <p:pic>
        <p:nvPicPr>
          <p:cNvPr id="22" name="Graphic 21">
            <a:extLst>
              <a:ext uri="{FF2B5EF4-FFF2-40B4-BE49-F238E27FC236}">
                <a16:creationId xmlns:a16="http://schemas.microsoft.com/office/drawing/2014/main" id="{2C2A2B01-3436-7819-86E7-5970CBE7AB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39794" y="1512190"/>
            <a:ext cx="447822" cy="389220"/>
          </a:xfrm>
          <a:prstGeom prst="rect">
            <a:avLst/>
          </a:prstGeom>
        </p:spPr>
      </p:pic>
      <p:pic>
        <p:nvPicPr>
          <p:cNvPr id="24" name="Graphic 23">
            <a:extLst>
              <a:ext uri="{FF2B5EF4-FFF2-40B4-BE49-F238E27FC236}">
                <a16:creationId xmlns:a16="http://schemas.microsoft.com/office/drawing/2014/main" id="{C72B8239-E569-8211-C672-ABA9BE9824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13792" y="1553247"/>
            <a:ext cx="533008" cy="287324"/>
          </a:xfrm>
          <a:prstGeom prst="rect">
            <a:avLst/>
          </a:prstGeom>
        </p:spPr>
      </p:pic>
    </p:spTree>
    <p:extLst>
      <p:ext uri="{BB962C8B-B14F-4D97-AF65-F5344CB8AC3E}">
        <p14:creationId xmlns:p14="http://schemas.microsoft.com/office/powerpoint/2010/main" val="738405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A512AA-26D1-8A44-9935-7F26B77078D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009303-E1E8-79B4-F353-1ED69C3C1153}"/>
              </a:ext>
            </a:extLst>
          </p:cNvPr>
          <p:cNvSpPr>
            <a:spLocks noGrp="1"/>
          </p:cNvSpPr>
          <p:nvPr>
            <p:ph type="sldNum" sz="quarter" idx="4"/>
          </p:nvPr>
        </p:nvSpPr>
        <p:spPr/>
        <p:txBody>
          <a:bodyPr/>
          <a:lstStyle/>
          <a:p>
            <a:fld id="{402EAA05-6333-46EE-AAC8-A5AD6A996142}" type="slidenum">
              <a:rPr lang="en-US" smtClean="0"/>
              <a:t>24</a:t>
            </a:fld>
            <a:endParaRPr lang="en-US" dirty="0"/>
          </a:p>
        </p:txBody>
      </p:sp>
      <p:sp>
        <p:nvSpPr>
          <p:cNvPr id="3" name="Title 1">
            <a:extLst>
              <a:ext uri="{FF2B5EF4-FFF2-40B4-BE49-F238E27FC236}">
                <a16:creationId xmlns:a16="http://schemas.microsoft.com/office/drawing/2014/main" id="{6707528D-1BAA-09D2-474E-F8535D37A202}"/>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nSpc>
                <a:spcPct val="115000"/>
              </a:lnSpc>
              <a:spcAft>
                <a:spcPts val="300"/>
              </a:spcAft>
            </a:pPr>
            <a:r>
              <a:rPr lang="en-US" sz="1800" kern="100">
                <a:latin typeface="Aptos" panose="020B0004020202020204" pitchFamily="34" charset="0"/>
                <a:ea typeface="Aptos" panose="020B0004020202020204" pitchFamily="34" charset="0"/>
                <a:cs typeface="Sakkal Majalla" panose="02000000000000000000" pitchFamily="2" charset="-78"/>
              </a:rPr>
              <a:t>اولًا: تقييم الرؤية</a:t>
            </a:r>
            <a:endParaRPr lang="en-US" sz="1800" kern="100" dirty="0">
              <a:latin typeface="Aptos" panose="020B0004020202020204" pitchFamily="34" charset="0"/>
              <a:ea typeface="Aptos" panose="020B0004020202020204" pitchFamily="34" charset="0"/>
              <a:cs typeface="Sakkal Majalla" panose="02000000000000000000" pitchFamily="2" charset="-78"/>
            </a:endParaRPr>
          </a:p>
        </p:txBody>
      </p:sp>
      <p:sp>
        <p:nvSpPr>
          <p:cNvPr id="4" name="Rectangle 3">
            <a:extLst>
              <a:ext uri="{FF2B5EF4-FFF2-40B4-BE49-F238E27FC236}">
                <a16:creationId xmlns:a16="http://schemas.microsoft.com/office/drawing/2014/main" id="{8A0CF4D3-8484-C550-D882-5C831ABD065A}"/>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algn="r" rtl="1"/>
            <a:endParaRPr lang="en-US" sz="253" dirty="0"/>
          </a:p>
        </p:txBody>
      </p:sp>
      <p:sp>
        <p:nvSpPr>
          <p:cNvPr id="5" name="Subtitle 2">
            <a:extLst>
              <a:ext uri="{FF2B5EF4-FFF2-40B4-BE49-F238E27FC236}">
                <a16:creationId xmlns:a16="http://schemas.microsoft.com/office/drawing/2014/main" id="{F8C02873-A814-AAF5-F11C-E9F233AF9BB8}"/>
              </a:ext>
            </a:extLst>
          </p:cNvPr>
          <p:cNvSpPr txBox="1">
            <a:spLocks/>
          </p:cNvSpPr>
          <p:nvPr/>
        </p:nvSpPr>
        <p:spPr>
          <a:xfrm>
            <a:off x="4112596" y="794011"/>
            <a:ext cx="4745952" cy="305853"/>
          </a:xfrm>
          <a:prstGeom prst="rect">
            <a:avLst/>
          </a:prstGeom>
          <a:noFill/>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defRPr/>
            </a:pPr>
            <a:r>
              <a:rPr lang="en-US" sz="1500" kern="0">
                <a:solidFill>
                  <a:srgbClr val="44546A"/>
                </a:solidFill>
                <a:latin typeface="Sakkal Majalla" panose="02000000000000000000" pitchFamily="2" charset="-78"/>
                <a:cs typeface="Sakkal Majalla" panose="02000000000000000000" pitchFamily="2" charset="-78"/>
              </a:rPr>
              <a:t>لقد تم تقييم الرؤية والرسالة وفقًا لخمسة مبادئ...</a:t>
            </a:r>
            <a:endParaRPr lang="en-US" sz="1500" kern="0" dirty="0">
              <a:solidFill>
                <a:srgbClr val="44546A"/>
              </a:solidFill>
              <a:latin typeface="Sakkal Majalla" panose="02000000000000000000" pitchFamily="2" charset="-78"/>
              <a:cs typeface="Sakkal Majalla" panose="02000000000000000000" pitchFamily="2" charset="-78"/>
            </a:endParaRPr>
          </a:p>
        </p:txBody>
      </p:sp>
      <p:sp>
        <p:nvSpPr>
          <p:cNvPr id="41" name="Rectangle 40">
            <a:extLst>
              <a:ext uri="{FF2B5EF4-FFF2-40B4-BE49-F238E27FC236}">
                <a16:creationId xmlns:a16="http://schemas.microsoft.com/office/drawing/2014/main" id="{D7374609-C9E0-E55D-79F7-8276DF11C784}"/>
              </a:ext>
            </a:extLst>
          </p:cNvPr>
          <p:cNvSpPr/>
          <p:nvPr/>
        </p:nvSpPr>
        <p:spPr>
          <a:xfrm>
            <a:off x="8276892" y="1418838"/>
            <a:ext cx="43167" cy="2864477"/>
          </a:xfrm>
          <a:prstGeom prst="rect">
            <a:avLst/>
          </a:prstGeom>
          <a:solidFill>
            <a:schemeClr val="accent1"/>
          </a:solidFill>
          <a:ln w="0" cap="flat">
            <a:noFill/>
            <a:prstDash val="solid"/>
            <a:miter/>
          </a:ln>
        </p:spPr>
        <p:txBody>
          <a:bodyPr rtlCol="0" anchor="ctr"/>
          <a:lstStyle/>
          <a:p>
            <a:pPr marL="0" algn="r" defTabSz="457200" rtl="1" eaLnBrk="1" latinLnBrk="0" hangingPunct="1"/>
            <a:endParaRPr lang="en-US" dirty="0"/>
          </a:p>
        </p:txBody>
      </p:sp>
      <p:sp>
        <p:nvSpPr>
          <p:cNvPr id="6" name="Rectangle: Rounded Corners 5">
            <a:extLst>
              <a:ext uri="{FF2B5EF4-FFF2-40B4-BE49-F238E27FC236}">
                <a16:creationId xmlns:a16="http://schemas.microsoft.com/office/drawing/2014/main" id="{3A2EB069-EE3F-B205-CF2D-C29E26467938}"/>
              </a:ext>
            </a:extLst>
          </p:cNvPr>
          <p:cNvSpPr/>
          <p:nvPr/>
        </p:nvSpPr>
        <p:spPr>
          <a:xfrm flipH="1">
            <a:off x="6995494" y="1546394"/>
            <a:ext cx="1258227" cy="474980"/>
          </a:xfrm>
          <a:prstGeom prst="roundRect">
            <a:avLst/>
          </a:prstGeom>
          <a:solidFill>
            <a:schemeClr val="accent4">
              <a:lumMod val="60000"/>
              <a:lumOff val="40000"/>
            </a:schemeClr>
          </a:solidFill>
          <a:ln>
            <a:noFill/>
          </a:ln>
        </p:spPr>
        <p:txBody>
          <a:bodyPr vert="horz" wrap="square" lIns="0" tIns="0" rIns="365760" bIns="0" rtlCol="0" anchor="ctr">
            <a:noAutofit/>
          </a:bodyPr>
          <a:lstStyle/>
          <a:p>
            <a:pPr algn="r" defTabSz="342883" rtl="1">
              <a:defRPr/>
            </a:pPr>
            <a: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الوضوح</a:t>
            </a:r>
            <a:endParaRPr lang="en-US" sz="1200" b="1" dirty="0">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7" name="Rectangle: Rounded Corners 6">
            <a:extLst>
              <a:ext uri="{FF2B5EF4-FFF2-40B4-BE49-F238E27FC236}">
                <a16:creationId xmlns:a16="http://schemas.microsoft.com/office/drawing/2014/main" id="{329A057F-EDAF-5969-F6B0-76109A2EE7A4}"/>
              </a:ext>
            </a:extLst>
          </p:cNvPr>
          <p:cNvSpPr/>
          <p:nvPr/>
        </p:nvSpPr>
        <p:spPr>
          <a:xfrm flipH="1">
            <a:off x="559203" y="1546394"/>
            <a:ext cx="4508787" cy="474980"/>
          </a:xfrm>
          <a:prstGeom prst="roundRect">
            <a:avLst/>
          </a:prstGeom>
          <a:solidFill>
            <a:schemeClr val="accent4">
              <a:lumMod val="20000"/>
              <a:lumOff val="80000"/>
            </a:schemeClr>
          </a:solidFill>
          <a:ln>
            <a:noFill/>
          </a:ln>
        </p:spPr>
        <p:txBody>
          <a:bodyPr vert="horz" wrap="square" lIns="0" tIns="0" rIns="182880" bIns="0" rtlCol="0" anchor="ctr">
            <a:noAutofit/>
          </a:bodyPr>
          <a:lstStyle/>
          <a:p>
            <a:pPr algn="r" defTabSz="342883" rtl="1">
              <a:defRPr/>
            </a:pPr>
            <a:r>
              <a:rPr lang="en-US" sz="105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الرؤية واضحة من حيث المجال(عقار/استثمار) ونوع القيمة (خدمات ومنتجات ذات قيمة مضافة) ولكن المصطلحات مثل "مكتملة العناصر" و"متكاملة الأدوات" عامة ومبهمة نوعًا ما تحتاج لتحديد ما يميز هذه المنظومة فعلًا</a:t>
            </a:r>
            <a:endPar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8" name="Oval 7">
            <a:extLst>
              <a:ext uri="{FF2B5EF4-FFF2-40B4-BE49-F238E27FC236}">
                <a16:creationId xmlns:a16="http://schemas.microsoft.com/office/drawing/2014/main" id="{94095424-2EA3-9DB9-7AF9-A43A2925067E}"/>
              </a:ext>
            </a:extLst>
          </p:cNvPr>
          <p:cNvSpPr/>
          <p:nvPr/>
        </p:nvSpPr>
        <p:spPr>
          <a:xfrm flipH="1">
            <a:off x="8012152" y="1506665"/>
            <a:ext cx="572646" cy="554438"/>
          </a:xfrm>
          <a:prstGeom prst="ellipse">
            <a:avLst/>
          </a:prstGeom>
          <a:solidFill>
            <a:schemeClr val="accent1"/>
          </a:solidFill>
          <a:ln>
            <a:noFill/>
          </a:ln>
        </p:spPr>
        <p:txBody>
          <a:bodyPr vert="horz" wrap="square" lIns="0" tIns="0" rIns="0" bIns="0" rtlCol="0" anchor="ctr">
            <a:noAutofit/>
          </a:bodyPr>
          <a:lstStyle/>
          <a:p>
            <a:pPr algn="ctr" defTabSz="342883" rtl="1">
              <a:defRPr/>
            </a:pP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9" name="Rectangle: Rounded Corners 8">
            <a:extLst>
              <a:ext uri="{FF2B5EF4-FFF2-40B4-BE49-F238E27FC236}">
                <a16:creationId xmlns:a16="http://schemas.microsoft.com/office/drawing/2014/main" id="{F9C2C3A1-38A5-359C-DD47-9BAF628774FA}"/>
              </a:ext>
            </a:extLst>
          </p:cNvPr>
          <p:cNvSpPr/>
          <p:nvPr/>
        </p:nvSpPr>
        <p:spPr>
          <a:xfrm flipH="1">
            <a:off x="5114843" y="1546394"/>
            <a:ext cx="1833799" cy="474980"/>
          </a:xfrm>
          <a:prstGeom prst="roundRect">
            <a:avLst/>
          </a:prstGeom>
          <a:solidFill>
            <a:srgbClr val="D6DCE5"/>
          </a:solidFill>
          <a:ln>
            <a:noFill/>
          </a:ln>
        </p:spPr>
        <p:txBody>
          <a:bodyPr vert="horz" wrap="square" lIns="0" tIns="0" rIns="182880" bIns="0" rtlCol="0" anchor="ctr">
            <a:noAutofit/>
          </a:bodyPr>
          <a:lstStyle/>
          <a:p>
            <a:pPr algn="r" defTabSz="342883" rtl="1">
              <a:defRPr/>
            </a:pPr>
            <a:endPar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20" name="Rectangle: Rounded Corners 19">
            <a:extLst>
              <a:ext uri="{FF2B5EF4-FFF2-40B4-BE49-F238E27FC236}">
                <a16:creationId xmlns:a16="http://schemas.microsoft.com/office/drawing/2014/main" id="{338C820B-5EEE-7F46-B5AA-3F620FB1D31A}"/>
              </a:ext>
            </a:extLst>
          </p:cNvPr>
          <p:cNvSpPr/>
          <p:nvPr/>
        </p:nvSpPr>
        <p:spPr>
          <a:xfrm flipH="1">
            <a:off x="6995494" y="2140561"/>
            <a:ext cx="1258227" cy="474980"/>
          </a:xfrm>
          <a:prstGeom prst="roundRect">
            <a:avLst/>
          </a:prstGeom>
          <a:solidFill>
            <a:schemeClr val="accent4">
              <a:lumMod val="60000"/>
              <a:lumOff val="40000"/>
            </a:schemeClr>
          </a:solidFill>
          <a:ln>
            <a:noFill/>
          </a:ln>
        </p:spPr>
        <p:txBody>
          <a:bodyPr vert="horz" wrap="square" lIns="0" tIns="0" rIns="365760" bIns="0" rtlCol="0" anchor="ctr">
            <a:noAutofit/>
          </a:bodyPr>
          <a:lstStyle/>
          <a:p>
            <a:pPr algn="r" defTabSz="342883" rtl="1">
              <a:defRPr/>
            </a:pPr>
            <a: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الواقعية</a:t>
            </a:r>
            <a:endParaRPr lang="en-US" sz="1200" b="1" dirty="0">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21" name="Rectangle: Rounded Corners 20">
            <a:extLst>
              <a:ext uri="{FF2B5EF4-FFF2-40B4-BE49-F238E27FC236}">
                <a16:creationId xmlns:a16="http://schemas.microsoft.com/office/drawing/2014/main" id="{E48CC893-E39D-7A8A-A619-7B5D1497C787}"/>
              </a:ext>
            </a:extLst>
          </p:cNvPr>
          <p:cNvSpPr/>
          <p:nvPr/>
        </p:nvSpPr>
        <p:spPr>
          <a:xfrm flipH="1">
            <a:off x="559203" y="2140561"/>
            <a:ext cx="4508787" cy="474980"/>
          </a:xfrm>
          <a:prstGeom prst="roundRect">
            <a:avLst/>
          </a:prstGeom>
          <a:solidFill>
            <a:schemeClr val="accent4">
              <a:lumMod val="20000"/>
              <a:lumOff val="80000"/>
            </a:schemeClr>
          </a:solidFill>
          <a:ln>
            <a:noFill/>
          </a:ln>
        </p:spPr>
        <p:txBody>
          <a:bodyPr vert="horz" wrap="square" lIns="0" tIns="0" rIns="182880" bIns="0" rtlCol="0" anchor="ctr">
            <a:noAutofit/>
          </a:bodyPr>
          <a:lstStyle/>
          <a:p>
            <a:pPr algn="r" defTabSz="342883" rtl="1">
              <a:defRPr/>
            </a:pPr>
            <a:r>
              <a:rPr lang="en-US" sz="105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الرؤية متزنة ولا تتضمن وعودًا مفرطة أو غير منطقية </a:t>
            </a:r>
            <a:endPar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23" name="Oval 22">
            <a:extLst>
              <a:ext uri="{FF2B5EF4-FFF2-40B4-BE49-F238E27FC236}">
                <a16:creationId xmlns:a16="http://schemas.microsoft.com/office/drawing/2014/main" id="{BFCA4071-E56F-8774-62E6-2A47123DA394}"/>
              </a:ext>
            </a:extLst>
          </p:cNvPr>
          <p:cNvSpPr/>
          <p:nvPr/>
        </p:nvSpPr>
        <p:spPr>
          <a:xfrm flipH="1">
            <a:off x="8012152" y="2100832"/>
            <a:ext cx="572646" cy="554438"/>
          </a:xfrm>
          <a:prstGeom prst="ellipse">
            <a:avLst/>
          </a:prstGeom>
          <a:solidFill>
            <a:schemeClr val="accent1"/>
          </a:solidFill>
          <a:ln>
            <a:noFill/>
          </a:ln>
        </p:spPr>
        <p:txBody>
          <a:bodyPr vert="horz" wrap="square" lIns="0" tIns="0" rIns="0" bIns="0" rtlCol="0" anchor="ctr">
            <a:noAutofit/>
          </a:bodyPr>
          <a:lstStyle/>
          <a:p>
            <a:pPr algn="ctr" defTabSz="342883" rtl="1">
              <a:defRPr/>
            </a:pP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25" name="Rectangle: Rounded Corners 24">
            <a:extLst>
              <a:ext uri="{FF2B5EF4-FFF2-40B4-BE49-F238E27FC236}">
                <a16:creationId xmlns:a16="http://schemas.microsoft.com/office/drawing/2014/main" id="{7AF6BB26-1B04-FAF3-8B50-6B750741DBCF}"/>
              </a:ext>
            </a:extLst>
          </p:cNvPr>
          <p:cNvSpPr/>
          <p:nvPr/>
        </p:nvSpPr>
        <p:spPr>
          <a:xfrm flipH="1">
            <a:off x="5114843" y="2140561"/>
            <a:ext cx="1833799" cy="474980"/>
          </a:xfrm>
          <a:prstGeom prst="roundRect">
            <a:avLst/>
          </a:prstGeom>
          <a:solidFill>
            <a:srgbClr val="D6DCE5"/>
          </a:solidFill>
          <a:ln>
            <a:noFill/>
          </a:ln>
        </p:spPr>
        <p:txBody>
          <a:bodyPr vert="horz" wrap="square" lIns="0" tIns="0" rIns="182880" bIns="0" rtlCol="0" anchor="ctr">
            <a:noAutofit/>
          </a:bodyPr>
          <a:lstStyle/>
          <a:p>
            <a:pPr algn="r" defTabSz="342883" rtl="1">
              <a:defRPr/>
            </a:pPr>
            <a:endPar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26" name="Rectangle: Rounded Corners 25">
            <a:extLst>
              <a:ext uri="{FF2B5EF4-FFF2-40B4-BE49-F238E27FC236}">
                <a16:creationId xmlns:a16="http://schemas.microsoft.com/office/drawing/2014/main" id="{12E86343-F76A-62CB-31E6-8A8AD6913238}"/>
              </a:ext>
            </a:extLst>
          </p:cNvPr>
          <p:cNvSpPr/>
          <p:nvPr/>
        </p:nvSpPr>
        <p:spPr>
          <a:xfrm flipH="1">
            <a:off x="6995494" y="2734728"/>
            <a:ext cx="1258227" cy="474980"/>
          </a:xfrm>
          <a:prstGeom prst="roundRect">
            <a:avLst/>
          </a:prstGeom>
          <a:solidFill>
            <a:schemeClr val="accent4">
              <a:lumMod val="60000"/>
              <a:lumOff val="40000"/>
            </a:schemeClr>
          </a:solidFill>
          <a:ln>
            <a:noFill/>
          </a:ln>
        </p:spPr>
        <p:txBody>
          <a:bodyPr vert="horz" wrap="square" lIns="0" tIns="0" rIns="365760" bIns="0" rtlCol="0" anchor="ctr">
            <a:noAutofit/>
          </a:bodyPr>
          <a:lstStyle/>
          <a:p>
            <a:pPr algn="r" defTabSz="342883" rtl="1">
              <a:defRPr/>
            </a:pPr>
            <a: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التركيز</a:t>
            </a:r>
            <a:endParaRPr lang="en-US" sz="1200" b="1" dirty="0">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27" name="Rectangle: Rounded Corners 26">
            <a:extLst>
              <a:ext uri="{FF2B5EF4-FFF2-40B4-BE49-F238E27FC236}">
                <a16:creationId xmlns:a16="http://schemas.microsoft.com/office/drawing/2014/main" id="{F625CEF3-87EC-7625-4096-6189F3628856}"/>
              </a:ext>
            </a:extLst>
          </p:cNvPr>
          <p:cNvSpPr/>
          <p:nvPr/>
        </p:nvSpPr>
        <p:spPr>
          <a:xfrm flipH="1">
            <a:off x="559203" y="2734728"/>
            <a:ext cx="4508787" cy="474980"/>
          </a:xfrm>
          <a:prstGeom prst="roundRect">
            <a:avLst/>
          </a:prstGeom>
          <a:solidFill>
            <a:schemeClr val="accent4">
              <a:lumMod val="20000"/>
              <a:lumOff val="80000"/>
            </a:schemeClr>
          </a:solidFill>
          <a:ln>
            <a:noFill/>
          </a:ln>
        </p:spPr>
        <p:txBody>
          <a:bodyPr vert="horz" wrap="square" lIns="0" tIns="0" rIns="182880" bIns="0" rtlCol="0" anchor="ctr">
            <a:noAutofit/>
          </a:bodyPr>
          <a:lstStyle/>
          <a:p>
            <a:pPr algn="r" defTabSz="342883" rtl="1">
              <a:defRPr/>
            </a:pPr>
            <a:r>
              <a:rPr lang="en-US" sz="105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تركيز الرؤية على الخدمات والمنتجات العقارية ضمن منظومة متكاملة (جيد) ولكن تكرار "مكتملة" و "متكاملة" قد يكون من الممكن تحسين الصياغة لتكون أكثر دقة </a:t>
            </a:r>
            <a:endPar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28" name="Oval 27">
            <a:extLst>
              <a:ext uri="{FF2B5EF4-FFF2-40B4-BE49-F238E27FC236}">
                <a16:creationId xmlns:a16="http://schemas.microsoft.com/office/drawing/2014/main" id="{7F80D2E8-59F6-0CB3-7844-B08FB09D7FCD}"/>
              </a:ext>
            </a:extLst>
          </p:cNvPr>
          <p:cNvSpPr/>
          <p:nvPr/>
        </p:nvSpPr>
        <p:spPr>
          <a:xfrm flipH="1">
            <a:off x="8012152" y="2694999"/>
            <a:ext cx="572646" cy="554438"/>
          </a:xfrm>
          <a:prstGeom prst="ellipse">
            <a:avLst/>
          </a:prstGeom>
          <a:solidFill>
            <a:schemeClr val="accent1"/>
          </a:solidFill>
          <a:ln>
            <a:noFill/>
          </a:ln>
        </p:spPr>
        <p:txBody>
          <a:bodyPr vert="horz" wrap="square" lIns="0" tIns="0" rIns="0" bIns="0" rtlCol="0" anchor="ctr">
            <a:noAutofit/>
          </a:bodyPr>
          <a:lstStyle/>
          <a:p>
            <a:pPr algn="ctr" defTabSz="342883" rtl="1">
              <a:defRPr/>
            </a:pP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29" name="Rectangle: Rounded Corners 28">
            <a:extLst>
              <a:ext uri="{FF2B5EF4-FFF2-40B4-BE49-F238E27FC236}">
                <a16:creationId xmlns:a16="http://schemas.microsoft.com/office/drawing/2014/main" id="{C3FE4D3A-E6D2-77C5-2D15-DA6882F40A1B}"/>
              </a:ext>
            </a:extLst>
          </p:cNvPr>
          <p:cNvSpPr/>
          <p:nvPr/>
        </p:nvSpPr>
        <p:spPr>
          <a:xfrm flipH="1">
            <a:off x="5114843" y="2734728"/>
            <a:ext cx="1833799" cy="474980"/>
          </a:xfrm>
          <a:prstGeom prst="roundRect">
            <a:avLst/>
          </a:prstGeom>
          <a:solidFill>
            <a:srgbClr val="D6DCE5"/>
          </a:solidFill>
          <a:ln>
            <a:noFill/>
          </a:ln>
        </p:spPr>
        <p:txBody>
          <a:bodyPr vert="horz" wrap="square" lIns="0" tIns="0" rIns="182880" bIns="0" rtlCol="0" anchor="ctr">
            <a:noAutofit/>
          </a:bodyPr>
          <a:lstStyle/>
          <a:p>
            <a:pPr algn="r" defTabSz="342883" rtl="1">
              <a:defRPr/>
            </a:pPr>
            <a:endPar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30" name="Rectangle: Rounded Corners 29">
            <a:extLst>
              <a:ext uri="{FF2B5EF4-FFF2-40B4-BE49-F238E27FC236}">
                <a16:creationId xmlns:a16="http://schemas.microsoft.com/office/drawing/2014/main" id="{AED7F6E3-510C-D640-E3DA-068BF2240E0A}"/>
              </a:ext>
            </a:extLst>
          </p:cNvPr>
          <p:cNvSpPr/>
          <p:nvPr/>
        </p:nvSpPr>
        <p:spPr>
          <a:xfrm flipH="1">
            <a:off x="6995494" y="3332305"/>
            <a:ext cx="1258227" cy="474980"/>
          </a:xfrm>
          <a:prstGeom prst="roundRect">
            <a:avLst/>
          </a:prstGeom>
          <a:solidFill>
            <a:schemeClr val="accent4">
              <a:lumMod val="60000"/>
              <a:lumOff val="40000"/>
            </a:schemeClr>
          </a:solidFill>
          <a:ln>
            <a:noFill/>
          </a:ln>
        </p:spPr>
        <p:txBody>
          <a:bodyPr vert="horz" wrap="square" lIns="0" tIns="0" rIns="365760" bIns="0" rtlCol="0" anchor="ctr">
            <a:noAutofit/>
          </a:bodyPr>
          <a:lstStyle/>
          <a:p>
            <a:pPr algn="r" defTabSz="342883" rtl="1">
              <a:defRPr/>
            </a:pPr>
            <a: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الطموح</a:t>
            </a:r>
            <a:endParaRPr lang="en-US" sz="1200" b="1" dirty="0">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31" name="Rectangle: Rounded Corners 30">
            <a:extLst>
              <a:ext uri="{FF2B5EF4-FFF2-40B4-BE49-F238E27FC236}">
                <a16:creationId xmlns:a16="http://schemas.microsoft.com/office/drawing/2014/main" id="{E12B8F2E-953F-B8C5-B7A2-C90D6D0666A0}"/>
              </a:ext>
            </a:extLst>
          </p:cNvPr>
          <p:cNvSpPr/>
          <p:nvPr/>
        </p:nvSpPr>
        <p:spPr>
          <a:xfrm flipH="1">
            <a:off x="559203" y="3332305"/>
            <a:ext cx="4508787" cy="474980"/>
          </a:xfrm>
          <a:prstGeom prst="roundRect">
            <a:avLst/>
          </a:prstGeom>
          <a:solidFill>
            <a:schemeClr val="accent4">
              <a:lumMod val="20000"/>
              <a:lumOff val="80000"/>
            </a:schemeClr>
          </a:solidFill>
          <a:ln>
            <a:noFill/>
          </a:ln>
        </p:spPr>
        <p:txBody>
          <a:bodyPr vert="horz" wrap="square" lIns="0" tIns="0" rIns="182880" bIns="0" rtlCol="0" anchor="ctr">
            <a:noAutofit/>
          </a:bodyPr>
          <a:lstStyle/>
          <a:p>
            <a:pPr algn="r" defTabSz="342883" rtl="1">
              <a:defRPr/>
            </a:pPr>
            <a:r>
              <a:rPr lang="en-US" sz="105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الطموح موجود بشكل غير مباشر وتحتاج لهدف أعلى مثل التميز أو الريادة أو التأثير المجتمعي ويمكن رفع سقف الطموح دون الإخلال بالواقعية</a:t>
            </a:r>
            <a:endPar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32" name="Oval 31">
            <a:extLst>
              <a:ext uri="{FF2B5EF4-FFF2-40B4-BE49-F238E27FC236}">
                <a16:creationId xmlns:a16="http://schemas.microsoft.com/office/drawing/2014/main" id="{E5CC9D64-CD96-AB7B-44BD-61AD8ED5D0A1}"/>
              </a:ext>
            </a:extLst>
          </p:cNvPr>
          <p:cNvSpPr/>
          <p:nvPr/>
        </p:nvSpPr>
        <p:spPr>
          <a:xfrm flipH="1">
            <a:off x="8012152" y="3292576"/>
            <a:ext cx="572646" cy="554438"/>
          </a:xfrm>
          <a:prstGeom prst="ellipse">
            <a:avLst/>
          </a:prstGeom>
          <a:solidFill>
            <a:schemeClr val="accent1"/>
          </a:solidFill>
          <a:ln>
            <a:noFill/>
          </a:ln>
        </p:spPr>
        <p:txBody>
          <a:bodyPr vert="horz" wrap="square" lIns="0" tIns="0" rIns="0" bIns="0" rtlCol="0" anchor="ctr">
            <a:noAutofit/>
          </a:bodyPr>
          <a:lstStyle/>
          <a:p>
            <a:pPr algn="ctr" defTabSz="342883" rtl="1">
              <a:defRPr/>
            </a:pP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33" name="Rectangle: Rounded Corners 32">
            <a:extLst>
              <a:ext uri="{FF2B5EF4-FFF2-40B4-BE49-F238E27FC236}">
                <a16:creationId xmlns:a16="http://schemas.microsoft.com/office/drawing/2014/main" id="{7B05836B-93E2-CA08-00A8-36C132F0BA4F}"/>
              </a:ext>
            </a:extLst>
          </p:cNvPr>
          <p:cNvSpPr/>
          <p:nvPr/>
        </p:nvSpPr>
        <p:spPr>
          <a:xfrm flipH="1">
            <a:off x="5114843" y="3332305"/>
            <a:ext cx="1833799" cy="474980"/>
          </a:xfrm>
          <a:prstGeom prst="roundRect">
            <a:avLst/>
          </a:prstGeom>
          <a:solidFill>
            <a:srgbClr val="D6DCE5"/>
          </a:solidFill>
          <a:ln>
            <a:noFill/>
          </a:ln>
        </p:spPr>
        <p:txBody>
          <a:bodyPr vert="horz" wrap="square" lIns="0" tIns="0" rIns="182880" bIns="0" rtlCol="0" anchor="ctr">
            <a:noAutofit/>
          </a:bodyPr>
          <a:lstStyle/>
          <a:p>
            <a:pPr algn="r" defTabSz="342883" rtl="1">
              <a:defRPr/>
            </a:pPr>
            <a:endPar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34" name="Rectangle: Rounded Corners 33">
            <a:extLst>
              <a:ext uri="{FF2B5EF4-FFF2-40B4-BE49-F238E27FC236}">
                <a16:creationId xmlns:a16="http://schemas.microsoft.com/office/drawing/2014/main" id="{A7FB6E0F-500B-40AA-D257-C23618D71A0B}"/>
              </a:ext>
            </a:extLst>
          </p:cNvPr>
          <p:cNvSpPr/>
          <p:nvPr/>
        </p:nvSpPr>
        <p:spPr>
          <a:xfrm flipH="1">
            <a:off x="6995494" y="3926472"/>
            <a:ext cx="1258227" cy="474980"/>
          </a:xfrm>
          <a:prstGeom prst="roundRect">
            <a:avLst/>
          </a:prstGeom>
          <a:solidFill>
            <a:schemeClr val="accent4">
              <a:lumMod val="60000"/>
              <a:lumOff val="40000"/>
            </a:schemeClr>
          </a:solidFill>
          <a:ln>
            <a:noFill/>
          </a:ln>
        </p:spPr>
        <p:txBody>
          <a:bodyPr vert="horz" wrap="square" lIns="0" tIns="0" rIns="365760" bIns="0" rtlCol="0" anchor="ctr">
            <a:noAutofit/>
          </a:bodyPr>
          <a:lstStyle/>
          <a:p>
            <a:pPr algn="r" defTabSz="342883" rtl="1">
              <a:defRPr/>
            </a:pPr>
            <a: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التحفيز</a:t>
            </a:r>
            <a:endParaRPr lang="en-US" sz="1200" b="1" dirty="0">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35" name="Rectangle: Rounded Corners 34">
            <a:extLst>
              <a:ext uri="{FF2B5EF4-FFF2-40B4-BE49-F238E27FC236}">
                <a16:creationId xmlns:a16="http://schemas.microsoft.com/office/drawing/2014/main" id="{CED60611-F133-3AD3-8404-A302FBE76677}"/>
              </a:ext>
            </a:extLst>
          </p:cNvPr>
          <p:cNvSpPr/>
          <p:nvPr/>
        </p:nvSpPr>
        <p:spPr>
          <a:xfrm flipH="1">
            <a:off x="559203" y="3926472"/>
            <a:ext cx="4508787" cy="474980"/>
          </a:xfrm>
          <a:prstGeom prst="roundRect">
            <a:avLst/>
          </a:prstGeom>
          <a:solidFill>
            <a:schemeClr val="accent4">
              <a:lumMod val="20000"/>
              <a:lumOff val="80000"/>
            </a:schemeClr>
          </a:solidFill>
          <a:ln>
            <a:noFill/>
          </a:ln>
        </p:spPr>
        <p:txBody>
          <a:bodyPr vert="horz" wrap="square" lIns="0" tIns="0" rIns="182880" bIns="0" rtlCol="0" anchor="ctr">
            <a:noAutofit/>
          </a:bodyPr>
          <a:lstStyle/>
          <a:p>
            <a:pPr algn="r" defTabSz="342883" rtl="1">
              <a:defRPr/>
            </a:pPr>
            <a:r>
              <a:rPr lang="en-US" sz="105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لا تحتوي على لغة ملهمة أو طموحة تحفز الفريق أو تبعث الحماس" تفتقر الى التأثير الأكبر"</a:t>
            </a:r>
            <a:endPar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36" name="Oval 35">
            <a:extLst>
              <a:ext uri="{FF2B5EF4-FFF2-40B4-BE49-F238E27FC236}">
                <a16:creationId xmlns:a16="http://schemas.microsoft.com/office/drawing/2014/main" id="{6C7D5552-3AAE-77C2-C553-08F93682D599}"/>
              </a:ext>
            </a:extLst>
          </p:cNvPr>
          <p:cNvSpPr/>
          <p:nvPr/>
        </p:nvSpPr>
        <p:spPr>
          <a:xfrm flipH="1">
            <a:off x="8012152" y="3886743"/>
            <a:ext cx="572646" cy="554438"/>
          </a:xfrm>
          <a:prstGeom prst="ellipse">
            <a:avLst/>
          </a:prstGeom>
          <a:solidFill>
            <a:schemeClr val="accent1"/>
          </a:solidFill>
          <a:ln>
            <a:noFill/>
          </a:ln>
        </p:spPr>
        <p:txBody>
          <a:bodyPr vert="horz" wrap="square" lIns="0" tIns="0" rIns="0" bIns="0" rtlCol="0" anchor="ctr">
            <a:noAutofit/>
          </a:bodyPr>
          <a:lstStyle/>
          <a:p>
            <a:pPr algn="ctr" defTabSz="342883" rtl="1">
              <a:defRPr/>
            </a:pP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37" name="Rectangle: Rounded Corners 36">
            <a:extLst>
              <a:ext uri="{FF2B5EF4-FFF2-40B4-BE49-F238E27FC236}">
                <a16:creationId xmlns:a16="http://schemas.microsoft.com/office/drawing/2014/main" id="{CF3B83F1-2CE2-1D34-F28F-C90F568D75F7}"/>
              </a:ext>
            </a:extLst>
          </p:cNvPr>
          <p:cNvSpPr/>
          <p:nvPr/>
        </p:nvSpPr>
        <p:spPr>
          <a:xfrm flipH="1">
            <a:off x="5114843" y="3926472"/>
            <a:ext cx="1833799" cy="474980"/>
          </a:xfrm>
          <a:prstGeom prst="roundRect">
            <a:avLst/>
          </a:prstGeom>
          <a:solidFill>
            <a:srgbClr val="D6DCE5"/>
          </a:solidFill>
          <a:ln>
            <a:noFill/>
          </a:ln>
        </p:spPr>
        <p:txBody>
          <a:bodyPr vert="horz" wrap="square" lIns="0" tIns="0" rIns="182880" bIns="0" rtlCol="0" anchor="ctr">
            <a:noAutofit/>
          </a:bodyPr>
          <a:lstStyle/>
          <a:p>
            <a:pPr algn="r" defTabSz="342883" rtl="1">
              <a:defRPr/>
            </a:pPr>
            <a:endPar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38" name="Rectangle: Rounded Corners 37">
            <a:extLst>
              <a:ext uri="{FF2B5EF4-FFF2-40B4-BE49-F238E27FC236}">
                <a16:creationId xmlns:a16="http://schemas.microsoft.com/office/drawing/2014/main" id="{C3C655F3-A59E-9DBB-48E1-B62F6881CDB6}"/>
              </a:ext>
            </a:extLst>
          </p:cNvPr>
          <p:cNvSpPr/>
          <p:nvPr/>
        </p:nvSpPr>
        <p:spPr>
          <a:xfrm flipH="1">
            <a:off x="6995494" y="1252733"/>
            <a:ext cx="1589304" cy="232363"/>
          </a:xfrm>
          <a:prstGeom prst="roundRect">
            <a:avLst/>
          </a:prstGeom>
          <a:solidFill>
            <a:schemeClr val="accent1"/>
          </a:solidFill>
          <a:ln>
            <a:noFill/>
          </a:ln>
        </p:spPr>
        <p:txBody>
          <a:bodyPr vert="horz" wrap="square" lIns="0" tIns="0" rIns="731520" bIns="0" rtlCol="0" anchor="ctr">
            <a:noAutofit/>
          </a:bodyPr>
          <a:lstStyle/>
          <a:p>
            <a:pPr algn="r" defTabSz="342883" rtl="1"/>
            <a:r>
              <a:rPr lang="en-US" sz="1200" b="1">
                <a:solidFill>
                  <a:schemeClr val="bg1"/>
                </a:solidFill>
                <a:latin typeface="Sakkal Majalla" panose="02000000000000000000" pitchFamily="2" charset="-78"/>
                <a:cs typeface="Sakkal Majalla" panose="02000000000000000000" pitchFamily="2" charset="-78"/>
              </a:rPr>
              <a:t>المبدأ</a:t>
            </a:r>
            <a:endParaRPr lang="en-US" sz="1200" b="1" dirty="0">
              <a:solidFill>
                <a:schemeClr val="bg1"/>
              </a:solidFill>
              <a:latin typeface="Sakkal Majalla" panose="02000000000000000000" pitchFamily="2" charset="-78"/>
              <a:cs typeface="Sakkal Majalla" panose="02000000000000000000" pitchFamily="2" charset="-78"/>
            </a:endParaRPr>
          </a:p>
        </p:txBody>
      </p:sp>
      <p:sp>
        <p:nvSpPr>
          <p:cNvPr id="39" name="Rectangle: Rounded Corners 38">
            <a:extLst>
              <a:ext uri="{FF2B5EF4-FFF2-40B4-BE49-F238E27FC236}">
                <a16:creationId xmlns:a16="http://schemas.microsoft.com/office/drawing/2014/main" id="{2C70C0F6-3715-3305-8B19-571AD9C95F0A}"/>
              </a:ext>
            </a:extLst>
          </p:cNvPr>
          <p:cNvSpPr/>
          <p:nvPr/>
        </p:nvSpPr>
        <p:spPr>
          <a:xfrm flipH="1">
            <a:off x="559202" y="1252733"/>
            <a:ext cx="4508787" cy="232363"/>
          </a:xfrm>
          <a:prstGeom prst="roundRect">
            <a:avLst/>
          </a:prstGeom>
          <a:solidFill>
            <a:schemeClr val="accent1"/>
          </a:solidFill>
          <a:ln>
            <a:noFill/>
          </a:ln>
        </p:spPr>
        <p:txBody>
          <a:bodyPr vert="horz" wrap="square" lIns="0" tIns="0" rIns="182880" bIns="0" rtlCol="0" anchor="ctr">
            <a:noAutofit/>
          </a:bodyPr>
          <a:lstStyle/>
          <a:p>
            <a:pPr algn="ctr" defTabSz="342883" rtl="1">
              <a:defRPr/>
            </a:pPr>
            <a:r>
              <a:rPr lang="en-US" sz="1200" b="1">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الملاحظات</a:t>
            </a: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40" name="Rectangle: Rounded Corners 39">
            <a:extLst>
              <a:ext uri="{FF2B5EF4-FFF2-40B4-BE49-F238E27FC236}">
                <a16:creationId xmlns:a16="http://schemas.microsoft.com/office/drawing/2014/main" id="{345701B7-2A43-ECCB-0F93-2BA7A229846B}"/>
              </a:ext>
            </a:extLst>
          </p:cNvPr>
          <p:cNvSpPr/>
          <p:nvPr/>
        </p:nvSpPr>
        <p:spPr>
          <a:xfrm flipH="1">
            <a:off x="5114843" y="1252733"/>
            <a:ext cx="1833799" cy="232363"/>
          </a:xfrm>
          <a:prstGeom prst="roundRect">
            <a:avLst/>
          </a:prstGeom>
          <a:solidFill>
            <a:schemeClr val="accent1"/>
          </a:solidFill>
          <a:ln>
            <a:noFill/>
          </a:ln>
        </p:spPr>
        <p:txBody>
          <a:bodyPr vert="horz" wrap="square" lIns="0" tIns="0" rIns="182880" bIns="0" rtlCol="0" anchor="ctr">
            <a:noAutofit/>
          </a:bodyPr>
          <a:lstStyle/>
          <a:p>
            <a:pPr algn="ctr" defTabSz="342883" rtl="1">
              <a:defRPr/>
            </a:pPr>
            <a:r>
              <a:rPr lang="en-US" sz="1200" b="1">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التقييم</a:t>
            </a: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43" name="Graphic 42">
            <a:extLst>
              <a:ext uri="{FF2B5EF4-FFF2-40B4-BE49-F238E27FC236}">
                <a16:creationId xmlns:a16="http://schemas.microsoft.com/office/drawing/2014/main" id="{17E72F4A-09CB-515E-B5BE-5E1249AA4E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54268" y="1642252"/>
            <a:ext cx="288414" cy="283264"/>
          </a:xfrm>
          <a:prstGeom prst="rect">
            <a:avLst/>
          </a:prstGeom>
        </p:spPr>
      </p:pic>
      <p:pic>
        <p:nvPicPr>
          <p:cNvPr id="44" name="Graphic 43">
            <a:extLst>
              <a:ext uri="{FF2B5EF4-FFF2-40B4-BE49-F238E27FC236}">
                <a16:creationId xmlns:a16="http://schemas.microsoft.com/office/drawing/2014/main" id="{BBB2D072-0074-BE0F-3E38-BC62C6575B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70924" y="2844944"/>
            <a:ext cx="255103" cy="254549"/>
          </a:xfrm>
          <a:prstGeom prst="rect">
            <a:avLst/>
          </a:prstGeom>
        </p:spPr>
      </p:pic>
      <p:pic>
        <p:nvPicPr>
          <p:cNvPr id="45" name="Graphic 44">
            <a:extLst>
              <a:ext uri="{FF2B5EF4-FFF2-40B4-BE49-F238E27FC236}">
                <a16:creationId xmlns:a16="http://schemas.microsoft.com/office/drawing/2014/main" id="{A9311E95-9ADA-DA44-56EF-6079BB1AD5A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48634" y="2227908"/>
            <a:ext cx="299683" cy="300286"/>
          </a:xfrm>
          <a:prstGeom prst="rect">
            <a:avLst/>
          </a:prstGeom>
        </p:spPr>
      </p:pic>
      <p:pic>
        <p:nvPicPr>
          <p:cNvPr id="46" name="Graphic 45">
            <a:extLst>
              <a:ext uri="{FF2B5EF4-FFF2-40B4-BE49-F238E27FC236}">
                <a16:creationId xmlns:a16="http://schemas.microsoft.com/office/drawing/2014/main" id="{6097EEA4-09F8-0B13-819A-6A90DD43E7A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49164" y="3451104"/>
            <a:ext cx="298623" cy="237382"/>
          </a:xfrm>
          <a:prstGeom prst="rect">
            <a:avLst/>
          </a:prstGeom>
        </p:spPr>
      </p:pic>
      <p:pic>
        <p:nvPicPr>
          <p:cNvPr id="47" name="Graphic 46">
            <a:extLst>
              <a:ext uri="{FF2B5EF4-FFF2-40B4-BE49-F238E27FC236}">
                <a16:creationId xmlns:a16="http://schemas.microsoft.com/office/drawing/2014/main" id="{DA4B32C8-7257-033B-A32C-81D93F99978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169749" y="4032571"/>
            <a:ext cx="257453" cy="262783"/>
          </a:xfrm>
          <a:prstGeom prst="rect">
            <a:avLst/>
          </a:prstGeom>
        </p:spPr>
      </p:pic>
      <p:sp>
        <p:nvSpPr>
          <p:cNvPr id="10" name="شكل بيضاوي 9">
            <a:extLst>
              <a:ext uri="{FF2B5EF4-FFF2-40B4-BE49-F238E27FC236}">
                <a16:creationId xmlns:a16="http://schemas.microsoft.com/office/drawing/2014/main" id="{77A3F627-A35D-2BC6-6F46-37FE2A5CF6C1}"/>
              </a:ext>
            </a:extLst>
          </p:cNvPr>
          <p:cNvSpPr/>
          <p:nvPr/>
        </p:nvSpPr>
        <p:spPr>
          <a:xfrm>
            <a:off x="5917646" y="1679022"/>
            <a:ext cx="216000" cy="216000"/>
          </a:xfrm>
          <a:prstGeom prst="ellipse">
            <a:avLst/>
          </a:prstGeom>
          <a:solidFill>
            <a:srgbClr val="FFD525"/>
          </a:solidFill>
          <a:ln w="9525">
            <a:solidFill>
              <a:srgbClr val="FFD525"/>
            </a:solidFill>
            <a:round/>
            <a:headEnd/>
            <a:tailEnd/>
          </a:ln>
        </p:spPr>
        <p:txBody>
          <a:bodyPr wrap="none" anchor="ctr"/>
          <a:lstStyle/>
          <a:p>
            <a:pPr algn="ctr" rtl="1" fontAlgn="base">
              <a:spcBef>
                <a:spcPct val="0"/>
              </a:spcBef>
              <a:spcAft>
                <a:spcPct val="0"/>
              </a:spcAft>
            </a:pPr>
            <a:endParaRPr lang="en-US" sz="1500" b="1" kern="0" dirty="0">
              <a:solidFill>
                <a:prstClr val="black"/>
              </a:solidFill>
              <a:highlight>
                <a:srgbClr val="FFFF00"/>
              </a:highlight>
              <a:latin typeface="Sakkal Majalla" panose="02000000000000000000" pitchFamily="2" charset="-78"/>
              <a:cs typeface="Sakkal Majalla" panose="02000000000000000000" pitchFamily="2" charset="-78"/>
            </a:endParaRPr>
          </a:p>
        </p:txBody>
      </p:sp>
      <p:sp>
        <p:nvSpPr>
          <p:cNvPr id="11" name="شكل بيضاوي 10">
            <a:extLst>
              <a:ext uri="{FF2B5EF4-FFF2-40B4-BE49-F238E27FC236}">
                <a16:creationId xmlns:a16="http://schemas.microsoft.com/office/drawing/2014/main" id="{17152489-84E4-3145-8AA8-3BFB0CF4FF3E}"/>
              </a:ext>
            </a:extLst>
          </p:cNvPr>
          <p:cNvSpPr/>
          <p:nvPr/>
        </p:nvSpPr>
        <p:spPr>
          <a:xfrm>
            <a:off x="5917646" y="2276147"/>
            <a:ext cx="216000" cy="216000"/>
          </a:xfrm>
          <a:prstGeom prst="ellipse">
            <a:avLst/>
          </a:prstGeom>
          <a:solidFill>
            <a:srgbClr val="92D050"/>
          </a:solidFill>
          <a:ln w="9525">
            <a:solidFill>
              <a:srgbClr val="92D050"/>
            </a:solidFill>
            <a:round/>
            <a:headEnd/>
            <a:tailEnd/>
          </a:ln>
        </p:spPr>
        <p:txBody>
          <a:bodyPr wrap="none" anchor="ctr"/>
          <a:lstStyle/>
          <a:p>
            <a:pPr algn="ctr" rtl="1" fontAlgn="base">
              <a:spcBef>
                <a:spcPct val="0"/>
              </a:spcBef>
              <a:spcAft>
                <a:spcPct val="0"/>
              </a:spcAft>
            </a:pPr>
            <a:endParaRPr lang="en-US" sz="1500" b="1" kern="0" dirty="0">
              <a:solidFill>
                <a:prstClr val="black"/>
              </a:solidFill>
              <a:latin typeface="Sakkal Majalla" panose="02000000000000000000" pitchFamily="2" charset="-78"/>
              <a:cs typeface="Sakkal Majalla" panose="02000000000000000000" pitchFamily="2" charset="-78"/>
            </a:endParaRPr>
          </a:p>
        </p:txBody>
      </p:sp>
      <p:sp>
        <p:nvSpPr>
          <p:cNvPr id="12" name="شكل بيضاوي 11">
            <a:extLst>
              <a:ext uri="{FF2B5EF4-FFF2-40B4-BE49-F238E27FC236}">
                <a16:creationId xmlns:a16="http://schemas.microsoft.com/office/drawing/2014/main" id="{A9B3FB77-F7E7-F345-2E2E-33FBF35E9070}"/>
              </a:ext>
            </a:extLst>
          </p:cNvPr>
          <p:cNvSpPr/>
          <p:nvPr/>
        </p:nvSpPr>
        <p:spPr>
          <a:xfrm>
            <a:off x="5917646" y="2873272"/>
            <a:ext cx="216000" cy="216000"/>
          </a:xfrm>
          <a:prstGeom prst="ellipse">
            <a:avLst/>
          </a:prstGeom>
          <a:solidFill>
            <a:srgbClr val="FF4747"/>
          </a:solidFill>
          <a:ln w="0" cap="flat">
            <a:noFill/>
            <a:prstDash val="solid"/>
            <a:miter/>
          </a:ln>
        </p:spPr>
        <p:txBody>
          <a:bodyPr rtlCol="0" anchor="ctr"/>
          <a:lstStyle/>
          <a:p>
            <a:pPr marL="0" algn="r" defTabSz="457200" rtl="1" eaLnBrk="1" latinLnBrk="0" hangingPunct="1"/>
            <a:endParaRPr lang="en-US" dirty="0">
              <a:solidFill>
                <a:srgbClr val="FFFF00"/>
              </a:solidFill>
            </a:endParaRPr>
          </a:p>
        </p:txBody>
      </p:sp>
      <p:sp>
        <p:nvSpPr>
          <p:cNvPr id="13" name="شكل بيضاوي 12">
            <a:extLst>
              <a:ext uri="{FF2B5EF4-FFF2-40B4-BE49-F238E27FC236}">
                <a16:creationId xmlns:a16="http://schemas.microsoft.com/office/drawing/2014/main" id="{6576378B-AAA5-285E-B3BD-A4E3DEEC5781}"/>
              </a:ext>
            </a:extLst>
          </p:cNvPr>
          <p:cNvSpPr/>
          <p:nvPr/>
        </p:nvSpPr>
        <p:spPr>
          <a:xfrm>
            <a:off x="5917646" y="3470397"/>
            <a:ext cx="216000" cy="216000"/>
          </a:xfrm>
          <a:prstGeom prst="ellipse">
            <a:avLst/>
          </a:prstGeom>
          <a:solidFill>
            <a:srgbClr val="FFD525"/>
          </a:solidFill>
          <a:ln w="9525">
            <a:solidFill>
              <a:srgbClr val="FFD525"/>
            </a:solidFill>
            <a:round/>
            <a:headEnd/>
            <a:tailEnd/>
          </a:ln>
        </p:spPr>
        <p:txBody>
          <a:bodyPr wrap="none" anchor="ctr"/>
          <a:lstStyle/>
          <a:p>
            <a:pPr algn="ctr" rtl="1" fontAlgn="base">
              <a:spcBef>
                <a:spcPct val="0"/>
              </a:spcBef>
              <a:spcAft>
                <a:spcPct val="0"/>
              </a:spcAft>
            </a:pPr>
            <a:endParaRPr lang="en-US" sz="1500" b="1" kern="0" dirty="0">
              <a:solidFill>
                <a:prstClr val="black"/>
              </a:solidFill>
              <a:highlight>
                <a:srgbClr val="FFFF00"/>
              </a:highlight>
              <a:latin typeface="Sakkal Majalla" panose="02000000000000000000" pitchFamily="2" charset="-78"/>
              <a:cs typeface="Sakkal Majalla" panose="02000000000000000000" pitchFamily="2" charset="-78"/>
            </a:endParaRPr>
          </a:p>
        </p:txBody>
      </p:sp>
      <p:sp>
        <p:nvSpPr>
          <p:cNvPr id="14" name="شكل بيضاوي 13">
            <a:extLst>
              <a:ext uri="{FF2B5EF4-FFF2-40B4-BE49-F238E27FC236}">
                <a16:creationId xmlns:a16="http://schemas.microsoft.com/office/drawing/2014/main" id="{A100CA80-D106-CF2D-20C9-9C7326CBDEAE}"/>
              </a:ext>
            </a:extLst>
          </p:cNvPr>
          <p:cNvSpPr/>
          <p:nvPr/>
        </p:nvSpPr>
        <p:spPr>
          <a:xfrm>
            <a:off x="5917646" y="4067522"/>
            <a:ext cx="216000" cy="216000"/>
          </a:xfrm>
          <a:prstGeom prst="ellipse">
            <a:avLst/>
          </a:prstGeom>
          <a:solidFill>
            <a:srgbClr val="FF4747"/>
          </a:solidFill>
          <a:ln w="0" cap="flat">
            <a:noFill/>
            <a:prstDash val="solid"/>
            <a:miter/>
          </a:ln>
        </p:spPr>
        <p:txBody>
          <a:bodyPr rtlCol="0" anchor="ctr"/>
          <a:lstStyle/>
          <a:p>
            <a:pPr marL="0" algn="r" defTabSz="457200" rtl="1" eaLnBrk="1" latinLnBrk="0" hangingPunct="1"/>
            <a:endParaRPr lang="en-US" dirty="0">
              <a:solidFill>
                <a:srgbClr val="FFFF00"/>
              </a:solidFill>
            </a:endParaRPr>
          </a:p>
        </p:txBody>
      </p:sp>
      <p:sp>
        <p:nvSpPr>
          <p:cNvPr id="15" name="Rectangle: Rounded Corners 49">
            <a:extLst>
              <a:ext uri="{FF2B5EF4-FFF2-40B4-BE49-F238E27FC236}">
                <a16:creationId xmlns:a16="http://schemas.microsoft.com/office/drawing/2014/main" id="{41E14F93-5CEE-9A5E-B077-525FE24387FC}"/>
              </a:ext>
            </a:extLst>
          </p:cNvPr>
          <p:cNvSpPr/>
          <p:nvPr/>
        </p:nvSpPr>
        <p:spPr>
          <a:xfrm>
            <a:off x="674717" y="4480606"/>
            <a:ext cx="7988377" cy="253012"/>
          </a:xfrm>
          <a:prstGeom prst="roundRect">
            <a:avLst>
              <a:gd name="adj" fmla="val 10010"/>
            </a:avLst>
          </a:prstGeom>
          <a:solidFill>
            <a:schemeClr val="tx2">
              <a:lumMod val="20000"/>
              <a:lumOff val="80000"/>
              <a:alpha val="6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350" b="1" kern="0" dirty="0">
              <a:solidFill>
                <a:schemeClr val="bg1"/>
              </a:solidFill>
              <a:latin typeface="Sakkal Majalla" panose="02000000000000000000" pitchFamily="2" charset="-78"/>
              <a:cs typeface="Sakkal Majalla" panose="02000000000000000000" pitchFamily="2" charset="-78"/>
            </a:endParaRPr>
          </a:p>
        </p:txBody>
      </p:sp>
      <p:sp>
        <p:nvSpPr>
          <p:cNvPr id="16" name="Subtitle 2">
            <a:extLst>
              <a:ext uri="{FF2B5EF4-FFF2-40B4-BE49-F238E27FC236}">
                <a16:creationId xmlns:a16="http://schemas.microsoft.com/office/drawing/2014/main" id="{800AA664-C2E9-DD6C-3EEC-6497EAB4500C}"/>
              </a:ext>
            </a:extLst>
          </p:cNvPr>
          <p:cNvSpPr txBox="1">
            <a:spLocks/>
          </p:cNvSpPr>
          <p:nvPr/>
        </p:nvSpPr>
        <p:spPr>
          <a:xfrm>
            <a:off x="5310734" y="4482655"/>
            <a:ext cx="2876396" cy="248914"/>
          </a:xfrm>
          <a:prstGeom prst="rect">
            <a:avLst/>
          </a:prstGeom>
          <a:noFill/>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en-US" sz="1050" b="1" kern="0">
                <a:solidFill>
                  <a:schemeClr val="tx2"/>
                </a:solidFill>
                <a:latin typeface="Sakkal Majalla" panose="02000000000000000000" pitchFamily="2" charset="-78"/>
                <a:cs typeface="Sakkal Majalla" panose="02000000000000000000" pitchFamily="2" charset="-78"/>
              </a:rPr>
              <a:t>يتم تقييم المبادرات برمز لوني </a:t>
            </a:r>
            <a:endParaRPr lang="en-US" sz="1050" b="1" kern="0" dirty="0">
              <a:solidFill>
                <a:schemeClr val="tx2"/>
              </a:solidFill>
              <a:latin typeface="Sakkal Majalla" panose="02000000000000000000" pitchFamily="2" charset="-78"/>
              <a:cs typeface="Sakkal Majalla" panose="02000000000000000000" pitchFamily="2" charset="-78"/>
            </a:endParaRPr>
          </a:p>
        </p:txBody>
      </p:sp>
      <p:sp>
        <p:nvSpPr>
          <p:cNvPr id="17" name="Oval 15">
            <a:extLst>
              <a:ext uri="{FF2B5EF4-FFF2-40B4-BE49-F238E27FC236}">
                <a16:creationId xmlns:a16="http://schemas.microsoft.com/office/drawing/2014/main" id="{DF5893E2-1F9A-7A64-9535-1153C9276132}"/>
              </a:ext>
            </a:extLst>
          </p:cNvPr>
          <p:cNvSpPr>
            <a:spLocks noChangeArrowheads="1"/>
          </p:cNvSpPr>
          <p:nvPr/>
        </p:nvSpPr>
        <p:spPr bwMode="auto">
          <a:xfrm flipH="1">
            <a:off x="3962315" y="4529269"/>
            <a:ext cx="155088" cy="155687"/>
          </a:xfrm>
          <a:prstGeom prst="ellipse">
            <a:avLst/>
          </a:prstGeom>
          <a:solidFill>
            <a:srgbClr val="92D050"/>
          </a:solidFill>
          <a:ln w="9525">
            <a:solidFill>
              <a:srgbClr val="92D050"/>
            </a:solidFill>
            <a:round/>
            <a:headEnd/>
            <a:tailEnd/>
          </a:ln>
        </p:spPr>
        <p:txBody>
          <a:bodyPr wrap="none" anchor="ctr"/>
          <a:lstStyle/>
          <a:p>
            <a:pPr algn="ctr" rtl="1" fontAlgn="base">
              <a:spcBef>
                <a:spcPct val="0"/>
              </a:spcBef>
              <a:spcAft>
                <a:spcPct val="0"/>
              </a:spcAft>
              <a:defRPr/>
            </a:pPr>
            <a:endParaRPr lang="en-US" altLang="en-US" sz="1500" b="1" kern="0" dirty="0">
              <a:solidFill>
                <a:prstClr val="black"/>
              </a:solidFill>
              <a:latin typeface="Sakkal Majalla" panose="02000000000000000000" pitchFamily="2" charset="-78"/>
              <a:cs typeface="Sakkal Majalla" panose="02000000000000000000" pitchFamily="2" charset="-78"/>
            </a:endParaRPr>
          </a:p>
        </p:txBody>
      </p:sp>
      <p:sp>
        <p:nvSpPr>
          <p:cNvPr id="18" name="Oval 15">
            <a:extLst>
              <a:ext uri="{FF2B5EF4-FFF2-40B4-BE49-F238E27FC236}">
                <a16:creationId xmlns:a16="http://schemas.microsoft.com/office/drawing/2014/main" id="{A4E96A30-5B9D-1BCA-48D6-D991663A22B6}"/>
              </a:ext>
            </a:extLst>
          </p:cNvPr>
          <p:cNvSpPr>
            <a:spLocks noChangeArrowheads="1"/>
          </p:cNvSpPr>
          <p:nvPr/>
        </p:nvSpPr>
        <p:spPr bwMode="auto">
          <a:xfrm flipH="1">
            <a:off x="2859922" y="4529576"/>
            <a:ext cx="155088" cy="155072"/>
          </a:xfrm>
          <a:prstGeom prst="ellipse">
            <a:avLst/>
          </a:prstGeom>
          <a:solidFill>
            <a:srgbClr val="FFD525"/>
          </a:solidFill>
          <a:ln w="9525">
            <a:solidFill>
              <a:srgbClr val="FFD525"/>
            </a:solidFill>
            <a:round/>
            <a:headEnd/>
            <a:tailEnd/>
          </a:ln>
        </p:spPr>
        <p:txBody>
          <a:bodyPr wrap="none" anchor="ctr"/>
          <a:lstStyle/>
          <a:p>
            <a:pPr algn="ctr" rtl="1" fontAlgn="base">
              <a:spcBef>
                <a:spcPct val="0"/>
              </a:spcBef>
              <a:spcAft>
                <a:spcPct val="0"/>
              </a:spcAft>
              <a:defRPr/>
            </a:pPr>
            <a:endParaRPr lang="en-US" altLang="en-US" sz="1500" b="1" kern="0" dirty="0">
              <a:solidFill>
                <a:prstClr val="black"/>
              </a:solidFill>
              <a:highlight>
                <a:srgbClr val="FFFF00"/>
              </a:highlight>
              <a:latin typeface="Sakkal Majalla" panose="02000000000000000000" pitchFamily="2" charset="-78"/>
              <a:cs typeface="Sakkal Majalla" panose="02000000000000000000" pitchFamily="2" charset="-78"/>
            </a:endParaRPr>
          </a:p>
        </p:txBody>
      </p:sp>
      <p:sp>
        <p:nvSpPr>
          <p:cNvPr id="19" name="Oval 16">
            <a:extLst>
              <a:ext uri="{FF2B5EF4-FFF2-40B4-BE49-F238E27FC236}">
                <a16:creationId xmlns:a16="http://schemas.microsoft.com/office/drawing/2014/main" id="{B291CF83-E7F3-D1FC-9B2C-45390B99CBF3}"/>
              </a:ext>
            </a:extLst>
          </p:cNvPr>
          <p:cNvSpPr>
            <a:spLocks noChangeArrowheads="1"/>
          </p:cNvSpPr>
          <p:nvPr/>
        </p:nvSpPr>
        <p:spPr bwMode="auto">
          <a:xfrm flipH="1">
            <a:off x="1757528" y="4529576"/>
            <a:ext cx="155088" cy="155072"/>
          </a:xfrm>
          <a:prstGeom prst="ellipse">
            <a:avLst/>
          </a:prstGeom>
          <a:solidFill>
            <a:srgbClr val="FF4747"/>
          </a:solidFill>
          <a:ln w="0" cap="flat">
            <a:noFill/>
            <a:prstDash val="solid"/>
            <a:miter/>
          </a:ln>
        </p:spPr>
        <p:txBody>
          <a:bodyPr rtlCol="0" anchor="ctr"/>
          <a:lstStyle/>
          <a:p>
            <a:pPr algn="r" defTabSz="457200" rtl="1"/>
            <a:endParaRPr lang="en-US" altLang="en-US" dirty="0">
              <a:solidFill>
                <a:srgbClr val="FFFF00"/>
              </a:solidFill>
            </a:endParaRPr>
          </a:p>
        </p:txBody>
      </p:sp>
      <p:sp>
        <p:nvSpPr>
          <p:cNvPr id="22" name="Subtitle 2">
            <a:extLst>
              <a:ext uri="{FF2B5EF4-FFF2-40B4-BE49-F238E27FC236}">
                <a16:creationId xmlns:a16="http://schemas.microsoft.com/office/drawing/2014/main" id="{C1756627-8761-E3CB-1398-F195325DA5C5}"/>
              </a:ext>
            </a:extLst>
          </p:cNvPr>
          <p:cNvSpPr txBox="1">
            <a:spLocks/>
          </p:cNvSpPr>
          <p:nvPr/>
        </p:nvSpPr>
        <p:spPr>
          <a:xfrm>
            <a:off x="3026390" y="4504007"/>
            <a:ext cx="924546" cy="206210"/>
          </a:xfrm>
          <a:prstGeom prst="rect">
            <a:avLst/>
          </a:prstGeom>
          <a:noFill/>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en-US" sz="800" b="1" kern="0">
                <a:solidFill>
                  <a:schemeClr val="tx2"/>
                </a:solidFill>
                <a:latin typeface="Sakkal Majalla" panose="02000000000000000000" pitchFamily="2" charset="-78"/>
                <a:cs typeface="Sakkal Majalla" panose="02000000000000000000" pitchFamily="2" charset="-78"/>
              </a:rPr>
              <a:t>متوافقة</a:t>
            </a:r>
            <a:endParaRPr lang="en-US" sz="800" b="1" kern="0" dirty="0">
              <a:solidFill>
                <a:schemeClr val="tx2"/>
              </a:solidFill>
              <a:latin typeface="Sakkal Majalla" panose="02000000000000000000" pitchFamily="2" charset="-78"/>
              <a:cs typeface="Sakkal Majalla" panose="02000000000000000000" pitchFamily="2" charset="-78"/>
            </a:endParaRPr>
          </a:p>
        </p:txBody>
      </p:sp>
      <p:sp>
        <p:nvSpPr>
          <p:cNvPr id="24" name="Subtitle 2">
            <a:extLst>
              <a:ext uri="{FF2B5EF4-FFF2-40B4-BE49-F238E27FC236}">
                <a16:creationId xmlns:a16="http://schemas.microsoft.com/office/drawing/2014/main" id="{FA21CB84-EBA7-3DDB-8BB5-1404A5C80553}"/>
              </a:ext>
            </a:extLst>
          </p:cNvPr>
          <p:cNvSpPr txBox="1">
            <a:spLocks/>
          </p:cNvSpPr>
          <p:nvPr/>
        </p:nvSpPr>
        <p:spPr>
          <a:xfrm>
            <a:off x="1923996" y="4504007"/>
            <a:ext cx="924546" cy="206210"/>
          </a:xfrm>
          <a:prstGeom prst="rect">
            <a:avLst/>
          </a:prstGeom>
          <a:noFill/>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en-US" sz="800" b="1" kern="0">
                <a:solidFill>
                  <a:schemeClr val="tx2"/>
                </a:solidFill>
                <a:latin typeface="Sakkal Majalla" panose="02000000000000000000" pitchFamily="2" charset="-78"/>
                <a:cs typeface="Sakkal Majalla" panose="02000000000000000000" pitchFamily="2" charset="-78"/>
              </a:rPr>
              <a:t>متوافقة جزئيا</a:t>
            </a:r>
            <a:endParaRPr lang="en-US" sz="800" b="1" kern="0" dirty="0">
              <a:solidFill>
                <a:schemeClr val="tx2"/>
              </a:solidFill>
              <a:latin typeface="Sakkal Majalla" panose="02000000000000000000" pitchFamily="2" charset="-78"/>
              <a:cs typeface="Sakkal Majalla" panose="02000000000000000000" pitchFamily="2" charset="-78"/>
            </a:endParaRPr>
          </a:p>
        </p:txBody>
      </p:sp>
      <p:sp>
        <p:nvSpPr>
          <p:cNvPr id="42" name="Subtitle 2">
            <a:extLst>
              <a:ext uri="{FF2B5EF4-FFF2-40B4-BE49-F238E27FC236}">
                <a16:creationId xmlns:a16="http://schemas.microsoft.com/office/drawing/2014/main" id="{EB99C9E3-CED3-0CD9-046D-4763599DEAB9}"/>
              </a:ext>
            </a:extLst>
          </p:cNvPr>
          <p:cNvSpPr txBox="1">
            <a:spLocks/>
          </p:cNvSpPr>
          <p:nvPr/>
        </p:nvSpPr>
        <p:spPr>
          <a:xfrm>
            <a:off x="821602" y="4504007"/>
            <a:ext cx="924546" cy="206210"/>
          </a:xfrm>
          <a:prstGeom prst="rect">
            <a:avLst/>
          </a:prstGeom>
          <a:noFill/>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en-US" sz="800" b="1" kern="0">
                <a:solidFill>
                  <a:schemeClr val="tx2"/>
                </a:solidFill>
                <a:latin typeface="Sakkal Majalla" panose="02000000000000000000" pitchFamily="2" charset="-78"/>
                <a:cs typeface="Sakkal Majalla" panose="02000000000000000000" pitchFamily="2" charset="-78"/>
              </a:rPr>
              <a:t>غير متوافقة</a:t>
            </a:r>
            <a:endParaRPr lang="en-US" sz="800" b="1" kern="0" dirty="0">
              <a:solidFill>
                <a:schemeClr val="tx2"/>
              </a:solidFill>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14666820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A512AA-26D1-8A44-9935-7F26B77078D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009303-E1E8-79B4-F353-1ED69C3C1153}"/>
              </a:ext>
            </a:extLst>
          </p:cNvPr>
          <p:cNvSpPr>
            <a:spLocks noGrp="1"/>
          </p:cNvSpPr>
          <p:nvPr>
            <p:ph type="sldNum" sz="quarter" idx="4"/>
          </p:nvPr>
        </p:nvSpPr>
        <p:spPr/>
        <p:txBody>
          <a:bodyPr/>
          <a:lstStyle/>
          <a:p>
            <a:fld id="{402EAA05-6333-46EE-AAC8-A5AD6A996142}" type="slidenum">
              <a:rPr lang="en-US" smtClean="0"/>
              <a:t>25</a:t>
            </a:fld>
            <a:endParaRPr lang="en-US" dirty="0"/>
          </a:p>
        </p:txBody>
      </p:sp>
      <p:sp>
        <p:nvSpPr>
          <p:cNvPr id="3" name="Title 1">
            <a:extLst>
              <a:ext uri="{FF2B5EF4-FFF2-40B4-BE49-F238E27FC236}">
                <a16:creationId xmlns:a16="http://schemas.microsoft.com/office/drawing/2014/main" id="{6707528D-1BAA-09D2-474E-F8535D37A202}"/>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nSpc>
                <a:spcPct val="115000"/>
              </a:lnSpc>
              <a:spcAft>
                <a:spcPts val="300"/>
              </a:spcAft>
            </a:pPr>
            <a:r>
              <a:rPr lang="en-US" sz="1800" kern="100">
                <a:latin typeface="Aptos" panose="020B0004020202020204" pitchFamily="34" charset="0"/>
                <a:ea typeface="Aptos" panose="020B0004020202020204" pitchFamily="34" charset="0"/>
                <a:cs typeface="Sakkal Majalla" panose="02000000000000000000" pitchFamily="2" charset="-78"/>
              </a:rPr>
              <a:t>ثانيًا: تقييم الرسالة</a:t>
            </a:r>
            <a:endParaRPr lang="en-US" sz="1800" kern="100" dirty="0">
              <a:latin typeface="Aptos" panose="020B0004020202020204" pitchFamily="34" charset="0"/>
              <a:ea typeface="Aptos" panose="020B0004020202020204" pitchFamily="34" charset="0"/>
              <a:cs typeface="Sakkal Majalla" panose="02000000000000000000" pitchFamily="2" charset="-78"/>
            </a:endParaRPr>
          </a:p>
        </p:txBody>
      </p:sp>
      <p:sp>
        <p:nvSpPr>
          <p:cNvPr id="4" name="Rectangle 3">
            <a:extLst>
              <a:ext uri="{FF2B5EF4-FFF2-40B4-BE49-F238E27FC236}">
                <a16:creationId xmlns:a16="http://schemas.microsoft.com/office/drawing/2014/main" id="{8A0CF4D3-8484-C550-D882-5C831ABD065A}"/>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algn="r" rtl="1"/>
            <a:endParaRPr lang="en-US" sz="253" dirty="0"/>
          </a:p>
        </p:txBody>
      </p:sp>
      <p:sp>
        <p:nvSpPr>
          <p:cNvPr id="5" name="Subtitle 2">
            <a:extLst>
              <a:ext uri="{FF2B5EF4-FFF2-40B4-BE49-F238E27FC236}">
                <a16:creationId xmlns:a16="http://schemas.microsoft.com/office/drawing/2014/main" id="{F8C02873-A814-AAF5-F11C-E9F233AF9BB8}"/>
              </a:ext>
            </a:extLst>
          </p:cNvPr>
          <p:cNvSpPr txBox="1">
            <a:spLocks/>
          </p:cNvSpPr>
          <p:nvPr/>
        </p:nvSpPr>
        <p:spPr>
          <a:xfrm>
            <a:off x="4112596" y="794011"/>
            <a:ext cx="4745952" cy="305853"/>
          </a:xfrm>
          <a:prstGeom prst="rect">
            <a:avLst/>
          </a:prstGeom>
          <a:noFill/>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defRPr/>
            </a:pPr>
            <a:r>
              <a:rPr lang="en-US" sz="1500" kern="0">
                <a:solidFill>
                  <a:srgbClr val="44546A"/>
                </a:solidFill>
                <a:latin typeface="Sakkal Majalla" panose="02000000000000000000" pitchFamily="2" charset="-78"/>
                <a:cs typeface="Sakkal Majalla" panose="02000000000000000000" pitchFamily="2" charset="-78"/>
              </a:rPr>
              <a:t>لقد تم تقييم الرؤية والرسالة وفقًا لخمسة مبادئ...</a:t>
            </a:r>
            <a:endParaRPr lang="en-US" sz="1500" kern="0" dirty="0">
              <a:solidFill>
                <a:srgbClr val="44546A"/>
              </a:solidFill>
              <a:latin typeface="Sakkal Majalla" panose="02000000000000000000" pitchFamily="2" charset="-78"/>
              <a:cs typeface="Sakkal Majalla" panose="02000000000000000000" pitchFamily="2" charset="-78"/>
            </a:endParaRPr>
          </a:p>
        </p:txBody>
      </p:sp>
      <p:sp>
        <p:nvSpPr>
          <p:cNvPr id="41" name="Rectangle 40">
            <a:extLst>
              <a:ext uri="{FF2B5EF4-FFF2-40B4-BE49-F238E27FC236}">
                <a16:creationId xmlns:a16="http://schemas.microsoft.com/office/drawing/2014/main" id="{D7374609-C9E0-E55D-79F7-8276DF11C784}"/>
              </a:ext>
            </a:extLst>
          </p:cNvPr>
          <p:cNvSpPr/>
          <p:nvPr/>
        </p:nvSpPr>
        <p:spPr>
          <a:xfrm>
            <a:off x="8276892" y="1418838"/>
            <a:ext cx="43167" cy="2864477"/>
          </a:xfrm>
          <a:prstGeom prst="rect">
            <a:avLst/>
          </a:prstGeom>
          <a:solidFill>
            <a:schemeClr val="accent1"/>
          </a:solidFill>
          <a:ln w="0" cap="flat">
            <a:noFill/>
            <a:prstDash val="solid"/>
            <a:miter/>
          </a:ln>
        </p:spPr>
        <p:txBody>
          <a:bodyPr rtlCol="0" anchor="ctr"/>
          <a:lstStyle/>
          <a:p>
            <a:pPr marL="0" algn="r" defTabSz="457200" rtl="1" eaLnBrk="1" latinLnBrk="0" hangingPunct="1"/>
            <a:endParaRPr lang="en-US" dirty="0"/>
          </a:p>
        </p:txBody>
      </p:sp>
      <p:sp>
        <p:nvSpPr>
          <p:cNvPr id="6" name="Rectangle: Rounded Corners 5">
            <a:extLst>
              <a:ext uri="{FF2B5EF4-FFF2-40B4-BE49-F238E27FC236}">
                <a16:creationId xmlns:a16="http://schemas.microsoft.com/office/drawing/2014/main" id="{3A2EB069-EE3F-B205-CF2D-C29E26467938}"/>
              </a:ext>
            </a:extLst>
          </p:cNvPr>
          <p:cNvSpPr/>
          <p:nvPr/>
        </p:nvSpPr>
        <p:spPr>
          <a:xfrm flipH="1">
            <a:off x="6995494" y="1546394"/>
            <a:ext cx="1258227" cy="474980"/>
          </a:xfrm>
          <a:prstGeom prst="roundRect">
            <a:avLst/>
          </a:prstGeom>
          <a:solidFill>
            <a:schemeClr val="accent4">
              <a:lumMod val="60000"/>
              <a:lumOff val="40000"/>
            </a:schemeClr>
          </a:solidFill>
          <a:ln>
            <a:noFill/>
          </a:ln>
        </p:spPr>
        <p:txBody>
          <a:bodyPr vert="horz" wrap="square" lIns="0" tIns="0" rIns="365760" bIns="0" rtlCol="0" anchor="ctr">
            <a:noAutofit/>
          </a:bodyPr>
          <a:lstStyle/>
          <a:p>
            <a:pPr algn="r" defTabSz="342883" rtl="1">
              <a:defRPr/>
            </a:pPr>
            <a: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الوضوح</a:t>
            </a:r>
            <a:endParaRPr lang="en-US" sz="1200" b="1" dirty="0">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7" name="Rectangle: Rounded Corners 6">
            <a:extLst>
              <a:ext uri="{FF2B5EF4-FFF2-40B4-BE49-F238E27FC236}">
                <a16:creationId xmlns:a16="http://schemas.microsoft.com/office/drawing/2014/main" id="{329A057F-EDAF-5969-F6B0-76109A2EE7A4}"/>
              </a:ext>
            </a:extLst>
          </p:cNvPr>
          <p:cNvSpPr/>
          <p:nvPr/>
        </p:nvSpPr>
        <p:spPr>
          <a:xfrm flipH="1">
            <a:off x="559203" y="1546394"/>
            <a:ext cx="4508787" cy="474980"/>
          </a:xfrm>
          <a:prstGeom prst="roundRect">
            <a:avLst/>
          </a:prstGeom>
          <a:solidFill>
            <a:schemeClr val="accent4">
              <a:lumMod val="20000"/>
              <a:lumOff val="80000"/>
            </a:schemeClr>
          </a:solidFill>
          <a:ln>
            <a:noFill/>
          </a:ln>
        </p:spPr>
        <p:txBody>
          <a:bodyPr vert="horz" wrap="square" lIns="0" tIns="0" rIns="182880" bIns="0" rtlCol="0" anchor="ctr">
            <a:noAutofit/>
          </a:bodyPr>
          <a:lstStyle/>
          <a:p>
            <a:pPr marL="171450" indent="-171450" algn="r" defTabSz="342883" rtl="1">
              <a:buFont typeface="Wingdings" panose="05000000000000000000" pitchFamily="2" charset="2"/>
              <a:buChar char="§"/>
              <a:defRPr/>
            </a:pPr>
            <a:r>
              <a:rPr lang="en-US" sz="105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الرسالة</a:t>
            </a:r>
            <a:r>
              <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5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واضحة</a:t>
            </a:r>
            <a:r>
              <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5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ومباشرة</a:t>
            </a:r>
            <a:r>
              <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في </a:t>
            </a:r>
            <a:r>
              <a:rPr lang="en-US" sz="105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مضمونها</a:t>
            </a:r>
            <a:r>
              <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5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وتعبّر</a:t>
            </a:r>
            <a:r>
              <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5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بوضوح</a:t>
            </a:r>
            <a:r>
              <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5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عن</a:t>
            </a:r>
            <a:r>
              <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5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توجه</a:t>
            </a:r>
            <a:r>
              <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5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الشركة</a:t>
            </a:r>
            <a:r>
              <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5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نحو</a:t>
            </a:r>
            <a:r>
              <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5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التخطيط</a:t>
            </a:r>
            <a:r>
              <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5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المبتكر</a:t>
            </a:r>
            <a:r>
              <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5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والشامل</a:t>
            </a:r>
            <a:endPar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a:p>
            <a:pPr marL="171450" indent="-171450" algn="r" defTabSz="342883" rtl="1">
              <a:buFont typeface="Wingdings" panose="05000000000000000000" pitchFamily="2" charset="2"/>
              <a:buChar char="§"/>
              <a:defRPr/>
            </a:pPr>
            <a:r>
              <a:rPr lang="en-US" sz="105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الصياغة</a:t>
            </a:r>
            <a:r>
              <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5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متينة</a:t>
            </a:r>
            <a:r>
              <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5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وتظهر</a:t>
            </a:r>
            <a:r>
              <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5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الهدف</a:t>
            </a:r>
            <a:r>
              <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5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بدون</a:t>
            </a:r>
            <a:r>
              <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5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غموض</a:t>
            </a:r>
            <a:r>
              <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5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مع</a:t>
            </a:r>
            <a:r>
              <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5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إمكانية</a:t>
            </a:r>
            <a:r>
              <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5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تعزيزها</a:t>
            </a:r>
            <a:r>
              <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5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بذكر</a:t>
            </a:r>
            <a:r>
              <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5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اثر</a:t>
            </a:r>
            <a:r>
              <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5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التطوير</a:t>
            </a:r>
            <a:r>
              <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5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على</a:t>
            </a:r>
            <a:r>
              <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5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العملاء</a:t>
            </a:r>
            <a:r>
              <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5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او</a:t>
            </a:r>
            <a:r>
              <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5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السوق</a:t>
            </a:r>
            <a:endPar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8" name="Oval 7">
            <a:extLst>
              <a:ext uri="{FF2B5EF4-FFF2-40B4-BE49-F238E27FC236}">
                <a16:creationId xmlns:a16="http://schemas.microsoft.com/office/drawing/2014/main" id="{94095424-2EA3-9DB9-7AF9-A43A2925067E}"/>
              </a:ext>
            </a:extLst>
          </p:cNvPr>
          <p:cNvSpPr/>
          <p:nvPr/>
        </p:nvSpPr>
        <p:spPr>
          <a:xfrm flipH="1">
            <a:off x="8012152" y="1506665"/>
            <a:ext cx="572646" cy="554438"/>
          </a:xfrm>
          <a:prstGeom prst="ellipse">
            <a:avLst/>
          </a:prstGeom>
          <a:solidFill>
            <a:schemeClr val="accent1"/>
          </a:solidFill>
          <a:ln>
            <a:noFill/>
          </a:ln>
        </p:spPr>
        <p:txBody>
          <a:bodyPr vert="horz" wrap="square" lIns="0" tIns="0" rIns="0" bIns="0" rtlCol="0" anchor="ctr">
            <a:noAutofit/>
          </a:bodyPr>
          <a:lstStyle/>
          <a:p>
            <a:pPr algn="ctr" defTabSz="342883" rtl="1">
              <a:defRPr/>
            </a:pP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9" name="Rectangle: Rounded Corners 8">
            <a:extLst>
              <a:ext uri="{FF2B5EF4-FFF2-40B4-BE49-F238E27FC236}">
                <a16:creationId xmlns:a16="http://schemas.microsoft.com/office/drawing/2014/main" id="{F9C2C3A1-38A5-359C-DD47-9BAF628774FA}"/>
              </a:ext>
            </a:extLst>
          </p:cNvPr>
          <p:cNvSpPr/>
          <p:nvPr/>
        </p:nvSpPr>
        <p:spPr>
          <a:xfrm flipH="1">
            <a:off x="5114843" y="1546394"/>
            <a:ext cx="1833799" cy="474980"/>
          </a:xfrm>
          <a:prstGeom prst="roundRect">
            <a:avLst/>
          </a:prstGeom>
          <a:solidFill>
            <a:srgbClr val="D6DCE5"/>
          </a:solidFill>
          <a:ln>
            <a:noFill/>
          </a:ln>
        </p:spPr>
        <p:txBody>
          <a:bodyPr vert="horz" wrap="square" lIns="0" tIns="0" rIns="182880" bIns="0" rtlCol="0" anchor="ctr">
            <a:noAutofit/>
          </a:bodyPr>
          <a:lstStyle/>
          <a:p>
            <a:pPr algn="r" defTabSz="342883" rtl="1">
              <a:defRPr/>
            </a:pPr>
            <a:endPar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20" name="Rectangle: Rounded Corners 19">
            <a:extLst>
              <a:ext uri="{FF2B5EF4-FFF2-40B4-BE49-F238E27FC236}">
                <a16:creationId xmlns:a16="http://schemas.microsoft.com/office/drawing/2014/main" id="{338C820B-5EEE-7F46-B5AA-3F620FB1D31A}"/>
              </a:ext>
            </a:extLst>
          </p:cNvPr>
          <p:cNvSpPr/>
          <p:nvPr/>
        </p:nvSpPr>
        <p:spPr>
          <a:xfrm flipH="1">
            <a:off x="6995494" y="2140561"/>
            <a:ext cx="1258227" cy="474980"/>
          </a:xfrm>
          <a:prstGeom prst="roundRect">
            <a:avLst/>
          </a:prstGeom>
          <a:solidFill>
            <a:schemeClr val="accent4">
              <a:lumMod val="60000"/>
              <a:lumOff val="40000"/>
            </a:schemeClr>
          </a:solidFill>
          <a:ln>
            <a:noFill/>
          </a:ln>
        </p:spPr>
        <p:txBody>
          <a:bodyPr vert="horz" wrap="square" lIns="0" tIns="0" rIns="365760" bIns="0" rtlCol="0" anchor="ctr">
            <a:noAutofit/>
          </a:bodyPr>
          <a:lstStyle/>
          <a:p>
            <a:pPr algn="r" defTabSz="342883" rtl="1">
              <a:defRPr/>
            </a:pPr>
            <a: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الواقعية</a:t>
            </a:r>
            <a:endParaRPr lang="en-US" sz="1200" b="1" dirty="0">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21" name="Rectangle: Rounded Corners 20">
            <a:extLst>
              <a:ext uri="{FF2B5EF4-FFF2-40B4-BE49-F238E27FC236}">
                <a16:creationId xmlns:a16="http://schemas.microsoft.com/office/drawing/2014/main" id="{E48CC893-E39D-7A8A-A619-7B5D1497C787}"/>
              </a:ext>
            </a:extLst>
          </p:cNvPr>
          <p:cNvSpPr/>
          <p:nvPr/>
        </p:nvSpPr>
        <p:spPr>
          <a:xfrm flipH="1">
            <a:off x="559203" y="2140561"/>
            <a:ext cx="4508787" cy="474980"/>
          </a:xfrm>
          <a:prstGeom prst="roundRect">
            <a:avLst/>
          </a:prstGeom>
          <a:solidFill>
            <a:schemeClr val="accent4">
              <a:lumMod val="20000"/>
              <a:lumOff val="80000"/>
            </a:schemeClr>
          </a:solidFill>
          <a:ln>
            <a:noFill/>
          </a:ln>
        </p:spPr>
        <p:txBody>
          <a:bodyPr vert="horz" wrap="square" lIns="0" tIns="0" rIns="182880" bIns="0" rtlCol="0" anchor="ctr">
            <a:noAutofit/>
          </a:bodyPr>
          <a:lstStyle/>
          <a:p>
            <a:pPr algn="r" defTabSz="342883" rtl="1">
              <a:defRPr/>
            </a:pPr>
            <a:r>
              <a:rPr lang="en-US" sz="105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الطموحات</a:t>
            </a:r>
            <a:r>
              <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5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مثل</a:t>
            </a:r>
            <a:r>
              <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5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الريادة</a:t>
            </a:r>
            <a:r>
              <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و "</a:t>
            </a:r>
            <a:r>
              <a:rPr lang="en-US" sz="105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رفع</a:t>
            </a:r>
            <a:r>
              <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5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المعايير</a:t>
            </a:r>
            <a:r>
              <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5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قابلة</a:t>
            </a:r>
            <a:r>
              <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5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للتحقيق</a:t>
            </a:r>
            <a:r>
              <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5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نظريًا</a:t>
            </a:r>
            <a:r>
              <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5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لكن</a:t>
            </a:r>
            <a:r>
              <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5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لا</a:t>
            </a:r>
            <a:r>
              <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5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يوجد</a:t>
            </a:r>
            <a:r>
              <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في </a:t>
            </a:r>
            <a:r>
              <a:rPr lang="en-US" sz="105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النص</a:t>
            </a:r>
            <a:r>
              <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5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ما</a:t>
            </a:r>
            <a:r>
              <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5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يربط</a:t>
            </a:r>
            <a:r>
              <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5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هذه</a:t>
            </a:r>
            <a:r>
              <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5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الطموحات</a:t>
            </a:r>
            <a:r>
              <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5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بقدرات</a:t>
            </a:r>
            <a:r>
              <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5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الشركة</a:t>
            </a:r>
            <a:r>
              <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5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ومواردها</a:t>
            </a:r>
            <a:endPar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23" name="Oval 22">
            <a:extLst>
              <a:ext uri="{FF2B5EF4-FFF2-40B4-BE49-F238E27FC236}">
                <a16:creationId xmlns:a16="http://schemas.microsoft.com/office/drawing/2014/main" id="{BFCA4071-E56F-8774-62E6-2A47123DA394}"/>
              </a:ext>
            </a:extLst>
          </p:cNvPr>
          <p:cNvSpPr/>
          <p:nvPr/>
        </p:nvSpPr>
        <p:spPr>
          <a:xfrm flipH="1">
            <a:off x="8012152" y="2100832"/>
            <a:ext cx="572646" cy="554438"/>
          </a:xfrm>
          <a:prstGeom prst="ellipse">
            <a:avLst/>
          </a:prstGeom>
          <a:solidFill>
            <a:schemeClr val="accent1"/>
          </a:solidFill>
          <a:ln>
            <a:noFill/>
          </a:ln>
        </p:spPr>
        <p:txBody>
          <a:bodyPr vert="horz" wrap="square" lIns="0" tIns="0" rIns="0" bIns="0" rtlCol="0" anchor="ctr">
            <a:noAutofit/>
          </a:bodyPr>
          <a:lstStyle/>
          <a:p>
            <a:pPr algn="ctr" defTabSz="342883" rtl="1">
              <a:defRPr/>
            </a:pP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25" name="Rectangle: Rounded Corners 24">
            <a:extLst>
              <a:ext uri="{FF2B5EF4-FFF2-40B4-BE49-F238E27FC236}">
                <a16:creationId xmlns:a16="http://schemas.microsoft.com/office/drawing/2014/main" id="{7AF6BB26-1B04-FAF3-8B50-6B750741DBCF}"/>
              </a:ext>
            </a:extLst>
          </p:cNvPr>
          <p:cNvSpPr/>
          <p:nvPr/>
        </p:nvSpPr>
        <p:spPr>
          <a:xfrm flipH="1">
            <a:off x="5114843" y="2140561"/>
            <a:ext cx="1833799" cy="474980"/>
          </a:xfrm>
          <a:prstGeom prst="roundRect">
            <a:avLst/>
          </a:prstGeom>
          <a:solidFill>
            <a:srgbClr val="D6DCE5"/>
          </a:solidFill>
          <a:ln>
            <a:noFill/>
          </a:ln>
        </p:spPr>
        <p:txBody>
          <a:bodyPr vert="horz" wrap="square" lIns="0" tIns="0" rIns="182880" bIns="0" rtlCol="0" anchor="ctr">
            <a:noAutofit/>
          </a:bodyPr>
          <a:lstStyle/>
          <a:p>
            <a:pPr algn="r" defTabSz="342883" rtl="1">
              <a:defRPr/>
            </a:pPr>
            <a:endPar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26" name="Rectangle: Rounded Corners 25">
            <a:extLst>
              <a:ext uri="{FF2B5EF4-FFF2-40B4-BE49-F238E27FC236}">
                <a16:creationId xmlns:a16="http://schemas.microsoft.com/office/drawing/2014/main" id="{12E86343-F76A-62CB-31E6-8A8AD6913238}"/>
              </a:ext>
            </a:extLst>
          </p:cNvPr>
          <p:cNvSpPr/>
          <p:nvPr/>
        </p:nvSpPr>
        <p:spPr>
          <a:xfrm flipH="1">
            <a:off x="6995494" y="2734728"/>
            <a:ext cx="1258227" cy="474980"/>
          </a:xfrm>
          <a:prstGeom prst="roundRect">
            <a:avLst/>
          </a:prstGeom>
          <a:solidFill>
            <a:schemeClr val="accent4">
              <a:lumMod val="60000"/>
              <a:lumOff val="40000"/>
            </a:schemeClr>
          </a:solidFill>
          <a:ln>
            <a:noFill/>
          </a:ln>
        </p:spPr>
        <p:txBody>
          <a:bodyPr vert="horz" wrap="square" lIns="0" tIns="0" rIns="365760" bIns="0" rtlCol="0" anchor="ctr">
            <a:noAutofit/>
          </a:bodyPr>
          <a:lstStyle/>
          <a:p>
            <a:pPr algn="r" defTabSz="342883" rtl="1">
              <a:defRPr/>
            </a:pPr>
            <a: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التركيز</a:t>
            </a:r>
            <a:endParaRPr lang="en-US" sz="1200" b="1" dirty="0">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27" name="Rectangle: Rounded Corners 26">
            <a:extLst>
              <a:ext uri="{FF2B5EF4-FFF2-40B4-BE49-F238E27FC236}">
                <a16:creationId xmlns:a16="http://schemas.microsoft.com/office/drawing/2014/main" id="{F625CEF3-87EC-7625-4096-6189F3628856}"/>
              </a:ext>
            </a:extLst>
          </p:cNvPr>
          <p:cNvSpPr/>
          <p:nvPr/>
        </p:nvSpPr>
        <p:spPr>
          <a:xfrm flipH="1">
            <a:off x="559203" y="2734728"/>
            <a:ext cx="4508787" cy="474980"/>
          </a:xfrm>
          <a:prstGeom prst="roundRect">
            <a:avLst/>
          </a:prstGeom>
          <a:solidFill>
            <a:schemeClr val="accent4">
              <a:lumMod val="20000"/>
              <a:lumOff val="80000"/>
            </a:schemeClr>
          </a:solidFill>
          <a:ln>
            <a:noFill/>
          </a:ln>
        </p:spPr>
        <p:txBody>
          <a:bodyPr vert="horz" wrap="square" lIns="0" tIns="0" rIns="182880" bIns="0" rtlCol="0" anchor="ctr">
            <a:noAutofit/>
          </a:bodyPr>
          <a:lstStyle/>
          <a:p>
            <a:pPr algn="r" defTabSz="342883" rtl="1">
              <a:defRPr/>
            </a:pPr>
            <a:r>
              <a:rPr lang="en-US" sz="105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تتحدث الرسالة عن عدة أشياء دفعة واحدة "التخطيط المبتكر" "التطوير المتكامل" "رفع المعايير"  "ثراء المجتمع" "الريادة" مما يشتت المتلقي من حيث الأولوية أو الأهم سواء كان التخطيط أو التأثير المجتمعي أو الريادة</a:t>
            </a:r>
            <a:endPar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28" name="Oval 27">
            <a:extLst>
              <a:ext uri="{FF2B5EF4-FFF2-40B4-BE49-F238E27FC236}">
                <a16:creationId xmlns:a16="http://schemas.microsoft.com/office/drawing/2014/main" id="{7F80D2E8-59F6-0CB3-7844-B08FB09D7FCD}"/>
              </a:ext>
            </a:extLst>
          </p:cNvPr>
          <p:cNvSpPr/>
          <p:nvPr/>
        </p:nvSpPr>
        <p:spPr>
          <a:xfrm flipH="1">
            <a:off x="8012152" y="2694999"/>
            <a:ext cx="572646" cy="554438"/>
          </a:xfrm>
          <a:prstGeom prst="ellipse">
            <a:avLst/>
          </a:prstGeom>
          <a:solidFill>
            <a:schemeClr val="accent1"/>
          </a:solidFill>
          <a:ln>
            <a:noFill/>
          </a:ln>
        </p:spPr>
        <p:txBody>
          <a:bodyPr vert="horz" wrap="square" lIns="0" tIns="0" rIns="0" bIns="0" rtlCol="0" anchor="ctr">
            <a:noAutofit/>
          </a:bodyPr>
          <a:lstStyle/>
          <a:p>
            <a:pPr algn="ctr" defTabSz="342883" rtl="1">
              <a:defRPr/>
            </a:pP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29" name="Rectangle: Rounded Corners 28">
            <a:extLst>
              <a:ext uri="{FF2B5EF4-FFF2-40B4-BE49-F238E27FC236}">
                <a16:creationId xmlns:a16="http://schemas.microsoft.com/office/drawing/2014/main" id="{C3FE4D3A-E6D2-77C5-2D15-DA6882F40A1B}"/>
              </a:ext>
            </a:extLst>
          </p:cNvPr>
          <p:cNvSpPr/>
          <p:nvPr/>
        </p:nvSpPr>
        <p:spPr>
          <a:xfrm flipH="1">
            <a:off x="5114843" y="2734728"/>
            <a:ext cx="1833799" cy="474980"/>
          </a:xfrm>
          <a:prstGeom prst="roundRect">
            <a:avLst/>
          </a:prstGeom>
          <a:solidFill>
            <a:srgbClr val="D6DCE5"/>
          </a:solidFill>
          <a:ln>
            <a:noFill/>
          </a:ln>
        </p:spPr>
        <p:txBody>
          <a:bodyPr vert="horz" wrap="square" lIns="0" tIns="0" rIns="182880" bIns="0" rtlCol="0" anchor="ctr">
            <a:noAutofit/>
          </a:bodyPr>
          <a:lstStyle/>
          <a:p>
            <a:pPr algn="r" defTabSz="342883" rtl="1">
              <a:defRPr/>
            </a:pPr>
            <a:endPar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30" name="Rectangle: Rounded Corners 29">
            <a:extLst>
              <a:ext uri="{FF2B5EF4-FFF2-40B4-BE49-F238E27FC236}">
                <a16:creationId xmlns:a16="http://schemas.microsoft.com/office/drawing/2014/main" id="{AED7F6E3-510C-D640-E3DA-068BF2240E0A}"/>
              </a:ext>
            </a:extLst>
          </p:cNvPr>
          <p:cNvSpPr/>
          <p:nvPr/>
        </p:nvSpPr>
        <p:spPr>
          <a:xfrm flipH="1">
            <a:off x="6995494" y="3332305"/>
            <a:ext cx="1258227" cy="474980"/>
          </a:xfrm>
          <a:prstGeom prst="roundRect">
            <a:avLst/>
          </a:prstGeom>
          <a:solidFill>
            <a:schemeClr val="accent4">
              <a:lumMod val="60000"/>
              <a:lumOff val="40000"/>
            </a:schemeClr>
          </a:solidFill>
          <a:ln>
            <a:noFill/>
          </a:ln>
        </p:spPr>
        <p:txBody>
          <a:bodyPr vert="horz" wrap="square" lIns="0" tIns="0" rIns="365760" bIns="0" rtlCol="0" anchor="ctr">
            <a:noAutofit/>
          </a:bodyPr>
          <a:lstStyle/>
          <a:p>
            <a:pPr algn="r" defTabSz="342883" rtl="1">
              <a:defRPr/>
            </a:pPr>
            <a: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الطموح</a:t>
            </a:r>
            <a:endParaRPr lang="en-US" sz="1200" b="1" dirty="0">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31" name="Rectangle: Rounded Corners 30">
            <a:extLst>
              <a:ext uri="{FF2B5EF4-FFF2-40B4-BE49-F238E27FC236}">
                <a16:creationId xmlns:a16="http://schemas.microsoft.com/office/drawing/2014/main" id="{E12B8F2E-953F-B8C5-B7A2-C90D6D0666A0}"/>
              </a:ext>
            </a:extLst>
          </p:cNvPr>
          <p:cNvSpPr/>
          <p:nvPr/>
        </p:nvSpPr>
        <p:spPr>
          <a:xfrm flipH="1">
            <a:off x="559203" y="3332305"/>
            <a:ext cx="4508787" cy="474980"/>
          </a:xfrm>
          <a:prstGeom prst="roundRect">
            <a:avLst/>
          </a:prstGeom>
          <a:solidFill>
            <a:schemeClr val="accent4">
              <a:lumMod val="20000"/>
              <a:lumOff val="80000"/>
            </a:schemeClr>
          </a:solidFill>
          <a:ln>
            <a:noFill/>
          </a:ln>
        </p:spPr>
        <p:txBody>
          <a:bodyPr vert="horz" wrap="square" lIns="0" tIns="0" rIns="182880" bIns="0" rtlCol="0" anchor="ctr">
            <a:noAutofit/>
          </a:bodyPr>
          <a:lstStyle/>
          <a:p>
            <a:pPr algn="r" defTabSz="342883" rtl="1">
              <a:defRPr/>
            </a:pPr>
            <a:r>
              <a:rPr lang="en-US" sz="105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تشير بوضوح الى اهداف كبرى مثل "الريادة" و "رفع المعايير" وهي طموحات جيدة ولكن تحتاج ان تدعم هذه الطموحات بتوجه استراتيجي او نتائج أكثر تحديدًا</a:t>
            </a:r>
            <a:endPar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32" name="Oval 31">
            <a:extLst>
              <a:ext uri="{FF2B5EF4-FFF2-40B4-BE49-F238E27FC236}">
                <a16:creationId xmlns:a16="http://schemas.microsoft.com/office/drawing/2014/main" id="{E5CC9D64-CD96-AB7B-44BD-61AD8ED5D0A1}"/>
              </a:ext>
            </a:extLst>
          </p:cNvPr>
          <p:cNvSpPr/>
          <p:nvPr/>
        </p:nvSpPr>
        <p:spPr>
          <a:xfrm flipH="1">
            <a:off x="8012152" y="3292576"/>
            <a:ext cx="572646" cy="554438"/>
          </a:xfrm>
          <a:prstGeom prst="ellipse">
            <a:avLst/>
          </a:prstGeom>
          <a:solidFill>
            <a:schemeClr val="accent1"/>
          </a:solidFill>
          <a:ln>
            <a:noFill/>
          </a:ln>
        </p:spPr>
        <p:txBody>
          <a:bodyPr vert="horz" wrap="square" lIns="0" tIns="0" rIns="0" bIns="0" rtlCol="0" anchor="ctr">
            <a:noAutofit/>
          </a:bodyPr>
          <a:lstStyle/>
          <a:p>
            <a:pPr algn="ctr" defTabSz="342883" rtl="1">
              <a:defRPr/>
            </a:pP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33" name="Rectangle: Rounded Corners 32">
            <a:extLst>
              <a:ext uri="{FF2B5EF4-FFF2-40B4-BE49-F238E27FC236}">
                <a16:creationId xmlns:a16="http://schemas.microsoft.com/office/drawing/2014/main" id="{7B05836B-93E2-CA08-00A8-36C132F0BA4F}"/>
              </a:ext>
            </a:extLst>
          </p:cNvPr>
          <p:cNvSpPr/>
          <p:nvPr/>
        </p:nvSpPr>
        <p:spPr>
          <a:xfrm flipH="1">
            <a:off x="5114843" y="3332305"/>
            <a:ext cx="1833799" cy="474980"/>
          </a:xfrm>
          <a:prstGeom prst="roundRect">
            <a:avLst/>
          </a:prstGeom>
          <a:solidFill>
            <a:srgbClr val="D6DCE5"/>
          </a:solidFill>
          <a:ln>
            <a:noFill/>
          </a:ln>
        </p:spPr>
        <p:txBody>
          <a:bodyPr vert="horz" wrap="square" lIns="0" tIns="0" rIns="182880" bIns="0" rtlCol="0" anchor="ctr">
            <a:noAutofit/>
          </a:bodyPr>
          <a:lstStyle/>
          <a:p>
            <a:pPr algn="r" defTabSz="342883" rtl="1">
              <a:defRPr/>
            </a:pPr>
            <a:endPar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34" name="Rectangle: Rounded Corners 33">
            <a:extLst>
              <a:ext uri="{FF2B5EF4-FFF2-40B4-BE49-F238E27FC236}">
                <a16:creationId xmlns:a16="http://schemas.microsoft.com/office/drawing/2014/main" id="{A7FB6E0F-500B-40AA-D257-C23618D71A0B}"/>
              </a:ext>
            </a:extLst>
          </p:cNvPr>
          <p:cNvSpPr/>
          <p:nvPr/>
        </p:nvSpPr>
        <p:spPr>
          <a:xfrm flipH="1">
            <a:off x="6995494" y="3926472"/>
            <a:ext cx="1258227" cy="474980"/>
          </a:xfrm>
          <a:prstGeom prst="roundRect">
            <a:avLst/>
          </a:prstGeom>
          <a:solidFill>
            <a:schemeClr val="accent4">
              <a:lumMod val="60000"/>
              <a:lumOff val="40000"/>
            </a:schemeClr>
          </a:solidFill>
          <a:ln>
            <a:noFill/>
          </a:ln>
        </p:spPr>
        <p:txBody>
          <a:bodyPr vert="horz" wrap="square" lIns="0" tIns="0" rIns="365760" bIns="0" rtlCol="0" anchor="ctr">
            <a:noAutofit/>
          </a:bodyPr>
          <a:lstStyle/>
          <a:p>
            <a:pPr algn="r" defTabSz="342883" rtl="1">
              <a:defRPr/>
            </a:pPr>
            <a: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التحفيز</a:t>
            </a:r>
            <a:endParaRPr lang="en-US" sz="1200" b="1" dirty="0">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35" name="Rectangle: Rounded Corners 34">
            <a:extLst>
              <a:ext uri="{FF2B5EF4-FFF2-40B4-BE49-F238E27FC236}">
                <a16:creationId xmlns:a16="http://schemas.microsoft.com/office/drawing/2014/main" id="{CED60611-F133-3AD3-8404-A302FBE76677}"/>
              </a:ext>
            </a:extLst>
          </p:cNvPr>
          <p:cNvSpPr/>
          <p:nvPr/>
        </p:nvSpPr>
        <p:spPr>
          <a:xfrm flipH="1">
            <a:off x="559203" y="3926472"/>
            <a:ext cx="4508787" cy="474980"/>
          </a:xfrm>
          <a:prstGeom prst="roundRect">
            <a:avLst/>
          </a:prstGeom>
          <a:solidFill>
            <a:schemeClr val="accent4">
              <a:lumMod val="20000"/>
              <a:lumOff val="80000"/>
            </a:schemeClr>
          </a:solidFill>
          <a:ln>
            <a:noFill/>
          </a:ln>
        </p:spPr>
        <p:txBody>
          <a:bodyPr vert="horz" wrap="square" lIns="0" tIns="0" rIns="182880" bIns="0" rtlCol="0" anchor="ctr">
            <a:noAutofit/>
          </a:bodyPr>
          <a:lstStyle/>
          <a:p>
            <a:pPr algn="r" defTabSz="342883" rtl="1">
              <a:defRPr/>
            </a:pPr>
            <a:r>
              <a:rPr lang="en-US" sz="105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اللغة إيجابية ولكنها لا تحتوي على عبارات ملهمة او قوية تدفع الفريق او الشركاء للحماس يمكن تحسين الجانب التحفيزي بإضافة بعد انساني او تحدٍ واضح</a:t>
            </a:r>
            <a:endPar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36" name="Oval 35">
            <a:extLst>
              <a:ext uri="{FF2B5EF4-FFF2-40B4-BE49-F238E27FC236}">
                <a16:creationId xmlns:a16="http://schemas.microsoft.com/office/drawing/2014/main" id="{6C7D5552-3AAE-77C2-C553-08F93682D599}"/>
              </a:ext>
            </a:extLst>
          </p:cNvPr>
          <p:cNvSpPr/>
          <p:nvPr/>
        </p:nvSpPr>
        <p:spPr>
          <a:xfrm flipH="1">
            <a:off x="8012152" y="3886743"/>
            <a:ext cx="572646" cy="554438"/>
          </a:xfrm>
          <a:prstGeom prst="ellipse">
            <a:avLst/>
          </a:prstGeom>
          <a:solidFill>
            <a:schemeClr val="accent1"/>
          </a:solidFill>
          <a:ln>
            <a:noFill/>
          </a:ln>
        </p:spPr>
        <p:txBody>
          <a:bodyPr vert="horz" wrap="square" lIns="0" tIns="0" rIns="0" bIns="0" rtlCol="0" anchor="ctr">
            <a:noAutofit/>
          </a:bodyPr>
          <a:lstStyle/>
          <a:p>
            <a:pPr algn="ctr" defTabSz="342883" rtl="1">
              <a:defRPr/>
            </a:pP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37" name="Rectangle: Rounded Corners 36">
            <a:extLst>
              <a:ext uri="{FF2B5EF4-FFF2-40B4-BE49-F238E27FC236}">
                <a16:creationId xmlns:a16="http://schemas.microsoft.com/office/drawing/2014/main" id="{CF3B83F1-2CE2-1D34-F28F-C90F568D75F7}"/>
              </a:ext>
            </a:extLst>
          </p:cNvPr>
          <p:cNvSpPr/>
          <p:nvPr/>
        </p:nvSpPr>
        <p:spPr>
          <a:xfrm flipH="1">
            <a:off x="5114843" y="3926472"/>
            <a:ext cx="1833799" cy="474980"/>
          </a:xfrm>
          <a:prstGeom prst="roundRect">
            <a:avLst/>
          </a:prstGeom>
          <a:solidFill>
            <a:srgbClr val="D6DCE5"/>
          </a:solidFill>
          <a:ln>
            <a:noFill/>
          </a:ln>
        </p:spPr>
        <p:txBody>
          <a:bodyPr vert="horz" wrap="square" lIns="0" tIns="0" rIns="182880" bIns="0" rtlCol="0" anchor="ctr">
            <a:noAutofit/>
          </a:bodyPr>
          <a:lstStyle/>
          <a:p>
            <a:pPr algn="r" defTabSz="342883" rtl="1">
              <a:defRPr/>
            </a:pPr>
            <a:endPar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38" name="Rectangle: Rounded Corners 37">
            <a:extLst>
              <a:ext uri="{FF2B5EF4-FFF2-40B4-BE49-F238E27FC236}">
                <a16:creationId xmlns:a16="http://schemas.microsoft.com/office/drawing/2014/main" id="{C3C655F3-A59E-9DBB-48E1-B62F6881CDB6}"/>
              </a:ext>
            </a:extLst>
          </p:cNvPr>
          <p:cNvSpPr/>
          <p:nvPr/>
        </p:nvSpPr>
        <p:spPr>
          <a:xfrm flipH="1">
            <a:off x="6995494" y="1252733"/>
            <a:ext cx="1589304" cy="232363"/>
          </a:xfrm>
          <a:prstGeom prst="roundRect">
            <a:avLst/>
          </a:prstGeom>
          <a:solidFill>
            <a:schemeClr val="accent1"/>
          </a:solidFill>
          <a:ln>
            <a:noFill/>
          </a:ln>
        </p:spPr>
        <p:txBody>
          <a:bodyPr vert="horz" wrap="square" lIns="0" tIns="0" rIns="731520" bIns="0" rtlCol="0" anchor="ctr">
            <a:noAutofit/>
          </a:bodyPr>
          <a:lstStyle/>
          <a:p>
            <a:pPr algn="r" defTabSz="342883" rtl="1"/>
            <a:r>
              <a:rPr lang="en-US" sz="1200" b="1">
                <a:solidFill>
                  <a:schemeClr val="bg1"/>
                </a:solidFill>
                <a:latin typeface="Sakkal Majalla" panose="02000000000000000000" pitchFamily="2" charset="-78"/>
                <a:cs typeface="Sakkal Majalla" panose="02000000000000000000" pitchFamily="2" charset="-78"/>
              </a:rPr>
              <a:t>المبدأ</a:t>
            </a:r>
            <a:endParaRPr lang="en-US" sz="1200" b="1" dirty="0">
              <a:solidFill>
                <a:schemeClr val="bg1"/>
              </a:solidFill>
              <a:latin typeface="Sakkal Majalla" panose="02000000000000000000" pitchFamily="2" charset="-78"/>
              <a:cs typeface="Sakkal Majalla" panose="02000000000000000000" pitchFamily="2" charset="-78"/>
            </a:endParaRPr>
          </a:p>
        </p:txBody>
      </p:sp>
      <p:sp>
        <p:nvSpPr>
          <p:cNvPr id="39" name="Rectangle: Rounded Corners 38">
            <a:extLst>
              <a:ext uri="{FF2B5EF4-FFF2-40B4-BE49-F238E27FC236}">
                <a16:creationId xmlns:a16="http://schemas.microsoft.com/office/drawing/2014/main" id="{2C70C0F6-3715-3305-8B19-571AD9C95F0A}"/>
              </a:ext>
            </a:extLst>
          </p:cNvPr>
          <p:cNvSpPr/>
          <p:nvPr/>
        </p:nvSpPr>
        <p:spPr>
          <a:xfrm flipH="1">
            <a:off x="559202" y="1252733"/>
            <a:ext cx="4508787" cy="232363"/>
          </a:xfrm>
          <a:prstGeom prst="roundRect">
            <a:avLst/>
          </a:prstGeom>
          <a:solidFill>
            <a:schemeClr val="accent1"/>
          </a:solidFill>
          <a:ln>
            <a:noFill/>
          </a:ln>
        </p:spPr>
        <p:txBody>
          <a:bodyPr vert="horz" wrap="square" lIns="0" tIns="0" rIns="182880" bIns="0" rtlCol="0" anchor="ctr">
            <a:noAutofit/>
          </a:bodyPr>
          <a:lstStyle/>
          <a:p>
            <a:pPr algn="ctr" defTabSz="342883" rtl="1">
              <a:defRPr/>
            </a:pPr>
            <a:r>
              <a:rPr lang="en-US" sz="1200" b="1">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الملاحظات</a:t>
            </a: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40" name="Rectangle: Rounded Corners 39">
            <a:extLst>
              <a:ext uri="{FF2B5EF4-FFF2-40B4-BE49-F238E27FC236}">
                <a16:creationId xmlns:a16="http://schemas.microsoft.com/office/drawing/2014/main" id="{345701B7-2A43-ECCB-0F93-2BA7A229846B}"/>
              </a:ext>
            </a:extLst>
          </p:cNvPr>
          <p:cNvSpPr/>
          <p:nvPr/>
        </p:nvSpPr>
        <p:spPr>
          <a:xfrm flipH="1">
            <a:off x="5114843" y="1252733"/>
            <a:ext cx="1833799" cy="232363"/>
          </a:xfrm>
          <a:prstGeom prst="roundRect">
            <a:avLst/>
          </a:prstGeom>
          <a:solidFill>
            <a:schemeClr val="accent1"/>
          </a:solidFill>
          <a:ln>
            <a:noFill/>
          </a:ln>
        </p:spPr>
        <p:txBody>
          <a:bodyPr vert="horz" wrap="square" lIns="0" tIns="0" rIns="182880" bIns="0" rtlCol="0" anchor="ctr">
            <a:noAutofit/>
          </a:bodyPr>
          <a:lstStyle/>
          <a:p>
            <a:pPr algn="ctr" defTabSz="342883" rtl="1">
              <a:defRPr/>
            </a:pPr>
            <a:r>
              <a:rPr lang="en-US" sz="1200" b="1">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التقييم</a:t>
            </a: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43" name="Graphic 42">
            <a:extLst>
              <a:ext uri="{FF2B5EF4-FFF2-40B4-BE49-F238E27FC236}">
                <a16:creationId xmlns:a16="http://schemas.microsoft.com/office/drawing/2014/main" id="{17E72F4A-09CB-515E-B5BE-5E1249AA4E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54268" y="1642252"/>
            <a:ext cx="288414" cy="283264"/>
          </a:xfrm>
          <a:prstGeom prst="rect">
            <a:avLst/>
          </a:prstGeom>
        </p:spPr>
      </p:pic>
      <p:pic>
        <p:nvPicPr>
          <p:cNvPr id="44" name="Graphic 43">
            <a:extLst>
              <a:ext uri="{FF2B5EF4-FFF2-40B4-BE49-F238E27FC236}">
                <a16:creationId xmlns:a16="http://schemas.microsoft.com/office/drawing/2014/main" id="{BBB2D072-0074-BE0F-3E38-BC62C6575B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70924" y="2844944"/>
            <a:ext cx="255103" cy="254549"/>
          </a:xfrm>
          <a:prstGeom prst="rect">
            <a:avLst/>
          </a:prstGeom>
        </p:spPr>
      </p:pic>
      <p:pic>
        <p:nvPicPr>
          <p:cNvPr id="45" name="Graphic 44">
            <a:extLst>
              <a:ext uri="{FF2B5EF4-FFF2-40B4-BE49-F238E27FC236}">
                <a16:creationId xmlns:a16="http://schemas.microsoft.com/office/drawing/2014/main" id="{A9311E95-9ADA-DA44-56EF-6079BB1AD5A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48634" y="2227908"/>
            <a:ext cx="299683" cy="300286"/>
          </a:xfrm>
          <a:prstGeom prst="rect">
            <a:avLst/>
          </a:prstGeom>
        </p:spPr>
      </p:pic>
      <p:pic>
        <p:nvPicPr>
          <p:cNvPr id="46" name="Graphic 45">
            <a:extLst>
              <a:ext uri="{FF2B5EF4-FFF2-40B4-BE49-F238E27FC236}">
                <a16:creationId xmlns:a16="http://schemas.microsoft.com/office/drawing/2014/main" id="{6097EEA4-09F8-0B13-819A-6A90DD43E7A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49164" y="3451104"/>
            <a:ext cx="298623" cy="237382"/>
          </a:xfrm>
          <a:prstGeom prst="rect">
            <a:avLst/>
          </a:prstGeom>
        </p:spPr>
      </p:pic>
      <p:pic>
        <p:nvPicPr>
          <p:cNvPr id="47" name="Graphic 46">
            <a:extLst>
              <a:ext uri="{FF2B5EF4-FFF2-40B4-BE49-F238E27FC236}">
                <a16:creationId xmlns:a16="http://schemas.microsoft.com/office/drawing/2014/main" id="{DA4B32C8-7257-033B-A32C-81D93F99978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169749" y="4032571"/>
            <a:ext cx="257453" cy="262783"/>
          </a:xfrm>
          <a:prstGeom prst="rect">
            <a:avLst/>
          </a:prstGeom>
        </p:spPr>
      </p:pic>
      <p:sp>
        <p:nvSpPr>
          <p:cNvPr id="15" name="شكل بيضاوي 14">
            <a:extLst>
              <a:ext uri="{FF2B5EF4-FFF2-40B4-BE49-F238E27FC236}">
                <a16:creationId xmlns:a16="http://schemas.microsoft.com/office/drawing/2014/main" id="{D4674417-0770-8C64-2E7A-3E9D6018754F}"/>
              </a:ext>
            </a:extLst>
          </p:cNvPr>
          <p:cNvSpPr/>
          <p:nvPr/>
        </p:nvSpPr>
        <p:spPr>
          <a:xfrm>
            <a:off x="5917646" y="1679022"/>
            <a:ext cx="216000" cy="216000"/>
          </a:xfrm>
          <a:prstGeom prst="ellipse">
            <a:avLst/>
          </a:prstGeom>
          <a:solidFill>
            <a:srgbClr val="FFD525"/>
          </a:solidFill>
          <a:ln w="9525">
            <a:solidFill>
              <a:srgbClr val="FFD525"/>
            </a:solidFill>
            <a:round/>
            <a:headEnd/>
            <a:tailEnd/>
          </a:ln>
        </p:spPr>
        <p:txBody>
          <a:bodyPr wrap="none" anchor="ctr"/>
          <a:lstStyle/>
          <a:p>
            <a:pPr algn="ctr" rtl="1" fontAlgn="base">
              <a:spcBef>
                <a:spcPct val="0"/>
              </a:spcBef>
              <a:spcAft>
                <a:spcPct val="0"/>
              </a:spcAft>
            </a:pPr>
            <a:endParaRPr lang="en-US" sz="1500" b="1" kern="0" dirty="0">
              <a:solidFill>
                <a:prstClr val="black"/>
              </a:solidFill>
              <a:highlight>
                <a:srgbClr val="FFFF00"/>
              </a:highlight>
              <a:latin typeface="Sakkal Majalla" panose="02000000000000000000" pitchFamily="2" charset="-78"/>
              <a:cs typeface="Sakkal Majalla" panose="02000000000000000000" pitchFamily="2" charset="-78"/>
            </a:endParaRPr>
          </a:p>
        </p:txBody>
      </p:sp>
      <p:sp>
        <p:nvSpPr>
          <p:cNvPr id="16" name="شكل بيضاوي 15">
            <a:extLst>
              <a:ext uri="{FF2B5EF4-FFF2-40B4-BE49-F238E27FC236}">
                <a16:creationId xmlns:a16="http://schemas.microsoft.com/office/drawing/2014/main" id="{7213DDA1-6074-69CB-1176-5951449BCC8A}"/>
              </a:ext>
            </a:extLst>
          </p:cNvPr>
          <p:cNvSpPr/>
          <p:nvPr/>
        </p:nvSpPr>
        <p:spPr>
          <a:xfrm>
            <a:off x="5917646" y="2276147"/>
            <a:ext cx="216000" cy="216000"/>
          </a:xfrm>
          <a:prstGeom prst="ellipse">
            <a:avLst/>
          </a:prstGeom>
          <a:solidFill>
            <a:srgbClr val="FFD525"/>
          </a:solidFill>
          <a:ln w="9525">
            <a:solidFill>
              <a:srgbClr val="FFD525"/>
            </a:solidFill>
            <a:round/>
            <a:headEnd/>
            <a:tailEnd/>
          </a:ln>
        </p:spPr>
        <p:txBody>
          <a:bodyPr wrap="none" anchor="ctr"/>
          <a:lstStyle/>
          <a:p>
            <a:pPr algn="ctr" rtl="1" fontAlgn="base">
              <a:spcBef>
                <a:spcPct val="0"/>
              </a:spcBef>
              <a:spcAft>
                <a:spcPct val="0"/>
              </a:spcAft>
            </a:pPr>
            <a:endParaRPr lang="en-US" sz="1500" b="1" kern="0" dirty="0">
              <a:solidFill>
                <a:prstClr val="black"/>
              </a:solidFill>
              <a:highlight>
                <a:srgbClr val="FFFF00"/>
              </a:highlight>
              <a:latin typeface="Sakkal Majalla" panose="02000000000000000000" pitchFamily="2" charset="-78"/>
              <a:cs typeface="Sakkal Majalla" panose="02000000000000000000" pitchFamily="2" charset="-78"/>
            </a:endParaRPr>
          </a:p>
        </p:txBody>
      </p:sp>
      <p:sp>
        <p:nvSpPr>
          <p:cNvPr id="17" name="شكل بيضاوي 16">
            <a:extLst>
              <a:ext uri="{FF2B5EF4-FFF2-40B4-BE49-F238E27FC236}">
                <a16:creationId xmlns:a16="http://schemas.microsoft.com/office/drawing/2014/main" id="{C87E57F1-81AD-461C-9791-48E88FAA5214}"/>
              </a:ext>
            </a:extLst>
          </p:cNvPr>
          <p:cNvSpPr/>
          <p:nvPr/>
        </p:nvSpPr>
        <p:spPr>
          <a:xfrm>
            <a:off x="5917646" y="2873272"/>
            <a:ext cx="216000" cy="216000"/>
          </a:xfrm>
          <a:prstGeom prst="ellipse">
            <a:avLst/>
          </a:prstGeom>
          <a:solidFill>
            <a:srgbClr val="FF4747"/>
          </a:solidFill>
          <a:ln w="0" cap="flat">
            <a:noFill/>
            <a:prstDash val="solid"/>
            <a:miter/>
          </a:ln>
        </p:spPr>
        <p:txBody>
          <a:bodyPr rtlCol="0" anchor="ctr"/>
          <a:lstStyle/>
          <a:p>
            <a:pPr algn="r" defTabSz="457200" rtl="1"/>
            <a:endParaRPr lang="en-US" dirty="0">
              <a:solidFill>
                <a:srgbClr val="FFFF00"/>
              </a:solidFill>
            </a:endParaRPr>
          </a:p>
        </p:txBody>
      </p:sp>
      <p:sp>
        <p:nvSpPr>
          <p:cNvPr id="18" name="شكل بيضاوي 17">
            <a:extLst>
              <a:ext uri="{FF2B5EF4-FFF2-40B4-BE49-F238E27FC236}">
                <a16:creationId xmlns:a16="http://schemas.microsoft.com/office/drawing/2014/main" id="{51CF478F-5272-3DD1-99D6-22854F371C49}"/>
              </a:ext>
            </a:extLst>
          </p:cNvPr>
          <p:cNvSpPr/>
          <p:nvPr/>
        </p:nvSpPr>
        <p:spPr>
          <a:xfrm>
            <a:off x="5917646" y="3470397"/>
            <a:ext cx="216000" cy="216000"/>
          </a:xfrm>
          <a:prstGeom prst="ellipse">
            <a:avLst/>
          </a:prstGeom>
          <a:solidFill>
            <a:srgbClr val="FFD525"/>
          </a:solidFill>
          <a:ln w="9525">
            <a:solidFill>
              <a:srgbClr val="FFD525"/>
            </a:solidFill>
            <a:round/>
            <a:headEnd/>
            <a:tailEnd/>
          </a:ln>
        </p:spPr>
        <p:txBody>
          <a:bodyPr wrap="none" anchor="ctr"/>
          <a:lstStyle/>
          <a:p>
            <a:pPr algn="ctr" rtl="1" fontAlgn="base">
              <a:spcBef>
                <a:spcPct val="0"/>
              </a:spcBef>
              <a:spcAft>
                <a:spcPct val="0"/>
              </a:spcAft>
            </a:pPr>
            <a:endParaRPr lang="en-US" sz="1500" b="1" kern="0" dirty="0">
              <a:solidFill>
                <a:prstClr val="black"/>
              </a:solidFill>
              <a:highlight>
                <a:srgbClr val="FFFF00"/>
              </a:highlight>
              <a:latin typeface="Sakkal Majalla" panose="02000000000000000000" pitchFamily="2" charset="-78"/>
              <a:cs typeface="Sakkal Majalla" panose="02000000000000000000" pitchFamily="2" charset="-78"/>
            </a:endParaRPr>
          </a:p>
        </p:txBody>
      </p:sp>
      <p:sp>
        <p:nvSpPr>
          <p:cNvPr id="19" name="شكل بيضاوي 18">
            <a:extLst>
              <a:ext uri="{FF2B5EF4-FFF2-40B4-BE49-F238E27FC236}">
                <a16:creationId xmlns:a16="http://schemas.microsoft.com/office/drawing/2014/main" id="{8CC874A5-C196-9F01-02DF-DF005FD99E5C}"/>
              </a:ext>
            </a:extLst>
          </p:cNvPr>
          <p:cNvSpPr/>
          <p:nvPr/>
        </p:nvSpPr>
        <p:spPr>
          <a:xfrm>
            <a:off x="5917646" y="4067522"/>
            <a:ext cx="216000" cy="216000"/>
          </a:xfrm>
          <a:prstGeom prst="ellipse">
            <a:avLst/>
          </a:prstGeom>
          <a:solidFill>
            <a:srgbClr val="FF4747"/>
          </a:solidFill>
          <a:ln w="0" cap="flat">
            <a:noFill/>
            <a:prstDash val="solid"/>
            <a:miter/>
          </a:ln>
        </p:spPr>
        <p:txBody>
          <a:bodyPr rtlCol="0" anchor="ctr"/>
          <a:lstStyle/>
          <a:p>
            <a:pPr algn="r" defTabSz="457200" rtl="1"/>
            <a:endParaRPr lang="en-US" dirty="0">
              <a:solidFill>
                <a:srgbClr val="FFFF00"/>
              </a:solidFill>
            </a:endParaRPr>
          </a:p>
        </p:txBody>
      </p:sp>
      <p:sp>
        <p:nvSpPr>
          <p:cNvPr id="10" name="Rectangle: Rounded Corners 49">
            <a:extLst>
              <a:ext uri="{FF2B5EF4-FFF2-40B4-BE49-F238E27FC236}">
                <a16:creationId xmlns:a16="http://schemas.microsoft.com/office/drawing/2014/main" id="{AA397E7C-1800-169B-B3B4-BA91D4803B88}"/>
              </a:ext>
            </a:extLst>
          </p:cNvPr>
          <p:cNvSpPr/>
          <p:nvPr/>
        </p:nvSpPr>
        <p:spPr>
          <a:xfrm>
            <a:off x="674717" y="4480606"/>
            <a:ext cx="7988377" cy="253012"/>
          </a:xfrm>
          <a:prstGeom prst="roundRect">
            <a:avLst>
              <a:gd name="adj" fmla="val 10010"/>
            </a:avLst>
          </a:prstGeom>
          <a:solidFill>
            <a:schemeClr val="tx2">
              <a:lumMod val="20000"/>
              <a:lumOff val="80000"/>
              <a:alpha val="6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350" b="1" kern="0" dirty="0">
              <a:solidFill>
                <a:schemeClr val="bg1"/>
              </a:solidFill>
              <a:latin typeface="Sakkal Majalla" panose="02000000000000000000" pitchFamily="2" charset="-78"/>
              <a:cs typeface="Sakkal Majalla" panose="02000000000000000000" pitchFamily="2" charset="-78"/>
            </a:endParaRPr>
          </a:p>
        </p:txBody>
      </p:sp>
      <p:sp>
        <p:nvSpPr>
          <p:cNvPr id="11" name="Subtitle 2">
            <a:extLst>
              <a:ext uri="{FF2B5EF4-FFF2-40B4-BE49-F238E27FC236}">
                <a16:creationId xmlns:a16="http://schemas.microsoft.com/office/drawing/2014/main" id="{28C54BE9-109E-5609-1069-69E2476AE364}"/>
              </a:ext>
            </a:extLst>
          </p:cNvPr>
          <p:cNvSpPr txBox="1">
            <a:spLocks/>
          </p:cNvSpPr>
          <p:nvPr/>
        </p:nvSpPr>
        <p:spPr>
          <a:xfrm>
            <a:off x="5310734" y="4482655"/>
            <a:ext cx="2876396" cy="248914"/>
          </a:xfrm>
          <a:prstGeom prst="rect">
            <a:avLst/>
          </a:prstGeom>
          <a:noFill/>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en-US" sz="1050" b="1" kern="0">
                <a:solidFill>
                  <a:schemeClr val="tx2"/>
                </a:solidFill>
                <a:latin typeface="Sakkal Majalla" panose="02000000000000000000" pitchFamily="2" charset="-78"/>
                <a:cs typeface="Sakkal Majalla" panose="02000000000000000000" pitchFamily="2" charset="-78"/>
              </a:rPr>
              <a:t>يتم تقييم المبادرات برمز لوني </a:t>
            </a:r>
            <a:endParaRPr lang="en-US" sz="1050" b="1" kern="0" dirty="0">
              <a:solidFill>
                <a:schemeClr val="tx2"/>
              </a:solidFill>
              <a:latin typeface="Sakkal Majalla" panose="02000000000000000000" pitchFamily="2" charset="-78"/>
              <a:cs typeface="Sakkal Majalla" panose="02000000000000000000" pitchFamily="2" charset="-78"/>
            </a:endParaRPr>
          </a:p>
        </p:txBody>
      </p:sp>
      <p:sp>
        <p:nvSpPr>
          <p:cNvPr id="12" name="Oval 15">
            <a:extLst>
              <a:ext uri="{FF2B5EF4-FFF2-40B4-BE49-F238E27FC236}">
                <a16:creationId xmlns:a16="http://schemas.microsoft.com/office/drawing/2014/main" id="{FBC028CC-705C-8795-F198-790071F1A793}"/>
              </a:ext>
            </a:extLst>
          </p:cNvPr>
          <p:cNvSpPr>
            <a:spLocks noChangeArrowheads="1"/>
          </p:cNvSpPr>
          <p:nvPr/>
        </p:nvSpPr>
        <p:spPr bwMode="auto">
          <a:xfrm flipH="1">
            <a:off x="3962315" y="4529269"/>
            <a:ext cx="155088" cy="155687"/>
          </a:xfrm>
          <a:prstGeom prst="ellipse">
            <a:avLst/>
          </a:prstGeom>
          <a:solidFill>
            <a:srgbClr val="92D050"/>
          </a:solidFill>
          <a:ln w="9525">
            <a:solidFill>
              <a:srgbClr val="92D050"/>
            </a:solidFill>
            <a:round/>
            <a:headEnd/>
            <a:tailEnd/>
          </a:ln>
        </p:spPr>
        <p:txBody>
          <a:bodyPr wrap="none" anchor="ctr"/>
          <a:lstStyle/>
          <a:p>
            <a:pPr algn="ctr" rtl="1" fontAlgn="base">
              <a:spcBef>
                <a:spcPct val="0"/>
              </a:spcBef>
              <a:spcAft>
                <a:spcPct val="0"/>
              </a:spcAft>
              <a:defRPr/>
            </a:pPr>
            <a:endParaRPr lang="en-US" altLang="en-US" sz="1500" b="1" kern="0" dirty="0">
              <a:solidFill>
                <a:prstClr val="black"/>
              </a:solidFill>
              <a:latin typeface="Sakkal Majalla" panose="02000000000000000000" pitchFamily="2" charset="-78"/>
              <a:cs typeface="Sakkal Majalla" panose="02000000000000000000" pitchFamily="2" charset="-78"/>
            </a:endParaRPr>
          </a:p>
        </p:txBody>
      </p:sp>
      <p:sp>
        <p:nvSpPr>
          <p:cNvPr id="13" name="Oval 15">
            <a:extLst>
              <a:ext uri="{FF2B5EF4-FFF2-40B4-BE49-F238E27FC236}">
                <a16:creationId xmlns:a16="http://schemas.microsoft.com/office/drawing/2014/main" id="{14CA4A8A-26C2-7AB7-9319-92C93D1AD795}"/>
              </a:ext>
            </a:extLst>
          </p:cNvPr>
          <p:cNvSpPr>
            <a:spLocks noChangeArrowheads="1"/>
          </p:cNvSpPr>
          <p:nvPr/>
        </p:nvSpPr>
        <p:spPr bwMode="auto">
          <a:xfrm flipH="1">
            <a:off x="2859922" y="4529576"/>
            <a:ext cx="155088" cy="155072"/>
          </a:xfrm>
          <a:prstGeom prst="ellipse">
            <a:avLst/>
          </a:prstGeom>
          <a:solidFill>
            <a:srgbClr val="FFD525"/>
          </a:solidFill>
          <a:ln w="9525">
            <a:solidFill>
              <a:srgbClr val="FFD525"/>
            </a:solidFill>
            <a:round/>
            <a:headEnd/>
            <a:tailEnd/>
          </a:ln>
        </p:spPr>
        <p:txBody>
          <a:bodyPr wrap="none" anchor="ctr"/>
          <a:lstStyle/>
          <a:p>
            <a:pPr algn="ctr" rtl="1" fontAlgn="base">
              <a:spcBef>
                <a:spcPct val="0"/>
              </a:spcBef>
              <a:spcAft>
                <a:spcPct val="0"/>
              </a:spcAft>
              <a:defRPr/>
            </a:pPr>
            <a:endParaRPr lang="en-US" altLang="en-US" sz="1500" b="1" kern="0" dirty="0">
              <a:solidFill>
                <a:prstClr val="black"/>
              </a:solidFill>
              <a:latin typeface="Sakkal Majalla" panose="02000000000000000000" pitchFamily="2" charset="-78"/>
              <a:cs typeface="Sakkal Majalla" panose="02000000000000000000" pitchFamily="2" charset="-78"/>
            </a:endParaRPr>
          </a:p>
        </p:txBody>
      </p:sp>
      <p:sp>
        <p:nvSpPr>
          <p:cNvPr id="22" name="Subtitle 2">
            <a:extLst>
              <a:ext uri="{FF2B5EF4-FFF2-40B4-BE49-F238E27FC236}">
                <a16:creationId xmlns:a16="http://schemas.microsoft.com/office/drawing/2014/main" id="{43BB8CC0-0D08-87D9-0DA7-5B63F89CE80C}"/>
              </a:ext>
            </a:extLst>
          </p:cNvPr>
          <p:cNvSpPr txBox="1">
            <a:spLocks/>
          </p:cNvSpPr>
          <p:nvPr/>
        </p:nvSpPr>
        <p:spPr>
          <a:xfrm>
            <a:off x="3026390" y="4504007"/>
            <a:ext cx="924546" cy="206210"/>
          </a:xfrm>
          <a:prstGeom prst="rect">
            <a:avLst/>
          </a:prstGeom>
          <a:noFill/>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en-US" sz="800" b="1" kern="0">
                <a:solidFill>
                  <a:schemeClr val="tx2"/>
                </a:solidFill>
                <a:latin typeface="Sakkal Majalla" panose="02000000000000000000" pitchFamily="2" charset="-78"/>
                <a:cs typeface="Sakkal Majalla" panose="02000000000000000000" pitchFamily="2" charset="-78"/>
              </a:rPr>
              <a:t>متوافقة</a:t>
            </a:r>
            <a:endParaRPr lang="en-US" sz="800" b="1" kern="0" dirty="0">
              <a:solidFill>
                <a:schemeClr val="tx2"/>
              </a:solidFill>
              <a:latin typeface="Sakkal Majalla" panose="02000000000000000000" pitchFamily="2" charset="-78"/>
              <a:cs typeface="Sakkal Majalla" panose="02000000000000000000" pitchFamily="2" charset="-78"/>
            </a:endParaRPr>
          </a:p>
        </p:txBody>
      </p:sp>
      <p:sp>
        <p:nvSpPr>
          <p:cNvPr id="24" name="Subtitle 2">
            <a:extLst>
              <a:ext uri="{FF2B5EF4-FFF2-40B4-BE49-F238E27FC236}">
                <a16:creationId xmlns:a16="http://schemas.microsoft.com/office/drawing/2014/main" id="{F91F28F7-5AAB-3454-175A-F869F8F09145}"/>
              </a:ext>
            </a:extLst>
          </p:cNvPr>
          <p:cNvSpPr txBox="1">
            <a:spLocks/>
          </p:cNvSpPr>
          <p:nvPr/>
        </p:nvSpPr>
        <p:spPr>
          <a:xfrm>
            <a:off x="1923996" y="4504007"/>
            <a:ext cx="924546" cy="206210"/>
          </a:xfrm>
          <a:prstGeom prst="rect">
            <a:avLst/>
          </a:prstGeom>
          <a:noFill/>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en-US" sz="800" b="1" kern="0">
                <a:solidFill>
                  <a:schemeClr val="tx2"/>
                </a:solidFill>
                <a:latin typeface="Sakkal Majalla" panose="02000000000000000000" pitchFamily="2" charset="-78"/>
                <a:cs typeface="Sakkal Majalla" panose="02000000000000000000" pitchFamily="2" charset="-78"/>
              </a:rPr>
              <a:t>متوافقة جزئيا</a:t>
            </a:r>
            <a:endParaRPr lang="en-US" sz="800" b="1" kern="0" dirty="0">
              <a:solidFill>
                <a:schemeClr val="tx2"/>
              </a:solidFill>
              <a:latin typeface="Sakkal Majalla" panose="02000000000000000000" pitchFamily="2" charset="-78"/>
              <a:cs typeface="Sakkal Majalla" panose="02000000000000000000" pitchFamily="2" charset="-78"/>
            </a:endParaRPr>
          </a:p>
        </p:txBody>
      </p:sp>
      <p:sp>
        <p:nvSpPr>
          <p:cNvPr id="42" name="Subtitle 2">
            <a:extLst>
              <a:ext uri="{FF2B5EF4-FFF2-40B4-BE49-F238E27FC236}">
                <a16:creationId xmlns:a16="http://schemas.microsoft.com/office/drawing/2014/main" id="{CDEC5EE7-10C7-544A-C16B-B32752777485}"/>
              </a:ext>
            </a:extLst>
          </p:cNvPr>
          <p:cNvSpPr txBox="1">
            <a:spLocks/>
          </p:cNvSpPr>
          <p:nvPr/>
        </p:nvSpPr>
        <p:spPr>
          <a:xfrm>
            <a:off x="821602" y="4504007"/>
            <a:ext cx="924546" cy="206210"/>
          </a:xfrm>
          <a:prstGeom prst="rect">
            <a:avLst/>
          </a:prstGeom>
          <a:noFill/>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en-US" sz="800" b="1" kern="0">
                <a:solidFill>
                  <a:schemeClr val="tx2"/>
                </a:solidFill>
                <a:latin typeface="Sakkal Majalla" panose="02000000000000000000" pitchFamily="2" charset="-78"/>
                <a:cs typeface="Sakkal Majalla" panose="02000000000000000000" pitchFamily="2" charset="-78"/>
              </a:rPr>
              <a:t>غير متوافقة</a:t>
            </a:r>
            <a:endParaRPr lang="en-US" sz="800" b="1" kern="0" dirty="0">
              <a:solidFill>
                <a:schemeClr val="tx2"/>
              </a:solidFill>
              <a:latin typeface="Sakkal Majalla" panose="02000000000000000000" pitchFamily="2" charset="-78"/>
              <a:cs typeface="Sakkal Majalla" panose="02000000000000000000" pitchFamily="2" charset="-78"/>
            </a:endParaRPr>
          </a:p>
        </p:txBody>
      </p:sp>
      <p:sp>
        <p:nvSpPr>
          <p:cNvPr id="48" name="Oval 16">
            <a:extLst>
              <a:ext uri="{FF2B5EF4-FFF2-40B4-BE49-F238E27FC236}">
                <a16:creationId xmlns:a16="http://schemas.microsoft.com/office/drawing/2014/main" id="{61E0F568-4A57-A9D4-5B79-E73297C3AA6B}"/>
              </a:ext>
            </a:extLst>
          </p:cNvPr>
          <p:cNvSpPr>
            <a:spLocks noChangeArrowheads="1"/>
          </p:cNvSpPr>
          <p:nvPr/>
        </p:nvSpPr>
        <p:spPr bwMode="auto">
          <a:xfrm flipH="1">
            <a:off x="1757528" y="4529576"/>
            <a:ext cx="155088" cy="155072"/>
          </a:xfrm>
          <a:prstGeom prst="ellipse">
            <a:avLst/>
          </a:prstGeom>
          <a:solidFill>
            <a:srgbClr val="FF4747"/>
          </a:solidFill>
          <a:ln w="0" cap="flat">
            <a:noFill/>
            <a:prstDash val="solid"/>
            <a:miter/>
          </a:ln>
        </p:spPr>
        <p:txBody>
          <a:bodyPr rtlCol="0" anchor="ctr"/>
          <a:lstStyle/>
          <a:p>
            <a:pPr algn="r" defTabSz="457200" rtl="1"/>
            <a:endParaRPr lang="en-US" altLang="en-US" dirty="0">
              <a:solidFill>
                <a:srgbClr val="FFFF00"/>
              </a:solidFill>
            </a:endParaRPr>
          </a:p>
        </p:txBody>
      </p:sp>
    </p:spTree>
    <p:extLst>
      <p:ext uri="{BB962C8B-B14F-4D97-AF65-F5344CB8AC3E}">
        <p14:creationId xmlns:p14="http://schemas.microsoft.com/office/powerpoint/2010/main" val="25454154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73563"/>
        </a:solidFill>
        <a:effectLst/>
      </p:bgPr>
    </p:bg>
    <p:spTree>
      <p:nvGrpSpPr>
        <p:cNvPr id="1" name="">
          <a:extLst>
            <a:ext uri="{FF2B5EF4-FFF2-40B4-BE49-F238E27FC236}">
              <a16:creationId xmlns:a16="http://schemas.microsoft.com/office/drawing/2014/main" id="{3E233748-702A-636A-F2D3-82D475F86A0E}"/>
            </a:ext>
          </a:extLst>
        </p:cNvPr>
        <p:cNvGrpSpPr/>
        <p:nvPr/>
      </p:nvGrpSpPr>
      <p:grpSpPr>
        <a:xfrm>
          <a:off x="0" y="0"/>
          <a:ext cx="0" cy="0"/>
          <a:chOff x="0" y="0"/>
          <a:chExt cx="0" cy="0"/>
        </a:xfrm>
      </p:grpSpPr>
      <p:pic>
        <p:nvPicPr>
          <p:cNvPr id="3" name="صورة 2" descr="صورة تحتوي على أزرق, لقطة شاشة, أزرق كهربائي, الرسومات&#10;&#10;تم إنشاء الوصف تلقائياً">
            <a:extLst>
              <a:ext uri="{FF2B5EF4-FFF2-40B4-BE49-F238E27FC236}">
                <a16:creationId xmlns:a16="http://schemas.microsoft.com/office/drawing/2014/main" id="{977A3B5D-7A61-FCEC-DFDA-BE0310E6FC33}"/>
              </a:ext>
            </a:extLst>
          </p:cNvPr>
          <p:cNvPicPr>
            <a:picLocks noGrp="1" noRot="1" noChangeAspect="1" noMove="1" noResize="1" noEditPoints="1" noAdjustHandles="1" noChangeArrowheads="1" noChangeShapeType="1" noCrop="1"/>
          </p:cNvPicPr>
          <p:nvPr/>
        </p:nvPicPr>
        <p:blipFill>
          <a:blip r:embed="rId3"/>
          <a:srcRect t="50" r="67949" b="65992"/>
          <a:stretch/>
        </p:blipFill>
        <p:spPr>
          <a:xfrm>
            <a:off x="5314890" y="1794510"/>
            <a:ext cx="3498435" cy="2994660"/>
          </a:xfrm>
          <a:prstGeom prst="rect">
            <a:avLst/>
          </a:prstGeom>
        </p:spPr>
      </p:pic>
      <p:sp>
        <p:nvSpPr>
          <p:cNvPr id="2" name="مربع نص 1">
            <a:extLst>
              <a:ext uri="{FF2B5EF4-FFF2-40B4-BE49-F238E27FC236}">
                <a16:creationId xmlns:a16="http://schemas.microsoft.com/office/drawing/2014/main" id="{D8C158DA-77A6-7642-E17B-093EEF33C08E}"/>
              </a:ext>
            </a:extLst>
          </p:cNvPr>
          <p:cNvSpPr txBox="1"/>
          <p:nvPr/>
        </p:nvSpPr>
        <p:spPr>
          <a:xfrm>
            <a:off x="4572000" y="2143645"/>
            <a:ext cx="4241326" cy="2083455"/>
          </a:xfrm>
          <a:prstGeom prst="rect">
            <a:avLst/>
          </a:prstGeom>
        </p:spPr>
        <p:txBody>
          <a:bodyPr wrap="square" rtlCol="1">
            <a:spAutoFit/>
          </a:bodyPr>
          <a:lstStyle/>
          <a:p>
            <a:pPr algn="r"/>
            <a:r>
              <a:rPr lang="en-US" sz="4313" b="1">
                <a:solidFill>
                  <a:schemeClr val="bg1"/>
                </a:solidFill>
                <a:latin typeface="Sakkal Majalla" panose="02000000000000000000" pitchFamily="2" charset="-78"/>
                <a:cs typeface="Sakkal Majalla" panose="02000000000000000000" pitchFamily="2" charset="-78"/>
              </a:rPr>
              <a:t>تقييم الأهداف الاستراتيجية والمبادرات الحالية</a:t>
            </a:r>
            <a:endParaRPr lang="en-US" sz="2475" b="1" dirty="0">
              <a:solidFill>
                <a:schemeClr val="bg1"/>
              </a:solidFill>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5357277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A512AA-26D1-8A44-9935-7F26B77078D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009303-E1E8-79B4-F353-1ED69C3C1153}"/>
              </a:ext>
            </a:extLst>
          </p:cNvPr>
          <p:cNvSpPr>
            <a:spLocks noGrp="1"/>
          </p:cNvSpPr>
          <p:nvPr>
            <p:ph type="sldNum" sz="quarter" idx="4"/>
          </p:nvPr>
        </p:nvSpPr>
        <p:spPr/>
        <p:txBody>
          <a:bodyPr/>
          <a:lstStyle/>
          <a:p>
            <a:fld id="{402EAA05-6333-46EE-AAC8-A5AD6A996142}" type="slidenum">
              <a:rPr lang="en-US" smtClean="0"/>
              <a:t>27</a:t>
            </a:fld>
            <a:endParaRPr lang="en-US" dirty="0"/>
          </a:p>
        </p:txBody>
      </p:sp>
      <p:sp>
        <p:nvSpPr>
          <p:cNvPr id="3" name="Title 1">
            <a:extLst>
              <a:ext uri="{FF2B5EF4-FFF2-40B4-BE49-F238E27FC236}">
                <a16:creationId xmlns:a16="http://schemas.microsoft.com/office/drawing/2014/main" id="{6707528D-1BAA-09D2-474E-F8535D37A202}"/>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nSpc>
                <a:spcPct val="115000"/>
              </a:lnSpc>
              <a:spcAft>
                <a:spcPts val="300"/>
              </a:spcAft>
            </a:pPr>
            <a:r>
              <a:rPr lang="en-US" sz="1800" kern="100">
                <a:latin typeface="Aptos" panose="020B0004020202020204" pitchFamily="34" charset="0"/>
                <a:ea typeface="Aptos" panose="020B0004020202020204" pitchFamily="34" charset="0"/>
                <a:cs typeface="Sakkal Majalla" panose="02000000000000000000" pitchFamily="2" charset="-78"/>
              </a:rPr>
              <a:t>التوجهات الاستراتيجية للمجموعة</a:t>
            </a:r>
            <a:endParaRPr lang="en-US" sz="1800" kern="100" dirty="0">
              <a:latin typeface="Aptos" panose="020B0004020202020204" pitchFamily="34" charset="0"/>
              <a:ea typeface="Aptos" panose="020B0004020202020204" pitchFamily="34" charset="0"/>
              <a:cs typeface="Sakkal Majalla" panose="02000000000000000000" pitchFamily="2" charset="-78"/>
            </a:endParaRPr>
          </a:p>
        </p:txBody>
      </p:sp>
      <p:sp>
        <p:nvSpPr>
          <p:cNvPr id="4" name="Rectangle 3">
            <a:extLst>
              <a:ext uri="{FF2B5EF4-FFF2-40B4-BE49-F238E27FC236}">
                <a16:creationId xmlns:a16="http://schemas.microsoft.com/office/drawing/2014/main" id="{8A0CF4D3-8484-C550-D882-5C831ABD065A}"/>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algn="r" rtl="1"/>
            <a:endParaRPr lang="en-US" sz="253" dirty="0"/>
          </a:p>
        </p:txBody>
      </p:sp>
      <p:grpSp>
        <p:nvGrpSpPr>
          <p:cNvPr id="49" name="Group 48">
            <a:extLst>
              <a:ext uri="{FF2B5EF4-FFF2-40B4-BE49-F238E27FC236}">
                <a16:creationId xmlns:a16="http://schemas.microsoft.com/office/drawing/2014/main" id="{60B2EEFD-7861-1E94-2F04-A33B67BDA508}"/>
              </a:ext>
            </a:extLst>
          </p:cNvPr>
          <p:cNvGrpSpPr/>
          <p:nvPr/>
        </p:nvGrpSpPr>
        <p:grpSpPr>
          <a:xfrm>
            <a:off x="826404" y="1142493"/>
            <a:ext cx="7491191" cy="828194"/>
            <a:chOff x="826404" y="1521095"/>
            <a:chExt cx="7491191" cy="828194"/>
          </a:xfrm>
        </p:grpSpPr>
        <p:sp>
          <p:nvSpPr>
            <p:cNvPr id="39" name="Rectangle: Rounded Corners 38">
              <a:extLst>
                <a:ext uri="{FF2B5EF4-FFF2-40B4-BE49-F238E27FC236}">
                  <a16:creationId xmlns:a16="http://schemas.microsoft.com/office/drawing/2014/main" id="{2C70C0F6-3715-3305-8B19-571AD9C95F0A}"/>
                </a:ext>
              </a:extLst>
            </p:cNvPr>
            <p:cNvSpPr/>
            <p:nvPr/>
          </p:nvSpPr>
          <p:spPr>
            <a:xfrm flipH="1">
              <a:off x="826404" y="1521095"/>
              <a:ext cx="7491189" cy="365760"/>
            </a:xfrm>
            <a:prstGeom prst="roundRect">
              <a:avLst>
                <a:gd name="adj" fmla="val 50000"/>
              </a:avLst>
            </a:prstGeom>
            <a:solidFill>
              <a:schemeClr val="accent1"/>
            </a:solidFill>
            <a:ln>
              <a:noFill/>
            </a:ln>
          </p:spPr>
          <p:txBody>
            <a:bodyPr vert="horz" wrap="square" lIns="0" tIns="0" rIns="182880" bIns="0" rtlCol="0" anchor="ctr">
              <a:noAutofit/>
            </a:bodyPr>
            <a:lstStyle/>
            <a:p>
              <a:pPr algn="ctr" defTabSz="342883" rtl="1">
                <a:defRPr/>
              </a:pPr>
              <a:r>
                <a:rPr lang="en-US" sz="1200" b="1">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الركائز الأساسية للمجموعة</a:t>
              </a: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grpSp>
          <p:nvGrpSpPr>
            <p:cNvPr id="19" name="Group 18">
              <a:extLst>
                <a:ext uri="{FF2B5EF4-FFF2-40B4-BE49-F238E27FC236}">
                  <a16:creationId xmlns:a16="http://schemas.microsoft.com/office/drawing/2014/main" id="{5953A218-F2BC-94AD-70C5-F63DC277343A}"/>
                </a:ext>
              </a:extLst>
            </p:cNvPr>
            <p:cNvGrpSpPr/>
            <p:nvPr/>
          </p:nvGrpSpPr>
          <p:grpSpPr>
            <a:xfrm>
              <a:off x="826405" y="1940580"/>
              <a:ext cx="7491190" cy="408709"/>
              <a:chOff x="826405" y="3249696"/>
              <a:chExt cx="7491190" cy="408709"/>
            </a:xfrm>
          </p:grpSpPr>
          <p:sp>
            <p:nvSpPr>
              <p:cNvPr id="15" name="Freeform: Shape 14">
                <a:extLst>
                  <a:ext uri="{FF2B5EF4-FFF2-40B4-BE49-F238E27FC236}">
                    <a16:creationId xmlns:a16="http://schemas.microsoft.com/office/drawing/2014/main" id="{9F6BC1F1-D998-D681-697A-CC6807CAD5C9}"/>
                  </a:ext>
                </a:extLst>
              </p:cNvPr>
              <p:cNvSpPr/>
              <p:nvPr/>
            </p:nvSpPr>
            <p:spPr>
              <a:xfrm>
                <a:off x="6599897" y="3249698"/>
                <a:ext cx="1717698" cy="408707"/>
              </a:xfrm>
              <a:custGeom>
                <a:avLst/>
                <a:gdLst>
                  <a:gd name="connsiteX0" fmla="*/ 1579631 w 1739961"/>
                  <a:gd name="connsiteY0" fmla="*/ 0 h 476970"/>
                  <a:gd name="connsiteX1" fmla="*/ 27243 w 1739961"/>
                  <a:gd name="connsiteY1" fmla="*/ 0 h 476970"/>
                  <a:gd name="connsiteX2" fmla="*/ 0 w 1739961"/>
                  <a:gd name="connsiteY2" fmla="*/ 27243 h 476970"/>
                  <a:gd name="connsiteX3" fmla="*/ 0 w 1739961"/>
                  <a:gd name="connsiteY3" fmla="*/ 293417 h 476970"/>
                  <a:gd name="connsiteX4" fmla="*/ 27243 w 1739961"/>
                  <a:gd name="connsiteY4" fmla="*/ 320660 h 476970"/>
                  <a:gd name="connsiteX5" fmla="*/ 728855 w 1739961"/>
                  <a:gd name="connsiteY5" fmla="*/ 320660 h 476970"/>
                  <a:gd name="connsiteX6" fmla="*/ 799418 w 1739961"/>
                  <a:gd name="connsiteY6" fmla="*/ 398815 h 476970"/>
                  <a:gd name="connsiteX7" fmla="*/ 869981 w 1739961"/>
                  <a:gd name="connsiteY7" fmla="*/ 476971 h 476970"/>
                  <a:gd name="connsiteX8" fmla="*/ 936524 w 1739961"/>
                  <a:gd name="connsiteY8" fmla="*/ 398815 h 476970"/>
                  <a:gd name="connsiteX9" fmla="*/ 1007087 w 1739961"/>
                  <a:gd name="connsiteY9" fmla="*/ 320660 h 476970"/>
                  <a:gd name="connsiteX10" fmla="*/ 1579184 w 1739961"/>
                  <a:gd name="connsiteY10" fmla="*/ 320660 h 476970"/>
                  <a:gd name="connsiteX11" fmla="*/ 1739961 w 1739961"/>
                  <a:gd name="connsiteY11" fmla="*/ 160330 h 476970"/>
                  <a:gd name="connsiteX12" fmla="*/ 1579184 w 1739961"/>
                  <a:gd name="connsiteY12" fmla="*/ 0 h 47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9961" h="476970">
                    <a:moveTo>
                      <a:pt x="1579631" y="0"/>
                    </a:moveTo>
                    <a:lnTo>
                      <a:pt x="27243" y="0"/>
                    </a:lnTo>
                    <a:cubicBezTo>
                      <a:pt x="11612" y="0"/>
                      <a:pt x="0" y="11612"/>
                      <a:pt x="0" y="27243"/>
                    </a:cubicBezTo>
                    <a:lnTo>
                      <a:pt x="0" y="293417"/>
                    </a:lnTo>
                    <a:cubicBezTo>
                      <a:pt x="0" y="309048"/>
                      <a:pt x="11612" y="320660"/>
                      <a:pt x="27243" y="320660"/>
                    </a:cubicBezTo>
                    <a:lnTo>
                      <a:pt x="728855" y="320660"/>
                    </a:lnTo>
                    <a:lnTo>
                      <a:pt x="799418" y="398815"/>
                    </a:lnTo>
                    <a:lnTo>
                      <a:pt x="869981" y="476971"/>
                    </a:lnTo>
                    <a:lnTo>
                      <a:pt x="936524" y="398815"/>
                    </a:lnTo>
                    <a:lnTo>
                      <a:pt x="1007087" y="320660"/>
                    </a:lnTo>
                    <a:lnTo>
                      <a:pt x="1579184" y="320660"/>
                    </a:lnTo>
                    <a:cubicBezTo>
                      <a:pt x="1665379" y="320660"/>
                      <a:pt x="1739961" y="250097"/>
                      <a:pt x="1739961" y="160330"/>
                    </a:cubicBezTo>
                    <a:cubicBezTo>
                      <a:pt x="1739961" y="70563"/>
                      <a:pt x="1665379" y="0"/>
                      <a:pt x="1579184" y="0"/>
                    </a:cubicBezTo>
                    <a:close/>
                  </a:path>
                </a:pathLst>
              </a:custGeom>
              <a:solidFill>
                <a:schemeClr val="accent4"/>
              </a:solidFill>
              <a:ln w="44634"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F126FE96-38C2-DB63-920F-5A0A9491DBD5}"/>
                  </a:ext>
                </a:extLst>
              </p:cNvPr>
              <p:cNvSpPr/>
              <p:nvPr/>
            </p:nvSpPr>
            <p:spPr>
              <a:xfrm flipV="1">
                <a:off x="4671233" y="3249696"/>
                <a:ext cx="1717698" cy="408707"/>
              </a:xfrm>
              <a:custGeom>
                <a:avLst/>
                <a:gdLst>
                  <a:gd name="connsiteX0" fmla="*/ 1712718 w 1739961"/>
                  <a:gd name="connsiteY0" fmla="*/ 156311 h 476970"/>
                  <a:gd name="connsiteX1" fmla="*/ 1011107 w 1739961"/>
                  <a:gd name="connsiteY1" fmla="*/ 156311 h 476970"/>
                  <a:gd name="connsiteX2" fmla="*/ 940544 w 1739961"/>
                  <a:gd name="connsiteY2" fmla="*/ 78155 h 476970"/>
                  <a:gd name="connsiteX3" fmla="*/ 869981 w 1739961"/>
                  <a:gd name="connsiteY3" fmla="*/ 0 h 476970"/>
                  <a:gd name="connsiteX4" fmla="*/ 803437 w 1739961"/>
                  <a:gd name="connsiteY4" fmla="*/ 78155 h 476970"/>
                  <a:gd name="connsiteX5" fmla="*/ 732874 w 1739961"/>
                  <a:gd name="connsiteY5" fmla="*/ 156311 h 476970"/>
                  <a:gd name="connsiteX6" fmla="*/ 31262 w 1739961"/>
                  <a:gd name="connsiteY6" fmla="*/ 156311 h 476970"/>
                  <a:gd name="connsiteX7" fmla="*/ 0 w 1739961"/>
                  <a:gd name="connsiteY7" fmla="*/ 183553 h 476970"/>
                  <a:gd name="connsiteX8" fmla="*/ 0 w 1739961"/>
                  <a:gd name="connsiteY8" fmla="*/ 449728 h 476970"/>
                  <a:gd name="connsiteX9" fmla="*/ 31262 w 1739961"/>
                  <a:gd name="connsiteY9" fmla="*/ 476971 h 476970"/>
                  <a:gd name="connsiteX10" fmla="*/ 1712718 w 1739961"/>
                  <a:gd name="connsiteY10" fmla="*/ 476971 h 476970"/>
                  <a:gd name="connsiteX11" fmla="*/ 1739961 w 1739961"/>
                  <a:gd name="connsiteY11" fmla="*/ 449728 h 476970"/>
                  <a:gd name="connsiteX12" fmla="*/ 1739961 w 1739961"/>
                  <a:gd name="connsiteY12" fmla="*/ 183553 h 476970"/>
                  <a:gd name="connsiteX13" fmla="*/ 1712718 w 1739961"/>
                  <a:gd name="connsiteY13" fmla="*/ 156311 h 47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9961" h="476970">
                    <a:moveTo>
                      <a:pt x="1712718" y="156311"/>
                    </a:moveTo>
                    <a:lnTo>
                      <a:pt x="1011107" y="156311"/>
                    </a:lnTo>
                    <a:lnTo>
                      <a:pt x="940544" y="78155"/>
                    </a:lnTo>
                    <a:lnTo>
                      <a:pt x="869981" y="0"/>
                    </a:lnTo>
                    <a:lnTo>
                      <a:pt x="803437" y="78155"/>
                    </a:lnTo>
                    <a:lnTo>
                      <a:pt x="732874" y="156311"/>
                    </a:lnTo>
                    <a:lnTo>
                      <a:pt x="31262" y="156311"/>
                    </a:lnTo>
                    <a:cubicBezTo>
                      <a:pt x="15631" y="156311"/>
                      <a:pt x="0" y="167922"/>
                      <a:pt x="0" y="183553"/>
                    </a:cubicBezTo>
                    <a:lnTo>
                      <a:pt x="0" y="449728"/>
                    </a:lnTo>
                    <a:cubicBezTo>
                      <a:pt x="0" y="465359"/>
                      <a:pt x="15631" y="476971"/>
                      <a:pt x="31262" y="476971"/>
                    </a:cubicBezTo>
                    <a:lnTo>
                      <a:pt x="1712718" y="476971"/>
                    </a:lnTo>
                    <a:cubicBezTo>
                      <a:pt x="1728349" y="476971"/>
                      <a:pt x="1739961" y="465359"/>
                      <a:pt x="1739961" y="449728"/>
                    </a:cubicBezTo>
                    <a:lnTo>
                      <a:pt x="1739961" y="183553"/>
                    </a:lnTo>
                    <a:cubicBezTo>
                      <a:pt x="1739961" y="167922"/>
                      <a:pt x="1728349" y="156311"/>
                      <a:pt x="1712718" y="156311"/>
                    </a:cubicBezTo>
                    <a:close/>
                  </a:path>
                </a:pathLst>
              </a:custGeom>
              <a:solidFill>
                <a:schemeClr val="accent3"/>
              </a:solidFill>
              <a:ln w="44634"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4178EB07-7D2F-0E1C-29E6-8D69824A9000}"/>
                  </a:ext>
                </a:extLst>
              </p:cNvPr>
              <p:cNvSpPr/>
              <p:nvPr/>
            </p:nvSpPr>
            <p:spPr>
              <a:xfrm>
                <a:off x="2750070" y="3249698"/>
                <a:ext cx="1710197" cy="408707"/>
              </a:xfrm>
              <a:custGeom>
                <a:avLst/>
                <a:gdLst>
                  <a:gd name="connsiteX0" fmla="*/ 1712718 w 1739960"/>
                  <a:gd name="connsiteY0" fmla="*/ 0 h 476970"/>
                  <a:gd name="connsiteX1" fmla="*/ 31262 w 1739960"/>
                  <a:gd name="connsiteY1" fmla="*/ 0 h 476970"/>
                  <a:gd name="connsiteX2" fmla="*/ 0 w 1739960"/>
                  <a:gd name="connsiteY2" fmla="*/ 27243 h 476970"/>
                  <a:gd name="connsiteX3" fmla="*/ 0 w 1739960"/>
                  <a:gd name="connsiteY3" fmla="*/ 293417 h 476970"/>
                  <a:gd name="connsiteX4" fmla="*/ 31262 w 1739960"/>
                  <a:gd name="connsiteY4" fmla="*/ 320660 h 476970"/>
                  <a:gd name="connsiteX5" fmla="*/ 732874 w 1739960"/>
                  <a:gd name="connsiteY5" fmla="*/ 320660 h 476970"/>
                  <a:gd name="connsiteX6" fmla="*/ 803437 w 1739960"/>
                  <a:gd name="connsiteY6" fmla="*/ 398815 h 476970"/>
                  <a:gd name="connsiteX7" fmla="*/ 869980 w 1739960"/>
                  <a:gd name="connsiteY7" fmla="*/ 476971 h 476970"/>
                  <a:gd name="connsiteX8" fmla="*/ 940544 w 1739960"/>
                  <a:gd name="connsiteY8" fmla="*/ 398815 h 476970"/>
                  <a:gd name="connsiteX9" fmla="*/ 1011107 w 1739960"/>
                  <a:gd name="connsiteY9" fmla="*/ 320660 h 476970"/>
                  <a:gd name="connsiteX10" fmla="*/ 1712718 w 1739960"/>
                  <a:gd name="connsiteY10" fmla="*/ 320660 h 476970"/>
                  <a:gd name="connsiteX11" fmla="*/ 1739961 w 1739960"/>
                  <a:gd name="connsiteY11" fmla="*/ 293417 h 476970"/>
                  <a:gd name="connsiteX12" fmla="*/ 1739961 w 1739960"/>
                  <a:gd name="connsiteY12" fmla="*/ 27243 h 476970"/>
                  <a:gd name="connsiteX13" fmla="*/ 1712718 w 1739960"/>
                  <a:gd name="connsiteY13" fmla="*/ 0 h 47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9960" h="476970">
                    <a:moveTo>
                      <a:pt x="1712718" y="0"/>
                    </a:moveTo>
                    <a:lnTo>
                      <a:pt x="31262" y="0"/>
                    </a:lnTo>
                    <a:cubicBezTo>
                      <a:pt x="15631" y="0"/>
                      <a:pt x="0" y="11612"/>
                      <a:pt x="0" y="27243"/>
                    </a:cubicBezTo>
                    <a:lnTo>
                      <a:pt x="0" y="293417"/>
                    </a:lnTo>
                    <a:cubicBezTo>
                      <a:pt x="0" y="309048"/>
                      <a:pt x="15631" y="320660"/>
                      <a:pt x="31262" y="320660"/>
                    </a:cubicBezTo>
                    <a:lnTo>
                      <a:pt x="732874" y="320660"/>
                    </a:lnTo>
                    <a:lnTo>
                      <a:pt x="803437" y="398815"/>
                    </a:lnTo>
                    <a:lnTo>
                      <a:pt x="869980" y="476971"/>
                    </a:lnTo>
                    <a:lnTo>
                      <a:pt x="940544" y="398815"/>
                    </a:lnTo>
                    <a:lnTo>
                      <a:pt x="1011107" y="320660"/>
                    </a:lnTo>
                    <a:lnTo>
                      <a:pt x="1712718" y="320660"/>
                    </a:lnTo>
                    <a:cubicBezTo>
                      <a:pt x="1728349" y="320660"/>
                      <a:pt x="1739961" y="309048"/>
                      <a:pt x="1739961" y="293417"/>
                    </a:cubicBezTo>
                    <a:lnTo>
                      <a:pt x="1739961" y="27243"/>
                    </a:lnTo>
                    <a:cubicBezTo>
                      <a:pt x="1739961" y="11612"/>
                      <a:pt x="1728349" y="0"/>
                      <a:pt x="1712718" y="0"/>
                    </a:cubicBezTo>
                    <a:close/>
                  </a:path>
                </a:pathLst>
              </a:custGeom>
              <a:solidFill>
                <a:schemeClr val="accent2"/>
              </a:solidFill>
              <a:ln w="44634"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C976A24F-9611-9A2E-339E-03FB2703D312}"/>
                  </a:ext>
                </a:extLst>
              </p:cNvPr>
              <p:cNvSpPr/>
              <p:nvPr/>
            </p:nvSpPr>
            <p:spPr>
              <a:xfrm flipV="1">
                <a:off x="826405" y="3249697"/>
                <a:ext cx="1710197" cy="408707"/>
              </a:xfrm>
              <a:custGeom>
                <a:avLst/>
                <a:gdLst>
                  <a:gd name="connsiteX0" fmla="*/ 1713165 w 1740407"/>
                  <a:gd name="connsiteY0" fmla="*/ 156311 h 476970"/>
                  <a:gd name="connsiteX1" fmla="*/ 1011553 w 1740407"/>
                  <a:gd name="connsiteY1" fmla="*/ 156311 h 476970"/>
                  <a:gd name="connsiteX2" fmla="*/ 940990 w 1740407"/>
                  <a:gd name="connsiteY2" fmla="*/ 78155 h 476970"/>
                  <a:gd name="connsiteX3" fmla="*/ 870427 w 1740407"/>
                  <a:gd name="connsiteY3" fmla="*/ 0 h 476970"/>
                  <a:gd name="connsiteX4" fmla="*/ 799864 w 1740407"/>
                  <a:gd name="connsiteY4" fmla="*/ 78155 h 476970"/>
                  <a:gd name="connsiteX5" fmla="*/ 733320 w 1740407"/>
                  <a:gd name="connsiteY5" fmla="*/ 156311 h 476970"/>
                  <a:gd name="connsiteX6" fmla="*/ 160777 w 1740407"/>
                  <a:gd name="connsiteY6" fmla="*/ 156311 h 476970"/>
                  <a:gd name="connsiteX7" fmla="*/ 0 w 1740407"/>
                  <a:gd name="connsiteY7" fmla="*/ 316641 h 476970"/>
                  <a:gd name="connsiteX8" fmla="*/ 160777 w 1740407"/>
                  <a:gd name="connsiteY8" fmla="*/ 476971 h 476970"/>
                  <a:gd name="connsiteX9" fmla="*/ 1713165 w 1740407"/>
                  <a:gd name="connsiteY9" fmla="*/ 476971 h 476970"/>
                  <a:gd name="connsiteX10" fmla="*/ 1740408 w 1740407"/>
                  <a:gd name="connsiteY10" fmla="*/ 449728 h 476970"/>
                  <a:gd name="connsiteX11" fmla="*/ 1740408 w 1740407"/>
                  <a:gd name="connsiteY11" fmla="*/ 183553 h 476970"/>
                  <a:gd name="connsiteX12" fmla="*/ 1713165 w 1740407"/>
                  <a:gd name="connsiteY12" fmla="*/ 156311 h 47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0407" h="476970">
                    <a:moveTo>
                      <a:pt x="1713165" y="156311"/>
                    </a:moveTo>
                    <a:lnTo>
                      <a:pt x="1011553" y="156311"/>
                    </a:lnTo>
                    <a:lnTo>
                      <a:pt x="940990" y="78155"/>
                    </a:lnTo>
                    <a:lnTo>
                      <a:pt x="870427" y="0"/>
                    </a:lnTo>
                    <a:lnTo>
                      <a:pt x="799864" y="78155"/>
                    </a:lnTo>
                    <a:lnTo>
                      <a:pt x="733320" y="156311"/>
                    </a:lnTo>
                    <a:lnTo>
                      <a:pt x="160777" y="156311"/>
                    </a:lnTo>
                    <a:cubicBezTo>
                      <a:pt x="74583" y="156311"/>
                      <a:pt x="0" y="226874"/>
                      <a:pt x="0" y="316641"/>
                    </a:cubicBezTo>
                    <a:cubicBezTo>
                      <a:pt x="0" y="406408"/>
                      <a:pt x="74583" y="476971"/>
                      <a:pt x="160777" y="476971"/>
                    </a:cubicBezTo>
                    <a:lnTo>
                      <a:pt x="1713165" y="476971"/>
                    </a:lnTo>
                    <a:cubicBezTo>
                      <a:pt x="1728796" y="476971"/>
                      <a:pt x="1740408" y="465359"/>
                      <a:pt x="1740408" y="449728"/>
                    </a:cubicBezTo>
                    <a:lnTo>
                      <a:pt x="1740408" y="183553"/>
                    </a:lnTo>
                    <a:cubicBezTo>
                      <a:pt x="1740408" y="167922"/>
                      <a:pt x="1728796" y="156311"/>
                      <a:pt x="1713165" y="156311"/>
                    </a:cubicBezTo>
                    <a:close/>
                  </a:path>
                </a:pathLst>
              </a:custGeom>
              <a:solidFill>
                <a:schemeClr val="accent1"/>
              </a:solidFill>
              <a:ln w="44634" cap="flat">
                <a:noFill/>
                <a:prstDash val="solid"/>
                <a:miter/>
              </a:ln>
            </p:spPr>
            <p:txBody>
              <a:bodyPr rtlCol="0" anchor="ctr"/>
              <a:lstStyle/>
              <a:p>
                <a:endParaRPr lang="en-US" dirty="0"/>
              </a:p>
            </p:txBody>
          </p:sp>
        </p:grpSp>
      </p:grpSp>
      <p:grpSp>
        <p:nvGrpSpPr>
          <p:cNvPr id="48" name="Group 47">
            <a:extLst>
              <a:ext uri="{FF2B5EF4-FFF2-40B4-BE49-F238E27FC236}">
                <a16:creationId xmlns:a16="http://schemas.microsoft.com/office/drawing/2014/main" id="{2FC69F58-EB9D-F91E-642C-176D2C939BB1}"/>
              </a:ext>
            </a:extLst>
          </p:cNvPr>
          <p:cNvGrpSpPr/>
          <p:nvPr/>
        </p:nvGrpSpPr>
        <p:grpSpPr>
          <a:xfrm>
            <a:off x="826404" y="3528905"/>
            <a:ext cx="7491191" cy="824790"/>
            <a:chOff x="826404" y="3422010"/>
            <a:chExt cx="7491191" cy="824790"/>
          </a:xfrm>
        </p:grpSpPr>
        <p:grpSp>
          <p:nvGrpSpPr>
            <p:cNvPr id="22" name="Group 21">
              <a:extLst>
                <a:ext uri="{FF2B5EF4-FFF2-40B4-BE49-F238E27FC236}">
                  <a16:creationId xmlns:a16="http://schemas.microsoft.com/office/drawing/2014/main" id="{601111B6-70A1-0BF7-E885-7299E753BF4C}"/>
                </a:ext>
              </a:extLst>
            </p:cNvPr>
            <p:cNvGrpSpPr/>
            <p:nvPr/>
          </p:nvGrpSpPr>
          <p:grpSpPr>
            <a:xfrm>
              <a:off x="826405" y="3422010"/>
              <a:ext cx="7491190" cy="408709"/>
              <a:chOff x="826405" y="2766732"/>
              <a:chExt cx="7491190" cy="408709"/>
            </a:xfrm>
          </p:grpSpPr>
          <p:sp>
            <p:nvSpPr>
              <p:cNvPr id="11" name="Freeform: Shape 10">
                <a:extLst>
                  <a:ext uri="{FF2B5EF4-FFF2-40B4-BE49-F238E27FC236}">
                    <a16:creationId xmlns:a16="http://schemas.microsoft.com/office/drawing/2014/main" id="{3FB90361-DF59-3C6A-9A83-AFBEB5FC60EA}"/>
                  </a:ext>
                </a:extLst>
              </p:cNvPr>
              <p:cNvSpPr/>
              <p:nvPr/>
            </p:nvSpPr>
            <p:spPr>
              <a:xfrm flipV="1">
                <a:off x="6599897" y="2766733"/>
                <a:ext cx="1717698" cy="408707"/>
              </a:xfrm>
              <a:custGeom>
                <a:avLst/>
                <a:gdLst>
                  <a:gd name="connsiteX0" fmla="*/ 1579631 w 1739961"/>
                  <a:gd name="connsiteY0" fmla="*/ 0 h 476970"/>
                  <a:gd name="connsiteX1" fmla="*/ 27243 w 1739961"/>
                  <a:gd name="connsiteY1" fmla="*/ 0 h 476970"/>
                  <a:gd name="connsiteX2" fmla="*/ 0 w 1739961"/>
                  <a:gd name="connsiteY2" fmla="*/ 27243 h 476970"/>
                  <a:gd name="connsiteX3" fmla="*/ 0 w 1739961"/>
                  <a:gd name="connsiteY3" fmla="*/ 293417 h 476970"/>
                  <a:gd name="connsiteX4" fmla="*/ 27243 w 1739961"/>
                  <a:gd name="connsiteY4" fmla="*/ 320660 h 476970"/>
                  <a:gd name="connsiteX5" fmla="*/ 728855 w 1739961"/>
                  <a:gd name="connsiteY5" fmla="*/ 320660 h 476970"/>
                  <a:gd name="connsiteX6" fmla="*/ 799418 w 1739961"/>
                  <a:gd name="connsiteY6" fmla="*/ 398815 h 476970"/>
                  <a:gd name="connsiteX7" fmla="*/ 869981 w 1739961"/>
                  <a:gd name="connsiteY7" fmla="*/ 476971 h 476970"/>
                  <a:gd name="connsiteX8" fmla="*/ 936524 w 1739961"/>
                  <a:gd name="connsiteY8" fmla="*/ 398815 h 476970"/>
                  <a:gd name="connsiteX9" fmla="*/ 1007087 w 1739961"/>
                  <a:gd name="connsiteY9" fmla="*/ 320660 h 476970"/>
                  <a:gd name="connsiteX10" fmla="*/ 1579184 w 1739961"/>
                  <a:gd name="connsiteY10" fmla="*/ 320660 h 476970"/>
                  <a:gd name="connsiteX11" fmla="*/ 1739961 w 1739961"/>
                  <a:gd name="connsiteY11" fmla="*/ 160330 h 476970"/>
                  <a:gd name="connsiteX12" fmla="*/ 1579184 w 1739961"/>
                  <a:gd name="connsiteY12" fmla="*/ 0 h 47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9961" h="476970">
                    <a:moveTo>
                      <a:pt x="1579631" y="0"/>
                    </a:moveTo>
                    <a:lnTo>
                      <a:pt x="27243" y="0"/>
                    </a:lnTo>
                    <a:cubicBezTo>
                      <a:pt x="11612" y="0"/>
                      <a:pt x="0" y="11612"/>
                      <a:pt x="0" y="27243"/>
                    </a:cubicBezTo>
                    <a:lnTo>
                      <a:pt x="0" y="293417"/>
                    </a:lnTo>
                    <a:cubicBezTo>
                      <a:pt x="0" y="309048"/>
                      <a:pt x="11612" y="320660"/>
                      <a:pt x="27243" y="320660"/>
                    </a:cubicBezTo>
                    <a:lnTo>
                      <a:pt x="728855" y="320660"/>
                    </a:lnTo>
                    <a:lnTo>
                      <a:pt x="799418" y="398815"/>
                    </a:lnTo>
                    <a:lnTo>
                      <a:pt x="869981" y="476971"/>
                    </a:lnTo>
                    <a:lnTo>
                      <a:pt x="936524" y="398815"/>
                    </a:lnTo>
                    <a:lnTo>
                      <a:pt x="1007087" y="320660"/>
                    </a:lnTo>
                    <a:lnTo>
                      <a:pt x="1579184" y="320660"/>
                    </a:lnTo>
                    <a:cubicBezTo>
                      <a:pt x="1665379" y="320660"/>
                      <a:pt x="1739961" y="250097"/>
                      <a:pt x="1739961" y="160330"/>
                    </a:cubicBezTo>
                    <a:cubicBezTo>
                      <a:pt x="1739961" y="70563"/>
                      <a:pt x="1665379" y="0"/>
                      <a:pt x="1579184" y="0"/>
                    </a:cubicBezTo>
                    <a:close/>
                  </a:path>
                </a:pathLst>
              </a:custGeom>
              <a:solidFill>
                <a:schemeClr val="accent4"/>
              </a:solidFill>
              <a:ln w="44634"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77C42CFD-D210-24A0-A516-0708B1E7F5E2}"/>
                  </a:ext>
                </a:extLst>
              </p:cNvPr>
              <p:cNvSpPr/>
              <p:nvPr/>
            </p:nvSpPr>
            <p:spPr>
              <a:xfrm>
                <a:off x="4676233" y="2766734"/>
                <a:ext cx="1712698" cy="408707"/>
              </a:xfrm>
              <a:custGeom>
                <a:avLst/>
                <a:gdLst>
                  <a:gd name="connsiteX0" fmla="*/ 1712718 w 1739961"/>
                  <a:gd name="connsiteY0" fmla="*/ 156311 h 476970"/>
                  <a:gd name="connsiteX1" fmla="*/ 1011107 w 1739961"/>
                  <a:gd name="connsiteY1" fmla="*/ 156311 h 476970"/>
                  <a:gd name="connsiteX2" fmla="*/ 940544 w 1739961"/>
                  <a:gd name="connsiteY2" fmla="*/ 78155 h 476970"/>
                  <a:gd name="connsiteX3" fmla="*/ 869981 w 1739961"/>
                  <a:gd name="connsiteY3" fmla="*/ 0 h 476970"/>
                  <a:gd name="connsiteX4" fmla="*/ 803437 w 1739961"/>
                  <a:gd name="connsiteY4" fmla="*/ 78155 h 476970"/>
                  <a:gd name="connsiteX5" fmla="*/ 732874 w 1739961"/>
                  <a:gd name="connsiteY5" fmla="*/ 156311 h 476970"/>
                  <a:gd name="connsiteX6" fmla="*/ 31262 w 1739961"/>
                  <a:gd name="connsiteY6" fmla="*/ 156311 h 476970"/>
                  <a:gd name="connsiteX7" fmla="*/ 0 w 1739961"/>
                  <a:gd name="connsiteY7" fmla="*/ 183553 h 476970"/>
                  <a:gd name="connsiteX8" fmla="*/ 0 w 1739961"/>
                  <a:gd name="connsiteY8" fmla="*/ 449728 h 476970"/>
                  <a:gd name="connsiteX9" fmla="*/ 31262 w 1739961"/>
                  <a:gd name="connsiteY9" fmla="*/ 476971 h 476970"/>
                  <a:gd name="connsiteX10" fmla="*/ 1712718 w 1739961"/>
                  <a:gd name="connsiteY10" fmla="*/ 476971 h 476970"/>
                  <a:gd name="connsiteX11" fmla="*/ 1739961 w 1739961"/>
                  <a:gd name="connsiteY11" fmla="*/ 449728 h 476970"/>
                  <a:gd name="connsiteX12" fmla="*/ 1739961 w 1739961"/>
                  <a:gd name="connsiteY12" fmla="*/ 183553 h 476970"/>
                  <a:gd name="connsiteX13" fmla="*/ 1712718 w 1739961"/>
                  <a:gd name="connsiteY13" fmla="*/ 156311 h 47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9961" h="476970">
                    <a:moveTo>
                      <a:pt x="1712718" y="156311"/>
                    </a:moveTo>
                    <a:lnTo>
                      <a:pt x="1011107" y="156311"/>
                    </a:lnTo>
                    <a:lnTo>
                      <a:pt x="940544" y="78155"/>
                    </a:lnTo>
                    <a:lnTo>
                      <a:pt x="869981" y="0"/>
                    </a:lnTo>
                    <a:lnTo>
                      <a:pt x="803437" y="78155"/>
                    </a:lnTo>
                    <a:lnTo>
                      <a:pt x="732874" y="156311"/>
                    </a:lnTo>
                    <a:lnTo>
                      <a:pt x="31262" y="156311"/>
                    </a:lnTo>
                    <a:cubicBezTo>
                      <a:pt x="15631" y="156311"/>
                      <a:pt x="0" y="167922"/>
                      <a:pt x="0" y="183553"/>
                    </a:cubicBezTo>
                    <a:lnTo>
                      <a:pt x="0" y="449728"/>
                    </a:lnTo>
                    <a:cubicBezTo>
                      <a:pt x="0" y="465359"/>
                      <a:pt x="15631" y="476971"/>
                      <a:pt x="31262" y="476971"/>
                    </a:cubicBezTo>
                    <a:lnTo>
                      <a:pt x="1712718" y="476971"/>
                    </a:lnTo>
                    <a:cubicBezTo>
                      <a:pt x="1728349" y="476971"/>
                      <a:pt x="1739961" y="465359"/>
                      <a:pt x="1739961" y="449728"/>
                    </a:cubicBezTo>
                    <a:lnTo>
                      <a:pt x="1739961" y="183553"/>
                    </a:lnTo>
                    <a:cubicBezTo>
                      <a:pt x="1739961" y="167922"/>
                      <a:pt x="1728349" y="156311"/>
                      <a:pt x="1712718" y="156311"/>
                    </a:cubicBezTo>
                    <a:close/>
                  </a:path>
                </a:pathLst>
              </a:custGeom>
              <a:solidFill>
                <a:schemeClr val="accent3"/>
              </a:solidFill>
              <a:ln w="44634"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ED06A6A9-BEDB-51F9-982E-F6D88F4E3C0B}"/>
                  </a:ext>
                </a:extLst>
              </p:cNvPr>
              <p:cNvSpPr/>
              <p:nvPr/>
            </p:nvSpPr>
            <p:spPr>
              <a:xfrm flipV="1">
                <a:off x="2750070" y="2766732"/>
                <a:ext cx="1715197" cy="408707"/>
              </a:xfrm>
              <a:custGeom>
                <a:avLst/>
                <a:gdLst>
                  <a:gd name="connsiteX0" fmla="*/ 1712718 w 1739960"/>
                  <a:gd name="connsiteY0" fmla="*/ 0 h 476970"/>
                  <a:gd name="connsiteX1" fmla="*/ 31262 w 1739960"/>
                  <a:gd name="connsiteY1" fmla="*/ 0 h 476970"/>
                  <a:gd name="connsiteX2" fmla="*/ 0 w 1739960"/>
                  <a:gd name="connsiteY2" fmla="*/ 27243 h 476970"/>
                  <a:gd name="connsiteX3" fmla="*/ 0 w 1739960"/>
                  <a:gd name="connsiteY3" fmla="*/ 293417 h 476970"/>
                  <a:gd name="connsiteX4" fmla="*/ 31262 w 1739960"/>
                  <a:gd name="connsiteY4" fmla="*/ 320660 h 476970"/>
                  <a:gd name="connsiteX5" fmla="*/ 732874 w 1739960"/>
                  <a:gd name="connsiteY5" fmla="*/ 320660 h 476970"/>
                  <a:gd name="connsiteX6" fmla="*/ 803437 w 1739960"/>
                  <a:gd name="connsiteY6" fmla="*/ 398815 h 476970"/>
                  <a:gd name="connsiteX7" fmla="*/ 869980 w 1739960"/>
                  <a:gd name="connsiteY7" fmla="*/ 476971 h 476970"/>
                  <a:gd name="connsiteX8" fmla="*/ 940544 w 1739960"/>
                  <a:gd name="connsiteY8" fmla="*/ 398815 h 476970"/>
                  <a:gd name="connsiteX9" fmla="*/ 1011107 w 1739960"/>
                  <a:gd name="connsiteY9" fmla="*/ 320660 h 476970"/>
                  <a:gd name="connsiteX10" fmla="*/ 1712718 w 1739960"/>
                  <a:gd name="connsiteY10" fmla="*/ 320660 h 476970"/>
                  <a:gd name="connsiteX11" fmla="*/ 1739961 w 1739960"/>
                  <a:gd name="connsiteY11" fmla="*/ 293417 h 476970"/>
                  <a:gd name="connsiteX12" fmla="*/ 1739961 w 1739960"/>
                  <a:gd name="connsiteY12" fmla="*/ 27243 h 476970"/>
                  <a:gd name="connsiteX13" fmla="*/ 1712718 w 1739960"/>
                  <a:gd name="connsiteY13" fmla="*/ 0 h 47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9960" h="476970">
                    <a:moveTo>
                      <a:pt x="1712718" y="0"/>
                    </a:moveTo>
                    <a:lnTo>
                      <a:pt x="31262" y="0"/>
                    </a:lnTo>
                    <a:cubicBezTo>
                      <a:pt x="15631" y="0"/>
                      <a:pt x="0" y="11612"/>
                      <a:pt x="0" y="27243"/>
                    </a:cubicBezTo>
                    <a:lnTo>
                      <a:pt x="0" y="293417"/>
                    </a:lnTo>
                    <a:cubicBezTo>
                      <a:pt x="0" y="309048"/>
                      <a:pt x="15631" y="320660"/>
                      <a:pt x="31262" y="320660"/>
                    </a:cubicBezTo>
                    <a:lnTo>
                      <a:pt x="732874" y="320660"/>
                    </a:lnTo>
                    <a:lnTo>
                      <a:pt x="803437" y="398815"/>
                    </a:lnTo>
                    <a:lnTo>
                      <a:pt x="869980" y="476971"/>
                    </a:lnTo>
                    <a:lnTo>
                      <a:pt x="940544" y="398815"/>
                    </a:lnTo>
                    <a:lnTo>
                      <a:pt x="1011107" y="320660"/>
                    </a:lnTo>
                    <a:lnTo>
                      <a:pt x="1712718" y="320660"/>
                    </a:lnTo>
                    <a:cubicBezTo>
                      <a:pt x="1728349" y="320660"/>
                      <a:pt x="1739961" y="309048"/>
                      <a:pt x="1739961" y="293417"/>
                    </a:cubicBezTo>
                    <a:lnTo>
                      <a:pt x="1739961" y="27243"/>
                    </a:lnTo>
                    <a:cubicBezTo>
                      <a:pt x="1739961" y="11612"/>
                      <a:pt x="1728349" y="0"/>
                      <a:pt x="1712718" y="0"/>
                    </a:cubicBezTo>
                    <a:close/>
                  </a:path>
                </a:pathLst>
              </a:custGeom>
              <a:solidFill>
                <a:schemeClr val="accent2"/>
              </a:solidFill>
              <a:ln w="44634"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4201D5A0-A171-FF71-036D-839B726B359D}"/>
                  </a:ext>
                </a:extLst>
              </p:cNvPr>
              <p:cNvSpPr/>
              <p:nvPr/>
            </p:nvSpPr>
            <p:spPr>
              <a:xfrm>
                <a:off x="826405" y="2766734"/>
                <a:ext cx="1712699" cy="408707"/>
              </a:xfrm>
              <a:custGeom>
                <a:avLst/>
                <a:gdLst>
                  <a:gd name="connsiteX0" fmla="*/ 1713165 w 1740407"/>
                  <a:gd name="connsiteY0" fmla="*/ 156311 h 476970"/>
                  <a:gd name="connsiteX1" fmla="*/ 1011553 w 1740407"/>
                  <a:gd name="connsiteY1" fmla="*/ 156311 h 476970"/>
                  <a:gd name="connsiteX2" fmla="*/ 940990 w 1740407"/>
                  <a:gd name="connsiteY2" fmla="*/ 78155 h 476970"/>
                  <a:gd name="connsiteX3" fmla="*/ 870427 w 1740407"/>
                  <a:gd name="connsiteY3" fmla="*/ 0 h 476970"/>
                  <a:gd name="connsiteX4" fmla="*/ 799864 w 1740407"/>
                  <a:gd name="connsiteY4" fmla="*/ 78155 h 476970"/>
                  <a:gd name="connsiteX5" fmla="*/ 733320 w 1740407"/>
                  <a:gd name="connsiteY5" fmla="*/ 156311 h 476970"/>
                  <a:gd name="connsiteX6" fmla="*/ 160777 w 1740407"/>
                  <a:gd name="connsiteY6" fmla="*/ 156311 h 476970"/>
                  <a:gd name="connsiteX7" fmla="*/ 0 w 1740407"/>
                  <a:gd name="connsiteY7" fmla="*/ 316641 h 476970"/>
                  <a:gd name="connsiteX8" fmla="*/ 160777 w 1740407"/>
                  <a:gd name="connsiteY8" fmla="*/ 476971 h 476970"/>
                  <a:gd name="connsiteX9" fmla="*/ 1713165 w 1740407"/>
                  <a:gd name="connsiteY9" fmla="*/ 476971 h 476970"/>
                  <a:gd name="connsiteX10" fmla="*/ 1740408 w 1740407"/>
                  <a:gd name="connsiteY10" fmla="*/ 449728 h 476970"/>
                  <a:gd name="connsiteX11" fmla="*/ 1740408 w 1740407"/>
                  <a:gd name="connsiteY11" fmla="*/ 183553 h 476970"/>
                  <a:gd name="connsiteX12" fmla="*/ 1713165 w 1740407"/>
                  <a:gd name="connsiteY12" fmla="*/ 156311 h 47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0407" h="476970">
                    <a:moveTo>
                      <a:pt x="1713165" y="156311"/>
                    </a:moveTo>
                    <a:lnTo>
                      <a:pt x="1011553" y="156311"/>
                    </a:lnTo>
                    <a:lnTo>
                      <a:pt x="940990" y="78155"/>
                    </a:lnTo>
                    <a:lnTo>
                      <a:pt x="870427" y="0"/>
                    </a:lnTo>
                    <a:lnTo>
                      <a:pt x="799864" y="78155"/>
                    </a:lnTo>
                    <a:lnTo>
                      <a:pt x="733320" y="156311"/>
                    </a:lnTo>
                    <a:lnTo>
                      <a:pt x="160777" y="156311"/>
                    </a:lnTo>
                    <a:cubicBezTo>
                      <a:pt x="74583" y="156311"/>
                      <a:pt x="0" y="226874"/>
                      <a:pt x="0" y="316641"/>
                    </a:cubicBezTo>
                    <a:cubicBezTo>
                      <a:pt x="0" y="406408"/>
                      <a:pt x="74583" y="476971"/>
                      <a:pt x="160777" y="476971"/>
                    </a:cubicBezTo>
                    <a:lnTo>
                      <a:pt x="1713165" y="476971"/>
                    </a:lnTo>
                    <a:cubicBezTo>
                      <a:pt x="1728796" y="476971"/>
                      <a:pt x="1740408" y="465359"/>
                      <a:pt x="1740408" y="449728"/>
                    </a:cubicBezTo>
                    <a:lnTo>
                      <a:pt x="1740408" y="183553"/>
                    </a:lnTo>
                    <a:cubicBezTo>
                      <a:pt x="1740408" y="167922"/>
                      <a:pt x="1728796" y="156311"/>
                      <a:pt x="1713165" y="156311"/>
                    </a:cubicBezTo>
                    <a:close/>
                  </a:path>
                </a:pathLst>
              </a:custGeom>
              <a:solidFill>
                <a:schemeClr val="accent1"/>
              </a:solidFill>
              <a:ln w="44634" cap="flat">
                <a:noFill/>
                <a:prstDash val="solid"/>
                <a:miter/>
              </a:ln>
            </p:spPr>
            <p:txBody>
              <a:bodyPr rtlCol="0" anchor="ctr"/>
              <a:lstStyle/>
              <a:p>
                <a:endParaRPr lang="en-US" dirty="0"/>
              </a:p>
            </p:txBody>
          </p:sp>
        </p:grpSp>
        <p:sp>
          <p:nvSpPr>
            <p:cNvPr id="42" name="Rectangle: Rounded Corners 41">
              <a:extLst>
                <a:ext uri="{FF2B5EF4-FFF2-40B4-BE49-F238E27FC236}">
                  <a16:creationId xmlns:a16="http://schemas.microsoft.com/office/drawing/2014/main" id="{F487DE47-1EDF-FAA4-B1B3-A57867049CFC}"/>
                </a:ext>
              </a:extLst>
            </p:cNvPr>
            <p:cNvSpPr/>
            <p:nvPr/>
          </p:nvSpPr>
          <p:spPr>
            <a:xfrm flipH="1">
              <a:off x="826404" y="3881040"/>
              <a:ext cx="7491189" cy="365760"/>
            </a:xfrm>
            <a:prstGeom prst="roundRect">
              <a:avLst>
                <a:gd name="adj" fmla="val 50000"/>
              </a:avLst>
            </a:prstGeom>
            <a:solidFill>
              <a:schemeClr val="accent1"/>
            </a:solidFill>
            <a:ln>
              <a:noFill/>
            </a:ln>
          </p:spPr>
          <p:txBody>
            <a:bodyPr vert="horz" wrap="square" lIns="0" tIns="0" rIns="182880" bIns="0" rtlCol="0" anchor="ctr">
              <a:noAutofit/>
            </a:bodyPr>
            <a:lstStyle/>
            <a:p>
              <a:pPr algn="ctr" defTabSz="342883" rtl="1">
                <a:defRPr/>
              </a:pPr>
              <a:r>
                <a:rPr lang="en-US" sz="1200" b="1">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الأهداف الاستراتيجية للمجموعة</a:t>
              </a: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grpSp>
      <p:sp>
        <p:nvSpPr>
          <p:cNvPr id="50" name="Rectangle: Rounded Corners 49">
            <a:extLst>
              <a:ext uri="{FF2B5EF4-FFF2-40B4-BE49-F238E27FC236}">
                <a16:creationId xmlns:a16="http://schemas.microsoft.com/office/drawing/2014/main" id="{2463B8FC-F7D6-1506-E705-F73A57AE9A43}"/>
              </a:ext>
            </a:extLst>
          </p:cNvPr>
          <p:cNvSpPr/>
          <p:nvPr/>
        </p:nvSpPr>
        <p:spPr>
          <a:xfrm>
            <a:off x="823908" y="1998823"/>
            <a:ext cx="1715196" cy="692503"/>
          </a:xfrm>
          <a:prstGeom prst="roundRect">
            <a:avLst>
              <a:gd name="adj" fmla="val 6270"/>
            </a:avLst>
          </a:prstGeom>
          <a:solidFill>
            <a:schemeClr val="accent4">
              <a:lumMod val="20000"/>
              <a:lumOff val="80000"/>
            </a:schemeClr>
          </a:solidFill>
          <a:ln>
            <a:noFill/>
          </a:ln>
        </p:spPr>
        <p:txBody>
          <a:bodyPr vert="horz" wrap="square" lIns="0" tIns="0" rIns="0" bIns="0" rtlCol="0" anchor="ctr">
            <a:noAutofit/>
          </a:bodyPr>
          <a:lstStyle/>
          <a:p>
            <a:pPr algn="ctr" defTabSz="342883" rtl="1"/>
            <a:r>
              <a:rPr lang="en-US" sz="1200" b="1">
                <a:solidFill>
                  <a:schemeClr val="accent3">
                    <a:lumMod val="75000"/>
                  </a:schemeClr>
                </a:solidFill>
                <a:latin typeface="Sakkal Majalla" panose="02000000000000000000" pitchFamily="2" charset="-78"/>
                <a:cs typeface="Sakkal Majalla" panose="02000000000000000000" pitchFamily="2" charset="-78"/>
              </a:rPr>
              <a:t>التنافسية</a:t>
            </a:r>
            <a:endParaRPr lang="en-US" sz="1200" b="1" dirty="0">
              <a:solidFill>
                <a:schemeClr val="accent3">
                  <a:lumMod val="75000"/>
                </a:schemeClr>
              </a:solidFill>
              <a:latin typeface="Sakkal Majalla" panose="02000000000000000000" pitchFamily="2" charset="-78"/>
              <a:cs typeface="Sakkal Majalla" panose="02000000000000000000" pitchFamily="2" charset="-78"/>
            </a:endParaRPr>
          </a:p>
        </p:txBody>
      </p:sp>
      <p:sp>
        <p:nvSpPr>
          <p:cNvPr id="51" name="Rectangle: Rounded Corners 50">
            <a:extLst>
              <a:ext uri="{FF2B5EF4-FFF2-40B4-BE49-F238E27FC236}">
                <a16:creationId xmlns:a16="http://schemas.microsoft.com/office/drawing/2014/main" id="{8D90BD69-B279-DFB0-8C34-D6BBC1CBA445}"/>
              </a:ext>
            </a:extLst>
          </p:cNvPr>
          <p:cNvSpPr/>
          <p:nvPr/>
        </p:nvSpPr>
        <p:spPr>
          <a:xfrm>
            <a:off x="823908" y="2815302"/>
            <a:ext cx="1715196" cy="692503"/>
          </a:xfrm>
          <a:prstGeom prst="roundRect">
            <a:avLst>
              <a:gd name="adj" fmla="val 6270"/>
            </a:avLst>
          </a:prstGeom>
          <a:solidFill>
            <a:schemeClr val="accent4">
              <a:lumMod val="20000"/>
              <a:lumOff val="80000"/>
            </a:schemeClr>
          </a:solidFill>
          <a:ln>
            <a:noFill/>
          </a:ln>
        </p:spPr>
        <p:txBody>
          <a:bodyPr vert="horz" wrap="square" lIns="0" tIns="0" rIns="0" bIns="0" rtlCol="0" anchor="ctr">
            <a:noAutofit/>
          </a:bodyPr>
          <a:lstStyle/>
          <a:p>
            <a:pPr algn="ctr" defTabSz="342883" rtl="1"/>
            <a:r>
              <a:rPr lang="en-US" sz="1200" b="1" dirty="0" err="1">
                <a:solidFill>
                  <a:schemeClr val="accent3">
                    <a:lumMod val="75000"/>
                  </a:schemeClr>
                </a:solidFill>
                <a:latin typeface="Sakkal Majalla" panose="02000000000000000000" pitchFamily="2" charset="-78"/>
                <a:cs typeface="Sakkal Majalla" panose="02000000000000000000" pitchFamily="2" charset="-78"/>
              </a:rPr>
              <a:t>التموضع</a:t>
            </a:r>
            <a:r>
              <a:rPr lang="en-US" sz="1200" b="1" dirty="0">
                <a:solidFill>
                  <a:schemeClr val="accent3">
                    <a:lumMod val="75000"/>
                  </a:schemeClr>
                </a:solidFill>
                <a:latin typeface="Sakkal Majalla" panose="02000000000000000000" pitchFamily="2" charset="-78"/>
                <a:cs typeface="Sakkal Majalla" panose="02000000000000000000" pitchFamily="2" charset="-78"/>
              </a:rPr>
              <a:t> في </a:t>
            </a:r>
            <a:r>
              <a:rPr lang="en-US" sz="1200" b="1" dirty="0" err="1">
                <a:solidFill>
                  <a:schemeClr val="accent3">
                    <a:lumMod val="75000"/>
                  </a:schemeClr>
                </a:solidFill>
                <a:latin typeface="Sakkal Majalla" panose="02000000000000000000" pitchFamily="2" charset="-78"/>
                <a:cs typeface="Sakkal Majalla" panose="02000000000000000000" pitchFamily="2" charset="-78"/>
              </a:rPr>
              <a:t>السوق</a:t>
            </a:r>
            <a:r>
              <a:rPr lang="en-US" sz="1200" b="1" dirty="0">
                <a:solidFill>
                  <a:schemeClr val="accent3">
                    <a:lumMod val="75000"/>
                  </a:schemeClr>
                </a:solidFill>
                <a:latin typeface="Sakkal Majalla" panose="02000000000000000000" pitchFamily="2" charset="-78"/>
                <a:cs typeface="Sakkal Majalla" panose="02000000000000000000" pitchFamily="2" charset="-78"/>
              </a:rPr>
              <a:t> </a:t>
            </a:r>
            <a:r>
              <a:rPr lang="en-US" sz="1200" b="1" dirty="0" err="1">
                <a:solidFill>
                  <a:schemeClr val="accent3">
                    <a:lumMod val="75000"/>
                  </a:schemeClr>
                </a:solidFill>
                <a:latin typeface="Sakkal Majalla" panose="02000000000000000000" pitchFamily="2" charset="-78"/>
                <a:cs typeface="Sakkal Majalla" panose="02000000000000000000" pitchFamily="2" charset="-78"/>
              </a:rPr>
              <a:t>بين</a:t>
            </a:r>
            <a:r>
              <a:rPr lang="en-US" sz="1200" b="1" dirty="0">
                <a:solidFill>
                  <a:schemeClr val="accent3">
                    <a:lumMod val="75000"/>
                  </a:schemeClr>
                </a:solidFill>
                <a:latin typeface="Sakkal Majalla" panose="02000000000000000000" pitchFamily="2" charset="-78"/>
                <a:cs typeface="Sakkal Majalla" panose="02000000000000000000" pitchFamily="2" charset="-78"/>
              </a:rPr>
              <a:t> </a:t>
            </a:r>
            <a:r>
              <a:rPr lang="en-US" sz="1200" b="1" dirty="0" err="1">
                <a:solidFill>
                  <a:schemeClr val="accent3">
                    <a:lumMod val="75000"/>
                  </a:schemeClr>
                </a:solidFill>
                <a:latin typeface="Sakkal Majalla" panose="02000000000000000000" pitchFamily="2" charset="-78"/>
                <a:cs typeface="Sakkal Majalla" panose="02000000000000000000" pitchFamily="2" charset="-78"/>
              </a:rPr>
              <a:t>المنافسين</a:t>
            </a:r>
            <a:endParaRPr lang="en-US" sz="1200" b="1" dirty="0">
              <a:solidFill>
                <a:schemeClr val="accent3">
                  <a:lumMod val="75000"/>
                </a:schemeClr>
              </a:solidFill>
              <a:latin typeface="Sakkal Majalla" panose="02000000000000000000" pitchFamily="2" charset="-78"/>
              <a:cs typeface="Sakkal Majalla" panose="02000000000000000000" pitchFamily="2" charset="-78"/>
            </a:endParaRPr>
          </a:p>
        </p:txBody>
      </p:sp>
      <p:sp>
        <p:nvSpPr>
          <p:cNvPr id="52" name="Rectangle: Rounded Corners 51">
            <a:extLst>
              <a:ext uri="{FF2B5EF4-FFF2-40B4-BE49-F238E27FC236}">
                <a16:creationId xmlns:a16="http://schemas.microsoft.com/office/drawing/2014/main" id="{49CD4262-0887-2A98-0550-9B56D1A2699E}"/>
              </a:ext>
            </a:extLst>
          </p:cNvPr>
          <p:cNvSpPr/>
          <p:nvPr/>
        </p:nvSpPr>
        <p:spPr>
          <a:xfrm>
            <a:off x="2750071" y="1998823"/>
            <a:ext cx="1715196" cy="692503"/>
          </a:xfrm>
          <a:prstGeom prst="roundRect">
            <a:avLst>
              <a:gd name="adj" fmla="val 6270"/>
            </a:avLst>
          </a:prstGeom>
          <a:solidFill>
            <a:schemeClr val="accent4">
              <a:lumMod val="20000"/>
              <a:lumOff val="80000"/>
            </a:schemeClr>
          </a:solidFill>
          <a:ln>
            <a:noFill/>
          </a:ln>
        </p:spPr>
        <p:txBody>
          <a:bodyPr vert="horz" wrap="square" lIns="0" tIns="0" rIns="0" bIns="0" rtlCol="0" anchor="ctr">
            <a:noAutofit/>
          </a:bodyPr>
          <a:lstStyle/>
          <a:p>
            <a:pPr algn="ctr" defTabSz="342883" rtl="1"/>
            <a:r>
              <a:rPr lang="en-US" sz="1200" b="1">
                <a:solidFill>
                  <a:schemeClr val="accent3">
                    <a:lumMod val="75000"/>
                  </a:schemeClr>
                </a:solidFill>
                <a:latin typeface="Sakkal Majalla" panose="02000000000000000000" pitchFamily="2" charset="-78"/>
                <a:cs typeface="Sakkal Majalla" panose="02000000000000000000" pitchFamily="2" charset="-78"/>
              </a:rPr>
              <a:t>التوسع والنمو</a:t>
            </a:r>
            <a:endParaRPr lang="en-US" sz="1200" b="1" dirty="0">
              <a:solidFill>
                <a:schemeClr val="accent3">
                  <a:lumMod val="75000"/>
                </a:schemeClr>
              </a:solidFill>
              <a:latin typeface="Sakkal Majalla" panose="02000000000000000000" pitchFamily="2" charset="-78"/>
              <a:cs typeface="Sakkal Majalla" panose="02000000000000000000" pitchFamily="2" charset="-78"/>
            </a:endParaRPr>
          </a:p>
        </p:txBody>
      </p:sp>
      <p:sp>
        <p:nvSpPr>
          <p:cNvPr id="53" name="Rectangle: Rounded Corners 52">
            <a:extLst>
              <a:ext uri="{FF2B5EF4-FFF2-40B4-BE49-F238E27FC236}">
                <a16:creationId xmlns:a16="http://schemas.microsoft.com/office/drawing/2014/main" id="{532E81F5-8DB2-84FF-D9E4-C7B0B63FD81A}"/>
              </a:ext>
            </a:extLst>
          </p:cNvPr>
          <p:cNvSpPr/>
          <p:nvPr/>
        </p:nvSpPr>
        <p:spPr>
          <a:xfrm>
            <a:off x="2750071" y="2815302"/>
            <a:ext cx="1715196" cy="692503"/>
          </a:xfrm>
          <a:prstGeom prst="roundRect">
            <a:avLst>
              <a:gd name="adj" fmla="val 6270"/>
            </a:avLst>
          </a:prstGeom>
          <a:solidFill>
            <a:schemeClr val="accent4">
              <a:lumMod val="20000"/>
              <a:lumOff val="80000"/>
            </a:schemeClr>
          </a:solidFill>
          <a:ln>
            <a:noFill/>
          </a:ln>
        </p:spPr>
        <p:txBody>
          <a:bodyPr vert="horz" wrap="square" lIns="0" tIns="0" rIns="0" bIns="0" rtlCol="0" anchor="ctr">
            <a:noAutofit/>
          </a:bodyPr>
          <a:lstStyle/>
          <a:p>
            <a:pPr algn="ctr" defTabSz="342883" rtl="1"/>
            <a:r>
              <a:rPr lang="en-US" sz="1200" b="1" dirty="0" err="1">
                <a:solidFill>
                  <a:schemeClr val="accent3">
                    <a:lumMod val="75000"/>
                  </a:schemeClr>
                </a:solidFill>
                <a:latin typeface="Sakkal Majalla" panose="02000000000000000000" pitchFamily="2" charset="-78"/>
                <a:cs typeface="Sakkal Majalla" panose="02000000000000000000" pitchFamily="2" charset="-78"/>
              </a:rPr>
              <a:t>التوسع</a:t>
            </a:r>
            <a:r>
              <a:rPr lang="en-US" sz="1200" b="1" dirty="0">
                <a:solidFill>
                  <a:schemeClr val="accent3">
                    <a:lumMod val="75000"/>
                  </a:schemeClr>
                </a:solidFill>
                <a:latin typeface="Sakkal Majalla" panose="02000000000000000000" pitchFamily="2" charset="-78"/>
                <a:cs typeface="Sakkal Majalla" panose="02000000000000000000" pitchFamily="2" charset="-78"/>
              </a:rPr>
              <a:t> </a:t>
            </a:r>
            <a:r>
              <a:rPr lang="en-US" sz="1200" b="1" dirty="0" err="1">
                <a:solidFill>
                  <a:schemeClr val="accent3">
                    <a:lumMod val="75000"/>
                  </a:schemeClr>
                </a:solidFill>
                <a:latin typeface="Sakkal Majalla" panose="02000000000000000000" pitchFamily="2" charset="-78"/>
                <a:cs typeface="Sakkal Majalla" panose="02000000000000000000" pitchFamily="2" charset="-78"/>
              </a:rPr>
              <a:t>والنمو</a:t>
            </a:r>
            <a:r>
              <a:rPr lang="en-US" sz="1200" b="1" dirty="0">
                <a:solidFill>
                  <a:schemeClr val="accent3">
                    <a:lumMod val="75000"/>
                  </a:schemeClr>
                </a:solidFill>
                <a:latin typeface="Sakkal Majalla" panose="02000000000000000000" pitchFamily="2" charset="-78"/>
                <a:cs typeface="Sakkal Majalla" panose="02000000000000000000" pitchFamily="2" charset="-78"/>
              </a:rPr>
              <a:t> في </a:t>
            </a:r>
            <a:r>
              <a:rPr lang="en-US" sz="1200" b="1" dirty="0" err="1">
                <a:solidFill>
                  <a:schemeClr val="accent3">
                    <a:lumMod val="75000"/>
                  </a:schemeClr>
                </a:solidFill>
                <a:latin typeface="Sakkal Majalla" panose="02000000000000000000" pitchFamily="2" charset="-78"/>
                <a:cs typeface="Sakkal Majalla" panose="02000000000000000000" pitchFamily="2" charset="-78"/>
              </a:rPr>
              <a:t>قطاعات</a:t>
            </a:r>
            <a:r>
              <a:rPr lang="en-US" sz="1200" b="1" dirty="0">
                <a:solidFill>
                  <a:schemeClr val="accent3">
                    <a:lumMod val="75000"/>
                  </a:schemeClr>
                </a:solidFill>
                <a:latin typeface="Sakkal Majalla" panose="02000000000000000000" pitchFamily="2" charset="-78"/>
                <a:cs typeface="Sakkal Majalla" panose="02000000000000000000" pitchFamily="2" charset="-78"/>
              </a:rPr>
              <a:t> </a:t>
            </a:r>
            <a:r>
              <a:rPr lang="en-US" sz="1200" b="1" dirty="0" err="1">
                <a:solidFill>
                  <a:schemeClr val="accent3">
                    <a:lumMod val="75000"/>
                  </a:schemeClr>
                </a:solidFill>
                <a:latin typeface="Sakkal Majalla" panose="02000000000000000000" pitchFamily="2" charset="-78"/>
                <a:cs typeface="Sakkal Majalla" panose="02000000000000000000" pitchFamily="2" charset="-78"/>
              </a:rPr>
              <a:t>ذات</a:t>
            </a:r>
            <a:r>
              <a:rPr lang="en-US" sz="1200" b="1" dirty="0">
                <a:solidFill>
                  <a:schemeClr val="accent3">
                    <a:lumMod val="75000"/>
                  </a:schemeClr>
                </a:solidFill>
                <a:latin typeface="Sakkal Majalla" panose="02000000000000000000" pitchFamily="2" charset="-78"/>
                <a:cs typeface="Sakkal Majalla" panose="02000000000000000000" pitchFamily="2" charset="-78"/>
              </a:rPr>
              <a:t> </a:t>
            </a:r>
            <a:r>
              <a:rPr lang="en-US" sz="1200" b="1" dirty="0" err="1">
                <a:solidFill>
                  <a:schemeClr val="accent3">
                    <a:lumMod val="75000"/>
                  </a:schemeClr>
                </a:solidFill>
                <a:latin typeface="Sakkal Majalla" panose="02000000000000000000" pitchFamily="2" charset="-78"/>
                <a:cs typeface="Sakkal Majalla" panose="02000000000000000000" pitchFamily="2" charset="-78"/>
              </a:rPr>
              <a:t>قيمة</a:t>
            </a:r>
            <a:r>
              <a:rPr lang="en-US" sz="1200" b="1" dirty="0">
                <a:solidFill>
                  <a:schemeClr val="accent3">
                    <a:lumMod val="75000"/>
                  </a:schemeClr>
                </a:solidFill>
                <a:latin typeface="Sakkal Majalla" panose="02000000000000000000" pitchFamily="2" charset="-78"/>
                <a:cs typeface="Sakkal Majalla" panose="02000000000000000000" pitchFamily="2" charset="-78"/>
              </a:rPr>
              <a:t> </a:t>
            </a:r>
            <a:r>
              <a:rPr lang="en-US" sz="1200" b="1" dirty="0" err="1">
                <a:solidFill>
                  <a:schemeClr val="accent3">
                    <a:lumMod val="75000"/>
                  </a:schemeClr>
                </a:solidFill>
                <a:latin typeface="Sakkal Majalla" panose="02000000000000000000" pitchFamily="2" charset="-78"/>
                <a:cs typeface="Sakkal Majalla" panose="02000000000000000000" pitchFamily="2" charset="-78"/>
              </a:rPr>
              <a:t>مضافة</a:t>
            </a:r>
            <a:endParaRPr lang="en-US" sz="1200" b="1" dirty="0">
              <a:solidFill>
                <a:schemeClr val="accent3">
                  <a:lumMod val="75000"/>
                </a:schemeClr>
              </a:solidFill>
              <a:latin typeface="Sakkal Majalla" panose="02000000000000000000" pitchFamily="2" charset="-78"/>
              <a:cs typeface="Sakkal Majalla" panose="02000000000000000000" pitchFamily="2" charset="-78"/>
            </a:endParaRPr>
          </a:p>
        </p:txBody>
      </p:sp>
      <p:sp>
        <p:nvSpPr>
          <p:cNvPr id="54" name="Rectangle: Rounded Corners 53">
            <a:extLst>
              <a:ext uri="{FF2B5EF4-FFF2-40B4-BE49-F238E27FC236}">
                <a16:creationId xmlns:a16="http://schemas.microsoft.com/office/drawing/2014/main" id="{0CCFA14D-2B6E-AC2C-D525-FCCB9F56AF60}"/>
              </a:ext>
            </a:extLst>
          </p:cNvPr>
          <p:cNvSpPr/>
          <p:nvPr/>
        </p:nvSpPr>
        <p:spPr>
          <a:xfrm>
            <a:off x="4676234" y="1998823"/>
            <a:ext cx="1715196" cy="692503"/>
          </a:xfrm>
          <a:prstGeom prst="roundRect">
            <a:avLst>
              <a:gd name="adj" fmla="val 6270"/>
            </a:avLst>
          </a:prstGeom>
          <a:solidFill>
            <a:schemeClr val="accent4">
              <a:lumMod val="20000"/>
              <a:lumOff val="80000"/>
            </a:schemeClr>
          </a:solidFill>
          <a:ln>
            <a:noFill/>
          </a:ln>
        </p:spPr>
        <p:txBody>
          <a:bodyPr vert="horz" wrap="square" lIns="0" tIns="0" rIns="0" bIns="0" rtlCol="0" anchor="ctr">
            <a:noAutofit/>
          </a:bodyPr>
          <a:lstStyle/>
          <a:p>
            <a:pPr algn="ctr" defTabSz="342883" rtl="1"/>
            <a:r>
              <a:rPr lang="en-US" sz="1200" b="1">
                <a:solidFill>
                  <a:schemeClr val="accent3">
                    <a:lumMod val="75000"/>
                  </a:schemeClr>
                </a:solidFill>
                <a:latin typeface="Sakkal Majalla" panose="02000000000000000000" pitchFamily="2" charset="-78"/>
                <a:cs typeface="Sakkal Majalla" panose="02000000000000000000" pitchFamily="2" charset="-78"/>
              </a:rPr>
              <a:t>الاستدامة</a:t>
            </a:r>
            <a:endParaRPr lang="en-US" sz="1200" b="1" dirty="0">
              <a:solidFill>
                <a:schemeClr val="accent3">
                  <a:lumMod val="75000"/>
                </a:schemeClr>
              </a:solidFill>
              <a:latin typeface="Sakkal Majalla" panose="02000000000000000000" pitchFamily="2" charset="-78"/>
              <a:cs typeface="Sakkal Majalla" panose="02000000000000000000" pitchFamily="2" charset="-78"/>
            </a:endParaRPr>
          </a:p>
        </p:txBody>
      </p:sp>
      <p:sp>
        <p:nvSpPr>
          <p:cNvPr id="55" name="Rectangle: Rounded Corners 54">
            <a:extLst>
              <a:ext uri="{FF2B5EF4-FFF2-40B4-BE49-F238E27FC236}">
                <a16:creationId xmlns:a16="http://schemas.microsoft.com/office/drawing/2014/main" id="{D4BB906E-5361-63E8-500D-846963910CEC}"/>
              </a:ext>
            </a:extLst>
          </p:cNvPr>
          <p:cNvSpPr/>
          <p:nvPr/>
        </p:nvSpPr>
        <p:spPr>
          <a:xfrm>
            <a:off x="4676234" y="2815302"/>
            <a:ext cx="1715196" cy="692503"/>
          </a:xfrm>
          <a:prstGeom prst="roundRect">
            <a:avLst>
              <a:gd name="adj" fmla="val 6270"/>
            </a:avLst>
          </a:prstGeom>
          <a:solidFill>
            <a:schemeClr val="accent4">
              <a:lumMod val="20000"/>
              <a:lumOff val="80000"/>
            </a:schemeClr>
          </a:solidFill>
          <a:ln>
            <a:noFill/>
          </a:ln>
        </p:spPr>
        <p:txBody>
          <a:bodyPr vert="horz" wrap="square" lIns="0" tIns="0" rIns="0" bIns="0" rtlCol="0" anchor="ctr">
            <a:noAutofit/>
          </a:bodyPr>
          <a:lstStyle/>
          <a:p>
            <a:pPr algn="ctr" defTabSz="342883" rtl="1"/>
            <a:r>
              <a:rPr lang="en-US" sz="1200" b="1">
                <a:solidFill>
                  <a:schemeClr val="accent3">
                    <a:lumMod val="75000"/>
                  </a:schemeClr>
                </a:solidFill>
                <a:latin typeface="Sakkal Majalla" panose="02000000000000000000" pitchFamily="2" charset="-78"/>
                <a:cs typeface="Sakkal Majalla" panose="02000000000000000000" pitchFamily="2" charset="-78"/>
              </a:rPr>
              <a:t>تحقيق الاستدامة المالية</a:t>
            </a:r>
            <a:endParaRPr lang="en-US" sz="1200" b="1" dirty="0">
              <a:solidFill>
                <a:schemeClr val="accent3">
                  <a:lumMod val="75000"/>
                </a:schemeClr>
              </a:solidFill>
              <a:latin typeface="Sakkal Majalla" panose="02000000000000000000" pitchFamily="2" charset="-78"/>
              <a:cs typeface="Sakkal Majalla" panose="02000000000000000000" pitchFamily="2" charset="-78"/>
            </a:endParaRPr>
          </a:p>
        </p:txBody>
      </p:sp>
      <p:sp>
        <p:nvSpPr>
          <p:cNvPr id="56" name="Rectangle: Rounded Corners 55">
            <a:extLst>
              <a:ext uri="{FF2B5EF4-FFF2-40B4-BE49-F238E27FC236}">
                <a16:creationId xmlns:a16="http://schemas.microsoft.com/office/drawing/2014/main" id="{51EE2330-1C4D-4160-8394-8D971EAC8187}"/>
              </a:ext>
            </a:extLst>
          </p:cNvPr>
          <p:cNvSpPr/>
          <p:nvPr/>
        </p:nvSpPr>
        <p:spPr>
          <a:xfrm>
            <a:off x="6602397" y="1998823"/>
            <a:ext cx="1715196" cy="692503"/>
          </a:xfrm>
          <a:prstGeom prst="roundRect">
            <a:avLst>
              <a:gd name="adj" fmla="val 6270"/>
            </a:avLst>
          </a:prstGeom>
          <a:solidFill>
            <a:schemeClr val="accent4">
              <a:lumMod val="20000"/>
              <a:lumOff val="80000"/>
            </a:schemeClr>
          </a:solidFill>
          <a:ln>
            <a:noFill/>
          </a:ln>
        </p:spPr>
        <p:txBody>
          <a:bodyPr vert="horz" wrap="square" lIns="0" tIns="0" rIns="0" bIns="0" rtlCol="0" anchor="ctr">
            <a:noAutofit/>
          </a:bodyPr>
          <a:lstStyle/>
          <a:p>
            <a:pPr algn="ctr" defTabSz="342883" rtl="1"/>
            <a:r>
              <a:rPr lang="en-US" sz="1200" b="1">
                <a:solidFill>
                  <a:schemeClr val="accent3">
                    <a:lumMod val="75000"/>
                  </a:schemeClr>
                </a:solidFill>
                <a:latin typeface="Sakkal Majalla" panose="02000000000000000000" pitchFamily="2" charset="-78"/>
                <a:cs typeface="Sakkal Majalla" panose="02000000000000000000" pitchFamily="2" charset="-78"/>
              </a:rPr>
              <a:t>التمكين</a:t>
            </a:r>
            <a:endParaRPr lang="en-US" sz="1200" b="1" dirty="0">
              <a:solidFill>
                <a:schemeClr val="accent1"/>
              </a:solidFill>
              <a:latin typeface="Sakkal Majalla" panose="02000000000000000000" pitchFamily="2" charset="-78"/>
              <a:cs typeface="Sakkal Majalla" panose="02000000000000000000" pitchFamily="2" charset="-78"/>
            </a:endParaRPr>
          </a:p>
        </p:txBody>
      </p:sp>
      <p:sp>
        <p:nvSpPr>
          <p:cNvPr id="57" name="Rectangle: Rounded Corners 56">
            <a:extLst>
              <a:ext uri="{FF2B5EF4-FFF2-40B4-BE49-F238E27FC236}">
                <a16:creationId xmlns:a16="http://schemas.microsoft.com/office/drawing/2014/main" id="{F9FB45D7-CBA4-2141-2822-39E857DA1929}"/>
              </a:ext>
            </a:extLst>
          </p:cNvPr>
          <p:cNvSpPr/>
          <p:nvPr/>
        </p:nvSpPr>
        <p:spPr>
          <a:xfrm>
            <a:off x="6602397" y="2815302"/>
            <a:ext cx="1715196" cy="692503"/>
          </a:xfrm>
          <a:prstGeom prst="roundRect">
            <a:avLst>
              <a:gd name="adj" fmla="val 6270"/>
            </a:avLst>
          </a:prstGeom>
          <a:solidFill>
            <a:schemeClr val="accent4">
              <a:lumMod val="20000"/>
              <a:lumOff val="80000"/>
            </a:schemeClr>
          </a:solidFill>
          <a:ln>
            <a:noFill/>
          </a:ln>
        </p:spPr>
        <p:txBody>
          <a:bodyPr vert="horz" wrap="square" lIns="0" tIns="0" rIns="0" bIns="0" rtlCol="0" anchor="ctr">
            <a:noAutofit/>
          </a:bodyPr>
          <a:lstStyle/>
          <a:p>
            <a:pPr algn="ctr" defTabSz="342883" rtl="1"/>
            <a:r>
              <a:rPr lang="en-US" sz="1200" b="1">
                <a:solidFill>
                  <a:schemeClr val="accent3">
                    <a:lumMod val="75000"/>
                  </a:schemeClr>
                </a:solidFill>
                <a:latin typeface="Sakkal Majalla" panose="02000000000000000000" pitchFamily="2" charset="-78"/>
                <a:cs typeface="Sakkal Majalla" panose="02000000000000000000" pitchFamily="2" charset="-78"/>
              </a:rPr>
              <a:t>رفع جودة وكفاءة التميز التشغيلي والمؤسسي</a:t>
            </a:r>
            <a:endParaRPr lang="en-US" sz="1200" b="1" dirty="0">
              <a:solidFill>
                <a:schemeClr val="accent3">
                  <a:lumMod val="75000"/>
                </a:schemeClr>
              </a:solidFill>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34508455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1969E7-EEC7-69E1-7C73-476370354812}"/>
            </a:ext>
          </a:extLst>
        </p:cNvPr>
        <p:cNvGrpSpPr/>
        <p:nvPr/>
      </p:nvGrpSpPr>
      <p:grpSpPr>
        <a:xfrm>
          <a:off x="0" y="0"/>
          <a:ext cx="0" cy="0"/>
          <a:chOff x="0" y="0"/>
          <a:chExt cx="0" cy="0"/>
        </a:xfrm>
      </p:grpSpPr>
      <p:sp>
        <p:nvSpPr>
          <p:cNvPr id="54" name="Rectangle: Rounded Corners 38">
            <a:extLst>
              <a:ext uri="{FF2B5EF4-FFF2-40B4-BE49-F238E27FC236}">
                <a16:creationId xmlns:a16="http://schemas.microsoft.com/office/drawing/2014/main" id="{EA3956BF-47E3-D6C1-1B9F-AC4BFC63D4DB}"/>
              </a:ext>
            </a:extLst>
          </p:cNvPr>
          <p:cNvSpPr/>
          <p:nvPr/>
        </p:nvSpPr>
        <p:spPr>
          <a:xfrm flipH="1">
            <a:off x="828908" y="4317930"/>
            <a:ext cx="7491189" cy="349399"/>
          </a:xfrm>
          <a:prstGeom prst="roundRect">
            <a:avLst>
              <a:gd name="adj" fmla="val 50000"/>
            </a:avLst>
          </a:prstGeom>
          <a:solidFill>
            <a:schemeClr val="accent1"/>
          </a:solidFill>
          <a:ln>
            <a:noFill/>
          </a:ln>
        </p:spPr>
        <p:txBody>
          <a:bodyPr vert="horz" wrap="square" lIns="0" tIns="0" rIns="182880" bIns="0" rtlCol="0" anchor="ctr">
            <a:noAutofit/>
          </a:bodyPr>
          <a:lstStyle/>
          <a:p>
            <a:pPr marL="0" marR="0" lvl="0" indent="0" algn="ctr" defTabSz="171450" rtl="0"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dirty="0">
                <a:ln>
                  <a:noFill/>
                </a:ln>
                <a:solidFill>
                  <a:srgbClr val="E7E6E6"/>
                </a:solidFill>
                <a:effectLst/>
                <a:uLnTx/>
                <a:uFillTx/>
                <a:latin typeface="Sakkal Majalla" panose="02000000000000000000" pitchFamily="2" charset="-78"/>
                <a:ea typeface="+mn-ea"/>
                <a:cs typeface="Sakkal Majalla" panose="02000000000000000000" pitchFamily="2" charset="-78"/>
              </a:rPr>
              <a:t>تم اقتراح الركائز الجديدة من خلال: الوضوح والدقة, المنطق السببي, التركيز: تحويل الأهداف الى مجالات عمل قابلة للقياس</a:t>
            </a:r>
          </a:p>
        </p:txBody>
      </p:sp>
      <p:sp>
        <p:nvSpPr>
          <p:cNvPr id="36" name="Rectangle: Rounded Corners 49">
            <a:extLst>
              <a:ext uri="{FF2B5EF4-FFF2-40B4-BE49-F238E27FC236}">
                <a16:creationId xmlns:a16="http://schemas.microsoft.com/office/drawing/2014/main" id="{5959ECC4-4AF2-371B-9465-96FBD48B8FDB}"/>
              </a:ext>
            </a:extLst>
          </p:cNvPr>
          <p:cNvSpPr/>
          <p:nvPr/>
        </p:nvSpPr>
        <p:spPr>
          <a:xfrm>
            <a:off x="821408" y="2900323"/>
            <a:ext cx="1715196" cy="692503"/>
          </a:xfrm>
          <a:prstGeom prst="roundRect">
            <a:avLst>
              <a:gd name="adj" fmla="val 6270"/>
            </a:avLst>
          </a:prstGeom>
          <a:solidFill>
            <a:schemeClr val="accent4">
              <a:lumMod val="20000"/>
              <a:lumOff val="80000"/>
            </a:schemeClr>
          </a:solidFill>
          <a:ln>
            <a:noFill/>
          </a:ln>
        </p:spPr>
        <p:txBody>
          <a:bodyPr vert="horz" wrap="square" lIns="0" tIns="0" rIns="0" bIns="0" rtlCol="0" anchor="ctr">
            <a:noAutofit/>
          </a:bodyPr>
          <a:lstStyle/>
          <a:p>
            <a:pPr marL="0" marR="0" lvl="0" indent="0" algn="ctr" defTabSz="685265" rtl="0" eaLnBrk="1" fontAlgn="base"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الصياغة تميل ان تكون هدف اكثر من انها محور عمل </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Rectangle: Rounded Corners 51">
            <a:extLst>
              <a:ext uri="{FF2B5EF4-FFF2-40B4-BE49-F238E27FC236}">
                <a16:creationId xmlns:a16="http://schemas.microsoft.com/office/drawing/2014/main" id="{713D372F-C5E3-6C14-4CC6-D947F0585AEF}"/>
              </a:ext>
            </a:extLst>
          </p:cNvPr>
          <p:cNvSpPr/>
          <p:nvPr/>
        </p:nvSpPr>
        <p:spPr>
          <a:xfrm>
            <a:off x="2747571" y="2900323"/>
            <a:ext cx="1715196" cy="692503"/>
          </a:xfrm>
          <a:prstGeom prst="roundRect">
            <a:avLst>
              <a:gd name="adj" fmla="val 6270"/>
            </a:avLst>
          </a:prstGeom>
          <a:solidFill>
            <a:schemeClr val="accent4">
              <a:lumMod val="20000"/>
              <a:lumOff val="80000"/>
            </a:schemeClr>
          </a:solidFill>
          <a:ln>
            <a:noFill/>
          </a:ln>
        </p:spPr>
        <p:txBody>
          <a:bodyPr vert="horz" wrap="square" lIns="0" tIns="0" rIns="0" bIns="0" rtlCol="0" anchor="ctr">
            <a:noAutofit/>
          </a:bodyPr>
          <a:lstStyle/>
          <a:p>
            <a:pPr marL="0" marR="0" lvl="0" indent="0" algn="ctr" defTabSz="1828709"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غياب التحديد الدقيق للقيمة المضافة </a:t>
            </a:r>
            <a:endParaRPr kumimoji="0" lang="ar-SA" sz="11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38" name="Rectangle: Rounded Corners 53">
            <a:extLst>
              <a:ext uri="{FF2B5EF4-FFF2-40B4-BE49-F238E27FC236}">
                <a16:creationId xmlns:a16="http://schemas.microsoft.com/office/drawing/2014/main" id="{896D5663-904C-A19B-1D82-C998DA9756A8}"/>
              </a:ext>
            </a:extLst>
          </p:cNvPr>
          <p:cNvSpPr/>
          <p:nvPr/>
        </p:nvSpPr>
        <p:spPr>
          <a:xfrm>
            <a:off x="4673734" y="2900323"/>
            <a:ext cx="1715196" cy="692503"/>
          </a:xfrm>
          <a:prstGeom prst="roundRect">
            <a:avLst>
              <a:gd name="adj" fmla="val 6270"/>
            </a:avLst>
          </a:prstGeom>
          <a:solidFill>
            <a:schemeClr val="accent4">
              <a:lumMod val="20000"/>
              <a:lumOff val="80000"/>
            </a:schemeClr>
          </a:solidFill>
          <a:ln>
            <a:noFill/>
          </a:ln>
        </p:spPr>
        <p:txBody>
          <a:bodyPr vert="horz" wrap="square" lIns="0" tIns="0" rIns="0" bIns="0" rtlCol="0" anchor="ctr">
            <a:noAutofit/>
          </a:bodyPr>
          <a:lstStyle/>
          <a:p>
            <a:pPr marL="0" marR="0" lvl="0" indent="0" algn="ctr" defTabSz="1828709"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تحسين الصياغة للاستدامة المالية لزيادة التركيز على المرونة</a:t>
            </a:r>
          </a:p>
        </p:txBody>
      </p:sp>
      <p:sp>
        <p:nvSpPr>
          <p:cNvPr id="39" name="Rectangle: Rounded Corners 55">
            <a:extLst>
              <a:ext uri="{FF2B5EF4-FFF2-40B4-BE49-F238E27FC236}">
                <a16:creationId xmlns:a16="http://schemas.microsoft.com/office/drawing/2014/main" id="{6C6CF2B9-5F8E-1993-8C25-4E4A1A824DA2}"/>
              </a:ext>
            </a:extLst>
          </p:cNvPr>
          <p:cNvSpPr/>
          <p:nvPr/>
        </p:nvSpPr>
        <p:spPr>
          <a:xfrm>
            <a:off x="6599897" y="2900323"/>
            <a:ext cx="1715196" cy="692503"/>
          </a:xfrm>
          <a:prstGeom prst="roundRect">
            <a:avLst>
              <a:gd name="adj" fmla="val 6270"/>
            </a:avLst>
          </a:prstGeom>
          <a:solidFill>
            <a:schemeClr val="accent4">
              <a:lumMod val="20000"/>
              <a:lumOff val="80000"/>
            </a:schemeClr>
          </a:solidFill>
          <a:ln>
            <a:noFill/>
          </a:ln>
        </p:spPr>
        <p:txBody>
          <a:bodyPr vert="horz" wrap="square" lIns="0" tIns="0" rIns="0" bIns="0" rtlCol="0" anchor="ctr">
            <a:noAutofit/>
          </a:bodyPr>
          <a:lstStyle/>
          <a:p>
            <a:pPr marL="0" marR="0" lvl="0" indent="0" algn="ctr" defTabSz="1828709"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الركيزة تحتاج </a:t>
            </a:r>
            <a:r>
              <a:rPr kumimoji="0" lang="ar-SA" sz="1100" b="1"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للالهام</a:t>
            </a:r>
            <a:r>
              <a:rPr kumimoji="0" lang="ar-SA" sz="1100" b="1"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تستبدل بركيزة أوضح تركز على الحوكمة والتنفيذ</a:t>
            </a:r>
          </a:p>
        </p:txBody>
      </p:sp>
      <p:sp>
        <p:nvSpPr>
          <p:cNvPr id="19" name="Rectangle: Rounded Corners 49">
            <a:extLst>
              <a:ext uri="{FF2B5EF4-FFF2-40B4-BE49-F238E27FC236}">
                <a16:creationId xmlns:a16="http://schemas.microsoft.com/office/drawing/2014/main" id="{C2AD19D5-B027-8D45-BAFC-EAE3607F749A}"/>
              </a:ext>
            </a:extLst>
          </p:cNvPr>
          <p:cNvSpPr/>
          <p:nvPr/>
        </p:nvSpPr>
        <p:spPr>
          <a:xfrm>
            <a:off x="828908" y="1789896"/>
            <a:ext cx="1715196" cy="692503"/>
          </a:xfrm>
          <a:prstGeom prst="roundRect">
            <a:avLst>
              <a:gd name="adj" fmla="val 6270"/>
            </a:avLst>
          </a:prstGeom>
          <a:solidFill>
            <a:schemeClr val="accent4">
              <a:lumMod val="20000"/>
              <a:lumOff val="80000"/>
            </a:schemeClr>
          </a:solidFill>
          <a:ln>
            <a:noFill/>
          </a:ln>
        </p:spPr>
        <p:txBody>
          <a:bodyPr vert="horz" wrap="square" lIns="0" tIns="0" rIns="0" bIns="0" rtlCol="0" anchor="ctr">
            <a:noAutofit/>
          </a:bodyPr>
          <a:lstStyle/>
          <a:p>
            <a:pPr marL="0" marR="0" lvl="0" indent="0" algn="ctr" defTabSz="685265" rtl="0" eaLnBrk="1" fontAlgn="base"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التموضع في السوق بين المنافسين</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1C6020D9-36E2-7797-123F-EB667EB45A15}"/>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marL="0" marR="0" lvl="0" indent="0" algn="r" defTabSz="1828709" rtl="1" eaLnBrk="1" fontAlgn="auto" latinLnBrk="0" hangingPunct="1">
              <a:lnSpc>
                <a:spcPct val="115000"/>
              </a:lnSpc>
              <a:spcBef>
                <a:spcPct val="0"/>
              </a:spcBef>
              <a:spcAft>
                <a:spcPts val="300"/>
              </a:spcAft>
              <a:buClrTx/>
              <a:buSzTx/>
              <a:buFontTx/>
              <a:buNone/>
              <a:tabLst/>
              <a:defRPr/>
            </a:pPr>
            <a:r>
              <a:rPr kumimoji="0" lang="ar-SA" sz="1800" b="1" i="0" u="none" strike="noStrike" kern="100" cap="none" spc="0" normalizeH="0" baseline="0" noProof="0" dirty="0">
                <a:ln>
                  <a:noFill/>
                </a:ln>
                <a:solidFill>
                  <a:srgbClr val="002060"/>
                </a:solidFill>
                <a:effectLst/>
                <a:uLnTx/>
                <a:uFillTx/>
                <a:latin typeface="Aptos" panose="020B0004020202020204" pitchFamily="34" charset="0"/>
                <a:ea typeface="Aptos" panose="020B0004020202020204" pitchFamily="34" charset="0"/>
                <a:cs typeface="Sakkal Majalla" panose="02000000000000000000" pitchFamily="2" charset="-78"/>
              </a:rPr>
              <a:t>ركائز المجموعة</a:t>
            </a:r>
          </a:p>
        </p:txBody>
      </p:sp>
      <p:sp>
        <p:nvSpPr>
          <p:cNvPr id="21" name="Rectangle: Rounded Corners 51">
            <a:extLst>
              <a:ext uri="{FF2B5EF4-FFF2-40B4-BE49-F238E27FC236}">
                <a16:creationId xmlns:a16="http://schemas.microsoft.com/office/drawing/2014/main" id="{6934E917-925B-1E24-A20C-B2ABE3AB83A7}"/>
              </a:ext>
            </a:extLst>
          </p:cNvPr>
          <p:cNvSpPr/>
          <p:nvPr/>
        </p:nvSpPr>
        <p:spPr>
          <a:xfrm>
            <a:off x="2755071" y="1789896"/>
            <a:ext cx="1715196" cy="692503"/>
          </a:xfrm>
          <a:prstGeom prst="roundRect">
            <a:avLst>
              <a:gd name="adj" fmla="val 6270"/>
            </a:avLst>
          </a:prstGeom>
          <a:solidFill>
            <a:schemeClr val="accent4">
              <a:lumMod val="20000"/>
              <a:lumOff val="80000"/>
            </a:schemeClr>
          </a:solidFill>
          <a:ln>
            <a:noFill/>
          </a:ln>
        </p:spPr>
        <p:txBody>
          <a:bodyPr vert="horz" wrap="square" lIns="0" tIns="0" rIns="0" bIns="0" rtlCol="0" anchor="ctr">
            <a:noAutofit/>
          </a:bodyPr>
          <a:lstStyle/>
          <a:p>
            <a:pPr marL="0" marR="0" lvl="0" indent="0" algn="ctr" defTabSz="1828709"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التوسع والنمو في قطاعات ذات قيمة مضافة</a:t>
            </a:r>
            <a:endParaRPr kumimoji="0" lang="ar-SA" sz="11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23" name="Rectangle: Rounded Corners 53">
            <a:extLst>
              <a:ext uri="{FF2B5EF4-FFF2-40B4-BE49-F238E27FC236}">
                <a16:creationId xmlns:a16="http://schemas.microsoft.com/office/drawing/2014/main" id="{E2C76019-5199-1445-3548-9C321DFBC917}"/>
              </a:ext>
            </a:extLst>
          </p:cNvPr>
          <p:cNvSpPr/>
          <p:nvPr/>
        </p:nvSpPr>
        <p:spPr>
          <a:xfrm>
            <a:off x="4681234" y="1789896"/>
            <a:ext cx="1715196" cy="692503"/>
          </a:xfrm>
          <a:prstGeom prst="roundRect">
            <a:avLst>
              <a:gd name="adj" fmla="val 6270"/>
            </a:avLst>
          </a:prstGeom>
          <a:solidFill>
            <a:schemeClr val="accent4">
              <a:lumMod val="20000"/>
              <a:lumOff val="80000"/>
            </a:schemeClr>
          </a:solidFill>
          <a:ln>
            <a:noFill/>
          </a:ln>
        </p:spPr>
        <p:txBody>
          <a:bodyPr vert="horz" wrap="square" lIns="0" tIns="0" rIns="0" bIns="0" rtlCol="0" anchor="ctr">
            <a:noAutofit/>
          </a:bodyPr>
          <a:lstStyle/>
          <a:p>
            <a:pPr marL="0" marR="0" lvl="0" indent="0" algn="ctr" defTabSz="1828709"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تحقيق الاستدامة المالية</a:t>
            </a:r>
            <a:endParaRPr kumimoji="0" lang="ar-SA" sz="11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4" name="Rectangle 3">
            <a:extLst>
              <a:ext uri="{FF2B5EF4-FFF2-40B4-BE49-F238E27FC236}">
                <a16:creationId xmlns:a16="http://schemas.microsoft.com/office/drawing/2014/main" id="{E4B66970-5A8C-873E-6056-B6BEBBF70728}"/>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marL="0" marR="0" lvl="0" indent="0" algn="r" defTabSz="171450" rtl="1" eaLnBrk="1" fontAlgn="auto" latinLnBrk="0" hangingPunct="1">
              <a:lnSpc>
                <a:spcPct val="100000"/>
              </a:lnSpc>
              <a:spcBef>
                <a:spcPts val="0"/>
              </a:spcBef>
              <a:spcAft>
                <a:spcPts val="0"/>
              </a:spcAft>
              <a:buClrTx/>
              <a:buSzTx/>
              <a:buFontTx/>
              <a:buNone/>
              <a:tabLst/>
              <a:defRPr/>
            </a:pPr>
            <a:endParaRPr kumimoji="0" lang="en-US" sz="25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ectangle: Rounded Corners 55">
            <a:extLst>
              <a:ext uri="{FF2B5EF4-FFF2-40B4-BE49-F238E27FC236}">
                <a16:creationId xmlns:a16="http://schemas.microsoft.com/office/drawing/2014/main" id="{0BFA5A85-12A7-1E87-95EE-BB6A9C020BF4}"/>
              </a:ext>
            </a:extLst>
          </p:cNvPr>
          <p:cNvSpPr/>
          <p:nvPr/>
        </p:nvSpPr>
        <p:spPr>
          <a:xfrm>
            <a:off x="6607397" y="1789896"/>
            <a:ext cx="1715196" cy="692503"/>
          </a:xfrm>
          <a:prstGeom prst="roundRect">
            <a:avLst>
              <a:gd name="adj" fmla="val 6270"/>
            </a:avLst>
          </a:prstGeom>
          <a:solidFill>
            <a:schemeClr val="accent4">
              <a:lumMod val="20000"/>
              <a:lumOff val="80000"/>
            </a:schemeClr>
          </a:solidFill>
          <a:ln>
            <a:noFill/>
          </a:ln>
        </p:spPr>
        <p:txBody>
          <a:bodyPr vert="horz" wrap="square" lIns="0" tIns="0" rIns="0" bIns="0" rtlCol="0" anchor="ctr">
            <a:noAutofit/>
          </a:bodyPr>
          <a:lstStyle/>
          <a:p>
            <a:pPr marL="0" marR="0" lvl="0" indent="0" algn="ctr" defTabSz="1828709"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رفع جودة وكفاءة التميز التشغيلي</a:t>
            </a:r>
          </a:p>
        </p:txBody>
      </p:sp>
      <p:sp>
        <p:nvSpPr>
          <p:cNvPr id="6" name="Rectangle: Rounded Corners 38">
            <a:extLst>
              <a:ext uri="{FF2B5EF4-FFF2-40B4-BE49-F238E27FC236}">
                <a16:creationId xmlns:a16="http://schemas.microsoft.com/office/drawing/2014/main" id="{8E380982-0635-E527-A7AE-1370BABD8089}"/>
              </a:ext>
            </a:extLst>
          </p:cNvPr>
          <p:cNvSpPr/>
          <p:nvPr/>
        </p:nvSpPr>
        <p:spPr>
          <a:xfrm flipH="1">
            <a:off x="826404" y="1142493"/>
            <a:ext cx="7491189" cy="349399"/>
          </a:xfrm>
          <a:prstGeom prst="roundRect">
            <a:avLst>
              <a:gd name="adj" fmla="val 50000"/>
            </a:avLst>
          </a:prstGeom>
          <a:solidFill>
            <a:schemeClr val="accent1"/>
          </a:solidFill>
          <a:ln>
            <a:noFill/>
          </a:ln>
        </p:spPr>
        <p:txBody>
          <a:bodyPr vert="horz" wrap="square" lIns="0" tIns="0" rIns="182880" bIns="0" rtlCol="0" anchor="ctr">
            <a:noAutofit/>
          </a:bodyPr>
          <a:lstStyle/>
          <a:p>
            <a:pPr marL="0" marR="0" lvl="0" indent="0" algn="ctr" defTabSz="342883" rtl="1" eaLnBrk="1" fontAlgn="auto" latinLnBrk="0" hangingPunct="1">
              <a:lnSpc>
                <a:spcPct val="100000"/>
              </a:lnSpc>
              <a:spcBef>
                <a:spcPts val="0"/>
              </a:spcBef>
              <a:spcAft>
                <a:spcPts val="0"/>
              </a:spcAft>
              <a:buClrTx/>
              <a:buSzTx/>
              <a:buFontTx/>
              <a:buNone/>
              <a:tabLst/>
              <a:defRPr/>
            </a:pPr>
            <a:r>
              <a:rPr kumimoji="0" lang="ar-EG" sz="1400" b="1" i="0" u="none" strike="noStrike" kern="1200" cap="none" spc="0" normalizeH="0" baseline="0" noProof="0" dirty="0">
                <a:ln>
                  <a:noFill/>
                </a:ln>
                <a:solidFill>
                  <a:prstClr val="white"/>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الركائز للمجموعة</a:t>
            </a:r>
          </a:p>
        </p:txBody>
      </p:sp>
      <p:sp>
        <p:nvSpPr>
          <p:cNvPr id="44" name="Rectangle: Rounded Corners 38">
            <a:extLst>
              <a:ext uri="{FF2B5EF4-FFF2-40B4-BE49-F238E27FC236}">
                <a16:creationId xmlns:a16="http://schemas.microsoft.com/office/drawing/2014/main" id="{2802D55F-541A-E608-C5D4-9E217886A266}"/>
              </a:ext>
            </a:extLst>
          </p:cNvPr>
          <p:cNvSpPr/>
          <p:nvPr/>
        </p:nvSpPr>
        <p:spPr>
          <a:xfrm flipH="1">
            <a:off x="826404" y="2513167"/>
            <a:ext cx="7491189" cy="349399"/>
          </a:xfrm>
          <a:prstGeom prst="roundRect">
            <a:avLst>
              <a:gd name="adj" fmla="val 50000"/>
            </a:avLst>
          </a:prstGeom>
          <a:solidFill>
            <a:schemeClr val="accent1"/>
          </a:solidFill>
          <a:ln>
            <a:noFill/>
          </a:ln>
        </p:spPr>
        <p:txBody>
          <a:bodyPr vert="horz" wrap="square" lIns="0" tIns="0" rIns="182880" bIns="0" rtlCol="0" anchor="ctr">
            <a:noAutofit/>
          </a:bodyPr>
          <a:lstStyle/>
          <a:p>
            <a:pPr marL="0" marR="0" lvl="0" indent="0" algn="ctr" defTabSz="171450" rtl="0"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dirty="0">
                <a:ln>
                  <a:noFill/>
                </a:ln>
                <a:solidFill>
                  <a:srgbClr val="E7E6E6"/>
                </a:solidFill>
                <a:effectLst/>
                <a:uLnTx/>
                <a:uFillTx/>
                <a:latin typeface="Sakkal Majalla" panose="02000000000000000000" pitchFamily="2" charset="-78"/>
                <a:ea typeface="+mn-ea"/>
                <a:cs typeface="Sakkal Majalla" panose="02000000000000000000" pitchFamily="2" charset="-78"/>
              </a:rPr>
              <a:t>التقييم الرئيسي</a:t>
            </a:r>
          </a:p>
        </p:txBody>
      </p:sp>
      <p:grpSp>
        <p:nvGrpSpPr>
          <p:cNvPr id="35" name="مجموعة 34">
            <a:extLst>
              <a:ext uri="{FF2B5EF4-FFF2-40B4-BE49-F238E27FC236}">
                <a16:creationId xmlns:a16="http://schemas.microsoft.com/office/drawing/2014/main" id="{EA486714-1C4A-DF40-B335-EB9FC33C50C5}"/>
              </a:ext>
            </a:extLst>
          </p:cNvPr>
          <p:cNvGrpSpPr/>
          <p:nvPr/>
        </p:nvGrpSpPr>
        <p:grpSpPr>
          <a:xfrm>
            <a:off x="826405" y="1543214"/>
            <a:ext cx="7491190" cy="390427"/>
            <a:chOff x="826405" y="1543214"/>
            <a:chExt cx="7491190" cy="390427"/>
          </a:xfrm>
        </p:grpSpPr>
        <p:grpSp>
          <p:nvGrpSpPr>
            <p:cNvPr id="7" name="Group 18">
              <a:extLst>
                <a:ext uri="{FF2B5EF4-FFF2-40B4-BE49-F238E27FC236}">
                  <a16:creationId xmlns:a16="http://schemas.microsoft.com/office/drawing/2014/main" id="{DAC1F9ED-4039-1960-7110-C351F30CEF0D}"/>
                </a:ext>
              </a:extLst>
            </p:cNvPr>
            <p:cNvGrpSpPr/>
            <p:nvPr/>
          </p:nvGrpSpPr>
          <p:grpSpPr>
            <a:xfrm>
              <a:off x="826405" y="1543214"/>
              <a:ext cx="7491190" cy="390427"/>
              <a:chOff x="826405" y="3249696"/>
              <a:chExt cx="7491190" cy="408709"/>
            </a:xfrm>
          </p:grpSpPr>
          <p:sp>
            <p:nvSpPr>
              <p:cNvPr id="8" name="Freeform: Shape 14">
                <a:extLst>
                  <a:ext uri="{FF2B5EF4-FFF2-40B4-BE49-F238E27FC236}">
                    <a16:creationId xmlns:a16="http://schemas.microsoft.com/office/drawing/2014/main" id="{25E5B14A-F807-4F72-3BE4-C690F6896652}"/>
                  </a:ext>
                </a:extLst>
              </p:cNvPr>
              <p:cNvSpPr/>
              <p:nvPr/>
            </p:nvSpPr>
            <p:spPr>
              <a:xfrm>
                <a:off x="6599897" y="3249698"/>
                <a:ext cx="1717698" cy="408707"/>
              </a:xfrm>
              <a:custGeom>
                <a:avLst/>
                <a:gdLst>
                  <a:gd name="connsiteX0" fmla="*/ 1579631 w 1739961"/>
                  <a:gd name="connsiteY0" fmla="*/ 0 h 476970"/>
                  <a:gd name="connsiteX1" fmla="*/ 27243 w 1739961"/>
                  <a:gd name="connsiteY1" fmla="*/ 0 h 476970"/>
                  <a:gd name="connsiteX2" fmla="*/ 0 w 1739961"/>
                  <a:gd name="connsiteY2" fmla="*/ 27243 h 476970"/>
                  <a:gd name="connsiteX3" fmla="*/ 0 w 1739961"/>
                  <a:gd name="connsiteY3" fmla="*/ 293417 h 476970"/>
                  <a:gd name="connsiteX4" fmla="*/ 27243 w 1739961"/>
                  <a:gd name="connsiteY4" fmla="*/ 320660 h 476970"/>
                  <a:gd name="connsiteX5" fmla="*/ 728855 w 1739961"/>
                  <a:gd name="connsiteY5" fmla="*/ 320660 h 476970"/>
                  <a:gd name="connsiteX6" fmla="*/ 799418 w 1739961"/>
                  <a:gd name="connsiteY6" fmla="*/ 398815 h 476970"/>
                  <a:gd name="connsiteX7" fmla="*/ 869981 w 1739961"/>
                  <a:gd name="connsiteY7" fmla="*/ 476971 h 476970"/>
                  <a:gd name="connsiteX8" fmla="*/ 936524 w 1739961"/>
                  <a:gd name="connsiteY8" fmla="*/ 398815 h 476970"/>
                  <a:gd name="connsiteX9" fmla="*/ 1007087 w 1739961"/>
                  <a:gd name="connsiteY9" fmla="*/ 320660 h 476970"/>
                  <a:gd name="connsiteX10" fmla="*/ 1579184 w 1739961"/>
                  <a:gd name="connsiteY10" fmla="*/ 320660 h 476970"/>
                  <a:gd name="connsiteX11" fmla="*/ 1739961 w 1739961"/>
                  <a:gd name="connsiteY11" fmla="*/ 160330 h 476970"/>
                  <a:gd name="connsiteX12" fmla="*/ 1579184 w 1739961"/>
                  <a:gd name="connsiteY12" fmla="*/ 0 h 47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9961" h="476970">
                    <a:moveTo>
                      <a:pt x="1579631" y="0"/>
                    </a:moveTo>
                    <a:lnTo>
                      <a:pt x="27243" y="0"/>
                    </a:lnTo>
                    <a:cubicBezTo>
                      <a:pt x="11612" y="0"/>
                      <a:pt x="0" y="11612"/>
                      <a:pt x="0" y="27243"/>
                    </a:cubicBezTo>
                    <a:lnTo>
                      <a:pt x="0" y="293417"/>
                    </a:lnTo>
                    <a:cubicBezTo>
                      <a:pt x="0" y="309048"/>
                      <a:pt x="11612" y="320660"/>
                      <a:pt x="27243" y="320660"/>
                    </a:cubicBezTo>
                    <a:lnTo>
                      <a:pt x="728855" y="320660"/>
                    </a:lnTo>
                    <a:lnTo>
                      <a:pt x="799418" y="398815"/>
                    </a:lnTo>
                    <a:lnTo>
                      <a:pt x="869981" y="476971"/>
                    </a:lnTo>
                    <a:lnTo>
                      <a:pt x="936524" y="398815"/>
                    </a:lnTo>
                    <a:lnTo>
                      <a:pt x="1007087" y="320660"/>
                    </a:lnTo>
                    <a:lnTo>
                      <a:pt x="1579184" y="320660"/>
                    </a:lnTo>
                    <a:cubicBezTo>
                      <a:pt x="1665379" y="320660"/>
                      <a:pt x="1739961" y="250097"/>
                      <a:pt x="1739961" y="160330"/>
                    </a:cubicBezTo>
                    <a:cubicBezTo>
                      <a:pt x="1739961" y="70563"/>
                      <a:pt x="1665379" y="0"/>
                      <a:pt x="1579184" y="0"/>
                    </a:cubicBezTo>
                    <a:close/>
                  </a:path>
                </a:pathLst>
              </a:custGeom>
              <a:solidFill>
                <a:schemeClr val="accent4"/>
              </a:solidFill>
              <a:ln w="44634" cap="flat">
                <a:noFill/>
                <a:prstDash val="solid"/>
                <a:miter/>
              </a:ln>
            </p:spPr>
            <p:txBody>
              <a:bodyPr rtlCol="0" anchor="ct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ID" sz="67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15">
                <a:extLst>
                  <a:ext uri="{FF2B5EF4-FFF2-40B4-BE49-F238E27FC236}">
                    <a16:creationId xmlns:a16="http://schemas.microsoft.com/office/drawing/2014/main" id="{C1EDC70E-4C99-83E4-EA89-BB94022E23D7}"/>
                  </a:ext>
                </a:extLst>
              </p:cNvPr>
              <p:cNvSpPr/>
              <p:nvPr/>
            </p:nvSpPr>
            <p:spPr>
              <a:xfrm flipV="1">
                <a:off x="4671233" y="3249696"/>
                <a:ext cx="1717698" cy="408707"/>
              </a:xfrm>
              <a:custGeom>
                <a:avLst/>
                <a:gdLst>
                  <a:gd name="connsiteX0" fmla="*/ 1712718 w 1739961"/>
                  <a:gd name="connsiteY0" fmla="*/ 156311 h 476970"/>
                  <a:gd name="connsiteX1" fmla="*/ 1011107 w 1739961"/>
                  <a:gd name="connsiteY1" fmla="*/ 156311 h 476970"/>
                  <a:gd name="connsiteX2" fmla="*/ 940544 w 1739961"/>
                  <a:gd name="connsiteY2" fmla="*/ 78155 h 476970"/>
                  <a:gd name="connsiteX3" fmla="*/ 869981 w 1739961"/>
                  <a:gd name="connsiteY3" fmla="*/ 0 h 476970"/>
                  <a:gd name="connsiteX4" fmla="*/ 803437 w 1739961"/>
                  <a:gd name="connsiteY4" fmla="*/ 78155 h 476970"/>
                  <a:gd name="connsiteX5" fmla="*/ 732874 w 1739961"/>
                  <a:gd name="connsiteY5" fmla="*/ 156311 h 476970"/>
                  <a:gd name="connsiteX6" fmla="*/ 31262 w 1739961"/>
                  <a:gd name="connsiteY6" fmla="*/ 156311 h 476970"/>
                  <a:gd name="connsiteX7" fmla="*/ 0 w 1739961"/>
                  <a:gd name="connsiteY7" fmla="*/ 183553 h 476970"/>
                  <a:gd name="connsiteX8" fmla="*/ 0 w 1739961"/>
                  <a:gd name="connsiteY8" fmla="*/ 449728 h 476970"/>
                  <a:gd name="connsiteX9" fmla="*/ 31262 w 1739961"/>
                  <a:gd name="connsiteY9" fmla="*/ 476971 h 476970"/>
                  <a:gd name="connsiteX10" fmla="*/ 1712718 w 1739961"/>
                  <a:gd name="connsiteY10" fmla="*/ 476971 h 476970"/>
                  <a:gd name="connsiteX11" fmla="*/ 1739961 w 1739961"/>
                  <a:gd name="connsiteY11" fmla="*/ 449728 h 476970"/>
                  <a:gd name="connsiteX12" fmla="*/ 1739961 w 1739961"/>
                  <a:gd name="connsiteY12" fmla="*/ 183553 h 476970"/>
                  <a:gd name="connsiteX13" fmla="*/ 1712718 w 1739961"/>
                  <a:gd name="connsiteY13" fmla="*/ 156311 h 47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9961" h="476970">
                    <a:moveTo>
                      <a:pt x="1712718" y="156311"/>
                    </a:moveTo>
                    <a:lnTo>
                      <a:pt x="1011107" y="156311"/>
                    </a:lnTo>
                    <a:lnTo>
                      <a:pt x="940544" y="78155"/>
                    </a:lnTo>
                    <a:lnTo>
                      <a:pt x="869981" y="0"/>
                    </a:lnTo>
                    <a:lnTo>
                      <a:pt x="803437" y="78155"/>
                    </a:lnTo>
                    <a:lnTo>
                      <a:pt x="732874" y="156311"/>
                    </a:lnTo>
                    <a:lnTo>
                      <a:pt x="31262" y="156311"/>
                    </a:lnTo>
                    <a:cubicBezTo>
                      <a:pt x="15631" y="156311"/>
                      <a:pt x="0" y="167922"/>
                      <a:pt x="0" y="183553"/>
                    </a:cubicBezTo>
                    <a:lnTo>
                      <a:pt x="0" y="449728"/>
                    </a:lnTo>
                    <a:cubicBezTo>
                      <a:pt x="0" y="465359"/>
                      <a:pt x="15631" y="476971"/>
                      <a:pt x="31262" y="476971"/>
                    </a:cubicBezTo>
                    <a:lnTo>
                      <a:pt x="1712718" y="476971"/>
                    </a:lnTo>
                    <a:cubicBezTo>
                      <a:pt x="1728349" y="476971"/>
                      <a:pt x="1739961" y="465359"/>
                      <a:pt x="1739961" y="449728"/>
                    </a:cubicBezTo>
                    <a:lnTo>
                      <a:pt x="1739961" y="183553"/>
                    </a:lnTo>
                    <a:cubicBezTo>
                      <a:pt x="1739961" y="167922"/>
                      <a:pt x="1728349" y="156311"/>
                      <a:pt x="1712718" y="156311"/>
                    </a:cubicBezTo>
                    <a:close/>
                  </a:path>
                </a:pathLst>
              </a:custGeom>
              <a:solidFill>
                <a:schemeClr val="accent3"/>
              </a:solidFill>
              <a:ln w="44634" cap="flat">
                <a:noFill/>
                <a:prstDash val="solid"/>
                <a:miter/>
              </a:ln>
            </p:spPr>
            <p:txBody>
              <a:bodyPr rtlCol="0" anchor="ct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ID" sz="67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reeform: Shape 16">
                <a:extLst>
                  <a:ext uri="{FF2B5EF4-FFF2-40B4-BE49-F238E27FC236}">
                    <a16:creationId xmlns:a16="http://schemas.microsoft.com/office/drawing/2014/main" id="{58E27A0B-E65D-A56A-E7FC-4E8816D06B03}"/>
                  </a:ext>
                </a:extLst>
              </p:cNvPr>
              <p:cNvSpPr/>
              <p:nvPr/>
            </p:nvSpPr>
            <p:spPr>
              <a:xfrm>
                <a:off x="2750070" y="3249698"/>
                <a:ext cx="1710197" cy="408707"/>
              </a:xfrm>
              <a:custGeom>
                <a:avLst/>
                <a:gdLst>
                  <a:gd name="connsiteX0" fmla="*/ 1712718 w 1739960"/>
                  <a:gd name="connsiteY0" fmla="*/ 0 h 476970"/>
                  <a:gd name="connsiteX1" fmla="*/ 31262 w 1739960"/>
                  <a:gd name="connsiteY1" fmla="*/ 0 h 476970"/>
                  <a:gd name="connsiteX2" fmla="*/ 0 w 1739960"/>
                  <a:gd name="connsiteY2" fmla="*/ 27243 h 476970"/>
                  <a:gd name="connsiteX3" fmla="*/ 0 w 1739960"/>
                  <a:gd name="connsiteY3" fmla="*/ 293417 h 476970"/>
                  <a:gd name="connsiteX4" fmla="*/ 31262 w 1739960"/>
                  <a:gd name="connsiteY4" fmla="*/ 320660 h 476970"/>
                  <a:gd name="connsiteX5" fmla="*/ 732874 w 1739960"/>
                  <a:gd name="connsiteY5" fmla="*/ 320660 h 476970"/>
                  <a:gd name="connsiteX6" fmla="*/ 803437 w 1739960"/>
                  <a:gd name="connsiteY6" fmla="*/ 398815 h 476970"/>
                  <a:gd name="connsiteX7" fmla="*/ 869980 w 1739960"/>
                  <a:gd name="connsiteY7" fmla="*/ 476971 h 476970"/>
                  <a:gd name="connsiteX8" fmla="*/ 940544 w 1739960"/>
                  <a:gd name="connsiteY8" fmla="*/ 398815 h 476970"/>
                  <a:gd name="connsiteX9" fmla="*/ 1011107 w 1739960"/>
                  <a:gd name="connsiteY9" fmla="*/ 320660 h 476970"/>
                  <a:gd name="connsiteX10" fmla="*/ 1712718 w 1739960"/>
                  <a:gd name="connsiteY10" fmla="*/ 320660 h 476970"/>
                  <a:gd name="connsiteX11" fmla="*/ 1739961 w 1739960"/>
                  <a:gd name="connsiteY11" fmla="*/ 293417 h 476970"/>
                  <a:gd name="connsiteX12" fmla="*/ 1739961 w 1739960"/>
                  <a:gd name="connsiteY12" fmla="*/ 27243 h 476970"/>
                  <a:gd name="connsiteX13" fmla="*/ 1712718 w 1739960"/>
                  <a:gd name="connsiteY13" fmla="*/ 0 h 47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9960" h="476970">
                    <a:moveTo>
                      <a:pt x="1712718" y="0"/>
                    </a:moveTo>
                    <a:lnTo>
                      <a:pt x="31262" y="0"/>
                    </a:lnTo>
                    <a:cubicBezTo>
                      <a:pt x="15631" y="0"/>
                      <a:pt x="0" y="11612"/>
                      <a:pt x="0" y="27243"/>
                    </a:cubicBezTo>
                    <a:lnTo>
                      <a:pt x="0" y="293417"/>
                    </a:lnTo>
                    <a:cubicBezTo>
                      <a:pt x="0" y="309048"/>
                      <a:pt x="15631" y="320660"/>
                      <a:pt x="31262" y="320660"/>
                    </a:cubicBezTo>
                    <a:lnTo>
                      <a:pt x="732874" y="320660"/>
                    </a:lnTo>
                    <a:lnTo>
                      <a:pt x="803437" y="398815"/>
                    </a:lnTo>
                    <a:lnTo>
                      <a:pt x="869980" y="476971"/>
                    </a:lnTo>
                    <a:lnTo>
                      <a:pt x="940544" y="398815"/>
                    </a:lnTo>
                    <a:lnTo>
                      <a:pt x="1011107" y="320660"/>
                    </a:lnTo>
                    <a:lnTo>
                      <a:pt x="1712718" y="320660"/>
                    </a:lnTo>
                    <a:cubicBezTo>
                      <a:pt x="1728349" y="320660"/>
                      <a:pt x="1739961" y="309048"/>
                      <a:pt x="1739961" y="293417"/>
                    </a:cubicBezTo>
                    <a:lnTo>
                      <a:pt x="1739961" y="27243"/>
                    </a:lnTo>
                    <a:cubicBezTo>
                      <a:pt x="1739961" y="11612"/>
                      <a:pt x="1728349" y="0"/>
                      <a:pt x="1712718" y="0"/>
                    </a:cubicBezTo>
                    <a:close/>
                  </a:path>
                </a:pathLst>
              </a:custGeom>
              <a:solidFill>
                <a:schemeClr val="accent2"/>
              </a:solidFill>
              <a:ln w="44634" cap="flat">
                <a:noFill/>
                <a:prstDash val="solid"/>
                <a:miter/>
              </a:ln>
            </p:spPr>
            <p:txBody>
              <a:bodyPr rtlCol="0" anchor="ct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ID" sz="67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7">
                <a:extLst>
                  <a:ext uri="{FF2B5EF4-FFF2-40B4-BE49-F238E27FC236}">
                    <a16:creationId xmlns:a16="http://schemas.microsoft.com/office/drawing/2014/main" id="{ACEF0DC8-DC8E-ED7C-EC4C-1E665F5F63B1}"/>
                  </a:ext>
                </a:extLst>
              </p:cNvPr>
              <p:cNvSpPr/>
              <p:nvPr/>
            </p:nvSpPr>
            <p:spPr>
              <a:xfrm flipV="1">
                <a:off x="826405" y="3249697"/>
                <a:ext cx="1710197" cy="408707"/>
              </a:xfrm>
              <a:custGeom>
                <a:avLst/>
                <a:gdLst>
                  <a:gd name="connsiteX0" fmla="*/ 1713165 w 1740407"/>
                  <a:gd name="connsiteY0" fmla="*/ 156311 h 476970"/>
                  <a:gd name="connsiteX1" fmla="*/ 1011553 w 1740407"/>
                  <a:gd name="connsiteY1" fmla="*/ 156311 h 476970"/>
                  <a:gd name="connsiteX2" fmla="*/ 940990 w 1740407"/>
                  <a:gd name="connsiteY2" fmla="*/ 78155 h 476970"/>
                  <a:gd name="connsiteX3" fmla="*/ 870427 w 1740407"/>
                  <a:gd name="connsiteY3" fmla="*/ 0 h 476970"/>
                  <a:gd name="connsiteX4" fmla="*/ 799864 w 1740407"/>
                  <a:gd name="connsiteY4" fmla="*/ 78155 h 476970"/>
                  <a:gd name="connsiteX5" fmla="*/ 733320 w 1740407"/>
                  <a:gd name="connsiteY5" fmla="*/ 156311 h 476970"/>
                  <a:gd name="connsiteX6" fmla="*/ 160777 w 1740407"/>
                  <a:gd name="connsiteY6" fmla="*/ 156311 h 476970"/>
                  <a:gd name="connsiteX7" fmla="*/ 0 w 1740407"/>
                  <a:gd name="connsiteY7" fmla="*/ 316641 h 476970"/>
                  <a:gd name="connsiteX8" fmla="*/ 160777 w 1740407"/>
                  <a:gd name="connsiteY8" fmla="*/ 476971 h 476970"/>
                  <a:gd name="connsiteX9" fmla="*/ 1713165 w 1740407"/>
                  <a:gd name="connsiteY9" fmla="*/ 476971 h 476970"/>
                  <a:gd name="connsiteX10" fmla="*/ 1740408 w 1740407"/>
                  <a:gd name="connsiteY10" fmla="*/ 449728 h 476970"/>
                  <a:gd name="connsiteX11" fmla="*/ 1740408 w 1740407"/>
                  <a:gd name="connsiteY11" fmla="*/ 183553 h 476970"/>
                  <a:gd name="connsiteX12" fmla="*/ 1713165 w 1740407"/>
                  <a:gd name="connsiteY12" fmla="*/ 156311 h 47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0407" h="476970">
                    <a:moveTo>
                      <a:pt x="1713165" y="156311"/>
                    </a:moveTo>
                    <a:lnTo>
                      <a:pt x="1011553" y="156311"/>
                    </a:lnTo>
                    <a:lnTo>
                      <a:pt x="940990" y="78155"/>
                    </a:lnTo>
                    <a:lnTo>
                      <a:pt x="870427" y="0"/>
                    </a:lnTo>
                    <a:lnTo>
                      <a:pt x="799864" y="78155"/>
                    </a:lnTo>
                    <a:lnTo>
                      <a:pt x="733320" y="156311"/>
                    </a:lnTo>
                    <a:lnTo>
                      <a:pt x="160777" y="156311"/>
                    </a:lnTo>
                    <a:cubicBezTo>
                      <a:pt x="74583" y="156311"/>
                      <a:pt x="0" y="226874"/>
                      <a:pt x="0" y="316641"/>
                    </a:cubicBezTo>
                    <a:cubicBezTo>
                      <a:pt x="0" y="406408"/>
                      <a:pt x="74583" y="476971"/>
                      <a:pt x="160777" y="476971"/>
                    </a:cubicBezTo>
                    <a:lnTo>
                      <a:pt x="1713165" y="476971"/>
                    </a:lnTo>
                    <a:cubicBezTo>
                      <a:pt x="1728796" y="476971"/>
                      <a:pt x="1740408" y="465359"/>
                      <a:pt x="1740408" y="449728"/>
                    </a:cubicBezTo>
                    <a:lnTo>
                      <a:pt x="1740408" y="183553"/>
                    </a:lnTo>
                    <a:cubicBezTo>
                      <a:pt x="1740408" y="167922"/>
                      <a:pt x="1728796" y="156311"/>
                      <a:pt x="1713165" y="156311"/>
                    </a:cubicBezTo>
                    <a:close/>
                  </a:path>
                </a:pathLst>
              </a:custGeom>
              <a:solidFill>
                <a:schemeClr val="accent1"/>
              </a:solidFill>
              <a:ln w="44634" cap="flat">
                <a:solidFill>
                  <a:schemeClr val="tx2"/>
                </a:solidFill>
                <a:prstDash val="solid"/>
                <a:miter/>
              </a:ln>
            </p:spPr>
            <p:txBody>
              <a:bodyPr rtlCol="0" anchor="ct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ID" sz="67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5" name="مجموعة 44">
              <a:extLst>
                <a:ext uri="{FF2B5EF4-FFF2-40B4-BE49-F238E27FC236}">
                  <a16:creationId xmlns:a16="http://schemas.microsoft.com/office/drawing/2014/main" id="{74A1AF89-5B6D-2481-5A84-6542892A6F2C}"/>
                </a:ext>
              </a:extLst>
            </p:cNvPr>
            <p:cNvGrpSpPr/>
            <p:nvPr/>
          </p:nvGrpSpPr>
          <p:grpSpPr>
            <a:xfrm>
              <a:off x="1043223" y="1565982"/>
              <a:ext cx="7037553" cy="230832"/>
              <a:chOff x="1043223" y="1565982"/>
              <a:chExt cx="7037553" cy="230832"/>
            </a:xfrm>
          </p:grpSpPr>
          <p:sp>
            <p:nvSpPr>
              <p:cNvPr id="31" name="مربع نص 30">
                <a:extLst>
                  <a:ext uri="{FF2B5EF4-FFF2-40B4-BE49-F238E27FC236}">
                    <a16:creationId xmlns:a16="http://schemas.microsoft.com/office/drawing/2014/main" id="{5C576AC1-F806-1851-DB12-BD6C1B294C18}"/>
                  </a:ext>
                </a:extLst>
              </p:cNvPr>
              <p:cNvSpPr txBox="1"/>
              <p:nvPr/>
            </p:nvSpPr>
            <p:spPr>
              <a:xfrm>
                <a:off x="1043223" y="1565982"/>
                <a:ext cx="1274064" cy="230832"/>
              </a:xfrm>
              <a:prstGeom prst="rect">
                <a:avLst/>
              </a:prstGeom>
            </p:spPr>
            <p:txBody>
              <a:bodyPr wrap="square" rtlCol="1">
                <a:spAutoFit/>
              </a:bodyPr>
              <a:lstStyle/>
              <a:p>
                <a:pPr marL="0" marR="0" lvl="0" indent="0" algn="ctr" defTabSz="685265" rtl="0" eaLnBrk="1" fontAlgn="base"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E2E6EE"/>
                    </a:solidFill>
                    <a:effectLst/>
                    <a:uLnTx/>
                    <a:uFillTx/>
                    <a:latin typeface="Sakkal Majalla" panose="02000000000000000000" pitchFamily="2" charset="-78"/>
                    <a:ea typeface="+mn-ea"/>
                    <a:cs typeface="Sakkal Majalla" panose="02000000000000000000" pitchFamily="2" charset="-78"/>
                  </a:rPr>
                  <a:t>التنافسية</a:t>
                </a:r>
                <a:endParaRPr kumimoji="0" lang="en-US" sz="900" b="1" i="0" u="none" strike="noStrike" kern="1200" cap="none" spc="0" normalizeH="0" baseline="0" noProof="0" dirty="0">
                  <a:ln>
                    <a:noFill/>
                  </a:ln>
                  <a:solidFill>
                    <a:srgbClr val="E2E6EE"/>
                  </a:solidFill>
                  <a:effectLst/>
                  <a:uLnTx/>
                  <a:uFillTx/>
                  <a:latin typeface="Calibri" panose="020F0502020204030204"/>
                  <a:ea typeface="+mn-ea"/>
                  <a:cs typeface="+mn-cs"/>
                </a:endParaRPr>
              </a:p>
            </p:txBody>
          </p:sp>
          <p:sp>
            <p:nvSpPr>
              <p:cNvPr id="32" name="مربع نص 31">
                <a:extLst>
                  <a:ext uri="{FF2B5EF4-FFF2-40B4-BE49-F238E27FC236}">
                    <a16:creationId xmlns:a16="http://schemas.microsoft.com/office/drawing/2014/main" id="{C4CCC870-E445-33BF-A84A-AF34D26045BA}"/>
                  </a:ext>
                </a:extLst>
              </p:cNvPr>
              <p:cNvSpPr txBox="1"/>
              <p:nvPr/>
            </p:nvSpPr>
            <p:spPr>
              <a:xfrm>
                <a:off x="2964386" y="1565982"/>
                <a:ext cx="1274064" cy="230832"/>
              </a:xfrm>
              <a:prstGeom prst="rect">
                <a:avLst/>
              </a:prstGeom>
            </p:spPr>
            <p:txBody>
              <a:bodyPr wrap="square" rtlCol="1">
                <a:spAutoFit/>
              </a:bodyPr>
              <a:lstStyle/>
              <a:p>
                <a:pPr marL="0" marR="0" lvl="0" indent="0" algn="ctr" defTabSz="685265" rtl="0" eaLnBrk="1" fontAlgn="base"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E2E6EE"/>
                    </a:solidFill>
                    <a:effectLst/>
                    <a:uLnTx/>
                    <a:uFillTx/>
                    <a:latin typeface="Sakkal Majalla" panose="02000000000000000000" pitchFamily="2" charset="-78"/>
                    <a:ea typeface="+mn-ea"/>
                    <a:cs typeface="Sakkal Majalla" panose="02000000000000000000" pitchFamily="2" charset="-78"/>
                  </a:rPr>
                  <a:t>التوسع والنمو</a:t>
                </a:r>
              </a:p>
            </p:txBody>
          </p:sp>
          <p:sp>
            <p:nvSpPr>
              <p:cNvPr id="33" name="مربع نص 32">
                <a:extLst>
                  <a:ext uri="{FF2B5EF4-FFF2-40B4-BE49-F238E27FC236}">
                    <a16:creationId xmlns:a16="http://schemas.microsoft.com/office/drawing/2014/main" id="{2CC494FB-3CD0-D5AE-3953-C413C3FA87C3}"/>
                  </a:ext>
                </a:extLst>
              </p:cNvPr>
              <p:cNvSpPr txBox="1"/>
              <p:nvPr/>
            </p:nvSpPr>
            <p:spPr>
              <a:xfrm>
                <a:off x="4785360" y="1565982"/>
                <a:ext cx="1463039" cy="230832"/>
              </a:xfrm>
              <a:prstGeom prst="rect">
                <a:avLst/>
              </a:prstGeom>
            </p:spPr>
            <p:txBody>
              <a:bodyPr wrap="square" rtlCol="1">
                <a:spAutoFit/>
              </a:bodyPr>
              <a:lstStyle/>
              <a:p>
                <a:pPr marL="0" marR="0" lvl="0" indent="0" algn="ctr" defTabSz="685265" rtl="0" eaLnBrk="1" fontAlgn="base"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44546A"/>
                    </a:solidFill>
                    <a:effectLst/>
                    <a:uLnTx/>
                    <a:uFillTx/>
                    <a:latin typeface="Sakkal Majalla" panose="02000000000000000000" pitchFamily="2" charset="-78"/>
                    <a:ea typeface="+mn-ea"/>
                    <a:cs typeface="Sakkal Majalla" panose="02000000000000000000" pitchFamily="2" charset="-78"/>
                  </a:rPr>
                  <a:t>الاستدامة</a:t>
                </a:r>
              </a:p>
            </p:txBody>
          </p:sp>
          <p:sp>
            <p:nvSpPr>
              <p:cNvPr id="34" name="مربع نص 33">
                <a:extLst>
                  <a:ext uri="{FF2B5EF4-FFF2-40B4-BE49-F238E27FC236}">
                    <a16:creationId xmlns:a16="http://schemas.microsoft.com/office/drawing/2014/main" id="{9D0BA488-945E-E328-82B6-258C171BC78A}"/>
                  </a:ext>
                </a:extLst>
              </p:cNvPr>
              <p:cNvSpPr txBox="1"/>
              <p:nvPr/>
            </p:nvSpPr>
            <p:spPr>
              <a:xfrm>
                <a:off x="6728460" y="1565982"/>
                <a:ext cx="1352316" cy="230832"/>
              </a:xfrm>
              <a:prstGeom prst="rect">
                <a:avLst/>
              </a:prstGeom>
            </p:spPr>
            <p:txBody>
              <a:bodyPr wrap="square" rtlCol="1">
                <a:spAutoFit/>
              </a:bodyPr>
              <a:lstStyle/>
              <a:p>
                <a:pPr marL="0" marR="0" lvl="0" indent="0" algn="ctr" defTabSz="685265" rtl="0" eaLnBrk="1" fontAlgn="base"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E2E6EE"/>
                    </a:solidFill>
                    <a:effectLst/>
                    <a:uLnTx/>
                    <a:uFillTx/>
                    <a:latin typeface="Sakkal Majalla" panose="02000000000000000000" pitchFamily="2" charset="-78"/>
                    <a:ea typeface="+mn-ea"/>
                    <a:cs typeface="Sakkal Majalla" panose="02000000000000000000" pitchFamily="2" charset="-78"/>
                  </a:rPr>
                  <a:t>التمكين</a:t>
                </a:r>
                <a:endParaRPr kumimoji="0" lang="en-US" sz="900" b="1" i="0" u="none" strike="noStrike" kern="1200" cap="none" spc="0" normalizeH="0" baseline="0" noProof="0" dirty="0">
                  <a:ln>
                    <a:noFill/>
                  </a:ln>
                  <a:solidFill>
                    <a:srgbClr val="E2E6EE"/>
                  </a:solidFill>
                  <a:effectLst/>
                  <a:uLnTx/>
                  <a:uFillTx/>
                  <a:latin typeface="Calibri" panose="020F0502020204030204"/>
                  <a:ea typeface="+mn-ea"/>
                  <a:cs typeface="+mn-cs"/>
                </a:endParaRPr>
              </a:p>
            </p:txBody>
          </p:sp>
        </p:grpSp>
      </p:grpSp>
      <p:sp>
        <p:nvSpPr>
          <p:cNvPr id="40" name="Rectangle: Rounded Corners 38">
            <a:extLst>
              <a:ext uri="{FF2B5EF4-FFF2-40B4-BE49-F238E27FC236}">
                <a16:creationId xmlns:a16="http://schemas.microsoft.com/office/drawing/2014/main" id="{A64C6DC9-A571-85E0-B319-12A0E6EB4AC1}"/>
              </a:ext>
            </a:extLst>
          </p:cNvPr>
          <p:cNvSpPr/>
          <p:nvPr/>
        </p:nvSpPr>
        <p:spPr>
          <a:xfrm flipH="1">
            <a:off x="821408" y="3650910"/>
            <a:ext cx="7491189" cy="349399"/>
          </a:xfrm>
          <a:prstGeom prst="roundRect">
            <a:avLst>
              <a:gd name="adj" fmla="val 50000"/>
            </a:avLst>
          </a:prstGeom>
          <a:solidFill>
            <a:schemeClr val="accent1"/>
          </a:solidFill>
          <a:ln>
            <a:noFill/>
          </a:ln>
        </p:spPr>
        <p:txBody>
          <a:bodyPr vert="horz" wrap="square" lIns="0" tIns="0" rIns="182880" bIns="0" rtlCol="0" anchor="ctr">
            <a:noAutofit/>
          </a:bodyPr>
          <a:lstStyle/>
          <a:p>
            <a:pPr marL="0" marR="0" lvl="0" indent="0" algn="ctr" defTabSz="171450" rtl="0"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dirty="0">
                <a:ln>
                  <a:noFill/>
                </a:ln>
                <a:solidFill>
                  <a:srgbClr val="E7E6E6"/>
                </a:solidFill>
                <a:effectLst/>
                <a:uLnTx/>
                <a:uFillTx/>
                <a:latin typeface="Sakkal Majalla" panose="02000000000000000000" pitchFamily="2" charset="-78"/>
                <a:ea typeface="+mn-ea"/>
                <a:cs typeface="Sakkal Majalla" panose="02000000000000000000" pitchFamily="2" charset="-78"/>
              </a:rPr>
              <a:t>غموض الصياغة مما جعلها ركائز أداء وليس ركائز عمل استراتيجي موجه</a:t>
            </a:r>
          </a:p>
        </p:txBody>
      </p:sp>
      <p:grpSp>
        <p:nvGrpSpPr>
          <p:cNvPr id="53" name="مجموعة 52">
            <a:extLst>
              <a:ext uri="{FF2B5EF4-FFF2-40B4-BE49-F238E27FC236}">
                <a16:creationId xmlns:a16="http://schemas.microsoft.com/office/drawing/2014/main" id="{B6AE1B4F-69AF-7CFB-0808-CE2189B3069A}"/>
              </a:ext>
            </a:extLst>
          </p:cNvPr>
          <p:cNvGrpSpPr/>
          <p:nvPr/>
        </p:nvGrpSpPr>
        <p:grpSpPr>
          <a:xfrm>
            <a:off x="821407" y="4062144"/>
            <a:ext cx="7491190" cy="390427"/>
            <a:chOff x="978805" y="1695614"/>
            <a:chExt cx="7491190" cy="390427"/>
          </a:xfrm>
        </p:grpSpPr>
        <p:grpSp>
          <p:nvGrpSpPr>
            <p:cNvPr id="41" name="Group 18">
              <a:extLst>
                <a:ext uri="{FF2B5EF4-FFF2-40B4-BE49-F238E27FC236}">
                  <a16:creationId xmlns:a16="http://schemas.microsoft.com/office/drawing/2014/main" id="{BCD8E681-62FD-5AF9-29F3-0F0C1961BE27}"/>
                </a:ext>
              </a:extLst>
            </p:cNvPr>
            <p:cNvGrpSpPr/>
            <p:nvPr/>
          </p:nvGrpSpPr>
          <p:grpSpPr>
            <a:xfrm>
              <a:off x="978805" y="1695614"/>
              <a:ext cx="7491190" cy="390427"/>
              <a:chOff x="826405" y="3249696"/>
              <a:chExt cx="7491190" cy="408709"/>
            </a:xfrm>
          </p:grpSpPr>
          <p:sp>
            <p:nvSpPr>
              <p:cNvPr id="42" name="Freeform: Shape 14">
                <a:extLst>
                  <a:ext uri="{FF2B5EF4-FFF2-40B4-BE49-F238E27FC236}">
                    <a16:creationId xmlns:a16="http://schemas.microsoft.com/office/drawing/2014/main" id="{37064B8C-F3C0-B3D3-B3F8-622F5445DEE0}"/>
                  </a:ext>
                </a:extLst>
              </p:cNvPr>
              <p:cNvSpPr/>
              <p:nvPr/>
            </p:nvSpPr>
            <p:spPr>
              <a:xfrm>
                <a:off x="6599897" y="3249698"/>
                <a:ext cx="1717698" cy="408707"/>
              </a:xfrm>
              <a:custGeom>
                <a:avLst/>
                <a:gdLst>
                  <a:gd name="connsiteX0" fmla="*/ 1579631 w 1739961"/>
                  <a:gd name="connsiteY0" fmla="*/ 0 h 476970"/>
                  <a:gd name="connsiteX1" fmla="*/ 27243 w 1739961"/>
                  <a:gd name="connsiteY1" fmla="*/ 0 h 476970"/>
                  <a:gd name="connsiteX2" fmla="*/ 0 w 1739961"/>
                  <a:gd name="connsiteY2" fmla="*/ 27243 h 476970"/>
                  <a:gd name="connsiteX3" fmla="*/ 0 w 1739961"/>
                  <a:gd name="connsiteY3" fmla="*/ 293417 h 476970"/>
                  <a:gd name="connsiteX4" fmla="*/ 27243 w 1739961"/>
                  <a:gd name="connsiteY4" fmla="*/ 320660 h 476970"/>
                  <a:gd name="connsiteX5" fmla="*/ 728855 w 1739961"/>
                  <a:gd name="connsiteY5" fmla="*/ 320660 h 476970"/>
                  <a:gd name="connsiteX6" fmla="*/ 799418 w 1739961"/>
                  <a:gd name="connsiteY6" fmla="*/ 398815 h 476970"/>
                  <a:gd name="connsiteX7" fmla="*/ 869981 w 1739961"/>
                  <a:gd name="connsiteY7" fmla="*/ 476971 h 476970"/>
                  <a:gd name="connsiteX8" fmla="*/ 936524 w 1739961"/>
                  <a:gd name="connsiteY8" fmla="*/ 398815 h 476970"/>
                  <a:gd name="connsiteX9" fmla="*/ 1007087 w 1739961"/>
                  <a:gd name="connsiteY9" fmla="*/ 320660 h 476970"/>
                  <a:gd name="connsiteX10" fmla="*/ 1579184 w 1739961"/>
                  <a:gd name="connsiteY10" fmla="*/ 320660 h 476970"/>
                  <a:gd name="connsiteX11" fmla="*/ 1739961 w 1739961"/>
                  <a:gd name="connsiteY11" fmla="*/ 160330 h 476970"/>
                  <a:gd name="connsiteX12" fmla="*/ 1579184 w 1739961"/>
                  <a:gd name="connsiteY12" fmla="*/ 0 h 47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9961" h="476970">
                    <a:moveTo>
                      <a:pt x="1579631" y="0"/>
                    </a:moveTo>
                    <a:lnTo>
                      <a:pt x="27243" y="0"/>
                    </a:lnTo>
                    <a:cubicBezTo>
                      <a:pt x="11612" y="0"/>
                      <a:pt x="0" y="11612"/>
                      <a:pt x="0" y="27243"/>
                    </a:cubicBezTo>
                    <a:lnTo>
                      <a:pt x="0" y="293417"/>
                    </a:lnTo>
                    <a:cubicBezTo>
                      <a:pt x="0" y="309048"/>
                      <a:pt x="11612" y="320660"/>
                      <a:pt x="27243" y="320660"/>
                    </a:cubicBezTo>
                    <a:lnTo>
                      <a:pt x="728855" y="320660"/>
                    </a:lnTo>
                    <a:lnTo>
                      <a:pt x="799418" y="398815"/>
                    </a:lnTo>
                    <a:lnTo>
                      <a:pt x="869981" y="476971"/>
                    </a:lnTo>
                    <a:lnTo>
                      <a:pt x="936524" y="398815"/>
                    </a:lnTo>
                    <a:lnTo>
                      <a:pt x="1007087" y="320660"/>
                    </a:lnTo>
                    <a:lnTo>
                      <a:pt x="1579184" y="320660"/>
                    </a:lnTo>
                    <a:cubicBezTo>
                      <a:pt x="1665379" y="320660"/>
                      <a:pt x="1739961" y="250097"/>
                      <a:pt x="1739961" y="160330"/>
                    </a:cubicBezTo>
                    <a:cubicBezTo>
                      <a:pt x="1739961" y="70563"/>
                      <a:pt x="1665379" y="0"/>
                      <a:pt x="1579184" y="0"/>
                    </a:cubicBezTo>
                    <a:close/>
                  </a:path>
                </a:pathLst>
              </a:custGeom>
              <a:solidFill>
                <a:schemeClr val="accent4"/>
              </a:solidFill>
              <a:ln w="44634" cap="flat">
                <a:noFill/>
                <a:prstDash val="solid"/>
                <a:miter/>
              </a:ln>
            </p:spPr>
            <p:txBody>
              <a:bodyPr rtlCol="0" anchor="ct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ID" sz="67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Freeform: Shape 15">
                <a:extLst>
                  <a:ext uri="{FF2B5EF4-FFF2-40B4-BE49-F238E27FC236}">
                    <a16:creationId xmlns:a16="http://schemas.microsoft.com/office/drawing/2014/main" id="{AB715268-88BE-0316-3EE2-2BFC77105145}"/>
                  </a:ext>
                </a:extLst>
              </p:cNvPr>
              <p:cNvSpPr/>
              <p:nvPr/>
            </p:nvSpPr>
            <p:spPr>
              <a:xfrm flipV="1">
                <a:off x="4671233" y="3249696"/>
                <a:ext cx="1717698" cy="408707"/>
              </a:xfrm>
              <a:custGeom>
                <a:avLst/>
                <a:gdLst>
                  <a:gd name="connsiteX0" fmla="*/ 1712718 w 1739961"/>
                  <a:gd name="connsiteY0" fmla="*/ 156311 h 476970"/>
                  <a:gd name="connsiteX1" fmla="*/ 1011107 w 1739961"/>
                  <a:gd name="connsiteY1" fmla="*/ 156311 h 476970"/>
                  <a:gd name="connsiteX2" fmla="*/ 940544 w 1739961"/>
                  <a:gd name="connsiteY2" fmla="*/ 78155 h 476970"/>
                  <a:gd name="connsiteX3" fmla="*/ 869981 w 1739961"/>
                  <a:gd name="connsiteY3" fmla="*/ 0 h 476970"/>
                  <a:gd name="connsiteX4" fmla="*/ 803437 w 1739961"/>
                  <a:gd name="connsiteY4" fmla="*/ 78155 h 476970"/>
                  <a:gd name="connsiteX5" fmla="*/ 732874 w 1739961"/>
                  <a:gd name="connsiteY5" fmla="*/ 156311 h 476970"/>
                  <a:gd name="connsiteX6" fmla="*/ 31262 w 1739961"/>
                  <a:gd name="connsiteY6" fmla="*/ 156311 h 476970"/>
                  <a:gd name="connsiteX7" fmla="*/ 0 w 1739961"/>
                  <a:gd name="connsiteY7" fmla="*/ 183553 h 476970"/>
                  <a:gd name="connsiteX8" fmla="*/ 0 w 1739961"/>
                  <a:gd name="connsiteY8" fmla="*/ 449728 h 476970"/>
                  <a:gd name="connsiteX9" fmla="*/ 31262 w 1739961"/>
                  <a:gd name="connsiteY9" fmla="*/ 476971 h 476970"/>
                  <a:gd name="connsiteX10" fmla="*/ 1712718 w 1739961"/>
                  <a:gd name="connsiteY10" fmla="*/ 476971 h 476970"/>
                  <a:gd name="connsiteX11" fmla="*/ 1739961 w 1739961"/>
                  <a:gd name="connsiteY11" fmla="*/ 449728 h 476970"/>
                  <a:gd name="connsiteX12" fmla="*/ 1739961 w 1739961"/>
                  <a:gd name="connsiteY12" fmla="*/ 183553 h 476970"/>
                  <a:gd name="connsiteX13" fmla="*/ 1712718 w 1739961"/>
                  <a:gd name="connsiteY13" fmla="*/ 156311 h 47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9961" h="476970">
                    <a:moveTo>
                      <a:pt x="1712718" y="156311"/>
                    </a:moveTo>
                    <a:lnTo>
                      <a:pt x="1011107" y="156311"/>
                    </a:lnTo>
                    <a:lnTo>
                      <a:pt x="940544" y="78155"/>
                    </a:lnTo>
                    <a:lnTo>
                      <a:pt x="869981" y="0"/>
                    </a:lnTo>
                    <a:lnTo>
                      <a:pt x="803437" y="78155"/>
                    </a:lnTo>
                    <a:lnTo>
                      <a:pt x="732874" y="156311"/>
                    </a:lnTo>
                    <a:lnTo>
                      <a:pt x="31262" y="156311"/>
                    </a:lnTo>
                    <a:cubicBezTo>
                      <a:pt x="15631" y="156311"/>
                      <a:pt x="0" y="167922"/>
                      <a:pt x="0" y="183553"/>
                    </a:cubicBezTo>
                    <a:lnTo>
                      <a:pt x="0" y="449728"/>
                    </a:lnTo>
                    <a:cubicBezTo>
                      <a:pt x="0" y="465359"/>
                      <a:pt x="15631" y="476971"/>
                      <a:pt x="31262" y="476971"/>
                    </a:cubicBezTo>
                    <a:lnTo>
                      <a:pt x="1712718" y="476971"/>
                    </a:lnTo>
                    <a:cubicBezTo>
                      <a:pt x="1728349" y="476971"/>
                      <a:pt x="1739961" y="465359"/>
                      <a:pt x="1739961" y="449728"/>
                    </a:cubicBezTo>
                    <a:lnTo>
                      <a:pt x="1739961" y="183553"/>
                    </a:lnTo>
                    <a:cubicBezTo>
                      <a:pt x="1739961" y="167922"/>
                      <a:pt x="1728349" y="156311"/>
                      <a:pt x="1712718" y="156311"/>
                    </a:cubicBezTo>
                    <a:close/>
                  </a:path>
                </a:pathLst>
              </a:custGeom>
              <a:solidFill>
                <a:schemeClr val="accent3"/>
              </a:solidFill>
              <a:ln w="44634" cap="flat">
                <a:noFill/>
                <a:prstDash val="solid"/>
                <a:miter/>
              </a:ln>
            </p:spPr>
            <p:txBody>
              <a:bodyPr rtlCol="0" anchor="ct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ID" sz="67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Freeform: Shape 16">
                <a:extLst>
                  <a:ext uri="{FF2B5EF4-FFF2-40B4-BE49-F238E27FC236}">
                    <a16:creationId xmlns:a16="http://schemas.microsoft.com/office/drawing/2014/main" id="{176147EF-A3D7-795B-15BB-B7D19C06AEFC}"/>
                  </a:ext>
                </a:extLst>
              </p:cNvPr>
              <p:cNvSpPr/>
              <p:nvPr/>
            </p:nvSpPr>
            <p:spPr>
              <a:xfrm>
                <a:off x="2750070" y="3249698"/>
                <a:ext cx="1710197" cy="408707"/>
              </a:xfrm>
              <a:custGeom>
                <a:avLst/>
                <a:gdLst>
                  <a:gd name="connsiteX0" fmla="*/ 1712718 w 1739960"/>
                  <a:gd name="connsiteY0" fmla="*/ 0 h 476970"/>
                  <a:gd name="connsiteX1" fmla="*/ 31262 w 1739960"/>
                  <a:gd name="connsiteY1" fmla="*/ 0 h 476970"/>
                  <a:gd name="connsiteX2" fmla="*/ 0 w 1739960"/>
                  <a:gd name="connsiteY2" fmla="*/ 27243 h 476970"/>
                  <a:gd name="connsiteX3" fmla="*/ 0 w 1739960"/>
                  <a:gd name="connsiteY3" fmla="*/ 293417 h 476970"/>
                  <a:gd name="connsiteX4" fmla="*/ 31262 w 1739960"/>
                  <a:gd name="connsiteY4" fmla="*/ 320660 h 476970"/>
                  <a:gd name="connsiteX5" fmla="*/ 732874 w 1739960"/>
                  <a:gd name="connsiteY5" fmla="*/ 320660 h 476970"/>
                  <a:gd name="connsiteX6" fmla="*/ 803437 w 1739960"/>
                  <a:gd name="connsiteY6" fmla="*/ 398815 h 476970"/>
                  <a:gd name="connsiteX7" fmla="*/ 869980 w 1739960"/>
                  <a:gd name="connsiteY7" fmla="*/ 476971 h 476970"/>
                  <a:gd name="connsiteX8" fmla="*/ 940544 w 1739960"/>
                  <a:gd name="connsiteY8" fmla="*/ 398815 h 476970"/>
                  <a:gd name="connsiteX9" fmla="*/ 1011107 w 1739960"/>
                  <a:gd name="connsiteY9" fmla="*/ 320660 h 476970"/>
                  <a:gd name="connsiteX10" fmla="*/ 1712718 w 1739960"/>
                  <a:gd name="connsiteY10" fmla="*/ 320660 h 476970"/>
                  <a:gd name="connsiteX11" fmla="*/ 1739961 w 1739960"/>
                  <a:gd name="connsiteY11" fmla="*/ 293417 h 476970"/>
                  <a:gd name="connsiteX12" fmla="*/ 1739961 w 1739960"/>
                  <a:gd name="connsiteY12" fmla="*/ 27243 h 476970"/>
                  <a:gd name="connsiteX13" fmla="*/ 1712718 w 1739960"/>
                  <a:gd name="connsiteY13" fmla="*/ 0 h 47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9960" h="476970">
                    <a:moveTo>
                      <a:pt x="1712718" y="0"/>
                    </a:moveTo>
                    <a:lnTo>
                      <a:pt x="31262" y="0"/>
                    </a:lnTo>
                    <a:cubicBezTo>
                      <a:pt x="15631" y="0"/>
                      <a:pt x="0" y="11612"/>
                      <a:pt x="0" y="27243"/>
                    </a:cubicBezTo>
                    <a:lnTo>
                      <a:pt x="0" y="293417"/>
                    </a:lnTo>
                    <a:cubicBezTo>
                      <a:pt x="0" y="309048"/>
                      <a:pt x="15631" y="320660"/>
                      <a:pt x="31262" y="320660"/>
                    </a:cubicBezTo>
                    <a:lnTo>
                      <a:pt x="732874" y="320660"/>
                    </a:lnTo>
                    <a:lnTo>
                      <a:pt x="803437" y="398815"/>
                    </a:lnTo>
                    <a:lnTo>
                      <a:pt x="869980" y="476971"/>
                    </a:lnTo>
                    <a:lnTo>
                      <a:pt x="940544" y="398815"/>
                    </a:lnTo>
                    <a:lnTo>
                      <a:pt x="1011107" y="320660"/>
                    </a:lnTo>
                    <a:lnTo>
                      <a:pt x="1712718" y="320660"/>
                    </a:lnTo>
                    <a:cubicBezTo>
                      <a:pt x="1728349" y="320660"/>
                      <a:pt x="1739961" y="309048"/>
                      <a:pt x="1739961" y="293417"/>
                    </a:cubicBezTo>
                    <a:lnTo>
                      <a:pt x="1739961" y="27243"/>
                    </a:lnTo>
                    <a:cubicBezTo>
                      <a:pt x="1739961" y="11612"/>
                      <a:pt x="1728349" y="0"/>
                      <a:pt x="1712718" y="0"/>
                    </a:cubicBezTo>
                    <a:close/>
                  </a:path>
                </a:pathLst>
              </a:custGeom>
              <a:solidFill>
                <a:schemeClr val="accent2"/>
              </a:solidFill>
              <a:ln w="44634" cap="flat">
                <a:noFill/>
                <a:prstDash val="solid"/>
                <a:miter/>
              </a:ln>
            </p:spPr>
            <p:txBody>
              <a:bodyPr rtlCol="0" anchor="ct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ID" sz="67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Shape 17">
                <a:extLst>
                  <a:ext uri="{FF2B5EF4-FFF2-40B4-BE49-F238E27FC236}">
                    <a16:creationId xmlns:a16="http://schemas.microsoft.com/office/drawing/2014/main" id="{88FE7F88-CD11-696A-4657-ECEBD63C4693}"/>
                  </a:ext>
                </a:extLst>
              </p:cNvPr>
              <p:cNvSpPr/>
              <p:nvPr/>
            </p:nvSpPr>
            <p:spPr>
              <a:xfrm flipV="1">
                <a:off x="826405" y="3249697"/>
                <a:ext cx="1710197" cy="408707"/>
              </a:xfrm>
              <a:custGeom>
                <a:avLst/>
                <a:gdLst>
                  <a:gd name="connsiteX0" fmla="*/ 1713165 w 1740407"/>
                  <a:gd name="connsiteY0" fmla="*/ 156311 h 476970"/>
                  <a:gd name="connsiteX1" fmla="*/ 1011553 w 1740407"/>
                  <a:gd name="connsiteY1" fmla="*/ 156311 h 476970"/>
                  <a:gd name="connsiteX2" fmla="*/ 940990 w 1740407"/>
                  <a:gd name="connsiteY2" fmla="*/ 78155 h 476970"/>
                  <a:gd name="connsiteX3" fmla="*/ 870427 w 1740407"/>
                  <a:gd name="connsiteY3" fmla="*/ 0 h 476970"/>
                  <a:gd name="connsiteX4" fmla="*/ 799864 w 1740407"/>
                  <a:gd name="connsiteY4" fmla="*/ 78155 h 476970"/>
                  <a:gd name="connsiteX5" fmla="*/ 733320 w 1740407"/>
                  <a:gd name="connsiteY5" fmla="*/ 156311 h 476970"/>
                  <a:gd name="connsiteX6" fmla="*/ 160777 w 1740407"/>
                  <a:gd name="connsiteY6" fmla="*/ 156311 h 476970"/>
                  <a:gd name="connsiteX7" fmla="*/ 0 w 1740407"/>
                  <a:gd name="connsiteY7" fmla="*/ 316641 h 476970"/>
                  <a:gd name="connsiteX8" fmla="*/ 160777 w 1740407"/>
                  <a:gd name="connsiteY8" fmla="*/ 476971 h 476970"/>
                  <a:gd name="connsiteX9" fmla="*/ 1713165 w 1740407"/>
                  <a:gd name="connsiteY9" fmla="*/ 476971 h 476970"/>
                  <a:gd name="connsiteX10" fmla="*/ 1740408 w 1740407"/>
                  <a:gd name="connsiteY10" fmla="*/ 449728 h 476970"/>
                  <a:gd name="connsiteX11" fmla="*/ 1740408 w 1740407"/>
                  <a:gd name="connsiteY11" fmla="*/ 183553 h 476970"/>
                  <a:gd name="connsiteX12" fmla="*/ 1713165 w 1740407"/>
                  <a:gd name="connsiteY12" fmla="*/ 156311 h 47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0407" h="476970">
                    <a:moveTo>
                      <a:pt x="1713165" y="156311"/>
                    </a:moveTo>
                    <a:lnTo>
                      <a:pt x="1011553" y="156311"/>
                    </a:lnTo>
                    <a:lnTo>
                      <a:pt x="940990" y="78155"/>
                    </a:lnTo>
                    <a:lnTo>
                      <a:pt x="870427" y="0"/>
                    </a:lnTo>
                    <a:lnTo>
                      <a:pt x="799864" y="78155"/>
                    </a:lnTo>
                    <a:lnTo>
                      <a:pt x="733320" y="156311"/>
                    </a:lnTo>
                    <a:lnTo>
                      <a:pt x="160777" y="156311"/>
                    </a:lnTo>
                    <a:cubicBezTo>
                      <a:pt x="74583" y="156311"/>
                      <a:pt x="0" y="226874"/>
                      <a:pt x="0" y="316641"/>
                    </a:cubicBezTo>
                    <a:cubicBezTo>
                      <a:pt x="0" y="406408"/>
                      <a:pt x="74583" y="476971"/>
                      <a:pt x="160777" y="476971"/>
                    </a:cubicBezTo>
                    <a:lnTo>
                      <a:pt x="1713165" y="476971"/>
                    </a:lnTo>
                    <a:cubicBezTo>
                      <a:pt x="1728796" y="476971"/>
                      <a:pt x="1740408" y="465359"/>
                      <a:pt x="1740408" y="449728"/>
                    </a:cubicBezTo>
                    <a:lnTo>
                      <a:pt x="1740408" y="183553"/>
                    </a:lnTo>
                    <a:cubicBezTo>
                      <a:pt x="1740408" y="167922"/>
                      <a:pt x="1728796" y="156311"/>
                      <a:pt x="1713165" y="156311"/>
                    </a:cubicBezTo>
                    <a:close/>
                  </a:path>
                </a:pathLst>
              </a:custGeom>
              <a:solidFill>
                <a:schemeClr val="accent1"/>
              </a:solidFill>
              <a:ln w="44634" cap="flat">
                <a:solidFill>
                  <a:schemeClr val="tx2"/>
                </a:solidFill>
                <a:prstDash val="solid"/>
                <a:miter/>
              </a:ln>
            </p:spPr>
            <p:txBody>
              <a:bodyPr rtlCol="0" anchor="ct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ID" sz="67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8" name="مجموعة 47">
              <a:extLst>
                <a:ext uri="{FF2B5EF4-FFF2-40B4-BE49-F238E27FC236}">
                  <a16:creationId xmlns:a16="http://schemas.microsoft.com/office/drawing/2014/main" id="{0391F0B1-3D15-A6FA-062A-16CED9191CFC}"/>
                </a:ext>
              </a:extLst>
            </p:cNvPr>
            <p:cNvGrpSpPr/>
            <p:nvPr/>
          </p:nvGrpSpPr>
          <p:grpSpPr>
            <a:xfrm>
              <a:off x="1195623" y="1718382"/>
              <a:ext cx="7037553" cy="230832"/>
              <a:chOff x="1043223" y="1565982"/>
              <a:chExt cx="7037553" cy="230832"/>
            </a:xfrm>
          </p:grpSpPr>
          <p:sp>
            <p:nvSpPr>
              <p:cNvPr id="49" name="مربع نص 48">
                <a:extLst>
                  <a:ext uri="{FF2B5EF4-FFF2-40B4-BE49-F238E27FC236}">
                    <a16:creationId xmlns:a16="http://schemas.microsoft.com/office/drawing/2014/main" id="{43639D59-3C15-DBDA-DD47-9FC401BBF58F}"/>
                  </a:ext>
                </a:extLst>
              </p:cNvPr>
              <p:cNvSpPr txBox="1"/>
              <p:nvPr/>
            </p:nvSpPr>
            <p:spPr>
              <a:xfrm>
                <a:off x="1043223" y="1565982"/>
                <a:ext cx="1274064" cy="230832"/>
              </a:xfrm>
              <a:prstGeom prst="rect">
                <a:avLst/>
              </a:prstGeom>
            </p:spPr>
            <p:txBody>
              <a:bodyPr wrap="square" rtlCol="1">
                <a:spAutoFit/>
              </a:bodyPr>
              <a:lstStyle/>
              <a:p>
                <a:pPr marL="0" marR="0" lvl="0" indent="0" algn="ctr" defTabSz="685265" rtl="0" eaLnBrk="1" fontAlgn="base"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E2E6EE"/>
                    </a:solidFill>
                    <a:effectLst/>
                    <a:uLnTx/>
                    <a:uFillTx/>
                    <a:latin typeface="Sakkal Majalla" panose="02000000000000000000" pitchFamily="2" charset="-78"/>
                    <a:ea typeface="+mn-ea"/>
                    <a:cs typeface="Sakkal Majalla" panose="02000000000000000000" pitchFamily="2" charset="-78"/>
                  </a:rPr>
                  <a:t>العلامة التجارية</a:t>
                </a:r>
                <a:endParaRPr kumimoji="0" lang="en-US" sz="900" b="1" i="0" u="none" strike="noStrike" kern="1200" cap="none" spc="0" normalizeH="0" baseline="0" noProof="0" dirty="0">
                  <a:ln>
                    <a:noFill/>
                  </a:ln>
                  <a:solidFill>
                    <a:srgbClr val="E2E6EE"/>
                  </a:solidFill>
                  <a:effectLst/>
                  <a:uLnTx/>
                  <a:uFillTx/>
                  <a:latin typeface="Calibri" panose="020F0502020204030204"/>
                  <a:ea typeface="+mn-ea"/>
                  <a:cs typeface="+mn-cs"/>
                </a:endParaRPr>
              </a:p>
            </p:txBody>
          </p:sp>
          <p:sp>
            <p:nvSpPr>
              <p:cNvPr id="50" name="مربع نص 49">
                <a:extLst>
                  <a:ext uri="{FF2B5EF4-FFF2-40B4-BE49-F238E27FC236}">
                    <a16:creationId xmlns:a16="http://schemas.microsoft.com/office/drawing/2014/main" id="{D287F25A-D000-D0A9-45BA-03875D159EA2}"/>
                  </a:ext>
                </a:extLst>
              </p:cNvPr>
              <p:cNvSpPr txBox="1"/>
              <p:nvPr/>
            </p:nvSpPr>
            <p:spPr>
              <a:xfrm>
                <a:off x="2964386" y="1565982"/>
                <a:ext cx="1274064" cy="230832"/>
              </a:xfrm>
              <a:prstGeom prst="rect">
                <a:avLst/>
              </a:prstGeom>
            </p:spPr>
            <p:txBody>
              <a:bodyPr wrap="square" rtlCol="1">
                <a:spAutoFit/>
              </a:bodyPr>
              <a:lstStyle/>
              <a:p>
                <a:pPr marL="0" marR="0" lvl="0" indent="0" algn="ctr" defTabSz="685265" rtl="0" eaLnBrk="1" fontAlgn="base"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E2E6EE"/>
                    </a:solidFill>
                    <a:effectLst/>
                    <a:uLnTx/>
                    <a:uFillTx/>
                    <a:latin typeface="Sakkal Majalla" panose="02000000000000000000" pitchFamily="2" charset="-78"/>
                    <a:ea typeface="+mn-ea"/>
                    <a:cs typeface="Sakkal Majalla" panose="02000000000000000000" pitchFamily="2" charset="-78"/>
                  </a:rPr>
                  <a:t>الحوكمة والتميز</a:t>
                </a:r>
              </a:p>
            </p:txBody>
          </p:sp>
          <p:sp>
            <p:nvSpPr>
              <p:cNvPr id="51" name="مربع نص 50">
                <a:extLst>
                  <a:ext uri="{FF2B5EF4-FFF2-40B4-BE49-F238E27FC236}">
                    <a16:creationId xmlns:a16="http://schemas.microsoft.com/office/drawing/2014/main" id="{0198A3D7-FDC6-5B29-76F3-644F37AF54A2}"/>
                  </a:ext>
                </a:extLst>
              </p:cNvPr>
              <p:cNvSpPr txBox="1"/>
              <p:nvPr/>
            </p:nvSpPr>
            <p:spPr>
              <a:xfrm>
                <a:off x="4785360" y="1565982"/>
                <a:ext cx="1463039" cy="230832"/>
              </a:xfrm>
              <a:prstGeom prst="rect">
                <a:avLst/>
              </a:prstGeom>
            </p:spPr>
            <p:txBody>
              <a:bodyPr wrap="square" rtlCol="1">
                <a:spAutoFit/>
              </a:bodyPr>
              <a:lstStyle/>
              <a:p>
                <a:pPr marL="0" marR="0" lvl="0" indent="0" algn="ctr" defTabSz="685265" rtl="0" eaLnBrk="1" fontAlgn="base"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44546A"/>
                    </a:solidFill>
                    <a:effectLst/>
                    <a:uLnTx/>
                    <a:uFillTx/>
                    <a:latin typeface="Sakkal Majalla" panose="02000000000000000000" pitchFamily="2" charset="-78"/>
                    <a:ea typeface="+mn-ea"/>
                    <a:cs typeface="Sakkal Majalla" panose="02000000000000000000" pitchFamily="2" charset="-78"/>
                  </a:rPr>
                  <a:t>الاستدامة المالية</a:t>
                </a:r>
              </a:p>
            </p:txBody>
          </p:sp>
          <p:sp>
            <p:nvSpPr>
              <p:cNvPr id="52" name="مربع نص 51">
                <a:extLst>
                  <a:ext uri="{FF2B5EF4-FFF2-40B4-BE49-F238E27FC236}">
                    <a16:creationId xmlns:a16="http://schemas.microsoft.com/office/drawing/2014/main" id="{7BB36A29-79DC-CDF0-694C-71222565EBC5}"/>
                  </a:ext>
                </a:extLst>
              </p:cNvPr>
              <p:cNvSpPr txBox="1"/>
              <p:nvPr/>
            </p:nvSpPr>
            <p:spPr>
              <a:xfrm>
                <a:off x="6728460" y="1565982"/>
                <a:ext cx="1352316" cy="230832"/>
              </a:xfrm>
              <a:prstGeom prst="rect">
                <a:avLst/>
              </a:prstGeom>
            </p:spPr>
            <p:txBody>
              <a:bodyPr wrap="square" rtlCol="1">
                <a:spAutoFit/>
              </a:bodyPr>
              <a:lstStyle/>
              <a:p>
                <a:pPr marL="0" marR="0" lvl="0" indent="0" algn="ctr" defTabSz="685265" rtl="0" eaLnBrk="1" fontAlgn="base"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E2E6EE"/>
                    </a:solidFill>
                    <a:effectLst/>
                    <a:uLnTx/>
                    <a:uFillTx/>
                    <a:latin typeface="Sakkal Majalla" panose="02000000000000000000" pitchFamily="2" charset="-78"/>
                    <a:ea typeface="+mn-ea"/>
                    <a:cs typeface="Sakkal Majalla" panose="02000000000000000000" pitchFamily="2" charset="-78"/>
                  </a:rPr>
                  <a:t>الريادة الاستثمارية وتنويع المحفظة</a:t>
                </a:r>
                <a:endParaRPr kumimoji="0" lang="en-US" sz="900" b="1" i="0" u="none" strike="noStrike" kern="1200" cap="none" spc="0" normalizeH="0" baseline="0" noProof="0" dirty="0">
                  <a:ln>
                    <a:noFill/>
                  </a:ln>
                  <a:solidFill>
                    <a:srgbClr val="E2E6E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38260121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BFA65-6F34-1E56-42DC-914EDEFC7F55}"/>
            </a:ext>
          </a:extLst>
        </p:cNvPr>
        <p:cNvGrpSpPr/>
        <p:nvPr/>
      </p:nvGrpSpPr>
      <p:grpSpPr>
        <a:xfrm>
          <a:off x="0" y="0"/>
          <a:ext cx="0" cy="0"/>
          <a:chOff x="0" y="0"/>
          <a:chExt cx="0" cy="0"/>
        </a:xfrm>
      </p:grpSpPr>
      <p:grpSp>
        <p:nvGrpSpPr>
          <p:cNvPr id="57" name="Group 56">
            <a:extLst>
              <a:ext uri="{FF2B5EF4-FFF2-40B4-BE49-F238E27FC236}">
                <a16:creationId xmlns:a16="http://schemas.microsoft.com/office/drawing/2014/main" id="{3032797D-5927-38F5-57F1-15252238AE91}"/>
              </a:ext>
            </a:extLst>
          </p:cNvPr>
          <p:cNvGrpSpPr/>
          <p:nvPr/>
        </p:nvGrpSpPr>
        <p:grpSpPr>
          <a:xfrm>
            <a:off x="3817620" y="941153"/>
            <a:ext cx="1508760" cy="791572"/>
            <a:chOff x="5355651" y="977935"/>
            <a:chExt cx="2011680" cy="1055429"/>
          </a:xfrm>
        </p:grpSpPr>
        <p:sp>
          <p:nvSpPr>
            <p:cNvPr id="27" name="Rectangle: Rounded Corners 26">
              <a:extLst>
                <a:ext uri="{FF2B5EF4-FFF2-40B4-BE49-F238E27FC236}">
                  <a16:creationId xmlns:a16="http://schemas.microsoft.com/office/drawing/2014/main" id="{8B595F8C-F936-B4F2-DC6F-0870EB912A8E}"/>
                </a:ext>
              </a:extLst>
            </p:cNvPr>
            <p:cNvSpPr/>
            <p:nvPr/>
          </p:nvSpPr>
          <p:spPr>
            <a:xfrm>
              <a:off x="5355651" y="1526633"/>
              <a:ext cx="2011680" cy="506731"/>
            </a:xfrm>
            <a:prstGeom prst="roundRect">
              <a:avLst>
                <a:gd name="adj" fmla="val 5930"/>
              </a:avLst>
            </a:prstGeom>
            <a:solidFill>
              <a:schemeClr val="accent4">
                <a:lumMod val="20000"/>
                <a:lumOff val="80000"/>
              </a:schemeClr>
            </a:solidFill>
            <a:ln>
              <a:noFill/>
            </a:ln>
          </p:spPr>
          <p:txBody>
            <a:bodyPr vert="horz" wrap="square" lIns="0" tIns="0" rIns="0" bIns="0" rtlCol="0" anchor="ctr" anchorCtr="0">
              <a:spAutoFit/>
            </a:bodyPr>
            <a:lstStyle/>
            <a:p>
              <a:pPr algn="ctr" defTabSz="342875">
                <a:defRPr/>
              </a:pPr>
              <a:r>
                <a:rPr lang="en-US" sz="1200" dirty="0" err="1">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هل</a:t>
              </a:r>
              <a:r>
                <a:rPr lang="en-US" sz="1200" dirty="0">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200" dirty="0" err="1">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يمكن</a:t>
              </a:r>
              <a:r>
                <a:rPr lang="en-US" sz="1200" dirty="0">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200" dirty="0" err="1">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تحقيقه</a:t>
              </a:r>
              <a:r>
                <a:rPr lang="en-US" sz="1200" dirty="0">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200" dirty="0" err="1">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بموارد</a:t>
              </a:r>
              <a:r>
                <a:rPr lang="en-US" sz="1200" dirty="0">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 </a:t>
              </a:r>
              <a:br>
                <a:rPr lang="en-US" sz="1200" dirty="0">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br>
              <a:r>
                <a:rPr lang="en-US" sz="1200" dirty="0" err="1">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الشركة</a:t>
              </a:r>
              <a:r>
                <a:rPr lang="en-US" sz="1200" dirty="0">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200" dirty="0" err="1">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المتاحة</a:t>
              </a:r>
              <a:r>
                <a:rPr lang="en-US" sz="1200" dirty="0">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 ؟</a:t>
              </a:r>
            </a:p>
          </p:txBody>
        </p:sp>
        <p:sp>
          <p:nvSpPr>
            <p:cNvPr id="25" name="Rectangle: Rounded Corners 24">
              <a:extLst>
                <a:ext uri="{FF2B5EF4-FFF2-40B4-BE49-F238E27FC236}">
                  <a16:creationId xmlns:a16="http://schemas.microsoft.com/office/drawing/2014/main" id="{F3471225-7FC9-33A4-A82B-0E95F321945A}"/>
                </a:ext>
              </a:extLst>
            </p:cNvPr>
            <p:cNvSpPr/>
            <p:nvPr/>
          </p:nvSpPr>
          <p:spPr>
            <a:xfrm>
              <a:off x="5355651" y="977935"/>
              <a:ext cx="2011680" cy="521017"/>
            </a:xfrm>
            <a:prstGeom prst="roundRect">
              <a:avLst>
                <a:gd name="adj" fmla="val 9674"/>
              </a:avLst>
            </a:prstGeom>
            <a:solidFill>
              <a:schemeClr val="accent4">
                <a:lumMod val="60000"/>
                <a:lumOff val="40000"/>
              </a:schemeClr>
            </a:solidFill>
            <a:ln>
              <a:noFill/>
            </a:ln>
          </p:spPr>
          <p:txBody>
            <a:bodyPr vert="horz" wrap="square" lIns="0" tIns="0" rIns="0" bIns="0" rtlCol="0" anchor="ctr" anchorCtr="0">
              <a:spAutoFit/>
            </a:bodyPr>
            <a:lstStyle/>
            <a:p>
              <a:pPr algn="ctr" defTabSz="342875"/>
              <a:r>
                <a:rPr lang="en-US" sz="1200" b="1">
                  <a:solidFill>
                    <a:srgbClr val="173863">
                      <a:lumMod val="75000"/>
                    </a:srgbClr>
                  </a:solidFill>
                  <a:latin typeface="Sakkal Majalla" panose="02000000000000000000" pitchFamily="2" charset="-78"/>
                  <a:cs typeface="Sakkal Majalla" panose="02000000000000000000" pitchFamily="2" charset="-78"/>
                </a:rPr>
                <a:t>قابلة للتحقيق</a:t>
              </a:r>
              <a:br>
                <a:rPr lang="en-US" sz="1200" b="1">
                  <a:solidFill>
                    <a:srgbClr val="173863">
                      <a:lumMod val="75000"/>
                    </a:srgbClr>
                  </a:solidFill>
                  <a:latin typeface="Sakkal Majalla" panose="02000000000000000000" pitchFamily="2" charset="-78"/>
                  <a:cs typeface="Sakkal Majalla" panose="02000000000000000000" pitchFamily="2" charset="-78"/>
                </a:rPr>
              </a:br>
              <a:r>
                <a:rPr lang="en-US" sz="1200" b="1">
                  <a:solidFill>
                    <a:srgbClr val="173863">
                      <a:lumMod val="75000"/>
                    </a:srgbClr>
                  </a:solidFill>
                  <a:latin typeface="Sakkal Majalla" panose="02000000000000000000" pitchFamily="2" charset="-78"/>
                  <a:cs typeface="Sakkal Majalla" panose="02000000000000000000" pitchFamily="2" charset="-78"/>
                </a:rPr>
                <a:t>Achievable</a:t>
              </a:r>
              <a:endParaRPr lang="en-US" sz="1200" b="1" dirty="0">
                <a:solidFill>
                  <a:srgbClr val="173863">
                    <a:lumMod val="75000"/>
                  </a:srgbClr>
                </a:solidFill>
                <a:latin typeface="Sakkal Majalla" panose="02000000000000000000" pitchFamily="2" charset="-78"/>
                <a:cs typeface="Sakkal Majalla" panose="02000000000000000000" pitchFamily="2" charset="-78"/>
              </a:endParaRPr>
            </a:p>
          </p:txBody>
        </p:sp>
      </p:grpSp>
      <p:grpSp>
        <p:nvGrpSpPr>
          <p:cNvPr id="63" name="Group 62">
            <a:extLst>
              <a:ext uri="{FF2B5EF4-FFF2-40B4-BE49-F238E27FC236}">
                <a16:creationId xmlns:a16="http://schemas.microsoft.com/office/drawing/2014/main" id="{04FD9F41-B8EF-9272-8F9F-0C46ACDDF76D}"/>
              </a:ext>
            </a:extLst>
          </p:cNvPr>
          <p:cNvGrpSpPr/>
          <p:nvPr/>
        </p:nvGrpSpPr>
        <p:grpSpPr>
          <a:xfrm>
            <a:off x="1569458" y="2037766"/>
            <a:ext cx="6005086" cy="775149"/>
            <a:chOff x="2358101" y="2699709"/>
            <a:chExt cx="8006781" cy="1033532"/>
          </a:xfrm>
        </p:grpSpPr>
        <p:grpSp>
          <p:nvGrpSpPr>
            <p:cNvPr id="58" name="Group 57">
              <a:extLst>
                <a:ext uri="{FF2B5EF4-FFF2-40B4-BE49-F238E27FC236}">
                  <a16:creationId xmlns:a16="http://schemas.microsoft.com/office/drawing/2014/main" id="{E16F6B2F-4A8D-78DC-7891-AB479B59F9A6}"/>
                </a:ext>
              </a:extLst>
            </p:cNvPr>
            <p:cNvGrpSpPr/>
            <p:nvPr/>
          </p:nvGrpSpPr>
          <p:grpSpPr>
            <a:xfrm>
              <a:off x="8353202" y="2699709"/>
              <a:ext cx="2011680" cy="1033532"/>
              <a:chOff x="8353202" y="2699709"/>
              <a:chExt cx="2011680" cy="1033532"/>
            </a:xfrm>
          </p:grpSpPr>
          <p:sp>
            <p:nvSpPr>
              <p:cNvPr id="30" name="Rectangle: Rounded Corners 29">
                <a:extLst>
                  <a:ext uri="{FF2B5EF4-FFF2-40B4-BE49-F238E27FC236}">
                    <a16:creationId xmlns:a16="http://schemas.microsoft.com/office/drawing/2014/main" id="{30B3E6E4-C563-D997-F8AC-CC6CC634FC64}"/>
                  </a:ext>
                </a:extLst>
              </p:cNvPr>
              <p:cNvSpPr/>
              <p:nvPr/>
            </p:nvSpPr>
            <p:spPr>
              <a:xfrm>
                <a:off x="8353202" y="3216987"/>
                <a:ext cx="2011680" cy="516254"/>
              </a:xfrm>
              <a:prstGeom prst="roundRect">
                <a:avLst>
                  <a:gd name="adj" fmla="val 8077"/>
                </a:avLst>
              </a:prstGeom>
              <a:solidFill>
                <a:schemeClr val="accent4">
                  <a:lumMod val="20000"/>
                  <a:lumOff val="80000"/>
                </a:schemeClr>
              </a:solidFill>
              <a:ln>
                <a:noFill/>
              </a:ln>
            </p:spPr>
            <p:txBody>
              <a:bodyPr vert="horz" wrap="square" lIns="0" tIns="0" rIns="0" bIns="0" rtlCol="0" anchor="ctr" anchorCtr="0">
                <a:spAutoFit/>
              </a:bodyPr>
              <a:lstStyle/>
              <a:p>
                <a:pPr algn="ctr" defTabSz="342875">
                  <a:defRPr/>
                </a:pPr>
                <a:r>
                  <a:rPr lang="en-US" sz="1200" dirty="0" err="1">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هل</a:t>
                </a:r>
                <a:r>
                  <a:rPr lang="en-US" sz="1200" dirty="0">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200" dirty="0" err="1">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يرتبط</a:t>
                </a:r>
                <a:r>
                  <a:rPr lang="en-US" sz="1200" dirty="0">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200" dirty="0" err="1">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الهدف</a:t>
                </a:r>
                <a:r>
                  <a:rPr lang="en-US" sz="1200" dirty="0">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200" dirty="0" err="1">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بشكل</a:t>
                </a:r>
                <a:r>
                  <a:rPr lang="en-US" sz="1200" dirty="0">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200" dirty="0" err="1">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مباشر</a:t>
                </a:r>
                <a:r>
                  <a:rPr lang="en-US" sz="1200" dirty="0">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200" dirty="0" err="1">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برؤية</a:t>
                </a:r>
                <a:r>
                  <a:rPr lang="en-US" sz="1200" dirty="0">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200" dirty="0" err="1">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الشركة</a:t>
                </a:r>
                <a:r>
                  <a:rPr lang="en-US" sz="1200" dirty="0">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200" dirty="0" err="1">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ونشاطها</a:t>
                </a:r>
                <a:r>
                  <a:rPr lang="en-US" sz="1200" dirty="0">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200" dirty="0" err="1">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الأساسي</a:t>
                </a:r>
                <a:r>
                  <a:rPr lang="en-US" sz="1200" dirty="0">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 ؟</a:t>
                </a:r>
              </a:p>
            </p:txBody>
          </p:sp>
          <p:sp>
            <p:nvSpPr>
              <p:cNvPr id="28" name="Rectangle: Rounded Corners 27">
                <a:extLst>
                  <a:ext uri="{FF2B5EF4-FFF2-40B4-BE49-F238E27FC236}">
                    <a16:creationId xmlns:a16="http://schemas.microsoft.com/office/drawing/2014/main" id="{6E78B1AA-B318-DDA1-99E5-92911BBEBD7A}"/>
                  </a:ext>
                </a:extLst>
              </p:cNvPr>
              <p:cNvSpPr/>
              <p:nvPr/>
            </p:nvSpPr>
            <p:spPr>
              <a:xfrm>
                <a:off x="8353202" y="2699709"/>
                <a:ext cx="2011680" cy="511492"/>
              </a:xfrm>
              <a:prstGeom prst="roundRect">
                <a:avLst>
                  <a:gd name="adj" fmla="val 7926"/>
                </a:avLst>
              </a:prstGeom>
              <a:solidFill>
                <a:schemeClr val="accent4">
                  <a:lumMod val="60000"/>
                  <a:lumOff val="40000"/>
                </a:schemeClr>
              </a:solidFill>
              <a:ln>
                <a:noFill/>
              </a:ln>
            </p:spPr>
            <p:txBody>
              <a:bodyPr vert="horz" wrap="square" lIns="0" tIns="0" rIns="0" bIns="0" rtlCol="0" anchor="ctr" anchorCtr="0">
                <a:spAutoFit/>
              </a:bodyPr>
              <a:lstStyle/>
              <a:p>
                <a:pPr algn="ctr" defTabSz="342875"/>
                <a:r>
                  <a:rPr lang="en-US" sz="1200" b="1" dirty="0" err="1">
                    <a:solidFill>
                      <a:srgbClr val="173863">
                        <a:lumMod val="75000"/>
                      </a:srgbClr>
                    </a:solidFill>
                    <a:latin typeface="Sakkal Majalla" panose="02000000000000000000" pitchFamily="2" charset="-78"/>
                    <a:cs typeface="Sakkal Majalla" panose="02000000000000000000" pitchFamily="2" charset="-78"/>
                  </a:rPr>
                  <a:t>ذات</a:t>
                </a:r>
                <a:r>
                  <a:rPr lang="en-US" sz="1200" b="1" dirty="0">
                    <a:solidFill>
                      <a:srgbClr val="173863">
                        <a:lumMod val="75000"/>
                      </a:srgbClr>
                    </a:solidFill>
                    <a:latin typeface="Sakkal Majalla" panose="02000000000000000000" pitchFamily="2" charset="-78"/>
                    <a:cs typeface="Sakkal Majalla" panose="02000000000000000000" pitchFamily="2" charset="-78"/>
                  </a:rPr>
                  <a:t> </a:t>
                </a:r>
                <a:r>
                  <a:rPr lang="en-US" sz="1200" b="1" dirty="0" err="1">
                    <a:solidFill>
                      <a:srgbClr val="173863">
                        <a:lumMod val="75000"/>
                      </a:srgbClr>
                    </a:solidFill>
                    <a:latin typeface="Sakkal Majalla" panose="02000000000000000000" pitchFamily="2" charset="-78"/>
                    <a:cs typeface="Sakkal Majalla" panose="02000000000000000000" pitchFamily="2" charset="-78"/>
                  </a:rPr>
                  <a:t>صلة</a:t>
                </a:r>
                <a:br>
                  <a:rPr lang="en-US" sz="1200" b="1" dirty="0">
                    <a:solidFill>
                      <a:srgbClr val="173863">
                        <a:lumMod val="75000"/>
                      </a:srgbClr>
                    </a:solidFill>
                    <a:latin typeface="Sakkal Majalla" panose="02000000000000000000" pitchFamily="2" charset="-78"/>
                    <a:cs typeface="Sakkal Majalla" panose="02000000000000000000" pitchFamily="2" charset="-78"/>
                  </a:rPr>
                </a:br>
                <a:r>
                  <a:rPr lang="en-US" sz="1200" b="1" dirty="0">
                    <a:solidFill>
                      <a:srgbClr val="173863">
                        <a:lumMod val="75000"/>
                      </a:srgbClr>
                    </a:solidFill>
                    <a:latin typeface="Sakkal Majalla" panose="02000000000000000000" pitchFamily="2" charset="-78"/>
                    <a:cs typeface="Sakkal Majalla" panose="02000000000000000000" pitchFamily="2" charset="-78"/>
                  </a:rPr>
                  <a:t>Relevant</a:t>
                </a:r>
              </a:p>
            </p:txBody>
          </p:sp>
        </p:grpSp>
        <p:grpSp>
          <p:nvGrpSpPr>
            <p:cNvPr id="59" name="Group 58">
              <a:extLst>
                <a:ext uri="{FF2B5EF4-FFF2-40B4-BE49-F238E27FC236}">
                  <a16:creationId xmlns:a16="http://schemas.microsoft.com/office/drawing/2014/main" id="{F0DEEED0-24A2-5CA7-E197-FE0FD3A50935}"/>
                </a:ext>
              </a:extLst>
            </p:cNvPr>
            <p:cNvGrpSpPr/>
            <p:nvPr/>
          </p:nvGrpSpPr>
          <p:grpSpPr>
            <a:xfrm>
              <a:off x="2358101" y="2702090"/>
              <a:ext cx="2011680" cy="1026391"/>
              <a:chOff x="2358101" y="2702090"/>
              <a:chExt cx="2011680" cy="1026391"/>
            </a:xfrm>
          </p:grpSpPr>
          <p:sp>
            <p:nvSpPr>
              <p:cNvPr id="24" name="Rectangle: Rounded Corners 23">
                <a:extLst>
                  <a:ext uri="{FF2B5EF4-FFF2-40B4-BE49-F238E27FC236}">
                    <a16:creationId xmlns:a16="http://schemas.microsoft.com/office/drawing/2014/main" id="{CE6DE055-DBE0-2ED0-9286-3C8EF6C25EAA}"/>
                  </a:ext>
                </a:extLst>
              </p:cNvPr>
              <p:cNvSpPr/>
              <p:nvPr/>
            </p:nvSpPr>
            <p:spPr>
              <a:xfrm>
                <a:off x="2358101" y="3221750"/>
                <a:ext cx="2011680" cy="506731"/>
              </a:xfrm>
              <a:prstGeom prst="roundRect">
                <a:avLst>
                  <a:gd name="adj" fmla="val 5930"/>
                </a:avLst>
              </a:prstGeom>
              <a:solidFill>
                <a:schemeClr val="accent4">
                  <a:lumMod val="20000"/>
                  <a:lumOff val="80000"/>
                </a:schemeClr>
              </a:solidFill>
              <a:ln>
                <a:noFill/>
              </a:ln>
            </p:spPr>
            <p:txBody>
              <a:bodyPr vert="horz" wrap="square" lIns="0" tIns="0" rIns="0" bIns="0" rtlCol="0" anchor="ctr" anchorCtr="0">
                <a:spAutoFit/>
              </a:bodyPr>
              <a:lstStyle/>
              <a:p>
                <a:pPr algn="ctr" defTabSz="342875">
                  <a:defRPr/>
                </a:pPr>
                <a:r>
                  <a:rPr lang="en-US" sz="1200" dirty="0" err="1">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هل</a:t>
                </a:r>
                <a:r>
                  <a:rPr lang="en-US" sz="1200" dirty="0">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200" dirty="0" err="1">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يمكن</a:t>
                </a:r>
                <a:r>
                  <a:rPr lang="en-US" sz="1200" dirty="0">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200" dirty="0" err="1">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قياس</a:t>
                </a:r>
                <a:r>
                  <a:rPr lang="en-US" sz="1200" dirty="0">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200" dirty="0" err="1">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التقدم</a:t>
                </a:r>
                <a:r>
                  <a:rPr lang="en-US" sz="1200" dirty="0">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200" dirty="0" err="1">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نحو</a:t>
                </a:r>
                <a:r>
                  <a:rPr lang="en-US" sz="1200" dirty="0">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200" dirty="0" err="1">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هذا</a:t>
                </a:r>
                <a:r>
                  <a:rPr lang="en-US" sz="1200" dirty="0">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200" dirty="0" err="1">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الهدف</a:t>
                </a:r>
                <a:r>
                  <a:rPr lang="en-US" sz="1200" dirty="0">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 ؟</a:t>
                </a:r>
              </a:p>
            </p:txBody>
          </p:sp>
          <p:sp>
            <p:nvSpPr>
              <p:cNvPr id="21" name="Rectangle: Rounded Corners 20">
                <a:extLst>
                  <a:ext uri="{FF2B5EF4-FFF2-40B4-BE49-F238E27FC236}">
                    <a16:creationId xmlns:a16="http://schemas.microsoft.com/office/drawing/2014/main" id="{26FC4C65-7D2A-814A-19C3-606BF467EB0B}"/>
                  </a:ext>
                </a:extLst>
              </p:cNvPr>
              <p:cNvSpPr/>
              <p:nvPr/>
            </p:nvSpPr>
            <p:spPr>
              <a:xfrm>
                <a:off x="2358101" y="2702090"/>
                <a:ext cx="2011680" cy="506730"/>
              </a:xfrm>
              <a:prstGeom prst="roundRect">
                <a:avLst>
                  <a:gd name="adj" fmla="val 6178"/>
                </a:avLst>
              </a:prstGeom>
              <a:solidFill>
                <a:schemeClr val="accent4">
                  <a:lumMod val="60000"/>
                  <a:lumOff val="40000"/>
                </a:schemeClr>
              </a:solidFill>
              <a:ln>
                <a:noFill/>
              </a:ln>
            </p:spPr>
            <p:txBody>
              <a:bodyPr vert="horz" wrap="square" lIns="0" tIns="0" rIns="0" bIns="0" rtlCol="0" anchor="ctr" anchorCtr="0">
                <a:spAutoFit/>
              </a:bodyPr>
              <a:lstStyle/>
              <a:p>
                <a:pPr algn="ctr" defTabSz="342875"/>
                <a:r>
                  <a:rPr lang="en-US" sz="1200" b="1" dirty="0" err="1">
                    <a:solidFill>
                      <a:srgbClr val="173863">
                        <a:lumMod val="75000"/>
                      </a:srgbClr>
                    </a:solidFill>
                    <a:latin typeface="Sakkal Majalla" panose="02000000000000000000" pitchFamily="2" charset="-78"/>
                    <a:cs typeface="Sakkal Majalla" panose="02000000000000000000" pitchFamily="2" charset="-78"/>
                  </a:rPr>
                  <a:t>قابلة</a:t>
                </a:r>
                <a:r>
                  <a:rPr lang="en-US" sz="1200" b="1" dirty="0">
                    <a:solidFill>
                      <a:srgbClr val="173863">
                        <a:lumMod val="75000"/>
                      </a:srgbClr>
                    </a:solidFill>
                    <a:latin typeface="Sakkal Majalla" panose="02000000000000000000" pitchFamily="2" charset="-78"/>
                    <a:cs typeface="Sakkal Majalla" panose="02000000000000000000" pitchFamily="2" charset="-78"/>
                  </a:rPr>
                  <a:t> </a:t>
                </a:r>
                <a:r>
                  <a:rPr lang="en-US" sz="1200" b="1" dirty="0" err="1">
                    <a:solidFill>
                      <a:srgbClr val="173863">
                        <a:lumMod val="75000"/>
                      </a:srgbClr>
                    </a:solidFill>
                    <a:latin typeface="Sakkal Majalla" panose="02000000000000000000" pitchFamily="2" charset="-78"/>
                    <a:cs typeface="Sakkal Majalla" panose="02000000000000000000" pitchFamily="2" charset="-78"/>
                  </a:rPr>
                  <a:t>للقياس</a:t>
                </a:r>
                <a:br>
                  <a:rPr lang="en-US" sz="1200" b="1" dirty="0">
                    <a:solidFill>
                      <a:srgbClr val="173863">
                        <a:lumMod val="75000"/>
                      </a:srgbClr>
                    </a:solidFill>
                    <a:latin typeface="Sakkal Majalla" panose="02000000000000000000" pitchFamily="2" charset="-78"/>
                    <a:cs typeface="Sakkal Majalla" panose="02000000000000000000" pitchFamily="2" charset="-78"/>
                  </a:rPr>
                </a:br>
                <a:r>
                  <a:rPr lang="en-US" sz="1200" b="1" dirty="0">
                    <a:solidFill>
                      <a:srgbClr val="173863">
                        <a:lumMod val="75000"/>
                      </a:srgbClr>
                    </a:solidFill>
                    <a:latin typeface="Sakkal Majalla" panose="02000000000000000000" pitchFamily="2" charset="-78"/>
                    <a:cs typeface="Sakkal Majalla" panose="02000000000000000000" pitchFamily="2" charset="-78"/>
                  </a:rPr>
                  <a:t>Measurable</a:t>
                </a:r>
              </a:p>
            </p:txBody>
          </p:sp>
        </p:grpSp>
      </p:grpSp>
      <p:grpSp>
        <p:nvGrpSpPr>
          <p:cNvPr id="62" name="Group 61">
            <a:extLst>
              <a:ext uri="{FF2B5EF4-FFF2-40B4-BE49-F238E27FC236}">
                <a16:creationId xmlns:a16="http://schemas.microsoft.com/office/drawing/2014/main" id="{CC38CFA4-A163-9348-7816-8208FC34B1D1}"/>
              </a:ext>
            </a:extLst>
          </p:cNvPr>
          <p:cNvGrpSpPr/>
          <p:nvPr/>
        </p:nvGrpSpPr>
        <p:grpSpPr>
          <a:xfrm>
            <a:off x="1032668" y="3514247"/>
            <a:ext cx="7078666" cy="687224"/>
            <a:chOff x="1788146" y="4790886"/>
            <a:chExt cx="9438221" cy="916297"/>
          </a:xfrm>
        </p:grpSpPr>
        <p:grpSp>
          <p:nvGrpSpPr>
            <p:cNvPr id="61" name="Group 60">
              <a:extLst>
                <a:ext uri="{FF2B5EF4-FFF2-40B4-BE49-F238E27FC236}">
                  <a16:creationId xmlns:a16="http://schemas.microsoft.com/office/drawing/2014/main" id="{4C9BF40E-0751-891B-58F2-6E83D71B5FF2}"/>
                </a:ext>
              </a:extLst>
            </p:cNvPr>
            <p:cNvGrpSpPr/>
            <p:nvPr/>
          </p:nvGrpSpPr>
          <p:grpSpPr>
            <a:xfrm>
              <a:off x="1788146" y="4790886"/>
              <a:ext cx="2011680" cy="916296"/>
              <a:chOff x="1788146" y="4790886"/>
              <a:chExt cx="2011680" cy="916296"/>
            </a:xfrm>
          </p:grpSpPr>
          <p:sp>
            <p:nvSpPr>
              <p:cNvPr id="20" name="Rectangle: Rounded Corners 19">
                <a:extLst>
                  <a:ext uri="{FF2B5EF4-FFF2-40B4-BE49-F238E27FC236}">
                    <a16:creationId xmlns:a16="http://schemas.microsoft.com/office/drawing/2014/main" id="{B1E9D836-ACEC-7D67-D793-5B5163C85ED2}"/>
                  </a:ext>
                </a:extLst>
              </p:cNvPr>
              <p:cNvSpPr/>
              <p:nvPr/>
            </p:nvSpPr>
            <p:spPr>
              <a:xfrm>
                <a:off x="1788146" y="5453817"/>
                <a:ext cx="2011680" cy="253365"/>
              </a:xfrm>
              <a:prstGeom prst="roundRect">
                <a:avLst>
                  <a:gd name="adj" fmla="val 5930"/>
                </a:avLst>
              </a:prstGeom>
              <a:solidFill>
                <a:schemeClr val="accent4">
                  <a:lumMod val="20000"/>
                  <a:lumOff val="80000"/>
                </a:schemeClr>
              </a:solidFill>
              <a:ln>
                <a:noFill/>
              </a:ln>
            </p:spPr>
            <p:txBody>
              <a:bodyPr vert="horz" wrap="square" lIns="0" tIns="0" rIns="0" bIns="0" rtlCol="0" anchor="ctr" anchorCtr="0">
                <a:spAutoFit/>
              </a:bodyPr>
              <a:lstStyle/>
              <a:p>
                <a:pPr algn="ctr" defTabSz="342875">
                  <a:defRPr/>
                </a:pPr>
                <a:r>
                  <a:rPr lang="en-US" sz="1200" dirty="0" err="1">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هل</a:t>
                </a:r>
                <a:r>
                  <a:rPr lang="en-US" sz="1200" dirty="0">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200" dirty="0" err="1">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الهدف</a:t>
                </a:r>
                <a:r>
                  <a:rPr lang="en-US" sz="1200" dirty="0">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200" dirty="0" err="1">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واضح</a:t>
                </a:r>
                <a:r>
                  <a:rPr lang="en-US" sz="1200" dirty="0">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200" dirty="0" err="1">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ومحدد</a:t>
                </a:r>
                <a:r>
                  <a:rPr lang="en-US" sz="1200" dirty="0">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 </a:t>
                </a:r>
              </a:p>
            </p:txBody>
          </p:sp>
          <p:sp>
            <p:nvSpPr>
              <p:cNvPr id="9" name="Rectangle: Rounded Corners 8">
                <a:extLst>
                  <a:ext uri="{FF2B5EF4-FFF2-40B4-BE49-F238E27FC236}">
                    <a16:creationId xmlns:a16="http://schemas.microsoft.com/office/drawing/2014/main" id="{2B56AE54-8583-7966-2396-4259E6ACE230}"/>
                  </a:ext>
                </a:extLst>
              </p:cNvPr>
              <p:cNvSpPr/>
              <p:nvPr/>
            </p:nvSpPr>
            <p:spPr>
              <a:xfrm>
                <a:off x="1788146" y="4790886"/>
                <a:ext cx="2011680" cy="506730"/>
              </a:xfrm>
              <a:prstGeom prst="roundRect">
                <a:avLst>
                  <a:gd name="adj" fmla="val 6178"/>
                </a:avLst>
              </a:prstGeom>
              <a:solidFill>
                <a:schemeClr val="accent4">
                  <a:lumMod val="60000"/>
                  <a:lumOff val="40000"/>
                </a:schemeClr>
              </a:solidFill>
              <a:ln>
                <a:noFill/>
              </a:ln>
            </p:spPr>
            <p:txBody>
              <a:bodyPr vert="horz" wrap="square" lIns="0" tIns="0" rIns="0" bIns="0" rtlCol="0" anchor="ctr" anchorCtr="0">
                <a:spAutoFit/>
              </a:bodyPr>
              <a:lstStyle/>
              <a:p>
                <a:pPr algn="ctr" defTabSz="342875">
                  <a:defRPr/>
                </a:pPr>
                <a:r>
                  <a:rPr lang="en-US" sz="1200" b="1" dirty="0" err="1">
                    <a:solidFill>
                      <a:srgbClr val="173863">
                        <a:lumMod val="75000"/>
                      </a:srgbClr>
                    </a:solidFill>
                    <a:latin typeface="Sakkal Majalla" panose="02000000000000000000" pitchFamily="2" charset="-78"/>
                    <a:ea typeface="GE SS Text Light" panose="020A0503020102020204" pitchFamily="18" charset="-78"/>
                    <a:cs typeface="Sakkal Majalla" panose="02000000000000000000" pitchFamily="2" charset="-78"/>
                  </a:rPr>
                  <a:t>محددة</a:t>
                </a:r>
                <a:br>
                  <a:rPr lang="en-US" sz="1200" b="1" dirty="0">
                    <a:solidFill>
                      <a:srgbClr val="173863">
                        <a:lumMod val="75000"/>
                      </a:srgbClr>
                    </a:solidFill>
                    <a:latin typeface="Sakkal Majalla" panose="02000000000000000000" pitchFamily="2" charset="-78"/>
                    <a:ea typeface="GE SS Text Light" panose="020A0503020102020204" pitchFamily="18" charset="-78"/>
                    <a:cs typeface="Sakkal Majalla" panose="02000000000000000000" pitchFamily="2" charset="-78"/>
                  </a:rPr>
                </a:br>
                <a:r>
                  <a:rPr lang="en-US" sz="1200" b="1" dirty="0">
                    <a:solidFill>
                      <a:srgbClr val="173863">
                        <a:lumMod val="75000"/>
                      </a:srgbClr>
                    </a:solidFill>
                    <a:latin typeface="Sakkal Majalla" panose="02000000000000000000" pitchFamily="2" charset="-78"/>
                    <a:ea typeface="GE SS Text Light" panose="020A0503020102020204" pitchFamily="18" charset="-78"/>
                    <a:cs typeface="Sakkal Majalla" panose="02000000000000000000" pitchFamily="2" charset="-78"/>
                  </a:rPr>
                  <a:t>Specific</a:t>
                </a:r>
              </a:p>
            </p:txBody>
          </p:sp>
        </p:grpSp>
        <p:grpSp>
          <p:nvGrpSpPr>
            <p:cNvPr id="60" name="Group 59">
              <a:extLst>
                <a:ext uri="{FF2B5EF4-FFF2-40B4-BE49-F238E27FC236}">
                  <a16:creationId xmlns:a16="http://schemas.microsoft.com/office/drawing/2014/main" id="{ACA28074-332A-0DF9-9637-E8ACB387AA06}"/>
                </a:ext>
              </a:extLst>
            </p:cNvPr>
            <p:cNvGrpSpPr/>
            <p:nvPr/>
          </p:nvGrpSpPr>
          <p:grpSpPr>
            <a:xfrm>
              <a:off x="9214687" y="4790886"/>
              <a:ext cx="2011680" cy="916297"/>
              <a:chOff x="8923157" y="4790886"/>
              <a:chExt cx="2011680" cy="916297"/>
            </a:xfrm>
          </p:grpSpPr>
          <p:sp>
            <p:nvSpPr>
              <p:cNvPr id="33" name="Rectangle: Rounded Corners 32">
                <a:extLst>
                  <a:ext uri="{FF2B5EF4-FFF2-40B4-BE49-F238E27FC236}">
                    <a16:creationId xmlns:a16="http://schemas.microsoft.com/office/drawing/2014/main" id="{10068C2E-BFE1-73BE-7B01-151F555963FF}"/>
                  </a:ext>
                </a:extLst>
              </p:cNvPr>
              <p:cNvSpPr/>
              <p:nvPr/>
            </p:nvSpPr>
            <p:spPr>
              <a:xfrm>
                <a:off x="8923157" y="5453818"/>
                <a:ext cx="2011680" cy="253365"/>
              </a:xfrm>
              <a:prstGeom prst="roundRect">
                <a:avLst>
                  <a:gd name="adj" fmla="val 5930"/>
                </a:avLst>
              </a:prstGeom>
              <a:solidFill>
                <a:schemeClr val="accent4">
                  <a:lumMod val="20000"/>
                  <a:lumOff val="80000"/>
                </a:schemeClr>
              </a:solidFill>
              <a:ln>
                <a:noFill/>
              </a:ln>
            </p:spPr>
            <p:txBody>
              <a:bodyPr vert="horz" wrap="square" lIns="0" tIns="0" rIns="0" bIns="0" rtlCol="0" anchor="ctr" anchorCtr="0">
                <a:spAutoFit/>
              </a:bodyPr>
              <a:lstStyle/>
              <a:p>
                <a:pPr algn="ctr" defTabSz="342875">
                  <a:defRPr/>
                </a:pPr>
                <a:r>
                  <a:rPr lang="en-US" sz="1200" dirty="0" err="1">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هل</a:t>
                </a:r>
                <a:r>
                  <a:rPr lang="en-US" sz="1200" dirty="0">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200" dirty="0" err="1">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للهدف</a:t>
                </a:r>
                <a:r>
                  <a:rPr lang="en-US" sz="1200" dirty="0">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200" dirty="0" err="1">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اطار</a:t>
                </a:r>
                <a:r>
                  <a:rPr lang="en-US" sz="1200" dirty="0">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200" dirty="0" err="1">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زمني</a:t>
                </a:r>
                <a:r>
                  <a:rPr lang="en-US" sz="1200" dirty="0">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200" dirty="0" err="1">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محدد</a:t>
                </a:r>
                <a:r>
                  <a:rPr lang="en-US" sz="1200" dirty="0">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a:t>
                </a:r>
              </a:p>
            </p:txBody>
          </p:sp>
          <p:sp>
            <p:nvSpPr>
              <p:cNvPr id="31" name="Rectangle: Rounded Corners 30">
                <a:extLst>
                  <a:ext uri="{FF2B5EF4-FFF2-40B4-BE49-F238E27FC236}">
                    <a16:creationId xmlns:a16="http://schemas.microsoft.com/office/drawing/2014/main" id="{30B6A8B2-01C0-06C9-5D3E-A5B3E68503E1}"/>
                  </a:ext>
                </a:extLst>
              </p:cNvPr>
              <p:cNvSpPr/>
              <p:nvPr/>
            </p:nvSpPr>
            <p:spPr>
              <a:xfrm>
                <a:off x="8923157" y="4790886"/>
                <a:ext cx="2011680" cy="506730"/>
              </a:xfrm>
              <a:prstGeom prst="roundRect">
                <a:avLst>
                  <a:gd name="adj" fmla="val 6178"/>
                </a:avLst>
              </a:prstGeom>
              <a:solidFill>
                <a:schemeClr val="accent4">
                  <a:lumMod val="60000"/>
                  <a:lumOff val="40000"/>
                </a:schemeClr>
              </a:solidFill>
              <a:ln>
                <a:noFill/>
              </a:ln>
            </p:spPr>
            <p:txBody>
              <a:bodyPr vert="horz" wrap="square" lIns="0" tIns="0" rIns="0" bIns="0" rtlCol="0" anchor="ctr" anchorCtr="0">
                <a:spAutoFit/>
              </a:bodyPr>
              <a:lstStyle/>
              <a:p>
                <a:pPr algn="ctr" defTabSz="342875"/>
                <a:r>
                  <a:rPr lang="en-US" sz="1200" b="1" dirty="0" err="1">
                    <a:solidFill>
                      <a:srgbClr val="173863">
                        <a:lumMod val="75000"/>
                      </a:srgbClr>
                    </a:solidFill>
                    <a:latin typeface="Sakkal Majalla" panose="02000000000000000000" pitchFamily="2" charset="-78"/>
                    <a:cs typeface="Sakkal Majalla" panose="02000000000000000000" pitchFamily="2" charset="-78"/>
                  </a:rPr>
                  <a:t>محددة</a:t>
                </a:r>
                <a:r>
                  <a:rPr lang="en-US" sz="1200" b="1" dirty="0">
                    <a:solidFill>
                      <a:srgbClr val="173863">
                        <a:lumMod val="75000"/>
                      </a:srgbClr>
                    </a:solidFill>
                    <a:latin typeface="Sakkal Majalla" panose="02000000000000000000" pitchFamily="2" charset="-78"/>
                    <a:cs typeface="Sakkal Majalla" panose="02000000000000000000" pitchFamily="2" charset="-78"/>
                  </a:rPr>
                  <a:t> </a:t>
                </a:r>
                <a:r>
                  <a:rPr lang="en-US" sz="1200" b="1" dirty="0" err="1">
                    <a:solidFill>
                      <a:srgbClr val="173863">
                        <a:lumMod val="75000"/>
                      </a:srgbClr>
                    </a:solidFill>
                    <a:latin typeface="Sakkal Majalla" panose="02000000000000000000" pitchFamily="2" charset="-78"/>
                    <a:cs typeface="Sakkal Majalla" panose="02000000000000000000" pitchFamily="2" charset="-78"/>
                  </a:rPr>
                  <a:t>بزمن</a:t>
                </a:r>
                <a:br>
                  <a:rPr lang="en-US" sz="1200" b="1" dirty="0">
                    <a:solidFill>
                      <a:srgbClr val="173863">
                        <a:lumMod val="75000"/>
                      </a:srgbClr>
                    </a:solidFill>
                    <a:latin typeface="Sakkal Majalla" panose="02000000000000000000" pitchFamily="2" charset="-78"/>
                    <a:cs typeface="Sakkal Majalla" panose="02000000000000000000" pitchFamily="2" charset="-78"/>
                  </a:rPr>
                </a:br>
                <a:r>
                  <a:rPr lang="en-US" sz="1200" b="1" dirty="0">
                    <a:solidFill>
                      <a:srgbClr val="173863">
                        <a:lumMod val="75000"/>
                      </a:srgbClr>
                    </a:solidFill>
                    <a:latin typeface="Sakkal Majalla" panose="02000000000000000000" pitchFamily="2" charset="-78"/>
                    <a:cs typeface="Sakkal Majalla" panose="02000000000000000000" pitchFamily="2" charset="-78"/>
                  </a:rPr>
                  <a:t>Time-bound</a:t>
                </a:r>
              </a:p>
            </p:txBody>
          </p:sp>
        </p:grpSp>
      </p:grpSp>
      <p:sp>
        <p:nvSpPr>
          <p:cNvPr id="5" name="Subtitle 2">
            <a:extLst>
              <a:ext uri="{FF2B5EF4-FFF2-40B4-BE49-F238E27FC236}">
                <a16:creationId xmlns:a16="http://schemas.microsoft.com/office/drawing/2014/main" id="{D468280C-814B-440E-11F4-6A50A7820042}"/>
              </a:ext>
            </a:extLst>
          </p:cNvPr>
          <p:cNvSpPr txBox="1">
            <a:spLocks/>
          </p:cNvSpPr>
          <p:nvPr/>
        </p:nvSpPr>
        <p:spPr>
          <a:xfrm>
            <a:off x="3780545" y="3583985"/>
            <a:ext cx="1582124" cy="528945"/>
          </a:xfrm>
          <a:prstGeom prst="rect">
            <a:avLst/>
          </a:prstGeom>
          <a:noFill/>
        </p:spPr>
        <p:txBody>
          <a:bodyPr wrap="square" lIns="0" tIns="0" rIns="0" bIns="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14378" rtl="1">
              <a:lnSpc>
                <a:spcPct val="100000"/>
              </a:lnSpc>
              <a:buNone/>
              <a:defRPr/>
            </a:pPr>
            <a:r>
              <a:rPr lang="en-US" sz="4500" b="1" kern="0" dirty="0">
                <a:solidFill>
                  <a:srgbClr val="44546A"/>
                </a:solidFill>
                <a:latin typeface="Sakkal Majalla" panose="02000000000000000000" pitchFamily="2" charset="-78"/>
                <a:cs typeface="Sakkal Majalla" panose="02000000000000000000" pitchFamily="2" charset="-78"/>
              </a:rPr>
              <a:t>SMART</a:t>
            </a:r>
          </a:p>
        </p:txBody>
      </p:sp>
      <p:grpSp>
        <p:nvGrpSpPr>
          <p:cNvPr id="38" name="Group 37">
            <a:extLst>
              <a:ext uri="{FF2B5EF4-FFF2-40B4-BE49-F238E27FC236}">
                <a16:creationId xmlns:a16="http://schemas.microsoft.com/office/drawing/2014/main" id="{3D7E2A96-75A4-753A-7331-5DDBC02C567B}"/>
              </a:ext>
            </a:extLst>
          </p:cNvPr>
          <p:cNvGrpSpPr/>
          <p:nvPr/>
        </p:nvGrpSpPr>
        <p:grpSpPr>
          <a:xfrm>
            <a:off x="2488181" y="1730556"/>
            <a:ext cx="4167638" cy="2661495"/>
            <a:chOff x="3317050" y="2318068"/>
            <a:chExt cx="5556850" cy="3548660"/>
          </a:xfrm>
        </p:grpSpPr>
        <p:sp>
          <p:nvSpPr>
            <p:cNvPr id="17" name="Freeform: Shape 16">
              <a:extLst>
                <a:ext uri="{FF2B5EF4-FFF2-40B4-BE49-F238E27FC236}">
                  <a16:creationId xmlns:a16="http://schemas.microsoft.com/office/drawing/2014/main" id="{E478E388-2CD6-5FBF-6CE5-7A3DEC3C23EF}"/>
                </a:ext>
              </a:extLst>
            </p:cNvPr>
            <p:cNvSpPr/>
            <p:nvPr/>
          </p:nvSpPr>
          <p:spPr>
            <a:xfrm>
              <a:off x="3983354" y="2984338"/>
              <a:ext cx="4224274" cy="2882390"/>
            </a:xfrm>
            <a:custGeom>
              <a:avLst/>
              <a:gdLst>
                <a:gd name="connsiteX0" fmla="*/ 4079404 w 4224274"/>
                <a:gd name="connsiteY0" fmla="*/ 2882391 h 2882390"/>
                <a:gd name="connsiteX1" fmla="*/ 4224275 w 4224274"/>
                <a:gd name="connsiteY1" fmla="*/ 2112138 h 2882390"/>
                <a:gd name="connsiteX2" fmla="*/ 2112137 w 4224274"/>
                <a:gd name="connsiteY2" fmla="*/ 0 h 2882390"/>
                <a:gd name="connsiteX3" fmla="*/ 0 w 4224274"/>
                <a:gd name="connsiteY3" fmla="*/ 2112138 h 2882390"/>
                <a:gd name="connsiteX4" fmla="*/ 144871 w 4224274"/>
                <a:gd name="connsiteY4" fmla="*/ 2882391 h 288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4274" h="2882390">
                  <a:moveTo>
                    <a:pt x="4079404" y="2882391"/>
                  </a:moveTo>
                  <a:cubicBezTo>
                    <a:pt x="4172927" y="2643760"/>
                    <a:pt x="4224275" y="2383940"/>
                    <a:pt x="4224275" y="2112138"/>
                  </a:cubicBezTo>
                  <a:cubicBezTo>
                    <a:pt x="4224275" y="945655"/>
                    <a:pt x="3278619" y="0"/>
                    <a:pt x="2112137" y="0"/>
                  </a:cubicBezTo>
                  <a:cubicBezTo>
                    <a:pt x="945655" y="0"/>
                    <a:pt x="0" y="945655"/>
                    <a:pt x="0" y="2112138"/>
                  </a:cubicBezTo>
                  <a:cubicBezTo>
                    <a:pt x="0" y="2383940"/>
                    <a:pt x="51348" y="2643760"/>
                    <a:pt x="144871" y="2882391"/>
                  </a:cubicBezTo>
                </a:path>
              </a:pathLst>
            </a:custGeom>
            <a:noFill/>
            <a:ln w="98075" cap="rnd">
              <a:solidFill>
                <a:schemeClr val="accent2"/>
              </a:solidFill>
              <a:prstDash val="solid"/>
              <a:miter/>
            </a:ln>
          </p:spPr>
          <p:txBody>
            <a:bodyPr rtlCol="0" anchor="ctr"/>
            <a:lstStyle/>
            <a:p>
              <a:endParaRPr lang="en-US" sz="506"/>
            </a:p>
          </p:txBody>
        </p:sp>
        <p:sp>
          <p:nvSpPr>
            <p:cNvPr id="18" name="Freeform: Shape 17">
              <a:extLst>
                <a:ext uri="{FF2B5EF4-FFF2-40B4-BE49-F238E27FC236}">
                  <a16:creationId xmlns:a16="http://schemas.microsoft.com/office/drawing/2014/main" id="{D82BD7F6-B75D-2EE9-8454-C9C7FF402095}"/>
                </a:ext>
              </a:extLst>
            </p:cNvPr>
            <p:cNvSpPr/>
            <p:nvPr/>
          </p:nvSpPr>
          <p:spPr>
            <a:xfrm>
              <a:off x="3317050" y="4657226"/>
              <a:ext cx="1105588" cy="878567"/>
            </a:xfrm>
            <a:custGeom>
              <a:avLst/>
              <a:gdLst>
                <a:gd name="connsiteX0" fmla="*/ 666305 w 1105588"/>
                <a:gd name="connsiteY0" fmla="*/ 0 h 878567"/>
                <a:gd name="connsiteX1" fmla="*/ 247364 w 1105588"/>
                <a:gd name="connsiteY1" fmla="*/ 306802 h 878567"/>
                <a:gd name="connsiteX2" fmla="*/ 0 w 1105588"/>
                <a:gd name="connsiteY2" fmla="*/ 439284 h 878567"/>
                <a:gd name="connsiteX3" fmla="*/ 247364 w 1105588"/>
                <a:gd name="connsiteY3" fmla="*/ 571766 h 878567"/>
                <a:gd name="connsiteX4" fmla="*/ 666305 w 1105588"/>
                <a:gd name="connsiteY4" fmla="*/ 878568 h 878567"/>
                <a:gd name="connsiteX5" fmla="*/ 1105589 w 1105588"/>
                <a:gd name="connsiteY5" fmla="*/ 439284 h 878567"/>
                <a:gd name="connsiteX6" fmla="*/ 666305 w 1105588"/>
                <a:gd name="connsiteY6" fmla="*/ 0 h 87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5588" h="878567">
                  <a:moveTo>
                    <a:pt x="666305" y="0"/>
                  </a:moveTo>
                  <a:cubicBezTo>
                    <a:pt x="469883" y="0"/>
                    <a:pt x="303552" y="128928"/>
                    <a:pt x="247364" y="306802"/>
                  </a:cubicBezTo>
                  <a:lnTo>
                    <a:pt x="0" y="439284"/>
                  </a:lnTo>
                  <a:lnTo>
                    <a:pt x="247364" y="571766"/>
                  </a:lnTo>
                  <a:cubicBezTo>
                    <a:pt x="303552" y="749639"/>
                    <a:pt x="469849" y="878568"/>
                    <a:pt x="666305" y="878568"/>
                  </a:cubicBezTo>
                  <a:cubicBezTo>
                    <a:pt x="908896" y="878568"/>
                    <a:pt x="1105589" y="681909"/>
                    <a:pt x="1105589" y="439284"/>
                  </a:cubicBezTo>
                  <a:cubicBezTo>
                    <a:pt x="1105589" y="196659"/>
                    <a:pt x="908930" y="0"/>
                    <a:pt x="666305" y="0"/>
                  </a:cubicBezTo>
                  <a:close/>
                </a:path>
              </a:pathLst>
            </a:custGeom>
            <a:solidFill>
              <a:schemeClr val="accent1"/>
            </a:solidFill>
            <a:ln w="3382" cap="flat">
              <a:noFill/>
              <a:prstDash val="solid"/>
              <a:miter/>
            </a:ln>
          </p:spPr>
          <p:txBody>
            <a:bodyPr rtlCol="0" anchor="ctr"/>
            <a:lstStyle/>
            <a:p>
              <a:endParaRPr lang="en-US" sz="506"/>
            </a:p>
          </p:txBody>
        </p:sp>
        <p:sp>
          <p:nvSpPr>
            <p:cNvPr id="19" name="Freeform: Shape 18">
              <a:extLst>
                <a:ext uri="{FF2B5EF4-FFF2-40B4-BE49-F238E27FC236}">
                  <a16:creationId xmlns:a16="http://schemas.microsoft.com/office/drawing/2014/main" id="{3DAD49E7-D9CE-73A3-377F-EA029B1F980D}"/>
                </a:ext>
              </a:extLst>
            </p:cNvPr>
            <p:cNvSpPr/>
            <p:nvPr/>
          </p:nvSpPr>
          <p:spPr>
            <a:xfrm>
              <a:off x="4130832" y="3131883"/>
              <a:ext cx="910385" cy="910419"/>
            </a:xfrm>
            <a:custGeom>
              <a:avLst/>
              <a:gdLst>
                <a:gd name="connsiteX0" fmla="*/ 781762 w 910385"/>
                <a:gd name="connsiteY0" fmla="*/ 160509 h 910419"/>
                <a:gd name="connsiteX1" fmla="*/ 268587 w 910385"/>
                <a:gd name="connsiteY1" fmla="*/ 81236 h 910419"/>
                <a:gd name="connsiteX2" fmla="*/ 0 w 910385"/>
                <a:gd name="connsiteY2" fmla="*/ 0 h 910419"/>
                <a:gd name="connsiteX3" fmla="*/ 81236 w 910385"/>
                <a:gd name="connsiteY3" fmla="*/ 268587 h 910419"/>
                <a:gd name="connsiteX4" fmla="*/ 160509 w 910385"/>
                <a:gd name="connsiteY4" fmla="*/ 781762 h 910419"/>
                <a:gd name="connsiteX5" fmla="*/ 781728 w 910385"/>
                <a:gd name="connsiteY5" fmla="*/ 781762 h 910419"/>
                <a:gd name="connsiteX6" fmla="*/ 781728 w 910385"/>
                <a:gd name="connsiteY6" fmla="*/ 160543 h 910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0385" h="910419">
                  <a:moveTo>
                    <a:pt x="781762" y="160509"/>
                  </a:moveTo>
                  <a:cubicBezTo>
                    <a:pt x="642848" y="21595"/>
                    <a:pt x="434105" y="-4806"/>
                    <a:pt x="268587" y="81236"/>
                  </a:cubicBezTo>
                  <a:lnTo>
                    <a:pt x="0" y="0"/>
                  </a:lnTo>
                  <a:lnTo>
                    <a:pt x="81236" y="268587"/>
                  </a:lnTo>
                  <a:cubicBezTo>
                    <a:pt x="-4806" y="434071"/>
                    <a:pt x="21629" y="642848"/>
                    <a:pt x="160509" y="781762"/>
                  </a:cubicBezTo>
                  <a:cubicBezTo>
                    <a:pt x="332052" y="953305"/>
                    <a:pt x="610184" y="953305"/>
                    <a:pt x="781728" y="781762"/>
                  </a:cubicBezTo>
                  <a:cubicBezTo>
                    <a:pt x="953271" y="610218"/>
                    <a:pt x="953271" y="332086"/>
                    <a:pt x="781728" y="160543"/>
                  </a:cubicBezTo>
                  <a:close/>
                </a:path>
              </a:pathLst>
            </a:custGeom>
            <a:solidFill>
              <a:schemeClr val="accent1"/>
            </a:solidFill>
            <a:ln w="3382" cap="flat">
              <a:noFill/>
              <a:prstDash val="solid"/>
              <a:miter/>
            </a:ln>
          </p:spPr>
          <p:txBody>
            <a:bodyPr rtlCol="0" anchor="ctr"/>
            <a:lstStyle/>
            <a:p>
              <a:endParaRPr lang="en-US" sz="506"/>
            </a:p>
          </p:txBody>
        </p:sp>
        <p:sp>
          <p:nvSpPr>
            <p:cNvPr id="22" name="Freeform: Shape 21">
              <a:extLst>
                <a:ext uri="{FF2B5EF4-FFF2-40B4-BE49-F238E27FC236}">
                  <a16:creationId xmlns:a16="http://schemas.microsoft.com/office/drawing/2014/main" id="{9ECE5DA1-3305-3BE7-BC9C-ABC8615F490E}"/>
                </a:ext>
              </a:extLst>
            </p:cNvPr>
            <p:cNvSpPr/>
            <p:nvPr/>
          </p:nvSpPr>
          <p:spPr>
            <a:xfrm>
              <a:off x="5656208" y="2318068"/>
              <a:ext cx="878567" cy="1105588"/>
            </a:xfrm>
            <a:custGeom>
              <a:avLst/>
              <a:gdLst>
                <a:gd name="connsiteX0" fmla="*/ 571733 w 878567"/>
                <a:gd name="connsiteY0" fmla="*/ 247364 h 1105588"/>
                <a:gd name="connsiteX1" fmla="*/ 439284 w 878567"/>
                <a:gd name="connsiteY1" fmla="*/ 0 h 1105588"/>
                <a:gd name="connsiteX2" fmla="*/ 306802 w 878567"/>
                <a:gd name="connsiteY2" fmla="*/ 247364 h 1105588"/>
                <a:gd name="connsiteX3" fmla="*/ 0 w 878567"/>
                <a:gd name="connsiteY3" fmla="*/ 666305 h 1105588"/>
                <a:gd name="connsiteX4" fmla="*/ 439284 w 878567"/>
                <a:gd name="connsiteY4" fmla="*/ 1105589 h 1105588"/>
                <a:gd name="connsiteX5" fmla="*/ 878568 w 878567"/>
                <a:gd name="connsiteY5" fmla="*/ 666305 h 1105588"/>
                <a:gd name="connsiteX6" fmla="*/ 571766 w 878567"/>
                <a:gd name="connsiteY6" fmla="*/ 247364 h 110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8567" h="1105588">
                  <a:moveTo>
                    <a:pt x="571733" y="247364"/>
                  </a:moveTo>
                  <a:lnTo>
                    <a:pt x="439284" y="0"/>
                  </a:lnTo>
                  <a:lnTo>
                    <a:pt x="306802" y="247364"/>
                  </a:lnTo>
                  <a:cubicBezTo>
                    <a:pt x="128928" y="303552"/>
                    <a:pt x="0" y="469849"/>
                    <a:pt x="0" y="666305"/>
                  </a:cubicBezTo>
                  <a:cubicBezTo>
                    <a:pt x="0" y="908896"/>
                    <a:pt x="196659" y="1105589"/>
                    <a:pt x="439284" y="1105589"/>
                  </a:cubicBezTo>
                  <a:cubicBezTo>
                    <a:pt x="681909" y="1105589"/>
                    <a:pt x="878568" y="908930"/>
                    <a:pt x="878568" y="666305"/>
                  </a:cubicBezTo>
                  <a:cubicBezTo>
                    <a:pt x="878568" y="469883"/>
                    <a:pt x="749639" y="303552"/>
                    <a:pt x="571766" y="247364"/>
                  </a:cubicBezTo>
                  <a:close/>
                </a:path>
              </a:pathLst>
            </a:custGeom>
            <a:solidFill>
              <a:schemeClr val="accent1"/>
            </a:solidFill>
            <a:ln w="3382" cap="flat">
              <a:noFill/>
              <a:prstDash val="solid"/>
              <a:miter/>
            </a:ln>
          </p:spPr>
          <p:txBody>
            <a:bodyPr rtlCol="0" anchor="ctr"/>
            <a:lstStyle/>
            <a:p>
              <a:endParaRPr lang="en-US" sz="506"/>
            </a:p>
          </p:txBody>
        </p:sp>
        <p:sp>
          <p:nvSpPr>
            <p:cNvPr id="34" name="Freeform: Shape 33">
              <a:extLst>
                <a:ext uri="{FF2B5EF4-FFF2-40B4-BE49-F238E27FC236}">
                  <a16:creationId xmlns:a16="http://schemas.microsoft.com/office/drawing/2014/main" id="{ED91BD82-9196-31E3-7169-B0FB23E05A6B}"/>
                </a:ext>
              </a:extLst>
            </p:cNvPr>
            <p:cNvSpPr/>
            <p:nvPr/>
          </p:nvSpPr>
          <p:spPr>
            <a:xfrm>
              <a:off x="7149699" y="3131816"/>
              <a:ext cx="910419" cy="910419"/>
            </a:xfrm>
            <a:custGeom>
              <a:avLst/>
              <a:gdLst>
                <a:gd name="connsiteX0" fmla="*/ 910419 w 910419"/>
                <a:gd name="connsiteY0" fmla="*/ 34 h 910419"/>
                <a:gd name="connsiteX1" fmla="*/ 641833 w 910419"/>
                <a:gd name="connsiteY1" fmla="*/ 81270 h 910419"/>
                <a:gd name="connsiteX2" fmla="*/ 128658 w 910419"/>
                <a:gd name="connsiteY2" fmla="*/ 160543 h 910419"/>
                <a:gd name="connsiteX3" fmla="*/ 128658 w 910419"/>
                <a:gd name="connsiteY3" fmla="*/ 781762 h 910419"/>
                <a:gd name="connsiteX4" fmla="*/ 749876 w 910419"/>
                <a:gd name="connsiteY4" fmla="*/ 781762 h 910419"/>
                <a:gd name="connsiteX5" fmla="*/ 829149 w 910419"/>
                <a:gd name="connsiteY5" fmla="*/ 268587 h 910419"/>
                <a:gd name="connsiteX6" fmla="*/ 910385 w 910419"/>
                <a:gd name="connsiteY6" fmla="*/ 0 h 910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0419" h="910419">
                  <a:moveTo>
                    <a:pt x="910419" y="34"/>
                  </a:moveTo>
                  <a:lnTo>
                    <a:pt x="641833" y="81270"/>
                  </a:lnTo>
                  <a:cubicBezTo>
                    <a:pt x="476348" y="-4773"/>
                    <a:pt x="267571" y="21663"/>
                    <a:pt x="128658" y="160543"/>
                  </a:cubicBezTo>
                  <a:cubicBezTo>
                    <a:pt x="-42886" y="332086"/>
                    <a:pt x="-42886" y="610218"/>
                    <a:pt x="128658" y="781762"/>
                  </a:cubicBezTo>
                  <a:cubicBezTo>
                    <a:pt x="300201" y="953305"/>
                    <a:pt x="578333" y="953305"/>
                    <a:pt x="749876" y="781762"/>
                  </a:cubicBezTo>
                  <a:cubicBezTo>
                    <a:pt x="888790" y="642848"/>
                    <a:pt x="915192" y="434105"/>
                    <a:pt x="829149" y="268587"/>
                  </a:cubicBezTo>
                  <a:lnTo>
                    <a:pt x="910385" y="0"/>
                  </a:lnTo>
                  <a:close/>
                </a:path>
              </a:pathLst>
            </a:custGeom>
            <a:solidFill>
              <a:schemeClr val="accent1"/>
            </a:solidFill>
            <a:ln w="3382" cap="flat">
              <a:noFill/>
              <a:prstDash val="solid"/>
              <a:miter/>
            </a:ln>
          </p:spPr>
          <p:txBody>
            <a:bodyPr rtlCol="0" anchor="ctr"/>
            <a:lstStyle/>
            <a:p>
              <a:endParaRPr lang="en-US" sz="506"/>
            </a:p>
          </p:txBody>
        </p:sp>
        <p:sp>
          <p:nvSpPr>
            <p:cNvPr id="36" name="Freeform: Shape 35">
              <a:extLst>
                <a:ext uri="{FF2B5EF4-FFF2-40B4-BE49-F238E27FC236}">
                  <a16:creationId xmlns:a16="http://schemas.microsoft.com/office/drawing/2014/main" id="{0122BABB-03C6-FC0D-DE6B-94762614AC3C}"/>
                </a:ext>
              </a:extLst>
            </p:cNvPr>
            <p:cNvSpPr/>
            <p:nvPr/>
          </p:nvSpPr>
          <p:spPr>
            <a:xfrm>
              <a:off x="7768312" y="4657226"/>
              <a:ext cx="1105588" cy="878567"/>
            </a:xfrm>
            <a:custGeom>
              <a:avLst/>
              <a:gdLst>
                <a:gd name="connsiteX0" fmla="*/ 1105589 w 1105588"/>
                <a:gd name="connsiteY0" fmla="*/ 439284 h 878567"/>
                <a:gd name="connsiteX1" fmla="*/ 858225 w 1105588"/>
                <a:gd name="connsiteY1" fmla="*/ 306802 h 878567"/>
                <a:gd name="connsiteX2" fmla="*/ 439284 w 1105588"/>
                <a:gd name="connsiteY2" fmla="*/ 0 h 878567"/>
                <a:gd name="connsiteX3" fmla="*/ 0 w 1105588"/>
                <a:gd name="connsiteY3" fmla="*/ 439284 h 878567"/>
                <a:gd name="connsiteX4" fmla="*/ 439284 w 1105588"/>
                <a:gd name="connsiteY4" fmla="*/ 878568 h 878567"/>
                <a:gd name="connsiteX5" fmla="*/ 858225 w 1105588"/>
                <a:gd name="connsiteY5" fmla="*/ 571766 h 878567"/>
                <a:gd name="connsiteX6" fmla="*/ 1105589 w 1105588"/>
                <a:gd name="connsiteY6" fmla="*/ 439284 h 87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5588" h="878567">
                  <a:moveTo>
                    <a:pt x="1105589" y="439284"/>
                  </a:moveTo>
                  <a:lnTo>
                    <a:pt x="858225" y="306802"/>
                  </a:lnTo>
                  <a:cubicBezTo>
                    <a:pt x="802037" y="128928"/>
                    <a:pt x="635740" y="0"/>
                    <a:pt x="439284" y="0"/>
                  </a:cubicBezTo>
                  <a:cubicBezTo>
                    <a:pt x="196693" y="0"/>
                    <a:pt x="0" y="196659"/>
                    <a:pt x="0" y="439284"/>
                  </a:cubicBezTo>
                  <a:cubicBezTo>
                    <a:pt x="0" y="681909"/>
                    <a:pt x="196659" y="878568"/>
                    <a:pt x="439284" y="878568"/>
                  </a:cubicBezTo>
                  <a:cubicBezTo>
                    <a:pt x="635706" y="878568"/>
                    <a:pt x="802037" y="749639"/>
                    <a:pt x="858225" y="571766"/>
                  </a:cubicBezTo>
                  <a:lnTo>
                    <a:pt x="1105589" y="439284"/>
                  </a:lnTo>
                  <a:close/>
                </a:path>
              </a:pathLst>
            </a:custGeom>
            <a:solidFill>
              <a:schemeClr val="accent1"/>
            </a:solidFill>
            <a:ln w="3382" cap="flat">
              <a:noFill/>
              <a:prstDash val="solid"/>
              <a:miter/>
            </a:ln>
          </p:spPr>
          <p:txBody>
            <a:bodyPr rtlCol="0" anchor="ctr"/>
            <a:lstStyle/>
            <a:p>
              <a:endParaRPr lang="en-US" sz="506"/>
            </a:p>
          </p:txBody>
        </p:sp>
      </p:grpSp>
      <p:grpSp>
        <p:nvGrpSpPr>
          <p:cNvPr id="48" name="Group 47">
            <a:extLst>
              <a:ext uri="{FF2B5EF4-FFF2-40B4-BE49-F238E27FC236}">
                <a16:creationId xmlns:a16="http://schemas.microsoft.com/office/drawing/2014/main" id="{F0BF63EC-496F-661A-2049-CB63F7F16F17}"/>
              </a:ext>
            </a:extLst>
          </p:cNvPr>
          <p:cNvGrpSpPr/>
          <p:nvPr/>
        </p:nvGrpSpPr>
        <p:grpSpPr>
          <a:xfrm>
            <a:off x="3230177" y="3656890"/>
            <a:ext cx="2680343" cy="350156"/>
            <a:chOff x="4306902" y="4971558"/>
            <a:chExt cx="3573791" cy="466875"/>
          </a:xfrm>
        </p:grpSpPr>
        <p:sp>
          <p:nvSpPr>
            <p:cNvPr id="39" name="Subtitle 2">
              <a:extLst>
                <a:ext uri="{FF2B5EF4-FFF2-40B4-BE49-F238E27FC236}">
                  <a16:creationId xmlns:a16="http://schemas.microsoft.com/office/drawing/2014/main" id="{508D5685-9350-BC1D-320E-8409949305E6}"/>
                </a:ext>
              </a:extLst>
            </p:cNvPr>
            <p:cNvSpPr txBox="1">
              <a:spLocks/>
            </p:cNvSpPr>
            <p:nvPr/>
          </p:nvSpPr>
          <p:spPr>
            <a:xfrm>
              <a:off x="4306902" y="4971558"/>
              <a:ext cx="627019" cy="466875"/>
            </a:xfrm>
            <a:prstGeom prst="rect">
              <a:avLst/>
            </a:prstGeom>
            <a:noFill/>
          </p:spPr>
          <p:txBody>
            <a:bodyPr wrap="square" lIns="0" tIns="0" rIns="0" bIns="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14378" rtl="1">
                <a:lnSpc>
                  <a:spcPct val="100000"/>
                </a:lnSpc>
                <a:buNone/>
                <a:defRPr/>
              </a:pPr>
              <a:r>
                <a:rPr lang="en-US" sz="3300" b="1" kern="0" dirty="0">
                  <a:solidFill>
                    <a:schemeClr val="accent1"/>
                  </a:solidFill>
                  <a:latin typeface="Sakkal Majalla" panose="02000000000000000000" pitchFamily="2" charset="-78"/>
                  <a:cs typeface="Sakkal Majalla" panose="02000000000000000000" pitchFamily="2" charset="-78"/>
                </a:rPr>
                <a:t>S</a:t>
              </a:r>
            </a:p>
          </p:txBody>
        </p:sp>
        <p:sp>
          <p:nvSpPr>
            <p:cNvPr id="41" name="Subtitle 2">
              <a:extLst>
                <a:ext uri="{FF2B5EF4-FFF2-40B4-BE49-F238E27FC236}">
                  <a16:creationId xmlns:a16="http://schemas.microsoft.com/office/drawing/2014/main" id="{CFAB3EBB-183F-CEC2-FFBF-7339B99B79EA}"/>
                </a:ext>
              </a:extLst>
            </p:cNvPr>
            <p:cNvSpPr txBox="1">
              <a:spLocks/>
            </p:cNvSpPr>
            <p:nvPr/>
          </p:nvSpPr>
          <p:spPr>
            <a:xfrm>
              <a:off x="7253674" y="4971558"/>
              <a:ext cx="627019" cy="466875"/>
            </a:xfrm>
            <a:prstGeom prst="rect">
              <a:avLst/>
            </a:prstGeom>
            <a:noFill/>
          </p:spPr>
          <p:txBody>
            <a:bodyPr wrap="square" lIns="0" tIns="0" rIns="0" bIns="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14378" rtl="1">
                <a:lnSpc>
                  <a:spcPct val="100000"/>
                </a:lnSpc>
                <a:buNone/>
                <a:defRPr/>
              </a:pPr>
              <a:r>
                <a:rPr lang="en-US" sz="3300" b="1" kern="0" dirty="0">
                  <a:solidFill>
                    <a:schemeClr val="accent1"/>
                  </a:solidFill>
                  <a:latin typeface="Sakkal Majalla" panose="02000000000000000000" pitchFamily="2" charset="-78"/>
                  <a:cs typeface="Sakkal Majalla" panose="02000000000000000000" pitchFamily="2" charset="-78"/>
                </a:rPr>
                <a:t>T</a:t>
              </a:r>
            </a:p>
          </p:txBody>
        </p:sp>
      </p:grpSp>
      <p:grpSp>
        <p:nvGrpSpPr>
          <p:cNvPr id="49" name="Group 48">
            <a:extLst>
              <a:ext uri="{FF2B5EF4-FFF2-40B4-BE49-F238E27FC236}">
                <a16:creationId xmlns:a16="http://schemas.microsoft.com/office/drawing/2014/main" id="{4853E90D-ACD1-CC08-DF6D-C8DCE7F9D51D}"/>
              </a:ext>
            </a:extLst>
          </p:cNvPr>
          <p:cNvGrpSpPr/>
          <p:nvPr/>
        </p:nvGrpSpPr>
        <p:grpSpPr>
          <a:xfrm>
            <a:off x="3511046" y="2950304"/>
            <a:ext cx="2121909" cy="350156"/>
            <a:chOff x="4972957" y="3724872"/>
            <a:chExt cx="2829212" cy="466875"/>
          </a:xfrm>
        </p:grpSpPr>
        <p:sp>
          <p:nvSpPr>
            <p:cNvPr id="42" name="Subtitle 2">
              <a:extLst>
                <a:ext uri="{FF2B5EF4-FFF2-40B4-BE49-F238E27FC236}">
                  <a16:creationId xmlns:a16="http://schemas.microsoft.com/office/drawing/2014/main" id="{7B950CA9-9D13-6260-EF8D-27B2924CE7A5}"/>
                </a:ext>
              </a:extLst>
            </p:cNvPr>
            <p:cNvSpPr txBox="1">
              <a:spLocks/>
            </p:cNvSpPr>
            <p:nvPr/>
          </p:nvSpPr>
          <p:spPr>
            <a:xfrm>
              <a:off x="4972957" y="3724872"/>
              <a:ext cx="627019" cy="466875"/>
            </a:xfrm>
            <a:prstGeom prst="rect">
              <a:avLst/>
            </a:prstGeom>
            <a:noFill/>
          </p:spPr>
          <p:txBody>
            <a:bodyPr wrap="square" lIns="0" tIns="0" rIns="0" bIns="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14378" rtl="1">
                <a:lnSpc>
                  <a:spcPct val="100000"/>
                </a:lnSpc>
                <a:buNone/>
                <a:defRPr/>
              </a:pPr>
              <a:r>
                <a:rPr lang="en-US" sz="3300" b="1" kern="0" dirty="0">
                  <a:solidFill>
                    <a:schemeClr val="accent1"/>
                  </a:solidFill>
                  <a:latin typeface="Sakkal Majalla" panose="02000000000000000000" pitchFamily="2" charset="-78"/>
                  <a:cs typeface="Sakkal Majalla" panose="02000000000000000000" pitchFamily="2" charset="-78"/>
                </a:rPr>
                <a:t>M</a:t>
              </a:r>
            </a:p>
          </p:txBody>
        </p:sp>
        <p:sp>
          <p:nvSpPr>
            <p:cNvPr id="44" name="Subtitle 2">
              <a:extLst>
                <a:ext uri="{FF2B5EF4-FFF2-40B4-BE49-F238E27FC236}">
                  <a16:creationId xmlns:a16="http://schemas.microsoft.com/office/drawing/2014/main" id="{F66BA7CF-89F1-59FF-7EDD-C86131494CBD}"/>
                </a:ext>
              </a:extLst>
            </p:cNvPr>
            <p:cNvSpPr txBox="1">
              <a:spLocks/>
            </p:cNvSpPr>
            <p:nvPr/>
          </p:nvSpPr>
          <p:spPr>
            <a:xfrm>
              <a:off x="7175150" y="3724872"/>
              <a:ext cx="627019" cy="466875"/>
            </a:xfrm>
            <a:prstGeom prst="rect">
              <a:avLst/>
            </a:prstGeom>
            <a:noFill/>
          </p:spPr>
          <p:txBody>
            <a:bodyPr wrap="square" lIns="0" tIns="0" rIns="0" bIns="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14378" rtl="1">
                <a:lnSpc>
                  <a:spcPct val="100000"/>
                </a:lnSpc>
                <a:buNone/>
                <a:defRPr/>
              </a:pPr>
              <a:r>
                <a:rPr lang="en-US" sz="3300" b="1" kern="0" dirty="0">
                  <a:solidFill>
                    <a:schemeClr val="accent1"/>
                  </a:solidFill>
                  <a:latin typeface="Sakkal Majalla" panose="02000000000000000000" pitchFamily="2" charset="-78"/>
                  <a:cs typeface="Sakkal Majalla" panose="02000000000000000000" pitchFamily="2" charset="-78"/>
                </a:rPr>
                <a:t>R</a:t>
              </a:r>
            </a:p>
          </p:txBody>
        </p:sp>
      </p:grpSp>
      <p:sp>
        <p:nvSpPr>
          <p:cNvPr id="47" name="Subtitle 2">
            <a:extLst>
              <a:ext uri="{FF2B5EF4-FFF2-40B4-BE49-F238E27FC236}">
                <a16:creationId xmlns:a16="http://schemas.microsoft.com/office/drawing/2014/main" id="{9A752908-8F95-1B89-FEC2-F315183023F2}"/>
              </a:ext>
            </a:extLst>
          </p:cNvPr>
          <p:cNvSpPr txBox="1">
            <a:spLocks/>
          </p:cNvSpPr>
          <p:nvPr/>
        </p:nvSpPr>
        <p:spPr>
          <a:xfrm>
            <a:off x="4343999" y="2546986"/>
            <a:ext cx="470264" cy="350156"/>
          </a:xfrm>
          <a:prstGeom prst="rect">
            <a:avLst/>
          </a:prstGeom>
          <a:noFill/>
        </p:spPr>
        <p:txBody>
          <a:bodyPr wrap="square" lIns="0" tIns="0" rIns="0" bIns="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14378" rtl="1">
              <a:lnSpc>
                <a:spcPct val="100000"/>
              </a:lnSpc>
              <a:buNone/>
              <a:defRPr/>
            </a:pPr>
            <a:r>
              <a:rPr lang="en-US" sz="3300" b="1" kern="0" dirty="0">
                <a:solidFill>
                  <a:schemeClr val="accent1"/>
                </a:solidFill>
                <a:latin typeface="Sakkal Majalla" panose="02000000000000000000" pitchFamily="2" charset="-78"/>
                <a:cs typeface="Sakkal Majalla" panose="02000000000000000000" pitchFamily="2" charset="-78"/>
              </a:rPr>
              <a:t>A</a:t>
            </a:r>
          </a:p>
        </p:txBody>
      </p:sp>
      <p:sp>
        <p:nvSpPr>
          <p:cNvPr id="2" name="Slide Number Placeholder 1">
            <a:extLst>
              <a:ext uri="{FF2B5EF4-FFF2-40B4-BE49-F238E27FC236}">
                <a16:creationId xmlns:a16="http://schemas.microsoft.com/office/drawing/2014/main" id="{7A4DBAA4-B49C-A071-BDB1-F5F41BA49098}"/>
              </a:ext>
            </a:extLst>
          </p:cNvPr>
          <p:cNvSpPr>
            <a:spLocks noGrp="1"/>
          </p:cNvSpPr>
          <p:nvPr>
            <p:ph type="sldNum" sz="quarter" idx="4"/>
          </p:nvPr>
        </p:nvSpPr>
        <p:spPr/>
        <p:txBody>
          <a:bodyPr/>
          <a:lstStyle/>
          <a:p>
            <a:pPr defTabSz="171446"/>
            <a:fld id="{402EAA05-6333-46EE-AAC8-A5AD6A996142}" type="slidenum">
              <a:rPr lang="en-US">
                <a:solidFill>
                  <a:srgbClr val="768394"/>
                </a:solidFill>
                <a:latin typeface="Calibri" panose="020F0502020204030204"/>
              </a:rPr>
              <a:pPr defTabSz="171446"/>
              <a:t>29</a:t>
            </a:fld>
            <a:endParaRPr lang="en-US" dirty="0">
              <a:solidFill>
                <a:srgbClr val="768394"/>
              </a:solidFill>
              <a:latin typeface="Calibri" panose="020F0502020204030204"/>
            </a:endParaRPr>
          </a:p>
        </p:txBody>
      </p:sp>
      <p:sp>
        <p:nvSpPr>
          <p:cNvPr id="3" name="Title 1">
            <a:extLst>
              <a:ext uri="{FF2B5EF4-FFF2-40B4-BE49-F238E27FC236}">
                <a16:creationId xmlns:a16="http://schemas.microsoft.com/office/drawing/2014/main" id="{5BAC995B-CE2E-E52E-6905-3F36BDAC206F}"/>
              </a:ext>
            </a:extLst>
          </p:cNvPr>
          <p:cNvSpPr txBox="1">
            <a:spLocks/>
          </p:cNvSpPr>
          <p:nvPr/>
        </p:nvSpPr>
        <p:spPr>
          <a:xfrm>
            <a:off x="4039859" y="347432"/>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defTabSz="1828664">
              <a:lnSpc>
                <a:spcPct val="115000"/>
              </a:lnSpc>
              <a:spcAft>
                <a:spcPts val="300"/>
              </a:spcAft>
            </a:pPr>
            <a:r>
              <a:rPr lang="ar-SA" sz="1800" kern="100" dirty="0">
                <a:latin typeface="Aptos" panose="020B0004020202020204" pitchFamily="34" charset="0"/>
                <a:ea typeface="Aptos" panose="020B0004020202020204" pitchFamily="34" charset="0"/>
                <a:cs typeface="Sakkal Majalla" panose="02000000000000000000" pitchFamily="2" charset="-78"/>
              </a:rPr>
              <a:t>معايير تقييم </a:t>
            </a:r>
            <a:r>
              <a:rPr lang="en-US" sz="1800" kern="100" dirty="0" err="1">
                <a:latin typeface="Aptos" panose="020B0004020202020204" pitchFamily="34" charset="0"/>
                <a:ea typeface="Aptos" panose="020B0004020202020204" pitchFamily="34" charset="0"/>
                <a:cs typeface="Sakkal Majalla" panose="02000000000000000000" pitchFamily="2" charset="-78"/>
              </a:rPr>
              <a:t>الأهداف</a:t>
            </a:r>
            <a:r>
              <a:rPr lang="en-US" sz="1800" kern="100" dirty="0">
                <a:latin typeface="Aptos" panose="020B0004020202020204" pitchFamily="34" charset="0"/>
                <a:ea typeface="Aptos" panose="020B0004020202020204" pitchFamily="34" charset="0"/>
                <a:cs typeface="Sakkal Majalla" panose="02000000000000000000" pitchFamily="2" charset="-78"/>
              </a:rPr>
              <a:t> </a:t>
            </a:r>
            <a:r>
              <a:rPr lang="en-US" sz="1800" kern="100" dirty="0" err="1">
                <a:latin typeface="Aptos" panose="020B0004020202020204" pitchFamily="34" charset="0"/>
                <a:ea typeface="Aptos" panose="020B0004020202020204" pitchFamily="34" charset="0"/>
                <a:cs typeface="Sakkal Majalla" panose="02000000000000000000" pitchFamily="2" charset="-78"/>
              </a:rPr>
              <a:t>الاستراتيجية</a:t>
            </a:r>
            <a:endParaRPr lang="en-US" sz="1800" kern="100" dirty="0">
              <a:latin typeface="Aptos" panose="020B0004020202020204" pitchFamily="34" charset="0"/>
              <a:ea typeface="Aptos" panose="020B0004020202020204" pitchFamily="34" charset="0"/>
              <a:cs typeface="Sakkal Majalla" panose="02000000000000000000" pitchFamily="2" charset="-78"/>
            </a:endParaRPr>
          </a:p>
        </p:txBody>
      </p:sp>
      <p:sp>
        <p:nvSpPr>
          <p:cNvPr id="4" name="Rectangle 3">
            <a:extLst>
              <a:ext uri="{FF2B5EF4-FFF2-40B4-BE49-F238E27FC236}">
                <a16:creationId xmlns:a16="http://schemas.microsoft.com/office/drawing/2014/main" id="{5C22DDE6-2513-148A-6D7D-0753E15A676B}"/>
              </a:ext>
            </a:extLst>
          </p:cNvPr>
          <p:cNvSpPr/>
          <p:nvPr/>
        </p:nvSpPr>
        <p:spPr>
          <a:xfrm>
            <a:off x="8785812" y="332241"/>
            <a:ext cx="72737" cy="252695"/>
          </a:xfrm>
          <a:prstGeom prst="rect">
            <a:avLst/>
          </a:prstGeom>
          <a:solidFill>
            <a:schemeClr val="accent1"/>
          </a:solidFill>
          <a:ln w="0" cap="flat">
            <a:noFill/>
            <a:prstDash val="solid"/>
            <a:miter/>
          </a:ln>
        </p:spPr>
        <p:txBody>
          <a:bodyPr rtlCol="0" anchor="ctr"/>
          <a:lstStyle/>
          <a:p>
            <a:pPr defTabSz="171446"/>
            <a:endParaRPr lang="en-US" sz="253" dirty="0">
              <a:solidFill>
                <a:prstClr val="black"/>
              </a:solidFill>
              <a:latin typeface="Calibri" panose="020F0502020204030204"/>
            </a:endParaRPr>
          </a:p>
        </p:txBody>
      </p:sp>
      <p:pic>
        <p:nvPicPr>
          <p:cNvPr id="40" name="Graphic 39">
            <a:extLst>
              <a:ext uri="{FF2B5EF4-FFF2-40B4-BE49-F238E27FC236}">
                <a16:creationId xmlns:a16="http://schemas.microsoft.com/office/drawing/2014/main" id="{CCDE40C8-3B93-86CB-8086-3F32AD433E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4386742" y="2026460"/>
            <a:ext cx="355097" cy="366825"/>
          </a:xfrm>
          <a:prstGeom prst="rect">
            <a:avLst/>
          </a:prstGeom>
        </p:spPr>
      </p:pic>
      <p:pic>
        <p:nvPicPr>
          <p:cNvPr id="35" name="Graphic 34">
            <a:extLst>
              <a:ext uri="{FF2B5EF4-FFF2-40B4-BE49-F238E27FC236}">
                <a16:creationId xmlns:a16="http://schemas.microsoft.com/office/drawing/2014/main" id="{9AF0113B-5950-6C51-9939-32E5B5C71E8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2796617" y="3575179"/>
            <a:ext cx="404096" cy="451388"/>
          </a:xfrm>
          <a:prstGeom prst="rect">
            <a:avLst/>
          </a:prstGeom>
        </p:spPr>
      </p:pic>
      <p:pic>
        <p:nvPicPr>
          <p:cNvPr id="43" name="Graphic 42">
            <a:extLst>
              <a:ext uri="{FF2B5EF4-FFF2-40B4-BE49-F238E27FC236}">
                <a16:creationId xmlns:a16="http://schemas.microsoft.com/office/drawing/2014/main" id="{DCAC3180-38F9-B3AF-3E39-D7283271AFA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5503541" y="2474737"/>
            <a:ext cx="364619" cy="415073"/>
          </a:xfrm>
          <a:prstGeom prst="rect">
            <a:avLst/>
          </a:prstGeom>
        </p:spPr>
      </p:pic>
      <p:pic>
        <p:nvPicPr>
          <p:cNvPr id="37" name="Graphic 36">
            <a:extLst>
              <a:ext uri="{FF2B5EF4-FFF2-40B4-BE49-F238E27FC236}">
                <a16:creationId xmlns:a16="http://schemas.microsoft.com/office/drawing/2014/main" id="{9E91DD85-66DE-D4FE-B47A-9B1C1339336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3296249" y="2454695"/>
            <a:ext cx="340151" cy="403034"/>
          </a:xfrm>
          <a:prstGeom prst="rect">
            <a:avLst/>
          </a:prstGeom>
        </p:spPr>
      </p:pic>
      <p:pic>
        <p:nvPicPr>
          <p:cNvPr id="45" name="Graphic 44">
            <a:extLst>
              <a:ext uri="{FF2B5EF4-FFF2-40B4-BE49-F238E27FC236}">
                <a16:creationId xmlns:a16="http://schemas.microsoft.com/office/drawing/2014/main" id="{D707F8D9-7D74-F55D-C340-674419D4097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H="1">
            <a:off x="5994413" y="3618427"/>
            <a:ext cx="393441" cy="391919"/>
          </a:xfrm>
          <a:prstGeom prst="rect">
            <a:avLst/>
          </a:prstGeom>
        </p:spPr>
      </p:pic>
    </p:spTree>
    <p:extLst>
      <p:ext uri="{BB962C8B-B14F-4D97-AF65-F5344CB8AC3E}">
        <p14:creationId xmlns:p14="http://schemas.microsoft.com/office/powerpoint/2010/main" val="1478289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73563"/>
        </a:solidFill>
        <a:effectLst/>
      </p:bgPr>
    </p:bg>
    <p:spTree>
      <p:nvGrpSpPr>
        <p:cNvPr id="1" name="">
          <a:extLst>
            <a:ext uri="{FF2B5EF4-FFF2-40B4-BE49-F238E27FC236}">
              <a16:creationId xmlns:a16="http://schemas.microsoft.com/office/drawing/2014/main" id="{39FAE5B7-1ED0-D803-B7AB-255C38CEAA19}"/>
            </a:ext>
          </a:extLst>
        </p:cNvPr>
        <p:cNvGrpSpPr/>
        <p:nvPr/>
      </p:nvGrpSpPr>
      <p:grpSpPr>
        <a:xfrm>
          <a:off x="0" y="0"/>
          <a:ext cx="0" cy="0"/>
          <a:chOff x="0" y="0"/>
          <a:chExt cx="0" cy="0"/>
        </a:xfrm>
      </p:grpSpPr>
      <p:pic>
        <p:nvPicPr>
          <p:cNvPr id="3" name="صورة 2" descr="صورة تحتوي على أزرق, لقطة شاشة, أزرق كهربائي, الرسومات&#10;&#10;تم إنشاء الوصف تلقائياً">
            <a:extLst>
              <a:ext uri="{FF2B5EF4-FFF2-40B4-BE49-F238E27FC236}">
                <a16:creationId xmlns:a16="http://schemas.microsoft.com/office/drawing/2014/main" id="{49B5F834-C0E4-1F11-26F1-ABED4B56E8EB}"/>
              </a:ext>
            </a:extLst>
          </p:cNvPr>
          <p:cNvPicPr>
            <a:picLocks noGrp="1" noRot="1" noChangeAspect="1" noMove="1" noResize="1" noEditPoints="1" noAdjustHandles="1" noChangeArrowheads="1" noChangeShapeType="1" noCrop="1"/>
          </p:cNvPicPr>
          <p:nvPr/>
        </p:nvPicPr>
        <p:blipFill>
          <a:blip r:embed="rId3"/>
          <a:srcRect t="50" r="67949" b="65992"/>
          <a:stretch/>
        </p:blipFill>
        <p:spPr>
          <a:xfrm>
            <a:off x="5314890" y="1794510"/>
            <a:ext cx="3498435" cy="2994660"/>
          </a:xfrm>
          <a:prstGeom prst="rect">
            <a:avLst/>
          </a:prstGeom>
        </p:spPr>
      </p:pic>
      <p:sp>
        <p:nvSpPr>
          <p:cNvPr id="2" name="مربع نص 1">
            <a:extLst>
              <a:ext uri="{FF2B5EF4-FFF2-40B4-BE49-F238E27FC236}">
                <a16:creationId xmlns:a16="http://schemas.microsoft.com/office/drawing/2014/main" id="{7BED7D52-0B4D-6DD5-CAD1-39C8F49B305F}"/>
              </a:ext>
            </a:extLst>
          </p:cNvPr>
          <p:cNvSpPr txBox="1"/>
          <p:nvPr/>
        </p:nvSpPr>
        <p:spPr>
          <a:xfrm>
            <a:off x="5006638" y="2143644"/>
            <a:ext cx="3806687" cy="756041"/>
          </a:xfrm>
          <a:prstGeom prst="rect">
            <a:avLst/>
          </a:prstGeom>
        </p:spPr>
        <p:txBody>
          <a:bodyPr wrap="square" rtlCol="1">
            <a:spAutoFit/>
          </a:bodyPr>
          <a:lstStyle/>
          <a:p>
            <a:pPr algn="r"/>
            <a:r>
              <a:rPr lang="en-US" sz="4313" b="1">
                <a:solidFill>
                  <a:schemeClr val="bg1"/>
                </a:solidFill>
                <a:latin typeface="Sakkal Majalla" panose="02000000000000000000" pitchFamily="2" charset="-78"/>
                <a:cs typeface="Sakkal Majalla" panose="02000000000000000000" pitchFamily="2" charset="-78"/>
              </a:rPr>
              <a:t>المنهجية</a:t>
            </a:r>
            <a:r>
              <a:rPr lang="en-US" sz="2475" b="1">
                <a:solidFill>
                  <a:schemeClr val="bg1"/>
                </a:solidFill>
                <a:latin typeface="Sakkal Majalla" panose="02000000000000000000" pitchFamily="2" charset="-78"/>
                <a:cs typeface="Sakkal Majalla" panose="02000000000000000000" pitchFamily="2" charset="-78"/>
              </a:rPr>
              <a:t> </a:t>
            </a:r>
            <a:endParaRPr lang="en-US" sz="2475" b="1" dirty="0">
              <a:solidFill>
                <a:schemeClr val="bg1"/>
              </a:solidFill>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33298519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A512AA-26D1-8A44-9935-7F26B77078D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009303-E1E8-79B4-F353-1ED69C3C1153}"/>
              </a:ext>
            </a:extLst>
          </p:cNvPr>
          <p:cNvSpPr>
            <a:spLocks noGrp="1"/>
          </p:cNvSpPr>
          <p:nvPr>
            <p:ph type="sldNum" sz="quarter" idx="4"/>
          </p:nvPr>
        </p:nvSpPr>
        <p:spPr/>
        <p:txBody>
          <a:bodyPr/>
          <a:lstStyle/>
          <a:p>
            <a:fld id="{402EAA05-6333-46EE-AAC8-A5AD6A996142}" type="slidenum">
              <a:rPr lang="en-US" smtClean="0"/>
              <a:t>30</a:t>
            </a:fld>
            <a:endParaRPr lang="en-US" dirty="0"/>
          </a:p>
        </p:txBody>
      </p:sp>
      <p:sp>
        <p:nvSpPr>
          <p:cNvPr id="3" name="Title 1">
            <a:extLst>
              <a:ext uri="{FF2B5EF4-FFF2-40B4-BE49-F238E27FC236}">
                <a16:creationId xmlns:a16="http://schemas.microsoft.com/office/drawing/2014/main" id="{6707528D-1BAA-09D2-474E-F8535D37A202}"/>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nSpc>
                <a:spcPct val="115000"/>
              </a:lnSpc>
              <a:spcAft>
                <a:spcPts val="300"/>
              </a:spcAft>
            </a:pPr>
            <a:r>
              <a:rPr lang="en-US" sz="1800" kern="100">
                <a:latin typeface="Aptos" panose="020B0004020202020204" pitchFamily="34" charset="0"/>
                <a:ea typeface="Aptos" panose="020B0004020202020204" pitchFamily="34" charset="0"/>
                <a:cs typeface="Sakkal Majalla" panose="02000000000000000000" pitchFamily="2" charset="-78"/>
              </a:rPr>
              <a:t>معايير تقييم الأهداف الاستراتيجية</a:t>
            </a:r>
            <a:endParaRPr lang="en-US" sz="1800" kern="100" dirty="0">
              <a:latin typeface="Aptos" panose="020B0004020202020204" pitchFamily="34" charset="0"/>
              <a:ea typeface="Aptos" panose="020B0004020202020204" pitchFamily="34" charset="0"/>
              <a:cs typeface="Sakkal Majalla" panose="02000000000000000000" pitchFamily="2" charset="-78"/>
            </a:endParaRPr>
          </a:p>
        </p:txBody>
      </p:sp>
      <p:sp>
        <p:nvSpPr>
          <p:cNvPr id="4" name="Rectangle 3">
            <a:extLst>
              <a:ext uri="{FF2B5EF4-FFF2-40B4-BE49-F238E27FC236}">
                <a16:creationId xmlns:a16="http://schemas.microsoft.com/office/drawing/2014/main" id="{8A0CF4D3-8484-C550-D882-5C831ABD065A}"/>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algn="r" rtl="1"/>
            <a:endParaRPr lang="en-US" sz="253" dirty="0"/>
          </a:p>
        </p:txBody>
      </p:sp>
      <p:sp>
        <p:nvSpPr>
          <p:cNvPr id="5" name="Subtitle 2">
            <a:extLst>
              <a:ext uri="{FF2B5EF4-FFF2-40B4-BE49-F238E27FC236}">
                <a16:creationId xmlns:a16="http://schemas.microsoft.com/office/drawing/2014/main" id="{91263C53-BE3A-8905-FE9D-EC55B4105062}"/>
              </a:ext>
            </a:extLst>
          </p:cNvPr>
          <p:cNvSpPr txBox="1">
            <a:spLocks/>
          </p:cNvSpPr>
          <p:nvPr/>
        </p:nvSpPr>
        <p:spPr>
          <a:xfrm>
            <a:off x="4112596" y="794011"/>
            <a:ext cx="4745952" cy="305853"/>
          </a:xfrm>
          <a:prstGeom prst="rect">
            <a:avLst/>
          </a:prstGeom>
          <a:noFill/>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defRPr/>
            </a:pPr>
            <a:r>
              <a:rPr lang="en-US" sz="1500" kern="0" dirty="0" err="1">
                <a:solidFill>
                  <a:srgbClr val="44546A"/>
                </a:solidFill>
                <a:latin typeface="Sakkal Majalla" panose="02000000000000000000" pitchFamily="2" charset="-78"/>
                <a:cs typeface="Sakkal Majalla" panose="02000000000000000000" pitchFamily="2" charset="-78"/>
              </a:rPr>
              <a:t>الهدف</a:t>
            </a:r>
            <a:r>
              <a:rPr lang="en-US" sz="1500" kern="0" dirty="0">
                <a:solidFill>
                  <a:srgbClr val="44546A"/>
                </a:solidFill>
                <a:latin typeface="Sakkal Majalla" panose="02000000000000000000" pitchFamily="2" charset="-78"/>
                <a:cs typeface="Sakkal Majalla" panose="02000000000000000000" pitchFamily="2" charset="-78"/>
              </a:rPr>
              <a:t> الاستراتيجي </a:t>
            </a:r>
            <a:r>
              <a:rPr lang="en-US" sz="1500" kern="0" dirty="0" err="1">
                <a:solidFill>
                  <a:srgbClr val="44546A"/>
                </a:solidFill>
                <a:latin typeface="Sakkal Majalla" panose="02000000000000000000" pitchFamily="2" charset="-78"/>
                <a:cs typeface="Sakkal Majalla" panose="02000000000000000000" pitchFamily="2" charset="-78"/>
              </a:rPr>
              <a:t>الأول</a:t>
            </a:r>
            <a:endParaRPr lang="en-US" sz="1500" kern="0" dirty="0">
              <a:solidFill>
                <a:srgbClr val="44546A"/>
              </a:solidFill>
              <a:latin typeface="Sakkal Majalla" panose="02000000000000000000" pitchFamily="2" charset="-78"/>
              <a:cs typeface="Sakkal Majalla" panose="02000000000000000000" pitchFamily="2" charset="-78"/>
            </a:endParaRPr>
          </a:p>
        </p:txBody>
      </p:sp>
      <p:sp>
        <p:nvSpPr>
          <p:cNvPr id="8" name="Freeform: Shape 7">
            <a:extLst>
              <a:ext uri="{FF2B5EF4-FFF2-40B4-BE49-F238E27FC236}">
                <a16:creationId xmlns:a16="http://schemas.microsoft.com/office/drawing/2014/main" id="{504F43A5-DD82-0218-0BB3-1AA81AED9B1D}"/>
              </a:ext>
            </a:extLst>
          </p:cNvPr>
          <p:cNvSpPr/>
          <p:nvPr/>
        </p:nvSpPr>
        <p:spPr>
          <a:xfrm flipH="1">
            <a:off x="7440470" y="1268688"/>
            <a:ext cx="1703530" cy="3407060"/>
          </a:xfrm>
          <a:custGeom>
            <a:avLst/>
            <a:gdLst>
              <a:gd name="connsiteX0" fmla="*/ 0 w 1703530"/>
              <a:gd name="connsiteY0" fmla="*/ 0 h 3407060"/>
              <a:gd name="connsiteX1" fmla="*/ 1703530 w 1703530"/>
              <a:gd name="connsiteY1" fmla="*/ 1703530 h 3407060"/>
              <a:gd name="connsiteX2" fmla="*/ 0 w 1703530"/>
              <a:gd name="connsiteY2" fmla="*/ 3407060 h 3407060"/>
            </a:gdLst>
            <a:ahLst/>
            <a:cxnLst>
              <a:cxn ang="0">
                <a:pos x="connsiteX0" y="connsiteY0"/>
              </a:cxn>
              <a:cxn ang="0">
                <a:pos x="connsiteX1" y="connsiteY1"/>
              </a:cxn>
              <a:cxn ang="0">
                <a:pos x="connsiteX2" y="connsiteY2"/>
              </a:cxn>
            </a:cxnLst>
            <a:rect l="l" t="t" r="r" b="b"/>
            <a:pathLst>
              <a:path w="1703530" h="3407060">
                <a:moveTo>
                  <a:pt x="0" y="0"/>
                </a:moveTo>
                <a:cubicBezTo>
                  <a:pt x="940834" y="0"/>
                  <a:pt x="1703530" y="762696"/>
                  <a:pt x="1703530" y="1703530"/>
                </a:cubicBezTo>
                <a:cubicBezTo>
                  <a:pt x="1703530" y="2644364"/>
                  <a:pt x="940834" y="3407060"/>
                  <a:pt x="0" y="3407060"/>
                </a:cubicBezTo>
                <a:close/>
              </a:path>
            </a:pathLst>
          </a:custGeom>
          <a:solidFill>
            <a:schemeClr val="accent1"/>
          </a:solidFill>
          <a:ln w="0" cap="flat">
            <a:noFill/>
            <a:prstDash val="solid"/>
            <a:miter/>
          </a:ln>
          <a:effectLst>
            <a:outerShdw blurRad="63500" sx="102000" sy="102000" algn="ctr" rotWithShape="0">
              <a:prstClr val="black">
                <a:alpha val="40000"/>
              </a:prstClr>
            </a:outerShdw>
          </a:effectLst>
        </p:spPr>
        <p:txBody>
          <a:bodyPr wrap="square" rtlCol="0" anchor="ctr">
            <a:noAutofit/>
          </a:bodyPr>
          <a:lstStyle/>
          <a:p>
            <a:pPr marL="0" algn="r" defTabSz="457200" rtl="1" eaLnBrk="1" latinLnBrk="0" hangingPunct="1"/>
            <a:endParaRPr lang="en-US" dirty="0"/>
          </a:p>
        </p:txBody>
      </p:sp>
      <p:sp>
        <p:nvSpPr>
          <p:cNvPr id="46" name="Subtitle 2">
            <a:extLst>
              <a:ext uri="{FF2B5EF4-FFF2-40B4-BE49-F238E27FC236}">
                <a16:creationId xmlns:a16="http://schemas.microsoft.com/office/drawing/2014/main" id="{D5448C7E-D6EA-3A1A-040C-6ABDCB5DFC37}"/>
              </a:ext>
            </a:extLst>
          </p:cNvPr>
          <p:cNvSpPr txBox="1">
            <a:spLocks/>
          </p:cNvSpPr>
          <p:nvPr/>
        </p:nvSpPr>
        <p:spPr>
          <a:xfrm>
            <a:off x="7429598" y="2338968"/>
            <a:ext cx="1523254" cy="1654299"/>
          </a:xfrm>
          <a:prstGeom prst="rect">
            <a:avLst/>
          </a:prstGeom>
          <a:noFill/>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defRPr/>
            </a:pPr>
            <a:r>
              <a:rPr lang="en-US" b="1" kern="0">
                <a:solidFill>
                  <a:schemeClr val="bg1"/>
                </a:solidFill>
                <a:latin typeface="Sakkal Majalla" panose="02000000000000000000" pitchFamily="2" charset="-78"/>
                <a:cs typeface="Sakkal Majalla" panose="02000000000000000000" pitchFamily="2" charset="-78"/>
              </a:rPr>
              <a:t>رفع جودة وكفاءة التميز التشغيلي</a:t>
            </a:r>
            <a:endParaRPr lang="en-US" b="1" kern="0" dirty="0">
              <a:solidFill>
                <a:schemeClr val="bg1"/>
              </a:solidFill>
              <a:latin typeface="Sakkal Majalla" panose="02000000000000000000" pitchFamily="2" charset="-78"/>
              <a:cs typeface="Sakkal Majalla" panose="02000000000000000000" pitchFamily="2" charset="-78"/>
            </a:endParaRPr>
          </a:p>
        </p:txBody>
      </p:sp>
      <p:sp>
        <p:nvSpPr>
          <p:cNvPr id="27" name="Rectangle: Rounded Corners 26">
            <a:extLst>
              <a:ext uri="{FF2B5EF4-FFF2-40B4-BE49-F238E27FC236}">
                <a16:creationId xmlns:a16="http://schemas.microsoft.com/office/drawing/2014/main" id="{91DDA874-3282-979F-1E49-9D9F7AF13F91}"/>
              </a:ext>
            </a:extLst>
          </p:cNvPr>
          <p:cNvSpPr/>
          <p:nvPr/>
        </p:nvSpPr>
        <p:spPr>
          <a:xfrm flipH="1">
            <a:off x="3178272" y="1988496"/>
            <a:ext cx="1280160" cy="1000374"/>
          </a:xfrm>
          <a:prstGeom prst="roundRect">
            <a:avLst>
              <a:gd name="adj" fmla="val 5930"/>
            </a:avLst>
          </a:prstGeom>
          <a:solidFill>
            <a:schemeClr val="accent4">
              <a:lumMod val="20000"/>
              <a:lumOff val="80000"/>
            </a:schemeClr>
          </a:solidFill>
          <a:ln>
            <a:noFill/>
          </a:ln>
        </p:spPr>
        <p:txBody>
          <a:bodyPr vert="horz" wrap="square" lIns="0" tIns="182880" rIns="0" bIns="0" rtlCol="0" anchor="t">
            <a:noAutofit/>
          </a:bodyPr>
          <a:lstStyle/>
          <a:p>
            <a:pPr algn="ctr" defTabSz="342883" rtl="1">
              <a:defRPr/>
            </a:pPr>
            <a:r>
              <a:rPr lang="en-US" sz="105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هل يمكن تحقيقه بموارد </a:t>
            </a:r>
            <a:br>
              <a:rPr lang="en-US" sz="105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br>
            <a:r>
              <a:rPr lang="en-US" sz="105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الشركة المتاحة ؟</a:t>
            </a:r>
            <a:endPar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25" name="Rectangle: Rounded Corners 24">
            <a:extLst>
              <a:ext uri="{FF2B5EF4-FFF2-40B4-BE49-F238E27FC236}">
                <a16:creationId xmlns:a16="http://schemas.microsoft.com/office/drawing/2014/main" id="{6FDC3F61-4088-6066-D2B8-BB8B81CA0CD4}"/>
              </a:ext>
            </a:extLst>
          </p:cNvPr>
          <p:cNvSpPr/>
          <p:nvPr/>
        </p:nvSpPr>
        <p:spPr>
          <a:xfrm flipH="1">
            <a:off x="3178272" y="1661391"/>
            <a:ext cx="1280160" cy="457200"/>
          </a:xfrm>
          <a:prstGeom prst="roundRect">
            <a:avLst/>
          </a:prstGeom>
          <a:solidFill>
            <a:schemeClr val="accent4">
              <a:lumMod val="60000"/>
              <a:lumOff val="40000"/>
            </a:schemeClr>
          </a:solidFill>
          <a:ln>
            <a:noFill/>
          </a:ln>
        </p:spPr>
        <p:txBody>
          <a:bodyPr vert="horz" wrap="square" lIns="0" tIns="0" rIns="0" bIns="0" rtlCol="0" anchor="b">
            <a:noAutofit/>
          </a:bodyPr>
          <a:lstStyle/>
          <a:p>
            <a:pPr algn="ctr" defTabSz="342883" rtl="1">
              <a:defRPr/>
            </a:pPr>
            <a: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قابلة للتحقيق</a:t>
            </a:r>
            <a:b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br>
            <a: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Achievable</a:t>
            </a:r>
            <a:endParaRPr lang="en-US" sz="1200" b="1" dirty="0">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endParaRPr>
          </a:p>
        </p:txBody>
      </p:sp>
      <p:grpSp>
        <p:nvGrpSpPr>
          <p:cNvPr id="59" name="Group 58">
            <a:extLst>
              <a:ext uri="{FF2B5EF4-FFF2-40B4-BE49-F238E27FC236}">
                <a16:creationId xmlns:a16="http://schemas.microsoft.com/office/drawing/2014/main" id="{1864514D-193D-A7A9-0905-B36A5A8A1C0A}"/>
              </a:ext>
            </a:extLst>
          </p:cNvPr>
          <p:cNvGrpSpPr/>
          <p:nvPr/>
        </p:nvGrpSpPr>
        <p:grpSpPr>
          <a:xfrm>
            <a:off x="3532029" y="1183004"/>
            <a:ext cx="572646" cy="554438"/>
            <a:chOff x="6795352" y="2694999"/>
            <a:chExt cx="572646" cy="554438"/>
          </a:xfrm>
          <a:effectLst>
            <a:outerShdw blurRad="63500" sx="102000" sy="102000" algn="ctr" rotWithShape="0">
              <a:prstClr val="black">
                <a:alpha val="40000"/>
              </a:prstClr>
            </a:outerShdw>
          </a:effectLst>
        </p:grpSpPr>
        <p:sp>
          <p:nvSpPr>
            <p:cNvPr id="26" name="Oval 25">
              <a:extLst>
                <a:ext uri="{FF2B5EF4-FFF2-40B4-BE49-F238E27FC236}">
                  <a16:creationId xmlns:a16="http://schemas.microsoft.com/office/drawing/2014/main" id="{5E4A534F-9395-54CA-160F-381CFD849F84}"/>
                </a:ext>
              </a:extLst>
            </p:cNvPr>
            <p:cNvSpPr/>
            <p:nvPr/>
          </p:nvSpPr>
          <p:spPr>
            <a:xfrm flipH="1">
              <a:off x="6795352" y="2694999"/>
              <a:ext cx="572646" cy="554438"/>
            </a:xfrm>
            <a:prstGeom prst="ellipse">
              <a:avLst/>
            </a:prstGeom>
            <a:solidFill>
              <a:schemeClr val="accent1"/>
            </a:solidFill>
            <a:ln>
              <a:noFill/>
            </a:ln>
          </p:spPr>
          <p:txBody>
            <a:bodyPr vert="horz" wrap="square" lIns="0" tIns="0" rIns="0" bIns="0" rtlCol="0" anchor="ctr">
              <a:noAutofit/>
            </a:bodyPr>
            <a:lstStyle/>
            <a:p>
              <a:pPr algn="ctr" defTabSz="342883" rtl="1">
                <a:defRPr/>
              </a:pP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40" name="Graphic 39">
              <a:extLst>
                <a:ext uri="{FF2B5EF4-FFF2-40B4-BE49-F238E27FC236}">
                  <a16:creationId xmlns:a16="http://schemas.microsoft.com/office/drawing/2014/main" id="{3EC338A0-9266-0B3C-636B-4329B9C44C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36932" y="2827475"/>
              <a:ext cx="289486" cy="289486"/>
            </a:xfrm>
            <a:prstGeom prst="rect">
              <a:avLst/>
            </a:prstGeom>
          </p:spPr>
        </p:pic>
      </p:grpSp>
      <p:sp>
        <p:nvSpPr>
          <p:cNvPr id="67" name="Freeform 143">
            <a:extLst>
              <a:ext uri="{FF2B5EF4-FFF2-40B4-BE49-F238E27FC236}">
                <a16:creationId xmlns:a16="http://schemas.microsoft.com/office/drawing/2014/main" id="{01DACFCE-9EB0-A950-941B-F063F49344DE}"/>
              </a:ext>
            </a:extLst>
          </p:cNvPr>
          <p:cNvSpPr>
            <a:spLocks/>
          </p:cNvSpPr>
          <p:nvPr/>
        </p:nvSpPr>
        <p:spPr bwMode="auto">
          <a:xfrm>
            <a:off x="3735701" y="2747710"/>
            <a:ext cx="165302" cy="149243"/>
          </a:xfrm>
          <a:custGeom>
            <a:avLst/>
            <a:gdLst>
              <a:gd name="T0" fmla="*/ 73 w 74"/>
              <a:gd name="T1" fmla="*/ 10 h 67"/>
              <a:gd name="T2" fmla="*/ 61 w 74"/>
              <a:gd name="T3" fmla="*/ 1 h 67"/>
              <a:gd name="T4" fmla="*/ 58 w 74"/>
              <a:gd name="T5" fmla="*/ 2 h 67"/>
              <a:gd name="T6" fmla="*/ 27 w 74"/>
              <a:gd name="T7" fmla="*/ 39 h 67"/>
              <a:gd name="T8" fmla="*/ 15 w 74"/>
              <a:gd name="T9" fmla="*/ 28 h 67"/>
              <a:gd name="T10" fmla="*/ 11 w 74"/>
              <a:gd name="T11" fmla="*/ 29 h 67"/>
              <a:gd name="T12" fmla="*/ 1 w 74"/>
              <a:gd name="T13" fmla="*/ 39 h 67"/>
              <a:gd name="T14" fmla="*/ 2 w 74"/>
              <a:gd name="T15" fmla="*/ 43 h 67"/>
              <a:gd name="T16" fmla="*/ 27 w 74"/>
              <a:gd name="T17" fmla="*/ 66 h 67"/>
              <a:gd name="T18" fmla="*/ 31 w 74"/>
              <a:gd name="T19" fmla="*/ 66 h 67"/>
              <a:gd name="T20" fmla="*/ 40 w 74"/>
              <a:gd name="T21" fmla="*/ 55 h 67"/>
              <a:gd name="T22" fmla="*/ 40 w 74"/>
              <a:gd name="T23" fmla="*/ 55 h 67"/>
              <a:gd name="T24" fmla="*/ 73 w 74"/>
              <a:gd name="T25" fmla="*/ 14 h 67"/>
              <a:gd name="T26" fmla="*/ 73 w 74"/>
              <a:gd name="T2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67">
                <a:moveTo>
                  <a:pt x="73" y="10"/>
                </a:moveTo>
                <a:cubicBezTo>
                  <a:pt x="61" y="1"/>
                  <a:pt x="61" y="1"/>
                  <a:pt x="61" y="1"/>
                </a:cubicBezTo>
                <a:cubicBezTo>
                  <a:pt x="60" y="0"/>
                  <a:pt x="59" y="0"/>
                  <a:pt x="58" y="2"/>
                </a:cubicBezTo>
                <a:cubicBezTo>
                  <a:pt x="27" y="39"/>
                  <a:pt x="27" y="39"/>
                  <a:pt x="27" y="39"/>
                </a:cubicBezTo>
                <a:cubicBezTo>
                  <a:pt x="15" y="28"/>
                  <a:pt x="15" y="28"/>
                  <a:pt x="15" y="28"/>
                </a:cubicBezTo>
                <a:cubicBezTo>
                  <a:pt x="14" y="27"/>
                  <a:pt x="12" y="28"/>
                  <a:pt x="11" y="29"/>
                </a:cubicBezTo>
                <a:cubicBezTo>
                  <a:pt x="1" y="39"/>
                  <a:pt x="1" y="39"/>
                  <a:pt x="1" y="39"/>
                </a:cubicBezTo>
                <a:cubicBezTo>
                  <a:pt x="0" y="40"/>
                  <a:pt x="1" y="42"/>
                  <a:pt x="2" y="43"/>
                </a:cubicBezTo>
                <a:cubicBezTo>
                  <a:pt x="27" y="66"/>
                  <a:pt x="27" y="66"/>
                  <a:pt x="27" y="66"/>
                </a:cubicBezTo>
                <a:cubicBezTo>
                  <a:pt x="28" y="67"/>
                  <a:pt x="30" y="67"/>
                  <a:pt x="31" y="66"/>
                </a:cubicBezTo>
                <a:cubicBezTo>
                  <a:pt x="40" y="55"/>
                  <a:pt x="40" y="55"/>
                  <a:pt x="40" y="55"/>
                </a:cubicBezTo>
                <a:cubicBezTo>
                  <a:pt x="40" y="55"/>
                  <a:pt x="40" y="55"/>
                  <a:pt x="40" y="55"/>
                </a:cubicBezTo>
                <a:cubicBezTo>
                  <a:pt x="73" y="14"/>
                  <a:pt x="73" y="14"/>
                  <a:pt x="73" y="14"/>
                </a:cubicBezTo>
                <a:cubicBezTo>
                  <a:pt x="74" y="13"/>
                  <a:pt x="74" y="11"/>
                  <a:pt x="73" y="10"/>
                </a:cubicBezTo>
                <a:close/>
              </a:path>
            </a:pathLst>
          </a:custGeom>
          <a:solidFill>
            <a:srgbClr val="00B050"/>
          </a:solidFill>
          <a:ln>
            <a:noFill/>
          </a:ln>
        </p:spPr>
        <p:txBody>
          <a:bodyPr vert="horz" wrap="square" lIns="34290" tIns="17145" rIns="34290" bIns="17145" numCol="1" anchor="t" anchorCtr="0" compatLnSpc="1">
            <a:prstTxWarp prst="textNoShape">
              <a:avLst/>
            </a:prstTxWarp>
          </a:bodyPr>
          <a:lstStyle/>
          <a:p>
            <a:endParaRPr lang="en-US" sz="253" dirty="0">
              <a:solidFill>
                <a:schemeClr val="accent6"/>
              </a:solidFill>
            </a:endParaRPr>
          </a:p>
        </p:txBody>
      </p:sp>
      <p:sp>
        <p:nvSpPr>
          <p:cNvPr id="20" name="Rectangle: Rounded Corners 19">
            <a:extLst>
              <a:ext uri="{FF2B5EF4-FFF2-40B4-BE49-F238E27FC236}">
                <a16:creationId xmlns:a16="http://schemas.microsoft.com/office/drawing/2014/main" id="{C89496A0-2305-B949-92CD-B23E2803CBB7}"/>
              </a:ext>
            </a:extLst>
          </p:cNvPr>
          <p:cNvSpPr/>
          <p:nvPr/>
        </p:nvSpPr>
        <p:spPr>
          <a:xfrm flipH="1">
            <a:off x="5939011" y="1988496"/>
            <a:ext cx="1280160" cy="1000374"/>
          </a:xfrm>
          <a:prstGeom prst="roundRect">
            <a:avLst>
              <a:gd name="adj" fmla="val 5930"/>
            </a:avLst>
          </a:prstGeom>
          <a:solidFill>
            <a:schemeClr val="accent4">
              <a:lumMod val="20000"/>
              <a:lumOff val="80000"/>
            </a:schemeClr>
          </a:solidFill>
          <a:ln>
            <a:noFill/>
          </a:ln>
        </p:spPr>
        <p:txBody>
          <a:bodyPr vert="horz" wrap="square" lIns="0" tIns="182880" rIns="0" bIns="0" rtlCol="0" anchor="t">
            <a:noAutofit/>
          </a:bodyPr>
          <a:lstStyle/>
          <a:p>
            <a:pPr algn="ctr" defTabSz="342883" rtl="1">
              <a:defRPr/>
            </a:pPr>
            <a:r>
              <a:rPr lang="en-US" sz="105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هل الهدف واضح ومحدد؟ </a:t>
            </a:r>
            <a:endPar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9" name="Rectangle: Rounded Corners 8">
            <a:extLst>
              <a:ext uri="{FF2B5EF4-FFF2-40B4-BE49-F238E27FC236}">
                <a16:creationId xmlns:a16="http://schemas.microsoft.com/office/drawing/2014/main" id="{D7E1E35E-8068-F44F-8D54-6BF1A5ACB12B}"/>
              </a:ext>
            </a:extLst>
          </p:cNvPr>
          <p:cNvSpPr/>
          <p:nvPr/>
        </p:nvSpPr>
        <p:spPr>
          <a:xfrm flipH="1">
            <a:off x="5939011" y="1661391"/>
            <a:ext cx="1280160" cy="457200"/>
          </a:xfrm>
          <a:prstGeom prst="roundRect">
            <a:avLst/>
          </a:prstGeom>
          <a:solidFill>
            <a:schemeClr val="accent4">
              <a:lumMod val="60000"/>
              <a:lumOff val="40000"/>
            </a:schemeClr>
          </a:solidFill>
          <a:ln>
            <a:noFill/>
          </a:ln>
        </p:spPr>
        <p:txBody>
          <a:bodyPr vert="horz" wrap="square" lIns="0" tIns="0" rIns="0" bIns="0" rtlCol="0" anchor="b">
            <a:noAutofit/>
          </a:bodyPr>
          <a:lstStyle/>
          <a:p>
            <a:pPr algn="ctr" defTabSz="342883" rtl="1">
              <a:defRPr/>
            </a:pPr>
            <a: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محددة</a:t>
            </a:r>
            <a:b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br>
            <a: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Specific</a:t>
            </a:r>
            <a:endParaRPr lang="en-US" sz="1200" b="1" dirty="0">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endParaRPr>
          </a:p>
        </p:txBody>
      </p:sp>
      <p:grpSp>
        <p:nvGrpSpPr>
          <p:cNvPr id="47" name="Group 46">
            <a:extLst>
              <a:ext uri="{FF2B5EF4-FFF2-40B4-BE49-F238E27FC236}">
                <a16:creationId xmlns:a16="http://schemas.microsoft.com/office/drawing/2014/main" id="{27047E92-9B39-48F3-D74F-4691F8E85197}"/>
              </a:ext>
            </a:extLst>
          </p:cNvPr>
          <p:cNvGrpSpPr/>
          <p:nvPr/>
        </p:nvGrpSpPr>
        <p:grpSpPr>
          <a:xfrm>
            <a:off x="6292768" y="1183004"/>
            <a:ext cx="572646" cy="554438"/>
            <a:chOff x="7205752" y="1506665"/>
            <a:chExt cx="572646" cy="554438"/>
          </a:xfrm>
          <a:effectLst>
            <a:outerShdw blurRad="63500" sx="102000" sy="102000" algn="ctr" rotWithShape="0">
              <a:prstClr val="black">
                <a:alpha val="40000"/>
              </a:prstClr>
            </a:outerShdw>
          </a:effectLst>
        </p:grpSpPr>
        <p:sp>
          <p:nvSpPr>
            <p:cNvPr id="10" name="Oval 9">
              <a:extLst>
                <a:ext uri="{FF2B5EF4-FFF2-40B4-BE49-F238E27FC236}">
                  <a16:creationId xmlns:a16="http://schemas.microsoft.com/office/drawing/2014/main" id="{4E2D56C5-C35B-AF37-E64C-09BB00C2681A}"/>
                </a:ext>
              </a:extLst>
            </p:cNvPr>
            <p:cNvSpPr/>
            <p:nvPr/>
          </p:nvSpPr>
          <p:spPr>
            <a:xfrm flipH="1">
              <a:off x="7205752" y="1506665"/>
              <a:ext cx="572646" cy="554438"/>
            </a:xfrm>
            <a:prstGeom prst="ellipse">
              <a:avLst/>
            </a:prstGeom>
            <a:solidFill>
              <a:schemeClr val="accent1"/>
            </a:solidFill>
            <a:ln>
              <a:noFill/>
            </a:ln>
          </p:spPr>
          <p:txBody>
            <a:bodyPr vert="horz" wrap="square" lIns="0" tIns="0" rIns="0" bIns="0" rtlCol="0" anchor="ctr">
              <a:noAutofit/>
            </a:bodyPr>
            <a:lstStyle/>
            <a:p>
              <a:pPr algn="ctr" defTabSz="342883" rtl="1">
                <a:defRPr/>
              </a:pP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35" name="Graphic 34">
              <a:extLst>
                <a:ext uri="{FF2B5EF4-FFF2-40B4-BE49-F238E27FC236}">
                  <a16:creationId xmlns:a16="http://schemas.microsoft.com/office/drawing/2014/main" id="{0163C55A-BBB5-ADA5-E57F-1041B33336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27360" y="1605774"/>
              <a:ext cx="329431" cy="356220"/>
            </a:xfrm>
            <a:prstGeom prst="rect">
              <a:avLst/>
            </a:prstGeom>
          </p:spPr>
        </p:pic>
      </p:grpSp>
      <p:sp>
        <p:nvSpPr>
          <p:cNvPr id="68" name="Freeform 142">
            <a:extLst>
              <a:ext uri="{FF2B5EF4-FFF2-40B4-BE49-F238E27FC236}">
                <a16:creationId xmlns:a16="http://schemas.microsoft.com/office/drawing/2014/main" id="{B0C99012-4FE6-17D0-A952-BF4A672056D3}"/>
              </a:ext>
            </a:extLst>
          </p:cNvPr>
          <p:cNvSpPr>
            <a:spLocks/>
          </p:cNvSpPr>
          <p:nvPr/>
        </p:nvSpPr>
        <p:spPr bwMode="auto">
          <a:xfrm>
            <a:off x="6512062" y="2753905"/>
            <a:ext cx="134059" cy="136852"/>
          </a:xfrm>
          <a:custGeom>
            <a:avLst/>
            <a:gdLst>
              <a:gd name="T0" fmla="*/ 60 w 61"/>
              <a:gd name="T1" fmla="*/ 46 h 62"/>
              <a:gd name="T2" fmla="*/ 45 w 61"/>
              <a:gd name="T3" fmla="*/ 31 h 62"/>
              <a:gd name="T4" fmla="*/ 60 w 61"/>
              <a:gd name="T5" fmla="*/ 16 h 62"/>
              <a:gd name="T6" fmla="*/ 60 w 61"/>
              <a:gd name="T7" fmla="*/ 11 h 62"/>
              <a:gd name="T8" fmla="*/ 51 w 61"/>
              <a:gd name="T9" fmla="*/ 2 h 62"/>
              <a:gd name="T10" fmla="*/ 46 w 61"/>
              <a:gd name="T11" fmla="*/ 2 h 62"/>
              <a:gd name="T12" fmla="*/ 31 w 61"/>
              <a:gd name="T13" fmla="*/ 17 h 62"/>
              <a:gd name="T14" fmla="*/ 16 w 61"/>
              <a:gd name="T15" fmla="*/ 2 h 62"/>
              <a:gd name="T16" fmla="*/ 10 w 61"/>
              <a:gd name="T17" fmla="*/ 2 h 62"/>
              <a:gd name="T18" fmla="*/ 2 w 61"/>
              <a:gd name="T19" fmla="*/ 11 h 62"/>
              <a:gd name="T20" fmla="*/ 2 w 61"/>
              <a:gd name="T21" fmla="*/ 16 h 62"/>
              <a:gd name="T22" fmla="*/ 16 w 61"/>
              <a:gd name="T23" fmla="*/ 31 h 62"/>
              <a:gd name="T24" fmla="*/ 2 w 61"/>
              <a:gd name="T25" fmla="*/ 46 h 62"/>
              <a:gd name="T26" fmla="*/ 2 w 61"/>
              <a:gd name="T27" fmla="*/ 52 h 62"/>
              <a:gd name="T28" fmla="*/ 10 w 61"/>
              <a:gd name="T29" fmla="*/ 60 h 62"/>
              <a:gd name="T30" fmla="*/ 16 w 61"/>
              <a:gd name="T31" fmla="*/ 60 h 62"/>
              <a:gd name="T32" fmla="*/ 31 w 61"/>
              <a:gd name="T33" fmla="*/ 45 h 62"/>
              <a:gd name="T34" fmla="*/ 46 w 61"/>
              <a:gd name="T35" fmla="*/ 60 h 62"/>
              <a:gd name="T36" fmla="*/ 51 w 61"/>
              <a:gd name="T37" fmla="*/ 60 h 62"/>
              <a:gd name="T38" fmla="*/ 60 w 61"/>
              <a:gd name="T39" fmla="*/ 52 h 62"/>
              <a:gd name="T40" fmla="*/ 60 w 61"/>
              <a:gd name="T41" fmla="*/ 4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62">
                <a:moveTo>
                  <a:pt x="60" y="46"/>
                </a:moveTo>
                <a:cubicBezTo>
                  <a:pt x="45" y="31"/>
                  <a:pt x="45" y="31"/>
                  <a:pt x="45" y="31"/>
                </a:cubicBezTo>
                <a:cubicBezTo>
                  <a:pt x="60" y="16"/>
                  <a:pt x="60" y="16"/>
                  <a:pt x="60" y="16"/>
                </a:cubicBezTo>
                <a:cubicBezTo>
                  <a:pt x="61" y="15"/>
                  <a:pt x="61" y="12"/>
                  <a:pt x="60" y="11"/>
                </a:cubicBezTo>
                <a:cubicBezTo>
                  <a:pt x="51" y="2"/>
                  <a:pt x="51" y="2"/>
                  <a:pt x="51" y="2"/>
                </a:cubicBezTo>
                <a:cubicBezTo>
                  <a:pt x="50" y="0"/>
                  <a:pt x="47" y="0"/>
                  <a:pt x="46" y="2"/>
                </a:cubicBezTo>
                <a:cubicBezTo>
                  <a:pt x="31" y="17"/>
                  <a:pt x="31" y="17"/>
                  <a:pt x="31" y="17"/>
                </a:cubicBezTo>
                <a:cubicBezTo>
                  <a:pt x="16" y="2"/>
                  <a:pt x="16" y="2"/>
                  <a:pt x="16" y="2"/>
                </a:cubicBezTo>
                <a:cubicBezTo>
                  <a:pt x="14" y="0"/>
                  <a:pt x="12" y="0"/>
                  <a:pt x="10" y="2"/>
                </a:cubicBezTo>
                <a:cubicBezTo>
                  <a:pt x="2" y="11"/>
                  <a:pt x="2" y="11"/>
                  <a:pt x="2" y="11"/>
                </a:cubicBezTo>
                <a:cubicBezTo>
                  <a:pt x="0" y="12"/>
                  <a:pt x="0" y="15"/>
                  <a:pt x="2" y="16"/>
                </a:cubicBezTo>
                <a:cubicBezTo>
                  <a:pt x="16" y="31"/>
                  <a:pt x="16" y="31"/>
                  <a:pt x="16" y="31"/>
                </a:cubicBezTo>
                <a:cubicBezTo>
                  <a:pt x="2" y="46"/>
                  <a:pt x="2" y="46"/>
                  <a:pt x="2" y="46"/>
                </a:cubicBezTo>
                <a:cubicBezTo>
                  <a:pt x="0" y="48"/>
                  <a:pt x="0" y="50"/>
                  <a:pt x="2" y="52"/>
                </a:cubicBezTo>
                <a:cubicBezTo>
                  <a:pt x="10" y="60"/>
                  <a:pt x="10" y="60"/>
                  <a:pt x="10" y="60"/>
                </a:cubicBezTo>
                <a:cubicBezTo>
                  <a:pt x="12" y="62"/>
                  <a:pt x="14" y="62"/>
                  <a:pt x="16" y="60"/>
                </a:cubicBezTo>
                <a:cubicBezTo>
                  <a:pt x="31" y="45"/>
                  <a:pt x="31" y="45"/>
                  <a:pt x="31" y="45"/>
                </a:cubicBezTo>
                <a:cubicBezTo>
                  <a:pt x="46" y="60"/>
                  <a:pt x="46" y="60"/>
                  <a:pt x="46" y="60"/>
                </a:cubicBezTo>
                <a:cubicBezTo>
                  <a:pt x="47" y="62"/>
                  <a:pt x="50" y="62"/>
                  <a:pt x="51" y="60"/>
                </a:cubicBezTo>
                <a:cubicBezTo>
                  <a:pt x="60" y="52"/>
                  <a:pt x="60" y="52"/>
                  <a:pt x="60" y="52"/>
                </a:cubicBezTo>
                <a:cubicBezTo>
                  <a:pt x="61" y="50"/>
                  <a:pt x="61" y="48"/>
                  <a:pt x="60" y="46"/>
                </a:cubicBezTo>
                <a:close/>
              </a:path>
            </a:pathLst>
          </a:custGeom>
          <a:solidFill>
            <a:srgbClr val="C00000"/>
          </a:solidFill>
          <a:ln>
            <a:noFill/>
          </a:ln>
        </p:spPr>
        <p:txBody>
          <a:bodyPr vert="horz" wrap="square" lIns="34290" tIns="17145" rIns="34290" bIns="17145" numCol="1" anchor="t" anchorCtr="0" compatLnSpc="1">
            <a:prstTxWarp prst="textNoShape">
              <a:avLst/>
            </a:prstTxWarp>
          </a:bodyPr>
          <a:lstStyle/>
          <a:p>
            <a:endParaRPr lang="en-US" sz="253" dirty="0">
              <a:solidFill>
                <a:srgbClr val="C00000"/>
              </a:solidFill>
            </a:endParaRPr>
          </a:p>
        </p:txBody>
      </p:sp>
      <p:sp>
        <p:nvSpPr>
          <p:cNvPr id="30" name="Rectangle: Rounded Corners 29">
            <a:extLst>
              <a:ext uri="{FF2B5EF4-FFF2-40B4-BE49-F238E27FC236}">
                <a16:creationId xmlns:a16="http://schemas.microsoft.com/office/drawing/2014/main" id="{0A0D209D-819A-D405-C2B3-842FD9EEFAC6}"/>
              </a:ext>
            </a:extLst>
          </p:cNvPr>
          <p:cNvSpPr/>
          <p:nvPr/>
        </p:nvSpPr>
        <p:spPr>
          <a:xfrm flipH="1">
            <a:off x="1797902" y="1988496"/>
            <a:ext cx="1280160" cy="1000374"/>
          </a:xfrm>
          <a:prstGeom prst="roundRect">
            <a:avLst>
              <a:gd name="adj" fmla="val 8077"/>
            </a:avLst>
          </a:prstGeom>
          <a:solidFill>
            <a:schemeClr val="accent4">
              <a:lumMod val="20000"/>
              <a:lumOff val="80000"/>
            </a:schemeClr>
          </a:solidFill>
          <a:ln>
            <a:noFill/>
          </a:ln>
        </p:spPr>
        <p:txBody>
          <a:bodyPr vert="horz" wrap="square" lIns="0" tIns="182880" rIns="0" bIns="0" rtlCol="0" anchor="t">
            <a:noAutofit/>
          </a:bodyPr>
          <a:lstStyle/>
          <a:p>
            <a:pPr algn="ctr" defTabSz="342883" rtl="1">
              <a:defRPr/>
            </a:pPr>
            <a:r>
              <a:rPr lang="en-US" sz="105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هل يرتبط الهدف بشكل مباشر برؤية الشركة ونشاطها الأساسي ؟</a:t>
            </a:r>
            <a:endPar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28" name="Rectangle: Rounded Corners 27">
            <a:extLst>
              <a:ext uri="{FF2B5EF4-FFF2-40B4-BE49-F238E27FC236}">
                <a16:creationId xmlns:a16="http://schemas.microsoft.com/office/drawing/2014/main" id="{AB131BCB-8894-C8C6-6616-1EA774A8284E}"/>
              </a:ext>
            </a:extLst>
          </p:cNvPr>
          <p:cNvSpPr/>
          <p:nvPr/>
        </p:nvSpPr>
        <p:spPr>
          <a:xfrm flipH="1">
            <a:off x="1797902" y="1661391"/>
            <a:ext cx="1280160" cy="457200"/>
          </a:xfrm>
          <a:prstGeom prst="roundRect">
            <a:avLst/>
          </a:prstGeom>
          <a:solidFill>
            <a:schemeClr val="accent4">
              <a:lumMod val="60000"/>
              <a:lumOff val="40000"/>
            </a:schemeClr>
          </a:solidFill>
          <a:ln>
            <a:noFill/>
          </a:ln>
        </p:spPr>
        <p:txBody>
          <a:bodyPr vert="horz" wrap="square" lIns="0" tIns="0" rIns="0" bIns="0" rtlCol="0" anchor="b">
            <a:noAutofit/>
          </a:bodyPr>
          <a:lstStyle/>
          <a:p>
            <a:pPr algn="ctr" defTabSz="342883" rtl="1">
              <a:defRPr/>
            </a:pPr>
            <a: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ذات صلة</a:t>
            </a:r>
            <a:b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br>
            <a: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Relevant</a:t>
            </a:r>
            <a:endParaRPr lang="en-US" sz="1200" b="1" dirty="0">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endParaRPr>
          </a:p>
        </p:txBody>
      </p:sp>
      <p:grpSp>
        <p:nvGrpSpPr>
          <p:cNvPr id="60" name="Group 59">
            <a:extLst>
              <a:ext uri="{FF2B5EF4-FFF2-40B4-BE49-F238E27FC236}">
                <a16:creationId xmlns:a16="http://schemas.microsoft.com/office/drawing/2014/main" id="{89E25311-6E54-90EA-2F6A-30562B7C95EA}"/>
              </a:ext>
            </a:extLst>
          </p:cNvPr>
          <p:cNvGrpSpPr/>
          <p:nvPr/>
        </p:nvGrpSpPr>
        <p:grpSpPr>
          <a:xfrm>
            <a:off x="2151659" y="1183004"/>
            <a:ext cx="572646" cy="554438"/>
            <a:chOff x="6910552" y="3292576"/>
            <a:chExt cx="572646" cy="554438"/>
          </a:xfrm>
          <a:effectLst>
            <a:outerShdw blurRad="63500" sx="102000" sy="102000" algn="ctr" rotWithShape="0">
              <a:prstClr val="black">
                <a:alpha val="40000"/>
              </a:prstClr>
            </a:outerShdw>
          </a:effectLst>
        </p:grpSpPr>
        <p:sp>
          <p:nvSpPr>
            <p:cNvPr id="29" name="Oval 28">
              <a:extLst>
                <a:ext uri="{FF2B5EF4-FFF2-40B4-BE49-F238E27FC236}">
                  <a16:creationId xmlns:a16="http://schemas.microsoft.com/office/drawing/2014/main" id="{65BF6709-1B4F-3386-E981-C761BAE46FD9}"/>
                </a:ext>
              </a:extLst>
            </p:cNvPr>
            <p:cNvSpPr/>
            <p:nvPr/>
          </p:nvSpPr>
          <p:spPr>
            <a:xfrm flipH="1">
              <a:off x="6910552" y="3292576"/>
              <a:ext cx="572646" cy="554438"/>
            </a:xfrm>
            <a:prstGeom prst="ellipse">
              <a:avLst/>
            </a:prstGeom>
            <a:solidFill>
              <a:schemeClr val="accent1"/>
            </a:solidFill>
            <a:ln>
              <a:noFill/>
            </a:ln>
          </p:spPr>
          <p:txBody>
            <a:bodyPr vert="horz" wrap="square" lIns="0" tIns="0" rIns="0" bIns="0" rtlCol="0" anchor="ctr">
              <a:noAutofit/>
            </a:bodyPr>
            <a:lstStyle/>
            <a:p>
              <a:pPr algn="ctr" defTabSz="342883" rtl="1">
                <a:defRPr/>
              </a:pP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43" name="Graphic 42">
              <a:extLst>
                <a:ext uri="{FF2B5EF4-FFF2-40B4-BE49-F238E27FC236}">
                  <a16:creationId xmlns:a16="http://schemas.microsoft.com/office/drawing/2014/main" id="{E33B33C6-9CE9-182A-977A-01BDC954DB9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48251" y="3406014"/>
              <a:ext cx="297248" cy="327562"/>
            </a:xfrm>
            <a:prstGeom prst="rect">
              <a:avLst/>
            </a:prstGeom>
          </p:spPr>
        </p:pic>
      </p:grpSp>
      <p:sp>
        <p:nvSpPr>
          <p:cNvPr id="74" name="Freeform 143">
            <a:extLst>
              <a:ext uri="{FF2B5EF4-FFF2-40B4-BE49-F238E27FC236}">
                <a16:creationId xmlns:a16="http://schemas.microsoft.com/office/drawing/2014/main" id="{7191657C-600D-E418-2062-176B672129C0}"/>
              </a:ext>
            </a:extLst>
          </p:cNvPr>
          <p:cNvSpPr>
            <a:spLocks/>
          </p:cNvSpPr>
          <p:nvPr/>
        </p:nvSpPr>
        <p:spPr bwMode="auto">
          <a:xfrm>
            <a:off x="2355331" y="2747710"/>
            <a:ext cx="165302" cy="149243"/>
          </a:xfrm>
          <a:custGeom>
            <a:avLst/>
            <a:gdLst>
              <a:gd name="T0" fmla="*/ 73 w 74"/>
              <a:gd name="T1" fmla="*/ 10 h 67"/>
              <a:gd name="T2" fmla="*/ 61 w 74"/>
              <a:gd name="T3" fmla="*/ 1 h 67"/>
              <a:gd name="T4" fmla="*/ 58 w 74"/>
              <a:gd name="T5" fmla="*/ 2 h 67"/>
              <a:gd name="T6" fmla="*/ 27 w 74"/>
              <a:gd name="T7" fmla="*/ 39 h 67"/>
              <a:gd name="T8" fmla="*/ 15 w 74"/>
              <a:gd name="T9" fmla="*/ 28 h 67"/>
              <a:gd name="T10" fmla="*/ 11 w 74"/>
              <a:gd name="T11" fmla="*/ 29 h 67"/>
              <a:gd name="T12" fmla="*/ 1 w 74"/>
              <a:gd name="T13" fmla="*/ 39 h 67"/>
              <a:gd name="T14" fmla="*/ 2 w 74"/>
              <a:gd name="T15" fmla="*/ 43 h 67"/>
              <a:gd name="T16" fmla="*/ 27 w 74"/>
              <a:gd name="T17" fmla="*/ 66 h 67"/>
              <a:gd name="T18" fmla="*/ 31 w 74"/>
              <a:gd name="T19" fmla="*/ 66 h 67"/>
              <a:gd name="T20" fmla="*/ 40 w 74"/>
              <a:gd name="T21" fmla="*/ 55 h 67"/>
              <a:gd name="T22" fmla="*/ 40 w 74"/>
              <a:gd name="T23" fmla="*/ 55 h 67"/>
              <a:gd name="T24" fmla="*/ 73 w 74"/>
              <a:gd name="T25" fmla="*/ 14 h 67"/>
              <a:gd name="T26" fmla="*/ 73 w 74"/>
              <a:gd name="T2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67">
                <a:moveTo>
                  <a:pt x="73" y="10"/>
                </a:moveTo>
                <a:cubicBezTo>
                  <a:pt x="61" y="1"/>
                  <a:pt x="61" y="1"/>
                  <a:pt x="61" y="1"/>
                </a:cubicBezTo>
                <a:cubicBezTo>
                  <a:pt x="60" y="0"/>
                  <a:pt x="59" y="0"/>
                  <a:pt x="58" y="2"/>
                </a:cubicBezTo>
                <a:cubicBezTo>
                  <a:pt x="27" y="39"/>
                  <a:pt x="27" y="39"/>
                  <a:pt x="27" y="39"/>
                </a:cubicBezTo>
                <a:cubicBezTo>
                  <a:pt x="15" y="28"/>
                  <a:pt x="15" y="28"/>
                  <a:pt x="15" y="28"/>
                </a:cubicBezTo>
                <a:cubicBezTo>
                  <a:pt x="14" y="27"/>
                  <a:pt x="12" y="28"/>
                  <a:pt x="11" y="29"/>
                </a:cubicBezTo>
                <a:cubicBezTo>
                  <a:pt x="1" y="39"/>
                  <a:pt x="1" y="39"/>
                  <a:pt x="1" y="39"/>
                </a:cubicBezTo>
                <a:cubicBezTo>
                  <a:pt x="0" y="40"/>
                  <a:pt x="1" y="42"/>
                  <a:pt x="2" y="43"/>
                </a:cubicBezTo>
                <a:cubicBezTo>
                  <a:pt x="27" y="66"/>
                  <a:pt x="27" y="66"/>
                  <a:pt x="27" y="66"/>
                </a:cubicBezTo>
                <a:cubicBezTo>
                  <a:pt x="28" y="67"/>
                  <a:pt x="30" y="67"/>
                  <a:pt x="31" y="66"/>
                </a:cubicBezTo>
                <a:cubicBezTo>
                  <a:pt x="40" y="55"/>
                  <a:pt x="40" y="55"/>
                  <a:pt x="40" y="55"/>
                </a:cubicBezTo>
                <a:cubicBezTo>
                  <a:pt x="40" y="55"/>
                  <a:pt x="40" y="55"/>
                  <a:pt x="40" y="55"/>
                </a:cubicBezTo>
                <a:cubicBezTo>
                  <a:pt x="73" y="14"/>
                  <a:pt x="73" y="14"/>
                  <a:pt x="73" y="14"/>
                </a:cubicBezTo>
                <a:cubicBezTo>
                  <a:pt x="74" y="13"/>
                  <a:pt x="74" y="11"/>
                  <a:pt x="73" y="10"/>
                </a:cubicBezTo>
                <a:close/>
              </a:path>
            </a:pathLst>
          </a:custGeom>
          <a:solidFill>
            <a:srgbClr val="00B050"/>
          </a:solidFill>
          <a:ln>
            <a:noFill/>
          </a:ln>
        </p:spPr>
        <p:txBody>
          <a:bodyPr vert="horz" wrap="square" lIns="34290" tIns="17145" rIns="34290" bIns="17145" numCol="1" anchor="t" anchorCtr="0" compatLnSpc="1">
            <a:prstTxWarp prst="textNoShape">
              <a:avLst/>
            </a:prstTxWarp>
          </a:bodyPr>
          <a:lstStyle/>
          <a:p>
            <a:endParaRPr lang="en-US" sz="253" dirty="0">
              <a:solidFill>
                <a:schemeClr val="accent6"/>
              </a:solidFill>
            </a:endParaRPr>
          </a:p>
        </p:txBody>
      </p:sp>
      <p:sp>
        <p:nvSpPr>
          <p:cNvPr id="24" name="Rectangle: Rounded Corners 23">
            <a:extLst>
              <a:ext uri="{FF2B5EF4-FFF2-40B4-BE49-F238E27FC236}">
                <a16:creationId xmlns:a16="http://schemas.microsoft.com/office/drawing/2014/main" id="{23E06A45-2753-8F00-3FF6-8DF53C4AA98E}"/>
              </a:ext>
            </a:extLst>
          </p:cNvPr>
          <p:cNvSpPr/>
          <p:nvPr/>
        </p:nvSpPr>
        <p:spPr>
          <a:xfrm flipH="1">
            <a:off x="4558642" y="1988496"/>
            <a:ext cx="1280160" cy="1000374"/>
          </a:xfrm>
          <a:prstGeom prst="roundRect">
            <a:avLst>
              <a:gd name="adj" fmla="val 5930"/>
            </a:avLst>
          </a:prstGeom>
          <a:solidFill>
            <a:schemeClr val="accent4">
              <a:lumMod val="20000"/>
              <a:lumOff val="80000"/>
            </a:schemeClr>
          </a:solidFill>
          <a:ln>
            <a:noFill/>
          </a:ln>
        </p:spPr>
        <p:txBody>
          <a:bodyPr vert="horz" wrap="square" lIns="0" tIns="182880" rIns="0" bIns="0" rtlCol="0" anchor="t">
            <a:noAutofit/>
          </a:bodyPr>
          <a:lstStyle/>
          <a:p>
            <a:pPr algn="ctr" defTabSz="342883" rtl="1">
              <a:defRPr/>
            </a:pPr>
            <a:r>
              <a:rPr lang="en-US" sz="105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هل يمكن قياس التقدم نحو هذا الهدف ؟</a:t>
            </a:r>
            <a:endPar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21" name="Rectangle: Rounded Corners 20">
            <a:extLst>
              <a:ext uri="{FF2B5EF4-FFF2-40B4-BE49-F238E27FC236}">
                <a16:creationId xmlns:a16="http://schemas.microsoft.com/office/drawing/2014/main" id="{E4E9D08F-549C-091D-DC3B-F677AA6395E7}"/>
              </a:ext>
            </a:extLst>
          </p:cNvPr>
          <p:cNvSpPr/>
          <p:nvPr/>
        </p:nvSpPr>
        <p:spPr>
          <a:xfrm flipH="1">
            <a:off x="4558642" y="1661391"/>
            <a:ext cx="1280160" cy="457200"/>
          </a:xfrm>
          <a:prstGeom prst="roundRect">
            <a:avLst/>
          </a:prstGeom>
          <a:solidFill>
            <a:schemeClr val="accent4">
              <a:lumMod val="60000"/>
              <a:lumOff val="40000"/>
            </a:schemeClr>
          </a:solidFill>
          <a:ln>
            <a:noFill/>
          </a:ln>
        </p:spPr>
        <p:txBody>
          <a:bodyPr vert="horz" wrap="square" lIns="0" tIns="0" rIns="0" bIns="0" rtlCol="0" anchor="b">
            <a:noAutofit/>
          </a:bodyPr>
          <a:lstStyle/>
          <a:p>
            <a:pPr algn="ctr" defTabSz="342883" rtl="1">
              <a:defRPr/>
            </a:pPr>
            <a: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قابلة للقياس</a:t>
            </a:r>
            <a:b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br>
            <a: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Measurable</a:t>
            </a:r>
            <a:endParaRPr lang="en-US" sz="1200" b="1" dirty="0">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endParaRPr>
          </a:p>
        </p:txBody>
      </p:sp>
      <p:grpSp>
        <p:nvGrpSpPr>
          <p:cNvPr id="58" name="Group 57">
            <a:extLst>
              <a:ext uri="{FF2B5EF4-FFF2-40B4-BE49-F238E27FC236}">
                <a16:creationId xmlns:a16="http://schemas.microsoft.com/office/drawing/2014/main" id="{74B5A9DA-D0B1-5357-8C24-49DC194E6DD5}"/>
              </a:ext>
            </a:extLst>
          </p:cNvPr>
          <p:cNvGrpSpPr/>
          <p:nvPr/>
        </p:nvGrpSpPr>
        <p:grpSpPr>
          <a:xfrm>
            <a:off x="4912399" y="1183004"/>
            <a:ext cx="572646" cy="554438"/>
            <a:chOff x="6910552" y="2100832"/>
            <a:chExt cx="572646" cy="554438"/>
          </a:xfrm>
          <a:effectLst>
            <a:outerShdw blurRad="63500" sx="102000" sy="102000" algn="ctr" rotWithShape="0">
              <a:prstClr val="black">
                <a:alpha val="40000"/>
              </a:prstClr>
            </a:outerShdw>
          </a:effectLst>
        </p:grpSpPr>
        <p:sp>
          <p:nvSpPr>
            <p:cNvPr id="23" name="Oval 22">
              <a:extLst>
                <a:ext uri="{FF2B5EF4-FFF2-40B4-BE49-F238E27FC236}">
                  <a16:creationId xmlns:a16="http://schemas.microsoft.com/office/drawing/2014/main" id="{FBAE23E5-60A5-A902-B0F6-97F1288B10CC}"/>
                </a:ext>
              </a:extLst>
            </p:cNvPr>
            <p:cNvSpPr/>
            <p:nvPr/>
          </p:nvSpPr>
          <p:spPr>
            <a:xfrm flipH="1">
              <a:off x="6910552" y="2100832"/>
              <a:ext cx="572646" cy="554438"/>
            </a:xfrm>
            <a:prstGeom prst="ellipse">
              <a:avLst/>
            </a:prstGeom>
            <a:solidFill>
              <a:schemeClr val="accent1"/>
            </a:solidFill>
            <a:ln>
              <a:noFill/>
            </a:ln>
          </p:spPr>
          <p:txBody>
            <a:bodyPr vert="horz" wrap="square" lIns="0" tIns="0" rIns="0" bIns="0" rtlCol="0" anchor="ctr">
              <a:noAutofit/>
            </a:bodyPr>
            <a:lstStyle/>
            <a:p>
              <a:pPr algn="ctr" defTabSz="342883" rtl="1">
                <a:defRPr/>
              </a:pP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37" name="Graphic 36">
              <a:extLst>
                <a:ext uri="{FF2B5EF4-FFF2-40B4-BE49-F238E27FC236}">
                  <a16:creationId xmlns:a16="http://schemas.microsoft.com/office/drawing/2014/main" id="{DBB1BE4C-917C-68E1-ECD7-A5FE0AC042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58225" y="2219021"/>
              <a:ext cx="277301" cy="318061"/>
            </a:xfrm>
            <a:prstGeom prst="rect">
              <a:avLst/>
            </a:prstGeom>
          </p:spPr>
        </p:pic>
      </p:grpSp>
      <p:sp>
        <p:nvSpPr>
          <p:cNvPr id="75" name="Freeform 142">
            <a:extLst>
              <a:ext uri="{FF2B5EF4-FFF2-40B4-BE49-F238E27FC236}">
                <a16:creationId xmlns:a16="http://schemas.microsoft.com/office/drawing/2014/main" id="{408B3364-4FC4-2BCD-141B-ECC0EF98266F}"/>
              </a:ext>
            </a:extLst>
          </p:cNvPr>
          <p:cNvSpPr>
            <a:spLocks/>
          </p:cNvSpPr>
          <p:nvPr/>
        </p:nvSpPr>
        <p:spPr bwMode="auto">
          <a:xfrm>
            <a:off x="5131693" y="2753905"/>
            <a:ext cx="134059" cy="136852"/>
          </a:xfrm>
          <a:custGeom>
            <a:avLst/>
            <a:gdLst>
              <a:gd name="T0" fmla="*/ 60 w 61"/>
              <a:gd name="T1" fmla="*/ 46 h 62"/>
              <a:gd name="T2" fmla="*/ 45 w 61"/>
              <a:gd name="T3" fmla="*/ 31 h 62"/>
              <a:gd name="T4" fmla="*/ 60 w 61"/>
              <a:gd name="T5" fmla="*/ 16 h 62"/>
              <a:gd name="T6" fmla="*/ 60 w 61"/>
              <a:gd name="T7" fmla="*/ 11 h 62"/>
              <a:gd name="T8" fmla="*/ 51 w 61"/>
              <a:gd name="T9" fmla="*/ 2 h 62"/>
              <a:gd name="T10" fmla="*/ 46 w 61"/>
              <a:gd name="T11" fmla="*/ 2 h 62"/>
              <a:gd name="T12" fmla="*/ 31 w 61"/>
              <a:gd name="T13" fmla="*/ 17 h 62"/>
              <a:gd name="T14" fmla="*/ 16 w 61"/>
              <a:gd name="T15" fmla="*/ 2 h 62"/>
              <a:gd name="T16" fmla="*/ 10 w 61"/>
              <a:gd name="T17" fmla="*/ 2 h 62"/>
              <a:gd name="T18" fmla="*/ 2 w 61"/>
              <a:gd name="T19" fmla="*/ 11 h 62"/>
              <a:gd name="T20" fmla="*/ 2 w 61"/>
              <a:gd name="T21" fmla="*/ 16 h 62"/>
              <a:gd name="T22" fmla="*/ 16 w 61"/>
              <a:gd name="T23" fmla="*/ 31 h 62"/>
              <a:gd name="T24" fmla="*/ 2 w 61"/>
              <a:gd name="T25" fmla="*/ 46 h 62"/>
              <a:gd name="T26" fmla="*/ 2 w 61"/>
              <a:gd name="T27" fmla="*/ 52 h 62"/>
              <a:gd name="T28" fmla="*/ 10 w 61"/>
              <a:gd name="T29" fmla="*/ 60 h 62"/>
              <a:gd name="T30" fmla="*/ 16 w 61"/>
              <a:gd name="T31" fmla="*/ 60 h 62"/>
              <a:gd name="T32" fmla="*/ 31 w 61"/>
              <a:gd name="T33" fmla="*/ 45 h 62"/>
              <a:gd name="T34" fmla="*/ 46 w 61"/>
              <a:gd name="T35" fmla="*/ 60 h 62"/>
              <a:gd name="T36" fmla="*/ 51 w 61"/>
              <a:gd name="T37" fmla="*/ 60 h 62"/>
              <a:gd name="T38" fmla="*/ 60 w 61"/>
              <a:gd name="T39" fmla="*/ 52 h 62"/>
              <a:gd name="T40" fmla="*/ 60 w 61"/>
              <a:gd name="T41" fmla="*/ 4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62">
                <a:moveTo>
                  <a:pt x="60" y="46"/>
                </a:moveTo>
                <a:cubicBezTo>
                  <a:pt x="45" y="31"/>
                  <a:pt x="45" y="31"/>
                  <a:pt x="45" y="31"/>
                </a:cubicBezTo>
                <a:cubicBezTo>
                  <a:pt x="60" y="16"/>
                  <a:pt x="60" y="16"/>
                  <a:pt x="60" y="16"/>
                </a:cubicBezTo>
                <a:cubicBezTo>
                  <a:pt x="61" y="15"/>
                  <a:pt x="61" y="12"/>
                  <a:pt x="60" y="11"/>
                </a:cubicBezTo>
                <a:cubicBezTo>
                  <a:pt x="51" y="2"/>
                  <a:pt x="51" y="2"/>
                  <a:pt x="51" y="2"/>
                </a:cubicBezTo>
                <a:cubicBezTo>
                  <a:pt x="50" y="0"/>
                  <a:pt x="47" y="0"/>
                  <a:pt x="46" y="2"/>
                </a:cubicBezTo>
                <a:cubicBezTo>
                  <a:pt x="31" y="17"/>
                  <a:pt x="31" y="17"/>
                  <a:pt x="31" y="17"/>
                </a:cubicBezTo>
                <a:cubicBezTo>
                  <a:pt x="16" y="2"/>
                  <a:pt x="16" y="2"/>
                  <a:pt x="16" y="2"/>
                </a:cubicBezTo>
                <a:cubicBezTo>
                  <a:pt x="14" y="0"/>
                  <a:pt x="12" y="0"/>
                  <a:pt x="10" y="2"/>
                </a:cubicBezTo>
                <a:cubicBezTo>
                  <a:pt x="2" y="11"/>
                  <a:pt x="2" y="11"/>
                  <a:pt x="2" y="11"/>
                </a:cubicBezTo>
                <a:cubicBezTo>
                  <a:pt x="0" y="12"/>
                  <a:pt x="0" y="15"/>
                  <a:pt x="2" y="16"/>
                </a:cubicBezTo>
                <a:cubicBezTo>
                  <a:pt x="16" y="31"/>
                  <a:pt x="16" y="31"/>
                  <a:pt x="16" y="31"/>
                </a:cubicBezTo>
                <a:cubicBezTo>
                  <a:pt x="2" y="46"/>
                  <a:pt x="2" y="46"/>
                  <a:pt x="2" y="46"/>
                </a:cubicBezTo>
                <a:cubicBezTo>
                  <a:pt x="0" y="48"/>
                  <a:pt x="0" y="50"/>
                  <a:pt x="2" y="52"/>
                </a:cubicBezTo>
                <a:cubicBezTo>
                  <a:pt x="10" y="60"/>
                  <a:pt x="10" y="60"/>
                  <a:pt x="10" y="60"/>
                </a:cubicBezTo>
                <a:cubicBezTo>
                  <a:pt x="12" y="62"/>
                  <a:pt x="14" y="62"/>
                  <a:pt x="16" y="60"/>
                </a:cubicBezTo>
                <a:cubicBezTo>
                  <a:pt x="31" y="45"/>
                  <a:pt x="31" y="45"/>
                  <a:pt x="31" y="45"/>
                </a:cubicBezTo>
                <a:cubicBezTo>
                  <a:pt x="46" y="60"/>
                  <a:pt x="46" y="60"/>
                  <a:pt x="46" y="60"/>
                </a:cubicBezTo>
                <a:cubicBezTo>
                  <a:pt x="47" y="62"/>
                  <a:pt x="50" y="62"/>
                  <a:pt x="51" y="60"/>
                </a:cubicBezTo>
                <a:cubicBezTo>
                  <a:pt x="60" y="52"/>
                  <a:pt x="60" y="52"/>
                  <a:pt x="60" y="52"/>
                </a:cubicBezTo>
                <a:cubicBezTo>
                  <a:pt x="61" y="50"/>
                  <a:pt x="61" y="48"/>
                  <a:pt x="60" y="46"/>
                </a:cubicBezTo>
                <a:close/>
              </a:path>
            </a:pathLst>
          </a:custGeom>
          <a:solidFill>
            <a:srgbClr val="C00000"/>
          </a:solidFill>
          <a:ln>
            <a:noFill/>
          </a:ln>
        </p:spPr>
        <p:txBody>
          <a:bodyPr vert="horz" wrap="square" lIns="34290" tIns="17145" rIns="34290" bIns="17145" numCol="1" anchor="t" anchorCtr="0" compatLnSpc="1">
            <a:prstTxWarp prst="textNoShape">
              <a:avLst/>
            </a:prstTxWarp>
          </a:bodyPr>
          <a:lstStyle/>
          <a:p>
            <a:endParaRPr lang="en-US" sz="253" dirty="0">
              <a:solidFill>
                <a:srgbClr val="C00000"/>
              </a:solidFill>
            </a:endParaRPr>
          </a:p>
        </p:txBody>
      </p:sp>
      <p:sp>
        <p:nvSpPr>
          <p:cNvPr id="33" name="Rectangle: Rounded Corners 32">
            <a:extLst>
              <a:ext uri="{FF2B5EF4-FFF2-40B4-BE49-F238E27FC236}">
                <a16:creationId xmlns:a16="http://schemas.microsoft.com/office/drawing/2014/main" id="{AC8A087B-3A53-6E49-3DCB-BD1A6AD75837}"/>
              </a:ext>
            </a:extLst>
          </p:cNvPr>
          <p:cNvSpPr/>
          <p:nvPr/>
        </p:nvSpPr>
        <p:spPr>
          <a:xfrm flipH="1">
            <a:off x="417532" y="1988496"/>
            <a:ext cx="1280160" cy="1000374"/>
          </a:xfrm>
          <a:prstGeom prst="roundRect">
            <a:avLst>
              <a:gd name="adj" fmla="val 5930"/>
            </a:avLst>
          </a:prstGeom>
          <a:solidFill>
            <a:schemeClr val="accent4">
              <a:lumMod val="20000"/>
              <a:lumOff val="80000"/>
            </a:schemeClr>
          </a:solidFill>
          <a:ln>
            <a:noFill/>
          </a:ln>
        </p:spPr>
        <p:txBody>
          <a:bodyPr vert="horz" wrap="square" lIns="0" tIns="182880" rIns="0" bIns="0" rtlCol="0" anchor="t">
            <a:noAutofit/>
          </a:bodyPr>
          <a:lstStyle/>
          <a:p>
            <a:pPr algn="ctr" defTabSz="342883" rtl="1">
              <a:defRPr/>
            </a:pPr>
            <a:r>
              <a:rPr lang="en-US" sz="105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هل للهدف اطار زمني محدد؟</a:t>
            </a:r>
            <a:endPar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31" name="Rectangle: Rounded Corners 30">
            <a:extLst>
              <a:ext uri="{FF2B5EF4-FFF2-40B4-BE49-F238E27FC236}">
                <a16:creationId xmlns:a16="http://schemas.microsoft.com/office/drawing/2014/main" id="{91CEB36F-6DEA-0F61-48D4-0D0D8A9AC82C}"/>
              </a:ext>
            </a:extLst>
          </p:cNvPr>
          <p:cNvSpPr/>
          <p:nvPr/>
        </p:nvSpPr>
        <p:spPr>
          <a:xfrm flipH="1">
            <a:off x="417532" y="1661391"/>
            <a:ext cx="1280160" cy="457200"/>
          </a:xfrm>
          <a:prstGeom prst="roundRect">
            <a:avLst/>
          </a:prstGeom>
          <a:solidFill>
            <a:schemeClr val="accent4">
              <a:lumMod val="60000"/>
              <a:lumOff val="40000"/>
            </a:schemeClr>
          </a:solidFill>
          <a:ln>
            <a:noFill/>
          </a:ln>
        </p:spPr>
        <p:txBody>
          <a:bodyPr vert="horz" wrap="square" lIns="0" tIns="0" rIns="0" bIns="0" rtlCol="0" anchor="b">
            <a:noAutofit/>
          </a:bodyPr>
          <a:lstStyle/>
          <a:p>
            <a:pPr algn="ctr" defTabSz="342883" rtl="1">
              <a:defRPr/>
            </a:pPr>
            <a: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محددة بزمن</a:t>
            </a:r>
            <a:b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br>
            <a: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Time-bound</a:t>
            </a:r>
            <a:endParaRPr lang="en-US" sz="1200" b="1" dirty="0">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endParaRPr>
          </a:p>
        </p:txBody>
      </p:sp>
      <p:grpSp>
        <p:nvGrpSpPr>
          <p:cNvPr id="61" name="Group 60">
            <a:extLst>
              <a:ext uri="{FF2B5EF4-FFF2-40B4-BE49-F238E27FC236}">
                <a16:creationId xmlns:a16="http://schemas.microsoft.com/office/drawing/2014/main" id="{E1B12A9A-F6D3-A198-240D-41683B77B185}"/>
              </a:ext>
            </a:extLst>
          </p:cNvPr>
          <p:cNvGrpSpPr/>
          <p:nvPr/>
        </p:nvGrpSpPr>
        <p:grpSpPr>
          <a:xfrm>
            <a:off x="771289" y="1183004"/>
            <a:ext cx="572646" cy="554438"/>
            <a:chOff x="7205752" y="3886743"/>
            <a:chExt cx="572646" cy="554438"/>
          </a:xfrm>
          <a:effectLst>
            <a:outerShdw blurRad="63500" sx="102000" sy="102000" algn="ctr" rotWithShape="0">
              <a:prstClr val="black">
                <a:alpha val="40000"/>
              </a:prstClr>
            </a:outerShdw>
          </a:effectLst>
        </p:grpSpPr>
        <p:sp>
          <p:nvSpPr>
            <p:cNvPr id="32" name="Oval 31">
              <a:extLst>
                <a:ext uri="{FF2B5EF4-FFF2-40B4-BE49-F238E27FC236}">
                  <a16:creationId xmlns:a16="http://schemas.microsoft.com/office/drawing/2014/main" id="{3848D0E8-2416-C954-0846-D6D35F401B7C}"/>
                </a:ext>
              </a:extLst>
            </p:cNvPr>
            <p:cNvSpPr/>
            <p:nvPr/>
          </p:nvSpPr>
          <p:spPr>
            <a:xfrm flipH="1">
              <a:off x="7205752" y="3886743"/>
              <a:ext cx="572646" cy="554438"/>
            </a:xfrm>
            <a:prstGeom prst="ellipse">
              <a:avLst/>
            </a:prstGeom>
            <a:solidFill>
              <a:schemeClr val="accent1"/>
            </a:solidFill>
            <a:ln>
              <a:noFill/>
            </a:ln>
          </p:spPr>
          <p:txBody>
            <a:bodyPr vert="horz" wrap="square" lIns="0" tIns="0" rIns="0" bIns="0" rtlCol="0" anchor="ctr">
              <a:noAutofit/>
            </a:bodyPr>
            <a:lstStyle/>
            <a:p>
              <a:pPr algn="ctr" defTabSz="342883" rtl="1">
                <a:defRPr/>
              </a:pP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45" name="Graphic 44">
              <a:extLst>
                <a:ext uri="{FF2B5EF4-FFF2-40B4-BE49-F238E27FC236}">
                  <a16:creationId xmlns:a16="http://schemas.microsoft.com/office/drawing/2014/main" id="{43F93CE1-CF34-FB16-3EEA-C2F173844D7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31703" y="4009317"/>
              <a:ext cx="320745" cy="309290"/>
            </a:xfrm>
            <a:prstGeom prst="rect">
              <a:avLst/>
            </a:prstGeom>
          </p:spPr>
        </p:pic>
      </p:grpSp>
      <p:sp>
        <p:nvSpPr>
          <p:cNvPr id="84" name="Freeform 142">
            <a:extLst>
              <a:ext uri="{FF2B5EF4-FFF2-40B4-BE49-F238E27FC236}">
                <a16:creationId xmlns:a16="http://schemas.microsoft.com/office/drawing/2014/main" id="{B6D98305-34DE-5EBF-6E0B-087735EBE1E6}"/>
              </a:ext>
            </a:extLst>
          </p:cNvPr>
          <p:cNvSpPr>
            <a:spLocks/>
          </p:cNvSpPr>
          <p:nvPr/>
        </p:nvSpPr>
        <p:spPr bwMode="auto">
          <a:xfrm>
            <a:off x="990583" y="2753905"/>
            <a:ext cx="134059" cy="136852"/>
          </a:xfrm>
          <a:custGeom>
            <a:avLst/>
            <a:gdLst>
              <a:gd name="T0" fmla="*/ 60 w 61"/>
              <a:gd name="T1" fmla="*/ 46 h 62"/>
              <a:gd name="T2" fmla="*/ 45 w 61"/>
              <a:gd name="T3" fmla="*/ 31 h 62"/>
              <a:gd name="T4" fmla="*/ 60 w 61"/>
              <a:gd name="T5" fmla="*/ 16 h 62"/>
              <a:gd name="T6" fmla="*/ 60 w 61"/>
              <a:gd name="T7" fmla="*/ 11 h 62"/>
              <a:gd name="T8" fmla="*/ 51 w 61"/>
              <a:gd name="T9" fmla="*/ 2 h 62"/>
              <a:gd name="T10" fmla="*/ 46 w 61"/>
              <a:gd name="T11" fmla="*/ 2 h 62"/>
              <a:gd name="T12" fmla="*/ 31 w 61"/>
              <a:gd name="T13" fmla="*/ 17 h 62"/>
              <a:gd name="T14" fmla="*/ 16 w 61"/>
              <a:gd name="T15" fmla="*/ 2 h 62"/>
              <a:gd name="T16" fmla="*/ 10 w 61"/>
              <a:gd name="T17" fmla="*/ 2 h 62"/>
              <a:gd name="T18" fmla="*/ 2 w 61"/>
              <a:gd name="T19" fmla="*/ 11 h 62"/>
              <a:gd name="T20" fmla="*/ 2 w 61"/>
              <a:gd name="T21" fmla="*/ 16 h 62"/>
              <a:gd name="T22" fmla="*/ 16 w 61"/>
              <a:gd name="T23" fmla="*/ 31 h 62"/>
              <a:gd name="T24" fmla="*/ 2 w 61"/>
              <a:gd name="T25" fmla="*/ 46 h 62"/>
              <a:gd name="T26" fmla="*/ 2 w 61"/>
              <a:gd name="T27" fmla="*/ 52 h 62"/>
              <a:gd name="T28" fmla="*/ 10 w 61"/>
              <a:gd name="T29" fmla="*/ 60 h 62"/>
              <a:gd name="T30" fmla="*/ 16 w 61"/>
              <a:gd name="T31" fmla="*/ 60 h 62"/>
              <a:gd name="T32" fmla="*/ 31 w 61"/>
              <a:gd name="T33" fmla="*/ 45 h 62"/>
              <a:gd name="T34" fmla="*/ 46 w 61"/>
              <a:gd name="T35" fmla="*/ 60 h 62"/>
              <a:gd name="T36" fmla="*/ 51 w 61"/>
              <a:gd name="T37" fmla="*/ 60 h 62"/>
              <a:gd name="T38" fmla="*/ 60 w 61"/>
              <a:gd name="T39" fmla="*/ 52 h 62"/>
              <a:gd name="T40" fmla="*/ 60 w 61"/>
              <a:gd name="T41" fmla="*/ 4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62">
                <a:moveTo>
                  <a:pt x="60" y="46"/>
                </a:moveTo>
                <a:cubicBezTo>
                  <a:pt x="45" y="31"/>
                  <a:pt x="45" y="31"/>
                  <a:pt x="45" y="31"/>
                </a:cubicBezTo>
                <a:cubicBezTo>
                  <a:pt x="60" y="16"/>
                  <a:pt x="60" y="16"/>
                  <a:pt x="60" y="16"/>
                </a:cubicBezTo>
                <a:cubicBezTo>
                  <a:pt x="61" y="15"/>
                  <a:pt x="61" y="12"/>
                  <a:pt x="60" y="11"/>
                </a:cubicBezTo>
                <a:cubicBezTo>
                  <a:pt x="51" y="2"/>
                  <a:pt x="51" y="2"/>
                  <a:pt x="51" y="2"/>
                </a:cubicBezTo>
                <a:cubicBezTo>
                  <a:pt x="50" y="0"/>
                  <a:pt x="47" y="0"/>
                  <a:pt x="46" y="2"/>
                </a:cubicBezTo>
                <a:cubicBezTo>
                  <a:pt x="31" y="17"/>
                  <a:pt x="31" y="17"/>
                  <a:pt x="31" y="17"/>
                </a:cubicBezTo>
                <a:cubicBezTo>
                  <a:pt x="16" y="2"/>
                  <a:pt x="16" y="2"/>
                  <a:pt x="16" y="2"/>
                </a:cubicBezTo>
                <a:cubicBezTo>
                  <a:pt x="14" y="0"/>
                  <a:pt x="12" y="0"/>
                  <a:pt x="10" y="2"/>
                </a:cubicBezTo>
                <a:cubicBezTo>
                  <a:pt x="2" y="11"/>
                  <a:pt x="2" y="11"/>
                  <a:pt x="2" y="11"/>
                </a:cubicBezTo>
                <a:cubicBezTo>
                  <a:pt x="0" y="12"/>
                  <a:pt x="0" y="15"/>
                  <a:pt x="2" y="16"/>
                </a:cubicBezTo>
                <a:cubicBezTo>
                  <a:pt x="16" y="31"/>
                  <a:pt x="16" y="31"/>
                  <a:pt x="16" y="31"/>
                </a:cubicBezTo>
                <a:cubicBezTo>
                  <a:pt x="2" y="46"/>
                  <a:pt x="2" y="46"/>
                  <a:pt x="2" y="46"/>
                </a:cubicBezTo>
                <a:cubicBezTo>
                  <a:pt x="0" y="48"/>
                  <a:pt x="0" y="50"/>
                  <a:pt x="2" y="52"/>
                </a:cubicBezTo>
                <a:cubicBezTo>
                  <a:pt x="10" y="60"/>
                  <a:pt x="10" y="60"/>
                  <a:pt x="10" y="60"/>
                </a:cubicBezTo>
                <a:cubicBezTo>
                  <a:pt x="12" y="62"/>
                  <a:pt x="14" y="62"/>
                  <a:pt x="16" y="60"/>
                </a:cubicBezTo>
                <a:cubicBezTo>
                  <a:pt x="31" y="45"/>
                  <a:pt x="31" y="45"/>
                  <a:pt x="31" y="45"/>
                </a:cubicBezTo>
                <a:cubicBezTo>
                  <a:pt x="46" y="60"/>
                  <a:pt x="46" y="60"/>
                  <a:pt x="46" y="60"/>
                </a:cubicBezTo>
                <a:cubicBezTo>
                  <a:pt x="47" y="62"/>
                  <a:pt x="50" y="62"/>
                  <a:pt x="51" y="60"/>
                </a:cubicBezTo>
                <a:cubicBezTo>
                  <a:pt x="60" y="52"/>
                  <a:pt x="60" y="52"/>
                  <a:pt x="60" y="52"/>
                </a:cubicBezTo>
                <a:cubicBezTo>
                  <a:pt x="61" y="50"/>
                  <a:pt x="61" y="48"/>
                  <a:pt x="60" y="46"/>
                </a:cubicBezTo>
                <a:close/>
              </a:path>
            </a:pathLst>
          </a:custGeom>
          <a:solidFill>
            <a:srgbClr val="C00000"/>
          </a:solidFill>
          <a:ln>
            <a:noFill/>
          </a:ln>
        </p:spPr>
        <p:txBody>
          <a:bodyPr vert="horz" wrap="square" lIns="34290" tIns="17145" rIns="34290" bIns="17145" numCol="1" anchor="t" anchorCtr="0" compatLnSpc="1">
            <a:prstTxWarp prst="textNoShape">
              <a:avLst/>
            </a:prstTxWarp>
          </a:bodyPr>
          <a:lstStyle/>
          <a:p>
            <a:endParaRPr lang="en-US" sz="253" dirty="0">
              <a:solidFill>
                <a:srgbClr val="C00000"/>
              </a:solidFill>
            </a:endParaRPr>
          </a:p>
        </p:txBody>
      </p:sp>
      <p:sp>
        <p:nvSpPr>
          <p:cNvPr id="90" name="Rectangle: Rounded Corners 89">
            <a:extLst>
              <a:ext uri="{FF2B5EF4-FFF2-40B4-BE49-F238E27FC236}">
                <a16:creationId xmlns:a16="http://schemas.microsoft.com/office/drawing/2014/main" id="{57931EE0-8A34-2536-D0CC-7A9D40524E54}"/>
              </a:ext>
            </a:extLst>
          </p:cNvPr>
          <p:cNvSpPr/>
          <p:nvPr/>
        </p:nvSpPr>
        <p:spPr>
          <a:xfrm flipH="1">
            <a:off x="4558640" y="3082987"/>
            <a:ext cx="2660529" cy="1266502"/>
          </a:xfrm>
          <a:prstGeom prst="roundRect">
            <a:avLst>
              <a:gd name="adj" fmla="val 5930"/>
            </a:avLst>
          </a:prstGeom>
          <a:solidFill>
            <a:schemeClr val="tx2">
              <a:lumMod val="20000"/>
              <a:lumOff val="80000"/>
            </a:schemeClr>
          </a:solidFill>
          <a:ln>
            <a:noFill/>
          </a:ln>
        </p:spPr>
        <p:txBody>
          <a:bodyPr vert="horz" wrap="square" lIns="0" tIns="182880" rIns="0" bIns="0" rtlCol="0" anchor="t">
            <a:noAutofit/>
          </a:bodyPr>
          <a:lstStyle/>
          <a:p>
            <a:pPr algn="ctr" defTabSz="342883" rtl="1"/>
            <a:endParaRPr lang="en-US" sz="1050" dirty="0">
              <a:solidFill>
                <a:schemeClr val="accent1"/>
              </a:solidFill>
              <a:latin typeface="Sakkal Majalla" panose="02000000000000000000" pitchFamily="2" charset="-78"/>
              <a:cs typeface="Sakkal Majalla" panose="02000000000000000000" pitchFamily="2" charset="-78"/>
            </a:endParaRPr>
          </a:p>
        </p:txBody>
      </p:sp>
      <p:sp>
        <p:nvSpPr>
          <p:cNvPr id="91" name="Rectangle: Rounded Corners 90">
            <a:extLst>
              <a:ext uri="{FF2B5EF4-FFF2-40B4-BE49-F238E27FC236}">
                <a16:creationId xmlns:a16="http://schemas.microsoft.com/office/drawing/2014/main" id="{B9A37DB1-B254-9350-31D1-6ED21585DF6A}"/>
              </a:ext>
            </a:extLst>
          </p:cNvPr>
          <p:cNvSpPr/>
          <p:nvPr/>
        </p:nvSpPr>
        <p:spPr>
          <a:xfrm flipH="1">
            <a:off x="417532" y="3082987"/>
            <a:ext cx="1280160" cy="1266502"/>
          </a:xfrm>
          <a:prstGeom prst="roundRect">
            <a:avLst>
              <a:gd name="adj" fmla="val 5930"/>
            </a:avLst>
          </a:prstGeom>
          <a:solidFill>
            <a:schemeClr val="tx2">
              <a:lumMod val="20000"/>
              <a:lumOff val="80000"/>
            </a:schemeClr>
          </a:solidFill>
          <a:ln>
            <a:noFill/>
          </a:ln>
        </p:spPr>
        <p:txBody>
          <a:bodyPr vert="horz" wrap="square" lIns="0" tIns="182880" rIns="0" bIns="0" rtlCol="0" anchor="t">
            <a:noAutofit/>
          </a:bodyPr>
          <a:lstStyle/>
          <a:p>
            <a:pPr algn="ctr" defTabSz="342883" rtl="1"/>
            <a:endParaRPr lang="en-US" sz="1050" dirty="0">
              <a:solidFill>
                <a:schemeClr val="accent1"/>
              </a:solidFill>
              <a:latin typeface="Sakkal Majalla" panose="02000000000000000000" pitchFamily="2" charset="-78"/>
              <a:cs typeface="Sakkal Majalla" panose="02000000000000000000" pitchFamily="2" charset="-78"/>
            </a:endParaRPr>
          </a:p>
        </p:txBody>
      </p:sp>
      <p:sp>
        <p:nvSpPr>
          <p:cNvPr id="92" name="Rectangle: Rounded Corners 91">
            <a:extLst>
              <a:ext uri="{FF2B5EF4-FFF2-40B4-BE49-F238E27FC236}">
                <a16:creationId xmlns:a16="http://schemas.microsoft.com/office/drawing/2014/main" id="{B8EAD344-32D2-67C7-1067-00FEE2077AEE}"/>
              </a:ext>
            </a:extLst>
          </p:cNvPr>
          <p:cNvSpPr/>
          <p:nvPr/>
        </p:nvSpPr>
        <p:spPr>
          <a:xfrm flipH="1">
            <a:off x="1797901" y="3082987"/>
            <a:ext cx="2660529" cy="1266502"/>
          </a:xfrm>
          <a:prstGeom prst="roundRect">
            <a:avLst>
              <a:gd name="adj" fmla="val 5930"/>
            </a:avLst>
          </a:prstGeom>
          <a:solidFill>
            <a:schemeClr val="tx2">
              <a:lumMod val="20000"/>
              <a:lumOff val="80000"/>
            </a:schemeClr>
          </a:solidFill>
          <a:ln>
            <a:noFill/>
          </a:ln>
        </p:spPr>
        <p:txBody>
          <a:bodyPr vert="horz" wrap="square" lIns="0" tIns="182880" rIns="0" bIns="0" rtlCol="0" anchor="t">
            <a:noAutofit/>
          </a:bodyPr>
          <a:lstStyle/>
          <a:p>
            <a:pPr algn="ctr" defTabSz="342883" rtl="1"/>
            <a:endParaRPr lang="en-US" sz="1050" dirty="0">
              <a:solidFill>
                <a:schemeClr val="accent1"/>
              </a:solidFill>
              <a:latin typeface="Sakkal Majalla" panose="02000000000000000000" pitchFamily="2" charset="-78"/>
              <a:cs typeface="Sakkal Majalla" panose="02000000000000000000" pitchFamily="2" charset="-78"/>
            </a:endParaRPr>
          </a:p>
        </p:txBody>
      </p:sp>
      <p:sp>
        <p:nvSpPr>
          <p:cNvPr id="93" name="مربع نص 39">
            <a:extLst>
              <a:ext uri="{FF2B5EF4-FFF2-40B4-BE49-F238E27FC236}">
                <a16:creationId xmlns:a16="http://schemas.microsoft.com/office/drawing/2014/main" id="{1B791AA0-E054-57CC-06B4-F93AF24D387F}"/>
              </a:ext>
            </a:extLst>
          </p:cNvPr>
          <p:cNvSpPr txBox="1"/>
          <p:nvPr/>
        </p:nvSpPr>
        <p:spPr>
          <a:xfrm>
            <a:off x="4522416" y="3179059"/>
            <a:ext cx="2623396" cy="784830"/>
          </a:xfrm>
          <a:prstGeom prst="rect">
            <a:avLst/>
          </a:prstGeom>
        </p:spPr>
        <p:txBody>
          <a:bodyPr wrap="square" rtlCol="1">
            <a:spAutoFit/>
          </a:bodyPr>
          <a:lstStyle/>
          <a:p>
            <a:pPr algn="r"/>
            <a:r>
              <a:rPr lang="en-US" sz="900" b="1">
                <a:solidFill>
                  <a:schemeClr val="tx2"/>
                </a:solidFill>
                <a:latin typeface="Sakkal Majalla" panose="02000000000000000000" pitchFamily="2" charset="-78"/>
                <a:cs typeface="Sakkal Majalla" panose="02000000000000000000" pitchFamily="2" charset="-78"/>
              </a:rPr>
              <a:t>الملاحظات الإيجابية:</a:t>
            </a:r>
          </a:p>
          <a:p>
            <a:pPr algn="r"/>
            <a:r>
              <a:rPr lang="en-US" sz="900">
                <a:solidFill>
                  <a:schemeClr val="tx2"/>
                </a:solidFill>
                <a:latin typeface="Sakkal Majalla" panose="02000000000000000000" pitchFamily="2" charset="-78"/>
                <a:cs typeface="Sakkal Majalla" panose="02000000000000000000" pitchFamily="2" charset="-78"/>
              </a:rPr>
              <a:t>يعكس اهتمام الشركة بتطوير الأداء الداخلي.</a:t>
            </a:r>
          </a:p>
          <a:p>
            <a:pPr algn="r"/>
            <a:r>
              <a:rPr lang="en-US" sz="900">
                <a:solidFill>
                  <a:schemeClr val="tx2"/>
                </a:solidFill>
                <a:latin typeface="Sakkal Majalla" panose="02000000000000000000" pitchFamily="2" charset="-78"/>
                <a:cs typeface="Sakkal Majalla" panose="02000000000000000000" pitchFamily="2" charset="-78"/>
              </a:rPr>
              <a:t>يشير إلى وعي بأهمية البنية التحتية الإدارية.</a:t>
            </a:r>
          </a:p>
          <a:p>
            <a:pPr algn="r"/>
            <a:r>
              <a:rPr lang="en-US" sz="900">
                <a:solidFill>
                  <a:schemeClr val="tx2"/>
                </a:solidFill>
                <a:latin typeface="Sakkal Majalla" panose="02000000000000000000" pitchFamily="2" charset="-78"/>
                <a:cs typeface="Sakkal Majalla" panose="02000000000000000000" pitchFamily="2" charset="-78"/>
              </a:rPr>
              <a:t>يتماشى مع تطلعات الشركات الكبرى التي تسعى لتطبيق ممارسات الحوكمة والتحسين المستمر.</a:t>
            </a:r>
            <a:r>
              <a:rPr lang="en-US" sz="900" b="1">
                <a:solidFill>
                  <a:schemeClr val="tx2"/>
                </a:solidFill>
                <a:latin typeface="Sakkal Majalla" panose="02000000000000000000" pitchFamily="2" charset="-78"/>
                <a:cs typeface="Sakkal Majalla" panose="02000000000000000000" pitchFamily="2" charset="-78"/>
              </a:rPr>
              <a:t> </a:t>
            </a:r>
            <a:endParaRPr lang="en-US" sz="900" dirty="0">
              <a:solidFill>
                <a:schemeClr val="tx2"/>
              </a:solidFill>
              <a:latin typeface="Sakkal Majalla" panose="02000000000000000000" pitchFamily="2" charset="-78"/>
              <a:cs typeface="Sakkal Majalla" panose="02000000000000000000" pitchFamily="2" charset="-78"/>
            </a:endParaRPr>
          </a:p>
        </p:txBody>
      </p:sp>
      <p:sp>
        <p:nvSpPr>
          <p:cNvPr id="94" name="مربع نص 41">
            <a:extLst>
              <a:ext uri="{FF2B5EF4-FFF2-40B4-BE49-F238E27FC236}">
                <a16:creationId xmlns:a16="http://schemas.microsoft.com/office/drawing/2014/main" id="{C583BC4C-EF67-354D-2679-EEB08F40AE76}"/>
              </a:ext>
            </a:extLst>
          </p:cNvPr>
          <p:cNvSpPr txBox="1"/>
          <p:nvPr/>
        </p:nvSpPr>
        <p:spPr>
          <a:xfrm>
            <a:off x="1861887" y="3179059"/>
            <a:ext cx="2523186" cy="923330"/>
          </a:xfrm>
          <a:prstGeom prst="rect">
            <a:avLst/>
          </a:prstGeom>
        </p:spPr>
        <p:txBody>
          <a:bodyPr wrap="square" rtlCol="1">
            <a:spAutoFit/>
          </a:bodyPr>
          <a:lstStyle/>
          <a:p>
            <a:pPr algn="r"/>
            <a:r>
              <a:rPr lang="en-US" sz="900" b="1">
                <a:solidFill>
                  <a:schemeClr val="tx2"/>
                </a:solidFill>
                <a:latin typeface="Sakkal Majalla" panose="02000000000000000000" pitchFamily="2" charset="-78"/>
                <a:cs typeface="Sakkal Majalla" panose="02000000000000000000" pitchFamily="2" charset="-78"/>
              </a:rPr>
              <a:t>نقاط الضعف:</a:t>
            </a:r>
          </a:p>
          <a:p>
            <a:pPr algn="r"/>
            <a:r>
              <a:rPr lang="en-US" sz="900">
                <a:solidFill>
                  <a:schemeClr val="tx2"/>
                </a:solidFill>
                <a:latin typeface="Sakkal Majalla" panose="02000000000000000000" pitchFamily="2" charset="-78"/>
                <a:cs typeface="Sakkal Majalla" panose="02000000000000000000" pitchFamily="2" charset="-78"/>
              </a:rPr>
              <a:t>الهدف </a:t>
            </a:r>
            <a:r>
              <a:rPr lang="en-US" sz="900" b="1">
                <a:solidFill>
                  <a:schemeClr val="tx2"/>
                </a:solidFill>
                <a:latin typeface="Sakkal Majalla" panose="02000000000000000000" pitchFamily="2" charset="-78"/>
                <a:cs typeface="Sakkal Majalla" panose="02000000000000000000" pitchFamily="2" charset="-78"/>
              </a:rPr>
              <a:t>عام جدًا</a:t>
            </a:r>
            <a:r>
              <a:rPr lang="en-US" sz="900">
                <a:solidFill>
                  <a:schemeClr val="tx2"/>
                </a:solidFill>
                <a:latin typeface="Sakkal Majalla" panose="02000000000000000000" pitchFamily="2" charset="-78"/>
                <a:cs typeface="Sakkal Majalla" panose="02000000000000000000" pitchFamily="2" charset="-78"/>
              </a:rPr>
              <a:t> ولا يحدد بالضبط ما المقصود بـ "التميز التشغيلي والمؤسسي" وغائب عن الصياغة الأصلية للرؤية والرسالة</a:t>
            </a:r>
          </a:p>
          <a:p>
            <a:pPr algn="r"/>
            <a:r>
              <a:rPr lang="en-US" sz="900" b="1">
                <a:solidFill>
                  <a:schemeClr val="tx2"/>
                </a:solidFill>
                <a:latin typeface="Sakkal Majalla" panose="02000000000000000000" pitchFamily="2" charset="-78"/>
                <a:cs typeface="Sakkal Majalla" panose="02000000000000000000" pitchFamily="2" charset="-78"/>
              </a:rPr>
              <a:t>لا توجد مؤشرات قياس واضحة</a:t>
            </a:r>
            <a:r>
              <a:rPr lang="en-US" sz="900">
                <a:solidFill>
                  <a:schemeClr val="tx2"/>
                </a:solidFill>
                <a:latin typeface="Sakkal Majalla" panose="02000000000000000000" pitchFamily="2" charset="-78"/>
                <a:cs typeface="Sakkal Majalla" panose="02000000000000000000" pitchFamily="2" charset="-78"/>
              </a:rPr>
              <a:t> يمكن من خلالها تقييم التقدم</a:t>
            </a:r>
          </a:p>
          <a:p>
            <a:pPr algn="r"/>
            <a:r>
              <a:rPr lang="en-US" sz="900" b="1">
                <a:solidFill>
                  <a:schemeClr val="tx2"/>
                </a:solidFill>
                <a:latin typeface="Sakkal Majalla" panose="02000000000000000000" pitchFamily="2" charset="-78"/>
                <a:cs typeface="Sakkal Majalla" panose="02000000000000000000" pitchFamily="2" charset="-78"/>
              </a:rPr>
              <a:t>غياب إطار زمني</a:t>
            </a:r>
            <a:r>
              <a:rPr lang="en-US" sz="900">
                <a:solidFill>
                  <a:schemeClr val="tx2"/>
                </a:solidFill>
                <a:latin typeface="Sakkal Majalla" panose="02000000000000000000" pitchFamily="2" charset="-78"/>
                <a:cs typeface="Sakkal Majalla" panose="02000000000000000000" pitchFamily="2" charset="-78"/>
              </a:rPr>
              <a:t> يجعل من الصعب تتبعه أو ربطه بخطط سنوية.</a:t>
            </a:r>
          </a:p>
          <a:p>
            <a:pPr algn="r"/>
            <a:r>
              <a:rPr lang="en-US" sz="900">
                <a:solidFill>
                  <a:schemeClr val="tx2"/>
                </a:solidFill>
                <a:latin typeface="Sakkal Majalla" panose="02000000000000000000" pitchFamily="2" charset="-78"/>
                <a:cs typeface="Sakkal Majalla" panose="02000000000000000000" pitchFamily="2" charset="-78"/>
              </a:rPr>
              <a:t>لا يُظهر ما إذا كان المقصود تحسين الوضع القائم أم بناء قدرات جديدة. </a:t>
            </a:r>
            <a:endParaRPr lang="en-US" sz="900" dirty="0">
              <a:solidFill>
                <a:schemeClr val="tx2"/>
              </a:solidFill>
              <a:latin typeface="Sakkal Majalla" panose="02000000000000000000" pitchFamily="2" charset="-78"/>
              <a:cs typeface="Sakkal Majalla" panose="02000000000000000000" pitchFamily="2" charset="-78"/>
            </a:endParaRPr>
          </a:p>
        </p:txBody>
      </p:sp>
      <p:sp>
        <p:nvSpPr>
          <p:cNvPr id="95" name="مربع نص 42">
            <a:extLst>
              <a:ext uri="{FF2B5EF4-FFF2-40B4-BE49-F238E27FC236}">
                <a16:creationId xmlns:a16="http://schemas.microsoft.com/office/drawing/2014/main" id="{6F0D9AEB-4A68-4385-3D75-B8055FC8C284}"/>
              </a:ext>
            </a:extLst>
          </p:cNvPr>
          <p:cNvSpPr txBox="1"/>
          <p:nvPr/>
        </p:nvSpPr>
        <p:spPr>
          <a:xfrm>
            <a:off x="417532" y="3179059"/>
            <a:ext cx="1206802" cy="1061829"/>
          </a:xfrm>
          <a:prstGeom prst="rect">
            <a:avLst/>
          </a:prstGeom>
        </p:spPr>
        <p:txBody>
          <a:bodyPr wrap="square" rtlCol="1">
            <a:spAutoFit/>
          </a:bodyPr>
          <a:lstStyle/>
          <a:p>
            <a:pPr algn="r" rtl="1"/>
            <a:r>
              <a:rPr lang="en-US" sz="900" b="1">
                <a:solidFill>
                  <a:schemeClr val="tx2"/>
                </a:solidFill>
                <a:latin typeface="Sakkal Majalla" panose="02000000000000000000" pitchFamily="2" charset="-78"/>
                <a:cs typeface="Sakkal Majalla" panose="02000000000000000000" pitchFamily="2" charset="-78"/>
              </a:rPr>
              <a:t>التوصية:</a:t>
            </a:r>
          </a:p>
          <a:p>
            <a:pPr algn="r" rtl="1"/>
            <a:r>
              <a:rPr lang="en-US" sz="900">
                <a:solidFill>
                  <a:schemeClr val="tx2"/>
                </a:solidFill>
                <a:latin typeface="Sakkal Majalla" panose="02000000000000000000" pitchFamily="2" charset="-78"/>
                <a:cs typeface="Sakkal Majalla" panose="02000000000000000000" pitchFamily="2" charset="-78"/>
              </a:rPr>
              <a:t>صياغة الهدف بشكل أكثر تحديدًا وإضافة بإطار زمني محدد وربطه بمحاور أداء رئيسية مثل: الكفاءة التشغيلية، رضا العملاء، نظم الجودة، التحول الرقمي</a:t>
            </a:r>
            <a:endParaRPr lang="en-US" sz="900" dirty="0">
              <a:solidFill>
                <a:schemeClr val="tx2"/>
              </a:solidFill>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27835791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A512AA-26D1-8A44-9935-7F26B77078D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009303-E1E8-79B4-F353-1ED69C3C1153}"/>
              </a:ext>
            </a:extLst>
          </p:cNvPr>
          <p:cNvSpPr>
            <a:spLocks noGrp="1"/>
          </p:cNvSpPr>
          <p:nvPr>
            <p:ph type="sldNum" sz="quarter" idx="4"/>
          </p:nvPr>
        </p:nvSpPr>
        <p:spPr/>
        <p:txBody>
          <a:bodyPr/>
          <a:lstStyle/>
          <a:p>
            <a:fld id="{402EAA05-6333-46EE-AAC8-A5AD6A996142}" type="slidenum">
              <a:rPr lang="en-US" smtClean="0"/>
              <a:t>31</a:t>
            </a:fld>
            <a:endParaRPr lang="en-US" dirty="0"/>
          </a:p>
        </p:txBody>
      </p:sp>
      <p:sp>
        <p:nvSpPr>
          <p:cNvPr id="3" name="Title 1">
            <a:extLst>
              <a:ext uri="{FF2B5EF4-FFF2-40B4-BE49-F238E27FC236}">
                <a16:creationId xmlns:a16="http://schemas.microsoft.com/office/drawing/2014/main" id="{6707528D-1BAA-09D2-474E-F8535D37A202}"/>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nSpc>
                <a:spcPct val="115000"/>
              </a:lnSpc>
              <a:spcAft>
                <a:spcPts val="300"/>
              </a:spcAft>
            </a:pPr>
            <a:r>
              <a:rPr lang="en-US" sz="1800" kern="100">
                <a:latin typeface="Aptos" panose="020B0004020202020204" pitchFamily="34" charset="0"/>
                <a:ea typeface="Aptos" panose="020B0004020202020204" pitchFamily="34" charset="0"/>
                <a:cs typeface="Sakkal Majalla" panose="02000000000000000000" pitchFamily="2" charset="-78"/>
              </a:rPr>
              <a:t>معايير تقييم الأهداف الاستراتيجية</a:t>
            </a:r>
            <a:endParaRPr lang="en-US" sz="1800" kern="100" dirty="0">
              <a:latin typeface="Aptos" panose="020B0004020202020204" pitchFamily="34" charset="0"/>
              <a:ea typeface="Aptos" panose="020B0004020202020204" pitchFamily="34" charset="0"/>
              <a:cs typeface="Sakkal Majalla" panose="02000000000000000000" pitchFamily="2" charset="-78"/>
            </a:endParaRPr>
          </a:p>
        </p:txBody>
      </p:sp>
      <p:sp>
        <p:nvSpPr>
          <p:cNvPr id="4" name="Rectangle 3">
            <a:extLst>
              <a:ext uri="{FF2B5EF4-FFF2-40B4-BE49-F238E27FC236}">
                <a16:creationId xmlns:a16="http://schemas.microsoft.com/office/drawing/2014/main" id="{8A0CF4D3-8484-C550-D882-5C831ABD065A}"/>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algn="r" rtl="1"/>
            <a:endParaRPr lang="en-US" sz="253" dirty="0"/>
          </a:p>
        </p:txBody>
      </p:sp>
      <p:sp>
        <p:nvSpPr>
          <p:cNvPr id="5" name="Subtitle 2">
            <a:extLst>
              <a:ext uri="{FF2B5EF4-FFF2-40B4-BE49-F238E27FC236}">
                <a16:creationId xmlns:a16="http://schemas.microsoft.com/office/drawing/2014/main" id="{91263C53-BE3A-8905-FE9D-EC55B4105062}"/>
              </a:ext>
            </a:extLst>
          </p:cNvPr>
          <p:cNvSpPr txBox="1">
            <a:spLocks/>
          </p:cNvSpPr>
          <p:nvPr/>
        </p:nvSpPr>
        <p:spPr>
          <a:xfrm>
            <a:off x="4112596" y="794011"/>
            <a:ext cx="4745952" cy="305853"/>
          </a:xfrm>
          <a:prstGeom prst="rect">
            <a:avLst/>
          </a:prstGeom>
          <a:noFill/>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defRPr/>
            </a:pPr>
            <a:r>
              <a:rPr lang="en-US" sz="1500" kern="0" dirty="0" err="1">
                <a:solidFill>
                  <a:srgbClr val="44546A"/>
                </a:solidFill>
                <a:latin typeface="Sakkal Majalla" panose="02000000000000000000" pitchFamily="2" charset="-78"/>
                <a:cs typeface="Sakkal Majalla" panose="02000000000000000000" pitchFamily="2" charset="-78"/>
              </a:rPr>
              <a:t>الهدف</a:t>
            </a:r>
            <a:r>
              <a:rPr lang="en-US" sz="1500" kern="0" dirty="0">
                <a:solidFill>
                  <a:srgbClr val="44546A"/>
                </a:solidFill>
                <a:latin typeface="Sakkal Majalla" panose="02000000000000000000" pitchFamily="2" charset="-78"/>
                <a:cs typeface="Sakkal Majalla" panose="02000000000000000000" pitchFamily="2" charset="-78"/>
              </a:rPr>
              <a:t> الاستراتيجي </a:t>
            </a:r>
            <a:r>
              <a:rPr lang="en-US" sz="1500" kern="0" dirty="0" err="1">
                <a:solidFill>
                  <a:srgbClr val="44546A"/>
                </a:solidFill>
                <a:latin typeface="Sakkal Majalla" panose="02000000000000000000" pitchFamily="2" charset="-78"/>
                <a:cs typeface="Sakkal Majalla" panose="02000000000000000000" pitchFamily="2" charset="-78"/>
              </a:rPr>
              <a:t>الثاني</a:t>
            </a:r>
            <a:endParaRPr lang="en-US" sz="1500" kern="0" dirty="0">
              <a:solidFill>
                <a:srgbClr val="44546A"/>
              </a:solidFill>
              <a:latin typeface="Sakkal Majalla" panose="02000000000000000000" pitchFamily="2" charset="-78"/>
              <a:cs typeface="Sakkal Majalla" panose="02000000000000000000" pitchFamily="2" charset="-78"/>
            </a:endParaRPr>
          </a:p>
        </p:txBody>
      </p:sp>
      <p:sp>
        <p:nvSpPr>
          <p:cNvPr id="8" name="Freeform: Shape 7">
            <a:extLst>
              <a:ext uri="{FF2B5EF4-FFF2-40B4-BE49-F238E27FC236}">
                <a16:creationId xmlns:a16="http://schemas.microsoft.com/office/drawing/2014/main" id="{504F43A5-DD82-0218-0BB3-1AA81AED9B1D}"/>
              </a:ext>
            </a:extLst>
          </p:cNvPr>
          <p:cNvSpPr/>
          <p:nvPr/>
        </p:nvSpPr>
        <p:spPr>
          <a:xfrm flipH="1">
            <a:off x="7440470" y="1268688"/>
            <a:ext cx="1703530" cy="3407060"/>
          </a:xfrm>
          <a:custGeom>
            <a:avLst/>
            <a:gdLst>
              <a:gd name="connsiteX0" fmla="*/ 0 w 1703530"/>
              <a:gd name="connsiteY0" fmla="*/ 0 h 3407060"/>
              <a:gd name="connsiteX1" fmla="*/ 1703530 w 1703530"/>
              <a:gd name="connsiteY1" fmla="*/ 1703530 h 3407060"/>
              <a:gd name="connsiteX2" fmla="*/ 0 w 1703530"/>
              <a:gd name="connsiteY2" fmla="*/ 3407060 h 3407060"/>
            </a:gdLst>
            <a:ahLst/>
            <a:cxnLst>
              <a:cxn ang="0">
                <a:pos x="connsiteX0" y="connsiteY0"/>
              </a:cxn>
              <a:cxn ang="0">
                <a:pos x="connsiteX1" y="connsiteY1"/>
              </a:cxn>
              <a:cxn ang="0">
                <a:pos x="connsiteX2" y="connsiteY2"/>
              </a:cxn>
            </a:cxnLst>
            <a:rect l="l" t="t" r="r" b="b"/>
            <a:pathLst>
              <a:path w="1703530" h="3407060">
                <a:moveTo>
                  <a:pt x="0" y="0"/>
                </a:moveTo>
                <a:cubicBezTo>
                  <a:pt x="940834" y="0"/>
                  <a:pt x="1703530" y="762696"/>
                  <a:pt x="1703530" y="1703530"/>
                </a:cubicBezTo>
                <a:cubicBezTo>
                  <a:pt x="1703530" y="2644364"/>
                  <a:pt x="940834" y="3407060"/>
                  <a:pt x="0" y="3407060"/>
                </a:cubicBezTo>
                <a:close/>
              </a:path>
            </a:pathLst>
          </a:custGeom>
          <a:solidFill>
            <a:schemeClr val="accent1"/>
          </a:solidFill>
          <a:ln w="0" cap="flat">
            <a:noFill/>
            <a:prstDash val="solid"/>
            <a:miter/>
          </a:ln>
          <a:effectLst>
            <a:outerShdw blurRad="63500" sx="102000" sy="102000" algn="ctr" rotWithShape="0">
              <a:prstClr val="black">
                <a:alpha val="40000"/>
              </a:prstClr>
            </a:outerShdw>
          </a:effectLst>
        </p:spPr>
        <p:txBody>
          <a:bodyPr wrap="square" rtlCol="0" anchor="ctr">
            <a:noAutofit/>
          </a:bodyPr>
          <a:lstStyle/>
          <a:p>
            <a:pPr marL="0" algn="r" defTabSz="457200" rtl="1" eaLnBrk="1" latinLnBrk="0" hangingPunct="1"/>
            <a:endParaRPr lang="en-US" dirty="0"/>
          </a:p>
        </p:txBody>
      </p:sp>
      <p:sp>
        <p:nvSpPr>
          <p:cNvPr id="46" name="Subtitle 2">
            <a:extLst>
              <a:ext uri="{FF2B5EF4-FFF2-40B4-BE49-F238E27FC236}">
                <a16:creationId xmlns:a16="http://schemas.microsoft.com/office/drawing/2014/main" id="{D5448C7E-D6EA-3A1A-040C-6ABDCB5DFC37}"/>
              </a:ext>
            </a:extLst>
          </p:cNvPr>
          <p:cNvSpPr txBox="1">
            <a:spLocks/>
          </p:cNvSpPr>
          <p:nvPr/>
        </p:nvSpPr>
        <p:spPr>
          <a:xfrm>
            <a:off x="7429598" y="2338968"/>
            <a:ext cx="1523254" cy="1266501"/>
          </a:xfrm>
          <a:prstGeom prst="rect">
            <a:avLst/>
          </a:prstGeom>
          <a:noFill/>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defRPr/>
            </a:pPr>
            <a:r>
              <a:rPr lang="en-US" b="1" kern="0">
                <a:solidFill>
                  <a:schemeClr val="bg1"/>
                </a:solidFill>
                <a:latin typeface="Sakkal Majalla" panose="02000000000000000000" pitchFamily="2" charset="-78"/>
                <a:cs typeface="Sakkal Majalla" panose="02000000000000000000" pitchFamily="2" charset="-78"/>
              </a:rPr>
              <a:t>تحقيق الاستدامة المالية</a:t>
            </a:r>
            <a:endParaRPr lang="en-US" b="1" kern="0" dirty="0">
              <a:solidFill>
                <a:schemeClr val="bg1"/>
              </a:solidFill>
              <a:latin typeface="Sakkal Majalla" panose="02000000000000000000" pitchFamily="2" charset="-78"/>
              <a:cs typeface="Sakkal Majalla" panose="02000000000000000000" pitchFamily="2" charset="-78"/>
            </a:endParaRPr>
          </a:p>
        </p:txBody>
      </p:sp>
      <p:sp>
        <p:nvSpPr>
          <p:cNvPr id="27" name="Rectangle: Rounded Corners 26">
            <a:extLst>
              <a:ext uri="{FF2B5EF4-FFF2-40B4-BE49-F238E27FC236}">
                <a16:creationId xmlns:a16="http://schemas.microsoft.com/office/drawing/2014/main" id="{91DDA874-3282-979F-1E49-9D9F7AF13F91}"/>
              </a:ext>
            </a:extLst>
          </p:cNvPr>
          <p:cNvSpPr/>
          <p:nvPr/>
        </p:nvSpPr>
        <p:spPr>
          <a:xfrm flipH="1">
            <a:off x="3178272" y="1988496"/>
            <a:ext cx="1280160" cy="1000374"/>
          </a:xfrm>
          <a:prstGeom prst="roundRect">
            <a:avLst>
              <a:gd name="adj" fmla="val 5930"/>
            </a:avLst>
          </a:prstGeom>
          <a:solidFill>
            <a:schemeClr val="accent4">
              <a:lumMod val="20000"/>
              <a:lumOff val="80000"/>
            </a:schemeClr>
          </a:solidFill>
          <a:ln>
            <a:noFill/>
          </a:ln>
        </p:spPr>
        <p:txBody>
          <a:bodyPr vert="horz" wrap="square" lIns="0" tIns="182880" rIns="0" bIns="0" rtlCol="0" anchor="t">
            <a:noAutofit/>
          </a:bodyPr>
          <a:lstStyle/>
          <a:p>
            <a:pPr algn="ctr" defTabSz="342883" rtl="1">
              <a:defRPr/>
            </a:pPr>
            <a:r>
              <a:rPr lang="en-US" sz="105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هل يمكن تحقيقه بموارد</a:t>
            </a:r>
            <a:br>
              <a:rPr lang="en-US" sz="105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br>
            <a:r>
              <a:rPr lang="en-US" sz="105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الشركة المتاحة ؟</a:t>
            </a:r>
            <a:endPar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25" name="Rectangle: Rounded Corners 24">
            <a:extLst>
              <a:ext uri="{FF2B5EF4-FFF2-40B4-BE49-F238E27FC236}">
                <a16:creationId xmlns:a16="http://schemas.microsoft.com/office/drawing/2014/main" id="{6FDC3F61-4088-6066-D2B8-BB8B81CA0CD4}"/>
              </a:ext>
            </a:extLst>
          </p:cNvPr>
          <p:cNvSpPr/>
          <p:nvPr/>
        </p:nvSpPr>
        <p:spPr>
          <a:xfrm flipH="1">
            <a:off x="3178272" y="1661391"/>
            <a:ext cx="1280160" cy="457200"/>
          </a:xfrm>
          <a:prstGeom prst="roundRect">
            <a:avLst/>
          </a:prstGeom>
          <a:solidFill>
            <a:schemeClr val="accent4">
              <a:lumMod val="60000"/>
              <a:lumOff val="40000"/>
            </a:schemeClr>
          </a:solidFill>
          <a:ln>
            <a:noFill/>
          </a:ln>
        </p:spPr>
        <p:txBody>
          <a:bodyPr vert="horz" wrap="square" lIns="0" tIns="0" rIns="0" bIns="0" rtlCol="0" anchor="b">
            <a:noAutofit/>
          </a:bodyPr>
          <a:lstStyle/>
          <a:p>
            <a:pPr algn="ctr" defTabSz="342883" rtl="1">
              <a:defRPr/>
            </a:pPr>
            <a: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قابلة للتحقيق</a:t>
            </a:r>
            <a:b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br>
            <a: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Achievable</a:t>
            </a:r>
            <a:endParaRPr lang="en-US" sz="1200" b="1" dirty="0">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endParaRPr>
          </a:p>
        </p:txBody>
      </p:sp>
      <p:grpSp>
        <p:nvGrpSpPr>
          <p:cNvPr id="59" name="Group 58">
            <a:extLst>
              <a:ext uri="{FF2B5EF4-FFF2-40B4-BE49-F238E27FC236}">
                <a16:creationId xmlns:a16="http://schemas.microsoft.com/office/drawing/2014/main" id="{1864514D-193D-A7A9-0905-B36A5A8A1C0A}"/>
              </a:ext>
            </a:extLst>
          </p:cNvPr>
          <p:cNvGrpSpPr/>
          <p:nvPr/>
        </p:nvGrpSpPr>
        <p:grpSpPr>
          <a:xfrm>
            <a:off x="3532029" y="1183004"/>
            <a:ext cx="572646" cy="554438"/>
            <a:chOff x="6795352" y="2694999"/>
            <a:chExt cx="572646" cy="554438"/>
          </a:xfrm>
          <a:effectLst>
            <a:outerShdw blurRad="63500" sx="102000" sy="102000" algn="ctr" rotWithShape="0">
              <a:prstClr val="black">
                <a:alpha val="40000"/>
              </a:prstClr>
            </a:outerShdw>
          </a:effectLst>
        </p:grpSpPr>
        <p:sp>
          <p:nvSpPr>
            <p:cNvPr id="26" name="Oval 25">
              <a:extLst>
                <a:ext uri="{FF2B5EF4-FFF2-40B4-BE49-F238E27FC236}">
                  <a16:creationId xmlns:a16="http://schemas.microsoft.com/office/drawing/2014/main" id="{5E4A534F-9395-54CA-160F-381CFD849F84}"/>
                </a:ext>
              </a:extLst>
            </p:cNvPr>
            <p:cNvSpPr/>
            <p:nvPr/>
          </p:nvSpPr>
          <p:spPr>
            <a:xfrm flipH="1">
              <a:off x="6795352" y="2694999"/>
              <a:ext cx="572646" cy="554438"/>
            </a:xfrm>
            <a:prstGeom prst="ellipse">
              <a:avLst/>
            </a:prstGeom>
            <a:solidFill>
              <a:schemeClr val="accent1"/>
            </a:solidFill>
            <a:ln>
              <a:noFill/>
            </a:ln>
          </p:spPr>
          <p:txBody>
            <a:bodyPr vert="horz" wrap="square" lIns="0" tIns="0" rIns="0" bIns="0" rtlCol="0" anchor="ctr">
              <a:noAutofit/>
            </a:bodyPr>
            <a:lstStyle/>
            <a:p>
              <a:pPr algn="ctr" defTabSz="342883" rtl="1">
                <a:defRPr/>
              </a:pP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40" name="Graphic 39">
              <a:extLst>
                <a:ext uri="{FF2B5EF4-FFF2-40B4-BE49-F238E27FC236}">
                  <a16:creationId xmlns:a16="http://schemas.microsoft.com/office/drawing/2014/main" id="{3EC338A0-9266-0B3C-636B-4329B9C44C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36932" y="2827475"/>
              <a:ext cx="289486" cy="289486"/>
            </a:xfrm>
            <a:prstGeom prst="rect">
              <a:avLst/>
            </a:prstGeom>
          </p:spPr>
        </p:pic>
      </p:grpSp>
      <p:sp>
        <p:nvSpPr>
          <p:cNvPr id="67" name="Freeform 143">
            <a:extLst>
              <a:ext uri="{FF2B5EF4-FFF2-40B4-BE49-F238E27FC236}">
                <a16:creationId xmlns:a16="http://schemas.microsoft.com/office/drawing/2014/main" id="{01DACFCE-9EB0-A950-941B-F063F49344DE}"/>
              </a:ext>
            </a:extLst>
          </p:cNvPr>
          <p:cNvSpPr>
            <a:spLocks/>
          </p:cNvSpPr>
          <p:nvPr/>
        </p:nvSpPr>
        <p:spPr bwMode="auto">
          <a:xfrm>
            <a:off x="3735701" y="2747710"/>
            <a:ext cx="165302" cy="149243"/>
          </a:xfrm>
          <a:custGeom>
            <a:avLst/>
            <a:gdLst>
              <a:gd name="T0" fmla="*/ 73 w 74"/>
              <a:gd name="T1" fmla="*/ 10 h 67"/>
              <a:gd name="T2" fmla="*/ 61 w 74"/>
              <a:gd name="T3" fmla="*/ 1 h 67"/>
              <a:gd name="T4" fmla="*/ 58 w 74"/>
              <a:gd name="T5" fmla="*/ 2 h 67"/>
              <a:gd name="T6" fmla="*/ 27 w 74"/>
              <a:gd name="T7" fmla="*/ 39 h 67"/>
              <a:gd name="T8" fmla="*/ 15 w 74"/>
              <a:gd name="T9" fmla="*/ 28 h 67"/>
              <a:gd name="T10" fmla="*/ 11 w 74"/>
              <a:gd name="T11" fmla="*/ 29 h 67"/>
              <a:gd name="T12" fmla="*/ 1 w 74"/>
              <a:gd name="T13" fmla="*/ 39 h 67"/>
              <a:gd name="T14" fmla="*/ 2 w 74"/>
              <a:gd name="T15" fmla="*/ 43 h 67"/>
              <a:gd name="T16" fmla="*/ 27 w 74"/>
              <a:gd name="T17" fmla="*/ 66 h 67"/>
              <a:gd name="T18" fmla="*/ 31 w 74"/>
              <a:gd name="T19" fmla="*/ 66 h 67"/>
              <a:gd name="T20" fmla="*/ 40 w 74"/>
              <a:gd name="T21" fmla="*/ 55 h 67"/>
              <a:gd name="T22" fmla="*/ 40 w 74"/>
              <a:gd name="T23" fmla="*/ 55 h 67"/>
              <a:gd name="T24" fmla="*/ 73 w 74"/>
              <a:gd name="T25" fmla="*/ 14 h 67"/>
              <a:gd name="T26" fmla="*/ 73 w 74"/>
              <a:gd name="T2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67">
                <a:moveTo>
                  <a:pt x="73" y="10"/>
                </a:moveTo>
                <a:cubicBezTo>
                  <a:pt x="61" y="1"/>
                  <a:pt x="61" y="1"/>
                  <a:pt x="61" y="1"/>
                </a:cubicBezTo>
                <a:cubicBezTo>
                  <a:pt x="60" y="0"/>
                  <a:pt x="59" y="0"/>
                  <a:pt x="58" y="2"/>
                </a:cubicBezTo>
                <a:cubicBezTo>
                  <a:pt x="27" y="39"/>
                  <a:pt x="27" y="39"/>
                  <a:pt x="27" y="39"/>
                </a:cubicBezTo>
                <a:cubicBezTo>
                  <a:pt x="15" y="28"/>
                  <a:pt x="15" y="28"/>
                  <a:pt x="15" y="28"/>
                </a:cubicBezTo>
                <a:cubicBezTo>
                  <a:pt x="14" y="27"/>
                  <a:pt x="12" y="28"/>
                  <a:pt x="11" y="29"/>
                </a:cubicBezTo>
                <a:cubicBezTo>
                  <a:pt x="1" y="39"/>
                  <a:pt x="1" y="39"/>
                  <a:pt x="1" y="39"/>
                </a:cubicBezTo>
                <a:cubicBezTo>
                  <a:pt x="0" y="40"/>
                  <a:pt x="1" y="42"/>
                  <a:pt x="2" y="43"/>
                </a:cubicBezTo>
                <a:cubicBezTo>
                  <a:pt x="27" y="66"/>
                  <a:pt x="27" y="66"/>
                  <a:pt x="27" y="66"/>
                </a:cubicBezTo>
                <a:cubicBezTo>
                  <a:pt x="28" y="67"/>
                  <a:pt x="30" y="67"/>
                  <a:pt x="31" y="66"/>
                </a:cubicBezTo>
                <a:cubicBezTo>
                  <a:pt x="40" y="55"/>
                  <a:pt x="40" y="55"/>
                  <a:pt x="40" y="55"/>
                </a:cubicBezTo>
                <a:cubicBezTo>
                  <a:pt x="40" y="55"/>
                  <a:pt x="40" y="55"/>
                  <a:pt x="40" y="55"/>
                </a:cubicBezTo>
                <a:cubicBezTo>
                  <a:pt x="73" y="14"/>
                  <a:pt x="73" y="14"/>
                  <a:pt x="73" y="14"/>
                </a:cubicBezTo>
                <a:cubicBezTo>
                  <a:pt x="74" y="13"/>
                  <a:pt x="74" y="11"/>
                  <a:pt x="73" y="10"/>
                </a:cubicBezTo>
                <a:close/>
              </a:path>
            </a:pathLst>
          </a:custGeom>
          <a:solidFill>
            <a:srgbClr val="00B050"/>
          </a:solidFill>
          <a:ln>
            <a:noFill/>
          </a:ln>
        </p:spPr>
        <p:txBody>
          <a:bodyPr vert="horz" wrap="square" lIns="34290" tIns="17145" rIns="34290" bIns="17145" numCol="1" anchor="t" anchorCtr="0" compatLnSpc="1">
            <a:prstTxWarp prst="textNoShape">
              <a:avLst/>
            </a:prstTxWarp>
          </a:bodyPr>
          <a:lstStyle/>
          <a:p>
            <a:endParaRPr lang="en-US" sz="253" dirty="0">
              <a:solidFill>
                <a:schemeClr val="accent6"/>
              </a:solidFill>
            </a:endParaRPr>
          </a:p>
        </p:txBody>
      </p:sp>
      <p:sp>
        <p:nvSpPr>
          <p:cNvPr id="20" name="Rectangle: Rounded Corners 19">
            <a:extLst>
              <a:ext uri="{FF2B5EF4-FFF2-40B4-BE49-F238E27FC236}">
                <a16:creationId xmlns:a16="http://schemas.microsoft.com/office/drawing/2014/main" id="{C89496A0-2305-B949-92CD-B23E2803CBB7}"/>
              </a:ext>
            </a:extLst>
          </p:cNvPr>
          <p:cNvSpPr/>
          <p:nvPr/>
        </p:nvSpPr>
        <p:spPr>
          <a:xfrm flipH="1">
            <a:off x="5939011" y="1988496"/>
            <a:ext cx="1280160" cy="1000374"/>
          </a:xfrm>
          <a:prstGeom prst="roundRect">
            <a:avLst>
              <a:gd name="adj" fmla="val 5930"/>
            </a:avLst>
          </a:prstGeom>
          <a:solidFill>
            <a:schemeClr val="accent4">
              <a:lumMod val="20000"/>
              <a:lumOff val="80000"/>
            </a:schemeClr>
          </a:solidFill>
          <a:ln>
            <a:noFill/>
          </a:ln>
        </p:spPr>
        <p:txBody>
          <a:bodyPr vert="horz" wrap="square" lIns="0" tIns="182880" rIns="0" bIns="0" rtlCol="0" anchor="t">
            <a:noAutofit/>
          </a:bodyPr>
          <a:lstStyle/>
          <a:p>
            <a:pPr algn="ctr" defTabSz="342883" rtl="1">
              <a:defRPr/>
            </a:pPr>
            <a:r>
              <a:rPr lang="en-US" sz="105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هل الهدف واضح ومحدد؟ </a:t>
            </a:r>
            <a:endPar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9" name="Rectangle: Rounded Corners 8">
            <a:extLst>
              <a:ext uri="{FF2B5EF4-FFF2-40B4-BE49-F238E27FC236}">
                <a16:creationId xmlns:a16="http://schemas.microsoft.com/office/drawing/2014/main" id="{D7E1E35E-8068-F44F-8D54-6BF1A5ACB12B}"/>
              </a:ext>
            </a:extLst>
          </p:cNvPr>
          <p:cNvSpPr/>
          <p:nvPr/>
        </p:nvSpPr>
        <p:spPr>
          <a:xfrm flipH="1">
            <a:off x="5939011" y="1661391"/>
            <a:ext cx="1280160" cy="457200"/>
          </a:xfrm>
          <a:prstGeom prst="roundRect">
            <a:avLst/>
          </a:prstGeom>
          <a:solidFill>
            <a:schemeClr val="accent4">
              <a:lumMod val="60000"/>
              <a:lumOff val="40000"/>
            </a:schemeClr>
          </a:solidFill>
          <a:ln>
            <a:noFill/>
          </a:ln>
        </p:spPr>
        <p:txBody>
          <a:bodyPr vert="horz" wrap="square" lIns="0" tIns="0" rIns="0" bIns="0" rtlCol="0" anchor="b">
            <a:noAutofit/>
          </a:bodyPr>
          <a:lstStyle/>
          <a:p>
            <a:pPr algn="ctr" defTabSz="342883" rtl="1">
              <a:defRPr/>
            </a:pPr>
            <a: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محددة</a:t>
            </a:r>
            <a:b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br>
            <a: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Specific</a:t>
            </a:r>
            <a:endParaRPr lang="en-US" sz="1200" b="1" dirty="0">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endParaRPr>
          </a:p>
        </p:txBody>
      </p:sp>
      <p:grpSp>
        <p:nvGrpSpPr>
          <p:cNvPr id="47" name="Group 46">
            <a:extLst>
              <a:ext uri="{FF2B5EF4-FFF2-40B4-BE49-F238E27FC236}">
                <a16:creationId xmlns:a16="http://schemas.microsoft.com/office/drawing/2014/main" id="{27047E92-9B39-48F3-D74F-4691F8E85197}"/>
              </a:ext>
            </a:extLst>
          </p:cNvPr>
          <p:cNvGrpSpPr/>
          <p:nvPr/>
        </p:nvGrpSpPr>
        <p:grpSpPr>
          <a:xfrm>
            <a:off x="6292768" y="1183004"/>
            <a:ext cx="572646" cy="554438"/>
            <a:chOff x="7205752" y="1506665"/>
            <a:chExt cx="572646" cy="554438"/>
          </a:xfrm>
          <a:effectLst>
            <a:outerShdw blurRad="63500" sx="102000" sy="102000" algn="ctr" rotWithShape="0">
              <a:prstClr val="black">
                <a:alpha val="40000"/>
              </a:prstClr>
            </a:outerShdw>
          </a:effectLst>
        </p:grpSpPr>
        <p:sp>
          <p:nvSpPr>
            <p:cNvPr id="10" name="Oval 9">
              <a:extLst>
                <a:ext uri="{FF2B5EF4-FFF2-40B4-BE49-F238E27FC236}">
                  <a16:creationId xmlns:a16="http://schemas.microsoft.com/office/drawing/2014/main" id="{4E2D56C5-C35B-AF37-E64C-09BB00C2681A}"/>
                </a:ext>
              </a:extLst>
            </p:cNvPr>
            <p:cNvSpPr/>
            <p:nvPr/>
          </p:nvSpPr>
          <p:spPr>
            <a:xfrm flipH="1">
              <a:off x="7205752" y="1506665"/>
              <a:ext cx="572646" cy="554438"/>
            </a:xfrm>
            <a:prstGeom prst="ellipse">
              <a:avLst/>
            </a:prstGeom>
            <a:solidFill>
              <a:schemeClr val="accent1"/>
            </a:solidFill>
            <a:ln>
              <a:noFill/>
            </a:ln>
          </p:spPr>
          <p:txBody>
            <a:bodyPr vert="horz" wrap="square" lIns="0" tIns="0" rIns="0" bIns="0" rtlCol="0" anchor="ctr">
              <a:noAutofit/>
            </a:bodyPr>
            <a:lstStyle/>
            <a:p>
              <a:pPr algn="ctr" defTabSz="342883" rtl="1">
                <a:defRPr/>
              </a:pP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35" name="Graphic 34">
              <a:extLst>
                <a:ext uri="{FF2B5EF4-FFF2-40B4-BE49-F238E27FC236}">
                  <a16:creationId xmlns:a16="http://schemas.microsoft.com/office/drawing/2014/main" id="{0163C55A-BBB5-ADA5-E57F-1041B33336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27360" y="1605774"/>
              <a:ext cx="329431" cy="356220"/>
            </a:xfrm>
            <a:prstGeom prst="rect">
              <a:avLst/>
            </a:prstGeom>
          </p:spPr>
        </p:pic>
      </p:grpSp>
      <p:sp>
        <p:nvSpPr>
          <p:cNvPr id="68" name="Freeform 142">
            <a:extLst>
              <a:ext uri="{FF2B5EF4-FFF2-40B4-BE49-F238E27FC236}">
                <a16:creationId xmlns:a16="http://schemas.microsoft.com/office/drawing/2014/main" id="{B0C99012-4FE6-17D0-A952-BF4A672056D3}"/>
              </a:ext>
            </a:extLst>
          </p:cNvPr>
          <p:cNvSpPr>
            <a:spLocks/>
          </p:cNvSpPr>
          <p:nvPr/>
        </p:nvSpPr>
        <p:spPr bwMode="auto">
          <a:xfrm>
            <a:off x="6512062" y="2753905"/>
            <a:ext cx="134059" cy="136852"/>
          </a:xfrm>
          <a:custGeom>
            <a:avLst/>
            <a:gdLst>
              <a:gd name="T0" fmla="*/ 60 w 61"/>
              <a:gd name="T1" fmla="*/ 46 h 62"/>
              <a:gd name="T2" fmla="*/ 45 w 61"/>
              <a:gd name="T3" fmla="*/ 31 h 62"/>
              <a:gd name="T4" fmla="*/ 60 w 61"/>
              <a:gd name="T5" fmla="*/ 16 h 62"/>
              <a:gd name="T6" fmla="*/ 60 w 61"/>
              <a:gd name="T7" fmla="*/ 11 h 62"/>
              <a:gd name="T8" fmla="*/ 51 w 61"/>
              <a:gd name="T9" fmla="*/ 2 h 62"/>
              <a:gd name="T10" fmla="*/ 46 w 61"/>
              <a:gd name="T11" fmla="*/ 2 h 62"/>
              <a:gd name="T12" fmla="*/ 31 w 61"/>
              <a:gd name="T13" fmla="*/ 17 h 62"/>
              <a:gd name="T14" fmla="*/ 16 w 61"/>
              <a:gd name="T15" fmla="*/ 2 h 62"/>
              <a:gd name="T16" fmla="*/ 10 w 61"/>
              <a:gd name="T17" fmla="*/ 2 h 62"/>
              <a:gd name="T18" fmla="*/ 2 w 61"/>
              <a:gd name="T19" fmla="*/ 11 h 62"/>
              <a:gd name="T20" fmla="*/ 2 w 61"/>
              <a:gd name="T21" fmla="*/ 16 h 62"/>
              <a:gd name="T22" fmla="*/ 16 w 61"/>
              <a:gd name="T23" fmla="*/ 31 h 62"/>
              <a:gd name="T24" fmla="*/ 2 w 61"/>
              <a:gd name="T25" fmla="*/ 46 h 62"/>
              <a:gd name="T26" fmla="*/ 2 w 61"/>
              <a:gd name="T27" fmla="*/ 52 h 62"/>
              <a:gd name="T28" fmla="*/ 10 w 61"/>
              <a:gd name="T29" fmla="*/ 60 h 62"/>
              <a:gd name="T30" fmla="*/ 16 w 61"/>
              <a:gd name="T31" fmla="*/ 60 h 62"/>
              <a:gd name="T32" fmla="*/ 31 w 61"/>
              <a:gd name="T33" fmla="*/ 45 h 62"/>
              <a:gd name="T34" fmla="*/ 46 w 61"/>
              <a:gd name="T35" fmla="*/ 60 h 62"/>
              <a:gd name="T36" fmla="*/ 51 w 61"/>
              <a:gd name="T37" fmla="*/ 60 h 62"/>
              <a:gd name="T38" fmla="*/ 60 w 61"/>
              <a:gd name="T39" fmla="*/ 52 h 62"/>
              <a:gd name="T40" fmla="*/ 60 w 61"/>
              <a:gd name="T41" fmla="*/ 4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62">
                <a:moveTo>
                  <a:pt x="60" y="46"/>
                </a:moveTo>
                <a:cubicBezTo>
                  <a:pt x="45" y="31"/>
                  <a:pt x="45" y="31"/>
                  <a:pt x="45" y="31"/>
                </a:cubicBezTo>
                <a:cubicBezTo>
                  <a:pt x="60" y="16"/>
                  <a:pt x="60" y="16"/>
                  <a:pt x="60" y="16"/>
                </a:cubicBezTo>
                <a:cubicBezTo>
                  <a:pt x="61" y="15"/>
                  <a:pt x="61" y="12"/>
                  <a:pt x="60" y="11"/>
                </a:cubicBezTo>
                <a:cubicBezTo>
                  <a:pt x="51" y="2"/>
                  <a:pt x="51" y="2"/>
                  <a:pt x="51" y="2"/>
                </a:cubicBezTo>
                <a:cubicBezTo>
                  <a:pt x="50" y="0"/>
                  <a:pt x="47" y="0"/>
                  <a:pt x="46" y="2"/>
                </a:cubicBezTo>
                <a:cubicBezTo>
                  <a:pt x="31" y="17"/>
                  <a:pt x="31" y="17"/>
                  <a:pt x="31" y="17"/>
                </a:cubicBezTo>
                <a:cubicBezTo>
                  <a:pt x="16" y="2"/>
                  <a:pt x="16" y="2"/>
                  <a:pt x="16" y="2"/>
                </a:cubicBezTo>
                <a:cubicBezTo>
                  <a:pt x="14" y="0"/>
                  <a:pt x="12" y="0"/>
                  <a:pt x="10" y="2"/>
                </a:cubicBezTo>
                <a:cubicBezTo>
                  <a:pt x="2" y="11"/>
                  <a:pt x="2" y="11"/>
                  <a:pt x="2" y="11"/>
                </a:cubicBezTo>
                <a:cubicBezTo>
                  <a:pt x="0" y="12"/>
                  <a:pt x="0" y="15"/>
                  <a:pt x="2" y="16"/>
                </a:cubicBezTo>
                <a:cubicBezTo>
                  <a:pt x="16" y="31"/>
                  <a:pt x="16" y="31"/>
                  <a:pt x="16" y="31"/>
                </a:cubicBezTo>
                <a:cubicBezTo>
                  <a:pt x="2" y="46"/>
                  <a:pt x="2" y="46"/>
                  <a:pt x="2" y="46"/>
                </a:cubicBezTo>
                <a:cubicBezTo>
                  <a:pt x="0" y="48"/>
                  <a:pt x="0" y="50"/>
                  <a:pt x="2" y="52"/>
                </a:cubicBezTo>
                <a:cubicBezTo>
                  <a:pt x="10" y="60"/>
                  <a:pt x="10" y="60"/>
                  <a:pt x="10" y="60"/>
                </a:cubicBezTo>
                <a:cubicBezTo>
                  <a:pt x="12" y="62"/>
                  <a:pt x="14" y="62"/>
                  <a:pt x="16" y="60"/>
                </a:cubicBezTo>
                <a:cubicBezTo>
                  <a:pt x="31" y="45"/>
                  <a:pt x="31" y="45"/>
                  <a:pt x="31" y="45"/>
                </a:cubicBezTo>
                <a:cubicBezTo>
                  <a:pt x="46" y="60"/>
                  <a:pt x="46" y="60"/>
                  <a:pt x="46" y="60"/>
                </a:cubicBezTo>
                <a:cubicBezTo>
                  <a:pt x="47" y="62"/>
                  <a:pt x="50" y="62"/>
                  <a:pt x="51" y="60"/>
                </a:cubicBezTo>
                <a:cubicBezTo>
                  <a:pt x="60" y="52"/>
                  <a:pt x="60" y="52"/>
                  <a:pt x="60" y="52"/>
                </a:cubicBezTo>
                <a:cubicBezTo>
                  <a:pt x="61" y="50"/>
                  <a:pt x="61" y="48"/>
                  <a:pt x="60" y="46"/>
                </a:cubicBezTo>
                <a:close/>
              </a:path>
            </a:pathLst>
          </a:custGeom>
          <a:solidFill>
            <a:srgbClr val="C00000"/>
          </a:solidFill>
          <a:ln>
            <a:noFill/>
          </a:ln>
        </p:spPr>
        <p:txBody>
          <a:bodyPr vert="horz" wrap="square" lIns="34290" tIns="17145" rIns="34290" bIns="17145" numCol="1" anchor="t" anchorCtr="0" compatLnSpc="1">
            <a:prstTxWarp prst="textNoShape">
              <a:avLst/>
            </a:prstTxWarp>
          </a:bodyPr>
          <a:lstStyle/>
          <a:p>
            <a:endParaRPr lang="en-US" sz="253" dirty="0">
              <a:solidFill>
                <a:srgbClr val="C00000"/>
              </a:solidFill>
            </a:endParaRPr>
          </a:p>
        </p:txBody>
      </p:sp>
      <p:sp>
        <p:nvSpPr>
          <p:cNvPr id="30" name="Rectangle: Rounded Corners 29">
            <a:extLst>
              <a:ext uri="{FF2B5EF4-FFF2-40B4-BE49-F238E27FC236}">
                <a16:creationId xmlns:a16="http://schemas.microsoft.com/office/drawing/2014/main" id="{0A0D209D-819A-D405-C2B3-842FD9EEFAC6}"/>
              </a:ext>
            </a:extLst>
          </p:cNvPr>
          <p:cNvSpPr/>
          <p:nvPr/>
        </p:nvSpPr>
        <p:spPr>
          <a:xfrm flipH="1">
            <a:off x="1797902" y="1988496"/>
            <a:ext cx="1280160" cy="1000374"/>
          </a:xfrm>
          <a:prstGeom prst="roundRect">
            <a:avLst>
              <a:gd name="adj" fmla="val 8077"/>
            </a:avLst>
          </a:prstGeom>
          <a:solidFill>
            <a:schemeClr val="accent4">
              <a:lumMod val="20000"/>
              <a:lumOff val="80000"/>
            </a:schemeClr>
          </a:solidFill>
          <a:ln>
            <a:noFill/>
          </a:ln>
        </p:spPr>
        <p:txBody>
          <a:bodyPr vert="horz" wrap="square" lIns="0" tIns="182880" rIns="0" bIns="0" rtlCol="0" anchor="t">
            <a:noAutofit/>
          </a:bodyPr>
          <a:lstStyle/>
          <a:p>
            <a:pPr algn="ctr" defTabSz="342883" rtl="1">
              <a:defRPr/>
            </a:pPr>
            <a:r>
              <a:rPr lang="en-US" sz="105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هل يرتبط الهدف بشكل مباشر برؤية الشركة ونشاطها الأساسي ؟</a:t>
            </a:r>
            <a:endPar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28" name="Rectangle: Rounded Corners 27">
            <a:extLst>
              <a:ext uri="{FF2B5EF4-FFF2-40B4-BE49-F238E27FC236}">
                <a16:creationId xmlns:a16="http://schemas.microsoft.com/office/drawing/2014/main" id="{AB131BCB-8894-C8C6-6616-1EA774A8284E}"/>
              </a:ext>
            </a:extLst>
          </p:cNvPr>
          <p:cNvSpPr/>
          <p:nvPr/>
        </p:nvSpPr>
        <p:spPr>
          <a:xfrm flipH="1">
            <a:off x="1797902" y="1661391"/>
            <a:ext cx="1280160" cy="457200"/>
          </a:xfrm>
          <a:prstGeom prst="roundRect">
            <a:avLst/>
          </a:prstGeom>
          <a:solidFill>
            <a:schemeClr val="accent4">
              <a:lumMod val="60000"/>
              <a:lumOff val="40000"/>
            </a:schemeClr>
          </a:solidFill>
          <a:ln>
            <a:noFill/>
          </a:ln>
        </p:spPr>
        <p:txBody>
          <a:bodyPr vert="horz" wrap="square" lIns="0" tIns="0" rIns="0" bIns="0" rtlCol="0" anchor="b">
            <a:noAutofit/>
          </a:bodyPr>
          <a:lstStyle/>
          <a:p>
            <a:pPr algn="ctr" defTabSz="342883" rtl="1">
              <a:defRPr/>
            </a:pPr>
            <a: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ذات صلة</a:t>
            </a:r>
            <a:b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br>
            <a: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Relevant</a:t>
            </a:r>
            <a:endParaRPr lang="en-US" sz="1200" b="1" dirty="0">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endParaRPr>
          </a:p>
        </p:txBody>
      </p:sp>
      <p:grpSp>
        <p:nvGrpSpPr>
          <p:cNvPr id="60" name="Group 59">
            <a:extLst>
              <a:ext uri="{FF2B5EF4-FFF2-40B4-BE49-F238E27FC236}">
                <a16:creationId xmlns:a16="http://schemas.microsoft.com/office/drawing/2014/main" id="{89E25311-6E54-90EA-2F6A-30562B7C95EA}"/>
              </a:ext>
            </a:extLst>
          </p:cNvPr>
          <p:cNvGrpSpPr/>
          <p:nvPr/>
        </p:nvGrpSpPr>
        <p:grpSpPr>
          <a:xfrm>
            <a:off x="2151659" y="1183004"/>
            <a:ext cx="572646" cy="554438"/>
            <a:chOff x="6910552" y="3292576"/>
            <a:chExt cx="572646" cy="554438"/>
          </a:xfrm>
          <a:effectLst>
            <a:outerShdw blurRad="63500" sx="102000" sy="102000" algn="ctr" rotWithShape="0">
              <a:prstClr val="black">
                <a:alpha val="40000"/>
              </a:prstClr>
            </a:outerShdw>
          </a:effectLst>
        </p:grpSpPr>
        <p:sp>
          <p:nvSpPr>
            <p:cNvPr id="29" name="Oval 28">
              <a:extLst>
                <a:ext uri="{FF2B5EF4-FFF2-40B4-BE49-F238E27FC236}">
                  <a16:creationId xmlns:a16="http://schemas.microsoft.com/office/drawing/2014/main" id="{65BF6709-1B4F-3386-E981-C761BAE46FD9}"/>
                </a:ext>
              </a:extLst>
            </p:cNvPr>
            <p:cNvSpPr/>
            <p:nvPr/>
          </p:nvSpPr>
          <p:spPr>
            <a:xfrm flipH="1">
              <a:off x="6910552" y="3292576"/>
              <a:ext cx="572646" cy="554438"/>
            </a:xfrm>
            <a:prstGeom prst="ellipse">
              <a:avLst/>
            </a:prstGeom>
            <a:solidFill>
              <a:schemeClr val="accent1"/>
            </a:solidFill>
            <a:ln>
              <a:noFill/>
            </a:ln>
          </p:spPr>
          <p:txBody>
            <a:bodyPr vert="horz" wrap="square" lIns="0" tIns="0" rIns="0" bIns="0" rtlCol="0" anchor="ctr">
              <a:noAutofit/>
            </a:bodyPr>
            <a:lstStyle/>
            <a:p>
              <a:pPr algn="ctr" defTabSz="342883" rtl="1">
                <a:defRPr/>
              </a:pP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43" name="Graphic 42">
              <a:extLst>
                <a:ext uri="{FF2B5EF4-FFF2-40B4-BE49-F238E27FC236}">
                  <a16:creationId xmlns:a16="http://schemas.microsoft.com/office/drawing/2014/main" id="{E33B33C6-9CE9-182A-977A-01BDC954DB9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48251" y="3406014"/>
              <a:ext cx="297248" cy="327562"/>
            </a:xfrm>
            <a:prstGeom prst="rect">
              <a:avLst/>
            </a:prstGeom>
          </p:spPr>
        </p:pic>
      </p:grpSp>
      <p:sp>
        <p:nvSpPr>
          <p:cNvPr id="74" name="Freeform 143">
            <a:extLst>
              <a:ext uri="{FF2B5EF4-FFF2-40B4-BE49-F238E27FC236}">
                <a16:creationId xmlns:a16="http://schemas.microsoft.com/office/drawing/2014/main" id="{7191657C-600D-E418-2062-176B672129C0}"/>
              </a:ext>
            </a:extLst>
          </p:cNvPr>
          <p:cNvSpPr>
            <a:spLocks/>
          </p:cNvSpPr>
          <p:nvPr/>
        </p:nvSpPr>
        <p:spPr bwMode="auto">
          <a:xfrm>
            <a:off x="2355331" y="2747710"/>
            <a:ext cx="165302" cy="149243"/>
          </a:xfrm>
          <a:custGeom>
            <a:avLst/>
            <a:gdLst>
              <a:gd name="T0" fmla="*/ 73 w 74"/>
              <a:gd name="T1" fmla="*/ 10 h 67"/>
              <a:gd name="T2" fmla="*/ 61 w 74"/>
              <a:gd name="T3" fmla="*/ 1 h 67"/>
              <a:gd name="T4" fmla="*/ 58 w 74"/>
              <a:gd name="T5" fmla="*/ 2 h 67"/>
              <a:gd name="T6" fmla="*/ 27 w 74"/>
              <a:gd name="T7" fmla="*/ 39 h 67"/>
              <a:gd name="T8" fmla="*/ 15 w 74"/>
              <a:gd name="T9" fmla="*/ 28 h 67"/>
              <a:gd name="T10" fmla="*/ 11 w 74"/>
              <a:gd name="T11" fmla="*/ 29 h 67"/>
              <a:gd name="T12" fmla="*/ 1 w 74"/>
              <a:gd name="T13" fmla="*/ 39 h 67"/>
              <a:gd name="T14" fmla="*/ 2 w 74"/>
              <a:gd name="T15" fmla="*/ 43 h 67"/>
              <a:gd name="T16" fmla="*/ 27 w 74"/>
              <a:gd name="T17" fmla="*/ 66 h 67"/>
              <a:gd name="T18" fmla="*/ 31 w 74"/>
              <a:gd name="T19" fmla="*/ 66 h 67"/>
              <a:gd name="T20" fmla="*/ 40 w 74"/>
              <a:gd name="T21" fmla="*/ 55 h 67"/>
              <a:gd name="T22" fmla="*/ 40 w 74"/>
              <a:gd name="T23" fmla="*/ 55 h 67"/>
              <a:gd name="T24" fmla="*/ 73 w 74"/>
              <a:gd name="T25" fmla="*/ 14 h 67"/>
              <a:gd name="T26" fmla="*/ 73 w 74"/>
              <a:gd name="T2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67">
                <a:moveTo>
                  <a:pt x="73" y="10"/>
                </a:moveTo>
                <a:cubicBezTo>
                  <a:pt x="61" y="1"/>
                  <a:pt x="61" y="1"/>
                  <a:pt x="61" y="1"/>
                </a:cubicBezTo>
                <a:cubicBezTo>
                  <a:pt x="60" y="0"/>
                  <a:pt x="59" y="0"/>
                  <a:pt x="58" y="2"/>
                </a:cubicBezTo>
                <a:cubicBezTo>
                  <a:pt x="27" y="39"/>
                  <a:pt x="27" y="39"/>
                  <a:pt x="27" y="39"/>
                </a:cubicBezTo>
                <a:cubicBezTo>
                  <a:pt x="15" y="28"/>
                  <a:pt x="15" y="28"/>
                  <a:pt x="15" y="28"/>
                </a:cubicBezTo>
                <a:cubicBezTo>
                  <a:pt x="14" y="27"/>
                  <a:pt x="12" y="28"/>
                  <a:pt x="11" y="29"/>
                </a:cubicBezTo>
                <a:cubicBezTo>
                  <a:pt x="1" y="39"/>
                  <a:pt x="1" y="39"/>
                  <a:pt x="1" y="39"/>
                </a:cubicBezTo>
                <a:cubicBezTo>
                  <a:pt x="0" y="40"/>
                  <a:pt x="1" y="42"/>
                  <a:pt x="2" y="43"/>
                </a:cubicBezTo>
                <a:cubicBezTo>
                  <a:pt x="27" y="66"/>
                  <a:pt x="27" y="66"/>
                  <a:pt x="27" y="66"/>
                </a:cubicBezTo>
                <a:cubicBezTo>
                  <a:pt x="28" y="67"/>
                  <a:pt x="30" y="67"/>
                  <a:pt x="31" y="66"/>
                </a:cubicBezTo>
                <a:cubicBezTo>
                  <a:pt x="40" y="55"/>
                  <a:pt x="40" y="55"/>
                  <a:pt x="40" y="55"/>
                </a:cubicBezTo>
                <a:cubicBezTo>
                  <a:pt x="40" y="55"/>
                  <a:pt x="40" y="55"/>
                  <a:pt x="40" y="55"/>
                </a:cubicBezTo>
                <a:cubicBezTo>
                  <a:pt x="73" y="14"/>
                  <a:pt x="73" y="14"/>
                  <a:pt x="73" y="14"/>
                </a:cubicBezTo>
                <a:cubicBezTo>
                  <a:pt x="74" y="13"/>
                  <a:pt x="74" y="11"/>
                  <a:pt x="73" y="10"/>
                </a:cubicBezTo>
                <a:close/>
              </a:path>
            </a:pathLst>
          </a:custGeom>
          <a:solidFill>
            <a:srgbClr val="00B050"/>
          </a:solidFill>
          <a:ln>
            <a:noFill/>
          </a:ln>
        </p:spPr>
        <p:txBody>
          <a:bodyPr vert="horz" wrap="square" lIns="34290" tIns="17145" rIns="34290" bIns="17145" numCol="1" anchor="t" anchorCtr="0" compatLnSpc="1">
            <a:prstTxWarp prst="textNoShape">
              <a:avLst/>
            </a:prstTxWarp>
          </a:bodyPr>
          <a:lstStyle/>
          <a:p>
            <a:endParaRPr lang="en-US" sz="253" dirty="0">
              <a:solidFill>
                <a:schemeClr val="accent6"/>
              </a:solidFill>
            </a:endParaRPr>
          </a:p>
        </p:txBody>
      </p:sp>
      <p:sp>
        <p:nvSpPr>
          <p:cNvPr id="24" name="Rectangle: Rounded Corners 23">
            <a:extLst>
              <a:ext uri="{FF2B5EF4-FFF2-40B4-BE49-F238E27FC236}">
                <a16:creationId xmlns:a16="http://schemas.microsoft.com/office/drawing/2014/main" id="{23E06A45-2753-8F00-3FF6-8DF53C4AA98E}"/>
              </a:ext>
            </a:extLst>
          </p:cNvPr>
          <p:cNvSpPr/>
          <p:nvPr/>
        </p:nvSpPr>
        <p:spPr>
          <a:xfrm flipH="1">
            <a:off x="4558642" y="1988496"/>
            <a:ext cx="1280160" cy="1000374"/>
          </a:xfrm>
          <a:prstGeom prst="roundRect">
            <a:avLst>
              <a:gd name="adj" fmla="val 5930"/>
            </a:avLst>
          </a:prstGeom>
          <a:solidFill>
            <a:schemeClr val="accent4">
              <a:lumMod val="20000"/>
              <a:lumOff val="80000"/>
            </a:schemeClr>
          </a:solidFill>
          <a:ln>
            <a:noFill/>
          </a:ln>
        </p:spPr>
        <p:txBody>
          <a:bodyPr vert="horz" wrap="square" lIns="0" tIns="182880" rIns="0" bIns="0" rtlCol="0" anchor="t">
            <a:noAutofit/>
          </a:bodyPr>
          <a:lstStyle/>
          <a:p>
            <a:pPr algn="ctr" defTabSz="342883" rtl="1">
              <a:defRPr/>
            </a:pPr>
            <a:r>
              <a:rPr lang="en-US" sz="105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هل يمكن قياس التقدم نحو هذا الهدف ؟</a:t>
            </a:r>
            <a:endPar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21" name="Rectangle: Rounded Corners 20">
            <a:extLst>
              <a:ext uri="{FF2B5EF4-FFF2-40B4-BE49-F238E27FC236}">
                <a16:creationId xmlns:a16="http://schemas.microsoft.com/office/drawing/2014/main" id="{E4E9D08F-549C-091D-DC3B-F677AA6395E7}"/>
              </a:ext>
            </a:extLst>
          </p:cNvPr>
          <p:cNvSpPr/>
          <p:nvPr/>
        </p:nvSpPr>
        <p:spPr>
          <a:xfrm flipH="1">
            <a:off x="4558642" y="1661391"/>
            <a:ext cx="1280160" cy="457200"/>
          </a:xfrm>
          <a:prstGeom prst="roundRect">
            <a:avLst/>
          </a:prstGeom>
          <a:solidFill>
            <a:schemeClr val="accent4">
              <a:lumMod val="60000"/>
              <a:lumOff val="40000"/>
            </a:schemeClr>
          </a:solidFill>
          <a:ln>
            <a:noFill/>
          </a:ln>
        </p:spPr>
        <p:txBody>
          <a:bodyPr vert="horz" wrap="square" lIns="0" tIns="0" rIns="0" bIns="0" rtlCol="0" anchor="b">
            <a:noAutofit/>
          </a:bodyPr>
          <a:lstStyle/>
          <a:p>
            <a:pPr algn="ctr" defTabSz="342883" rtl="1">
              <a:defRPr/>
            </a:pPr>
            <a: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قابلة للقياس</a:t>
            </a:r>
            <a:b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br>
            <a: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Measurable</a:t>
            </a:r>
            <a:endParaRPr lang="en-US" sz="1200" b="1" dirty="0">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endParaRPr>
          </a:p>
        </p:txBody>
      </p:sp>
      <p:grpSp>
        <p:nvGrpSpPr>
          <p:cNvPr id="58" name="Group 57">
            <a:extLst>
              <a:ext uri="{FF2B5EF4-FFF2-40B4-BE49-F238E27FC236}">
                <a16:creationId xmlns:a16="http://schemas.microsoft.com/office/drawing/2014/main" id="{74B5A9DA-D0B1-5357-8C24-49DC194E6DD5}"/>
              </a:ext>
            </a:extLst>
          </p:cNvPr>
          <p:cNvGrpSpPr/>
          <p:nvPr/>
        </p:nvGrpSpPr>
        <p:grpSpPr>
          <a:xfrm>
            <a:off x="4912399" y="1183004"/>
            <a:ext cx="572646" cy="554438"/>
            <a:chOff x="6910552" y="2100832"/>
            <a:chExt cx="572646" cy="554438"/>
          </a:xfrm>
          <a:effectLst>
            <a:outerShdw blurRad="63500" sx="102000" sy="102000" algn="ctr" rotWithShape="0">
              <a:prstClr val="black">
                <a:alpha val="40000"/>
              </a:prstClr>
            </a:outerShdw>
          </a:effectLst>
        </p:grpSpPr>
        <p:sp>
          <p:nvSpPr>
            <p:cNvPr id="23" name="Oval 22">
              <a:extLst>
                <a:ext uri="{FF2B5EF4-FFF2-40B4-BE49-F238E27FC236}">
                  <a16:creationId xmlns:a16="http://schemas.microsoft.com/office/drawing/2014/main" id="{FBAE23E5-60A5-A902-B0F6-97F1288B10CC}"/>
                </a:ext>
              </a:extLst>
            </p:cNvPr>
            <p:cNvSpPr/>
            <p:nvPr/>
          </p:nvSpPr>
          <p:spPr>
            <a:xfrm flipH="1">
              <a:off x="6910552" y="2100832"/>
              <a:ext cx="572646" cy="554438"/>
            </a:xfrm>
            <a:prstGeom prst="ellipse">
              <a:avLst/>
            </a:prstGeom>
            <a:solidFill>
              <a:schemeClr val="accent1"/>
            </a:solidFill>
            <a:ln>
              <a:noFill/>
            </a:ln>
          </p:spPr>
          <p:txBody>
            <a:bodyPr vert="horz" wrap="square" lIns="0" tIns="0" rIns="0" bIns="0" rtlCol="0" anchor="ctr">
              <a:noAutofit/>
            </a:bodyPr>
            <a:lstStyle/>
            <a:p>
              <a:pPr algn="ctr" defTabSz="342883" rtl="1">
                <a:defRPr/>
              </a:pP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37" name="Graphic 36">
              <a:extLst>
                <a:ext uri="{FF2B5EF4-FFF2-40B4-BE49-F238E27FC236}">
                  <a16:creationId xmlns:a16="http://schemas.microsoft.com/office/drawing/2014/main" id="{DBB1BE4C-917C-68E1-ECD7-A5FE0AC042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58225" y="2219021"/>
              <a:ext cx="277301" cy="318061"/>
            </a:xfrm>
            <a:prstGeom prst="rect">
              <a:avLst/>
            </a:prstGeom>
          </p:spPr>
        </p:pic>
      </p:grpSp>
      <p:sp>
        <p:nvSpPr>
          <p:cNvPr id="75" name="Freeform 142">
            <a:extLst>
              <a:ext uri="{FF2B5EF4-FFF2-40B4-BE49-F238E27FC236}">
                <a16:creationId xmlns:a16="http://schemas.microsoft.com/office/drawing/2014/main" id="{408B3364-4FC4-2BCD-141B-ECC0EF98266F}"/>
              </a:ext>
            </a:extLst>
          </p:cNvPr>
          <p:cNvSpPr>
            <a:spLocks/>
          </p:cNvSpPr>
          <p:nvPr/>
        </p:nvSpPr>
        <p:spPr bwMode="auto">
          <a:xfrm>
            <a:off x="5131693" y="2753905"/>
            <a:ext cx="134059" cy="136852"/>
          </a:xfrm>
          <a:custGeom>
            <a:avLst/>
            <a:gdLst>
              <a:gd name="T0" fmla="*/ 60 w 61"/>
              <a:gd name="T1" fmla="*/ 46 h 62"/>
              <a:gd name="T2" fmla="*/ 45 w 61"/>
              <a:gd name="T3" fmla="*/ 31 h 62"/>
              <a:gd name="T4" fmla="*/ 60 w 61"/>
              <a:gd name="T5" fmla="*/ 16 h 62"/>
              <a:gd name="T6" fmla="*/ 60 w 61"/>
              <a:gd name="T7" fmla="*/ 11 h 62"/>
              <a:gd name="T8" fmla="*/ 51 w 61"/>
              <a:gd name="T9" fmla="*/ 2 h 62"/>
              <a:gd name="T10" fmla="*/ 46 w 61"/>
              <a:gd name="T11" fmla="*/ 2 h 62"/>
              <a:gd name="T12" fmla="*/ 31 w 61"/>
              <a:gd name="T13" fmla="*/ 17 h 62"/>
              <a:gd name="T14" fmla="*/ 16 w 61"/>
              <a:gd name="T15" fmla="*/ 2 h 62"/>
              <a:gd name="T16" fmla="*/ 10 w 61"/>
              <a:gd name="T17" fmla="*/ 2 h 62"/>
              <a:gd name="T18" fmla="*/ 2 w 61"/>
              <a:gd name="T19" fmla="*/ 11 h 62"/>
              <a:gd name="T20" fmla="*/ 2 w 61"/>
              <a:gd name="T21" fmla="*/ 16 h 62"/>
              <a:gd name="T22" fmla="*/ 16 w 61"/>
              <a:gd name="T23" fmla="*/ 31 h 62"/>
              <a:gd name="T24" fmla="*/ 2 w 61"/>
              <a:gd name="T25" fmla="*/ 46 h 62"/>
              <a:gd name="T26" fmla="*/ 2 w 61"/>
              <a:gd name="T27" fmla="*/ 52 h 62"/>
              <a:gd name="T28" fmla="*/ 10 w 61"/>
              <a:gd name="T29" fmla="*/ 60 h 62"/>
              <a:gd name="T30" fmla="*/ 16 w 61"/>
              <a:gd name="T31" fmla="*/ 60 h 62"/>
              <a:gd name="T32" fmla="*/ 31 w 61"/>
              <a:gd name="T33" fmla="*/ 45 h 62"/>
              <a:gd name="T34" fmla="*/ 46 w 61"/>
              <a:gd name="T35" fmla="*/ 60 h 62"/>
              <a:gd name="T36" fmla="*/ 51 w 61"/>
              <a:gd name="T37" fmla="*/ 60 h 62"/>
              <a:gd name="T38" fmla="*/ 60 w 61"/>
              <a:gd name="T39" fmla="*/ 52 h 62"/>
              <a:gd name="T40" fmla="*/ 60 w 61"/>
              <a:gd name="T41" fmla="*/ 4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62">
                <a:moveTo>
                  <a:pt x="60" y="46"/>
                </a:moveTo>
                <a:cubicBezTo>
                  <a:pt x="45" y="31"/>
                  <a:pt x="45" y="31"/>
                  <a:pt x="45" y="31"/>
                </a:cubicBezTo>
                <a:cubicBezTo>
                  <a:pt x="60" y="16"/>
                  <a:pt x="60" y="16"/>
                  <a:pt x="60" y="16"/>
                </a:cubicBezTo>
                <a:cubicBezTo>
                  <a:pt x="61" y="15"/>
                  <a:pt x="61" y="12"/>
                  <a:pt x="60" y="11"/>
                </a:cubicBezTo>
                <a:cubicBezTo>
                  <a:pt x="51" y="2"/>
                  <a:pt x="51" y="2"/>
                  <a:pt x="51" y="2"/>
                </a:cubicBezTo>
                <a:cubicBezTo>
                  <a:pt x="50" y="0"/>
                  <a:pt x="47" y="0"/>
                  <a:pt x="46" y="2"/>
                </a:cubicBezTo>
                <a:cubicBezTo>
                  <a:pt x="31" y="17"/>
                  <a:pt x="31" y="17"/>
                  <a:pt x="31" y="17"/>
                </a:cubicBezTo>
                <a:cubicBezTo>
                  <a:pt x="16" y="2"/>
                  <a:pt x="16" y="2"/>
                  <a:pt x="16" y="2"/>
                </a:cubicBezTo>
                <a:cubicBezTo>
                  <a:pt x="14" y="0"/>
                  <a:pt x="12" y="0"/>
                  <a:pt x="10" y="2"/>
                </a:cubicBezTo>
                <a:cubicBezTo>
                  <a:pt x="2" y="11"/>
                  <a:pt x="2" y="11"/>
                  <a:pt x="2" y="11"/>
                </a:cubicBezTo>
                <a:cubicBezTo>
                  <a:pt x="0" y="12"/>
                  <a:pt x="0" y="15"/>
                  <a:pt x="2" y="16"/>
                </a:cubicBezTo>
                <a:cubicBezTo>
                  <a:pt x="16" y="31"/>
                  <a:pt x="16" y="31"/>
                  <a:pt x="16" y="31"/>
                </a:cubicBezTo>
                <a:cubicBezTo>
                  <a:pt x="2" y="46"/>
                  <a:pt x="2" y="46"/>
                  <a:pt x="2" y="46"/>
                </a:cubicBezTo>
                <a:cubicBezTo>
                  <a:pt x="0" y="48"/>
                  <a:pt x="0" y="50"/>
                  <a:pt x="2" y="52"/>
                </a:cubicBezTo>
                <a:cubicBezTo>
                  <a:pt x="10" y="60"/>
                  <a:pt x="10" y="60"/>
                  <a:pt x="10" y="60"/>
                </a:cubicBezTo>
                <a:cubicBezTo>
                  <a:pt x="12" y="62"/>
                  <a:pt x="14" y="62"/>
                  <a:pt x="16" y="60"/>
                </a:cubicBezTo>
                <a:cubicBezTo>
                  <a:pt x="31" y="45"/>
                  <a:pt x="31" y="45"/>
                  <a:pt x="31" y="45"/>
                </a:cubicBezTo>
                <a:cubicBezTo>
                  <a:pt x="46" y="60"/>
                  <a:pt x="46" y="60"/>
                  <a:pt x="46" y="60"/>
                </a:cubicBezTo>
                <a:cubicBezTo>
                  <a:pt x="47" y="62"/>
                  <a:pt x="50" y="62"/>
                  <a:pt x="51" y="60"/>
                </a:cubicBezTo>
                <a:cubicBezTo>
                  <a:pt x="60" y="52"/>
                  <a:pt x="60" y="52"/>
                  <a:pt x="60" y="52"/>
                </a:cubicBezTo>
                <a:cubicBezTo>
                  <a:pt x="61" y="50"/>
                  <a:pt x="61" y="48"/>
                  <a:pt x="60" y="46"/>
                </a:cubicBezTo>
                <a:close/>
              </a:path>
            </a:pathLst>
          </a:custGeom>
          <a:solidFill>
            <a:srgbClr val="C00000"/>
          </a:solidFill>
          <a:ln>
            <a:noFill/>
          </a:ln>
        </p:spPr>
        <p:txBody>
          <a:bodyPr vert="horz" wrap="square" lIns="34290" tIns="17145" rIns="34290" bIns="17145" numCol="1" anchor="t" anchorCtr="0" compatLnSpc="1">
            <a:prstTxWarp prst="textNoShape">
              <a:avLst/>
            </a:prstTxWarp>
          </a:bodyPr>
          <a:lstStyle/>
          <a:p>
            <a:endParaRPr lang="en-US" sz="253" dirty="0">
              <a:solidFill>
                <a:srgbClr val="C00000"/>
              </a:solidFill>
            </a:endParaRPr>
          </a:p>
        </p:txBody>
      </p:sp>
      <p:sp>
        <p:nvSpPr>
          <p:cNvPr id="33" name="Rectangle: Rounded Corners 32">
            <a:extLst>
              <a:ext uri="{FF2B5EF4-FFF2-40B4-BE49-F238E27FC236}">
                <a16:creationId xmlns:a16="http://schemas.microsoft.com/office/drawing/2014/main" id="{AC8A087B-3A53-6E49-3DCB-BD1A6AD75837}"/>
              </a:ext>
            </a:extLst>
          </p:cNvPr>
          <p:cNvSpPr/>
          <p:nvPr/>
        </p:nvSpPr>
        <p:spPr>
          <a:xfrm flipH="1">
            <a:off x="417532" y="1988496"/>
            <a:ext cx="1280160" cy="1000374"/>
          </a:xfrm>
          <a:prstGeom prst="roundRect">
            <a:avLst>
              <a:gd name="adj" fmla="val 5930"/>
            </a:avLst>
          </a:prstGeom>
          <a:solidFill>
            <a:schemeClr val="accent4">
              <a:lumMod val="20000"/>
              <a:lumOff val="80000"/>
            </a:schemeClr>
          </a:solidFill>
          <a:ln>
            <a:noFill/>
          </a:ln>
        </p:spPr>
        <p:txBody>
          <a:bodyPr vert="horz" wrap="square" lIns="0" tIns="182880" rIns="0" bIns="0" rtlCol="0" anchor="t">
            <a:noAutofit/>
          </a:bodyPr>
          <a:lstStyle/>
          <a:p>
            <a:pPr algn="ctr" defTabSz="342883" rtl="1">
              <a:defRPr/>
            </a:pPr>
            <a:r>
              <a:rPr lang="en-US" sz="105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هل للهدف اطار زمني محدد؟</a:t>
            </a:r>
            <a:endPar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31" name="Rectangle: Rounded Corners 30">
            <a:extLst>
              <a:ext uri="{FF2B5EF4-FFF2-40B4-BE49-F238E27FC236}">
                <a16:creationId xmlns:a16="http://schemas.microsoft.com/office/drawing/2014/main" id="{91CEB36F-6DEA-0F61-48D4-0D0D8A9AC82C}"/>
              </a:ext>
            </a:extLst>
          </p:cNvPr>
          <p:cNvSpPr/>
          <p:nvPr/>
        </p:nvSpPr>
        <p:spPr>
          <a:xfrm flipH="1">
            <a:off x="417532" y="1661391"/>
            <a:ext cx="1280160" cy="457200"/>
          </a:xfrm>
          <a:prstGeom prst="roundRect">
            <a:avLst/>
          </a:prstGeom>
          <a:solidFill>
            <a:schemeClr val="accent4">
              <a:lumMod val="60000"/>
              <a:lumOff val="40000"/>
            </a:schemeClr>
          </a:solidFill>
          <a:ln>
            <a:noFill/>
          </a:ln>
        </p:spPr>
        <p:txBody>
          <a:bodyPr vert="horz" wrap="square" lIns="0" tIns="0" rIns="0" bIns="0" rtlCol="0" anchor="b">
            <a:noAutofit/>
          </a:bodyPr>
          <a:lstStyle/>
          <a:p>
            <a:pPr algn="ctr" defTabSz="342883" rtl="1">
              <a:defRPr/>
            </a:pPr>
            <a: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محددة بزمن</a:t>
            </a:r>
            <a:b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br>
            <a: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Time-bound</a:t>
            </a:r>
            <a:endParaRPr lang="en-US" sz="1200" b="1" dirty="0">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endParaRPr>
          </a:p>
        </p:txBody>
      </p:sp>
      <p:grpSp>
        <p:nvGrpSpPr>
          <p:cNvPr id="61" name="Group 60">
            <a:extLst>
              <a:ext uri="{FF2B5EF4-FFF2-40B4-BE49-F238E27FC236}">
                <a16:creationId xmlns:a16="http://schemas.microsoft.com/office/drawing/2014/main" id="{E1B12A9A-F6D3-A198-240D-41683B77B185}"/>
              </a:ext>
            </a:extLst>
          </p:cNvPr>
          <p:cNvGrpSpPr/>
          <p:nvPr/>
        </p:nvGrpSpPr>
        <p:grpSpPr>
          <a:xfrm>
            <a:off x="771289" y="1183004"/>
            <a:ext cx="572646" cy="554438"/>
            <a:chOff x="7205752" y="3886743"/>
            <a:chExt cx="572646" cy="554438"/>
          </a:xfrm>
          <a:effectLst>
            <a:outerShdw blurRad="63500" sx="102000" sy="102000" algn="ctr" rotWithShape="0">
              <a:prstClr val="black">
                <a:alpha val="40000"/>
              </a:prstClr>
            </a:outerShdw>
          </a:effectLst>
        </p:grpSpPr>
        <p:sp>
          <p:nvSpPr>
            <p:cNvPr id="32" name="Oval 31">
              <a:extLst>
                <a:ext uri="{FF2B5EF4-FFF2-40B4-BE49-F238E27FC236}">
                  <a16:creationId xmlns:a16="http://schemas.microsoft.com/office/drawing/2014/main" id="{3848D0E8-2416-C954-0846-D6D35F401B7C}"/>
                </a:ext>
              </a:extLst>
            </p:cNvPr>
            <p:cNvSpPr/>
            <p:nvPr/>
          </p:nvSpPr>
          <p:spPr>
            <a:xfrm flipH="1">
              <a:off x="7205752" y="3886743"/>
              <a:ext cx="572646" cy="554438"/>
            </a:xfrm>
            <a:prstGeom prst="ellipse">
              <a:avLst/>
            </a:prstGeom>
            <a:solidFill>
              <a:schemeClr val="accent1"/>
            </a:solidFill>
            <a:ln>
              <a:noFill/>
            </a:ln>
          </p:spPr>
          <p:txBody>
            <a:bodyPr vert="horz" wrap="square" lIns="0" tIns="0" rIns="0" bIns="0" rtlCol="0" anchor="ctr">
              <a:noAutofit/>
            </a:bodyPr>
            <a:lstStyle/>
            <a:p>
              <a:pPr algn="ctr" defTabSz="342883" rtl="1">
                <a:defRPr/>
              </a:pP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45" name="Graphic 44">
              <a:extLst>
                <a:ext uri="{FF2B5EF4-FFF2-40B4-BE49-F238E27FC236}">
                  <a16:creationId xmlns:a16="http://schemas.microsoft.com/office/drawing/2014/main" id="{43F93CE1-CF34-FB16-3EEA-C2F173844D7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31703" y="4009317"/>
              <a:ext cx="320745" cy="309290"/>
            </a:xfrm>
            <a:prstGeom prst="rect">
              <a:avLst/>
            </a:prstGeom>
          </p:spPr>
        </p:pic>
      </p:grpSp>
      <p:sp>
        <p:nvSpPr>
          <p:cNvPr id="84" name="Freeform 142">
            <a:extLst>
              <a:ext uri="{FF2B5EF4-FFF2-40B4-BE49-F238E27FC236}">
                <a16:creationId xmlns:a16="http://schemas.microsoft.com/office/drawing/2014/main" id="{B6D98305-34DE-5EBF-6E0B-087735EBE1E6}"/>
              </a:ext>
            </a:extLst>
          </p:cNvPr>
          <p:cNvSpPr>
            <a:spLocks/>
          </p:cNvSpPr>
          <p:nvPr/>
        </p:nvSpPr>
        <p:spPr bwMode="auto">
          <a:xfrm>
            <a:off x="990583" y="2753905"/>
            <a:ext cx="134059" cy="136852"/>
          </a:xfrm>
          <a:custGeom>
            <a:avLst/>
            <a:gdLst>
              <a:gd name="T0" fmla="*/ 60 w 61"/>
              <a:gd name="T1" fmla="*/ 46 h 62"/>
              <a:gd name="T2" fmla="*/ 45 w 61"/>
              <a:gd name="T3" fmla="*/ 31 h 62"/>
              <a:gd name="T4" fmla="*/ 60 w 61"/>
              <a:gd name="T5" fmla="*/ 16 h 62"/>
              <a:gd name="T6" fmla="*/ 60 w 61"/>
              <a:gd name="T7" fmla="*/ 11 h 62"/>
              <a:gd name="T8" fmla="*/ 51 w 61"/>
              <a:gd name="T9" fmla="*/ 2 h 62"/>
              <a:gd name="T10" fmla="*/ 46 w 61"/>
              <a:gd name="T11" fmla="*/ 2 h 62"/>
              <a:gd name="T12" fmla="*/ 31 w 61"/>
              <a:gd name="T13" fmla="*/ 17 h 62"/>
              <a:gd name="T14" fmla="*/ 16 w 61"/>
              <a:gd name="T15" fmla="*/ 2 h 62"/>
              <a:gd name="T16" fmla="*/ 10 w 61"/>
              <a:gd name="T17" fmla="*/ 2 h 62"/>
              <a:gd name="T18" fmla="*/ 2 w 61"/>
              <a:gd name="T19" fmla="*/ 11 h 62"/>
              <a:gd name="T20" fmla="*/ 2 w 61"/>
              <a:gd name="T21" fmla="*/ 16 h 62"/>
              <a:gd name="T22" fmla="*/ 16 w 61"/>
              <a:gd name="T23" fmla="*/ 31 h 62"/>
              <a:gd name="T24" fmla="*/ 2 w 61"/>
              <a:gd name="T25" fmla="*/ 46 h 62"/>
              <a:gd name="T26" fmla="*/ 2 w 61"/>
              <a:gd name="T27" fmla="*/ 52 h 62"/>
              <a:gd name="T28" fmla="*/ 10 w 61"/>
              <a:gd name="T29" fmla="*/ 60 h 62"/>
              <a:gd name="T30" fmla="*/ 16 w 61"/>
              <a:gd name="T31" fmla="*/ 60 h 62"/>
              <a:gd name="T32" fmla="*/ 31 w 61"/>
              <a:gd name="T33" fmla="*/ 45 h 62"/>
              <a:gd name="T34" fmla="*/ 46 w 61"/>
              <a:gd name="T35" fmla="*/ 60 h 62"/>
              <a:gd name="T36" fmla="*/ 51 w 61"/>
              <a:gd name="T37" fmla="*/ 60 h 62"/>
              <a:gd name="T38" fmla="*/ 60 w 61"/>
              <a:gd name="T39" fmla="*/ 52 h 62"/>
              <a:gd name="T40" fmla="*/ 60 w 61"/>
              <a:gd name="T41" fmla="*/ 4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62">
                <a:moveTo>
                  <a:pt x="60" y="46"/>
                </a:moveTo>
                <a:cubicBezTo>
                  <a:pt x="45" y="31"/>
                  <a:pt x="45" y="31"/>
                  <a:pt x="45" y="31"/>
                </a:cubicBezTo>
                <a:cubicBezTo>
                  <a:pt x="60" y="16"/>
                  <a:pt x="60" y="16"/>
                  <a:pt x="60" y="16"/>
                </a:cubicBezTo>
                <a:cubicBezTo>
                  <a:pt x="61" y="15"/>
                  <a:pt x="61" y="12"/>
                  <a:pt x="60" y="11"/>
                </a:cubicBezTo>
                <a:cubicBezTo>
                  <a:pt x="51" y="2"/>
                  <a:pt x="51" y="2"/>
                  <a:pt x="51" y="2"/>
                </a:cubicBezTo>
                <a:cubicBezTo>
                  <a:pt x="50" y="0"/>
                  <a:pt x="47" y="0"/>
                  <a:pt x="46" y="2"/>
                </a:cubicBezTo>
                <a:cubicBezTo>
                  <a:pt x="31" y="17"/>
                  <a:pt x="31" y="17"/>
                  <a:pt x="31" y="17"/>
                </a:cubicBezTo>
                <a:cubicBezTo>
                  <a:pt x="16" y="2"/>
                  <a:pt x="16" y="2"/>
                  <a:pt x="16" y="2"/>
                </a:cubicBezTo>
                <a:cubicBezTo>
                  <a:pt x="14" y="0"/>
                  <a:pt x="12" y="0"/>
                  <a:pt x="10" y="2"/>
                </a:cubicBezTo>
                <a:cubicBezTo>
                  <a:pt x="2" y="11"/>
                  <a:pt x="2" y="11"/>
                  <a:pt x="2" y="11"/>
                </a:cubicBezTo>
                <a:cubicBezTo>
                  <a:pt x="0" y="12"/>
                  <a:pt x="0" y="15"/>
                  <a:pt x="2" y="16"/>
                </a:cubicBezTo>
                <a:cubicBezTo>
                  <a:pt x="16" y="31"/>
                  <a:pt x="16" y="31"/>
                  <a:pt x="16" y="31"/>
                </a:cubicBezTo>
                <a:cubicBezTo>
                  <a:pt x="2" y="46"/>
                  <a:pt x="2" y="46"/>
                  <a:pt x="2" y="46"/>
                </a:cubicBezTo>
                <a:cubicBezTo>
                  <a:pt x="0" y="48"/>
                  <a:pt x="0" y="50"/>
                  <a:pt x="2" y="52"/>
                </a:cubicBezTo>
                <a:cubicBezTo>
                  <a:pt x="10" y="60"/>
                  <a:pt x="10" y="60"/>
                  <a:pt x="10" y="60"/>
                </a:cubicBezTo>
                <a:cubicBezTo>
                  <a:pt x="12" y="62"/>
                  <a:pt x="14" y="62"/>
                  <a:pt x="16" y="60"/>
                </a:cubicBezTo>
                <a:cubicBezTo>
                  <a:pt x="31" y="45"/>
                  <a:pt x="31" y="45"/>
                  <a:pt x="31" y="45"/>
                </a:cubicBezTo>
                <a:cubicBezTo>
                  <a:pt x="46" y="60"/>
                  <a:pt x="46" y="60"/>
                  <a:pt x="46" y="60"/>
                </a:cubicBezTo>
                <a:cubicBezTo>
                  <a:pt x="47" y="62"/>
                  <a:pt x="50" y="62"/>
                  <a:pt x="51" y="60"/>
                </a:cubicBezTo>
                <a:cubicBezTo>
                  <a:pt x="60" y="52"/>
                  <a:pt x="60" y="52"/>
                  <a:pt x="60" y="52"/>
                </a:cubicBezTo>
                <a:cubicBezTo>
                  <a:pt x="61" y="50"/>
                  <a:pt x="61" y="48"/>
                  <a:pt x="60" y="46"/>
                </a:cubicBezTo>
                <a:close/>
              </a:path>
            </a:pathLst>
          </a:custGeom>
          <a:solidFill>
            <a:srgbClr val="C00000"/>
          </a:solidFill>
          <a:ln>
            <a:noFill/>
          </a:ln>
        </p:spPr>
        <p:txBody>
          <a:bodyPr vert="horz" wrap="square" lIns="34290" tIns="17145" rIns="34290" bIns="17145" numCol="1" anchor="t" anchorCtr="0" compatLnSpc="1">
            <a:prstTxWarp prst="textNoShape">
              <a:avLst/>
            </a:prstTxWarp>
          </a:bodyPr>
          <a:lstStyle/>
          <a:p>
            <a:endParaRPr lang="en-US" sz="253" dirty="0">
              <a:solidFill>
                <a:srgbClr val="C00000"/>
              </a:solidFill>
            </a:endParaRPr>
          </a:p>
        </p:txBody>
      </p:sp>
      <p:sp>
        <p:nvSpPr>
          <p:cNvPr id="90" name="Rectangle: Rounded Corners 89">
            <a:extLst>
              <a:ext uri="{FF2B5EF4-FFF2-40B4-BE49-F238E27FC236}">
                <a16:creationId xmlns:a16="http://schemas.microsoft.com/office/drawing/2014/main" id="{57931EE0-8A34-2536-D0CC-7A9D40524E54}"/>
              </a:ext>
            </a:extLst>
          </p:cNvPr>
          <p:cNvSpPr/>
          <p:nvPr/>
        </p:nvSpPr>
        <p:spPr>
          <a:xfrm flipH="1">
            <a:off x="4558640" y="3082987"/>
            <a:ext cx="2660529" cy="1266502"/>
          </a:xfrm>
          <a:prstGeom prst="roundRect">
            <a:avLst>
              <a:gd name="adj" fmla="val 5930"/>
            </a:avLst>
          </a:prstGeom>
          <a:solidFill>
            <a:schemeClr val="tx2">
              <a:lumMod val="20000"/>
              <a:lumOff val="80000"/>
            </a:schemeClr>
          </a:solidFill>
          <a:ln>
            <a:noFill/>
          </a:ln>
        </p:spPr>
        <p:txBody>
          <a:bodyPr vert="horz" wrap="square" lIns="0" tIns="182880" rIns="0" bIns="0" rtlCol="0" anchor="t">
            <a:noAutofit/>
          </a:bodyPr>
          <a:lstStyle/>
          <a:p>
            <a:pPr algn="ctr" defTabSz="342883" rtl="1"/>
            <a:endParaRPr lang="en-US" sz="1050" dirty="0">
              <a:solidFill>
                <a:schemeClr val="accent1"/>
              </a:solidFill>
              <a:latin typeface="Sakkal Majalla" panose="02000000000000000000" pitchFamily="2" charset="-78"/>
              <a:cs typeface="Sakkal Majalla" panose="02000000000000000000" pitchFamily="2" charset="-78"/>
            </a:endParaRPr>
          </a:p>
        </p:txBody>
      </p:sp>
      <p:sp>
        <p:nvSpPr>
          <p:cNvPr id="91" name="Rectangle: Rounded Corners 90">
            <a:extLst>
              <a:ext uri="{FF2B5EF4-FFF2-40B4-BE49-F238E27FC236}">
                <a16:creationId xmlns:a16="http://schemas.microsoft.com/office/drawing/2014/main" id="{B9A37DB1-B254-9350-31D1-6ED21585DF6A}"/>
              </a:ext>
            </a:extLst>
          </p:cNvPr>
          <p:cNvSpPr/>
          <p:nvPr/>
        </p:nvSpPr>
        <p:spPr>
          <a:xfrm flipH="1">
            <a:off x="417532" y="3082987"/>
            <a:ext cx="1280160" cy="1266502"/>
          </a:xfrm>
          <a:prstGeom prst="roundRect">
            <a:avLst>
              <a:gd name="adj" fmla="val 5930"/>
            </a:avLst>
          </a:prstGeom>
          <a:solidFill>
            <a:schemeClr val="tx2">
              <a:lumMod val="20000"/>
              <a:lumOff val="80000"/>
            </a:schemeClr>
          </a:solidFill>
          <a:ln>
            <a:noFill/>
          </a:ln>
        </p:spPr>
        <p:txBody>
          <a:bodyPr vert="horz" wrap="square" lIns="0" tIns="182880" rIns="0" bIns="0" rtlCol="0" anchor="t">
            <a:noAutofit/>
          </a:bodyPr>
          <a:lstStyle/>
          <a:p>
            <a:pPr algn="ctr" defTabSz="342883" rtl="1"/>
            <a:endParaRPr lang="en-US" sz="1050" dirty="0">
              <a:solidFill>
                <a:schemeClr val="accent1"/>
              </a:solidFill>
              <a:latin typeface="Sakkal Majalla" panose="02000000000000000000" pitchFamily="2" charset="-78"/>
              <a:cs typeface="Sakkal Majalla" panose="02000000000000000000" pitchFamily="2" charset="-78"/>
            </a:endParaRPr>
          </a:p>
        </p:txBody>
      </p:sp>
      <p:sp>
        <p:nvSpPr>
          <p:cNvPr id="92" name="Rectangle: Rounded Corners 91">
            <a:extLst>
              <a:ext uri="{FF2B5EF4-FFF2-40B4-BE49-F238E27FC236}">
                <a16:creationId xmlns:a16="http://schemas.microsoft.com/office/drawing/2014/main" id="{B8EAD344-32D2-67C7-1067-00FEE2077AEE}"/>
              </a:ext>
            </a:extLst>
          </p:cNvPr>
          <p:cNvSpPr/>
          <p:nvPr/>
        </p:nvSpPr>
        <p:spPr>
          <a:xfrm flipH="1">
            <a:off x="1797901" y="3082987"/>
            <a:ext cx="2660529" cy="1266502"/>
          </a:xfrm>
          <a:prstGeom prst="roundRect">
            <a:avLst>
              <a:gd name="adj" fmla="val 5930"/>
            </a:avLst>
          </a:prstGeom>
          <a:solidFill>
            <a:schemeClr val="tx2">
              <a:lumMod val="20000"/>
              <a:lumOff val="80000"/>
            </a:schemeClr>
          </a:solidFill>
          <a:ln>
            <a:noFill/>
          </a:ln>
        </p:spPr>
        <p:txBody>
          <a:bodyPr vert="horz" wrap="square" lIns="0" tIns="182880" rIns="0" bIns="0" rtlCol="0" anchor="t">
            <a:noAutofit/>
          </a:bodyPr>
          <a:lstStyle/>
          <a:p>
            <a:pPr algn="ctr" defTabSz="342883" rtl="1"/>
            <a:endParaRPr lang="en-US" sz="1050" dirty="0">
              <a:solidFill>
                <a:schemeClr val="accent1"/>
              </a:solidFill>
              <a:latin typeface="Sakkal Majalla" panose="02000000000000000000" pitchFamily="2" charset="-78"/>
              <a:cs typeface="Sakkal Majalla" panose="02000000000000000000" pitchFamily="2" charset="-78"/>
            </a:endParaRPr>
          </a:p>
        </p:txBody>
      </p:sp>
      <p:sp>
        <p:nvSpPr>
          <p:cNvPr id="93" name="مربع نص 39">
            <a:extLst>
              <a:ext uri="{FF2B5EF4-FFF2-40B4-BE49-F238E27FC236}">
                <a16:creationId xmlns:a16="http://schemas.microsoft.com/office/drawing/2014/main" id="{1B791AA0-E054-57CC-06B4-F93AF24D387F}"/>
              </a:ext>
            </a:extLst>
          </p:cNvPr>
          <p:cNvSpPr txBox="1"/>
          <p:nvPr/>
        </p:nvSpPr>
        <p:spPr>
          <a:xfrm>
            <a:off x="4668857" y="3179059"/>
            <a:ext cx="2476955" cy="646331"/>
          </a:xfrm>
          <a:prstGeom prst="rect">
            <a:avLst/>
          </a:prstGeom>
        </p:spPr>
        <p:txBody>
          <a:bodyPr wrap="square" rtlCol="1">
            <a:spAutoFit/>
          </a:bodyPr>
          <a:lstStyle/>
          <a:p>
            <a:pPr algn="r"/>
            <a:r>
              <a:rPr lang="en-US" sz="900" b="1" dirty="0" err="1">
                <a:solidFill>
                  <a:schemeClr val="tx2"/>
                </a:solidFill>
                <a:latin typeface="Sakkal Majalla" panose="02000000000000000000" pitchFamily="2" charset="-78"/>
                <a:cs typeface="Sakkal Majalla" panose="02000000000000000000" pitchFamily="2" charset="-78"/>
              </a:rPr>
              <a:t>الملاحظات</a:t>
            </a:r>
            <a:r>
              <a:rPr lang="en-US" sz="900" b="1" dirty="0">
                <a:solidFill>
                  <a:schemeClr val="tx2"/>
                </a:solidFill>
                <a:latin typeface="Sakkal Majalla" panose="02000000000000000000" pitchFamily="2" charset="-78"/>
                <a:cs typeface="Sakkal Majalla" panose="02000000000000000000" pitchFamily="2" charset="-78"/>
              </a:rPr>
              <a:t> </a:t>
            </a:r>
            <a:r>
              <a:rPr lang="en-US" sz="900" b="1" dirty="0" err="1">
                <a:solidFill>
                  <a:schemeClr val="tx2"/>
                </a:solidFill>
                <a:latin typeface="Sakkal Majalla" panose="02000000000000000000" pitchFamily="2" charset="-78"/>
                <a:cs typeface="Sakkal Majalla" panose="02000000000000000000" pitchFamily="2" charset="-78"/>
              </a:rPr>
              <a:t>الإيجابية</a:t>
            </a:r>
            <a:r>
              <a:rPr lang="en-US" sz="900" b="1" dirty="0">
                <a:solidFill>
                  <a:schemeClr val="tx2"/>
                </a:solidFill>
                <a:latin typeface="Sakkal Majalla" panose="02000000000000000000" pitchFamily="2" charset="-78"/>
                <a:cs typeface="Sakkal Majalla" panose="02000000000000000000" pitchFamily="2" charset="-78"/>
              </a:rPr>
              <a:t>:</a:t>
            </a:r>
          </a:p>
          <a:p>
            <a:pPr algn="r"/>
            <a:r>
              <a:rPr lang="en-US" sz="900" dirty="0" err="1">
                <a:solidFill>
                  <a:schemeClr val="tx2"/>
                </a:solidFill>
                <a:latin typeface="Sakkal Majalla" panose="02000000000000000000" pitchFamily="2" charset="-78"/>
                <a:cs typeface="Sakkal Majalla" panose="02000000000000000000" pitchFamily="2" charset="-78"/>
              </a:rPr>
              <a:t>هدف</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جوهري</a:t>
            </a:r>
            <a:r>
              <a:rPr lang="en-US" sz="900" dirty="0">
                <a:solidFill>
                  <a:schemeClr val="tx2"/>
                </a:solidFill>
                <a:latin typeface="Sakkal Majalla" panose="02000000000000000000" pitchFamily="2" charset="-78"/>
                <a:cs typeface="Sakkal Majalla" panose="02000000000000000000" pitchFamily="2" charset="-78"/>
              </a:rPr>
              <a:t> لـ </a:t>
            </a:r>
            <a:r>
              <a:rPr lang="en-US" sz="900" dirty="0" err="1">
                <a:solidFill>
                  <a:schemeClr val="tx2"/>
                </a:solidFill>
                <a:latin typeface="Sakkal Majalla" panose="02000000000000000000" pitchFamily="2" charset="-78"/>
                <a:cs typeface="Sakkal Majalla" panose="02000000000000000000" pitchFamily="2" charset="-78"/>
              </a:rPr>
              <a:t>شركة</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عقارية</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استثمارية</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خاصة</a:t>
            </a:r>
            <a:r>
              <a:rPr lang="en-US" sz="900" dirty="0">
                <a:solidFill>
                  <a:schemeClr val="tx2"/>
                </a:solidFill>
                <a:latin typeface="Sakkal Majalla" panose="02000000000000000000" pitchFamily="2" charset="-78"/>
                <a:cs typeface="Sakkal Majalla" panose="02000000000000000000" pitchFamily="2" charset="-78"/>
              </a:rPr>
              <a:t> في </a:t>
            </a:r>
            <a:r>
              <a:rPr lang="en-US" sz="900" dirty="0" err="1">
                <a:solidFill>
                  <a:schemeClr val="tx2"/>
                </a:solidFill>
                <a:latin typeface="Sakkal Majalla" panose="02000000000000000000" pitchFamily="2" charset="-78"/>
                <a:cs typeface="Sakkal Majalla" panose="02000000000000000000" pitchFamily="2" charset="-78"/>
              </a:rPr>
              <a:t>القطاعات</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العقارية</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طويلة</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المدى</a:t>
            </a:r>
            <a:endParaRPr lang="en-US" sz="900" dirty="0">
              <a:solidFill>
                <a:schemeClr val="tx2"/>
              </a:solidFill>
              <a:latin typeface="Sakkal Majalla" panose="02000000000000000000" pitchFamily="2" charset="-78"/>
              <a:cs typeface="Sakkal Majalla" panose="02000000000000000000" pitchFamily="2" charset="-78"/>
            </a:endParaRPr>
          </a:p>
          <a:p>
            <a:pPr algn="r"/>
            <a:r>
              <a:rPr lang="en-US" sz="900" dirty="0" err="1">
                <a:solidFill>
                  <a:schemeClr val="tx2"/>
                </a:solidFill>
                <a:latin typeface="Sakkal Majalla" panose="02000000000000000000" pitchFamily="2" charset="-78"/>
                <a:cs typeface="Sakkal Majalla" panose="02000000000000000000" pitchFamily="2" charset="-78"/>
              </a:rPr>
              <a:t>يُظهر</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وعيًا</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بضرورة</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تأمين</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مصادر</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دخل</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ثابتة</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وتنويع</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الإيرادات</a:t>
            </a:r>
            <a:endParaRPr lang="en-US" sz="900" dirty="0">
              <a:solidFill>
                <a:schemeClr val="tx2"/>
              </a:solidFill>
              <a:latin typeface="Sakkal Majalla" panose="02000000000000000000" pitchFamily="2" charset="-78"/>
              <a:cs typeface="Sakkal Majalla" panose="02000000000000000000" pitchFamily="2" charset="-78"/>
            </a:endParaRPr>
          </a:p>
        </p:txBody>
      </p:sp>
      <p:sp>
        <p:nvSpPr>
          <p:cNvPr id="94" name="مربع نص 41">
            <a:extLst>
              <a:ext uri="{FF2B5EF4-FFF2-40B4-BE49-F238E27FC236}">
                <a16:creationId xmlns:a16="http://schemas.microsoft.com/office/drawing/2014/main" id="{C583BC4C-EF67-354D-2679-EEB08F40AE76}"/>
              </a:ext>
            </a:extLst>
          </p:cNvPr>
          <p:cNvSpPr txBox="1"/>
          <p:nvPr/>
        </p:nvSpPr>
        <p:spPr>
          <a:xfrm>
            <a:off x="1861887" y="3179059"/>
            <a:ext cx="2523186" cy="923330"/>
          </a:xfrm>
          <a:prstGeom prst="rect">
            <a:avLst/>
          </a:prstGeom>
        </p:spPr>
        <p:txBody>
          <a:bodyPr wrap="square" rtlCol="1">
            <a:spAutoFit/>
          </a:bodyPr>
          <a:lstStyle/>
          <a:p>
            <a:pPr algn="r"/>
            <a:r>
              <a:rPr lang="en-US" sz="900" b="1" dirty="0" err="1">
                <a:solidFill>
                  <a:schemeClr val="tx2"/>
                </a:solidFill>
                <a:latin typeface="Sakkal Majalla" panose="02000000000000000000" pitchFamily="2" charset="-78"/>
                <a:cs typeface="Sakkal Majalla" panose="02000000000000000000" pitchFamily="2" charset="-78"/>
              </a:rPr>
              <a:t>نقاط</a:t>
            </a:r>
            <a:r>
              <a:rPr lang="en-US" sz="900" b="1" dirty="0">
                <a:solidFill>
                  <a:schemeClr val="tx2"/>
                </a:solidFill>
                <a:latin typeface="Sakkal Majalla" panose="02000000000000000000" pitchFamily="2" charset="-78"/>
                <a:cs typeface="Sakkal Majalla" panose="02000000000000000000" pitchFamily="2" charset="-78"/>
              </a:rPr>
              <a:t> </a:t>
            </a:r>
            <a:r>
              <a:rPr lang="en-US" sz="900" b="1" dirty="0" err="1">
                <a:solidFill>
                  <a:schemeClr val="tx2"/>
                </a:solidFill>
                <a:latin typeface="Sakkal Majalla" panose="02000000000000000000" pitchFamily="2" charset="-78"/>
                <a:cs typeface="Sakkal Majalla" panose="02000000000000000000" pitchFamily="2" charset="-78"/>
              </a:rPr>
              <a:t>الضعف</a:t>
            </a:r>
            <a:r>
              <a:rPr lang="en-US" sz="900" b="1" dirty="0">
                <a:solidFill>
                  <a:schemeClr val="tx2"/>
                </a:solidFill>
                <a:latin typeface="Sakkal Majalla" panose="02000000000000000000" pitchFamily="2" charset="-78"/>
                <a:cs typeface="Sakkal Majalla" panose="02000000000000000000" pitchFamily="2" charset="-78"/>
              </a:rPr>
              <a:t>:</a:t>
            </a:r>
          </a:p>
          <a:p>
            <a:pPr algn="r"/>
            <a:r>
              <a:rPr lang="en-US" sz="900" dirty="0" err="1">
                <a:solidFill>
                  <a:schemeClr val="tx2"/>
                </a:solidFill>
                <a:latin typeface="Sakkal Majalla" panose="02000000000000000000" pitchFamily="2" charset="-78"/>
                <a:cs typeface="Sakkal Majalla" panose="02000000000000000000" pitchFamily="2" charset="-78"/>
              </a:rPr>
              <a:t>الهدف</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عام</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ولا</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يُظهر</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كيف</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سيتم</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تحقيق</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الاستدامة</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عن</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طريق</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تنويع</a:t>
            </a:r>
            <a:r>
              <a:rPr lang="en-US" sz="900" dirty="0">
                <a:solidFill>
                  <a:schemeClr val="tx2"/>
                </a:solidFill>
                <a:latin typeface="Sakkal Majalla" panose="02000000000000000000" pitchFamily="2" charset="-78"/>
                <a:cs typeface="Sakkal Majalla" panose="02000000000000000000" pitchFamily="2" charset="-78"/>
              </a:rPr>
              <a:t> الاستثمارات؟ </a:t>
            </a:r>
            <a:r>
              <a:rPr lang="en-US" sz="900" dirty="0" err="1">
                <a:solidFill>
                  <a:schemeClr val="tx2"/>
                </a:solidFill>
                <a:latin typeface="Sakkal Majalla" panose="02000000000000000000" pitchFamily="2" charset="-78"/>
                <a:cs typeface="Sakkal Majalla" panose="02000000000000000000" pitchFamily="2" charset="-78"/>
              </a:rPr>
              <a:t>خفض</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التكاليف</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أو</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تطوير</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نماذج</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تمويل</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جديدة</a:t>
            </a:r>
            <a:r>
              <a:rPr lang="en-US" sz="900" dirty="0">
                <a:solidFill>
                  <a:schemeClr val="tx2"/>
                </a:solidFill>
                <a:latin typeface="Sakkal Majalla" panose="02000000000000000000" pitchFamily="2" charset="-78"/>
                <a:cs typeface="Sakkal Majalla" panose="02000000000000000000" pitchFamily="2" charset="-78"/>
              </a:rPr>
              <a:t>؟</a:t>
            </a:r>
          </a:p>
          <a:p>
            <a:pPr algn="r"/>
            <a:r>
              <a:rPr lang="en-US" sz="900" dirty="0" err="1">
                <a:solidFill>
                  <a:schemeClr val="tx2"/>
                </a:solidFill>
                <a:latin typeface="Sakkal Majalla" panose="02000000000000000000" pitchFamily="2" charset="-78"/>
                <a:cs typeface="Sakkal Majalla" panose="02000000000000000000" pitchFamily="2" charset="-78"/>
              </a:rPr>
              <a:t>لا</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توجد</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آليات</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قياس</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أو</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مؤشرات</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مالية</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واضحة</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مثل</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نسبة</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العائد</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على</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الاستثمار</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التدفقات</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النقدية</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الربحية</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طويلة</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المدى</a:t>
            </a:r>
            <a:endParaRPr lang="en-US" sz="900" dirty="0">
              <a:solidFill>
                <a:schemeClr val="tx2"/>
              </a:solidFill>
              <a:latin typeface="Sakkal Majalla" panose="02000000000000000000" pitchFamily="2" charset="-78"/>
              <a:cs typeface="Sakkal Majalla" panose="02000000000000000000" pitchFamily="2" charset="-78"/>
            </a:endParaRPr>
          </a:p>
          <a:p>
            <a:pPr algn="r"/>
            <a:r>
              <a:rPr lang="en-US" sz="900" dirty="0" err="1">
                <a:solidFill>
                  <a:schemeClr val="tx2"/>
                </a:solidFill>
                <a:latin typeface="Sakkal Majalla" panose="02000000000000000000" pitchFamily="2" charset="-78"/>
                <a:cs typeface="Sakkal Majalla" panose="02000000000000000000" pitchFamily="2" charset="-78"/>
              </a:rPr>
              <a:t>لا</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يشير</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إلى</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العلاقة</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بين</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الاستدامة</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المالية</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والقطاعات</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المستهدفة</a:t>
            </a:r>
            <a:endParaRPr lang="en-US" sz="900" dirty="0">
              <a:solidFill>
                <a:schemeClr val="tx2"/>
              </a:solidFill>
              <a:latin typeface="Sakkal Majalla" panose="02000000000000000000" pitchFamily="2" charset="-78"/>
              <a:cs typeface="Sakkal Majalla" panose="02000000000000000000" pitchFamily="2" charset="-78"/>
            </a:endParaRPr>
          </a:p>
        </p:txBody>
      </p:sp>
      <p:sp>
        <p:nvSpPr>
          <p:cNvPr id="95" name="مربع نص 42">
            <a:extLst>
              <a:ext uri="{FF2B5EF4-FFF2-40B4-BE49-F238E27FC236}">
                <a16:creationId xmlns:a16="http://schemas.microsoft.com/office/drawing/2014/main" id="{6F0D9AEB-4A68-4385-3D75-B8055FC8C284}"/>
              </a:ext>
            </a:extLst>
          </p:cNvPr>
          <p:cNvSpPr txBox="1"/>
          <p:nvPr/>
        </p:nvSpPr>
        <p:spPr>
          <a:xfrm>
            <a:off x="417532" y="3179059"/>
            <a:ext cx="1206802" cy="923330"/>
          </a:xfrm>
          <a:prstGeom prst="rect">
            <a:avLst/>
          </a:prstGeom>
        </p:spPr>
        <p:txBody>
          <a:bodyPr wrap="square" rtlCol="1">
            <a:spAutoFit/>
          </a:bodyPr>
          <a:lstStyle/>
          <a:p>
            <a:pPr algn="r"/>
            <a:r>
              <a:rPr lang="en-US" sz="900" b="1">
                <a:solidFill>
                  <a:schemeClr val="tx2"/>
                </a:solidFill>
                <a:latin typeface="Sakkal Majalla" panose="02000000000000000000" pitchFamily="2" charset="-78"/>
                <a:cs typeface="Sakkal Majalla" panose="02000000000000000000" pitchFamily="2" charset="-78"/>
              </a:rPr>
              <a:t>التوصية:</a:t>
            </a:r>
          </a:p>
          <a:p>
            <a:pPr algn="r"/>
            <a:r>
              <a:rPr lang="en-US" sz="900">
                <a:solidFill>
                  <a:schemeClr val="tx2"/>
                </a:solidFill>
                <a:latin typeface="Sakkal Majalla" panose="02000000000000000000" pitchFamily="2" charset="-78"/>
                <a:cs typeface="Sakkal Majalla" panose="02000000000000000000" pitchFamily="2" charset="-78"/>
              </a:rPr>
              <a:t>ربط الهدف بمحركات الاستدامة الحقيقية للشركة, وضع هدف واضح لقياسه, تحديده زمنيًا, وإدراجه مفهوم الاستدامة ضمن الرؤية/الرسالة</a:t>
            </a:r>
            <a:endParaRPr lang="en-US" sz="900" dirty="0">
              <a:solidFill>
                <a:schemeClr val="tx2"/>
              </a:solidFill>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1536067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A512AA-26D1-8A44-9935-7F26B77078D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009303-E1E8-79B4-F353-1ED69C3C1153}"/>
              </a:ext>
            </a:extLst>
          </p:cNvPr>
          <p:cNvSpPr>
            <a:spLocks noGrp="1"/>
          </p:cNvSpPr>
          <p:nvPr>
            <p:ph type="sldNum" sz="quarter" idx="4"/>
          </p:nvPr>
        </p:nvSpPr>
        <p:spPr/>
        <p:txBody>
          <a:bodyPr/>
          <a:lstStyle/>
          <a:p>
            <a:fld id="{402EAA05-6333-46EE-AAC8-A5AD6A996142}" type="slidenum">
              <a:rPr lang="en-US" smtClean="0"/>
              <a:t>32</a:t>
            </a:fld>
            <a:endParaRPr lang="en-US" dirty="0"/>
          </a:p>
        </p:txBody>
      </p:sp>
      <p:sp>
        <p:nvSpPr>
          <p:cNvPr id="3" name="Title 1">
            <a:extLst>
              <a:ext uri="{FF2B5EF4-FFF2-40B4-BE49-F238E27FC236}">
                <a16:creationId xmlns:a16="http://schemas.microsoft.com/office/drawing/2014/main" id="{6707528D-1BAA-09D2-474E-F8535D37A202}"/>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nSpc>
                <a:spcPct val="115000"/>
              </a:lnSpc>
              <a:spcAft>
                <a:spcPts val="300"/>
              </a:spcAft>
            </a:pPr>
            <a:r>
              <a:rPr lang="en-US" sz="1800" kern="100">
                <a:latin typeface="Aptos" panose="020B0004020202020204" pitchFamily="34" charset="0"/>
                <a:ea typeface="Aptos" panose="020B0004020202020204" pitchFamily="34" charset="0"/>
                <a:cs typeface="Sakkal Majalla" panose="02000000000000000000" pitchFamily="2" charset="-78"/>
              </a:rPr>
              <a:t>معايير تقييم الأهداف الاستراتيجية</a:t>
            </a:r>
            <a:endParaRPr lang="en-US" sz="1800" kern="100" dirty="0">
              <a:latin typeface="Aptos" panose="020B0004020202020204" pitchFamily="34" charset="0"/>
              <a:ea typeface="Aptos" panose="020B0004020202020204" pitchFamily="34" charset="0"/>
              <a:cs typeface="Sakkal Majalla" panose="02000000000000000000" pitchFamily="2" charset="-78"/>
            </a:endParaRPr>
          </a:p>
        </p:txBody>
      </p:sp>
      <p:sp>
        <p:nvSpPr>
          <p:cNvPr id="4" name="Rectangle 3">
            <a:extLst>
              <a:ext uri="{FF2B5EF4-FFF2-40B4-BE49-F238E27FC236}">
                <a16:creationId xmlns:a16="http://schemas.microsoft.com/office/drawing/2014/main" id="{8A0CF4D3-8484-C550-D882-5C831ABD065A}"/>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algn="r" rtl="1"/>
            <a:endParaRPr lang="en-US" sz="253" dirty="0"/>
          </a:p>
        </p:txBody>
      </p:sp>
      <p:sp>
        <p:nvSpPr>
          <p:cNvPr id="5" name="Subtitle 2">
            <a:extLst>
              <a:ext uri="{FF2B5EF4-FFF2-40B4-BE49-F238E27FC236}">
                <a16:creationId xmlns:a16="http://schemas.microsoft.com/office/drawing/2014/main" id="{91263C53-BE3A-8905-FE9D-EC55B4105062}"/>
              </a:ext>
            </a:extLst>
          </p:cNvPr>
          <p:cNvSpPr txBox="1">
            <a:spLocks/>
          </p:cNvSpPr>
          <p:nvPr/>
        </p:nvSpPr>
        <p:spPr>
          <a:xfrm>
            <a:off x="4112596" y="794011"/>
            <a:ext cx="4745952" cy="305853"/>
          </a:xfrm>
          <a:prstGeom prst="rect">
            <a:avLst/>
          </a:prstGeom>
          <a:noFill/>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defRPr/>
            </a:pPr>
            <a:r>
              <a:rPr lang="en-US" sz="1500" kern="0" dirty="0" err="1">
                <a:solidFill>
                  <a:srgbClr val="44546A"/>
                </a:solidFill>
                <a:latin typeface="Sakkal Majalla" panose="02000000000000000000" pitchFamily="2" charset="-78"/>
                <a:cs typeface="Sakkal Majalla" panose="02000000000000000000" pitchFamily="2" charset="-78"/>
              </a:rPr>
              <a:t>الهدف</a:t>
            </a:r>
            <a:r>
              <a:rPr lang="en-US" sz="1500" kern="0" dirty="0">
                <a:solidFill>
                  <a:srgbClr val="44546A"/>
                </a:solidFill>
                <a:latin typeface="Sakkal Majalla" panose="02000000000000000000" pitchFamily="2" charset="-78"/>
                <a:cs typeface="Sakkal Majalla" panose="02000000000000000000" pitchFamily="2" charset="-78"/>
              </a:rPr>
              <a:t> الاستراتيجي </a:t>
            </a:r>
            <a:r>
              <a:rPr lang="en-US" sz="1500" kern="0" dirty="0" err="1">
                <a:solidFill>
                  <a:srgbClr val="44546A"/>
                </a:solidFill>
                <a:latin typeface="Sakkal Majalla" panose="02000000000000000000" pitchFamily="2" charset="-78"/>
                <a:cs typeface="Sakkal Majalla" panose="02000000000000000000" pitchFamily="2" charset="-78"/>
              </a:rPr>
              <a:t>الثالث</a:t>
            </a:r>
            <a:endParaRPr lang="en-US" sz="1500" kern="0" dirty="0">
              <a:solidFill>
                <a:srgbClr val="44546A"/>
              </a:solidFill>
              <a:latin typeface="Sakkal Majalla" panose="02000000000000000000" pitchFamily="2" charset="-78"/>
              <a:cs typeface="Sakkal Majalla" panose="02000000000000000000" pitchFamily="2" charset="-78"/>
            </a:endParaRPr>
          </a:p>
        </p:txBody>
      </p:sp>
      <p:sp>
        <p:nvSpPr>
          <p:cNvPr id="8" name="Freeform: Shape 7">
            <a:extLst>
              <a:ext uri="{FF2B5EF4-FFF2-40B4-BE49-F238E27FC236}">
                <a16:creationId xmlns:a16="http://schemas.microsoft.com/office/drawing/2014/main" id="{504F43A5-DD82-0218-0BB3-1AA81AED9B1D}"/>
              </a:ext>
            </a:extLst>
          </p:cNvPr>
          <p:cNvSpPr/>
          <p:nvPr/>
        </p:nvSpPr>
        <p:spPr>
          <a:xfrm flipH="1">
            <a:off x="7440470" y="1268688"/>
            <a:ext cx="1703530" cy="3407060"/>
          </a:xfrm>
          <a:custGeom>
            <a:avLst/>
            <a:gdLst>
              <a:gd name="connsiteX0" fmla="*/ 0 w 1703530"/>
              <a:gd name="connsiteY0" fmla="*/ 0 h 3407060"/>
              <a:gd name="connsiteX1" fmla="*/ 1703530 w 1703530"/>
              <a:gd name="connsiteY1" fmla="*/ 1703530 h 3407060"/>
              <a:gd name="connsiteX2" fmla="*/ 0 w 1703530"/>
              <a:gd name="connsiteY2" fmla="*/ 3407060 h 3407060"/>
            </a:gdLst>
            <a:ahLst/>
            <a:cxnLst>
              <a:cxn ang="0">
                <a:pos x="connsiteX0" y="connsiteY0"/>
              </a:cxn>
              <a:cxn ang="0">
                <a:pos x="connsiteX1" y="connsiteY1"/>
              </a:cxn>
              <a:cxn ang="0">
                <a:pos x="connsiteX2" y="connsiteY2"/>
              </a:cxn>
            </a:cxnLst>
            <a:rect l="l" t="t" r="r" b="b"/>
            <a:pathLst>
              <a:path w="1703530" h="3407060">
                <a:moveTo>
                  <a:pt x="0" y="0"/>
                </a:moveTo>
                <a:cubicBezTo>
                  <a:pt x="940834" y="0"/>
                  <a:pt x="1703530" y="762696"/>
                  <a:pt x="1703530" y="1703530"/>
                </a:cubicBezTo>
                <a:cubicBezTo>
                  <a:pt x="1703530" y="2644364"/>
                  <a:pt x="940834" y="3407060"/>
                  <a:pt x="0" y="3407060"/>
                </a:cubicBezTo>
                <a:close/>
              </a:path>
            </a:pathLst>
          </a:custGeom>
          <a:solidFill>
            <a:schemeClr val="accent1"/>
          </a:solidFill>
          <a:ln w="0" cap="flat">
            <a:noFill/>
            <a:prstDash val="solid"/>
            <a:miter/>
          </a:ln>
          <a:effectLst>
            <a:outerShdw blurRad="63500" sx="102000" sy="102000" algn="ctr" rotWithShape="0">
              <a:prstClr val="black">
                <a:alpha val="40000"/>
              </a:prstClr>
            </a:outerShdw>
          </a:effectLst>
        </p:spPr>
        <p:txBody>
          <a:bodyPr wrap="square" rtlCol="0" anchor="ctr">
            <a:noAutofit/>
          </a:bodyPr>
          <a:lstStyle/>
          <a:p>
            <a:pPr marL="0" algn="r" defTabSz="457200" rtl="1" eaLnBrk="1" latinLnBrk="0" hangingPunct="1"/>
            <a:endParaRPr lang="en-US" dirty="0"/>
          </a:p>
        </p:txBody>
      </p:sp>
      <p:sp>
        <p:nvSpPr>
          <p:cNvPr id="46" name="Subtitle 2">
            <a:extLst>
              <a:ext uri="{FF2B5EF4-FFF2-40B4-BE49-F238E27FC236}">
                <a16:creationId xmlns:a16="http://schemas.microsoft.com/office/drawing/2014/main" id="{D5448C7E-D6EA-3A1A-040C-6ABDCB5DFC37}"/>
              </a:ext>
            </a:extLst>
          </p:cNvPr>
          <p:cNvSpPr txBox="1">
            <a:spLocks/>
          </p:cNvSpPr>
          <p:nvPr/>
        </p:nvSpPr>
        <p:spPr>
          <a:xfrm>
            <a:off x="7429598" y="1951170"/>
            <a:ext cx="1523254" cy="2042097"/>
          </a:xfrm>
          <a:prstGeom prst="rect">
            <a:avLst/>
          </a:prstGeom>
          <a:noFill/>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defRPr/>
            </a:pPr>
            <a:r>
              <a:rPr lang="en-US" b="1" kern="0" dirty="0" err="1">
                <a:solidFill>
                  <a:schemeClr val="bg1"/>
                </a:solidFill>
                <a:latin typeface="Sakkal Majalla" panose="02000000000000000000" pitchFamily="2" charset="-78"/>
                <a:cs typeface="Sakkal Majalla" panose="02000000000000000000" pitchFamily="2" charset="-78"/>
              </a:rPr>
              <a:t>التوسع</a:t>
            </a:r>
            <a:r>
              <a:rPr lang="en-US" b="1" kern="0" dirty="0">
                <a:solidFill>
                  <a:schemeClr val="bg1"/>
                </a:solidFill>
                <a:latin typeface="Sakkal Majalla" panose="02000000000000000000" pitchFamily="2" charset="-78"/>
                <a:cs typeface="Sakkal Majalla" panose="02000000000000000000" pitchFamily="2" charset="-78"/>
              </a:rPr>
              <a:t> </a:t>
            </a:r>
            <a:r>
              <a:rPr lang="en-US" b="1" kern="0" dirty="0" err="1">
                <a:solidFill>
                  <a:schemeClr val="bg1"/>
                </a:solidFill>
                <a:latin typeface="Sakkal Majalla" panose="02000000000000000000" pitchFamily="2" charset="-78"/>
                <a:cs typeface="Sakkal Majalla" panose="02000000000000000000" pitchFamily="2" charset="-78"/>
              </a:rPr>
              <a:t>والنمو</a:t>
            </a:r>
            <a:r>
              <a:rPr lang="en-US" b="1" kern="0" dirty="0">
                <a:solidFill>
                  <a:schemeClr val="bg1"/>
                </a:solidFill>
                <a:latin typeface="Sakkal Majalla" panose="02000000000000000000" pitchFamily="2" charset="-78"/>
                <a:cs typeface="Sakkal Majalla" panose="02000000000000000000" pitchFamily="2" charset="-78"/>
              </a:rPr>
              <a:t> في </a:t>
            </a:r>
            <a:r>
              <a:rPr lang="en-US" b="1" kern="0" dirty="0" err="1">
                <a:solidFill>
                  <a:schemeClr val="bg1"/>
                </a:solidFill>
                <a:latin typeface="Sakkal Majalla" panose="02000000000000000000" pitchFamily="2" charset="-78"/>
                <a:cs typeface="Sakkal Majalla" panose="02000000000000000000" pitchFamily="2" charset="-78"/>
              </a:rPr>
              <a:t>قطاعات</a:t>
            </a:r>
            <a:r>
              <a:rPr lang="en-US" b="1" kern="0" dirty="0">
                <a:solidFill>
                  <a:schemeClr val="bg1"/>
                </a:solidFill>
                <a:latin typeface="Sakkal Majalla" panose="02000000000000000000" pitchFamily="2" charset="-78"/>
                <a:cs typeface="Sakkal Majalla" panose="02000000000000000000" pitchFamily="2" charset="-78"/>
              </a:rPr>
              <a:t> </a:t>
            </a:r>
            <a:r>
              <a:rPr lang="en-US" b="1" kern="0" dirty="0" err="1">
                <a:solidFill>
                  <a:schemeClr val="bg1"/>
                </a:solidFill>
                <a:latin typeface="Sakkal Majalla" panose="02000000000000000000" pitchFamily="2" charset="-78"/>
                <a:cs typeface="Sakkal Majalla" panose="02000000000000000000" pitchFamily="2" charset="-78"/>
              </a:rPr>
              <a:t>ذات</a:t>
            </a:r>
            <a:r>
              <a:rPr lang="en-US" b="1" kern="0" dirty="0">
                <a:solidFill>
                  <a:schemeClr val="bg1"/>
                </a:solidFill>
                <a:latin typeface="Sakkal Majalla" panose="02000000000000000000" pitchFamily="2" charset="-78"/>
                <a:cs typeface="Sakkal Majalla" panose="02000000000000000000" pitchFamily="2" charset="-78"/>
              </a:rPr>
              <a:t> </a:t>
            </a:r>
            <a:r>
              <a:rPr lang="en-US" b="1" kern="0" dirty="0" err="1">
                <a:solidFill>
                  <a:schemeClr val="bg1"/>
                </a:solidFill>
                <a:latin typeface="Sakkal Majalla" panose="02000000000000000000" pitchFamily="2" charset="-78"/>
                <a:cs typeface="Sakkal Majalla" panose="02000000000000000000" pitchFamily="2" charset="-78"/>
              </a:rPr>
              <a:t>قيمة</a:t>
            </a:r>
            <a:r>
              <a:rPr lang="en-US" b="1" kern="0" dirty="0">
                <a:solidFill>
                  <a:schemeClr val="bg1"/>
                </a:solidFill>
                <a:latin typeface="Sakkal Majalla" panose="02000000000000000000" pitchFamily="2" charset="-78"/>
                <a:cs typeface="Sakkal Majalla" panose="02000000000000000000" pitchFamily="2" charset="-78"/>
              </a:rPr>
              <a:t> </a:t>
            </a:r>
            <a:r>
              <a:rPr lang="en-US" b="1" kern="0" dirty="0" err="1">
                <a:solidFill>
                  <a:schemeClr val="bg1"/>
                </a:solidFill>
                <a:latin typeface="Sakkal Majalla" panose="02000000000000000000" pitchFamily="2" charset="-78"/>
                <a:cs typeface="Sakkal Majalla" panose="02000000000000000000" pitchFamily="2" charset="-78"/>
              </a:rPr>
              <a:t>مضافة</a:t>
            </a:r>
            <a:endParaRPr lang="en-US" b="1" kern="0" dirty="0">
              <a:solidFill>
                <a:schemeClr val="bg1"/>
              </a:solidFill>
              <a:latin typeface="Sakkal Majalla" panose="02000000000000000000" pitchFamily="2" charset="-78"/>
              <a:cs typeface="Sakkal Majalla" panose="02000000000000000000" pitchFamily="2" charset="-78"/>
            </a:endParaRPr>
          </a:p>
        </p:txBody>
      </p:sp>
      <p:sp>
        <p:nvSpPr>
          <p:cNvPr id="27" name="Rectangle: Rounded Corners 26">
            <a:extLst>
              <a:ext uri="{FF2B5EF4-FFF2-40B4-BE49-F238E27FC236}">
                <a16:creationId xmlns:a16="http://schemas.microsoft.com/office/drawing/2014/main" id="{91DDA874-3282-979F-1E49-9D9F7AF13F91}"/>
              </a:ext>
            </a:extLst>
          </p:cNvPr>
          <p:cNvSpPr/>
          <p:nvPr/>
        </p:nvSpPr>
        <p:spPr>
          <a:xfrm flipH="1">
            <a:off x="3178272" y="1988496"/>
            <a:ext cx="1280160" cy="1000374"/>
          </a:xfrm>
          <a:prstGeom prst="roundRect">
            <a:avLst>
              <a:gd name="adj" fmla="val 5930"/>
            </a:avLst>
          </a:prstGeom>
          <a:solidFill>
            <a:schemeClr val="accent4">
              <a:lumMod val="20000"/>
              <a:lumOff val="80000"/>
            </a:schemeClr>
          </a:solidFill>
          <a:ln>
            <a:noFill/>
          </a:ln>
        </p:spPr>
        <p:txBody>
          <a:bodyPr vert="horz" wrap="square" lIns="0" tIns="182880" rIns="0" bIns="0" rtlCol="0" anchor="t">
            <a:noAutofit/>
          </a:bodyPr>
          <a:lstStyle/>
          <a:p>
            <a:pPr algn="ctr" defTabSz="342883" rtl="1">
              <a:defRPr/>
            </a:pPr>
            <a:r>
              <a:rPr lang="en-US" sz="105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هل يمكن تحقيقه بموارد</a:t>
            </a:r>
            <a:br>
              <a:rPr lang="en-US" sz="105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br>
            <a:r>
              <a:rPr lang="en-US" sz="105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الشركة المتاحة ؟</a:t>
            </a:r>
            <a:endPar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25" name="Rectangle: Rounded Corners 24">
            <a:extLst>
              <a:ext uri="{FF2B5EF4-FFF2-40B4-BE49-F238E27FC236}">
                <a16:creationId xmlns:a16="http://schemas.microsoft.com/office/drawing/2014/main" id="{6FDC3F61-4088-6066-D2B8-BB8B81CA0CD4}"/>
              </a:ext>
            </a:extLst>
          </p:cNvPr>
          <p:cNvSpPr/>
          <p:nvPr/>
        </p:nvSpPr>
        <p:spPr>
          <a:xfrm flipH="1">
            <a:off x="3178272" y="1661391"/>
            <a:ext cx="1280160" cy="457200"/>
          </a:xfrm>
          <a:prstGeom prst="roundRect">
            <a:avLst/>
          </a:prstGeom>
          <a:solidFill>
            <a:schemeClr val="accent4">
              <a:lumMod val="60000"/>
              <a:lumOff val="40000"/>
            </a:schemeClr>
          </a:solidFill>
          <a:ln>
            <a:noFill/>
          </a:ln>
        </p:spPr>
        <p:txBody>
          <a:bodyPr vert="horz" wrap="square" lIns="0" tIns="0" rIns="0" bIns="0" rtlCol="0" anchor="b">
            <a:noAutofit/>
          </a:bodyPr>
          <a:lstStyle/>
          <a:p>
            <a:pPr algn="ctr" defTabSz="342883" rtl="1">
              <a:defRPr/>
            </a:pPr>
            <a: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قابلة للتحقيق</a:t>
            </a:r>
            <a:b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br>
            <a: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Achievable</a:t>
            </a:r>
            <a:endParaRPr lang="en-US" sz="1200" b="1" dirty="0">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endParaRPr>
          </a:p>
        </p:txBody>
      </p:sp>
      <p:grpSp>
        <p:nvGrpSpPr>
          <p:cNvPr id="59" name="Group 58">
            <a:extLst>
              <a:ext uri="{FF2B5EF4-FFF2-40B4-BE49-F238E27FC236}">
                <a16:creationId xmlns:a16="http://schemas.microsoft.com/office/drawing/2014/main" id="{1864514D-193D-A7A9-0905-B36A5A8A1C0A}"/>
              </a:ext>
            </a:extLst>
          </p:cNvPr>
          <p:cNvGrpSpPr/>
          <p:nvPr/>
        </p:nvGrpSpPr>
        <p:grpSpPr>
          <a:xfrm>
            <a:off x="3532029" y="1183004"/>
            <a:ext cx="572646" cy="554438"/>
            <a:chOff x="6795352" y="2694999"/>
            <a:chExt cx="572646" cy="554438"/>
          </a:xfrm>
          <a:effectLst>
            <a:outerShdw blurRad="63500" sx="102000" sy="102000" algn="ctr" rotWithShape="0">
              <a:prstClr val="black">
                <a:alpha val="40000"/>
              </a:prstClr>
            </a:outerShdw>
          </a:effectLst>
        </p:grpSpPr>
        <p:sp>
          <p:nvSpPr>
            <p:cNvPr id="26" name="Oval 25">
              <a:extLst>
                <a:ext uri="{FF2B5EF4-FFF2-40B4-BE49-F238E27FC236}">
                  <a16:creationId xmlns:a16="http://schemas.microsoft.com/office/drawing/2014/main" id="{5E4A534F-9395-54CA-160F-381CFD849F84}"/>
                </a:ext>
              </a:extLst>
            </p:cNvPr>
            <p:cNvSpPr/>
            <p:nvPr/>
          </p:nvSpPr>
          <p:spPr>
            <a:xfrm flipH="1">
              <a:off x="6795352" y="2694999"/>
              <a:ext cx="572646" cy="554438"/>
            </a:xfrm>
            <a:prstGeom prst="ellipse">
              <a:avLst/>
            </a:prstGeom>
            <a:solidFill>
              <a:schemeClr val="accent1"/>
            </a:solidFill>
            <a:ln>
              <a:noFill/>
            </a:ln>
          </p:spPr>
          <p:txBody>
            <a:bodyPr vert="horz" wrap="square" lIns="0" tIns="0" rIns="0" bIns="0" rtlCol="0" anchor="ctr">
              <a:noAutofit/>
            </a:bodyPr>
            <a:lstStyle/>
            <a:p>
              <a:pPr algn="ctr" defTabSz="342883" rtl="1">
                <a:defRPr/>
              </a:pP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40" name="Graphic 39">
              <a:extLst>
                <a:ext uri="{FF2B5EF4-FFF2-40B4-BE49-F238E27FC236}">
                  <a16:creationId xmlns:a16="http://schemas.microsoft.com/office/drawing/2014/main" id="{3EC338A0-9266-0B3C-636B-4329B9C44C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36932" y="2827475"/>
              <a:ext cx="289486" cy="289486"/>
            </a:xfrm>
            <a:prstGeom prst="rect">
              <a:avLst/>
            </a:prstGeom>
          </p:spPr>
        </p:pic>
      </p:grpSp>
      <p:sp>
        <p:nvSpPr>
          <p:cNvPr id="67" name="Freeform 143">
            <a:extLst>
              <a:ext uri="{FF2B5EF4-FFF2-40B4-BE49-F238E27FC236}">
                <a16:creationId xmlns:a16="http://schemas.microsoft.com/office/drawing/2014/main" id="{01DACFCE-9EB0-A950-941B-F063F49344DE}"/>
              </a:ext>
            </a:extLst>
          </p:cNvPr>
          <p:cNvSpPr>
            <a:spLocks/>
          </p:cNvSpPr>
          <p:nvPr/>
        </p:nvSpPr>
        <p:spPr bwMode="auto">
          <a:xfrm>
            <a:off x="3735701" y="2747710"/>
            <a:ext cx="165302" cy="149243"/>
          </a:xfrm>
          <a:custGeom>
            <a:avLst/>
            <a:gdLst>
              <a:gd name="T0" fmla="*/ 73 w 74"/>
              <a:gd name="T1" fmla="*/ 10 h 67"/>
              <a:gd name="T2" fmla="*/ 61 w 74"/>
              <a:gd name="T3" fmla="*/ 1 h 67"/>
              <a:gd name="T4" fmla="*/ 58 w 74"/>
              <a:gd name="T5" fmla="*/ 2 h 67"/>
              <a:gd name="T6" fmla="*/ 27 w 74"/>
              <a:gd name="T7" fmla="*/ 39 h 67"/>
              <a:gd name="T8" fmla="*/ 15 w 74"/>
              <a:gd name="T9" fmla="*/ 28 h 67"/>
              <a:gd name="T10" fmla="*/ 11 w 74"/>
              <a:gd name="T11" fmla="*/ 29 h 67"/>
              <a:gd name="T12" fmla="*/ 1 w 74"/>
              <a:gd name="T13" fmla="*/ 39 h 67"/>
              <a:gd name="T14" fmla="*/ 2 w 74"/>
              <a:gd name="T15" fmla="*/ 43 h 67"/>
              <a:gd name="T16" fmla="*/ 27 w 74"/>
              <a:gd name="T17" fmla="*/ 66 h 67"/>
              <a:gd name="T18" fmla="*/ 31 w 74"/>
              <a:gd name="T19" fmla="*/ 66 h 67"/>
              <a:gd name="T20" fmla="*/ 40 w 74"/>
              <a:gd name="T21" fmla="*/ 55 h 67"/>
              <a:gd name="T22" fmla="*/ 40 w 74"/>
              <a:gd name="T23" fmla="*/ 55 h 67"/>
              <a:gd name="T24" fmla="*/ 73 w 74"/>
              <a:gd name="T25" fmla="*/ 14 h 67"/>
              <a:gd name="T26" fmla="*/ 73 w 74"/>
              <a:gd name="T2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67">
                <a:moveTo>
                  <a:pt x="73" y="10"/>
                </a:moveTo>
                <a:cubicBezTo>
                  <a:pt x="61" y="1"/>
                  <a:pt x="61" y="1"/>
                  <a:pt x="61" y="1"/>
                </a:cubicBezTo>
                <a:cubicBezTo>
                  <a:pt x="60" y="0"/>
                  <a:pt x="59" y="0"/>
                  <a:pt x="58" y="2"/>
                </a:cubicBezTo>
                <a:cubicBezTo>
                  <a:pt x="27" y="39"/>
                  <a:pt x="27" y="39"/>
                  <a:pt x="27" y="39"/>
                </a:cubicBezTo>
                <a:cubicBezTo>
                  <a:pt x="15" y="28"/>
                  <a:pt x="15" y="28"/>
                  <a:pt x="15" y="28"/>
                </a:cubicBezTo>
                <a:cubicBezTo>
                  <a:pt x="14" y="27"/>
                  <a:pt x="12" y="28"/>
                  <a:pt x="11" y="29"/>
                </a:cubicBezTo>
                <a:cubicBezTo>
                  <a:pt x="1" y="39"/>
                  <a:pt x="1" y="39"/>
                  <a:pt x="1" y="39"/>
                </a:cubicBezTo>
                <a:cubicBezTo>
                  <a:pt x="0" y="40"/>
                  <a:pt x="1" y="42"/>
                  <a:pt x="2" y="43"/>
                </a:cubicBezTo>
                <a:cubicBezTo>
                  <a:pt x="27" y="66"/>
                  <a:pt x="27" y="66"/>
                  <a:pt x="27" y="66"/>
                </a:cubicBezTo>
                <a:cubicBezTo>
                  <a:pt x="28" y="67"/>
                  <a:pt x="30" y="67"/>
                  <a:pt x="31" y="66"/>
                </a:cubicBezTo>
                <a:cubicBezTo>
                  <a:pt x="40" y="55"/>
                  <a:pt x="40" y="55"/>
                  <a:pt x="40" y="55"/>
                </a:cubicBezTo>
                <a:cubicBezTo>
                  <a:pt x="40" y="55"/>
                  <a:pt x="40" y="55"/>
                  <a:pt x="40" y="55"/>
                </a:cubicBezTo>
                <a:cubicBezTo>
                  <a:pt x="73" y="14"/>
                  <a:pt x="73" y="14"/>
                  <a:pt x="73" y="14"/>
                </a:cubicBezTo>
                <a:cubicBezTo>
                  <a:pt x="74" y="13"/>
                  <a:pt x="74" y="11"/>
                  <a:pt x="73" y="10"/>
                </a:cubicBezTo>
                <a:close/>
              </a:path>
            </a:pathLst>
          </a:custGeom>
          <a:solidFill>
            <a:srgbClr val="00B050"/>
          </a:solidFill>
          <a:ln>
            <a:noFill/>
          </a:ln>
        </p:spPr>
        <p:txBody>
          <a:bodyPr vert="horz" wrap="square" lIns="34290" tIns="17145" rIns="34290" bIns="17145" numCol="1" anchor="t" anchorCtr="0" compatLnSpc="1">
            <a:prstTxWarp prst="textNoShape">
              <a:avLst/>
            </a:prstTxWarp>
          </a:bodyPr>
          <a:lstStyle/>
          <a:p>
            <a:endParaRPr lang="en-US" sz="253" dirty="0">
              <a:solidFill>
                <a:schemeClr val="accent6"/>
              </a:solidFill>
            </a:endParaRPr>
          </a:p>
        </p:txBody>
      </p:sp>
      <p:sp>
        <p:nvSpPr>
          <p:cNvPr id="20" name="Rectangle: Rounded Corners 19">
            <a:extLst>
              <a:ext uri="{FF2B5EF4-FFF2-40B4-BE49-F238E27FC236}">
                <a16:creationId xmlns:a16="http://schemas.microsoft.com/office/drawing/2014/main" id="{C89496A0-2305-B949-92CD-B23E2803CBB7}"/>
              </a:ext>
            </a:extLst>
          </p:cNvPr>
          <p:cNvSpPr/>
          <p:nvPr/>
        </p:nvSpPr>
        <p:spPr>
          <a:xfrm flipH="1">
            <a:off x="5939011" y="1988496"/>
            <a:ext cx="1280160" cy="1000374"/>
          </a:xfrm>
          <a:prstGeom prst="roundRect">
            <a:avLst>
              <a:gd name="adj" fmla="val 5930"/>
            </a:avLst>
          </a:prstGeom>
          <a:solidFill>
            <a:schemeClr val="accent4">
              <a:lumMod val="20000"/>
              <a:lumOff val="80000"/>
            </a:schemeClr>
          </a:solidFill>
          <a:ln>
            <a:noFill/>
          </a:ln>
        </p:spPr>
        <p:txBody>
          <a:bodyPr vert="horz" wrap="square" lIns="0" tIns="182880" rIns="0" bIns="0" rtlCol="0" anchor="t">
            <a:noAutofit/>
          </a:bodyPr>
          <a:lstStyle/>
          <a:p>
            <a:pPr algn="ctr" defTabSz="342883" rtl="1">
              <a:defRPr/>
            </a:pPr>
            <a:r>
              <a:rPr lang="en-US" sz="105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هل الهدف واضح ومحدد؟ </a:t>
            </a:r>
            <a:endPar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9" name="Rectangle: Rounded Corners 8">
            <a:extLst>
              <a:ext uri="{FF2B5EF4-FFF2-40B4-BE49-F238E27FC236}">
                <a16:creationId xmlns:a16="http://schemas.microsoft.com/office/drawing/2014/main" id="{D7E1E35E-8068-F44F-8D54-6BF1A5ACB12B}"/>
              </a:ext>
            </a:extLst>
          </p:cNvPr>
          <p:cNvSpPr/>
          <p:nvPr/>
        </p:nvSpPr>
        <p:spPr>
          <a:xfrm flipH="1">
            <a:off x="5939011" y="1661391"/>
            <a:ext cx="1280160" cy="457200"/>
          </a:xfrm>
          <a:prstGeom prst="roundRect">
            <a:avLst/>
          </a:prstGeom>
          <a:solidFill>
            <a:schemeClr val="accent4">
              <a:lumMod val="60000"/>
              <a:lumOff val="40000"/>
            </a:schemeClr>
          </a:solidFill>
          <a:ln>
            <a:noFill/>
          </a:ln>
        </p:spPr>
        <p:txBody>
          <a:bodyPr vert="horz" wrap="square" lIns="0" tIns="0" rIns="0" bIns="0" rtlCol="0" anchor="b">
            <a:noAutofit/>
          </a:bodyPr>
          <a:lstStyle/>
          <a:p>
            <a:pPr algn="ctr" defTabSz="342883" rtl="1">
              <a:defRPr/>
            </a:pPr>
            <a: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محددة</a:t>
            </a:r>
            <a:b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br>
            <a: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Specific</a:t>
            </a:r>
            <a:endParaRPr lang="en-US" sz="1200" b="1" dirty="0">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endParaRPr>
          </a:p>
        </p:txBody>
      </p:sp>
      <p:grpSp>
        <p:nvGrpSpPr>
          <p:cNvPr id="47" name="Group 46">
            <a:extLst>
              <a:ext uri="{FF2B5EF4-FFF2-40B4-BE49-F238E27FC236}">
                <a16:creationId xmlns:a16="http://schemas.microsoft.com/office/drawing/2014/main" id="{27047E92-9B39-48F3-D74F-4691F8E85197}"/>
              </a:ext>
            </a:extLst>
          </p:cNvPr>
          <p:cNvGrpSpPr/>
          <p:nvPr/>
        </p:nvGrpSpPr>
        <p:grpSpPr>
          <a:xfrm>
            <a:off x="6292768" y="1183004"/>
            <a:ext cx="572646" cy="554438"/>
            <a:chOff x="7205752" y="1506665"/>
            <a:chExt cx="572646" cy="554438"/>
          </a:xfrm>
          <a:effectLst>
            <a:outerShdw blurRad="63500" sx="102000" sy="102000" algn="ctr" rotWithShape="0">
              <a:prstClr val="black">
                <a:alpha val="40000"/>
              </a:prstClr>
            </a:outerShdw>
          </a:effectLst>
        </p:grpSpPr>
        <p:sp>
          <p:nvSpPr>
            <p:cNvPr id="10" name="Oval 9">
              <a:extLst>
                <a:ext uri="{FF2B5EF4-FFF2-40B4-BE49-F238E27FC236}">
                  <a16:creationId xmlns:a16="http://schemas.microsoft.com/office/drawing/2014/main" id="{4E2D56C5-C35B-AF37-E64C-09BB00C2681A}"/>
                </a:ext>
              </a:extLst>
            </p:cNvPr>
            <p:cNvSpPr/>
            <p:nvPr/>
          </p:nvSpPr>
          <p:spPr>
            <a:xfrm flipH="1">
              <a:off x="7205752" y="1506665"/>
              <a:ext cx="572646" cy="554438"/>
            </a:xfrm>
            <a:prstGeom prst="ellipse">
              <a:avLst/>
            </a:prstGeom>
            <a:solidFill>
              <a:schemeClr val="accent1"/>
            </a:solidFill>
            <a:ln>
              <a:noFill/>
            </a:ln>
          </p:spPr>
          <p:txBody>
            <a:bodyPr vert="horz" wrap="square" lIns="0" tIns="0" rIns="0" bIns="0" rtlCol="0" anchor="ctr">
              <a:noAutofit/>
            </a:bodyPr>
            <a:lstStyle/>
            <a:p>
              <a:pPr algn="ctr" defTabSz="342883" rtl="1">
                <a:defRPr/>
              </a:pP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35" name="Graphic 34">
              <a:extLst>
                <a:ext uri="{FF2B5EF4-FFF2-40B4-BE49-F238E27FC236}">
                  <a16:creationId xmlns:a16="http://schemas.microsoft.com/office/drawing/2014/main" id="{0163C55A-BBB5-ADA5-E57F-1041B33336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27360" y="1605774"/>
              <a:ext cx="329431" cy="356220"/>
            </a:xfrm>
            <a:prstGeom prst="rect">
              <a:avLst/>
            </a:prstGeom>
          </p:spPr>
        </p:pic>
      </p:grpSp>
      <p:sp>
        <p:nvSpPr>
          <p:cNvPr id="68" name="Freeform 142">
            <a:extLst>
              <a:ext uri="{FF2B5EF4-FFF2-40B4-BE49-F238E27FC236}">
                <a16:creationId xmlns:a16="http://schemas.microsoft.com/office/drawing/2014/main" id="{B0C99012-4FE6-17D0-A952-BF4A672056D3}"/>
              </a:ext>
            </a:extLst>
          </p:cNvPr>
          <p:cNvSpPr>
            <a:spLocks/>
          </p:cNvSpPr>
          <p:nvPr/>
        </p:nvSpPr>
        <p:spPr bwMode="auto">
          <a:xfrm>
            <a:off x="6512062" y="2753905"/>
            <a:ext cx="134059" cy="136852"/>
          </a:xfrm>
          <a:custGeom>
            <a:avLst/>
            <a:gdLst>
              <a:gd name="T0" fmla="*/ 60 w 61"/>
              <a:gd name="T1" fmla="*/ 46 h 62"/>
              <a:gd name="T2" fmla="*/ 45 w 61"/>
              <a:gd name="T3" fmla="*/ 31 h 62"/>
              <a:gd name="T4" fmla="*/ 60 w 61"/>
              <a:gd name="T5" fmla="*/ 16 h 62"/>
              <a:gd name="T6" fmla="*/ 60 w 61"/>
              <a:gd name="T7" fmla="*/ 11 h 62"/>
              <a:gd name="T8" fmla="*/ 51 w 61"/>
              <a:gd name="T9" fmla="*/ 2 h 62"/>
              <a:gd name="T10" fmla="*/ 46 w 61"/>
              <a:gd name="T11" fmla="*/ 2 h 62"/>
              <a:gd name="T12" fmla="*/ 31 w 61"/>
              <a:gd name="T13" fmla="*/ 17 h 62"/>
              <a:gd name="T14" fmla="*/ 16 w 61"/>
              <a:gd name="T15" fmla="*/ 2 h 62"/>
              <a:gd name="T16" fmla="*/ 10 w 61"/>
              <a:gd name="T17" fmla="*/ 2 h 62"/>
              <a:gd name="T18" fmla="*/ 2 w 61"/>
              <a:gd name="T19" fmla="*/ 11 h 62"/>
              <a:gd name="T20" fmla="*/ 2 w 61"/>
              <a:gd name="T21" fmla="*/ 16 h 62"/>
              <a:gd name="T22" fmla="*/ 16 w 61"/>
              <a:gd name="T23" fmla="*/ 31 h 62"/>
              <a:gd name="T24" fmla="*/ 2 w 61"/>
              <a:gd name="T25" fmla="*/ 46 h 62"/>
              <a:gd name="T26" fmla="*/ 2 w 61"/>
              <a:gd name="T27" fmla="*/ 52 h 62"/>
              <a:gd name="T28" fmla="*/ 10 w 61"/>
              <a:gd name="T29" fmla="*/ 60 h 62"/>
              <a:gd name="T30" fmla="*/ 16 w 61"/>
              <a:gd name="T31" fmla="*/ 60 h 62"/>
              <a:gd name="T32" fmla="*/ 31 w 61"/>
              <a:gd name="T33" fmla="*/ 45 h 62"/>
              <a:gd name="T34" fmla="*/ 46 w 61"/>
              <a:gd name="T35" fmla="*/ 60 h 62"/>
              <a:gd name="T36" fmla="*/ 51 w 61"/>
              <a:gd name="T37" fmla="*/ 60 h 62"/>
              <a:gd name="T38" fmla="*/ 60 w 61"/>
              <a:gd name="T39" fmla="*/ 52 h 62"/>
              <a:gd name="T40" fmla="*/ 60 w 61"/>
              <a:gd name="T41" fmla="*/ 4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62">
                <a:moveTo>
                  <a:pt x="60" y="46"/>
                </a:moveTo>
                <a:cubicBezTo>
                  <a:pt x="45" y="31"/>
                  <a:pt x="45" y="31"/>
                  <a:pt x="45" y="31"/>
                </a:cubicBezTo>
                <a:cubicBezTo>
                  <a:pt x="60" y="16"/>
                  <a:pt x="60" y="16"/>
                  <a:pt x="60" y="16"/>
                </a:cubicBezTo>
                <a:cubicBezTo>
                  <a:pt x="61" y="15"/>
                  <a:pt x="61" y="12"/>
                  <a:pt x="60" y="11"/>
                </a:cubicBezTo>
                <a:cubicBezTo>
                  <a:pt x="51" y="2"/>
                  <a:pt x="51" y="2"/>
                  <a:pt x="51" y="2"/>
                </a:cubicBezTo>
                <a:cubicBezTo>
                  <a:pt x="50" y="0"/>
                  <a:pt x="47" y="0"/>
                  <a:pt x="46" y="2"/>
                </a:cubicBezTo>
                <a:cubicBezTo>
                  <a:pt x="31" y="17"/>
                  <a:pt x="31" y="17"/>
                  <a:pt x="31" y="17"/>
                </a:cubicBezTo>
                <a:cubicBezTo>
                  <a:pt x="16" y="2"/>
                  <a:pt x="16" y="2"/>
                  <a:pt x="16" y="2"/>
                </a:cubicBezTo>
                <a:cubicBezTo>
                  <a:pt x="14" y="0"/>
                  <a:pt x="12" y="0"/>
                  <a:pt x="10" y="2"/>
                </a:cubicBezTo>
                <a:cubicBezTo>
                  <a:pt x="2" y="11"/>
                  <a:pt x="2" y="11"/>
                  <a:pt x="2" y="11"/>
                </a:cubicBezTo>
                <a:cubicBezTo>
                  <a:pt x="0" y="12"/>
                  <a:pt x="0" y="15"/>
                  <a:pt x="2" y="16"/>
                </a:cubicBezTo>
                <a:cubicBezTo>
                  <a:pt x="16" y="31"/>
                  <a:pt x="16" y="31"/>
                  <a:pt x="16" y="31"/>
                </a:cubicBezTo>
                <a:cubicBezTo>
                  <a:pt x="2" y="46"/>
                  <a:pt x="2" y="46"/>
                  <a:pt x="2" y="46"/>
                </a:cubicBezTo>
                <a:cubicBezTo>
                  <a:pt x="0" y="48"/>
                  <a:pt x="0" y="50"/>
                  <a:pt x="2" y="52"/>
                </a:cubicBezTo>
                <a:cubicBezTo>
                  <a:pt x="10" y="60"/>
                  <a:pt x="10" y="60"/>
                  <a:pt x="10" y="60"/>
                </a:cubicBezTo>
                <a:cubicBezTo>
                  <a:pt x="12" y="62"/>
                  <a:pt x="14" y="62"/>
                  <a:pt x="16" y="60"/>
                </a:cubicBezTo>
                <a:cubicBezTo>
                  <a:pt x="31" y="45"/>
                  <a:pt x="31" y="45"/>
                  <a:pt x="31" y="45"/>
                </a:cubicBezTo>
                <a:cubicBezTo>
                  <a:pt x="46" y="60"/>
                  <a:pt x="46" y="60"/>
                  <a:pt x="46" y="60"/>
                </a:cubicBezTo>
                <a:cubicBezTo>
                  <a:pt x="47" y="62"/>
                  <a:pt x="50" y="62"/>
                  <a:pt x="51" y="60"/>
                </a:cubicBezTo>
                <a:cubicBezTo>
                  <a:pt x="60" y="52"/>
                  <a:pt x="60" y="52"/>
                  <a:pt x="60" y="52"/>
                </a:cubicBezTo>
                <a:cubicBezTo>
                  <a:pt x="61" y="50"/>
                  <a:pt x="61" y="48"/>
                  <a:pt x="60" y="46"/>
                </a:cubicBezTo>
                <a:close/>
              </a:path>
            </a:pathLst>
          </a:custGeom>
          <a:solidFill>
            <a:srgbClr val="C00000"/>
          </a:solidFill>
          <a:ln>
            <a:noFill/>
          </a:ln>
        </p:spPr>
        <p:txBody>
          <a:bodyPr vert="horz" wrap="square" lIns="34290" tIns="17145" rIns="34290" bIns="17145" numCol="1" anchor="t" anchorCtr="0" compatLnSpc="1">
            <a:prstTxWarp prst="textNoShape">
              <a:avLst/>
            </a:prstTxWarp>
          </a:bodyPr>
          <a:lstStyle/>
          <a:p>
            <a:endParaRPr lang="en-US" sz="253" dirty="0">
              <a:solidFill>
                <a:srgbClr val="C00000"/>
              </a:solidFill>
            </a:endParaRPr>
          </a:p>
        </p:txBody>
      </p:sp>
      <p:sp>
        <p:nvSpPr>
          <p:cNvPr id="30" name="Rectangle: Rounded Corners 29">
            <a:extLst>
              <a:ext uri="{FF2B5EF4-FFF2-40B4-BE49-F238E27FC236}">
                <a16:creationId xmlns:a16="http://schemas.microsoft.com/office/drawing/2014/main" id="{0A0D209D-819A-D405-C2B3-842FD9EEFAC6}"/>
              </a:ext>
            </a:extLst>
          </p:cNvPr>
          <p:cNvSpPr/>
          <p:nvPr/>
        </p:nvSpPr>
        <p:spPr>
          <a:xfrm flipH="1">
            <a:off x="1797902" y="1988496"/>
            <a:ext cx="1280160" cy="1000374"/>
          </a:xfrm>
          <a:prstGeom prst="roundRect">
            <a:avLst>
              <a:gd name="adj" fmla="val 8077"/>
            </a:avLst>
          </a:prstGeom>
          <a:solidFill>
            <a:schemeClr val="accent4">
              <a:lumMod val="20000"/>
              <a:lumOff val="80000"/>
            </a:schemeClr>
          </a:solidFill>
          <a:ln>
            <a:noFill/>
          </a:ln>
        </p:spPr>
        <p:txBody>
          <a:bodyPr vert="horz" wrap="square" lIns="0" tIns="182880" rIns="0" bIns="0" rtlCol="0" anchor="t">
            <a:noAutofit/>
          </a:bodyPr>
          <a:lstStyle/>
          <a:p>
            <a:pPr algn="ctr" defTabSz="342883" rtl="1">
              <a:defRPr/>
            </a:pPr>
            <a:r>
              <a:rPr lang="en-US" sz="105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هل يرتبط الهدف بشكل مباشر برؤية الشركة ونشاطها الأساسي ؟</a:t>
            </a:r>
            <a:endPar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28" name="Rectangle: Rounded Corners 27">
            <a:extLst>
              <a:ext uri="{FF2B5EF4-FFF2-40B4-BE49-F238E27FC236}">
                <a16:creationId xmlns:a16="http://schemas.microsoft.com/office/drawing/2014/main" id="{AB131BCB-8894-C8C6-6616-1EA774A8284E}"/>
              </a:ext>
            </a:extLst>
          </p:cNvPr>
          <p:cNvSpPr/>
          <p:nvPr/>
        </p:nvSpPr>
        <p:spPr>
          <a:xfrm flipH="1">
            <a:off x="1797902" y="1661391"/>
            <a:ext cx="1280160" cy="457200"/>
          </a:xfrm>
          <a:prstGeom prst="roundRect">
            <a:avLst/>
          </a:prstGeom>
          <a:solidFill>
            <a:schemeClr val="accent4">
              <a:lumMod val="60000"/>
              <a:lumOff val="40000"/>
            </a:schemeClr>
          </a:solidFill>
          <a:ln>
            <a:noFill/>
          </a:ln>
        </p:spPr>
        <p:txBody>
          <a:bodyPr vert="horz" wrap="square" lIns="0" tIns="0" rIns="0" bIns="0" rtlCol="0" anchor="b">
            <a:noAutofit/>
          </a:bodyPr>
          <a:lstStyle/>
          <a:p>
            <a:pPr algn="ctr" defTabSz="342883" rtl="1">
              <a:defRPr/>
            </a:pPr>
            <a: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ذات صلة</a:t>
            </a:r>
            <a:b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br>
            <a: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Relevant</a:t>
            </a:r>
            <a:endParaRPr lang="en-US" sz="1200" b="1" dirty="0">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endParaRPr>
          </a:p>
        </p:txBody>
      </p:sp>
      <p:grpSp>
        <p:nvGrpSpPr>
          <p:cNvPr id="60" name="Group 59">
            <a:extLst>
              <a:ext uri="{FF2B5EF4-FFF2-40B4-BE49-F238E27FC236}">
                <a16:creationId xmlns:a16="http://schemas.microsoft.com/office/drawing/2014/main" id="{89E25311-6E54-90EA-2F6A-30562B7C95EA}"/>
              </a:ext>
            </a:extLst>
          </p:cNvPr>
          <p:cNvGrpSpPr/>
          <p:nvPr/>
        </p:nvGrpSpPr>
        <p:grpSpPr>
          <a:xfrm>
            <a:off x="2151659" y="1183004"/>
            <a:ext cx="572646" cy="554438"/>
            <a:chOff x="6910552" y="3292576"/>
            <a:chExt cx="572646" cy="554438"/>
          </a:xfrm>
          <a:effectLst>
            <a:outerShdw blurRad="63500" sx="102000" sy="102000" algn="ctr" rotWithShape="0">
              <a:prstClr val="black">
                <a:alpha val="40000"/>
              </a:prstClr>
            </a:outerShdw>
          </a:effectLst>
        </p:grpSpPr>
        <p:sp>
          <p:nvSpPr>
            <p:cNvPr id="29" name="Oval 28">
              <a:extLst>
                <a:ext uri="{FF2B5EF4-FFF2-40B4-BE49-F238E27FC236}">
                  <a16:creationId xmlns:a16="http://schemas.microsoft.com/office/drawing/2014/main" id="{65BF6709-1B4F-3386-E981-C761BAE46FD9}"/>
                </a:ext>
              </a:extLst>
            </p:cNvPr>
            <p:cNvSpPr/>
            <p:nvPr/>
          </p:nvSpPr>
          <p:spPr>
            <a:xfrm flipH="1">
              <a:off x="6910552" y="3292576"/>
              <a:ext cx="572646" cy="554438"/>
            </a:xfrm>
            <a:prstGeom prst="ellipse">
              <a:avLst/>
            </a:prstGeom>
            <a:solidFill>
              <a:schemeClr val="accent1"/>
            </a:solidFill>
            <a:ln>
              <a:noFill/>
            </a:ln>
          </p:spPr>
          <p:txBody>
            <a:bodyPr vert="horz" wrap="square" lIns="0" tIns="0" rIns="0" bIns="0" rtlCol="0" anchor="ctr">
              <a:noAutofit/>
            </a:bodyPr>
            <a:lstStyle/>
            <a:p>
              <a:pPr algn="ctr" defTabSz="342883" rtl="1">
                <a:defRPr/>
              </a:pP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43" name="Graphic 42">
              <a:extLst>
                <a:ext uri="{FF2B5EF4-FFF2-40B4-BE49-F238E27FC236}">
                  <a16:creationId xmlns:a16="http://schemas.microsoft.com/office/drawing/2014/main" id="{E33B33C6-9CE9-182A-977A-01BDC954DB9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48251" y="3406014"/>
              <a:ext cx="297248" cy="327562"/>
            </a:xfrm>
            <a:prstGeom prst="rect">
              <a:avLst/>
            </a:prstGeom>
          </p:spPr>
        </p:pic>
      </p:grpSp>
      <p:sp>
        <p:nvSpPr>
          <p:cNvPr id="74" name="Freeform 143">
            <a:extLst>
              <a:ext uri="{FF2B5EF4-FFF2-40B4-BE49-F238E27FC236}">
                <a16:creationId xmlns:a16="http://schemas.microsoft.com/office/drawing/2014/main" id="{7191657C-600D-E418-2062-176B672129C0}"/>
              </a:ext>
            </a:extLst>
          </p:cNvPr>
          <p:cNvSpPr>
            <a:spLocks/>
          </p:cNvSpPr>
          <p:nvPr/>
        </p:nvSpPr>
        <p:spPr bwMode="auto">
          <a:xfrm>
            <a:off x="2355331" y="2747710"/>
            <a:ext cx="165302" cy="149243"/>
          </a:xfrm>
          <a:custGeom>
            <a:avLst/>
            <a:gdLst>
              <a:gd name="T0" fmla="*/ 73 w 74"/>
              <a:gd name="T1" fmla="*/ 10 h 67"/>
              <a:gd name="T2" fmla="*/ 61 w 74"/>
              <a:gd name="T3" fmla="*/ 1 h 67"/>
              <a:gd name="T4" fmla="*/ 58 w 74"/>
              <a:gd name="T5" fmla="*/ 2 h 67"/>
              <a:gd name="T6" fmla="*/ 27 w 74"/>
              <a:gd name="T7" fmla="*/ 39 h 67"/>
              <a:gd name="T8" fmla="*/ 15 w 74"/>
              <a:gd name="T9" fmla="*/ 28 h 67"/>
              <a:gd name="T10" fmla="*/ 11 w 74"/>
              <a:gd name="T11" fmla="*/ 29 h 67"/>
              <a:gd name="T12" fmla="*/ 1 w 74"/>
              <a:gd name="T13" fmla="*/ 39 h 67"/>
              <a:gd name="T14" fmla="*/ 2 w 74"/>
              <a:gd name="T15" fmla="*/ 43 h 67"/>
              <a:gd name="T16" fmla="*/ 27 w 74"/>
              <a:gd name="T17" fmla="*/ 66 h 67"/>
              <a:gd name="T18" fmla="*/ 31 w 74"/>
              <a:gd name="T19" fmla="*/ 66 h 67"/>
              <a:gd name="T20" fmla="*/ 40 w 74"/>
              <a:gd name="T21" fmla="*/ 55 h 67"/>
              <a:gd name="T22" fmla="*/ 40 w 74"/>
              <a:gd name="T23" fmla="*/ 55 h 67"/>
              <a:gd name="T24" fmla="*/ 73 w 74"/>
              <a:gd name="T25" fmla="*/ 14 h 67"/>
              <a:gd name="T26" fmla="*/ 73 w 74"/>
              <a:gd name="T2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67">
                <a:moveTo>
                  <a:pt x="73" y="10"/>
                </a:moveTo>
                <a:cubicBezTo>
                  <a:pt x="61" y="1"/>
                  <a:pt x="61" y="1"/>
                  <a:pt x="61" y="1"/>
                </a:cubicBezTo>
                <a:cubicBezTo>
                  <a:pt x="60" y="0"/>
                  <a:pt x="59" y="0"/>
                  <a:pt x="58" y="2"/>
                </a:cubicBezTo>
                <a:cubicBezTo>
                  <a:pt x="27" y="39"/>
                  <a:pt x="27" y="39"/>
                  <a:pt x="27" y="39"/>
                </a:cubicBezTo>
                <a:cubicBezTo>
                  <a:pt x="15" y="28"/>
                  <a:pt x="15" y="28"/>
                  <a:pt x="15" y="28"/>
                </a:cubicBezTo>
                <a:cubicBezTo>
                  <a:pt x="14" y="27"/>
                  <a:pt x="12" y="28"/>
                  <a:pt x="11" y="29"/>
                </a:cubicBezTo>
                <a:cubicBezTo>
                  <a:pt x="1" y="39"/>
                  <a:pt x="1" y="39"/>
                  <a:pt x="1" y="39"/>
                </a:cubicBezTo>
                <a:cubicBezTo>
                  <a:pt x="0" y="40"/>
                  <a:pt x="1" y="42"/>
                  <a:pt x="2" y="43"/>
                </a:cubicBezTo>
                <a:cubicBezTo>
                  <a:pt x="27" y="66"/>
                  <a:pt x="27" y="66"/>
                  <a:pt x="27" y="66"/>
                </a:cubicBezTo>
                <a:cubicBezTo>
                  <a:pt x="28" y="67"/>
                  <a:pt x="30" y="67"/>
                  <a:pt x="31" y="66"/>
                </a:cubicBezTo>
                <a:cubicBezTo>
                  <a:pt x="40" y="55"/>
                  <a:pt x="40" y="55"/>
                  <a:pt x="40" y="55"/>
                </a:cubicBezTo>
                <a:cubicBezTo>
                  <a:pt x="40" y="55"/>
                  <a:pt x="40" y="55"/>
                  <a:pt x="40" y="55"/>
                </a:cubicBezTo>
                <a:cubicBezTo>
                  <a:pt x="73" y="14"/>
                  <a:pt x="73" y="14"/>
                  <a:pt x="73" y="14"/>
                </a:cubicBezTo>
                <a:cubicBezTo>
                  <a:pt x="74" y="13"/>
                  <a:pt x="74" y="11"/>
                  <a:pt x="73" y="10"/>
                </a:cubicBezTo>
                <a:close/>
              </a:path>
            </a:pathLst>
          </a:custGeom>
          <a:solidFill>
            <a:srgbClr val="00B050"/>
          </a:solidFill>
          <a:ln>
            <a:noFill/>
          </a:ln>
        </p:spPr>
        <p:txBody>
          <a:bodyPr vert="horz" wrap="square" lIns="34290" tIns="17145" rIns="34290" bIns="17145" numCol="1" anchor="t" anchorCtr="0" compatLnSpc="1">
            <a:prstTxWarp prst="textNoShape">
              <a:avLst/>
            </a:prstTxWarp>
          </a:bodyPr>
          <a:lstStyle/>
          <a:p>
            <a:endParaRPr lang="en-US" sz="253" dirty="0">
              <a:solidFill>
                <a:schemeClr val="accent6"/>
              </a:solidFill>
            </a:endParaRPr>
          </a:p>
        </p:txBody>
      </p:sp>
      <p:sp>
        <p:nvSpPr>
          <p:cNvPr id="24" name="Rectangle: Rounded Corners 23">
            <a:extLst>
              <a:ext uri="{FF2B5EF4-FFF2-40B4-BE49-F238E27FC236}">
                <a16:creationId xmlns:a16="http://schemas.microsoft.com/office/drawing/2014/main" id="{23E06A45-2753-8F00-3FF6-8DF53C4AA98E}"/>
              </a:ext>
            </a:extLst>
          </p:cNvPr>
          <p:cNvSpPr/>
          <p:nvPr/>
        </p:nvSpPr>
        <p:spPr>
          <a:xfrm flipH="1">
            <a:off x="4558642" y="1988496"/>
            <a:ext cx="1280160" cy="1000374"/>
          </a:xfrm>
          <a:prstGeom prst="roundRect">
            <a:avLst>
              <a:gd name="adj" fmla="val 5930"/>
            </a:avLst>
          </a:prstGeom>
          <a:solidFill>
            <a:schemeClr val="accent4">
              <a:lumMod val="20000"/>
              <a:lumOff val="80000"/>
            </a:schemeClr>
          </a:solidFill>
          <a:ln>
            <a:noFill/>
          </a:ln>
        </p:spPr>
        <p:txBody>
          <a:bodyPr vert="horz" wrap="square" lIns="0" tIns="182880" rIns="0" bIns="0" rtlCol="0" anchor="t">
            <a:noAutofit/>
          </a:bodyPr>
          <a:lstStyle/>
          <a:p>
            <a:pPr algn="ctr" defTabSz="342883" rtl="1">
              <a:defRPr/>
            </a:pPr>
            <a:r>
              <a:rPr lang="en-US" sz="105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هل يمكن قياس التقدم نحو هذا الهدف ؟</a:t>
            </a:r>
            <a:endPar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21" name="Rectangle: Rounded Corners 20">
            <a:extLst>
              <a:ext uri="{FF2B5EF4-FFF2-40B4-BE49-F238E27FC236}">
                <a16:creationId xmlns:a16="http://schemas.microsoft.com/office/drawing/2014/main" id="{E4E9D08F-549C-091D-DC3B-F677AA6395E7}"/>
              </a:ext>
            </a:extLst>
          </p:cNvPr>
          <p:cNvSpPr/>
          <p:nvPr/>
        </p:nvSpPr>
        <p:spPr>
          <a:xfrm flipH="1">
            <a:off x="4558642" y="1661391"/>
            <a:ext cx="1280160" cy="457200"/>
          </a:xfrm>
          <a:prstGeom prst="roundRect">
            <a:avLst/>
          </a:prstGeom>
          <a:solidFill>
            <a:schemeClr val="accent4">
              <a:lumMod val="60000"/>
              <a:lumOff val="40000"/>
            </a:schemeClr>
          </a:solidFill>
          <a:ln>
            <a:noFill/>
          </a:ln>
        </p:spPr>
        <p:txBody>
          <a:bodyPr vert="horz" wrap="square" lIns="0" tIns="0" rIns="0" bIns="0" rtlCol="0" anchor="b">
            <a:noAutofit/>
          </a:bodyPr>
          <a:lstStyle/>
          <a:p>
            <a:pPr algn="ctr" defTabSz="342883" rtl="1">
              <a:defRPr/>
            </a:pPr>
            <a: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قابلة للقياس</a:t>
            </a:r>
            <a:b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br>
            <a: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Measurable</a:t>
            </a:r>
            <a:endParaRPr lang="en-US" sz="1200" b="1" dirty="0">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endParaRPr>
          </a:p>
        </p:txBody>
      </p:sp>
      <p:grpSp>
        <p:nvGrpSpPr>
          <p:cNvPr id="58" name="Group 57">
            <a:extLst>
              <a:ext uri="{FF2B5EF4-FFF2-40B4-BE49-F238E27FC236}">
                <a16:creationId xmlns:a16="http://schemas.microsoft.com/office/drawing/2014/main" id="{74B5A9DA-D0B1-5357-8C24-49DC194E6DD5}"/>
              </a:ext>
            </a:extLst>
          </p:cNvPr>
          <p:cNvGrpSpPr/>
          <p:nvPr/>
        </p:nvGrpSpPr>
        <p:grpSpPr>
          <a:xfrm>
            <a:off x="4912399" y="1183004"/>
            <a:ext cx="572646" cy="554438"/>
            <a:chOff x="6910552" y="2100832"/>
            <a:chExt cx="572646" cy="554438"/>
          </a:xfrm>
          <a:effectLst>
            <a:outerShdw blurRad="63500" sx="102000" sy="102000" algn="ctr" rotWithShape="0">
              <a:prstClr val="black">
                <a:alpha val="40000"/>
              </a:prstClr>
            </a:outerShdw>
          </a:effectLst>
        </p:grpSpPr>
        <p:sp>
          <p:nvSpPr>
            <p:cNvPr id="23" name="Oval 22">
              <a:extLst>
                <a:ext uri="{FF2B5EF4-FFF2-40B4-BE49-F238E27FC236}">
                  <a16:creationId xmlns:a16="http://schemas.microsoft.com/office/drawing/2014/main" id="{FBAE23E5-60A5-A902-B0F6-97F1288B10CC}"/>
                </a:ext>
              </a:extLst>
            </p:cNvPr>
            <p:cNvSpPr/>
            <p:nvPr/>
          </p:nvSpPr>
          <p:spPr>
            <a:xfrm flipH="1">
              <a:off x="6910552" y="2100832"/>
              <a:ext cx="572646" cy="554438"/>
            </a:xfrm>
            <a:prstGeom prst="ellipse">
              <a:avLst/>
            </a:prstGeom>
            <a:solidFill>
              <a:schemeClr val="accent1"/>
            </a:solidFill>
            <a:ln>
              <a:noFill/>
            </a:ln>
          </p:spPr>
          <p:txBody>
            <a:bodyPr vert="horz" wrap="square" lIns="0" tIns="0" rIns="0" bIns="0" rtlCol="0" anchor="ctr">
              <a:noAutofit/>
            </a:bodyPr>
            <a:lstStyle/>
            <a:p>
              <a:pPr algn="ctr" defTabSz="342883" rtl="1">
                <a:defRPr/>
              </a:pP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37" name="Graphic 36">
              <a:extLst>
                <a:ext uri="{FF2B5EF4-FFF2-40B4-BE49-F238E27FC236}">
                  <a16:creationId xmlns:a16="http://schemas.microsoft.com/office/drawing/2014/main" id="{DBB1BE4C-917C-68E1-ECD7-A5FE0AC042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58225" y="2219021"/>
              <a:ext cx="277301" cy="318061"/>
            </a:xfrm>
            <a:prstGeom prst="rect">
              <a:avLst/>
            </a:prstGeom>
          </p:spPr>
        </p:pic>
      </p:grpSp>
      <p:sp>
        <p:nvSpPr>
          <p:cNvPr id="33" name="Rectangle: Rounded Corners 32">
            <a:extLst>
              <a:ext uri="{FF2B5EF4-FFF2-40B4-BE49-F238E27FC236}">
                <a16:creationId xmlns:a16="http://schemas.microsoft.com/office/drawing/2014/main" id="{AC8A087B-3A53-6E49-3DCB-BD1A6AD75837}"/>
              </a:ext>
            </a:extLst>
          </p:cNvPr>
          <p:cNvSpPr/>
          <p:nvPr/>
        </p:nvSpPr>
        <p:spPr>
          <a:xfrm flipH="1">
            <a:off x="417532" y="1988496"/>
            <a:ext cx="1280160" cy="1000374"/>
          </a:xfrm>
          <a:prstGeom prst="roundRect">
            <a:avLst>
              <a:gd name="adj" fmla="val 5930"/>
            </a:avLst>
          </a:prstGeom>
          <a:solidFill>
            <a:schemeClr val="accent4">
              <a:lumMod val="20000"/>
              <a:lumOff val="80000"/>
            </a:schemeClr>
          </a:solidFill>
          <a:ln>
            <a:noFill/>
          </a:ln>
        </p:spPr>
        <p:txBody>
          <a:bodyPr vert="horz" wrap="square" lIns="0" tIns="182880" rIns="0" bIns="0" rtlCol="0" anchor="t">
            <a:noAutofit/>
          </a:bodyPr>
          <a:lstStyle/>
          <a:p>
            <a:pPr algn="ctr" defTabSz="342883" rtl="1">
              <a:defRPr/>
            </a:pPr>
            <a:r>
              <a:rPr lang="en-US" sz="105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هل للهدف اطار زمني محدد؟</a:t>
            </a:r>
            <a:endPar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31" name="Rectangle: Rounded Corners 30">
            <a:extLst>
              <a:ext uri="{FF2B5EF4-FFF2-40B4-BE49-F238E27FC236}">
                <a16:creationId xmlns:a16="http://schemas.microsoft.com/office/drawing/2014/main" id="{91CEB36F-6DEA-0F61-48D4-0D0D8A9AC82C}"/>
              </a:ext>
            </a:extLst>
          </p:cNvPr>
          <p:cNvSpPr/>
          <p:nvPr/>
        </p:nvSpPr>
        <p:spPr>
          <a:xfrm flipH="1">
            <a:off x="417532" y="1661391"/>
            <a:ext cx="1280160" cy="457200"/>
          </a:xfrm>
          <a:prstGeom prst="roundRect">
            <a:avLst/>
          </a:prstGeom>
          <a:solidFill>
            <a:schemeClr val="accent4">
              <a:lumMod val="60000"/>
              <a:lumOff val="40000"/>
            </a:schemeClr>
          </a:solidFill>
          <a:ln>
            <a:noFill/>
          </a:ln>
        </p:spPr>
        <p:txBody>
          <a:bodyPr vert="horz" wrap="square" lIns="0" tIns="0" rIns="0" bIns="0" rtlCol="0" anchor="b">
            <a:noAutofit/>
          </a:bodyPr>
          <a:lstStyle/>
          <a:p>
            <a:pPr algn="ctr" defTabSz="342883" rtl="1">
              <a:defRPr/>
            </a:pPr>
            <a: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محددة بزمن</a:t>
            </a:r>
            <a:b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br>
            <a: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Time-bound</a:t>
            </a:r>
            <a:endParaRPr lang="en-US" sz="1200" b="1" dirty="0">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endParaRPr>
          </a:p>
        </p:txBody>
      </p:sp>
      <p:grpSp>
        <p:nvGrpSpPr>
          <p:cNvPr id="61" name="Group 60">
            <a:extLst>
              <a:ext uri="{FF2B5EF4-FFF2-40B4-BE49-F238E27FC236}">
                <a16:creationId xmlns:a16="http://schemas.microsoft.com/office/drawing/2014/main" id="{E1B12A9A-F6D3-A198-240D-41683B77B185}"/>
              </a:ext>
            </a:extLst>
          </p:cNvPr>
          <p:cNvGrpSpPr/>
          <p:nvPr/>
        </p:nvGrpSpPr>
        <p:grpSpPr>
          <a:xfrm>
            <a:off x="771289" y="1183004"/>
            <a:ext cx="572646" cy="554438"/>
            <a:chOff x="7205752" y="3886743"/>
            <a:chExt cx="572646" cy="554438"/>
          </a:xfrm>
          <a:effectLst>
            <a:outerShdw blurRad="63500" sx="102000" sy="102000" algn="ctr" rotWithShape="0">
              <a:prstClr val="black">
                <a:alpha val="40000"/>
              </a:prstClr>
            </a:outerShdw>
          </a:effectLst>
        </p:grpSpPr>
        <p:sp>
          <p:nvSpPr>
            <p:cNvPr id="32" name="Oval 31">
              <a:extLst>
                <a:ext uri="{FF2B5EF4-FFF2-40B4-BE49-F238E27FC236}">
                  <a16:creationId xmlns:a16="http://schemas.microsoft.com/office/drawing/2014/main" id="{3848D0E8-2416-C954-0846-D6D35F401B7C}"/>
                </a:ext>
              </a:extLst>
            </p:cNvPr>
            <p:cNvSpPr/>
            <p:nvPr/>
          </p:nvSpPr>
          <p:spPr>
            <a:xfrm flipH="1">
              <a:off x="7205752" y="3886743"/>
              <a:ext cx="572646" cy="554438"/>
            </a:xfrm>
            <a:prstGeom prst="ellipse">
              <a:avLst/>
            </a:prstGeom>
            <a:solidFill>
              <a:schemeClr val="accent1"/>
            </a:solidFill>
            <a:ln>
              <a:noFill/>
            </a:ln>
          </p:spPr>
          <p:txBody>
            <a:bodyPr vert="horz" wrap="square" lIns="0" tIns="0" rIns="0" bIns="0" rtlCol="0" anchor="ctr">
              <a:noAutofit/>
            </a:bodyPr>
            <a:lstStyle/>
            <a:p>
              <a:pPr algn="ctr" defTabSz="342883" rtl="1">
                <a:defRPr/>
              </a:pP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45" name="Graphic 44">
              <a:extLst>
                <a:ext uri="{FF2B5EF4-FFF2-40B4-BE49-F238E27FC236}">
                  <a16:creationId xmlns:a16="http://schemas.microsoft.com/office/drawing/2014/main" id="{43F93CE1-CF34-FB16-3EEA-C2F173844D7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31703" y="4009317"/>
              <a:ext cx="320745" cy="309290"/>
            </a:xfrm>
            <a:prstGeom prst="rect">
              <a:avLst/>
            </a:prstGeom>
          </p:spPr>
        </p:pic>
      </p:grpSp>
      <p:sp>
        <p:nvSpPr>
          <p:cNvPr id="84" name="Freeform 142">
            <a:extLst>
              <a:ext uri="{FF2B5EF4-FFF2-40B4-BE49-F238E27FC236}">
                <a16:creationId xmlns:a16="http://schemas.microsoft.com/office/drawing/2014/main" id="{B6D98305-34DE-5EBF-6E0B-087735EBE1E6}"/>
              </a:ext>
            </a:extLst>
          </p:cNvPr>
          <p:cNvSpPr>
            <a:spLocks/>
          </p:cNvSpPr>
          <p:nvPr/>
        </p:nvSpPr>
        <p:spPr bwMode="auto">
          <a:xfrm>
            <a:off x="990583" y="2753905"/>
            <a:ext cx="134059" cy="136852"/>
          </a:xfrm>
          <a:custGeom>
            <a:avLst/>
            <a:gdLst>
              <a:gd name="T0" fmla="*/ 60 w 61"/>
              <a:gd name="T1" fmla="*/ 46 h 62"/>
              <a:gd name="T2" fmla="*/ 45 w 61"/>
              <a:gd name="T3" fmla="*/ 31 h 62"/>
              <a:gd name="T4" fmla="*/ 60 w 61"/>
              <a:gd name="T5" fmla="*/ 16 h 62"/>
              <a:gd name="T6" fmla="*/ 60 w 61"/>
              <a:gd name="T7" fmla="*/ 11 h 62"/>
              <a:gd name="T8" fmla="*/ 51 w 61"/>
              <a:gd name="T9" fmla="*/ 2 h 62"/>
              <a:gd name="T10" fmla="*/ 46 w 61"/>
              <a:gd name="T11" fmla="*/ 2 h 62"/>
              <a:gd name="T12" fmla="*/ 31 w 61"/>
              <a:gd name="T13" fmla="*/ 17 h 62"/>
              <a:gd name="T14" fmla="*/ 16 w 61"/>
              <a:gd name="T15" fmla="*/ 2 h 62"/>
              <a:gd name="T16" fmla="*/ 10 w 61"/>
              <a:gd name="T17" fmla="*/ 2 h 62"/>
              <a:gd name="T18" fmla="*/ 2 w 61"/>
              <a:gd name="T19" fmla="*/ 11 h 62"/>
              <a:gd name="T20" fmla="*/ 2 w 61"/>
              <a:gd name="T21" fmla="*/ 16 h 62"/>
              <a:gd name="T22" fmla="*/ 16 w 61"/>
              <a:gd name="T23" fmla="*/ 31 h 62"/>
              <a:gd name="T24" fmla="*/ 2 w 61"/>
              <a:gd name="T25" fmla="*/ 46 h 62"/>
              <a:gd name="T26" fmla="*/ 2 w 61"/>
              <a:gd name="T27" fmla="*/ 52 h 62"/>
              <a:gd name="T28" fmla="*/ 10 w 61"/>
              <a:gd name="T29" fmla="*/ 60 h 62"/>
              <a:gd name="T30" fmla="*/ 16 w 61"/>
              <a:gd name="T31" fmla="*/ 60 h 62"/>
              <a:gd name="T32" fmla="*/ 31 w 61"/>
              <a:gd name="T33" fmla="*/ 45 h 62"/>
              <a:gd name="T34" fmla="*/ 46 w 61"/>
              <a:gd name="T35" fmla="*/ 60 h 62"/>
              <a:gd name="T36" fmla="*/ 51 w 61"/>
              <a:gd name="T37" fmla="*/ 60 h 62"/>
              <a:gd name="T38" fmla="*/ 60 w 61"/>
              <a:gd name="T39" fmla="*/ 52 h 62"/>
              <a:gd name="T40" fmla="*/ 60 w 61"/>
              <a:gd name="T41" fmla="*/ 4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62">
                <a:moveTo>
                  <a:pt x="60" y="46"/>
                </a:moveTo>
                <a:cubicBezTo>
                  <a:pt x="45" y="31"/>
                  <a:pt x="45" y="31"/>
                  <a:pt x="45" y="31"/>
                </a:cubicBezTo>
                <a:cubicBezTo>
                  <a:pt x="60" y="16"/>
                  <a:pt x="60" y="16"/>
                  <a:pt x="60" y="16"/>
                </a:cubicBezTo>
                <a:cubicBezTo>
                  <a:pt x="61" y="15"/>
                  <a:pt x="61" y="12"/>
                  <a:pt x="60" y="11"/>
                </a:cubicBezTo>
                <a:cubicBezTo>
                  <a:pt x="51" y="2"/>
                  <a:pt x="51" y="2"/>
                  <a:pt x="51" y="2"/>
                </a:cubicBezTo>
                <a:cubicBezTo>
                  <a:pt x="50" y="0"/>
                  <a:pt x="47" y="0"/>
                  <a:pt x="46" y="2"/>
                </a:cubicBezTo>
                <a:cubicBezTo>
                  <a:pt x="31" y="17"/>
                  <a:pt x="31" y="17"/>
                  <a:pt x="31" y="17"/>
                </a:cubicBezTo>
                <a:cubicBezTo>
                  <a:pt x="16" y="2"/>
                  <a:pt x="16" y="2"/>
                  <a:pt x="16" y="2"/>
                </a:cubicBezTo>
                <a:cubicBezTo>
                  <a:pt x="14" y="0"/>
                  <a:pt x="12" y="0"/>
                  <a:pt x="10" y="2"/>
                </a:cubicBezTo>
                <a:cubicBezTo>
                  <a:pt x="2" y="11"/>
                  <a:pt x="2" y="11"/>
                  <a:pt x="2" y="11"/>
                </a:cubicBezTo>
                <a:cubicBezTo>
                  <a:pt x="0" y="12"/>
                  <a:pt x="0" y="15"/>
                  <a:pt x="2" y="16"/>
                </a:cubicBezTo>
                <a:cubicBezTo>
                  <a:pt x="16" y="31"/>
                  <a:pt x="16" y="31"/>
                  <a:pt x="16" y="31"/>
                </a:cubicBezTo>
                <a:cubicBezTo>
                  <a:pt x="2" y="46"/>
                  <a:pt x="2" y="46"/>
                  <a:pt x="2" y="46"/>
                </a:cubicBezTo>
                <a:cubicBezTo>
                  <a:pt x="0" y="48"/>
                  <a:pt x="0" y="50"/>
                  <a:pt x="2" y="52"/>
                </a:cubicBezTo>
                <a:cubicBezTo>
                  <a:pt x="10" y="60"/>
                  <a:pt x="10" y="60"/>
                  <a:pt x="10" y="60"/>
                </a:cubicBezTo>
                <a:cubicBezTo>
                  <a:pt x="12" y="62"/>
                  <a:pt x="14" y="62"/>
                  <a:pt x="16" y="60"/>
                </a:cubicBezTo>
                <a:cubicBezTo>
                  <a:pt x="31" y="45"/>
                  <a:pt x="31" y="45"/>
                  <a:pt x="31" y="45"/>
                </a:cubicBezTo>
                <a:cubicBezTo>
                  <a:pt x="46" y="60"/>
                  <a:pt x="46" y="60"/>
                  <a:pt x="46" y="60"/>
                </a:cubicBezTo>
                <a:cubicBezTo>
                  <a:pt x="47" y="62"/>
                  <a:pt x="50" y="62"/>
                  <a:pt x="51" y="60"/>
                </a:cubicBezTo>
                <a:cubicBezTo>
                  <a:pt x="60" y="52"/>
                  <a:pt x="60" y="52"/>
                  <a:pt x="60" y="52"/>
                </a:cubicBezTo>
                <a:cubicBezTo>
                  <a:pt x="61" y="50"/>
                  <a:pt x="61" y="48"/>
                  <a:pt x="60" y="46"/>
                </a:cubicBezTo>
                <a:close/>
              </a:path>
            </a:pathLst>
          </a:custGeom>
          <a:solidFill>
            <a:srgbClr val="C00000"/>
          </a:solidFill>
          <a:ln>
            <a:noFill/>
          </a:ln>
        </p:spPr>
        <p:txBody>
          <a:bodyPr vert="horz" wrap="square" lIns="34290" tIns="17145" rIns="34290" bIns="17145" numCol="1" anchor="t" anchorCtr="0" compatLnSpc="1">
            <a:prstTxWarp prst="textNoShape">
              <a:avLst/>
            </a:prstTxWarp>
          </a:bodyPr>
          <a:lstStyle/>
          <a:p>
            <a:endParaRPr lang="en-US" sz="253" dirty="0">
              <a:solidFill>
                <a:srgbClr val="C00000"/>
              </a:solidFill>
            </a:endParaRPr>
          </a:p>
        </p:txBody>
      </p:sp>
      <p:sp>
        <p:nvSpPr>
          <p:cNvPr id="90" name="Rectangle: Rounded Corners 89">
            <a:extLst>
              <a:ext uri="{FF2B5EF4-FFF2-40B4-BE49-F238E27FC236}">
                <a16:creationId xmlns:a16="http://schemas.microsoft.com/office/drawing/2014/main" id="{57931EE0-8A34-2536-D0CC-7A9D40524E54}"/>
              </a:ext>
            </a:extLst>
          </p:cNvPr>
          <p:cNvSpPr/>
          <p:nvPr/>
        </p:nvSpPr>
        <p:spPr>
          <a:xfrm flipH="1">
            <a:off x="4558640" y="3082987"/>
            <a:ext cx="2660529" cy="1266502"/>
          </a:xfrm>
          <a:prstGeom prst="roundRect">
            <a:avLst>
              <a:gd name="adj" fmla="val 5930"/>
            </a:avLst>
          </a:prstGeom>
          <a:solidFill>
            <a:schemeClr val="tx2">
              <a:lumMod val="20000"/>
              <a:lumOff val="80000"/>
            </a:schemeClr>
          </a:solidFill>
          <a:ln>
            <a:noFill/>
          </a:ln>
        </p:spPr>
        <p:txBody>
          <a:bodyPr vert="horz" wrap="square" lIns="0" tIns="182880" rIns="0" bIns="0" rtlCol="0" anchor="t">
            <a:noAutofit/>
          </a:bodyPr>
          <a:lstStyle/>
          <a:p>
            <a:pPr algn="ctr" defTabSz="342883" rtl="1"/>
            <a:endParaRPr lang="en-US" sz="1050" dirty="0">
              <a:solidFill>
                <a:schemeClr val="accent1"/>
              </a:solidFill>
              <a:latin typeface="Sakkal Majalla" panose="02000000000000000000" pitchFamily="2" charset="-78"/>
              <a:cs typeface="Sakkal Majalla" panose="02000000000000000000" pitchFamily="2" charset="-78"/>
            </a:endParaRPr>
          </a:p>
        </p:txBody>
      </p:sp>
      <p:sp>
        <p:nvSpPr>
          <p:cNvPr id="91" name="Rectangle: Rounded Corners 90">
            <a:extLst>
              <a:ext uri="{FF2B5EF4-FFF2-40B4-BE49-F238E27FC236}">
                <a16:creationId xmlns:a16="http://schemas.microsoft.com/office/drawing/2014/main" id="{B9A37DB1-B254-9350-31D1-6ED21585DF6A}"/>
              </a:ext>
            </a:extLst>
          </p:cNvPr>
          <p:cNvSpPr/>
          <p:nvPr/>
        </p:nvSpPr>
        <p:spPr>
          <a:xfrm flipH="1">
            <a:off x="417532" y="3082987"/>
            <a:ext cx="1280160" cy="1266502"/>
          </a:xfrm>
          <a:prstGeom prst="roundRect">
            <a:avLst>
              <a:gd name="adj" fmla="val 5930"/>
            </a:avLst>
          </a:prstGeom>
          <a:solidFill>
            <a:schemeClr val="tx2">
              <a:lumMod val="20000"/>
              <a:lumOff val="80000"/>
            </a:schemeClr>
          </a:solidFill>
          <a:ln>
            <a:noFill/>
          </a:ln>
        </p:spPr>
        <p:txBody>
          <a:bodyPr vert="horz" wrap="square" lIns="0" tIns="182880" rIns="0" bIns="0" rtlCol="0" anchor="t">
            <a:noAutofit/>
          </a:bodyPr>
          <a:lstStyle/>
          <a:p>
            <a:pPr algn="ctr" defTabSz="342883" rtl="1">
              <a:defRPr/>
            </a:pPr>
            <a:endPar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92" name="Rectangle: Rounded Corners 91">
            <a:extLst>
              <a:ext uri="{FF2B5EF4-FFF2-40B4-BE49-F238E27FC236}">
                <a16:creationId xmlns:a16="http://schemas.microsoft.com/office/drawing/2014/main" id="{B8EAD344-32D2-67C7-1067-00FEE2077AEE}"/>
              </a:ext>
            </a:extLst>
          </p:cNvPr>
          <p:cNvSpPr/>
          <p:nvPr/>
        </p:nvSpPr>
        <p:spPr>
          <a:xfrm flipH="1">
            <a:off x="1797901" y="3082987"/>
            <a:ext cx="2660529" cy="1266502"/>
          </a:xfrm>
          <a:prstGeom prst="roundRect">
            <a:avLst>
              <a:gd name="adj" fmla="val 5930"/>
            </a:avLst>
          </a:prstGeom>
          <a:solidFill>
            <a:schemeClr val="tx2">
              <a:lumMod val="20000"/>
              <a:lumOff val="80000"/>
            </a:schemeClr>
          </a:solidFill>
          <a:ln>
            <a:noFill/>
          </a:ln>
        </p:spPr>
        <p:txBody>
          <a:bodyPr vert="horz" wrap="square" lIns="0" tIns="182880" rIns="0" bIns="0" rtlCol="0" anchor="t">
            <a:noAutofit/>
          </a:bodyPr>
          <a:lstStyle/>
          <a:p>
            <a:pPr algn="ctr" defTabSz="342883" rtl="1"/>
            <a:endParaRPr lang="en-US" sz="1050" dirty="0">
              <a:solidFill>
                <a:schemeClr val="accent1"/>
              </a:solidFill>
              <a:latin typeface="Sakkal Majalla" panose="02000000000000000000" pitchFamily="2" charset="-78"/>
              <a:cs typeface="Sakkal Majalla" panose="02000000000000000000" pitchFamily="2" charset="-78"/>
            </a:endParaRPr>
          </a:p>
        </p:txBody>
      </p:sp>
      <p:sp>
        <p:nvSpPr>
          <p:cNvPr id="93" name="مربع نص 39">
            <a:extLst>
              <a:ext uri="{FF2B5EF4-FFF2-40B4-BE49-F238E27FC236}">
                <a16:creationId xmlns:a16="http://schemas.microsoft.com/office/drawing/2014/main" id="{1B791AA0-E054-57CC-06B4-F93AF24D387F}"/>
              </a:ext>
            </a:extLst>
          </p:cNvPr>
          <p:cNvSpPr txBox="1"/>
          <p:nvPr/>
        </p:nvSpPr>
        <p:spPr>
          <a:xfrm>
            <a:off x="4668857" y="3179059"/>
            <a:ext cx="2476955" cy="923330"/>
          </a:xfrm>
          <a:prstGeom prst="rect">
            <a:avLst/>
          </a:prstGeom>
        </p:spPr>
        <p:txBody>
          <a:bodyPr wrap="square" rtlCol="1">
            <a:spAutoFit/>
          </a:bodyPr>
          <a:lstStyle/>
          <a:p>
            <a:pPr algn="r"/>
            <a:r>
              <a:rPr lang="en-US" sz="900" b="1" dirty="0" err="1">
                <a:solidFill>
                  <a:schemeClr val="tx2"/>
                </a:solidFill>
                <a:latin typeface="Sakkal Majalla" panose="02000000000000000000" pitchFamily="2" charset="-78"/>
                <a:cs typeface="Sakkal Majalla" panose="02000000000000000000" pitchFamily="2" charset="-78"/>
              </a:rPr>
              <a:t>الملاحظات</a:t>
            </a:r>
            <a:r>
              <a:rPr lang="en-US" sz="900" b="1" dirty="0">
                <a:solidFill>
                  <a:schemeClr val="tx2"/>
                </a:solidFill>
                <a:latin typeface="Sakkal Majalla" panose="02000000000000000000" pitchFamily="2" charset="-78"/>
                <a:cs typeface="Sakkal Majalla" panose="02000000000000000000" pitchFamily="2" charset="-78"/>
              </a:rPr>
              <a:t> </a:t>
            </a:r>
            <a:r>
              <a:rPr lang="en-US" sz="900" b="1" dirty="0" err="1">
                <a:solidFill>
                  <a:schemeClr val="tx2"/>
                </a:solidFill>
                <a:latin typeface="Sakkal Majalla" panose="02000000000000000000" pitchFamily="2" charset="-78"/>
                <a:cs typeface="Sakkal Majalla" panose="02000000000000000000" pitchFamily="2" charset="-78"/>
              </a:rPr>
              <a:t>الإيجابية</a:t>
            </a:r>
            <a:r>
              <a:rPr lang="en-US" sz="900" b="1" dirty="0">
                <a:solidFill>
                  <a:schemeClr val="tx2"/>
                </a:solidFill>
                <a:latin typeface="Sakkal Majalla" panose="02000000000000000000" pitchFamily="2" charset="-78"/>
                <a:cs typeface="Sakkal Majalla" panose="02000000000000000000" pitchFamily="2" charset="-78"/>
              </a:rPr>
              <a:t>:</a:t>
            </a:r>
          </a:p>
          <a:p>
            <a:pPr algn="r"/>
            <a:r>
              <a:rPr lang="en-US" sz="900" dirty="0" err="1">
                <a:solidFill>
                  <a:schemeClr val="tx2"/>
                </a:solidFill>
                <a:latin typeface="Sakkal Majalla" panose="02000000000000000000" pitchFamily="2" charset="-78"/>
                <a:cs typeface="Sakkal Majalla" panose="02000000000000000000" pitchFamily="2" charset="-78"/>
              </a:rPr>
              <a:t>يعكس</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توجه</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استراتيجي</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للنمو</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المدروس</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ولكنه</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عام</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وعشوائي</a:t>
            </a:r>
            <a:endParaRPr lang="en-US" sz="900" dirty="0">
              <a:solidFill>
                <a:schemeClr val="tx2"/>
              </a:solidFill>
              <a:latin typeface="Sakkal Majalla" panose="02000000000000000000" pitchFamily="2" charset="-78"/>
              <a:cs typeface="Sakkal Majalla" panose="02000000000000000000" pitchFamily="2" charset="-78"/>
            </a:endParaRPr>
          </a:p>
          <a:p>
            <a:pPr algn="r"/>
            <a:r>
              <a:rPr lang="en-US" sz="900" dirty="0" err="1">
                <a:solidFill>
                  <a:schemeClr val="tx2"/>
                </a:solidFill>
                <a:latin typeface="Sakkal Majalla" panose="02000000000000000000" pitchFamily="2" charset="-78"/>
                <a:cs typeface="Sakkal Majalla" panose="02000000000000000000" pitchFamily="2" charset="-78"/>
              </a:rPr>
              <a:t>يشير</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إلى</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طموح</a:t>
            </a:r>
            <a:r>
              <a:rPr lang="en-US" sz="900" dirty="0">
                <a:solidFill>
                  <a:schemeClr val="tx2"/>
                </a:solidFill>
                <a:latin typeface="Sakkal Majalla" panose="02000000000000000000" pitchFamily="2" charset="-78"/>
                <a:cs typeface="Sakkal Majalla" panose="02000000000000000000" pitchFamily="2" charset="-78"/>
              </a:rPr>
              <a:t> في </a:t>
            </a:r>
            <a:r>
              <a:rPr lang="en-US" sz="900" dirty="0" err="1">
                <a:solidFill>
                  <a:schemeClr val="tx2"/>
                </a:solidFill>
                <a:latin typeface="Sakkal Majalla" panose="02000000000000000000" pitchFamily="2" charset="-78"/>
                <a:cs typeface="Sakkal Majalla" panose="02000000000000000000" pitchFamily="2" charset="-78"/>
              </a:rPr>
              <a:t>دخول</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أسواق</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أو</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مجالات</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جديدة</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يمكن</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أن</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تعزز</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مكانة</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الشركة</a:t>
            </a:r>
            <a:r>
              <a:rPr lang="en-US" sz="900" dirty="0">
                <a:solidFill>
                  <a:schemeClr val="tx2"/>
                </a:solidFill>
                <a:latin typeface="Sakkal Majalla" panose="02000000000000000000" pitchFamily="2" charset="-78"/>
                <a:cs typeface="Sakkal Majalla" panose="02000000000000000000" pitchFamily="2" charset="-78"/>
              </a:rPr>
              <a:t>.</a:t>
            </a:r>
          </a:p>
          <a:p>
            <a:pPr algn="r"/>
            <a:r>
              <a:rPr lang="en-US" sz="900" dirty="0" err="1">
                <a:solidFill>
                  <a:schemeClr val="tx2"/>
                </a:solidFill>
                <a:latin typeface="Sakkal Majalla" panose="02000000000000000000" pitchFamily="2" charset="-78"/>
                <a:cs typeface="Sakkal Majalla" panose="02000000000000000000" pitchFamily="2" charset="-78"/>
              </a:rPr>
              <a:t>من</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الممكن</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ربط</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الهدف</a:t>
            </a:r>
            <a:r>
              <a:rPr lang="en-US" sz="900" dirty="0">
                <a:solidFill>
                  <a:schemeClr val="tx2"/>
                </a:solidFill>
                <a:latin typeface="Sakkal Majalla" panose="02000000000000000000" pitchFamily="2" charset="-78"/>
                <a:cs typeface="Sakkal Majalla" panose="02000000000000000000" pitchFamily="2" charset="-78"/>
              </a:rPr>
              <a:t> الاستراتيجي </a:t>
            </a:r>
            <a:r>
              <a:rPr lang="en-US" sz="900" dirty="0" err="1">
                <a:solidFill>
                  <a:schemeClr val="tx2"/>
                </a:solidFill>
                <a:latin typeface="Sakkal Majalla" panose="02000000000000000000" pitchFamily="2" charset="-78"/>
                <a:cs typeface="Sakkal Majalla" panose="02000000000000000000" pitchFamily="2" charset="-78"/>
              </a:rPr>
              <a:t>بمفهوم</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التطوير</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الكامل</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المذكور</a:t>
            </a:r>
            <a:r>
              <a:rPr lang="en-US" sz="900" dirty="0">
                <a:solidFill>
                  <a:schemeClr val="tx2"/>
                </a:solidFill>
                <a:latin typeface="Sakkal Majalla" panose="02000000000000000000" pitchFamily="2" charset="-78"/>
                <a:cs typeface="Sakkal Majalla" panose="02000000000000000000" pitchFamily="2" charset="-78"/>
              </a:rPr>
              <a:t> في </a:t>
            </a:r>
            <a:r>
              <a:rPr lang="en-US" sz="900" dirty="0" err="1">
                <a:solidFill>
                  <a:schemeClr val="tx2"/>
                </a:solidFill>
                <a:latin typeface="Sakkal Majalla" panose="02000000000000000000" pitchFamily="2" charset="-78"/>
                <a:cs typeface="Sakkal Majalla" panose="02000000000000000000" pitchFamily="2" charset="-78"/>
              </a:rPr>
              <a:t>الرسالة</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بشرط</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أن</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يكون</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الهدف</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محدد</a:t>
            </a:r>
            <a:r>
              <a:rPr lang="en-US" sz="900" dirty="0">
                <a:solidFill>
                  <a:schemeClr val="tx2"/>
                </a:solidFill>
                <a:latin typeface="Sakkal Majalla" panose="02000000000000000000" pitchFamily="2" charset="-78"/>
                <a:cs typeface="Sakkal Majalla" panose="02000000000000000000" pitchFamily="2" charset="-78"/>
              </a:rPr>
              <a:t> </a:t>
            </a:r>
          </a:p>
        </p:txBody>
      </p:sp>
      <p:sp>
        <p:nvSpPr>
          <p:cNvPr id="94" name="مربع نص 41">
            <a:extLst>
              <a:ext uri="{FF2B5EF4-FFF2-40B4-BE49-F238E27FC236}">
                <a16:creationId xmlns:a16="http://schemas.microsoft.com/office/drawing/2014/main" id="{C583BC4C-EF67-354D-2679-EEB08F40AE76}"/>
              </a:ext>
            </a:extLst>
          </p:cNvPr>
          <p:cNvSpPr txBox="1"/>
          <p:nvPr/>
        </p:nvSpPr>
        <p:spPr>
          <a:xfrm>
            <a:off x="1861887" y="3179059"/>
            <a:ext cx="2523186" cy="784830"/>
          </a:xfrm>
          <a:prstGeom prst="rect">
            <a:avLst/>
          </a:prstGeom>
        </p:spPr>
        <p:txBody>
          <a:bodyPr wrap="square" rtlCol="1">
            <a:spAutoFit/>
          </a:bodyPr>
          <a:lstStyle/>
          <a:p>
            <a:pPr algn="r"/>
            <a:r>
              <a:rPr lang="en-US" sz="900" b="1">
                <a:solidFill>
                  <a:schemeClr val="tx2"/>
                </a:solidFill>
                <a:latin typeface="Sakkal Majalla" panose="02000000000000000000" pitchFamily="2" charset="-78"/>
                <a:cs typeface="Sakkal Majalla" panose="02000000000000000000" pitchFamily="2" charset="-78"/>
              </a:rPr>
              <a:t>نقاط الضعف:</a:t>
            </a:r>
          </a:p>
          <a:p>
            <a:pPr algn="r" rtl="1"/>
            <a:r>
              <a:rPr lang="en-US" sz="900">
                <a:solidFill>
                  <a:schemeClr val="tx2"/>
                </a:solidFill>
                <a:latin typeface="Sakkal Majalla" panose="02000000000000000000" pitchFamily="2" charset="-78"/>
                <a:cs typeface="Sakkal Majalla" panose="02000000000000000000" pitchFamily="2" charset="-78"/>
              </a:rPr>
              <a:t>لم يُذكر تحديدًا المقصود بـ"القطاعات ذات القيمة المضافة" قطاعات خارج العقار؟ أم داخل القطاع العقاري</a:t>
            </a:r>
          </a:p>
          <a:p>
            <a:pPr algn="r"/>
            <a:r>
              <a:rPr lang="en-US" sz="900">
                <a:solidFill>
                  <a:schemeClr val="tx2"/>
                </a:solidFill>
                <a:latin typeface="Sakkal Majalla" panose="02000000000000000000" pitchFamily="2" charset="-78"/>
                <a:cs typeface="Sakkal Majalla" panose="02000000000000000000" pitchFamily="2" charset="-78"/>
              </a:rPr>
              <a:t>لا توجد خطة واضحة أو منهجية للتوسع هل هو استحواذ؟ شراكات؟ نمو؟</a:t>
            </a:r>
          </a:p>
          <a:p>
            <a:pPr algn="r"/>
            <a:r>
              <a:rPr lang="en-US" sz="900">
                <a:solidFill>
                  <a:schemeClr val="tx2"/>
                </a:solidFill>
                <a:latin typeface="Sakkal Majalla" panose="02000000000000000000" pitchFamily="2" charset="-78"/>
                <a:cs typeface="Sakkal Majalla" panose="02000000000000000000" pitchFamily="2" charset="-78"/>
              </a:rPr>
              <a:t>لا يوجد زمن أو أولويات توسعية واضحة (قصيرة/متوسطة/طويلة المدى).</a:t>
            </a:r>
            <a:endParaRPr lang="en-US" sz="900" dirty="0">
              <a:solidFill>
                <a:schemeClr val="tx2"/>
              </a:solidFill>
              <a:latin typeface="Sakkal Majalla" panose="02000000000000000000" pitchFamily="2" charset="-78"/>
              <a:cs typeface="Sakkal Majalla" panose="02000000000000000000" pitchFamily="2" charset="-78"/>
            </a:endParaRPr>
          </a:p>
        </p:txBody>
      </p:sp>
      <p:sp>
        <p:nvSpPr>
          <p:cNvPr id="95" name="مربع نص 42">
            <a:extLst>
              <a:ext uri="{FF2B5EF4-FFF2-40B4-BE49-F238E27FC236}">
                <a16:creationId xmlns:a16="http://schemas.microsoft.com/office/drawing/2014/main" id="{6F0D9AEB-4A68-4385-3D75-B8055FC8C284}"/>
              </a:ext>
            </a:extLst>
          </p:cNvPr>
          <p:cNvSpPr txBox="1"/>
          <p:nvPr/>
        </p:nvSpPr>
        <p:spPr>
          <a:xfrm>
            <a:off x="417532" y="3179059"/>
            <a:ext cx="1206802" cy="923330"/>
          </a:xfrm>
          <a:prstGeom prst="rect">
            <a:avLst/>
          </a:prstGeom>
        </p:spPr>
        <p:txBody>
          <a:bodyPr wrap="square" rtlCol="1">
            <a:spAutoFit/>
          </a:bodyPr>
          <a:lstStyle/>
          <a:p>
            <a:pPr algn="r"/>
            <a:r>
              <a:rPr lang="en-US" sz="900" b="1">
                <a:solidFill>
                  <a:schemeClr val="tx2"/>
                </a:solidFill>
                <a:latin typeface="Sakkal Majalla" panose="02000000000000000000" pitchFamily="2" charset="-78"/>
                <a:cs typeface="Sakkal Majalla" panose="02000000000000000000" pitchFamily="2" charset="-78"/>
              </a:rPr>
              <a:t>التوصية:</a:t>
            </a:r>
          </a:p>
          <a:p>
            <a:pPr algn="r"/>
            <a:r>
              <a:rPr lang="en-US" sz="900">
                <a:solidFill>
                  <a:schemeClr val="tx2"/>
                </a:solidFill>
                <a:latin typeface="Sakkal Majalla" panose="02000000000000000000" pitchFamily="2" charset="-78"/>
                <a:cs typeface="Sakkal Majalla" panose="02000000000000000000" pitchFamily="2" charset="-78"/>
              </a:rPr>
              <a:t>تفصيل نوعية القطاعات المستهدفة، وتحليل جدواها الاقتصادية وربط الهدف بخطة نمو تدريجية وواقعية تشمل توسع جغرافي أو قطاعي.</a:t>
            </a:r>
            <a:endParaRPr lang="en-US" sz="900" dirty="0">
              <a:solidFill>
                <a:schemeClr val="tx2"/>
              </a:solidFill>
              <a:latin typeface="Sakkal Majalla" panose="02000000000000000000" pitchFamily="2" charset="-78"/>
              <a:cs typeface="Sakkal Majalla" panose="02000000000000000000" pitchFamily="2" charset="-78"/>
            </a:endParaRPr>
          </a:p>
        </p:txBody>
      </p:sp>
      <p:sp>
        <p:nvSpPr>
          <p:cNvPr id="6" name="Freeform 143">
            <a:extLst>
              <a:ext uri="{FF2B5EF4-FFF2-40B4-BE49-F238E27FC236}">
                <a16:creationId xmlns:a16="http://schemas.microsoft.com/office/drawing/2014/main" id="{833D5829-917C-4619-6FBD-F71D3F85BDD1}"/>
              </a:ext>
            </a:extLst>
          </p:cNvPr>
          <p:cNvSpPr>
            <a:spLocks/>
          </p:cNvSpPr>
          <p:nvPr/>
        </p:nvSpPr>
        <p:spPr bwMode="auto">
          <a:xfrm>
            <a:off x="5116071" y="2745287"/>
            <a:ext cx="165302" cy="149243"/>
          </a:xfrm>
          <a:custGeom>
            <a:avLst/>
            <a:gdLst>
              <a:gd name="T0" fmla="*/ 73 w 74"/>
              <a:gd name="T1" fmla="*/ 10 h 67"/>
              <a:gd name="T2" fmla="*/ 61 w 74"/>
              <a:gd name="T3" fmla="*/ 1 h 67"/>
              <a:gd name="T4" fmla="*/ 58 w 74"/>
              <a:gd name="T5" fmla="*/ 2 h 67"/>
              <a:gd name="T6" fmla="*/ 27 w 74"/>
              <a:gd name="T7" fmla="*/ 39 h 67"/>
              <a:gd name="T8" fmla="*/ 15 w 74"/>
              <a:gd name="T9" fmla="*/ 28 h 67"/>
              <a:gd name="T10" fmla="*/ 11 w 74"/>
              <a:gd name="T11" fmla="*/ 29 h 67"/>
              <a:gd name="T12" fmla="*/ 1 w 74"/>
              <a:gd name="T13" fmla="*/ 39 h 67"/>
              <a:gd name="T14" fmla="*/ 2 w 74"/>
              <a:gd name="T15" fmla="*/ 43 h 67"/>
              <a:gd name="T16" fmla="*/ 27 w 74"/>
              <a:gd name="T17" fmla="*/ 66 h 67"/>
              <a:gd name="T18" fmla="*/ 31 w 74"/>
              <a:gd name="T19" fmla="*/ 66 h 67"/>
              <a:gd name="T20" fmla="*/ 40 w 74"/>
              <a:gd name="T21" fmla="*/ 55 h 67"/>
              <a:gd name="T22" fmla="*/ 40 w 74"/>
              <a:gd name="T23" fmla="*/ 55 h 67"/>
              <a:gd name="T24" fmla="*/ 73 w 74"/>
              <a:gd name="T25" fmla="*/ 14 h 67"/>
              <a:gd name="T26" fmla="*/ 73 w 74"/>
              <a:gd name="T2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67">
                <a:moveTo>
                  <a:pt x="73" y="10"/>
                </a:moveTo>
                <a:cubicBezTo>
                  <a:pt x="61" y="1"/>
                  <a:pt x="61" y="1"/>
                  <a:pt x="61" y="1"/>
                </a:cubicBezTo>
                <a:cubicBezTo>
                  <a:pt x="60" y="0"/>
                  <a:pt x="59" y="0"/>
                  <a:pt x="58" y="2"/>
                </a:cubicBezTo>
                <a:cubicBezTo>
                  <a:pt x="27" y="39"/>
                  <a:pt x="27" y="39"/>
                  <a:pt x="27" y="39"/>
                </a:cubicBezTo>
                <a:cubicBezTo>
                  <a:pt x="15" y="28"/>
                  <a:pt x="15" y="28"/>
                  <a:pt x="15" y="28"/>
                </a:cubicBezTo>
                <a:cubicBezTo>
                  <a:pt x="14" y="27"/>
                  <a:pt x="12" y="28"/>
                  <a:pt x="11" y="29"/>
                </a:cubicBezTo>
                <a:cubicBezTo>
                  <a:pt x="1" y="39"/>
                  <a:pt x="1" y="39"/>
                  <a:pt x="1" y="39"/>
                </a:cubicBezTo>
                <a:cubicBezTo>
                  <a:pt x="0" y="40"/>
                  <a:pt x="1" y="42"/>
                  <a:pt x="2" y="43"/>
                </a:cubicBezTo>
                <a:cubicBezTo>
                  <a:pt x="27" y="66"/>
                  <a:pt x="27" y="66"/>
                  <a:pt x="27" y="66"/>
                </a:cubicBezTo>
                <a:cubicBezTo>
                  <a:pt x="28" y="67"/>
                  <a:pt x="30" y="67"/>
                  <a:pt x="31" y="66"/>
                </a:cubicBezTo>
                <a:cubicBezTo>
                  <a:pt x="40" y="55"/>
                  <a:pt x="40" y="55"/>
                  <a:pt x="40" y="55"/>
                </a:cubicBezTo>
                <a:cubicBezTo>
                  <a:pt x="40" y="55"/>
                  <a:pt x="40" y="55"/>
                  <a:pt x="40" y="55"/>
                </a:cubicBezTo>
                <a:cubicBezTo>
                  <a:pt x="73" y="14"/>
                  <a:pt x="73" y="14"/>
                  <a:pt x="73" y="14"/>
                </a:cubicBezTo>
                <a:cubicBezTo>
                  <a:pt x="74" y="13"/>
                  <a:pt x="74" y="11"/>
                  <a:pt x="73" y="10"/>
                </a:cubicBezTo>
                <a:close/>
              </a:path>
            </a:pathLst>
          </a:custGeom>
          <a:solidFill>
            <a:srgbClr val="00B050"/>
          </a:solidFill>
          <a:ln>
            <a:noFill/>
          </a:ln>
        </p:spPr>
        <p:txBody>
          <a:bodyPr vert="horz" wrap="square" lIns="34290" tIns="17145" rIns="34290" bIns="17145" numCol="1" anchor="t" anchorCtr="0" compatLnSpc="1">
            <a:prstTxWarp prst="textNoShape">
              <a:avLst/>
            </a:prstTxWarp>
          </a:bodyPr>
          <a:lstStyle/>
          <a:p>
            <a:endParaRPr lang="en-US" sz="253" dirty="0">
              <a:solidFill>
                <a:schemeClr val="accent6"/>
              </a:solidFill>
            </a:endParaRPr>
          </a:p>
        </p:txBody>
      </p:sp>
    </p:spTree>
    <p:extLst>
      <p:ext uri="{BB962C8B-B14F-4D97-AF65-F5344CB8AC3E}">
        <p14:creationId xmlns:p14="http://schemas.microsoft.com/office/powerpoint/2010/main" val="26545559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A512AA-26D1-8A44-9935-7F26B77078D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009303-E1E8-79B4-F353-1ED69C3C1153}"/>
              </a:ext>
            </a:extLst>
          </p:cNvPr>
          <p:cNvSpPr>
            <a:spLocks noGrp="1"/>
          </p:cNvSpPr>
          <p:nvPr>
            <p:ph type="sldNum" sz="quarter" idx="4"/>
          </p:nvPr>
        </p:nvSpPr>
        <p:spPr/>
        <p:txBody>
          <a:bodyPr/>
          <a:lstStyle/>
          <a:p>
            <a:fld id="{402EAA05-6333-46EE-AAC8-A5AD6A996142}" type="slidenum">
              <a:rPr lang="en-US" smtClean="0"/>
              <a:t>33</a:t>
            </a:fld>
            <a:endParaRPr lang="en-US" dirty="0"/>
          </a:p>
        </p:txBody>
      </p:sp>
      <p:sp>
        <p:nvSpPr>
          <p:cNvPr id="3" name="Title 1">
            <a:extLst>
              <a:ext uri="{FF2B5EF4-FFF2-40B4-BE49-F238E27FC236}">
                <a16:creationId xmlns:a16="http://schemas.microsoft.com/office/drawing/2014/main" id="{6707528D-1BAA-09D2-474E-F8535D37A202}"/>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nSpc>
                <a:spcPct val="115000"/>
              </a:lnSpc>
              <a:spcAft>
                <a:spcPts val="300"/>
              </a:spcAft>
            </a:pPr>
            <a:r>
              <a:rPr lang="en-US" sz="1800" kern="100">
                <a:latin typeface="Aptos" panose="020B0004020202020204" pitchFamily="34" charset="0"/>
                <a:ea typeface="Aptos" panose="020B0004020202020204" pitchFamily="34" charset="0"/>
                <a:cs typeface="Sakkal Majalla" panose="02000000000000000000" pitchFamily="2" charset="-78"/>
              </a:rPr>
              <a:t>معايير تقييم الأهداف الاستراتيجية</a:t>
            </a:r>
            <a:endParaRPr lang="en-US" sz="1800" kern="100" dirty="0">
              <a:latin typeface="Aptos" panose="020B0004020202020204" pitchFamily="34" charset="0"/>
              <a:ea typeface="Aptos" panose="020B0004020202020204" pitchFamily="34" charset="0"/>
              <a:cs typeface="Sakkal Majalla" panose="02000000000000000000" pitchFamily="2" charset="-78"/>
            </a:endParaRPr>
          </a:p>
        </p:txBody>
      </p:sp>
      <p:sp>
        <p:nvSpPr>
          <p:cNvPr id="4" name="Rectangle 3">
            <a:extLst>
              <a:ext uri="{FF2B5EF4-FFF2-40B4-BE49-F238E27FC236}">
                <a16:creationId xmlns:a16="http://schemas.microsoft.com/office/drawing/2014/main" id="{8A0CF4D3-8484-C550-D882-5C831ABD065A}"/>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algn="r" rtl="1"/>
            <a:endParaRPr lang="en-US" sz="253" dirty="0"/>
          </a:p>
        </p:txBody>
      </p:sp>
      <p:sp>
        <p:nvSpPr>
          <p:cNvPr id="5" name="Subtitle 2">
            <a:extLst>
              <a:ext uri="{FF2B5EF4-FFF2-40B4-BE49-F238E27FC236}">
                <a16:creationId xmlns:a16="http://schemas.microsoft.com/office/drawing/2014/main" id="{91263C53-BE3A-8905-FE9D-EC55B4105062}"/>
              </a:ext>
            </a:extLst>
          </p:cNvPr>
          <p:cNvSpPr txBox="1">
            <a:spLocks/>
          </p:cNvSpPr>
          <p:nvPr/>
        </p:nvSpPr>
        <p:spPr>
          <a:xfrm>
            <a:off x="4112596" y="794011"/>
            <a:ext cx="4745952" cy="305853"/>
          </a:xfrm>
          <a:prstGeom prst="rect">
            <a:avLst/>
          </a:prstGeom>
          <a:noFill/>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defRPr/>
            </a:pPr>
            <a:r>
              <a:rPr lang="en-US" sz="1500" kern="0" dirty="0" err="1">
                <a:solidFill>
                  <a:srgbClr val="44546A"/>
                </a:solidFill>
                <a:latin typeface="Sakkal Majalla" panose="02000000000000000000" pitchFamily="2" charset="-78"/>
                <a:cs typeface="Sakkal Majalla" panose="02000000000000000000" pitchFamily="2" charset="-78"/>
              </a:rPr>
              <a:t>الهدف</a:t>
            </a:r>
            <a:r>
              <a:rPr lang="en-US" sz="1500" kern="0" dirty="0">
                <a:solidFill>
                  <a:srgbClr val="44546A"/>
                </a:solidFill>
                <a:latin typeface="Sakkal Majalla" panose="02000000000000000000" pitchFamily="2" charset="-78"/>
                <a:cs typeface="Sakkal Majalla" panose="02000000000000000000" pitchFamily="2" charset="-78"/>
              </a:rPr>
              <a:t> الاستراتيجي </a:t>
            </a:r>
            <a:r>
              <a:rPr lang="en-US" sz="1500" kern="0" dirty="0" err="1">
                <a:solidFill>
                  <a:srgbClr val="44546A"/>
                </a:solidFill>
                <a:latin typeface="Sakkal Majalla" panose="02000000000000000000" pitchFamily="2" charset="-78"/>
                <a:cs typeface="Sakkal Majalla" panose="02000000000000000000" pitchFamily="2" charset="-78"/>
              </a:rPr>
              <a:t>الرابع</a:t>
            </a:r>
            <a:endParaRPr lang="en-US" sz="1500" kern="0" dirty="0">
              <a:solidFill>
                <a:srgbClr val="44546A"/>
              </a:solidFill>
              <a:latin typeface="Sakkal Majalla" panose="02000000000000000000" pitchFamily="2" charset="-78"/>
              <a:cs typeface="Sakkal Majalla" panose="02000000000000000000" pitchFamily="2" charset="-78"/>
            </a:endParaRPr>
          </a:p>
        </p:txBody>
      </p:sp>
      <p:sp>
        <p:nvSpPr>
          <p:cNvPr id="8" name="Freeform: Shape 7">
            <a:extLst>
              <a:ext uri="{FF2B5EF4-FFF2-40B4-BE49-F238E27FC236}">
                <a16:creationId xmlns:a16="http://schemas.microsoft.com/office/drawing/2014/main" id="{504F43A5-DD82-0218-0BB3-1AA81AED9B1D}"/>
              </a:ext>
            </a:extLst>
          </p:cNvPr>
          <p:cNvSpPr/>
          <p:nvPr/>
        </p:nvSpPr>
        <p:spPr>
          <a:xfrm flipH="1">
            <a:off x="7440470" y="1268688"/>
            <a:ext cx="1703530" cy="3407060"/>
          </a:xfrm>
          <a:custGeom>
            <a:avLst/>
            <a:gdLst>
              <a:gd name="connsiteX0" fmla="*/ 0 w 1703530"/>
              <a:gd name="connsiteY0" fmla="*/ 0 h 3407060"/>
              <a:gd name="connsiteX1" fmla="*/ 1703530 w 1703530"/>
              <a:gd name="connsiteY1" fmla="*/ 1703530 h 3407060"/>
              <a:gd name="connsiteX2" fmla="*/ 0 w 1703530"/>
              <a:gd name="connsiteY2" fmla="*/ 3407060 h 3407060"/>
            </a:gdLst>
            <a:ahLst/>
            <a:cxnLst>
              <a:cxn ang="0">
                <a:pos x="connsiteX0" y="connsiteY0"/>
              </a:cxn>
              <a:cxn ang="0">
                <a:pos x="connsiteX1" y="connsiteY1"/>
              </a:cxn>
              <a:cxn ang="0">
                <a:pos x="connsiteX2" y="connsiteY2"/>
              </a:cxn>
            </a:cxnLst>
            <a:rect l="l" t="t" r="r" b="b"/>
            <a:pathLst>
              <a:path w="1703530" h="3407060">
                <a:moveTo>
                  <a:pt x="0" y="0"/>
                </a:moveTo>
                <a:cubicBezTo>
                  <a:pt x="940834" y="0"/>
                  <a:pt x="1703530" y="762696"/>
                  <a:pt x="1703530" y="1703530"/>
                </a:cubicBezTo>
                <a:cubicBezTo>
                  <a:pt x="1703530" y="2644364"/>
                  <a:pt x="940834" y="3407060"/>
                  <a:pt x="0" y="3407060"/>
                </a:cubicBezTo>
                <a:close/>
              </a:path>
            </a:pathLst>
          </a:custGeom>
          <a:solidFill>
            <a:schemeClr val="accent1"/>
          </a:solidFill>
          <a:ln w="0" cap="flat">
            <a:noFill/>
            <a:prstDash val="solid"/>
            <a:miter/>
          </a:ln>
          <a:effectLst>
            <a:outerShdw blurRad="63500" sx="102000" sy="102000" algn="ctr" rotWithShape="0">
              <a:prstClr val="black">
                <a:alpha val="40000"/>
              </a:prstClr>
            </a:outerShdw>
          </a:effectLst>
        </p:spPr>
        <p:txBody>
          <a:bodyPr wrap="square" rtlCol="0" anchor="ctr">
            <a:noAutofit/>
          </a:bodyPr>
          <a:lstStyle/>
          <a:p>
            <a:pPr marL="0" algn="r" defTabSz="457200" rtl="1" eaLnBrk="1" latinLnBrk="0" hangingPunct="1"/>
            <a:endParaRPr lang="en-US" dirty="0"/>
          </a:p>
        </p:txBody>
      </p:sp>
      <p:sp>
        <p:nvSpPr>
          <p:cNvPr id="46" name="Subtitle 2">
            <a:extLst>
              <a:ext uri="{FF2B5EF4-FFF2-40B4-BE49-F238E27FC236}">
                <a16:creationId xmlns:a16="http://schemas.microsoft.com/office/drawing/2014/main" id="{D5448C7E-D6EA-3A1A-040C-6ABDCB5DFC37}"/>
              </a:ext>
            </a:extLst>
          </p:cNvPr>
          <p:cNvSpPr txBox="1">
            <a:spLocks/>
          </p:cNvSpPr>
          <p:nvPr/>
        </p:nvSpPr>
        <p:spPr>
          <a:xfrm>
            <a:off x="7429598" y="2338968"/>
            <a:ext cx="1523254" cy="1266501"/>
          </a:xfrm>
          <a:prstGeom prst="rect">
            <a:avLst/>
          </a:prstGeom>
          <a:noFill/>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defRPr/>
            </a:pPr>
            <a:r>
              <a:rPr lang="en-US" b="1" kern="0" dirty="0" err="1">
                <a:solidFill>
                  <a:schemeClr val="bg1"/>
                </a:solidFill>
                <a:latin typeface="Sakkal Majalla" panose="02000000000000000000" pitchFamily="2" charset="-78"/>
                <a:cs typeface="Sakkal Majalla" panose="02000000000000000000" pitchFamily="2" charset="-78"/>
              </a:rPr>
              <a:t>التموضع</a:t>
            </a:r>
            <a:r>
              <a:rPr lang="en-US" b="1" kern="0" dirty="0">
                <a:solidFill>
                  <a:schemeClr val="bg1"/>
                </a:solidFill>
                <a:latin typeface="Sakkal Majalla" panose="02000000000000000000" pitchFamily="2" charset="-78"/>
                <a:cs typeface="Sakkal Majalla" panose="02000000000000000000" pitchFamily="2" charset="-78"/>
              </a:rPr>
              <a:t> في </a:t>
            </a:r>
            <a:r>
              <a:rPr lang="en-US" b="1" kern="0" dirty="0" err="1">
                <a:solidFill>
                  <a:schemeClr val="bg1"/>
                </a:solidFill>
                <a:latin typeface="Sakkal Majalla" panose="02000000000000000000" pitchFamily="2" charset="-78"/>
                <a:cs typeface="Sakkal Majalla" panose="02000000000000000000" pitchFamily="2" charset="-78"/>
              </a:rPr>
              <a:t>السوق</a:t>
            </a:r>
            <a:r>
              <a:rPr lang="en-US" b="1" kern="0" dirty="0">
                <a:solidFill>
                  <a:schemeClr val="bg1"/>
                </a:solidFill>
                <a:latin typeface="Sakkal Majalla" panose="02000000000000000000" pitchFamily="2" charset="-78"/>
                <a:cs typeface="Sakkal Majalla" panose="02000000000000000000" pitchFamily="2" charset="-78"/>
              </a:rPr>
              <a:t> </a:t>
            </a:r>
            <a:r>
              <a:rPr lang="en-US" b="1" kern="0" dirty="0" err="1">
                <a:solidFill>
                  <a:schemeClr val="bg1"/>
                </a:solidFill>
                <a:latin typeface="Sakkal Majalla" panose="02000000000000000000" pitchFamily="2" charset="-78"/>
                <a:cs typeface="Sakkal Majalla" panose="02000000000000000000" pitchFamily="2" charset="-78"/>
              </a:rPr>
              <a:t>بين</a:t>
            </a:r>
            <a:r>
              <a:rPr lang="en-US" b="1" kern="0" dirty="0">
                <a:solidFill>
                  <a:schemeClr val="bg1"/>
                </a:solidFill>
                <a:latin typeface="Sakkal Majalla" panose="02000000000000000000" pitchFamily="2" charset="-78"/>
                <a:cs typeface="Sakkal Majalla" panose="02000000000000000000" pitchFamily="2" charset="-78"/>
              </a:rPr>
              <a:t> </a:t>
            </a:r>
            <a:r>
              <a:rPr lang="en-US" b="1" kern="0" dirty="0" err="1">
                <a:solidFill>
                  <a:schemeClr val="bg1"/>
                </a:solidFill>
                <a:latin typeface="Sakkal Majalla" panose="02000000000000000000" pitchFamily="2" charset="-78"/>
                <a:cs typeface="Sakkal Majalla" panose="02000000000000000000" pitchFamily="2" charset="-78"/>
              </a:rPr>
              <a:t>المنافسين</a:t>
            </a:r>
            <a:endParaRPr lang="en-US" b="1" kern="0" dirty="0">
              <a:solidFill>
                <a:schemeClr val="bg1"/>
              </a:solidFill>
              <a:latin typeface="Sakkal Majalla" panose="02000000000000000000" pitchFamily="2" charset="-78"/>
              <a:cs typeface="Sakkal Majalla" panose="02000000000000000000" pitchFamily="2" charset="-78"/>
            </a:endParaRPr>
          </a:p>
        </p:txBody>
      </p:sp>
      <p:sp>
        <p:nvSpPr>
          <p:cNvPr id="27" name="Rectangle: Rounded Corners 26">
            <a:extLst>
              <a:ext uri="{FF2B5EF4-FFF2-40B4-BE49-F238E27FC236}">
                <a16:creationId xmlns:a16="http://schemas.microsoft.com/office/drawing/2014/main" id="{91DDA874-3282-979F-1E49-9D9F7AF13F91}"/>
              </a:ext>
            </a:extLst>
          </p:cNvPr>
          <p:cNvSpPr/>
          <p:nvPr/>
        </p:nvSpPr>
        <p:spPr>
          <a:xfrm flipH="1">
            <a:off x="3178272" y="1988496"/>
            <a:ext cx="1280160" cy="1000374"/>
          </a:xfrm>
          <a:prstGeom prst="roundRect">
            <a:avLst>
              <a:gd name="adj" fmla="val 5930"/>
            </a:avLst>
          </a:prstGeom>
          <a:solidFill>
            <a:schemeClr val="accent4">
              <a:lumMod val="20000"/>
              <a:lumOff val="80000"/>
            </a:schemeClr>
          </a:solidFill>
          <a:ln>
            <a:noFill/>
          </a:ln>
        </p:spPr>
        <p:txBody>
          <a:bodyPr vert="horz" wrap="square" lIns="0" tIns="182880" rIns="0" bIns="0" rtlCol="0" anchor="t">
            <a:noAutofit/>
          </a:bodyPr>
          <a:lstStyle/>
          <a:p>
            <a:pPr algn="ctr" defTabSz="342883" rtl="1">
              <a:defRPr/>
            </a:pPr>
            <a:r>
              <a:rPr lang="en-US" sz="105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هل يمكن تحقيقه بموارد</a:t>
            </a:r>
            <a:br>
              <a:rPr lang="en-US" sz="105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br>
            <a:r>
              <a:rPr lang="en-US" sz="105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الشركة المتاحة ؟</a:t>
            </a:r>
            <a:endPar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25" name="Rectangle: Rounded Corners 24">
            <a:extLst>
              <a:ext uri="{FF2B5EF4-FFF2-40B4-BE49-F238E27FC236}">
                <a16:creationId xmlns:a16="http://schemas.microsoft.com/office/drawing/2014/main" id="{6FDC3F61-4088-6066-D2B8-BB8B81CA0CD4}"/>
              </a:ext>
            </a:extLst>
          </p:cNvPr>
          <p:cNvSpPr/>
          <p:nvPr/>
        </p:nvSpPr>
        <p:spPr>
          <a:xfrm flipH="1">
            <a:off x="3178272" y="1661391"/>
            <a:ext cx="1280160" cy="457200"/>
          </a:xfrm>
          <a:prstGeom prst="roundRect">
            <a:avLst/>
          </a:prstGeom>
          <a:solidFill>
            <a:schemeClr val="accent4">
              <a:lumMod val="60000"/>
              <a:lumOff val="40000"/>
            </a:schemeClr>
          </a:solidFill>
          <a:ln>
            <a:noFill/>
          </a:ln>
        </p:spPr>
        <p:txBody>
          <a:bodyPr vert="horz" wrap="square" lIns="0" tIns="0" rIns="0" bIns="0" rtlCol="0" anchor="b">
            <a:noAutofit/>
          </a:bodyPr>
          <a:lstStyle/>
          <a:p>
            <a:pPr algn="ctr" defTabSz="342883" rtl="1">
              <a:defRPr/>
            </a:pPr>
            <a: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قابلة للتحقيق</a:t>
            </a:r>
            <a:b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br>
            <a: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Achievable</a:t>
            </a:r>
            <a:endParaRPr lang="en-US" sz="1200" b="1" dirty="0">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endParaRPr>
          </a:p>
        </p:txBody>
      </p:sp>
      <p:grpSp>
        <p:nvGrpSpPr>
          <p:cNvPr id="59" name="Group 58">
            <a:extLst>
              <a:ext uri="{FF2B5EF4-FFF2-40B4-BE49-F238E27FC236}">
                <a16:creationId xmlns:a16="http://schemas.microsoft.com/office/drawing/2014/main" id="{1864514D-193D-A7A9-0905-B36A5A8A1C0A}"/>
              </a:ext>
            </a:extLst>
          </p:cNvPr>
          <p:cNvGrpSpPr/>
          <p:nvPr/>
        </p:nvGrpSpPr>
        <p:grpSpPr>
          <a:xfrm>
            <a:off x="3532029" y="1183004"/>
            <a:ext cx="572646" cy="554438"/>
            <a:chOff x="6795352" y="2694999"/>
            <a:chExt cx="572646" cy="554438"/>
          </a:xfrm>
          <a:effectLst>
            <a:outerShdw blurRad="63500" sx="102000" sy="102000" algn="ctr" rotWithShape="0">
              <a:prstClr val="black">
                <a:alpha val="40000"/>
              </a:prstClr>
            </a:outerShdw>
          </a:effectLst>
        </p:grpSpPr>
        <p:sp>
          <p:nvSpPr>
            <p:cNvPr id="26" name="Oval 25">
              <a:extLst>
                <a:ext uri="{FF2B5EF4-FFF2-40B4-BE49-F238E27FC236}">
                  <a16:creationId xmlns:a16="http://schemas.microsoft.com/office/drawing/2014/main" id="{5E4A534F-9395-54CA-160F-381CFD849F84}"/>
                </a:ext>
              </a:extLst>
            </p:cNvPr>
            <p:cNvSpPr/>
            <p:nvPr/>
          </p:nvSpPr>
          <p:spPr>
            <a:xfrm flipH="1">
              <a:off x="6795352" y="2694999"/>
              <a:ext cx="572646" cy="554438"/>
            </a:xfrm>
            <a:prstGeom prst="ellipse">
              <a:avLst/>
            </a:prstGeom>
            <a:solidFill>
              <a:schemeClr val="accent1"/>
            </a:solidFill>
            <a:ln>
              <a:noFill/>
            </a:ln>
          </p:spPr>
          <p:txBody>
            <a:bodyPr vert="horz" wrap="square" lIns="0" tIns="0" rIns="0" bIns="0" rtlCol="0" anchor="ctr">
              <a:noAutofit/>
            </a:bodyPr>
            <a:lstStyle/>
            <a:p>
              <a:pPr algn="ctr" defTabSz="342883" rtl="1">
                <a:defRPr/>
              </a:pP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40" name="Graphic 39">
              <a:extLst>
                <a:ext uri="{FF2B5EF4-FFF2-40B4-BE49-F238E27FC236}">
                  <a16:creationId xmlns:a16="http://schemas.microsoft.com/office/drawing/2014/main" id="{3EC338A0-9266-0B3C-636B-4329B9C44C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36932" y="2827475"/>
              <a:ext cx="289486" cy="289486"/>
            </a:xfrm>
            <a:prstGeom prst="rect">
              <a:avLst/>
            </a:prstGeom>
          </p:spPr>
        </p:pic>
      </p:grpSp>
      <p:sp>
        <p:nvSpPr>
          <p:cNvPr id="20" name="Rectangle: Rounded Corners 19">
            <a:extLst>
              <a:ext uri="{FF2B5EF4-FFF2-40B4-BE49-F238E27FC236}">
                <a16:creationId xmlns:a16="http://schemas.microsoft.com/office/drawing/2014/main" id="{C89496A0-2305-B949-92CD-B23E2803CBB7}"/>
              </a:ext>
            </a:extLst>
          </p:cNvPr>
          <p:cNvSpPr/>
          <p:nvPr/>
        </p:nvSpPr>
        <p:spPr>
          <a:xfrm flipH="1">
            <a:off x="5939011" y="1988496"/>
            <a:ext cx="1280160" cy="1000374"/>
          </a:xfrm>
          <a:prstGeom prst="roundRect">
            <a:avLst>
              <a:gd name="adj" fmla="val 5930"/>
            </a:avLst>
          </a:prstGeom>
          <a:solidFill>
            <a:schemeClr val="accent4">
              <a:lumMod val="20000"/>
              <a:lumOff val="80000"/>
            </a:schemeClr>
          </a:solidFill>
          <a:ln>
            <a:noFill/>
          </a:ln>
        </p:spPr>
        <p:txBody>
          <a:bodyPr vert="horz" wrap="square" lIns="0" tIns="182880" rIns="0" bIns="0" rtlCol="0" anchor="t">
            <a:noAutofit/>
          </a:bodyPr>
          <a:lstStyle/>
          <a:p>
            <a:pPr algn="ctr" defTabSz="342883" rtl="1">
              <a:defRPr/>
            </a:pPr>
            <a:r>
              <a:rPr lang="en-US" sz="105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هل الهدف واضح ومحدد؟ </a:t>
            </a:r>
            <a:endPar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9" name="Rectangle: Rounded Corners 8">
            <a:extLst>
              <a:ext uri="{FF2B5EF4-FFF2-40B4-BE49-F238E27FC236}">
                <a16:creationId xmlns:a16="http://schemas.microsoft.com/office/drawing/2014/main" id="{D7E1E35E-8068-F44F-8D54-6BF1A5ACB12B}"/>
              </a:ext>
            </a:extLst>
          </p:cNvPr>
          <p:cNvSpPr/>
          <p:nvPr/>
        </p:nvSpPr>
        <p:spPr>
          <a:xfrm flipH="1">
            <a:off x="5939011" y="1661391"/>
            <a:ext cx="1280160" cy="457200"/>
          </a:xfrm>
          <a:prstGeom prst="roundRect">
            <a:avLst/>
          </a:prstGeom>
          <a:solidFill>
            <a:schemeClr val="accent4">
              <a:lumMod val="60000"/>
              <a:lumOff val="40000"/>
            </a:schemeClr>
          </a:solidFill>
          <a:ln>
            <a:noFill/>
          </a:ln>
        </p:spPr>
        <p:txBody>
          <a:bodyPr vert="horz" wrap="square" lIns="0" tIns="0" rIns="0" bIns="0" rtlCol="0" anchor="b">
            <a:noAutofit/>
          </a:bodyPr>
          <a:lstStyle/>
          <a:p>
            <a:pPr algn="ctr" defTabSz="342883" rtl="1">
              <a:defRPr/>
            </a:pPr>
            <a: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محددة</a:t>
            </a:r>
            <a:b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br>
            <a: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Specific</a:t>
            </a:r>
            <a:endParaRPr lang="en-US" sz="1200" b="1" dirty="0">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endParaRPr>
          </a:p>
        </p:txBody>
      </p:sp>
      <p:grpSp>
        <p:nvGrpSpPr>
          <p:cNvPr id="47" name="Group 46">
            <a:extLst>
              <a:ext uri="{FF2B5EF4-FFF2-40B4-BE49-F238E27FC236}">
                <a16:creationId xmlns:a16="http://schemas.microsoft.com/office/drawing/2014/main" id="{27047E92-9B39-48F3-D74F-4691F8E85197}"/>
              </a:ext>
            </a:extLst>
          </p:cNvPr>
          <p:cNvGrpSpPr/>
          <p:nvPr/>
        </p:nvGrpSpPr>
        <p:grpSpPr>
          <a:xfrm>
            <a:off x="6292768" y="1183004"/>
            <a:ext cx="572646" cy="554438"/>
            <a:chOff x="7205752" y="1506665"/>
            <a:chExt cx="572646" cy="554438"/>
          </a:xfrm>
          <a:effectLst>
            <a:outerShdw blurRad="63500" sx="102000" sy="102000" algn="ctr" rotWithShape="0">
              <a:prstClr val="black">
                <a:alpha val="40000"/>
              </a:prstClr>
            </a:outerShdw>
          </a:effectLst>
        </p:grpSpPr>
        <p:sp>
          <p:nvSpPr>
            <p:cNvPr id="10" name="Oval 9">
              <a:extLst>
                <a:ext uri="{FF2B5EF4-FFF2-40B4-BE49-F238E27FC236}">
                  <a16:creationId xmlns:a16="http://schemas.microsoft.com/office/drawing/2014/main" id="{4E2D56C5-C35B-AF37-E64C-09BB00C2681A}"/>
                </a:ext>
              </a:extLst>
            </p:cNvPr>
            <p:cNvSpPr/>
            <p:nvPr/>
          </p:nvSpPr>
          <p:spPr>
            <a:xfrm flipH="1">
              <a:off x="7205752" y="1506665"/>
              <a:ext cx="572646" cy="554438"/>
            </a:xfrm>
            <a:prstGeom prst="ellipse">
              <a:avLst/>
            </a:prstGeom>
            <a:solidFill>
              <a:schemeClr val="accent1"/>
            </a:solidFill>
            <a:ln>
              <a:noFill/>
            </a:ln>
          </p:spPr>
          <p:txBody>
            <a:bodyPr vert="horz" wrap="square" lIns="0" tIns="0" rIns="0" bIns="0" rtlCol="0" anchor="ctr">
              <a:noAutofit/>
            </a:bodyPr>
            <a:lstStyle/>
            <a:p>
              <a:pPr algn="ctr" defTabSz="342883" rtl="1">
                <a:defRPr/>
              </a:pP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35" name="Graphic 34">
              <a:extLst>
                <a:ext uri="{FF2B5EF4-FFF2-40B4-BE49-F238E27FC236}">
                  <a16:creationId xmlns:a16="http://schemas.microsoft.com/office/drawing/2014/main" id="{0163C55A-BBB5-ADA5-E57F-1041B33336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27360" y="1605774"/>
              <a:ext cx="329431" cy="356220"/>
            </a:xfrm>
            <a:prstGeom prst="rect">
              <a:avLst/>
            </a:prstGeom>
          </p:spPr>
        </p:pic>
      </p:grpSp>
      <p:sp>
        <p:nvSpPr>
          <p:cNvPr id="68" name="Freeform 142">
            <a:extLst>
              <a:ext uri="{FF2B5EF4-FFF2-40B4-BE49-F238E27FC236}">
                <a16:creationId xmlns:a16="http://schemas.microsoft.com/office/drawing/2014/main" id="{B0C99012-4FE6-17D0-A952-BF4A672056D3}"/>
              </a:ext>
            </a:extLst>
          </p:cNvPr>
          <p:cNvSpPr>
            <a:spLocks/>
          </p:cNvSpPr>
          <p:nvPr/>
        </p:nvSpPr>
        <p:spPr bwMode="auto">
          <a:xfrm>
            <a:off x="6512062" y="2753905"/>
            <a:ext cx="134059" cy="136852"/>
          </a:xfrm>
          <a:custGeom>
            <a:avLst/>
            <a:gdLst>
              <a:gd name="T0" fmla="*/ 60 w 61"/>
              <a:gd name="T1" fmla="*/ 46 h 62"/>
              <a:gd name="T2" fmla="*/ 45 w 61"/>
              <a:gd name="T3" fmla="*/ 31 h 62"/>
              <a:gd name="T4" fmla="*/ 60 w 61"/>
              <a:gd name="T5" fmla="*/ 16 h 62"/>
              <a:gd name="T6" fmla="*/ 60 w 61"/>
              <a:gd name="T7" fmla="*/ 11 h 62"/>
              <a:gd name="T8" fmla="*/ 51 w 61"/>
              <a:gd name="T9" fmla="*/ 2 h 62"/>
              <a:gd name="T10" fmla="*/ 46 w 61"/>
              <a:gd name="T11" fmla="*/ 2 h 62"/>
              <a:gd name="T12" fmla="*/ 31 w 61"/>
              <a:gd name="T13" fmla="*/ 17 h 62"/>
              <a:gd name="T14" fmla="*/ 16 w 61"/>
              <a:gd name="T15" fmla="*/ 2 h 62"/>
              <a:gd name="T16" fmla="*/ 10 w 61"/>
              <a:gd name="T17" fmla="*/ 2 h 62"/>
              <a:gd name="T18" fmla="*/ 2 w 61"/>
              <a:gd name="T19" fmla="*/ 11 h 62"/>
              <a:gd name="T20" fmla="*/ 2 w 61"/>
              <a:gd name="T21" fmla="*/ 16 h 62"/>
              <a:gd name="T22" fmla="*/ 16 w 61"/>
              <a:gd name="T23" fmla="*/ 31 h 62"/>
              <a:gd name="T24" fmla="*/ 2 w 61"/>
              <a:gd name="T25" fmla="*/ 46 h 62"/>
              <a:gd name="T26" fmla="*/ 2 w 61"/>
              <a:gd name="T27" fmla="*/ 52 h 62"/>
              <a:gd name="T28" fmla="*/ 10 w 61"/>
              <a:gd name="T29" fmla="*/ 60 h 62"/>
              <a:gd name="T30" fmla="*/ 16 w 61"/>
              <a:gd name="T31" fmla="*/ 60 h 62"/>
              <a:gd name="T32" fmla="*/ 31 w 61"/>
              <a:gd name="T33" fmla="*/ 45 h 62"/>
              <a:gd name="T34" fmla="*/ 46 w 61"/>
              <a:gd name="T35" fmla="*/ 60 h 62"/>
              <a:gd name="T36" fmla="*/ 51 w 61"/>
              <a:gd name="T37" fmla="*/ 60 h 62"/>
              <a:gd name="T38" fmla="*/ 60 w 61"/>
              <a:gd name="T39" fmla="*/ 52 h 62"/>
              <a:gd name="T40" fmla="*/ 60 w 61"/>
              <a:gd name="T41" fmla="*/ 4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62">
                <a:moveTo>
                  <a:pt x="60" y="46"/>
                </a:moveTo>
                <a:cubicBezTo>
                  <a:pt x="45" y="31"/>
                  <a:pt x="45" y="31"/>
                  <a:pt x="45" y="31"/>
                </a:cubicBezTo>
                <a:cubicBezTo>
                  <a:pt x="60" y="16"/>
                  <a:pt x="60" y="16"/>
                  <a:pt x="60" y="16"/>
                </a:cubicBezTo>
                <a:cubicBezTo>
                  <a:pt x="61" y="15"/>
                  <a:pt x="61" y="12"/>
                  <a:pt x="60" y="11"/>
                </a:cubicBezTo>
                <a:cubicBezTo>
                  <a:pt x="51" y="2"/>
                  <a:pt x="51" y="2"/>
                  <a:pt x="51" y="2"/>
                </a:cubicBezTo>
                <a:cubicBezTo>
                  <a:pt x="50" y="0"/>
                  <a:pt x="47" y="0"/>
                  <a:pt x="46" y="2"/>
                </a:cubicBezTo>
                <a:cubicBezTo>
                  <a:pt x="31" y="17"/>
                  <a:pt x="31" y="17"/>
                  <a:pt x="31" y="17"/>
                </a:cubicBezTo>
                <a:cubicBezTo>
                  <a:pt x="16" y="2"/>
                  <a:pt x="16" y="2"/>
                  <a:pt x="16" y="2"/>
                </a:cubicBezTo>
                <a:cubicBezTo>
                  <a:pt x="14" y="0"/>
                  <a:pt x="12" y="0"/>
                  <a:pt x="10" y="2"/>
                </a:cubicBezTo>
                <a:cubicBezTo>
                  <a:pt x="2" y="11"/>
                  <a:pt x="2" y="11"/>
                  <a:pt x="2" y="11"/>
                </a:cubicBezTo>
                <a:cubicBezTo>
                  <a:pt x="0" y="12"/>
                  <a:pt x="0" y="15"/>
                  <a:pt x="2" y="16"/>
                </a:cubicBezTo>
                <a:cubicBezTo>
                  <a:pt x="16" y="31"/>
                  <a:pt x="16" y="31"/>
                  <a:pt x="16" y="31"/>
                </a:cubicBezTo>
                <a:cubicBezTo>
                  <a:pt x="2" y="46"/>
                  <a:pt x="2" y="46"/>
                  <a:pt x="2" y="46"/>
                </a:cubicBezTo>
                <a:cubicBezTo>
                  <a:pt x="0" y="48"/>
                  <a:pt x="0" y="50"/>
                  <a:pt x="2" y="52"/>
                </a:cubicBezTo>
                <a:cubicBezTo>
                  <a:pt x="10" y="60"/>
                  <a:pt x="10" y="60"/>
                  <a:pt x="10" y="60"/>
                </a:cubicBezTo>
                <a:cubicBezTo>
                  <a:pt x="12" y="62"/>
                  <a:pt x="14" y="62"/>
                  <a:pt x="16" y="60"/>
                </a:cubicBezTo>
                <a:cubicBezTo>
                  <a:pt x="31" y="45"/>
                  <a:pt x="31" y="45"/>
                  <a:pt x="31" y="45"/>
                </a:cubicBezTo>
                <a:cubicBezTo>
                  <a:pt x="46" y="60"/>
                  <a:pt x="46" y="60"/>
                  <a:pt x="46" y="60"/>
                </a:cubicBezTo>
                <a:cubicBezTo>
                  <a:pt x="47" y="62"/>
                  <a:pt x="50" y="62"/>
                  <a:pt x="51" y="60"/>
                </a:cubicBezTo>
                <a:cubicBezTo>
                  <a:pt x="60" y="52"/>
                  <a:pt x="60" y="52"/>
                  <a:pt x="60" y="52"/>
                </a:cubicBezTo>
                <a:cubicBezTo>
                  <a:pt x="61" y="50"/>
                  <a:pt x="61" y="48"/>
                  <a:pt x="60" y="46"/>
                </a:cubicBezTo>
                <a:close/>
              </a:path>
            </a:pathLst>
          </a:custGeom>
          <a:solidFill>
            <a:srgbClr val="C00000"/>
          </a:solidFill>
          <a:ln>
            <a:noFill/>
          </a:ln>
        </p:spPr>
        <p:txBody>
          <a:bodyPr vert="horz" wrap="square" lIns="34290" tIns="17145" rIns="34290" bIns="17145" numCol="1" anchor="t" anchorCtr="0" compatLnSpc="1">
            <a:prstTxWarp prst="textNoShape">
              <a:avLst/>
            </a:prstTxWarp>
          </a:bodyPr>
          <a:lstStyle/>
          <a:p>
            <a:endParaRPr lang="en-US" sz="253" dirty="0">
              <a:solidFill>
                <a:srgbClr val="C00000"/>
              </a:solidFill>
            </a:endParaRPr>
          </a:p>
        </p:txBody>
      </p:sp>
      <p:sp>
        <p:nvSpPr>
          <p:cNvPr id="30" name="Rectangle: Rounded Corners 29">
            <a:extLst>
              <a:ext uri="{FF2B5EF4-FFF2-40B4-BE49-F238E27FC236}">
                <a16:creationId xmlns:a16="http://schemas.microsoft.com/office/drawing/2014/main" id="{0A0D209D-819A-D405-C2B3-842FD9EEFAC6}"/>
              </a:ext>
            </a:extLst>
          </p:cNvPr>
          <p:cNvSpPr/>
          <p:nvPr/>
        </p:nvSpPr>
        <p:spPr>
          <a:xfrm flipH="1">
            <a:off x="1797902" y="1988496"/>
            <a:ext cx="1280160" cy="1000374"/>
          </a:xfrm>
          <a:prstGeom prst="roundRect">
            <a:avLst>
              <a:gd name="adj" fmla="val 8077"/>
            </a:avLst>
          </a:prstGeom>
          <a:solidFill>
            <a:schemeClr val="accent4">
              <a:lumMod val="20000"/>
              <a:lumOff val="80000"/>
            </a:schemeClr>
          </a:solidFill>
          <a:ln>
            <a:noFill/>
          </a:ln>
        </p:spPr>
        <p:txBody>
          <a:bodyPr vert="horz" wrap="square" lIns="0" tIns="182880" rIns="0" bIns="0" rtlCol="0" anchor="t">
            <a:noAutofit/>
          </a:bodyPr>
          <a:lstStyle/>
          <a:p>
            <a:pPr algn="ctr" defTabSz="342883" rtl="1">
              <a:defRPr/>
            </a:pPr>
            <a:r>
              <a:rPr lang="en-US" sz="105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هل يرتبط الهدف بشكل مباشر برؤية الشركة ونشاطها الأساسي ؟</a:t>
            </a:r>
            <a:endPar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28" name="Rectangle: Rounded Corners 27">
            <a:extLst>
              <a:ext uri="{FF2B5EF4-FFF2-40B4-BE49-F238E27FC236}">
                <a16:creationId xmlns:a16="http://schemas.microsoft.com/office/drawing/2014/main" id="{AB131BCB-8894-C8C6-6616-1EA774A8284E}"/>
              </a:ext>
            </a:extLst>
          </p:cNvPr>
          <p:cNvSpPr/>
          <p:nvPr/>
        </p:nvSpPr>
        <p:spPr>
          <a:xfrm flipH="1">
            <a:off x="1797902" y="1661391"/>
            <a:ext cx="1280160" cy="457200"/>
          </a:xfrm>
          <a:prstGeom prst="roundRect">
            <a:avLst/>
          </a:prstGeom>
          <a:solidFill>
            <a:schemeClr val="accent4">
              <a:lumMod val="60000"/>
              <a:lumOff val="40000"/>
            </a:schemeClr>
          </a:solidFill>
          <a:ln>
            <a:noFill/>
          </a:ln>
        </p:spPr>
        <p:txBody>
          <a:bodyPr vert="horz" wrap="square" lIns="0" tIns="0" rIns="0" bIns="0" rtlCol="0" anchor="b">
            <a:noAutofit/>
          </a:bodyPr>
          <a:lstStyle/>
          <a:p>
            <a:pPr algn="ctr" defTabSz="342883" rtl="1">
              <a:defRPr/>
            </a:pPr>
            <a: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ذات صلة</a:t>
            </a:r>
            <a:b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br>
            <a: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Relevant</a:t>
            </a:r>
            <a:endParaRPr lang="en-US" sz="1200" b="1" dirty="0">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endParaRPr>
          </a:p>
        </p:txBody>
      </p:sp>
      <p:grpSp>
        <p:nvGrpSpPr>
          <p:cNvPr id="60" name="Group 59">
            <a:extLst>
              <a:ext uri="{FF2B5EF4-FFF2-40B4-BE49-F238E27FC236}">
                <a16:creationId xmlns:a16="http://schemas.microsoft.com/office/drawing/2014/main" id="{89E25311-6E54-90EA-2F6A-30562B7C95EA}"/>
              </a:ext>
            </a:extLst>
          </p:cNvPr>
          <p:cNvGrpSpPr/>
          <p:nvPr/>
        </p:nvGrpSpPr>
        <p:grpSpPr>
          <a:xfrm>
            <a:off x="2151659" y="1183004"/>
            <a:ext cx="572646" cy="554438"/>
            <a:chOff x="6910552" y="3292576"/>
            <a:chExt cx="572646" cy="554438"/>
          </a:xfrm>
          <a:effectLst>
            <a:outerShdw blurRad="63500" sx="102000" sy="102000" algn="ctr" rotWithShape="0">
              <a:prstClr val="black">
                <a:alpha val="40000"/>
              </a:prstClr>
            </a:outerShdw>
          </a:effectLst>
        </p:grpSpPr>
        <p:sp>
          <p:nvSpPr>
            <p:cNvPr id="29" name="Oval 28">
              <a:extLst>
                <a:ext uri="{FF2B5EF4-FFF2-40B4-BE49-F238E27FC236}">
                  <a16:creationId xmlns:a16="http://schemas.microsoft.com/office/drawing/2014/main" id="{65BF6709-1B4F-3386-E981-C761BAE46FD9}"/>
                </a:ext>
              </a:extLst>
            </p:cNvPr>
            <p:cNvSpPr/>
            <p:nvPr/>
          </p:nvSpPr>
          <p:spPr>
            <a:xfrm flipH="1">
              <a:off x="6910552" y="3292576"/>
              <a:ext cx="572646" cy="554438"/>
            </a:xfrm>
            <a:prstGeom prst="ellipse">
              <a:avLst/>
            </a:prstGeom>
            <a:solidFill>
              <a:schemeClr val="accent1"/>
            </a:solidFill>
            <a:ln>
              <a:noFill/>
            </a:ln>
          </p:spPr>
          <p:txBody>
            <a:bodyPr vert="horz" wrap="square" lIns="0" tIns="0" rIns="0" bIns="0" rtlCol="0" anchor="ctr">
              <a:noAutofit/>
            </a:bodyPr>
            <a:lstStyle/>
            <a:p>
              <a:pPr algn="ctr" defTabSz="342883" rtl="1">
                <a:defRPr/>
              </a:pP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43" name="Graphic 42">
              <a:extLst>
                <a:ext uri="{FF2B5EF4-FFF2-40B4-BE49-F238E27FC236}">
                  <a16:creationId xmlns:a16="http://schemas.microsoft.com/office/drawing/2014/main" id="{E33B33C6-9CE9-182A-977A-01BDC954DB9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48251" y="3406014"/>
              <a:ext cx="297248" cy="327562"/>
            </a:xfrm>
            <a:prstGeom prst="rect">
              <a:avLst/>
            </a:prstGeom>
          </p:spPr>
        </p:pic>
      </p:grpSp>
      <p:sp>
        <p:nvSpPr>
          <p:cNvPr id="24" name="Rectangle: Rounded Corners 23">
            <a:extLst>
              <a:ext uri="{FF2B5EF4-FFF2-40B4-BE49-F238E27FC236}">
                <a16:creationId xmlns:a16="http://schemas.microsoft.com/office/drawing/2014/main" id="{23E06A45-2753-8F00-3FF6-8DF53C4AA98E}"/>
              </a:ext>
            </a:extLst>
          </p:cNvPr>
          <p:cNvSpPr/>
          <p:nvPr/>
        </p:nvSpPr>
        <p:spPr>
          <a:xfrm flipH="1">
            <a:off x="4558642" y="1988496"/>
            <a:ext cx="1280160" cy="1000374"/>
          </a:xfrm>
          <a:prstGeom prst="roundRect">
            <a:avLst>
              <a:gd name="adj" fmla="val 5930"/>
            </a:avLst>
          </a:prstGeom>
          <a:solidFill>
            <a:schemeClr val="accent4">
              <a:lumMod val="20000"/>
              <a:lumOff val="80000"/>
            </a:schemeClr>
          </a:solidFill>
          <a:ln>
            <a:noFill/>
          </a:ln>
        </p:spPr>
        <p:txBody>
          <a:bodyPr vert="horz" wrap="square" lIns="0" tIns="182880" rIns="0" bIns="0" rtlCol="0" anchor="t">
            <a:noAutofit/>
          </a:bodyPr>
          <a:lstStyle/>
          <a:p>
            <a:pPr algn="ctr" defTabSz="342883" rtl="1">
              <a:defRPr/>
            </a:pPr>
            <a:r>
              <a:rPr lang="en-US" sz="105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هل يمكن قياس التقدم نحو هذا الهدف ؟</a:t>
            </a:r>
            <a:endPar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21" name="Rectangle: Rounded Corners 20">
            <a:extLst>
              <a:ext uri="{FF2B5EF4-FFF2-40B4-BE49-F238E27FC236}">
                <a16:creationId xmlns:a16="http://schemas.microsoft.com/office/drawing/2014/main" id="{E4E9D08F-549C-091D-DC3B-F677AA6395E7}"/>
              </a:ext>
            </a:extLst>
          </p:cNvPr>
          <p:cNvSpPr/>
          <p:nvPr/>
        </p:nvSpPr>
        <p:spPr>
          <a:xfrm flipH="1">
            <a:off x="4558642" y="1661391"/>
            <a:ext cx="1280160" cy="457200"/>
          </a:xfrm>
          <a:prstGeom prst="roundRect">
            <a:avLst/>
          </a:prstGeom>
          <a:solidFill>
            <a:schemeClr val="accent4">
              <a:lumMod val="60000"/>
              <a:lumOff val="40000"/>
            </a:schemeClr>
          </a:solidFill>
          <a:ln>
            <a:noFill/>
          </a:ln>
        </p:spPr>
        <p:txBody>
          <a:bodyPr vert="horz" wrap="square" lIns="0" tIns="0" rIns="0" bIns="0" rtlCol="0" anchor="b">
            <a:noAutofit/>
          </a:bodyPr>
          <a:lstStyle/>
          <a:p>
            <a:pPr algn="ctr" defTabSz="342883" rtl="1">
              <a:defRPr/>
            </a:pPr>
            <a: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قابلة للقياس</a:t>
            </a:r>
            <a:b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br>
            <a: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Measurable</a:t>
            </a:r>
            <a:endParaRPr lang="en-US" sz="1200" b="1" dirty="0">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endParaRPr>
          </a:p>
        </p:txBody>
      </p:sp>
      <p:grpSp>
        <p:nvGrpSpPr>
          <p:cNvPr id="58" name="Group 57">
            <a:extLst>
              <a:ext uri="{FF2B5EF4-FFF2-40B4-BE49-F238E27FC236}">
                <a16:creationId xmlns:a16="http://schemas.microsoft.com/office/drawing/2014/main" id="{74B5A9DA-D0B1-5357-8C24-49DC194E6DD5}"/>
              </a:ext>
            </a:extLst>
          </p:cNvPr>
          <p:cNvGrpSpPr/>
          <p:nvPr/>
        </p:nvGrpSpPr>
        <p:grpSpPr>
          <a:xfrm>
            <a:off x="4912399" y="1183004"/>
            <a:ext cx="572646" cy="554438"/>
            <a:chOff x="6910552" y="2100832"/>
            <a:chExt cx="572646" cy="554438"/>
          </a:xfrm>
          <a:effectLst>
            <a:outerShdw blurRad="63500" sx="102000" sy="102000" algn="ctr" rotWithShape="0">
              <a:prstClr val="black">
                <a:alpha val="40000"/>
              </a:prstClr>
            </a:outerShdw>
          </a:effectLst>
        </p:grpSpPr>
        <p:sp>
          <p:nvSpPr>
            <p:cNvPr id="23" name="Oval 22">
              <a:extLst>
                <a:ext uri="{FF2B5EF4-FFF2-40B4-BE49-F238E27FC236}">
                  <a16:creationId xmlns:a16="http://schemas.microsoft.com/office/drawing/2014/main" id="{FBAE23E5-60A5-A902-B0F6-97F1288B10CC}"/>
                </a:ext>
              </a:extLst>
            </p:cNvPr>
            <p:cNvSpPr/>
            <p:nvPr/>
          </p:nvSpPr>
          <p:spPr>
            <a:xfrm flipH="1">
              <a:off x="6910552" y="2100832"/>
              <a:ext cx="572646" cy="554438"/>
            </a:xfrm>
            <a:prstGeom prst="ellipse">
              <a:avLst/>
            </a:prstGeom>
            <a:solidFill>
              <a:schemeClr val="accent1"/>
            </a:solidFill>
            <a:ln>
              <a:noFill/>
            </a:ln>
          </p:spPr>
          <p:txBody>
            <a:bodyPr vert="horz" wrap="square" lIns="0" tIns="0" rIns="0" bIns="0" rtlCol="0" anchor="ctr">
              <a:noAutofit/>
            </a:bodyPr>
            <a:lstStyle/>
            <a:p>
              <a:pPr algn="ctr" defTabSz="342883" rtl="1">
                <a:defRPr/>
              </a:pP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37" name="Graphic 36">
              <a:extLst>
                <a:ext uri="{FF2B5EF4-FFF2-40B4-BE49-F238E27FC236}">
                  <a16:creationId xmlns:a16="http://schemas.microsoft.com/office/drawing/2014/main" id="{DBB1BE4C-917C-68E1-ECD7-A5FE0AC042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58225" y="2219021"/>
              <a:ext cx="277301" cy="318061"/>
            </a:xfrm>
            <a:prstGeom prst="rect">
              <a:avLst/>
            </a:prstGeom>
          </p:spPr>
        </p:pic>
      </p:grpSp>
      <p:sp>
        <p:nvSpPr>
          <p:cNvPr id="33" name="Rectangle: Rounded Corners 32">
            <a:extLst>
              <a:ext uri="{FF2B5EF4-FFF2-40B4-BE49-F238E27FC236}">
                <a16:creationId xmlns:a16="http://schemas.microsoft.com/office/drawing/2014/main" id="{AC8A087B-3A53-6E49-3DCB-BD1A6AD75837}"/>
              </a:ext>
            </a:extLst>
          </p:cNvPr>
          <p:cNvSpPr/>
          <p:nvPr/>
        </p:nvSpPr>
        <p:spPr>
          <a:xfrm flipH="1">
            <a:off x="417532" y="1988496"/>
            <a:ext cx="1280160" cy="1000374"/>
          </a:xfrm>
          <a:prstGeom prst="roundRect">
            <a:avLst>
              <a:gd name="adj" fmla="val 5930"/>
            </a:avLst>
          </a:prstGeom>
          <a:solidFill>
            <a:schemeClr val="accent4">
              <a:lumMod val="20000"/>
              <a:lumOff val="80000"/>
            </a:schemeClr>
          </a:solidFill>
          <a:ln>
            <a:noFill/>
          </a:ln>
        </p:spPr>
        <p:txBody>
          <a:bodyPr vert="horz" wrap="square" lIns="0" tIns="182880" rIns="0" bIns="0" rtlCol="0" anchor="t">
            <a:noAutofit/>
          </a:bodyPr>
          <a:lstStyle/>
          <a:p>
            <a:pPr algn="ctr" defTabSz="342883" rtl="1">
              <a:defRPr/>
            </a:pPr>
            <a:r>
              <a:rPr lang="en-US" sz="105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هل للهدف اطار زمني محدد؟</a:t>
            </a:r>
            <a:endPar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31" name="Rectangle: Rounded Corners 30">
            <a:extLst>
              <a:ext uri="{FF2B5EF4-FFF2-40B4-BE49-F238E27FC236}">
                <a16:creationId xmlns:a16="http://schemas.microsoft.com/office/drawing/2014/main" id="{91CEB36F-6DEA-0F61-48D4-0D0D8A9AC82C}"/>
              </a:ext>
            </a:extLst>
          </p:cNvPr>
          <p:cNvSpPr/>
          <p:nvPr/>
        </p:nvSpPr>
        <p:spPr>
          <a:xfrm flipH="1">
            <a:off x="417532" y="1661391"/>
            <a:ext cx="1280160" cy="457200"/>
          </a:xfrm>
          <a:prstGeom prst="roundRect">
            <a:avLst/>
          </a:prstGeom>
          <a:solidFill>
            <a:schemeClr val="accent4">
              <a:lumMod val="60000"/>
              <a:lumOff val="40000"/>
            </a:schemeClr>
          </a:solidFill>
          <a:ln>
            <a:noFill/>
          </a:ln>
        </p:spPr>
        <p:txBody>
          <a:bodyPr vert="horz" wrap="square" lIns="0" tIns="0" rIns="0" bIns="0" rtlCol="0" anchor="b">
            <a:noAutofit/>
          </a:bodyPr>
          <a:lstStyle/>
          <a:p>
            <a:pPr algn="ctr" defTabSz="342883" rtl="1">
              <a:defRPr/>
            </a:pPr>
            <a: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محددة بزمن</a:t>
            </a:r>
            <a:b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br>
            <a: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Time-bound</a:t>
            </a:r>
            <a:endParaRPr lang="en-US" sz="1200" b="1" dirty="0">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endParaRPr>
          </a:p>
        </p:txBody>
      </p:sp>
      <p:grpSp>
        <p:nvGrpSpPr>
          <p:cNvPr id="61" name="Group 60">
            <a:extLst>
              <a:ext uri="{FF2B5EF4-FFF2-40B4-BE49-F238E27FC236}">
                <a16:creationId xmlns:a16="http://schemas.microsoft.com/office/drawing/2014/main" id="{E1B12A9A-F6D3-A198-240D-41683B77B185}"/>
              </a:ext>
            </a:extLst>
          </p:cNvPr>
          <p:cNvGrpSpPr/>
          <p:nvPr/>
        </p:nvGrpSpPr>
        <p:grpSpPr>
          <a:xfrm>
            <a:off x="771289" y="1183004"/>
            <a:ext cx="572646" cy="554438"/>
            <a:chOff x="7205752" y="3886743"/>
            <a:chExt cx="572646" cy="554438"/>
          </a:xfrm>
          <a:effectLst>
            <a:outerShdw blurRad="63500" sx="102000" sy="102000" algn="ctr" rotWithShape="0">
              <a:prstClr val="black">
                <a:alpha val="40000"/>
              </a:prstClr>
            </a:outerShdw>
          </a:effectLst>
        </p:grpSpPr>
        <p:sp>
          <p:nvSpPr>
            <p:cNvPr id="32" name="Oval 31">
              <a:extLst>
                <a:ext uri="{FF2B5EF4-FFF2-40B4-BE49-F238E27FC236}">
                  <a16:creationId xmlns:a16="http://schemas.microsoft.com/office/drawing/2014/main" id="{3848D0E8-2416-C954-0846-D6D35F401B7C}"/>
                </a:ext>
              </a:extLst>
            </p:cNvPr>
            <p:cNvSpPr/>
            <p:nvPr/>
          </p:nvSpPr>
          <p:spPr>
            <a:xfrm flipH="1">
              <a:off x="7205752" y="3886743"/>
              <a:ext cx="572646" cy="554438"/>
            </a:xfrm>
            <a:prstGeom prst="ellipse">
              <a:avLst/>
            </a:prstGeom>
            <a:solidFill>
              <a:schemeClr val="accent1"/>
            </a:solidFill>
            <a:ln>
              <a:noFill/>
            </a:ln>
          </p:spPr>
          <p:txBody>
            <a:bodyPr vert="horz" wrap="square" lIns="0" tIns="0" rIns="0" bIns="0" rtlCol="0" anchor="ctr">
              <a:noAutofit/>
            </a:bodyPr>
            <a:lstStyle/>
            <a:p>
              <a:pPr algn="ctr" defTabSz="342883" rtl="1">
                <a:defRPr/>
              </a:pP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45" name="Graphic 44">
              <a:extLst>
                <a:ext uri="{FF2B5EF4-FFF2-40B4-BE49-F238E27FC236}">
                  <a16:creationId xmlns:a16="http://schemas.microsoft.com/office/drawing/2014/main" id="{43F93CE1-CF34-FB16-3EEA-C2F173844D7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31703" y="4009317"/>
              <a:ext cx="320745" cy="309290"/>
            </a:xfrm>
            <a:prstGeom prst="rect">
              <a:avLst/>
            </a:prstGeom>
          </p:spPr>
        </p:pic>
      </p:grpSp>
      <p:sp>
        <p:nvSpPr>
          <p:cNvPr id="84" name="Freeform 142">
            <a:extLst>
              <a:ext uri="{FF2B5EF4-FFF2-40B4-BE49-F238E27FC236}">
                <a16:creationId xmlns:a16="http://schemas.microsoft.com/office/drawing/2014/main" id="{B6D98305-34DE-5EBF-6E0B-087735EBE1E6}"/>
              </a:ext>
            </a:extLst>
          </p:cNvPr>
          <p:cNvSpPr>
            <a:spLocks/>
          </p:cNvSpPr>
          <p:nvPr/>
        </p:nvSpPr>
        <p:spPr bwMode="auto">
          <a:xfrm>
            <a:off x="990583" y="2753905"/>
            <a:ext cx="134059" cy="136852"/>
          </a:xfrm>
          <a:custGeom>
            <a:avLst/>
            <a:gdLst>
              <a:gd name="T0" fmla="*/ 60 w 61"/>
              <a:gd name="T1" fmla="*/ 46 h 62"/>
              <a:gd name="T2" fmla="*/ 45 w 61"/>
              <a:gd name="T3" fmla="*/ 31 h 62"/>
              <a:gd name="T4" fmla="*/ 60 w 61"/>
              <a:gd name="T5" fmla="*/ 16 h 62"/>
              <a:gd name="T6" fmla="*/ 60 w 61"/>
              <a:gd name="T7" fmla="*/ 11 h 62"/>
              <a:gd name="T8" fmla="*/ 51 w 61"/>
              <a:gd name="T9" fmla="*/ 2 h 62"/>
              <a:gd name="T10" fmla="*/ 46 w 61"/>
              <a:gd name="T11" fmla="*/ 2 h 62"/>
              <a:gd name="T12" fmla="*/ 31 w 61"/>
              <a:gd name="T13" fmla="*/ 17 h 62"/>
              <a:gd name="T14" fmla="*/ 16 w 61"/>
              <a:gd name="T15" fmla="*/ 2 h 62"/>
              <a:gd name="T16" fmla="*/ 10 w 61"/>
              <a:gd name="T17" fmla="*/ 2 h 62"/>
              <a:gd name="T18" fmla="*/ 2 w 61"/>
              <a:gd name="T19" fmla="*/ 11 h 62"/>
              <a:gd name="T20" fmla="*/ 2 w 61"/>
              <a:gd name="T21" fmla="*/ 16 h 62"/>
              <a:gd name="T22" fmla="*/ 16 w 61"/>
              <a:gd name="T23" fmla="*/ 31 h 62"/>
              <a:gd name="T24" fmla="*/ 2 w 61"/>
              <a:gd name="T25" fmla="*/ 46 h 62"/>
              <a:gd name="T26" fmla="*/ 2 w 61"/>
              <a:gd name="T27" fmla="*/ 52 h 62"/>
              <a:gd name="T28" fmla="*/ 10 w 61"/>
              <a:gd name="T29" fmla="*/ 60 h 62"/>
              <a:gd name="T30" fmla="*/ 16 w 61"/>
              <a:gd name="T31" fmla="*/ 60 h 62"/>
              <a:gd name="T32" fmla="*/ 31 w 61"/>
              <a:gd name="T33" fmla="*/ 45 h 62"/>
              <a:gd name="T34" fmla="*/ 46 w 61"/>
              <a:gd name="T35" fmla="*/ 60 h 62"/>
              <a:gd name="T36" fmla="*/ 51 w 61"/>
              <a:gd name="T37" fmla="*/ 60 h 62"/>
              <a:gd name="T38" fmla="*/ 60 w 61"/>
              <a:gd name="T39" fmla="*/ 52 h 62"/>
              <a:gd name="T40" fmla="*/ 60 w 61"/>
              <a:gd name="T41" fmla="*/ 4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62">
                <a:moveTo>
                  <a:pt x="60" y="46"/>
                </a:moveTo>
                <a:cubicBezTo>
                  <a:pt x="45" y="31"/>
                  <a:pt x="45" y="31"/>
                  <a:pt x="45" y="31"/>
                </a:cubicBezTo>
                <a:cubicBezTo>
                  <a:pt x="60" y="16"/>
                  <a:pt x="60" y="16"/>
                  <a:pt x="60" y="16"/>
                </a:cubicBezTo>
                <a:cubicBezTo>
                  <a:pt x="61" y="15"/>
                  <a:pt x="61" y="12"/>
                  <a:pt x="60" y="11"/>
                </a:cubicBezTo>
                <a:cubicBezTo>
                  <a:pt x="51" y="2"/>
                  <a:pt x="51" y="2"/>
                  <a:pt x="51" y="2"/>
                </a:cubicBezTo>
                <a:cubicBezTo>
                  <a:pt x="50" y="0"/>
                  <a:pt x="47" y="0"/>
                  <a:pt x="46" y="2"/>
                </a:cubicBezTo>
                <a:cubicBezTo>
                  <a:pt x="31" y="17"/>
                  <a:pt x="31" y="17"/>
                  <a:pt x="31" y="17"/>
                </a:cubicBezTo>
                <a:cubicBezTo>
                  <a:pt x="16" y="2"/>
                  <a:pt x="16" y="2"/>
                  <a:pt x="16" y="2"/>
                </a:cubicBezTo>
                <a:cubicBezTo>
                  <a:pt x="14" y="0"/>
                  <a:pt x="12" y="0"/>
                  <a:pt x="10" y="2"/>
                </a:cubicBezTo>
                <a:cubicBezTo>
                  <a:pt x="2" y="11"/>
                  <a:pt x="2" y="11"/>
                  <a:pt x="2" y="11"/>
                </a:cubicBezTo>
                <a:cubicBezTo>
                  <a:pt x="0" y="12"/>
                  <a:pt x="0" y="15"/>
                  <a:pt x="2" y="16"/>
                </a:cubicBezTo>
                <a:cubicBezTo>
                  <a:pt x="16" y="31"/>
                  <a:pt x="16" y="31"/>
                  <a:pt x="16" y="31"/>
                </a:cubicBezTo>
                <a:cubicBezTo>
                  <a:pt x="2" y="46"/>
                  <a:pt x="2" y="46"/>
                  <a:pt x="2" y="46"/>
                </a:cubicBezTo>
                <a:cubicBezTo>
                  <a:pt x="0" y="48"/>
                  <a:pt x="0" y="50"/>
                  <a:pt x="2" y="52"/>
                </a:cubicBezTo>
                <a:cubicBezTo>
                  <a:pt x="10" y="60"/>
                  <a:pt x="10" y="60"/>
                  <a:pt x="10" y="60"/>
                </a:cubicBezTo>
                <a:cubicBezTo>
                  <a:pt x="12" y="62"/>
                  <a:pt x="14" y="62"/>
                  <a:pt x="16" y="60"/>
                </a:cubicBezTo>
                <a:cubicBezTo>
                  <a:pt x="31" y="45"/>
                  <a:pt x="31" y="45"/>
                  <a:pt x="31" y="45"/>
                </a:cubicBezTo>
                <a:cubicBezTo>
                  <a:pt x="46" y="60"/>
                  <a:pt x="46" y="60"/>
                  <a:pt x="46" y="60"/>
                </a:cubicBezTo>
                <a:cubicBezTo>
                  <a:pt x="47" y="62"/>
                  <a:pt x="50" y="62"/>
                  <a:pt x="51" y="60"/>
                </a:cubicBezTo>
                <a:cubicBezTo>
                  <a:pt x="60" y="52"/>
                  <a:pt x="60" y="52"/>
                  <a:pt x="60" y="52"/>
                </a:cubicBezTo>
                <a:cubicBezTo>
                  <a:pt x="61" y="50"/>
                  <a:pt x="61" y="48"/>
                  <a:pt x="60" y="46"/>
                </a:cubicBezTo>
                <a:close/>
              </a:path>
            </a:pathLst>
          </a:custGeom>
          <a:solidFill>
            <a:srgbClr val="C00000"/>
          </a:solidFill>
          <a:ln>
            <a:noFill/>
          </a:ln>
        </p:spPr>
        <p:txBody>
          <a:bodyPr vert="horz" wrap="square" lIns="34290" tIns="17145" rIns="34290" bIns="17145" numCol="1" anchor="t" anchorCtr="0" compatLnSpc="1">
            <a:prstTxWarp prst="textNoShape">
              <a:avLst/>
            </a:prstTxWarp>
          </a:bodyPr>
          <a:lstStyle/>
          <a:p>
            <a:endParaRPr lang="en-US" sz="253" dirty="0">
              <a:solidFill>
                <a:srgbClr val="C00000"/>
              </a:solidFill>
            </a:endParaRPr>
          </a:p>
        </p:txBody>
      </p:sp>
      <p:sp>
        <p:nvSpPr>
          <p:cNvPr id="90" name="Rectangle: Rounded Corners 89">
            <a:extLst>
              <a:ext uri="{FF2B5EF4-FFF2-40B4-BE49-F238E27FC236}">
                <a16:creationId xmlns:a16="http://schemas.microsoft.com/office/drawing/2014/main" id="{57931EE0-8A34-2536-D0CC-7A9D40524E54}"/>
              </a:ext>
            </a:extLst>
          </p:cNvPr>
          <p:cNvSpPr/>
          <p:nvPr/>
        </p:nvSpPr>
        <p:spPr>
          <a:xfrm flipH="1">
            <a:off x="4558640" y="3082987"/>
            <a:ext cx="2660529" cy="1266502"/>
          </a:xfrm>
          <a:prstGeom prst="roundRect">
            <a:avLst>
              <a:gd name="adj" fmla="val 5930"/>
            </a:avLst>
          </a:prstGeom>
          <a:solidFill>
            <a:schemeClr val="tx2">
              <a:lumMod val="20000"/>
              <a:lumOff val="80000"/>
            </a:schemeClr>
          </a:solidFill>
          <a:ln>
            <a:noFill/>
          </a:ln>
        </p:spPr>
        <p:txBody>
          <a:bodyPr vert="horz" wrap="square" lIns="0" tIns="182880" rIns="0" bIns="0" rtlCol="0" anchor="t">
            <a:noAutofit/>
          </a:bodyPr>
          <a:lstStyle/>
          <a:p>
            <a:pPr algn="ctr" defTabSz="342883" rtl="1"/>
            <a:endParaRPr lang="en-US" sz="1050" dirty="0">
              <a:solidFill>
                <a:schemeClr val="accent1"/>
              </a:solidFill>
              <a:latin typeface="Sakkal Majalla" panose="02000000000000000000" pitchFamily="2" charset="-78"/>
              <a:cs typeface="Sakkal Majalla" panose="02000000000000000000" pitchFamily="2" charset="-78"/>
            </a:endParaRPr>
          </a:p>
        </p:txBody>
      </p:sp>
      <p:sp>
        <p:nvSpPr>
          <p:cNvPr id="91" name="Rectangle: Rounded Corners 90">
            <a:extLst>
              <a:ext uri="{FF2B5EF4-FFF2-40B4-BE49-F238E27FC236}">
                <a16:creationId xmlns:a16="http://schemas.microsoft.com/office/drawing/2014/main" id="{B9A37DB1-B254-9350-31D1-6ED21585DF6A}"/>
              </a:ext>
            </a:extLst>
          </p:cNvPr>
          <p:cNvSpPr/>
          <p:nvPr/>
        </p:nvSpPr>
        <p:spPr>
          <a:xfrm flipH="1">
            <a:off x="417532" y="3082987"/>
            <a:ext cx="1280160" cy="1266502"/>
          </a:xfrm>
          <a:prstGeom prst="roundRect">
            <a:avLst>
              <a:gd name="adj" fmla="val 5930"/>
            </a:avLst>
          </a:prstGeom>
          <a:solidFill>
            <a:schemeClr val="tx2">
              <a:lumMod val="20000"/>
              <a:lumOff val="80000"/>
            </a:schemeClr>
          </a:solidFill>
          <a:ln>
            <a:noFill/>
          </a:ln>
        </p:spPr>
        <p:txBody>
          <a:bodyPr vert="horz" wrap="square" lIns="0" tIns="182880" rIns="0" bIns="0" rtlCol="0" anchor="t">
            <a:noAutofit/>
          </a:bodyPr>
          <a:lstStyle/>
          <a:p>
            <a:pPr algn="ctr" defTabSz="342883" rtl="1"/>
            <a:endParaRPr lang="en-US" sz="1050" dirty="0">
              <a:solidFill>
                <a:schemeClr val="accent1"/>
              </a:solidFill>
              <a:latin typeface="Sakkal Majalla" panose="02000000000000000000" pitchFamily="2" charset="-78"/>
              <a:cs typeface="Sakkal Majalla" panose="02000000000000000000" pitchFamily="2" charset="-78"/>
            </a:endParaRPr>
          </a:p>
        </p:txBody>
      </p:sp>
      <p:sp>
        <p:nvSpPr>
          <p:cNvPr id="92" name="Rectangle: Rounded Corners 91">
            <a:extLst>
              <a:ext uri="{FF2B5EF4-FFF2-40B4-BE49-F238E27FC236}">
                <a16:creationId xmlns:a16="http://schemas.microsoft.com/office/drawing/2014/main" id="{B8EAD344-32D2-67C7-1067-00FEE2077AEE}"/>
              </a:ext>
            </a:extLst>
          </p:cNvPr>
          <p:cNvSpPr/>
          <p:nvPr/>
        </p:nvSpPr>
        <p:spPr>
          <a:xfrm flipH="1">
            <a:off x="1797901" y="3082987"/>
            <a:ext cx="2660529" cy="1266502"/>
          </a:xfrm>
          <a:prstGeom prst="roundRect">
            <a:avLst>
              <a:gd name="adj" fmla="val 5930"/>
            </a:avLst>
          </a:prstGeom>
          <a:solidFill>
            <a:schemeClr val="tx2">
              <a:lumMod val="20000"/>
              <a:lumOff val="80000"/>
            </a:schemeClr>
          </a:solidFill>
          <a:ln>
            <a:noFill/>
          </a:ln>
        </p:spPr>
        <p:txBody>
          <a:bodyPr vert="horz" wrap="square" lIns="0" tIns="182880" rIns="0" bIns="0" rtlCol="0" anchor="t">
            <a:noAutofit/>
          </a:bodyPr>
          <a:lstStyle/>
          <a:p>
            <a:pPr algn="ctr" defTabSz="342883" rtl="1"/>
            <a:endParaRPr lang="en-US" sz="1050" dirty="0">
              <a:solidFill>
                <a:schemeClr val="accent1"/>
              </a:solidFill>
              <a:latin typeface="Sakkal Majalla" panose="02000000000000000000" pitchFamily="2" charset="-78"/>
              <a:cs typeface="Sakkal Majalla" panose="02000000000000000000" pitchFamily="2" charset="-78"/>
            </a:endParaRPr>
          </a:p>
        </p:txBody>
      </p:sp>
      <p:sp>
        <p:nvSpPr>
          <p:cNvPr id="93" name="مربع نص 39">
            <a:extLst>
              <a:ext uri="{FF2B5EF4-FFF2-40B4-BE49-F238E27FC236}">
                <a16:creationId xmlns:a16="http://schemas.microsoft.com/office/drawing/2014/main" id="{1B791AA0-E054-57CC-06B4-F93AF24D387F}"/>
              </a:ext>
            </a:extLst>
          </p:cNvPr>
          <p:cNvSpPr txBox="1"/>
          <p:nvPr/>
        </p:nvSpPr>
        <p:spPr>
          <a:xfrm>
            <a:off x="4668857" y="3179059"/>
            <a:ext cx="2476955" cy="369332"/>
          </a:xfrm>
          <a:prstGeom prst="rect">
            <a:avLst/>
          </a:prstGeom>
        </p:spPr>
        <p:txBody>
          <a:bodyPr wrap="square" rtlCol="1">
            <a:spAutoFit/>
          </a:bodyPr>
          <a:lstStyle/>
          <a:p>
            <a:pPr algn="r"/>
            <a:r>
              <a:rPr lang="en-US" sz="900" b="1" dirty="0" err="1">
                <a:solidFill>
                  <a:schemeClr val="tx2"/>
                </a:solidFill>
                <a:latin typeface="Sakkal Majalla" panose="02000000000000000000" pitchFamily="2" charset="-78"/>
                <a:cs typeface="Sakkal Majalla" panose="02000000000000000000" pitchFamily="2" charset="-78"/>
              </a:rPr>
              <a:t>الملاحظات</a:t>
            </a:r>
            <a:r>
              <a:rPr lang="en-US" sz="900" b="1" dirty="0">
                <a:solidFill>
                  <a:schemeClr val="tx2"/>
                </a:solidFill>
                <a:latin typeface="Sakkal Majalla" panose="02000000000000000000" pitchFamily="2" charset="-78"/>
                <a:cs typeface="Sakkal Majalla" panose="02000000000000000000" pitchFamily="2" charset="-78"/>
              </a:rPr>
              <a:t> </a:t>
            </a:r>
            <a:r>
              <a:rPr lang="en-US" sz="900" b="1" dirty="0" err="1">
                <a:solidFill>
                  <a:schemeClr val="tx2"/>
                </a:solidFill>
                <a:latin typeface="Sakkal Majalla" panose="02000000000000000000" pitchFamily="2" charset="-78"/>
                <a:cs typeface="Sakkal Majalla" panose="02000000000000000000" pitchFamily="2" charset="-78"/>
              </a:rPr>
              <a:t>الإيجابية</a:t>
            </a:r>
            <a:r>
              <a:rPr lang="en-US" sz="900" b="1" dirty="0">
                <a:solidFill>
                  <a:schemeClr val="tx2"/>
                </a:solidFill>
                <a:latin typeface="Sakkal Majalla" panose="02000000000000000000" pitchFamily="2" charset="-78"/>
                <a:cs typeface="Sakkal Majalla" panose="02000000000000000000" pitchFamily="2" charset="-78"/>
              </a:rPr>
              <a:t>:</a:t>
            </a:r>
          </a:p>
          <a:p>
            <a:pPr algn="r"/>
            <a:r>
              <a:rPr lang="en-US" sz="900" dirty="0" err="1">
                <a:solidFill>
                  <a:schemeClr val="tx2"/>
                </a:solidFill>
                <a:latin typeface="Sakkal Majalla" panose="02000000000000000000" pitchFamily="2" charset="-78"/>
                <a:cs typeface="Sakkal Majalla" panose="02000000000000000000" pitchFamily="2" charset="-78"/>
              </a:rPr>
              <a:t>مهم</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جدًا</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للشركة</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القابضة</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التي</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ترغب</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بالتوسع</a:t>
            </a:r>
            <a:endParaRPr lang="en-US" sz="900" dirty="0">
              <a:solidFill>
                <a:schemeClr val="tx2"/>
              </a:solidFill>
              <a:latin typeface="Sakkal Majalla" panose="02000000000000000000" pitchFamily="2" charset="-78"/>
              <a:cs typeface="Sakkal Majalla" panose="02000000000000000000" pitchFamily="2" charset="-78"/>
            </a:endParaRPr>
          </a:p>
        </p:txBody>
      </p:sp>
      <p:sp>
        <p:nvSpPr>
          <p:cNvPr id="94" name="مربع نص 41">
            <a:extLst>
              <a:ext uri="{FF2B5EF4-FFF2-40B4-BE49-F238E27FC236}">
                <a16:creationId xmlns:a16="http://schemas.microsoft.com/office/drawing/2014/main" id="{C583BC4C-EF67-354D-2679-EEB08F40AE76}"/>
              </a:ext>
            </a:extLst>
          </p:cNvPr>
          <p:cNvSpPr txBox="1"/>
          <p:nvPr/>
        </p:nvSpPr>
        <p:spPr>
          <a:xfrm>
            <a:off x="1861887" y="3179059"/>
            <a:ext cx="2523186" cy="784830"/>
          </a:xfrm>
          <a:prstGeom prst="rect">
            <a:avLst/>
          </a:prstGeom>
        </p:spPr>
        <p:txBody>
          <a:bodyPr wrap="square" rtlCol="1">
            <a:spAutoFit/>
          </a:bodyPr>
          <a:lstStyle/>
          <a:p>
            <a:pPr algn="r"/>
            <a:r>
              <a:rPr lang="en-US" sz="900" b="1">
                <a:solidFill>
                  <a:schemeClr val="tx2"/>
                </a:solidFill>
                <a:latin typeface="Sakkal Majalla" panose="02000000000000000000" pitchFamily="2" charset="-78"/>
                <a:cs typeface="Sakkal Majalla" panose="02000000000000000000" pitchFamily="2" charset="-78"/>
              </a:rPr>
              <a:t>نقاط الضعف:</a:t>
            </a:r>
          </a:p>
          <a:p>
            <a:pPr algn="r"/>
            <a:r>
              <a:rPr lang="en-US" sz="900">
                <a:solidFill>
                  <a:schemeClr val="tx2"/>
                </a:solidFill>
                <a:latin typeface="Sakkal Majalla" panose="02000000000000000000" pitchFamily="2" charset="-78"/>
                <a:cs typeface="Sakkal Majalla" panose="02000000000000000000" pitchFamily="2" charset="-78"/>
              </a:rPr>
              <a:t>الهدف غامض </a:t>
            </a:r>
            <a:r>
              <a:rPr lang="en-US" sz="900" b="1">
                <a:solidFill>
                  <a:schemeClr val="tx2"/>
                </a:solidFill>
                <a:latin typeface="Sakkal Majalla" panose="02000000000000000000" pitchFamily="2" charset="-78"/>
                <a:cs typeface="Sakkal Majalla" panose="02000000000000000000" pitchFamily="2" charset="-78"/>
              </a:rPr>
              <a:t>وغير قابل للقياس</a:t>
            </a:r>
            <a:r>
              <a:rPr lang="en-US" sz="900">
                <a:solidFill>
                  <a:schemeClr val="tx2"/>
                </a:solidFill>
                <a:latin typeface="Sakkal Majalla" panose="02000000000000000000" pitchFamily="2" charset="-78"/>
                <a:cs typeface="Sakkal Majalla" panose="02000000000000000000" pitchFamily="2" charset="-78"/>
              </a:rPr>
              <a:t>: ما هو التموضع المقصود؟ هل القيادة؟ أم المنافسة السعرية؟ أم التميز بالجودة؟</a:t>
            </a:r>
          </a:p>
          <a:p>
            <a:pPr algn="r"/>
            <a:r>
              <a:rPr lang="en-US" sz="900">
                <a:solidFill>
                  <a:schemeClr val="tx2"/>
                </a:solidFill>
                <a:latin typeface="Sakkal Majalla" panose="02000000000000000000" pitchFamily="2" charset="-78"/>
                <a:cs typeface="Sakkal Majalla" panose="02000000000000000000" pitchFamily="2" charset="-78"/>
              </a:rPr>
              <a:t>لا يرتبط بعناصر محددة مثل: الحصة السوقية، رضا العملاء، عدد المشاريع، أو تقييم العلامة التجارية.</a:t>
            </a:r>
            <a:endParaRPr lang="en-US" sz="900" dirty="0">
              <a:solidFill>
                <a:schemeClr val="tx2"/>
              </a:solidFill>
              <a:latin typeface="Sakkal Majalla" panose="02000000000000000000" pitchFamily="2" charset="-78"/>
              <a:cs typeface="Sakkal Majalla" panose="02000000000000000000" pitchFamily="2" charset="-78"/>
            </a:endParaRPr>
          </a:p>
        </p:txBody>
      </p:sp>
      <p:sp>
        <p:nvSpPr>
          <p:cNvPr id="95" name="مربع نص 42">
            <a:extLst>
              <a:ext uri="{FF2B5EF4-FFF2-40B4-BE49-F238E27FC236}">
                <a16:creationId xmlns:a16="http://schemas.microsoft.com/office/drawing/2014/main" id="{6F0D9AEB-4A68-4385-3D75-B8055FC8C284}"/>
              </a:ext>
            </a:extLst>
          </p:cNvPr>
          <p:cNvSpPr txBox="1"/>
          <p:nvPr/>
        </p:nvSpPr>
        <p:spPr>
          <a:xfrm>
            <a:off x="417532" y="3179059"/>
            <a:ext cx="1206802" cy="1061829"/>
          </a:xfrm>
          <a:prstGeom prst="rect">
            <a:avLst/>
          </a:prstGeom>
        </p:spPr>
        <p:txBody>
          <a:bodyPr wrap="square" rtlCol="1">
            <a:spAutoFit/>
          </a:bodyPr>
          <a:lstStyle/>
          <a:p>
            <a:pPr algn="r"/>
            <a:r>
              <a:rPr lang="en-US" sz="900" b="1" dirty="0" err="1">
                <a:solidFill>
                  <a:schemeClr val="tx2"/>
                </a:solidFill>
                <a:latin typeface="Sakkal Majalla" panose="02000000000000000000" pitchFamily="2" charset="-78"/>
                <a:cs typeface="Sakkal Majalla" panose="02000000000000000000" pitchFamily="2" charset="-78"/>
              </a:rPr>
              <a:t>التوصية</a:t>
            </a:r>
            <a:r>
              <a:rPr lang="en-US" sz="900" b="1" dirty="0">
                <a:solidFill>
                  <a:schemeClr val="tx2"/>
                </a:solidFill>
                <a:latin typeface="Sakkal Majalla" panose="02000000000000000000" pitchFamily="2" charset="-78"/>
                <a:cs typeface="Sakkal Majalla" panose="02000000000000000000" pitchFamily="2" charset="-78"/>
              </a:rPr>
              <a:t>:</a:t>
            </a:r>
          </a:p>
          <a:p>
            <a:pPr algn="r"/>
            <a:r>
              <a:rPr lang="en-US" sz="900" dirty="0" err="1">
                <a:solidFill>
                  <a:schemeClr val="tx2"/>
                </a:solidFill>
                <a:latin typeface="Sakkal Majalla" panose="02000000000000000000" pitchFamily="2" charset="-78"/>
                <a:cs typeface="Sakkal Majalla" panose="02000000000000000000" pitchFamily="2" charset="-78"/>
              </a:rPr>
              <a:t>إعادة</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صياغة</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الهدف</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ليعكس</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شكل</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التموضع</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المستهدف</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ريادة</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تميز</a:t>
            </a:r>
            <a:r>
              <a:rPr lang="en-US" sz="900" dirty="0">
                <a:solidFill>
                  <a:schemeClr val="tx2"/>
                </a:solidFill>
                <a:latin typeface="Sakkal Majalla" panose="02000000000000000000" pitchFamily="2" charset="-78"/>
                <a:cs typeface="Sakkal Majalla" panose="02000000000000000000" pitchFamily="2" charset="-78"/>
              </a:rPr>
              <a:t> في </a:t>
            </a:r>
            <a:r>
              <a:rPr lang="en-US" sz="900" dirty="0" err="1">
                <a:solidFill>
                  <a:schemeClr val="tx2"/>
                </a:solidFill>
                <a:latin typeface="Sakkal Majalla" panose="02000000000000000000" pitchFamily="2" charset="-78"/>
                <a:cs typeface="Sakkal Majalla" panose="02000000000000000000" pitchFamily="2" charset="-78"/>
              </a:rPr>
              <a:t>قطاع</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معين</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مرجعية</a:t>
            </a:r>
            <a:r>
              <a:rPr lang="en-US" sz="900" dirty="0">
                <a:solidFill>
                  <a:schemeClr val="tx2"/>
                </a:solidFill>
                <a:latin typeface="Sakkal Majalla" panose="02000000000000000000" pitchFamily="2" charset="-78"/>
                <a:cs typeface="Sakkal Majalla" panose="02000000000000000000" pitchFamily="2" charset="-78"/>
              </a:rPr>
              <a:t> في </a:t>
            </a:r>
            <a:r>
              <a:rPr lang="en-US" sz="900" dirty="0" err="1">
                <a:solidFill>
                  <a:schemeClr val="tx2"/>
                </a:solidFill>
                <a:latin typeface="Sakkal Majalla" panose="02000000000000000000" pitchFamily="2" charset="-78"/>
                <a:cs typeface="Sakkal Majalla" panose="02000000000000000000" pitchFamily="2" charset="-78"/>
              </a:rPr>
              <a:t>السوق</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العقاري</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وربطه</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بمؤشرات</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أداء</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سوقية</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وتنافسية</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واضحة</a:t>
            </a:r>
            <a:r>
              <a:rPr lang="en-US" sz="900" dirty="0">
                <a:solidFill>
                  <a:schemeClr val="tx2"/>
                </a:solidFill>
                <a:latin typeface="Sakkal Majalla" panose="02000000000000000000" pitchFamily="2" charset="-78"/>
                <a:cs typeface="Sakkal Majalla" panose="02000000000000000000" pitchFamily="2" charset="-78"/>
              </a:rPr>
              <a:t>.</a:t>
            </a:r>
          </a:p>
        </p:txBody>
      </p:sp>
      <p:sp>
        <p:nvSpPr>
          <p:cNvPr id="7" name="Freeform 142">
            <a:extLst>
              <a:ext uri="{FF2B5EF4-FFF2-40B4-BE49-F238E27FC236}">
                <a16:creationId xmlns:a16="http://schemas.microsoft.com/office/drawing/2014/main" id="{71D4A872-0547-0C2B-5D94-24618D8722BE}"/>
              </a:ext>
            </a:extLst>
          </p:cNvPr>
          <p:cNvSpPr>
            <a:spLocks/>
          </p:cNvSpPr>
          <p:nvPr/>
        </p:nvSpPr>
        <p:spPr bwMode="auto">
          <a:xfrm>
            <a:off x="5131692" y="2758468"/>
            <a:ext cx="134059" cy="136852"/>
          </a:xfrm>
          <a:custGeom>
            <a:avLst/>
            <a:gdLst>
              <a:gd name="T0" fmla="*/ 60 w 61"/>
              <a:gd name="T1" fmla="*/ 46 h 62"/>
              <a:gd name="T2" fmla="*/ 45 w 61"/>
              <a:gd name="T3" fmla="*/ 31 h 62"/>
              <a:gd name="T4" fmla="*/ 60 w 61"/>
              <a:gd name="T5" fmla="*/ 16 h 62"/>
              <a:gd name="T6" fmla="*/ 60 w 61"/>
              <a:gd name="T7" fmla="*/ 11 h 62"/>
              <a:gd name="T8" fmla="*/ 51 w 61"/>
              <a:gd name="T9" fmla="*/ 2 h 62"/>
              <a:gd name="T10" fmla="*/ 46 w 61"/>
              <a:gd name="T11" fmla="*/ 2 h 62"/>
              <a:gd name="T12" fmla="*/ 31 w 61"/>
              <a:gd name="T13" fmla="*/ 17 h 62"/>
              <a:gd name="T14" fmla="*/ 16 w 61"/>
              <a:gd name="T15" fmla="*/ 2 h 62"/>
              <a:gd name="T16" fmla="*/ 10 w 61"/>
              <a:gd name="T17" fmla="*/ 2 h 62"/>
              <a:gd name="T18" fmla="*/ 2 w 61"/>
              <a:gd name="T19" fmla="*/ 11 h 62"/>
              <a:gd name="T20" fmla="*/ 2 w 61"/>
              <a:gd name="T21" fmla="*/ 16 h 62"/>
              <a:gd name="T22" fmla="*/ 16 w 61"/>
              <a:gd name="T23" fmla="*/ 31 h 62"/>
              <a:gd name="T24" fmla="*/ 2 w 61"/>
              <a:gd name="T25" fmla="*/ 46 h 62"/>
              <a:gd name="T26" fmla="*/ 2 w 61"/>
              <a:gd name="T27" fmla="*/ 52 h 62"/>
              <a:gd name="T28" fmla="*/ 10 w 61"/>
              <a:gd name="T29" fmla="*/ 60 h 62"/>
              <a:gd name="T30" fmla="*/ 16 w 61"/>
              <a:gd name="T31" fmla="*/ 60 h 62"/>
              <a:gd name="T32" fmla="*/ 31 w 61"/>
              <a:gd name="T33" fmla="*/ 45 h 62"/>
              <a:gd name="T34" fmla="*/ 46 w 61"/>
              <a:gd name="T35" fmla="*/ 60 h 62"/>
              <a:gd name="T36" fmla="*/ 51 w 61"/>
              <a:gd name="T37" fmla="*/ 60 h 62"/>
              <a:gd name="T38" fmla="*/ 60 w 61"/>
              <a:gd name="T39" fmla="*/ 52 h 62"/>
              <a:gd name="T40" fmla="*/ 60 w 61"/>
              <a:gd name="T41" fmla="*/ 4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62">
                <a:moveTo>
                  <a:pt x="60" y="46"/>
                </a:moveTo>
                <a:cubicBezTo>
                  <a:pt x="45" y="31"/>
                  <a:pt x="45" y="31"/>
                  <a:pt x="45" y="31"/>
                </a:cubicBezTo>
                <a:cubicBezTo>
                  <a:pt x="60" y="16"/>
                  <a:pt x="60" y="16"/>
                  <a:pt x="60" y="16"/>
                </a:cubicBezTo>
                <a:cubicBezTo>
                  <a:pt x="61" y="15"/>
                  <a:pt x="61" y="12"/>
                  <a:pt x="60" y="11"/>
                </a:cubicBezTo>
                <a:cubicBezTo>
                  <a:pt x="51" y="2"/>
                  <a:pt x="51" y="2"/>
                  <a:pt x="51" y="2"/>
                </a:cubicBezTo>
                <a:cubicBezTo>
                  <a:pt x="50" y="0"/>
                  <a:pt x="47" y="0"/>
                  <a:pt x="46" y="2"/>
                </a:cubicBezTo>
                <a:cubicBezTo>
                  <a:pt x="31" y="17"/>
                  <a:pt x="31" y="17"/>
                  <a:pt x="31" y="17"/>
                </a:cubicBezTo>
                <a:cubicBezTo>
                  <a:pt x="16" y="2"/>
                  <a:pt x="16" y="2"/>
                  <a:pt x="16" y="2"/>
                </a:cubicBezTo>
                <a:cubicBezTo>
                  <a:pt x="14" y="0"/>
                  <a:pt x="12" y="0"/>
                  <a:pt x="10" y="2"/>
                </a:cubicBezTo>
                <a:cubicBezTo>
                  <a:pt x="2" y="11"/>
                  <a:pt x="2" y="11"/>
                  <a:pt x="2" y="11"/>
                </a:cubicBezTo>
                <a:cubicBezTo>
                  <a:pt x="0" y="12"/>
                  <a:pt x="0" y="15"/>
                  <a:pt x="2" y="16"/>
                </a:cubicBezTo>
                <a:cubicBezTo>
                  <a:pt x="16" y="31"/>
                  <a:pt x="16" y="31"/>
                  <a:pt x="16" y="31"/>
                </a:cubicBezTo>
                <a:cubicBezTo>
                  <a:pt x="2" y="46"/>
                  <a:pt x="2" y="46"/>
                  <a:pt x="2" y="46"/>
                </a:cubicBezTo>
                <a:cubicBezTo>
                  <a:pt x="0" y="48"/>
                  <a:pt x="0" y="50"/>
                  <a:pt x="2" y="52"/>
                </a:cubicBezTo>
                <a:cubicBezTo>
                  <a:pt x="10" y="60"/>
                  <a:pt x="10" y="60"/>
                  <a:pt x="10" y="60"/>
                </a:cubicBezTo>
                <a:cubicBezTo>
                  <a:pt x="12" y="62"/>
                  <a:pt x="14" y="62"/>
                  <a:pt x="16" y="60"/>
                </a:cubicBezTo>
                <a:cubicBezTo>
                  <a:pt x="31" y="45"/>
                  <a:pt x="31" y="45"/>
                  <a:pt x="31" y="45"/>
                </a:cubicBezTo>
                <a:cubicBezTo>
                  <a:pt x="46" y="60"/>
                  <a:pt x="46" y="60"/>
                  <a:pt x="46" y="60"/>
                </a:cubicBezTo>
                <a:cubicBezTo>
                  <a:pt x="47" y="62"/>
                  <a:pt x="50" y="62"/>
                  <a:pt x="51" y="60"/>
                </a:cubicBezTo>
                <a:cubicBezTo>
                  <a:pt x="60" y="52"/>
                  <a:pt x="60" y="52"/>
                  <a:pt x="60" y="52"/>
                </a:cubicBezTo>
                <a:cubicBezTo>
                  <a:pt x="61" y="50"/>
                  <a:pt x="61" y="48"/>
                  <a:pt x="60" y="46"/>
                </a:cubicBezTo>
                <a:close/>
              </a:path>
            </a:pathLst>
          </a:custGeom>
          <a:solidFill>
            <a:srgbClr val="C00000"/>
          </a:solidFill>
          <a:ln>
            <a:noFill/>
          </a:ln>
        </p:spPr>
        <p:txBody>
          <a:bodyPr vert="horz" wrap="square" lIns="34290" tIns="17145" rIns="34290" bIns="17145" numCol="1" anchor="t" anchorCtr="0" compatLnSpc="1">
            <a:prstTxWarp prst="textNoShape">
              <a:avLst/>
            </a:prstTxWarp>
          </a:bodyPr>
          <a:lstStyle/>
          <a:p>
            <a:endParaRPr lang="en-US" sz="253" dirty="0">
              <a:solidFill>
                <a:srgbClr val="C00000"/>
              </a:solidFill>
            </a:endParaRPr>
          </a:p>
        </p:txBody>
      </p:sp>
      <p:sp>
        <p:nvSpPr>
          <p:cNvPr id="11" name="Freeform 142">
            <a:extLst>
              <a:ext uri="{FF2B5EF4-FFF2-40B4-BE49-F238E27FC236}">
                <a16:creationId xmlns:a16="http://schemas.microsoft.com/office/drawing/2014/main" id="{A96C736A-E8AE-4264-01FB-8AAA7F82D0F9}"/>
              </a:ext>
            </a:extLst>
          </p:cNvPr>
          <p:cNvSpPr>
            <a:spLocks/>
          </p:cNvSpPr>
          <p:nvPr/>
        </p:nvSpPr>
        <p:spPr bwMode="auto">
          <a:xfrm>
            <a:off x="3751322" y="2758468"/>
            <a:ext cx="134059" cy="136852"/>
          </a:xfrm>
          <a:custGeom>
            <a:avLst/>
            <a:gdLst>
              <a:gd name="T0" fmla="*/ 60 w 61"/>
              <a:gd name="T1" fmla="*/ 46 h 62"/>
              <a:gd name="T2" fmla="*/ 45 w 61"/>
              <a:gd name="T3" fmla="*/ 31 h 62"/>
              <a:gd name="T4" fmla="*/ 60 w 61"/>
              <a:gd name="T5" fmla="*/ 16 h 62"/>
              <a:gd name="T6" fmla="*/ 60 w 61"/>
              <a:gd name="T7" fmla="*/ 11 h 62"/>
              <a:gd name="T8" fmla="*/ 51 w 61"/>
              <a:gd name="T9" fmla="*/ 2 h 62"/>
              <a:gd name="T10" fmla="*/ 46 w 61"/>
              <a:gd name="T11" fmla="*/ 2 h 62"/>
              <a:gd name="T12" fmla="*/ 31 w 61"/>
              <a:gd name="T13" fmla="*/ 17 h 62"/>
              <a:gd name="T14" fmla="*/ 16 w 61"/>
              <a:gd name="T15" fmla="*/ 2 h 62"/>
              <a:gd name="T16" fmla="*/ 10 w 61"/>
              <a:gd name="T17" fmla="*/ 2 h 62"/>
              <a:gd name="T18" fmla="*/ 2 w 61"/>
              <a:gd name="T19" fmla="*/ 11 h 62"/>
              <a:gd name="T20" fmla="*/ 2 w 61"/>
              <a:gd name="T21" fmla="*/ 16 h 62"/>
              <a:gd name="T22" fmla="*/ 16 w 61"/>
              <a:gd name="T23" fmla="*/ 31 h 62"/>
              <a:gd name="T24" fmla="*/ 2 w 61"/>
              <a:gd name="T25" fmla="*/ 46 h 62"/>
              <a:gd name="T26" fmla="*/ 2 w 61"/>
              <a:gd name="T27" fmla="*/ 52 h 62"/>
              <a:gd name="T28" fmla="*/ 10 w 61"/>
              <a:gd name="T29" fmla="*/ 60 h 62"/>
              <a:gd name="T30" fmla="*/ 16 w 61"/>
              <a:gd name="T31" fmla="*/ 60 h 62"/>
              <a:gd name="T32" fmla="*/ 31 w 61"/>
              <a:gd name="T33" fmla="*/ 45 h 62"/>
              <a:gd name="T34" fmla="*/ 46 w 61"/>
              <a:gd name="T35" fmla="*/ 60 h 62"/>
              <a:gd name="T36" fmla="*/ 51 w 61"/>
              <a:gd name="T37" fmla="*/ 60 h 62"/>
              <a:gd name="T38" fmla="*/ 60 w 61"/>
              <a:gd name="T39" fmla="*/ 52 h 62"/>
              <a:gd name="T40" fmla="*/ 60 w 61"/>
              <a:gd name="T41" fmla="*/ 4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62">
                <a:moveTo>
                  <a:pt x="60" y="46"/>
                </a:moveTo>
                <a:cubicBezTo>
                  <a:pt x="45" y="31"/>
                  <a:pt x="45" y="31"/>
                  <a:pt x="45" y="31"/>
                </a:cubicBezTo>
                <a:cubicBezTo>
                  <a:pt x="60" y="16"/>
                  <a:pt x="60" y="16"/>
                  <a:pt x="60" y="16"/>
                </a:cubicBezTo>
                <a:cubicBezTo>
                  <a:pt x="61" y="15"/>
                  <a:pt x="61" y="12"/>
                  <a:pt x="60" y="11"/>
                </a:cubicBezTo>
                <a:cubicBezTo>
                  <a:pt x="51" y="2"/>
                  <a:pt x="51" y="2"/>
                  <a:pt x="51" y="2"/>
                </a:cubicBezTo>
                <a:cubicBezTo>
                  <a:pt x="50" y="0"/>
                  <a:pt x="47" y="0"/>
                  <a:pt x="46" y="2"/>
                </a:cubicBezTo>
                <a:cubicBezTo>
                  <a:pt x="31" y="17"/>
                  <a:pt x="31" y="17"/>
                  <a:pt x="31" y="17"/>
                </a:cubicBezTo>
                <a:cubicBezTo>
                  <a:pt x="16" y="2"/>
                  <a:pt x="16" y="2"/>
                  <a:pt x="16" y="2"/>
                </a:cubicBezTo>
                <a:cubicBezTo>
                  <a:pt x="14" y="0"/>
                  <a:pt x="12" y="0"/>
                  <a:pt x="10" y="2"/>
                </a:cubicBezTo>
                <a:cubicBezTo>
                  <a:pt x="2" y="11"/>
                  <a:pt x="2" y="11"/>
                  <a:pt x="2" y="11"/>
                </a:cubicBezTo>
                <a:cubicBezTo>
                  <a:pt x="0" y="12"/>
                  <a:pt x="0" y="15"/>
                  <a:pt x="2" y="16"/>
                </a:cubicBezTo>
                <a:cubicBezTo>
                  <a:pt x="16" y="31"/>
                  <a:pt x="16" y="31"/>
                  <a:pt x="16" y="31"/>
                </a:cubicBezTo>
                <a:cubicBezTo>
                  <a:pt x="2" y="46"/>
                  <a:pt x="2" y="46"/>
                  <a:pt x="2" y="46"/>
                </a:cubicBezTo>
                <a:cubicBezTo>
                  <a:pt x="0" y="48"/>
                  <a:pt x="0" y="50"/>
                  <a:pt x="2" y="52"/>
                </a:cubicBezTo>
                <a:cubicBezTo>
                  <a:pt x="10" y="60"/>
                  <a:pt x="10" y="60"/>
                  <a:pt x="10" y="60"/>
                </a:cubicBezTo>
                <a:cubicBezTo>
                  <a:pt x="12" y="62"/>
                  <a:pt x="14" y="62"/>
                  <a:pt x="16" y="60"/>
                </a:cubicBezTo>
                <a:cubicBezTo>
                  <a:pt x="31" y="45"/>
                  <a:pt x="31" y="45"/>
                  <a:pt x="31" y="45"/>
                </a:cubicBezTo>
                <a:cubicBezTo>
                  <a:pt x="46" y="60"/>
                  <a:pt x="46" y="60"/>
                  <a:pt x="46" y="60"/>
                </a:cubicBezTo>
                <a:cubicBezTo>
                  <a:pt x="47" y="62"/>
                  <a:pt x="50" y="62"/>
                  <a:pt x="51" y="60"/>
                </a:cubicBezTo>
                <a:cubicBezTo>
                  <a:pt x="60" y="52"/>
                  <a:pt x="60" y="52"/>
                  <a:pt x="60" y="52"/>
                </a:cubicBezTo>
                <a:cubicBezTo>
                  <a:pt x="61" y="50"/>
                  <a:pt x="61" y="48"/>
                  <a:pt x="60" y="46"/>
                </a:cubicBezTo>
                <a:close/>
              </a:path>
            </a:pathLst>
          </a:custGeom>
          <a:solidFill>
            <a:srgbClr val="C00000"/>
          </a:solidFill>
          <a:ln>
            <a:noFill/>
          </a:ln>
        </p:spPr>
        <p:txBody>
          <a:bodyPr vert="horz" wrap="square" lIns="34290" tIns="17145" rIns="34290" bIns="17145" numCol="1" anchor="t" anchorCtr="0" compatLnSpc="1">
            <a:prstTxWarp prst="textNoShape">
              <a:avLst/>
            </a:prstTxWarp>
          </a:bodyPr>
          <a:lstStyle/>
          <a:p>
            <a:endParaRPr lang="en-US" sz="253" dirty="0">
              <a:solidFill>
                <a:srgbClr val="C00000"/>
              </a:solidFill>
            </a:endParaRPr>
          </a:p>
        </p:txBody>
      </p:sp>
      <p:sp>
        <p:nvSpPr>
          <p:cNvPr id="12" name="Freeform 142">
            <a:extLst>
              <a:ext uri="{FF2B5EF4-FFF2-40B4-BE49-F238E27FC236}">
                <a16:creationId xmlns:a16="http://schemas.microsoft.com/office/drawing/2014/main" id="{BFA58549-4881-CBC5-626C-86E4BC6972CD}"/>
              </a:ext>
            </a:extLst>
          </p:cNvPr>
          <p:cNvSpPr>
            <a:spLocks/>
          </p:cNvSpPr>
          <p:nvPr/>
        </p:nvSpPr>
        <p:spPr bwMode="auto">
          <a:xfrm>
            <a:off x="2370952" y="2758468"/>
            <a:ext cx="134059" cy="136852"/>
          </a:xfrm>
          <a:custGeom>
            <a:avLst/>
            <a:gdLst>
              <a:gd name="T0" fmla="*/ 60 w 61"/>
              <a:gd name="T1" fmla="*/ 46 h 62"/>
              <a:gd name="T2" fmla="*/ 45 w 61"/>
              <a:gd name="T3" fmla="*/ 31 h 62"/>
              <a:gd name="T4" fmla="*/ 60 w 61"/>
              <a:gd name="T5" fmla="*/ 16 h 62"/>
              <a:gd name="T6" fmla="*/ 60 w 61"/>
              <a:gd name="T7" fmla="*/ 11 h 62"/>
              <a:gd name="T8" fmla="*/ 51 w 61"/>
              <a:gd name="T9" fmla="*/ 2 h 62"/>
              <a:gd name="T10" fmla="*/ 46 w 61"/>
              <a:gd name="T11" fmla="*/ 2 h 62"/>
              <a:gd name="T12" fmla="*/ 31 w 61"/>
              <a:gd name="T13" fmla="*/ 17 h 62"/>
              <a:gd name="T14" fmla="*/ 16 w 61"/>
              <a:gd name="T15" fmla="*/ 2 h 62"/>
              <a:gd name="T16" fmla="*/ 10 w 61"/>
              <a:gd name="T17" fmla="*/ 2 h 62"/>
              <a:gd name="T18" fmla="*/ 2 w 61"/>
              <a:gd name="T19" fmla="*/ 11 h 62"/>
              <a:gd name="T20" fmla="*/ 2 w 61"/>
              <a:gd name="T21" fmla="*/ 16 h 62"/>
              <a:gd name="T22" fmla="*/ 16 w 61"/>
              <a:gd name="T23" fmla="*/ 31 h 62"/>
              <a:gd name="T24" fmla="*/ 2 w 61"/>
              <a:gd name="T25" fmla="*/ 46 h 62"/>
              <a:gd name="T26" fmla="*/ 2 w 61"/>
              <a:gd name="T27" fmla="*/ 52 h 62"/>
              <a:gd name="T28" fmla="*/ 10 w 61"/>
              <a:gd name="T29" fmla="*/ 60 h 62"/>
              <a:gd name="T30" fmla="*/ 16 w 61"/>
              <a:gd name="T31" fmla="*/ 60 h 62"/>
              <a:gd name="T32" fmla="*/ 31 w 61"/>
              <a:gd name="T33" fmla="*/ 45 h 62"/>
              <a:gd name="T34" fmla="*/ 46 w 61"/>
              <a:gd name="T35" fmla="*/ 60 h 62"/>
              <a:gd name="T36" fmla="*/ 51 w 61"/>
              <a:gd name="T37" fmla="*/ 60 h 62"/>
              <a:gd name="T38" fmla="*/ 60 w 61"/>
              <a:gd name="T39" fmla="*/ 52 h 62"/>
              <a:gd name="T40" fmla="*/ 60 w 61"/>
              <a:gd name="T41" fmla="*/ 4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62">
                <a:moveTo>
                  <a:pt x="60" y="46"/>
                </a:moveTo>
                <a:cubicBezTo>
                  <a:pt x="45" y="31"/>
                  <a:pt x="45" y="31"/>
                  <a:pt x="45" y="31"/>
                </a:cubicBezTo>
                <a:cubicBezTo>
                  <a:pt x="60" y="16"/>
                  <a:pt x="60" y="16"/>
                  <a:pt x="60" y="16"/>
                </a:cubicBezTo>
                <a:cubicBezTo>
                  <a:pt x="61" y="15"/>
                  <a:pt x="61" y="12"/>
                  <a:pt x="60" y="11"/>
                </a:cubicBezTo>
                <a:cubicBezTo>
                  <a:pt x="51" y="2"/>
                  <a:pt x="51" y="2"/>
                  <a:pt x="51" y="2"/>
                </a:cubicBezTo>
                <a:cubicBezTo>
                  <a:pt x="50" y="0"/>
                  <a:pt x="47" y="0"/>
                  <a:pt x="46" y="2"/>
                </a:cubicBezTo>
                <a:cubicBezTo>
                  <a:pt x="31" y="17"/>
                  <a:pt x="31" y="17"/>
                  <a:pt x="31" y="17"/>
                </a:cubicBezTo>
                <a:cubicBezTo>
                  <a:pt x="16" y="2"/>
                  <a:pt x="16" y="2"/>
                  <a:pt x="16" y="2"/>
                </a:cubicBezTo>
                <a:cubicBezTo>
                  <a:pt x="14" y="0"/>
                  <a:pt x="12" y="0"/>
                  <a:pt x="10" y="2"/>
                </a:cubicBezTo>
                <a:cubicBezTo>
                  <a:pt x="2" y="11"/>
                  <a:pt x="2" y="11"/>
                  <a:pt x="2" y="11"/>
                </a:cubicBezTo>
                <a:cubicBezTo>
                  <a:pt x="0" y="12"/>
                  <a:pt x="0" y="15"/>
                  <a:pt x="2" y="16"/>
                </a:cubicBezTo>
                <a:cubicBezTo>
                  <a:pt x="16" y="31"/>
                  <a:pt x="16" y="31"/>
                  <a:pt x="16" y="31"/>
                </a:cubicBezTo>
                <a:cubicBezTo>
                  <a:pt x="2" y="46"/>
                  <a:pt x="2" y="46"/>
                  <a:pt x="2" y="46"/>
                </a:cubicBezTo>
                <a:cubicBezTo>
                  <a:pt x="0" y="48"/>
                  <a:pt x="0" y="50"/>
                  <a:pt x="2" y="52"/>
                </a:cubicBezTo>
                <a:cubicBezTo>
                  <a:pt x="10" y="60"/>
                  <a:pt x="10" y="60"/>
                  <a:pt x="10" y="60"/>
                </a:cubicBezTo>
                <a:cubicBezTo>
                  <a:pt x="12" y="62"/>
                  <a:pt x="14" y="62"/>
                  <a:pt x="16" y="60"/>
                </a:cubicBezTo>
                <a:cubicBezTo>
                  <a:pt x="31" y="45"/>
                  <a:pt x="31" y="45"/>
                  <a:pt x="31" y="45"/>
                </a:cubicBezTo>
                <a:cubicBezTo>
                  <a:pt x="46" y="60"/>
                  <a:pt x="46" y="60"/>
                  <a:pt x="46" y="60"/>
                </a:cubicBezTo>
                <a:cubicBezTo>
                  <a:pt x="47" y="62"/>
                  <a:pt x="50" y="62"/>
                  <a:pt x="51" y="60"/>
                </a:cubicBezTo>
                <a:cubicBezTo>
                  <a:pt x="60" y="52"/>
                  <a:pt x="60" y="52"/>
                  <a:pt x="60" y="52"/>
                </a:cubicBezTo>
                <a:cubicBezTo>
                  <a:pt x="61" y="50"/>
                  <a:pt x="61" y="48"/>
                  <a:pt x="60" y="46"/>
                </a:cubicBezTo>
                <a:close/>
              </a:path>
            </a:pathLst>
          </a:custGeom>
          <a:solidFill>
            <a:srgbClr val="C00000"/>
          </a:solidFill>
          <a:ln>
            <a:noFill/>
          </a:ln>
        </p:spPr>
        <p:txBody>
          <a:bodyPr vert="horz" wrap="square" lIns="34290" tIns="17145" rIns="34290" bIns="17145" numCol="1" anchor="t" anchorCtr="0" compatLnSpc="1">
            <a:prstTxWarp prst="textNoShape">
              <a:avLst/>
            </a:prstTxWarp>
          </a:bodyPr>
          <a:lstStyle/>
          <a:p>
            <a:endParaRPr lang="en-US" sz="253" dirty="0">
              <a:solidFill>
                <a:srgbClr val="C00000"/>
              </a:solidFill>
            </a:endParaRPr>
          </a:p>
        </p:txBody>
      </p:sp>
    </p:spTree>
    <p:extLst>
      <p:ext uri="{BB962C8B-B14F-4D97-AF65-F5344CB8AC3E}">
        <p14:creationId xmlns:p14="http://schemas.microsoft.com/office/powerpoint/2010/main" val="42621837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A512AA-26D1-8A44-9935-7F26B77078D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009303-E1E8-79B4-F353-1ED69C3C1153}"/>
              </a:ext>
            </a:extLst>
          </p:cNvPr>
          <p:cNvSpPr>
            <a:spLocks noGrp="1"/>
          </p:cNvSpPr>
          <p:nvPr>
            <p:ph type="sldNum" sz="quarter" idx="4"/>
          </p:nvPr>
        </p:nvSpPr>
        <p:spPr/>
        <p:txBody>
          <a:bodyPr/>
          <a:lstStyle/>
          <a:p>
            <a:fld id="{402EAA05-6333-46EE-AAC8-A5AD6A996142}" type="slidenum">
              <a:rPr lang="en-US" smtClean="0"/>
              <a:t>34</a:t>
            </a:fld>
            <a:endParaRPr lang="en-US" dirty="0"/>
          </a:p>
        </p:txBody>
      </p:sp>
      <p:sp>
        <p:nvSpPr>
          <p:cNvPr id="3" name="Title 1">
            <a:extLst>
              <a:ext uri="{FF2B5EF4-FFF2-40B4-BE49-F238E27FC236}">
                <a16:creationId xmlns:a16="http://schemas.microsoft.com/office/drawing/2014/main" id="{6707528D-1BAA-09D2-474E-F8535D37A202}"/>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nSpc>
                <a:spcPct val="115000"/>
              </a:lnSpc>
              <a:spcAft>
                <a:spcPts val="300"/>
              </a:spcAft>
            </a:pPr>
            <a:r>
              <a:rPr lang="en-US" sz="1800" kern="100" dirty="0" err="1">
                <a:latin typeface="Aptos" panose="020B0004020202020204" pitchFamily="34" charset="0"/>
                <a:ea typeface="Aptos" panose="020B0004020202020204" pitchFamily="34" charset="0"/>
                <a:cs typeface="Sakkal Majalla" panose="02000000000000000000" pitchFamily="2" charset="-78"/>
              </a:rPr>
              <a:t>تقييم</a:t>
            </a:r>
            <a:r>
              <a:rPr lang="en-US" sz="1800" kern="100" dirty="0">
                <a:latin typeface="Aptos" panose="020B0004020202020204" pitchFamily="34" charset="0"/>
                <a:ea typeface="Aptos" panose="020B0004020202020204" pitchFamily="34" charset="0"/>
                <a:cs typeface="Sakkal Majalla" panose="02000000000000000000" pitchFamily="2" charset="-78"/>
              </a:rPr>
              <a:t> </a:t>
            </a:r>
            <a:r>
              <a:rPr lang="en-US" sz="1800" kern="100" dirty="0" err="1">
                <a:latin typeface="Aptos" panose="020B0004020202020204" pitchFamily="34" charset="0"/>
                <a:ea typeface="Aptos" panose="020B0004020202020204" pitchFamily="34" charset="0"/>
                <a:cs typeface="Sakkal Majalla" panose="02000000000000000000" pitchFamily="2" charset="-78"/>
              </a:rPr>
              <a:t>الاهداف</a:t>
            </a:r>
            <a:r>
              <a:rPr lang="en-US" sz="1800" kern="100" dirty="0">
                <a:latin typeface="Aptos" panose="020B0004020202020204" pitchFamily="34" charset="0"/>
                <a:ea typeface="Aptos" panose="020B0004020202020204" pitchFamily="34" charset="0"/>
                <a:cs typeface="Sakkal Majalla" panose="02000000000000000000" pitchFamily="2" charset="-78"/>
              </a:rPr>
              <a:t> </a:t>
            </a:r>
            <a:r>
              <a:rPr lang="en-US" sz="1800" kern="100" dirty="0" err="1">
                <a:latin typeface="Aptos" panose="020B0004020202020204" pitchFamily="34" charset="0"/>
                <a:ea typeface="Aptos" panose="020B0004020202020204" pitchFamily="34" charset="0"/>
                <a:cs typeface="Sakkal Majalla" panose="02000000000000000000" pitchFamily="2" charset="-78"/>
              </a:rPr>
              <a:t>الاستراتيجية</a:t>
            </a:r>
            <a:r>
              <a:rPr lang="en-US" sz="1800" kern="100" dirty="0">
                <a:latin typeface="Aptos" panose="020B0004020202020204" pitchFamily="34" charset="0"/>
                <a:ea typeface="Aptos" panose="020B0004020202020204" pitchFamily="34" charset="0"/>
                <a:cs typeface="Sakkal Majalla" panose="02000000000000000000" pitchFamily="2" charset="-78"/>
              </a:rPr>
              <a:t> </a:t>
            </a:r>
            <a:r>
              <a:rPr lang="en-US" sz="1800" kern="100" dirty="0" err="1">
                <a:latin typeface="Aptos" panose="020B0004020202020204" pitchFamily="34" charset="0"/>
                <a:ea typeface="Aptos" panose="020B0004020202020204" pitchFamily="34" charset="0"/>
                <a:cs typeface="Sakkal Majalla" panose="02000000000000000000" pitchFamily="2" charset="-78"/>
              </a:rPr>
              <a:t>الحالية</a:t>
            </a:r>
            <a:r>
              <a:rPr lang="en-US" sz="1800" kern="100" dirty="0">
                <a:latin typeface="Aptos" panose="020B0004020202020204" pitchFamily="34" charset="0"/>
                <a:ea typeface="Aptos" panose="020B0004020202020204" pitchFamily="34" charset="0"/>
                <a:cs typeface="Sakkal Majalla" panose="02000000000000000000" pitchFamily="2" charset="-78"/>
              </a:rPr>
              <a:t> </a:t>
            </a:r>
            <a:r>
              <a:rPr lang="ar-SA" sz="1800" kern="100" dirty="0">
                <a:latin typeface="Aptos" panose="020B0004020202020204" pitchFamily="34" charset="0"/>
                <a:ea typeface="Aptos" panose="020B0004020202020204" pitchFamily="34" charset="0"/>
                <a:cs typeface="Sakkal Majalla" panose="02000000000000000000" pitchFamily="2" charset="-78"/>
              </a:rPr>
              <a:t>لمجموعة الموسى القابضة</a:t>
            </a:r>
            <a:endParaRPr lang="en-US" sz="1800" kern="100" dirty="0">
              <a:latin typeface="Aptos" panose="020B0004020202020204" pitchFamily="34" charset="0"/>
              <a:ea typeface="Aptos" panose="020B0004020202020204" pitchFamily="34" charset="0"/>
              <a:cs typeface="Sakkal Majalla" panose="02000000000000000000" pitchFamily="2" charset="-78"/>
            </a:endParaRPr>
          </a:p>
        </p:txBody>
      </p:sp>
      <p:sp>
        <p:nvSpPr>
          <p:cNvPr id="4" name="Rectangle 3">
            <a:extLst>
              <a:ext uri="{FF2B5EF4-FFF2-40B4-BE49-F238E27FC236}">
                <a16:creationId xmlns:a16="http://schemas.microsoft.com/office/drawing/2014/main" id="{8A0CF4D3-8484-C550-D882-5C831ABD065A}"/>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algn="r" rtl="1"/>
            <a:endParaRPr lang="en-US" sz="253" dirty="0"/>
          </a:p>
        </p:txBody>
      </p:sp>
      <p:sp>
        <p:nvSpPr>
          <p:cNvPr id="5" name="Subtitle 2">
            <a:extLst>
              <a:ext uri="{FF2B5EF4-FFF2-40B4-BE49-F238E27FC236}">
                <a16:creationId xmlns:a16="http://schemas.microsoft.com/office/drawing/2014/main" id="{91263C53-BE3A-8905-FE9D-EC55B4105062}"/>
              </a:ext>
            </a:extLst>
          </p:cNvPr>
          <p:cNvSpPr txBox="1">
            <a:spLocks/>
          </p:cNvSpPr>
          <p:nvPr/>
        </p:nvSpPr>
        <p:spPr>
          <a:xfrm>
            <a:off x="4112596" y="794011"/>
            <a:ext cx="4745952" cy="305853"/>
          </a:xfrm>
          <a:prstGeom prst="rect">
            <a:avLst/>
          </a:prstGeom>
          <a:noFill/>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defRPr/>
            </a:pPr>
            <a:r>
              <a:rPr lang="en-US" sz="1500" kern="0">
                <a:solidFill>
                  <a:srgbClr val="44546A"/>
                </a:solidFill>
                <a:latin typeface="Sakkal Majalla" panose="02000000000000000000" pitchFamily="2" charset="-78"/>
                <a:cs typeface="Sakkal Majalla" panose="02000000000000000000" pitchFamily="2" charset="-78"/>
              </a:rPr>
              <a:t>تقييم الأهداف الاستراتيجية</a:t>
            </a:r>
            <a:endParaRPr lang="en-US" sz="1500" kern="0" dirty="0">
              <a:solidFill>
                <a:srgbClr val="44546A"/>
              </a:solidFill>
              <a:latin typeface="Sakkal Majalla" panose="02000000000000000000" pitchFamily="2" charset="-78"/>
              <a:cs typeface="Sakkal Majalla" panose="02000000000000000000" pitchFamily="2" charset="-78"/>
            </a:endParaRPr>
          </a:p>
        </p:txBody>
      </p:sp>
      <p:sp>
        <p:nvSpPr>
          <p:cNvPr id="8" name="Freeform: Shape 7">
            <a:extLst>
              <a:ext uri="{FF2B5EF4-FFF2-40B4-BE49-F238E27FC236}">
                <a16:creationId xmlns:a16="http://schemas.microsoft.com/office/drawing/2014/main" id="{504F43A5-DD82-0218-0BB3-1AA81AED9B1D}"/>
              </a:ext>
            </a:extLst>
          </p:cNvPr>
          <p:cNvSpPr/>
          <p:nvPr/>
        </p:nvSpPr>
        <p:spPr>
          <a:xfrm flipH="1">
            <a:off x="7440470" y="1268688"/>
            <a:ext cx="1703530" cy="3407060"/>
          </a:xfrm>
          <a:custGeom>
            <a:avLst/>
            <a:gdLst>
              <a:gd name="connsiteX0" fmla="*/ 0 w 1703530"/>
              <a:gd name="connsiteY0" fmla="*/ 0 h 3407060"/>
              <a:gd name="connsiteX1" fmla="*/ 1703530 w 1703530"/>
              <a:gd name="connsiteY1" fmla="*/ 1703530 h 3407060"/>
              <a:gd name="connsiteX2" fmla="*/ 0 w 1703530"/>
              <a:gd name="connsiteY2" fmla="*/ 3407060 h 3407060"/>
            </a:gdLst>
            <a:ahLst/>
            <a:cxnLst>
              <a:cxn ang="0">
                <a:pos x="connsiteX0" y="connsiteY0"/>
              </a:cxn>
              <a:cxn ang="0">
                <a:pos x="connsiteX1" y="connsiteY1"/>
              </a:cxn>
              <a:cxn ang="0">
                <a:pos x="connsiteX2" y="connsiteY2"/>
              </a:cxn>
            </a:cxnLst>
            <a:rect l="l" t="t" r="r" b="b"/>
            <a:pathLst>
              <a:path w="1703530" h="3407060">
                <a:moveTo>
                  <a:pt x="0" y="0"/>
                </a:moveTo>
                <a:cubicBezTo>
                  <a:pt x="940834" y="0"/>
                  <a:pt x="1703530" y="762696"/>
                  <a:pt x="1703530" y="1703530"/>
                </a:cubicBezTo>
                <a:cubicBezTo>
                  <a:pt x="1703530" y="2644364"/>
                  <a:pt x="940834" y="3407060"/>
                  <a:pt x="0" y="3407060"/>
                </a:cubicBezTo>
                <a:close/>
              </a:path>
            </a:pathLst>
          </a:custGeom>
          <a:solidFill>
            <a:schemeClr val="accent1"/>
          </a:solidFill>
          <a:ln w="0" cap="flat">
            <a:noFill/>
            <a:prstDash val="solid"/>
            <a:miter/>
          </a:ln>
          <a:effectLst>
            <a:outerShdw blurRad="63500" sx="102000" sy="102000" algn="ctr" rotWithShape="0">
              <a:prstClr val="black">
                <a:alpha val="40000"/>
              </a:prstClr>
            </a:outerShdw>
          </a:effectLst>
        </p:spPr>
        <p:txBody>
          <a:bodyPr wrap="square" rtlCol="0" anchor="ctr">
            <a:noAutofit/>
          </a:bodyPr>
          <a:lstStyle/>
          <a:p>
            <a:pPr marL="0" algn="r" defTabSz="457200" rtl="1" eaLnBrk="1" latinLnBrk="0" hangingPunct="1"/>
            <a:endParaRPr lang="en-US" dirty="0"/>
          </a:p>
        </p:txBody>
      </p:sp>
      <p:sp>
        <p:nvSpPr>
          <p:cNvPr id="46" name="Subtitle 2">
            <a:extLst>
              <a:ext uri="{FF2B5EF4-FFF2-40B4-BE49-F238E27FC236}">
                <a16:creationId xmlns:a16="http://schemas.microsoft.com/office/drawing/2014/main" id="{D5448C7E-D6EA-3A1A-040C-6ABDCB5DFC37}"/>
              </a:ext>
            </a:extLst>
          </p:cNvPr>
          <p:cNvSpPr txBox="1">
            <a:spLocks/>
          </p:cNvSpPr>
          <p:nvPr/>
        </p:nvSpPr>
        <p:spPr>
          <a:xfrm>
            <a:off x="7429598" y="2532867"/>
            <a:ext cx="1523254" cy="878702"/>
          </a:xfrm>
          <a:prstGeom prst="rect">
            <a:avLst/>
          </a:prstGeom>
          <a:noFill/>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defRPr/>
            </a:pPr>
            <a:r>
              <a:rPr lang="en-US" b="1" kern="0">
                <a:solidFill>
                  <a:schemeClr val="bg1"/>
                </a:solidFill>
                <a:latin typeface="Sakkal Majalla" panose="02000000000000000000" pitchFamily="2" charset="-78"/>
                <a:cs typeface="Sakkal Majalla" panose="02000000000000000000" pitchFamily="2" charset="-78"/>
              </a:rPr>
              <a:t>خلاصة</a:t>
            </a:r>
            <a:br>
              <a:rPr lang="en-US" b="1" kern="0">
                <a:solidFill>
                  <a:schemeClr val="bg1"/>
                </a:solidFill>
                <a:latin typeface="Sakkal Majalla" panose="02000000000000000000" pitchFamily="2" charset="-78"/>
                <a:cs typeface="Sakkal Majalla" panose="02000000000000000000" pitchFamily="2" charset="-78"/>
              </a:rPr>
            </a:br>
            <a:r>
              <a:rPr lang="en-US" b="1" kern="0">
                <a:solidFill>
                  <a:schemeClr val="bg1"/>
                </a:solidFill>
                <a:latin typeface="Sakkal Majalla" panose="02000000000000000000" pitchFamily="2" charset="-78"/>
                <a:cs typeface="Sakkal Majalla" panose="02000000000000000000" pitchFamily="2" charset="-78"/>
              </a:rPr>
              <a:t>عامة</a:t>
            </a:r>
            <a:endParaRPr lang="en-US" b="1" kern="0" dirty="0">
              <a:solidFill>
                <a:schemeClr val="bg1"/>
              </a:solidFill>
              <a:latin typeface="Sakkal Majalla" panose="02000000000000000000" pitchFamily="2" charset="-78"/>
              <a:cs typeface="Sakkal Majalla" panose="02000000000000000000" pitchFamily="2" charset="-78"/>
            </a:endParaRPr>
          </a:p>
        </p:txBody>
      </p:sp>
      <p:sp>
        <p:nvSpPr>
          <p:cNvPr id="27" name="Rectangle: Rounded Corners 26">
            <a:extLst>
              <a:ext uri="{FF2B5EF4-FFF2-40B4-BE49-F238E27FC236}">
                <a16:creationId xmlns:a16="http://schemas.microsoft.com/office/drawing/2014/main" id="{91DDA874-3282-979F-1E49-9D9F7AF13F91}"/>
              </a:ext>
            </a:extLst>
          </p:cNvPr>
          <p:cNvSpPr/>
          <p:nvPr/>
        </p:nvSpPr>
        <p:spPr>
          <a:xfrm flipH="1">
            <a:off x="3178272" y="1988496"/>
            <a:ext cx="1280160" cy="554438"/>
          </a:xfrm>
          <a:prstGeom prst="roundRect">
            <a:avLst>
              <a:gd name="adj" fmla="val 5930"/>
            </a:avLst>
          </a:prstGeom>
          <a:solidFill>
            <a:schemeClr val="accent4">
              <a:lumMod val="20000"/>
              <a:lumOff val="80000"/>
            </a:schemeClr>
          </a:solidFill>
          <a:ln>
            <a:noFill/>
          </a:ln>
        </p:spPr>
        <p:txBody>
          <a:bodyPr vert="horz" wrap="square" lIns="0" tIns="182880" rIns="0" bIns="0" rtlCol="0" anchor="t">
            <a:noAutofit/>
          </a:bodyPr>
          <a:lstStyle/>
          <a:p>
            <a:pPr algn="ctr" defTabSz="342883" rtl="1">
              <a:defRPr/>
            </a:pPr>
            <a:r>
              <a:rPr lang="en-US" sz="105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هل يمكن تحقيقه بموارد</a:t>
            </a:r>
            <a:br>
              <a:rPr lang="en-US" sz="105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br>
            <a:r>
              <a:rPr lang="en-US" sz="105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الشركة المتاحة ؟</a:t>
            </a:r>
            <a:endPar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25" name="Rectangle: Rounded Corners 24">
            <a:extLst>
              <a:ext uri="{FF2B5EF4-FFF2-40B4-BE49-F238E27FC236}">
                <a16:creationId xmlns:a16="http://schemas.microsoft.com/office/drawing/2014/main" id="{6FDC3F61-4088-6066-D2B8-BB8B81CA0CD4}"/>
              </a:ext>
            </a:extLst>
          </p:cNvPr>
          <p:cNvSpPr/>
          <p:nvPr/>
        </p:nvSpPr>
        <p:spPr>
          <a:xfrm flipH="1">
            <a:off x="3178272" y="1661391"/>
            <a:ext cx="1280160" cy="457200"/>
          </a:xfrm>
          <a:prstGeom prst="roundRect">
            <a:avLst/>
          </a:prstGeom>
          <a:solidFill>
            <a:schemeClr val="accent4">
              <a:lumMod val="60000"/>
              <a:lumOff val="40000"/>
            </a:schemeClr>
          </a:solidFill>
          <a:ln>
            <a:noFill/>
          </a:ln>
        </p:spPr>
        <p:txBody>
          <a:bodyPr vert="horz" wrap="square" lIns="0" tIns="0" rIns="0" bIns="0" rtlCol="0" anchor="b">
            <a:noAutofit/>
          </a:bodyPr>
          <a:lstStyle/>
          <a:p>
            <a:pPr algn="ctr" defTabSz="342883" rtl="1">
              <a:defRPr/>
            </a:pPr>
            <a: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قابلة للتحقيق</a:t>
            </a:r>
            <a:b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br>
            <a: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Achievable</a:t>
            </a:r>
            <a:endParaRPr lang="en-US" sz="1200" b="1" dirty="0">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endParaRPr>
          </a:p>
        </p:txBody>
      </p:sp>
      <p:grpSp>
        <p:nvGrpSpPr>
          <p:cNvPr id="59" name="Group 58">
            <a:extLst>
              <a:ext uri="{FF2B5EF4-FFF2-40B4-BE49-F238E27FC236}">
                <a16:creationId xmlns:a16="http://schemas.microsoft.com/office/drawing/2014/main" id="{1864514D-193D-A7A9-0905-B36A5A8A1C0A}"/>
              </a:ext>
            </a:extLst>
          </p:cNvPr>
          <p:cNvGrpSpPr/>
          <p:nvPr/>
        </p:nvGrpSpPr>
        <p:grpSpPr>
          <a:xfrm>
            <a:off x="3532029" y="1183004"/>
            <a:ext cx="572646" cy="554438"/>
            <a:chOff x="6795352" y="2694999"/>
            <a:chExt cx="572646" cy="554438"/>
          </a:xfrm>
          <a:effectLst>
            <a:outerShdw blurRad="63500" sx="102000" sy="102000" algn="ctr" rotWithShape="0">
              <a:prstClr val="black">
                <a:alpha val="40000"/>
              </a:prstClr>
            </a:outerShdw>
          </a:effectLst>
        </p:grpSpPr>
        <p:sp>
          <p:nvSpPr>
            <p:cNvPr id="26" name="Oval 25">
              <a:extLst>
                <a:ext uri="{FF2B5EF4-FFF2-40B4-BE49-F238E27FC236}">
                  <a16:creationId xmlns:a16="http://schemas.microsoft.com/office/drawing/2014/main" id="{5E4A534F-9395-54CA-160F-381CFD849F84}"/>
                </a:ext>
              </a:extLst>
            </p:cNvPr>
            <p:cNvSpPr/>
            <p:nvPr/>
          </p:nvSpPr>
          <p:spPr>
            <a:xfrm flipH="1">
              <a:off x="6795352" y="2694999"/>
              <a:ext cx="572646" cy="554438"/>
            </a:xfrm>
            <a:prstGeom prst="ellipse">
              <a:avLst/>
            </a:prstGeom>
            <a:solidFill>
              <a:schemeClr val="accent1"/>
            </a:solidFill>
            <a:ln>
              <a:noFill/>
            </a:ln>
          </p:spPr>
          <p:txBody>
            <a:bodyPr vert="horz" wrap="square" lIns="0" tIns="0" rIns="0" bIns="0" rtlCol="0" anchor="ctr">
              <a:noAutofit/>
            </a:bodyPr>
            <a:lstStyle/>
            <a:p>
              <a:pPr algn="ctr" defTabSz="342883" rtl="1">
                <a:defRPr/>
              </a:pP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40" name="Graphic 39">
              <a:extLst>
                <a:ext uri="{FF2B5EF4-FFF2-40B4-BE49-F238E27FC236}">
                  <a16:creationId xmlns:a16="http://schemas.microsoft.com/office/drawing/2014/main" id="{3EC338A0-9266-0B3C-636B-4329B9C44C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36932" y="2827475"/>
              <a:ext cx="289486" cy="289486"/>
            </a:xfrm>
            <a:prstGeom prst="rect">
              <a:avLst/>
            </a:prstGeom>
          </p:spPr>
        </p:pic>
      </p:grpSp>
      <p:sp>
        <p:nvSpPr>
          <p:cNvPr id="20" name="Rectangle: Rounded Corners 19">
            <a:extLst>
              <a:ext uri="{FF2B5EF4-FFF2-40B4-BE49-F238E27FC236}">
                <a16:creationId xmlns:a16="http://schemas.microsoft.com/office/drawing/2014/main" id="{C89496A0-2305-B949-92CD-B23E2803CBB7}"/>
              </a:ext>
            </a:extLst>
          </p:cNvPr>
          <p:cNvSpPr/>
          <p:nvPr/>
        </p:nvSpPr>
        <p:spPr>
          <a:xfrm flipH="1">
            <a:off x="5939011" y="1988496"/>
            <a:ext cx="1280160" cy="554438"/>
          </a:xfrm>
          <a:prstGeom prst="roundRect">
            <a:avLst>
              <a:gd name="adj" fmla="val 5930"/>
            </a:avLst>
          </a:prstGeom>
          <a:solidFill>
            <a:schemeClr val="accent4">
              <a:lumMod val="20000"/>
              <a:lumOff val="80000"/>
            </a:schemeClr>
          </a:solidFill>
          <a:ln>
            <a:noFill/>
          </a:ln>
        </p:spPr>
        <p:txBody>
          <a:bodyPr vert="horz" wrap="square" lIns="0" tIns="182880" rIns="0" bIns="0" rtlCol="0" anchor="t">
            <a:noAutofit/>
          </a:bodyPr>
          <a:lstStyle/>
          <a:p>
            <a:pPr algn="ctr" defTabSz="342883" rtl="1">
              <a:defRPr/>
            </a:pPr>
            <a:r>
              <a:rPr lang="en-US" sz="105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هل الهدف واضح ومحدد؟ </a:t>
            </a:r>
            <a:endPar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9" name="Rectangle: Rounded Corners 8">
            <a:extLst>
              <a:ext uri="{FF2B5EF4-FFF2-40B4-BE49-F238E27FC236}">
                <a16:creationId xmlns:a16="http://schemas.microsoft.com/office/drawing/2014/main" id="{D7E1E35E-8068-F44F-8D54-6BF1A5ACB12B}"/>
              </a:ext>
            </a:extLst>
          </p:cNvPr>
          <p:cNvSpPr/>
          <p:nvPr/>
        </p:nvSpPr>
        <p:spPr>
          <a:xfrm flipH="1">
            <a:off x="5939011" y="1661391"/>
            <a:ext cx="1280160" cy="457200"/>
          </a:xfrm>
          <a:prstGeom prst="roundRect">
            <a:avLst/>
          </a:prstGeom>
          <a:solidFill>
            <a:schemeClr val="accent4">
              <a:lumMod val="60000"/>
              <a:lumOff val="40000"/>
            </a:schemeClr>
          </a:solidFill>
          <a:ln>
            <a:noFill/>
          </a:ln>
        </p:spPr>
        <p:txBody>
          <a:bodyPr vert="horz" wrap="square" lIns="0" tIns="0" rIns="0" bIns="0" rtlCol="0" anchor="b">
            <a:noAutofit/>
          </a:bodyPr>
          <a:lstStyle/>
          <a:p>
            <a:pPr algn="ctr" defTabSz="342883" rtl="1">
              <a:defRPr/>
            </a:pPr>
            <a: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محددة</a:t>
            </a:r>
            <a:b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br>
            <a: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Specific</a:t>
            </a:r>
            <a:endParaRPr lang="en-US" sz="1200" b="1" dirty="0">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endParaRPr>
          </a:p>
        </p:txBody>
      </p:sp>
      <p:grpSp>
        <p:nvGrpSpPr>
          <p:cNvPr id="47" name="Group 46">
            <a:extLst>
              <a:ext uri="{FF2B5EF4-FFF2-40B4-BE49-F238E27FC236}">
                <a16:creationId xmlns:a16="http://schemas.microsoft.com/office/drawing/2014/main" id="{27047E92-9B39-48F3-D74F-4691F8E85197}"/>
              </a:ext>
            </a:extLst>
          </p:cNvPr>
          <p:cNvGrpSpPr/>
          <p:nvPr/>
        </p:nvGrpSpPr>
        <p:grpSpPr>
          <a:xfrm>
            <a:off x="6292768" y="1183004"/>
            <a:ext cx="572646" cy="554438"/>
            <a:chOff x="7205752" y="1506665"/>
            <a:chExt cx="572646" cy="554438"/>
          </a:xfrm>
          <a:effectLst>
            <a:outerShdw blurRad="63500" sx="102000" sy="102000" algn="ctr" rotWithShape="0">
              <a:prstClr val="black">
                <a:alpha val="40000"/>
              </a:prstClr>
            </a:outerShdw>
          </a:effectLst>
        </p:grpSpPr>
        <p:sp>
          <p:nvSpPr>
            <p:cNvPr id="10" name="Oval 9">
              <a:extLst>
                <a:ext uri="{FF2B5EF4-FFF2-40B4-BE49-F238E27FC236}">
                  <a16:creationId xmlns:a16="http://schemas.microsoft.com/office/drawing/2014/main" id="{4E2D56C5-C35B-AF37-E64C-09BB00C2681A}"/>
                </a:ext>
              </a:extLst>
            </p:cNvPr>
            <p:cNvSpPr/>
            <p:nvPr/>
          </p:nvSpPr>
          <p:spPr>
            <a:xfrm flipH="1">
              <a:off x="7205752" y="1506665"/>
              <a:ext cx="572646" cy="554438"/>
            </a:xfrm>
            <a:prstGeom prst="ellipse">
              <a:avLst/>
            </a:prstGeom>
            <a:solidFill>
              <a:schemeClr val="accent1"/>
            </a:solidFill>
            <a:ln>
              <a:noFill/>
            </a:ln>
          </p:spPr>
          <p:txBody>
            <a:bodyPr vert="horz" wrap="square" lIns="0" tIns="0" rIns="0" bIns="0" rtlCol="0" anchor="ctr">
              <a:noAutofit/>
            </a:bodyPr>
            <a:lstStyle/>
            <a:p>
              <a:pPr algn="ctr" defTabSz="342883" rtl="1">
                <a:defRPr/>
              </a:pP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35" name="Graphic 34">
              <a:extLst>
                <a:ext uri="{FF2B5EF4-FFF2-40B4-BE49-F238E27FC236}">
                  <a16:creationId xmlns:a16="http://schemas.microsoft.com/office/drawing/2014/main" id="{0163C55A-BBB5-ADA5-E57F-1041B33336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27360" y="1605774"/>
              <a:ext cx="329431" cy="356220"/>
            </a:xfrm>
            <a:prstGeom prst="rect">
              <a:avLst/>
            </a:prstGeom>
          </p:spPr>
        </p:pic>
      </p:grpSp>
      <p:sp>
        <p:nvSpPr>
          <p:cNvPr id="30" name="Rectangle: Rounded Corners 29">
            <a:extLst>
              <a:ext uri="{FF2B5EF4-FFF2-40B4-BE49-F238E27FC236}">
                <a16:creationId xmlns:a16="http://schemas.microsoft.com/office/drawing/2014/main" id="{0A0D209D-819A-D405-C2B3-842FD9EEFAC6}"/>
              </a:ext>
            </a:extLst>
          </p:cNvPr>
          <p:cNvSpPr/>
          <p:nvPr/>
        </p:nvSpPr>
        <p:spPr>
          <a:xfrm flipH="1">
            <a:off x="1797902" y="1988496"/>
            <a:ext cx="1280160" cy="554438"/>
          </a:xfrm>
          <a:prstGeom prst="roundRect">
            <a:avLst>
              <a:gd name="adj" fmla="val 8077"/>
            </a:avLst>
          </a:prstGeom>
          <a:solidFill>
            <a:schemeClr val="accent4">
              <a:lumMod val="20000"/>
              <a:lumOff val="80000"/>
            </a:schemeClr>
          </a:solidFill>
          <a:ln>
            <a:noFill/>
          </a:ln>
        </p:spPr>
        <p:txBody>
          <a:bodyPr vert="horz" wrap="square" lIns="0" tIns="182880" rIns="0" bIns="0" rtlCol="0" anchor="t">
            <a:noAutofit/>
          </a:bodyPr>
          <a:lstStyle/>
          <a:p>
            <a:pPr algn="ctr" defTabSz="342883" rtl="1">
              <a:defRPr/>
            </a:pPr>
            <a:r>
              <a:rPr lang="en-US" sz="105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هل يرتبط الهدف بشكل مباشر برؤية الشركة ونشاطها الأساسي ؟</a:t>
            </a:r>
            <a:endPar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28" name="Rectangle: Rounded Corners 27">
            <a:extLst>
              <a:ext uri="{FF2B5EF4-FFF2-40B4-BE49-F238E27FC236}">
                <a16:creationId xmlns:a16="http://schemas.microsoft.com/office/drawing/2014/main" id="{AB131BCB-8894-C8C6-6616-1EA774A8284E}"/>
              </a:ext>
            </a:extLst>
          </p:cNvPr>
          <p:cNvSpPr/>
          <p:nvPr/>
        </p:nvSpPr>
        <p:spPr>
          <a:xfrm flipH="1">
            <a:off x="1797902" y="1661391"/>
            <a:ext cx="1280160" cy="457200"/>
          </a:xfrm>
          <a:prstGeom prst="roundRect">
            <a:avLst/>
          </a:prstGeom>
          <a:solidFill>
            <a:schemeClr val="accent4">
              <a:lumMod val="60000"/>
              <a:lumOff val="40000"/>
            </a:schemeClr>
          </a:solidFill>
          <a:ln>
            <a:noFill/>
          </a:ln>
        </p:spPr>
        <p:txBody>
          <a:bodyPr vert="horz" wrap="square" lIns="0" tIns="0" rIns="0" bIns="0" rtlCol="0" anchor="b">
            <a:noAutofit/>
          </a:bodyPr>
          <a:lstStyle/>
          <a:p>
            <a:pPr algn="ctr" defTabSz="342883" rtl="1">
              <a:defRPr/>
            </a:pPr>
            <a: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ذات صلة</a:t>
            </a:r>
            <a:b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br>
            <a: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Relevant</a:t>
            </a:r>
            <a:endParaRPr lang="en-US" sz="1200" b="1" dirty="0">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endParaRPr>
          </a:p>
        </p:txBody>
      </p:sp>
      <p:grpSp>
        <p:nvGrpSpPr>
          <p:cNvPr id="60" name="Group 59">
            <a:extLst>
              <a:ext uri="{FF2B5EF4-FFF2-40B4-BE49-F238E27FC236}">
                <a16:creationId xmlns:a16="http://schemas.microsoft.com/office/drawing/2014/main" id="{89E25311-6E54-90EA-2F6A-30562B7C95EA}"/>
              </a:ext>
            </a:extLst>
          </p:cNvPr>
          <p:cNvGrpSpPr/>
          <p:nvPr/>
        </p:nvGrpSpPr>
        <p:grpSpPr>
          <a:xfrm>
            <a:off x="2151659" y="1183004"/>
            <a:ext cx="572646" cy="554438"/>
            <a:chOff x="6910552" y="3292576"/>
            <a:chExt cx="572646" cy="554438"/>
          </a:xfrm>
          <a:effectLst>
            <a:outerShdw blurRad="63500" sx="102000" sy="102000" algn="ctr" rotWithShape="0">
              <a:prstClr val="black">
                <a:alpha val="40000"/>
              </a:prstClr>
            </a:outerShdw>
          </a:effectLst>
        </p:grpSpPr>
        <p:sp>
          <p:nvSpPr>
            <p:cNvPr id="29" name="Oval 28">
              <a:extLst>
                <a:ext uri="{FF2B5EF4-FFF2-40B4-BE49-F238E27FC236}">
                  <a16:creationId xmlns:a16="http://schemas.microsoft.com/office/drawing/2014/main" id="{65BF6709-1B4F-3386-E981-C761BAE46FD9}"/>
                </a:ext>
              </a:extLst>
            </p:cNvPr>
            <p:cNvSpPr/>
            <p:nvPr/>
          </p:nvSpPr>
          <p:spPr>
            <a:xfrm flipH="1">
              <a:off x="6910552" y="3292576"/>
              <a:ext cx="572646" cy="554438"/>
            </a:xfrm>
            <a:prstGeom prst="ellipse">
              <a:avLst/>
            </a:prstGeom>
            <a:solidFill>
              <a:schemeClr val="accent1"/>
            </a:solidFill>
            <a:ln>
              <a:noFill/>
            </a:ln>
          </p:spPr>
          <p:txBody>
            <a:bodyPr vert="horz" wrap="square" lIns="0" tIns="0" rIns="0" bIns="0" rtlCol="0" anchor="ctr">
              <a:noAutofit/>
            </a:bodyPr>
            <a:lstStyle/>
            <a:p>
              <a:pPr algn="ctr" defTabSz="342883" rtl="1">
                <a:defRPr/>
              </a:pP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43" name="Graphic 42">
              <a:extLst>
                <a:ext uri="{FF2B5EF4-FFF2-40B4-BE49-F238E27FC236}">
                  <a16:creationId xmlns:a16="http://schemas.microsoft.com/office/drawing/2014/main" id="{E33B33C6-9CE9-182A-977A-01BDC954DB9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48251" y="3406014"/>
              <a:ext cx="297248" cy="327562"/>
            </a:xfrm>
            <a:prstGeom prst="rect">
              <a:avLst/>
            </a:prstGeom>
          </p:spPr>
        </p:pic>
      </p:grpSp>
      <p:sp>
        <p:nvSpPr>
          <p:cNvPr id="24" name="Rectangle: Rounded Corners 23">
            <a:extLst>
              <a:ext uri="{FF2B5EF4-FFF2-40B4-BE49-F238E27FC236}">
                <a16:creationId xmlns:a16="http://schemas.microsoft.com/office/drawing/2014/main" id="{23E06A45-2753-8F00-3FF6-8DF53C4AA98E}"/>
              </a:ext>
            </a:extLst>
          </p:cNvPr>
          <p:cNvSpPr/>
          <p:nvPr/>
        </p:nvSpPr>
        <p:spPr>
          <a:xfrm flipH="1">
            <a:off x="4558642" y="1988496"/>
            <a:ext cx="1280160" cy="554438"/>
          </a:xfrm>
          <a:prstGeom prst="roundRect">
            <a:avLst>
              <a:gd name="adj" fmla="val 5930"/>
            </a:avLst>
          </a:prstGeom>
          <a:solidFill>
            <a:schemeClr val="accent4">
              <a:lumMod val="20000"/>
              <a:lumOff val="80000"/>
            </a:schemeClr>
          </a:solidFill>
          <a:ln>
            <a:noFill/>
          </a:ln>
        </p:spPr>
        <p:txBody>
          <a:bodyPr vert="horz" wrap="square" lIns="0" tIns="182880" rIns="0" bIns="0" rtlCol="0" anchor="t">
            <a:noAutofit/>
          </a:bodyPr>
          <a:lstStyle/>
          <a:p>
            <a:pPr algn="ctr" defTabSz="342883" rtl="1">
              <a:defRPr/>
            </a:pPr>
            <a:r>
              <a:rPr lang="en-US" sz="105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هل يمكن قياس التقدم نحو هذا الهدف ؟</a:t>
            </a:r>
            <a:endPar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21" name="Rectangle: Rounded Corners 20">
            <a:extLst>
              <a:ext uri="{FF2B5EF4-FFF2-40B4-BE49-F238E27FC236}">
                <a16:creationId xmlns:a16="http://schemas.microsoft.com/office/drawing/2014/main" id="{E4E9D08F-549C-091D-DC3B-F677AA6395E7}"/>
              </a:ext>
            </a:extLst>
          </p:cNvPr>
          <p:cNvSpPr/>
          <p:nvPr/>
        </p:nvSpPr>
        <p:spPr>
          <a:xfrm flipH="1">
            <a:off x="4558642" y="1661391"/>
            <a:ext cx="1280160" cy="457200"/>
          </a:xfrm>
          <a:prstGeom prst="roundRect">
            <a:avLst/>
          </a:prstGeom>
          <a:solidFill>
            <a:schemeClr val="accent4">
              <a:lumMod val="60000"/>
              <a:lumOff val="40000"/>
            </a:schemeClr>
          </a:solidFill>
          <a:ln>
            <a:noFill/>
          </a:ln>
        </p:spPr>
        <p:txBody>
          <a:bodyPr vert="horz" wrap="square" lIns="0" tIns="0" rIns="0" bIns="0" rtlCol="0" anchor="b">
            <a:noAutofit/>
          </a:bodyPr>
          <a:lstStyle/>
          <a:p>
            <a:pPr algn="ctr" defTabSz="342883" rtl="1">
              <a:defRPr/>
            </a:pPr>
            <a: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قابلة للقياس</a:t>
            </a:r>
            <a:b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br>
            <a: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Measurable</a:t>
            </a:r>
            <a:endParaRPr lang="en-US" sz="1200" b="1" dirty="0">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endParaRPr>
          </a:p>
        </p:txBody>
      </p:sp>
      <p:grpSp>
        <p:nvGrpSpPr>
          <p:cNvPr id="58" name="Group 57">
            <a:extLst>
              <a:ext uri="{FF2B5EF4-FFF2-40B4-BE49-F238E27FC236}">
                <a16:creationId xmlns:a16="http://schemas.microsoft.com/office/drawing/2014/main" id="{74B5A9DA-D0B1-5357-8C24-49DC194E6DD5}"/>
              </a:ext>
            </a:extLst>
          </p:cNvPr>
          <p:cNvGrpSpPr/>
          <p:nvPr/>
        </p:nvGrpSpPr>
        <p:grpSpPr>
          <a:xfrm>
            <a:off x="4912399" y="1183004"/>
            <a:ext cx="572646" cy="554438"/>
            <a:chOff x="6910552" y="2100832"/>
            <a:chExt cx="572646" cy="554438"/>
          </a:xfrm>
          <a:effectLst>
            <a:outerShdw blurRad="63500" sx="102000" sy="102000" algn="ctr" rotWithShape="0">
              <a:prstClr val="black">
                <a:alpha val="40000"/>
              </a:prstClr>
            </a:outerShdw>
          </a:effectLst>
        </p:grpSpPr>
        <p:sp>
          <p:nvSpPr>
            <p:cNvPr id="23" name="Oval 22">
              <a:extLst>
                <a:ext uri="{FF2B5EF4-FFF2-40B4-BE49-F238E27FC236}">
                  <a16:creationId xmlns:a16="http://schemas.microsoft.com/office/drawing/2014/main" id="{FBAE23E5-60A5-A902-B0F6-97F1288B10CC}"/>
                </a:ext>
              </a:extLst>
            </p:cNvPr>
            <p:cNvSpPr/>
            <p:nvPr/>
          </p:nvSpPr>
          <p:spPr>
            <a:xfrm flipH="1">
              <a:off x="6910552" y="2100832"/>
              <a:ext cx="572646" cy="554438"/>
            </a:xfrm>
            <a:prstGeom prst="ellipse">
              <a:avLst/>
            </a:prstGeom>
            <a:solidFill>
              <a:schemeClr val="accent1"/>
            </a:solidFill>
            <a:ln>
              <a:noFill/>
            </a:ln>
          </p:spPr>
          <p:txBody>
            <a:bodyPr vert="horz" wrap="square" lIns="0" tIns="0" rIns="0" bIns="0" rtlCol="0" anchor="ctr">
              <a:noAutofit/>
            </a:bodyPr>
            <a:lstStyle/>
            <a:p>
              <a:pPr algn="ctr" defTabSz="342883" rtl="1">
                <a:defRPr/>
              </a:pP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37" name="Graphic 36">
              <a:extLst>
                <a:ext uri="{FF2B5EF4-FFF2-40B4-BE49-F238E27FC236}">
                  <a16:creationId xmlns:a16="http://schemas.microsoft.com/office/drawing/2014/main" id="{DBB1BE4C-917C-68E1-ECD7-A5FE0AC042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58225" y="2219021"/>
              <a:ext cx="277301" cy="318061"/>
            </a:xfrm>
            <a:prstGeom prst="rect">
              <a:avLst/>
            </a:prstGeom>
          </p:spPr>
        </p:pic>
      </p:grpSp>
      <p:sp>
        <p:nvSpPr>
          <p:cNvPr id="33" name="Rectangle: Rounded Corners 32">
            <a:extLst>
              <a:ext uri="{FF2B5EF4-FFF2-40B4-BE49-F238E27FC236}">
                <a16:creationId xmlns:a16="http://schemas.microsoft.com/office/drawing/2014/main" id="{AC8A087B-3A53-6E49-3DCB-BD1A6AD75837}"/>
              </a:ext>
            </a:extLst>
          </p:cNvPr>
          <p:cNvSpPr/>
          <p:nvPr/>
        </p:nvSpPr>
        <p:spPr>
          <a:xfrm flipH="1">
            <a:off x="417532" y="1988496"/>
            <a:ext cx="1280160" cy="554438"/>
          </a:xfrm>
          <a:prstGeom prst="roundRect">
            <a:avLst>
              <a:gd name="adj" fmla="val 5930"/>
            </a:avLst>
          </a:prstGeom>
          <a:solidFill>
            <a:schemeClr val="accent4">
              <a:lumMod val="20000"/>
              <a:lumOff val="80000"/>
            </a:schemeClr>
          </a:solidFill>
          <a:ln>
            <a:noFill/>
          </a:ln>
        </p:spPr>
        <p:txBody>
          <a:bodyPr vert="horz" wrap="square" lIns="0" tIns="182880" rIns="0" bIns="0" rtlCol="0" anchor="t">
            <a:noAutofit/>
          </a:bodyPr>
          <a:lstStyle/>
          <a:p>
            <a:pPr algn="ctr" defTabSz="342883" rtl="1">
              <a:defRPr/>
            </a:pPr>
            <a:r>
              <a:rPr lang="en-US" sz="105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هل للهدف اطار زمني محدد؟</a:t>
            </a:r>
            <a:endPar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31" name="Rectangle: Rounded Corners 30">
            <a:extLst>
              <a:ext uri="{FF2B5EF4-FFF2-40B4-BE49-F238E27FC236}">
                <a16:creationId xmlns:a16="http://schemas.microsoft.com/office/drawing/2014/main" id="{91CEB36F-6DEA-0F61-48D4-0D0D8A9AC82C}"/>
              </a:ext>
            </a:extLst>
          </p:cNvPr>
          <p:cNvSpPr/>
          <p:nvPr/>
        </p:nvSpPr>
        <p:spPr>
          <a:xfrm flipH="1">
            <a:off x="417532" y="1661391"/>
            <a:ext cx="1280160" cy="457200"/>
          </a:xfrm>
          <a:prstGeom prst="roundRect">
            <a:avLst/>
          </a:prstGeom>
          <a:solidFill>
            <a:schemeClr val="accent4">
              <a:lumMod val="60000"/>
              <a:lumOff val="40000"/>
            </a:schemeClr>
          </a:solidFill>
          <a:ln>
            <a:noFill/>
          </a:ln>
        </p:spPr>
        <p:txBody>
          <a:bodyPr vert="horz" wrap="square" lIns="0" tIns="0" rIns="0" bIns="0" rtlCol="0" anchor="b">
            <a:noAutofit/>
          </a:bodyPr>
          <a:lstStyle/>
          <a:p>
            <a:pPr algn="ctr" defTabSz="342883" rtl="1">
              <a:defRPr/>
            </a:pPr>
            <a: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محددة بزمن</a:t>
            </a:r>
            <a:b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br>
            <a:r>
              <a:rPr lang="en-US" sz="1200" b="1">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Time-bound</a:t>
            </a:r>
            <a:endParaRPr lang="en-US" sz="1200" b="1" dirty="0">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endParaRPr>
          </a:p>
        </p:txBody>
      </p:sp>
      <p:grpSp>
        <p:nvGrpSpPr>
          <p:cNvPr id="61" name="Group 60">
            <a:extLst>
              <a:ext uri="{FF2B5EF4-FFF2-40B4-BE49-F238E27FC236}">
                <a16:creationId xmlns:a16="http://schemas.microsoft.com/office/drawing/2014/main" id="{E1B12A9A-F6D3-A198-240D-41683B77B185}"/>
              </a:ext>
            </a:extLst>
          </p:cNvPr>
          <p:cNvGrpSpPr/>
          <p:nvPr/>
        </p:nvGrpSpPr>
        <p:grpSpPr>
          <a:xfrm>
            <a:off x="771289" y="1183004"/>
            <a:ext cx="572646" cy="554438"/>
            <a:chOff x="7205752" y="3886743"/>
            <a:chExt cx="572646" cy="554438"/>
          </a:xfrm>
          <a:effectLst>
            <a:outerShdw blurRad="63500" sx="102000" sy="102000" algn="ctr" rotWithShape="0">
              <a:prstClr val="black">
                <a:alpha val="40000"/>
              </a:prstClr>
            </a:outerShdw>
          </a:effectLst>
        </p:grpSpPr>
        <p:sp>
          <p:nvSpPr>
            <p:cNvPr id="32" name="Oval 31">
              <a:extLst>
                <a:ext uri="{FF2B5EF4-FFF2-40B4-BE49-F238E27FC236}">
                  <a16:creationId xmlns:a16="http://schemas.microsoft.com/office/drawing/2014/main" id="{3848D0E8-2416-C954-0846-D6D35F401B7C}"/>
                </a:ext>
              </a:extLst>
            </p:cNvPr>
            <p:cNvSpPr/>
            <p:nvPr/>
          </p:nvSpPr>
          <p:spPr>
            <a:xfrm flipH="1">
              <a:off x="7205752" y="3886743"/>
              <a:ext cx="572646" cy="554438"/>
            </a:xfrm>
            <a:prstGeom prst="ellipse">
              <a:avLst/>
            </a:prstGeom>
            <a:solidFill>
              <a:schemeClr val="accent1"/>
            </a:solidFill>
            <a:ln>
              <a:noFill/>
            </a:ln>
          </p:spPr>
          <p:txBody>
            <a:bodyPr vert="horz" wrap="square" lIns="0" tIns="0" rIns="0" bIns="0" rtlCol="0" anchor="ctr">
              <a:noAutofit/>
            </a:bodyPr>
            <a:lstStyle/>
            <a:p>
              <a:pPr algn="ctr" defTabSz="342883" rtl="1">
                <a:defRPr/>
              </a:pP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45" name="Graphic 44">
              <a:extLst>
                <a:ext uri="{FF2B5EF4-FFF2-40B4-BE49-F238E27FC236}">
                  <a16:creationId xmlns:a16="http://schemas.microsoft.com/office/drawing/2014/main" id="{43F93CE1-CF34-FB16-3EEA-C2F173844D7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31703" y="4009317"/>
              <a:ext cx="320745" cy="309290"/>
            </a:xfrm>
            <a:prstGeom prst="rect">
              <a:avLst/>
            </a:prstGeom>
          </p:spPr>
        </p:pic>
      </p:grpSp>
      <p:sp>
        <p:nvSpPr>
          <p:cNvPr id="6" name="Rectangle: Rounded Corners 5">
            <a:extLst>
              <a:ext uri="{FF2B5EF4-FFF2-40B4-BE49-F238E27FC236}">
                <a16:creationId xmlns:a16="http://schemas.microsoft.com/office/drawing/2014/main" id="{DB5D63B2-009F-F0EC-33C0-AA3FCB1DDCDC}"/>
              </a:ext>
            </a:extLst>
          </p:cNvPr>
          <p:cNvSpPr/>
          <p:nvPr/>
        </p:nvSpPr>
        <p:spPr>
          <a:xfrm flipH="1">
            <a:off x="3178272" y="2600566"/>
            <a:ext cx="1280160" cy="1260821"/>
          </a:xfrm>
          <a:prstGeom prst="roundRect">
            <a:avLst>
              <a:gd name="adj" fmla="val 5930"/>
            </a:avLst>
          </a:prstGeom>
          <a:solidFill>
            <a:schemeClr val="tx2">
              <a:lumMod val="20000"/>
              <a:lumOff val="80000"/>
            </a:schemeClr>
          </a:solidFill>
          <a:ln>
            <a:noFill/>
          </a:ln>
        </p:spPr>
        <p:txBody>
          <a:bodyPr vert="horz" wrap="square" lIns="0" tIns="91440" rIns="0" bIns="0" rtlCol="0" anchor="t">
            <a:noAutofit/>
          </a:bodyPr>
          <a:lstStyle/>
          <a:p>
            <a:pPr marL="171450" indent="-171450" algn="r" defTabSz="342883" rtl="1">
              <a:buFont typeface="Wingdings" panose="05000000000000000000" pitchFamily="2" charset="2"/>
              <a:buChar char="§"/>
            </a:pPr>
            <a:r>
              <a:rPr lang="en-US" sz="900" dirty="0" err="1">
                <a:solidFill>
                  <a:schemeClr val="tx2"/>
                </a:solidFill>
                <a:latin typeface="Sakkal Majalla" panose="02000000000000000000" pitchFamily="2" charset="-78"/>
                <a:cs typeface="Sakkal Majalla" panose="02000000000000000000" pitchFamily="2" charset="-78"/>
              </a:rPr>
              <a:t>الأهداف</a:t>
            </a:r>
            <a:r>
              <a:rPr lang="en-US" sz="900" dirty="0">
                <a:solidFill>
                  <a:schemeClr val="tx2"/>
                </a:solidFill>
                <a:latin typeface="Sakkal Majalla" panose="02000000000000000000" pitchFamily="2" charset="-78"/>
                <a:cs typeface="Sakkal Majalla" panose="02000000000000000000" pitchFamily="2" charset="-78"/>
              </a:rPr>
              <a:t> في </a:t>
            </a:r>
            <a:r>
              <a:rPr lang="en-US" sz="900" dirty="0" err="1">
                <a:solidFill>
                  <a:schemeClr val="tx2"/>
                </a:solidFill>
                <a:latin typeface="Sakkal Majalla" panose="02000000000000000000" pitchFamily="2" charset="-78"/>
                <a:cs typeface="Sakkal Majalla" panose="02000000000000000000" pitchFamily="2" charset="-78"/>
              </a:rPr>
              <a:t>مجملها</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قابلة</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للتنفيذ</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من</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حيث</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المبدأ</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لكنها</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تفتقر</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إلى</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دعمها</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بخطط</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تشغيلية</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أو</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مبادرات</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واضحة</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غياب</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السياق</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التنفيذي</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يجعل</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من</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الصعب</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تقييم</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مدى</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واقعية</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تحقيق</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هذه</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الأهداف</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ضمن</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الموارد</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المتاحة</a:t>
            </a:r>
            <a:r>
              <a:rPr lang="en-US" sz="900" dirty="0">
                <a:solidFill>
                  <a:schemeClr val="tx2"/>
                </a:solidFill>
                <a:latin typeface="Sakkal Majalla" panose="02000000000000000000" pitchFamily="2" charset="-78"/>
                <a:cs typeface="Sakkal Majalla" panose="02000000000000000000" pitchFamily="2" charset="-78"/>
              </a:rPr>
              <a:t>.</a:t>
            </a:r>
          </a:p>
        </p:txBody>
      </p:sp>
      <p:sp>
        <p:nvSpPr>
          <p:cNvPr id="13" name="Rectangle: Rounded Corners 12">
            <a:extLst>
              <a:ext uri="{FF2B5EF4-FFF2-40B4-BE49-F238E27FC236}">
                <a16:creationId xmlns:a16="http://schemas.microsoft.com/office/drawing/2014/main" id="{BFCD917C-8C19-CC13-4273-DADC888922E3}"/>
              </a:ext>
            </a:extLst>
          </p:cNvPr>
          <p:cNvSpPr/>
          <p:nvPr/>
        </p:nvSpPr>
        <p:spPr>
          <a:xfrm flipH="1">
            <a:off x="5939011" y="2600566"/>
            <a:ext cx="1280160" cy="1260821"/>
          </a:xfrm>
          <a:prstGeom prst="roundRect">
            <a:avLst>
              <a:gd name="adj" fmla="val 5930"/>
            </a:avLst>
          </a:prstGeom>
          <a:solidFill>
            <a:schemeClr val="tx2">
              <a:lumMod val="20000"/>
              <a:lumOff val="80000"/>
            </a:schemeClr>
          </a:solidFill>
          <a:ln>
            <a:noFill/>
          </a:ln>
        </p:spPr>
        <p:txBody>
          <a:bodyPr vert="horz" wrap="square" lIns="0" tIns="91440" rIns="0" bIns="0" rtlCol="0" anchor="t">
            <a:noAutofit/>
          </a:bodyPr>
          <a:lstStyle/>
          <a:p>
            <a:pPr marL="171450" indent="-171450" algn="r" defTabSz="342883" rtl="1">
              <a:buFont typeface="Wingdings" panose="05000000000000000000" pitchFamily="2" charset="2"/>
              <a:buChar char="§"/>
            </a:pPr>
            <a:r>
              <a:rPr lang="en-US" sz="900">
                <a:solidFill>
                  <a:schemeClr val="tx2"/>
                </a:solidFill>
                <a:latin typeface="Sakkal Majalla" panose="02000000000000000000" pitchFamily="2" charset="-78"/>
                <a:cs typeface="Sakkal Majalla" panose="02000000000000000000" pitchFamily="2" charset="-78"/>
              </a:rPr>
              <a:t>الأهداف الاستراتيجية الحالية مكتوبة بصياغات عامة </a:t>
            </a:r>
          </a:p>
          <a:p>
            <a:pPr marL="171450" indent="-171450" algn="r" defTabSz="342883" rtl="1">
              <a:buFont typeface="Wingdings" panose="05000000000000000000" pitchFamily="2" charset="2"/>
              <a:buChar char="§"/>
            </a:pPr>
            <a:r>
              <a:rPr lang="en-US" sz="900">
                <a:solidFill>
                  <a:schemeClr val="tx2"/>
                </a:solidFill>
                <a:latin typeface="Sakkal Majalla" panose="02000000000000000000" pitchFamily="2" charset="-78"/>
                <a:cs typeface="Sakkal Majalla" panose="02000000000000000000" pitchFamily="2" charset="-78"/>
              </a:rPr>
              <a:t>لا توضّح بوضوح ما الذي تسعى الشركة لتحقيقه بدقة.</a:t>
            </a:r>
          </a:p>
          <a:p>
            <a:pPr marL="171450" indent="-171450" algn="r" defTabSz="342883" rtl="1">
              <a:buFont typeface="Wingdings" panose="05000000000000000000" pitchFamily="2" charset="2"/>
              <a:buChar char="§"/>
            </a:pPr>
            <a:r>
              <a:rPr lang="en-US" sz="900">
                <a:solidFill>
                  <a:schemeClr val="tx2"/>
                </a:solidFill>
                <a:latin typeface="Sakkal Majalla" panose="02000000000000000000" pitchFamily="2" charset="-78"/>
                <a:cs typeface="Sakkal Majalla" panose="02000000000000000000" pitchFamily="2" charset="-78"/>
              </a:rPr>
              <a:t> بعض المصطلحات مثل "التميز"، "القيمة المضافة"، و"التموضع" تحتاج إلى تحديد أدق لمجال التطبيق ونطاق العمل.</a:t>
            </a:r>
            <a:endParaRPr lang="en-US" sz="900" dirty="0">
              <a:solidFill>
                <a:schemeClr val="tx2"/>
              </a:solidFill>
              <a:latin typeface="Sakkal Majalla" panose="02000000000000000000" pitchFamily="2" charset="-78"/>
              <a:cs typeface="Sakkal Majalla" panose="02000000000000000000" pitchFamily="2" charset="-78"/>
            </a:endParaRPr>
          </a:p>
        </p:txBody>
      </p:sp>
      <p:sp>
        <p:nvSpPr>
          <p:cNvPr id="14" name="Rectangle: Rounded Corners 13">
            <a:extLst>
              <a:ext uri="{FF2B5EF4-FFF2-40B4-BE49-F238E27FC236}">
                <a16:creationId xmlns:a16="http://schemas.microsoft.com/office/drawing/2014/main" id="{AF6B9FCF-47B8-6E72-B7E7-922FAABD9B97}"/>
              </a:ext>
            </a:extLst>
          </p:cNvPr>
          <p:cNvSpPr/>
          <p:nvPr/>
        </p:nvSpPr>
        <p:spPr>
          <a:xfrm flipH="1">
            <a:off x="1797902" y="2600566"/>
            <a:ext cx="1280160" cy="1260821"/>
          </a:xfrm>
          <a:prstGeom prst="roundRect">
            <a:avLst>
              <a:gd name="adj" fmla="val 8077"/>
            </a:avLst>
          </a:prstGeom>
          <a:solidFill>
            <a:schemeClr val="tx2">
              <a:lumMod val="20000"/>
              <a:lumOff val="80000"/>
            </a:schemeClr>
          </a:solidFill>
          <a:ln>
            <a:noFill/>
          </a:ln>
        </p:spPr>
        <p:txBody>
          <a:bodyPr vert="horz" wrap="square" lIns="0" tIns="91440" rIns="0" bIns="0" rtlCol="0" anchor="t">
            <a:noAutofit/>
          </a:bodyPr>
          <a:lstStyle/>
          <a:p>
            <a:pPr marL="171450" indent="-171450" algn="r" defTabSz="342883" rtl="1">
              <a:buFont typeface="Wingdings" panose="05000000000000000000" pitchFamily="2" charset="2"/>
              <a:buChar char="§"/>
            </a:pPr>
            <a:r>
              <a:rPr lang="en-US" sz="900" dirty="0" err="1">
                <a:solidFill>
                  <a:schemeClr val="tx2"/>
                </a:solidFill>
                <a:latin typeface="Sakkal Majalla" panose="02000000000000000000" pitchFamily="2" charset="-78"/>
                <a:cs typeface="Sakkal Majalla" panose="02000000000000000000" pitchFamily="2" charset="-78"/>
              </a:rPr>
              <a:t>بعض</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الأهداف</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ترتبط</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بشكل</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جزئي</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بتوجهات</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الشركة</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كما</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هو</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ظاهر</a:t>
            </a:r>
            <a:r>
              <a:rPr lang="en-US" sz="900" dirty="0">
                <a:solidFill>
                  <a:schemeClr val="tx2"/>
                </a:solidFill>
                <a:latin typeface="Sakkal Majalla" panose="02000000000000000000" pitchFamily="2" charset="-78"/>
                <a:cs typeface="Sakkal Majalla" panose="02000000000000000000" pitchFamily="2" charset="-78"/>
              </a:rPr>
              <a:t> في </a:t>
            </a:r>
            <a:r>
              <a:rPr lang="en-US" sz="900" dirty="0" err="1">
                <a:solidFill>
                  <a:schemeClr val="tx2"/>
                </a:solidFill>
                <a:latin typeface="Sakkal Majalla" panose="02000000000000000000" pitchFamily="2" charset="-78"/>
                <a:cs typeface="Sakkal Majalla" panose="02000000000000000000" pitchFamily="2" charset="-78"/>
              </a:rPr>
              <a:t>الرؤية</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والرسالة</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لكن</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يوجد</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ضعف</a:t>
            </a:r>
            <a:r>
              <a:rPr lang="en-US" sz="900" dirty="0">
                <a:solidFill>
                  <a:schemeClr val="tx2"/>
                </a:solidFill>
                <a:latin typeface="Sakkal Majalla" panose="02000000000000000000" pitchFamily="2" charset="-78"/>
                <a:cs typeface="Sakkal Majalla" panose="02000000000000000000" pitchFamily="2" charset="-78"/>
              </a:rPr>
              <a:t> في </a:t>
            </a:r>
            <a:r>
              <a:rPr lang="en-US" sz="900" dirty="0" err="1">
                <a:solidFill>
                  <a:schemeClr val="tx2"/>
                </a:solidFill>
                <a:latin typeface="Sakkal Majalla" panose="02000000000000000000" pitchFamily="2" charset="-78"/>
                <a:cs typeface="Sakkal Majalla" panose="02000000000000000000" pitchFamily="2" charset="-78"/>
              </a:rPr>
              <a:t>الاتساق</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الكلي</a:t>
            </a:r>
            <a:endParaRPr lang="en-US" sz="900" dirty="0">
              <a:solidFill>
                <a:schemeClr val="tx2"/>
              </a:solidFill>
              <a:latin typeface="Sakkal Majalla" panose="02000000000000000000" pitchFamily="2" charset="-78"/>
              <a:cs typeface="Sakkal Majalla" panose="02000000000000000000" pitchFamily="2" charset="-78"/>
            </a:endParaRPr>
          </a:p>
          <a:p>
            <a:pPr marL="171450" indent="-171450" algn="r" defTabSz="342883" rtl="1">
              <a:buFont typeface="Wingdings" panose="05000000000000000000" pitchFamily="2" charset="2"/>
              <a:buChar char="§"/>
            </a:pP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لا</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يظهر</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بوضوح</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كيف</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تساهم</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كل</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الأهداف</a:t>
            </a:r>
            <a:r>
              <a:rPr lang="en-US" sz="900" dirty="0">
                <a:solidFill>
                  <a:schemeClr val="tx2"/>
                </a:solidFill>
                <a:latin typeface="Sakkal Majalla" panose="02000000000000000000" pitchFamily="2" charset="-78"/>
                <a:cs typeface="Sakkal Majalla" panose="02000000000000000000" pitchFamily="2" charset="-78"/>
              </a:rPr>
              <a:t> في </a:t>
            </a:r>
            <a:r>
              <a:rPr lang="en-US" sz="900" dirty="0" err="1">
                <a:solidFill>
                  <a:schemeClr val="tx2"/>
                </a:solidFill>
                <a:latin typeface="Sakkal Majalla" panose="02000000000000000000" pitchFamily="2" charset="-78"/>
                <a:cs typeface="Sakkal Majalla" panose="02000000000000000000" pitchFamily="2" charset="-78"/>
              </a:rPr>
              <a:t>تحقيق</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الرؤية</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الشاملة</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أو</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الرسالة</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الفعلية</a:t>
            </a:r>
            <a:r>
              <a:rPr lang="en-US" sz="900" dirty="0">
                <a:solidFill>
                  <a:schemeClr val="tx2"/>
                </a:solidFill>
                <a:latin typeface="Sakkal Majalla" panose="02000000000000000000" pitchFamily="2" charset="-78"/>
                <a:cs typeface="Sakkal Majalla" panose="02000000000000000000" pitchFamily="2" charset="-78"/>
              </a:rPr>
              <a:t> </a:t>
            </a:r>
            <a:r>
              <a:rPr lang="en-US" sz="900" dirty="0" err="1">
                <a:solidFill>
                  <a:schemeClr val="tx2"/>
                </a:solidFill>
                <a:latin typeface="Sakkal Majalla" panose="02000000000000000000" pitchFamily="2" charset="-78"/>
                <a:cs typeface="Sakkal Majalla" panose="02000000000000000000" pitchFamily="2" charset="-78"/>
              </a:rPr>
              <a:t>للشركة</a:t>
            </a:r>
            <a:r>
              <a:rPr lang="en-US" sz="900" dirty="0">
                <a:solidFill>
                  <a:schemeClr val="tx2"/>
                </a:solidFill>
                <a:latin typeface="Sakkal Majalla" panose="02000000000000000000" pitchFamily="2" charset="-78"/>
                <a:cs typeface="Sakkal Majalla" panose="02000000000000000000" pitchFamily="2" charset="-78"/>
              </a:rPr>
              <a:t>.</a:t>
            </a:r>
          </a:p>
        </p:txBody>
      </p:sp>
      <p:sp>
        <p:nvSpPr>
          <p:cNvPr id="15" name="Rectangle: Rounded Corners 14">
            <a:extLst>
              <a:ext uri="{FF2B5EF4-FFF2-40B4-BE49-F238E27FC236}">
                <a16:creationId xmlns:a16="http://schemas.microsoft.com/office/drawing/2014/main" id="{D641528E-DDA7-1653-C7B1-351BC8929899}"/>
              </a:ext>
            </a:extLst>
          </p:cNvPr>
          <p:cNvSpPr/>
          <p:nvPr/>
        </p:nvSpPr>
        <p:spPr>
          <a:xfrm flipH="1">
            <a:off x="4558642" y="2600566"/>
            <a:ext cx="1280160" cy="1260821"/>
          </a:xfrm>
          <a:prstGeom prst="roundRect">
            <a:avLst>
              <a:gd name="adj" fmla="val 5930"/>
            </a:avLst>
          </a:prstGeom>
          <a:solidFill>
            <a:schemeClr val="tx2">
              <a:lumMod val="20000"/>
              <a:lumOff val="80000"/>
            </a:schemeClr>
          </a:solidFill>
          <a:ln>
            <a:noFill/>
          </a:ln>
        </p:spPr>
        <p:txBody>
          <a:bodyPr vert="horz" wrap="square" lIns="0" tIns="91440" rIns="0" bIns="0" rtlCol="0" anchor="t">
            <a:noAutofit/>
          </a:bodyPr>
          <a:lstStyle/>
          <a:p>
            <a:pPr marL="171450" indent="-171450" algn="r" defTabSz="342883" rtl="1">
              <a:buFont typeface="Wingdings" panose="05000000000000000000" pitchFamily="2" charset="2"/>
              <a:buChar char="§"/>
            </a:pPr>
            <a:r>
              <a:rPr lang="en-US" sz="900">
                <a:solidFill>
                  <a:schemeClr val="tx2"/>
                </a:solidFill>
                <a:latin typeface="Sakkal Majalla" panose="02000000000000000000" pitchFamily="2" charset="-78"/>
                <a:cs typeface="Sakkal Majalla" panose="02000000000000000000" pitchFamily="2" charset="-78"/>
              </a:rPr>
              <a:t>لا تحتوي الأهداف على أي مؤشرات أداء  </a:t>
            </a:r>
            <a:r>
              <a:rPr lang="en-US" sz="900" dirty="0">
                <a:solidFill>
                  <a:schemeClr val="tx2"/>
                </a:solidFill>
                <a:latin typeface="Sakkal Majalla" panose="02000000000000000000" pitchFamily="2" charset="-78"/>
                <a:cs typeface="Sakkal Majalla" panose="02000000000000000000" pitchFamily="2" charset="-78"/>
              </a:rPr>
              <a:t>(</a:t>
            </a:r>
            <a:r>
              <a:rPr lang="en-US" sz="900">
                <a:solidFill>
                  <a:schemeClr val="tx2"/>
                </a:solidFill>
                <a:latin typeface="Sakkal Majalla" panose="02000000000000000000" pitchFamily="2" charset="-78"/>
                <a:cs typeface="Sakkal Majalla" panose="02000000000000000000" pitchFamily="2" charset="-78"/>
              </a:rPr>
              <a:t>KPIs)واضحة سواء كانت كمية أو نوعية مما يصعّب تقييم التقدم أو قياس النجاح الفعلي</a:t>
            </a:r>
          </a:p>
          <a:p>
            <a:pPr marL="171450" indent="-171450" algn="r" defTabSz="342883" rtl="1">
              <a:buFont typeface="Wingdings" panose="05000000000000000000" pitchFamily="2" charset="2"/>
              <a:buChar char="§"/>
            </a:pPr>
            <a:r>
              <a:rPr lang="en-US" sz="900">
                <a:solidFill>
                  <a:schemeClr val="tx2"/>
                </a:solidFill>
                <a:latin typeface="Sakkal Majalla" panose="02000000000000000000" pitchFamily="2" charset="-78"/>
                <a:cs typeface="Sakkal Majalla" panose="02000000000000000000" pitchFamily="2" charset="-78"/>
              </a:rPr>
              <a:t> هذا القصور يعوق القدرة على تتبع الأداء أو محاسبة الفرق التنفيذية.</a:t>
            </a:r>
            <a:endParaRPr lang="en-US" sz="900" dirty="0">
              <a:solidFill>
                <a:schemeClr val="tx2"/>
              </a:solidFill>
              <a:latin typeface="Sakkal Majalla" panose="02000000000000000000" pitchFamily="2" charset="-78"/>
              <a:cs typeface="Sakkal Majalla" panose="02000000000000000000" pitchFamily="2" charset="-78"/>
            </a:endParaRPr>
          </a:p>
        </p:txBody>
      </p:sp>
      <p:sp>
        <p:nvSpPr>
          <p:cNvPr id="16" name="Rectangle: Rounded Corners 15">
            <a:extLst>
              <a:ext uri="{FF2B5EF4-FFF2-40B4-BE49-F238E27FC236}">
                <a16:creationId xmlns:a16="http://schemas.microsoft.com/office/drawing/2014/main" id="{6875A74F-59C5-0F24-BB0C-875791BD64CA}"/>
              </a:ext>
            </a:extLst>
          </p:cNvPr>
          <p:cNvSpPr/>
          <p:nvPr/>
        </p:nvSpPr>
        <p:spPr>
          <a:xfrm flipH="1">
            <a:off x="417532" y="2600566"/>
            <a:ext cx="1280160" cy="1260821"/>
          </a:xfrm>
          <a:prstGeom prst="roundRect">
            <a:avLst>
              <a:gd name="adj" fmla="val 5930"/>
            </a:avLst>
          </a:prstGeom>
          <a:solidFill>
            <a:schemeClr val="tx2">
              <a:lumMod val="20000"/>
              <a:lumOff val="80000"/>
            </a:schemeClr>
          </a:solidFill>
          <a:ln>
            <a:noFill/>
          </a:ln>
        </p:spPr>
        <p:txBody>
          <a:bodyPr vert="horz" wrap="square" lIns="0" tIns="91440" rIns="0" bIns="0" rtlCol="0" anchor="t">
            <a:noAutofit/>
          </a:bodyPr>
          <a:lstStyle/>
          <a:p>
            <a:pPr marL="171450" indent="-171450" algn="r" defTabSz="342883" rtl="1">
              <a:buFont typeface="Wingdings" panose="05000000000000000000" pitchFamily="2" charset="2"/>
              <a:buChar char="§"/>
            </a:pPr>
            <a:r>
              <a:rPr lang="en-US" sz="900">
                <a:solidFill>
                  <a:schemeClr val="tx2"/>
                </a:solidFill>
                <a:latin typeface="Sakkal Majalla" panose="02000000000000000000" pitchFamily="2" charset="-78"/>
                <a:cs typeface="Sakkal Majalla" panose="02000000000000000000" pitchFamily="2" charset="-78"/>
              </a:rPr>
              <a:t>جميع الأهداف تفتقر لتحديد إطار زمني واضح (قصير، متوسط، أو طويل المدى) مما يُضعف من قدرة الشركة على التخطيط المرحلي وتحديد أولويات التنفيذ، وتقييم التقدم بشكل دوري.</a:t>
            </a:r>
            <a:endParaRPr lang="en-US" sz="900" dirty="0">
              <a:solidFill>
                <a:schemeClr val="tx2"/>
              </a:solidFill>
              <a:latin typeface="Sakkal Majalla" panose="02000000000000000000" pitchFamily="2" charset="-78"/>
              <a:cs typeface="Sakkal Majalla" panose="02000000000000000000" pitchFamily="2" charset="-78"/>
            </a:endParaRPr>
          </a:p>
        </p:txBody>
      </p:sp>
      <p:sp>
        <p:nvSpPr>
          <p:cNvPr id="17" name="Rectangle: Rounded Corners 16">
            <a:extLst>
              <a:ext uri="{FF2B5EF4-FFF2-40B4-BE49-F238E27FC236}">
                <a16:creationId xmlns:a16="http://schemas.microsoft.com/office/drawing/2014/main" id="{3323C3C0-9279-5138-5815-956101126724}"/>
              </a:ext>
            </a:extLst>
          </p:cNvPr>
          <p:cNvSpPr/>
          <p:nvPr/>
        </p:nvSpPr>
        <p:spPr>
          <a:xfrm flipH="1">
            <a:off x="417530" y="3919020"/>
            <a:ext cx="6801639" cy="430469"/>
          </a:xfrm>
          <a:prstGeom prst="roundRect">
            <a:avLst>
              <a:gd name="adj" fmla="val 14879"/>
            </a:avLst>
          </a:prstGeom>
          <a:solidFill>
            <a:schemeClr val="tx2">
              <a:lumMod val="20000"/>
              <a:lumOff val="80000"/>
            </a:schemeClr>
          </a:solidFill>
          <a:ln>
            <a:noFill/>
          </a:ln>
        </p:spPr>
        <p:txBody>
          <a:bodyPr vert="horz" wrap="square" lIns="91440" tIns="91440" rIns="91440" bIns="0" rtlCol="0" anchor="t">
            <a:noAutofit/>
          </a:bodyPr>
          <a:lstStyle/>
          <a:p>
            <a:pPr algn="r" defTabSz="342883" rtl="1"/>
            <a:r>
              <a:rPr lang="en-US" sz="900">
                <a:solidFill>
                  <a:schemeClr val="tx2"/>
                </a:solidFill>
                <a:latin typeface="Sakkal Majalla" panose="02000000000000000000" pitchFamily="2" charset="-78"/>
                <a:cs typeface="Sakkal Majalla" panose="02000000000000000000" pitchFamily="2" charset="-78"/>
              </a:rPr>
              <a:t>بشكل عام تفتقر الأهداف الاستراتيجية الحالية إلى عناصر التحديد والقابلية للقياس والربط الزمني مما يقلل من فعاليتها كأداة توجيهية للشركة. </a:t>
            </a:r>
          </a:p>
          <a:p>
            <a:pPr algn="r" defTabSz="342883" rtl="1"/>
            <a:r>
              <a:rPr lang="en-US" sz="900">
                <a:solidFill>
                  <a:schemeClr val="tx2"/>
                </a:solidFill>
                <a:latin typeface="Sakkal Majalla" panose="02000000000000000000" pitchFamily="2" charset="-78"/>
                <a:cs typeface="Sakkal Majalla" panose="02000000000000000000" pitchFamily="2" charset="-78"/>
              </a:rPr>
              <a:t>يُوصى بإعادة صياغتها لتكون أكثر وضوحًا قابلة للتطبيق، وأكثر اتساقًا مع الرؤية والرسالة المؤسسية.</a:t>
            </a:r>
            <a:endParaRPr lang="en-US" sz="900" dirty="0">
              <a:solidFill>
                <a:schemeClr val="tx2"/>
              </a:solidFill>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29062432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A512AA-26D1-8A44-9935-7F26B77078D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009303-E1E8-79B4-F353-1ED69C3C1153}"/>
              </a:ext>
            </a:extLst>
          </p:cNvPr>
          <p:cNvSpPr>
            <a:spLocks noGrp="1"/>
          </p:cNvSpPr>
          <p:nvPr>
            <p:ph type="sldNum" sz="quarter" idx="4"/>
          </p:nvPr>
        </p:nvSpPr>
        <p:spPr/>
        <p:txBody>
          <a:bodyPr/>
          <a:lstStyle/>
          <a:p>
            <a:fld id="{402EAA05-6333-46EE-AAC8-A5AD6A996142}" type="slidenum">
              <a:rPr lang="en-US" smtClean="0"/>
              <a:t>35</a:t>
            </a:fld>
            <a:endParaRPr lang="en-US" dirty="0"/>
          </a:p>
        </p:txBody>
      </p:sp>
      <p:sp>
        <p:nvSpPr>
          <p:cNvPr id="3" name="Title 1">
            <a:extLst>
              <a:ext uri="{FF2B5EF4-FFF2-40B4-BE49-F238E27FC236}">
                <a16:creationId xmlns:a16="http://schemas.microsoft.com/office/drawing/2014/main" id="{6707528D-1BAA-09D2-474E-F8535D37A202}"/>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nSpc>
                <a:spcPct val="115000"/>
              </a:lnSpc>
              <a:spcAft>
                <a:spcPts val="300"/>
              </a:spcAft>
            </a:pPr>
            <a:r>
              <a:rPr lang="en-US" sz="1800" kern="100">
                <a:latin typeface="Aptos" panose="020B0004020202020204" pitchFamily="34" charset="0"/>
                <a:ea typeface="Aptos" panose="020B0004020202020204" pitchFamily="34" charset="0"/>
                <a:cs typeface="Sakkal Majalla" panose="02000000000000000000" pitchFamily="2" charset="-78"/>
              </a:rPr>
              <a:t>تقييم المبادرات</a:t>
            </a:r>
            <a:endParaRPr lang="en-US" sz="1800" kern="100" dirty="0">
              <a:latin typeface="Aptos" panose="020B0004020202020204" pitchFamily="34" charset="0"/>
              <a:ea typeface="Aptos" panose="020B0004020202020204" pitchFamily="34" charset="0"/>
              <a:cs typeface="Sakkal Majalla" panose="02000000000000000000" pitchFamily="2" charset="-78"/>
            </a:endParaRPr>
          </a:p>
        </p:txBody>
      </p:sp>
      <p:sp>
        <p:nvSpPr>
          <p:cNvPr id="4" name="Rectangle 3">
            <a:extLst>
              <a:ext uri="{FF2B5EF4-FFF2-40B4-BE49-F238E27FC236}">
                <a16:creationId xmlns:a16="http://schemas.microsoft.com/office/drawing/2014/main" id="{8A0CF4D3-8484-C550-D882-5C831ABD065A}"/>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algn="r" rtl="1"/>
            <a:endParaRPr lang="en-US" sz="253" dirty="0"/>
          </a:p>
        </p:txBody>
      </p:sp>
      <p:grpSp>
        <p:nvGrpSpPr>
          <p:cNvPr id="74" name="Group 73">
            <a:extLst>
              <a:ext uri="{FF2B5EF4-FFF2-40B4-BE49-F238E27FC236}">
                <a16:creationId xmlns:a16="http://schemas.microsoft.com/office/drawing/2014/main" id="{05E62D9E-E14B-8EA2-8698-84D96F940887}"/>
              </a:ext>
            </a:extLst>
          </p:cNvPr>
          <p:cNvGrpSpPr/>
          <p:nvPr/>
        </p:nvGrpSpPr>
        <p:grpSpPr>
          <a:xfrm>
            <a:off x="521999" y="1475714"/>
            <a:ext cx="8100002" cy="2501308"/>
            <a:chOff x="521999" y="1518242"/>
            <a:chExt cx="8100002" cy="2501308"/>
          </a:xfrm>
          <a:effectLst/>
        </p:grpSpPr>
        <p:sp>
          <p:nvSpPr>
            <p:cNvPr id="67" name="Rectangle 79">
              <a:extLst>
                <a:ext uri="{FF2B5EF4-FFF2-40B4-BE49-F238E27FC236}">
                  <a16:creationId xmlns:a16="http://schemas.microsoft.com/office/drawing/2014/main" id="{9EEB3230-417F-D087-5DD3-9C1BA1E0CA33}"/>
                </a:ext>
              </a:extLst>
            </p:cNvPr>
            <p:cNvSpPr/>
            <p:nvPr/>
          </p:nvSpPr>
          <p:spPr>
            <a:xfrm flipH="1">
              <a:off x="2567714" y="2801164"/>
              <a:ext cx="1963721" cy="830570"/>
            </a:xfrm>
            <a:prstGeom prst="rect">
              <a:avLst/>
            </a:prstGeom>
            <a:solidFill>
              <a:schemeClr val="tx2">
                <a:lumMod val="20000"/>
                <a:lumOff val="80000"/>
              </a:schemeClr>
            </a:solidFill>
            <a:ln>
              <a:noFill/>
            </a:ln>
          </p:spPr>
          <p:txBody>
            <a:bodyPr vert="horz" wrap="square" lIns="182880" tIns="91440" rIns="182880" bIns="0" rtlCol="0" anchor="ctr">
              <a:noAutofit/>
            </a:bodyPr>
            <a:lstStyle/>
            <a:p>
              <a:pPr algn="ctr" defTabSz="342883" rtl="1"/>
              <a:r>
                <a:rPr lang="en-US" sz="1000">
                  <a:solidFill>
                    <a:schemeClr val="accent1">
                      <a:lumMod val="50000"/>
                    </a:schemeClr>
                  </a:solidFill>
                  <a:latin typeface="Sakkal Majalla" panose="02000000000000000000" pitchFamily="2" charset="-78"/>
                  <a:cs typeface="Sakkal Majalla" panose="02000000000000000000" pitchFamily="2" charset="-78"/>
                </a:rPr>
                <a:t>تطوير وتنويع المنتجات</a:t>
              </a:r>
              <a:endParaRPr lang="en-US" sz="1000" dirty="0">
                <a:solidFill>
                  <a:schemeClr val="accent1">
                    <a:lumMod val="50000"/>
                  </a:schemeClr>
                </a:solidFill>
                <a:latin typeface="Sakkal Majalla" panose="02000000000000000000" pitchFamily="2" charset="-78"/>
                <a:cs typeface="Sakkal Majalla" panose="02000000000000000000" pitchFamily="2" charset="-78"/>
              </a:endParaRPr>
            </a:p>
          </p:txBody>
        </p:sp>
        <p:sp>
          <p:nvSpPr>
            <p:cNvPr id="68" name="Rectangle 79 - 1">
              <a:extLst>
                <a:ext uri="{FF2B5EF4-FFF2-40B4-BE49-F238E27FC236}">
                  <a16:creationId xmlns:a16="http://schemas.microsoft.com/office/drawing/2014/main" id="{0F5706BF-D9F4-E8A7-5F22-BE681FECE8D9}"/>
                </a:ext>
              </a:extLst>
            </p:cNvPr>
            <p:cNvSpPr/>
            <p:nvPr/>
          </p:nvSpPr>
          <p:spPr>
            <a:xfrm flipH="1">
              <a:off x="6657416" y="2801164"/>
              <a:ext cx="1963721" cy="830570"/>
            </a:xfrm>
            <a:prstGeom prst="rect">
              <a:avLst/>
            </a:prstGeom>
            <a:solidFill>
              <a:schemeClr val="tx2">
                <a:lumMod val="20000"/>
                <a:lumOff val="80000"/>
              </a:schemeClr>
            </a:solidFill>
            <a:ln>
              <a:noFill/>
            </a:ln>
          </p:spPr>
          <p:txBody>
            <a:bodyPr vert="horz" wrap="square" lIns="182880" tIns="91440" rIns="182880" bIns="0" rtlCol="0" anchor="ctr">
              <a:noAutofit/>
            </a:bodyPr>
            <a:lstStyle/>
            <a:p>
              <a:pPr algn="ctr" defTabSz="342883" rtl="1"/>
              <a:r>
                <a:rPr lang="en-US" sz="1000">
                  <a:solidFill>
                    <a:schemeClr val="accent1">
                      <a:lumMod val="50000"/>
                    </a:schemeClr>
                  </a:solidFill>
                  <a:latin typeface="Sakkal Majalla" panose="02000000000000000000" pitchFamily="2" charset="-78"/>
                  <a:cs typeface="Sakkal Majalla" panose="02000000000000000000" pitchFamily="2" charset="-78"/>
                </a:rPr>
                <a:t>تحسين مستوى القوى العاملة وخلق بيئة عمل جاذبة للكفاءات</a:t>
              </a:r>
              <a:endParaRPr lang="en-US" sz="1000" dirty="0">
                <a:solidFill>
                  <a:schemeClr val="accent1">
                    <a:lumMod val="50000"/>
                  </a:schemeClr>
                </a:solidFill>
                <a:latin typeface="Sakkal Majalla" panose="02000000000000000000" pitchFamily="2" charset="-78"/>
                <a:cs typeface="Sakkal Majalla" panose="02000000000000000000" pitchFamily="2" charset="-78"/>
              </a:endParaRPr>
            </a:p>
          </p:txBody>
        </p:sp>
        <p:sp>
          <p:nvSpPr>
            <p:cNvPr id="69" name="Rectangle 79 - 2">
              <a:extLst>
                <a:ext uri="{FF2B5EF4-FFF2-40B4-BE49-F238E27FC236}">
                  <a16:creationId xmlns:a16="http://schemas.microsoft.com/office/drawing/2014/main" id="{A3EE443F-1F14-AF82-3BF2-24C06238D528}"/>
                </a:ext>
              </a:extLst>
            </p:cNvPr>
            <p:cNvSpPr/>
            <p:nvPr/>
          </p:nvSpPr>
          <p:spPr>
            <a:xfrm flipH="1">
              <a:off x="4612565" y="2801164"/>
              <a:ext cx="1963721" cy="830570"/>
            </a:xfrm>
            <a:prstGeom prst="rect">
              <a:avLst/>
            </a:prstGeom>
            <a:solidFill>
              <a:schemeClr val="tx2">
                <a:lumMod val="20000"/>
                <a:lumOff val="80000"/>
              </a:schemeClr>
            </a:solidFill>
            <a:ln>
              <a:noFill/>
            </a:ln>
          </p:spPr>
          <p:txBody>
            <a:bodyPr vert="horz" wrap="square" lIns="182880" tIns="91440" rIns="182880" bIns="0" rtlCol="0" anchor="ctr">
              <a:noAutofit/>
            </a:bodyPr>
            <a:lstStyle/>
            <a:p>
              <a:pPr algn="ctr" defTabSz="342883" rtl="1"/>
              <a:r>
                <a:rPr lang="en-US" sz="1000">
                  <a:solidFill>
                    <a:schemeClr val="accent1">
                      <a:lumMod val="50000"/>
                    </a:schemeClr>
                  </a:solidFill>
                  <a:latin typeface="Sakkal Majalla" panose="02000000000000000000" pitchFamily="2" charset="-78"/>
                  <a:cs typeface="Sakkal Majalla" panose="02000000000000000000" pitchFamily="2" charset="-78"/>
                </a:rPr>
                <a:t>بناء شراكات استراتيجية فعالة</a:t>
              </a:r>
              <a:endParaRPr lang="en-US" sz="1000" dirty="0">
                <a:solidFill>
                  <a:schemeClr val="accent1">
                    <a:lumMod val="50000"/>
                  </a:schemeClr>
                </a:solidFill>
                <a:latin typeface="Sakkal Majalla" panose="02000000000000000000" pitchFamily="2" charset="-78"/>
                <a:cs typeface="Sakkal Majalla" panose="02000000000000000000" pitchFamily="2" charset="-78"/>
              </a:endParaRPr>
            </a:p>
          </p:txBody>
        </p:sp>
        <p:sp>
          <p:nvSpPr>
            <p:cNvPr id="70" name="Rectangle 79 - 4">
              <a:extLst>
                <a:ext uri="{FF2B5EF4-FFF2-40B4-BE49-F238E27FC236}">
                  <a16:creationId xmlns:a16="http://schemas.microsoft.com/office/drawing/2014/main" id="{C3FB1251-AF29-05CF-8C71-2066D2AC3408}"/>
                </a:ext>
              </a:extLst>
            </p:cNvPr>
            <p:cNvSpPr/>
            <p:nvPr/>
          </p:nvSpPr>
          <p:spPr>
            <a:xfrm flipH="1">
              <a:off x="522863" y="2801164"/>
              <a:ext cx="1963721" cy="830570"/>
            </a:xfrm>
            <a:prstGeom prst="rect">
              <a:avLst/>
            </a:prstGeom>
            <a:solidFill>
              <a:schemeClr val="tx2">
                <a:lumMod val="20000"/>
                <a:lumOff val="80000"/>
              </a:schemeClr>
            </a:solidFill>
            <a:ln>
              <a:noFill/>
            </a:ln>
          </p:spPr>
          <p:txBody>
            <a:bodyPr vert="horz" wrap="square" lIns="182880" tIns="91440" rIns="182880" bIns="0" rtlCol="0" anchor="ctr">
              <a:noAutofit/>
            </a:bodyPr>
            <a:lstStyle/>
            <a:p>
              <a:pPr algn="ctr" defTabSz="342883" rtl="1"/>
              <a:r>
                <a:rPr lang="en-US" sz="1000">
                  <a:solidFill>
                    <a:schemeClr val="accent1">
                      <a:lumMod val="50000"/>
                    </a:schemeClr>
                  </a:solidFill>
                  <a:latin typeface="Sakkal Majalla" panose="02000000000000000000" pitchFamily="2" charset="-78"/>
                  <a:cs typeface="Sakkal Majalla" panose="02000000000000000000" pitchFamily="2" charset="-78"/>
                </a:rPr>
                <a:t>زيادة الوعي بالعلامة</a:t>
              </a:r>
              <a:endParaRPr lang="en-US" sz="1000" dirty="0">
                <a:solidFill>
                  <a:schemeClr val="accent1">
                    <a:lumMod val="50000"/>
                  </a:schemeClr>
                </a:solidFill>
                <a:latin typeface="Sakkal Majalla" panose="02000000000000000000" pitchFamily="2" charset="-78"/>
                <a:cs typeface="Sakkal Majalla" panose="02000000000000000000" pitchFamily="2" charset="-78"/>
              </a:endParaRPr>
            </a:p>
          </p:txBody>
        </p:sp>
        <p:sp>
          <p:nvSpPr>
            <p:cNvPr id="7" name="Rectangle 79">
              <a:extLst>
                <a:ext uri="{FF2B5EF4-FFF2-40B4-BE49-F238E27FC236}">
                  <a16:creationId xmlns:a16="http://schemas.microsoft.com/office/drawing/2014/main" id="{C0A934BF-2367-E9D4-926B-D8F1ADD03B93}"/>
                </a:ext>
              </a:extLst>
            </p:cNvPr>
            <p:cNvSpPr/>
            <p:nvPr/>
          </p:nvSpPr>
          <p:spPr>
            <a:xfrm flipH="1">
              <a:off x="2567714" y="1904908"/>
              <a:ext cx="1963721" cy="830570"/>
            </a:xfrm>
            <a:prstGeom prst="rect">
              <a:avLst/>
            </a:prstGeom>
            <a:solidFill>
              <a:schemeClr val="tx2">
                <a:lumMod val="20000"/>
                <a:lumOff val="80000"/>
              </a:schemeClr>
            </a:solidFill>
            <a:ln>
              <a:noFill/>
            </a:ln>
          </p:spPr>
          <p:txBody>
            <a:bodyPr vert="horz" wrap="square" lIns="182880" tIns="91440" rIns="182880" bIns="0" rtlCol="0" anchor="ctr">
              <a:noAutofit/>
            </a:bodyPr>
            <a:lstStyle/>
            <a:p>
              <a:pPr algn="ctr" defTabSz="342883" rtl="1"/>
              <a:r>
                <a:rPr lang="en-US" sz="1000">
                  <a:solidFill>
                    <a:schemeClr val="accent1">
                      <a:lumMod val="50000"/>
                    </a:schemeClr>
                  </a:solidFill>
                  <a:latin typeface="Sakkal Majalla" panose="02000000000000000000" pitchFamily="2" charset="-78"/>
                  <a:cs typeface="Sakkal Majalla" panose="02000000000000000000" pitchFamily="2" charset="-78"/>
                </a:rPr>
                <a:t>تعزيز الحوكمة والرقابة</a:t>
              </a:r>
              <a:endParaRPr lang="en-US" sz="1000" dirty="0">
                <a:solidFill>
                  <a:schemeClr val="accent1">
                    <a:lumMod val="50000"/>
                  </a:schemeClr>
                </a:solidFill>
                <a:latin typeface="Sakkal Majalla" panose="02000000000000000000" pitchFamily="2" charset="-78"/>
                <a:cs typeface="Sakkal Majalla" panose="02000000000000000000" pitchFamily="2" charset="-78"/>
              </a:endParaRPr>
            </a:p>
          </p:txBody>
        </p:sp>
        <p:sp>
          <p:nvSpPr>
            <p:cNvPr id="11" name="Rectangle 79">
              <a:extLst>
                <a:ext uri="{FF2B5EF4-FFF2-40B4-BE49-F238E27FC236}">
                  <a16:creationId xmlns:a16="http://schemas.microsoft.com/office/drawing/2014/main" id="{0F4FFCAE-64C1-4277-B5D4-3D50056507AB}"/>
                </a:ext>
              </a:extLst>
            </p:cNvPr>
            <p:cNvSpPr/>
            <p:nvPr/>
          </p:nvSpPr>
          <p:spPr>
            <a:xfrm flipH="1">
              <a:off x="2566852" y="1518245"/>
              <a:ext cx="1965447" cy="365760"/>
            </a:xfrm>
            <a:prstGeom prst="round2SameRect">
              <a:avLst/>
            </a:prstGeom>
            <a:solidFill>
              <a:schemeClr val="accent1"/>
            </a:solidFill>
            <a:ln cap="flat">
              <a:noFill/>
              <a:prstDash val="solid"/>
            </a:ln>
            <a:effectLst/>
          </p:spPr>
          <p:txBody>
            <a:bodyPr vert="horz" wrap="square" lIns="68576" tIns="34288" rIns="68576" bIns="34288" anchor="ctr" anchorCtr="0" compatLnSpc="1">
              <a:noAutofit/>
            </a:bodyPr>
            <a:lstStyle/>
            <a:p>
              <a:pPr algn="ctr" rtl="1">
                <a:defRPr sz="1800" b="0" i="0" u="none" strike="noStrike" kern="0" cap="none" spc="0" baseline="0">
                  <a:solidFill>
                    <a:srgbClr val="000000"/>
                  </a:solidFill>
                  <a:uFillTx/>
                </a:defRPr>
              </a:pPr>
              <a:r>
                <a:rPr lang="en-US" sz="1200" b="1" kern="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المبادرة </a:t>
              </a:r>
              <a:r>
                <a:rPr lang="en-US" sz="1200" b="1" kern="0">
                  <a:solidFill>
                    <a:schemeClr val="bg1"/>
                  </a:solidFill>
                  <a:latin typeface="Sakkal Majalla" panose="02000000000000000000" pitchFamily="2" charset="-78"/>
                  <a:cs typeface="Sakkal Majalla" panose="02000000000000000000" pitchFamily="2" charset="-78"/>
                </a:rPr>
                <a:t>الثالثة</a:t>
              </a:r>
              <a:endParaRPr lang="en-US" sz="1200" b="1" kern="0"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12" name="Rectangle 83">
              <a:extLst>
                <a:ext uri="{FF2B5EF4-FFF2-40B4-BE49-F238E27FC236}">
                  <a16:creationId xmlns:a16="http://schemas.microsoft.com/office/drawing/2014/main" id="{0728CED3-2F71-5B2F-DB91-E419366869DB}"/>
                </a:ext>
              </a:extLst>
            </p:cNvPr>
            <p:cNvSpPr/>
            <p:nvPr/>
          </p:nvSpPr>
          <p:spPr>
            <a:xfrm flipH="1">
              <a:off x="6656554" y="1518245"/>
              <a:ext cx="1965447" cy="365760"/>
            </a:xfrm>
            <a:prstGeom prst="round2SameRect">
              <a:avLst/>
            </a:prstGeom>
            <a:solidFill>
              <a:schemeClr val="accent1"/>
            </a:solidFill>
            <a:ln cap="flat">
              <a:noFill/>
              <a:prstDash val="solid"/>
            </a:ln>
            <a:effectLst/>
          </p:spPr>
          <p:txBody>
            <a:bodyPr vert="horz" wrap="square" lIns="68576" tIns="34288" rIns="68576" bIns="34288" anchor="ctr" anchorCtr="0" compatLnSpc="1">
              <a:noAutofit/>
            </a:bodyPr>
            <a:lstStyle/>
            <a:p>
              <a:pPr algn="ctr" rtl="1"/>
              <a:r>
                <a:rPr lang="en-US" sz="1200" b="1" kern="0">
                  <a:solidFill>
                    <a:schemeClr val="bg1"/>
                  </a:solidFill>
                  <a:latin typeface="Sakkal Majalla" panose="02000000000000000000" pitchFamily="2" charset="-78"/>
                  <a:cs typeface="Sakkal Majalla" panose="02000000000000000000" pitchFamily="2" charset="-78"/>
                </a:rPr>
                <a:t>المبادرة الأولى</a:t>
              </a:r>
              <a:endParaRPr lang="en-US" sz="1200" b="1" kern="0" dirty="0">
                <a:solidFill>
                  <a:schemeClr val="bg1"/>
                </a:solidFill>
                <a:latin typeface="Sakkal Majalla" panose="02000000000000000000" pitchFamily="2" charset="-78"/>
                <a:cs typeface="Sakkal Majalla" panose="02000000000000000000" pitchFamily="2" charset="-78"/>
              </a:endParaRPr>
            </a:p>
          </p:txBody>
        </p:sp>
        <p:sp>
          <p:nvSpPr>
            <p:cNvPr id="18" name="Rectangle 79 - 1">
              <a:extLst>
                <a:ext uri="{FF2B5EF4-FFF2-40B4-BE49-F238E27FC236}">
                  <a16:creationId xmlns:a16="http://schemas.microsoft.com/office/drawing/2014/main" id="{BD86D49D-D2E2-075C-7B33-1AF25CA6963C}"/>
                </a:ext>
              </a:extLst>
            </p:cNvPr>
            <p:cNvSpPr/>
            <p:nvPr/>
          </p:nvSpPr>
          <p:spPr>
            <a:xfrm flipH="1">
              <a:off x="6657416" y="1904908"/>
              <a:ext cx="1963721" cy="830570"/>
            </a:xfrm>
            <a:prstGeom prst="rect">
              <a:avLst/>
            </a:prstGeom>
            <a:solidFill>
              <a:schemeClr val="tx2">
                <a:lumMod val="20000"/>
                <a:lumOff val="80000"/>
              </a:schemeClr>
            </a:solidFill>
            <a:ln>
              <a:noFill/>
            </a:ln>
          </p:spPr>
          <p:txBody>
            <a:bodyPr vert="horz" wrap="square" lIns="182880" tIns="91440" rIns="182880" bIns="0" rtlCol="0" anchor="ctr">
              <a:noAutofit/>
            </a:bodyPr>
            <a:lstStyle/>
            <a:p>
              <a:pPr algn="ctr" defTabSz="342883" rtl="1"/>
              <a:r>
                <a:rPr lang="en-US" sz="1000" dirty="0" err="1">
                  <a:solidFill>
                    <a:schemeClr val="accent1">
                      <a:lumMod val="50000"/>
                    </a:schemeClr>
                  </a:solidFill>
                  <a:latin typeface="Sakkal Majalla" panose="02000000000000000000" pitchFamily="2" charset="-78"/>
                  <a:cs typeface="Sakkal Majalla" panose="02000000000000000000" pitchFamily="2" charset="-78"/>
                </a:rPr>
                <a:t>تعزيز</a:t>
              </a:r>
              <a:r>
                <a:rPr lang="en-US" sz="1000" dirty="0">
                  <a:solidFill>
                    <a:schemeClr val="accent1">
                      <a:lumMod val="50000"/>
                    </a:schemeClr>
                  </a:solidFill>
                  <a:latin typeface="Sakkal Majalla" panose="02000000000000000000" pitchFamily="2" charset="-78"/>
                  <a:cs typeface="Sakkal Majalla" panose="02000000000000000000" pitchFamily="2" charset="-78"/>
                </a:rPr>
                <a:t> </a:t>
              </a:r>
              <a:r>
                <a:rPr lang="en-US" sz="1000" dirty="0" err="1">
                  <a:solidFill>
                    <a:schemeClr val="accent1">
                      <a:lumMod val="50000"/>
                    </a:schemeClr>
                  </a:solidFill>
                  <a:latin typeface="Sakkal Majalla" panose="02000000000000000000" pitchFamily="2" charset="-78"/>
                  <a:cs typeface="Sakkal Majalla" panose="02000000000000000000" pitchFamily="2" charset="-78"/>
                </a:rPr>
                <a:t>وتنويع</a:t>
              </a:r>
              <a:r>
                <a:rPr lang="en-US" sz="1000" dirty="0">
                  <a:solidFill>
                    <a:schemeClr val="accent1">
                      <a:lumMod val="50000"/>
                    </a:schemeClr>
                  </a:solidFill>
                  <a:latin typeface="Sakkal Majalla" panose="02000000000000000000" pitchFamily="2" charset="-78"/>
                  <a:cs typeface="Sakkal Majalla" panose="02000000000000000000" pitchFamily="2" charset="-78"/>
                </a:rPr>
                <a:t> </a:t>
              </a:r>
              <a:r>
                <a:rPr lang="en-US" sz="1000" dirty="0" err="1">
                  <a:solidFill>
                    <a:schemeClr val="accent1">
                      <a:lumMod val="50000"/>
                    </a:schemeClr>
                  </a:solidFill>
                  <a:latin typeface="Sakkal Majalla" panose="02000000000000000000" pitchFamily="2" charset="-78"/>
                  <a:cs typeface="Sakkal Majalla" panose="02000000000000000000" pitchFamily="2" charset="-78"/>
                </a:rPr>
                <a:t>محفظة</a:t>
              </a:r>
              <a:r>
                <a:rPr lang="en-US" sz="1000" dirty="0">
                  <a:solidFill>
                    <a:schemeClr val="accent1">
                      <a:lumMod val="50000"/>
                    </a:schemeClr>
                  </a:solidFill>
                  <a:latin typeface="Sakkal Majalla" panose="02000000000000000000" pitchFamily="2" charset="-78"/>
                  <a:cs typeface="Sakkal Majalla" panose="02000000000000000000" pitchFamily="2" charset="-78"/>
                </a:rPr>
                <a:t> الاستثمارات</a:t>
              </a:r>
            </a:p>
          </p:txBody>
        </p:sp>
        <p:sp>
          <p:nvSpPr>
            <p:cNvPr id="19" name="Rectangle 81">
              <a:extLst>
                <a:ext uri="{FF2B5EF4-FFF2-40B4-BE49-F238E27FC236}">
                  <a16:creationId xmlns:a16="http://schemas.microsoft.com/office/drawing/2014/main" id="{D746696F-DAAF-DE97-FF0D-BC415C2D9053}"/>
                </a:ext>
              </a:extLst>
            </p:cNvPr>
            <p:cNvSpPr/>
            <p:nvPr/>
          </p:nvSpPr>
          <p:spPr>
            <a:xfrm flipH="1">
              <a:off x="4611703" y="1518243"/>
              <a:ext cx="1965447" cy="365760"/>
            </a:xfrm>
            <a:prstGeom prst="round2SameRect">
              <a:avLst/>
            </a:prstGeom>
            <a:solidFill>
              <a:schemeClr val="accent1"/>
            </a:solidFill>
            <a:ln cap="flat">
              <a:noFill/>
              <a:prstDash val="solid"/>
            </a:ln>
            <a:effectLst/>
          </p:spPr>
          <p:txBody>
            <a:bodyPr vert="horz" wrap="square" lIns="68576" tIns="34288" rIns="68576" bIns="34288" anchor="ctr" anchorCtr="0" compatLnSpc="1">
              <a:noAutofit/>
            </a:bodyPr>
            <a:lstStyle/>
            <a:p>
              <a:pPr algn="ctr" rtl="1"/>
              <a:r>
                <a:rPr lang="en-US" sz="1200" b="1" kern="0">
                  <a:solidFill>
                    <a:schemeClr val="bg1"/>
                  </a:solidFill>
                  <a:latin typeface="Sakkal Majalla" panose="02000000000000000000" pitchFamily="2" charset="-78"/>
                  <a:cs typeface="Sakkal Majalla" panose="02000000000000000000" pitchFamily="2" charset="-78"/>
                </a:rPr>
                <a:t>المبادرة الثانية</a:t>
              </a:r>
              <a:endParaRPr lang="en-US" sz="1200" b="1" kern="0" dirty="0">
                <a:solidFill>
                  <a:schemeClr val="bg1"/>
                </a:solidFill>
                <a:latin typeface="Sakkal Majalla" panose="02000000000000000000" pitchFamily="2" charset="-78"/>
                <a:cs typeface="Sakkal Majalla" panose="02000000000000000000" pitchFamily="2" charset="-78"/>
              </a:endParaRPr>
            </a:p>
          </p:txBody>
        </p:sp>
        <p:sp>
          <p:nvSpPr>
            <p:cNvPr id="22" name="Rectangle 79 - 2">
              <a:extLst>
                <a:ext uri="{FF2B5EF4-FFF2-40B4-BE49-F238E27FC236}">
                  <a16:creationId xmlns:a16="http://schemas.microsoft.com/office/drawing/2014/main" id="{A2C8FCAF-00D7-653F-ED32-3744E1E3A710}"/>
                </a:ext>
              </a:extLst>
            </p:cNvPr>
            <p:cNvSpPr/>
            <p:nvPr/>
          </p:nvSpPr>
          <p:spPr>
            <a:xfrm flipH="1">
              <a:off x="4612565" y="1904908"/>
              <a:ext cx="1963721" cy="830570"/>
            </a:xfrm>
            <a:prstGeom prst="rect">
              <a:avLst/>
            </a:prstGeom>
            <a:solidFill>
              <a:schemeClr val="tx2">
                <a:lumMod val="20000"/>
                <a:lumOff val="80000"/>
              </a:schemeClr>
            </a:solidFill>
            <a:ln>
              <a:noFill/>
            </a:ln>
          </p:spPr>
          <p:txBody>
            <a:bodyPr vert="horz" wrap="square" lIns="182880" tIns="91440" rIns="182880" bIns="0" rtlCol="0" anchor="ctr">
              <a:noAutofit/>
            </a:bodyPr>
            <a:lstStyle/>
            <a:p>
              <a:pPr algn="ctr" defTabSz="342883" rtl="1"/>
              <a:r>
                <a:rPr lang="en-US" sz="1000" dirty="0" err="1">
                  <a:solidFill>
                    <a:schemeClr val="accent1">
                      <a:lumMod val="50000"/>
                    </a:schemeClr>
                  </a:solidFill>
                  <a:latin typeface="Sakkal Majalla" panose="02000000000000000000" pitchFamily="2" charset="-78"/>
                  <a:cs typeface="Sakkal Majalla" panose="02000000000000000000" pitchFamily="2" charset="-78"/>
                </a:rPr>
                <a:t>تحسين</a:t>
              </a:r>
              <a:r>
                <a:rPr lang="en-US" sz="1000" dirty="0">
                  <a:solidFill>
                    <a:schemeClr val="accent1">
                      <a:lumMod val="50000"/>
                    </a:schemeClr>
                  </a:solidFill>
                  <a:latin typeface="Sakkal Majalla" panose="02000000000000000000" pitchFamily="2" charset="-78"/>
                  <a:cs typeface="Sakkal Majalla" panose="02000000000000000000" pitchFamily="2" charset="-78"/>
                </a:rPr>
                <a:t> </a:t>
              </a:r>
              <a:r>
                <a:rPr lang="en-US" sz="1000" dirty="0" err="1">
                  <a:solidFill>
                    <a:schemeClr val="accent1">
                      <a:lumMod val="50000"/>
                    </a:schemeClr>
                  </a:solidFill>
                  <a:latin typeface="Sakkal Majalla" panose="02000000000000000000" pitchFamily="2" charset="-78"/>
                  <a:cs typeface="Sakkal Majalla" panose="02000000000000000000" pitchFamily="2" charset="-78"/>
                </a:rPr>
                <a:t>النموذج</a:t>
              </a:r>
              <a:r>
                <a:rPr lang="en-US" sz="1000" dirty="0">
                  <a:solidFill>
                    <a:schemeClr val="accent1">
                      <a:lumMod val="50000"/>
                    </a:schemeClr>
                  </a:solidFill>
                  <a:latin typeface="Sakkal Majalla" panose="02000000000000000000" pitchFamily="2" charset="-78"/>
                  <a:cs typeface="Sakkal Majalla" panose="02000000000000000000" pitchFamily="2" charset="-78"/>
                </a:rPr>
                <a:t> </a:t>
              </a:r>
              <a:r>
                <a:rPr lang="en-US" sz="1000" dirty="0" err="1">
                  <a:solidFill>
                    <a:schemeClr val="accent1">
                      <a:lumMod val="50000"/>
                    </a:schemeClr>
                  </a:solidFill>
                  <a:latin typeface="Sakkal Majalla" panose="02000000000000000000" pitchFamily="2" charset="-78"/>
                  <a:cs typeface="Sakkal Majalla" panose="02000000000000000000" pitchFamily="2" charset="-78"/>
                </a:rPr>
                <a:t>التشغيلي</a:t>
              </a:r>
              <a:r>
                <a:rPr lang="en-US" sz="1000" dirty="0">
                  <a:solidFill>
                    <a:schemeClr val="accent1">
                      <a:lumMod val="50000"/>
                    </a:schemeClr>
                  </a:solidFill>
                  <a:latin typeface="Sakkal Majalla" panose="02000000000000000000" pitchFamily="2" charset="-78"/>
                  <a:cs typeface="Sakkal Majalla" panose="02000000000000000000" pitchFamily="2" charset="-78"/>
                </a:rPr>
                <a:t> </a:t>
              </a:r>
              <a:r>
                <a:rPr lang="en-US" sz="1000" dirty="0" err="1">
                  <a:solidFill>
                    <a:schemeClr val="accent1">
                      <a:lumMod val="50000"/>
                    </a:schemeClr>
                  </a:solidFill>
                  <a:latin typeface="Sakkal Majalla" panose="02000000000000000000" pitchFamily="2" charset="-78"/>
                  <a:cs typeface="Sakkal Majalla" panose="02000000000000000000" pitchFamily="2" charset="-78"/>
                </a:rPr>
                <a:t>للمجموعة</a:t>
              </a:r>
              <a:r>
                <a:rPr lang="en-US" sz="1000" dirty="0">
                  <a:solidFill>
                    <a:schemeClr val="accent1">
                      <a:lumMod val="50000"/>
                    </a:schemeClr>
                  </a:solidFill>
                  <a:latin typeface="Sakkal Majalla" panose="02000000000000000000" pitchFamily="2" charset="-78"/>
                  <a:cs typeface="Sakkal Majalla" panose="02000000000000000000" pitchFamily="2" charset="-78"/>
                </a:rPr>
                <a:t> </a:t>
              </a:r>
              <a:r>
                <a:rPr lang="en-US" sz="1000" dirty="0" err="1">
                  <a:solidFill>
                    <a:schemeClr val="accent1">
                      <a:lumMod val="50000"/>
                    </a:schemeClr>
                  </a:solidFill>
                  <a:latin typeface="Sakkal Majalla" panose="02000000000000000000" pitchFamily="2" charset="-78"/>
                  <a:cs typeface="Sakkal Majalla" panose="02000000000000000000" pitchFamily="2" charset="-78"/>
                </a:rPr>
                <a:t>والشركات</a:t>
              </a:r>
              <a:r>
                <a:rPr lang="en-US" sz="1000" dirty="0">
                  <a:solidFill>
                    <a:schemeClr val="accent1">
                      <a:lumMod val="50000"/>
                    </a:schemeClr>
                  </a:solidFill>
                  <a:latin typeface="Sakkal Majalla" panose="02000000000000000000" pitchFamily="2" charset="-78"/>
                  <a:cs typeface="Sakkal Majalla" panose="02000000000000000000" pitchFamily="2" charset="-78"/>
                </a:rPr>
                <a:t> التابعة</a:t>
              </a:r>
            </a:p>
          </p:txBody>
        </p:sp>
        <p:sp>
          <p:nvSpPr>
            <p:cNvPr id="34" name="Rectangle 80">
              <a:extLst>
                <a:ext uri="{FF2B5EF4-FFF2-40B4-BE49-F238E27FC236}">
                  <a16:creationId xmlns:a16="http://schemas.microsoft.com/office/drawing/2014/main" id="{4384DF38-9768-0B11-C5CC-6D16701A8306}"/>
                </a:ext>
              </a:extLst>
            </p:cNvPr>
            <p:cNvSpPr/>
            <p:nvPr/>
          </p:nvSpPr>
          <p:spPr>
            <a:xfrm flipH="1">
              <a:off x="522000" y="1518242"/>
              <a:ext cx="1965447" cy="365760"/>
            </a:xfrm>
            <a:prstGeom prst="round2SameRect">
              <a:avLst/>
            </a:prstGeom>
            <a:solidFill>
              <a:schemeClr val="accent1"/>
            </a:solidFill>
            <a:ln cap="flat">
              <a:noFill/>
              <a:prstDash val="solid"/>
            </a:ln>
            <a:effectLst/>
          </p:spPr>
          <p:txBody>
            <a:bodyPr vert="horz" wrap="square" lIns="68576" tIns="34288" rIns="68576" bIns="34288" anchor="ctr" anchorCtr="0" compatLnSpc="1">
              <a:noAutofit/>
            </a:bodyPr>
            <a:lstStyle/>
            <a:p>
              <a:pPr algn="ctr" rtl="1"/>
              <a:r>
                <a:rPr lang="en-US" sz="1200" b="1" kern="0">
                  <a:solidFill>
                    <a:schemeClr val="bg1"/>
                  </a:solidFill>
                  <a:latin typeface="Sakkal Majalla" panose="02000000000000000000" pitchFamily="2" charset="-78"/>
                  <a:cs typeface="Sakkal Majalla" panose="02000000000000000000" pitchFamily="2" charset="-78"/>
                </a:rPr>
                <a:t>المبادرة الرابعة</a:t>
              </a:r>
              <a:endParaRPr lang="en-US" sz="1200" b="1" kern="0" dirty="0">
                <a:solidFill>
                  <a:schemeClr val="bg1"/>
                </a:solidFill>
                <a:latin typeface="Sakkal Majalla" panose="02000000000000000000" pitchFamily="2" charset="-78"/>
                <a:cs typeface="Sakkal Majalla" panose="02000000000000000000" pitchFamily="2" charset="-78"/>
              </a:endParaRPr>
            </a:p>
          </p:txBody>
        </p:sp>
        <p:sp>
          <p:nvSpPr>
            <p:cNvPr id="36" name="Rectangle 79 - 4">
              <a:extLst>
                <a:ext uri="{FF2B5EF4-FFF2-40B4-BE49-F238E27FC236}">
                  <a16:creationId xmlns:a16="http://schemas.microsoft.com/office/drawing/2014/main" id="{3564ADFD-054A-3579-9C25-949482DAA00F}"/>
                </a:ext>
              </a:extLst>
            </p:cNvPr>
            <p:cNvSpPr/>
            <p:nvPr/>
          </p:nvSpPr>
          <p:spPr>
            <a:xfrm flipH="1">
              <a:off x="522863" y="1904908"/>
              <a:ext cx="1963721" cy="830570"/>
            </a:xfrm>
            <a:prstGeom prst="rect">
              <a:avLst/>
            </a:prstGeom>
            <a:solidFill>
              <a:schemeClr val="tx2">
                <a:lumMod val="20000"/>
                <a:lumOff val="80000"/>
              </a:schemeClr>
            </a:solidFill>
            <a:ln>
              <a:noFill/>
            </a:ln>
          </p:spPr>
          <p:txBody>
            <a:bodyPr vert="horz" wrap="square" lIns="182880" tIns="91440" rIns="182880" bIns="0" rtlCol="0" anchor="ctr">
              <a:noAutofit/>
            </a:bodyPr>
            <a:lstStyle/>
            <a:p>
              <a:pPr algn="ctr" defTabSz="342883" rtl="1"/>
              <a:r>
                <a:rPr lang="en-US" sz="1000">
                  <a:solidFill>
                    <a:schemeClr val="accent1">
                      <a:lumMod val="50000"/>
                    </a:schemeClr>
                  </a:solidFill>
                  <a:latin typeface="Sakkal Majalla" panose="02000000000000000000" pitchFamily="2" charset="-78"/>
                  <a:cs typeface="Sakkal Majalla" panose="02000000000000000000" pitchFamily="2" charset="-78"/>
                </a:rPr>
                <a:t>التحول الرقمي</a:t>
              </a:r>
              <a:endParaRPr lang="en-US" sz="1000" dirty="0">
                <a:solidFill>
                  <a:schemeClr val="accent1">
                    <a:lumMod val="50000"/>
                  </a:schemeClr>
                </a:solidFill>
                <a:latin typeface="Sakkal Majalla" panose="02000000000000000000" pitchFamily="2" charset="-78"/>
                <a:cs typeface="Sakkal Majalla" panose="02000000000000000000" pitchFamily="2" charset="-78"/>
              </a:endParaRPr>
            </a:p>
          </p:txBody>
        </p:sp>
        <p:sp>
          <p:nvSpPr>
            <p:cNvPr id="41" name="Rectangle 83">
              <a:extLst>
                <a:ext uri="{FF2B5EF4-FFF2-40B4-BE49-F238E27FC236}">
                  <a16:creationId xmlns:a16="http://schemas.microsoft.com/office/drawing/2014/main" id="{4881E1BC-8878-C753-923F-6121F65CA82A}"/>
                </a:ext>
              </a:extLst>
            </p:cNvPr>
            <p:cNvSpPr/>
            <p:nvPr/>
          </p:nvSpPr>
          <p:spPr>
            <a:xfrm rot="10800000" flipH="1" flipV="1">
              <a:off x="6656554" y="3653790"/>
              <a:ext cx="1965447" cy="365760"/>
            </a:xfrm>
            <a:prstGeom prst="round2SameRect">
              <a:avLst>
                <a:gd name="adj1" fmla="val 0"/>
                <a:gd name="adj2" fmla="val 17442"/>
              </a:avLst>
            </a:prstGeom>
            <a:solidFill>
              <a:schemeClr val="accent1"/>
            </a:solidFill>
            <a:ln cap="flat">
              <a:noFill/>
              <a:prstDash val="solid"/>
            </a:ln>
            <a:effectLst/>
          </p:spPr>
          <p:txBody>
            <a:bodyPr vert="horz" wrap="square" lIns="68576" tIns="34288" rIns="68576" bIns="34288" anchor="ctr" anchorCtr="0" compatLnSpc="1">
              <a:noAutofit/>
            </a:bodyPr>
            <a:lstStyle/>
            <a:p>
              <a:pPr algn="ctr" rtl="1"/>
              <a:r>
                <a:rPr lang="en-US" sz="1200" b="1">
                  <a:solidFill>
                    <a:schemeClr val="bg1"/>
                  </a:solidFill>
                  <a:latin typeface="Sakkal Majalla" panose="02000000000000000000" pitchFamily="2" charset="-78"/>
                  <a:cs typeface="Sakkal Majalla" panose="02000000000000000000" pitchFamily="2" charset="-78"/>
                </a:rPr>
                <a:t>المبادرة الخامسة</a:t>
              </a:r>
              <a:endParaRPr lang="en-US" sz="1200" b="1" dirty="0">
                <a:solidFill>
                  <a:schemeClr val="bg1"/>
                </a:solidFill>
                <a:latin typeface="Sakkal Majalla" panose="02000000000000000000" pitchFamily="2" charset="-78"/>
                <a:cs typeface="Sakkal Majalla" panose="02000000000000000000" pitchFamily="2" charset="-78"/>
              </a:endParaRPr>
            </a:p>
          </p:txBody>
        </p:sp>
        <p:sp>
          <p:nvSpPr>
            <p:cNvPr id="71" name="Rectangle 83">
              <a:extLst>
                <a:ext uri="{FF2B5EF4-FFF2-40B4-BE49-F238E27FC236}">
                  <a16:creationId xmlns:a16="http://schemas.microsoft.com/office/drawing/2014/main" id="{3174492D-1C8A-F329-0625-A758D1D97E89}"/>
                </a:ext>
              </a:extLst>
            </p:cNvPr>
            <p:cNvSpPr/>
            <p:nvPr/>
          </p:nvSpPr>
          <p:spPr>
            <a:xfrm rot="10800000" flipH="1" flipV="1">
              <a:off x="4610839" y="3653790"/>
              <a:ext cx="1965447" cy="365760"/>
            </a:xfrm>
            <a:prstGeom prst="round2SameRect">
              <a:avLst>
                <a:gd name="adj1" fmla="val 0"/>
                <a:gd name="adj2" fmla="val 17442"/>
              </a:avLst>
            </a:prstGeom>
            <a:solidFill>
              <a:schemeClr val="accent1"/>
            </a:solidFill>
            <a:ln cap="flat">
              <a:noFill/>
              <a:prstDash val="solid"/>
            </a:ln>
            <a:effectLst/>
          </p:spPr>
          <p:txBody>
            <a:bodyPr vert="horz" wrap="square" lIns="68576" tIns="34288" rIns="68576" bIns="34288" anchor="ctr" anchorCtr="0" compatLnSpc="1">
              <a:noAutofit/>
            </a:bodyPr>
            <a:lstStyle/>
            <a:p>
              <a:pPr algn="ctr" rtl="1"/>
              <a:r>
                <a:rPr lang="en-US" sz="1200" b="1">
                  <a:solidFill>
                    <a:schemeClr val="bg1"/>
                  </a:solidFill>
                  <a:latin typeface="Sakkal Majalla" panose="02000000000000000000" pitchFamily="2" charset="-78"/>
                  <a:cs typeface="Sakkal Majalla" panose="02000000000000000000" pitchFamily="2" charset="-78"/>
                </a:rPr>
                <a:t>المبادرة السادسة</a:t>
              </a:r>
              <a:endParaRPr lang="en-US" sz="1200" b="1" dirty="0">
                <a:solidFill>
                  <a:schemeClr val="bg1"/>
                </a:solidFill>
                <a:latin typeface="Sakkal Majalla" panose="02000000000000000000" pitchFamily="2" charset="-78"/>
                <a:cs typeface="Sakkal Majalla" panose="02000000000000000000" pitchFamily="2" charset="-78"/>
              </a:endParaRPr>
            </a:p>
          </p:txBody>
        </p:sp>
        <p:sp>
          <p:nvSpPr>
            <p:cNvPr id="72" name="Rectangle 83">
              <a:extLst>
                <a:ext uri="{FF2B5EF4-FFF2-40B4-BE49-F238E27FC236}">
                  <a16:creationId xmlns:a16="http://schemas.microsoft.com/office/drawing/2014/main" id="{E90D4CCD-72A0-1B35-B13E-D3BD9CA5FC7D}"/>
                </a:ext>
              </a:extLst>
            </p:cNvPr>
            <p:cNvSpPr/>
            <p:nvPr/>
          </p:nvSpPr>
          <p:spPr>
            <a:xfrm rot="10800000" flipH="1" flipV="1">
              <a:off x="2565124" y="3653790"/>
              <a:ext cx="1965447" cy="365760"/>
            </a:xfrm>
            <a:prstGeom prst="round2SameRect">
              <a:avLst>
                <a:gd name="adj1" fmla="val 0"/>
                <a:gd name="adj2" fmla="val 17442"/>
              </a:avLst>
            </a:prstGeom>
            <a:solidFill>
              <a:schemeClr val="accent1"/>
            </a:solidFill>
            <a:ln cap="flat">
              <a:noFill/>
              <a:prstDash val="solid"/>
            </a:ln>
            <a:effectLst/>
          </p:spPr>
          <p:txBody>
            <a:bodyPr vert="horz" wrap="square" lIns="68576" tIns="34288" rIns="68576" bIns="34288" anchor="ctr" anchorCtr="0" compatLnSpc="1">
              <a:noAutofit/>
            </a:bodyPr>
            <a:lstStyle/>
            <a:p>
              <a:pPr algn="ctr" rtl="1"/>
              <a:r>
                <a:rPr lang="en-US" sz="1200" b="1">
                  <a:solidFill>
                    <a:schemeClr val="bg1"/>
                  </a:solidFill>
                  <a:latin typeface="Sakkal Majalla" panose="02000000000000000000" pitchFamily="2" charset="-78"/>
                  <a:cs typeface="Sakkal Majalla" panose="02000000000000000000" pitchFamily="2" charset="-78"/>
                </a:rPr>
                <a:t>المبادرة السابعة</a:t>
              </a:r>
              <a:endParaRPr lang="en-US" sz="1200" b="1" dirty="0">
                <a:solidFill>
                  <a:schemeClr val="bg1"/>
                </a:solidFill>
                <a:latin typeface="Sakkal Majalla" panose="02000000000000000000" pitchFamily="2" charset="-78"/>
                <a:cs typeface="Sakkal Majalla" panose="02000000000000000000" pitchFamily="2" charset="-78"/>
              </a:endParaRPr>
            </a:p>
          </p:txBody>
        </p:sp>
        <p:sp>
          <p:nvSpPr>
            <p:cNvPr id="73" name="Rectangle 83">
              <a:extLst>
                <a:ext uri="{FF2B5EF4-FFF2-40B4-BE49-F238E27FC236}">
                  <a16:creationId xmlns:a16="http://schemas.microsoft.com/office/drawing/2014/main" id="{239686E2-C40E-83E9-D164-8428D6DA6F66}"/>
                </a:ext>
              </a:extLst>
            </p:cNvPr>
            <p:cNvSpPr/>
            <p:nvPr/>
          </p:nvSpPr>
          <p:spPr>
            <a:xfrm rot="10800000" flipH="1" flipV="1">
              <a:off x="521999" y="3653790"/>
              <a:ext cx="1965447" cy="365760"/>
            </a:xfrm>
            <a:prstGeom prst="round2SameRect">
              <a:avLst>
                <a:gd name="adj1" fmla="val 0"/>
                <a:gd name="adj2" fmla="val 17442"/>
              </a:avLst>
            </a:prstGeom>
            <a:solidFill>
              <a:schemeClr val="accent1"/>
            </a:solidFill>
            <a:ln cap="flat">
              <a:noFill/>
              <a:prstDash val="solid"/>
            </a:ln>
            <a:effectLst/>
          </p:spPr>
          <p:txBody>
            <a:bodyPr vert="horz" wrap="square" lIns="68576" tIns="34288" rIns="68576" bIns="34288" anchor="ctr" anchorCtr="0" compatLnSpc="1">
              <a:noAutofit/>
            </a:bodyPr>
            <a:lstStyle/>
            <a:p>
              <a:pPr algn="ctr" rtl="1"/>
              <a:r>
                <a:rPr lang="en-US" sz="1200" b="1">
                  <a:solidFill>
                    <a:schemeClr val="bg1"/>
                  </a:solidFill>
                  <a:latin typeface="Sakkal Majalla" panose="02000000000000000000" pitchFamily="2" charset="-78"/>
                  <a:cs typeface="Sakkal Majalla" panose="02000000000000000000" pitchFamily="2" charset="-78"/>
                </a:rPr>
                <a:t>المبادرة الثامنة</a:t>
              </a:r>
              <a:endParaRPr lang="en-US" sz="1200" b="1" dirty="0">
                <a:solidFill>
                  <a:schemeClr val="bg1"/>
                </a:solidFill>
                <a:latin typeface="Sakkal Majalla" panose="02000000000000000000" pitchFamily="2" charset="-78"/>
                <a:cs typeface="Sakkal Majalla" panose="02000000000000000000" pitchFamily="2" charset="-78"/>
              </a:endParaRPr>
            </a:p>
          </p:txBody>
        </p:sp>
      </p:grpSp>
    </p:spTree>
    <p:extLst>
      <p:ext uri="{BB962C8B-B14F-4D97-AF65-F5344CB8AC3E}">
        <p14:creationId xmlns:p14="http://schemas.microsoft.com/office/powerpoint/2010/main" val="20335761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73563"/>
        </a:solidFill>
        <a:effectLst/>
      </p:bgPr>
    </p:bg>
    <p:spTree>
      <p:nvGrpSpPr>
        <p:cNvPr id="1" name="">
          <a:extLst>
            <a:ext uri="{FF2B5EF4-FFF2-40B4-BE49-F238E27FC236}">
              <a16:creationId xmlns:a16="http://schemas.microsoft.com/office/drawing/2014/main" id="{DC7C6CB9-EAA3-8E16-EFB0-E6F898E63035}"/>
            </a:ext>
          </a:extLst>
        </p:cNvPr>
        <p:cNvGrpSpPr/>
        <p:nvPr/>
      </p:nvGrpSpPr>
      <p:grpSpPr>
        <a:xfrm>
          <a:off x="0" y="0"/>
          <a:ext cx="0" cy="0"/>
          <a:chOff x="0" y="0"/>
          <a:chExt cx="0" cy="0"/>
        </a:xfrm>
      </p:grpSpPr>
      <p:pic>
        <p:nvPicPr>
          <p:cNvPr id="3" name="صورة 2" descr="صورة تحتوي على أزرق, لقطة شاشة, أزرق كهربائي, الرسومات&#10;&#10;تم إنشاء الوصف تلقائياً">
            <a:extLst>
              <a:ext uri="{FF2B5EF4-FFF2-40B4-BE49-F238E27FC236}">
                <a16:creationId xmlns:a16="http://schemas.microsoft.com/office/drawing/2014/main" id="{94DC3A4D-B784-2D26-045F-28889B30A357}"/>
              </a:ext>
            </a:extLst>
          </p:cNvPr>
          <p:cNvPicPr>
            <a:picLocks noGrp="1" noRot="1" noChangeAspect="1" noMove="1" noResize="1" noEditPoints="1" noAdjustHandles="1" noChangeArrowheads="1" noChangeShapeType="1" noCrop="1"/>
          </p:cNvPicPr>
          <p:nvPr/>
        </p:nvPicPr>
        <p:blipFill>
          <a:blip r:embed="rId3"/>
          <a:srcRect t="50" r="67949" b="65992"/>
          <a:stretch/>
        </p:blipFill>
        <p:spPr>
          <a:xfrm>
            <a:off x="5314890" y="1794510"/>
            <a:ext cx="3498435" cy="2994660"/>
          </a:xfrm>
          <a:prstGeom prst="rect">
            <a:avLst/>
          </a:prstGeom>
        </p:spPr>
      </p:pic>
      <p:sp>
        <p:nvSpPr>
          <p:cNvPr id="2" name="مربع نص 1">
            <a:extLst>
              <a:ext uri="{FF2B5EF4-FFF2-40B4-BE49-F238E27FC236}">
                <a16:creationId xmlns:a16="http://schemas.microsoft.com/office/drawing/2014/main" id="{F9B8A505-8D87-3A2E-EADF-8A835901E6A4}"/>
              </a:ext>
            </a:extLst>
          </p:cNvPr>
          <p:cNvSpPr txBox="1"/>
          <p:nvPr/>
        </p:nvSpPr>
        <p:spPr>
          <a:xfrm>
            <a:off x="5006638" y="2143644"/>
            <a:ext cx="3806687" cy="756041"/>
          </a:xfrm>
          <a:prstGeom prst="rect">
            <a:avLst/>
          </a:prstGeom>
        </p:spPr>
        <p:txBody>
          <a:bodyPr wrap="square" rtlCol="1">
            <a:spAutoFit/>
          </a:bodyPr>
          <a:lstStyle/>
          <a:p>
            <a:pPr algn="r"/>
            <a:r>
              <a:rPr lang="en-US" sz="4313" b="1">
                <a:solidFill>
                  <a:schemeClr val="bg1"/>
                </a:solidFill>
                <a:latin typeface="Sakkal Majalla" panose="02000000000000000000" pitchFamily="2" charset="-78"/>
                <a:cs typeface="Sakkal Majalla" panose="02000000000000000000" pitchFamily="2" charset="-78"/>
              </a:rPr>
              <a:t>الاستراتيجية المحدثة</a:t>
            </a:r>
            <a:endParaRPr lang="en-US" sz="4313" b="1" dirty="0">
              <a:solidFill>
                <a:schemeClr val="bg1"/>
              </a:solidFill>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22172992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73563"/>
        </a:solidFill>
        <a:effectLst/>
      </p:bgPr>
    </p:bg>
    <p:spTree>
      <p:nvGrpSpPr>
        <p:cNvPr id="1" name="">
          <a:extLst>
            <a:ext uri="{FF2B5EF4-FFF2-40B4-BE49-F238E27FC236}">
              <a16:creationId xmlns:a16="http://schemas.microsoft.com/office/drawing/2014/main" id="{D9DED02C-A2B8-AF54-F013-923DAA176951}"/>
            </a:ext>
          </a:extLst>
        </p:cNvPr>
        <p:cNvGrpSpPr/>
        <p:nvPr/>
      </p:nvGrpSpPr>
      <p:grpSpPr>
        <a:xfrm>
          <a:off x="0" y="0"/>
          <a:ext cx="0" cy="0"/>
          <a:chOff x="0" y="0"/>
          <a:chExt cx="0" cy="0"/>
        </a:xfrm>
      </p:grpSpPr>
      <p:pic>
        <p:nvPicPr>
          <p:cNvPr id="3" name="صورة 2" descr="صورة تحتوي على أزرق, لقطة شاشة, أزرق كهربائي, الرسومات&#10;&#10;تم إنشاء الوصف تلقائياً">
            <a:extLst>
              <a:ext uri="{FF2B5EF4-FFF2-40B4-BE49-F238E27FC236}">
                <a16:creationId xmlns:a16="http://schemas.microsoft.com/office/drawing/2014/main" id="{DB52AC3B-9A46-84C5-EBDC-ED0431399FEB}"/>
              </a:ext>
            </a:extLst>
          </p:cNvPr>
          <p:cNvPicPr>
            <a:picLocks noGrp="1" noRot="1" noChangeAspect="1" noMove="1" noResize="1" noEditPoints="1" noAdjustHandles="1" noChangeArrowheads="1" noChangeShapeType="1" noCrop="1"/>
          </p:cNvPicPr>
          <p:nvPr/>
        </p:nvPicPr>
        <p:blipFill>
          <a:blip r:embed="rId3"/>
          <a:srcRect t="50" r="67949" b="65992"/>
          <a:stretch/>
        </p:blipFill>
        <p:spPr>
          <a:xfrm>
            <a:off x="5314890" y="1794510"/>
            <a:ext cx="3498435" cy="2994660"/>
          </a:xfrm>
          <a:prstGeom prst="rect">
            <a:avLst/>
          </a:prstGeom>
        </p:spPr>
      </p:pic>
      <p:sp>
        <p:nvSpPr>
          <p:cNvPr id="2" name="مربع نص 1">
            <a:extLst>
              <a:ext uri="{FF2B5EF4-FFF2-40B4-BE49-F238E27FC236}">
                <a16:creationId xmlns:a16="http://schemas.microsoft.com/office/drawing/2014/main" id="{74E1F297-3744-49E3-8678-DE4836EAC768}"/>
              </a:ext>
            </a:extLst>
          </p:cNvPr>
          <p:cNvSpPr txBox="1"/>
          <p:nvPr/>
        </p:nvSpPr>
        <p:spPr>
          <a:xfrm>
            <a:off x="5006638" y="2143644"/>
            <a:ext cx="3806687" cy="756041"/>
          </a:xfrm>
          <a:prstGeom prst="rect">
            <a:avLst/>
          </a:prstGeom>
        </p:spPr>
        <p:txBody>
          <a:bodyPr wrap="square" rtlCol="1">
            <a:spAutoFit/>
          </a:bodyPr>
          <a:lstStyle/>
          <a:p>
            <a:pPr algn="r"/>
            <a:r>
              <a:rPr lang="en-US" sz="4313" b="1">
                <a:solidFill>
                  <a:schemeClr val="bg1"/>
                </a:solidFill>
                <a:latin typeface="Sakkal Majalla" panose="02000000000000000000" pitchFamily="2" charset="-78"/>
                <a:cs typeface="Sakkal Majalla" panose="02000000000000000000" pitchFamily="2" charset="-78"/>
              </a:rPr>
              <a:t>مكونات الاستراتيجية</a:t>
            </a:r>
            <a:endParaRPr lang="en-US" sz="4313" b="1" dirty="0">
              <a:solidFill>
                <a:schemeClr val="bg1"/>
              </a:solidFill>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504032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D4457-988D-A396-6FF7-BD5C449EA90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448F6E-7DD6-34F0-501D-BF9C9B995C70}"/>
              </a:ext>
            </a:extLst>
          </p:cNvPr>
          <p:cNvSpPr>
            <a:spLocks noGrp="1"/>
          </p:cNvSpPr>
          <p:nvPr>
            <p:ph type="sldNum" sz="quarter" idx="4"/>
          </p:nvPr>
        </p:nvSpPr>
        <p:spPr/>
        <p:txBody>
          <a:bodyPr/>
          <a:lstStyle/>
          <a:p>
            <a:pPr marL="0" marR="0" lvl="0" indent="0" algn="r" defTabSz="171450" rtl="0" eaLnBrk="1" fontAlgn="auto" latinLnBrk="0" hangingPunct="1">
              <a:lnSpc>
                <a:spcPct val="100000"/>
              </a:lnSpc>
              <a:spcBef>
                <a:spcPts val="0"/>
              </a:spcBef>
              <a:spcAft>
                <a:spcPts val="0"/>
              </a:spcAft>
              <a:buClrTx/>
              <a:buSzTx/>
              <a:buFontTx/>
              <a:buNone/>
              <a:tabLst/>
              <a:defRPr/>
            </a:pPr>
            <a:fld id="{402EAA05-6333-46EE-AAC8-A5AD6A996142}" type="slidenum">
              <a:rPr kumimoji="0" lang="en-US" sz="1050" b="1" i="0" u="none" strike="noStrike" kern="1200" cap="none" spc="0" normalizeH="0" baseline="0" noProof="0" smtClean="0">
                <a:ln>
                  <a:noFill/>
                </a:ln>
                <a:solidFill>
                  <a:srgbClr val="768394"/>
                </a:solidFill>
                <a:effectLst/>
                <a:uLnTx/>
                <a:uFillTx/>
                <a:latin typeface="Calibri" panose="020F0502020204030204"/>
                <a:ea typeface="+mn-ea"/>
                <a:cs typeface="+mn-cs"/>
              </a:rPr>
              <a:pPr marL="0" marR="0" lvl="0" indent="0" algn="r" defTabSz="171450" rtl="0" eaLnBrk="1" fontAlgn="auto" latinLnBrk="0" hangingPunct="1">
                <a:lnSpc>
                  <a:spcPct val="100000"/>
                </a:lnSpc>
                <a:spcBef>
                  <a:spcPts val="0"/>
                </a:spcBef>
                <a:spcAft>
                  <a:spcPts val="0"/>
                </a:spcAft>
                <a:buClrTx/>
                <a:buSzTx/>
                <a:buFontTx/>
                <a:buNone/>
                <a:tabLst/>
                <a:defRPr/>
              </a:pPr>
              <a:t>38</a:t>
            </a:fld>
            <a:endParaRPr kumimoji="0" lang="en-US" sz="1050" b="1" i="0" u="none" strike="noStrike" kern="1200" cap="none" spc="0" normalizeH="0" baseline="0" noProof="0" dirty="0">
              <a:ln>
                <a:noFill/>
              </a:ln>
              <a:solidFill>
                <a:srgbClr val="768394"/>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CF9FE096-1AFD-614F-CE0C-5531053719C7}"/>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marL="0" marR="0" lvl="0" indent="0" algn="r" defTabSz="1828709" rtl="1" eaLnBrk="1" fontAlgn="auto" latinLnBrk="0" hangingPunct="1">
              <a:lnSpc>
                <a:spcPct val="115000"/>
              </a:lnSpc>
              <a:spcBef>
                <a:spcPct val="0"/>
              </a:spcBef>
              <a:spcAft>
                <a:spcPts val="300"/>
              </a:spcAft>
              <a:buClrTx/>
              <a:buSzTx/>
              <a:buFontTx/>
              <a:buNone/>
              <a:tabLst/>
              <a:defRPr/>
            </a:pPr>
            <a:r>
              <a:rPr kumimoji="0" lang="en-US" sz="1800" b="1" i="0" u="none" strike="noStrike" kern="100" cap="none" spc="0" normalizeH="0" baseline="0" noProof="0">
                <a:ln>
                  <a:noFill/>
                </a:ln>
                <a:solidFill>
                  <a:srgbClr val="002060"/>
                </a:solidFill>
                <a:effectLst/>
                <a:uLnTx/>
                <a:uFillTx/>
                <a:latin typeface="Aptos" panose="020B0004020202020204" pitchFamily="34" charset="0"/>
                <a:ea typeface="Aptos" panose="020B0004020202020204" pitchFamily="34" charset="0"/>
                <a:cs typeface="Sakkal Majalla" panose="02000000000000000000" pitchFamily="2" charset="-78"/>
              </a:rPr>
              <a:t>إطار الاستراتيجية</a:t>
            </a:r>
            <a:endParaRPr kumimoji="0" lang="en-US" sz="1800" b="1" i="0" u="none" strike="noStrike" kern="100" cap="none" spc="0" normalizeH="0" baseline="0" noProof="0" dirty="0">
              <a:ln>
                <a:noFill/>
              </a:ln>
              <a:solidFill>
                <a:srgbClr val="002060"/>
              </a:solidFill>
              <a:effectLst/>
              <a:uLnTx/>
              <a:uFillTx/>
              <a:latin typeface="Aptos" panose="020B0004020202020204" pitchFamily="34" charset="0"/>
              <a:ea typeface="Aptos" panose="020B0004020202020204" pitchFamily="34" charset="0"/>
              <a:cs typeface="Sakkal Majalla" panose="02000000000000000000" pitchFamily="2" charset="-78"/>
            </a:endParaRPr>
          </a:p>
        </p:txBody>
      </p:sp>
      <p:sp>
        <p:nvSpPr>
          <p:cNvPr id="4" name="Rectangle 3">
            <a:extLst>
              <a:ext uri="{FF2B5EF4-FFF2-40B4-BE49-F238E27FC236}">
                <a16:creationId xmlns:a16="http://schemas.microsoft.com/office/drawing/2014/main" id="{471FCCF4-39FD-8B90-AA9A-49527683509C}"/>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marL="0" marR="0" lvl="0" indent="0" algn="r" defTabSz="171450" rtl="1" eaLnBrk="1" fontAlgn="auto" latinLnBrk="0" hangingPunct="1">
              <a:lnSpc>
                <a:spcPct val="100000"/>
              </a:lnSpc>
              <a:spcBef>
                <a:spcPts val="0"/>
              </a:spcBef>
              <a:spcAft>
                <a:spcPts val="0"/>
              </a:spcAft>
              <a:buClrTx/>
              <a:buSzTx/>
              <a:buFontTx/>
              <a:buNone/>
              <a:tabLst/>
              <a:defRPr/>
            </a:pPr>
            <a:endParaRPr kumimoji="0" lang="en-US" sz="253"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 name="Rectangle: Rounded Corners 9">
            <a:extLst>
              <a:ext uri="{FF2B5EF4-FFF2-40B4-BE49-F238E27FC236}">
                <a16:creationId xmlns:a16="http://schemas.microsoft.com/office/drawing/2014/main" id="{463FCF98-C215-B1DF-77E6-DC49659BEE66}"/>
              </a:ext>
            </a:extLst>
          </p:cNvPr>
          <p:cNvSpPr/>
          <p:nvPr/>
        </p:nvSpPr>
        <p:spPr>
          <a:xfrm>
            <a:off x="916667" y="1362070"/>
            <a:ext cx="5418700" cy="411480"/>
          </a:xfrm>
          <a:prstGeom prst="roundRect">
            <a:avLst/>
          </a:prstGeom>
          <a:solidFill>
            <a:srgbClr val="D6DCE5"/>
          </a:solidFill>
          <a:ln w="12700" cap="flat" cmpd="sng" algn="ctr">
            <a:noFill/>
            <a:prstDash val="solid"/>
            <a:miter lim="800000"/>
          </a:ln>
          <a:effectLst/>
        </p:spPr>
        <p:txBody>
          <a:bodyPr rIns="342900" rtlCol="0" anchor="ctr"/>
          <a:lstStyle/>
          <a:p>
            <a:pPr marL="0" marR="0" lvl="0" indent="0" algn="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الطموحات</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المستقبلية</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التي</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تسعى</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المجموعة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لتحقيقها</a:t>
            </a:r>
            <a:endPar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63" name="Rectangle: Rounded Corners 10">
            <a:extLst>
              <a:ext uri="{FF2B5EF4-FFF2-40B4-BE49-F238E27FC236}">
                <a16:creationId xmlns:a16="http://schemas.microsoft.com/office/drawing/2014/main" id="{936581AD-B419-DE51-A9A4-DD00E8A89CE1}"/>
              </a:ext>
            </a:extLst>
          </p:cNvPr>
          <p:cNvSpPr/>
          <p:nvPr/>
        </p:nvSpPr>
        <p:spPr>
          <a:xfrm>
            <a:off x="916667" y="1867438"/>
            <a:ext cx="5418700" cy="411480"/>
          </a:xfrm>
          <a:prstGeom prst="roundRect">
            <a:avLst/>
          </a:prstGeom>
          <a:solidFill>
            <a:srgbClr val="D6DCE5"/>
          </a:solidFill>
          <a:ln w="12700" cap="flat" cmpd="sng" algn="ctr">
            <a:noFill/>
            <a:prstDash val="solid"/>
            <a:miter lim="800000"/>
          </a:ln>
          <a:effectLst/>
        </p:spPr>
        <p:txBody>
          <a:bodyPr rIns="342900" rtlCol="0" anchor="ctr"/>
          <a:lstStyle/>
          <a:p>
            <a:pPr marL="0" marR="0" lvl="0" indent="0" algn="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المضمون</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الذي</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يوضح</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توجهات</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المجموعة،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ويشمل</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المهام</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التي</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يجب</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القيام</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بها</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لتحقيق</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الرؤية</a:t>
            </a:r>
            <a:endPar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64" name="Rectangle: Rounded Corners 11">
            <a:extLst>
              <a:ext uri="{FF2B5EF4-FFF2-40B4-BE49-F238E27FC236}">
                <a16:creationId xmlns:a16="http://schemas.microsoft.com/office/drawing/2014/main" id="{883BFEFF-749F-9751-D125-FA6ABCCC6555}"/>
              </a:ext>
            </a:extLst>
          </p:cNvPr>
          <p:cNvSpPr/>
          <p:nvPr/>
        </p:nvSpPr>
        <p:spPr>
          <a:xfrm>
            <a:off x="916667" y="2372806"/>
            <a:ext cx="5418700" cy="411480"/>
          </a:xfrm>
          <a:prstGeom prst="roundRect">
            <a:avLst/>
          </a:prstGeom>
          <a:solidFill>
            <a:srgbClr val="D6DCE5"/>
          </a:solidFill>
          <a:ln w="12700" cap="flat" cmpd="sng" algn="ctr">
            <a:noFill/>
            <a:prstDash val="solid"/>
            <a:miter lim="800000"/>
          </a:ln>
          <a:effectLst/>
        </p:spPr>
        <p:txBody>
          <a:bodyPr rIns="342900" rtlCol="0" anchor="ctr"/>
          <a:lstStyle/>
          <a:p>
            <a:pPr marL="0" marR="0" lvl="0" indent="0" algn="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النتيجة</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المستقبلية</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الممثلة</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في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أهداف</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استراتيجية</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يجب</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العمل</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عليها</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والتي</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تُساهم</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في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تحقيق</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جزء</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من</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الرؤية</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والرسالة</a:t>
            </a:r>
            <a:endPar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65" name="Rectangle: Rounded Corners 12">
            <a:extLst>
              <a:ext uri="{FF2B5EF4-FFF2-40B4-BE49-F238E27FC236}">
                <a16:creationId xmlns:a16="http://schemas.microsoft.com/office/drawing/2014/main" id="{4CE99410-17D2-D812-AD03-48660A3E20EA}"/>
              </a:ext>
            </a:extLst>
          </p:cNvPr>
          <p:cNvSpPr/>
          <p:nvPr/>
        </p:nvSpPr>
        <p:spPr>
          <a:xfrm>
            <a:off x="916667" y="2878174"/>
            <a:ext cx="5418700" cy="411480"/>
          </a:xfrm>
          <a:prstGeom prst="roundRect">
            <a:avLst/>
          </a:prstGeom>
          <a:solidFill>
            <a:srgbClr val="D6DCE5"/>
          </a:solidFill>
          <a:ln w="12700" cap="flat" cmpd="sng" algn="ctr">
            <a:noFill/>
            <a:prstDash val="solid"/>
            <a:miter lim="800000"/>
          </a:ln>
          <a:effectLst/>
        </p:spPr>
        <p:txBody>
          <a:bodyPr rIns="342900" rtlCol="0" anchor="ctr"/>
          <a:lstStyle/>
          <a:p>
            <a:pPr marL="0" marR="0" lvl="0" indent="0" algn="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عدد من الأنشطة التي يتم من خلالها تحويل الرؤية والرسالة والأهداف إلى مهام عملية وقابلة للتنفيذ</a:t>
            </a:r>
            <a:endPar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66" name="Rectangle: Rounded Corners 13">
            <a:extLst>
              <a:ext uri="{FF2B5EF4-FFF2-40B4-BE49-F238E27FC236}">
                <a16:creationId xmlns:a16="http://schemas.microsoft.com/office/drawing/2014/main" id="{C379A987-E8E3-B264-6DB4-FB319BCE427B}"/>
              </a:ext>
            </a:extLst>
          </p:cNvPr>
          <p:cNvSpPr/>
          <p:nvPr/>
        </p:nvSpPr>
        <p:spPr>
          <a:xfrm>
            <a:off x="916667" y="3383542"/>
            <a:ext cx="5418700" cy="411480"/>
          </a:xfrm>
          <a:prstGeom prst="roundRect">
            <a:avLst/>
          </a:prstGeom>
          <a:solidFill>
            <a:srgbClr val="D6DCE5"/>
          </a:solidFill>
          <a:ln w="12700" cap="flat" cmpd="sng" algn="ctr">
            <a:noFill/>
            <a:prstDash val="solid"/>
            <a:miter lim="800000"/>
          </a:ln>
          <a:effectLst/>
        </p:spPr>
        <p:txBody>
          <a:bodyPr rIns="342900" rtlCol="0" anchor="ctr"/>
          <a:lstStyle/>
          <a:p>
            <a:pPr marL="0" marR="0" lvl="0" indent="0" algn="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قائمة</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تستخدمها</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المجموعة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لقياس</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مدى</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lang="en-US" sz="1200" b="1" kern="0" dirty="0" err="1">
                <a:solidFill>
                  <a:prstClr val="black"/>
                </a:solidFill>
                <a:latin typeface="Sakkal Majalla" panose="02000000000000000000" pitchFamily="2" charset="-78"/>
                <a:cs typeface="Sakkal Majalla" panose="02000000000000000000" pitchFamily="2" charset="-78"/>
              </a:rPr>
              <a:t>الت</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قدم</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نحو</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تحقيق</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الأهداف</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والمبادرات</a:t>
            </a:r>
            <a:endPar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67" name="Rectangle: Rounded Corners 14">
            <a:extLst>
              <a:ext uri="{FF2B5EF4-FFF2-40B4-BE49-F238E27FC236}">
                <a16:creationId xmlns:a16="http://schemas.microsoft.com/office/drawing/2014/main" id="{2DF2C1E9-2866-47BC-9245-8CEA53885A0A}"/>
              </a:ext>
            </a:extLst>
          </p:cNvPr>
          <p:cNvSpPr/>
          <p:nvPr/>
        </p:nvSpPr>
        <p:spPr>
          <a:xfrm>
            <a:off x="916667" y="3888908"/>
            <a:ext cx="5418700" cy="411480"/>
          </a:xfrm>
          <a:prstGeom prst="roundRect">
            <a:avLst/>
          </a:prstGeom>
          <a:solidFill>
            <a:srgbClr val="D6DCE5"/>
          </a:solidFill>
          <a:ln w="12700" cap="flat" cmpd="sng" algn="ctr">
            <a:noFill/>
            <a:prstDash val="solid"/>
            <a:miter lim="800000"/>
          </a:ln>
          <a:effectLst/>
        </p:spPr>
        <p:txBody>
          <a:bodyPr rIns="342900" rtlCol="0" anchor="ctr"/>
          <a:lstStyle/>
          <a:p>
            <a:pPr marL="0" marR="0" lvl="0" indent="0" algn="r" defTabSz="6858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حوكمة</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استراتيجية</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المجموعة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وخطة</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توضح</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الجداول</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الزمنية</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لتنفيذ</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مبادرات</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الإدارة</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العامة</a:t>
            </a:r>
            <a:endPar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68" name="Rectangle: Rounded Corners 2">
            <a:extLst>
              <a:ext uri="{FF2B5EF4-FFF2-40B4-BE49-F238E27FC236}">
                <a16:creationId xmlns:a16="http://schemas.microsoft.com/office/drawing/2014/main" id="{759BDD9C-7D2C-D952-007F-423459B01758}"/>
              </a:ext>
            </a:extLst>
          </p:cNvPr>
          <p:cNvSpPr/>
          <p:nvPr/>
        </p:nvSpPr>
        <p:spPr>
          <a:xfrm>
            <a:off x="6036399" y="1362070"/>
            <a:ext cx="2240622" cy="411480"/>
          </a:xfrm>
          <a:prstGeom prst="roundRect">
            <a:avLst/>
          </a:prstGeom>
          <a:solidFill>
            <a:schemeClr val="accent1"/>
          </a:solidFill>
          <a:ln w="12700" cap="flat" cmpd="sng" algn="ctr">
            <a:noFill/>
            <a:prstDash val="solid"/>
            <a:miter lim="800000"/>
          </a:ln>
          <a:effectLst/>
        </p:spPr>
        <p:txBody>
          <a:bodyPr rIns="685800" rtlCol="0" anchor="ctr"/>
          <a:lstStyle/>
          <a:p>
            <a:pPr marL="0" marR="0" lvl="0" indent="0" algn="r"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a:ln>
                  <a:noFill/>
                </a:ln>
                <a:solidFill>
                  <a:srgbClr val="FFFFFF"/>
                </a:solidFill>
                <a:effectLst/>
                <a:uLnTx/>
                <a:uFillTx/>
                <a:latin typeface="Sakkal Majalla" panose="02000000000000000000" pitchFamily="2" charset="-78"/>
                <a:ea typeface="+mn-ea"/>
                <a:cs typeface="Sakkal Majalla" panose="02000000000000000000" pitchFamily="2" charset="-78"/>
              </a:rPr>
              <a:t>الرؤيــــــــــــــــة</a:t>
            </a:r>
            <a:endParaRPr kumimoji="0" lang="en-US" sz="15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69" name="Rectangle: Rounded Corners 3">
            <a:extLst>
              <a:ext uri="{FF2B5EF4-FFF2-40B4-BE49-F238E27FC236}">
                <a16:creationId xmlns:a16="http://schemas.microsoft.com/office/drawing/2014/main" id="{F237EC73-B387-C67D-D9A7-CB63B7FCD351}"/>
              </a:ext>
            </a:extLst>
          </p:cNvPr>
          <p:cNvSpPr/>
          <p:nvPr/>
        </p:nvSpPr>
        <p:spPr>
          <a:xfrm>
            <a:off x="6036399" y="1867438"/>
            <a:ext cx="2240622" cy="411480"/>
          </a:xfrm>
          <a:prstGeom prst="roundRect">
            <a:avLst/>
          </a:prstGeom>
          <a:solidFill>
            <a:schemeClr val="accent1"/>
          </a:solidFill>
          <a:ln w="12700" cap="flat" cmpd="sng" algn="ctr">
            <a:noFill/>
            <a:prstDash val="solid"/>
            <a:miter lim="800000"/>
          </a:ln>
          <a:effectLst/>
        </p:spPr>
        <p:txBody>
          <a:bodyPr rIns="685800" rtlCol="0" anchor="ctr"/>
          <a:lstStyle/>
          <a:p>
            <a:pPr marL="0" marR="0" lvl="0" indent="0" algn="r"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a:ln>
                  <a:noFill/>
                </a:ln>
                <a:solidFill>
                  <a:srgbClr val="FFFFFF"/>
                </a:solidFill>
                <a:effectLst/>
                <a:uLnTx/>
                <a:uFillTx/>
                <a:latin typeface="Sakkal Majalla" panose="02000000000000000000" pitchFamily="2" charset="-78"/>
                <a:ea typeface="+mn-ea"/>
                <a:cs typeface="Sakkal Majalla" panose="02000000000000000000" pitchFamily="2" charset="-78"/>
              </a:rPr>
              <a:t>الرسالة</a:t>
            </a:r>
            <a:endParaRPr kumimoji="0" lang="en-US" sz="1500" b="1" i="0" u="none" strike="noStrike" kern="0" cap="none" spc="0" normalizeH="0" baseline="0" noProof="0" dirty="0">
              <a:ln>
                <a:noFill/>
              </a:ln>
              <a:solidFill>
                <a:srgbClr val="FFFFFF"/>
              </a:solidFill>
              <a:effectLst/>
              <a:uLnTx/>
              <a:uFillTx/>
              <a:latin typeface="Sakkal Majalla" panose="02000000000000000000" pitchFamily="2" charset="-78"/>
              <a:ea typeface="+mn-ea"/>
              <a:cs typeface="Sakkal Majalla" panose="02000000000000000000" pitchFamily="2" charset="-78"/>
            </a:endParaRPr>
          </a:p>
        </p:txBody>
      </p:sp>
      <p:sp>
        <p:nvSpPr>
          <p:cNvPr id="70" name="Rectangle: Rounded Corners 5">
            <a:extLst>
              <a:ext uri="{FF2B5EF4-FFF2-40B4-BE49-F238E27FC236}">
                <a16:creationId xmlns:a16="http://schemas.microsoft.com/office/drawing/2014/main" id="{C794FF25-2303-86F2-48E8-936C1C9031DC}"/>
              </a:ext>
            </a:extLst>
          </p:cNvPr>
          <p:cNvSpPr/>
          <p:nvPr/>
        </p:nvSpPr>
        <p:spPr>
          <a:xfrm>
            <a:off x="6036399" y="2372806"/>
            <a:ext cx="2240622" cy="411480"/>
          </a:xfrm>
          <a:prstGeom prst="roundRect">
            <a:avLst/>
          </a:prstGeom>
          <a:solidFill>
            <a:schemeClr val="accent1"/>
          </a:solidFill>
          <a:ln w="12700" cap="flat" cmpd="sng" algn="ctr">
            <a:noFill/>
            <a:prstDash val="solid"/>
            <a:miter lim="800000"/>
          </a:ln>
          <a:effectLst/>
        </p:spPr>
        <p:txBody>
          <a:bodyPr rIns="685800" rtlCol="0" anchor="ctr"/>
          <a:lstStyle/>
          <a:p>
            <a:pPr marL="0" marR="0" lvl="0" indent="0" algn="r"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a:ln>
                  <a:noFill/>
                </a:ln>
                <a:solidFill>
                  <a:srgbClr val="FFFFFF"/>
                </a:solidFill>
                <a:effectLst/>
                <a:uLnTx/>
                <a:uFillTx/>
                <a:latin typeface="Sakkal Majalla" panose="02000000000000000000" pitchFamily="2" charset="-78"/>
                <a:ea typeface="+mn-ea"/>
                <a:cs typeface="Sakkal Majalla" panose="02000000000000000000" pitchFamily="2" charset="-78"/>
              </a:rPr>
              <a:t>الأهداف</a:t>
            </a:r>
            <a:endParaRPr kumimoji="0" lang="en-US" sz="1500" b="1" i="0" u="none" strike="noStrike" kern="0" cap="none" spc="0" normalizeH="0" baseline="0" noProof="0" dirty="0">
              <a:ln>
                <a:noFill/>
              </a:ln>
              <a:solidFill>
                <a:srgbClr val="FFFFFF"/>
              </a:solidFill>
              <a:effectLst/>
              <a:uLnTx/>
              <a:uFillTx/>
              <a:latin typeface="Sakkal Majalla" panose="02000000000000000000" pitchFamily="2" charset="-78"/>
              <a:ea typeface="+mn-ea"/>
              <a:cs typeface="Sakkal Majalla" panose="02000000000000000000" pitchFamily="2" charset="-78"/>
            </a:endParaRPr>
          </a:p>
        </p:txBody>
      </p:sp>
      <p:sp>
        <p:nvSpPr>
          <p:cNvPr id="71" name="Rectangle: Rounded Corners 6">
            <a:extLst>
              <a:ext uri="{FF2B5EF4-FFF2-40B4-BE49-F238E27FC236}">
                <a16:creationId xmlns:a16="http://schemas.microsoft.com/office/drawing/2014/main" id="{AD3D6E4D-7E06-C57B-4464-737819B7E515}"/>
              </a:ext>
            </a:extLst>
          </p:cNvPr>
          <p:cNvSpPr/>
          <p:nvPr/>
        </p:nvSpPr>
        <p:spPr>
          <a:xfrm>
            <a:off x="6036399" y="2878174"/>
            <a:ext cx="2240622" cy="411480"/>
          </a:xfrm>
          <a:prstGeom prst="roundRect">
            <a:avLst/>
          </a:prstGeom>
          <a:solidFill>
            <a:schemeClr val="accent1"/>
          </a:solidFill>
          <a:ln w="12700" cap="flat" cmpd="sng" algn="ctr">
            <a:noFill/>
            <a:prstDash val="solid"/>
            <a:miter lim="800000"/>
          </a:ln>
          <a:effectLst/>
        </p:spPr>
        <p:txBody>
          <a:bodyPr rIns="685800" rtlCol="0" anchor="ctr"/>
          <a:lstStyle/>
          <a:p>
            <a:pPr marL="0" marR="0" lvl="0" indent="0" algn="r"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a:ln>
                  <a:noFill/>
                </a:ln>
                <a:solidFill>
                  <a:srgbClr val="FFFFFF"/>
                </a:solidFill>
                <a:effectLst/>
                <a:uLnTx/>
                <a:uFillTx/>
                <a:latin typeface="Sakkal Majalla" panose="02000000000000000000" pitchFamily="2" charset="-78"/>
                <a:ea typeface="+mn-ea"/>
                <a:cs typeface="Sakkal Majalla" panose="02000000000000000000" pitchFamily="2" charset="-78"/>
              </a:rPr>
              <a:t>المبادرات</a:t>
            </a:r>
            <a:endParaRPr kumimoji="0" lang="en-US" sz="1500" b="1" i="0" u="none" strike="noStrike" kern="0" cap="none" spc="0" normalizeH="0" baseline="0" noProof="0" dirty="0">
              <a:ln>
                <a:noFill/>
              </a:ln>
              <a:solidFill>
                <a:srgbClr val="FFFFFF"/>
              </a:solidFill>
              <a:effectLst/>
              <a:uLnTx/>
              <a:uFillTx/>
              <a:latin typeface="Sakkal Majalla" panose="02000000000000000000" pitchFamily="2" charset="-78"/>
              <a:ea typeface="+mn-ea"/>
              <a:cs typeface="Sakkal Majalla" panose="02000000000000000000" pitchFamily="2" charset="-78"/>
            </a:endParaRPr>
          </a:p>
        </p:txBody>
      </p:sp>
      <p:sp>
        <p:nvSpPr>
          <p:cNvPr id="72" name="Rectangle: Rounded Corners 7">
            <a:extLst>
              <a:ext uri="{FF2B5EF4-FFF2-40B4-BE49-F238E27FC236}">
                <a16:creationId xmlns:a16="http://schemas.microsoft.com/office/drawing/2014/main" id="{048655C8-C2CF-141C-440C-8A507FAA5136}"/>
              </a:ext>
            </a:extLst>
          </p:cNvPr>
          <p:cNvSpPr/>
          <p:nvPr/>
        </p:nvSpPr>
        <p:spPr>
          <a:xfrm>
            <a:off x="6036399" y="3383542"/>
            <a:ext cx="2240622" cy="411480"/>
          </a:xfrm>
          <a:prstGeom prst="roundRect">
            <a:avLst/>
          </a:prstGeom>
          <a:solidFill>
            <a:schemeClr val="accent1"/>
          </a:solidFill>
          <a:ln w="12700" cap="flat" cmpd="sng" algn="ctr">
            <a:noFill/>
            <a:prstDash val="solid"/>
            <a:miter lim="800000"/>
          </a:ln>
          <a:effectLst/>
        </p:spPr>
        <p:txBody>
          <a:bodyPr rIns="685800" rtlCol="0" anchor="ctr"/>
          <a:lstStyle/>
          <a:p>
            <a:pPr marL="0" marR="0" lvl="0" indent="0" algn="r"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a:ln>
                  <a:noFill/>
                </a:ln>
                <a:solidFill>
                  <a:srgbClr val="FFFFFF"/>
                </a:solidFill>
                <a:effectLst/>
                <a:uLnTx/>
                <a:uFillTx/>
                <a:latin typeface="Sakkal Majalla" panose="02000000000000000000" pitchFamily="2" charset="-78"/>
                <a:ea typeface="+mn-ea"/>
                <a:cs typeface="Sakkal Majalla" panose="02000000000000000000" pitchFamily="2" charset="-78"/>
              </a:rPr>
              <a:t>مؤشرات الأداء الرئيسية</a:t>
            </a:r>
            <a:endParaRPr kumimoji="0" lang="en-US" sz="1500" b="1" i="0" u="none" strike="noStrike" kern="0" cap="none" spc="0" normalizeH="0" baseline="0" noProof="0" dirty="0">
              <a:ln>
                <a:noFill/>
              </a:ln>
              <a:solidFill>
                <a:srgbClr val="FFFFFF"/>
              </a:solidFill>
              <a:effectLst/>
              <a:uLnTx/>
              <a:uFillTx/>
              <a:latin typeface="Sakkal Majalla" panose="02000000000000000000" pitchFamily="2" charset="-78"/>
              <a:ea typeface="+mn-ea"/>
              <a:cs typeface="Sakkal Majalla" panose="02000000000000000000" pitchFamily="2" charset="-78"/>
            </a:endParaRPr>
          </a:p>
        </p:txBody>
      </p:sp>
      <p:sp>
        <p:nvSpPr>
          <p:cNvPr id="73" name="Rectangle: Rounded Corners 8">
            <a:extLst>
              <a:ext uri="{FF2B5EF4-FFF2-40B4-BE49-F238E27FC236}">
                <a16:creationId xmlns:a16="http://schemas.microsoft.com/office/drawing/2014/main" id="{30285CAE-902F-F346-009D-4EB46665FF2F}"/>
              </a:ext>
            </a:extLst>
          </p:cNvPr>
          <p:cNvSpPr/>
          <p:nvPr/>
        </p:nvSpPr>
        <p:spPr>
          <a:xfrm>
            <a:off x="6036399" y="3888908"/>
            <a:ext cx="2240622" cy="411480"/>
          </a:xfrm>
          <a:prstGeom prst="roundRect">
            <a:avLst/>
          </a:prstGeom>
          <a:solidFill>
            <a:schemeClr val="accent1"/>
          </a:solidFill>
          <a:ln w="12700" cap="flat" cmpd="sng" algn="ctr">
            <a:noFill/>
            <a:prstDash val="solid"/>
            <a:miter lim="800000"/>
          </a:ln>
          <a:effectLst/>
        </p:spPr>
        <p:txBody>
          <a:bodyPr rIns="685800" rtlCol="0" anchor="ctr"/>
          <a:lstStyle/>
          <a:p>
            <a:pPr marL="0" marR="0" lvl="0" indent="0" algn="r" defTabSz="6858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a:ln>
                  <a:noFill/>
                </a:ln>
                <a:solidFill>
                  <a:srgbClr val="FFFFFF"/>
                </a:solidFill>
                <a:effectLst/>
                <a:uLnTx/>
                <a:uFillTx/>
                <a:latin typeface="Sakkal Majalla" panose="02000000000000000000" pitchFamily="2" charset="-78"/>
                <a:ea typeface="+mn-ea"/>
                <a:cs typeface="Sakkal Majalla" panose="02000000000000000000" pitchFamily="2" charset="-78"/>
              </a:rPr>
              <a:t>خارطة الطريق</a:t>
            </a:r>
            <a:endParaRPr kumimoji="0" lang="en-US" sz="1500" b="1" i="0" u="none" strike="noStrike" kern="0" cap="none" spc="0" normalizeH="0" baseline="0" noProof="0" dirty="0">
              <a:ln>
                <a:noFill/>
              </a:ln>
              <a:solidFill>
                <a:srgbClr val="FFFFFF"/>
              </a:solidFill>
              <a:effectLst/>
              <a:uLnTx/>
              <a:uFillTx/>
              <a:latin typeface="Sakkal Majalla" panose="02000000000000000000" pitchFamily="2" charset="-78"/>
              <a:ea typeface="+mn-ea"/>
              <a:cs typeface="Sakkal Majalla" panose="02000000000000000000" pitchFamily="2" charset="-78"/>
            </a:endParaRPr>
          </a:p>
        </p:txBody>
      </p:sp>
      <p:pic>
        <p:nvPicPr>
          <p:cNvPr id="74" name="Graphic 19">
            <a:extLst>
              <a:ext uri="{FF2B5EF4-FFF2-40B4-BE49-F238E27FC236}">
                <a16:creationId xmlns:a16="http://schemas.microsoft.com/office/drawing/2014/main" id="{5A058AFB-59A5-D179-25CB-D8F274C7C7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33971" y="1418940"/>
            <a:ext cx="297740" cy="297740"/>
          </a:xfrm>
          <a:prstGeom prst="rect">
            <a:avLst/>
          </a:prstGeom>
        </p:spPr>
      </p:pic>
      <p:pic>
        <p:nvPicPr>
          <p:cNvPr id="75" name="Graphic 21">
            <a:extLst>
              <a:ext uri="{FF2B5EF4-FFF2-40B4-BE49-F238E27FC236}">
                <a16:creationId xmlns:a16="http://schemas.microsoft.com/office/drawing/2014/main" id="{F081B6F4-3A18-2186-FFE8-80E1D7A486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28015" y="1985560"/>
            <a:ext cx="303696" cy="175235"/>
          </a:xfrm>
          <a:prstGeom prst="rect">
            <a:avLst/>
          </a:prstGeom>
        </p:spPr>
      </p:pic>
      <p:pic>
        <p:nvPicPr>
          <p:cNvPr id="76" name="Graphic 23">
            <a:extLst>
              <a:ext uri="{FF2B5EF4-FFF2-40B4-BE49-F238E27FC236}">
                <a16:creationId xmlns:a16="http://schemas.microsoft.com/office/drawing/2014/main" id="{1AE881E6-DA46-C07F-080A-B940C8796DF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44061" y="2435948"/>
            <a:ext cx="271604" cy="271604"/>
          </a:xfrm>
          <a:prstGeom prst="rect">
            <a:avLst/>
          </a:prstGeom>
        </p:spPr>
      </p:pic>
      <p:pic>
        <p:nvPicPr>
          <p:cNvPr id="77" name="Graphic 25">
            <a:extLst>
              <a:ext uri="{FF2B5EF4-FFF2-40B4-BE49-F238E27FC236}">
                <a16:creationId xmlns:a16="http://schemas.microsoft.com/office/drawing/2014/main" id="{7CA50334-9067-80BE-5C78-05DF995649D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41797" y="2923903"/>
            <a:ext cx="285644" cy="320021"/>
          </a:xfrm>
          <a:prstGeom prst="rect">
            <a:avLst/>
          </a:prstGeom>
        </p:spPr>
      </p:pic>
      <p:pic>
        <p:nvPicPr>
          <p:cNvPr id="78" name="Graphic 27">
            <a:extLst>
              <a:ext uri="{FF2B5EF4-FFF2-40B4-BE49-F238E27FC236}">
                <a16:creationId xmlns:a16="http://schemas.microsoft.com/office/drawing/2014/main" id="{A2C64F72-7825-3666-963C-963F1A61C8F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08413" y="3449284"/>
            <a:ext cx="307252" cy="279995"/>
          </a:xfrm>
          <a:prstGeom prst="rect">
            <a:avLst/>
          </a:prstGeom>
        </p:spPr>
      </p:pic>
      <p:pic>
        <p:nvPicPr>
          <p:cNvPr id="79" name="Graphic 29">
            <a:extLst>
              <a:ext uri="{FF2B5EF4-FFF2-40B4-BE49-F238E27FC236}">
                <a16:creationId xmlns:a16="http://schemas.microsoft.com/office/drawing/2014/main" id="{031006D5-5939-0BFC-0054-257EF5BF0F2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97661" y="3970388"/>
            <a:ext cx="364402" cy="253373"/>
          </a:xfrm>
          <a:prstGeom prst="rect">
            <a:avLst/>
          </a:prstGeom>
        </p:spPr>
      </p:pic>
    </p:spTree>
    <p:extLst>
      <p:ext uri="{BB962C8B-B14F-4D97-AF65-F5344CB8AC3E}">
        <p14:creationId xmlns:p14="http://schemas.microsoft.com/office/powerpoint/2010/main" val="23540972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AB6DA-D97A-0DEE-98C7-469FF8C7B73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8215F2-194E-6E3C-602B-0848AB6EFCF8}"/>
              </a:ext>
            </a:extLst>
          </p:cNvPr>
          <p:cNvSpPr>
            <a:spLocks noGrp="1"/>
          </p:cNvSpPr>
          <p:nvPr>
            <p:ph type="sldNum" sz="quarter" idx="4"/>
          </p:nvPr>
        </p:nvSpPr>
        <p:spPr>
          <a:xfrm>
            <a:off x="8339248" y="4948584"/>
            <a:ext cx="519579" cy="226002"/>
          </a:xfrm>
        </p:spPr>
        <p:txBody>
          <a:bodyPr/>
          <a:lstStyle/>
          <a:p>
            <a:pPr marL="0" marR="0" lvl="0" indent="0" algn="r" defTabSz="171450" rtl="0" eaLnBrk="1" fontAlgn="auto" latinLnBrk="0" hangingPunct="1">
              <a:lnSpc>
                <a:spcPct val="100000"/>
              </a:lnSpc>
              <a:spcBef>
                <a:spcPts val="0"/>
              </a:spcBef>
              <a:spcAft>
                <a:spcPts val="0"/>
              </a:spcAft>
              <a:buClrTx/>
              <a:buSzTx/>
              <a:buFontTx/>
              <a:buNone/>
              <a:tabLst/>
              <a:defRPr/>
            </a:pPr>
            <a:fld id="{402EAA05-6333-46EE-AAC8-A5AD6A996142}" type="slidenum">
              <a:rPr kumimoji="0" lang="en-US" sz="1050" b="1" i="0" u="none" strike="noStrike" kern="1200" cap="none" spc="0" normalizeH="0" baseline="0" noProof="0" smtClean="0">
                <a:ln>
                  <a:noFill/>
                </a:ln>
                <a:solidFill>
                  <a:srgbClr val="768394"/>
                </a:solidFill>
                <a:effectLst/>
                <a:uLnTx/>
                <a:uFillTx/>
                <a:latin typeface="Calibri" panose="020F0502020204030204"/>
                <a:ea typeface="+mn-ea"/>
                <a:cs typeface="+mn-cs"/>
              </a:rPr>
              <a:pPr marL="0" marR="0" lvl="0" indent="0" algn="r" defTabSz="171450" rtl="0" eaLnBrk="1" fontAlgn="auto" latinLnBrk="0" hangingPunct="1">
                <a:lnSpc>
                  <a:spcPct val="100000"/>
                </a:lnSpc>
                <a:spcBef>
                  <a:spcPts val="0"/>
                </a:spcBef>
                <a:spcAft>
                  <a:spcPts val="0"/>
                </a:spcAft>
                <a:buClrTx/>
                <a:buSzTx/>
                <a:buFontTx/>
                <a:buNone/>
                <a:tabLst/>
                <a:defRPr/>
              </a:pPr>
              <a:t>39</a:t>
            </a:fld>
            <a:endParaRPr kumimoji="0" lang="en-US" sz="1050" b="1" i="0" u="none" strike="noStrike" kern="1200" cap="none" spc="0" normalizeH="0" baseline="0" noProof="0" dirty="0">
              <a:ln>
                <a:noFill/>
              </a:ln>
              <a:solidFill>
                <a:srgbClr val="768394"/>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547BFF6B-83DA-EDA9-B76F-8E56D63EE3BA}"/>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marL="0" marR="0" lvl="0" indent="0" algn="r" defTabSz="1828709" rtl="1" eaLnBrk="1" fontAlgn="auto" latinLnBrk="0" hangingPunct="1">
              <a:lnSpc>
                <a:spcPct val="115000"/>
              </a:lnSpc>
              <a:spcBef>
                <a:spcPct val="0"/>
              </a:spcBef>
              <a:spcAft>
                <a:spcPts val="300"/>
              </a:spcAft>
              <a:buClrTx/>
              <a:buSzTx/>
              <a:buFontTx/>
              <a:buNone/>
              <a:tabLst/>
              <a:defRPr/>
            </a:pPr>
            <a:r>
              <a:rPr kumimoji="0" lang="en-US" sz="1800" b="1" i="0" u="none" strike="noStrike" kern="100" cap="none" spc="0" normalizeH="0" baseline="0" noProof="0">
                <a:ln>
                  <a:noFill/>
                </a:ln>
                <a:solidFill>
                  <a:srgbClr val="002060"/>
                </a:solidFill>
                <a:effectLst/>
                <a:uLnTx/>
                <a:uFillTx/>
                <a:latin typeface="Aptos" panose="020B0004020202020204" pitchFamily="34" charset="0"/>
                <a:ea typeface="Aptos" panose="020B0004020202020204" pitchFamily="34" charset="0"/>
                <a:cs typeface="Sakkal Majalla" panose="02000000000000000000" pitchFamily="2" charset="-78"/>
              </a:rPr>
              <a:t>إطار الاستراتيجية</a:t>
            </a:r>
            <a:endParaRPr kumimoji="0" lang="en-US" sz="1800" b="1" i="0" u="none" strike="noStrike" kern="100" cap="none" spc="0" normalizeH="0" baseline="0" noProof="0" dirty="0">
              <a:ln>
                <a:noFill/>
              </a:ln>
              <a:solidFill>
                <a:srgbClr val="002060"/>
              </a:solidFill>
              <a:effectLst/>
              <a:uLnTx/>
              <a:uFillTx/>
              <a:latin typeface="Aptos" panose="020B0004020202020204" pitchFamily="34" charset="0"/>
              <a:ea typeface="Aptos" panose="020B0004020202020204" pitchFamily="34" charset="0"/>
              <a:cs typeface="Sakkal Majalla" panose="02000000000000000000" pitchFamily="2" charset="-78"/>
            </a:endParaRPr>
          </a:p>
        </p:txBody>
      </p:sp>
      <p:sp>
        <p:nvSpPr>
          <p:cNvPr id="4" name="Rectangle 3">
            <a:extLst>
              <a:ext uri="{FF2B5EF4-FFF2-40B4-BE49-F238E27FC236}">
                <a16:creationId xmlns:a16="http://schemas.microsoft.com/office/drawing/2014/main" id="{C90EA735-BE43-2481-DA42-896DA96746D5}"/>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marL="0" marR="0" lvl="0" indent="0" algn="r" defTabSz="171450" rtl="1" eaLnBrk="1" fontAlgn="auto" latinLnBrk="0" hangingPunct="1">
              <a:lnSpc>
                <a:spcPct val="100000"/>
              </a:lnSpc>
              <a:spcBef>
                <a:spcPts val="0"/>
              </a:spcBef>
              <a:spcAft>
                <a:spcPts val="0"/>
              </a:spcAft>
              <a:buClrTx/>
              <a:buSzTx/>
              <a:buFontTx/>
              <a:buNone/>
              <a:tabLst/>
              <a:defRPr/>
            </a:pPr>
            <a:endParaRPr kumimoji="0" lang="en-US" sz="253"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Google Shape;14058;p144">
            <a:extLst>
              <a:ext uri="{FF2B5EF4-FFF2-40B4-BE49-F238E27FC236}">
                <a16:creationId xmlns:a16="http://schemas.microsoft.com/office/drawing/2014/main" id="{37A92BC3-8802-FC82-40CA-50411518E046}"/>
              </a:ext>
            </a:extLst>
          </p:cNvPr>
          <p:cNvSpPr/>
          <p:nvPr/>
        </p:nvSpPr>
        <p:spPr>
          <a:xfrm flipH="1">
            <a:off x="7588884" y="1046988"/>
            <a:ext cx="567466" cy="603264"/>
          </a:xfrm>
          <a:custGeom>
            <a:avLst/>
            <a:gdLst/>
            <a:ahLst/>
            <a:cxnLst/>
            <a:rect l="l" t="t" r="r" b="b"/>
            <a:pathLst>
              <a:path w="19516" h="22004" extrusionOk="0">
                <a:moveTo>
                  <a:pt x="9758" y="0"/>
                </a:moveTo>
                <a:cubicBezTo>
                  <a:pt x="9456" y="0"/>
                  <a:pt x="9153" y="80"/>
                  <a:pt x="8879" y="240"/>
                </a:cubicBezTo>
                <a:lnTo>
                  <a:pt x="867" y="4851"/>
                </a:lnTo>
                <a:cubicBezTo>
                  <a:pt x="320" y="5170"/>
                  <a:pt x="0" y="5741"/>
                  <a:pt x="0" y="6380"/>
                </a:cubicBezTo>
                <a:lnTo>
                  <a:pt x="0" y="15624"/>
                </a:lnTo>
                <a:cubicBezTo>
                  <a:pt x="0" y="16263"/>
                  <a:pt x="320" y="16834"/>
                  <a:pt x="867" y="17131"/>
                </a:cubicBezTo>
                <a:lnTo>
                  <a:pt x="8879" y="21764"/>
                </a:lnTo>
                <a:cubicBezTo>
                  <a:pt x="9153" y="21924"/>
                  <a:pt x="9456" y="22004"/>
                  <a:pt x="9758" y="22004"/>
                </a:cubicBezTo>
                <a:cubicBezTo>
                  <a:pt x="10060" y="22004"/>
                  <a:pt x="10363" y="21924"/>
                  <a:pt x="10637" y="21764"/>
                </a:cubicBezTo>
                <a:lnTo>
                  <a:pt x="18648" y="17131"/>
                </a:lnTo>
                <a:cubicBezTo>
                  <a:pt x="19196" y="16834"/>
                  <a:pt x="19516" y="16263"/>
                  <a:pt x="19516" y="15624"/>
                </a:cubicBezTo>
                <a:lnTo>
                  <a:pt x="19516" y="6380"/>
                </a:lnTo>
                <a:cubicBezTo>
                  <a:pt x="19516" y="5741"/>
                  <a:pt x="19196" y="5170"/>
                  <a:pt x="18648" y="4851"/>
                </a:cubicBezTo>
                <a:lnTo>
                  <a:pt x="10637" y="240"/>
                </a:lnTo>
                <a:cubicBezTo>
                  <a:pt x="10363" y="80"/>
                  <a:pt x="10060" y="0"/>
                  <a:pt x="9758" y="0"/>
                </a:cubicBez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chemeClr val="accent1"/>
              </a:solidFill>
            </a:endParaRPr>
          </a:p>
        </p:txBody>
      </p:sp>
      <p:sp>
        <p:nvSpPr>
          <p:cNvPr id="43" name="Google Shape;14059;p144">
            <a:extLst>
              <a:ext uri="{FF2B5EF4-FFF2-40B4-BE49-F238E27FC236}">
                <a16:creationId xmlns:a16="http://schemas.microsoft.com/office/drawing/2014/main" id="{707CB179-170E-7BF6-820F-30E302C0BB26}"/>
              </a:ext>
            </a:extLst>
          </p:cNvPr>
          <p:cNvSpPr/>
          <p:nvPr/>
        </p:nvSpPr>
        <p:spPr>
          <a:xfrm flipH="1">
            <a:off x="5952530" y="3825423"/>
            <a:ext cx="567466" cy="603456"/>
          </a:xfrm>
          <a:custGeom>
            <a:avLst/>
            <a:gdLst/>
            <a:ahLst/>
            <a:cxnLst/>
            <a:rect l="l" t="t" r="r" b="b"/>
            <a:pathLst>
              <a:path w="19516" h="22011" extrusionOk="0">
                <a:moveTo>
                  <a:pt x="9758" y="1"/>
                </a:moveTo>
                <a:cubicBezTo>
                  <a:pt x="9456" y="1"/>
                  <a:pt x="9153" y="75"/>
                  <a:pt x="8879" y="223"/>
                </a:cubicBezTo>
                <a:lnTo>
                  <a:pt x="868" y="4857"/>
                </a:lnTo>
                <a:cubicBezTo>
                  <a:pt x="320" y="5177"/>
                  <a:pt x="0" y="5747"/>
                  <a:pt x="0" y="6363"/>
                </a:cubicBezTo>
                <a:lnTo>
                  <a:pt x="0" y="15630"/>
                </a:lnTo>
                <a:cubicBezTo>
                  <a:pt x="0" y="16247"/>
                  <a:pt x="320" y="16817"/>
                  <a:pt x="868" y="17137"/>
                </a:cubicBezTo>
                <a:lnTo>
                  <a:pt x="8879" y="21770"/>
                </a:lnTo>
                <a:cubicBezTo>
                  <a:pt x="9153" y="21930"/>
                  <a:pt x="9456" y="22010"/>
                  <a:pt x="9758" y="22010"/>
                </a:cubicBezTo>
                <a:cubicBezTo>
                  <a:pt x="10060" y="22010"/>
                  <a:pt x="10363" y="21930"/>
                  <a:pt x="10637" y="21770"/>
                </a:cubicBezTo>
                <a:lnTo>
                  <a:pt x="18648" y="17137"/>
                </a:lnTo>
                <a:cubicBezTo>
                  <a:pt x="19196" y="16817"/>
                  <a:pt x="19516" y="16247"/>
                  <a:pt x="19516" y="15630"/>
                </a:cubicBezTo>
                <a:lnTo>
                  <a:pt x="19516" y="6363"/>
                </a:lnTo>
                <a:cubicBezTo>
                  <a:pt x="19516" y="5747"/>
                  <a:pt x="19196" y="5177"/>
                  <a:pt x="18648" y="4857"/>
                </a:cubicBezTo>
                <a:lnTo>
                  <a:pt x="10637" y="223"/>
                </a:lnTo>
                <a:cubicBezTo>
                  <a:pt x="10363" y="75"/>
                  <a:pt x="10060" y="1"/>
                  <a:pt x="9758" y="1"/>
                </a:cubicBez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chemeClr val="accent1"/>
              </a:solidFill>
            </a:endParaRPr>
          </a:p>
        </p:txBody>
      </p:sp>
      <p:sp>
        <p:nvSpPr>
          <p:cNvPr id="44" name="Google Shape;14060;p144">
            <a:extLst>
              <a:ext uri="{FF2B5EF4-FFF2-40B4-BE49-F238E27FC236}">
                <a16:creationId xmlns:a16="http://schemas.microsoft.com/office/drawing/2014/main" id="{435DF7E0-1024-EDB5-36D1-42D07C5E5390}"/>
              </a:ext>
            </a:extLst>
          </p:cNvPr>
          <p:cNvSpPr/>
          <p:nvPr/>
        </p:nvSpPr>
        <p:spPr>
          <a:xfrm flipH="1">
            <a:off x="4333910" y="1046988"/>
            <a:ext cx="567496" cy="603264"/>
          </a:xfrm>
          <a:custGeom>
            <a:avLst/>
            <a:gdLst/>
            <a:ahLst/>
            <a:cxnLst/>
            <a:rect l="l" t="t" r="r" b="b"/>
            <a:pathLst>
              <a:path w="19517" h="22004" extrusionOk="0">
                <a:moveTo>
                  <a:pt x="9759" y="0"/>
                </a:moveTo>
                <a:cubicBezTo>
                  <a:pt x="9456" y="0"/>
                  <a:pt x="9154" y="80"/>
                  <a:pt x="8880" y="240"/>
                </a:cubicBezTo>
                <a:lnTo>
                  <a:pt x="868" y="4851"/>
                </a:lnTo>
                <a:cubicBezTo>
                  <a:pt x="320" y="5170"/>
                  <a:pt x="1" y="5741"/>
                  <a:pt x="1" y="6380"/>
                </a:cubicBezTo>
                <a:lnTo>
                  <a:pt x="1" y="15624"/>
                </a:lnTo>
                <a:cubicBezTo>
                  <a:pt x="1" y="16263"/>
                  <a:pt x="320" y="16834"/>
                  <a:pt x="868" y="17131"/>
                </a:cubicBezTo>
                <a:lnTo>
                  <a:pt x="8880" y="21764"/>
                </a:lnTo>
                <a:cubicBezTo>
                  <a:pt x="9154" y="21924"/>
                  <a:pt x="9456" y="22004"/>
                  <a:pt x="9759" y="22004"/>
                </a:cubicBezTo>
                <a:cubicBezTo>
                  <a:pt x="10061" y="22004"/>
                  <a:pt x="10363" y="21924"/>
                  <a:pt x="10637" y="21764"/>
                </a:cubicBezTo>
                <a:lnTo>
                  <a:pt x="18649" y="17131"/>
                </a:lnTo>
                <a:cubicBezTo>
                  <a:pt x="19197" y="16834"/>
                  <a:pt x="19516" y="16263"/>
                  <a:pt x="19516" y="15624"/>
                </a:cubicBezTo>
                <a:lnTo>
                  <a:pt x="19516" y="6380"/>
                </a:lnTo>
                <a:cubicBezTo>
                  <a:pt x="19516" y="5741"/>
                  <a:pt x="19197" y="5170"/>
                  <a:pt x="18649" y="4851"/>
                </a:cubicBezTo>
                <a:lnTo>
                  <a:pt x="10637" y="240"/>
                </a:lnTo>
                <a:cubicBezTo>
                  <a:pt x="10363" y="80"/>
                  <a:pt x="10061" y="0"/>
                  <a:pt x="9759" y="0"/>
                </a:cubicBez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chemeClr val="accent1"/>
              </a:solidFill>
            </a:endParaRPr>
          </a:p>
        </p:txBody>
      </p:sp>
      <p:sp>
        <p:nvSpPr>
          <p:cNvPr id="47" name="Google Shape;14061;p144">
            <a:extLst>
              <a:ext uri="{FF2B5EF4-FFF2-40B4-BE49-F238E27FC236}">
                <a16:creationId xmlns:a16="http://schemas.microsoft.com/office/drawing/2014/main" id="{BA4FD66F-CEF1-49C8-CEA2-EC6218574579}"/>
              </a:ext>
            </a:extLst>
          </p:cNvPr>
          <p:cNvSpPr/>
          <p:nvPr/>
        </p:nvSpPr>
        <p:spPr>
          <a:xfrm flipH="1">
            <a:off x="2621810" y="3841332"/>
            <a:ext cx="568135" cy="603430"/>
          </a:xfrm>
          <a:custGeom>
            <a:avLst/>
            <a:gdLst/>
            <a:ahLst/>
            <a:cxnLst/>
            <a:rect l="l" t="t" r="r" b="b"/>
            <a:pathLst>
              <a:path w="19539" h="22010" extrusionOk="0">
                <a:moveTo>
                  <a:pt x="9761" y="1"/>
                </a:moveTo>
                <a:cubicBezTo>
                  <a:pt x="9461" y="1"/>
                  <a:pt x="9164" y="80"/>
                  <a:pt x="8902" y="240"/>
                </a:cubicBezTo>
                <a:lnTo>
                  <a:pt x="867" y="4874"/>
                </a:lnTo>
                <a:cubicBezTo>
                  <a:pt x="342" y="5171"/>
                  <a:pt x="0" y="5741"/>
                  <a:pt x="0" y="6380"/>
                </a:cubicBezTo>
                <a:lnTo>
                  <a:pt x="0" y="15647"/>
                </a:lnTo>
                <a:cubicBezTo>
                  <a:pt x="0" y="16264"/>
                  <a:pt x="342" y="16834"/>
                  <a:pt x="867" y="17154"/>
                </a:cubicBezTo>
                <a:lnTo>
                  <a:pt x="8902" y="21787"/>
                </a:lnTo>
                <a:cubicBezTo>
                  <a:pt x="9164" y="21936"/>
                  <a:pt x="9461" y="22010"/>
                  <a:pt x="9761" y="22010"/>
                </a:cubicBezTo>
                <a:cubicBezTo>
                  <a:pt x="10060" y="22010"/>
                  <a:pt x="10363" y="21936"/>
                  <a:pt x="10637" y="21787"/>
                </a:cubicBezTo>
                <a:lnTo>
                  <a:pt x="18671" y="17154"/>
                </a:lnTo>
                <a:cubicBezTo>
                  <a:pt x="19196" y="16834"/>
                  <a:pt x="19539" y="16264"/>
                  <a:pt x="19539" y="15647"/>
                </a:cubicBezTo>
                <a:lnTo>
                  <a:pt x="19539" y="6380"/>
                </a:lnTo>
                <a:cubicBezTo>
                  <a:pt x="19539" y="5741"/>
                  <a:pt x="19196" y="5171"/>
                  <a:pt x="18671" y="4874"/>
                </a:cubicBezTo>
                <a:lnTo>
                  <a:pt x="10637" y="240"/>
                </a:lnTo>
                <a:cubicBezTo>
                  <a:pt x="10363" y="80"/>
                  <a:pt x="10060" y="1"/>
                  <a:pt x="9761" y="1"/>
                </a:cubicBez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chemeClr val="accent1"/>
              </a:solidFill>
            </a:endParaRPr>
          </a:p>
        </p:txBody>
      </p:sp>
      <p:sp>
        <p:nvSpPr>
          <p:cNvPr id="48" name="Google Shape;14062;p144">
            <a:extLst>
              <a:ext uri="{FF2B5EF4-FFF2-40B4-BE49-F238E27FC236}">
                <a16:creationId xmlns:a16="http://schemas.microsoft.com/office/drawing/2014/main" id="{D5F6733B-1AC5-FB95-67D9-F3FDA2EB2E0A}"/>
              </a:ext>
            </a:extLst>
          </p:cNvPr>
          <p:cNvSpPr/>
          <p:nvPr/>
        </p:nvSpPr>
        <p:spPr>
          <a:xfrm flipH="1">
            <a:off x="885900" y="1046988"/>
            <a:ext cx="567466" cy="603264"/>
          </a:xfrm>
          <a:custGeom>
            <a:avLst/>
            <a:gdLst/>
            <a:ahLst/>
            <a:cxnLst/>
            <a:rect l="l" t="t" r="r" b="b"/>
            <a:pathLst>
              <a:path w="19516" h="22004" extrusionOk="0">
                <a:moveTo>
                  <a:pt x="9758" y="0"/>
                </a:moveTo>
                <a:cubicBezTo>
                  <a:pt x="9456" y="0"/>
                  <a:pt x="9153" y="80"/>
                  <a:pt x="8879" y="240"/>
                </a:cubicBezTo>
                <a:lnTo>
                  <a:pt x="868" y="4851"/>
                </a:lnTo>
                <a:cubicBezTo>
                  <a:pt x="320" y="5170"/>
                  <a:pt x="0" y="5741"/>
                  <a:pt x="0" y="6380"/>
                </a:cubicBezTo>
                <a:lnTo>
                  <a:pt x="0" y="15624"/>
                </a:lnTo>
                <a:cubicBezTo>
                  <a:pt x="0" y="16263"/>
                  <a:pt x="320" y="16834"/>
                  <a:pt x="868" y="17131"/>
                </a:cubicBezTo>
                <a:lnTo>
                  <a:pt x="8879" y="21764"/>
                </a:lnTo>
                <a:cubicBezTo>
                  <a:pt x="9153" y="21924"/>
                  <a:pt x="9456" y="22004"/>
                  <a:pt x="9758" y="22004"/>
                </a:cubicBezTo>
                <a:cubicBezTo>
                  <a:pt x="10061" y="22004"/>
                  <a:pt x="10363" y="21924"/>
                  <a:pt x="10637" y="21764"/>
                </a:cubicBezTo>
                <a:lnTo>
                  <a:pt x="18649" y="17131"/>
                </a:lnTo>
                <a:cubicBezTo>
                  <a:pt x="19196" y="16834"/>
                  <a:pt x="19516" y="16263"/>
                  <a:pt x="19516" y="15624"/>
                </a:cubicBezTo>
                <a:lnTo>
                  <a:pt x="19516" y="6380"/>
                </a:lnTo>
                <a:cubicBezTo>
                  <a:pt x="19516" y="5741"/>
                  <a:pt x="19196" y="5170"/>
                  <a:pt x="18649" y="4851"/>
                </a:cubicBezTo>
                <a:lnTo>
                  <a:pt x="10637" y="240"/>
                </a:lnTo>
                <a:cubicBezTo>
                  <a:pt x="10363" y="80"/>
                  <a:pt x="10061" y="0"/>
                  <a:pt x="9758" y="0"/>
                </a:cubicBez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chemeClr val="accent1"/>
              </a:solidFill>
            </a:endParaRPr>
          </a:p>
        </p:txBody>
      </p:sp>
      <p:grpSp>
        <p:nvGrpSpPr>
          <p:cNvPr id="102" name="مجموعة 101">
            <a:extLst>
              <a:ext uri="{FF2B5EF4-FFF2-40B4-BE49-F238E27FC236}">
                <a16:creationId xmlns:a16="http://schemas.microsoft.com/office/drawing/2014/main" id="{282960FE-7A21-5925-1A91-2ED2AEF483FF}"/>
              </a:ext>
            </a:extLst>
          </p:cNvPr>
          <p:cNvGrpSpPr/>
          <p:nvPr/>
        </p:nvGrpSpPr>
        <p:grpSpPr>
          <a:xfrm flipH="1">
            <a:off x="221036" y="2334771"/>
            <a:ext cx="8592440" cy="758004"/>
            <a:chOff x="1203960" y="2615337"/>
            <a:chExt cx="6448070" cy="393641"/>
          </a:xfrm>
        </p:grpSpPr>
        <p:sp>
          <p:nvSpPr>
            <p:cNvPr id="32" name="Google Shape;14053;p144">
              <a:extLst>
                <a:ext uri="{FF2B5EF4-FFF2-40B4-BE49-F238E27FC236}">
                  <a16:creationId xmlns:a16="http://schemas.microsoft.com/office/drawing/2014/main" id="{6EA1CA1E-FC4C-2573-FE46-2240447F98D6}"/>
                </a:ext>
              </a:extLst>
            </p:cNvPr>
            <p:cNvSpPr/>
            <p:nvPr/>
          </p:nvSpPr>
          <p:spPr>
            <a:xfrm>
              <a:off x="1203960" y="2615337"/>
              <a:ext cx="1289783" cy="393641"/>
            </a:xfrm>
            <a:custGeom>
              <a:avLst/>
              <a:gdLst/>
              <a:ahLst/>
              <a:cxnLst/>
              <a:rect l="l" t="t" r="r" b="b"/>
              <a:pathLst>
                <a:path w="44351" h="14358" extrusionOk="0">
                  <a:moveTo>
                    <a:pt x="1599" y="0"/>
                  </a:moveTo>
                  <a:cubicBezTo>
                    <a:pt x="708" y="0"/>
                    <a:pt x="1" y="708"/>
                    <a:pt x="1" y="1598"/>
                  </a:cubicBezTo>
                  <a:lnTo>
                    <a:pt x="1" y="5706"/>
                  </a:lnTo>
                  <a:lnTo>
                    <a:pt x="1484" y="7190"/>
                  </a:lnTo>
                  <a:lnTo>
                    <a:pt x="1" y="8674"/>
                  </a:lnTo>
                  <a:lnTo>
                    <a:pt x="1" y="12759"/>
                  </a:lnTo>
                  <a:cubicBezTo>
                    <a:pt x="1" y="13650"/>
                    <a:pt x="708" y="14357"/>
                    <a:pt x="1599" y="14357"/>
                  </a:cubicBezTo>
                  <a:lnTo>
                    <a:pt x="41269" y="14357"/>
                  </a:lnTo>
                  <a:cubicBezTo>
                    <a:pt x="42136" y="14357"/>
                    <a:pt x="42867" y="13650"/>
                    <a:pt x="42867" y="12759"/>
                  </a:cubicBezTo>
                  <a:lnTo>
                    <a:pt x="42867" y="8674"/>
                  </a:lnTo>
                  <a:lnTo>
                    <a:pt x="44350" y="7190"/>
                  </a:lnTo>
                  <a:lnTo>
                    <a:pt x="42867" y="5706"/>
                  </a:lnTo>
                  <a:lnTo>
                    <a:pt x="42867" y="1598"/>
                  </a:lnTo>
                  <a:cubicBezTo>
                    <a:pt x="42867" y="708"/>
                    <a:pt x="42136" y="0"/>
                    <a:pt x="41269"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5" name="Google Shape;14054;p144">
              <a:extLst>
                <a:ext uri="{FF2B5EF4-FFF2-40B4-BE49-F238E27FC236}">
                  <a16:creationId xmlns:a16="http://schemas.microsoft.com/office/drawing/2014/main" id="{B0405BCE-504B-16FE-8980-297521DB7C2E}"/>
                </a:ext>
              </a:extLst>
            </p:cNvPr>
            <p:cNvSpPr/>
            <p:nvPr/>
          </p:nvSpPr>
          <p:spPr>
            <a:xfrm>
              <a:off x="2493713" y="2615337"/>
              <a:ext cx="1289754" cy="393641"/>
            </a:xfrm>
            <a:custGeom>
              <a:avLst/>
              <a:gdLst/>
              <a:ahLst/>
              <a:cxnLst/>
              <a:rect l="l" t="t" r="r" b="b"/>
              <a:pathLst>
                <a:path w="44350" h="14358" extrusionOk="0">
                  <a:moveTo>
                    <a:pt x="42866" y="5706"/>
                  </a:moveTo>
                  <a:lnTo>
                    <a:pt x="42866" y="1598"/>
                  </a:lnTo>
                  <a:cubicBezTo>
                    <a:pt x="42866" y="708"/>
                    <a:pt x="42136" y="0"/>
                    <a:pt x="41268" y="0"/>
                  </a:cubicBezTo>
                  <a:lnTo>
                    <a:pt x="1598" y="0"/>
                  </a:lnTo>
                  <a:cubicBezTo>
                    <a:pt x="708" y="0"/>
                    <a:pt x="0" y="708"/>
                    <a:pt x="0" y="1598"/>
                  </a:cubicBezTo>
                  <a:lnTo>
                    <a:pt x="0" y="5706"/>
                  </a:lnTo>
                  <a:lnTo>
                    <a:pt x="1484" y="7190"/>
                  </a:lnTo>
                  <a:lnTo>
                    <a:pt x="0" y="8674"/>
                  </a:lnTo>
                  <a:lnTo>
                    <a:pt x="0" y="12759"/>
                  </a:lnTo>
                  <a:cubicBezTo>
                    <a:pt x="0" y="13650"/>
                    <a:pt x="708" y="14357"/>
                    <a:pt x="1598" y="14357"/>
                  </a:cubicBezTo>
                  <a:lnTo>
                    <a:pt x="41268" y="14357"/>
                  </a:lnTo>
                  <a:cubicBezTo>
                    <a:pt x="42136" y="14357"/>
                    <a:pt x="42866" y="13650"/>
                    <a:pt x="42866" y="12759"/>
                  </a:cubicBezTo>
                  <a:lnTo>
                    <a:pt x="42866" y="8674"/>
                  </a:lnTo>
                  <a:lnTo>
                    <a:pt x="44350" y="7190"/>
                  </a:lnTo>
                  <a:lnTo>
                    <a:pt x="42866" y="5706"/>
                  </a:lnTo>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7" name="Google Shape;14055;p144">
              <a:extLst>
                <a:ext uri="{FF2B5EF4-FFF2-40B4-BE49-F238E27FC236}">
                  <a16:creationId xmlns:a16="http://schemas.microsoft.com/office/drawing/2014/main" id="{F8018A7C-254C-99D4-933A-F4F83202D2C0}"/>
                </a:ext>
              </a:extLst>
            </p:cNvPr>
            <p:cNvSpPr/>
            <p:nvPr/>
          </p:nvSpPr>
          <p:spPr>
            <a:xfrm>
              <a:off x="3783437" y="2615337"/>
              <a:ext cx="1289114" cy="393641"/>
            </a:xfrm>
            <a:custGeom>
              <a:avLst/>
              <a:gdLst/>
              <a:ahLst/>
              <a:cxnLst/>
              <a:rect l="l" t="t" r="r" b="b"/>
              <a:pathLst>
                <a:path w="44328" h="14358" extrusionOk="0">
                  <a:moveTo>
                    <a:pt x="42844" y="5706"/>
                  </a:moveTo>
                  <a:lnTo>
                    <a:pt x="42844" y="1598"/>
                  </a:lnTo>
                  <a:cubicBezTo>
                    <a:pt x="42844" y="708"/>
                    <a:pt x="42136" y="0"/>
                    <a:pt x="41246" y="0"/>
                  </a:cubicBezTo>
                  <a:lnTo>
                    <a:pt x="1599" y="0"/>
                  </a:lnTo>
                  <a:cubicBezTo>
                    <a:pt x="708" y="0"/>
                    <a:pt x="1" y="708"/>
                    <a:pt x="1" y="1598"/>
                  </a:cubicBezTo>
                  <a:lnTo>
                    <a:pt x="1" y="5706"/>
                  </a:lnTo>
                  <a:lnTo>
                    <a:pt x="1485" y="7190"/>
                  </a:lnTo>
                  <a:lnTo>
                    <a:pt x="1" y="8674"/>
                  </a:lnTo>
                  <a:lnTo>
                    <a:pt x="1" y="12759"/>
                  </a:lnTo>
                  <a:cubicBezTo>
                    <a:pt x="1" y="13650"/>
                    <a:pt x="708" y="14357"/>
                    <a:pt x="1599" y="14357"/>
                  </a:cubicBezTo>
                  <a:lnTo>
                    <a:pt x="41246" y="14357"/>
                  </a:lnTo>
                  <a:cubicBezTo>
                    <a:pt x="42136" y="14357"/>
                    <a:pt x="42844" y="13650"/>
                    <a:pt x="42844" y="12759"/>
                  </a:cubicBezTo>
                  <a:lnTo>
                    <a:pt x="42844" y="8674"/>
                  </a:lnTo>
                  <a:lnTo>
                    <a:pt x="44328" y="7190"/>
                  </a:lnTo>
                  <a:lnTo>
                    <a:pt x="42844" y="5706"/>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lang="en-US" dirty="0"/>
            </a:p>
          </p:txBody>
        </p:sp>
        <p:sp>
          <p:nvSpPr>
            <p:cNvPr id="38" name="Google Shape;14056;p144">
              <a:extLst>
                <a:ext uri="{FF2B5EF4-FFF2-40B4-BE49-F238E27FC236}">
                  <a16:creationId xmlns:a16="http://schemas.microsoft.com/office/drawing/2014/main" id="{5D083528-7EB6-50D2-ED6D-131D1C942D4B}"/>
                </a:ext>
              </a:extLst>
            </p:cNvPr>
            <p:cNvSpPr/>
            <p:nvPr/>
          </p:nvSpPr>
          <p:spPr>
            <a:xfrm>
              <a:off x="5072523" y="2615337"/>
              <a:ext cx="1289783" cy="393641"/>
            </a:xfrm>
            <a:custGeom>
              <a:avLst/>
              <a:gdLst/>
              <a:ahLst/>
              <a:cxnLst/>
              <a:rect l="l" t="t" r="r" b="b"/>
              <a:pathLst>
                <a:path w="44351" h="14358" extrusionOk="0">
                  <a:moveTo>
                    <a:pt x="42867" y="5706"/>
                  </a:moveTo>
                  <a:lnTo>
                    <a:pt x="42867" y="1598"/>
                  </a:lnTo>
                  <a:cubicBezTo>
                    <a:pt x="42867" y="708"/>
                    <a:pt x="42159" y="0"/>
                    <a:pt x="41269" y="0"/>
                  </a:cubicBezTo>
                  <a:lnTo>
                    <a:pt x="1598" y="0"/>
                  </a:lnTo>
                  <a:cubicBezTo>
                    <a:pt x="731" y="0"/>
                    <a:pt x="1" y="708"/>
                    <a:pt x="1" y="1598"/>
                  </a:cubicBezTo>
                  <a:lnTo>
                    <a:pt x="1" y="5706"/>
                  </a:lnTo>
                  <a:lnTo>
                    <a:pt x="1507" y="7190"/>
                  </a:lnTo>
                  <a:lnTo>
                    <a:pt x="1" y="8674"/>
                  </a:lnTo>
                  <a:lnTo>
                    <a:pt x="1" y="12759"/>
                  </a:lnTo>
                  <a:cubicBezTo>
                    <a:pt x="1" y="13650"/>
                    <a:pt x="731" y="14357"/>
                    <a:pt x="1598" y="14357"/>
                  </a:cubicBezTo>
                  <a:lnTo>
                    <a:pt x="41269" y="14357"/>
                  </a:lnTo>
                  <a:cubicBezTo>
                    <a:pt x="42159" y="14357"/>
                    <a:pt x="42867" y="13650"/>
                    <a:pt x="42867" y="12759"/>
                  </a:cubicBezTo>
                  <a:lnTo>
                    <a:pt x="42867" y="8674"/>
                  </a:lnTo>
                  <a:lnTo>
                    <a:pt x="44350" y="7190"/>
                  </a:lnTo>
                  <a:lnTo>
                    <a:pt x="42867" y="570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lang="en-US" dirty="0"/>
            </a:p>
          </p:txBody>
        </p:sp>
        <p:sp>
          <p:nvSpPr>
            <p:cNvPr id="39" name="Google Shape;14057;p144">
              <a:extLst>
                <a:ext uri="{FF2B5EF4-FFF2-40B4-BE49-F238E27FC236}">
                  <a16:creationId xmlns:a16="http://schemas.microsoft.com/office/drawing/2014/main" id="{B0B3B056-3747-3816-22CC-1A6B9F62E7DF}"/>
                </a:ext>
              </a:extLst>
            </p:cNvPr>
            <p:cNvSpPr/>
            <p:nvPr/>
          </p:nvSpPr>
          <p:spPr>
            <a:xfrm>
              <a:off x="6362276" y="2615337"/>
              <a:ext cx="1289754" cy="393641"/>
            </a:xfrm>
            <a:custGeom>
              <a:avLst/>
              <a:gdLst/>
              <a:ahLst/>
              <a:cxnLst/>
              <a:rect l="l" t="t" r="r" b="b"/>
              <a:pathLst>
                <a:path w="44350" h="14358" extrusionOk="0">
                  <a:moveTo>
                    <a:pt x="42866" y="5706"/>
                  </a:moveTo>
                  <a:lnTo>
                    <a:pt x="42866" y="1598"/>
                  </a:lnTo>
                  <a:cubicBezTo>
                    <a:pt x="42866" y="708"/>
                    <a:pt x="42159" y="0"/>
                    <a:pt x="41268" y="0"/>
                  </a:cubicBezTo>
                  <a:lnTo>
                    <a:pt x="1598" y="0"/>
                  </a:lnTo>
                  <a:cubicBezTo>
                    <a:pt x="731" y="0"/>
                    <a:pt x="0" y="708"/>
                    <a:pt x="0" y="1598"/>
                  </a:cubicBezTo>
                  <a:lnTo>
                    <a:pt x="0" y="5706"/>
                  </a:lnTo>
                  <a:lnTo>
                    <a:pt x="1484" y="7190"/>
                  </a:lnTo>
                  <a:lnTo>
                    <a:pt x="0" y="8674"/>
                  </a:lnTo>
                  <a:lnTo>
                    <a:pt x="0" y="12759"/>
                  </a:lnTo>
                  <a:cubicBezTo>
                    <a:pt x="0" y="13650"/>
                    <a:pt x="731" y="14357"/>
                    <a:pt x="1598" y="14357"/>
                  </a:cubicBezTo>
                  <a:lnTo>
                    <a:pt x="41268" y="14357"/>
                  </a:lnTo>
                  <a:cubicBezTo>
                    <a:pt x="42159" y="14357"/>
                    <a:pt x="42866" y="13650"/>
                    <a:pt x="42866" y="12759"/>
                  </a:cubicBezTo>
                  <a:lnTo>
                    <a:pt x="42866" y="8674"/>
                  </a:lnTo>
                  <a:lnTo>
                    <a:pt x="44350" y="7190"/>
                  </a:lnTo>
                  <a:lnTo>
                    <a:pt x="42866" y="5706"/>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lang="en-US" dirty="0"/>
            </a:p>
          </p:txBody>
        </p:sp>
      </p:grpSp>
      <p:sp>
        <p:nvSpPr>
          <p:cNvPr id="50" name="Google Shape;14063;p144">
            <a:extLst>
              <a:ext uri="{FF2B5EF4-FFF2-40B4-BE49-F238E27FC236}">
                <a16:creationId xmlns:a16="http://schemas.microsoft.com/office/drawing/2014/main" id="{8AC9641E-790D-088D-1B2B-F0EE8D0FBFFB}"/>
              </a:ext>
            </a:extLst>
          </p:cNvPr>
          <p:cNvSpPr/>
          <p:nvPr/>
        </p:nvSpPr>
        <p:spPr>
          <a:xfrm flipH="1">
            <a:off x="7821242" y="2155036"/>
            <a:ext cx="102785" cy="96914"/>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1" name="Google Shape;14064;p144">
            <a:extLst>
              <a:ext uri="{FF2B5EF4-FFF2-40B4-BE49-F238E27FC236}">
                <a16:creationId xmlns:a16="http://schemas.microsoft.com/office/drawing/2014/main" id="{E424A753-E671-446C-5A1E-38DAA5D218C4}"/>
              </a:ext>
            </a:extLst>
          </p:cNvPr>
          <p:cNvSpPr/>
          <p:nvPr/>
        </p:nvSpPr>
        <p:spPr>
          <a:xfrm flipH="1">
            <a:off x="4566295" y="2155036"/>
            <a:ext cx="102785" cy="96914"/>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3" name="Google Shape;14065;p144">
            <a:extLst>
              <a:ext uri="{FF2B5EF4-FFF2-40B4-BE49-F238E27FC236}">
                <a16:creationId xmlns:a16="http://schemas.microsoft.com/office/drawing/2014/main" id="{520D5012-C54E-3525-6A08-A6A81BE4271F}"/>
              </a:ext>
            </a:extLst>
          </p:cNvPr>
          <p:cNvSpPr/>
          <p:nvPr/>
        </p:nvSpPr>
        <p:spPr>
          <a:xfrm flipH="1">
            <a:off x="1118299" y="2155036"/>
            <a:ext cx="102785" cy="96914"/>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6" name="Google Shape;14066;p144">
            <a:extLst>
              <a:ext uri="{FF2B5EF4-FFF2-40B4-BE49-F238E27FC236}">
                <a16:creationId xmlns:a16="http://schemas.microsoft.com/office/drawing/2014/main" id="{EC2CCF59-73E3-1E4C-E0A4-68ADEBB9FE81}"/>
              </a:ext>
            </a:extLst>
          </p:cNvPr>
          <p:cNvSpPr/>
          <p:nvPr/>
        </p:nvSpPr>
        <p:spPr>
          <a:xfrm flipH="1">
            <a:off x="6198509" y="3147742"/>
            <a:ext cx="102785" cy="96914"/>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7" name="Google Shape;14067;p144">
            <a:extLst>
              <a:ext uri="{FF2B5EF4-FFF2-40B4-BE49-F238E27FC236}">
                <a16:creationId xmlns:a16="http://schemas.microsoft.com/office/drawing/2014/main" id="{B77543BD-738B-023F-6353-8E2BC42C8686}"/>
              </a:ext>
            </a:extLst>
          </p:cNvPr>
          <p:cNvSpPr/>
          <p:nvPr/>
        </p:nvSpPr>
        <p:spPr>
          <a:xfrm flipH="1">
            <a:off x="2868110" y="3194520"/>
            <a:ext cx="102785" cy="96914"/>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0" name="Google Shape;14069;p144">
            <a:extLst>
              <a:ext uri="{FF2B5EF4-FFF2-40B4-BE49-F238E27FC236}">
                <a16:creationId xmlns:a16="http://schemas.microsoft.com/office/drawing/2014/main" id="{4147784E-06F1-A489-ACC9-237E45C950C2}"/>
              </a:ext>
            </a:extLst>
          </p:cNvPr>
          <p:cNvSpPr/>
          <p:nvPr/>
        </p:nvSpPr>
        <p:spPr>
          <a:xfrm flipH="1">
            <a:off x="7821242" y="1691378"/>
            <a:ext cx="102785" cy="96914"/>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1" name="Google Shape;14070;p144">
            <a:extLst>
              <a:ext uri="{FF2B5EF4-FFF2-40B4-BE49-F238E27FC236}">
                <a16:creationId xmlns:a16="http://schemas.microsoft.com/office/drawing/2014/main" id="{02FB452A-0303-C262-AB7A-B015A4B72901}"/>
              </a:ext>
            </a:extLst>
          </p:cNvPr>
          <p:cNvSpPr/>
          <p:nvPr/>
        </p:nvSpPr>
        <p:spPr>
          <a:xfrm flipH="1">
            <a:off x="4557315" y="1691378"/>
            <a:ext cx="102785" cy="96914"/>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2" name="Google Shape;14071;p144">
            <a:extLst>
              <a:ext uri="{FF2B5EF4-FFF2-40B4-BE49-F238E27FC236}">
                <a16:creationId xmlns:a16="http://schemas.microsoft.com/office/drawing/2014/main" id="{5F7754B5-9EA1-A82F-9398-CD21939B2461}"/>
              </a:ext>
            </a:extLst>
          </p:cNvPr>
          <p:cNvSpPr/>
          <p:nvPr/>
        </p:nvSpPr>
        <p:spPr>
          <a:xfrm flipH="1">
            <a:off x="1118299" y="1691378"/>
            <a:ext cx="102785" cy="96914"/>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3" name="Google Shape;14072;p144">
            <a:extLst>
              <a:ext uri="{FF2B5EF4-FFF2-40B4-BE49-F238E27FC236}">
                <a16:creationId xmlns:a16="http://schemas.microsoft.com/office/drawing/2014/main" id="{96ADADA6-645D-30EE-4147-CE336FBE8107}"/>
              </a:ext>
            </a:extLst>
          </p:cNvPr>
          <p:cNvSpPr/>
          <p:nvPr/>
        </p:nvSpPr>
        <p:spPr>
          <a:xfrm flipH="1">
            <a:off x="6185542" y="3686939"/>
            <a:ext cx="102785" cy="96914"/>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64" name="Google Shape;14073;p144">
            <a:extLst>
              <a:ext uri="{FF2B5EF4-FFF2-40B4-BE49-F238E27FC236}">
                <a16:creationId xmlns:a16="http://schemas.microsoft.com/office/drawing/2014/main" id="{0B2DC6E3-66A5-86E9-9FDF-45A9CCD6029D}"/>
              </a:ext>
            </a:extLst>
          </p:cNvPr>
          <p:cNvSpPr/>
          <p:nvPr/>
        </p:nvSpPr>
        <p:spPr>
          <a:xfrm flipH="1">
            <a:off x="2854480" y="3733639"/>
            <a:ext cx="102785" cy="96914"/>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cxnSp>
        <p:nvCxnSpPr>
          <p:cNvPr id="65" name="Google Shape;14074;p144">
            <a:extLst>
              <a:ext uri="{FF2B5EF4-FFF2-40B4-BE49-F238E27FC236}">
                <a16:creationId xmlns:a16="http://schemas.microsoft.com/office/drawing/2014/main" id="{82EA5E9A-DB1F-BD9E-F246-B1D1200329F7}"/>
              </a:ext>
            </a:extLst>
          </p:cNvPr>
          <p:cNvCxnSpPr>
            <a:cxnSpLocks/>
            <a:stCxn id="50" idx="0"/>
            <a:endCxn id="60" idx="4"/>
          </p:cNvCxnSpPr>
          <p:nvPr/>
        </p:nvCxnSpPr>
        <p:spPr>
          <a:xfrm flipV="1">
            <a:off x="7872634" y="1788292"/>
            <a:ext cx="0" cy="366744"/>
          </a:xfrm>
          <a:prstGeom prst="straightConnector1">
            <a:avLst/>
          </a:prstGeom>
          <a:noFill/>
          <a:ln w="9525" cap="flat" cmpd="sng">
            <a:solidFill>
              <a:srgbClr val="A5B7C6"/>
            </a:solidFill>
            <a:prstDash val="dash"/>
            <a:round/>
            <a:headEnd type="none" w="med" len="med"/>
            <a:tailEnd type="none" w="med" len="med"/>
          </a:ln>
        </p:spPr>
      </p:cxnSp>
      <p:cxnSp>
        <p:nvCxnSpPr>
          <p:cNvPr id="66" name="Google Shape;14075;p144">
            <a:extLst>
              <a:ext uri="{FF2B5EF4-FFF2-40B4-BE49-F238E27FC236}">
                <a16:creationId xmlns:a16="http://schemas.microsoft.com/office/drawing/2014/main" id="{AD461458-94AF-2420-B287-97A57C1059D6}"/>
              </a:ext>
            </a:extLst>
          </p:cNvPr>
          <p:cNvCxnSpPr>
            <a:cxnSpLocks/>
            <a:stCxn id="51" idx="0"/>
            <a:endCxn id="61" idx="4"/>
          </p:cNvCxnSpPr>
          <p:nvPr/>
        </p:nvCxnSpPr>
        <p:spPr>
          <a:xfrm flipH="1" flipV="1">
            <a:off x="4608707" y="1788292"/>
            <a:ext cx="8980" cy="366744"/>
          </a:xfrm>
          <a:prstGeom prst="straightConnector1">
            <a:avLst/>
          </a:prstGeom>
          <a:noFill/>
          <a:ln w="9525" cap="flat" cmpd="sng">
            <a:solidFill>
              <a:srgbClr val="A5B7C6"/>
            </a:solidFill>
            <a:prstDash val="dash"/>
            <a:round/>
            <a:headEnd type="none" w="med" len="med"/>
            <a:tailEnd type="none" w="med" len="med"/>
          </a:ln>
        </p:spPr>
      </p:cxnSp>
      <p:cxnSp>
        <p:nvCxnSpPr>
          <p:cNvPr id="67" name="Google Shape;14076;p144">
            <a:extLst>
              <a:ext uri="{FF2B5EF4-FFF2-40B4-BE49-F238E27FC236}">
                <a16:creationId xmlns:a16="http://schemas.microsoft.com/office/drawing/2014/main" id="{A9E49D67-8777-BEBF-4584-779FBEE4F2F3}"/>
              </a:ext>
            </a:extLst>
          </p:cNvPr>
          <p:cNvCxnSpPr>
            <a:cxnSpLocks/>
            <a:stCxn id="53" idx="0"/>
            <a:endCxn id="62" idx="4"/>
          </p:cNvCxnSpPr>
          <p:nvPr/>
        </p:nvCxnSpPr>
        <p:spPr>
          <a:xfrm flipV="1">
            <a:off x="1169691" y="1788292"/>
            <a:ext cx="0" cy="366744"/>
          </a:xfrm>
          <a:prstGeom prst="straightConnector1">
            <a:avLst/>
          </a:prstGeom>
          <a:noFill/>
          <a:ln w="9525" cap="flat" cmpd="sng">
            <a:solidFill>
              <a:srgbClr val="A5B7C6"/>
            </a:solidFill>
            <a:prstDash val="dash"/>
            <a:round/>
            <a:headEnd type="none" w="med" len="med"/>
            <a:tailEnd type="none" w="med" len="med"/>
          </a:ln>
        </p:spPr>
      </p:cxnSp>
      <p:cxnSp>
        <p:nvCxnSpPr>
          <p:cNvPr id="68" name="Google Shape;14077;p144">
            <a:extLst>
              <a:ext uri="{FF2B5EF4-FFF2-40B4-BE49-F238E27FC236}">
                <a16:creationId xmlns:a16="http://schemas.microsoft.com/office/drawing/2014/main" id="{1CAE4A0D-FC00-2F66-EA8B-F5B5B5715D43}"/>
              </a:ext>
            </a:extLst>
          </p:cNvPr>
          <p:cNvCxnSpPr>
            <a:cxnSpLocks/>
            <a:stCxn id="56" idx="4"/>
            <a:endCxn id="63" idx="0"/>
          </p:cNvCxnSpPr>
          <p:nvPr/>
        </p:nvCxnSpPr>
        <p:spPr>
          <a:xfrm flipH="1">
            <a:off x="6236934" y="3244656"/>
            <a:ext cx="12967" cy="442283"/>
          </a:xfrm>
          <a:prstGeom prst="straightConnector1">
            <a:avLst/>
          </a:prstGeom>
          <a:noFill/>
          <a:ln w="9525" cap="flat" cmpd="sng">
            <a:solidFill>
              <a:srgbClr val="A5B7C6"/>
            </a:solidFill>
            <a:prstDash val="dash"/>
            <a:round/>
            <a:headEnd type="none" w="med" len="med"/>
            <a:tailEnd type="none" w="med" len="med"/>
          </a:ln>
        </p:spPr>
      </p:cxnSp>
      <p:cxnSp>
        <p:nvCxnSpPr>
          <p:cNvPr id="69" name="Google Shape;14078;p144">
            <a:extLst>
              <a:ext uri="{FF2B5EF4-FFF2-40B4-BE49-F238E27FC236}">
                <a16:creationId xmlns:a16="http://schemas.microsoft.com/office/drawing/2014/main" id="{CE0EF0E0-B666-D411-8494-F932F393F4C3}"/>
              </a:ext>
            </a:extLst>
          </p:cNvPr>
          <p:cNvCxnSpPr>
            <a:cxnSpLocks/>
            <a:stCxn id="57" idx="4"/>
            <a:endCxn id="64" idx="0"/>
          </p:cNvCxnSpPr>
          <p:nvPr/>
        </p:nvCxnSpPr>
        <p:spPr>
          <a:xfrm flipH="1">
            <a:off x="2905872" y="3291434"/>
            <a:ext cx="13630" cy="442205"/>
          </a:xfrm>
          <a:prstGeom prst="straightConnector1">
            <a:avLst/>
          </a:prstGeom>
          <a:noFill/>
          <a:ln w="9525" cap="flat" cmpd="sng">
            <a:solidFill>
              <a:srgbClr val="A5B7C6"/>
            </a:solidFill>
            <a:prstDash val="dash"/>
            <a:round/>
            <a:headEnd type="none" w="med" len="med"/>
            <a:tailEnd type="none" w="med" len="med"/>
          </a:ln>
        </p:spPr>
      </p:cxnSp>
      <p:grpSp>
        <p:nvGrpSpPr>
          <p:cNvPr id="74" name="Google Shape;14087;p144">
            <a:extLst>
              <a:ext uri="{FF2B5EF4-FFF2-40B4-BE49-F238E27FC236}">
                <a16:creationId xmlns:a16="http://schemas.microsoft.com/office/drawing/2014/main" id="{A23C082C-79BD-2C49-0BED-68E9AB5DF8A4}"/>
              </a:ext>
            </a:extLst>
          </p:cNvPr>
          <p:cNvGrpSpPr/>
          <p:nvPr/>
        </p:nvGrpSpPr>
        <p:grpSpPr>
          <a:xfrm flipH="1">
            <a:off x="1000282" y="1197591"/>
            <a:ext cx="340264" cy="318884"/>
            <a:chOff x="5045775" y="1946400"/>
            <a:chExt cx="296950" cy="295150"/>
          </a:xfrm>
          <a:solidFill>
            <a:schemeClr val="accent1"/>
          </a:solidFill>
        </p:grpSpPr>
        <p:sp>
          <p:nvSpPr>
            <p:cNvPr id="75" name="Google Shape;14088;p144">
              <a:extLst>
                <a:ext uri="{FF2B5EF4-FFF2-40B4-BE49-F238E27FC236}">
                  <a16:creationId xmlns:a16="http://schemas.microsoft.com/office/drawing/2014/main" id="{7E1A99BE-64E7-D512-4EA4-43B4C2486B67}"/>
                </a:ext>
              </a:extLst>
            </p:cNvPr>
            <p:cNvSpPr/>
            <p:nvPr/>
          </p:nvSpPr>
          <p:spPr>
            <a:xfrm>
              <a:off x="5113500" y="1998600"/>
              <a:ext cx="160700" cy="155950"/>
            </a:xfrm>
            <a:custGeom>
              <a:avLst/>
              <a:gdLst/>
              <a:ahLst/>
              <a:cxnLst/>
              <a:rect l="l" t="t" r="r" b="b"/>
              <a:pathLst>
                <a:path w="6428" h="6238" extrusionOk="0">
                  <a:moveTo>
                    <a:pt x="3309" y="2079"/>
                  </a:moveTo>
                  <a:cubicBezTo>
                    <a:pt x="3718" y="2079"/>
                    <a:pt x="4033" y="2394"/>
                    <a:pt x="4033" y="2804"/>
                  </a:cubicBezTo>
                  <a:cubicBezTo>
                    <a:pt x="4033" y="3182"/>
                    <a:pt x="3718" y="3497"/>
                    <a:pt x="3309" y="3497"/>
                  </a:cubicBezTo>
                  <a:cubicBezTo>
                    <a:pt x="2931" y="3497"/>
                    <a:pt x="2616" y="3150"/>
                    <a:pt x="2616" y="2804"/>
                  </a:cubicBezTo>
                  <a:cubicBezTo>
                    <a:pt x="2616" y="2394"/>
                    <a:pt x="2931" y="2079"/>
                    <a:pt x="3309" y="2079"/>
                  </a:cubicBezTo>
                  <a:close/>
                  <a:moveTo>
                    <a:pt x="3403" y="662"/>
                  </a:moveTo>
                  <a:cubicBezTo>
                    <a:pt x="4726" y="662"/>
                    <a:pt x="5798" y="1764"/>
                    <a:pt x="5798" y="3119"/>
                  </a:cubicBezTo>
                  <a:cubicBezTo>
                    <a:pt x="5703" y="3655"/>
                    <a:pt x="5546" y="4222"/>
                    <a:pt x="5199" y="4663"/>
                  </a:cubicBezTo>
                  <a:cubicBezTo>
                    <a:pt x="5010" y="4253"/>
                    <a:pt x="4726" y="3938"/>
                    <a:pt x="4348" y="3686"/>
                  </a:cubicBezTo>
                  <a:cubicBezTo>
                    <a:pt x="4569" y="3466"/>
                    <a:pt x="4726" y="3119"/>
                    <a:pt x="4726" y="2741"/>
                  </a:cubicBezTo>
                  <a:cubicBezTo>
                    <a:pt x="4726" y="2016"/>
                    <a:pt x="4096" y="1386"/>
                    <a:pt x="3340" y="1386"/>
                  </a:cubicBezTo>
                  <a:cubicBezTo>
                    <a:pt x="2616" y="1386"/>
                    <a:pt x="1986" y="2016"/>
                    <a:pt x="1986" y="2741"/>
                  </a:cubicBezTo>
                  <a:cubicBezTo>
                    <a:pt x="1986" y="3119"/>
                    <a:pt x="2143" y="3466"/>
                    <a:pt x="2364" y="3686"/>
                  </a:cubicBezTo>
                  <a:cubicBezTo>
                    <a:pt x="1986" y="3907"/>
                    <a:pt x="1702" y="4253"/>
                    <a:pt x="1513" y="4663"/>
                  </a:cubicBezTo>
                  <a:cubicBezTo>
                    <a:pt x="1072" y="4096"/>
                    <a:pt x="883" y="3434"/>
                    <a:pt x="977" y="2772"/>
                  </a:cubicBezTo>
                  <a:cubicBezTo>
                    <a:pt x="1135" y="1670"/>
                    <a:pt x="2143" y="662"/>
                    <a:pt x="3403" y="662"/>
                  </a:cubicBezTo>
                  <a:close/>
                  <a:moveTo>
                    <a:pt x="3309" y="4190"/>
                  </a:moveTo>
                  <a:cubicBezTo>
                    <a:pt x="3939" y="4190"/>
                    <a:pt x="4443" y="4600"/>
                    <a:pt x="4663" y="5167"/>
                  </a:cubicBezTo>
                  <a:cubicBezTo>
                    <a:pt x="4254" y="5450"/>
                    <a:pt x="3781" y="5545"/>
                    <a:pt x="3309" y="5545"/>
                  </a:cubicBezTo>
                  <a:cubicBezTo>
                    <a:pt x="2836" y="5545"/>
                    <a:pt x="2364" y="5387"/>
                    <a:pt x="1986" y="5167"/>
                  </a:cubicBezTo>
                  <a:cubicBezTo>
                    <a:pt x="2143" y="4568"/>
                    <a:pt x="2679" y="4190"/>
                    <a:pt x="3309" y="4190"/>
                  </a:cubicBezTo>
                  <a:close/>
                  <a:moveTo>
                    <a:pt x="3309" y="0"/>
                  </a:moveTo>
                  <a:cubicBezTo>
                    <a:pt x="1733" y="0"/>
                    <a:pt x="410" y="1229"/>
                    <a:pt x="253" y="2678"/>
                  </a:cubicBezTo>
                  <a:cubicBezTo>
                    <a:pt x="1" y="4600"/>
                    <a:pt x="1450" y="6238"/>
                    <a:pt x="3309" y="6238"/>
                  </a:cubicBezTo>
                  <a:cubicBezTo>
                    <a:pt x="5042" y="6238"/>
                    <a:pt x="6428" y="4820"/>
                    <a:pt x="6428" y="3119"/>
                  </a:cubicBezTo>
                  <a:cubicBezTo>
                    <a:pt x="6428" y="1418"/>
                    <a:pt x="5042" y="0"/>
                    <a:pt x="33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6" name="Google Shape;14089;p144">
              <a:extLst>
                <a:ext uri="{FF2B5EF4-FFF2-40B4-BE49-F238E27FC236}">
                  <a16:creationId xmlns:a16="http://schemas.microsoft.com/office/drawing/2014/main" id="{89D03BF6-C10F-7F9B-3E15-6BC22DC61955}"/>
                </a:ext>
              </a:extLst>
            </p:cNvPr>
            <p:cNvSpPr/>
            <p:nvPr/>
          </p:nvSpPr>
          <p:spPr>
            <a:xfrm>
              <a:off x="5045775" y="1946400"/>
              <a:ext cx="296950" cy="295150"/>
            </a:xfrm>
            <a:custGeom>
              <a:avLst/>
              <a:gdLst/>
              <a:ahLst/>
              <a:cxnLst/>
              <a:rect l="l" t="t" r="r" b="b"/>
              <a:pathLst>
                <a:path w="11878" h="11806" extrusionOk="0">
                  <a:moveTo>
                    <a:pt x="6018" y="765"/>
                  </a:moveTo>
                  <a:lnTo>
                    <a:pt x="6868" y="1426"/>
                  </a:lnTo>
                  <a:cubicBezTo>
                    <a:pt x="6963" y="1458"/>
                    <a:pt x="7026" y="1489"/>
                    <a:pt x="7152" y="1489"/>
                  </a:cubicBezTo>
                  <a:lnTo>
                    <a:pt x="8223" y="1332"/>
                  </a:lnTo>
                  <a:lnTo>
                    <a:pt x="8664" y="2372"/>
                  </a:lnTo>
                  <a:cubicBezTo>
                    <a:pt x="8696" y="2435"/>
                    <a:pt x="8790" y="2529"/>
                    <a:pt x="8853" y="2561"/>
                  </a:cubicBezTo>
                  <a:lnTo>
                    <a:pt x="9893" y="2970"/>
                  </a:lnTo>
                  <a:lnTo>
                    <a:pt x="9735" y="4073"/>
                  </a:lnTo>
                  <a:cubicBezTo>
                    <a:pt x="9735" y="4136"/>
                    <a:pt x="9735" y="4262"/>
                    <a:pt x="9798" y="4325"/>
                  </a:cubicBezTo>
                  <a:lnTo>
                    <a:pt x="10460" y="5207"/>
                  </a:lnTo>
                  <a:lnTo>
                    <a:pt x="9798" y="6058"/>
                  </a:lnTo>
                  <a:cubicBezTo>
                    <a:pt x="9767" y="6152"/>
                    <a:pt x="9735" y="6215"/>
                    <a:pt x="9735" y="6341"/>
                  </a:cubicBezTo>
                  <a:lnTo>
                    <a:pt x="9893" y="7444"/>
                  </a:lnTo>
                  <a:lnTo>
                    <a:pt x="8853" y="7853"/>
                  </a:lnTo>
                  <a:cubicBezTo>
                    <a:pt x="8790" y="7885"/>
                    <a:pt x="8696" y="7948"/>
                    <a:pt x="8664" y="8042"/>
                  </a:cubicBezTo>
                  <a:lnTo>
                    <a:pt x="8255" y="9051"/>
                  </a:lnTo>
                  <a:lnTo>
                    <a:pt x="7120" y="8893"/>
                  </a:lnTo>
                  <a:cubicBezTo>
                    <a:pt x="7057" y="8893"/>
                    <a:pt x="6931" y="8893"/>
                    <a:pt x="6837" y="8988"/>
                  </a:cubicBezTo>
                  <a:lnTo>
                    <a:pt x="5986" y="9649"/>
                  </a:lnTo>
                  <a:lnTo>
                    <a:pt x="5104" y="8988"/>
                  </a:lnTo>
                  <a:cubicBezTo>
                    <a:pt x="5041" y="8925"/>
                    <a:pt x="5010" y="8893"/>
                    <a:pt x="4915" y="8893"/>
                  </a:cubicBezTo>
                  <a:lnTo>
                    <a:pt x="4884" y="8893"/>
                  </a:lnTo>
                  <a:lnTo>
                    <a:pt x="3781" y="9051"/>
                  </a:lnTo>
                  <a:lnTo>
                    <a:pt x="3371" y="8042"/>
                  </a:lnTo>
                  <a:cubicBezTo>
                    <a:pt x="3340" y="7948"/>
                    <a:pt x="3277" y="7885"/>
                    <a:pt x="3182" y="7853"/>
                  </a:cubicBezTo>
                  <a:lnTo>
                    <a:pt x="2143" y="7444"/>
                  </a:lnTo>
                  <a:lnTo>
                    <a:pt x="2300" y="6341"/>
                  </a:lnTo>
                  <a:cubicBezTo>
                    <a:pt x="2300" y="6278"/>
                    <a:pt x="2300" y="6152"/>
                    <a:pt x="2237" y="6058"/>
                  </a:cubicBezTo>
                  <a:lnTo>
                    <a:pt x="1576" y="5207"/>
                  </a:lnTo>
                  <a:lnTo>
                    <a:pt x="2237" y="4325"/>
                  </a:lnTo>
                  <a:cubicBezTo>
                    <a:pt x="2269" y="4262"/>
                    <a:pt x="2300" y="4167"/>
                    <a:pt x="2300" y="4073"/>
                  </a:cubicBezTo>
                  <a:lnTo>
                    <a:pt x="2143" y="2970"/>
                  </a:lnTo>
                  <a:lnTo>
                    <a:pt x="3182" y="2561"/>
                  </a:lnTo>
                  <a:cubicBezTo>
                    <a:pt x="3277" y="2529"/>
                    <a:pt x="3340" y="2435"/>
                    <a:pt x="3371" y="2372"/>
                  </a:cubicBezTo>
                  <a:lnTo>
                    <a:pt x="3812" y="1332"/>
                  </a:lnTo>
                  <a:lnTo>
                    <a:pt x="4884" y="1489"/>
                  </a:lnTo>
                  <a:cubicBezTo>
                    <a:pt x="4947" y="1489"/>
                    <a:pt x="5073" y="1489"/>
                    <a:pt x="5167" y="1426"/>
                  </a:cubicBezTo>
                  <a:lnTo>
                    <a:pt x="6018" y="765"/>
                  </a:lnTo>
                  <a:close/>
                  <a:moveTo>
                    <a:pt x="2174" y="8168"/>
                  </a:moveTo>
                  <a:lnTo>
                    <a:pt x="2804" y="8420"/>
                  </a:lnTo>
                  <a:lnTo>
                    <a:pt x="3277" y="9586"/>
                  </a:lnTo>
                  <a:cubicBezTo>
                    <a:pt x="3308" y="9681"/>
                    <a:pt x="3434" y="9775"/>
                    <a:pt x="3529" y="9775"/>
                  </a:cubicBezTo>
                  <a:lnTo>
                    <a:pt x="2647" y="10720"/>
                  </a:lnTo>
                  <a:lnTo>
                    <a:pt x="2426" y="9649"/>
                  </a:lnTo>
                  <a:cubicBezTo>
                    <a:pt x="2395" y="9523"/>
                    <a:pt x="2332" y="9429"/>
                    <a:pt x="2174" y="9366"/>
                  </a:cubicBezTo>
                  <a:lnTo>
                    <a:pt x="1134" y="9177"/>
                  </a:lnTo>
                  <a:lnTo>
                    <a:pt x="2174" y="8168"/>
                  </a:lnTo>
                  <a:close/>
                  <a:moveTo>
                    <a:pt x="9861" y="8105"/>
                  </a:moveTo>
                  <a:lnTo>
                    <a:pt x="10901" y="9145"/>
                  </a:lnTo>
                  <a:lnTo>
                    <a:pt x="9893" y="9366"/>
                  </a:lnTo>
                  <a:cubicBezTo>
                    <a:pt x="9767" y="9429"/>
                    <a:pt x="9641" y="9492"/>
                    <a:pt x="9609" y="9649"/>
                  </a:cubicBezTo>
                  <a:lnTo>
                    <a:pt x="9389" y="10720"/>
                  </a:lnTo>
                  <a:lnTo>
                    <a:pt x="8507" y="9712"/>
                  </a:lnTo>
                  <a:cubicBezTo>
                    <a:pt x="8601" y="9712"/>
                    <a:pt x="8727" y="9649"/>
                    <a:pt x="8759" y="9523"/>
                  </a:cubicBezTo>
                  <a:lnTo>
                    <a:pt x="9231" y="8389"/>
                  </a:lnTo>
                  <a:lnTo>
                    <a:pt x="9861" y="8105"/>
                  </a:lnTo>
                  <a:close/>
                  <a:moveTo>
                    <a:pt x="6002" y="1"/>
                  </a:moveTo>
                  <a:cubicBezTo>
                    <a:pt x="5923" y="1"/>
                    <a:pt x="5844" y="24"/>
                    <a:pt x="5797" y="72"/>
                  </a:cubicBezTo>
                  <a:lnTo>
                    <a:pt x="4852" y="828"/>
                  </a:lnTo>
                  <a:lnTo>
                    <a:pt x="3623" y="670"/>
                  </a:lnTo>
                  <a:cubicBezTo>
                    <a:pt x="3607" y="667"/>
                    <a:pt x="3590" y="665"/>
                    <a:pt x="3573" y="665"/>
                  </a:cubicBezTo>
                  <a:cubicBezTo>
                    <a:pt x="3434" y="665"/>
                    <a:pt x="3305" y="775"/>
                    <a:pt x="3277" y="859"/>
                  </a:cubicBezTo>
                  <a:lnTo>
                    <a:pt x="2804" y="2025"/>
                  </a:lnTo>
                  <a:lnTo>
                    <a:pt x="1639" y="2498"/>
                  </a:lnTo>
                  <a:cubicBezTo>
                    <a:pt x="1481" y="2561"/>
                    <a:pt x="1418" y="2687"/>
                    <a:pt x="1450" y="2844"/>
                  </a:cubicBezTo>
                  <a:lnTo>
                    <a:pt x="1607" y="4073"/>
                  </a:lnTo>
                  <a:lnTo>
                    <a:pt x="851" y="5018"/>
                  </a:lnTo>
                  <a:cubicBezTo>
                    <a:pt x="788" y="5112"/>
                    <a:pt x="788" y="5333"/>
                    <a:pt x="851" y="5428"/>
                  </a:cubicBezTo>
                  <a:lnTo>
                    <a:pt x="1607" y="6373"/>
                  </a:lnTo>
                  <a:lnTo>
                    <a:pt x="1450" y="7601"/>
                  </a:lnTo>
                  <a:cubicBezTo>
                    <a:pt x="1450" y="7696"/>
                    <a:pt x="1450" y="7759"/>
                    <a:pt x="1481" y="7853"/>
                  </a:cubicBezTo>
                  <a:lnTo>
                    <a:pt x="189" y="9145"/>
                  </a:lnTo>
                  <a:cubicBezTo>
                    <a:pt x="0" y="9334"/>
                    <a:pt x="126" y="9649"/>
                    <a:pt x="347" y="9744"/>
                  </a:cubicBezTo>
                  <a:lnTo>
                    <a:pt x="1765" y="10059"/>
                  </a:lnTo>
                  <a:lnTo>
                    <a:pt x="2080" y="11539"/>
                  </a:lnTo>
                  <a:cubicBezTo>
                    <a:pt x="2099" y="11714"/>
                    <a:pt x="2250" y="11805"/>
                    <a:pt x="2407" y="11805"/>
                  </a:cubicBezTo>
                  <a:cubicBezTo>
                    <a:pt x="2505" y="11805"/>
                    <a:pt x="2606" y="11770"/>
                    <a:pt x="2678" y="11697"/>
                  </a:cubicBezTo>
                  <a:cubicBezTo>
                    <a:pt x="4410" y="9858"/>
                    <a:pt x="4587" y="9665"/>
                    <a:pt x="4601" y="9649"/>
                  </a:cubicBezTo>
                  <a:lnTo>
                    <a:pt x="4601" y="9649"/>
                  </a:lnTo>
                  <a:lnTo>
                    <a:pt x="4789" y="9618"/>
                  </a:lnTo>
                  <a:lnTo>
                    <a:pt x="5734" y="10374"/>
                  </a:lnTo>
                  <a:cubicBezTo>
                    <a:pt x="5829" y="10405"/>
                    <a:pt x="5860" y="10437"/>
                    <a:pt x="5955" y="10437"/>
                  </a:cubicBezTo>
                  <a:cubicBezTo>
                    <a:pt x="6018" y="10437"/>
                    <a:pt x="6112" y="10405"/>
                    <a:pt x="6144" y="10374"/>
                  </a:cubicBezTo>
                  <a:lnTo>
                    <a:pt x="7089" y="9618"/>
                  </a:lnTo>
                  <a:lnTo>
                    <a:pt x="7278" y="9649"/>
                  </a:lnTo>
                  <a:lnTo>
                    <a:pt x="9200" y="11697"/>
                  </a:lnTo>
                  <a:cubicBezTo>
                    <a:pt x="9284" y="11770"/>
                    <a:pt x="9388" y="11805"/>
                    <a:pt x="9485" y="11805"/>
                  </a:cubicBezTo>
                  <a:cubicBezTo>
                    <a:pt x="9640" y="11805"/>
                    <a:pt x="9779" y="11714"/>
                    <a:pt x="9798" y="11539"/>
                  </a:cubicBezTo>
                  <a:lnTo>
                    <a:pt x="10113" y="10059"/>
                  </a:lnTo>
                  <a:lnTo>
                    <a:pt x="11531" y="9744"/>
                  </a:lnTo>
                  <a:cubicBezTo>
                    <a:pt x="11815" y="9681"/>
                    <a:pt x="11878" y="9334"/>
                    <a:pt x="11689" y="9145"/>
                  </a:cubicBezTo>
                  <a:lnTo>
                    <a:pt x="10523" y="7853"/>
                  </a:lnTo>
                  <a:cubicBezTo>
                    <a:pt x="10554" y="7759"/>
                    <a:pt x="10586" y="7696"/>
                    <a:pt x="10554" y="7601"/>
                  </a:cubicBezTo>
                  <a:lnTo>
                    <a:pt x="10397" y="6373"/>
                  </a:lnTo>
                  <a:lnTo>
                    <a:pt x="11153" y="5428"/>
                  </a:lnTo>
                  <a:cubicBezTo>
                    <a:pt x="11216" y="5333"/>
                    <a:pt x="11216" y="5112"/>
                    <a:pt x="11153" y="5018"/>
                  </a:cubicBezTo>
                  <a:lnTo>
                    <a:pt x="10397" y="4073"/>
                  </a:lnTo>
                  <a:lnTo>
                    <a:pt x="10554" y="2844"/>
                  </a:lnTo>
                  <a:cubicBezTo>
                    <a:pt x="10586" y="2687"/>
                    <a:pt x="10460" y="2529"/>
                    <a:pt x="10365" y="2498"/>
                  </a:cubicBezTo>
                  <a:lnTo>
                    <a:pt x="9200" y="2025"/>
                  </a:lnTo>
                  <a:lnTo>
                    <a:pt x="8727" y="859"/>
                  </a:lnTo>
                  <a:cubicBezTo>
                    <a:pt x="8675" y="728"/>
                    <a:pt x="8578" y="662"/>
                    <a:pt x="8457" y="662"/>
                  </a:cubicBezTo>
                  <a:cubicBezTo>
                    <a:pt x="8432" y="662"/>
                    <a:pt x="8407" y="665"/>
                    <a:pt x="8381" y="670"/>
                  </a:cubicBezTo>
                  <a:lnTo>
                    <a:pt x="7152" y="828"/>
                  </a:lnTo>
                  <a:lnTo>
                    <a:pt x="6207" y="72"/>
                  </a:lnTo>
                  <a:cubicBezTo>
                    <a:pt x="6160" y="24"/>
                    <a:pt x="6081" y="1"/>
                    <a:pt x="600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86" name="Google Shape;14099;p144">
            <a:extLst>
              <a:ext uri="{FF2B5EF4-FFF2-40B4-BE49-F238E27FC236}">
                <a16:creationId xmlns:a16="http://schemas.microsoft.com/office/drawing/2014/main" id="{F8B678FA-A24F-4EA3-E088-41EC7B01E35E}"/>
              </a:ext>
            </a:extLst>
          </p:cNvPr>
          <p:cNvSpPr txBox="1"/>
          <p:nvPr/>
        </p:nvSpPr>
        <p:spPr>
          <a:xfrm flipH="1">
            <a:off x="1926132" y="2397733"/>
            <a:ext cx="1768111" cy="68963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solidFill>
                  <a:schemeClr val="accent1"/>
                </a:solidFill>
                <a:latin typeface="Sakkal Majalla" panose="02000000000000000000" pitchFamily="2" charset="-78"/>
                <a:cs typeface="Sakkal Majalla" panose="02000000000000000000" pitchFamily="2" charset="-78"/>
              </a:rPr>
              <a:t>الأهداف الاستراتيجية؛ هي نتائج تترجم رؤية المنظومة إلى توجهات عملية قابلة للقياس، تُوجّه الجهود نحو تحقيق التميز والنمو المستدام</a:t>
            </a:r>
            <a:endParaRPr lang="en-US" sz="1000" dirty="0">
              <a:solidFill>
                <a:schemeClr val="accent1"/>
              </a:solidFill>
              <a:latin typeface="Sakkal Majalla" panose="02000000000000000000" pitchFamily="2" charset="-78"/>
              <a:cs typeface="Sakkal Majalla" panose="02000000000000000000" pitchFamily="2" charset="-78"/>
            </a:endParaRPr>
          </a:p>
        </p:txBody>
      </p:sp>
      <p:sp>
        <p:nvSpPr>
          <p:cNvPr id="87" name="Google Shape;14100;p144">
            <a:extLst>
              <a:ext uri="{FF2B5EF4-FFF2-40B4-BE49-F238E27FC236}">
                <a16:creationId xmlns:a16="http://schemas.microsoft.com/office/drawing/2014/main" id="{22AB92CC-6BD7-B324-4ED6-B67FBD4BF2E6}"/>
              </a:ext>
            </a:extLst>
          </p:cNvPr>
          <p:cNvSpPr txBox="1"/>
          <p:nvPr/>
        </p:nvSpPr>
        <p:spPr>
          <a:xfrm flipH="1">
            <a:off x="5487687" y="2495610"/>
            <a:ext cx="1426327" cy="39364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solidFill>
                  <a:schemeClr val="accent1"/>
                </a:solidFill>
                <a:latin typeface="Sakkal Majalla" panose="02000000000000000000" pitchFamily="2" charset="-78"/>
                <a:cs typeface="Sakkal Majalla" panose="02000000000000000000" pitchFamily="2" charset="-78"/>
              </a:rPr>
              <a:t>الرسالة؛ المحتوى لتوضيح الرؤية ويحتوي على المهام المُحققة للرؤية</a:t>
            </a:r>
            <a:endParaRPr lang="en-US" sz="1000" dirty="0">
              <a:solidFill>
                <a:schemeClr val="accent1"/>
              </a:solidFill>
              <a:latin typeface="Sakkal Majalla" panose="02000000000000000000" pitchFamily="2" charset="-78"/>
              <a:cs typeface="Sakkal Majalla" panose="02000000000000000000" pitchFamily="2" charset="-78"/>
            </a:endParaRPr>
          </a:p>
        </p:txBody>
      </p:sp>
      <p:sp>
        <p:nvSpPr>
          <p:cNvPr id="88" name="Google Shape;14101;p144">
            <a:extLst>
              <a:ext uri="{FF2B5EF4-FFF2-40B4-BE49-F238E27FC236}">
                <a16:creationId xmlns:a16="http://schemas.microsoft.com/office/drawing/2014/main" id="{65821659-4F52-7825-417D-B2C3DA6DDBAA}"/>
              </a:ext>
            </a:extLst>
          </p:cNvPr>
          <p:cNvSpPr txBox="1"/>
          <p:nvPr/>
        </p:nvSpPr>
        <p:spPr>
          <a:xfrm flipH="1">
            <a:off x="3644727" y="2375081"/>
            <a:ext cx="1745063" cy="68963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err="1">
                <a:solidFill>
                  <a:schemeClr val="accent1"/>
                </a:solidFill>
                <a:latin typeface="Sakkal Majalla" panose="02000000000000000000" pitchFamily="2" charset="-78"/>
                <a:cs typeface="Sakkal Majalla" panose="02000000000000000000" pitchFamily="2" charset="-78"/>
              </a:rPr>
              <a:t>الركائز</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المحاور</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الأساسية</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التي</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تبنى</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عليها</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استراتيجية</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الشركة</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وهي</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بمثابة</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الأعمدة</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التي</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تحمل</a:t>
            </a:r>
            <a:r>
              <a:rPr lang="en-US" sz="1000" dirty="0">
                <a:solidFill>
                  <a:schemeClr val="accent1"/>
                </a:solidFill>
                <a:latin typeface="Sakkal Majalla" panose="02000000000000000000" pitchFamily="2" charset="-78"/>
                <a:cs typeface="Sakkal Majalla" panose="02000000000000000000" pitchFamily="2" charset="-78"/>
              </a:rPr>
              <a:t> </a:t>
            </a:r>
            <a:r>
              <a:rPr lang="en-US" sz="1000" dirty="0" err="1">
                <a:solidFill>
                  <a:schemeClr val="accent1"/>
                </a:solidFill>
                <a:latin typeface="Sakkal Majalla" panose="02000000000000000000" pitchFamily="2" charset="-78"/>
                <a:cs typeface="Sakkal Majalla" panose="02000000000000000000" pitchFamily="2" charset="-78"/>
              </a:rPr>
              <a:t>التوجه</a:t>
            </a:r>
            <a:r>
              <a:rPr lang="en-US" sz="1000" dirty="0">
                <a:solidFill>
                  <a:schemeClr val="accent1"/>
                </a:solidFill>
                <a:latin typeface="Sakkal Majalla" panose="02000000000000000000" pitchFamily="2" charset="-78"/>
                <a:cs typeface="Sakkal Majalla" panose="02000000000000000000" pitchFamily="2" charset="-78"/>
              </a:rPr>
              <a:t> الاستراتيجي </a:t>
            </a:r>
            <a:r>
              <a:rPr lang="en-US" sz="1000" dirty="0" err="1">
                <a:solidFill>
                  <a:schemeClr val="accent1"/>
                </a:solidFill>
                <a:latin typeface="Sakkal Majalla" panose="02000000000000000000" pitchFamily="2" charset="-78"/>
                <a:cs typeface="Sakkal Majalla" panose="02000000000000000000" pitchFamily="2" charset="-78"/>
              </a:rPr>
              <a:t>للمجموعة</a:t>
            </a:r>
            <a:endParaRPr lang="en-US" sz="1000" dirty="0">
              <a:solidFill>
                <a:schemeClr val="accent1"/>
              </a:solidFill>
              <a:latin typeface="Sakkal Majalla" panose="02000000000000000000" pitchFamily="2" charset="-78"/>
              <a:cs typeface="Sakkal Majalla" panose="02000000000000000000" pitchFamily="2" charset="-78"/>
            </a:endParaRPr>
          </a:p>
        </p:txBody>
      </p:sp>
      <p:sp>
        <p:nvSpPr>
          <p:cNvPr id="89" name="Google Shape;14102;p144">
            <a:extLst>
              <a:ext uri="{FF2B5EF4-FFF2-40B4-BE49-F238E27FC236}">
                <a16:creationId xmlns:a16="http://schemas.microsoft.com/office/drawing/2014/main" id="{4EC81D7F-0000-BC48-BFFB-CB67263B3C29}"/>
              </a:ext>
            </a:extLst>
          </p:cNvPr>
          <p:cNvSpPr txBox="1"/>
          <p:nvPr/>
        </p:nvSpPr>
        <p:spPr>
          <a:xfrm flipH="1">
            <a:off x="201600" y="2392328"/>
            <a:ext cx="1779316" cy="68963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solidFill>
                  <a:schemeClr val="accent1"/>
                </a:solidFill>
                <a:latin typeface="Sakkal Majalla" panose="02000000000000000000" pitchFamily="2" charset="-78"/>
                <a:cs typeface="Sakkal Majalla" panose="02000000000000000000" pitchFamily="2" charset="-78"/>
              </a:rPr>
              <a:t>المبادرات الاستراتيجية؛ مشروعات أو برامج تنفيذية تُترجم الأهداف الاستراتيجية إلى أنشطة عملية محددة تهدف إلى تحقيق نتائج ملموسة تدعم توجه المنظمة واستراتيجيتها</a:t>
            </a:r>
            <a:endParaRPr lang="en-US" sz="1000" dirty="0">
              <a:solidFill>
                <a:schemeClr val="accent1"/>
              </a:solidFill>
              <a:latin typeface="Sakkal Majalla" panose="02000000000000000000" pitchFamily="2" charset="-78"/>
              <a:cs typeface="Sakkal Majalla" panose="02000000000000000000" pitchFamily="2" charset="-78"/>
            </a:endParaRPr>
          </a:p>
        </p:txBody>
      </p:sp>
      <p:pic>
        <p:nvPicPr>
          <p:cNvPr id="91" name="Graphic 21">
            <a:extLst>
              <a:ext uri="{FF2B5EF4-FFF2-40B4-BE49-F238E27FC236}">
                <a16:creationId xmlns:a16="http://schemas.microsoft.com/office/drawing/2014/main" id="{B2C84662-4BAA-1FB6-762B-71E2ECC033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6081964" y="3965151"/>
            <a:ext cx="372729" cy="324000"/>
          </a:xfrm>
          <a:prstGeom prst="rect">
            <a:avLst/>
          </a:prstGeom>
        </p:spPr>
      </p:pic>
      <p:pic>
        <p:nvPicPr>
          <p:cNvPr id="92" name="Graphic 23">
            <a:extLst>
              <a:ext uri="{FF2B5EF4-FFF2-40B4-BE49-F238E27FC236}">
                <a16:creationId xmlns:a16="http://schemas.microsoft.com/office/drawing/2014/main" id="{BB444638-4888-1846-51DF-29BA72BFEE7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7672317" y="1231450"/>
            <a:ext cx="400637" cy="216000"/>
          </a:xfrm>
          <a:prstGeom prst="rect">
            <a:avLst/>
          </a:prstGeom>
        </p:spPr>
      </p:pic>
      <p:sp>
        <p:nvSpPr>
          <p:cNvPr id="104" name="Google Shape;14100;p144">
            <a:extLst>
              <a:ext uri="{FF2B5EF4-FFF2-40B4-BE49-F238E27FC236}">
                <a16:creationId xmlns:a16="http://schemas.microsoft.com/office/drawing/2014/main" id="{35773BA1-BB50-A44C-3967-A4E09D766B41}"/>
              </a:ext>
            </a:extLst>
          </p:cNvPr>
          <p:cNvSpPr txBox="1"/>
          <p:nvPr/>
        </p:nvSpPr>
        <p:spPr>
          <a:xfrm flipH="1">
            <a:off x="7012092" y="2339831"/>
            <a:ext cx="1870496" cy="68963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solidFill>
                  <a:schemeClr val="accent1"/>
                </a:solidFill>
                <a:latin typeface="Sakkal Majalla" panose="02000000000000000000" pitchFamily="2" charset="-78"/>
                <a:cs typeface="Sakkal Majalla" panose="02000000000000000000" pitchFamily="2" charset="-78"/>
              </a:rPr>
              <a:t>الرؤية؛ وتم وضعها بناءً على الطموحات المستقبلية التي تسعى الشركة لتحقيقها </a:t>
            </a:r>
            <a:endParaRPr lang="en-US" sz="1000" dirty="0">
              <a:solidFill>
                <a:schemeClr val="accent1"/>
              </a:solidFill>
              <a:latin typeface="Sakkal Majalla" panose="02000000000000000000" pitchFamily="2" charset="-78"/>
              <a:cs typeface="Sakkal Majalla" panose="02000000000000000000" pitchFamily="2" charset="-78"/>
            </a:endParaRPr>
          </a:p>
        </p:txBody>
      </p:sp>
      <p:sp>
        <p:nvSpPr>
          <p:cNvPr id="106" name="Google Shape;14100;p144">
            <a:extLst>
              <a:ext uri="{FF2B5EF4-FFF2-40B4-BE49-F238E27FC236}">
                <a16:creationId xmlns:a16="http://schemas.microsoft.com/office/drawing/2014/main" id="{4E809BCB-A769-1392-B99B-A736F195710E}"/>
              </a:ext>
            </a:extLst>
          </p:cNvPr>
          <p:cNvSpPr txBox="1"/>
          <p:nvPr/>
        </p:nvSpPr>
        <p:spPr>
          <a:xfrm flipH="1">
            <a:off x="7071904" y="2914738"/>
            <a:ext cx="1870496" cy="689637"/>
          </a:xfrm>
          <a:prstGeom prst="rect">
            <a:avLst/>
          </a:prstGeom>
          <a:noFill/>
          <a:ln>
            <a:noFill/>
          </a:ln>
        </p:spPr>
        <p:txBody>
          <a:bodyPr spcFirstLastPara="1" wrap="square" lIns="91425" tIns="91425" rIns="91425" bIns="91425" anchor="ctr" anchorCtr="0">
            <a:noAutofit/>
          </a:bodyPr>
          <a:lstStyle/>
          <a:p>
            <a:pPr algn="ctr" rtl="1">
              <a:buNone/>
            </a:pPr>
            <a:r>
              <a:rPr lang="en-US" sz="700" dirty="0" err="1">
                <a:solidFill>
                  <a:schemeClr val="accent2"/>
                </a:solidFill>
                <a:latin typeface="Sakkal Majalla" panose="02000000000000000000" pitchFamily="2" charset="-78"/>
                <a:cs typeface="Sakkal Majalla" panose="02000000000000000000" pitchFamily="2" charset="-78"/>
              </a:rPr>
              <a:t>تحقيق</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نمو</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استثماري</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مستدام</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وانتهاز</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فرص</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جديدة</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تعزز</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العائد</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وترسخ</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مكانة</a:t>
            </a:r>
            <a:r>
              <a:rPr lang="en-US" sz="700" dirty="0">
                <a:solidFill>
                  <a:schemeClr val="accent2"/>
                </a:solidFill>
                <a:latin typeface="Sakkal Majalla" panose="02000000000000000000" pitchFamily="2" charset="-78"/>
                <a:cs typeface="Sakkal Majalla" panose="02000000000000000000" pitchFamily="2" charset="-78"/>
              </a:rPr>
              <a:t> المجموعة في </a:t>
            </a:r>
            <a:r>
              <a:rPr lang="en-US" sz="700" dirty="0" err="1">
                <a:solidFill>
                  <a:schemeClr val="accent2"/>
                </a:solidFill>
                <a:latin typeface="Sakkal Majalla" panose="02000000000000000000" pitchFamily="2" charset="-78"/>
                <a:cs typeface="Sakkal Majalla" panose="02000000000000000000" pitchFamily="2" charset="-78"/>
              </a:rPr>
              <a:t>السوق</a:t>
            </a:r>
            <a:endParaRPr lang="en-US" sz="700" dirty="0">
              <a:solidFill>
                <a:schemeClr val="accent2"/>
              </a:solidFill>
              <a:latin typeface="Sakkal Majalla" panose="02000000000000000000" pitchFamily="2" charset="-78"/>
              <a:cs typeface="Sakkal Majalla" panose="02000000000000000000" pitchFamily="2" charset="-78"/>
            </a:endParaRPr>
          </a:p>
        </p:txBody>
      </p:sp>
      <p:sp>
        <p:nvSpPr>
          <p:cNvPr id="107" name="Google Shape;14100;p144">
            <a:extLst>
              <a:ext uri="{FF2B5EF4-FFF2-40B4-BE49-F238E27FC236}">
                <a16:creationId xmlns:a16="http://schemas.microsoft.com/office/drawing/2014/main" id="{B7AC0066-402E-F7E6-9E27-FE5CB8D3EF00}"/>
              </a:ext>
            </a:extLst>
          </p:cNvPr>
          <p:cNvSpPr txBox="1"/>
          <p:nvPr/>
        </p:nvSpPr>
        <p:spPr>
          <a:xfrm flipH="1">
            <a:off x="5441224" y="2011730"/>
            <a:ext cx="1697274" cy="452254"/>
          </a:xfrm>
          <a:prstGeom prst="rect">
            <a:avLst/>
          </a:prstGeom>
          <a:noFill/>
          <a:ln>
            <a:noFill/>
          </a:ln>
        </p:spPr>
        <p:txBody>
          <a:bodyPr spcFirstLastPara="1" wrap="square" lIns="91425" tIns="91425" rIns="91425" bIns="91425" anchor="ctr" anchorCtr="0">
            <a:noAutofit/>
          </a:bodyPr>
          <a:lstStyle/>
          <a:p>
            <a:pPr algn="ctr"/>
            <a:r>
              <a:rPr lang="en-US" sz="700" dirty="0">
                <a:solidFill>
                  <a:schemeClr val="accent2"/>
                </a:solidFill>
                <a:latin typeface="Sakkal Majalla" panose="02000000000000000000" pitchFamily="2" charset="-78"/>
                <a:cs typeface="Sakkal Majalla" panose="02000000000000000000" pitchFamily="2" charset="-78"/>
              </a:rPr>
              <a:t>عبر </a:t>
            </a:r>
            <a:r>
              <a:rPr lang="en-US" sz="700" dirty="0" err="1">
                <a:solidFill>
                  <a:schemeClr val="accent2"/>
                </a:solidFill>
                <a:latin typeface="Sakkal Majalla" panose="02000000000000000000" pitchFamily="2" charset="-78"/>
                <a:cs typeface="Sakkal Majalla" panose="02000000000000000000" pitchFamily="2" charset="-78"/>
              </a:rPr>
              <a:t>قيادة</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التحول</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الاستثماري</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من</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خلال</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تنويع</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القطاعات</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وبناء</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شراكات</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استراتيجية</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تخلق</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قيمة</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طويلة</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الأمد</a:t>
            </a:r>
            <a:r>
              <a:rPr lang="en-US" sz="700" dirty="0">
                <a:solidFill>
                  <a:schemeClr val="accent2"/>
                </a:solidFill>
                <a:latin typeface="Sakkal Majalla" panose="02000000000000000000" pitchFamily="2" charset="-78"/>
                <a:cs typeface="Sakkal Majalla" panose="02000000000000000000" pitchFamily="2" charset="-78"/>
              </a:rPr>
              <a:t>.</a:t>
            </a:r>
          </a:p>
          <a:p>
            <a:pPr marL="0" lvl="0" indent="0" algn="ctr" rtl="0">
              <a:spcBef>
                <a:spcPts val="0"/>
              </a:spcBef>
              <a:spcAft>
                <a:spcPts val="0"/>
              </a:spcAft>
              <a:buNone/>
            </a:pPr>
            <a:endParaRPr lang="en-US" sz="700" dirty="0">
              <a:solidFill>
                <a:schemeClr val="accent2"/>
              </a:solidFill>
              <a:latin typeface="Sakkal Majalla" panose="02000000000000000000" pitchFamily="2" charset="-78"/>
              <a:cs typeface="Sakkal Majalla" panose="02000000000000000000" pitchFamily="2" charset="-78"/>
            </a:endParaRPr>
          </a:p>
        </p:txBody>
      </p:sp>
      <p:pic>
        <p:nvPicPr>
          <p:cNvPr id="109" name="Graphic 23">
            <a:extLst>
              <a:ext uri="{FF2B5EF4-FFF2-40B4-BE49-F238E27FC236}">
                <a16:creationId xmlns:a16="http://schemas.microsoft.com/office/drawing/2014/main" id="{675B01DC-A123-8C1C-4697-0B558875167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2783720" y="4007245"/>
            <a:ext cx="271564" cy="271604"/>
          </a:xfrm>
          <a:prstGeom prst="rect">
            <a:avLst/>
          </a:prstGeom>
        </p:spPr>
      </p:pic>
      <p:sp>
        <p:nvSpPr>
          <p:cNvPr id="112" name="Google Shape;14100;p144">
            <a:extLst>
              <a:ext uri="{FF2B5EF4-FFF2-40B4-BE49-F238E27FC236}">
                <a16:creationId xmlns:a16="http://schemas.microsoft.com/office/drawing/2014/main" id="{C94451B3-0EA0-FA5C-CFF1-B8BA811401B6}"/>
              </a:ext>
            </a:extLst>
          </p:cNvPr>
          <p:cNvSpPr txBox="1"/>
          <p:nvPr/>
        </p:nvSpPr>
        <p:spPr>
          <a:xfrm flipH="1">
            <a:off x="3623682" y="3152121"/>
            <a:ext cx="1791250" cy="452254"/>
          </a:xfrm>
          <a:prstGeom prst="rect">
            <a:avLst/>
          </a:prstGeom>
          <a:noFill/>
          <a:ln>
            <a:noFill/>
          </a:ln>
        </p:spPr>
        <p:txBody>
          <a:bodyPr spcFirstLastPara="1" wrap="square" lIns="91425" tIns="91425" rIns="91425" bIns="91425" anchor="ctr" anchorCtr="0">
            <a:noAutofit/>
          </a:bodyPr>
          <a:lstStyle/>
          <a:p>
            <a:pPr algn="ctr"/>
            <a:r>
              <a:rPr lang="en-US" sz="700" dirty="0" err="1">
                <a:solidFill>
                  <a:schemeClr val="accent2"/>
                </a:solidFill>
                <a:latin typeface="Sakkal Majalla" panose="02000000000000000000" pitchFamily="2" charset="-78"/>
                <a:cs typeface="Sakkal Majalla" panose="02000000000000000000" pitchFamily="2" charset="-78"/>
              </a:rPr>
              <a:t>تركز</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على</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الريادة</a:t>
            </a:r>
            <a:r>
              <a:rPr lang="en-US" sz="700" dirty="0">
                <a:solidFill>
                  <a:schemeClr val="accent2"/>
                </a:solidFill>
                <a:latin typeface="Sakkal Majalla" panose="02000000000000000000" pitchFamily="2" charset="-78"/>
                <a:cs typeface="Sakkal Majalla" panose="02000000000000000000" pitchFamily="2" charset="-78"/>
              </a:rPr>
              <a:t> الاستثمارية </a:t>
            </a:r>
            <a:r>
              <a:rPr lang="en-US" sz="700" dirty="0" err="1">
                <a:solidFill>
                  <a:schemeClr val="accent2"/>
                </a:solidFill>
                <a:latin typeface="Sakkal Majalla" panose="02000000000000000000" pitchFamily="2" charset="-78"/>
                <a:cs typeface="Sakkal Majalla" panose="02000000000000000000" pitchFamily="2" charset="-78"/>
              </a:rPr>
              <a:t>وتنويع</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المحفظة</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لتعزيز</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نمو</a:t>
            </a:r>
            <a:r>
              <a:rPr lang="en-US" sz="700" dirty="0">
                <a:solidFill>
                  <a:schemeClr val="accent2"/>
                </a:solidFill>
                <a:latin typeface="Sakkal Majalla" panose="02000000000000000000" pitchFamily="2" charset="-78"/>
                <a:cs typeface="Sakkal Majalla" panose="02000000000000000000" pitchFamily="2" charset="-78"/>
              </a:rPr>
              <a:t> المجموعة في </a:t>
            </a:r>
            <a:r>
              <a:rPr lang="en-US" sz="700" dirty="0" err="1">
                <a:solidFill>
                  <a:schemeClr val="accent2"/>
                </a:solidFill>
                <a:latin typeface="Sakkal Majalla" panose="02000000000000000000" pitchFamily="2" charset="-78"/>
                <a:cs typeface="Sakkal Majalla" panose="02000000000000000000" pitchFamily="2" charset="-78"/>
              </a:rPr>
              <a:t>القطاعات</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الواعدة</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وتحقيق</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الاستدامة</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المالية</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لضمان</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كفاءة</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الإنفاق</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واستمرار</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العوائد</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وترسيخ</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الحوكمة</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والتميز</a:t>
            </a:r>
            <a:r>
              <a:rPr lang="en-US" sz="700" dirty="0">
                <a:solidFill>
                  <a:schemeClr val="accent2"/>
                </a:solidFill>
                <a:latin typeface="Sakkal Majalla" panose="02000000000000000000" pitchFamily="2" charset="-78"/>
                <a:cs typeface="Sakkal Majalla" panose="02000000000000000000" pitchFamily="2" charset="-78"/>
              </a:rPr>
              <a:t> عبر </a:t>
            </a:r>
            <a:r>
              <a:rPr lang="en-US" sz="700" dirty="0" err="1">
                <a:solidFill>
                  <a:schemeClr val="accent2"/>
                </a:solidFill>
                <a:latin typeface="Sakkal Majalla" panose="02000000000000000000" pitchFamily="2" charset="-78"/>
                <a:cs typeface="Sakkal Majalla" panose="02000000000000000000" pitchFamily="2" charset="-78"/>
              </a:rPr>
              <a:t>تطوير</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الأداء</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المؤسسي</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إضافة</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إلى</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بناء</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علامة</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تجارية</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قوية</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تجسد</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مكانة</a:t>
            </a:r>
            <a:r>
              <a:rPr lang="en-US" sz="700" dirty="0">
                <a:solidFill>
                  <a:schemeClr val="accent2"/>
                </a:solidFill>
                <a:latin typeface="Sakkal Majalla" panose="02000000000000000000" pitchFamily="2" charset="-78"/>
                <a:cs typeface="Sakkal Majalla" panose="02000000000000000000" pitchFamily="2" charset="-78"/>
              </a:rPr>
              <a:t> المجموعة في </a:t>
            </a:r>
            <a:r>
              <a:rPr lang="en-US" sz="700" dirty="0" err="1">
                <a:solidFill>
                  <a:schemeClr val="accent2"/>
                </a:solidFill>
                <a:latin typeface="Sakkal Majalla" panose="02000000000000000000" pitchFamily="2" charset="-78"/>
                <a:cs typeface="Sakkal Majalla" panose="02000000000000000000" pitchFamily="2" charset="-78"/>
              </a:rPr>
              <a:t>السوق</a:t>
            </a:r>
            <a:endParaRPr lang="en-US" sz="700" dirty="0">
              <a:solidFill>
                <a:schemeClr val="accent2"/>
              </a:solidFill>
              <a:latin typeface="Sakkal Majalla" panose="02000000000000000000" pitchFamily="2" charset="-78"/>
              <a:cs typeface="Sakkal Majalla" panose="02000000000000000000" pitchFamily="2" charset="-78"/>
            </a:endParaRPr>
          </a:p>
        </p:txBody>
      </p:sp>
      <p:sp>
        <p:nvSpPr>
          <p:cNvPr id="113" name="Google Shape;14100;p144">
            <a:extLst>
              <a:ext uri="{FF2B5EF4-FFF2-40B4-BE49-F238E27FC236}">
                <a16:creationId xmlns:a16="http://schemas.microsoft.com/office/drawing/2014/main" id="{7D2A2675-C98D-24A0-25D6-2F962CE532DF}"/>
              </a:ext>
            </a:extLst>
          </p:cNvPr>
          <p:cNvSpPr txBox="1"/>
          <p:nvPr/>
        </p:nvSpPr>
        <p:spPr>
          <a:xfrm flipH="1">
            <a:off x="1853476" y="1774161"/>
            <a:ext cx="1791250" cy="452254"/>
          </a:xfrm>
          <a:prstGeom prst="rect">
            <a:avLst/>
          </a:prstGeom>
          <a:noFill/>
          <a:ln>
            <a:noFill/>
          </a:ln>
        </p:spPr>
        <p:txBody>
          <a:bodyPr spcFirstLastPara="1" wrap="square" lIns="91425" tIns="91425" rIns="91425" bIns="91425" anchor="ctr" anchorCtr="0">
            <a:noAutofit/>
          </a:bodyPr>
          <a:lstStyle/>
          <a:p>
            <a:pPr algn="ctr"/>
            <a:r>
              <a:rPr lang="en-US" sz="700" dirty="0" err="1">
                <a:solidFill>
                  <a:schemeClr val="accent2"/>
                </a:solidFill>
                <a:latin typeface="Sakkal Majalla" panose="02000000000000000000" pitchFamily="2" charset="-78"/>
                <a:cs typeface="Sakkal Majalla" panose="02000000000000000000" pitchFamily="2" charset="-78"/>
              </a:rPr>
              <a:t>تركز</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على</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تعزيز</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النمو</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والاستثمار</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المستدام</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ورفع</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الكفاءة</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المالية</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والتشغيلية</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وتطبيق</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أعلى</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معايير</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الحوكمة</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والتميز</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المؤسسي</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إضافة</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إلى</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تعزيز</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حضور</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وهوية</a:t>
            </a:r>
            <a:r>
              <a:rPr lang="en-US" sz="700" dirty="0">
                <a:solidFill>
                  <a:schemeClr val="accent2"/>
                </a:solidFill>
                <a:latin typeface="Sakkal Majalla" panose="02000000000000000000" pitchFamily="2" charset="-78"/>
                <a:cs typeface="Sakkal Majalla" panose="02000000000000000000" pitchFamily="2" charset="-78"/>
              </a:rPr>
              <a:t> المجموعة في </a:t>
            </a:r>
            <a:r>
              <a:rPr lang="en-US" sz="700" dirty="0" err="1">
                <a:solidFill>
                  <a:schemeClr val="accent2"/>
                </a:solidFill>
                <a:latin typeface="Sakkal Majalla" panose="02000000000000000000" pitchFamily="2" charset="-78"/>
                <a:cs typeface="Sakkal Majalla" panose="02000000000000000000" pitchFamily="2" charset="-78"/>
              </a:rPr>
              <a:t>السوق</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لتحقيق</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رؤية</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طموحة</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ومكانة</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ريادية</a:t>
            </a:r>
            <a:endParaRPr lang="en-US" sz="700" dirty="0">
              <a:solidFill>
                <a:schemeClr val="accent2"/>
              </a:solidFill>
              <a:latin typeface="Sakkal Majalla" panose="02000000000000000000" pitchFamily="2" charset="-78"/>
              <a:cs typeface="Sakkal Majalla" panose="02000000000000000000" pitchFamily="2" charset="-78"/>
            </a:endParaRPr>
          </a:p>
        </p:txBody>
      </p:sp>
      <p:sp>
        <p:nvSpPr>
          <p:cNvPr id="114" name="Google Shape;14100;p144">
            <a:extLst>
              <a:ext uri="{FF2B5EF4-FFF2-40B4-BE49-F238E27FC236}">
                <a16:creationId xmlns:a16="http://schemas.microsoft.com/office/drawing/2014/main" id="{B77B694A-0F01-55BA-E105-6C666E886BE8}"/>
              </a:ext>
            </a:extLst>
          </p:cNvPr>
          <p:cNvSpPr txBox="1"/>
          <p:nvPr/>
        </p:nvSpPr>
        <p:spPr>
          <a:xfrm flipH="1">
            <a:off x="222674" y="3126421"/>
            <a:ext cx="1791250" cy="452254"/>
          </a:xfrm>
          <a:prstGeom prst="rect">
            <a:avLst/>
          </a:prstGeom>
          <a:noFill/>
          <a:ln>
            <a:noFill/>
          </a:ln>
        </p:spPr>
        <p:txBody>
          <a:bodyPr spcFirstLastPara="1" wrap="square" lIns="91425" tIns="91425" rIns="91425" bIns="91425" anchor="ctr" anchorCtr="0">
            <a:noAutofit/>
          </a:bodyPr>
          <a:lstStyle/>
          <a:p>
            <a:pPr algn="ctr"/>
            <a:r>
              <a:rPr lang="en-US" sz="700" dirty="0" err="1">
                <a:solidFill>
                  <a:schemeClr val="accent2"/>
                </a:solidFill>
                <a:latin typeface="Sakkal Majalla" panose="02000000000000000000" pitchFamily="2" charset="-78"/>
                <a:cs typeface="Sakkal Majalla" panose="02000000000000000000" pitchFamily="2" charset="-78"/>
              </a:rPr>
              <a:t>تركز</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المبادرات</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الاستراتيجية</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على</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تحويل</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الأهداف</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إلى</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مشاريع</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وبرامج</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تنفيذية</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تسهم</a:t>
            </a:r>
            <a:r>
              <a:rPr lang="en-US" sz="700" dirty="0">
                <a:solidFill>
                  <a:schemeClr val="accent2"/>
                </a:solidFill>
                <a:latin typeface="Sakkal Majalla" panose="02000000000000000000" pitchFamily="2" charset="-78"/>
                <a:cs typeface="Sakkal Majalla" panose="02000000000000000000" pitchFamily="2" charset="-78"/>
              </a:rPr>
              <a:t> في </a:t>
            </a:r>
            <a:r>
              <a:rPr lang="en-US" sz="700" dirty="0" err="1">
                <a:solidFill>
                  <a:schemeClr val="accent2"/>
                </a:solidFill>
                <a:latin typeface="Sakkal Majalla" panose="02000000000000000000" pitchFamily="2" charset="-78"/>
                <a:cs typeface="Sakkal Majalla" panose="02000000000000000000" pitchFamily="2" charset="-78"/>
              </a:rPr>
              <a:t>تحقيق</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النمو</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وتعزيز</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الكفاءة</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ورفع</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التميز</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المؤسسي</a:t>
            </a:r>
            <a:r>
              <a:rPr lang="en-US" sz="700" dirty="0">
                <a:solidFill>
                  <a:schemeClr val="accent2"/>
                </a:solidFill>
                <a:latin typeface="Sakkal Majalla" panose="02000000000000000000" pitchFamily="2" charset="-78"/>
                <a:cs typeface="Sakkal Majalla" panose="02000000000000000000" pitchFamily="2" charset="-78"/>
              </a:rPr>
              <a:t> عبر </a:t>
            </a:r>
            <a:r>
              <a:rPr lang="en-US" sz="700" dirty="0" err="1">
                <a:solidFill>
                  <a:schemeClr val="accent2"/>
                </a:solidFill>
                <a:latin typeface="Sakkal Majalla" panose="02000000000000000000" pitchFamily="2" charset="-78"/>
                <a:cs typeface="Sakkal Majalla" panose="02000000000000000000" pitchFamily="2" charset="-78"/>
              </a:rPr>
              <a:t>خطط</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عملية</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واضحة</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تضمن</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تحقيق</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النتائج</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المرجوة</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ودعم</a:t>
            </a:r>
            <a:r>
              <a:rPr lang="en-US" sz="700" dirty="0">
                <a:solidFill>
                  <a:schemeClr val="accent2"/>
                </a:solidFill>
                <a:latin typeface="Sakkal Majalla" panose="02000000000000000000" pitchFamily="2" charset="-78"/>
                <a:cs typeface="Sakkal Majalla" panose="02000000000000000000" pitchFamily="2" charset="-78"/>
              </a:rPr>
              <a:t> </a:t>
            </a:r>
            <a:r>
              <a:rPr lang="en-US" sz="700" dirty="0" err="1">
                <a:solidFill>
                  <a:schemeClr val="accent2"/>
                </a:solidFill>
                <a:latin typeface="Sakkal Majalla" panose="02000000000000000000" pitchFamily="2" charset="-78"/>
                <a:cs typeface="Sakkal Majalla" panose="02000000000000000000" pitchFamily="2" charset="-78"/>
              </a:rPr>
              <a:t>توجهات</a:t>
            </a:r>
            <a:r>
              <a:rPr lang="en-US" sz="700" dirty="0">
                <a:solidFill>
                  <a:schemeClr val="accent2"/>
                </a:solidFill>
                <a:latin typeface="Sakkal Majalla" panose="02000000000000000000" pitchFamily="2" charset="-78"/>
                <a:cs typeface="Sakkal Majalla" panose="02000000000000000000" pitchFamily="2" charset="-78"/>
              </a:rPr>
              <a:t> المجموعة </a:t>
            </a:r>
            <a:r>
              <a:rPr lang="en-US" sz="700" dirty="0" err="1">
                <a:solidFill>
                  <a:schemeClr val="accent2"/>
                </a:solidFill>
                <a:latin typeface="Sakkal Majalla" panose="02000000000000000000" pitchFamily="2" charset="-78"/>
                <a:cs typeface="Sakkal Majalla" panose="02000000000000000000" pitchFamily="2" charset="-78"/>
              </a:rPr>
              <a:t>المستقبلية</a:t>
            </a:r>
            <a:endParaRPr lang="en-US" sz="700" dirty="0">
              <a:solidFill>
                <a:schemeClr val="accent2"/>
              </a:solidFill>
              <a:latin typeface="Sakkal Majalla" panose="02000000000000000000" pitchFamily="2" charset="-78"/>
              <a:cs typeface="Sakkal Majalla" panose="02000000000000000000" pitchFamily="2" charset="-78"/>
            </a:endParaRPr>
          </a:p>
        </p:txBody>
      </p:sp>
      <p:grpSp>
        <p:nvGrpSpPr>
          <p:cNvPr id="115" name="Google Shape;12531;p141">
            <a:extLst>
              <a:ext uri="{FF2B5EF4-FFF2-40B4-BE49-F238E27FC236}">
                <a16:creationId xmlns:a16="http://schemas.microsoft.com/office/drawing/2014/main" id="{B6FE4D4D-E64F-C5EA-DAFE-09A76B49C48B}"/>
              </a:ext>
            </a:extLst>
          </p:cNvPr>
          <p:cNvGrpSpPr/>
          <p:nvPr/>
        </p:nvGrpSpPr>
        <p:grpSpPr>
          <a:xfrm flipH="1">
            <a:off x="4442132" y="1170022"/>
            <a:ext cx="333236" cy="349950"/>
            <a:chOff x="7548967" y="1978927"/>
            <a:chExt cx="333285" cy="349950"/>
          </a:xfrm>
          <a:solidFill>
            <a:schemeClr val="accent1"/>
          </a:solidFill>
        </p:grpSpPr>
        <p:sp>
          <p:nvSpPr>
            <p:cNvPr id="116" name="Google Shape;12532;p141">
              <a:extLst>
                <a:ext uri="{FF2B5EF4-FFF2-40B4-BE49-F238E27FC236}">
                  <a16:creationId xmlns:a16="http://schemas.microsoft.com/office/drawing/2014/main" id="{CDC5027D-497F-7DF7-85FC-17501D3A0288}"/>
                </a:ext>
              </a:extLst>
            </p:cNvPr>
            <p:cNvSpPr/>
            <p:nvPr/>
          </p:nvSpPr>
          <p:spPr>
            <a:xfrm>
              <a:off x="7548967" y="1978927"/>
              <a:ext cx="333285" cy="234816"/>
            </a:xfrm>
            <a:custGeom>
              <a:avLst/>
              <a:gdLst/>
              <a:ahLst/>
              <a:cxnLst/>
              <a:rect l="l" t="t" r="r" b="b"/>
              <a:pathLst>
                <a:path w="10479" h="7383" extrusionOk="0">
                  <a:moveTo>
                    <a:pt x="8978" y="286"/>
                  </a:moveTo>
                  <a:cubicBezTo>
                    <a:pt x="9633" y="298"/>
                    <a:pt x="10145" y="834"/>
                    <a:pt x="10145" y="1489"/>
                  </a:cubicBezTo>
                  <a:cubicBezTo>
                    <a:pt x="10121" y="2168"/>
                    <a:pt x="9585" y="2727"/>
                    <a:pt x="8931" y="2727"/>
                  </a:cubicBezTo>
                  <a:cubicBezTo>
                    <a:pt x="8300" y="2727"/>
                    <a:pt x="7799" y="2251"/>
                    <a:pt x="7740" y="1656"/>
                  </a:cubicBezTo>
                  <a:lnTo>
                    <a:pt x="7740" y="1596"/>
                  </a:lnTo>
                  <a:lnTo>
                    <a:pt x="7740" y="1572"/>
                  </a:lnTo>
                  <a:lnTo>
                    <a:pt x="7740" y="1513"/>
                  </a:lnTo>
                  <a:cubicBezTo>
                    <a:pt x="7740" y="1429"/>
                    <a:pt x="7668" y="1358"/>
                    <a:pt x="7573" y="1358"/>
                  </a:cubicBezTo>
                  <a:lnTo>
                    <a:pt x="2882" y="1358"/>
                  </a:lnTo>
                  <a:cubicBezTo>
                    <a:pt x="2799" y="1358"/>
                    <a:pt x="2727" y="1429"/>
                    <a:pt x="2727" y="1513"/>
                  </a:cubicBezTo>
                  <a:lnTo>
                    <a:pt x="2727" y="1596"/>
                  </a:lnTo>
                  <a:lnTo>
                    <a:pt x="2727" y="1608"/>
                  </a:lnTo>
                  <a:lnTo>
                    <a:pt x="2727" y="1656"/>
                  </a:lnTo>
                  <a:lnTo>
                    <a:pt x="2727" y="1679"/>
                  </a:lnTo>
                  <a:lnTo>
                    <a:pt x="2727" y="1727"/>
                  </a:lnTo>
                  <a:lnTo>
                    <a:pt x="2727" y="1739"/>
                  </a:lnTo>
                  <a:cubicBezTo>
                    <a:pt x="2727" y="1751"/>
                    <a:pt x="2727" y="1775"/>
                    <a:pt x="2704" y="1799"/>
                  </a:cubicBezTo>
                  <a:lnTo>
                    <a:pt x="2704" y="1810"/>
                  </a:lnTo>
                  <a:cubicBezTo>
                    <a:pt x="2704" y="1834"/>
                    <a:pt x="2692" y="1858"/>
                    <a:pt x="2692" y="1870"/>
                  </a:cubicBezTo>
                  <a:cubicBezTo>
                    <a:pt x="2692" y="1894"/>
                    <a:pt x="2692" y="1894"/>
                    <a:pt x="2680" y="1906"/>
                  </a:cubicBezTo>
                  <a:cubicBezTo>
                    <a:pt x="2680" y="1918"/>
                    <a:pt x="2668" y="1930"/>
                    <a:pt x="2668" y="1930"/>
                  </a:cubicBezTo>
                  <a:cubicBezTo>
                    <a:pt x="2668" y="1953"/>
                    <a:pt x="2644" y="1953"/>
                    <a:pt x="2644" y="1965"/>
                  </a:cubicBezTo>
                  <a:cubicBezTo>
                    <a:pt x="2644" y="1977"/>
                    <a:pt x="2632" y="1977"/>
                    <a:pt x="2632" y="1989"/>
                  </a:cubicBezTo>
                  <a:cubicBezTo>
                    <a:pt x="2632" y="2013"/>
                    <a:pt x="2620" y="2025"/>
                    <a:pt x="2620" y="2025"/>
                  </a:cubicBezTo>
                  <a:cubicBezTo>
                    <a:pt x="2620" y="2025"/>
                    <a:pt x="2620" y="2037"/>
                    <a:pt x="2608" y="2037"/>
                  </a:cubicBezTo>
                  <a:cubicBezTo>
                    <a:pt x="2573" y="2084"/>
                    <a:pt x="2561" y="2132"/>
                    <a:pt x="2525" y="2168"/>
                  </a:cubicBezTo>
                  <a:cubicBezTo>
                    <a:pt x="2513" y="2191"/>
                    <a:pt x="2513" y="2203"/>
                    <a:pt x="2501" y="2215"/>
                  </a:cubicBezTo>
                  <a:cubicBezTo>
                    <a:pt x="2454" y="2275"/>
                    <a:pt x="2406" y="2334"/>
                    <a:pt x="2346" y="2382"/>
                  </a:cubicBezTo>
                  <a:cubicBezTo>
                    <a:pt x="2334" y="2394"/>
                    <a:pt x="2323" y="2394"/>
                    <a:pt x="2311" y="2406"/>
                  </a:cubicBezTo>
                  <a:lnTo>
                    <a:pt x="2287" y="2430"/>
                  </a:lnTo>
                  <a:cubicBezTo>
                    <a:pt x="2084" y="2584"/>
                    <a:pt x="1811" y="2692"/>
                    <a:pt x="1537" y="2692"/>
                  </a:cubicBezTo>
                  <a:cubicBezTo>
                    <a:pt x="882" y="2692"/>
                    <a:pt x="322" y="2156"/>
                    <a:pt x="322" y="1489"/>
                  </a:cubicBezTo>
                  <a:cubicBezTo>
                    <a:pt x="322" y="822"/>
                    <a:pt x="858" y="286"/>
                    <a:pt x="1537" y="286"/>
                  </a:cubicBezTo>
                  <a:close/>
                  <a:moveTo>
                    <a:pt x="7395" y="1668"/>
                  </a:moveTo>
                  <a:cubicBezTo>
                    <a:pt x="7442" y="2049"/>
                    <a:pt x="7633" y="2406"/>
                    <a:pt x="7930" y="2668"/>
                  </a:cubicBezTo>
                  <a:cubicBezTo>
                    <a:pt x="7823" y="2763"/>
                    <a:pt x="7692" y="2799"/>
                    <a:pt x="7549" y="2799"/>
                  </a:cubicBezTo>
                  <a:lnTo>
                    <a:pt x="2858" y="2799"/>
                  </a:lnTo>
                  <a:cubicBezTo>
                    <a:pt x="2727" y="2787"/>
                    <a:pt x="2608" y="2739"/>
                    <a:pt x="2501" y="2668"/>
                  </a:cubicBezTo>
                  <a:cubicBezTo>
                    <a:pt x="2739" y="2453"/>
                    <a:pt x="2906" y="2191"/>
                    <a:pt x="2977" y="1894"/>
                  </a:cubicBezTo>
                  <a:lnTo>
                    <a:pt x="2977" y="1870"/>
                  </a:lnTo>
                  <a:cubicBezTo>
                    <a:pt x="2977" y="1858"/>
                    <a:pt x="2989" y="1846"/>
                    <a:pt x="2989" y="1810"/>
                  </a:cubicBezTo>
                  <a:cubicBezTo>
                    <a:pt x="3001" y="1775"/>
                    <a:pt x="3001" y="1727"/>
                    <a:pt x="3001" y="1668"/>
                  </a:cubicBezTo>
                  <a:close/>
                  <a:moveTo>
                    <a:pt x="1513" y="1"/>
                  </a:moveTo>
                  <a:cubicBezTo>
                    <a:pt x="680" y="1"/>
                    <a:pt x="1" y="679"/>
                    <a:pt x="1" y="1513"/>
                  </a:cubicBezTo>
                  <a:cubicBezTo>
                    <a:pt x="1" y="2346"/>
                    <a:pt x="680" y="3037"/>
                    <a:pt x="1513" y="3037"/>
                  </a:cubicBezTo>
                  <a:cubicBezTo>
                    <a:pt x="1787" y="3037"/>
                    <a:pt x="2025" y="2977"/>
                    <a:pt x="2251" y="2858"/>
                  </a:cubicBezTo>
                  <a:cubicBezTo>
                    <a:pt x="2370" y="2977"/>
                    <a:pt x="2525" y="3049"/>
                    <a:pt x="2692" y="3096"/>
                  </a:cubicBezTo>
                  <a:lnTo>
                    <a:pt x="2692" y="7216"/>
                  </a:lnTo>
                  <a:cubicBezTo>
                    <a:pt x="2692" y="7311"/>
                    <a:pt x="2763" y="7383"/>
                    <a:pt x="2858" y="7383"/>
                  </a:cubicBezTo>
                  <a:cubicBezTo>
                    <a:pt x="2942" y="7383"/>
                    <a:pt x="3025" y="7311"/>
                    <a:pt x="3025" y="7216"/>
                  </a:cubicBezTo>
                  <a:lnTo>
                    <a:pt x="3025" y="3120"/>
                  </a:lnTo>
                  <a:lnTo>
                    <a:pt x="7454" y="3120"/>
                  </a:lnTo>
                  <a:lnTo>
                    <a:pt x="7454" y="3882"/>
                  </a:lnTo>
                  <a:cubicBezTo>
                    <a:pt x="7454" y="3977"/>
                    <a:pt x="7526" y="4049"/>
                    <a:pt x="7621" y="4049"/>
                  </a:cubicBezTo>
                  <a:cubicBezTo>
                    <a:pt x="7704" y="4049"/>
                    <a:pt x="7776" y="3977"/>
                    <a:pt x="7776" y="3882"/>
                  </a:cubicBezTo>
                  <a:lnTo>
                    <a:pt x="7776" y="3108"/>
                  </a:lnTo>
                  <a:cubicBezTo>
                    <a:pt x="7966" y="3084"/>
                    <a:pt x="8121" y="2989"/>
                    <a:pt x="8264" y="2870"/>
                  </a:cubicBezTo>
                  <a:cubicBezTo>
                    <a:pt x="8466" y="2977"/>
                    <a:pt x="8704" y="3037"/>
                    <a:pt x="8954" y="3037"/>
                  </a:cubicBezTo>
                  <a:cubicBezTo>
                    <a:pt x="9788" y="3037"/>
                    <a:pt x="10478" y="2346"/>
                    <a:pt x="10478" y="1513"/>
                  </a:cubicBezTo>
                  <a:cubicBezTo>
                    <a:pt x="10443" y="1120"/>
                    <a:pt x="10300" y="727"/>
                    <a:pt x="10014" y="441"/>
                  </a:cubicBezTo>
                  <a:cubicBezTo>
                    <a:pt x="9728" y="167"/>
                    <a:pt x="9359" y="1"/>
                    <a:pt x="89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17" name="Google Shape;12533;p141">
              <a:extLst>
                <a:ext uri="{FF2B5EF4-FFF2-40B4-BE49-F238E27FC236}">
                  <a16:creationId xmlns:a16="http://schemas.microsoft.com/office/drawing/2014/main" id="{C3589476-8DB8-795C-9EEB-B4FFE13AA388}"/>
                </a:ext>
              </a:extLst>
            </p:cNvPr>
            <p:cNvSpPr/>
            <p:nvPr/>
          </p:nvSpPr>
          <p:spPr>
            <a:xfrm>
              <a:off x="7570562" y="2001667"/>
              <a:ext cx="51142" cy="51142"/>
            </a:xfrm>
            <a:custGeom>
              <a:avLst/>
              <a:gdLst/>
              <a:ahLst/>
              <a:cxnLst/>
              <a:rect l="l" t="t" r="r" b="b"/>
              <a:pathLst>
                <a:path w="1608" h="1608" extrusionOk="0">
                  <a:moveTo>
                    <a:pt x="810" y="322"/>
                  </a:moveTo>
                  <a:cubicBezTo>
                    <a:pt x="1072" y="322"/>
                    <a:pt x="1286" y="536"/>
                    <a:pt x="1286" y="798"/>
                  </a:cubicBezTo>
                  <a:cubicBezTo>
                    <a:pt x="1286" y="1060"/>
                    <a:pt x="1072" y="1274"/>
                    <a:pt x="810" y="1274"/>
                  </a:cubicBezTo>
                  <a:cubicBezTo>
                    <a:pt x="536" y="1274"/>
                    <a:pt x="334" y="1072"/>
                    <a:pt x="334" y="798"/>
                  </a:cubicBezTo>
                  <a:cubicBezTo>
                    <a:pt x="334" y="536"/>
                    <a:pt x="536" y="322"/>
                    <a:pt x="810" y="322"/>
                  </a:cubicBezTo>
                  <a:close/>
                  <a:moveTo>
                    <a:pt x="810" y="0"/>
                  </a:moveTo>
                  <a:cubicBezTo>
                    <a:pt x="358" y="0"/>
                    <a:pt x="1" y="357"/>
                    <a:pt x="1" y="798"/>
                  </a:cubicBezTo>
                  <a:cubicBezTo>
                    <a:pt x="1" y="1250"/>
                    <a:pt x="358" y="1607"/>
                    <a:pt x="810" y="1607"/>
                  </a:cubicBezTo>
                  <a:cubicBezTo>
                    <a:pt x="1251" y="1607"/>
                    <a:pt x="1608" y="1250"/>
                    <a:pt x="1608" y="798"/>
                  </a:cubicBezTo>
                  <a:cubicBezTo>
                    <a:pt x="1608" y="357"/>
                    <a:pt x="1251" y="0"/>
                    <a:pt x="8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18" name="Google Shape;12534;p141">
              <a:extLst>
                <a:ext uri="{FF2B5EF4-FFF2-40B4-BE49-F238E27FC236}">
                  <a16:creationId xmlns:a16="http://schemas.microsoft.com/office/drawing/2014/main" id="{11193DA6-34C9-57BA-AB9E-1DBB4C2FE544}"/>
                </a:ext>
              </a:extLst>
            </p:cNvPr>
            <p:cNvSpPr/>
            <p:nvPr/>
          </p:nvSpPr>
          <p:spPr>
            <a:xfrm>
              <a:off x="7807986" y="2001667"/>
              <a:ext cx="51174" cy="51142"/>
            </a:xfrm>
            <a:custGeom>
              <a:avLst/>
              <a:gdLst/>
              <a:ahLst/>
              <a:cxnLst/>
              <a:rect l="l" t="t" r="r" b="b"/>
              <a:pathLst>
                <a:path w="1609" h="1608" extrusionOk="0">
                  <a:moveTo>
                    <a:pt x="798" y="322"/>
                  </a:moveTo>
                  <a:cubicBezTo>
                    <a:pt x="1072" y="322"/>
                    <a:pt x="1275" y="536"/>
                    <a:pt x="1275" y="798"/>
                  </a:cubicBezTo>
                  <a:cubicBezTo>
                    <a:pt x="1275" y="1060"/>
                    <a:pt x="1072" y="1274"/>
                    <a:pt x="798" y="1274"/>
                  </a:cubicBezTo>
                  <a:cubicBezTo>
                    <a:pt x="537" y="1274"/>
                    <a:pt x="322" y="1072"/>
                    <a:pt x="322" y="798"/>
                  </a:cubicBezTo>
                  <a:cubicBezTo>
                    <a:pt x="322" y="536"/>
                    <a:pt x="537" y="322"/>
                    <a:pt x="798" y="322"/>
                  </a:cubicBezTo>
                  <a:close/>
                  <a:moveTo>
                    <a:pt x="798" y="0"/>
                  </a:moveTo>
                  <a:cubicBezTo>
                    <a:pt x="358" y="0"/>
                    <a:pt x="1" y="357"/>
                    <a:pt x="1" y="798"/>
                  </a:cubicBezTo>
                  <a:cubicBezTo>
                    <a:pt x="1" y="1250"/>
                    <a:pt x="358" y="1607"/>
                    <a:pt x="798" y="1607"/>
                  </a:cubicBezTo>
                  <a:cubicBezTo>
                    <a:pt x="1251" y="1607"/>
                    <a:pt x="1608" y="1250"/>
                    <a:pt x="1608" y="798"/>
                  </a:cubicBezTo>
                  <a:cubicBezTo>
                    <a:pt x="1608" y="357"/>
                    <a:pt x="1251" y="0"/>
                    <a:pt x="7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19" name="Google Shape;12535;p141">
              <a:extLst>
                <a:ext uri="{FF2B5EF4-FFF2-40B4-BE49-F238E27FC236}">
                  <a16:creationId xmlns:a16="http://schemas.microsoft.com/office/drawing/2014/main" id="{617248D9-BB14-EBAB-D064-4EAFAF1B37EC}"/>
                </a:ext>
              </a:extLst>
            </p:cNvPr>
            <p:cNvSpPr/>
            <p:nvPr/>
          </p:nvSpPr>
          <p:spPr>
            <a:xfrm>
              <a:off x="7570180" y="2121699"/>
              <a:ext cx="288980" cy="207178"/>
            </a:xfrm>
            <a:custGeom>
              <a:avLst/>
              <a:gdLst/>
              <a:ahLst/>
              <a:cxnLst/>
              <a:rect l="l" t="t" r="r" b="b"/>
              <a:pathLst>
                <a:path w="9086" h="6514" extrusionOk="0">
                  <a:moveTo>
                    <a:pt x="7513" y="4549"/>
                  </a:moveTo>
                  <a:cubicBezTo>
                    <a:pt x="7633" y="4549"/>
                    <a:pt x="7740" y="4644"/>
                    <a:pt x="7740" y="4763"/>
                  </a:cubicBezTo>
                  <a:lnTo>
                    <a:pt x="7740" y="5203"/>
                  </a:lnTo>
                  <a:lnTo>
                    <a:pt x="1358" y="5203"/>
                  </a:lnTo>
                  <a:lnTo>
                    <a:pt x="1358" y="4763"/>
                  </a:lnTo>
                  <a:cubicBezTo>
                    <a:pt x="1358" y="4644"/>
                    <a:pt x="1465" y="4549"/>
                    <a:pt x="1584" y="4549"/>
                  </a:cubicBezTo>
                  <a:close/>
                  <a:moveTo>
                    <a:pt x="8323" y="5513"/>
                  </a:moveTo>
                  <a:cubicBezTo>
                    <a:pt x="8561" y="5513"/>
                    <a:pt x="8764" y="5703"/>
                    <a:pt x="8764" y="5953"/>
                  </a:cubicBezTo>
                  <a:lnTo>
                    <a:pt x="8764" y="6180"/>
                  </a:lnTo>
                  <a:lnTo>
                    <a:pt x="346" y="6180"/>
                  </a:lnTo>
                  <a:lnTo>
                    <a:pt x="346" y="5953"/>
                  </a:lnTo>
                  <a:cubicBezTo>
                    <a:pt x="346" y="5715"/>
                    <a:pt x="536" y="5513"/>
                    <a:pt x="786" y="5513"/>
                  </a:cubicBezTo>
                  <a:close/>
                  <a:moveTo>
                    <a:pt x="6918" y="0"/>
                  </a:moveTo>
                  <a:cubicBezTo>
                    <a:pt x="6835" y="0"/>
                    <a:pt x="6763" y="84"/>
                    <a:pt x="6763" y="167"/>
                  </a:cubicBezTo>
                  <a:lnTo>
                    <a:pt x="6763" y="4215"/>
                  </a:lnTo>
                  <a:lnTo>
                    <a:pt x="2322" y="4215"/>
                  </a:lnTo>
                  <a:lnTo>
                    <a:pt x="2322" y="3501"/>
                  </a:lnTo>
                  <a:cubicBezTo>
                    <a:pt x="2322" y="3417"/>
                    <a:pt x="2251" y="3334"/>
                    <a:pt x="2156" y="3334"/>
                  </a:cubicBezTo>
                  <a:cubicBezTo>
                    <a:pt x="2072" y="3334"/>
                    <a:pt x="2001" y="3417"/>
                    <a:pt x="2001" y="3501"/>
                  </a:cubicBezTo>
                  <a:lnTo>
                    <a:pt x="2001" y="4215"/>
                  </a:lnTo>
                  <a:lnTo>
                    <a:pt x="1560" y="4215"/>
                  </a:lnTo>
                  <a:cubicBezTo>
                    <a:pt x="1263" y="4215"/>
                    <a:pt x="1013" y="4465"/>
                    <a:pt x="1013" y="4763"/>
                  </a:cubicBezTo>
                  <a:lnTo>
                    <a:pt x="1013" y="5203"/>
                  </a:lnTo>
                  <a:lnTo>
                    <a:pt x="763" y="5203"/>
                  </a:lnTo>
                  <a:cubicBezTo>
                    <a:pt x="346" y="5203"/>
                    <a:pt x="1" y="5537"/>
                    <a:pt x="1" y="5953"/>
                  </a:cubicBezTo>
                  <a:lnTo>
                    <a:pt x="1" y="6346"/>
                  </a:lnTo>
                  <a:cubicBezTo>
                    <a:pt x="1" y="6430"/>
                    <a:pt x="72" y="6513"/>
                    <a:pt x="167" y="6513"/>
                  </a:cubicBezTo>
                  <a:lnTo>
                    <a:pt x="8906" y="6513"/>
                  </a:lnTo>
                  <a:cubicBezTo>
                    <a:pt x="8990" y="6513"/>
                    <a:pt x="9061" y="6430"/>
                    <a:pt x="9061" y="6346"/>
                  </a:cubicBezTo>
                  <a:lnTo>
                    <a:pt x="9061" y="5953"/>
                  </a:lnTo>
                  <a:cubicBezTo>
                    <a:pt x="9085" y="5537"/>
                    <a:pt x="8740" y="5203"/>
                    <a:pt x="8323" y="5203"/>
                  </a:cubicBezTo>
                  <a:lnTo>
                    <a:pt x="8073" y="5203"/>
                  </a:lnTo>
                  <a:lnTo>
                    <a:pt x="8073" y="4763"/>
                  </a:lnTo>
                  <a:cubicBezTo>
                    <a:pt x="8073" y="4465"/>
                    <a:pt x="7811" y="4215"/>
                    <a:pt x="7513" y="4215"/>
                  </a:cubicBezTo>
                  <a:lnTo>
                    <a:pt x="7085" y="4215"/>
                  </a:lnTo>
                  <a:lnTo>
                    <a:pt x="7085" y="167"/>
                  </a:lnTo>
                  <a:cubicBezTo>
                    <a:pt x="7085" y="84"/>
                    <a:pt x="7013" y="0"/>
                    <a:pt x="69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20" name="Google Shape;12536;p141">
              <a:extLst>
                <a:ext uri="{FF2B5EF4-FFF2-40B4-BE49-F238E27FC236}">
                  <a16:creationId xmlns:a16="http://schemas.microsoft.com/office/drawing/2014/main" id="{2660B3CE-6FD6-534B-A231-606EAA3A4C6E}"/>
                </a:ext>
              </a:extLst>
            </p:cNvPr>
            <p:cNvSpPr/>
            <p:nvPr/>
          </p:nvSpPr>
          <p:spPr>
            <a:xfrm>
              <a:off x="7658408" y="2088368"/>
              <a:ext cx="30342" cy="154922"/>
            </a:xfrm>
            <a:custGeom>
              <a:avLst/>
              <a:gdLst/>
              <a:ahLst/>
              <a:cxnLst/>
              <a:rect l="l" t="t" r="r" b="b"/>
              <a:pathLst>
                <a:path w="954" h="4871" extrusionOk="0">
                  <a:moveTo>
                    <a:pt x="453" y="310"/>
                  </a:moveTo>
                  <a:cubicBezTo>
                    <a:pt x="537" y="310"/>
                    <a:pt x="608" y="370"/>
                    <a:pt x="608" y="453"/>
                  </a:cubicBezTo>
                  <a:lnTo>
                    <a:pt x="608" y="4382"/>
                  </a:lnTo>
                  <a:cubicBezTo>
                    <a:pt x="608" y="4465"/>
                    <a:pt x="548" y="4537"/>
                    <a:pt x="453" y="4537"/>
                  </a:cubicBezTo>
                  <a:cubicBezTo>
                    <a:pt x="382" y="4537"/>
                    <a:pt x="310" y="4477"/>
                    <a:pt x="310" y="4382"/>
                  </a:cubicBezTo>
                  <a:lnTo>
                    <a:pt x="310" y="453"/>
                  </a:lnTo>
                  <a:cubicBezTo>
                    <a:pt x="310" y="382"/>
                    <a:pt x="370" y="310"/>
                    <a:pt x="453" y="310"/>
                  </a:cubicBezTo>
                  <a:close/>
                  <a:moveTo>
                    <a:pt x="477" y="1"/>
                  </a:moveTo>
                  <a:cubicBezTo>
                    <a:pt x="215" y="1"/>
                    <a:pt x="1" y="203"/>
                    <a:pt x="1" y="477"/>
                  </a:cubicBezTo>
                  <a:lnTo>
                    <a:pt x="1" y="4394"/>
                  </a:lnTo>
                  <a:cubicBezTo>
                    <a:pt x="1" y="4656"/>
                    <a:pt x="203" y="4870"/>
                    <a:pt x="477" y="4870"/>
                  </a:cubicBezTo>
                  <a:cubicBezTo>
                    <a:pt x="727" y="4870"/>
                    <a:pt x="953" y="4668"/>
                    <a:pt x="953" y="4394"/>
                  </a:cubicBezTo>
                  <a:lnTo>
                    <a:pt x="953" y="477"/>
                  </a:lnTo>
                  <a:cubicBezTo>
                    <a:pt x="929" y="203"/>
                    <a:pt x="727" y="1"/>
                    <a:pt x="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21" name="Google Shape;12537;p141">
              <a:extLst>
                <a:ext uri="{FF2B5EF4-FFF2-40B4-BE49-F238E27FC236}">
                  <a16:creationId xmlns:a16="http://schemas.microsoft.com/office/drawing/2014/main" id="{3D38C8CB-F9B9-2C6E-CAB6-9B153839910D}"/>
                </a:ext>
              </a:extLst>
            </p:cNvPr>
            <p:cNvSpPr/>
            <p:nvPr/>
          </p:nvSpPr>
          <p:spPr>
            <a:xfrm>
              <a:off x="7700072" y="2088368"/>
              <a:ext cx="30310" cy="154922"/>
            </a:xfrm>
            <a:custGeom>
              <a:avLst/>
              <a:gdLst/>
              <a:ahLst/>
              <a:cxnLst/>
              <a:rect l="l" t="t" r="r" b="b"/>
              <a:pathLst>
                <a:path w="953" h="4871" extrusionOk="0">
                  <a:moveTo>
                    <a:pt x="453" y="310"/>
                  </a:moveTo>
                  <a:cubicBezTo>
                    <a:pt x="548" y="310"/>
                    <a:pt x="608" y="370"/>
                    <a:pt x="608" y="453"/>
                  </a:cubicBezTo>
                  <a:lnTo>
                    <a:pt x="608" y="4382"/>
                  </a:lnTo>
                  <a:cubicBezTo>
                    <a:pt x="608" y="4465"/>
                    <a:pt x="548" y="4537"/>
                    <a:pt x="453" y="4537"/>
                  </a:cubicBezTo>
                  <a:cubicBezTo>
                    <a:pt x="381" y="4537"/>
                    <a:pt x="310" y="4477"/>
                    <a:pt x="310" y="4382"/>
                  </a:cubicBezTo>
                  <a:lnTo>
                    <a:pt x="310" y="453"/>
                  </a:lnTo>
                  <a:cubicBezTo>
                    <a:pt x="310" y="382"/>
                    <a:pt x="370" y="310"/>
                    <a:pt x="453" y="310"/>
                  </a:cubicBezTo>
                  <a:close/>
                  <a:moveTo>
                    <a:pt x="477" y="1"/>
                  </a:moveTo>
                  <a:cubicBezTo>
                    <a:pt x="215" y="1"/>
                    <a:pt x="0" y="203"/>
                    <a:pt x="0" y="477"/>
                  </a:cubicBezTo>
                  <a:lnTo>
                    <a:pt x="0" y="4394"/>
                  </a:lnTo>
                  <a:cubicBezTo>
                    <a:pt x="0" y="4656"/>
                    <a:pt x="203" y="4870"/>
                    <a:pt x="477" y="4870"/>
                  </a:cubicBezTo>
                  <a:cubicBezTo>
                    <a:pt x="727" y="4870"/>
                    <a:pt x="953" y="4668"/>
                    <a:pt x="953" y="4394"/>
                  </a:cubicBezTo>
                  <a:lnTo>
                    <a:pt x="953" y="477"/>
                  </a:lnTo>
                  <a:cubicBezTo>
                    <a:pt x="929" y="203"/>
                    <a:pt x="727" y="1"/>
                    <a:pt x="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22" name="Google Shape;12538;p141">
              <a:extLst>
                <a:ext uri="{FF2B5EF4-FFF2-40B4-BE49-F238E27FC236}">
                  <a16:creationId xmlns:a16="http://schemas.microsoft.com/office/drawing/2014/main" id="{B2C79BDE-C010-7A10-5820-4B5E28109634}"/>
                </a:ext>
              </a:extLst>
            </p:cNvPr>
            <p:cNvSpPr/>
            <p:nvPr/>
          </p:nvSpPr>
          <p:spPr>
            <a:xfrm>
              <a:off x="7741737" y="2088368"/>
              <a:ext cx="30310" cy="154922"/>
            </a:xfrm>
            <a:custGeom>
              <a:avLst/>
              <a:gdLst/>
              <a:ahLst/>
              <a:cxnLst/>
              <a:rect l="l" t="t" r="r" b="b"/>
              <a:pathLst>
                <a:path w="953" h="4871" extrusionOk="0">
                  <a:moveTo>
                    <a:pt x="453" y="310"/>
                  </a:moveTo>
                  <a:cubicBezTo>
                    <a:pt x="536" y="310"/>
                    <a:pt x="607" y="370"/>
                    <a:pt x="607" y="453"/>
                  </a:cubicBezTo>
                  <a:lnTo>
                    <a:pt x="607" y="4382"/>
                  </a:lnTo>
                  <a:cubicBezTo>
                    <a:pt x="607" y="4465"/>
                    <a:pt x="548" y="4537"/>
                    <a:pt x="453" y="4537"/>
                  </a:cubicBezTo>
                  <a:cubicBezTo>
                    <a:pt x="381" y="4537"/>
                    <a:pt x="310" y="4477"/>
                    <a:pt x="310" y="4382"/>
                  </a:cubicBezTo>
                  <a:lnTo>
                    <a:pt x="310" y="453"/>
                  </a:lnTo>
                  <a:cubicBezTo>
                    <a:pt x="310" y="382"/>
                    <a:pt x="369" y="310"/>
                    <a:pt x="453" y="310"/>
                  </a:cubicBezTo>
                  <a:close/>
                  <a:moveTo>
                    <a:pt x="476" y="1"/>
                  </a:moveTo>
                  <a:cubicBezTo>
                    <a:pt x="214" y="1"/>
                    <a:pt x="0" y="203"/>
                    <a:pt x="0" y="477"/>
                  </a:cubicBezTo>
                  <a:lnTo>
                    <a:pt x="0" y="4394"/>
                  </a:lnTo>
                  <a:cubicBezTo>
                    <a:pt x="0" y="4656"/>
                    <a:pt x="203" y="4870"/>
                    <a:pt x="476" y="4870"/>
                  </a:cubicBezTo>
                  <a:cubicBezTo>
                    <a:pt x="726" y="4870"/>
                    <a:pt x="953" y="4668"/>
                    <a:pt x="953" y="4394"/>
                  </a:cubicBezTo>
                  <a:lnTo>
                    <a:pt x="953" y="477"/>
                  </a:lnTo>
                  <a:cubicBezTo>
                    <a:pt x="929" y="203"/>
                    <a:pt x="726" y="1"/>
                    <a:pt x="4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Tree>
    <p:extLst>
      <p:ext uri="{BB962C8B-B14F-4D97-AF65-F5344CB8AC3E}">
        <p14:creationId xmlns:p14="http://schemas.microsoft.com/office/powerpoint/2010/main" val="2913985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2899E-4983-0885-8E35-58D20F5AD478}"/>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940D1B50-978A-8866-5510-6A048A78B4DB}"/>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nSpc>
                <a:spcPct val="115000"/>
              </a:lnSpc>
              <a:spcAft>
                <a:spcPts val="300"/>
              </a:spcAft>
            </a:pPr>
            <a:r>
              <a:rPr lang="en-US" sz="1800" kern="100">
                <a:latin typeface="Aptos" panose="020B0004020202020204" pitchFamily="34" charset="0"/>
                <a:ea typeface="Aptos" panose="020B0004020202020204" pitchFamily="34" charset="0"/>
                <a:cs typeface="Sakkal Majalla" panose="02000000000000000000" pitchFamily="2" charset="-78"/>
              </a:rPr>
              <a:t>المحتــــــــــوى</a:t>
            </a:r>
            <a:endParaRPr lang="en-US" sz="1800" kern="100" dirty="0">
              <a:latin typeface="Aptos" panose="020B0004020202020204" pitchFamily="34" charset="0"/>
              <a:ea typeface="Aptos" panose="020B00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9D4CC5F-D59B-029B-15BC-DFF010EAA8E3}"/>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algn="r" rtl="1"/>
            <a:endParaRPr lang="en-US" sz="253" dirty="0"/>
          </a:p>
        </p:txBody>
      </p:sp>
      <p:sp>
        <p:nvSpPr>
          <p:cNvPr id="3" name="Slide Number Placeholder 2">
            <a:extLst>
              <a:ext uri="{FF2B5EF4-FFF2-40B4-BE49-F238E27FC236}">
                <a16:creationId xmlns:a16="http://schemas.microsoft.com/office/drawing/2014/main" id="{B2DE8398-E609-A80F-BA88-5188807CA50D}"/>
              </a:ext>
            </a:extLst>
          </p:cNvPr>
          <p:cNvSpPr>
            <a:spLocks noGrp="1"/>
          </p:cNvSpPr>
          <p:nvPr>
            <p:ph type="sldNum" sz="quarter" idx="4"/>
          </p:nvPr>
        </p:nvSpPr>
        <p:spPr/>
        <p:txBody>
          <a:bodyPr/>
          <a:lstStyle/>
          <a:p>
            <a:fld id="{402EAA05-6333-46EE-AAC8-A5AD6A996142}" type="slidenum">
              <a:rPr lang="en-US" smtClean="0"/>
              <a:t>4</a:t>
            </a:fld>
            <a:endParaRPr lang="en-US" dirty="0"/>
          </a:p>
        </p:txBody>
      </p:sp>
      <p:grpSp>
        <p:nvGrpSpPr>
          <p:cNvPr id="39" name="Group 38">
            <a:extLst>
              <a:ext uri="{FF2B5EF4-FFF2-40B4-BE49-F238E27FC236}">
                <a16:creationId xmlns:a16="http://schemas.microsoft.com/office/drawing/2014/main" id="{7A86B5B0-34BB-EE43-287D-A04F3000D658}"/>
              </a:ext>
            </a:extLst>
          </p:cNvPr>
          <p:cNvGrpSpPr/>
          <p:nvPr/>
        </p:nvGrpSpPr>
        <p:grpSpPr>
          <a:xfrm flipH="1">
            <a:off x="2184987" y="2395288"/>
            <a:ext cx="4790209" cy="2748212"/>
            <a:chOff x="5493327" y="6029749"/>
            <a:chExt cx="13397346" cy="7686251"/>
          </a:xfrm>
        </p:grpSpPr>
        <p:sp>
          <p:nvSpPr>
            <p:cNvPr id="4" name="Google Shape;442;p25">
              <a:extLst>
                <a:ext uri="{FF2B5EF4-FFF2-40B4-BE49-F238E27FC236}">
                  <a16:creationId xmlns:a16="http://schemas.microsoft.com/office/drawing/2014/main" id="{2088176B-2E9C-C81A-15C7-77A132B7C7DF}"/>
                </a:ext>
              </a:extLst>
            </p:cNvPr>
            <p:cNvSpPr/>
            <p:nvPr/>
          </p:nvSpPr>
          <p:spPr>
            <a:xfrm>
              <a:off x="6959375" y="6029749"/>
              <a:ext cx="10460138" cy="7686251"/>
            </a:xfrm>
            <a:custGeom>
              <a:avLst/>
              <a:gdLst/>
              <a:ahLst/>
              <a:cxnLst/>
              <a:rect l="l" t="t" r="r" b="b"/>
              <a:pathLst>
                <a:path w="4064511" h="2986658" extrusionOk="0">
                  <a:moveTo>
                    <a:pt x="238078" y="2986524"/>
                  </a:moveTo>
                  <a:lnTo>
                    <a:pt x="159592" y="2823646"/>
                  </a:lnTo>
                  <a:cubicBezTo>
                    <a:pt x="53900" y="2573291"/>
                    <a:pt x="-389" y="2304248"/>
                    <a:pt x="-47" y="2032500"/>
                  </a:cubicBezTo>
                  <a:cubicBezTo>
                    <a:pt x="-47" y="909883"/>
                    <a:pt x="909781" y="-135"/>
                    <a:pt x="2032207" y="-135"/>
                  </a:cubicBezTo>
                  <a:lnTo>
                    <a:pt x="2032207" y="-135"/>
                  </a:lnTo>
                  <a:cubicBezTo>
                    <a:pt x="3154538" y="-135"/>
                    <a:pt x="4064461" y="909883"/>
                    <a:pt x="4064461" y="2032500"/>
                  </a:cubicBezTo>
                  <a:cubicBezTo>
                    <a:pt x="4064823" y="2304258"/>
                    <a:pt x="4010493" y="2573310"/>
                    <a:pt x="3904727" y="2823646"/>
                  </a:cubicBezTo>
                  <a:lnTo>
                    <a:pt x="3826336" y="2986524"/>
                  </a:lnTo>
                </a:path>
              </a:pathLst>
            </a:custGeom>
            <a:noFill/>
            <a:ln w="88900" cap="flat" cmpd="sng">
              <a:solidFill>
                <a:srgbClr val="D8D8D8"/>
              </a:solidFill>
              <a:prstDash val="solid"/>
              <a:miter lim="800000"/>
              <a:headEnd type="none" w="sm" len="sm"/>
              <a:tailEnd type="none" w="sm" len="sm"/>
            </a:ln>
          </p:spPr>
          <p:txBody>
            <a:bodyPr spcFirstLastPara="1" wrap="square" lIns="25716" tIns="12853" rIns="25716" bIns="12853" anchor="ctr" anchorCtr="0">
              <a:noAutofit/>
            </a:bodyPr>
            <a:lstStyle/>
            <a:p>
              <a:pPr algn="ctr"/>
              <a:endParaRPr lang="en-US" sz="525" dirty="0">
                <a:solidFill>
                  <a:schemeClr val="dk1"/>
                </a:solidFill>
                <a:latin typeface="Inter"/>
                <a:ea typeface="Inter"/>
                <a:cs typeface="Inter"/>
                <a:sym typeface="Inter"/>
              </a:endParaRPr>
            </a:p>
          </p:txBody>
        </p:sp>
        <p:sp>
          <p:nvSpPr>
            <p:cNvPr id="7" name="Google Shape;444;p25">
              <a:extLst>
                <a:ext uri="{FF2B5EF4-FFF2-40B4-BE49-F238E27FC236}">
                  <a16:creationId xmlns:a16="http://schemas.microsoft.com/office/drawing/2014/main" id="{3C0BC74E-3C71-A7FE-6B37-D1C83116E2A2}"/>
                </a:ext>
              </a:extLst>
            </p:cNvPr>
            <p:cNvSpPr/>
            <p:nvPr/>
          </p:nvSpPr>
          <p:spPr>
            <a:xfrm>
              <a:off x="5493327" y="9524941"/>
              <a:ext cx="3056339" cy="3056336"/>
            </a:xfrm>
            <a:prstGeom prst="ellipse">
              <a:avLst/>
            </a:prstGeom>
            <a:solidFill>
              <a:schemeClr val="lt1"/>
            </a:solidFill>
            <a:ln w="19050" cap="flat" cmpd="sng">
              <a:solidFill>
                <a:schemeClr val="accent1"/>
              </a:solidFill>
              <a:prstDash val="solid"/>
              <a:miter lim="800000"/>
              <a:headEnd type="none" w="sm" len="sm"/>
              <a:tailEnd type="none" w="sm" len="sm"/>
            </a:ln>
            <a:effectLst>
              <a:outerShdw blurRad="381000" dist="38100" dir="2700000" algn="tl" rotWithShape="0">
                <a:schemeClr val="accent1">
                  <a:alpha val="24705"/>
                </a:schemeClr>
              </a:outerShdw>
            </a:effectLst>
          </p:spPr>
          <p:txBody>
            <a:bodyPr spcFirstLastPara="1" wrap="square" lIns="25716" tIns="12853" rIns="25716" bIns="12853" anchor="ctr" anchorCtr="0">
              <a:noAutofit/>
            </a:bodyPr>
            <a:lstStyle/>
            <a:p>
              <a:pPr algn="ctr"/>
              <a:endParaRPr lang="en-US" sz="525" dirty="0">
                <a:solidFill>
                  <a:schemeClr val="lt1"/>
                </a:solidFill>
                <a:latin typeface="Inter"/>
                <a:ea typeface="Inter"/>
                <a:cs typeface="Inter"/>
                <a:sym typeface="Inter"/>
              </a:endParaRPr>
            </a:p>
          </p:txBody>
        </p:sp>
        <p:sp>
          <p:nvSpPr>
            <p:cNvPr id="8" name="Google Shape;445;p25">
              <a:extLst>
                <a:ext uri="{FF2B5EF4-FFF2-40B4-BE49-F238E27FC236}">
                  <a16:creationId xmlns:a16="http://schemas.microsoft.com/office/drawing/2014/main" id="{D183A660-325A-1FFD-4A16-A5E4D43F903A}"/>
                </a:ext>
              </a:extLst>
            </p:cNvPr>
            <p:cNvSpPr/>
            <p:nvPr/>
          </p:nvSpPr>
          <p:spPr>
            <a:xfrm>
              <a:off x="5807822" y="9839439"/>
              <a:ext cx="2427338" cy="2427340"/>
            </a:xfrm>
            <a:prstGeom prst="ellipse">
              <a:avLst/>
            </a:prstGeom>
            <a:solidFill>
              <a:schemeClr val="lt1"/>
            </a:solidFill>
            <a:ln w="19050" cap="flat" cmpd="sng">
              <a:solidFill>
                <a:schemeClr val="accent1"/>
              </a:solidFill>
              <a:prstDash val="solid"/>
              <a:miter lim="800000"/>
              <a:headEnd type="none" w="sm" len="sm"/>
              <a:tailEnd type="none" w="sm" len="sm"/>
            </a:ln>
            <a:effectLst>
              <a:outerShdw blurRad="381000" dist="38100" dir="2700000" algn="tl" rotWithShape="0">
                <a:schemeClr val="accent1">
                  <a:alpha val="24705"/>
                </a:schemeClr>
              </a:outerShdw>
            </a:effectLst>
          </p:spPr>
          <p:txBody>
            <a:bodyPr spcFirstLastPara="1" wrap="square" lIns="25716" tIns="12853" rIns="25716" bIns="12853" anchor="ctr" anchorCtr="0">
              <a:noAutofit/>
            </a:bodyPr>
            <a:lstStyle/>
            <a:p>
              <a:pPr algn="ctr"/>
              <a:endParaRPr lang="en-US" sz="525" dirty="0">
                <a:solidFill>
                  <a:schemeClr val="lt1"/>
                </a:solidFill>
                <a:latin typeface="Inter"/>
                <a:ea typeface="Inter"/>
                <a:cs typeface="Inter"/>
                <a:sym typeface="Inter"/>
              </a:endParaRPr>
            </a:p>
          </p:txBody>
        </p:sp>
        <p:sp>
          <p:nvSpPr>
            <p:cNvPr id="11" name="Google Shape;447;p25">
              <a:extLst>
                <a:ext uri="{FF2B5EF4-FFF2-40B4-BE49-F238E27FC236}">
                  <a16:creationId xmlns:a16="http://schemas.microsoft.com/office/drawing/2014/main" id="{6B4D8814-A669-7B18-C067-42D4E75C2216}"/>
                </a:ext>
              </a:extLst>
            </p:cNvPr>
            <p:cNvSpPr/>
            <p:nvPr/>
          </p:nvSpPr>
          <p:spPr>
            <a:xfrm>
              <a:off x="7025005" y="6088520"/>
              <a:ext cx="3056339" cy="3056338"/>
            </a:xfrm>
            <a:prstGeom prst="ellipse">
              <a:avLst/>
            </a:prstGeom>
            <a:solidFill>
              <a:schemeClr val="lt1"/>
            </a:solidFill>
            <a:ln w="19050" cap="flat" cmpd="sng">
              <a:solidFill>
                <a:schemeClr val="accent1"/>
              </a:solidFill>
              <a:prstDash val="solid"/>
              <a:miter lim="800000"/>
              <a:headEnd type="none" w="sm" len="sm"/>
              <a:tailEnd type="none" w="sm" len="sm"/>
            </a:ln>
            <a:effectLst>
              <a:outerShdw blurRad="381000" dist="38100" dir="2700000" algn="tl" rotWithShape="0">
                <a:schemeClr val="accent1">
                  <a:alpha val="24705"/>
                </a:schemeClr>
              </a:outerShdw>
            </a:effectLst>
          </p:spPr>
          <p:txBody>
            <a:bodyPr spcFirstLastPara="1" wrap="square" lIns="25716" tIns="12853" rIns="25716" bIns="12853" anchor="ctr" anchorCtr="0">
              <a:noAutofit/>
            </a:bodyPr>
            <a:lstStyle/>
            <a:p>
              <a:pPr algn="ctr"/>
              <a:endParaRPr lang="en-US" sz="525" dirty="0">
                <a:solidFill>
                  <a:schemeClr val="lt1"/>
                </a:solidFill>
                <a:latin typeface="Inter"/>
                <a:ea typeface="Inter"/>
                <a:sym typeface="Inter"/>
              </a:endParaRPr>
            </a:p>
          </p:txBody>
        </p:sp>
        <p:sp>
          <p:nvSpPr>
            <p:cNvPr id="12" name="Google Shape;448;p25">
              <a:extLst>
                <a:ext uri="{FF2B5EF4-FFF2-40B4-BE49-F238E27FC236}">
                  <a16:creationId xmlns:a16="http://schemas.microsoft.com/office/drawing/2014/main" id="{66832EED-37E2-C879-4F76-0E6AB0E5583A}"/>
                </a:ext>
              </a:extLst>
            </p:cNvPr>
            <p:cNvSpPr/>
            <p:nvPr/>
          </p:nvSpPr>
          <p:spPr>
            <a:xfrm>
              <a:off x="7339503" y="6403018"/>
              <a:ext cx="2427340" cy="2427337"/>
            </a:xfrm>
            <a:prstGeom prst="ellipse">
              <a:avLst/>
            </a:prstGeom>
            <a:solidFill>
              <a:schemeClr val="lt1"/>
            </a:solidFill>
            <a:ln w="19050" cap="flat" cmpd="sng">
              <a:solidFill>
                <a:schemeClr val="accent1"/>
              </a:solidFill>
              <a:prstDash val="solid"/>
              <a:miter lim="800000"/>
              <a:headEnd type="none" w="sm" len="sm"/>
              <a:tailEnd type="none" w="sm" len="sm"/>
            </a:ln>
            <a:effectLst>
              <a:outerShdw blurRad="381000" dist="38100" dir="2700000" algn="tl" rotWithShape="0">
                <a:schemeClr val="accent1">
                  <a:alpha val="24705"/>
                </a:schemeClr>
              </a:outerShdw>
            </a:effectLst>
          </p:spPr>
          <p:txBody>
            <a:bodyPr spcFirstLastPara="1" wrap="square" lIns="25716" tIns="12853" rIns="25716" bIns="12853" anchor="ctr" anchorCtr="0">
              <a:noAutofit/>
            </a:bodyPr>
            <a:lstStyle/>
            <a:p>
              <a:pPr algn="ctr"/>
              <a:endParaRPr lang="en-US" sz="525" dirty="0">
                <a:solidFill>
                  <a:schemeClr val="lt1"/>
                </a:solidFill>
                <a:latin typeface="Inter"/>
                <a:ea typeface="Inter"/>
                <a:sym typeface="Inter"/>
              </a:endParaRPr>
            </a:p>
          </p:txBody>
        </p:sp>
        <p:sp>
          <p:nvSpPr>
            <p:cNvPr id="19" name="Google Shape;453;p25">
              <a:extLst>
                <a:ext uri="{FF2B5EF4-FFF2-40B4-BE49-F238E27FC236}">
                  <a16:creationId xmlns:a16="http://schemas.microsoft.com/office/drawing/2014/main" id="{16BF6E22-9875-BBA4-7A04-20E1BD6C5B9B}"/>
                </a:ext>
              </a:extLst>
            </p:cNvPr>
            <p:cNvSpPr/>
            <p:nvPr/>
          </p:nvSpPr>
          <p:spPr>
            <a:xfrm>
              <a:off x="14302659" y="6088520"/>
              <a:ext cx="3056336" cy="3056338"/>
            </a:xfrm>
            <a:prstGeom prst="ellipse">
              <a:avLst/>
            </a:prstGeom>
            <a:solidFill>
              <a:schemeClr val="lt1"/>
            </a:solidFill>
            <a:ln w="19050" cap="flat" cmpd="sng">
              <a:solidFill>
                <a:schemeClr val="accent1"/>
              </a:solidFill>
              <a:prstDash val="solid"/>
              <a:miter lim="800000"/>
              <a:headEnd type="none" w="sm" len="sm"/>
              <a:tailEnd type="none" w="sm" len="sm"/>
            </a:ln>
            <a:effectLst>
              <a:outerShdw blurRad="381000" dist="38100" dir="2700000" algn="tl" rotWithShape="0">
                <a:schemeClr val="accent1">
                  <a:alpha val="24705"/>
                </a:schemeClr>
              </a:outerShdw>
            </a:effectLst>
          </p:spPr>
          <p:txBody>
            <a:bodyPr spcFirstLastPara="1" wrap="square" lIns="25716" tIns="12853" rIns="25716" bIns="12853" anchor="ctr" anchorCtr="0">
              <a:noAutofit/>
            </a:bodyPr>
            <a:lstStyle/>
            <a:p>
              <a:pPr algn="ctr"/>
              <a:endParaRPr lang="en-US" sz="525" dirty="0">
                <a:solidFill>
                  <a:schemeClr val="lt1"/>
                </a:solidFill>
                <a:latin typeface="Inter"/>
                <a:ea typeface="Inter"/>
                <a:sym typeface="Inter"/>
              </a:endParaRPr>
            </a:p>
          </p:txBody>
        </p:sp>
        <p:sp>
          <p:nvSpPr>
            <p:cNvPr id="20" name="Google Shape;454;p25">
              <a:extLst>
                <a:ext uri="{FF2B5EF4-FFF2-40B4-BE49-F238E27FC236}">
                  <a16:creationId xmlns:a16="http://schemas.microsoft.com/office/drawing/2014/main" id="{4B4846FD-8AE4-9071-4848-6493D224ED86}"/>
                </a:ext>
              </a:extLst>
            </p:cNvPr>
            <p:cNvSpPr/>
            <p:nvPr/>
          </p:nvSpPr>
          <p:spPr>
            <a:xfrm>
              <a:off x="14617157" y="6403018"/>
              <a:ext cx="2427340" cy="2427337"/>
            </a:xfrm>
            <a:prstGeom prst="ellipse">
              <a:avLst/>
            </a:prstGeom>
            <a:solidFill>
              <a:schemeClr val="lt1"/>
            </a:solidFill>
            <a:ln w="19050" cap="flat" cmpd="sng">
              <a:solidFill>
                <a:schemeClr val="accent1"/>
              </a:solidFill>
              <a:prstDash val="solid"/>
              <a:miter lim="800000"/>
              <a:headEnd type="none" w="sm" len="sm"/>
              <a:tailEnd type="none" w="sm" len="sm"/>
            </a:ln>
            <a:effectLst>
              <a:outerShdw blurRad="381000" dist="38100" dir="2700000" algn="tl" rotWithShape="0">
                <a:schemeClr val="accent1">
                  <a:alpha val="24705"/>
                </a:schemeClr>
              </a:outerShdw>
            </a:effectLst>
          </p:spPr>
          <p:txBody>
            <a:bodyPr spcFirstLastPara="1" wrap="square" lIns="25716" tIns="12853" rIns="25716" bIns="12853" anchor="ctr" anchorCtr="0">
              <a:noAutofit/>
            </a:bodyPr>
            <a:lstStyle/>
            <a:p>
              <a:pPr algn="ctr"/>
              <a:endParaRPr lang="en-US" sz="525" dirty="0">
                <a:solidFill>
                  <a:schemeClr val="lt1"/>
                </a:solidFill>
                <a:latin typeface="Inter"/>
                <a:ea typeface="Inter"/>
                <a:sym typeface="Inter"/>
              </a:endParaRPr>
            </a:p>
          </p:txBody>
        </p:sp>
        <p:sp>
          <p:nvSpPr>
            <p:cNvPr id="23" name="Google Shape;456;p25">
              <a:extLst>
                <a:ext uri="{FF2B5EF4-FFF2-40B4-BE49-F238E27FC236}">
                  <a16:creationId xmlns:a16="http://schemas.microsoft.com/office/drawing/2014/main" id="{1CE9CA35-14EF-8CA1-841A-20E5AD7F3EE7}"/>
                </a:ext>
              </a:extLst>
            </p:cNvPr>
            <p:cNvSpPr/>
            <p:nvPr/>
          </p:nvSpPr>
          <p:spPr>
            <a:xfrm>
              <a:off x="15834337" y="9524941"/>
              <a:ext cx="3056336" cy="3056336"/>
            </a:xfrm>
            <a:prstGeom prst="ellipse">
              <a:avLst/>
            </a:prstGeom>
            <a:solidFill>
              <a:schemeClr val="lt1"/>
            </a:solidFill>
            <a:ln w="19050" cap="flat" cmpd="sng">
              <a:solidFill>
                <a:schemeClr val="accent1"/>
              </a:solidFill>
              <a:prstDash val="solid"/>
              <a:miter lim="800000"/>
              <a:headEnd type="none" w="sm" len="sm"/>
              <a:tailEnd type="none" w="sm" len="sm"/>
            </a:ln>
            <a:effectLst>
              <a:outerShdw blurRad="381000" dist="38100" dir="2700000" algn="tl" rotWithShape="0">
                <a:schemeClr val="accent1">
                  <a:alpha val="24705"/>
                </a:schemeClr>
              </a:outerShdw>
            </a:effectLst>
          </p:spPr>
          <p:txBody>
            <a:bodyPr spcFirstLastPara="1" wrap="square" lIns="25716" tIns="12853" rIns="25716" bIns="12853" anchor="ctr" anchorCtr="0">
              <a:noAutofit/>
            </a:bodyPr>
            <a:lstStyle/>
            <a:p>
              <a:pPr algn="ctr"/>
              <a:endParaRPr lang="en-US" sz="525" dirty="0">
                <a:solidFill>
                  <a:schemeClr val="lt1"/>
                </a:solidFill>
                <a:latin typeface="Inter"/>
                <a:ea typeface="Inter"/>
                <a:sym typeface="Inter"/>
              </a:endParaRPr>
            </a:p>
          </p:txBody>
        </p:sp>
        <p:sp>
          <p:nvSpPr>
            <p:cNvPr id="35" name="Google Shape;457;p25">
              <a:extLst>
                <a:ext uri="{FF2B5EF4-FFF2-40B4-BE49-F238E27FC236}">
                  <a16:creationId xmlns:a16="http://schemas.microsoft.com/office/drawing/2014/main" id="{376B8B1B-D504-51D0-2C9F-1B5F5BF3B691}"/>
                </a:ext>
              </a:extLst>
            </p:cNvPr>
            <p:cNvSpPr/>
            <p:nvPr/>
          </p:nvSpPr>
          <p:spPr>
            <a:xfrm>
              <a:off x="16148835" y="9839442"/>
              <a:ext cx="2427340" cy="2427340"/>
            </a:xfrm>
            <a:prstGeom prst="ellipse">
              <a:avLst/>
            </a:prstGeom>
            <a:solidFill>
              <a:schemeClr val="lt1"/>
            </a:solidFill>
            <a:ln w="19050" cap="flat" cmpd="sng">
              <a:solidFill>
                <a:schemeClr val="accent1"/>
              </a:solidFill>
              <a:prstDash val="solid"/>
              <a:miter lim="800000"/>
              <a:headEnd type="none" w="sm" len="sm"/>
              <a:tailEnd type="none" w="sm" len="sm"/>
            </a:ln>
            <a:effectLst>
              <a:outerShdw blurRad="381000" dist="38100" dir="2700000" algn="tl" rotWithShape="0">
                <a:schemeClr val="accent1">
                  <a:alpha val="24705"/>
                </a:schemeClr>
              </a:outerShdw>
            </a:effectLst>
          </p:spPr>
          <p:txBody>
            <a:bodyPr spcFirstLastPara="1" wrap="square" lIns="25716" tIns="12853" rIns="25716" bIns="12853" anchor="ctr" anchorCtr="0">
              <a:noAutofit/>
            </a:bodyPr>
            <a:lstStyle/>
            <a:p>
              <a:pPr algn="ctr"/>
              <a:endParaRPr lang="en-US" sz="525" dirty="0">
                <a:solidFill>
                  <a:schemeClr val="lt1"/>
                </a:solidFill>
                <a:latin typeface="Inter"/>
                <a:ea typeface="Inter"/>
                <a:sym typeface="Inter"/>
              </a:endParaRPr>
            </a:p>
          </p:txBody>
        </p:sp>
      </p:grpSp>
      <p:sp>
        <p:nvSpPr>
          <p:cNvPr id="38" name="Rectangle 54">
            <a:extLst>
              <a:ext uri="{FF2B5EF4-FFF2-40B4-BE49-F238E27FC236}">
                <a16:creationId xmlns:a16="http://schemas.microsoft.com/office/drawing/2014/main" id="{90689637-4C82-C269-25A0-E94A8A88259F}"/>
              </a:ext>
            </a:extLst>
          </p:cNvPr>
          <p:cNvSpPr/>
          <p:nvPr/>
        </p:nvSpPr>
        <p:spPr bwMode="auto">
          <a:xfrm>
            <a:off x="7022411" y="4025306"/>
            <a:ext cx="1924460" cy="60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6671" tIns="28573" rIns="66671" bIns="28573" rtlCol="0" anchor="ctr"/>
          <a:lstStyle/>
          <a:p>
            <a:pPr algn="ctr" defTabSz="685766" rtl="1" fontAlgn="base">
              <a:lnSpc>
                <a:spcPct val="90000"/>
              </a:lnSpc>
              <a:defRPr/>
            </a:pPr>
            <a:r>
              <a:rPr lang="en-US" sz="1200" kern="0" dirty="0" err="1">
                <a:solidFill>
                  <a:schemeClr val="tx2"/>
                </a:solidFill>
                <a:latin typeface="Sakkal Majalla" panose="02000000000000000000" pitchFamily="2" charset="-78"/>
                <a:cs typeface="Sakkal Majalla" panose="02000000000000000000" pitchFamily="2" charset="-78"/>
              </a:rPr>
              <a:t>راجعنا</a:t>
            </a:r>
            <a:r>
              <a:rPr lang="en-US" sz="1200" kern="0" dirty="0">
                <a:solidFill>
                  <a:schemeClr val="tx2"/>
                </a:solidFill>
                <a:latin typeface="Sakkal Majalla" panose="02000000000000000000" pitchFamily="2" charset="-78"/>
                <a:cs typeface="Sakkal Majalla" panose="02000000000000000000" pitchFamily="2" charset="-78"/>
              </a:rPr>
              <a:t> </a:t>
            </a:r>
            <a:r>
              <a:rPr lang="en-US" sz="1200" kern="0" dirty="0" err="1">
                <a:solidFill>
                  <a:schemeClr val="tx2"/>
                </a:solidFill>
                <a:latin typeface="Sakkal Majalla" panose="02000000000000000000" pitchFamily="2" charset="-78"/>
                <a:cs typeface="Sakkal Majalla" panose="02000000000000000000" pitchFamily="2" charset="-78"/>
              </a:rPr>
              <a:t>المستندات</a:t>
            </a:r>
            <a:r>
              <a:rPr lang="en-US" sz="1200" kern="0" dirty="0">
                <a:solidFill>
                  <a:schemeClr val="tx2"/>
                </a:solidFill>
                <a:latin typeface="Sakkal Majalla" panose="02000000000000000000" pitchFamily="2" charset="-78"/>
                <a:cs typeface="Sakkal Majalla" panose="02000000000000000000" pitchFamily="2" charset="-78"/>
              </a:rPr>
              <a:t> </a:t>
            </a:r>
            <a:r>
              <a:rPr lang="en-US" sz="1200" kern="0" dirty="0" err="1">
                <a:solidFill>
                  <a:schemeClr val="tx2"/>
                </a:solidFill>
                <a:latin typeface="Sakkal Majalla" panose="02000000000000000000" pitchFamily="2" charset="-78"/>
                <a:cs typeface="Sakkal Majalla" panose="02000000000000000000" pitchFamily="2" charset="-78"/>
              </a:rPr>
              <a:t>ذات</a:t>
            </a:r>
            <a:r>
              <a:rPr lang="en-US" sz="1200" kern="0" dirty="0">
                <a:solidFill>
                  <a:schemeClr val="tx2"/>
                </a:solidFill>
                <a:latin typeface="Sakkal Majalla" panose="02000000000000000000" pitchFamily="2" charset="-78"/>
                <a:cs typeface="Sakkal Majalla" panose="02000000000000000000" pitchFamily="2" charset="-78"/>
              </a:rPr>
              <a:t> </a:t>
            </a:r>
            <a:r>
              <a:rPr lang="en-US" sz="1200" kern="0" dirty="0" err="1">
                <a:solidFill>
                  <a:schemeClr val="tx2"/>
                </a:solidFill>
                <a:latin typeface="Sakkal Majalla" panose="02000000000000000000" pitchFamily="2" charset="-78"/>
                <a:cs typeface="Sakkal Majalla" panose="02000000000000000000" pitchFamily="2" charset="-78"/>
              </a:rPr>
              <a:t>الصلة</a:t>
            </a:r>
            <a:r>
              <a:rPr lang="en-US" sz="1200" kern="0" dirty="0">
                <a:solidFill>
                  <a:schemeClr val="tx2"/>
                </a:solidFill>
                <a:latin typeface="Sakkal Majalla" panose="02000000000000000000" pitchFamily="2" charset="-78"/>
                <a:cs typeface="Sakkal Majalla" panose="02000000000000000000" pitchFamily="2" charset="-78"/>
              </a:rPr>
              <a:t> </a:t>
            </a:r>
            <a:r>
              <a:rPr lang="en-US" sz="1200" kern="0" dirty="0" err="1">
                <a:solidFill>
                  <a:schemeClr val="tx2"/>
                </a:solidFill>
                <a:latin typeface="Sakkal Majalla" panose="02000000000000000000" pitchFamily="2" charset="-78"/>
                <a:cs typeface="Sakkal Majalla" panose="02000000000000000000" pitchFamily="2" charset="-78"/>
              </a:rPr>
              <a:t>بما</a:t>
            </a:r>
            <a:r>
              <a:rPr lang="en-US" sz="1200" kern="0" dirty="0">
                <a:solidFill>
                  <a:schemeClr val="tx2"/>
                </a:solidFill>
                <a:latin typeface="Sakkal Majalla" panose="02000000000000000000" pitchFamily="2" charset="-78"/>
                <a:cs typeface="Sakkal Majalla" panose="02000000000000000000" pitchFamily="2" charset="-78"/>
              </a:rPr>
              <a:t> في </a:t>
            </a:r>
            <a:r>
              <a:rPr lang="en-US" sz="1200" kern="0" dirty="0" err="1">
                <a:solidFill>
                  <a:schemeClr val="tx2"/>
                </a:solidFill>
                <a:latin typeface="Sakkal Majalla" panose="02000000000000000000" pitchFamily="2" charset="-78"/>
                <a:cs typeface="Sakkal Majalla" panose="02000000000000000000" pitchFamily="2" charset="-78"/>
              </a:rPr>
              <a:t>ذلك</a:t>
            </a:r>
            <a:r>
              <a:rPr lang="en-US" sz="1200" kern="0" dirty="0">
                <a:solidFill>
                  <a:schemeClr val="tx2"/>
                </a:solidFill>
                <a:latin typeface="Sakkal Majalla" panose="02000000000000000000" pitchFamily="2" charset="-78"/>
                <a:cs typeface="Sakkal Majalla" panose="02000000000000000000" pitchFamily="2" charset="-78"/>
              </a:rPr>
              <a:t> </a:t>
            </a:r>
            <a:r>
              <a:rPr lang="en-US" sz="1200" kern="0" dirty="0" err="1">
                <a:solidFill>
                  <a:schemeClr val="tx2"/>
                </a:solidFill>
                <a:latin typeface="Sakkal Majalla" panose="02000000000000000000" pitchFamily="2" charset="-78"/>
                <a:cs typeface="Sakkal Majalla" panose="02000000000000000000" pitchFamily="2" charset="-78"/>
              </a:rPr>
              <a:t>الاستراتيجية</a:t>
            </a:r>
            <a:r>
              <a:rPr lang="en-US" sz="1200" kern="0" dirty="0">
                <a:solidFill>
                  <a:schemeClr val="tx2"/>
                </a:solidFill>
                <a:latin typeface="Sakkal Majalla" panose="02000000000000000000" pitchFamily="2" charset="-78"/>
                <a:cs typeface="Sakkal Majalla" panose="02000000000000000000" pitchFamily="2" charset="-78"/>
              </a:rPr>
              <a:t> </a:t>
            </a:r>
            <a:r>
              <a:rPr lang="en-US" sz="1200" kern="0" dirty="0" err="1">
                <a:solidFill>
                  <a:schemeClr val="tx2"/>
                </a:solidFill>
                <a:latin typeface="Sakkal Majalla" panose="02000000000000000000" pitchFamily="2" charset="-78"/>
                <a:cs typeface="Sakkal Majalla" panose="02000000000000000000" pitchFamily="2" charset="-78"/>
              </a:rPr>
              <a:t>والهيكل</a:t>
            </a:r>
            <a:r>
              <a:rPr lang="en-US" sz="1200" kern="0" dirty="0">
                <a:solidFill>
                  <a:schemeClr val="tx2"/>
                </a:solidFill>
                <a:latin typeface="Sakkal Majalla" panose="02000000000000000000" pitchFamily="2" charset="-78"/>
                <a:cs typeface="Sakkal Majalla" panose="02000000000000000000" pitchFamily="2" charset="-78"/>
              </a:rPr>
              <a:t> </a:t>
            </a:r>
            <a:r>
              <a:rPr lang="en-US" sz="1200" kern="0" dirty="0" err="1">
                <a:solidFill>
                  <a:schemeClr val="tx2"/>
                </a:solidFill>
                <a:latin typeface="Sakkal Majalla" panose="02000000000000000000" pitchFamily="2" charset="-78"/>
                <a:cs typeface="Sakkal Majalla" panose="02000000000000000000" pitchFamily="2" charset="-78"/>
              </a:rPr>
              <a:t>التنظيمي</a:t>
            </a:r>
            <a:r>
              <a:rPr lang="en-US" sz="1200" kern="0" dirty="0">
                <a:solidFill>
                  <a:schemeClr val="tx2"/>
                </a:solidFill>
                <a:latin typeface="Sakkal Majalla" panose="02000000000000000000" pitchFamily="2" charset="-78"/>
                <a:cs typeface="Sakkal Majalla" panose="02000000000000000000" pitchFamily="2" charset="-78"/>
              </a:rPr>
              <a:t> </a:t>
            </a:r>
            <a:r>
              <a:rPr lang="en-US" sz="1200" kern="0" dirty="0" err="1">
                <a:solidFill>
                  <a:schemeClr val="tx2"/>
                </a:solidFill>
                <a:latin typeface="Sakkal Majalla" panose="02000000000000000000" pitchFamily="2" charset="-78"/>
                <a:cs typeface="Sakkal Majalla" panose="02000000000000000000" pitchFamily="2" charset="-78"/>
              </a:rPr>
              <a:t>للمجموعة</a:t>
            </a:r>
            <a:r>
              <a:rPr lang="en-US" sz="1200" kern="0" dirty="0">
                <a:solidFill>
                  <a:schemeClr val="tx2"/>
                </a:solidFill>
                <a:latin typeface="Sakkal Majalla" panose="02000000000000000000" pitchFamily="2" charset="-78"/>
                <a:cs typeface="Sakkal Majalla" panose="02000000000000000000" pitchFamily="2" charset="-78"/>
              </a:rPr>
              <a:t> </a:t>
            </a:r>
            <a:r>
              <a:rPr lang="en-US" sz="1200" kern="0" dirty="0" err="1">
                <a:solidFill>
                  <a:schemeClr val="tx2"/>
                </a:solidFill>
                <a:latin typeface="Sakkal Majalla" panose="02000000000000000000" pitchFamily="2" charset="-78"/>
                <a:cs typeface="Sakkal Majalla" panose="02000000000000000000" pitchFamily="2" charset="-78"/>
              </a:rPr>
              <a:t>والشركات</a:t>
            </a:r>
            <a:r>
              <a:rPr lang="en-US" sz="1200" kern="0" dirty="0">
                <a:solidFill>
                  <a:schemeClr val="tx2"/>
                </a:solidFill>
                <a:latin typeface="Sakkal Majalla" panose="02000000000000000000" pitchFamily="2" charset="-78"/>
                <a:cs typeface="Sakkal Majalla" panose="02000000000000000000" pitchFamily="2" charset="-78"/>
              </a:rPr>
              <a:t> التابعة.</a:t>
            </a:r>
          </a:p>
        </p:txBody>
      </p:sp>
      <p:sp>
        <p:nvSpPr>
          <p:cNvPr id="40" name="Rectangle 54">
            <a:extLst>
              <a:ext uri="{FF2B5EF4-FFF2-40B4-BE49-F238E27FC236}">
                <a16:creationId xmlns:a16="http://schemas.microsoft.com/office/drawing/2014/main" id="{44A6E8C3-3090-9D2B-FDC7-73AA5E495354}"/>
              </a:ext>
            </a:extLst>
          </p:cNvPr>
          <p:cNvSpPr/>
          <p:nvPr/>
        </p:nvSpPr>
        <p:spPr bwMode="auto">
          <a:xfrm>
            <a:off x="7022411" y="3715933"/>
            <a:ext cx="1924460" cy="2958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6671" tIns="28573" rIns="66671" bIns="28573" rtlCol="0" anchor="ctr"/>
          <a:lstStyle/>
          <a:p>
            <a:pPr algn="ctr" defTabSz="685766" rtl="1" fontAlgn="base">
              <a:lnSpc>
                <a:spcPct val="90000"/>
              </a:lnSpc>
              <a:defRPr/>
            </a:pPr>
            <a:r>
              <a:rPr lang="en-US" sz="1650" b="1" kern="0">
                <a:solidFill>
                  <a:schemeClr val="bg1"/>
                </a:solidFill>
                <a:latin typeface="Sakkal Majalla" panose="02000000000000000000" pitchFamily="2" charset="-78"/>
                <a:cs typeface="Sakkal Majalla" panose="02000000000000000000" pitchFamily="2" charset="-78"/>
              </a:rPr>
              <a:t>المستندات</a:t>
            </a:r>
            <a:endParaRPr lang="en-US" sz="1650" kern="0" dirty="0">
              <a:solidFill>
                <a:schemeClr val="bg1"/>
              </a:solidFill>
              <a:latin typeface="Sakkal Majalla" panose="02000000000000000000" pitchFamily="2" charset="-78"/>
              <a:cs typeface="Sakkal Majalla" panose="02000000000000000000" pitchFamily="2" charset="-78"/>
            </a:endParaRPr>
          </a:p>
        </p:txBody>
      </p:sp>
      <p:sp>
        <p:nvSpPr>
          <p:cNvPr id="41" name="Rectangle 54">
            <a:extLst>
              <a:ext uri="{FF2B5EF4-FFF2-40B4-BE49-F238E27FC236}">
                <a16:creationId xmlns:a16="http://schemas.microsoft.com/office/drawing/2014/main" id="{60710DA3-F03C-AD5A-62A2-D9991B7C2E6D}"/>
              </a:ext>
            </a:extLst>
          </p:cNvPr>
          <p:cNvSpPr/>
          <p:nvPr/>
        </p:nvSpPr>
        <p:spPr bwMode="auto">
          <a:xfrm>
            <a:off x="6473041" y="2684167"/>
            <a:ext cx="1924460" cy="712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6671" tIns="28573" rIns="66671" bIns="28573" rtlCol="0" anchor="ctr"/>
          <a:lstStyle/>
          <a:p>
            <a:pPr algn="ctr" defTabSz="685766" rtl="1" fontAlgn="base">
              <a:lnSpc>
                <a:spcPct val="90000"/>
              </a:lnSpc>
              <a:defRPr/>
            </a:pPr>
            <a:r>
              <a:rPr lang="en-US" sz="1200" kern="0" dirty="0" err="1">
                <a:solidFill>
                  <a:schemeClr val="tx2"/>
                </a:solidFill>
                <a:latin typeface="Sakkal Majalla" panose="02000000000000000000" pitchFamily="2" charset="-78"/>
                <a:cs typeface="Sakkal Majalla" panose="02000000000000000000" pitchFamily="2" charset="-78"/>
              </a:rPr>
              <a:t>أجرينا</a:t>
            </a:r>
            <a:r>
              <a:rPr lang="en-US" sz="1200" kern="0" dirty="0">
                <a:solidFill>
                  <a:schemeClr val="tx2"/>
                </a:solidFill>
                <a:latin typeface="Sakkal Majalla" panose="02000000000000000000" pitchFamily="2" charset="-78"/>
                <a:cs typeface="Sakkal Majalla" panose="02000000000000000000" pitchFamily="2" charset="-78"/>
              </a:rPr>
              <a:t> </a:t>
            </a:r>
            <a:r>
              <a:rPr lang="en-US" sz="1200" kern="0" dirty="0" err="1">
                <a:solidFill>
                  <a:schemeClr val="tx2"/>
                </a:solidFill>
                <a:latin typeface="Sakkal Majalla" panose="02000000000000000000" pitchFamily="2" charset="-78"/>
                <a:cs typeface="Sakkal Majalla" panose="02000000000000000000" pitchFamily="2" charset="-78"/>
              </a:rPr>
              <a:t>مقابلات</a:t>
            </a:r>
            <a:r>
              <a:rPr lang="en-US" sz="1200" kern="0" dirty="0">
                <a:solidFill>
                  <a:schemeClr val="tx2"/>
                </a:solidFill>
                <a:latin typeface="Sakkal Majalla" panose="02000000000000000000" pitchFamily="2" charset="-78"/>
                <a:cs typeface="Sakkal Majalla" panose="02000000000000000000" pitchFamily="2" charset="-78"/>
              </a:rPr>
              <a:t> </a:t>
            </a:r>
            <a:r>
              <a:rPr lang="en-US" sz="1200" kern="0" dirty="0" err="1">
                <a:solidFill>
                  <a:schemeClr val="tx2"/>
                </a:solidFill>
                <a:latin typeface="Sakkal Majalla" panose="02000000000000000000" pitchFamily="2" charset="-78"/>
                <a:cs typeface="Sakkal Majalla" panose="02000000000000000000" pitchFamily="2" charset="-78"/>
              </a:rPr>
              <a:t>استراتيجية</a:t>
            </a:r>
            <a:r>
              <a:rPr lang="en-US" sz="1200" kern="0" dirty="0">
                <a:solidFill>
                  <a:schemeClr val="tx2"/>
                </a:solidFill>
                <a:latin typeface="Sakkal Majalla" panose="02000000000000000000" pitchFamily="2" charset="-78"/>
                <a:cs typeface="Sakkal Majalla" panose="02000000000000000000" pitchFamily="2" charset="-78"/>
              </a:rPr>
              <a:t> </a:t>
            </a:r>
            <a:r>
              <a:rPr lang="en-US" sz="1200" kern="0" dirty="0" err="1">
                <a:solidFill>
                  <a:schemeClr val="tx2"/>
                </a:solidFill>
                <a:latin typeface="Sakkal Majalla" panose="02000000000000000000" pitchFamily="2" charset="-78"/>
                <a:cs typeface="Sakkal Majalla" panose="02000000000000000000" pitchFamily="2" charset="-78"/>
              </a:rPr>
              <a:t>مع</a:t>
            </a:r>
            <a:r>
              <a:rPr lang="en-US" sz="1200" kern="0" dirty="0">
                <a:solidFill>
                  <a:schemeClr val="tx2"/>
                </a:solidFill>
                <a:latin typeface="Sakkal Majalla" panose="02000000000000000000" pitchFamily="2" charset="-78"/>
                <a:cs typeface="Sakkal Majalla" panose="02000000000000000000" pitchFamily="2" charset="-78"/>
              </a:rPr>
              <a:t> </a:t>
            </a:r>
            <a:r>
              <a:rPr lang="en-US" sz="1200" kern="0" dirty="0" err="1">
                <a:solidFill>
                  <a:schemeClr val="tx2"/>
                </a:solidFill>
                <a:latin typeface="Sakkal Majalla" panose="02000000000000000000" pitchFamily="2" charset="-78"/>
                <a:cs typeface="Sakkal Majalla" panose="02000000000000000000" pitchFamily="2" charset="-78"/>
              </a:rPr>
              <a:t>الادارات</a:t>
            </a:r>
            <a:r>
              <a:rPr lang="en-US" sz="1200" kern="0" dirty="0">
                <a:solidFill>
                  <a:schemeClr val="tx2"/>
                </a:solidFill>
                <a:latin typeface="Sakkal Majalla" panose="02000000000000000000" pitchFamily="2" charset="-78"/>
                <a:cs typeface="Sakkal Majalla" panose="02000000000000000000" pitchFamily="2" charset="-78"/>
              </a:rPr>
              <a:t> في المجموعة </a:t>
            </a:r>
            <a:r>
              <a:rPr lang="en-US" sz="1200" kern="0" dirty="0" err="1">
                <a:solidFill>
                  <a:schemeClr val="tx2"/>
                </a:solidFill>
                <a:latin typeface="Sakkal Majalla" panose="02000000000000000000" pitchFamily="2" charset="-78"/>
                <a:cs typeface="Sakkal Majalla" panose="02000000000000000000" pitchFamily="2" charset="-78"/>
              </a:rPr>
              <a:t>والشركات</a:t>
            </a:r>
            <a:r>
              <a:rPr lang="en-US" sz="1200" kern="0" dirty="0">
                <a:solidFill>
                  <a:schemeClr val="tx2"/>
                </a:solidFill>
                <a:latin typeface="Sakkal Majalla" panose="02000000000000000000" pitchFamily="2" charset="-78"/>
                <a:cs typeface="Sakkal Majalla" panose="02000000000000000000" pitchFamily="2" charset="-78"/>
              </a:rPr>
              <a:t> التابعة </a:t>
            </a:r>
            <a:r>
              <a:rPr lang="en-US" sz="1200" kern="0" dirty="0" err="1">
                <a:solidFill>
                  <a:schemeClr val="tx2"/>
                </a:solidFill>
                <a:latin typeface="Sakkal Majalla" panose="02000000000000000000" pitchFamily="2" charset="-78"/>
                <a:cs typeface="Sakkal Majalla" panose="02000000000000000000" pitchFamily="2" charset="-78"/>
              </a:rPr>
              <a:t>لأخذ</a:t>
            </a:r>
            <a:r>
              <a:rPr lang="en-US" sz="1200" kern="0" dirty="0">
                <a:solidFill>
                  <a:schemeClr val="tx2"/>
                </a:solidFill>
                <a:latin typeface="Sakkal Majalla" panose="02000000000000000000" pitchFamily="2" charset="-78"/>
                <a:cs typeface="Sakkal Majalla" panose="02000000000000000000" pitchFamily="2" charset="-78"/>
              </a:rPr>
              <a:t> </a:t>
            </a:r>
            <a:r>
              <a:rPr lang="en-US" sz="1200" kern="0" dirty="0" err="1">
                <a:solidFill>
                  <a:schemeClr val="tx2"/>
                </a:solidFill>
                <a:latin typeface="Sakkal Majalla" panose="02000000000000000000" pitchFamily="2" charset="-78"/>
                <a:cs typeface="Sakkal Majalla" panose="02000000000000000000" pitchFamily="2" charset="-78"/>
              </a:rPr>
              <a:t>مدخلاتهم</a:t>
            </a:r>
            <a:r>
              <a:rPr lang="en-US" sz="1200" kern="0" dirty="0">
                <a:solidFill>
                  <a:schemeClr val="tx2"/>
                </a:solidFill>
                <a:latin typeface="Sakkal Majalla" panose="02000000000000000000" pitchFamily="2" charset="-78"/>
                <a:cs typeface="Sakkal Majalla" panose="02000000000000000000" pitchFamily="2" charset="-78"/>
              </a:rPr>
              <a:t> </a:t>
            </a:r>
            <a:r>
              <a:rPr lang="en-US" sz="1200" kern="0" dirty="0" err="1">
                <a:solidFill>
                  <a:schemeClr val="tx2"/>
                </a:solidFill>
                <a:latin typeface="Sakkal Majalla" panose="02000000000000000000" pitchFamily="2" charset="-78"/>
                <a:cs typeface="Sakkal Majalla" panose="02000000000000000000" pitchFamily="2" charset="-78"/>
              </a:rPr>
              <a:t>حول</a:t>
            </a:r>
            <a:r>
              <a:rPr lang="en-US" sz="1200" kern="0" dirty="0">
                <a:solidFill>
                  <a:schemeClr val="tx2"/>
                </a:solidFill>
                <a:latin typeface="Sakkal Majalla" panose="02000000000000000000" pitchFamily="2" charset="-78"/>
                <a:cs typeface="Sakkal Majalla" panose="02000000000000000000" pitchFamily="2" charset="-78"/>
              </a:rPr>
              <a:t> </a:t>
            </a:r>
            <a:r>
              <a:rPr lang="en-US" sz="1200" kern="0" dirty="0" err="1">
                <a:solidFill>
                  <a:schemeClr val="tx2"/>
                </a:solidFill>
                <a:latin typeface="Sakkal Majalla" panose="02000000000000000000" pitchFamily="2" charset="-78"/>
                <a:cs typeface="Sakkal Majalla" panose="02000000000000000000" pitchFamily="2" charset="-78"/>
              </a:rPr>
              <a:t>التوجهات</a:t>
            </a:r>
            <a:r>
              <a:rPr lang="en-US" sz="1200" kern="0" dirty="0">
                <a:solidFill>
                  <a:schemeClr val="tx2"/>
                </a:solidFill>
                <a:latin typeface="Sakkal Majalla" panose="02000000000000000000" pitchFamily="2" charset="-78"/>
                <a:cs typeface="Sakkal Majalla" panose="02000000000000000000" pitchFamily="2" charset="-78"/>
              </a:rPr>
              <a:t> </a:t>
            </a:r>
            <a:r>
              <a:rPr lang="en-US" sz="1200" kern="0" dirty="0" err="1">
                <a:solidFill>
                  <a:schemeClr val="tx2"/>
                </a:solidFill>
                <a:latin typeface="Sakkal Majalla" panose="02000000000000000000" pitchFamily="2" charset="-78"/>
                <a:cs typeface="Sakkal Majalla" panose="02000000000000000000" pitchFamily="2" charset="-78"/>
              </a:rPr>
              <a:t>الاستراتيجية</a:t>
            </a:r>
            <a:r>
              <a:rPr lang="en-US" sz="1200" kern="0" dirty="0">
                <a:solidFill>
                  <a:schemeClr val="tx2"/>
                </a:solidFill>
                <a:latin typeface="Sakkal Majalla" panose="02000000000000000000" pitchFamily="2" charset="-78"/>
                <a:cs typeface="Sakkal Majalla" panose="02000000000000000000" pitchFamily="2" charset="-78"/>
              </a:rPr>
              <a:t> </a:t>
            </a:r>
            <a:r>
              <a:rPr lang="en-US" sz="1200" kern="0" dirty="0" err="1">
                <a:solidFill>
                  <a:schemeClr val="tx2"/>
                </a:solidFill>
                <a:latin typeface="Sakkal Majalla" panose="02000000000000000000" pitchFamily="2" charset="-78"/>
                <a:cs typeface="Sakkal Majalla" panose="02000000000000000000" pitchFamily="2" charset="-78"/>
              </a:rPr>
              <a:t>للمجموعة</a:t>
            </a:r>
            <a:r>
              <a:rPr lang="en-US" sz="1200" kern="0" dirty="0">
                <a:solidFill>
                  <a:schemeClr val="tx2"/>
                </a:solidFill>
                <a:latin typeface="Sakkal Majalla" panose="02000000000000000000" pitchFamily="2" charset="-78"/>
                <a:cs typeface="Sakkal Majalla" panose="02000000000000000000" pitchFamily="2" charset="-78"/>
              </a:rPr>
              <a:t> </a:t>
            </a:r>
            <a:r>
              <a:rPr lang="en-US" sz="1200" kern="0" dirty="0" err="1">
                <a:solidFill>
                  <a:schemeClr val="tx2"/>
                </a:solidFill>
                <a:latin typeface="Sakkal Majalla" panose="02000000000000000000" pitchFamily="2" charset="-78"/>
                <a:cs typeface="Sakkal Majalla" panose="02000000000000000000" pitchFamily="2" charset="-78"/>
              </a:rPr>
              <a:t>وتقييمهم</a:t>
            </a:r>
            <a:r>
              <a:rPr lang="en-US" sz="1200" kern="0" dirty="0">
                <a:solidFill>
                  <a:schemeClr val="tx2"/>
                </a:solidFill>
                <a:latin typeface="Sakkal Majalla" panose="02000000000000000000" pitchFamily="2" charset="-78"/>
                <a:cs typeface="Sakkal Majalla" panose="02000000000000000000" pitchFamily="2" charset="-78"/>
              </a:rPr>
              <a:t> </a:t>
            </a:r>
            <a:r>
              <a:rPr lang="en-US" sz="1200" kern="0" dirty="0" err="1">
                <a:solidFill>
                  <a:schemeClr val="tx2"/>
                </a:solidFill>
                <a:latin typeface="Sakkal Majalla" panose="02000000000000000000" pitchFamily="2" charset="-78"/>
                <a:cs typeface="Sakkal Majalla" panose="02000000000000000000" pitchFamily="2" charset="-78"/>
              </a:rPr>
              <a:t>للوضع</a:t>
            </a:r>
            <a:r>
              <a:rPr lang="en-US" sz="1200" kern="0" dirty="0">
                <a:solidFill>
                  <a:schemeClr val="tx2"/>
                </a:solidFill>
                <a:latin typeface="Sakkal Majalla" panose="02000000000000000000" pitchFamily="2" charset="-78"/>
                <a:cs typeface="Sakkal Majalla" panose="02000000000000000000" pitchFamily="2" charset="-78"/>
              </a:rPr>
              <a:t> </a:t>
            </a:r>
            <a:r>
              <a:rPr lang="en-US" sz="1200" kern="0" dirty="0" err="1">
                <a:solidFill>
                  <a:schemeClr val="tx2"/>
                </a:solidFill>
                <a:latin typeface="Sakkal Majalla" panose="02000000000000000000" pitchFamily="2" charset="-78"/>
                <a:cs typeface="Sakkal Majalla" panose="02000000000000000000" pitchFamily="2" charset="-78"/>
              </a:rPr>
              <a:t>الراهن</a:t>
            </a:r>
            <a:endParaRPr lang="en-US" sz="1200" kern="0" dirty="0">
              <a:solidFill>
                <a:schemeClr val="tx2"/>
              </a:solidFill>
              <a:latin typeface="Sakkal Majalla" panose="02000000000000000000" pitchFamily="2" charset="-78"/>
              <a:cs typeface="Sakkal Majalla" panose="02000000000000000000" pitchFamily="2" charset="-78"/>
            </a:endParaRPr>
          </a:p>
        </p:txBody>
      </p:sp>
      <p:sp>
        <p:nvSpPr>
          <p:cNvPr id="42" name="Rectangle 54">
            <a:extLst>
              <a:ext uri="{FF2B5EF4-FFF2-40B4-BE49-F238E27FC236}">
                <a16:creationId xmlns:a16="http://schemas.microsoft.com/office/drawing/2014/main" id="{1A478AE1-A981-D412-0CE5-926933A97C5F}"/>
              </a:ext>
            </a:extLst>
          </p:cNvPr>
          <p:cNvSpPr/>
          <p:nvPr/>
        </p:nvSpPr>
        <p:spPr bwMode="auto">
          <a:xfrm>
            <a:off x="6473041" y="2352127"/>
            <a:ext cx="1924460" cy="2958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6671" tIns="28573" rIns="66671" bIns="28573" rtlCol="0" anchor="ctr"/>
          <a:lstStyle/>
          <a:p>
            <a:pPr algn="ctr" defTabSz="685766" rtl="1" fontAlgn="base">
              <a:lnSpc>
                <a:spcPct val="90000"/>
              </a:lnSpc>
            </a:pPr>
            <a:r>
              <a:rPr lang="en-US" sz="1650" b="1" kern="0">
                <a:solidFill>
                  <a:schemeClr val="bg1"/>
                </a:solidFill>
                <a:latin typeface="Sakkal Majalla" panose="02000000000000000000" pitchFamily="2" charset="-78"/>
                <a:cs typeface="Sakkal Majalla" panose="02000000000000000000" pitchFamily="2" charset="-78"/>
              </a:rPr>
              <a:t>المقابلات الاستراتيجية</a:t>
            </a:r>
            <a:endParaRPr lang="en-US" sz="1650" b="1" kern="0" dirty="0">
              <a:solidFill>
                <a:schemeClr val="bg1"/>
              </a:solidFill>
              <a:latin typeface="Sakkal Majalla" panose="02000000000000000000" pitchFamily="2" charset="-78"/>
              <a:cs typeface="Sakkal Majalla" panose="02000000000000000000" pitchFamily="2" charset="-78"/>
            </a:endParaRPr>
          </a:p>
        </p:txBody>
      </p:sp>
      <p:sp>
        <p:nvSpPr>
          <p:cNvPr id="45" name="Rectangle 54">
            <a:extLst>
              <a:ext uri="{FF2B5EF4-FFF2-40B4-BE49-F238E27FC236}">
                <a16:creationId xmlns:a16="http://schemas.microsoft.com/office/drawing/2014/main" id="{0EBC66FA-C669-0394-2750-69A2FCED81E3}"/>
              </a:ext>
            </a:extLst>
          </p:cNvPr>
          <p:cNvSpPr/>
          <p:nvPr/>
        </p:nvSpPr>
        <p:spPr bwMode="auto">
          <a:xfrm flipH="1">
            <a:off x="201871" y="4025306"/>
            <a:ext cx="1924460" cy="393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6671" tIns="28573" rIns="66671" bIns="28573" rtlCol="0" anchor="ctr"/>
          <a:lstStyle/>
          <a:p>
            <a:pPr algn="ctr" defTabSz="685766" rtl="1" fontAlgn="base">
              <a:lnSpc>
                <a:spcPct val="90000"/>
              </a:lnSpc>
              <a:defRPr/>
            </a:pPr>
            <a:r>
              <a:rPr lang="en-US" sz="1200" kern="0">
                <a:solidFill>
                  <a:schemeClr val="tx2"/>
                </a:solidFill>
                <a:latin typeface="Sakkal Majalla" panose="02000000000000000000" pitchFamily="2" charset="-78"/>
                <a:cs typeface="Sakkal Majalla" panose="02000000000000000000" pitchFamily="2" charset="-78"/>
              </a:rPr>
              <a:t>بناءً على التقييم اقتراح التعديلات اللازمة على الاستراتيجية </a:t>
            </a:r>
            <a:endParaRPr lang="en-US" sz="1200" kern="0" dirty="0">
              <a:solidFill>
                <a:schemeClr val="tx2"/>
              </a:solidFill>
              <a:latin typeface="Sakkal Majalla" panose="02000000000000000000" pitchFamily="2" charset="-78"/>
              <a:cs typeface="Sakkal Majalla" panose="02000000000000000000" pitchFamily="2" charset="-78"/>
            </a:endParaRPr>
          </a:p>
        </p:txBody>
      </p:sp>
      <p:sp>
        <p:nvSpPr>
          <p:cNvPr id="46" name="Rectangle 54">
            <a:extLst>
              <a:ext uri="{FF2B5EF4-FFF2-40B4-BE49-F238E27FC236}">
                <a16:creationId xmlns:a16="http://schemas.microsoft.com/office/drawing/2014/main" id="{ECCD6391-ECFA-B2E7-3A33-3598898AEA88}"/>
              </a:ext>
            </a:extLst>
          </p:cNvPr>
          <p:cNvSpPr/>
          <p:nvPr/>
        </p:nvSpPr>
        <p:spPr bwMode="auto">
          <a:xfrm flipH="1">
            <a:off x="201871" y="3715933"/>
            <a:ext cx="1924460" cy="2958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6671" tIns="28573" rIns="66671" bIns="28573" rtlCol="0" anchor="ctr"/>
          <a:lstStyle/>
          <a:p>
            <a:pPr algn="ctr" defTabSz="685766" rtl="1" fontAlgn="base">
              <a:lnSpc>
                <a:spcPct val="90000"/>
              </a:lnSpc>
            </a:pPr>
            <a:r>
              <a:rPr lang="en-US" sz="1650" b="1" kern="0">
                <a:solidFill>
                  <a:schemeClr val="bg1"/>
                </a:solidFill>
                <a:latin typeface="Sakkal Majalla" panose="02000000000000000000" pitchFamily="2" charset="-78"/>
                <a:cs typeface="Sakkal Majalla" panose="02000000000000000000" pitchFamily="2" charset="-78"/>
              </a:rPr>
              <a:t>الاستراتيجية المقترحة</a:t>
            </a:r>
            <a:endParaRPr lang="en-US" sz="1650" b="1" kern="0" dirty="0">
              <a:solidFill>
                <a:schemeClr val="bg1"/>
              </a:solidFill>
              <a:latin typeface="Sakkal Majalla" panose="02000000000000000000" pitchFamily="2" charset="-78"/>
              <a:cs typeface="Sakkal Majalla" panose="02000000000000000000" pitchFamily="2" charset="-78"/>
            </a:endParaRPr>
          </a:p>
        </p:txBody>
      </p:sp>
      <p:sp>
        <p:nvSpPr>
          <p:cNvPr id="47" name="Rectangle 54">
            <a:extLst>
              <a:ext uri="{FF2B5EF4-FFF2-40B4-BE49-F238E27FC236}">
                <a16:creationId xmlns:a16="http://schemas.microsoft.com/office/drawing/2014/main" id="{1C395D68-0D94-876B-0F7C-8D86E262EEA6}"/>
              </a:ext>
            </a:extLst>
          </p:cNvPr>
          <p:cNvSpPr/>
          <p:nvPr/>
        </p:nvSpPr>
        <p:spPr bwMode="auto">
          <a:xfrm flipH="1">
            <a:off x="751241" y="2684167"/>
            <a:ext cx="1924460" cy="555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6671" tIns="28573" rIns="66671" bIns="28573" rtlCol="0" anchor="ctr"/>
          <a:lstStyle/>
          <a:p>
            <a:pPr algn="ctr" defTabSz="685766" rtl="1" fontAlgn="base">
              <a:lnSpc>
                <a:spcPct val="90000"/>
              </a:lnSpc>
              <a:defRPr/>
            </a:pPr>
            <a:r>
              <a:rPr lang="en-US" sz="1200" kern="0">
                <a:solidFill>
                  <a:schemeClr val="tx2"/>
                </a:solidFill>
                <a:latin typeface="Sakkal Majalla" panose="02000000000000000000" pitchFamily="2" charset="-78"/>
                <a:cs typeface="Sakkal Majalla" panose="02000000000000000000" pitchFamily="2" charset="-78"/>
              </a:rPr>
              <a:t>وضع مبادئ تقييم الاستراتيجية</a:t>
            </a:r>
          </a:p>
          <a:p>
            <a:pPr algn="ctr" defTabSz="685766" rtl="1" fontAlgn="base">
              <a:lnSpc>
                <a:spcPct val="90000"/>
              </a:lnSpc>
              <a:defRPr/>
            </a:pPr>
            <a:r>
              <a:rPr lang="en-US" sz="1200" kern="0">
                <a:solidFill>
                  <a:schemeClr val="tx2"/>
                </a:solidFill>
                <a:latin typeface="Sakkal Majalla" panose="02000000000000000000" pitchFamily="2" charset="-78"/>
                <a:cs typeface="Sakkal Majalla" panose="02000000000000000000" pitchFamily="2" charset="-78"/>
              </a:rPr>
              <a:t>وتوحيد وتحليل الخطوات السابقة وتقييم الاستراتيجية الحالية</a:t>
            </a:r>
            <a:endParaRPr lang="en-US" sz="1200" kern="0" dirty="0">
              <a:solidFill>
                <a:schemeClr val="tx2"/>
              </a:solidFill>
              <a:latin typeface="Sakkal Majalla" panose="02000000000000000000" pitchFamily="2" charset="-78"/>
              <a:cs typeface="Sakkal Majalla" panose="02000000000000000000" pitchFamily="2" charset="-78"/>
            </a:endParaRPr>
          </a:p>
        </p:txBody>
      </p:sp>
      <p:sp>
        <p:nvSpPr>
          <p:cNvPr id="48" name="Rectangle 54">
            <a:extLst>
              <a:ext uri="{FF2B5EF4-FFF2-40B4-BE49-F238E27FC236}">
                <a16:creationId xmlns:a16="http://schemas.microsoft.com/office/drawing/2014/main" id="{F3930078-3E68-1A59-5E71-428494BB626D}"/>
              </a:ext>
            </a:extLst>
          </p:cNvPr>
          <p:cNvSpPr/>
          <p:nvPr/>
        </p:nvSpPr>
        <p:spPr bwMode="auto">
          <a:xfrm flipH="1">
            <a:off x="751241" y="2352127"/>
            <a:ext cx="1924460" cy="2958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6671" tIns="28573" rIns="66671" bIns="28573" rtlCol="0" anchor="ctr"/>
          <a:lstStyle/>
          <a:p>
            <a:pPr algn="ctr" defTabSz="685766" rtl="1" fontAlgn="base">
              <a:lnSpc>
                <a:spcPct val="90000"/>
              </a:lnSpc>
            </a:pPr>
            <a:r>
              <a:rPr lang="en-US" sz="1650" b="1" kern="0">
                <a:solidFill>
                  <a:schemeClr val="bg1"/>
                </a:solidFill>
                <a:latin typeface="Sakkal Majalla" panose="02000000000000000000" pitchFamily="2" charset="-78"/>
                <a:cs typeface="Sakkal Majalla" panose="02000000000000000000" pitchFamily="2" charset="-78"/>
              </a:rPr>
              <a:t>التقييم</a:t>
            </a:r>
            <a:endParaRPr lang="en-US" sz="1650" b="1" kern="0" dirty="0">
              <a:solidFill>
                <a:schemeClr val="bg1"/>
              </a:solidFill>
              <a:latin typeface="Sakkal Majalla" panose="02000000000000000000" pitchFamily="2" charset="-78"/>
              <a:cs typeface="Sakkal Majalla" panose="02000000000000000000" pitchFamily="2" charset="-78"/>
            </a:endParaRPr>
          </a:p>
        </p:txBody>
      </p:sp>
      <p:grpSp>
        <p:nvGrpSpPr>
          <p:cNvPr id="50" name="Exchange" descr="{&quot;Key&quot;:&quot;POWER_USER_SHAPE_ICON&quot;,&quot;Value&quot;:&quot;POWER_USER_SHAPE_ICON_STYLE_1&quot;}">
            <a:extLst>
              <a:ext uri="{FF2B5EF4-FFF2-40B4-BE49-F238E27FC236}">
                <a16:creationId xmlns:a16="http://schemas.microsoft.com/office/drawing/2014/main" id="{266209BC-5136-D30C-25E7-9F62DC8FE361}"/>
              </a:ext>
            </a:extLst>
          </p:cNvPr>
          <p:cNvGrpSpPr>
            <a:grpSpLocks noChangeAspect="1"/>
          </p:cNvGrpSpPr>
          <p:nvPr/>
        </p:nvGrpSpPr>
        <p:grpSpPr>
          <a:xfrm>
            <a:off x="5630579" y="2690153"/>
            <a:ext cx="501142" cy="483203"/>
            <a:chOff x="2247743" y="3552783"/>
            <a:chExt cx="1232901" cy="1188768"/>
          </a:xfrm>
          <a:solidFill>
            <a:schemeClr val="bg1"/>
          </a:solidFill>
        </p:grpSpPr>
        <p:sp>
          <p:nvSpPr>
            <p:cNvPr id="51" name="Free-form: Shape 670">
              <a:extLst>
                <a:ext uri="{FF2B5EF4-FFF2-40B4-BE49-F238E27FC236}">
                  <a16:creationId xmlns:a16="http://schemas.microsoft.com/office/drawing/2014/main" id="{869722F1-1AD4-3C90-671B-69200E7C7AA0}"/>
                </a:ext>
              </a:extLst>
            </p:cNvPr>
            <p:cNvSpPr/>
            <p:nvPr/>
          </p:nvSpPr>
          <p:spPr>
            <a:xfrm>
              <a:off x="2593444" y="3552783"/>
              <a:ext cx="549772" cy="585708"/>
            </a:xfrm>
            <a:custGeom>
              <a:avLst/>
              <a:gdLst>
                <a:gd name="connsiteX0" fmla="*/ 282099 w 549772"/>
                <a:gd name="connsiteY0" fmla="*/ 0 h 585708"/>
                <a:gd name="connsiteX1" fmla="*/ 397404 w 549772"/>
                <a:gd name="connsiteY1" fmla="*/ 60200 h 585708"/>
                <a:gd name="connsiteX2" fmla="*/ 417900 w 549772"/>
                <a:gd name="connsiteY2" fmla="*/ 217843 h 585708"/>
                <a:gd name="connsiteX3" fmla="*/ 339664 w 549772"/>
                <a:gd name="connsiteY3" fmla="*/ 298656 h 585708"/>
                <a:gd name="connsiteX4" fmla="*/ 317118 w 549772"/>
                <a:gd name="connsiteY4" fmla="*/ 306328 h 585708"/>
                <a:gd name="connsiteX5" fmla="*/ 317235 w 549772"/>
                <a:gd name="connsiteY5" fmla="*/ 308729 h 585708"/>
                <a:gd name="connsiteX6" fmla="*/ 375210 w 549772"/>
                <a:gd name="connsiteY6" fmla="*/ 324481 h 585708"/>
                <a:gd name="connsiteX7" fmla="*/ 540818 w 549772"/>
                <a:gd name="connsiteY7" fmla="*/ 509999 h 585708"/>
                <a:gd name="connsiteX8" fmla="*/ 549426 w 549772"/>
                <a:gd name="connsiteY8" fmla="*/ 569555 h 585708"/>
                <a:gd name="connsiteX9" fmla="*/ 529750 w 549772"/>
                <a:gd name="connsiteY9" fmla="*/ 585191 h 585708"/>
                <a:gd name="connsiteX10" fmla="*/ 430139 w 549772"/>
                <a:gd name="connsiteY10" fmla="*/ 585366 h 585708"/>
                <a:gd name="connsiteX11" fmla="*/ 414504 w 549772"/>
                <a:gd name="connsiteY11" fmla="*/ 582555 h 585708"/>
                <a:gd name="connsiteX12" fmla="*/ 392251 w 549772"/>
                <a:gd name="connsiteY12" fmla="*/ 585483 h 585708"/>
                <a:gd name="connsiteX13" fmla="*/ 159006 w 549772"/>
                <a:gd name="connsiteY13" fmla="*/ 585483 h 585708"/>
                <a:gd name="connsiteX14" fmla="*/ 144249 w 549772"/>
                <a:gd name="connsiteY14" fmla="*/ 582614 h 585708"/>
                <a:gd name="connsiteX15" fmla="*/ 122933 w 549772"/>
                <a:gd name="connsiteY15" fmla="*/ 585308 h 585708"/>
                <a:gd name="connsiteX16" fmla="*/ 29120 w 549772"/>
                <a:gd name="connsiteY16" fmla="*/ 585542 h 585708"/>
                <a:gd name="connsiteX17" fmla="*/ 191 w 549772"/>
                <a:gd name="connsiteY17" fmla="*/ 560771 h 585708"/>
                <a:gd name="connsiteX18" fmla="*/ 50084 w 549772"/>
                <a:gd name="connsiteY18" fmla="*/ 423331 h 585708"/>
                <a:gd name="connsiteX19" fmla="*/ 233026 w 549772"/>
                <a:gd name="connsiteY19" fmla="*/ 308787 h 585708"/>
                <a:gd name="connsiteX20" fmla="*/ 233202 w 549772"/>
                <a:gd name="connsiteY20" fmla="*/ 306855 h 585708"/>
                <a:gd name="connsiteX21" fmla="*/ 222427 w 549772"/>
                <a:gd name="connsiteY21" fmla="*/ 303283 h 585708"/>
                <a:gd name="connsiteX22" fmla="*/ 212589 w 549772"/>
                <a:gd name="connsiteY22" fmla="*/ 300062 h 585708"/>
                <a:gd name="connsiteX23" fmla="*/ 122992 w 549772"/>
                <a:gd name="connsiteY23" fmla="*/ 188153 h 585708"/>
                <a:gd name="connsiteX24" fmla="*/ 147880 w 549772"/>
                <a:gd name="connsiteY24" fmla="*/ 65997 h 585708"/>
                <a:gd name="connsiteX25" fmla="*/ 267459 w 549772"/>
                <a:gd name="connsiteY25" fmla="*/ 0 h 585708"/>
                <a:gd name="connsiteX26" fmla="*/ 282099 w 549772"/>
                <a:gd name="connsiteY26" fmla="*/ 0 h 585708"/>
                <a:gd name="connsiteX27" fmla="*/ 389909 w 549772"/>
                <a:gd name="connsiteY27" fmla="*/ 156414 h 585708"/>
                <a:gd name="connsiteX28" fmla="*/ 275014 w 549772"/>
                <a:gd name="connsiteY28" fmla="*/ 41519 h 585708"/>
                <a:gd name="connsiteX29" fmla="*/ 160119 w 549772"/>
                <a:gd name="connsiteY29" fmla="*/ 156414 h 585708"/>
                <a:gd name="connsiteX30" fmla="*/ 275014 w 549772"/>
                <a:gd name="connsiteY30" fmla="*/ 271309 h 585708"/>
                <a:gd name="connsiteX31" fmla="*/ 389909 w 549772"/>
                <a:gd name="connsiteY31" fmla="*/ 156414 h 585708"/>
                <a:gd name="connsiteX32" fmla="*/ 275014 w 549772"/>
                <a:gd name="connsiteY32" fmla="*/ 544608 h 585708"/>
                <a:gd name="connsiteX33" fmla="*/ 378489 w 549772"/>
                <a:gd name="connsiteY33" fmla="*/ 544550 h 585708"/>
                <a:gd name="connsiteX34" fmla="*/ 381476 w 549772"/>
                <a:gd name="connsiteY34" fmla="*/ 542149 h 585708"/>
                <a:gd name="connsiteX35" fmla="*/ 378431 w 549772"/>
                <a:gd name="connsiteY35" fmla="*/ 486107 h 585708"/>
                <a:gd name="connsiteX36" fmla="*/ 366309 w 549772"/>
                <a:gd name="connsiteY36" fmla="*/ 444471 h 585708"/>
                <a:gd name="connsiteX37" fmla="*/ 381886 w 549772"/>
                <a:gd name="connsiteY37" fmla="*/ 432583 h 585708"/>
                <a:gd name="connsiteX38" fmla="*/ 390318 w 549772"/>
                <a:gd name="connsiteY38" fmla="*/ 433461 h 585708"/>
                <a:gd name="connsiteX39" fmla="*/ 398166 w 549772"/>
                <a:gd name="connsiteY39" fmla="*/ 437268 h 585708"/>
                <a:gd name="connsiteX40" fmla="*/ 447649 w 549772"/>
                <a:gd name="connsiteY40" fmla="*/ 541388 h 585708"/>
                <a:gd name="connsiteX41" fmla="*/ 451104 w 549772"/>
                <a:gd name="connsiteY41" fmla="*/ 544608 h 585708"/>
                <a:gd name="connsiteX42" fmla="*/ 504511 w 549772"/>
                <a:gd name="connsiteY42" fmla="*/ 544608 h 585708"/>
                <a:gd name="connsiteX43" fmla="*/ 506736 w 549772"/>
                <a:gd name="connsiteY43" fmla="*/ 541856 h 585708"/>
                <a:gd name="connsiteX44" fmla="*/ 403846 w 549772"/>
                <a:gd name="connsiteY44" fmla="*/ 385794 h 585708"/>
                <a:gd name="connsiteX45" fmla="*/ 275072 w 549772"/>
                <a:gd name="connsiteY45" fmla="*/ 346383 h 585708"/>
                <a:gd name="connsiteX46" fmla="*/ 146299 w 549772"/>
                <a:gd name="connsiteY46" fmla="*/ 385735 h 585708"/>
                <a:gd name="connsiteX47" fmla="*/ 43350 w 549772"/>
                <a:gd name="connsiteY47" fmla="*/ 541739 h 585708"/>
                <a:gd name="connsiteX48" fmla="*/ 45575 w 549772"/>
                <a:gd name="connsiteY48" fmla="*/ 544550 h 585708"/>
                <a:gd name="connsiteX49" fmla="*/ 98982 w 549772"/>
                <a:gd name="connsiteY49" fmla="*/ 544550 h 585708"/>
                <a:gd name="connsiteX50" fmla="*/ 102437 w 549772"/>
                <a:gd name="connsiteY50" fmla="*/ 541329 h 585708"/>
                <a:gd name="connsiteX51" fmla="*/ 151920 w 549772"/>
                <a:gd name="connsiteY51" fmla="*/ 437209 h 585708"/>
                <a:gd name="connsiteX52" fmla="*/ 159767 w 549772"/>
                <a:gd name="connsiteY52" fmla="*/ 433403 h 585708"/>
                <a:gd name="connsiteX53" fmla="*/ 168200 w 549772"/>
                <a:gd name="connsiteY53" fmla="*/ 432525 h 585708"/>
                <a:gd name="connsiteX54" fmla="*/ 183777 w 549772"/>
                <a:gd name="connsiteY54" fmla="*/ 444412 h 585708"/>
                <a:gd name="connsiteX55" fmla="*/ 171655 w 549772"/>
                <a:gd name="connsiteY55" fmla="*/ 486048 h 585708"/>
                <a:gd name="connsiteX56" fmla="*/ 168610 w 549772"/>
                <a:gd name="connsiteY56" fmla="*/ 542090 h 585708"/>
                <a:gd name="connsiteX57" fmla="*/ 171596 w 549772"/>
                <a:gd name="connsiteY57" fmla="*/ 544491 h 585708"/>
                <a:gd name="connsiteX58" fmla="*/ 275014 w 549772"/>
                <a:gd name="connsiteY58" fmla="*/ 544608 h 585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49772" h="585708">
                  <a:moveTo>
                    <a:pt x="282099" y="0"/>
                  </a:moveTo>
                  <a:cubicBezTo>
                    <a:pt x="331682" y="4685"/>
                    <a:pt x="370115" y="24751"/>
                    <a:pt x="397404" y="60200"/>
                  </a:cubicBezTo>
                  <a:cubicBezTo>
                    <a:pt x="432365" y="105525"/>
                    <a:pt x="440504" y="165081"/>
                    <a:pt x="417900" y="217843"/>
                  </a:cubicBezTo>
                  <a:cubicBezTo>
                    <a:pt x="402634" y="253526"/>
                    <a:pt x="376557" y="280463"/>
                    <a:pt x="339664" y="298656"/>
                  </a:cubicBezTo>
                  <a:cubicBezTo>
                    <a:pt x="332227" y="302346"/>
                    <a:pt x="325024" y="303868"/>
                    <a:pt x="317118" y="306328"/>
                  </a:cubicBezTo>
                  <a:cubicBezTo>
                    <a:pt x="313880" y="307342"/>
                    <a:pt x="313915" y="308143"/>
                    <a:pt x="317235" y="308729"/>
                  </a:cubicBezTo>
                  <a:cubicBezTo>
                    <a:pt x="340894" y="312867"/>
                    <a:pt x="360219" y="318118"/>
                    <a:pt x="375210" y="324481"/>
                  </a:cubicBezTo>
                  <a:cubicBezTo>
                    <a:pt x="459888" y="360437"/>
                    <a:pt x="515092" y="422277"/>
                    <a:pt x="540818" y="509999"/>
                  </a:cubicBezTo>
                  <a:cubicBezTo>
                    <a:pt x="547962" y="534321"/>
                    <a:pt x="550832" y="554173"/>
                    <a:pt x="549426" y="569555"/>
                  </a:cubicBezTo>
                  <a:cubicBezTo>
                    <a:pt x="548565" y="579198"/>
                    <a:pt x="542007" y="584410"/>
                    <a:pt x="529750" y="585191"/>
                  </a:cubicBezTo>
                  <a:cubicBezTo>
                    <a:pt x="519754" y="585817"/>
                    <a:pt x="486550" y="585876"/>
                    <a:pt x="430139" y="585366"/>
                  </a:cubicBezTo>
                  <a:cubicBezTo>
                    <a:pt x="429396" y="585366"/>
                    <a:pt x="424184" y="584429"/>
                    <a:pt x="414504" y="582555"/>
                  </a:cubicBezTo>
                  <a:cubicBezTo>
                    <a:pt x="406715" y="581033"/>
                    <a:pt x="399512" y="585483"/>
                    <a:pt x="392251" y="585483"/>
                  </a:cubicBezTo>
                  <a:cubicBezTo>
                    <a:pt x="314483" y="585642"/>
                    <a:pt x="236733" y="585642"/>
                    <a:pt x="159006" y="585483"/>
                  </a:cubicBezTo>
                  <a:cubicBezTo>
                    <a:pt x="157444" y="585483"/>
                    <a:pt x="152525" y="584527"/>
                    <a:pt x="144249" y="582614"/>
                  </a:cubicBezTo>
                  <a:cubicBezTo>
                    <a:pt x="135699" y="580623"/>
                    <a:pt x="130546" y="585249"/>
                    <a:pt x="122933" y="585308"/>
                  </a:cubicBezTo>
                  <a:cubicBezTo>
                    <a:pt x="91623" y="585659"/>
                    <a:pt x="60352" y="585735"/>
                    <a:pt x="29120" y="585542"/>
                  </a:cubicBezTo>
                  <a:cubicBezTo>
                    <a:pt x="11200" y="585425"/>
                    <a:pt x="-1741" y="581209"/>
                    <a:pt x="191" y="560771"/>
                  </a:cubicBezTo>
                  <a:cubicBezTo>
                    <a:pt x="5110" y="508496"/>
                    <a:pt x="21741" y="462683"/>
                    <a:pt x="50084" y="423331"/>
                  </a:cubicBezTo>
                  <a:cubicBezTo>
                    <a:pt x="95995" y="359695"/>
                    <a:pt x="156976" y="321514"/>
                    <a:pt x="233026" y="308787"/>
                  </a:cubicBezTo>
                  <a:cubicBezTo>
                    <a:pt x="235527" y="308358"/>
                    <a:pt x="235585" y="307714"/>
                    <a:pt x="233202" y="306855"/>
                  </a:cubicBezTo>
                  <a:cubicBezTo>
                    <a:pt x="229493" y="305527"/>
                    <a:pt x="225901" y="304337"/>
                    <a:pt x="222427" y="303283"/>
                  </a:cubicBezTo>
                  <a:cubicBezTo>
                    <a:pt x="216297" y="301369"/>
                    <a:pt x="213018" y="300296"/>
                    <a:pt x="212589" y="300062"/>
                  </a:cubicBezTo>
                  <a:cubicBezTo>
                    <a:pt x="163164" y="275193"/>
                    <a:pt x="133298" y="237890"/>
                    <a:pt x="122992" y="188153"/>
                  </a:cubicBezTo>
                  <a:cubicBezTo>
                    <a:pt x="113973" y="144663"/>
                    <a:pt x="122270" y="103944"/>
                    <a:pt x="147880" y="65997"/>
                  </a:cubicBezTo>
                  <a:cubicBezTo>
                    <a:pt x="174505" y="26567"/>
                    <a:pt x="214365" y="4568"/>
                    <a:pt x="267459" y="0"/>
                  </a:cubicBezTo>
                  <a:lnTo>
                    <a:pt x="282099" y="0"/>
                  </a:lnTo>
                  <a:close/>
                  <a:moveTo>
                    <a:pt x="389909" y="156414"/>
                  </a:moveTo>
                  <a:cubicBezTo>
                    <a:pt x="389909" y="92959"/>
                    <a:pt x="338469" y="41519"/>
                    <a:pt x="275014" y="41519"/>
                  </a:cubicBezTo>
                  <a:cubicBezTo>
                    <a:pt x="211559" y="41519"/>
                    <a:pt x="160119" y="92959"/>
                    <a:pt x="160119" y="156414"/>
                  </a:cubicBezTo>
                  <a:cubicBezTo>
                    <a:pt x="160119" y="219868"/>
                    <a:pt x="211559" y="271309"/>
                    <a:pt x="275014" y="271309"/>
                  </a:cubicBezTo>
                  <a:cubicBezTo>
                    <a:pt x="338469" y="271309"/>
                    <a:pt x="389909" y="219868"/>
                    <a:pt x="389909" y="156414"/>
                  </a:cubicBezTo>
                  <a:close/>
                  <a:moveTo>
                    <a:pt x="275014" y="544608"/>
                  </a:moveTo>
                  <a:cubicBezTo>
                    <a:pt x="309681" y="544608"/>
                    <a:pt x="344173" y="544589"/>
                    <a:pt x="378489" y="544550"/>
                  </a:cubicBezTo>
                  <a:cubicBezTo>
                    <a:pt x="380129" y="544550"/>
                    <a:pt x="381125" y="543749"/>
                    <a:pt x="381476" y="542149"/>
                  </a:cubicBezTo>
                  <a:cubicBezTo>
                    <a:pt x="385768" y="522590"/>
                    <a:pt x="384755" y="503909"/>
                    <a:pt x="378431" y="486107"/>
                  </a:cubicBezTo>
                  <a:cubicBezTo>
                    <a:pt x="373863" y="473282"/>
                    <a:pt x="360219" y="458642"/>
                    <a:pt x="366309" y="444471"/>
                  </a:cubicBezTo>
                  <a:cubicBezTo>
                    <a:pt x="369044" y="438068"/>
                    <a:pt x="374232" y="434106"/>
                    <a:pt x="381886" y="432583"/>
                  </a:cubicBezTo>
                  <a:cubicBezTo>
                    <a:pt x="384269" y="432075"/>
                    <a:pt x="387080" y="432368"/>
                    <a:pt x="390318" y="433461"/>
                  </a:cubicBezTo>
                  <a:cubicBezTo>
                    <a:pt x="394260" y="434789"/>
                    <a:pt x="396877" y="436057"/>
                    <a:pt x="398166" y="437268"/>
                  </a:cubicBezTo>
                  <a:cubicBezTo>
                    <a:pt x="428306" y="465260"/>
                    <a:pt x="444797" y="499966"/>
                    <a:pt x="447649" y="541388"/>
                  </a:cubicBezTo>
                  <a:cubicBezTo>
                    <a:pt x="447807" y="543535"/>
                    <a:pt x="448955" y="544608"/>
                    <a:pt x="451104" y="544608"/>
                  </a:cubicBezTo>
                  <a:lnTo>
                    <a:pt x="504511" y="544608"/>
                  </a:lnTo>
                  <a:cubicBezTo>
                    <a:pt x="506385" y="544608"/>
                    <a:pt x="507128" y="543691"/>
                    <a:pt x="506736" y="541856"/>
                  </a:cubicBezTo>
                  <a:cubicBezTo>
                    <a:pt x="491862" y="473575"/>
                    <a:pt x="457563" y="421554"/>
                    <a:pt x="403846" y="385794"/>
                  </a:cubicBezTo>
                  <a:cubicBezTo>
                    <a:pt x="364376" y="359519"/>
                    <a:pt x="321452" y="346383"/>
                    <a:pt x="275072" y="346383"/>
                  </a:cubicBezTo>
                  <a:cubicBezTo>
                    <a:pt x="228653" y="346383"/>
                    <a:pt x="185729" y="359500"/>
                    <a:pt x="146299" y="385735"/>
                  </a:cubicBezTo>
                  <a:cubicBezTo>
                    <a:pt x="92540" y="421496"/>
                    <a:pt x="58224" y="473497"/>
                    <a:pt x="43350" y="541739"/>
                  </a:cubicBezTo>
                  <a:cubicBezTo>
                    <a:pt x="42959" y="543574"/>
                    <a:pt x="43701" y="544511"/>
                    <a:pt x="45575" y="544550"/>
                  </a:cubicBezTo>
                  <a:lnTo>
                    <a:pt x="98982" y="544550"/>
                  </a:lnTo>
                  <a:cubicBezTo>
                    <a:pt x="101129" y="544550"/>
                    <a:pt x="102281" y="543477"/>
                    <a:pt x="102437" y="541329"/>
                  </a:cubicBezTo>
                  <a:cubicBezTo>
                    <a:pt x="105287" y="499908"/>
                    <a:pt x="121781" y="465201"/>
                    <a:pt x="151920" y="437209"/>
                  </a:cubicBezTo>
                  <a:cubicBezTo>
                    <a:pt x="153209" y="435999"/>
                    <a:pt x="155825" y="434731"/>
                    <a:pt x="159767" y="433403"/>
                  </a:cubicBezTo>
                  <a:cubicBezTo>
                    <a:pt x="163007" y="432310"/>
                    <a:pt x="165818" y="432017"/>
                    <a:pt x="168200" y="432525"/>
                  </a:cubicBezTo>
                  <a:cubicBezTo>
                    <a:pt x="175852" y="434047"/>
                    <a:pt x="181044" y="438010"/>
                    <a:pt x="183777" y="444412"/>
                  </a:cubicBezTo>
                  <a:cubicBezTo>
                    <a:pt x="189867" y="458584"/>
                    <a:pt x="176223" y="473224"/>
                    <a:pt x="171655" y="486048"/>
                  </a:cubicBezTo>
                  <a:cubicBezTo>
                    <a:pt x="165331" y="503851"/>
                    <a:pt x="164316" y="522531"/>
                    <a:pt x="168610" y="542090"/>
                  </a:cubicBezTo>
                  <a:cubicBezTo>
                    <a:pt x="168961" y="543691"/>
                    <a:pt x="169957" y="544491"/>
                    <a:pt x="171596" y="544491"/>
                  </a:cubicBezTo>
                  <a:cubicBezTo>
                    <a:pt x="205873" y="544569"/>
                    <a:pt x="240346" y="544608"/>
                    <a:pt x="275014" y="544608"/>
                  </a:cubicBezTo>
                  <a:close/>
                </a:path>
              </a:pathLst>
            </a:custGeom>
            <a:solidFill>
              <a:schemeClr val="accent1"/>
            </a:solidFill>
            <a:ln w="2493" cap="flat">
              <a:noFill/>
              <a:prstDash val="solid"/>
              <a:miter/>
            </a:ln>
          </p:spPr>
          <p:txBody>
            <a:bodyPr spcFirstLastPara="1" wrap="square" lIns="9638" tIns="4819" rIns="9638" bIns="4819" anchor="ctr" anchorCtr="0">
              <a:noAutofit/>
            </a:bodyPr>
            <a:lstStyle/>
            <a:p>
              <a:endParaRPr lang="en-US" sz="525" dirty="0">
                <a:solidFill>
                  <a:schemeClr val="dk1"/>
                </a:solidFill>
                <a:latin typeface="Inter"/>
                <a:ea typeface="Inter"/>
              </a:endParaRPr>
            </a:p>
          </p:txBody>
        </p:sp>
        <p:sp>
          <p:nvSpPr>
            <p:cNvPr id="52" name="Free-form: Shape 671">
              <a:extLst>
                <a:ext uri="{FF2B5EF4-FFF2-40B4-BE49-F238E27FC236}">
                  <a16:creationId xmlns:a16="http://schemas.microsoft.com/office/drawing/2014/main" id="{848E363B-8F95-A664-3AE2-F70D30D89F70}"/>
                </a:ext>
              </a:extLst>
            </p:cNvPr>
            <p:cNvSpPr/>
            <p:nvPr/>
          </p:nvSpPr>
          <p:spPr>
            <a:xfrm>
              <a:off x="3158701" y="3885511"/>
              <a:ext cx="321943" cy="624225"/>
            </a:xfrm>
            <a:custGeom>
              <a:avLst/>
              <a:gdLst>
                <a:gd name="connsiteX0" fmla="*/ 152296 w 321943"/>
                <a:gd name="connsiteY0" fmla="*/ 370051 h 624225"/>
                <a:gd name="connsiteX1" fmla="*/ 173143 w 321943"/>
                <a:gd name="connsiteY1" fmla="*/ 273251 h 624225"/>
                <a:gd name="connsiteX2" fmla="*/ 85244 w 321943"/>
                <a:gd name="connsiteY2" fmla="*/ 79593 h 624225"/>
                <a:gd name="connsiteX3" fmla="*/ 55203 w 321943"/>
                <a:gd name="connsiteY3" fmla="*/ 59507 h 624225"/>
                <a:gd name="connsiteX4" fmla="*/ 37518 w 321943"/>
                <a:gd name="connsiteY4" fmla="*/ 40358 h 624225"/>
                <a:gd name="connsiteX5" fmla="*/ 61469 w 321943"/>
                <a:gd name="connsiteY5" fmla="*/ 69 h 624225"/>
                <a:gd name="connsiteX6" fmla="*/ 80267 w 321943"/>
                <a:gd name="connsiteY6" fmla="*/ 4812 h 624225"/>
                <a:gd name="connsiteX7" fmla="*/ 178472 w 321943"/>
                <a:gd name="connsiteY7" fmla="*/ 57165 h 624225"/>
                <a:gd name="connsiteX8" fmla="*/ 251204 w 321943"/>
                <a:gd name="connsiteY8" fmla="*/ 117189 h 624225"/>
                <a:gd name="connsiteX9" fmla="*/ 316440 w 321943"/>
                <a:gd name="connsiteY9" fmla="*/ 343582 h 624225"/>
                <a:gd name="connsiteX10" fmla="*/ 266488 w 321943"/>
                <a:gd name="connsiteY10" fmla="*/ 476748 h 624225"/>
                <a:gd name="connsiteX11" fmla="*/ 267366 w 321943"/>
                <a:gd name="connsiteY11" fmla="*/ 481959 h 624225"/>
                <a:gd name="connsiteX12" fmla="*/ 298403 w 321943"/>
                <a:gd name="connsiteY12" fmla="*/ 517505 h 624225"/>
                <a:gd name="connsiteX13" fmla="*/ 290205 w 321943"/>
                <a:gd name="connsiteY13" fmla="*/ 550416 h 624225"/>
                <a:gd name="connsiteX14" fmla="*/ 211031 w 321943"/>
                <a:gd name="connsiteY14" fmla="*/ 598904 h 624225"/>
                <a:gd name="connsiteX15" fmla="*/ 22995 w 321943"/>
                <a:gd name="connsiteY15" fmla="*/ 622445 h 624225"/>
                <a:gd name="connsiteX16" fmla="*/ 5778 w 321943"/>
                <a:gd name="connsiteY16" fmla="*/ 606927 h 624225"/>
                <a:gd name="connsiteX17" fmla="*/ 1386 w 321943"/>
                <a:gd name="connsiteY17" fmla="*/ 582683 h 624225"/>
                <a:gd name="connsiteX18" fmla="*/ 90280 w 321943"/>
                <a:gd name="connsiteY18" fmla="*/ 364312 h 624225"/>
                <a:gd name="connsiteX19" fmla="*/ 102051 w 321943"/>
                <a:gd name="connsiteY19" fmla="*/ 352483 h 624225"/>
                <a:gd name="connsiteX20" fmla="*/ 148899 w 321943"/>
                <a:gd name="connsiteY20" fmla="*/ 370930 h 624225"/>
                <a:gd name="connsiteX21" fmla="*/ 151874 w 321943"/>
                <a:gd name="connsiteY21" fmla="*/ 370766 h 624225"/>
                <a:gd name="connsiteX22" fmla="*/ 152296 w 321943"/>
                <a:gd name="connsiteY22" fmla="*/ 370051 h 624225"/>
                <a:gd name="connsiteX23" fmla="*/ 220694 w 321943"/>
                <a:gd name="connsiteY23" fmla="*/ 488694 h 624225"/>
                <a:gd name="connsiteX24" fmla="*/ 223270 w 321943"/>
                <a:gd name="connsiteY24" fmla="*/ 474464 h 624225"/>
                <a:gd name="connsiteX25" fmla="*/ 244176 w 321943"/>
                <a:gd name="connsiteY25" fmla="*/ 172294 h 624225"/>
                <a:gd name="connsiteX26" fmla="*/ 195044 w 321943"/>
                <a:gd name="connsiteY26" fmla="*/ 119590 h 624225"/>
                <a:gd name="connsiteX27" fmla="*/ 152998 w 321943"/>
                <a:gd name="connsiteY27" fmla="*/ 88084 h 624225"/>
                <a:gd name="connsiteX28" fmla="*/ 152823 w 321943"/>
                <a:gd name="connsiteY28" fmla="*/ 88260 h 624225"/>
                <a:gd name="connsiteX29" fmla="*/ 210504 w 321943"/>
                <a:gd name="connsiteY29" fmla="*/ 304815 h 624225"/>
                <a:gd name="connsiteX30" fmla="*/ 197211 w 321943"/>
                <a:gd name="connsiteY30" fmla="*/ 364312 h 624225"/>
                <a:gd name="connsiteX31" fmla="*/ 170098 w 321943"/>
                <a:gd name="connsiteY31" fmla="*/ 419593 h 624225"/>
                <a:gd name="connsiteX32" fmla="*/ 150304 w 321943"/>
                <a:gd name="connsiteY32" fmla="*/ 424688 h 624225"/>
                <a:gd name="connsiteX33" fmla="*/ 134200 w 321943"/>
                <a:gd name="connsiteY33" fmla="*/ 412976 h 624225"/>
                <a:gd name="connsiteX34" fmla="*/ 121844 w 321943"/>
                <a:gd name="connsiteY34" fmla="*/ 401029 h 624225"/>
                <a:gd name="connsiteX35" fmla="*/ 120732 w 321943"/>
                <a:gd name="connsiteY35" fmla="*/ 401322 h 624225"/>
                <a:gd name="connsiteX36" fmla="*/ 47063 w 321943"/>
                <a:gd name="connsiteY36" fmla="*/ 580984 h 624225"/>
                <a:gd name="connsiteX37" fmla="*/ 48644 w 321943"/>
                <a:gd name="connsiteY37" fmla="*/ 583503 h 624225"/>
                <a:gd name="connsiteX38" fmla="*/ 165120 w 321943"/>
                <a:gd name="connsiteY38" fmla="*/ 571263 h 624225"/>
                <a:gd name="connsiteX39" fmla="*/ 252726 w 321943"/>
                <a:gd name="connsiteY39" fmla="*/ 530037 h 624225"/>
                <a:gd name="connsiteX40" fmla="*/ 253604 w 321943"/>
                <a:gd name="connsiteY40" fmla="*/ 524591 h 624225"/>
                <a:gd name="connsiteX41" fmla="*/ 253253 w 321943"/>
                <a:gd name="connsiteY41" fmla="*/ 524181 h 624225"/>
                <a:gd name="connsiteX42" fmla="*/ 226960 w 321943"/>
                <a:gd name="connsiteY42" fmla="*/ 500640 h 624225"/>
                <a:gd name="connsiteX43" fmla="*/ 220694 w 321943"/>
                <a:gd name="connsiteY43" fmla="*/ 488694 h 624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21943" h="624225">
                  <a:moveTo>
                    <a:pt x="152296" y="370051"/>
                  </a:moveTo>
                  <a:cubicBezTo>
                    <a:pt x="165103" y="335149"/>
                    <a:pt x="172048" y="302883"/>
                    <a:pt x="173143" y="273251"/>
                  </a:cubicBezTo>
                  <a:cubicBezTo>
                    <a:pt x="176112" y="193415"/>
                    <a:pt x="146808" y="128862"/>
                    <a:pt x="85244" y="79593"/>
                  </a:cubicBezTo>
                  <a:cubicBezTo>
                    <a:pt x="79230" y="74752"/>
                    <a:pt x="69216" y="68057"/>
                    <a:pt x="55203" y="59507"/>
                  </a:cubicBezTo>
                  <a:cubicBezTo>
                    <a:pt x="44779" y="53143"/>
                    <a:pt x="38882" y="46760"/>
                    <a:pt x="37518" y="40358"/>
                  </a:cubicBezTo>
                  <a:cubicBezTo>
                    <a:pt x="34180" y="24254"/>
                    <a:pt x="42612" y="1826"/>
                    <a:pt x="61469" y="69"/>
                  </a:cubicBezTo>
                  <a:cubicBezTo>
                    <a:pt x="66077" y="-361"/>
                    <a:pt x="72343" y="1221"/>
                    <a:pt x="80267" y="4812"/>
                  </a:cubicBezTo>
                  <a:cubicBezTo>
                    <a:pt x="117938" y="21912"/>
                    <a:pt x="150673" y="39363"/>
                    <a:pt x="178472" y="57165"/>
                  </a:cubicBezTo>
                  <a:cubicBezTo>
                    <a:pt x="205333" y="74381"/>
                    <a:pt x="229577" y="94390"/>
                    <a:pt x="251204" y="117189"/>
                  </a:cubicBezTo>
                  <a:cubicBezTo>
                    <a:pt x="311520" y="180746"/>
                    <a:pt x="333264" y="256210"/>
                    <a:pt x="316440" y="343582"/>
                  </a:cubicBezTo>
                  <a:cubicBezTo>
                    <a:pt x="307614" y="389569"/>
                    <a:pt x="290966" y="433958"/>
                    <a:pt x="266488" y="476748"/>
                  </a:cubicBezTo>
                  <a:cubicBezTo>
                    <a:pt x="265527" y="478463"/>
                    <a:pt x="265890" y="480624"/>
                    <a:pt x="267366" y="481959"/>
                  </a:cubicBezTo>
                  <a:cubicBezTo>
                    <a:pt x="279623" y="492658"/>
                    <a:pt x="289970" y="504505"/>
                    <a:pt x="298403" y="517505"/>
                  </a:cubicBezTo>
                  <a:cubicBezTo>
                    <a:pt x="306309" y="529627"/>
                    <a:pt x="300043" y="541632"/>
                    <a:pt x="290205" y="550416"/>
                  </a:cubicBezTo>
                  <a:cubicBezTo>
                    <a:pt x="265533" y="572318"/>
                    <a:pt x="239140" y="588480"/>
                    <a:pt x="211031" y="598904"/>
                  </a:cubicBezTo>
                  <a:cubicBezTo>
                    <a:pt x="153332" y="620261"/>
                    <a:pt x="90649" y="628108"/>
                    <a:pt x="22995" y="622445"/>
                  </a:cubicBezTo>
                  <a:cubicBezTo>
                    <a:pt x="17256" y="621976"/>
                    <a:pt x="11517" y="616806"/>
                    <a:pt x="5778" y="606927"/>
                  </a:cubicBezTo>
                  <a:cubicBezTo>
                    <a:pt x="39" y="597047"/>
                    <a:pt x="-1425" y="588966"/>
                    <a:pt x="1386" y="582683"/>
                  </a:cubicBezTo>
                  <a:cubicBezTo>
                    <a:pt x="33987" y="510226"/>
                    <a:pt x="63618" y="437436"/>
                    <a:pt x="90280" y="364312"/>
                  </a:cubicBezTo>
                  <a:cubicBezTo>
                    <a:pt x="92195" y="359118"/>
                    <a:pt x="96119" y="355177"/>
                    <a:pt x="102051" y="352483"/>
                  </a:cubicBezTo>
                  <a:cubicBezTo>
                    <a:pt x="116047" y="346042"/>
                    <a:pt x="137831" y="361091"/>
                    <a:pt x="148899" y="370930"/>
                  </a:cubicBezTo>
                  <a:cubicBezTo>
                    <a:pt x="149766" y="371708"/>
                    <a:pt x="151101" y="371632"/>
                    <a:pt x="151874" y="370766"/>
                  </a:cubicBezTo>
                  <a:cubicBezTo>
                    <a:pt x="152061" y="370555"/>
                    <a:pt x="152202" y="370315"/>
                    <a:pt x="152296" y="370051"/>
                  </a:cubicBezTo>
                  <a:close/>
                  <a:moveTo>
                    <a:pt x="220694" y="488694"/>
                  </a:moveTo>
                  <a:cubicBezTo>
                    <a:pt x="219113" y="484302"/>
                    <a:pt x="220928" y="478973"/>
                    <a:pt x="223270" y="474464"/>
                  </a:cubicBezTo>
                  <a:cubicBezTo>
                    <a:pt x="272754" y="378894"/>
                    <a:pt x="315268" y="271787"/>
                    <a:pt x="244176" y="172294"/>
                  </a:cubicBezTo>
                  <a:cubicBezTo>
                    <a:pt x="228675" y="150587"/>
                    <a:pt x="212302" y="133019"/>
                    <a:pt x="195044" y="119590"/>
                  </a:cubicBezTo>
                  <a:cubicBezTo>
                    <a:pt x="181265" y="108932"/>
                    <a:pt x="167246" y="98430"/>
                    <a:pt x="152998" y="88084"/>
                  </a:cubicBezTo>
                  <a:cubicBezTo>
                    <a:pt x="152489" y="87733"/>
                    <a:pt x="152430" y="87792"/>
                    <a:pt x="152823" y="88260"/>
                  </a:cubicBezTo>
                  <a:cubicBezTo>
                    <a:pt x="203225" y="152676"/>
                    <a:pt x="222451" y="224861"/>
                    <a:pt x="210504" y="304815"/>
                  </a:cubicBezTo>
                  <a:cubicBezTo>
                    <a:pt x="207418" y="325586"/>
                    <a:pt x="202991" y="345415"/>
                    <a:pt x="197211" y="364312"/>
                  </a:cubicBezTo>
                  <a:cubicBezTo>
                    <a:pt x="191706" y="382349"/>
                    <a:pt x="182671" y="400778"/>
                    <a:pt x="170098" y="419593"/>
                  </a:cubicBezTo>
                  <a:cubicBezTo>
                    <a:pt x="166936" y="424278"/>
                    <a:pt x="160336" y="425976"/>
                    <a:pt x="150304" y="424688"/>
                  </a:cubicBezTo>
                  <a:cubicBezTo>
                    <a:pt x="145813" y="424143"/>
                    <a:pt x="140449" y="420237"/>
                    <a:pt x="134200" y="412976"/>
                  </a:cubicBezTo>
                  <a:cubicBezTo>
                    <a:pt x="130529" y="408683"/>
                    <a:pt x="126412" y="404701"/>
                    <a:pt x="121844" y="401029"/>
                  </a:cubicBezTo>
                  <a:cubicBezTo>
                    <a:pt x="121335" y="400637"/>
                    <a:pt x="120966" y="400737"/>
                    <a:pt x="120732" y="401322"/>
                  </a:cubicBezTo>
                  <a:lnTo>
                    <a:pt x="47063" y="580984"/>
                  </a:lnTo>
                  <a:cubicBezTo>
                    <a:pt x="46401" y="582583"/>
                    <a:pt x="46928" y="583426"/>
                    <a:pt x="48644" y="583503"/>
                  </a:cubicBezTo>
                  <a:cubicBezTo>
                    <a:pt x="88272" y="584867"/>
                    <a:pt x="127097" y="580791"/>
                    <a:pt x="165120" y="571263"/>
                  </a:cubicBezTo>
                  <a:cubicBezTo>
                    <a:pt x="197053" y="563258"/>
                    <a:pt x="226257" y="549520"/>
                    <a:pt x="252726" y="530037"/>
                  </a:cubicBezTo>
                  <a:cubicBezTo>
                    <a:pt x="254471" y="528755"/>
                    <a:pt x="254864" y="526319"/>
                    <a:pt x="253604" y="524591"/>
                  </a:cubicBezTo>
                  <a:cubicBezTo>
                    <a:pt x="253499" y="524451"/>
                    <a:pt x="253382" y="524310"/>
                    <a:pt x="253253" y="524181"/>
                  </a:cubicBezTo>
                  <a:cubicBezTo>
                    <a:pt x="245248" y="516059"/>
                    <a:pt x="236487" y="508212"/>
                    <a:pt x="226960" y="500640"/>
                  </a:cubicBezTo>
                  <a:cubicBezTo>
                    <a:pt x="225279" y="499276"/>
                    <a:pt x="223194" y="495294"/>
                    <a:pt x="220694" y="488694"/>
                  </a:cubicBezTo>
                  <a:close/>
                </a:path>
              </a:pathLst>
            </a:custGeom>
            <a:solidFill>
              <a:schemeClr val="accent1"/>
            </a:solidFill>
            <a:ln w="2493" cap="flat">
              <a:noFill/>
              <a:prstDash val="solid"/>
              <a:miter/>
            </a:ln>
          </p:spPr>
          <p:txBody>
            <a:bodyPr spcFirstLastPara="1" wrap="square" lIns="9638" tIns="4819" rIns="9638" bIns="4819" anchor="ctr" anchorCtr="0">
              <a:noAutofit/>
            </a:bodyPr>
            <a:lstStyle/>
            <a:p>
              <a:endParaRPr lang="en-US" sz="525" dirty="0">
                <a:solidFill>
                  <a:schemeClr val="dk1"/>
                </a:solidFill>
                <a:latin typeface="Inter"/>
                <a:ea typeface="Inter"/>
              </a:endParaRPr>
            </a:p>
          </p:txBody>
        </p:sp>
        <p:sp>
          <p:nvSpPr>
            <p:cNvPr id="53" name="Free-form: Shape 672">
              <a:extLst>
                <a:ext uri="{FF2B5EF4-FFF2-40B4-BE49-F238E27FC236}">
                  <a16:creationId xmlns:a16="http://schemas.microsoft.com/office/drawing/2014/main" id="{9F1917B7-8A9D-045E-EEEE-E799735D3CB7}"/>
                </a:ext>
              </a:extLst>
            </p:cNvPr>
            <p:cNvSpPr/>
            <p:nvPr/>
          </p:nvSpPr>
          <p:spPr>
            <a:xfrm>
              <a:off x="2247743" y="3893524"/>
              <a:ext cx="321921" cy="624396"/>
            </a:xfrm>
            <a:custGeom>
              <a:avLst/>
              <a:gdLst>
                <a:gd name="connsiteX0" fmla="*/ 173081 w 321921"/>
                <a:gd name="connsiteY0" fmla="*/ 253409 h 624396"/>
                <a:gd name="connsiteX1" fmla="*/ 170105 w 321921"/>
                <a:gd name="connsiteY1" fmla="*/ 253573 h 624396"/>
                <a:gd name="connsiteX2" fmla="*/ 169685 w 321921"/>
                <a:gd name="connsiteY2" fmla="*/ 254288 h 624396"/>
                <a:gd name="connsiteX3" fmla="*/ 148838 w 321921"/>
                <a:gd name="connsiteY3" fmla="*/ 351087 h 624396"/>
                <a:gd name="connsiteX4" fmla="*/ 236795 w 321921"/>
                <a:gd name="connsiteY4" fmla="*/ 544804 h 624396"/>
                <a:gd name="connsiteX5" fmla="*/ 266895 w 321921"/>
                <a:gd name="connsiteY5" fmla="*/ 564890 h 624396"/>
                <a:gd name="connsiteX6" fmla="*/ 284580 w 321921"/>
                <a:gd name="connsiteY6" fmla="*/ 584039 h 624396"/>
                <a:gd name="connsiteX7" fmla="*/ 260629 w 321921"/>
                <a:gd name="connsiteY7" fmla="*/ 624329 h 624396"/>
                <a:gd name="connsiteX8" fmla="*/ 241831 w 321921"/>
                <a:gd name="connsiteY8" fmla="*/ 619585 h 624396"/>
                <a:gd name="connsiteX9" fmla="*/ 143567 w 321921"/>
                <a:gd name="connsiteY9" fmla="*/ 567291 h 624396"/>
                <a:gd name="connsiteX10" fmla="*/ 70777 w 321921"/>
                <a:gd name="connsiteY10" fmla="*/ 507267 h 624396"/>
                <a:gd name="connsiteX11" fmla="*/ 5482 w 321921"/>
                <a:gd name="connsiteY11" fmla="*/ 280815 h 624396"/>
                <a:gd name="connsiteX12" fmla="*/ 55434 w 321921"/>
                <a:gd name="connsiteY12" fmla="*/ 147591 h 624396"/>
                <a:gd name="connsiteX13" fmla="*/ 54556 w 321921"/>
                <a:gd name="connsiteY13" fmla="*/ 142379 h 624396"/>
                <a:gd name="connsiteX14" fmla="*/ 23460 w 321921"/>
                <a:gd name="connsiteY14" fmla="*/ 106833 h 624396"/>
                <a:gd name="connsiteX15" fmla="*/ 31659 w 321921"/>
                <a:gd name="connsiteY15" fmla="*/ 73923 h 624396"/>
                <a:gd name="connsiteX16" fmla="*/ 110832 w 321921"/>
                <a:gd name="connsiteY16" fmla="*/ 25376 h 624396"/>
                <a:gd name="connsiteX17" fmla="*/ 298927 w 321921"/>
                <a:gd name="connsiteY17" fmla="*/ 1777 h 624396"/>
                <a:gd name="connsiteX18" fmla="*/ 316144 w 321921"/>
                <a:gd name="connsiteY18" fmla="*/ 17295 h 624396"/>
                <a:gd name="connsiteX19" fmla="*/ 320536 w 321921"/>
                <a:gd name="connsiteY19" fmla="*/ 41539 h 624396"/>
                <a:gd name="connsiteX20" fmla="*/ 231700 w 321921"/>
                <a:gd name="connsiteY20" fmla="*/ 260027 h 624396"/>
                <a:gd name="connsiteX21" fmla="*/ 219929 w 321921"/>
                <a:gd name="connsiteY21" fmla="*/ 271856 h 624396"/>
                <a:gd name="connsiteX22" fmla="*/ 173081 w 321921"/>
                <a:gd name="connsiteY22" fmla="*/ 253409 h 624396"/>
                <a:gd name="connsiteX23" fmla="*/ 100818 w 321921"/>
                <a:gd name="connsiteY23" fmla="*/ 135879 h 624396"/>
                <a:gd name="connsiteX24" fmla="*/ 98300 w 321921"/>
                <a:gd name="connsiteY24" fmla="*/ 150168 h 624396"/>
                <a:gd name="connsiteX25" fmla="*/ 78507 w 321921"/>
                <a:gd name="connsiteY25" fmla="*/ 453685 h 624396"/>
                <a:gd name="connsiteX26" fmla="*/ 128049 w 321921"/>
                <a:gd name="connsiteY26" fmla="*/ 506389 h 624396"/>
                <a:gd name="connsiteX27" fmla="*/ 170388 w 321921"/>
                <a:gd name="connsiteY27" fmla="*/ 537835 h 624396"/>
                <a:gd name="connsiteX28" fmla="*/ 170563 w 321921"/>
                <a:gd name="connsiteY28" fmla="*/ 537660 h 624396"/>
                <a:gd name="connsiteX29" fmla="*/ 111769 w 321921"/>
                <a:gd name="connsiteY29" fmla="*/ 320461 h 624396"/>
                <a:gd name="connsiteX30" fmla="*/ 124886 w 321921"/>
                <a:gd name="connsiteY30" fmla="*/ 260671 h 624396"/>
                <a:gd name="connsiteX31" fmla="*/ 151941 w 321921"/>
                <a:gd name="connsiteY31" fmla="*/ 205097 h 624396"/>
                <a:gd name="connsiteX32" fmla="*/ 171793 w 321921"/>
                <a:gd name="connsiteY32" fmla="*/ 199885 h 624396"/>
                <a:gd name="connsiteX33" fmla="*/ 187956 w 321921"/>
                <a:gd name="connsiteY33" fmla="*/ 211597 h 624396"/>
                <a:gd name="connsiteX34" fmla="*/ 200429 w 321921"/>
                <a:gd name="connsiteY34" fmla="*/ 223544 h 624396"/>
                <a:gd name="connsiteX35" fmla="*/ 201542 w 321921"/>
                <a:gd name="connsiteY35" fmla="*/ 223251 h 624396"/>
                <a:gd name="connsiteX36" fmla="*/ 274800 w 321921"/>
                <a:gd name="connsiteY36" fmla="*/ 42534 h 624396"/>
                <a:gd name="connsiteX37" fmla="*/ 273219 w 321921"/>
                <a:gd name="connsiteY37" fmla="*/ 40016 h 624396"/>
                <a:gd name="connsiteX38" fmla="*/ 156333 w 321921"/>
                <a:gd name="connsiteY38" fmla="*/ 52782 h 624396"/>
                <a:gd name="connsiteX39" fmla="*/ 68493 w 321921"/>
                <a:gd name="connsiteY39" fmla="*/ 94536 h 624396"/>
                <a:gd name="connsiteX40" fmla="*/ 67675 w 321921"/>
                <a:gd name="connsiteY40" fmla="*/ 99988 h 624396"/>
                <a:gd name="connsiteX41" fmla="*/ 68025 w 321921"/>
                <a:gd name="connsiteY41" fmla="*/ 100392 h 624396"/>
                <a:gd name="connsiteX42" fmla="*/ 94494 w 321921"/>
                <a:gd name="connsiteY42" fmla="*/ 123933 h 624396"/>
                <a:gd name="connsiteX43" fmla="*/ 100818 w 321921"/>
                <a:gd name="connsiteY43" fmla="*/ 135879 h 624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21921" h="624396">
                  <a:moveTo>
                    <a:pt x="173081" y="253409"/>
                  </a:moveTo>
                  <a:cubicBezTo>
                    <a:pt x="172214" y="252630"/>
                    <a:pt x="170881" y="252707"/>
                    <a:pt x="170105" y="253573"/>
                  </a:cubicBezTo>
                  <a:cubicBezTo>
                    <a:pt x="169919" y="253784"/>
                    <a:pt x="169776" y="254024"/>
                    <a:pt x="169685" y="254288"/>
                  </a:cubicBezTo>
                  <a:cubicBezTo>
                    <a:pt x="156880" y="289189"/>
                    <a:pt x="149931" y="321456"/>
                    <a:pt x="148838" y="351087"/>
                  </a:cubicBezTo>
                  <a:cubicBezTo>
                    <a:pt x="145910" y="430963"/>
                    <a:pt x="175229" y="495538"/>
                    <a:pt x="236795" y="544804"/>
                  </a:cubicBezTo>
                  <a:cubicBezTo>
                    <a:pt x="242846" y="549647"/>
                    <a:pt x="252879" y="556340"/>
                    <a:pt x="266895" y="564890"/>
                  </a:cubicBezTo>
                  <a:cubicBezTo>
                    <a:pt x="277318" y="571256"/>
                    <a:pt x="283214" y="577639"/>
                    <a:pt x="284580" y="584039"/>
                  </a:cubicBezTo>
                  <a:cubicBezTo>
                    <a:pt x="287918" y="600143"/>
                    <a:pt x="279485" y="622572"/>
                    <a:pt x="260629" y="624329"/>
                  </a:cubicBezTo>
                  <a:cubicBezTo>
                    <a:pt x="256022" y="624756"/>
                    <a:pt x="249756" y="623175"/>
                    <a:pt x="241831" y="619585"/>
                  </a:cubicBezTo>
                  <a:cubicBezTo>
                    <a:pt x="204118" y="602486"/>
                    <a:pt x="171364" y="585052"/>
                    <a:pt x="143567" y="567291"/>
                  </a:cubicBezTo>
                  <a:cubicBezTo>
                    <a:pt x="116707" y="550074"/>
                    <a:pt x="92444" y="530065"/>
                    <a:pt x="70777" y="507267"/>
                  </a:cubicBezTo>
                  <a:cubicBezTo>
                    <a:pt x="10460" y="443712"/>
                    <a:pt x="-11305" y="368228"/>
                    <a:pt x="5482" y="280815"/>
                  </a:cubicBezTo>
                  <a:cubicBezTo>
                    <a:pt x="14305" y="234787"/>
                    <a:pt x="30956" y="190379"/>
                    <a:pt x="55434" y="147591"/>
                  </a:cubicBezTo>
                  <a:cubicBezTo>
                    <a:pt x="56393" y="145878"/>
                    <a:pt x="56029" y="143717"/>
                    <a:pt x="54556" y="142379"/>
                  </a:cubicBezTo>
                  <a:cubicBezTo>
                    <a:pt x="42258" y="131682"/>
                    <a:pt x="31893" y="119834"/>
                    <a:pt x="23460" y="106833"/>
                  </a:cubicBezTo>
                  <a:cubicBezTo>
                    <a:pt x="15555" y="94712"/>
                    <a:pt x="21821" y="82707"/>
                    <a:pt x="31659" y="73923"/>
                  </a:cubicBezTo>
                  <a:cubicBezTo>
                    <a:pt x="56332" y="51982"/>
                    <a:pt x="82723" y="35800"/>
                    <a:pt x="110832" y="25376"/>
                  </a:cubicBezTo>
                  <a:cubicBezTo>
                    <a:pt x="168572" y="3983"/>
                    <a:pt x="231271" y="-3884"/>
                    <a:pt x="298927" y="1777"/>
                  </a:cubicBezTo>
                  <a:cubicBezTo>
                    <a:pt x="304666" y="2245"/>
                    <a:pt x="310405" y="7418"/>
                    <a:pt x="316144" y="17295"/>
                  </a:cubicBezTo>
                  <a:cubicBezTo>
                    <a:pt x="321883" y="27172"/>
                    <a:pt x="323347" y="35254"/>
                    <a:pt x="320536" y="41539"/>
                  </a:cubicBezTo>
                  <a:cubicBezTo>
                    <a:pt x="287976" y="114036"/>
                    <a:pt x="258364" y="186866"/>
                    <a:pt x="231700" y="260027"/>
                  </a:cubicBezTo>
                  <a:cubicBezTo>
                    <a:pt x="229787" y="265221"/>
                    <a:pt x="225863" y="269162"/>
                    <a:pt x="219929" y="271856"/>
                  </a:cubicBezTo>
                  <a:cubicBezTo>
                    <a:pt x="205934" y="278297"/>
                    <a:pt x="184149" y="263247"/>
                    <a:pt x="173081" y="253409"/>
                  </a:cubicBezTo>
                  <a:close/>
                  <a:moveTo>
                    <a:pt x="100818" y="135879"/>
                  </a:moveTo>
                  <a:cubicBezTo>
                    <a:pt x="102458" y="140330"/>
                    <a:pt x="100643" y="145659"/>
                    <a:pt x="98300" y="150168"/>
                  </a:cubicBezTo>
                  <a:cubicBezTo>
                    <a:pt x="48993" y="246323"/>
                    <a:pt x="6712" y="354015"/>
                    <a:pt x="78507" y="453685"/>
                  </a:cubicBezTo>
                  <a:cubicBezTo>
                    <a:pt x="94162" y="475393"/>
                    <a:pt x="110676" y="492961"/>
                    <a:pt x="128049" y="506389"/>
                  </a:cubicBezTo>
                  <a:cubicBezTo>
                    <a:pt x="141908" y="517047"/>
                    <a:pt x="156021" y="527529"/>
                    <a:pt x="170388" y="537835"/>
                  </a:cubicBezTo>
                  <a:cubicBezTo>
                    <a:pt x="170895" y="538187"/>
                    <a:pt x="170954" y="538128"/>
                    <a:pt x="170563" y="537660"/>
                  </a:cubicBezTo>
                  <a:cubicBezTo>
                    <a:pt x="119694" y="473203"/>
                    <a:pt x="100096" y="400805"/>
                    <a:pt x="111769" y="320461"/>
                  </a:cubicBezTo>
                  <a:cubicBezTo>
                    <a:pt x="114814" y="299613"/>
                    <a:pt x="119187" y="279685"/>
                    <a:pt x="124886" y="260671"/>
                  </a:cubicBezTo>
                  <a:cubicBezTo>
                    <a:pt x="130352" y="242556"/>
                    <a:pt x="139370" y="224031"/>
                    <a:pt x="151941" y="205097"/>
                  </a:cubicBezTo>
                  <a:cubicBezTo>
                    <a:pt x="155064" y="200373"/>
                    <a:pt x="161682" y="198636"/>
                    <a:pt x="171793" y="199885"/>
                  </a:cubicBezTo>
                  <a:cubicBezTo>
                    <a:pt x="176283" y="200432"/>
                    <a:pt x="181670" y="204336"/>
                    <a:pt x="187956" y="211597"/>
                  </a:cubicBezTo>
                  <a:cubicBezTo>
                    <a:pt x="191664" y="215892"/>
                    <a:pt x="195822" y="219874"/>
                    <a:pt x="200429" y="223544"/>
                  </a:cubicBezTo>
                  <a:cubicBezTo>
                    <a:pt x="200937" y="223934"/>
                    <a:pt x="201307" y="223836"/>
                    <a:pt x="201542" y="223251"/>
                  </a:cubicBezTo>
                  <a:lnTo>
                    <a:pt x="274800" y="42534"/>
                  </a:lnTo>
                  <a:cubicBezTo>
                    <a:pt x="275464" y="40934"/>
                    <a:pt x="274937" y="40094"/>
                    <a:pt x="273219" y="40016"/>
                  </a:cubicBezTo>
                  <a:cubicBezTo>
                    <a:pt x="233438" y="38806"/>
                    <a:pt x="194475" y="43062"/>
                    <a:pt x="156333" y="52782"/>
                  </a:cubicBezTo>
                  <a:cubicBezTo>
                    <a:pt x="124282" y="60942"/>
                    <a:pt x="95001" y="74860"/>
                    <a:pt x="68493" y="94536"/>
                  </a:cubicBezTo>
                  <a:cubicBezTo>
                    <a:pt x="66761" y="95838"/>
                    <a:pt x="66395" y="98279"/>
                    <a:pt x="67675" y="99988"/>
                  </a:cubicBezTo>
                  <a:cubicBezTo>
                    <a:pt x="67782" y="100131"/>
                    <a:pt x="67899" y="100265"/>
                    <a:pt x="68025" y="100392"/>
                  </a:cubicBezTo>
                  <a:cubicBezTo>
                    <a:pt x="76067" y="108512"/>
                    <a:pt x="84890" y="116359"/>
                    <a:pt x="94494" y="123933"/>
                  </a:cubicBezTo>
                  <a:cubicBezTo>
                    <a:pt x="96211" y="125299"/>
                    <a:pt x="98319" y="129281"/>
                    <a:pt x="100818" y="135879"/>
                  </a:cubicBezTo>
                  <a:close/>
                </a:path>
              </a:pathLst>
            </a:custGeom>
            <a:solidFill>
              <a:schemeClr val="accent1"/>
            </a:solidFill>
            <a:ln w="2493" cap="flat">
              <a:noFill/>
              <a:prstDash val="solid"/>
              <a:miter/>
            </a:ln>
          </p:spPr>
          <p:txBody>
            <a:bodyPr spcFirstLastPara="1" wrap="square" lIns="9638" tIns="4819" rIns="9638" bIns="4819" anchor="ctr" anchorCtr="0">
              <a:noAutofit/>
            </a:bodyPr>
            <a:lstStyle/>
            <a:p>
              <a:endParaRPr lang="en-US" sz="525" dirty="0">
                <a:solidFill>
                  <a:schemeClr val="dk1"/>
                </a:solidFill>
                <a:latin typeface="Inter"/>
                <a:ea typeface="Inter"/>
              </a:endParaRPr>
            </a:p>
          </p:txBody>
        </p:sp>
        <p:sp>
          <p:nvSpPr>
            <p:cNvPr id="54" name="Free-form: Shape 673">
              <a:extLst>
                <a:ext uri="{FF2B5EF4-FFF2-40B4-BE49-F238E27FC236}">
                  <a16:creationId xmlns:a16="http://schemas.microsoft.com/office/drawing/2014/main" id="{C1524208-04C7-3F3F-7344-667704F1316C}"/>
                </a:ext>
              </a:extLst>
            </p:cNvPr>
            <p:cNvSpPr/>
            <p:nvPr/>
          </p:nvSpPr>
          <p:spPr>
            <a:xfrm>
              <a:off x="2593419" y="4156347"/>
              <a:ext cx="548620" cy="585204"/>
            </a:xfrm>
            <a:custGeom>
              <a:avLst/>
              <a:gdLst>
                <a:gd name="connsiteX0" fmla="*/ 538149 w 548620"/>
                <a:gd name="connsiteY0" fmla="*/ 585204 h 585204"/>
                <a:gd name="connsiteX1" fmla="*/ 421614 w 548620"/>
                <a:gd name="connsiteY1" fmla="*/ 585204 h 585204"/>
                <a:gd name="connsiteX2" fmla="*/ 399889 w 548620"/>
                <a:gd name="connsiteY2" fmla="*/ 585204 h 585204"/>
                <a:gd name="connsiteX3" fmla="*/ 151067 w 548620"/>
                <a:gd name="connsiteY3" fmla="*/ 585204 h 585204"/>
                <a:gd name="connsiteX4" fmla="*/ 129575 w 548620"/>
                <a:gd name="connsiteY4" fmla="*/ 585204 h 585204"/>
                <a:gd name="connsiteX5" fmla="*/ 16261 w 548620"/>
                <a:gd name="connsiteY5" fmla="*/ 585204 h 585204"/>
                <a:gd name="connsiteX6" fmla="*/ 157 w 548620"/>
                <a:gd name="connsiteY6" fmla="*/ 560316 h 585204"/>
                <a:gd name="connsiteX7" fmla="*/ 49992 w 548620"/>
                <a:gd name="connsiteY7" fmla="*/ 422876 h 585204"/>
                <a:gd name="connsiteX8" fmla="*/ 232875 w 548620"/>
                <a:gd name="connsiteY8" fmla="*/ 308098 h 585204"/>
                <a:gd name="connsiteX9" fmla="*/ 232934 w 548620"/>
                <a:gd name="connsiteY9" fmla="*/ 305756 h 585204"/>
                <a:gd name="connsiteX10" fmla="*/ 211618 w 548620"/>
                <a:gd name="connsiteY10" fmla="*/ 298904 h 585204"/>
                <a:gd name="connsiteX11" fmla="*/ 136544 w 548620"/>
                <a:gd name="connsiteY11" fmla="*/ 227110 h 585204"/>
                <a:gd name="connsiteX12" fmla="*/ 149837 w 548620"/>
                <a:gd name="connsiteY12" fmla="*/ 63200 h 585204"/>
                <a:gd name="connsiteX13" fmla="*/ 207050 w 548620"/>
                <a:gd name="connsiteY13" fmla="*/ 15766 h 585204"/>
                <a:gd name="connsiteX14" fmla="*/ 395848 w 548620"/>
                <a:gd name="connsiteY14" fmla="*/ 57754 h 585204"/>
                <a:gd name="connsiteX15" fmla="*/ 417925 w 548620"/>
                <a:gd name="connsiteY15" fmla="*/ 217447 h 585204"/>
                <a:gd name="connsiteX16" fmla="*/ 339630 w 548620"/>
                <a:gd name="connsiteY16" fmla="*/ 298318 h 585204"/>
                <a:gd name="connsiteX17" fmla="*/ 317143 w 548620"/>
                <a:gd name="connsiteY17" fmla="*/ 305756 h 585204"/>
                <a:gd name="connsiteX18" fmla="*/ 317319 w 548620"/>
                <a:gd name="connsiteY18" fmla="*/ 307981 h 585204"/>
                <a:gd name="connsiteX19" fmla="*/ 429344 w 548620"/>
                <a:gd name="connsiteY19" fmla="*/ 353482 h 585204"/>
                <a:gd name="connsiteX20" fmla="*/ 539789 w 548620"/>
                <a:gd name="connsiteY20" fmla="*/ 506148 h 585204"/>
                <a:gd name="connsiteX21" fmla="*/ 538149 w 548620"/>
                <a:gd name="connsiteY21" fmla="*/ 585204 h 585204"/>
                <a:gd name="connsiteX22" fmla="*/ 389933 w 548620"/>
                <a:gd name="connsiteY22" fmla="*/ 156018 h 585204"/>
                <a:gd name="connsiteX23" fmla="*/ 275038 w 548620"/>
                <a:gd name="connsiteY23" fmla="*/ 41123 h 585204"/>
                <a:gd name="connsiteX24" fmla="*/ 160143 w 548620"/>
                <a:gd name="connsiteY24" fmla="*/ 156018 h 585204"/>
                <a:gd name="connsiteX25" fmla="*/ 275038 w 548620"/>
                <a:gd name="connsiteY25" fmla="*/ 270912 h 585204"/>
                <a:gd name="connsiteX26" fmla="*/ 389933 w 548620"/>
                <a:gd name="connsiteY26" fmla="*/ 156018 h 585204"/>
                <a:gd name="connsiteX27" fmla="*/ 275038 w 548620"/>
                <a:gd name="connsiteY27" fmla="*/ 544212 h 585204"/>
                <a:gd name="connsiteX28" fmla="*/ 378514 w 548620"/>
                <a:gd name="connsiteY28" fmla="*/ 544154 h 585204"/>
                <a:gd name="connsiteX29" fmla="*/ 381501 w 548620"/>
                <a:gd name="connsiteY29" fmla="*/ 541753 h 585204"/>
                <a:gd name="connsiteX30" fmla="*/ 378456 w 548620"/>
                <a:gd name="connsiteY30" fmla="*/ 485711 h 585204"/>
                <a:gd name="connsiteX31" fmla="*/ 366334 w 548620"/>
                <a:gd name="connsiteY31" fmla="*/ 444074 h 585204"/>
                <a:gd name="connsiteX32" fmla="*/ 381911 w 548620"/>
                <a:gd name="connsiteY32" fmla="*/ 432187 h 585204"/>
                <a:gd name="connsiteX33" fmla="*/ 390343 w 548620"/>
                <a:gd name="connsiteY33" fmla="*/ 433065 h 585204"/>
                <a:gd name="connsiteX34" fmla="*/ 398190 w 548620"/>
                <a:gd name="connsiteY34" fmla="*/ 436872 h 585204"/>
                <a:gd name="connsiteX35" fmla="*/ 447674 w 548620"/>
                <a:gd name="connsiteY35" fmla="*/ 540991 h 585204"/>
                <a:gd name="connsiteX36" fmla="*/ 451129 w 548620"/>
                <a:gd name="connsiteY36" fmla="*/ 544212 h 585204"/>
                <a:gd name="connsiteX37" fmla="*/ 504535 w 548620"/>
                <a:gd name="connsiteY37" fmla="*/ 544212 h 585204"/>
                <a:gd name="connsiteX38" fmla="*/ 506761 w 548620"/>
                <a:gd name="connsiteY38" fmla="*/ 541460 h 585204"/>
                <a:gd name="connsiteX39" fmla="*/ 403871 w 548620"/>
                <a:gd name="connsiteY39" fmla="*/ 385397 h 585204"/>
                <a:gd name="connsiteX40" fmla="*/ 275097 w 548620"/>
                <a:gd name="connsiteY40" fmla="*/ 345986 h 585204"/>
                <a:gd name="connsiteX41" fmla="*/ 146323 w 548620"/>
                <a:gd name="connsiteY41" fmla="*/ 385339 h 585204"/>
                <a:gd name="connsiteX42" fmla="*/ 43375 w 548620"/>
                <a:gd name="connsiteY42" fmla="*/ 541343 h 585204"/>
                <a:gd name="connsiteX43" fmla="*/ 45600 w 548620"/>
                <a:gd name="connsiteY43" fmla="*/ 544095 h 585204"/>
                <a:gd name="connsiteX44" fmla="*/ 99007 w 548620"/>
                <a:gd name="connsiteY44" fmla="*/ 544154 h 585204"/>
                <a:gd name="connsiteX45" fmla="*/ 102462 w 548620"/>
                <a:gd name="connsiteY45" fmla="*/ 540933 h 585204"/>
                <a:gd name="connsiteX46" fmla="*/ 151945 w 548620"/>
                <a:gd name="connsiteY46" fmla="*/ 436813 h 585204"/>
                <a:gd name="connsiteX47" fmla="*/ 159792 w 548620"/>
                <a:gd name="connsiteY47" fmla="*/ 433007 h 585204"/>
                <a:gd name="connsiteX48" fmla="*/ 168225 w 548620"/>
                <a:gd name="connsiteY48" fmla="*/ 432128 h 585204"/>
                <a:gd name="connsiteX49" fmla="*/ 183802 w 548620"/>
                <a:gd name="connsiteY49" fmla="*/ 444016 h 585204"/>
                <a:gd name="connsiteX50" fmla="*/ 171680 w 548620"/>
                <a:gd name="connsiteY50" fmla="*/ 485652 h 585204"/>
                <a:gd name="connsiteX51" fmla="*/ 168635 w 548620"/>
                <a:gd name="connsiteY51" fmla="*/ 541694 h 585204"/>
                <a:gd name="connsiteX52" fmla="*/ 171621 w 548620"/>
                <a:gd name="connsiteY52" fmla="*/ 544095 h 585204"/>
                <a:gd name="connsiteX53" fmla="*/ 275038 w 548620"/>
                <a:gd name="connsiteY53" fmla="*/ 544212 h 58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48620" h="585204">
                  <a:moveTo>
                    <a:pt x="538149" y="585204"/>
                  </a:moveTo>
                  <a:lnTo>
                    <a:pt x="421614" y="585204"/>
                  </a:lnTo>
                  <a:cubicBezTo>
                    <a:pt x="414745" y="579424"/>
                    <a:pt x="407501" y="579424"/>
                    <a:pt x="399889" y="585204"/>
                  </a:cubicBezTo>
                  <a:lnTo>
                    <a:pt x="151067" y="585204"/>
                  </a:lnTo>
                  <a:cubicBezTo>
                    <a:pt x="141658" y="579582"/>
                    <a:pt x="134494" y="579582"/>
                    <a:pt x="129575" y="585204"/>
                  </a:cubicBezTo>
                  <a:lnTo>
                    <a:pt x="16261" y="585204"/>
                  </a:lnTo>
                  <a:cubicBezTo>
                    <a:pt x="4354" y="581146"/>
                    <a:pt x="-1014" y="572848"/>
                    <a:pt x="157" y="560316"/>
                  </a:cubicBezTo>
                  <a:cubicBezTo>
                    <a:pt x="4803" y="510464"/>
                    <a:pt x="21415" y="464647"/>
                    <a:pt x="49992" y="422876"/>
                  </a:cubicBezTo>
                  <a:cubicBezTo>
                    <a:pt x="91296" y="362518"/>
                    <a:pt x="152257" y="324261"/>
                    <a:pt x="232875" y="308098"/>
                  </a:cubicBezTo>
                  <a:cubicBezTo>
                    <a:pt x="236313" y="307395"/>
                    <a:pt x="236330" y="306617"/>
                    <a:pt x="232934" y="305756"/>
                  </a:cubicBezTo>
                  <a:cubicBezTo>
                    <a:pt x="225497" y="303765"/>
                    <a:pt x="218235" y="302066"/>
                    <a:pt x="211618" y="298904"/>
                  </a:cubicBezTo>
                  <a:cubicBezTo>
                    <a:pt x="177653" y="282466"/>
                    <a:pt x="152628" y="258539"/>
                    <a:pt x="136544" y="227110"/>
                  </a:cubicBezTo>
                  <a:cubicBezTo>
                    <a:pt x="109606" y="174405"/>
                    <a:pt x="114994" y="111219"/>
                    <a:pt x="149837" y="63200"/>
                  </a:cubicBezTo>
                  <a:cubicBezTo>
                    <a:pt x="164321" y="43289"/>
                    <a:pt x="183392" y="27478"/>
                    <a:pt x="207050" y="15766"/>
                  </a:cubicBezTo>
                  <a:cubicBezTo>
                    <a:pt x="272228" y="-16500"/>
                    <a:pt x="350581" y="2356"/>
                    <a:pt x="395848" y="57754"/>
                  </a:cubicBezTo>
                  <a:cubicBezTo>
                    <a:pt x="432331" y="102377"/>
                    <a:pt x="440588" y="164392"/>
                    <a:pt x="417925" y="217447"/>
                  </a:cubicBezTo>
                  <a:cubicBezTo>
                    <a:pt x="402699" y="253128"/>
                    <a:pt x="376599" y="280089"/>
                    <a:pt x="339630" y="298318"/>
                  </a:cubicBezTo>
                  <a:cubicBezTo>
                    <a:pt x="331900" y="302125"/>
                    <a:pt x="325107" y="303472"/>
                    <a:pt x="317143" y="305756"/>
                  </a:cubicBezTo>
                  <a:cubicBezTo>
                    <a:pt x="313823" y="306693"/>
                    <a:pt x="313881" y="307436"/>
                    <a:pt x="317319" y="307981"/>
                  </a:cubicBezTo>
                  <a:cubicBezTo>
                    <a:pt x="357491" y="314581"/>
                    <a:pt x="394835" y="329748"/>
                    <a:pt x="429344" y="353482"/>
                  </a:cubicBezTo>
                  <a:cubicBezTo>
                    <a:pt x="481621" y="389479"/>
                    <a:pt x="518432" y="440368"/>
                    <a:pt x="539789" y="506148"/>
                  </a:cubicBezTo>
                  <a:cubicBezTo>
                    <a:pt x="552086" y="544095"/>
                    <a:pt x="551542" y="570447"/>
                    <a:pt x="538149" y="585204"/>
                  </a:cubicBezTo>
                  <a:close/>
                  <a:moveTo>
                    <a:pt x="389933" y="156018"/>
                  </a:moveTo>
                  <a:cubicBezTo>
                    <a:pt x="389933" y="92562"/>
                    <a:pt x="338494" y="41123"/>
                    <a:pt x="275038" y="41123"/>
                  </a:cubicBezTo>
                  <a:cubicBezTo>
                    <a:pt x="211584" y="41123"/>
                    <a:pt x="160143" y="92562"/>
                    <a:pt x="160143" y="156018"/>
                  </a:cubicBezTo>
                  <a:cubicBezTo>
                    <a:pt x="160143" y="219473"/>
                    <a:pt x="211584" y="270912"/>
                    <a:pt x="275038" y="270912"/>
                  </a:cubicBezTo>
                  <a:cubicBezTo>
                    <a:pt x="338494" y="270912"/>
                    <a:pt x="389933" y="219473"/>
                    <a:pt x="389933" y="156018"/>
                  </a:cubicBezTo>
                  <a:close/>
                  <a:moveTo>
                    <a:pt x="275038" y="544212"/>
                  </a:moveTo>
                  <a:cubicBezTo>
                    <a:pt x="309706" y="544212"/>
                    <a:pt x="344198" y="544195"/>
                    <a:pt x="378514" y="544154"/>
                  </a:cubicBezTo>
                  <a:cubicBezTo>
                    <a:pt x="380154" y="544154"/>
                    <a:pt x="381149" y="543351"/>
                    <a:pt x="381501" y="541753"/>
                  </a:cubicBezTo>
                  <a:cubicBezTo>
                    <a:pt x="385793" y="522194"/>
                    <a:pt x="384780" y="503513"/>
                    <a:pt x="378456" y="485711"/>
                  </a:cubicBezTo>
                  <a:cubicBezTo>
                    <a:pt x="373888" y="472886"/>
                    <a:pt x="360243" y="458246"/>
                    <a:pt x="366334" y="444074"/>
                  </a:cubicBezTo>
                  <a:cubicBezTo>
                    <a:pt x="369068" y="437674"/>
                    <a:pt x="374257" y="433709"/>
                    <a:pt x="381911" y="432187"/>
                  </a:cubicBezTo>
                  <a:cubicBezTo>
                    <a:pt x="384294" y="431677"/>
                    <a:pt x="387105" y="431970"/>
                    <a:pt x="390343" y="433065"/>
                  </a:cubicBezTo>
                  <a:cubicBezTo>
                    <a:pt x="394284" y="434394"/>
                    <a:pt x="396902" y="435659"/>
                    <a:pt x="398190" y="436872"/>
                  </a:cubicBezTo>
                  <a:cubicBezTo>
                    <a:pt x="428331" y="464863"/>
                    <a:pt x="444822" y="499572"/>
                    <a:pt x="447674" y="540991"/>
                  </a:cubicBezTo>
                  <a:cubicBezTo>
                    <a:pt x="447832" y="543141"/>
                    <a:pt x="448979" y="544212"/>
                    <a:pt x="451129" y="544212"/>
                  </a:cubicBezTo>
                  <a:lnTo>
                    <a:pt x="504535" y="544212"/>
                  </a:lnTo>
                  <a:cubicBezTo>
                    <a:pt x="506409" y="544212"/>
                    <a:pt x="507153" y="543293"/>
                    <a:pt x="506761" y="541460"/>
                  </a:cubicBezTo>
                  <a:cubicBezTo>
                    <a:pt x="491886" y="473179"/>
                    <a:pt x="457588" y="421160"/>
                    <a:pt x="403871" y="385397"/>
                  </a:cubicBezTo>
                  <a:cubicBezTo>
                    <a:pt x="364442" y="359121"/>
                    <a:pt x="321518" y="345986"/>
                    <a:pt x="275097" y="345986"/>
                  </a:cubicBezTo>
                  <a:cubicBezTo>
                    <a:pt x="228717" y="345986"/>
                    <a:pt x="185793" y="359104"/>
                    <a:pt x="146323" y="385339"/>
                  </a:cubicBezTo>
                  <a:cubicBezTo>
                    <a:pt x="92565" y="421101"/>
                    <a:pt x="58249" y="473103"/>
                    <a:pt x="43375" y="541343"/>
                  </a:cubicBezTo>
                  <a:cubicBezTo>
                    <a:pt x="42984" y="543176"/>
                    <a:pt x="43726" y="544095"/>
                    <a:pt x="45600" y="544095"/>
                  </a:cubicBezTo>
                  <a:lnTo>
                    <a:pt x="99007" y="544154"/>
                  </a:lnTo>
                  <a:cubicBezTo>
                    <a:pt x="101154" y="544154"/>
                    <a:pt x="102305" y="543082"/>
                    <a:pt x="102462" y="540933"/>
                  </a:cubicBezTo>
                  <a:cubicBezTo>
                    <a:pt x="105312" y="499513"/>
                    <a:pt x="121806" y="464805"/>
                    <a:pt x="151945" y="436813"/>
                  </a:cubicBezTo>
                  <a:cubicBezTo>
                    <a:pt x="153233" y="435601"/>
                    <a:pt x="155849" y="434336"/>
                    <a:pt x="159792" y="433007"/>
                  </a:cubicBezTo>
                  <a:cubicBezTo>
                    <a:pt x="163032" y="431912"/>
                    <a:pt x="165843" y="431619"/>
                    <a:pt x="168225" y="432128"/>
                  </a:cubicBezTo>
                  <a:cubicBezTo>
                    <a:pt x="175877" y="433651"/>
                    <a:pt x="181069" y="437615"/>
                    <a:pt x="183802" y="444016"/>
                  </a:cubicBezTo>
                  <a:cubicBezTo>
                    <a:pt x="189892" y="458187"/>
                    <a:pt x="176248" y="472827"/>
                    <a:pt x="171680" y="485652"/>
                  </a:cubicBezTo>
                  <a:cubicBezTo>
                    <a:pt x="165355" y="503454"/>
                    <a:pt x="164341" y="522135"/>
                    <a:pt x="168635" y="541694"/>
                  </a:cubicBezTo>
                  <a:cubicBezTo>
                    <a:pt x="168986" y="543293"/>
                    <a:pt x="169982" y="544095"/>
                    <a:pt x="171621" y="544095"/>
                  </a:cubicBezTo>
                  <a:cubicBezTo>
                    <a:pt x="205898" y="544171"/>
                    <a:pt x="240371" y="544212"/>
                    <a:pt x="275038" y="544212"/>
                  </a:cubicBezTo>
                  <a:close/>
                </a:path>
              </a:pathLst>
            </a:custGeom>
            <a:solidFill>
              <a:schemeClr val="accent1"/>
            </a:solidFill>
            <a:ln w="2493" cap="flat">
              <a:noFill/>
              <a:prstDash val="solid"/>
              <a:miter/>
            </a:ln>
          </p:spPr>
          <p:txBody>
            <a:bodyPr spcFirstLastPara="1" wrap="square" lIns="9638" tIns="4819" rIns="9638" bIns="4819" anchor="ctr" anchorCtr="0">
              <a:noAutofit/>
            </a:bodyPr>
            <a:lstStyle/>
            <a:p>
              <a:endParaRPr lang="en-US" sz="525" dirty="0">
                <a:solidFill>
                  <a:schemeClr val="dk1"/>
                </a:solidFill>
                <a:latin typeface="Inter"/>
                <a:ea typeface="Inter"/>
              </a:endParaRPr>
            </a:p>
          </p:txBody>
        </p:sp>
      </p:grpSp>
      <p:pic>
        <p:nvPicPr>
          <p:cNvPr id="56" name="Graphic 55">
            <a:extLst>
              <a:ext uri="{FF2B5EF4-FFF2-40B4-BE49-F238E27FC236}">
                <a16:creationId xmlns:a16="http://schemas.microsoft.com/office/drawing/2014/main" id="{4B4BE4AB-88B2-6956-D59F-4945C51B1F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69651" y="3952966"/>
            <a:ext cx="481543" cy="476840"/>
          </a:xfrm>
          <a:prstGeom prst="rect">
            <a:avLst/>
          </a:prstGeom>
        </p:spPr>
      </p:pic>
      <p:pic>
        <p:nvPicPr>
          <p:cNvPr id="61" name="Graphic 60">
            <a:extLst>
              <a:ext uri="{FF2B5EF4-FFF2-40B4-BE49-F238E27FC236}">
                <a16:creationId xmlns:a16="http://schemas.microsoft.com/office/drawing/2014/main" id="{F19F7DF0-6924-C736-DE2A-4B897B1126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10421" y="2737734"/>
            <a:ext cx="399091" cy="399091"/>
          </a:xfrm>
          <a:prstGeom prst="rect">
            <a:avLst/>
          </a:prstGeom>
        </p:spPr>
      </p:pic>
      <p:pic>
        <p:nvPicPr>
          <p:cNvPr id="65" name="Graphic 64">
            <a:extLst>
              <a:ext uri="{FF2B5EF4-FFF2-40B4-BE49-F238E27FC236}">
                <a16:creationId xmlns:a16="http://schemas.microsoft.com/office/drawing/2014/main" id="{BF10B4D1-E627-DADE-2BEE-D7B58D910D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14097" y="3999484"/>
            <a:ext cx="393803" cy="383804"/>
          </a:xfrm>
          <a:prstGeom prst="rect">
            <a:avLst/>
          </a:prstGeom>
        </p:spPr>
      </p:pic>
      <p:sp>
        <p:nvSpPr>
          <p:cNvPr id="5" name="Google Shape;450;p25">
            <a:extLst>
              <a:ext uri="{FF2B5EF4-FFF2-40B4-BE49-F238E27FC236}">
                <a16:creationId xmlns:a16="http://schemas.microsoft.com/office/drawing/2014/main" id="{711075D0-4053-923F-D126-79CC4E7AAE32}"/>
              </a:ext>
            </a:extLst>
          </p:cNvPr>
          <p:cNvSpPr/>
          <p:nvPr/>
        </p:nvSpPr>
        <p:spPr>
          <a:xfrm flipH="1">
            <a:off x="4033696" y="1838964"/>
            <a:ext cx="1092790" cy="1092790"/>
          </a:xfrm>
          <a:prstGeom prst="ellipse">
            <a:avLst/>
          </a:prstGeom>
          <a:solidFill>
            <a:schemeClr val="lt1"/>
          </a:solidFill>
          <a:ln w="19050" cap="flat" cmpd="sng">
            <a:solidFill>
              <a:schemeClr val="accent1"/>
            </a:solidFill>
            <a:prstDash val="solid"/>
            <a:miter lim="800000"/>
            <a:headEnd type="none" w="sm" len="sm"/>
            <a:tailEnd type="none" w="sm" len="sm"/>
          </a:ln>
          <a:effectLst>
            <a:outerShdw blurRad="381000" dist="38100" dir="2700000" algn="tl" rotWithShape="0">
              <a:schemeClr val="accent1">
                <a:alpha val="24705"/>
              </a:schemeClr>
            </a:outerShdw>
          </a:effectLst>
        </p:spPr>
        <p:txBody>
          <a:bodyPr spcFirstLastPara="1" wrap="square" lIns="25716" tIns="12853" rIns="25716" bIns="12853" anchor="ctr" anchorCtr="0">
            <a:noAutofit/>
          </a:bodyPr>
          <a:lstStyle/>
          <a:p>
            <a:pPr algn="ctr"/>
            <a:endParaRPr lang="en-US" sz="525" dirty="0">
              <a:solidFill>
                <a:schemeClr val="lt1"/>
              </a:solidFill>
              <a:latin typeface="Inter"/>
              <a:ea typeface="Inter"/>
              <a:sym typeface="Inter"/>
            </a:endParaRPr>
          </a:p>
        </p:txBody>
      </p:sp>
      <p:sp>
        <p:nvSpPr>
          <p:cNvPr id="6" name="Google Shape;451;p25">
            <a:extLst>
              <a:ext uri="{FF2B5EF4-FFF2-40B4-BE49-F238E27FC236}">
                <a16:creationId xmlns:a16="http://schemas.microsoft.com/office/drawing/2014/main" id="{3E1C5FA7-4CEF-0987-EEDF-CEAD82CB07BE}"/>
              </a:ext>
            </a:extLst>
          </p:cNvPr>
          <p:cNvSpPr/>
          <p:nvPr/>
        </p:nvSpPr>
        <p:spPr>
          <a:xfrm flipH="1">
            <a:off x="4146145" y="1951411"/>
            <a:ext cx="867893" cy="867893"/>
          </a:xfrm>
          <a:prstGeom prst="ellipse">
            <a:avLst/>
          </a:prstGeom>
          <a:solidFill>
            <a:schemeClr val="lt1"/>
          </a:solidFill>
          <a:ln w="19050" cap="flat" cmpd="sng">
            <a:solidFill>
              <a:schemeClr val="accent1"/>
            </a:solidFill>
            <a:prstDash val="solid"/>
            <a:miter lim="800000"/>
            <a:headEnd type="none" w="sm" len="sm"/>
            <a:tailEnd type="none" w="sm" len="sm"/>
          </a:ln>
          <a:effectLst>
            <a:outerShdw blurRad="381000" dist="38100" dir="2700000" algn="tl" rotWithShape="0">
              <a:schemeClr val="accent1">
                <a:alpha val="24705"/>
              </a:schemeClr>
            </a:outerShdw>
          </a:effectLst>
        </p:spPr>
        <p:txBody>
          <a:bodyPr spcFirstLastPara="1" wrap="square" lIns="25716" tIns="12853" rIns="25716" bIns="12853" anchor="ctr" anchorCtr="0">
            <a:noAutofit/>
          </a:bodyPr>
          <a:lstStyle/>
          <a:p>
            <a:pPr algn="ctr"/>
            <a:endParaRPr lang="en-US" sz="525" dirty="0">
              <a:solidFill>
                <a:schemeClr val="lt1"/>
              </a:solidFill>
              <a:latin typeface="Inter"/>
              <a:ea typeface="Inter"/>
              <a:sym typeface="Inter"/>
            </a:endParaRPr>
          </a:p>
        </p:txBody>
      </p:sp>
      <p:grpSp>
        <p:nvGrpSpPr>
          <p:cNvPr id="13" name="Viral" descr="{&quot;Key&quot;:&quot;POWER_USER_SHAPE_ICON&quot;,&quot;Value&quot;:&quot;POWER_USER_SHAPE_ICON_STYLE_1&quot;}">
            <a:extLst>
              <a:ext uri="{FF2B5EF4-FFF2-40B4-BE49-F238E27FC236}">
                <a16:creationId xmlns:a16="http://schemas.microsoft.com/office/drawing/2014/main" id="{3A5F69E2-5FD5-E71E-0965-8C5AD4D1E78A}"/>
              </a:ext>
            </a:extLst>
          </p:cNvPr>
          <p:cNvGrpSpPr>
            <a:grpSpLocks noChangeAspect="1"/>
          </p:cNvGrpSpPr>
          <p:nvPr/>
        </p:nvGrpSpPr>
        <p:grpSpPr>
          <a:xfrm rot="10800000">
            <a:off x="4328869" y="2055610"/>
            <a:ext cx="656455" cy="659494"/>
            <a:chOff x="3392893" y="3081612"/>
            <a:chExt cx="1161348" cy="1166724"/>
          </a:xfrm>
          <a:solidFill>
            <a:schemeClr val="accent1"/>
          </a:solidFill>
        </p:grpSpPr>
        <p:sp>
          <p:nvSpPr>
            <p:cNvPr id="14" name="Forme libre : forme 51">
              <a:extLst>
                <a:ext uri="{FF2B5EF4-FFF2-40B4-BE49-F238E27FC236}">
                  <a16:creationId xmlns:a16="http://schemas.microsoft.com/office/drawing/2014/main" id="{2DB075B2-5101-3543-FDE8-E8F6AF1D20CE}"/>
                </a:ext>
              </a:extLst>
            </p:cNvPr>
            <p:cNvSpPr/>
            <p:nvPr/>
          </p:nvSpPr>
          <p:spPr>
            <a:xfrm>
              <a:off x="4103680" y="3081612"/>
              <a:ext cx="450561" cy="290445"/>
            </a:xfrm>
            <a:custGeom>
              <a:avLst/>
              <a:gdLst>
                <a:gd name="connsiteX0" fmla="*/ 226410 w 450561"/>
                <a:gd name="connsiteY0" fmla="*/ 0 h 290445"/>
                <a:gd name="connsiteX1" fmla="*/ 441367 w 450561"/>
                <a:gd name="connsiteY1" fmla="*/ 131566 h 290445"/>
                <a:gd name="connsiteX2" fmla="*/ 450561 w 450561"/>
                <a:gd name="connsiteY2" fmla="*/ 140598 h 290445"/>
                <a:gd name="connsiteX3" fmla="*/ 450561 w 450561"/>
                <a:gd name="connsiteY3" fmla="*/ 151137 h 290445"/>
                <a:gd name="connsiteX4" fmla="*/ 230281 w 450561"/>
                <a:gd name="connsiteY4" fmla="*/ 287971 h 290445"/>
                <a:gd name="connsiteX5" fmla="*/ 208345 w 450561"/>
                <a:gd name="connsiteY5" fmla="*/ 272648 h 290445"/>
                <a:gd name="connsiteX6" fmla="*/ 208399 w 450561"/>
                <a:gd name="connsiteY6" fmla="*/ 201569 h 290445"/>
                <a:gd name="connsiteX7" fmla="*/ 205710 w 450561"/>
                <a:gd name="connsiteY7" fmla="*/ 198988 h 290445"/>
                <a:gd name="connsiteX8" fmla="*/ 12528 w 450561"/>
                <a:gd name="connsiteY8" fmla="*/ 198827 h 290445"/>
                <a:gd name="connsiteX9" fmla="*/ 1 w 450561"/>
                <a:gd name="connsiteY9" fmla="*/ 185762 h 290445"/>
                <a:gd name="connsiteX10" fmla="*/ 1 w 450561"/>
                <a:gd name="connsiteY10" fmla="*/ 185224 h 290445"/>
                <a:gd name="connsiteX11" fmla="*/ 12421 w 450561"/>
                <a:gd name="connsiteY11" fmla="*/ 172159 h 290445"/>
                <a:gd name="connsiteX12" fmla="*/ 209958 w 450561"/>
                <a:gd name="connsiteY12" fmla="*/ 172052 h 290445"/>
                <a:gd name="connsiteX13" fmla="*/ 215657 w 450561"/>
                <a:gd name="connsiteY13" fmla="*/ 170600 h 290445"/>
                <a:gd name="connsiteX14" fmla="*/ 231464 w 450561"/>
                <a:gd name="connsiteY14" fmla="*/ 172320 h 290445"/>
                <a:gd name="connsiteX15" fmla="*/ 235335 w 450561"/>
                <a:gd name="connsiteY15" fmla="*/ 184203 h 290445"/>
                <a:gd name="connsiteX16" fmla="*/ 235712 w 450561"/>
                <a:gd name="connsiteY16" fmla="*/ 250174 h 290445"/>
                <a:gd name="connsiteX17" fmla="*/ 238669 w 450561"/>
                <a:gd name="connsiteY17" fmla="*/ 251787 h 290445"/>
                <a:gd name="connsiteX18" fmla="*/ 408839 w 450561"/>
                <a:gd name="connsiteY18" fmla="*/ 145437 h 290445"/>
                <a:gd name="connsiteX19" fmla="*/ 408785 w 450561"/>
                <a:gd name="connsiteY19" fmla="*/ 143502 h 290445"/>
                <a:gd name="connsiteX20" fmla="*/ 239260 w 450561"/>
                <a:gd name="connsiteY20" fmla="*/ 39249 h 290445"/>
                <a:gd name="connsiteX21" fmla="*/ 235766 w 450561"/>
                <a:gd name="connsiteY21" fmla="*/ 41131 h 290445"/>
                <a:gd name="connsiteX22" fmla="*/ 235766 w 450561"/>
                <a:gd name="connsiteY22" fmla="*/ 88768 h 290445"/>
                <a:gd name="connsiteX23" fmla="*/ 226679 w 450561"/>
                <a:gd name="connsiteY23" fmla="*/ 106726 h 290445"/>
                <a:gd name="connsiteX24" fmla="*/ 221733 w 450561"/>
                <a:gd name="connsiteY24" fmla="*/ 107532 h 290445"/>
                <a:gd name="connsiteX25" fmla="*/ 208291 w 450561"/>
                <a:gd name="connsiteY25" fmla="*/ 91134 h 290445"/>
                <a:gd name="connsiteX26" fmla="*/ 213184 w 450561"/>
                <a:gd name="connsiteY26" fmla="*/ 0 h 290445"/>
                <a:gd name="connsiteX27" fmla="*/ 226410 w 450561"/>
                <a:gd name="connsiteY27" fmla="*/ 0 h 29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50561" h="290445">
                  <a:moveTo>
                    <a:pt x="226410" y="0"/>
                  </a:moveTo>
                  <a:cubicBezTo>
                    <a:pt x="298134" y="44160"/>
                    <a:pt x="369788" y="88015"/>
                    <a:pt x="441367" y="131566"/>
                  </a:cubicBezTo>
                  <a:cubicBezTo>
                    <a:pt x="445023" y="133788"/>
                    <a:pt x="448088" y="136799"/>
                    <a:pt x="450561" y="140598"/>
                  </a:cubicBezTo>
                  <a:lnTo>
                    <a:pt x="450561" y="151137"/>
                  </a:lnTo>
                  <a:cubicBezTo>
                    <a:pt x="378407" y="196659"/>
                    <a:pt x="304979" y="242270"/>
                    <a:pt x="230281" y="287971"/>
                  </a:cubicBezTo>
                  <a:cubicBezTo>
                    <a:pt x="218130" y="295391"/>
                    <a:pt x="207484" y="284907"/>
                    <a:pt x="208345" y="272648"/>
                  </a:cubicBezTo>
                  <a:cubicBezTo>
                    <a:pt x="210495" y="241410"/>
                    <a:pt x="208721" y="214903"/>
                    <a:pt x="208399" y="201569"/>
                  </a:cubicBezTo>
                  <a:cubicBezTo>
                    <a:pt x="208329" y="199849"/>
                    <a:pt x="207431" y="198988"/>
                    <a:pt x="205710" y="198988"/>
                  </a:cubicBezTo>
                  <a:lnTo>
                    <a:pt x="12528" y="198827"/>
                  </a:lnTo>
                  <a:cubicBezTo>
                    <a:pt x="4211" y="198827"/>
                    <a:pt x="39" y="194472"/>
                    <a:pt x="1" y="185762"/>
                  </a:cubicBezTo>
                  <a:cubicBezTo>
                    <a:pt x="1" y="185583"/>
                    <a:pt x="1" y="185403"/>
                    <a:pt x="1" y="185224"/>
                  </a:cubicBezTo>
                  <a:cubicBezTo>
                    <a:pt x="-69" y="176514"/>
                    <a:pt x="4071" y="172159"/>
                    <a:pt x="12421" y="172159"/>
                  </a:cubicBezTo>
                  <a:lnTo>
                    <a:pt x="209958" y="172052"/>
                  </a:lnTo>
                  <a:cubicBezTo>
                    <a:pt x="211893" y="172052"/>
                    <a:pt x="213791" y="171568"/>
                    <a:pt x="215657" y="170600"/>
                  </a:cubicBezTo>
                  <a:cubicBezTo>
                    <a:pt x="221394" y="167553"/>
                    <a:pt x="226663" y="168127"/>
                    <a:pt x="231464" y="172320"/>
                  </a:cubicBezTo>
                  <a:cubicBezTo>
                    <a:pt x="234045" y="174507"/>
                    <a:pt x="235335" y="178468"/>
                    <a:pt x="235335" y="184203"/>
                  </a:cubicBezTo>
                  <a:cubicBezTo>
                    <a:pt x="235481" y="216391"/>
                    <a:pt x="235604" y="238381"/>
                    <a:pt x="235712" y="250174"/>
                  </a:cubicBezTo>
                  <a:cubicBezTo>
                    <a:pt x="235712" y="252468"/>
                    <a:pt x="236696" y="253006"/>
                    <a:pt x="238669" y="251787"/>
                  </a:cubicBezTo>
                  <a:lnTo>
                    <a:pt x="408839" y="145437"/>
                  </a:lnTo>
                  <a:cubicBezTo>
                    <a:pt x="409844" y="144792"/>
                    <a:pt x="409823" y="144147"/>
                    <a:pt x="408785" y="143502"/>
                  </a:cubicBezTo>
                  <a:lnTo>
                    <a:pt x="239260" y="39249"/>
                  </a:lnTo>
                  <a:cubicBezTo>
                    <a:pt x="237040" y="37887"/>
                    <a:pt x="235873" y="38514"/>
                    <a:pt x="235766" y="41131"/>
                  </a:cubicBezTo>
                  <a:cubicBezTo>
                    <a:pt x="235265" y="53067"/>
                    <a:pt x="235265" y="68946"/>
                    <a:pt x="235766" y="88768"/>
                  </a:cubicBezTo>
                  <a:cubicBezTo>
                    <a:pt x="235911" y="95435"/>
                    <a:pt x="232878" y="101421"/>
                    <a:pt x="226679" y="106726"/>
                  </a:cubicBezTo>
                  <a:cubicBezTo>
                    <a:pt x="225319" y="107887"/>
                    <a:pt x="223415" y="108197"/>
                    <a:pt x="221733" y="107532"/>
                  </a:cubicBezTo>
                  <a:cubicBezTo>
                    <a:pt x="214367" y="104629"/>
                    <a:pt x="208829" y="101188"/>
                    <a:pt x="208291" y="91134"/>
                  </a:cubicBezTo>
                  <a:cubicBezTo>
                    <a:pt x="206678" y="59017"/>
                    <a:pt x="208307" y="28639"/>
                    <a:pt x="213184" y="0"/>
                  </a:cubicBezTo>
                  <a:lnTo>
                    <a:pt x="226410" y="0"/>
                  </a:lnTo>
                  <a:close/>
                </a:path>
              </a:pathLst>
            </a:custGeom>
            <a:grpFill/>
            <a:ln w="5336" cap="flat">
              <a:noFill/>
              <a:prstDash val="solid"/>
              <a:miter/>
            </a:ln>
          </p:spPr>
          <p:txBody>
            <a:bodyPr rtlCol="0" anchor="ctr"/>
            <a:lstStyle/>
            <a:p>
              <a:endParaRPr lang="en-US" dirty="0"/>
            </a:p>
          </p:txBody>
        </p:sp>
        <p:sp>
          <p:nvSpPr>
            <p:cNvPr id="15" name="Forme libre : forme 52">
              <a:extLst>
                <a:ext uri="{FF2B5EF4-FFF2-40B4-BE49-F238E27FC236}">
                  <a16:creationId xmlns:a16="http://schemas.microsoft.com/office/drawing/2014/main" id="{01E6E6CA-3EE8-6C6D-A508-86B55AC418E4}"/>
                </a:ext>
              </a:extLst>
            </p:cNvPr>
            <p:cNvSpPr/>
            <p:nvPr/>
          </p:nvSpPr>
          <p:spPr>
            <a:xfrm>
              <a:off x="3743448" y="3306972"/>
              <a:ext cx="455605" cy="290784"/>
            </a:xfrm>
            <a:custGeom>
              <a:avLst/>
              <a:gdLst>
                <a:gd name="connsiteX0" fmla="*/ 241195 w 455605"/>
                <a:gd name="connsiteY0" fmla="*/ 41696 h 290784"/>
                <a:gd name="connsiteX1" fmla="*/ 241141 w 455605"/>
                <a:gd name="connsiteY1" fmla="*/ 83903 h 290784"/>
                <a:gd name="connsiteX2" fmla="*/ 231571 w 455605"/>
                <a:gd name="connsiteY2" fmla="*/ 102237 h 290784"/>
                <a:gd name="connsiteX3" fmla="*/ 226786 w 455605"/>
                <a:gd name="connsiteY3" fmla="*/ 102559 h 290784"/>
                <a:gd name="connsiteX4" fmla="*/ 216785 w 455605"/>
                <a:gd name="connsiteY4" fmla="*/ 96430 h 290784"/>
                <a:gd name="connsiteX5" fmla="*/ 213989 w 455605"/>
                <a:gd name="connsiteY5" fmla="*/ 91484 h 290784"/>
                <a:gd name="connsiteX6" fmla="*/ 213989 w 455605"/>
                <a:gd name="connsiteY6" fmla="*/ 13523 h 290784"/>
                <a:gd name="connsiteX7" fmla="*/ 227458 w 455605"/>
                <a:gd name="connsiteY7" fmla="*/ 0 h 290784"/>
                <a:gd name="connsiteX8" fmla="*/ 234582 w 455605"/>
                <a:gd name="connsiteY8" fmla="*/ 2017 h 290784"/>
                <a:gd name="connsiteX9" fmla="*/ 449216 w 455605"/>
                <a:gd name="connsiteY9" fmla="*/ 133959 h 290784"/>
                <a:gd name="connsiteX10" fmla="*/ 453614 w 455605"/>
                <a:gd name="connsiteY10" fmla="*/ 152396 h 290784"/>
                <a:gd name="connsiteX11" fmla="*/ 449216 w 455605"/>
                <a:gd name="connsiteY11" fmla="*/ 156809 h 290784"/>
                <a:gd name="connsiteX12" fmla="*/ 235550 w 455605"/>
                <a:gd name="connsiteY12" fmla="*/ 288214 h 290784"/>
                <a:gd name="connsiteX13" fmla="*/ 213720 w 455605"/>
                <a:gd name="connsiteY13" fmla="*/ 273106 h 290784"/>
                <a:gd name="connsiteX14" fmla="*/ 213720 w 455605"/>
                <a:gd name="connsiteY14" fmla="*/ 201973 h 290784"/>
                <a:gd name="connsiteX15" fmla="*/ 211086 w 455605"/>
                <a:gd name="connsiteY15" fmla="*/ 199446 h 290784"/>
                <a:gd name="connsiteX16" fmla="*/ 12528 w 455605"/>
                <a:gd name="connsiteY16" fmla="*/ 199285 h 290784"/>
                <a:gd name="connsiteX17" fmla="*/ 0 w 455605"/>
                <a:gd name="connsiteY17" fmla="*/ 186166 h 290784"/>
                <a:gd name="connsiteX18" fmla="*/ 0 w 455605"/>
                <a:gd name="connsiteY18" fmla="*/ 185628 h 290784"/>
                <a:gd name="connsiteX19" fmla="*/ 13710 w 455605"/>
                <a:gd name="connsiteY19" fmla="*/ 172509 h 290784"/>
                <a:gd name="connsiteX20" fmla="*/ 215280 w 455605"/>
                <a:gd name="connsiteY20" fmla="*/ 172509 h 290784"/>
                <a:gd name="connsiteX21" fmla="*/ 220979 w 455605"/>
                <a:gd name="connsiteY21" fmla="*/ 171058 h 290784"/>
                <a:gd name="connsiteX22" fmla="*/ 236840 w 455605"/>
                <a:gd name="connsiteY22" fmla="*/ 172778 h 290784"/>
                <a:gd name="connsiteX23" fmla="*/ 240711 w 455605"/>
                <a:gd name="connsiteY23" fmla="*/ 184660 h 290784"/>
                <a:gd name="connsiteX24" fmla="*/ 241034 w 455605"/>
                <a:gd name="connsiteY24" fmla="*/ 250631 h 290784"/>
                <a:gd name="connsiteX25" fmla="*/ 244045 w 455605"/>
                <a:gd name="connsiteY25" fmla="*/ 252244 h 290784"/>
                <a:gd name="connsiteX26" fmla="*/ 414215 w 455605"/>
                <a:gd name="connsiteY26" fmla="*/ 145895 h 290784"/>
                <a:gd name="connsiteX27" fmla="*/ 414161 w 455605"/>
                <a:gd name="connsiteY27" fmla="*/ 143959 h 290784"/>
                <a:gd name="connsiteX28" fmla="*/ 244744 w 455605"/>
                <a:gd name="connsiteY28" fmla="*/ 39814 h 290784"/>
                <a:gd name="connsiteX29" fmla="*/ 241195 w 455605"/>
                <a:gd name="connsiteY29" fmla="*/ 41696 h 290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55605" h="290784">
                  <a:moveTo>
                    <a:pt x="241195" y="41696"/>
                  </a:moveTo>
                  <a:cubicBezTo>
                    <a:pt x="240657" y="52951"/>
                    <a:pt x="240641" y="67020"/>
                    <a:pt x="241141" y="83903"/>
                  </a:cubicBezTo>
                  <a:cubicBezTo>
                    <a:pt x="241356" y="90641"/>
                    <a:pt x="238168" y="96753"/>
                    <a:pt x="231571" y="102237"/>
                  </a:cubicBezTo>
                  <a:cubicBezTo>
                    <a:pt x="230221" y="103358"/>
                    <a:pt x="228297" y="103488"/>
                    <a:pt x="226786" y="102559"/>
                  </a:cubicBezTo>
                  <a:lnTo>
                    <a:pt x="216785" y="96430"/>
                  </a:lnTo>
                  <a:cubicBezTo>
                    <a:pt x="214919" y="95283"/>
                    <a:pt x="213989" y="93634"/>
                    <a:pt x="213989" y="91484"/>
                  </a:cubicBezTo>
                  <a:lnTo>
                    <a:pt x="213989" y="13523"/>
                  </a:lnTo>
                  <a:cubicBezTo>
                    <a:pt x="213973" y="6070"/>
                    <a:pt x="220006" y="15"/>
                    <a:pt x="227458" y="0"/>
                  </a:cubicBezTo>
                  <a:cubicBezTo>
                    <a:pt x="229974" y="-5"/>
                    <a:pt x="232442" y="694"/>
                    <a:pt x="234582" y="2017"/>
                  </a:cubicBezTo>
                  <a:lnTo>
                    <a:pt x="449216" y="133959"/>
                  </a:lnTo>
                  <a:cubicBezTo>
                    <a:pt x="455528" y="137816"/>
                    <a:pt x="457496" y="146070"/>
                    <a:pt x="453614" y="152396"/>
                  </a:cubicBezTo>
                  <a:cubicBezTo>
                    <a:pt x="452512" y="154190"/>
                    <a:pt x="451007" y="155701"/>
                    <a:pt x="449216" y="156809"/>
                  </a:cubicBezTo>
                  <a:cubicBezTo>
                    <a:pt x="341469" y="222978"/>
                    <a:pt x="270245" y="266779"/>
                    <a:pt x="235550" y="288214"/>
                  </a:cubicBezTo>
                  <a:cubicBezTo>
                    <a:pt x="223237" y="295795"/>
                    <a:pt x="212860" y="285364"/>
                    <a:pt x="213720" y="273106"/>
                  </a:cubicBezTo>
                  <a:cubicBezTo>
                    <a:pt x="215333" y="249233"/>
                    <a:pt x="214043" y="224447"/>
                    <a:pt x="213720" y="201973"/>
                  </a:cubicBezTo>
                  <a:cubicBezTo>
                    <a:pt x="213683" y="200289"/>
                    <a:pt x="212806" y="199446"/>
                    <a:pt x="211086" y="199446"/>
                  </a:cubicBezTo>
                  <a:lnTo>
                    <a:pt x="12528" y="199285"/>
                  </a:lnTo>
                  <a:cubicBezTo>
                    <a:pt x="4284" y="199285"/>
                    <a:pt x="108" y="194912"/>
                    <a:pt x="0" y="186166"/>
                  </a:cubicBezTo>
                  <a:cubicBezTo>
                    <a:pt x="0" y="185951"/>
                    <a:pt x="0" y="185772"/>
                    <a:pt x="0" y="185628"/>
                  </a:cubicBezTo>
                  <a:cubicBezTo>
                    <a:pt x="36" y="176882"/>
                    <a:pt x="4606" y="172509"/>
                    <a:pt x="13710" y="172509"/>
                  </a:cubicBezTo>
                  <a:lnTo>
                    <a:pt x="215280" y="172509"/>
                  </a:lnTo>
                  <a:cubicBezTo>
                    <a:pt x="217285" y="172509"/>
                    <a:pt x="219189" y="172025"/>
                    <a:pt x="220979" y="171058"/>
                  </a:cubicBezTo>
                  <a:cubicBezTo>
                    <a:pt x="226748" y="168011"/>
                    <a:pt x="232039" y="168584"/>
                    <a:pt x="236840" y="172778"/>
                  </a:cubicBezTo>
                  <a:cubicBezTo>
                    <a:pt x="239421" y="174965"/>
                    <a:pt x="240711" y="178925"/>
                    <a:pt x="240711" y="184660"/>
                  </a:cubicBezTo>
                  <a:cubicBezTo>
                    <a:pt x="240819" y="208281"/>
                    <a:pt x="240926" y="230272"/>
                    <a:pt x="241034" y="250631"/>
                  </a:cubicBezTo>
                  <a:cubicBezTo>
                    <a:pt x="241071" y="252961"/>
                    <a:pt x="242071" y="253499"/>
                    <a:pt x="244045" y="252244"/>
                  </a:cubicBezTo>
                  <a:lnTo>
                    <a:pt x="414215" y="145895"/>
                  </a:lnTo>
                  <a:cubicBezTo>
                    <a:pt x="415220" y="145250"/>
                    <a:pt x="415198" y="144605"/>
                    <a:pt x="414161" y="143959"/>
                  </a:cubicBezTo>
                  <a:lnTo>
                    <a:pt x="244744" y="39814"/>
                  </a:lnTo>
                  <a:cubicBezTo>
                    <a:pt x="242485" y="38416"/>
                    <a:pt x="241303" y="39044"/>
                    <a:pt x="241195" y="41696"/>
                  </a:cubicBezTo>
                  <a:close/>
                </a:path>
              </a:pathLst>
            </a:custGeom>
            <a:grpFill/>
            <a:ln w="5336" cap="flat">
              <a:noFill/>
              <a:prstDash val="solid"/>
              <a:miter/>
            </a:ln>
          </p:spPr>
          <p:txBody>
            <a:bodyPr rtlCol="0" anchor="ctr"/>
            <a:lstStyle/>
            <a:p>
              <a:endParaRPr lang="en-US" dirty="0"/>
            </a:p>
          </p:txBody>
        </p:sp>
        <p:sp>
          <p:nvSpPr>
            <p:cNvPr id="16" name="Forme libre : forme 53">
              <a:extLst>
                <a:ext uri="{FF2B5EF4-FFF2-40B4-BE49-F238E27FC236}">
                  <a16:creationId xmlns:a16="http://schemas.microsoft.com/office/drawing/2014/main" id="{914D2615-7019-EAAF-6853-7FB337AB8D19}"/>
                </a:ext>
              </a:extLst>
            </p:cNvPr>
            <p:cNvSpPr/>
            <p:nvPr/>
          </p:nvSpPr>
          <p:spPr>
            <a:xfrm>
              <a:off x="3392893" y="3516707"/>
              <a:ext cx="451724" cy="296186"/>
            </a:xfrm>
            <a:custGeom>
              <a:avLst/>
              <a:gdLst>
                <a:gd name="connsiteX0" fmla="*/ 0 w 451724"/>
                <a:gd name="connsiteY0" fmla="*/ 188752 h 296186"/>
                <a:gd name="connsiteX1" fmla="*/ 0 w 451724"/>
                <a:gd name="connsiteY1" fmla="*/ 183806 h 296186"/>
                <a:gd name="connsiteX2" fmla="*/ 12097 w 451724"/>
                <a:gd name="connsiteY2" fmla="*/ 172623 h 296186"/>
                <a:gd name="connsiteX3" fmla="*/ 230227 w 451724"/>
                <a:gd name="connsiteY3" fmla="*/ 172623 h 296186"/>
                <a:gd name="connsiteX4" fmla="*/ 241948 w 451724"/>
                <a:gd name="connsiteY4" fmla="*/ 184397 h 296186"/>
                <a:gd name="connsiteX5" fmla="*/ 241948 w 451724"/>
                <a:gd name="connsiteY5" fmla="*/ 255100 h 296186"/>
                <a:gd name="connsiteX6" fmla="*/ 242884 w 451724"/>
                <a:gd name="connsiteY6" fmla="*/ 255992 h 296186"/>
                <a:gd name="connsiteX7" fmla="*/ 243346 w 451724"/>
                <a:gd name="connsiteY7" fmla="*/ 255853 h 296186"/>
                <a:gd name="connsiteX8" fmla="*/ 411580 w 451724"/>
                <a:gd name="connsiteY8" fmla="*/ 150686 h 296186"/>
                <a:gd name="connsiteX9" fmla="*/ 412263 w 451724"/>
                <a:gd name="connsiteY9" fmla="*/ 147826 h 296186"/>
                <a:gd name="connsiteX10" fmla="*/ 411634 w 451724"/>
                <a:gd name="connsiteY10" fmla="*/ 147191 h 296186"/>
                <a:gd name="connsiteX11" fmla="*/ 245174 w 451724"/>
                <a:gd name="connsiteY11" fmla="*/ 40519 h 296186"/>
                <a:gd name="connsiteX12" fmla="*/ 242163 w 451724"/>
                <a:gd name="connsiteY12" fmla="*/ 42078 h 296186"/>
                <a:gd name="connsiteX13" fmla="*/ 242217 w 451724"/>
                <a:gd name="connsiteY13" fmla="*/ 89178 h 296186"/>
                <a:gd name="connsiteX14" fmla="*/ 233238 w 451724"/>
                <a:gd name="connsiteY14" fmla="*/ 107082 h 296186"/>
                <a:gd name="connsiteX15" fmla="*/ 228291 w 451724"/>
                <a:gd name="connsiteY15" fmla="*/ 107996 h 296186"/>
                <a:gd name="connsiteX16" fmla="*/ 217269 w 451724"/>
                <a:gd name="connsiteY16" fmla="*/ 100791 h 296186"/>
                <a:gd name="connsiteX17" fmla="*/ 215118 w 451724"/>
                <a:gd name="connsiteY17" fmla="*/ 96006 h 296186"/>
                <a:gd name="connsiteX18" fmla="*/ 215118 w 451724"/>
                <a:gd name="connsiteY18" fmla="*/ 12883 h 296186"/>
                <a:gd name="connsiteX19" fmla="*/ 228043 w 451724"/>
                <a:gd name="connsiteY19" fmla="*/ 0 h 296186"/>
                <a:gd name="connsiteX20" fmla="*/ 234958 w 451724"/>
                <a:gd name="connsiteY20" fmla="*/ 2023 h 296186"/>
                <a:gd name="connsiteX21" fmla="*/ 445399 w 451724"/>
                <a:gd name="connsiteY21" fmla="*/ 136976 h 296186"/>
                <a:gd name="connsiteX22" fmla="*/ 444216 w 451724"/>
                <a:gd name="connsiteY22" fmla="*/ 160041 h 296186"/>
                <a:gd name="connsiteX23" fmla="*/ 434162 w 451724"/>
                <a:gd name="connsiteY23" fmla="*/ 167085 h 296186"/>
                <a:gd name="connsiteX24" fmla="*/ 235334 w 451724"/>
                <a:gd name="connsiteY24" fmla="*/ 294188 h 296186"/>
                <a:gd name="connsiteX25" fmla="*/ 221678 w 451724"/>
                <a:gd name="connsiteY25" fmla="*/ 294080 h 296186"/>
                <a:gd name="connsiteX26" fmla="*/ 215118 w 451724"/>
                <a:gd name="connsiteY26" fmla="*/ 273165 h 296186"/>
                <a:gd name="connsiteX27" fmla="*/ 214796 w 451724"/>
                <a:gd name="connsiteY27" fmla="*/ 202248 h 296186"/>
                <a:gd name="connsiteX28" fmla="*/ 212000 w 451724"/>
                <a:gd name="connsiteY28" fmla="*/ 199506 h 296186"/>
                <a:gd name="connsiteX29" fmla="*/ 21560 w 451724"/>
                <a:gd name="connsiteY29" fmla="*/ 199291 h 296186"/>
                <a:gd name="connsiteX30" fmla="*/ 0 w 451724"/>
                <a:gd name="connsiteY30" fmla="*/ 188752 h 29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51724" h="296186">
                  <a:moveTo>
                    <a:pt x="0" y="188752"/>
                  </a:moveTo>
                  <a:lnTo>
                    <a:pt x="0" y="183806"/>
                  </a:lnTo>
                  <a:cubicBezTo>
                    <a:pt x="1936" y="176386"/>
                    <a:pt x="5968" y="172660"/>
                    <a:pt x="12097" y="172623"/>
                  </a:cubicBezTo>
                  <a:cubicBezTo>
                    <a:pt x="85649" y="172370"/>
                    <a:pt x="158359" y="172370"/>
                    <a:pt x="230227" y="172623"/>
                  </a:cubicBezTo>
                  <a:cubicBezTo>
                    <a:pt x="238041" y="172623"/>
                    <a:pt x="241948" y="176548"/>
                    <a:pt x="241948" y="184397"/>
                  </a:cubicBezTo>
                  <a:lnTo>
                    <a:pt x="241948" y="255100"/>
                  </a:lnTo>
                  <a:cubicBezTo>
                    <a:pt x="241960" y="255605"/>
                    <a:pt x="242379" y="256003"/>
                    <a:pt x="242884" y="255992"/>
                  </a:cubicBezTo>
                  <a:cubicBezTo>
                    <a:pt x="243047" y="255987"/>
                    <a:pt x="243207" y="255939"/>
                    <a:pt x="243346" y="255853"/>
                  </a:cubicBezTo>
                  <a:lnTo>
                    <a:pt x="411580" y="150686"/>
                  </a:lnTo>
                  <a:cubicBezTo>
                    <a:pt x="412555" y="150062"/>
                    <a:pt x="412861" y="148783"/>
                    <a:pt x="412263" y="147826"/>
                  </a:cubicBezTo>
                  <a:cubicBezTo>
                    <a:pt x="412104" y="147568"/>
                    <a:pt x="411889" y="147353"/>
                    <a:pt x="411634" y="147191"/>
                  </a:cubicBezTo>
                  <a:lnTo>
                    <a:pt x="245174" y="40519"/>
                  </a:lnTo>
                  <a:cubicBezTo>
                    <a:pt x="243238" y="39265"/>
                    <a:pt x="242234" y="39784"/>
                    <a:pt x="242163" y="42078"/>
                  </a:cubicBezTo>
                  <a:cubicBezTo>
                    <a:pt x="241733" y="54516"/>
                    <a:pt x="241750" y="70216"/>
                    <a:pt x="242217" y="89178"/>
                  </a:cubicBezTo>
                  <a:cubicBezTo>
                    <a:pt x="242396" y="95773"/>
                    <a:pt x="239403" y="101741"/>
                    <a:pt x="233238" y="107082"/>
                  </a:cubicBezTo>
                  <a:cubicBezTo>
                    <a:pt x="231880" y="108248"/>
                    <a:pt x="229994" y="108598"/>
                    <a:pt x="228291" y="107996"/>
                  </a:cubicBezTo>
                  <a:cubicBezTo>
                    <a:pt x="224922" y="106775"/>
                    <a:pt x="221248" y="104377"/>
                    <a:pt x="217269" y="100791"/>
                  </a:cubicBezTo>
                  <a:cubicBezTo>
                    <a:pt x="215835" y="99501"/>
                    <a:pt x="215118" y="97905"/>
                    <a:pt x="215118" y="96006"/>
                  </a:cubicBezTo>
                  <a:lnTo>
                    <a:pt x="215118" y="12883"/>
                  </a:lnTo>
                  <a:cubicBezTo>
                    <a:pt x="215130" y="5757"/>
                    <a:pt x="220916" y="-11"/>
                    <a:pt x="228043" y="0"/>
                  </a:cubicBezTo>
                  <a:cubicBezTo>
                    <a:pt x="230493" y="4"/>
                    <a:pt x="232892" y="705"/>
                    <a:pt x="234958" y="2023"/>
                  </a:cubicBezTo>
                  <a:cubicBezTo>
                    <a:pt x="358871" y="81453"/>
                    <a:pt x="429018" y="126438"/>
                    <a:pt x="445399" y="136976"/>
                  </a:cubicBezTo>
                  <a:cubicBezTo>
                    <a:pt x="454808" y="142997"/>
                    <a:pt x="453141" y="153751"/>
                    <a:pt x="444216" y="160041"/>
                  </a:cubicBezTo>
                  <a:cubicBezTo>
                    <a:pt x="438517" y="164090"/>
                    <a:pt x="435166" y="166440"/>
                    <a:pt x="434162" y="167085"/>
                  </a:cubicBezTo>
                  <a:cubicBezTo>
                    <a:pt x="342580" y="225545"/>
                    <a:pt x="276304" y="267912"/>
                    <a:pt x="235334" y="294188"/>
                  </a:cubicBezTo>
                  <a:cubicBezTo>
                    <a:pt x="231160" y="296892"/>
                    <a:pt x="225786" y="296849"/>
                    <a:pt x="221678" y="294080"/>
                  </a:cubicBezTo>
                  <a:cubicBezTo>
                    <a:pt x="214043" y="289026"/>
                    <a:pt x="215065" y="281553"/>
                    <a:pt x="215118" y="273165"/>
                  </a:cubicBezTo>
                  <a:cubicBezTo>
                    <a:pt x="215190" y="238072"/>
                    <a:pt x="215082" y="214437"/>
                    <a:pt x="214796" y="202248"/>
                  </a:cubicBezTo>
                  <a:cubicBezTo>
                    <a:pt x="214724" y="200457"/>
                    <a:pt x="213792" y="199543"/>
                    <a:pt x="212000" y="199506"/>
                  </a:cubicBezTo>
                  <a:cubicBezTo>
                    <a:pt x="188414" y="199253"/>
                    <a:pt x="124935" y="199183"/>
                    <a:pt x="21560" y="199291"/>
                  </a:cubicBezTo>
                  <a:cubicBezTo>
                    <a:pt x="9911" y="199328"/>
                    <a:pt x="2724" y="195812"/>
                    <a:pt x="0" y="188752"/>
                  </a:cubicBezTo>
                  <a:close/>
                </a:path>
              </a:pathLst>
            </a:custGeom>
            <a:grpFill/>
            <a:ln w="5336" cap="flat">
              <a:noFill/>
              <a:prstDash val="solid"/>
              <a:miter/>
            </a:ln>
          </p:spPr>
          <p:txBody>
            <a:bodyPr rtlCol="0" anchor="ctr"/>
            <a:lstStyle/>
            <a:p>
              <a:endParaRPr lang="en-US" dirty="0"/>
            </a:p>
          </p:txBody>
        </p:sp>
        <p:sp>
          <p:nvSpPr>
            <p:cNvPr id="17" name="Forme libre : forme 54">
              <a:extLst>
                <a:ext uri="{FF2B5EF4-FFF2-40B4-BE49-F238E27FC236}">
                  <a16:creationId xmlns:a16="http://schemas.microsoft.com/office/drawing/2014/main" id="{B33FC658-E256-769B-7181-BB0E6E299C27}"/>
                </a:ext>
              </a:extLst>
            </p:cNvPr>
            <p:cNvSpPr/>
            <p:nvPr/>
          </p:nvSpPr>
          <p:spPr>
            <a:xfrm>
              <a:off x="4103681" y="3516926"/>
              <a:ext cx="450560" cy="295860"/>
            </a:xfrm>
            <a:custGeom>
              <a:avLst/>
              <a:gdLst>
                <a:gd name="connsiteX0" fmla="*/ 450560 w 450560"/>
                <a:gd name="connsiteY0" fmla="*/ 141273 h 295860"/>
                <a:gd name="connsiteX1" fmla="*/ 450560 w 450560"/>
                <a:gd name="connsiteY1" fmla="*/ 154661 h 295860"/>
                <a:gd name="connsiteX2" fmla="*/ 229259 w 450560"/>
                <a:gd name="connsiteY2" fmla="*/ 293808 h 295860"/>
                <a:gd name="connsiteX3" fmla="*/ 210661 w 450560"/>
                <a:gd name="connsiteY3" fmla="*/ 289512 h 295860"/>
                <a:gd name="connsiteX4" fmla="*/ 208613 w 450560"/>
                <a:gd name="connsiteY4" fmla="*/ 282409 h 295860"/>
                <a:gd name="connsiteX5" fmla="*/ 208613 w 450560"/>
                <a:gd name="connsiteY5" fmla="*/ 201867 h 295860"/>
                <a:gd name="connsiteX6" fmla="*/ 205978 w 450560"/>
                <a:gd name="connsiteY6" fmla="*/ 199179 h 295860"/>
                <a:gd name="connsiteX7" fmla="*/ 12528 w 450560"/>
                <a:gd name="connsiteY7" fmla="*/ 199018 h 295860"/>
                <a:gd name="connsiteX8" fmla="*/ 0 w 450560"/>
                <a:gd name="connsiteY8" fmla="*/ 185953 h 295860"/>
                <a:gd name="connsiteX9" fmla="*/ 0 w 450560"/>
                <a:gd name="connsiteY9" fmla="*/ 185415 h 295860"/>
                <a:gd name="connsiteX10" fmla="*/ 12420 w 450560"/>
                <a:gd name="connsiteY10" fmla="*/ 172296 h 295860"/>
                <a:gd name="connsiteX11" fmla="*/ 223398 w 450560"/>
                <a:gd name="connsiteY11" fmla="*/ 172296 h 295860"/>
                <a:gd name="connsiteX12" fmla="*/ 235496 w 450560"/>
                <a:gd name="connsiteY12" fmla="*/ 184393 h 295860"/>
                <a:gd name="connsiteX13" fmla="*/ 235496 w 450560"/>
                <a:gd name="connsiteY13" fmla="*/ 255365 h 295860"/>
                <a:gd name="connsiteX14" fmla="*/ 237012 w 450560"/>
                <a:gd name="connsiteY14" fmla="*/ 256967 h 295860"/>
                <a:gd name="connsiteX15" fmla="*/ 237915 w 450560"/>
                <a:gd name="connsiteY15" fmla="*/ 256709 h 295860"/>
                <a:gd name="connsiteX16" fmla="*/ 410182 w 450560"/>
                <a:gd name="connsiteY16" fmla="*/ 149069 h 295860"/>
                <a:gd name="connsiteX17" fmla="*/ 410784 w 450560"/>
                <a:gd name="connsiteY17" fmla="*/ 146752 h 295860"/>
                <a:gd name="connsiteX18" fmla="*/ 410236 w 450560"/>
                <a:gd name="connsiteY18" fmla="*/ 146220 h 295860"/>
                <a:gd name="connsiteX19" fmla="*/ 237431 w 450560"/>
                <a:gd name="connsiteY19" fmla="*/ 39978 h 295860"/>
                <a:gd name="connsiteX20" fmla="*/ 235732 w 450560"/>
                <a:gd name="connsiteY20" fmla="*/ 40387 h 295860"/>
                <a:gd name="connsiteX21" fmla="*/ 235550 w 450560"/>
                <a:gd name="connsiteY21" fmla="*/ 40999 h 295860"/>
                <a:gd name="connsiteX22" fmla="*/ 235442 w 450560"/>
                <a:gd name="connsiteY22" fmla="*/ 94281 h 295860"/>
                <a:gd name="connsiteX23" fmla="*/ 223829 w 450560"/>
                <a:gd name="connsiteY23" fmla="*/ 108207 h 295860"/>
                <a:gd name="connsiteX24" fmla="*/ 215979 w 450560"/>
                <a:gd name="connsiteY24" fmla="*/ 104336 h 295860"/>
                <a:gd name="connsiteX25" fmla="*/ 208989 w 450560"/>
                <a:gd name="connsiteY25" fmla="*/ 92668 h 295860"/>
                <a:gd name="connsiteX26" fmla="*/ 208720 w 450560"/>
                <a:gd name="connsiteY26" fmla="*/ 17665 h 295860"/>
                <a:gd name="connsiteX27" fmla="*/ 210333 w 450560"/>
                <a:gd name="connsiteY27" fmla="*/ 7127 h 295860"/>
                <a:gd name="connsiteX28" fmla="*/ 232861 w 450560"/>
                <a:gd name="connsiteY28" fmla="*/ 4492 h 295860"/>
                <a:gd name="connsiteX29" fmla="*/ 450560 w 450560"/>
                <a:gd name="connsiteY29" fmla="*/ 141273 h 29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50560" h="295860">
                  <a:moveTo>
                    <a:pt x="450560" y="141273"/>
                  </a:moveTo>
                  <a:lnTo>
                    <a:pt x="450560" y="154661"/>
                  </a:lnTo>
                  <a:lnTo>
                    <a:pt x="229259" y="293808"/>
                  </a:lnTo>
                  <a:cubicBezTo>
                    <a:pt x="222936" y="297759"/>
                    <a:pt x="214613" y="295835"/>
                    <a:pt x="210661" y="289512"/>
                  </a:cubicBezTo>
                  <a:cubicBezTo>
                    <a:pt x="209333" y="287382"/>
                    <a:pt x="208623" y="284920"/>
                    <a:pt x="208613" y="282409"/>
                  </a:cubicBezTo>
                  <a:lnTo>
                    <a:pt x="208613" y="201867"/>
                  </a:lnTo>
                  <a:cubicBezTo>
                    <a:pt x="208613" y="200384"/>
                    <a:pt x="207435" y="199179"/>
                    <a:pt x="205978" y="199179"/>
                  </a:cubicBezTo>
                  <a:lnTo>
                    <a:pt x="12528" y="199018"/>
                  </a:lnTo>
                  <a:cubicBezTo>
                    <a:pt x="4317" y="199018"/>
                    <a:pt x="145" y="194663"/>
                    <a:pt x="0" y="185953"/>
                  </a:cubicBezTo>
                  <a:cubicBezTo>
                    <a:pt x="0" y="185700"/>
                    <a:pt x="0" y="185523"/>
                    <a:pt x="0" y="185415"/>
                  </a:cubicBezTo>
                  <a:cubicBezTo>
                    <a:pt x="0" y="176667"/>
                    <a:pt x="4140" y="172296"/>
                    <a:pt x="12420" y="172296"/>
                  </a:cubicBezTo>
                  <a:lnTo>
                    <a:pt x="223398" y="172296"/>
                  </a:lnTo>
                  <a:cubicBezTo>
                    <a:pt x="231463" y="172296"/>
                    <a:pt x="235496" y="176329"/>
                    <a:pt x="235496" y="184393"/>
                  </a:cubicBezTo>
                  <a:lnTo>
                    <a:pt x="235496" y="255365"/>
                  </a:lnTo>
                  <a:cubicBezTo>
                    <a:pt x="235469" y="256225"/>
                    <a:pt x="236152" y="256945"/>
                    <a:pt x="237012" y="256967"/>
                  </a:cubicBezTo>
                  <a:cubicBezTo>
                    <a:pt x="237329" y="256978"/>
                    <a:pt x="237646" y="256886"/>
                    <a:pt x="237915" y="256709"/>
                  </a:cubicBezTo>
                  <a:lnTo>
                    <a:pt x="410182" y="149069"/>
                  </a:lnTo>
                  <a:cubicBezTo>
                    <a:pt x="410978" y="148553"/>
                    <a:pt x="411247" y="147521"/>
                    <a:pt x="410784" y="146752"/>
                  </a:cubicBezTo>
                  <a:cubicBezTo>
                    <a:pt x="410650" y="146531"/>
                    <a:pt x="410462" y="146349"/>
                    <a:pt x="410236" y="146220"/>
                  </a:cubicBezTo>
                  <a:lnTo>
                    <a:pt x="237431" y="39978"/>
                  </a:lnTo>
                  <a:cubicBezTo>
                    <a:pt x="236851" y="39621"/>
                    <a:pt x="236087" y="39804"/>
                    <a:pt x="235732" y="40387"/>
                  </a:cubicBezTo>
                  <a:cubicBezTo>
                    <a:pt x="235619" y="40571"/>
                    <a:pt x="235555" y="40783"/>
                    <a:pt x="235550" y="40999"/>
                  </a:cubicBezTo>
                  <a:lnTo>
                    <a:pt x="235442" y="94281"/>
                  </a:lnTo>
                  <a:cubicBezTo>
                    <a:pt x="235442" y="98906"/>
                    <a:pt x="230899" y="104352"/>
                    <a:pt x="223829" y="108207"/>
                  </a:cubicBezTo>
                  <a:cubicBezTo>
                    <a:pt x="223468" y="108384"/>
                    <a:pt x="220855" y="107094"/>
                    <a:pt x="215979" y="104336"/>
                  </a:cubicBezTo>
                  <a:cubicBezTo>
                    <a:pt x="211462" y="101755"/>
                    <a:pt x="209134" y="97866"/>
                    <a:pt x="208989" y="92668"/>
                  </a:cubicBezTo>
                  <a:cubicBezTo>
                    <a:pt x="208414" y="68438"/>
                    <a:pt x="208328" y="43436"/>
                    <a:pt x="208720" y="17665"/>
                  </a:cubicBezTo>
                  <a:cubicBezTo>
                    <a:pt x="208790" y="12467"/>
                    <a:pt x="209328" y="8955"/>
                    <a:pt x="210333" y="7127"/>
                  </a:cubicBezTo>
                  <a:cubicBezTo>
                    <a:pt x="216032" y="-2928"/>
                    <a:pt x="224205" y="-938"/>
                    <a:pt x="232861" y="4492"/>
                  </a:cubicBezTo>
                  <a:cubicBezTo>
                    <a:pt x="306161" y="50086"/>
                    <a:pt x="378729" y="95679"/>
                    <a:pt x="450560" y="141273"/>
                  </a:cubicBezTo>
                  <a:close/>
                </a:path>
              </a:pathLst>
            </a:custGeom>
            <a:grpFill/>
            <a:ln w="5336" cap="flat">
              <a:noFill/>
              <a:prstDash val="solid"/>
              <a:miter/>
            </a:ln>
          </p:spPr>
          <p:txBody>
            <a:bodyPr rtlCol="0" anchor="ctr"/>
            <a:lstStyle/>
            <a:p>
              <a:endParaRPr lang="en-US" dirty="0"/>
            </a:p>
          </p:txBody>
        </p:sp>
        <p:sp>
          <p:nvSpPr>
            <p:cNvPr id="18" name="Forme libre : forme 55">
              <a:extLst>
                <a:ext uri="{FF2B5EF4-FFF2-40B4-BE49-F238E27FC236}">
                  <a16:creationId xmlns:a16="http://schemas.microsoft.com/office/drawing/2014/main" id="{7E97BCC5-BA52-A7A0-DC98-C86DB4BFF7E6}"/>
                </a:ext>
              </a:extLst>
            </p:cNvPr>
            <p:cNvSpPr/>
            <p:nvPr/>
          </p:nvSpPr>
          <p:spPr>
            <a:xfrm>
              <a:off x="3743448" y="3731881"/>
              <a:ext cx="455546" cy="290749"/>
            </a:xfrm>
            <a:custGeom>
              <a:avLst/>
              <a:gdLst>
                <a:gd name="connsiteX0" fmla="*/ 241195 w 455546"/>
                <a:gd name="connsiteY0" fmla="*/ 41701 h 290749"/>
                <a:gd name="connsiteX1" fmla="*/ 241141 w 455546"/>
                <a:gd name="connsiteY1" fmla="*/ 89123 h 290749"/>
                <a:gd name="connsiteX2" fmla="*/ 232055 w 455546"/>
                <a:gd name="connsiteY2" fmla="*/ 107027 h 290749"/>
                <a:gd name="connsiteX3" fmla="*/ 227162 w 455546"/>
                <a:gd name="connsiteY3" fmla="*/ 107833 h 290749"/>
                <a:gd name="connsiteX4" fmla="*/ 216248 w 455546"/>
                <a:gd name="connsiteY4" fmla="*/ 100736 h 290749"/>
                <a:gd name="connsiteX5" fmla="*/ 214043 w 455546"/>
                <a:gd name="connsiteY5" fmla="*/ 95844 h 290749"/>
                <a:gd name="connsiteX6" fmla="*/ 214043 w 455546"/>
                <a:gd name="connsiteY6" fmla="*/ 12990 h 290749"/>
                <a:gd name="connsiteX7" fmla="*/ 226969 w 455546"/>
                <a:gd name="connsiteY7" fmla="*/ 0 h 290749"/>
                <a:gd name="connsiteX8" fmla="*/ 233776 w 455546"/>
                <a:gd name="connsiteY8" fmla="*/ 1914 h 290749"/>
                <a:gd name="connsiteX9" fmla="*/ 448948 w 455546"/>
                <a:gd name="connsiteY9" fmla="*/ 134233 h 290749"/>
                <a:gd name="connsiteX10" fmla="*/ 453486 w 455546"/>
                <a:gd name="connsiteY10" fmla="*/ 153320 h 290749"/>
                <a:gd name="connsiteX11" fmla="*/ 448894 w 455546"/>
                <a:gd name="connsiteY11" fmla="*/ 157890 h 290749"/>
                <a:gd name="connsiteX12" fmla="*/ 235657 w 455546"/>
                <a:gd name="connsiteY12" fmla="*/ 288165 h 290749"/>
                <a:gd name="connsiteX13" fmla="*/ 213667 w 455546"/>
                <a:gd name="connsiteY13" fmla="*/ 272842 h 290749"/>
                <a:gd name="connsiteX14" fmla="*/ 213559 w 455546"/>
                <a:gd name="connsiteY14" fmla="*/ 201763 h 290749"/>
                <a:gd name="connsiteX15" fmla="*/ 210925 w 455546"/>
                <a:gd name="connsiteY15" fmla="*/ 199236 h 290749"/>
                <a:gd name="connsiteX16" fmla="*/ 13764 w 455546"/>
                <a:gd name="connsiteY16" fmla="*/ 199182 h 290749"/>
                <a:gd name="connsiteX17" fmla="*/ 0 w 455546"/>
                <a:gd name="connsiteY17" fmla="*/ 186117 h 290749"/>
                <a:gd name="connsiteX18" fmla="*/ 0 w 455546"/>
                <a:gd name="connsiteY18" fmla="*/ 185633 h 290749"/>
                <a:gd name="connsiteX19" fmla="*/ 12420 w 455546"/>
                <a:gd name="connsiteY19" fmla="*/ 172406 h 290749"/>
                <a:gd name="connsiteX20" fmla="*/ 215441 w 455546"/>
                <a:gd name="connsiteY20" fmla="*/ 172406 h 290749"/>
                <a:gd name="connsiteX21" fmla="*/ 220818 w 455546"/>
                <a:gd name="connsiteY21" fmla="*/ 170955 h 290749"/>
                <a:gd name="connsiteX22" fmla="*/ 239098 w 455546"/>
                <a:gd name="connsiteY22" fmla="*/ 175310 h 290749"/>
                <a:gd name="connsiteX23" fmla="*/ 240873 w 455546"/>
                <a:gd name="connsiteY23" fmla="*/ 180203 h 290749"/>
                <a:gd name="connsiteX24" fmla="*/ 240873 w 455546"/>
                <a:gd name="connsiteY24" fmla="*/ 250260 h 290749"/>
                <a:gd name="connsiteX25" fmla="*/ 243400 w 455546"/>
                <a:gd name="connsiteY25" fmla="*/ 251712 h 290749"/>
                <a:gd name="connsiteX26" fmla="*/ 414107 w 455546"/>
                <a:gd name="connsiteY26" fmla="*/ 147567 h 290749"/>
                <a:gd name="connsiteX27" fmla="*/ 414107 w 455546"/>
                <a:gd name="connsiteY27" fmla="*/ 144287 h 290749"/>
                <a:gd name="connsiteX28" fmla="*/ 244421 w 455546"/>
                <a:gd name="connsiteY28" fmla="*/ 39981 h 290749"/>
                <a:gd name="connsiteX29" fmla="*/ 241195 w 455546"/>
                <a:gd name="connsiteY29" fmla="*/ 41701 h 29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55546" h="290749">
                  <a:moveTo>
                    <a:pt x="241195" y="41701"/>
                  </a:moveTo>
                  <a:cubicBezTo>
                    <a:pt x="240658" y="54352"/>
                    <a:pt x="240641" y="70159"/>
                    <a:pt x="241141" y="89123"/>
                  </a:cubicBezTo>
                  <a:cubicBezTo>
                    <a:pt x="241319" y="95752"/>
                    <a:pt x="238292" y="101720"/>
                    <a:pt x="232055" y="107027"/>
                  </a:cubicBezTo>
                  <a:cubicBezTo>
                    <a:pt x="230700" y="108188"/>
                    <a:pt x="228818" y="108495"/>
                    <a:pt x="227162" y="107833"/>
                  </a:cubicBezTo>
                  <a:cubicBezTo>
                    <a:pt x="223576" y="106398"/>
                    <a:pt x="219941" y="104032"/>
                    <a:pt x="216248" y="100736"/>
                  </a:cubicBezTo>
                  <a:cubicBezTo>
                    <a:pt x="214780" y="99446"/>
                    <a:pt x="214043" y="97817"/>
                    <a:pt x="214043" y="95844"/>
                  </a:cubicBezTo>
                  <a:lnTo>
                    <a:pt x="214043" y="12990"/>
                  </a:lnTo>
                  <a:cubicBezTo>
                    <a:pt x="214027" y="5834"/>
                    <a:pt x="219812" y="16"/>
                    <a:pt x="226969" y="0"/>
                  </a:cubicBezTo>
                  <a:cubicBezTo>
                    <a:pt x="229372" y="-5"/>
                    <a:pt x="231727" y="656"/>
                    <a:pt x="233776" y="1914"/>
                  </a:cubicBezTo>
                  <a:lnTo>
                    <a:pt x="448948" y="134233"/>
                  </a:lnTo>
                  <a:cubicBezTo>
                    <a:pt x="455469" y="138249"/>
                    <a:pt x="457502" y="146792"/>
                    <a:pt x="453486" y="153320"/>
                  </a:cubicBezTo>
                  <a:cubicBezTo>
                    <a:pt x="452340" y="155185"/>
                    <a:pt x="450765" y="156750"/>
                    <a:pt x="448894" y="157890"/>
                  </a:cubicBezTo>
                  <a:cubicBezTo>
                    <a:pt x="318527" y="237286"/>
                    <a:pt x="247448" y="280708"/>
                    <a:pt x="235657" y="288165"/>
                  </a:cubicBezTo>
                  <a:cubicBezTo>
                    <a:pt x="223452" y="295854"/>
                    <a:pt x="212860" y="285100"/>
                    <a:pt x="213667" y="272842"/>
                  </a:cubicBezTo>
                  <a:cubicBezTo>
                    <a:pt x="215710" y="242840"/>
                    <a:pt x="214151" y="216495"/>
                    <a:pt x="213559" y="201763"/>
                  </a:cubicBezTo>
                  <a:cubicBezTo>
                    <a:pt x="213490" y="200080"/>
                    <a:pt x="212608" y="199236"/>
                    <a:pt x="210925" y="199236"/>
                  </a:cubicBezTo>
                  <a:lnTo>
                    <a:pt x="13764" y="199182"/>
                  </a:lnTo>
                  <a:cubicBezTo>
                    <a:pt x="4696" y="199182"/>
                    <a:pt x="108" y="194827"/>
                    <a:pt x="0" y="186117"/>
                  </a:cubicBezTo>
                  <a:cubicBezTo>
                    <a:pt x="0" y="185832"/>
                    <a:pt x="0" y="185671"/>
                    <a:pt x="0" y="185633"/>
                  </a:cubicBezTo>
                  <a:cubicBezTo>
                    <a:pt x="-36" y="176815"/>
                    <a:pt x="4104" y="172406"/>
                    <a:pt x="12420" y="172406"/>
                  </a:cubicBezTo>
                  <a:lnTo>
                    <a:pt x="215441" y="172406"/>
                  </a:lnTo>
                  <a:cubicBezTo>
                    <a:pt x="217307" y="172406"/>
                    <a:pt x="219097" y="171923"/>
                    <a:pt x="220818" y="170955"/>
                  </a:cubicBezTo>
                  <a:cubicBezTo>
                    <a:pt x="227630" y="167229"/>
                    <a:pt x="233722" y="168681"/>
                    <a:pt x="239098" y="175310"/>
                  </a:cubicBezTo>
                  <a:cubicBezTo>
                    <a:pt x="240281" y="176745"/>
                    <a:pt x="240873" y="178375"/>
                    <a:pt x="240873" y="180203"/>
                  </a:cubicBezTo>
                  <a:lnTo>
                    <a:pt x="240873" y="250260"/>
                  </a:lnTo>
                  <a:cubicBezTo>
                    <a:pt x="240873" y="252265"/>
                    <a:pt x="241717" y="252749"/>
                    <a:pt x="243400" y="251712"/>
                  </a:cubicBezTo>
                  <a:lnTo>
                    <a:pt x="414107" y="147567"/>
                  </a:lnTo>
                  <a:cubicBezTo>
                    <a:pt x="415898" y="146491"/>
                    <a:pt x="415898" y="145400"/>
                    <a:pt x="414107" y="144287"/>
                  </a:cubicBezTo>
                  <a:lnTo>
                    <a:pt x="244421" y="39981"/>
                  </a:lnTo>
                  <a:cubicBezTo>
                    <a:pt x="242378" y="38690"/>
                    <a:pt x="241303" y="39265"/>
                    <a:pt x="241195" y="41701"/>
                  </a:cubicBezTo>
                  <a:close/>
                </a:path>
              </a:pathLst>
            </a:custGeom>
            <a:grpFill/>
            <a:ln w="5336" cap="flat">
              <a:noFill/>
              <a:prstDash val="solid"/>
              <a:miter/>
            </a:ln>
          </p:spPr>
          <p:txBody>
            <a:bodyPr rtlCol="0" anchor="ctr"/>
            <a:lstStyle/>
            <a:p>
              <a:endParaRPr lang="en-US" dirty="0"/>
            </a:p>
          </p:txBody>
        </p:sp>
        <p:sp>
          <p:nvSpPr>
            <p:cNvPr id="21" name="Forme libre : forme 56">
              <a:extLst>
                <a:ext uri="{FF2B5EF4-FFF2-40B4-BE49-F238E27FC236}">
                  <a16:creationId xmlns:a16="http://schemas.microsoft.com/office/drawing/2014/main" id="{200B6CDC-91DD-873D-3465-3E094B7FD545}"/>
                </a:ext>
              </a:extLst>
            </p:cNvPr>
            <p:cNvSpPr/>
            <p:nvPr/>
          </p:nvSpPr>
          <p:spPr>
            <a:xfrm>
              <a:off x="4103681" y="3957462"/>
              <a:ext cx="450560" cy="290874"/>
            </a:xfrm>
            <a:custGeom>
              <a:avLst/>
              <a:gdLst>
                <a:gd name="connsiteX0" fmla="*/ 450560 w 450560"/>
                <a:gd name="connsiteY0" fmla="*/ 138394 h 290874"/>
                <a:gd name="connsiteX1" fmla="*/ 450560 w 450560"/>
                <a:gd name="connsiteY1" fmla="*/ 147857 h 290874"/>
                <a:gd name="connsiteX2" fmla="*/ 446367 w 450560"/>
                <a:gd name="connsiteY2" fmla="*/ 154954 h 290874"/>
                <a:gd name="connsiteX3" fmla="*/ 225818 w 450560"/>
                <a:gd name="connsiteY3" fmla="*/ 290875 h 290874"/>
                <a:gd name="connsiteX4" fmla="*/ 218237 w 450560"/>
                <a:gd name="connsiteY4" fmla="*/ 290875 h 290874"/>
                <a:gd name="connsiteX5" fmla="*/ 208613 w 450560"/>
                <a:gd name="connsiteY5" fmla="*/ 275390 h 290874"/>
                <a:gd name="connsiteX6" fmla="*/ 208666 w 450560"/>
                <a:gd name="connsiteY6" fmla="*/ 200978 h 290874"/>
                <a:gd name="connsiteX7" fmla="*/ 207161 w 450560"/>
                <a:gd name="connsiteY7" fmla="*/ 199526 h 290874"/>
                <a:gd name="connsiteX8" fmla="*/ 12528 w 450560"/>
                <a:gd name="connsiteY8" fmla="*/ 199365 h 290874"/>
                <a:gd name="connsiteX9" fmla="*/ 0 w 450560"/>
                <a:gd name="connsiteY9" fmla="*/ 186246 h 290874"/>
                <a:gd name="connsiteX10" fmla="*/ 0 w 450560"/>
                <a:gd name="connsiteY10" fmla="*/ 185708 h 290874"/>
                <a:gd name="connsiteX11" fmla="*/ 13764 w 450560"/>
                <a:gd name="connsiteY11" fmla="*/ 172643 h 290874"/>
                <a:gd name="connsiteX12" fmla="*/ 210064 w 450560"/>
                <a:gd name="connsiteY12" fmla="*/ 172536 h 290874"/>
                <a:gd name="connsiteX13" fmla="*/ 215387 w 450560"/>
                <a:gd name="connsiteY13" fmla="*/ 171245 h 290874"/>
                <a:gd name="connsiteX14" fmla="*/ 233775 w 450560"/>
                <a:gd name="connsiteY14" fmla="*/ 175546 h 290874"/>
                <a:gd name="connsiteX15" fmla="*/ 235496 w 450560"/>
                <a:gd name="connsiteY15" fmla="*/ 180439 h 290874"/>
                <a:gd name="connsiteX16" fmla="*/ 235496 w 450560"/>
                <a:gd name="connsiteY16" fmla="*/ 250658 h 290874"/>
                <a:gd name="connsiteX17" fmla="*/ 238561 w 450560"/>
                <a:gd name="connsiteY17" fmla="*/ 252378 h 290874"/>
                <a:gd name="connsiteX18" fmla="*/ 408838 w 450560"/>
                <a:gd name="connsiteY18" fmla="*/ 145921 h 290874"/>
                <a:gd name="connsiteX19" fmla="*/ 408838 w 450560"/>
                <a:gd name="connsiteY19" fmla="*/ 144093 h 290874"/>
                <a:gd name="connsiteX20" fmla="*/ 239259 w 450560"/>
                <a:gd name="connsiteY20" fmla="*/ 39787 h 290874"/>
                <a:gd name="connsiteX21" fmla="*/ 235818 w 450560"/>
                <a:gd name="connsiteY21" fmla="*/ 41669 h 290874"/>
                <a:gd name="connsiteX22" fmla="*/ 235711 w 450560"/>
                <a:gd name="connsiteY22" fmla="*/ 82585 h 290874"/>
                <a:gd name="connsiteX23" fmla="*/ 226356 w 450560"/>
                <a:gd name="connsiteY23" fmla="*/ 102102 h 290874"/>
                <a:gd name="connsiteX24" fmla="*/ 221463 w 450560"/>
                <a:gd name="connsiteY24" fmla="*/ 102586 h 290874"/>
                <a:gd name="connsiteX25" fmla="*/ 210925 w 450560"/>
                <a:gd name="connsiteY25" fmla="*/ 95704 h 290874"/>
                <a:gd name="connsiteX26" fmla="*/ 208720 w 450560"/>
                <a:gd name="connsiteY26" fmla="*/ 90596 h 290874"/>
                <a:gd name="connsiteX27" fmla="*/ 208720 w 450560"/>
                <a:gd name="connsiteY27" fmla="*/ 12743 h 290874"/>
                <a:gd name="connsiteX28" fmla="*/ 221463 w 450560"/>
                <a:gd name="connsiteY28" fmla="*/ 0 h 290874"/>
                <a:gd name="connsiteX29" fmla="*/ 228130 w 450560"/>
                <a:gd name="connsiteY29" fmla="*/ 1882 h 290874"/>
                <a:gd name="connsiteX30" fmla="*/ 450560 w 450560"/>
                <a:gd name="connsiteY30" fmla="*/ 138394 h 29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50560" h="290874">
                  <a:moveTo>
                    <a:pt x="450560" y="138394"/>
                  </a:moveTo>
                  <a:lnTo>
                    <a:pt x="450560" y="147857"/>
                  </a:lnTo>
                  <a:cubicBezTo>
                    <a:pt x="448840" y="151943"/>
                    <a:pt x="447442" y="154309"/>
                    <a:pt x="446367" y="154954"/>
                  </a:cubicBezTo>
                  <a:cubicBezTo>
                    <a:pt x="373100" y="200403"/>
                    <a:pt x="299585" y="245711"/>
                    <a:pt x="225818" y="290875"/>
                  </a:cubicBezTo>
                  <a:lnTo>
                    <a:pt x="218237" y="290875"/>
                  </a:lnTo>
                  <a:cubicBezTo>
                    <a:pt x="212054" y="287434"/>
                    <a:pt x="208613" y="282864"/>
                    <a:pt x="208613" y="275390"/>
                  </a:cubicBezTo>
                  <a:cubicBezTo>
                    <a:pt x="208613" y="250443"/>
                    <a:pt x="208629" y="225640"/>
                    <a:pt x="208666" y="200978"/>
                  </a:cubicBezTo>
                  <a:cubicBezTo>
                    <a:pt x="208666" y="200177"/>
                    <a:pt x="207994" y="199526"/>
                    <a:pt x="207161" y="199526"/>
                  </a:cubicBezTo>
                  <a:lnTo>
                    <a:pt x="12528" y="199365"/>
                  </a:lnTo>
                  <a:cubicBezTo>
                    <a:pt x="4210" y="199365"/>
                    <a:pt x="38" y="194994"/>
                    <a:pt x="0" y="186246"/>
                  </a:cubicBezTo>
                  <a:cubicBezTo>
                    <a:pt x="0" y="186138"/>
                    <a:pt x="0" y="185961"/>
                    <a:pt x="0" y="185708"/>
                  </a:cubicBezTo>
                  <a:cubicBezTo>
                    <a:pt x="38" y="176998"/>
                    <a:pt x="4624" y="172643"/>
                    <a:pt x="13764" y="172643"/>
                  </a:cubicBezTo>
                  <a:lnTo>
                    <a:pt x="210064" y="172536"/>
                  </a:lnTo>
                  <a:cubicBezTo>
                    <a:pt x="212000" y="172536"/>
                    <a:pt x="213774" y="172105"/>
                    <a:pt x="215387" y="171245"/>
                  </a:cubicBezTo>
                  <a:cubicBezTo>
                    <a:pt x="222232" y="167482"/>
                    <a:pt x="228361" y="168917"/>
                    <a:pt x="233775" y="175546"/>
                  </a:cubicBezTo>
                  <a:cubicBezTo>
                    <a:pt x="234921" y="176982"/>
                    <a:pt x="235496" y="178611"/>
                    <a:pt x="235496" y="180439"/>
                  </a:cubicBezTo>
                  <a:lnTo>
                    <a:pt x="235496" y="250658"/>
                  </a:lnTo>
                  <a:cubicBezTo>
                    <a:pt x="235496" y="253093"/>
                    <a:pt x="236517" y="253669"/>
                    <a:pt x="238561" y="252378"/>
                  </a:cubicBezTo>
                  <a:lnTo>
                    <a:pt x="408838" y="145921"/>
                  </a:lnTo>
                  <a:cubicBezTo>
                    <a:pt x="409843" y="145314"/>
                    <a:pt x="409843" y="144701"/>
                    <a:pt x="408838" y="144093"/>
                  </a:cubicBezTo>
                  <a:lnTo>
                    <a:pt x="239259" y="39787"/>
                  </a:lnTo>
                  <a:cubicBezTo>
                    <a:pt x="237071" y="38459"/>
                    <a:pt x="235926" y="39088"/>
                    <a:pt x="235818" y="41669"/>
                  </a:cubicBezTo>
                  <a:cubicBezTo>
                    <a:pt x="235243" y="53750"/>
                    <a:pt x="235211" y="67385"/>
                    <a:pt x="235711" y="82585"/>
                  </a:cubicBezTo>
                  <a:cubicBezTo>
                    <a:pt x="235996" y="90902"/>
                    <a:pt x="232877" y="97408"/>
                    <a:pt x="226356" y="102102"/>
                  </a:cubicBezTo>
                  <a:cubicBezTo>
                    <a:pt x="224812" y="103177"/>
                    <a:pt x="223183" y="103339"/>
                    <a:pt x="221463" y="102586"/>
                  </a:cubicBezTo>
                  <a:cubicBezTo>
                    <a:pt x="217629" y="100903"/>
                    <a:pt x="214113" y="98607"/>
                    <a:pt x="210925" y="95704"/>
                  </a:cubicBezTo>
                  <a:cubicBezTo>
                    <a:pt x="209457" y="94343"/>
                    <a:pt x="208720" y="92639"/>
                    <a:pt x="208720" y="90596"/>
                  </a:cubicBezTo>
                  <a:lnTo>
                    <a:pt x="208720" y="12743"/>
                  </a:lnTo>
                  <a:cubicBezTo>
                    <a:pt x="208720" y="5705"/>
                    <a:pt x="214425" y="0"/>
                    <a:pt x="221463" y="0"/>
                  </a:cubicBezTo>
                  <a:cubicBezTo>
                    <a:pt x="223818" y="0"/>
                    <a:pt x="226124" y="651"/>
                    <a:pt x="228130" y="1882"/>
                  </a:cubicBezTo>
                  <a:lnTo>
                    <a:pt x="450560" y="138394"/>
                  </a:lnTo>
                  <a:close/>
                </a:path>
              </a:pathLst>
            </a:custGeom>
            <a:grpFill/>
            <a:ln w="5336"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4119202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11EA0-ECE0-DB71-EC44-08277BEE5F38}"/>
            </a:ext>
          </a:extLst>
        </p:cNvPr>
        <p:cNvGrpSpPr/>
        <p:nvPr/>
      </p:nvGrpSpPr>
      <p:grpSpPr>
        <a:xfrm>
          <a:off x="0" y="0"/>
          <a:ext cx="0" cy="0"/>
          <a:chOff x="0" y="0"/>
          <a:chExt cx="0" cy="0"/>
        </a:xfrm>
      </p:grpSpPr>
      <p:sp>
        <p:nvSpPr>
          <p:cNvPr id="24" name="Rectangle: Rounded Corners 48">
            <a:extLst>
              <a:ext uri="{FF2B5EF4-FFF2-40B4-BE49-F238E27FC236}">
                <a16:creationId xmlns:a16="http://schemas.microsoft.com/office/drawing/2014/main" id="{6048FEB2-48DB-29F4-4040-E1A2462845CD}"/>
              </a:ext>
            </a:extLst>
          </p:cNvPr>
          <p:cNvSpPr/>
          <p:nvPr/>
        </p:nvSpPr>
        <p:spPr>
          <a:xfrm>
            <a:off x="1529272" y="2474888"/>
            <a:ext cx="2548182" cy="1239111"/>
          </a:xfrm>
          <a:prstGeom prst="roundRect">
            <a:avLst>
              <a:gd name="adj" fmla="val 3350"/>
            </a:avLst>
          </a:prstGeom>
          <a:solidFill>
            <a:srgbClr val="E2E6EE"/>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Ins="137151" rtlCol="0" anchor="t"/>
          <a:lstStyle/>
          <a:p>
            <a:pPr marL="214302" indent="-214302" algn="r" defTabSz="685595" rtl="1">
              <a:buSzPct val="50000"/>
              <a:buFont typeface="Arial" panose="020B0604020202020204" pitchFamily="34" charset="0"/>
              <a:buChar char="•"/>
              <a:defRPr/>
            </a:pPr>
            <a:endParaRPr lang="en-US" sz="1050" dirty="0">
              <a:solidFill>
                <a:prstClr val="black"/>
              </a:solidFill>
              <a:latin typeface="Sakkal Majalla" panose="02000000000000000000" pitchFamily="2" charset="-78"/>
              <a:cs typeface="Sakkal Majalla" panose="02000000000000000000" pitchFamily="2" charset="-78"/>
            </a:endParaRPr>
          </a:p>
        </p:txBody>
      </p:sp>
      <p:sp>
        <p:nvSpPr>
          <p:cNvPr id="2" name="Slide Number Placeholder 1">
            <a:extLst>
              <a:ext uri="{FF2B5EF4-FFF2-40B4-BE49-F238E27FC236}">
                <a16:creationId xmlns:a16="http://schemas.microsoft.com/office/drawing/2014/main" id="{33625795-6B19-675D-F4C3-4A5578D92053}"/>
              </a:ext>
            </a:extLst>
          </p:cNvPr>
          <p:cNvSpPr>
            <a:spLocks noGrp="1"/>
          </p:cNvSpPr>
          <p:nvPr>
            <p:ph type="sldNum" sz="quarter" idx="4"/>
          </p:nvPr>
        </p:nvSpPr>
        <p:spPr/>
        <p:txBody>
          <a:bodyPr/>
          <a:lstStyle/>
          <a:p>
            <a:pPr marL="0" marR="0" lvl="0" indent="0" algn="r" defTabSz="171450" rtl="0" eaLnBrk="1" fontAlgn="auto" latinLnBrk="0" hangingPunct="1">
              <a:lnSpc>
                <a:spcPct val="100000"/>
              </a:lnSpc>
              <a:spcBef>
                <a:spcPts val="0"/>
              </a:spcBef>
              <a:spcAft>
                <a:spcPts val="0"/>
              </a:spcAft>
              <a:buClrTx/>
              <a:buSzTx/>
              <a:buFontTx/>
              <a:buNone/>
              <a:tabLst/>
              <a:defRPr/>
            </a:pPr>
            <a:fld id="{402EAA05-6333-46EE-AAC8-A5AD6A996142}" type="slidenum">
              <a:rPr kumimoji="0" lang="en-US" sz="1050" b="1" i="0" u="none" strike="noStrike" kern="1200" cap="none" spc="0" normalizeH="0" baseline="0" noProof="0" smtClean="0">
                <a:ln>
                  <a:noFill/>
                </a:ln>
                <a:solidFill>
                  <a:srgbClr val="768394"/>
                </a:solidFill>
                <a:effectLst/>
                <a:uLnTx/>
                <a:uFillTx/>
                <a:latin typeface="Calibri" panose="020F0502020204030204"/>
                <a:ea typeface="+mn-ea"/>
                <a:cs typeface="+mn-cs"/>
              </a:rPr>
              <a:pPr marL="0" marR="0" lvl="0" indent="0" algn="r" defTabSz="171450" rtl="0" eaLnBrk="1" fontAlgn="auto" latinLnBrk="0" hangingPunct="1">
                <a:lnSpc>
                  <a:spcPct val="100000"/>
                </a:lnSpc>
                <a:spcBef>
                  <a:spcPts val="0"/>
                </a:spcBef>
                <a:spcAft>
                  <a:spcPts val="0"/>
                </a:spcAft>
                <a:buClrTx/>
                <a:buSzTx/>
                <a:buFontTx/>
                <a:buNone/>
                <a:tabLst/>
                <a:defRPr/>
              </a:pPr>
              <a:t>40</a:t>
            </a:fld>
            <a:endParaRPr kumimoji="0" lang="en-US" sz="1050" b="1" i="0" u="none" strike="noStrike" kern="1200" cap="none" spc="0" normalizeH="0" baseline="0" noProof="0" dirty="0">
              <a:ln>
                <a:noFill/>
              </a:ln>
              <a:solidFill>
                <a:srgbClr val="768394"/>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19318B81-BFC0-B7DD-E88B-79C7C6D192F0}"/>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marL="0" marR="0" lvl="0" indent="0" algn="r" defTabSz="1828709" rtl="1" eaLnBrk="1" fontAlgn="auto" latinLnBrk="0" hangingPunct="1">
              <a:lnSpc>
                <a:spcPct val="115000"/>
              </a:lnSpc>
              <a:spcBef>
                <a:spcPct val="0"/>
              </a:spcBef>
              <a:spcAft>
                <a:spcPts val="300"/>
              </a:spcAft>
              <a:buClrTx/>
              <a:buSzTx/>
              <a:buFontTx/>
              <a:buNone/>
              <a:tabLst/>
              <a:defRPr/>
            </a:pPr>
            <a:r>
              <a:rPr kumimoji="0" lang="en-US" sz="1800" b="1" i="0" u="none" strike="noStrike" kern="100" cap="none" spc="0" normalizeH="0" baseline="0" noProof="0">
                <a:ln>
                  <a:noFill/>
                </a:ln>
                <a:solidFill>
                  <a:srgbClr val="002060"/>
                </a:solidFill>
                <a:effectLst/>
                <a:uLnTx/>
                <a:uFillTx/>
                <a:latin typeface="Aptos" panose="020B0004020202020204" pitchFamily="34" charset="0"/>
                <a:ea typeface="Aptos" panose="020B0004020202020204" pitchFamily="34" charset="0"/>
                <a:cs typeface="Sakkal Majalla" panose="02000000000000000000" pitchFamily="2" charset="-78"/>
              </a:rPr>
              <a:t>إطار الاستراتيجية</a:t>
            </a:r>
            <a:endParaRPr kumimoji="0" lang="en-US" sz="1800" b="1" i="0" u="none" strike="noStrike" kern="100" cap="none" spc="0" normalizeH="0" baseline="0" noProof="0" dirty="0">
              <a:ln>
                <a:noFill/>
              </a:ln>
              <a:solidFill>
                <a:srgbClr val="002060"/>
              </a:solidFill>
              <a:effectLst/>
              <a:uLnTx/>
              <a:uFillTx/>
              <a:latin typeface="Aptos" panose="020B0004020202020204" pitchFamily="34" charset="0"/>
              <a:ea typeface="Aptos" panose="020B0004020202020204" pitchFamily="34" charset="0"/>
              <a:cs typeface="Sakkal Majalla" panose="02000000000000000000" pitchFamily="2" charset="-78"/>
            </a:endParaRPr>
          </a:p>
        </p:txBody>
      </p:sp>
      <p:sp>
        <p:nvSpPr>
          <p:cNvPr id="4" name="Rectangle 3">
            <a:extLst>
              <a:ext uri="{FF2B5EF4-FFF2-40B4-BE49-F238E27FC236}">
                <a16:creationId xmlns:a16="http://schemas.microsoft.com/office/drawing/2014/main" id="{4176853F-DCB5-A386-BBC7-DF4D6587D994}"/>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marL="0" marR="0" lvl="0" indent="0" algn="r" defTabSz="171450" rtl="1" eaLnBrk="1" fontAlgn="auto" latinLnBrk="0" hangingPunct="1">
              <a:lnSpc>
                <a:spcPct val="100000"/>
              </a:lnSpc>
              <a:spcBef>
                <a:spcPts val="0"/>
              </a:spcBef>
              <a:spcAft>
                <a:spcPts val="0"/>
              </a:spcAft>
              <a:buClrTx/>
              <a:buSzTx/>
              <a:buFontTx/>
              <a:buNone/>
              <a:tabLst/>
              <a:defRPr/>
            </a:pPr>
            <a:endParaRPr kumimoji="0" lang="en-US" sz="253"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Rectangle: Rounded Corners 48">
            <a:extLst>
              <a:ext uri="{FF2B5EF4-FFF2-40B4-BE49-F238E27FC236}">
                <a16:creationId xmlns:a16="http://schemas.microsoft.com/office/drawing/2014/main" id="{1EF00670-B6CC-3AE3-A261-5CC809684487}"/>
              </a:ext>
            </a:extLst>
          </p:cNvPr>
          <p:cNvSpPr/>
          <p:nvPr/>
        </p:nvSpPr>
        <p:spPr>
          <a:xfrm>
            <a:off x="5244102" y="2478239"/>
            <a:ext cx="2548182" cy="1239111"/>
          </a:xfrm>
          <a:prstGeom prst="roundRect">
            <a:avLst>
              <a:gd name="adj" fmla="val 3350"/>
            </a:avLst>
          </a:prstGeom>
          <a:solidFill>
            <a:srgbClr val="E2E6EE"/>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Ins="137151" rtlCol="0" anchor="t"/>
          <a:lstStyle/>
          <a:p>
            <a:pPr marL="214302" indent="-214302" algn="r" defTabSz="685595" rtl="1">
              <a:buSzPct val="50000"/>
              <a:buFont typeface="Arial" panose="020B0604020202020204" pitchFamily="34" charset="0"/>
              <a:buChar char="•"/>
              <a:defRPr/>
            </a:pPr>
            <a:r>
              <a:rPr lang="en-US" sz="1050" dirty="0" err="1">
                <a:solidFill>
                  <a:prstClr val="black"/>
                </a:solidFill>
                <a:latin typeface="Sakkal Majalla" panose="02000000000000000000" pitchFamily="2" charset="-78"/>
                <a:cs typeface="Sakkal Majalla" panose="02000000000000000000" pitchFamily="2" charset="-78"/>
              </a:rPr>
              <a:t>قصيرة</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وواضحة</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بسيطة</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وسهلة</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الفهم</a:t>
            </a:r>
            <a:r>
              <a:rPr lang="en-US" sz="1050" dirty="0">
                <a:solidFill>
                  <a:prstClr val="black"/>
                </a:solidFill>
                <a:latin typeface="Sakkal Majalla" panose="02000000000000000000" pitchFamily="2" charset="-78"/>
                <a:cs typeface="Sakkal Majalla" panose="02000000000000000000" pitchFamily="2" charset="-78"/>
              </a:rPr>
              <a:t>.</a:t>
            </a:r>
          </a:p>
          <a:p>
            <a:pPr marL="214302" indent="-214302" algn="r" defTabSz="685595" rtl="1">
              <a:buSzPct val="50000"/>
              <a:buFont typeface="Arial" panose="020B0604020202020204" pitchFamily="34" charset="0"/>
              <a:buChar char="•"/>
              <a:defRPr/>
            </a:pPr>
            <a:r>
              <a:rPr lang="en-US" sz="1050" dirty="0" err="1">
                <a:solidFill>
                  <a:prstClr val="black"/>
                </a:solidFill>
                <a:latin typeface="Sakkal Majalla" panose="02000000000000000000" pitchFamily="2" charset="-78"/>
                <a:cs typeface="Sakkal Majalla" panose="02000000000000000000" pitchFamily="2" charset="-78"/>
              </a:rPr>
              <a:t>رؤية</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واضحة</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لشركة</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قابضة</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لها</a:t>
            </a:r>
            <a:r>
              <a:rPr lang="en-US" sz="1050" dirty="0">
                <a:solidFill>
                  <a:prstClr val="black"/>
                </a:solidFill>
                <a:latin typeface="Sakkal Majalla" panose="02000000000000000000" pitchFamily="2" charset="-78"/>
                <a:cs typeface="Sakkal Majalla" panose="02000000000000000000" pitchFamily="2" charset="-78"/>
              </a:rPr>
              <a:t> استثمارات في </a:t>
            </a:r>
            <a:r>
              <a:rPr lang="en-US" sz="1050" dirty="0" err="1">
                <a:solidFill>
                  <a:prstClr val="black"/>
                </a:solidFill>
                <a:latin typeface="Sakkal Majalla" panose="02000000000000000000" pitchFamily="2" charset="-78"/>
                <a:cs typeface="Sakkal Majalla" panose="02000000000000000000" pitchFamily="2" charset="-78"/>
              </a:rPr>
              <a:t>أكثر</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من</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قطاع</a:t>
            </a:r>
            <a:r>
              <a:rPr lang="en-US" sz="1050" dirty="0">
                <a:solidFill>
                  <a:prstClr val="black"/>
                </a:solidFill>
                <a:latin typeface="Sakkal Majalla" panose="02000000000000000000" pitchFamily="2" charset="-78"/>
                <a:cs typeface="Sakkal Majalla" panose="02000000000000000000" pitchFamily="2" charset="-78"/>
              </a:rPr>
              <a:t>.</a:t>
            </a:r>
          </a:p>
          <a:p>
            <a:pPr marL="214302" indent="-214302" algn="r" defTabSz="685595" rtl="1">
              <a:buSzPct val="50000"/>
              <a:buFont typeface="Arial" panose="020B0604020202020204" pitchFamily="34" charset="0"/>
              <a:buChar char="•"/>
              <a:defRPr/>
            </a:pPr>
            <a:r>
              <a:rPr lang="en-US" sz="1050" dirty="0" err="1">
                <a:solidFill>
                  <a:prstClr val="black"/>
                </a:solidFill>
                <a:latin typeface="Sakkal Majalla" panose="02000000000000000000" pitchFamily="2" charset="-78"/>
                <a:cs typeface="Sakkal Majalla" panose="02000000000000000000" pitchFamily="2" charset="-78"/>
              </a:rPr>
              <a:t>كلمة</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رائدة</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تفتح</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المجال</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للطموح</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والنمو</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المستقبلي</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والتوسع</a:t>
            </a:r>
            <a:r>
              <a:rPr lang="en-US" sz="1050" dirty="0">
                <a:solidFill>
                  <a:prstClr val="black"/>
                </a:solidFill>
                <a:latin typeface="Sakkal Majalla" panose="02000000000000000000" pitchFamily="2" charset="-78"/>
                <a:cs typeface="Sakkal Majalla" panose="02000000000000000000" pitchFamily="2" charset="-78"/>
              </a:rPr>
              <a:t>.</a:t>
            </a:r>
          </a:p>
        </p:txBody>
      </p:sp>
      <p:sp>
        <p:nvSpPr>
          <p:cNvPr id="6" name="Rectangle: Rounded Corners 50">
            <a:extLst>
              <a:ext uri="{FF2B5EF4-FFF2-40B4-BE49-F238E27FC236}">
                <a16:creationId xmlns:a16="http://schemas.microsoft.com/office/drawing/2014/main" id="{F921A126-B0C2-BDCC-7FEE-34BEA1D17902}"/>
              </a:ext>
            </a:extLst>
          </p:cNvPr>
          <p:cNvSpPr/>
          <p:nvPr/>
        </p:nvSpPr>
        <p:spPr>
          <a:xfrm>
            <a:off x="5244102" y="3758061"/>
            <a:ext cx="2548181" cy="782342"/>
          </a:xfrm>
          <a:prstGeom prst="roundRect">
            <a:avLst>
              <a:gd name="adj" fmla="val 3350"/>
            </a:avLst>
          </a:prstGeom>
          <a:solidFill>
            <a:srgbClr val="E2E6EE"/>
          </a:solidFill>
          <a:ln>
            <a:noFill/>
          </a:ln>
        </p:spPr>
        <p:style>
          <a:lnRef idx="2">
            <a:schemeClr val="accent1">
              <a:shade val="50000"/>
            </a:schemeClr>
          </a:lnRef>
          <a:fillRef idx="1">
            <a:schemeClr val="accent1"/>
          </a:fillRef>
          <a:effectRef idx="0">
            <a:schemeClr val="accent1"/>
          </a:effectRef>
          <a:fontRef idx="minor">
            <a:schemeClr val="lt1"/>
          </a:fontRef>
        </p:style>
        <p:txBody>
          <a:bodyPr tIns="68576" rIns="137151" rtlCol="0" anchor="t"/>
          <a:lstStyle/>
          <a:p>
            <a:pPr marL="214302" indent="-214302" algn="r" defTabSz="685595" rtl="1">
              <a:buSzPct val="50000"/>
              <a:buFont typeface="Arial" panose="020B0604020202020204" pitchFamily="34" charset="0"/>
              <a:buChar char="•"/>
              <a:defRPr/>
            </a:pPr>
            <a:r>
              <a:rPr lang="en-US" sz="1050" dirty="0" err="1">
                <a:solidFill>
                  <a:schemeClr val="bg2">
                    <a:lumMod val="50000"/>
                  </a:schemeClr>
                </a:solidFill>
                <a:latin typeface="Sakkal Majalla" panose="02000000000000000000" pitchFamily="2" charset="-78"/>
                <a:cs typeface="Sakkal Majalla" panose="02000000000000000000" pitchFamily="2" charset="-78"/>
              </a:rPr>
              <a:t>تحتاج</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ان</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تدعم</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برسالة</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تفصيلية</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اقوى</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لتوضح</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الهوية</a:t>
            </a:r>
            <a:endParaRPr lang="en-US" sz="1050" dirty="0">
              <a:solidFill>
                <a:schemeClr val="bg2">
                  <a:lumMod val="50000"/>
                </a:schemeClr>
              </a:solidFill>
              <a:latin typeface="Sakkal Majalla" panose="02000000000000000000" pitchFamily="2" charset="-78"/>
              <a:cs typeface="Sakkal Majalla" panose="02000000000000000000" pitchFamily="2" charset="-78"/>
            </a:endParaRPr>
          </a:p>
          <a:p>
            <a:pPr marL="214302" indent="-214302" algn="r" defTabSz="685595" rtl="1">
              <a:buSzPct val="50000"/>
              <a:buFont typeface="Arial" panose="020B0604020202020204" pitchFamily="34" charset="0"/>
              <a:buChar char="•"/>
              <a:defRPr/>
            </a:pPr>
            <a:r>
              <a:rPr lang="en-US" sz="1050" dirty="0" err="1">
                <a:solidFill>
                  <a:schemeClr val="bg2">
                    <a:lumMod val="50000"/>
                  </a:schemeClr>
                </a:solidFill>
                <a:latin typeface="Sakkal Majalla" panose="02000000000000000000" pitchFamily="2" charset="-78"/>
                <a:cs typeface="Sakkal Majalla" panose="02000000000000000000" pitchFamily="2" charset="-78"/>
              </a:rPr>
              <a:t>الإشارة</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إلى</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مجموعة</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استثمارية</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قد</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توحي</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بتنوع</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كبير</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مما</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قد</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يشتت</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التركيز</a:t>
            </a:r>
            <a:r>
              <a:rPr lang="en-US" sz="1050" dirty="0">
                <a:solidFill>
                  <a:schemeClr val="bg2">
                    <a:lumMod val="50000"/>
                  </a:schemeClr>
                </a:solidFill>
                <a:latin typeface="Sakkal Majalla" panose="02000000000000000000" pitchFamily="2" charset="-78"/>
                <a:cs typeface="Sakkal Majalla" panose="02000000000000000000" pitchFamily="2" charset="-78"/>
              </a:rPr>
              <a:t> الاستراتيجي </a:t>
            </a:r>
            <a:r>
              <a:rPr lang="en-US" sz="1050" dirty="0" err="1">
                <a:solidFill>
                  <a:schemeClr val="bg2">
                    <a:lumMod val="50000"/>
                  </a:schemeClr>
                </a:solidFill>
                <a:latin typeface="Sakkal Majalla" panose="02000000000000000000" pitchFamily="2" charset="-78"/>
                <a:cs typeface="Sakkal Majalla" panose="02000000000000000000" pitchFamily="2" charset="-78"/>
              </a:rPr>
              <a:t>ويضعف</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الخبرة</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المتعمقة</a:t>
            </a:r>
            <a:r>
              <a:rPr lang="en-US" sz="1050" dirty="0">
                <a:solidFill>
                  <a:schemeClr val="bg2">
                    <a:lumMod val="50000"/>
                  </a:schemeClr>
                </a:solidFill>
                <a:latin typeface="Sakkal Majalla" panose="02000000000000000000" pitchFamily="2" charset="-78"/>
                <a:cs typeface="Sakkal Majalla" panose="02000000000000000000" pitchFamily="2" charset="-78"/>
              </a:rPr>
              <a:t> في </a:t>
            </a:r>
            <a:r>
              <a:rPr lang="en-US" sz="1050" dirty="0" err="1">
                <a:solidFill>
                  <a:schemeClr val="bg2">
                    <a:lumMod val="50000"/>
                  </a:schemeClr>
                </a:solidFill>
                <a:latin typeface="Sakkal Majalla" panose="02000000000000000000" pitchFamily="2" charset="-78"/>
                <a:cs typeface="Sakkal Majalla" panose="02000000000000000000" pitchFamily="2" charset="-78"/>
              </a:rPr>
              <a:t>قطاع</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العقار</a:t>
            </a:r>
            <a:r>
              <a:rPr lang="en-US" sz="1050" dirty="0">
                <a:solidFill>
                  <a:schemeClr val="bg2">
                    <a:lumMod val="50000"/>
                  </a:schemeClr>
                </a:solidFill>
                <a:latin typeface="Sakkal Majalla" panose="02000000000000000000" pitchFamily="2" charset="-78"/>
                <a:cs typeface="Sakkal Majalla" panose="02000000000000000000" pitchFamily="2" charset="-78"/>
              </a:rPr>
              <a:t>.</a:t>
            </a:r>
          </a:p>
        </p:txBody>
      </p:sp>
      <p:sp>
        <p:nvSpPr>
          <p:cNvPr id="7" name="Cross 21">
            <a:extLst>
              <a:ext uri="{FF2B5EF4-FFF2-40B4-BE49-F238E27FC236}">
                <a16:creationId xmlns:a16="http://schemas.microsoft.com/office/drawing/2014/main" id="{7C1DBBFA-A747-1A7D-0DCF-4DD258FCE4B5}"/>
              </a:ext>
            </a:extLst>
          </p:cNvPr>
          <p:cNvSpPr/>
          <p:nvPr/>
        </p:nvSpPr>
        <p:spPr>
          <a:xfrm>
            <a:off x="7577397" y="2726671"/>
            <a:ext cx="98041" cy="95140"/>
          </a:xfrm>
          <a:prstGeom prst="plus">
            <a:avLst>
              <a:gd name="adj" fmla="val 39531"/>
            </a:avLst>
          </a:prstGeom>
          <a:solidFill>
            <a:srgbClr val="A8D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en-US" sz="1350" dirty="0">
              <a:solidFill>
                <a:srgbClr val="FFFFFF"/>
              </a:solidFill>
              <a:latin typeface="Tajawal" panose="00000500000000000000" pitchFamily="2" charset="-78"/>
              <a:cs typeface="Tajawal" panose="00000500000000000000" pitchFamily="2" charset="-78"/>
            </a:endParaRPr>
          </a:p>
        </p:txBody>
      </p:sp>
      <p:sp>
        <p:nvSpPr>
          <p:cNvPr id="8" name="Rectangle 41">
            <a:extLst>
              <a:ext uri="{FF2B5EF4-FFF2-40B4-BE49-F238E27FC236}">
                <a16:creationId xmlns:a16="http://schemas.microsoft.com/office/drawing/2014/main" id="{A567DC88-673A-06F8-9C07-4FE341EE398F}"/>
              </a:ext>
            </a:extLst>
          </p:cNvPr>
          <p:cNvSpPr/>
          <p:nvPr/>
        </p:nvSpPr>
        <p:spPr>
          <a:xfrm>
            <a:off x="7577397" y="3902729"/>
            <a:ext cx="98041" cy="26991"/>
          </a:xfrm>
          <a:prstGeom prst="rect">
            <a:avLst/>
          </a:prstGeom>
          <a:solidFill>
            <a:srgbClr val="C36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en-US" sz="1350" dirty="0">
              <a:solidFill>
                <a:schemeClr val="bg2">
                  <a:lumMod val="50000"/>
                </a:schemeClr>
              </a:solidFill>
              <a:latin typeface="Tajawal" panose="00000500000000000000" pitchFamily="2" charset="-78"/>
              <a:cs typeface="Tajawal" panose="00000500000000000000" pitchFamily="2" charset="-78"/>
            </a:endParaRPr>
          </a:p>
        </p:txBody>
      </p:sp>
      <p:sp>
        <p:nvSpPr>
          <p:cNvPr id="9" name="Rectangle 42">
            <a:extLst>
              <a:ext uri="{FF2B5EF4-FFF2-40B4-BE49-F238E27FC236}">
                <a16:creationId xmlns:a16="http://schemas.microsoft.com/office/drawing/2014/main" id="{0D1D46D9-A6DF-E681-84DD-96842A654B14}"/>
              </a:ext>
            </a:extLst>
          </p:cNvPr>
          <p:cNvSpPr/>
          <p:nvPr/>
        </p:nvSpPr>
        <p:spPr>
          <a:xfrm>
            <a:off x="7577397" y="4060891"/>
            <a:ext cx="98041" cy="26991"/>
          </a:xfrm>
          <a:prstGeom prst="rect">
            <a:avLst/>
          </a:prstGeom>
          <a:solidFill>
            <a:srgbClr val="C36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en-US" sz="1350" dirty="0">
              <a:solidFill>
                <a:schemeClr val="bg2">
                  <a:lumMod val="50000"/>
                </a:schemeClr>
              </a:solidFill>
              <a:latin typeface="Tajawal" panose="00000500000000000000" pitchFamily="2" charset="-78"/>
              <a:cs typeface="Tajawal" panose="00000500000000000000" pitchFamily="2" charset="-78"/>
            </a:endParaRPr>
          </a:p>
        </p:txBody>
      </p:sp>
      <p:sp>
        <p:nvSpPr>
          <p:cNvPr id="10" name="Cross 51">
            <a:extLst>
              <a:ext uri="{FF2B5EF4-FFF2-40B4-BE49-F238E27FC236}">
                <a16:creationId xmlns:a16="http://schemas.microsoft.com/office/drawing/2014/main" id="{C3E37B28-8ED1-AF62-53D2-D2E40F5AC24B}"/>
              </a:ext>
            </a:extLst>
          </p:cNvPr>
          <p:cNvSpPr/>
          <p:nvPr/>
        </p:nvSpPr>
        <p:spPr>
          <a:xfrm>
            <a:off x="7577397" y="2885009"/>
            <a:ext cx="98041" cy="95140"/>
          </a:xfrm>
          <a:prstGeom prst="plus">
            <a:avLst>
              <a:gd name="adj" fmla="val 39531"/>
            </a:avLst>
          </a:prstGeom>
          <a:solidFill>
            <a:srgbClr val="A8D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en-US" sz="1350" dirty="0">
              <a:solidFill>
                <a:srgbClr val="FFFFFF"/>
              </a:solidFill>
              <a:latin typeface="Tajawal" panose="00000500000000000000" pitchFamily="2" charset="-78"/>
              <a:cs typeface="Tajawal" panose="00000500000000000000" pitchFamily="2" charset="-78"/>
            </a:endParaRPr>
          </a:p>
        </p:txBody>
      </p:sp>
      <p:sp>
        <p:nvSpPr>
          <p:cNvPr id="11" name="Cross 52">
            <a:extLst>
              <a:ext uri="{FF2B5EF4-FFF2-40B4-BE49-F238E27FC236}">
                <a16:creationId xmlns:a16="http://schemas.microsoft.com/office/drawing/2014/main" id="{0407243C-F0C0-9A82-473D-E94F56D35702}"/>
              </a:ext>
            </a:extLst>
          </p:cNvPr>
          <p:cNvSpPr/>
          <p:nvPr/>
        </p:nvSpPr>
        <p:spPr>
          <a:xfrm>
            <a:off x="7577397" y="3196665"/>
            <a:ext cx="98041" cy="95140"/>
          </a:xfrm>
          <a:prstGeom prst="plus">
            <a:avLst>
              <a:gd name="adj" fmla="val 39531"/>
            </a:avLst>
          </a:prstGeom>
          <a:solidFill>
            <a:srgbClr val="A8D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en-US" sz="1350" dirty="0">
              <a:solidFill>
                <a:srgbClr val="FFFFFF"/>
              </a:solidFill>
              <a:latin typeface="Tajawal" panose="00000500000000000000" pitchFamily="2" charset="-78"/>
              <a:cs typeface="Tajawal" panose="00000500000000000000" pitchFamily="2" charset="-78"/>
            </a:endParaRPr>
          </a:p>
        </p:txBody>
      </p:sp>
      <p:sp>
        <p:nvSpPr>
          <p:cNvPr id="12" name="Rectangle: Rounded Corners 6">
            <a:extLst>
              <a:ext uri="{FF2B5EF4-FFF2-40B4-BE49-F238E27FC236}">
                <a16:creationId xmlns:a16="http://schemas.microsoft.com/office/drawing/2014/main" id="{6D8BE974-3833-D419-8260-0CC354CC93A9}"/>
              </a:ext>
            </a:extLst>
          </p:cNvPr>
          <p:cNvSpPr/>
          <p:nvPr/>
        </p:nvSpPr>
        <p:spPr>
          <a:xfrm>
            <a:off x="5244102" y="1288042"/>
            <a:ext cx="2548181" cy="902474"/>
          </a:xfrm>
          <a:prstGeom prst="roundRect">
            <a:avLst>
              <a:gd name="adj" fmla="val 9068"/>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tlCol="0" anchor="t"/>
          <a:lstStyle/>
          <a:p>
            <a:pPr algn="r" defTabSz="685595" rtl="1">
              <a:defRPr/>
            </a:pPr>
            <a:r>
              <a:rPr lang="en-US" sz="1350">
                <a:solidFill>
                  <a:schemeClr val="accent1">
                    <a:lumMod val="50000"/>
                  </a:schemeClr>
                </a:solidFill>
                <a:latin typeface="Sakkal Majalla" panose="02000000000000000000" pitchFamily="2" charset="-78"/>
                <a:cs typeface="Sakkal Majalla" panose="02000000000000000000" pitchFamily="2" charset="-78"/>
              </a:rPr>
              <a:t>مجموعة استثمارية رائدة تصنع التنوع وتبني الاستدامة</a:t>
            </a:r>
            <a:endParaRPr lang="en-US" sz="1350">
              <a:solidFill>
                <a:schemeClr val="accent1">
                  <a:lumMod val="50000"/>
                </a:schemeClr>
              </a:solidFill>
            </a:endParaRPr>
          </a:p>
          <a:p>
            <a:pPr algn="r" defTabSz="685595" rtl="1">
              <a:defRPr/>
            </a:pPr>
            <a:endParaRPr lang="en-US" sz="1350" dirty="0">
              <a:solidFill>
                <a:schemeClr val="accent1">
                  <a:lumMod val="50000"/>
                </a:schemeClr>
              </a:solidFill>
              <a:latin typeface="Sakkal Majalla" panose="02000000000000000000" pitchFamily="2" charset="-78"/>
              <a:cs typeface="Sakkal Majalla" panose="02000000000000000000" pitchFamily="2" charset="-78"/>
            </a:endParaRPr>
          </a:p>
        </p:txBody>
      </p:sp>
      <p:sp>
        <p:nvSpPr>
          <p:cNvPr id="13" name="Rectangle: Rounded Corners 19">
            <a:extLst>
              <a:ext uri="{FF2B5EF4-FFF2-40B4-BE49-F238E27FC236}">
                <a16:creationId xmlns:a16="http://schemas.microsoft.com/office/drawing/2014/main" id="{760E5113-9298-DDD5-013F-63AB2556672E}"/>
              </a:ext>
            </a:extLst>
          </p:cNvPr>
          <p:cNvSpPr/>
          <p:nvPr/>
        </p:nvSpPr>
        <p:spPr>
          <a:xfrm>
            <a:off x="5244102" y="1068518"/>
            <a:ext cx="2548181" cy="306915"/>
          </a:xfrm>
          <a:prstGeom prst="roundRect">
            <a:avLst/>
          </a:prstGeom>
          <a:solidFill>
            <a:srgbClr val="A9B3C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Ins="205727" rtlCol="0" anchor="ctr"/>
          <a:lstStyle/>
          <a:p>
            <a:pPr algn="r" defTabSz="685766">
              <a:defRPr/>
            </a:pPr>
            <a:r>
              <a:rPr lang="en-US" sz="1800" b="1">
                <a:solidFill>
                  <a:schemeClr val="accent1">
                    <a:lumMod val="50000"/>
                  </a:schemeClr>
                </a:solidFill>
                <a:latin typeface="Sakkal Majalla" panose="02000000000000000000" pitchFamily="2" charset="-78"/>
                <a:cs typeface="Sakkal Majalla" panose="02000000000000000000" pitchFamily="2" charset="-78"/>
              </a:rPr>
              <a:t>الخيار الأول</a:t>
            </a:r>
            <a:endParaRPr lang="en-US" sz="1800" b="1" dirty="0">
              <a:solidFill>
                <a:schemeClr val="accent1">
                  <a:lumMod val="50000"/>
                </a:schemeClr>
              </a:solidFill>
              <a:latin typeface="Sakkal Majalla" panose="02000000000000000000" pitchFamily="2" charset="-78"/>
              <a:cs typeface="Sakkal Majalla" panose="02000000000000000000" pitchFamily="2" charset="-78"/>
            </a:endParaRPr>
          </a:p>
        </p:txBody>
      </p:sp>
      <p:sp>
        <p:nvSpPr>
          <p:cNvPr id="14" name="نجمة: 5 نقاط 13">
            <a:extLst>
              <a:ext uri="{FF2B5EF4-FFF2-40B4-BE49-F238E27FC236}">
                <a16:creationId xmlns:a16="http://schemas.microsoft.com/office/drawing/2014/main" id="{6279193E-00F2-5041-291E-57203692D9B3}"/>
              </a:ext>
            </a:extLst>
          </p:cNvPr>
          <p:cNvSpPr/>
          <p:nvPr/>
        </p:nvSpPr>
        <p:spPr>
          <a:xfrm>
            <a:off x="5347085" y="1106592"/>
            <a:ext cx="214888" cy="216000"/>
          </a:xfrm>
          <a:prstGeom prst="star5">
            <a:avLst/>
          </a:prstGeom>
          <a:solidFill>
            <a:srgbClr val="173863"/>
          </a:solidFill>
          <a:ln w="0" cap="flat">
            <a:noFill/>
            <a:prstDash val="solid"/>
            <a:miter/>
          </a:ln>
        </p:spPr>
        <p:txBody>
          <a:bodyPr rtlCol="0" anchor="ctr"/>
          <a:lstStyle/>
          <a:p>
            <a:pPr marL="0" algn="r" defTabSz="457200" rtl="1" eaLnBrk="1" latinLnBrk="0" hangingPunct="1"/>
            <a:endParaRPr lang="en-US" dirty="0"/>
          </a:p>
        </p:txBody>
      </p:sp>
      <p:sp>
        <p:nvSpPr>
          <p:cNvPr id="15" name="Rectangle: Rounded Corners 48">
            <a:extLst>
              <a:ext uri="{FF2B5EF4-FFF2-40B4-BE49-F238E27FC236}">
                <a16:creationId xmlns:a16="http://schemas.microsoft.com/office/drawing/2014/main" id="{445A09C4-2DE5-F8E5-65DA-54C4B1314202}"/>
              </a:ext>
            </a:extLst>
          </p:cNvPr>
          <p:cNvSpPr/>
          <p:nvPr/>
        </p:nvSpPr>
        <p:spPr>
          <a:xfrm>
            <a:off x="5244102" y="2478239"/>
            <a:ext cx="2548182" cy="1239111"/>
          </a:xfrm>
          <a:prstGeom prst="roundRect">
            <a:avLst>
              <a:gd name="adj" fmla="val 3350"/>
            </a:avLst>
          </a:prstGeom>
          <a:solidFill>
            <a:srgbClr val="E2E6EE"/>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Ins="137151" rtlCol="0" anchor="t"/>
          <a:lstStyle/>
          <a:p>
            <a:pPr marL="214302" indent="-214302" algn="r" defTabSz="685595" rtl="1">
              <a:buSzPct val="50000"/>
              <a:buFont typeface="Arial" panose="020B0604020202020204" pitchFamily="34" charset="0"/>
              <a:buChar char="•"/>
              <a:defRPr/>
            </a:pPr>
            <a:endParaRPr lang="en-US" sz="1050" dirty="0">
              <a:solidFill>
                <a:prstClr val="black"/>
              </a:solidFill>
              <a:latin typeface="Sakkal Majalla" panose="02000000000000000000" pitchFamily="2" charset="-78"/>
              <a:cs typeface="Sakkal Majalla" panose="02000000000000000000" pitchFamily="2" charset="-78"/>
            </a:endParaRPr>
          </a:p>
        </p:txBody>
      </p:sp>
      <p:sp>
        <p:nvSpPr>
          <p:cNvPr id="16" name="Rectangle: Rounded Corners 50">
            <a:extLst>
              <a:ext uri="{FF2B5EF4-FFF2-40B4-BE49-F238E27FC236}">
                <a16:creationId xmlns:a16="http://schemas.microsoft.com/office/drawing/2014/main" id="{791E2E33-360B-5B91-15E9-CA75FB3C975F}"/>
              </a:ext>
            </a:extLst>
          </p:cNvPr>
          <p:cNvSpPr/>
          <p:nvPr/>
        </p:nvSpPr>
        <p:spPr>
          <a:xfrm>
            <a:off x="5244102" y="3758061"/>
            <a:ext cx="2548181" cy="782342"/>
          </a:xfrm>
          <a:prstGeom prst="roundRect">
            <a:avLst>
              <a:gd name="adj" fmla="val 3350"/>
            </a:avLst>
          </a:prstGeom>
          <a:solidFill>
            <a:srgbClr val="E2E6EE"/>
          </a:solidFill>
          <a:ln>
            <a:noFill/>
          </a:ln>
        </p:spPr>
        <p:style>
          <a:lnRef idx="2">
            <a:schemeClr val="accent1">
              <a:shade val="50000"/>
            </a:schemeClr>
          </a:lnRef>
          <a:fillRef idx="1">
            <a:schemeClr val="accent1"/>
          </a:fillRef>
          <a:effectRef idx="0">
            <a:schemeClr val="accent1"/>
          </a:effectRef>
          <a:fontRef idx="minor">
            <a:schemeClr val="lt1"/>
          </a:fontRef>
        </p:style>
        <p:txBody>
          <a:bodyPr tIns="68576" rIns="137151" rtlCol="0" anchor="t"/>
          <a:lstStyle/>
          <a:p>
            <a:pPr marL="214302" indent="-214302" algn="r" defTabSz="685595" rtl="1">
              <a:buSzPct val="50000"/>
              <a:buFont typeface="Arial" panose="020B0604020202020204" pitchFamily="34" charset="0"/>
              <a:buChar char="•"/>
              <a:defRPr/>
            </a:pPr>
            <a:endParaRPr lang="en-US" sz="1050" dirty="0">
              <a:solidFill>
                <a:schemeClr val="bg2">
                  <a:lumMod val="50000"/>
                </a:schemeClr>
              </a:solidFill>
              <a:latin typeface="Sakkal Majalla" panose="02000000000000000000" pitchFamily="2" charset="-78"/>
              <a:cs typeface="Sakkal Majalla" panose="02000000000000000000" pitchFamily="2" charset="-78"/>
            </a:endParaRPr>
          </a:p>
        </p:txBody>
      </p:sp>
      <p:sp>
        <p:nvSpPr>
          <p:cNvPr id="17" name="Cross 21">
            <a:extLst>
              <a:ext uri="{FF2B5EF4-FFF2-40B4-BE49-F238E27FC236}">
                <a16:creationId xmlns:a16="http://schemas.microsoft.com/office/drawing/2014/main" id="{3F21A369-AB38-FB82-1D6E-2B3AF7F6BBF0}"/>
              </a:ext>
            </a:extLst>
          </p:cNvPr>
          <p:cNvSpPr/>
          <p:nvPr/>
        </p:nvSpPr>
        <p:spPr>
          <a:xfrm>
            <a:off x="7577397" y="2726671"/>
            <a:ext cx="98041" cy="95140"/>
          </a:xfrm>
          <a:prstGeom prst="plus">
            <a:avLst>
              <a:gd name="adj" fmla="val 39531"/>
            </a:avLst>
          </a:prstGeom>
          <a:solidFill>
            <a:srgbClr val="A8D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en-US" sz="1350" dirty="0">
              <a:solidFill>
                <a:srgbClr val="FFFFFF"/>
              </a:solidFill>
              <a:latin typeface="Tajawal" panose="00000500000000000000" pitchFamily="2" charset="-78"/>
              <a:cs typeface="Tajawal" panose="00000500000000000000" pitchFamily="2" charset="-78"/>
            </a:endParaRPr>
          </a:p>
        </p:txBody>
      </p:sp>
      <p:sp>
        <p:nvSpPr>
          <p:cNvPr id="18" name="Rectangle 41">
            <a:extLst>
              <a:ext uri="{FF2B5EF4-FFF2-40B4-BE49-F238E27FC236}">
                <a16:creationId xmlns:a16="http://schemas.microsoft.com/office/drawing/2014/main" id="{BE557F9A-F0A2-B5AC-10C1-3FDC007DF8A0}"/>
              </a:ext>
            </a:extLst>
          </p:cNvPr>
          <p:cNvSpPr/>
          <p:nvPr/>
        </p:nvSpPr>
        <p:spPr>
          <a:xfrm>
            <a:off x="7577397" y="3902729"/>
            <a:ext cx="98041" cy="26991"/>
          </a:xfrm>
          <a:prstGeom prst="rect">
            <a:avLst/>
          </a:prstGeom>
          <a:solidFill>
            <a:srgbClr val="C36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en-US" sz="1350" dirty="0">
              <a:solidFill>
                <a:schemeClr val="bg2">
                  <a:lumMod val="50000"/>
                </a:schemeClr>
              </a:solidFill>
              <a:latin typeface="Tajawal" panose="00000500000000000000" pitchFamily="2" charset="-78"/>
              <a:cs typeface="Tajawal" panose="00000500000000000000" pitchFamily="2" charset="-78"/>
            </a:endParaRPr>
          </a:p>
        </p:txBody>
      </p:sp>
      <p:sp>
        <p:nvSpPr>
          <p:cNvPr id="19" name="Cross 51">
            <a:extLst>
              <a:ext uri="{FF2B5EF4-FFF2-40B4-BE49-F238E27FC236}">
                <a16:creationId xmlns:a16="http://schemas.microsoft.com/office/drawing/2014/main" id="{73A2B3CF-0174-CA81-44FA-6F7839A1BA8E}"/>
              </a:ext>
            </a:extLst>
          </p:cNvPr>
          <p:cNvSpPr/>
          <p:nvPr/>
        </p:nvSpPr>
        <p:spPr>
          <a:xfrm>
            <a:off x="7577397" y="3039950"/>
            <a:ext cx="98041" cy="95140"/>
          </a:xfrm>
          <a:prstGeom prst="plus">
            <a:avLst>
              <a:gd name="adj" fmla="val 39531"/>
            </a:avLst>
          </a:prstGeom>
          <a:solidFill>
            <a:srgbClr val="A8D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en-US" sz="1350" dirty="0">
              <a:solidFill>
                <a:srgbClr val="FFFFFF"/>
              </a:solidFill>
              <a:latin typeface="Tajawal" panose="00000500000000000000" pitchFamily="2" charset="-78"/>
              <a:cs typeface="Tajawal" panose="00000500000000000000" pitchFamily="2" charset="-78"/>
            </a:endParaRPr>
          </a:p>
        </p:txBody>
      </p:sp>
      <p:sp>
        <p:nvSpPr>
          <p:cNvPr id="20" name="Cross 52">
            <a:extLst>
              <a:ext uri="{FF2B5EF4-FFF2-40B4-BE49-F238E27FC236}">
                <a16:creationId xmlns:a16="http://schemas.microsoft.com/office/drawing/2014/main" id="{37DFBFCA-230E-93BD-D92A-65F7D5C95D67}"/>
              </a:ext>
            </a:extLst>
          </p:cNvPr>
          <p:cNvSpPr/>
          <p:nvPr/>
        </p:nvSpPr>
        <p:spPr>
          <a:xfrm>
            <a:off x="7577397" y="3196665"/>
            <a:ext cx="98041" cy="95140"/>
          </a:xfrm>
          <a:prstGeom prst="plus">
            <a:avLst>
              <a:gd name="adj" fmla="val 39531"/>
            </a:avLst>
          </a:prstGeom>
          <a:solidFill>
            <a:srgbClr val="A8D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en-US" sz="1350" dirty="0">
              <a:solidFill>
                <a:srgbClr val="FFFFFF"/>
              </a:solidFill>
              <a:latin typeface="Tajawal" panose="00000500000000000000" pitchFamily="2" charset="-78"/>
              <a:cs typeface="Tajawal" panose="00000500000000000000" pitchFamily="2" charset="-78"/>
            </a:endParaRPr>
          </a:p>
        </p:txBody>
      </p:sp>
      <p:sp>
        <p:nvSpPr>
          <p:cNvPr id="21" name="Rectangle: Rounded Corners 6">
            <a:extLst>
              <a:ext uri="{FF2B5EF4-FFF2-40B4-BE49-F238E27FC236}">
                <a16:creationId xmlns:a16="http://schemas.microsoft.com/office/drawing/2014/main" id="{AF3905C5-5FB6-07D9-7FA3-27E3E37A0B09}"/>
              </a:ext>
            </a:extLst>
          </p:cNvPr>
          <p:cNvSpPr/>
          <p:nvPr/>
        </p:nvSpPr>
        <p:spPr>
          <a:xfrm>
            <a:off x="5244101" y="1272201"/>
            <a:ext cx="2548181" cy="902474"/>
          </a:xfrm>
          <a:prstGeom prst="roundRect">
            <a:avLst>
              <a:gd name="adj" fmla="val 9068"/>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tlCol="0" anchor="t"/>
          <a:lstStyle/>
          <a:p>
            <a:pPr algn="r" defTabSz="685595" rtl="1">
              <a:defRPr/>
            </a:pPr>
            <a:endParaRPr lang="en-US" sz="1200" dirty="0">
              <a:solidFill>
                <a:schemeClr val="accent1">
                  <a:lumMod val="50000"/>
                </a:schemeClr>
              </a:solidFill>
              <a:latin typeface="Sakkal Majalla" panose="02000000000000000000" pitchFamily="2" charset="-78"/>
              <a:cs typeface="Sakkal Majalla" panose="02000000000000000000" pitchFamily="2" charset="-78"/>
            </a:endParaRPr>
          </a:p>
        </p:txBody>
      </p:sp>
      <p:sp>
        <p:nvSpPr>
          <p:cNvPr id="22" name="Rectangle: Rounded Corners 19">
            <a:extLst>
              <a:ext uri="{FF2B5EF4-FFF2-40B4-BE49-F238E27FC236}">
                <a16:creationId xmlns:a16="http://schemas.microsoft.com/office/drawing/2014/main" id="{AE36926B-D90A-BE6E-80DA-D98C4DE6F560}"/>
              </a:ext>
            </a:extLst>
          </p:cNvPr>
          <p:cNvSpPr/>
          <p:nvPr/>
        </p:nvSpPr>
        <p:spPr>
          <a:xfrm>
            <a:off x="5244102" y="1068518"/>
            <a:ext cx="2548181" cy="306915"/>
          </a:xfrm>
          <a:prstGeom prst="roundRect">
            <a:avLst/>
          </a:prstGeom>
          <a:solidFill>
            <a:srgbClr val="A9B3C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Ins="205727" rtlCol="0" anchor="ctr"/>
          <a:lstStyle/>
          <a:p>
            <a:pPr algn="r" defTabSz="685766">
              <a:defRPr/>
            </a:pPr>
            <a:r>
              <a:rPr lang="en-US" sz="1800" b="1">
                <a:solidFill>
                  <a:schemeClr val="accent1">
                    <a:lumMod val="50000"/>
                  </a:schemeClr>
                </a:solidFill>
                <a:latin typeface="Sakkal Majalla" panose="02000000000000000000" pitchFamily="2" charset="-78"/>
                <a:cs typeface="Sakkal Majalla" panose="02000000000000000000" pitchFamily="2" charset="-78"/>
              </a:rPr>
              <a:t>الخيارات المقترحة–الرؤية-</a:t>
            </a:r>
            <a:endParaRPr lang="en-US" sz="1800" b="1" dirty="0">
              <a:solidFill>
                <a:schemeClr val="accent1">
                  <a:lumMod val="50000"/>
                </a:schemeClr>
              </a:solidFill>
              <a:latin typeface="Sakkal Majalla" panose="02000000000000000000" pitchFamily="2" charset="-78"/>
              <a:cs typeface="Sakkal Majalla" panose="02000000000000000000" pitchFamily="2" charset="-78"/>
            </a:endParaRPr>
          </a:p>
        </p:txBody>
      </p:sp>
      <p:sp>
        <p:nvSpPr>
          <p:cNvPr id="23" name="Rectangle: Rounded Corners 46">
            <a:extLst>
              <a:ext uri="{FF2B5EF4-FFF2-40B4-BE49-F238E27FC236}">
                <a16:creationId xmlns:a16="http://schemas.microsoft.com/office/drawing/2014/main" id="{E49E0C87-5A5E-5949-2DC8-EE75E840E4A5}"/>
              </a:ext>
            </a:extLst>
          </p:cNvPr>
          <p:cNvSpPr/>
          <p:nvPr/>
        </p:nvSpPr>
        <p:spPr>
          <a:xfrm>
            <a:off x="1529271" y="2171324"/>
            <a:ext cx="6263012" cy="306915"/>
          </a:xfrm>
          <a:prstGeom prst="roundRect">
            <a:avLst/>
          </a:prstGeom>
          <a:solidFill>
            <a:srgbClr val="173863"/>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Ins="205727" rtlCol="0" anchor="ctr"/>
          <a:lstStyle/>
          <a:p>
            <a:pPr algn="r" defTabSz="685766">
              <a:defRPr/>
            </a:pPr>
            <a:r>
              <a:rPr lang="en-US" sz="1800" b="1">
                <a:solidFill>
                  <a:schemeClr val="bg1"/>
                </a:solidFill>
                <a:latin typeface="Sakkal Majalla" panose="02000000000000000000" pitchFamily="2" charset="-78"/>
                <a:cs typeface="Sakkal Majalla" panose="02000000000000000000" pitchFamily="2" charset="-78"/>
              </a:rPr>
              <a:t>المقارنات</a:t>
            </a:r>
            <a:endParaRPr lang="en-US" sz="1800" b="1" dirty="0">
              <a:solidFill>
                <a:schemeClr val="bg1"/>
              </a:solidFill>
              <a:latin typeface="Sakkal Majalla" panose="02000000000000000000" pitchFamily="2" charset="-78"/>
              <a:cs typeface="Sakkal Majalla" panose="02000000000000000000" pitchFamily="2" charset="-78"/>
            </a:endParaRPr>
          </a:p>
        </p:txBody>
      </p:sp>
      <p:sp>
        <p:nvSpPr>
          <p:cNvPr id="25" name="Rectangle: Rounded Corners 50">
            <a:extLst>
              <a:ext uri="{FF2B5EF4-FFF2-40B4-BE49-F238E27FC236}">
                <a16:creationId xmlns:a16="http://schemas.microsoft.com/office/drawing/2014/main" id="{996D787D-67F3-F4BB-1B21-7B703B2DAB49}"/>
              </a:ext>
            </a:extLst>
          </p:cNvPr>
          <p:cNvSpPr/>
          <p:nvPr/>
        </p:nvSpPr>
        <p:spPr>
          <a:xfrm>
            <a:off x="1529272" y="3754710"/>
            <a:ext cx="2548181" cy="782342"/>
          </a:xfrm>
          <a:prstGeom prst="roundRect">
            <a:avLst>
              <a:gd name="adj" fmla="val 3350"/>
            </a:avLst>
          </a:prstGeom>
          <a:solidFill>
            <a:srgbClr val="E2E6EE"/>
          </a:solidFill>
          <a:ln>
            <a:noFill/>
          </a:ln>
        </p:spPr>
        <p:style>
          <a:lnRef idx="2">
            <a:schemeClr val="accent1">
              <a:shade val="50000"/>
            </a:schemeClr>
          </a:lnRef>
          <a:fillRef idx="1">
            <a:schemeClr val="accent1"/>
          </a:fillRef>
          <a:effectRef idx="0">
            <a:schemeClr val="accent1"/>
          </a:effectRef>
          <a:fontRef idx="minor">
            <a:schemeClr val="lt1"/>
          </a:fontRef>
        </p:style>
        <p:txBody>
          <a:bodyPr tIns="68576" rIns="137151" rtlCol="0" anchor="t"/>
          <a:lstStyle/>
          <a:p>
            <a:pPr marL="214302" indent="-214302" algn="r" defTabSz="685595" rtl="1">
              <a:buSzPct val="50000"/>
              <a:buFont typeface="Arial" panose="020B0604020202020204" pitchFamily="34" charset="0"/>
              <a:buChar char="•"/>
              <a:defRPr/>
            </a:pPr>
            <a:endParaRPr lang="en-US" sz="1050" dirty="0">
              <a:solidFill>
                <a:schemeClr val="bg2">
                  <a:lumMod val="50000"/>
                </a:schemeClr>
              </a:solidFill>
              <a:latin typeface="Sakkal Majalla" panose="02000000000000000000" pitchFamily="2" charset="-78"/>
              <a:cs typeface="Sakkal Majalla" panose="02000000000000000000" pitchFamily="2" charset="-78"/>
            </a:endParaRPr>
          </a:p>
        </p:txBody>
      </p:sp>
      <p:sp>
        <p:nvSpPr>
          <p:cNvPr id="26" name="Cross 21">
            <a:extLst>
              <a:ext uri="{FF2B5EF4-FFF2-40B4-BE49-F238E27FC236}">
                <a16:creationId xmlns:a16="http://schemas.microsoft.com/office/drawing/2014/main" id="{5D1B675B-03DE-59A5-12D8-9B283FB72396}"/>
              </a:ext>
            </a:extLst>
          </p:cNvPr>
          <p:cNvSpPr/>
          <p:nvPr/>
        </p:nvSpPr>
        <p:spPr>
          <a:xfrm>
            <a:off x="3862567" y="2723320"/>
            <a:ext cx="98041" cy="95140"/>
          </a:xfrm>
          <a:prstGeom prst="plus">
            <a:avLst>
              <a:gd name="adj" fmla="val 39531"/>
            </a:avLst>
          </a:prstGeom>
          <a:solidFill>
            <a:srgbClr val="A8D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en-US" sz="1350" dirty="0">
              <a:solidFill>
                <a:srgbClr val="FFFFFF"/>
              </a:solidFill>
              <a:latin typeface="Tajawal" panose="00000500000000000000" pitchFamily="2" charset="-78"/>
              <a:cs typeface="Tajawal" panose="00000500000000000000" pitchFamily="2" charset="-78"/>
            </a:endParaRPr>
          </a:p>
        </p:txBody>
      </p:sp>
      <p:sp>
        <p:nvSpPr>
          <p:cNvPr id="27" name="Rectangle 41">
            <a:extLst>
              <a:ext uri="{FF2B5EF4-FFF2-40B4-BE49-F238E27FC236}">
                <a16:creationId xmlns:a16="http://schemas.microsoft.com/office/drawing/2014/main" id="{7362D8CD-A8EF-FB28-D7AF-3CDDFFA9AB05}"/>
              </a:ext>
            </a:extLst>
          </p:cNvPr>
          <p:cNvSpPr/>
          <p:nvPr/>
        </p:nvSpPr>
        <p:spPr>
          <a:xfrm>
            <a:off x="3862567" y="3899378"/>
            <a:ext cx="98041" cy="26991"/>
          </a:xfrm>
          <a:prstGeom prst="rect">
            <a:avLst/>
          </a:prstGeom>
          <a:solidFill>
            <a:srgbClr val="C36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en-US" sz="1350" dirty="0">
              <a:solidFill>
                <a:schemeClr val="bg2">
                  <a:lumMod val="50000"/>
                </a:schemeClr>
              </a:solidFill>
              <a:latin typeface="Tajawal" panose="00000500000000000000" pitchFamily="2" charset="-78"/>
              <a:cs typeface="Tajawal" panose="00000500000000000000" pitchFamily="2" charset="-78"/>
            </a:endParaRPr>
          </a:p>
        </p:txBody>
      </p:sp>
      <p:sp>
        <p:nvSpPr>
          <p:cNvPr id="28" name="Cross 51">
            <a:extLst>
              <a:ext uri="{FF2B5EF4-FFF2-40B4-BE49-F238E27FC236}">
                <a16:creationId xmlns:a16="http://schemas.microsoft.com/office/drawing/2014/main" id="{CB918A90-B802-CEE9-D551-3260C84E8C7E}"/>
              </a:ext>
            </a:extLst>
          </p:cNvPr>
          <p:cNvSpPr/>
          <p:nvPr/>
        </p:nvSpPr>
        <p:spPr>
          <a:xfrm>
            <a:off x="3862567" y="3036599"/>
            <a:ext cx="98041" cy="95140"/>
          </a:xfrm>
          <a:prstGeom prst="plus">
            <a:avLst>
              <a:gd name="adj" fmla="val 39531"/>
            </a:avLst>
          </a:prstGeom>
          <a:solidFill>
            <a:srgbClr val="A8D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en-US" sz="1350" dirty="0">
              <a:solidFill>
                <a:srgbClr val="FFFFFF"/>
              </a:solidFill>
              <a:latin typeface="Tajawal" panose="00000500000000000000" pitchFamily="2" charset="-78"/>
              <a:cs typeface="Tajawal" panose="00000500000000000000" pitchFamily="2" charset="-78"/>
            </a:endParaRPr>
          </a:p>
        </p:txBody>
      </p:sp>
      <p:sp>
        <p:nvSpPr>
          <p:cNvPr id="29" name="Cross 52">
            <a:extLst>
              <a:ext uri="{FF2B5EF4-FFF2-40B4-BE49-F238E27FC236}">
                <a16:creationId xmlns:a16="http://schemas.microsoft.com/office/drawing/2014/main" id="{419B1AA9-1599-8C0B-03F3-C43E51BE5901}"/>
              </a:ext>
            </a:extLst>
          </p:cNvPr>
          <p:cNvSpPr/>
          <p:nvPr/>
        </p:nvSpPr>
        <p:spPr>
          <a:xfrm>
            <a:off x="3862567" y="3193314"/>
            <a:ext cx="98041" cy="95140"/>
          </a:xfrm>
          <a:prstGeom prst="plus">
            <a:avLst>
              <a:gd name="adj" fmla="val 39531"/>
            </a:avLst>
          </a:prstGeom>
          <a:solidFill>
            <a:srgbClr val="A8D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en-US" sz="1350" dirty="0">
              <a:solidFill>
                <a:srgbClr val="FFFFFF"/>
              </a:solidFill>
              <a:latin typeface="Tajawal" panose="00000500000000000000" pitchFamily="2" charset="-78"/>
              <a:cs typeface="Tajawal" panose="00000500000000000000" pitchFamily="2" charset="-78"/>
            </a:endParaRPr>
          </a:p>
        </p:txBody>
      </p:sp>
      <p:sp>
        <p:nvSpPr>
          <p:cNvPr id="30" name="Rectangle: Rounded Corners 6">
            <a:extLst>
              <a:ext uri="{FF2B5EF4-FFF2-40B4-BE49-F238E27FC236}">
                <a16:creationId xmlns:a16="http://schemas.microsoft.com/office/drawing/2014/main" id="{DF95F080-A24A-3699-2016-67FF2E393AB8}"/>
              </a:ext>
            </a:extLst>
          </p:cNvPr>
          <p:cNvSpPr/>
          <p:nvPr/>
        </p:nvSpPr>
        <p:spPr>
          <a:xfrm>
            <a:off x="1529271" y="1268850"/>
            <a:ext cx="2548181" cy="902474"/>
          </a:xfrm>
          <a:prstGeom prst="roundRect">
            <a:avLst>
              <a:gd name="adj" fmla="val 9068"/>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tlCol="0" anchor="t"/>
          <a:lstStyle/>
          <a:p>
            <a:pPr algn="r" defTabSz="685595" rtl="1">
              <a:defRPr/>
            </a:pPr>
            <a:endParaRPr lang="en-US" sz="1200" dirty="0">
              <a:solidFill>
                <a:schemeClr val="accent1">
                  <a:lumMod val="50000"/>
                </a:schemeClr>
              </a:solidFill>
              <a:latin typeface="Sakkal Majalla" panose="02000000000000000000" pitchFamily="2" charset="-78"/>
              <a:cs typeface="Sakkal Majalla" panose="02000000000000000000" pitchFamily="2" charset="-78"/>
            </a:endParaRPr>
          </a:p>
        </p:txBody>
      </p:sp>
      <p:sp>
        <p:nvSpPr>
          <p:cNvPr id="31" name="Rectangle: Rounded Corners 19">
            <a:extLst>
              <a:ext uri="{FF2B5EF4-FFF2-40B4-BE49-F238E27FC236}">
                <a16:creationId xmlns:a16="http://schemas.microsoft.com/office/drawing/2014/main" id="{07F4C530-98D2-E1D9-799A-A3BF6EF0E097}"/>
              </a:ext>
            </a:extLst>
          </p:cNvPr>
          <p:cNvSpPr/>
          <p:nvPr/>
        </p:nvSpPr>
        <p:spPr>
          <a:xfrm>
            <a:off x="1529272" y="1065167"/>
            <a:ext cx="2548181" cy="306915"/>
          </a:xfrm>
          <a:prstGeom prst="roundRect">
            <a:avLst/>
          </a:prstGeom>
          <a:solidFill>
            <a:srgbClr val="A9B3C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Ins="205727" rtlCol="0" anchor="ctr"/>
          <a:lstStyle/>
          <a:p>
            <a:pPr algn="r" defTabSz="685766">
              <a:defRPr/>
            </a:pPr>
            <a:r>
              <a:rPr lang="en-US" sz="1800" b="1">
                <a:solidFill>
                  <a:schemeClr val="accent1">
                    <a:lumMod val="50000"/>
                  </a:schemeClr>
                </a:solidFill>
                <a:latin typeface="Sakkal Majalla" panose="02000000000000000000" pitchFamily="2" charset="-78"/>
                <a:cs typeface="Sakkal Majalla" panose="02000000000000000000" pitchFamily="2" charset="-78"/>
              </a:rPr>
              <a:t>الخيار المقترحة–الرسالة-</a:t>
            </a:r>
            <a:endParaRPr lang="en-US" sz="1800" b="1" dirty="0">
              <a:solidFill>
                <a:schemeClr val="accent1">
                  <a:lumMod val="50000"/>
                </a:schemeClr>
              </a:solidFill>
              <a:latin typeface="Sakkal Majalla" panose="02000000000000000000" pitchFamily="2" charset="-78"/>
              <a:cs typeface="Sakkal Majalla" panose="02000000000000000000" pitchFamily="2" charset="-78"/>
            </a:endParaRPr>
          </a:p>
        </p:txBody>
      </p:sp>
      <p:sp>
        <p:nvSpPr>
          <p:cNvPr id="33" name="نجمة: 5 نقاط 32">
            <a:extLst>
              <a:ext uri="{FF2B5EF4-FFF2-40B4-BE49-F238E27FC236}">
                <a16:creationId xmlns:a16="http://schemas.microsoft.com/office/drawing/2014/main" id="{A67A87E9-AB40-A2BE-245E-99459E1B7019}"/>
              </a:ext>
            </a:extLst>
          </p:cNvPr>
          <p:cNvSpPr/>
          <p:nvPr/>
        </p:nvSpPr>
        <p:spPr>
          <a:xfrm>
            <a:off x="5347085" y="1113975"/>
            <a:ext cx="214888" cy="216000"/>
          </a:xfrm>
          <a:prstGeom prst="star5">
            <a:avLst/>
          </a:prstGeom>
          <a:solidFill>
            <a:srgbClr val="173863"/>
          </a:solidFill>
          <a:ln w="0" cap="flat">
            <a:noFill/>
            <a:prstDash val="solid"/>
            <a:miter/>
          </a:ln>
        </p:spPr>
        <p:txBody>
          <a:bodyPr rtlCol="0" anchor="ctr"/>
          <a:lstStyle/>
          <a:p>
            <a:pPr marL="0" algn="r" defTabSz="457200" rtl="1" eaLnBrk="1" latinLnBrk="0" hangingPunct="1"/>
            <a:endParaRPr lang="en-US" dirty="0"/>
          </a:p>
        </p:txBody>
      </p:sp>
      <p:sp>
        <p:nvSpPr>
          <p:cNvPr id="34" name="مربع نص 33">
            <a:extLst>
              <a:ext uri="{FF2B5EF4-FFF2-40B4-BE49-F238E27FC236}">
                <a16:creationId xmlns:a16="http://schemas.microsoft.com/office/drawing/2014/main" id="{0ECD640C-23E6-A463-6883-58D8A80A02BD}"/>
              </a:ext>
            </a:extLst>
          </p:cNvPr>
          <p:cNvSpPr txBox="1"/>
          <p:nvPr/>
        </p:nvSpPr>
        <p:spPr>
          <a:xfrm>
            <a:off x="8093674" y="1646013"/>
            <a:ext cx="998857" cy="400110"/>
          </a:xfrm>
          <a:prstGeom prst="rect">
            <a:avLst/>
          </a:prstGeom>
        </p:spPr>
        <p:txBody>
          <a:bodyPr wrap="square" rtlCol="1">
            <a:spAutoFit/>
          </a:bodyPr>
          <a:lstStyle/>
          <a:p>
            <a:pPr algn="r" rtl="1"/>
            <a:r>
              <a:rPr lang="en-US" sz="1000">
                <a:solidFill>
                  <a:schemeClr val="accent2"/>
                </a:solidFill>
                <a:latin typeface="Sakkal Majalla" panose="02000000000000000000" pitchFamily="2" charset="-78"/>
                <a:cs typeface="Sakkal Majalla" panose="02000000000000000000" pitchFamily="2" charset="-78"/>
              </a:rPr>
              <a:t>الخيار المرجح والمقترح الأول من قبل الشركة</a:t>
            </a:r>
            <a:endParaRPr lang="en-US" sz="1000" dirty="0">
              <a:solidFill>
                <a:schemeClr val="accent2"/>
              </a:solidFill>
              <a:latin typeface="Sakkal Majalla" panose="02000000000000000000" pitchFamily="2" charset="-78"/>
              <a:cs typeface="Sakkal Majalla" panose="02000000000000000000" pitchFamily="2" charset="-78"/>
            </a:endParaRPr>
          </a:p>
        </p:txBody>
      </p:sp>
      <p:sp>
        <p:nvSpPr>
          <p:cNvPr id="40" name="مربع نص 39">
            <a:extLst>
              <a:ext uri="{FF2B5EF4-FFF2-40B4-BE49-F238E27FC236}">
                <a16:creationId xmlns:a16="http://schemas.microsoft.com/office/drawing/2014/main" id="{9E02B526-9F5C-E68F-DDE8-3E41A97A573C}"/>
              </a:ext>
            </a:extLst>
          </p:cNvPr>
          <p:cNvSpPr txBox="1"/>
          <p:nvPr/>
        </p:nvSpPr>
        <p:spPr>
          <a:xfrm>
            <a:off x="8182445" y="1010447"/>
            <a:ext cx="832121" cy="415498"/>
          </a:xfrm>
          <a:prstGeom prst="rect">
            <a:avLst/>
          </a:prstGeom>
        </p:spPr>
        <p:txBody>
          <a:bodyPr wrap="square" rtlCol="1">
            <a:spAutoFit/>
          </a:bodyPr>
          <a:lstStyle/>
          <a:p>
            <a:pPr algn="r" rtl="1"/>
            <a:r>
              <a:rPr lang="en-US" sz="1000">
                <a:solidFill>
                  <a:schemeClr val="accent2"/>
                </a:solidFill>
                <a:latin typeface="Sakkal Majalla" panose="02000000000000000000" pitchFamily="2" charset="-78"/>
                <a:cs typeface="Sakkal Majalla" panose="02000000000000000000" pitchFamily="2" charset="-78"/>
              </a:rPr>
              <a:t>الخيارات المقترحة للرؤية P38-39</a:t>
            </a:r>
            <a:endParaRPr lang="en-US" sz="1000" dirty="0">
              <a:solidFill>
                <a:schemeClr val="accent2"/>
              </a:solidFill>
              <a:latin typeface="Sakkal Majalla" panose="02000000000000000000" pitchFamily="2" charset="-78"/>
              <a:cs typeface="Sakkal Majalla" panose="02000000000000000000" pitchFamily="2" charset="-78"/>
            </a:endParaRPr>
          </a:p>
        </p:txBody>
      </p:sp>
      <p:sp>
        <p:nvSpPr>
          <p:cNvPr id="52" name="مربع نص 51">
            <a:extLst>
              <a:ext uri="{FF2B5EF4-FFF2-40B4-BE49-F238E27FC236}">
                <a16:creationId xmlns:a16="http://schemas.microsoft.com/office/drawing/2014/main" id="{4292588F-E84D-F7A0-1992-E08515531FFD}"/>
              </a:ext>
            </a:extLst>
          </p:cNvPr>
          <p:cNvSpPr txBox="1"/>
          <p:nvPr/>
        </p:nvSpPr>
        <p:spPr>
          <a:xfrm>
            <a:off x="7839456" y="2370448"/>
            <a:ext cx="1253166" cy="553998"/>
          </a:xfrm>
          <a:prstGeom prst="rect">
            <a:avLst/>
          </a:prstGeom>
        </p:spPr>
        <p:txBody>
          <a:bodyPr wrap="square" rtlCol="1">
            <a:spAutoFit/>
          </a:bodyPr>
          <a:lstStyle/>
          <a:p>
            <a:pPr algn="r" rtl="1"/>
            <a:r>
              <a:rPr lang="en-US" sz="1000">
                <a:solidFill>
                  <a:schemeClr val="accent2"/>
                </a:solidFill>
                <a:latin typeface="Sakkal Majalla" panose="02000000000000000000" pitchFamily="2" charset="-78"/>
                <a:cs typeface="Sakkal Majalla" panose="02000000000000000000" pitchFamily="2" charset="-78"/>
              </a:rPr>
              <a:t>تم ذكر الإيجابيات لكل رؤية/رسالة لتسهيل عملية اختيار الرؤية</a:t>
            </a:r>
            <a:endParaRPr lang="en-US" sz="1000" dirty="0">
              <a:solidFill>
                <a:schemeClr val="accent2"/>
              </a:solidFill>
              <a:latin typeface="Sakkal Majalla" panose="02000000000000000000" pitchFamily="2" charset="-78"/>
              <a:cs typeface="Sakkal Majalla" panose="02000000000000000000" pitchFamily="2" charset="-78"/>
            </a:endParaRPr>
          </a:p>
        </p:txBody>
      </p:sp>
      <p:sp>
        <p:nvSpPr>
          <p:cNvPr id="54" name="مربع نص 53">
            <a:extLst>
              <a:ext uri="{FF2B5EF4-FFF2-40B4-BE49-F238E27FC236}">
                <a16:creationId xmlns:a16="http://schemas.microsoft.com/office/drawing/2014/main" id="{76729EAE-78F5-1223-96D6-ED84CCAF98A3}"/>
              </a:ext>
            </a:extLst>
          </p:cNvPr>
          <p:cNvSpPr txBox="1"/>
          <p:nvPr/>
        </p:nvSpPr>
        <p:spPr>
          <a:xfrm>
            <a:off x="7895090" y="3390476"/>
            <a:ext cx="1119476" cy="400110"/>
          </a:xfrm>
          <a:prstGeom prst="rect">
            <a:avLst/>
          </a:prstGeom>
        </p:spPr>
        <p:txBody>
          <a:bodyPr wrap="square" rtlCol="1">
            <a:spAutoFit/>
          </a:bodyPr>
          <a:lstStyle/>
          <a:p>
            <a:pPr algn="r" rtl="1"/>
            <a:r>
              <a:rPr lang="en-US" sz="1000">
                <a:solidFill>
                  <a:schemeClr val="accent2"/>
                </a:solidFill>
                <a:latin typeface="Sakkal Majalla" panose="02000000000000000000" pitchFamily="2" charset="-78"/>
                <a:cs typeface="Sakkal Majalla" panose="02000000000000000000" pitchFamily="2" charset="-78"/>
              </a:rPr>
              <a:t>السلبيات لكل رؤية/رسالة مع امكانية التعديل</a:t>
            </a:r>
            <a:endParaRPr lang="en-US" sz="1000" dirty="0">
              <a:solidFill>
                <a:schemeClr val="accent2"/>
              </a:solidFill>
              <a:latin typeface="Sakkal Majalla" panose="02000000000000000000" pitchFamily="2" charset="-78"/>
              <a:cs typeface="Sakkal Majalla" panose="02000000000000000000" pitchFamily="2" charset="-78"/>
            </a:endParaRPr>
          </a:p>
        </p:txBody>
      </p:sp>
      <p:sp>
        <p:nvSpPr>
          <p:cNvPr id="58" name="مربع نص 57">
            <a:extLst>
              <a:ext uri="{FF2B5EF4-FFF2-40B4-BE49-F238E27FC236}">
                <a16:creationId xmlns:a16="http://schemas.microsoft.com/office/drawing/2014/main" id="{B0633FE1-753C-48C6-6E09-C801709EAB80}"/>
              </a:ext>
            </a:extLst>
          </p:cNvPr>
          <p:cNvSpPr txBox="1"/>
          <p:nvPr/>
        </p:nvSpPr>
        <p:spPr>
          <a:xfrm>
            <a:off x="306456" y="1221975"/>
            <a:ext cx="832121" cy="415498"/>
          </a:xfrm>
          <a:prstGeom prst="rect">
            <a:avLst/>
          </a:prstGeom>
        </p:spPr>
        <p:txBody>
          <a:bodyPr wrap="square" rtlCol="1">
            <a:spAutoFit/>
          </a:bodyPr>
          <a:lstStyle/>
          <a:p>
            <a:pPr algn="r" rtl="1"/>
            <a:r>
              <a:rPr lang="en-US" sz="1000">
                <a:solidFill>
                  <a:schemeClr val="accent2"/>
                </a:solidFill>
                <a:latin typeface="Sakkal Majalla" panose="02000000000000000000" pitchFamily="2" charset="-78"/>
                <a:cs typeface="Sakkal Majalla" panose="02000000000000000000" pitchFamily="2" charset="-78"/>
              </a:rPr>
              <a:t>الخيارات المقترحة للرسالة P40-41</a:t>
            </a:r>
            <a:endParaRPr lang="en-US" sz="1000" dirty="0">
              <a:solidFill>
                <a:schemeClr val="accent2"/>
              </a:solidFill>
              <a:latin typeface="Sakkal Majalla" panose="02000000000000000000" pitchFamily="2" charset="-78"/>
              <a:cs typeface="Sakkal Majalla" panose="02000000000000000000" pitchFamily="2" charset="-78"/>
            </a:endParaRPr>
          </a:p>
        </p:txBody>
      </p:sp>
      <p:cxnSp>
        <p:nvCxnSpPr>
          <p:cNvPr id="48" name="رابط كسهم مستقيم 47">
            <a:extLst>
              <a:ext uri="{FF2B5EF4-FFF2-40B4-BE49-F238E27FC236}">
                <a16:creationId xmlns:a16="http://schemas.microsoft.com/office/drawing/2014/main" id="{53B52198-D564-2D9F-7771-92C17BBB5085}"/>
              </a:ext>
            </a:extLst>
          </p:cNvPr>
          <p:cNvCxnSpPr>
            <a:cxnSpLocks/>
            <a:stCxn id="40" idx="1"/>
            <a:endCxn id="22" idx="3"/>
          </p:cNvCxnSpPr>
          <p:nvPr/>
        </p:nvCxnSpPr>
        <p:spPr>
          <a:xfrm flipH="1">
            <a:off x="7792283" y="1218196"/>
            <a:ext cx="390162" cy="3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موصل: على شكل مرفق 60">
            <a:extLst>
              <a:ext uri="{FF2B5EF4-FFF2-40B4-BE49-F238E27FC236}">
                <a16:creationId xmlns:a16="http://schemas.microsoft.com/office/drawing/2014/main" id="{36988894-BB60-4161-FAD3-C4DB7DA1C517}"/>
              </a:ext>
            </a:extLst>
          </p:cNvPr>
          <p:cNvCxnSpPr>
            <a:cxnSpLocks/>
            <a:stCxn id="34" idx="1"/>
            <a:endCxn id="33" idx="1"/>
          </p:cNvCxnSpPr>
          <p:nvPr/>
        </p:nvCxnSpPr>
        <p:spPr>
          <a:xfrm rot="10800000">
            <a:off x="5347086" y="1196480"/>
            <a:ext cx="2746589" cy="649589"/>
          </a:xfrm>
          <a:prstGeom prst="bentConnector3">
            <a:avLst>
              <a:gd name="adj1" fmla="val 10832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موصل: على شكل مرفق 64">
            <a:extLst>
              <a:ext uri="{FF2B5EF4-FFF2-40B4-BE49-F238E27FC236}">
                <a16:creationId xmlns:a16="http://schemas.microsoft.com/office/drawing/2014/main" id="{97A22060-4046-D512-05CD-7D5CC9E9E6CE}"/>
              </a:ext>
            </a:extLst>
          </p:cNvPr>
          <p:cNvCxnSpPr>
            <a:cxnSpLocks/>
            <a:stCxn id="52" idx="2"/>
            <a:endCxn id="15" idx="3"/>
          </p:cNvCxnSpPr>
          <p:nvPr/>
        </p:nvCxnSpPr>
        <p:spPr>
          <a:xfrm rot="5400000">
            <a:off x="8042488" y="2674243"/>
            <a:ext cx="173349" cy="67375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موصل: على شكل مرفق 67">
            <a:extLst>
              <a:ext uri="{FF2B5EF4-FFF2-40B4-BE49-F238E27FC236}">
                <a16:creationId xmlns:a16="http://schemas.microsoft.com/office/drawing/2014/main" id="{480BBC7E-924F-186F-A755-C6ABFEE0FF49}"/>
              </a:ext>
            </a:extLst>
          </p:cNvPr>
          <p:cNvCxnSpPr>
            <a:cxnSpLocks/>
            <a:stCxn id="54" idx="2"/>
            <a:endCxn id="16" idx="3"/>
          </p:cNvCxnSpPr>
          <p:nvPr/>
        </p:nvCxnSpPr>
        <p:spPr>
          <a:xfrm rot="5400000">
            <a:off x="7944233" y="3638637"/>
            <a:ext cx="358646" cy="6625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موصل: على شكل مرفق 76">
            <a:extLst>
              <a:ext uri="{FF2B5EF4-FFF2-40B4-BE49-F238E27FC236}">
                <a16:creationId xmlns:a16="http://schemas.microsoft.com/office/drawing/2014/main" id="{F1940B63-14C1-442C-BACE-599D811D4C19}"/>
              </a:ext>
            </a:extLst>
          </p:cNvPr>
          <p:cNvCxnSpPr>
            <a:cxnSpLocks/>
            <a:stCxn id="58" idx="3"/>
            <a:endCxn id="31" idx="3"/>
          </p:cNvCxnSpPr>
          <p:nvPr/>
        </p:nvCxnSpPr>
        <p:spPr>
          <a:xfrm flipV="1">
            <a:off x="1138577" y="1218625"/>
            <a:ext cx="2938876" cy="211099"/>
          </a:xfrm>
          <a:prstGeom prst="bentConnector3">
            <a:avLst>
              <a:gd name="adj1" fmla="val 107778"/>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43508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1969E7-EEC7-69E1-7C73-476370354812}"/>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1C6020D9-36E2-7797-123F-EB667EB45A15}"/>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nSpc>
                <a:spcPct val="115000"/>
              </a:lnSpc>
              <a:spcAft>
                <a:spcPts val="300"/>
              </a:spcAft>
            </a:pPr>
            <a:r>
              <a:rPr lang="ar-SA" sz="1800" kern="100" dirty="0">
                <a:latin typeface="Aptos" panose="020B0004020202020204" pitchFamily="34" charset="0"/>
                <a:ea typeface="Aptos" panose="020B0004020202020204" pitchFamily="34" charset="0"/>
                <a:cs typeface="Sakkal Majalla" panose="02000000000000000000" pitchFamily="2" charset="-78"/>
              </a:rPr>
              <a:t>الركائز والأهداف الاستراتيجية للمجموعة</a:t>
            </a:r>
          </a:p>
        </p:txBody>
      </p:sp>
      <p:sp>
        <p:nvSpPr>
          <p:cNvPr id="4" name="Rectangle 3">
            <a:extLst>
              <a:ext uri="{FF2B5EF4-FFF2-40B4-BE49-F238E27FC236}">
                <a16:creationId xmlns:a16="http://schemas.microsoft.com/office/drawing/2014/main" id="{E4B66970-5A8C-873E-6056-B6BEBBF70728}"/>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algn="r" rtl="1"/>
            <a:endParaRPr lang="en-US" sz="253"/>
          </a:p>
        </p:txBody>
      </p:sp>
      <p:sp>
        <p:nvSpPr>
          <p:cNvPr id="6" name="Rectangle: Rounded Corners 38">
            <a:extLst>
              <a:ext uri="{FF2B5EF4-FFF2-40B4-BE49-F238E27FC236}">
                <a16:creationId xmlns:a16="http://schemas.microsoft.com/office/drawing/2014/main" id="{8E380982-0635-E527-A7AE-1370BABD8089}"/>
              </a:ext>
            </a:extLst>
          </p:cNvPr>
          <p:cNvSpPr/>
          <p:nvPr/>
        </p:nvSpPr>
        <p:spPr>
          <a:xfrm flipH="1">
            <a:off x="1492700" y="1796364"/>
            <a:ext cx="5662659" cy="250055"/>
          </a:xfrm>
          <a:prstGeom prst="roundRect">
            <a:avLst>
              <a:gd name="adj" fmla="val 50000"/>
            </a:avLst>
          </a:prstGeom>
          <a:solidFill>
            <a:schemeClr val="accent1"/>
          </a:solidFill>
          <a:ln>
            <a:noFill/>
          </a:ln>
        </p:spPr>
        <p:txBody>
          <a:bodyPr vert="horz" wrap="square" lIns="0" tIns="0" rIns="182880" bIns="0" rtlCol="0" anchor="ctr">
            <a:noAutofit/>
          </a:bodyPr>
          <a:lstStyle/>
          <a:p>
            <a:pPr algn="ctr" defTabSz="342883" rtl="1">
              <a:defRPr/>
            </a:pPr>
            <a:r>
              <a:rPr lang="ar-EG" sz="14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الركائز </a:t>
            </a:r>
            <a:r>
              <a:rPr lang="ar-SA" sz="14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المقترحة</a:t>
            </a:r>
            <a:r>
              <a:rPr lang="ar-EG" sz="14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 للمجموعة</a:t>
            </a:r>
          </a:p>
        </p:txBody>
      </p:sp>
      <p:grpSp>
        <p:nvGrpSpPr>
          <p:cNvPr id="7" name="Group 18">
            <a:extLst>
              <a:ext uri="{FF2B5EF4-FFF2-40B4-BE49-F238E27FC236}">
                <a16:creationId xmlns:a16="http://schemas.microsoft.com/office/drawing/2014/main" id="{DAC1F9ED-4039-1960-7110-C351F30CEF0D}"/>
              </a:ext>
            </a:extLst>
          </p:cNvPr>
          <p:cNvGrpSpPr/>
          <p:nvPr/>
        </p:nvGrpSpPr>
        <p:grpSpPr>
          <a:xfrm>
            <a:off x="1492701" y="2083148"/>
            <a:ext cx="5662660" cy="279417"/>
            <a:chOff x="826405" y="3249696"/>
            <a:chExt cx="7491190" cy="408709"/>
          </a:xfrm>
        </p:grpSpPr>
        <p:sp>
          <p:nvSpPr>
            <p:cNvPr id="8" name="Freeform: Shape 14">
              <a:extLst>
                <a:ext uri="{FF2B5EF4-FFF2-40B4-BE49-F238E27FC236}">
                  <a16:creationId xmlns:a16="http://schemas.microsoft.com/office/drawing/2014/main" id="{25E5B14A-F807-4F72-3BE4-C690F6896652}"/>
                </a:ext>
              </a:extLst>
            </p:cNvPr>
            <p:cNvSpPr/>
            <p:nvPr/>
          </p:nvSpPr>
          <p:spPr>
            <a:xfrm>
              <a:off x="6599897" y="3249698"/>
              <a:ext cx="1717698" cy="408707"/>
            </a:xfrm>
            <a:custGeom>
              <a:avLst/>
              <a:gdLst>
                <a:gd name="connsiteX0" fmla="*/ 1579631 w 1739961"/>
                <a:gd name="connsiteY0" fmla="*/ 0 h 476970"/>
                <a:gd name="connsiteX1" fmla="*/ 27243 w 1739961"/>
                <a:gd name="connsiteY1" fmla="*/ 0 h 476970"/>
                <a:gd name="connsiteX2" fmla="*/ 0 w 1739961"/>
                <a:gd name="connsiteY2" fmla="*/ 27243 h 476970"/>
                <a:gd name="connsiteX3" fmla="*/ 0 w 1739961"/>
                <a:gd name="connsiteY3" fmla="*/ 293417 h 476970"/>
                <a:gd name="connsiteX4" fmla="*/ 27243 w 1739961"/>
                <a:gd name="connsiteY4" fmla="*/ 320660 h 476970"/>
                <a:gd name="connsiteX5" fmla="*/ 728855 w 1739961"/>
                <a:gd name="connsiteY5" fmla="*/ 320660 h 476970"/>
                <a:gd name="connsiteX6" fmla="*/ 799418 w 1739961"/>
                <a:gd name="connsiteY6" fmla="*/ 398815 h 476970"/>
                <a:gd name="connsiteX7" fmla="*/ 869981 w 1739961"/>
                <a:gd name="connsiteY7" fmla="*/ 476971 h 476970"/>
                <a:gd name="connsiteX8" fmla="*/ 936524 w 1739961"/>
                <a:gd name="connsiteY8" fmla="*/ 398815 h 476970"/>
                <a:gd name="connsiteX9" fmla="*/ 1007087 w 1739961"/>
                <a:gd name="connsiteY9" fmla="*/ 320660 h 476970"/>
                <a:gd name="connsiteX10" fmla="*/ 1579184 w 1739961"/>
                <a:gd name="connsiteY10" fmla="*/ 320660 h 476970"/>
                <a:gd name="connsiteX11" fmla="*/ 1739961 w 1739961"/>
                <a:gd name="connsiteY11" fmla="*/ 160330 h 476970"/>
                <a:gd name="connsiteX12" fmla="*/ 1579184 w 1739961"/>
                <a:gd name="connsiteY12" fmla="*/ 0 h 47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9961" h="476970">
                  <a:moveTo>
                    <a:pt x="1579631" y="0"/>
                  </a:moveTo>
                  <a:lnTo>
                    <a:pt x="27243" y="0"/>
                  </a:lnTo>
                  <a:cubicBezTo>
                    <a:pt x="11612" y="0"/>
                    <a:pt x="0" y="11612"/>
                    <a:pt x="0" y="27243"/>
                  </a:cubicBezTo>
                  <a:lnTo>
                    <a:pt x="0" y="293417"/>
                  </a:lnTo>
                  <a:cubicBezTo>
                    <a:pt x="0" y="309048"/>
                    <a:pt x="11612" y="320660"/>
                    <a:pt x="27243" y="320660"/>
                  </a:cubicBezTo>
                  <a:lnTo>
                    <a:pt x="728855" y="320660"/>
                  </a:lnTo>
                  <a:lnTo>
                    <a:pt x="799418" y="398815"/>
                  </a:lnTo>
                  <a:lnTo>
                    <a:pt x="869981" y="476971"/>
                  </a:lnTo>
                  <a:lnTo>
                    <a:pt x="936524" y="398815"/>
                  </a:lnTo>
                  <a:lnTo>
                    <a:pt x="1007087" y="320660"/>
                  </a:lnTo>
                  <a:lnTo>
                    <a:pt x="1579184" y="320660"/>
                  </a:lnTo>
                  <a:cubicBezTo>
                    <a:pt x="1665379" y="320660"/>
                    <a:pt x="1739961" y="250097"/>
                    <a:pt x="1739961" y="160330"/>
                  </a:cubicBezTo>
                  <a:cubicBezTo>
                    <a:pt x="1739961" y="70563"/>
                    <a:pt x="1665379" y="0"/>
                    <a:pt x="1579184" y="0"/>
                  </a:cubicBezTo>
                  <a:close/>
                </a:path>
              </a:pathLst>
            </a:custGeom>
            <a:solidFill>
              <a:schemeClr val="accent4"/>
            </a:solidFill>
            <a:ln w="44634" cap="flat">
              <a:noFill/>
              <a:prstDash val="solid"/>
              <a:miter/>
            </a:ln>
          </p:spPr>
          <p:txBody>
            <a:bodyPr rtlCol="0" anchor="ctr"/>
            <a:lstStyle/>
            <a:p>
              <a:endParaRPr lang="en-ID" dirty="0"/>
            </a:p>
          </p:txBody>
        </p:sp>
        <p:sp>
          <p:nvSpPr>
            <p:cNvPr id="9" name="Freeform: Shape 15">
              <a:extLst>
                <a:ext uri="{FF2B5EF4-FFF2-40B4-BE49-F238E27FC236}">
                  <a16:creationId xmlns:a16="http://schemas.microsoft.com/office/drawing/2014/main" id="{C1EDC70E-4C99-83E4-EA89-BB94022E23D7}"/>
                </a:ext>
              </a:extLst>
            </p:cNvPr>
            <p:cNvSpPr/>
            <p:nvPr/>
          </p:nvSpPr>
          <p:spPr>
            <a:xfrm flipV="1">
              <a:off x="4671233" y="3249696"/>
              <a:ext cx="1717698" cy="408707"/>
            </a:xfrm>
            <a:custGeom>
              <a:avLst/>
              <a:gdLst>
                <a:gd name="connsiteX0" fmla="*/ 1712718 w 1739961"/>
                <a:gd name="connsiteY0" fmla="*/ 156311 h 476970"/>
                <a:gd name="connsiteX1" fmla="*/ 1011107 w 1739961"/>
                <a:gd name="connsiteY1" fmla="*/ 156311 h 476970"/>
                <a:gd name="connsiteX2" fmla="*/ 940544 w 1739961"/>
                <a:gd name="connsiteY2" fmla="*/ 78155 h 476970"/>
                <a:gd name="connsiteX3" fmla="*/ 869981 w 1739961"/>
                <a:gd name="connsiteY3" fmla="*/ 0 h 476970"/>
                <a:gd name="connsiteX4" fmla="*/ 803437 w 1739961"/>
                <a:gd name="connsiteY4" fmla="*/ 78155 h 476970"/>
                <a:gd name="connsiteX5" fmla="*/ 732874 w 1739961"/>
                <a:gd name="connsiteY5" fmla="*/ 156311 h 476970"/>
                <a:gd name="connsiteX6" fmla="*/ 31262 w 1739961"/>
                <a:gd name="connsiteY6" fmla="*/ 156311 h 476970"/>
                <a:gd name="connsiteX7" fmla="*/ 0 w 1739961"/>
                <a:gd name="connsiteY7" fmla="*/ 183553 h 476970"/>
                <a:gd name="connsiteX8" fmla="*/ 0 w 1739961"/>
                <a:gd name="connsiteY8" fmla="*/ 449728 h 476970"/>
                <a:gd name="connsiteX9" fmla="*/ 31262 w 1739961"/>
                <a:gd name="connsiteY9" fmla="*/ 476971 h 476970"/>
                <a:gd name="connsiteX10" fmla="*/ 1712718 w 1739961"/>
                <a:gd name="connsiteY10" fmla="*/ 476971 h 476970"/>
                <a:gd name="connsiteX11" fmla="*/ 1739961 w 1739961"/>
                <a:gd name="connsiteY11" fmla="*/ 449728 h 476970"/>
                <a:gd name="connsiteX12" fmla="*/ 1739961 w 1739961"/>
                <a:gd name="connsiteY12" fmla="*/ 183553 h 476970"/>
                <a:gd name="connsiteX13" fmla="*/ 1712718 w 1739961"/>
                <a:gd name="connsiteY13" fmla="*/ 156311 h 47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9961" h="476970">
                  <a:moveTo>
                    <a:pt x="1712718" y="156311"/>
                  </a:moveTo>
                  <a:lnTo>
                    <a:pt x="1011107" y="156311"/>
                  </a:lnTo>
                  <a:lnTo>
                    <a:pt x="940544" y="78155"/>
                  </a:lnTo>
                  <a:lnTo>
                    <a:pt x="869981" y="0"/>
                  </a:lnTo>
                  <a:lnTo>
                    <a:pt x="803437" y="78155"/>
                  </a:lnTo>
                  <a:lnTo>
                    <a:pt x="732874" y="156311"/>
                  </a:lnTo>
                  <a:lnTo>
                    <a:pt x="31262" y="156311"/>
                  </a:lnTo>
                  <a:cubicBezTo>
                    <a:pt x="15631" y="156311"/>
                    <a:pt x="0" y="167922"/>
                    <a:pt x="0" y="183553"/>
                  </a:cubicBezTo>
                  <a:lnTo>
                    <a:pt x="0" y="449728"/>
                  </a:lnTo>
                  <a:cubicBezTo>
                    <a:pt x="0" y="465359"/>
                    <a:pt x="15631" y="476971"/>
                    <a:pt x="31262" y="476971"/>
                  </a:cubicBezTo>
                  <a:lnTo>
                    <a:pt x="1712718" y="476971"/>
                  </a:lnTo>
                  <a:cubicBezTo>
                    <a:pt x="1728349" y="476971"/>
                    <a:pt x="1739961" y="465359"/>
                    <a:pt x="1739961" y="449728"/>
                  </a:cubicBezTo>
                  <a:lnTo>
                    <a:pt x="1739961" y="183553"/>
                  </a:lnTo>
                  <a:cubicBezTo>
                    <a:pt x="1739961" y="167922"/>
                    <a:pt x="1728349" y="156311"/>
                    <a:pt x="1712718" y="156311"/>
                  </a:cubicBezTo>
                  <a:close/>
                </a:path>
              </a:pathLst>
            </a:custGeom>
            <a:solidFill>
              <a:schemeClr val="accent3"/>
            </a:solidFill>
            <a:ln w="44634" cap="flat">
              <a:noFill/>
              <a:prstDash val="solid"/>
              <a:miter/>
            </a:ln>
          </p:spPr>
          <p:txBody>
            <a:bodyPr rtlCol="0" anchor="ctr"/>
            <a:lstStyle/>
            <a:p>
              <a:endParaRPr lang="en-ID" dirty="0"/>
            </a:p>
          </p:txBody>
        </p:sp>
        <p:sp>
          <p:nvSpPr>
            <p:cNvPr id="10" name="Freeform: Shape 16">
              <a:extLst>
                <a:ext uri="{FF2B5EF4-FFF2-40B4-BE49-F238E27FC236}">
                  <a16:creationId xmlns:a16="http://schemas.microsoft.com/office/drawing/2014/main" id="{58E27A0B-E65D-A56A-E7FC-4E8816D06B03}"/>
                </a:ext>
              </a:extLst>
            </p:cNvPr>
            <p:cNvSpPr/>
            <p:nvPr/>
          </p:nvSpPr>
          <p:spPr>
            <a:xfrm>
              <a:off x="2750070" y="3249698"/>
              <a:ext cx="1710197" cy="408707"/>
            </a:xfrm>
            <a:custGeom>
              <a:avLst/>
              <a:gdLst>
                <a:gd name="connsiteX0" fmla="*/ 1712718 w 1739960"/>
                <a:gd name="connsiteY0" fmla="*/ 0 h 476970"/>
                <a:gd name="connsiteX1" fmla="*/ 31262 w 1739960"/>
                <a:gd name="connsiteY1" fmla="*/ 0 h 476970"/>
                <a:gd name="connsiteX2" fmla="*/ 0 w 1739960"/>
                <a:gd name="connsiteY2" fmla="*/ 27243 h 476970"/>
                <a:gd name="connsiteX3" fmla="*/ 0 w 1739960"/>
                <a:gd name="connsiteY3" fmla="*/ 293417 h 476970"/>
                <a:gd name="connsiteX4" fmla="*/ 31262 w 1739960"/>
                <a:gd name="connsiteY4" fmla="*/ 320660 h 476970"/>
                <a:gd name="connsiteX5" fmla="*/ 732874 w 1739960"/>
                <a:gd name="connsiteY5" fmla="*/ 320660 h 476970"/>
                <a:gd name="connsiteX6" fmla="*/ 803437 w 1739960"/>
                <a:gd name="connsiteY6" fmla="*/ 398815 h 476970"/>
                <a:gd name="connsiteX7" fmla="*/ 869980 w 1739960"/>
                <a:gd name="connsiteY7" fmla="*/ 476971 h 476970"/>
                <a:gd name="connsiteX8" fmla="*/ 940544 w 1739960"/>
                <a:gd name="connsiteY8" fmla="*/ 398815 h 476970"/>
                <a:gd name="connsiteX9" fmla="*/ 1011107 w 1739960"/>
                <a:gd name="connsiteY9" fmla="*/ 320660 h 476970"/>
                <a:gd name="connsiteX10" fmla="*/ 1712718 w 1739960"/>
                <a:gd name="connsiteY10" fmla="*/ 320660 h 476970"/>
                <a:gd name="connsiteX11" fmla="*/ 1739961 w 1739960"/>
                <a:gd name="connsiteY11" fmla="*/ 293417 h 476970"/>
                <a:gd name="connsiteX12" fmla="*/ 1739961 w 1739960"/>
                <a:gd name="connsiteY12" fmla="*/ 27243 h 476970"/>
                <a:gd name="connsiteX13" fmla="*/ 1712718 w 1739960"/>
                <a:gd name="connsiteY13" fmla="*/ 0 h 47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9960" h="476970">
                  <a:moveTo>
                    <a:pt x="1712718" y="0"/>
                  </a:moveTo>
                  <a:lnTo>
                    <a:pt x="31262" y="0"/>
                  </a:lnTo>
                  <a:cubicBezTo>
                    <a:pt x="15631" y="0"/>
                    <a:pt x="0" y="11612"/>
                    <a:pt x="0" y="27243"/>
                  </a:cubicBezTo>
                  <a:lnTo>
                    <a:pt x="0" y="293417"/>
                  </a:lnTo>
                  <a:cubicBezTo>
                    <a:pt x="0" y="309048"/>
                    <a:pt x="15631" y="320660"/>
                    <a:pt x="31262" y="320660"/>
                  </a:cubicBezTo>
                  <a:lnTo>
                    <a:pt x="732874" y="320660"/>
                  </a:lnTo>
                  <a:lnTo>
                    <a:pt x="803437" y="398815"/>
                  </a:lnTo>
                  <a:lnTo>
                    <a:pt x="869980" y="476971"/>
                  </a:lnTo>
                  <a:lnTo>
                    <a:pt x="940544" y="398815"/>
                  </a:lnTo>
                  <a:lnTo>
                    <a:pt x="1011107" y="320660"/>
                  </a:lnTo>
                  <a:lnTo>
                    <a:pt x="1712718" y="320660"/>
                  </a:lnTo>
                  <a:cubicBezTo>
                    <a:pt x="1728349" y="320660"/>
                    <a:pt x="1739961" y="309048"/>
                    <a:pt x="1739961" y="293417"/>
                  </a:cubicBezTo>
                  <a:lnTo>
                    <a:pt x="1739961" y="27243"/>
                  </a:lnTo>
                  <a:cubicBezTo>
                    <a:pt x="1739961" y="11612"/>
                    <a:pt x="1728349" y="0"/>
                    <a:pt x="1712718" y="0"/>
                  </a:cubicBezTo>
                  <a:close/>
                </a:path>
              </a:pathLst>
            </a:custGeom>
            <a:solidFill>
              <a:schemeClr val="accent2"/>
            </a:solidFill>
            <a:ln w="44634" cap="flat">
              <a:noFill/>
              <a:prstDash val="solid"/>
              <a:miter/>
            </a:ln>
          </p:spPr>
          <p:txBody>
            <a:bodyPr rtlCol="0" anchor="ctr"/>
            <a:lstStyle/>
            <a:p>
              <a:endParaRPr lang="en-ID"/>
            </a:p>
          </p:txBody>
        </p:sp>
        <p:sp>
          <p:nvSpPr>
            <p:cNvPr id="11" name="Freeform: Shape 17">
              <a:extLst>
                <a:ext uri="{FF2B5EF4-FFF2-40B4-BE49-F238E27FC236}">
                  <a16:creationId xmlns:a16="http://schemas.microsoft.com/office/drawing/2014/main" id="{ACEF0DC8-DC8E-ED7C-EC4C-1E665F5F63B1}"/>
                </a:ext>
              </a:extLst>
            </p:cNvPr>
            <p:cNvSpPr/>
            <p:nvPr/>
          </p:nvSpPr>
          <p:spPr>
            <a:xfrm flipV="1">
              <a:off x="826405" y="3249697"/>
              <a:ext cx="1710197" cy="408707"/>
            </a:xfrm>
            <a:custGeom>
              <a:avLst/>
              <a:gdLst>
                <a:gd name="connsiteX0" fmla="*/ 1713165 w 1740407"/>
                <a:gd name="connsiteY0" fmla="*/ 156311 h 476970"/>
                <a:gd name="connsiteX1" fmla="*/ 1011553 w 1740407"/>
                <a:gd name="connsiteY1" fmla="*/ 156311 h 476970"/>
                <a:gd name="connsiteX2" fmla="*/ 940990 w 1740407"/>
                <a:gd name="connsiteY2" fmla="*/ 78155 h 476970"/>
                <a:gd name="connsiteX3" fmla="*/ 870427 w 1740407"/>
                <a:gd name="connsiteY3" fmla="*/ 0 h 476970"/>
                <a:gd name="connsiteX4" fmla="*/ 799864 w 1740407"/>
                <a:gd name="connsiteY4" fmla="*/ 78155 h 476970"/>
                <a:gd name="connsiteX5" fmla="*/ 733320 w 1740407"/>
                <a:gd name="connsiteY5" fmla="*/ 156311 h 476970"/>
                <a:gd name="connsiteX6" fmla="*/ 160777 w 1740407"/>
                <a:gd name="connsiteY6" fmla="*/ 156311 h 476970"/>
                <a:gd name="connsiteX7" fmla="*/ 0 w 1740407"/>
                <a:gd name="connsiteY7" fmla="*/ 316641 h 476970"/>
                <a:gd name="connsiteX8" fmla="*/ 160777 w 1740407"/>
                <a:gd name="connsiteY8" fmla="*/ 476971 h 476970"/>
                <a:gd name="connsiteX9" fmla="*/ 1713165 w 1740407"/>
                <a:gd name="connsiteY9" fmla="*/ 476971 h 476970"/>
                <a:gd name="connsiteX10" fmla="*/ 1740408 w 1740407"/>
                <a:gd name="connsiteY10" fmla="*/ 449728 h 476970"/>
                <a:gd name="connsiteX11" fmla="*/ 1740408 w 1740407"/>
                <a:gd name="connsiteY11" fmla="*/ 183553 h 476970"/>
                <a:gd name="connsiteX12" fmla="*/ 1713165 w 1740407"/>
                <a:gd name="connsiteY12" fmla="*/ 156311 h 47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0407" h="476970">
                  <a:moveTo>
                    <a:pt x="1713165" y="156311"/>
                  </a:moveTo>
                  <a:lnTo>
                    <a:pt x="1011553" y="156311"/>
                  </a:lnTo>
                  <a:lnTo>
                    <a:pt x="940990" y="78155"/>
                  </a:lnTo>
                  <a:lnTo>
                    <a:pt x="870427" y="0"/>
                  </a:lnTo>
                  <a:lnTo>
                    <a:pt x="799864" y="78155"/>
                  </a:lnTo>
                  <a:lnTo>
                    <a:pt x="733320" y="156311"/>
                  </a:lnTo>
                  <a:lnTo>
                    <a:pt x="160777" y="156311"/>
                  </a:lnTo>
                  <a:cubicBezTo>
                    <a:pt x="74583" y="156311"/>
                    <a:pt x="0" y="226874"/>
                    <a:pt x="0" y="316641"/>
                  </a:cubicBezTo>
                  <a:cubicBezTo>
                    <a:pt x="0" y="406408"/>
                    <a:pt x="74583" y="476971"/>
                    <a:pt x="160777" y="476971"/>
                  </a:cubicBezTo>
                  <a:lnTo>
                    <a:pt x="1713165" y="476971"/>
                  </a:lnTo>
                  <a:cubicBezTo>
                    <a:pt x="1728796" y="476971"/>
                    <a:pt x="1740408" y="465359"/>
                    <a:pt x="1740408" y="449728"/>
                  </a:cubicBezTo>
                  <a:lnTo>
                    <a:pt x="1740408" y="183553"/>
                  </a:lnTo>
                  <a:cubicBezTo>
                    <a:pt x="1740408" y="167922"/>
                    <a:pt x="1728796" y="156311"/>
                    <a:pt x="1713165" y="156311"/>
                  </a:cubicBezTo>
                  <a:close/>
                </a:path>
              </a:pathLst>
            </a:custGeom>
            <a:solidFill>
              <a:schemeClr val="accent1"/>
            </a:solidFill>
            <a:ln w="44634" cap="flat">
              <a:noFill/>
              <a:prstDash val="solid"/>
              <a:miter/>
            </a:ln>
          </p:spPr>
          <p:txBody>
            <a:bodyPr rtlCol="0" anchor="ctr"/>
            <a:lstStyle/>
            <a:p>
              <a:endParaRPr lang="en-ID" dirty="0"/>
            </a:p>
          </p:txBody>
        </p:sp>
      </p:grpSp>
      <p:sp>
        <p:nvSpPr>
          <p:cNvPr id="44" name="Rectangle: Rounded Corners 38">
            <a:extLst>
              <a:ext uri="{FF2B5EF4-FFF2-40B4-BE49-F238E27FC236}">
                <a16:creationId xmlns:a16="http://schemas.microsoft.com/office/drawing/2014/main" id="{2802D55F-541A-E608-C5D4-9E217886A266}"/>
              </a:ext>
            </a:extLst>
          </p:cNvPr>
          <p:cNvSpPr/>
          <p:nvPr/>
        </p:nvSpPr>
        <p:spPr>
          <a:xfrm flipH="1">
            <a:off x="1492700" y="4371202"/>
            <a:ext cx="5662659" cy="250055"/>
          </a:xfrm>
          <a:prstGeom prst="roundRect">
            <a:avLst>
              <a:gd name="adj" fmla="val 50000"/>
            </a:avLst>
          </a:prstGeom>
          <a:solidFill>
            <a:schemeClr val="accent1"/>
          </a:solidFill>
          <a:ln>
            <a:noFill/>
          </a:ln>
        </p:spPr>
        <p:txBody>
          <a:bodyPr vert="horz" wrap="square" lIns="0" tIns="0" rIns="182880" bIns="0" rtlCol="0" anchor="ctr">
            <a:noAutofit/>
          </a:bodyPr>
          <a:lstStyle/>
          <a:p>
            <a:pPr algn="ctr"/>
            <a:r>
              <a:rPr lang="ar-SA" sz="1400" b="1" dirty="0">
                <a:solidFill>
                  <a:schemeClr val="bg2"/>
                </a:solidFill>
                <a:latin typeface="Sakkal Majalla" panose="02000000000000000000" pitchFamily="2" charset="-78"/>
                <a:cs typeface="Sakkal Majalla" panose="02000000000000000000" pitchFamily="2" charset="-78"/>
              </a:rPr>
              <a:t>الأهداف الإستراتيجية المقترحة للمجموعة</a:t>
            </a:r>
          </a:p>
        </p:txBody>
      </p:sp>
      <p:sp>
        <p:nvSpPr>
          <p:cNvPr id="19" name="Rectangle: Rounded Corners 49">
            <a:extLst>
              <a:ext uri="{FF2B5EF4-FFF2-40B4-BE49-F238E27FC236}">
                <a16:creationId xmlns:a16="http://schemas.microsoft.com/office/drawing/2014/main" id="{C2AD19D5-B027-8D45-BAFC-EAE3607F749A}"/>
              </a:ext>
            </a:extLst>
          </p:cNvPr>
          <p:cNvSpPr/>
          <p:nvPr/>
        </p:nvSpPr>
        <p:spPr>
          <a:xfrm>
            <a:off x="1493520" y="3085137"/>
            <a:ext cx="1296533" cy="495605"/>
          </a:xfrm>
          <a:prstGeom prst="roundRect">
            <a:avLst>
              <a:gd name="adj" fmla="val 6270"/>
            </a:avLst>
          </a:prstGeom>
          <a:solidFill>
            <a:schemeClr val="accent4">
              <a:lumMod val="20000"/>
              <a:lumOff val="80000"/>
            </a:schemeClr>
          </a:solidFill>
          <a:ln>
            <a:noFill/>
          </a:ln>
        </p:spPr>
        <p:txBody>
          <a:bodyPr vert="horz" wrap="square" lIns="0" tIns="0" rIns="0" bIns="0" rtlCol="0" anchor="ctr">
            <a:noAutofit/>
          </a:bodyPr>
          <a:lstStyle/>
          <a:p>
            <a:pPr algn="ctr" defTabSz="1828709" rtl="1">
              <a:defRPr/>
            </a:pPr>
            <a:r>
              <a:rPr lang="ar-SA" sz="1100" b="1" dirty="0">
                <a:latin typeface="Sakkal Majalla" panose="02000000000000000000" pitchFamily="2" charset="-78"/>
                <a:cs typeface="Sakkal Majalla" panose="02000000000000000000" pitchFamily="2" charset="-78"/>
              </a:rPr>
              <a:t>أ- ..</a:t>
            </a:r>
          </a:p>
        </p:txBody>
      </p:sp>
      <p:sp>
        <p:nvSpPr>
          <p:cNvPr id="20" name="Rectangle: Rounded Corners 50">
            <a:extLst>
              <a:ext uri="{FF2B5EF4-FFF2-40B4-BE49-F238E27FC236}">
                <a16:creationId xmlns:a16="http://schemas.microsoft.com/office/drawing/2014/main" id="{DC4CEF04-5A9D-1182-2640-5294482B2FDE}"/>
              </a:ext>
            </a:extLst>
          </p:cNvPr>
          <p:cNvSpPr/>
          <p:nvPr/>
        </p:nvSpPr>
        <p:spPr>
          <a:xfrm>
            <a:off x="1493520" y="3669468"/>
            <a:ext cx="1296533" cy="495605"/>
          </a:xfrm>
          <a:prstGeom prst="roundRect">
            <a:avLst>
              <a:gd name="adj" fmla="val 6270"/>
            </a:avLst>
          </a:prstGeom>
          <a:solidFill>
            <a:schemeClr val="accent4">
              <a:lumMod val="20000"/>
              <a:lumOff val="80000"/>
            </a:schemeClr>
          </a:solidFill>
          <a:ln>
            <a:noFill/>
          </a:ln>
        </p:spPr>
        <p:txBody>
          <a:bodyPr vert="horz" wrap="square" lIns="0" tIns="0" rIns="0" bIns="0" rtlCol="0" anchor="ctr">
            <a:noAutofit/>
          </a:bodyPr>
          <a:lstStyle/>
          <a:p>
            <a:pPr algn="ctr" defTabSz="1828709" rtl="1"/>
            <a:r>
              <a:rPr lang="ar-SA" sz="1100" dirty="0">
                <a:latin typeface="Sakkal Majalla" panose="02000000000000000000" pitchFamily="2" charset="-78"/>
                <a:cs typeface="Sakkal Majalla" panose="02000000000000000000" pitchFamily="2" charset="-78"/>
              </a:rPr>
              <a:t>ب- ..</a:t>
            </a:r>
          </a:p>
        </p:txBody>
      </p:sp>
      <p:sp>
        <p:nvSpPr>
          <p:cNvPr id="21" name="Rectangle: Rounded Corners 51">
            <a:extLst>
              <a:ext uri="{FF2B5EF4-FFF2-40B4-BE49-F238E27FC236}">
                <a16:creationId xmlns:a16="http://schemas.microsoft.com/office/drawing/2014/main" id="{6934E917-925B-1E24-A20C-B2ABE3AB83A7}"/>
              </a:ext>
            </a:extLst>
          </p:cNvPr>
          <p:cNvSpPr/>
          <p:nvPr/>
        </p:nvSpPr>
        <p:spPr>
          <a:xfrm>
            <a:off x="2949525" y="3085137"/>
            <a:ext cx="1296533" cy="495605"/>
          </a:xfrm>
          <a:prstGeom prst="roundRect">
            <a:avLst>
              <a:gd name="adj" fmla="val 6270"/>
            </a:avLst>
          </a:prstGeom>
          <a:solidFill>
            <a:schemeClr val="accent4">
              <a:lumMod val="20000"/>
              <a:lumOff val="80000"/>
            </a:schemeClr>
          </a:solidFill>
          <a:ln>
            <a:noFill/>
          </a:ln>
        </p:spPr>
        <p:txBody>
          <a:bodyPr vert="horz" wrap="square" lIns="0" tIns="0" rIns="0" bIns="0" rtlCol="0" anchor="ctr">
            <a:noAutofit/>
          </a:bodyPr>
          <a:lstStyle/>
          <a:p>
            <a:pPr algn="ctr" defTabSz="1828709" rtl="1">
              <a:defRPr/>
            </a:pPr>
            <a:r>
              <a:rPr lang="ar-SA" sz="1100" b="1" dirty="0">
                <a:latin typeface="Sakkal Majalla" panose="02000000000000000000" pitchFamily="2" charset="-78"/>
                <a:cs typeface="Sakkal Majalla" panose="02000000000000000000" pitchFamily="2" charset="-78"/>
              </a:rPr>
              <a:t>أ- ..</a:t>
            </a:r>
          </a:p>
        </p:txBody>
      </p:sp>
      <p:sp>
        <p:nvSpPr>
          <p:cNvPr id="23" name="Rectangle: Rounded Corners 53">
            <a:extLst>
              <a:ext uri="{FF2B5EF4-FFF2-40B4-BE49-F238E27FC236}">
                <a16:creationId xmlns:a16="http://schemas.microsoft.com/office/drawing/2014/main" id="{E2C76019-5199-1445-3548-9C321DFBC917}"/>
              </a:ext>
            </a:extLst>
          </p:cNvPr>
          <p:cNvSpPr/>
          <p:nvPr/>
        </p:nvSpPr>
        <p:spPr>
          <a:xfrm>
            <a:off x="4405529" y="3085137"/>
            <a:ext cx="1296533" cy="495605"/>
          </a:xfrm>
          <a:prstGeom prst="roundRect">
            <a:avLst>
              <a:gd name="adj" fmla="val 6270"/>
            </a:avLst>
          </a:prstGeom>
          <a:solidFill>
            <a:schemeClr val="accent4">
              <a:lumMod val="20000"/>
              <a:lumOff val="80000"/>
            </a:schemeClr>
          </a:solidFill>
          <a:ln>
            <a:noFill/>
          </a:ln>
        </p:spPr>
        <p:txBody>
          <a:bodyPr vert="horz" wrap="square" lIns="0" tIns="0" rIns="0" bIns="0" rtlCol="0" anchor="ctr">
            <a:noAutofit/>
          </a:bodyPr>
          <a:lstStyle/>
          <a:p>
            <a:pPr algn="ctr" defTabSz="1828709" rtl="1">
              <a:defRPr/>
            </a:pPr>
            <a:r>
              <a:rPr lang="ar-SA" sz="1100" b="1" dirty="0">
                <a:latin typeface="Sakkal Majalla" panose="02000000000000000000" pitchFamily="2" charset="-78"/>
                <a:cs typeface="Sakkal Majalla" panose="02000000000000000000" pitchFamily="2" charset="-78"/>
              </a:rPr>
              <a:t>أ- ..</a:t>
            </a:r>
          </a:p>
        </p:txBody>
      </p:sp>
      <p:sp>
        <p:nvSpPr>
          <p:cNvPr id="24" name="Rectangle: Rounded Corners 54">
            <a:extLst>
              <a:ext uri="{FF2B5EF4-FFF2-40B4-BE49-F238E27FC236}">
                <a16:creationId xmlns:a16="http://schemas.microsoft.com/office/drawing/2014/main" id="{3C4F273A-CF68-C861-03AC-A86C2EC40E1C}"/>
              </a:ext>
            </a:extLst>
          </p:cNvPr>
          <p:cNvSpPr/>
          <p:nvPr/>
        </p:nvSpPr>
        <p:spPr>
          <a:xfrm>
            <a:off x="4405529" y="3669468"/>
            <a:ext cx="1296533" cy="495605"/>
          </a:xfrm>
          <a:prstGeom prst="roundRect">
            <a:avLst>
              <a:gd name="adj" fmla="val 6270"/>
            </a:avLst>
          </a:prstGeom>
          <a:solidFill>
            <a:schemeClr val="accent4">
              <a:lumMod val="20000"/>
              <a:lumOff val="80000"/>
            </a:schemeClr>
          </a:solidFill>
          <a:ln>
            <a:noFill/>
          </a:ln>
        </p:spPr>
        <p:txBody>
          <a:bodyPr vert="horz" wrap="square" lIns="0" tIns="0" rIns="0" bIns="0" rtlCol="0" anchor="ctr">
            <a:noAutofit/>
          </a:bodyPr>
          <a:lstStyle/>
          <a:p>
            <a:pPr algn="ctr" defTabSz="1828709" rtl="1"/>
            <a:r>
              <a:rPr lang="ar-SA" sz="1100" dirty="0">
                <a:latin typeface="Sakkal Majalla" panose="02000000000000000000" pitchFamily="2" charset="-78"/>
                <a:cs typeface="Sakkal Majalla" panose="02000000000000000000" pitchFamily="2" charset="-78"/>
              </a:rPr>
              <a:t>ب- ..</a:t>
            </a:r>
          </a:p>
        </p:txBody>
      </p:sp>
      <p:sp>
        <p:nvSpPr>
          <p:cNvPr id="25" name="Rectangle: Rounded Corners 55">
            <a:extLst>
              <a:ext uri="{FF2B5EF4-FFF2-40B4-BE49-F238E27FC236}">
                <a16:creationId xmlns:a16="http://schemas.microsoft.com/office/drawing/2014/main" id="{0BFA5A85-12A7-1E87-95EE-BB6A9C020BF4}"/>
              </a:ext>
            </a:extLst>
          </p:cNvPr>
          <p:cNvSpPr/>
          <p:nvPr/>
        </p:nvSpPr>
        <p:spPr>
          <a:xfrm>
            <a:off x="5861534" y="3085137"/>
            <a:ext cx="1296533" cy="495605"/>
          </a:xfrm>
          <a:prstGeom prst="roundRect">
            <a:avLst>
              <a:gd name="adj" fmla="val 6270"/>
            </a:avLst>
          </a:prstGeom>
          <a:solidFill>
            <a:schemeClr val="accent4">
              <a:lumMod val="20000"/>
              <a:lumOff val="80000"/>
            </a:schemeClr>
          </a:solidFill>
          <a:ln>
            <a:noFill/>
          </a:ln>
        </p:spPr>
        <p:txBody>
          <a:bodyPr vert="horz" wrap="square" lIns="0" tIns="0" rIns="0" bIns="0" rtlCol="0" anchor="ctr">
            <a:noAutofit/>
          </a:bodyPr>
          <a:lstStyle/>
          <a:p>
            <a:pPr algn="ctr" defTabSz="1828709" rtl="1">
              <a:defRPr/>
            </a:pPr>
            <a:r>
              <a:rPr lang="ar-SA" sz="1100" b="1" dirty="0">
                <a:latin typeface="Sakkal Majalla" panose="02000000000000000000" pitchFamily="2" charset="-78"/>
                <a:cs typeface="Sakkal Majalla" panose="02000000000000000000" pitchFamily="2" charset="-78"/>
              </a:rPr>
              <a:t>أ- ..</a:t>
            </a:r>
          </a:p>
        </p:txBody>
      </p:sp>
      <p:sp>
        <p:nvSpPr>
          <p:cNvPr id="26" name="Rectangle: Rounded Corners 56">
            <a:extLst>
              <a:ext uri="{FF2B5EF4-FFF2-40B4-BE49-F238E27FC236}">
                <a16:creationId xmlns:a16="http://schemas.microsoft.com/office/drawing/2014/main" id="{6526F2F3-4EB9-7A77-BCAD-EFE88483F3C8}"/>
              </a:ext>
            </a:extLst>
          </p:cNvPr>
          <p:cNvSpPr/>
          <p:nvPr/>
        </p:nvSpPr>
        <p:spPr>
          <a:xfrm>
            <a:off x="5861534" y="3669468"/>
            <a:ext cx="1296533" cy="495605"/>
          </a:xfrm>
          <a:prstGeom prst="roundRect">
            <a:avLst>
              <a:gd name="adj" fmla="val 6270"/>
            </a:avLst>
          </a:prstGeom>
          <a:solidFill>
            <a:schemeClr val="accent4">
              <a:lumMod val="20000"/>
              <a:lumOff val="80000"/>
            </a:schemeClr>
          </a:solidFill>
          <a:ln>
            <a:noFill/>
          </a:ln>
        </p:spPr>
        <p:txBody>
          <a:bodyPr vert="horz" wrap="square" lIns="0" tIns="0" rIns="0" bIns="0" rtlCol="0" anchor="ctr">
            <a:noAutofit/>
          </a:bodyPr>
          <a:lstStyle/>
          <a:p>
            <a:pPr algn="ctr" defTabSz="1828709" rtl="1"/>
            <a:r>
              <a:rPr lang="ar-SA" sz="1100" dirty="0">
                <a:latin typeface="Sakkal Majalla" panose="02000000000000000000" pitchFamily="2" charset="-78"/>
                <a:cs typeface="Sakkal Majalla" panose="02000000000000000000" pitchFamily="2" charset="-78"/>
              </a:rPr>
              <a:t>ب- ..</a:t>
            </a:r>
          </a:p>
        </p:txBody>
      </p:sp>
      <p:grpSp>
        <p:nvGrpSpPr>
          <p:cNvPr id="45" name="مجموعة 44">
            <a:extLst>
              <a:ext uri="{FF2B5EF4-FFF2-40B4-BE49-F238E27FC236}">
                <a16:creationId xmlns:a16="http://schemas.microsoft.com/office/drawing/2014/main" id="{74A1AF89-5B6D-2481-5A84-6542892A6F2C}"/>
              </a:ext>
            </a:extLst>
          </p:cNvPr>
          <p:cNvGrpSpPr/>
          <p:nvPr/>
        </p:nvGrpSpPr>
        <p:grpSpPr>
          <a:xfrm>
            <a:off x="1656596" y="2099443"/>
            <a:ext cx="5319752" cy="165200"/>
            <a:chOff x="1043223" y="1565982"/>
            <a:chExt cx="7037553" cy="230832"/>
          </a:xfrm>
        </p:grpSpPr>
        <p:sp>
          <p:nvSpPr>
            <p:cNvPr id="31" name="مربع نص 30">
              <a:extLst>
                <a:ext uri="{FF2B5EF4-FFF2-40B4-BE49-F238E27FC236}">
                  <a16:creationId xmlns:a16="http://schemas.microsoft.com/office/drawing/2014/main" id="{5C576AC1-F806-1851-DB12-BD6C1B294C18}"/>
                </a:ext>
              </a:extLst>
            </p:cNvPr>
            <p:cNvSpPr txBox="1"/>
            <p:nvPr/>
          </p:nvSpPr>
          <p:spPr>
            <a:xfrm>
              <a:off x="1043223" y="1565982"/>
              <a:ext cx="1274064" cy="230832"/>
            </a:xfrm>
            <a:prstGeom prst="rect">
              <a:avLst/>
            </a:prstGeom>
          </p:spPr>
          <p:txBody>
            <a:bodyPr wrap="square" rtlCol="1">
              <a:spAutoFit/>
            </a:bodyPr>
            <a:lstStyle/>
            <a:p>
              <a:pPr algn="ctr" defTabSz="685265" fontAlgn="base"/>
              <a:endParaRPr lang="en-US" sz="900" b="1" dirty="0">
                <a:solidFill>
                  <a:srgbClr val="E2E6EE"/>
                </a:solidFill>
              </a:endParaRPr>
            </a:p>
          </p:txBody>
        </p:sp>
        <p:sp>
          <p:nvSpPr>
            <p:cNvPr id="32" name="مربع نص 31">
              <a:extLst>
                <a:ext uri="{FF2B5EF4-FFF2-40B4-BE49-F238E27FC236}">
                  <a16:creationId xmlns:a16="http://schemas.microsoft.com/office/drawing/2014/main" id="{C4CCC870-E445-33BF-A84A-AF34D26045BA}"/>
                </a:ext>
              </a:extLst>
            </p:cNvPr>
            <p:cNvSpPr txBox="1"/>
            <p:nvPr/>
          </p:nvSpPr>
          <p:spPr>
            <a:xfrm>
              <a:off x="2964386" y="1565982"/>
              <a:ext cx="1274064" cy="230832"/>
            </a:xfrm>
            <a:prstGeom prst="rect">
              <a:avLst/>
            </a:prstGeom>
          </p:spPr>
          <p:txBody>
            <a:bodyPr wrap="square" rtlCol="1">
              <a:spAutoFit/>
            </a:bodyPr>
            <a:lstStyle/>
            <a:p>
              <a:pPr algn="ctr" defTabSz="685265" fontAlgn="base"/>
              <a:endParaRPr lang="ar-SA" sz="900" b="1" dirty="0">
                <a:solidFill>
                  <a:srgbClr val="E2E6EE"/>
                </a:solidFill>
                <a:latin typeface="Sakkal Majalla" panose="02000000000000000000" pitchFamily="2" charset="-78"/>
                <a:cs typeface="Sakkal Majalla" panose="02000000000000000000" pitchFamily="2" charset="-78"/>
              </a:endParaRPr>
            </a:p>
          </p:txBody>
        </p:sp>
        <p:sp>
          <p:nvSpPr>
            <p:cNvPr id="33" name="مربع نص 32">
              <a:extLst>
                <a:ext uri="{FF2B5EF4-FFF2-40B4-BE49-F238E27FC236}">
                  <a16:creationId xmlns:a16="http://schemas.microsoft.com/office/drawing/2014/main" id="{2CC494FB-3CD0-D5AE-3953-C413C3FA87C3}"/>
                </a:ext>
              </a:extLst>
            </p:cNvPr>
            <p:cNvSpPr txBox="1"/>
            <p:nvPr/>
          </p:nvSpPr>
          <p:spPr>
            <a:xfrm>
              <a:off x="4785360" y="1565982"/>
              <a:ext cx="1463039" cy="230832"/>
            </a:xfrm>
            <a:prstGeom prst="rect">
              <a:avLst/>
            </a:prstGeom>
          </p:spPr>
          <p:txBody>
            <a:bodyPr wrap="square" rtlCol="1">
              <a:spAutoFit/>
            </a:bodyPr>
            <a:lstStyle/>
            <a:p>
              <a:pPr algn="ctr" defTabSz="685265" fontAlgn="base"/>
              <a:endParaRPr lang="ar-SA" sz="900" b="1" dirty="0">
                <a:solidFill>
                  <a:schemeClr val="tx2"/>
                </a:solidFill>
                <a:latin typeface="Sakkal Majalla" panose="02000000000000000000" pitchFamily="2" charset="-78"/>
                <a:cs typeface="Sakkal Majalla" panose="02000000000000000000" pitchFamily="2" charset="-78"/>
              </a:endParaRPr>
            </a:p>
          </p:txBody>
        </p:sp>
        <p:sp>
          <p:nvSpPr>
            <p:cNvPr id="34" name="مربع نص 33">
              <a:extLst>
                <a:ext uri="{FF2B5EF4-FFF2-40B4-BE49-F238E27FC236}">
                  <a16:creationId xmlns:a16="http://schemas.microsoft.com/office/drawing/2014/main" id="{9D0BA488-945E-E328-82B6-258C171BC78A}"/>
                </a:ext>
              </a:extLst>
            </p:cNvPr>
            <p:cNvSpPr txBox="1"/>
            <p:nvPr/>
          </p:nvSpPr>
          <p:spPr>
            <a:xfrm>
              <a:off x="6728460" y="1565982"/>
              <a:ext cx="1352316" cy="230832"/>
            </a:xfrm>
            <a:prstGeom prst="rect">
              <a:avLst/>
            </a:prstGeom>
          </p:spPr>
          <p:txBody>
            <a:bodyPr wrap="square" rtlCol="1">
              <a:spAutoFit/>
            </a:bodyPr>
            <a:lstStyle/>
            <a:p>
              <a:pPr algn="ctr" defTabSz="685265" fontAlgn="base"/>
              <a:endParaRPr lang="en-US" sz="900" b="1" dirty="0">
                <a:solidFill>
                  <a:srgbClr val="E2E6EE"/>
                </a:solidFill>
              </a:endParaRPr>
            </a:p>
          </p:txBody>
        </p:sp>
      </p:grpSp>
      <p:sp>
        <p:nvSpPr>
          <p:cNvPr id="12" name="Rectangle: Rounded Corners 52">
            <a:extLst>
              <a:ext uri="{FF2B5EF4-FFF2-40B4-BE49-F238E27FC236}">
                <a16:creationId xmlns:a16="http://schemas.microsoft.com/office/drawing/2014/main" id="{E93719A0-F8DB-A03E-68AC-18A47AE62839}"/>
              </a:ext>
            </a:extLst>
          </p:cNvPr>
          <p:cNvSpPr/>
          <p:nvPr/>
        </p:nvSpPr>
        <p:spPr>
          <a:xfrm>
            <a:off x="2949525" y="3669467"/>
            <a:ext cx="1296533" cy="495605"/>
          </a:xfrm>
          <a:prstGeom prst="roundRect">
            <a:avLst>
              <a:gd name="adj" fmla="val 6270"/>
            </a:avLst>
          </a:prstGeom>
          <a:solidFill>
            <a:schemeClr val="accent4">
              <a:lumMod val="20000"/>
              <a:lumOff val="80000"/>
            </a:schemeClr>
          </a:solidFill>
          <a:ln>
            <a:noFill/>
          </a:ln>
        </p:spPr>
        <p:txBody>
          <a:bodyPr vert="horz" wrap="square" lIns="0" tIns="0" rIns="0" bIns="0" rtlCol="0" anchor="ctr">
            <a:noAutofit/>
          </a:bodyPr>
          <a:lstStyle/>
          <a:p>
            <a:pPr algn="ctr" defTabSz="1828709" rtl="1"/>
            <a:r>
              <a:rPr lang="ar-SA" sz="1100" dirty="0">
                <a:latin typeface="Sakkal Majalla" panose="02000000000000000000" pitchFamily="2" charset="-78"/>
                <a:cs typeface="Sakkal Majalla" panose="02000000000000000000" pitchFamily="2" charset="-78"/>
              </a:rPr>
              <a:t>ب- ..</a:t>
            </a:r>
          </a:p>
        </p:txBody>
      </p:sp>
      <p:sp>
        <p:nvSpPr>
          <p:cNvPr id="2" name="مربع نص 1">
            <a:extLst>
              <a:ext uri="{FF2B5EF4-FFF2-40B4-BE49-F238E27FC236}">
                <a16:creationId xmlns:a16="http://schemas.microsoft.com/office/drawing/2014/main" id="{3C5AF7FF-2882-E0B6-6E00-5A7D2DF56260}"/>
              </a:ext>
            </a:extLst>
          </p:cNvPr>
          <p:cNvSpPr txBox="1"/>
          <p:nvPr/>
        </p:nvSpPr>
        <p:spPr>
          <a:xfrm>
            <a:off x="7134895" y="1015246"/>
            <a:ext cx="1717698" cy="861774"/>
          </a:xfrm>
          <a:prstGeom prst="rect">
            <a:avLst/>
          </a:prstGeom>
        </p:spPr>
        <p:txBody>
          <a:bodyPr wrap="square" rtlCol="1">
            <a:spAutoFit/>
          </a:bodyPr>
          <a:lstStyle/>
          <a:p>
            <a:pPr algn="ctr" rtl="1"/>
            <a:r>
              <a:rPr lang="ar-SA" sz="1000" dirty="0">
                <a:solidFill>
                  <a:schemeClr val="accent2"/>
                </a:solidFill>
                <a:latin typeface="Sakkal Majalla" panose="02000000000000000000" pitchFamily="2" charset="-78"/>
                <a:cs typeface="Sakkal Majalla" panose="02000000000000000000" pitchFamily="2" charset="-78"/>
              </a:rPr>
              <a:t>تم ذكر 4 ركائز أساسية للمجموعة مصممة لدعم رؤية المجموعة عبارة عن محددات واضحة للتوجه وكل واحدة منها ترتبط ارتباطًا مباشر بمجموعة من الأهداف الطموحة والمقاسة</a:t>
            </a:r>
            <a:endParaRPr lang="en-US" sz="1000" dirty="0">
              <a:solidFill>
                <a:schemeClr val="accent2"/>
              </a:solidFill>
              <a:latin typeface="Sakkal Majalla" panose="02000000000000000000" pitchFamily="2" charset="-78"/>
              <a:cs typeface="Sakkal Majalla" panose="02000000000000000000" pitchFamily="2" charset="-78"/>
            </a:endParaRPr>
          </a:p>
        </p:txBody>
      </p:sp>
      <p:cxnSp>
        <p:nvCxnSpPr>
          <p:cNvPr id="17" name="موصل: على شكل مرفق 16">
            <a:extLst>
              <a:ext uri="{FF2B5EF4-FFF2-40B4-BE49-F238E27FC236}">
                <a16:creationId xmlns:a16="http://schemas.microsoft.com/office/drawing/2014/main" id="{844D5F0D-3D5F-2194-8C30-A9C4F77770B2}"/>
              </a:ext>
            </a:extLst>
          </p:cNvPr>
          <p:cNvCxnSpPr>
            <a:cxnSpLocks/>
            <a:stCxn id="2" idx="3"/>
            <a:endCxn id="6" idx="1"/>
          </p:cNvCxnSpPr>
          <p:nvPr/>
        </p:nvCxnSpPr>
        <p:spPr>
          <a:xfrm flipH="1">
            <a:off x="7155359" y="1446133"/>
            <a:ext cx="1697234" cy="475259"/>
          </a:xfrm>
          <a:prstGeom prst="bentConnector3">
            <a:avLst>
              <a:gd name="adj1" fmla="val -13469"/>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مربع نص 26">
            <a:extLst>
              <a:ext uri="{FF2B5EF4-FFF2-40B4-BE49-F238E27FC236}">
                <a16:creationId xmlns:a16="http://schemas.microsoft.com/office/drawing/2014/main" id="{3C42BF04-78EA-C5D8-C0F2-2CC3571335EA}"/>
              </a:ext>
            </a:extLst>
          </p:cNvPr>
          <p:cNvSpPr txBox="1"/>
          <p:nvPr/>
        </p:nvSpPr>
        <p:spPr>
          <a:xfrm>
            <a:off x="3057429" y="1041882"/>
            <a:ext cx="2562429" cy="553998"/>
          </a:xfrm>
          <a:prstGeom prst="rect">
            <a:avLst/>
          </a:prstGeom>
        </p:spPr>
        <p:txBody>
          <a:bodyPr wrap="square" rtlCol="1">
            <a:spAutoFit/>
          </a:bodyPr>
          <a:lstStyle/>
          <a:p>
            <a:pPr algn="ctr" rtl="1"/>
            <a:r>
              <a:rPr lang="ar-SA" sz="1000" dirty="0">
                <a:solidFill>
                  <a:schemeClr val="accent2"/>
                </a:solidFill>
                <a:latin typeface="Sakkal Majalla" panose="02000000000000000000" pitchFamily="2" charset="-78"/>
                <a:cs typeface="Sakkal Majalla" panose="02000000000000000000" pitchFamily="2" charset="-78"/>
              </a:rPr>
              <a:t>تمثل كل ركيزة مجال تركيز رئيسي تحقيق الأهداف المرجوة,</a:t>
            </a:r>
          </a:p>
          <a:p>
            <a:pPr algn="ctr" rtl="1"/>
            <a:r>
              <a:rPr lang="ar-SA" sz="1000" dirty="0">
                <a:solidFill>
                  <a:schemeClr val="accent2"/>
                </a:solidFill>
                <a:latin typeface="Sakkal Majalla" panose="02000000000000000000" pitchFamily="2" charset="-78"/>
                <a:cs typeface="Sakkal Majalla" panose="02000000000000000000" pitchFamily="2" charset="-78"/>
              </a:rPr>
              <a:t>الركائز الأربع تعمل كوحدة متكاملة؛ حيث أن التقدم في إحداها يدعم ويُسرع من تحقيق الأهداف في الركائز الأخرى</a:t>
            </a:r>
            <a:endParaRPr lang="en-US" sz="1000" dirty="0">
              <a:solidFill>
                <a:schemeClr val="accent2"/>
              </a:solidFill>
              <a:latin typeface="Sakkal Majalla" panose="02000000000000000000" pitchFamily="2" charset="-78"/>
              <a:cs typeface="Sakkal Majalla" panose="02000000000000000000" pitchFamily="2" charset="-78"/>
            </a:endParaRPr>
          </a:p>
        </p:txBody>
      </p:sp>
      <p:cxnSp>
        <p:nvCxnSpPr>
          <p:cNvPr id="43" name="موصل: على شكل مرفق 42">
            <a:extLst>
              <a:ext uri="{FF2B5EF4-FFF2-40B4-BE49-F238E27FC236}">
                <a16:creationId xmlns:a16="http://schemas.microsoft.com/office/drawing/2014/main" id="{A019C5FA-FFAA-18FC-1A2A-1D679362BDE1}"/>
              </a:ext>
            </a:extLst>
          </p:cNvPr>
          <p:cNvCxnSpPr>
            <a:cxnSpLocks/>
            <a:stCxn id="27" idx="1"/>
            <a:endCxn id="11" idx="7"/>
          </p:cNvCxnSpPr>
          <p:nvPr/>
        </p:nvCxnSpPr>
        <p:spPr>
          <a:xfrm rot="10800000" flipV="1">
            <a:off x="1492701" y="1318880"/>
            <a:ext cx="1564728" cy="858191"/>
          </a:xfrm>
          <a:prstGeom prst="bentConnector3">
            <a:avLst>
              <a:gd name="adj1" fmla="val 154076"/>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مربع نص 61">
            <a:extLst>
              <a:ext uri="{FF2B5EF4-FFF2-40B4-BE49-F238E27FC236}">
                <a16:creationId xmlns:a16="http://schemas.microsoft.com/office/drawing/2014/main" id="{96595624-3077-B8B3-D2A4-1499BE1BE8DF}"/>
              </a:ext>
            </a:extLst>
          </p:cNvPr>
          <p:cNvSpPr txBox="1"/>
          <p:nvPr/>
        </p:nvSpPr>
        <p:spPr>
          <a:xfrm>
            <a:off x="7155360" y="2474059"/>
            <a:ext cx="1717698" cy="553998"/>
          </a:xfrm>
          <a:prstGeom prst="rect">
            <a:avLst/>
          </a:prstGeom>
        </p:spPr>
        <p:txBody>
          <a:bodyPr wrap="square" rtlCol="1">
            <a:spAutoFit/>
          </a:bodyPr>
          <a:lstStyle/>
          <a:p>
            <a:pPr algn="ctr" rtl="1"/>
            <a:r>
              <a:rPr lang="ar-SA" sz="1000" dirty="0">
                <a:solidFill>
                  <a:schemeClr val="accent2"/>
                </a:solidFill>
                <a:latin typeface="Sakkal Majalla" panose="02000000000000000000" pitchFamily="2" charset="-78"/>
                <a:cs typeface="Sakkal Majalla" panose="02000000000000000000" pitchFamily="2" charset="-78"/>
              </a:rPr>
              <a:t>على صعيد الأهداف، قمنا بتحديد ثمانية أهداف رئيسية والتي تعتبر مؤشرات الأداء الحقيقية لنجاحنا في كل ركيزة</a:t>
            </a:r>
            <a:endParaRPr lang="en-US" sz="1000" dirty="0">
              <a:solidFill>
                <a:schemeClr val="accent2"/>
              </a:solidFill>
              <a:latin typeface="Sakkal Majalla" panose="02000000000000000000" pitchFamily="2" charset="-78"/>
              <a:cs typeface="Sakkal Majalla" panose="02000000000000000000" pitchFamily="2" charset="-78"/>
            </a:endParaRPr>
          </a:p>
        </p:txBody>
      </p:sp>
      <p:cxnSp>
        <p:nvCxnSpPr>
          <p:cNvPr id="64" name="موصل: على شكل مرفق 63">
            <a:extLst>
              <a:ext uri="{FF2B5EF4-FFF2-40B4-BE49-F238E27FC236}">
                <a16:creationId xmlns:a16="http://schemas.microsoft.com/office/drawing/2014/main" id="{7D01DACE-9C90-8A81-B006-70D958E3FCDC}"/>
              </a:ext>
            </a:extLst>
          </p:cNvPr>
          <p:cNvCxnSpPr>
            <a:stCxn id="62" idx="2"/>
            <a:endCxn id="44" idx="1"/>
          </p:cNvCxnSpPr>
          <p:nvPr/>
        </p:nvCxnSpPr>
        <p:spPr>
          <a:xfrm rot="5400000">
            <a:off x="6850698" y="3332718"/>
            <a:ext cx="1468173" cy="8588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26668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5A9D4F-1A63-80B2-8CF4-8637E561F81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C38B8D2-D0C4-47F4-E8E5-FB2659E099C9}"/>
              </a:ext>
            </a:extLst>
          </p:cNvPr>
          <p:cNvSpPr>
            <a:spLocks noGrp="1"/>
          </p:cNvSpPr>
          <p:nvPr>
            <p:ph type="sldNum" sz="quarter" idx="4"/>
          </p:nvPr>
        </p:nvSpPr>
        <p:spPr>
          <a:xfrm>
            <a:off x="8010212" y="6471604"/>
            <a:ext cx="519579" cy="226002"/>
          </a:xfrm>
        </p:spPr>
        <p:txBody>
          <a:bodyPr/>
          <a:lstStyle/>
          <a:p>
            <a:pPr marL="0" marR="0" lvl="0" indent="0" algn="r" defTabSz="171450" rtl="0" eaLnBrk="1" fontAlgn="auto" latinLnBrk="0" hangingPunct="1">
              <a:lnSpc>
                <a:spcPct val="100000"/>
              </a:lnSpc>
              <a:spcBef>
                <a:spcPts val="0"/>
              </a:spcBef>
              <a:spcAft>
                <a:spcPts val="0"/>
              </a:spcAft>
              <a:buClrTx/>
              <a:buSzTx/>
              <a:buFontTx/>
              <a:buNone/>
              <a:tabLst/>
              <a:defRPr/>
            </a:pPr>
            <a:fld id="{402EAA05-6333-46EE-AAC8-A5AD6A996142}" type="slidenum">
              <a:rPr kumimoji="0" lang="en-US" sz="1100" b="1" i="0" u="none" strike="noStrike" kern="1200" cap="none" spc="0" normalizeH="0" baseline="0" noProof="0" smtClean="0">
                <a:ln>
                  <a:noFill/>
                </a:ln>
                <a:solidFill>
                  <a:srgbClr val="768394"/>
                </a:solidFill>
                <a:effectLst/>
                <a:uLnTx/>
                <a:uFillTx/>
                <a:latin typeface="Calibri" panose="020F0502020204030204"/>
                <a:ea typeface="+mn-ea"/>
                <a:cs typeface="+mn-cs"/>
              </a:rPr>
              <a:pPr marL="0" marR="0" lvl="0" indent="0" algn="r" defTabSz="171450" rtl="0" eaLnBrk="1" fontAlgn="auto" latinLnBrk="0" hangingPunct="1">
                <a:lnSpc>
                  <a:spcPct val="100000"/>
                </a:lnSpc>
                <a:spcBef>
                  <a:spcPts val="0"/>
                </a:spcBef>
                <a:spcAft>
                  <a:spcPts val="0"/>
                </a:spcAft>
                <a:buClrTx/>
                <a:buSzTx/>
                <a:buFontTx/>
                <a:buNone/>
                <a:tabLst/>
                <a:defRPr/>
              </a:pPr>
              <a:t>42</a:t>
            </a:fld>
            <a:endParaRPr kumimoji="0" lang="en-US" sz="1100" b="1" i="0" u="none" strike="noStrike" kern="1200" cap="none" spc="0" normalizeH="0" baseline="0" noProof="0" dirty="0">
              <a:ln>
                <a:noFill/>
              </a:ln>
              <a:solidFill>
                <a:srgbClr val="768394"/>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D7818221-6B6B-CB26-EB7C-5519BCF0FB2A}"/>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marL="0" marR="0" lvl="0" indent="0" algn="r" defTabSz="1828709" rtl="1" eaLnBrk="1" fontAlgn="auto" latinLnBrk="0" hangingPunct="1">
              <a:lnSpc>
                <a:spcPct val="115000"/>
              </a:lnSpc>
              <a:spcBef>
                <a:spcPct val="0"/>
              </a:spcBef>
              <a:spcAft>
                <a:spcPts val="300"/>
              </a:spcAft>
              <a:buClrTx/>
              <a:buSzTx/>
              <a:buFontTx/>
              <a:buNone/>
              <a:tabLst/>
              <a:defRPr/>
            </a:pPr>
            <a:r>
              <a:rPr kumimoji="0" lang="en-US" sz="1800" b="1" i="0" u="none" strike="noStrike" kern="100" cap="none" spc="0" normalizeH="0" baseline="0" noProof="0">
                <a:ln>
                  <a:noFill/>
                </a:ln>
                <a:solidFill>
                  <a:srgbClr val="002060"/>
                </a:solidFill>
                <a:effectLst/>
                <a:uLnTx/>
                <a:uFillTx/>
                <a:latin typeface="Aptos" panose="020B0004020202020204" pitchFamily="34" charset="0"/>
                <a:ea typeface="Aptos" panose="020B0004020202020204" pitchFamily="34" charset="0"/>
                <a:cs typeface="Sakkal Majalla" panose="02000000000000000000" pitchFamily="2" charset="-78"/>
              </a:rPr>
              <a:t>كروت المبادرات</a:t>
            </a:r>
            <a:endParaRPr kumimoji="0" lang="en-US" sz="1800" b="1" i="0" u="none" strike="noStrike" kern="100" cap="none" spc="0" normalizeH="0" baseline="0" noProof="0" dirty="0">
              <a:ln>
                <a:noFill/>
              </a:ln>
              <a:solidFill>
                <a:srgbClr val="002060"/>
              </a:solidFill>
              <a:effectLst/>
              <a:uLnTx/>
              <a:uFillTx/>
              <a:latin typeface="Aptos" panose="020B0004020202020204" pitchFamily="34" charset="0"/>
              <a:ea typeface="Aptos" panose="020B0004020202020204" pitchFamily="34" charset="0"/>
              <a:cs typeface="Sakkal Majalla" panose="02000000000000000000" pitchFamily="2" charset="-78"/>
            </a:endParaRPr>
          </a:p>
        </p:txBody>
      </p:sp>
      <p:sp>
        <p:nvSpPr>
          <p:cNvPr id="4" name="Rectangle 3">
            <a:extLst>
              <a:ext uri="{FF2B5EF4-FFF2-40B4-BE49-F238E27FC236}">
                <a16:creationId xmlns:a16="http://schemas.microsoft.com/office/drawing/2014/main" id="{503733AE-12EF-2E8B-7B37-9ACF3F4FDA91}"/>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marL="0" marR="0" lvl="0" indent="0" algn="r" defTabSz="171450" rtl="1"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 name="Rectangle 82">
            <a:extLst>
              <a:ext uri="{FF2B5EF4-FFF2-40B4-BE49-F238E27FC236}">
                <a16:creationId xmlns:a16="http://schemas.microsoft.com/office/drawing/2014/main" id="{8CFAEC93-C84C-5733-CCBE-CABB7ADBECCC}"/>
              </a:ext>
            </a:extLst>
          </p:cNvPr>
          <p:cNvSpPr/>
          <p:nvPr/>
        </p:nvSpPr>
        <p:spPr>
          <a:xfrm flipH="1">
            <a:off x="4007151" y="2906451"/>
            <a:ext cx="3154703" cy="1468797"/>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marL="171450" marR="0" lvl="0" indent="-171450" algn="r" defTabSz="914400" rtl="1" eaLnBrk="0" fontAlgn="base" latinLnBrk="0" hangingPunct="0">
              <a:lnSpc>
                <a:spcPct val="100000"/>
              </a:lnSpc>
              <a:spcBef>
                <a:spcPct val="0"/>
              </a:spcBef>
              <a:spcAft>
                <a:spcPct val="0"/>
              </a:spcAft>
              <a:buClrTx/>
              <a:buSzTx/>
              <a:buFont typeface="Wingdings" panose="05000000000000000000" pitchFamily="2" charset="2"/>
              <a:buChar char="§"/>
              <a:tabLst/>
              <a:defRPr/>
            </a:pPr>
            <a:endParaRPr kumimoji="0" lang="en-US" altLang="ar-SA" sz="800" b="0" i="0" u="none" strike="noStrike" kern="1200" cap="none" spc="0" normalizeH="0" baseline="0" noProof="0" dirty="0">
              <a:ln>
                <a:noFill/>
              </a:ln>
              <a:solidFill>
                <a:schemeClr val="tx2"/>
              </a:solidFill>
              <a:effectLst/>
              <a:uLnTx/>
              <a:uFillTx/>
              <a:latin typeface="Sakkal Majalla" panose="02000000000000000000" pitchFamily="2" charset="-78"/>
              <a:ea typeface="+mn-ea"/>
              <a:cs typeface="Sakkal Majalla" panose="02000000000000000000" pitchFamily="2" charset="-78"/>
            </a:endParaRPr>
          </a:p>
        </p:txBody>
      </p:sp>
      <p:sp>
        <p:nvSpPr>
          <p:cNvPr id="42" name="Rectangle 83">
            <a:extLst>
              <a:ext uri="{FF2B5EF4-FFF2-40B4-BE49-F238E27FC236}">
                <a16:creationId xmlns:a16="http://schemas.microsoft.com/office/drawing/2014/main" id="{9979EC2F-A97C-72A0-5E3B-A69E5CFD9556}"/>
              </a:ext>
            </a:extLst>
          </p:cNvPr>
          <p:cNvSpPr/>
          <p:nvPr/>
        </p:nvSpPr>
        <p:spPr>
          <a:xfrm flipH="1">
            <a:off x="4007151" y="1654807"/>
            <a:ext cx="3154702" cy="648993"/>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marL="0" marR="0" lvl="0" indent="0" algn="r" defTabSz="685766" rtl="1" eaLnBrk="1" fontAlgn="auto" latinLnBrk="0" hangingPunct="1">
              <a:lnSpc>
                <a:spcPct val="9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2"/>
              </a:solidFill>
              <a:effectLst/>
              <a:uLnTx/>
              <a:uFillTx/>
              <a:latin typeface="Sakkal Majalla" panose="02000000000000000000" pitchFamily="2" charset="-78"/>
              <a:ea typeface="+mn-ea"/>
              <a:cs typeface="Sakkal Majalla" panose="02000000000000000000" pitchFamily="2" charset="-78"/>
            </a:endParaRPr>
          </a:p>
        </p:txBody>
      </p:sp>
      <p:sp>
        <p:nvSpPr>
          <p:cNvPr id="43" name="Rectangle 85">
            <a:extLst>
              <a:ext uri="{FF2B5EF4-FFF2-40B4-BE49-F238E27FC236}">
                <a16:creationId xmlns:a16="http://schemas.microsoft.com/office/drawing/2014/main" id="{BADB810B-6C85-AF49-628E-CD998511D749}"/>
              </a:ext>
            </a:extLst>
          </p:cNvPr>
          <p:cNvSpPr/>
          <p:nvPr/>
        </p:nvSpPr>
        <p:spPr>
          <a:xfrm flipH="1">
            <a:off x="1593634" y="2890195"/>
            <a:ext cx="1777801" cy="771776"/>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numCol="1" spcCol="36000" rtlCol="0" anchor="ctr">
            <a:noAutofit/>
          </a:bodyPr>
          <a:lstStyle/>
          <a:p>
            <a:pPr marL="175022" marR="0" lvl="0" indent="-175022" algn="r" defTabSz="685766" rtl="1" eaLnBrk="1" fontAlgn="auto" latinLnBrk="0" hangingPunct="1">
              <a:lnSpc>
                <a:spcPct val="90000"/>
              </a:lnSpc>
              <a:spcBef>
                <a:spcPts val="0"/>
              </a:spcBef>
              <a:spcAft>
                <a:spcPts val="0"/>
              </a:spcAft>
              <a:buClrTx/>
              <a:buSzTx/>
              <a:buFont typeface="Wingdings" panose="05000000000000000000" pitchFamily="2" charset="2"/>
              <a:buChar char="§"/>
              <a:tabLst/>
              <a:defRPr/>
            </a:pPr>
            <a:endParaRPr kumimoji="0" lang="en-US" sz="8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44" name="Rectangle 87">
            <a:extLst>
              <a:ext uri="{FF2B5EF4-FFF2-40B4-BE49-F238E27FC236}">
                <a16:creationId xmlns:a16="http://schemas.microsoft.com/office/drawing/2014/main" id="{3F46F242-1E8B-BC4A-FD0E-BB1EE3382C59}"/>
              </a:ext>
            </a:extLst>
          </p:cNvPr>
          <p:cNvSpPr>
            <a:spLocks/>
          </p:cNvSpPr>
          <p:nvPr/>
        </p:nvSpPr>
        <p:spPr>
          <a:xfrm flipH="1">
            <a:off x="1593634" y="3705967"/>
            <a:ext cx="1777801" cy="652144"/>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marL="175022" marR="0" lvl="0" indent="-175022" algn="r" defTabSz="685766" rtl="1" eaLnBrk="1" fontAlgn="auto" latinLnBrk="0" hangingPunct="1">
              <a:lnSpc>
                <a:spcPct val="90000"/>
              </a:lnSpc>
              <a:spcBef>
                <a:spcPts val="0"/>
              </a:spcBef>
              <a:spcAft>
                <a:spcPts val="0"/>
              </a:spcAft>
              <a:buClrTx/>
              <a:buSzTx/>
              <a:buFont typeface="Wingdings" panose="05000000000000000000" pitchFamily="2" charset="2"/>
              <a:buChar char="§"/>
              <a:tabLst/>
              <a:defRPr/>
            </a:pPr>
            <a:endParaRPr kumimoji="0" lang="en-US" sz="800" b="0" i="0" u="none" strike="noStrike" kern="0" cap="none" spc="0" normalizeH="0" baseline="0" noProof="0" dirty="0">
              <a:ln>
                <a:noFill/>
              </a:ln>
              <a:solidFill>
                <a:schemeClr val="tx2"/>
              </a:solidFill>
              <a:effectLst/>
              <a:uLnTx/>
              <a:uFillTx/>
              <a:latin typeface="Sakkal Majalla" panose="02000000000000000000" pitchFamily="2" charset="-78"/>
              <a:ea typeface="+mn-ea"/>
              <a:cs typeface="Sakkal Majalla" panose="02000000000000000000" pitchFamily="2" charset="-78"/>
            </a:endParaRPr>
          </a:p>
        </p:txBody>
      </p:sp>
      <p:sp>
        <p:nvSpPr>
          <p:cNvPr id="45" name="Rectangle 117">
            <a:extLst>
              <a:ext uri="{FF2B5EF4-FFF2-40B4-BE49-F238E27FC236}">
                <a16:creationId xmlns:a16="http://schemas.microsoft.com/office/drawing/2014/main" id="{BFFB1E0C-4D32-3A3C-EA7B-3F973A63AA53}"/>
              </a:ext>
            </a:extLst>
          </p:cNvPr>
          <p:cNvSpPr/>
          <p:nvPr/>
        </p:nvSpPr>
        <p:spPr>
          <a:xfrm flipH="1">
            <a:off x="5232325" y="1100820"/>
            <a:ext cx="1929528" cy="510432"/>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marL="0" marR="0" lvl="0" indent="0" algn="r" defTabSz="685766" rtl="1" eaLnBrk="1" fontAlgn="auto"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46" name="Rectangle 121">
            <a:extLst>
              <a:ext uri="{FF2B5EF4-FFF2-40B4-BE49-F238E27FC236}">
                <a16:creationId xmlns:a16="http://schemas.microsoft.com/office/drawing/2014/main" id="{2C99C5EF-EC63-E46D-5062-4A6B13EB1D97}"/>
              </a:ext>
            </a:extLst>
          </p:cNvPr>
          <p:cNvSpPr/>
          <p:nvPr/>
        </p:nvSpPr>
        <p:spPr>
          <a:xfrm flipH="1">
            <a:off x="4007151" y="1100820"/>
            <a:ext cx="761765" cy="510432"/>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marL="0" marR="0" lvl="0" indent="0" algn="ctr" defTabSz="685800" rtl="1"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47" name="Rectangle 123">
            <a:extLst>
              <a:ext uri="{FF2B5EF4-FFF2-40B4-BE49-F238E27FC236}">
                <a16:creationId xmlns:a16="http://schemas.microsoft.com/office/drawing/2014/main" id="{052077B7-FD46-1587-F225-F0A367AB090A}"/>
              </a:ext>
            </a:extLst>
          </p:cNvPr>
          <p:cNvSpPr>
            <a:spLocks/>
          </p:cNvSpPr>
          <p:nvPr/>
        </p:nvSpPr>
        <p:spPr>
          <a:xfrm flipH="1">
            <a:off x="2803530" y="1078383"/>
            <a:ext cx="567904" cy="510432"/>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137160" rtlCol="0" anchor="ctr">
            <a:noAutofit/>
          </a:bodyPr>
          <a:lstStyle/>
          <a:p>
            <a:pPr marL="0" marR="0" lvl="0" indent="0" algn="ctr" defTabSz="685766" rtl="1" eaLnBrk="1" fontAlgn="auto"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48" name="Rectangle 149">
            <a:extLst>
              <a:ext uri="{FF2B5EF4-FFF2-40B4-BE49-F238E27FC236}">
                <a16:creationId xmlns:a16="http://schemas.microsoft.com/office/drawing/2014/main" id="{2376CB85-1BE6-750D-9ABF-8EF943AD2C11}"/>
              </a:ext>
            </a:extLst>
          </p:cNvPr>
          <p:cNvSpPr>
            <a:spLocks/>
          </p:cNvSpPr>
          <p:nvPr/>
        </p:nvSpPr>
        <p:spPr>
          <a:xfrm flipH="1">
            <a:off x="1593633" y="1078383"/>
            <a:ext cx="747343" cy="510432"/>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marL="0" marR="0" lvl="0" indent="0" algn="ctr" defTabSz="685766" rtl="1" eaLnBrk="1" fontAlgn="auto"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49" name="Rectangle 158">
            <a:extLst>
              <a:ext uri="{FF2B5EF4-FFF2-40B4-BE49-F238E27FC236}">
                <a16:creationId xmlns:a16="http://schemas.microsoft.com/office/drawing/2014/main" id="{8AD6B253-51B6-C72B-4544-075905E2F602}"/>
              </a:ext>
            </a:extLst>
          </p:cNvPr>
          <p:cNvSpPr/>
          <p:nvPr/>
        </p:nvSpPr>
        <p:spPr>
          <a:xfrm flipH="1">
            <a:off x="1593633" y="1632811"/>
            <a:ext cx="1777802" cy="648993"/>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numCol="1" spcCol="36000" rtlCol="0" anchor="ctr">
            <a:noAutofit/>
          </a:bodyPr>
          <a:lstStyle/>
          <a:p>
            <a:pPr marL="216694" marR="0" lvl="0" indent="-216694" algn="r" defTabSz="685766" rtl="1" eaLnBrk="1" fontAlgn="auto" latinLnBrk="0" hangingPunct="1">
              <a:lnSpc>
                <a:spcPct val="90000"/>
              </a:lnSpc>
              <a:spcBef>
                <a:spcPts val="0"/>
              </a:spcBef>
              <a:spcAft>
                <a:spcPts val="0"/>
              </a:spcAft>
              <a:buClrTx/>
              <a:buSzTx/>
              <a:buFont typeface="Wingdings" panose="05000000000000000000" pitchFamily="2" charset="2"/>
              <a:buChar char="§"/>
              <a:tabLst/>
              <a:defRPr/>
            </a:pPr>
            <a:endParaRPr kumimoji="0" lang="en-US" sz="8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51" name="Rectangle: Rounded Corners 116">
            <a:extLst>
              <a:ext uri="{FF2B5EF4-FFF2-40B4-BE49-F238E27FC236}">
                <a16:creationId xmlns:a16="http://schemas.microsoft.com/office/drawing/2014/main" id="{01DB93FF-0F05-37E1-4611-FEA452CAD502}"/>
              </a:ext>
            </a:extLst>
          </p:cNvPr>
          <p:cNvSpPr/>
          <p:nvPr/>
        </p:nvSpPr>
        <p:spPr>
          <a:xfrm flipH="1">
            <a:off x="7093069" y="1100820"/>
            <a:ext cx="481490" cy="510432"/>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E7E6E6"/>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اسم</a:t>
            </a:r>
          </a:p>
          <a:p>
            <a:pPr marL="0" marR="0" lvl="0" indent="0" algn="ctr" defTabSz="685766" rtl="1"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E7E6E6"/>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المبادرة</a:t>
            </a:r>
            <a:endParaRPr kumimoji="0" lang="en-US" sz="800" b="1" i="0" u="none" strike="noStrike" kern="0" cap="none" spc="0" normalizeH="0" baseline="0" noProof="0" dirty="0">
              <a:ln>
                <a:noFill/>
              </a:ln>
              <a:solidFill>
                <a:srgbClr val="E7E6E6"/>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52" name="Graphic 10">
            <a:extLst>
              <a:ext uri="{FF2B5EF4-FFF2-40B4-BE49-F238E27FC236}">
                <a16:creationId xmlns:a16="http://schemas.microsoft.com/office/drawing/2014/main" id="{735B446F-18CC-883A-9EAE-4F6F40AD15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54196" y="1151033"/>
            <a:ext cx="171907" cy="206828"/>
          </a:xfrm>
          <a:prstGeom prst="rect">
            <a:avLst/>
          </a:prstGeom>
        </p:spPr>
      </p:pic>
      <p:sp>
        <p:nvSpPr>
          <p:cNvPr id="54" name="Rectangle: Rounded Corners 80">
            <a:extLst>
              <a:ext uri="{FF2B5EF4-FFF2-40B4-BE49-F238E27FC236}">
                <a16:creationId xmlns:a16="http://schemas.microsoft.com/office/drawing/2014/main" id="{17BF0E98-7644-B41F-92CE-F5E0A044EBEC}"/>
              </a:ext>
            </a:extLst>
          </p:cNvPr>
          <p:cNvSpPr/>
          <p:nvPr/>
        </p:nvSpPr>
        <p:spPr>
          <a:xfrm flipH="1">
            <a:off x="7093069" y="1654807"/>
            <a:ext cx="481490" cy="648993"/>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E7E6E6"/>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هدف</a:t>
            </a:r>
          </a:p>
          <a:p>
            <a:pPr marL="0" marR="0" lvl="0" indent="0" algn="ctr" defTabSz="685766" rtl="1"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E7E6E6"/>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المبادرة</a:t>
            </a:r>
            <a:endParaRPr kumimoji="0" lang="en-US" sz="800" b="1" i="0" u="none" strike="noStrike" kern="0" cap="none" spc="0" normalizeH="0" baseline="0" noProof="0" dirty="0">
              <a:ln>
                <a:noFill/>
              </a:ln>
              <a:solidFill>
                <a:srgbClr val="E7E6E6"/>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55" name="Graphic 12">
            <a:extLst>
              <a:ext uri="{FF2B5EF4-FFF2-40B4-BE49-F238E27FC236}">
                <a16:creationId xmlns:a16="http://schemas.microsoft.com/office/drawing/2014/main" id="{1198A342-398A-EFAA-0EAD-259FD3A2BF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35884" y="1733086"/>
            <a:ext cx="195861" cy="206828"/>
          </a:xfrm>
          <a:prstGeom prst="rect">
            <a:avLst/>
          </a:prstGeom>
        </p:spPr>
      </p:pic>
      <p:sp>
        <p:nvSpPr>
          <p:cNvPr id="57" name="Rectangle: Rounded Corners 81">
            <a:extLst>
              <a:ext uri="{FF2B5EF4-FFF2-40B4-BE49-F238E27FC236}">
                <a16:creationId xmlns:a16="http://schemas.microsoft.com/office/drawing/2014/main" id="{5582202A-B8AA-C1A4-7853-573F316FFCB0}"/>
              </a:ext>
            </a:extLst>
          </p:cNvPr>
          <p:cNvSpPr/>
          <p:nvPr/>
        </p:nvSpPr>
        <p:spPr>
          <a:xfrm flipH="1">
            <a:off x="7093069" y="2906451"/>
            <a:ext cx="481490" cy="1468797"/>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E7E6E6"/>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الأنشطة</a:t>
            </a:r>
            <a:br>
              <a:rPr kumimoji="0" lang="en-US" sz="800" b="1" i="0" u="none" strike="noStrike" kern="0" cap="none" spc="0" normalizeH="0" baseline="0" noProof="0">
                <a:ln>
                  <a:noFill/>
                </a:ln>
                <a:solidFill>
                  <a:srgbClr val="E7E6E6"/>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en-US" sz="800" b="1" i="0" u="none" strike="noStrike" kern="0" cap="none" spc="0" normalizeH="0" baseline="0" noProof="0">
                <a:ln>
                  <a:noFill/>
                </a:ln>
                <a:solidFill>
                  <a:srgbClr val="E7E6E6"/>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الرئيسية</a:t>
            </a:r>
            <a:endParaRPr kumimoji="0" lang="en-US" sz="800" b="1" i="0" u="none" strike="noStrike" kern="0" cap="none" spc="0" normalizeH="0" baseline="0" noProof="0" dirty="0">
              <a:ln>
                <a:noFill/>
              </a:ln>
              <a:solidFill>
                <a:srgbClr val="E7E6E6"/>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58" name="Graphic 14">
            <a:extLst>
              <a:ext uri="{FF2B5EF4-FFF2-40B4-BE49-F238E27FC236}">
                <a16:creationId xmlns:a16="http://schemas.microsoft.com/office/drawing/2014/main" id="{B4515779-3CD0-E563-F80D-B493736958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51248" y="3353400"/>
            <a:ext cx="183086" cy="206828"/>
          </a:xfrm>
          <a:prstGeom prst="rect">
            <a:avLst/>
          </a:prstGeom>
        </p:spPr>
      </p:pic>
      <p:sp>
        <p:nvSpPr>
          <p:cNvPr id="60" name="Rectangle: Rounded Corners 120">
            <a:extLst>
              <a:ext uri="{FF2B5EF4-FFF2-40B4-BE49-F238E27FC236}">
                <a16:creationId xmlns:a16="http://schemas.microsoft.com/office/drawing/2014/main" id="{C8F961AD-66AC-2301-64F3-44FEF4B64D73}"/>
              </a:ext>
            </a:extLst>
          </p:cNvPr>
          <p:cNvSpPr/>
          <p:nvPr/>
        </p:nvSpPr>
        <p:spPr>
          <a:xfrm flipH="1">
            <a:off x="4700133" y="1100820"/>
            <a:ext cx="481490" cy="510432"/>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E7E6E6"/>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المالك</a:t>
            </a:r>
            <a:endParaRPr kumimoji="0" lang="en-US" sz="800" b="1" i="0" u="none" strike="noStrike" kern="0" cap="none" spc="0" normalizeH="0" baseline="0" noProof="0" dirty="0">
              <a:ln>
                <a:noFill/>
              </a:ln>
              <a:solidFill>
                <a:srgbClr val="E7E6E6"/>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61" name="Graphic 16">
            <a:extLst>
              <a:ext uri="{FF2B5EF4-FFF2-40B4-BE49-F238E27FC236}">
                <a16:creationId xmlns:a16="http://schemas.microsoft.com/office/drawing/2014/main" id="{112EAE1D-45AC-B70F-73F0-CB4B2A157D0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44580" y="1151033"/>
            <a:ext cx="192596" cy="206828"/>
          </a:xfrm>
          <a:prstGeom prst="rect">
            <a:avLst/>
          </a:prstGeom>
        </p:spPr>
      </p:pic>
      <p:sp>
        <p:nvSpPr>
          <p:cNvPr id="63" name="Rectangle: Rounded Corners 122">
            <a:extLst>
              <a:ext uri="{FF2B5EF4-FFF2-40B4-BE49-F238E27FC236}">
                <a16:creationId xmlns:a16="http://schemas.microsoft.com/office/drawing/2014/main" id="{E6217DBC-DEAF-8BF2-F379-5A6B478E3927}"/>
              </a:ext>
            </a:extLst>
          </p:cNvPr>
          <p:cNvSpPr>
            <a:spLocks/>
          </p:cNvSpPr>
          <p:nvPr/>
        </p:nvSpPr>
        <p:spPr>
          <a:xfrm flipH="1">
            <a:off x="3302650" y="1078383"/>
            <a:ext cx="481490" cy="510432"/>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E7E6E6"/>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المدة</a:t>
            </a:r>
            <a:endParaRPr kumimoji="0" lang="en-US" sz="800" b="1" i="0" u="none" strike="noStrike" kern="0" cap="none" spc="0" normalizeH="0" baseline="0" noProof="0" dirty="0">
              <a:ln>
                <a:noFill/>
              </a:ln>
              <a:solidFill>
                <a:srgbClr val="E7E6E6"/>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64" name="Graphic 18">
            <a:extLst>
              <a:ext uri="{FF2B5EF4-FFF2-40B4-BE49-F238E27FC236}">
                <a16:creationId xmlns:a16="http://schemas.microsoft.com/office/drawing/2014/main" id="{69B5D49E-B964-1C1C-D751-09834952181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447097" y="1121876"/>
            <a:ext cx="192596" cy="206828"/>
          </a:xfrm>
          <a:prstGeom prst="rect">
            <a:avLst/>
          </a:prstGeom>
        </p:spPr>
      </p:pic>
      <p:sp>
        <p:nvSpPr>
          <p:cNvPr id="66" name="Rectangle: Rounded Corners 148">
            <a:extLst>
              <a:ext uri="{FF2B5EF4-FFF2-40B4-BE49-F238E27FC236}">
                <a16:creationId xmlns:a16="http://schemas.microsoft.com/office/drawing/2014/main" id="{57F74BFC-B651-7BE7-FA8F-778CBDB2FFFE}"/>
              </a:ext>
            </a:extLst>
          </p:cNvPr>
          <p:cNvSpPr>
            <a:spLocks/>
          </p:cNvSpPr>
          <p:nvPr/>
        </p:nvSpPr>
        <p:spPr>
          <a:xfrm flipH="1">
            <a:off x="2272192" y="1078383"/>
            <a:ext cx="481490" cy="510432"/>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E7E6E6"/>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الميزانية</a:t>
            </a:r>
          </a:p>
          <a:p>
            <a:pPr marL="0" marR="0" lvl="0" indent="0" algn="ctr" defTabSz="685766" rtl="1"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E7E6E6"/>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التقديرية</a:t>
            </a:r>
            <a:endParaRPr kumimoji="0" lang="en-US" sz="800" b="1" i="0" u="none" strike="noStrike" kern="0" cap="none" spc="0" normalizeH="0" baseline="0" noProof="0" dirty="0">
              <a:ln>
                <a:noFill/>
              </a:ln>
              <a:solidFill>
                <a:srgbClr val="E7E6E6"/>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67" name="Graphic 20">
            <a:extLst>
              <a:ext uri="{FF2B5EF4-FFF2-40B4-BE49-F238E27FC236}">
                <a16:creationId xmlns:a16="http://schemas.microsoft.com/office/drawing/2014/main" id="{878A6E51-3410-E48B-6A52-6B4E77EEB47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416828" y="1122035"/>
            <a:ext cx="192220" cy="206828"/>
          </a:xfrm>
          <a:prstGeom prst="rect">
            <a:avLst/>
          </a:prstGeom>
        </p:spPr>
      </p:pic>
      <p:sp>
        <p:nvSpPr>
          <p:cNvPr id="69" name="Rectangle: Rounded Corners 157">
            <a:extLst>
              <a:ext uri="{FF2B5EF4-FFF2-40B4-BE49-F238E27FC236}">
                <a16:creationId xmlns:a16="http://schemas.microsoft.com/office/drawing/2014/main" id="{FC5FF542-1178-5E06-178C-FFD48E6821AE}"/>
              </a:ext>
            </a:extLst>
          </p:cNvPr>
          <p:cNvSpPr/>
          <p:nvPr/>
        </p:nvSpPr>
        <p:spPr>
          <a:xfrm flipH="1">
            <a:off x="3302650" y="1632370"/>
            <a:ext cx="481490" cy="648993"/>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err="1">
                <a:ln>
                  <a:noFill/>
                </a:ln>
                <a:solidFill>
                  <a:srgbClr val="E7E6E6"/>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الهدف</a:t>
            </a:r>
            <a:r>
              <a:rPr kumimoji="0" lang="en-US" sz="800" b="1" i="0" u="none" strike="noStrike" kern="0" cap="none" spc="0" normalizeH="0" baseline="0" noProof="0" dirty="0">
                <a:ln>
                  <a:noFill/>
                </a:ln>
                <a:solidFill>
                  <a:srgbClr val="E7E6E6"/>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الاستراتيجي</a:t>
            </a:r>
          </a:p>
        </p:txBody>
      </p:sp>
      <p:pic>
        <p:nvPicPr>
          <p:cNvPr id="70" name="Graphic 22">
            <a:extLst>
              <a:ext uri="{FF2B5EF4-FFF2-40B4-BE49-F238E27FC236}">
                <a16:creationId xmlns:a16="http://schemas.microsoft.com/office/drawing/2014/main" id="{7495884B-9BC4-F743-205A-8B1170DC7E0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447097" y="1695301"/>
            <a:ext cx="192596" cy="206828"/>
          </a:xfrm>
          <a:prstGeom prst="rect">
            <a:avLst/>
          </a:prstGeom>
        </p:spPr>
      </p:pic>
      <p:sp>
        <p:nvSpPr>
          <p:cNvPr id="72" name="Rectangle: Rounded Corners 84">
            <a:extLst>
              <a:ext uri="{FF2B5EF4-FFF2-40B4-BE49-F238E27FC236}">
                <a16:creationId xmlns:a16="http://schemas.microsoft.com/office/drawing/2014/main" id="{42F4E7ED-CB11-DF96-AC98-46ECBE447167}"/>
              </a:ext>
            </a:extLst>
          </p:cNvPr>
          <p:cNvSpPr/>
          <p:nvPr/>
        </p:nvSpPr>
        <p:spPr>
          <a:xfrm flipH="1">
            <a:off x="3302650" y="2889315"/>
            <a:ext cx="481490" cy="771776"/>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E7E6E6"/>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أصحاب</a:t>
            </a:r>
            <a:br>
              <a:rPr kumimoji="0" lang="en-US" sz="800" b="1" i="0" u="none" strike="noStrike" kern="0" cap="none" spc="0" normalizeH="0" baseline="0" noProof="0">
                <a:ln>
                  <a:noFill/>
                </a:ln>
                <a:solidFill>
                  <a:srgbClr val="E7E6E6"/>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en-US" sz="800" b="1" i="0" u="none" strike="noStrike" kern="0" cap="none" spc="0" normalizeH="0" baseline="0" noProof="0">
                <a:ln>
                  <a:noFill/>
                </a:ln>
                <a:solidFill>
                  <a:srgbClr val="E7E6E6"/>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المصلحة</a:t>
            </a:r>
            <a:endParaRPr kumimoji="0" lang="en-US" sz="800" b="1" i="0" u="none" strike="noStrike" kern="0" cap="none" spc="0" normalizeH="0" baseline="0" noProof="0" dirty="0">
              <a:ln>
                <a:noFill/>
              </a:ln>
              <a:solidFill>
                <a:srgbClr val="E7E6E6"/>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73" name="Graphic 31">
            <a:extLst>
              <a:ext uri="{FF2B5EF4-FFF2-40B4-BE49-F238E27FC236}">
                <a16:creationId xmlns:a16="http://schemas.microsoft.com/office/drawing/2014/main" id="{756818EC-2F34-8FA4-CEBE-49887A57CAA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423023" y="3052859"/>
            <a:ext cx="240745" cy="177743"/>
          </a:xfrm>
          <a:prstGeom prst="rect">
            <a:avLst/>
          </a:prstGeom>
        </p:spPr>
      </p:pic>
      <p:sp>
        <p:nvSpPr>
          <p:cNvPr id="75" name="Rectangle: Rounded Corners 86">
            <a:extLst>
              <a:ext uri="{FF2B5EF4-FFF2-40B4-BE49-F238E27FC236}">
                <a16:creationId xmlns:a16="http://schemas.microsoft.com/office/drawing/2014/main" id="{20C492C5-1D7C-2DA7-3C2E-012BE8679D7A}"/>
              </a:ext>
            </a:extLst>
          </p:cNvPr>
          <p:cNvSpPr/>
          <p:nvPr/>
        </p:nvSpPr>
        <p:spPr>
          <a:xfrm flipH="1">
            <a:off x="3302652" y="3705967"/>
            <a:ext cx="481490" cy="652144"/>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E7E6E6"/>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مؤشرات</a:t>
            </a:r>
            <a:br>
              <a:rPr kumimoji="0" lang="en-US" sz="800" b="1" i="0" u="none" strike="noStrike" kern="0" cap="none" spc="0" normalizeH="0" baseline="0" noProof="0">
                <a:ln>
                  <a:noFill/>
                </a:ln>
                <a:solidFill>
                  <a:srgbClr val="E7E6E6"/>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en-US" sz="800" b="1" i="0" u="none" strike="noStrike" kern="0" cap="none" spc="0" normalizeH="0" baseline="0" noProof="0">
                <a:ln>
                  <a:noFill/>
                </a:ln>
                <a:solidFill>
                  <a:srgbClr val="E7E6E6"/>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الاداء</a:t>
            </a:r>
            <a:endParaRPr kumimoji="0" lang="en-US" sz="800" b="1" i="0" u="none" strike="noStrike" kern="0" cap="none" spc="0" normalizeH="0" baseline="0" noProof="0" dirty="0">
              <a:ln>
                <a:noFill/>
              </a:ln>
              <a:solidFill>
                <a:srgbClr val="E7E6E6"/>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77" name="Graphic 33">
            <a:extLst>
              <a:ext uri="{FF2B5EF4-FFF2-40B4-BE49-F238E27FC236}">
                <a16:creationId xmlns:a16="http://schemas.microsoft.com/office/drawing/2014/main" id="{36D66090-68B0-3C5E-FBD2-960A5E53EC0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447099" y="3780143"/>
            <a:ext cx="192596" cy="206828"/>
          </a:xfrm>
          <a:prstGeom prst="rect">
            <a:avLst/>
          </a:prstGeom>
        </p:spPr>
      </p:pic>
      <p:sp>
        <p:nvSpPr>
          <p:cNvPr id="7" name="مربع نص 6">
            <a:extLst>
              <a:ext uri="{FF2B5EF4-FFF2-40B4-BE49-F238E27FC236}">
                <a16:creationId xmlns:a16="http://schemas.microsoft.com/office/drawing/2014/main" id="{9D9B1437-100B-13F7-827D-C3CEA28F22AD}"/>
              </a:ext>
            </a:extLst>
          </p:cNvPr>
          <p:cNvSpPr txBox="1"/>
          <p:nvPr/>
        </p:nvSpPr>
        <p:spPr>
          <a:xfrm>
            <a:off x="7648590" y="1068584"/>
            <a:ext cx="1374007" cy="400110"/>
          </a:xfrm>
          <a:prstGeom prst="rect">
            <a:avLst/>
          </a:prstGeom>
        </p:spPr>
        <p:txBody>
          <a:bodyPr wrap="square" rtlCol="1">
            <a:spAutoFit/>
          </a:bodyPr>
          <a:lstStyle/>
          <a:p>
            <a:pPr algn="r" rtl="1"/>
            <a:r>
              <a:rPr lang="en-US" sz="1000" dirty="0" err="1">
                <a:solidFill>
                  <a:schemeClr val="accent2"/>
                </a:solidFill>
                <a:latin typeface="Sakkal Majalla" panose="02000000000000000000" pitchFamily="2" charset="-78"/>
                <a:cs typeface="Sakkal Majalla" panose="02000000000000000000" pitchFamily="2" charset="-78"/>
              </a:rPr>
              <a:t>اسم</a:t>
            </a:r>
            <a:r>
              <a:rPr lang="en-US" sz="1000" dirty="0">
                <a:solidFill>
                  <a:schemeClr val="accent2"/>
                </a:solidFill>
                <a:latin typeface="Sakkal Majalla" panose="02000000000000000000" pitchFamily="2" charset="-78"/>
                <a:cs typeface="Sakkal Majalla" panose="02000000000000000000" pitchFamily="2" charset="-78"/>
              </a:rPr>
              <a:t> </a:t>
            </a:r>
            <a:r>
              <a:rPr lang="en-US" sz="1000" dirty="0" err="1">
                <a:solidFill>
                  <a:schemeClr val="accent2"/>
                </a:solidFill>
                <a:latin typeface="Sakkal Majalla" panose="02000000000000000000" pitchFamily="2" charset="-78"/>
                <a:cs typeface="Sakkal Majalla" panose="02000000000000000000" pitchFamily="2" charset="-78"/>
              </a:rPr>
              <a:t>المبادرة</a:t>
            </a:r>
            <a:r>
              <a:rPr lang="en-US" sz="1000" dirty="0">
                <a:solidFill>
                  <a:schemeClr val="accent2"/>
                </a:solidFill>
                <a:latin typeface="Sakkal Majalla" panose="02000000000000000000" pitchFamily="2" charset="-78"/>
                <a:cs typeface="Sakkal Majalla" panose="02000000000000000000" pitchFamily="2" charset="-78"/>
              </a:rPr>
              <a:t> </a:t>
            </a:r>
            <a:r>
              <a:rPr lang="en-US" sz="1000" dirty="0" err="1">
                <a:solidFill>
                  <a:schemeClr val="accent2"/>
                </a:solidFill>
                <a:latin typeface="Sakkal Majalla" panose="02000000000000000000" pitchFamily="2" charset="-78"/>
                <a:cs typeface="Sakkal Majalla" panose="02000000000000000000" pitchFamily="2" charset="-78"/>
              </a:rPr>
              <a:t>بناءً</a:t>
            </a:r>
            <a:r>
              <a:rPr lang="en-US" sz="1000" dirty="0">
                <a:solidFill>
                  <a:schemeClr val="accent2"/>
                </a:solidFill>
                <a:latin typeface="Sakkal Majalla" panose="02000000000000000000" pitchFamily="2" charset="-78"/>
                <a:cs typeface="Sakkal Majalla" panose="02000000000000000000" pitchFamily="2" charset="-78"/>
              </a:rPr>
              <a:t> </a:t>
            </a:r>
            <a:r>
              <a:rPr lang="en-US" sz="1000" dirty="0" err="1">
                <a:solidFill>
                  <a:schemeClr val="accent2"/>
                </a:solidFill>
                <a:latin typeface="Sakkal Majalla" panose="02000000000000000000" pitchFamily="2" charset="-78"/>
                <a:cs typeface="Sakkal Majalla" panose="02000000000000000000" pitchFamily="2" charset="-78"/>
              </a:rPr>
              <a:t>على</a:t>
            </a:r>
            <a:r>
              <a:rPr lang="en-US" sz="1000" dirty="0">
                <a:solidFill>
                  <a:schemeClr val="accent2"/>
                </a:solidFill>
                <a:latin typeface="Sakkal Majalla" panose="02000000000000000000" pitchFamily="2" charset="-78"/>
                <a:cs typeface="Sakkal Majalla" panose="02000000000000000000" pitchFamily="2" charset="-78"/>
              </a:rPr>
              <a:t> </a:t>
            </a:r>
            <a:r>
              <a:rPr lang="en-US" sz="1000" dirty="0" err="1">
                <a:solidFill>
                  <a:schemeClr val="accent2"/>
                </a:solidFill>
                <a:latin typeface="Sakkal Majalla" panose="02000000000000000000" pitchFamily="2" charset="-78"/>
                <a:cs typeface="Sakkal Majalla" panose="02000000000000000000" pitchFamily="2" charset="-78"/>
              </a:rPr>
              <a:t>الأهداف</a:t>
            </a:r>
            <a:r>
              <a:rPr lang="en-US" sz="1000" dirty="0">
                <a:solidFill>
                  <a:schemeClr val="accent2"/>
                </a:solidFill>
                <a:latin typeface="Sakkal Majalla" panose="02000000000000000000" pitchFamily="2" charset="-78"/>
                <a:cs typeface="Sakkal Majalla" panose="02000000000000000000" pitchFamily="2" charset="-78"/>
              </a:rPr>
              <a:t> </a:t>
            </a:r>
            <a:r>
              <a:rPr lang="en-US" sz="1000" dirty="0" err="1">
                <a:solidFill>
                  <a:schemeClr val="accent2"/>
                </a:solidFill>
                <a:latin typeface="Sakkal Majalla" panose="02000000000000000000" pitchFamily="2" charset="-78"/>
                <a:cs typeface="Sakkal Majalla" panose="02000000000000000000" pitchFamily="2" charset="-78"/>
              </a:rPr>
              <a:t>والأنشطة</a:t>
            </a:r>
            <a:r>
              <a:rPr lang="en-US" sz="1000" dirty="0">
                <a:solidFill>
                  <a:schemeClr val="accent2"/>
                </a:solidFill>
                <a:latin typeface="Sakkal Majalla" panose="02000000000000000000" pitchFamily="2" charset="-78"/>
                <a:cs typeface="Sakkal Majalla" panose="02000000000000000000" pitchFamily="2" charset="-78"/>
              </a:rPr>
              <a:t> </a:t>
            </a:r>
            <a:r>
              <a:rPr lang="en-US" sz="1000" dirty="0" err="1">
                <a:solidFill>
                  <a:schemeClr val="accent2"/>
                </a:solidFill>
                <a:latin typeface="Sakkal Majalla" panose="02000000000000000000" pitchFamily="2" charset="-78"/>
                <a:cs typeface="Sakkal Majalla" panose="02000000000000000000" pitchFamily="2" charset="-78"/>
              </a:rPr>
              <a:t>المراد</a:t>
            </a:r>
            <a:r>
              <a:rPr lang="en-US" sz="1000" dirty="0">
                <a:solidFill>
                  <a:schemeClr val="accent2"/>
                </a:solidFill>
                <a:latin typeface="Sakkal Majalla" panose="02000000000000000000" pitchFamily="2" charset="-78"/>
                <a:cs typeface="Sakkal Majalla" panose="02000000000000000000" pitchFamily="2" charset="-78"/>
              </a:rPr>
              <a:t> </a:t>
            </a:r>
            <a:r>
              <a:rPr lang="en-US" sz="1000" dirty="0" err="1">
                <a:solidFill>
                  <a:schemeClr val="accent2"/>
                </a:solidFill>
                <a:latin typeface="Sakkal Majalla" panose="02000000000000000000" pitchFamily="2" charset="-78"/>
                <a:cs typeface="Sakkal Majalla" panose="02000000000000000000" pitchFamily="2" charset="-78"/>
              </a:rPr>
              <a:t>تنفيذها</a:t>
            </a:r>
            <a:r>
              <a:rPr lang="en-US" sz="1000" dirty="0">
                <a:solidFill>
                  <a:schemeClr val="accent2"/>
                </a:solidFill>
                <a:latin typeface="Sakkal Majalla" panose="02000000000000000000" pitchFamily="2" charset="-78"/>
                <a:cs typeface="Sakkal Majalla" panose="02000000000000000000" pitchFamily="2" charset="-78"/>
              </a:rPr>
              <a:t> في </a:t>
            </a:r>
            <a:r>
              <a:rPr lang="en-US" sz="1000" dirty="0" err="1">
                <a:solidFill>
                  <a:schemeClr val="accent2"/>
                </a:solidFill>
                <a:latin typeface="Sakkal Majalla" panose="02000000000000000000" pitchFamily="2" charset="-78"/>
                <a:cs typeface="Sakkal Majalla" panose="02000000000000000000" pitchFamily="2" charset="-78"/>
              </a:rPr>
              <a:t>المبادرة</a:t>
            </a:r>
            <a:endParaRPr lang="en-US" sz="1000" dirty="0">
              <a:solidFill>
                <a:schemeClr val="accent2"/>
              </a:solidFill>
              <a:latin typeface="Sakkal Majalla" panose="02000000000000000000" pitchFamily="2" charset="-78"/>
              <a:cs typeface="Sakkal Majalla" panose="02000000000000000000" pitchFamily="2" charset="-78"/>
            </a:endParaRPr>
          </a:p>
        </p:txBody>
      </p:sp>
      <p:sp>
        <p:nvSpPr>
          <p:cNvPr id="8" name="مربع نص 7">
            <a:extLst>
              <a:ext uri="{FF2B5EF4-FFF2-40B4-BE49-F238E27FC236}">
                <a16:creationId xmlns:a16="http://schemas.microsoft.com/office/drawing/2014/main" id="{23810869-F464-885D-085E-2FB72F4B6C12}"/>
              </a:ext>
            </a:extLst>
          </p:cNvPr>
          <p:cNvSpPr txBox="1"/>
          <p:nvPr/>
        </p:nvSpPr>
        <p:spPr>
          <a:xfrm>
            <a:off x="7648590" y="1836500"/>
            <a:ext cx="1374007" cy="400110"/>
          </a:xfrm>
          <a:prstGeom prst="rect">
            <a:avLst/>
          </a:prstGeom>
        </p:spPr>
        <p:txBody>
          <a:bodyPr wrap="square" rtlCol="1">
            <a:spAutoFit/>
          </a:bodyPr>
          <a:lstStyle/>
          <a:p>
            <a:pPr algn="r" rtl="1"/>
            <a:r>
              <a:rPr lang="en-US" sz="1000">
                <a:solidFill>
                  <a:schemeClr val="accent2"/>
                </a:solidFill>
                <a:latin typeface="Sakkal Majalla" panose="02000000000000000000" pitchFamily="2" charset="-78"/>
                <a:cs typeface="Sakkal Majalla" panose="02000000000000000000" pitchFamily="2" charset="-78"/>
              </a:rPr>
              <a:t>هدف المبادرة يتم التوضيح من خلاله المخرجات والنتائج المرجوة</a:t>
            </a:r>
            <a:endParaRPr lang="en-US" sz="1000" dirty="0">
              <a:solidFill>
                <a:schemeClr val="accent2"/>
              </a:solidFill>
              <a:latin typeface="Sakkal Majalla" panose="02000000000000000000" pitchFamily="2" charset="-78"/>
              <a:cs typeface="Sakkal Majalla" panose="02000000000000000000" pitchFamily="2" charset="-78"/>
            </a:endParaRPr>
          </a:p>
        </p:txBody>
      </p:sp>
      <p:sp>
        <p:nvSpPr>
          <p:cNvPr id="9" name="مربع نص 8">
            <a:extLst>
              <a:ext uri="{FF2B5EF4-FFF2-40B4-BE49-F238E27FC236}">
                <a16:creationId xmlns:a16="http://schemas.microsoft.com/office/drawing/2014/main" id="{69BE2051-E41D-A99D-8F2B-3BA1DEDDF4E9}"/>
              </a:ext>
            </a:extLst>
          </p:cNvPr>
          <p:cNvSpPr txBox="1"/>
          <p:nvPr/>
        </p:nvSpPr>
        <p:spPr>
          <a:xfrm>
            <a:off x="7696451" y="3780143"/>
            <a:ext cx="1374007" cy="707886"/>
          </a:xfrm>
          <a:prstGeom prst="rect">
            <a:avLst/>
          </a:prstGeom>
        </p:spPr>
        <p:txBody>
          <a:bodyPr wrap="square" rtlCol="1">
            <a:spAutoFit/>
          </a:bodyPr>
          <a:lstStyle/>
          <a:p>
            <a:pPr algn="r" rtl="1"/>
            <a:r>
              <a:rPr lang="en-US" sz="1000">
                <a:solidFill>
                  <a:schemeClr val="accent2"/>
                </a:solidFill>
                <a:latin typeface="Sakkal Majalla" panose="02000000000000000000" pitchFamily="2" charset="-78"/>
                <a:cs typeface="Sakkal Majalla" panose="02000000000000000000" pitchFamily="2" charset="-78"/>
              </a:rPr>
              <a:t>الأنشطة الرئيسية للمبادرة تحتوي على تفاصيل مُوضحة للأنشطة التي سيتم تحقيقها والعمل بها بشكل تفصيلي </a:t>
            </a:r>
            <a:endParaRPr lang="en-US" sz="1000" dirty="0">
              <a:solidFill>
                <a:schemeClr val="accent2"/>
              </a:solidFill>
              <a:latin typeface="Sakkal Majalla" panose="02000000000000000000" pitchFamily="2" charset="-78"/>
              <a:cs typeface="Sakkal Majalla" panose="02000000000000000000" pitchFamily="2" charset="-78"/>
            </a:endParaRPr>
          </a:p>
        </p:txBody>
      </p:sp>
      <p:cxnSp>
        <p:nvCxnSpPr>
          <p:cNvPr id="13" name="موصل: على شكل مرفق 12">
            <a:extLst>
              <a:ext uri="{FF2B5EF4-FFF2-40B4-BE49-F238E27FC236}">
                <a16:creationId xmlns:a16="http://schemas.microsoft.com/office/drawing/2014/main" id="{0AB3072D-936E-9891-7866-3CAEFE54B4E2}"/>
              </a:ext>
            </a:extLst>
          </p:cNvPr>
          <p:cNvCxnSpPr>
            <a:stCxn id="7" idx="0"/>
            <a:endCxn id="51" idx="0"/>
          </p:cNvCxnSpPr>
          <p:nvPr/>
        </p:nvCxnSpPr>
        <p:spPr>
          <a:xfrm rot="16200000" flipH="1" flipV="1">
            <a:off x="7818586" y="583812"/>
            <a:ext cx="32236" cy="1001780"/>
          </a:xfrm>
          <a:prstGeom prst="bentConnector3">
            <a:avLst>
              <a:gd name="adj1" fmla="val -70914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موصل: على شكل مرفق 13">
            <a:extLst>
              <a:ext uri="{FF2B5EF4-FFF2-40B4-BE49-F238E27FC236}">
                <a16:creationId xmlns:a16="http://schemas.microsoft.com/office/drawing/2014/main" id="{FA1459C9-00EE-4C37-CF3C-9177AE0FA1AB}"/>
              </a:ext>
            </a:extLst>
          </p:cNvPr>
          <p:cNvCxnSpPr>
            <a:cxnSpLocks/>
          </p:cNvCxnSpPr>
          <p:nvPr/>
        </p:nvCxnSpPr>
        <p:spPr>
          <a:xfrm rot="5400000">
            <a:off x="7838126" y="1795514"/>
            <a:ext cx="67190" cy="1001780"/>
          </a:xfrm>
          <a:prstGeom prst="bentConnector3">
            <a:avLst>
              <a:gd name="adj1" fmla="val 44022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موصل: على شكل مرفق 17">
            <a:extLst>
              <a:ext uri="{FF2B5EF4-FFF2-40B4-BE49-F238E27FC236}">
                <a16:creationId xmlns:a16="http://schemas.microsoft.com/office/drawing/2014/main" id="{7CD067C7-64A9-4592-6D1E-2DA83B2C6A64}"/>
              </a:ext>
            </a:extLst>
          </p:cNvPr>
          <p:cNvCxnSpPr>
            <a:cxnSpLocks/>
            <a:stCxn id="9" idx="0"/>
            <a:endCxn id="57" idx="1"/>
          </p:cNvCxnSpPr>
          <p:nvPr/>
        </p:nvCxnSpPr>
        <p:spPr>
          <a:xfrm rot="16200000" flipV="1">
            <a:off x="7909361" y="3306049"/>
            <a:ext cx="139293" cy="80889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مربع نص 26">
            <a:extLst>
              <a:ext uri="{FF2B5EF4-FFF2-40B4-BE49-F238E27FC236}">
                <a16:creationId xmlns:a16="http://schemas.microsoft.com/office/drawing/2014/main" id="{1E2BA11B-C947-A11C-EA77-BC26E2D3EEB0}"/>
              </a:ext>
            </a:extLst>
          </p:cNvPr>
          <p:cNvSpPr txBox="1"/>
          <p:nvPr/>
        </p:nvSpPr>
        <p:spPr>
          <a:xfrm>
            <a:off x="73542" y="1121876"/>
            <a:ext cx="1374007" cy="553998"/>
          </a:xfrm>
          <a:prstGeom prst="rect">
            <a:avLst/>
          </a:prstGeom>
        </p:spPr>
        <p:txBody>
          <a:bodyPr wrap="square" rtlCol="1">
            <a:spAutoFit/>
          </a:bodyPr>
          <a:lstStyle/>
          <a:p>
            <a:pPr algn="r" rtl="1"/>
            <a:r>
              <a:rPr lang="en-US" sz="1000">
                <a:solidFill>
                  <a:schemeClr val="accent2"/>
                </a:solidFill>
                <a:latin typeface="Sakkal Majalla" panose="02000000000000000000" pitchFamily="2" charset="-78"/>
                <a:cs typeface="Sakkal Majalla" panose="02000000000000000000" pitchFamily="2" charset="-78"/>
              </a:rPr>
              <a:t>المدة الزمنية التقديرية المتوقعة لتنفيذ المبادرة بكامل أنشطتها الرئيسية </a:t>
            </a:r>
            <a:endParaRPr lang="en-US" sz="1000" dirty="0">
              <a:solidFill>
                <a:schemeClr val="accent2"/>
              </a:solidFill>
              <a:latin typeface="Sakkal Majalla" panose="02000000000000000000" pitchFamily="2" charset="-78"/>
              <a:cs typeface="Sakkal Majalla" panose="02000000000000000000" pitchFamily="2" charset="-78"/>
            </a:endParaRPr>
          </a:p>
        </p:txBody>
      </p:sp>
      <p:sp>
        <p:nvSpPr>
          <p:cNvPr id="28" name="مربع نص 27">
            <a:extLst>
              <a:ext uri="{FF2B5EF4-FFF2-40B4-BE49-F238E27FC236}">
                <a16:creationId xmlns:a16="http://schemas.microsoft.com/office/drawing/2014/main" id="{42501BED-FA79-99A1-7E2B-A9FA5957B608}"/>
              </a:ext>
            </a:extLst>
          </p:cNvPr>
          <p:cNvSpPr txBox="1"/>
          <p:nvPr/>
        </p:nvSpPr>
        <p:spPr>
          <a:xfrm>
            <a:off x="73542" y="1798715"/>
            <a:ext cx="1374007" cy="400110"/>
          </a:xfrm>
          <a:prstGeom prst="rect">
            <a:avLst/>
          </a:prstGeom>
        </p:spPr>
        <p:txBody>
          <a:bodyPr wrap="square" rtlCol="1">
            <a:spAutoFit/>
          </a:bodyPr>
          <a:lstStyle/>
          <a:p>
            <a:pPr algn="r" rtl="1"/>
            <a:r>
              <a:rPr lang="en-US" sz="1000">
                <a:solidFill>
                  <a:schemeClr val="accent2"/>
                </a:solidFill>
                <a:latin typeface="Sakkal Majalla" panose="02000000000000000000" pitchFamily="2" charset="-78"/>
                <a:cs typeface="Sakkal Majalla" panose="02000000000000000000" pitchFamily="2" charset="-78"/>
              </a:rPr>
              <a:t>الميزانية التقديرية المتوقعة لتغطية تكلفة المبادرة بشكل كامل</a:t>
            </a:r>
            <a:endParaRPr lang="en-US" sz="1000" dirty="0">
              <a:solidFill>
                <a:schemeClr val="accent2"/>
              </a:solidFill>
              <a:latin typeface="Sakkal Majalla" panose="02000000000000000000" pitchFamily="2" charset="-78"/>
              <a:cs typeface="Sakkal Majalla" panose="02000000000000000000" pitchFamily="2" charset="-78"/>
            </a:endParaRPr>
          </a:p>
        </p:txBody>
      </p:sp>
      <p:sp>
        <p:nvSpPr>
          <p:cNvPr id="29" name="مربع نص 28">
            <a:extLst>
              <a:ext uri="{FF2B5EF4-FFF2-40B4-BE49-F238E27FC236}">
                <a16:creationId xmlns:a16="http://schemas.microsoft.com/office/drawing/2014/main" id="{B7418529-7E40-DE67-7737-7638C77D53D2}"/>
              </a:ext>
            </a:extLst>
          </p:cNvPr>
          <p:cNvSpPr txBox="1"/>
          <p:nvPr/>
        </p:nvSpPr>
        <p:spPr>
          <a:xfrm>
            <a:off x="73542" y="2371695"/>
            <a:ext cx="1374007" cy="400110"/>
          </a:xfrm>
          <a:prstGeom prst="rect">
            <a:avLst/>
          </a:prstGeom>
        </p:spPr>
        <p:txBody>
          <a:bodyPr wrap="square" rtlCol="1">
            <a:spAutoFit/>
          </a:bodyPr>
          <a:lstStyle/>
          <a:p>
            <a:pPr algn="r" rtl="1"/>
            <a:r>
              <a:rPr lang="en-US" sz="1000" dirty="0" err="1">
                <a:solidFill>
                  <a:schemeClr val="accent2"/>
                </a:solidFill>
                <a:latin typeface="Sakkal Majalla" panose="02000000000000000000" pitchFamily="2" charset="-78"/>
                <a:cs typeface="Sakkal Majalla" panose="02000000000000000000" pitchFamily="2" charset="-78"/>
              </a:rPr>
              <a:t>الهدف</a:t>
            </a:r>
            <a:r>
              <a:rPr lang="en-US" sz="1000" dirty="0">
                <a:solidFill>
                  <a:schemeClr val="accent2"/>
                </a:solidFill>
                <a:latin typeface="Sakkal Majalla" panose="02000000000000000000" pitchFamily="2" charset="-78"/>
                <a:cs typeface="Sakkal Majalla" panose="02000000000000000000" pitchFamily="2" charset="-78"/>
              </a:rPr>
              <a:t> الاستراتيجي </a:t>
            </a:r>
            <a:r>
              <a:rPr lang="en-US" sz="1000" dirty="0" err="1">
                <a:solidFill>
                  <a:schemeClr val="accent2"/>
                </a:solidFill>
                <a:latin typeface="Sakkal Majalla" panose="02000000000000000000" pitchFamily="2" charset="-78"/>
                <a:cs typeface="Sakkal Majalla" panose="02000000000000000000" pitchFamily="2" charset="-78"/>
              </a:rPr>
              <a:t>المرتبط</a:t>
            </a:r>
            <a:r>
              <a:rPr lang="en-US" sz="1000" dirty="0">
                <a:solidFill>
                  <a:schemeClr val="accent2"/>
                </a:solidFill>
                <a:latin typeface="Sakkal Majalla" panose="02000000000000000000" pitchFamily="2" charset="-78"/>
                <a:cs typeface="Sakkal Majalla" panose="02000000000000000000" pitchFamily="2" charset="-78"/>
              </a:rPr>
              <a:t> </a:t>
            </a:r>
            <a:r>
              <a:rPr lang="en-US" sz="1000" dirty="0" err="1">
                <a:solidFill>
                  <a:schemeClr val="accent2"/>
                </a:solidFill>
                <a:latin typeface="Sakkal Majalla" panose="02000000000000000000" pitchFamily="2" charset="-78"/>
                <a:cs typeface="Sakkal Majalla" panose="02000000000000000000" pitchFamily="2" charset="-78"/>
              </a:rPr>
              <a:t>بالمبادرة</a:t>
            </a:r>
            <a:r>
              <a:rPr lang="en-US" sz="1000" dirty="0">
                <a:solidFill>
                  <a:schemeClr val="accent2"/>
                </a:solidFill>
                <a:latin typeface="Sakkal Majalla" panose="02000000000000000000" pitchFamily="2" charset="-78"/>
                <a:cs typeface="Sakkal Majalla" panose="02000000000000000000" pitchFamily="2" charset="-78"/>
              </a:rPr>
              <a:t> </a:t>
            </a:r>
          </a:p>
        </p:txBody>
      </p:sp>
      <p:sp>
        <p:nvSpPr>
          <p:cNvPr id="30" name="مربع نص 29">
            <a:extLst>
              <a:ext uri="{FF2B5EF4-FFF2-40B4-BE49-F238E27FC236}">
                <a16:creationId xmlns:a16="http://schemas.microsoft.com/office/drawing/2014/main" id="{9A80597B-ED3D-F5A1-05FA-6E93EBBD5C3A}"/>
              </a:ext>
            </a:extLst>
          </p:cNvPr>
          <p:cNvSpPr txBox="1"/>
          <p:nvPr/>
        </p:nvSpPr>
        <p:spPr>
          <a:xfrm>
            <a:off x="108121" y="2968627"/>
            <a:ext cx="1374007" cy="400110"/>
          </a:xfrm>
          <a:prstGeom prst="rect">
            <a:avLst/>
          </a:prstGeom>
        </p:spPr>
        <p:txBody>
          <a:bodyPr wrap="square" rtlCol="1">
            <a:spAutoFit/>
          </a:bodyPr>
          <a:lstStyle/>
          <a:p>
            <a:pPr algn="r" rtl="1"/>
            <a:r>
              <a:rPr lang="en-US" sz="1000">
                <a:solidFill>
                  <a:schemeClr val="accent2"/>
                </a:solidFill>
                <a:latin typeface="Sakkal Majalla" panose="02000000000000000000" pitchFamily="2" charset="-78"/>
                <a:cs typeface="Sakkal Majalla" panose="02000000000000000000" pitchFamily="2" charset="-78"/>
              </a:rPr>
              <a:t>الأفراد أو الجهات المستهدفين والمستفيدين من نتائج المبادرة</a:t>
            </a:r>
            <a:endParaRPr lang="en-US" sz="1000" dirty="0">
              <a:solidFill>
                <a:schemeClr val="accent2"/>
              </a:solidFill>
              <a:latin typeface="Sakkal Majalla" panose="02000000000000000000" pitchFamily="2" charset="-78"/>
              <a:cs typeface="Sakkal Majalla" panose="02000000000000000000" pitchFamily="2" charset="-78"/>
            </a:endParaRPr>
          </a:p>
        </p:txBody>
      </p:sp>
      <p:sp>
        <p:nvSpPr>
          <p:cNvPr id="33" name="مربع نص 32">
            <a:extLst>
              <a:ext uri="{FF2B5EF4-FFF2-40B4-BE49-F238E27FC236}">
                <a16:creationId xmlns:a16="http://schemas.microsoft.com/office/drawing/2014/main" id="{BC2F2DE5-C8E3-8265-1121-9EE191908747}"/>
              </a:ext>
            </a:extLst>
          </p:cNvPr>
          <p:cNvSpPr txBox="1"/>
          <p:nvPr/>
        </p:nvSpPr>
        <p:spPr>
          <a:xfrm>
            <a:off x="7648589" y="2968627"/>
            <a:ext cx="1374007" cy="400110"/>
          </a:xfrm>
          <a:prstGeom prst="rect">
            <a:avLst/>
          </a:prstGeom>
        </p:spPr>
        <p:txBody>
          <a:bodyPr wrap="square" rtlCol="1">
            <a:spAutoFit/>
          </a:bodyPr>
          <a:lstStyle/>
          <a:p>
            <a:pPr algn="r" rtl="1"/>
            <a:r>
              <a:rPr lang="en-US" sz="1000">
                <a:solidFill>
                  <a:schemeClr val="accent2"/>
                </a:solidFill>
                <a:latin typeface="Sakkal Majalla" panose="02000000000000000000" pitchFamily="2" charset="-78"/>
                <a:cs typeface="Sakkal Majalla" panose="02000000000000000000" pitchFamily="2" charset="-78"/>
              </a:rPr>
              <a:t>المالك هي الإدارة المعنية المنوطة بتنفيذ المبادرة</a:t>
            </a:r>
            <a:endParaRPr lang="en-US" sz="1000" dirty="0">
              <a:solidFill>
                <a:schemeClr val="accent2"/>
              </a:solidFill>
              <a:latin typeface="Sakkal Majalla" panose="02000000000000000000" pitchFamily="2" charset="-78"/>
              <a:cs typeface="Sakkal Majalla" panose="02000000000000000000" pitchFamily="2" charset="-78"/>
            </a:endParaRPr>
          </a:p>
        </p:txBody>
      </p:sp>
      <p:cxnSp>
        <p:nvCxnSpPr>
          <p:cNvPr id="56" name="موصل: على شكل مرفق 55">
            <a:extLst>
              <a:ext uri="{FF2B5EF4-FFF2-40B4-BE49-F238E27FC236}">
                <a16:creationId xmlns:a16="http://schemas.microsoft.com/office/drawing/2014/main" id="{FDEA11D9-0F85-0A0F-2AB7-79040FB5B040}"/>
              </a:ext>
            </a:extLst>
          </p:cNvPr>
          <p:cNvCxnSpPr>
            <a:cxnSpLocks/>
            <a:stCxn id="33" idx="0"/>
            <a:endCxn id="60" idx="2"/>
          </p:cNvCxnSpPr>
          <p:nvPr/>
        </p:nvCxnSpPr>
        <p:spPr>
          <a:xfrm rot="16200000" flipV="1">
            <a:off x="5959549" y="592582"/>
            <a:ext cx="1357375" cy="3394715"/>
          </a:xfrm>
          <a:prstGeom prst="bentConnector3">
            <a:avLst>
              <a:gd name="adj1" fmla="val 22412"/>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مربع نص 67">
            <a:extLst>
              <a:ext uri="{FF2B5EF4-FFF2-40B4-BE49-F238E27FC236}">
                <a16:creationId xmlns:a16="http://schemas.microsoft.com/office/drawing/2014/main" id="{1D592412-2491-35A1-9858-756BC123A601}"/>
              </a:ext>
            </a:extLst>
          </p:cNvPr>
          <p:cNvSpPr txBox="1"/>
          <p:nvPr/>
        </p:nvSpPr>
        <p:spPr>
          <a:xfrm>
            <a:off x="108120" y="3709458"/>
            <a:ext cx="1374007" cy="861774"/>
          </a:xfrm>
          <a:prstGeom prst="rect">
            <a:avLst/>
          </a:prstGeom>
        </p:spPr>
        <p:txBody>
          <a:bodyPr wrap="square" rtlCol="1">
            <a:spAutoFit/>
          </a:bodyPr>
          <a:lstStyle/>
          <a:p>
            <a:pPr algn="r" rtl="1"/>
            <a:r>
              <a:rPr lang="en-US" sz="1000" dirty="0" err="1">
                <a:solidFill>
                  <a:schemeClr val="accent2"/>
                </a:solidFill>
                <a:latin typeface="Sakkal Majalla" panose="02000000000000000000" pitchFamily="2" charset="-78"/>
                <a:cs typeface="Sakkal Majalla" panose="02000000000000000000" pitchFamily="2" charset="-78"/>
              </a:rPr>
              <a:t>المعايير</a:t>
            </a:r>
            <a:r>
              <a:rPr lang="en-US" sz="1000" dirty="0">
                <a:solidFill>
                  <a:schemeClr val="accent2"/>
                </a:solidFill>
                <a:latin typeface="Sakkal Majalla" panose="02000000000000000000" pitchFamily="2" charset="-78"/>
                <a:cs typeface="Sakkal Majalla" panose="02000000000000000000" pitchFamily="2" charset="-78"/>
              </a:rPr>
              <a:t> </a:t>
            </a:r>
            <a:r>
              <a:rPr lang="en-US" sz="1000" dirty="0" err="1">
                <a:solidFill>
                  <a:schemeClr val="accent2"/>
                </a:solidFill>
                <a:latin typeface="Sakkal Majalla" panose="02000000000000000000" pitchFamily="2" charset="-78"/>
                <a:cs typeface="Sakkal Majalla" panose="02000000000000000000" pitchFamily="2" charset="-78"/>
              </a:rPr>
              <a:t>الكمية</a:t>
            </a:r>
            <a:r>
              <a:rPr lang="en-US" sz="1000" dirty="0">
                <a:solidFill>
                  <a:schemeClr val="accent2"/>
                </a:solidFill>
                <a:latin typeface="Sakkal Majalla" panose="02000000000000000000" pitchFamily="2" charset="-78"/>
                <a:cs typeface="Sakkal Majalla" panose="02000000000000000000" pitchFamily="2" charset="-78"/>
              </a:rPr>
              <a:t> </a:t>
            </a:r>
            <a:r>
              <a:rPr lang="en-US" sz="1000" dirty="0" err="1">
                <a:solidFill>
                  <a:schemeClr val="accent2"/>
                </a:solidFill>
                <a:latin typeface="Sakkal Majalla" panose="02000000000000000000" pitchFamily="2" charset="-78"/>
                <a:cs typeface="Sakkal Majalla" panose="02000000000000000000" pitchFamily="2" charset="-78"/>
              </a:rPr>
              <a:t>او</a:t>
            </a:r>
            <a:r>
              <a:rPr lang="en-US" sz="1000" dirty="0">
                <a:solidFill>
                  <a:schemeClr val="accent2"/>
                </a:solidFill>
                <a:latin typeface="Sakkal Majalla" panose="02000000000000000000" pitchFamily="2" charset="-78"/>
                <a:cs typeface="Sakkal Majalla" panose="02000000000000000000" pitchFamily="2" charset="-78"/>
              </a:rPr>
              <a:t> </a:t>
            </a:r>
            <a:r>
              <a:rPr lang="en-US" sz="1000" dirty="0" err="1">
                <a:solidFill>
                  <a:schemeClr val="accent2"/>
                </a:solidFill>
                <a:latin typeface="Sakkal Majalla" panose="02000000000000000000" pitchFamily="2" charset="-78"/>
                <a:cs typeface="Sakkal Majalla" panose="02000000000000000000" pitchFamily="2" charset="-78"/>
              </a:rPr>
              <a:t>النوعية</a:t>
            </a:r>
            <a:r>
              <a:rPr lang="en-US" sz="1000" dirty="0">
                <a:solidFill>
                  <a:schemeClr val="accent2"/>
                </a:solidFill>
                <a:latin typeface="Sakkal Majalla" panose="02000000000000000000" pitchFamily="2" charset="-78"/>
                <a:cs typeface="Sakkal Majalla" panose="02000000000000000000" pitchFamily="2" charset="-78"/>
              </a:rPr>
              <a:t> </a:t>
            </a:r>
            <a:r>
              <a:rPr lang="en-US" sz="1000" dirty="0" err="1">
                <a:solidFill>
                  <a:schemeClr val="accent2"/>
                </a:solidFill>
                <a:latin typeface="Sakkal Majalla" panose="02000000000000000000" pitchFamily="2" charset="-78"/>
                <a:cs typeface="Sakkal Majalla" panose="02000000000000000000" pitchFamily="2" charset="-78"/>
              </a:rPr>
              <a:t>تُستخدم</a:t>
            </a:r>
            <a:r>
              <a:rPr lang="en-US" sz="1000" dirty="0">
                <a:solidFill>
                  <a:schemeClr val="accent2"/>
                </a:solidFill>
                <a:latin typeface="Sakkal Majalla" panose="02000000000000000000" pitchFamily="2" charset="-78"/>
                <a:cs typeface="Sakkal Majalla" panose="02000000000000000000" pitchFamily="2" charset="-78"/>
              </a:rPr>
              <a:t> </a:t>
            </a:r>
            <a:r>
              <a:rPr lang="en-US" sz="1000" dirty="0" err="1">
                <a:solidFill>
                  <a:schemeClr val="accent2"/>
                </a:solidFill>
                <a:latin typeface="Sakkal Majalla" panose="02000000000000000000" pitchFamily="2" charset="-78"/>
                <a:cs typeface="Sakkal Majalla" panose="02000000000000000000" pitchFamily="2" charset="-78"/>
              </a:rPr>
              <a:t>لقياس</a:t>
            </a:r>
            <a:r>
              <a:rPr lang="en-US" sz="1000" dirty="0">
                <a:solidFill>
                  <a:schemeClr val="accent2"/>
                </a:solidFill>
                <a:latin typeface="Sakkal Majalla" panose="02000000000000000000" pitchFamily="2" charset="-78"/>
                <a:cs typeface="Sakkal Majalla" panose="02000000000000000000" pitchFamily="2" charset="-78"/>
              </a:rPr>
              <a:t> </a:t>
            </a:r>
            <a:r>
              <a:rPr lang="en-US" sz="1000" dirty="0" err="1">
                <a:solidFill>
                  <a:schemeClr val="accent2"/>
                </a:solidFill>
                <a:latin typeface="Sakkal Majalla" panose="02000000000000000000" pitchFamily="2" charset="-78"/>
                <a:cs typeface="Sakkal Majalla" panose="02000000000000000000" pitchFamily="2" charset="-78"/>
              </a:rPr>
              <a:t>مدى</a:t>
            </a:r>
            <a:r>
              <a:rPr lang="en-US" sz="1000" dirty="0">
                <a:solidFill>
                  <a:schemeClr val="accent2"/>
                </a:solidFill>
                <a:latin typeface="Sakkal Majalla" panose="02000000000000000000" pitchFamily="2" charset="-78"/>
                <a:cs typeface="Sakkal Majalla" panose="02000000000000000000" pitchFamily="2" charset="-78"/>
              </a:rPr>
              <a:t> </a:t>
            </a:r>
            <a:r>
              <a:rPr lang="en-US" sz="1000" dirty="0" err="1">
                <a:solidFill>
                  <a:schemeClr val="accent2"/>
                </a:solidFill>
                <a:latin typeface="Sakkal Majalla" panose="02000000000000000000" pitchFamily="2" charset="-78"/>
                <a:cs typeface="Sakkal Majalla" panose="02000000000000000000" pitchFamily="2" charset="-78"/>
              </a:rPr>
              <a:t>تقدم</a:t>
            </a:r>
            <a:r>
              <a:rPr lang="en-US" sz="1000" dirty="0">
                <a:solidFill>
                  <a:schemeClr val="accent2"/>
                </a:solidFill>
                <a:latin typeface="Sakkal Majalla" panose="02000000000000000000" pitchFamily="2" charset="-78"/>
                <a:cs typeface="Sakkal Majalla" panose="02000000000000000000" pitchFamily="2" charset="-78"/>
              </a:rPr>
              <a:t> </a:t>
            </a:r>
            <a:r>
              <a:rPr lang="en-US" sz="1000" dirty="0" err="1">
                <a:solidFill>
                  <a:schemeClr val="accent2"/>
                </a:solidFill>
                <a:latin typeface="Sakkal Majalla" panose="02000000000000000000" pitchFamily="2" charset="-78"/>
                <a:cs typeface="Sakkal Majalla" panose="02000000000000000000" pitchFamily="2" charset="-78"/>
              </a:rPr>
              <a:t>المبادرة</a:t>
            </a:r>
            <a:r>
              <a:rPr lang="en-US" sz="1000" dirty="0">
                <a:solidFill>
                  <a:schemeClr val="accent2"/>
                </a:solidFill>
                <a:latin typeface="Sakkal Majalla" panose="02000000000000000000" pitchFamily="2" charset="-78"/>
                <a:cs typeface="Sakkal Majalla" panose="02000000000000000000" pitchFamily="2" charset="-78"/>
              </a:rPr>
              <a:t> </a:t>
            </a:r>
            <a:r>
              <a:rPr lang="en-US" sz="1000" dirty="0" err="1">
                <a:solidFill>
                  <a:schemeClr val="accent2"/>
                </a:solidFill>
                <a:latin typeface="Sakkal Majalla" panose="02000000000000000000" pitchFamily="2" charset="-78"/>
                <a:cs typeface="Sakkal Majalla" panose="02000000000000000000" pitchFamily="2" charset="-78"/>
              </a:rPr>
              <a:t>وتحقيق</a:t>
            </a:r>
            <a:r>
              <a:rPr lang="en-US" sz="1000" dirty="0">
                <a:solidFill>
                  <a:schemeClr val="accent2"/>
                </a:solidFill>
                <a:latin typeface="Sakkal Majalla" panose="02000000000000000000" pitchFamily="2" charset="-78"/>
                <a:cs typeface="Sakkal Majalla" panose="02000000000000000000" pitchFamily="2" charset="-78"/>
              </a:rPr>
              <a:t> </a:t>
            </a:r>
            <a:r>
              <a:rPr lang="en-US" sz="1000" dirty="0" err="1">
                <a:solidFill>
                  <a:schemeClr val="accent2"/>
                </a:solidFill>
                <a:latin typeface="Sakkal Majalla" panose="02000000000000000000" pitchFamily="2" charset="-78"/>
                <a:cs typeface="Sakkal Majalla" panose="02000000000000000000" pitchFamily="2" charset="-78"/>
              </a:rPr>
              <a:t>أهدافها</a:t>
            </a:r>
            <a:r>
              <a:rPr lang="en-US" sz="1000" dirty="0">
                <a:solidFill>
                  <a:schemeClr val="accent2"/>
                </a:solidFill>
                <a:latin typeface="Sakkal Majalla" panose="02000000000000000000" pitchFamily="2" charset="-78"/>
                <a:cs typeface="Sakkal Majalla" panose="02000000000000000000" pitchFamily="2" charset="-78"/>
              </a:rPr>
              <a:t> </a:t>
            </a:r>
            <a:r>
              <a:rPr lang="en-US" sz="1000" dirty="0" err="1">
                <a:solidFill>
                  <a:schemeClr val="accent2"/>
                </a:solidFill>
                <a:latin typeface="Sakkal Majalla" panose="02000000000000000000" pitchFamily="2" charset="-78"/>
                <a:cs typeface="Sakkal Majalla" panose="02000000000000000000" pitchFamily="2" charset="-78"/>
              </a:rPr>
              <a:t>وتساعد</a:t>
            </a:r>
            <a:r>
              <a:rPr lang="en-US" sz="1000" dirty="0">
                <a:solidFill>
                  <a:schemeClr val="accent2"/>
                </a:solidFill>
                <a:latin typeface="Sakkal Majalla" panose="02000000000000000000" pitchFamily="2" charset="-78"/>
                <a:cs typeface="Sakkal Majalla" panose="02000000000000000000" pitchFamily="2" charset="-78"/>
              </a:rPr>
              <a:t> في </a:t>
            </a:r>
            <a:r>
              <a:rPr lang="en-US" sz="1000" dirty="0" err="1">
                <a:solidFill>
                  <a:schemeClr val="accent2"/>
                </a:solidFill>
                <a:latin typeface="Sakkal Majalla" panose="02000000000000000000" pitchFamily="2" charset="-78"/>
                <a:cs typeface="Sakkal Majalla" panose="02000000000000000000" pitchFamily="2" charset="-78"/>
              </a:rPr>
              <a:t>متابعة</a:t>
            </a:r>
            <a:r>
              <a:rPr lang="en-US" sz="1000" dirty="0">
                <a:solidFill>
                  <a:schemeClr val="accent2"/>
                </a:solidFill>
                <a:latin typeface="Sakkal Majalla" panose="02000000000000000000" pitchFamily="2" charset="-78"/>
                <a:cs typeface="Sakkal Majalla" panose="02000000000000000000" pitchFamily="2" charset="-78"/>
              </a:rPr>
              <a:t> </a:t>
            </a:r>
            <a:r>
              <a:rPr lang="en-US" sz="1000" dirty="0" err="1">
                <a:solidFill>
                  <a:schemeClr val="accent2"/>
                </a:solidFill>
                <a:latin typeface="Sakkal Majalla" panose="02000000000000000000" pitchFamily="2" charset="-78"/>
                <a:cs typeface="Sakkal Majalla" panose="02000000000000000000" pitchFamily="2" charset="-78"/>
              </a:rPr>
              <a:t>الأداء</a:t>
            </a:r>
            <a:r>
              <a:rPr lang="en-US" sz="1000" dirty="0">
                <a:solidFill>
                  <a:schemeClr val="accent2"/>
                </a:solidFill>
                <a:latin typeface="Sakkal Majalla" panose="02000000000000000000" pitchFamily="2" charset="-78"/>
                <a:cs typeface="Sakkal Majalla" panose="02000000000000000000" pitchFamily="2" charset="-78"/>
              </a:rPr>
              <a:t> </a:t>
            </a:r>
            <a:r>
              <a:rPr lang="en-US" sz="1000" dirty="0" err="1">
                <a:solidFill>
                  <a:schemeClr val="accent2"/>
                </a:solidFill>
                <a:latin typeface="Sakkal Majalla" panose="02000000000000000000" pitchFamily="2" charset="-78"/>
                <a:cs typeface="Sakkal Majalla" panose="02000000000000000000" pitchFamily="2" charset="-78"/>
              </a:rPr>
              <a:t>واتخاذ</a:t>
            </a:r>
            <a:r>
              <a:rPr lang="en-US" sz="1000" dirty="0">
                <a:solidFill>
                  <a:schemeClr val="accent2"/>
                </a:solidFill>
                <a:latin typeface="Sakkal Majalla" panose="02000000000000000000" pitchFamily="2" charset="-78"/>
                <a:cs typeface="Sakkal Majalla" panose="02000000000000000000" pitchFamily="2" charset="-78"/>
              </a:rPr>
              <a:t> </a:t>
            </a:r>
            <a:r>
              <a:rPr lang="en-US" sz="1000" dirty="0" err="1">
                <a:solidFill>
                  <a:schemeClr val="accent2"/>
                </a:solidFill>
                <a:latin typeface="Sakkal Majalla" panose="02000000000000000000" pitchFamily="2" charset="-78"/>
                <a:cs typeface="Sakkal Majalla" panose="02000000000000000000" pitchFamily="2" charset="-78"/>
              </a:rPr>
              <a:t>قرارات</a:t>
            </a:r>
            <a:r>
              <a:rPr lang="en-US" sz="1000" dirty="0">
                <a:solidFill>
                  <a:schemeClr val="accent2"/>
                </a:solidFill>
                <a:latin typeface="Sakkal Majalla" panose="02000000000000000000" pitchFamily="2" charset="-78"/>
                <a:cs typeface="Sakkal Majalla" panose="02000000000000000000" pitchFamily="2" charset="-78"/>
              </a:rPr>
              <a:t> </a:t>
            </a:r>
            <a:r>
              <a:rPr lang="en-US" sz="1000" dirty="0" err="1">
                <a:solidFill>
                  <a:schemeClr val="accent2"/>
                </a:solidFill>
                <a:latin typeface="Sakkal Majalla" panose="02000000000000000000" pitchFamily="2" charset="-78"/>
                <a:cs typeface="Sakkal Majalla" panose="02000000000000000000" pitchFamily="2" charset="-78"/>
              </a:rPr>
              <a:t>تحسين</a:t>
            </a:r>
            <a:r>
              <a:rPr lang="en-US" sz="1000" dirty="0">
                <a:solidFill>
                  <a:schemeClr val="accent2"/>
                </a:solidFill>
                <a:latin typeface="Sakkal Majalla" panose="02000000000000000000" pitchFamily="2" charset="-78"/>
                <a:cs typeface="Sakkal Majalla" panose="02000000000000000000" pitchFamily="2" charset="-78"/>
              </a:rPr>
              <a:t> </a:t>
            </a:r>
            <a:r>
              <a:rPr lang="en-US" sz="1000" dirty="0" err="1">
                <a:solidFill>
                  <a:schemeClr val="accent2"/>
                </a:solidFill>
                <a:latin typeface="Sakkal Majalla" panose="02000000000000000000" pitchFamily="2" charset="-78"/>
                <a:cs typeface="Sakkal Majalla" panose="02000000000000000000" pitchFamily="2" charset="-78"/>
              </a:rPr>
              <a:t>مستمرة</a:t>
            </a:r>
            <a:endParaRPr lang="en-US" sz="1000" dirty="0">
              <a:solidFill>
                <a:schemeClr val="accent2"/>
              </a:solidFill>
              <a:latin typeface="Sakkal Majalla" panose="02000000000000000000" pitchFamily="2" charset="-78"/>
              <a:cs typeface="Sakkal Majalla" panose="02000000000000000000" pitchFamily="2" charset="-78"/>
            </a:endParaRPr>
          </a:p>
        </p:txBody>
      </p:sp>
      <p:cxnSp>
        <p:nvCxnSpPr>
          <p:cNvPr id="71" name="موصل: على شكل مرفق 70">
            <a:extLst>
              <a:ext uri="{FF2B5EF4-FFF2-40B4-BE49-F238E27FC236}">
                <a16:creationId xmlns:a16="http://schemas.microsoft.com/office/drawing/2014/main" id="{3A3E06C2-F697-38B2-9DF0-DB643F064BC2}"/>
              </a:ext>
            </a:extLst>
          </p:cNvPr>
          <p:cNvCxnSpPr>
            <a:cxnSpLocks/>
            <a:stCxn id="27" idx="0"/>
            <a:endCxn id="63" idx="0"/>
          </p:cNvCxnSpPr>
          <p:nvPr/>
        </p:nvCxnSpPr>
        <p:spPr>
          <a:xfrm rot="5400000" flipH="1" flipV="1">
            <a:off x="2130224" y="-291294"/>
            <a:ext cx="43493" cy="2782849"/>
          </a:xfrm>
          <a:prstGeom prst="bentConnector3">
            <a:avLst>
              <a:gd name="adj1" fmla="val 62560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موصل: على شكل مرفق 77">
            <a:extLst>
              <a:ext uri="{FF2B5EF4-FFF2-40B4-BE49-F238E27FC236}">
                <a16:creationId xmlns:a16="http://schemas.microsoft.com/office/drawing/2014/main" id="{46624E39-5A75-DE1F-6CA9-6095B73F4A96}"/>
              </a:ext>
            </a:extLst>
          </p:cNvPr>
          <p:cNvCxnSpPr>
            <a:cxnSpLocks/>
            <a:endCxn id="66" idx="2"/>
          </p:cNvCxnSpPr>
          <p:nvPr/>
        </p:nvCxnSpPr>
        <p:spPr>
          <a:xfrm flipV="1">
            <a:off x="1356199" y="1588815"/>
            <a:ext cx="1156738" cy="39048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موصل: على شكل مرفق 80">
            <a:extLst>
              <a:ext uri="{FF2B5EF4-FFF2-40B4-BE49-F238E27FC236}">
                <a16:creationId xmlns:a16="http://schemas.microsoft.com/office/drawing/2014/main" id="{7C742809-E322-E440-0A16-008895B00C90}"/>
              </a:ext>
            </a:extLst>
          </p:cNvPr>
          <p:cNvCxnSpPr>
            <a:cxnSpLocks/>
            <a:stCxn id="29" idx="3"/>
            <a:endCxn id="69" idx="1"/>
          </p:cNvCxnSpPr>
          <p:nvPr/>
        </p:nvCxnSpPr>
        <p:spPr>
          <a:xfrm flipV="1">
            <a:off x="1447549" y="1956867"/>
            <a:ext cx="2336591" cy="614883"/>
          </a:xfrm>
          <a:prstGeom prst="bentConnector3">
            <a:avLst>
              <a:gd name="adj1" fmla="val 1061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موصل: على شكل مرفق 86">
            <a:extLst>
              <a:ext uri="{FF2B5EF4-FFF2-40B4-BE49-F238E27FC236}">
                <a16:creationId xmlns:a16="http://schemas.microsoft.com/office/drawing/2014/main" id="{1BA12E4D-4E7A-0D95-BA31-08C81E62F3AB}"/>
              </a:ext>
            </a:extLst>
          </p:cNvPr>
          <p:cNvCxnSpPr>
            <a:cxnSpLocks/>
            <a:stCxn id="68" idx="3"/>
            <a:endCxn id="75" idx="2"/>
          </p:cNvCxnSpPr>
          <p:nvPr/>
        </p:nvCxnSpPr>
        <p:spPr>
          <a:xfrm>
            <a:off x="1482127" y="4140345"/>
            <a:ext cx="2061270" cy="217766"/>
          </a:xfrm>
          <a:prstGeom prst="bentConnector4">
            <a:avLst>
              <a:gd name="adj1" fmla="val 44160"/>
              <a:gd name="adj2" fmla="val 20497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موصل: على شكل مرفق 92">
            <a:extLst>
              <a:ext uri="{FF2B5EF4-FFF2-40B4-BE49-F238E27FC236}">
                <a16:creationId xmlns:a16="http://schemas.microsoft.com/office/drawing/2014/main" id="{414626C1-A36E-9791-3C6E-BD85059C0B69}"/>
              </a:ext>
            </a:extLst>
          </p:cNvPr>
          <p:cNvCxnSpPr>
            <a:cxnSpLocks/>
            <a:stCxn id="30" idx="3"/>
            <a:endCxn id="72" idx="1"/>
          </p:cNvCxnSpPr>
          <p:nvPr/>
        </p:nvCxnSpPr>
        <p:spPr>
          <a:xfrm>
            <a:off x="1482128" y="3168682"/>
            <a:ext cx="2302012" cy="106521"/>
          </a:xfrm>
          <a:prstGeom prst="bentConnector5">
            <a:avLst>
              <a:gd name="adj1" fmla="val 39542"/>
              <a:gd name="adj2" fmla="val -476870"/>
              <a:gd name="adj3" fmla="val 10728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08176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73563"/>
        </a:solidFill>
        <a:effectLst/>
      </p:bgPr>
    </p:bg>
    <p:spTree>
      <p:nvGrpSpPr>
        <p:cNvPr id="1" name="">
          <a:extLst>
            <a:ext uri="{FF2B5EF4-FFF2-40B4-BE49-F238E27FC236}">
              <a16:creationId xmlns:a16="http://schemas.microsoft.com/office/drawing/2014/main" id="{174CBC86-D00A-4657-B791-03819F6F80AC}"/>
            </a:ext>
          </a:extLst>
        </p:cNvPr>
        <p:cNvGrpSpPr/>
        <p:nvPr/>
      </p:nvGrpSpPr>
      <p:grpSpPr>
        <a:xfrm>
          <a:off x="0" y="0"/>
          <a:ext cx="0" cy="0"/>
          <a:chOff x="0" y="0"/>
          <a:chExt cx="0" cy="0"/>
        </a:xfrm>
      </p:grpSpPr>
      <p:pic>
        <p:nvPicPr>
          <p:cNvPr id="3" name="صورة 2" descr="صورة تحتوي على أزرق, لقطة شاشة, أزرق كهربائي, الرسومات&#10;&#10;تم إنشاء الوصف تلقائياً">
            <a:extLst>
              <a:ext uri="{FF2B5EF4-FFF2-40B4-BE49-F238E27FC236}">
                <a16:creationId xmlns:a16="http://schemas.microsoft.com/office/drawing/2014/main" id="{5C064FEE-BD23-F76B-3C61-4F2325CCF4A8}"/>
              </a:ext>
            </a:extLst>
          </p:cNvPr>
          <p:cNvPicPr>
            <a:picLocks noGrp="1" noRot="1" noChangeAspect="1" noMove="1" noResize="1" noEditPoints="1" noAdjustHandles="1" noChangeArrowheads="1" noChangeShapeType="1" noCrop="1"/>
          </p:cNvPicPr>
          <p:nvPr/>
        </p:nvPicPr>
        <p:blipFill>
          <a:blip r:embed="rId3"/>
          <a:srcRect t="50" r="67949" b="65992"/>
          <a:stretch/>
        </p:blipFill>
        <p:spPr>
          <a:xfrm>
            <a:off x="5314890" y="1794510"/>
            <a:ext cx="3498435" cy="2994660"/>
          </a:xfrm>
          <a:prstGeom prst="rect">
            <a:avLst/>
          </a:prstGeom>
        </p:spPr>
      </p:pic>
      <p:sp>
        <p:nvSpPr>
          <p:cNvPr id="2" name="مربع نص 1">
            <a:extLst>
              <a:ext uri="{FF2B5EF4-FFF2-40B4-BE49-F238E27FC236}">
                <a16:creationId xmlns:a16="http://schemas.microsoft.com/office/drawing/2014/main" id="{15B441EE-9FB5-BBCF-8F98-E4DE01AD7004}"/>
              </a:ext>
            </a:extLst>
          </p:cNvPr>
          <p:cNvSpPr txBox="1"/>
          <p:nvPr/>
        </p:nvSpPr>
        <p:spPr>
          <a:xfrm>
            <a:off x="5006638" y="2143644"/>
            <a:ext cx="3806687" cy="1419748"/>
          </a:xfrm>
          <a:prstGeom prst="rect">
            <a:avLst/>
          </a:prstGeom>
        </p:spPr>
        <p:txBody>
          <a:bodyPr wrap="square" rtlCol="1">
            <a:spAutoFit/>
          </a:bodyPr>
          <a:lstStyle/>
          <a:p>
            <a:pPr algn="r"/>
            <a:r>
              <a:rPr lang="en-US" sz="4313" b="1">
                <a:solidFill>
                  <a:schemeClr val="bg1"/>
                </a:solidFill>
                <a:latin typeface="Sakkal Majalla" panose="02000000000000000000" pitchFamily="2" charset="-78"/>
                <a:cs typeface="Sakkal Majalla" panose="02000000000000000000" pitchFamily="2" charset="-78"/>
              </a:rPr>
              <a:t>الاستراتيجية المحدثة</a:t>
            </a:r>
          </a:p>
          <a:p>
            <a:pPr algn="r"/>
            <a:r>
              <a:rPr lang="en-US" sz="4313" b="1">
                <a:solidFill>
                  <a:schemeClr val="bg1"/>
                </a:solidFill>
                <a:latin typeface="Sakkal Majalla" panose="02000000000000000000" pitchFamily="2" charset="-78"/>
                <a:cs typeface="Sakkal Majalla" panose="02000000000000000000" pitchFamily="2" charset="-78"/>
              </a:rPr>
              <a:t>الرؤية والرسالة</a:t>
            </a:r>
            <a:endParaRPr lang="en-US" sz="4313" b="1" dirty="0">
              <a:solidFill>
                <a:schemeClr val="bg1"/>
              </a:solidFill>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35397893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B9D9F-3995-C37A-E4C0-92676ABA379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97FACA-09E4-D15D-EEEB-AE9F72CE9467}"/>
              </a:ext>
            </a:extLst>
          </p:cNvPr>
          <p:cNvSpPr>
            <a:spLocks noGrp="1"/>
          </p:cNvSpPr>
          <p:nvPr>
            <p:ph type="sldNum" sz="quarter" idx="4"/>
          </p:nvPr>
        </p:nvSpPr>
        <p:spPr/>
        <p:txBody>
          <a:bodyPr/>
          <a:lstStyle/>
          <a:p>
            <a:fld id="{402EAA05-6333-46EE-AAC8-A5AD6A996142}" type="slidenum">
              <a:rPr lang="en-US" smtClean="0"/>
              <a:t>44</a:t>
            </a:fld>
            <a:endParaRPr lang="en-US" dirty="0"/>
          </a:p>
        </p:txBody>
      </p:sp>
      <p:sp>
        <p:nvSpPr>
          <p:cNvPr id="3" name="Title 1">
            <a:extLst>
              <a:ext uri="{FF2B5EF4-FFF2-40B4-BE49-F238E27FC236}">
                <a16:creationId xmlns:a16="http://schemas.microsoft.com/office/drawing/2014/main" id="{6DAB1945-B0A0-002A-9D87-42BE297F3748}"/>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nSpc>
                <a:spcPct val="115000"/>
              </a:lnSpc>
              <a:spcAft>
                <a:spcPts val="300"/>
              </a:spcAft>
            </a:pPr>
            <a:r>
              <a:rPr lang="en-US" sz="1800" kern="100">
                <a:latin typeface="Aptos" panose="020B0004020202020204" pitchFamily="34" charset="0"/>
                <a:ea typeface="Aptos" panose="020B0004020202020204" pitchFamily="34" charset="0"/>
                <a:cs typeface="Sakkal Majalla" panose="02000000000000000000" pitchFamily="2" charset="-78"/>
              </a:rPr>
              <a:t>خيارات الرؤية (1\2)</a:t>
            </a:r>
            <a:endParaRPr lang="en-US" sz="1800" kern="100" dirty="0">
              <a:latin typeface="Aptos" panose="020B0004020202020204" pitchFamily="34" charset="0"/>
              <a:ea typeface="Aptos" panose="020B0004020202020204" pitchFamily="34" charset="0"/>
              <a:cs typeface="Sakkal Majalla" panose="02000000000000000000" pitchFamily="2" charset="-78"/>
            </a:endParaRPr>
          </a:p>
        </p:txBody>
      </p:sp>
      <p:sp>
        <p:nvSpPr>
          <p:cNvPr id="4" name="Rectangle 3">
            <a:extLst>
              <a:ext uri="{FF2B5EF4-FFF2-40B4-BE49-F238E27FC236}">
                <a16:creationId xmlns:a16="http://schemas.microsoft.com/office/drawing/2014/main" id="{23716403-65B5-E7E1-5F9D-14038A4062C7}"/>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algn="r" rtl="1"/>
            <a:endParaRPr lang="en-US" sz="253" dirty="0"/>
          </a:p>
        </p:txBody>
      </p:sp>
      <p:sp>
        <p:nvSpPr>
          <p:cNvPr id="17" name="Rectangle: Rounded Corners 63">
            <a:extLst>
              <a:ext uri="{FF2B5EF4-FFF2-40B4-BE49-F238E27FC236}">
                <a16:creationId xmlns:a16="http://schemas.microsoft.com/office/drawing/2014/main" id="{53BDA382-7B95-3BB5-D348-F4B0BCDDF094}"/>
              </a:ext>
            </a:extLst>
          </p:cNvPr>
          <p:cNvSpPr/>
          <p:nvPr/>
        </p:nvSpPr>
        <p:spPr>
          <a:xfrm>
            <a:off x="658297" y="2407596"/>
            <a:ext cx="2548181" cy="1239111"/>
          </a:xfrm>
          <a:prstGeom prst="roundRect">
            <a:avLst>
              <a:gd name="adj" fmla="val 3350"/>
            </a:avLst>
          </a:prstGeom>
          <a:solidFill>
            <a:srgbClr val="E2E6EE"/>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Ins="137151" rtlCol="0" anchor="t"/>
          <a:lstStyle/>
          <a:p>
            <a:pPr marL="214302" indent="-214302" algn="r" defTabSz="685595" rtl="1">
              <a:buSzPct val="50000"/>
              <a:buFont typeface="Arial" panose="020B0604020202020204" pitchFamily="34" charset="0"/>
              <a:buChar char="•"/>
              <a:defRPr/>
            </a:pPr>
            <a:r>
              <a:rPr lang="en-US" sz="1050" dirty="0" err="1">
                <a:solidFill>
                  <a:prstClr val="black"/>
                </a:solidFill>
                <a:latin typeface="Sakkal Majalla" panose="02000000000000000000" pitchFamily="2" charset="-78"/>
                <a:cs typeface="Sakkal Majalla" panose="02000000000000000000" pitchFamily="2" charset="-78"/>
              </a:rPr>
              <a:t>تجمع</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بين</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التنوع</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وبناء</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المكانة</a:t>
            </a:r>
            <a:endParaRPr lang="en-US" sz="1050" dirty="0">
              <a:solidFill>
                <a:prstClr val="black"/>
              </a:solidFill>
              <a:latin typeface="Sakkal Majalla" panose="02000000000000000000" pitchFamily="2" charset="-78"/>
              <a:cs typeface="Sakkal Majalla" panose="02000000000000000000" pitchFamily="2" charset="-78"/>
            </a:endParaRPr>
          </a:p>
          <a:p>
            <a:pPr marL="214302" indent="-214302" algn="r" defTabSz="685595" rtl="1">
              <a:buSzPct val="50000"/>
              <a:buFont typeface="Arial" panose="020B0604020202020204" pitchFamily="34" charset="0"/>
              <a:buChar char="•"/>
              <a:defRPr/>
            </a:pPr>
            <a:r>
              <a:rPr lang="en-US" sz="1050" dirty="0" err="1">
                <a:solidFill>
                  <a:prstClr val="black"/>
                </a:solidFill>
                <a:latin typeface="Sakkal Majalla" panose="02000000000000000000" pitchFamily="2" charset="-78"/>
                <a:cs typeface="Sakkal Majalla" panose="02000000000000000000" pitchFamily="2" charset="-78"/>
              </a:rPr>
              <a:t>تعكس</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المرونة</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والتطور</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وهي</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قيمة</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مهمة</a:t>
            </a:r>
            <a:r>
              <a:rPr lang="en-US" sz="1050" dirty="0">
                <a:solidFill>
                  <a:prstClr val="black"/>
                </a:solidFill>
                <a:latin typeface="Sakkal Majalla" panose="02000000000000000000" pitchFamily="2" charset="-78"/>
                <a:cs typeface="Sakkal Majalla" panose="02000000000000000000" pitchFamily="2" charset="-78"/>
              </a:rPr>
              <a:t> في </a:t>
            </a:r>
            <a:r>
              <a:rPr lang="en-US" sz="1050" dirty="0" err="1">
                <a:solidFill>
                  <a:prstClr val="black"/>
                </a:solidFill>
                <a:latin typeface="Sakkal Majalla" panose="02000000000000000000" pitchFamily="2" charset="-78"/>
                <a:cs typeface="Sakkal Majalla" panose="02000000000000000000" pitchFamily="2" charset="-78"/>
              </a:rPr>
              <a:t>الأسواق</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المتغيرة</a:t>
            </a:r>
            <a:r>
              <a:rPr lang="en-US" sz="1050" dirty="0">
                <a:solidFill>
                  <a:prstClr val="black"/>
                </a:solidFill>
                <a:latin typeface="Sakkal Majalla" panose="02000000000000000000" pitchFamily="2" charset="-78"/>
                <a:cs typeface="Sakkal Majalla" panose="02000000000000000000" pitchFamily="2" charset="-78"/>
              </a:rPr>
              <a:t>.</a:t>
            </a:r>
          </a:p>
        </p:txBody>
      </p:sp>
      <p:sp>
        <p:nvSpPr>
          <p:cNvPr id="20" name="Rectangle: Rounded Corners 64">
            <a:extLst>
              <a:ext uri="{FF2B5EF4-FFF2-40B4-BE49-F238E27FC236}">
                <a16:creationId xmlns:a16="http://schemas.microsoft.com/office/drawing/2014/main" id="{CEBD6669-3839-05BF-9BF1-7594BA4AF179}"/>
              </a:ext>
            </a:extLst>
          </p:cNvPr>
          <p:cNvSpPr/>
          <p:nvPr/>
        </p:nvSpPr>
        <p:spPr>
          <a:xfrm>
            <a:off x="658297" y="3687418"/>
            <a:ext cx="2548181" cy="782342"/>
          </a:xfrm>
          <a:prstGeom prst="roundRect">
            <a:avLst>
              <a:gd name="adj" fmla="val 3350"/>
            </a:avLst>
          </a:prstGeom>
          <a:solidFill>
            <a:srgbClr val="E2E6EE"/>
          </a:solidFill>
          <a:ln>
            <a:noFill/>
          </a:ln>
        </p:spPr>
        <p:style>
          <a:lnRef idx="2">
            <a:schemeClr val="accent1">
              <a:shade val="50000"/>
            </a:schemeClr>
          </a:lnRef>
          <a:fillRef idx="1">
            <a:schemeClr val="accent1"/>
          </a:fillRef>
          <a:effectRef idx="0">
            <a:schemeClr val="accent1"/>
          </a:effectRef>
          <a:fontRef idx="minor">
            <a:schemeClr val="lt1"/>
          </a:fontRef>
        </p:style>
        <p:txBody>
          <a:bodyPr tIns="68576" rIns="137151" rtlCol="0" anchor="t"/>
          <a:lstStyle/>
          <a:p>
            <a:pPr marL="214302" indent="-214302" algn="r" defTabSz="685595" rtl="1">
              <a:buSzPct val="50000"/>
              <a:buFont typeface="Arial" panose="020B0604020202020204" pitchFamily="34" charset="0"/>
              <a:buChar char="•"/>
              <a:defRPr/>
            </a:pPr>
            <a:r>
              <a:rPr lang="en-US" sz="1050">
                <a:solidFill>
                  <a:schemeClr val="bg2">
                    <a:lumMod val="50000"/>
                  </a:schemeClr>
                </a:solidFill>
                <a:latin typeface="Sakkal Majalla" panose="02000000000000000000" pitchFamily="2" charset="-78"/>
                <a:cs typeface="Sakkal Majalla" panose="02000000000000000000" pitchFamily="2" charset="-78"/>
              </a:rPr>
              <a:t>لا تشير بشكل مباشر إلى الجانب المالي أو الاستدامة</a:t>
            </a:r>
          </a:p>
          <a:p>
            <a:pPr marL="214302" indent="-214302" algn="r" defTabSz="685595" rtl="1">
              <a:buSzPct val="50000"/>
              <a:buFont typeface="Arial" panose="020B0604020202020204" pitchFamily="34" charset="0"/>
              <a:buChar char="•"/>
              <a:defRPr/>
            </a:pPr>
            <a:r>
              <a:rPr lang="en-US" sz="1050">
                <a:solidFill>
                  <a:schemeClr val="bg2">
                    <a:lumMod val="50000"/>
                  </a:schemeClr>
                </a:solidFill>
                <a:latin typeface="Sakkal Majalla" panose="02000000000000000000" pitchFamily="2" charset="-78"/>
                <a:cs typeface="Sakkal Majalla" panose="02000000000000000000" pitchFamily="2" charset="-78"/>
              </a:rPr>
              <a:t>قد تحتاج إلى تعريف أوضح لمعنى “المرونة”</a:t>
            </a:r>
          </a:p>
          <a:p>
            <a:pPr marL="214302" indent="-214302" algn="r" defTabSz="685595" rtl="1">
              <a:buSzPct val="50000"/>
              <a:buFont typeface="Arial" panose="020B0604020202020204" pitchFamily="34" charset="0"/>
              <a:buChar char="•"/>
              <a:defRPr/>
            </a:pPr>
            <a:endParaRPr lang="en-US" sz="1050" dirty="0">
              <a:solidFill>
                <a:schemeClr val="bg2">
                  <a:lumMod val="50000"/>
                </a:schemeClr>
              </a:solidFill>
              <a:latin typeface="Sakkal Majalla" panose="02000000000000000000" pitchFamily="2" charset="-78"/>
              <a:cs typeface="Sakkal Majalla" panose="02000000000000000000" pitchFamily="2" charset="-78"/>
            </a:endParaRPr>
          </a:p>
        </p:txBody>
      </p:sp>
      <p:sp>
        <p:nvSpPr>
          <p:cNvPr id="21" name="Cross 65">
            <a:extLst>
              <a:ext uri="{FF2B5EF4-FFF2-40B4-BE49-F238E27FC236}">
                <a16:creationId xmlns:a16="http://schemas.microsoft.com/office/drawing/2014/main" id="{AD64D4D7-226C-08DE-1677-E138BB5DE7C0}"/>
              </a:ext>
            </a:extLst>
          </p:cNvPr>
          <p:cNvSpPr/>
          <p:nvPr/>
        </p:nvSpPr>
        <p:spPr>
          <a:xfrm>
            <a:off x="2991592" y="2653587"/>
            <a:ext cx="98041" cy="95140"/>
          </a:xfrm>
          <a:prstGeom prst="plus">
            <a:avLst>
              <a:gd name="adj" fmla="val 39531"/>
            </a:avLst>
          </a:prstGeom>
          <a:solidFill>
            <a:srgbClr val="A8D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en-US" sz="1350" dirty="0">
              <a:solidFill>
                <a:srgbClr val="FFFFFF"/>
              </a:solidFill>
              <a:latin typeface="Tajawal" panose="00000500000000000000" pitchFamily="2" charset="-78"/>
              <a:cs typeface="Tajawal" panose="00000500000000000000" pitchFamily="2" charset="-78"/>
            </a:endParaRPr>
          </a:p>
        </p:txBody>
      </p:sp>
      <p:sp>
        <p:nvSpPr>
          <p:cNvPr id="23" name="Rectangle 66">
            <a:extLst>
              <a:ext uri="{FF2B5EF4-FFF2-40B4-BE49-F238E27FC236}">
                <a16:creationId xmlns:a16="http://schemas.microsoft.com/office/drawing/2014/main" id="{31EAF5BA-BB7C-A4BA-2A42-85FD465ED000}"/>
              </a:ext>
            </a:extLst>
          </p:cNvPr>
          <p:cNvSpPr/>
          <p:nvPr/>
        </p:nvSpPr>
        <p:spPr>
          <a:xfrm>
            <a:off x="2991592" y="3832086"/>
            <a:ext cx="98041" cy="26991"/>
          </a:xfrm>
          <a:prstGeom prst="rect">
            <a:avLst/>
          </a:prstGeom>
          <a:solidFill>
            <a:srgbClr val="C36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en-US" sz="1350" dirty="0">
              <a:solidFill>
                <a:schemeClr val="bg2">
                  <a:lumMod val="50000"/>
                </a:schemeClr>
              </a:solidFill>
              <a:latin typeface="Tajawal" panose="00000500000000000000" pitchFamily="2" charset="-78"/>
              <a:cs typeface="Tajawal" panose="00000500000000000000" pitchFamily="2" charset="-78"/>
            </a:endParaRPr>
          </a:p>
        </p:txBody>
      </p:sp>
      <p:sp>
        <p:nvSpPr>
          <p:cNvPr id="24" name="Rectangle 67">
            <a:extLst>
              <a:ext uri="{FF2B5EF4-FFF2-40B4-BE49-F238E27FC236}">
                <a16:creationId xmlns:a16="http://schemas.microsoft.com/office/drawing/2014/main" id="{25400370-AED6-2676-E1C6-DED0930114EC}"/>
              </a:ext>
            </a:extLst>
          </p:cNvPr>
          <p:cNvSpPr/>
          <p:nvPr/>
        </p:nvSpPr>
        <p:spPr>
          <a:xfrm>
            <a:off x="2991592" y="3986069"/>
            <a:ext cx="98041" cy="26991"/>
          </a:xfrm>
          <a:prstGeom prst="rect">
            <a:avLst/>
          </a:prstGeom>
          <a:solidFill>
            <a:srgbClr val="C36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en-US" sz="1350" dirty="0">
              <a:solidFill>
                <a:schemeClr val="bg2">
                  <a:lumMod val="50000"/>
                </a:schemeClr>
              </a:solidFill>
              <a:latin typeface="Tajawal" panose="00000500000000000000" pitchFamily="2" charset="-78"/>
              <a:cs typeface="Tajawal" panose="00000500000000000000" pitchFamily="2" charset="-78"/>
            </a:endParaRPr>
          </a:p>
        </p:txBody>
      </p:sp>
      <p:sp>
        <p:nvSpPr>
          <p:cNvPr id="25" name="Cross 68">
            <a:extLst>
              <a:ext uri="{FF2B5EF4-FFF2-40B4-BE49-F238E27FC236}">
                <a16:creationId xmlns:a16="http://schemas.microsoft.com/office/drawing/2014/main" id="{B5956042-6ED6-EAFB-5BCA-2D6E4BD9DAE2}"/>
              </a:ext>
            </a:extLst>
          </p:cNvPr>
          <p:cNvSpPr/>
          <p:nvPr/>
        </p:nvSpPr>
        <p:spPr>
          <a:xfrm>
            <a:off x="2991592" y="2811130"/>
            <a:ext cx="98041" cy="95140"/>
          </a:xfrm>
          <a:prstGeom prst="plus">
            <a:avLst>
              <a:gd name="adj" fmla="val 39531"/>
            </a:avLst>
          </a:prstGeom>
          <a:solidFill>
            <a:srgbClr val="A8D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en-US" sz="1350" dirty="0">
              <a:solidFill>
                <a:srgbClr val="FFFFFF"/>
              </a:solidFill>
              <a:latin typeface="Tajawal" panose="00000500000000000000" pitchFamily="2" charset="-78"/>
              <a:cs typeface="Tajawal" panose="00000500000000000000" pitchFamily="2" charset="-78"/>
            </a:endParaRPr>
          </a:p>
        </p:txBody>
      </p:sp>
      <p:sp>
        <p:nvSpPr>
          <p:cNvPr id="26" name="Rectangle: Rounded Corners 48">
            <a:extLst>
              <a:ext uri="{FF2B5EF4-FFF2-40B4-BE49-F238E27FC236}">
                <a16:creationId xmlns:a16="http://schemas.microsoft.com/office/drawing/2014/main" id="{8D693D00-3B36-DA0D-2663-2602EC4E1A27}"/>
              </a:ext>
            </a:extLst>
          </p:cNvPr>
          <p:cNvSpPr/>
          <p:nvPr/>
        </p:nvSpPr>
        <p:spPr>
          <a:xfrm>
            <a:off x="5937522" y="2407596"/>
            <a:ext cx="2548182" cy="1239111"/>
          </a:xfrm>
          <a:prstGeom prst="roundRect">
            <a:avLst>
              <a:gd name="adj" fmla="val 3350"/>
            </a:avLst>
          </a:prstGeom>
          <a:solidFill>
            <a:srgbClr val="E2E6EE"/>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Ins="137151" rtlCol="0" anchor="t"/>
          <a:lstStyle/>
          <a:p>
            <a:pPr marL="214302" indent="-214302" algn="r" defTabSz="685595" rtl="1">
              <a:buSzPct val="50000"/>
              <a:buFont typeface="Arial" panose="020B0604020202020204" pitchFamily="34" charset="0"/>
              <a:buChar char="•"/>
              <a:defRPr/>
            </a:pPr>
            <a:r>
              <a:rPr lang="en-US" sz="1050" dirty="0" err="1">
                <a:solidFill>
                  <a:prstClr val="black"/>
                </a:solidFill>
                <a:latin typeface="Sakkal Majalla" panose="02000000000000000000" pitchFamily="2" charset="-78"/>
                <a:cs typeface="Sakkal Majalla" panose="02000000000000000000" pitchFamily="2" charset="-78"/>
              </a:rPr>
              <a:t>قصيرة</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وواضحة</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بسيطة</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وسهلة</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الفهم</a:t>
            </a:r>
            <a:r>
              <a:rPr lang="en-US" sz="1050" dirty="0">
                <a:solidFill>
                  <a:prstClr val="black"/>
                </a:solidFill>
                <a:latin typeface="Sakkal Majalla" panose="02000000000000000000" pitchFamily="2" charset="-78"/>
                <a:cs typeface="Sakkal Majalla" panose="02000000000000000000" pitchFamily="2" charset="-78"/>
              </a:rPr>
              <a:t>.</a:t>
            </a:r>
          </a:p>
          <a:p>
            <a:pPr marL="214302" indent="-214302" algn="r" defTabSz="685595" rtl="1">
              <a:buSzPct val="50000"/>
              <a:buFont typeface="Arial" panose="020B0604020202020204" pitchFamily="34" charset="0"/>
              <a:buChar char="•"/>
              <a:defRPr/>
            </a:pPr>
            <a:r>
              <a:rPr lang="en-US" sz="1050" dirty="0" err="1">
                <a:solidFill>
                  <a:prstClr val="black"/>
                </a:solidFill>
                <a:latin typeface="Sakkal Majalla" panose="02000000000000000000" pitchFamily="2" charset="-78"/>
                <a:cs typeface="Sakkal Majalla" panose="02000000000000000000" pitchFamily="2" charset="-78"/>
              </a:rPr>
              <a:t>رؤية</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واضحة</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لشركة</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قابضة</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لها</a:t>
            </a:r>
            <a:r>
              <a:rPr lang="en-US" sz="1050" dirty="0">
                <a:solidFill>
                  <a:prstClr val="black"/>
                </a:solidFill>
                <a:latin typeface="Sakkal Majalla" panose="02000000000000000000" pitchFamily="2" charset="-78"/>
                <a:cs typeface="Sakkal Majalla" panose="02000000000000000000" pitchFamily="2" charset="-78"/>
              </a:rPr>
              <a:t> استثمارات في </a:t>
            </a:r>
            <a:r>
              <a:rPr lang="en-US" sz="1050" dirty="0" err="1">
                <a:solidFill>
                  <a:prstClr val="black"/>
                </a:solidFill>
                <a:latin typeface="Sakkal Majalla" panose="02000000000000000000" pitchFamily="2" charset="-78"/>
                <a:cs typeface="Sakkal Majalla" panose="02000000000000000000" pitchFamily="2" charset="-78"/>
              </a:rPr>
              <a:t>أكثر</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من</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قطاع</a:t>
            </a:r>
            <a:r>
              <a:rPr lang="en-US" sz="1050" dirty="0">
                <a:solidFill>
                  <a:prstClr val="black"/>
                </a:solidFill>
                <a:latin typeface="Sakkal Majalla" panose="02000000000000000000" pitchFamily="2" charset="-78"/>
                <a:cs typeface="Sakkal Majalla" panose="02000000000000000000" pitchFamily="2" charset="-78"/>
              </a:rPr>
              <a:t>.</a:t>
            </a:r>
          </a:p>
          <a:p>
            <a:pPr marL="214302" indent="-214302" algn="r" defTabSz="685595" rtl="1">
              <a:buSzPct val="50000"/>
              <a:buFont typeface="Arial" panose="020B0604020202020204" pitchFamily="34" charset="0"/>
              <a:buChar char="•"/>
              <a:defRPr/>
            </a:pPr>
            <a:r>
              <a:rPr lang="en-US" sz="1050" dirty="0" err="1">
                <a:solidFill>
                  <a:prstClr val="black"/>
                </a:solidFill>
                <a:latin typeface="Sakkal Majalla" panose="02000000000000000000" pitchFamily="2" charset="-78"/>
                <a:cs typeface="Sakkal Majalla" panose="02000000000000000000" pitchFamily="2" charset="-78"/>
              </a:rPr>
              <a:t>كلمة</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رائدة</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تفتح</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المجال</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للطموح</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والنمو</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المستقبلي</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والتوسع</a:t>
            </a:r>
            <a:r>
              <a:rPr lang="en-US" sz="1050" dirty="0">
                <a:solidFill>
                  <a:prstClr val="black"/>
                </a:solidFill>
                <a:latin typeface="Sakkal Majalla" panose="02000000000000000000" pitchFamily="2" charset="-78"/>
                <a:cs typeface="Sakkal Majalla" panose="02000000000000000000" pitchFamily="2" charset="-78"/>
              </a:rPr>
              <a:t>.</a:t>
            </a:r>
          </a:p>
        </p:txBody>
      </p:sp>
      <p:sp>
        <p:nvSpPr>
          <p:cNvPr id="27" name="Rectangle: Rounded Corners 50">
            <a:extLst>
              <a:ext uri="{FF2B5EF4-FFF2-40B4-BE49-F238E27FC236}">
                <a16:creationId xmlns:a16="http://schemas.microsoft.com/office/drawing/2014/main" id="{9329E490-1F9F-8146-9D52-CA1763DBFC15}"/>
              </a:ext>
            </a:extLst>
          </p:cNvPr>
          <p:cNvSpPr/>
          <p:nvPr/>
        </p:nvSpPr>
        <p:spPr>
          <a:xfrm>
            <a:off x="5937522" y="3687418"/>
            <a:ext cx="2548181" cy="782342"/>
          </a:xfrm>
          <a:prstGeom prst="roundRect">
            <a:avLst>
              <a:gd name="adj" fmla="val 3350"/>
            </a:avLst>
          </a:prstGeom>
          <a:solidFill>
            <a:srgbClr val="E2E6EE"/>
          </a:solidFill>
          <a:ln>
            <a:noFill/>
          </a:ln>
        </p:spPr>
        <p:style>
          <a:lnRef idx="2">
            <a:schemeClr val="accent1">
              <a:shade val="50000"/>
            </a:schemeClr>
          </a:lnRef>
          <a:fillRef idx="1">
            <a:schemeClr val="accent1"/>
          </a:fillRef>
          <a:effectRef idx="0">
            <a:schemeClr val="accent1"/>
          </a:effectRef>
          <a:fontRef idx="minor">
            <a:schemeClr val="lt1"/>
          </a:fontRef>
        </p:style>
        <p:txBody>
          <a:bodyPr tIns="68576" rIns="137151" rtlCol="0" anchor="t"/>
          <a:lstStyle/>
          <a:p>
            <a:pPr marL="214302" indent="-214302" algn="r" defTabSz="685595" rtl="1">
              <a:buSzPct val="50000"/>
              <a:buFont typeface="Arial" panose="020B0604020202020204" pitchFamily="34" charset="0"/>
              <a:buChar char="•"/>
              <a:defRPr/>
            </a:pPr>
            <a:r>
              <a:rPr lang="en-US" sz="1050" dirty="0" err="1">
                <a:solidFill>
                  <a:schemeClr val="bg2">
                    <a:lumMod val="50000"/>
                  </a:schemeClr>
                </a:solidFill>
                <a:latin typeface="Sakkal Majalla" panose="02000000000000000000" pitchFamily="2" charset="-78"/>
                <a:cs typeface="Sakkal Majalla" panose="02000000000000000000" pitchFamily="2" charset="-78"/>
              </a:rPr>
              <a:t>تحتاج</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ان</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تدعم</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برسالة</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تفصيلية</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اقوى</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لتوضح</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الهوية</a:t>
            </a:r>
            <a:endParaRPr lang="en-US" sz="1050" dirty="0">
              <a:solidFill>
                <a:schemeClr val="bg2">
                  <a:lumMod val="50000"/>
                </a:schemeClr>
              </a:solidFill>
              <a:latin typeface="Sakkal Majalla" panose="02000000000000000000" pitchFamily="2" charset="-78"/>
              <a:cs typeface="Sakkal Majalla" panose="02000000000000000000" pitchFamily="2" charset="-78"/>
            </a:endParaRPr>
          </a:p>
          <a:p>
            <a:pPr marL="214302" indent="-214302" algn="r" defTabSz="685595" rtl="1">
              <a:buSzPct val="50000"/>
              <a:buFont typeface="Arial" panose="020B0604020202020204" pitchFamily="34" charset="0"/>
              <a:buChar char="•"/>
              <a:defRPr/>
            </a:pPr>
            <a:r>
              <a:rPr lang="en-US" sz="1050" dirty="0" err="1">
                <a:solidFill>
                  <a:schemeClr val="bg2">
                    <a:lumMod val="50000"/>
                  </a:schemeClr>
                </a:solidFill>
                <a:latin typeface="Sakkal Majalla" panose="02000000000000000000" pitchFamily="2" charset="-78"/>
                <a:cs typeface="Sakkal Majalla" panose="02000000000000000000" pitchFamily="2" charset="-78"/>
              </a:rPr>
              <a:t>الإشارة</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إلى</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مجموعة</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استثمارية</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قد</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توحي</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بتنوع</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كبير</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مما</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قد</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يشتت</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التركيز</a:t>
            </a:r>
            <a:r>
              <a:rPr lang="en-US" sz="1050" dirty="0">
                <a:solidFill>
                  <a:schemeClr val="bg2">
                    <a:lumMod val="50000"/>
                  </a:schemeClr>
                </a:solidFill>
                <a:latin typeface="Sakkal Majalla" panose="02000000000000000000" pitchFamily="2" charset="-78"/>
                <a:cs typeface="Sakkal Majalla" panose="02000000000000000000" pitchFamily="2" charset="-78"/>
              </a:rPr>
              <a:t> الاستراتيجي </a:t>
            </a:r>
            <a:r>
              <a:rPr lang="en-US" sz="1050" dirty="0" err="1">
                <a:solidFill>
                  <a:schemeClr val="bg2">
                    <a:lumMod val="50000"/>
                  </a:schemeClr>
                </a:solidFill>
                <a:latin typeface="Sakkal Majalla" panose="02000000000000000000" pitchFamily="2" charset="-78"/>
                <a:cs typeface="Sakkal Majalla" panose="02000000000000000000" pitchFamily="2" charset="-78"/>
              </a:rPr>
              <a:t>ويضعف</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الخبرة</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المتعمقة</a:t>
            </a:r>
            <a:r>
              <a:rPr lang="en-US" sz="1050" dirty="0">
                <a:solidFill>
                  <a:schemeClr val="bg2">
                    <a:lumMod val="50000"/>
                  </a:schemeClr>
                </a:solidFill>
                <a:latin typeface="Sakkal Majalla" panose="02000000000000000000" pitchFamily="2" charset="-78"/>
                <a:cs typeface="Sakkal Majalla" panose="02000000000000000000" pitchFamily="2" charset="-78"/>
              </a:rPr>
              <a:t> في </a:t>
            </a:r>
            <a:r>
              <a:rPr lang="en-US" sz="1050" dirty="0" err="1">
                <a:solidFill>
                  <a:schemeClr val="bg2">
                    <a:lumMod val="50000"/>
                  </a:schemeClr>
                </a:solidFill>
                <a:latin typeface="Sakkal Majalla" panose="02000000000000000000" pitchFamily="2" charset="-78"/>
                <a:cs typeface="Sakkal Majalla" panose="02000000000000000000" pitchFamily="2" charset="-78"/>
              </a:rPr>
              <a:t>قطاع</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العقار</a:t>
            </a:r>
            <a:r>
              <a:rPr lang="en-US" sz="1050" dirty="0">
                <a:solidFill>
                  <a:schemeClr val="bg2">
                    <a:lumMod val="50000"/>
                  </a:schemeClr>
                </a:solidFill>
                <a:latin typeface="Sakkal Majalla" panose="02000000000000000000" pitchFamily="2" charset="-78"/>
                <a:cs typeface="Sakkal Majalla" panose="02000000000000000000" pitchFamily="2" charset="-78"/>
              </a:rPr>
              <a:t>.</a:t>
            </a:r>
          </a:p>
        </p:txBody>
      </p:sp>
      <p:sp>
        <p:nvSpPr>
          <p:cNvPr id="28" name="Cross 21">
            <a:extLst>
              <a:ext uri="{FF2B5EF4-FFF2-40B4-BE49-F238E27FC236}">
                <a16:creationId xmlns:a16="http://schemas.microsoft.com/office/drawing/2014/main" id="{5D5DBFBA-914C-4F4C-347A-05757A30A28D}"/>
              </a:ext>
            </a:extLst>
          </p:cNvPr>
          <p:cNvSpPr/>
          <p:nvPr/>
        </p:nvSpPr>
        <p:spPr>
          <a:xfrm>
            <a:off x="8270817" y="2656028"/>
            <a:ext cx="98041" cy="95140"/>
          </a:xfrm>
          <a:prstGeom prst="plus">
            <a:avLst>
              <a:gd name="adj" fmla="val 39531"/>
            </a:avLst>
          </a:prstGeom>
          <a:solidFill>
            <a:srgbClr val="A8D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en-US" sz="1350" dirty="0">
              <a:solidFill>
                <a:srgbClr val="FFFFFF"/>
              </a:solidFill>
              <a:latin typeface="Tajawal" panose="00000500000000000000" pitchFamily="2" charset="-78"/>
              <a:cs typeface="Tajawal" panose="00000500000000000000" pitchFamily="2" charset="-78"/>
            </a:endParaRPr>
          </a:p>
        </p:txBody>
      </p:sp>
      <p:sp>
        <p:nvSpPr>
          <p:cNvPr id="29" name="Rectangle 41">
            <a:extLst>
              <a:ext uri="{FF2B5EF4-FFF2-40B4-BE49-F238E27FC236}">
                <a16:creationId xmlns:a16="http://schemas.microsoft.com/office/drawing/2014/main" id="{B6A1559E-C638-142E-5D34-8C7815DEB45C}"/>
              </a:ext>
            </a:extLst>
          </p:cNvPr>
          <p:cNvSpPr/>
          <p:nvPr/>
        </p:nvSpPr>
        <p:spPr>
          <a:xfrm>
            <a:off x="8270817" y="3832086"/>
            <a:ext cx="98041" cy="26991"/>
          </a:xfrm>
          <a:prstGeom prst="rect">
            <a:avLst/>
          </a:prstGeom>
          <a:solidFill>
            <a:srgbClr val="C36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en-US" sz="1350" dirty="0">
              <a:solidFill>
                <a:schemeClr val="bg2">
                  <a:lumMod val="50000"/>
                </a:schemeClr>
              </a:solidFill>
              <a:latin typeface="Tajawal" panose="00000500000000000000" pitchFamily="2" charset="-78"/>
              <a:cs typeface="Tajawal" panose="00000500000000000000" pitchFamily="2" charset="-78"/>
            </a:endParaRPr>
          </a:p>
        </p:txBody>
      </p:sp>
      <p:sp>
        <p:nvSpPr>
          <p:cNvPr id="30" name="Rectangle 42">
            <a:extLst>
              <a:ext uri="{FF2B5EF4-FFF2-40B4-BE49-F238E27FC236}">
                <a16:creationId xmlns:a16="http://schemas.microsoft.com/office/drawing/2014/main" id="{34FBF2FE-3EC8-AEBC-5A7C-995E4F6C9BC1}"/>
              </a:ext>
            </a:extLst>
          </p:cNvPr>
          <p:cNvSpPr/>
          <p:nvPr/>
        </p:nvSpPr>
        <p:spPr>
          <a:xfrm>
            <a:off x="8270817" y="3990248"/>
            <a:ext cx="98041" cy="26991"/>
          </a:xfrm>
          <a:prstGeom prst="rect">
            <a:avLst/>
          </a:prstGeom>
          <a:solidFill>
            <a:srgbClr val="C36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en-US" sz="1350" dirty="0">
              <a:solidFill>
                <a:schemeClr val="bg2">
                  <a:lumMod val="50000"/>
                </a:schemeClr>
              </a:solidFill>
              <a:latin typeface="Tajawal" panose="00000500000000000000" pitchFamily="2" charset="-78"/>
              <a:cs typeface="Tajawal" panose="00000500000000000000" pitchFamily="2" charset="-78"/>
            </a:endParaRPr>
          </a:p>
        </p:txBody>
      </p:sp>
      <p:sp>
        <p:nvSpPr>
          <p:cNvPr id="31" name="Cross 51">
            <a:extLst>
              <a:ext uri="{FF2B5EF4-FFF2-40B4-BE49-F238E27FC236}">
                <a16:creationId xmlns:a16="http://schemas.microsoft.com/office/drawing/2014/main" id="{1450647A-C16D-F55B-20E4-F0131D41DA4C}"/>
              </a:ext>
            </a:extLst>
          </p:cNvPr>
          <p:cNvSpPr/>
          <p:nvPr/>
        </p:nvSpPr>
        <p:spPr>
          <a:xfrm>
            <a:off x="8270817" y="2814366"/>
            <a:ext cx="98041" cy="95140"/>
          </a:xfrm>
          <a:prstGeom prst="plus">
            <a:avLst>
              <a:gd name="adj" fmla="val 39531"/>
            </a:avLst>
          </a:prstGeom>
          <a:solidFill>
            <a:srgbClr val="A8D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en-US" sz="1350" dirty="0">
              <a:solidFill>
                <a:srgbClr val="FFFFFF"/>
              </a:solidFill>
              <a:latin typeface="Tajawal" panose="00000500000000000000" pitchFamily="2" charset="-78"/>
              <a:cs typeface="Tajawal" panose="00000500000000000000" pitchFamily="2" charset="-78"/>
            </a:endParaRPr>
          </a:p>
        </p:txBody>
      </p:sp>
      <p:sp>
        <p:nvSpPr>
          <p:cNvPr id="32" name="Cross 52">
            <a:extLst>
              <a:ext uri="{FF2B5EF4-FFF2-40B4-BE49-F238E27FC236}">
                <a16:creationId xmlns:a16="http://schemas.microsoft.com/office/drawing/2014/main" id="{B71FAD7D-88FF-CF73-F647-3C607D8C13C1}"/>
              </a:ext>
            </a:extLst>
          </p:cNvPr>
          <p:cNvSpPr/>
          <p:nvPr/>
        </p:nvSpPr>
        <p:spPr>
          <a:xfrm>
            <a:off x="8270817" y="3126022"/>
            <a:ext cx="98041" cy="95140"/>
          </a:xfrm>
          <a:prstGeom prst="plus">
            <a:avLst>
              <a:gd name="adj" fmla="val 39531"/>
            </a:avLst>
          </a:prstGeom>
          <a:solidFill>
            <a:srgbClr val="A8D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en-US" sz="1350" dirty="0">
              <a:solidFill>
                <a:srgbClr val="FFFFFF"/>
              </a:solidFill>
              <a:latin typeface="Tajawal" panose="00000500000000000000" pitchFamily="2" charset="-78"/>
              <a:cs typeface="Tajawal" panose="00000500000000000000" pitchFamily="2" charset="-78"/>
            </a:endParaRPr>
          </a:p>
        </p:txBody>
      </p:sp>
      <p:sp>
        <p:nvSpPr>
          <p:cNvPr id="33" name="Rectangle: Rounded Corners 55">
            <a:extLst>
              <a:ext uri="{FF2B5EF4-FFF2-40B4-BE49-F238E27FC236}">
                <a16:creationId xmlns:a16="http://schemas.microsoft.com/office/drawing/2014/main" id="{91569655-3C42-E898-EA60-A5429F760D0A}"/>
              </a:ext>
            </a:extLst>
          </p:cNvPr>
          <p:cNvSpPr/>
          <p:nvPr/>
        </p:nvSpPr>
        <p:spPr>
          <a:xfrm>
            <a:off x="3297910" y="2407596"/>
            <a:ext cx="2548181" cy="1239111"/>
          </a:xfrm>
          <a:prstGeom prst="roundRect">
            <a:avLst>
              <a:gd name="adj" fmla="val 3350"/>
            </a:avLst>
          </a:prstGeom>
          <a:solidFill>
            <a:srgbClr val="E2E6EE"/>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Ins="137151" rtlCol="0" anchor="t"/>
          <a:lstStyle/>
          <a:p>
            <a:pPr marL="214302" indent="-214302" algn="r" defTabSz="685595" rtl="1">
              <a:buSzPct val="50000"/>
              <a:buFont typeface="Arial" panose="020B0604020202020204" pitchFamily="34" charset="0"/>
              <a:buChar char="•"/>
              <a:defRPr/>
            </a:pPr>
            <a:r>
              <a:rPr lang="en-US" sz="1050">
                <a:solidFill>
                  <a:prstClr val="black"/>
                </a:solidFill>
                <a:latin typeface="Sakkal Majalla" panose="02000000000000000000" pitchFamily="2" charset="-78"/>
                <a:cs typeface="Sakkal Majalla" panose="02000000000000000000" pitchFamily="2" charset="-78"/>
              </a:rPr>
              <a:t>تربط بين الريادة والتنوع والاستدامة المالية بشكل واضح</a:t>
            </a:r>
          </a:p>
          <a:p>
            <a:pPr marL="214302" indent="-214302" algn="r" defTabSz="685595" rtl="1">
              <a:buSzPct val="50000"/>
              <a:buFont typeface="Arial" panose="020B0604020202020204" pitchFamily="34" charset="0"/>
              <a:buChar char="•"/>
              <a:defRPr/>
            </a:pPr>
            <a:r>
              <a:rPr lang="en-US" sz="1050">
                <a:solidFill>
                  <a:prstClr val="black"/>
                </a:solidFill>
                <a:latin typeface="Sakkal Majalla" panose="02000000000000000000" pitchFamily="2" charset="-78"/>
                <a:cs typeface="Sakkal Majalla" panose="02000000000000000000" pitchFamily="2" charset="-78"/>
              </a:rPr>
              <a:t>تعكس هدف تنويع مصادر الدخل مع ضمان الاستدامة المالية</a:t>
            </a:r>
          </a:p>
          <a:p>
            <a:pPr marL="214302" indent="-214302" algn="r" defTabSz="685595" rtl="1">
              <a:buSzPct val="50000"/>
              <a:buFont typeface="Arial" panose="020B0604020202020204" pitchFamily="34" charset="0"/>
              <a:buChar char="•"/>
              <a:defRPr/>
            </a:pPr>
            <a:r>
              <a:rPr lang="en-US" sz="1050">
                <a:solidFill>
                  <a:srgbClr val="000000"/>
                </a:solidFill>
                <a:latin typeface="Sakkal Majalla" panose="02000000000000000000" pitchFamily="2" charset="-78"/>
                <a:cs typeface="Sakkal Majalla" panose="02000000000000000000" pitchFamily="2" charset="-78"/>
              </a:rPr>
              <a:t>تركيز قوي على الاستثمار كمحور رئيسي</a:t>
            </a:r>
          </a:p>
          <a:p>
            <a:pPr algn="r" defTabSz="685595" rtl="1">
              <a:buSzPct val="50000"/>
              <a:defRPr/>
            </a:pPr>
            <a:endParaRPr lang="en-US" sz="1050" dirty="0">
              <a:solidFill>
                <a:schemeClr val="tx1"/>
              </a:solidFill>
              <a:latin typeface="Sakkal Majalla" panose="02000000000000000000" pitchFamily="2" charset="-78"/>
              <a:cs typeface="Sakkal Majalla" panose="02000000000000000000" pitchFamily="2" charset="-78"/>
            </a:endParaRPr>
          </a:p>
        </p:txBody>
      </p:sp>
      <p:sp>
        <p:nvSpPr>
          <p:cNvPr id="35" name="Rectangle: Rounded Corners 56">
            <a:extLst>
              <a:ext uri="{FF2B5EF4-FFF2-40B4-BE49-F238E27FC236}">
                <a16:creationId xmlns:a16="http://schemas.microsoft.com/office/drawing/2014/main" id="{E34A9039-4A34-E6A4-0D85-8346A6E89C1F}"/>
              </a:ext>
            </a:extLst>
          </p:cNvPr>
          <p:cNvSpPr/>
          <p:nvPr/>
        </p:nvSpPr>
        <p:spPr>
          <a:xfrm>
            <a:off x="3297910" y="3687418"/>
            <a:ext cx="2548181" cy="782342"/>
          </a:xfrm>
          <a:prstGeom prst="roundRect">
            <a:avLst>
              <a:gd name="adj" fmla="val 3350"/>
            </a:avLst>
          </a:prstGeom>
          <a:solidFill>
            <a:srgbClr val="E2E6EE"/>
          </a:solidFill>
          <a:ln>
            <a:noFill/>
          </a:ln>
        </p:spPr>
        <p:style>
          <a:lnRef idx="2">
            <a:schemeClr val="accent1">
              <a:shade val="50000"/>
            </a:schemeClr>
          </a:lnRef>
          <a:fillRef idx="1">
            <a:schemeClr val="accent1"/>
          </a:fillRef>
          <a:effectRef idx="0">
            <a:schemeClr val="accent1"/>
          </a:effectRef>
          <a:fontRef idx="minor">
            <a:schemeClr val="lt1"/>
          </a:fontRef>
        </p:style>
        <p:txBody>
          <a:bodyPr tIns="68576" rIns="137151" rtlCol="0" anchor="t"/>
          <a:lstStyle/>
          <a:p>
            <a:pPr marL="214302" indent="-214302" algn="r" defTabSz="685595" rtl="1">
              <a:buSzPct val="50000"/>
              <a:buFont typeface="Arial" panose="020B0604020202020204" pitchFamily="34" charset="0"/>
              <a:buChar char="•"/>
              <a:defRPr/>
            </a:pPr>
            <a:r>
              <a:rPr lang="en-US" sz="1050">
                <a:solidFill>
                  <a:schemeClr val="bg2">
                    <a:lumMod val="50000"/>
                  </a:schemeClr>
                </a:solidFill>
                <a:latin typeface="Sakkal Majalla" panose="02000000000000000000" pitchFamily="2" charset="-78"/>
                <a:cs typeface="Sakkal Majalla" panose="02000000000000000000" pitchFamily="2" charset="-78"/>
              </a:rPr>
              <a:t>تحتاج لبعض الطموح </a:t>
            </a:r>
          </a:p>
          <a:p>
            <a:pPr marL="214302" indent="-214302" algn="r" defTabSz="685595" rtl="1">
              <a:buSzPct val="50000"/>
              <a:buFont typeface="Arial" panose="020B0604020202020204" pitchFamily="34" charset="0"/>
              <a:buChar char="•"/>
              <a:defRPr/>
            </a:pPr>
            <a:r>
              <a:rPr lang="en-US" sz="1050">
                <a:solidFill>
                  <a:schemeClr val="bg2">
                    <a:lumMod val="50000"/>
                  </a:schemeClr>
                </a:solidFill>
                <a:latin typeface="Sakkal Majalla" panose="02000000000000000000" pitchFamily="2" charset="-78"/>
                <a:cs typeface="Sakkal Majalla" panose="02000000000000000000" pitchFamily="2" charset="-78"/>
              </a:rPr>
              <a:t>قد تُفسر على أنها موجهة للمستثمرين فقط، وليس للعملاء أو الشركاء</a:t>
            </a:r>
            <a:endParaRPr lang="en-US" sz="1050" dirty="0">
              <a:solidFill>
                <a:schemeClr val="bg2">
                  <a:lumMod val="50000"/>
                </a:schemeClr>
              </a:solidFill>
              <a:latin typeface="Sakkal Majalla" panose="02000000000000000000" pitchFamily="2" charset="-78"/>
              <a:cs typeface="Sakkal Majalla" panose="02000000000000000000" pitchFamily="2" charset="-78"/>
            </a:endParaRPr>
          </a:p>
        </p:txBody>
      </p:sp>
      <p:sp>
        <p:nvSpPr>
          <p:cNvPr id="37" name="Cross 57">
            <a:extLst>
              <a:ext uri="{FF2B5EF4-FFF2-40B4-BE49-F238E27FC236}">
                <a16:creationId xmlns:a16="http://schemas.microsoft.com/office/drawing/2014/main" id="{6B3BC1CE-3577-BEC0-DBC2-746DD1BCA157}"/>
              </a:ext>
            </a:extLst>
          </p:cNvPr>
          <p:cNvSpPr/>
          <p:nvPr/>
        </p:nvSpPr>
        <p:spPr>
          <a:xfrm>
            <a:off x="5631204" y="2653587"/>
            <a:ext cx="98041" cy="95140"/>
          </a:xfrm>
          <a:prstGeom prst="plus">
            <a:avLst>
              <a:gd name="adj" fmla="val 39531"/>
            </a:avLst>
          </a:prstGeom>
          <a:solidFill>
            <a:srgbClr val="A8D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en-US" sz="1350" dirty="0">
              <a:solidFill>
                <a:srgbClr val="FFFFFF"/>
              </a:solidFill>
              <a:latin typeface="Tajawal" panose="00000500000000000000" pitchFamily="2" charset="-78"/>
              <a:cs typeface="Tajawal" panose="00000500000000000000" pitchFamily="2" charset="-78"/>
            </a:endParaRPr>
          </a:p>
        </p:txBody>
      </p:sp>
      <p:sp>
        <p:nvSpPr>
          <p:cNvPr id="38" name="Rectangle 58">
            <a:extLst>
              <a:ext uri="{FF2B5EF4-FFF2-40B4-BE49-F238E27FC236}">
                <a16:creationId xmlns:a16="http://schemas.microsoft.com/office/drawing/2014/main" id="{B70A8AD5-6DBB-6952-97EF-663F55361FE3}"/>
              </a:ext>
            </a:extLst>
          </p:cNvPr>
          <p:cNvSpPr/>
          <p:nvPr/>
        </p:nvSpPr>
        <p:spPr>
          <a:xfrm>
            <a:off x="5631204" y="3832086"/>
            <a:ext cx="98041" cy="26991"/>
          </a:xfrm>
          <a:prstGeom prst="rect">
            <a:avLst/>
          </a:prstGeom>
          <a:solidFill>
            <a:srgbClr val="C36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en-US" sz="1350" dirty="0">
              <a:solidFill>
                <a:schemeClr val="bg2">
                  <a:lumMod val="50000"/>
                </a:schemeClr>
              </a:solidFill>
              <a:latin typeface="Tajawal" panose="00000500000000000000" pitchFamily="2" charset="-78"/>
              <a:cs typeface="Tajawal" panose="00000500000000000000" pitchFamily="2" charset="-78"/>
            </a:endParaRPr>
          </a:p>
        </p:txBody>
      </p:sp>
      <p:sp>
        <p:nvSpPr>
          <p:cNvPr id="39" name="Rectangle 59">
            <a:extLst>
              <a:ext uri="{FF2B5EF4-FFF2-40B4-BE49-F238E27FC236}">
                <a16:creationId xmlns:a16="http://schemas.microsoft.com/office/drawing/2014/main" id="{A5AAF363-8D37-6EC5-49DF-CC6D520ED6FD}"/>
              </a:ext>
            </a:extLst>
          </p:cNvPr>
          <p:cNvSpPr/>
          <p:nvPr/>
        </p:nvSpPr>
        <p:spPr>
          <a:xfrm>
            <a:off x="5631204" y="3985188"/>
            <a:ext cx="98041" cy="26991"/>
          </a:xfrm>
          <a:prstGeom prst="rect">
            <a:avLst/>
          </a:prstGeom>
          <a:solidFill>
            <a:srgbClr val="C36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en-US" sz="1350" dirty="0">
              <a:solidFill>
                <a:schemeClr val="bg2">
                  <a:lumMod val="50000"/>
                </a:schemeClr>
              </a:solidFill>
              <a:latin typeface="Tajawal" panose="00000500000000000000" pitchFamily="2" charset="-78"/>
              <a:cs typeface="Tajawal" panose="00000500000000000000" pitchFamily="2" charset="-78"/>
            </a:endParaRPr>
          </a:p>
        </p:txBody>
      </p:sp>
      <p:sp>
        <p:nvSpPr>
          <p:cNvPr id="40" name="Cross 60">
            <a:extLst>
              <a:ext uri="{FF2B5EF4-FFF2-40B4-BE49-F238E27FC236}">
                <a16:creationId xmlns:a16="http://schemas.microsoft.com/office/drawing/2014/main" id="{DE302698-C33C-7344-E916-F758413DE3FA}"/>
              </a:ext>
            </a:extLst>
          </p:cNvPr>
          <p:cNvSpPr/>
          <p:nvPr/>
        </p:nvSpPr>
        <p:spPr>
          <a:xfrm>
            <a:off x="5636919" y="2811130"/>
            <a:ext cx="98041" cy="95140"/>
          </a:xfrm>
          <a:prstGeom prst="plus">
            <a:avLst>
              <a:gd name="adj" fmla="val 39531"/>
            </a:avLst>
          </a:prstGeom>
          <a:solidFill>
            <a:srgbClr val="A8D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en-US" sz="1350" dirty="0">
              <a:solidFill>
                <a:srgbClr val="FFFFFF"/>
              </a:solidFill>
              <a:latin typeface="Tajawal" panose="00000500000000000000" pitchFamily="2" charset="-78"/>
              <a:cs typeface="Tajawal" panose="00000500000000000000" pitchFamily="2" charset="-78"/>
            </a:endParaRPr>
          </a:p>
        </p:txBody>
      </p:sp>
      <p:sp>
        <p:nvSpPr>
          <p:cNvPr id="42" name="Rectangle: Rounded Corners 44">
            <a:extLst>
              <a:ext uri="{FF2B5EF4-FFF2-40B4-BE49-F238E27FC236}">
                <a16:creationId xmlns:a16="http://schemas.microsoft.com/office/drawing/2014/main" id="{A32048C8-CA5F-4B81-59D9-D10427930687}"/>
              </a:ext>
            </a:extLst>
          </p:cNvPr>
          <p:cNvSpPr/>
          <p:nvPr/>
        </p:nvSpPr>
        <p:spPr>
          <a:xfrm>
            <a:off x="658297" y="1217400"/>
            <a:ext cx="2548181" cy="902473"/>
          </a:xfrm>
          <a:prstGeom prst="roundRect">
            <a:avLst>
              <a:gd name="adj" fmla="val 7169"/>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tlCol="0" anchor="t"/>
          <a:lstStyle/>
          <a:p>
            <a:pPr algn="r" defTabSz="685595" rtl="1">
              <a:defRPr/>
            </a:pPr>
            <a:r>
              <a:rPr lang="en-US" sz="1350" dirty="0" err="1">
                <a:solidFill>
                  <a:schemeClr val="accent1">
                    <a:lumMod val="50000"/>
                  </a:schemeClr>
                </a:solidFill>
                <a:latin typeface="Sakkal Majalla" panose="02000000000000000000" pitchFamily="2" charset="-78"/>
                <a:cs typeface="Sakkal Majalla" panose="02000000000000000000" pitchFamily="2" charset="-78"/>
              </a:rPr>
              <a:t>منظومة</a:t>
            </a:r>
            <a:r>
              <a:rPr lang="en-US" sz="1350" dirty="0">
                <a:solidFill>
                  <a:schemeClr val="accent1">
                    <a:lumMod val="50000"/>
                  </a:schemeClr>
                </a:solidFill>
                <a:latin typeface="Sakkal Majalla" panose="02000000000000000000" pitchFamily="2" charset="-78"/>
                <a:cs typeface="Sakkal Majalla" panose="02000000000000000000" pitchFamily="2" charset="-78"/>
              </a:rPr>
              <a:t> </a:t>
            </a:r>
            <a:r>
              <a:rPr lang="en-US" sz="1350" dirty="0" err="1">
                <a:solidFill>
                  <a:schemeClr val="accent1">
                    <a:lumMod val="50000"/>
                  </a:schemeClr>
                </a:solidFill>
                <a:latin typeface="Sakkal Majalla" panose="02000000000000000000" pitchFamily="2" charset="-78"/>
                <a:cs typeface="Sakkal Majalla" panose="02000000000000000000" pitchFamily="2" charset="-78"/>
              </a:rPr>
              <a:t>أعمال</a:t>
            </a:r>
            <a:r>
              <a:rPr lang="en-US" sz="1350" dirty="0">
                <a:solidFill>
                  <a:schemeClr val="accent1">
                    <a:lumMod val="50000"/>
                  </a:schemeClr>
                </a:solidFill>
                <a:latin typeface="Sakkal Majalla" panose="02000000000000000000" pitchFamily="2" charset="-78"/>
                <a:cs typeface="Sakkal Majalla" panose="02000000000000000000" pitchFamily="2" charset="-78"/>
              </a:rPr>
              <a:t> </a:t>
            </a:r>
            <a:r>
              <a:rPr lang="en-US" sz="1350" dirty="0" err="1">
                <a:solidFill>
                  <a:schemeClr val="accent1">
                    <a:lumMod val="50000"/>
                  </a:schemeClr>
                </a:solidFill>
                <a:latin typeface="Sakkal Majalla" panose="02000000000000000000" pitchFamily="2" charset="-78"/>
                <a:cs typeface="Sakkal Majalla" panose="02000000000000000000" pitchFamily="2" charset="-78"/>
              </a:rPr>
              <a:t>مرنة</a:t>
            </a:r>
            <a:r>
              <a:rPr lang="en-US" sz="1350" dirty="0">
                <a:solidFill>
                  <a:schemeClr val="accent1">
                    <a:lumMod val="50000"/>
                  </a:schemeClr>
                </a:solidFill>
                <a:latin typeface="Sakkal Majalla" panose="02000000000000000000" pitchFamily="2" charset="-78"/>
                <a:cs typeface="Sakkal Majalla" panose="02000000000000000000" pitchFamily="2" charset="-78"/>
              </a:rPr>
              <a:t> </a:t>
            </a:r>
            <a:r>
              <a:rPr lang="en-US" sz="1350" dirty="0" err="1">
                <a:solidFill>
                  <a:schemeClr val="accent1">
                    <a:lumMod val="50000"/>
                  </a:schemeClr>
                </a:solidFill>
                <a:latin typeface="Sakkal Majalla" panose="02000000000000000000" pitchFamily="2" charset="-78"/>
                <a:cs typeface="Sakkal Majalla" panose="02000000000000000000" pitchFamily="2" charset="-78"/>
              </a:rPr>
              <a:t>تعزز</a:t>
            </a:r>
            <a:r>
              <a:rPr lang="en-US" sz="1350" dirty="0">
                <a:solidFill>
                  <a:schemeClr val="accent1">
                    <a:lumMod val="50000"/>
                  </a:schemeClr>
                </a:solidFill>
                <a:latin typeface="Sakkal Majalla" panose="02000000000000000000" pitchFamily="2" charset="-78"/>
                <a:cs typeface="Sakkal Majalla" panose="02000000000000000000" pitchFamily="2" charset="-78"/>
              </a:rPr>
              <a:t> </a:t>
            </a:r>
            <a:r>
              <a:rPr lang="en-US" sz="1350" dirty="0" err="1">
                <a:solidFill>
                  <a:schemeClr val="accent1">
                    <a:lumMod val="50000"/>
                  </a:schemeClr>
                </a:solidFill>
                <a:latin typeface="Sakkal Majalla" panose="02000000000000000000" pitchFamily="2" charset="-78"/>
                <a:cs typeface="Sakkal Majalla" panose="02000000000000000000" pitchFamily="2" charset="-78"/>
              </a:rPr>
              <a:t>التنوع</a:t>
            </a:r>
            <a:r>
              <a:rPr lang="en-US" sz="1350" dirty="0">
                <a:solidFill>
                  <a:schemeClr val="accent1">
                    <a:lumMod val="50000"/>
                  </a:schemeClr>
                </a:solidFill>
                <a:latin typeface="Sakkal Majalla" panose="02000000000000000000" pitchFamily="2" charset="-78"/>
                <a:cs typeface="Sakkal Majalla" panose="02000000000000000000" pitchFamily="2" charset="-78"/>
              </a:rPr>
              <a:t> </a:t>
            </a:r>
            <a:r>
              <a:rPr lang="en-US" sz="1350" dirty="0" err="1">
                <a:solidFill>
                  <a:schemeClr val="accent1">
                    <a:lumMod val="50000"/>
                  </a:schemeClr>
                </a:solidFill>
                <a:latin typeface="Sakkal Majalla" panose="02000000000000000000" pitchFamily="2" charset="-78"/>
                <a:cs typeface="Sakkal Majalla" panose="02000000000000000000" pitchFamily="2" charset="-78"/>
              </a:rPr>
              <a:t>وتبني</a:t>
            </a:r>
            <a:r>
              <a:rPr lang="en-US" sz="1350" dirty="0">
                <a:solidFill>
                  <a:schemeClr val="accent1">
                    <a:lumMod val="50000"/>
                  </a:schemeClr>
                </a:solidFill>
                <a:latin typeface="Sakkal Majalla" panose="02000000000000000000" pitchFamily="2" charset="-78"/>
                <a:cs typeface="Sakkal Majalla" panose="02000000000000000000" pitchFamily="2" charset="-78"/>
              </a:rPr>
              <a:t> </a:t>
            </a:r>
            <a:r>
              <a:rPr lang="en-US" sz="1350" dirty="0" err="1">
                <a:solidFill>
                  <a:schemeClr val="accent1">
                    <a:lumMod val="50000"/>
                  </a:schemeClr>
                </a:solidFill>
                <a:latin typeface="Sakkal Majalla" panose="02000000000000000000" pitchFamily="2" charset="-78"/>
                <a:cs typeface="Sakkal Majalla" panose="02000000000000000000" pitchFamily="2" charset="-78"/>
              </a:rPr>
              <a:t>مكانة</a:t>
            </a:r>
            <a:r>
              <a:rPr lang="en-US" sz="1350" dirty="0">
                <a:solidFill>
                  <a:schemeClr val="accent1">
                    <a:lumMod val="50000"/>
                  </a:schemeClr>
                </a:solidFill>
                <a:latin typeface="Sakkal Majalla" panose="02000000000000000000" pitchFamily="2" charset="-78"/>
                <a:cs typeface="Sakkal Majalla" panose="02000000000000000000" pitchFamily="2" charset="-78"/>
              </a:rPr>
              <a:t> </a:t>
            </a:r>
            <a:r>
              <a:rPr lang="en-US" sz="1350" dirty="0" err="1">
                <a:solidFill>
                  <a:schemeClr val="accent1">
                    <a:lumMod val="50000"/>
                  </a:schemeClr>
                </a:solidFill>
                <a:latin typeface="Sakkal Majalla" panose="02000000000000000000" pitchFamily="2" charset="-78"/>
                <a:cs typeface="Sakkal Majalla" panose="02000000000000000000" pitchFamily="2" charset="-78"/>
              </a:rPr>
              <a:t>رائدة</a:t>
            </a:r>
            <a:r>
              <a:rPr lang="en-US" sz="1350" dirty="0">
                <a:solidFill>
                  <a:schemeClr val="accent1">
                    <a:lumMod val="50000"/>
                  </a:schemeClr>
                </a:solidFill>
                <a:latin typeface="Sakkal Majalla" panose="02000000000000000000" pitchFamily="2" charset="-78"/>
                <a:cs typeface="Sakkal Majalla" panose="02000000000000000000" pitchFamily="2" charset="-78"/>
              </a:rPr>
              <a:t> في </a:t>
            </a:r>
            <a:r>
              <a:rPr lang="en-US" sz="1350" dirty="0" err="1">
                <a:solidFill>
                  <a:schemeClr val="accent1">
                    <a:lumMod val="50000"/>
                  </a:schemeClr>
                </a:solidFill>
                <a:latin typeface="Sakkal Majalla" panose="02000000000000000000" pitchFamily="2" charset="-78"/>
                <a:cs typeface="Sakkal Majalla" panose="02000000000000000000" pitchFamily="2" charset="-78"/>
              </a:rPr>
              <a:t>السوق</a:t>
            </a:r>
            <a:endParaRPr lang="en-US" sz="1350" dirty="0">
              <a:solidFill>
                <a:schemeClr val="accent1">
                  <a:lumMod val="50000"/>
                </a:schemeClr>
              </a:solidFill>
              <a:latin typeface="Sakkal Majalla" panose="02000000000000000000" pitchFamily="2" charset="-78"/>
              <a:cs typeface="Sakkal Majalla" panose="02000000000000000000" pitchFamily="2" charset="-78"/>
            </a:endParaRPr>
          </a:p>
        </p:txBody>
      </p:sp>
      <p:sp>
        <p:nvSpPr>
          <p:cNvPr id="43" name="Rectangle: Rounded Corners 6">
            <a:extLst>
              <a:ext uri="{FF2B5EF4-FFF2-40B4-BE49-F238E27FC236}">
                <a16:creationId xmlns:a16="http://schemas.microsoft.com/office/drawing/2014/main" id="{7D6D6D92-353D-D93E-17DE-E76CF4902F8C}"/>
              </a:ext>
            </a:extLst>
          </p:cNvPr>
          <p:cNvSpPr/>
          <p:nvPr/>
        </p:nvSpPr>
        <p:spPr>
          <a:xfrm>
            <a:off x="5937522" y="1217399"/>
            <a:ext cx="2548181" cy="902474"/>
          </a:xfrm>
          <a:prstGeom prst="roundRect">
            <a:avLst>
              <a:gd name="adj" fmla="val 9068"/>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tlCol="0" anchor="t"/>
          <a:lstStyle/>
          <a:p>
            <a:pPr algn="r" defTabSz="685595" rtl="1">
              <a:defRPr/>
            </a:pPr>
            <a:r>
              <a:rPr lang="en-US" sz="1350" dirty="0" err="1">
                <a:solidFill>
                  <a:schemeClr val="accent1">
                    <a:lumMod val="50000"/>
                  </a:schemeClr>
                </a:solidFill>
                <a:latin typeface="Sakkal Majalla" panose="02000000000000000000" pitchFamily="2" charset="-78"/>
                <a:cs typeface="Sakkal Majalla" panose="02000000000000000000" pitchFamily="2" charset="-78"/>
              </a:rPr>
              <a:t>مجموعة</a:t>
            </a:r>
            <a:r>
              <a:rPr lang="en-US" sz="1350" dirty="0">
                <a:solidFill>
                  <a:schemeClr val="accent1">
                    <a:lumMod val="50000"/>
                  </a:schemeClr>
                </a:solidFill>
                <a:latin typeface="Sakkal Majalla" panose="02000000000000000000" pitchFamily="2" charset="-78"/>
                <a:cs typeface="Sakkal Majalla" panose="02000000000000000000" pitchFamily="2" charset="-78"/>
              </a:rPr>
              <a:t> </a:t>
            </a:r>
            <a:r>
              <a:rPr lang="en-US" sz="1350" dirty="0" err="1">
                <a:solidFill>
                  <a:schemeClr val="accent1">
                    <a:lumMod val="50000"/>
                  </a:schemeClr>
                </a:solidFill>
                <a:latin typeface="Sakkal Majalla" panose="02000000000000000000" pitchFamily="2" charset="-78"/>
                <a:cs typeface="Sakkal Majalla" panose="02000000000000000000" pitchFamily="2" charset="-78"/>
              </a:rPr>
              <a:t>استثمارية</a:t>
            </a:r>
            <a:r>
              <a:rPr lang="en-US" sz="1350" dirty="0">
                <a:solidFill>
                  <a:schemeClr val="accent1">
                    <a:lumMod val="50000"/>
                  </a:schemeClr>
                </a:solidFill>
                <a:latin typeface="Sakkal Majalla" panose="02000000000000000000" pitchFamily="2" charset="-78"/>
                <a:cs typeface="Sakkal Majalla" panose="02000000000000000000" pitchFamily="2" charset="-78"/>
              </a:rPr>
              <a:t> </a:t>
            </a:r>
            <a:r>
              <a:rPr lang="en-US" sz="1350" dirty="0" err="1">
                <a:solidFill>
                  <a:schemeClr val="accent1">
                    <a:lumMod val="50000"/>
                  </a:schemeClr>
                </a:solidFill>
                <a:latin typeface="Sakkal Majalla" panose="02000000000000000000" pitchFamily="2" charset="-78"/>
                <a:cs typeface="Sakkal Majalla" panose="02000000000000000000" pitchFamily="2" charset="-78"/>
              </a:rPr>
              <a:t>رائدة</a:t>
            </a:r>
            <a:r>
              <a:rPr lang="en-US" sz="1350" dirty="0">
                <a:solidFill>
                  <a:schemeClr val="accent1">
                    <a:lumMod val="50000"/>
                  </a:schemeClr>
                </a:solidFill>
                <a:latin typeface="Sakkal Majalla" panose="02000000000000000000" pitchFamily="2" charset="-78"/>
                <a:cs typeface="Sakkal Majalla" panose="02000000000000000000" pitchFamily="2" charset="-78"/>
              </a:rPr>
              <a:t> </a:t>
            </a:r>
            <a:r>
              <a:rPr lang="en-US" sz="1350" dirty="0" err="1">
                <a:solidFill>
                  <a:schemeClr val="accent1">
                    <a:lumMod val="50000"/>
                  </a:schemeClr>
                </a:solidFill>
                <a:latin typeface="Sakkal Majalla" panose="02000000000000000000" pitchFamily="2" charset="-78"/>
                <a:cs typeface="Sakkal Majalla" panose="02000000000000000000" pitchFamily="2" charset="-78"/>
              </a:rPr>
              <a:t>تصنع</a:t>
            </a:r>
            <a:r>
              <a:rPr lang="en-US" sz="1350" dirty="0">
                <a:solidFill>
                  <a:schemeClr val="accent1">
                    <a:lumMod val="50000"/>
                  </a:schemeClr>
                </a:solidFill>
                <a:latin typeface="Sakkal Majalla" panose="02000000000000000000" pitchFamily="2" charset="-78"/>
                <a:cs typeface="Sakkal Majalla" panose="02000000000000000000" pitchFamily="2" charset="-78"/>
              </a:rPr>
              <a:t> </a:t>
            </a:r>
            <a:r>
              <a:rPr lang="en-US" sz="1350" dirty="0" err="1">
                <a:solidFill>
                  <a:schemeClr val="accent1">
                    <a:lumMod val="50000"/>
                  </a:schemeClr>
                </a:solidFill>
                <a:latin typeface="Sakkal Majalla" panose="02000000000000000000" pitchFamily="2" charset="-78"/>
                <a:cs typeface="Sakkal Majalla" panose="02000000000000000000" pitchFamily="2" charset="-78"/>
              </a:rPr>
              <a:t>التنوع</a:t>
            </a:r>
            <a:r>
              <a:rPr lang="en-US" sz="1350" dirty="0">
                <a:solidFill>
                  <a:schemeClr val="accent1">
                    <a:lumMod val="50000"/>
                  </a:schemeClr>
                </a:solidFill>
                <a:latin typeface="Sakkal Majalla" panose="02000000000000000000" pitchFamily="2" charset="-78"/>
                <a:cs typeface="Sakkal Majalla" panose="02000000000000000000" pitchFamily="2" charset="-78"/>
              </a:rPr>
              <a:t> </a:t>
            </a:r>
            <a:r>
              <a:rPr lang="en-US" sz="1350" dirty="0" err="1">
                <a:solidFill>
                  <a:schemeClr val="accent1">
                    <a:lumMod val="50000"/>
                  </a:schemeClr>
                </a:solidFill>
                <a:latin typeface="Sakkal Majalla" panose="02000000000000000000" pitchFamily="2" charset="-78"/>
                <a:cs typeface="Sakkal Majalla" panose="02000000000000000000" pitchFamily="2" charset="-78"/>
              </a:rPr>
              <a:t>وتبني</a:t>
            </a:r>
            <a:r>
              <a:rPr lang="en-US" sz="1350" dirty="0">
                <a:solidFill>
                  <a:schemeClr val="accent1">
                    <a:lumMod val="50000"/>
                  </a:schemeClr>
                </a:solidFill>
                <a:latin typeface="Sakkal Majalla" panose="02000000000000000000" pitchFamily="2" charset="-78"/>
                <a:cs typeface="Sakkal Majalla" panose="02000000000000000000" pitchFamily="2" charset="-78"/>
              </a:rPr>
              <a:t> </a:t>
            </a:r>
            <a:r>
              <a:rPr lang="en-US" sz="1350" dirty="0" err="1">
                <a:solidFill>
                  <a:schemeClr val="accent1">
                    <a:lumMod val="50000"/>
                  </a:schemeClr>
                </a:solidFill>
                <a:latin typeface="Sakkal Majalla" panose="02000000000000000000" pitchFamily="2" charset="-78"/>
                <a:cs typeface="Sakkal Majalla" panose="02000000000000000000" pitchFamily="2" charset="-78"/>
              </a:rPr>
              <a:t>الاستدامة</a:t>
            </a:r>
            <a:endParaRPr lang="en-US" sz="1350" dirty="0">
              <a:solidFill>
                <a:schemeClr val="accent1">
                  <a:lumMod val="50000"/>
                </a:schemeClr>
              </a:solidFill>
            </a:endParaRPr>
          </a:p>
          <a:p>
            <a:pPr algn="r" defTabSz="685595" rtl="1">
              <a:defRPr/>
            </a:pPr>
            <a:endParaRPr lang="en-US" sz="1350" dirty="0">
              <a:solidFill>
                <a:schemeClr val="accent1">
                  <a:lumMod val="50000"/>
                </a:schemeClr>
              </a:solidFill>
              <a:latin typeface="Sakkal Majalla" panose="02000000000000000000" pitchFamily="2" charset="-78"/>
              <a:cs typeface="Sakkal Majalla" panose="02000000000000000000" pitchFamily="2" charset="-78"/>
            </a:endParaRPr>
          </a:p>
        </p:txBody>
      </p:sp>
      <p:sp>
        <p:nvSpPr>
          <p:cNvPr id="44" name="Rectangle: Rounded Corners 28">
            <a:extLst>
              <a:ext uri="{FF2B5EF4-FFF2-40B4-BE49-F238E27FC236}">
                <a16:creationId xmlns:a16="http://schemas.microsoft.com/office/drawing/2014/main" id="{5A64D945-353A-F5E1-5379-0E8A2F5484A8}"/>
              </a:ext>
            </a:extLst>
          </p:cNvPr>
          <p:cNvSpPr/>
          <p:nvPr/>
        </p:nvSpPr>
        <p:spPr>
          <a:xfrm>
            <a:off x="3297910" y="1217400"/>
            <a:ext cx="2548181" cy="902473"/>
          </a:xfrm>
          <a:prstGeom prst="roundRect">
            <a:avLst>
              <a:gd name="adj" fmla="val 9068"/>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tlCol="0" anchor="t"/>
          <a:lstStyle/>
          <a:p>
            <a:pPr algn="r" defTabSz="685595" rtl="1">
              <a:defRPr/>
            </a:pPr>
            <a:r>
              <a:rPr lang="en-US" sz="1350" dirty="0" err="1">
                <a:solidFill>
                  <a:schemeClr val="accent1">
                    <a:lumMod val="50000"/>
                  </a:schemeClr>
                </a:solidFill>
                <a:latin typeface="Sakkal Majalla" panose="02000000000000000000" pitchFamily="2" charset="-78"/>
                <a:cs typeface="Sakkal Majalla" panose="02000000000000000000" pitchFamily="2" charset="-78"/>
              </a:rPr>
              <a:t>مجموعة</a:t>
            </a:r>
            <a:r>
              <a:rPr lang="en-US" sz="1350" dirty="0">
                <a:solidFill>
                  <a:schemeClr val="accent1">
                    <a:lumMod val="50000"/>
                  </a:schemeClr>
                </a:solidFill>
                <a:latin typeface="Sakkal Majalla" panose="02000000000000000000" pitchFamily="2" charset="-78"/>
                <a:cs typeface="Sakkal Majalla" panose="02000000000000000000" pitchFamily="2" charset="-78"/>
              </a:rPr>
              <a:t> </a:t>
            </a:r>
            <a:r>
              <a:rPr lang="en-US" sz="1350" dirty="0" err="1">
                <a:solidFill>
                  <a:schemeClr val="accent1">
                    <a:lumMod val="50000"/>
                  </a:schemeClr>
                </a:solidFill>
                <a:latin typeface="Sakkal Majalla" panose="02000000000000000000" pitchFamily="2" charset="-78"/>
                <a:cs typeface="Sakkal Majalla" panose="02000000000000000000" pitchFamily="2" charset="-78"/>
              </a:rPr>
              <a:t>استثمارية</a:t>
            </a:r>
            <a:r>
              <a:rPr lang="en-US" sz="1350" dirty="0">
                <a:solidFill>
                  <a:schemeClr val="accent1">
                    <a:lumMod val="50000"/>
                  </a:schemeClr>
                </a:solidFill>
                <a:latin typeface="Sakkal Majalla" panose="02000000000000000000" pitchFamily="2" charset="-78"/>
                <a:cs typeface="Sakkal Majalla" panose="02000000000000000000" pitchFamily="2" charset="-78"/>
              </a:rPr>
              <a:t> </a:t>
            </a:r>
            <a:r>
              <a:rPr lang="en-US" sz="1350" dirty="0" err="1">
                <a:solidFill>
                  <a:schemeClr val="accent1">
                    <a:lumMod val="50000"/>
                  </a:schemeClr>
                </a:solidFill>
                <a:latin typeface="Sakkal Majalla" panose="02000000000000000000" pitchFamily="2" charset="-78"/>
                <a:cs typeface="Sakkal Majalla" panose="02000000000000000000" pitchFamily="2" charset="-78"/>
              </a:rPr>
              <a:t>تحقق</a:t>
            </a:r>
            <a:r>
              <a:rPr lang="en-US" sz="1350" dirty="0">
                <a:solidFill>
                  <a:schemeClr val="accent1">
                    <a:lumMod val="50000"/>
                  </a:schemeClr>
                </a:solidFill>
                <a:latin typeface="Sakkal Majalla" panose="02000000000000000000" pitchFamily="2" charset="-78"/>
                <a:cs typeface="Sakkal Majalla" panose="02000000000000000000" pitchFamily="2" charset="-78"/>
              </a:rPr>
              <a:t> </a:t>
            </a:r>
            <a:r>
              <a:rPr lang="en-US" sz="1350" dirty="0" err="1">
                <a:solidFill>
                  <a:schemeClr val="accent1">
                    <a:lumMod val="50000"/>
                  </a:schemeClr>
                </a:solidFill>
                <a:latin typeface="Sakkal Majalla" panose="02000000000000000000" pitchFamily="2" charset="-78"/>
                <a:cs typeface="Sakkal Majalla" panose="02000000000000000000" pitchFamily="2" charset="-78"/>
              </a:rPr>
              <a:t>الريادة</a:t>
            </a:r>
            <a:r>
              <a:rPr lang="en-US" sz="1350" dirty="0">
                <a:solidFill>
                  <a:schemeClr val="accent1">
                    <a:lumMod val="50000"/>
                  </a:schemeClr>
                </a:solidFill>
                <a:latin typeface="Sakkal Majalla" panose="02000000000000000000" pitchFamily="2" charset="-78"/>
                <a:cs typeface="Sakkal Majalla" panose="02000000000000000000" pitchFamily="2" charset="-78"/>
              </a:rPr>
              <a:t> في </a:t>
            </a:r>
            <a:r>
              <a:rPr lang="en-US" sz="1350" dirty="0" err="1">
                <a:solidFill>
                  <a:schemeClr val="accent1">
                    <a:lumMod val="50000"/>
                  </a:schemeClr>
                </a:solidFill>
                <a:latin typeface="Sakkal Majalla" panose="02000000000000000000" pitchFamily="2" charset="-78"/>
                <a:cs typeface="Sakkal Majalla" panose="02000000000000000000" pitchFamily="2" charset="-78"/>
              </a:rPr>
              <a:t>الاستثمار</a:t>
            </a:r>
            <a:r>
              <a:rPr lang="en-US" sz="1350" dirty="0">
                <a:solidFill>
                  <a:schemeClr val="accent1">
                    <a:lumMod val="50000"/>
                  </a:schemeClr>
                </a:solidFill>
                <a:latin typeface="Sakkal Majalla" panose="02000000000000000000" pitchFamily="2" charset="-78"/>
                <a:cs typeface="Sakkal Majalla" panose="02000000000000000000" pitchFamily="2" charset="-78"/>
              </a:rPr>
              <a:t> </a:t>
            </a:r>
            <a:r>
              <a:rPr lang="en-US" sz="1350" dirty="0" err="1">
                <a:solidFill>
                  <a:schemeClr val="accent1">
                    <a:lumMod val="50000"/>
                  </a:schemeClr>
                </a:solidFill>
                <a:latin typeface="Sakkal Majalla" panose="02000000000000000000" pitchFamily="2" charset="-78"/>
                <a:cs typeface="Sakkal Majalla" panose="02000000000000000000" pitchFamily="2" charset="-78"/>
              </a:rPr>
              <a:t>الفعّال</a:t>
            </a:r>
            <a:r>
              <a:rPr lang="en-US" sz="1350" dirty="0">
                <a:solidFill>
                  <a:schemeClr val="accent1">
                    <a:lumMod val="50000"/>
                  </a:schemeClr>
                </a:solidFill>
                <a:latin typeface="Sakkal Majalla" panose="02000000000000000000" pitchFamily="2" charset="-78"/>
                <a:cs typeface="Sakkal Majalla" panose="02000000000000000000" pitchFamily="2" charset="-78"/>
              </a:rPr>
              <a:t> </a:t>
            </a:r>
            <a:r>
              <a:rPr lang="en-US" sz="1350" dirty="0" err="1">
                <a:solidFill>
                  <a:schemeClr val="accent1">
                    <a:lumMod val="50000"/>
                  </a:schemeClr>
                </a:solidFill>
                <a:latin typeface="Sakkal Majalla" panose="02000000000000000000" pitchFamily="2" charset="-78"/>
                <a:cs typeface="Sakkal Majalla" panose="02000000000000000000" pitchFamily="2" charset="-78"/>
              </a:rPr>
              <a:t>والنمو</a:t>
            </a:r>
            <a:r>
              <a:rPr lang="en-US" sz="1350" dirty="0">
                <a:solidFill>
                  <a:schemeClr val="accent1">
                    <a:lumMod val="50000"/>
                  </a:schemeClr>
                </a:solidFill>
                <a:latin typeface="Sakkal Majalla" panose="02000000000000000000" pitchFamily="2" charset="-78"/>
                <a:cs typeface="Sakkal Majalla" panose="02000000000000000000" pitchFamily="2" charset="-78"/>
              </a:rPr>
              <a:t> </a:t>
            </a:r>
            <a:r>
              <a:rPr lang="en-US" sz="1350" dirty="0" err="1">
                <a:solidFill>
                  <a:schemeClr val="accent1">
                    <a:lumMod val="50000"/>
                  </a:schemeClr>
                </a:solidFill>
                <a:latin typeface="Sakkal Majalla" panose="02000000000000000000" pitchFamily="2" charset="-78"/>
                <a:cs typeface="Sakkal Majalla" panose="02000000000000000000" pitchFamily="2" charset="-78"/>
              </a:rPr>
              <a:t>المستدام</a:t>
            </a:r>
            <a:endParaRPr lang="en-US" sz="1350" dirty="0">
              <a:solidFill>
                <a:schemeClr val="accent1">
                  <a:lumMod val="50000"/>
                </a:schemeClr>
              </a:solidFill>
              <a:latin typeface="Sakkal Majalla" panose="02000000000000000000" pitchFamily="2" charset="-78"/>
              <a:cs typeface="Sakkal Majalla" panose="02000000000000000000" pitchFamily="2" charset="-78"/>
            </a:endParaRPr>
          </a:p>
        </p:txBody>
      </p:sp>
      <p:sp>
        <p:nvSpPr>
          <p:cNvPr id="45" name="Rectangle: Rounded Corners 19">
            <a:extLst>
              <a:ext uri="{FF2B5EF4-FFF2-40B4-BE49-F238E27FC236}">
                <a16:creationId xmlns:a16="http://schemas.microsoft.com/office/drawing/2014/main" id="{F33D9C19-C814-6F46-FF4A-C2EE7031597E}"/>
              </a:ext>
            </a:extLst>
          </p:cNvPr>
          <p:cNvSpPr/>
          <p:nvPr/>
        </p:nvSpPr>
        <p:spPr>
          <a:xfrm>
            <a:off x="5937522" y="997875"/>
            <a:ext cx="2548181" cy="306915"/>
          </a:xfrm>
          <a:prstGeom prst="roundRect">
            <a:avLst/>
          </a:prstGeom>
          <a:solidFill>
            <a:srgbClr val="A9B3C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Ins="205727" rtlCol="0" anchor="ctr"/>
          <a:lstStyle/>
          <a:p>
            <a:pPr algn="r" defTabSz="685766">
              <a:defRPr/>
            </a:pPr>
            <a:r>
              <a:rPr lang="en-US" sz="1800" b="1">
                <a:solidFill>
                  <a:schemeClr val="accent1">
                    <a:lumMod val="50000"/>
                  </a:schemeClr>
                </a:solidFill>
                <a:latin typeface="Sakkal Majalla" panose="02000000000000000000" pitchFamily="2" charset="-78"/>
                <a:cs typeface="Sakkal Majalla" panose="02000000000000000000" pitchFamily="2" charset="-78"/>
              </a:rPr>
              <a:t>الخيار الأول</a:t>
            </a:r>
            <a:endParaRPr lang="en-US" sz="1800" b="1" dirty="0">
              <a:solidFill>
                <a:schemeClr val="accent1">
                  <a:lumMod val="50000"/>
                </a:schemeClr>
              </a:solidFill>
              <a:latin typeface="Sakkal Majalla" panose="02000000000000000000" pitchFamily="2" charset="-78"/>
              <a:cs typeface="Sakkal Majalla" panose="02000000000000000000" pitchFamily="2" charset="-78"/>
            </a:endParaRPr>
          </a:p>
        </p:txBody>
      </p:sp>
      <p:sp>
        <p:nvSpPr>
          <p:cNvPr id="46" name="Rectangle: Rounded Corners 22">
            <a:extLst>
              <a:ext uri="{FF2B5EF4-FFF2-40B4-BE49-F238E27FC236}">
                <a16:creationId xmlns:a16="http://schemas.microsoft.com/office/drawing/2014/main" id="{61659F3F-3033-2562-20AC-ED78E5AD52D2}"/>
              </a:ext>
            </a:extLst>
          </p:cNvPr>
          <p:cNvSpPr/>
          <p:nvPr/>
        </p:nvSpPr>
        <p:spPr>
          <a:xfrm>
            <a:off x="3297910" y="997875"/>
            <a:ext cx="2548181" cy="306915"/>
          </a:xfrm>
          <a:prstGeom prst="roundRect">
            <a:avLst/>
          </a:prstGeom>
          <a:solidFill>
            <a:srgbClr val="A9B3C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Ins="205727" rtlCol="0" anchor="ctr"/>
          <a:lstStyle/>
          <a:p>
            <a:pPr algn="r" defTabSz="685766">
              <a:defRPr/>
            </a:pPr>
            <a:r>
              <a:rPr lang="en-US" sz="1800" b="1">
                <a:solidFill>
                  <a:schemeClr val="accent1">
                    <a:lumMod val="50000"/>
                  </a:schemeClr>
                </a:solidFill>
                <a:latin typeface="Sakkal Majalla" panose="02000000000000000000" pitchFamily="2" charset="-78"/>
                <a:cs typeface="Sakkal Majalla" panose="02000000000000000000" pitchFamily="2" charset="-78"/>
              </a:rPr>
              <a:t>الخيار الثاني</a:t>
            </a:r>
            <a:endParaRPr lang="en-US" sz="1800" b="1" dirty="0">
              <a:solidFill>
                <a:schemeClr val="accent1">
                  <a:lumMod val="50000"/>
                </a:schemeClr>
              </a:solidFill>
              <a:latin typeface="Sakkal Majalla" panose="02000000000000000000" pitchFamily="2" charset="-78"/>
              <a:cs typeface="Sakkal Majalla" panose="02000000000000000000" pitchFamily="2" charset="-78"/>
            </a:endParaRPr>
          </a:p>
        </p:txBody>
      </p:sp>
      <p:sp>
        <p:nvSpPr>
          <p:cNvPr id="47" name="Rectangle: Rounded Corners 23">
            <a:extLst>
              <a:ext uri="{FF2B5EF4-FFF2-40B4-BE49-F238E27FC236}">
                <a16:creationId xmlns:a16="http://schemas.microsoft.com/office/drawing/2014/main" id="{A65D7B98-0C0D-F33D-6AC2-A6C08698A91A}"/>
              </a:ext>
            </a:extLst>
          </p:cNvPr>
          <p:cNvSpPr/>
          <p:nvPr/>
        </p:nvSpPr>
        <p:spPr>
          <a:xfrm>
            <a:off x="658297" y="997875"/>
            <a:ext cx="2548181" cy="306915"/>
          </a:xfrm>
          <a:prstGeom prst="roundRect">
            <a:avLst/>
          </a:prstGeom>
          <a:solidFill>
            <a:srgbClr val="A9B3C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Ins="205727" rtlCol="0" anchor="ctr"/>
          <a:lstStyle/>
          <a:p>
            <a:pPr algn="r" defTabSz="685766">
              <a:defRPr/>
            </a:pPr>
            <a:r>
              <a:rPr lang="en-US" sz="1800" b="1">
                <a:solidFill>
                  <a:schemeClr val="accent1">
                    <a:lumMod val="50000"/>
                  </a:schemeClr>
                </a:solidFill>
                <a:latin typeface="Sakkal Majalla" panose="02000000000000000000" pitchFamily="2" charset="-78"/>
                <a:cs typeface="Sakkal Majalla" panose="02000000000000000000" pitchFamily="2" charset="-78"/>
              </a:rPr>
              <a:t>الخيار الثالث</a:t>
            </a:r>
            <a:endParaRPr lang="en-US" sz="1800" b="1" dirty="0">
              <a:solidFill>
                <a:schemeClr val="accent1">
                  <a:lumMod val="50000"/>
                </a:schemeClr>
              </a:solidFill>
              <a:latin typeface="Sakkal Majalla" panose="02000000000000000000" pitchFamily="2" charset="-78"/>
              <a:cs typeface="Sakkal Majalla" panose="02000000000000000000" pitchFamily="2" charset="-78"/>
            </a:endParaRPr>
          </a:p>
        </p:txBody>
      </p:sp>
      <p:sp>
        <p:nvSpPr>
          <p:cNvPr id="48" name="Rectangle: Rounded Corners 46">
            <a:extLst>
              <a:ext uri="{FF2B5EF4-FFF2-40B4-BE49-F238E27FC236}">
                <a16:creationId xmlns:a16="http://schemas.microsoft.com/office/drawing/2014/main" id="{FEBBEB25-F59B-3D4B-E26F-888E76BB4BCF}"/>
              </a:ext>
            </a:extLst>
          </p:cNvPr>
          <p:cNvSpPr/>
          <p:nvPr/>
        </p:nvSpPr>
        <p:spPr>
          <a:xfrm>
            <a:off x="658298" y="2171324"/>
            <a:ext cx="7827405" cy="306915"/>
          </a:xfrm>
          <a:prstGeom prst="roundRect">
            <a:avLst/>
          </a:prstGeom>
          <a:solidFill>
            <a:srgbClr val="173863"/>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Ins="205727" rtlCol="0" anchor="ctr"/>
          <a:lstStyle/>
          <a:p>
            <a:pPr algn="r" defTabSz="685766">
              <a:defRPr/>
            </a:pPr>
            <a:r>
              <a:rPr lang="en-US" sz="1800" b="1">
                <a:solidFill>
                  <a:schemeClr val="bg1"/>
                </a:solidFill>
                <a:latin typeface="Sakkal Majalla" panose="02000000000000000000" pitchFamily="2" charset="-78"/>
                <a:cs typeface="Sakkal Majalla" panose="02000000000000000000" pitchFamily="2" charset="-78"/>
              </a:rPr>
              <a:t>المقارنات</a:t>
            </a:r>
            <a:endParaRPr lang="en-US" sz="1800" b="1" dirty="0">
              <a:solidFill>
                <a:schemeClr val="bg1"/>
              </a:solidFill>
              <a:latin typeface="Sakkal Majalla" panose="02000000000000000000" pitchFamily="2" charset="-78"/>
              <a:cs typeface="Sakkal Majalla" panose="02000000000000000000" pitchFamily="2" charset="-78"/>
            </a:endParaRPr>
          </a:p>
        </p:txBody>
      </p:sp>
      <p:sp>
        <p:nvSpPr>
          <p:cNvPr id="5" name="Cross 60">
            <a:extLst>
              <a:ext uri="{FF2B5EF4-FFF2-40B4-BE49-F238E27FC236}">
                <a16:creationId xmlns:a16="http://schemas.microsoft.com/office/drawing/2014/main" id="{896BF888-C28F-94C2-D338-E55D5A006F41}"/>
              </a:ext>
            </a:extLst>
          </p:cNvPr>
          <p:cNvSpPr/>
          <p:nvPr/>
        </p:nvSpPr>
        <p:spPr>
          <a:xfrm>
            <a:off x="5631203" y="3126022"/>
            <a:ext cx="98041" cy="95140"/>
          </a:xfrm>
          <a:prstGeom prst="plus">
            <a:avLst>
              <a:gd name="adj" fmla="val 39531"/>
            </a:avLst>
          </a:prstGeom>
          <a:solidFill>
            <a:srgbClr val="A8D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en-US" sz="1350" dirty="0">
              <a:solidFill>
                <a:srgbClr val="FFFFFF"/>
              </a:solidFill>
              <a:latin typeface="Tajawal" panose="00000500000000000000" pitchFamily="2" charset="-78"/>
              <a:cs typeface="Tajawal" panose="00000500000000000000" pitchFamily="2" charset="-78"/>
            </a:endParaRPr>
          </a:p>
        </p:txBody>
      </p:sp>
    </p:spTree>
    <p:extLst>
      <p:ext uri="{BB962C8B-B14F-4D97-AF65-F5344CB8AC3E}">
        <p14:creationId xmlns:p14="http://schemas.microsoft.com/office/powerpoint/2010/main" val="29823790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E1737-7EC3-2235-F038-B9F62E3723E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E82216-E276-2FC7-710C-4BFF2D632569}"/>
              </a:ext>
            </a:extLst>
          </p:cNvPr>
          <p:cNvSpPr>
            <a:spLocks noGrp="1"/>
          </p:cNvSpPr>
          <p:nvPr>
            <p:ph type="sldNum" sz="quarter" idx="4"/>
          </p:nvPr>
        </p:nvSpPr>
        <p:spPr/>
        <p:txBody>
          <a:bodyPr/>
          <a:lstStyle/>
          <a:p>
            <a:fld id="{402EAA05-6333-46EE-AAC8-A5AD6A996142}" type="slidenum">
              <a:rPr lang="en-US" smtClean="0"/>
              <a:t>45</a:t>
            </a:fld>
            <a:endParaRPr lang="en-US" dirty="0"/>
          </a:p>
        </p:txBody>
      </p:sp>
      <p:sp>
        <p:nvSpPr>
          <p:cNvPr id="3" name="Title 1">
            <a:extLst>
              <a:ext uri="{FF2B5EF4-FFF2-40B4-BE49-F238E27FC236}">
                <a16:creationId xmlns:a16="http://schemas.microsoft.com/office/drawing/2014/main" id="{4463CC41-EF26-BFE2-481C-DD5BC8547DA7}"/>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nSpc>
                <a:spcPct val="115000"/>
              </a:lnSpc>
              <a:spcAft>
                <a:spcPts val="300"/>
              </a:spcAft>
            </a:pPr>
            <a:r>
              <a:rPr lang="en-US" sz="1800" kern="100">
                <a:latin typeface="Aptos" panose="020B0004020202020204" pitchFamily="34" charset="0"/>
                <a:ea typeface="Aptos" panose="020B0004020202020204" pitchFamily="34" charset="0"/>
                <a:cs typeface="Sakkal Majalla" panose="02000000000000000000" pitchFamily="2" charset="-78"/>
              </a:rPr>
              <a:t>خيارات الرؤية (2\2)</a:t>
            </a:r>
            <a:endParaRPr lang="en-US" sz="1800" kern="100" dirty="0">
              <a:latin typeface="Aptos" panose="020B0004020202020204" pitchFamily="34" charset="0"/>
              <a:ea typeface="Aptos" panose="020B0004020202020204" pitchFamily="34" charset="0"/>
              <a:cs typeface="Sakkal Majalla" panose="02000000000000000000" pitchFamily="2" charset="-78"/>
            </a:endParaRPr>
          </a:p>
        </p:txBody>
      </p:sp>
      <p:sp>
        <p:nvSpPr>
          <p:cNvPr id="4" name="Rectangle 3">
            <a:extLst>
              <a:ext uri="{FF2B5EF4-FFF2-40B4-BE49-F238E27FC236}">
                <a16:creationId xmlns:a16="http://schemas.microsoft.com/office/drawing/2014/main" id="{08A11F40-210E-1028-31D3-B5CBA91B5299}"/>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algn="r" rtl="1"/>
            <a:endParaRPr lang="en-US" sz="253" dirty="0"/>
          </a:p>
        </p:txBody>
      </p:sp>
      <p:sp>
        <p:nvSpPr>
          <p:cNvPr id="17" name="Rectangle: Rounded Corners 63">
            <a:extLst>
              <a:ext uri="{FF2B5EF4-FFF2-40B4-BE49-F238E27FC236}">
                <a16:creationId xmlns:a16="http://schemas.microsoft.com/office/drawing/2014/main" id="{8445998F-4E0B-35CD-84B6-E04328FA8445}"/>
              </a:ext>
            </a:extLst>
          </p:cNvPr>
          <p:cNvSpPr/>
          <p:nvPr/>
        </p:nvSpPr>
        <p:spPr>
          <a:xfrm>
            <a:off x="658297" y="2407596"/>
            <a:ext cx="2548181" cy="1239111"/>
          </a:xfrm>
          <a:prstGeom prst="roundRect">
            <a:avLst>
              <a:gd name="adj" fmla="val 3350"/>
            </a:avLst>
          </a:prstGeom>
          <a:solidFill>
            <a:srgbClr val="E2E6EE"/>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Ins="137151" rtlCol="0" anchor="t"/>
          <a:lstStyle/>
          <a:p>
            <a:pPr marL="214302" indent="-214302" algn="r" defTabSz="685595" rtl="1">
              <a:buSzPct val="50000"/>
              <a:buFont typeface="Arial" panose="020B0604020202020204" pitchFamily="34" charset="0"/>
              <a:buChar char="•"/>
              <a:defRPr/>
            </a:pPr>
            <a:r>
              <a:rPr lang="en-US" sz="1050">
                <a:solidFill>
                  <a:prstClr val="black"/>
                </a:solidFill>
                <a:latin typeface="Sakkal Majalla" panose="02000000000000000000" pitchFamily="2" charset="-78"/>
                <a:cs typeface="Sakkal Majalla" panose="02000000000000000000" pitchFamily="2" charset="-78"/>
              </a:rPr>
              <a:t>تعكس الهوية الوطنية وتبرز البعد السعودي بشكل واضح</a:t>
            </a:r>
          </a:p>
          <a:p>
            <a:pPr marL="214302" indent="-214302" algn="r" defTabSz="685595" rtl="1">
              <a:buSzPct val="50000"/>
              <a:buFont typeface="Arial" panose="020B0604020202020204" pitchFamily="34" charset="0"/>
              <a:buChar char="•"/>
              <a:defRPr/>
            </a:pPr>
            <a:r>
              <a:rPr lang="en-US" sz="1050">
                <a:solidFill>
                  <a:prstClr val="black"/>
                </a:solidFill>
                <a:latin typeface="Sakkal Majalla" panose="02000000000000000000" pitchFamily="2" charset="-78"/>
                <a:cs typeface="Sakkal Majalla" panose="02000000000000000000" pitchFamily="2" charset="-78"/>
              </a:rPr>
              <a:t>تعطي طابع قيادي ومحفز </a:t>
            </a:r>
            <a:endParaRPr lang="en-US" sz="1050" dirty="0">
              <a:solidFill>
                <a:prstClr val="black"/>
              </a:solidFill>
              <a:latin typeface="Sakkal Majalla" panose="02000000000000000000" pitchFamily="2" charset="-78"/>
              <a:cs typeface="Sakkal Majalla" panose="02000000000000000000" pitchFamily="2" charset="-78"/>
            </a:endParaRPr>
          </a:p>
        </p:txBody>
      </p:sp>
      <p:sp>
        <p:nvSpPr>
          <p:cNvPr id="20" name="Rectangle: Rounded Corners 64">
            <a:extLst>
              <a:ext uri="{FF2B5EF4-FFF2-40B4-BE49-F238E27FC236}">
                <a16:creationId xmlns:a16="http://schemas.microsoft.com/office/drawing/2014/main" id="{058FC343-295E-BC55-B362-E02209A43054}"/>
              </a:ext>
            </a:extLst>
          </p:cNvPr>
          <p:cNvSpPr/>
          <p:nvPr/>
        </p:nvSpPr>
        <p:spPr>
          <a:xfrm>
            <a:off x="658297" y="3687418"/>
            <a:ext cx="2548181" cy="782342"/>
          </a:xfrm>
          <a:prstGeom prst="roundRect">
            <a:avLst>
              <a:gd name="adj" fmla="val 3350"/>
            </a:avLst>
          </a:prstGeom>
          <a:solidFill>
            <a:srgbClr val="E2E6EE"/>
          </a:solidFill>
          <a:ln>
            <a:noFill/>
          </a:ln>
        </p:spPr>
        <p:style>
          <a:lnRef idx="2">
            <a:schemeClr val="accent1">
              <a:shade val="50000"/>
            </a:schemeClr>
          </a:lnRef>
          <a:fillRef idx="1">
            <a:schemeClr val="accent1"/>
          </a:fillRef>
          <a:effectRef idx="0">
            <a:schemeClr val="accent1"/>
          </a:effectRef>
          <a:fontRef idx="minor">
            <a:schemeClr val="lt1"/>
          </a:fontRef>
        </p:style>
        <p:txBody>
          <a:bodyPr tIns="68576" rIns="137151" rtlCol="0" anchor="t"/>
          <a:lstStyle/>
          <a:p>
            <a:pPr marL="214302" indent="-214302" algn="r" defTabSz="685595" rtl="1">
              <a:buSzPct val="50000"/>
              <a:buFont typeface="Arial" panose="020B0604020202020204" pitchFamily="34" charset="0"/>
              <a:buChar char="•"/>
              <a:defRPr/>
            </a:pPr>
            <a:r>
              <a:rPr lang="en-US" sz="1050">
                <a:solidFill>
                  <a:schemeClr val="bg2">
                    <a:lumMod val="50000"/>
                  </a:schemeClr>
                </a:solidFill>
                <a:latin typeface="Sakkal Majalla" panose="02000000000000000000" pitchFamily="2" charset="-78"/>
                <a:cs typeface="Sakkal Majalla" panose="02000000000000000000" pitchFamily="2" charset="-78"/>
              </a:rPr>
              <a:t>قد تبدو عامة دون تحديد واضح لنطاق الريادة أو مجال الاستثمار</a:t>
            </a:r>
          </a:p>
          <a:p>
            <a:pPr marL="214302" indent="-214302" algn="r" defTabSz="685595" rtl="1">
              <a:buSzPct val="50000"/>
              <a:buFont typeface="Arial" panose="020B0604020202020204" pitchFamily="34" charset="0"/>
              <a:buChar char="•"/>
              <a:defRPr/>
            </a:pPr>
            <a:r>
              <a:rPr lang="en-US" sz="1050">
                <a:solidFill>
                  <a:schemeClr val="bg2">
                    <a:lumMod val="50000"/>
                  </a:schemeClr>
                </a:solidFill>
                <a:latin typeface="Sakkal Majalla" panose="02000000000000000000" pitchFamily="2" charset="-78"/>
                <a:cs typeface="Sakkal Majalla" panose="02000000000000000000" pitchFamily="2" charset="-78"/>
              </a:rPr>
              <a:t>قد تحتاج إلى تعريف أوضح لمعنى التمكين وتحديده</a:t>
            </a:r>
          </a:p>
          <a:p>
            <a:pPr marL="214302" indent="-214302" algn="r" defTabSz="685595" rtl="1">
              <a:buSzPct val="50000"/>
              <a:buFont typeface="Arial" panose="020B0604020202020204" pitchFamily="34" charset="0"/>
              <a:buChar char="•"/>
              <a:defRPr/>
            </a:pPr>
            <a:endParaRPr lang="en-US" sz="1050" dirty="0">
              <a:solidFill>
                <a:schemeClr val="bg2">
                  <a:lumMod val="50000"/>
                </a:schemeClr>
              </a:solidFill>
              <a:latin typeface="Sakkal Majalla" panose="02000000000000000000" pitchFamily="2" charset="-78"/>
              <a:cs typeface="Sakkal Majalla" panose="02000000000000000000" pitchFamily="2" charset="-78"/>
            </a:endParaRPr>
          </a:p>
        </p:txBody>
      </p:sp>
      <p:sp>
        <p:nvSpPr>
          <p:cNvPr id="21" name="Cross 65">
            <a:extLst>
              <a:ext uri="{FF2B5EF4-FFF2-40B4-BE49-F238E27FC236}">
                <a16:creationId xmlns:a16="http://schemas.microsoft.com/office/drawing/2014/main" id="{681FF0A2-0D14-BBB3-0B98-AD13A975E6B7}"/>
              </a:ext>
            </a:extLst>
          </p:cNvPr>
          <p:cNvSpPr/>
          <p:nvPr/>
        </p:nvSpPr>
        <p:spPr>
          <a:xfrm>
            <a:off x="2991592" y="2653587"/>
            <a:ext cx="98041" cy="95140"/>
          </a:xfrm>
          <a:prstGeom prst="plus">
            <a:avLst>
              <a:gd name="adj" fmla="val 39531"/>
            </a:avLst>
          </a:prstGeom>
          <a:solidFill>
            <a:srgbClr val="A8D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en-US" sz="1350" dirty="0">
              <a:solidFill>
                <a:srgbClr val="FFFFFF"/>
              </a:solidFill>
              <a:latin typeface="Tajawal" panose="00000500000000000000" pitchFamily="2" charset="-78"/>
              <a:cs typeface="Tajawal" panose="00000500000000000000" pitchFamily="2" charset="-78"/>
            </a:endParaRPr>
          </a:p>
        </p:txBody>
      </p:sp>
      <p:sp>
        <p:nvSpPr>
          <p:cNvPr id="23" name="Rectangle 66">
            <a:extLst>
              <a:ext uri="{FF2B5EF4-FFF2-40B4-BE49-F238E27FC236}">
                <a16:creationId xmlns:a16="http://schemas.microsoft.com/office/drawing/2014/main" id="{CF848208-BEC1-2EF8-228B-6EAEFF03094B}"/>
              </a:ext>
            </a:extLst>
          </p:cNvPr>
          <p:cNvSpPr/>
          <p:nvPr/>
        </p:nvSpPr>
        <p:spPr>
          <a:xfrm>
            <a:off x="2991592" y="3832086"/>
            <a:ext cx="98041" cy="26991"/>
          </a:xfrm>
          <a:prstGeom prst="rect">
            <a:avLst/>
          </a:prstGeom>
          <a:solidFill>
            <a:srgbClr val="C36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en-US" sz="1350" dirty="0">
              <a:solidFill>
                <a:schemeClr val="bg2">
                  <a:lumMod val="50000"/>
                </a:schemeClr>
              </a:solidFill>
              <a:latin typeface="Tajawal" panose="00000500000000000000" pitchFamily="2" charset="-78"/>
              <a:cs typeface="Tajawal" panose="00000500000000000000" pitchFamily="2" charset="-78"/>
            </a:endParaRPr>
          </a:p>
        </p:txBody>
      </p:sp>
      <p:sp>
        <p:nvSpPr>
          <p:cNvPr id="24" name="Rectangle 67">
            <a:extLst>
              <a:ext uri="{FF2B5EF4-FFF2-40B4-BE49-F238E27FC236}">
                <a16:creationId xmlns:a16="http://schemas.microsoft.com/office/drawing/2014/main" id="{4C137064-8383-02F4-46D9-CFFE799CA091}"/>
              </a:ext>
            </a:extLst>
          </p:cNvPr>
          <p:cNvSpPr/>
          <p:nvPr/>
        </p:nvSpPr>
        <p:spPr>
          <a:xfrm>
            <a:off x="2991592" y="4138469"/>
            <a:ext cx="98041" cy="26991"/>
          </a:xfrm>
          <a:prstGeom prst="rect">
            <a:avLst/>
          </a:prstGeom>
          <a:solidFill>
            <a:srgbClr val="C36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en-US" sz="1350" dirty="0">
              <a:solidFill>
                <a:schemeClr val="bg2">
                  <a:lumMod val="50000"/>
                </a:schemeClr>
              </a:solidFill>
              <a:latin typeface="Tajawal" panose="00000500000000000000" pitchFamily="2" charset="-78"/>
              <a:cs typeface="Tajawal" panose="00000500000000000000" pitchFamily="2" charset="-78"/>
            </a:endParaRPr>
          </a:p>
        </p:txBody>
      </p:sp>
      <p:sp>
        <p:nvSpPr>
          <p:cNvPr id="25" name="Cross 68">
            <a:extLst>
              <a:ext uri="{FF2B5EF4-FFF2-40B4-BE49-F238E27FC236}">
                <a16:creationId xmlns:a16="http://schemas.microsoft.com/office/drawing/2014/main" id="{A47342BF-D05C-A06B-B8C1-25B86FA9B7A9}"/>
              </a:ext>
            </a:extLst>
          </p:cNvPr>
          <p:cNvSpPr/>
          <p:nvPr/>
        </p:nvSpPr>
        <p:spPr>
          <a:xfrm>
            <a:off x="2991592" y="2975722"/>
            <a:ext cx="98041" cy="95140"/>
          </a:xfrm>
          <a:prstGeom prst="plus">
            <a:avLst>
              <a:gd name="adj" fmla="val 39531"/>
            </a:avLst>
          </a:prstGeom>
          <a:solidFill>
            <a:srgbClr val="A8D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en-US" sz="1350" dirty="0">
              <a:solidFill>
                <a:srgbClr val="FFFFFF"/>
              </a:solidFill>
              <a:latin typeface="Tajawal" panose="00000500000000000000" pitchFamily="2" charset="-78"/>
              <a:cs typeface="Tajawal" panose="00000500000000000000" pitchFamily="2" charset="-78"/>
            </a:endParaRPr>
          </a:p>
        </p:txBody>
      </p:sp>
      <p:sp>
        <p:nvSpPr>
          <p:cNvPr id="26" name="Rectangle: Rounded Corners 48">
            <a:extLst>
              <a:ext uri="{FF2B5EF4-FFF2-40B4-BE49-F238E27FC236}">
                <a16:creationId xmlns:a16="http://schemas.microsoft.com/office/drawing/2014/main" id="{CE2DE365-75AE-D645-569F-5C60E3176C43}"/>
              </a:ext>
            </a:extLst>
          </p:cNvPr>
          <p:cNvSpPr/>
          <p:nvPr/>
        </p:nvSpPr>
        <p:spPr>
          <a:xfrm>
            <a:off x="5937522" y="2407596"/>
            <a:ext cx="2548182" cy="1239111"/>
          </a:xfrm>
          <a:prstGeom prst="roundRect">
            <a:avLst>
              <a:gd name="adj" fmla="val 3350"/>
            </a:avLst>
          </a:prstGeom>
          <a:solidFill>
            <a:srgbClr val="E2E6EE"/>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Ins="137151" rtlCol="0" anchor="t"/>
          <a:lstStyle/>
          <a:p>
            <a:pPr marL="214302" indent="-214302" algn="r" defTabSz="685595" rtl="1">
              <a:buSzPct val="50000"/>
              <a:buFont typeface="Arial" panose="020B0604020202020204" pitchFamily="34" charset="0"/>
              <a:buChar char="•"/>
              <a:defRPr/>
            </a:pPr>
            <a:r>
              <a:rPr lang="en-US" sz="1050" dirty="0" err="1">
                <a:solidFill>
                  <a:prstClr val="black"/>
                </a:solidFill>
                <a:latin typeface="Sakkal Majalla" panose="02000000000000000000" pitchFamily="2" charset="-78"/>
                <a:cs typeface="Sakkal Majalla" panose="02000000000000000000" pitchFamily="2" charset="-78"/>
              </a:rPr>
              <a:t>صياغة</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قوية</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ومحفزة</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تعكس</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الطموح</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والابتكار</a:t>
            </a:r>
            <a:endParaRPr lang="en-US" sz="1050" dirty="0">
              <a:solidFill>
                <a:prstClr val="black"/>
              </a:solidFill>
              <a:latin typeface="Sakkal Majalla" panose="02000000000000000000" pitchFamily="2" charset="-78"/>
              <a:cs typeface="Sakkal Majalla" panose="02000000000000000000" pitchFamily="2" charset="-78"/>
            </a:endParaRPr>
          </a:p>
          <a:p>
            <a:pPr marL="214302" indent="-214302" algn="r" defTabSz="685595" rtl="1">
              <a:buSzPct val="50000"/>
              <a:buFont typeface="Arial" panose="020B0604020202020204" pitchFamily="34" charset="0"/>
              <a:buChar char="•"/>
              <a:defRPr/>
            </a:pPr>
            <a:r>
              <a:rPr lang="en-US" sz="1050" dirty="0" err="1">
                <a:solidFill>
                  <a:prstClr val="black"/>
                </a:solidFill>
                <a:latin typeface="Sakkal Majalla" panose="02000000000000000000" pitchFamily="2" charset="-78"/>
                <a:cs typeface="Sakkal Majalla" panose="02000000000000000000" pitchFamily="2" charset="-78"/>
              </a:rPr>
              <a:t>مرنة</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وتناسب</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التوجهات</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الحديثة</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للشركات</a:t>
            </a:r>
            <a:r>
              <a:rPr lang="en-US" sz="1050" dirty="0">
                <a:solidFill>
                  <a:prstClr val="black"/>
                </a:solidFill>
                <a:latin typeface="Sakkal Majalla" panose="02000000000000000000" pitchFamily="2" charset="-78"/>
                <a:cs typeface="Sakkal Majalla" panose="02000000000000000000" pitchFamily="2" charset="-78"/>
              </a:rPr>
              <a:t> الاستثمارية </a:t>
            </a:r>
            <a:r>
              <a:rPr lang="en-US" sz="1050" dirty="0" err="1">
                <a:solidFill>
                  <a:prstClr val="black"/>
                </a:solidFill>
                <a:latin typeface="Sakkal Majalla" panose="02000000000000000000" pitchFamily="2" charset="-78"/>
                <a:cs typeface="Sakkal Majalla" panose="02000000000000000000" pitchFamily="2" charset="-78"/>
              </a:rPr>
              <a:t>الطموحة</a:t>
            </a:r>
            <a:endParaRPr lang="en-US" sz="1050" dirty="0">
              <a:solidFill>
                <a:prstClr val="black"/>
              </a:solidFill>
              <a:latin typeface="Sakkal Majalla" panose="02000000000000000000" pitchFamily="2" charset="-78"/>
              <a:cs typeface="Sakkal Majalla" panose="02000000000000000000" pitchFamily="2" charset="-78"/>
            </a:endParaRPr>
          </a:p>
        </p:txBody>
      </p:sp>
      <p:sp>
        <p:nvSpPr>
          <p:cNvPr id="27" name="Rectangle: Rounded Corners 50">
            <a:extLst>
              <a:ext uri="{FF2B5EF4-FFF2-40B4-BE49-F238E27FC236}">
                <a16:creationId xmlns:a16="http://schemas.microsoft.com/office/drawing/2014/main" id="{70431F34-1802-C4A5-CA9C-A9D76238B3C5}"/>
              </a:ext>
            </a:extLst>
          </p:cNvPr>
          <p:cNvSpPr/>
          <p:nvPr/>
        </p:nvSpPr>
        <p:spPr>
          <a:xfrm>
            <a:off x="5937522" y="3687418"/>
            <a:ext cx="2548181" cy="782342"/>
          </a:xfrm>
          <a:prstGeom prst="roundRect">
            <a:avLst>
              <a:gd name="adj" fmla="val 3350"/>
            </a:avLst>
          </a:prstGeom>
          <a:solidFill>
            <a:srgbClr val="E2E6EE"/>
          </a:solidFill>
          <a:ln>
            <a:noFill/>
          </a:ln>
        </p:spPr>
        <p:style>
          <a:lnRef idx="2">
            <a:schemeClr val="accent1">
              <a:shade val="50000"/>
            </a:schemeClr>
          </a:lnRef>
          <a:fillRef idx="1">
            <a:schemeClr val="accent1"/>
          </a:fillRef>
          <a:effectRef idx="0">
            <a:schemeClr val="accent1"/>
          </a:effectRef>
          <a:fontRef idx="minor">
            <a:schemeClr val="lt1"/>
          </a:fontRef>
        </p:style>
        <p:txBody>
          <a:bodyPr tIns="68576" rIns="137151" rtlCol="0" anchor="t"/>
          <a:lstStyle/>
          <a:p>
            <a:pPr marL="214302" indent="-214302" algn="r" defTabSz="685595" rtl="1">
              <a:buSzPct val="50000"/>
              <a:buFont typeface="Arial" panose="020B0604020202020204" pitchFamily="34" charset="0"/>
              <a:buChar char="•"/>
              <a:defRPr/>
            </a:pPr>
            <a:r>
              <a:rPr lang="en-US" sz="1050" dirty="0" err="1">
                <a:solidFill>
                  <a:schemeClr val="bg2">
                    <a:lumMod val="50000"/>
                  </a:schemeClr>
                </a:solidFill>
                <a:latin typeface="Sakkal Majalla" panose="02000000000000000000" pitchFamily="2" charset="-78"/>
                <a:cs typeface="Sakkal Majalla" panose="02000000000000000000" pitchFamily="2" charset="-78"/>
              </a:rPr>
              <a:t>قد</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تُفهم</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بأنها</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طموح</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عام</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لا</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يميز</a:t>
            </a:r>
            <a:r>
              <a:rPr lang="en-US" sz="1050" dirty="0">
                <a:solidFill>
                  <a:schemeClr val="bg2">
                    <a:lumMod val="50000"/>
                  </a:schemeClr>
                </a:solidFill>
                <a:latin typeface="Sakkal Majalla" panose="02000000000000000000" pitchFamily="2" charset="-78"/>
                <a:cs typeface="Sakkal Majalla" panose="02000000000000000000" pitchFamily="2" charset="-78"/>
              </a:rPr>
              <a:t> المجموعة </a:t>
            </a:r>
            <a:r>
              <a:rPr lang="en-US" sz="1050" dirty="0" err="1">
                <a:solidFill>
                  <a:schemeClr val="bg2">
                    <a:lumMod val="50000"/>
                  </a:schemeClr>
                </a:solidFill>
                <a:latin typeface="Sakkal Majalla" panose="02000000000000000000" pitchFamily="2" charset="-78"/>
                <a:cs typeface="Sakkal Majalla" panose="02000000000000000000" pitchFamily="2" charset="-78"/>
              </a:rPr>
              <a:t>محلياً</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أو</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قطاعياً</a:t>
            </a:r>
            <a:endParaRPr lang="en-US" sz="1050" dirty="0">
              <a:solidFill>
                <a:schemeClr val="bg2">
                  <a:lumMod val="50000"/>
                </a:schemeClr>
              </a:solidFill>
              <a:latin typeface="Sakkal Majalla" panose="02000000000000000000" pitchFamily="2" charset="-78"/>
              <a:cs typeface="Sakkal Majalla" panose="02000000000000000000" pitchFamily="2" charset="-78"/>
            </a:endParaRPr>
          </a:p>
          <a:p>
            <a:pPr marL="214302" indent="-214302" algn="r" defTabSz="685595" rtl="1">
              <a:buSzPct val="50000"/>
              <a:buFont typeface="Arial" panose="020B0604020202020204" pitchFamily="34" charset="0"/>
              <a:buChar char="•"/>
              <a:defRPr/>
            </a:pPr>
            <a:r>
              <a:rPr lang="en-US" sz="1050" dirty="0" err="1">
                <a:solidFill>
                  <a:schemeClr val="bg2">
                    <a:lumMod val="50000"/>
                  </a:schemeClr>
                </a:solidFill>
                <a:latin typeface="Sakkal Majalla" panose="02000000000000000000" pitchFamily="2" charset="-78"/>
                <a:cs typeface="Sakkal Majalla" panose="02000000000000000000" pitchFamily="2" charset="-78"/>
              </a:rPr>
              <a:t>تحتاج</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إلى</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توضيح</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أكثر</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لمعنى</a:t>
            </a:r>
            <a:r>
              <a:rPr lang="en-US" sz="1050" dirty="0">
                <a:solidFill>
                  <a:schemeClr val="bg2">
                    <a:lumMod val="50000"/>
                  </a:schemeClr>
                </a:solidFill>
                <a:latin typeface="Sakkal Majalla" panose="02000000000000000000" pitchFamily="2" charset="-78"/>
                <a:cs typeface="Sakkal Majalla" panose="02000000000000000000" pitchFamily="2" charset="-78"/>
              </a:rPr>
              <a:t> لـ </a:t>
            </a:r>
            <a:r>
              <a:rPr lang="en-US" sz="1050" dirty="0" err="1">
                <a:solidFill>
                  <a:schemeClr val="bg2">
                    <a:lumMod val="50000"/>
                  </a:schemeClr>
                </a:solidFill>
                <a:latin typeface="Sakkal Majalla" panose="02000000000000000000" pitchFamily="2" charset="-78"/>
                <a:cs typeface="Sakkal Majalla" panose="02000000000000000000" pitchFamily="2" charset="-78"/>
              </a:rPr>
              <a:t>إعادة</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تعريف</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الريادة</a:t>
            </a:r>
            <a:endParaRPr lang="en-US" sz="1050" dirty="0">
              <a:solidFill>
                <a:schemeClr val="bg2">
                  <a:lumMod val="50000"/>
                </a:schemeClr>
              </a:solidFill>
              <a:latin typeface="Sakkal Majalla" panose="02000000000000000000" pitchFamily="2" charset="-78"/>
              <a:cs typeface="Sakkal Majalla" panose="02000000000000000000" pitchFamily="2" charset="-78"/>
            </a:endParaRPr>
          </a:p>
        </p:txBody>
      </p:sp>
      <p:sp>
        <p:nvSpPr>
          <p:cNvPr id="28" name="Cross 21">
            <a:extLst>
              <a:ext uri="{FF2B5EF4-FFF2-40B4-BE49-F238E27FC236}">
                <a16:creationId xmlns:a16="http://schemas.microsoft.com/office/drawing/2014/main" id="{1EEC3D72-6375-958E-2EAC-9045104C62F5}"/>
              </a:ext>
            </a:extLst>
          </p:cNvPr>
          <p:cNvSpPr/>
          <p:nvPr/>
        </p:nvSpPr>
        <p:spPr>
          <a:xfrm>
            <a:off x="8270817" y="2656028"/>
            <a:ext cx="98041" cy="95140"/>
          </a:xfrm>
          <a:prstGeom prst="plus">
            <a:avLst>
              <a:gd name="adj" fmla="val 39531"/>
            </a:avLst>
          </a:prstGeom>
          <a:solidFill>
            <a:srgbClr val="A8D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en-US" sz="1350" dirty="0">
              <a:solidFill>
                <a:srgbClr val="FFFFFF"/>
              </a:solidFill>
              <a:latin typeface="Tajawal" panose="00000500000000000000" pitchFamily="2" charset="-78"/>
              <a:cs typeface="Tajawal" panose="00000500000000000000" pitchFamily="2" charset="-78"/>
            </a:endParaRPr>
          </a:p>
        </p:txBody>
      </p:sp>
      <p:sp>
        <p:nvSpPr>
          <p:cNvPr id="29" name="Rectangle 41">
            <a:extLst>
              <a:ext uri="{FF2B5EF4-FFF2-40B4-BE49-F238E27FC236}">
                <a16:creationId xmlns:a16="http://schemas.microsoft.com/office/drawing/2014/main" id="{289F0C48-FAB0-A564-A81A-8912CCAF67DC}"/>
              </a:ext>
            </a:extLst>
          </p:cNvPr>
          <p:cNvSpPr/>
          <p:nvPr/>
        </p:nvSpPr>
        <p:spPr>
          <a:xfrm>
            <a:off x="8270817" y="3832086"/>
            <a:ext cx="98041" cy="26991"/>
          </a:xfrm>
          <a:prstGeom prst="rect">
            <a:avLst/>
          </a:prstGeom>
          <a:solidFill>
            <a:srgbClr val="C36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en-US" sz="1350" dirty="0">
              <a:solidFill>
                <a:schemeClr val="bg2">
                  <a:lumMod val="50000"/>
                </a:schemeClr>
              </a:solidFill>
              <a:latin typeface="Tajawal" panose="00000500000000000000" pitchFamily="2" charset="-78"/>
              <a:cs typeface="Tajawal" panose="00000500000000000000" pitchFamily="2" charset="-78"/>
            </a:endParaRPr>
          </a:p>
        </p:txBody>
      </p:sp>
      <p:sp>
        <p:nvSpPr>
          <p:cNvPr id="30" name="Rectangle 42">
            <a:extLst>
              <a:ext uri="{FF2B5EF4-FFF2-40B4-BE49-F238E27FC236}">
                <a16:creationId xmlns:a16="http://schemas.microsoft.com/office/drawing/2014/main" id="{1438788E-1D1D-3DE6-2E76-285266353626}"/>
              </a:ext>
            </a:extLst>
          </p:cNvPr>
          <p:cNvSpPr/>
          <p:nvPr/>
        </p:nvSpPr>
        <p:spPr>
          <a:xfrm>
            <a:off x="8270817" y="4142648"/>
            <a:ext cx="98041" cy="26991"/>
          </a:xfrm>
          <a:prstGeom prst="rect">
            <a:avLst/>
          </a:prstGeom>
          <a:solidFill>
            <a:srgbClr val="C36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en-US" sz="1350" dirty="0">
              <a:solidFill>
                <a:schemeClr val="bg2">
                  <a:lumMod val="50000"/>
                </a:schemeClr>
              </a:solidFill>
              <a:latin typeface="Tajawal" panose="00000500000000000000" pitchFamily="2" charset="-78"/>
              <a:cs typeface="Tajawal" panose="00000500000000000000" pitchFamily="2" charset="-78"/>
            </a:endParaRPr>
          </a:p>
        </p:txBody>
      </p:sp>
      <p:sp>
        <p:nvSpPr>
          <p:cNvPr id="31" name="Cross 51">
            <a:extLst>
              <a:ext uri="{FF2B5EF4-FFF2-40B4-BE49-F238E27FC236}">
                <a16:creationId xmlns:a16="http://schemas.microsoft.com/office/drawing/2014/main" id="{DCEF73C9-30C6-16AB-149E-DED8D2ED80EA}"/>
              </a:ext>
            </a:extLst>
          </p:cNvPr>
          <p:cNvSpPr/>
          <p:nvPr/>
        </p:nvSpPr>
        <p:spPr>
          <a:xfrm>
            <a:off x="8270817" y="2814366"/>
            <a:ext cx="98041" cy="95140"/>
          </a:xfrm>
          <a:prstGeom prst="plus">
            <a:avLst>
              <a:gd name="adj" fmla="val 39531"/>
            </a:avLst>
          </a:prstGeom>
          <a:solidFill>
            <a:srgbClr val="A8D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en-US" sz="1350" dirty="0">
              <a:solidFill>
                <a:srgbClr val="FFFFFF"/>
              </a:solidFill>
              <a:latin typeface="Tajawal" panose="00000500000000000000" pitchFamily="2" charset="-78"/>
              <a:cs typeface="Tajawal" panose="00000500000000000000" pitchFamily="2" charset="-78"/>
            </a:endParaRPr>
          </a:p>
        </p:txBody>
      </p:sp>
      <p:sp>
        <p:nvSpPr>
          <p:cNvPr id="33" name="Rectangle: Rounded Corners 55">
            <a:extLst>
              <a:ext uri="{FF2B5EF4-FFF2-40B4-BE49-F238E27FC236}">
                <a16:creationId xmlns:a16="http://schemas.microsoft.com/office/drawing/2014/main" id="{7DB7374E-1782-627A-5F76-1E581358273B}"/>
              </a:ext>
            </a:extLst>
          </p:cNvPr>
          <p:cNvSpPr/>
          <p:nvPr/>
        </p:nvSpPr>
        <p:spPr>
          <a:xfrm>
            <a:off x="3297910" y="2407596"/>
            <a:ext cx="2548181" cy="1239111"/>
          </a:xfrm>
          <a:prstGeom prst="roundRect">
            <a:avLst>
              <a:gd name="adj" fmla="val 3350"/>
            </a:avLst>
          </a:prstGeom>
          <a:solidFill>
            <a:srgbClr val="E2E6EE"/>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Ins="137151" rtlCol="0" anchor="t"/>
          <a:lstStyle/>
          <a:p>
            <a:pPr marL="214302" indent="-214302" algn="r" defTabSz="685595" rtl="1">
              <a:buSzPct val="50000"/>
              <a:buFont typeface="Arial" panose="020B0604020202020204" pitchFamily="34" charset="0"/>
              <a:buChar char="•"/>
              <a:defRPr/>
            </a:pPr>
            <a:r>
              <a:rPr lang="en-US" sz="1050" dirty="0" err="1">
                <a:solidFill>
                  <a:prstClr val="black"/>
                </a:solidFill>
                <a:latin typeface="Sakkal Majalla" panose="02000000000000000000" pitchFamily="2" charset="-78"/>
                <a:cs typeface="Sakkal Majalla" panose="02000000000000000000" pitchFamily="2" charset="-78"/>
              </a:rPr>
              <a:t>تربط</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بين</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الكفاءة</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والاستدامة</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كعنصرين</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أساسيين</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لنجاح</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الاستثمار</a:t>
            </a:r>
            <a:endParaRPr lang="en-US" sz="1050" dirty="0">
              <a:solidFill>
                <a:prstClr val="black"/>
              </a:solidFill>
              <a:latin typeface="Sakkal Majalla" panose="02000000000000000000" pitchFamily="2" charset="-78"/>
              <a:cs typeface="Sakkal Majalla" panose="02000000000000000000" pitchFamily="2" charset="-78"/>
            </a:endParaRPr>
          </a:p>
          <a:p>
            <a:pPr marL="214302" indent="-214302" algn="r" defTabSz="685595" rtl="1">
              <a:buSzPct val="50000"/>
              <a:buFont typeface="Arial" panose="020B0604020202020204" pitchFamily="34" charset="0"/>
              <a:buChar char="•"/>
              <a:defRPr/>
            </a:pPr>
            <a:r>
              <a:rPr lang="en-US" sz="1050" dirty="0" err="1">
                <a:solidFill>
                  <a:prstClr val="black"/>
                </a:solidFill>
                <a:latin typeface="Sakkal Majalla" panose="02000000000000000000" pitchFamily="2" charset="-78"/>
                <a:cs typeface="Sakkal Majalla" panose="02000000000000000000" pitchFamily="2" charset="-78"/>
              </a:rPr>
              <a:t>مناسبة</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لهوية</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مجموعة</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تسعى</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لتحقيق</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التميز</a:t>
            </a:r>
            <a:r>
              <a:rPr lang="en-US" sz="1050" dirty="0">
                <a:solidFill>
                  <a:prstClr val="black"/>
                </a:solidFill>
                <a:latin typeface="Sakkal Majalla" panose="02000000000000000000" pitchFamily="2" charset="-78"/>
                <a:cs typeface="Sakkal Majalla" panose="02000000000000000000" pitchFamily="2" charset="-78"/>
              </a:rPr>
              <a:t> في </a:t>
            </a:r>
            <a:r>
              <a:rPr lang="en-US" sz="1050" dirty="0" err="1">
                <a:solidFill>
                  <a:prstClr val="black"/>
                </a:solidFill>
                <a:latin typeface="Sakkal Majalla" panose="02000000000000000000" pitchFamily="2" charset="-78"/>
                <a:cs typeface="Sakkal Majalla" panose="02000000000000000000" pitchFamily="2" charset="-78"/>
              </a:rPr>
              <a:t>الأداء</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المالي</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والتشغيلي</a:t>
            </a:r>
            <a:endParaRPr lang="en-US" sz="1050" dirty="0">
              <a:solidFill>
                <a:prstClr val="black"/>
              </a:solidFill>
              <a:latin typeface="Sakkal Majalla" panose="02000000000000000000" pitchFamily="2" charset="-78"/>
              <a:cs typeface="Sakkal Majalla" panose="02000000000000000000" pitchFamily="2" charset="-78"/>
            </a:endParaRPr>
          </a:p>
          <a:p>
            <a:pPr algn="r" defTabSz="685595" rtl="1">
              <a:buSzPct val="50000"/>
              <a:defRPr/>
            </a:pPr>
            <a:endParaRPr lang="en-US" sz="1050" dirty="0">
              <a:solidFill>
                <a:schemeClr val="tx1"/>
              </a:solidFill>
              <a:latin typeface="Sakkal Majalla" panose="02000000000000000000" pitchFamily="2" charset="-78"/>
              <a:cs typeface="Sakkal Majalla" panose="02000000000000000000" pitchFamily="2" charset="-78"/>
            </a:endParaRPr>
          </a:p>
        </p:txBody>
      </p:sp>
      <p:sp>
        <p:nvSpPr>
          <p:cNvPr id="35" name="Rectangle: Rounded Corners 56">
            <a:extLst>
              <a:ext uri="{FF2B5EF4-FFF2-40B4-BE49-F238E27FC236}">
                <a16:creationId xmlns:a16="http://schemas.microsoft.com/office/drawing/2014/main" id="{3D622B10-448A-A1CD-4ECD-DE0F11C71831}"/>
              </a:ext>
            </a:extLst>
          </p:cNvPr>
          <p:cNvSpPr/>
          <p:nvPr/>
        </p:nvSpPr>
        <p:spPr>
          <a:xfrm>
            <a:off x="3297910" y="3687418"/>
            <a:ext cx="2548181" cy="782342"/>
          </a:xfrm>
          <a:prstGeom prst="roundRect">
            <a:avLst>
              <a:gd name="adj" fmla="val 3350"/>
            </a:avLst>
          </a:prstGeom>
          <a:solidFill>
            <a:srgbClr val="E2E6EE"/>
          </a:solidFill>
          <a:ln>
            <a:noFill/>
          </a:ln>
        </p:spPr>
        <p:style>
          <a:lnRef idx="2">
            <a:schemeClr val="accent1">
              <a:shade val="50000"/>
            </a:schemeClr>
          </a:lnRef>
          <a:fillRef idx="1">
            <a:schemeClr val="accent1"/>
          </a:fillRef>
          <a:effectRef idx="0">
            <a:schemeClr val="accent1"/>
          </a:effectRef>
          <a:fontRef idx="minor">
            <a:schemeClr val="lt1"/>
          </a:fontRef>
        </p:style>
        <p:txBody>
          <a:bodyPr tIns="68576" rIns="137151" rtlCol="0" anchor="t"/>
          <a:lstStyle/>
          <a:p>
            <a:pPr marL="214302" indent="-214302" algn="r" defTabSz="685595" rtl="1">
              <a:buSzPct val="50000"/>
              <a:buFont typeface="Arial" panose="020B0604020202020204" pitchFamily="34" charset="0"/>
              <a:buChar char="•"/>
              <a:defRPr/>
            </a:pPr>
            <a:r>
              <a:rPr lang="en-US" sz="1050">
                <a:solidFill>
                  <a:schemeClr val="bg2">
                    <a:lumMod val="50000"/>
                  </a:schemeClr>
                </a:solidFill>
                <a:latin typeface="Sakkal Majalla" panose="02000000000000000000" pitchFamily="2" charset="-78"/>
                <a:cs typeface="Sakkal Majalla" panose="02000000000000000000" pitchFamily="2" charset="-78"/>
              </a:rPr>
              <a:t>تركز على البعد الإداري أكثر من الطموح الريادي أو الأثر المجتمعي</a:t>
            </a:r>
            <a:endParaRPr lang="en-US" sz="1050" dirty="0">
              <a:solidFill>
                <a:schemeClr val="bg2">
                  <a:lumMod val="50000"/>
                </a:schemeClr>
              </a:solidFill>
              <a:latin typeface="Sakkal Majalla" panose="02000000000000000000" pitchFamily="2" charset="-78"/>
              <a:cs typeface="Sakkal Majalla" panose="02000000000000000000" pitchFamily="2" charset="-78"/>
            </a:endParaRPr>
          </a:p>
        </p:txBody>
      </p:sp>
      <p:sp>
        <p:nvSpPr>
          <p:cNvPr id="37" name="Cross 57">
            <a:extLst>
              <a:ext uri="{FF2B5EF4-FFF2-40B4-BE49-F238E27FC236}">
                <a16:creationId xmlns:a16="http://schemas.microsoft.com/office/drawing/2014/main" id="{82E7E98C-6B46-0A17-E252-4894E1058D3D}"/>
              </a:ext>
            </a:extLst>
          </p:cNvPr>
          <p:cNvSpPr/>
          <p:nvPr/>
        </p:nvSpPr>
        <p:spPr>
          <a:xfrm>
            <a:off x="5631204" y="2653587"/>
            <a:ext cx="98041" cy="95140"/>
          </a:xfrm>
          <a:prstGeom prst="plus">
            <a:avLst>
              <a:gd name="adj" fmla="val 39531"/>
            </a:avLst>
          </a:prstGeom>
          <a:solidFill>
            <a:srgbClr val="A8D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en-US" sz="1350" dirty="0">
              <a:solidFill>
                <a:srgbClr val="FFFFFF"/>
              </a:solidFill>
              <a:latin typeface="Tajawal" panose="00000500000000000000" pitchFamily="2" charset="-78"/>
              <a:cs typeface="Tajawal" panose="00000500000000000000" pitchFamily="2" charset="-78"/>
            </a:endParaRPr>
          </a:p>
        </p:txBody>
      </p:sp>
      <p:sp>
        <p:nvSpPr>
          <p:cNvPr id="38" name="Rectangle 58">
            <a:extLst>
              <a:ext uri="{FF2B5EF4-FFF2-40B4-BE49-F238E27FC236}">
                <a16:creationId xmlns:a16="http://schemas.microsoft.com/office/drawing/2014/main" id="{C047D9AF-7697-D152-DC6F-9A051DB4B43A}"/>
              </a:ext>
            </a:extLst>
          </p:cNvPr>
          <p:cNvSpPr/>
          <p:nvPr/>
        </p:nvSpPr>
        <p:spPr>
          <a:xfrm>
            <a:off x="5631204" y="3832086"/>
            <a:ext cx="98041" cy="26991"/>
          </a:xfrm>
          <a:prstGeom prst="rect">
            <a:avLst/>
          </a:prstGeom>
          <a:solidFill>
            <a:srgbClr val="C36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en-US" sz="1350" dirty="0">
              <a:solidFill>
                <a:schemeClr val="bg2">
                  <a:lumMod val="50000"/>
                </a:schemeClr>
              </a:solidFill>
              <a:latin typeface="Tajawal" panose="00000500000000000000" pitchFamily="2" charset="-78"/>
              <a:cs typeface="Tajawal" panose="00000500000000000000" pitchFamily="2" charset="-78"/>
            </a:endParaRPr>
          </a:p>
        </p:txBody>
      </p:sp>
      <p:sp>
        <p:nvSpPr>
          <p:cNvPr id="42" name="Rectangle: Rounded Corners 44">
            <a:extLst>
              <a:ext uri="{FF2B5EF4-FFF2-40B4-BE49-F238E27FC236}">
                <a16:creationId xmlns:a16="http://schemas.microsoft.com/office/drawing/2014/main" id="{A1579A94-81C0-23C2-DE49-4232FC2CCEFF}"/>
              </a:ext>
            </a:extLst>
          </p:cNvPr>
          <p:cNvSpPr/>
          <p:nvPr/>
        </p:nvSpPr>
        <p:spPr>
          <a:xfrm>
            <a:off x="658297" y="1217400"/>
            <a:ext cx="2548181" cy="902473"/>
          </a:xfrm>
          <a:prstGeom prst="roundRect">
            <a:avLst>
              <a:gd name="adj" fmla="val 7169"/>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tlCol="0" anchor="t"/>
          <a:lstStyle/>
          <a:p>
            <a:pPr algn="r" defTabSz="685595" rtl="1">
              <a:defRPr/>
            </a:pPr>
            <a:r>
              <a:rPr lang="en-US" sz="1350">
                <a:solidFill>
                  <a:schemeClr val="tx1"/>
                </a:solidFill>
                <a:latin typeface="Sakkal Majalla" panose="02000000000000000000" pitchFamily="2" charset="-78"/>
                <a:cs typeface="Sakkal Majalla" panose="02000000000000000000" pitchFamily="2" charset="-78"/>
              </a:rPr>
              <a:t>مجموعة استثمارية سعودية رائدة تمكّن وتنمّي وتصنع الاثر</a:t>
            </a:r>
            <a:endParaRPr lang="en-US" sz="1350" dirty="0">
              <a:solidFill>
                <a:schemeClr val="tx1"/>
              </a:solidFill>
              <a:latin typeface="Sakkal Majalla" panose="02000000000000000000" pitchFamily="2" charset="-78"/>
              <a:cs typeface="Sakkal Majalla" panose="02000000000000000000" pitchFamily="2" charset="-78"/>
            </a:endParaRPr>
          </a:p>
        </p:txBody>
      </p:sp>
      <p:sp>
        <p:nvSpPr>
          <p:cNvPr id="43" name="Rectangle: Rounded Corners 6">
            <a:extLst>
              <a:ext uri="{FF2B5EF4-FFF2-40B4-BE49-F238E27FC236}">
                <a16:creationId xmlns:a16="http://schemas.microsoft.com/office/drawing/2014/main" id="{B62D46F4-17CE-F6ED-962B-7887090E7483}"/>
              </a:ext>
            </a:extLst>
          </p:cNvPr>
          <p:cNvSpPr/>
          <p:nvPr/>
        </p:nvSpPr>
        <p:spPr>
          <a:xfrm>
            <a:off x="5937522" y="1217399"/>
            <a:ext cx="2548181" cy="902474"/>
          </a:xfrm>
          <a:prstGeom prst="roundRect">
            <a:avLst>
              <a:gd name="adj" fmla="val 9068"/>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tlCol="0" anchor="t"/>
          <a:lstStyle/>
          <a:p>
            <a:pPr algn="r" defTabSz="685595" rtl="1">
              <a:defRPr/>
            </a:pPr>
            <a:r>
              <a:rPr lang="en-US" sz="1350">
                <a:solidFill>
                  <a:schemeClr val="tx1"/>
                </a:solidFill>
                <a:latin typeface="Sakkal Majalla" panose="02000000000000000000" pitchFamily="2" charset="-78"/>
                <a:cs typeface="Sakkal Majalla" panose="02000000000000000000" pitchFamily="2" charset="-78"/>
              </a:rPr>
              <a:t>مجموعة استثمارية طموحة تعيد تعريف الريادة والاستدامة من خلال تحقيق الاثر</a:t>
            </a:r>
            <a:endParaRPr lang="en-US" sz="1350" dirty="0">
              <a:solidFill>
                <a:schemeClr val="tx1"/>
              </a:solidFill>
              <a:latin typeface="Sakkal Majalla" panose="02000000000000000000" pitchFamily="2" charset="-78"/>
              <a:cs typeface="Sakkal Majalla" panose="02000000000000000000" pitchFamily="2" charset="-78"/>
            </a:endParaRPr>
          </a:p>
        </p:txBody>
      </p:sp>
      <p:sp>
        <p:nvSpPr>
          <p:cNvPr id="44" name="Rectangle: Rounded Corners 28">
            <a:extLst>
              <a:ext uri="{FF2B5EF4-FFF2-40B4-BE49-F238E27FC236}">
                <a16:creationId xmlns:a16="http://schemas.microsoft.com/office/drawing/2014/main" id="{78FE08D6-95F4-98F1-6639-65F657B6DDBB}"/>
              </a:ext>
            </a:extLst>
          </p:cNvPr>
          <p:cNvSpPr/>
          <p:nvPr/>
        </p:nvSpPr>
        <p:spPr>
          <a:xfrm>
            <a:off x="3297910" y="1217400"/>
            <a:ext cx="2548181" cy="902473"/>
          </a:xfrm>
          <a:prstGeom prst="roundRect">
            <a:avLst>
              <a:gd name="adj" fmla="val 9068"/>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tlCol="0" anchor="t"/>
          <a:lstStyle/>
          <a:p>
            <a:pPr algn="r" defTabSz="685595" rtl="1">
              <a:defRPr/>
            </a:pPr>
            <a:r>
              <a:rPr lang="en-US" sz="1350" dirty="0" err="1">
                <a:solidFill>
                  <a:schemeClr val="tx1"/>
                </a:solidFill>
                <a:latin typeface="Sakkal Majalla" panose="02000000000000000000" pitchFamily="2" charset="-78"/>
                <a:cs typeface="Sakkal Majalla" panose="02000000000000000000" pitchFamily="2" charset="-78"/>
              </a:rPr>
              <a:t>مجموعة</a:t>
            </a:r>
            <a:r>
              <a:rPr lang="en-US" sz="1350" dirty="0">
                <a:solidFill>
                  <a:schemeClr val="tx1"/>
                </a:solidFill>
                <a:latin typeface="Sakkal Majalla" panose="02000000000000000000" pitchFamily="2" charset="-78"/>
                <a:cs typeface="Sakkal Majalla" panose="02000000000000000000" pitchFamily="2" charset="-78"/>
              </a:rPr>
              <a:t> </a:t>
            </a:r>
            <a:r>
              <a:rPr lang="en-US" sz="1350" dirty="0" err="1">
                <a:solidFill>
                  <a:schemeClr val="tx1"/>
                </a:solidFill>
                <a:latin typeface="Sakkal Majalla" panose="02000000000000000000" pitchFamily="2" charset="-78"/>
                <a:cs typeface="Sakkal Majalla" panose="02000000000000000000" pitchFamily="2" charset="-78"/>
              </a:rPr>
              <a:t>استثمارية</a:t>
            </a:r>
            <a:r>
              <a:rPr lang="en-US" sz="1350" dirty="0">
                <a:solidFill>
                  <a:schemeClr val="tx1"/>
                </a:solidFill>
                <a:latin typeface="Sakkal Majalla" panose="02000000000000000000" pitchFamily="2" charset="-78"/>
                <a:cs typeface="Sakkal Majalla" panose="02000000000000000000" pitchFamily="2" charset="-78"/>
              </a:rPr>
              <a:t> </a:t>
            </a:r>
            <a:r>
              <a:rPr lang="en-US" sz="1350" dirty="0" err="1">
                <a:solidFill>
                  <a:schemeClr val="tx1"/>
                </a:solidFill>
                <a:latin typeface="Sakkal Majalla" panose="02000000000000000000" pitchFamily="2" charset="-78"/>
                <a:cs typeface="Sakkal Majalla" panose="02000000000000000000" pitchFamily="2" charset="-78"/>
              </a:rPr>
              <a:t>رائدة</a:t>
            </a:r>
            <a:r>
              <a:rPr lang="en-US" sz="1350" dirty="0">
                <a:solidFill>
                  <a:schemeClr val="tx1"/>
                </a:solidFill>
                <a:latin typeface="Sakkal Majalla" panose="02000000000000000000" pitchFamily="2" charset="-78"/>
                <a:cs typeface="Sakkal Majalla" panose="02000000000000000000" pitchFamily="2" charset="-78"/>
              </a:rPr>
              <a:t> </a:t>
            </a:r>
            <a:r>
              <a:rPr lang="en-US" sz="1350" dirty="0" err="1">
                <a:solidFill>
                  <a:schemeClr val="tx1"/>
                </a:solidFill>
                <a:latin typeface="Sakkal Majalla" panose="02000000000000000000" pitchFamily="2" charset="-78"/>
                <a:cs typeface="Sakkal Majalla" panose="02000000000000000000" pitchFamily="2" charset="-78"/>
              </a:rPr>
              <a:t>ذات</a:t>
            </a:r>
            <a:r>
              <a:rPr lang="en-US" sz="1350" dirty="0">
                <a:solidFill>
                  <a:schemeClr val="tx1"/>
                </a:solidFill>
                <a:latin typeface="Sakkal Majalla" panose="02000000000000000000" pitchFamily="2" charset="-78"/>
                <a:cs typeface="Sakkal Majalla" panose="02000000000000000000" pitchFamily="2" charset="-78"/>
              </a:rPr>
              <a:t> </a:t>
            </a:r>
            <a:r>
              <a:rPr lang="en-US" sz="1350" dirty="0" err="1">
                <a:solidFill>
                  <a:schemeClr val="tx1"/>
                </a:solidFill>
                <a:latin typeface="Sakkal Majalla" panose="02000000000000000000" pitchFamily="2" charset="-78"/>
                <a:cs typeface="Sakkal Majalla" panose="02000000000000000000" pitchFamily="2" charset="-78"/>
              </a:rPr>
              <a:t>كفاءه</a:t>
            </a:r>
            <a:r>
              <a:rPr lang="en-US" sz="1350" dirty="0">
                <a:solidFill>
                  <a:schemeClr val="tx1"/>
                </a:solidFill>
                <a:latin typeface="Sakkal Majalla" panose="02000000000000000000" pitchFamily="2" charset="-78"/>
                <a:cs typeface="Sakkal Majalla" panose="02000000000000000000" pitchFamily="2" charset="-78"/>
              </a:rPr>
              <a:t> </a:t>
            </a:r>
            <a:r>
              <a:rPr lang="en-US" sz="1350" dirty="0" err="1">
                <a:solidFill>
                  <a:schemeClr val="tx1"/>
                </a:solidFill>
                <a:latin typeface="Sakkal Majalla" panose="02000000000000000000" pitchFamily="2" charset="-78"/>
                <a:cs typeface="Sakkal Majalla" panose="02000000000000000000" pitchFamily="2" charset="-78"/>
              </a:rPr>
              <a:t>تبني</a:t>
            </a:r>
            <a:r>
              <a:rPr lang="en-US" sz="1350" dirty="0">
                <a:solidFill>
                  <a:schemeClr val="tx1"/>
                </a:solidFill>
                <a:latin typeface="Sakkal Majalla" panose="02000000000000000000" pitchFamily="2" charset="-78"/>
                <a:cs typeface="Sakkal Majalla" panose="02000000000000000000" pitchFamily="2" charset="-78"/>
              </a:rPr>
              <a:t> </a:t>
            </a:r>
            <a:r>
              <a:rPr lang="en-US" sz="1350" dirty="0" err="1">
                <a:solidFill>
                  <a:schemeClr val="tx1"/>
                </a:solidFill>
                <a:latin typeface="Sakkal Majalla" panose="02000000000000000000" pitchFamily="2" charset="-78"/>
                <a:cs typeface="Sakkal Majalla" panose="02000000000000000000" pitchFamily="2" charset="-78"/>
              </a:rPr>
              <a:t>استدامة</a:t>
            </a:r>
            <a:r>
              <a:rPr lang="en-US" sz="1350" dirty="0">
                <a:solidFill>
                  <a:schemeClr val="tx1"/>
                </a:solidFill>
                <a:latin typeface="Sakkal Majalla" panose="02000000000000000000" pitchFamily="2" charset="-78"/>
                <a:cs typeface="Sakkal Majalla" panose="02000000000000000000" pitchFamily="2" charset="-78"/>
              </a:rPr>
              <a:t> </a:t>
            </a:r>
            <a:r>
              <a:rPr lang="en-US" sz="1350" dirty="0" err="1">
                <a:solidFill>
                  <a:schemeClr val="tx1"/>
                </a:solidFill>
                <a:latin typeface="Sakkal Majalla" panose="02000000000000000000" pitchFamily="2" charset="-78"/>
                <a:cs typeface="Sakkal Majalla" panose="02000000000000000000" pitchFamily="2" charset="-78"/>
              </a:rPr>
              <a:t>النمو</a:t>
            </a:r>
            <a:r>
              <a:rPr lang="en-US" sz="1350" dirty="0">
                <a:solidFill>
                  <a:schemeClr val="tx1"/>
                </a:solidFill>
                <a:latin typeface="Sakkal Majalla" panose="02000000000000000000" pitchFamily="2" charset="-78"/>
                <a:cs typeface="Sakkal Majalla" panose="02000000000000000000" pitchFamily="2" charset="-78"/>
              </a:rPr>
              <a:t> </a:t>
            </a:r>
            <a:r>
              <a:rPr lang="en-US" sz="1350" dirty="0" err="1">
                <a:solidFill>
                  <a:schemeClr val="tx1"/>
                </a:solidFill>
                <a:latin typeface="Sakkal Majalla" panose="02000000000000000000" pitchFamily="2" charset="-78"/>
                <a:cs typeface="Sakkal Majalla" panose="02000000000000000000" pitchFamily="2" charset="-78"/>
              </a:rPr>
              <a:t>في</a:t>
            </a:r>
            <a:r>
              <a:rPr lang="en-US" sz="1350" dirty="0">
                <a:solidFill>
                  <a:schemeClr val="tx1"/>
                </a:solidFill>
                <a:latin typeface="Sakkal Majalla" panose="02000000000000000000" pitchFamily="2" charset="-78"/>
                <a:cs typeface="Sakkal Majalla" panose="02000000000000000000" pitchFamily="2" charset="-78"/>
              </a:rPr>
              <a:t> </a:t>
            </a:r>
            <a:r>
              <a:rPr lang="en-US" sz="1350" dirty="0" err="1">
                <a:solidFill>
                  <a:schemeClr val="tx1"/>
                </a:solidFill>
                <a:latin typeface="Sakkal Majalla" panose="02000000000000000000" pitchFamily="2" charset="-78"/>
                <a:cs typeface="Sakkal Majalla" panose="02000000000000000000" pitchFamily="2" charset="-78"/>
              </a:rPr>
              <a:t>قطاعات</a:t>
            </a:r>
            <a:r>
              <a:rPr lang="en-US" sz="1350" dirty="0">
                <a:solidFill>
                  <a:schemeClr val="tx1"/>
                </a:solidFill>
                <a:latin typeface="Sakkal Majalla" panose="02000000000000000000" pitchFamily="2" charset="-78"/>
                <a:cs typeface="Sakkal Majalla" panose="02000000000000000000" pitchFamily="2" charset="-78"/>
              </a:rPr>
              <a:t> </a:t>
            </a:r>
            <a:r>
              <a:rPr lang="en-US" sz="1350" dirty="0" err="1">
                <a:solidFill>
                  <a:schemeClr val="tx1"/>
                </a:solidFill>
                <a:latin typeface="Sakkal Majalla" panose="02000000000000000000" pitchFamily="2" charset="-78"/>
                <a:cs typeface="Sakkal Majalla" panose="02000000000000000000" pitchFamily="2" charset="-78"/>
              </a:rPr>
              <a:t>واعدة</a:t>
            </a:r>
            <a:endParaRPr lang="en-US" sz="1350" dirty="0">
              <a:solidFill>
                <a:schemeClr val="tx1"/>
              </a:solidFill>
              <a:latin typeface="Sakkal Majalla" panose="02000000000000000000" pitchFamily="2" charset="-78"/>
              <a:cs typeface="Sakkal Majalla" panose="02000000000000000000" pitchFamily="2" charset="-78"/>
            </a:endParaRPr>
          </a:p>
        </p:txBody>
      </p:sp>
      <p:sp>
        <p:nvSpPr>
          <p:cNvPr id="45" name="Rectangle: Rounded Corners 19">
            <a:extLst>
              <a:ext uri="{FF2B5EF4-FFF2-40B4-BE49-F238E27FC236}">
                <a16:creationId xmlns:a16="http://schemas.microsoft.com/office/drawing/2014/main" id="{25DB891E-3DDE-2113-50F4-C3993671AEA9}"/>
              </a:ext>
            </a:extLst>
          </p:cNvPr>
          <p:cNvSpPr/>
          <p:nvPr/>
        </p:nvSpPr>
        <p:spPr>
          <a:xfrm>
            <a:off x="5937522" y="997875"/>
            <a:ext cx="2548181" cy="306915"/>
          </a:xfrm>
          <a:prstGeom prst="roundRect">
            <a:avLst/>
          </a:prstGeom>
          <a:solidFill>
            <a:srgbClr val="A9B3C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Ins="205727" rtlCol="0" anchor="ctr"/>
          <a:lstStyle/>
          <a:p>
            <a:pPr algn="r" defTabSz="685766">
              <a:defRPr/>
            </a:pPr>
            <a:r>
              <a:rPr lang="en-US" sz="1800" b="1">
                <a:solidFill>
                  <a:schemeClr val="accent1">
                    <a:lumMod val="50000"/>
                  </a:schemeClr>
                </a:solidFill>
                <a:latin typeface="Sakkal Majalla" panose="02000000000000000000" pitchFamily="2" charset="-78"/>
                <a:cs typeface="Sakkal Majalla" panose="02000000000000000000" pitchFamily="2" charset="-78"/>
              </a:rPr>
              <a:t>الخيار الرابع</a:t>
            </a:r>
            <a:endParaRPr lang="en-US" sz="1800" b="1" dirty="0">
              <a:solidFill>
                <a:schemeClr val="accent1">
                  <a:lumMod val="50000"/>
                </a:schemeClr>
              </a:solidFill>
              <a:latin typeface="Sakkal Majalla" panose="02000000000000000000" pitchFamily="2" charset="-78"/>
              <a:cs typeface="Sakkal Majalla" panose="02000000000000000000" pitchFamily="2" charset="-78"/>
            </a:endParaRPr>
          </a:p>
        </p:txBody>
      </p:sp>
      <p:sp>
        <p:nvSpPr>
          <p:cNvPr id="46" name="Rectangle: Rounded Corners 22">
            <a:extLst>
              <a:ext uri="{FF2B5EF4-FFF2-40B4-BE49-F238E27FC236}">
                <a16:creationId xmlns:a16="http://schemas.microsoft.com/office/drawing/2014/main" id="{5E2D6696-D308-3A9D-DEA8-F2659F993E6D}"/>
              </a:ext>
            </a:extLst>
          </p:cNvPr>
          <p:cNvSpPr/>
          <p:nvPr/>
        </p:nvSpPr>
        <p:spPr>
          <a:xfrm>
            <a:off x="3297910" y="997875"/>
            <a:ext cx="2548181" cy="306915"/>
          </a:xfrm>
          <a:prstGeom prst="roundRect">
            <a:avLst/>
          </a:prstGeom>
          <a:solidFill>
            <a:srgbClr val="A9B3C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Ins="205727" rtlCol="0" anchor="ctr"/>
          <a:lstStyle/>
          <a:p>
            <a:pPr algn="r" defTabSz="685766">
              <a:defRPr/>
            </a:pPr>
            <a:r>
              <a:rPr lang="en-US" sz="1800" b="1">
                <a:solidFill>
                  <a:schemeClr val="accent1">
                    <a:lumMod val="50000"/>
                  </a:schemeClr>
                </a:solidFill>
                <a:latin typeface="Sakkal Majalla" panose="02000000000000000000" pitchFamily="2" charset="-78"/>
                <a:cs typeface="Sakkal Majalla" panose="02000000000000000000" pitchFamily="2" charset="-78"/>
              </a:rPr>
              <a:t>الخيار الخامس</a:t>
            </a:r>
            <a:endParaRPr lang="en-US" sz="1800" b="1" dirty="0">
              <a:solidFill>
                <a:schemeClr val="accent1">
                  <a:lumMod val="50000"/>
                </a:schemeClr>
              </a:solidFill>
              <a:latin typeface="Sakkal Majalla" panose="02000000000000000000" pitchFamily="2" charset="-78"/>
              <a:cs typeface="Sakkal Majalla" panose="02000000000000000000" pitchFamily="2" charset="-78"/>
            </a:endParaRPr>
          </a:p>
        </p:txBody>
      </p:sp>
      <p:sp>
        <p:nvSpPr>
          <p:cNvPr id="47" name="Rectangle: Rounded Corners 23">
            <a:extLst>
              <a:ext uri="{FF2B5EF4-FFF2-40B4-BE49-F238E27FC236}">
                <a16:creationId xmlns:a16="http://schemas.microsoft.com/office/drawing/2014/main" id="{307B1153-08A2-36AC-7E50-928DF291EC65}"/>
              </a:ext>
            </a:extLst>
          </p:cNvPr>
          <p:cNvSpPr/>
          <p:nvPr/>
        </p:nvSpPr>
        <p:spPr>
          <a:xfrm>
            <a:off x="658297" y="997875"/>
            <a:ext cx="2548181" cy="306915"/>
          </a:xfrm>
          <a:prstGeom prst="roundRect">
            <a:avLst/>
          </a:prstGeom>
          <a:solidFill>
            <a:srgbClr val="A9B3C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Ins="205727" rtlCol="0" anchor="ctr"/>
          <a:lstStyle/>
          <a:p>
            <a:pPr algn="r" defTabSz="685766">
              <a:defRPr/>
            </a:pPr>
            <a:r>
              <a:rPr lang="en-US" sz="1800" b="1">
                <a:solidFill>
                  <a:schemeClr val="accent1">
                    <a:lumMod val="50000"/>
                  </a:schemeClr>
                </a:solidFill>
                <a:latin typeface="Sakkal Majalla" panose="02000000000000000000" pitchFamily="2" charset="-78"/>
                <a:cs typeface="Sakkal Majalla" panose="02000000000000000000" pitchFamily="2" charset="-78"/>
              </a:rPr>
              <a:t>الخيار السادس</a:t>
            </a:r>
            <a:endParaRPr lang="en-US" sz="1800" b="1" dirty="0">
              <a:solidFill>
                <a:schemeClr val="accent1">
                  <a:lumMod val="50000"/>
                </a:schemeClr>
              </a:solidFill>
              <a:latin typeface="Sakkal Majalla" panose="02000000000000000000" pitchFamily="2" charset="-78"/>
              <a:cs typeface="Sakkal Majalla" panose="02000000000000000000" pitchFamily="2" charset="-78"/>
            </a:endParaRPr>
          </a:p>
        </p:txBody>
      </p:sp>
      <p:sp>
        <p:nvSpPr>
          <p:cNvPr id="48" name="Rectangle: Rounded Corners 46">
            <a:extLst>
              <a:ext uri="{FF2B5EF4-FFF2-40B4-BE49-F238E27FC236}">
                <a16:creationId xmlns:a16="http://schemas.microsoft.com/office/drawing/2014/main" id="{CA400058-6341-0007-C2FF-055B758DA6D3}"/>
              </a:ext>
            </a:extLst>
          </p:cNvPr>
          <p:cNvSpPr/>
          <p:nvPr/>
        </p:nvSpPr>
        <p:spPr>
          <a:xfrm>
            <a:off x="658298" y="2171324"/>
            <a:ext cx="7827405" cy="306915"/>
          </a:xfrm>
          <a:prstGeom prst="roundRect">
            <a:avLst/>
          </a:prstGeom>
          <a:solidFill>
            <a:srgbClr val="173863"/>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Ins="205727" rtlCol="0" anchor="ctr"/>
          <a:lstStyle/>
          <a:p>
            <a:pPr algn="r" defTabSz="685766">
              <a:defRPr/>
            </a:pPr>
            <a:r>
              <a:rPr lang="en-US" sz="1800" b="1">
                <a:solidFill>
                  <a:schemeClr val="bg1"/>
                </a:solidFill>
                <a:latin typeface="Sakkal Majalla" panose="02000000000000000000" pitchFamily="2" charset="-78"/>
                <a:cs typeface="Sakkal Majalla" panose="02000000000000000000" pitchFamily="2" charset="-78"/>
              </a:rPr>
              <a:t>المقارنات</a:t>
            </a:r>
            <a:endParaRPr lang="en-US" sz="1800" b="1" dirty="0">
              <a:solidFill>
                <a:schemeClr val="bg1"/>
              </a:solidFill>
              <a:latin typeface="Sakkal Majalla" panose="02000000000000000000" pitchFamily="2" charset="-78"/>
              <a:cs typeface="Sakkal Majalla" panose="02000000000000000000" pitchFamily="2" charset="-78"/>
            </a:endParaRPr>
          </a:p>
        </p:txBody>
      </p:sp>
      <p:sp>
        <p:nvSpPr>
          <p:cNvPr id="5" name="Cross 60">
            <a:extLst>
              <a:ext uri="{FF2B5EF4-FFF2-40B4-BE49-F238E27FC236}">
                <a16:creationId xmlns:a16="http://schemas.microsoft.com/office/drawing/2014/main" id="{EC9F9CDB-A1BD-5FF0-ED92-3239DB68B7A8}"/>
              </a:ext>
            </a:extLst>
          </p:cNvPr>
          <p:cNvSpPr/>
          <p:nvPr/>
        </p:nvSpPr>
        <p:spPr>
          <a:xfrm>
            <a:off x="5631203" y="2973622"/>
            <a:ext cx="98041" cy="95140"/>
          </a:xfrm>
          <a:prstGeom prst="plus">
            <a:avLst>
              <a:gd name="adj" fmla="val 39531"/>
            </a:avLst>
          </a:prstGeom>
          <a:solidFill>
            <a:srgbClr val="A8D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en-US" sz="1350" dirty="0">
              <a:solidFill>
                <a:srgbClr val="FFFFFF"/>
              </a:solidFill>
              <a:latin typeface="Tajawal" panose="00000500000000000000" pitchFamily="2" charset="-78"/>
              <a:cs typeface="Tajawal" panose="00000500000000000000" pitchFamily="2" charset="-78"/>
            </a:endParaRPr>
          </a:p>
        </p:txBody>
      </p:sp>
    </p:spTree>
    <p:extLst>
      <p:ext uri="{BB962C8B-B14F-4D97-AF65-F5344CB8AC3E}">
        <p14:creationId xmlns:p14="http://schemas.microsoft.com/office/powerpoint/2010/main" val="11432572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F9E82-3004-EBF9-B4B7-D50EB5D5DB1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EBFB85-F119-F012-63D5-F5D7AC23DA07}"/>
              </a:ext>
            </a:extLst>
          </p:cNvPr>
          <p:cNvSpPr>
            <a:spLocks noGrp="1"/>
          </p:cNvSpPr>
          <p:nvPr>
            <p:ph type="sldNum" sz="quarter" idx="4"/>
          </p:nvPr>
        </p:nvSpPr>
        <p:spPr/>
        <p:txBody>
          <a:bodyPr/>
          <a:lstStyle/>
          <a:p>
            <a:fld id="{402EAA05-6333-46EE-AAC8-A5AD6A996142}" type="slidenum">
              <a:rPr lang="en-US" smtClean="0"/>
              <a:t>46</a:t>
            </a:fld>
            <a:endParaRPr lang="en-US" dirty="0"/>
          </a:p>
        </p:txBody>
      </p:sp>
      <p:sp>
        <p:nvSpPr>
          <p:cNvPr id="3" name="Title 1">
            <a:extLst>
              <a:ext uri="{FF2B5EF4-FFF2-40B4-BE49-F238E27FC236}">
                <a16:creationId xmlns:a16="http://schemas.microsoft.com/office/drawing/2014/main" id="{22675694-D75F-09D0-2336-E0305E7051E1}"/>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nSpc>
                <a:spcPct val="115000"/>
              </a:lnSpc>
              <a:spcAft>
                <a:spcPts val="300"/>
              </a:spcAft>
            </a:pPr>
            <a:r>
              <a:rPr lang="en-US" sz="1800" kern="100">
                <a:latin typeface="Aptos" panose="020B0004020202020204" pitchFamily="34" charset="0"/>
                <a:ea typeface="Aptos" panose="020B0004020202020204" pitchFamily="34" charset="0"/>
                <a:cs typeface="Sakkal Majalla" panose="02000000000000000000" pitchFamily="2" charset="-78"/>
              </a:rPr>
              <a:t>خيارات الرسالة (1\2)</a:t>
            </a:r>
            <a:endParaRPr lang="en-US" sz="1800" kern="100" dirty="0">
              <a:latin typeface="Aptos" panose="020B0004020202020204" pitchFamily="34" charset="0"/>
              <a:ea typeface="Aptos" panose="020B0004020202020204" pitchFamily="34" charset="0"/>
              <a:cs typeface="Sakkal Majalla" panose="02000000000000000000" pitchFamily="2" charset="-78"/>
            </a:endParaRPr>
          </a:p>
        </p:txBody>
      </p:sp>
      <p:sp>
        <p:nvSpPr>
          <p:cNvPr id="4" name="Rectangle 3">
            <a:extLst>
              <a:ext uri="{FF2B5EF4-FFF2-40B4-BE49-F238E27FC236}">
                <a16:creationId xmlns:a16="http://schemas.microsoft.com/office/drawing/2014/main" id="{C7E1945E-F9BB-B465-6F03-0EBF0442E2A4}"/>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algn="r" rtl="1"/>
            <a:endParaRPr lang="en-US" sz="253" dirty="0"/>
          </a:p>
        </p:txBody>
      </p:sp>
      <p:sp>
        <p:nvSpPr>
          <p:cNvPr id="17" name="Rectangle: Rounded Corners 63">
            <a:extLst>
              <a:ext uri="{FF2B5EF4-FFF2-40B4-BE49-F238E27FC236}">
                <a16:creationId xmlns:a16="http://schemas.microsoft.com/office/drawing/2014/main" id="{34D1D1D5-0E41-B5DD-79B0-07048697B304}"/>
              </a:ext>
            </a:extLst>
          </p:cNvPr>
          <p:cNvSpPr/>
          <p:nvPr/>
        </p:nvSpPr>
        <p:spPr>
          <a:xfrm>
            <a:off x="658297" y="2407596"/>
            <a:ext cx="2548181" cy="1239111"/>
          </a:xfrm>
          <a:prstGeom prst="roundRect">
            <a:avLst>
              <a:gd name="adj" fmla="val 3350"/>
            </a:avLst>
          </a:prstGeom>
          <a:solidFill>
            <a:srgbClr val="E2E6EE"/>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Ins="137151" rtlCol="0" anchor="t"/>
          <a:lstStyle/>
          <a:p>
            <a:pPr marL="214302" indent="-214302" algn="r" defTabSz="685595" rtl="1">
              <a:buSzPct val="50000"/>
              <a:buFont typeface="Arial" panose="020B0604020202020204" pitchFamily="34" charset="0"/>
              <a:buChar char="•"/>
              <a:defRPr/>
            </a:pPr>
            <a:r>
              <a:rPr lang="en-US" sz="1050" dirty="0" err="1">
                <a:solidFill>
                  <a:prstClr val="black"/>
                </a:solidFill>
                <a:latin typeface="Sakkal Majalla" panose="02000000000000000000" pitchFamily="2" charset="-78"/>
                <a:cs typeface="Sakkal Majalla" panose="02000000000000000000" pitchFamily="2" charset="-78"/>
              </a:rPr>
              <a:t>الرسالة</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توازن</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بين</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الهدف</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المالي</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تحقيق</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عوائد</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مستدامة</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والهدف</a:t>
            </a:r>
            <a:r>
              <a:rPr lang="en-US" sz="1050" dirty="0">
                <a:solidFill>
                  <a:prstClr val="black"/>
                </a:solidFill>
                <a:latin typeface="Sakkal Majalla" panose="02000000000000000000" pitchFamily="2" charset="-78"/>
                <a:cs typeface="Sakkal Majalla" panose="02000000000000000000" pitchFamily="2" charset="-78"/>
              </a:rPr>
              <a:t> الاستراتيجي "</a:t>
            </a:r>
            <a:r>
              <a:rPr lang="en-US" sz="1050" dirty="0" err="1">
                <a:solidFill>
                  <a:prstClr val="black"/>
                </a:solidFill>
                <a:latin typeface="Sakkal Majalla" panose="02000000000000000000" pitchFamily="2" charset="-78"/>
                <a:cs typeface="Sakkal Majalla" panose="02000000000000000000" pitchFamily="2" charset="-78"/>
              </a:rPr>
              <a:t>بناء</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علامة</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تجارية</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قوية</a:t>
            </a:r>
            <a:r>
              <a:rPr lang="en-US" sz="1050" dirty="0">
                <a:solidFill>
                  <a:prstClr val="black"/>
                </a:solidFill>
                <a:latin typeface="Sakkal Majalla" panose="02000000000000000000" pitchFamily="2" charset="-78"/>
                <a:cs typeface="Sakkal Majalla" panose="02000000000000000000" pitchFamily="2" charset="-78"/>
              </a:rPr>
              <a:t>"</a:t>
            </a:r>
          </a:p>
          <a:p>
            <a:pPr marL="214302" indent="-214302" algn="r" defTabSz="685595" rtl="1">
              <a:buSzPct val="50000"/>
              <a:buFont typeface="Arial" panose="020B0604020202020204" pitchFamily="34" charset="0"/>
              <a:buChar char="•"/>
              <a:defRPr/>
            </a:pPr>
            <a:r>
              <a:rPr lang="en-US" sz="1050" dirty="0" err="1">
                <a:solidFill>
                  <a:prstClr val="black"/>
                </a:solidFill>
                <a:latin typeface="Sakkal Majalla" panose="02000000000000000000" pitchFamily="2" charset="-78"/>
                <a:cs typeface="Sakkal Majalla" panose="02000000000000000000" pitchFamily="2" charset="-78"/>
              </a:rPr>
              <a:t>التنوع</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هنا</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ليس</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مجرد</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هدف</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بحد</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ذاته</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بل</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هو</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وسيلة</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لتحقيق</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عوائد</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مستدامة</a:t>
            </a:r>
            <a:r>
              <a:rPr lang="en-US" sz="1050" dirty="0">
                <a:solidFill>
                  <a:prstClr val="black"/>
                </a:solidFill>
                <a:latin typeface="Sakkal Majalla" panose="02000000000000000000" pitchFamily="2" charset="-78"/>
                <a:cs typeface="Sakkal Majalla" panose="02000000000000000000" pitchFamily="2" charset="-78"/>
              </a:rPr>
              <a:t>"</a:t>
            </a:r>
          </a:p>
          <a:p>
            <a:pPr marL="214302" indent="-214302" algn="r" defTabSz="685595" rtl="1">
              <a:buSzPct val="50000"/>
              <a:buFont typeface="Arial" panose="020B0604020202020204" pitchFamily="34" charset="0"/>
              <a:buChar char="•"/>
              <a:defRPr/>
            </a:pPr>
            <a:endParaRPr lang="en-US" sz="1050" b="1" dirty="0">
              <a:solidFill>
                <a:prstClr val="black"/>
              </a:solidFill>
              <a:latin typeface="Sakkal Majalla" panose="02000000000000000000" pitchFamily="2" charset="-78"/>
              <a:cs typeface="Sakkal Majalla" panose="02000000000000000000" pitchFamily="2" charset="-78"/>
            </a:endParaRPr>
          </a:p>
        </p:txBody>
      </p:sp>
      <p:sp>
        <p:nvSpPr>
          <p:cNvPr id="20" name="Rectangle: Rounded Corners 64">
            <a:extLst>
              <a:ext uri="{FF2B5EF4-FFF2-40B4-BE49-F238E27FC236}">
                <a16:creationId xmlns:a16="http://schemas.microsoft.com/office/drawing/2014/main" id="{43D2E53E-705D-CB02-40E4-CE66E7000864}"/>
              </a:ext>
            </a:extLst>
          </p:cNvPr>
          <p:cNvSpPr/>
          <p:nvPr/>
        </p:nvSpPr>
        <p:spPr>
          <a:xfrm>
            <a:off x="658297" y="3687418"/>
            <a:ext cx="2548181" cy="782342"/>
          </a:xfrm>
          <a:prstGeom prst="roundRect">
            <a:avLst>
              <a:gd name="adj" fmla="val 3350"/>
            </a:avLst>
          </a:prstGeom>
          <a:solidFill>
            <a:srgbClr val="E2E6EE"/>
          </a:solidFill>
          <a:ln>
            <a:noFill/>
          </a:ln>
        </p:spPr>
        <p:style>
          <a:lnRef idx="2">
            <a:schemeClr val="accent1">
              <a:shade val="50000"/>
            </a:schemeClr>
          </a:lnRef>
          <a:fillRef idx="1">
            <a:schemeClr val="accent1"/>
          </a:fillRef>
          <a:effectRef idx="0">
            <a:schemeClr val="accent1"/>
          </a:effectRef>
          <a:fontRef idx="minor">
            <a:schemeClr val="lt1"/>
          </a:fontRef>
        </p:style>
        <p:txBody>
          <a:bodyPr tIns="68576" rIns="137151" rtlCol="0" anchor="t"/>
          <a:lstStyle/>
          <a:p>
            <a:pPr marL="214302" indent="-214302" algn="r" defTabSz="685595" rtl="1">
              <a:buSzPct val="50000"/>
              <a:buFont typeface="Arial" panose="020B0604020202020204" pitchFamily="34" charset="0"/>
              <a:buChar char="•"/>
              <a:defRPr/>
            </a:pPr>
            <a:r>
              <a:rPr lang="en-US" sz="1050" dirty="0" err="1">
                <a:solidFill>
                  <a:schemeClr val="bg2">
                    <a:lumMod val="50000"/>
                  </a:schemeClr>
                </a:solidFill>
                <a:latin typeface="Sakkal Majalla" panose="02000000000000000000" pitchFamily="2" charset="-78"/>
                <a:cs typeface="Sakkal Majalla" panose="02000000000000000000" pitchFamily="2" charset="-78"/>
              </a:rPr>
              <a:t>قد</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يُنظر</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إلى</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عبارة</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تواكب</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مكانتنا</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كنوع</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من</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المبالغة</a:t>
            </a:r>
            <a:r>
              <a:rPr lang="en-US" sz="1050" dirty="0">
                <a:solidFill>
                  <a:schemeClr val="bg2">
                    <a:lumMod val="50000"/>
                  </a:schemeClr>
                </a:solidFill>
                <a:latin typeface="Sakkal Majalla" panose="02000000000000000000" pitchFamily="2" charset="-78"/>
                <a:cs typeface="Sakkal Majalla" panose="02000000000000000000" pitchFamily="2" charset="-78"/>
              </a:rPr>
              <a:t> في </a:t>
            </a:r>
            <a:r>
              <a:rPr lang="en-US" sz="1050" dirty="0" err="1">
                <a:solidFill>
                  <a:schemeClr val="bg2">
                    <a:lumMod val="50000"/>
                  </a:schemeClr>
                </a:solidFill>
                <a:latin typeface="Sakkal Majalla" panose="02000000000000000000" pitchFamily="2" charset="-78"/>
                <a:cs typeface="Sakkal Majalla" panose="02000000000000000000" pitchFamily="2" charset="-78"/>
              </a:rPr>
              <a:t>تقدير</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الذات</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أو</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التفاخر</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بدلاً</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من</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التركيز</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على</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القيمة</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التي</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تُنشئها</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للآخرين</a:t>
            </a:r>
            <a:endParaRPr lang="en-US" sz="1050" dirty="0">
              <a:solidFill>
                <a:schemeClr val="bg2">
                  <a:lumMod val="50000"/>
                </a:schemeClr>
              </a:solidFill>
              <a:latin typeface="Sakkal Majalla" panose="02000000000000000000" pitchFamily="2" charset="-78"/>
              <a:cs typeface="Sakkal Majalla" panose="02000000000000000000" pitchFamily="2" charset="-78"/>
            </a:endParaRPr>
          </a:p>
          <a:p>
            <a:pPr marL="214302" indent="-214302" algn="r" defTabSz="685595" rtl="1">
              <a:buSzPct val="50000"/>
              <a:buFont typeface="Arial" panose="020B0604020202020204" pitchFamily="34" charset="0"/>
              <a:buChar char="•"/>
              <a:defRPr/>
            </a:pPr>
            <a:endParaRPr lang="en-US" sz="1050" dirty="0">
              <a:solidFill>
                <a:schemeClr val="bg2">
                  <a:lumMod val="50000"/>
                </a:schemeClr>
              </a:solidFill>
              <a:latin typeface="Sakkal Majalla" panose="02000000000000000000" pitchFamily="2" charset="-78"/>
              <a:cs typeface="Sakkal Majalla" panose="02000000000000000000" pitchFamily="2" charset="-78"/>
            </a:endParaRPr>
          </a:p>
          <a:p>
            <a:pPr marL="214302" indent="-214302" algn="r" defTabSz="685595" rtl="1">
              <a:buSzPct val="50000"/>
              <a:buFont typeface="Arial" panose="020B0604020202020204" pitchFamily="34" charset="0"/>
              <a:buChar char="•"/>
              <a:defRPr/>
            </a:pPr>
            <a:endParaRPr lang="en-US" sz="1050" dirty="0">
              <a:solidFill>
                <a:schemeClr val="bg2">
                  <a:lumMod val="50000"/>
                </a:schemeClr>
              </a:solidFill>
              <a:latin typeface="Sakkal Majalla" panose="02000000000000000000" pitchFamily="2" charset="-78"/>
              <a:cs typeface="Sakkal Majalla" panose="02000000000000000000" pitchFamily="2" charset="-78"/>
            </a:endParaRPr>
          </a:p>
        </p:txBody>
      </p:sp>
      <p:sp>
        <p:nvSpPr>
          <p:cNvPr id="21" name="Cross 65">
            <a:extLst>
              <a:ext uri="{FF2B5EF4-FFF2-40B4-BE49-F238E27FC236}">
                <a16:creationId xmlns:a16="http://schemas.microsoft.com/office/drawing/2014/main" id="{81EEB9D9-FB55-4513-946C-E917CF178841}"/>
              </a:ext>
            </a:extLst>
          </p:cNvPr>
          <p:cNvSpPr/>
          <p:nvPr/>
        </p:nvSpPr>
        <p:spPr>
          <a:xfrm>
            <a:off x="2991592" y="2653587"/>
            <a:ext cx="98041" cy="95140"/>
          </a:xfrm>
          <a:prstGeom prst="plus">
            <a:avLst>
              <a:gd name="adj" fmla="val 39531"/>
            </a:avLst>
          </a:prstGeom>
          <a:solidFill>
            <a:srgbClr val="A8D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en-US" sz="1350" dirty="0">
              <a:solidFill>
                <a:srgbClr val="FFFFFF"/>
              </a:solidFill>
              <a:latin typeface="Tajawal" panose="00000500000000000000" pitchFamily="2" charset="-78"/>
              <a:cs typeface="Tajawal" panose="00000500000000000000" pitchFamily="2" charset="-78"/>
            </a:endParaRPr>
          </a:p>
        </p:txBody>
      </p:sp>
      <p:sp>
        <p:nvSpPr>
          <p:cNvPr id="23" name="Rectangle 66">
            <a:extLst>
              <a:ext uri="{FF2B5EF4-FFF2-40B4-BE49-F238E27FC236}">
                <a16:creationId xmlns:a16="http://schemas.microsoft.com/office/drawing/2014/main" id="{D32A22B1-6820-E6EE-99B9-B5E7DDAC344F}"/>
              </a:ext>
            </a:extLst>
          </p:cNvPr>
          <p:cNvSpPr/>
          <p:nvPr/>
        </p:nvSpPr>
        <p:spPr>
          <a:xfrm>
            <a:off x="2991592" y="3832086"/>
            <a:ext cx="98041" cy="26991"/>
          </a:xfrm>
          <a:prstGeom prst="rect">
            <a:avLst/>
          </a:prstGeom>
          <a:solidFill>
            <a:srgbClr val="C36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en-US" sz="1350" dirty="0">
              <a:solidFill>
                <a:schemeClr val="bg2">
                  <a:lumMod val="50000"/>
                </a:schemeClr>
              </a:solidFill>
              <a:latin typeface="Tajawal" panose="00000500000000000000" pitchFamily="2" charset="-78"/>
              <a:cs typeface="Tajawal" panose="00000500000000000000" pitchFamily="2" charset="-78"/>
            </a:endParaRPr>
          </a:p>
        </p:txBody>
      </p:sp>
      <p:sp>
        <p:nvSpPr>
          <p:cNvPr id="25" name="Cross 68">
            <a:extLst>
              <a:ext uri="{FF2B5EF4-FFF2-40B4-BE49-F238E27FC236}">
                <a16:creationId xmlns:a16="http://schemas.microsoft.com/office/drawing/2014/main" id="{58D8CDDC-72B7-8203-BE11-DE218FB4B86C}"/>
              </a:ext>
            </a:extLst>
          </p:cNvPr>
          <p:cNvSpPr/>
          <p:nvPr/>
        </p:nvSpPr>
        <p:spPr>
          <a:xfrm>
            <a:off x="2991592" y="2975514"/>
            <a:ext cx="98041" cy="95140"/>
          </a:xfrm>
          <a:prstGeom prst="plus">
            <a:avLst>
              <a:gd name="adj" fmla="val 39531"/>
            </a:avLst>
          </a:prstGeom>
          <a:solidFill>
            <a:srgbClr val="A8D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en-US" sz="1350" dirty="0">
              <a:solidFill>
                <a:srgbClr val="FFFFFF"/>
              </a:solidFill>
              <a:latin typeface="Tajawal" panose="00000500000000000000" pitchFamily="2" charset="-78"/>
              <a:cs typeface="Tajawal" panose="00000500000000000000" pitchFamily="2" charset="-78"/>
            </a:endParaRPr>
          </a:p>
        </p:txBody>
      </p:sp>
      <p:sp>
        <p:nvSpPr>
          <p:cNvPr id="26" name="Rectangle: Rounded Corners 48">
            <a:extLst>
              <a:ext uri="{FF2B5EF4-FFF2-40B4-BE49-F238E27FC236}">
                <a16:creationId xmlns:a16="http://schemas.microsoft.com/office/drawing/2014/main" id="{8768359E-D3DA-E227-B73F-F29B8B4D8209}"/>
              </a:ext>
            </a:extLst>
          </p:cNvPr>
          <p:cNvSpPr/>
          <p:nvPr/>
        </p:nvSpPr>
        <p:spPr>
          <a:xfrm>
            <a:off x="5937522" y="2407596"/>
            <a:ext cx="2548182" cy="1239111"/>
          </a:xfrm>
          <a:prstGeom prst="roundRect">
            <a:avLst>
              <a:gd name="adj" fmla="val 3350"/>
            </a:avLst>
          </a:prstGeom>
          <a:solidFill>
            <a:srgbClr val="E2E6EE"/>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Ins="137151" rtlCol="0" anchor="t"/>
          <a:lstStyle/>
          <a:p>
            <a:pPr marL="214302" indent="-214302" algn="r" defTabSz="685595" rtl="1">
              <a:buSzPct val="50000"/>
              <a:buFont typeface="Arial" panose="020B0604020202020204" pitchFamily="34" charset="0"/>
              <a:buChar char="•"/>
              <a:defRPr/>
            </a:pPr>
            <a:r>
              <a:rPr lang="en-US" sz="1050" dirty="0" err="1">
                <a:solidFill>
                  <a:prstClr val="black"/>
                </a:solidFill>
                <a:latin typeface="Sakkal Majalla" panose="02000000000000000000" pitchFamily="2" charset="-78"/>
                <a:cs typeface="Sakkal Majalla" panose="02000000000000000000" pitchFamily="2" charset="-78"/>
              </a:rPr>
              <a:t>صياغة</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واضحة</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واضحة</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ومباشرة</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وتوضح</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ما</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تفعله</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الشركة</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وأهدافها</a:t>
            </a:r>
            <a:r>
              <a:rPr lang="en-US" sz="1050" dirty="0">
                <a:solidFill>
                  <a:prstClr val="black"/>
                </a:solidFill>
                <a:latin typeface="Sakkal Majalla" panose="02000000000000000000" pitchFamily="2" charset="-78"/>
                <a:cs typeface="Sakkal Majalla" panose="02000000000000000000" pitchFamily="2" charset="-78"/>
              </a:rPr>
              <a:t> </a:t>
            </a:r>
          </a:p>
          <a:p>
            <a:pPr marL="214302" indent="-214302" algn="r" defTabSz="685595" rtl="1">
              <a:buSzPct val="50000"/>
              <a:buFont typeface="Arial" panose="020B0604020202020204" pitchFamily="34" charset="0"/>
              <a:buChar char="•"/>
              <a:defRPr/>
            </a:pPr>
            <a:r>
              <a:rPr lang="en-US" sz="1050" dirty="0" err="1">
                <a:solidFill>
                  <a:prstClr val="black"/>
                </a:solidFill>
                <a:latin typeface="Sakkal Majalla" panose="02000000000000000000" pitchFamily="2" charset="-78"/>
                <a:cs typeface="Sakkal Majalla" panose="02000000000000000000" pitchFamily="2" charset="-78"/>
              </a:rPr>
              <a:t>التركيز</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على</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النمو</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المستدام</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والأهداف</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طويلة</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المدى</a:t>
            </a:r>
            <a:endParaRPr lang="en-US" sz="1050" dirty="0">
              <a:solidFill>
                <a:prstClr val="black"/>
              </a:solidFill>
              <a:latin typeface="Sakkal Majalla" panose="02000000000000000000" pitchFamily="2" charset="-78"/>
              <a:cs typeface="Sakkal Majalla" panose="02000000000000000000" pitchFamily="2" charset="-78"/>
            </a:endParaRPr>
          </a:p>
          <a:p>
            <a:pPr marL="214302" indent="-214302" algn="r" defTabSz="685595" rtl="1">
              <a:buSzPct val="50000"/>
              <a:buFont typeface="Arial" panose="020B0604020202020204" pitchFamily="34" charset="0"/>
              <a:buChar char="•"/>
              <a:defRPr/>
            </a:pPr>
            <a:r>
              <a:rPr lang="en-US" sz="1050" dirty="0" err="1">
                <a:solidFill>
                  <a:prstClr val="black"/>
                </a:solidFill>
                <a:latin typeface="Sakkal Majalla" panose="02000000000000000000" pitchFamily="2" charset="-78"/>
                <a:cs typeface="Sakkal Majalla" panose="02000000000000000000" pitchFamily="2" charset="-78"/>
              </a:rPr>
              <a:t>استخدام</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عبارة</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تعكس</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قوة</a:t>
            </a:r>
            <a:r>
              <a:rPr lang="en-US" sz="1050" dirty="0">
                <a:solidFill>
                  <a:prstClr val="black"/>
                </a:solidFill>
                <a:latin typeface="Sakkal Majalla" panose="02000000000000000000" pitchFamily="2" charset="-78"/>
                <a:cs typeface="Sakkal Majalla" panose="02000000000000000000" pitchFamily="2" charset="-78"/>
              </a:rPr>
              <a:t> المجموعة“   </a:t>
            </a:r>
            <a:r>
              <a:rPr lang="en-US" sz="1050" dirty="0" err="1">
                <a:solidFill>
                  <a:prstClr val="black"/>
                </a:solidFill>
                <a:latin typeface="Sakkal Majalla" panose="02000000000000000000" pitchFamily="2" charset="-78"/>
                <a:cs typeface="Sakkal Majalla" panose="02000000000000000000" pitchFamily="2" charset="-78"/>
              </a:rPr>
              <a:t>تعزز</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الثقة</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لدى</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الملاك</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والموظفين</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والمستثمرين</a:t>
            </a:r>
            <a:endParaRPr lang="en-US" sz="1050" dirty="0">
              <a:solidFill>
                <a:prstClr val="black"/>
              </a:solidFill>
              <a:latin typeface="Sakkal Majalla" panose="02000000000000000000" pitchFamily="2" charset="-78"/>
              <a:cs typeface="Sakkal Majalla" panose="02000000000000000000" pitchFamily="2" charset="-78"/>
            </a:endParaRPr>
          </a:p>
        </p:txBody>
      </p:sp>
      <p:sp>
        <p:nvSpPr>
          <p:cNvPr id="27" name="Rectangle: Rounded Corners 50">
            <a:extLst>
              <a:ext uri="{FF2B5EF4-FFF2-40B4-BE49-F238E27FC236}">
                <a16:creationId xmlns:a16="http://schemas.microsoft.com/office/drawing/2014/main" id="{DAD5F348-A1A6-FE72-90F7-BDCB89FB327C}"/>
              </a:ext>
            </a:extLst>
          </p:cNvPr>
          <p:cNvSpPr/>
          <p:nvPr/>
        </p:nvSpPr>
        <p:spPr>
          <a:xfrm>
            <a:off x="5937522" y="3687418"/>
            <a:ext cx="2548181" cy="782342"/>
          </a:xfrm>
          <a:prstGeom prst="roundRect">
            <a:avLst>
              <a:gd name="adj" fmla="val 3350"/>
            </a:avLst>
          </a:prstGeom>
          <a:solidFill>
            <a:srgbClr val="E2E6EE"/>
          </a:solidFill>
          <a:ln>
            <a:noFill/>
          </a:ln>
        </p:spPr>
        <p:style>
          <a:lnRef idx="2">
            <a:schemeClr val="accent1">
              <a:shade val="50000"/>
            </a:schemeClr>
          </a:lnRef>
          <a:fillRef idx="1">
            <a:schemeClr val="accent1"/>
          </a:fillRef>
          <a:effectRef idx="0">
            <a:schemeClr val="accent1"/>
          </a:effectRef>
          <a:fontRef idx="minor">
            <a:schemeClr val="lt1"/>
          </a:fontRef>
        </p:style>
        <p:txBody>
          <a:bodyPr tIns="68576" rIns="137151" rtlCol="0" anchor="t"/>
          <a:lstStyle/>
          <a:p>
            <a:pPr marL="214302" indent="-214302" algn="r" defTabSz="685595" rtl="1">
              <a:buSzPct val="50000"/>
              <a:buFont typeface="Arial" panose="020B0604020202020204" pitchFamily="34" charset="0"/>
              <a:buChar char="•"/>
              <a:defRPr/>
            </a:pPr>
            <a:r>
              <a:rPr lang="en-US" sz="1050">
                <a:solidFill>
                  <a:schemeClr val="bg2">
                    <a:lumMod val="50000"/>
                  </a:schemeClr>
                </a:solidFill>
                <a:latin typeface="Sakkal Majalla" panose="02000000000000000000" pitchFamily="2" charset="-78"/>
                <a:cs typeface="Sakkal Majalla" panose="02000000000000000000" pitchFamily="2" charset="-78"/>
              </a:rPr>
              <a:t>العمومية حيث أن استخدام عبارات مثل "قطاعات استراتيجية ومتنوعة" و"خلق قيمة طويلة المدى" مستخدمة بشكل واسع وقد لا تميز الشركة</a:t>
            </a:r>
            <a:endParaRPr lang="en-US" sz="1050" dirty="0">
              <a:solidFill>
                <a:schemeClr val="bg2">
                  <a:lumMod val="50000"/>
                </a:schemeClr>
              </a:solidFill>
              <a:latin typeface="Sakkal Majalla" panose="02000000000000000000" pitchFamily="2" charset="-78"/>
              <a:cs typeface="Sakkal Majalla" panose="02000000000000000000" pitchFamily="2" charset="-78"/>
            </a:endParaRPr>
          </a:p>
        </p:txBody>
      </p:sp>
      <p:sp>
        <p:nvSpPr>
          <p:cNvPr id="28" name="Cross 21">
            <a:extLst>
              <a:ext uri="{FF2B5EF4-FFF2-40B4-BE49-F238E27FC236}">
                <a16:creationId xmlns:a16="http://schemas.microsoft.com/office/drawing/2014/main" id="{D47CB976-DEFE-EEEC-8A8F-1DC9463FCAC8}"/>
              </a:ext>
            </a:extLst>
          </p:cNvPr>
          <p:cNvSpPr/>
          <p:nvPr/>
        </p:nvSpPr>
        <p:spPr>
          <a:xfrm>
            <a:off x="8270817" y="2656028"/>
            <a:ext cx="98041" cy="95140"/>
          </a:xfrm>
          <a:prstGeom prst="plus">
            <a:avLst>
              <a:gd name="adj" fmla="val 39531"/>
            </a:avLst>
          </a:prstGeom>
          <a:solidFill>
            <a:srgbClr val="A8D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en-US" sz="1350" dirty="0">
              <a:solidFill>
                <a:srgbClr val="FFFFFF"/>
              </a:solidFill>
              <a:latin typeface="Tajawal" panose="00000500000000000000" pitchFamily="2" charset="-78"/>
              <a:cs typeface="Tajawal" panose="00000500000000000000" pitchFamily="2" charset="-78"/>
            </a:endParaRPr>
          </a:p>
        </p:txBody>
      </p:sp>
      <p:sp>
        <p:nvSpPr>
          <p:cNvPr id="29" name="Rectangle 41">
            <a:extLst>
              <a:ext uri="{FF2B5EF4-FFF2-40B4-BE49-F238E27FC236}">
                <a16:creationId xmlns:a16="http://schemas.microsoft.com/office/drawing/2014/main" id="{0F6B7469-A64F-0D9A-4E17-FB3B4B5CB348}"/>
              </a:ext>
            </a:extLst>
          </p:cNvPr>
          <p:cNvSpPr/>
          <p:nvPr/>
        </p:nvSpPr>
        <p:spPr>
          <a:xfrm>
            <a:off x="8270817" y="3832086"/>
            <a:ext cx="98041" cy="26991"/>
          </a:xfrm>
          <a:prstGeom prst="rect">
            <a:avLst/>
          </a:prstGeom>
          <a:solidFill>
            <a:srgbClr val="C36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en-US" sz="1350" dirty="0">
              <a:solidFill>
                <a:schemeClr val="bg2">
                  <a:lumMod val="50000"/>
                </a:schemeClr>
              </a:solidFill>
              <a:latin typeface="Tajawal" panose="00000500000000000000" pitchFamily="2" charset="-78"/>
              <a:cs typeface="Tajawal" panose="00000500000000000000" pitchFamily="2" charset="-78"/>
            </a:endParaRPr>
          </a:p>
        </p:txBody>
      </p:sp>
      <p:sp>
        <p:nvSpPr>
          <p:cNvPr id="31" name="Cross 51">
            <a:extLst>
              <a:ext uri="{FF2B5EF4-FFF2-40B4-BE49-F238E27FC236}">
                <a16:creationId xmlns:a16="http://schemas.microsoft.com/office/drawing/2014/main" id="{6DEA6A78-D034-F31E-9925-4150905932C2}"/>
              </a:ext>
            </a:extLst>
          </p:cNvPr>
          <p:cNvSpPr/>
          <p:nvPr/>
        </p:nvSpPr>
        <p:spPr>
          <a:xfrm>
            <a:off x="8270817" y="2969307"/>
            <a:ext cx="98041" cy="95140"/>
          </a:xfrm>
          <a:prstGeom prst="plus">
            <a:avLst>
              <a:gd name="adj" fmla="val 39531"/>
            </a:avLst>
          </a:prstGeom>
          <a:solidFill>
            <a:srgbClr val="A8D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en-US" sz="1350" dirty="0">
              <a:solidFill>
                <a:srgbClr val="FFFFFF"/>
              </a:solidFill>
              <a:latin typeface="Tajawal" panose="00000500000000000000" pitchFamily="2" charset="-78"/>
              <a:cs typeface="Tajawal" panose="00000500000000000000" pitchFamily="2" charset="-78"/>
            </a:endParaRPr>
          </a:p>
        </p:txBody>
      </p:sp>
      <p:sp>
        <p:nvSpPr>
          <p:cNvPr id="32" name="Cross 52">
            <a:extLst>
              <a:ext uri="{FF2B5EF4-FFF2-40B4-BE49-F238E27FC236}">
                <a16:creationId xmlns:a16="http://schemas.microsoft.com/office/drawing/2014/main" id="{D13A2F5F-F85C-CB00-5D67-ECDCB9B84B64}"/>
              </a:ext>
            </a:extLst>
          </p:cNvPr>
          <p:cNvSpPr/>
          <p:nvPr/>
        </p:nvSpPr>
        <p:spPr>
          <a:xfrm>
            <a:off x="8270817" y="3126022"/>
            <a:ext cx="98041" cy="95140"/>
          </a:xfrm>
          <a:prstGeom prst="plus">
            <a:avLst>
              <a:gd name="adj" fmla="val 39531"/>
            </a:avLst>
          </a:prstGeom>
          <a:solidFill>
            <a:srgbClr val="A8D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en-US" sz="1350" dirty="0">
              <a:solidFill>
                <a:srgbClr val="FFFFFF"/>
              </a:solidFill>
              <a:latin typeface="Tajawal" panose="00000500000000000000" pitchFamily="2" charset="-78"/>
              <a:cs typeface="Tajawal" panose="00000500000000000000" pitchFamily="2" charset="-78"/>
            </a:endParaRPr>
          </a:p>
        </p:txBody>
      </p:sp>
      <p:sp>
        <p:nvSpPr>
          <p:cNvPr id="33" name="Rectangle: Rounded Corners 55">
            <a:extLst>
              <a:ext uri="{FF2B5EF4-FFF2-40B4-BE49-F238E27FC236}">
                <a16:creationId xmlns:a16="http://schemas.microsoft.com/office/drawing/2014/main" id="{09DCC7CE-2199-8F8D-F578-98ACEA6B9DC0}"/>
              </a:ext>
            </a:extLst>
          </p:cNvPr>
          <p:cNvSpPr/>
          <p:nvPr/>
        </p:nvSpPr>
        <p:spPr>
          <a:xfrm>
            <a:off x="3297910" y="2407596"/>
            <a:ext cx="2548181" cy="1239111"/>
          </a:xfrm>
          <a:prstGeom prst="roundRect">
            <a:avLst>
              <a:gd name="adj" fmla="val 3350"/>
            </a:avLst>
          </a:prstGeom>
          <a:solidFill>
            <a:srgbClr val="E2E6EE"/>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Ins="137151" rtlCol="0" anchor="t"/>
          <a:lstStyle/>
          <a:p>
            <a:pPr marL="214302" indent="-214302" algn="r" defTabSz="685595" rtl="1">
              <a:buSzPct val="50000"/>
              <a:buFont typeface="Arial" panose="020B0604020202020204" pitchFamily="34" charset="0"/>
              <a:buChar char="•"/>
              <a:defRPr/>
            </a:pPr>
            <a:r>
              <a:rPr lang="en-US" sz="1050" dirty="0" err="1">
                <a:solidFill>
                  <a:prstClr val="black"/>
                </a:solidFill>
                <a:latin typeface="Sakkal Majalla" panose="02000000000000000000" pitchFamily="2" charset="-78"/>
                <a:cs typeface="Sakkal Majalla" panose="02000000000000000000" pitchFamily="2" charset="-78"/>
              </a:rPr>
              <a:t>تعكس</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المرونة</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والجاهزية</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للتغيرات</a:t>
            </a:r>
            <a:r>
              <a:rPr lang="en-US" sz="1050" dirty="0">
                <a:solidFill>
                  <a:prstClr val="black"/>
                </a:solidFill>
                <a:latin typeface="Sakkal Majalla" panose="02000000000000000000" pitchFamily="2" charset="-78"/>
                <a:cs typeface="Sakkal Majalla" panose="02000000000000000000" pitchFamily="2" charset="-78"/>
              </a:rPr>
              <a:t> في </a:t>
            </a:r>
            <a:r>
              <a:rPr lang="en-US" sz="1050" dirty="0" err="1">
                <a:solidFill>
                  <a:prstClr val="black"/>
                </a:solidFill>
                <a:latin typeface="Sakkal Majalla" panose="02000000000000000000" pitchFamily="2" charset="-78"/>
                <a:cs typeface="Sakkal Majalla" panose="02000000000000000000" pitchFamily="2" charset="-78"/>
              </a:rPr>
              <a:t>الأسواق</a:t>
            </a:r>
            <a:endParaRPr lang="en-US" sz="1050" dirty="0">
              <a:solidFill>
                <a:prstClr val="black"/>
              </a:solidFill>
              <a:latin typeface="Sakkal Majalla" panose="02000000000000000000" pitchFamily="2" charset="-78"/>
              <a:cs typeface="Sakkal Majalla" panose="02000000000000000000" pitchFamily="2" charset="-78"/>
            </a:endParaRPr>
          </a:p>
          <a:p>
            <a:pPr marL="214302" indent="-214302" algn="r" defTabSz="685595" rtl="1">
              <a:buSzPct val="50000"/>
              <a:buFont typeface="Arial" panose="020B0604020202020204" pitchFamily="34" charset="0"/>
              <a:buChar char="•"/>
              <a:defRPr/>
            </a:pPr>
            <a:r>
              <a:rPr lang="en-US" sz="1050" dirty="0" err="1">
                <a:solidFill>
                  <a:prstClr val="black"/>
                </a:solidFill>
                <a:latin typeface="Sakkal Majalla" panose="02000000000000000000" pitchFamily="2" charset="-78"/>
                <a:cs typeface="Sakkal Majalla" panose="02000000000000000000" pitchFamily="2" charset="-78"/>
              </a:rPr>
              <a:t>توازن</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بين</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الطموح</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والواقعية</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تجمع</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بين</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الأثر</a:t>
            </a:r>
            <a:r>
              <a:rPr lang="en-US" sz="1050" dirty="0">
                <a:solidFill>
                  <a:prstClr val="black"/>
                </a:solidFill>
                <a:latin typeface="Sakkal Majalla" panose="02000000000000000000" pitchFamily="2" charset="-78"/>
                <a:cs typeface="Sakkal Majalla" panose="02000000000000000000" pitchFamily="2" charset="-78"/>
              </a:rPr>
              <a:t> الاستراتيجي </a:t>
            </a:r>
            <a:r>
              <a:rPr lang="en-US" sz="1050" dirty="0" err="1">
                <a:solidFill>
                  <a:prstClr val="black"/>
                </a:solidFill>
                <a:latin typeface="Sakkal Majalla" panose="02000000000000000000" pitchFamily="2" charset="-78"/>
                <a:cs typeface="Sakkal Majalla" panose="02000000000000000000" pitchFamily="2" charset="-78"/>
              </a:rPr>
              <a:t>والنمو</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المستدام</a:t>
            </a:r>
            <a:endParaRPr lang="en-US" sz="1050" dirty="0">
              <a:solidFill>
                <a:prstClr val="black"/>
              </a:solidFill>
              <a:latin typeface="Sakkal Majalla" panose="02000000000000000000" pitchFamily="2" charset="-78"/>
              <a:cs typeface="Sakkal Majalla" panose="02000000000000000000" pitchFamily="2" charset="-78"/>
            </a:endParaRPr>
          </a:p>
        </p:txBody>
      </p:sp>
      <p:sp>
        <p:nvSpPr>
          <p:cNvPr id="35" name="Rectangle: Rounded Corners 56">
            <a:extLst>
              <a:ext uri="{FF2B5EF4-FFF2-40B4-BE49-F238E27FC236}">
                <a16:creationId xmlns:a16="http://schemas.microsoft.com/office/drawing/2014/main" id="{1721BB8A-56E3-AA1D-0867-4A4F50CC2ADF}"/>
              </a:ext>
            </a:extLst>
          </p:cNvPr>
          <p:cNvSpPr/>
          <p:nvPr/>
        </p:nvSpPr>
        <p:spPr>
          <a:xfrm>
            <a:off x="3297910" y="3687418"/>
            <a:ext cx="2548181" cy="782342"/>
          </a:xfrm>
          <a:prstGeom prst="roundRect">
            <a:avLst>
              <a:gd name="adj" fmla="val 3350"/>
            </a:avLst>
          </a:prstGeom>
          <a:solidFill>
            <a:srgbClr val="E2E6EE"/>
          </a:solidFill>
          <a:ln>
            <a:noFill/>
          </a:ln>
        </p:spPr>
        <p:style>
          <a:lnRef idx="2">
            <a:schemeClr val="accent1">
              <a:shade val="50000"/>
            </a:schemeClr>
          </a:lnRef>
          <a:fillRef idx="1">
            <a:schemeClr val="accent1"/>
          </a:fillRef>
          <a:effectRef idx="0">
            <a:schemeClr val="accent1"/>
          </a:effectRef>
          <a:fontRef idx="minor">
            <a:schemeClr val="lt1"/>
          </a:fontRef>
        </p:style>
        <p:txBody>
          <a:bodyPr tIns="68576" rIns="137151" rtlCol="0" anchor="t"/>
          <a:lstStyle/>
          <a:p>
            <a:pPr marL="214302" indent="-214302" algn="r" defTabSz="685595" rtl="1">
              <a:buSzPct val="50000"/>
              <a:buFont typeface="Arial" panose="020B0604020202020204" pitchFamily="34" charset="0"/>
              <a:buChar char="•"/>
              <a:defRPr/>
            </a:pPr>
            <a:r>
              <a:rPr lang="en-US" sz="1050" dirty="0" err="1">
                <a:solidFill>
                  <a:schemeClr val="bg2">
                    <a:lumMod val="50000"/>
                  </a:schemeClr>
                </a:solidFill>
                <a:latin typeface="Sakkal Majalla" panose="02000000000000000000" pitchFamily="2" charset="-78"/>
                <a:cs typeface="Sakkal Majalla" panose="02000000000000000000" pitchFamily="2" charset="-78"/>
              </a:rPr>
              <a:t>طول</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الجملة</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قد</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يقلل</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من</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وضوح</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الرسالة</a:t>
            </a:r>
            <a:r>
              <a:rPr lang="en-US" sz="1050" dirty="0">
                <a:solidFill>
                  <a:schemeClr val="bg2">
                    <a:lumMod val="50000"/>
                  </a:schemeClr>
                </a:solidFill>
                <a:latin typeface="Sakkal Majalla" panose="02000000000000000000" pitchFamily="2" charset="-78"/>
                <a:cs typeface="Sakkal Majalla" panose="02000000000000000000" pitchFamily="2" charset="-78"/>
              </a:rPr>
              <a:t> في </a:t>
            </a:r>
            <a:r>
              <a:rPr lang="en-US" sz="1050" dirty="0" err="1">
                <a:solidFill>
                  <a:schemeClr val="bg2">
                    <a:lumMod val="50000"/>
                  </a:schemeClr>
                </a:solidFill>
                <a:latin typeface="Sakkal Majalla" panose="02000000000000000000" pitchFamily="2" charset="-78"/>
                <a:cs typeface="Sakkal Majalla" panose="02000000000000000000" pitchFamily="2" charset="-78"/>
              </a:rPr>
              <a:t>العروض</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أو</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الاستخدام</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الإعلامي</a:t>
            </a:r>
            <a:endParaRPr lang="en-US" sz="1050" dirty="0">
              <a:solidFill>
                <a:schemeClr val="bg2">
                  <a:lumMod val="50000"/>
                </a:schemeClr>
              </a:solidFill>
              <a:latin typeface="Sakkal Majalla" panose="02000000000000000000" pitchFamily="2" charset="-78"/>
              <a:cs typeface="Sakkal Majalla" panose="02000000000000000000" pitchFamily="2" charset="-78"/>
            </a:endParaRPr>
          </a:p>
          <a:p>
            <a:pPr marL="214302" indent="-214302" algn="r" defTabSz="685595" rtl="1">
              <a:buSzPct val="50000"/>
              <a:buFont typeface="Arial" panose="020B0604020202020204" pitchFamily="34" charset="0"/>
              <a:buChar char="•"/>
              <a:defRPr/>
            </a:pPr>
            <a:r>
              <a:rPr lang="en-US" sz="1050" dirty="0" err="1">
                <a:solidFill>
                  <a:schemeClr val="bg2">
                    <a:lumMod val="50000"/>
                  </a:schemeClr>
                </a:solidFill>
                <a:latin typeface="Sakkal Majalla" panose="02000000000000000000" pitchFamily="2" charset="-78"/>
                <a:cs typeface="Sakkal Majalla" panose="02000000000000000000" pitchFamily="2" charset="-78"/>
              </a:rPr>
              <a:t>تغلب</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عليها</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الصيغة</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المؤسسية</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الباردة</a:t>
            </a:r>
            <a:endParaRPr lang="en-US" sz="1050" dirty="0">
              <a:solidFill>
                <a:schemeClr val="bg2">
                  <a:lumMod val="50000"/>
                </a:schemeClr>
              </a:solidFill>
              <a:latin typeface="Sakkal Majalla" panose="02000000000000000000" pitchFamily="2" charset="-78"/>
              <a:cs typeface="Sakkal Majalla" panose="02000000000000000000" pitchFamily="2" charset="-78"/>
            </a:endParaRPr>
          </a:p>
        </p:txBody>
      </p:sp>
      <p:sp>
        <p:nvSpPr>
          <p:cNvPr id="37" name="Cross 57">
            <a:extLst>
              <a:ext uri="{FF2B5EF4-FFF2-40B4-BE49-F238E27FC236}">
                <a16:creationId xmlns:a16="http://schemas.microsoft.com/office/drawing/2014/main" id="{265C3D46-0027-B295-A556-2A7326657AD9}"/>
              </a:ext>
            </a:extLst>
          </p:cNvPr>
          <p:cNvSpPr/>
          <p:nvPr/>
        </p:nvSpPr>
        <p:spPr>
          <a:xfrm>
            <a:off x="5631204" y="2653587"/>
            <a:ext cx="98041" cy="95140"/>
          </a:xfrm>
          <a:prstGeom prst="plus">
            <a:avLst>
              <a:gd name="adj" fmla="val 39531"/>
            </a:avLst>
          </a:prstGeom>
          <a:solidFill>
            <a:srgbClr val="A8D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en-US" sz="1350" dirty="0">
              <a:solidFill>
                <a:srgbClr val="FFFFFF"/>
              </a:solidFill>
              <a:latin typeface="Tajawal" panose="00000500000000000000" pitchFamily="2" charset="-78"/>
              <a:cs typeface="Tajawal" panose="00000500000000000000" pitchFamily="2" charset="-78"/>
            </a:endParaRPr>
          </a:p>
        </p:txBody>
      </p:sp>
      <p:sp>
        <p:nvSpPr>
          <p:cNvPr id="38" name="Rectangle 58">
            <a:extLst>
              <a:ext uri="{FF2B5EF4-FFF2-40B4-BE49-F238E27FC236}">
                <a16:creationId xmlns:a16="http://schemas.microsoft.com/office/drawing/2014/main" id="{90CD661B-1CC5-F12A-0379-81310FF9409F}"/>
              </a:ext>
            </a:extLst>
          </p:cNvPr>
          <p:cNvSpPr/>
          <p:nvPr/>
        </p:nvSpPr>
        <p:spPr>
          <a:xfrm>
            <a:off x="5631204" y="3832086"/>
            <a:ext cx="98041" cy="26991"/>
          </a:xfrm>
          <a:prstGeom prst="rect">
            <a:avLst/>
          </a:prstGeom>
          <a:solidFill>
            <a:srgbClr val="C36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en-US" sz="1350" dirty="0">
              <a:solidFill>
                <a:schemeClr val="bg2">
                  <a:lumMod val="50000"/>
                </a:schemeClr>
              </a:solidFill>
              <a:latin typeface="Tajawal" panose="00000500000000000000" pitchFamily="2" charset="-78"/>
              <a:cs typeface="Tajawal" panose="00000500000000000000" pitchFamily="2" charset="-78"/>
            </a:endParaRPr>
          </a:p>
        </p:txBody>
      </p:sp>
      <p:sp>
        <p:nvSpPr>
          <p:cNvPr id="40" name="Cross 60">
            <a:extLst>
              <a:ext uri="{FF2B5EF4-FFF2-40B4-BE49-F238E27FC236}">
                <a16:creationId xmlns:a16="http://schemas.microsoft.com/office/drawing/2014/main" id="{A7E9155D-8C54-06A5-FA68-9E02F5D27EEB}"/>
              </a:ext>
            </a:extLst>
          </p:cNvPr>
          <p:cNvSpPr/>
          <p:nvPr/>
        </p:nvSpPr>
        <p:spPr>
          <a:xfrm>
            <a:off x="5636919" y="2828080"/>
            <a:ext cx="98041" cy="95140"/>
          </a:xfrm>
          <a:prstGeom prst="plus">
            <a:avLst>
              <a:gd name="adj" fmla="val 39531"/>
            </a:avLst>
          </a:prstGeom>
          <a:solidFill>
            <a:srgbClr val="A8D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en-US" sz="1350" dirty="0">
              <a:solidFill>
                <a:srgbClr val="FFFFFF"/>
              </a:solidFill>
              <a:latin typeface="Tajawal" panose="00000500000000000000" pitchFamily="2" charset="-78"/>
              <a:cs typeface="Tajawal" panose="00000500000000000000" pitchFamily="2" charset="-78"/>
            </a:endParaRPr>
          </a:p>
        </p:txBody>
      </p:sp>
      <p:sp>
        <p:nvSpPr>
          <p:cNvPr id="42" name="Rectangle: Rounded Corners 44">
            <a:extLst>
              <a:ext uri="{FF2B5EF4-FFF2-40B4-BE49-F238E27FC236}">
                <a16:creationId xmlns:a16="http://schemas.microsoft.com/office/drawing/2014/main" id="{E298648B-3D56-8891-B69E-EC0B5BEA449D}"/>
              </a:ext>
            </a:extLst>
          </p:cNvPr>
          <p:cNvSpPr/>
          <p:nvPr/>
        </p:nvSpPr>
        <p:spPr>
          <a:xfrm>
            <a:off x="658297" y="1217400"/>
            <a:ext cx="2548181" cy="902473"/>
          </a:xfrm>
          <a:prstGeom prst="roundRect">
            <a:avLst>
              <a:gd name="adj" fmla="val 7169"/>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tlCol="0" anchor="t"/>
          <a:lstStyle/>
          <a:p>
            <a:pPr algn="r" defTabSz="685595" rtl="1">
              <a:defRPr/>
            </a:pPr>
            <a:r>
              <a:rPr lang="en-US" sz="1200" dirty="0" err="1">
                <a:solidFill>
                  <a:schemeClr val="accent1">
                    <a:lumMod val="50000"/>
                  </a:schemeClr>
                </a:solidFill>
                <a:latin typeface="Sakkal Majalla" panose="02000000000000000000" pitchFamily="2" charset="-78"/>
                <a:cs typeface="Sakkal Majalla" panose="02000000000000000000" pitchFamily="2" charset="-78"/>
              </a:rPr>
              <a:t>الاستثمار</a:t>
            </a:r>
            <a:r>
              <a:rPr lang="en-US" sz="1200" dirty="0">
                <a:solidFill>
                  <a:schemeClr val="accent1">
                    <a:lumMod val="50000"/>
                  </a:schemeClr>
                </a:solidFill>
                <a:latin typeface="Sakkal Majalla" panose="02000000000000000000" pitchFamily="2" charset="-78"/>
                <a:cs typeface="Sakkal Majalla" panose="02000000000000000000" pitchFamily="2" charset="-78"/>
              </a:rPr>
              <a:t> في </a:t>
            </a:r>
            <a:r>
              <a:rPr lang="en-US" sz="1200" dirty="0" err="1">
                <a:solidFill>
                  <a:schemeClr val="accent1">
                    <a:lumMod val="50000"/>
                  </a:schemeClr>
                </a:solidFill>
                <a:latin typeface="Sakkal Majalla" panose="02000000000000000000" pitchFamily="2" charset="-78"/>
                <a:cs typeface="Sakkal Majalla" panose="02000000000000000000" pitchFamily="2" charset="-78"/>
              </a:rPr>
              <a:t>قطاعات</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متنوعة</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تضمن</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تحقيق</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عوائد</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مستدامة</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وتدعم</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بناء</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علامة</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تجارية</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قوية</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تواكب</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مكانتنا</a:t>
            </a:r>
            <a:r>
              <a:rPr lang="en-US" sz="1200" dirty="0">
                <a:solidFill>
                  <a:schemeClr val="accent1">
                    <a:lumMod val="50000"/>
                  </a:schemeClr>
                </a:solidFill>
                <a:latin typeface="Sakkal Majalla" panose="02000000000000000000" pitchFamily="2" charset="-78"/>
                <a:cs typeface="Sakkal Majalla" panose="02000000000000000000" pitchFamily="2" charset="-78"/>
              </a:rPr>
              <a:t> في </a:t>
            </a:r>
            <a:r>
              <a:rPr lang="en-US" sz="1200" dirty="0" err="1">
                <a:solidFill>
                  <a:schemeClr val="accent1">
                    <a:lumMod val="50000"/>
                  </a:schemeClr>
                </a:solidFill>
                <a:latin typeface="Sakkal Majalla" panose="02000000000000000000" pitchFamily="2" charset="-78"/>
                <a:cs typeface="Sakkal Majalla" panose="02000000000000000000" pitchFamily="2" charset="-78"/>
              </a:rPr>
              <a:t>الاقتصاد</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الوطني</a:t>
            </a:r>
            <a:endParaRPr lang="en-US" sz="1200" dirty="0">
              <a:solidFill>
                <a:schemeClr val="accent1">
                  <a:lumMod val="50000"/>
                </a:schemeClr>
              </a:solidFill>
              <a:latin typeface="Sakkal Majalla" panose="02000000000000000000" pitchFamily="2" charset="-78"/>
              <a:cs typeface="Sakkal Majalla" panose="02000000000000000000" pitchFamily="2" charset="-78"/>
            </a:endParaRPr>
          </a:p>
        </p:txBody>
      </p:sp>
      <p:sp>
        <p:nvSpPr>
          <p:cNvPr id="43" name="Rectangle: Rounded Corners 6">
            <a:extLst>
              <a:ext uri="{FF2B5EF4-FFF2-40B4-BE49-F238E27FC236}">
                <a16:creationId xmlns:a16="http://schemas.microsoft.com/office/drawing/2014/main" id="{1A8C8E74-7E6C-8593-8B67-726F93AF926E}"/>
              </a:ext>
            </a:extLst>
          </p:cNvPr>
          <p:cNvSpPr/>
          <p:nvPr/>
        </p:nvSpPr>
        <p:spPr>
          <a:xfrm>
            <a:off x="5937521" y="1201558"/>
            <a:ext cx="2548181" cy="902474"/>
          </a:xfrm>
          <a:prstGeom prst="roundRect">
            <a:avLst>
              <a:gd name="adj" fmla="val 9068"/>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tlCol="0" anchor="t"/>
          <a:lstStyle/>
          <a:p>
            <a:pPr algn="r" defTabSz="685595" rtl="1">
              <a:defRPr/>
            </a:pPr>
            <a:r>
              <a:rPr lang="en-US" sz="1200" dirty="0" err="1">
                <a:solidFill>
                  <a:schemeClr val="accent1">
                    <a:lumMod val="50000"/>
                  </a:schemeClr>
                </a:solidFill>
                <a:latin typeface="Sakkal Majalla" panose="02000000000000000000" pitchFamily="2" charset="-78"/>
                <a:cs typeface="Sakkal Majalla" panose="02000000000000000000" pitchFamily="2" charset="-78"/>
              </a:rPr>
              <a:t>نستثمر</a:t>
            </a:r>
            <a:r>
              <a:rPr lang="en-US" sz="1200" dirty="0">
                <a:solidFill>
                  <a:schemeClr val="accent1">
                    <a:lumMod val="50000"/>
                  </a:schemeClr>
                </a:solidFill>
                <a:latin typeface="Sakkal Majalla" panose="02000000000000000000" pitchFamily="2" charset="-78"/>
                <a:cs typeface="Sakkal Majalla" panose="02000000000000000000" pitchFamily="2" charset="-78"/>
              </a:rPr>
              <a:t> في </a:t>
            </a:r>
            <a:r>
              <a:rPr lang="en-US" sz="1200" dirty="0" err="1">
                <a:solidFill>
                  <a:schemeClr val="accent1">
                    <a:lumMod val="50000"/>
                  </a:schemeClr>
                </a:solidFill>
                <a:latin typeface="Sakkal Majalla" panose="02000000000000000000" pitchFamily="2" charset="-78"/>
                <a:cs typeface="Sakkal Majalla" panose="02000000000000000000" pitchFamily="2" charset="-78"/>
              </a:rPr>
              <a:t>قطاعات</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استراتيجية</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ومتنوعة</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لخلق</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قيمة</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طويلة</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المدى</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وتحقيق</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استدامة</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مالية</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تعكس</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قوة</a:t>
            </a:r>
            <a:r>
              <a:rPr lang="en-US" sz="1200" dirty="0">
                <a:solidFill>
                  <a:schemeClr val="accent1">
                    <a:lumMod val="50000"/>
                  </a:schemeClr>
                </a:solidFill>
                <a:latin typeface="Sakkal Majalla" panose="02000000000000000000" pitchFamily="2" charset="-78"/>
                <a:cs typeface="Sakkal Majalla" panose="02000000000000000000" pitchFamily="2" charset="-78"/>
              </a:rPr>
              <a:t> المجموعة </a:t>
            </a:r>
            <a:r>
              <a:rPr lang="en-US" sz="1200" dirty="0" err="1">
                <a:solidFill>
                  <a:schemeClr val="accent1">
                    <a:lumMod val="50000"/>
                  </a:schemeClr>
                </a:solidFill>
                <a:latin typeface="Sakkal Majalla" panose="02000000000000000000" pitchFamily="2" charset="-78"/>
                <a:cs typeface="Sakkal Majalla" panose="02000000000000000000" pitchFamily="2" charset="-78"/>
              </a:rPr>
              <a:t>وترسخ</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حضورها</a:t>
            </a:r>
            <a:r>
              <a:rPr lang="en-US" sz="1200" dirty="0">
                <a:solidFill>
                  <a:schemeClr val="accent1">
                    <a:lumMod val="50000"/>
                  </a:schemeClr>
                </a:solidFill>
                <a:latin typeface="Sakkal Majalla" panose="02000000000000000000" pitchFamily="2" charset="-78"/>
                <a:cs typeface="Sakkal Majalla" panose="02000000000000000000" pitchFamily="2" charset="-78"/>
              </a:rPr>
              <a:t> في </a:t>
            </a:r>
            <a:r>
              <a:rPr lang="en-US" sz="1200" dirty="0" err="1">
                <a:solidFill>
                  <a:schemeClr val="accent1">
                    <a:lumMod val="50000"/>
                  </a:schemeClr>
                </a:solidFill>
                <a:latin typeface="Sakkal Majalla" panose="02000000000000000000" pitchFamily="2" charset="-78"/>
                <a:cs typeface="Sakkal Majalla" panose="02000000000000000000" pitchFamily="2" charset="-78"/>
              </a:rPr>
              <a:t>الأسواق</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المحلية</a:t>
            </a:r>
            <a:endParaRPr lang="en-US" sz="1200" dirty="0">
              <a:solidFill>
                <a:schemeClr val="accent1">
                  <a:lumMod val="50000"/>
                </a:schemeClr>
              </a:solidFill>
              <a:latin typeface="Sakkal Majalla" panose="02000000000000000000" pitchFamily="2" charset="-78"/>
              <a:cs typeface="Sakkal Majalla" panose="02000000000000000000" pitchFamily="2" charset="-78"/>
            </a:endParaRPr>
          </a:p>
        </p:txBody>
      </p:sp>
      <p:sp>
        <p:nvSpPr>
          <p:cNvPr id="44" name="Rectangle: Rounded Corners 28">
            <a:extLst>
              <a:ext uri="{FF2B5EF4-FFF2-40B4-BE49-F238E27FC236}">
                <a16:creationId xmlns:a16="http://schemas.microsoft.com/office/drawing/2014/main" id="{E0FA0A81-96E6-39E7-7EDB-8964EF5A0CBB}"/>
              </a:ext>
            </a:extLst>
          </p:cNvPr>
          <p:cNvSpPr/>
          <p:nvPr/>
        </p:nvSpPr>
        <p:spPr>
          <a:xfrm>
            <a:off x="3297910" y="1217400"/>
            <a:ext cx="2548181" cy="902473"/>
          </a:xfrm>
          <a:prstGeom prst="roundRect">
            <a:avLst>
              <a:gd name="adj" fmla="val 9068"/>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tlCol="0" anchor="t"/>
          <a:lstStyle/>
          <a:p>
            <a:pPr algn="r" defTabSz="685595" rtl="1">
              <a:defRPr/>
            </a:pPr>
            <a:r>
              <a:rPr lang="en-US" sz="1200" dirty="0" err="1">
                <a:solidFill>
                  <a:schemeClr val="accent1">
                    <a:lumMod val="50000"/>
                  </a:schemeClr>
                </a:solidFill>
                <a:latin typeface="Sakkal Majalla" panose="02000000000000000000" pitchFamily="2" charset="-78"/>
                <a:cs typeface="Sakkal Majalla" panose="02000000000000000000" pitchFamily="2" charset="-78"/>
              </a:rPr>
              <a:t>نوجه</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استثماراتنا</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نحو</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قطاعات</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استراتيجية</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ذات</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اثر</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ونبني</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منظومة</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أعمال</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مرنة</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ومتكاملة</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ترتكز</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على</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الكفاءة</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وتحقق</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النمو</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المستدام</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وتواكب</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تطلعات</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السوق</a:t>
            </a:r>
            <a:endParaRPr lang="en-US" sz="1200" dirty="0">
              <a:solidFill>
                <a:schemeClr val="accent1">
                  <a:lumMod val="50000"/>
                </a:schemeClr>
              </a:solidFill>
              <a:latin typeface="Sakkal Majalla" panose="02000000000000000000" pitchFamily="2" charset="-78"/>
              <a:cs typeface="Sakkal Majalla" panose="02000000000000000000" pitchFamily="2" charset="-78"/>
            </a:endParaRPr>
          </a:p>
        </p:txBody>
      </p:sp>
      <p:sp>
        <p:nvSpPr>
          <p:cNvPr id="45" name="Rectangle: Rounded Corners 19">
            <a:extLst>
              <a:ext uri="{FF2B5EF4-FFF2-40B4-BE49-F238E27FC236}">
                <a16:creationId xmlns:a16="http://schemas.microsoft.com/office/drawing/2014/main" id="{34A19387-F412-8A95-E99C-3E11EA7623DD}"/>
              </a:ext>
            </a:extLst>
          </p:cNvPr>
          <p:cNvSpPr/>
          <p:nvPr/>
        </p:nvSpPr>
        <p:spPr>
          <a:xfrm>
            <a:off x="5937522" y="997875"/>
            <a:ext cx="2548181" cy="306915"/>
          </a:xfrm>
          <a:prstGeom prst="roundRect">
            <a:avLst/>
          </a:prstGeom>
          <a:solidFill>
            <a:srgbClr val="A9B3C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Ins="205727" rtlCol="0" anchor="ctr"/>
          <a:lstStyle/>
          <a:p>
            <a:pPr algn="r" defTabSz="685766">
              <a:defRPr/>
            </a:pPr>
            <a:r>
              <a:rPr lang="en-US" sz="1800" b="1">
                <a:solidFill>
                  <a:schemeClr val="accent1">
                    <a:lumMod val="50000"/>
                  </a:schemeClr>
                </a:solidFill>
                <a:latin typeface="Sakkal Majalla" panose="02000000000000000000" pitchFamily="2" charset="-78"/>
                <a:cs typeface="Sakkal Majalla" panose="02000000000000000000" pitchFamily="2" charset="-78"/>
              </a:rPr>
              <a:t>الخيار الأول</a:t>
            </a:r>
            <a:endParaRPr lang="en-US" sz="1800" b="1" dirty="0">
              <a:solidFill>
                <a:schemeClr val="accent1">
                  <a:lumMod val="50000"/>
                </a:schemeClr>
              </a:solidFill>
              <a:latin typeface="Sakkal Majalla" panose="02000000000000000000" pitchFamily="2" charset="-78"/>
              <a:cs typeface="Sakkal Majalla" panose="02000000000000000000" pitchFamily="2" charset="-78"/>
            </a:endParaRPr>
          </a:p>
        </p:txBody>
      </p:sp>
      <p:sp>
        <p:nvSpPr>
          <p:cNvPr id="46" name="Rectangle: Rounded Corners 22">
            <a:extLst>
              <a:ext uri="{FF2B5EF4-FFF2-40B4-BE49-F238E27FC236}">
                <a16:creationId xmlns:a16="http://schemas.microsoft.com/office/drawing/2014/main" id="{19A77BA5-B8C2-7D34-CD79-5A5567FE1B71}"/>
              </a:ext>
            </a:extLst>
          </p:cNvPr>
          <p:cNvSpPr/>
          <p:nvPr/>
        </p:nvSpPr>
        <p:spPr>
          <a:xfrm>
            <a:off x="3297910" y="997875"/>
            <a:ext cx="2548181" cy="306915"/>
          </a:xfrm>
          <a:prstGeom prst="roundRect">
            <a:avLst/>
          </a:prstGeom>
          <a:solidFill>
            <a:srgbClr val="A9B3C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Ins="205727" rtlCol="0" anchor="ctr"/>
          <a:lstStyle/>
          <a:p>
            <a:pPr algn="r" defTabSz="685766">
              <a:defRPr/>
            </a:pPr>
            <a:r>
              <a:rPr lang="en-US" sz="1800" b="1">
                <a:solidFill>
                  <a:schemeClr val="accent1">
                    <a:lumMod val="50000"/>
                  </a:schemeClr>
                </a:solidFill>
                <a:latin typeface="Sakkal Majalla" panose="02000000000000000000" pitchFamily="2" charset="-78"/>
                <a:cs typeface="Sakkal Majalla" panose="02000000000000000000" pitchFamily="2" charset="-78"/>
              </a:rPr>
              <a:t>الخيار الثاني</a:t>
            </a:r>
            <a:endParaRPr lang="en-US" sz="1800" b="1" dirty="0">
              <a:solidFill>
                <a:schemeClr val="accent1">
                  <a:lumMod val="50000"/>
                </a:schemeClr>
              </a:solidFill>
              <a:latin typeface="Sakkal Majalla" panose="02000000000000000000" pitchFamily="2" charset="-78"/>
              <a:cs typeface="Sakkal Majalla" panose="02000000000000000000" pitchFamily="2" charset="-78"/>
            </a:endParaRPr>
          </a:p>
        </p:txBody>
      </p:sp>
      <p:sp>
        <p:nvSpPr>
          <p:cNvPr id="47" name="Rectangle: Rounded Corners 23">
            <a:extLst>
              <a:ext uri="{FF2B5EF4-FFF2-40B4-BE49-F238E27FC236}">
                <a16:creationId xmlns:a16="http://schemas.microsoft.com/office/drawing/2014/main" id="{414AA1A0-AA8F-61BB-8F5B-0F44892F75D1}"/>
              </a:ext>
            </a:extLst>
          </p:cNvPr>
          <p:cNvSpPr/>
          <p:nvPr/>
        </p:nvSpPr>
        <p:spPr>
          <a:xfrm>
            <a:off x="658297" y="997875"/>
            <a:ext cx="2548181" cy="306915"/>
          </a:xfrm>
          <a:prstGeom prst="roundRect">
            <a:avLst/>
          </a:prstGeom>
          <a:solidFill>
            <a:srgbClr val="A9B3C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Ins="205727" rtlCol="0" anchor="ctr"/>
          <a:lstStyle/>
          <a:p>
            <a:pPr algn="r" defTabSz="685766">
              <a:defRPr/>
            </a:pPr>
            <a:r>
              <a:rPr lang="en-US" sz="1800" b="1">
                <a:solidFill>
                  <a:schemeClr val="accent1">
                    <a:lumMod val="50000"/>
                  </a:schemeClr>
                </a:solidFill>
                <a:latin typeface="Sakkal Majalla" panose="02000000000000000000" pitchFamily="2" charset="-78"/>
                <a:cs typeface="Sakkal Majalla" panose="02000000000000000000" pitchFamily="2" charset="-78"/>
              </a:rPr>
              <a:t>الخيار الثالث</a:t>
            </a:r>
            <a:endParaRPr lang="en-US" sz="1800" b="1" dirty="0">
              <a:solidFill>
                <a:schemeClr val="accent1">
                  <a:lumMod val="50000"/>
                </a:schemeClr>
              </a:solidFill>
              <a:latin typeface="Sakkal Majalla" panose="02000000000000000000" pitchFamily="2" charset="-78"/>
              <a:cs typeface="Sakkal Majalla" panose="02000000000000000000" pitchFamily="2" charset="-78"/>
            </a:endParaRPr>
          </a:p>
        </p:txBody>
      </p:sp>
      <p:sp>
        <p:nvSpPr>
          <p:cNvPr id="48" name="Rectangle: Rounded Corners 46">
            <a:extLst>
              <a:ext uri="{FF2B5EF4-FFF2-40B4-BE49-F238E27FC236}">
                <a16:creationId xmlns:a16="http://schemas.microsoft.com/office/drawing/2014/main" id="{9D89314F-DD85-F0B3-C484-E5F2839C82C8}"/>
              </a:ext>
            </a:extLst>
          </p:cNvPr>
          <p:cNvSpPr/>
          <p:nvPr/>
        </p:nvSpPr>
        <p:spPr>
          <a:xfrm>
            <a:off x="658298" y="2171324"/>
            <a:ext cx="7827405" cy="306915"/>
          </a:xfrm>
          <a:prstGeom prst="roundRect">
            <a:avLst/>
          </a:prstGeom>
          <a:solidFill>
            <a:srgbClr val="173863"/>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Ins="205727" rtlCol="0" anchor="ctr"/>
          <a:lstStyle/>
          <a:p>
            <a:pPr algn="r" defTabSz="685766">
              <a:defRPr/>
            </a:pPr>
            <a:r>
              <a:rPr lang="en-US" sz="1800" b="1">
                <a:solidFill>
                  <a:schemeClr val="bg1"/>
                </a:solidFill>
                <a:latin typeface="Sakkal Majalla" panose="02000000000000000000" pitchFamily="2" charset="-78"/>
                <a:cs typeface="Sakkal Majalla" panose="02000000000000000000" pitchFamily="2" charset="-78"/>
              </a:rPr>
              <a:t>المقارنات</a:t>
            </a:r>
            <a:endParaRPr lang="en-US" sz="1800" b="1" dirty="0">
              <a:solidFill>
                <a:schemeClr val="bg1"/>
              </a:solidFill>
              <a:latin typeface="Sakkal Majalla" panose="02000000000000000000" pitchFamily="2" charset="-78"/>
              <a:cs typeface="Sakkal Majalla" panose="02000000000000000000" pitchFamily="2" charset="-78"/>
            </a:endParaRPr>
          </a:p>
        </p:txBody>
      </p:sp>
      <p:sp>
        <p:nvSpPr>
          <p:cNvPr id="5" name="Rectangle 58">
            <a:extLst>
              <a:ext uri="{FF2B5EF4-FFF2-40B4-BE49-F238E27FC236}">
                <a16:creationId xmlns:a16="http://schemas.microsoft.com/office/drawing/2014/main" id="{B81B0D8B-B7CA-DA2D-E64E-584299C12161}"/>
              </a:ext>
            </a:extLst>
          </p:cNvPr>
          <p:cNvSpPr/>
          <p:nvPr/>
        </p:nvSpPr>
        <p:spPr>
          <a:xfrm>
            <a:off x="5631203" y="4143982"/>
            <a:ext cx="98041" cy="26991"/>
          </a:xfrm>
          <a:prstGeom prst="rect">
            <a:avLst/>
          </a:prstGeom>
          <a:solidFill>
            <a:srgbClr val="C36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en-US" sz="1350" dirty="0">
              <a:solidFill>
                <a:schemeClr val="bg2">
                  <a:lumMod val="50000"/>
                </a:schemeClr>
              </a:solidFill>
              <a:latin typeface="Tajawal" panose="00000500000000000000" pitchFamily="2" charset="-78"/>
              <a:cs typeface="Tajawal" panose="00000500000000000000" pitchFamily="2" charset="-78"/>
            </a:endParaRPr>
          </a:p>
        </p:txBody>
      </p:sp>
    </p:spTree>
    <p:extLst>
      <p:ext uri="{BB962C8B-B14F-4D97-AF65-F5344CB8AC3E}">
        <p14:creationId xmlns:p14="http://schemas.microsoft.com/office/powerpoint/2010/main" val="24585974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1F102-B799-2428-6C68-61074FFCB68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81071C-ECDD-2B24-20F5-E9ED7BDE9EC9}"/>
              </a:ext>
            </a:extLst>
          </p:cNvPr>
          <p:cNvSpPr>
            <a:spLocks noGrp="1"/>
          </p:cNvSpPr>
          <p:nvPr>
            <p:ph type="sldNum" sz="quarter" idx="4"/>
          </p:nvPr>
        </p:nvSpPr>
        <p:spPr/>
        <p:txBody>
          <a:bodyPr/>
          <a:lstStyle/>
          <a:p>
            <a:fld id="{402EAA05-6333-46EE-AAC8-A5AD6A996142}" type="slidenum">
              <a:rPr lang="en-US" smtClean="0"/>
              <a:t>47</a:t>
            </a:fld>
            <a:endParaRPr lang="en-US" dirty="0"/>
          </a:p>
        </p:txBody>
      </p:sp>
      <p:sp>
        <p:nvSpPr>
          <p:cNvPr id="3" name="Title 1">
            <a:extLst>
              <a:ext uri="{FF2B5EF4-FFF2-40B4-BE49-F238E27FC236}">
                <a16:creationId xmlns:a16="http://schemas.microsoft.com/office/drawing/2014/main" id="{B073F9C3-101E-7A49-6CA4-DFCDA99F6293}"/>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nSpc>
                <a:spcPct val="115000"/>
              </a:lnSpc>
              <a:spcAft>
                <a:spcPts val="300"/>
              </a:spcAft>
            </a:pPr>
            <a:r>
              <a:rPr lang="en-US" sz="1800" kern="100">
                <a:latin typeface="Aptos" panose="020B0004020202020204" pitchFamily="34" charset="0"/>
                <a:ea typeface="Aptos" panose="020B0004020202020204" pitchFamily="34" charset="0"/>
                <a:cs typeface="Sakkal Majalla" panose="02000000000000000000" pitchFamily="2" charset="-78"/>
              </a:rPr>
              <a:t>خيارات الرسالة (2\2)</a:t>
            </a:r>
            <a:endParaRPr lang="en-US" sz="1800" kern="100" dirty="0">
              <a:latin typeface="Aptos" panose="020B0004020202020204" pitchFamily="34" charset="0"/>
              <a:ea typeface="Aptos" panose="020B0004020202020204" pitchFamily="34" charset="0"/>
              <a:cs typeface="Sakkal Majalla" panose="02000000000000000000" pitchFamily="2" charset="-78"/>
            </a:endParaRPr>
          </a:p>
        </p:txBody>
      </p:sp>
      <p:sp>
        <p:nvSpPr>
          <p:cNvPr id="4" name="Rectangle 3">
            <a:extLst>
              <a:ext uri="{FF2B5EF4-FFF2-40B4-BE49-F238E27FC236}">
                <a16:creationId xmlns:a16="http://schemas.microsoft.com/office/drawing/2014/main" id="{70163FAB-7340-F527-7C4E-B63CC3E9DDD0}"/>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algn="r" rtl="1"/>
            <a:endParaRPr lang="en-US" sz="253" dirty="0"/>
          </a:p>
        </p:txBody>
      </p:sp>
      <p:sp>
        <p:nvSpPr>
          <p:cNvPr id="17" name="Rectangle: Rounded Corners 63">
            <a:extLst>
              <a:ext uri="{FF2B5EF4-FFF2-40B4-BE49-F238E27FC236}">
                <a16:creationId xmlns:a16="http://schemas.microsoft.com/office/drawing/2014/main" id="{C8E60957-09A1-4DF6-8CED-197D128B8861}"/>
              </a:ext>
            </a:extLst>
          </p:cNvPr>
          <p:cNvSpPr/>
          <p:nvPr/>
        </p:nvSpPr>
        <p:spPr>
          <a:xfrm>
            <a:off x="658297" y="2407596"/>
            <a:ext cx="2548181" cy="1239111"/>
          </a:xfrm>
          <a:prstGeom prst="roundRect">
            <a:avLst>
              <a:gd name="adj" fmla="val 3350"/>
            </a:avLst>
          </a:prstGeom>
          <a:solidFill>
            <a:srgbClr val="E2E6EE"/>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Ins="137151" rtlCol="0" anchor="t"/>
          <a:lstStyle/>
          <a:p>
            <a:pPr marL="214302" indent="-214302" algn="r" defTabSz="685595" rtl="1">
              <a:buSzPct val="50000"/>
              <a:buFont typeface="Arial" panose="020B0604020202020204" pitchFamily="34" charset="0"/>
              <a:buChar char="•"/>
              <a:defRPr/>
            </a:pPr>
            <a:r>
              <a:rPr lang="en-US" sz="1050" dirty="0" err="1">
                <a:solidFill>
                  <a:prstClr val="black"/>
                </a:solidFill>
                <a:latin typeface="Sakkal Majalla" panose="02000000000000000000" pitchFamily="2" charset="-78"/>
                <a:cs typeface="Sakkal Majalla" panose="02000000000000000000" pitchFamily="2" charset="-78"/>
              </a:rPr>
              <a:t>قوية</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ومباشرة</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مما</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يعكس</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الثقة</a:t>
            </a:r>
            <a:r>
              <a:rPr lang="en-US" sz="1050" dirty="0">
                <a:solidFill>
                  <a:prstClr val="black"/>
                </a:solidFill>
                <a:latin typeface="Sakkal Majalla" panose="02000000000000000000" pitchFamily="2" charset="-78"/>
                <a:cs typeface="Sakkal Majalla" panose="02000000000000000000" pitchFamily="2" charset="-78"/>
              </a:rPr>
              <a:t> في </a:t>
            </a:r>
            <a:r>
              <a:rPr lang="en-US" sz="1050" dirty="0" err="1">
                <a:solidFill>
                  <a:prstClr val="black"/>
                </a:solidFill>
                <a:latin typeface="Sakkal Majalla" panose="02000000000000000000" pitchFamily="2" charset="-78"/>
                <a:cs typeface="Sakkal Majalla" panose="02000000000000000000" pitchFamily="2" charset="-78"/>
              </a:rPr>
              <a:t>التوجه</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الاستثماري</a:t>
            </a:r>
            <a:endParaRPr lang="en-US" sz="1050" dirty="0">
              <a:solidFill>
                <a:prstClr val="black"/>
              </a:solidFill>
              <a:latin typeface="Sakkal Majalla" panose="02000000000000000000" pitchFamily="2" charset="-78"/>
              <a:cs typeface="Sakkal Majalla" panose="02000000000000000000" pitchFamily="2" charset="-78"/>
            </a:endParaRPr>
          </a:p>
          <a:p>
            <a:pPr marL="214302" indent="-214302" algn="r" defTabSz="685595" rtl="1">
              <a:buSzPct val="50000"/>
              <a:buFont typeface="Arial" panose="020B0604020202020204" pitchFamily="34" charset="0"/>
              <a:buChar char="•"/>
              <a:defRPr/>
            </a:pPr>
            <a:r>
              <a:rPr lang="en-US" sz="1050" dirty="0" err="1">
                <a:solidFill>
                  <a:prstClr val="black"/>
                </a:solidFill>
                <a:latin typeface="Sakkal Majalla" panose="02000000000000000000" pitchFamily="2" charset="-78"/>
                <a:cs typeface="Sakkal Majalla" panose="02000000000000000000" pitchFamily="2" charset="-78"/>
              </a:rPr>
              <a:t>تعكس</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ثلاثة</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أبعاد</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مهمة</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الفعل</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والنتيجة</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والريادة</a:t>
            </a:r>
            <a:r>
              <a:rPr lang="en-US" sz="1050" dirty="0">
                <a:solidFill>
                  <a:prstClr val="black"/>
                </a:solidFill>
                <a:latin typeface="Sakkal Majalla" panose="02000000000000000000" pitchFamily="2" charset="-78"/>
                <a:cs typeface="Sakkal Majalla" panose="02000000000000000000" pitchFamily="2" charset="-78"/>
              </a:rPr>
              <a:t> </a:t>
            </a:r>
            <a:r>
              <a:rPr lang="en-US" sz="1050" dirty="0" err="1">
                <a:solidFill>
                  <a:prstClr val="black"/>
                </a:solidFill>
                <a:latin typeface="Sakkal Majalla" panose="02000000000000000000" pitchFamily="2" charset="-78"/>
                <a:cs typeface="Sakkal Majalla" panose="02000000000000000000" pitchFamily="2" charset="-78"/>
              </a:rPr>
              <a:t>بالهوية</a:t>
            </a:r>
            <a:endParaRPr lang="en-US" sz="1050" dirty="0">
              <a:solidFill>
                <a:prstClr val="black"/>
              </a:solidFill>
              <a:latin typeface="Sakkal Majalla" panose="02000000000000000000" pitchFamily="2" charset="-78"/>
              <a:cs typeface="Sakkal Majalla" panose="02000000000000000000" pitchFamily="2" charset="-78"/>
            </a:endParaRPr>
          </a:p>
          <a:p>
            <a:pPr marL="214302" indent="-214302" algn="r" defTabSz="685595" rtl="1">
              <a:buSzPct val="50000"/>
              <a:buFont typeface="Arial" panose="020B0604020202020204" pitchFamily="34" charset="0"/>
              <a:buChar char="•"/>
              <a:defRPr/>
            </a:pPr>
            <a:endParaRPr lang="en-US" sz="1050" b="1" dirty="0">
              <a:solidFill>
                <a:prstClr val="black"/>
              </a:solidFill>
              <a:latin typeface="Sakkal Majalla" panose="02000000000000000000" pitchFamily="2" charset="-78"/>
              <a:cs typeface="Sakkal Majalla" panose="02000000000000000000" pitchFamily="2" charset="-78"/>
            </a:endParaRPr>
          </a:p>
        </p:txBody>
      </p:sp>
      <p:sp>
        <p:nvSpPr>
          <p:cNvPr id="20" name="Rectangle: Rounded Corners 64">
            <a:extLst>
              <a:ext uri="{FF2B5EF4-FFF2-40B4-BE49-F238E27FC236}">
                <a16:creationId xmlns:a16="http://schemas.microsoft.com/office/drawing/2014/main" id="{0D9E5CE1-1D8B-E677-70F7-EA0B7D46EC7E}"/>
              </a:ext>
            </a:extLst>
          </p:cNvPr>
          <p:cNvSpPr/>
          <p:nvPr/>
        </p:nvSpPr>
        <p:spPr>
          <a:xfrm>
            <a:off x="658297" y="3687418"/>
            <a:ext cx="2548181" cy="782342"/>
          </a:xfrm>
          <a:prstGeom prst="roundRect">
            <a:avLst>
              <a:gd name="adj" fmla="val 3350"/>
            </a:avLst>
          </a:prstGeom>
          <a:solidFill>
            <a:srgbClr val="E2E6EE"/>
          </a:solidFill>
          <a:ln>
            <a:noFill/>
          </a:ln>
        </p:spPr>
        <p:style>
          <a:lnRef idx="2">
            <a:schemeClr val="accent1">
              <a:shade val="50000"/>
            </a:schemeClr>
          </a:lnRef>
          <a:fillRef idx="1">
            <a:schemeClr val="accent1"/>
          </a:fillRef>
          <a:effectRef idx="0">
            <a:schemeClr val="accent1"/>
          </a:effectRef>
          <a:fontRef idx="minor">
            <a:schemeClr val="lt1"/>
          </a:fontRef>
        </p:style>
        <p:txBody>
          <a:bodyPr tIns="68576" rIns="137151" rtlCol="0" anchor="t"/>
          <a:lstStyle/>
          <a:p>
            <a:pPr marL="214302" indent="-214302" algn="r" defTabSz="685595" rtl="1">
              <a:buSzPct val="50000"/>
              <a:buFont typeface="Arial" panose="020B0604020202020204" pitchFamily="34" charset="0"/>
              <a:buChar char="•"/>
              <a:defRPr/>
            </a:pPr>
            <a:r>
              <a:rPr lang="en-US" sz="1050" dirty="0" err="1">
                <a:solidFill>
                  <a:schemeClr val="bg2">
                    <a:lumMod val="50000"/>
                  </a:schemeClr>
                </a:solidFill>
                <a:latin typeface="Sakkal Majalla" panose="02000000000000000000" pitchFamily="2" charset="-78"/>
                <a:cs typeface="Sakkal Majalla" panose="02000000000000000000" pitchFamily="2" charset="-78"/>
              </a:rPr>
              <a:t>تركيز</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كبير</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على</a:t>
            </a:r>
            <a:r>
              <a:rPr lang="en-US" sz="1050" dirty="0">
                <a:solidFill>
                  <a:schemeClr val="bg2">
                    <a:lumMod val="50000"/>
                  </a:schemeClr>
                </a:solidFill>
                <a:latin typeface="Sakkal Majalla" panose="02000000000000000000" pitchFamily="2" charset="-78"/>
                <a:cs typeface="Sakkal Majalla" panose="02000000000000000000" pitchFamily="2" charset="-78"/>
              </a:rPr>
              <a:t> المجموعة </a:t>
            </a:r>
            <a:r>
              <a:rPr lang="en-US" sz="1050" dirty="0" err="1">
                <a:solidFill>
                  <a:schemeClr val="bg2">
                    <a:lumMod val="50000"/>
                  </a:schemeClr>
                </a:solidFill>
                <a:latin typeface="Sakkal Majalla" panose="02000000000000000000" pitchFamily="2" charset="-78"/>
                <a:cs typeface="Sakkal Majalla" panose="02000000000000000000" pitchFamily="2" charset="-78"/>
              </a:rPr>
              <a:t>اكثر</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من</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الشركاء</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او</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السوق</a:t>
            </a:r>
            <a:endParaRPr lang="en-US" sz="1050" dirty="0">
              <a:solidFill>
                <a:schemeClr val="bg2">
                  <a:lumMod val="50000"/>
                </a:schemeClr>
              </a:solidFill>
              <a:latin typeface="Sakkal Majalla" panose="02000000000000000000" pitchFamily="2" charset="-78"/>
              <a:cs typeface="Sakkal Majalla" panose="02000000000000000000" pitchFamily="2" charset="-78"/>
            </a:endParaRPr>
          </a:p>
          <a:p>
            <a:pPr marL="214302" indent="-214302" algn="r" defTabSz="685595" rtl="1">
              <a:buSzPct val="50000"/>
              <a:buFont typeface="Arial" panose="020B0604020202020204" pitchFamily="34" charset="0"/>
              <a:buChar char="•"/>
              <a:defRPr/>
            </a:pPr>
            <a:endParaRPr lang="en-US" sz="1050" dirty="0">
              <a:solidFill>
                <a:schemeClr val="bg2">
                  <a:lumMod val="50000"/>
                </a:schemeClr>
              </a:solidFill>
              <a:latin typeface="Sakkal Majalla" panose="02000000000000000000" pitchFamily="2" charset="-78"/>
              <a:cs typeface="Sakkal Majalla" panose="02000000000000000000" pitchFamily="2" charset="-78"/>
            </a:endParaRPr>
          </a:p>
        </p:txBody>
      </p:sp>
      <p:sp>
        <p:nvSpPr>
          <p:cNvPr id="21" name="Cross 65">
            <a:extLst>
              <a:ext uri="{FF2B5EF4-FFF2-40B4-BE49-F238E27FC236}">
                <a16:creationId xmlns:a16="http://schemas.microsoft.com/office/drawing/2014/main" id="{2A3A8473-6569-653D-62EE-325A32141F35}"/>
              </a:ext>
            </a:extLst>
          </p:cNvPr>
          <p:cNvSpPr/>
          <p:nvPr/>
        </p:nvSpPr>
        <p:spPr>
          <a:xfrm>
            <a:off x="2991592" y="2653587"/>
            <a:ext cx="98041" cy="95140"/>
          </a:xfrm>
          <a:prstGeom prst="plus">
            <a:avLst>
              <a:gd name="adj" fmla="val 39531"/>
            </a:avLst>
          </a:prstGeom>
          <a:solidFill>
            <a:srgbClr val="A8D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en-US" sz="1350" dirty="0">
              <a:solidFill>
                <a:srgbClr val="FFFFFF"/>
              </a:solidFill>
              <a:latin typeface="Tajawal" panose="00000500000000000000" pitchFamily="2" charset="-78"/>
              <a:cs typeface="Tajawal" panose="00000500000000000000" pitchFamily="2" charset="-78"/>
            </a:endParaRPr>
          </a:p>
        </p:txBody>
      </p:sp>
      <p:sp>
        <p:nvSpPr>
          <p:cNvPr id="23" name="Rectangle 66">
            <a:extLst>
              <a:ext uri="{FF2B5EF4-FFF2-40B4-BE49-F238E27FC236}">
                <a16:creationId xmlns:a16="http://schemas.microsoft.com/office/drawing/2014/main" id="{BEB68880-4FC2-51EF-2C45-B5EDBED2E522}"/>
              </a:ext>
            </a:extLst>
          </p:cNvPr>
          <p:cNvSpPr/>
          <p:nvPr/>
        </p:nvSpPr>
        <p:spPr>
          <a:xfrm>
            <a:off x="2991592" y="3832086"/>
            <a:ext cx="98041" cy="26991"/>
          </a:xfrm>
          <a:prstGeom prst="rect">
            <a:avLst/>
          </a:prstGeom>
          <a:solidFill>
            <a:srgbClr val="C36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en-US" sz="1350" dirty="0">
              <a:solidFill>
                <a:schemeClr val="bg2">
                  <a:lumMod val="50000"/>
                </a:schemeClr>
              </a:solidFill>
              <a:latin typeface="Tajawal" panose="00000500000000000000" pitchFamily="2" charset="-78"/>
              <a:cs typeface="Tajawal" panose="00000500000000000000" pitchFamily="2" charset="-78"/>
            </a:endParaRPr>
          </a:p>
        </p:txBody>
      </p:sp>
      <p:sp>
        <p:nvSpPr>
          <p:cNvPr id="25" name="Cross 68">
            <a:extLst>
              <a:ext uri="{FF2B5EF4-FFF2-40B4-BE49-F238E27FC236}">
                <a16:creationId xmlns:a16="http://schemas.microsoft.com/office/drawing/2014/main" id="{82CFFC80-98B1-D759-F195-60F10A745B14}"/>
              </a:ext>
            </a:extLst>
          </p:cNvPr>
          <p:cNvSpPr/>
          <p:nvPr/>
        </p:nvSpPr>
        <p:spPr>
          <a:xfrm>
            <a:off x="2991592" y="2823114"/>
            <a:ext cx="98041" cy="95140"/>
          </a:xfrm>
          <a:prstGeom prst="plus">
            <a:avLst>
              <a:gd name="adj" fmla="val 39531"/>
            </a:avLst>
          </a:prstGeom>
          <a:solidFill>
            <a:srgbClr val="A8D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en-US" sz="1350" dirty="0">
              <a:solidFill>
                <a:srgbClr val="FFFFFF"/>
              </a:solidFill>
              <a:latin typeface="Tajawal" panose="00000500000000000000" pitchFamily="2" charset="-78"/>
              <a:cs typeface="Tajawal" panose="00000500000000000000" pitchFamily="2" charset="-78"/>
            </a:endParaRPr>
          </a:p>
        </p:txBody>
      </p:sp>
      <p:sp>
        <p:nvSpPr>
          <p:cNvPr id="26" name="Rectangle: Rounded Corners 48">
            <a:extLst>
              <a:ext uri="{FF2B5EF4-FFF2-40B4-BE49-F238E27FC236}">
                <a16:creationId xmlns:a16="http://schemas.microsoft.com/office/drawing/2014/main" id="{83E40A72-5D05-922A-1196-1E1DAD5583A2}"/>
              </a:ext>
            </a:extLst>
          </p:cNvPr>
          <p:cNvSpPr/>
          <p:nvPr/>
        </p:nvSpPr>
        <p:spPr>
          <a:xfrm>
            <a:off x="5937522" y="2407596"/>
            <a:ext cx="2548182" cy="1239111"/>
          </a:xfrm>
          <a:prstGeom prst="roundRect">
            <a:avLst>
              <a:gd name="adj" fmla="val 3350"/>
            </a:avLst>
          </a:prstGeom>
          <a:solidFill>
            <a:srgbClr val="E2E6EE"/>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Ins="137151" rtlCol="0" anchor="t"/>
          <a:lstStyle/>
          <a:p>
            <a:pPr marL="214302" indent="-214302" algn="r" defTabSz="685595" rtl="1">
              <a:buSzPct val="50000"/>
              <a:buFont typeface="Arial" panose="020B0604020202020204" pitchFamily="34" charset="0"/>
              <a:buChar char="•"/>
              <a:defRPr/>
            </a:pPr>
            <a:r>
              <a:rPr lang="en-US" sz="1050">
                <a:solidFill>
                  <a:prstClr val="black"/>
                </a:solidFill>
                <a:latin typeface="Sakkal Majalla" panose="02000000000000000000" pitchFamily="2" charset="-78"/>
                <a:cs typeface="Sakkal Majalla" panose="02000000000000000000" pitchFamily="2" charset="-78"/>
              </a:rPr>
              <a:t>صياغة واضحة وتعبر عن طموح الشركة بدون حشو</a:t>
            </a:r>
          </a:p>
          <a:p>
            <a:pPr marL="214302" indent="-214302" algn="r" defTabSz="685595" rtl="1">
              <a:buSzPct val="50000"/>
              <a:buFont typeface="Arial" panose="020B0604020202020204" pitchFamily="34" charset="0"/>
              <a:buChar char="•"/>
              <a:defRPr/>
            </a:pPr>
            <a:r>
              <a:rPr lang="en-US" sz="1050">
                <a:solidFill>
                  <a:prstClr val="black"/>
                </a:solidFill>
                <a:latin typeface="Sakkal Majalla" panose="02000000000000000000" pitchFamily="2" charset="-78"/>
                <a:cs typeface="Sakkal Majalla" panose="02000000000000000000" pitchFamily="2" charset="-78"/>
              </a:rPr>
              <a:t>قابلة للاستخدام الإعلامي والترويجي بسهولة لأنها تحمل نغمة قيادية وتنافسية</a:t>
            </a:r>
            <a:endParaRPr lang="en-US" sz="1050" dirty="0">
              <a:solidFill>
                <a:prstClr val="black"/>
              </a:solidFill>
              <a:latin typeface="Sakkal Majalla" panose="02000000000000000000" pitchFamily="2" charset="-78"/>
              <a:cs typeface="Sakkal Majalla" panose="02000000000000000000" pitchFamily="2" charset="-78"/>
            </a:endParaRPr>
          </a:p>
        </p:txBody>
      </p:sp>
      <p:sp>
        <p:nvSpPr>
          <p:cNvPr id="27" name="Rectangle: Rounded Corners 50">
            <a:extLst>
              <a:ext uri="{FF2B5EF4-FFF2-40B4-BE49-F238E27FC236}">
                <a16:creationId xmlns:a16="http://schemas.microsoft.com/office/drawing/2014/main" id="{745894DD-9427-F3C9-AE16-0472E29FDD18}"/>
              </a:ext>
            </a:extLst>
          </p:cNvPr>
          <p:cNvSpPr/>
          <p:nvPr/>
        </p:nvSpPr>
        <p:spPr>
          <a:xfrm>
            <a:off x="5937522" y="3687418"/>
            <a:ext cx="2548181" cy="782342"/>
          </a:xfrm>
          <a:prstGeom prst="roundRect">
            <a:avLst>
              <a:gd name="adj" fmla="val 3350"/>
            </a:avLst>
          </a:prstGeom>
          <a:solidFill>
            <a:srgbClr val="E2E6EE"/>
          </a:solidFill>
          <a:ln>
            <a:noFill/>
          </a:ln>
        </p:spPr>
        <p:style>
          <a:lnRef idx="2">
            <a:schemeClr val="accent1">
              <a:shade val="50000"/>
            </a:schemeClr>
          </a:lnRef>
          <a:fillRef idx="1">
            <a:schemeClr val="accent1"/>
          </a:fillRef>
          <a:effectRef idx="0">
            <a:schemeClr val="accent1"/>
          </a:effectRef>
          <a:fontRef idx="minor">
            <a:schemeClr val="lt1"/>
          </a:fontRef>
        </p:style>
        <p:txBody>
          <a:bodyPr tIns="68576" rIns="137151" rtlCol="0" anchor="t"/>
          <a:lstStyle/>
          <a:p>
            <a:pPr marL="214302" indent="-214302" algn="r" defTabSz="685595" rtl="1">
              <a:buSzPct val="50000"/>
              <a:buFont typeface="Arial" panose="020B0604020202020204" pitchFamily="34" charset="0"/>
              <a:buChar char="•"/>
              <a:defRPr/>
            </a:pPr>
            <a:r>
              <a:rPr lang="en-US" sz="1050">
                <a:solidFill>
                  <a:schemeClr val="bg2">
                    <a:lumMod val="50000"/>
                  </a:schemeClr>
                </a:solidFill>
                <a:latin typeface="Sakkal Majalla" panose="02000000000000000000" pitchFamily="2" charset="-78"/>
                <a:cs typeface="Sakkal Majalla" panose="02000000000000000000" pitchFamily="2" charset="-78"/>
              </a:rPr>
              <a:t>تفتقر إلى عنصر الأثر أو الريادة مما يجعلها واقعية أكثر من كونها ملهمة.</a:t>
            </a:r>
            <a:endParaRPr lang="en-US" sz="1050" dirty="0">
              <a:solidFill>
                <a:schemeClr val="bg2">
                  <a:lumMod val="50000"/>
                </a:schemeClr>
              </a:solidFill>
              <a:latin typeface="Sakkal Majalla" panose="02000000000000000000" pitchFamily="2" charset="-78"/>
              <a:cs typeface="Sakkal Majalla" panose="02000000000000000000" pitchFamily="2" charset="-78"/>
            </a:endParaRPr>
          </a:p>
        </p:txBody>
      </p:sp>
      <p:sp>
        <p:nvSpPr>
          <p:cNvPr id="28" name="Cross 21">
            <a:extLst>
              <a:ext uri="{FF2B5EF4-FFF2-40B4-BE49-F238E27FC236}">
                <a16:creationId xmlns:a16="http://schemas.microsoft.com/office/drawing/2014/main" id="{B799F86E-C6A7-C2E1-3F05-DD65C78A83F8}"/>
              </a:ext>
            </a:extLst>
          </p:cNvPr>
          <p:cNvSpPr/>
          <p:nvPr/>
        </p:nvSpPr>
        <p:spPr>
          <a:xfrm>
            <a:off x="8270817" y="2656028"/>
            <a:ext cx="98041" cy="95140"/>
          </a:xfrm>
          <a:prstGeom prst="plus">
            <a:avLst>
              <a:gd name="adj" fmla="val 39531"/>
            </a:avLst>
          </a:prstGeom>
          <a:solidFill>
            <a:srgbClr val="A8D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en-US" sz="1350" dirty="0">
              <a:solidFill>
                <a:srgbClr val="FFFFFF"/>
              </a:solidFill>
              <a:latin typeface="Tajawal" panose="00000500000000000000" pitchFamily="2" charset="-78"/>
              <a:cs typeface="Tajawal" panose="00000500000000000000" pitchFamily="2" charset="-78"/>
            </a:endParaRPr>
          </a:p>
        </p:txBody>
      </p:sp>
      <p:sp>
        <p:nvSpPr>
          <p:cNvPr id="29" name="Rectangle 41">
            <a:extLst>
              <a:ext uri="{FF2B5EF4-FFF2-40B4-BE49-F238E27FC236}">
                <a16:creationId xmlns:a16="http://schemas.microsoft.com/office/drawing/2014/main" id="{894F256E-C7C7-5174-DB69-74D4F6B1191A}"/>
              </a:ext>
            </a:extLst>
          </p:cNvPr>
          <p:cNvSpPr/>
          <p:nvPr/>
        </p:nvSpPr>
        <p:spPr>
          <a:xfrm>
            <a:off x="8270817" y="3832086"/>
            <a:ext cx="98041" cy="26991"/>
          </a:xfrm>
          <a:prstGeom prst="rect">
            <a:avLst/>
          </a:prstGeom>
          <a:solidFill>
            <a:srgbClr val="C36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en-US" sz="1350" dirty="0">
              <a:solidFill>
                <a:schemeClr val="bg2">
                  <a:lumMod val="50000"/>
                </a:schemeClr>
              </a:solidFill>
              <a:latin typeface="Tajawal" panose="00000500000000000000" pitchFamily="2" charset="-78"/>
              <a:cs typeface="Tajawal" panose="00000500000000000000" pitchFamily="2" charset="-78"/>
            </a:endParaRPr>
          </a:p>
        </p:txBody>
      </p:sp>
      <p:sp>
        <p:nvSpPr>
          <p:cNvPr id="31" name="Cross 51">
            <a:extLst>
              <a:ext uri="{FF2B5EF4-FFF2-40B4-BE49-F238E27FC236}">
                <a16:creationId xmlns:a16="http://schemas.microsoft.com/office/drawing/2014/main" id="{1EAE2A60-A8F8-7C64-0BDB-A6EE04BB85C5}"/>
              </a:ext>
            </a:extLst>
          </p:cNvPr>
          <p:cNvSpPr/>
          <p:nvPr/>
        </p:nvSpPr>
        <p:spPr>
          <a:xfrm>
            <a:off x="8270817" y="2846843"/>
            <a:ext cx="98041" cy="95140"/>
          </a:xfrm>
          <a:prstGeom prst="plus">
            <a:avLst>
              <a:gd name="adj" fmla="val 39531"/>
            </a:avLst>
          </a:prstGeom>
          <a:solidFill>
            <a:srgbClr val="A8D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en-US" sz="1350" dirty="0">
              <a:solidFill>
                <a:srgbClr val="FFFFFF"/>
              </a:solidFill>
              <a:latin typeface="Tajawal" panose="00000500000000000000" pitchFamily="2" charset="-78"/>
              <a:cs typeface="Tajawal" panose="00000500000000000000" pitchFamily="2" charset="-78"/>
            </a:endParaRPr>
          </a:p>
        </p:txBody>
      </p:sp>
      <p:sp>
        <p:nvSpPr>
          <p:cNvPr id="33" name="Rectangle: Rounded Corners 55">
            <a:extLst>
              <a:ext uri="{FF2B5EF4-FFF2-40B4-BE49-F238E27FC236}">
                <a16:creationId xmlns:a16="http://schemas.microsoft.com/office/drawing/2014/main" id="{C6C59B8A-6E12-5E0F-B53C-81C933B85AB1}"/>
              </a:ext>
            </a:extLst>
          </p:cNvPr>
          <p:cNvSpPr/>
          <p:nvPr/>
        </p:nvSpPr>
        <p:spPr>
          <a:xfrm>
            <a:off x="3297910" y="2407596"/>
            <a:ext cx="2548181" cy="1239111"/>
          </a:xfrm>
          <a:prstGeom prst="roundRect">
            <a:avLst>
              <a:gd name="adj" fmla="val 3350"/>
            </a:avLst>
          </a:prstGeom>
          <a:solidFill>
            <a:srgbClr val="E2E6EE"/>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Ins="137151" rtlCol="0" anchor="t"/>
          <a:lstStyle/>
          <a:p>
            <a:pPr marL="214302" indent="-214302" algn="r" defTabSz="685595" rtl="1">
              <a:buSzPct val="50000"/>
              <a:buFont typeface="Arial" panose="020B0604020202020204" pitchFamily="34" charset="0"/>
              <a:buChar char="•"/>
              <a:defRPr/>
            </a:pPr>
            <a:r>
              <a:rPr lang="en-US" sz="1050">
                <a:solidFill>
                  <a:prstClr val="black"/>
                </a:solidFill>
                <a:latin typeface="Sakkal Majalla" panose="02000000000000000000" pitchFamily="2" charset="-78"/>
                <a:cs typeface="Sakkal Majalla" panose="02000000000000000000" pitchFamily="2" charset="-78"/>
              </a:rPr>
              <a:t>قابلة للقياس بشكل غير مباشر</a:t>
            </a:r>
          </a:p>
          <a:p>
            <a:pPr marL="214302" indent="-214302" algn="r" defTabSz="685595" rtl="1">
              <a:buSzPct val="50000"/>
              <a:buFont typeface="Arial" panose="020B0604020202020204" pitchFamily="34" charset="0"/>
              <a:buChar char="•"/>
              <a:defRPr/>
            </a:pPr>
            <a:r>
              <a:rPr lang="en-US" sz="1050">
                <a:solidFill>
                  <a:prstClr val="black"/>
                </a:solidFill>
                <a:latin typeface="Sakkal Majalla" panose="02000000000000000000" pitchFamily="2" charset="-78"/>
                <a:cs typeface="Sakkal Majalla" panose="02000000000000000000" pitchFamily="2" charset="-78"/>
              </a:rPr>
              <a:t>صياغة متينة تظهر الثقة والقيادة مما يعزز الهوية المؤسسية</a:t>
            </a:r>
            <a:endParaRPr lang="en-US" sz="1050" dirty="0">
              <a:solidFill>
                <a:prstClr val="black"/>
              </a:solidFill>
              <a:latin typeface="Sakkal Majalla" panose="02000000000000000000" pitchFamily="2" charset="-78"/>
              <a:cs typeface="Sakkal Majalla" panose="02000000000000000000" pitchFamily="2" charset="-78"/>
            </a:endParaRPr>
          </a:p>
        </p:txBody>
      </p:sp>
      <p:sp>
        <p:nvSpPr>
          <p:cNvPr id="35" name="Rectangle: Rounded Corners 56">
            <a:extLst>
              <a:ext uri="{FF2B5EF4-FFF2-40B4-BE49-F238E27FC236}">
                <a16:creationId xmlns:a16="http://schemas.microsoft.com/office/drawing/2014/main" id="{4E356060-A99D-3E54-3A69-F9B14E9260E5}"/>
              </a:ext>
            </a:extLst>
          </p:cNvPr>
          <p:cNvSpPr/>
          <p:nvPr/>
        </p:nvSpPr>
        <p:spPr>
          <a:xfrm>
            <a:off x="3297910" y="3687418"/>
            <a:ext cx="2548181" cy="782342"/>
          </a:xfrm>
          <a:prstGeom prst="roundRect">
            <a:avLst>
              <a:gd name="adj" fmla="val 3350"/>
            </a:avLst>
          </a:prstGeom>
          <a:solidFill>
            <a:srgbClr val="E2E6EE"/>
          </a:solidFill>
          <a:ln>
            <a:noFill/>
          </a:ln>
        </p:spPr>
        <p:style>
          <a:lnRef idx="2">
            <a:schemeClr val="accent1">
              <a:shade val="50000"/>
            </a:schemeClr>
          </a:lnRef>
          <a:fillRef idx="1">
            <a:schemeClr val="accent1"/>
          </a:fillRef>
          <a:effectRef idx="0">
            <a:schemeClr val="accent1"/>
          </a:effectRef>
          <a:fontRef idx="minor">
            <a:schemeClr val="lt1"/>
          </a:fontRef>
        </p:style>
        <p:txBody>
          <a:bodyPr tIns="68576" rIns="137151" rtlCol="0" anchor="t"/>
          <a:lstStyle/>
          <a:p>
            <a:pPr marL="214302" indent="-214302" algn="r" defTabSz="685595" rtl="1">
              <a:buSzPct val="50000"/>
              <a:buFont typeface="Arial" panose="020B0604020202020204" pitchFamily="34" charset="0"/>
              <a:buChar char="•"/>
              <a:defRPr/>
            </a:pPr>
            <a:r>
              <a:rPr lang="en-US" sz="1050" dirty="0" err="1">
                <a:solidFill>
                  <a:schemeClr val="bg2">
                    <a:lumMod val="50000"/>
                  </a:schemeClr>
                </a:solidFill>
                <a:latin typeface="Sakkal Majalla" panose="02000000000000000000" pitchFamily="2" charset="-78"/>
                <a:cs typeface="Sakkal Majalla" panose="02000000000000000000" pitchFamily="2" charset="-78"/>
              </a:rPr>
              <a:t>طول</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الجملة</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قد</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يقلل</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من</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وضوح</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الرسالة</a:t>
            </a:r>
            <a:r>
              <a:rPr lang="en-US" sz="1050" dirty="0">
                <a:solidFill>
                  <a:schemeClr val="bg2">
                    <a:lumMod val="50000"/>
                  </a:schemeClr>
                </a:solidFill>
                <a:latin typeface="Sakkal Majalla" panose="02000000000000000000" pitchFamily="2" charset="-78"/>
                <a:cs typeface="Sakkal Majalla" panose="02000000000000000000" pitchFamily="2" charset="-78"/>
              </a:rPr>
              <a:t> في </a:t>
            </a:r>
            <a:r>
              <a:rPr lang="en-US" sz="1050" dirty="0" err="1">
                <a:solidFill>
                  <a:schemeClr val="bg2">
                    <a:lumMod val="50000"/>
                  </a:schemeClr>
                </a:solidFill>
                <a:latin typeface="Sakkal Majalla" panose="02000000000000000000" pitchFamily="2" charset="-78"/>
                <a:cs typeface="Sakkal Majalla" panose="02000000000000000000" pitchFamily="2" charset="-78"/>
              </a:rPr>
              <a:t>العروض</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أو</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الاستخدام</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الإعلامي</a:t>
            </a:r>
            <a:endParaRPr lang="en-US" sz="1050" dirty="0">
              <a:solidFill>
                <a:schemeClr val="bg2">
                  <a:lumMod val="50000"/>
                </a:schemeClr>
              </a:solidFill>
              <a:latin typeface="Sakkal Majalla" panose="02000000000000000000" pitchFamily="2" charset="-78"/>
              <a:cs typeface="Sakkal Majalla" panose="02000000000000000000" pitchFamily="2" charset="-78"/>
            </a:endParaRPr>
          </a:p>
          <a:p>
            <a:pPr marL="214302" indent="-214302" algn="r" defTabSz="685595" rtl="1">
              <a:buSzPct val="50000"/>
              <a:buFont typeface="Arial" panose="020B0604020202020204" pitchFamily="34" charset="0"/>
              <a:buChar char="•"/>
              <a:defRPr/>
            </a:pPr>
            <a:r>
              <a:rPr lang="en-US" sz="1050" dirty="0" err="1">
                <a:solidFill>
                  <a:schemeClr val="bg2">
                    <a:lumMod val="50000"/>
                  </a:schemeClr>
                </a:solidFill>
                <a:latin typeface="Sakkal Majalla" panose="02000000000000000000" pitchFamily="2" charset="-78"/>
                <a:cs typeface="Sakkal Majalla" panose="02000000000000000000" pitchFamily="2" charset="-78"/>
              </a:rPr>
              <a:t>اللغة</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رسمية</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نوعًا</a:t>
            </a:r>
            <a:r>
              <a:rPr lang="en-US" sz="1050" dirty="0">
                <a:solidFill>
                  <a:schemeClr val="bg2">
                    <a:lumMod val="50000"/>
                  </a:schemeClr>
                </a:solidFill>
                <a:latin typeface="Sakkal Majalla" panose="02000000000000000000" pitchFamily="2" charset="-78"/>
                <a:cs typeface="Sakkal Majalla" panose="02000000000000000000" pitchFamily="2" charset="-78"/>
              </a:rPr>
              <a:t> </a:t>
            </a:r>
            <a:r>
              <a:rPr lang="en-US" sz="1050" dirty="0" err="1">
                <a:solidFill>
                  <a:schemeClr val="bg2">
                    <a:lumMod val="50000"/>
                  </a:schemeClr>
                </a:solidFill>
                <a:latin typeface="Sakkal Majalla" panose="02000000000000000000" pitchFamily="2" charset="-78"/>
                <a:cs typeface="Sakkal Majalla" panose="02000000000000000000" pitchFamily="2" charset="-78"/>
              </a:rPr>
              <a:t>ما</a:t>
            </a:r>
            <a:endParaRPr lang="en-US" sz="1050" dirty="0">
              <a:solidFill>
                <a:schemeClr val="bg2">
                  <a:lumMod val="50000"/>
                </a:schemeClr>
              </a:solidFill>
              <a:latin typeface="Sakkal Majalla" panose="02000000000000000000" pitchFamily="2" charset="-78"/>
              <a:cs typeface="Sakkal Majalla" panose="02000000000000000000" pitchFamily="2" charset="-78"/>
            </a:endParaRPr>
          </a:p>
        </p:txBody>
      </p:sp>
      <p:sp>
        <p:nvSpPr>
          <p:cNvPr id="37" name="Cross 57">
            <a:extLst>
              <a:ext uri="{FF2B5EF4-FFF2-40B4-BE49-F238E27FC236}">
                <a16:creationId xmlns:a16="http://schemas.microsoft.com/office/drawing/2014/main" id="{64F8E9F5-0FDA-B65F-C9B8-10F701D89F33}"/>
              </a:ext>
            </a:extLst>
          </p:cNvPr>
          <p:cNvSpPr/>
          <p:nvPr/>
        </p:nvSpPr>
        <p:spPr>
          <a:xfrm>
            <a:off x="5631204" y="2653587"/>
            <a:ext cx="98041" cy="95140"/>
          </a:xfrm>
          <a:prstGeom prst="plus">
            <a:avLst>
              <a:gd name="adj" fmla="val 39531"/>
            </a:avLst>
          </a:prstGeom>
          <a:solidFill>
            <a:srgbClr val="A8D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en-US" sz="1350" dirty="0">
              <a:solidFill>
                <a:srgbClr val="FFFFFF"/>
              </a:solidFill>
              <a:latin typeface="Tajawal" panose="00000500000000000000" pitchFamily="2" charset="-78"/>
              <a:cs typeface="Tajawal" panose="00000500000000000000" pitchFamily="2" charset="-78"/>
            </a:endParaRPr>
          </a:p>
        </p:txBody>
      </p:sp>
      <p:sp>
        <p:nvSpPr>
          <p:cNvPr id="38" name="Rectangle 58">
            <a:extLst>
              <a:ext uri="{FF2B5EF4-FFF2-40B4-BE49-F238E27FC236}">
                <a16:creationId xmlns:a16="http://schemas.microsoft.com/office/drawing/2014/main" id="{5CD887E9-9836-7F88-F2FB-FDDE9F8E0131}"/>
              </a:ext>
            </a:extLst>
          </p:cNvPr>
          <p:cNvSpPr/>
          <p:nvPr/>
        </p:nvSpPr>
        <p:spPr>
          <a:xfrm>
            <a:off x="5631204" y="3832086"/>
            <a:ext cx="98041" cy="26991"/>
          </a:xfrm>
          <a:prstGeom prst="rect">
            <a:avLst/>
          </a:prstGeom>
          <a:solidFill>
            <a:srgbClr val="C36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en-US" sz="1350" dirty="0">
              <a:solidFill>
                <a:schemeClr val="bg2">
                  <a:lumMod val="50000"/>
                </a:schemeClr>
              </a:solidFill>
              <a:latin typeface="Tajawal" panose="00000500000000000000" pitchFamily="2" charset="-78"/>
              <a:cs typeface="Tajawal" panose="00000500000000000000" pitchFamily="2" charset="-78"/>
            </a:endParaRPr>
          </a:p>
        </p:txBody>
      </p:sp>
      <p:sp>
        <p:nvSpPr>
          <p:cNvPr id="40" name="Cross 60">
            <a:extLst>
              <a:ext uri="{FF2B5EF4-FFF2-40B4-BE49-F238E27FC236}">
                <a16:creationId xmlns:a16="http://schemas.microsoft.com/office/drawing/2014/main" id="{D491F07F-D34D-4DF4-64AB-FBDB33D0257E}"/>
              </a:ext>
            </a:extLst>
          </p:cNvPr>
          <p:cNvSpPr/>
          <p:nvPr/>
        </p:nvSpPr>
        <p:spPr>
          <a:xfrm>
            <a:off x="5636919" y="2831128"/>
            <a:ext cx="98041" cy="95140"/>
          </a:xfrm>
          <a:prstGeom prst="plus">
            <a:avLst>
              <a:gd name="adj" fmla="val 39531"/>
            </a:avLst>
          </a:prstGeom>
          <a:solidFill>
            <a:srgbClr val="A8D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en-US" sz="1350" dirty="0">
              <a:solidFill>
                <a:srgbClr val="FFFFFF"/>
              </a:solidFill>
              <a:latin typeface="Tajawal" panose="00000500000000000000" pitchFamily="2" charset="-78"/>
              <a:cs typeface="Tajawal" panose="00000500000000000000" pitchFamily="2" charset="-78"/>
            </a:endParaRPr>
          </a:p>
        </p:txBody>
      </p:sp>
      <p:sp>
        <p:nvSpPr>
          <p:cNvPr id="42" name="Rectangle: Rounded Corners 44">
            <a:extLst>
              <a:ext uri="{FF2B5EF4-FFF2-40B4-BE49-F238E27FC236}">
                <a16:creationId xmlns:a16="http://schemas.microsoft.com/office/drawing/2014/main" id="{D4BAE19E-82DB-801E-F54D-FF40F800C73F}"/>
              </a:ext>
            </a:extLst>
          </p:cNvPr>
          <p:cNvSpPr/>
          <p:nvPr/>
        </p:nvSpPr>
        <p:spPr>
          <a:xfrm>
            <a:off x="658297" y="1217400"/>
            <a:ext cx="2548181" cy="902473"/>
          </a:xfrm>
          <a:prstGeom prst="roundRect">
            <a:avLst>
              <a:gd name="adj" fmla="val 7169"/>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tlCol="0" anchor="t"/>
          <a:lstStyle/>
          <a:p>
            <a:pPr algn="r" defTabSz="685595" rtl="1">
              <a:defRPr/>
            </a:pPr>
            <a:r>
              <a:rPr lang="en-US" sz="1200" dirty="0" err="1">
                <a:solidFill>
                  <a:schemeClr val="accent1">
                    <a:lumMod val="50000"/>
                  </a:schemeClr>
                </a:solidFill>
                <a:latin typeface="Sakkal Majalla" panose="02000000000000000000" pitchFamily="2" charset="-78"/>
                <a:cs typeface="Sakkal Majalla" panose="02000000000000000000" pitchFamily="2" charset="-78"/>
              </a:rPr>
              <a:t>نستثمر</a:t>
            </a:r>
            <a:r>
              <a:rPr lang="en-US" sz="1200" dirty="0">
                <a:solidFill>
                  <a:schemeClr val="accent1">
                    <a:lumMod val="50000"/>
                  </a:schemeClr>
                </a:solidFill>
                <a:latin typeface="Sakkal Majalla" panose="02000000000000000000" pitchFamily="2" charset="-78"/>
                <a:cs typeface="Sakkal Majalla" panose="02000000000000000000" pitchFamily="2" charset="-78"/>
              </a:rPr>
              <a:t> في </a:t>
            </a:r>
            <a:r>
              <a:rPr lang="en-US" sz="1200" dirty="0" err="1">
                <a:solidFill>
                  <a:schemeClr val="accent1">
                    <a:lumMod val="50000"/>
                  </a:schemeClr>
                </a:solidFill>
                <a:latin typeface="Sakkal Majalla" panose="02000000000000000000" pitchFamily="2" charset="-78"/>
                <a:cs typeface="Sakkal Majalla" panose="02000000000000000000" pitchFamily="2" charset="-78"/>
              </a:rPr>
              <a:t>القطاعات</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الحيوية</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ذات</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الاثر</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الاقتصادي</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لخلق</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قيمة</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مستدامة</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تجسد</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كفاءة</a:t>
            </a:r>
            <a:r>
              <a:rPr lang="en-US" sz="1200" dirty="0">
                <a:solidFill>
                  <a:schemeClr val="accent1">
                    <a:lumMod val="50000"/>
                  </a:schemeClr>
                </a:solidFill>
                <a:latin typeface="Sakkal Majalla" panose="02000000000000000000" pitchFamily="2" charset="-78"/>
                <a:cs typeface="Sakkal Majalla" panose="02000000000000000000" pitchFamily="2" charset="-78"/>
              </a:rPr>
              <a:t> المجموعة </a:t>
            </a:r>
            <a:r>
              <a:rPr lang="en-US" sz="1200" dirty="0" err="1">
                <a:solidFill>
                  <a:schemeClr val="accent1">
                    <a:lumMod val="50000"/>
                  </a:schemeClr>
                </a:solidFill>
                <a:latin typeface="Sakkal Majalla" panose="02000000000000000000" pitchFamily="2" charset="-78"/>
                <a:cs typeface="Sakkal Majalla" panose="02000000000000000000" pitchFamily="2" charset="-78"/>
              </a:rPr>
              <a:t>وريادتها</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p>
        </p:txBody>
      </p:sp>
      <p:sp>
        <p:nvSpPr>
          <p:cNvPr id="43" name="Rectangle: Rounded Corners 6">
            <a:extLst>
              <a:ext uri="{FF2B5EF4-FFF2-40B4-BE49-F238E27FC236}">
                <a16:creationId xmlns:a16="http://schemas.microsoft.com/office/drawing/2014/main" id="{CF9DEBB7-C565-0E32-B17F-6896961B69E9}"/>
              </a:ext>
            </a:extLst>
          </p:cNvPr>
          <p:cNvSpPr/>
          <p:nvPr/>
        </p:nvSpPr>
        <p:spPr>
          <a:xfrm>
            <a:off x="5937521" y="1201558"/>
            <a:ext cx="2548181" cy="902474"/>
          </a:xfrm>
          <a:prstGeom prst="roundRect">
            <a:avLst>
              <a:gd name="adj" fmla="val 9068"/>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tlCol="0" anchor="t"/>
          <a:lstStyle/>
          <a:p>
            <a:pPr algn="r" defTabSz="685595" rtl="1">
              <a:defRPr/>
            </a:pPr>
            <a:r>
              <a:rPr lang="en-US" sz="1200" dirty="0" err="1">
                <a:solidFill>
                  <a:schemeClr val="accent1">
                    <a:lumMod val="50000"/>
                  </a:schemeClr>
                </a:solidFill>
                <a:latin typeface="Sakkal Majalla" panose="02000000000000000000" pitchFamily="2" charset="-78"/>
                <a:cs typeface="Sakkal Majalla" panose="02000000000000000000" pitchFamily="2" charset="-78"/>
              </a:rPr>
              <a:t>نركز</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على</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الاستثمار</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الذكي</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وتنمية</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القطاعات</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الواعدة</a:t>
            </a:r>
            <a:r>
              <a:rPr lang="en-US" sz="1200" dirty="0">
                <a:solidFill>
                  <a:schemeClr val="accent1">
                    <a:lumMod val="50000"/>
                  </a:schemeClr>
                </a:solidFill>
                <a:latin typeface="Sakkal Majalla" panose="02000000000000000000" pitchFamily="2" charset="-78"/>
                <a:cs typeface="Sakkal Majalla" panose="02000000000000000000" pitchFamily="2" charset="-78"/>
              </a:rPr>
              <a:t> عبر </a:t>
            </a:r>
            <a:r>
              <a:rPr lang="en-US" sz="1200" dirty="0" err="1">
                <a:solidFill>
                  <a:schemeClr val="accent1">
                    <a:lumMod val="50000"/>
                  </a:schemeClr>
                </a:solidFill>
                <a:latin typeface="Sakkal Majalla" panose="02000000000000000000" pitchFamily="2" charset="-78"/>
                <a:cs typeface="Sakkal Majalla" panose="02000000000000000000" pitchFamily="2" charset="-78"/>
              </a:rPr>
              <a:t>ادارة</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احترافية</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ونبني</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ممارسات</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استثمارية</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تضمن</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الكفاءة</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والاستدامة</a:t>
            </a:r>
            <a:r>
              <a:rPr lang="en-US" sz="1200" dirty="0">
                <a:solidFill>
                  <a:schemeClr val="accent1">
                    <a:lumMod val="50000"/>
                  </a:schemeClr>
                </a:solidFill>
                <a:latin typeface="Sakkal Majalla" panose="02000000000000000000" pitchFamily="2" charset="-78"/>
                <a:cs typeface="Sakkal Majalla" panose="02000000000000000000" pitchFamily="2" charset="-78"/>
              </a:rPr>
              <a:t> , </a:t>
            </a:r>
            <a:r>
              <a:rPr lang="en-US" sz="1200" dirty="0" err="1">
                <a:solidFill>
                  <a:schemeClr val="accent1">
                    <a:lumMod val="50000"/>
                  </a:schemeClr>
                </a:solidFill>
                <a:latin typeface="Sakkal Majalla" panose="02000000000000000000" pitchFamily="2" charset="-78"/>
                <a:cs typeface="Sakkal Majalla" panose="02000000000000000000" pitchFamily="2" charset="-78"/>
              </a:rPr>
              <a:t>والعائد</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المستمر</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p>
        </p:txBody>
      </p:sp>
      <p:sp>
        <p:nvSpPr>
          <p:cNvPr id="44" name="Rectangle: Rounded Corners 28">
            <a:extLst>
              <a:ext uri="{FF2B5EF4-FFF2-40B4-BE49-F238E27FC236}">
                <a16:creationId xmlns:a16="http://schemas.microsoft.com/office/drawing/2014/main" id="{53CEA94B-BD0F-F28D-D01E-60C74EB539BB}"/>
              </a:ext>
            </a:extLst>
          </p:cNvPr>
          <p:cNvSpPr/>
          <p:nvPr/>
        </p:nvSpPr>
        <p:spPr>
          <a:xfrm>
            <a:off x="3297910" y="1217400"/>
            <a:ext cx="2548181" cy="902473"/>
          </a:xfrm>
          <a:prstGeom prst="roundRect">
            <a:avLst>
              <a:gd name="adj" fmla="val 9068"/>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tlCol="0" anchor="t"/>
          <a:lstStyle/>
          <a:p>
            <a:pPr algn="r" defTabSz="685595" rtl="1">
              <a:defRPr/>
            </a:pPr>
            <a:r>
              <a:rPr lang="en-US" sz="1200" dirty="0" err="1">
                <a:solidFill>
                  <a:schemeClr val="accent1">
                    <a:lumMod val="50000"/>
                  </a:schemeClr>
                </a:solidFill>
                <a:latin typeface="Sakkal Majalla" panose="02000000000000000000" pitchFamily="2" charset="-78"/>
                <a:cs typeface="Sakkal Majalla" panose="02000000000000000000" pitchFamily="2" charset="-78"/>
              </a:rPr>
              <a:t>نوجه</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استثماراتنا</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نحو</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قطاعات</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استراتيجية</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ذات</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اثر</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طويل</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المدى</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بما</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يعزز</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استدامة</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النمو</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ويرسخ</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مكانة</a:t>
            </a:r>
            <a:r>
              <a:rPr lang="en-US" sz="1200" dirty="0">
                <a:solidFill>
                  <a:schemeClr val="accent1">
                    <a:lumMod val="50000"/>
                  </a:schemeClr>
                </a:solidFill>
                <a:latin typeface="Sakkal Majalla" panose="02000000000000000000" pitchFamily="2" charset="-78"/>
                <a:cs typeface="Sakkal Majalla" panose="02000000000000000000" pitchFamily="2" charset="-78"/>
              </a:rPr>
              <a:t> المجموعة </a:t>
            </a:r>
            <a:r>
              <a:rPr lang="en-US" sz="1200" dirty="0" err="1">
                <a:solidFill>
                  <a:schemeClr val="accent1">
                    <a:lumMod val="50000"/>
                  </a:schemeClr>
                </a:solidFill>
                <a:latin typeface="Sakkal Majalla" panose="02000000000000000000" pitchFamily="2" charset="-78"/>
                <a:cs typeface="Sakkal Majalla" panose="02000000000000000000" pitchFamily="2" charset="-78"/>
              </a:rPr>
              <a:t>كمؤسسة</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استثمارية</a:t>
            </a:r>
            <a:r>
              <a:rPr lang="en-US" sz="1200" dirty="0">
                <a:solidFill>
                  <a:schemeClr val="accent1">
                    <a:lumMod val="50000"/>
                  </a:schemeClr>
                </a:solidFill>
                <a:latin typeface="Sakkal Majalla" panose="02000000000000000000" pitchFamily="2" charset="-78"/>
                <a:cs typeface="Sakkal Majalla" panose="02000000000000000000" pitchFamily="2" charset="-78"/>
              </a:rPr>
              <a:t> </a:t>
            </a:r>
            <a:r>
              <a:rPr lang="en-US" sz="1200" dirty="0" err="1">
                <a:solidFill>
                  <a:schemeClr val="accent1">
                    <a:lumMod val="50000"/>
                  </a:schemeClr>
                </a:solidFill>
                <a:latin typeface="Sakkal Majalla" panose="02000000000000000000" pitchFamily="2" charset="-78"/>
                <a:cs typeface="Sakkal Majalla" panose="02000000000000000000" pitchFamily="2" charset="-78"/>
              </a:rPr>
              <a:t>رائدة</a:t>
            </a:r>
            <a:endParaRPr lang="en-US" sz="1200" dirty="0">
              <a:solidFill>
                <a:schemeClr val="accent1">
                  <a:lumMod val="50000"/>
                </a:schemeClr>
              </a:solidFill>
              <a:latin typeface="Sakkal Majalla" panose="02000000000000000000" pitchFamily="2" charset="-78"/>
              <a:cs typeface="Sakkal Majalla" panose="02000000000000000000" pitchFamily="2" charset="-78"/>
            </a:endParaRPr>
          </a:p>
        </p:txBody>
      </p:sp>
      <p:sp>
        <p:nvSpPr>
          <p:cNvPr id="45" name="Rectangle: Rounded Corners 19">
            <a:extLst>
              <a:ext uri="{FF2B5EF4-FFF2-40B4-BE49-F238E27FC236}">
                <a16:creationId xmlns:a16="http://schemas.microsoft.com/office/drawing/2014/main" id="{F1487EB4-F4DF-B92E-4B79-BDBD8ACC0704}"/>
              </a:ext>
            </a:extLst>
          </p:cNvPr>
          <p:cNvSpPr/>
          <p:nvPr/>
        </p:nvSpPr>
        <p:spPr>
          <a:xfrm>
            <a:off x="5937522" y="997875"/>
            <a:ext cx="2548181" cy="306915"/>
          </a:xfrm>
          <a:prstGeom prst="roundRect">
            <a:avLst/>
          </a:prstGeom>
          <a:solidFill>
            <a:srgbClr val="A9B3C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Ins="205727" rtlCol="0" anchor="ctr"/>
          <a:lstStyle/>
          <a:p>
            <a:pPr algn="r" defTabSz="685766">
              <a:defRPr/>
            </a:pPr>
            <a:r>
              <a:rPr lang="en-US" sz="1800" b="1">
                <a:solidFill>
                  <a:schemeClr val="accent1">
                    <a:lumMod val="50000"/>
                  </a:schemeClr>
                </a:solidFill>
                <a:latin typeface="Sakkal Majalla" panose="02000000000000000000" pitchFamily="2" charset="-78"/>
                <a:cs typeface="Sakkal Majalla" panose="02000000000000000000" pitchFamily="2" charset="-78"/>
              </a:rPr>
              <a:t>الخيار الرابع</a:t>
            </a:r>
            <a:endParaRPr lang="en-US" sz="1800" b="1" dirty="0">
              <a:solidFill>
                <a:schemeClr val="accent1">
                  <a:lumMod val="50000"/>
                </a:schemeClr>
              </a:solidFill>
              <a:latin typeface="Sakkal Majalla" panose="02000000000000000000" pitchFamily="2" charset="-78"/>
              <a:cs typeface="Sakkal Majalla" panose="02000000000000000000" pitchFamily="2" charset="-78"/>
            </a:endParaRPr>
          </a:p>
        </p:txBody>
      </p:sp>
      <p:sp>
        <p:nvSpPr>
          <p:cNvPr id="46" name="Rectangle: Rounded Corners 22">
            <a:extLst>
              <a:ext uri="{FF2B5EF4-FFF2-40B4-BE49-F238E27FC236}">
                <a16:creationId xmlns:a16="http://schemas.microsoft.com/office/drawing/2014/main" id="{D326B20B-5515-B136-7658-1C80B3B97F51}"/>
              </a:ext>
            </a:extLst>
          </p:cNvPr>
          <p:cNvSpPr/>
          <p:nvPr/>
        </p:nvSpPr>
        <p:spPr>
          <a:xfrm>
            <a:off x="3297910" y="997875"/>
            <a:ext cx="2548181" cy="306915"/>
          </a:xfrm>
          <a:prstGeom prst="roundRect">
            <a:avLst/>
          </a:prstGeom>
          <a:solidFill>
            <a:srgbClr val="A9B3C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Ins="205727" rtlCol="0" anchor="ctr"/>
          <a:lstStyle/>
          <a:p>
            <a:pPr algn="r" defTabSz="685766">
              <a:defRPr/>
            </a:pPr>
            <a:r>
              <a:rPr lang="en-US" sz="1800" b="1">
                <a:solidFill>
                  <a:schemeClr val="accent1">
                    <a:lumMod val="50000"/>
                  </a:schemeClr>
                </a:solidFill>
                <a:latin typeface="Sakkal Majalla" panose="02000000000000000000" pitchFamily="2" charset="-78"/>
                <a:cs typeface="Sakkal Majalla" panose="02000000000000000000" pitchFamily="2" charset="-78"/>
              </a:rPr>
              <a:t>الخيار الخامس</a:t>
            </a:r>
            <a:endParaRPr lang="en-US" sz="1800" b="1" dirty="0">
              <a:solidFill>
                <a:schemeClr val="accent1">
                  <a:lumMod val="50000"/>
                </a:schemeClr>
              </a:solidFill>
              <a:latin typeface="Sakkal Majalla" panose="02000000000000000000" pitchFamily="2" charset="-78"/>
              <a:cs typeface="Sakkal Majalla" panose="02000000000000000000" pitchFamily="2" charset="-78"/>
            </a:endParaRPr>
          </a:p>
        </p:txBody>
      </p:sp>
      <p:sp>
        <p:nvSpPr>
          <p:cNvPr id="47" name="Rectangle: Rounded Corners 23">
            <a:extLst>
              <a:ext uri="{FF2B5EF4-FFF2-40B4-BE49-F238E27FC236}">
                <a16:creationId xmlns:a16="http://schemas.microsoft.com/office/drawing/2014/main" id="{21D35EBF-6EBD-49A3-373C-B39E178C4482}"/>
              </a:ext>
            </a:extLst>
          </p:cNvPr>
          <p:cNvSpPr/>
          <p:nvPr/>
        </p:nvSpPr>
        <p:spPr>
          <a:xfrm>
            <a:off x="658297" y="997875"/>
            <a:ext cx="2548181" cy="306915"/>
          </a:xfrm>
          <a:prstGeom prst="roundRect">
            <a:avLst/>
          </a:prstGeom>
          <a:solidFill>
            <a:srgbClr val="A9B3C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Ins="205727" rtlCol="0" anchor="ctr"/>
          <a:lstStyle/>
          <a:p>
            <a:pPr algn="r" defTabSz="685766">
              <a:defRPr/>
            </a:pPr>
            <a:r>
              <a:rPr lang="en-US" sz="1800" b="1">
                <a:solidFill>
                  <a:schemeClr val="accent1">
                    <a:lumMod val="50000"/>
                  </a:schemeClr>
                </a:solidFill>
                <a:latin typeface="Sakkal Majalla" panose="02000000000000000000" pitchFamily="2" charset="-78"/>
                <a:cs typeface="Sakkal Majalla" panose="02000000000000000000" pitchFamily="2" charset="-78"/>
              </a:rPr>
              <a:t>الخيار السادس</a:t>
            </a:r>
            <a:endParaRPr lang="en-US" sz="1800" b="1" dirty="0">
              <a:solidFill>
                <a:schemeClr val="accent1">
                  <a:lumMod val="50000"/>
                </a:schemeClr>
              </a:solidFill>
              <a:latin typeface="Sakkal Majalla" panose="02000000000000000000" pitchFamily="2" charset="-78"/>
              <a:cs typeface="Sakkal Majalla" panose="02000000000000000000" pitchFamily="2" charset="-78"/>
            </a:endParaRPr>
          </a:p>
        </p:txBody>
      </p:sp>
      <p:sp>
        <p:nvSpPr>
          <p:cNvPr id="48" name="Rectangle: Rounded Corners 46">
            <a:extLst>
              <a:ext uri="{FF2B5EF4-FFF2-40B4-BE49-F238E27FC236}">
                <a16:creationId xmlns:a16="http://schemas.microsoft.com/office/drawing/2014/main" id="{A3D388F9-05C8-1194-9C08-711B6491A84B}"/>
              </a:ext>
            </a:extLst>
          </p:cNvPr>
          <p:cNvSpPr/>
          <p:nvPr/>
        </p:nvSpPr>
        <p:spPr>
          <a:xfrm>
            <a:off x="658298" y="2171324"/>
            <a:ext cx="7827405" cy="306915"/>
          </a:xfrm>
          <a:prstGeom prst="roundRect">
            <a:avLst/>
          </a:prstGeom>
          <a:solidFill>
            <a:srgbClr val="173863"/>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Ins="205727" rtlCol="0" anchor="ctr"/>
          <a:lstStyle/>
          <a:p>
            <a:pPr algn="r" defTabSz="685766">
              <a:defRPr/>
            </a:pPr>
            <a:r>
              <a:rPr lang="en-US" sz="1800" b="1">
                <a:solidFill>
                  <a:schemeClr val="bg1"/>
                </a:solidFill>
                <a:latin typeface="Sakkal Majalla" panose="02000000000000000000" pitchFamily="2" charset="-78"/>
                <a:cs typeface="Sakkal Majalla" panose="02000000000000000000" pitchFamily="2" charset="-78"/>
              </a:rPr>
              <a:t>المقارنات</a:t>
            </a:r>
            <a:endParaRPr lang="en-US" sz="1800" b="1" dirty="0">
              <a:solidFill>
                <a:schemeClr val="bg1"/>
              </a:solidFill>
              <a:latin typeface="Sakkal Majalla" panose="02000000000000000000" pitchFamily="2" charset="-78"/>
              <a:cs typeface="Sakkal Majalla" panose="02000000000000000000" pitchFamily="2" charset="-78"/>
            </a:endParaRPr>
          </a:p>
        </p:txBody>
      </p:sp>
      <p:sp>
        <p:nvSpPr>
          <p:cNvPr id="5" name="Rectangle 58">
            <a:extLst>
              <a:ext uri="{FF2B5EF4-FFF2-40B4-BE49-F238E27FC236}">
                <a16:creationId xmlns:a16="http://schemas.microsoft.com/office/drawing/2014/main" id="{C4F8B75B-7AFA-ED27-6CA7-6ABE2D02B8CA}"/>
              </a:ext>
            </a:extLst>
          </p:cNvPr>
          <p:cNvSpPr/>
          <p:nvPr/>
        </p:nvSpPr>
        <p:spPr>
          <a:xfrm>
            <a:off x="5631203" y="4143982"/>
            <a:ext cx="98041" cy="26991"/>
          </a:xfrm>
          <a:prstGeom prst="rect">
            <a:avLst/>
          </a:prstGeom>
          <a:solidFill>
            <a:srgbClr val="C36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defRPr/>
            </a:pPr>
            <a:endParaRPr lang="en-US" sz="1350" dirty="0">
              <a:solidFill>
                <a:schemeClr val="bg2">
                  <a:lumMod val="50000"/>
                </a:schemeClr>
              </a:solidFill>
              <a:latin typeface="Tajawal" panose="00000500000000000000" pitchFamily="2" charset="-78"/>
              <a:cs typeface="Tajawal" panose="00000500000000000000" pitchFamily="2" charset="-78"/>
            </a:endParaRPr>
          </a:p>
        </p:txBody>
      </p:sp>
    </p:spTree>
    <p:extLst>
      <p:ext uri="{BB962C8B-B14F-4D97-AF65-F5344CB8AC3E}">
        <p14:creationId xmlns:p14="http://schemas.microsoft.com/office/powerpoint/2010/main" val="19708519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E12DD-B533-D567-9875-46FCD0983A4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48D9B6-EA7E-5532-C84C-3228F6839B4A}"/>
              </a:ext>
            </a:extLst>
          </p:cNvPr>
          <p:cNvSpPr>
            <a:spLocks noGrp="1"/>
          </p:cNvSpPr>
          <p:nvPr>
            <p:ph type="sldNum" sz="quarter" idx="4"/>
          </p:nvPr>
        </p:nvSpPr>
        <p:spPr/>
        <p:txBody>
          <a:bodyPr/>
          <a:lstStyle/>
          <a:p>
            <a:fld id="{402EAA05-6333-46EE-AAC8-A5AD6A996142}" type="slidenum">
              <a:rPr lang="en-US" smtClean="0">
                <a:latin typeface="Sakkal Majalla" panose="02000000000000000000" pitchFamily="2" charset="-78"/>
                <a:cs typeface="Sakkal Majalla" panose="02000000000000000000" pitchFamily="2" charset="-78"/>
              </a:rPr>
              <a:t>48</a:t>
            </a:fld>
            <a:endParaRPr lang="en-US" dirty="0">
              <a:latin typeface="Sakkal Majalla" panose="02000000000000000000" pitchFamily="2" charset="-78"/>
              <a:cs typeface="Sakkal Majalla" panose="02000000000000000000" pitchFamily="2" charset="-78"/>
            </a:endParaRPr>
          </a:p>
        </p:txBody>
      </p:sp>
      <p:sp>
        <p:nvSpPr>
          <p:cNvPr id="3" name="Title 1">
            <a:extLst>
              <a:ext uri="{FF2B5EF4-FFF2-40B4-BE49-F238E27FC236}">
                <a16:creationId xmlns:a16="http://schemas.microsoft.com/office/drawing/2014/main" id="{F833618F-6087-7FB8-0F3B-B587E1AB140C}"/>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nSpc>
                <a:spcPct val="115000"/>
              </a:lnSpc>
              <a:spcAft>
                <a:spcPts val="300"/>
              </a:spcAft>
            </a:pPr>
            <a:r>
              <a:rPr lang="ar-SA" sz="1800" kern="100" dirty="0">
                <a:latin typeface="Aptos" panose="020B0004020202020204" pitchFamily="34" charset="0"/>
                <a:ea typeface="Aptos" panose="020B0004020202020204" pitchFamily="34" charset="0"/>
                <a:cs typeface="Sakkal Majalla" panose="02000000000000000000" pitchFamily="2" charset="-78"/>
              </a:rPr>
              <a:t>الرؤية والرسالة بعد عقد ورشة العمل </a:t>
            </a:r>
            <a:endParaRPr lang="en-US" sz="1800" kern="100" dirty="0">
              <a:latin typeface="Aptos" panose="020B0004020202020204" pitchFamily="34" charset="0"/>
              <a:ea typeface="Aptos" panose="020B0004020202020204" pitchFamily="34" charset="0"/>
              <a:cs typeface="Sakkal Majalla" panose="02000000000000000000" pitchFamily="2" charset="-78"/>
            </a:endParaRPr>
          </a:p>
        </p:txBody>
      </p:sp>
      <p:sp>
        <p:nvSpPr>
          <p:cNvPr id="4" name="Rectangle 3">
            <a:extLst>
              <a:ext uri="{FF2B5EF4-FFF2-40B4-BE49-F238E27FC236}">
                <a16:creationId xmlns:a16="http://schemas.microsoft.com/office/drawing/2014/main" id="{A6E7B246-F183-97E3-A90F-FBD15ECE1FEE}"/>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algn="r" rtl="1"/>
            <a:endParaRPr lang="en-US" sz="253" dirty="0"/>
          </a:p>
        </p:txBody>
      </p:sp>
      <p:sp>
        <p:nvSpPr>
          <p:cNvPr id="5" name="Frame 3">
            <a:extLst>
              <a:ext uri="{FF2B5EF4-FFF2-40B4-BE49-F238E27FC236}">
                <a16:creationId xmlns:a16="http://schemas.microsoft.com/office/drawing/2014/main" id="{FCDC257C-4176-60AA-DA44-33FB1870A5DB}"/>
              </a:ext>
            </a:extLst>
          </p:cNvPr>
          <p:cNvSpPr/>
          <p:nvPr/>
        </p:nvSpPr>
        <p:spPr>
          <a:xfrm>
            <a:off x="1892814" y="1145850"/>
            <a:ext cx="1617920" cy="1617920"/>
          </a:xfrm>
          <a:prstGeom prst="frame">
            <a:avLst/>
          </a:prstGeom>
          <a:solidFill>
            <a:srgbClr val="A9B3CD"/>
          </a:solidFill>
          <a:ln w="19050" cap="flat" cmpd="sng">
            <a:solidFill>
              <a:srgbClr val="A9B3CD"/>
            </a:solidFill>
            <a:prstDash val="solid"/>
            <a:miter lim="800000"/>
            <a:headEnd type="none" w="sm" len="sm"/>
            <a:tailEnd type="none" w="sm" len="sm"/>
          </a:ln>
          <a:effectLst>
            <a:outerShdw blurRad="381000" dist="38100" dir="2700000" algn="tl" rotWithShape="0">
              <a:schemeClr val="accent1">
                <a:alpha val="24705"/>
              </a:schemeClr>
            </a:outerShdw>
          </a:effectLst>
        </p:spPr>
        <p:txBody>
          <a:bodyPr spcFirstLastPara="1" wrap="square" lIns="68575" tIns="34275" rIns="68575" bIns="34275" anchor="ctr" anchorCtr="0">
            <a:noAutofit/>
          </a:bodyPr>
          <a:lstStyle/>
          <a:p>
            <a:pPr algn="ctr"/>
            <a:endParaRPr lang="en-US" sz="1400" dirty="0">
              <a:solidFill>
                <a:schemeClr val="tx1"/>
              </a:solidFill>
              <a:latin typeface="Inter"/>
            </a:endParaRPr>
          </a:p>
        </p:txBody>
      </p:sp>
      <p:sp>
        <p:nvSpPr>
          <p:cNvPr id="8" name="Frame 5">
            <a:extLst>
              <a:ext uri="{FF2B5EF4-FFF2-40B4-BE49-F238E27FC236}">
                <a16:creationId xmlns:a16="http://schemas.microsoft.com/office/drawing/2014/main" id="{921564D4-24A5-990C-75F6-3EDF53E09E1D}"/>
              </a:ext>
            </a:extLst>
          </p:cNvPr>
          <p:cNvSpPr/>
          <p:nvPr/>
        </p:nvSpPr>
        <p:spPr>
          <a:xfrm>
            <a:off x="5596348" y="1145850"/>
            <a:ext cx="1617920" cy="1617920"/>
          </a:xfrm>
          <a:prstGeom prst="frame">
            <a:avLst/>
          </a:prstGeom>
          <a:solidFill>
            <a:srgbClr val="173863"/>
          </a:solidFill>
          <a:ln w="19050" cap="flat" cmpd="sng">
            <a:solidFill>
              <a:schemeClr val="accent1"/>
            </a:solidFill>
            <a:prstDash val="solid"/>
            <a:miter lim="800000"/>
            <a:headEnd type="none" w="sm" len="sm"/>
            <a:tailEnd type="none" w="sm" len="sm"/>
          </a:ln>
          <a:effectLst>
            <a:outerShdw blurRad="381000" dist="38100" dir="2700000" algn="tl" rotWithShape="0">
              <a:schemeClr val="accent1">
                <a:alpha val="24705"/>
              </a:schemeClr>
            </a:outerShdw>
          </a:effectLst>
        </p:spPr>
        <p:txBody>
          <a:bodyPr spcFirstLastPara="1" wrap="square" lIns="68575" tIns="34275" rIns="68575" bIns="34275" anchor="ctr" anchorCtr="0">
            <a:noAutofit/>
          </a:bodyPr>
          <a:lstStyle/>
          <a:p>
            <a:pPr algn="ctr"/>
            <a:endParaRPr lang="en-US" sz="1400" dirty="0">
              <a:latin typeface="Inter"/>
            </a:endParaRPr>
          </a:p>
        </p:txBody>
      </p:sp>
      <p:grpSp>
        <p:nvGrpSpPr>
          <p:cNvPr id="9" name="Group 8">
            <a:extLst>
              <a:ext uri="{FF2B5EF4-FFF2-40B4-BE49-F238E27FC236}">
                <a16:creationId xmlns:a16="http://schemas.microsoft.com/office/drawing/2014/main" id="{42FAC5E6-CBEF-81B0-4EC4-70BF03E64FC9}"/>
              </a:ext>
            </a:extLst>
          </p:cNvPr>
          <p:cNvGrpSpPr/>
          <p:nvPr/>
        </p:nvGrpSpPr>
        <p:grpSpPr>
          <a:xfrm>
            <a:off x="1398936" y="3201600"/>
            <a:ext cx="2605679" cy="1228539"/>
            <a:chOff x="1420078" y="3025749"/>
            <a:chExt cx="2933740" cy="1638050"/>
          </a:xfrm>
        </p:grpSpPr>
        <p:sp>
          <p:nvSpPr>
            <p:cNvPr id="10" name="TextBox 21">
              <a:extLst>
                <a:ext uri="{FF2B5EF4-FFF2-40B4-BE49-F238E27FC236}">
                  <a16:creationId xmlns:a16="http://schemas.microsoft.com/office/drawing/2014/main" id="{024BEC36-8AD9-E052-55B7-5109E1AEA80E}"/>
                </a:ext>
              </a:extLst>
            </p:cNvPr>
            <p:cNvSpPr txBox="1"/>
            <p:nvPr/>
          </p:nvSpPr>
          <p:spPr>
            <a:xfrm>
              <a:off x="1420078" y="3550675"/>
              <a:ext cx="2933740" cy="1113124"/>
            </a:xfrm>
            <a:prstGeom prst="rect">
              <a:avLst/>
            </a:prstGeom>
            <a:noFill/>
          </p:spPr>
          <p:txBody>
            <a:bodyPr wrap="square" rtlCol="0">
              <a:spAutoFit/>
            </a:bodyPr>
            <a:lstStyle/>
            <a:p>
              <a:pPr algn="ctr">
                <a:lnSpc>
                  <a:spcPts val="1448"/>
                </a:lnSpc>
              </a:pPr>
              <a:r>
                <a:rPr lang="ar-SA" sz="1800" dirty="0">
                  <a:latin typeface="Sakkal Majalla" panose="02000000000000000000" pitchFamily="2" charset="-78"/>
                  <a:cs typeface="Sakkal Majalla" panose="02000000000000000000" pitchFamily="2" charset="-78"/>
                </a:rPr>
                <a:t>نستثمر في القطاعات الحيوية ذات أثر اقتصادي يجسد كفاءة المجموعة ويعزز مكانتها الريادية لخلق قيمة مستدامة</a:t>
              </a:r>
            </a:p>
          </p:txBody>
        </p:sp>
        <p:sp>
          <p:nvSpPr>
            <p:cNvPr id="11" name="TextBox 22">
              <a:extLst>
                <a:ext uri="{FF2B5EF4-FFF2-40B4-BE49-F238E27FC236}">
                  <a16:creationId xmlns:a16="http://schemas.microsoft.com/office/drawing/2014/main" id="{70BFBA56-371D-7220-9A49-F0E81D0DA189}"/>
                </a:ext>
              </a:extLst>
            </p:cNvPr>
            <p:cNvSpPr txBox="1"/>
            <p:nvPr/>
          </p:nvSpPr>
          <p:spPr>
            <a:xfrm>
              <a:off x="1976138" y="3025749"/>
              <a:ext cx="1821620" cy="492442"/>
            </a:xfrm>
            <a:prstGeom prst="rect">
              <a:avLst/>
            </a:prstGeom>
            <a:noFill/>
          </p:spPr>
          <p:txBody>
            <a:bodyPr wrap="square" rtlCol="0">
              <a:spAutoFit/>
            </a:bodyPr>
            <a:lstStyle/>
            <a:p>
              <a:pPr algn="ctr"/>
              <a:r>
                <a:rPr lang="ar-SA" sz="1800" b="1" dirty="0">
                  <a:solidFill>
                    <a:srgbClr val="A9B3CD"/>
                  </a:solidFill>
                  <a:latin typeface="Sakkal Majalla" panose="02000000000000000000" pitchFamily="2" charset="-78"/>
                  <a:ea typeface="Lato" panose="020F0502020204030203" pitchFamily="34" charset="0"/>
                  <a:cs typeface="Sakkal Majalla" panose="02000000000000000000" pitchFamily="2" charset="-78"/>
                </a:rPr>
                <a:t>الرسالة</a:t>
              </a:r>
              <a:endParaRPr lang="en-US" sz="1800" b="1" dirty="0">
                <a:solidFill>
                  <a:srgbClr val="A9B3CD"/>
                </a:solidFill>
                <a:latin typeface="Sakkal Majalla" panose="02000000000000000000" pitchFamily="2" charset="-78"/>
                <a:ea typeface="Lato" panose="020F0502020204030203" pitchFamily="34" charset="0"/>
                <a:cs typeface="Sakkal Majalla" panose="02000000000000000000" pitchFamily="2" charset="-78"/>
              </a:endParaRPr>
            </a:p>
          </p:txBody>
        </p:sp>
      </p:grpSp>
      <p:cxnSp>
        <p:nvCxnSpPr>
          <p:cNvPr id="13" name="Straight Arrow Connector 23">
            <a:extLst>
              <a:ext uri="{FF2B5EF4-FFF2-40B4-BE49-F238E27FC236}">
                <a16:creationId xmlns:a16="http://schemas.microsoft.com/office/drawing/2014/main" id="{C574DFA4-6608-CA0D-558D-8180888A2672}"/>
              </a:ext>
            </a:extLst>
          </p:cNvPr>
          <p:cNvCxnSpPr>
            <a:cxnSpLocks/>
            <a:stCxn id="5" idx="2"/>
            <a:endCxn id="11" idx="0"/>
          </p:cNvCxnSpPr>
          <p:nvPr/>
        </p:nvCxnSpPr>
        <p:spPr>
          <a:xfrm>
            <a:off x="2701774" y="2763770"/>
            <a:ext cx="1" cy="437830"/>
          </a:xfrm>
          <a:prstGeom prst="straightConnector1">
            <a:avLst/>
          </a:prstGeom>
          <a:ln w="12700">
            <a:solidFill>
              <a:schemeClr val="accent2"/>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25">
            <a:extLst>
              <a:ext uri="{FF2B5EF4-FFF2-40B4-BE49-F238E27FC236}">
                <a16:creationId xmlns:a16="http://schemas.microsoft.com/office/drawing/2014/main" id="{4D20FBCD-A8A0-BBF2-D585-E5F8BBB497BD}"/>
              </a:ext>
            </a:extLst>
          </p:cNvPr>
          <p:cNvCxnSpPr/>
          <p:nvPr/>
        </p:nvCxnSpPr>
        <p:spPr>
          <a:xfrm>
            <a:off x="6426980" y="2777447"/>
            <a:ext cx="0" cy="405482"/>
          </a:xfrm>
          <a:prstGeom prst="straightConnector1">
            <a:avLst/>
          </a:prstGeom>
          <a:ln w="12700">
            <a:solidFill>
              <a:schemeClr val="accent2"/>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5" name="Group 2">
            <a:extLst>
              <a:ext uri="{FF2B5EF4-FFF2-40B4-BE49-F238E27FC236}">
                <a16:creationId xmlns:a16="http://schemas.microsoft.com/office/drawing/2014/main" id="{BFCC7861-32D9-4DC7-29BA-055FB3E5455A}"/>
              </a:ext>
            </a:extLst>
          </p:cNvPr>
          <p:cNvGrpSpPr/>
          <p:nvPr/>
        </p:nvGrpSpPr>
        <p:grpSpPr>
          <a:xfrm>
            <a:off x="5139385" y="3201600"/>
            <a:ext cx="2605679" cy="1030715"/>
            <a:chOff x="1420078" y="3025749"/>
            <a:chExt cx="2933740" cy="1374285"/>
          </a:xfrm>
        </p:grpSpPr>
        <p:sp>
          <p:nvSpPr>
            <p:cNvPr id="16" name="TextBox 27">
              <a:extLst>
                <a:ext uri="{FF2B5EF4-FFF2-40B4-BE49-F238E27FC236}">
                  <a16:creationId xmlns:a16="http://schemas.microsoft.com/office/drawing/2014/main" id="{5A5C8708-4720-9C30-798F-876D55489157}"/>
                </a:ext>
              </a:extLst>
            </p:cNvPr>
            <p:cNvSpPr txBox="1"/>
            <p:nvPr/>
          </p:nvSpPr>
          <p:spPr>
            <a:xfrm>
              <a:off x="1420078" y="3526291"/>
              <a:ext cx="2933740" cy="873743"/>
            </a:xfrm>
            <a:prstGeom prst="rect">
              <a:avLst/>
            </a:prstGeom>
            <a:noFill/>
          </p:spPr>
          <p:txBody>
            <a:bodyPr wrap="square" rtlCol="0">
              <a:spAutoFit/>
            </a:bodyPr>
            <a:lstStyle/>
            <a:p>
              <a:pPr algn="ctr">
                <a:lnSpc>
                  <a:spcPts val="1448"/>
                </a:lnSpc>
              </a:pPr>
              <a:r>
                <a:rPr lang="ar-SA" sz="1800" dirty="0">
                  <a:latin typeface="Sakkal Majalla" panose="02000000000000000000" pitchFamily="2" charset="-78"/>
                  <a:cs typeface="Sakkal Majalla" panose="02000000000000000000" pitchFamily="2" charset="-78"/>
                </a:rPr>
                <a:t>مجموعة استثمارية طموحة ذات كفاءه تبني استدامة النمو في قطاعات حيوية</a:t>
              </a:r>
            </a:p>
          </p:txBody>
        </p:sp>
        <p:sp>
          <p:nvSpPr>
            <p:cNvPr id="17" name="TextBox 28">
              <a:extLst>
                <a:ext uri="{FF2B5EF4-FFF2-40B4-BE49-F238E27FC236}">
                  <a16:creationId xmlns:a16="http://schemas.microsoft.com/office/drawing/2014/main" id="{4361CF27-2FB0-B23A-3A2B-0BFB41374F81}"/>
                </a:ext>
              </a:extLst>
            </p:cNvPr>
            <p:cNvSpPr txBox="1"/>
            <p:nvPr/>
          </p:nvSpPr>
          <p:spPr>
            <a:xfrm>
              <a:off x="1976138" y="3025749"/>
              <a:ext cx="1821620" cy="492442"/>
            </a:xfrm>
            <a:prstGeom prst="rect">
              <a:avLst/>
            </a:prstGeom>
            <a:noFill/>
          </p:spPr>
          <p:txBody>
            <a:bodyPr wrap="square" rtlCol="0">
              <a:spAutoFit/>
            </a:bodyPr>
            <a:lstStyle/>
            <a:p>
              <a:pPr algn="ctr"/>
              <a:r>
                <a:rPr lang="ar-SA" sz="1800" b="1" dirty="0">
                  <a:solidFill>
                    <a:srgbClr val="173863"/>
                  </a:solidFill>
                  <a:latin typeface="Sakkal Majalla" panose="02000000000000000000" pitchFamily="2" charset="-78"/>
                  <a:ea typeface="Lato" panose="020F0502020204030203" pitchFamily="34" charset="0"/>
                  <a:cs typeface="Sakkal Majalla" panose="02000000000000000000" pitchFamily="2" charset="-78"/>
                </a:rPr>
                <a:t>الرؤية</a:t>
              </a:r>
              <a:endParaRPr lang="en-US" sz="1800" b="1" dirty="0">
                <a:solidFill>
                  <a:srgbClr val="173863"/>
                </a:solidFill>
                <a:latin typeface="Sakkal Majalla" panose="02000000000000000000" pitchFamily="2" charset="-78"/>
                <a:ea typeface="Lato" panose="020F0502020204030203" pitchFamily="34" charset="0"/>
                <a:cs typeface="Sakkal Majalla" panose="02000000000000000000" pitchFamily="2" charset="-78"/>
              </a:endParaRPr>
            </a:p>
          </p:txBody>
        </p:sp>
      </p:grpSp>
      <p:pic>
        <p:nvPicPr>
          <p:cNvPr id="49" name="Graphic 21">
            <a:extLst>
              <a:ext uri="{FF2B5EF4-FFF2-40B4-BE49-F238E27FC236}">
                <a16:creationId xmlns:a16="http://schemas.microsoft.com/office/drawing/2014/main" id="{62D68BAC-2701-BBE7-2F2E-8E8A737323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77863" y="1790097"/>
            <a:ext cx="447822" cy="389220"/>
          </a:xfrm>
          <a:prstGeom prst="rect">
            <a:avLst/>
          </a:prstGeom>
        </p:spPr>
      </p:pic>
      <p:pic>
        <p:nvPicPr>
          <p:cNvPr id="50" name="Graphic 23">
            <a:extLst>
              <a:ext uri="{FF2B5EF4-FFF2-40B4-BE49-F238E27FC236}">
                <a16:creationId xmlns:a16="http://schemas.microsoft.com/office/drawing/2014/main" id="{D9AA9363-4A53-65EE-5780-10A01619A7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75720" y="1806894"/>
            <a:ext cx="533008" cy="287324"/>
          </a:xfrm>
          <a:prstGeom prst="rect">
            <a:avLst/>
          </a:prstGeom>
        </p:spPr>
      </p:pic>
    </p:spTree>
    <p:extLst>
      <p:ext uri="{BB962C8B-B14F-4D97-AF65-F5344CB8AC3E}">
        <p14:creationId xmlns:p14="http://schemas.microsoft.com/office/powerpoint/2010/main" val="27880444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77FF9C-4B27-460A-2151-350BCB6B868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390519-C885-9009-56DC-A5F41E337464}"/>
              </a:ext>
            </a:extLst>
          </p:cNvPr>
          <p:cNvSpPr>
            <a:spLocks noGrp="1"/>
          </p:cNvSpPr>
          <p:nvPr>
            <p:ph type="sldNum" sz="quarter" idx="4"/>
          </p:nvPr>
        </p:nvSpPr>
        <p:spPr/>
        <p:txBody>
          <a:bodyPr/>
          <a:lstStyle/>
          <a:p>
            <a:fld id="{402EAA05-6333-46EE-AAC8-A5AD6A996142}" type="slidenum">
              <a:rPr lang="en-US" smtClean="0">
                <a:latin typeface="Sakkal Majalla" panose="02000000000000000000" pitchFamily="2" charset="-78"/>
                <a:cs typeface="Sakkal Majalla" panose="02000000000000000000" pitchFamily="2" charset="-78"/>
              </a:rPr>
              <a:t>49</a:t>
            </a:fld>
            <a:endParaRPr lang="en-US" dirty="0">
              <a:latin typeface="Sakkal Majalla" panose="02000000000000000000" pitchFamily="2" charset="-78"/>
              <a:cs typeface="Sakkal Majalla" panose="02000000000000000000" pitchFamily="2" charset="-78"/>
            </a:endParaRPr>
          </a:p>
        </p:txBody>
      </p:sp>
      <p:sp>
        <p:nvSpPr>
          <p:cNvPr id="3" name="Title 1">
            <a:extLst>
              <a:ext uri="{FF2B5EF4-FFF2-40B4-BE49-F238E27FC236}">
                <a16:creationId xmlns:a16="http://schemas.microsoft.com/office/drawing/2014/main" id="{9730DA8D-EA36-06D3-60D7-BC3B921ADF0E}"/>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nSpc>
                <a:spcPct val="115000"/>
              </a:lnSpc>
              <a:spcAft>
                <a:spcPts val="300"/>
              </a:spcAft>
            </a:pPr>
            <a:r>
              <a:rPr lang="ar-SA" sz="1800" kern="100" dirty="0">
                <a:latin typeface="Aptos" panose="020B0004020202020204" pitchFamily="34" charset="0"/>
                <a:ea typeface="Aptos" panose="020B0004020202020204" pitchFamily="34" charset="0"/>
                <a:cs typeface="Sakkal Majalla" panose="02000000000000000000" pitchFamily="2" charset="-78"/>
              </a:rPr>
              <a:t>مقترح نُمكن</a:t>
            </a:r>
            <a:endParaRPr lang="en-US" sz="1800" kern="100" dirty="0">
              <a:latin typeface="Aptos" panose="020B0004020202020204" pitchFamily="34" charset="0"/>
              <a:ea typeface="Aptos" panose="020B0004020202020204" pitchFamily="34" charset="0"/>
              <a:cs typeface="Sakkal Majalla" panose="02000000000000000000" pitchFamily="2" charset="-78"/>
            </a:endParaRPr>
          </a:p>
        </p:txBody>
      </p:sp>
      <p:sp>
        <p:nvSpPr>
          <p:cNvPr id="4" name="Rectangle 3">
            <a:extLst>
              <a:ext uri="{FF2B5EF4-FFF2-40B4-BE49-F238E27FC236}">
                <a16:creationId xmlns:a16="http://schemas.microsoft.com/office/drawing/2014/main" id="{114CFD1C-059E-9677-189C-96E8344E0E1A}"/>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algn="r" rtl="1"/>
            <a:endParaRPr lang="en-US" sz="253" dirty="0"/>
          </a:p>
        </p:txBody>
      </p:sp>
      <p:sp>
        <p:nvSpPr>
          <p:cNvPr id="5" name="Frame 3">
            <a:extLst>
              <a:ext uri="{FF2B5EF4-FFF2-40B4-BE49-F238E27FC236}">
                <a16:creationId xmlns:a16="http://schemas.microsoft.com/office/drawing/2014/main" id="{BCB315AF-9FAF-E46A-9797-967459580F05}"/>
              </a:ext>
            </a:extLst>
          </p:cNvPr>
          <p:cNvSpPr/>
          <p:nvPr/>
        </p:nvSpPr>
        <p:spPr>
          <a:xfrm>
            <a:off x="1892814" y="1145850"/>
            <a:ext cx="1617920" cy="1617920"/>
          </a:xfrm>
          <a:prstGeom prst="frame">
            <a:avLst/>
          </a:prstGeom>
          <a:solidFill>
            <a:srgbClr val="A9B3CD"/>
          </a:solidFill>
          <a:ln w="19050" cap="flat" cmpd="sng">
            <a:solidFill>
              <a:srgbClr val="A9B3CD"/>
            </a:solidFill>
            <a:prstDash val="solid"/>
            <a:miter lim="800000"/>
            <a:headEnd type="none" w="sm" len="sm"/>
            <a:tailEnd type="none" w="sm" len="sm"/>
          </a:ln>
          <a:effectLst>
            <a:outerShdw blurRad="381000" dist="38100" dir="2700000" algn="tl" rotWithShape="0">
              <a:schemeClr val="accent1">
                <a:alpha val="24705"/>
              </a:schemeClr>
            </a:outerShdw>
          </a:effectLst>
        </p:spPr>
        <p:txBody>
          <a:bodyPr spcFirstLastPara="1" wrap="square" lIns="68575" tIns="34275" rIns="68575" bIns="34275" anchor="ctr" anchorCtr="0">
            <a:noAutofit/>
          </a:bodyPr>
          <a:lstStyle/>
          <a:p>
            <a:pPr algn="ctr"/>
            <a:endParaRPr lang="en-US" sz="1400" dirty="0">
              <a:solidFill>
                <a:schemeClr val="tx1"/>
              </a:solidFill>
              <a:latin typeface="Inter"/>
            </a:endParaRPr>
          </a:p>
        </p:txBody>
      </p:sp>
      <p:sp>
        <p:nvSpPr>
          <p:cNvPr id="8" name="Frame 5">
            <a:extLst>
              <a:ext uri="{FF2B5EF4-FFF2-40B4-BE49-F238E27FC236}">
                <a16:creationId xmlns:a16="http://schemas.microsoft.com/office/drawing/2014/main" id="{981A4EE7-729A-4562-5DD5-7F3EBA5C0953}"/>
              </a:ext>
            </a:extLst>
          </p:cNvPr>
          <p:cNvSpPr/>
          <p:nvPr/>
        </p:nvSpPr>
        <p:spPr>
          <a:xfrm>
            <a:off x="5596348" y="1145850"/>
            <a:ext cx="1617920" cy="1617920"/>
          </a:xfrm>
          <a:prstGeom prst="frame">
            <a:avLst/>
          </a:prstGeom>
          <a:solidFill>
            <a:srgbClr val="173863"/>
          </a:solidFill>
          <a:ln w="19050" cap="flat" cmpd="sng">
            <a:solidFill>
              <a:schemeClr val="accent1"/>
            </a:solidFill>
            <a:prstDash val="solid"/>
            <a:miter lim="800000"/>
            <a:headEnd type="none" w="sm" len="sm"/>
            <a:tailEnd type="none" w="sm" len="sm"/>
          </a:ln>
          <a:effectLst>
            <a:outerShdw blurRad="381000" dist="38100" dir="2700000" algn="tl" rotWithShape="0">
              <a:schemeClr val="accent1">
                <a:alpha val="24705"/>
              </a:schemeClr>
            </a:outerShdw>
          </a:effectLst>
        </p:spPr>
        <p:txBody>
          <a:bodyPr spcFirstLastPara="1" wrap="square" lIns="68575" tIns="34275" rIns="68575" bIns="34275" anchor="ctr" anchorCtr="0">
            <a:noAutofit/>
          </a:bodyPr>
          <a:lstStyle/>
          <a:p>
            <a:pPr algn="ctr"/>
            <a:endParaRPr lang="en-US" sz="1400" dirty="0">
              <a:latin typeface="Inter"/>
            </a:endParaRPr>
          </a:p>
        </p:txBody>
      </p:sp>
      <p:grpSp>
        <p:nvGrpSpPr>
          <p:cNvPr id="9" name="Group 8">
            <a:extLst>
              <a:ext uri="{FF2B5EF4-FFF2-40B4-BE49-F238E27FC236}">
                <a16:creationId xmlns:a16="http://schemas.microsoft.com/office/drawing/2014/main" id="{8759BB09-753E-DD0F-E3D5-0B0F00573450}"/>
              </a:ext>
            </a:extLst>
          </p:cNvPr>
          <p:cNvGrpSpPr/>
          <p:nvPr/>
        </p:nvGrpSpPr>
        <p:grpSpPr>
          <a:xfrm>
            <a:off x="1398936" y="3201600"/>
            <a:ext cx="2605679" cy="1408075"/>
            <a:chOff x="1420078" y="3025749"/>
            <a:chExt cx="2933740" cy="1877431"/>
          </a:xfrm>
        </p:grpSpPr>
        <p:sp>
          <p:nvSpPr>
            <p:cNvPr id="10" name="TextBox 21">
              <a:extLst>
                <a:ext uri="{FF2B5EF4-FFF2-40B4-BE49-F238E27FC236}">
                  <a16:creationId xmlns:a16="http://schemas.microsoft.com/office/drawing/2014/main" id="{4F7E964B-7B84-9634-2395-09B1EB92889E}"/>
                </a:ext>
              </a:extLst>
            </p:cNvPr>
            <p:cNvSpPr txBox="1"/>
            <p:nvPr/>
          </p:nvSpPr>
          <p:spPr>
            <a:xfrm>
              <a:off x="1420078" y="3550675"/>
              <a:ext cx="2933740" cy="1352505"/>
            </a:xfrm>
            <a:prstGeom prst="rect">
              <a:avLst/>
            </a:prstGeom>
            <a:noFill/>
          </p:spPr>
          <p:txBody>
            <a:bodyPr wrap="square" rtlCol="0">
              <a:spAutoFit/>
            </a:bodyPr>
            <a:lstStyle/>
            <a:p>
              <a:pPr algn="ctr">
                <a:lnSpc>
                  <a:spcPts val="1448"/>
                </a:lnSpc>
              </a:pPr>
              <a:r>
                <a:rPr lang="ar-SA" sz="1800" dirty="0">
                  <a:latin typeface="Sakkal Majalla" panose="02000000000000000000" pitchFamily="2" charset="-78"/>
                  <a:cs typeface="Sakkal Majalla" panose="02000000000000000000" pitchFamily="2" charset="-78"/>
                </a:rPr>
                <a:t>نوجه استثماراتنا نحو قطاعات استراتيجية ذات اثر, ونبني منظومة أعمال مرنة ومتكاملة ترتكز على الكفاءة وتحقق النمو المستدام وتواكب تطلعات السوق</a:t>
              </a:r>
            </a:p>
          </p:txBody>
        </p:sp>
        <p:sp>
          <p:nvSpPr>
            <p:cNvPr id="11" name="TextBox 22">
              <a:extLst>
                <a:ext uri="{FF2B5EF4-FFF2-40B4-BE49-F238E27FC236}">
                  <a16:creationId xmlns:a16="http://schemas.microsoft.com/office/drawing/2014/main" id="{632FFC03-573A-453B-B776-09CF19D4DB19}"/>
                </a:ext>
              </a:extLst>
            </p:cNvPr>
            <p:cNvSpPr txBox="1"/>
            <p:nvPr/>
          </p:nvSpPr>
          <p:spPr>
            <a:xfrm>
              <a:off x="1976138" y="3025749"/>
              <a:ext cx="1821620" cy="492442"/>
            </a:xfrm>
            <a:prstGeom prst="rect">
              <a:avLst/>
            </a:prstGeom>
            <a:noFill/>
          </p:spPr>
          <p:txBody>
            <a:bodyPr wrap="square" rtlCol="0">
              <a:spAutoFit/>
            </a:bodyPr>
            <a:lstStyle/>
            <a:p>
              <a:pPr algn="ctr"/>
              <a:r>
                <a:rPr lang="ar-SA" sz="1800" b="1" dirty="0">
                  <a:solidFill>
                    <a:srgbClr val="A9B3CD"/>
                  </a:solidFill>
                  <a:latin typeface="Sakkal Majalla" panose="02000000000000000000" pitchFamily="2" charset="-78"/>
                  <a:ea typeface="Lato" panose="020F0502020204030203" pitchFamily="34" charset="0"/>
                  <a:cs typeface="Sakkal Majalla" panose="02000000000000000000" pitchFamily="2" charset="-78"/>
                </a:rPr>
                <a:t>الرسالة</a:t>
              </a:r>
              <a:endParaRPr lang="en-US" sz="1800" b="1" dirty="0">
                <a:solidFill>
                  <a:srgbClr val="A9B3CD"/>
                </a:solidFill>
                <a:latin typeface="Sakkal Majalla" panose="02000000000000000000" pitchFamily="2" charset="-78"/>
                <a:ea typeface="Lato" panose="020F0502020204030203" pitchFamily="34" charset="0"/>
                <a:cs typeface="Sakkal Majalla" panose="02000000000000000000" pitchFamily="2" charset="-78"/>
              </a:endParaRPr>
            </a:p>
          </p:txBody>
        </p:sp>
      </p:grpSp>
      <p:cxnSp>
        <p:nvCxnSpPr>
          <p:cNvPr id="13" name="Straight Arrow Connector 23">
            <a:extLst>
              <a:ext uri="{FF2B5EF4-FFF2-40B4-BE49-F238E27FC236}">
                <a16:creationId xmlns:a16="http://schemas.microsoft.com/office/drawing/2014/main" id="{CA7249AA-C409-012F-7DAB-1AD99B9F8387}"/>
              </a:ext>
            </a:extLst>
          </p:cNvPr>
          <p:cNvCxnSpPr>
            <a:cxnSpLocks/>
            <a:stCxn id="5" idx="2"/>
            <a:endCxn id="11" idx="0"/>
          </p:cNvCxnSpPr>
          <p:nvPr/>
        </p:nvCxnSpPr>
        <p:spPr>
          <a:xfrm>
            <a:off x="2701774" y="2763770"/>
            <a:ext cx="1" cy="437830"/>
          </a:xfrm>
          <a:prstGeom prst="straightConnector1">
            <a:avLst/>
          </a:prstGeom>
          <a:ln w="12700">
            <a:solidFill>
              <a:schemeClr val="accent2"/>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25">
            <a:extLst>
              <a:ext uri="{FF2B5EF4-FFF2-40B4-BE49-F238E27FC236}">
                <a16:creationId xmlns:a16="http://schemas.microsoft.com/office/drawing/2014/main" id="{FE0E0619-2BED-21C1-1CA4-7A9328D0379E}"/>
              </a:ext>
            </a:extLst>
          </p:cNvPr>
          <p:cNvCxnSpPr/>
          <p:nvPr/>
        </p:nvCxnSpPr>
        <p:spPr>
          <a:xfrm>
            <a:off x="6426980" y="2777447"/>
            <a:ext cx="0" cy="405482"/>
          </a:xfrm>
          <a:prstGeom prst="straightConnector1">
            <a:avLst/>
          </a:prstGeom>
          <a:ln w="12700">
            <a:solidFill>
              <a:schemeClr val="accent2"/>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5" name="Group 2">
            <a:extLst>
              <a:ext uri="{FF2B5EF4-FFF2-40B4-BE49-F238E27FC236}">
                <a16:creationId xmlns:a16="http://schemas.microsoft.com/office/drawing/2014/main" id="{C5683D5B-58D8-4A5E-2106-1765E10E82C7}"/>
              </a:ext>
            </a:extLst>
          </p:cNvPr>
          <p:cNvGrpSpPr/>
          <p:nvPr/>
        </p:nvGrpSpPr>
        <p:grpSpPr>
          <a:xfrm>
            <a:off x="5139385" y="3201599"/>
            <a:ext cx="2605679" cy="851178"/>
            <a:chOff x="1420078" y="3025749"/>
            <a:chExt cx="2933740" cy="1134903"/>
          </a:xfrm>
        </p:grpSpPr>
        <p:sp>
          <p:nvSpPr>
            <p:cNvPr id="16" name="TextBox 27">
              <a:extLst>
                <a:ext uri="{FF2B5EF4-FFF2-40B4-BE49-F238E27FC236}">
                  <a16:creationId xmlns:a16="http://schemas.microsoft.com/office/drawing/2014/main" id="{02D263DD-6F2F-AB13-4FF2-5F9555A7D7D4}"/>
                </a:ext>
              </a:extLst>
            </p:cNvPr>
            <p:cNvSpPr txBox="1"/>
            <p:nvPr/>
          </p:nvSpPr>
          <p:spPr>
            <a:xfrm>
              <a:off x="1420078" y="3526291"/>
              <a:ext cx="2933740" cy="634361"/>
            </a:xfrm>
            <a:prstGeom prst="rect">
              <a:avLst/>
            </a:prstGeom>
            <a:noFill/>
          </p:spPr>
          <p:txBody>
            <a:bodyPr wrap="square" rtlCol="0">
              <a:spAutoFit/>
            </a:bodyPr>
            <a:lstStyle/>
            <a:p>
              <a:pPr algn="ctr">
                <a:lnSpc>
                  <a:spcPts val="1448"/>
                </a:lnSpc>
              </a:pPr>
              <a:r>
                <a:rPr lang="ar-SA" sz="1800" dirty="0">
                  <a:latin typeface="Sakkal Majalla" panose="02000000000000000000" pitchFamily="2" charset="-78"/>
                  <a:cs typeface="Sakkal Majalla" panose="02000000000000000000" pitchFamily="2" charset="-78"/>
                </a:rPr>
                <a:t>مجموعة استثمارية رائدة تصنع التنوع وتبني الاستدامة</a:t>
              </a:r>
            </a:p>
          </p:txBody>
        </p:sp>
        <p:sp>
          <p:nvSpPr>
            <p:cNvPr id="17" name="TextBox 28">
              <a:extLst>
                <a:ext uri="{FF2B5EF4-FFF2-40B4-BE49-F238E27FC236}">
                  <a16:creationId xmlns:a16="http://schemas.microsoft.com/office/drawing/2014/main" id="{2261EBEB-0DA0-38CA-562E-3CBCCC651130}"/>
                </a:ext>
              </a:extLst>
            </p:cNvPr>
            <p:cNvSpPr txBox="1"/>
            <p:nvPr/>
          </p:nvSpPr>
          <p:spPr>
            <a:xfrm>
              <a:off x="1976138" y="3025749"/>
              <a:ext cx="1821620" cy="492442"/>
            </a:xfrm>
            <a:prstGeom prst="rect">
              <a:avLst/>
            </a:prstGeom>
            <a:noFill/>
          </p:spPr>
          <p:txBody>
            <a:bodyPr wrap="square" rtlCol="0">
              <a:spAutoFit/>
            </a:bodyPr>
            <a:lstStyle/>
            <a:p>
              <a:pPr algn="ctr"/>
              <a:r>
                <a:rPr lang="ar-SA" sz="1800" b="1" dirty="0">
                  <a:solidFill>
                    <a:srgbClr val="173863"/>
                  </a:solidFill>
                  <a:latin typeface="Sakkal Majalla" panose="02000000000000000000" pitchFamily="2" charset="-78"/>
                  <a:ea typeface="Lato" panose="020F0502020204030203" pitchFamily="34" charset="0"/>
                  <a:cs typeface="Sakkal Majalla" panose="02000000000000000000" pitchFamily="2" charset="-78"/>
                </a:rPr>
                <a:t>الرؤية</a:t>
              </a:r>
              <a:endParaRPr lang="en-US" sz="1800" b="1" dirty="0">
                <a:solidFill>
                  <a:srgbClr val="173863"/>
                </a:solidFill>
                <a:latin typeface="Sakkal Majalla" panose="02000000000000000000" pitchFamily="2" charset="-78"/>
                <a:ea typeface="Lato" panose="020F0502020204030203" pitchFamily="34" charset="0"/>
                <a:cs typeface="Sakkal Majalla" panose="02000000000000000000" pitchFamily="2" charset="-78"/>
              </a:endParaRPr>
            </a:p>
          </p:txBody>
        </p:sp>
      </p:grpSp>
      <p:pic>
        <p:nvPicPr>
          <p:cNvPr id="49" name="Graphic 21">
            <a:extLst>
              <a:ext uri="{FF2B5EF4-FFF2-40B4-BE49-F238E27FC236}">
                <a16:creationId xmlns:a16="http://schemas.microsoft.com/office/drawing/2014/main" id="{4CE81541-B863-FE6F-B5EC-2329769C6A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77863" y="1790097"/>
            <a:ext cx="447822" cy="389220"/>
          </a:xfrm>
          <a:prstGeom prst="rect">
            <a:avLst/>
          </a:prstGeom>
        </p:spPr>
      </p:pic>
      <p:pic>
        <p:nvPicPr>
          <p:cNvPr id="50" name="Graphic 23">
            <a:extLst>
              <a:ext uri="{FF2B5EF4-FFF2-40B4-BE49-F238E27FC236}">
                <a16:creationId xmlns:a16="http://schemas.microsoft.com/office/drawing/2014/main" id="{D93EF58F-553C-11C2-1E4C-454D2ECD474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75720" y="1806894"/>
            <a:ext cx="533008" cy="287324"/>
          </a:xfrm>
          <a:prstGeom prst="rect">
            <a:avLst/>
          </a:prstGeom>
        </p:spPr>
      </p:pic>
    </p:spTree>
    <p:extLst>
      <p:ext uri="{BB962C8B-B14F-4D97-AF65-F5344CB8AC3E}">
        <p14:creationId xmlns:p14="http://schemas.microsoft.com/office/powerpoint/2010/main" val="925419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73563"/>
        </a:solidFill>
        <a:effectLst/>
      </p:bgPr>
    </p:bg>
    <p:spTree>
      <p:nvGrpSpPr>
        <p:cNvPr id="1" name="">
          <a:extLst>
            <a:ext uri="{FF2B5EF4-FFF2-40B4-BE49-F238E27FC236}">
              <a16:creationId xmlns:a16="http://schemas.microsoft.com/office/drawing/2014/main" id="{859F3584-9CCA-1C69-A427-4686F9EFF178}"/>
            </a:ext>
          </a:extLst>
        </p:cNvPr>
        <p:cNvGrpSpPr/>
        <p:nvPr/>
      </p:nvGrpSpPr>
      <p:grpSpPr>
        <a:xfrm>
          <a:off x="0" y="0"/>
          <a:ext cx="0" cy="0"/>
          <a:chOff x="0" y="0"/>
          <a:chExt cx="0" cy="0"/>
        </a:xfrm>
      </p:grpSpPr>
      <p:pic>
        <p:nvPicPr>
          <p:cNvPr id="3" name="صورة 2" descr="صورة تحتوي على أزرق, لقطة شاشة, أزرق كهربائي, الرسومات&#10;&#10;تم إنشاء الوصف تلقائياً">
            <a:extLst>
              <a:ext uri="{FF2B5EF4-FFF2-40B4-BE49-F238E27FC236}">
                <a16:creationId xmlns:a16="http://schemas.microsoft.com/office/drawing/2014/main" id="{1CF927F8-7C85-518A-7307-6A44CCD75AFF}"/>
              </a:ext>
            </a:extLst>
          </p:cNvPr>
          <p:cNvPicPr>
            <a:picLocks noGrp="1" noRot="1" noChangeAspect="1" noMove="1" noResize="1" noEditPoints="1" noAdjustHandles="1" noChangeArrowheads="1" noChangeShapeType="1" noCrop="1"/>
          </p:cNvPicPr>
          <p:nvPr/>
        </p:nvPicPr>
        <p:blipFill>
          <a:blip r:embed="rId3"/>
          <a:srcRect t="50" r="67949" b="65992"/>
          <a:stretch/>
        </p:blipFill>
        <p:spPr>
          <a:xfrm>
            <a:off x="5314890" y="1794510"/>
            <a:ext cx="3498435" cy="2994660"/>
          </a:xfrm>
          <a:prstGeom prst="rect">
            <a:avLst/>
          </a:prstGeom>
        </p:spPr>
      </p:pic>
      <p:sp>
        <p:nvSpPr>
          <p:cNvPr id="2" name="مربع نص 1">
            <a:extLst>
              <a:ext uri="{FF2B5EF4-FFF2-40B4-BE49-F238E27FC236}">
                <a16:creationId xmlns:a16="http://schemas.microsoft.com/office/drawing/2014/main" id="{CE6900CA-BC58-D111-8692-3014F53F9FB2}"/>
              </a:ext>
            </a:extLst>
          </p:cNvPr>
          <p:cNvSpPr txBox="1"/>
          <p:nvPr/>
        </p:nvSpPr>
        <p:spPr>
          <a:xfrm>
            <a:off x="5006638" y="2143644"/>
            <a:ext cx="3806687" cy="756041"/>
          </a:xfrm>
          <a:prstGeom prst="rect">
            <a:avLst/>
          </a:prstGeom>
        </p:spPr>
        <p:txBody>
          <a:bodyPr wrap="square" rtlCol="1">
            <a:spAutoFit/>
          </a:bodyPr>
          <a:lstStyle/>
          <a:p>
            <a:pPr algn="r"/>
            <a:r>
              <a:rPr lang="en-US" sz="4313" b="1">
                <a:solidFill>
                  <a:schemeClr val="bg1"/>
                </a:solidFill>
                <a:latin typeface="Sakkal Majalla" panose="02000000000000000000" pitchFamily="2" charset="-78"/>
                <a:cs typeface="Sakkal Majalla" panose="02000000000000000000" pitchFamily="2" charset="-78"/>
              </a:rPr>
              <a:t>المدخلات</a:t>
            </a:r>
            <a:endParaRPr lang="en-US" sz="4313" b="1" dirty="0">
              <a:solidFill>
                <a:schemeClr val="bg1"/>
              </a:solidFill>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12138046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73563"/>
        </a:solidFill>
        <a:effectLst/>
      </p:bgPr>
    </p:bg>
    <p:spTree>
      <p:nvGrpSpPr>
        <p:cNvPr id="1" name="">
          <a:extLst>
            <a:ext uri="{FF2B5EF4-FFF2-40B4-BE49-F238E27FC236}">
              <a16:creationId xmlns:a16="http://schemas.microsoft.com/office/drawing/2014/main" id="{B541879D-412D-4BF3-0FF0-2427702E8CB7}"/>
            </a:ext>
          </a:extLst>
        </p:cNvPr>
        <p:cNvGrpSpPr/>
        <p:nvPr/>
      </p:nvGrpSpPr>
      <p:grpSpPr>
        <a:xfrm>
          <a:off x="0" y="0"/>
          <a:ext cx="0" cy="0"/>
          <a:chOff x="0" y="0"/>
          <a:chExt cx="0" cy="0"/>
        </a:xfrm>
      </p:grpSpPr>
      <p:pic>
        <p:nvPicPr>
          <p:cNvPr id="3" name="صورة 2" descr="صورة تحتوي على أزرق, لقطة شاشة, أزرق كهربائي, الرسومات&#10;&#10;تم إنشاء الوصف تلقائياً">
            <a:extLst>
              <a:ext uri="{FF2B5EF4-FFF2-40B4-BE49-F238E27FC236}">
                <a16:creationId xmlns:a16="http://schemas.microsoft.com/office/drawing/2014/main" id="{C270A74D-D7DC-71E7-6840-EE2B570BBC53}"/>
              </a:ext>
            </a:extLst>
          </p:cNvPr>
          <p:cNvPicPr>
            <a:picLocks noGrp="1" noRot="1" noChangeAspect="1" noMove="1" noResize="1" noEditPoints="1" noAdjustHandles="1" noChangeArrowheads="1" noChangeShapeType="1" noCrop="1"/>
          </p:cNvPicPr>
          <p:nvPr/>
        </p:nvPicPr>
        <p:blipFill>
          <a:blip r:embed="rId3"/>
          <a:srcRect t="50" r="67949" b="65992"/>
          <a:stretch/>
        </p:blipFill>
        <p:spPr>
          <a:xfrm>
            <a:off x="5314890" y="1794510"/>
            <a:ext cx="3498435" cy="2994660"/>
          </a:xfrm>
          <a:prstGeom prst="rect">
            <a:avLst/>
          </a:prstGeom>
        </p:spPr>
      </p:pic>
      <p:sp>
        <p:nvSpPr>
          <p:cNvPr id="2" name="مربع نص 1">
            <a:extLst>
              <a:ext uri="{FF2B5EF4-FFF2-40B4-BE49-F238E27FC236}">
                <a16:creationId xmlns:a16="http://schemas.microsoft.com/office/drawing/2014/main" id="{B02634C0-72DD-5F2A-91E7-FAD9A6617C28}"/>
              </a:ext>
            </a:extLst>
          </p:cNvPr>
          <p:cNvSpPr txBox="1"/>
          <p:nvPr/>
        </p:nvSpPr>
        <p:spPr>
          <a:xfrm>
            <a:off x="5006638" y="2143644"/>
            <a:ext cx="3806687" cy="1419748"/>
          </a:xfrm>
          <a:prstGeom prst="rect">
            <a:avLst/>
          </a:prstGeom>
        </p:spPr>
        <p:txBody>
          <a:bodyPr wrap="square" rtlCol="1">
            <a:spAutoFit/>
          </a:bodyPr>
          <a:lstStyle/>
          <a:p>
            <a:pPr marL="0" marR="0" lvl="0" indent="0" algn="r" defTabSz="171450" rtl="0" eaLnBrk="1" fontAlgn="auto" latinLnBrk="0" hangingPunct="1">
              <a:lnSpc>
                <a:spcPct val="100000"/>
              </a:lnSpc>
              <a:spcBef>
                <a:spcPts val="0"/>
              </a:spcBef>
              <a:spcAft>
                <a:spcPts val="0"/>
              </a:spcAft>
              <a:buClrTx/>
              <a:buSzTx/>
              <a:buFontTx/>
              <a:buNone/>
              <a:tabLst/>
              <a:defRPr/>
            </a:pPr>
            <a:r>
              <a:rPr kumimoji="0" lang="en-US" sz="4313" b="1" i="0" u="none" strike="noStrike" kern="1200" cap="none" spc="0" normalizeH="0" baseline="0" noProof="0" dirty="0" err="1">
                <a:ln>
                  <a:noFill/>
                </a:ln>
                <a:solidFill>
                  <a:prstClr val="white"/>
                </a:solidFill>
                <a:effectLst/>
                <a:uLnTx/>
                <a:uFillTx/>
                <a:latin typeface="Sakkal Majalla" panose="02000000000000000000" pitchFamily="2" charset="-78"/>
                <a:ea typeface="+mn-ea"/>
                <a:cs typeface="Sakkal Majalla" panose="02000000000000000000" pitchFamily="2" charset="-78"/>
              </a:rPr>
              <a:t>الاستراتيجية</a:t>
            </a:r>
            <a:r>
              <a:rPr kumimoji="0" lang="en-US" sz="4313" b="1" i="0" u="none" strike="noStrike" kern="1200" cap="none" spc="0" normalizeH="0" baseline="0" noProof="0" dirty="0">
                <a:ln>
                  <a:noFill/>
                </a:ln>
                <a:solidFill>
                  <a:prstClr val="white"/>
                </a:solidFill>
                <a:effectLst/>
                <a:uLnTx/>
                <a:uFillTx/>
                <a:latin typeface="Sakkal Majalla" panose="02000000000000000000" pitchFamily="2" charset="-78"/>
                <a:ea typeface="+mn-ea"/>
                <a:cs typeface="Sakkal Majalla" panose="02000000000000000000" pitchFamily="2" charset="-78"/>
              </a:rPr>
              <a:t> </a:t>
            </a:r>
            <a:r>
              <a:rPr kumimoji="0" lang="en-US" sz="4313" b="1" i="0" u="none" strike="noStrike" kern="1200" cap="none" spc="0" normalizeH="0" baseline="0" noProof="0" dirty="0" err="1">
                <a:ln>
                  <a:noFill/>
                </a:ln>
                <a:solidFill>
                  <a:prstClr val="white"/>
                </a:solidFill>
                <a:effectLst/>
                <a:uLnTx/>
                <a:uFillTx/>
                <a:latin typeface="Sakkal Majalla" panose="02000000000000000000" pitchFamily="2" charset="-78"/>
                <a:ea typeface="+mn-ea"/>
                <a:cs typeface="Sakkal Majalla" panose="02000000000000000000" pitchFamily="2" charset="-78"/>
              </a:rPr>
              <a:t>المحدثة</a:t>
            </a:r>
            <a:endParaRPr kumimoji="0" lang="en-US" sz="4313" b="1" i="0" u="none" strike="noStrike" kern="1200" cap="none" spc="0" normalizeH="0" baseline="0" noProof="0" dirty="0">
              <a:ln>
                <a:noFill/>
              </a:ln>
              <a:solidFill>
                <a:prstClr val="white"/>
              </a:solidFill>
              <a:effectLst/>
              <a:uLnTx/>
              <a:uFillTx/>
              <a:latin typeface="Sakkal Majalla" panose="02000000000000000000" pitchFamily="2" charset="-78"/>
              <a:ea typeface="+mn-ea"/>
              <a:cs typeface="Sakkal Majalla" panose="02000000000000000000" pitchFamily="2" charset="-78"/>
            </a:endParaRPr>
          </a:p>
          <a:p>
            <a:pPr marL="0" marR="0" lvl="0" indent="0" algn="r" defTabSz="171450" rtl="0" eaLnBrk="1" fontAlgn="auto" latinLnBrk="0" hangingPunct="1">
              <a:lnSpc>
                <a:spcPct val="100000"/>
              </a:lnSpc>
              <a:spcBef>
                <a:spcPts val="0"/>
              </a:spcBef>
              <a:spcAft>
                <a:spcPts val="0"/>
              </a:spcAft>
              <a:buClrTx/>
              <a:buSzTx/>
              <a:buFontTx/>
              <a:buNone/>
              <a:tabLst/>
              <a:defRPr/>
            </a:pPr>
            <a:r>
              <a:rPr lang="ar-SA" sz="4313" b="1" dirty="0">
                <a:solidFill>
                  <a:prstClr val="white"/>
                </a:solidFill>
                <a:latin typeface="Sakkal Majalla" panose="02000000000000000000" pitchFamily="2" charset="-78"/>
                <a:cs typeface="Sakkal Majalla" panose="02000000000000000000" pitchFamily="2" charset="-78"/>
              </a:rPr>
              <a:t>قيم المجموعة</a:t>
            </a:r>
            <a:endParaRPr kumimoji="0" lang="en-US" sz="4313" b="1" i="0" u="none" strike="noStrike" kern="1200" cap="none" spc="0" normalizeH="0" baseline="0" noProof="0" dirty="0">
              <a:ln>
                <a:noFill/>
              </a:ln>
              <a:solidFill>
                <a:prstClr val="white"/>
              </a:solidFill>
              <a:effectLst/>
              <a:uLnTx/>
              <a:uFillTx/>
              <a:latin typeface="Sakkal Majalla" panose="02000000000000000000" pitchFamily="2" charset="-78"/>
              <a:ea typeface="+mn-ea"/>
              <a:cs typeface="Sakkal Majalla" panose="02000000000000000000" pitchFamily="2" charset="-78"/>
            </a:endParaRPr>
          </a:p>
        </p:txBody>
      </p:sp>
    </p:spTree>
    <p:extLst>
      <p:ext uri="{BB962C8B-B14F-4D97-AF65-F5344CB8AC3E}">
        <p14:creationId xmlns:p14="http://schemas.microsoft.com/office/powerpoint/2010/main" val="28807357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B66BE-B4B5-8369-E6FD-0C273870E93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E8A005-D806-56EE-016F-EA3D66EF7DC4}"/>
              </a:ext>
            </a:extLst>
          </p:cNvPr>
          <p:cNvSpPr>
            <a:spLocks noGrp="1"/>
          </p:cNvSpPr>
          <p:nvPr>
            <p:ph type="sldNum" sz="quarter" idx="4"/>
          </p:nvPr>
        </p:nvSpPr>
        <p:spPr/>
        <p:txBody>
          <a:bodyPr/>
          <a:lstStyle/>
          <a:p>
            <a:pPr defTabSz="171446"/>
            <a:fld id="{402EAA05-6333-46EE-AAC8-A5AD6A996142}" type="slidenum">
              <a:rPr lang="en-US">
                <a:solidFill>
                  <a:srgbClr val="768394"/>
                </a:solidFill>
                <a:latin typeface="Calibri" panose="020F0502020204030204"/>
              </a:rPr>
              <a:pPr defTabSz="171446"/>
              <a:t>51</a:t>
            </a:fld>
            <a:endParaRPr lang="en-US" dirty="0">
              <a:solidFill>
                <a:srgbClr val="768394"/>
              </a:solidFill>
              <a:latin typeface="Calibri" panose="020F0502020204030204"/>
            </a:endParaRPr>
          </a:p>
        </p:txBody>
      </p:sp>
      <p:sp>
        <p:nvSpPr>
          <p:cNvPr id="3" name="Title 1">
            <a:extLst>
              <a:ext uri="{FF2B5EF4-FFF2-40B4-BE49-F238E27FC236}">
                <a16:creationId xmlns:a16="http://schemas.microsoft.com/office/drawing/2014/main" id="{B005D720-B359-C166-12EC-094A749ECDE8}"/>
              </a:ext>
            </a:extLst>
          </p:cNvPr>
          <p:cNvSpPr txBox="1">
            <a:spLocks/>
          </p:cNvSpPr>
          <p:nvPr/>
        </p:nvSpPr>
        <p:spPr>
          <a:xfrm>
            <a:off x="4039859" y="347432"/>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defTabSz="1828664">
              <a:lnSpc>
                <a:spcPct val="115000"/>
              </a:lnSpc>
              <a:spcAft>
                <a:spcPts val="300"/>
              </a:spcAft>
            </a:pPr>
            <a:r>
              <a:rPr lang="ar-SA" sz="1800" kern="100" dirty="0">
                <a:latin typeface="Aptos" panose="020B0004020202020204" pitchFamily="34" charset="0"/>
                <a:ea typeface="Aptos" panose="020B0004020202020204" pitchFamily="34" charset="0"/>
                <a:cs typeface="Sakkal Majalla" panose="02000000000000000000" pitchFamily="2" charset="-78"/>
              </a:rPr>
              <a:t>القيم</a:t>
            </a:r>
            <a:endParaRPr lang="en-US" sz="1800" kern="100" dirty="0">
              <a:latin typeface="Aptos" panose="020B0004020202020204" pitchFamily="34" charset="0"/>
              <a:ea typeface="Aptos" panose="020B0004020202020204" pitchFamily="34" charset="0"/>
              <a:cs typeface="Sakkal Majalla" panose="02000000000000000000" pitchFamily="2" charset="-78"/>
            </a:endParaRPr>
          </a:p>
        </p:txBody>
      </p:sp>
      <p:sp>
        <p:nvSpPr>
          <p:cNvPr id="4" name="Rectangle 3">
            <a:extLst>
              <a:ext uri="{FF2B5EF4-FFF2-40B4-BE49-F238E27FC236}">
                <a16:creationId xmlns:a16="http://schemas.microsoft.com/office/drawing/2014/main" id="{E3B98C63-5DDA-4654-9B47-A565CBC5E7A1}"/>
              </a:ext>
            </a:extLst>
          </p:cNvPr>
          <p:cNvSpPr/>
          <p:nvPr/>
        </p:nvSpPr>
        <p:spPr>
          <a:xfrm>
            <a:off x="8785812" y="332241"/>
            <a:ext cx="72737" cy="252695"/>
          </a:xfrm>
          <a:prstGeom prst="rect">
            <a:avLst/>
          </a:prstGeom>
          <a:solidFill>
            <a:schemeClr val="accent1"/>
          </a:solidFill>
          <a:ln w="0" cap="flat">
            <a:noFill/>
            <a:prstDash val="solid"/>
            <a:miter/>
          </a:ln>
        </p:spPr>
        <p:txBody>
          <a:bodyPr rtlCol="0" anchor="ctr"/>
          <a:lstStyle/>
          <a:p>
            <a:pPr algn="r" defTabSz="171446" rtl="1"/>
            <a:endParaRPr lang="en-US" sz="253" dirty="0">
              <a:solidFill>
                <a:prstClr val="black"/>
              </a:solidFill>
              <a:latin typeface="Calibri" panose="020F0502020204030204"/>
            </a:endParaRPr>
          </a:p>
        </p:txBody>
      </p:sp>
      <p:sp>
        <p:nvSpPr>
          <p:cNvPr id="6" name="Title 1">
            <a:extLst>
              <a:ext uri="{FF2B5EF4-FFF2-40B4-BE49-F238E27FC236}">
                <a16:creationId xmlns:a16="http://schemas.microsoft.com/office/drawing/2014/main" id="{6868C372-AADA-8808-A3F2-0A3AFB07BB51}"/>
              </a:ext>
            </a:extLst>
          </p:cNvPr>
          <p:cNvSpPr txBox="1">
            <a:spLocks/>
          </p:cNvSpPr>
          <p:nvPr/>
        </p:nvSpPr>
        <p:spPr>
          <a:xfrm>
            <a:off x="403861" y="797012"/>
            <a:ext cx="8381951" cy="25269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defTabSz="1828664">
              <a:lnSpc>
                <a:spcPct val="115000"/>
              </a:lnSpc>
              <a:spcAft>
                <a:spcPts val="300"/>
              </a:spcAft>
            </a:pPr>
            <a:r>
              <a:rPr lang="ar-SA" sz="1800" b="0" kern="100" dirty="0">
                <a:latin typeface="Aptos" panose="020B0004020202020204" pitchFamily="34" charset="0"/>
                <a:ea typeface="Aptos" panose="020B0004020202020204" pitchFamily="34" charset="0"/>
                <a:cs typeface="Sakkal Majalla" panose="02000000000000000000" pitchFamily="2" charset="-78"/>
              </a:rPr>
              <a:t>تمت مناقشة 18 قيمة مع القيادات في المجموعة والشركات التابعة لها لتحديد القيم الأمثل للمجموعة:</a:t>
            </a:r>
            <a:endParaRPr lang="en-US" sz="1800" b="0" kern="100" dirty="0">
              <a:latin typeface="Aptos" panose="020B0004020202020204" pitchFamily="34" charset="0"/>
              <a:ea typeface="Aptos" panose="020B0004020202020204" pitchFamily="34" charset="0"/>
              <a:cs typeface="Sakkal Majalla" panose="02000000000000000000" pitchFamily="2" charset="-78"/>
            </a:endParaRPr>
          </a:p>
        </p:txBody>
      </p:sp>
      <p:grpSp>
        <p:nvGrpSpPr>
          <p:cNvPr id="151" name="Group 150">
            <a:extLst>
              <a:ext uri="{FF2B5EF4-FFF2-40B4-BE49-F238E27FC236}">
                <a16:creationId xmlns:a16="http://schemas.microsoft.com/office/drawing/2014/main" id="{A016A50F-A67C-5F24-8B16-933C8B545709}"/>
              </a:ext>
            </a:extLst>
          </p:cNvPr>
          <p:cNvGrpSpPr/>
          <p:nvPr/>
        </p:nvGrpSpPr>
        <p:grpSpPr>
          <a:xfrm>
            <a:off x="1504176" y="1558614"/>
            <a:ext cx="6135648" cy="2662211"/>
            <a:chOff x="1915174" y="2343150"/>
            <a:chExt cx="8180864" cy="3549615"/>
          </a:xfrm>
        </p:grpSpPr>
        <p:grpSp>
          <p:nvGrpSpPr>
            <p:cNvPr id="150" name="Group 149">
              <a:extLst>
                <a:ext uri="{FF2B5EF4-FFF2-40B4-BE49-F238E27FC236}">
                  <a16:creationId xmlns:a16="http://schemas.microsoft.com/office/drawing/2014/main" id="{C7070AC4-CF95-F155-AEE5-CAAEC062B1A0}"/>
                </a:ext>
              </a:extLst>
            </p:cNvPr>
            <p:cNvGrpSpPr/>
            <p:nvPr/>
          </p:nvGrpSpPr>
          <p:grpSpPr>
            <a:xfrm>
              <a:off x="1915174" y="5347934"/>
              <a:ext cx="2475577" cy="544831"/>
              <a:chOff x="1493934" y="4977624"/>
              <a:chExt cx="2475577" cy="544831"/>
            </a:xfrm>
          </p:grpSpPr>
          <p:sp>
            <p:nvSpPr>
              <p:cNvPr id="45" name="Rectangle: Rounded Corners 44">
                <a:extLst>
                  <a:ext uri="{FF2B5EF4-FFF2-40B4-BE49-F238E27FC236}">
                    <a16:creationId xmlns:a16="http://schemas.microsoft.com/office/drawing/2014/main" id="{75CEFE63-5737-13BC-DAD7-AC332ECD72DB}"/>
                  </a:ext>
                </a:extLst>
              </p:cNvPr>
              <p:cNvSpPr/>
              <p:nvPr/>
            </p:nvSpPr>
            <p:spPr>
              <a:xfrm>
                <a:off x="3512311" y="4977624"/>
                <a:ext cx="457200" cy="457200"/>
              </a:xfrm>
              <a:prstGeom prst="roundRect">
                <a:avLst/>
              </a:prstGeom>
              <a:solidFill>
                <a:schemeClr val="accent1"/>
              </a:solidFill>
              <a:ln w="0" cap="flat">
                <a:noFill/>
                <a:prstDash val="solid"/>
                <a:miter/>
              </a:ln>
            </p:spPr>
            <p:txBody>
              <a:bodyPr rtlCol="0" anchor="ctr"/>
              <a:lstStyle/>
              <a:p>
                <a:pPr algn="r" defTabSz="342900" rtl="1"/>
                <a:endParaRPr lang="en-US" sz="1350">
                  <a:solidFill>
                    <a:prstClr val="black"/>
                  </a:solidFill>
                  <a:latin typeface="Calibri" panose="020F0502020204030204"/>
                </a:endParaRPr>
              </a:p>
            </p:txBody>
          </p:sp>
          <p:sp>
            <p:nvSpPr>
              <p:cNvPr id="13" name="مربع نص 12">
                <a:extLst>
                  <a:ext uri="{FF2B5EF4-FFF2-40B4-BE49-F238E27FC236}">
                    <a16:creationId xmlns:a16="http://schemas.microsoft.com/office/drawing/2014/main" id="{C9CEAF21-3C47-3F5A-624B-EE1CB7318C41}"/>
                  </a:ext>
                </a:extLst>
              </p:cNvPr>
              <p:cNvSpPr txBox="1"/>
              <p:nvPr/>
            </p:nvSpPr>
            <p:spPr>
              <a:xfrm>
                <a:off x="1493934" y="4977624"/>
                <a:ext cx="2011680" cy="544831"/>
              </a:xfrm>
              <a:prstGeom prst="roundRect">
                <a:avLst/>
              </a:prstGeom>
              <a:solidFill>
                <a:srgbClr val="D6DCE5">
                  <a:alpha val="60000"/>
                </a:srgbClr>
              </a:solidFill>
            </p:spPr>
            <p:txBody>
              <a:bodyPr wrap="square" rtlCol="1">
                <a:spAutoFit/>
              </a:bodyPr>
              <a:lstStyle>
                <a:defPPr>
                  <a:defRPr lang="ar-SA"/>
                </a:defPPr>
                <a:lvl1pPr defTabSz="228594">
                  <a:defRPr sz="2400" b="1">
                    <a:solidFill>
                      <a:srgbClr val="173863"/>
                    </a:solidFill>
                    <a:latin typeface="Sakkal Majalla" panose="02000000000000000000" pitchFamily="2" charset="-78"/>
                    <a:cs typeface="Sakkal Majalla" panose="02000000000000000000" pitchFamily="2" charset="-78"/>
                  </a:defRPr>
                </a:lvl1pPr>
              </a:lstStyle>
              <a:p>
                <a:pPr algn="r" defTabSz="171446" rtl="1"/>
                <a:r>
                  <a:rPr lang="ar-SA" sz="1800" dirty="0"/>
                  <a:t>الابتكار</a:t>
                </a:r>
                <a:endParaRPr lang="en-US" sz="1800" dirty="0"/>
              </a:p>
            </p:txBody>
          </p:sp>
          <p:grpSp>
            <p:nvGrpSpPr>
              <p:cNvPr id="66" name="Artificial_Intelligence" descr="{&quot;Key&quot;:&quot;POWER_USER_SHAPE_ICON&quot;,&quot;Value&quot;:&quot;POWER_USER_SHAPE_ICON_STYLE_1&quot;}">
                <a:extLst>
                  <a:ext uri="{FF2B5EF4-FFF2-40B4-BE49-F238E27FC236}">
                    <a16:creationId xmlns:a16="http://schemas.microsoft.com/office/drawing/2014/main" id="{7E5859A4-583F-A354-FF74-36183B30F5AF}"/>
                  </a:ext>
                </a:extLst>
              </p:cNvPr>
              <p:cNvGrpSpPr>
                <a:grpSpLocks noChangeAspect="1"/>
              </p:cNvGrpSpPr>
              <p:nvPr/>
            </p:nvGrpSpPr>
            <p:grpSpPr>
              <a:xfrm>
                <a:off x="3596911" y="5055050"/>
                <a:ext cx="288000" cy="302348"/>
                <a:chOff x="2000877" y="824038"/>
                <a:chExt cx="1497350" cy="1571948"/>
              </a:xfrm>
              <a:solidFill>
                <a:schemeClr val="bg1"/>
              </a:solidFill>
            </p:grpSpPr>
            <p:sp>
              <p:nvSpPr>
                <p:cNvPr id="67" name="Free-form: Shape 262">
                  <a:extLst>
                    <a:ext uri="{FF2B5EF4-FFF2-40B4-BE49-F238E27FC236}">
                      <a16:creationId xmlns:a16="http://schemas.microsoft.com/office/drawing/2014/main" id="{CB2C8B70-DE0A-5724-848C-1658A4F6AF24}"/>
                    </a:ext>
                  </a:extLst>
                </p:cNvPr>
                <p:cNvSpPr/>
                <p:nvPr/>
              </p:nvSpPr>
              <p:spPr>
                <a:xfrm>
                  <a:off x="2000877" y="824038"/>
                  <a:ext cx="1497350" cy="1571948"/>
                </a:xfrm>
                <a:custGeom>
                  <a:avLst/>
                  <a:gdLst>
                    <a:gd name="connsiteX0" fmla="*/ 756937 w 1497350"/>
                    <a:gd name="connsiteY0" fmla="*/ 61340 h 1571949"/>
                    <a:gd name="connsiteX1" fmla="*/ 942586 w 1497350"/>
                    <a:gd name="connsiteY1" fmla="*/ 1467 h 1571949"/>
                    <a:gd name="connsiteX2" fmla="*/ 1227286 w 1497350"/>
                    <a:gd name="connsiteY2" fmla="*/ 319989 h 1571949"/>
                    <a:gd name="connsiteX3" fmla="*/ 1233180 w 1497350"/>
                    <a:gd name="connsiteY3" fmla="*/ 327222 h 1571949"/>
                    <a:gd name="connsiteX4" fmla="*/ 1368197 w 1497350"/>
                    <a:gd name="connsiteY4" fmla="*/ 404776 h 1571949"/>
                    <a:gd name="connsiteX5" fmla="*/ 1458811 w 1497350"/>
                    <a:gd name="connsiteY5" fmla="*/ 769777 h 1571949"/>
                    <a:gd name="connsiteX6" fmla="*/ 1461088 w 1497350"/>
                    <a:gd name="connsiteY6" fmla="*/ 793419 h 1571949"/>
                    <a:gd name="connsiteX7" fmla="*/ 1486404 w 1497350"/>
                    <a:gd name="connsiteY7" fmla="*/ 1047513 h 1571949"/>
                    <a:gd name="connsiteX8" fmla="*/ 1296067 w 1497350"/>
                    <a:gd name="connsiteY8" fmla="*/ 1257539 h 1571949"/>
                    <a:gd name="connsiteX9" fmla="*/ 1268475 w 1497350"/>
                    <a:gd name="connsiteY9" fmla="*/ 1265777 h 1571949"/>
                    <a:gd name="connsiteX10" fmla="*/ 1264590 w 1497350"/>
                    <a:gd name="connsiteY10" fmla="*/ 1270465 h 1571949"/>
                    <a:gd name="connsiteX11" fmla="*/ 1260103 w 1497350"/>
                    <a:gd name="connsiteY11" fmla="*/ 1341992 h 1571949"/>
                    <a:gd name="connsiteX12" fmla="*/ 965423 w 1497350"/>
                    <a:gd name="connsiteY12" fmla="*/ 1567489 h 1571949"/>
                    <a:gd name="connsiteX13" fmla="*/ 756134 w 1497350"/>
                    <a:gd name="connsiteY13" fmla="*/ 1469173 h 1571949"/>
                    <a:gd name="connsiteX14" fmla="*/ 750635 w 1497350"/>
                    <a:gd name="connsiteY14" fmla="*/ 1468175 h 1571949"/>
                    <a:gd name="connsiteX15" fmla="*/ 749637 w 1497350"/>
                    <a:gd name="connsiteY15" fmla="*/ 1469173 h 1571949"/>
                    <a:gd name="connsiteX16" fmla="*/ 539812 w 1497350"/>
                    <a:gd name="connsiteY16" fmla="*/ 1571708 h 1571949"/>
                    <a:gd name="connsiteX17" fmla="*/ 250691 w 1497350"/>
                    <a:gd name="connsiteY17" fmla="*/ 1281180 h 1571949"/>
                    <a:gd name="connsiteX18" fmla="*/ 244998 w 1497350"/>
                    <a:gd name="connsiteY18" fmla="*/ 1274684 h 1571949"/>
                    <a:gd name="connsiteX19" fmla="*/ 77701 w 1497350"/>
                    <a:gd name="connsiteY19" fmla="*/ 1164045 h 1571949"/>
                    <a:gd name="connsiteX20" fmla="*/ 33097 w 1497350"/>
                    <a:gd name="connsiteY20" fmla="*/ 937678 h 1571949"/>
                    <a:gd name="connsiteX21" fmla="*/ 44817 w 1497350"/>
                    <a:gd name="connsiteY21" fmla="*/ 896824 h 1571949"/>
                    <a:gd name="connsiteX22" fmla="*/ 42808 w 1497350"/>
                    <a:gd name="connsiteY22" fmla="*/ 881354 h 1571949"/>
                    <a:gd name="connsiteX23" fmla="*/ 1218 w 1497350"/>
                    <a:gd name="connsiteY23" fmla="*/ 692692 h 1571949"/>
                    <a:gd name="connsiteX24" fmla="*/ 117282 w 1497350"/>
                    <a:gd name="connsiteY24" fmla="*/ 480388 h 1571949"/>
                    <a:gd name="connsiteX25" fmla="*/ 123644 w 1497350"/>
                    <a:gd name="connsiteY25" fmla="*/ 466927 h 1571949"/>
                    <a:gd name="connsiteX26" fmla="*/ 128868 w 1497350"/>
                    <a:gd name="connsiteY26" fmla="*/ 393123 h 1571949"/>
                    <a:gd name="connsiteX27" fmla="*/ 298978 w 1497350"/>
                    <a:gd name="connsiteY27" fmla="*/ 222276 h 1571949"/>
                    <a:gd name="connsiteX28" fmla="*/ 305676 w 1497350"/>
                    <a:gd name="connsiteY28" fmla="*/ 215445 h 1571949"/>
                    <a:gd name="connsiteX29" fmla="*/ 377537 w 1497350"/>
                    <a:gd name="connsiteY29" fmla="*/ 87460 h 1571949"/>
                    <a:gd name="connsiteX30" fmla="*/ 750575 w 1497350"/>
                    <a:gd name="connsiteY30" fmla="*/ 61675 h 1571949"/>
                    <a:gd name="connsiteX31" fmla="*/ 756911 w 1497350"/>
                    <a:gd name="connsiteY31" fmla="*/ 61367 h 1571949"/>
                    <a:gd name="connsiteX32" fmla="*/ 756937 w 1497350"/>
                    <a:gd name="connsiteY32" fmla="*/ 61340 h 1571949"/>
                    <a:gd name="connsiteX33" fmla="*/ 75491 w 1497350"/>
                    <a:gd name="connsiteY33" fmla="*/ 930846 h 1571949"/>
                    <a:gd name="connsiteX34" fmla="*/ 124782 w 1497350"/>
                    <a:gd name="connsiteY34" fmla="*/ 1160027 h 1571949"/>
                    <a:gd name="connsiteX35" fmla="*/ 250624 w 1497350"/>
                    <a:gd name="connsiteY35" fmla="*/ 1235237 h 1571949"/>
                    <a:gd name="connsiteX36" fmla="*/ 260670 w 1497350"/>
                    <a:gd name="connsiteY36" fmla="*/ 1229946 h 1571949"/>
                    <a:gd name="connsiteX37" fmla="*/ 369768 w 1497350"/>
                    <a:gd name="connsiteY37" fmla="*/ 1128081 h 1571949"/>
                    <a:gd name="connsiteX38" fmla="*/ 484359 w 1497350"/>
                    <a:gd name="connsiteY38" fmla="*/ 1128751 h 1571949"/>
                    <a:gd name="connsiteX39" fmla="*/ 491458 w 1497350"/>
                    <a:gd name="connsiteY39" fmla="*/ 1126072 h 1571949"/>
                    <a:gd name="connsiteX40" fmla="*/ 501303 w 1497350"/>
                    <a:gd name="connsiteY40" fmla="*/ 1046240 h 1571949"/>
                    <a:gd name="connsiteX41" fmla="*/ 514095 w 1497350"/>
                    <a:gd name="connsiteY41" fmla="*/ 1017576 h 1571949"/>
                    <a:gd name="connsiteX42" fmla="*/ 545036 w 1497350"/>
                    <a:gd name="connsiteY42" fmla="*/ 1053205 h 1571949"/>
                    <a:gd name="connsiteX43" fmla="*/ 527958 w 1497350"/>
                    <a:gd name="connsiteY43" fmla="*/ 1143485 h 1571949"/>
                    <a:gd name="connsiteX44" fmla="*/ 530034 w 1497350"/>
                    <a:gd name="connsiteY44" fmla="*/ 1150919 h 1571949"/>
                    <a:gd name="connsiteX45" fmla="*/ 618706 w 1497350"/>
                    <a:gd name="connsiteY45" fmla="*/ 1255798 h 1571949"/>
                    <a:gd name="connsiteX46" fmla="*/ 609999 w 1497350"/>
                    <a:gd name="connsiteY46" fmla="*/ 1286404 h 1571949"/>
                    <a:gd name="connsiteX47" fmla="*/ 609865 w 1497350"/>
                    <a:gd name="connsiteY47" fmla="*/ 1286471 h 1571949"/>
                    <a:gd name="connsiteX48" fmla="*/ 586418 w 1497350"/>
                    <a:gd name="connsiteY48" fmla="*/ 1281998 h 1571949"/>
                    <a:gd name="connsiteX49" fmla="*/ 584550 w 1497350"/>
                    <a:gd name="connsiteY49" fmla="*/ 1278368 h 1571949"/>
                    <a:gd name="connsiteX50" fmla="*/ 429374 w 1497350"/>
                    <a:gd name="connsiteY50" fmla="*/ 1161098 h 1571949"/>
                    <a:gd name="connsiteX51" fmla="*/ 298376 w 1497350"/>
                    <a:gd name="connsiteY51" fmla="*/ 1252181 h 1571949"/>
                    <a:gd name="connsiteX52" fmla="*/ 299849 w 1497350"/>
                    <a:gd name="connsiteY52" fmla="*/ 1359204 h 1571949"/>
                    <a:gd name="connsiteX53" fmla="*/ 547246 w 1497350"/>
                    <a:gd name="connsiteY53" fmla="*/ 1531658 h 1571949"/>
                    <a:gd name="connsiteX54" fmla="*/ 718294 w 1497350"/>
                    <a:gd name="connsiteY54" fmla="*/ 1439839 h 1571949"/>
                    <a:gd name="connsiteX55" fmla="*/ 733162 w 1497350"/>
                    <a:gd name="connsiteY55" fmla="*/ 1379362 h 1571949"/>
                    <a:gd name="connsiteX56" fmla="*/ 733363 w 1497350"/>
                    <a:gd name="connsiteY56" fmla="*/ 120745 h 1571949"/>
                    <a:gd name="connsiteX57" fmla="*/ 720571 w 1497350"/>
                    <a:gd name="connsiteY57" fmla="*/ 89737 h 1571949"/>
                    <a:gd name="connsiteX58" fmla="*/ 348672 w 1497350"/>
                    <a:gd name="connsiteY58" fmla="*/ 213971 h 1571949"/>
                    <a:gd name="connsiteX59" fmla="*/ 351244 w 1497350"/>
                    <a:gd name="connsiteY59" fmla="*/ 218284 h 1571949"/>
                    <a:gd name="connsiteX60" fmla="*/ 352155 w 1497350"/>
                    <a:gd name="connsiteY60" fmla="*/ 218391 h 1571949"/>
                    <a:gd name="connsiteX61" fmla="*/ 487372 w 1497350"/>
                    <a:gd name="connsiteY61" fmla="*/ 259044 h 1571949"/>
                    <a:gd name="connsiteX62" fmla="*/ 579058 w 1497350"/>
                    <a:gd name="connsiteY62" fmla="*/ 378791 h 1571949"/>
                    <a:gd name="connsiteX63" fmla="*/ 569213 w 1497350"/>
                    <a:gd name="connsiteY63" fmla="*/ 406384 h 1571949"/>
                    <a:gd name="connsiteX64" fmla="*/ 568677 w 1497350"/>
                    <a:gd name="connsiteY64" fmla="*/ 406718 h 1571949"/>
                    <a:gd name="connsiteX65" fmla="*/ 544179 w 1497350"/>
                    <a:gd name="connsiteY65" fmla="*/ 400068 h 1571949"/>
                    <a:gd name="connsiteX66" fmla="*/ 543228 w 1497350"/>
                    <a:gd name="connsiteY66" fmla="*/ 398146 h 1571949"/>
                    <a:gd name="connsiteX67" fmla="*/ 466745 w 1497350"/>
                    <a:gd name="connsiteY67" fmla="*/ 295879 h 1571949"/>
                    <a:gd name="connsiteX68" fmla="*/ 296835 w 1497350"/>
                    <a:gd name="connsiteY68" fmla="*/ 264402 h 1571949"/>
                    <a:gd name="connsiteX69" fmla="*/ 167377 w 1497350"/>
                    <a:gd name="connsiteY69" fmla="*/ 411741 h 1571949"/>
                    <a:gd name="connsiteX70" fmla="*/ 163024 w 1497350"/>
                    <a:gd name="connsiteY70" fmla="*/ 485143 h 1571949"/>
                    <a:gd name="connsiteX71" fmla="*/ 148491 w 1497350"/>
                    <a:gd name="connsiteY71" fmla="*/ 508450 h 1571949"/>
                    <a:gd name="connsiteX72" fmla="*/ 152710 w 1497350"/>
                    <a:gd name="connsiteY72" fmla="*/ 941361 h 1571949"/>
                    <a:gd name="connsiteX73" fmla="*/ 161805 w 1497350"/>
                    <a:gd name="connsiteY73" fmla="*/ 940055 h 1571949"/>
                    <a:gd name="connsiteX74" fmla="*/ 162019 w 1497350"/>
                    <a:gd name="connsiteY74" fmla="*/ 939754 h 1571949"/>
                    <a:gd name="connsiteX75" fmla="*/ 180504 w 1497350"/>
                    <a:gd name="connsiteY75" fmla="*/ 913969 h 1571949"/>
                    <a:gd name="connsiteX76" fmla="*/ 304403 w 1497350"/>
                    <a:gd name="connsiteY76" fmla="*/ 838156 h 1571949"/>
                    <a:gd name="connsiteX77" fmla="*/ 326437 w 1497350"/>
                    <a:gd name="connsiteY77" fmla="*/ 854029 h 1571949"/>
                    <a:gd name="connsiteX78" fmla="*/ 326638 w 1497350"/>
                    <a:gd name="connsiteY78" fmla="*/ 855100 h 1571949"/>
                    <a:gd name="connsiteX79" fmla="*/ 310297 w 1497350"/>
                    <a:gd name="connsiteY79" fmla="*/ 878407 h 1571949"/>
                    <a:gd name="connsiteX80" fmla="*/ 218477 w 1497350"/>
                    <a:gd name="connsiteY80" fmla="*/ 933324 h 1571949"/>
                    <a:gd name="connsiteX81" fmla="*/ 172065 w 1497350"/>
                    <a:gd name="connsiteY81" fmla="*/ 1036663 h 1571949"/>
                    <a:gd name="connsiteX82" fmla="*/ 170056 w 1497350"/>
                    <a:gd name="connsiteY82" fmla="*/ 1067136 h 1571949"/>
                    <a:gd name="connsiteX83" fmla="*/ 150292 w 1497350"/>
                    <a:gd name="connsiteY83" fmla="*/ 1082995 h 1571949"/>
                    <a:gd name="connsiteX84" fmla="*/ 149428 w 1497350"/>
                    <a:gd name="connsiteY84" fmla="*/ 1082874 h 1571949"/>
                    <a:gd name="connsiteX85" fmla="*/ 148692 w 1497350"/>
                    <a:gd name="connsiteY85" fmla="*/ 1082740 h 1571949"/>
                    <a:gd name="connsiteX86" fmla="*/ 129471 w 1497350"/>
                    <a:gd name="connsiteY86" fmla="*/ 1060840 h 1571949"/>
                    <a:gd name="connsiteX87" fmla="*/ 141593 w 1497350"/>
                    <a:gd name="connsiteY87" fmla="*/ 988108 h 1571949"/>
                    <a:gd name="connsiteX88" fmla="*/ 138378 w 1497350"/>
                    <a:gd name="connsiteY88" fmla="*/ 978732 h 1571949"/>
                    <a:gd name="connsiteX89" fmla="*/ 78973 w 1497350"/>
                    <a:gd name="connsiteY89" fmla="*/ 929842 h 1571949"/>
                    <a:gd name="connsiteX90" fmla="*/ 76113 w 1497350"/>
                    <a:gd name="connsiteY90" fmla="*/ 929762 h 1571949"/>
                    <a:gd name="connsiteX91" fmla="*/ 75491 w 1497350"/>
                    <a:gd name="connsiteY91" fmla="*/ 930846 h 1571949"/>
                    <a:gd name="connsiteX92" fmla="*/ 777833 w 1497350"/>
                    <a:gd name="connsiteY92" fmla="*/ 811501 h 1571949"/>
                    <a:gd name="connsiteX93" fmla="*/ 952096 w 1497350"/>
                    <a:gd name="connsiteY93" fmla="*/ 811501 h 1571949"/>
                    <a:gd name="connsiteX94" fmla="*/ 967968 w 1497350"/>
                    <a:gd name="connsiteY94" fmla="*/ 805139 h 1571949"/>
                    <a:gd name="connsiteX95" fmla="*/ 1145312 w 1497350"/>
                    <a:gd name="connsiteY95" fmla="*/ 635229 h 1571949"/>
                    <a:gd name="connsiteX96" fmla="*/ 1146116 w 1497350"/>
                    <a:gd name="connsiteY96" fmla="*/ 625585 h 1571949"/>
                    <a:gd name="connsiteX97" fmla="*/ 1192461 w 1497350"/>
                    <a:gd name="connsiteY97" fmla="*/ 482732 h 1571949"/>
                    <a:gd name="connsiteX98" fmla="*/ 1295665 w 1497350"/>
                    <a:gd name="connsiteY98" fmla="*/ 628934 h 1571949"/>
                    <a:gd name="connsiteX99" fmla="*/ 1186098 w 1497350"/>
                    <a:gd name="connsiteY99" fmla="*/ 657866 h 1571949"/>
                    <a:gd name="connsiteX100" fmla="*/ 1171833 w 1497350"/>
                    <a:gd name="connsiteY100" fmla="*/ 662018 h 1571949"/>
                    <a:gd name="connsiteX101" fmla="*/ 1009290 w 1497350"/>
                    <a:gd name="connsiteY101" fmla="*/ 827173 h 1571949"/>
                    <a:gd name="connsiteX102" fmla="*/ 965758 w 1497350"/>
                    <a:gd name="connsiteY102" fmla="*/ 851618 h 1571949"/>
                    <a:gd name="connsiteX103" fmla="*/ 777699 w 1497350"/>
                    <a:gd name="connsiteY103" fmla="*/ 851015 h 1571949"/>
                    <a:gd name="connsiteX104" fmla="*/ 774015 w 1497350"/>
                    <a:gd name="connsiteY104" fmla="*/ 854699 h 1571949"/>
                    <a:gd name="connsiteX105" fmla="*/ 774015 w 1497350"/>
                    <a:gd name="connsiteY105" fmla="*/ 925690 h 1571949"/>
                    <a:gd name="connsiteX106" fmla="*/ 778904 w 1497350"/>
                    <a:gd name="connsiteY106" fmla="*/ 930578 h 1571949"/>
                    <a:gd name="connsiteX107" fmla="*/ 982635 w 1497350"/>
                    <a:gd name="connsiteY107" fmla="*/ 929976 h 1571949"/>
                    <a:gd name="connsiteX108" fmla="*/ 1008286 w 1497350"/>
                    <a:gd name="connsiteY108" fmla="*/ 938548 h 1571949"/>
                    <a:gd name="connsiteX109" fmla="*/ 1120331 w 1497350"/>
                    <a:gd name="connsiteY109" fmla="*/ 1040949 h 1571949"/>
                    <a:gd name="connsiteX110" fmla="*/ 1197617 w 1497350"/>
                    <a:gd name="connsiteY110" fmla="*/ 1058697 h 1571949"/>
                    <a:gd name="connsiteX111" fmla="*/ 1227688 w 1497350"/>
                    <a:gd name="connsiteY111" fmla="*/ 1017844 h 1571949"/>
                    <a:gd name="connsiteX112" fmla="*/ 1227956 w 1497350"/>
                    <a:gd name="connsiteY112" fmla="*/ 953014 h 1571949"/>
                    <a:gd name="connsiteX113" fmla="*/ 1223938 w 1497350"/>
                    <a:gd name="connsiteY113" fmla="*/ 947188 h 1571949"/>
                    <a:gd name="connsiteX114" fmla="*/ 1168083 w 1497350"/>
                    <a:gd name="connsiteY114" fmla="*/ 855033 h 1571949"/>
                    <a:gd name="connsiteX115" fmla="*/ 1235591 w 1497350"/>
                    <a:gd name="connsiteY115" fmla="*/ 782301 h 1571949"/>
                    <a:gd name="connsiteX116" fmla="*/ 1273698 w 1497350"/>
                    <a:gd name="connsiteY116" fmla="*/ 950335 h 1571949"/>
                    <a:gd name="connsiteX117" fmla="*/ 1269345 w 1497350"/>
                    <a:gd name="connsiteY117" fmla="*/ 956296 h 1571949"/>
                    <a:gd name="connsiteX118" fmla="*/ 1226014 w 1497350"/>
                    <a:gd name="connsiteY118" fmla="*/ 1090643 h 1571949"/>
                    <a:gd name="connsiteX119" fmla="*/ 1155224 w 1497350"/>
                    <a:gd name="connsiteY119" fmla="*/ 1105779 h 1571949"/>
                    <a:gd name="connsiteX120" fmla="*/ 1086510 w 1497350"/>
                    <a:gd name="connsiteY120" fmla="*/ 1066064 h 1571949"/>
                    <a:gd name="connsiteX121" fmla="*/ 990270 w 1497350"/>
                    <a:gd name="connsiteY121" fmla="*/ 978129 h 1571949"/>
                    <a:gd name="connsiteX122" fmla="*/ 969776 w 1497350"/>
                    <a:gd name="connsiteY122" fmla="*/ 970025 h 1571949"/>
                    <a:gd name="connsiteX123" fmla="*/ 777431 w 1497350"/>
                    <a:gd name="connsiteY123" fmla="*/ 970025 h 1571949"/>
                    <a:gd name="connsiteX124" fmla="*/ 774216 w 1497350"/>
                    <a:gd name="connsiteY124" fmla="*/ 973307 h 1571949"/>
                    <a:gd name="connsiteX125" fmla="*/ 774216 w 1497350"/>
                    <a:gd name="connsiteY125" fmla="*/ 1055817 h 1571949"/>
                    <a:gd name="connsiteX126" fmla="*/ 777163 w 1497350"/>
                    <a:gd name="connsiteY126" fmla="*/ 1058831 h 1571949"/>
                    <a:gd name="connsiteX127" fmla="*/ 880435 w 1497350"/>
                    <a:gd name="connsiteY127" fmla="*/ 1058764 h 1571949"/>
                    <a:gd name="connsiteX128" fmla="*/ 973661 w 1497350"/>
                    <a:gd name="connsiteY128" fmla="*/ 1154937 h 1571949"/>
                    <a:gd name="connsiteX129" fmla="*/ 972589 w 1497350"/>
                    <a:gd name="connsiteY129" fmla="*/ 1228808 h 1571949"/>
                    <a:gd name="connsiteX130" fmla="*/ 978751 w 1497350"/>
                    <a:gd name="connsiteY130" fmla="*/ 1236978 h 1571949"/>
                    <a:gd name="connsiteX131" fmla="*/ 1047733 w 1497350"/>
                    <a:gd name="connsiteY131" fmla="*/ 1353645 h 1571949"/>
                    <a:gd name="connsiteX132" fmla="*/ 873738 w 1497350"/>
                    <a:gd name="connsiteY132" fmla="*/ 1346077 h 1571949"/>
                    <a:gd name="connsiteX133" fmla="*/ 926914 w 1497350"/>
                    <a:gd name="connsiteY133" fmla="*/ 1240528 h 1571949"/>
                    <a:gd name="connsiteX134" fmla="*/ 931870 w 1497350"/>
                    <a:gd name="connsiteY134" fmla="*/ 1231688 h 1571949"/>
                    <a:gd name="connsiteX135" fmla="*/ 932808 w 1497350"/>
                    <a:gd name="connsiteY135" fmla="*/ 1154870 h 1571949"/>
                    <a:gd name="connsiteX136" fmla="*/ 888606 w 1497350"/>
                    <a:gd name="connsiteY136" fmla="*/ 1099618 h 1571949"/>
                    <a:gd name="connsiteX137" fmla="*/ 778904 w 1497350"/>
                    <a:gd name="connsiteY137" fmla="*/ 1099082 h 1571949"/>
                    <a:gd name="connsiteX138" fmla="*/ 773949 w 1497350"/>
                    <a:gd name="connsiteY138" fmla="*/ 1104172 h 1571949"/>
                    <a:gd name="connsiteX139" fmla="*/ 773949 w 1497350"/>
                    <a:gd name="connsiteY139" fmla="*/ 1104172 h 1571949"/>
                    <a:gd name="connsiteX140" fmla="*/ 774216 w 1497350"/>
                    <a:gd name="connsiteY140" fmla="*/ 1391083 h 1571949"/>
                    <a:gd name="connsiteX141" fmla="*/ 817950 w 1497350"/>
                    <a:gd name="connsiteY141" fmla="*/ 1478080 h 1571949"/>
                    <a:gd name="connsiteX142" fmla="*/ 960735 w 1497350"/>
                    <a:gd name="connsiteY142" fmla="*/ 1526635 h 1571949"/>
                    <a:gd name="connsiteX143" fmla="*/ 1191322 w 1497350"/>
                    <a:gd name="connsiteY143" fmla="*/ 1408094 h 1571949"/>
                    <a:gd name="connsiteX144" fmla="*/ 1222732 w 1497350"/>
                    <a:gd name="connsiteY144" fmla="*/ 1268255 h 1571949"/>
                    <a:gd name="connsiteX145" fmla="*/ 1225947 w 1497350"/>
                    <a:gd name="connsiteY145" fmla="*/ 1245819 h 1571949"/>
                    <a:gd name="connsiteX146" fmla="*/ 1304305 w 1497350"/>
                    <a:gd name="connsiteY146" fmla="*/ 1211596 h 1571949"/>
                    <a:gd name="connsiteX147" fmla="*/ 1420034 w 1497350"/>
                    <a:gd name="connsiteY147" fmla="*/ 802661 h 1571949"/>
                    <a:gd name="connsiteX148" fmla="*/ 1416819 w 1497350"/>
                    <a:gd name="connsiteY148" fmla="*/ 770380 h 1571949"/>
                    <a:gd name="connsiteX149" fmla="*/ 1350181 w 1497350"/>
                    <a:gd name="connsiteY149" fmla="*/ 446031 h 1571949"/>
                    <a:gd name="connsiteX150" fmla="*/ 1206994 w 1497350"/>
                    <a:gd name="connsiteY150" fmla="*/ 363052 h 1571949"/>
                    <a:gd name="connsiteX151" fmla="*/ 1184960 w 1497350"/>
                    <a:gd name="connsiteY151" fmla="*/ 342894 h 1571949"/>
                    <a:gd name="connsiteX152" fmla="*/ 1183620 w 1497350"/>
                    <a:gd name="connsiteY152" fmla="*/ 287708 h 1571949"/>
                    <a:gd name="connsiteX153" fmla="*/ 955310 w 1497350"/>
                    <a:gd name="connsiteY153" fmla="*/ 44865 h 1571949"/>
                    <a:gd name="connsiteX154" fmla="*/ 781851 w 1497350"/>
                    <a:gd name="connsiteY154" fmla="*/ 94425 h 1571949"/>
                    <a:gd name="connsiteX155" fmla="*/ 774149 w 1497350"/>
                    <a:gd name="connsiteY155" fmla="*/ 115387 h 1571949"/>
                    <a:gd name="connsiteX156" fmla="*/ 774149 w 1497350"/>
                    <a:gd name="connsiteY156" fmla="*/ 675413 h 1571949"/>
                    <a:gd name="connsiteX157" fmla="*/ 777967 w 1497350"/>
                    <a:gd name="connsiteY157" fmla="*/ 679230 h 1571949"/>
                    <a:gd name="connsiteX158" fmla="*/ 879966 w 1497350"/>
                    <a:gd name="connsiteY158" fmla="*/ 679230 h 1571949"/>
                    <a:gd name="connsiteX159" fmla="*/ 901933 w 1497350"/>
                    <a:gd name="connsiteY159" fmla="*/ 670390 h 1571949"/>
                    <a:gd name="connsiteX160" fmla="*/ 973125 w 1497350"/>
                    <a:gd name="connsiteY160" fmla="*/ 602212 h 1571949"/>
                    <a:gd name="connsiteX161" fmla="*/ 983506 w 1497350"/>
                    <a:gd name="connsiteY161" fmla="*/ 577901 h 1571949"/>
                    <a:gd name="connsiteX162" fmla="*/ 983506 w 1497350"/>
                    <a:gd name="connsiteY162" fmla="*/ 428150 h 1571949"/>
                    <a:gd name="connsiteX163" fmla="*/ 977880 w 1497350"/>
                    <a:gd name="connsiteY163" fmla="*/ 420314 h 1571949"/>
                    <a:gd name="connsiteX164" fmla="*/ 943590 w 1497350"/>
                    <a:gd name="connsiteY164" fmla="*/ 266813 h 1571949"/>
                    <a:gd name="connsiteX165" fmla="*/ 1089925 w 1497350"/>
                    <a:gd name="connsiteY165" fmla="*/ 355350 h 1571949"/>
                    <a:gd name="connsiteX166" fmla="*/ 1027641 w 1497350"/>
                    <a:gd name="connsiteY166" fmla="*/ 419175 h 1571949"/>
                    <a:gd name="connsiteX167" fmla="*/ 1023221 w 1497350"/>
                    <a:gd name="connsiteY167" fmla="*/ 425337 h 1571949"/>
                    <a:gd name="connsiteX168" fmla="*/ 1023020 w 1497350"/>
                    <a:gd name="connsiteY168" fmla="*/ 579240 h 1571949"/>
                    <a:gd name="connsiteX169" fmla="*/ 969241 w 1497350"/>
                    <a:gd name="connsiteY169" fmla="*/ 666438 h 1571949"/>
                    <a:gd name="connsiteX170" fmla="*/ 895504 w 1497350"/>
                    <a:gd name="connsiteY170" fmla="*/ 718610 h 1571949"/>
                    <a:gd name="connsiteX171" fmla="*/ 777498 w 1497350"/>
                    <a:gd name="connsiteY171" fmla="*/ 719079 h 1571949"/>
                    <a:gd name="connsiteX172" fmla="*/ 774015 w 1497350"/>
                    <a:gd name="connsiteY172" fmla="*/ 722294 h 1571949"/>
                    <a:gd name="connsiteX173" fmla="*/ 774015 w 1497350"/>
                    <a:gd name="connsiteY173" fmla="*/ 722428 h 1571949"/>
                    <a:gd name="connsiteX174" fmla="*/ 774015 w 1497350"/>
                    <a:gd name="connsiteY174" fmla="*/ 807684 h 1571949"/>
                    <a:gd name="connsiteX175" fmla="*/ 777833 w 1497350"/>
                    <a:gd name="connsiteY175" fmla="*/ 811501 h 1571949"/>
                    <a:gd name="connsiteX176" fmla="*/ 1016222 w 1497350"/>
                    <a:gd name="connsiteY176" fmla="*/ 283636 h 1571949"/>
                    <a:gd name="connsiteX177" fmla="*/ 956717 w 1497350"/>
                    <a:gd name="connsiteY177" fmla="*/ 320893 h 1571949"/>
                    <a:gd name="connsiteX178" fmla="*/ 990705 w 1497350"/>
                    <a:gd name="connsiteY178" fmla="*/ 382327 h 1571949"/>
                    <a:gd name="connsiteX179" fmla="*/ 1050211 w 1497350"/>
                    <a:gd name="connsiteY179" fmla="*/ 345070 h 1571949"/>
                    <a:gd name="connsiteX180" fmla="*/ 1016222 w 1497350"/>
                    <a:gd name="connsiteY180" fmla="*/ 283636 h 1571949"/>
                    <a:gd name="connsiteX181" fmla="*/ 1169429 w 1497350"/>
                    <a:gd name="connsiteY181" fmla="*/ 570038 h 1571949"/>
                    <a:gd name="connsiteX182" fmla="*/ 1222203 w 1497350"/>
                    <a:gd name="connsiteY182" fmla="*/ 622899 h 1571949"/>
                    <a:gd name="connsiteX183" fmla="*/ 1276967 w 1497350"/>
                    <a:gd name="connsiteY183" fmla="*/ 572101 h 1571949"/>
                    <a:gd name="connsiteX184" fmla="*/ 1224199 w 1497350"/>
                    <a:gd name="connsiteY184" fmla="*/ 519239 h 1571949"/>
                    <a:gd name="connsiteX185" fmla="*/ 1169429 w 1497350"/>
                    <a:gd name="connsiteY185" fmla="*/ 570038 h 1571949"/>
                    <a:gd name="connsiteX186" fmla="*/ 1298813 w 1497350"/>
                    <a:gd name="connsiteY186" fmla="*/ 866285 h 1571949"/>
                    <a:gd name="connsiteX187" fmla="*/ 1253473 w 1497350"/>
                    <a:gd name="connsiteY187" fmla="*/ 820944 h 1571949"/>
                    <a:gd name="connsiteX188" fmla="*/ 1208132 w 1497350"/>
                    <a:gd name="connsiteY188" fmla="*/ 866285 h 1571949"/>
                    <a:gd name="connsiteX189" fmla="*/ 1253473 w 1497350"/>
                    <a:gd name="connsiteY189" fmla="*/ 911625 h 1571949"/>
                    <a:gd name="connsiteX190" fmla="*/ 1298813 w 1497350"/>
                    <a:gd name="connsiteY190" fmla="*/ 866285 h 1571949"/>
                    <a:gd name="connsiteX191" fmla="*/ 1010563 w 1497350"/>
                    <a:gd name="connsiteY191" fmla="*/ 1327191 h 1571949"/>
                    <a:gd name="connsiteX192" fmla="*/ 961472 w 1497350"/>
                    <a:gd name="connsiteY192" fmla="*/ 1278100 h 1571949"/>
                    <a:gd name="connsiteX193" fmla="*/ 912381 w 1497350"/>
                    <a:gd name="connsiteY193" fmla="*/ 1327191 h 1571949"/>
                    <a:gd name="connsiteX194" fmla="*/ 961472 w 1497350"/>
                    <a:gd name="connsiteY194" fmla="*/ 1376282 h 1571949"/>
                    <a:gd name="connsiteX195" fmla="*/ 1010563 w 1497350"/>
                    <a:gd name="connsiteY195" fmla="*/ 1327191 h 157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1497350" h="1571949">
                      <a:moveTo>
                        <a:pt x="756937" y="61340"/>
                      </a:moveTo>
                      <a:cubicBezTo>
                        <a:pt x="801675" y="11178"/>
                        <a:pt x="877019" y="-5364"/>
                        <a:pt x="942586" y="1467"/>
                      </a:cubicBezTo>
                      <a:cubicBezTo>
                        <a:pt x="1107070" y="18612"/>
                        <a:pt x="1225679" y="155370"/>
                        <a:pt x="1227286" y="319989"/>
                      </a:cubicBezTo>
                      <a:cubicBezTo>
                        <a:pt x="1227280" y="323458"/>
                        <a:pt x="1229731" y="326465"/>
                        <a:pt x="1233180" y="327222"/>
                      </a:cubicBezTo>
                      <a:cubicBezTo>
                        <a:pt x="1285372" y="338292"/>
                        <a:pt x="1330378" y="364144"/>
                        <a:pt x="1368197" y="404776"/>
                      </a:cubicBezTo>
                      <a:cubicBezTo>
                        <a:pt x="1463921" y="507693"/>
                        <a:pt x="1494126" y="629356"/>
                        <a:pt x="1458811" y="769777"/>
                      </a:cubicBezTo>
                      <a:cubicBezTo>
                        <a:pt x="1456815" y="777707"/>
                        <a:pt x="1457626" y="786058"/>
                        <a:pt x="1461088" y="793419"/>
                      </a:cubicBezTo>
                      <a:cubicBezTo>
                        <a:pt x="1498546" y="873565"/>
                        <a:pt x="1506984" y="958258"/>
                        <a:pt x="1486404" y="1047513"/>
                      </a:cubicBezTo>
                      <a:cubicBezTo>
                        <a:pt x="1464905" y="1141007"/>
                        <a:pt x="1392173" y="1230214"/>
                        <a:pt x="1296067" y="1257539"/>
                      </a:cubicBezTo>
                      <a:cubicBezTo>
                        <a:pt x="1280215" y="1262046"/>
                        <a:pt x="1271020" y="1264792"/>
                        <a:pt x="1268475" y="1265777"/>
                      </a:cubicBezTo>
                      <a:cubicBezTo>
                        <a:pt x="1266439" y="1266560"/>
                        <a:pt x="1264965" y="1268342"/>
                        <a:pt x="1264590" y="1270465"/>
                      </a:cubicBezTo>
                      <a:cubicBezTo>
                        <a:pt x="1261643" y="1286672"/>
                        <a:pt x="1264188" y="1320828"/>
                        <a:pt x="1260103" y="1341992"/>
                      </a:cubicBezTo>
                      <a:cubicBezTo>
                        <a:pt x="1232845" y="1483840"/>
                        <a:pt x="1105932" y="1567154"/>
                        <a:pt x="965423" y="1567489"/>
                      </a:cubicBezTo>
                      <a:cubicBezTo>
                        <a:pt x="880703" y="1567756"/>
                        <a:pt x="803885" y="1539360"/>
                        <a:pt x="756134" y="1469173"/>
                      </a:cubicBezTo>
                      <a:cubicBezTo>
                        <a:pt x="754888" y="1467378"/>
                        <a:pt x="752430" y="1466929"/>
                        <a:pt x="750635" y="1468175"/>
                      </a:cubicBezTo>
                      <a:cubicBezTo>
                        <a:pt x="750247" y="1468443"/>
                        <a:pt x="749905" y="1468784"/>
                        <a:pt x="749637" y="1469173"/>
                      </a:cubicBezTo>
                      <a:cubicBezTo>
                        <a:pt x="700567" y="1541014"/>
                        <a:pt x="630627" y="1575190"/>
                        <a:pt x="539812" y="1571708"/>
                      </a:cubicBezTo>
                      <a:cubicBezTo>
                        <a:pt x="377604" y="1565412"/>
                        <a:pt x="241985" y="1449282"/>
                        <a:pt x="250691" y="1281180"/>
                      </a:cubicBezTo>
                      <a:cubicBezTo>
                        <a:pt x="250885" y="1277825"/>
                        <a:pt x="248347" y="1274932"/>
                        <a:pt x="244998" y="1274684"/>
                      </a:cubicBezTo>
                      <a:cubicBezTo>
                        <a:pt x="174007" y="1268924"/>
                        <a:pt x="115607" y="1224655"/>
                        <a:pt x="77701" y="1164045"/>
                      </a:cubicBezTo>
                      <a:cubicBezTo>
                        <a:pt x="34972" y="1095646"/>
                        <a:pt x="20104" y="1020188"/>
                        <a:pt x="33097" y="937678"/>
                      </a:cubicBezTo>
                      <a:cubicBezTo>
                        <a:pt x="35240" y="924417"/>
                        <a:pt x="41000" y="910621"/>
                        <a:pt x="44817" y="896824"/>
                      </a:cubicBezTo>
                      <a:cubicBezTo>
                        <a:pt x="46317" y="891614"/>
                        <a:pt x="45587" y="886008"/>
                        <a:pt x="42808" y="881354"/>
                      </a:cubicBezTo>
                      <a:cubicBezTo>
                        <a:pt x="9456" y="824340"/>
                        <a:pt x="-4408" y="761452"/>
                        <a:pt x="1218" y="692692"/>
                      </a:cubicBezTo>
                      <a:cubicBezTo>
                        <a:pt x="8384" y="605292"/>
                        <a:pt x="50309" y="536913"/>
                        <a:pt x="117282" y="480388"/>
                      </a:cubicBezTo>
                      <a:cubicBezTo>
                        <a:pt x="121240" y="477026"/>
                        <a:pt x="123557" y="472117"/>
                        <a:pt x="123644" y="466927"/>
                      </a:cubicBezTo>
                      <a:cubicBezTo>
                        <a:pt x="124180" y="442415"/>
                        <a:pt x="123644" y="416429"/>
                        <a:pt x="128868" y="393123"/>
                      </a:cubicBezTo>
                      <a:cubicBezTo>
                        <a:pt x="149676" y="300480"/>
                        <a:pt x="206375" y="243526"/>
                        <a:pt x="298978" y="222276"/>
                      </a:cubicBezTo>
                      <a:cubicBezTo>
                        <a:pt x="302334" y="221492"/>
                        <a:pt x="304939" y="218833"/>
                        <a:pt x="305676" y="215445"/>
                      </a:cubicBezTo>
                      <a:cubicBezTo>
                        <a:pt x="316304" y="166822"/>
                        <a:pt x="340254" y="124161"/>
                        <a:pt x="377537" y="87460"/>
                      </a:cubicBezTo>
                      <a:cubicBezTo>
                        <a:pt x="474045" y="-7374"/>
                        <a:pt x="642615" y="-37511"/>
                        <a:pt x="750575" y="61675"/>
                      </a:cubicBezTo>
                      <a:cubicBezTo>
                        <a:pt x="752410" y="63343"/>
                        <a:pt x="755250" y="63202"/>
                        <a:pt x="756911" y="61367"/>
                      </a:cubicBezTo>
                      <a:cubicBezTo>
                        <a:pt x="756924" y="61361"/>
                        <a:pt x="756931" y="61347"/>
                        <a:pt x="756937" y="61340"/>
                      </a:cubicBezTo>
                      <a:close/>
                      <a:moveTo>
                        <a:pt x="75491" y="930846"/>
                      </a:moveTo>
                      <a:cubicBezTo>
                        <a:pt x="58834" y="1015500"/>
                        <a:pt x="75270" y="1091896"/>
                        <a:pt x="124782" y="1160027"/>
                      </a:cubicBezTo>
                      <a:cubicBezTo>
                        <a:pt x="156173" y="1203204"/>
                        <a:pt x="198118" y="1228272"/>
                        <a:pt x="250624" y="1235237"/>
                      </a:cubicBezTo>
                      <a:cubicBezTo>
                        <a:pt x="254770" y="1235760"/>
                        <a:pt x="258788" y="1233643"/>
                        <a:pt x="260670" y="1229946"/>
                      </a:cubicBezTo>
                      <a:cubicBezTo>
                        <a:pt x="285852" y="1181190"/>
                        <a:pt x="315521" y="1146097"/>
                        <a:pt x="369768" y="1128081"/>
                      </a:cubicBezTo>
                      <a:cubicBezTo>
                        <a:pt x="408211" y="1115356"/>
                        <a:pt x="446405" y="1115577"/>
                        <a:pt x="484359" y="1128751"/>
                      </a:cubicBezTo>
                      <a:cubicBezTo>
                        <a:pt x="487105" y="1129715"/>
                        <a:pt x="490118" y="1128576"/>
                        <a:pt x="491458" y="1126072"/>
                      </a:cubicBezTo>
                      <a:cubicBezTo>
                        <a:pt x="505207" y="1100756"/>
                        <a:pt x="508489" y="1074148"/>
                        <a:pt x="501303" y="1046240"/>
                      </a:cubicBezTo>
                      <a:cubicBezTo>
                        <a:pt x="497552" y="1031707"/>
                        <a:pt x="498289" y="1020925"/>
                        <a:pt x="514095" y="1017576"/>
                      </a:cubicBezTo>
                      <a:cubicBezTo>
                        <a:pt x="534990" y="1013089"/>
                        <a:pt x="543094" y="1037400"/>
                        <a:pt x="545036" y="1053205"/>
                      </a:cubicBezTo>
                      <a:cubicBezTo>
                        <a:pt x="548920" y="1085038"/>
                        <a:pt x="543228" y="1115135"/>
                        <a:pt x="527958" y="1143485"/>
                      </a:cubicBezTo>
                      <a:cubicBezTo>
                        <a:pt x="526572" y="1146123"/>
                        <a:pt x="527482" y="1149378"/>
                        <a:pt x="530034" y="1150919"/>
                      </a:cubicBezTo>
                      <a:cubicBezTo>
                        <a:pt x="567853" y="1173020"/>
                        <a:pt x="597409" y="1207979"/>
                        <a:pt x="618706" y="1255798"/>
                      </a:cubicBezTo>
                      <a:cubicBezTo>
                        <a:pt x="623581" y="1266781"/>
                        <a:pt x="619918" y="1279673"/>
                        <a:pt x="609999" y="1286404"/>
                      </a:cubicBezTo>
                      <a:lnTo>
                        <a:pt x="609865" y="1286471"/>
                      </a:lnTo>
                      <a:cubicBezTo>
                        <a:pt x="602157" y="1291708"/>
                        <a:pt x="591662" y="1289706"/>
                        <a:pt x="586418" y="1281998"/>
                      </a:cubicBezTo>
                      <a:cubicBezTo>
                        <a:pt x="585655" y="1280866"/>
                        <a:pt x="585025" y="1279647"/>
                        <a:pt x="584550" y="1278368"/>
                      </a:cubicBezTo>
                      <a:cubicBezTo>
                        <a:pt x="559301" y="1210390"/>
                        <a:pt x="502977" y="1163443"/>
                        <a:pt x="429374" y="1161098"/>
                      </a:cubicBezTo>
                      <a:cubicBezTo>
                        <a:pt x="370639" y="1159223"/>
                        <a:pt x="316123" y="1196929"/>
                        <a:pt x="298376" y="1252181"/>
                      </a:cubicBezTo>
                      <a:cubicBezTo>
                        <a:pt x="287794" y="1285179"/>
                        <a:pt x="288283" y="1320848"/>
                        <a:pt x="299849" y="1359204"/>
                      </a:cubicBezTo>
                      <a:cubicBezTo>
                        <a:pt x="332867" y="1468503"/>
                        <a:pt x="434933" y="1529582"/>
                        <a:pt x="547246" y="1531658"/>
                      </a:cubicBezTo>
                      <a:cubicBezTo>
                        <a:pt x="622925" y="1533044"/>
                        <a:pt x="679939" y="1502438"/>
                        <a:pt x="718294" y="1439839"/>
                      </a:cubicBezTo>
                      <a:cubicBezTo>
                        <a:pt x="728206" y="1423678"/>
                        <a:pt x="733162" y="1403519"/>
                        <a:pt x="733162" y="1379362"/>
                      </a:cubicBezTo>
                      <a:cubicBezTo>
                        <a:pt x="733249" y="777412"/>
                        <a:pt x="733316" y="357875"/>
                        <a:pt x="733363" y="120745"/>
                      </a:cubicBezTo>
                      <a:cubicBezTo>
                        <a:pt x="733363" y="106547"/>
                        <a:pt x="730416" y="98644"/>
                        <a:pt x="720571" y="89737"/>
                      </a:cubicBezTo>
                      <a:cubicBezTo>
                        <a:pt x="602164" y="-17486"/>
                        <a:pt x="386177" y="64354"/>
                        <a:pt x="348672" y="213971"/>
                      </a:cubicBezTo>
                      <a:cubicBezTo>
                        <a:pt x="348190" y="215873"/>
                        <a:pt x="349342" y="217802"/>
                        <a:pt x="351244" y="218284"/>
                      </a:cubicBezTo>
                      <a:cubicBezTo>
                        <a:pt x="351539" y="218358"/>
                        <a:pt x="351847" y="218398"/>
                        <a:pt x="352155" y="218391"/>
                      </a:cubicBezTo>
                      <a:cubicBezTo>
                        <a:pt x="401092" y="217320"/>
                        <a:pt x="446164" y="230868"/>
                        <a:pt x="487372" y="259044"/>
                      </a:cubicBezTo>
                      <a:cubicBezTo>
                        <a:pt x="528895" y="287393"/>
                        <a:pt x="559455" y="327309"/>
                        <a:pt x="579058" y="378791"/>
                      </a:cubicBezTo>
                      <a:cubicBezTo>
                        <a:pt x="583003" y="389158"/>
                        <a:pt x="578830" y="400852"/>
                        <a:pt x="569213" y="406384"/>
                      </a:cubicBezTo>
                      <a:lnTo>
                        <a:pt x="568677" y="406718"/>
                      </a:lnTo>
                      <a:cubicBezTo>
                        <a:pt x="560078" y="411648"/>
                        <a:pt x="549108" y="408667"/>
                        <a:pt x="544179" y="400068"/>
                      </a:cubicBezTo>
                      <a:cubicBezTo>
                        <a:pt x="543824" y="399445"/>
                        <a:pt x="543509" y="398802"/>
                        <a:pt x="543228" y="398146"/>
                      </a:cubicBezTo>
                      <a:cubicBezTo>
                        <a:pt x="523585" y="351982"/>
                        <a:pt x="498088" y="317893"/>
                        <a:pt x="466745" y="295879"/>
                      </a:cubicBezTo>
                      <a:cubicBezTo>
                        <a:pt x="414593" y="259178"/>
                        <a:pt x="357961" y="248683"/>
                        <a:pt x="296835" y="264402"/>
                      </a:cubicBezTo>
                      <a:cubicBezTo>
                        <a:pt x="225576" y="282752"/>
                        <a:pt x="175816" y="340148"/>
                        <a:pt x="167377" y="411741"/>
                      </a:cubicBezTo>
                      <a:cubicBezTo>
                        <a:pt x="166393" y="420227"/>
                        <a:pt x="164946" y="444692"/>
                        <a:pt x="163024" y="485143"/>
                      </a:cubicBezTo>
                      <a:cubicBezTo>
                        <a:pt x="162622" y="493669"/>
                        <a:pt x="157780" y="501438"/>
                        <a:pt x="148491" y="508450"/>
                      </a:cubicBezTo>
                      <a:cubicBezTo>
                        <a:pt x="1285" y="619825"/>
                        <a:pt x="5839" y="832598"/>
                        <a:pt x="152710" y="941361"/>
                      </a:cubicBezTo>
                      <a:cubicBezTo>
                        <a:pt x="155583" y="943511"/>
                        <a:pt x="159655" y="942928"/>
                        <a:pt x="161805" y="940055"/>
                      </a:cubicBezTo>
                      <a:cubicBezTo>
                        <a:pt x="161879" y="939961"/>
                        <a:pt x="161952" y="939854"/>
                        <a:pt x="162019" y="939754"/>
                      </a:cubicBezTo>
                      <a:cubicBezTo>
                        <a:pt x="168897" y="929574"/>
                        <a:pt x="175059" y="920981"/>
                        <a:pt x="180504" y="913969"/>
                      </a:cubicBezTo>
                      <a:cubicBezTo>
                        <a:pt x="213320" y="871556"/>
                        <a:pt x="254622" y="846280"/>
                        <a:pt x="304403" y="838156"/>
                      </a:cubicBezTo>
                      <a:cubicBezTo>
                        <a:pt x="314871" y="836469"/>
                        <a:pt x="324729" y="843568"/>
                        <a:pt x="326437" y="854029"/>
                      </a:cubicBezTo>
                      <a:lnTo>
                        <a:pt x="326638" y="855100"/>
                      </a:lnTo>
                      <a:cubicBezTo>
                        <a:pt x="328353" y="866004"/>
                        <a:pt x="321133" y="876304"/>
                        <a:pt x="310297" y="878407"/>
                      </a:cubicBezTo>
                      <a:cubicBezTo>
                        <a:pt x="274353" y="885419"/>
                        <a:pt x="243746" y="903723"/>
                        <a:pt x="218477" y="933324"/>
                      </a:cubicBezTo>
                      <a:cubicBezTo>
                        <a:pt x="195372" y="960448"/>
                        <a:pt x="173606" y="1000029"/>
                        <a:pt x="172065" y="1036663"/>
                      </a:cubicBezTo>
                      <a:cubicBezTo>
                        <a:pt x="171483" y="1050105"/>
                        <a:pt x="170813" y="1060258"/>
                        <a:pt x="170056" y="1067136"/>
                      </a:cubicBezTo>
                      <a:cubicBezTo>
                        <a:pt x="168958" y="1076988"/>
                        <a:pt x="160111" y="1084087"/>
                        <a:pt x="150292" y="1082995"/>
                      </a:cubicBezTo>
                      <a:cubicBezTo>
                        <a:pt x="150004" y="1082962"/>
                        <a:pt x="149716" y="1082921"/>
                        <a:pt x="149428" y="1082874"/>
                      </a:cubicBezTo>
                      <a:lnTo>
                        <a:pt x="148692" y="1082740"/>
                      </a:lnTo>
                      <a:cubicBezTo>
                        <a:pt x="137869" y="1080979"/>
                        <a:pt x="129812" y="1071797"/>
                        <a:pt x="129471" y="1060840"/>
                      </a:cubicBezTo>
                      <a:cubicBezTo>
                        <a:pt x="128754" y="1035746"/>
                        <a:pt x="132799" y="1011502"/>
                        <a:pt x="141593" y="988108"/>
                      </a:cubicBezTo>
                      <a:cubicBezTo>
                        <a:pt x="142912" y="984619"/>
                        <a:pt x="141566" y="980681"/>
                        <a:pt x="138378" y="978732"/>
                      </a:cubicBezTo>
                      <a:cubicBezTo>
                        <a:pt x="117884" y="966409"/>
                        <a:pt x="98080" y="950115"/>
                        <a:pt x="78973" y="929842"/>
                      </a:cubicBezTo>
                      <a:cubicBezTo>
                        <a:pt x="78230" y="929018"/>
                        <a:pt x="76951" y="928978"/>
                        <a:pt x="76113" y="929762"/>
                      </a:cubicBezTo>
                      <a:cubicBezTo>
                        <a:pt x="75805" y="930050"/>
                        <a:pt x="75584" y="930431"/>
                        <a:pt x="75491" y="930846"/>
                      </a:cubicBezTo>
                      <a:close/>
                      <a:moveTo>
                        <a:pt x="777833" y="811501"/>
                      </a:moveTo>
                      <a:lnTo>
                        <a:pt x="952096" y="811501"/>
                      </a:lnTo>
                      <a:cubicBezTo>
                        <a:pt x="957989" y="811501"/>
                        <a:pt x="963669" y="809224"/>
                        <a:pt x="967968" y="805139"/>
                      </a:cubicBezTo>
                      <a:lnTo>
                        <a:pt x="1145312" y="635229"/>
                      </a:lnTo>
                      <a:cubicBezTo>
                        <a:pt x="1147951" y="632664"/>
                        <a:pt x="1148292" y="628552"/>
                        <a:pt x="1146116" y="625585"/>
                      </a:cubicBezTo>
                      <a:cubicBezTo>
                        <a:pt x="1108075" y="574887"/>
                        <a:pt x="1135065" y="501954"/>
                        <a:pt x="1192461" y="482732"/>
                      </a:cubicBezTo>
                      <a:cubicBezTo>
                        <a:pt x="1282874" y="452461"/>
                        <a:pt x="1355271" y="553723"/>
                        <a:pt x="1295665" y="628934"/>
                      </a:cubicBezTo>
                      <a:cubicBezTo>
                        <a:pt x="1265796" y="666639"/>
                        <a:pt x="1230233" y="668448"/>
                        <a:pt x="1186098" y="657866"/>
                      </a:cubicBezTo>
                      <a:cubicBezTo>
                        <a:pt x="1180955" y="656620"/>
                        <a:pt x="1175530" y="658201"/>
                        <a:pt x="1171833" y="662018"/>
                      </a:cubicBezTo>
                      <a:cubicBezTo>
                        <a:pt x="1113748" y="722474"/>
                        <a:pt x="1059567" y="777526"/>
                        <a:pt x="1009290" y="827173"/>
                      </a:cubicBezTo>
                      <a:cubicBezTo>
                        <a:pt x="995829" y="840500"/>
                        <a:pt x="985381" y="851752"/>
                        <a:pt x="965758" y="851618"/>
                      </a:cubicBezTo>
                      <a:cubicBezTo>
                        <a:pt x="850344" y="851169"/>
                        <a:pt x="787658" y="850968"/>
                        <a:pt x="777699" y="851015"/>
                      </a:cubicBezTo>
                      <a:cubicBezTo>
                        <a:pt x="775656" y="851049"/>
                        <a:pt x="774015" y="852689"/>
                        <a:pt x="774015" y="854699"/>
                      </a:cubicBezTo>
                      <a:lnTo>
                        <a:pt x="774015" y="925690"/>
                      </a:lnTo>
                      <a:cubicBezTo>
                        <a:pt x="774015" y="928388"/>
                        <a:pt x="776206" y="930578"/>
                        <a:pt x="778904" y="930578"/>
                      </a:cubicBezTo>
                      <a:cubicBezTo>
                        <a:pt x="887889" y="929775"/>
                        <a:pt x="955799" y="929574"/>
                        <a:pt x="982635" y="929976"/>
                      </a:cubicBezTo>
                      <a:cubicBezTo>
                        <a:pt x="993706" y="930110"/>
                        <a:pt x="1002258" y="932969"/>
                        <a:pt x="1008286" y="938548"/>
                      </a:cubicBezTo>
                      <a:cubicBezTo>
                        <a:pt x="1039495" y="967393"/>
                        <a:pt x="1076846" y="1001523"/>
                        <a:pt x="1120331" y="1040949"/>
                      </a:cubicBezTo>
                      <a:cubicBezTo>
                        <a:pt x="1144106" y="1062515"/>
                        <a:pt x="1168083" y="1072494"/>
                        <a:pt x="1197617" y="1058697"/>
                      </a:cubicBezTo>
                      <a:cubicBezTo>
                        <a:pt x="1215566" y="1050306"/>
                        <a:pt x="1225592" y="1036683"/>
                        <a:pt x="1227688" y="1017844"/>
                      </a:cubicBezTo>
                      <a:cubicBezTo>
                        <a:pt x="1229965" y="997571"/>
                        <a:pt x="1230052" y="975966"/>
                        <a:pt x="1227956" y="953014"/>
                      </a:cubicBezTo>
                      <a:cubicBezTo>
                        <a:pt x="1227749" y="950516"/>
                        <a:pt x="1226222" y="948306"/>
                        <a:pt x="1223938" y="947188"/>
                      </a:cubicBezTo>
                      <a:cubicBezTo>
                        <a:pt x="1182636" y="927096"/>
                        <a:pt x="1164017" y="896376"/>
                        <a:pt x="1168083" y="855033"/>
                      </a:cubicBezTo>
                      <a:cubicBezTo>
                        <a:pt x="1171699" y="817663"/>
                        <a:pt x="1200096" y="788730"/>
                        <a:pt x="1235591" y="782301"/>
                      </a:cubicBezTo>
                      <a:cubicBezTo>
                        <a:pt x="1348440" y="761674"/>
                        <a:pt x="1382730" y="920466"/>
                        <a:pt x="1273698" y="950335"/>
                      </a:cubicBezTo>
                      <a:cubicBezTo>
                        <a:pt x="1271060" y="951072"/>
                        <a:pt x="1269265" y="953530"/>
                        <a:pt x="1269345" y="956296"/>
                      </a:cubicBezTo>
                      <a:cubicBezTo>
                        <a:pt x="1271153" y="1008602"/>
                        <a:pt x="1276176" y="1056219"/>
                        <a:pt x="1226014" y="1090643"/>
                      </a:cubicBezTo>
                      <a:cubicBezTo>
                        <a:pt x="1206994" y="1103683"/>
                        <a:pt x="1183399" y="1108726"/>
                        <a:pt x="1155224" y="1105779"/>
                      </a:cubicBezTo>
                      <a:cubicBezTo>
                        <a:pt x="1128904" y="1103033"/>
                        <a:pt x="1108075" y="1084683"/>
                        <a:pt x="1086510" y="1066064"/>
                      </a:cubicBezTo>
                      <a:cubicBezTo>
                        <a:pt x="1068695" y="1050661"/>
                        <a:pt x="1036615" y="1021347"/>
                        <a:pt x="990270" y="978129"/>
                      </a:cubicBezTo>
                      <a:cubicBezTo>
                        <a:pt x="984725" y="972925"/>
                        <a:pt x="977398" y="970025"/>
                        <a:pt x="969776" y="970025"/>
                      </a:cubicBezTo>
                      <a:lnTo>
                        <a:pt x="777431" y="970025"/>
                      </a:lnTo>
                      <a:cubicBezTo>
                        <a:pt x="775656" y="970025"/>
                        <a:pt x="774216" y="971492"/>
                        <a:pt x="774216" y="973307"/>
                      </a:cubicBezTo>
                      <a:lnTo>
                        <a:pt x="774216" y="1055817"/>
                      </a:lnTo>
                      <a:cubicBezTo>
                        <a:pt x="774216" y="1057458"/>
                        <a:pt x="775522" y="1058798"/>
                        <a:pt x="777163" y="1058831"/>
                      </a:cubicBezTo>
                      <a:cubicBezTo>
                        <a:pt x="842127" y="1058918"/>
                        <a:pt x="876551" y="1058898"/>
                        <a:pt x="880435" y="1058764"/>
                      </a:cubicBezTo>
                      <a:cubicBezTo>
                        <a:pt x="937027" y="1056755"/>
                        <a:pt x="973326" y="1099283"/>
                        <a:pt x="973661" y="1154937"/>
                      </a:cubicBezTo>
                      <a:cubicBezTo>
                        <a:pt x="973795" y="1175966"/>
                        <a:pt x="973440" y="1200592"/>
                        <a:pt x="972589" y="1228808"/>
                      </a:cubicBezTo>
                      <a:cubicBezTo>
                        <a:pt x="972469" y="1232639"/>
                        <a:pt x="975034" y="1236034"/>
                        <a:pt x="978751" y="1236978"/>
                      </a:cubicBezTo>
                      <a:cubicBezTo>
                        <a:pt x="1031793" y="1250507"/>
                        <a:pt x="1058984" y="1298526"/>
                        <a:pt x="1047733" y="1353645"/>
                      </a:cubicBezTo>
                      <a:cubicBezTo>
                        <a:pt x="1029784" y="1441848"/>
                        <a:pt x="885123" y="1436423"/>
                        <a:pt x="873738" y="1346077"/>
                      </a:cubicBezTo>
                      <a:cubicBezTo>
                        <a:pt x="867174" y="1294307"/>
                        <a:pt x="886730" y="1268657"/>
                        <a:pt x="926914" y="1240528"/>
                      </a:cubicBezTo>
                      <a:cubicBezTo>
                        <a:pt x="929834" y="1238499"/>
                        <a:pt x="931662" y="1235237"/>
                        <a:pt x="931870" y="1231688"/>
                      </a:cubicBezTo>
                      <a:cubicBezTo>
                        <a:pt x="933524" y="1206017"/>
                        <a:pt x="933832" y="1180407"/>
                        <a:pt x="932808" y="1154870"/>
                      </a:cubicBezTo>
                      <a:cubicBezTo>
                        <a:pt x="931602" y="1124531"/>
                        <a:pt x="918274" y="1101158"/>
                        <a:pt x="888606" y="1099618"/>
                      </a:cubicBezTo>
                      <a:cubicBezTo>
                        <a:pt x="860698" y="1098144"/>
                        <a:pt x="824131" y="1097963"/>
                        <a:pt x="778904" y="1099082"/>
                      </a:cubicBezTo>
                      <a:cubicBezTo>
                        <a:pt x="776132" y="1099115"/>
                        <a:pt x="773915" y="1101399"/>
                        <a:pt x="773949" y="1104172"/>
                      </a:cubicBezTo>
                      <a:cubicBezTo>
                        <a:pt x="773949" y="1104172"/>
                        <a:pt x="773949" y="1104172"/>
                        <a:pt x="773949" y="1104172"/>
                      </a:cubicBezTo>
                      <a:cubicBezTo>
                        <a:pt x="774397" y="1246020"/>
                        <a:pt x="774484" y="1341657"/>
                        <a:pt x="774216" y="1391083"/>
                      </a:cubicBezTo>
                      <a:cubicBezTo>
                        <a:pt x="774082" y="1425573"/>
                        <a:pt x="794040" y="1454640"/>
                        <a:pt x="817950" y="1478080"/>
                      </a:cubicBezTo>
                      <a:cubicBezTo>
                        <a:pt x="853311" y="1512772"/>
                        <a:pt x="910907" y="1526166"/>
                        <a:pt x="960735" y="1526635"/>
                      </a:cubicBezTo>
                      <a:cubicBezTo>
                        <a:pt x="1061509" y="1527573"/>
                        <a:pt x="1138367" y="1488059"/>
                        <a:pt x="1191322" y="1408094"/>
                      </a:cubicBezTo>
                      <a:cubicBezTo>
                        <a:pt x="1219919" y="1364963"/>
                        <a:pt x="1222799" y="1324579"/>
                        <a:pt x="1222732" y="1268255"/>
                      </a:cubicBezTo>
                      <a:cubicBezTo>
                        <a:pt x="1222732" y="1257492"/>
                        <a:pt x="1223804" y="1250018"/>
                        <a:pt x="1225947" y="1245819"/>
                      </a:cubicBezTo>
                      <a:cubicBezTo>
                        <a:pt x="1235591" y="1227067"/>
                        <a:pt x="1285352" y="1220704"/>
                        <a:pt x="1304305" y="1211596"/>
                      </a:cubicBezTo>
                      <a:cubicBezTo>
                        <a:pt x="1461892" y="1136252"/>
                        <a:pt x="1490958" y="950202"/>
                        <a:pt x="1420034" y="802661"/>
                      </a:cubicBezTo>
                      <a:cubicBezTo>
                        <a:pt x="1414897" y="791898"/>
                        <a:pt x="1413825" y="781142"/>
                        <a:pt x="1416819" y="770380"/>
                      </a:cubicBezTo>
                      <a:cubicBezTo>
                        <a:pt x="1451330" y="647639"/>
                        <a:pt x="1429122" y="539525"/>
                        <a:pt x="1350181" y="446031"/>
                      </a:cubicBezTo>
                      <a:cubicBezTo>
                        <a:pt x="1312764" y="401783"/>
                        <a:pt x="1265039" y="374123"/>
                        <a:pt x="1206994" y="363052"/>
                      </a:cubicBezTo>
                      <a:cubicBezTo>
                        <a:pt x="1194671" y="360708"/>
                        <a:pt x="1185094" y="355551"/>
                        <a:pt x="1184960" y="342894"/>
                      </a:cubicBezTo>
                      <a:cubicBezTo>
                        <a:pt x="1184645" y="311235"/>
                        <a:pt x="1184203" y="292845"/>
                        <a:pt x="1183620" y="287708"/>
                      </a:cubicBezTo>
                      <a:cubicBezTo>
                        <a:pt x="1170694" y="164813"/>
                        <a:pt x="1076397" y="64890"/>
                        <a:pt x="955310" y="44865"/>
                      </a:cubicBezTo>
                      <a:cubicBezTo>
                        <a:pt x="896040" y="35087"/>
                        <a:pt x="822571" y="46272"/>
                        <a:pt x="781851" y="94425"/>
                      </a:cubicBezTo>
                      <a:cubicBezTo>
                        <a:pt x="776882" y="100258"/>
                        <a:pt x="774149" y="107692"/>
                        <a:pt x="774149" y="115387"/>
                      </a:cubicBezTo>
                      <a:lnTo>
                        <a:pt x="774149" y="675413"/>
                      </a:lnTo>
                      <a:cubicBezTo>
                        <a:pt x="774149" y="677522"/>
                        <a:pt x="775857" y="679230"/>
                        <a:pt x="777967" y="679230"/>
                      </a:cubicBezTo>
                      <a:lnTo>
                        <a:pt x="879966" y="679230"/>
                      </a:lnTo>
                      <a:cubicBezTo>
                        <a:pt x="888177" y="679230"/>
                        <a:pt x="896046" y="676062"/>
                        <a:pt x="901933" y="670390"/>
                      </a:cubicBezTo>
                      <a:lnTo>
                        <a:pt x="973125" y="602212"/>
                      </a:lnTo>
                      <a:cubicBezTo>
                        <a:pt x="979755" y="595836"/>
                        <a:pt x="983506" y="587062"/>
                        <a:pt x="983506" y="577901"/>
                      </a:cubicBezTo>
                      <a:lnTo>
                        <a:pt x="983506" y="428150"/>
                      </a:lnTo>
                      <a:cubicBezTo>
                        <a:pt x="983513" y="424634"/>
                        <a:pt x="981256" y="421486"/>
                        <a:pt x="977880" y="420314"/>
                      </a:cubicBezTo>
                      <a:cubicBezTo>
                        <a:pt x="908430" y="396806"/>
                        <a:pt x="893093" y="316707"/>
                        <a:pt x="943590" y="266813"/>
                      </a:cubicBezTo>
                      <a:cubicBezTo>
                        <a:pt x="1009424" y="201782"/>
                        <a:pt x="1114370" y="268554"/>
                        <a:pt x="1089925" y="355350"/>
                      </a:cubicBezTo>
                      <a:cubicBezTo>
                        <a:pt x="1080730" y="387899"/>
                        <a:pt x="1059969" y="409176"/>
                        <a:pt x="1027641" y="419175"/>
                      </a:cubicBezTo>
                      <a:cubicBezTo>
                        <a:pt x="1024975" y="420006"/>
                        <a:pt x="1023174" y="422517"/>
                        <a:pt x="1023221" y="425337"/>
                      </a:cubicBezTo>
                      <a:cubicBezTo>
                        <a:pt x="1023843" y="470610"/>
                        <a:pt x="1023777" y="521911"/>
                        <a:pt x="1023020" y="579240"/>
                      </a:cubicBezTo>
                      <a:cubicBezTo>
                        <a:pt x="1022551" y="616678"/>
                        <a:pt x="993284" y="642328"/>
                        <a:pt x="969241" y="666438"/>
                      </a:cubicBezTo>
                      <a:cubicBezTo>
                        <a:pt x="943456" y="692223"/>
                        <a:pt x="921020" y="717204"/>
                        <a:pt x="895504" y="718610"/>
                      </a:cubicBezTo>
                      <a:cubicBezTo>
                        <a:pt x="861435" y="720532"/>
                        <a:pt x="822102" y="720686"/>
                        <a:pt x="777498" y="719079"/>
                      </a:cubicBezTo>
                      <a:cubicBezTo>
                        <a:pt x="775650" y="719005"/>
                        <a:pt x="774089" y="720445"/>
                        <a:pt x="774015" y="722294"/>
                      </a:cubicBezTo>
                      <a:cubicBezTo>
                        <a:pt x="774015" y="722334"/>
                        <a:pt x="774015" y="722381"/>
                        <a:pt x="774015" y="722428"/>
                      </a:cubicBezTo>
                      <a:lnTo>
                        <a:pt x="774015" y="807684"/>
                      </a:lnTo>
                      <a:cubicBezTo>
                        <a:pt x="774015" y="809793"/>
                        <a:pt x="775723" y="811501"/>
                        <a:pt x="777833" y="811501"/>
                      </a:cubicBezTo>
                      <a:close/>
                      <a:moveTo>
                        <a:pt x="1016222" y="283636"/>
                      </a:moveTo>
                      <a:cubicBezTo>
                        <a:pt x="990404" y="276959"/>
                        <a:pt x="963762" y="293642"/>
                        <a:pt x="956717" y="320893"/>
                      </a:cubicBezTo>
                      <a:cubicBezTo>
                        <a:pt x="949665" y="348144"/>
                        <a:pt x="964881" y="375650"/>
                        <a:pt x="990705" y="382327"/>
                      </a:cubicBezTo>
                      <a:cubicBezTo>
                        <a:pt x="1016523" y="389004"/>
                        <a:pt x="1043165" y="372321"/>
                        <a:pt x="1050211" y="345070"/>
                      </a:cubicBezTo>
                      <a:cubicBezTo>
                        <a:pt x="1057263" y="317819"/>
                        <a:pt x="1042040" y="290313"/>
                        <a:pt x="1016222" y="283636"/>
                      </a:cubicBezTo>
                      <a:close/>
                      <a:moveTo>
                        <a:pt x="1169429" y="570038"/>
                      </a:moveTo>
                      <a:cubicBezTo>
                        <a:pt x="1168880" y="598662"/>
                        <a:pt x="1192507" y="622323"/>
                        <a:pt x="1222203" y="622899"/>
                      </a:cubicBezTo>
                      <a:cubicBezTo>
                        <a:pt x="1251899" y="623469"/>
                        <a:pt x="1276418" y="600725"/>
                        <a:pt x="1276967" y="572101"/>
                      </a:cubicBezTo>
                      <a:cubicBezTo>
                        <a:pt x="1277522" y="543477"/>
                        <a:pt x="1253895" y="519815"/>
                        <a:pt x="1224199" y="519239"/>
                      </a:cubicBezTo>
                      <a:cubicBezTo>
                        <a:pt x="1194503" y="518670"/>
                        <a:pt x="1169985" y="541414"/>
                        <a:pt x="1169429" y="570038"/>
                      </a:cubicBezTo>
                      <a:close/>
                      <a:moveTo>
                        <a:pt x="1298813" y="866285"/>
                      </a:moveTo>
                      <a:cubicBezTo>
                        <a:pt x="1298813" y="841244"/>
                        <a:pt x="1278514" y="820944"/>
                        <a:pt x="1253473" y="820944"/>
                      </a:cubicBezTo>
                      <a:cubicBezTo>
                        <a:pt x="1228432" y="820944"/>
                        <a:pt x="1208132" y="841244"/>
                        <a:pt x="1208132" y="866285"/>
                      </a:cubicBezTo>
                      <a:cubicBezTo>
                        <a:pt x="1208132" y="891326"/>
                        <a:pt x="1228432" y="911625"/>
                        <a:pt x="1253473" y="911625"/>
                      </a:cubicBezTo>
                      <a:cubicBezTo>
                        <a:pt x="1278514" y="911625"/>
                        <a:pt x="1298813" y="891326"/>
                        <a:pt x="1298813" y="866285"/>
                      </a:cubicBezTo>
                      <a:close/>
                      <a:moveTo>
                        <a:pt x="1010563" y="1327191"/>
                      </a:moveTo>
                      <a:cubicBezTo>
                        <a:pt x="1010563" y="1300080"/>
                        <a:pt x="988582" y="1278100"/>
                        <a:pt x="961472" y="1278100"/>
                      </a:cubicBezTo>
                      <a:cubicBezTo>
                        <a:pt x="934361" y="1278100"/>
                        <a:pt x="912381" y="1300080"/>
                        <a:pt x="912381" y="1327191"/>
                      </a:cubicBezTo>
                      <a:cubicBezTo>
                        <a:pt x="912381" y="1354301"/>
                        <a:pt x="934361" y="1376282"/>
                        <a:pt x="961472" y="1376282"/>
                      </a:cubicBezTo>
                      <a:cubicBezTo>
                        <a:pt x="988582" y="1376282"/>
                        <a:pt x="1010563" y="1354301"/>
                        <a:pt x="1010563" y="1327191"/>
                      </a:cubicBezTo>
                      <a:close/>
                    </a:path>
                  </a:pathLst>
                </a:custGeom>
                <a:grpFill/>
                <a:ln w="6697" cap="flat">
                  <a:solidFill>
                    <a:schemeClr val="bg1"/>
                  </a:solidFill>
                  <a:prstDash val="solid"/>
                  <a:miter/>
                </a:ln>
              </p:spPr>
              <p:txBody>
                <a:bodyPr rtlCol="0" anchor="ctr"/>
                <a:lstStyle/>
                <a:p>
                  <a:pPr defTabSz="171446"/>
                  <a:endParaRPr lang="en-US">
                    <a:solidFill>
                      <a:prstClr val="black"/>
                    </a:solidFill>
                    <a:latin typeface="Calibri" panose="020F0502020204030204"/>
                  </a:endParaRPr>
                </a:p>
              </p:txBody>
            </p:sp>
            <p:sp>
              <p:nvSpPr>
                <p:cNvPr id="68" name="Free-form: Shape 281">
                  <a:extLst>
                    <a:ext uri="{FF2B5EF4-FFF2-40B4-BE49-F238E27FC236}">
                      <a16:creationId xmlns:a16="http://schemas.microsoft.com/office/drawing/2014/main" id="{A769BDD7-757E-851B-9D38-8125C98FAF27}"/>
                    </a:ext>
                  </a:extLst>
                </p:cNvPr>
                <p:cNvSpPr/>
                <p:nvPr/>
              </p:nvSpPr>
              <p:spPr>
                <a:xfrm>
                  <a:off x="2252208" y="1332799"/>
                  <a:ext cx="315400" cy="182297"/>
                </a:xfrm>
                <a:custGeom>
                  <a:avLst/>
                  <a:gdLst>
                    <a:gd name="connsiteX0" fmla="*/ 138863 w 315398"/>
                    <a:gd name="connsiteY0" fmla="*/ 137986 h 182299"/>
                    <a:gd name="connsiteX1" fmla="*/ 257070 w 315398"/>
                    <a:gd name="connsiteY1" fmla="*/ 99811 h 182299"/>
                    <a:gd name="connsiteX2" fmla="*/ 281984 w 315398"/>
                    <a:gd name="connsiteY2" fmla="*/ 65722 h 182299"/>
                    <a:gd name="connsiteX3" fmla="*/ 287342 w 315398"/>
                    <a:gd name="connsiteY3" fmla="*/ 61503 h 182299"/>
                    <a:gd name="connsiteX4" fmla="*/ 307835 w 315398"/>
                    <a:gd name="connsiteY4" fmla="*/ 63244 h 182299"/>
                    <a:gd name="connsiteX5" fmla="*/ 305290 w 315398"/>
                    <a:gd name="connsiteY5" fmla="*/ 104700 h 182299"/>
                    <a:gd name="connsiteX6" fmla="*/ 130157 w 315398"/>
                    <a:gd name="connsiteY6" fmla="*/ 178504 h 182299"/>
                    <a:gd name="connsiteX7" fmla="*/ 1034 w 315398"/>
                    <a:gd name="connsiteY7" fmla="*/ 39000 h 182299"/>
                    <a:gd name="connsiteX8" fmla="*/ 15768 w 315398"/>
                    <a:gd name="connsiteY8" fmla="*/ 223 h 182299"/>
                    <a:gd name="connsiteX9" fmla="*/ 35190 w 315398"/>
                    <a:gd name="connsiteY9" fmla="*/ 7054 h 182299"/>
                    <a:gd name="connsiteX10" fmla="*/ 38337 w 315398"/>
                    <a:gd name="connsiteY10" fmla="*/ 13149 h 182299"/>
                    <a:gd name="connsiteX11" fmla="*/ 46977 w 315398"/>
                    <a:gd name="connsiteY11" fmla="*/ 54471 h 182299"/>
                    <a:gd name="connsiteX12" fmla="*/ 138863 w 315398"/>
                    <a:gd name="connsiteY12" fmla="*/ 137986 h 18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398" h="182299">
                      <a:moveTo>
                        <a:pt x="138863" y="137986"/>
                      </a:moveTo>
                      <a:cubicBezTo>
                        <a:pt x="183467" y="147630"/>
                        <a:pt x="226062" y="133097"/>
                        <a:pt x="257070" y="99811"/>
                      </a:cubicBezTo>
                      <a:cubicBezTo>
                        <a:pt x="261135" y="95438"/>
                        <a:pt x="269440" y="84073"/>
                        <a:pt x="281984" y="65722"/>
                      </a:cubicBezTo>
                      <a:cubicBezTo>
                        <a:pt x="283290" y="63800"/>
                        <a:pt x="285165" y="62327"/>
                        <a:pt x="287342" y="61503"/>
                      </a:cubicBezTo>
                      <a:cubicBezTo>
                        <a:pt x="294575" y="58690"/>
                        <a:pt x="301406" y="59273"/>
                        <a:pt x="307835" y="63244"/>
                      </a:cubicBezTo>
                      <a:cubicBezTo>
                        <a:pt x="322168" y="72152"/>
                        <a:pt x="313126" y="93114"/>
                        <a:pt x="305290" y="104700"/>
                      </a:cubicBezTo>
                      <a:cubicBezTo>
                        <a:pt x="265710" y="163033"/>
                        <a:pt x="199474" y="193506"/>
                        <a:pt x="130157" y="178504"/>
                      </a:cubicBezTo>
                      <a:cubicBezTo>
                        <a:pt x="60840" y="163569"/>
                        <a:pt x="13022" y="108451"/>
                        <a:pt x="1034" y="39000"/>
                      </a:cubicBezTo>
                      <a:cubicBezTo>
                        <a:pt x="-1310" y="25271"/>
                        <a:pt x="-909" y="2433"/>
                        <a:pt x="15768" y="223"/>
                      </a:cubicBezTo>
                      <a:cubicBezTo>
                        <a:pt x="23269" y="-762"/>
                        <a:pt x="29745" y="1515"/>
                        <a:pt x="35190" y="7054"/>
                      </a:cubicBezTo>
                      <a:cubicBezTo>
                        <a:pt x="36844" y="8715"/>
                        <a:pt x="37942" y="10845"/>
                        <a:pt x="38337" y="13149"/>
                      </a:cubicBezTo>
                      <a:cubicBezTo>
                        <a:pt x="42175" y="35029"/>
                        <a:pt x="45055" y="48798"/>
                        <a:pt x="46977" y="54471"/>
                      </a:cubicBezTo>
                      <a:cubicBezTo>
                        <a:pt x="61443" y="97601"/>
                        <a:pt x="94327" y="128409"/>
                        <a:pt x="138863" y="137986"/>
                      </a:cubicBezTo>
                      <a:close/>
                    </a:path>
                  </a:pathLst>
                </a:custGeom>
                <a:grpFill/>
                <a:ln w="6697" cap="flat">
                  <a:solidFill>
                    <a:schemeClr val="bg1"/>
                  </a:solidFill>
                  <a:prstDash val="solid"/>
                  <a:miter/>
                </a:ln>
              </p:spPr>
              <p:txBody>
                <a:bodyPr rtlCol="0" anchor="ctr"/>
                <a:lstStyle/>
                <a:p>
                  <a:pPr defTabSz="171446"/>
                  <a:endParaRPr lang="en-US">
                    <a:solidFill>
                      <a:prstClr val="black"/>
                    </a:solidFill>
                    <a:latin typeface="Calibri" panose="020F0502020204030204"/>
                  </a:endParaRPr>
                </a:p>
              </p:txBody>
            </p:sp>
          </p:grpSp>
        </p:grpSp>
        <p:grpSp>
          <p:nvGrpSpPr>
            <p:cNvPr id="147" name="Group 146">
              <a:extLst>
                <a:ext uri="{FF2B5EF4-FFF2-40B4-BE49-F238E27FC236}">
                  <a16:creationId xmlns:a16="http://schemas.microsoft.com/office/drawing/2014/main" id="{F45CE46A-6DD0-C93C-D55E-9B78C5100421}"/>
                </a:ext>
              </a:extLst>
            </p:cNvPr>
            <p:cNvGrpSpPr/>
            <p:nvPr/>
          </p:nvGrpSpPr>
          <p:grpSpPr>
            <a:xfrm>
              <a:off x="1915174" y="3545064"/>
              <a:ext cx="2475577" cy="544831"/>
              <a:chOff x="1493934" y="3174754"/>
              <a:chExt cx="2475577" cy="544831"/>
            </a:xfrm>
          </p:grpSpPr>
          <p:sp>
            <p:nvSpPr>
              <p:cNvPr id="42" name="Rectangle: Rounded Corners 41">
                <a:extLst>
                  <a:ext uri="{FF2B5EF4-FFF2-40B4-BE49-F238E27FC236}">
                    <a16:creationId xmlns:a16="http://schemas.microsoft.com/office/drawing/2014/main" id="{F8A32B89-DA13-A892-5E74-4CEBD2E00F6B}"/>
                  </a:ext>
                </a:extLst>
              </p:cNvPr>
              <p:cNvSpPr/>
              <p:nvPr/>
            </p:nvSpPr>
            <p:spPr>
              <a:xfrm>
                <a:off x="3512311" y="3174754"/>
                <a:ext cx="457200" cy="457200"/>
              </a:xfrm>
              <a:prstGeom prst="roundRect">
                <a:avLst/>
              </a:prstGeom>
              <a:solidFill>
                <a:schemeClr val="accent1"/>
              </a:solidFill>
              <a:ln w="0" cap="flat">
                <a:noFill/>
                <a:prstDash val="solid"/>
                <a:miter/>
              </a:ln>
            </p:spPr>
            <p:txBody>
              <a:bodyPr rtlCol="0" anchor="ctr"/>
              <a:lstStyle/>
              <a:p>
                <a:pPr algn="r" defTabSz="342900" rtl="1"/>
                <a:endParaRPr lang="en-US" sz="1350">
                  <a:solidFill>
                    <a:prstClr val="black"/>
                  </a:solidFill>
                  <a:latin typeface="Calibri" panose="020F0502020204030204"/>
                </a:endParaRPr>
              </a:p>
            </p:txBody>
          </p:sp>
          <p:sp>
            <p:nvSpPr>
              <p:cNvPr id="24" name="مربع نص 23">
                <a:extLst>
                  <a:ext uri="{FF2B5EF4-FFF2-40B4-BE49-F238E27FC236}">
                    <a16:creationId xmlns:a16="http://schemas.microsoft.com/office/drawing/2014/main" id="{CB901CAB-96F1-9549-37D0-BDE5D43C3342}"/>
                  </a:ext>
                </a:extLst>
              </p:cNvPr>
              <p:cNvSpPr txBox="1"/>
              <p:nvPr/>
            </p:nvSpPr>
            <p:spPr>
              <a:xfrm>
                <a:off x="1493934" y="3174754"/>
                <a:ext cx="2011680" cy="544831"/>
              </a:xfrm>
              <a:prstGeom prst="roundRect">
                <a:avLst/>
              </a:prstGeom>
              <a:solidFill>
                <a:srgbClr val="D6DCE5">
                  <a:alpha val="60000"/>
                </a:srgbClr>
              </a:solidFill>
            </p:spPr>
            <p:txBody>
              <a:bodyPr wrap="square" rtlCol="1">
                <a:spAutoFit/>
              </a:bodyPr>
              <a:lstStyle>
                <a:defPPr>
                  <a:defRPr lang="ar-SA"/>
                </a:defPPr>
                <a:lvl1pPr defTabSz="228594">
                  <a:defRPr sz="2400" b="1">
                    <a:solidFill>
                      <a:srgbClr val="173863"/>
                    </a:solidFill>
                    <a:latin typeface="Sakkal Majalla" panose="02000000000000000000" pitchFamily="2" charset="-78"/>
                    <a:cs typeface="Sakkal Majalla" panose="02000000000000000000" pitchFamily="2" charset="-78"/>
                  </a:defRPr>
                </a:lvl1pPr>
              </a:lstStyle>
              <a:p>
                <a:pPr algn="r" defTabSz="171446" rtl="1"/>
                <a:r>
                  <a:rPr lang="ar-SA" sz="1800"/>
                  <a:t>التمكين</a:t>
                </a:r>
                <a:endParaRPr lang="en-US" sz="1800" dirty="0"/>
              </a:p>
            </p:txBody>
          </p:sp>
          <p:grpSp>
            <p:nvGrpSpPr>
              <p:cNvPr id="137" name="Blocks2" descr="{&quot;Key&quot;:&quot;POWER_USER_SHAPE_ICON&quot;,&quot;Value&quot;:&quot;POWER_USER_SHAPE_ICON_STYLE_1&quot;}">
                <a:extLst>
                  <a:ext uri="{FF2B5EF4-FFF2-40B4-BE49-F238E27FC236}">
                    <a16:creationId xmlns:a16="http://schemas.microsoft.com/office/drawing/2014/main" id="{AE8080C3-931B-57AD-F998-5978CA485C7C}"/>
                  </a:ext>
                </a:extLst>
              </p:cNvPr>
              <p:cNvGrpSpPr>
                <a:grpSpLocks noChangeAspect="1"/>
              </p:cNvGrpSpPr>
              <p:nvPr/>
            </p:nvGrpSpPr>
            <p:grpSpPr>
              <a:xfrm>
                <a:off x="3596911" y="3252772"/>
                <a:ext cx="288000" cy="301164"/>
                <a:chOff x="8348665" y="6432552"/>
                <a:chExt cx="277811" cy="290511"/>
              </a:xfrm>
              <a:solidFill>
                <a:schemeClr val="bg1"/>
              </a:solidFill>
            </p:grpSpPr>
            <p:sp>
              <p:nvSpPr>
                <p:cNvPr id="138" name="Freeform 14">
                  <a:extLst>
                    <a:ext uri="{FF2B5EF4-FFF2-40B4-BE49-F238E27FC236}">
                      <a16:creationId xmlns:a16="http://schemas.microsoft.com/office/drawing/2014/main" id="{602D0D59-5207-6177-A699-C80BFDA80421}"/>
                    </a:ext>
                  </a:extLst>
                </p:cNvPr>
                <p:cNvSpPr>
                  <a:spLocks/>
                </p:cNvSpPr>
                <p:nvPr/>
              </p:nvSpPr>
              <p:spPr bwMode="auto">
                <a:xfrm>
                  <a:off x="8416926" y="6524625"/>
                  <a:ext cx="141288" cy="157163"/>
                </a:xfrm>
                <a:custGeom>
                  <a:avLst/>
                  <a:gdLst>
                    <a:gd name="T0" fmla="*/ 693 w 693"/>
                    <a:gd name="T1" fmla="*/ 339 h 766"/>
                    <a:gd name="T2" fmla="*/ 693 w 693"/>
                    <a:gd name="T3" fmla="*/ 213 h 766"/>
                    <a:gd name="T4" fmla="*/ 652 w 693"/>
                    <a:gd name="T5" fmla="*/ 147 h 766"/>
                    <a:gd name="T6" fmla="*/ 380 w 693"/>
                    <a:gd name="T7" fmla="*/ 8 h 766"/>
                    <a:gd name="T8" fmla="*/ 346 w 693"/>
                    <a:gd name="T9" fmla="*/ 0 h 766"/>
                    <a:gd name="T10" fmla="*/ 312 w 693"/>
                    <a:gd name="T11" fmla="*/ 8 h 766"/>
                    <a:gd name="T12" fmla="*/ 312 w 693"/>
                    <a:gd name="T13" fmla="*/ 8 h 766"/>
                    <a:gd name="T14" fmla="*/ 41 w 693"/>
                    <a:gd name="T15" fmla="*/ 147 h 766"/>
                    <a:gd name="T16" fmla="*/ 0 w 693"/>
                    <a:gd name="T17" fmla="*/ 213 h 766"/>
                    <a:gd name="T18" fmla="*/ 0 w 693"/>
                    <a:gd name="T19" fmla="*/ 580 h 766"/>
                    <a:gd name="T20" fmla="*/ 41 w 693"/>
                    <a:gd name="T21" fmla="*/ 647 h 766"/>
                    <a:gd name="T22" fmla="*/ 276 w 693"/>
                    <a:gd name="T23" fmla="*/ 766 h 766"/>
                    <a:gd name="T24" fmla="*/ 291 w 693"/>
                    <a:gd name="T25" fmla="*/ 737 h 766"/>
                    <a:gd name="T26" fmla="*/ 56 w 693"/>
                    <a:gd name="T27" fmla="*/ 617 h 766"/>
                    <a:gd name="T28" fmla="*/ 33 w 693"/>
                    <a:gd name="T29" fmla="*/ 580 h 766"/>
                    <a:gd name="T30" fmla="*/ 33 w 693"/>
                    <a:gd name="T31" fmla="*/ 213 h 766"/>
                    <a:gd name="T32" fmla="*/ 56 w 693"/>
                    <a:gd name="T33" fmla="*/ 176 h 766"/>
                    <a:gd name="T34" fmla="*/ 328 w 693"/>
                    <a:gd name="T35" fmla="*/ 38 h 766"/>
                    <a:gd name="T36" fmla="*/ 328 w 693"/>
                    <a:gd name="T37" fmla="*/ 38 h 766"/>
                    <a:gd name="T38" fmla="*/ 346 w 693"/>
                    <a:gd name="T39" fmla="*/ 33 h 766"/>
                    <a:gd name="T40" fmla="*/ 365 w 693"/>
                    <a:gd name="T41" fmla="*/ 38 h 766"/>
                    <a:gd name="T42" fmla="*/ 637 w 693"/>
                    <a:gd name="T43" fmla="*/ 176 h 766"/>
                    <a:gd name="T44" fmla="*/ 660 w 693"/>
                    <a:gd name="T45" fmla="*/ 213 h 766"/>
                    <a:gd name="T46" fmla="*/ 660 w 693"/>
                    <a:gd name="T47" fmla="*/ 339 h 766"/>
                    <a:gd name="T48" fmla="*/ 693 w 693"/>
                    <a:gd name="T49" fmla="*/ 339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3" h="766">
                      <a:moveTo>
                        <a:pt x="693" y="339"/>
                      </a:moveTo>
                      <a:lnTo>
                        <a:pt x="693" y="213"/>
                      </a:lnTo>
                      <a:cubicBezTo>
                        <a:pt x="693" y="185"/>
                        <a:pt x="677" y="159"/>
                        <a:pt x="652" y="147"/>
                      </a:cubicBezTo>
                      <a:lnTo>
                        <a:pt x="380" y="8"/>
                      </a:lnTo>
                      <a:cubicBezTo>
                        <a:pt x="370" y="3"/>
                        <a:pt x="358" y="0"/>
                        <a:pt x="346" y="0"/>
                      </a:cubicBezTo>
                      <a:cubicBezTo>
                        <a:pt x="335" y="0"/>
                        <a:pt x="323" y="3"/>
                        <a:pt x="312" y="8"/>
                      </a:cubicBezTo>
                      <a:lnTo>
                        <a:pt x="312" y="8"/>
                      </a:lnTo>
                      <a:lnTo>
                        <a:pt x="41" y="147"/>
                      </a:lnTo>
                      <a:cubicBezTo>
                        <a:pt x="16" y="159"/>
                        <a:pt x="0" y="185"/>
                        <a:pt x="0" y="213"/>
                      </a:cubicBezTo>
                      <a:lnTo>
                        <a:pt x="0" y="580"/>
                      </a:lnTo>
                      <a:cubicBezTo>
                        <a:pt x="0" y="608"/>
                        <a:pt x="16" y="634"/>
                        <a:pt x="41" y="647"/>
                      </a:cubicBezTo>
                      <a:lnTo>
                        <a:pt x="276" y="766"/>
                      </a:lnTo>
                      <a:lnTo>
                        <a:pt x="291" y="737"/>
                      </a:lnTo>
                      <a:lnTo>
                        <a:pt x="56" y="617"/>
                      </a:lnTo>
                      <a:cubicBezTo>
                        <a:pt x="42" y="610"/>
                        <a:pt x="33" y="596"/>
                        <a:pt x="33" y="580"/>
                      </a:cubicBezTo>
                      <a:lnTo>
                        <a:pt x="33" y="213"/>
                      </a:lnTo>
                      <a:cubicBezTo>
                        <a:pt x="33" y="198"/>
                        <a:pt x="42" y="184"/>
                        <a:pt x="56" y="176"/>
                      </a:cubicBezTo>
                      <a:lnTo>
                        <a:pt x="328" y="38"/>
                      </a:lnTo>
                      <a:lnTo>
                        <a:pt x="328" y="38"/>
                      </a:lnTo>
                      <a:cubicBezTo>
                        <a:pt x="334" y="35"/>
                        <a:pt x="340" y="33"/>
                        <a:pt x="346" y="33"/>
                      </a:cubicBezTo>
                      <a:cubicBezTo>
                        <a:pt x="353" y="33"/>
                        <a:pt x="359" y="35"/>
                        <a:pt x="365" y="38"/>
                      </a:cubicBezTo>
                      <a:lnTo>
                        <a:pt x="637" y="176"/>
                      </a:lnTo>
                      <a:cubicBezTo>
                        <a:pt x="651" y="184"/>
                        <a:pt x="660" y="198"/>
                        <a:pt x="660" y="213"/>
                      </a:cubicBezTo>
                      <a:lnTo>
                        <a:pt x="660" y="339"/>
                      </a:lnTo>
                      <a:lnTo>
                        <a:pt x="693" y="339"/>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139" name="Freeform 15">
                  <a:extLst>
                    <a:ext uri="{FF2B5EF4-FFF2-40B4-BE49-F238E27FC236}">
                      <a16:creationId xmlns:a16="http://schemas.microsoft.com/office/drawing/2014/main" id="{71A63BAC-9072-56B9-8FED-BA2AD240F3F9}"/>
                    </a:ext>
                  </a:extLst>
                </p:cNvPr>
                <p:cNvSpPr>
                  <a:spLocks/>
                </p:cNvSpPr>
                <p:nvPr/>
              </p:nvSpPr>
              <p:spPr bwMode="auto">
                <a:xfrm>
                  <a:off x="8420101" y="6557963"/>
                  <a:ext cx="134938" cy="39688"/>
                </a:xfrm>
                <a:custGeom>
                  <a:avLst/>
                  <a:gdLst>
                    <a:gd name="T0" fmla="*/ 642 w 657"/>
                    <a:gd name="T1" fmla="*/ 0 h 188"/>
                    <a:gd name="T2" fmla="*/ 347 w 657"/>
                    <a:gd name="T3" fmla="*/ 150 h 188"/>
                    <a:gd name="T4" fmla="*/ 328 w 657"/>
                    <a:gd name="T5" fmla="*/ 155 h 188"/>
                    <a:gd name="T6" fmla="*/ 310 w 657"/>
                    <a:gd name="T7" fmla="*/ 150 h 188"/>
                    <a:gd name="T8" fmla="*/ 15 w 657"/>
                    <a:gd name="T9" fmla="*/ 0 h 188"/>
                    <a:gd name="T10" fmla="*/ 0 w 657"/>
                    <a:gd name="T11" fmla="*/ 30 h 188"/>
                    <a:gd name="T12" fmla="*/ 294 w 657"/>
                    <a:gd name="T13" fmla="*/ 180 h 188"/>
                    <a:gd name="T14" fmla="*/ 328 w 657"/>
                    <a:gd name="T15" fmla="*/ 188 h 188"/>
                    <a:gd name="T16" fmla="*/ 362 w 657"/>
                    <a:gd name="T17" fmla="*/ 180 h 188"/>
                    <a:gd name="T18" fmla="*/ 657 w 657"/>
                    <a:gd name="T19" fmla="*/ 30 h 188"/>
                    <a:gd name="T20" fmla="*/ 642 w 657"/>
                    <a:gd name="T21"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7" h="188">
                      <a:moveTo>
                        <a:pt x="642" y="0"/>
                      </a:moveTo>
                      <a:lnTo>
                        <a:pt x="347" y="150"/>
                      </a:lnTo>
                      <a:cubicBezTo>
                        <a:pt x="341" y="153"/>
                        <a:pt x="335" y="155"/>
                        <a:pt x="328" y="155"/>
                      </a:cubicBezTo>
                      <a:cubicBezTo>
                        <a:pt x="322" y="155"/>
                        <a:pt x="315" y="153"/>
                        <a:pt x="310" y="150"/>
                      </a:cubicBezTo>
                      <a:lnTo>
                        <a:pt x="15" y="0"/>
                      </a:lnTo>
                      <a:lnTo>
                        <a:pt x="0" y="30"/>
                      </a:lnTo>
                      <a:lnTo>
                        <a:pt x="294" y="180"/>
                      </a:lnTo>
                      <a:cubicBezTo>
                        <a:pt x="305" y="186"/>
                        <a:pt x="317" y="188"/>
                        <a:pt x="328" y="188"/>
                      </a:cubicBezTo>
                      <a:cubicBezTo>
                        <a:pt x="340" y="188"/>
                        <a:pt x="352" y="186"/>
                        <a:pt x="362" y="180"/>
                      </a:cubicBezTo>
                      <a:lnTo>
                        <a:pt x="657" y="30"/>
                      </a:lnTo>
                      <a:lnTo>
                        <a:pt x="642" y="0"/>
                      </a:lnTo>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140" name="Freeform 16">
                  <a:extLst>
                    <a:ext uri="{FF2B5EF4-FFF2-40B4-BE49-F238E27FC236}">
                      <a16:creationId xmlns:a16="http://schemas.microsoft.com/office/drawing/2014/main" id="{43D130D2-CF15-D317-6CC4-826EDA674111}"/>
                    </a:ext>
                  </a:extLst>
                </p:cNvPr>
                <p:cNvSpPr>
                  <a:spLocks/>
                </p:cNvSpPr>
                <p:nvPr/>
              </p:nvSpPr>
              <p:spPr bwMode="auto">
                <a:xfrm>
                  <a:off x="8483601" y="6594475"/>
                  <a:ext cx="7938" cy="88900"/>
                </a:xfrm>
                <a:custGeom>
                  <a:avLst/>
                  <a:gdLst>
                    <a:gd name="T0" fmla="*/ 0 w 33"/>
                    <a:gd name="T1" fmla="*/ 0 h 438"/>
                    <a:gd name="T2" fmla="*/ 0 w 33"/>
                    <a:gd name="T3" fmla="*/ 438 h 438"/>
                    <a:gd name="T4" fmla="*/ 33 w 33"/>
                    <a:gd name="T5" fmla="*/ 438 h 438"/>
                    <a:gd name="T6" fmla="*/ 33 w 33"/>
                    <a:gd name="T7" fmla="*/ 0 h 438"/>
                  </a:gdLst>
                  <a:ahLst/>
                  <a:cxnLst>
                    <a:cxn ang="0">
                      <a:pos x="T0" y="T1"/>
                    </a:cxn>
                    <a:cxn ang="0">
                      <a:pos x="T2" y="T3"/>
                    </a:cxn>
                    <a:cxn ang="0">
                      <a:pos x="T4" y="T5"/>
                    </a:cxn>
                    <a:cxn ang="0">
                      <a:pos x="T6" y="T7"/>
                    </a:cxn>
                  </a:cxnLst>
                  <a:rect l="0" t="0" r="r" b="b"/>
                  <a:pathLst>
                    <a:path w="33" h="438">
                      <a:moveTo>
                        <a:pt x="0" y="0"/>
                      </a:moveTo>
                      <a:lnTo>
                        <a:pt x="0" y="438"/>
                      </a:lnTo>
                      <a:lnTo>
                        <a:pt x="33" y="438"/>
                      </a:lnTo>
                      <a:lnTo>
                        <a:pt x="33" y="0"/>
                      </a:lnTo>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141" name="Freeform 17">
                  <a:extLst>
                    <a:ext uri="{FF2B5EF4-FFF2-40B4-BE49-F238E27FC236}">
                      <a16:creationId xmlns:a16="http://schemas.microsoft.com/office/drawing/2014/main" id="{7FE2A670-C862-120F-34BE-69D59BDF7504}"/>
                    </a:ext>
                  </a:extLst>
                </p:cNvPr>
                <p:cNvSpPr>
                  <a:spLocks/>
                </p:cNvSpPr>
                <p:nvPr/>
              </p:nvSpPr>
              <p:spPr bwMode="auto">
                <a:xfrm>
                  <a:off x="8483601" y="6592888"/>
                  <a:ext cx="142875" cy="130175"/>
                </a:xfrm>
                <a:custGeom>
                  <a:avLst/>
                  <a:gdLst>
                    <a:gd name="T0" fmla="*/ 320 w 693"/>
                    <a:gd name="T1" fmla="*/ 23 h 632"/>
                    <a:gd name="T2" fmla="*/ 312 w 693"/>
                    <a:gd name="T3" fmla="*/ 8 h 632"/>
                    <a:gd name="T4" fmla="*/ 41 w 693"/>
                    <a:gd name="T5" fmla="*/ 147 h 632"/>
                    <a:gd name="T6" fmla="*/ 0 w 693"/>
                    <a:gd name="T7" fmla="*/ 213 h 632"/>
                    <a:gd name="T8" fmla="*/ 0 w 693"/>
                    <a:gd name="T9" fmla="*/ 419 h 632"/>
                    <a:gd name="T10" fmla="*/ 41 w 693"/>
                    <a:gd name="T11" fmla="*/ 486 h 632"/>
                    <a:gd name="T12" fmla="*/ 312 w 693"/>
                    <a:gd name="T13" fmla="*/ 624 h 632"/>
                    <a:gd name="T14" fmla="*/ 346 w 693"/>
                    <a:gd name="T15" fmla="*/ 632 h 632"/>
                    <a:gd name="T16" fmla="*/ 380 w 693"/>
                    <a:gd name="T17" fmla="*/ 624 h 632"/>
                    <a:gd name="T18" fmla="*/ 652 w 693"/>
                    <a:gd name="T19" fmla="*/ 486 h 632"/>
                    <a:gd name="T20" fmla="*/ 693 w 693"/>
                    <a:gd name="T21" fmla="*/ 419 h 632"/>
                    <a:gd name="T22" fmla="*/ 693 w 693"/>
                    <a:gd name="T23" fmla="*/ 213 h 632"/>
                    <a:gd name="T24" fmla="*/ 652 w 693"/>
                    <a:gd name="T25" fmla="*/ 147 h 632"/>
                    <a:gd name="T26" fmla="*/ 380 w 693"/>
                    <a:gd name="T27" fmla="*/ 8 h 632"/>
                    <a:gd name="T28" fmla="*/ 346 w 693"/>
                    <a:gd name="T29" fmla="*/ 0 h 632"/>
                    <a:gd name="T30" fmla="*/ 312 w 693"/>
                    <a:gd name="T31" fmla="*/ 8 h 632"/>
                    <a:gd name="T32" fmla="*/ 312 w 693"/>
                    <a:gd name="T33" fmla="*/ 8 h 632"/>
                    <a:gd name="T34" fmla="*/ 320 w 693"/>
                    <a:gd name="T35" fmla="*/ 23 h 632"/>
                    <a:gd name="T36" fmla="*/ 328 w 693"/>
                    <a:gd name="T37" fmla="*/ 38 h 632"/>
                    <a:gd name="T38" fmla="*/ 346 w 693"/>
                    <a:gd name="T39" fmla="*/ 33 h 632"/>
                    <a:gd name="T40" fmla="*/ 365 w 693"/>
                    <a:gd name="T41" fmla="*/ 38 h 632"/>
                    <a:gd name="T42" fmla="*/ 637 w 693"/>
                    <a:gd name="T43" fmla="*/ 176 h 632"/>
                    <a:gd name="T44" fmla="*/ 660 w 693"/>
                    <a:gd name="T45" fmla="*/ 213 h 632"/>
                    <a:gd name="T46" fmla="*/ 660 w 693"/>
                    <a:gd name="T47" fmla="*/ 419 h 632"/>
                    <a:gd name="T48" fmla="*/ 637 w 693"/>
                    <a:gd name="T49" fmla="*/ 456 h 632"/>
                    <a:gd name="T50" fmla="*/ 365 w 693"/>
                    <a:gd name="T51" fmla="*/ 595 h 632"/>
                    <a:gd name="T52" fmla="*/ 346 w 693"/>
                    <a:gd name="T53" fmla="*/ 599 h 632"/>
                    <a:gd name="T54" fmla="*/ 327 w 693"/>
                    <a:gd name="T55" fmla="*/ 595 h 632"/>
                    <a:gd name="T56" fmla="*/ 56 w 693"/>
                    <a:gd name="T57" fmla="*/ 456 h 632"/>
                    <a:gd name="T58" fmla="*/ 33 w 693"/>
                    <a:gd name="T59" fmla="*/ 419 h 632"/>
                    <a:gd name="T60" fmla="*/ 33 w 693"/>
                    <a:gd name="T61" fmla="*/ 213 h 632"/>
                    <a:gd name="T62" fmla="*/ 56 w 693"/>
                    <a:gd name="T63" fmla="*/ 176 h 632"/>
                    <a:gd name="T64" fmla="*/ 327 w 693"/>
                    <a:gd name="T65" fmla="*/ 38 h 632"/>
                    <a:gd name="T66" fmla="*/ 328 w 693"/>
                    <a:gd name="T67" fmla="*/ 38 h 632"/>
                    <a:gd name="T68" fmla="*/ 320 w 693"/>
                    <a:gd name="T69" fmla="*/ 23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3" h="632">
                      <a:moveTo>
                        <a:pt x="320" y="23"/>
                      </a:moveTo>
                      <a:lnTo>
                        <a:pt x="312" y="8"/>
                      </a:lnTo>
                      <a:lnTo>
                        <a:pt x="41" y="147"/>
                      </a:lnTo>
                      <a:cubicBezTo>
                        <a:pt x="15" y="160"/>
                        <a:pt x="0" y="185"/>
                        <a:pt x="0" y="213"/>
                      </a:cubicBezTo>
                      <a:lnTo>
                        <a:pt x="0" y="419"/>
                      </a:lnTo>
                      <a:cubicBezTo>
                        <a:pt x="0" y="447"/>
                        <a:pt x="15" y="473"/>
                        <a:pt x="41" y="486"/>
                      </a:cubicBezTo>
                      <a:lnTo>
                        <a:pt x="312" y="624"/>
                      </a:lnTo>
                      <a:cubicBezTo>
                        <a:pt x="323" y="630"/>
                        <a:pt x="335" y="632"/>
                        <a:pt x="346" y="632"/>
                      </a:cubicBezTo>
                      <a:cubicBezTo>
                        <a:pt x="358" y="632"/>
                        <a:pt x="370" y="630"/>
                        <a:pt x="380" y="624"/>
                      </a:cubicBezTo>
                      <a:lnTo>
                        <a:pt x="652" y="486"/>
                      </a:lnTo>
                      <a:cubicBezTo>
                        <a:pt x="677" y="473"/>
                        <a:pt x="693" y="447"/>
                        <a:pt x="693" y="419"/>
                      </a:cubicBezTo>
                      <a:lnTo>
                        <a:pt x="693" y="213"/>
                      </a:lnTo>
                      <a:cubicBezTo>
                        <a:pt x="693" y="185"/>
                        <a:pt x="677" y="160"/>
                        <a:pt x="652" y="147"/>
                      </a:cubicBezTo>
                      <a:lnTo>
                        <a:pt x="380" y="8"/>
                      </a:lnTo>
                      <a:cubicBezTo>
                        <a:pt x="370" y="3"/>
                        <a:pt x="358" y="0"/>
                        <a:pt x="346" y="0"/>
                      </a:cubicBezTo>
                      <a:cubicBezTo>
                        <a:pt x="335" y="0"/>
                        <a:pt x="323" y="3"/>
                        <a:pt x="312" y="8"/>
                      </a:cubicBezTo>
                      <a:lnTo>
                        <a:pt x="312" y="8"/>
                      </a:lnTo>
                      <a:lnTo>
                        <a:pt x="320" y="23"/>
                      </a:lnTo>
                      <a:lnTo>
                        <a:pt x="328" y="38"/>
                      </a:lnTo>
                      <a:cubicBezTo>
                        <a:pt x="333" y="35"/>
                        <a:pt x="340" y="33"/>
                        <a:pt x="346" y="33"/>
                      </a:cubicBezTo>
                      <a:cubicBezTo>
                        <a:pt x="353" y="33"/>
                        <a:pt x="359" y="35"/>
                        <a:pt x="365" y="38"/>
                      </a:cubicBezTo>
                      <a:lnTo>
                        <a:pt x="637" y="176"/>
                      </a:lnTo>
                      <a:cubicBezTo>
                        <a:pt x="651" y="184"/>
                        <a:pt x="660" y="198"/>
                        <a:pt x="660" y="213"/>
                      </a:cubicBezTo>
                      <a:lnTo>
                        <a:pt x="660" y="419"/>
                      </a:lnTo>
                      <a:cubicBezTo>
                        <a:pt x="660" y="435"/>
                        <a:pt x="651" y="449"/>
                        <a:pt x="637" y="456"/>
                      </a:cubicBezTo>
                      <a:lnTo>
                        <a:pt x="365" y="595"/>
                      </a:lnTo>
                      <a:cubicBezTo>
                        <a:pt x="359" y="598"/>
                        <a:pt x="353" y="599"/>
                        <a:pt x="346" y="599"/>
                      </a:cubicBezTo>
                      <a:cubicBezTo>
                        <a:pt x="340" y="599"/>
                        <a:pt x="333" y="598"/>
                        <a:pt x="327" y="595"/>
                      </a:cubicBezTo>
                      <a:lnTo>
                        <a:pt x="56" y="456"/>
                      </a:lnTo>
                      <a:cubicBezTo>
                        <a:pt x="42" y="449"/>
                        <a:pt x="33" y="435"/>
                        <a:pt x="33" y="419"/>
                      </a:cubicBezTo>
                      <a:lnTo>
                        <a:pt x="33" y="213"/>
                      </a:lnTo>
                      <a:cubicBezTo>
                        <a:pt x="33" y="198"/>
                        <a:pt x="42" y="184"/>
                        <a:pt x="56" y="176"/>
                      </a:cubicBezTo>
                      <a:lnTo>
                        <a:pt x="327" y="38"/>
                      </a:lnTo>
                      <a:lnTo>
                        <a:pt x="328" y="38"/>
                      </a:lnTo>
                      <a:lnTo>
                        <a:pt x="320" y="23"/>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142" name="Freeform 18">
                  <a:extLst>
                    <a:ext uri="{FF2B5EF4-FFF2-40B4-BE49-F238E27FC236}">
                      <a16:creationId xmlns:a16="http://schemas.microsoft.com/office/drawing/2014/main" id="{7ACBE7EC-E6DA-C776-9DCA-0C3F99F3E271}"/>
                    </a:ext>
                  </a:extLst>
                </p:cNvPr>
                <p:cNvSpPr>
                  <a:spLocks/>
                </p:cNvSpPr>
                <p:nvPr/>
              </p:nvSpPr>
              <p:spPr bwMode="auto">
                <a:xfrm>
                  <a:off x="8488364" y="6627813"/>
                  <a:ext cx="134938" cy="38100"/>
                </a:xfrm>
                <a:custGeom>
                  <a:avLst/>
                  <a:gdLst>
                    <a:gd name="T0" fmla="*/ 642 w 657"/>
                    <a:gd name="T1" fmla="*/ 0 h 188"/>
                    <a:gd name="T2" fmla="*/ 347 w 657"/>
                    <a:gd name="T3" fmla="*/ 150 h 188"/>
                    <a:gd name="T4" fmla="*/ 329 w 657"/>
                    <a:gd name="T5" fmla="*/ 155 h 188"/>
                    <a:gd name="T6" fmla="*/ 310 w 657"/>
                    <a:gd name="T7" fmla="*/ 150 h 188"/>
                    <a:gd name="T8" fmla="*/ 15 w 657"/>
                    <a:gd name="T9" fmla="*/ 0 h 188"/>
                    <a:gd name="T10" fmla="*/ 0 w 657"/>
                    <a:gd name="T11" fmla="*/ 30 h 188"/>
                    <a:gd name="T12" fmla="*/ 295 w 657"/>
                    <a:gd name="T13" fmla="*/ 180 h 188"/>
                    <a:gd name="T14" fmla="*/ 329 w 657"/>
                    <a:gd name="T15" fmla="*/ 188 h 188"/>
                    <a:gd name="T16" fmla="*/ 363 w 657"/>
                    <a:gd name="T17" fmla="*/ 180 h 188"/>
                    <a:gd name="T18" fmla="*/ 657 w 657"/>
                    <a:gd name="T19" fmla="*/ 30 h 188"/>
                    <a:gd name="T20" fmla="*/ 642 w 657"/>
                    <a:gd name="T21"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7" h="188">
                      <a:moveTo>
                        <a:pt x="642" y="0"/>
                      </a:moveTo>
                      <a:lnTo>
                        <a:pt x="347" y="150"/>
                      </a:lnTo>
                      <a:cubicBezTo>
                        <a:pt x="341" y="153"/>
                        <a:pt x="335" y="155"/>
                        <a:pt x="329" y="155"/>
                      </a:cubicBezTo>
                      <a:cubicBezTo>
                        <a:pt x="322" y="155"/>
                        <a:pt x="316" y="153"/>
                        <a:pt x="310" y="150"/>
                      </a:cubicBezTo>
                      <a:lnTo>
                        <a:pt x="15" y="0"/>
                      </a:lnTo>
                      <a:lnTo>
                        <a:pt x="0" y="30"/>
                      </a:lnTo>
                      <a:lnTo>
                        <a:pt x="295" y="180"/>
                      </a:lnTo>
                      <a:cubicBezTo>
                        <a:pt x="305" y="186"/>
                        <a:pt x="317" y="188"/>
                        <a:pt x="329" y="188"/>
                      </a:cubicBezTo>
                      <a:cubicBezTo>
                        <a:pt x="340" y="188"/>
                        <a:pt x="352" y="186"/>
                        <a:pt x="363" y="180"/>
                      </a:cubicBezTo>
                      <a:lnTo>
                        <a:pt x="657" y="30"/>
                      </a:lnTo>
                      <a:lnTo>
                        <a:pt x="642" y="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143" name="Freeform 19">
                  <a:extLst>
                    <a:ext uri="{FF2B5EF4-FFF2-40B4-BE49-F238E27FC236}">
                      <a16:creationId xmlns:a16="http://schemas.microsoft.com/office/drawing/2014/main" id="{8AAE941B-E38E-AF17-F416-BE03FE90192F}"/>
                    </a:ext>
                  </a:extLst>
                </p:cNvPr>
                <p:cNvSpPr>
                  <a:spLocks/>
                </p:cNvSpPr>
                <p:nvPr/>
              </p:nvSpPr>
              <p:spPr bwMode="auto">
                <a:xfrm>
                  <a:off x="8551864" y="6662738"/>
                  <a:ext cx="6350" cy="57149"/>
                </a:xfrm>
                <a:custGeom>
                  <a:avLst/>
                  <a:gdLst>
                    <a:gd name="T0" fmla="*/ 0 w 33"/>
                    <a:gd name="T1" fmla="*/ 0 h 277"/>
                    <a:gd name="T2" fmla="*/ 0 w 33"/>
                    <a:gd name="T3" fmla="*/ 277 h 277"/>
                    <a:gd name="T4" fmla="*/ 33 w 33"/>
                    <a:gd name="T5" fmla="*/ 277 h 277"/>
                    <a:gd name="T6" fmla="*/ 33 w 33"/>
                    <a:gd name="T7" fmla="*/ 0 h 277"/>
                  </a:gdLst>
                  <a:ahLst/>
                  <a:cxnLst>
                    <a:cxn ang="0">
                      <a:pos x="T0" y="T1"/>
                    </a:cxn>
                    <a:cxn ang="0">
                      <a:pos x="T2" y="T3"/>
                    </a:cxn>
                    <a:cxn ang="0">
                      <a:pos x="T4" y="T5"/>
                    </a:cxn>
                    <a:cxn ang="0">
                      <a:pos x="T6" y="T7"/>
                    </a:cxn>
                  </a:cxnLst>
                  <a:rect l="0" t="0" r="r" b="b"/>
                  <a:pathLst>
                    <a:path w="33" h="277">
                      <a:moveTo>
                        <a:pt x="0" y="0"/>
                      </a:moveTo>
                      <a:lnTo>
                        <a:pt x="0" y="277"/>
                      </a:lnTo>
                      <a:lnTo>
                        <a:pt x="33" y="277"/>
                      </a:lnTo>
                      <a:lnTo>
                        <a:pt x="33" y="0"/>
                      </a:lnTo>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144" name="Freeform 20">
                  <a:extLst>
                    <a:ext uri="{FF2B5EF4-FFF2-40B4-BE49-F238E27FC236}">
                      <a16:creationId xmlns:a16="http://schemas.microsoft.com/office/drawing/2014/main" id="{F530A54B-F24C-3FE0-2444-69A892919147}"/>
                    </a:ext>
                  </a:extLst>
                </p:cNvPr>
                <p:cNvSpPr>
                  <a:spLocks/>
                </p:cNvSpPr>
                <p:nvPr/>
              </p:nvSpPr>
              <p:spPr bwMode="auto">
                <a:xfrm>
                  <a:off x="8348665" y="6432552"/>
                  <a:ext cx="142875" cy="212725"/>
                </a:xfrm>
                <a:custGeom>
                  <a:avLst/>
                  <a:gdLst>
                    <a:gd name="T0" fmla="*/ 693 w 693"/>
                    <a:gd name="T1" fmla="*/ 459 h 1034"/>
                    <a:gd name="T2" fmla="*/ 693 w 693"/>
                    <a:gd name="T3" fmla="*/ 214 h 1034"/>
                    <a:gd name="T4" fmla="*/ 652 w 693"/>
                    <a:gd name="T5" fmla="*/ 147 h 1034"/>
                    <a:gd name="T6" fmla="*/ 380 w 693"/>
                    <a:gd name="T7" fmla="*/ 9 h 1034"/>
                    <a:gd name="T8" fmla="*/ 346 w 693"/>
                    <a:gd name="T9" fmla="*/ 0 h 1034"/>
                    <a:gd name="T10" fmla="*/ 312 w 693"/>
                    <a:gd name="T11" fmla="*/ 9 h 1034"/>
                    <a:gd name="T12" fmla="*/ 41 w 693"/>
                    <a:gd name="T13" fmla="*/ 147 h 1034"/>
                    <a:gd name="T14" fmla="*/ 0 w 693"/>
                    <a:gd name="T15" fmla="*/ 214 h 1034"/>
                    <a:gd name="T16" fmla="*/ 0 w 693"/>
                    <a:gd name="T17" fmla="*/ 848 h 1034"/>
                    <a:gd name="T18" fmla="*/ 41 w 693"/>
                    <a:gd name="T19" fmla="*/ 914 h 1034"/>
                    <a:gd name="T20" fmla="*/ 276 w 693"/>
                    <a:gd name="T21" fmla="*/ 1034 h 1034"/>
                    <a:gd name="T22" fmla="*/ 291 w 693"/>
                    <a:gd name="T23" fmla="*/ 1005 h 1034"/>
                    <a:gd name="T24" fmla="*/ 56 w 693"/>
                    <a:gd name="T25" fmla="*/ 885 h 1034"/>
                    <a:gd name="T26" fmla="*/ 33 w 693"/>
                    <a:gd name="T27" fmla="*/ 848 h 1034"/>
                    <a:gd name="T28" fmla="*/ 33 w 693"/>
                    <a:gd name="T29" fmla="*/ 214 h 1034"/>
                    <a:gd name="T30" fmla="*/ 56 w 693"/>
                    <a:gd name="T31" fmla="*/ 177 h 1034"/>
                    <a:gd name="T32" fmla="*/ 327 w 693"/>
                    <a:gd name="T33" fmla="*/ 38 h 1034"/>
                    <a:gd name="T34" fmla="*/ 346 w 693"/>
                    <a:gd name="T35" fmla="*/ 34 h 1034"/>
                    <a:gd name="T36" fmla="*/ 365 w 693"/>
                    <a:gd name="T37" fmla="*/ 38 h 1034"/>
                    <a:gd name="T38" fmla="*/ 637 w 693"/>
                    <a:gd name="T39" fmla="*/ 177 h 1034"/>
                    <a:gd name="T40" fmla="*/ 660 w 693"/>
                    <a:gd name="T41" fmla="*/ 214 h 1034"/>
                    <a:gd name="T42" fmla="*/ 660 w 693"/>
                    <a:gd name="T43" fmla="*/ 459 h 1034"/>
                    <a:gd name="T44" fmla="*/ 693 w 693"/>
                    <a:gd name="T45" fmla="*/ 459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93" h="1034">
                      <a:moveTo>
                        <a:pt x="693" y="459"/>
                      </a:moveTo>
                      <a:lnTo>
                        <a:pt x="693" y="214"/>
                      </a:lnTo>
                      <a:cubicBezTo>
                        <a:pt x="693" y="185"/>
                        <a:pt x="677" y="160"/>
                        <a:pt x="652" y="147"/>
                      </a:cubicBezTo>
                      <a:lnTo>
                        <a:pt x="380" y="9"/>
                      </a:lnTo>
                      <a:cubicBezTo>
                        <a:pt x="369" y="3"/>
                        <a:pt x="358" y="0"/>
                        <a:pt x="346" y="0"/>
                      </a:cubicBezTo>
                      <a:cubicBezTo>
                        <a:pt x="335" y="0"/>
                        <a:pt x="323" y="3"/>
                        <a:pt x="312" y="9"/>
                      </a:cubicBezTo>
                      <a:lnTo>
                        <a:pt x="41" y="147"/>
                      </a:lnTo>
                      <a:cubicBezTo>
                        <a:pt x="15" y="160"/>
                        <a:pt x="0" y="186"/>
                        <a:pt x="0" y="214"/>
                      </a:cubicBezTo>
                      <a:lnTo>
                        <a:pt x="0" y="848"/>
                      </a:lnTo>
                      <a:cubicBezTo>
                        <a:pt x="0" y="876"/>
                        <a:pt x="15" y="902"/>
                        <a:pt x="41" y="914"/>
                      </a:cubicBezTo>
                      <a:lnTo>
                        <a:pt x="276" y="1034"/>
                      </a:lnTo>
                      <a:lnTo>
                        <a:pt x="291" y="1005"/>
                      </a:lnTo>
                      <a:lnTo>
                        <a:pt x="56" y="885"/>
                      </a:lnTo>
                      <a:cubicBezTo>
                        <a:pt x="42" y="878"/>
                        <a:pt x="33" y="863"/>
                        <a:pt x="33" y="848"/>
                      </a:cubicBezTo>
                      <a:lnTo>
                        <a:pt x="33" y="214"/>
                      </a:lnTo>
                      <a:cubicBezTo>
                        <a:pt x="33" y="198"/>
                        <a:pt x="42" y="184"/>
                        <a:pt x="56" y="177"/>
                      </a:cubicBezTo>
                      <a:lnTo>
                        <a:pt x="327" y="38"/>
                      </a:lnTo>
                      <a:cubicBezTo>
                        <a:pt x="333" y="35"/>
                        <a:pt x="340" y="34"/>
                        <a:pt x="346" y="34"/>
                      </a:cubicBezTo>
                      <a:cubicBezTo>
                        <a:pt x="353" y="34"/>
                        <a:pt x="359" y="35"/>
                        <a:pt x="365" y="38"/>
                      </a:cubicBezTo>
                      <a:lnTo>
                        <a:pt x="637" y="177"/>
                      </a:lnTo>
                      <a:cubicBezTo>
                        <a:pt x="651" y="184"/>
                        <a:pt x="660" y="198"/>
                        <a:pt x="660" y="214"/>
                      </a:cubicBezTo>
                      <a:lnTo>
                        <a:pt x="660" y="459"/>
                      </a:lnTo>
                      <a:lnTo>
                        <a:pt x="693" y="459"/>
                      </a:lnTo>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145" name="Freeform 21">
                  <a:extLst>
                    <a:ext uri="{FF2B5EF4-FFF2-40B4-BE49-F238E27FC236}">
                      <a16:creationId xmlns:a16="http://schemas.microsoft.com/office/drawing/2014/main" id="{C2BBBE81-7A0D-B772-84E7-D4B47E6025BF}"/>
                    </a:ext>
                  </a:extLst>
                </p:cNvPr>
                <p:cNvSpPr>
                  <a:spLocks/>
                </p:cNvSpPr>
                <p:nvPr/>
              </p:nvSpPr>
              <p:spPr bwMode="auto">
                <a:xfrm>
                  <a:off x="8351839" y="6467475"/>
                  <a:ext cx="134938" cy="39688"/>
                </a:xfrm>
                <a:custGeom>
                  <a:avLst/>
                  <a:gdLst>
                    <a:gd name="T0" fmla="*/ 642 w 657"/>
                    <a:gd name="T1" fmla="*/ 0 h 188"/>
                    <a:gd name="T2" fmla="*/ 347 w 657"/>
                    <a:gd name="T3" fmla="*/ 150 h 188"/>
                    <a:gd name="T4" fmla="*/ 328 w 657"/>
                    <a:gd name="T5" fmla="*/ 154 h 188"/>
                    <a:gd name="T6" fmla="*/ 309 w 657"/>
                    <a:gd name="T7" fmla="*/ 150 h 188"/>
                    <a:gd name="T8" fmla="*/ 15 w 657"/>
                    <a:gd name="T9" fmla="*/ 0 h 188"/>
                    <a:gd name="T10" fmla="*/ 0 w 657"/>
                    <a:gd name="T11" fmla="*/ 29 h 188"/>
                    <a:gd name="T12" fmla="*/ 294 w 657"/>
                    <a:gd name="T13" fmla="*/ 180 h 188"/>
                    <a:gd name="T14" fmla="*/ 328 w 657"/>
                    <a:gd name="T15" fmla="*/ 188 h 188"/>
                    <a:gd name="T16" fmla="*/ 362 w 657"/>
                    <a:gd name="T17" fmla="*/ 180 h 188"/>
                    <a:gd name="T18" fmla="*/ 657 w 657"/>
                    <a:gd name="T19" fmla="*/ 29 h 188"/>
                    <a:gd name="T20" fmla="*/ 642 w 657"/>
                    <a:gd name="T21"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7" h="188">
                      <a:moveTo>
                        <a:pt x="642" y="0"/>
                      </a:moveTo>
                      <a:lnTo>
                        <a:pt x="347" y="150"/>
                      </a:lnTo>
                      <a:cubicBezTo>
                        <a:pt x="341" y="153"/>
                        <a:pt x="335" y="154"/>
                        <a:pt x="328" y="154"/>
                      </a:cubicBezTo>
                      <a:cubicBezTo>
                        <a:pt x="322" y="154"/>
                        <a:pt x="316" y="153"/>
                        <a:pt x="309" y="150"/>
                      </a:cubicBezTo>
                      <a:lnTo>
                        <a:pt x="15" y="0"/>
                      </a:lnTo>
                      <a:lnTo>
                        <a:pt x="0" y="29"/>
                      </a:lnTo>
                      <a:lnTo>
                        <a:pt x="294" y="180"/>
                      </a:lnTo>
                      <a:cubicBezTo>
                        <a:pt x="305" y="185"/>
                        <a:pt x="317" y="188"/>
                        <a:pt x="328" y="188"/>
                      </a:cubicBezTo>
                      <a:cubicBezTo>
                        <a:pt x="340" y="188"/>
                        <a:pt x="352" y="185"/>
                        <a:pt x="362" y="180"/>
                      </a:cubicBezTo>
                      <a:lnTo>
                        <a:pt x="657" y="29"/>
                      </a:lnTo>
                      <a:lnTo>
                        <a:pt x="642" y="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146" name="Freeform 22">
                  <a:extLst>
                    <a:ext uri="{FF2B5EF4-FFF2-40B4-BE49-F238E27FC236}">
                      <a16:creationId xmlns:a16="http://schemas.microsoft.com/office/drawing/2014/main" id="{E92917B5-919F-B3D7-9BF0-463E8DD13BDB}"/>
                    </a:ext>
                  </a:extLst>
                </p:cNvPr>
                <p:cNvSpPr>
                  <a:spLocks/>
                </p:cNvSpPr>
                <p:nvPr/>
              </p:nvSpPr>
              <p:spPr bwMode="auto">
                <a:xfrm>
                  <a:off x="8416926" y="6502400"/>
                  <a:ext cx="6350" cy="146050"/>
                </a:xfrm>
                <a:custGeom>
                  <a:avLst/>
                  <a:gdLst>
                    <a:gd name="T0" fmla="*/ 0 w 33"/>
                    <a:gd name="T1" fmla="*/ 0 h 705"/>
                    <a:gd name="T2" fmla="*/ 0 w 33"/>
                    <a:gd name="T3" fmla="*/ 705 h 705"/>
                    <a:gd name="T4" fmla="*/ 33 w 33"/>
                    <a:gd name="T5" fmla="*/ 705 h 705"/>
                    <a:gd name="T6" fmla="*/ 33 w 33"/>
                    <a:gd name="T7" fmla="*/ 0 h 705"/>
                  </a:gdLst>
                  <a:ahLst/>
                  <a:cxnLst>
                    <a:cxn ang="0">
                      <a:pos x="T0" y="T1"/>
                    </a:cxn>
                    <a:cxn ang="0">
                      <a:pos x="T2" y="T3"/>
                    </a:cxn>
                    <a:cxn ang="0">
                      <a:pos x="T4" y="T5"/>
                    </a:cxn>
                    <a:cxn ang="0">
                      <a:pos x="T6" y="T7"/>
                    </a:cxn>
                  </a:cxnLst>
                  <a:rect l="0" t="0" r="r" b="b"/>
                  <a:pathLst>
                    <a:path w="33" h="705">
                      <a:moveTo>
                        <a:pt x="0" y="0"/>
                      </a:moveTo>
                      <a:lnTo>
                        <a:pt x="0" y="705"/>
                      </a:lnTo>
                      <a:lnTo>
                        <a:pt x="33" y="705"/>
                      </a:lnTo>
                      <a:lnTo>
                        <a:pt x="33" y="0"/>
                      </a:lnTo>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grpSp>
        </p:grpSp>
        <p:grpSp>
          <p:nvGrpSpPr>
            <p:cNvPr id="148" name="Group 147">
              <a:extLst>
                <a:ext uri="{FF2B5EF4-FFF2-40B4-BE49-F238E27FC236}">
                  <a16:creationId xmlns:a16="http://schemas.microsoft.com/office/drawing/2014/main" id="{C0A2B395-31C1-ABF7-6978-B23BD865666C}"/>
                </a:ext>
              </a:extLst>
            </p:cNvPr>
            <p:cNvGrpSpPr/>
            <p:nvPr/>
          </p:nvGrpSpPr>
          <p:grpSpPr>
            <a:xfrm>
              <a:off x="1915174" y="4146021"/>
              <a:ext cx="2475577" cy="544831"/>
              <a:chOff x="1493934" y="3775711"/>
              <a:chExt cx="2475577" cy="544831"/>
            </a:xfrm>
          </p:grpSpPr>
          <p:sp>
            <p:nvSpPr>
              <p:cNvPr id="43" name="Rectangle: Rounded Corners 42">
                <a:extLst>
                  <a:ext uri="{FF2B5EF4-FFF2-40B4-BE49-F238E27FC236}">
                    <a16:creationId xmlns:a16="http://schemas.microsoft.com/office/drawing/2014/main" id="{A7132688-0453-2720-F103-5115C4B0356F}"/>
                  </a:ext>
                </a:extLst>
              </p:cNvPr>
              <p:cNvSpPr/>
              <p:nvPr/>
            </p:nvSpPr>
            <p:spPr>
              <a:xfrm>
                <a:off x="3512311" y="3775711"/>
                <a:ext cx="457200" cy="457200"/>
              </a:xfrm>
              <a:prstGeom prst="roundRect">
                <a:avLst/>
              </a:prstGeom>
              <a:solidFill>
                <a:schemeClr val="accent1"/>
              </a:solidFill>
              <a:ln w="0" cap="flat">
                <a:noFill/>
                <a:prstDash val="solid"/>
                <a:miter/>
              </a:ln>
            </p:spPr>
            <p:txBody>
              <a:bodyPr rtlCol="0" anchor="ctr"/>
              <a:lstStyle/>
              <a:p>
                <a:pPr algn="r" defTabSz="342900" rtl="1"/>
                <a:endParaRPr lang="en-US" sz="1350">
                  <a:solidFill>
                    <a:prstClr val="black"/>
                  </a:solidFill>
                  <a:latin typeface="Calibri" panose="020F0502020204030204"/>
                </a:endParaRPr>
              </a:p>
            </p:txBody>
          </p:sp>
          <p:sp>
            <p:nvSpPr>
              <p:cNvPr id="30" name="مربع نص 29">
                <a:extLst>
                  <a:ext uri="{FF2B5EF4-FFF2-40B4-BE49-F238E27FC236}">
                    <a16:creationId xmlns:a16="http://schemas.microsoft.com/office/drawing/2014/main" id="{11D84EFB-206F-3A18-F607-490B7DDA96F7}"/>
                  </a:ext>
                </a:extLst>
              </p:cNvPr>
              <p:cNvSpPr txBox="1"/>
              <p:nvPr/>
            </p:nvSpPr>
            <p:spPr>
              <a:xfrm>
                <a:off x="1493934" y="3775711"/>
                <a:ext cx="2011680" cy="544831"/>
              </a:xfrm>
              <a:prstGeom prst="roundRect">
                <a:avLst/>
              </a:prstGeom>
              <a:solidFill>
                <a:srgbClr val="D6DCE5">
                  <a:alpha val="60000"/>
                </a:srgbClr>
              </a:solidFill>
            </p:spPr>
            <p:txBody>
              <a:bodyPr wrap="square" rtlCol="1">
                <a:spAutoFit/>
              </a:bodyPr>
              <a:lstStyle>
                <a:defPPr>
                  <a:defRPr lang="ar-SA"/>
                </a:defPPr>
                <a:lvl1pPr defTabSz="228594">
                  <a:defRPr sz="2400" b="1">
                    <a:solidFill>
                      <a:srgbClr val="173863"/>
                    </a:solidFill>
                    <a:latin typeface="Sakkal Majalla" panose="02000000000000000000" pitchFamily="2" charset="-78"/>
                    <a:cs typeface="Sakkal Majalla" panose="02000000000000000000" pitchFamily="2" charset="-78"/>
                  </a:defRPr>
                </a:lvl1pPr>
              </a:lstStyle>
              <a:p>
                <a:pPr algn="r" defTabSz="171446" rtl="1"/>
                <a:r>
                  <a:rPr lang="ar-SA" sz="1800"/>
                  <a:t>المرونة</a:t>
                </a:r>
                <a:endParaRPr lang="en-US" sz="1800" dirty="0"/>
              </a:p>
            </p:txBody>
          </p:sp>
          <p:grpSp>
            <p:nvGrpSpPr>
              <p:cNvPr id="207" name="Philosophy" descr="{&quot;Key&quot;:&quot;POWER_USER_SHAPE_ICON&quot;,&quot;Value&quot;:&quot;POWER_USER_SHAPE_ICON_STYLE_1&quot;}">
                <a:extLst>
                  <a:ext uri="{FF2B5EF4-FFF2-40B4-BE49-F238E27FC236}">
                    <a16:creationId xmlns:a16="http://schemas.microsoft.com/office/drawing/2014/main" id="{CC0A254F-FF11-7AA5-8F9E-27B6922EE639}"/>
                  </a:ext>
                </a:extLst>
              </p:cNvPr>
              <p:cNvGrpSpPr>
                <a:grpSpLocks noChangeAspect="1"/>
              </p:cNvGrpSpPr>
              <p:nvPr>
                <p:custDataLst>
                  <p:tags r:id="rId2"/>
                </p:custDataLst>
              </p:nvPr>
            </p:nvGrpSpPr>
            <p:grpSpPr>
              <a:xfrm>
                <a:off x="3620911" y="3862909"/>
                <a:ext cx="240000" cy="282804"/>
                <a:chOff x="5849939" y="4689475"/>
                <a:chExt cx="498475" cy="587374"/>
              </a:xfrm>
              <a:solidFill>
                <a:schemeClr val="bg1"/>
              </a:solidFill>
            </p:grpSpPr>
            <p:sp>
              <p:nvSpPr>
                <p:cNvPr id="208" name="Freeform 41">
                  <a:extLst>
                    <a:ext uri="{FF2B5EF4-FFF2-40B4-BE49-F238E27FC236}">
                      <a16:creationId xmlns:a16="http://schemas.microsoft.com/office/drawing/2014/main" id="{725E03B1-161C-4CC6-933A-317DFDFFDCC3}"/>
                    </a:ext>
                  </a:extLst>
                </p:cNvPr>
                <p:cNvSpPr>
                  <a:spLocks noEditPoints="1"/>
                </p:cNvSpPr>
                <p:nvPr/>
              </p:nvSpPr>
              <p:spPr bwMode="auto">
                <a:xfrm>
                  <a:off x="5849939" y="4689475"/>
                  <a:ext cx="498475" cy="587374"/>
                </a:xfrm>
                <a:custGeom>
                  <a:avLst/>
                  <a:gdLst>
                    <a:gd name="T0" fmla="*/ 682 w 729"/>
                    <a:gd name="T1" fmla="*/ 459 h 856"/>
                    <a:gd name="T2" fmla="*/ 649 w 729"/>
                    <a:gd name="T3" fmla="*/ 495 h 856"/>
                    <a:gd name="T4" fmla="*/ 650 w 729"/>
                    <a:gd name="T5" fmla="*/ 521 h 856"/>
                    <a:gd name="T6" fmla="*/ 650 w 729"/>
                    <a:gd name="T7" fmla="*/ 522 h 856"/>
                    <a:gd name="T8" fmla="*/ 643 w 729"/>
                    <a:gd name="T9" fmla="*/ 527 h 856"/>
                    <a:gd name="T10" fmla="*/ 635 w 729"/>
                    <a:gd name="T11" fmla="*/ 541 h 856"/>
                    <a:gd name="T12" fmla="*/ 642 w 729"/>
                    <a:gd name="T13" fmla="*/ 556 h 856"/>
                    <a:gd name="T14" fmla="*/ 643 w 729"/>
                    <a:gd name="T15" fmla="*/ 557 h 856"/>
                    <a:gd name="T16" fmla="*/ 632 w 729"/>
                    <a:gd name="T17" fmla="*/ 587 h 856"/>
                    <a:gd name="T18" fmla="*/ 639 w 729"/>
                    <a:gd name="T19" fmla="*/ 631 h 856"/>
                    <a:gd name="T20" fmla="*/ 641 w 729"/>
                    <a:gd name="T21" fmla="*/ 653 h 856"/>
                    <a:gd name="T22" fmla="*/ 624 w 729"/>
                    <a:gd name="T23" fmla="*/ 652 h 856"/>
                    <a:gd name="T24" fmla="*/ 593 w 729"/>
                    <a:gd name="T25" fmla="*/ 651 h 856"/>
                    <a:gd name="T26" fmla="*/ 483 w 729"/>
                    <a:gd name="T27" fmla="*/ 700 h 856"/>
                    <a:gd name="T28" fmla="*/ 454 w 729"/>
                    <a:gd name="T29" fmla="*/ 820 h 856"/>
                    <a:gd name="T30" fmla="*/ 132 w 729"/>
                    <a:gd name="T31" fmla="*/ 820 h 856"/>
                    <a:gd name="T32" fmla="*/ 187 w 729"/>
                    <a:gd name="T33" fmla="*/ 619 h 856"/>
                    <a:gd name="T34" fmla="*/ 133 w 729"/>
                    <a:gd name="T35" fmla="*/ 538 h 856"/>
                    <a:gd name="T36" fmla="*/ 36 w 729"/>
                    <a:gd name="T37" fmla="*/ 318 h 856"/>
                    <a:gd name="T38" fmla="*/ 111 w 729"/>
                    <a:gd name="T39" fmla="*/ 131 h 856"/>
                    <a:gd name="T40" fmla="*/ 348 w 729"/>
                    <a:gd name="T41" fmla="*/ 36 h 856"/>
                    <a:gd name="T42" fmla="*/ 391 w 729"/>
                    <a:gd name="T43" fmla="*/ 38 h 856"/>
                    <a:gd name="T44" fmla="*/ 638 w 729"/>
                    <a:gd name="T45" fmla="*/ 270 h 856"/>
                    <a:gd name="T46" fmla="*/ 639 w 729"/>
                    <a:gd name="T47" fmla="*/ 276 h 856"/>
                    <a:gd name="T48" fmla="*/ 631 w 729"/>
                    <a:gd name="T49" fmla="*/ 299 h 856"/>
                    <a:gd name="T50" fmla="*/ 624 w 729"/>
                    <a:gd name="T51" fmla="*/ 346 h 856"/>
                    <a:gd name="T52" fmla="*/ 689 w 729"/>
                    <a:gd name="T53" fmla="*/ 446 h 856"/>
                    <a:gd name="T54" fmla="*/ 691 w 729"/>
                    <a:gd name="T55" fmla="*/ 455 h 856"/>
                    <a:gd name="T56" fmla="*/ 682 w 729"/>
                    <a:gd name="T57" fmla="*/ 459 h 856"/>
                    <a:gd name="T58" fmla="*/ 721 w 729"/>
                    <a:gd name="T59" fmla="*/ 430 h 856"/>
                    <a:gd name="T60" fmla="*/ 719 w 729"/>
                    <a:gd name="T61" fmla="*/ 427 h 856"/>
                    <a:gd name="T62" fmla="*/ 658 w 729"/>
                    <a:gd name="T63" fmla="*/ 332 h 856"/>
                    <a:gd name="T64" fmla="*/ 664 w 729"/>
                    <a:gd name="T65" fmla="*/ 314 h 856"/>
                    <a:gd name="T66" fmla="*/ 674 w 729"/>
                    <a:gd name="T67" fmla="*/ 272 h 856"/>
                    <a:gd name="T68" fmla="*/ 674 w 729"/>
                    <a:gd name="T69" fmla="*/ 267 h 856"/>
                    <a:gd name="T70" fmla="*/ 394 w 729"/>
                    <a:gd name="T71" fmla="*/ 2 h 856"/>
                    <a:gd name="T72" fmla="*/ 348 w 729"/>
                    <a:gd name="T73" fmla="*/ 0 h 856"/>
                    <a:gd name="T74" fmla="*/ 85 w 729"/>
                    <a:gd name="T75" fmla="*/ 107 h 856"/>
                    <a:gd name="T76" fmla="*/ 0 w 729"/>
                    <a:gd name="T77" fmla="*/ 318 h 856"/>
                    <a:gd name="T78" fmla="*/ 108 w 729"/>
                    <a:gd name="T79" fmla="*/ 564 h 856"/>
                    <a:gd name="T80" fmla="*/ 152 w 729"/>
                    <a:gd name="T81" fmla="*/ 624 h 856"/>
                    <a:gd name="T82" fmla="*/ 83 w 729"/>
                    <a:gd name="T83" fmla="*/ 826 h 856"/>
                    <a:gd name="T84" fmla="*/ 80 w 729"/>
                    <a:gd name="T85" fmla="*/ 845 h 856"/>
                    <a:gd name="T86" fmla="*/ 96 w 729"/>
                    <a:gd name="T87" fmla="*/ 856 h 856"/>
                    <a:gd name="T88" fmla="*/ 468 w 729"/>
                    <a:gd name="T89" fmla="*/ 856 h 856"/>
                    <a:gd name="T90" fmla="*/ 485 w 729"/>
                    <a:gd name="T91" fmla="*/ 843 h 856"/>
                    <a:gd name="T92" fmla="*/ 518 w 729"/>
                    <a:gd name="T93" fmla="*/ 708 h 856"/>
                    <a:gd name="T94" fmla="*/ 593 w 729"/>
                    <a:gd name="T95" fmla="*/ 687 h 856"/>
                    <a:gd name="T96" fmla="*/ 623 w 729"/>
                    <a:gd name="T97" fmla="*/ 688 h 856"/>
                    <a:gd name="T98" fmla="*/ 644 w 729"/>
                    <a:gd name="T99" fmla="*/ 688 h 856"/>
                    <a:gd name="T100" fmla="*/ 674 w 729"/>
                    <a:gd name="T101" fmla="*/ 668 h 856"/>
                    <a:gd name="T102" fmla="*/ 668 w 729"/>
                    <a:gd name="T103" fmla="*/ 610 h 856"/>
                    <a:gd name="T104" fmla="*/ 671 w 729"/>
                    <a:gd name="T105" fmla="*/ 578 h 856"/>
                    <a:gd name="T106" fmla="*/ 682 w 729"/>
                    <a:gd name="T107" fmla="*/ 547 h 856"/>
                    <a:gd name="T108" fmla="*/ 681 w 729"/>
                    <a:gd name="T109" fmla="*/ 544 h 856"/>
                    <a:gd name="T110" fmla="*/ 686 w 729"/>
                    <a:gd name="T111" fmla="*/ 526 h 856"/>
                    <a:gd name="T112" fmla="*/ 686 w 729"/>
                    <a:gd name="T113" fmla="*/ 521 h 856"/>
                    <a:gd name="T114" fmla="*/ 685 w 729"/>
                    <a:gd name="T115" fmla="*/ 496 h 856"/>
                    <a:gd name="T116" fmla="*/ 695 w 729"/>
                    <a:gd name="T117" fmla="*/ 492 h 856"/>
                    <a:gd name="T118" fmla="*/ 726 w 729"/>
                    <a:gd name="T119" fmla="*/ 465 h 856"/>
                    <a:gd name="T120" fmla="*/ 721 w 729"/>
                    <a:gd name="T121" fmla="*/ 43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9" h="856">
                      <a:moveTo>
                        <a:pt x="682" y="459"/>
                      </a:moveTo>
                      <a:cubicBezTo>
                        <a:pt x="668" y="464"/>
                        <a:pt x="646" y="473"/>
                        <a:pt x="649" y="495"/>
                      </a:cubicBezTo>
                      <a:cubicBezTo>
                        <a:pt x="650" y="504"/>
                        <a:pt x="650" y="514"/>
                        <a:pt x="650" y="521"/>
                      </a:cubicBezTo>
                      <a:cubicBezTo>
                        <a:pt x="650" y="522"/>
                        <a:pt x="650" y="522"/>
                        <a:pt x="650" y="522"/>
                      </a:cubicBezTo>
                      <a:cubicBezTo>
                        <a:pt x="648" y="524"/>
                        <a:pt x="646" y="526"/>
                        <a:pt x="643" y="527"/>
                      </a:cubicBezTo>
                      <a:cubicBezTo>
                        <a:pt x="638" y="530"/>
                        <a:pt x="635" y="535"/>
                        <a:pt x="635" y="541"/>
                      </a:cubicBezTo>
                      <a:cubicBezTo>
                        <a:pt x="635" y="547"/>
                        <a:pt x="637" y="553"/>
                        <a:pt x="642" y="556"/>
                      </a:cubicBezTo>
                      <a:lnTo>
                        <a:pt x="643" y="557"/>
                      </a:lnTo>
                      <a:cubicBezTo>
                        <a:pt x="637" y="565"/>
                        <a:pt x="634" y="577"/>
                        <a:pt x="632" y="587"/>
                      </a:cubicBezTo>
                      <a:cubicBezTo>
                        <a:pt x="631" y="600"/>
                        <a:pt x="630" y="619"/>
                        <a:pt x="639" y="631"/>
                      </a:cubicBezTo>
                      <a:cubicBezTo>
                        <a:pt x="642" y="635"/>
                        <a:pt x="643" y="648"/>
                        <a:pt x="641" y="653"/>
                      </a:cubicBezTo>
                      <a:cubicBezTo>
                        <a:pt x="638" y="653"/>
                        <a:pt x="632" y="652"/>
                        <a:pt x="624" y="652"/>
                      </a:cubicBezTo>
                      <a:cubicBezTo>
                        <a:pt x="616" y="652"/>
                        <a:pt x="604" y="651"/>
                        <a:pt x="593" y="651"/>
                      </a:cubicBezTo>
                      <a:cubicBezTo>
                        <a:pt x="550" y="651"/>
                        <a:pt x="493" y="656"/>
                        <a:pt x="483" y="700"/>
                      </a:cubicBezTo>
                      <a:cubicBezTo>
                        <a:pt x="475" y="735"/>
                        <a:pt x="460" y="794"/>
                        <a:pt x="454" y="820"/>
                      </a:cubicBezTo>
                      <a:lnTo>
                        <a:pt x="132" y="820"/>
                      </a:lnTo>
                      <a:cubicBezTo>
                        <a:pt x="160" y="780"/>
                        <a:pt x="200" y="705"/>
                        <a:pt x="187" y="619"/>
                      </a:cubicBezTo>
                      <a:cubicBezTo>
                        <a:pt x="183" y="587"/>
                        <a:pt x="160" y="565"/>
                        <a:pt x="133" y="538"/>
                      </a:cubicBezTo>
                      <a:cubicBezTo>
                        <a:pt x="90" y="495"/>
                        <a:pt x="36" y="442"/>
                        <a:pt x="36" y="318"/>
                      </a:cubicBezTo>
                      <a:cubicBezTo>
                        <a:pt x="36" y="252"/>
                        <a:pt x="64" y="182"/>
                        <a:pt x="111" y="131"/>
                      </a:cubicBezTo>
                      <a:cubicBezTo>
                        <a:pt x="151" y="88"/>
                        <a:pt x="225" y="36"/>
                        <a:pt x="348" y="36"/>
                      </a:cubicBezTo>
                      <a:cubicBezTo>
                        <a:pt x="362" y="36"/>
                        <a:pt x="377" y="37"/>
                        <a:pt x="391" y="38"/>
                      </a:cubicBezTo>
                      <a:cubicBezTo>
                        <a:pt x="541" y="52"/>
                        <a:pt x="627" y="132"/>
                        <a:pt x="638" y="270"/>
                      </a:cubicBezTo>
                      <a:cubicBezTo>
                        <a:pt x="638" y="273"/>
                        <a:pt x="638" y="275"/>
                        <a:pt x="639" y="276"/>
                      </a:cubicBezTo>
                      <a:cubicBezTo>
                        <a:pt x="639" y="282"/>
                        <a:pt x="635" y="291"/>
                        <a:pt x="631" y="299"/>
                      </a:cubicBezTo>
                      <a:cubicBezTo>
                        <a:pt x="625" y="312"/>
                        <a:pt x="618" y="329"/>
                        <a:pt x="624" y="346"/>
                      </a:cubicBezTo>
                      <a:cubicBezTo>
                        <a:pt x="632" y="365"/>
                        <a:pt x="677" y="429"/>
                        <a:pt x="689" y="446"/>
                      </a:cubicBezTo>
                      <a:cubicBezTo>
                        <a:pt x="690" y="448"/>
                        <a:pt x="691" y="451"/>
                        <a:pt x="691" y="455"/>
                      </a:cubicBezTo>
                      <a:cubicBezTo>
                        <a:pt x="688" y="456"/>
                        <a:pt x="684" y="458"/>
                        <a:pt x="682" y="459"/>
                      </a:cubicBezTo>
                      <a:close/>
                      <a:moveTo>
                        <a:pt x="721" y="430"/>
                      </a:moveTo>
                      <a:cubicBezTo>
                        <a:pt x="721" y="429"/>
                        <a:pt x="720" y="428"/>
                        <a:pt x="719" y="427"/>
                      </a:cubicBezTo>
                      <a:cubicBezTo>
                        <a:pt x="698" y="397"/>
                        <a:pt x="663" y="345"/>
                        <a:pt x="658" y="332"/>
                      </a:cubicBezTo>
                      <a:cubicBezTo>
                        <a:pt x="657" y="330"/>
                        <a:pt x="661" y="320"/>
                        <a:pt x="664" y="314"/>
                      </a:cubicBezTo>
                      <a:cubicBezTo>
                        <a:pt x="669" y="303"/>
                        <a:pt x="676" y="288"/>
                        <a:pt x="674" y="272"/>
                      </a:cubicBezTo>
                      <a:cubicBezTo>
                        <a:pt x="674" y="271"/>
                        <a:pt x="674" y="269"/>
                        <a:pt x="674" y="267"/>
                      </a:cubicBezTo>
                      <a:cubicBezTo>
                        <a:pt x="661" y="112"/>
                        <a:pt x="562" y="18"/>
                        <a:pt x="394" y="2"/>
                      </a:cubicBezTo>
                      <a:cubicBezTo>
                        <a:pt x="379" y="1"/>
                        <a:pt x="363" y="0"/>
                        <a:pt x="348" y="0"/>
                      </a:cubicBezTo>
                      <a:cubicBezTo>
                        <a:pt x="212" y="0"/>
                        <a:pt x="130" y="58"/>
                        <a:pt x="85" y="107"/>
                      </a:cubicBezTo>
                      <a:cubicBezTo>
                        <a:pt x="31" y="165"/>
                        <a:pt x="0" y="242"/>
                        <a:pt x="0" y="318"/>
                      </a:cubicBezTo>
                      <a:cubicBezTo>
                        <a:pt x="0" y="457"/>
                        <a:pt x="63" y="519"/>
                        <a:pt x="108" y="564"/>
                      </a:cubicBezTo>
                      <a:cubicBezTo>
                        <a:pt x="131" y="586"/>
                        <a:pt x="149" y="604"/>
                        <a:pt x="152" y="624"/>
                      </a:cubicBezTo>
                      <a:cubicBezTo>
                        <a:pt x="167" y="732"/>
                        <a:pt x="84" y="825"/>
                        <a:pt x="83" y="826"/>
                      </a:cubicBezTo>
                      <a:cubicBezTo>
                        <a:pt x="78" y="831"/>
                        <a:pt x="77" y="839"/>
                        <a:pt x="80" y="845"/>
                      </a:cubicBezTo>
                      <a:cubicBezTo>
                        <a:pt x="83" y="852"/>
                        <a:pt x="89" y="856"/>
                        <a:pt x="96" y="856"/>
                      </a:cubicBezTo>
                      <a:lnTo>
                        <a:pt x="468" y="856"/>
                      </a:lnTo>
                      <a:cubicBezTo>
                        <a:pt x="476" y="856"/>
                        <a:pt x="483" y="850"/>
                        <a:pt x="485" y="843"/>
                      </a:cubicBezTo>
                      <a:cubicBezTo>
                        <a:pt x="485" y="842"/>
                        <a:pt x="507" y="754"/>
                        <a:pt x="518" y="708"/>
                      </a:cubicBezTo>
                      <a:cubicBezTo>
                        <a:pt x="519" y="701"/>
                        <a:pt x="529" y="687"/>
                        <a:pt x="593" y="687"/>
                      </a:cubicBezTo>
                      <a:cubicBezTo>
                        <a:pt x="604" y="687"/>
                        <a:pt x="614" y="688"/>
                        <a:pt x="623" y="688"/>
                      </a:cubicBezTo>
                      <a:cubicBezTo>
                        <a:pt x="632" y="688"/>
                        <a:pt x="640" y="689"/>
                        <a:pt x="644" y="688"/>
                      </a:cubicBezTo>
                      <a:cubicBezTo>
                        <a:pt x="657" y="687"/>
                        <a:pt x="668" y="680"/>
                        <a:pt x="674" y="668"/>
                      </a:cubicBezTo>
                      <a:cubicBezTo>
                        <a:pt x="682" y="649"/>
                        <a:pt x="678" y="623"/>
                        <a:pt x="668" y="610"/>
                      </a:cubicBezTo>
                      <a:cubicBezTo>
                        <a:pt x="666" y="604"/>
                        <a:pt x="668" y="585"/>
                        <a:pt x="671" y="578"/>
                      </a:cubicBezTo>
                      <a:cubicBezTo>
                        <a:pt x="682" y="569"/>
                        <a:pt x="684" y="556"/>
                        <a:pt x="682" y="547"/>
                      </a:cubicBezTo>
                      <a:cubicBezTo>
                        <a:pt x="682" y="546"/>
                        <a:pt x="681" y="545"/>
                        <a:pt x="681" y="544"/>
                      </a:cubicBezTo>
                      <a:cubicBezTo>
                        <a:pt x="685" y="539"/>
                        <a:pt x="688" y="533"/>
                        <a:pt x="686" y="526"/>
                      </a:cubicBezTo>
                      <a:cubicBezTo>
                        <a:pt x="686" y="525"/>
                        <a:pt x="686" y="523"/>
                        <a:pt x="686" y="521"/>
                      </a:cubicBezTo>
                      <a:cubicBezTo>
                        <a:pt x="686" y="514"/>
                        <a:pt x="686" y="505"/>
                        <a:pt x="685" y="496"/>
                      </a:cubicBezTo>
                      <a:cubicBezTo>
                        <a:pt x="688" y="495"/>
                        <a:pt x="692" y="493"/>
                        <a:pt x="695" y="492"/>
                      </a:cubicBezTo>
                      <a:cubicBezTo>
                        <a:pt x="708" y="486"/>
                        <a:pt x="723" y="480"/>
                        <a:pt x="726" y="465"/>
                      </a:cubicBezTo>
                      <a:cubicBezTo>
                        <a:pt x="729" y="447"/>
                        <a:pt x="722" y="431"/>
                        <a:pt x="721" y="43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FF0000"/>
                    </a:solidFill>
                    <a:latin typeface="Calibri" panose="020F0502020204030204"/>
                  </a:endParaRPr>
                </a:p>
              </p:txBody>
            </p:sp>
            <p:sp>
              <p:nvSpPr>
                <p:cNvPr id="209" name="Freeform 42">
                  <a:extLst>
                    <a:ext uri="{FF2B5EF4-FFF2-40B4-BE49-F238E27FC236}">
                      <a16:creationId xmlns:a16="http://schemas.microsoft.com/office/drawing/2014/main" id="{1A6040B6-D9BF-F6E4-DC0E-FA00732FCE07}"/>
                    </a:ext>
                  </a:extLst>
                </p:cNvPr>
                <p:cNvSpPr>
                  <a:spLocks noEditPoints="1"/>
                </p:cNvSpPr>
                <p:nvPr/>
              </p:nvSpPr>
              <p:spPr bwMode="auto">
                <a:xfrm>
                  <a:off x="5905500" y="4797425"/>
                  <a:ext cx="352426" cy="219074"/>
                </a:xfrm>
                <a:custGeom>
                  <a:avLst/>
                  <a:gdLst>
                    <a:gd name="T0" fmla="*/ 192 w 515"/>
                    <a:gd name="T1" fmla="*/ 163 h 322"/>
                    <a:gd name="T2" fmla="*/ 161 w 515"/>
                    <a:gd name="T3" fmla="*/ 193 h 322"/>
                    <a:gd name="T4" fmla="*/ 130 w 515"/>
                    <a:gd name="T5" fmla="*/ 161 h 322"/>
                    <a:gd name="T6" fmla="*/ 140 w 515"/>
                    <a:gd name="T7" fmla="*/ 138 h 322"/>
                    <a:gd name="T8" fmla="*/ 159 w 515"/>
                    <a:gd name="T9" fmla="*/ 130 h 322"/>
                    <a:gd name="T10" fmla="*/ 160 w 515"/>
                    <a:gd name="T11" fmla="*/ 130 h 322"/>
                    <a:gd name="T12" fmla="*/ 193 w 515"/>
                    <a:gd name="T13" fmla="*/ 144 h 322"/>
                    <a:gd name="T14" fmla="*/ 192 w 515"/>
                    <a:gd name="T15" fmla="*/ 161 h 322"/>
                    <a:gd name="T16" fmla="*/ 192 w 515"/>
                    <a:gd name="T17" fmla="*/ 163 h 322"/>
                    <a:gd name="T18" fmla="*/ 322 w 515"/>
                    <a:gd name="T19" fmla="*/ 160 h 322"/>
                    <a:gd name="T20" fmla="*/ 353 w 515"/>
                    <a:gd name="T21" fmla="*/ 130 h 322"/>
                    <a:gd name="T22" fmla="*/ 385 w 515"/>
                    <a:gd name="T23" fmla="*/ 161 h 322"/>
                    <a:gd name="T24" fmla="*/ 353 w 515"/>
                    <a:gd name="T25" fmla="*/ 193 h 322"/>
                    <a:gd name="T26" fmla="*/ 321 w 515"/>
                    <a:gd name="T27" fmla="*/ 179 h 322"/>
                    <a:gd name="T28" fmla="*/ 322 w 515"/>
                    <a:gd name="T29" fmla="*/ 161 h 322"/>
                    <a:gd name="T30" fmla="*/ 322 w 515"/>
                    <a:gd name="T31" fmla="*/ 160 h 322"/>
                    <a:gd name="T32" fmla="*/ 353 w 515"/>
                    <a:gd name="T33" fmla="*/ 287 h 322"/>
                    <a:gd name="T34" fmla="*/ 284 w 515"/>
                    <a:gd name="T35" fmla="*/ 265 h 322"/>
                    <a:gd name="T36" fmla="*/ 312 w 515"/>
                    <a:gd name="T37" fmla="*/ 218 h 322"/>
                    <a:gd name="T38" fmla="*/ 353 w 515"/>
                    <a:gd name="T39" fmla="*/ 228 h 322"/>
                    <a:gd name="T40" fmla="*/ 421 w 515"/>
                    <a:gd name="T41" fmla="*/ 161 h 322"/>
                    <a:gd name="T42" fmla="*/ 353 w 515"/>
                    <a:gd name="T43" fmla="*/ 94 h 322"/>
                    <a:gd name="T44" fmla="*/ 286 w 515"/>
                    <a:gd name="T45" fmla="*/ 161 h 322"/>
                    <a:gd name="T46" fmla="*/ 286 w 515"/>
                    <a:gd name="T47" fmla="*/ 163 h 322"/>
                    <a:gd name="T48" fmla="*/ 285 w 515"/>
                    <a:gd name="T49" fmla="*/ 179 h 322"/>
                    <a:gd name="T50" fmla="*/ 285 w 515"/>
                    <a:gd name="T51" fmla="*/ 182 h 322"/>
                    <a:gd name="T52" fmla="*/ 161 w 515"/>
                    <a:gd name="T53" fmla="*/ 287 h 322"/>
                    <a:gd name="T54" fmla="*/ 36 w 515"/>
                    <a:gd name="T55" fmla="*/ 161 h 322"/>
                    <a:gd name="T56" fmla="*/ 161 w 515"/>
                    <a:gd name="T57" fmla="*/ 36 h 322"/>
                    <a:gd name="T58" fmla="*/ 229 w 515"/>
                    <a:gd name="T59" fmla="*/ 60 h 322"/>
                    <a:gd name="T60" fmla="*/ 202 w 515"/>
                    <a:gd name="T61" fmla="*/ 107 h 322"/>
                    <a:gd name="T62" fmla="*/ 162 w 515"/>
                    <a:gd name="T63" fmla="*/ 94 h 322"/>
                    <a:gd name="T64" fmla="*/ 115 w 515"/>
                    <a:gd name="T65" fmla="*/ 112 h 322"/>
                    <a:gd name="T66" fmla="*/ 94 w 515"/>
                    <a:gd name="T67" fmla="*/ 161 h 322"/>
                    <a:gd name="T68" fmla="*/ 161 w 515"/>
                    <a:gd name="T69" fmla="*/ 228 h 322"/>
                    <a:gd name="T70" fmla="*/ 228 w 515"/>
                    <a:gd name="T71" fmla="*/ 161 h 322"/>
                    <a:gd name="T72" fmla="*/ 228 w 515"/>
                    <a:gd name="T73" fmla="*/ 160 h 322"/>
                    <a:gd name="T74" fmla="*/ 230 w 515"/>
                    <a:gd name="T75" fmla="*/ 142 h 322"/>
                    <a:gd name="T76" fmla="*/ 230 w 515"/>
                    <a:gd name="T77" fmla="*/ 139 h 322"/>
                    <a:gd name="T78" fmla="*/ 267 w 515"/>
                    <a:gd name="T79" fmla="*/ 71 h 322"/>
                    <a:gd name="T80" fmla="*/ 267 w 515"/>
                    <a:gd name="T81" fmla="*/ 71 h 322"/>
                    <a:gd name="T82" fmla="*/ 267 w 515"/>
                    <a:gd name="T83" fmla="*/ 71 h 322"/>
                    <a:gd name="T84" fmla="*/ 353 w 515"/>
                    <a:gd name="T85" fmla="*/ 36 h 322"/>
                    <a:gd name="T86" fmla="*/ 479 w 515"/>
                    <a:gd name="T87" fmla="*/ 161 h 322"/>
                    <a:gd name="T88" fmla="*/ 353 w 515"/>
                    <a:gd name="T89" fmla="*/ 287 h 322"/>
                    <a:gd name="T90" fmla="*/ 353 w 515"/>
                    <a:gd name="T91" fmla="*/ 0 h 322"/>
                    <a:gd name="T92" fmla="*/ 254 w 515"/>
                    <a:gd name="T93" fmla="*/ 34 h 322"/>
                    <a:gd name="T94" fmla="*/ 161 w 515"/>
                    <a:gd name="T95" fmla="*/ 0 h 322"/>
                    <a:gd name="T96" fmla="*/ 0 w 515"/>
                    <a:gd name="T97" fmla="*/ 161 h 322"/>
                    <a:gd name="T98" fmla="*/ 161 w 515"/>
                    <a:gd name="T99" fmla="*/ 322 h 322"/>
                    <a:gd name="T100" fmla="*/ 258 w 515"/>
                    <a:gd name="T101" fmla="*/ 290 h 322"/>
                    <a:gd name="T102" fmla="*/ 259 w 515"/>
                    <a:gd name="T103" fmla="*/ 291 h 322"/>
                    <a:gd name="T104" fmla="*/ 353 w 515"/>
                    <a:gd name="T105" fmla="*/ 322 h 322"/>
                    <a:gd name="T106" fmla="*/ 515 w 515"/>
                    <a:gd name="T107" fmla="*/ 161 h 322"/>
                    <a:gd name="T108" fmla="*/ 353 w 515"/>
                    <a:gd name="T109"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15" h="322">
                      <a:moveTo>
                        <a:pt x="192" y="163"/>
                      </a:moveTo>
                      <a:cubicBezTo>
                        <a:pt x="192" y="179"/>
                        <a:pt x="178" y="193"/>
                        <a:pt x="161" y="193"/>
                      </a:cubicBezTo>
                      <a:cubicBezTo>
                        <a:pt x="144" y="193"/>
                        <a:pt x="130" y="179"/>
                        <a:pt x="130" y="161"/>
                      </a:cubicBezTo>
                      <a:cubicBezTo>
                        <a:pt x="130" y="152"/>
                        <a:pt x="134" y="144"/>
                        <a:pt x="140" y="138"/>
                      </a:cubicBezTo>
                      <a:cubicBezTo>
                        <a:pt x="145" y="133"/>
                        <a:pt x="152" y="130"/>
                        <a:pt x="159" y="130"/>
                      </a:cubicBezTo>
                      <a:cubicBezTo>
                        <a:pt x="159" y="130"/>
                        <a:pt x="160" y="130"/>
                        <a:pt x="160" y="130"/>
                      </a:cubicBezTo>
                      <a:cubicBezTo>
                        <a:pt x="173" y="131"/>
                        <a:pt x="185" y="138"/>
                        <a:pt x="193" y="144"/>
                      </a:cubicBezTo>
                      <a:cubicBezTo>
                        <a:pt x="193" y="150"/>
                        <a:pt x="192" y="155"/>
                        <a:pt x="192" y="161"/>
                      </a:cubicBezTo>
                      <a:cubicBezTo>
                        <a:pt x="192" y="162"/>
                        <a:pt x="192" y="162"/>
                        <a:pt x="192" y="163"/>
                      </a:cubicBezTo>
                      <a:close/>
                      <a:moveTo>
                        <a:pt x="322" y="160"/>
                      </a:moveTo>
                      <a:cubicBezTo>
                        <a:pt x="323" y="143"/>
                        <a:pt x="337" y="130"/>
                        <a:pt x="353" y="130"/>
                      </a:cubicBezTo>
                      <a:cubicBezTo>
                        <a:pt x="371" y="130"/>
                        <a:pt x="385" y="144"/>
                        <a:pt x="385" y="161"/>
                      </a:cubicBezTo>
                      <a:cubicBezTo>
                        <a:pt x="385" y="179"/>
                        <a:pt x="371" y="193"/>
                        <a:pt x="353" y="193"/>
                      </a:cubicBezTo>
                      <a:cubicBezTo>
                        <a:pt x="344" y="193"/>
                        <a:pt x="328" y="188"/>
                        <a:pt x="321" y="179"/>
                      </a:cubicBezTo>
                      <a:cubicBezTo>
                        <a:pt x="322" y="173"/>
                        <a:pt x="322" y="167"/>
                        <a:pt x="322" y="161"/>
                      </a:cubicBezTo>
                      <a:cubicBezTo>
                        <a:pt x="322" y="161"/>
                        <a:pt x="322" y="160"/>
                        <a:pt x="322" y="160"/>
                      </a:cubicBezTo>
                      <a:close/>
                      <a:moveTo>
                        <a:pt x="353" y="287"/>
                      </a:moveTo>
                      <a:cubicBezTo>
                        <a:pt x="329" y="287"/>
                        <a:pt x="305" y="279"/>
                        <a:pt x="284" y="265"/>
                      </a:cubicBezTo>
                      <a:cubicBezTo>
                        <a:pt x="296" y="251"/>
                        <a:pt x="306" y="235"/>
                        <a:pt x="312" y="218"/>
                      </a:cubicBezTo>
                      <a:cubicBezTo>
                        <a:pt x="327" y="226"/>
                        <a:pt x="343" y="228"/>
                        <a:pt x="353" y="228"/>
                      </a:cubicBezTo>
                      <a:cubicBezTo>
                        <a:pt x="390" y="228"/>
                        <a:pt x="421" y="198"/>
                        <a:pt x="421" y="161"/>
                      </a:cubicBezTo>
                      <a:cubicBezTo>
                        <a:pt x="421" y="124"/>
                        <a:pt x="390" y="94"/>
                        <a:pt x="353" y="94"/>
                      </a:cubicBezTo>
                      <a:cubicBezTo>
                        <a:pt x="316" y="94"/>
                        <a:pt x="286" y="124"/>
                        <a:pt x="286" y="161"/>
                      </a:cubicBezTo>
                      <a:cubicBezTo>
                        <a:pt x="286" y="162"/>
                        <a:pt x="286" y="163"/>
                        <a:pt x="286" y="163"/>
                      </a:cubicBezTo>
                      <a:cubicBezTo>
                        <a:pt x="286" y="169"/>
                        <a:pt x="286" y="174"/>
                        <a:pt x="285" y="179"/>
                      </a:cubicBezTo>
                      <a:cubicBezTo>
                        <a:pt x="285" y="180"/>
                        <a:pt x="285" y="181"/>
                        <a:pt x="285" y="182"/>
                      </a:cubicBezTo>
                      <a:cubicBezTo>
                        <a:pt x="275" y="241"/>
                        <a:pt x="223" y="287"/>
                        <a:pt x="161" y="287"/>
                      </a:cubicBezTo>
                      <a:cubicBezTo>
                        <a:pt x="92" y="287"/>
                        <a:pt x="36" y="230"/>
                        <a:pt x="36" y="161"/>
                      </a:cubicBezTo>
                      <a:cubicBezTo>
                        <a:pt x="36" y="92"/>
                        <a:pt x="92" y="36"/>
                        <a:pt x="161" y="36"/>
                      </a:cubicBezTo>
                      <a:cubicBezTo>
                        <a:pt x="182" y="36"/>
                        <a:pt x="210" y="47"/>
                        <a:pt x="229" y="60"/>
                      </a:cubicBezTo>
                      <a:cubicBezTo>
                        <a:pt x="217" y="74"/>
                        <a:pt x="208" y="89"/>
                        <a:pt x="202" y="107"/>
                      </a:cubicBezTo>
                      <a:cubicBezTo>
                        <a:pt x="190" y="100"/>
                        <a:pt x="176" y="95"/>
                        <a:pt x="162" y="94"/>
                      </a:cubicBezTo>
                      <a:cubicBezTo>
                        <a:pt x="145" y="93"/>
                        <a:pt x="128" y="100"/>
                        <a:pt x="115" y="112"/>
                      </a:cubicBezTo>
                      <a:cubicBezTo>
                        <a:pt x="102" y="125"/>
                        <a:pt x="94" y="143"/>
                        <a:pt x="94" y="161"/>
                      </a:cubicBezTo>
                      <a:cubicBezTo>
                        <a:pt x="94" y="198"/>
                        <a:pt x="124" y="228"/>
                        <a:pt x="161" y="228"/>
                      </a:cubicBezTo>
                      <a:cubicBezTo>
                        <a:pt x="198" y="228"/>
                        <a:pt x="228" y="198"/>
                        <a:pt x="228" y="161"/>
                      </a:cubicBezTo>
                      <a:cubicBezTo>
                        <a:pt x="228" y="161"/>
                        <a:pt x="228" y="160"/>
                        <a:pt x="228" y="160"/>
                      </a:cubicBezTo>
                      <a:cubicBezTo>
                        <a:pt x="228" y="154"/>
                        <a:pt x="229" y="148"/>
                        <a:pt x="230" y="142"/>
                      </a:cubicBezTo>
                      <a:cubicBezTo>
                        <a:pt x="230" y="141"/>
                        <a:pt x="230" y="140"/>
                        <a:pt x="230" y="139"/>
                      </a:cubicBezTo>
                      <a:cubicBezTo>
                        <a:pt x="235" y="112"/>
                        <a:pt x="248" y="89"/>
                        <a:pt x="267" y="71"/>
                      </a:cubicBezTo>
                      <a:cubicBezTo>
                        <a:pt x="267" y="71"/>
                        <a:pt x="267" y="71"/>
                        <a:pt x="267" y="71"/>
                      </a:cubicBezTo>
                      <a:cubicBezTo>
                        <a:pt x="267" y="71"/>
                        <a:pt x="267" y="71"/>
                        <a:pt x="267" y="71"/>
                      </a:cubicBezTo>
                      <a:cubicBezTo>
                        <a:pt x="290" y="49"/>
                        <a:pt x="320" y="36"/>
                        <a:pt x="353" y="36"/>
                      </a:cubicBezTo>
                      <a:cubicBezTo>
                        <a:pt x="423" y="36"/>
                        <a:pt x="479" y="92"/>
                        <a:pt x="479" y="161"/>
                      </a:cubicBezTo>
                      <a:cubicBezTo>
                        <a:pt x="479" y="230"/>
                        <a:pt x="423" y="287"/>
                        <a:pt x="353" y="287"/>
                      </a:cubicBezTo>
                      <a:close/>
                      <a:moveTo>
                        <a:pt x="353" y="0"/>
                      </a:moveTo>
                      <a:cubicBezTo>
                        <a:pt x="316" y="0"/>
                        <a:pt x="282" y="13"/>
                        <a:pt x="254" y="34"/>
                      </a:cubicBezTo>
                      <a:cubicBezTo>
                        <a:pt x="231" y="16"/>
                        <a:pt x="193" y="0"/>
                        <a:pt x="161" y="0"/>
                      </a:cubicBezTo>
                      <a:cubicBezTo>
                        <a:pt x="72" y="0"/>
                        <a:pt x="0" y="72"/>
                        <a:pt x="0" y="161"/>
                      </a:cubicBezTo>
                      <a:cubicBezTo>
                        <a:pt x="0" y="250"/>
                        <a:pt x="72" y="322"/>
                        <a:pt x="161" y="322"/>
                      </a:cubicBezTo>
                      <a:cubicBezTo>
                        <a:pt x="197" y="322"/>
                        <a:pt x="231" y="310"/>
                        <a:pt x="258" y="290"/>
                      </a:cubicBezTo>
                      <a:cubicBezTo>
                        <a:pt x="258" y="290"/>
                        <a:pt x="259" y="291"/>
                        <a:pt x="259" y="291"/>
                      </a:cubicBezTo>
                      <a:cubicBezTo>
                        <a:pt x="287" y="312"/>
                        <a:pt x="320" y="322"/>
                        <a:pt x="353" y="322"/>
                      </a:cubicBezTo>
                      <a:cubicBezTo>
                        <a:pt x="442" y="322"/>
                        <a:pt x="515" y="250"/>
                        <a:pt x="515" y="161"/>
                      </a:cubicBezTo>
                      <a:cubicBezTo>
                        <a:pt x="515" y="72"/>
                        <a:pt x="442" y="0"/>
                        <a:pt x="35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FF0000"/>
                    </a:solidFill>
                    <a:latin typeface="Calibri" panose="020F0502020204030204"/>
                  </a:endParaRPr>
                </a:p>
              </p:txBody>
            </p:sp>
          </p:grpSp>
        </p:grpSp>
        <p:grpSp>
          <p:nvGrpSpPr>
            <p:cNvPr id="149" name="Group 148">
              <a:extLst>
                <a:ext uri="{FF2B5EF4-FFF2-40B4-BE49-F238E27FC236}">
                  <a16:creationId xmlns:a16="http://schemas.microsoft.com/office/drawing/2014/main" id="{24C79D31-89A5-C63D-4FBA-BB62326D2F46}"/>
                </a:ext>
              </a:extLst>
            </p:cNvPr>
            <p:cNvGrpSpPr/>
            <p:nvPr/>
          </p:nvGrpSpPr>
          <p:grpSpPr>
            <a:xfrm>
              <a:off x="1915174" y="4746978"/>
              <a:ext cx="2475577" cy="544831"/>
              <a:chOff x="1493934" y="4376668"/>
              <a:chExt cx="2475577" cy="544831"/>
            </a:xfrm>
          </p:grpSpPr>
          <p:sp>
            <p:nvSpPr>
              <p:cNvPr id="44" name="Rectangle: Rounded Corners 43">
                <a:extLst>
                  <a:ext uri="{FF2B5EF4-FFF2-40B4-BE49-F238E27FC236}">
                    <a16:creationId xmlns:a16="http://schemas.microsoft.com/office/drawing/2014/main" id="{8CCCB366-FDF2-B6E0-3B6A-7104C1C7626D}"/>
                  </a:ext>
                </a:extLst>
              </p:cNvPr>
              <p:cNvSpPr/>
              <p:nvPr/>
            </p:nvSpPr>
            <p:spPr>
              <a:xfrm>
                <a:off x="3512311" y="4376668"/>
                <a:ext cx="457200" cy="457200"/>
              </a:xfrm>
              <a:prstGeom prst="roundRect">
                <a:avLst/>
              </a:prstGeom>
              <a:solidFill>
                <a:schemeClr val="accent1"/>
              </a:solidFill>
              <a:ln w="0" cap="flat">
                <a:noFill/>
                <a:prstDash val="solid"/>
                <a:miter/>
              </a:ln>
            </p:spPr>
            <p:txBody>
              <a:bodyPr rtlCol="0" anchor="ctr"/>
              <a:lstStyle/>
              <a:p>
                <a:pPr algn="r" defTabSz="342900" rtl="1"/>
                <a:endParaRPr lang="en-US" sz="1350">
                  <a:solidFill>
                    <a:prstClr val="black"/>
                  </a:solidFill>
                  <a:latin typeface="Calibri" panose="020F0502020204030204"/>
                </a:endParaRPr>
              </a:p>
            </p:txBody>
          </p:sp>
          <p:sp>
            <p:nvSpPr>
              <p:cNvPr id="18" name="مربع نص 17">
                <a:extLst>
                  <a:ext uri="{FF2B5EF4-FFF2-40B4-BE49-F238E27FC236}">
                    <a16:creationId xmlns:a16="http://schemas.microsoft.com/office/drawing/2014/main" id="{3A743CF5-39EB-24A8-4615-963ED8F6739B}"/>
                  </a:ext>
                </a:extLst>
              </p:cNvPr>
              <p:cNvSpPr txBox="1"/>
              <p:nvPr/>
            </p:nvSpPr>
            <p:spPr>
              <a:xfrm>
                <a:off x="1493934" y="4376668"/>
                <a:ext cx="2011680" cy="544831"/>
              </a:xfrm>
              <a:prstGeom prst="roundRect">
                <a:avLst/>
              </a:prstGeom>
              <a:solidFill>
                <a:srgbClr val="D6DCE5">
                  <a:alpha val="60000"/>
                </a:srgbClr>
              </a:solidFill>
            </p:spPr>
            <p:txBody>
              <a:bodyPr wrap="square" rtlCol="1">
                <a:spAutoFit/>
              </a:bodyPr>
              <a:lstStyle>
                <a:defPPr>
                  <a:defRPr lang="ar-SA"/>
                </a:defPPr>
                <a:lvl1pPr defTabSz="228594">
                  <a:defRPr sz="2400" b="1">
                    <a:solidFill>
                      <a:srgbClr val="173863"/>
                    </a:solidFill>
                    <a:latin typeface="Sakkal Majalla" panose="02000000000000000000" pitchFamily="2" charset="-78"/>
                    <a:cs typeface="Sakkal Majalla" panose="02000000000000000000" pitchFamily="2" charset="-78"/>
                  </a:defRPr>
                </a:lvl1pPr>
              </a:lstStyle>
              <a:p>
                <a:pPr algn="r" defTabSz="171446" rtl="1"/>
                <a:r>
                  <a:rPr lang="ar-SA" sz="1800"/>
                  <a:t>الموثوقية</a:t>
                </a:r>
                <a:endParaRPr lang="en-US" sz="1800" dirty="0"/>
              </a:p>
            </p:txBody>
          </p:sp>
          <p:grpSp>
            <p:nvGrpSpPr>
              <p:cNvPr id="210" name="Police7" descr="{&quot;Key&quot;:&quot;POWER_USER_SHAPE_ICON&quot;,&quot;Value&quot;:&quot;POWER_USER_SHAPE_ICON_STYLE_1&quot;}">
                <a:extLst>
                  <a:ext uri="{FF2B5EF4-FFF2-40B4-BE49-F238E27FC236}">
                    <a16:creationId xmlns:a16="http://schemas.microsoft.com/office/drawing/2014/main" id="{C52A3700-61BA-A682-18C1-5EF6104D1AC9}"/>
                  </a:ext>
                </a:extLst>
              </p:cNvPr>
              <p:cNvGrpSpPr>
                <a:grpSpLocks noChangeAspect="1"/>
              </p:cNvGrpSpPr>
              <p:nvPr/>
            </p:nvGrpSpPr>
            <p:grpSpPr>
              <a:xfrm>
                <a:off x="3596911" y="4456384"/>
                <a:ext cx="288000" cy="297768"/>
                <a:chOff x="8123239" y="2620963"/>
                <a:chExt cx="468312" cy="484189"/>
              </a:xfrm>
              <a:solidFill>
                <a:schemeClr val="bg1"/>
              </a:solidFill>
            </p:grpSpPr>
            <p:sp>
              <p:nvSpPr>
                <p:cNvPr id="211" name="Rectangle 540">
                  <a:extLst>
                    <a:ext uri="{FF2B5EF4-FFF2-40B4-BE49-F238E27FC236}">
                      <a16:creationId xmlns:a16="http://schemas.microsoft.com/office/drawing/2014/main" id="{FD3FDDC1-383A-7FF7-B3C7-40007871F980}"/>
                    </a:ext>
                  </a:extLst>
                </p:cNvPr>
                <p:cNvSpPr>
                  <a:spLocks noChangeArrowheads="1"/>
                </p:cNvSpPr>
                <p:nvPr/>
              </p:nvSpPr>
              <p:spPr bwMode="auto">
                <a:xfrm>
                  <a:off x="8401050" y="2897187"/>
                  <a:ext cx="12700" cy="33338"/>
                </a:xfrm>
                <a:prstGeom prst="rect">
                  <a:avLst/>
                </a:prstGeom>
                <a:grpFill/>
                <a:ln w="6350">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212" name="Freeform 541">
                  <a:extLst>
                    <a:ext uri="{FF2B5EF4-FFF2-40B4-BE49-F238E27FC236}">
                      <a16:creationId xmlns:a16="http://schemas.microsoft.com/office/drawing/2014/main" id="{E0F54942-90C2-53A4-03BC-F65C3C174FA2}"/>
                    </a:ext>
                  </a:extLst>
                </p:cNvPr>
                <p:cNvSpPr>
                  <a:spLocks/>
                </p:cNvSpPr>
                <p:nvPr/>
              </p:nvSpPr>
              <p:spPr bwMode="auto">
                <a:xfrm>
                  <a:off x="8435975" y="2955927"/>
                  <a:ext cx="155576" cy="147638"/>
                </a:xfrm>
                <a:custGeom>
                  <a:avLst/>
                  <a:gdLst>
                    <a:gd name="T0" fmla="*/ 192 w 192"/>
                    <a:gd name="T1" fmla="*/ 183 h 183"/>
                    <a:gd name="T2" fmla="*/ 175 w 192"/>
                    <a:gd name="T3" fmla="*/ 183 h 183"/>
                    <a:gd name="T4" fmla="*/ 175 w 192"/>
                    <a:gd name="T5" fmla="*/ 144 h 183"/>
                    <a:gd name="T6" fmla="*/ 104 w 192"/>
                    <a:gd name="T7" fmla="*/ 47 h 183"/>
                    <a:gd name="T8" fmla="*/ 0 w 192"/>
                    <a:gd name="T9" fmla="*/ 16 h 183"/>
                    <a:gd name="T10" fmla="*/ 5 w 192"/>
                    <a:gd name="T11" fmla="*/ 0 h 183"/>
                    <a:gd name="T12" fmla="*/ 109 w 192"/>
                    <a:gd name="T13" fmla="*/ 32 h 183"/>
                    <a:gd name="T14" fmla="*/ 192 w 192"/>
                    <a:gd name="T15" fmla="*/ 144 h 183"/>
                    <a:gd name="T16" fmla="*/ 192 w 192"/>
                    <a:gd name="T1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83">
                      <a:moveTo>
                        <a:pt x="192" y="183"/>
                      </a:moveTo>
                      <a:lnTo>
                        <a:pt x="175" y="183"/>
                      </a:lnTo>
                      <a:lnTo>
                        <a:pt x="175" y="144"/>
                      </a:lnTo>
                      <a:cubicBezTo>
                        <a:pt x="175" y="99"/>
                        <a:pt x="146" y="60"/>
                        <a:pt x="104" y="47"/>
                      </a:cubicBezTo>
                      <a:lnTo>
                        <a:pt x="0" y="16"/>
                      </a:lnTo>
                      <a:lnTo>
                        <a:pt x="5" y="0"/>
                      </a:lnTo>
                      <a:lnTo>
                        <a:pt x="109" y="32"/>
                      </a:lnTo>
                      <a:cubicBezTo>
                        <a:pt x="158" y="47"/>
                        <a:pt x="192" y="92"/>
                        <a:pt x="192" y="144"/>
                      </a:cubicBezTo>
                      <a:lnTo>
                        <a:pt x="192" y="183"/>
                      </a:ln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213" name="Rectangle 542">
                  <a:extLst>
                    <a:ext uri="{FF2B5EF4-FFF2-40B4-BE49-F238E27FC236}">
                      <a16:creationId xmlns:a16="http://schemas.microsoft.com/office/drawing/2014/main" id="{39F5F01C-576C-B667-A45D-14B5337477B4}"/>
                    </a:ext>
                  </a:extLst>
                </p:cNvPr>
                <p:cNvSpPr>
                  <a:spLocks noChangeArrowheads="1"/>
                </p:cNvSpPr>
                <p:nvPr/>
              </p:nvSpPr>
              <p:spPr bwMode="auto">
                <a:xfrm>
                  <a:off x="8299451" y="2897189"/>
                  <a:ext cx="14288" cy="38100"/>
                </a:xfrm>
                <a:prstGeom prst="rect">
                  <a:avLst/>
                </a:prstGeom>
                <a:grpFill/>
                <a:ln w="6350">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214" name="Freeform 543">
                  <a:extLst>
                    <a:ext uri="{FF2B5EF4-FFF2-40B4-BE49-F238E27FC236}">
                      <a16:creationId xmlns:a16="http://schemas.microsoft.com/office/drawing/2014/main" id="{B910782B-2A1A-EDA1-6B31-7A080F1DF13B}"/>
                    </a:ext>
                  </a:extLst>
                </p:cNvPr>
                <p:cNvSpPr>
                  <a:spLocks/>
                </p:cNvSpPr>
                <p:nvPr/>
              </p:nvSpPr>
              <p:spPr bwMode="auto">
                <a:xfrm>
                  <a:off x="8123239" y="2955925"/>
                  <a:ext cx="153988" cy="147638"/>
                </a:xfrm>
                <a:custGeom>
                  <a:avLst/>
                  <a:gdLst>
                    <a:gd name="T0" fmla="*/ 16 w 191"/>
                    <a:gd name="T1" fmla="*/ 183 h 183"/>
                    <a:gd name="T2" fmla="*/ 0 w 191"/>
                    <a:gd name="T3" fmla="*/ 183 h 183"/>
                    <a:gd name="T4" fmla="*/ 0 w 191"/>
                    <a:gd name="T5" fmla="*/ 144 h 183"/>
                    <a:gd name="T6" fmla="*/ 83 w 191"/>
                    <a:gd name="T7" fmla="*/ 32 h 183"/>
                    <a:gd name="T8" fmla="*/ 186 w 191"/>
                    <a:gd name="T9" fmla="*/ 0 h 183"/>
                    <a:gd name="T10" fmla="*/ 191 w 191"/>
                    <a:gd name="T11" fmla="*/ 16 h 183"/>
                    <a:gd name="T12" fmla="*/ 88 w 191"/>
                    <a:gd name="T13" fmla="*/ 47 h 183"/>
                    <a:gd name="T14" fmla="*/ 16 w 191"/>
                    <a:gd name="T15" fmla="*/ 144 h 183"/>
                    <a:gd name="T16" fmla="*/ 16 w 191"/>
                    <a:gd name="T1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1" h="183">
                      <a:moveTo>
                        <a:pt x="16" y="183"/>
                      </a:moveTo>
                      <a:lnTo>
                        <a:pt x="0" y="183"/>
                      </a:lnTo>
                      <a:lnTo>
                        <a:pt x="0" y="144"/>
                      </a:lnTo>
                      <a:cubicBezTo>
                        <a:pt x="0" y="92"/>
                        <a:pt x="33" y="47"/>
                        <a:pt x="83" y="32"/>
                      </a:cubicBezTo>
                      <a:lnTo>
                        <a:pt x="186" y="0"/>
                      </a:lnTo>
                      <a:lnTo>
                        <a:pt x="191" y="16"/>
                      </a:lnTo>
                      <a:lnTo>
                        <a:pt x="88" y="47"/>
                      </a:lnTo>
                      <a:cubicBezTo>
                        <a:pt x="45" y="60"/>
                        <a:pt x="16" y="99"/>
                        <a:pt x="16" y="144"/>
                      </a:cubicBezTo>
                      <a:lnTo>
                        <a:pt x="16" y="183"/>
                      </a:ln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215" name="Freeform 544">
                  <a:extLst>
                    <a:ext uri="{FF2B5EF4-FFF2-40B4-BE49-F238E27FC236}">
                      <a16:creationId xmlns:a16="http://schemas.microsoft.com/office/drawing/2014/main" id="{7ABB1ED6-A434-7040-0086-075359A3C767}"/>
                    </a:ext>
                  </a:extLst>
                </p:cNvPr>
                <p:cNvSpPr>
                  <a:spLocks/>
                </p:cNvSpPr>
                <p:nvPr/>
              </p:nvSpPr>
              <p:spPr bwMode="auto">
                <a:xfrm>
                  <a:off x="8261350" y="2760663"/>
                  <a:ext cx="190501" cy="169863"/>
                </a:xfrm>
                <a:custGeom>
                  <a:avLst/>
                  <a:gdLst>
                    <a:gd name="T0" fmla="*/ 118 w 236"/>
                    <a:gd name="T1" fmla="*/ 211 h 211"/>
                    <a:gd name="T2" fmla="*/ 77 w 236"/>
                    <a:gd name="T3" fmla="*/ 199 h 211"/>
                    <a:gd name="T4" fmla="*/ 0 w 236"/>
                    <a:gd name="T5" fmla="*/ 102 h 211"/>
                    <a:gd name="T6" fmla="*/ 0 w 236"/>
                    <a:gd name="T7" fmla="*/ 0 h 211"/>
                    <a:gd name="T8" fmla="*/ 17 w 236"/>
                    <a:gd name="T9" fmla="*/ 0 h 211"/>
                    <a:gd name="T10" fmla="*/ 17 w 236"/>
                    <a:gd name="T11" fmla="*/ 102 h 211"/>
                    <a:gd name="T12" fmla="*/ 86 w 236"/>
                    <a:gd name="T13" fmla="*/ 185 h 211"/>
                    <a:gd name="T14" fmla="*/ 151 w 236"/>
                    <a:gd name="T15" fmla="*/ 185 h 211"/>
                    <a:gd name="T16" fmla="*/ 220 w 236"/>
                    <a:gd name="T17" fmla="*/ 102 h 211"/>
                    <a:gd name="T18" fmla="*/ 220 w 236"/>
                    <a:gd name="T19" fmla="*/ 2 h 211"/>
                    <a:gd name="T20" fmla="*/ 236 w 236"/>
                    <a:gd name="T21" fmla="*/ 2 h 211"/>
                    <a:gd name="T22" fmla="*/ 236 w 236"/>
                    <a:gd name="T23" fmla="*/ 102 h 211"/>
                    <a:gd name="T24" fmla="*/ 160 w 236"/>
                    <a:gd name="T25" fmla="*/ 199 h 211"/>
                    <a:gd name="T26" fmla="*/ 118 w 236"/>
                    <a:gd name="T27"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211">
                      <a:moveTo>
                        <a:pt x="118" y="211"/>
                      </a:moveTo>
                      <a:cubicBezTo>
                        <a:pt x="104" y="211"/>
                        <a:pt x="90" y="207"/>
                        <a:pt x="77" y="199"/>
                      </a:cubicBezTo>
                      <a:cubicBezTo>
                        <a:pt x="42" y="177"/>
                        <a:pt x="0" y="142"/>
                        <a:pt x="0" y="102"/>
                      </a:cubicBezTo>
                      <a:lnTo>
                        <a:pt x="0" y="0"/>
                      </a:lnTo>
                      <a:lnTo>
                        <a:pt x="17" y="0"/>
                      </a:lnTo>
                      <a:lnTo>
                        <a:pt x="17" y="102"/>
                      </a:lnTo>
                      <a:cubicBezTo>
                        <a:pt x="17" y="137"/>
                        <a:pt x="60" y="169"/>
                        <a:pt x="86" y="185"/>
                      </a:cubicBezTo>
                      <a:cubicBezTo>
                        <a:pt x="106" y="197"/>
                        <a:pt x="131" y="197"/>
                        <a:pt x="151" y="185"/>
                      </a:cubicBezTo>
                      <a:cubicBezTo>
                        <a:pt x="177" y="169"/>
                        <a:pt x="220" y="137"/>
                        <a:pt x="220" y="102"/>
                      </a:cubicBezTo>
                      <a:lnTo>
                        <a:pt x="220" y="2"/>
                      </a:lnTo>
                      <a:lnTo>
                        <a:pt x="236" y="2"/>
                      </a:lnTo>
                      <a:lnTo>
                        <a:pt x="236" y="102"/>
                      </a:lnTo>
                      <a:cubicBezTo>
                        <a:pt x="236" y="142"/>
                        <a:pt x="195" y="177"/>
                        <a:pt x="160" y="199"/>
                      </a:cubicBezTo>
                      <a:cubicBezTo>
                        <a:pt x="147" y="207"/>
                        <a:pt x="133" y="211"/>
                        <a:pt x="118" y="211"/>
                      </a:cubicBez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216" name="Freeform 545">
                  <a:extLst>
                    <a:ext uri="{FF2B5EF4-FFF2-40B4-BE49-F238E27FC236}">
                      <a16:creationId xmlns:a16="http://schemas.microsoft.com/office/drawing/2014/main" id="{4925649A-C54E-C527-4970-65F21194BF49}"/>
                    </a:ext>
                  </a:extLst>
                </p:cNvPr>
                <p:cNvSpPr>
                  <a:spLocks noEditPoints="1"/>
                </p:cNvSpPr>
                <p:nvPr/>
              </p:nvSpPr>
              <p:spPr bwMode="auto">
                <a:xfrm>
                  <a:off x="8347076" y="2917827"/>
                  <a:ext cx="101599" cy="106362"/>
                </a:xfrm>
                <a:custGeom>
                  <a:avLst/>
                  <a:gdLst>
                    <a:gd name="T0" fmla="*/ 24 w 125"/>
                    <a:gd name="T1" fmla="*/ 77 h 132"/>
                    <a:gd name="T2" fmla="*/ 54 w 125"/>
                    <a:gd name="T3" fmla="*/ 108 h 132"/>
                    <a:gd name="T4" fmla="*/ 103 w 125"/>
                    <a:gd name="T5" fmla="*/ 56 h 132"/>
                    <a:gd name="T6" fmla="*/ 79 w 125"/>
                    <a:gd name="T7" fmla="*/ 25 h 132"/>
                    <a:gd name="T8" fmla="*/ 24 w 125"/>
                    <a:gd name="T9" fmla="*/ 77 h 132"/>
                    <a:gd name="T10" fmla="*/ 54 w 125"/>
                    <a:gd name="T11" fmla="*/ 132 h 132"/>
                    <a:gd name="T12" fmla="*/ 0 w 125"/>
                    <a:gd name="T13" fmla="*/ 77 h 132"/>
                    <a:gd name="T14" fmla="*/ 81 w 125"/>
                    <a:gd name="T15" fmla="*/ 0 h 132"/>
                    <a:gd name="T16" fmla="*/ 125 w 125"/>
                    <a:gd name="T17" fmla="*/ 57 h 132"/>
                    <a:gd name="T18" fmla="*/ 54 w 125"/>
                    <a:gd name="T1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32">
                      <a:moveTo>
                        <a:pt x="24" y="77"/>
                      </a:moveTo>
                      <a:lnTo>
                        <a:pt x="54" y="108"/>
                      </a:lnTo>
                      <a:lnTo>
                        <a:pt x="103" y="56"/>
                      </a:lnTo>
                      <a:lnTo>
                        <a:pt x="79" y="25"/>
                      </a:lnTo>
                      <a:lnTo>
                        <a:pt x="24" y="77"/>
                      </a:lnTo>
                      <a:close/>
                      <a:moveTo>
                        <a:pt x="54" y="132"/>
                      </a:moveTo>
                      <a:lnTo>
                        <a:pt x="0" y="77"/>
                      </a:lnTo>
                      <a:lnTo>
                        <a:pt x="81" y="0"/>
                      </a:lnTo>
                      <a:lnTo>
                        <a:pt x="125" y="57"/>
                      </a:lnTo>
                      <a:lnTo>
                        <a:pt x="54" y="132"/>
                      </a:lnTo>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217" name="Freeform 546">
                  <a:extLst>
                    <a:ext uri="{FF2B5EF4-FFF2-40B4-BE49-F238E27FC236}">
                      <a16:creationId xmlns:a16="http://schemas.microsoft.com/office/drawing/2014/main" id="{7025AB0A-276A-E450-346E-8F7E752C8BA7}"/>
                    </a:ext>
                  </a:extLst>
                </p:cNvPr>
                <p:cNvSpPr>
                  <a:spLocks noEditPoints="1"/>
                </p:cNvSpPr>
                <p:nvPr/>
              </p:nvSpPr>
              <p:spPr bwMode="auto">
                <a:xfrm>
                  <a:off x="8266115" y="2917827"/>
                  <a:ext cx="100012" cy="106362"/>
                </a:xfrm>
                <a:custGeom>
                  <a:avLst/>
                  <a:gdLst>
                    <a:gd name="T0" fmla="*/ 21 w 124"/>
                    <a:gd name="T1" fmla="*/ 56 h 132"/>
                    <a:gd name="T2" fmla="*/ 70 w 124"/>
                    <a:gd name="T3" fmla="*/ 108 h 132"/>
                    <a:gd name="T4" fmla="*/ 100 w 124"/>
                    <a:gd name="T5" fmla="*/ 77 h 132"/>
                    <a:gd name="T6" fmla="*/ 45 w 124"/>
                    <a:gd name="T7" fmla="*/ 25 h 132"/>
                    <a:gd name="T8" fmla="*/ 21 w 124"/>
                    <a:gd name="T9" fmla="*/ 56 h 132"/>
                    <a:gd name="T10" fmla="*/ 70 w 124"/>
                    <a:gd name="T11" fmla="*/ 132 h 132"/>
                    <a:gd name="T12" fmla="*/ 0 w 124"/>
                    <a:gd name="T13" fmla="*/ 57 h 132"/>
                    <a:gd name="T14" fmla="*/ 43 w 124"/>
                    <a:gd name="T15" fmla="*/ 0 h 132"/>
                    <a:gd name="T16" fmla="*/ 124 w 124"/>
                    <a:gd name="T17" fmla="*/ 77 h 132"/>
                    <a:gd name="T18" fmla="*/ 70 w 124"/>
                    <a:gd name="T1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4" h="132">
                      <a:moveTo>
                        <a:pt x="21" y="56"/>
                      </a:moveTo>
                      <a:lnTo>
                        <a:pt x="70" y="108"/>
                      </a:lnTo>
                      <a:lnTo>
                        <a:pt x="100" y="77"/>
                      </a:lnTo>
                      <a:lnTo>
                        <a:pt x="45" y="25"/>
                      </a:lnTo>
                      <a:lnTo>
                        <a:pt x="21" y="56"/>
                      </a:lnTo>
                      <a:close/>
                      <a:moveTo>
                        <a:pt x="70" y="132"/>
                      </a:moveTo>
                      <a:lnTo>
                        <a:pt x="0" y="57"/>
                      </a:lnTo>
                      <a:lnTo>
                        <a:pt x="43" y="0"/>
                      </a:lnTo>
                      <a:lnTo>
                        <a:pt x="124" y="77"/>
                      </a:lnTo>
                      <a:lnTo>
                        <a:pt x="70" y="132"/>
                      </a:lnTo>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218" name="Freeform 547">
                  <a:extLst>
                    <a:ext uri="{FF2B5EF4-FFF2-40B4-BE49-F238E27FC236}">
                      <a16:creationId xmlns:a16="http://schemas.microsoft.com/office/drawing/2014/main" id="{287D2800-F20D-D0A7-A0AB-899954D2F3C5}"/>
                    </a:ext>
                  </a:extLst>
                </p:cNvPr>
                <p:cNvSpPr>
                  <a:spLocks/>
                </p:cNvSpPr>
                <p:nvPr/>
              </p:nvSpPr>
              <p:spPr bwMode="auto">
                <a:xfrm>
                  <a:off x="8329613" y="2998788"/>
                  <a:ext cx="53975" cy="28575"/>
                </a:xfrm>
                <a:custGeom>
                  <a:avLst/>
                  <a:gdLst>
                    <a:gd name="T0" fmla="*/ 34 w 68"/>
                    <a:gd name="T1" fmla="*/ 35 h 35"/>
                    <a:gd name="T2" fmla="*/ 15 w 68"/>
                    <a:gd name="T3" fmla="*/ 27 h 35"/>
                    <a:gd name="T4" fmla="*/ 0 w 68"/>
                    <a:gd name="T5" fmla="*/ 13 h 35"/>
                    <a:gd name="T6" fmla="*/ 11 w 68"/>
                    <a:gd name="T7" fmla="*/ 0 h 35"/>
                    <a:gd name="T8" fmla="*/ 27 w 68"/>
                    <a:gd name="T9" fmla="*/ 15 h 35"/>
                    <a:gd name="T10" fmla="*/ 42 w 68"/>
                    <a:gd name="T11" fmla="*/ 15 h 35"/>
                    <a:gd name="T12" fmla="*/ 57 w 68"/>
                    <a:gd name="T13" fmla="*/ 0 h 35"/>
                    <a:gd name="T14" fmla="*/ 68 w 68"/>
                    <a:gd name="T15" fmla="*/ 13 h 35"/>
                    <a:gd name="T16" fmla="*/ 53 w 68"/>
                    <a:gd name="T17" fmla="*/ 27 h 35"/>
                    <a:gd name="T18" fmla="*/ 34 w 68"/>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35">
                      <a:moveTo>
                        <a:pt x="34" y="35"/>
                      </a:moveTo>
                      <a:cubicBezTo>
                        <a:pt x="27" y="35"/>
                        <a:pt x="20" y="32"/>
                        <a:pt x="15" y="27"/>
                      </a:cubicBezTo>
                      <a:lnTo>
                        <a:pt x="0" y="13"/>
                      </a:lnTo>
                      <a:lnTo>
                        <a:pt x="11" y="0"/>
                      </a:lnTo>
                      <a:lnTo>
                        <a:pt x="27" y="15"/>
                      </a:lnTo>
                      <a:cubicBezTo>
                        <a:pt x="31" y="19"/>
                        <a:pt x="38" y="19"/>
                        <a:pt x="42" y="15"/>
                      </a:cubicBezTo>
                      <a:lnTo>
                        <a:pt x="57" y="0"/>
                      </a:lnTo>
                      <a:lnTo>
                        <a:pt x="68" y="13"/>
                      </a:lnTo>
                      <a:lnTo>
                        <a:pt x="53" y="27"/>
                      </a:lnTo>
                      <a:cubicBezTo>
                        <a:pt x="48" y="32"/>
                        <a:pt x="41" y="35"/>
                        <a:pt x="34" y="35"/>
                      </a:cubicBezTo>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219" name="Freeform 548">
                  <a:extLst>
                    <a:ext uri="{FF2B5EF4-FFF2-40B4-BE49-F238E27FC236}">
                      <a16:creationId xmlns:a16="http://schemas.microsoft.com/office/drawing/2014/main" id="{7C721084-5497-9BDB-C515-93B9B2B910CE}"/>
                    </a:ext>
                  </a:extLst>
                </p:cNvPr>
                <p:cNvSpPr>
                  <a:spLocks/>
                </p:cNvSpPr>
                <p:nvPr/>
              </p:nvSpPr>
              <p:spPr bwMode="auto">
                <a:xfrm>
                  <a:off x="8331200" y="3014663"/>
                  <a:ext cx="20638" cy="90489"/>
                </a:xfrm>
                <a:custGeom>
                  <a:avLst/>
                  <a:gdLst>
                    <a:gd name="T0" fmla="*/ 9 w 13"/>
                    <a:gd name="T1" fmla="*/ 57 h 57"/>
                    <a:gd name="T2" fmla="*/ 0 w 13"/>
                    <a:gd name="T3" fmla="*/ 56 h 57"/>
                    <a:gd name="T4" fmla="*/ 5 w 13"/>
                    <a:gd name="T5" fmla="*/ 0 h 57"/>
                    <a:gd name="T6" fmla="*/ 13 w 13"/>
                    <a:gd name="T7" fmla="*/ 1 h 57"/>
                    <a:gd name="T8" fmla="*/ 9 w 13"/>
                    <a:gd name="T9" fmla="*/ 57 h 57"/>
                  </a:gdLst>
                  <a:ahLst/>
                  <a:cxnLst>
                    <a:cxn ang="0">
                      <a:pos x="T0" y="T1"/>
                    </a:cxn>
                    <a:cxn ang="0">
                      <a:pos x="T2" y="T3"/>
                    </a:cxn>
                    <a:cxn ang="0">
                      <a:pos x="T4" y="T5"/>
                    </a:cxn>
                    <a:cxn ang="0">
                      <a:pos x="T6" y="T7"/>
                    </a:cxn>
                    <a:cxn ang="0">
                      <a:pos x="T8" y="T9"/>
                    </a:cxn>
                  </a:cxnLst>
                  <a:rect l="0" t="0" r="r" b="b"/>
                  <a:pathLst>
                    <a:path w="13" h="57">
                      <a:moveTo>
                        <a:pt x="9" y="57"/>
                      </a:moveTo>
                      <a:lnTo>
                        <a:pt x="0" y="56"/>
                      </a:lnTo>
                      <a:lnTo>
                        <a:pt x="5" y="0"/>
                      </a:lnTo>
                      <a:lnTo>
                        <a:pt x="13" y="1"/>
                      </a:lnTo>
                      <a:lnTo>
                        <a:pt x="9" y="57"/>
                      </a:ln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220" name="Freeform 549">
                  <a:extLst>
                    <a:ext uri="{FF2B5EF4-FFF2-40B4-BE49-F238E27FC236}">
                      <a16:creationId xmlns:a16="http://schemas.microsoft.com/office/drawing/2014/main" id="{E6DADEF9-23E4-27B6-41D6-1F481C2E224D}"/>
                    </a:ext>
                  </a:extLst>
                </p:cNvPr>
                <p:cNvSpPr>
                  <a:spLocks/>
                </p:cNvSpPr>
                <p:nvPr/>
              </p:nvSpPr>
              <p:spPr bwMode="auto">
                <a:xfrm>
                  <a:off x="8362951" y="3014663"/>
                  <a:ext cx="20638" cy="90489"/>
                </a:xfrm>
                <a:custGeom>
                  <a:avLst/>
                  <a:gdLst>
                    <a:gd name="T0" fmla="*/ 4 w 13"/>
                    <a:gd name="T1" fmla="*/ 57 h 57"/>
                    <a:gd name="T2" fmla="*/ 0 w 13"/>
                    <a:gd name="T3" fmla="*/ 1 h 57"/>
                    <a:gd name="T4" fmla="*/ 8 w 13"/>
                    <a:gd name="T5" fmla="*/ 0 h 57"/>
                    <a:gd name="T6" fmla="*/ 13 w 13"/>
                    <a:gd name="T7" fmla="*/ 56 h 57"/>
                    <a:gd name="T8" fmla="*/ 4 w 13"/>
                    <a:gd name="T9" fmla="*/ 57 h 57"/>
                  </a:gdLst>
                  <a:ahLst/>
                  <a:cxnLst>
                    <a:cxn ang="0">
                      <a:pos x="T0" y="T1"/>
                    </a:cxn>
                    <a:cxn ang="0">
                      <a:pos x="T2" y="T3"/>
                    </a:cxn>
                    <a:cxn ang="0">
                      <a:pos x="T4" y="T5"/>
                    </a:cxn>
                    <a:cxn ang="0">
                      <a:pos x="T6" y="T7"/>
                    </a:cxn>
                    <a:cxn ang="0">
                      <a:pos x="T8" y="T9"/>
                    </a:cxn>
                  </a:cxnLst>
                  <a:rect l="0" t="0" r="r" b="b"/>
                  <a:pathLst>
                    <a:path w="13" h="57">
                      <a:moveTo>
                        <a:pt x="4" y="57"/>
                      </a:moveTo>
                      <a:lnTo>
                        <a:pt x="0" y="1"/>
                      </a:lnTo>
                      <a:lnTo>
                        <a:pt x="8" y="0"/>
                      </a:lnTo>
                      <a:lnTo>
                        <a:pt x="13" y="56"/>
                      </a:lnTo>
                      <a:lnTo>
                        <a:pt x="4" y="57"/>
                      </a:ln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221" name="Freeform 550">
                  <a:extLst>
                    <a:ext uri="{FF2B5EF4-FFF2-40B4-BE49-F238E27FC236}">
                      <a16:creationId xmlns:a16="http://schemas.microsoft.com/office/drawing/2014/main" id="{07A24DD3-88E1-805F-6169-26AD0B323BDE}"/>
                    </a:ext>
                  </a:extLst>
                </p:cNvPr>
                <p:cNvSpPr>
                  <a:spLocks noEditPoints="1"/>
                </p:cNvSpPr>
                <p:nvPr/>
              </p:nvSpPr>
              <p:spPr bwMode="auto">
                <a:xfrm>
                  <a:off x="8221664" y="2620963"/>
                  <a:ext cx="271463" cy="165100"/>
                </a:xfrm>
                <a:custGeom>
                  <a:avLst/>
                  <a:gdLst>
                    <a:gd name="T0" fmla="*/ 43 w 339"/>
                    <a:gd name="T1" fmla="*/ 137 h 205"/>
                    <a:gd name="T2" fmla="*/ 85 w 339"/>
                    <a:gd name="T3" fmla="*/ 173 h 205"/>
                    <a:gd name="T4" fmla="*/ 253 w 339"/>
                    <a:gd name="T5" fmla="*/ 173 h 205"/>
                    <a:gd name="T6" fmla="*/ 296 w 339"/>
                    <a:gd name="T7" fmla="*/ 136 h 205"/>
                    <a:gd name="T8" fmla="*/ 296 w 339"/>
                    <a:gd name="T9" fmla="*/ 117 h 205"/>
                    <a:gd name="T10" fmla="*/ 322 w 339"/>
                    <a:gd name="T11" fmla="*/ 90 h 205"/>
                    <a:gd name="T12" fmla="*/ 270 w 339"/>
                    <a:gd name="T13" fmla="*/ 45 h 205"/>
                    <a:gd name="T14" fmla="*/ 68 w 339"/>
                    <a:gd name="T15" fmla="*/ 45 h 205"/>
                    <a:gd name="T16" fmla="*/ 17 w 339"/>
                    <a:gd name="T17" fmla="*/ 90 h 205"/>
                    <a:gd name="T18" fmla="*/ 44 w 339"/>
                    <a:gd name="T19" fmla="*/ 114 h 205"/>
                    <a:gd name="T20" fmla="*/ 43 w 339"/>
                    <a:gd name="T21" fmla="*/ 137 h 205"/>
                    <a:gd name="T22" fmla="*/ 169 w 339"/>
                    <a:gd name="T23" fmla="*/ 205 h 205"/>
                    <a:gd name="T24" fmla="*/ 79 w 339"/>
                    <a:gd name="T25" fmla="*/ 188 h 205"/>
                    <a:gd name="T26" fmla="*/ 26 w 339"/>
                    <a:gd name="T27" fmla="*/ 136 h 205"/>
                    <a:gd name="T28" fmla="*/ 27 w 339"/>
                    <a:gd name="T29" fmla="*/ 121 h 205"/>
                    <a:gd name="T30" fmla="*/ 0 w 339"/>
                    <a:gd name="T31" fmla="*/ 97 h 205"/>
                    <a:gd name="T32" fmla="*/ 0 w 339"/>
                    <a:gd name="T33" fmla="*/ 93 h 205"/>
                    <a:gd name="T34" fmla="*/ 61 w 339"/>
                    <a:gd name="T35" fmla="*/ 30 h 205"/>
                    <a:gd name="T36" fmla="*/ 277 w 339"/>
                    <a:gd name="T37" fmla="*/ 30 h 205"/>
                    <a:gd name="T38" fmla="*/ 339 w 339"/>
                    <a:gd name="T39" fmla="*/ 93 h 205"/>
                    <a:gd name="T40" fmla="*/ 339 w 339"/>
                    <a:gd name="T41" fmla="*/ 97 h 205"/>
                    <a:gd name="T42" fmla="*/ 312 w 339"/>
                    <a:gd name="T43" fmla="*/ 124 h 205"/>
                    <a:gd name="T44" fmla="*/ 312 w 339"/>
                    <a:gd name="T45" fmla="*/ 136 h 205"/>
                    <a:gd name="T46" fmla="*/ 260 w 339"/>
                    <a:gd name="T47" fmla="*/ 188 h 205"/>
                    <a:gd name="T48" fmla="*/ 169 w 339"/>
                    <a:gd name="T49"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9" h="205">
                      <a:moveTo>
                        <a:pt x="43" y="137"/>
                      </a:moveTo>
                      <a:cubicBezTo>
                        <a:pt x="43" y="153"/>
                        <a:pt x="66" y="165"/>
                        <a:pt x="85" y="173"/>
                      </a:cubicBezTo>
                      <a:cubicBezTo>
                        <a:pt x="138" y="194"/>
                        <a:pt x="200" y="194"/>
                        <a:pt x="253" y="173"/>
                      </a:cubicBezTo>
                      <a:cubicBezTo>
                        <a:pt x="273" y="165"/>
                        <a:pt x="296" y="153"/>
                        <a:pt x="296" y="136"/>
                      </a:cubicBezTo>
                      <a:lnTo>
                        <a:pt x="296" y="117"/>
                      </a:lnTo>
                      <a:lnTo>
                        <a:pt x="322" y="90"/>
                      </a:lnTo>
                      <a:cubicBezTo>
                        <a:pt x="319" y="71"/>
                        <a:pt x="293" y="55"/>
                        <a:pt x="270" y="45"/>
                      </a:cubicBezTo>
                      <a:cubicBezTo>
                        <a:pt x="206" y="17"/>
                        <a:pt x="132" y="17"/>
                        <a:pt x="68" y="45"/>
                      </a:cubicBezTo>
                      <a:cubicBezTo>
                        <a:pt x="46" y="55"/>
                        <a:pt x="19" y="71"/>
                        <a:pt x="17" y="90"/>
                      </a:cubicBezTo>
                      <a:lnTo>
                        <a:pt x="44" y="114"/>
                      </a:lnTo>
                      <a:lnTo>
                        <a:pt x="43" y="137"/>
                      </a:lnTo>
                      <a:close/>
                      <a:moveTo>
                        <a:pt x="169" y="205"/>
                      </a:moveTo>
                      <a:cubicBezTo>
                        <a:pt x="138" y="205"/>
                        <a:pt x="108" y="200"/>
                        <a:pt x="79" y="188"/>
                      </a:cubicBezTo>
                      <a:cubicBezTo>
                        <a:pt x="44" y="175"/>
                        <a:pt x="26" y="157"/>
                        <a:pt x="26" y="136"/>
                      </a:cubicBezTo>
                      <a:lnTo>
                        <a:pt x="27" y="121"/>
                      </a:lnTo>
                      <a:lnTo>
                        <a:pt x="0" y="97"/>
                      </a:lnTo>
                      <a:lnTo>
                        <a:pt x="0" y="93"/>
                      </a:lnTo>
                      <a:cubicBezTo>
                        <a:pt x="0" y="70"/>
                        <a:pt x="20" y="48"/>
                        <a:pt x="61" y="30"/>
                      </a:cubicBezTo>
                      <a:cubicBezTo>
                        <a:pt x="130" y="0"/>
                        <a:pt x="209" y="0"/>
                        <a:pt x="277" y="30"/>
                      </a:cubicBezTo>
                      <a:cubicBezTo>
                        <a:pt x="318" y="48"/>
                        <a:pt x="339" y="70"/>
                        <a:pt x="339" y="93"/>
                      </a:cubicBezTo>
                      <a:lnTo>
                        <a:pt x="339" y="97"/>
                      </a:lnTo>
                      <a:lnTo>
                        <a:pt x="312" y="124"/>
                      </a:lnTo>
                      <a:lnTo>
                        <a:pt x="312" y="136"/>
                      </a:lnTo>
                      <a:cubicBezTo>
                        <a:pt x="312" y="157"/>
                        <a:pt x="295" y="175"/>
                        <a:pt x="260" y="188"/>
                      </a:cubicBezTo>
                      <a:cubicBezTo>
                        <a:pt x="231" y="200"/>
                        <a:pt x="200" y="205"/>
                        <a:pt x="169" y="205"/>
                      </a:cubicBezTo>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222" name="Freeform 551">
                  <a:extLst>
                    <a:ext uri="{FF2B5EF4-FFF2-40B4-BE49-F238E27FC236}">
                      <a16:creationId xmlns:a16="http://schemas.microsoft.com/office/drawing/2014/main" id="{5F6DDEBD-7744-14A0-A4E2-35CE75592BAB}"/>
                    </a:ext>
                  </a:extLst>
                </p:cNvPr>
                <p:cNvSpPr>
                  <a:spLocks/>
                </p:cNvSpPr>
                <p:nvPr/>
              </p:nvSpPr>
              <p:spPr bwMode="auto">
                <a:xfrm>
                  <a:off x="8242301" y="2690814"/>
                  <a:ext cx="36514" cy="39687"/>
                </a:xfrm>
                <a:custGeom>
                  <a:avLst/>
                  <a:gdLst>
                    <a:gd name="T0" fmla="*/ 17 w 46"/>
                    <a:gd name="T1" fmla="*/ 49 h 49"/>
                    <a:gd name="T2" fmla="*/ 0 w 46"/>
                    <a:gd name="T3" fmla="*/ 49 h 49"/>
                    <a:gd name="T4" fmla="*/ 38 w 46"/>
                    <a:gd name="T5" fmla="*/ 0 h 49"/>
                    <a:gd name="T6" fmla="*/ 46 w 46"/>
                    <a:gd name="T7" fmla="*/ 15 h 49"/>
                    <a:gd name="T8" fmla="*/ 17 w 46"/>
                    <a:gd name="T9" fmla="*/ 49 h 49"/>
                  </a:gdLst>
                  <a:ahLst/>
                  <a:cxnLst>
                    <a:cxn ang="0">
                      <a:pos x="T0" y="T1"/>
                    </a:cxn>
                    <a:cxn ang="0">
                      <a:pos x="T2" y="T3"/>
                    </a:cxn>
                    <a:cxn ang="0">
                      <a:pos x="T4" y="T5"/>
                    </a:cxn>
                    <a:cxn ang="0">
                      <a:pos x="T6" y="T7"/>
                    </a:cxn>
                    <a:cxn ang="0">
                      <a:pos x="T8" y="T9"/>
                    </a:cxn>
                  </a:cxnLst>
                  <a:rect l="0" t="0" r="r" b="b"/>
                  <a:pathLst>
                    <a:path w="46" h="49">
                      <a:moveTo>
                        <a:pt x="17" y="49"/>
                      </a:moveTo>
                      <a:lnTo>
                        <a:pt x="0" y="49"/>
                      </a:lnTo>
                      <a:cubicBezTo>
                        <a:pt x="0" y="31"/>
                        <a:pt x="13" y="14"/>
                        <a:pt x="38" y="0"/>
                      </a:cubicBezTo>
                      <a:lnTo>
                        <a:pt x="46" y="15"/>
                      </a:lnTo>
                      <a:cubicBezTo>
                        <a:pt x="27" y="25"/>
                        <a:pt x="17" y="37"/>
                        <a:pt x="17" y="49"/>
                      </a:cubicBez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223" name="Freeform 552">
                  <a:extLst>
                    <a:ext uri="{FF2B5EF4-FFF2-40B4-BE49-F238E27FC236}">
                      <a16:creationId xmlns:a16="http://schemas.microsoft.com/office/drawing/2014/main" id="{661B0D77-F19C-0C3A-50EC-15BD269CF13A}"/>
                    </a:ext>
                  </a:extLst>
                </p:cNvPr>
                <p:cNvSpPr>
                  <a:spLocks/>
                </p:cNvSpPr>
                <p:nvPr/>
              </p:nvSpPr>
              <p:spPr bwMode="auto">
                <a:xfrm>
                  <a:off x="8435975" y="2690814"/>
                  <a:ext cx="36514" cy="39687"/>
                </a:xfrm>
                <a:custGeom>
                  <a:avLst/>
                  <a:gdLst>
                    <a:gd name="T0" fmla="*/ 46 w 46"/>
                    <a:gd name="T1" fmla="*/ 49 h 49"/>
                    <a:gd name="T2" fmla="*/ 29 w 46"/>
                    <a:gd name="T3" fmla="*/ 49 h 49"/>
                    <a:gd name="T4" fmla="*/ 0 w 46"/>
                    <a:gd name="T5" fmla="*/ 15 h 49"/>
                    <a:gd name="T6" fmla="*/ 8 w 46"/>
                    <a:gd name="T7" fmla="*/ 0 h 49"/>
                    <a:gd name="T8" fmla="*/ 46 w 46"/>
                    <a:gd name="T9" fmla="*/ 49 h 49"/>
                  </a:gdLst>
                  <a:ahLst/>
                  <a:cxnLst>
                    <a:cxn ang="0">
                      <a:pos x="T0" y="T1"/>
                    </a:cxn>
                    <a:cxn ang="0">
                      <a:pos x="T2" y="T3"/>
                    </a:cxn>
                    <a:cxn ang="0">
                      <a:pos x="T4" y="T5"/>
                    </a:cxn>
                    <a:cxn ang="0">
                      <a:pos x="T6" y="T7"/>
                    </a:cxn>
                    <a:cxn ang="0">
                      <a:pos x="T8" y="T9"/>
                    </a:cxn>
                  </a:cxnLst>
                  <a:rect l="0" t="0" r="r" b="b"/>
                  <a:pathLst>
                    <a:path w="46" h="49">
                      <a:moveTo>
                        <a:pt x="46" y="49"/>
                      </a:moveTo>
                      <a:lnTo>
                        <a:pt x="29" y="49"/>
                      </a:lnTo>
                      <a:cubicBezTo>
                        <a:pt x="29" y="37"/>
                        <a:pt x="19" y="25"/>
                        <a:pt x="0" y="15"/>
                      </a:cubicBezTo>
                      <a:lnTo>
                        <a:pt x="8" y="0"/>
                      </a:lnTo>
                      <a:cubicBezTo>
                        <a:pt x="33" y="14"/>
                        <a:pt x="46" y="31"/>
                        <a:pt x="46" y="49"/>
                      </a:cubicBez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224" name="Freeform 553">
                  <a:extLst>
                    <a:ext uri="{FF2B5EF4-FFF2-40B4-BE49-F238E27FC236}">
                      <a16:creationId xmlns:a16="http://schemas.microsoft.com/office/drawing/2014/main" id="{450B16C5-77FF-D0E4-D41A-512BC3B19F07}"/>
                    </a:ext>
                  </a:extLst>
                </p:cNvPr>
                <p:cNvSpPr>
                  <a:spLocks noEditPoints="1"/>
                </p:cNvSpPr>
                <p:nvPr/>
              </p:nvSpPr>
              <p:spPr bwMode="auto">
                <a:xfrm>
                  <a:off x="8321676" y="2662237"/>
                  <a:ext cx="69850" cy="69851"/>
                </a:xfrm>
                <a:custGeom>
                  <a:avLst/>
                  <a:gdLst>
                    <a:gd name="T0" fmla="*/ 43 w 86"/>
                    <a:gd name="T1" fmla="*/ 17 h 87"/>
                    <a:gd name="T2" fmla="*/ 17 w 86"/>
                    <a:gd name="T3" fmla="*/ 43 h 87"/>
                    <a:gd name="T4" fmla="*/ 43 w 86"/>
                    <a:gd name="T5" fmla="*/ 70 h 87"/>
                    <a:gd name="T6" fmla="*/ 70 w 86"/>
                    <a:gd name="T7" fmla="*/ 43 h 87"/>
                    <a:gd name="T8" fmla="*/ 43 w 86"/>
                    <a:gd name="T9" fmla="*/ 17 h 87"/>
                    <a:gd name="T10" fmla="*/ 43 w 86"/>
                    <a:gd name="T11" fmla="*/ 87 h 87"/>
                    <a:gd name="T12" fmla="*/ 0 w 86"/>
                    <a:gd name="T13" fmla="*/ 43 h 87"/>
                    <a:gd name="T14" fmla="*/ 43 w 86"/>
                    <a:gd name="T15" fmla="*/ 0 h 87"/>
                    <a:gd name="T16" fmla="*/ 86 w 86"/>
                    <a:gd name="T17" fmla="*/ 43 h 87"/>
                    <a:gd name="T18" fmla="*/ 43 w 86"/>
                    <a:gd name="T19"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7">
                      <a:moveTo>
                        <a:pt x="43" y="17"/>
                      </a:moveTo>
                      <a:cubicBezTo>
                        <a:pt x="29" y="17"/>
                        <a:pt x="17" y="29"/>
                        <a:pt x="17" y="43"/>
                      </a:cubicBezTo>
                      <a:cubicBezTo>
                        <a:pt x="17" y="58"/>
                        <a:pt x="29" y="70"/>
                        <a:pt x="43" y="70"/>
                      </a:cubicBezTo>
                      <a:cubicBezTo>
                        <a:pt x="58" y="70"/>
                        <a:pt x="70" y="58"/>
                        <a:pt x="70" y="43"/>
                      </a:cubicBezTo>
                      <a:cubicBezTo>
                        <a:pt x="70" y="29"/>
                        <a:pt x="58" y="17"/>
                        <a:pt x="43" y="17"/>
                      </a:cubicBezTo>
                      <a:close/>
                      <a:moveTo>
                        <a:pt x="43" y="87"/>
                      </a:moveTo>
                      <a:cubicBezTo>
                        <a:pt x="19" y="87"/>
                        <a:pt x="0" y="67"/>
                        <a:pt x="0" y="43"/>
                      </a:cubicBezTo>
                      <a:cubicBezTo>
                        <a:pt x="0" y="19"/>
                        <a:pt x="19" y="0"/>
                        <a:pt x="43" y="0"/>
                      </a:cubicBezTo>
                      <a:cubicBezTo>
                        <a:pt x="67" y="0"/>
                        <a:pt x="86" y="19"/>
                        <a:pt x="86" y="43"/>
                      </a:cubicBezTo>
                      <a:cubicBezTo>
                        <a:pt x="86" y="67"/>
                        <a:pt x="67" y="87"/>
                        <a:pt x="43" y="87"/>
                      </a:cubicBez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225" name="Freeform 554">
                  <a:extLst>
                    <a:ext uri="{FF2B5EF4-FFF2-40B4-BE49-F238E27FC236}">
                      <a16:creationId xmlns:a16="http://schemas.microsoft.com/office/drawing/2014/main" id="{E15535DA-3DEE-A7EE-BBFA-E19425026FD1}"/>
                    </a:ext>
                  </a:extLst>
                </p:cNvPr>
                <p:cNvSpPr>
                  <a:spLocks noEditPoints="1"/>
                </p:cNvSpPr>
                <p:nvPr/>
              </p:nvSpPr>
              <p:spPr bwMode="auto">
                <a:xfrm>
                  <a:off x="8470900" y="3046414"/>
                  <a:ext cx="66674" cy="52388"/>
                </a:xfrm>
                <a:custGeom>
                  <a:avLst/>
                  <a:gdLst>
                    <a:gd name="T0" fmla="*/ 18 w 82"/>
                    <a:gd name="T1" fmla="*/ 16 h 65"/>
                    <a:gd name="T2" fmla="*/ 31 w 82"/>
                    <a:gd name="T3" fmla="*/ 43 h 65"/>
                    <a:gd name="T4" fmla="*/ 50 w 82"/>
                    <a:gd name="T5" fmla="*/ 43 h 65"/>
                    <a:gd name="T6" fmla="*/ 63 w 82"/>
                    <a:gd name="T7" fmla="*/ 16 h 65"/>
                    <a:gd name="T8" fmla="*/ 18 w 82"/>
                    <a:gd name="T9" fmla="*/ 16 h 65"/>
                    <a:gd name="T10" fmla="*/ 41 w 82"/>
                    <a:gd name="T11" fmla="*/ 65 h 65"/>
                    <a:gd name="T12" fmla="*/ 16 w 82"/>
                    <a:gd name="T13" fmla="*/ 51 h 65"/>
                    <a:gd name="T14" fmla="*/ 0 w 82"/>
                    <a:gd name="T15" fmla="*/ 8 h 65"/>
                    <a:gd name="T16" fmla="*/ 0 w 82"/>
                    <a:gd name="T17" fmla="*/ 0 h 65"/>
                    <a:gd name="T18" fmla="*/ 82 w 82"/>
                    <a:gd name="T19" fmla="*/ 0 h 65"/>
                    <a:gd name="T20" fmla="*/ 82 w 82"/>
                    <a:gd name="T21" fmla="*/ 8 h 65"/>
                    <a:gd name="T22" fmla="*/ 65 w 82"/>
                    <a:gd name="T23" fmla="*/ 51 h 65"/>
                    <a:gd name="T24" fmla="*/ 41 w 82"/>
                    <a:gd name="T2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 h="65">
                      <a:moveTo>
                        <a:pt x="18" y="16"/>
                      </a:moveTo>
                      <a:cubicBezTo>
                        <a:pt x="20" y="22"/>
                        <a:pt x="24" y="30"/>
                        <a:pt x="31" y="43"/>
                      </a:cubicBezTo>
                      <a:cubicBezTo>
                        <a:pt x="35" y="50"/>
                        <a:pt x="46" y="50"/>
                        <a:pt x="50" y="43"/>
                      </a:cubicBezTo>
                      <a:cubicBezTo>
                        <a:pt x="57" y="30"/>
                        <a:pt x="61" y="22"/>
                        <a:pt x="63" y="16"/>
                      </a:cubicBezTo>
                      <a:lnTo>
                        <a:pt x="18" y="16"/>
                      </a:lnTo>
                      <a:close/>
                      <a:moveTo>
                        <a:pt x="41" y="65"/>
                      </a:moveTo>
                      <a:cubicBezTo>
                        <a:pt x="30" y="65"/>
                        <a:pt x="21" y="60"/>
                        <a:pt x="16" y="51"/>
                      </a:cubicBezTo>
                      <a:cubicBezTo>
                        <a:pt x="0" y="21"/>
                        <a:pt x="0" y="11"/>
                        <a:pt x="0" y="8"/>
                      </a:cubicBezTo>
                      <a:lnTo>
                        <a:pt x="0" y="0"/>
                      </a:lnTo>
                      <a:lnTo>
                        <a:pt x="82" y="0"/>
                      </a:lnTo>
                      <a:lnTo>
                        <a:pt x="82" y="8"/>
                      </a:lnTo>
                      <a:cubicBezTo>
                        <a:pt x="82" y="11"/>
                        <a:pt x="82" y="21"/>
                        <a:pt x="65" y="51"/>
                      </a:cubicBezTo>
                      <a:cubicBezTo>
                        <a:pt x="60" y="60"/>
                        <a:pt x="51" y="65"/>
                        <a:pt x="41" y="65"/>
                      </a:cubicBezTo>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226" name="Freeform 555">
                  <a:extLst>
                    <a:ext uri="{FF2B5EF4-FFF2-40B4-BE49-F238E27FC236}">
                      <a16:creationId xmlns:a16="http://schemas.microsoft.com/office/drawing/2014/main" id="{A3DA07FD-47F0-244B-B2DD-2936AE6968A3}"/>
                    </a:ext>
                  </a:extLst>
                </p:cNvPr>
                <p:cNvSpPr>
                  <a:spLocks/>
                </p:cNvSpPr>
                <p:nvPr/>
              </p:nvSpPr>
              <p:spPr bwMode="auto">
                <a:xfrm>
                  <a:off x="8439151" y="2967038"/>
                  <a:ext cx="92075" cy="53975"/>
                </a:xfrm>
                <a:custGeom>
                  <a:avLst/>
                  <a:gdLst>
                    <a:gd name="T0" fmla="*/ 48 w 58"/>
                    <a:gd name="T1" fmla="*/ 34 h 34"/>
                    <a:gd name="T2" fmla="*/ 0 w 58"/>
                    <a:gd name="T3" fmla="*/ 20 h 34"/>
                    <a:gd name="T4" fmla="*/ 16 w 58"/>
                    <a:gd name="T5" fmla="*/ 0 h 34"/>
                    <a:gd name="T6" fmla="*/ 23 w 58"/>
                    <a:gd name="T7" fmla="*/ 6 h 34"/>
                    <a:gd name="T8" fmla="*/ 15 w 58"/>
                    <a:gd name="T9" fmla="*/ 15 h 34"/>
                    <a:gd name="T10" fmla="*/ 44 w 58"/>
                    <a:gd name="T11" fmla="*/ 24 h 34"/>
                    <a:gd name="T12" fmla="*/ 51 w 58"/>
                    <a:gd name="T13" fmla="*/ 12 h 34"/>
                    <a:gd name="T14" fmla="*/ 58 w 58"/>
                    <a:gd name="T15" fmla="*/ 17 h 34"/>
                    <a:gd name="T16" fmla="*/ 48 w 58"/>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34">
                      <a:moveTo>
                        <a:pt x="48" y="34"/>
                      </a:moveTo>
                      <a:lnTo>
                        <a:pt x="0" y="20"/>
                      </a:lnTo>
                      <a:lnTo>
                        <a:pt x="16" y="0"/>
                      </a:lnTo>
                      <a:lnTo>
                        <a:pt x="23" y="6"/>
                      </a:lnTo>
                      <a:lnTo>
                        <a:pt x="15" y="15"/>
                      </a:lnTo>
                      <a:lnTo>
                        <a:pt x="44" y="24"/>
                      </a:lnTo>
                      <a:lnTo>
                        <a:pt x="51" y="12"/>
                      </a:lnTo>
                      <a:lnTo>
                        <a:pt x="58" y="17"/>
                      </a:lnTo>
                      <a:lnTo>
                        <a:pt x="48" y="34"/>
                      </a:ln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227" name="Freeform 556">
                  <a:extLst>
                    <a:ext uri="{FF2B5EF4-FFF2-40B4-BE49-F238E27FC236}">
                      <a16:creationId xmlns:a16="http://schemas.microsoft.com/office/drawing/2014/main" id="{5159E655-5531-44B0-54FE-0CC85A20DA43}"/>
                    </a:ext>
                  </a:extLst>
                </p:cNvPr>
                <p:cNvSpPr>
                  <a:spLocks/>
                </p:cNvSpPr>
                <p:nvPr/>
              </p:nvSpPr>
              <p:spPr bwMode="auto">
                <a:xfrm>
                  <a:off x="8181976" y="2967038"/>
                  <a:ext cx="90488" cy="53975"/>
                </a:xfrm>
                <a:custGeom>
                  <a:avLst/>
                  <a:gdLst>
                    <a:gd name="T0" fmla="*/ 10 w 57"/>
                    <a:gd name="T1" fmla="*/ 34 h 34"/>
                    <a:gd name="T2" fmla="*/ 0 w 57"/>
                    <a:gd name="T3" fmla="*/ 17 h 34"/>
                    <a:gd name="T4" fmla="*/ 7 w 57"/>
                    <a:gd name="T5" fmla="*/ 12 h 34"/>
                    <a:gd name="T6" fmla="*/ 14 w 57"/>
                    <a:gd name="T7" fmla="*/ 24 h 34"/>
                    <a:gd name="T8" fmla="*/ 43 w 57"/>
                    <a:gd name="T9" fmla="*/ 15 h 34"/>
                    <a:gd name="T10" fmla="*/ 35 w 57"/>
                    <a:gd name="T11" fmla="*/ 6 h 34"/>
                    <a:gd name="T12" fmla="*/ 41 w 57"/>
                    <a:gd name="T13" fmla="*/ 0 h 34"/>
                    <a:gd name="T14" fmla="*/ 57 w 57"/>
                    <a:gd name="T15" fmla="*/ 20 h 34"/>
                    <a:gd name="T16" fmla="*/ 10 w 57"/>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34">
                      <a:moveTo>
                        <a:pt x="10" y="34"/>
                      </a:moveTo>
                      <a:lnTo>
                        <a:pt x="0" y="17"/>
                      </a:lnTo>
                      <a:lnTo>
                        <a:pt x="7" y="12"/>
                      </a:lnTo>
                      <a:lnTo>
                        <a:pt x="14" y="24"/>
                      </a:lnTo>
                      <a:lnTo>
                        <a:pt x="43" y="15"/>
                      </a:lnTo>
                      <a:lnTo>
                        <a:pt x="35" y="6"/>
                      </a:lnTo>
                      <a:lnTo>
                        <a:pt x="41" y="0"/>
                      </a:lnTo>
                      <a:lnTo>
                        <a:pt x="57" y="20"/>
                      </a:lnTo>
                      <a:lnTo>
                        <a:pt x="10" y="34"/>
                      </a:ln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grpSp>
        </p:grpSp>
        <p:grpSp>
          <p:nvGrpSpPr>
            <p:cNvPr id="65" name="Group 64">
              <a:extLst>
                <a:ext uri="{FF2B5EF4-FFF2-40B4-BE49-F238E27FC236}">
                  <a16:creationId xmlns:a16="http://schemas.microsoft.com/office/drawing/2014/main" id="{3BB4174E-7916-6AC4-604B-8D29F41532DC}"/>
                </a:ext>
              </a:extLst>
            </p:cNvPr>
            <p:cNvGrpSpPr/>
            <p:nvPr/>
          </p:nvGrpSpPr>
          <p:grpSpPr>
            <a:xfrm>
              <a:off x="1915174" y="2944107"/>
              <a:ext cx="2475577" cy="544831"/>
              <a:chOff x="1493934" y="2573797"/>
              <a:chExt cx="2475577" cy="544831"/>
            </a:xfrm>
          </p:grpSpPr>
          <p:sp>
            <p:nvSpPr>
              <p:cNvPr id="41" name="Rectangle: Rounded Corners 40">
                <a:extLst>
                  <a:ext uri="{FF2B5EF4-FFF2-40B4-BE49-F238E27FC236}">
                    <a16:creationId xmlns:a16="http://schemas.microsoft.com/office/drawing/2014/main" id="{9C71B2DC-16F1-D867-59E4-B46BA3656C87}"/>
                  </a:ext>
                </a:extLst>
              </p:cNvPr>
              <p:cNvSpPr/>
              <p:nvPr/>
            </p:nvSpPr>
            <p:spPr>
              <a:xfrm>
                <a:off x="3512311" y="2573797"/>
                <a:ext cx="457200" cy="457200"/>
              </a:xfrm>
              <a:prstGeom prst="roundRect">
                <a:avLst/>
              </a:prstGeom>
              <a:solidFill>
                <a:schemeClr val="accent1"/>
              </a:solidFill>
              <a:ln w="0" cap="flat">
                <a:noFill/>
                <a:prstDash val="solid"/>
                <a:miter/>
              </a:ln>
            </p:spPr>
            <p:txBody>
              <a:bodyPr rtlCol="0" anchor="ctr"/>
              <a:lstStyle/>
              <a:p>
                <a:pPr algn="r" defTabSz="342900" rtl="1"/>
                <a:endParaRPr lang="en-US" sz="1350">
                  <a:solidFill>
                    <a:prstClr val="black"/>
                  </a:solidFill>
                  <a:latin typeface="Calibri" panose="020F0502020204030204"/>
                </a:endParaRPr>
              </a:p>
            </p:txBody>
          </p:sp>
          <p:sp>
            <p:nvSpPr>
              <p:cNvPr id="8" name="مربع نص 7">
                <a:extLst>
                  <a:ext uri="{FF2B5EF4-FFF2-40B4-BE49-F238E27FC236}">
                    <a16:creationId xmlns:a16="http://schemas.microsoft.com/office/drawing/2014/main" id="{64038D71-3604-011B-1949-4582304DEB7E}"/>
                  </a:ext>
                </a:extLst>
              </p:cNvPr>
              <p:cNvSpPr txBox="1"/>
              <p:nvPr/>
            </p:nvSpPr>
            <p:spPr>
              <a:xfrm>
                <a:off x="1493934" y="2573797"/>
                <a:ext cx="2011680" cy="544831"/>
              </a:xfrm>
              <a:prstGeom prst="roundRect">
                <a:avLst/>
              </a:prstGeom>
              <a:solidFill>
                <a:srgbClr val="D6DCE5">
                  <a:alpha val="60000"/>
                </a:srgbClr>
              </a:solidFill>
            </p:spPr>
            <p:txBody>
              <a:bodyPr wrap="square" rtlCol="1">
                <a:spAutoFit/>
              </a:bodyPr>
              <a:lstStyle>
                <a:defPPr>
                  <a:defRPr lang="ar-SA"/>
                </a:defPPr>
                <a:lvl1pPr defTabSz="228594">
                  <a:defRPr sz="2400" b="1">
                    <a:solidFill>
                      <a:srgbClr val="173863"/>
                    </a:solidFill>
                    <a:latin typeface="Sakkal Majalla" panose="02000000000000000000" pitchFamily="2" charset="-78"/>
                    <a:cs typeface="Sakkal Majalla" panose="02000000000000000000" pitchFamily="2" charset="-78"/>
                  </a:defRPr>
                </a:lvl1pPr>
              </a:lstStyle>
              <a:p>
                <a:pPr algn="r" defTabSz="171446" rtl="1"/>
                <a:r>
                  <a:rPr lang="ar-SA" sz="1800" dirty="0"/>
                  <a:t>الاحترافية</a:t>
                </a:r>
                <a:endParaRPr lang="en-US" sz="1800" dirty="0"/>
              </a:p>
            </p:txBody>
          </p:sp>
          <p:grpSp>
            <p:nvGrpSpPr>
              <p:cNvPr id="228" name="Processing" descr="{&quot;Key&quot;:&quot;POWER_USER_SHAPE_ICON&quot;,&quot;Value&quot;:&quot;POWER_USER_SHAPE_ICON_STYLE_1&quot;}">
                <a:extLst>
                  <a:ext uri="{FF2B5EF4-FFF2-40B4-BE49-F238E27FC236}">
                    <a16:creationId xmlns:a16="http://schemas.microsoft.com/office/drawing/2014/main" id="{6A131E7A-656D-6BD0-E4C3-04C5F0187144}"/>
                  </a:ext>
                </a:extLst>
              </p:cNvPr>
              <p:cNvGrpSpPr>
                <a:grpSpLocks noChangeAspect="1"/>
              </p:cNvGrpSpPr>
              <p:nvPr/>
            </p:nvGrpSpPr>
            <p:grpSpPr>
              <a:xfrm>
                <a:off x="3596911" y="2658343"/>
                <a:ext cx="288000" cy="288108"/>
                <a:chOff x="9284287" y="3584441"/>
                <a:chExt cx="1586216" cy="1586813"/>
              </a:xfrm>
              <a:solidFill>
                <a:schemeClr val="bg1"/>
              </a:solidFill>
            </p:grpSpPr>
            <p:sp>
              <p:nvSpPr>
                <p:cNvPr id="229" name="Free-form: Shape 344">
                  <a:extLst>
                    <a:ext uri="{FF2B5EF4-FFF2-40B4-BE49-F238E27FC236}">
                      <a16:creationId xmlns:a16="http://schemas.microsoft.com/office/drawing/2014/main" id="{EABA64E8-998F-641C-5B6A-8BD88D2424A9}"/>
                    </a:ext>
                  </a:extLst>
                </p:cNvPr>
                <p:cNvSpPr/>
                <p:nvPr/>
              </p:nvSpPr>
              <p:spPr>
                <a:xfrm>
                  <a:off x="9284287" y="3584441"/>
                  <a:ext cx="1586216" cy="1586813"/>
                </a:xfrm>
                <a:custGeom>
                  <a:avLst/>
                  <a:gdLst>
                    <a:gd name="connsiteX0" fmla="*/ 601762 w 1586216"/>
                    <a:gd name="connsiteY0" fmla="*/ 173193 h 1586813"/>
                    <a:gd name="connsiteX1" fmla="*/ 609397 w 1586216"/>
                    <a:gd name="connsiteY1" fmla="*/ 163683 h 1586813"/>
                    <a:gd name="connsiteX2" fmla="*/ 625001 w 1586216"/>
                    <a:gd name="connsiteY2" fmla="*/ 80971 h 1586813"/>
                    <a:gd name="connsiteX3" fmla="*/ 699810 w 1586216"/>
                    <a:gd name="connsiteY3" fmla="*/ 2 h 1586813"/>
                    <a:gd name="connsiteX4" fmla="*/ 881507 w 1586216"/>
                    <a:gd name="connsiteY4" fmla="*/ 202 h 1586813"/>
                    <a:gd name="connsiteX5" fmla="*/ 952364 w 1586216"/>
                    <a:gd name="connsiteY5" fmla="*/ 53178 h 1586813"/>
                    <a:gd name="connsiteX6" fmla="*/ 972389 w 1586216"/>
                    <a:gd name="connsiteY6" fmla="*/ 154441 h 1586813"/>
                    <a:gd name="connsiteX7" fmla="*/ 981296 w 1586216"/>
                    <a:gd name="connsiteY7" fmla="*/ 173126 h 1586813"/>
                    <a:gd name="connsiteX8" fmla="*/ 986654 w 1586216"/>
                    <a:gd name="connsiteY8" fmla="*/ 176876 h 1586813"/>
                    <a:gd name="connsiteX9" fmla="*/ 1088117 w 1586216"/>
                    <a:gd name="connsiteY9" fmla="*/ 219538 h 1586813"/>
                    <a:gd name="connsiteX10" fmla="*/ 1110620 w 1586216"/>
                    <a:gd name="connsiteY10" fmla="*/ 215520 h 1586813"/>
                    <a:gd name="connsiteX11" fmla="*/ 1208199 w 1586216"/>
                    <a:gd name="connsiteY11" fmla="*/ 148949 h 1586813"/>
                    <a:gd name="connsiteX12" fmla="*/ 1284080 w 1586216"/>
                    <a:gd name="connsiteY12" fmla="*/ 165960 h 1586813"/>
                    <a:gd name="connsiteX13" fmla="*/ 1430883 w 1586216"/>
                    <a:gd name="connsiteY13" fmla="*/ 314706 h 1586813"/>
                    <a:gd name="connsiteX14" fmla="*/ 1425459 w 1586216"/>
                    <a:gd name="connsiteY14" fmla="*/ 395944 h 1586813"/>
                    <a:gd name="connsiteX15" fmla="*/ 1366188 w 1586216"/>
                    <a:gd name="connsiteY15" fmla="*/ 478320 h 1586813"/>
                    <a:gd name="connsiteX16" fmla="*/ 1365116 w 1586216"/>
                    <a:gd name="connsiteY16" fmla="*/ 486826 h 1586813"/>
                    <a:gd name="connsiteX17" fmla="*/ 1404496 w 1586216"/>
                    <a:gd name="connsiteY17" fmla="*/ 595790 h 1586813"/>
                    <a:gd name="connsiteX18" fmla="*/ 1419899 w 1586216"/>
                    <a:gd name="connsiteY18" fmla="*/ 608850 h 1586813"/>
                    <a:gd name="connsiteX19" fmla="*/ 1543330 w 1586216"/>
                    <a:gd name="connsiteY19" fmla="*/ 632893 h 1586813"/>
                    <a:gd name="connsiteX20" fmla="*/ 1585724 w 1586216"/>
                    <a:gd name="connsiteY20" fmla="*/ 686806 h 1586813"/>
                    <a:gd name="connsiteX21" fmla="*/ 1586126 w 1586216"/>
                    <a:gd name="connsiteY21" fmla="*/ 887054 h 1586813"/>
                    <a:gd name="connsiteX22" fmla="*/ 1535026 w 1586216"/>
                    <a:gd name="connsiteY22" fmla="*/ 951281 h 1586813"/>
                    <a:gd name="connsiteX23" fmla="*/ 1423115 w 1586216"/>
                    <a:gd name="connsiteY23" fmla="*/ 973717 h 1586813"/>
                    <a:gd name="connsiteX24" fmla="*/ 1407644 w 1586216"/>
                    <a:gd name="connsiteY24" fmla="*/ 986978 h 1586813"/>
                    <a:gd name="connsiteX25" fmla="*/ 1368866 w 1586216"/>
                    <a:gd name="connsiteY25" fmla="*/ 1080137 h 1586813"/>
                    <a:gd name="connsiteX26" fmla="*/ 1369737 w 1586216"/>
                    <a:gd name="connsiteY26" fmla="*/ 1104849 h 1586813"/>
                    <a:gd name="connsiteX27" fmla="*/ 1433495 w 1586216"/>
                    <a:gd name="connsiteY27" fmla="*/ 1195330 h 1586813"/>
                    <a:gd name="connsiteX28" fmla="*/ 1429008 w 1586216"/>
                    <a:gd name="connsiteY28" fmla="*/ 1270540 h 1586813"/>
                    <a:gd name="connsiteX29" fmla="*/ 1287160 w 1586216"/>
                    <a:gd name="connsiteY29" fmla="*/ 1413527 h 1586813"/>
                    <a:gd name="connsiteX30" fmla="*/ 1207865 w 1586216"/>
                    <a:gd name="connsiteY30" fmla="*/ 1427658 h 1586813"/>
                    <a:gd name="connsiteX31" fmla="*/ 1113500 w 1586216"/>
                    <a:gd name="connsiteY31" fmla="*/ 1364703 h 1586813"/>
                    <a:gd name="connsiteX32" fmla="*/ 1081688 w 1586216"/>
                    <a:gd name="connsiteY32" fmla="*/ 1366779 h 1586813"/>
                    <a:gd name="connsiteX33" fmla="*/ 986118 w 1586216"/>
                    <a:gd name="connsiteY33" fmla="*/ 1405356 h 1586813"/>
                    <a:gd name="connsiteX34" fmla="*/ 975536 w 1586216"/>
                    <a:gd name="connsiteY34" fmla="*/ 1417746 h 1586813"/>
                    <a:gd name="connsiteX35" fmla="*/ 957655 w 1586216"/>
                    <a:gd name="connsiteY35" fmla="*/ 1512311 h 1586813"/>
                    <a:gd name="connsiteX36" fmla="*/ 886998 w 1586216"/>
                    <a:gd name="connsiteY36" fmla="*/ 1586450 h 1586813"/>
                    <a:gd name="connsiteX37" fmla="*/ 727938 w 1586216"/>
                    <a:gd name="connsiteY37" fmla="*/ 1586785 h 1586813"/>
                    <a:gd name="connsiteX38" fmla="*/ 633641 w 1586216"/>
                    <a:gd name="connsiteY38" fmla="*/ 1530997 h 1586813"/>
                    <a:gd name="connsiteX39" fmla="*/ 612008 w 1586216"/>
                    <a:gd name="connsiteY39" fmla="*/ 1422568 h 1586813"/>
                    <a:gd name="connsiteX40" fmla="*/ 596873 w 1586216"/>
                    <a:gd name="connsiteY40" fmla="*/ 1405490 h 1586813"/>
                    <a:gd name="connsiteX41" fmla="*/ 491592 w 1586216"/>
                    <a:gd name="connsiteY41" fmla="*/ 1361489 h 1586813"/>
                    <a:gd name="connsiteX42" fmla="*/ 471701 w 1586216"/>
                    <a:gd name="connsiteY42" fmla="*/ 1363632 h 1586813"/>
                    <a:gd name="connsiteX43" fmla="*/ 378676 w 1586216"/>
                    <a:gd name="connsiteY43" fmla="*/ 1427256 h 1586813"/>
                    <a:gd name="connsiteX44" fmla="*/ 292683 w 1586216"/>
                    <a:gd name="connsiteY44" fmla="*/ 1406695 h 1586813"/>
                    <a:gd name="connsiteX45" fmla="*/ 155389 w 1586216"/>
                    <a:gd name="connsiteY45" fmla="*/ 1268062 h 1586813"/>
                    <a:gd name="connsiteX46" fmla="*/ 150098 w 1586216"/>
                    <a:gd name="connsiteY46" fmla="*/ 1195330 h 1586813"/>
                    <a:gd name="connsiteX47" fmla="*/ 215463 w 1586216"/>
                    <a:gd name="connsiteY47" fmla="*/ 1103443 h 1586813"/>
                    <a:gd name="connsiteX48" fmla="*/ 217540 w 1586216"/>
                    <a:gd name="connsiteY48" fmla="*/ 1079936 h 1586813"/>
                    <a:gd name="connsiteX49" fmla="*/ 181308 w 1586216"/>
                    <a:gd name="connsiteY49" fmla="*/ 988853 h 1586813"/>
                    <a:gd name="connsiteX50" fmla="*/ 162288 w 1586216"/>
                    <a:gd name="connsiteY50" fmla="*/ 973181 h 1586813"/>
                    <a:gd name="connsiteX51" fmla="*/ 46626 w 1586216"/>
                    <a:gd name="connsiteY51" fmla="*/ 949674 h 1586813"/>
                    <a:gd name="connsiteX52" fmla="*/ 13 w 1586216"/>
                    <a:gd name="connsiteY52" fmla="*/ 887791 h 1586813"/>
                    <a:gd name="connsiteX53" fmla="*/ 481 w 1586216"/>
                    <a:gd name="connsiteY53" fmla="*/ 685400 h 1586813"/>
                    <a:gd name="connsiteX54" fmla="*/ 65981 w 1586216"/>
                    <a:gd name="connsiteY54" fmla="*/ 625258 h 1586813"/>
                    <a:gd name="connsiteX55" fmla="*/ 165301 w 1586216"/>
                    <a:gd name="connsiteY55" fmla="*/ 608180 h 1586813"/>
                    <a:gd name="connsiteX56" fmla="*/ 175012 w 1586216"/>
                    <a:gd name="connsiteY56" fmla="*/ 600411 h 1586813"/>
                    <a:gd name="connsiteX57" fmla="*/ 217874 w 1586216"/>
                    <a:gd name="connsiteY57" fmla="*/ 495733 h 1586813"/>
                    <a:gd name="connsiteX58" fmla="*/ 214794 w 1586216"/>
                    <a:gd name="connsiteY58" fmla="*/ 469882 h 1586813"/>
                    <a:gd name="connsiteX59" fmla="*/ 150902 w 1586216"/>
                    <a:gd name="connsiteY59" fmla="*/ 380004 h 1586813"/>
                    <a:gd name="connsiteX60" fmla="*/ 171128 w 1586216"/>
                    <a:gd name="connsiteY60" fmla="*/ 291802 h 1586813"/>
                    <a:gd name="connsiteX61" fmla="*/ 308421 w 1586216"/>
                    <a:gd name="connsiteY61" fmla="*/ 155043 h 1586813"/>
                    <a:gd name="connsiteX62" fmla="*/ 383096 w 1586216"/>
                    <a:gd name="connsiteY62" fmla="*/ 152565 h 1586813"/>
                    <a:gd name="connsiteX63" fmla="*/ 477594 w 1586216"/>
                    <a:gd name="connsiteY63" fmla="*/ 217060 h 1586813"/>
                    <a:gd name="connsiteX64" fmla="*/ 496146 w 1586216"/>
                    <a:gd name="connsiteY64" fmla="*/ 218801 h 1586813"/>
                    <a:gd name="connsiteX65" fmla="*/ 601762 w 1586216"/>
                    <a:gd name="connsiteY65" fmla="*/ 173193 h 1586813"/>
                    <a:gd name="connsiteX66" fmla="*/ 1159845 w 1586216"/>
                    <a:gd name="connsiteY66" fmla="*/ 1372740 h 1586813"/>
                    <a:gd name="connsiteX67" fmla="*/ 1239744 w 1586216"/>
                    <a:gd name="connsiteY67" fmla="*/ 1421295 h 1586813"/>
                    <a:gd name="connsiteX68" fmla="*/ 1273698 w 1586216"/>
                    <a:gd name="connsiteY68" fmla="*/ 1411517 h 1586813"/>
                    <a:gd name="connsiteX69" fmla="*/ 1313481 w 1586216"/>
                    <a:gd name="connsiteY69" fmla="*/ 1372071 h 1586813"/>
                    <a:gd name="connsiteX70" fmla="*/ 1338126 w 1586216"/>
                    <a:gd name="connsiteY70" fmla="*/ 1346018 h 1586813"/>
                    <a:gd name="connsiteX71" fmla="*/ 1358151 w 1586216"/>
                    <a:gd name="connsiteY71" fmla="*/ 1328069 h 1586813"/>
                    <a:gd name="connsiteX72" fmla="*/ 1427066 w 1586216"/>
                    <a:gd name="connsiteY72" fmla="*/ 1257480 h 1586813"/>
                    <a:gd name="connsiteX73" fmla="*/ 1430482 w 1586216"/>
                    <a:gd name="connsiteY73" fmla="*/ 1251453 h 1586813"/>
                    <a:gd name="connsiteX74" fmla="*/ 1425994 w 1586216"/>
                    <a:gd name="connsiteY74" fmla="*/ 1205844 h 1586813"/>
                    <a:gd name="connsiteX75" fmla="*/ 1388289 w 1586216"/>
                    <a:gd name="connsiteY75" fmla="*/ 1149319 h 1586813"/>
                    <a:gd name="connsiteX76" fmla="*/ 1374627 w 1586216"/>
                    <a:gd name="connsiteY76" fmla="*/ 1130969 h 1586813"/>
                    <a:gd name="connsiteX77" fmla="*/ 1357749 w 1586216"/>
                    <a:gd name="connsiteY77" fmla="*/ 1102974 h 1586813"/>
                    <a:gd name="connsiteX78" fmla="*/ 1357347 w 1586216"/>
                    <a:gd name="connsiteY78" fmla="*/ 1080605 h 1586813"/>
                    <a:gd name="connsiteX79" fmla="*/ 1398536 w 1586216"/>
                    <a:gd name="connsiteY79" fmla="*/ 985638 h 1586813"/>
                    <a:gd name="connsiteX80" fmla="*/ 1419632 w 1586216"/>
                    <a:gd name="connsiteY80" fmla="*/ 966283 h 1586813"/>
                    <a:gd name="connsiteX81" fmla="*/ 1535830 w 1586216"/>
                    <a:gd name="connsiteY81" fmla="*/ 942374 h 1586813"/>
                    <a:gd name="connsiteX82" fmla="*/ 1566101 w 1586216"/>
                    <a:gd name="connsiteY82" fmla="*/ 926635 h 1586813"/>
                    <a:gd name="connsiteX83" fmla="*/ 1571191 w 1586216"/>
                    <a:gd name="connsiteY83" fmla="*/ 915919 h 1586813"/>
                    <a:gd name="connsiteX84" fmla="*/ 1574874 w 1586216"/>
                    <a:gd name="connsiteY84" fmla="*/ 826310 h 1586813"/>
                    <a:gd name="connsiteX85" fmla="*/ 1574473 w 1586216"/>
                    <a:gd name="connsiteY85" fmla="*/ 675421 h 1586813"/>
                    <a:gd name="connsiteX86" fmla="*/ 1573401 w 1586216"/>
                    <a:gd name="connsiteY86" fmla="*/ 670197 h 1586813"/>
                    <a:gd name="connsiteX87" fmla="*/ 1539580 w 1586216"/>
                    <a:gd name="connsiteY87" fmla="*/ 641064 h 1586813"/>
                    <a:gd name="connsiteX88" fmla="*/ 1459414 w 1586216"/>
                    <a:gd name="connsiteY88" fmla="*/ 624722 h 1586813"/>
                    <a:gd name="connsiteX89" fmla="*/ 1407242 w 1586216"/>
                    <a:gd name="connsiteY89" fmla="*/ 610457 h 1586813"/>
                    <a:gd name="connsiteX90" fmla="*/ 1403023 w 1586216"/>
                    <a:gd name="connsiteY90" fmla="*/ 605702 h 1586813"/>
                    <a:gd name="connsiteX91" fmla="*/ 1354267 w 1586216"/>
                    <a:gd name="connsiteY91" fmla="*/ 492853 h 1586813"/>
                    <a:gd name="connsiteX92" fmla="*/ 1353530 w 1586216"/>
                    <a:gd name="connsiteY92" fmla="*/ 489639 h 1586813"/>
                    <a:gd name="connsiteX93" fmla="*/ 1363107 w 1586216"/>
                    <a:gd name="connsiteY93" fmla="*/ 461175 h 1586813"/>
                    <a:gd name="connsiteX94" fmla="*/ 1425057 w 1586216"/>
                    <a:gd name="connsiteY94" fmla="*/ 380473 h 1586813"/>
                    <a:gd name="connsiteX95" fmla="*/ 1421038 w 1586216"/>
                    <a:gd name="connsiteY95" fmla="*/ 316916 h 1586813"/>
                    <a:gd name="connsiteX96" fmla="*/ 1279057 w 1586216"/>
                    <a:gd name="connsiteY96" fmla="*/ 172389 h 1586813"/>
                    <a:gd name="connsiteX97" fmla="*/ 1242021 w 1586216"/>
                    <a:gd name="connsiteY97" fmla="*/ 147542 h 1586813"/>
                    <a:gd name="connsiteX98" fmla="*/ 1235524 w 1586216"/>
                    <a:gd name="connsiteY98" fmla="*/ 147676 h 1586813"/>
                    <a:gd name="connsiteX99" fmla="*/ 1215968 w 1586216"/>
                    <a:gd name="connsiteY99" fmla="*/ 155110 h 1586813"/>
                    <a:gd name="connsiteX100" fmla="*/ 1126292 w 1586216"/>
                    <a:gd name="connsiteY100" fmla="*/ 216189 h 1586813"/>
                    <a:gd name="connsiteX101" fmla="*/ 1101846 w 1586216"/>
                    <a:gd name="connsiteY101" fmla="*/ 229115 h 1586813"/>
                    <a:gd name="connsiteX102" fmla="*/ 1086912 w 1586216"/>
                    <a:gd name="connsiteY102" fmla="*/ 228914 h 1586813"/>
                    <a:gd name="connsiteX103" fmla="*/ 986319 w 1586216"/>
                    <a:gd name="connsiteY103" fmla="*/ 184980 h 1586813"/>
                    <a:gd name="connsiteX104" fmla="*/ 965356 w 1586216"/>
                    <a:gd name="connsiteY104" fmla="*/ 161339 h 1586813"/>
                    <a:gd name="connsiteX105" fmla="*/ 942519 w 1586216"/>
                    <a:gd name="connsiteY105" fmla="*/ 52039 h 1586813"/>
                    <a:gd name="connsiteX106" fmla="*/ 898585 w 1586216"/>
                    <a:gd name="connsiteY106" fmla="*/ 12793 h 1586813"/>
                    <a:gd name="connsiteX107" fmla="*/ 686282 w 1586216"/>
                    <a:gd name="connsiteY107" fmla="*/ 12324 h 1586813"/>
                    <a:gd name="connsiteX108" fmla="*/ 640070 w 1586216"/>
                    <a:gd name="connsiteY108" fmla="*/ 56593 h 1586813"/>
                    <a:gd name="connsiteX109" fmla="*/ 618304 w 1586216"/>
                    <a:gd name="connsiteY109" fmla="*/ 164487 h 1586813"/>
                    <a:gd name="connsiteX110" fmla="*/ 605378 w 1586216"/>
                    <a:gd name="connsiteY110" fmla="*/ 180627 h 1586813"/>
                    <a:gd name="connsiteX111" fmla="*/ 504852 w 1586216"/>
                    <a:gd name="connsiteY111" fmla="*/ 226838 h 1586813"/>
                    <a:gd name="connsiteX112" fmla="*/ 472170 w 1586216"/>
                    <a:gd name="connsiteY112" fmla="*/ 226034 h 1586813"/>
                    <a:gd name="connsiteX113" fmla="*/ 374122 w 1586216"/>
                    <a:gd name="connsiteY113" fmla="*/ 159329 h 1586813"/>
                    <a:gd name="connsiteX114" fmla="*/ 344386 w 1586216"/>
                    <a:gd name="connsiteY114" fmla="*/ 150690 h 1586813"/>
                    <a:gd name="connsiteX115" fmla="*/ 308087 w 1586216"/>
                    <a:gd name="connsiteY115" fmla="*/ 169241 h 1586813"/>
                    <a:gd name="connsiteX116" fmla="*/ 239573 w 1586216"/>
                    <a:gd name="connsiteY116" fmla="*/ 236951 h 1586813"/>
                    <a:gd name="connsiteX117" fmla="*/ 161350 w 1586216"/>
                    <a:gd name="connsiteY117" fmla="*/ 315778 h 1586813"/>
                    <a:gd name="connsiteX118" fmla="*/ 156126 w 1586216"/>
                    <a:gd name="connsiteY118" fmla="*/ 323747 h 1586813"/>
                    <a:gd name="connsiteX119" fmla="*/ 182781 w 1586216"/>
                    <a:gd name="connsiteY119" fmla="*/ 404583 h 1586813"/>
                    <a:gd name="connsiteX120" fmla="*/ 185995 w 1586216"/>
                    <a:gd name="connsiteY120" fmla="*/ 410008 h 1586813"/>
                    <a:gd name="connsiteX121" fmla="*/ 221223 w 1586216"/>
                    <a:gd name="connsiteY121" fmla="*/ 450728 h 1586813"/>
                    <a:gd name="connsiteX122" fmla="*/ 225442 w 1586216"/>
                    <a:gd name="connsiteY122" fmla="*/ 455616 h 1586813"/>
                    <a:gd name="connsiteX123" fmla="*/ 223098 w 1586216"/>
                    <a:gd name="connsiteY123" fmla="*/ 512074 h 1586813"/>
                    <a:gd name="connsiteX124" fmla="*/ 187737 w 1586216"/>
                    <a:gd name="connsiteY124" fmla="*/ 595590 h 1586813"/>
                    <a:gd name="connsiteX125" fmla="*/ 157063 w 1586216"/>
                    <a:gd name="connsiteY125" fmla="*/ 618494 h 1586813"/>
                    <a:gd name="connsiteX126" fmla="*/ 43611 w 1586216"/>
                    <a:gd name="connsiteY126" fmla="*/ 639389 h 1586813"/>
                    <a:gd name="connsiteX127" fmla="*/ 11465 w 1586216"/>
                    <a:gd name="connsiteY127" fmla="*/ 675689 h 1586813"/>
                    <a:gd name="connsiteX128" fmla="*/ 12470 w 1586216"/>
                    <a:gd name="connsiteY128" fmla="*/ 871919 h 1586813"/>
                    <a:gd name="connsiteX129" fmla="*/ 14277 w 1586216"/>
                    <a:gd name="connsiteY129" fmla="*/ 913843 h 1586813"/>
                    <a:gd name="connsiteX130" fmla="*/ 25997 w 1586216"/>
                    <a:gd name="connsiteY130" fmla="*/ 931993 h 1586813"/>
                    <a:gd name="connsiteX131" fmla="*/ 62632 w 1586216"/>
                    <a:gd name="connsiteY131" fmla="*/ 945388 h 1586813"/>
                    <a:gd name="connsiteX132" fmla="*/ 172802 w 1586216"/>
                    <a:gd name="connsiteY132" fmla="*/ 967087 h 1586813"/>
                    <a:gd name="connsiteX133" fmla="*/ 185995 w 1586216"/>
                    <a:gd name="connsiteY133" fmla="*/ 977601 h 1586813"/>
                    <a:gd name="connsiteX134" fmla="*/ 222897 w 1586216"/>
                    <a:gd name="connsiteY134" fmla="*/ 1065402 h 1586813"/>
                    <a:gd name="connsiteX135" fmla="*/ 222295 w 1586216"/>
                    <a:gd name="connsiteY135" fmla="*/ 1109672 h 1586813"/>
                    <a:gd name="connsiteX136" fmla="*/ 176820 w 1586216"/>
                    <a:gd name="connsiteY136" fmla="*/ 1177983 h 1586813"/>
                    <a:gd name="connsiteX137" fmla="*/ 172266 w 1586216"/>
                    <a:gd name="connsiteY137" fmla="*/ 1183877 h 1586813"/>
                    <a:gd name="connsiteX138" fmla="*/ 161885 w 1586216"/>
                    <a:gd name="connsiteY138" fmla="*/ 1252055 h 1586813"/>
                    <a:gd name="connsiteX139" fmla="*/ 168047 w 1586216"/>
                    <a:gd name="connsiteY139" fmla="*/ 1259824 h 1586813"/>
                    <a:gd name="connsiteX140" fmla="*/ 204815 w 1586216"/>
                    <a:gd name="connsiteY140" fmla="*/ 1296056 h 1586813"/>
                    <a:gd name="connsiteX141" fmla="*/ 232408 w 1586216"/>
                    <a:gd name="connsiteY141" fmla="*/ 1320300 h 1586813"/>
                    <a:gd name="connsiteX142" fmla="*/ 237230 w 1586216"/>
                    <a:gd name="connsiteY142" fmla="*/ 1320495 h 1586813"/>
                    <a:gd name="connsiteX143" fmla="*/ 237699 w 1586216"/>
                    <a:gd name="connsiteY143" fmla="*/ 1319899 h 1586813"/>
                    <a:gd name="connsiteX144" fmla="*/ 237966 w 1586216"/>
                    <a:gd name="connsiteY144" fmla="*/ 1319497 h 1586813"/>
                    <a:gd name="connsiteX145" fmla="*/ 237766 w 1586216"/>
                    <a:gd name="connsiteY145" fmla="*/ 1313402 h 1586813"/>
                    <a:gd name="connsiteX146" fmla="*/ 208231 w 1586216"/>
                    <a:gd name="connsiteY146" fmla="*/ 1277773 h 1586813"/>
                    <a:gd name="connsiteX147" fmla="*/ 194167 w 1586216"/>
                    <a:gd name="connsiteY147" fmla="*/ 1195731 h 1586813"/>
                    <a:gd name="connsiteX148" fmla="*/ 230532 w 1586216"/>
                    <a:gd name="connsiteY148" fmla="*/ 1146507 h 1586813"/>
                    <a:gd name="connsiteX149" fmla="*/ 257589 w 1586216"/>
                    <a:gd name="connsiteY149" fmla="*/ 1108198 h 1586813"/>
                    <a:gd name="connsiteX150" fmla="*/ 253839 w 1586216"/>
                    <a:gd name="connsiteY150" fmla="*/ 1062255 h 1586813"/>
                    <a:gd name="connsiteX151" fmla="*/ 214258 w 1586216"/>
                    <a:gd name="connsiteY151" fmla="*/ 961461 h 1586813"/>
                    <a:gd name="connsiteX152" fmla="*/ 184054 w 1586216"/>
                    <a:gd name="connsiteY152" fmla="*/ 936145 h 1586813"/>
                    <a:gd name="connsiteX153" fmla="*/ 76227 w 1586216"/>
                    <a:gd name="connsiteY153" fmla="*/ 915786 h 1586813"/>
                    <a:gd name="connsiteX154" fmla="*/ 39593 w 1586216"/>
                    <a:gd name="connsiteY154" fmla="*/ 889064 h 1586813"/>
                    <a:gd name="connsiteX155" fmla="*/ 40464 w 1586216"/>
                    <a:gd name="connsiteY155" fmla="*/ 679774 h 1586813"/>
                    <a:gd name="connsiteX156" fmla="*/ 48367 w 1586216"/>
                    <a:gd name="connsiteY156" fmla="*/ 670331 h 1586813"/>
                    <a:gd name="connsiteX157" fmla="*/ 181843 w 1586216"/>
                    <a:gd name="connsiteY157" fmla="*/ 644412 h 1586813"/>
                    <a:gd name="connsiteX158" fmla="*/ 207293 w 1586216"/>
                    <a:gd name="connsiteY158" fmla="*/ 627402 h 1586813"/>
                    <a:gd name="connsiteX159" fmla="*/ 257522 w 1586216"/>
                    <a:gd name="connsiteY159" fmla="*/ 494796 h 1586813"/>
                    <a:gd name="connsiteX160" fmla="*/ 255513 w 1586216"/>
                    <a:gd name="connsiteY160" fmla="*/ 465595 h 1586813"/>
                    <a:gd name="connsiteX161" fmla="*/ 179767 w 1586216"/>
                    <a:gd name="connsiteY161" fmla="*/ 356363 h 1586813"/>
                    <a:gd name="connsiteX162" fmla="*/ 178227 w 1586216"/>
                    <a:gd name="connsiteY162" fmla="*/ 350269 h 1586813"/>
                    <a:gd name="connsiteX163" fmla="*/ 189277 w 1586216"/>
                    <a:gd name="connsiteY163" fmla="*/ 323547 h 1586813"/>
                    <a:gd name="connsiteX164" fmla="*/ 283909 w 1586216"/>
                    <a:gd name="connsiteY164" fmla="*/ 231392 h 1586813"/>
                    <a:gd name="connsiteX165" fmla="*/ 290539 w 1586216"/>
                    <a:gd name="connsiteY165" fmla="*/ 225699 h 1586813"/>
                    <a:gd name="connsiteX166" fmla="*/ 324562 w 1586216"/>
                    <a:gd name="connsiteY166" fmla="*/ 189333 h 1586813"/>
                    <a:gd name="connsiteX167" fmla="*/ 352757 w 1586216"/>
                    <a:gd name="connsiteY167" fmla="*/ 179689 h 1586813"/>
                    <a:gd name="connsiteX168" fmla="*/ 370840 w 1586216"/>
                    <a:gd name="connsiteY168" fmla="*/ 185917 h 1586813"/>
                    <a:gd name="connsiteX169" fmla="*/ 375060 w 1586216"/>
                    <a:gd name="connsiteY169" fmla="*/ 188462 h 1586813"/>
                    <a:gd name="connsiteX170" fmla="*/ 434196 w 1586216"/>
                    <a:gd name="connsiteY170" fmla="*/ 227575 h 1586813"/>
                    <a:gd name="connsiteX171" fmla="*/ 438951 w 1586216"/>
                    <a:gd name="connsiteY171" fmla="*/ 231794 h 1586813"/>
                    <a:gd name="connsiteX172" fmla="*/ 455493 w 1586216"/>
                    <a:gd name="connsiteY172" fmla="*/ 247265 h 1586813"/>
                    <a:gd name="connsiteX173" fmla="*/ 522868 w 1586216"/>
                    <a:gd name="connsiteY173" fmla="*/ 245992 h 1586813"/>
                    <a:gd name="connsiteX174" fmla="*/ 523203 w 1586216"/>
                    <a:gd name="connsiteY174" fmla="*/ 245791 h 1586813"/>
                    <a:gd name="connsiteX175" fmla="*/ 630024 w 1586216"/>
                    <a:gd name="connsiteY175" fmla="*/ 208488 h 1586813"/>
                    <a:gd name="connsiteX176" fmla="*/ 643687 w 1586216"/>
                    <a:gd name="connsiteY176" fmla="*/ 192682 h 1586813"/>
                    <a:gd name="connsiteX177" fmla="*/ 671280 w 1586216"/>
                    <a:gd name="connsiteY177" fmla="*/ 54986 h 1586813"/>
                    <a:gd name="connsiteX178" fmla="*/ 684607 w 1586216"/>
                    <a:gd name="connsiteY178" fmla="*/ 40788 h 1586813"/>
                    <a:gd name="connsiteX179" fmla="*/ 733899 w 1586216"/>
                    <a:gd name="connsiteY179" fmla="*/ 39783 h 1586813"/>
                    <a:gd name="connsiteX180" fmla="*/ 901465 w 1586216"/>
                    <a:gd name="connsiteY180" fmla="*/ 40788 h 1586813"/>
                    <a:gd name="connsiteX181" fmla="*/ 912783 w 1586216"/>
                    <a:gd name="connsiteY181" fmla="*/ 50432 h 1586813"/>
                    <a:gd name="connsiteX182" fmla="*/ 940041 w 1586216"/>
                    <a:gd name="connsiteY182" fmla="*/ 189132 h 1586813"/>
                    <a:gd name="connsiteX183" fmla="*/ 940979 w 1586216"/>
                    <a:gd name="connsiteY183" fmla="*/ 191878 h 1586813"/>
                    <a:gd name="connsiteX184" fmla="*/ 956851 w 1586216"/>
                    <a:gd name="connsiteY184" fmla="*/ 208889 h 1586813"/>
                    <a:gd name="connsiteX185" fmla="*/ 1082625 w 1586216"/>
                    <a:gd name="connsiteY185" fmla="*/ 258583 h 1586813"/>
                    <a:gd name="connsiteX186" fmla="*/ 1119126 w 1586216"/>
                    <a:gd name="connsiteY186" fmla="*/ 255703 h 1586813"/>
                    <a:gd name="connsiteX187" fmla="*/ 1197215 w 1586216"/>
                    <a:gd name="connsiteY187" fmla="*/ 204804 h 1586813"/>
                    <a:gd name="connsiteX188" fmla="*/ 1228961 w 1586216"/>
                    <a:gd name="connsiteY188" fmla="*/ 183841 h 1586813"/>
                    <a:gd name="connsiteX189" fmla="*/ 1248651 w 1586216"/>
                    <a:gd name="connsiteY189" fmla="*/ 186855 h 1586813"/>
                    <a:gd name="connsiteX190" fmla="*/ 1394852 w 1586216"/>
                    <a:gd name="connsiteY190" fmla="*/ 332588 h 1586813"/>
                    <a:gd name="connsiteX191" fmla="*/ 1400076 w 1586216"/>
                    <a:gd name="connsiteY191" fmla="*/ 362792 h 1586813"/>
                    <a:gd name="connsiteX192" fmla="*/ 1326674 w 1586216"/>
                    <a:gd name="connsiteY192" fmla="*/ 466801 h 1586813"/>
                    <a:gd name="connsiteX193" fmla="*/ 1324062 w 1586216"/>
                    <a:gd name="connsiteY193" fmla="*/ 495733 h 1586813"/>
                    <a:gd name="connsiteX194" fmla="*/ 1374292 w 1586216"/>
                    <a:gd name="connsiteY194" fmla="*/ 622379 h 1586813"/>
                    <a:gd name="connsiteX195" fmla="*/ 1403090 w 1586216"/>
                    <a:gd name="connsiteY195" fmla="*/ 646556 h 1586813"/>
                    <a:gd name="connsiteX196" fmla="*/ 1531878 w 1586216"/>
                    <a:gd name="connsiteY196" fmla="*/ 669728 h 1586813"/>
                    <a:gd name="connsiteX197" fmla="*/ 1549157 w 1586216"/>
                    <a:gd name="connsiteY197" fmla="*/ 686672 h 1586813"/>
                    <a:gd name="connsiteX198" fmla="*/ 1549961 w 1586216"/>
                    <a:gd name="connsiteY198" fmla="*/ 713528 h 1586813"/>
                    <a:gd name="connsiteX199" fmla="*/ 1547215 w 1586216"/>
                    <a:gd name="connsiteY199" fmla="*/ 892345 h 1586813"/>
                    <a:gd name="connsiteX200" fmla="*/ 1531610 w 1586216"/>
                    <a:gd name="connsiteY200" fmla="*/ 911232 h 1586813"/>
                    <a:gd name="connsiteX201" fmla="*/ 1406840 w 1586216"/>
                    <a:gd name="connsiteY201" fmla="*/ 935007 h 1586813"/>
                    <a:gd name="connsiteX202" fmla="*/ 1376769 w 1586216"/>
                    <a:gd name="connsiteY202" fmla="*/ 958849 h 1586813"/>
                    <a:gd name="connsiteX203" fmla="*/ 1334710 w 1586216"/>
                    <a:gd name="connsiteY203" fmla="*/ 1062523 h 1586813"/>
                    <a:gd name="connsiteX204" fmla="*/ 1328147 w 1586216"/>
                    <a:gd name="connsiteY204" fmla="*/ 1101434 h 1586813"/>
                    <a:gd name="connsiteX205" fmla="*/ 1330491 w 1586216"/>
                    <a:gd name="connsiteY205" fmla="*/ 1107394 h 1586813"/>
                    <a:gd name="connsiteX206" fmla="*/ 1407711 w 1586216"/>
                    <a:gd name="connsiteY206" fmla="*/ 1225333 h 1586813"/>
                    <a:gd name="connsiteX207" fmla="*/ 1407376 w 1586216"/>
                    <a:gd name="connsiteY207" fmla="*/ 1232968 h 1586813"/>
                    <a:gd name="connsiteX208" fmla="*/ 1349512 w 1586216"/>
                    <a:gd name="connsiteY208" fmla="*/ 1298132 h 1586813"/>
                    <a:gd name="connsiteX209" fmla="*/ 1340939 w 1586216"/>
                    <a:gd name="connsiteY209" fmla="*/ 1306504 h 1586813"/>
                    <a:gd name="connsiteX210" fmla="*/ 1333036 w 1586216"/>
                    <a:gd name="connsiteY210" fmla="*/ 1315412 h 1586813"/>
                    <a:gd name="connsiteX211" fmla="*/ 1258563 w 1586216"/>
                    <a:gd name="connsiteY211" fmla="*/ 1391425 h 1586813"/>
                    <a:gd name="connsiteX212" fmla="*/ 1237667 w 1586216"/>
                    <a:gd name="connsiteY212" fmla="*/ 1399730 h 1586813"/>
                    <a:gd name="connsiteX213" fmla="*/ 1220991 w 1586216"/>
                    <a:gd name="connsiteY213" fmla="*/ 1390153 h 1586813"/>
                    <a:gd name="connsiteX214" fmla="*/ 1204516 w 1586216"/>
                    <a:gd name="connsiteY214" fmla="*/ 1378634 h 1586813"/>
                    <a:gd name="connsiteX215" fmla="*/ 1156095 w 1586216"/>
                    <a:gd name="connsiteY215" fmla="*/ 1349300 h 1586813"/>
                    <a:gd name="connsiteX216" fmla="*/ 1097159 w 1586216"/>
                    <a:gd name="connsiteY216" fmla="*/ 1320836 h 1586813"/>
                    <a:gd name="connsiteX217" fmla="*/ 1090997 w 1586216"/>
                    <a:gd name="connsiteY217" fmla="*/ 1321372 h 1586813"/>
                    <a:gd name="connsiteX218" fmla="*/ 979889 w 1586216"/>
                    <a:gd name="connsiteY218" fmla="*/ 1364770 h 1586813"/>
                    <a:gd name="connsiteX219" fmla="*/ 979354 w 1586216"/>
                    <a:gd name="connsiteY219" fmla="*/ 1364971 h 1586813"/>
                    <a:gd name="connsiteX220" fmla="*/ 958190 w 1586216"/>
                    <a:gd name="connsiteY220" fmla="*/ 1375821 h 1586813"/>
                    <a:gd name="connsiteX221" fmla="*/ 940711 w 1586216"/>
                    <a:gd name="connsiteY221" fmla="*/ 1398927 h 1586813"/>
                    <a:gd name="connsiteX222" fmla="*/ 915328 w 1586216"/>
                    <a:gd name="connsiteY222" fmla="*/ 1522089 h 1586813"/>
                    <a:gd name="connsiteX223" fmla="*/ 898853 w 1586216"/>
                    <a:gd name="connsiteY223" fmla="*/ 1545462 h 1586813"/>
                    <a:gd name="connsiteX224" fmla="*/ 896174 w 1586216"/>
                    <a:gd name="connsiteY224" fmla="*/ 1546132 h 1586813"/>
                    <a:gd name="connsiteX225" fmla="*/ 695724 w 1586216"/>
                    <a:gd name="connsiteY225" fmla="*/ 1546132 h 1586813"/>
                    <a:gd name="connsiteX226" fmla="*/ 672016 w 1586216"/>
                    <a:gd name="connsiteY226" fmla="*/ 1526442 h 1586813"/>
                    <a:gd name="connsiteX227" fmla="*/ 661769 w 1586216"/>
                    <a:gd name="connsiteY227" fmla="*/ 1471391 h 1586813"/>
                    <a:gd name="connsiteX228" fmla="*/ 661568 w 1586216"/>
                    <a:gd name="connsiteY228" fmla="*/ 1470587 h 1586813"/>
                    <a:gd name="connsiteX229" fmla="*/ 648910 w 1586216"/>
                    <a:gd name="connsiteY229" fmla="*/ 1413727 h 1586813"/>
                    <a:gd name="connsiteX230" fmla="*/ 627546 w 1586216"/>
                    <a:gd name="connsiteY230" fmla="*/ 1374616 h 1586813"/>
                    <a:gd name="connsiteX231" fmla="*/ 504852 w 1586216"/>
                    <a:gd name="connsiteY231" fmla="*/ 1323448 h 1586813"/>
                    <a:gd name="connsiteX232" fmla="*/ 468620 w 1586216"/>
                    <a:gd name="connsiteY232" fmla="*/ 1321372 h 1586813"/>
                    <a:gd name="connsiteX233" fmla="*/ 387383 w 1586216"/>
                    <a:gd name="connsiteY233" fmla="*/ 1374883 h 1586813"/>
                    <a:gd name="connsiteX234" fmla="*/ 385239 w 1586216"/>
                    <a:gd name="connsiteY234" fmla="*/ 1376825 h 1586813"/>
                    <a:gd name="connsiteX235" fmla="*/ 343649 w 1586216"/>
                    <a:gd name="connsiteY235" fmla="*/ 1397587 h 1586813"/>
                    <a:gd name="connsiteX236" fmla="*/ 336751 w 1586216"/>
                    <a:gd name="connsiteY236" fmla="*/ 1395913 h 1586813"/>
                    <a:gd name="connsiteX237" fmla="*/ 299447 w 1586216"/>
                    <a:gd name="connsiteY237" fmla="*/ 1363967 h 1586813"/>
                    <a:gd name="connsiteX238" fmla="*/ 291678 w 1586216"/>
                    <a:gd name="connsiteY238" fmla="*/ 1362359 h 1586813"/>
                    <a:gd name="connsiteX239" fmla="*/ 289603 w 1586216"/>
                    <a:gd name="connsiteY239" fmla="*/ 1363498 h 1586813"/>
                    <a:gd name="connsiteX240" fmla="*/ 287794 w 1586216"/>
                    <a:gd name="connsiteY240" fmla="*/ 1369526 h 1586813"/>
                    <a:gd name="connsiteX241" fmla="*/ 297974 w 1586216"/>
                    <a:gd name="connsiteY241" fmla="*/ 1389751 h 1586813"/>
                    <a:gd name="connsiteX242" fmla="*/ 303600 w 1586216"/>
                    <a:gd name="connsiteY242" fmla="*/ 1396113 h 1586813"/>
                    <a:gd name="connsiteX243" fmla="*/ 319003 w 1586216"/>
                    <a:gd name="connsiteY243" fmla="*/ 1411584 h 1586813"/>
                    <a:gd name="connsiteX244" fmla="*/ 389191 w 1586216"/>
                    <a:gd name="connsiteY244" fmla="*/ 1409374 h 1586813"/>
                    <a:gd name="connsiteX245" fmla="*/ 467482 w 1586216"/>
                    <a:gd name="connsiteY245" fmla="*/ 1355662 h 1586813"/>
                    <a:gd name="connsiteX246" fmla="*/ 493266 w 1586216"/>
                    <a:gd name="connsiteY246" fmla="*/ 1352782 h 1586813"/>
                    <a:gd name="connsiteX247" fmla="*/ 605579 w 1586216"/>
                    <a:gd name="connsiteY247" fmla="*/ 1398860 h 1586813"/>
                    <a:gd name="connsiteX248" fmla="*/ 609530 w 1586216"/>
                    <a:gd name="connsiteY248" fmla="*/ 1401806 h 1586813"/>
                    <a:gd name="connsiteX249" fmla="*/ 626273 w 1586216"/>
                    <a:gd name="connsiteY249" fmla="*/ 1434690 h 1586813"/>
                    <a:gd name="connsiteX250" fmla="*/ 645361 w 1586216"/>
                    <a:gd name="connsiteY250" fmla="*/ 1532671 h 1586813"/>
                    <a:gd name="connsiteX251" fmla="*/ 682531 w 1586216"/>
                    <a:gd name="connsiteY251" fmla="*/ 1571314 h 1586813"/>
                    <a:gd name="connsiteX252" fmla="*/ 700212 w 1586216"/>
                    <a:gd name="connsiteY252" fmla="*/ 1575667 h 1586813"/>
                    <a:gd name="connsiteX253" fmla="*/ 713673 w 1586216"/>
                    <a:gd name="connsiteY253" fmla="*/ 1577610 h 1586813"/>
                    <a:gd name="connsiteX254" fmla="*/ 873202 w 1586216"/>
                    <a:gd name="connsiteY254" fmla="*/ 1578547 h 1586813"/>
                    <a:gd name="connsiteX255" fmla="*/ 943590 w 1586216"/>
                    <a:gd name="connsiteY255" fmla="*/ 1532336 h 1586813"/>
                    <a:gd name="connsiteX256" fmla="*/ 962611 w 1586216"/>
                    <a:gd name="connsiteY256" fmla="*/ 1425314 h 1586813"/>
                    <a:gd name="connsiteX257" fmla="*/ 979287 w 1586216"/>
                    <a:gd name="connsiteY257" fmla="*/ 1398257 h 1586813"/>
                    <a:gd name="connsiteX258" fmla="*/ 1057310 w 1586216"/>
                    <a:gd name="connsiteY258" fmla="*/ 1365708 h 1586813"/>
                    <a:gd name="connsiteX259" fmla="*/ 1129105 w 1586216"/>
                    <a:gd name="connsiteY259" fmla="*/ 1353251 h 1586813"/>
                    <a:gd name="connsiteX260" fmla="*/ 1146986 w 1586216"/>
                    <a:gd name="connsiteY260" fmla="*/ 1362761 h 1586813"/>
                    <a:gd name="connsiteX261" fmla="*/ 1156496 w 1586216"/>
                    <a:gd name="connsiteY261" fmla="*/ 1370597 h 1586813"/>
                    <a:gd name="connsiteX262" fmla="*/ 1159845 w 1586216"/>
                    <a:gd name="connsiteY262" fmla="*/ 1372740 h 1586813"/>
                    <a:gd name="connsiteX263" fmla="*/ 46357 w 1586216"/>
                    <a:gd name="connsiteY263" fmla="*/ 684730 h 1586813"/>
                    <a:gd name="connsiteX264" fmla="*/ 46357 w 1586216"/>
                    <a:gd name="connsiteY264" fmla="*/ 891742 h 1586813"/>
                    <a:gd name="connsiteX265" fmla="*/ 57341 w 1586216"/>
                    <a:gd name="connsiteY265" fmla="*/ 904534 h 1586813"/>
                    <a:gd name="connsiteX266" fmla="*/ 191555 w 1586216"/>
                    <a:gd name="connsiteY266" fmla="*/ 928711 h 1586813"/>
                    <a:gd name="connsiteX267" fmla="*/ 219147 w 1586216"/>
                    <a:gd name="connsiteY267" fmla="*/ 953023 h 1586813"/>
                    <a:gd name="connsiteX268" fmla="*/ 265023 w 1586216"/>
                    <a:gd name="connsiteY268" fmla="*/ 1065871 h 1586813"/>
                    <a:gd name="connsiteX269" fmla="*/ 258661 w 1586216"/>
                    <a:gd name="connsiteY269" fmla="*/ 1125075 h 1586813"/>
                    <a:gd name="connsiteX270" fmla="*/ 201131 w 1586216"/>
                    <a:gd name="connsiteY270" fmla="*/ 1206447 h 1586813"/>
                    <a:gd name="connsiteX271" fmla="*/ 189411 w 1586216"/>
                    <a:gd name="connsiteY271" fmla="*/ 1226338 h 1586813"/>
                    <a:gd name="connsiteX272" fmla="*/ 191152 w 1586216"/>
                    <a:gd name="connsiteY272" fmla="*/ 1237255 h 1586813"/>
                    <a:gd name="connsiteX273" fmla="*/ 331996 w 1586216"/>
                    <a:gd name="connsiteY273" fmla="*/ 1378299 h 1586813"/>
                    <a:gd name="connsiteX274" fmla="*/ 359186 w 1586216"/>
                    <a:gd name="connsiteY274" fmla="*/ 1382384 h 1586813"/>
                    <a:gd name="connsiteX275" fmla="*/ 448596 w 1586216"/>
                    <a:gd name="connsiteY275" fmla="*/ 1319966 h 1586813"/>
                    <a:gd name="connsiteX276" fmla="*/ 507866 w 1586216"/>
                    <a:gd name="connsiteY276" fmla="*/ 1315277 h 1586813"/>
                    <a:gd name="connsiteX277" fmla="*/ 630962 w 1586216"/>
                    <a:gd name="connsiteY277" fmla="*/ 1366177 h 1586813"/>
                    <a:gd name="connsiteX278" fmla="*/ 655943 w 1586216"/>
                    <a:gd name="connsiteY278" fmla="*/ 1396850 h 1586813"/>
                    <a:gd name="connsiteX279" fmla="*/ 679718 w 1586216"/>
                    <a:gd name="connsiteY279" fmla="*/ 1516397 h 1586813"/>
                    <a:gd name="connsiteX280" fmla="*/ 701283 w 1586216"/>
                    <a:gd name="connsiteY280" fmla="*/ 1538832 h 1586813"/>
                    <a:gd name="connsiteX281" fmla="*/ 891285 w 1586216"/>
                    <a:gd name="connsiteY281" fmla="*/ 1538363 h 1586813"/>
                    <a:gd name="connsiteX282" fmla="*/ 905416 w 1586216"/>
                    <a:gd name="connsiteY282" fmla="*/ 1526375 h 1586813"/>
                    <a:gd name="connsiteX283" fmla="*/ 927919 w 1586216"/>
                    <a:gd name="connsiteY283" fmla="*/ 1407097 h 1586813"/>
                    <a:gd name="connsiteX284" fmla="*/ 962343 w 1586216"/>
                    <a:gd name="connsiteY284" fmla="*/ 1361756 h 1586813"/>
                    <a:gd name="connsiteX285" fmla="*/ 1089725 w 1586216"/>
                    <a:gd name="connsiteY285" fmla="*/ 1311527 h 1586813"/>
                    <a:gd name="connsiteX286" fmla="*/ 1127162 w 1586216"/>
                    <a:gd name="connsiteY286" fmla="*/ 1315479 h 1586813"/>
                    <a:gd name="connsiteX287" fmla="*/ 1234453 w 1586216"/>
                    <a:gd name="connsiteY287" fmla="*/ 1387943 h 1586813"/>
                    <a:gd name="connsiteX288" fmla="*/ 1244566 w 1586216"/>
                    <a:gd name="connsiteY288" fmla="*/ 1387005 h 1586813"/>
                    <a:gd name="connsiteX289" fmla="*/ 1393914 w 1586216"/>
                    <a:gd name="connsiteY289" fmla="*/ 1237723 h 1586813"/>
                    <a:gd name="connsiteX290" fmla="*/ 1394986 w 1586216"/>
                    <a:gd name="connsiteY290" fmla="*/ 1223391 h 1586813"/>
                    <a:gd name="connsiteX291" fmla="*/ 1338260 w 1586216"/>
                    <a:gd name="connsiteY291" fmla="*/ 1144698 h 1586813"/>
                    <a:gd name="connsiteX292" fmla="*/ 1318570 w 1586216"/>
                    <a:gd name="connsiteY292" fmla="*/ 1074913 h 1586813"/>
                    <a:gd name="connsiteX293" fmla="*/ 1367862 w 1586216"/>
                    <a:gd name="connsiteY293" fmla="*/ 956639 h 1586813"/>
                    <a:gd name="connsiteX294" fmla="*/ 1401482 w 1586216"/>
                    <a:gd name="connsiteY294" fmla="*/ 926903 h 1586813"/>
                    <a:gd name="connsiteX295" fmla="*/ 1532012 w 1586216"/>
                    <a:gd name="connsiteY295" fmla="*/ 902793 h 1586813"/>
                    <a:gd name="connsiteX296" fmla="*/ 1539982 w 1586216"/>
                    <a:gd name="connsiteY296" fmla="*/ 893350 h 1586813"/>
                    <a:gd name="connsiteX297" fmla="*/ 1539982 w 1586216"/>
                    <a:gd name="connsiteY297" fmla="*/ 689016 h 1586813"/>
                    <a:gd name="connsiteX298" fmla="*/ 1531409 w 1586216"/>
                    <a:gd name="connsiteY298" fmla="*/ 678971 h 1586813"/>
                    <a:gd name="connsiteX299" fmla="*/ 1402822 w 1586216"/>
                    <a:gd name="connsiteY299" fmla="*/ 654927 h 1586813"/>
                    <a:gd name="connsiteX300" fmla="*/ 1367728 w 1586216"/>
                    <a:gd name="connsiteY300" fmla="*/ 629143 h 1586813"/>
                    <a:gd name="connsiteX301" fmla="*/ 1322656 w 1586216"/>
                    <a:gd name="connsiteY301" fmla="*/ 519442 h 1586813"/>
                    <a:gd name="connsiteX302" fmla="*/ 1326607 w 1586216"/>
                    <a:gd name="connsiteY302" fmla="*/ 449924 h 1586813"/>
                    <a:gd name="connsiteX303" fmla="*/ 1394785 w 1586216"/>
                    <a:gd name="connsiteY303" fmla="*/ 354421 h 1586813"/>
                    <a:gd name="connsiteX304" fmla="*/ 1393647 w 1586216"/>
                    <a:gd name="connsiteY304" fmla="*/ 344241 h 1586813"/>
                    <a:gd name="connsiteX305" fmla="*/ 1241685 w 1586216"/>
                    <a:gd name="connsiteY305" fmla="*/ 190874 h 1586813"/>
                    <a:gd name="connsiteX306" fmla="*/ 1231975 w 1586216"/>
                    <a:gd name="connsiteY306" fmla="*/ 190137 h 1586813"/>
                    <a:gd name="connsiteX307" fmla="*/ 1122609 w 1586216"/>
                    <a:gd name="connsiteY307" fmla="*/ 265883 h 1586813"/>
                    <a:gd name="connsiteX308" fmla="*/ 1079009 w 1586216"/>
                    <a:gd name="connsiteY308" fmla="*/ 270036 h 1586813"/>
                    <a:gd name="connsiteX309" fmla="*/ 949283 w 1586216"/>
                    <a:gd name="connsiteY309" fmla="*/ 214448 h 1586813"/>
                    <a:gd name="connsiteX310" fmla="*/ 930464 w 1586216"/>
                    <a:gd name="connsiteY310" fmla="*/ 191074 h 1586813"/>
                    <a:gd name="connsiteX311" fmla="*/ 903809 w 1586216"/>
                    <a:gd name="connsiteY311" fmla="*/ 57330 h 1586813"/>
                    <a:gd name="connsiteX312" fmla="*/ 893160 w 1586216"/>
                    <a:gd name="connsiteY312" fmla="*/ 48623 h 1586813"/>
                    <a:gd name="connsiteX313" fmla="*/ 685545 w 1586216"/>
                    <a:gd name="connsiteY313" fmla="*/ 48623 h 1586813"/>
                    <a:gd name="connsiteX314" fmla="*/ 681393 w 1586216"/>
                    <a:gd name="connsiteY314" fmla="*/ 52106 h 1586813"/>
                    <a:gd name="connsiteX315" fmla="*/ 652594 w 1586216"/>
                    <a:gd name="connsiteY315" fmla="*/ 195830 h 1586813"/>
                    <a:gd name="connsiteX316" fmla="*/ 651723 w 1586216"/>
                    <a:gd name="connsiteY316" fmla="*/ 198107 h 1586813"/>
                    <a:gd name="connsiteX317" fmla="*/ 635851 w 1586216"/>
                    <a:gd name="connsiteY317" fmla="*/ 213644 h 1586813"/>
                    <a:gd name="connsiteX318" fmla="*/ 513425 w 1586216"/>
                    <a:gd name="connsiteY318" fmla="*/ 264811 h 1586813"/>
                    <a:gd name="connsiteX319" fmla="*/ 460784 w 1586216"/>
                    <a:gd name="connsiteY319" fmla="*/ 265749 h 1586813"/>
                    <a:gd name="connsiteX320" fmla="*/ 354298 w 1586216"/>
                    <a:gd name="connsiteY320" fmla="*/ 190807 h 1586813"/>
                    <a:gd name="connsiteX321" fmla="*/ 338358 w 1586216"/>
                    <a:gd name="connsiteY321" fmla="*/ 192146 h 1586813"/>
                    <a:gd name="connsiteX322" fmla="*/ 191689 w 1586216"/>
                    <a:gd name="connsiteY322" fmla="*/ 338816 h 1586813"/>
                    <a:gd name="connsiteX323" fmla="*/ 190751 w 1586216"/>
                    <a:gd name="connsiteY323" fmla="*/ 353416 h 1586813"/>
                    <a:gd name="connsiteX324" fmla="*/ 251964 w 1586216"/>
                    <a:gd name="connsiteY324" fmla="*/ 438271 h 1586813"/>
                    <a:gd name="connsiteX325" fmla="*/ 269979 w 1586216"/>
                    <a:gd name="connsiteY325" fmla="*/ 498077 h 1586813"/>
                    <a:gd name="connsiteX326" fmla="*/ 220755 w 1586216"/>
                    <a:gd name="connsiteY326" fmla="*/ 619699 h 1586813"/>
                    <a:gd name="connsiteX327" fmla="*/ 178561 w 1586216"/>
                    <a:gd name="connsiteY327" fmla="*/ 654525 h 1586813"/>
                    <a:gd name="connsiteX328" fmla="*/ 53256 w 1586216"/>
                    <a:gd name="connsiteY328" fmla="*/ 676559 h 1586813"/>
                    <a:gd name="connsiteX329" fmla="*/ 46357 w 1586216"/>
                    <a:gd name="connsiteY329" fmla="*/ 684730 h 158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Lst>
                  <a:rect l="l" t="t" r="r" b="b"/>
                  <a:pathLst>
                    <a:path w="1586216" h="1586813">
                      <a:moveTo>
                        <a:pt x="601762" y="173193"/>
                      </a:moveTo>
                      <a:cubicBezTo>
                        <a:pt x="605713" y="171472"/>
                        <a:pt x="608526" y="167922"/>
                        <a:pt x="609397" y="163683"/>
                      </a:cubicBezTo>
                      <a:cubicBezTo>
                        <a:pt x="619309" y="111625"/>
                        <a:pt x="624533" y="84052"/>
                        <a:pt x="625001" y="80971"/>
                      </a:cubicBezTo>
                      <a:cubicBezTo>
                        <a:pt x="632971" y="31412"/>
                        <a:pt x="648308" y="-266"/>
                        <a:pt x="699810" y="2"/>
                      </a:cubicBezTo>
                      <a:cubicBezTo>
                        <a:pt x="805693" y="404"/>
                        <a:pt x="866237" y="471"/>
                        <a:pt x="881507" y="202"/>
                      </a:cubicBezTo>
                      <a:cubicBezTo>
                        <a:pt x="920820" y="-514"/>
                        <a:pt x="944461" y="17147"/>
                        <a:pt x="952364" y="53178"/>
                      </a:cubicBezTo>
                      <a:cubicBezTo>
                        <a:pt x="959529" y="85640"/>
                        <a:pt x="966227" y="119394"/>
                        <a:pt x="972389" y="154441"/>
                      </a:cubicBezTo>
                      <a:cubicBezTo>
                        <a:pt x="973728" y="161854"/>
                        <a:pt x="976675" y="168083"/>
                        <a:pt x="981296" y="173126"/>
                      </a:cubicBezTo>
                      <a:cubicBezTo>
                        <a:pt x="982770" y="174760"/>
                        <a:pt x="984644" y="176039"/>
                        <a:pt x="986654" y="176876"/>
                      </a:cubicBezTo>
                      <a:cubicBezTo>
                        <a:pt x="1008219" y="185938"/>
                        <a:pt x="1042040" y="200163"/>
                        <a:pt x="1088117" y="219538"/>
                      </a:cubicBezTo>
                      <a:cubicBezTo>
                        <a:pt x="1095016" y="222438"/>
                        <a:pt x="1102517" y="221099"/>
                        <a:pt x="1110620" y="215520"/>
                      </a:cubicBezTo>
                      <a:cubicBezTo>
                        <a:pt x="1170092" y="174579"/>
                        <a:pt x="1202641" y="152385"/>
                        <a:pt x="1208199" y="148949"/>
                      </a:cubicBezTo>
                      <a:cubicBezTo>
                        <a:pt x="1239811" y="129527"/>
                        <a:pt x="1259299" y="141247"/>
                        <a:pt x="1284080" y="165960"/>
                      </a:cubicBezTo>
                      <a:cubicBezTo>
                        <a:pt x="1326875" y="208601"/>
                        <a:pt x="1375765" y="258181"/>
                        <a:pt x="1430883" y="314706"/>
                      </a:cubicBezTo>
                      <a:cubicBezTo>
                        <a:pt x="1457338" y="341964"/>
                        <a:pt x="1446890" y="367614"/>
                        <a:pt x="1425459" y="395944"/>
                      </a:cubicBezTo>
                      <a:cubicBezTo>
                        <a:pt x="1404228" y="424160"/>
                        <a:pt x="1384471" y="451618"/>
                        <a:pt x="1366188" y="478320"/>
                      </a:cubicBezTo>
                      <a:cubicBezTo>
                        <a:pt x="1364447" y="480798"/>
                        <a:pt x="1364045" y="483973"/>
                        <a:pt x="1365116" y="486826"/>
                      </a:cubicBezTo>
                      <a:lnTo>
                        <a:pt x="1404496" y="595790"/>
                      </a:lnTo>
                      <a:cubicBezTo>
                        <a:pt x="1406907" y="602588"/>
                        <a:pt x="1412801" y="607571"/>
                        <a:pt x="1419899" y="608850"/>
                      </a:cubicBezTo>
                      <a:cubicBezTo>
                        <a:pt x="1482453" y="620235"/>
                        <a:pt x="1523574" y="628252"/>
                        <a:pt x="1543330" y="632893"/>
                      </a:cubicBezTo>
                      <a:cubicBezTo>
                        <a:pt x="1570187" y="639189"/>
                        <a:pt x="1584318" y="657157"/>
                        <a:pt x="1585724" y="686806"/>
                      </a:cubicBezTo>
                      <a:cubicBezTo>
                        <a:pt x="1586193" y="696671"/>
                        <a:pt x="1586327" y="763423"/>
                        <a:pt x="1586126" y="887054"/>
                      </a:cubicBezTo>
                      <a:cubicBezTo>
                        <a:pt x="1586059" y="923354"/>
                        <a:pt x="1568981" y="944765"/>
                        <a:pt x="1535026" y="951281"/>
                      </a:cubicBezTo>
                      <a:cubicBezTo>
                        <a:pt x="1479104" y="962044"/>
                        <a:pt x="1441800" y="969518"/>
                        <a:pt x="1423115" y="973717"/>
                      </a:cubicBezTo>
                      <a:cubicBezTo>
                        <a:pt x="1416149" y="975311"/>
                        <a:pt x="1410323" y="980267"/>
                        <a:pt x="1407644" y="986978"/>
                      </a:cubicBezTo>
                      <a:cubicBezTo>
                        <a:pt x="1394852" y="1018857"/>
                        <a:pt x="1381927" y="1049912"/>
                        <a:pt x="1368866" y="1080137"/>
                      </a:cubicBezTo>
                      <a:cubicBezTo>
                        <a:pt x="1364647" y="1089868"/>
                        <a:pt x="1364982" y="1098105"/>
                        <a:pt x="1369737" y="1104849"/>
                      </a:cubicBezTo>
                      <a:cubicBezTo>
                        <a:pt x="1376837" y="1114895"/>
                        <a:pt x="1398067" y="1145053"/>
                        <a:pt x="1433495" y="1195330"/>
                      </a:cubicBezTo>
                      <a:cubicBezTo>
                        <a:pt x="1452716" y="1222608"/>
                        <a:pt x="1451176" y="1247682"/>
                        <a:pt x="1429008" y="1270540"/>
                      </a:cubicBezTo>
                      <a:cubicBezTo>
                        <a:pt x="1385945" y="1314829"/>
                        <a:pt x="1338662" y="1362493"/>
                        <a:pt x="1287160" y="1413527"/>
                      </a:cubicBezTo>
                      <a:cubicBezTo>
                        <a:pt x="1261710" y="1438708"/>
                        <a:pt x="1238806" y="1447750"/>
                        <a:pt x="1207865" y="1427658"/>
                      </a:cubicBezTo>
                      <a:cubicBezTo>
                        <a:pt x="1186902" y="1414042"/>
                        <a:pt x="1155425" y="1393053"/>
                        <a:pt x="1113500" y="1364703"/>
                      </a:cubicBezTo>
                      <a:cubicBezTo>
                        <a:pt x="1103387" y="1357872"/>
                        <a:pt x="1092471" y="1362092"/>
                        <a:pt x="1081688" y="1366779"/>
                      </a:cubicBezTo>
                      <a:cubicBezTo>
                        <a:pt x="1057109" y="1377408"/>
                        <a:pt x="1025297" y="1390267"/>
                        <a:pt x="986118" y="1405356"/>
                      </a:cubicBezTo>
                      <a:cubicBezTo>
                        <a:pt x="980693" y="1407452"/>
                        <a:pt x="976742" y="1412107"/>
                        <a:pt x="975536" y="1417746"/>
                      </a:cubicBezTo>
                      <a:cubicBezTo>
                        <a:pt x="968571" y="1449672"/>
                        <a:pt x="962611" y="1481189"/>
                        <a:pt x="957655" y="1512311"/>
                      </a:cubicBezTo>
                      <a:cubicBezTo>
                        <a:pt x="950354" y="1557987"/>
                        <a:pt x="933946" y="1584374"/>
                        <a:pt x="886998" y="1586450"/>
                      </a:cubicBezTo>
                      <a:cubicBezTo>
                        <a:pt x="880234" y="1586765"/>
                        <a:pt x="827258" y="1586872"/>
                        <a:pt x="727938" y="1586785"/>
                      </a:cubicBezTo>
                      <a:cubicBezTo>
                        <a:pt x="684875" y="1586718"/>
                        <a:pt x="643218" y="1580556"/>
                        <a:pt x="633641" y="1530997"/>
                      </a:cubicBezTo>
                      <a:cubicBezTo>
                        <a:pt x="625671" y="1489654"/>
                        <a:pt x="618438" y="1453509"/>
                        <a:pt x="612008" y="1422568"/>
                      </a:cubicBezTo>
                      <a:cubicBezTo>
                        <a:pt x="610334" y="1414618"/>
                        <a:pt x="605311" y="1408926"/>
                        <a:pt x="596873" y="1405490"/>
                      </a:cubicBezTo>
                      <a:cubicBezTo>
                        <a:pt x="560574" y="1390669"/>
                        <a:pt x="525480" y="1376002"/>
                        <a:pt x="491592" y="1361489"/>
                      </a:cubicBezTo>
                      <a:cubicBezTo>
                        <a:pt x="485028" y="1358696"/>
                        <a:pt x="477527" y="1359506"/>
                        <a:pt x="471701" y="1363632"/>
                      </a:cubicBezTo>
                      <a:cubicBezTo>
                        <a:pt x="445984" y="1381761"/>
                        <a:pt x="414975" y="1402965"/>
                        <a:pt x="378676" y="1427256"/>
                      </a:cubicBezTo>
                      <a:cubicBezTo>
                        <a:pt x="342577" y="1451433"/>
                        <a:pt x="321348" y="1435426"/>
                        <a:pt x="292683" y="1406695"/>
                      </a:cubicBezTo>
                      <a:cubicBezTo>
                        <a:pt x="209704" y="1323870"/>
                        <a:pt x="163895" y="1277659"/>
                        <a:pt x="155389" y="1268062"/>
                      </a:cubicBezTo>
                      <a:cubicBezTo>
                        <a:pt x="135833" y="1246142"/>
                        <a:pt x="134091" y="1221898"/>
                        <a:pt x="150098" y="1195330"/>
                      </a:cubicBezTo>
                      <a:cubicBezTo>
                        <a:pt x="153648" y="1189436"/>
                        <a:pt x="175414" y="1158809"/>
                        <a:pt x="215463" y="1103443"/>
                      </a:cubicBezTo>
                      <a:cubicBezTo>
                        <a:pt x="220419" y="1096565"/>
                        <a:pt x="221089" y="1088729"/>
                        <a:pt x="217540" y="1079936"/>
                      </a:cubicBezTo>
                      <a:cubicBezTo>
                        <a:pt x="204614" y="1048010"/>
                        <a:pt x="192492" y="1017651"/>
                        <a:pt x="181308" y="988853"/>
                      </a:cubicBezTo>
                      <a:cubicBezTo>
                        <a:pt x="178160" y="980696"/>
                        <a:pt x="170926" y="974762"/>
                        <a:pt x="162288" y="973181"/>
                      </a:cubicBezTo>
                      <a:cubicBezTo>
                        <a:pt x="123510" y="966129"/>
                        <a:pt x="85001" y="958293"/>
                        <a:pt x="46626" y="949674"/>
                      </a:cubicBezTo>
                      <a:cubicBezTo>
                        <a:pt x="15550" y="942708"/>
                        <a:pt x="13" y="922081"/>
                        <a:pt x="13" y="887791"/>
                      </a:cubicBezTo>
                      <a:cubicBezTo>
                        <a:pt x="-54" y="764648"/>
                        <a:pt x="146" y="697187"/>
                        <a:pt x="481" y="685400"/>
                      </a:cubicBezTo>
                      <a:cubicBezTo>
                        <a:pt x="1753" y="642738"/>
                        <a:pt x="26199" y="631487"/>
                        <a:pt x="65981" y="625258"/>
                      </a:cubicBezTo>
                      <a:cubicBezTo>
                        <a:pt x="83662" y="622492"/>
                        <a:pt x="116746" y="616800"/>
                        <a:pt x="165301" y="608180"/>
                      </a:cubicBezTo>
                      <a:cubicBezTo>
                        <a:pt x="169654" y="607437"/>
                        <a:pt x="173271" y="604504"/>
                        <a:pt x="175012" y="600411"/>
                      </a:cubicBezTo>
                      <a:lnTo>
                        <a:pt x="217874" y="495733"/>
                      </a:lnTo>
                      <a:cubicBezTo>
                        <a:pt x="221424" y="487167"/>
                        <a:pt x="220218" y="477376"/>
                        <a:pt x="214794" y="469882"/>
                      </a:cubicBezTo>
                      <a:cubicBezTo>
                        <a:pt x="185661" y="429832"/>
                        <a:pt x="164363" y="399875"/>
                        <a:pt x="150902" y="380004"/>
                      </a:cubicBezTo>
                      <a:cubicBezTo>
                        <a:pt x="126456" y="343839"/>
                        <a:pt x="141726" y="321872"/>
                        <a:pt x="171128" y="291802"/>
                      </a:cubicBezTo>
                      <a:cubicBezTo>
                        <a:pt x="239573" y="221567"/>
                        <a:pt x="285316" y="175986"/>
                        <a:pt x="308421" y="155043"/>
                      </a:cubicBezTo>
                      <a:cubicBezTo>
                        <a:pt x="330857" y="134731"/>
                        <a:pt x="355705" y="133900"/>
                        <a:pt x="383096" y="152565"/>
                      </a:cubicBezTo>
                      <a:cubicBezTo>
                        <a:pt x="428169" y="183373"/>
                        <a:pt x="459645" y="204871"/>
                        <a:pt x="477594" y="217060"/>
                      </a:cubicBezTo>
                      <a:cubicBezTo>
                        <a:pt x="483086" y="220770"/>
                        <a:pt x="490118" y="221426"/>
                        <a:pt x="496146" y="218801"/>
                      </a:cubicBezTo>
                      <a:lnTo>
                        <a:pt x="601762" y="173193"/>
                      </a:lnTo>
                      <a:close/>
                      <a:moveTo>
                        <a:pt x="1159845" y="1372740"/>
                      </a:moveTo>
                      <a:cubicBezTo>
                        <a:pt x="1180740" y="1397788"/>
                        <a:pt x="1207395" y="1413975"/>
                        <a:pt x="1239744" y="1421295"/>
                      </a:cubicBezTo>
                      <a:cubicBezTo>
                        <a:pt x="1252870" y="1424242"/>
                        <a:pt x="1264188" y="1420981"/>
                        <a:pt x="1273698" y="1411517"/>
                      </a:cubicBezTo>
                      <a:cubicBezTo>
                        <a:pt x="1290977" y="1394372"/>
                        <a:pt x="1304238" y="1381226"/>
                        <a:pt x="1313481" y="1372071"/>
                      </a:cubicBezTo>
                      <a:cubicBezTo>
                        <a:pt x="1323460" y="1362158"/>
                        <a:pt x="1327946" y="1352581"/>
                        <a:pt x="1338126" y="1346018"/>
                      </a:cubicBezTo>
                      <a:cubicBezTo>
                        <a:pt x="1341944" y="1343520"/>
                        <a:pt x="1348641" y="1337532"/>
                        <a:pt x="1358151" y="1328069"/>
                      </a:cubicBezTo>
                      <a:cubicBezTo>
                        <a:pt x="1363710" y="1322578"/>
                        <a:pt x="1386681" y="1299050"/>
                        <a:pt x="1427066" y="1257480"/>
                      </a:cubicBezTo>
                      <a:cubicBezTo>
                        <a:pt x="1428673" y="1255813"/>
                        <a:pt x="1429879" y="1253736"/>
                        <a:pt x="1430482" y="1251453"/>
                      </a:cubicBezTo>
                      <a:cubicBezTo>
                        <a:pt x="1434500" y="1235560"/>
                        <a:pt x="1433027" y="1220357"/>
                        <a:pt x="1425994" y="1205844"/>
                      </a:cubicBezTo>
                      <a:cubicBezTo>
                        <a:pt x="1423248" y="1200038"/>
                        <a:pt x="1410657" y="1181198"/>
                        <a:pt x="1388289" y="1149319"/>
                      </a:cubicBezTo>
                      <a:cubicBezTo>
                        <a:pt x="1383132" y="1141952"/>
                        <a:pt x="1378578" y="1135838"/>
                        <a:pt x="1374627" y="1130969"/>
                      </a:cubicBezTo>
                      <a:cubicBezTo>
                        <a:pt x="1368130" y="1122979"/>
                        <a:pt x="1362504" y="1113643"/>
                        <a:pt x="1357749" y="1102974"/>
                      </a:cubicBezTo>
                      <a:cubicBezTo>
                        <a:pt x="1354601" y="1095868"/>
                        <a:pt x="1354468" y="1087792"/>
                        <a:pt x="1357347" y="1080605"/>
                      </a:cubicBezTo>
                      <a:cubicBezTo>
                        <a:pt x="1373622" y="1040288"/>
                        <a:pt x="1387351" y="1008630"/>
                        <a:pt x="1398536" y="985638"/>
                      </a:cubicBezTo>
                      <a:cubicBezTo>
                        <a:pt x="1403827" y="974655"/>
                        <a:pt x="1410858" y="968205"/>
                        <a:pt x="1419632" y="966283"/>
                      </a:cubicBezTo>
                      <a:cubicBezTo>
                        <a:pt x="1469125" y="955346"/>
                        <a:pt x="1507835" y="947377"/>
                        <a:pt x="1535830" y="942374"/>
                      </a:cubicBezTo>
                      <a:cubicBezTo>
                        <a:pt x="1547951" y="940231"/>
                        <a:pt x="1557997" y="934987"/>
                        <a:pt x="1566101" y="926635"/>
                      </a:cubicBezTo>
                      <a:cubicBezTo>
                        <a:pt x="1568914" y="923722"/>
                        <a:pt x="1570722" y="919958"/>
                        <a:pt x="1571191" y="915919"/>
                      </a:cubicBezTo>
                      <a:cubicBezTo>
                        <a:pt x="1574473" y="888146"/>
                        <a:pt x="1575678" y="858276"/>
                        <a:pt x="1574874" y="826310"/>
                      </a:cubicBezTo>
                      <a:cubicBezTo>
                        <a:pt x="1573535" y="773402"/>
                        <a:pt x="1576683" y="724579"/>
                        <a:pt x="1574473" y="675421"/>
                      </a:cubicBezTo>
                      <a:cubicBezTo>
                        <a:pt x="1574406" y="673646"/>
                        <a:pt x="1574004" y="671885"/>
                        <a:pt x="1573401" y="670197"/>
                      </a:cubicBezTo>
                      <a:cubicBezTo>
                        <a:pt x="1567306" y="653588"/>
                        <a:pt x="1555988" y="643877"/>
                        <a:pt x="1539580" y="641064"/>
                      </a:cubicBezTo>
                      <a:cubicBezTo>
                        <a:pt x="1510782" y="636195"/>
                        <a:pt x="1484060" y="630750"/>
                        <a:pt x="1459414" y="624722"/>
                      </a:cubicBezTo>
                      <a:cubicBezTo>
                        <a:pt x="1442871" y="620704"/>
                        <a:pt x="1423315" y="619432"/>
                        <a:pt x="1407242" y="610457"/>
                      </a:cubicBezTo>
                      <a:cubicBezTo>
                        <a:pt x="1405367" y="609372"/>
                        <a:pt x="1403894" y="607705"/>
                        <a:pt x="1403023" y="605702"/>
                      </a:cubicBezTo>
                      <a:lnTo>
                        <a:pt x="1354267" y="492853"/>
                      </a:lnTo>
                      <a:cubicBezTo>
                        <a:pt x="1353797" y="491835"/>
                        <a:pt x="1353597" y="490744"/>
                        <a:pt x="1353530" y="489639"/>
                      </a:cubicBezTo>
                      <a:cubicBezTo>
                        <a:pt x="1353128" y="479546"/>
                        <a:pt x="1356342" y="470062"/>
                        <a:pt x="1363107" y="461175"/>
                      </a:cubicBezTo>
                      <a:cubicBezTo>
                        <a:pt x="1383467" y="434741"/>
                        <a:pt x="1404094" y="407845"/>
                        <a:pt x="1425057" y="380473"/>
                      </a:cubicBezTo>
                      <a:cubicBezTo>
                        <a:pt x="1442469" y="357702"/>
                        <a:pt x="1441130" y="336519"/>
                        <a:pt x="1421038" y="316916"/>
                      </a:cubicBezTo>
                      <a:cubicBezTo>
                        <a:pt x="1397531" y="293965"/>
                        <a:pt x="1350249" y="245791"/>
                        <a:pt x="1279057" y="172389"/>
                      </a:cubicBezTo>
                      <a:cubicBezTo>
                        <a:pt x="1265126" y="158010"/>
                        <a:pt x="1252803" y="149732"/>
                        <a:pt x="1242021" y="147542"/>
                      </a:cubicBezTo>
                      <a:cubicBezTo>
                        <a:pt x="1239877" y="147100"/>
                        <a:pt x="1237667" y="147147"/>
                        <a:pt x="1235524" y="147676"/>
                      </a:cubicBezTo>
                      <a:cubicBezTo>
                        <a:pt x="1226818" y="149866"/>
                        <a:pt x="1220321" y="152344"/>
                        <a:pt x="1215968" y="155110"/>
                      </a:cubicBezTo>
                      <a:cubicBezTo>
                        <a:pt x="1191523" y="170601"/>
                        <a:pt x="1161653" y="190961"/>
                        <a:pt x="1126292" y="216189"/>
                      </a:cubicBezTo>
                      <a:cubicBezTo>
                        <a:pt x="1118590" y="221728"/>
                        <a:pt x="1110419" y="226034"/>
                        <a:pt x="1101846" y="229115"/>
                      </a:cubicBezTo>
                      <a:cubicBezTo>
                        <a:pt x="1097025" y="230883"/>
                        <a:pt x="1091667" y="230809"/>
                        <a:pt x="1086912" y="228914"/>
                      </a:cubicBezTo>
                      <a:cubicBezTo>
                        <a:pt x="1081487" y="226724"/>
                        <a:pt x="1048001" y="212084"/>
                        <a:pt x="986319" y="184980"/>
                      </a:cubicBezTo>
                      <a:cubicBezTo>
                        <a:pt x="975001" y="180024"/>
                        <a:pt x="967768" y="172590"/>
                        <a:pt x="965356" y="161339"/>
                      </a:cubicBezTo>
                      <a:cubicBezTo>
                        <a:pt x="952899" y="102670"/>
                        <a:pt x="945264" y="66237"/>
                        <a:pt x="942519" y="52039"/>
                      </a:cubicBezTo>
                      <a:cubicBezTo>
                        <a:pt x="937563" y="26770"/>
                        <a:pt x="922896" y="13684"/>
                        <a:pt x="898585" y="12793"/>
                      </a:cubicBezTo>
                      <a:cubicBezTo>
                        <a:pt x="832416" y="10382"/>
                        <a:pt x="761626" y="10228"/>
                        <a:pt x="686282" y="12324"/>
                      </a:cubicBezTo>
                      <a:cubicBezTo>
                        <a:pt x="658085" y="13128"/>
                        <a:pt x="646432" y="29269"/>
                        <a:pt x="640070" y="56593"/>
                      </a:cubicBezTo>
                      <a:cubicBezTo>
                        <a:pt x="631296" y="94721"/>
                        <a:pt x="623997" y="130685"/>
                        <a:pt x="618304" y="164487"/>
                      </a:cubicBezTo>
                      <a:cubicBezTo>
                        <a:pt x="617031" y="171733"/>
                        <a:pt x="612209" y="177828"/>
                        <a:pt x="605378" y="180627"/>
                      </a:cubicBezTo>
                      <a:cubicBezTo>
                        <a:pt x="570888" y="194825"/>
                        <a:pt x="537401" y="210229"/>
                        <a:pt x="504852" y="226838"/>
                      </a:cubicBezTo>
                      <a:cubicBezTo>
                        <a:pt x="492730" y="232999"/>
                        <a:pt x="481881" y="232732"/>
                        <a:pt x="472170" y="226034"/>
                      </a:cubicBezTo>
                      <a:cubicBezTo>
                        <a:pt x="420132" y="190137"/>
                        <a:pt x="387450" y="167902"/>
                        <a:pt x="374122" y="159329"/>
                      </a:cubicBezTo>
                      <a:cubicBezTo>
                        <a:pt x="363205" y="152277"/>
                        <a:pt x="353294" y="149398"/>
                        <a:pt x="344386" y="150690"/>
                      </a:cubicBezTo>
                      <a:cubicBezTo>
                        <a:pt x="330857" y="152699"/>
                        <a:pt x="318736" y="158881"/>
                        <a:pt x="308087" y="169241"/>
                      </a:cubicBezTo>
                      <a:cubicBezTo>
                        <a:pt x="288129" y="188664"/>
                        <a:pt x="266295" y="207952"/>
                        <a:pt x="239573" y="236951"/>
                      </a:cubicBezTo>
                      <a:cubicBezTo>
                        <a:pt x="226313" y="251330"/>
                        <a:pt x="200260" y="277603"/>
                        <a:pt x="161350" y="315778"/>
                      </a:cubicBezTo>
                      <a:cubicBezTo>
                        <a:pt x="159073" y="318028"/>
                        <a:pt x="157265" y="320747"/>
                        <a:pt x="156126" y="323747"/>
                      </a:cubicBezTo>
                      <a:cubicBezTo>
                        <a:pt x="144808" y="354220"/>
                        <a:pt x="163225" y="379067"/>
                        <a:pt x="182781" y="404583"/>
                      </a:cubicBezTo>
                      <a:cubicBezTo>
                        <a:pt x="184054" y="406271"/>
                        <a:pt x="185125" y="408093"/>
                        <a:pt x="185995" y="410008"/>
                      </a:cubicBezTo>
                      <a:cubicBezTo>
                        <a:pt x="193630" y="428091"/>
                        <a:pt x="205350" y="441666"/>
                        <a:pt x="221223" y="450728"/>
                      </a:cubicBezTo>
                      <a:cubicBezTo>
                        <a:pt x="223165" y="451806"/>
                        <a:pt x="224639" y="453540"/>
                        <a:pt x="225442" y="455616"/>
                      </a:cubicBezTo>
                      <a:cubicBezTo>
                        <a:pt x="233881" y="478253"/>
                        <a:pt x="234819" y="489773"/>
                        <a:pt x="223098" y="512074"/>
                      </a:cubicBezTo>
                      <a:cubicBezTo>
                        <a:pt x="213321" y="530606"/>
                        <a:pt x="201533" y="558440"/>
                        <a:pt x="187737" y="595590"/>
                      </a:cubicBezTo>
                      <a:cubicBezTo>
                        <a:pt x="182982" y="608495"/>
                        <a:pt x="172735" y="616130"/>
                        <a:pt x="157063" y="618494"/>
                      </a:cubicBezTo>
                      <a:cubicBezTo>
                        <a:pt x="119559" y="624167"/>
                        <a:pt x="81719" y="631132"/>
                        <a:pt x="43611" y="639389"/>
                      </a:cubicBezTo>
                      <a:cubicBezTo>
                        <a:pt x="22113" y="644078"/>
                        <a:pt x="11398" y="656180"/>
                        <a:pt x="11465" y="675689"/>
                      </a:cubicBezTo>
                      <a:cubicBezTo>
                        <a:pt x="12135" y="793293"/>
                        <a:pt x="12470" y="858705"/>
                        <a:pt x="12470" y="871919"/>
                      </a:cubicBezTo>
                      <a:cubicBezTo>
                        <a:pt x="12403" y="885581"/>
                        <a:pt x="13005" y="899558"/>
                        <a:pt x="14277" y="913843"/>
                      </a:cubicBezTo>
                      <a:cubicBezTo>
                        <a:pt x="14948" y="921432"/>
                        <a:pt x="19300" y="928223"/>
                        <a:pt x="25997" y="931993"/>
                      </a:cubicBezTo>
                      <a:cubicBezTo>
                        <a:pt x="37517" y="938510"/>
                        <a:pt x="49706" y="942977"/>
                        <a:pt x="62632" y="945388"/>
                      </a:cubicBezTo>
                      <a:cubicBezTo>
                        <a:pt x="86273" y="949855"/>
                        <a:pt x="123042" y="957088"/>
                        <a:pt x="172802" y="967087"/>
                      </a:cubicBezTo>
                      <a:cubicBezTo>
                        <a:pt x="178628" y="968266"/>
                        <a:pt x="183584" y="972177"/>
                        <a:pt x="185995" y="977601"/>
                      </a:cubicBezTo>
                      <a:cubicBezTo>
                        <a:pt x="198252" y="1004973"/>
                        <a:pt x="210575" y="1034240"/>
                        <a:pt x="222897" y="1065402"/>
                      </a:cubicBezTo>
                      <a:cubicBezTo>
                        <a:pt x="228657" y="1080002"/>
                        <a:pt x="231202" y="1098219"/>
                        <a:pt x="222295" y="1109672"/>
                      </a:cubicBezTo>
                      <a:cubicBezTo>
                        <a:pt x="203676" y="1133648"/>
                        <a:pt x="188540" y="1156418"/>
                        <a:pt x="176820" y="1177983"/>
                      </a:cubicBezTo>
                      <a:cubicBezTo>
                        <a:pt x="175615" y="1180201"/>
                        <a:pt x="174075" y="1182190"/>
                        <a:pt x="172266" y="1183877"/>
                      </a:cubicBezTo>
                      <a:cubicBezTo>
                        <a:pt x="151170" y="1203567"/>
                        <a:pt x="147687" y="1226291"/>
                        <a:pt x="161885" y="1252055"/>
                      </a:cubicBezTo>
                      <a:cubicBezTo>
                        <a:pt x="163493" y="1254982"/>
                        <a:pt x="165569" y="1257608"/>
                        <a:pt x="168047" y="1259824"/>
                      </a:cubicBezTo>
                      <a:cubicBezTo>
                        <a:pt x="183250" y="1273152"/>
                        <a:pt x="188273" y="1285542"/>
                        <a:pt x="204815" y="1296056"/>
                      </a:cubicBezTo>
                      <a:cubicBezTo>
                        <a:pt x="212450" y="1300879"/>
                        <a:pt x="221625" y="1308962"/>
                        <a:pt x="232408" y="1320300"/>
                      </a:cubicBezTo>
                      <a:cubicBezTo>
                        <a:pt x="233680" y="1321673"/>
                        <a:pt x="235823" y="1321761"/>
                        <a:pt x="237230" y="1320495"/>
                      </a:cubicBezTo>
                      <a:cubicBezTo>
                        <a:pt x="237364" y="1320314"/>
                        <a:pt x="237565" y="1320113"/>
                        <a:pt x="237699" y="1319899"/>
                      </a:cubicBezTo>
                      <a:lnTo>
                        <a:pt x="237966" y="1319497"/>
                      </a:lnTo>
                      <a:cubicBezTo>
                        <a:pt x="239239" y="1317662"/>
                        <a:pt x="239172" y="1315184"/>
                        <a:pt x="237766" y="1313402"/>
                      </a:cubicBezTo>
                      <a:cubicBezTo>
                        <a:pt x="225175" y="1297416"/>
                        <a:pt x="215329" y="1285542"/>
                        <a:pt x="208231" y="1277773"/>
                      </a:cubicBezTo>
                      <a:cubicBezTo>
                        <a:pt x="182111" y="1249042"/>
                        <a:pt x="173070" y="1227745"/>
                        <a:pt x="194167" y="1195731"/>
                      </a:cubicBezTo>
                      <a:cubicBezTo>
                        <a:pt x="199859" y="1187072"/>
                        <a:pt x="211981" y="1170664"/>
                        <a:pt x="230532" y="1146507"/>
                      </a:cubicBezTo>
                      <a:cubicBezTo>
                        <a:pt x="247342" y="1124586"/>
                        <a:pt x="256317" y="1111814"/>
                        <a:pt x="257589" y="1108198"/>
                      </a:cubicBezTo>
                      <a:cubicBezTo>
                        <a:pt x="262478" y="1094134"/>
                        <a:pt x="261206" y="1078817"/>
                        <a:pt x="253839" y="1062255"/>
                      </a:cubicBezTo>
                      <a:cubicBezTo>
                        <a:pt x="238368" y="1027650"/>
                        <a:pt x="225175" y="994057"/>
                        <a:pt x="214258" y="961461"/>
                      </a:cubicBezTo>
                      <a:cubicBezTo>
                        <a:pt x="209503" y="947350"/>
                        <a:pt x="199457" y="938911"/>
                        <a:pt x="184054" y="936145"/>
                      </a:cubicBezTo>
                      <a:cubicBezTo>
                        <a:pt x="165636" y="932844"/>
                        <a:pt x="129739" y="926052"/>
                        <a:pt x="76227" y="915786"/>
                      </a:cubicBezTo>
                      <a:cubicBezTo>
                        <a:pt x="55198" y="911701"/>
                        <a:pt x="40464" y="911968"/>
                        <a:pt x="39593" y="889064"/>
                      </a:cubicBezTo>
                      <a:cubicBezTo>
                        <a:pt x="37048" y="822446"/>
                        <a:pt x="37316" y="752687"/>
                        <a:pt x="40464" y="679774"/>
                      </a:cubicBezTo>
                      <a:cubicBezTo>
                        <a:pt x="40665" y="675220"/>
                        <a:pt x="43879" y="671349"/>
                        <a:pt x="48367" y="670331"/>
                      </a:cubicBezTo>
                      <a:cubicBezTo>
                        <a:pt x="82791" y="662609"/>
                        <a:pt x="127261" y="653969"/>
                        <a:pt x="181843" y="644412"/>
                      </a:cubicBezTo>
                      <a:cubicBezTo>
                        <a:pt x="195640" y="642002"/>
                        <a:pt x="204145" y="636329"/>
                        <a:pt x="207293" y="627402"/>
                      </a:cubicBezTo>
                      <a:cubicBezTo>
                        <a:pt x="226112" y="574446"/>
                        <a:pt x="242855" y="530244"/>
                        <a:pt x="257522" y="494796"/>
                      </a:cubicBezTo>
                      <a:cubicBezTo>
                        <a:pt x="261474" y="485299"/>
                        <a:pt x="260737" y="474503"/>
                        <a:pt x="255513" y="465595"/>
                      </a:cubicBezTo>
                      <a:cubicBezTo>
                        <a:pt x="231537" y="424474"/>
                        <a:pt x="206288" y="388061"/>
                        <a:pt x="179767" y="356363"/>
                      </a:cubicBezTo>
                      <a:cubicBezTo>
                        <a:pt x="178360" y="354682"/>
                        <a:pt x="177758" y="352432"/>
                        <a:pt x="178227" y="350269"/>
                      </a:cubicBezTo>
                      <a:cubicBezTo>
                        <a:pt x="181173" y="336385"/>
                        <a:pt x="184857" y="327478"/>
                        <a:pt x="189277" y="323547"/>
                      </a:cubicBezTo>
                      <a:cubicBezTo>
                        <a:pt x="224170" y="292558"/>
                        <a:pt x="255714" y="261845"/>
                        <a:pt x="283909" y="231392"/>
                      </a:cubicBezTo>
                      <a:cubicBezTo>
                        <a:pt x="285919" y="229256"/>
                        <a:pt x="288129" y="227347"/>
                        <a:pt x="290539" y="225699"/>
                      </a:cubicBezTo>
                      <a:cubicBezTo>
                        <a:pt x="302528" y="217663"/>
                        <a:pt x="313914" y="205541"/>
                        <a:pt x="324562" y="189333"/>
                      </a:cubicBezTo>
                      <a:cubicBezTo>
                        <a:pt x="330657" y="180064"/>
                        <a:pt x="342310" y="176100"/>
                        <a:pt x="352757" y="179689"/>
                      </a:cubicBezTo>
                      <a:lnTo>
                        <a:pt x="370840" y="185917"/>
                      </a:lnTo>
                      <a:cubicBezTo>
                        <a:pt x="372448" y="186447"/>
                        <a:pt x="373854" y="187317"/>
                        <a:pt x="375060" y="188462"/>
                      </a:cubicBezTo>
                      <a:cubicBezTo>
                        <a:pt x="392673" y="205293"/>
                        <a:pt x="412430" y="218332"/>
                        <a:pt x="434196" y="227575"/>
                      </a:cubicBezTo>
                      <a:cubicBezTo>
                        <a:pt x="436205" y="228445"/>
                        <a:pt x="437879" y="229919"/>
                        <a:pt x="438951" y="231794"/>
                      </a:cubicBezTo>
                      <a:cubicBezTo>
                        <a:pt x="442902" y="238712"/>
                        <a:pt x="448462" y="243869"/>
                        <a:pt x="455493" y="247265"/>
                      </a:cubicBezTo>
                      <a:cubicBezTo>
                        <a:pt x="480005" y="259052"/>
                        <a:pt x="502441" y="258630"/>
                        <a:pt x="522868" y="245992"/>
                      </a:cubicBezTo>
                      <a:cubicBezTo>
                        <a:pt x="523002" y="245905"/>
                        <a:pt x="523136" y="245831"/>
                        <a:pt x="523203" y="245791"/>
                      </a:cubicBezTo>
                      <a:lnTo>
                        <a:pt x="630024" y="208488"/>
                      </a:lnTo>
                      <a:cubicBezTo>
                        <a:pt x="637057" y="205989"/>
                        <a:pt x="642213" y="199988"/>
                        <a:pt x="643687" y="192682"/>
                      </a:cubicBezTo>
                      <a:lnTo>
                        <a:pt x="671280" y="54986"/>
                      </a:lnTo>
                      <a:cubicBezTo>
                        <a:pt x="672686" y="48128"/>
                        <a:pt x="677843" y="42636"/>
                        <a:pt x="684607" y="40788"/>
                      </a:cubicBezTo>
                      <a:cubicBezTo>
                        <a:pt x="700614" y="36435"/>
                        <a:pt x="718026" y="39917"/>
                        <a:pt x="733899" y="39783"/>
                      </a:cubicBezTo>
                      <a:cubicBezTo>
                        <a:pt x="807033" y="38933"/>
                        <a:pt x="862888" y="39268"/>
                        <a:pt x="901465" y="40788"/>
                      </a:cubicBezTo>
                      <a:cubicBezTo>
                        <a:pt x="907023" y="40989"/>
                        <a:pt x="911645" y="44981"/>
                        <a:pt x="912783" y="50432"/>
                      </a:cubicBezTo>
                      <a:lnTo>
                        <a:pt x="940041" y="189132"/>
                      </a:lnTo>
                      <a:cubicBezTo>
                        <a:pt x="940241" y="190110"/>
                        <a:pt x="940509" y="191034"/>
                        <a:pt x="940979" y="191878"/>
                      </a:cubicBezTo>
                      <a:cubicBezTo>
                        <a:pt x="945599" y="200986"/>
                        <a:pt x="950891" y="206659"/>
                        <a:pt x="956851" y="208889"/>
                      </a:cubicBezTo>
                      <a:cubicBezTo>
                        <a:pt x="1012773" y="229785"/>
                        <a:pt x="1054698" y="246347"/>
                        <a:pt x="1082625" y="258583"/>
                      </a:cubicBezTo>
                      <a:cubicBezTo>
                        <a:pt x="1095016" y="263988"/>
                        <a:pt x="1107137" y="263023"/>
                        <a:pt x="1119126" y="255703"/>
                      </a:cubicBezTo>
                      <a:cubicBezTo>
                        <a:pt x="1148928" y="237486"/>
                        <a:pt x="1174981" y="220523"/>
                        <a:pt x="1197215" y="204804"/>
                      </a:cubicBezTo>
                      <a:cubicBezTo>
                        <a:pt x="1213624" y="193198"/>
                        <a:pt x="1224206" y="186206"/>
                        <a:pt x="1228961" y="183841"/>
                      </a:cubicBezTo>
                      <a:cubicBezTo>
                        <a:pt x="1235524" y="180560"/>
                        <a:pt x="1243427" y="181772"/>
                        <a:pt x="1248651" y="186855"/>
                      </a:cubicBezTo>
                      <a:cubicBezTo>
                        <a:pt x="1295733" y="232350"/>
                        <a:pt x="1344422" y="280932"/>
                        <a:pt x="1394852" y="332588"/>
                      </a:cubicBezTo>
                      <a:cubicBezTo>
                        <a:pt x="1404697" y="342701"/>
                        <a:pt x="1408917" y="350469"/>
                        <a:pt x="1400076" y="362792"/>
                      </a:cubicBezTo>
                      <a:cubicBezTo>
                        <a:pt x="1382395" y="387572"/>
                        <a:pt x="1357950" y="422244"/>
                        <a:pt x="1326674" y="466801"/>
                      </a:cubicBezTo>
                      <a:cubicBezTo>
                        <a:pt x="1320445" y="475641"/>
                        <a:pt x="1319575" y="485285"/>
                        <a:pt x="1324062" y="495733"/>
                      </a:cubicBezTo>
                      <a:cubicBezTo>
                        <a:pt x="1343015" y="539714"/>
                        <a:pt x="1359758" y="581927"/>
                        <a:pt x="1374292" y="622379"/>
                      </a:cubicBezTo>
                      <a:cubicBezTo>
                        <a:pt x="1378979" y="635371"/>
                        <a:pt x="1388557" y="643428"/>
                        <a:pt x="1403090" y="646556"/>
                      </a:cubicBezTo>
                      <a:cubicBezTo>
                        <a:pt x="1453118" y="657184"/>
                        <a:pt x="1496047" y="664906"/>
                        <a:pt x="1531878" y="669728"/>
                      </a:cubicBezTo>
                      <a:cubicBezTo>
                        <a:pt x="1542795" y="671201"/>
                        <a:pt x="1548555" y="676847"/>
                        <a:pt x="1549157" y="686672"/>
                      </a:cubicBezTo>
                      <a:cubicBezTo>
                        <a:pt x="1549760" y="696403"/>
                        <a:pt x="1550028" y="705358"/>
                        <a:pt x="1549961" y="713528"/>
                      </a:cubicBezTo>
                      <a:cubicBezTo>
                        <a:pt x="1549291" y="772866"/>
                        <a:pt x="1548353" y="832472"/>
                        <a:pt x="1547215" y="892345"/>
                      </a:cubicBezTo>
                      <a:cubicBezTo>
                        <a:pt x="1547014" y="903242"/>
                        <a:pt x="1541857" y="909537"/>
                        <a:pt x="1531610" y="911232"/>
                      </a:cubicBezTo>
                      <a:cubicBezTo>
                        <a:pt x="1489886" y="918150"/>
                        <a:pt x="1448297" y="926079"/>
                        <a:pt x="1406840" y="935007"/>
                      </a:cubicBezTo>
                      <a:cubicBezTo>
                        <a:pt x="1391436" y="938356"/>
                        <a:pt x="1381390" y="946305"/>
                        <a:pt x="1376769" y="958849"/>
                      </a:cubicBezTo>
                      <a:cubicBezTo>
                        <a:pt x="1365853" y="988364"/>
                        <a:pt x="1351789" y="1022922"/>
                        <a:pt x="1334710" y="1062523"/>
                      </a:cubicBezTo>
                      <a:cubicBezTo>
                        <a:pt x="1328482" y="1076855"/>
                        <a:pt x="1326339" y="1089828"/>
                        <a:pt x="1328147" y="1101434"/>
                      </a:cubicBezTo>
                      <a:cubicBezTo>
                        <a:pt x="1328482" y="1103590"/>
                        <a:pt x="1329286" y="1105633"/>
                        <a:pt x="1330491" y="1107394"/>
                      </a:cubicBezTo>
                      <a:cubicBezTo>
                        <a:pt x="1356477" y="1145904"/>
                        <a:pt x="1386882" y="1181466"/>
                        <a:pt x="1407711" y="1225333"/>
                      </a:cubicBezTo>
                      <a:cubicBezTo>
                        <a:pt x="1408850" y="1227751"/>
                        <a:pt x="1408783" y="1230617"/>
                        <a:pt x="1407376" y="1232968"/>
                      </a:cubicBezTo>
                      <a:cubicBezTo>
                        <a:pt x="1392307" y="1258103"/>
                        <a:pt x="1373019" y="1279829"/>
                        <a:pt x="1349512" y="1298132"/>
                      </a:cubicBezTo>
                      <a:cubicBezTo>
                        <a:pt x="1346632" y="1300363"/>
                        <a:pt x="1343819" y="1303155"/>
                        <a:pt x="1340939" y="1306504"/>
                      </a:cubicBezTo>
                      <a:cubicBezTo>
                        <a:pt x="1337658" y="1310436"/>
                        <a:pt x="1334979" y="1313402"/>
                        <a:pt x="1333036" y="1315412"/>
                      </a:cubicBezTo>
                      <a:cubicBezTo>
                        <a:pt x="1283476" y="1365996"/>
                        <a:pt x="1258630" y="1391338"/>
                        <a:pt x="1258563" y="1391425"/>
                      </a:cubicBezTo>
                      <a:cubicBezTo>
                        <a:pt x="1251664" y="1397319"/>
                        <a:pt x="1244700" y="1400085"/>
                        <a:pt x="1237667" y="1399730"/>
                      </a:cubicBezTo>
                      <a:cubicBezTo>
                        <a:pt x="1233582" y="1399509"/>
                        <a:pt x="1228023" y="1396315"/>
                        <a:pt x="1220991" y="1390153"/>
                      </a:cubicBezTo>
                      <a:cubicBezTo>
                        <a:pt x="1215500" y="1385331"/>
                        <a:pt x="1210007" y="1381493"/>
                        <a:pt x="1204516" y="1378634"/>
                      </a:cubicBezTo>
                      <a:cubicBezTo>
                        <a:pt x="1181143" y="1366398"/>
                        <a:pt x="1165002" y="1356620"/>
                        <a:pt x="1156095" y="1349300"/>
                      </a:cubicBezTo>
                      <a:cubicBezTo>
                        <a:pt x="1137811" y="1334345"/>
                        <a:pt x="1118121" y="1324855"/>
                        <a:pt x="1097159" y="1320836"/>
                      </a:cubicBezTo>
                      <a:cubicBezTo>
                        <a:pt x="1095082" y="1320441"/>
                        <a:pt x="1092939" y="1320629"/>
                        <a:pt x="1090997" y="1321372"/>
                      </a:cubicBezTo>
                      <a:lnTo>
                        <a:pt x="979889" y="1364770"/>
                      </a:lnTo>
                      <a:cubicBezTo>
                        <a:pt x="979688" y="1364817"/>
                        <a:pt x="979554" y="1364884"/>
                        <a:pt x="979354" y="1364971"/>
                      </a:cubicBezTo>
                      <a:lnTo>
                        <a:pt x="958190" y="1375821"/>
                      </a:lnTo>
                      <a:cubicBezTo>
                        <a:pt x="949149" y="1380469"/>
                        <a:pt x="942719" y="1388981"/>
                        <a:pt x="940711" y="1398927"/>
                      </a:cubicBezTo>
                      <a:cubicBezTo>
                        <a:pt x="927517" y="1465316"/>
                        <a:pt x="919012" y="1506371"/>
                        <a:pt x="915328" y="1522089"/>
                      </a:cubicBezTo>
                      <a:cubicBezTo>
                        <a:pt x="912716" y="1533207"/>
                        <a:pt x="907224" y="1540995"/>
                        <a:pt x="898853" y="1545462"/>
                      </a:cubicBezTo>
                      <a:cubicBezTo>
                        <a:pt x="898049" y="1545905"/>
                        <a:pt x="897111" y="1546132"/>
                        <a:pt x="896174" y="1546132"/>
                      </a:cubicBezTo>
                      <a:lnTo>
                        <a:pt x="695724" y="1546132"/>
                      </a:lnTo>
                      <a:cubicBezTo>
                        <a:pt x="684138" y="1546132"/>
                        <a:pt x="674159" y="1537861"/>
                        <a:pt x="672016" y="1526442"/>
                      </a:cubicBezTo>
                      <a:lnTo>
                        <a:pt x="661769" y="1471391"/>
                      </a:lnTo>
                      <a:cubicBezTo>
                        <a:pt x="661702" y="1471123"/>
                        <a:pt x="661635" y="1470855"/>
                        <a:pt x="661568" y="1470587"/>
                      </a:cubicBezTo>
                      <a:cubicBezTo>
                        <a:pt x="654134" y="1449243"/>
                        <a:pt x="649915" y="1430290"/>
                        <a:pt x="648910" y="1413727"/>
                      </a:cubicBezTo>
                      <a:cubicBezTo>
                        <a:pt x="647772" y="1395980"/>
                        <a:pt x="642213" y="1380643"/>
                        <a:pt x="627546" y="1374616"/>
                      </a:cubicBezTo>
                      <a:cubicBezTo>
                        <a:pt x="590309" y="1359258"/>
                        <a:pt x="549389" y="1342201"/>
                        <a:pt x="504852" y="1323448"/>
                      </a:cubicBezTo>
                      <a:cubicBezTo>
                        <a:pt x="492663" y="1318358"/>
                        <a:pt x="478465" y="1316148"/>
                        <a:pt x="468620" y="1321372"/>
                      </a:cubicBezTo>
                      <a:cubicBezTo>
                        <a:pt x="446787" y="1332938"/>
                        <a:pt x="419730" y="1350773"/>
                        <a:pt x="387383" y="1374883"/>
                      </a:cubicBezTo>
                      <a:cubicBezTo>
                        <a:pt x="386646" y="1375466"/>
                        <a:pt x="385909" y="1376116"/>
                        <a:pt x="385239" y="1376825"/>
                      </a:cubicBezTo>
                      <a:cubicBezTo>
                        <a:pt x="372849" y="1390354"/>
                        <a:pt x="358986" y="1397272"/>
                        <a:pt x="343649" y="1397587"/>
                      </a:cubicBezTo>
                      <a:cubicBezTo>
                        <a:pt x="341238" y="1397627"/>
                        <a:pt x="338827" y="1397051"/>
                        <a:pt x="336751" y="1395913"/>
                      </a:cubicBezTo>
                      <a:cubicBezTo>
                        <a:pt x="321348" y="1387521"/>
                        <a:pt x="308891" y="1376872"/>
                        <a:pt x="299447" y="1363967"/>
                      </a:cubicBezTo>
                      <a:cubicBezTo>
                        <a:pt x="297706" y="1361529"/>
                        <a:pt x="294290" y="1360832"/>
                        <a:pt x="291678" y="1362359"/>
                      </a:cubicBezTo>
                      <a:lnTo>
                        <a:pt x="289603" y="1363498"/>
                      </a:lnTo>
                      <a:cubicBezTo>
                        <a:pt x="287526" y="1364737"/>
                        <a:pt x="286722" y="1367376"/>
                        <a:pt x="287794" y="1369526"/>
                      </a:cubicBezTo>
                      <a:lnTo>
                        <a:pt x="297974" y="1389751"/>
                      </a:lnTo>
                      <a:cubicBezTo>
                        <a:pt x="299313" y="1392303"/>
                        <a:pt x="301256" y="1394486"/>
                        <a:pt x="303600" y="1396113"/>
                      </a:cubicBezTo>
                      <a:cubicBezTo>
                        <a:pt x="306212" y="1397453"/>
                        <a:pt x="311369" y="1402610"/>
                        <a:pt x="319003" y="1411584"/>
                      </a:cubicBezTo>
                      <a:cubicBezTo>
                        <a:pt x="338225" y="1434087"/>
                        <a:pt x="367558" y="1423573"/>
                        <a:pt x="389191" y="1409374"/>
                      </a:cubicBezTo>
                      <a:cubicBezTo>
                        <a:pt x="400375" y="1402094"/>
                        <a:pt x="426427" y="1384193"/>
                        <a:pt x="467482" y="1355662"/>
                      </a:cubicBezTo>
                      <a:cubicBezTo>
                        <a:pt x="475049" y="1350398"/>
                        <a:pt x="484760" y="1349313"/>
                        <a:pt x="493266" y="1352782"/>
                      </a:cubicBezTo>
                      <a:lnTo>
                        <a:pt x="605579" y="1398860"/>
                      </a:lnTo>
                      <a:cubicBezTo>
                        <a:pt x="607119" y="1399476"/>
                        <a:pt x="608459" y="1400487"/>
                        <a:pt x="609530" y="1401806"/>
                      </a:cubicBezTo>
                      <a:cubicBezTo>
                        <a:pt x="619041" y="1414176"/>
                        <a:pt x="624599" y="1425133"/>
                        <a:pt x="626273" y="1434690"/>
                      </a:cubicBezTo>
                      <a:cubicBezTo>
                        <a:pt x="635918" y="1490277"/>
                        <a:pt x="642280" y="1522940"/>
                        <a:pt x="645361" y="1532671"/>
                      </a:cubicBezTo>
                      <a:cubicBezTo>
                        <a:pt x="650987" y="1550419"/>
                        <a:pt x="662305" y="1567363"/>
                        <a:pt x="682531" y="1571314"/>
                      </a:cubicBezTo>
                      <a:cubicBezTo>
                        <a:pt x="685545" y="1571937"/>
                        <a:pt x="691439" y="1573390"/>
                        <a:pt x="700212" y="1575667"/>
                      </a:cubicBezTo>
                      <a:cubicBezTo>
                        <a:pt x="704632" y="1576826"/>
                        <a:pt x="709119" y="1577476"/>
                        <a:pt x="713673" y="1577610"/>
                      </a:cubicBezTo>
                      <a:cubicBezTo>
                        <a:pt x="779106" y="1579351"/>
                        <a:pt x="832281" y="1579666"/>
                        <a:pt x="873202" y="1578547"/>
                      </a:cubicBezTo>
                      <a:cubicBezTo>
                        <a:pt x="908899" y="1577543"/>
                        <a:pt x="936759" y="1569774"/>
                        <a:pt x="943590" y="1532336"/>
                      </a:cubicBezTo>
                      <a:cubicBezTo>
                        <a:pt x="954909" y="1471076"/>
                        <a:pt x="961204" y="1435406"/>
                        <a:pt x="962611" y="1425314"/>
                      </a:cubicBezTo>
                      <a:cubicBezTo>
                        <a:pt x="963950" y="1415603"/>
                        <a:pt x="969911" y="1402074"/>
                        <a:pt x="979287" y="1398257"/>
                      </a:cubicBezTo>
                      <a:cubicBezTo>
                        <a:pt x="1017394" y="1382806"/>
                        <a:pt x="1043446" y="1371956"/>
                        <a:pt x="1057310" y="1365708"/>
                      </a:cubicBezTo>
                      <a:cubicBezTo>
                        <a:pt x="1084836" y="1353318"/>
                        <a:pt x="1106535" y="1341732"/>
                        <a:pt x="1129105" y="1353251"/>
                      </a:cubicBezTo>
                      <a:cubicBezTo>
                        <a:pt x="1140825" y="1359232"/>
                        <a:pt x="1146786" y="1362406"/>
                        <a:pt x="1146986" y="1362761"/>
                      </a:cubicBezTo>
                      <a:cubicBezTo>
                        <a:pt x="1150000" y="1367094"/>
                        <a:pt x="1153148" y="1369706"/>
                        <a:pt x="1156496" y="1370597"/>
                      </a:cubicBezTo>
                      <a:cubicBezTo>
                        <a:pt x="1157769" y="1370945"/>
                        <a:pt x="1158974" y="1371689"/>
                        <a:pt x="1159845" y="1372740"/>
                      </a:cubicBezTo>
                      <a:close/>
                      <a:moveTo>
                        <a:pt x="46357" y="684730"/>
                      </a:moveTo>
                      <a:lnTo>
                        <a:pt x="46357" y="891742"/>
                      </a:lnTo>
                      <a:cubicBezTo>
                        <a:pt x="46357" y="898111"/>
                        <a:pt x="51046" y="903543"/>
                        <a:pt x="57341" y="904534"/>
                      </a:cubicBezTo>
                      <a:cubicBezTo>
                        <a:pt x="99199" y="911185"/>
                        <a:pt x="143937" y="919248"/>
                        <a:pt x="191555" y="928711"/>
                      </a:cubicBezTo>
                      <a:cubicBezTo>
                        <a:pt x="204815" y="931343"/>
                        <a:pt x="213990" y="939447"/>
                        <a:pt x="219147" y="953023"/>
                      </a:cubicBezTo>
                      <a:cubicBezTo>
                        <a:pt x="226915" y="973429"/>
                        <a:pt x="242185" y="1011041"/>
                        <a:pt x="265023" y="1065871"/>
                      </a:cubicBezTo>
                      <a:cubicBezTo>
                        <a:pt x="275337" y="1090651"/>
                        <a:pt x="273328" y="1103577"/>
                        <a:pt x="258661" y="1125075"/>
                      </a:cubicBezTo>
                      <a:cubicBezTo>
                        <a:pt x="237431" y="1156197"/>
                        <a:pt x="218277" y="1183321"/>
                        <a:pt x="201131" y="1206447"/>
                      </a:cubicBezTo>
                      <a:cubicBezTo>
                        <a:pt x="197314" y="1211584"/>
                        <a:pt x="193363" y="1218214"/>
                        <a:pt x="189411" y="1226338"/>
                      </a:cubicBezTo>
                      <a:cubicBezTo>
                        <a:pt x="187603" y="1229961"/>
                        <a:pt x="188340" y="1234341"/>
                        <a:pt x="191152" y="1237255"/>
                      </a:cubicBezTo>
                      <a:cubicBezTo>
                        <a:pt x="245200" y="1292259"/>
                        <a:pt x="292148" y="1339274"/>
                        <a:pt x="331996" y="1378299"/>
                      </a:cubicBezTo>
                      <a:cubicBezTo>
                        <a:pt x="341975" y="1388077"/>
                        <a:pt x="348003" y="1392162"/>
                        <a:pt x="359186" y="1382384"/>
                      </a:cubicBezTo>
                      <a:cubicBezTo>
                        <a:pt x="366621" y="1375868"/>
                        <a:pt x="396424" y="1355059"/>
                        <a:pt x="448596" y="1319966"/>
                      </a:cubicBezTo>
                      <a:cubicBezTo>
                        <a:pt x="469491" y="1305902"/>
                        <a:pt x="484760" y="1304964"/>
                        <a:pt x="507866" y="1315277"/>
                      </a:cubicBezTo>
                      <a:cubicBezTo>
                        <a:pt x="511683" y="1316972"/>
                        <a:pt x="552738" y="1333943"/>
                        <a:pt x="630962" y="1366177"/>
                      </a:cubicBezTo>
                      <a:cubicBezTo>
                        <a:pt x="644558" y="1371756"/>
                        <a:pt x="652862" y="1381982"/>
                        <a:pt x="655943" y="1396850"/>
                      </a:cubicBezTo>
                      <a:cubicBezTo>
                        <a:pt x="666859" y="1449270"/>
                        <a:pt x="674762" y="1489119"/>
                        <a:pt x="679718" y="1516397"/>
                      </a:cubicBezTo>
                      <a:cubicBezTo>
                        <a:pt x="682062" y="1528987"/>
                        <a:pt x="687822" y="1538631"/>
                        <a:pt x="701283" y="1538832"/>
                      </a:cubicBezTo>
                      <a:cubicBezTo>
                        <a:pt x="759616" y="1539723"/>
                        <a:pt x="822906" y="1539569"/>
                        <a:pt x="891285" y="1538363"/>
                      </a:cubicBezTo>
                      <a:cubicBezTo>
                        <a:pt x="898250" y="1538250"/>
                        <a:pt x="904144" y="1533233"/>
                        <a:pt x="905416" y="1526375"/>
                      </a:cubicBezTo>
                      <a:cubicBezTo>
                        <a:pt x="912247" y="1488288"/>
                        <a:pt x="919748" y="1448533"/>
                        <a:pt x="927919" y="1407097"/>
                      </a:cubicBezTo>
                      <a:cubicBezTo>
                        <a:pt x="932673" y="1383121"/>
                        <a:pt x="939304" y="1369726"/>
                        <a:pt x="962343" y="1361756"/>
                      </a:cubicBezTo>
                      <a:cubicBezTo>
                        <a:pt x="1013978" y="1344009"/>
                        <a:pt x="1056640" y="1322712"/>
                        <a:pt x="1089725" y="1311527"/>
                      </a:cubicBezTo>
                      <a:cubicBezTo>
                        <a:pt x="1103454" y="1306886"/>
                        <a:pt x="1115978" y="1308199"/>
                        <a:pt x="1127162" y="1315479"/>
                      </a:cubicBezTo>
                      <a:cubicBezTo>
                        <a:pt x="1158037" y="1335617"/>
                        <a:pt x="1193801" y="1359767"/>
                        <a:pt x="1234453" y="1387943"/>
                      </a:cubicBezTo>
                      <a:cubicBezTo>
                        <a:pt x="1237600" y="1390113"/>
                        <a:pt x="1241819" y="1389718"/>
                        <a:pt x="1244566" y="1387005"/>
                      </a:cubicBezTo>
                      <a:lnTo>
                        <a:pt x="1393914" y="1237723"/>
                      </a:lnTo>
                      <a:cubicBezTo>
                        <a:pt x="1397799" y="1233892"/>
                        <a:pt x="1398200" y="1227798"/>
                        <a:pt x="1394986" y="1223391"/>
                      </a:cubicBezTo>
                      <a:cubicBezTo>
                        <a:pt x="1374023" y="1195041"/>
                        <a:pt x="1355070" y="1168808"/>
                        <a:pt x="1338260" y="1144698"/>
                      </a:cubicBezTo>
                      <a:cubicBezTo>
                        <a:pt x="1319910" y="1118378"/>
                        <a:pt x="1306984" y="1102439"/>
                        <a:pt x="1318570" y="1074913"/>
                      </a:cubicBezTo>
                      <a:cubicBezTo>
                        <a:pt x="1348909" y="1002716"/>
                        <a:pt x="1365384" y="963290"/>
                        <a:pt x="1367862" y="956639"/>
                      </a:cubicBezTo>
                      <a:cubicBezTo>
                        <a:pt x="1374023" y="939943"/>
                        <a:pt x="1385208" y="930031"/>
                        <a:pt x="1401482" y="926903"/>
                      </a:cubicBezTo>
                      <a:cubicBezTo>
                        <a:pt x="1449100" y="917661"/>
                        <a:pt x="1492565" y="909624"/>
                        <a:pt x="1532012" y="902793"/>
                      </a:cubicBezTo>
                      <a:cubicBezTo>
                        <a:pt x="1536633" y="902009"/>
                        <a:pt x="1539982" y="898018"/>
                        <a:pt x="1539982" y="893350"/>
                      </a:cubicBezTo>
                      <a:lnTo>
                        <a:pt x="1539982" y="689016"/>
                      </a:lnTo>
                      <a:cubicBezTo>
                        <a:pt x="1539982" y="684040"/>
                        <a:pt x="1536365" y="679787"/>
                        <a:pt x="1531409" y="678971"/>
                      </a:cubicBezTo>
                      <a:cubicBezTo>
                        <a:pt x="1480711" y="670753"/>
                        <a:pt x="1437849" y="662743"/>
                        <a:pt x="1402822" y="654927"/>
                      </a:cubicBezTo>
                      <a:cubicBezTo>
                        <a:pt x="1384673" y="650909"/>
                        <a:pt x="1372952" y="642316"/>
                        <a:pt x="1367728" y="629143"/>
                      </a:cubicBezTo>
                      <a:cubicBezTo>
                        <a:pt x="1350583" y="586012"/>
                        <a:pt x="1335581" y="549445"/>
                        <a:pt x="1322656" y="519442"/>
                      </a:cubicBezTo>
                      <a:cubicBezTo>
                        <a:pt x="1310265" y="490777"/>
                        <a:pt x="1307988" y="475641"/>
                        <a:pt x="1326607" y="449924"/>
                      </a:cubicBezTo>
                      <a:cubicBezTo>
                        <a:pt x="1368197" y="392461"/>
                        <a:pt x="1390968" y="360629"/>
                        <a:pt x="1394785" y="354421"/>
                      </a:cubicBezTo>
                      <a:cubicBezTo>
                        <a:pt x="1396794" y="351173"/>
                        <a:pt x="1396326" y="346967"/>
                        <a:pt x="1393647" y="344241"/>
                      </a:cubicBezTo>
                      <a:lnTo>
                        <a:pt x="1241685" y="190874"/>
                      </a:lnTo>
                      <a:cubicBezTo>
                        <a:pt x="1239073" y="188262"/>
                        <a:pt x="1234921" y="187947"/>
                        <a:pt x="1231975" y="190137"/>
                      </a:cubicBezTo>
                      <a:cubicBezTo>
                        <a:pt x="1200163" y="213624"/>
                        <a:pt x="1163729" y="238873"/>
                        <a:pt x="1122609" y="265883"/>
                      </a:cubicBezTo>
                      <a:cubicBezTo>
                        <a:pt x="1108477" y="275125"/>
                        <a:pt x="1093944" y="276512"/>
                        <a:pt x="1079009" y="270036"/>
                      </a:cubicBezTo>
                      <a:cubicBezTo>
                        <a:pt x="1036214" y="251417"/>
                        <a:pt x="993016" y="232885"/>
                        <a:pt x="949283" y="214448"/>
                      </a:cubicBezTo>
                      <a:cubicBezTo>
                        <a:pt x="938969" y="210115"/>
                        <a:pt x="932673" y="202326"/>
                        <a:pt x="930464" y="191074"/>
                      </a:cubicBezTo>
                      <a:cubicBezTo>
                        <a:pt x="914457" y="110573"/>
                        <a:pt x="905617" y="65990"/>
                        <a:pt x="903809" y="57330"/>
                      </a:cubicBezTo>
                      <a:cubicBezTo>
                        <a:pt x="902737" y="52254"/>
                        <a:pt x="898316" y="48617"/>
                        <a:pt x="893160" y="48623"/>
                      </a:cubicBezTo>
                      <a:lnTo>
                        <a:pt x="685545" y="48623"/>
                      </a:lnTo>
                      <a:cubicBezTo>
                        <a:pt x="683535" y="48623"/>
                        <a:pt x="681794" y="50084"/>
                        <a:pt x="681393" y="52106"/>
                      </a:cubicBezTo>
                      <a:lnTo>
                        <a:pt x="652594" y="195830"/>
                      </a:lnTo>
                      <a:cubicBezTo>
                        <a:pt x="652393" y="196626"/>
                        <a:pt x="652126" y="197397"/>
                        <a:pt x="651723" y="198107"/>
                      </a:cubicBezTo>
                      <a:cubicBezTo>
                        <a:pt x="646835" y="206230"/>
                        <a:pt x="641543" y="211414"/>
                        <a:pt x="635851" y="213644"/>
                      </a:cubicBezTo>
                      <a:cubicBezTo>
                        <a:pt x="588903" y="232042"/>
                        <a:pt x="548117" y="249093"/>
                        <a:pt x="513425" y="264811"/>
                      </a:cubicBezTo>
                      <a:cubicBezTo>
                        <a:pt x="494472" y="273384"/>
                        <a:pt x="476657" y="276733"/>
                        <a:pt x="460784" y="265749"/>
                      </a:cubicBezTo>
                      <a:cubicBezTo>
                        <a:pt x="431116" y="245302"/>
                        <a:pt x="395620" y="220321"/>
                        <a:pt x="354298" y="190807"/>
                      </a:cubicBezTo>
                      <a:cubicBezTo>
                        <a:pt x="349409" y="187317"/>
                        <a:pt x="342644" y="187880"/>
                        <a:pt x="338358" y="192146"/>
                      </a:cubicBezTo>
                      <a:lnTo>
                        <a:pt x="191689" y="338816"/>
                      </a:lnTo>
                      <a:cubicBezTo>
                        <a:pt x="187737" y="342748"/>
                        <a:pt x="187335" y="349010"/>
                        <a:pt x="190751" y="353416"/>
                      </a:cubicBezTo>
                      <a:cubicBezTo>
                        <a:pt x="211043" y="379757"/>
                        <a:pt x="231470" y="408046"/>
                        <a:pt x="251964" y="438271"/>
                      </a:cubicBezTo>
                      <a:cubicBezTo>
                        <a:pt x="267099" y="460572"/>
                        <a:pt x="279087" y="477383"/>
                        <a:pt x="269979" y="498077"/>
                      </a:cubicBezTo>
                      <a:cubicBezTo>
                        <a:pt x="248816" y="546478"/>
                        <a:pt x="232408" y="587017"/>
                        <a:pt x="220755" y="619699"/>
                      </a:cubicBezTo>
                      <a:cubicBezTo>
                        <a:pt x="213923" y="638901"/>
                        <a:pt x="199859" y="650507"/>
                        <a:pt x="178561" y="654525"/>
                      </a:cubicBezTo>
                      <a:cubicBezTo>
                        <a:pt x="138914" y="661939"/>
                        <a:pt x="97123" y="669279"/>
                        <a:pt x="53256" y="676559"/>
                      </a:cubicBezTo>
                      <a:cubicBezTo>
                        <a:pt x="49305" y="677216"/>
                        <a:pt x="46357" y="680671"/>
                        <a:pt x="46357" y="684730"/>
                      </a:cubicBezTo>
                      <a:close/>
                    </a:path>
                  </a:pathLst>
                </a:custGeom>
                <a:grpFill/>
                <a:ln w="6697" cap="flat">
                  <a:solidFill>
                    <a:schemeClr val="bg1"/>
                  </a:solidFill>
                  <a:prstDash val="solid"/>
                  <a:miter/>
                </a:ln>
              </p:spPr>
              <p:txBody>
                <a:bodyPr rtlCol="0" anchor="ctr"/>
                <a:lstStyle/>
                <a:p>
                  <a:pPr defTabSz="171446"/>
                  <a:endParaRPr lang="en-US">
                    <a:solidFill>
                      <a:prstClr val="black"/>
                    </a:solidFill>
                    <a:latin typeface="Calibri" panose="020F0502020204030204"/>
                  </a:endParaRPr>
                </a:p>
              </p:txBody>
            </p:sp>
            <p:sp>
              <p:nvSpPr>
                <p:cNvPr id="230" name="Free-form: Shape 575">
                  <a:extLst>
                    <a:ext uri="{FF2B5EF4-FFF2-40B4-BE49-F238E27FC236}">
                      <a16:creationId xmlns:a16="http://schemas.microsoft.com/office/drawing/2014/main" id="{C5B77480-95BC-4E71-2475-D8974F389747}"/>
                    </a:ext>
                  </a:extLst>
                </p:cNvPr>
                <p:cNvSpPr/>
                <p:nvPr/>
              </p:nvSpPr>
              <p:spPr>
                <a:xfrm>
                  <a:off x="9295754" y="3595302"/>
                  <a:ext cx="1563822" cy="1568340"/>
                </a:xfrm>
                <a:custGeom>
                  <a:avLst/>
                  <a:gdLst>
                    <a:gd name="connsiteX0" fmla="*/ 1145032 w 1563820"/>
                    <a:gd name="connsiteY0" fmla="*/ 1359736 h 1568341"/>
                    <a:gd name="connsiteX1" fmla="*/ 1135521 w 1563820"/>
                    <a:gd name="connsiteY1" fmla="*/ 1351901 h 1568341"/>
                    <a:gd name="connsiteX2" fmla="*/ 1117640 w 1563820"/>
                    <a:gd name="connsiteY2" fmla="*/ 1342391 h 1568341"/>
                    <a:gd name="connsiteX3" fmla="*/ 1045846 w 1563820"/>
                    <a:gd name="connsiteY3" fmla="*/ 1354847 h 1568341"/>
                    <a:gd name="connsiteX4" fmla="*/ 967822 w 1563820"/>
                    <a:gd name="connsiteY4" fmla="*/ 1387396 h 1568341"/>
                    <a:gd name="connsiteX5" fmla="*/ 951146 w 1563820"/>
                    <a:gd name="connsiteY5" fmla="*/ 1414453 h 1568341"/>
                    <a:gd name="connsiteX6" fmla="*/ 932125 w 1563820"/>
                    <a:gd name="connsiteY6" fmla="*/ 1521475 h 1568341"/>
                    <a:gd name="connsiteX7" fmla="*/ 861737 w 1563820"/>
                    <a:gd name="connsiteY7" fmla="*/ 1567686 h 1568341"/>
                    <a:gd name="connsiteX8" fmla="*/ 702208 w 1563820"/>
                    <a:gd name="connsiteY8" fmla="*/ 1566749 h 1568341"/>
                    <a:gd name="connsiteX9" fmla="*/ 688747 w 1563820"/>
                    <a:gd name="connsiteY9" fmla="*/ 1564807 h 1568341"/>
                    <a:gd name="connsiteX10" fmla="*/ 671066 w 1563820"/>
                    <a:gd name="connsiteY10" fmla="*/ 1560454 h 1568341"/>
                    <a:gd name="connsiteX11" fmla="*/ 633897 w 1563820"/>
                    <a:gd name="connsiteY11" fmla="*/ 1521810 h 1568341"/>
                    <a:gd name="connsiteX12" fmla="*/ 614809 w 1563820"/>
                    <a:gd name="connsiteY12" fmla="*/ 1423829 h 1568341"/>
                    <a:gd name="connsiteX13" fmla="*/ 598066 w 1563820"/>
                    <a:gd name="connsiteY13" fmla="*/ 1390946 h 1568341"/>
                    <a:gd name="connsiteX14" fmla="*/ 594115 w 1563820"/>
                    <a:gd name="connsiteY14" fmla="*/ 1387999 h 1568341"/>
                    <a:gd name="connsiteX15" fmla="*/ 481801 w 1563820"/>
                    <a:gd name="connsiteY15" fmla="*/ 1341922 h 1568341"/>
                    <a:gd name="connsiteX16" fmla="*/ 456017 w 1563820"/>
                    <a:gd name="connsiteY16" fmla="*/ 1344802 h 1568341"/>
                    <a:gd name="connsiteX17" fmla="*/ 377726 w 1563820"/>
                    <a:gd name="connsiteY17" fmla="*/ 1398514 h 1568341"/>
                    <a:gd name="connsiteX18" fmla="*/ 307538 w 1563820"/>
                    <a:gd name="connsiteY18" fmla="*/ 1400724 h 1568341"/>
                    <a:gd name="connsiteX19" fmla="*/ 292135 w 1563820"/>
                    <a:gd name="connsiteY19" fmla="*/ 1385253 h 1568341"/>
                    <a:gd name="connsiteX20" fmla="*/ 286510 w 1563820"/>
                    <a:gd name="connsiteY20" fmla="*/ 1378890 h 1568341"/>
                    <a:gd name="connsiteX21" fmla="*/ 276330 w 1563820"/>
                    <a:gd name="connsiteY21" fmla="*/ 1358665 h 1568341"/>
                    <a:gd name="connsiteX22" fmla="*/ 278138 w 1563820"/>
                    <a:gd name="connsiteY22" fmla="*/ 1352637 h 1568341"/>
                    <a:gd name="connsiteX23" fmla="*/ 280214 w 1563820"/>
                    <a:gd name="connsiteY23" fmla="*/ 1351499 h 1568341"/>
                    <a:gd name="connsiteX24" fmla="*/ 287983 w 1563820"/>
                    <a:gd name="connsiteY24" fmla="*/ 1353106 h 1568341"/>
                    <a:gd name="connsiteX25" fmla="*/ 325286 w 1563820"/>
                    <a:gd name="connsiteY25" fmla="*/ 1385052 h 1568341"/>
                    <a:gd name="connsiteX26" fmla="*/ 332185 w 1563820"/>
                    <a:gd name="connsiteY26" fmla="*/ 1386726 h 1568341"/>
                    <a:gd name="connsiteX27" fmla="*/ 373774 w 1563820"/>
                    <a:gd name="connsiteY27" fmla="*/ 1365965 h 1568341"/>
                    <a:gd name="connsiteX28" fmla="*/ 375918 w 1563820"/>
                    <a:gd name="connsiteY28" fmla="*/ 1364023 h 1568341"/>
                    <a:gd name="connsiteX29" fmla="*/ 457156 w 1563820"/>
                    <a:gd name="connsiteY29" fmla="*/ 1310512 h 1568341"/>
                    <a:gd name="connsiteX30" fmla="*/ 493387 w 1563820"/>
                    <a:gd name="connsiteY30" fmla="*/ 1312588 h 1568341"/>
                    <a:gd name="connsiteX31" fmla="*/ 616082 w 1563820"/>
                    <a:gd name="connsiteY31" fmla="*/ 1363755 h 1568341"/>
                    <a:gd name="connsiteX32" fmla="*/ 637446 w 1563820"/>
                    <a:gd name="connsiteY32" fmla="*/ 1402867 h 1568341"/>
                    <a:gd name="connsiteX33" fmla="*/ 650104 w 1563820"/>
                    <a:gd name="connsiteY33" fmla="*/ 1459726 h 1568341"/>
                    <a:gd name="connsiteX34" fmla="*/ 650305 w 1563820"/>
                    <a:gd name="connsiteY34" fmla="*/ 1460530 h 1568341"/>
                    <a:gd name="connsiteX35" fmla="*/ 660552 w 1563820"/>
                    <a:gd name="connsiteY35" fmla="*/ 1515582 h 1568341"/>
                    <a:gd name="connsiteX36" fmla="*/ 684259 w 1563820"/>
                    <a:gd name="connsiteY36" fmla="*/ 1535272 h 1568341"/>
                    <a:gd name="connsiteX37" fmla="*/ 884709 w 1563820"/>
                    <a:gd name="connsiteY37" fmla="*/ 1535272 h 1568341"/>
                    <a:gd name="connsiteX38" fmla="*/ 887388 w 1563820"/>
                    <a:gd name="connsiteY38" fmla="*/ 1534602 h 1568341"/>
                    <a:gd name="connsiteX39" fmla="*/ 903863 w 1563820"/>
                    <a:gd name="connsiteY39" fmla="*/ 1511228 h 1568341"/>
                    <a:gd name="connsiteX40" fmla="*/ 929246 w 1563820"/>
                    <a:gd name="connsiteY40" fmla="*/ 1388066 h 1568341"/>
                    <a:gd name="connsiteX41" fmla="*/ 946726 w 1563820"/>
                    <a:gd name="connsiteY41" fmla="*/ 1364960 h 1568341"/>
                    <a:gd name="connsiteX42" fmla="*/ 967889 w 1563820"/>
                    <a:gd name="connsiteY42" fmla="*/ 1354111 h 1568341"/>
                    <a:gd name="connsiteX43" fmla="*/ 968425 w 1563820"/>
                    <a:gd name="connsiteY43" fmla="*/ 1353910 h 1568341"/>
                    <a:gd name="connsiteX44" fmla="*/ 1079532 w 1563820"/>
                    <a:gd name="connsiteY44" fmla="*/ 1310512 h 1568341"/>
                    <a:gd name="connsiteX45" fmla="*/ 1085694 w 1563820"/>
                    <a:gd name="connsiteY45" fmla="*/ 1309976 h 1568341"/>
                    <a:gd name="connsiteX46" fmla="*/ 1144630 w 1563820"/>
                    <a:gd name="connsiteY46" fmla="*/ 1338439 h 1568341"/>
                    <a:gd name="connsiteX47" fmla="*/ 1193051 w 1563820"/>
                    <a:gd name="connsiteY47" fmla="*/ 1367773 h 1568341"/>
                    <a:gd name="connsiteX48" fmla="*/ 1209526 w 1563820"/>
                    <a:gd name="connsiteY48" fmla="*/ 1379293 h 1568341"/>
                    <a:gd name="connsiteX49" fmla="*/ 1226203 w 1563820"/>
                    <a:gd name="connsiteY49" fmla="*/ 1388870 h 1568341"/>
                    <a:gd name="connsiteX50" fmla="*/ 1247098 w 1563820"/>
                    <a:gd name="connsiteY50" fmla="*/ 1380565 h 1568341"/>
                    <a:gd name="connsiteX51" fmla="*/ 1321572 w 1563820"/>
                    <a:gd name="connsiteY51" fmla="*/ 1304551 h 1568341"/>
                    <a:gd name="connsiteX52" fmla="*/ 1329475 w 1563820"/>
                    <a:gd name="connsiteY52" fmla="*/ 1295643 h 1568341"/>
                    <a:gd name="connsiteX53" fmla="*/ 1338047 w 1563820"/>
                    <a:gd name="connsiteY53" fmla="*/ 1287272 h 1568341"/>
                    <a:gd name="connsiteX54" fmla="*/ 1395911 w 1563820"/>
                    <a:gd name="connsiteY54" fmla="*/ 1222108 h 1568341"/>
                    <a:gd name="connsiteX55" fmla="*/ 1396246 w 1563820"/>
                    <a:gd name="connsiteY55" fmla="*/ 1214473 h 1568341"/>
                    <a:gd name="connsiteX56" fmla="*/ 1319027 w 1563820"/>
                    <a:gd name="connsiteY56" fmla="*/ 1096534 h 1568341"/>
                    <a:gd name="connsiteX57" fmla="*/ 1316683 w 1563820"/>
                    <a:gd name="connsiteY57" fmla="*/ 1090573 h 1568341"/>
                    <a:gd name="connsiteX58" fmla="*/ 1323246 w 1563820"/>
                    <a:gd name="connsiteY58" fmla="*/ 1051662 h 1568341"/>
                    <a:gd name="connsiteX59" fmla="*/ 1365305 w 1563820"/>
                    <a:gd name="connsiteY59" fmla="*/ 947988 h 1568341"/>
                    <a:gd name="connsiteX60" fmla="*/ 1395376 w 1563820"/>
                    <a:gd name="connsiteY60" fmla="*/ 924146 h 1568341"/>
                    <a:gd name="connsiteX61" fmla="*/ 1520146 w 1563820"/>
                    <a:gd name="connsiteY61" fmla="*/ 900371 h 1568341"/>
                    <a:gd name="connsiteX62" fmla="*/ 1535750 w 1563820"/>
                    <a:gd name="connsiteY62" fmla="*/ 881485 h 1568341"/>
                    <a:gd name="connsiteX63" fmla="*/ 1538496 w 1563820"/>
                    <a:gd name="connsiteY63" fmla="*/ 702668 h 1568341"/>
                    <a:gd name="connsiteX64" fmla="*/ 1537692 w 1563820"/>
                    <a:gd name="connsiteY64" fmla="*/ 675812 h 1568341"/>
                    <a:gd name="connsiteX65" fmla="*/ 1520414 w 1563820"/>
                    <a:gd name="connsiteY65" fmla="*/ 658868 h 1568341"/>
                    <a:gd name="connsiteX66" fmla="*/ 1391625 w 1563820"/>
                    <a:gd name="connsiteY66" fmla="*/ 635695 h 1568341"/>
                    <a:gd name="connsiteX67" fmla="*/ 1362827 w 1563820"/>
                    <a:gd name="connsiteY67" fmla="*/ 611518 h 1568341"/>
                    <a:gd name="connsiteX68" fmla="*/ 1312597 w 1563820"/>
                    <a:gd name="connsiteY68" fmla="*/ 484872 h 1568341"/>
                    <a:gd name="connsiteX69" fmla="*/ 1315209 w 1563820"/>
                    <a:gd name="connsiteY69" fmla="*/ 455940 h 1568341"/>
                    <a:gd name="connsiteX70" fmla="*/ 1388611 w 1563820"/>
                    <a:gd name="connsiteY70" fmla="*/ 351932 h 1568341"/>
                    <a:gd name="connsiteX71" fmla="*/ 1383387 w 1563820"/>
                    <a:gd name="connsiteY71" fmla="*/ 321727 h 1568341"/>
                    <a:gd name="connsiteX72" fmla="*/ 1237186 w 1563820"/>
                    <a:gd name="connsiteY72" fmla="*/ 175995 h 1568341"/>
                    <a:gd name="connsiteX73" fmla="*/ 1217497 w 1563820"/>
                    <a:gd name="connsiteY73" fmla="*/ 172981 h 1568341"/>
                    <a:gd name="connsiteX74" fmla="*/ 1185751 w 1563820"/>
                    <a:gd name="connsiteY74" fmla="*/ 193943 h 1568341"/>
                    <a:gd name="connsiteX75" fmla="*/ 1107661 w 1563820"/>
                    <a:gd name="connsiteY75" fmla="*/ 244843 h 1568341"/>
                    <a:gd name="connsiteX76" fmla="*/ 1071161 w 1563820"/>
                    <a:gd name="connsiteY76" fmla="*/ 247722 h 1568341"/>
                    <a:gd name="connsiteX77" fmla="*/ 945387 w 1563820"/>
                    <a:gd name="connsiteY77" fmla="*/ 198029 h 1568341"/>
                    <a:gd name="connsiteX78" fmla="*/ 929514 w 1563820"/>
                    <a:gd name="connsiteY78" fmla="*/ 181017 h 1568341"/>
                    <a:gd name="connsiteX79" fmla="*/ 928576 w 1563820"/>
                    <a:gd name="connsiteY79" fmla="*/ 178272 h 1568341"/>
                    <a:gd name="connsiteX80" fmla="*/ 901318 w 1563820"/>
                    <a:gd name="connsiteY80" fmla="*/ 39571 h 1568341"/>
                    <a:gd name="connsiteX81" fmla="*/ 890000 w 1563820"/>
                    <a:gd name="connsiteY81" fmla="*/ 29927 h 1568341"/>
                    <a:gd name="connsiteX82" fmla="*/ 722434 w 1563820"/>
                    <a:gd name="connsiteY82" fmla="*/ 28923 h 1568341"/>
                    <a:gd name="connsiteX83" fmla="*/ 673143 w 1563820"/>
                    <a:gd name="connsiteY83" fmla="*/ 29927 h 1568341"/>
                    <a:gd name="connsiteX84" fmla="*/ 659815 w 1563820"/>
                    <a:gd name="connsiteY84" fmla="*/ 44125 h 1568341"/>
                    <a:gd name="connsiteX85" fmla="*/ 632222 w 1563820"/>
                    <a:gd name="connsiteY85" fmla="*/ 181821 h 1568341"/>
                    <a:gd name="connsiteX86" fmla="*/ 618560 w 1563820"/>
                    <a:gd name="connsiteY86" fmla="*/ 197627 h 1568341"/>
                    <a:gd name="connsiteX87" fmla="*/ 511739 w 1563820"/>
                    <a:gd name="connsiteY87" fmla="*/ 234930 h 1568341"/>
                    <a:gd name="connsiteX88" fmla="*/ 511403 w 1563820"/>
                    <a:gd name="connsiteY88" fmla="*/ 235132 h 1568341"/>
                    <a:gd name="connsiteX89" fmla="*/ 444029 w 1563820"/>
                    <a:gd name="connsiteY89" fmla="*/ 236404 h 1568341"/>
                    <a:gd name="connsiteX90" fmla="*/ 427486 w 1563820"/>
                    <a:gd name="connsiteY90" fmla="*/ 220933 h 1568341"/>
                    <a:gd name="connsiteX91" fmla="*/ 422732 w 1563820"/>
                    <a:gd name="connsiteY91" fmla="*/ 216714 h 1568341"/>
                    <a:gd name="connsiteX92" fmla="*/ 363595 w 1563820"/>
                    <a:gd name="connsiteY92" fmla="*/ 177602 h 1568341"/>
                    <a:gd name="connsiteX93" fmla="*/ 359376 w 1563820"/>
                    <a:gd name="connsiteY93" fmla="*/ 175057 h 1568341"/>
                    <a:gd name="connsiteX94" fmla="*/ 341293 w 1563820"/>
                    <a:gd name="connsiteY94" fmla="*/ 168828 h 1568341"/>
                    <a:gd name="connsiteX95" fmla="*/ 313097 w 1563820"/>
                    <a:gd name="connsiteY95" fmla="*/ 178472 h 1568341"/>
                    <a:gd name="connsiteX96" fmla="*/ 279075 w 1563820"/>
                    <a:gd name="connsiteY96" fmla="*/ 214839 h 1568341"/>
                    <a:gd name="connsiteX97" fmla="*/ 272445 w 1563820"/>
                    <a:gd name="connsiteY97" fmla="*/ 220532 h 1568341"/>
                    <a:gd name="connsiteX98" fmla="*/ 177812 w 1563820"/>
                    <a:gd name="connsiteY98" fmla="*/ 312686 h 1568341"/>
                    <a:gd name="connsiteX99" fmla="*/ 166762 w 1563820"/>
                    <a:gd name="connsiteY99" fmla="*/ 339408 h 1568341"/>
                    <a:gd name="connsiteX100" fmla="*/ 168303 w 1563820"/>
                    <a:gd name="connsiteY100" fmla="*/ 345502 h 1568341"/>
                    <a:gd name="connsiteX101" fmla="*/ 244048 w 1563820"/>
                    <a:gd name="connsiteY101" fmla="*/ 454735 h 1568341"/>
                    <a:gd name="connsiteX102" fmla="*/ 246058 w 1563820"/>
                    <a:gd name="connsiteY102" fmla="*/ 483935 h 1568341"/>
                    <a:gd name="connsiteX103" fmla="*/ 195828 w 1563820"/>
                    <a:gd name="connsiteY103" fmla="*/ 616541 h 1568341"/>
                    <a:gd name="connsiteX104" fmla="*/ 170378 w 1563820"/>
                    <a:gd name="connsiteY104" fmla="*/ 633552 h 1568341"/>
                    <a:gd name="connsiteX105" fmla="*/ 36902 w 1563820"/>
                    <a:gd name="connsiteY105" fmla="*/ 659470 h 1568341"/>
                    <a:gd name="connsiteX106" fmla="*/ 28999 w 1563820"/>
                    <a:gd name="connsiteY106" fmla="*/ 668914 h 1568341"/>
                    <a:gd name="connsiteX107" fmla="*/ 28129 w 1563820"/>
                    <a:gd name="connsiteY107" fmla="*/ 878203 h 1568341"/>
                    <a:gd name="connsiteX108" fmla="*/ 64762 w 1563820"/>
                    <a:gd name="connsiteY108" fmla="*/ 904925 h 1568341"/>
                    <a:gd name="connsiteX109" fmla="*/ 172589 w 1563820"/>
                    <a:gd name="connsiteY109" fmla="*/ 925285 h 1568341"/>
                    <a:gd name="connsiteX110" fmla="*/ 202794 w 1563820"/>
                    <a:gd name="connsiteY110" fmla="*/ 950601 h 1568341"/>
                    <a:gd name="connsiteX111" fmla="*/ 242374 w 1563820"/>
                    <a:gd name="connsiteY111" fmla="*/ 1051394 h 1568341"/>
                    <a:gd name="connsiteX112" fmla="*/ 246125 w 1563820"/>
                    <a:gd name="connsiteY112" fmla="*/ 1097337 h 1568341"/>
                    <a:gd name="connsiteX113" fmla="*/ 219068 w 1563820"/>
                    <a:gd name="connsiteY113" fmla="*/ 1135646 h 1568341"/>
                    <a:gd name="connsiteX114" fmla="*/ 182702 w 1563820"/>
                    <a:gd name="connsiteY114" fmla="*/ 1184871 h 1568341"/>
                    <a:gd name="connsiteX115" fmla="*/ 196766 w 1563820"/>
                    <a:gd name="connsiteY115" fmla="*/ 1266912 h 1568341"/>
                    <a:gd name="connsiteX116" fmla="*/ 226301 w 1563820"/>
                    <a:gd name="connsiteY116" fmla="*/ 1302542 h 1568341"/>
                    <a:gd name="connsiteX117" fmla="*/ 226501 w 1563820"/>
                    <a:gd name="connsiteY117" fmla="*/ 1308636 h 1568341"/>
                    <a:gd name="connsiteX118" fmla="*/ 226234 w 1563820"/>
                    <a:gd name="connsiteY118" fmla="*/ 1309038 h 1568341"/>
                    <a:gd name="connsiteX119" fmla="*/ 221546 w 1563820"/>
                    <a:gd name="connsiteY119" fmla="*/ 1309949 h 1568341"/>
                    <a:gd name="connsiteX120" fmla="*/ 220943 w 1563820"/>
                    <a:gd name="connsiteY120" fmla="*/ 1309440 h 1568341"/>
                    <a:gd name="connsiteX121" fmla="*/ 193350 w 1563820"/>
                    <a:gd name="connsiteY121" fmla="*/ 1285196 h 1568341"/>
                    <a:gd name="connsiteX122" fmla="*/ 156582 w 1563820"/>
                    <a:gd name="connsiteY122" fmla="*/ 1248964 h 1568341"/>
                    <a:gd name="connsiteX123" fmla="*/ 150421 w 1563820"/>
                    <a:gd name="connsiteY123" fmla="*/ 1241195 h 1568341"/>
                    <a:gd name="connsiteX124" fmla="*/ 160802 w 1563820"/>
                    <a:gd name="connsiteY124" fmla="*/ 1173016 h 1568341"/>
                    <a:gd name="connsiteX125" fmla="*/ 165355 w 1563820"/>
                    <a:gd name="connsiteY125" fmla="*/ 1167123 h 1568341"/>
                    <a:gd name="connsiteX126" fmla="*/ 210830 w 1563820"/>
                    <a:gd name="connsiteY126" fmla="*/ 1098811 h 1568341"/>
                    <a:gd name="connsiteX127" fmla="*/ 211433 w 1563820"/>
                    <a:gd name="connsiteY127" fmla="*/ 1054542 h 1568341"/>
                    <a:gd name="connsiteX128" fmla="*/ 174531 w 1563820"/>
                    <a:gd name="connsiteY128" fmla="*/ 966741 h 1568341"/>
                    <a:gd name="connsiteX129" fmla="*/ 161337 w 1563820"/>
                    <a:gd name="connsiteY129" fmla="*/ 956226 h 1568341"/>
                    <a:gd name="connsiteX130" fmla="*/ 51168 w 1563820"/>
                    <a:gd name="connsiteY130" fmla="*/ 934527 h 1568341"/>
                    <a:gd name="connsiteX131" fmla="*/ 14533 w 1563820"/>
                    <a:gd name="connsiteY131" fmla="*/ 921132 h 1568341"/>
                    <a:gd name="connsiteX132" fmla="*/ 2813 w 1563820"/>
                    <a:gd name="connsiteY132" fmla="*/ 902983 h 1568341"/>
                    <a:gd name="connsiteX133" fmla="*/ 1005 w 1563820"/>
                    <a:gd name="connsiteY133" fmla="*/ 861058 h 1568341"/>
                    <a:gd name="connsiteX134" fmla="*/ 0 w 1563820"/>
                    <a:gd name="connsiteY134" fmla="*/ 664828 h 1568341"/>
                    <a:gd name="connsiteX135" fmla="*/ 32147 w 1563820"/>
                    <a:gd name="connsiteY135" fmla="*/ 628529 h 1568341"/>
                    <a:gd name="connsiteX136" fmla="*/ 145599 w 1563820"/>
                    <a:gd name="connsiteY136" fmla="*/ 607633 h 1568341"/>
                    <a:gd name="connsiteX137" fmla="*/ 176272 w 1563820"/>
                    <a:gd name="connsiteY137" fmla="*/ 584729 h 1568341"/>
                    <a:gd name="connsiteX138" fmla="*/ 211634 w 1563820"/>
                    <a:gd name="connsiteY138" fmla="*/ 501214 h 1568341"/>
                    <a:gd name="connsiteX139" fmla="*/ 213978 w 1563820"/>
                    <a:gd name="connsiteY139" fmla="*/ 444756 h 1568341"/>
                    <a:gd name="connsiteX140" fmla="*/ 209758 w 1563820"/>
                    <a:gd name="connsiteY140" fmla="*/ 439867 h 1568341"/>
                    <a:gd name="connsiteX141" fmla="*/ 174531 w 1563820"/>
                    <a:gd name="connsiteY141" fmla="*/ 399147 h 1568341"/>
                    <a:gd name="connsiteX142" fmla="*/ 171316 w 1563820"/>
                    <a:gd name="connsiteY142" fmla="*/ 393723 h 1568341"/>
                    <a:gd name="connsiteX143" fmla="*/ 144661 w 1563820"/>
                    <a:gd name="connsiteY143" fmla="*/ 312887 h 1568341"/>
                    <a:gd name="connsiteX144" fmla="*/ 149885 w 1563820"/>
                    <a:gd name="connsiteY144" fmla="*/ 304917 h 1568341"/>
                    <a:gd name="connsiteX145" fmla="*/ 228109 w 1563820"/>
                    <a:gd name="connsiteY145" fmla="*/ 226090 h 1568341"/>
                    <a:gd name="connsiteX146" fmla="*/ 296622 w 1563820"/>
                    <a:gd name="connsiteY146" fmla="*/ 158381 h 1568341"/>
                    <a:gd name="connsiteX147" fmla="*/ 332921 w 1563820"/>
                    <a:gd name="connsiteY147" fmla="*/ 139830 h 1568341"/>
                    <a:gd name="connsiteX148" fmla="*/ 362657 w 1563820"/>
                    <a:gd name="connsiteY148" fmla="*/ 148469 h 1568341"/>
                    <a:gd name="connsiteX149" fmla="*/ 460705 w 1563820"/>
                    <a:gd name="connsiteY149" fmla="*/ 215174 h 1568341"/>
                    <a:gd name="connsiteX150" fmla="*/ 493387 w 1563820"/>
                    <a:gd name="connsiteY150" fmla="*/ 215977 h 1568341"/>
                    <a:gd name="connsiteX151" fmla="*/ 593913 w 1563820"/>
                    <a:gd name="connsiteY151" fmla="*/ 169766 h 1568341"/>
                    <a:gd name="connsiteX152" fmla="*/ 606839 w 1563820"/>
                    <a:gd name="connsiteY152" fmla="*/ 153626 h 1568341"/>
                    <a:gd name="connsiteX153" fmla="*/ 628606 w 1563820"/>
                    <a:gd name="connsiteY153" fmla="*/ 45733 h 1568341"/>
                    <a:gd name="connsiteX154" fmla="*/ 674817 w 1563820"/>
                    <a:gd name="connsiteY154" fmla="*/ 1464 h 1568341"/>
                    <a:gd name="connsiteX155" fmla="*/ 887120 w 1563820"/>
                    <a:gd name="connsiteY155" fmla="*/ 1933 h 1568341"/>
                    <a:gd name="connsiteX156" fmla="*/ 931054 w 1563820"/>
                    <a:gd name="connsiteY156" fmla="*/ 41179 h 1568341"/>
                    <a:gd name="connsiteX157" fmla="*/ 953891 w 1563820"/>
                    <a:gd name="connsiteY157" fmla="*/ 150478 h 1568341"/>
                    <a:gd name="connsiteX158" fmla="*/ 974854 w 1563820"/>
                    <a:gd name="connsiteY158" fmla="*/ 174120 h 1568341"/>
                    <a:gd name="connsiteX159" fmla="*/ 1075447 w 1563820"/>
                    <a:gd name="connsiteY159" fmla="*/ 218054 h 1568341"/>
                    <a:gd name="connsiteX160" fmla="*/ 1090382 w 1563820"/>
                    <a:gd name="connsiteY160" fmla="*/ 218254 h 1568341"/>
                    <a:gd name="connsiteX161" fmla="*/ 1114827 w 1563820"/>
                    <a:gd name="connsiteY161" fmla="*/ 205329 h 1568341"/>
                    <a:gd name="connsiteX162" fmla="*/ 1204503 w 1563820"/>
                    <a:gd name="connsiteY162" fmla="*/ 144250 h 1568341"/>
                    <a:gd name="connsiteX163" fmla="*/ 1224060 w 1563820"/>
                    <a:gd name="connsiteY163" fmla="*/ 136816 h 1568341"/>
                    <a:gd name="connsiteX164" fmla="*/ 1230556 w 1563820"/>
                    <a:gd name="connsiteY164" fmla="*/ 136682 h 1568341"/>
                    <a:gd name="connsiteX165" fmla="*/ 1267592 w 1563820"/>
                    <a:gd name="connsiteY165" fmla="*/ 161529 h 1568341"/>
                    <a:gd name="connsiteX166" fmla="*/ 1409574 w 1563820"/>
                    <a:gd name="connsiteY166" fmla="*/ 306056 h 1568341"/>
                    <a:gd name="connsiteX167" fmla="*/ 1413592 w 1563820"/>
                    <a:gd name="connsiteY167" fmla="*/ 369613 h 1568341"/>
                    <a:gd name="connsiteX168" fmla="*/ 1351642 w 1563820"/>
                    <a:gd name="connsiteY168" fmla="*/ 450315 h 1568341"/>
                    <a:gd name="connsiteX169" fmla="*/ 1342066 w 1563820"/>
                    <a:gd name="connsiteY169" fmla="*/ 478778 h 1568341"/>
                    <a:gd name="connsiteX170" fmla="*/ 1342802 w 1563820"/>
                    <a:gd name="connsiteY170" fmla="*/ 481993 h 1568341"/>
                    <a:gd name="connsiteX171" fmla="*/ 1391558 w 1563820"/>
                    <a:gd name="connsiteY171" fmla="*/ 594842 h 1568341"/>
                    <a:gd name="connsiteX172" fmla="*/ 1395778 w 1563820"/>
                    <a:gd name="connsiteY172" fmla="*/ 599597 h 1568341"/>
                    <a:gd name="connsiteX173" fmla="*/ 1447949 w 1563820"/>
                    <a:gd name="connsiteY173" fmla="*/ 613862 h 1568341"/>
                    <a:gd name="connsiteX174" fmla="*/ 1528115 w 1563820"/>
                    <a:gd name="connsiteY174" fmla="*/ 630203 h 1568341"/>
                    <a:gd name="connsiteX175" fmla="*/ 1561936 w 1563820"/>
                    <a:gd name="connsiteY175" fmla="*/ 659337 h 1568341"/>
                    <a:gd name="connsiteX176" fmla="*/ 1563008 w 1563820"/>
                    <a:gd name="connsiteY176" fmla="*/ 664560 h 1568341"/>
                    <a:gd name="connsiteX177" fmla="*/ 1563410 w 1563820"/>
                    <a:gd name="connsiteY177" fmla="*/ 815450 h 1568341"/>
                    <a:gd name="connsiteX178" fmla="*/ 1559727 w 1563820"/>
                    <a:gd name="connsiteY178" fmla="*/ 905059 h 1568341"/>
                    <a:gd name="connsiteX179" fmla="*/ 1554637 w 1563820"/>
                    <a:gd name="connsiteY179" fmla="*/ 915775 h 1568341"/>
                    <a:gd name="connsiteX180" fmla="*/ 1524365 w 1563820"/>
                    <a:gd name="connsiteY180" fmla="*/ 931513 h 1568341"/>
                    <a:gd name="connsiteX181" fmla="*/ 1408168 w 1563820"/>
                    <a:gd name="connsiteY181" fmla="*/ 955422 h 1568341"/>
                    <a:gd name="connsiteX182" fmla="*/ 1387071 w 1563820"/>
                    <a:gd name="connsiteY182" fmla="*/ 974778 h 1568341"/>
                    <a:gd name="connsiteX183" fmla="*/ 1345883 w 1563820"/>
                    <a:gd name="connsiteY183" fmla="*/ 1069745 h 1568341"/>
                    <a:gd name="connsiteX184" fmla="*/ 1346285 w 1563820"/>
                    <a:gd name="connsiteY184" fmla="*/ 1092114 h 1568341"/>
                    <a:gd name="connsiteX185" fmla="*/ 1363162 w 1563820"/>
                    <a:gd name="connsiteY185" fmla="*/ 1120108 h 1568341"/>
                    <a:gd name="connsiteX186" fmla="*/ 1376824 w 1563820"/>
                    <a:gd name="connsiteY186" fmla="*/ 1138459 h 1568341"/>
                    <a:gd name="connsiteX187" fmla="*/ 1414530 w 1563820"/>
                    <a:gd name="connsiteY187" fmla="*/ 1194984 h 1568341"/>
                    <a:gd name="connsiteX188" fmla="*/ 1419017 w 1563820"/>
                    <a:gd name="connsiteY188" fmla="*/ 1240592 h 1568341"/>
                    <a:gd name="connsiteX189" fmla="*/ 1415601 w 1563820"/>
                    <a:gd name="connsiteY189" fmla="*/ 1246619 h 1568341"/>
                    <a:gd name="connsiteX190" fmla="*/ 1346686 w 1563820"/>
                    <a:gd name="connsiteY190" fmla="*/ 1317209 h 1568341"/>
                    <a:gd name="connsiteX191" fmla="*/ 1326661 w 1563820"/>
                    <a:gd name="connsiteY191" fmla="*/ 1335157 h 1568341"/>
                    <a:gd name="connsiteX192" fmla="*/ 1302016 w 1563820"/>
                    <a:gd name="connsiteY192" fmla="*/ 1361210 h 1568341"/>
                    <a:gd name="connsiteX193" fmla="*/ 1262234 w 1563820"/>
                    <a:gd name="connsiteY193" fmla="*/ 1400656 h 1568341"/>
                    <a:gd name="connsiteX194" fmla="*/ 1228279 w 1563820"/>
                    <a:gd name="connsiteY194" fmla="*/ 1410435 h 1568341"/>
                    <a:gd name="connsiteX195" fmla="*/ 1148380 w 1563820"/>
                    <a:gd name="connsiteY195" fmla="*/ 1361879 h 1568341"/>
                    <a:gd name="connsiteX196" fmla="*/ 1145032 w 1563820"/>
                    <a:gd name="connsiteY196" fmla="*/ 1359736 h 1568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l="l" t="t" r="r" b="b"/>
                  <a:pathLst>
                    <a:path w="1563820" h="1568341">
                      <a:moveTo>
                        <a:pt x="1145032" y="1359736"/>
                      </a:moveTo>
                      <a:cubicBezTo>
                        <a:pt x="1141683" y="1358846"/>
                        <a:pt x="1138536" y="1356234"/>
                        <a:pt x="1135521" y="1351901"/>
                      </a:cubicBezTo>
                      <a:cubicBezTo>
                        <a:pt x="1135321" y="1351546"/>
                        <a:pt x="1129360" y="1348371"/>
                        <a:pt x="1117640" y="1342391"/>
                      </a:cubicBezTo>
                      <a:cubicBezTo>
                        <a:pt x="1095070" y="1330871"/>
                        <a:pt x="1073371" y="1342458"/>
                        <a:pt x="1045846" y="1354847"/>
                      </a:cubicBezTo>
                      <a:cubicBezTo>
                        <a:pt x="1031982" y="1361096"/>
                        <a:pt x="1005929" y="1371945"/>
                        <a:pt x="967822" y="1387396"/>
                      </a:cubicBezTo>
                      <a:cubicBezTo>
                        <a:pt x="958446" y="1391214"/>
                        <a:pt x="952485" y="1404742"/>
                        <a:pt x="951146" y="1414453"/>
                      </a:cubicBezTo>
                      <a:cubicBezTo>
                        <a:pt x="949739" y="1424546"/>
                        <a:pt x="943444" y="1460215"/>
                        <a:pt x="932125" y="1521475"/>
                      </a:cubicBezTo>
                      <a:cubicBezTo>
                        <a:pt x="925295" y="1558913"/>
                        <a:pt x="897434" y="1566682"/>
                        <a:pt x="861737" y="1567686"/>
                      </a:cubicBezTo>
                      <a:cubicBezTo>
                        <a:pt x="820817" y="1568805"/>
                        <a:pt x="767641" y="1568490"/>
                        <a:pt x="702208" y="1566749"/>
                      </a:cubicBezTo>
                      <a:cubicBezTo>
                        <a:pt x="697654" y="1566615"/>
                        <a:pt x="693167" y="1565965"/>
                        <a:pt x="688747" y="1564807"/>
                      </a:cubicBezTo>
                      <a:cubicBezTo>
                        <a:pt x="679974" y="1562530"/>
                        <a:pt x="674080" y="1561076"/>
                        <a:pt x="671066" y="1560454"/>
                      </a:cubicBezTo>
                      <a:cubicBezTo>
                        <a:pt x="650840" y="1556502"/>
                        <a:pt x="639522" y="1539558"/>
                        <a:pt x="633897" y="1521810"/>
                      </a:cubicBezTo>
                      <a:cubicBezTo>
                        <a:pt x="630815" y="1512079"/>
                        <a:pt x="624453" y="1479416"/>
                        <a:pt x="614809" y="1423829"/>
                      </a:cubicBezTo>
                      <a:cubicBezTo>
                        <a:pt x="613135" y="1414272"/>
                        <a:pt x="607576" y="1403316"/>
                        <a:pt x="598066" y="1390946"/>
                      </a:cubicBezTo>
                      <a:cubicBezTo>
                        <a:pt x="596995" y="1389626"/>
                        <a:pt x="595655" y="1388615"/>
                        <a:pt x="594115" y="1387999"/>
                      </a:cubicBezTo>
                      <a:lnTo>
                        <a:pt x="481801" y="1341922"/>
                      </a:lnTo>
                      <a:cubicBezTo>
                        <a:pt x="473296" y="1338453"/>
                        <a:pt x="463585" y="1339537"/>
                        <a:pt x="456017" y="1344802"/>
                      </a:cubicBezTo>
                      <a:cubicBezTo>
                        <a:pt x="414963" y="1373332"/>
                        <a:pt x="388910" y="1391234"/>
                        <a:pt x="377726" y="1398514"/>
                      </a:cubicBezTo>
                      <a:cubicBezTo>
                        <a:pt x="356093" y="1412712"/>
                        <a:pt x="326760" y="1423227"/>
                        <a:pt x="307538" y="1400724"/>
                      </a:cubicBezTo>
                      <a:cubicBezTo>
                        <a:pt x="299904" y="1391749"/>
                        <a:pt x="294747" y="1386592"/>
                        <a:pt x="292135" y="1385253"/>
                      </a:cubicBezTo>
                      <a:cubicBezTo>
                        <a:pt x="289791" y="1383626"/>
                        <a:pt x="287849" y="1381442"/>
                        <a:pt x="286510" y="1378890"/>
                      </a:cubicBezTo>
                      <a:lnTo>
                        <a:pt x="276330" y="1358665"/>
                      </a:lnTo>
                      <a:cubicBezTo>
                        <a:pt x="275258" y="1356515"/>
                        <a:pt x="275994" y="1353876"/>
                        <a:pt x="278138" y="1352637"/>
                      </a:cubicBezTo>
                      <a:lnTo>
                        <a:pt x="280214" y="1351499"/>
                      </a:lnTo>
                      <a:cubicBezTo>
                        <a:pt x="282826" y="1349972"/>
                        <a:pt x="286241" y="1350668"/>
                        <a:pt x="287983" y="1353106"/>
                      </a:cubicBezTo>
                      <a:cubicBezTo>
                        <a:pt x="297426" y="1366012"/>
                        <a:pt x="309883" y="1376661"/>
                        <a:pt x="325286" y="1385052"/>
                      </a:cubicBezTo>
                      <a:cubicBezTo>
                        <a:pt x="327363" y="1386191"/>
                        <a:pt x="329774" y="1386767"/>
                        <a:pt x="332185" y="1386726"/>
                      </a:cubicBezTo>
                      <a:cubicBezTo>
                        <a:pt x="347522" y="1386412"/>
                        <a:pt x="361385" y="1379493"/>
                        <a:pt x="373774" y="1365965"/>
                      </a:cubicBezTo>
                      <a:cubicBezTo>
                        <a:pt x="374445" y="1365255"/>
                        <a:pt x="375181" y="1364605"/>
                        <a:pt x="375918" y="1364023"/>
                      </a:cubicBezTo>
                      <a:cubicBezTo>
                        <a:pt x="408265" y="1339913"/>
                        <a:pt x="435323" y="1322078"/>
                        <a:pt x="457156" y="1310512"/>
                      </a:cubicBezTo>
                      <a:cubicBezTo>
                        <a:pt x="467001" y="1305287"/>
                        <a:pt x="481199" y="1307498"/>
                        <a:pt x="493387" y="1312588"/>
                      </a:cubicBezTo>
                      <a:cubicBezTo>
                        <a:pt x="537924" y="1331340"/>
                        <a:pt x="578845" y="1348398"/>
                        <a:pt x="616082" y="1363755"/>
                      </a:cubicBezTo>
                      <a:cubicBezTo>
                        <a:pt x="630748" y="1369782"/>
                        <a:pt x="636308" y="1385119"/>
                        <a:pt x="637446" y="1402867"/>
                      </a:cubicBezTo>
                      <a:cubicBezTo>
                        <a:pt x="638450" y="1419429"/>
                        <a:pt x="642670" y="1438383"/>
                        <a:pt x="650104" y="1459726"/>
                      </a:cubicBezTo>
                      <a:cubicBezTo>
                        <a:pt x="650171" y="1459995"/>
                        <a:pt x="650238" y="1460262"/>
                        <a:pt x="650305" y="1460530"/>
                      </a:cubicBezTo>
                      <a:lnTo>
                        <a:pt x="660552" y="1515582"/>
                      </a:lnTo>
                      <a:cubicBezTo>
                        <a:pt x="662694" y="1527001"/>
                        <a:pt x="672673" y="1535272"/>
                        <a:pt x="684259" y="1535272"/>
                      </a:cubicBezTo>
                      <a:lnTo>
                        <a:pt x="884709" y="1535272"/>
                      </a:lnTo>
                      <a:cubicBezTo>
                        <a:pt x="885647" y="1535272"/>
                        <a:pt x="886584" y="1535044"/>
                        <a:pt x="887388" y="1534602"/>
                      </a:cubicBezTo>
                      <a:cubicBezTo>
                        <a:pt x="895760" y="1530135"/>
                        <a:pt x="901251" y="1522346"/>
                        <a:pt x="903863" y="1511228"/>
                      </a:cubicBezTo>
                      <a:cubicBezTo>
                        <a:pt x="907547" y="1495510"/>
                        <a:pt x="916053" y="1454456"/>
                        <a:pt x="929246" y="1388066"/>
                      </a:cubicBezTo>
                      <a:cubicBezTo>
                        <a:pt x="931255" y="1378120"/>
                        <a:pt x="937685" y="1369608"/>
                        <a:pt x="946726" y="1364960"/>
                      </a:cubicBezTo>
                      <a:lnTo>
                        <a:pt x="967889" y="1354111"/>
                      </a:lnTo>
                      <a:cubicBezTo>
                        <a:pt x="968090" y="1354024"/>
                        <a:pt x="968224" y="1353957"/>
                        <a:pt x="968425" y="1353910"/>
                      </a:cubicBezTo>
                      <a:lnTo>
                        <a:pt x="1079532" y="1310512"/>
                      </a:lnTo>
                      <a:cubicBezTo>
                        <a:pt x="1081475" y="1309768"/>
                        <a:pt x="1083617" y="1309580"/>
                        <a:pt x="1085694" y="1309976"/>
                      </a:cubicBezTo>
                      <a:cubicBezTo>
                        <a:pt x="1106656" y="1313994"/>
                        <a:pt x="1126346" y="1323484"/>
                        <a:pt x="1144630" y="1338439"/>
                      </a:cubicBezTo>
                      <a:cubicBezTo>
                        <a:pt x="1153537" y="1345759"/>
                        <a:pt x="1169678" y="1355537"/>
                        <a:pt x="1193051" y="1367773"/>
                      </a:cubicBezTo>
                      <a:cubicBezTo>
                        <a:pt x="1198543" y="1370633"/>
                        <a:pt x="1204035" y="1374470"/>
                        <a:pt x="1209526" y="1379293"/>
                      </a:cubicBezTo>
                      <a:cubicBezTo>
                        <a:pt x="1216559" y="1385454"/>
                        <a:pt x="1222117" y="1388648"/>
                        <a:pt x="1226203" y="1388870"/>
                      </a:cubicBezTo>
                      <a:cubicBezTo>
                        <a:pt x="1233235" y="1389224"/>
                        <a:pt x="1240200" y="1386458"/>
                        <a:pt x="1247098" y="1380565"/>
                      </a:cubicBezTo>
                      <a:cubicBezTo>
                        <a:pt x="1247165" y="1380478"/>
                        <a:pt x="1272012" y="1355135"/>
                        <a:pt x="1321572" y="1304551"/>
                      </a:cubicBezTo>
                      <a:cubicBezTo>
                        <a:pt x="1323514" y="1302542"/>
                        <a:pt x="1326193" y="1299575"/>
                        <a:pt x="1329475" y="1295643"/>
                      </a:cubicBezTo>
                      <a:cubicBezTo>
                        <a:pt x="1332354" y="1292295"/>
                        <a:pt x="1335167" y="1289502"/>
                        <a:pt x="1338047" y="1287272"/>
                      </a:cubicBezTo>
                      <a:cubicBezTo>
                        <a:pt x="1361554" y="1268968"/>
                        <a:pt x="1380842" y="1247242"/>
                        <a:pt x="1395911" y="1222108"/>
                      </a:cubicBezTo>
                      <a:cubicBezTo>
                        <a:pt x="1397318" y="1219757"/>
                        <a:pt x="1397385" y="1216890"/>
                        <a:pt x="1396246" y="1214473"/>
                      </a:cubicBezTo>
                      <a:cubicBezTo>
                        <a:pt x="1375418" y="1170606"/>
                        <a:pt x="1345012" y="1135043"/>
                        <a:pt x="1319027" y="1096534"/>
                      </a:cubicBezTo>
                      <a:cubicBezTo>
                        <a:pt x="1317821" y="1094772"/>
                        <a:pt x="1317018" y="1092730"/>
                        <a:pt x="1316683" y="1090573"/>
                      </a:cubicBezTo>
                      <a:cubicBezTo>
                        <a:pt x="1314874" y="1078967"/>
                        <a:pt x="1317018" y="1065994"/>
                        <a:pt x="1323246" y="1051662"/>
                      </a:cubicBezTo>
                      <a:cubicBezTo>
                        <a:pt x="1340324" y="1012061"/>
                        <a:pt x="1354388" y="977503"/>
                        <a:pt x="1365305" y="947988"/>
                      </a:cubicBezTo>
                      <a:cubicBezTo>
                        <a:pt x="1369926" y="935445"/>
                        <a:pt x="1379971" y="927495"/>
                        <a:pt x="1395376" y="924146"/>
                      </a:cubicBezTo>
                      <a:cubicBezTo>
                        <a:pt x="1436832" y="915219"/>
                        <a:pt x="1478422" y="907289"/>
                        <a:pt x="1520146" y="900371"/>
                      </a:cubicBezTo>
                      <a:cubicBezTo>
                        <a:pt x="1530393" y="898677"/>
                        <a:pt x="1535550" y="892381"/>
                        <a:pt x="1535750" y="881485"/>
                      </a:cubicBezTo>
                      <a:cubicBezTo>
                        <a:pt x="1536889" y="821611"/>
                        <a:pt x="1537826" y="762005"/>
                        <a:pt x="1538496" y="702668"/>
                      </a:cubicBezTo>
                      <a:cubicBezTo>
                        <a:pt x="1538563" y="694497"/>
                        <a:pt x="1538295" y="685543"/>
                        <a:pt x="1537692" y="675812"/>
                      </a:cubicBezTo>
                      <a:cubicBezTo>
                        <a:pt x="1537090" y="665987"/>
                        <a:pt x="1531330" y="660341"/>
                        <a:pt x="1520414" y="658868"/>
                      </a:cubicBezTo>
                      <a:cubicBezTo>
                        <a:pt x="1484583" y="654045"/>
                        <a:pt x="1441654" y="646323"/>
                        <a:pt x="1391625" y="635695"/>
                      </a:cubicBezTo>
                      <a:cubicBezTo>
                        <a:pt x="1377092" y="632567"/>
                        <a:pt x="1367515" y="624511"/>
                        <a:pt x="1362827" y="611518"/>
                      </a:cubicBezTo>
                      <a:cubicBezTo>
                        <a:pt x="1348294" y="571066"/>
                        <a:pt x="1331550" y="528853"/>
                        <a:pt x="1312597" y="484872"/>
                      </a:cubicBezTo>
                      <a:cubicBezTo>
                        <a:pt x="1308110" y="474425"/>
                        <a:pt x="1308981" y="464781"/>
                        <a:pt x="1315209" y="455940"/>
                      </a:cubicBezTo>
                      <a:cubicBezTo>
                        <a:pt x="1346485" y="411384"/>
                        <a:pt x="1370930" y="376712"/>
                        <a:pt x="1388611" y="351932"/>
                      </a:cubicBezTo>
                      <a:cubicBezTo>
                        <a:pt x="1397452" y="339609"/>
                        <a:pt x="1393233" y="331840"/>
                        <a:pt x="1383387" y="321727"/>
                      </a:cubicBezTo>
                      <a:cubicBezTo>
                        <a:pt x="1332957" y="270071"/>
                        <a:pt x="1284268" y="221489"/>
                        <a:pt x="1237186" y="175995"/>
                      </a:cubicBezTo>
                      <a:cubicBezTo>
                        <a:pt x="1231962" y="170911"/>
                        <a:pt x="1224060" y="169699"/>
                        <a:pt x="1217497" y="172981"/>
                      </a:cubicBezTo>
                      <a:cubicBezTo>
                        <a:pt x="1212741" y="175345"/>
                        <a:pt x="1202160" y="182337"/>
                        <a:pt x="1185751" y="193943"/>
                      </a:cubicBezTo>
                      <a:cubicBezTo>
                        <a:pt x="1163516" y="209662"/>
                        <a:pt x="1137464" y="226626"/>
                        <a:pt x="1107661" y="244843"/>
                      </a:cubicBezTo>
                      <a:cubicBezTo>
                        <a:pt x="1095673" y="252162"/>
                        <a:pt x="1083551" y="253127"/>
                        <a:pt x="1071161" y="247722"/>
                      </a:cubicBezTo>
                      <a:cubicBezTo>
                        <a:pt x="1043234" y="235486"/>
                        <a:pt x="1001309" y="218924"/>
                        <a:pt x="945387" y="198029"/>
                      </a:cubicBezTo>
                      <a:cubicBezTo>
                        <a:pt x="939426" y="195799"/>
                        <a:pt x="934135" y="190126"/>
                        <a:pt x="929514" y="181017"/>
                      </a:cubicBezTo>
                      <a:cubicBezTo>
                        <a:pt x="929045" y="180174"/>
                        <a:pt x="928777" y="179250"/>
                        <a:pt x="928576" y="178272"/>
                      </a:cubicBezTo>
                      <a:lnTo>
                        <a:pt x="901318" y="39571"/>
                      </a:lnTo>
                      <a:cubicBezTo>
                        <a:pt x="900180" y="34120"/>
                        <a:pt x="895559" y="30128"/>
                        <a:pt x="890000" y="29927"/>
                      </a:cubicBezTo>
                      <a:cubicBezTo>
                        <a:pt x="851424" y="28407"/>
                        <a:pt x="795569" y="28072"/>
                        <a:pt x="722434" y="28923"/>
                      </a:cubicBezTo>
                      <a:cubicBezTo>
                        <a:pt x="706562" y="29057"/>
                        <a:pt x="689149" y="25574"/>
                        <a:pt x="673143" y="29927"/>
                      </a:cubicBezTo>
                      <a:cubicBezTo>
                        <a:pt x="666378" y="31776"/>
                        <a:pt x="661221" y="37267"/>
                        <a:pt x="659815" y="44125"/>
                      </a:cubicBezTo>
                      <a:lnTo>
                        <a:pt x="632222" y="181821"/>
                      </a:lnTo>
                      <a:cubicBezTo>
                        <a:pt x="630748" y="189128"/>
                        <a:pt x="625592" y="195129"/>
                        <a:pt x="618560" y="197627"/>
                      </a:cubicBezTo>
                      <a:lnTo>
                        <a:pt x="511739" y="234930"/>
                      </a:lnTo>
                      <a:cubicBezTo>
                        <a:pt x="511672" y="234971"/>
                        <a:pt x="511538" y="235044"/>
                        <a:pt x="511403" y="235132"/>
                      </a:cubicBezTo>
                      <a:cubicBezTo>
                        <a:pt x="490976" y="247769"/>
                        <a:pt x="468541" y="248191"/>
                        <a:pt x="444029" y="236404"/>
                      </a:cubicBezTo>
                      <a:cubicBezTo>
                        <a:pt x="436997" y="233008"/>
                        <a:pt x="431438" y="227852"/>
                        <a:pt x="427486" y="220933"/>
                      </a:cubicBezTo>
                      <a:cubicBezTo>
                        <a:pt x="426415" y="219058"/>
                        <a:pt x="424740" y="217585"/>
                        <a:pt x="422732" y="216714"/>
                      </a:cubicBezTo>
                      <a:cubicBezTo>
                        <a:pt x="400966" y="207472"/>
                        <a:pt x="381208" y="194432"/>
                        <a:pt x="363595" y="177602"/>
                      </a:cubicBezTo>
                      <a:cubicBezTo>
                        <a:pt x="362389" y="176457"/>
                        <a:pt x="360983" y="175586"/>
                        <a:pt x="359376" y="175057"/>
                      </a:cubicBezTo>
                      <a:lnTo>
                        <a:pt x="341293" y="168828"/>
                      </a:lnTo>
                      <a:cubicBezTo>
                        <a:pt x="330845" y="165239"/>
                        <a:pt x="319192" y="169204"/>
                        <a:pt x="313097" y="178472"/>
                      </a:cubicBezTo>
                      <a:cubicBezTo>
                        <a:pt x="302449" y="194680"/>
                        <a:pt x="291063" y="206802"/>
                        <a:pt x="279075" y="214839"/>
                      </a:cubicBezTo>
                      <a:cubicBezTo>
                        <a:pt x="276664" y="216486"/>
                        <a:pt x="274454" y="218395"/>
                        <a:pt x="272445" y="220532"/>
                      </a:cubicBezTo>
                      <a:cubicBezTo>
                        <a:pt x="244249" y="250984"/>
                        <a:pt x="212706" y="281698"/>
                        <a:pt x="177812" y="312686"/>
                      </a:cubicBezTo>
                      <a:cubicBezTo>
                        <a:pt x="173393" y="316617"/>
                        <a:pt x="169709" y="325525"/>
                        <a:pt x="166762" y="339408"/>
                      </a:cubicBezTo>
                      <a:cubicBezTo>
                        <a:pt x="166293" y="341571"/>
                        <a:pt x="166896" y="343821"/>
                        <a:pt x="168303" y="345502"/>
                      </a:cubicBezTo>
                      <a:cubicBezTo>
                        <a:pt x="194824" y="377201"/>
                        <a:pt x="220072" y="413614"/>
                        <a:pt x="244048" y="454735"/>
                      </a:cubicBezTo>
                      <a:cubicBezTo>
                        <a:pt x="249272" y="463642"/>
                        <a:pt x="250009" y="474438"/>
                        <a:pt x="246058" y="483935"/>
                      </a:cubicBezTo>
                      <a:cubicBezTo>
                        <a:pt x="231390" y="519384"/>
                        <a:pt x="214647" y="563585"/>
                        <a:pt x="195828" y="616541"/>
                      </a:cubicBezTo>
                      <a:cubicBezTo>
                        <a:pt x="192681" y="625468"/>
                        <a:pt x="184175" y="631141"/>
                        <a:pt x="170378" y="633552"/>
                      </a:cubicBezTo>
                      <a:cubicBezTo>
                        <a:pt x="115796" y="643109"/>
                        <a:pt x="71326" y="651748"/>
                        <a:pt x="36902" y="659470"/>
                      </a:cubicBezTo>
                      <a:cubicBezTo>
                        <a:pt x="32415" y="660488"/>
                        <a:pt x="29200" y="664359"/>
                        <a:pt x="28999" y="668914"/>
                      </a:cubicBezTo>
                      <a:cubicBezTo>
                        <a:pt x="25852" y="741826"/>
                        <a:pt x="25584" y="811585"/>
                        <a:pt x="28129" y="878203"/>
                      </a:cubicBezTo>
                      <a:cubicBezTo>
                        <a:pt x="28999" y="901108"/>
                        <a:pt x="43734" y="900840"/>
                        <a:pt x="64762" y="904925"/>
                      </a:cubicBezTo>
                      <a:cubicBezTo>
                        <a:pt x="118274" y="915192"/>
                        <a:pt x="154172" y="921983"/>
                        <a:pt x="172589" y="925285"/>
                      </a:cubicBezTo>
                      <a:cubicBezTo>
                        <a:pt x="187992" y="928051"/>
                        <a:pt x="198038" y="936489"/>
                        <a:pt x="202794" y="950601"/>
                      </a:cubicBezTo>
                      <a:cubicBezTo>
                        <a:pt x="213710" y="983196"/>
                        <a:pt x="226904" y="1016790"/>
                        <a:pt x="242374" y="1051394"/>
                      </a:cubicBezTo>
                      <a:cubicBezTo>
                        <a:pt x="249742" y="1067957"/>
                        <a:pt x="251014" y="1083273"/>
                        <a:pt x="246125" y="1097337"/>
                      </a:cubicBezTo>
                      <a:cubicBezTo>
                        <a:pt x="244852" y="1100954"/>
                        <a:pt x="235878" y="1113726"/>
                        <a:pt x="219068" y="1135646"/>
                      </a:cubicBezTo>
                      <a:cubicBezTo>
                        <a:pt x="200516" y="1159803"/>
                        <a:pt x="188394" y="1176211"/>
                        <a:pt x="182702" y="1184871"/>
                      </a:cubicBezTo>
                      <a:cubicBezTo>
                        <a:pt x="161605" y="1216884"/>
                        <a:pt x="170647" y="1238181"/>
                        <a:pt x="196766" y="1266912"/>
                      </a:cubicBezTo>
                      <a:cubicBezTo>
                        <a:pt x="203865" y="1274681"/>
                        <a:pt x="213710" y="1286555"/>
                        <a:pt x="226301" y="1302542"/>
                      </a:cubicBezTo>
                      <a:cubicBezTo>
                        <a:pt x="227707" y="1304323"/>
                        <a:pt x="227774" y="1306801"/>
                        <a:pt x="226501" y="1308636"/>
                      </a:cubicBezTo>
                      <a:lnTo>
                        <a:pt x="226234" y="1309038"/>
                      </a:lnTo>
                      <a:cubicBezTo>
                        <a:pt x="225229" y="1310585"/>
                        <a:pt x="223153" y="1310993"/>
                        <a:pt x="221546" y="1309949"/>
                      </a:cubicBezTo>
                      <a:cubicBezTo>
                        <a:pt x="221344" y="1309802"/>
                        <a:pt x="221144" y="1309634"/>
                        <a:pt x="220943" y="1309440"/>
                      </a:cubicBezTo>
                      <a:cubicBezTo>
                        <a:pt x="210161" y="1298101"/>
                        <a:pt x="200985" y="1290018"/>
                        <a:pt x="193350" y="1285196"/>
                      </a:cubicBezTo>
                      <a:cubicBezTo>
                        <a:pt x="176808" y="1274681"/>
                        <a:pt x="171785" y="1262291"/>
                        <a:pt x="156582" y="1248964"/>
                      </a:cubicBezTo>
                      <a:cubicBezTo>
                        <a:pt x="154104" y="1246747"/>
                        <a:pt x="152028" y="1244121"/>
                        <a:pt x="150421" y="1241195"/>
                      </a:cubicBezTo>
                      <a:cubicBezTo>
                        <a:pt x="136222" y="1215430"/>
                        <a:pt x="139705" y="1192706"/>
                        <a:pt x="160802" y="1173016"/>
                      </a:cubicBezTo>
                      <a:cubicBezTo>
                        <a:pt x="162610" y="1171329"/>
                        <a:pt x="164150" y="1169340"/>
                        <a:pt x="165355" y="1167123"/>
                      </a:cubicBezTo>
                      <a:cubicBezTo>
                        <a:pt x="177076" y="1145558"/>
                        <a:pt x="192212" y="1122787"/>
                        <a:pt x="210830" y="1098811"/>
                      </a:cubicBezTo>
                      <a:cubicBezTo>
                        <a:pt x="219737" y="1087359"/>
                        <a:pt x="217192" y="1069142"/>
                        <a:pt x="211433" y="1054542"/>
                      </a:cubicBezTo>
                      <a:cubicBezTo>
                        <a:pt x="199110" y="1023380"/>
                        <a:pt x="186787" y="994113"/>
                        <a:pt x="174531" y="966741"/>
                      </a:cubicBezTo>
                      <a:cubicBezTo>
                        <a:pt x="172120" y="961316"/>
                        <a:pt x="167164" y="957405"/>
                        <a:pt x="161337" y="956226"/>
                      </a:cubicBezTo>
                      <a:cubicBezTo>
                        <a:pt x="111577" y="946227"/>
                        <a:pt x="74808" y="938994"/>
                        <a:pt x="51168" y="934527"/>
                      </a:cubicBezTo>
                      <a:cubicBezTo>
                        <a:pt x="38241" y="932116"/>
                        <a:pt x="26053" y="927649"/>
                        <a:pt x="14533" y="921132"/>
                      </a:cubicBezTo>
                      <a:cubicBezTo>
                        <a:pt x="7836" y="917362"/>
                        <a:pt x="3483" y="910571"/>
                        <a:pt x="2813" y="902983"/>
                      </a:cubicBezTo>
                      <a:cubicBezTo>
                        <a:pt x="1541" y="888697"/>
                        <a:pt x="938" y="874720"/>
                        <a:pt x="1005" y="861058"/>
                      </a:cubicBezTo>
                      <a:cubicBezTo>
                        <a:pt x="1005" y="847844"/>
                        <a:pt x="670" y="782432"/>
                        <a:pt x="0" y="664828"/>
                      </a:cubicBezTo>
                      <a:cubicBezTo>
                        <a:pt x="-67" y="645319"/>
                        <a:pt x="10649" y="633217"/>
                        <a:pt x="32147" y="628529"/>
                      </a:cubicBezTo>
                      <a:cubicBezTo>
                        <a:pt x="70255" y="620271"/>
                        <a:pt x="108094" y="613306"/>
                        <a:pt x="145599" y="607633"/>
                      </a:cubicBezTo>
                      <a:cubicBezTo>
                        <a:pt x="161270" y="605269"/>
                        <a:pt x="171517" y="597635"/>
                        <a:pt x="176272" y="584729"/>
                      </a:cubicBezTo>
                      <a:cubicBezTo>
                        <a:pt x="190069" y="547579"/>
                        <a:pt x="201856" y="519745"/>
                        <a:pt x="211634" y="501214"/>
                      </a:cubicBezTo>
                      <a:cubicBezTo>
                        <a:pt x="223354" y="478912"/>
                        <a:pt x="222416" y="467393"/>
                        <a:pt x="213978" y="444756"/>
                      </a:cubicBezTo>
                      <a:cubicBezTo>
                        <a:pt x="213174" y="442680"/>
                        <a:pt x="211701" y="440945"/>
                        <a:pt x="209758" y="439867"/>
                      </a:cubicBezTo>
                      <a:cubicBezTo>
                        <a:pt x="193886" y="430805"/>
                        <a:pt x="182166" y="417230"/>
                        <a:pt x="174531" y="399147"/>
                      </a:cubicBezTo>
                      <a:cubicBezTo>
                        <a:pt x="173660" y="397232"/>
                        <a:pt x="172589" y="395411"/>
                        <a:pt x="171316" y="393723"/>
                      </a:cubicBezTo>
                      <a:cubicBezTo>
                        <a:pt x="151761" y="368206"/>
                        <a:pt x="133343" y="343359"/>
                        <a:pt x="144661" y="312887"/>
                      </a:cubicBezTo>
                      <a:cubicBezTo>
                        <a:pt x="145800" y="309886"/>
                        <a:pt x="147608" y="307167"/>
                        <a:pt x="149885" y="304917"/>
                      </a:cubicBezTo>
                      <a:cubicBezTo>
                        <a:pt x="188796" y="266742"/>
                        <a:pt x="214848" y="240469"/>
                        <a:pt x="228109" y="226090"/>
                      </a:cubicBezTo>
                      <a:cubicBezTo>
                        <a:pt x="254831" y="197091"/>
                        <a:pt x="276664" y="177803"/>
                        <a:pt x="296622" y="158381"/>
                      </a:cubicBezTo>
                      <a:cubicBezTo>
                        <a:pt x="307271" y="148020"/>
                        <a:pt x="319393" y="141839"/>
                        <a:pt x="332921" y="139830"/>
                      </a:cubicBezTo>
                      <a:cubicBezTo>
                        <a:pt x="341829" y="138537"/>
                        <a:pt x="351741" y="141417"/>
                        <a:pt x="362657" y="148469"/>
                      </a:cubicBezTo>
                      <a:cubicBezTo>
                        <a:pt x="375985" y="157042"/>
                        <a:pt x="408668" y="179276"/>
                        <a:pt x="460705" y="215174"/>
                      </a:cubicBezTo>
                      <a:cubicBezTo>
                        <a:pt x="470416" y="221871"/>
                        <a:pt x="481266" y="222139"/>
                        <a:pt x="493387" y="215977"/>
                      </a:cubicBezTo>
                      <a:cubicBezTo>
                        <a:pt x="525937" y="199368"/>
                        <a:pt x="559423" y="183964"/>
                        <a:pt x="593913" y="169766"/>
                      </a:cubicBezTo>
                      <a:cubicBezTo>
                        <a:pt x="600745" y="166967"/>
                        <a:pt x="605567" y="160872"/>
                        <a:pt x="606839" y="153626"/>
                      </a:cubicBezTo>
                      <a:cubicBezTo>
                        <a:pt x="612532" y="119825"/>
                        <a:pt x="619832" y="83861"/>
                        <a:pt x="628606" y="45733"/>
                      </a:cubicBezTo>
                      <a:cubicBezTo>
                        <a:pt x="634968" y="18408"/>
                        <a:pt x="646621" y="2267"/>
                        <a:pt x="674817" y="1464"/>
                      </a:cubicBezTo>
                      <a:cubicBezTo>
                        <a:pt x="750161" y="-632"/>
                        <a:pt x="820951" y="-478"/>
                        <a:pt x="887120" y="1933"/>
                      </a:cubicBezTo>
                      <a:cubicBezTo>
                        <a:pt x="911431" y="2823"/>
                        <a:pt x="926098" y="15910"/>
                        <a:pt x="931054" y="41179"/>
                      </a:cubicBezTo>
                      <a:cubicBezTo>
                        <a:pt x="933800" y="55377"/>
                        <a:pt x="941435" y="91810"/>
                        <a:pt x="953891" y="150478"/>
                      </a:cubicBezTo>
                      <a:cubicBezTo>
                        <a:pt x="956303" y="161729"/>
                        <a:pt x="963536" y="169164"/>
                        <a:pt x="974854" y="174120"/>
                      </a:cubicBezTo>
                      <a:cubicBezTo>
                        <a:pt x="1036536" y="201223"/>
                        <a:pt x="1070023" y="215863"/>
                        <a:pt x="1075447" y="218054"/>
                      </a:cubicBezTo>
                      <a:cubicBezTo>
                        <a:pt x="1080203" y="219949"/>
                        <a:pt x="1085560" y="220023"/>
                        <a:pt x="1090382" y="218254"/>
                      </a:cubicBezTo>
                      <a:cubicBezTo>
                        <a:pt x="1098954" y="215174"/>
                        <a:pt x="1107125" y="210867"/>
                        <a:pt x="1114827" y="205329"/>
                      </a:cubicBezTo>
                      <a:cubicBezTo>
                        <a:pt x="1150189" y="180100"/>
                        <a:pt x="1180058" y="159740"/>
                        <a:pt x="1204503" y="144250"/>
                      </a:cubicBezTo>
                      <a:cubicBezTo>
                        <a:pt x="1208857" y="141483"/>
                        <a:pt x="1215353" y="139005"/>
                        <a:pt x="1224060" y="136816"/>
                      </a:cubicBezTo>
                      <a:cubicBezTo>
                        <a:pt x="1226203" y="136287"/>
                        <a:pt x="1228412" y="136240"/>
                        <a:pt x="1230556" y="136682"/>
                      </a:cubicBezTo>
                      <a:cubicBezTo>
                        <a:pt x="1241338" y="138872"/>
                        <a:pt x="1253661" y="147149"/>
                        <a:pt x="1267592" y="161529"/>
                      </a:cubicBezTo>
                      <a:cubicBezTo>
                        <a:pt x="1338784" y="234930"/>
                        <a:pt x="1386066" y="283104"/>
                        <a:pt x="1409574" y="306056"/>
                      </a:cubicBezTo>
                      <a:cubicBezTo>
                        <a:pt x="1429665" y="325658"/>
                        <a:pt x="1431005" y="346842"/>
                        <a:pt x="1413592" y="369613"/>
                      </a:cubicBezTo>
                      <a:cubicBezTo>
                        <a:pt x="1392629" y="396984"/>
                        <a:pt x="1372002" y="423880"/>
                        <a:pt x="1351642" y="450315"/>
                      </a:cubicBezTo>
                      <a:cubicBezTo>
                        <a:pt x="1344878" y="459202"/>
                        <a:pt x="1341663" y="468685"/>
                        <a:pt x="1342066" y="478778"/>
                      </a:cubicBezTo>
                      <a:cubicBezTo>
                        <a:pt x="1342133" y="479883"/>
                        <a:pt x="1342333" y="480975"/>
                        <a:pt x="1342802" y="481993"/>
                      </a:cubicBezTo>
                      <a:lnTo>
                        <a:pt x="1391558" y="594842"/>
                      </a:lnTo>
                      <a:cubicBezTo>
                        <a:pt x="1392429" y="596844"/>
                        <a:pt x="1393902" y="598512"/>
                        <a:pt x="1395778" y="599597"/>
                      </a:cubicBezTo>
                      <a:cubicBezTo>
                        <a:pt x="1411851" y="608571"/>
                        <a:pt x="1431407" y="609844"/>
                        <a:pt x="1447949" y="613862"/>
                      </a:cubicBezTo>
                      <a:cubicBezTo>
                        <a:pt x="1472595" y="619890"/>
                        <a:pt x="1499317" y="625334"/>
                        <a:pt x="1528115" y="630203"/>
                      </a:cubicBezTo>
                      <a:cubicBezTo>
                        <a:pt x="1544524" y="633016"/>
                        <a:pt x="1555842" y="642727"/>
                        <a:pt x="1561936" y="659337"/>
                      </a:cubicBezTo>
                      <a:cubicBezTo>
                        <a:pt x="1562539" y="661024"/>
                        <a:pt x="1562941" y="662785"/>
                        <a:pt x="1563008" y="664560"/>
                      </a:cubicBezTo>
                      <a:cubicBezTo>
                        <a:pt x="1565218" y="713718"/>
                        <a:pt x="1562071" y="762541"/>
                        <a:pt x="1563410" y="815450"/>
                      </a:cubicBezTo>
                      <a:cubicBezTo>
                        <a:pt x="1564213" y="847415"/>
                        <a:pt x="1563008" y="877285"/>
                        <a:pt x="1559727" y="905059"/>
                      </a:cubicBezTo>
                      <a:cubicBezTo>
                        <a:pt x="1559257" y="909097"/>
                        <a:pt x="1557449" y="912861"/>
                        <a:pt x="1554637" y="915775"/>
                      </a:cubicBezTo>
                      <a:cubicBezTo>
                        <a:pt x="1546532" y="924126"/>
                        <a:pt x="1536487" y="929370"/>
                        <a:pt x="1524365" y="931513"/>
                      </a:cubicBezTo>
                      <a:cubicBezTo>
                        <a:pt x="1496370" y="936516"/>
                        <a:pt x="1457660" y="944486"/>
                        <a:pt x="1408168" y="955422"/>
                      </a:cubicBezTo>
                      <a:cubicBezTo>
                        <a:pt x="1399394" y="957344"/>
                        <a:pt x="1392362" y="963794"/>
                        <a:pt x="1387071" y="974778"/>
                      </a:cubicBezTo>
                      <a:cubicBezTo>
                        <a:pt x="1375886" y="997769"/>
                        <a:pt x="1362157" y="1029427"/>
                        <a:pt x="1345883" y="1069745"/>
                      </a:cubicBezTo>
                      <a:cubicBezTo>
                        <a:pt x="1343003" y="1076931"/>
                        <a:pt x="1343137" y="1085008"/>
                        <a:pt x="1346285" y="1092114"/>
                      </a:cubicBezTo>
                      <a:cubicBezTo>
                        <a:pt x="1351040" y="1102782"/>
                        <a:pt x="1356665" y="1112119"/>
                        <a:pt x="1363162" y="1120108"/>
                      </a:cubicBezTo>
                      <a:cubicBezTo>
                        <a:pt x="1367113" y="1124977"/>
                        <a:pt x="1371667" y="1131092"/>
                        <a:pt x="1376824" y="1138459"/>
                      </a:cubicBezTo>
                      <a:cubicBezTo>
                        <a:pt x="1399193" y="1170338"/>
                        <a:pt x="1411783" y="1189177"/>
                        <a:pt x="1414530" y="1194984"/>
                      </a:cubicBezTo>
                      <a:cubicBezTo>
                        <a:pt x="1421562" y="1209497"/>
                        <a:pt x="1423035" y="1224700"/>
                        <a:pt x="1419017" y="1240592"/>
                      </a:cubicBezTo>
                      <a:cubicBezTo>
                        <a:pt x="1418415" y="1242876"/>
                        <a:pt x="1417209" y="1244952"/>
                        <a:pt x="1415601" y="1246619"/>
                      </a:cubicBezTo>
                      <a:cubicBezTo>
                        <a:pt x="1375217" y="1288190"/>
                        <a:pt x="1352246" y="1311717"/>
                        <a:pt x="1346686" y="1317209"/>
                      </a:cubicBezTo>
                      <a:cubicBezTo>
                        <a:pt x="1337177" y="1326672"/>
                        <a:pt x="1330479" y="1332659"/>
                        <a:pt x="1326661" y="1335157"/>
                      </a:cubicBezTo>
                      <a:cubicBezTo>
                        <a:pt x="1316482" y="1341721"/>
                        <a:pt x="1311995" y="1351298"/>
                        <a:pt x="1302016" y="1361210"/>
                      </a:cubicBezTo>
                      <a:cubicBezTo>
                        <a:pt x="1292774" y="1370365"/>
                        <a:pt x="1279512" y="1383511"/>
                        <a:pt x="1262234" y="1400656"/>
                      </a:cubicBezTo>
                      <a:cubicBezTo>
                        <a:pt x="1252723" y="1410120"/>
                        <a:pt x="1241405" y="1413381"/>
                        <a:pt x="1228279" y="1410435"/>
                      </a:cubicBezTo>
                      <a:cubicBezTo>
                        <a:pt x="1195931" y="1403114"/>
                        <a:pt x="1169276" y="1386927"/>
                        <a:pt x="1148380" y="1361879"/>
                      </a:cubicBezTo>
                      <a:cubicBezTo>
                        <a:pt x="1147510" y="1360828"/>
                        <a:pt x="1146305" y="1360085"/>
                        <a:pt x="1145032" y="1359736"/>
                      </a:cubicBezTo>
                      <a:close/>
                    </a:path>
                  </a:pathLst>
                </a:custGeom>
                <a:grpFill/>
                <a:ln w="6697" cap="flat">
                  <a:solidFill>
                    <a:schemeClr val="bg1"/>
                  </a:solidFill>
                  <a:prstDash val="solid"/>
                  <a:miter/>
                </a:ln>
              </p:spPr>
              <p:txBody>
                <a:bodyPr rtlCol="0" anchor="ctr"/>
                <a:lstStyle/>
                <a:p>
                  <a:pPr defTabSz="171446"/>
                  <a:endParaRPr lang="en-US">
                    <a:solidFill>
                      <a:prstClr val="black"/>
                    </a:solidFill>
                    <a:latin typeface="Calibri" panose="020F0502020204030204"/>
                  </a:endParaRPr>
                </a:p>
              </p:txBody>
            </p:sp>
            <p:sp>
              <p:nvSpPr>
                <p:cNvPr id="231" name="Free-form: Shape 576">
                  <a:extLst>
                    <a:ext uri="{FF2B5EF4-FFF2-40B4-BE49-F238E27FC236}">
                      <a16:creationId xmlns:a16="http://schemas.microsoft.com/office/drawing/2014/main" id="{A78C807D-F428-A75A-77C1-A646D25B87C9}"/>
                    </a:ext>
                  </a:extLst>
                </p:cNvPr>
                <p:cNvSpPr/>
                <p:nvPr/>
              </p:nvSpPr>
              <p:spPr>
                <a:xfrm>
                  <a:off x="9596496" y="3903276"/>
                  <a:ext cx="953707" cy="949665"/>
                </a:xfrm>
                <a:custGeom>
                  <a:avLst/>
                  <a:gdLst>
                    <a:gd name="connsiteX0" fmla="*/ 484110 w 953705"/>
                    <a:gd name="connsiteY0" fmla="*/ 895514 h 949666"/>
                    <a:gd name="connsiteX1" fmla="*/ 477012 w 953705"/>
                    <a:gd name="connsiteY1" fmla="*/ 895280 h 949666"/>
                    <a:gd name="connsiteX2" fmla="*/ 476542 w 953705"/>
                    <a:gd name="connsiteY2" fmla="*/ 895782 h 949666"/>
                    <a:gd name="connsiteX3" fmla="*/ 345343 w 953705"/>
                    <a:gd name="connsiteY3" fmla="*/ 945744 h 949666"/>
                    <a:gd name="connsiteX4" fmla="*/ 232829 w 953705"/>
                    <a:gd name="connsiteY4" fmla="*/ 846758 h 949666"/>
                    <a:gd name="connsiteX5" fmla="*/ 222449 w 953705"/>
                    <a:gd name="connsiteY5" fmla="*/ 839592 h 949666"/>
                    <a:gd name="connsiteX6" fmla="*/ 84752 w 953705"/>
                    <a:gd name="connsiteY6" fmla="*/ 784205 h 949666"/>
                    <a:gd name="connsiteX7" fmla="*/ 30237 w 953705"/>
                    <a:gd name="connsiteY7" fmla="*/ 639410 h 949666"/>
                    <a:gd name="connsiteX8" fmla="*/ 25750 w 953705"/>
                    <a:gd name="connsiteY8" fmla="*/ 618381 h 949666"/>
                    <a:gd name="connsiteX9" fmla="*/ 38809 w 953705"/>
                    <a:gd name="connsiteY9" fmla="*/ 412842 h 949666"/>
                    <a:gd name="connsiteX10" fmla="*/ 40282 w 953705"/>
                    <a:gd name="connsiteY10" fmla="*/ 402327 h 949666"/>
                    <a:gd name="connsiteX11" fmla="*/ 169674 w 953705"/>
                    <a:gd name="connsiteY11" fmla="*/ 141871 h 949666"/>
                    <a:gd name="connsiteX12" fmla="*/ 194387 w 953705"/>
                    <a:gd name="connsiteY12" fmla="*/ 134102 h 949666"/>
                    <a:gd name="connsiteX13" fmla="*/ 201218 w 953705"/>
                    <a:gd name="connsiteY13" fmla="*/ 128141 h 949666"/>
                    <a:gd name="connsiteX14" fmla="*/ 207915 w 953705"/>
                    <a:gd name="connsiteY14" fmla="*/ 105973 h 949666"/>
                    <a:gd name="connsiteX15" fmla="*/ 443994 w 953705"/>
                    <a:gd name="connsiteY15" fmla="*/ 26745 h 949666"/>
                    <a:gd name="connsiteX16" fmla="*/ 470516 w 953705"/>
                    <a:gd name="connsiteY16" fmla="*/ 45966 h 949666"/>
                    <a:gd name="connsiteX17" fmla="*/ 476878 w 953705"/>
                    <a:gd name="connsiteY17" fmla="*/ 45832 h 949666"/>
                    <a:gd name="connsiteX18" fmla="*/ 530121 w 953705"/>
                    <a:gd name="connsiteY18" fmla="*/ 15292 h 949666"/>
                    <a:gd name="connsiteX19" fmla="*/ 833842 w 953705"/>
                    <a:gd name="connsiteY19" fmla="*/ 240388 h 949666"/>
                    <a:gd name="connsiteX20" fmla="*/ 828216 w 953705"/>
                    <a:gd name="connsiteY20" fmla="*/ 321692 h 949666"/>
                    <a:gd name="connsiteX21" fmla="*/ 830828 w 953705"/>
                    <a:gd name="connsiteY21" fmla="*/ 327720 h 949666"/>
                    <a:gd name="connsiteX22" fmla="*/ 820247 w 953705"/>
                    <a:gd name="connsiteY22" fmla="*/ 747638 h 949666"/>
                    <a:gd name="connsiteX23" fmla="*/ 813281 w 953705"/>
                    <a:gd name="connsiteY23" fmla="*/ 758153 h 949666"/>
                    <a:gd name="connsiteX24" fmla="*/ 596290 w 953705"/>
                    <a:gd name="connsiteY24" fmla="*/ 949159 h 949666"/>
                    <a:gd name="connsiteX25" fmla="*/ 484110 w 953705"/>
                    <a:gd name="connsiteY25" fmla="*/ 895514 h 949666"/>
                    <a:gd name="connsiteX26" fmla="*/ 808660 w 953705"/>
                    <a:gd name="connsiteY26" fmla="*/ 741075 h 949666"/>
                    <a:gd name="connsiteX27" fmla="*/ 837458 w 953705"/>
                    <a:gd name="connsiteY27" fmla="*/ 727680 h 949666"/>
                    <a:gd name="connsiteX28" fmla="*/ 942940 w 953705"/>
                    <a:gd name="connsiteY28" fmla="*/ 525624 h 949666"/>
                    <a:gd name="connsiteX29" fmla="*/ 940195 w 953705"/>
                    <a:gd name="connsiteY29" fmla="*/ 492138 h 949666"/>
                    <a:gd name="connsiteX30" fmla="*/ 936979 w 953705"/>
                    <a:gd name="connsiteY30" fmla="*/ 475194 h 949666"/>
                    <a:gd name="connsiteX31" fmla="*/ 897935 w 953705"/>
                    <a:gd name="connsiteY31" fmla="*/ 398108 h 949666"/>
                    <a:gd name="connsiteX32" fmla="*/ 824265 w 953705"/>
                    <a:gd name="connsiteY32" fmla="*/ 334082 h 949666"/>
                    <a:gd name="connsiteX33" fmla="*/ 817366 w 953705"/>
                    <a:gd name="connsiteY33" fmla="*/ 312651 h 949666"/>
                    <a:gd name="connsiteX34" fmla="*/ 803235 w 953705"/>
                    <a:gd name="connsiteY34" fmla="*/ 157810 h 949666"/>
                    <a:gd name="connsiteX35" fmla="*/ 776848 w 953705"/>
                    <a:gd name="connsiteY35" fmla="*/ 114881 h 949666"/>
                    <a:gd name="connsiteX36" fmla="*/ 665004 w 953705"/>
                    <a:gd name="connsiteY36" fmla="*/ 29893 h 949666"/>
                    <a:gd name="connsiteX37" fmla="*/ 619127 w 953705"/>
                    <a:gd name="connsiteY37" fmla="*/ 18909 h 949666"/>
                    <a:gd name="connsiteX38" fmla="*/ 584101 w 953705"/>
                    <a:gd name="connsiteY38" fmla="*/ 14757 h 949666"/>
                    <a:gd name="connsiteX39" fmla="*/ 488799 w 953705"/>
                    <a:gd name="connsiteY39" fmla="*/ 51391 h 949666"/>
                    <a:gd name="connsiteX40" fmla="*/ 467702 w 953705"/>
                    <a:gd name="connsiteY40" fmla="*/ 56949 h 949666"/>
                    <a:gd name="connsiteX41" fmla="*/ 462545 w 953705"/>
                    <a:gd name="connsiteY41" fmla="*/ 54471 h 949666"/>
                    <a:gd name="connsiteX42" fmla="*/ 296118 w 953705"/>
                    <a:gd name="connsiteY42" fmla="*/ 24200 h 949666"/>
                    <a:gd name="connsiteX43" fmla="*/ 247028 w 953705"/>
                    <a:gd name="connsiteY43" fmla="*/ 63379 h 949666"/>
                    <a:gd name="connsiteX44" fmla="*/ 222717 w 953705"/>
                    <a:gd name="connsiteY44" fmla="*/ 96664 h 949666"/>
                    <a:gd name="connsiteX45" fmla="*/ 206375 w 953705"/>
                    <a:gd name="connsiteY45" fmla="*/ 138589 h 949666"/>
                    <a:gd name="connsiteX46" fmla="*/ 200951 w 953705"/>
                    <a:gd name="connsiteY46" fmla="*/ 141737 h 949666"/>
                    <a:gd name="connsiteX47" fmla="*/ 93794 w 953705"/>
                    <a:gd name="connsiteY47" fmla="*/ 198463 h 949666"/>
                    <a:gd name="connsiteX48" fmla="*/ 37939 w 953705"/>
                    <a:gd name="connsiteY48" fmla="*/ 360470 h 949666"/>
                    <a:gd name="connsiteX49" fmla="*/ 42827 w 953705"/>
                    <a:gd name="connsiteY49" fmla="*/ 422084 h 949666"/>
                    <a:gd name="connsiteX50" fmla="*/ 24344 w 953705"/>
                    <a:gd name="connsiteY50" fmla="*/ 593869 h 949666"/>
                    <a:gd name="connsiteX51" fmla="*/ 26285 w 953705"/>
                    <a:gd name="connsiteY51" fmla="*/ 597687 h 949666"/>
                    <a:gd name="connsiteX52" fmla="*/ 41555 w 953705"/>
                    <a:gd name="connsiteY52" fmla="*/ 642558 h 949666"/>
                    <a:gd name="connsiteX53" fmla="*/ 148243 w 953705"/>
                    <a:gd name="connsiteY53" fmla="*/ 814276 h 949666"/>
                    <a:gd name="connsiteX54" fmla="*/ 186216 w 953705"/>
                    <a:gd name="connsiteY54" fmla="*/ 824054 h 949666"/>
                    <a:gd name="connsiteX55" fmla="*/ 195928 w 953705"/>
                    <a:gd name="connsiteY55" fmla="*/ 825997 h 949666"/>
                    <a:gd name="connsiteX56" fmla="*/ 226936 w 953705"/>
                    <a:gd name="connsiteY56" fmla="*/ 830149 h 949666"/>
                    <a:gd name="connsiteX57" fmla="*/ 244349 w 953705"/>
                    <a:gd name="connsiteY57" fmla="*/ 842338 h 949666"/>
                    <a:gd name="connsiteX58" fmla="*/ 272143 w 953705"/>
                    <a:gd name="connsiteY58" fmla="*/ 896920 h 949666"/>
                    <a:gd name="connsiteX59" fmla="*/ 322975 w 953705"/>
                    <a:gd name="connsiteY59" fmla="*/ 930072 h 949666"/>
                    <a:gd name="connsiteX60" fmla="*/ 441114 w 953705"/>
                    <a:gd name="connsiteY60" fmla="*/ 917280 h 949666"/>
                    <a:gd name="connsiteX61" fmla="*/ 466899 w 953705"/>
                    <a:gd name="connsiteY61" fmla="*/ 894576 h 949666"/>
                    <a:gd name="connsiteX62" fmla="*/ 493755 w 953705"/>
                    <a:gd name="connsiteY62" fmla="*/ 894911 h 949666"/>
                    <a:gd name="connsiteX63" fmla="*/ 532398 w 953705"/>
                    <a:gd name="connsiteY63" fmla="*/ 921767 h 949666"/>
                    <a:gd name="connsiteX64" fmla="*/ 655962 w 953705"/>
                    <a:gd name="connsiteY64" fmla="*/ 934559 h 949666"/>
                    <a:gd name="connsiteX65" fmla="*/ 767472 w 953705"/>
                    <a:gd name="connsiteY65" fmla="*/ 856536 h 949666"/>
                    <a:gd name="connsiteX66" fmla="*/ 769883 w 953705"/>
                    <a:gd name="connsiteY66" fmla="*/ 852786 h 949666"/>
                    <a:gd name="connsiteX67" fmla="*/ 789439 w 953705"/>
                    <a:gd name="connsiteY67" fmla="*/ 808717 h 949666"/>
                    <a:gd name="connsiteX68" fmla="*/ 790042 w 953705"/>
                    <a:gd name="connsiteY68" fmla="*/ 806976 h 949666"/>
                    <a:gd name="connsiteX69" fmla="*/ 804910 w 953705"/>
                    <a:gd name="connsiteY69" fmla="*/ 745428 h 949666"/>
                    <a:gd name="connsiteX70" fmla="*/ 808660 w 953705"/>
                    <a:gd name="connsiteY70" fmla="*/ 741075 h 94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53705" h="949666">
                      <a:moveTo>
                        <a:pt x="484110" y="895514"/>
                      </a:moveTo>
                      <a:cubicBezTo>
                        <a:pt x="482236" y="893492"/>
                        <a:pt x="479020" y="893384"/>
                        <a:pt x="477012" y="895280"/>
                      </a:cubicBezTo>
                      <a:cubicBezTo>
                        <a:pt x="476811" y="895434"/>
                        <a:pt x="476676" y="895601"/>
                        <a:pt x="476542" y="895782"/>
                      </a:cubicBezTo>
                      <a:cubicBezTo>
                        <a:pt x="445401" y="934693"/>
                        <a:pt x="394836" y="953713"/>
                        <a:pt x="345343" y="945744"/>
                      </a:cubicBezTo>
                      <a:cubicBezTo>
                        <a:pt x="289890" y="936816"/>
                        <a:pt x="252385" y="903819"/>
                        <a:pt x="232829" y="846758"/>
                      </a:cubicBezTo>
                      <a:cubicBezTo>
                        <a:pt x="231289" y="842371"/>
                        <a:pt x="227136" y="839471"/>
                        <a:pt x="222449" y="839592"/>
                      </a:cubicBezTo>
                      <a:cubicBezTo>
                        <a:pt x="169808" y="841018"/>
                        <a:pt x="123932" y="822561"/>
                        <a:pt x="84752" y="784205"/>
                      </a:cubicBezTo>
                      <a:cubicBezTo>
                        <a:pt x="44904" y="745181"/>
                        <a:pt x="26755" y="696920"/>
                        <a:pt x="30237" y="639410"/>
                      </a:cubicBezTo>
                      <a:cubicBezTo>
                        <a:pt x="30706" y="632137"/>
                        <a:pt x="29098" y="624871"/>
                        <a:pt x="25750" y="618381"/>
                      </a:cubicBezTo>
                      <a:cubicBezTo>
                        <a:pt x="-12491" y="544932"/>
                        <a:pt x="-8139" y="476419"/>
                        <a:pt x="38809" y="412842"/>
                      </a:cubicBezTo>
                      <a:cubicBezTo>
                        <a:pt x="41020" y="409821"/>
                        <a:pt x="41555" y="405877"/>
                        <a:pt x="40282" y="402327"/>
                      </a:cubicBezTo>
                      <a:cubicBezTo>
                        <a:pt x="-1776" y="288742"/>
                        <a:pt x="57227" y="177634"/>
                        <a:pt x="169674" y="141871"/>
                      </a:cubicBezTo>
                      <a:cubicBezTo>
                        <a:pt x="183470" y="137497"/>
                        <a:pt x="191708" y="134906"/>
                        <a:pt x="194387" y="134102"/>
                      </a:cubicBezTo>
                      <a:cubicBezTo>
                        <a:pt x="197401" y="133164"/>
                        <a:pt x="199879" y="131001"/>
                        <a:pt x="201218" y="128141"/>
                      </a:cubicBezTo>
                      <a:cubicBezTo>
                        <a:pt x="204499" y="120908"/>
                        <a:pt x="205974" y="110862"/>
                        <a:pt x="207915" y="105973"/>
                      </a:cubicBezTo>
                      <a:cubicBezTo>
                        <a:pt x="245152" y="12212"/>
                        <a:pt x="357867" y="-32459"/>
                        <a:pt x="443994" y="26745"/>
                      </a:cubicBezTo>
                      <a:cubicBezTo>
                        <a:pt x="446472" y="28439"/>
                        <a:pt x="455313" y="34849"/>
                        <a:pt x="470516" y="45966"/>
                      </a:cubicBezTo>
                      <a:cubicBezTo>
                        <a:pt x="472390" y="47359"/>
                        <a:pt x="475002" y="47299"/>
                        <a:pt x="476878" y="45832"/>
                      </a:cubicBezTo>
                      <a:cubicBezTo>
                        <a:pt x="496367" y="30113"/>
                        <a:pt x="514114" y="19934"/>
                        <a:pt x="530121" y="15292"/>
                      </a:cubicBezTo>
                      <a:cubicBezTo>
                        <a:pt x="676389" y="-27101"/>
                        <a:pt x="825404" y="91105"/>
                        <a:pt x="833842" y="240388"/>
                      </a:cubicBezTo>
                      <a:cubicBezTo>
                        <a:pt x="835449" y="268697"/>
                        <a:pt x="833574" y="295794"/>
                        <a:pt x="828216" y="321692"/>
                      </a:cubicBezTo>
                      <a:cubicBezTo>
                        <a:pt x="827747" y="324063"/>
                        <a:pt x="828752" y="326474"/>
                        <a:pt x="830828" y="327720"/>
                      </a:cubicBezTo>
                      <a:cubicBezTo>
                        <a:pt x="1000939" y="430456"/>
                        <a:pt x="991629" y="652872"/>
                        <a:pt x="820247" y="747638"/>
                      </a:cubicBezTo>
                      <a:cubicBezTo>
                        <a:pt x="816362" y="749775"/>
                        <a:pt x="813750" y="753706"/>
                        <a:pt x="813281" y="758153"/>
                      </a:cubicBezTo>
                      <a:cubicBezTo>
                        <a:pt x="801762" y="871739"/>
                        <a:pt x="712956" y="957062"/>
                        <a:pt x="596290" y="949159"/>
                      </a:cubicBezTo>
                      <a:cubicBezTo>
                        <a:pt x="552423" y="946166"/>
                        <a:pt x="514985" y="928284"/>
                        <a:pt x="484110" y="895514"/>
                      </a:cubicBezTo>
                      <a:close/>
                      <a:moveTo>
                        <a:pt x="808660" y="741075"/>
                      </a:moveTo>
                      <a:cubicBezTo>
                        <a:pt x="823662" y="735182"/>
                        <a:pt x="833239" y="730714"/>
                        <a:pt x="837458" y="727680"/>
                      </a:cubicBezTo>
                      <a:cubicBezTo>
                        <a:pt x="899207" y="682943"/>
                        <a:pt x="951513" y="604652"/>
                        <a:pt x="942940" y="525624"/>
                      </a:cubicBezTo>
                      <a:cubicBezTo>
                        <a:pt x="940998" y="508211"/>
                        <a:pt x="940128" y="497047"/>
                        <a:pt x="940195" y="492138"/>
                      </a:cubicBezTo>
                      <a:cubicBezTo>
                        <a:pt x="940328" y="486311"/>
                        <a:pt x="939257" y="480538"/>
                        <a:pt x="936979" y="475194"/>
                      </a:cubicBezTo>
                      <a:cubicBezTo>
                        <a:pt x="921174" y="437200"/>
                        <a:pt x="908182" y="411503"/>
                        <a:pt x="897935" y="398108"/>
                      </a:cubicBezTo>
                      <a:cubicBezTo>
                        <a:pt x="888692" y="386006"/>
                        <a:pt x="864113" y="364669"/>
                        <a:pt x="824265" y="334082"/>
                      </a:cubicBezTo>
                      <a:cubicBezTo>
                        <a:pt x="817500" y="328905"/>
                        <a:pt x="815224" y="321759"/>
                        <a:pt x="817366" y="312651"/>
                      </a:cubicBezTo>
                      <a:cubicBezTo>
                        <a:pt x="829890" y="259522"/>
                        <a:pt x="825135" y="207906"/>
                        <a:pt x="803235" y="157810"/>
                      </a:cubicBezTo>
                      <a:cubicBezTo>
                        <a:pt x="795868" y="140933"/>
                        <a:pt x="784818" y="129280"/>
                        <a:pt x="776848" y="114881"/>
                      </a:cubicBezTo>
                      <a:cubicBezTo>
                        <a:pt x="755082" y="75568"/>
                        <a:pt x="705388" y="45765"/>
                        <a:pt x="665004" y="29893"/>
                      </a:cubicBezTo>
                      <a:cubicBezTo>
                        <a:pt x="648193" y="23262"/>
                        <a:pt x="633795" y="22994"/>
                        <a:pt x="619127" y="18909"/>
                      </a:cubicBezTo>
                      <a:cubicBezTo>
                        <a:pt x="608211" y="15875"/>
                        <a:pt x="596558" y="14489"/>
                        <a:pt x="584101" y="14757"/>
                      </a:cubicBezTo>
                      <a:cubicBezTo>
                        <a:pt x="546797" y="15513"/>
                        <a:pt x="514985" y="27729"/>
                        <a:pt x="488799" y="51391"/>
                      </a:cubicBezTo>
                      <a:cubicBezTo>
                        <a:pt x="483374" y="56300"/>
                        <a:pt x="476342" y="58155"/>
                        <a:pt x="467702" y="56949"/>
                      </a:cubicBezTo>
                      <a:cubicBezTo>
                        <a:pt x="465760" y="56648"/>
                        <a:pt x="463952" y="55784"/>
                        <a:pt x="462545" y="54471"/>
                      </a:cubicBezTo>
                      <a:cubicBezTo>
                        <a:pt x="414526" y="9466"/>
                        <a:pt x="355858" y="-982"/>
                        <a:pt x="296118" y="24200"/>
                      </a:cubicBezTo>
                      <a:cubicBezTo>
                        <a:pt x="279308" y="31232"/>
                        <a:pt x="266650" y="45966"/>
                        <a:pt x="247028" y="63379"/>
                      </a:cubicBezTo>
                      <a:cubicBezTo>
                        <a:pt x="239192" y="70344"/>
                        <a:pt x="231088" y="81441"/>
                        <a:pt x="222717" y="96664"/>
                      </a:cubicBezTo>
                      <a:cubicBezTo>
                        <a:pt x="215952" y="109054"/>
                        <a:pt x="217760" y="127003"/>
                        <a:pt x="206375" y="138589"/>
                      </a:cubicBezTo>
                      <a:cubicBezTo>
                        <a:pt x="204902" y="140123"/>
                        <a:pt x="203026" y="141214"/>
                        <a:pt x="200951" y="141737"/>
                      </a:cubicBezTo>
                      <a:cubicBezTo>
                        <a:pt x="155409" y="153839"/>
                        <a:pt x="119713" y="172745"/>
                        <a:pt x="93794" y="198463"/>
                      </a:cubicBezTo>
                      <a:cubicBezTo>
                        <a:pt x="50328" y="241546"/>
                        <a:pt x="31711" y="295553"/>
                        <a:pt x="37939" y="360470"/>
                      </a:cubicBezTo>
                      <a:cubicBezTo>
                        <a:pt x="39546" y="376744"/>
                        <a:pt x="56356" y="402126"/>
                        <a:pt x="42827" y="422084"/>
                      </a:cubicBezTo>
                      <a:cubicBezTo>
                        <a:pt x="6194" y="476198"/>
                        <a:pt x="33" y="533460"/>
                        <a:pt x="24344" y="593869"/>
                      </a:cubicBezTo>
                      <a:cubicBezTo>
                        <a:pt x="24879" y="595209"/>
                        <a:pt x="25549" y="596481"/>
                        <a:pt x="26285" y="597687"/>
                      </a:cubicBezTo>
                      <a:cubicBezTo>
                        <a:pt x="36532" y="613894"/>
                        <a:pt x="41622" y="628849"/>
                        <a:pt x="41555" y="642558"/>
                      </a:cubicBezTo>
                      <a:cubicBezTo>
                        <a:pt x="41287" y="723863"/>
                        <a:pt x="76850" y="781105"/>
                        <a:pt x="148243" y="814276"/>
                      </a:cubicBezTo>
                      <a:cubicBezTo>
                        <a:pt x="160767" y="820083"/>
                        <a:pt x="173424" y="823338"/>
                        <a:pt x="186216" y="824054"/>
                      </a:cubicBezTo>
                      <a:cubicBezTo>
                        <a:pt x="189565" y="824228"/>
                        <a:pt x="192846" y="824885"/>
                        <a:pt x="195928" y="825997"/>
                      </a:cubicBezTo>
                      <a:cubicBezTo>
                        <a:pt x="205772" y="829566"/>
                        <a:pt x="216153" y="830952"/>
                        <a:pt x="226936" y="830149"/>
                      </a:cubicBezTo>
                      <a:cubicBezTo>
                        <a:pt x="234905" y="829532"/>
                        <a:pt x="242205" y="834636"/>
                        <a:pt x="244349" y="842338"/>
                      </a:cubicBezTo>
                      <a:cubicBezTo>
                        <a:pt x="250577" y="864572"/>
                        <a:pt x="259819" y="882769"/>
                        <a:pt x="272143" y="896920"/>
                      </a:cubicBezTo>
                      <a:cubicBezTo>
                        <a:pt x="284666" y="911253"/>
                        <a:pt x="301610" y="922303"/>
                        <a:pt x="322975" y="930072"/>
                      </a:cubicBezTo>
                      <a:cubicBezTo>
                        <a:pt x="363627" y="944759"/>
                        <a:pt x="403007" y="940500"/>
                        <a:pt x="441114" y="917280"/>
                      </a:cubicBezTo>
                      <a:cubicBezTo>
                        <a:pt x="449285" y="912277"/>
                        <a:pt x="457858" y="904709"/>
                        <a:pt x="466899" y="894576"/>
                      </a:cubicBezTo>
                      <a:cubicBezTo>
                        <a:pt x="475270" y="885200"/>
                        <a:pt x="484244" y="885314"/>
                        <a:pt x="493755" y="894911"/>
                      </a:cubicBezTo>
                      <a:cubicBezTo>
                        <a:pt x="505475" y="906786"/>
                        <a:pt x="518400" y="915740"/>
                        <a:pt x="532398" y="921767"/>
                      </a:cubicBezTo>
                      <a:cubicBezTo>
                        <a:pt x="574122" y="939783"/>
                        <a:pt x="609885" y="946011"/>
                        <a:pt x="655962" y="934559"/>
                      </a:cubicBezTo>
                      <a:cubicBezTo>
                        <a:pt x="709139" y="921299"/>
                        <a:pt x="729364" y="899867"/>
                        <a:pt x="767472" y="856536"/>
                      </a:cubicBezTo>
                      <a:cubicBezTo>
                        <a:pt x="768477" y="855431"/>
                        <a:pt x="769280" y="854158"/>
                        <a:pt x="769883" y="852786"/>
                      </a:cubicBezTo>
                      <a:lnTo>
                        <a:pt x="789439" y="808717"/>
                      </a:lnTo>
                      <a:cubicBezTo>
                        <a:pt x="789707" y="808142"/>
                        <a:pt x="789908" y="807552"/>
                        <a:pt x="790042" y="806976"/>
                      </a:cubicBezTo>
                      <a:lnTo>
                        <a:pt x="804910" y="745428"/>
                      </a:lnTo>
                      <a:cubicBezTo>
                        <a:pt x="805379" y="743453"/>
                        <a:pt x="806785" y="741825"/>
                        <a:pt x="808660" y="741075"/>
                      </a:cubicBezTo>
                      <a:close/>
                    </a:path>
                  </a:pathLst>
                </a:custGeom>
                <a:grpFill/>
                <a:ln w="6697" cap="flat">
                  <a:solidFill>
                    <a:schemeClr val="bg1"/>
                  </a:solidFill>
                  <a:prstDash val="solid"/>
                  <a:miter/>
                </a:ln>
              </p:spPr>
              <p:txBody>
                <a:bodyPr rtlCol="0" anchor="ctr"/>
                <a:lstStyle/>
                <a:p>
                  <a:pPr defTabSz="171446"/>
                  <a:endParaRPr lang="en-US">
                    <a:solidFill>
                      <a:prstClr val="black"/>
                    </a:solidFill>
                    <a:latin typeface="Calibri" panose="020F0502020204030204"/>
                  </a:endParaRPr>
                </a:p>
              </p:txBody>
            </p:sp>
            <p:sp>
              <p:nvSpPr>
                <p:cNvPr id="232" name="Free-form: Shape 577">
                  <a:extLst>
                    <a:ext uri="{FF2B5EF4-FFF2-40B4-BE49-F238E27FC236}">
                      <a16:creationId xmlns:a16="http://schemas.microsoft.com/office/drawing/2014/main" id="{FA5C95D8-E092-0D79-8256-333141CFDEB5}"/>
                    </a:ext>
                  </a:extLst>
                </p:cNvPr>
                <p:cNvSpPr/>
                <p:nvPr/>
              </p:nvSpPr>
              <p:spPr>
                <a:xfrm>
                  <a:off x="9606289" y="3914082"/>
                  <a:ext cx="934066" cy="929535"/>
                </a:xfrm>
                <a:custGeom>
                  <a:avLst/>
                  <a:gdLst>
                    <a:gd name="connsiteX0" fmla="*/ 795113 w 934067"/>
                    <a:gd name="connsiteY0" fmla="*/ 734624 h 929537"/>
                    <a:gd name="connsiteX1" fmla="*/ 780245 w 934067"/>
                    <a:gd name="connsiteY1" fmla="*/ 796172 h 929537"/>
                    <a:gd name="connsiteX2" fmla="*/ 779642 w 934067"/>
                    <a:gd name="connsiteY2" fmla="*/ 797914 h 929537"/>
                    <a:gd name="connsiteX3" fmla="*/ 760086 w 934067"/>
                    <a:gd name="connsiteY3" fmla="*/ 841982 h 929537"/>
                    <a:gd name="connsiteX4" fmla="*/ 757675 w 934067"/>
                    <a:gd name="connsiteY4" fmla="*/ 845732 h 929537"/>
                    <a:gd name="connsiteX5" fmla="*/ 646166 w 934067"/>
                    <a:gd name="connsiteY5" fmla="*/ 923755 h 929537"/>
                    <a:gd name="connsiteX6" fmla="*/ 522601 w 934067"/>
                    <a:gd name="connsiteY6" fmla="*/ 910964 h 929537"/>
                    <a:gd name="connsiteX7" fmla="*/ 483958 w 934067"/>
                    <a:gd name="connsiteY7" fmla="*/ 884108 h 929537"/>
                    <a:gd name="connsiteX8" fmla="*/ 457102 w 934067"/>
                    <a:gd name="connsiteY8" fmla="*/ 883773 h 929537"/>
                    <a:gd name="connsiteX9" fmla="*/ 431318 w 934067"/>
                    <a:gd name="connsiteY9" fmla="*/ 906477 h 929537"/>
                    <a:gd name="connsiteX10" fmla="*/ 313178 w 934067"/>
                    <a:gd name="connsiteY10" fmla="*/ 919268 h 929537"/>
                    <a:gd name="connsiteX11" fmla="*/ 262346 w 934067"/>
                    <a:gd name="connsiteY11" fmla="*/ 886117 h 929537"/>
                    <a:gd name="connsiteX12" fmla="*/ 234552 w 934067"/>
                    <a:gd name="connsiteY12" fmla="*/ 831534 h 929537"/>
                    <a:gd name="connsiteX13" fmla="*/ 217139 w 934067"/>
                    <a:gd name="connsiteY13" fmla="*/ 819345 h 929537"/>
                    <a:gd name="connsiteX14" fmla="*/ 186131 w 934067"/>
                    <a:gd name="connsiteY14" fmla="*/ 815193 h 929537"/>
                    <a:gd name="connsiteX15" fmla="*/ 176419 w 934067"/>
                    <a:gd name="connsiteY15" fmla="*/ 813250 h 929537"/>
                    <a:gd name="connsiteX16" fmla="*/ 138446 w 934067"/>
                    <a:gd name="connsiteY16" fmla="*/ 803473 h 929537"/>
                    <a:gd name="connsiteX17" fmla="*/ 31758 w 934067"/>
                    <a:gd name="connsiteY17" fmla="*/ 631755 h 929537"/>
                    <a:gd name="connsiteX18" fmla="*/ 16488 w 934067"/>
                    <a:gd name="connsiteY18" fmla="*/ 586883 h 929537"/>
                    <a:gd name="connsiteX19" fmla="*/ 14547 w 934067"/>
                    <a:gd name="connsiteY19" fmla="*/ 583065 h 929537"/>
                    <a:gd name="connsiteX20" fmla="*/ 33030 w 934067"/>
                    <a:gd name="connsiteY20" fmla="*/ 411281 h 929537"/>
                    <a:gd name="connsiteX21" fmla="*/ 28142 w 934067"/>
                    <a:gd name="connsiteY21" fmla="*/ 349666 h 929537"/>
                    <a:gd name="connsiteX22" fmla="*/ 83997 w 934067"/>
                    <a:gd name="connsiteY22" fmla="*/ 187659 h 929537"/>
                    <a:gd name="connsiteX23" fmla="*/ 191154 w 934067"/>
                    <a:gd name="connsiteY23" fmla="*/ 130933 h 929537"/>
                    <a:gd name="connsiteX24" fmla="*/ 196578 w 934067"/>
                    <a:gd name="connsiteY24" fmla="*/ 127785 h 929537"/>
                    <a:gd name="connsiteX25" fmla="*/ 212920 w 934067"/>
                    <a:gd name="connsiteY25" fmla="*/ 85860 h 929537"/>
                    <a:gd name="connsiteX26" fmla="*/ 237231 w 934067"/>
                    <a:gd name="connsiteY26" fmla="*/ 52575 h 929537"/>
                    <a:gd name="connsiteX27" fmla="*/ 286322 w 934067"/>
                    <a:gd name="connsiteY27" fmla="*/ 13396 h 929537"/>
                    <a:gd name="connsiteX28" fmla="*/ 452748 w 934067"/>
                    <a:gd name="connsiteY28" fmla="*/ 43668 h 929537"/>
                    <a:gd name="connsiteX29" fmla="*/ 457905 w 934067"/>
                    <a:gd name="connsiteY29" fmla="*/ 46146 h 929537"/>
                    <a:gd name="connsiteX30" fmla="*/ 479002 w 934067"/>
                    <a:gd name="connsiteY30" fmla="*/ 40587 h 929537"/>
                    <a:gd name="connsiteX31" fmla="*/ 574304 w 934067"/>
                    <a:gd name="connsiteY31" fmla="*/ 3953 h 929537"/>
                    <a:gd name="connsiteX32" fmla="*/ 609331 w 934067"/>
                    <a:gd name="connsiteY32" fmla="*/ 8105 h 929537"/>
                    <a:gd name="connsiteX33" fmla="*/ 655207 w 934067"/>
                    <a:gd name="connsiteY33" fmla="*/ 19089 h 929537"/>
                    <a:gd name="connsiteX34" fmla="*/ 767051 w 934067"/>
                    <a:gd name="connsiteY34" fmla="*/ 104077 h 929537"/>
                    <a:gd name="connsiteX35" fmla="*/ 793438 w 934067"/>
                    <a:gd name="connsiteY35" fmla="*/ 147006 h 929537"/>
                    <a:gd name="connsiteX36" fmla="*/ 807569 w 934067"/>
                    <a:gd name="connsiteY36" fmla="*/ 301847 h 929537"/>
                    <a:gd name="connsiteX37" fmla="*/ 814468 w 934067"/>
                    <a:gd name="connsiteY37" fmla="*/ 323279 h 929537"/>
                    <a:gd name="connsiteX38" fmla="*/ 888138 w 934067"/>
                    <a:gd name="connsiteY38" fmla="*/ 387304 h 929537"/>
                    <a:gd name="connsiteX39" fmla="*/ 927183 w 934067"/>
                    <a:gd name="connsiteY39" fmla="*/ 464390 h 929537"/>
                    <a:gd name="connsiteX40" fmla="*/ 930398 w 934067"/>
                    <a:gd name="connsiteY40" fmla="*/ 481334 h 929537"/>
                    <a:gd name="connsiteX41" fmla="*/ 933143 w 934067"/>
                    <a:gd name="connsiteY41" fmla="*/ 514820 h 929537"/>
                    <a:gd name="connsiteX42" fmla="*/ 827661 w 934067"/>
                    <a:gd name="connsiteY42" fmla="*/ 716877 h 929537"/>
                    <a:gd name="connsiteX43" fmla="*/ 798864 w 934067"/>
                    <a:gd name="connsiteY43" fmla="*/ 730271 h 929537"/>
                    <a:gd name="connsiteX44" fmla="*/ 795113 w 934067"/>
                    <a:gd name="connsiteY44" fmla="*/ 734624 h 929537"/>
                    <a:gd name="connsiteX45" fmla="*/ 211781 w 934067"/>
                    <a:gd name="connsiteY45" fmla="*/ 790614 h 929537"/>
                    <a:gd name="connsiteX46" fmla="*/ 230801 w 934067"/>
                    <a:gd name="connsiteY46" fmla="*/ 776348 h 929537"/>
                    <a:gd name="connsiteX47" fmla="*/ 286723 w 934067"/>
                    <a:gd name="connsiteY47" fmla="*/ 703348 h 929537"/>
                    <a:gd name="connsiteX48" fmla="*/ 313111 w 934067"/>
                    <a:gd name="connsiteY48" fmla="*/ 696718 h 929537"/>
                    <a:gd name="connsiteX49" fmla="*/ 317129 w 934067"/>
                    <a:gd name="connsiteY49" fmla="*/ 697187 h 929537"/>
                    <a:gd name="connsiteX50" fmla="*/ 323893 w 934067"/>
                    <a:gd name="connsiteY50" fmla="*/ 705739 h 929537"/>
                    <a:gd name="connsiteX51" fmla="*/ 322018 w 934067"/>
                    <a:gd name="connsiteY51" fmla="*/ 709912 h 929537"/>
                    <a:gd name="connsiteX52" fmla="*/ 296903 w 934067"/>
                    <a:gd name="connsiteY52" fmla="*/ 728731 h 929537"/>
                    <a:gd name="connsiteX53" fmla="*/ 264757 w 934067"/>
                    <a:gd name="connsiteY53" fmla="*/ 834949 h 929537"/>
                    <a:gd name="connsiteX54" fmla="*/ 268775 w 934067"/>
                    <a:gd name="connsiteY54" fmla="*/ 842853 h 929537"/>
                    <a:gd name="connsiteX55" fmla="*/ 368430 w 934067"/>
                    <a:gd name="connsiteY55" fmla="*/ 894689 h 929537"/>
                    <a:gd name="connsiteX56" fmla="*/ 452280 w 934067"/>
                    <a:gd name="connsiteY56" fmla="*/ 819077 h 929537"/>
                    <a:gd name="connsiteX57" fmla="*/ 454825 w 934067"/>
                    <a:gd name="connsiteY57" fmla="*/ 783180 h 929537"/>
                    <a:gd name="connsiteX58" fmla="*/ 457838 w 934067"/>
                    <a:gd name="connsiteY58" fmla="*/ 684462 h 929537"/>
                    <a:gd name="connsiteX59" fmla="*/ 456834 w 934067"/>
                    <a:gd name="connsiteY59" fmla="*/ 603358 h 929537"/>
                    <a:gd name="connsiteX60" fmla="*/ 452815 w 934067"/>
                    <a:gd name="connsiteY60" fmla="*/ 461912 h 929537"/>
                    <a:gd name="connsiteX61" fmla="*/ 448864 w 934067"/>
                    <a:gd name="connsiteY61" fmla="*/ 456822 h 929537"/>
                    <a:gd name="connsiteX62" fmla="*/ 413971 w 934067"/>
                    <a:gd name="connsiteY62" fmla="*/ 448182 h 929537"/>
                    <a:gd name="connsiteX63" fmla="*/ 323089 w 934067"/>
                    <a:gd name="connsiteY63" fmla="*/ 380406 h 929537"/>
                    <a:gd name="connsiteX64" fmla="*/ 301792 w 934067"/>
                    <a:gd name="connsiteY64" fmla="*/ 285171 h 929537"/>
                    <a:gd name="connsiteX65" fmla="*/ 315589 w 934067"/>
                    <a:gd name="connsiteY65" fmla="*/ 271844 h 929537"/>
                    <a:gd name="connsiteX66" fmla="*/ 316057 w 934067"/>
                    <a:gd name="connsiteY66" fmla="*/ 271777 h 929537"/>
                    <a:gd name="connsiteX67" fmla="*/ 328983 w 934067"/>
                    <a:gd name="connsiteY67" fmla="*/ 283477 h 929537"/>
                    <a:gd name="connsiteX68" fmla="*/ 328983 w 934067"/>
                    <a:gd name="connsiteY68" fmla="*/ 284367 h 929537"/>
                    <a:gd name="connsiteX69" fmla="*/ 444712 w 934067"/>
                    <a:gd name="connsiteY69" fmla="*/ 418782 h 929537"/>
                    <a:gd name="connsiteX70" fmla="*/ 452480 w 934067"/>
                    <a:gd name="connsiteY70" fmla="*/ 411347 h 929537"/>
                    <a:gd name="connsiteX71" fmla="*/ 455629 w 934067"/>
                    <a:gd name="connsiteY71" fmla="*/ 121222 h 929537"/>
                    <a:gd name="connsiteX72" fmla="*/ 442636 w 934067"/>
                    <a:gd name="connsiteY72" fmla="*/ 73939 h 929537"/>
                    <a:gd name="connsiteX73" fmla="*/ 326103 w 934067"/>
                    <a:gd name="connsiteY73" fmla="*/ 32885 h 929537"/>
                    <a:gd name="connsiteX74" fmla="*/ 233413 w 934067"/>
                    <a:gd name="connsiteY74" fmla="*/ 108765 h 929537"/>
                    <a:gd name="connsiteX75" fmla="*/ 237967 w 934067"/>
                    <a:gd name="connsiteY75" fmla="*/ 128723 h 929537"/>
                    <a:gd name="connsiteX76" fmla="*/ 286790 w 934067"/>
                    <a:gd name="connsiteY76" fmla="*/ 148949 h 929537"/>
                    <a:gd name="connsiteX77" fmla="*/ 289135 w 934067"/>
                    <a:gd name="connsiteY77" fmla="*/ 169690 h 929537"/>
                    <a:gd name="connsiteX78" fmla="*/ 285518 w 934067"/>
                    <a:gd name="connsiteY78" fmla="*/ 172992 h 929537"/>
                    <a:gd name="connsiteX79" fmla="*/ 275070 w 934067"/>
                    <a:gd name="connsiteY79" fmla="*/ 172858 h 929537"/>
                    <a:gd name="connsiteX80" fmla="*/ 242789 w 934067"/>
                    <a:gd name="connsiteY80" fmla="*/ 164151 h 929537"/>
                    <a:gd name="connsiteX81" fmla="*/ 81050 w 934067"/>
                    <a:gd name="connsiteY81" fmla="*/ 233334 h 929537"/>
                    <a:gd name="connsiteX82" fmla="*/ 63302 w 934067"/>
                    <a:gd name="connsiteY82" fmla="*/ 357769 h 929537"/>
                    <a:gd name="connsiteX83" fmla="*/ 81184 w 934067"/>
                    <a:gd name="connsiteY83" fmla="*/ 369088 h 929537"/>
                    <a:gd name="connsiteX84" fmla="*/ 141460 w 934067"/>
                    <a:gd name="connsiteY84" fmla="*/ 351005 h 929537"/>
                    <a:gd name="connsiteX85" fmla="*/ 158805 w 934067"/>
                    <a:gd name="connsiteY85" fmla="*/ 358372 h 929537"/>
                    <a:gd name="connsiteX86" fmla="*/ 161820 w 934067"/>
                    <a:gd name="connsiteY86" fmla="*/ 362658 h 929537"/>
                    <a:gd name="connsiteX87" fmla="*/ 158538 w 934067"/>
                    <a:gd name="connsiteY87" fmla="*/ 380835 h 929537"/>
                    <a:gd name="connsiteX88" fmla="*/ 153849 w 934067"/>
                    <a:gd name="connsiteY88" fmla="*/ 382884 h 929537"/>
                    <a:gd name="connsiteX89" fmla="*/ 50577 w 934067"/>
                    <a:gd name="connsiteY89" fmla="*/ 442758 h 929537"/>
                    <a:gd name="connsiteX90" fmla="*/ 41871 w 934067"/>
                    <a:gd name="connsiteY90" fmla="*/ 567662 h 929537"/>
                    <a:gd name="connsiteX91" fmla="*/ 124515 w 934067"/>
                    <a:gd name="connsiteY91" fmla="*/ 640729 h 929537"/>
                    <a:gd name="connsiteX92" fmla="*/ 155256 w 934067"/>
                    <a:gd name="connsiteY92" fmla="*/ 638519 h 929537"/>
                    <a:gd name="connsiteX93" fmla="*/ 167445 w 934067"/>
                    <a:gd name="connsiteY93" fmla="*/ 610056 h 929537"/>
                    <a:gd name="connsiteX94" fmla="*/ 239575 w 934067"/>
                    <a:gd name="connsiteY94" fmla="*/ 528617 h 929537"/>
                    <a:gd name="connsiteX95" fmla="*/ 279624 w 934067"/>
                    <a:gd name="connsiteY95" fmla="*/ 524330 h 929537"/>
                    <a:gd name="connsiteX96" fmla="*/ 287661 w 934067"/>
                    <a:gd name="connsiteY96" fmla="*/ 534778 h 929537"/>
                    <a:gd name="connsiteX97" fmla="*/ 287259 w 934067"/>
                    <a:gd name="connsiteY97" fmla="*/ 536720 h 929537"/>
                    <a:gd name="connsiteX98" fmla="*/ 277079 w 934067"/>
                    <a:gd name="connsiteY98" fmla="*/ 546431 h 929537"/>
                    <a:gd name="connsiteX99" fmla="*/ 234886 w 934067"/>
                    <a:gd name="connsiteY99" fmla="*/ 560897 h 929537"/>
                    <a:gd name="connsiteX100" fmla="*/ 209169 w 934067"/>
                    <a:gd name="connsiteY100" fmla="*/ 568666 h 929537"/>
                    <a:gd name="connsiteX101" fmla="*/ 204280 w 934067"/>
                    <a:gd name="connsiteY101" fmla="*/ 572484 h 929537"/>
                    <a:gd name="connsiteX102" fmla="*/ 195640 w 934067"/>
                    <a:gd name="connsiteY102" fmla="*/ 605970 h 929537"/>
                    <a:gd name="connsiteX103" fmla="*/ 187135 w 934067"/>
                    <a:gd name="connsiteY103" fmla="*/ 641800 h 929537"/>
                    <a:gd name="connsiteX104" fmla="*/ 162891 w 934067"/>
                    <a:gd name="connsiteY104" fmla="*/ 668388 h 929537"/>
                    <a:gd name="connsiteX105" fmla="*/ 72477 w 934067"/>
                    <a:gd name="connsiteY105" fmla="*/ 651110 h 929537"/>
                    <a:gd name="connsiteX106" fmla="*/ 63035 w 934067"/>
                    <a:gd name="connsiteY106" fmla="*/ 655329 h 929537"/>
                    <a:gd name="connsiteX107" fmla="*/ 81117 w 934067"/>
                    <a:gd name="connsiteY107" fmla="*/ 722637 h 929537"/>
                    <a:gd name="connsiteX108" fmla="*/ 182380 w 934067"/>
                    <a:gd name="connsiteY108" fmla="*/ 789408 h 929537"/>
                    <a:gd name="connsiteX109" fmla="*/ 186064 w 934067"/>
                    <a:gd name="connsiteY109" fmla="*/ 790011 h 929537"/>
                    <a:gd name="connsiteX110" fmla="*/ 210040 w 934067"/>
                    <a:gd name="connsiteY110" fmla="*/ 790949 h 929537"/>
                    <a:gd name="connsiteX111" fmla="*/ 211781 w 934067"/>
                    <a:gd name="connsiteY111" fmla="*/ 790614 h 929537"/>
                    <a:gd name="connsiteX112" fmla="*/ 757206 w 934067"/>
                    <a:gd name="connsiteY112" fmla="*/ 750162 h 929537"/>
                    <a:gd name="connsiteX113" fmla="*/ 698940 w 934067"/>
                    <a:gd name="connsiteY113" fmla="*/ 737772 h 929537"/>
                    <a:gd name="connsiteX114" fmla="*/ 702624 w 934067"/>
                    <a:gd name="connsiteY114" fmla="*/ 732348 h 929537"/>
                    <a:gd name="connsiteX115" fmla="*/ 746289 w 934067"/>
                    <a:gd name="connsiteY115" fmla="*/ 720761 h 929537"/>
                    <a:gd name="connsiteX116" fmla="*/ 747964 w 934067"/>
                    <a:gd name="connsiteY116" fmla="*/ 720292 h 929537"/>
                    <a:gd name="connsiteX117" fmla="*/ 788415 w 934067"/>
                    <a:gd name="connsiteY117" fmla="*/ 706429 h 929537"/>
                    <a:gd name="connsiteX118" fmla="*/ 788951 w 934067"/>
                    <a:gd name="connsiteY118" fmla="*/ 706228 h 929537"/>
                    <a:gd name="connsiteX119" fmla="*/ 888205 w 934067"/>
                    <a:gd name="connsiteY119" fmla="*/ 599541 h 929537"/>
                    <a:gd name="connsiteX120" fmla="*/ 903609 w 934067"/>
                    <a:gd name="connsiteY120" fmla="*/ 508123 h 929537"/>
                    <a:gd name="connsiteX121" fmla="*/ 876015 w 934067"/>
                    <a:gd name="connsiteY121" fmla="*/ 421260 h 929537"/>
                    <a:gd name="connsiteX122" fmla="*/ 810717 w 934067"/>
                    <a:gd name="connsiteY122" fmla="*/ 356363 h 929537"/>
                    <a:gd name="connsiteX123" fmla="*/ 785536 w 934067"/>
                    <a:gd name="connsiteY123" fmla="*/ 339821 h 929537"/>
                    <a:gd name="connsiteX124" fmla="*/ 657551 w 934067"/>
                    <a:gd name="connsiteY124" fmla="*/ 301111 h 929537"/>
                    <a:gd name="connsiteX125" fmla="*/ 643486 w 934067"/>
                    <a:gd name="connsiteY125" fmla="*/ 281086 h 929537"/>
                    <a:gd name="connsiteX126" fmla="*/ 643553 w 934067"/>
                    <a:gd name="connsiteY126" fmla="*/ 280550 h 929537"/>
                    <a:gd name="connsiteX127" fmla="*/ 656881 w 934067"/>
                    <a:gd name="connsiteY127" fmla="*/ 267778 h 929537"/>
                    <a:gd name="connsiteX128" fmla="*/ 659761 w 934067"/>
                    <a:gd name="connsiteY128" fmla="*/ 268160 h 929537"/>
                    <a:gd name="connsiteX129" fmla="*/ 747294 w 934067"/>
                    <a:gd name="connsiteY129" fmla="*/ 296489 h 929537"/>
                    <a:gd name="connsiteX130" fmla="*/ 786139 w 934067"/>
                    <a:gd name="connsiteY130" fmla="*/ 259253 h 929537"/>
                    <a:gd name="connsiteX131" fmla="*/ 782991 w 934067"/>
                    <a:gd name="connsiteY131" fmla="*/ 211233 h 929537"/>
                    <a:gd name="connsiteX132" fmla="*/ 642348 w 934067"/>
                    <a:gd name="connsiteY132" fmla="*/ 44404 h 929537"/>
                    <a:gd name="connsiteX133" fmla="*/ 572294 w 934067"/>
                    <a:gd name="connsiteY133" fmla="*/ 36569 h 929537"/>
                    <a:gd name="connsiteX134" fmla="*/ 487374 w 934067"/>
                    <a:gd name="connsiteY134" fmla="*/ 78092 h 929537"/>
                    <a:gd name="connsiteX135" fmla="*/ 487105 w 934067"/>
                    <a:gd name="connsiteY135" fmla="*/ 79632 h 929537"/>
                    <a:gd name="connsiteX136" fmla="*/ 488713 w 934067"/>
                    <a:gd name="connsiteY136" fmla="*/ 628339 h 929537"/>
                    <a:gd name="connsiteX137" fmla="*/ 501906 w 934067"/>
                    <a:gd name="connsiteY137" fmla="*/ 644479 h 929537"/>
                    <a:gd name="connsiteX138" fmla="*/ 565397 w 934067"/>
                    <a:gd name="connsiteY138" fmla="*/ 645819 h 929537"/>
                    <a:gd name="connsiteX139" fmla="*/ 572429 w 934067"/>
                    <a:gd name="connsiteY139" fmla="*/ 644077 h 929537"/>
                    <a:gd name="connsiteX140" fmla="*/ 649648 w 934067"/>
                    <a:gd name="connsiteY140" fmla="*/ 561500 h 929537"/>
                    <a:gd name="connsiteX141" fmla="*/ 655475 w 934067"/>
                    <a:gd name="connsiteY141" fmla="*/ 511003 h 929537"/>
                    <a:gd name="connsiteX142" fmla="*/ 668735 w 934067"/>
                    <a:gd name="connsiteY142" fmla="*/ 499075 h 929537"/>
                    <a:gd name="connsiteX143" fmla="*/ 668869 w 934067"/>
                    <a:gd name="connsiteY143" fmla="*/ 499082 h 929537"/>
                    <a:gd name="connsiteX144" fmla="*/ 669874 w 934067"/>
                    <a:gd name="connsiteY144" fmla="*/ 499082 h 929537"/>
                    <a:gd name="connsiteX145" fmla="*/ 681996 w 934067"/>
                    <a:gd name="connsiteY145" fmla="*/ 512503 h 929537"/>
                    <a:gd name="connsiteX146" fmla="*/ 681996 w 934067"/>
                    <a:gd name="connsiteY146" fmla="*/ 512610 h 929537"/>
                    <a:gd name="connsiteX147" fmla="*/ 679116 w 934067"/>
                    <a:gd name="connsiteY147" fmla="*/ 563911 h 929537"/>
                    <a:gd name="connsiteX148" fmla="*/ 678513 w 934067"/>
                    <a:gd name="connsiteY148" fmla="*/ 566791 h 929537"/>
                    <a:gd name="connsiteX149" fmla="*/ 493535 w 934067"/>
                    <a:gd name="connsiteY149" fmla="*/ 677363 h 929537"/>
                    <a:gd name="connsiteX150" fmla="*/ 486101 w 934067"/>
                    <a:gd name="connsiteY150" fmla="*/ 683049 h 929537"/>
                    <a:gd name="connsiteX151" fmla="*/ 486034 w 934067"/>
                    <a:gd name="connsiteY151" fmla="*/ 683457 h 929537"/>
                    <a:gd name="connsiteX152" fmla="*/ 485632 w 934067"/>
                    <a:gd name="connsiteY152" fmla="*/ 754449 h 929537"/>
                    <a:gd name="connsiteX153" fmla="*/ 512354 w 934067"/>
                    <a:gd name="connsiteY153" fmla="*/ 861672 h 929537"/>
                    <a:gd name="connsiteX154" fmla="*/ 627949 w 934067"/>
                    <a:gd name="connsiteY154" fmla="*/ 897569 h 929537"/>
                    <a:gd name="connsiteX155" fmla="*/ 733431 w 934067"/>
                    <a:gd name="connsiteY155" fmla="*/ 832673 h 929537"/>
                    <a:gd name="connsiteX156" fmla="*/ 733900 w 934067"/>
                    <a:gd name="connsiteY156" fmla="*/ 832003 h 929537"/>
                    <a:gd name="connsiteX157" fmla="*/ 757139 w 934067"/>
                    <a:gd name="connsiteY157" fmla="*/ 788203 h 929537"/>
                    <a:gd name="connsiteX158" fmla="*/ 760890 w 934067"/>
                    <a:gd name="connsiteY158" fmla="*/ 773335 h 929537"/>
                    <a:gd name="connsiteX159" fmla="*/ 760890 w 934067"/>
                    <a:gd name="connsiteY159" fmla="*/ 752707 h 929537"/>
                    <a:gd name="connsiteX160" fmla="*/ 758077 w 934067"/>
                    <a:gd name="connsiteY160" fmla="*/ 749995 h 929537"/>
                    <a:gd name="connsiteX161" fmla="*/ 757206 w 934067"/>
                    <a:gd name="connsiteY161" fmla="*/ 750162 h 92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934067" h="929537">
                      <a:moveTo>
                        <a:pt x="795113" y="734624"/>
                      </a:moveTo>
                      <a:lnTo>
                        <a:pt x="780245" y="796172"/>
                      </a:lnTo>
                      <a:cubicBezTo>
                        <a:pt x="780111" y="796748"/>
                        <a:pt x="779910" y="797338"/>
                        <a:pt x="779642" y="797914"/>
                      </a:cubicBezTo>
                      <a:lnTo>
                        <a:pt x="760086" y="841982"/>
                      </a:lnTo>
                      <a:cubicBezTo>
                        <a:pt x="759484" y="843355"/>
                        <a:pt x="758680" y="844627"/>
                        <a:pt x="757675" y="845732"/>
                      </a:cubicBezTo>
                      <a:cubicBezTo>
                        <a:pt x="719567" y="889063"/>
                        <a:pt x="699342" y="910495"/>
                        <a:pt x="646166" y="923755"/>
                      </a:cubicBezTo>
                      <a:cubicBezTo>
                        <a:pt x="600088" y="935208"/>
                        <a:pt x="564325" y="928979"/>
                        <a:pt x="522601" y="910964"/>
                      </a:cubicBezTo>
                      <a:cubicBezTo>
                        <a:pt x="508603" y="904936"/>
                        <a:pt x="495678" y="895982"/>
                        <a:pt x="483958" y="884108"/>
                      </a:cubicBezTo>
                      <a:cubicBezTo>
                        <a:pt x="474448" y="874510"/>
                        <a:pt x="465473" y="874396"/>
                        <a:pt x="457102" y="883773"/>
                      </a:cubicBezTo>
                      <a:cubicBezTo>
                        <a:pt x="448061" y="893906"/>
                        <a:pt x="439488" y="901474"/>
                        <a:pt x="431318" y="906477"/>
                      </a:cubicBezTo>
                      <a:cubicBezTo>
                        <a:pt x="393210" y="929696"/>
                        <a:pt x="353830" y="933955"/>
                        <a:pt x="313178" y="919268"/>
                      </a:cubicBezTo>
                      <a:cubicBezTo>
                        <a:pt x="291813" y="911500"/>
                        <a:pt x="274869" y="900449"/>
                        <a:pt x="262346" y="886117"/>
                      </a:cubicBezTo>
                      <a:cubicBezTo>
                        <a:pt x="250022" y="871965"/>
                        <a:pt x="240780" y="853769"/>
                        <a:pt x="234552" y="831534"/>
                      </a:cubicBezTo>
                      <a:cubicBezTo>
                        <a:pt x="232408" y="823832"/>
                        <a:pt x="225108" y="818729"/>
                        <a:pt x="217139" y="819345"/>
                      </a:cubicBezTo>
                      <a:cubicBezTo>
                        <a:pt x="206356" y="820149"/>
                        <a:pt x="195975" y="818762"/>
                        <a:pt x="186131" y="815193"/>
                      </a:cubicBezTo>
                      <a:cubicBezTo>
                        <a:pt x="183049" y="814081"/>
                        <a:pt x="179768" y="813431"/>
                        <a:pt x="176419" y="813250"/>
                      </a:cubicBezTo>
                      <a:cubicBezTo>
                        <a:pt x="163627" y="812534"/>
                        <a:pt x="150970" y="809279"/>
                        <a:pt x="138446" y="803473"/>
                      </a:cubicBezTo>
                      <a:cubicBezTo>
                        <a:pt x="67053" y="770301"/>
                        <a:pt x="31490" y="713060"/>
                        <a:pt x="31758" y="631755"/>
                      </a:cubicBezTo>
                      <a:cubicBezTo>
                        <a:pt x="31825" y="618045"/>
                        <a:pt x="26735" y="603090"/>
                        <a:pt x="16488" y="586883"/>
                      </a:cubicBezTo>
                      <a:cubicBezTo>
                        <a:pt x="15752" y="585677"/>
                        <a:pt x="15082" y="584405"/>
                        <a:pt x="14547" y="583065"/>
                      </a:cubicBezTo>
                      <a:cubicBezTo>
                        <a:pt x="-9764" y="522656"/>
                        <a:pt x="-3603" y="465394"/>
                        <a:pt x="33030" y="411281"/>
                      </a:cubicBezTo>
                      <a:cubicBezTo>
                        <a:pt x="46559" y="391323"/>
                        <a:pt x="29749" y="365940"/>
                        <a:pt x="28142" y="349666"/>
                      </a:cubicBezTo>
                      <a:cubicBezTo>
                        <a:pt x="21914" y="284749"/>
                        <a:pt x="40531" y="230742"/>
                        <a:pt x="83997" y="187659"/>
                      </a:cubicBezTo>
                      <a:cubicBezTo>
                        <a:pt x="109916" y="161941"/>
                        <a:pt x="145612" y="143035"/>
                        <a:pt x="191154" y="130933"/>
                      </a:cubicBezTo>
                      <a:cubicBezTo>
                        <a:pt x="193229" y="130410"/>
                        <a:pt x="195105" y="129319"/>
                        <a:pt x="196578" y="127785"/>
                      </a:cubicBezTo>
                      <a:cubicBezTo>
                        <a:pt x="207963" y="116199"/>
                        <a:pt x="206155" y="98250"/>
                        <a:pt x="212920" y="85860"/>
                      </a:cubicBezTo>
                      <a:cubicBezTo>
                        <a:pt x="221291" y="70637"/>
                        <a:pt x="229395" y="59540"/>
                        <a:pt x="237231" y="52575"/>
                      </a:cubicBezTo>
                      <a:cubicBezTo>
                        <a:pt x="256853" y="35162"/>
                        <a:pt x="269511" y="20428"/>
                        <a:pt x="286322" y="13396"/>
                      </a:cubicBezTo>
                      <a:cubicBezTo>
                        <a:pt x="346061" y="-11786"/>
                        <a:pt x="404729" y="-1338"/>
                        <a:pt x="452748" y="43668"/>
                      </a:cubicBezTo>
                      <a:cubicBezTo>
                        <a:pt x="454155" y="44980"/>
                        <a:pt x="455963" y="45844"/>
                        <a:pt x="457905" y="46146"/>
                      </a:cubicBezTo>
                      <a:cubicBezTo>
                        <a:pt x="466545" y="47351"/>
                        <a:pt x="473577" y="45496"/>
                        <a:pt x="479002" y="40587"/>
                      </a:cubicBezTo>
                      <a:cubicBezTo>
                        <a:pt x="505188" y="16925"/>
                        <a:pt x="537000" y="4710"/>
                        <a:pt x="574304" y="3953"/>
                      </a:cubicBezTo>
                      <a:cubicBezTo>
                        <a:pt x="586761" y="3685"/>
                        <a:pt x="598414" y="5071"/>
                        <a:pt x="609331" y="8105"/>
                      </a:cubicBezTo>
                      <a:cubicBezTo>
                        <a:pt x="623998" y="12190"/>
                        <a:pt x="638396" y="12458"/>
                        <a:pt x="655207" y="19089"/>
                      </a:cubicBezTo>
                      <a:cubicBezTo>
                        <a:pt x="695591" y="34961"/>
                        <a:pt x="745285" y="64764"/>
                        <a:pt x="767051" y="104077"/>
                      </a:cubicBezTo>
                      <a:cubicBezTo>
                        <a:pt x="775021" y="118476"/>
                        <a:pt x="786071" y="130129"/>
                        <a:pt x="793438" y="147006"/>
                      </a:cubicBezTo>
                      <a:cubicBezTo>
                        <a:pt x="815339" y="197102"/>
                        <a:pt x="820093" y="248718"/>
                        <a:pt x="807569" y="301847"/>
                      </a:cubicBezTo>
                      <a:cubicBezTo>
                        <a:pt x="805427" y="310955"/>
                        <a:pt x="807704" y="318101"/>
                        <a:pt x="814468" y="323279"/>
                      </a:cubicBezTo>
                      <a:cubicBezTo>
                        <a:pt x="854316" y="353865"/>
                        <a:pt x="878896" y="375202"/>
                        <a:pt x="888138" y="387304"/>
                      </a:cubicBezTo>
                      <a:cubicBezTo>
                        <a:pt x="898385" y="400699"/>
                        <a:pt x="911377" y="426396"/>
                        <a:pt x="927183" y="464390"/>
                      </a:cubicBezTo>
                      <a:cubicBezTo>
                        <a:pt x="929460" y="469734"/>
                        <a:pt x="930531" y="475507"/>
                        <a:pt x="930398" y="481334"/>
                      </a:cubicBezTo>
                      <a:cubicBezTo>
                        <a:pt x="930331" y="486243"/>
                        <a:pt x="931202" y="497407"/>
                        <a:pt x="933143" y="514820"/>
                      </a:cubicBezTo>
                      <a:cubicBezTo>
                        <a:pt x="941716" y="593848"/>
                        <a:pt x="889410" y="672139"/>
                        <a:pt x="827661" y="716877"/>
                      </a:cubicBezTo>
                      <a:cubicBezTo>
                        <a:pt x="823442" y="719910"/>
                        <a:pt x="813865" y="724378"/>
                        <a:pt x="798864" y="730271"/>
                      </a:cubicBezTo>
                      <a:cubicBezTo>
                        <a:pt x="796988" y="731021"/>
                        <a:pt x="795582" y="732649"/>
                        <a:pt x="795113" y="734624"/>
                      </a:cubicBezTo>
                      <a:close/>
                      <a:moveTo>
                        <a:pt x="211781" y="790614"/>
                      </a:moveTo>
                      <a:cubicBezTo>
                        <a:pt x="222429" y="786682"/>
                        <a:pt x="228792" y="781927"/>
                        <a:pt x="230801" y="776348"/>
                      </a:cubicBezTo>
                      <a:cubicBezTo>
                        <a:pt x="241583" y="746124"/>
                        <a:pt x="260269" y="721786"/>
                        <a:pt x="286723" y="703348"/>
                      </a:cubicBezTo>
                      <a:cubicBezTo>
                        <a:pt x="294425" y="697997"/>
                        <a:pt x="303801" y="695640"/>
                        <a:pt x="313111" y="696718"/>
                      </a:cubicBezTo>
                      <a:lnTo>
                        <a:pt x="317129" y="697187"/>
                      </a:lnTo>
                      <a:cubicBezTo>
                        <a:pt x="321348" y="697689"/>
                        <a:pt x="324362" y="701513"/>
                        <a:pt x="323893" y="705739"/>
                      </a:cubicBezTo>
                      <a:cubicBezTo>
                        <a:pt x="323692" y="707286"/>
                        <a:pt x="323022" y="708740"/>
                        <a:pt x="322018" y="709912"/>
                      </a:cubicBezTo>
                      <a:cubicBezTo>
                        <a:pt x="318937" y="713796"/>
                        <a:pt x="310566" y="720072"/>
                        <a:pt x="296903" y="728731"/>
                      </a:cubicBezTo>
                      <a:cubicBezTo>
                        <a:pt x="260738" y="751769"/>
                        <a:pt x="250625" y="796306"/>
                        <a:pt x="264757" y="834949"/>
                      </a:cubicBezTo>
                      <a:cubicBezTo>
                        <a:pt x="265760" y="837709"/>
                        <a:pt x="267100" y="840361"/>
                        <a:pt x="268775" y="842853"/>
                      </a:cubicBezTo>
                      <a:cubicBezTo>
                        <a:pt x="291613" y="877008"/>
                        <a:pt x="324161" y="900516"/>
                        <a:pt x="368430" y="894689"/>
                      </a:cubicBezTo>
                      <a:cubicBezTo>
                        <a:pt x="405131" y="889867"/>
                        <a:pt x="445382" y="859662"/>
                        <a:pt x="452280" y="819077"/>
                      </a:cubicBezTo>
                      <a:cubicBezTo>
                        <a:pt x="454490" y="805769"/>
                        <a:pt x="455360" y="793808"/>
                        <a:pt x="454825" y="783180"/>
                      </a:cubicBezTo>
                      <a:cubicBezTo>
                        <a:pt x="453151" y="748354"/>
                        <a:pt x="460719" y="718417"/>
                        <a:pt x="457838" y="684462"/>
                      </a:cubicBezTo>
                      <a:cubicBezTo>
                        <a:pt x="456566" y="669547"/>
                        <a:pt x="456231" y="642517"/>
                        <a:pt x="456834" y="603358"/>
                      </a:cubicBezTo>
                      <a:cubicBezTo>
                        <a:pt x="457102" y="583983"/>
                        <a:pt x="455762" y="536834"/>
                        <a:pt x="452815" y="461912"/>
                      </a:cubicBezTo>
                      <a:cubicBezTo>
                        <a:pt x="452748" y="459554"/>
                        <a:pt x="451141" y="457512"/>
                        <a:pt x="448864" y="456822"/>
                      </a:cubicBezTo>
                      <a:cubicBezTo>
                        <a:pt x="442904" y="454994"/>
                        <a:pt x="431318" y="452114"/>
                        <a:pt x="413971" y="448182"/>
                      </a:cubicBezTo>
                      <a:cubicBezTo>
                        <a:pt x="374792" y="439208"/>
                        <a:pt x="344520" y="416618"/>
                        <a:pt x="323089" y="380406"/>
                      </a:cubicBezTo>
                      <a:cubicBezTo>
                        <a:pt x="306011" y="351521"/>
                        <a:pt x="298912" y="319776"/>
                        <a:pt x="301792" y="285171"/>
                      </a:cubicBezTo>
                      <a:cubicBezTo>
                        <a:pt x="302328" y="277924"/>
                        <a:pt x="308289" y="272218"/>
                        <a:pt x="315589" y="271844"/>
                      </a:cubicBezTo>
                      <a:lnTo>
                        <a:pt x="316057" y="271777"/>
                      </a:lnTo>
                      <a:cubicBezTo>
                        <a:pt x="322821" y="271442"/>
                        <a:pt x="328648" y="276679"/>
                        <a:pt x="328983" y="283477"/>
                      </a:cubicBezTo>
                      <a:cubicBezTo>
                        <a:pt x="328983" y="283778"/>
                        <a:pt x="328983" y="284073"/>
                        <a:pt x="328983" y="284367"/>
                      </a:cubicBezTo>
                      <a:cubicBezTo>
                        <a:pt x="327041" y="355158"/>
                        <a:pt x="369970" y="417777"/>
                        <a:pt x="444712" y="418782"/>
                      </a:cubicBezTo>
                      <a:cubicBezTo>
                        <a:pt x="448931" y="418855"/>
                        <a:pt x="452347" y="415540"/>
                        <a:pt x="452480" y="411347"/>
                      </a:cubicBezTo>
                      <a:cubicBezTo>
                        <a:pt x="454825" y="319642"/>
                        <a:pt x="455829" y="222933"/>
                        <a:pt x="455629" y="121222"/>
                      </a:cubicBezTo>
                      <a:cubicBezTo>
                        <a:pt x="455562" y="101083"/>
                        <a:pt x="451275" y="85324"/>
                        <a:pt x="442636" y="73939"/>
                      </a:cubicBezTo>
                      <a:cubicBezTo>
                        <a:pt x="416449" y="39314"/>
                        <a:pt x="368631" y="23844"/>
                        <a:pt x="326103" y="32885"/>
                      </a:cubicBezTo>
                      <a:cubicBezTo>
                        <a:pt x="283508" y="41993"/>
                        <a:pt x="252634" y="67289"/>
                        <a:pt x="233413" y="108765"/>
                      </a:cubicBezTo>
                      <a:cubicBezTo>
                        <a:pt x="230198" y="115690"/>
                        <a:pt x="232074" y="123921"/>
                        <a:pt x="237967" y="128723"/>
                      </a:cubicBezTo>
                      <a:cubicBezTo>
                        <a:pt x="250491" y="139037"/>
                        <a:pt x="272525" y="137831"/>
                        <a:pt x="286790" y="148949"/>
                      </a:cubicBezTo>
                      <a:cubicBezTo>
                        <a:pt x="293153" y="153931"/>
                        <a:pt x="294224" y="163214"/>
                        <a:pt x="289135" y="169690"/>
                      </a:cubicBezTo>
                      <a:cubicBezTo>
                        <a:pt x="288130" y="170976"/>
                        <a:pt x="286857" y="172094"/>
                        <a:pt x="285518" y="172992"/>
                      </a:cubicBezTo>
                      <a:cubicBezTo>
                        <a:pt x="283040" y="174646"/>
                        <a:pt x="279557" y="174599"/>
                        <a:pt x="275070" y="172858"/>
                      </a:cubicBezTo>
                      <a:cubicBezTo>
                        <a:pt x="261876" y="167768"/>
                        <a:pt x="251094" y="164868"/>
                        <a:pt x="242789" y="164151"/>
                      </a:cubicBezTo>
                      <a:cubicBezTo>
                        <a:pt x="172535" y="158077"/>
                        <a:pt x="118622" y="181142"/>
                        <a:pt x="81050" y="233334"/>
                      </a:cubicBezTo>
                      <a:cubicBezTo>
                        <a:pt x="54194" y="270705"/>
                        <a:pt x="47698" y="315845"/>
                        <a:pt x="63302" y="357769"/>
                      </a:cubicBezTo>
                      <a:cubicBezTo>
                        <a:pt x="67522" y="369202"/>
                        <a:pt x="73482" y="372972"/>
                        <a:pt x="81184" y="369088"/>
                      </a:cubicBezTo>
                      <a:cubicBezTo>
                        <a:pt x="97525" y="360736"/>
                        <a:pt x="117617" y="354709"/>
                        <a:pt x="141460" y="351005"/>
                      </a:cubicBezTo>
                      <a:cubicBezTo>
                        <a:pt x="148157" y="349934"/>
                        <a:pt x="154921" y="352793"/>
                        <a:pt x="158805" y="358372"/>
                      </a:cubicBezTo>
                      <a:lnTo>
                        <a:pt x="161820" y="362658"/>
                      </a:lnTo>
                      <a:cubicBezTo>
                        <a:pt x="165972" y="368579"/>
                        <a:pt x="164498" y="376716"/>
                        <a:pt x="158538" y="380835"/>
                      </a:cubicBezTo>
                      <a:cubicBezTo>
                        <a:pt x="157131" y="381826"/>
                        <a:pt x="155524" y="382523"/>
                        <a:pt x="153849" y="382884"/>
                      </a:cubicBezTo>
                      <a:cubicBezTo>
                        <a:pt x="111857" y="391858"/>
                        <a:pt x="71942" y="407329"/>
                        <a:pt x="50577" y="442758"/>
                      </a:cubicBezTo>
                      <a:cubicBezTo>
                        <a:pt x="26066" y="483430"/>
                        <a:pt x="23186" y="525067"/>
                        <a:pt x="41871" y="567662"/>
                      </a:cubicBezTo>
                      <a:cubicBezTo>
                        <a:pt x="55734" y="599206"/>
                        <a:pt x="91163" y="629076"/>
                        <a:pt x="124515" y="640729"/>
                      </a:cubicBezTo>
                      <a:cubicBezTo>
                        <a:pt x="136571" y="644928"/>
                        <a:pt x="146818" y="644191"/>
                        <a:pt x="155256" y="638519"/>
                      </a:cubicBezTo>
                      <a:cubicBezTo>
                        <a:pt x="159342" y="635753"/>
                        <a:pt x="163427" y="626263"/>
                        <a:pt x="167445" y="610056"/>
                      </a:cubicBezTo>
                      <a:cubicBezTo>
                        <a:pt x="176821" y="571881"/>
                        <a:pt x="200864" y="544737"/>
                        <a:pt x="239575" y="528617"/>
                      </a:cubicBezTo>
                      <a:cubicBezTo>
                        <a:pt x="255916" y="521786"/>
                        <a:pt x="263283" y="522991"/>
                        <a:pt x="279624" y="524330"/>
                      </a:cubicBezTo>
                      <a:cubicBezTo>
                        <a:pt x="284580" y="524766"/>
                        <a:pt x="288197" y="529447"/>
                        <a:pt x="287661" y="534778"/>
                      </a:cubicBezTo>
                      <a:cubicBezTo>
                        <a:pt x="287594" y="535434"/>
                        <a:pt x="287460" y="536084"/>
                        <a:pt x="287259" y="536720"/>
                      </a:cubicBezTo>
                      <a:cubicBezTo>
                        <a:pt x="285719" y="541629"/>
                        <a:pt x="282370" y="544871"/>
                        <a:pt x="277079" y="546431"/>
                      </a:cubicBezTo>
                      <a:cubicBezTo>
                        <a:pt x="262479" y="550784"/>
                        <a:pt x="249487" y="552593"/>
                        <a:pt x="234886" y="560897"/>
                      </a:cubicBezTo>
                      <a:cubicBezTo>
                        <a:pt x="225778" y="566074"/>
                        <a:pt x="217205" y="568666"/>
                        <a:pt x="209169" y="568666"/>
                      </a:cubicBezTo>
                      <a:cubicBezTo>
                        <a:pt x="206825" y="568660"/>
                        <a:pt x="204816" y="570240"/>
                        <a:pt x="204280" y="572484"/>
                      </a:cubicBezTo>
                      <a:cubicBezTo>
                        <a:pt x="200864" y="585744"/>
                        <a:pt x="200529" y="592977"/>
                        <a:pt x="195640" y="605970"/>
                      </a:cubicBezTo>
                      <a:cubicBezTo>
                        <a:pt x="190283" y="620121"/>
                        <a:pt x="187470" y="632069"/>
                        <a:pt x="187135" y="641800"/>
                      </a:cubicBezTo>
                      <a:cubicBezTo>
                        <a:pt x="186532" y="659970"/>
                        <a:pt x="178429" y="668837"/>
                        <a:pt x="162891" y="668388"/>
                      </a:cubicBezTo>
                      <a:cubicBezTo>
                        <a:pt x="130811" y="667404"/>
                        <a:pt x="100674" y="661645"/>
                        <a:pt x="72477" y="651110"/>
                      </a:cubicBezTo>
                      <a:cubicBezTo>
                        <a:pt x="68727" y="649697"/>
                        <a:pt x="64508" y="651578"/>
                        <a:pt x="63035" y="655329"/>
                      </a:cubicBezTo>
                      <a:cubicBezTo>
                        <a:pt x="55600" y="674684"/>
                        <a:pt x="72277" y="708304"/>
                        <a:pt x="81117" y="722637"/>
                      </a:cubicBezTo>
                      <a:cubicBezTo>
                        <a:pt x="100271" y="753980"/>
                        <a:pt x="148224" y="779496"/>
                        <a:pt x="182380" y="789408"/>
                      </a:cubicBezTo>
                      <a:cubicBezTo>
                        <a:pt x="183586" y="789763"/>
                        <a:pt x="184791" y="789964"/>
                        <a:pt x="186064" y="790011"/>
                      </a:cubicBezTo>
                      <a:lnTo>
                        <a:pt x="210040" y="790949"/>
                      </a:lnTo>
                      <a:cubicBezTo>
                        <a:pt x="210642" y="790949"/>
                        <a:pt x="211178" y="790835"/>
                        <a:pt x="211781" y="790614"/>
                      </a:cubicBezTo>
                      <a:close/>
                      <a:moveTo>
                        <a:pt x="757206" y="750162"/>
                      </a:moveTo>
                      <a:cubicBezTo>
                        <a:pt x="739927" y="757060"/>
                        <a:pt x="702222" y="764293"/>
                        <a:pt x="698940" y="737772"/>
                      </a:cubicBezTo>
                      <a:cubicBezTo>
                        <a:pt x="698605" y="735294"/>
                        <a:pt x="700212" y="732970"/>
                        <a:pt x="702624" y="732348"/>
                      </a:cubicBezTo>
                      <a:lnTo>
                        <a:pt x="746289" y="720761"/>
                      </a:lnTo>
                      <a:cubicBezTo>
                        <a:pt x="746893" y="720627"/>
                        <a:pt x="747428" y="720473"/>
                        <a:pt x="747964" y="720292"/>
                      </a:cubicBezTo>
                      <a:lnTo>
                        <a:pt x="788415" y="706429"/>
                      </a:lnTo>
                      <a:cubicBezTo>
                        <a:pt x="788616" y="706382"/>
                        <a:pt x="788751" y="706315"/>
                        <a:pt x="788951" y="706228"/>
                      </a:cubicBezTo>
                      <a:cubicBezTo>
                        <a:pt x="825116" y="687208"/>
                        <a:pt x="872198" y="642068"/>
                        <a:pt x="888205" y="599541"/>
                      </a:cubicBezTo>
                      <a:cubicBezTo>
                        <a:pt x="899523" y="569450"/>
                        <a:pt x="904613" y="538977"/>
                        <a:pt x="903609" y="508123"/>
                      </a:cubicBezTo>
                      <a:cubicBezTo>
                        <a:pt x="902537" y="476646"/>
                        <a:pt x="893362" y="447693"/>
                        <a:pt x="876015" y="421260"/>
                      </a:cubicBezTo>
                      <a:cubicBezTo>
                        <a:pt x="858670" y="394872"/>
                        <a:pt x="836904" y="373240"/>
                        <a:pt x="810717" y="356363"/>
                      </a:cubicBezTo>
                      <a:cubicBezTo>
                        <a:pt x="802815" y="351273"/>
                        <a:pt x="796050" y="342767"/>
                        <a:pt x="785536" y="339821"/>
                      </a:cubicBezTo>
                      <a:cubicBezTo>
                        <a:pt x="732292" y="324866"/>
                        <a:pt x="689631" y="311960"/>
                        <a:pt x="657551" y="301111"/>
                      </a:cubicBezTo>
                      <a:cubicBezTo>
                        <a:pt x="648979" y="298237"/>
                        <a:pt x="643285" y="290120"/>
                        <a:pt x="643486" y="281086"/>
                      </a:cubicBezTo>
                      <a:lnTo>
                        <a:pt x="643553" y="280550"/>
                      </a:lnTo>
                      <a:cubicBezTo>
                        <a:pt x="643688" y="273337"/>
                        <a:pt x="649715" y="267617"/>
                        <a:pt x="656881" y="267778"/>
                      </a:cubicBezTo>
                      <a:cubicBezTo>
                        <a:pt x="657886" y="267798"/>
                        <a:pt x="658823" y="267926"/>
                        <a:pt x="659761" y="268160"/>
                      </a:cubicBezTo>
                      <a:cubicBezTo>
                        <a:pt x="687488" y="275038"/>
                        <a:pt x="716688" y="284481"/>
                        <a:pt x="747294" y="296489"/>
                      </a:cubicBezTo>
                      <a:cubicBezTo>
                        <a:pt x="778772" y="308812"/>
                        <a:pt x="787344" y="287113"/>
                        <a:pt x="786139" y="259253"/>
                      </a:cubicBezTo>
                      <a:cubicBezTo>
                        <a:pt x="784866" y="230990"/>
                        <a:pt x="783862" y="214984"/>
                        <a:pt x="782991" y="211233"/>
                      </a:cubicBezTo>
                      <a:cubicBezTo>
                        <a:pt x="764506" y="127471"/>
                        <a:pt x="717626" y="71863"/>
                        <a:pt x="642348" y="44404"/>
                      </a:cubicBezTo>
                      <a:cubicBezTo>
                        <a:pt x="619376" y="36053"/>
                        <a:pt x="596070" y="33441"/>
                        <a:pt x="572294" y="36569"/>
                      </a:cubicBezTo>
                      <a:cubicBezTo>
                        <a:pt x="545037" y="40118"/>
                        <a:pt x="498625" y="51771"/>
                        <a:pt x="487374" y="78092"/>
                      </a:cubicBezTo>
                      <a:cubicBezTo>
                        <a:pt x="487172" y="78581"/>
                        <a:pt x="487105" y="79103"/>
                        <a:pt x="487105" y="79632"/>
                      </a:cubicBezTo>
                      <a:lnTo>
                        <a:pt x="488713" y="628339"/>
                      </a:lnTo>
                      <a:cubicBezTo>
                        <a:pt x="488713" y="636182"/>
                        <a:pt x="494271" y="642925"/>
                        <a:pt x="501906" y="644479"/>
                      </a:cubicBezTo>
                      <a:cubicBezTo>
                        <a:pt x="520726" y="648317"/>
                        <a:pt x="541889" y="648766"/>
                        <a:pt x="565397" y="645819"/>
                      </a:cubicBezTo>
                      <a:cubicBezTo>
                        <a:pt x="567808" y="645551"/>
                        <a:pt x="570152" y="644968"/>
                        <a:pt x="572429" y="644077"/>
                      </a:cubicBezTo>
                      <a:cubicBezTo>
                        <a:pt x="610670" y="628895"/>
                        <a:pt x="636388" y="601369"/>
                        <a:pt x="649648" y="561500"/>
                      </a:cubicBezTo>
                      <a:cubicBezTo>
                        <a:pt x="655743" y="543217"/>
                        <a:pt x="654470" y="530224"/>
                        <a:pt x="655475" y="511003"/>
                      </a:cubicBezTo>
                      <a:cubicBezTo>
                        <a:pt x="655876" y="504024"/>
                        <a:pt x="661837" y="498680"/>
                        <a:pt x="668735" y="499075"/>
                      </a:cubicBezTo>
                      <a:cubicBezTo>
                        <a:pt x="668802" y="499075"/>
                        <a:pt x="668802" y="499082"/>
                        <a:pt x="668869" y="499082"/>
                      </a:cubicBezTo>
                      <a:lnTo>
                        <a:pt x="669874" y="499082"/>
                      </a:lnTo>
                      <a:cubicBezTo>
                        <a:pt x="676906" y="499437"/>
                        <a:pt x="682331" y="505451"/>
                        <a:pt x="681996" y="512503"/>
                      </a:cubicBezTo>
                      <a:cubicBezTo>
                        <a:pt x="681996" y="512536"/>
                        <a:pt x="681996" y="512577"/>
                        <a:pt x="681996" y="512610"/>
                      </a:cubicBezTo>
                      <a:lnTo>
                        <a:pt x="679116" y="563911"/>
                      </a:lnTo>
                      <a:cubicBezTo>
                        <a:pt x="679049" y="564889"/>
                        <a:pt x="678848" y="565860"/>
                        <a:pt x="678513" y="566791"/>
                      </a:cubicBezTo>
                      <a:cubicBezTo>
                        <a:pt x="647639" y="652737"/>
                        <a:pt x="586024" y="689599"/>
                        <a:pt x="493535" y="677363"/>
                      </a:cubicBezTo>
                      <a:cubicBezTo>
                        <a:pt x="489919" y="676874"/>
                        <a:pt x="486570" y="679419"/>
                        <a:pt x="486101" y="683049"/>
                      </a:cubicBezTo>
                      <a:cubicBezTo>
                        <a:pt x="486034" y="683183"/>
                        <a:pt x="486034" y="683317"/>
                        <a:pt x="486034" y="683457"/>
                      </a:cubicBezTo>
                      <a:cubicBezTo>
                        <a:pt x="483958" y="712256"/>
                        <a:pt x="483824" y="735917"/>
                        <a:pt x="485632" y="754449"/>
                      </a:cubicBezTo>
                      <a:cubicBezTo>
                        <a:pt x="489785" y="796239"/>
                        <a:pt x="478600" y="828186"/>
                        <a:pt x="512354" y="861672"/>
                      </a:cubicBezTo>
                      <a:cubicBezTo>
                        <a:pt x="546644" y="895828"/>
                        <a:pt x="582340" y="900918"/>
                        <a:pt x="627949" y="897569"/>
                      </a:cubicBezTo>
                      <a:cubicBezTo>
                        <a:pt x="667530" y="894689"/>
                        <a:pt x="709388" y="862408"/>
                        <a:pt x="733431" y="832673"/>
                      </a:cubicBezTo>
                      <a:cubicBezTo>
                        <a:pt x="733632" y="832451"/>
                        <a:pt x="733765" y="832224"/>
                        <a:pt x="733900" y="832003"/>
                      </a:cubicBezTo>
                      <a:lnTo>
                        <a:pt x="757139" y="788203"/>
                      </a:lnTo>
                      <a:cubicBezTo>
                        <a:pt x="759618" y="783629"/>
                        <a:pt x="760890" y="778518"/>
                        <a:pt x="760890" y="773335"/>
                      </a:cubicBezTo>
                      <a:lnTo>
                        <a:pt x="760890" y="752707"/>
                      </a:lnTo>
                      <a:cubicBezTo>
                        <a:pt x="760890" y="751194"/>
                        <a:pt x="759618" y="749975"/>
                        <a:pt x="758077" y="749995"/>
                      </a:cubicBezTo>
                      <a:cubicBezTo>
                        <a:pt x="757809" y="750002"/>
                        <a:pt x="757474" y="750055"/>
                        <a:pt x="757206" y="750162"/>
                      </a:cubicBezTo>
                      <a:close/>
                    </a:path>
                  </a:pathLst>
                </a:custGeom>
                <a:grpFill/>
                <a:ln w="6697" cap="flat">
                  <a:solidFill>
                    <a:schemeClr val="bg1"/>
                  </a:solidFill>
                  <a:prstDash val="solid"/>
                  <a:miter/>
                </a:ln>
              </p:spPr>
              <p:txBody>
                <a:bodyPr rtlCol="0" anchor="ctr"/>
                <a:lstStyle/>
                <a:p>
                  <a:pPr defTabSz="171446"/>
                  <a:endParaRPr lang="en-US">
                    <a:solidFill>
                      <a:prstClr val="black"/>
                    </a:solidFill>
                    <a:latin typeface="Calibri" panose="020F0502020204030204"/>
                  </a:endParaRPr>
                </a:p>
              </p:txBody>
            </p:sp>
            <p:sp>
              <p:nvSpPr>
                <p:cNvPr id="233" name="Free-form: Shape 578">
                  <a:extLst>
                    <a:ext uri="{FF2B5EF4-FFF2-40B4-BE49-F238E27FC236}">
                      <a16:creationId xmlns:a16="http://schemas.microsoft.com/office/drawing/2014/main" id="{5700846E-FF7F-FA84-3A0B-B10B33062B0B}"/>
                    </a:ext>
                  </a:extLst>
                </p:cNvPr>
                <p:cNvSpPr/>
                <p:nvPr/>
              </p:nvSpPr>
              <p:spPr>
                <a:xfrm>
                  <a:off x="9636025" y="3944430"/>
                  <a:ext cx="428763" cy="865227"/>
                </a:xfrm>
                <a:custGeom>
                  <a:avLst/>
                  <a:gdLst>
                    <a:gd name="connsiteX0" fmla="*/ 180306 w 428765"/>
                    <a:gd name="connsiteY0" fmla="*/ 760600 h 865227"/>
                    <a:gd name="connsiteX1" fmla="*/ 156330 w 428765"/>
                    <a:gd name="connsiteY1" fmla="*/ 759662 h 865227"/>
                    <a:gd name="connsiteX2" fmla="*/ 152646 w 428765"/>
                    <a:gd name="connsiteY2" fmla="*/ 759059 h 865227"/>
                    <a:gd name="connsiteX3" fmla="*/ 51383 w 428765"/>
                    <a:gd name="connsiteY3" fmla="*/ 692287 h 865227"/>
                    <a:gd name="connsiteX4" fmla="*/ 33301 w 428765"/>
                    <a:gd name="connsiteY4" fmla="*/ 624980 h 865227"/>
                    <a:gd name="connsiteX5" fmla="*/ 42743 w 428765"/>
                    <a:gd name="connsiteY5" fmla="*/ 620761 h 865227"/>
                    <a:gd name="connsiteX6" fmla="*/ 133157 w 428765"/>
                    <a:gd name="connsiteY6" fmla="*/ 638039 h 865227"/>
                    <a:gd name="connsiteX7" fmla="*/ 157401 w 428765"/>
                    <a:gd name="connsiteY7" fmla="*/ 611451 h 865227"/>
                    <a:gd name="connsiteX8" fmla="*/ 165906 w 428765"/>
                    <a:gd name="connsiteY8" fmla="*/ 575621 h 865227"/>
                    <a:gd name="connsiteX9" fmla="*/ 174546 w 428765"/>
                    <a:gd name="connsiteY9" fmla="*/ 542134 h 865227"/>
                    <a:gd name="connsiteX10" fmla="*/ 179435 w 428765"/>
                    <a:gd name="connsiteY10" fmla="*/ 538317 h 865227"/>
                    <a:gd name="connsiteX11" fmla="*/ 205152 w 428765"/>
                    <a:gd name="connsiteY11" fmla="*/ 530548 h 865227"/>
                    <a:gd name="connsiteX12" fmla="*/ 247345 w 428765"/>
                    <a:gd name="connsiteY12" fmla="*/ 516082 h 865227"/>
                    <a:gd name="connsiteX13" fmla="*/ 257525 w 428765"/>
                    <a:gd name="connsiteY13" fmla="*/ 506371 h 865227"/>
                    <a:gd name="connsiteX14" fmla="*/ 251699 w 428765"/>
                    <a:gd name="connsiteY14" fmla="*/ 494343 h 865227"/>
                    <a:gd name="connsiteX15" fmla="*/ 249890 w 428765"/>
                    <a:gd name="connsiteY15" fmla="*/ 493981 h 865227"/>
                    <a:gd name="connsiteX16" fmla="*/ 209841 w 428765"/>
                    <a:gd name="connsiteY16" fmla="*/ 498267 h 865227"/>
                    <a:gd name="connsiteX17" fmla="*/ 137711 w 428765"/>
                    <a:gd name="connsiteY17" fmla="*/ 579706 h 865227"/>
                    <a:gd name="connsiteX18" fmla="*/ 125522 w 428765"/>
                    <a:gd name="connsiteY18" fmla="*/ 608170 h 865227"/>
                    <a:gd name="connsiteX19" fmla="*/ 94781 w 428765"/>
                    <a:gd name="connsiteY19" fmla="*/ 610379 h 865227"/>
                    <a:gd name="connsiteX20" fmla="*/ 12137 w 428765"/>
                    <a:gd name="connsiteY20" fmla="*/ 537312 h 865227"/>
                    <a:gd name="connsiteX21" fmla="*/ 20843 w 428765"/>
                    <a:gd name="connsiteY21" fmla="*/ 412408 h 865227"/>
                    <a:gd name="connsiteX22" fmla="*/ 124115 w 428765"/>
                    <a:gd name="connsiteY22" fmla="*/ 352535 h 865227"/>
                    <a:gd name="connsiteX23" fmla="*/ 134161 w 428765"/>
                    <a:gd name="connsiteY23" fmla="*/ 337017 h 865227"/>
                    <a:gd name="connsiteX24" fmla="*/ 132086 w 428765"/>
                    <a:gd name="connsiteY24" fmla="*/ 332309 h 865227"/>
                    <a:gd name="connsiteX25" fmla="*/ 129071 w 428765"/>
                    <a:gd name="connsiteY25" fmla="*/ 328023 h 865227"/>
                    <a:gd name="connsiteX26" fmla="*/ 111726 w 428765"/>
                    <a:gd name="connsiteY26" fmla="*/ 320656 h 865227"/>
                    <a:gd name="connsiteX27" fmla="*/ 51450 w 428765"/>
                    <a:gd name="connsiteY27" fmla="*/ 338738 h 865227"/>
                    <a:gd name="connsiteX28" fmla="*/ 33568 w 428765"/>
                    <a:gd name="connsiteY28" fmla="*/ 327420 h 865227"/>
                    <a:gd name="connsiteX29" fmla="*/ 51316 w 428765"/>
                    <a:gd name="connsiteY29" fmla="*/ 202985 h 865227"/>
                    <a:gd name="connsiteX30" fmla="*/ 213055 w 428765"/>
                    <a:gd name="connsiteY30" fmla="*/ 133802 h 865227"/>
                    <a:gd name="connsiteX31" fmla="*/ 245336 w 428765"/>
                    <a:gd name="connsiteY31" fmla="*/ 142509 h 865227"/>
                    <a:gd name="connsiteX32" fmla="*/ 255784 w 428765"/>
                    <a:gd name="connsiteY32" fmla="*/ 142643 h 865227"/>
                    <a:gd name="connsiteX33" fmla="*/ 260270 w 428765"/>
                    <a:gd name="connsiteY33" fmla="*/ 122142 h 865227"/>
                    <a:gd name="connsiteX34" fmla="*/ 257056 w 428765"/>
                    <a:gd name="connsiteY34" fmla="*/ 118599 h 865227"/>
                    <a:gd name="connsiteX35" fmla="*/ 208233 w 428765"/>
                    <a:gd name="connsiteY35" fmla="*/ 98374 h 865227"/>
                    <a:gd name="connsiteX36" fmla="*/ 203679 w 428765"/>
                    <a:gd name="connsiteY36" fmla="*/ 78416 h 865227"/>
                    <a:gd name="connsiteX37" fmla="*/ 296369 w 428765"/>
                    <a:gd name="connsiteY37" fmla="*/ 2536 h 865227"/>
                    <a:gd name="connsiteX38" fmla="*/ 412901 w 428765"/>
                    <a:gd name="connsiteY38" fmla="*/ 43590 h 865227"/>
                    <a:gd name="connsiteX39" fmla="*/ 425895 w 428765"/>
                    <a:gd name="connsiteY39" fmla="*/ 90873 h 865227"/>
                    <a:gd name="connsiteX40" fmla="*/ 422746 w 428765"/>
                    <a:gd name="connsiteY40" fmla="*/ 380998 h 865227"/>
                    <a:gd name="connsiteX41" fmla="*/ 414978 w 428765"/>
                    <a:gd name="connsiteY41" fmla="*/ 388432 h 865227"/>
                    <a:gd name="connsiteX42" fmla="*/ 299249 w 428765"/>
                    <a:gd name="connsiteY42" fmla="*/ 254018 h 865227"/>
                    <a:gd name="connsiteX43" fmla="*/ 287194 w 428765"/>
                    <a:gd name="connsiteY43" fmla="*/ 241414 h 865227"/>
                    <a:gd name="connsiteX44" fmla="*/ 286323 w 428765"/>
                    <a:gd name="connsiteY44" fmla="*/ 241427 h 865227"/>
                    <a:gd name="connsiteX45" fmla="*/ 285854 w 428765"/>
                    <a:gd name="connsiteY45" fmla="*/ 241494 h 865227"/>
                    <a:gd name="connsiteX46" fmla="*/ 272058 w 428765"/>
                    <a:gd name="connsiteY46" fmla="*/ 254822 h 865227"/>
                    <a:gd name="connsiteX47" fmla="*/ 293355 w 428765"/>
                    <a:gd name="connsiteY47" fmla="*/ 350057 h 865227"/>
                    <a:gd name="connsiteX48" fmla="*/ 384237 w 428765"/>
                    <a:gd name="connsiteY48" fmla="*/ 417833 h 865227"/>
                    <a:gd name="connsiteX49" fmla="*/ 419130 w 428765"/>
                    <a:gd name="connsiteY49" fmla="*/ 426473 h 865227"/>
                    <a:gd name="connsiteX50" fmla="*/ 423081 w 428765"/>
                    <a:gd name="connsiteY50" fmla="*/ 431563 h 865227"/>
                    <a:gd name="connsiteX51" fmla="*/ 427100 w 428765"/>
                    <a:gd name="connsiteY51" fmla="*/ 573009 h 865227"/>
                    <a:gd name="connsiteX52" fmla="*/ 428104 w 428765"/>
                    <a:gd name="connsiteY52" fmla="*/ 654113 h 865227"/>
                    <a:gd name="connsiteX53" fmla="*/ 425091 w 428765"/>
                    <a:gd name="connsiteY53" fmla="*/ 752830 h 865227"/>
                    <a:gd name="connsiteX54" fmla="*/ 422546 w 428765"/>
                    <a:gd name="connsiteY54" fmla="*/ 788728 h 865227"/>
                    <a:gd name="connsiteX55" fmla="*/ 338696 w 428765"/>
                    <a:gd name="connsiteY55" fmla="*/ 864340 h 865227"/>
                    <a:gd name="connsiteX56" fmla="*/ 239041 w 428765"/>
                    <a:gd name="connsiteY56" fmla="*/ 812503 h 865227"/>
                    <a:gd name="connsiteX57" fmla="*/ 235022 w 428765"/>
                    <a:gd name="connsiteY57" fmla="*/ 804600 h 865227"/>
                    <a:gd name="connsiteX58" fmla="*/ 267169 w 428765"/>
                    <a:gd name="connsiteY58" fmla="*/ 698382 h 865227"/>
                    <a:gd name="connsiteX59" fmla="*/ 292284 w 428765"/>
                    <a:gd name="connsiteY59" fmla="*/ 679562 h 865227"/>
                    <a:gd name="connsiteX60" fmla="*/ 291547 w 428765"/>
                    <a:gd name="connsiteY60" fmla="*/ 668693 h 865227"/>
                    <a:gd name="connsiteX61" fmla="*/ 287395 w 428765"/>
                    <a:gd name="connsiteY61" fmla="*/ 666838 h 865227"/>
                    <a:gd name="connsiteX62" fmla="*/ 283377 w 428765"/>
                    <a:gd name="connsiteY62" fmla="*/ 666369 h 865227"/>
                    <a:gd name="connsiteX63" fmla="*/ 256989 w 428765"/>
                    <a:gd name="connsiteY63" fmla="*/ 672999 h 865227"/>
                    <a:gd name="connsiteX64" fmla="*/ 201067 w 428765"/>
                    <a:gd name="connsiteY64" fmla="*/ 745999 h 865227"/>
                    <a:gd name="connsiteX65" fmla="*/ 182047 w 428765"/>
                    <a:gd name="connsiteY65" fmla="*/ 760264 h 865227"/>
                    <a:gd name="connsiteX66" fmla="*/ 180306 w 428765"/>
                    <a:gd name="connsiteY66" fmla="*/ 760600 h 865227"/>
                    <a:gd name="connsiteX67" fmla="*/ 40265 w 428765"/>
                    <a:gd name="connsiteY67" fmla="*/ 632614 h 865227"/>
                    <a:gd name="connsiteX68" fmla="*/ 178564 w 428765"/>
                    <a:gd name="connsiteY68" fmla="*/ 749482 h 865227"/>
                    <a:gd name="connsiteX69" fmla="*/ 190217 w 428765"/>
                    <a:gd name="connsiteY69" fmla="*/ 742316 h 865227"/>
                    <a:gd name="connsiteX70" fmla="*/ 258730 w 428765"/>
                    <a:gd name="connsiteY70" fmla="*/ 658198 h 865227"/>
                    <a:gd name="connsiteX71" fmla="*/ 303669 w 428765"/>
                    <a:gd name="connsiteY71" fmla="*/ 687197 h 865227"/>
                    <a:gd name="connsiteX72" fmla="*/ 295365 w 428765"/>
                    <a:gd name="connsiteY72" fmla="*/ 697109 h 865227"/>
                    <a:gd name="connsiteX73" fmla="*/ 269245 w 428765"/>
                    <a:gd name="connsiteY73" fmla="*/ 710772 h 865227"/>
                    <a:gd name="connsiteX74" fmla="*/ 268107 w 428765"/>
                    <a:gd name="connsiteY74" fmla="*/ 711508 h 865227"/>
                    <a:gd name="connsiteX75" fmla="*/ 270450 w 428765"/>
                    <a:gd name="connsiteY75" fmla="*/ 836010 h 865227"/>
                    <a:gd name="connsiteX76" fmla="*/ 409821 w 428765"/>
                    <a:gd name="connsiteY76" fmla="*/ 801185 h 865227"/>
                    <a:gd name="connsiteX77" fmla="*/ 417656 w 428765"/>
                    <a:gd name="connsiteY77" fmla="*/ 738766 h 865227"/>
                    <a:gd name="connsiteX78" fmla="*/ 417255 w 428765"/>
                    <a:gd name="connsiteY78" fmla="*/ 438930 h 865227"/>
                    <a:gd name="connsiteX79" fmla="*/ 409821 w 428765"/>
                    <a:gd name="connsiteY79" fmla="*/ 431161 h 865227"/>
                    <a:gd name="connsiteX80" fmla="*/ 260874 w 428765"/>
                    <a:gd name="connsiteY80" fmla="*/ 254889 h 865227"/>
                    <a:gd name="connsiteX81" fmla="*/ 307554 w 428765"/>
                    <a:gd name="connsiteY81" fmla="*/ 243704 h 865227"/>
                    <a:gd name="connsiteX82" fmla="*/ 309563 w 428765"/>
                    <a:gd name="connsiteY82" fmla="*/ 249263 h 865227"/>
                    <a:gd name="connsiteX83" fmla="*/ 314853 w 428765"/>
                    <a:gd name="connsiteY83" fmla="*/ 302172 h 865227"/>
                    <a:gd name="connsiteX84" fmla="*/ 408348 w 428765"/>
                    <a:gd name="connsiteY84" fmla="*/ 380998 h 865227"/>
                    <a:gd name="connsiteX85" fmla="*/ 416920 w 428765"/>
                    <a:gd name="connsiteY85" fmla="*/ 374435 h 865227"/>
                    <a:gd name="connsiteX86" fmla="*/ 416987 w 428765"/>
                    <a:gd name="connsiteY86" fmla="*/ 373430 h 865227"/>
                    <a:gd name="connsiteX87" fmla="*/ 417523 w 428765"/>
                    <a:gd name="connsiteY87" fmla="*/ 126034 h 865227"/>
                    <a:gd name="connsiteX88" fmla="*/ 383634 w 428765"/>
                    <a:gd name="connsiteY88" fmla="*/ 31334 h 865227"/>
                    <a:gd name="connsiteX89" fmla="*/ 297843 w 428765"/>
                    <a:gd name="connsiteY89" fmla="*/ 12783 h 865227"/>
                    <a:gd name="connsiteX90" fmla="*/ 213859 w 428765"/>
                    <a:gd name="connsiteY90" fmla="*/ 87122 h 865227"/>
                    <a:gd name="connsiteX91" fmla="*/ 217073 w 428765"/>
                    <a:gd name="connsiteY91" fmla="*/ 93397 h 865227"/>
                    <a:gd name="connsiteX92" fmla="*/ 217140 w 428765"/>
                    <a:gd name="connsiteY92" fmla="*/ 93418 h 865227"/>
                    <a:gd name="connsiteX93" fmla="*/ 254177 w 428765"/>
                    <a:gd name="connsiteY93" fmla="*/ 104736 h 865227"/>
                    <a:gd name="connsiteX94" fmla="*/ 271991 w 428765"/>
                    <a:gd name="connsiteY94" fmla="*/ 133333 h 865227"/>
                    <a:gd name="connsiteX95" fmla="*/ 271656 w 428765"/>
                    <a:gd name="connsiteY95" fmla="*/ 135677 h 865227"/>
                    <a:gd name="connsiteX96" fmla="*/ 245604 w 428765"/>
                    <a:gd name="connsiteY96" fmla="*/ 154584 h 865227"/>
                    <a:gd name="connsiteX97" fmla="*/ 245470 w 428765"/>
                    <a:gd name="connsiteY97" fmla="*/ 154564 h 865227"/>
                    <a:gd name="connsiteX98" fmla="*/ 179301 w 428765"/>
                    <a:gd name="connsiteY98" fmla="*/ 142375 h 865227"/>
                    <a:gd name="connsiteX99" fmla="*/ 42141 w 428765"/>
                    <a:gd name="connsiteY99" fmla="*/ 329028 h 865227"/>
                    <a:gd name="connsiteX100" fmla="*/ 46427 w 428765"/>
                    <a:gd name="connsiteY100" fmla="*/ 331298 h 865227"/>
                    <a:gd name="connsiteX101" fmla="*/ 46896 w 428765"/>
                    <a:gd name="connsiteY101" fmla="*/ 331104 h 865227"/>
                    <a:gd name="connsiteX102" fmla="*/ 132822 w 428765"/>
                    <a:gd name="connsiteY102" fmla="*/ 317642 h 865227"/>
                    <a:gd name="connsiteX103" fmla="*/ 130411 w 428765"/>
                    <a:gd name="connsiteY103" fmla="*/ 358964 h 865227"/>
                    <a:gd name="connsiteX104" fmla="*/ 88419 w 428765"/>
                    <a:gd name="connsiteY104" fmla="*/ 369948 h 865227"/>
                    <a:gd name="connsiteX105" fmla="*/ 11267 w 428765"/>
                    <a:gd name="connsiteY105" fmla="*/ 468398 h 865227"/>
                    <a:gd name="connsiteX106" fmla="*/ 26335 w 428765"/>
                    <a:gd name="connsiteY106" fmla="*/ 545282 h 865227"/>
                    <a:gd name="connsiteX107" fmla="*/ 114739 w 428765"/>
                    <a:gd name="connsiteY107" fmla="*/ 601338 h 865227"/>
                    <a:gd name="connsiteX108" fmla="*/ 121169 w 428765"/>
                    <a:gd name="connsiteY108" fmla="*/ 595512 h 865227"/>
                    <a:gd name="connsiteX109" fmla="*/ 220690 w 428765"/>
                    <a:gd name="connsiteY109" fmla="*/ 482596 h 865227"/>
                    <a:gd name="connsiteX110" fmla="*/ 252100 w 428765"/>
                    <a:gd name="connsiteY110" fmla="*/ 480051 h 865227"/>
                    <a:gd name="connsiteX111" fmla="*/ 266767 w 428765"/>
                    <a:gd name="connsiteY111" fmla="*/ 517555 h 865227"/>
                    <a:gd name="connsiteX112" fmla="*/ 223771 w 428765"/>
                    <a:gd name="connsiteY112" fmla="*/ 535839 h 865227"/>
                    <a:gd name="connsiteX113" fmla="*/ 179435 w 428765"/>
                    <a:gd name="connsiteY113" fmla="*/ 575152 h 865227"/>
                    <a:gd name="connsiteX114" fmla="*/ 168384 w 428765"/>
                    <a:gd name="connsiteY114" fmla="*/ 631409 h 865227"/>
                    <a:gd name="connsiteX115" fmla="*/ 153919 w 428765"/>
                    <a:gd name="connsiteY115" fmla="*/ 647281 h 865227"/>
                    <a:gd name="connsiteX116" fmla="*/ 42945 w 428765"/>
                    <a:gd name="connsiteY116" fmla="*/ 630605 h 865227"/>
                    <a:gd name="connsiteX117" fmla="*/ 40467 w 428765"/>
                    <a:gd name="connsiteY117" fmla="*/ 631228 h 865227"/>
                    <a:gd name="connsiteX118" fmla="*/ 40265 w 428765"/>
                    <a:gd name="connsiteY118" fmla="*/ 632614 h 86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28765" h="865227">
                      <a:moveTo>
                        <a:pt x="180306" y="760600"/>
                      </a:moveTo>
                      <a:lnTo>
                        <a:pt x="156330" y="759662"/>
                      </a:lnTo>
                      <a:cubicBezTo>
                        <a:pt x="155057" y="759615"/>
                        <a:pt x="153852" y="759414"/>
                        <a:pt x="152646" y="759059"/>
                      </a:cubicBezTo>
                      <a:cubicBezTo>
                        <a:pt x="118490" y="749147"/>
                        <a:pt x="70537" y="723630"/>
                        <a:pt x="51383" y="692287"/>
                      </a:cubicBezTo>
                      <a:cubicBezTo>
                        <a:pt x="42543" y="677955"/>
                        <a:pt x="25866" y="644335"/>
                        <a:pt x="33301" y="624980"/>
                      </a:cubicBezTo>
                      <a:cubicBezTo>
                        <a:pt x="34774" y="621229"/>
                        <a:pt x="38993" y="619347"/>
                        <a:pt x="42743" y="620761"/>
                      </a:cubicBezTo>
                      <a:cubicBezTo>
                        <a:pt x="70939" y="631295"/>
                        <a:pt x="101077" y="637055"/>
                        <a:pt x="133157" y="638039"/>
                      </a:cubicBezTo>
                      <a:cubicBezTo>
                        <a:pt x="148695" y="638488"/>
                        <a:pt x="156798" y="629621"/>
                        <a:pt x="157401" y="611451"/>
                      </a:cubicBezTo>
                      <a:cubicBezTo>
                        <a:pt x="157736" y="601720"/>
                        <a:pt x="160549" y="589772"/>
                        <a:pt x="165906" y="575621"/>
                      </a:cubicBezTo>
                      <a:cubicBezTo>
                        <a:pt x="170795" y="562628"/>
                        <a:pt x="171130" y="555395"/>
                        <a:pt x="174546" y="542134"/>
                      </a:cubicBezTo>
                      <a:cubicBezTo>
                        <a:pt x="175081" y="539884"/>
                        <a:pt x="177091" y="538310"/>
                        <a:pt x="179435" y="538317"/>
                      </a:cubicBezTo>
                      <a:cubicBezTo>
                        <a:pt x="187471" y="538317"/>
                        <a:pt x="196044" y="535725"/>
                        <a:pt x="205152" y="530548"/>
                      </a:cubicBezTo>
                      <a:cubicBezTo>
                        <a:pt x="219753" y="522244"/>
                        <a:pt x="232745" y="520435"/>
                        <a:pt x="247345" y="516082"/>
                      </a:cubicBezTo>
                      <a:cubicBezTo>
                        <a:pt x="252636" y="514522"/>
                        <a:pt x="255985" y="511280"/>
                        <a:pt x="257525" y="506371"/>
                      </a:cubicBezTo>
                      <a:cubicBezTo>
                        <a:pt x="259065" y="501241"/>
                        <a:pt x="256453" y="495856"/>
                        <a:pt x="251699" y="494343"/>
                      </a:cubicBezTo>
                      <a:cubicBezTo>
                        <a:pt x="251095" y="494155"/>
                        <a:pt x="250493" y="494035"/>
                        <a:pt x="249890" y="493981"/>
                      </a:cubicBezTo>
                      <a:cubicBezTo>
                        <a:pt x="233548" y="492642"/>
                        <a:pt x="226182" y="491436"/>
                        <a:pt x="209841" y="498267"/>
                      </a:cubicBezTo>
                      <a:cubicBezTo>
                        <a:pt x="171130" y="514388"/>
                        <a:pt x="147087" y="541532"/>
                        <a:pt x="137711" y="579706"/>
                      </a:cubicBezTo>
                      <a:cubicBezTo>
                        <a:pt x="133693" y="595914"/>
                        <a:pt x="129608" y="605404"/>
                        <a:pt x="125522" y="608170"/>
                      </a:cubicBezTo>
                      <a:cubicBezTo>
                        <a:pt x="117084" y="613842"/>
                        <a:pt x="106837" y="614579"/>
                        <a:pt x="94781" y="610379"/>
                      </a:cubicBezTo>
                      <a:cubicBezTo>
                        <a:pt x="61429" y="598726"/>
                        <a:pt x="26000" y="568857"/>
                        <a:pt x="12137" y="537312"/>
                      </a:cubicBezTo>
                      <a:cubicBezTo>
                        <a:pt x="-6548" y="494718"/>
                        <a:pt x="-3668" y="453081"/>
                        <a:pt x="20843" y="412408"/>
                      </a:cubicBezTo>
                      <a:cubicBezTo>
                        <a:pt x="42208" y="376980"/>
                        <a:pt x="82123" y="361509"/>
                        <a:pt x="124115" y="352535"/>
                      </a:cubicBezTo>
                      <a:cubicBezTo>
                        <a:pt x="131148" y="351015"/>
                        <a:pt x="135634" y="344070"/>
                        <a:pt x="134161" y="337017"/>
                      </a:cubicBezTo>
                      <a:cubicBezTo>
                        <a:pt x="133760" y="335330"/>
                        <a:pt x="133089" y="333729"/>
                        <a:pt x="132086" y="332309"/>
                      </a:cubicBezTo>
                      <a:lnTo>
                        <a:pt x="129071" y="328023"/>
                      </a:lnTo>
                      <a:cubicBezTo>
                        <a:pt x="125187" y="322444"/>
                        <a:pt x="118423" y="319584"/>
                        <a:pt x="111726" y="320656"/>
                      </a:cubicBezTo>
                      <a:cubicBezTo>
                        <a:pt x="87883" y="324360"/>
                        <a:pt x="67791" y="330387"/>
                        <a:pt x="51450" y="338738"/>
                      </a:cubicBezTo>
                      <a:cubicBezTo>
                        <a:pt x="43748" y="342623"/>
                        <a:pt x="37788" y="338852"/>
                        <a:pt x="33568" y="327420"/>
                      </a:cubicBezTo>
                      <a:cubicBezTo>
                        <a:pt x="17964" y="285495"/>
                        <a:pt x="24460" y="240356"/>
                        <a:pt x="51316" y="202985"/>
                      </a:cubicBezTo>
                      <a:cubicBezTo>
                        <a:pt x="88888" y="150793"/>
                        <a:pt x="142801" y="127728"/>
                        <a:pt x="213055" y="133802"/>
                      </a:cubicBezTo>
                      <a:cubicBezTo>
                        <a:pt x="221360" y="134519"/>
                        <a:pt x="232142" y="137419"/>
                        <a:pt x="245336" y="142509"/>
                      </a:cubicBezTo>
                      <a:cubicBezTo>
                        <a:pt x="249823" y="144250"/>
                        <a:pt x="253306" y="144297"/>
                        <a:pt x="255784" y="142643"/>
                      </a:cubicBezTo>
                      <a:cubicBezTo>
                        <a:pt x="262682" y="138122"/>
                        <a:pt x="264691" y="128947"/>
                        <a:pt x="260270" y="122142"/>
                      </a:cubicBezTo>
                      <a:cubicBezTo>
                        <a:pt x="259401" y="120789"/>
                        <a:pt x="258329" y="119591"/>
                        <a:pt x="257056" y="118599"/>
                      </a:cubicBezTo>
                      <a:cubicBezTo>
                        <a:pt x="242791" y="107482"/>
                        <a:pt x="220757" y="108687"/>
                        <a:pt x="208233" y="98374"/>
                      </a:cubicBezTo>
                      <a:cubicBezTo>
                        <a:pt x="202340" y="93572"/>
                        <a:pt x="200464" y="85348"/>
                        <a:pt x="203679" y="78416"/>
                      </a:cubicBezTo>
                      <a:cubicBezTo>
                        <a:pt x="222900" y="36940"/>
                        <a:pt x="253774" y="11644"/>
                        <a:pt x="296369" y="2536"/>
                      </a:cubicBezTo>
                      <a:cubicBezTo>
                        <a:pt x="338897" y="-6506"/>
                        <a:pt x="386715" y="8965"/>
                        <a:pt x="412901" y="43590"/>
                      </a:cubicBezTo>
                      <a:cubicBezTo>
                        <a:pt x="421541" y="54975"/>
                        <a:pt x="425828" y="70734"/>
                        <a:pt x="425895" y="90873"/>
                      </a:cubicBezTo>
                      <a:cubicBezTo>
                        <a:pt x="426095" y="192584"/>
                        <a:pt x="425091" y="289293"/>
                        <a:pt x="422746" y="380998"/>
                      </a:cubicBezTo>
                      <a:cubicBezTo>
                        <a:pt x="422613" y="385191"/>
                        <a:pt x="419197" y="388506"/>
                        <a:pt x="414978" y="388432"/>
                      </a:cubicBezTo>
                      <a:cubicBezTo>
                        <a:pt x="340236" y="387428"/>
                        <a:pt x="297307" y="324808"/>
                        <a:pt x="299249" y="254018"/>
                      </a:cubicBezTo>
                      <a:cubicBezTo>
                        <a:pt x="299383" y="247214"/>
                        <a:pt x="294025" y="241574"/>
                        <a:pt x="287194" y="241414"/>
                      </a:cubicBezTo>
                      <a:cubicBezTo>
                        <a:pt x="286926" y="241407"/>
                        <a:pt x="286591" y="241414"/>
                        <a:pt x="286323" y="241427"/>
                      </a:cubicBezTo>
                      <a:lnTo>
                        <a:pt x="285854" y="241494"/>
                      </a:lnTo>
                      <a:cubicBezTo>
                        <a:pt x="278555" y="241869"/>
                        <a:pt x="272594" y="247575"/>
                        <a:pt x="272058" y="254822"/>
                      </a:cubicBezTo>
                      <a:cubicBezTo>
                        <a:pt x="269178" y="289427"/>
                        <a:pt x="276277" y="321172"/>
                        <a:pt x="293355" y="350057"/>
                      </a:cubicBezTo>
                      <a:cubicBezTo>
                        <a:pt x="314786" y="386269"/>
                        <a:pt x="345058" y="408859"/>
                        <a:pt x="384237" y="417833"/>
                      </a:cubicBezTo>
                      <a:cubicBezTo>
                        <a:pt x="401583" y="421765"/>
                        <a:pt x="413170" y="424644"/>
                        <a:pt x="419130" y="426473"/>
                      </a:cubicBezTo>
                      <a:cubicBezTo>
                        <a:pt x="421407" y="427162"/>
                        <a:pt x="423014" y="429205"/>
                        <a:pt x="423081" y="431563"/>
                      </a:cubicBezTo>
                      <a:cubicBezTo>
                        <a:pt x="426028" y="506485"/>
                        <a:pt x="427368" y="553634"/>
                        <a:pt x="427100" y="573009"/>
                      </a:cubicBezTo>
                      <a:cubicBezTo>
                        <a:pt x="426497" y="612168"/>
                        <a:pt x="426832" y="639198"/>
                        <a:pt x="428104" y="654113"/>
                      </a:cubicBezTo>
                      <a:cubicBezTo>
                        <a:pt x="430985" y="688068"/>
                        <a:pt x="423417" y="718005"/>
                        <a:pt x="425091" y="752830"/>
                      </a:cubicBezTo>
                      <a:cubicBezTo>
                        <a:pt x="425626" y="763459"/>
                        <a:pt x="424756" y="775420"/>
                        <a:pt x="422546" y="788728"/>
                      </a:cubicBezTo>
                      <a:cubicBezTo>
                        <a:pt x="415648" y="829313"/>
                        <a:pt x="375397" y="859518"/>
                        <a:pt x="338696" y="864340"/>
                      </a:cubicBezTo>
                      <a:cubicBezTo>
                        <a:pt x="294427" y="870167"/>
                        <a:pt x="261879" y="846659"/>
                        <a:pt x="239041" y="812503"/>
                      </a:cubicBezTo>
                      <a:cubicBezTo>
                        <a:pt x="237366" y="810012"/>
                        <a:pt x="236026" y="807360"/>
                        <a:pt x="235022" y="804600"/>
                      </a:cubicBezTo>
                      <a:cubicBezTo>
                        <a:pt x="220891" y="765957"/>
                        <a:pt x="231003" y="721420"/>
                        <a:pt x="267169" y="698382"/>
                      </a:cubicBezTo>
                      <a:cubicBezTo>
                        <a:pt x="280832" y="689722"/>
                        <a:pt x="289203" y="683447"/>
                        <a:pt x="292284" y="679562"/>
                      </a:cubicBezTo>
                      <a:cubicBezTo>
                        <a:pt x="295097" y="676361"/>
                        <a:pt x="294762" y="671499"/>
                        <a:pt x="291547" y="668693"/>
                      </a:cubicBezTo>
                      <a:cubicBezTo>
                        <a:pt x="290408" y="667668"/>
                        <a:pt x="288935" y="667018"/>
                        <a:pt x="287395" y="666838"/>
                      </a:cubicBezTo>
                      <a:lnTo>
                        <a:pt x="283377" y="666369"/>
                      </a:lnTo>
                      <a:cubicBezTo>
                        <a:pt x="274067" y="665291"/>
                        <a:pt x="264691" y="667648"/>
                        <a:pt x="256989" y="672999"/>
                      </a:cubicBezTo>
                      <a:cubicBezTo>
                        <a:pt x="230535" y="691437"/>
                        <a:pt x="211849" y="715774"/>
                        <a:pt x="201067" y="745999"/>
                      </a:cubicBezTo>
                      <a:cubicBezTo>
                        <a:pt x="199058" y="751578"/>
                        <a:pt x="192695" y="756333"/>
                        <a:pt x="182047" y="760264"/>
                      </a:cubicBezTo>
                      <a:cubicBezTo>
                        <a:pt x="181444" y="760485"/>
                        <a:pt x="180908" y="760600"/>
                        <a:pt x="180306" y="760600"/>
                      </a:cubicBezTo>
                      <a:close/>
                      <a:moveTo>
                        <a:pt x="40265" y="632614"/>
                      </a:moveTo>
                      <a:cubicBezTo>
                        <a:pt x="56540" y="704630"/>
                        <a:pt x="102617" y="743588"/>
                        <a:pt x="178564" y="749482"/>
                      </a:cubicBezTo>
                      <a:cubicBezTo>
                        <a:pt x="183587" y="749884"/>
                        <a:pt x="188275" y="746990"/>
                        <a:pt x="190217" y="742316"/>
                      </a:cubicBezTo>
                      <a:cubicBezTo>
                        <a:pt x="205353" y="706217"/>
                        <a:pt x="223637" y="674807"/>
                        <a:pt x="258730" y="658198"/>
                      </a:cubicBezTo>
                      <a:cubicBezTo>
                        <a:pt x="282974" y="646679"/>
                        <a:pt x="315256" y="650965"/>
                        <a:pt x="303669" y="687197"/>
                      </a:cubicBezTo>
                      <a:cubicBezTo>
                        <a:pt x="302262" y="691450"/>
                        <a:pt x="299316" y="694999"/>
                        <a:pt x="295365" y="697109"/>
                      </a:cubicBezTo>
                      <a:lnTo>
                        <a:pt x="269245" y="710772"/>
                      </a:lnTo>
                      <a:cubicBezTo>
                        <a:pt x="268843" y="710993"/>
                        <a:pt x="268442" y="711240"/>
                        <a:pt x="268107" y="711508"/>
                      </a:cubicBezTo>
                      <a:cubicBezTo>
                        <a:pt x="229664" y="744660"/>
                        <a:pt x="232545" y="803261"/>
                        <a:pt x="270450" y="836010"/>
                      </a:cubicBezTo>
                      <a:cubicBezTo>
                        <a:pt x="318403" y="877333"/>
                        <a:pt x="384974" y="853959"/>
                        <a:pt x="409821" y="801185"/>
                      </a:cubicBezTo>
                      <a:cubicBezTo>
                        <a:pt x="414978" y="790201"/>
                        <a:pt x="417590" y="769393"/>
                        <a:pt x="417656" y="738766"/>
                      </a:cubicBezTo>
                      <a:cubicBezTo>
                        <a:pt x="417790" y="624732"/>
                        <a:pt x="417656" y="524789"/>
                        <a:pt x="417255" y="438930"/>
                      </a:cubicBezTo>
                      <a:cubicBezTo>
                        <a:pt x="417255" y="434777"/>
                        <a:pt x="413973" y="431375"/>
                        <a:pt x="409821" y="431161"/>
                      </a:cubicBezTo>
                      <a:cubicBezTo>
                        <a:pt x="315724" y="426138"/>
                        <a:pt x="255985" y="348115"/>
                        <a:pt x="260874" y="254889"/>
                      </a:cubicBezTo>
                      <a:cubicBezTo>
                        <a:pt x="262079" y="230980"/>
                        <a:pt x="293288" y="222273"/>
                        <a:pt x="307554" y="243704"/>
                      </a:cubicBezTo>
                      <a:cubicBezTo>
                        <a:pt x="308625" y="245378"/>
                        <a:pt x="309362" y="247280"/>
                        <a:pt x="309563" y="249263"/>
                      </a:cubicBezTo>
                      <a:cubicBezTo>
                        <a:pt x="311170" y="264064"/>
                        <a:pt x="310099" y="285562"/>
                        <a:pt x="314853" y="302172"/>
                      </a:cubicBezTo>
                      <a:cubicBezTo>
                        <a:pt x="328048" y="348162"/>
                        <a:pt x="359189" y="374435"/>
                        <a:pt x="408348" y="380998"/>
                      </a:cubicBezTo>
                      <a:cubicBezTo>
                        <a:pt x="412500" y="381554"/>
                        <a:pt x="416384" y="378614"/>
                        <a:pt x="416920" y="374435"/>
                      </a:cubicBezTo>
                      <a:cubicBezTo>
                        <a:pt x="416987" y="374100"/>
                        <a:pt x="416987" y="373765"/>
                        <a:pt x="416987" y="373430"/>
                      </a:cubicBezTo>
                      <a:cubicBezTo>
                        <a:pt x="417389" y="303779"/>
                        <a:pt x="417590" y="221315"/>
                        <a:pt x="417523" y="126034"/>
                      </a:cubicBezTo>
                      <a:cubicBezTo>
                        <a:pt x="417456" y="80760"/>
                        <a:pt x="419398" y="55846"/>
                        <a:pt x="383634" y="31334"/>
                      </a:cubicBezTo>
                      <a:cubicBezTo>
                        <a:pt x="357649" y="13566"/>
                        <a:pt x="329052" y="7378"/>
                        <a:pt x="297843" y="12783"/>
                      </a:cubicBezTo>
                      <a:cubicBezTo>
                        <a:pt x="255583" y="20103"/>
                        <a:pt x="227589" y="44883"/>
                        <a:pt x="213859" y="87122"/>
                      </a:cubicBezTo>
                      <a:cubicBezTo>
                        <a:pt x="213055" y="89768"/>
                        <a:pt x="214461" y="92580"/>
                        <a:pt x="217073" y="93397"/>
                      </a:cubicBezTo>
                      <a:cubicBezTo>
                        <a:pt x="217073" y="93404"/>
                        <a:pt x="217140" y="93411"/>
                        <a:pt x="217140" y="93418"/>
                      </a:cubicBezTo>
                      <a:lnTo>
                        <a:pt x="254177" y="104736"/>
                      </a:lnTo>
                      <a:cubicBezTo>
                        <a:pt x="266432" y="108453"/>
                        <a:pt x="274000" y="120669"/>
                        <a:pt x="271991" y="133333"/>
                      </a:cubicBezTo>
                      <a:lnTo>
                        <a:pt x="271656" y="135677"/>
                      </a:lnTo>
                      <a:cubicBezTo>
                        <a:pt x="269714" y="148067"/>
                        <a:pt x="258061" y="156533"/>
                        <a:pt x="245604" y="154584"/>
                      </a:cubicBezTo>
                      <a:cubicBezTo>
                        <a:pt x="245537" y="154577"/>
                        <a:pt x="245537" y="154571"/>
                        <a:pt x="245470" y="154564"/>
                      </a:cubicBezTo>
                      <a:cubicBezTo>
                        <a:pt x="223570" y="151014"/>
                        <a:pt x="202474" y="141035"/>
                        <a:pt x="179301" y="142375"/>
                      </a:cubicBezTo>
                      <a:cubicBezTo>
                        <a:pt x="87683" y="147866"/>
                        <a:pt x="12137" y="234998"/>
                        <a:pt x="42141" y="329028"/>
                      </a:cubicBezTo>
                      <a:cubicBezTo>
                        <a:pt x="42676" y="330829"/>
                        <a:pt x="44619" y="331847"/>
                        <a:pt x="46427" y="331298"/>
                      </a:cubicBezTo>
                      <a:cubicBezTo>
                        <a:pt x="46561" y="331244"/>
                        <a:pt x="46762" y="331177"/>
                        <a:pt x="46896" y="331104"/>
                      </a:cubicBezTo>
                      <a:cubicBezTo>
                        <a:pt x="67925" y="321259"/>
                        <a:pt x="112797" y="304181"/>
                        <a:pt x="132822" y="317642"/>
                      </a:cubicBezTo>
                      <a:cubicBezTo>
                        <a:pt x="147288" y="327420"/>
                        <a:pt x="148292" y="351129"/>
                        <a:pt x="130411" y="358964"/>
                      </a:cubicBezTo>
                      <a:cubicBezTo>
                        <a:pt x="116614" y="364992"/>
                        <a:pt x="99670" y="365260"/>
                        <a:pt x="88419" y="369948"/>
                      </a:cubicBezTo>
                      <a:cubicBezTo>
                        <a:pt x="43012" y="388881"/>
                        <a:pt x="17294" y="421698"/>
                        <a:pt x="11267" y="468398"/>
                      </a:cubicBezTo>
                      <a:cubicBezTo>
                        <a:pt x="7583" y="497109"/>
                        <a:pt x="12606" y="522733"/>
                        <a:pt x="26335" y="545282"/>
                      </a:cubicBezTo>
                      <a:cubicBezTo>
                        <a:pt x="43480" y="573344"/>
                        <a:pt x="79847" y="603616"/>
                        <a:pt x="114739" y="601338"/>
                      </a:cubicBezTo>
                      <a:cubicBezTo>
                        <a:pt x="118021" y="601131"/>
                        <a:pt x="120700" y="598706"/>
                        <a:pt x="121169" y="595512"/>
                      </a:cubicBezTo>
                      <a:cubicBezTo>
                        <a:pt x="130344" y="537560"/>
                        <a:pt x="163562" y="499922"/>
                        <a:pt x="220690" y="482596"/>
                      </a:cubicBezTo>
                      <a:cubicBezTo>
                        <a:pt x="231874" y="479200"/>
                        <a:pt x="242389" y="478357"/>
                        <a:pt x="252100" y="480051"/>
                      </a:cubicBezTo>
                      <a:cubicBezTo>
                        <a:pt x="269044" y="482931"/>
                        <a:pt x="275742" y="503759"/>
                        <a:pt x="266767" y="517555"/>
                      </a:cubicBezTo>
                      <a:cubicBezTo>
                        <a:pt x="259467" y="528673"/>
                        <a:pt x="238638" y="529946"/>
                        <a:pt x="223771" y="535839"/>
                      </a:cubicBezTo>
                      <a:cubicBezTo>
                        <a:pt x="203478" y="543963"/>
                        <a:pt x="188677" y="557070"/>
                        <a:pt x="179435" y="575152"/>
                      </a:cubicBezTo>
                      <a:cubicBezTo>
                        <a:pt x="170662" y="592498"/>
                        <a:pt x="171063" y="607701"/>
                        <a:pt x="168384" y="631409"/>
                      </a:cubicBezTo>
                      <a:cubicBezTo>
                        <a:pt x="167514" y="639272"/>
                        <a:pt x="161687" y="645694"/>
                        <a:pt x="153919" y="647281"/>
                      </a:cubicBezTo>
                      <a:cubicBezTo>
                        <a:pt x="114271" y="655271"/>
                        <a:pt x="77302" y="649713"/>
                        <a:pt x="42945" y="630605"/>
                      </a:cubicBezTo>
                      <a:cubicBezTo>
                        <a:pt x="42074" y="630090"/>
                        <a:pt x="41002" y="630371"/>
                        <a:pt x="40467" y="631228"/>
                      </a:cubicBezTo>
                      <a:cubicBezTo>
                        <a:pt x="40198" y="631644"/>
                        <a:pt x="40131" y="632146"/>
                        <a:pt x="40265" y="632614"/>
                      </a:cubicBezTo>
                      <a:close/>
                    </a:path>
                  </a:pathLst>
                </a:custGeom>
                <a:grpFill/>
                <a:ln w="6697" cap="flat">
                  <a:solidFill>
                    <a:schemeClr val="bg1"/>
                  </a:solidFill>
                  <a:prstDash val="solid"/>
                  <a:miter/>
                </a:ln>
              </p:spPr>
              <p:txBody>
                <a:bodyPr rtlCol="0" anchor="ctr"/>
                <a:lstStyle/>
                <a:p>
                  <a:pPr defTabSz="171446"/>
                  <a:endParaRPr lang="en-US">
                    <a:solidFill>
                      <a:prstClr val="black"/>
                    </a:solidFill>
                    <a:latin typeface="Calibri" panose="020F0502020204030204"/>
                  </a:endParaRPr>
                </a:p>
              </p:txBody>
            </p:sp>
            <p:sp>
              <p:nvSpPr>
                <p:cNvPr id="234" name="Free-form: Shape 579">
                  <a:extLst>
                    <a:ext uri="{FF2B5EF4-FFF2-40B4-BE49-F238E27FC236}">
                      <a16:creationId xmlns:a16="http://schemas.microsoft.com/office/drawing/2014/main" id="{E2CA1282-A113-9426-7CD7-C89CB1F4CE3C}"/>
                    </a:ext>
                  </a:extLst>
                </p:cNvPr>
                <p:cNvSpPr/>
                <p:nvPr/>
              </p:nvSpPr>
              <p:spPr>
                <a:xfrm>
                  <a:off x="10090658" y="3949370"/>
                  <a:ext cx="419361" cy="863156"/>
                </a:xfrm>
                <a:custGeom>
                  <a:avLst/>
                  <a:gdLst>
                    <a:gd name="connsiteX0" fmla="*/ 272836 w 419363"/>
                    <a:gd name="connsiteY0" fmla="*/ 714872 h 863154"/>
                    <a:gd name="connsiteX1" fmla="*/ 276386 w 419363"/>
                    <a:gd name="connsiteY1" fmla="*/ 716513 h 863154"/>
                    <a:gd name="connsiteX2" fmla="*/ 276520 w 419363"/>
                    <a:gd name="connsiteY2" fmla="*/ 717417 h 863154"/>
                    <a:gd name="connsiteX3" fmla="*/ 276520 w 419363"/>
                    <a:gd name="connsiteY3" fmla="*/ 738045 h 863154"/>
                    <a:gd name="connsiteX4" fmla="*/ 272769 w 419363"/>
                    <a:gd name="connsiteY4" fmla="*/ 752912 h 863154"/>
                    <a:gd name="connsiteX5" fmla="*/ 249530 w 419363"/>
                    <a:gd name="connsiteY5" fmla="*/ 796712 h 863154"/>
                    <a:gd name="connsiteX6" fmla="*/ 249062 w 419363"/>
                    <a:gd name="connsiteY6" fmla="*/ 797382 h 863154"/>
                    <a:gd name="connsiteX7" fmla="*/ 143580 w 419363"/>
                    <a:gd name="connsiteY7" fmla="*/ 862279 h 863154"/>
                    <a:gd name="connsiteX8" fmla="*/ 27985 w 419363"/>
                    <a:gd name="connsiteY8" fmla="*/ 826382 h 863154"/>
                    <a:gd name="connsiteX9" fmla="*/ 1263 w 419363"/>
                    <a:gd name="connsiteY9" fmla="*/ 719158 h 863154"/>
                    <a:gd name="connsiteX10" fmla="*/ 1664 w 419363"/>
                    <a:gd name="connsiteY10" fmla="*/ 648167 h 863154"/>
                    <a:gd name="connsiteX11" fmla="*/ 8764 w 419363"/>
                    <a:gd name="connsiteY11" fmla="*/ 642033 h 863154"/>
                    <a:gd name="connsiteX12" fmla="*/ 9165 w 419363"/>
                    <a:gd name="connsiteY12" fmla="*/ 642073 h 863154"/>
                    <a:gd name="connsiteX13" fmla="*/ 194144 w 419363"/>
                    <a:gd name="connsiteY13" fmla="*/ 531501 h 863154"/>
                    <a:gd name="connsiteX14" fmla="*/ 194747 w 419363"/>
                    <a:gd name="connsiteY14" fmla="*/ 528621 h 863154"/>
                    <a:gd name="connsiteX15" fmla="*/ 197626 w 419363"/>
                    <a:gd name="connsiteY15" fmla="*/ 477320 h 863154"/>
                    <a:gd name="connsiteX16" fmla="*/ 185639 w 419363"/>
                    <a:gd name="connsiteY16" fmla="*/ 463798 h 863154"/>
                    <a:gd name="connsiteX17" fmla="*/ 185505 w 419363"/>
                    <a:gd name="connsiteY17" fmla="*/ 463792 h 863154"/>
                    <a:gd name="connsiteX18" fmla="*/ 184500 w 419363"/>
                    <a:gd name="connsiteY18" fmla="*/ 463792 h 863154"/>
                    <a:gd name="connsiteX19" fmla="*/ 171105 w 419363"/>
                    <a:gd name="connsiteY19" fmla="*/ 475605 h 863154"/>
                    <a:gd name="connsiteX20" fmla="*/ 171105 w 419363"/>
                    <a:gd name="connsiteY20" fmla="*/ 475712 h 863154"/>
                    <a:gd name="connsiteX21" fmla="*/ 165279 w 419363"/>
                    <a:gd name="connsiteY21" fmla="*/ 526210 h 863154"/>
                    <a:gd name="connsiteX22" fmla="*/ 88059 w 419363"/>
                    <a:gd name="connsiteY22" fmla="*/ 608787 h 863154"/>
                    <a:gd name="connsiteX23" fmla="*/ 81027 w 419363"/>
                    <a:gd name="connsiteY23" fmla="*/ 610528 h 863154"/>
                    <a:gd name="connsiteX24" fmla="*/ 17537 w 419363"/>
                    <a:gd name="connsiteY24" fmla="*/ 609189 h 863154"/>
                    <a:gd name="connsiteX25" fmla="*/ 4343 w 419363"/>
                    <a:gd name="connsiteY25" fmla="*/ 593049 h 863154"/>
                    <a:gd name="connsiteX26" fmla="*/ 2736 w 419363"/>
                    <a:gd name="connsiteY26" fmla="*/ 44342 h 863154"/>
                    <a:gd name="connsiteX27" fmla="*/ 3004 w 419363"/>
                    <a:gd name="connsiteY27" fmla="*/ 42802 h 863154"/>
                    <a:gd name="connsiteX28" fmla="*/ 87925 w 419363"/>
                    <a:gd name="connsiteY28" fmla="*/ 1278 h 863154"/>
                    <a:gd name="connsiteX29" fmla="*/ 157979 w 419363"/>
                    <a:gd name="connsiteY29" fmla="*/ 9114 h 863154"/>
                    <a:gd name="connsiteX30" fmla="*/ 298622 w 419363"/>
                    <a:gd name="connsiteY30" fmla="*/ 175943 h 863154"/>
                    <a:gd name="connsiteX31" fmla="*/ 301769 w 419363"/>
                    <a:gd name="connsiteY31" fmla="*/ 223962 h 863154"/>
                    <a:gd name="connsiteX32" fmla="*/ 262925 w 419363"/>
                    <a:gd name="connsiteY32" fmla="*/ 261199 h 863154"/>
                    <a:gd name="connsiteX33" fmla="*/ 175392 w 419363"/>
                    <a:gd name="connsiteY33" fmla="*/ 232870 h 863154"/>
                    <a:gd name="connsiteX34" fmla="*/ 159586 w 419363"/>
                    <a:gd name="connsiteY34" fmla="*/ 242393 h 863154"/>
                    <a:gd name="connsiteX35" fmla="*/ 159184 w 419363"/>
                    <a:gd name="connsiteY35" fmla="*/ 245260 h 863154"/>
                    <a:gd name="connsiteX36" fmla="*/ 159117 w 419363"/>
                    <a:gd name="connsiteY36" fmla="*/ 245796 h 863154"/>
                    <a:gd name="connsiteX37" fmla="*/ 173181 w 419363"/>
                    <a:gd name="connsiteY37" fmla="*/ 265820 h 863154"/>
                    <a:gd name="connsiteX38" fmla="*/ 301167 w 419363"/>
                    <a:gd name="connsiteY38" fmla="*/ 304530 h 863154"/>
                    <a:gd name="connsiteX39" fmla="*/ 326347 w 419363"/>
                    <a:gd name="connsiteY39" fmla="*/ 321073 h 863154"/>
                    <a:gd name="connsiteX40" fmla="*/ 391646 w 419363"/>
                    <a:gd name="connsiteY40" fmla="*/ 385969 h 863154"/>
                    <a:gd name="connsiteX41" fmla="*/ 419239 w 419363"/>
                    <a:gd name="connsiteY41" fmla="*/ 472833 h 863154"/>
                    <a:gd name="connsiteX42" fmla="*/ 403835 w 419363"/>
                    <a:gd name="connsiteY42" fmla="*/ 564251 h 863154"/>
                    <a:gd name="connsiteX43" fmla="*/ 304581 w 419363"/>
                    <a:gd name="connsiteY43" fmla="*/ 670938 h 863154"/>
                    <a:gd name="connsiteX44" fmla="*/ 304046 w 419363"/>
                    <a:gd name="connsiteY44" fmla="*/ 671139 h 863154"/>
                    <a:gd name="connsiteX45" fmla="*/ 263594 w 419363"/>
                    <a:gd name="connsiteY45" fmla="*/ 685002 h 863154"/>
                    <a:gd name="connsiteX46" fmla="*/ 261920 w 419363"/>
                    <a:gd name="connsiteY46" fmla="*/ 685471 h 863154"/>
                    <a:gd name="connsiteX47" fmla="*/ 218254 w 419363"/>
                    <a:gd name="connsiteY47" fmla="*/ 697057 h 863154"/>
                    <a:gd name="connsiteX48" fmla="*/ 214571 w 419363"/>
                    <a:gd name="connsiteY48" fmla="*/ 702482 h 863154"/>
                    <a:gd name="connsiteX49" fmla="*/ 272836 w 419363"/>
                    <a:gd name="connsiteY49" fmla="*/ 714872 h 863154"/>
                    <a:gd name="connsiteX50" fmla="*/ 10639 w 419363"/>
                    <a:gd name="connsiteY50" fmla="*/ 656472 h 863154"/>
                    <a:gd name="connsiteX51" fmla="*/ 10103 w 419363"/>
                    <a:gd name="connsiteY51" fmla="*/ 740254 h 863154"/>
                    <a:gd name="connsiteX52" fmla="*/ 22292 w 419363"/>
                    <a:gd name="connsiteY52" fmla="*/ 805888 h 863154"/>
                    <a:gd name="connsiteX53" fmla="*/ 185035 w 419363"/>
                    <a:gd name="connsiteY53" fmla="*/ 837700 h 863154"/>
                    <a:gd name="connsiteX54" fmla="*/ 263394 w 419363"/>
                    <a:gd name="connsiteY54" fmla="*/ 733222 h 863154"/>
                    <a:gd name="connsiteX55" fmla="*/ 260916 w 419363"/>
                    <a:gd name="connsiteY55" fmla="*/ 729485 h 863154"/>
                    <a:gd name="connsiteX56" fmla="*/ 259643 w 419363"/>
                    <a:gd name="connsiteY56" fmla="*/ 729472 h 863154"/>
                    <a:gd name="connsiteX57" fmla="*/ 215240 w 419363"/>
                    <a:gd name="connsiteY57" fmla="*/ 738178 h 863154"/>
                    <a:gd name="connsiteX58" fmla="*/ 187446 w 419363"/>
                    <a:gd name="connsiteY58" fmla="*/ 719493 h 863154"/>
                    <a:gd name="connsiteX59" fmla="*/ 187112 w 419363"/>
                    <a:gd name="connsiteY59" fmla="*/ 717752 h 863154"/>
                    <a:gd name="connsiteX60" fmla="*/ 205462 w 419363"/>
                    <a:gd name="connsiteY60" fmla="*/ 689221 h 863154"/>
                    <a:gd name="connsiteX61" fmla="*/ 288709 w 419363"/>
                    <a:gd name="connsiteY61" fmla="*/ 665446 h 863154"/>
                    <a:gd name="connsiteX62" fmla="*/ 409528 w 419363"/>
                    <a:gd name="connsiteY62" fmla="*/ 489241 h 863154"/>
                    <a:gd name="connsiteX63" fmla="*/ 265805 w 419363"/>
                    <a:gd name="connsiteY63" fmla="*/ 305736 h 863154"/>
                    <a:gd name="connsiteX64" fmla="*/ 166149 w 419363"/>
                    <a:gd name="connsiteY64" fmla="*/ 272852 h 863154"/>
                    <a:gd name="connsiteX65" fmla="*/ 150143 w 419363"/>
                    <a:gd name="connsiteY65" fmla="*/ 242333 h 863154"/>
                    <a:gd name="connsiteX66" fmla="*/ 150210 w 419363"/>
                    <a:gd name="connsiteY66" fmla="*/ 242045 h 863154"/>
                    <a:gd name="connsiteX67" fmla="*/ 150544 w 419363"/>
                    <a:gd name="connsiteY67" fmla="*/ 240706 h 863154"/>
                    <a:gd name="connsiteX68" fmla="*/ 181285 w 419363"/>
                    <a:gd name="connsiteY68" fmla="*/ 224337 h 863154"/>
                    <a:gd name="connsiteX69" fmla="*/ 181821 w 419363"/>
                    <a:gd name="connsiteY69" fmla="*/ 224498 h 863154"/>
                    <a:gd name="connsiteX70" fmla="*/ 276654 w 419363"/>
                    <a:gd name="connsiteY70" fmla="*/ 255774 h 863154"/>
                    <a:gd name="connsiteX71" fmla="*/ 287303 w 419363"/>
                    <a:gd name="connsiteY71" fmla="*/ 250430 h 863154"/>
                    <a:gd name="connsiteX72" fmla="*/ 287370 w 419363"/>
                    <a:gd name="connsiteY72" fmla="*/ 250283 h 863154"/>
                    <a:gd name="connsiteX73" fmla="*/ 291455 w 419363"/>
                    <a:gd name="connsiteY73" fmla="*/ 214251 h 863154"/>
                    <a:gd name="connsiteX74" fmla="*/ 195483 w 419363"/>
                    <a:gd name="connsiteY74" fmla="*/ 39788 h 863154"/>
                    <a:gd name="connsiteX75" fmla="*/ 34548 w 419363"/>
                    <a:gd name="connsiteY75" fmla="*/ 25657 h 863154"/>
                    <a:gd name="connsiteX76" fmla="*/ 10706 w 419363"/>
                    <a:gd name="connsiteY76" fmla="*/ 55995 h 863154"/>
                    <a:gd name="connsiteX77" fmla="*/ 10371 w 419363"/>
                    <a:gd name="connsiteY77" fmla="*/ 589164 h 863154"/>
                    <a:gd name="connsiteX78" fmla="*/ 18944 w 419363"/>
                    <a:gd name="connsiteY78" fmla="*/ 600215 h 863154"/>
                    <a:gd name="connsiteX79" fmla="*/ 157510 w 419363"/>
                    <a:gd name="connsiteY79" fmla="*/ 507592 h 863154"/>
                    <a:gd name="connsiteX80" fmla="*/ 160791 w 419363"/>
                    <a:gd name="connsiteY80" fmla="*/ 474038 h 863154"/>
                    <a:gd name="connsiteX81" fmla="*/ 187446 w 419363"/>
                    <a:gd name="connsiteY81" fmla="*/ 454147 h 863154"/>
                    <a:gd name="connsiteX82" fmla="*/ 188451 w 419363"/>
                    <a:gd name="connsiteY82" fmla="*/ 454282 h 863154"/>
                    <a:gd name="connsiteX83" fmla="*/ 210820 w 419363"/>
                    <a:gd name="connsiteY83" fmla="*/ 480334 h 863154"/>
                    <a:gd name="connsiteX84" fmla="*/ 172177 w 419363"/>
                    <a:gd name="connsiteY84" fmla="*/ 596464 h 863154"/>
                    <a:gd name="connsiteX85" fmla="*/ 15193 w 419363"/>
                    <a:gd name="connsiteY85" fmla="*/ 652520 h 863154"/>
                    <a:gd name="connsiteX86" fmla="*/ 10706 w 419363"/>
                    <a:gd name="connsiteY86" fmla="*/ 655970 h 863154"/>
                    <a:gd name="connsiteX87" fmla="*/ 10639 w 419363"/>
                    <a:gd name="connsiteY87" fmla="*/ 656472 h 863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19363" h="863154">
                      <a:moveTo>
                        <a:pt x="272836" y="714872"/>
                      </a:moveTo>
                      <a:cubicBezTo>
                        <a:pt x="274243" y="714356"/>
                        <a:pt x="275851" y="715086"/>
                        <a:pt x="276386" y="716513"/>
                      </a:cubicBezTo>
                      <a:cubicBezTo>
                        <a:pt x="276453" y="716808"/>
                        <a:pt x="276520" y="717109"/>
                        <a:pt x="276520" y="717417"/>
                      </a:cubicBezTo>
                      <a:lnTo>
                        <a:pt x="276520" y="738045"/>
                      </a:lnTo>
                      <a:cubicBezTo>
                        <a:pt x="276520" y="743235"/>
                        <a:pt x="275248" y="748338"/>
                        <a:pt x="272769" y="752912"/>
                      </a:cubicBezTo>
                      <a:lnTo>
                        <a:pt x="249530" y="796712"/>
                      </a:lnTo>
                      <a:cubicBezTo>
                        <a:pt x="249396" y="796934"/>
                        <a:pt x="249263" y="797161"/>
                        <a:pt x="249062" y="797382"/>
                      </a:cubicBezTo>
                      <a:cubicBezTo>
                        <a:pt x="225019" y="827118"/>
                        <a:pt x="183161" y="859399"/>
                        <a:pt x="143580" y="862279"/>
                      </a:cubicBezTo>
                      <a:cubicBezTo>
                        <a:pt x="97971" y="865628"/>
                        <a:pt x="62275" y="860538"/>
                        <a:pt x="27985" y="826382"/>
                      </a:cubicBezTo>
                      <a:cubicBezTo>
                        <a:pt x="-5770" y="792895"/>
                        <a:pt x="5415" y="760949"/>
                        <a:pt x="1263" y="719158"/>
                      </a:cubicBezTo>
                      <a:cubicBezTo>
                        <a:pt x="-546" y="700627"/>
                        <a:pt x="-412" y="676966"/>
                        <a:pt x="1664" y="648167"/>
                      </a:cubicBezTo>
                      <a:cubicBezTo>
                        <a:pt x="1932" y="644517"/>
                        <a:pt x="5080" y="641765"/>
                        <a:pt x="8764" y="642033"/>
                      </a:cubicBezTo>
                      <a:cubicBezTo>
                        <a:pt x="8898" y="642039"/>
                        <a:pt x="9032" y="642053"/>
                        <a:pt x="9165" y="642073"/>
                      </a:cubicBezTo>
                      <a:cubicBezTo>
                        <a:pt x="101655" y="654308"/>
                        <a:pt x="163269" y="617447"/>
                        <a:pt x="194144" y="531501"/>
                      </a:cubicBezTo>
                      <a:cubicBezTo>
                        <a:pt x="194479" y="530570"/>
                        <a:pt x="194680" y="529599"/>
                        <a:pt x="194747" y="528621"/>
                      </a:cubicBezTo>
                      <a:lnTo>
                        <a:pt x="197626" y="477320"/>
                      </a:lnTo>
                      <a:cubicBezTo>
                        <a:pt x="198028" y="470268"/>
                        <a:pt x="192670" y="464213"/>
                        <a:pt x="185639" y="463798"/>
                      </a:cubicBezTo>
                      <a:cubicBezTo>
                        <a:pt x="185572" y="463798"/>
                        <a:pt x="185572" y="463792"/>
                        <a:pt x="185505" y="463792"/>
                      </a:cubicBezTo>
                      <a:lnTo>
                        <a:pt x="184500" y="463792"/>
                      </a:lnTo>
                      <a:cubicBezTo>
                        <a:pt x="177534" y="463336"/>
                        <a:pt x="171574" y="468627"/>
                        <a:pt x="171105" y="475605"/>
                      </a:cubicBezTo>
                      <a:cubicBezTo>
                        <a:pt x="171105" y="475639"/>
                        <a:pt x="171105" y="475672"/>
                        <a:pt x="171105" y="475712"/>
                      </a:cubicBezTo>
                      <a:cubicBezTo>
                        <a:pt x="170101" y="494934"/>
                        <a:pt x="171373" y="507926"/>
                        <a:pt x="165279" y="526210"/>
                      </a:cubicBezTo>
                      <a:cubicBezTo>
                        <a:pt x="152018" y="566079"/>
                        <a:pt x="126300" y="593605"/>
                        <a:pt x="88059" y="608787"/>
                      </a:cubicBezTo>
                      <a:cubicBezTo>
                        <a:pt x="85782" y="609678"/>
                        <a:pt x="83438" y="610261"/>
                        <a:pt x="81027" y="610528"/>
                      </a:cubicBezTo>
                      <a:cubicBezTo>
                        <a:pt x="57520" y="613475"/>
                        <a:pt x="36356" y="613026"/>
                        <a:pt x="17537" y="609189"/>
                      </a:cubicBezTo>
                      <a:cubicBezTo>
                        <a:pt x="9902" y="607635"/>
                        <a:pt x="4343" y="600891"/>
                        <a:pt x="4343" y="593049"/>
                      </a:cubicBezTo>
                      <a:lnTo>
                        <a:pt x="2736" y="44342"/>
                      </a:lnTo>
                      <a:cubicBezTo>
                        <a:pt x="2736" y="43813"/>
                        <a:pt x="2803" y="43290"/>
                        <a:pt x="3004" y="42802"/>
                      </a:cubicBezTo>
                      <a:cubicBezTo>
                        <a:pt x="14255" y="16481"/>
                        <a:pt x="60667" y="4828"/>
                        <a:pt x="87925" y="1278"/>
                      </a:cubicBezTo>
                      <a:cubicBezTo>
                        <a:pt x="111701" y="-1850"/>
                        <a:pt x="135007" y="763"/>
                        <a:pt x="157979" y="9114"/>
                      </a:cubicBezTo>
                      <a:cubicBezTo>
                        <a:pt x="233256" y="36573"/>
                        <a:pt x="280137" y="92180"/>
                        <a:pt x="298622" y="175943"/>
                      </a:cubicBezTo>
                      <a:cubicBezTo>
                        <a:pt x="299492" y="179694"/>
                        <a:pt x="300496" y="195700"/>
                        <a:pt x="301769" y="223962"/>
                      </a:cubicBezTo>
                      <a:cubicBezTo>
                        <a:pt x="302974" y="251823"/>
                        <a:pt x="294402" y="273522"/>
                        <a:pt x="262925" y="261199"/>
                      </a:cubicBezTo>
                      <a:cubicBezTo>
                        <a:pt x="232318" y="249191"/>
                        <a:pt x="203118" y="239748"/>
                        <a:pt x="175392" y="232870"/>
                      </a:cubicBezTo>
                      <a:cubicBezTo>
                        <a:pt x="168359" y="231129"/>
                        <a:pt x="161328" y="235395"/>
                        <a:pt x="159586" y="242393"/>
                      </a:cubicBezTo>
                      <a:cubicBezTo>
                        <a:pt x="159318" y="243331"/>
                        <a:pt x="159184" y="244295"/>
                        <a:pt x="159184" y="245260"/>
                      </a:cubicBezTo>
                      <a:lnTo>
                        <a:pt x="159117" y="245796"/>
                      </a:lnTo>
                      <a:cubicBezTo>
                        <a:pt x="158916" y="254830"/>
                        <a:pt x="164609" y="262947"/>
                        <a:pt x="173181" y="265820"/>
                      </a:cubicBezTo>
                      <a:cubicBezTo>
                        <a:pt x="205261" y="276670"/>
                        <a:pt x="247923" y="289576"/>
                        <a:pt x="301167" y="304530"/>
                      </a:cubicBezTo>
                      <a:cubicBezTo>
                        <a:pt x="311681" y="307477"/>
                        <a:pt x="318445" y="315983"/>
                        <a:pt x="326347" y="321073"/>
                      </a:cubicBezTo>
                      <a:cubicBezTo>
                        <a:pt x="352534" y="337950"/>
                        <a:pt x="374300" y="359582"/>
                        <a:pt x="391646" y="385969"/>
                      </a:cubicBezTo>
                      <a:cubicBezTo>
                        <a:pt x="408992" y="412403"/>
                        <a:pt x="418168" y="441355"/>
                        <a:pt x="419239" y="472833"/>
                      </a:cubicBezTo>
                      <a:cubicBezTo>
                        <a:pt x="420243" y="503687"/>
                        <a:pt x="415153" y="534159"/>
                        <a:pt x="403835" y="564251"/>
                      </a:cubicBezTo>
                      <a:cubicBezTo>
                        <a:pt x="387829" y="606778"/>
                        <a:pt x="340747" y="651918"/>
                        <a:pt x="304581" y="670938"/>
                      </a:cubicBezTo>
                      <a:cubicBezTo>
                        <a:pt x="304381" y="671025"/>
                        <a:pt x="304247" y="671092"/>
                        <a:pt x="304046" y="671139"/>
                      </a:cubicBezTo>
                      <a:lnTo>
                        <a:pt x="263594" y="685002"/>
                      </a:lnTo>
                      <a:cubicBezTo>
                        <a:pt x="263059" y="685183"/>
                        <a:pt x="262523" y="685337"/>
                        <a:pt x="261920" y="685471"/>
                      </a:cubicBezTo>
                      <a:lnTo>
                        <a:pt x="218254" y="697057"/>
                      </a:lnTo>
                      <a:cubicBezTo>
                        <a:pt x="215843" y="697680"/>
                        <a:pt x="214235" y="700004"/>
                        <a:pt x="214571" y="702482"/>
                      </a:cubicBezTo>
                      <a:cubicBezTo>
                        <a:pt x="217852" y="729003"/>
                        <a:pt x="255558" y="721770"/>
                        <a:pt x="272836" y="714872"/>
                      </a:cubicBezTo>
                      <a:close/>
                      <a:moveTo>
                        <a:pt x="10639" y="656472"/>
                      </a:moveTo>
                      <a:cubicBezTo>
                        <a:pt x="10371" y="675043"/>
                        <a:pt x="10170" y="702971"/>
                        <a:pt x="10103" y="740254"/>
                      </a:cubicBezTo>
                      <a:cubicBezTo>
                        <a:pt x="10036" y="770928"/>
                        <a:pt x="14121" y="792808"/>
                        <a:pt x="22292" y="805888"/>
                      </a:cubicBezTo>
                      <a:cubicBezTo>
                        <a:pt x="56314" y="860403"/>
                        <a:pt x="134471" y="864422"/>
                        <a:pt x="185035" y="837700"/>
                      </a:cubicBezTo>
                      <a:cubicBezTo>
                        <a:pt x="227764" y="815150"/>
                        <a:pt x="253883" y="780324"/>
                        <a:pt x="263394" y="733222"/>
                      </a:cubicBezTo>
                      <a:cubicBezTo>
                        <a:pt x="263795" y="731522"/>
                        <a:pt x="262657" y="729847"/>
                        <a:pt x="260916" y="729485"/>
                      </a:cubicBezTo>
                      <a:cubicBezTo>
                        <a:pt x="260514" y="729398"/>
                        <a:pt x="260045" y="729391"/>
                        <a:pt x="259643" y="729472"/>
                      </a:cubicBezTo>
                      <a:lnTo>
                        <a:pt x="215240" y="738178"/>
                      </a:lnTo>
                      <a:cubicBezTo>
                        <a:pt x="202382" y="740677"/>
                        <a:pt x="189991" y="732318"/>
                        <a:pt x="187446" y="719493"/>
                      </a:cubicBezTo>
                      <a:lnTo>
                        <a:pt x="187112" y="717752"/>
                      </a:lnTo>
                      <a:cubicBezTo>
                        <a:pt x="184567" y="704880"/>
                        <a:pt x="192670" y="692289"/>
                        <a:pt x="205462" y="689221"/>
                      </a:cubicBezTo>
                      <a:cubicBezTo>
                        <a:pt x="248325" y="678908"/>
                        <a:pt x="276052" y="670985"/>
                        <a:pt x="288709" y="665446"/>
                      </a:cubicBezTo>
                      <a:cubicBezTo>
                        <a:pt x="360638" y="633969"/>
                        <a:pt x="407921" y="569943"/>
                        <a:pt x="409528" y="489241"/>
                      </a:cubicBezTo>
                      <a:cubicBezTo>
                        <a:pt x="411269" y="399565"/>
                        <a:pt x="348583" y="331788"/>
                        <a:pt x="265805" y="305736"/>
                      </a:cubicBezTo>
                      <a:cubicBezTo>
                        <a:pt x="236538" y="296494"/>
                        <a:pt x="203319" y="285530"/>
                        <a:pt x="166149" y="272852"/>
                      </a:cubicBezTo>
                      <a:cubicBezTo>
                        <a:pt x="153290" y="268847"/>
                        <a:pt x="146125" y="255185"/>
                        <a:pt x="150143" y="242333"/>
                      </a:cubicBezTo>
                      <a:cubicBezTo>
                        <a:pt x="150143" y="242232"/>
                        <a:pt x="150210" y="242139"/>
                        <a:pt x="150210" y="242045"/>
                      </a:cubicBezTo>
                      <a:lnTo>
                        <a:pt x="150544" y="240706"/>
                      </a:lnTo>
                      <a:cubicBezTo>
                        <a:pt x="154496" y="227686"/>
                        <a:pt x="168292" y="220359"/>
                        <a:pt x="181285" y="224337"/>
                      </a:cubicBezTo>
                      <a:cubicBezTo>
                        <a:pt x="181486" y="224391"/>
                        <a:pt x="181620" y="224444"/>
                        <a:pt x="181821" y="224498"/>
                      </a:cubicBezTo>
                      <a:lnTo>
                        <a:pt x="276654" y="255774"/>
                      </a:lnTo>
                      <a:cubicBezTo>
                        <a:pt x="281075" y="257241"/>
                        <a:pt x="285830" y="254850"/>
                        <a:pt x="287303" y="250430"/>
                      </a:cubicBezTo>
                      <a:cubicBezTo>
                        <a:pt x="287370" y="250376"/>
                        <a:pt x="287370" y="250330"/>
                        <a:pt x="287370" y="250283"/>
                      </a:cubicBezTo>
                      <a:cubicBezTo>
                        <a:pt x="290718" y="239480"/>
                        <a:pt x="292058" y="227465"/>
                        <a:pt x="291455" y="214251"/>
                      </a:cubicBezTo>
                      <a:cubicBezTo>
                        <a:pt x="287838" y="137902"/>
                        <a:pt x="255826" y="79750"/>
                        <a:pt x="195483" y="39788"/>
                      </a:cubicBezTo>
                      <a:cubicBezTo>
                        <a:pt x="149004" y="9047"/>
                        <a:pt x="87322" y="-999"/>
                        <a:pt x="34548" y="25657"/>
                      </a:cubicBezTo>
                      <a:cubicBezTo>
                        <a:pt x="18608" y="33693"/>
                        <a:pt x="10639" y="43806"/>
                        <a:pt x="10706" y="55995"/>
                      </a:cubicBezTo>
                      <a:cubicBezTo>
                        <a:pt x="10906" y="108100"/>
                        <a:pt x="10839" y="285825"/>
                        <a:pt x="10371" y="589164"/>
                      </a:cubicBezTo>
                      <a:cubicBezTo>
                        <a:pt x="10371" y="594355"/>
                        <a:pt x="13921" y="598902"/>
                        <a:pt x="18944" y="600215"/>
                      </a:cubicBezTo>
                      <a:cubicBezTo>
                        <a:pt x="82768" y="616757"/>
                        <a:pt x="152688" y="575569"/>
                        <a:pt x="157510" y="507592"/>
                      </a:cubicBezTo>
                      <a:cubicBezTo>
                        <a:pt x="158649" y="491565"/>
                        <a:pt x="159720" y="480381"/>
                        <a:pt x="160791" y="474038"/>
                      </a:cubicBezTo>
                      <a:cubicBezTo>
                        <a:pt x="162868" y="461320"/>
                        <a:pt x="174655" y="452533"/>
                        <a:pt x="187446" y="454147"/>
                      </a:cubicBezTo>
                      <a:lnTo>
                        <a:pt x="188451" y="454282"/>
                      </a:lnTo>
                      <a:cubicBezTo>
                        <a:pt x="201511" y="455962"/>
                        <a:pt x="211155" y="467214"/>
                        <a:pt x="210820" y="480334"/>
                      </a:cubicBezTo>
                      <a:cubicBezTo>
                        <a:pt x="209682" y="529539"/>
                        <a:pt x="196756" y="568249"/>
                        <a:pt x="172177" y="596464"/>
                      </a:cubicBezTo>
                      <a:cubicBezTo>
                        <a:pt x="131457" y="643164"/>
                        <a:pt x="79152" y="661850"/>
                        <a:pt x="15193" y="652520"/>
                      </a:cubicBezTo>
                      <a:cubicBezTo>
                        <a:pt x="12983" y="652226"/>
                        <a:pt x="10973" y="653766"/>
                        <a:pt x="10706" y="655970"/>
                      </a:cubicBezTo>
                      <a:cubicBezTo>
                        <a:pt x="10639" y="656137"/>
                        <a:pt x="10639" y="656304"/>
                        <a:pt x="10639" y="656472"/>
                      </a:cubicBezTo>
                      <a:close/>
                    </a:path>
                  </a:pathLst>
                </a:custGeom>
                <a:grpFill/>
                <a:ln w="6697" cap="flat">
                  <a:solidFill>
                    <a:schemeClr val="bg1"/>
                  </a:solidFill>
                  <a:prstDash val="solid"/>
                  <a:miter/>
                </a:ln>
              </p:spPr>
              <p:txBody>
                <a:bodyPr rtlCol="0" anchor="ctr"/>
                <a:lstStyle/>
                <a:p>
                  <a:pPr defTabSz="171446"/>
                  <a:endParaRPr lang="en-US">
                    <a:solidFill>
                      <a:prstClr val="black"/>
                    </a:solidFill>
                    <a:latin typeface="Calibri" panose="020F0502020204030204"/>
                  </a:endParaRPr>
                </a:p>
              </p:txBody>
            </p:sp>
          </p:grpSp>
        </p:grpSp>
        <p:grpSp>
          <p:nvGrpSpPr>
            <p:cNvPr id="64" name="Group 63">
              <a:extLst>
                <a:ext uri="{FF2B5EF4-FFF2-40B4-BE49-F238E27FC236}">
                  <a16:creationId xmlns:a16="http://schemas.microsoft.com/office/drawing/2014/main" id="{7E1D6B56-D7A4-9CBB-934C-E1B8BE616C13}"/>
                </a:ext>
              </a:extLst>
            </p:cNvPr>
            <p:cNvGrpSpPr/>
            <p:nvPr/>
          </p:nvGrpSpPr>
          <p:grpSpPr>
            <a:xfrm>
              <a:off x="1915174" y="2343150"/>
              <a:ext cx="2475577" cy="544831"/>
              <a:chOff x="1493934" y="1972840"/>
              <a:chExt cx="2475577" cy="544831"/>
            </a:xfrm>
          </p:grpSpPr>
          <p:sp>
            <p:nvSpPr>
              <p:cNvPr id="40" name="Rectangle: Rounded Corners 39">
                <a:extLst>
                  <a:ext uri="{FF2B5EF4-FFF2-40B4-BE49-F238E27FC236}">
                    <a16:creationId xmlns:a16="http://schemas.microsoft.com/office/drawing/2014/main" id="{E9107DA8-14C6-703F-58B8-942F0E8A917F}"/>
                  </a:ext>
                </a:extLst>
              </p:cNvPr>
              <p:cNvSpPr/>
              <p:nvPr/>
            </p:nvSpPr>
            <p:spPr>
              <a:xfrm>
                <a:off x="3512311" y="1972840"/>
                <a:ext cx="457200" cy="457200"/>
              </a:xfrm>
              <a:prstGeom prst="roundRect">
                <a:avLst/>
              </a:prstGeom>
              <a:solidFill>
                <a:schemeClr val="accent1"/>
              </a:solidFill>
              <a:ln w="0" cap="flat">
                <a:noFill/>
                <a:prstDash val="solid"/>
                <a:miter/>
              </a:ln>
            </p:spPr>
            <p:txBody>
              <a:bodyPr rtlCol="0" anchor="ctr"/>
              <a:lstStyle/>
              <a:p>
                <a:pPr algn="r" defTabSz="342900" rtl="1"/>
                <a:endParaRPr lang="en-US" sz="1350">
                  <a:solidFill>
                    <a:prstClr val="black"/>
                  </a:solidFill>
                  <a:latin typeface="Calibri" panose="020F0502020204030204"/>
                </a:endParaRPr>
              </a:p>
            </p:txBody>
          </p:sp>
          <p:sp>
            <p:nvSpPr>
              <p:cNvPr id="9" name="مربع نص 8">
                <a:extLst>
                  <a:ext uri="{FF2B5EF4-FFF2-40B4-BE49-F238E27FC236}">
                    <a16:creationId xmlns:a16="http://schemas.microsoft.com/office/drawing/2014/main" id="{FD43F79D-1A59-B1EC-9A52-6B999349D1A3}"/>
                  </a:ext>
                </a:extLst>
              </p:cNvPr>
              <p:cNvSpPr txBox="1"/>
              <p:nvPr/>
            </p:nvSpPr>
            <p:spPr>
              <a:xfrm>
                <a:off x="1493934" y="1972840"/>
                <a:ext cx="2011680" cy="544831"/>
              </a:xfrm>
              <a:prstGeom prst="roundRect">
                <a:avLst/>
              </a:prstGeom>
              <a:solidFill>
                <a:srgbClr val="D6DCE5">
                  <a:alpha val="60000"/>
                </a:srgbClr>
              </a:solidFill>
            </p:spPr>
            <p:txBody>
              <a:bodyPr wrap="square" rtlCol="1">
                <a:spAutoFit/>
              </a:bodyPr>
              <a:lstStyle>
                <a:defPPr>
                  <a:defRPr lang="ar-SA"/>
                </a:defPPr>
                <a:lvl1pPr defTabSz="228594">
                  <a:defRPr sz="2400" b="1">
                    <a:solidFill>
                      <a:srgbClr val="173863"/>
                    </a:solidFill>
                    <a:latin typeface="Sakkal Majalla" panose="02000000000000000000" pitchFamily="2" charset="-78"/>
                    <a:cs typeface="Sakkal Majalla" panose="02000000000000000000" pitchFamily="2" charset="-78"/>
                  </a:defRPr>
                </a:lvl1pPr>
              </a:lstStyle>
              <a:p>
                <a:pPr algn="r" defTabSz="171446" rtl="1"/>
                <a:r>
                  <a:rPr lang="ar-SA" sz="1800" dirty="0"/>
                  <a:t>النزاهة</a:t>
                </a:r>
                <a:endParaRPr lang="en-US" sz="1800" dirty="0"/>
              </a:p>
            </p:txBody>
          </p:sp>
          <p:grpSp>
            <p:nvGrpSpPr>
              <p:cNvPr id="235" name="Profile2" descr="{&quot;Key&quot;:&quot;POWER_USER_SHAPE_ICON&quot;,&quot;Value&quot;:&quot;POWER_USER_SHAPE_ICON_STYLE_1&quot;}">
                <a:extLst>
                  <a:ext uri="{FF2B5EF4-FFF2-40B4-BE49-F238E27FC236}">
                    <a16:creationId xmlns:a16="http://schemas.microsoft.com/office/drawing/2014/main" id="{3F0B9D14-1E1E-6604-CDFE-0C8C244857A3}"/>
                  </a:ext>
                </a:extLst>
              </p:cNvPr>
              <p:cNvGrpSpPr>
                <a:grpSpLocks noChangeAspect="1"/>
              </p:cNvGrpSpPr>
              <p:nvPr/>
            </p:nvGrpSpPr>
            <p:grpSpPr>
              <a:xfrm>
                <a:off x="3596911" y="2043534"/>
                <a:ext cx="288000" cy="315813"/>
                <a:chOff x="8755344" y="2527190"/>
                <a:chExt cx="1236084" cy="1355444"/>
              </a:xfrm>
              <a:solidFill>
                <a:schemeClr val="bg1"/>
              </a:solidFill>
            </p:grpSpPr>
            <p:sp>
              <p:nvSpPr>
                <p:cNvPr id="236" name="Free-form: Shape 195">
                  <a:extLst>
                    <a:ext uri="{FF2B5EF4-FFF2-40B4-BE49-F238E27FC236}">
                      <a16:creationId xmlns:a16="http://schemas.microsoft.com/office/drawing/2014/main" id="{4FD06968-C059-50E4-B71B-F9C770D2604E}"/>
                    </a:ext>
                  </a:extLst>
                </p:cNvPr>
                <p:cNvSpPr/>
                <p:nvPr/>
              </p:nvSpPr>
              <p:spPr>
                <a:xfrm>
                  <a:off x="8755344" y="2527190"/>
                  <a:ext cx="1236084" cy="1355444"/>
                </a:xfrm>
                <a:custGeom>
                  <a:avLst/>
                  <a:gdLst>
                    <a:gd name="connsiteX0" fmla="*/ 508579 w 1236084"/>
                    <a:gd name="connsiteY0" fmla="*/ 0 h 1355444"/>
                    <a:gd name="connsiteX1" fmla="*/ 683151 w 1236084"/>
                    <a:gd name="connsiteY1" fmla="*/ 65440 h 1355444"/>
                    <a:gd name="connsiteX2" fmla="*/ 714747 w 1236084"/>
                    <a:gd name="connsiteY2" fmla="*/ 94524 h 1355444"/>
                    <a:gd name="connsiteX3" fmla="*/ 742906 w 1236084"/>
                    <a:gd name="connsiteY3" fmla="*/ 126649 h 1355444"/>
                    <a:gd name="connsiteX4" fmla="*/ 776552 w 1236084"/>
                    <a:gd name="connsiteY4" fmla="*/ 176026 h 1355444"/>
                    <a:gd name="connsiteX5" fmla="*/ 816212 w 1236084"/>
                    <a:gd name="connsiteY5" fmla="*/ 454509 h 1355444"/>
                    <a:gd name="connsiteX6" fmla="*/ 790433 w 1236084"/>
                    <a:gd name="connsiteY6" fmla="*/ 609978 h 1355444"/>
                    <a:gd name="connsiteX7" fmla="*/ 780253 w 1236084"/>
                    <a:gd name="connsiteY7" fmla="*/ 703181 h 1355444"/>
                    <a:gd name="connsiteX8" fmla="*/ 783301 w 1236084"/>
                    <a:gd name="connsiteY8" fmla="*/ 706605 h 1355444"/>
                    <a:gd name="connsiteX9" fmla="*/ 784087 w 1236084"/>
                    <a:gd name="connsiteY9" fmla="*/ 706552 h 1355444"/>
                    <a:gd name="connsiteX10" fmla="*/ 852171 w 1236084"/>
                    <a:gd name="connsiteY10" fmla="*/ 702123 h 1355444"/>
                    <a:gd name="connsiteX11" fmla="*/ 918536 w 1236084"/>
                    <a:gd name="connsiteY11" fmla="*/ 715277 h 1355444"/>
                    <a:gd name="connsiteX12" fmla="*/ 1067461 w 1236084"/>
                    <a:gd name="connsiteY12" fmla="*/ 852568 h 1355444"/>
                    <a:gd name="connsiteX13" fmla="*/ 1071692 w 1236084"/>
                    <a:gd name="connsiteY13" fmla="*/ 1051201 h 1355444"/>
                    <a:gd name="connsiteX14" fmla="*/ 1073080 w 1236084"/>
                    <a:gd name="connsiteY14" fmla="*/ 1056423 h 1355444"/>
                    <a:gd name="connsiteX15" fmla="*/ 1196291 w 1236084"/>
                    <a:gd name="connsiteY15" fmla="*/ 1163441 h 1355444"/>
                    <a:gd name="connsiteX16" fmla="*/ 1236084 w 1236084"/>
                    <a:gd name="connsiteY16" fmla="*/ 1239457 h 1355444"/>
                    <a:gd name="connsiteX17" fmla="*/ 1236084 w 1236084"/>
                    <a:gd name="connsiteY17" fmla="*/ 1247521 h 1355444"/>
                    <a:gd name="connsiteX18" fmla="*/ 1198407 w 1236084"/>
                    <a:gd name="connsiteY18" fmla="*/ 1327503 h 1355444"/>
                    <a:gd name="connsiteX19" fmla="*/ 1044855 w 1236084"/>
                    <a:gd name="connsiteY19" fmla="*/ 1318050 h 1355444"/>
                    <a:gd name="connsiteX20" fmla="*/ 936119 w 1236084"/>
                    <a:gd name="connsiteY20" fmla="*/ 1192525 h 1355444"/>
                    <a:gd name="connsiteX21" fmla="*/ 930963 w 1236084"/>
                    <a:gd name="connsiteY21" fmla="*/ 1191137 h 1355444"/>
                    <a:gd name="connsiteX22" fmla="*/ 661404 w 1236084"/>
                    <a:gd name="connsiteY22" fmla="*/ 1139380 h 1355444"/>
                    <a:gd name="connsiteX23" fmla="*/ 658892 w 1236084"/>
                    <a:gd name="connsiteY23" fmla="*/ 1140305 h 1355444"/>
                    <a:gd name="connsiteX24" fmla="*/ 647721 w 1236084"/>
                    <a:gd name="connsiteY24" fmla="*/ 1222998 h 1355444"/>
                    <a:gd name="connsiteX25" fmla="*/ 624983 w 1236084"/>
                    <a:gd name="connsiteY25" fmla="*/ 1244745 h 1355444"/>
                    <a:gd name="connsiteX26" fmla="*/ 622471 w 1236084"/>
                    <a:gd name="connsiteY26" fmla="*/ 1244811 h 1355444"/>
                    <a:gd name="connsiteX27" fmla="*/ 601847 w 1236084"/>
                    <a:gd name="connsiteY27" fmla="*/ 1217974 h 1355444"/>
                    <a:gd name="connsiteX28" fmla="*/ 618571 w 1236084"/>
                    <a:gd name="connsiteY28" fmla="*/ 1093969 h 1355444"/>
                    <a:gd name="connsiteX29" fmla="*/ 615464 w 1236084"/>
                    <a:gd name="connsiteY29" fmla="*/ 1079228 h 1355444"/>
                    <a:gd name="connsiteX30" fmla="*/ 590346 w 1236084"/>
                    <a:gd name="connsiteY30" fmla="*/ 1015639 h 1355444"/>
                    <a:gd name="connsiteX31" fmla="*/ 588143 w 1236084"/>
                    <a:gd name="connsiteY31" fmla="*/ 1014225 h 1355444"/>
                    <a:gd name="connsiteX32" fmla="*/ 587239 w 1236084"/>
                    <a:gd name="connsiteY32" fmla="*/ 1014714 h 1355444"/>
                    <a:gd name="connsiteX33" fmla="*/ 508116 w 1236084"/>
                    <a:gd name="connsiteY33" fmla="*/ 1090664 h 1355444"/>
                    <a:gd name="connsiteX34" fmla="*/ 475529 w 1236084"/>
                    <a:gd name="connsiteY34" fmla="*/ 1090003 h 1355444"/>
                    <a:gd name="connsiteX35" fmla="*/ 349607 w 1236084"/>
                    <a:gd name="connsiteY35" fmla="*/ 958726 h 1355444"/>
                    <a:gd name="connsiteX36" fmla="*/ 346963 w 1236084"/>
                    <a:gd name="connsiteY36" fmla="*/ 960048 h 1355444"/>
                    <a:gd name="connsiteX37" fmla="*/ 385566 w 1236084"/>
                    <a:gd name="connsiteY37" fmla="*/ 1222865 h 1355444"/>
                    <a:gd name="connsiteX38" fmla="*/ 367785 w 1236084"/>
                    <a:gd name="connsiteY38" fmla="*/ 1250099 h 1355444"/>
                    <a:gd name="connsiteX39" fmla="*/ 366859 w 1236084"/>
                    <a:gd name="connsiteY39" fmla="*/ 1250297 h 1355444"/>
                    <a:gd name="connsiteX40" fmla="*/ 339824 w 1236084"/>
                    <a:gd name="connsiteY40" fmla="*/ 1229806 h 1355444"/>
                    <a:gd name="connsiteX41" fmla="*/ 294148 w 1236084"/>
                    <a:gd name="connsiteY41" fmla="*/ 918669 h 1355444"/>
                    <a:gd name="connsiteX42" fmla="*/ 291703 w 1236084"/>
                    <a:gd name="connsiteY42" fmla="*/ 916686 h 1355444"/>
                    <a:gd name="connsiteX43" fmla="*/ 182306 w 1236084"/>
                    <a:gd name="connsiteY43" fmla="*/ 925279 h 1355444"/>
                    <a:gd name="connsiteX44" fmla="*/ 158443 w 1236084"/>
                    <a:gd name="connsiteY44" fmla="*/ 923561 h 1355444"/>
                    <a:gd name="connsiteX45" fmla="*/ 157981 w 1236084"/>
                    <a:gd name="connsiteY45" fmla="*/ 881851 h 1355444"/>
                    <a:gd name="connsiteX46" fmla="*/ 267047 w 1236084"/>
                    <a:gd name="connsiteY46" fmla="*/ 790566 h 1355444"/>
                    <a:gd name="connsiteX47" fmla="*/ 265923 w 1236084"/>
                    <a:gd name="connsiteY47" fmla="*/ 788583 h 1355444"/>
                    <a:gd name="connsiteX48" fmla="*/ 133920 w 1236084"/>
                    <a:gd name="connsiteY48" fmla="*/ 852106 h 1355444"/>
                    <a:gd name="connsiteX49" fmla="*/ 46535 w 1236084"/>
                    <a:gd name="connsiteY49" fmla="*/ 996470 h 1355444"/>
                    <a:gd name="connsiteX50" fmla="*/ 58103 w 1236084"/>
                    <a:gd name="connsiteY50" fmla="*/ 1225047 h 1355444"/>
                    <a:gd name="connsiteX51" fmla="*/ 38338 w 1236084"/>
                    <a:gd name="connsiteY51" fmla="*/ 1249834 h 1355444"/>
                    <a:gd name="connsiteX52" fmla="*/ 37413 w 1236084"/>
                    <a:gd name="connsiteY52" fmla="*/ 1249901 h 1355444"/>
                    <a:gd name="connsiteX53" fmla="*/ 12229 w 1236084"/>
                    <a:gd name="connsiteY53" fmla="*/ 1226501 h 1355444"/>
                    <a:gd name="connsiteX54" fmla="*/ 0 w 1236084"/>
                    <a:gd name="connsiteY54" fmla="*/ 1009888 h 1355444"/>
                    <a:gd name="connsiteX55" fmla="*/ 0 w 1236084"/>
                    <a:gd name="connsiteY55" fmla="*/ 980341 h 1355444"/>
                    <a:gd name="connsiteX56" fmla="*/ 22673 w 1236084"/>
                    <a:gd name="connsiteY56" fmla="*/ 903466 h 1355444"/>
                    <a:gd name="connsiteX57" fmla="*/ 117197 w 1236084"/>
                    <a:gd name="connsiteY57" fmla="*/ 807752 h 1355444"/>
                    <a:gd name="connsiteX58" fmla="*/ 178142 w 1236084"/>
                    <a:gd name="connsiteY58" fmla="*/ 773115 h 1355444"/>
                    <a:gd name="connsiteX59" fmla="*/ 197311 w 1236084"/>
                    <a:gd name="connsiteY59" fmla="*/ 685994 h 1355444"/>
                    <a:gd name="connsiteX60" fmla="*/ 176159 w 1236084"/>
                    <a:gd name="connsiteY60" fmla="*/ 511488 h 1355444"/>
                    <a:gd name="connsiteX61" fmla="*/ 166971 w 1236084"/>
                    <a:gd name="connsiteY61" fmla="*/ 412139 h 1355444"/>
                    <a:gd name="connsiteX62" fmla="*/ 168755 w 1236084"/>
                    <a:gd name="connsiteY62" fmla="*/ 312128 h 1355444"/>
                    <a:gd name="connsiteX63" fmla="*/ 301552 w 1236084"/>
                    <a:gd name="connsiteY63" fmla="*/ 70133 h 1355444"/>
                    <a:gd name="connsiteX64" fmla="*/ 480222 w 1236084"/>
                    <a:gd name="connsiteY64" fmla="*/ 0 h 1355444"/>
                    <a:gd name="connsiteX65" fmla="*/ 508579 w 1236084"/>
                    <a:gd name="connsiteY65" fmla="*/ 0 h 1355444"/>
                    <a:gd name="connsiteX66" fmla="*/ 302279 w 1236084"/>
                    <a:gd name="connsiteY66" fmla="*/ 305782 h 1355444"/>
                    <a:gd name="connsiteX67" fmla="*/ 325150 w 1236084"/>
                    <a:gd name="connsiteY67" fmla="*/ 291637 h 1355444"/>
                    <a:gd name="connsiteX68" fmla="*/ 338370 w 1236084"/>
                    <a:gd name="connsiteY68" fmla="*/ 296528 h 1355444"/>
                    <a:gd name="connsiteX69" fmla="*/ 479561 w 1236084"/>
                    <a:gd name="connsiteY69" fmla="*/ 337313 h 1355444"/>
                    <a:gd name="connsiteX70" fmla="*/ 601583 w 1236084"/>
                    <a:gd name="connsiteY70" fmla="*/ 337775 h 1355444"/>
                    <a:gd name="connsiteX71" fmla="*/ 604425 w 1236084"/>
                    <a:gd name="connsiteY71" fmla="*/ 337313 h 1355444"/>
                    <a:gd name="connsiteX72" fmla="*/ 540902 w 1236084"/>
                    <a:gd name="connsiteY72" fmla="*/ 295933 h 1355444"/>
                    <a:gd name="connsiteX73" fmla="*/ 533171 w 1236084"/>
                    <a:gd name="connsiteY73" fmla="*/ 262790 h 1355444"/>
                    <a:gd name="connsiteX74" fmla="*/ 534028 w 1236084"/>
                    <a:gd name="connsiteY74" fmla="*/ 261561 h 1355444"/>
                    <a:gd name="connsiteX75" fmla="*/ 534557 w 1236084"/>
                    <a:gd name="connsiteY75" fmla="*/ 260834 h 1355444"/>
                    <a:gd name="connsiteX76" fmla="*/ 566285 w 1236084"/>
                    <a:gd name="connsiteY76" fmla="*/ 256537 h 1355444"/>
                    <a:gd name="connsiteX77" fmla="*/ 689431 w 1236084"/>
                    <a:gd name="connsiteY77" fmla="*/ 324687 h 1355444"/>
                    <a:gd name="connsiteX78" fmla="*/ 701990 w 1236084"/>
                    <a:gd name="connsiteY78" fmla="*/ 339758 h 1355444"/>
                    <a:gd name="connsiteX79" fmla="*/ 668477 w 1236084"/>
                    <a:gd name="connsiteY79" fmla="*/ 592726 h 1355444"/>
                    <a:gd name="connsiteX80" fmla="*/ 648713 w 1236084"/>
                    <a:gd name="connsiteY80" fmla="*/ 623661 h 1355444"/>
                    <a:gd name="connsiteX81" fmla="*/ 638732 w 1236084"/>
                    <a:gd name="connsiteY81" fmla="*/ 651093 h 1355444"/>
                    <a:gd name="connsiteX82" fmla="*/ 636881 w 1236084"/>
                    <a:gd name="connsiteY82" fmla="*/ 704701 h 1355444"/>
                    <a:gd name="connsiteX83" fmla="*/ 640186 w 1236084"/>
                    <a:gd name="connsiteY83" fmla="*/ 708865 h 1355444"/>
                    <a:gd name="connsiteX84" fmla="*/ 719573 w 1236084"/>
                    <a:gd name="connsiteY84" fmla="*/ 727043 h 1355444"/>
                    <a:gd name="connsiteX85" fmla="*/ 733613 w 1236084"/>
                    <a:gd name="connsiteY85" fmla="*/ 718291 h 1355444"/>
                    <a:gd name="connsiteX86" fmla="*/ 733917 w 1236084"/>
                    <a:gd name="connsiteY86" fmla="*/ 715740 h 1355444"/>
                    <a:gd name="connsiteX87" fmla="*/ 738742 w 1236084"/>
                    <a:gd name="connsiteY87" fmla="*/ 644483 h 1355444"/>
                    <a:gd name="connsiteX88" fmla="*/ 766240 w 1236084"/>
                    <a:gd name="connsiteY88" fmla="*/ 474009 h 1355444"/>
                    <a:gd name="connsiteX89" fmla="*/ 773841 w 1236084"/>
                    <a:gd name="connsiteY89" fmla="*/ 419013 h 1355444"/>
                    <a:gd name="connsiteX90" fmla="*/ 777675 w 1236084"/>
                    <a:gd name="connsiteY90" fmla="*/ 363819 h 1355444"/>
                    <a:gd name="connsiteX91" fmla="*/ 660280 w 1236084"/>
                    <a:gd name="connsiteY91" fmla="*/ 107216 h 1355444"/>
                    <a:gd name="connsiteX92" fmla="*/ 477842 w 1236084"/>
                    <a:gd name="connsiteY92" fmla="*/ 47196 h 1355444"/>
                    <a:gd name="connsiteX93" fmla="*/ 330173 w 1236084"/>
                    <a:gd name="connsiteY93" fmla="*/ 106687 h 1355444"/>
                    <a:gd name="connsiteX94" fmla="*/ 211985 w 1236084"/>
                    <a:gd name="connsiteY94" fmla="*/ 360382 h 1355444"/>
                    <a:gd name="connsiteX95" fmla="*/ 243383 w 1236084"/>
                    <a:gd name="connsiteY95" fmla="*/ 677533 h 1355444"/>
                    <a:gd name="connsiteX96" fmla="*/ 241003 w 1236084"/>
                    <a:gd name="connsiteY96" fmla="*/ 744626 h 1355444"/>
                    <a:gd name="connsiteX97" fmla="*/ 242986 w 1236084"/>
                    <a:gd name="connsiteY97" fmla="*/ 746278 h 1355444"/>
                    <a:gd name="connsiteX98" fmla="*/ 352317 w 1236084"/>
                    <a:gd name="connsiteY98" fmla="*/ 714616 h 1355444"/>
                    <a:gd name="connsiteX99" fmla="*/ 353639 w 1236084"/>
                    <a:gd name="connsiteY99" fmla="*/ 712765 h 1355444"/>
                    <a:gd name="connsiteX100" fmla="*/ 351987 w 1236084"/>
                    <a:gd name="connsiteY100" fmla="*/ 653803 h 1355444"/>
                    <a:gd name="connsiteX101" fmla="*/ 340882 w 1236084"/>
                    <a:gd name="connsiteY101" fmla="*/ 624587 h 1355444"/>
                    <a:gd name="connsiteX102" fmla="*/ 284564 w 1236084"/>
                    <a:gd name="connsiteY102" fmla="*/ 402025 h 1355444"/>
                    <a:gd name="connsiteX103" fmla="*/ 302279 w 1236084"/>
                    <a:gd name="connsiteY103" fmla="*/ 305782 h 1355444"/>
                    <a:gd name="connsiteX104" fmla="*/ 309616 w 1236084"/>
                    <a:gd name="connsiteY104" fmla="*/ 868895 h 1355444"/>
                    <a:gd name="connsiteX105" fmla="*/ 337510 w 1236084"/>
                    <a:gd name="connsiteY105" fmla="*/ 879538 h 1355444"/>
                    <a:gd name="connsiteX106" fmla="*/ 491856 w 1236084"/>
                    <a:gd name="connsiteY106" fmla="*/ 1040361 h 1355444"/>
                    <a:gd name="connsiteX107" fmla="*/ 494368 w 1236084"/>
                    <a:gd name="connsiteY107" fmla="*/ 1040361 h 1355444"/>
                    <a:gd name="connsiteX108" fmla="*/ 579505 w 1236084"/>
                    <a:gd name="connsiteY108" fmla="*/ 954826 h 1355444"/>
                    <a:gd name="connsiteX109" fmla="*/ 583604 w 1236084"/>
                    <a:gd name="connsiteY109" fmla="*/ 943920 h 1355444"/>
                    <a:gd name="connsiteX110" fmla="*/ 642830 w 1236084"/>
                    <a:gd name="connsiteY110" fmla="*/ 790963 h 1355444"/>
                    <a:gd name="connsiteX111" fmla="*/ 642433 w 1236084"/>
                    <a:gd name="connsiteY111" fmla="*/ 786600 h 1355444"/>
                    <a:gd name="connsiteX112" fmla="*/ 598608 w 1236084"/>
                    <a:gd name="connsiteY112" fmla="*/ 750112 h 1355444"/>
                    <a:gd name="connsiteX113" fmla="*/ 589090 w 1236084"/>
                    <a:gd name="connsiteY113" fmla="*/ 728629 h 1355444"/>
                    <a:gd name="connsiteX114" fmla="*/ 592131 w 1236084"/>
                    <a:gd name="connsiteY114" fmla="*/ 652019 h 1355444"/>
                    <a:gd name="connsiteX115" fmla="*/ 599534 w 1236084"/>
                    <a:gd name="connsiteY115" fmla="*/ 613085 h 1355444"/>
                    <a:gd name="connsiteX116" fmla="*/ 667948 w 1236084"/>
                    <a:gd name="connsiteY116" fmla="*/ 461648 h 1355444"/>
                    <a:gd name="connsiteX117" fmla="*/ 665635 w 1236084"/>
                    <a:gd name="connsiteY117" fmla="*/ 377039 h 1355444"/>
                    <a:gd name="connsiteX118" fmla="*/ 661695 w 1236084"/>
                    <a:gd name="connsiteY118" fmla="*/ 374521 h 1355444"/>
                    <a:gd name="connsiteX119" fmla="*/ 661669 w 1236084"/>
                    <a:gd name="connsiteY119" fmla="*/ 374527 h 1355444"/>
                    <a:gd name="connsiteX120" fmla="*/ 340221 w 1236084"/>
                    <a:gd name="connsiteY120" fmla="*/ 349409 h 1355444"/>
                    <a:gd name="connsiteX121" fmla="*/ 336255 w 1236084"/>
                    <a:gd name="connsiteY121" fmla="*/ 351723 h 1355444"/>
                    <a:gd name="connsiteX122" fmla="*/ 385235 w 1236084"/>
                    <a:gd name="connsiteY122" fmla="*/ 608392 h 1355444"/>
                    <a:gd name="connsiteX123" fmla="*/ 396406 w 1236084"/>
                    <a:gd name="connsiteY123" fmla="*/ 637741 h 1355444"/>
                    <a:gd name="connsiteX124" fmla="*/ 398984 w 1236084"/>
                    <a:gd name="connsiteY124" fmla="*/ 733785 h 1355444"/>
                    <a:gd name="connsiteX125" fmla="*/ 391779 w 1236084"/>
                    <a:gd name="connsiteY125" fmla="*/ 750509 h 1355444"/>
                    <a:gd name="connsiteX126" fmla="*/ 371222 w 1236084"/>
                    <a:gd name="connsiteY126" fmla="*/ 764588 h 1355444"/>
                    <a:gd name="connsiteX127" fmla="*/ 241995 w 1236084"/>
                    <a:gd name="connsiteY127" fmla="*/ 872002 h 1355444"/>
                    <a:gd name="connsiteX128" fmla="*/ 242854 w 1236084"/>
                    <a:gd name="connsiteY128" fmla="*/ 874117 h 1355444"/>
                    <a:gd name="connsiteX129" fmla="*/ 309616 w 1236084"/>
                    <a:gd name="connsiteY129" fmla="*/ 868895 h 1355444"/>
                    <a:gd name="connsiteX130" fmla="*/ 689563 w 1236084"/>
                    <a:gd name="connsiteY130" fmla="*/ 808017 h 1355444"/>
                    <a:gd name="connsiteX131" fmla="*/ 632783 w 1236084"/>
                    <a:gd name="connsiteY131" fmla="*/ 995809 h 1355444"/>
                    <a:gd name="connsiteX132" fmla="*/ 661735 w 1236084"/>
                    <a:gd name="connsiteY132" fmla="*/ 1067000 h 1355444"/>
                    <a:gd name="connsiteX133" fmla="*/ 715607 w 1236084"/>
                    <a:gd name="connsiteY133" fmla="*/ 1123582 h 1355444"/>
                    <a:gd name="connsiteX134" fmla="*/ 921973 w 1236084"/>
                    <a:gd name="connsiteY134" fmla="*/ 1144271 h 1355444"/>
                    <a:gd name="connsiteX135" fmla="*/ 940283 w 1236084"/>
                    <a:gd name="connsiteY135" fmla="*/ 1138983 h 1355444"/>
                    <a:gd name="connsiteX136" fmla="*/ 958990 w 1236084"/>
                    <a:gd name="connsiteY136" fmla="*/ 1147510 h 1355444"/>
                    <a:gd name="connsiteX137" fmla="*/ 1076980 w 1236084"/>
                    <a:gd name="connsiteY137" fmla="*/ 1285132 h 1355444"/>
                    <a:gd name="connsiteX138" fmla="*/ 1170116 w 1236084"/>
                    <a:gd name="connsiteY138" fmla="*/ 1290354 h 1355444"/>
                    <a:gd name="connsiteX139" fmla="*/ 1165224 w 1236084"/>
                    <a:gd name="connsiteY139" fmla="*/ 1197218 h 1355444"/>
                    <a:gd name="connsiteX140" fmla="*/ 1028065 w 1236084"/>
                    <a:gd name="connsiteY140" fmla="*/ 1078699 h 1355444"/>
                    <a:gd name="connsiteX141" fmla="*/ 1019604 w 1236084"/>
                    <a:gd name="connsiteY141" fmla="*/ 1059993 h 1355444"/>
                    <a:gd name="connsiteX142" fmla="*/ 1024958 w 1236084"/>
                    <a:gd name="connsiteY142" fmla="*/ 1041683 h 1355444"/>
                    <a:gd name="connsiteX143" fmla="*/ 1005062 w 1236084"/>
                    <a:gd name="connsiteY143" fmla="*/ 835250 h 1355444"/>
                    <a:gd name="connsiteX144" fmla="*/ 948678 w 1236084"/>
                    <a:gd name="connsiteY144" fmla="*/ 781113 h 1355444"/>
                    <a:gd name="connsiteX145" fmla="*/ 877554 w 1236084"/>
                    <a:gd name="connsiteY145" fmla="*/ 751963 h 1355444"/>
                    <a:gd name="connsiteX146" fmla="*/ 689563 w 1236084"/>
                    <a:gd name="connsiteY146" fmla="*/ 808017 h 135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1236084" h="1355444">
                      <a:moveTo>
                        <a:pt x="508579" y="0"/>
                      </a:moveTo>
                      <a:cubicBezTo>
                        <a:pt x="578073" y="4627"/>
                        <a:pt x="636264" y="26440"/>
                        <a:pt x="683151" y="65440"/>
                      </a:cubicBezTo>
                      <a:cubicBezTo>
                        <a:pt x="688704" y="70067"/>
                        <a:pt x="699234" y="79762"/>
                        <a:pt x="714747" y="94524"/>
                      </a:cubicBezTo>
                      <a:cubicBezTo>
                        <a:pt x="725013" y="104263"/>
                        <a:pt x="734399" y="114971"/>
                        <a:pt x="742906" y="126649"/>
                      </a:cubicBezTo>
                      <a:cubicBezTo>
                        <a:pt x="757382" y="146546"/>
                        <a:pt x="767231" y="158972"/>
                        <a:pt x="776552" y="176026"/>
                      </a:cubicBezTo>
                      <a:cubicBezTo>
                        <a:pt x="824210" y="263280"/>
                        <a:pt x="831680" y="357870"/>
                        <a:pt x="816212" y="454509"/>
                      </a:cubicBezTo>
                      <a:cubicBezTo>
                        <a:pt x="809027" y="499281"/>
                        <a:pt x="800434" y="551104"/>
                        <a:pt x="790433" y="609978"/>
                      </a:cubicBezTo>
                      <a:cubicBezTo>
                        <a:pt x="785455" y="639019"/>
                        <a:pt x="782058" y="670084"/>
                        <a:pt x="780253" y="703181"/>
                      </a:cubicBezTo>
                      <a:cubicBezTo>
                        <a:pt x="780148" y="704965"/>
                        <a:pt x="781516" y="706499"/>
                        <a:pt x="783301" y="706605"/>
                      </a:cubicBezTo>
                      <a:cubicBezTo>
                        <a:pt x="783565" y="706618"/>
                        <a:pt x="783829" y="706598"/>
                        <a:pt x="784087" y="706552"/>
                      </a:cubicBezTo>
                      <a:cubicBezTo>
                        <a:pt x="807044" y="702235"/>
                        <a:pt x="829743" y="700755"/>
                        <a:pt x="852171" y="702123"/>
                      </a:cubicBezTo>
                      <a:cubicBezTo>
                        <a:pt x="876582" y="703623"/>
                        <a:pt x="898706" y="708006"/>
                        <a:pt x="918536" y="715277"/>
                      </a:cubicBezTo>
                      <a:cubicBezTo>
                        <a:pt x="988206" y="740792"/>
                        <a:pt x="1037848" y="786554"/>
                        <a:pt x="1067461" y="852568"/>
                      </a:cubicBezTo>
                      <a:cubicBezTo>
                        <a:pt x="1095137" y="914221"/>
                        <a:pt x="1096545" y="980427"/>
                        <a:pt x="1071692" y="1051201"/>
                      </a:cubicBezTo>
                      <a:cubicBezTo>
                        <a:pt x="1070984" y="1053231"/>
                        <a:pt x="1071447" y="1054969"/>
                        <a:pt x="1073080" y="1056423"/>
                      </a:cubicBezTo>
                      <a:cubicBezTo>
                        <a:pt x="1085989" y="1067528"/>
                        <a:pt x="1127064" y="1103203"/>
                        <a:pt x="1196291" y="1163441"/>
                      </a:cubicBezTo>
                      <a:cubicBezTo>
                        <a:pt x="1219162" y="1183357"/>
                        <a:pt x="1232429" y="1208700"/>
                        <a:pt x="1236084" y="1239457"/>
                      </a:cubicBezTo>
                      <a:lnTo>
                        <a:pt x="1236084" y="1247521"/>
                      </a:lnTo>
                      <a:cubicBezTo>
                        <a:pt x="1233308" y="1281232"/>
                        <a:pt x="1220749" y="1307891"/>
                        <a:pt x="1198407" y="1327503"/>
                      </a:cubicBezTo>
                      <a:cubicBezTo>
                        <a:pt x="1153062" y="1367230"/>
                        <a:pt x="1085507" y="1365048"/>
                        <a:pt x="1044855" y="1318050"/>
                      </a:cubicBezTo>
                      <a:cubicBezTo>
                        <a:pt x="983777" y="1247455"/>
                        <a:pt x="947534" y="1205613"/>
                        <a:pt x="936119" y="1192525"/>
                      </a:cubicBezTo>
                      <a:cubicBezTo>
                        <a:pt x="934843" y="1191051"/>
                        <a:pt x="932801" y="1190502"/>
                        <a:pt x="930963" y="1191137"/>
                      </a:cubicBezTo>
                      <a:cubicBezTo>
                        <a:pt x="830490" y="1225688"/>
                        <a:pt x="740639" y="1208436"/>
                        <a:pt x="661404" y="1139380"/>
                      </a:cubicBezTo>
                      <a:cubicBezTo>
                        <a:pt x="659994" y="1138144"/>
                        <a:pt x="659157" y="1138455"/>
                        <a:pt x="658892" y="1140305"/>
                      </a:cubicBezTo>
                      <a:lnTo>
                        <a:pt x="647721" y="1222998"/>
                      </a:lnTo>
                      <a:cubicBezTo>
                        <a:pt x="645915" y="1236350"/>
                        <a:pt x="638335" y="1243601"/>
                        <a:pt x="624983" y="1244745"/>
                      </a:cubicBezTo>
                      <a:cubicBezTo>
                        <a:pt x="623573" y="1244831"/>
                        <a:pt x="622735" y="1244857"/>
                        <a:pt x="622471" y="1244811"/>
                      </a:cubicBezTo>
                      <a:cubicBezTo>
                        <a:pt x="606871" y="1240448"/>
                        <a:pt x="599997" y="1231505"/>
                        <a:pt x="601847" y="1217974"/>
                      </a:cubicBezTo>
                      <a:lnTo>
                        <a:pt x="618571" y="1093969"/>
                      </a:lnTo>
                      <a:cubicBezTo>
                        <a:pt x="619255" y="1088879"/>
                        <a:pt x="618159" y="1083677"/>
                        <a:pt x="615464" y="1079228"/>
                      </a:cubicBezTo>
                      <a:cubicBezTo>
                        <a:pt x="603698" y="1059709"/>
                        <a:pt x="595325" y="1038510"/>
                        <a:pt x="590346" y="1015639"/>
                      </a:cubicBezTo>
                      <a:cubicBezTo>
                        <a:pt x="590128" y="1014641"/>
                        <a:pt x="589142" y="1014007"/>
                        <a:pt x="588143" y="1014225"/>
                      </a:cubicBezTo>
                      <a:cubicBezTo>
                        <a:pt x="587802" y="1014297"/>
                        <a:pt x="587488" y="1014469"/>
                        <a:pt x="587239" y="1014714"/>
                      </a:cubicBezTo>
                      <a:lnTo>
                        <a:pt x="508116" y="1090664"/>
                      </a:lnTo>
                      <a:cubicBezTo>
                        <a:pt x="498930" y="1099468"/>
                        <a:pt x="484351" y="1099171"/>
                        <a:pt x="475529" y="1090003"/>
                      </a:cubicBezTo>
                      <a:lnTo>
                        <a:pt x="349607" y="958726"/>
                      </a:lnTo>
                      <a:cubicBezTo>
                        <a:pt x="347404" y="956433"/>
                        <a:pt x="346522" y="956876"/>
                        <a:pt x="346963" y="960048"/>
                      </a:cubicBezTo>
                      <a:lnTo>
                        <a:pt x="385566" y="1222865"/>
                      </a:lnTo>
                      <a:cubicBezTo>
                        <a:pt x="387461" y="1235907"/>
                        <a:pt x="381534" y="1244989"/>
                        <a:pt x="367785" y="1250099"/>
                      </a:cubicBezTo>
                      <a:cubicBezTo>
                        <a:pt x="367432" y="1250231"/>
                        <a:pt x="367124" y="1250297"/>
                        <a:pt x="366859" y="1250297"/>
                      </a:cubicBezTo>
                      <a:cubicBezTo>
                        <a:pt x="350907" y="1250740"/>
                        <a:pt x="341895" y="1243905"/>
                        <a:pt x="339824" y="1229806"/>
                      </a:cubicBezTo>
                      <a:lnTo>
                        <a:pt x="294148" y="918669"/>
                      </a:lnTo>
                      <a:cubicBezTo>
                        <a:pt x="294010" y="917453"/>
                        <a:pt x="292922" y="916567"/>
                        <a:pt x="291703" y="916686"/>
                      </a:cubicBezTo>
                      <a:cubicBezTo>
                        <a:pt x="257198" y="919416"/>
                        <a:pt x="220732" y="922285"/>
                        <a:pt x="182306" y="925279"/>
                      </a:cubicBezTo>
                      <a:cubicBezTo>
                        <a:pt x="170937" y="926159"/>
                        <a:pt x="162983" y="925590"/>
                        <a:pt x="158443" y="923561"/>
                      </a:cubicBezTo>
                      <a:cubicBezTo>
                        <a:pt x="140530" y="915430"/>
                        <a:pt x="143703" y="893815"/>
                        <a:pt x="157981" y="881851"/>
                      </a:cubicBezTo>
                      <a:cubicBezTo>
                        <a:pt x="201872" y="845013"/>
                        <a:pt x="238227" y="814580"/>
                        <a:pt x="267047" y="790566"/>
                      </a:cubicBezTo>
                      <a:cubicBezTo>
                        <a:pt x="270220" y="787876"/>
                        <a:pt x="269845" y="787215"/>
                        <a:pt x="265923" y="788583"/>
                      </a:cubicBezTo>
                      <a:cubicBezTo>
                        <a:pt x="217450" y="804976"/>
                        <a:pt x="173448" y="826148"/>
                        <a:pt x="133920" y="852106"/>
                      </a:cubicBezTo>
                      <a:cubicBezTo>
                        <a:pt x="84939" y="884231"/>
                        <a:pt x="43296" y="936450"/>
                        <a:pt x="46535" y="996470"/>
                      </a:cubicBezTo>
                      <a:cubicBezTo>
                        <a:pt x="52131" y="1101835"/>
                        <a:pt x="55987" y="1178029"/>
                        <a:pt x="58103" y="1225047"/>
                      </a:cubicBezTo>
                      <a:cubicBezTo>
                        <a:pt x="58675" y="1237427"/>
                        <a:pt x="52087" y="1245690"/>
                        <a:pt x="38338" y="1249834"/>
                      </a:cubicBezTo>
                      <a:cubicBezTo>
                        <a:pt x="38030" y="1249920"/>
                        <a:pt x="37722" y="1249947"/>
                        <a:pt x="37413" y="1249901"/>
                      </a:cubicBezTo>
                      <a:cubicBezTo>
                        <a:pt x="21373" y="1248136"/>
                        <a:pt x="12978" y="1240336"/>
                        <a:pt x="12229" y="1226501"/>
                      </a:cubicBezTo>
                      <a:lnTo>
                        <a:pt x="0" y="1009888"/>
                      </a:lnTo>
                      <a:lnTo>
                        <a:pt x="0" y="980341"/>
                      </a:lnTo>
                      <a:cubicBezTo>
                        <a:pt x="2953" y="949585"/>
                        <a:pt x="10510" y="923957"/>
                        <a:pt x="22673" y="903466"/>
                      </a:cubicBezTo>
                      <a:cubicBezTo>
                        <a:pt x="45676" y="864645"/>
                        <a:pt x="77184" y="832738"/>
                        <a:pt x="117197" y="807752"/>
                      </a:cubicBezTo>
                      <a:cubicBezTo>
                        <a:pt x="135837" y="796072"/>
                        <a:pt x="156152" y="784531"/>
                        <a:pt x="178142" y="773115"/>
                      </a:cubicBezTo>
                      <a:cubicBezTo>
                        <a:pt x="198567" y="762539"/>
                        <a:pt x="198831" y="707477"/>
                        <a:pt x="197311" y="685994"/>
                      </a:cubicBezTo>
                      <a:cubicBezTo>
                        <a:pt x="194887" y="652063"/>
                        <a:pt x="187837" y="593894"/>
                        <a:pt x="176159" y="511488"/>
                      </a:cubicBezTo>
                      <a:cubicBezTo>
                        <a:pt x="171972" y="482007"/>
                        <a:pt x="168909" y="448891"/>
                        <a:pt x="166971" y="412139"/>
                      </a:cubicBezTo>
                      <a:cubicBezTo>
                        <a:pt x="164767" y="370715"/>
                        <a:pt x="165362" y="337379"/>
                        <a:pt x="168755" y="312128"/>
                      </a:cubicBezTo>
                      <a:cubicBezTo>
                        <a:pt x="181843" y="214211"/>
                        <a:pt x="226109" y="133545"/>
                        <a:pt x="301552" y="70133"/>
                      </a:cubicBezTo>
                      <a:cubicBezTo>
                        <a:pt x="351524" y="28093"/>
                        <a:pt x="411081" y="4715"/>
                        <a:pt x="480222" y="0"/>
                      </a:cubicBezTo>
                      <a:lnTo>
                        <a:pt x="508579" y="0"/>
                      </a:lnTo>
                      <a:close/>
                      <a:moveTo>
                        <a:pt x="302279" y="305782"/>
                      </a:moveTo>
                      <a:cubicBezTo>
                        <a:pt x="306972" y="294810"/>
                        <a:pt x="313912" y="290447"/>
                        <a:pt x="325150" y="291637"/>
                      </a:cubicBezTo>
                      <a:cubicBezTo>
                        <a:pt x="328190" y="291946"/>
                        <a:pt x="332597" y="293576"/>
                        <a:pt x="338370" y="296528"/>
                      </a:cubicBezTo>
                      <a:cubicBezTo>
                        <a:pt x="380013" y="317725"/>
                        <a:pt x="427077" y="331319"/>
                        <a:pt x="479561" y="337313"/>
                      </a:cubicBezTo>
                      <a:cubicBezTo>
                        <a:pt x="524333" y="342424"/>
                        <a:pt x="565007" y="342579"/>
                        <a:pt x="601583" y="337775"/>
                      </a:cubicBezTo>
                      <a:cubicBezTo>
                        <a:pt x="603522" y="337511"/>
                        <a:pt x="604470" y="337357"/>
                        <a:pt x="604425" y="337313"/>
                      </a:cubicBezTo>
                      <a:lnTo>
                        <a:pt x="540902" y="295933"/>
                      </a:lnTo>
                      <a:cubicBezTo>
                        <a:pt x="529560" y="288533"/>
                        <a:pt x="526099" y="273694"/>
                        <a:pt x="533171" y="262790"/>
                      </a:cubicBezTo>
                      <a:cubicBezTo>
                        <a:pt x="533443" y="262371"/>
                        <a:pt x="533729" y="261962"/>
                        <a:pt x="534028" y="261561"/>
                      </a:cubicBezTo>
                      <a:cubicBezTo>
                        <a:pt x="534292" y="261209"/>
                        <a:pt x="534469" y="260966"/>
                        <a:pt x="534557" y="260834"/>
                      </a:cubicBezTo>
                      <a:cubicBezTo>
                        <a:pt x="543943" y="249068"/>
                        <a:pt x="554519" y="247636"/>
                        <a:pt x="566285" y="256537"/>
                      </a:cubicBezTo>
                      <a:cubicBezTo>
                        <a:pt x="602024" y="283594"/>
                        <a:pt x="643072" y="306311"/>
                        <a:pt x="689431" y="324687"/>
                      </a:cubicBezTo>
                      <a:cubicBezTo>
                        <a:pt x="694897" y="326847"/>
                        <a:pt x="699082" y="331870"/>
                        <a:pt x="701990" y="339758"/>
                      </a:cubicBezTo>
                      <a:cubicBezTo>
                        <a:pt x="733388" y="424433"/>
                        <a:pt x="712632" y="515983"/>
                        <a:pt x="668477" y="592726"/>
                      </a:cubicBezTo>
                      <a:cubicBezTo>
                        <a:pt x="660589" y="606519"/>
                        <a:pt x="654001" y="616831"/>
                        <a:pt x="648713" y="623661"/>
                      </a:cubicBezTo>
                      <a:cubicBezTo>
                        <a:pt x="642719" y="631505"/>
                        <a:pt x="639393" y="640649"/>
                        <a:pt x="638732" y="651093"/>
                      </a:cubicBezTo>
                      <a:cubicBezTo>
                        <a:pt x="637410" y="672510"/>
                        <a:pt x="636793" y="690377"/>
                        <a:pt x="636881" y="704701"/>
                      </a:cubicBezTo>
                      <a:cubicBezTo>
                        <a:pt x="636881" y="706948"/>
                        <a:pt x="637983" y="708336"/>
                        <a:pt x="640186" y="708865"/>
                      </a:cubicBezTo>
                      <a:lnTo>
                        <a:pt x="719573" y="727043"/>
                      </a:lnTo>
                      <a:cubicBezTo>
                        <a:pt x="725866" y="728504"/>
                        <a:pt x="732152" y="724584"/>
                        <a:pt x="733613" y="718291"/>
                      </a:cubicBezTo>
                      <a:cubicBezTo>
                        <a:pt x="733811" y="717452"/>
                        <a:pt x="733910" y="716599"/>
                        <a:pt x="733917" y="715740"/>
                      </a:cubicBezTo>
                      <a:cubicBezTo>
                        <a:pt x="734003" y="695467"/>
                        <a:pt x="735615" y="671717"/>
                        <a:pt x="738742" y="644483"/>
                      </a:cubicBezTo>
                      <a:cubicBezTo>
                        <a:pt x="740679" y="627385"/>
                        <a:pt x="749847" y="570561"/>
                        <a:pt x="766240" y="474009"/>
                      </a:cubicBezTo>
                      <a:cubicBezTo>
                        <a:pt x="769677" y="453738"/>
                        <a:pt x="772209" y="435406"/>
                        <a:pt x="773841" y="419013"/>
                      </a:cubicBezTo>
                      <a:cubicBezTo>
                        <a:pt x="776571" y="392044"/>
                        <a:pt x="777854" y="373646"/>
                        <a:pt x="777675" y="363819"/>
                      </a:cubicBezTo>
                      <a:cubicBezTo>
                        <a:pt x="775606" y="257264"/>
                        <a:pt x="736475" y="171730"/>
                        <a:pt x="660280" y="107216"/>
                      </a:cubicBezTo>
                      <a:cubicBezTo>
                        <a:pt x="608810" y="63633"/>
                        <a:pt x="547997" y="43627"/>
                        <a:pt x="477842" y="47196"/>
                      </a:cubicBezTo>
                      <a:cubicBezTo>
                        <a:pt x="425226" y="49906"/>
                        <a:pt x="369371" y="72645"/>
                        <a:pt x="330173" y="106687"/>
                      </a:cubicBezTo>
                      <a:cubicBezTo>
                        <a:pt x="252219" y="174242"/>
                        <a:pt x="212823" y="258807"/>
                        <a:pt x="211985" y="360382"/>
                      </a:cubicBezTo>
                      <a:cubicBezTo>
                        <a:pt x="211126" y="466341"/>
                        <a:pt x="235781" y="587570"/>
                        <a:pt x="243383" y="677533"/>
                      </a:cubicBezTo>
                      <a:cubicBezTo>
                        <a:pt x="245057" y="697760"/>
                        <a:pt x="244264" y="720122"/>
                        <a:pt x="241003" y="744626"/>
                      </a:cubicBezTo>
                      <a:cubicBezTo>
                        <a:pt x="240783" y="746212"/>
                        <a:pt x="241444" y="746761"/>
                        <a:pt x="242986" y="746278"/>
                      </a:cubicBezTo>
                      <a:lnTo>
                        <a:pt x="352317" y="714616"/>
                      </a:lnTo>
                      <a:cubicBezTo>
                        <a:pt x="353129" y="714371"/>
                        <a:pt x="353674" y="713611"/>
                        <a:pt x="353639" y="712765"/>
                      </a:cubicBezTo>
                      <a:cubicBezTo>
                        <a:pt x="353419" y="688394"/>
                        <a:pt x="352868" y="668742"/>
                        <a:pt x="351987" y="653803"/>
                      </a:cubicBezTo>
                      <a:cubicBezTo>
                        <a:pt x="351546" y="645871"/>
                        <a:pt x="347844" y="636133"/>
                        <a:pt x="340882" y="624587"/>
                      </a:cubicBezTo>
                      <a:cubicBezTo>
                        <a:pt x="301309" y="558970"/>
                        <a:pt x="282536" y="484783"/>
                        <a:pt x="284564" y="402025"/>
                      </a:cubicBezTo>
                      <a:cubicBezTo>
                        <a:pt x="285533" y="363070"/>
                        <a:pt x="291438" y="330989"/>
                        <a:pt x="302279" y="305782"/>
                      </a:cubicBezTo>
                      <a:close/>
                      <a:moveTo>
                        <a:pt x="309616" y="868895"/>
                      </a:moveTo>
                      <a:cubicBezTo>
                        <a:pt x="320034" y="868056"/>
                        <a:pt x="330281" y="871969"/>
                        <a:pt x="337510" y="879538"/>
                      </a:cubicBezTo>
                      <a:lnTo>
                        <a:pt x="491856" y="1040361"/>
                      </a:lnTo>
                      <a:cubicBezTo>
                        <a:pt x="492551" y="1041048"/>
                        <a:pt x="493672" y="1041048"/>
                        <a:pt x="494368" y="1040361"/>
                      </a:cubicBezTo>
                      <a:cubicBezTo>
                        <a:pt x="534028" y="1001229"/>
                        <a:pt x="562407" y="972720"/>
                        <a:pt x="579505" y="954826"/>
                      </a:cubicBezTo>
                      <a:cubicBezTo>
                        <a:pt x="582105" y="952097"/>
                        <a:pt x="583471" y="948461"/>
                        <a:pt x="583604" y="943920"/>
                      </a:cubicBezTo>
                      <a:cubicBezTo>
                        <a:pt x="585058" y="886676"/>
                        <a:pt x="604800" y="835693"/>
                        <a:pt x="642830" y="790963"/>
                      </a:cubicBezTo>
                      <a:cubicBezTo>
                        <a:pt x="644152" y="789376"/>
                        <a:pt x="644020" y="787922"/>
                        <a:pt x="642433" y="786600"/>
                      </a:cubicBezTo>
                      <a:lnTo>
                        <a:pt x="598608" y="750112"/>
                      </a:lnTo>
                      <a:cubicBezTo>
                        <a:pt x="592270" y="744818"/>
                        <a:pt x="588752" y="736879"/>
                        <a:pt x="589090" y="728629"/>
                      </a:cubicBezTo>
                      <a:cubicBezTo>
                        <a:pt x="590941" y="684785"/>
                        <a:pt x="591954" y="659245"/>
                        <a:pt x="592131" y="652019"/>
                      </a:cubicBezTo>
                      <a:cubicBezTo>
                        <a:pt x="592659" y="631747"/>
                        <a:pt x="595127" y="618770"/>
                        <a:pt x="599534" y="613085"/>
                      </a:cubicBezTo>
                      <a:cubicBezTo>
                        <a:pt x="635977" y="565669"/>
                        <a:pt x="658782" y="515190"/>
                        <a:pt x="667948" y="461648"/>
                      </a:cubicBezTo>
                      <a:cubicBezTo>
                        <a:pt x="672886" y="432960"/>
                        <a:pt x="672112" y="404757"/>
                        <a:pt x="665635" y="377039"/>
                      </a:cubicBezTo>
                      <a:cubicBezTo>
                        <a:pt x="665245" y="375256"/>
                        <a:pt x="663480" y="374129"/>
                        <a:pt x="661695" y="374521"/>
                      </a:cubicBezTo>
                      <a:cubicBezTo>
                        <a:pt x="661688" y="374523"/>
                        <a:pt x="661675" y="374525"/>
                        <a:pt x="661669" y="374527"/>
                      </a:cubicBezTo>
                      <a:cubicBezTo>
                        <a:pt x="551986" y="398059"/>
                        <a:pt x="444836" y="389686"/>
                        <a:pt x="340221" y="349409"/>
                      </a:cubicBezTo>
                      <a:cubicBezTo>
                        <a:pt x="337973" y="348528"/>
                        <a:pt x="336651" y="349299"/>
                        <a:pt x="336255" y="351723"/>
                      </a:cubicBezTo>
                      <a:cubicBezTo>
                        <a:pt x="320831" y="445321"/>
                        <a:pt x="337158" y="530878"/>
                        <a:pt x="385235" y="608392"/>
                      </a:cubicBezTo>
                      <a:cubicBezTo>
                        <a:pt x="391493" y="618484"/>
                        <a:pt x="395216" y="628267"/>
                        <a:pt x="396406" y="637741"/>
                      </a:cubicBezTo>
                      <a:cubicBezTo>
                        <a:pt x="400372" y="670044"/>
                        <a:pt x="401232" y="702057"/>
                        <a:pt x="398984" y="733785"/>
                      </a:cubicBezTo>
                      <a:cubicBezTo>
                        <a:pt x="398323" y="742597"/>
                        <a:pt x="395922" y="748175"/>
                        <a:pt x="391779" y="750509"/>
                      </a:cubicBezTo>
                      <a:cubicBezTo>
                        <a:pt x="385786" y="753900"/>
                        <a:pt x="378934" y="758593"/>
                        <a:pt x="371222" y="764588"/>
                      </a:cubicBezTo>
                      <a:cubicBezTo>
                        <a:pt x="354961" y="777147"/>
                        <a:pt x="311885" y="812954"/>
                        <a:pt x="241995" y="872002"/>
                      </a:cubicBezTo>
                      <a:cubicBezTo>
                        <a:pt x="240100" y="873589"/>
                        <a:pt x="240387" y="874296"/>
                        <a:pt x="242854" y="874117"/>
                      </a:cubicBezTo>
                      <a:lnTo>
                        <a:pt x="309616" y="868895"/>
                      </a:lnTo>
                      <a:close/>
                      <a:moveTo>
                        <a:pt x="689563" y="808017"/>
                      </a:moveTo>
                      <a:cubicBezTo>
                        <a:pt x="639921" y="857460"/>
                        <a:pt x="619496" y="926932"/>
                        <a:pt x="632783" y="995809"/>
                      </a:cubicBezTo>
                      <a:cubicBezTo>
                        <a:pt x="637894" y="1022249"/>
                        <a:pt x="647545" y="1045980"/>
                        <a:pt x="661735" y="1067000"/>
                      </a:cubicBezTo>
                      <a:cubicBezTo>
                        <a:pt x="678392" y="1091635"/>
                        <a:pt x="696352" y="1110494"/>
                        <a:pt x="715607" y="1123582"/>
                      </a:cubicBezTo>
                      <a:cubicBezTo>
                        <a:pt x="779374" y="1166944"/>
                        <a:pt x="848159" y="1173838"/>
                        <a:pt x="921973" y="1144271"/>
                      </a:cubicBezTo>
                      <a:cubicBezTo>
                        <a:pt x="930256" y="1140920"/>
                        <a:pt x="936363" y="1139162"/>
                        <a:pt x="940283" y="1138983"/>
                      </a:cubicBezTo>
                      <a:cubicBezTo>
                        <a:pt x="947554" y="1138633"/>
                        <a:pt x="953788" y="1141475"/>
                        <a:pt x="958990" y="1147510"/>
                      </a:cubicBezTo>
                      <a:cubicBezTo>
                        <a:pt x="1036506" y="1237850"/>
                        <a:pt x="1075836" y="1283724"/>
                        <a:pt x="1076980" y="1285132"/>
                      </a:cubicBezTo>
                      <a:cubicBezTo>
                        <a:pt x="1101239" y="1315010"/>
                        <a:pt x="1142750" y="1317522"/>
                        <a:pt x="1170116" y="1290354"/>
                      </a:cubicBezTo>
                      <a:cubicBezTo>
                        <a:pt x="1197415" y="1263121"/>
                        <a:pt x="1195035" y="1221543"/>
                        <a:pt x="1165224" y="1197218"/>
                      </a:cubicBezTo>
                      <a:cubicBezTo>
                        <a:pt x="1163816" y="1196075"/>
                        <a:pt x="1118094" y="1156566"/>
                        <a:pt x="1028065" y="1078699"/>
                      </a:cubicBezTo>
                      <a:cubicBezTo>
                        <a:pt x="1022030" y="1073458"/>
                        <a:pt x="1019207" y="1067218"/>
                        <a:pt x="1019604" y="1059993"/>
                      </a:cubicBezTo>
                      <a:cubicBezTo>
                        <a:pt x="1019783" y="1056073"/>
                        <a:pt x="1021567" y="1049965"/>
                        <a:pt x="1024958" y="1041683"/>
                      </a:cubicBezTo>
                      <a:cubicBezTo>
                        <a:pt x="1054790" y="967961"/>
                        <a:pt x="1048160" y="899150"/>
                        <a:pt x="1005062" y="835250"/>
                      </a:cubicBezTo>
                      <a:cubicBezTo>
                        <a:pt x="992020" y="815949"/>
                        <a:pt x="973221" y="797903"/>
                        <a:pt x="948678" y="781113"/>
                      </a:cubicBezTo>
                      <a:cubicBezTo>
                        <a:pt x="927704" y="766882"/>
                        <a:pt x="903994" y="757165"/>
                        <a:pt x="877554" y="751963"/>
                      </a:cubicBezTo>
                      <a:cubicBezTo>
                        <a:pt x="808743" y="738346"/>
                        <a:pt x="739205" y="758573"/>
                        <a:pt x="689563" y="808017"/>
                      </a:cubicBezTo>
                      <a:close/>
                    </a:path>
                  </a:pathLst>
                </a:custGeom>
                <a:grpFill/>
                <a:ln w="3175" cap="flat">
                  <a:solidFill>
                    <a:schemeClr val="bg1"/>
                  </a:solidFill>
                  <a:prstDash val="solid"/>
                  <a:miter/>
                </a:ln>
              </p:spPr>
              <p:txBody>
                <a:bodyPr rtlCol="0" anchor="ctr"/>
                <a:lstStyle/>
                <a:p>
                  <a:pPr defTabSz="171446"/>
                  <a:endParaRPr lang="en-US">
                    <a:solidFill>
                      <a:prstClr val="black"/>
                    </a:solidFill>
                    <a:latin typeface="Calibri" panose="020F0502020204030204"/>
                  </a:endParaRPr>
                </a:p>
              </p:txBody>
            </p:sp>
            <p:sp>
              <p:nvSpPr>
                <p:cNvPr id="237" name="Free-form: Shape 196">
                  <a:extLst>
                    <a:ext uri="{FF2B5EF4-FFF2-40B4-BE49-F238E27FC236}">
                      <a16:creationId xmlns:a16="http://schemas.microsoft.com/office/drawing/2014/main" id="{1CDD4124-26C9-A2AB-F91F-3839775554EB}"/>
                    </a:ext>
                  </a:extLst>
                </p:cNvPr>
                <p:cNvSpPr/>
                <p:nvPr/>
              </p:nvSpPr>
              <p:spPr>
                <a:xfrm>
                  <a:off x="9423490" y="3314251"/>
                  <a:ext cx="336584" cy="336585"/>
                </a:xfrm>
                <a:custGeom>
                  <a:avLst/>
                  <a:gdLst>
                    <a:gd name="connsiteX0" fmla="*/ 336585 w 336585"/>
                    <a:gd name="connsiteY0" fmla="*/ 168293 h 336585"/>
                    <a:gd name="connsiteX1" fmla="*/ 168293 w 336585"/>
                    <a:gd name="connsiteY1" fmla="*/ 336585 h 336585"/>
                    <a:gd name="connsiteX2" fmla="*/ 0 w 336585"/>
                    <a:gd name="connsiteY2" fmla="*/ 168293 h 336585"/>
                    <a:gd name="connsiteX3" fmla="*/ 168293 w 336585"/>
                    <a:gd name="connsiteY3" fmla="*/ 0 h 336585"/>
                    <a:gd name="connsiteX4" fmla="*/ 336585 w 336585"/>
                    <a:gd name="connsiteY4" fmla="*/ 168293 h 336585"/>
                    <a:gd name="connsiteX5" fmla="*/ 290314 w 336585"/>
                    <a:gd name="connsiteY5" fmla="*/ 168293 h 336585"/>
                    <a:gd name="connsiteX6" fmla="*/ 168226 w 336585"/>
                    <a:gd name="connsiteY6" fmla="*/ 46204 h 336585"/>
                    <a:gd name="connsiteX7" fmla="*/ 46138 w 336585"/>
                    <a:gd name="connsiteY7" fmla="*/ 168293 h 336585"/>
                    <a:gd name="connsiteX8" fmla="*/ 168226 w 336585"/>
                    <a:gd name="connsiteY8" fmla="*/ 290381 h 336585"/>
                    <a:gd name="connsiteX9" fmla="*/ 290314 w 336585"/>
                    <a:gd name="connsiteY9" fmla="*/ 168293 h 336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6585" h="336585">
                      <a:moveTo>
                        <a:pt x="336585" y="168293"/>
                      </a:moveTo>
                      <a:cubicBezTo>
                        <a:pt x="336585" y="261237"/>
                        <a:pt x="261237" y="336585"/>
                        <a:pt x="168293" y="336585"/>
                      </a:cubicBezTo>
                      <a:cubicBezTo>
                        <a:pt x="75348" y="336585"/>
                        <a:pt x="0" y="261237"/>
                        <a:pt x="0" y="168293"/>
                      </a:cubicBezTo>
                      <a:cubicBezTo>
                        <a:pt x="0" y="75348"/>
                        <a:pt x="75348" y="0"/>
                        <a:pt x="168293" y="0"/>
                      </a:cubicBezTo>
                      <a:cubicBezTo>
                        <a:pt x="261237" y="0"/>
                        <a:pt x="336585" y="75348"/>
                        <a:pt x="336585" y="168293"/>
                      </a:cubicBezTo>
                      <a:close/>
                      <a:moveTo>
                        <a:pt x="290314" y="168293"/>
                      </a:moveTo>
                      <a:cubicBezTo>
                        <a:pt x="290314" y="100863"/>
                        <a:pt x="235656" y="46204"/>
                        <a:pt x="168226" y="46204"/>
                      </a:cubicBezTo>
                      <a:cubicBezTo>
                        <a:pt x="100797" y="46204"/>
                        <a:pt x="46138" y="100863"/>
                        <a:pt x="46138" y="168293"/>
                      </a:cubicBezTo>
                      <a:cubicBezTo>
                        <a:pt x="46138" y="235722"/>
                        <a:pt x="100797" y="290381"/>
                        <a:pt x="168226" y="290381"/>
                      </a:cubicBezTo>
                      <a:cubicBezTo>
                        <a:pt x="235656" y="290381"/>
                        <a:pt x="290314" y="235722"/>
                        <a:pt x="290314" y="168293"/>
                      </a:cubicBezTo>
                      <a:close/>
                    </a:path>
                  </a:pathLst>
                </a:custGeom>
                <a:grpFill/>
                <a:ln w="3175" cap="flat">
                  <a:solidFill>
                    <a:schemeClr val="bg1"/>
                  </a:solidFill>
                  <a:prstDash val="solid"/>
                  <a:miter/>
                </a:ln>
              </p:spPr>
              <p:txBody>
                <a:bodyPr rtlCol="0" anchor="ctr"/>
                <a:lstStyle/>
                <a:p>
                  <a:pPr defTabSz="171446"/>
                  <a:endParaRPr lang="en-US">
                    <a:solidFill>
                      <a:prstClr val="black"/>
                    </a:solidFill>
                    <a:latin typeface="Calibri" panose="020F0502020204030204"/>
                  </a:endParaRPr>
                </a:p>
              </p:txBody>
            </p:sp>
          </p:grpSp>
        </p:grpSp>
        <p:grpSp>
          <p:nvGrpSpPr>
            <p:cNvPr id="52" name="Group 51">
              <a:extLst>
                <a:ext uri="{FF2B5EF4-FFF2-40B4-BE49-F238E27FC236}">
                  <a16:creationId xmlns:a16="http://schemas.microsoft.com/office/drawing/2014/main" id="{F0997A55-C6EC-BBE5-54E9-E2331E141141}"/>
                </a:ext>
              </a:extLst>
            </p:cNvPr>
            <p:cNvGrpSpPr/>
            <p:nvPr/>
          </p:nvGrpSpPr>
          <p:grpSpPr>
            <a:xfrm>
              <a:off x="7620461" y="2343150"/>
              <a:ext cx="2475577" cy="544831"/>
              <a:chOff x="8170930" y="1972840"/>
              <a:chExt cx="2475577" cy="544831"/>
            </a:xfrm>
          </p:grpSpPr>
          <p:sp>
            <p:nvSpPr>
              <p:cNvPr id="11" name="مربع نص 10">
                <a:extLst>
                  <a:ext uri="{FF2B5EF4-FFF2-40B4-BE49-F238E27FC236}">
                    <a16:creationId xmlns:a16="http://schemas.microsoft.com/office/drawing/2014/main" id="{C67207D9-418D-D221-3BC1-1A0B03072C6B}"/>
                  </a:ext>
                </a:extLst>
              </p:cNvPr>
              <p:cNvSpPr txBox="1"/>
              <p:nvPr/>
            </p:nvSpPr>
            <p:spPr>
              <a:xfrm>
                <a:off x="8170930" y="1972840"/>
                <a:ext cx="2011680" cy="544831"/>
              </a:xfrm>
              <a:prstGeom prst="roundRect">
                <a:avLst/>
              </a:prstGeom>
              <a:solidFill>
                <a:srgbClr val="D6DCE5">
                  <a:alpha val="60000"/>
                </a:srgbClr>
              </a:solidFill>
            </p:spPr>
            <p:txBody>
              <a:bodyPr wrap="square" rtlCol="1">
                <a:spAutoFit/>
              </a:bodyPr>
              <a:lstStyle/>
              <a:p>
                <a:pPr algn="r" defTabSz="171446" rtl="1"/>
                <a:r>
                  <a:rPr lang="ar-SA" sz="1800" b="1" dirty="0">
                    <a:solidFill>
                      <a:srgbClr val="173863"/>
                    </a:solidFill>
                    <a:latin typeface="Sakkal Majalla" panose="02000000000000000000" pitchFamily="2" charset="-78"/>
                    <a:cs typeface="Sakkal Majalla" panose="02000000000000000000" pitchFamily="2" charset="-78"/>
                  </a:rPr>
                  <a:t>التميز</a:t>
                </a:r>
                <a:endParaRPr lang="en-US" sz="1800" b="1" dirty="0">
                  <a:solidFill>
                    <a:srgbClr val="173863"/>
                  </a:solidFill>
                  <a:latin typeface="Sakkal Majalla" panose="02000000000000000000" pitchFamily="2" charset="-78"/>
                  <a:cs typeface="Sakkal Majalla" panose="02000000000000000000" pitchFamily="2" charset="-78"/>
                </a:endParaRPr>
              </a:p>
            </p:txBody>
          </p:sp>
          <p:grpSp>
            <p:nvGrpSpPr>
              <p:cNvPr id="46" name="Group 45">
                <a:extLst>
                  <a:ext uri="{FF2B5EF4-FFF2-40B4-BE49-F238E27FC236}">
                    <a16:creationId xmlns:a16="http://schemas.microsoft.com/office/drawing/2014/main" id="{A7F3B78F-3219-9374-9CC7-40D9E97D22AA}"/>
                  </a:ext>
                </a:extLst>
              </p:cNvPr>
              <p:cNvGrpSpPr/>
              <p:nvPr/>
            </p:nvGrpSpPr>
            <p:grpSpPr>
              <a:xfrm>
                <a:off x="10189307" y="1972840"/>
                <a:ext cx="457200" cy="457200"/>
                <a:chOff x="10189307" y="1972840"/>
                <a:chExt cx="457200" cy="457200"/>
              </a:xfrm>
            </p:grpSpPr>
            <p:sp>
              <p:nvSpPr>
                <p:cNvPr id="17" name="Rectangle: Rounded Corners 16">
                  <a:extLst>
                    <a:ext uri="{FF2B5EF4-FFF2-40B4-BE49-F238E27FC236}">
                      <a16:creationId xmlns:a16="http://schemas.microsoft.com/office/drawing/2014/main" id="{C9F85B6F-F0CB-9049-3ED9-308B9DAE045E}"/>
                    </a:ext>
                  </a:extLst>
                </p:cNvPr>
                <p:cNvSpPr/>
                <p:nvPr/>
              </p:nvSpPr>
              <p:spPr>
                <a:xfrm>
                  <a:off x="10189307" y="1972840"/>
                  <a:ext cx="457200" cy="457200"/>
                </a:xfrm>
                <a:prstGeom prst="roundRect">
                  <a:avLst/>
                </a:prstGeom>
                <a:solidFill>
                  <a:schemeClr val="accent1"/>
                </a:solidFill>
                <a:ln w="0" cap="flat">
                  <a:noFill/>
                  <a:prstDash val="solid"/>
                  <a:miter/>
                </a:ln>
              </p:spPr>
              <p:txBody>
                <a:bodyPr rtlCol="0" anchor="ctr"/>
                <a:lstStyle/>
                <a:p>
                  <a:pPr defTabSz="342900"/>
                  <a:endParaRPr lang="en-US" sz="1350">
                    <a:solidFill>
                      <a:prstClr val="black"/>
                    </a:solidFill>
                    <a:latin typeface="Calibri" panose="020F0502020204030204"/>
                  </a:endParaRPr>
                </a:p>
              </p:txBody>
            </p:sp>
            <p:grpSp>
              <p:nvGrpSpPr>
                <p:cNvPr id="247" name="Sociology" descr="{&quot;Key&quot;:&quot;POWER_USER_SHAPE_ICON&quot;,&quot;Value&quot;:&quot;POWER_USER_SHAPE_ICON_STYLE_1&quot;}">
                  <a:extLst>
                    <a:ext uri="{FF2B5EF4-FFF2-40B4-BE49-F238E27FC236}">
                      <a16:creationId xmlns:a16="http://schemas.microsoft.com/office/drawing/2014/main" id="{ACDB53D1-1AB7-4E95-7376-2B95928E1211}"/>
                    </a:ext>
                  </a:extLst>
                </p:cNvPr>
                <p:cNvGrpSpPr>
                  <a:grpSpLocks noChangeAspect="1"/>
                </p:cNvGrpSpPr>
                <p:nvPr>
                  <p:custDataLst>
                    <p:tags r:id="rId1"/>
                  </p:custDataLst>
                </p:nvPr>
              </p:nvGrpSpPr>
              <p:grpSpPr>
                <a:xfrm>
                  <a:off x="10273907" y="2024908"/>
                  <a:ext cx="288000" cy="353064"/>
                  <a:chOff x="4652964" y="5819775"/>
                  <a:chExt cx="477837" cy="585788"/>
                </a:xfrm>
                <a:solidFill>
                  <a:schemeClr val="bg1"/>
                </a:solidFill>
              </p:grpSpPr>
              <p:sp>
                <p:nvSpPr>
                  <p:cNvPr id="248" name="Freeform 25">
                    <a:extLst>
                      <a:ext uri="{FF2B5EF4-FFF2-40B4-BE49-F238E27FC236}">
                        <a16:creationId xmlns:a16="http://schemas.microsoft.com/office/drawing/2014/main" id="{F71F4D50-68A0-1D5E-3926-C97FE6101C00}"/>
                      </a:ext>
                    </a:extLst>
                  </p:cNvPr>
                  <p:cNvSpPr>
                    <a:spLocks noEditPoints="1"/>
                  </p:cNvSpPr>
                  <p:nvPr/>
                </p:nvSpPr>
                <p:spPr bwMode="auto">
                  <a:xfrm>
                    <a:off x="4652964" y="6059488"/>
                    <a:ext cx="141288" cy="255588"/>
                  </a:xfrm>
                  <a:custGeom>
                    <a:avLst/>
                    <a:gdLst>
                      <a:gd name="T0" fmla="*/ 172 w 207"/>
                      <a:gd name="T1" fmla="*/ 224 h 373"/>
                      <a:gd name="T2" fmla="*/ 160 w 207"/>
                      <a:gd name="T3" fmla="*/ 236 h 373"/>
                      <a:gd name="T4" fmla="*/ 148 w 207"/>
                      <a:gd name="T5" fmla="*/ 228 h 373"/>
                      <a:gd name="T6" fmla="*/ 148 w 207"/>
                      <a:gd name="T7" fmla="*/ 324 h 373"/>
                      <a:gd name="T8" fmla="*/ 134 w 207"/>
                      <a:gd name="T9" fmla="*/ 338 h 373"/>
                      <a:gd name="T10" fmla="*/ 121 w 207"/>
                      <a:gd name="T11" fmla="*/ 326 h 373"/>
                      <a:gd name="T12" fmla="*/ 121 w 207"/>
                      <a:gd name="T13" fmla="*/ 259 h 373"/>
                      <a:gd name="T14" fmla="*/ 103 w 207"/>
                      <a:gd name="T15" fmla="*/ 241 h 373"/>
                      <a:gd name="T16" fmla="*/ 86 w 207"/>
                      <a:gd name="T17" fmla="*/ 259 h 373"/>
                      <a:gd name="T18" fmla="*/ 86 w 207"/>
                      <a:gd name="T19" fmla="*/ 266 h 373"/>
                      <a:gd name="T20" fmla="*/ 86 w 207"/>
                      <a:gd name="T21" fmla="*/ 266 h 373"/>
                      <a:gd name="T22" fmla="*/ 86 w 207"/>
                      <a:gd name="T23" fmla="*/ 269 h 373"/>
                      <a:gd name="T24" fmla="*/ 86 w 207"/>
                      <a:gd name="T25" fmla="*/ 276 h 373"/>
                      <a:gd name="T26" fmla="*/ 86 w 207"/>
                      <a:gd name="T27" fmla="*/ 324 h 373"/>
                      <a:gd name="T28" fmla="*/ 72 w 207"/>
                      <a:gd name="T29" fmla="*/ 338 h 373"/>
                      <a:gd name="T30" fmla="*/ 59 w 207"/>
                      <a:gd name="T31" fmla="*/ 324 h 373"/>
                      <a:gd name="T32" fmla="*/ 59 w 207"/>
                      <a:gd name="T33" fmla="*/ 228 h 373"/>
                      <a:gd name="T34" fmla="*/ 47 w 207"/>
                      <a:gd name="T35" fmla="*/ 236 h 373"/>
                      <a:gd name="T36" fmla="*/ 35 w 207"/>
                      <a:gd name="T37" fmla="*/ 224 h 373"/>
                      <a:gd name="T38" fmla="*/ 35 w 207"/>
                      <a:gd name="T39" fmla="*/ 146 h 373"/>
                      <a:gd name="T40" fmla="*/ 47 w 207"/>
                      <a:gd name="T41" fmla="*/ 134 h 373"/>
                      <a:gd name="T42" fmla="*/ 67 w 207"/>
                      <a:gd name="T43" fmla="*/ 134 h 373"/>
                      <a:gd name="T44" fmla="*/ 140 w 207"/>
                      <a:gd name="T45" fmla="*/ 134 h 373"/>
                      <a:gd name="T46" fmla="*/ 160 w 207"/>
                      <a:gd name="T47" fmla="*/ 134 h 373"/>
                      <a:gd name="T48" fmla="*/ 172 w 207"/>
                      <a:gd name="T49" fmla="*/ 146 h 373"/>
                      <a:gd name="T50" fmla="*/ 172 w 207"/>
                      <a:gd name="T51" fmla="*/ 224 h 373"/>
                      <a:gd name="T52" fmla="*/ 101 w 207"/>
                      <a:gd name="T53" fmla="*/ 35 h 373"/>
                      <a:gd name="T54" fmla="*/ 121 w 207"/>
                      <a:gd name="T55" fmla="*/ 56 h 373"/>
                      <a:gd name="T56" fmla="*/ 101 w 207"/>
                      <a:gd name="T57" fmla="*/ 76 h 373"/>
                      <a:gd name="T58" fmla="*/ 81 w 207"/>
                      <a:gd name="T59" fmla="*/ 56 h 373"/>
                      <a:gd name="T60" fmla="*/ 101 w 207"/>
                      <a:gd name="T61" fmla="*/ 35 h 373"/>
                      <a:gd name="T62" fmla="*/ 160 w 207"/>
                      <a:gd name="T63" fmla="*/ 99 h 373"/>
                      <a:gd name="T64" fmla="*/ 136 w 207"/>
                      <a:gd name="T65" fmla="*/ 99 h 373"/>
                      <a:gd name="T66" fmla="*/ 157 w 207"/>
                      <a:gd name="T67" fmla="*/ 56 h 373"/>
                      <a:gd name="T68" fmla="*/ 101 w 207"/>
                      <a:gd name="T69" fmla="*/ 0 h 373"/>
                      <a:gd name="T70" fmla="*/ 45 w 207"/>
                      <a:gd name="T71" fmla="*/ 56 h 373"/>
                      <a:gd name="T72" fmla="*/ 66 w 207"/>
                      <a:gd name="T73" fmla="*/ 99 h 373"/>
                      <a:gd name="T74" fmla="*/ 47 w 207"/>
                      <a:gd name="T75" fmla="*/ 99 h 373"/>
                      <a:gd name="T76" fmla="*/ 0 w 207"/>
                      <a:gd name="T77" fmla="*/ 146 h 373"/>
                      <a:gd name="T78" fmla="*/ 0 w 207"/>
                      <a:gd name="T79" fmla="*/ 224 h 373"/>
                      <a:gd name="T80" fmla="*/ 24 w 207"/>
                      <a:gd name="T81" fmla="*/ 265 h 373"/>
                      <a:gd name="T82" fmla="*/ 24 w 207"/>
                      <a:gd name="T83" fmla="*/ 324 h 373"/>
                      <a:gd name="T84" fmla="*/ 72 w 207"/>
                      <a:gd name="T85" fmla="*/ 373 h 373"/>
                      <a:gd name="T86" fmla="*/ 103 w 207"/>
                      <a:gd name="T87" fmla="*/ 362 h 373"/>
                      <a:gd name="T88" fmla="*/ 134 w 207"/>
                      <a:gd name="T89" fmla="*/ 373 h 373"/>
                      <a:gd name="T90" fmla="*/ 183 w 207"/>
                      <a:gd name="T91" fmla="*/ 325 h 373"/>
                      <a:gd name="T92" fmla="*/ 183 w 207"/>
                      <a:gd name="T93" fmla="*/ 265 h 373"/>
                      <a:gd name="T94" fmla="*/ 207 w 207"/>
                      <a:gd name="T95" fmla="*/ 224 h 373"/>
                      <a:gd name="T96" fmla="*/ 207 w 207"/>
                      <a:gd name="T97" fmla="*/ 146 h 373"/>
                      <a:gd name="T98" fmla="*/ 160 w 207"/>
                      <a:gd name="T99" fmla="*/ 99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7" h="373">
                        <a:moveTo>
                          <a:pt x="172" y="224"/>
                        </a:moveTo>
                        <a:cubicBezTo>
                          <a:pt x="172" y="231"/>
                          <a:pt x="166" y="236"/>
                          <a:pt x="160" y="236"/>
                        </a:cubicBezTo>
                        <a:cubicBezTo>
                          <a:pt x="154" y="236"/>
                          <a:pt x="150" y="232"/>
                          <a:pt x="148" y="228"/>
                        </a:cubicBezTo>
                        <a:lnTo>
                          <a:pt x="148" y="324"/>
                        </a:lnTo>
                        <a:cubicBezTo>
                          <a:pt x="148" y="332"/>
                          <a:pt x="142" y="338"/>
                          <a:pt x="134" y="338"/>
                        </a:cubicBezTo>
                        <a:cubicBezTo>
                          <a:pt x="127" y="338"/>
                          <a:pt x="122" y="333"/>
                          <a:pt x="121" y="326"/>
                        </a:cubicBezTo>
                        <a:lnTo>
                          <a:pt x="121" y="259"/>
                        </a:lnTo>
                        <a:cubicBezTo>
                          <a:pt x="121" y="249"/>
                          <a:pt x="113" y="241"/>
                          <a:pt x="103" y="241"/>
                        </a:cubicBezTo>
                        <a:cubicBezTo>
                          <a:pt x="94" y="241"/>
                          <a:pt x="86" y="249"/>
                          <a:pt x="86" y="259"/>
                        </a:cubicBezTo>
                        <a:lnTo>
                          <a:pt x="86" y="266"/>
                        </a:lnTo>
                        <a:cubicBezTo>
                          <a:pt x="86" y="266"/>
                          <a:pt x="86" y="266"/>
                          <a:pt x="86" y="266"/>
                        </a:cubicBezTo>
                        <a:lnTo>
                          <a:pt x="86" y="269"/>
                        </a:lnTo>
                        <a:lnTo>
                          <a:pt x="86" y="276"/>
                        </a:lnTo>
                        <a:lnTo>
                          <a:pt x="86" y="324"/>
                        </a:lnTo>
                        <a:cubicBezTo>
                          <a:pt x="86" y="332"/>
                          <a:pt x="80" y="338"/>
                          <a:pt x="72" y="338"/>
                        </a:cubicBezTo>
                        <a:cubicBezTo>
                          <a:pt x="65" y="338"/>
                          <a:pt x="59" y="332"/>
                          <a:pt x="59" y="324"/>
                        </a:cubicBezTo>
                        <a:lnTo>
                          <a:pt x="59" y="228"/>
                        </a:lnTo>
                        <a:cubicBezTo>
                          <a:pt x="57" y="232"/>
                          <a:pt x="53" y="236"/>
                          <a:pt x="47" y="236"/>
                        </a:cubicBezTo>
                        <a:cubicBezTo>
                          <a:pt x="41" y="236"/>
                          <a:pt x="35" y="231"/>
                          <a:pt x="35" y="224"/>
                        </a:cubicBezTo>
                        <a:lnTo>
                          <a:pt x="35" y="146"/>
                        </a:lnTo>
                        <a:cubicBezTo>
                          <a:pt x="35" y="140"/>
                          <a:pt x="41" y="134"/>
                          <a:pt x="47" y="134"/>
                        </a:cubicBezTo>
                        <a:lnTo>
                          <a:pt x="67" y="134"/>
                        </a:lnTo>
                        <a:lnTo>
                          <a:pt x="140" y="134"/>
                        </a:lnTo>
                        <a:lnTo>
                          <a:pt x="160" y="134"/>
                        </a:lnTo>
                        <a:cubicBezTo>
                          <a:pt x="166" y="134"/>
                          <a:pt x="172" y="140"/>
                          <a:pt x="172" y="146"/>
                        </a:cubicBezTo>
                        <a:lnTo>
                          <a:pt x="172" y="224"/>
                        </a:lnTo>
                        <a:close/>
                        <a:moveTo>
                          <a:pt x="101" y="35"/>
                        </a:moveTo>
                        <a:cubicBezTo>
                          <a:pt x="112" y="35"/>
                          <a:pt x="121" y="45"/>
                          <a:pt x="121" y="56"/>
                        </a:cubicBezTo>
                        <a:cubicBezTo>
                          <a:pt x="121" y="67"/>
                          <a:pt x="112" y="76"/>
                          <a:pt x="101" y="76"/>
                        </a:cubicBezTo>
                        <a:cubicBezTo>
                          <a:pt x="90" y="76"/>
                          <a:pt x="81" y="67"/>
                          <a:pt x="81" y="56"/>
                        </a:cubicBezTo>
                        <a:cubicBezTo>
                          <a:pt x="81" y="45"/>
                          <a:pt x="90" y="35"/>
                          <a:pt x="101" y="35"/>
                        </a:cubicBezTo>
                        <a:close/>
                        <a:moveTo>
                          <a:pt x="160" y="99"/>
                        </a:moveTo>
                        <a:lnTo>
                          <a:pt x="136" y="99"/>
                        </a:lnTo>
                        <a:cubicBezTo>
                          <a:pt x="148" y="89"/>
                          <a:pt x="157" y="73"/>
                          <a:pt x="157" y="56"/>
                        </a:cubicBezTo>
                        <a:cubicBezTo>
                          <a:pt x="157" y="25"/>
                          <a:pt x="132" y="0"/>
                          <a:pt x="101" y="0"/>
                        </a:cubicBezTo>
                        <a:cubicBezTo>
                          <a:pt x="70" y="0"/>
                          <a:pt x="45" y="25"/>
                          <a:pt x="45" y="56"/>
                        </a:cubicBezTo>
                        <a:cubicBezTo>
                          <a:pt x="45" y="73"/>
                          <a:pt x="54" y="89"/>
                          <a:pt x="66" y="99"/>
                        </a:cubicBezTo>
                        <a:lnTo>
                          <a:pt x="47" y="99"/>
                        </a:lnTo>
                        <a:cubicBezTo>
                          <a:pt x="21" y="99"/>
                          <a:pt x="0" y="120"/>
                          <a:pt x="0" y="146"/>
                        </a:cubicBezTo>
                        <a:lnTo>
                          <a:pt x="0" y="224"/>
                        </a:lnTo>
                        <a:cubicBezTo>
                          <a:pt x="0" y="241"/>
                          <a:pt x="9" y="257"/>
                          <a:pt x="24" y="265"/>
                        </a:cubicBezTo>
                        <a:lnTo>
                          <a:pt x="24" y="324"/>
                        </a:lnTo>
                        <a:cubicBezTo>
                          <a:pt x="24" y="351"/>
                          <a:pt x="45" y="373"/>
                          <a:pt x="72" y="373"/>
                        </a:cubicBezTo>
                        <a:cubicBezTo>
                          <a:pt x="84" y="373"/>
                          <a:pt x="95" y="369"/>
                          <a:pt x="103" y="362"/>
                        </a:cubicBezTo>
                        <a:cubicBezTo>
                          <a:pt x="112" y="369"/>
                          <a:pt x="123" y="373"/>
                          <a:pt x="134" y="373"/>
                        </a:cubicBezTo>
                        <a:cubicBezTo>
                          <a:pt x="161" y="373"/>
                          <a:pt x="183" y="351"/>
                          <a:pt x="183" y="325"/>
                        </a:cubicBezTo>
                        <a:lnTo>
                          <a:pt x="183" y="265"/>
                        </a:lnTo>
                        <a:cubicBezTo>
                          <a:pt x="197" y="257"/>
                          <a:pt x="207" y="242"/>
                          <a:pt x="207" y="224"/>
                        </a:cubicBezTo>
                        <a:lnTo>
                          <a:pt x="207" y="146"/>
                        </a:lnTo>
                        <a:cubicBezTo>
                          <a:pt x="207" y="120"/>
                          <a:pt x="186" y="99"/>
                          <a:pt x="160" y="9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249" name="Freeform 26">
                    <a:extLst>
                      <a:ext uri="{FF2B5EF4-FFF2-40B4-BE49-F238E27FC236}">
                        <a16:creationId xmlns:a16="http://schemas.microsoft.com/office/drawing/2014/main" id="{1266119F-6223-002F-E886-CD14B98F1744}"/>
                      </a:ext>
                    </a:extLst>
                  </p:cNvPr>
                  <p:cNvSpPr>
                    <a:spLocks noEditPoints="1"/>
                  </p:cNvSpPr>
                  <p:nvPr/>
                </p:nvSpPr>
                <p:spPr bwMode="auto">
                  <a:xfrm>
                    <a:off x="4805364" y="5975350"/>
                    <a:ext cx="152400" cy="288925"/>
                  </a:xfrm>
                  <a:custGeom>
                    <a:avLst/>
                    <a:gdLst>
                      <a:gd name="T0" fmla="*/ 189 w 224"/>
                      <a:gd name="T1" fmla="*/ 259 h 422"/>
                      <a:gd name="T2" fmla="*/ 175 w 224"/>
                      <a:gd name="T3" fmla="*/ 273 h 422"/>
                      <a:gd name="T4" fmla="*/ 161 w 224"/>
                      <a:gd name="T5" fmla="*/ 263 h 422"/>
                      <a:gd name="T6" fmla="*/ 161 w 224"/>
                      <a:gd name="T7" fmla="*/ 371 h 422"/>
                      <a:gd name="T8" fmla="*/ 145 w 224"/>
                      <a:gd name="T9" fmla="*/ 387 h 422"/>
                      <a:gd name="T10" fmla="*/ 130 w 224"/>
                      <a:gd name="T11" fmla="*/ 372 h 422"/>
                      <a:gd name="T12" fmla="*/ 130 w 224"/>
                      <a:gd name="T13" fmla="*/ 297 h 422"/>
                      <a:gd name="T14" fmla="*/ 112 w 224"/>
                      <a:gd name="T15" fmla="*/ 279 h 422"/>
                      <a:gd name="T16" fmla="*/ 94 w 224"/>
                      <a:gd name="T17" fmla="*/ 297 h 422"/>
                      <a:gd name="T18" fmla="*/ 94 w 224"/>
                      <a:gd name="T19" fmla="*/ 297 h 422"/>
                      <a:gd name="T20" fmla="*/ 94 w 224"/>
                      <a:gd name="T21" fmla="*/ 318 h 422"/>
                      <a:gd name="T22" fmla="*/ 94 w 224"/>
                      <a:gd name="T23" fmla="*/ 371 h 422"/>
                      <a:gd name="T24" fmla="*/ 79 w 224"/>
                      <a:gd name="T25" fmla="*/ 387 h 422"/>
                      <a:gd name="T26" fmla="*/ 63 w 224"/>
                      <a:gd name="T27" fmla="*/ 371 h 422"/>
                      <a:gd name="T28" fmla="*/ 63 w 224"/>
                      <a:gd name="T29" fmla="*/ 263 h 422"/>
                      <a:gd name="T30" fmla="*/ 50 w 224"/>
                      <a:gd name="T31" fmla="*/ 273 h 422"/>
                      <a:gd name="T32" fmla="*/ 35 w 224"/>
                      <a:gd name="T33" fmla="*/ 259 h 422"/>
                      <a:gd name="T34" fmla="*/ 35 w 224"/>
                      <a:gd name="T35" fmla="*/ 174 h 422"/>
                      <a:gd name="T36" fmla="*/ 50 w 224"/>
                      <a:gd name="T37" fmla="*/ 160 h 422"/>
                      <a:gd name="T38" fmla="*/ 73 w 224"/>
                      <a:gd name="T39" fmla="*/ 160 h 422"/>
                      <a:gd name="T40" fmla="*/ 151 w 224"/>
                      <a:gd name="T41" fmla="*/ 160 h 422"/>
                      <a:gd name="T42" fmla="*/ 175 w 224"/>
                      <a:gd name="T43" fmla="*/ 160 h 422"/>
                      <a:gd name="T44" fmla="*/ 189 w 224"/>
                      <a:gd name="T45" fmla="*/ 174 h 422"/>
                      <a:gd name="T46" fmla="*/ 189 w 224"/>
                      <a:gd name="T47" fmla="*/ 259 h 422"/>
                      <a:gd name="T48" fmla="*/ 109 w 224"/>
                      <a:gd name="T49" fmla="*/ 35 h 422"/>
                      <a:gd name="T50" fmla="*/ 140 w 224"/>
                      <a:gd name="T51" fmla="*/ 66 h 422"/>
                      <a:gd name="T52" fmla="*/ 109 w 224"/>
                      <a:gd name="T53" fmla="*/ 97 h 422"/>
                      <a:gd name="T54" fmla="*/ 78 w 224"/>
                      <a:gd name="T55" fmla="*/ 66 h 422"/>
                      <a:gd name="T56" fmla="*/ 109 w 224"/>
                      <a:gd name="T57" fmla="*/ 35 h 422"/>
                      <a:gd name="T58" fmla="*/ 175 w 224"/>
                      <a:gd name="T59" fmla="*/ 125 h 422"/>
                      <a:gd name="T60" fmla="*/ 139 w 224"/>
                      <a:gd name="T61" fmla="*/ 125 h 422"/>
                      <a:gd name="T62" fmla="*/ 175 w 224"/>
                      <a:gd name="T63" fmla="*/ 66 h 422"/>
                      <a:gd name="T64" fmla="*/ 109 w 224"/>
                      <a:gd name="T65" fmla="*/ 0 h 422"/>
                      <a:gd name="T66" fmla="*/ 43 w 224"/>
                      <a:gd name="T67" fmla="*/ 66 h 422"/>
                      <a:gd name="T68" fmla="*/ 78 w 224"/>
                      <a:gd name="T69" fmla="*/ 125 h 422"/>
                      <a:gd name="T70" fmla="*/ 73 w 224"/>
                      <a:gd name="T71" fmla="*/ 125 h 422"/>
                      <a:gd name="T72" fmla="*/ 50 w 224"/>
                      <a:gd name="T73" fmla="*/ 125 h 422"/>
                      <a:gd name="T74" fmla="*/ 0 w 224"/>
                      <a:gd name="T75" fmla="*/ 174 h 422"/>
                      <a:gd name="T76" fmla="*/ 0 w 224"/>
                      <a:gd name="T77" fmla="*/ 259 h 422"/>
                      <a:gd name="T78" fmla="*/ 28 w 224"/>
                      <a:gd name="T79" fmla="*/ 303 h 422"/>
                      <a:gd name="T80" fmla="*/ 28 w 224"/>
                      <a:gd name="T81" fmla="*/ 371 h 422"/>
                      <a:gd name="T82" fmla="*/ 79 w 224"/>
                      <a:gd name="T83" fmla="*/ 422 h 422"/>
                      <a:gd name="T84" fmla="*/ 112 w 224"/>
                      <a:gd name="T85" fmla="*/ 410 h 422"/>
                      <a:gd name="T86" fmla="*/ 145 w 224"/>
                      <a:gd name="T87" fmla="*/ 422 h 422"/>
                      <a:gd name="T88" fmla="*/ 196 w 224"/>
                      <a:gd name="T89" fmla="*/ 371 h 422"/>
                      <a:gd name="T90" fmla="*/ 196 w 224"/>
                      <a:gd name="T91" fmla="*/ 303 h 422"/>
                      <a:gd name="T92" fmla="*/ 224 w 224"/>
                      <a:gd name="T93" fmla="*/ 259 h 422"/>
                      <a:gd name="T94" fmla="*/ 224 w 224"/>
                      <a:gd name="T95" fmla="*/ 174 h 422"/>
                      <a:gd name="T96" fmla="*/ 175 w 224"/>
                      <a:gd name="T97" fmla="*/ 125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4" h="422">
                        <a:moveTo>
                          <a:pt x="189" y="259"/>
                        </a:moveTo>
                        <a:cubicBezTo>
                          <a:pt x="189" y="266"/>
                          <a:pt x="182" y="273"/>
                          <a:pt x="175" y="273"/>
                        </a:cubicBezTo>
                        <a:cubicBezTo>
                          <a:pt x="168" y="273"/>
                          <a:pt x="163" y="268"/>
                          <a:pt x="161" y="263"/>
                        </a:cubicBezTo>
                        <a:lnTo>
                          <a:pt x="161" y="371"/>
                        </a:lnTo>
                        <a:cubicBezTo>
                          <a:pt x="161" y="380"/>
                          <a:pt x="154" y="387"/>
                          <a:pt x="145" y="387"/>
                        </a:cubicBezTo>
                        <a:cubicBezTo>
                          <a:pt x="137" y="387"/>
                          <a:pt x="130" y="380"/>
                          <a:pt x="130" y="372"/>
                        </a:cubicBezTo>
                        <a:lnTo>
                          <a:pt x="130" y="297"/>
                        </a:lnTo>
                        <a:cubicBezTo>
                          <a:pt x="130" y="287"/>
                          <a:pt x="122" y="279"/>
                          <a:pt x="112" y="279"/>
                        </a:cubicBezTo>
                        <a:cubicBezTo>
                          <a:pt x="102" y="279"/>
                          <a:pt x="94" y="287"/>
                          <a:pt x="94" y="297"/>
                        </a:cubicBezTo>
                        <a:cubicBezTo>
                          <a:pt x="94" y="297"/>
                          <a:pt x="94" y="297"/>
                          <a:pt x="94" y="297"/>
                        </a:cubicBezTo>
                        <a:lnTo>
                          <a:pt x="94" y="318"/>
                        </a:lnTo>
                        <a:lnTo>
                          <a:pt x="94" y="371"/>
                        </a:lnTo>
                        <a:cubicBezTo>
                          <a:pt x="94" y="380"/>
                          <a:pt x="87" y="387"/>
                          <a:pt x="79" y="387"/>
                        </a:cubicBezTo>
                        <a:cubicBezTo>
                          <a:pt x="70" y="387"/>
                          <a:pt x="63" y="380"/>
                          <a:pt x="63" y="371"/>
                        </a:cubicBezTo>
                        <a:lnTo>
                          <a:pt x="63" y="263"/>
                        </a:lnTo>
                        <a:cubicBezTo>
                          <a:pt x="61" y="268"/>
                          <a:pt x="56" y="273"/>
                          <a:pt x="50" y="273"/>
                        </a:cubicBezTo>
                        <a:cubicBezTo>
                          <a:pt x="42" y="273"/>
                          <a:pt x="35" y="266"/>
                          <a:pt x="35" y="259"/>
                        </a:cubicBezTo>
                        <a:lnTo>
                          <a:pt x="35" y="174"/>
                        </a:lnTo>
                        <a:cubicBezTo>
                          <a:pt x="35" y="166"/>
                          <a:pt x="42" y="160"/>
                          <a:pt x="50" y="160"/>
                        </a:cubicBezTo>
                        <a:lnTo>
                          <a:pt x="73" y="160"/>
                        </a:lnTo>
                        <a:lnTo>
                          <a:pt x="151" y="160"/>
                        </a:lnTo>
                        <a:lnTo>
                          <a:pt x="175" y="160"/>
                        </a:lnTo>
                        <a:cubicBezTo>
                          <a:pt x="182" y="160"/>
                          <a:pt x="189" y="166"/>
                          <a:pt x="189" y="174"/>
                        </a:cubicBezTo>
                        <a:lnTo>
                          <a:pt x="189" y="259"/>
                        </a:lnTo>
                        <a:close/>
                        <a:moveTo>
                          <a:pt x="109" y="35"/>
                        </a:moveTo>
                        <a:cubicBezTo>
                          <a:pt x="126" y="35"/>
                          <a:pt x="140" y="49"/>
                          <a:pt x="140" y="66"/>
                        </a:cubicBezTo>
                        <a:cubicBezTo>
                          <a:pt x="140" y="83"/>
                          <a:pt x="126" y="97"/>
                          <a:pt x="109" y="97"/>
                        </a:cubicBezTo>
                        <a:cubicBezTo>
                          <a:pt x="92" y="97"/>
                          <a:pt x="78" y="83"/>
                          <a:pt x="78" y="66"/>
                        </a:cubicBezTo>
                        <a:cubicBezTo>
                          <a:pt x="78" y="49"/>
                          <a:pt x="92" y="35"/>
                          <a:pt x="109" y="35"/>
                        </a:cubicBezTo>
                        <a:close/>
                        <a:moveTo>
                          <a:pt x="175" y="125"/>
                        </a:moveTo>
                        <a:lnTo>
                          <a:pt x="139" y="125"/>
                        </a:lnTo>
                        <a:cubicBezTo>
                          <a:pt x="160" y="114"/>
                          <a:pt x="175" y="92"/>
                          <a:pt x="175" y="66"/>
                        </a:cubicBezTo>
                        <a:cubicBezTo>
                          <a:pt x="175" y="30"/>
                          <a:pt x="145" y="0"/>
                          <a:pt x="109" y="0"/>
                        </a:cubicBezTo>
                        <a:cubicBezTo>
                          <a:pt x="72" y="0"/>
                          <a:pt x="43" y="30"/>
                          <a:pt x="43" y="66"/>
                        </a:cubicBezTo>
                        <a:cubicBezTo>
                          <a:pt x="43" y="92"/>
                          <a:pt x="57" y="114"/>
                          <a:pt x="78" y="125"/>
                        </a:cubicBezTo>
                        <a:lnTo>
                          <a:pt x="73" y="125"/>
                        </a:lnTo>
                        <a:lnTo>
                          <a:pt x="50" y="125"/>
                        </a:lnTo>
                        <a:cubicBezTo>
                          <a:pt x="22" y="125"/>
                          <a:pt x="0" y="147"/>
                          <a:pt x="0" y="174"/>
                        </a:cubicBezTo>
                        <a:lnTo>
                          <a:pt x="0" y="259"/>
                        </a:lnTo>
                        <a:cubicBezTo>
                          <a:pt x="0" y="278"/>
                          <a:pt x="11" y="295"/>
                          <a:pt x="28" y="303"/>
                        </a:cubicBezTo>
                        <a:lnTo>
                          <a:pt x="28" y="371"/>
                        </a:lnTo>
                        <a:cubicBezTo>
                          <a:pt x="28" y="399"/>
                          <a:pt x="51" y="422"/>
                          <a:pt x="79" y="422"/>
                        </a:cubicBezTo>
                        <a:cubicBezTo>
                          <a:pt x="91" y="422"/>
                          <a:pt x="103" y="417"/>
                          <a:pt x="112" y="410"/>
                        </a:cubicBezTo>
                        <a:cubicBezTo>
                          <a:pt x="121" y="417"/>
                          <a:pt x="132" y="422"/>
                          <a:pt x="145" y="422"/>
                        </a:cubicBezTo>
                        <a:cubicBezTo>
                          <a:pt x="173" y="422"/>
                          <a:pt x="196" y="399"/>
                          <a:pt x="196" y="371"/>
                        </a:cubicBezTo>
                        <a:lnTo>
                          <a:pt x="196" y="303"/>
                        </a:lnTo>
                        <a:cubicBezTo>
                          <a:pt x="213" y="295"/>
                          <a:pt x="224" y="278"/>
                          <a:pt x="224" y="259"/>
                        </a:cubicBezTo>
                        <a:lnTo>
                          <a:pt x="224" y="174"/>
                        </a:lnTo>
                        <a:cubicBezTo>
                          <a:pt x="224" y="147"/>
                          <a:pt x="202" y="125"/>
                          <a:pt x="175" y="1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250" name="Freeform 27">
                    <a:extLst>
                      <a:ext uri="{FF2B5EF4-FFF2-40B4-BE49-F238E27FC236}">
                        <a16:creationId xmlns:a16="http://schemas.microsoft.com/office/drawing/2014/main" id="{01B24280-AF6F-0323-A6EA-79CF8CD1B227}"/>
                      </a:ext>
                    </a:extLst>
                  </p:cNvPr>
                  <p:cNvSpPr>
                    <a:spLocks noEditPoints="1"/>
                  </p:cNvSpPr>
                  <p:nvPr/>
                </p:nvSpPr>
                <p:spPr bwMode="auto">
                  <a:xfrm>
                    <a:off x="4949826" y="5819775"/>
                    <a:ext cx="180975" cy="392113"/>
                  </a:xfrm>
                  <a:custGeom>
                    <a:avLst/>
                    <a:gdLst>
                      <a:gd name="T0" fmla="*/ 230 w 265"/>
                      <a:gd name="T1" fmla="*/ 330 h 572"/>
                      <a:gd name="T2" fmla="*/ 211 w 265"/>
                      <a:gd name="T3" fmla="*/ 349 h 572"/>
                      <a:gd name="T4" fmla="*/ 193 w 265"/>
                      <a:gd name="T5" fmla="*/ 336 h 572"/>
                      <a:gd name="T6" fmla="*/ 192 w 265"/>
                      <a:gd name="T7" fmla="*/ 516 h 572"/>
                      <a:gd name="T8" fmla="*/ 171 w 265"/>
                      <a:gd name="T9" fmla="*/ 537 h 572"/>
                      <a:gd name="T10" fmla="*/ 150 w 265"/>
                      <a:gd name="T11" fmla="*/ 520 h 572"/>
                      <a:gd name="T12" fmla="*/ 150 w 265"/>
                      <a:gd name="T13" fmla="*/ 373 h 572"/>
                      <a:gd name="T14" fmla="*/ 133 w 265"/>
                      <a:gd name="T15" fmla="*/ 356 h 572"/>
                      <a:gd name="T16" fmla="*/ 115 w 265"/>
                      <a:gd name="T17" fmla="*/ 373 h 572"/>
                      <a:gd name="T18" fmla="*/ 115 w 265"/>
                      <a:gd name="T19" fmla="*/ 375 h 572"/>
                      <a:gd name="T20" fmla="*/ 115 w 265"/>
                      <a:gd name="T21" fmla="*/ 375 h 572"/>
                      <a:gd name="T22" fmla="*/ 115 w 265"/>
                      <a:gd name="T23" fmla="*/ 430 h 572"/>
                      <a:gd name="T24" fmla="*/ 115 w 265"/>
                      <a:gd name="T25" fmla="*/ 516 h 572"/>
                      <a:gd name="T26" fmla="*/ 94 w 265"/>
                      <a:gd name="T27" fmla="*/ 537 h 572"/>
                      <a:gd name="T28" fmla="*/ 73 w 265"/>
                      <a:gd name="T29" fmla="*/ 516 h 572"/>
                      <a:gd name="T30" fmla="*/ 73 w 265"/>
                      <a:gd name="T31" fmla="*/ 335 h 572"/>
                      <a:gd name="T32" fmla="*/ 54 w 265"/>
                      <a:gd name="T33" fmla="*/ 349 h 572"/>
                      <a:gd name="T34" fmla="*/ 35 w 265"/>
                      <a:gd name="T35" fmla="*/ 330 h 572"/>
                      <a:gd name="T36" fmla="*/ 35 w 265"/>
                      <a:gd name="T37" fmla="*/ 204 h 572"/>
                      <a:gd name="T38" fmla="*/ 54 w 265"/>
                      <a:gd name="T39" fmla="*/ 185 h 572"/>
                      <a:gd name="T40" fmla="*/ 86 w 265"/>
                      <a:gd name="T41" fmla="*/ 185 h 572"/>
                      <a:gd name="T42" fmla="*/ 179 w 265"/>
                      <a:gd name="T43" fmla="*/ 185 h 572"/>
                      <a:gd name="T44" fmla="*/ 211 w 265"/>
                      <a:gd name="T45" fmla="*/ 185 h 572"/>
                      <a:gd name="T46" fmla="*/ 230 w 265"/>
                      <a:gd name="T47" fmla="*/ 204 h 572"/>
                      <a:gd name="T48" fmla="*/ 230 w 265"/>
                      <a:gd name="T49" fmla="*/ 330 h 572"/>
                      <a:gd name="T50" fmla="*/ 128 w 265"/>
                      <a:gd name="T51" fmla="*/ 35 h 572"/>
                      <a:gd name="T52" fmla="*/ 176 w 265"/>
                      <a:gd name="T53" fmla="*/ 83 h 572"/>
                      <a:gd name="T54" fmla="*/ 128 w 265"/>
                      <a:gd name="T55" fmla="*/ 131 h 572"/>
                      <a:gd name="T56" fmla="*/ 80 w 265"/>
                      <a:gd name="T57" fmla="*/ 83 h 572"/>
                      <a:gd name="T58" fmla="*/ 128 w 265"/>
                      <a:gd name="T59" fmla="*/ 35 h 572"/>
                      <a:gd name="T60" fmla="*/ 211 w 265"/>
                      <a:gd name="T61" fmla="*/ 150 h 572"/>
                      <a:gd name="T62" fmla="*/ 177 w 265"/>
                      <a:gd name="T63" fmla="*/ 150 h 572"/>
                      <a:gd name="T64" fmla="*/ 211 w 265"/>
                      <a:gd name="T65" fmla="*/ 83 h 572"/>
                      <a:gd name="T66" fmla="*/ 128 w 265"/>
                      <a:gd name="T67" fmla="*/ 0 h 572"/>
                      <a:gd name="T68" fmla="*/ 45 w 265"/>
                      <a:gd name="T69" fmla="*/ 83 h 572"/>
                      <a:gd name="T70" fmla="*/ 79 w 265"/>
                      <a:gd name="T71" fmla="*/ 150 h 572"/>
                      <a:gd name="T72" fmla="*/ 54 w 265"/>
                      <a:gd name="T73" fmla="*/ 150 h 572"/>
                      <a:gd name="T74" fmla="*/ 0 w 265"/>
                      <a:gd name="T75" fmla="*/ 204 h 572"/>
                      <a:gd name="T76" fmla="*/ 0 w 265"/>
                      <a:gd name="T77" fmla="*/ 330 h 572"/>
                      <a:gd name="T78" fmla="*/ 37 w 265"/>
                      <a:gd name="T79" fmla="*/ 381 h 572"/>
                      <a:gd name="T80" fmla="*/ 37 w 265"/>
                      <a:gd name="T81" fmla="*/ 516 h 572"/>
                      <a:gd name="T82" fmla="*/ 94 w 265"/>
                      <a:gd name="T83" fmla="*/ 572 h 572"/>
                      <a:gd name="T84" fmla="*/ 132 w 265"/>
                      <a:gd name="T85" fmla="*/ 557 h 572"/>
                      <a:gd name="T86" fmla="*/ 171 w 265"/>
                      <a:gd name="T87" fmla="*/ 572 h 572"/>
                      <a:gd name="T88" fmla="*/ 227 w 265"/>
                      <a:gd name="T89" fmla="*/ 516 h 572"/>
                      <a:gd name="T90" fmla="*/ 228 w 265"/>
                      <a:gd name="T91" fmla="*/ 381 h 572"/>
                      <a:gd name="T92" fmla="*/ 265 w 265"/>
                      <a:gd name="T93" fmla="*/ 330 h 572"/>
                      <a:gd name="T94" fmla="*/ 265 w 265"/>
                      <a:gd name="T95" fmla="*/ 204 h 572"/>
                      <a:gd name="T96" fmla="*/ 211 w 265"/>
                      <a:gd name="T97" fmla="*/ 150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5" h="572">
                        <a:moveTo>
                          <a:pt x="230" y="330"/>
                        </a:moveTo>
                        <a:cubicBezTo>
                          <a:pt x="230" y="340"/>
                          <a:pt x="221" y="349"/>
                          <a:pt x="211" y="349"/>
                        </a:cubicBezTo>
                        <a:cubicBezTo>
                          <a:pt x="202" y="349"/>
                          <a:pt x="195" y="343"/>
                          <a:pt x="193" y="336"/>
                        </a:cubicBezTo>
                        <a:lnTo>
                          <a:pt x="192" y="516"/>
                        </a:lnTo>
                        <a:cubicBezTo>
                          <a:pt x="192" y="528"/>
                          <a:pt x="183" y="537"/>
                          <a:pt x="171" y="537"/>
                        </a:cubicBezTo>
                        <a:cubicBezTo>
                          <a:pt x="161" y="537"/>
                          <a:pt x="152" y="530"/>
                          <a:pt x="150" y="520"/>
                        </a:cubicBezTo>
                        <a:lnTo>
                          <a:pt x="150" y="373"/>
                        </a:lnTo>
                        <a:cubicBezTo>
                          <a:pt x="150" y="364"/>
                          <a:pt x="142" y="356"/>
                          <a:pt x="133" y="356"/>
                        </a:cubicBezTo>
                        <a:cubicBezTo>
                          <a:pt x="123" y="356"/>
                          <a:pt x="115" y="364"/>
                          <a:pt x="115" y="373"/>
                        </a:cubicBezTo>
                        <a:lnTo>
                          <a:pt x="115" y="375"/>
                        </a:lnTo>
                        <a:lnTo>
                          <a:pt x="115" y="375"/>
                        </a:lnTo>
                        <a:lnTo>
                          <a:pt x="115" y="430"/>
                        </a:lnTo>
                        <a:lnTo>
                          <a:pt x="115" y="516"/>
                        </a:lnTo>
                        <a:cubicBezTo>
                          <a:pt x="115" y="528"/>
                          <a:pt x="105" y="537"/>
                          <a:pt x="94" y="537"/>
                        </a:cubicBezTo>
                        <a:cubicBezTo>
                          <a:pt x="82" y="537"/>
                          <a:pt x="73" y="528"/>
                          <a:pt x="73" y="516"/>
                        </a:cubicBezTo>
                        <a:lnTo>
                          <a:pt x="73" y="335"/>
                        </a:lnTo>
                        <a:cubicBezTo>
                          <a:pt x="70" y="343"/>
                          <a:pt x="63" y="349"/>
                          <a:pt x="54" y="349"/>
                        </a:cubicBezTo>
                        <a:cubicBezTo>
                          <a:pt x="44" y="349"/>
                          <a:pt x="35" y="340"/>
                          <a:pt x="35" y="330"/>
                        </a:cubicBezTo>
                        <a:lnTo>
                          <a:pt x="35" y="204"/>
                        </a:lnTo>
                        <a:cubicBezTo>
                          <a:pt x="35" y="194"/>
                          <a:pt x="44" y="185"/>
                          <a:pt x="54" y="185"/>
                        </a:cubicBezTo>
                        <a:lnTo>
                          <a:pt x="86" y="185"/>
                        </a:lnTo>
                        <a:lnTo>
                          <a:pt x="179" y="185"/>
                        </a:lnTo>
                        <a:lnTo>
                          <a:pt x="211" y="185"/>
                        </a:lnTo>
                        <a:cubicBezTo>
                          <a:pt x="221" y="185"/>
                          <a:pt x="230" y="194"/>
                          <a:pt x="230" y="204"/>
                        </a:cubicBezTo>
                        <a:lnTo>
                          <a:pt x="230" y="330"/>
                        </a:lnTo>
                        <a:close/>
                        <a:moveTo>
                          <a:pt x="128" y="35"/>
                        </a:moveTo>
                        <a:cubicBezTo>
                          <a:pt x="155" y="35"/>
                          <a:pt x="176" y="57"/>
                          <a:pt x="176" y="83"/>
                        </a:cubicBezTo>
                        <a:cubicBezTo>
                          <a:pt x="176" y="109"/>
                          <a:pt x="155" y="131"/>
                          <a:pt x="128" y="131"/>
                        </a:cubicBezTo>
                        <a:cubicBezTo>
                          <a:pt x="102" y="131"/>
                          <a:pt x="80" y="109"/>
                          <a:pt x="80" y="83"/>
                        </a:cubicBezTo>
                        <a:cubicBezTo>
                          <a:pt x="80" y="57"/>
                          <a:pt x="102" y="35"/>
                          <a:pt x="128" y="35"/>
                        </a:cubicBezTo>
                        <a:close/>
                        <a:moveTo>
                          <a:pt x="211" y="150"/>
                        </a:moveTo>
                        <a:lnTo>
                          <a:pt x="177" y="150"/>
                        </a:lnTo>
                        <a:cubicBezTo>
                          <a:pt x="198" y="135"/>
                          <a:pt x="211" y="111"/>
                          <a:pt x="211" y="83"/>
                        </a:cubicBezTo>
                        <a:cubicBezTo>
                          <a:pt x="211" y="37"/>
                          <a:pt x="174" y="0"/>
                          <a:pt x="128" y="0"/>
                        </a:cubicBezTo>
                        <a:cubicBezTo>
                          <a:pt x="83" y="0"/>
                          <a:pt x="45" y="37"/>
                          <a:pt x="45" y="83"/>
                        </a:cubicBezTo>
                        <a:cubicBezTo>
                          <a:pt x="45" y="111"/>
                          <a:pt x="59" y="135"/>
                          <a:pt x="79" y="150"/>
                        </a:cubicBezTo>
                        <a:lnTo>
                          <a:pt x="54" y="150"/>
                        </a:lnTo>
                        <a:cubicBezTo>
                          <a:pt x="25" y="150"/>
                          <a:pt x="0" y="175"/>
                          <a:pt x="0" y="204"/>
                        </a:cubicBezTo>
                        <a:lnTo>
                          <a:pt x="0" y="330"/>
                        </a:lnTo>
                        <a:cubicBezTo>
                          <a:pt x="0" y="354"/>
                          <a:pt x="16" y="374"/>
                          <a:pt x="37" y="381"/>
                        </a:cubicBezTo>
                        <a:lnTo>
                          <a:pt x="37" y="516"/>
                        </a:lnTo>
                        <a:cubicBezTo>
                          <a:pt x="37" y="547"/>
                          <a:pt x="63" y="572"/>
                          <a:pt x="94" y="572"/>
                        </a:cubicBezTo>
                        <a:cubicBezTo>
                          <a:pt x="109" y="572"/>
                          <a:pt x="122" y="567"/>
                          <a:pt x="132" y="557"/>
                        </a:cubicBezTo>
                        <a:cubicBezTo>
                          <a:pt x="142" y="567"/>
                          <a:pt x="156" y="572"/>
                          <a:pt x="171" y="572"/>
                        </a:cubicBezTo>
                        <a:cubicBezTo>
                          <a:pt x="202" y="572"/>
                          <a:pt x="227" y="547"/>
                          <a:pt x="227" y="516"/>
                        </a:cubicBezTo>
                        <a:lnTo>
                          <a:pt x="228" y="381"/>
                        </a:lnTo>
                        <a:cubicBezTo>
                          <a:pt x="249" y="374"/>
                          <a:pt x="265" y="354"/>
                          <a:pt x="265" y="330"/>
                        </a:cubicBezTo>
                        <a:lnTo>
                          <a:pt x="265" y="204"/>
                        </a:lnTo>
                        <a:cubicBezTo>
                          <a:pt x="265" y="175"/>
                          <a:pt x="241" y="150"/>
                          <a:pt x="211" y="15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251" name="Freeform 28">
                    <a:extLst>
                      <a:ext uri="{FF2B5EF4-FFF2-40B4-BE49-F238E27FC236}">
                        <a16:creationId xmlns:a16="http://schemas.microsoft.com/office/drawing/2014/main" id="{E44A9492-0189-561F-B94C-F4D491256411}"/>
                      </a:ext>
                    </a:extLst>
                  </p:cNvPr>
                  <p:cNvSpPr>
                    <a:spLocks noEditPoints="1"/>
                  </p:cNvSpPr>
                  <p:nvPr/>
                </p:nvSpPr>
                <p:spPr bwMode="auto">
                  <a:xfrm>
                    <a:off x="4670426" y="6319838"/>
                    <a:ext cx="106363" cy="85725"/>
                  </a:xfrm>
                  <a:custGeom>
                    <a:avLst/>
                    <a:gdLst>
                      <a:gd name="T0" fmla="*/ 122 w 157"/>
                      <a:gd name="T1" fmla="*/ 91 h 126"/>
                      <a:gd name="T2" fmla="*/ 35 w 157"/>
                      <a:gd name="T3" fmla="*/ 91 h 126"/>
                      <a:gd name="T4" fmla="*/ 35 w 157"/>
                      <a:gd name="T5" fmla="*/ 35 h 126"/>
                      <a:gd name="T6" fmla="*/ 122 w 157"/>
                      <a:gd name="T7" fmla="*/ 35 h 126"/>
                      <a:gd name="T8" fmla="*/ 122 w 157"/>
                      <a:gd name="T9" fmla="*/ 91 h 126"/>
                      <a:gd name="T10" fmla="*/ 140 w 157"/>
                      <a:gd name="T11" fmla="*/ 0 h 126"/>
                      <a:gd name="T12" fmla="*/ 17 w 157"/>
                      <a:gd name="T13" fmla="*/ 0 h 126"/>
                      <a:gd name="T14" fmla="*/ 0 w 157"/>
                      <a:gd name="T15" fmla="*/ 17 h 126"/>
                      <a:gd name="T16" fmla="*/ 0 w 157"/>
                      <a:gd name="T17" fmla="*/ 108 h 126"/>
                      <a:gd name="T18" fmla="*/ 17 w 157"/>
                      <a:gd name="T19" fmla="*/ 126 h 126"/>
                      <a:gd name="T20" fmla="*/ 140 w 157"/>
                      <a:gd name="T21" fmla="*/ 126 h 126"/>
                      <a:gd name="T22" fmla="*/ 157 w 157"/>
                      <a:gd name="T23" fmla="*/ 108 h 126"/>
                      <a:gd name="T24" fmla="*/ 157 w 157"/>
                      <a:gd name="T25" fmla="*/ 17 h 126"/>
                      <a:gd name="T26" fmla="*/ 140 w 157"/>
                      <a:gd name="T27"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126">
                        <a:moveTo>
                          <a:pt x="122" y="91"/>
                        </a:moveTo>
                        <a:lnTo>
                          <a:pt x="35" y="91"/>
                        </a:lnTo>
                        <a:lnTo>
                          <a:pt x="35" y="35"/>
                        </a:lnTo>
                        <a:lnTo>
                          <a:pt x="122" y="35"/>
                        </a:lnTo>
                        <a:lnTo>
                          <a:pt x="122" y="91"/>
                        </a:lnTo>
                        <a:close/>
                        <a:moveTo>
                          <a:pt x="140" y="0"/>
                        </a:moveTo>
                        <a:lnTo>
                          <a:pt x="17" y="0"/>
                        </a:lnTo>
                        <a:cubicBezTo>
                          <a:pt x="8" y="0"/>
                          <a:pt x="0" y="8"/>
                          <a:pt x="0" y="17"/>
                        </a:cubicBezTo>
                        <a:lnTo>
                          <a:pt x="0" y="108"/>
                        </a:lnTo>
                        <a:cubicBezTo>
                          <a:pt x="0" y="118"/>
                          <a:pt x="8" y="126"/>
                          <a:pt x="17" y="126"/>
                        </a:cubicBezTo>
                        <a:lnTo>
                          <a:pt x="140" y="126"/>
                        </a:lnTo>
                        <a:cubicBezTo>
                          <a:pt x="149" y="126"/>
                          <a:pt x="157" y="118"/>
                          <a:pt x="157" y="108"/>
                        </a:cubicBezTo>
                        <a:lnTo>
                          <a:pt x="157" y="17"/>
                        </a:lnTo>
                        <a:cubicBezTo>
                          <a:pt x="157" y="8"/>
                          <a:pt x="149" y="0"/>
                          <a:pt x="14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252" name="Freeform 29">
                    <a:extLst>
                      <a:ext uri="{FF2B5EF4-FFF2-40B4-BE49-F238E27FC236}">
                        <a16:creationId xmlns:a16="http://schemas.microsoft.com/office/drawing/2014/main" id="{4AE5F3E6-E06D-AB33-BA8E-C65C038C75A1}"/>
                      </a:ext>
                    </a:extLst>
                  </p:cNvPr>
                  <p:cNvSpPr>
                    <a:spLocks noEditPoints="1"/>
                  </p:cNvSpPr>
                  <p:nvPr/>
                </p:nvSpPr>
                <p:spPr bwMode="auto">
                  <a:xfrm>
                    <a:off x="4827589" y="6270625"/>
                    <a:ext cx="107950" cy="134938"/>
                  </a:xfrm>
                  <a:custGeom>
                    <a:avLst/>
                    <a:gdLst>
                      <a:gd name="T0" fmla="*/ 123 w 158"/>
                      <a:gd name="T1" fmla="*/ 163 h 198"/>
                      <a:gd name="T2" fmla="*/ 35 w 158"/>
                      <a:gd name="T3" fmla="*/ 163 h 198"/>
                      <a:gd name="T4" fmla="*/ 35 w 158"/>
                      <a:gd name="T5" fmla="*/ 35 h 198"/>
                      <a:gd name="T6" fmla="*/ 123 w 158"/>
                      <a:gd name="T7" fmla="*/ 35 h 198"/>
                      <a:gd name="T8" fmla="*/ 123 w 158"/>
                      <a:gd name="T9" fmla="*/ 163 h 198"/>
                      <a:gd name="T10" fmla="*/ 140 w 158"/>
                      <a:gd name="T11" fmla="*/ 0 h 198"/>
                      <a:gd name="T12" fmla="*/ 18 w 158"/>
                      <a:gd name="T13" fmla="*/ 0 h 198"/>
                      <a:gd name="T14" fmla="*/ 0 w 158"/>
                      <a:gd name="T15" fmla="*/ 18 h 198"/>
                      <a:gd name="T16" fmla="*/ 0 w 158"/>
                      <a:gd name="T17" fmla="*/ 180 h 198"/>
                      <a:gd name="T18" fmla="*/ 18 w 158"/>
                      <a:gd name="T19" fmla="*/ 198 h 198"/>
                      <a:gd name="T20" fmla="*/ 140 w 158"/>
                      <a:gd name="T21" fmla="*/ 198 h 198"/>
                      <a:gd name="T22" fmla="*/ 158 w 158"/>
                      <a:gd name="T23" fmla="*/ 180 h 198"/>
                      <a:gd name="T24" fmla="*/ 158 w 158"/>
                      <a:gd name="T25" fmla="*/ 18 h 198"/>
                      <a:gd name="T26" fmla="*/ 140 w 158"/>
                      <a:gd name="T27"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98">
                        <a:moveTo>
                          <a:pt x="123" y="163"/>
                        </a:moveTo>
                        <a:lnTo>
                          <a:pt x="35" y="163"/>
                        </a:lnTo>
                        <a:lnTo>
                          <a:pt x="35" y="35"/>
                        </a:lnTo>
                        <a:lnTo>
                          <a:pt x="123" y="35"/>
                        </a:lnTo>
                        <a:lnTo>
                          <a:pt x="123" y="163"/>
                        </a:lnTo>
                        <a:close/>
                        <a:moveTo>
                          <a:pt x="140" y="0"/>
                        </a:moveTo>
                        <a:lnTo>
                          <a:pt x="18" y="0"/>
                        </a:lnTo>
                        <a:cubicBezTo>
                          <a:pt x="8" y="0"/>
                          <a:pt x="0" y="8"/>
                          <a:pt x="0" y="18"/>
                        </a:cubicBezTo>
                        <a:lnTo>
                          <a:pt x="0" y="180"/>
                        </a:lnTo>
                        <a:cubicBezTo>
                          <a:pt x="0" y="190"/>
                          <a:pt x="8" y="198"/>
                          <a:pt x="18" y="198"/>
                        </a:cubicBezTo>
                        <a:lnTo>
                          <a:pt x="140" y="198"/>
                        </a:lnTo>
                        <a:cubicBezTo>
                          <a:pt x="150" y="198"/>
                          <a:pt x="158" y="190"/>
                          <a:pt x="158" y="180"/>
                        </a:cubicBezTo>
                        <a:lnTo>
                          <a:pt x="158" y="18"/>
                        </a:lnTo>
                        <a:cubicBezTo>
                          <a:pt x="158" y="8"/>
                          <a:pt x="150" y="0"/>
                          <a:pt x="14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253" name="Freeform 30">
                    <a:extLst>
                      <a:ext uri="{FF2B5EF4-FFF2-40B4-BE49-F238E27FC236}">
                        <a16:creationId xmlns:a16="http://schemas.microsoft.com/office/drawing/2014/main" id="{60AD6042-5290-FFD5-6C9D-803CC0BE0A1E}"/>
                      </a:ext>
                    </a:extLst>
                  </p:cNvPr>
                  <p:cNvSpPr>
                    <a:spLocks noEditPoints="1"/>
                  </p:cNvSpPr>
                  <p:nvPr/>
                </p:nvSpPr>
                <p:spPr bwMode="auto">
                  <a:xfrm>
                    <a:off x="4986339" y="6224588"/>
                    <a:ext cx="107950" cy="180975"/>
                  </a:xfrm>
                  <a:custGeom>
                    <a:avLst/>
                    <a:gdLst>
                      <a:gd name="T0" fmla="*/ 122 w 157"/>
                      <a:gd name="T1" fmla="*/ 231 h 266"/>
                      <a:gd name="T2" fmla="*/ 35 w 157"/>
                      <a:gd name="T3" fmla="*/ 231 h 266"/>
                      <a:gd name="T4" fmla="*/ 35 w 157"/>
                      <a:gd name="T5" fmla="*/ 35 h 266"/>
                      <a:gd name="T6" fmla="*/ 122 w 157"/>
                      <a:gd name="T7" fmla="*/ 35 h 266"/>
                      <a:gd name="T8" fmla="*/ 122 w 157"/>
                      <a:gd name="T9" fmla="*/ 231 h 266"/>
                      <a:gd name="T10" fmla="*/ 140 w 157"/>
                      <a:gd name="T11" fmla="*/ 0 h 266"/>
                      <a:gd name="T12" fmla="*/ 17 w 157"/>
                      <a:gd name="T13" fmla="*/ 0 h 266"/>
                      <a:gd name="T14" fmla="*/ 0 w 157"/>
                      <a:gd name="T15" fmla="*/ 18 h 266"/>
                      <a:gd name="T16" fmla="*/ 0 w 157"/>
                      <a:gd name="T17" fmla="*/ 248 h 266"/>
                      <a:gd name="T18" fmla="*/ 17 w 157"/>
                      <a:gd name="T19" fmla="*/ 266 h 266"/>
                      <a:gd name="T20" fmla="*/ 140 w 157"/>
                      <a:gd name="T21" fmla="*/ 266 h 266"/>
                      <a:gd name="T22" fmla="*/ 157 w 157"/>
                      <a:gd name="T23" fmla="*/ 248 h 266"/>
                      <a:gd name="T24" fmla="*/ 157 w 157"/>
                      <a:gd name="T25" fmla="*/ 18 h 266"/>
                      <a:gd name="T26" fmla="*/ 140 w 157"/>
                      <a:gd name="T27"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266">
                        <a:moveTo>
                          <a:pt x="122" y="231"/>
                        </a:moveTo>
                        <a:lnTo>
                          <a:pt x="35" y="231"/>
                        </a:lnTo>
                        <a:lnTo>
                          <a:pt x="35" y="35"/>
                        </a:lnTo>
                        <a:lnTo>
                          <a:pt x="122" y="35"/>
                        </a:lnTo>
                        <a:lnTo>
                          <a:pt x="122" y="231"/>
                        </a:lnTo>
                        <a:close/>
                        <a:moveTo>
                          <a:pt x="140" y="0"/>
                        </a:moveTo>
                        <a:lnTo>
                          <a:pt x="17" y="0"/>
                        </a:lnTo>
                        <a:cubicBezTo>
                          <a:pt x="8" y="0"/>
                          <a:pt x="0" y="8"/>
                          <a:pt x="0" y="18"/>
                        </a:cubicBezTo>
                        <a:lnTo>
                          <a:pt x="0" y="248"/>
                        </a:lnTo>
                        <a:cubicBezTo>
                          <a:pt x="0" y="258"/>
                          <a:pt x="8" y="266"/>
                          <a:pt x="17" y="266"/>
                        </a:cubicBezTo>
                        <a:lnTo>
                          <a:pt x="140" y="266"/>
                        </a:lnTo>
                        <a:cubicBezTo>
                          <a:pt x="149" y="266"/>
                          <a:pt x="157" y="258"/>
                          <a:pt x="157" y="248"/>
                        </a:cubicBezTo>
                        <a:lnTo>
                          <a:pt x="157" y="18"/>
                        </a:lnTo>
                        <a:cubicBezTo>
                          <a:pt x="157" y="8"/>
                          <a:pt x="149" y="0"/>
                          <a:pt x="14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grpSp>
          </p:grpSp>
        </p:grpSp>
        <p:grpSp>
          <p:nvGrpSpPr>
            <p:cNvPr id="53" name="Group 52">
              <a:extLst>
                <a:ext uri="{FF2B5EF4-FFF2-40B4-BE49-F238E27FC236}">
                  <a16:creationId xmlns:a16="http://schemas.microsoft.com/office/drawing/2014/main" id="{760153EC-4A1E-028F-4F27-1208A4B1234E}"/>
                </a:ext>
              </a:extLst>
            </p:cNvPr>
            <p:cNvGrpSpPr/>
            <p:nvPr/>
          </p:nvGrpSpPr>
          <p:grpSpPr>
            <a:xfrm>
              <a:off x="7620461" y="2944107"/>
              <a:ext cx="2475577" cy="544831"/>
              <a:chOff x="8170930" y="2573797"/>
              <a:chExt cx="2475577" cy="544831"/>
            </a:xfrm>
          </p:grpSpPr>
          <p:sp>
            <p:nvSpPr>
              <p:cNvPr id="10" name="مربع نص 9">
                <a:extLst>
                  <a:ext uri="{FF2B5EF4-FFF2-40B4-BE49-F238E27FC236}">
                    <a16:creationId xmlns:a16="http://schemas.microsoft.com/office/drawing/2014/main" id="{3582CC9D-644C-78EF-943F-DB3D177E9A66}"/>
                  </a:ext>
                </a:extLst>
              </p:cNvPr>
              <p:cNvSpPr txBox="1"/>
              <p:nvPr/>
            </p:nvSpPr>
            <p:spPr>
              <a:xfrm>
                <a:off x="8170930" y="2573797"/>
                <a:ext cx="2011680" cy="544831"/>
              </a:xfrm>
              <a:prstGeom prst="roundRect">
                <a:avLst/>
              </a:prstGeom>
              <a:solidFill>
                <a:srgbClr val="D6DCE5">
                  <a:alpha val="60000"/>
                </a:srgbClr>
              </a:solidFill>
            </p:spPr>
            <p:txBody>
              <a:bodyPr wrap="square" rtlCol="1">
                <a:spAutoFit/>
              </a:bodyPr>
              <a:lstStyle>
                <a:defPPr>
                  <a:defRPr lang="ar-SA"/>
                </a:defPPr>
                <a:lvl1pPr defTabSz="228594">
                  <a:defRPr sz="2400" b="1">
                    <a:solidFill>
                      <a:srgbClr val="173863"/>
                    </a:solidFill>
                    <a:latin typeface="Sakkal Majalla" panose="02000000000000000000" pitchFamily="2" charset="-78"/>
                    <a:cs typeface="Sakkal Majalla" panose="02000000000000000000" pitchFamily="2" charset="-78"/>
                  </a:defRPr>
                </a:lvl1pPr>
              </a:lstStyle>
              <a:p>
                <a:pPr algn="r" defTabSz="171446" rtl="1"/>
                <a:r>
                  <a:rPr lang="ar-SA" sz="1800" dirty="0"/>
                  <a:t>الالتزام</a:t>
                </a:r>
                <a:endParaRPr lang="en-US" sz="1800" dirty="0"/>
              </a:p>
            </p:txBody>
          </p:sp>
          <p:grpSp>
            <p:nvGrpSpPr>
              <p:cNvPr id="47" name="Group 46">
                <a:extLst>
                  <a:ext uri="{FF2B5EF4-FFF2-40B4-BE49-F238E27FC236}">
                    <a16:creationId xmlns:a16="http://schemas.microsoft.com/office/drawing/2014/main" id="{EB7A689C-E43C-D67B-0DCA-B0994B04C1FF}"/>
                  </a:ext>
                </a:extLst>
              </p:cNvPr>
              <p:cNvGrpSpPr/>
              <p:nvPr/>
            </p:nvGrpSpPr>
            <p:grpSpPr>
              <a:xfrm>
                <a:off x="10189307" y="2573797"/>
                <a:ext cx="457200" cy="457200"/>
                <a:chOff x="10189307" y="2573797"/>
                <a:chExt cx="457200" cy="457200"/>
              </a:xfrm>
            </p:grpSpPr>
            <p:sp>
              <p:nvSpPr>
                <p:cNvPr id="20" name="Rectangle: Rounded Corners 19">
                  <a:extLst>
                    <a:ext uri="{FF2B5EF4-FFF2-40B4-BE49-F238E27FC236}">
                      <a16:creationId xmlns:a16="http://schemas.microsoft.com/office/drawing/2014/main" id="{058B2DEC-5AD3-A51C-9601-59FFA76EF342}"/>
                    </a:ext>
                  </a:extLst>
                </p:cNvPr>
                <p:cNvSpPr/>
                <p:nvPr/>
              </p:nvSpPr>
              <p:spPr>
                <a:xfrm>
                  <a:off x="10189307" y="2573797"/>
                  <a:ext cx="457200" cy="457200"/>
                </a:xfrm>
                <a:prstGeom prst="roundRect">
                  <a:avLst/>
                </a:prstGeom>
                <a:solidFill>
                  <a:schemeClr val="accent1"/>
                </a:solidFill>
                <a:ln w="0" cap="flat">
                  <a:noFill/>
                  <a:prstDash val="solid"/>
                  <a:miter/>
                </a:ln>
              </p:spPr>
              <p:txBody>
                <a:bodyPr rtlCol="0" anchor="ctr"/>
                <a:lstStyle/>
                <a:p>
                  <a:pPr algn="r" defTabSz="342900" rtl="1"/>
                  <a:endParaRPr lang="en-US" sz="1350">
                    <a:solidFill>
                      <a:prstClr val="black"/>
                    </a:solidFill>
                    <a:latin typeface="Calibri" panose="020F0502020204030204"/>
                  </a:endParaRPr>
                </a:p>
              </p:txBody>
            </p:sp>
            <p:grpSp>
              <p:nvGrpSpPr>
                <p:cNvPr id="69" name="Assembling2" descr="{&quot;Key&quot;:&quot;POWER_USER_SHAPE_ICON&quot;,&quot;Value&quot;:&quot;POWER_USER_SHAPE_ICON_STYLE_1&quot;}">
                  <a:extLst>
                    <a:ext uri="{FF2B5EF4-FFF2-40B4-BE49-F238E27FC236}">
                      <a16:creationId xmlns:a16="http://schemas.microsoft.com/office/drawing/2014/main" id="{1A54EDC0-5629-3EAF-88E9-4A3DFAE67A8D}"/>
                    </a:ext>
                  </a:extLst>
                </p:cNvPr>
                <p:cNvGrpSpPr>
                  <a:grpSpLocks noChangeAspect="1"/>
                </p:cNvGrpSpPr>
                <p:nvPr/>
              </p:nvGrpSpPr>
              <p:grpSpPr>
                <a:xfrm>
                  <a:off x="10273907" y="2642687"/>
                  <a:ext cx="288000" cy="319420"/>
                  <a:chOff x="4249738" y="6434138"/>
                  <a:chExt cx="261938" cy="290513"/>
                </a:xfrm>
                <a:solidFill>
                  <a:schemeClr val="bg1"/>
                </a:solidFill>
              </p:grpSpPr>
              <p:sp>
                <p:nvSpPr>
                  <p:cNvPr id="70" name="Freeform 189">
                    <a:extLst>
                      <a:ext uri="{FF2B5EF4-FFF2-40B4-BE49-F238E27FC236}">
                        <a16:creationId xmlns:a16="http://schemas.microsoft.com/office/drawing/2014/main" id="{87C037AA-AD8B-FC3E-C714-033D07C63733}"/>
                      </a:ext>
                    </a:extLst>
                  </p:cNvPr>
                  <p:cNvSpPr>
                    <a:spLocks/>
                  </p:cNvSpPr>
                  <p:nvPr/>
                </p:nvSpPr>
                <p:spPr bwMode="auto">
                  <a:xfrm>
                    <a:off x="4259263" y="6597650"/>
                    <a:ext cx="26988" cy="25400"/>
                  </a:xfrm>
                  <a:custGeom>
                    <a:avLst/>
                    <a:gdLst>
                      <a:gd name="T0" fmla="*/ 113 w 129"/>
                      <a:gd name="T1" fmla="*/ 64 h 129"/>
                      <a:gd name="T2" fmla="*/ 96 w 129"/>
                      <a:gd name="T3" fmla="*/ 64 h 129"/>
                      <a:gd name="T4" fmla="*/ 65 w 129"/>
                      <a:gd name="T5" fmla="*/ 95 h 129"/>
                      <a:gd name="T6" fmla="*/ 34 w 129"/>
                      <a:gd name="T7" fmla="*/ 64 h 129"/>
                      <a:gd name="T8" fmla="*/ 65 w 129"/>
                      <a:gd name="T9" fmla="*/ 33 h 129"/>
                      <a:gd name="T10" fmla="*/ 96 w 129"/>
                      <a:gd name="T11" fmla="*/ 64 h 129"/>
                      <a:gd name="T12" fmla="*/ 113 w 129"/>
                      <a:gd name="T13" fmla="*/ 64 h 129"/>
                      <a:gd name="T14" fmla="*/ 129 w 129"/>
                      <a:gd name="T15" fmla="*/ 64 h 129"/>
                      <a:gd name="T16" fmla="*/ 65 w 129"/>
                      <a:gd name="T17" fmla="*/ 0 h 129"/>
                      <a:gd name="T18" fmla="*/ 0 w 129"/>
                      <a:gd name="T19" fmla="*/ 64 h 129"/>
                      <a:gd name="T20" fmla="*/ 65 w 129"/>
                      <a:gd name="T21" fmla="*/ 129 h 129"/>
                      <a:gd name="T22" fmla="*/ 129 w 129"/>
                      <a:gd name="T23" fmla="*/ 64 h 129"/>
                      <a:gd name="T24" fmla="*/ 113 w 129"/>
                      <a:gd name="T25"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 h="129">
                        <a:moveTo>
                          <a:pt x="113" y="64"/>
                        </a:moveTo>
                        <a:lnTo>
                          <a:pt x="96" y="64"/>
                        </a:lnTo>
                        <a:cubicBezTo>
                          <a:pt x="96" y="81"/>
                          <a:pt x="82" y="95"/>
                          <a:pt x="65" y="95"/>
                        </a:cubicBezTo>
                        <a:cubicBezTo>
                          <a:pt x="48" y="95"/>
                          <a:pt x="34" y="81"/>
                          <a:pt x="34" y="64"/>
                        </a:cubicBezTo>
                        <a:cubicBezTo>
                          <a:pt x="34" y="47"/>
                          <a:pt x="48" y="33"/>
                          <a:pt x="65" y="33"/>
                        </a:cubicBezTo>
                        <a:cubicBezTo>
                          <a:pt x="82" y="33"/>
                          <a:pt x="96" y="47"/>
                          <a:pt x="96" y="64"/>
                        </a:cubicBezTo>
                        <a:lnTo>
                          <a:pt x="113" y="64"/>
                        </a:lnTo>
                        <a:lnTo>
                          <a:pt x="129" y="64"/>
                        </a:lnTo>
                        <a:cubicBezTo>
                          <a:pt x="129" y="29"/>
                          <a:pt x="100" y="0"/>
                          <a:pt x="65" y="0"/>
                        </a:cubicBezTo>
                        <a:cubicBezTo>
                          <a:pt x="29" y="0"/>
                          <a:pt x="0" y="29"/>
                          <a:pt x="0" y="64"/>
                        </a:cubicBezTo>
                        <a:cubicBezTo>
                          <a:pt x="0" y="100"/>
                          <a:pt x="29" y="129"/>
                          <a:pt x="65" y="129"/>
                        </a:cubicBezTo>
                        <a:cubicBezTo>
                          <a:pt x="101" y="129"/>
                          <a:pt x="129" y="100"/>
                          <a:pt x="129" y="64"/>
                        </a:cubicBezTo>
                        <a:lnTo>
                          <a:pt x="113" y="64"/>
                        </a:ln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71" name="Freeform 190">
                    <a:extLst>
                      <a:ext uri="{FF2B5EF4-FFF2-40B4-BE49-F238E27FC236}">
                        <a16:creationId xmlns:a16="http://schemas.microsoft.com/office/drawing/2014/main" id="{84F981C1-E97F-03C4-6B63-8E98D60ABC3E}"/>
                      </a:ext>
                    </a:extLst>
                  </p:cNvPr>
                  <p:cNvSpPr>
                    <a:spLocks/>
                  </p:cNvSpPr>
                  <p:nvPr/>
                </p:nvSpPr>
                <p:spPr bwMode="auto">
                  <a:xfrm>
                    <a:off x="4313238" y="6597650"/>
                    <a:ext cx="26988" cy="25400"/>
                  </a:xfrm>
                  <a:custGeom>
                    <a:avLst/>
                    <a:gdLst>
                      <a:gd name="T0" fmla="*/ 112 w 129"/>
                      <a:gd name="T1" fmla="*/ 65 h 129"/>
                      <a:gd name="T2" fmla="*/ 96 w 129"/>
                      <a:gd name="T3" fmla="*/ 65 h 129"/>
                      <a:gd name="T4" fmla="*/ 64 w 129"/>
                      <a:gd name="T5" fmla="*/ 96 h 129"/>
                      <a:gd name="T6" fmla="*/ 33 w 129"/>
                      <a:gd name="T7" fmla="*/ 65 h 129"/>
                      <a:gd name="T8" fmla="*/ 64 w 129"/>
                      <a:gd name="T9" fmla="*/ 34 h 129"/>
                      <a:gd name="T10" fmla="*/ 96 w 129"/>
                      <a:gd name="T11" fmla="*/ 65 h 129"/>
                      <a:gd name="T12" fmla="*/ 112 w 129"/>
                      <a:gd name="T13" fmla="*/ 65 h 129"/>
                      <a:gd name="T14" fmla="*/ 129 w 129"/>
                      <a:gd name="T15" fmla="*/ 65 h 129"/>
                      <a:gd name="T16" fmla="*/ 64 w 129"/>
                      <a:gd name="T17" fmla="*/ 0 h 129"/>
                      <a:gd name="T18" fmla="*/ 0 w 129"/>
                      <a:gd name="T19" fmla="*/ 65 h 129"/>
                      <a:gd name="T20" fmla="*/ 64 w 129"/>
                      <a:gd name="T21" fmla="*/ 129 h 129"/>
                      <a:gd name="T22" fmla="*/ 129 w 129"/>
                      <a:gd name="T23" fmla="*/ 65 h 129"/>
                      <a:gd name="T24" fmla="*/ 112 w 129"/>
                      <a:gd name="T25" fmla="*/ 6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 h="129">
                        <a:moveTo>
                          <a:pt x="112" y="65"/>
                        </a:moveTo>
                        <a:lnTo>
                          <a:pt x="96" y="65"/>
                        </a:lnTo>
                        <a:cubicBezTo>
                          <a:pt x="96" y="82"/>
                          <a:pt x="82" y="96"/>
                          <a:pt x="64" y="96"/>
                        </a:cubicBezTo>
                        <a:cubicBezTo>
                          <a:pt x="47" y="96"/>
                          <a:pt x="33" y="82"/>
                          <a:pt x="33" y="65"/>
                        </a:cubicBezTo>
                        <a:cubicBezTo>
                          <a:pt x="33" y="48"/>
                          <a:pt x="47" y="34"/>
                          <a:pt x="64" y="34"/>
                        </a:cubicBezTo>
                        <a:cubicBezTo>
                          <a:pt x="82" y="34"/>
                          <a:pt x="96" y="48"/>
                          <a:pt x="96" y="65"/>
                        </a:cubicBezTo>
                        <a:lnTo>
                          <a:pt x="112" y="65"/>
                        </a:lnTo>
                        <a:lnTo>
                          <a:pt x="129" y="65"/>
                        </a:lnTo>
                        <a:cubicBezTo>
                          <a:pt x="129" y="29"/>
                          <a:pt x="100" y="0"/>
                          <a:pt x="64" y="0"/>
                        </a:cubicBezTo>
                        <a:cubicBezTo>
                          <a:pt x="29" y="0"/>
                          <a:pt x="0" y="29"/>
                          <a:pt x="0" y="65"/>
                        </a:cubicBezTo>
                        <a:cubicBezTo>
                          <a:pt x="0" y="100"/>
                          <a:pt x="29" y="129"/>
                          <a:pt x="64" y="129"/>
                        </a:cubicBezTo>
                        <a:cubicBezTo>
                          <a:pt x="100" y="129"/>
                          <a:pt x="129" y="100"/>
                          <a:pt x="129" y="65"/>
                        </a:cubicBezTo>
                        <a:lnTo>
                          <a:pt x="112" y="65"/>
                        </a:ln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72" name="Freeform 191">
                    <a:extLst>
                      <a:ext uri="{FF2B5EF4-FFF2-40B4-BE49-F238E27FC236}">
                        <a16:creationId xmlns:a16="http://schemas.microsoft.com/office/drawing/2014/main" id="{08FF126C-9F57-65A9-C6AC-ADCF1B9C53BB}"/>
                      </a:ext>
                    </a:extLst>
                  </p:cNvPr>
                  <p:cNvSpPr>
                    <a:spLocks/>
                  </p:cNvSpPr>
                  <p:nvPr/>
                </p:nvSpPr>
                <p:spPr bwMode="auto">
                  <a:xfrm>
                    <a:off x="4367213" y="6597650"/>
                    <a:ext cx="26988" cy="25400"/>
                  </a:xfrm>
                  <a:custGeom>
                    <a:avLst/>
                    <a:gdLst>
                      <a:gd name="T0" fmla="*/ 113 w 129"/>
                      <a:gd name="T1" fmla="*/ 64 h 129"/>
                      <a:gd name="T2" fmla="*/ 96 w 129"/>
                      <a:gd name="T3" fmla="*/ 64 h 129"/>
                      <a:gd name="T4" fmla="*/ 65 w 129"/>
                      <a:gd name="T5" fmla="*/ 96 h 129"/>
                      <a:gd name="T6" fmla="*/ 65 w 129"/>
                      <a:gd name="T7" fmla="*/ 96 h 129"/>
                      <a:gd name="T8" fmla="*/ 34 w 129"/>
                      <a:gd name="T9" fmla="*/ 65 h 129"/>
                      <a:gd name="T10" fmla="*/ 65 w 129"/>
                      <a:gd name="T11" fmla="*/ 34 h 129"/>
                      <a:gd name="T12" fmla="*/ 96 w 129"/>
                      <a:gd name="T13" fmla="*/ 65 h 129"/>
                      <a:gd name="T14" fmla="*/ 113 w 129"/>
                      <a:gd name="T15" fmla="*/ 64 h 129"/>
                      <a:gd name="T16" fmla="*/ 129 w 129"/>
                      <a:gd name="T17" fmla="*/ 64 h 129"/>
                      <a:gd name="T18" fmla="*/ 65 w 129"/>
                      <a:gd name="T19" fmla="*/ 0 h 129"/>
                      <a:gd name="T20" fmla="*/ 0 w 129"/>
                      <a:gd name="T21" fmla="*/ 65 h 129"/>
                      <a:gd name="T22" fmla="*/ 65 w 129"/>
                      <a:gd name="T23" fmla="*/ 129 h 129"/>
                      <a:gd name="T24" fmla="*/ 129 w 129"/>
                      <a:gd name="T25" fmla="*/ 64 h 129"/>
                      <a:gd name="T26" fmla="*/ 129 w 129"/>
                      <a:gd name="T27" fmla="*/ 64 h 129"/>
                      <a:gd name="T28" fmla="*/ 113 w 129"/>
                      <a:gd name="T2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9" h="129">
                        <a:moveTo>
                          <a:pt x="113" y="64"/>
                        </a:moveTo>
                        <a:lnTo>
                          <a:pt x="96" y="64"/>
                        </a:lnTo>
                        <a:cubicBezTo>
                          <a:pt x="96" y="82"/>
                          <a:pt x="82" y="96"/>
                          <a:pt x="65" y="96"/>
                        </a:cubicBezTo>
                        <a:lnTo>
                          <a:pt x="65" y="96"/>
                        </a:lnTo>
                        <a:cubicBezTo>
                          <a:pt x="48" y="96"/>
                          <a:pt x="34" y="82"/>
                          <a:pt x="34" y="65"/>
                        </a:cubicBezTo>
                        <a:cubicBezTo>
                          <a:pt x="34" y="47"/>
                          <a:pt x="48" y="34"/>
                          <a:pt x="65" y="34"/>
                        </a:cubicBezTo>
                        <a:cubicBezTo>
                          <a:pt x="82" y="34"/>
                          <a:pt x="96" y="47"/>
                          <a:pt x="96" y="65"/>
                        </a:cubicBezTo>
                        <a:lnTo>
                          <a:pt x="113" y="64"/>
                        </a:lnTo>
                        <a:lnTo>
                          <a:pt x="129" y="64"/>
                        </a:lnTo>
                        <a:cubicBezTo>
                          <a:pt x="129" y="29"/>
                          <a:pt x="100" y="0"/>
                          <a:pt x="65" y="0"/>
                        </a:cubicBezTo>
                        <a:cubicBezTo>
                          <a:pt x="29" y="0"/>
                          <a:pt x="0" y="29"/>
                          <a:pt x="0" y="65"/>
                        </a:cubicBezTo>
                        <a:cubicBezTo>
                          <a:pt x="0" y="100"/>
                          <a:pt x="29" y="129"/>
                          <a:pt x="65" y="129"/>
                        </a:cubicBezTo>
                        <a:cubicBezTo>
                          <a:pt x="101" y="129"/>
                          <a:pt x="129" y="100"/>
                          <a:pt x="129" y="64"/>
                        </a:cubicBezTo>
                        <a:lnTo>
                          <a:pt x="129" y="64"/>
                        </a:lnTo>
                        <a:lnTo>
                          <a:pt x="113" y="64"/>
                        </a:ln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73" name="Freeform 192">
                    <a:extLst>
                      <a:ext uri="{FF2B5EF4-FFF2-40B4-BE49-F238E27FC236}">
                        <a16:creationId xmlns:a16="http://schemas.microsoft.com/office/drawing/2014/main" id="{06CDCC57-6952-9EA0-4C15-8BEAA4E10890}"/>
                      </a:ext>
                    </a:extLst>
                  </p:cNvPr>
                  <p:cNvSpPr>
                    <a:spLocks/>
                  </p:cNvSpPr>
                  <p:nvPr/>
                </p:nvSpPr>
                <p:spPr bwMode="auto">
                  <a:xfrm>
                    <a:off x="4421188" y="6597650"/>
                    <a:ext cx="26988" cy="25400"/>
                  </a:xfrm>
                  <a:custGeom>
                    <a:avLst/>
                    <a:gdLst>
                      <a:gd name="T0" fmla="*/ 112 w 129"/>
                      <a:gd name="T1" fmla="*/ 64 h 129"/>
                      <a:gd name="T2" fmla="*/ 96 w 129"/>
                      <a:gd name="T3" fmla="*/ 64 h 129"/>
                      <a:gd name="T4" fmla="*/ 64 w 129"/>
                      <a:gd name="T5" fmla="*/ 95 h 129"/>
                      <a:gd name="T6" fmla="*/ 33 w 129"/>
                      <a:gd name="T7" fmla="*/ 64 h 129"/>
                      <a:gd name="T8" fmla="*/ 64 w 129"/>
                      <a:gd name="T9" fmla="*/ 33 h 129"/>
                      <a:gd name="T10" fmla="*/ 96 w 129"/>
                      <a:gd name="T11" fmla="*/ 64 h 129"/>
                      <a:gd name="T12" fmla="*/ 112 w 129"/>
                      <a:gd name="T13" fmla="*/ 64 h 129"/>
                      <a:gd name="T14" fmla="*/ 129 w 129"/>
                      <a:gd name="T15" fmla="*/ 64 h 129"/>
                      <a:gd name="T16" fmla="*/ 64 w 129"/>
                      <a:gd name="T17" fmla="*/ 0 h 129"/>
                      <a:gd name="T18" fmla="*/ 0 w 129"/>
                      <a:gd name="T19" fmla="*/ 64 h 129"/>
                      <a:gd name="T20" fmla="*/ 64 w 129"/>
                      <a:gd name="T21" fmla="*/ 129 h 129"/>
                      <a:gd name="T22" fmla="*/ 129 w 129"/>
                      <a:gd name="T23" fmla="*/ 64 h 129"/>
                      <a:gd name="T24" fmla="*/ 129 w 129"/>
                      <a:gd name="T25" fmla="*/ 64 h 129"/>
                      <a:gd name="T26" fmla="*/ 112 w 129"/>
                      <a:gd name="T27"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9" h="129">
                        <a:moveTo>
                          <a:pt x="112" y="64"/>
                        </a:moveTo>
                        <a:lnTo>
                          <a:pt x="96" y="64"/>
                        </a:lnTo>
                        <a:cubicBezTo>
                          <a:pt x="96" y="82"/>
                          <a:pt x="82" y="95"/>
                          <a:pt x="64" y="95"/>
                        </a:cubicBezTo>
                        <a:cubicBezTo>
                          <a:pt x="47" y="95"/>
                          <a:pt x="33" y="82"/>
                          <a:pt x="33" y="64"/>
                        </a:cubicBezTo>
                        <a:cubicBezTo>
                          <a:pt x="33" y="47"/>
                          <a:pt x="47" y="33"/>
                          <a:pt x="64" y="33"/>
                        </a:cubicBezTo>
                        <a:cubicBezTo>
                          <a:pt x="82" y="33"/>
                          <a:pt x="96" y="47"/>
                          <a:pt x="96" y="64"/>
                        </a:cubicBezTo>
                        <a:lnTo>
                          <a:pt x="112" y="64"/>
                        </a:lnTo>
                        <a:lnTo>
                          <a:pt x="129" y="64"/>
                        </a:lnTo>
                        <a:cubicBezTo>
                          <a:pt x="129" y="29"/>
                          <a:pt x="100" y="0"/>
                          <a:pt x="64" y="0"/>
                        </a:cubicBezTo>
                        <a:cubicBezTo>
                          <a:pt x="29" y="0"/>
                          <a:pt x="0" y="29"/>
                          <a:pt x="0" y="64"/>
                        </a:cubicBezTo>
                        <a:cubicBezTo>
                          <a:pt x="0" y="100"/>
                          <a:pt x="29" y="129"/>
                          <a:pt x="64" y="129"/>
                        </a:cubicBezTo>
                        <a:cubicBezTo>
                          <a:pt x="100" y="129"/>
                          <a:pt x="129" y="100"/>
                          <a:pt x="129" y="64"/>
                        </a:cubicBezTo>
                        <a:lnTo>
                          <a:pt x="129" y="64"/>
                        </a:lnTo>
                        <a:lnTo>
                          <a:pt x="112" y="64"/>
                        </a:ln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74" name="Freeform 193">
                    <a:extLst>
                      <a:ext uri="{FF2B5EF4-FFF2-40B4-BE49-F238E27FC236}">
                        <a16:creationId xmlns:a16="http://schemas.microsoft.com/office/drawing/2014/main" id="{9647836B-D37F-DCD8-8288-E7406F773E01}"/>
                      </a:ext>
                    </a:extLst>
                  </p:cNvPr>
                  <p:cNvSpPr>
                    <a:spLocks/>
                  </p:cNvSpPr>
                  <p:nvPr/>
                </p:nvSpPr>
                <p:spPr bwMode="auto">
                  <a:xfrm>
                    <a:off x="4475163" y="6597650"/>
                    <a:ext cx="25400" cy="25400"/>
                  </a:xfrm>
                  <a:custGeom>
                    <a:avLst/>
                    <a:gdLst>
                      <a:gd name="T0" fmla="*/ 113 w 129"/>
                      <a:gd name="T1" fmla="*/ 64 h 129"/>
                      <a:gd name="T2" fmla="*/ 96 w 129"/>
                      <a:gd name="T3" fmla="*/ 64 h 129"/>
                      <a:gd name="T4" fmla="*/ 65 w 129"/>
                      <a:gd name="T5" fmla="*/ 95 h 129"/>
                      <a:gd name="T6" fmla="*/ 34 w 129"/>
                      <a:gd name="T7" fmla="*/ 64 h 129"/>
                      <a:gd name="T8" fmla="*/ 65 w 129"/>
                      <a:gd name="T9" fmla="*/ 33 h 129"/>
                      <a:gd name="T10" fmla="*/ 96 w 129"/>
                      <a:gd name="T11" fmla="*/ 64 h 129"/>
                      <a:gd name="T12" fmla="*/ 113 w 129"/>
                      <a:gd name="T13" fmla="*/ 64 h 129"/>
                      <a:gd name="T14" fmla="*/ 129 w 129"/>
                      <a:gd name="T15" fmla="*/ 64 h 129"/>
                      <a:gd name="T16" fmla="*/ 65 w 129"/>
                      <a:gd name="T17" fmla="*/ 0 h 129"/>
                      <a:gd name="T18" fmla="*/ 0 w 129"/>
                      <a:gd name="T19" fmla="*/ 64 h 129"/>
                      <a:gd name="T20" fmla="*/ 65 w 129"/>
                      <a:gd name="T21" fmla="*/ 129 h 129"/>
                      <a:gd name="T22" fmla="*/ 129 w 129"/>
                      <a:gd name="T23" fmla="*/ 64 h 129"/>
                      <a:gd name="T24" fmla="*/ 113 w 129"/>
                      <a:gd name="T25"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 h="129">
                        <a:moveTo>
                          <a:pt x="113" y="64"/>
                        </a:moveTo>
                        <a:lnTo>
                          <a:pt x="96" y="64"/>
                        </a:lnTo>
                        <a:cubicBezTo>
                          <a:pt x="96" y="81"/>
                          <a:pt x="82" y="95"/>
                          <a:pt x="65" y="95"/>
                        </a:cubicBezTo>
                        <a:cubicBezTo>
                          <a:pt x="48" y="95"/>
                          <a:pt x="34" y="81"/>
                          <a:pt x="34" y="64"/>
                        </a:cubicBezTo>
                        <a:cubicBezTo>
                          <a:pt x="34" y="47"/>
                          <a:pt x="48" y="33"/>
                          <a:pt x="65" y="33"/>
                        </a:cubicBezTo>
                        <a:cubicBezTo>
                          <a:pt x="82" y="33"/>
                          <a:pt x="96" y="47"/>
                          <a:pt x="96" y="64"/>
                        </a:cubicBezTo>
                        <a:lnTo>
                          <a:pt x="113" y="64"/>
                        </a:lnTo>
                        <a:lnTo>
                          <a:pt x="129" y="64"/>
                        </a:lnTo>
                        <a:cubicBezTo>
                          <a:pt x="129" y="28"/>
                          <a:pt x="100" y="0"/>
                          <a:pt x="65" y="0"/>
                        </a:cubicBezTo>
                        <a:cubicBezTo>
                          <a:pt x="29" y="0"/>
                          <a:pt x="0" y="29"/>
                          <a:pt x="0" y="64"/>
                        </a:cubicBezTo>
                        <a:cubicBezTo>
                          <a:pt x="0" y="100"/>
                          <a:pt x="29" y="129"/>
                          <a:pt x="65" y="129"/>
                        </a:cubicBezTo>
                        <a:cubicBezTo>
                          <a:pt x="101" y="129"/>
                          <a:pt x="129" y="100"/>
                          <a:pt x="129" y="64"/>
                        </a:cubicBezTo>
                        <a:lnTo>
                          <a:pt x="113" y="64"/>
                        </a:ln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75" name="Freeform 194">
                    <a:extLst>
                      <a:ext uri="{FF2B5EF4-FFF2-40B4-BE49-F238E27FC236}">
                        <a16:creationId xmlns:a16="http://schemas.microsoft.com/office/drawing/2014/main" id="{30447FBD-5A2E-7EBB-6A52-DAA89B97B520}"/>
                      </a:ext>
                    </a:extLst>
                  </p:cNvPr>
                  <p:cNvSpPr>
                    <a:spLocks/>
                  </p:cNvSpPr>
                  <p:nvPr/>
                </p:nvSpPr>
                <p:spPr bwMode="auto">
                  <a:xfrm>
                    <a:off x="4249738" y="6589713"/>
                    <a:ext cx="261938" cy="41275"/>
                  </a:xfrm>
                  <a:custGeom>
                    <a:avLst/>
                    <a:gdLst>
                      <a:gd name="T0" fmla="*/ 1174 w 1276"/>
                      <a:gd name="T1" fmla="*/ 187 h 205"/>
                      <a:gd name="T2" fmla="*/ 1174 w 1276"/>
                      <a:gd name="T3" fmla="*/ 171 h 205"/>
                      <a:gd name="T4" fmla="*/ 102 w 1276"/>
                      <a:gd name="T5" fmla="*/ 172 h 205"/>
                      <a:gd name="T6" fmla="*/ 34 w 1276"/>
                      <a:gd name="T7" fmla="*/ 103 h 205"/>
                      <a:gd name="T8" fmla="*/ 102 w 1276"/>
                      <a:gd name="T9" fmla="*/ 35 h 205"/>
                      <a:gd name="T10" fmla="*/ 1174 w 1276"/>
                      <a:gd name="T11" fmla="*/ 33 h 205"/>
                      <a:gd name="T12" fmla="*/ 1242 w 1276"/>
                      <a:gd name="T13" fmla="*/ 102 h 205"/>
                      <a:gd name="T14" fmla="*/ 1174 w 1276"/>
                      <a:gd name="T15" fmla="*/ 171 h 205"/>
                      <a:gd name="T16" fmla="*/ 1174 w 1276"/>
                      <a:gd name="T17" fmla="*/ 187 h 205"/>
                      <a:gd name="T18" fmla="*/ 1174 w 1276"/>
                      <a:gd name="T19" fmla="*/ 204 h 205"/>
                      <a:gd name="T20" fmla="*/ 1276 w 1276"/>
                      <a:gd name="T21" fmla="*/ 102 h 205"/>
                      <a:gd name="T22" fmla="*/ 1174 w 1276"/>
                      <a:gd name="T23" fmla="*/ 0 h 205"/>
                      <a:gd name="T24" fmla="*/ 102 w 1276"/>
                      <a:gd name="T25" fmla="*/ 1 h 205"/>
                      <a:gd name="T26" fmla="*/ 0 w 1276"/>
                      <a:gd name="T27" fmla="*/ 103 h 205"/>
                      <a:gd name="T28" fmla="*/ 102 w 1276"/>
                      <a:gd name="T29" fmla="*/ 205 h 205"/>
                      <a:gd name="T30" fmla="*/ 1174 w 1276"/>
                      <a:gd name="T31" fmla="*/ 204 h 205"/>
                      <a:gd name="T32" fmla="*/ 1174 w 1276"/>
                      <a:gd name="T33" fmla="*/ 18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76" h="205">
                        <a:moveTo>
                          <a:pt x="1174" y="187"/>
                        </a:moveTo>
                        <a:lnTo>
                          <a:pt x="1174" y="171"/>
                        </a:lnTo>
                        <a:lnTo>
                          <a:pt x="102" y="172"/>
                        </a:lnTo>
                        <a:cubicBezTo>
                          <a:pt x="64" y="172"/>
                          <a:pt x="34" y="141"/>
                          <a:pt x="34" y="103"/>
                        </a:cubicBezTo>
                        <a:cubicBezTo>
                          <a:pt x="34" y="65"/>
                          <a:pt x="64" y="35"/>
                          <a:pt x="102" y="35"/>
                        </a:cubicBezTo>
                        <a:lnTo>
                          <a:pt x="1174" y="33"/>
                        </a:lnTo>
                        <a:cubicBezTo>
                          <a:pt x="1212" y="33"/>
                          <a:pt x="1242" y="64"/>
                          <a:pt x="1242" y="102"/>
                        </a:cubicBezTo>
                        <a:cubicBezTo>
                          <a:pt x="1242" y="140"/>
                          <a:pt x="1212" y="170"/>
                          <a:pt x="1174" y="171"/>
                        </a:cubicBezTo>
                        <a:lnTo>
                          <a:pt x="1174" y="187"/>
                        </a:lnTo>
                        <a:lnTo>
                          <a:pt x="1174" y="204"/>
                        </a:lnTo>
                        <a:cubicBezTo>
                          <a:pt x="1230" y="204"/>
                          <a:pt x="1276" y="158"/>
                          <a:pt x="1276" y="102"/>
                        </a:cubicBezTo>
                        <a:cubicBezTo>
                          <a:pt x="1275" y="46"/>
                          <a:pt x="1230" y="0"/>
                          <a:pt x="1174" y="0"/>
                        </a:cubicBezTo>
                        <a:lnTo>
                          <a:pt x="102" y="1"/>
                        </a:lnTo>
                        <a:cubicBezTo>
                          <a:pt x="46" y="1"/>
                          <a:pt x="0" y="47"/>
                          <a:pt x="0" y="103"/>
                        </a:cubicBezTo>
                        <a:cubicBezTo>
                          <a:pt x="0" y="159"/>
                          <a:pt x="46" y="205"/>
                          <a:pt x="102" y="205"/>
                        </a:cubicBezTo>
                        <a:lnTo>
                          <a:pt x="1174" y="204"/>
                        </a:lnTo>
                        <a:lnTo>
                          <a:pt x="1174" y="187"/>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76" name="Freeform 195">
                    <a:extLst>
                      <a:ext uri="{FF2B5EF4-FFF2-40B4-BE49-F238E27FC236}">
                        <a16:creationId xmlns:a16="http://schemas.microsoft.com/office/drawing/2014/main" id="{06A1D2C4-D058-DD17-44D1-3C5AAB58ADD4}"/>
                      </a:ext>
                    </a:extLst>
                  </p:cNvPr>
                  <p:cNvSpPr>
                    <a:spLocks/>
                  </p:cNvSpPr>
                  <p:nvPr/>
                </p:nvSpPr>
                <p:spPr bwMode="auto">
                  <a:xfrm>
                    <a:off x="4270376" y="6494463"/>
                    <a:ext cx="100013" cy="101600"/>
                  </a:xfrm>
                  <a:custGeom>
                    <a:avLst/>
                    <a:gdLst>
                      <a:gd name="T0" fmla="*/ 468 w 485"/>
                      <a:gd name="T1" fmla="*/ 461 h 496"/>
                      <a:gd name="T2" fmla="*/ 34 w 485"/>
                      <a:gd name="T3" fmla="*/ 462 h 496"/>
                      <a:gd name="T4" fmla="*/ 33 w 485"/>
                      <a:gd name="T5" fmla="*/ 264 h 496"/>
                      <a:gd name="T6" fmla="*/ 77 w 485"/>
                      <a:gd name="T7" fmla="*/ 183 h 496"/>
                      <a:gd name="T8" fmla="*/ 77 w 485"/>
                      <a:gd name="T9" fmla="*/ 183 h 496"/>
                      <a:gd name="T10" fmla="*/ 141 w 485"/>
                      <a:gd name="T11" fmla="*/ 141 h 496"/>
                      <a:gd name="T12" fmla="*/ 141 w 485"/>
                      <a:gd name="T13" fmla="*/ 141 h 496"/>
                      <a:gd name="T14" fmla="*/ 189 w 485"/>
                      <a:gd name="T15" fmla="*/ 51 h 496"/>
                      <a:gd name="T16" fmla="*/ 189 w 485"/>
                      <a:gd name="T17" fmla="*/ 46 h 496"/>
                      <a:gd name="T18" fmla="*/ 173 w 485"/>
                      <a:gd name="T19" fmla="*/ 46 h 496"/>
                      <a:gd name="T20" fmla="*/ 160 w 485"/>
                      <a:gd name="T21" fmla="*/ 57 h 496"/>
                      <a:gd name="T22" fmla="*/ 242 w 485"/>
                      <a:gd name="T23" fmla="*/ 98 h 496"/>
                      <a:gd name="T24" fmla="*/ 325 w 485"/>
                      <a:gd name="T25" fmla="*/ 57 h 496"/>
                      <a:gd name="T26" fmla="*/ 312 w 485"/>
                      <a:gd name="T27" fmla="*/ 46 h 496"/>
                      <a:gd name="T28" fmla="*/ 295 w 485"/>
                      <a:gd name="T29" fmla="*/ 46 h 496"/>
                      <a:gd name="T30" fmla="*/ 295 w 485"/>
                      <a:gd name="T31" fmla="*/ 51 h 496"/>
                      <a:gd name="T32" fmla="*/ 343 w 485"/>
                      <a:gd name="T33" fmla="*/ 141 h 496"/>
                      <a:gd name="T34" fmla="*/ 408 w 485"/>
                      <a:gd name="T35" fmla="*/ 183 h 496"/>
                      <a:gd name="T36" fmla="*/ 408 w 485"/>
                      <a:gd name="T37" fmla="*/ 183 h 496"/>
                      <a:gd name="T38" fmla="*/ 452 w 485"/>
                      <a:gd name="T39" fmla="*/ 264 h 496"/>
                      <a:gd name="T40" fmla="*/ 452 w 485"/>
                      <a:gd name="T41" fmla="*/ 292 h 496"/>
                      <a:gd name="T42" fmla="*/ 485 w 485"/>
                      <a:gd name="T43" fmla="*/ 292 h 496"/>
                      <a:gd name="T44" fmla="*/ 485 w 485"/>
                      <a:gd name="T45" fmla="*/ 264 h 496"/>
                      <a:gd name="T46" fmla="*/ 426 w 485"/>
                      <a:gd name="T47" fmla="*/ 155 h 496"/>
                      <a:gd name="T48" fmla="*/ 426 w 485"/>
                      <a:gd name="T49" fmla="*/ 155 h 496"/>
                      <a:gd name="T50" fmla="*/ 362 w 485"/>
                      <a:gd name="T51" fmla="*/ 113 h 496"/>
                      <a:gd name="T52" fmla="*/ 329 w 485"/>
                      <a:gd name="T53" fmla="*/ 51 h 496"/>
                      <a:gd name="T54" fmla="*/ 329 w 485"/>
                      <a:gd name="T55" fmla="*/ 46 h 496"/>
                      <a:gd name="T56" fmla="*/ 329 w 485"/>
                      <a:gd name="T57" fmla="*/ 0 h 496"/>
                      <a:gd name="T58" fmla="*/ 299 w 485"/>
                      <a:gd name="T59" fmla="*/ 35 h 496"/>
                      <a:gd name="T60" fmla="*/ 242 w 485"/>
                      <a:gd name="T61" fmla="*/ 64 h 496"/>
                      <a:gd name="T62" fmla="*/ 185 w 485"/>
                      <a:gd name="T63" fmla="*/ 35 h 496"/>
                      <a:gd name="T64" fmla="*/ 156 w 485"/>
                      <a:gd name="T65" fmla="*/ 1 h 496"/>
                      <a:gd name="T66" fmla="*/ 156 w 485"/>
                      <a:gd name="T67" fmla="*/ 51 h 496"/>
                      <a:gd name="T68" fmla="*/ 123 w 485"/>
                      <a:gd name="T69" fmla="*/ 113 h 496"/>
                      <a:gd name="T70" fmla="*/ 123 w 485"/>
                      <a:gd name="T71" fmla="*/ 113 h 496"/>
                      <a:gd name="T72" fmla="*/ 59 w 485"/>
                      <a:gd name="T73" fmla="*/ 155 h 496"/>
                      <a:gd name="T74" fmla="*/ 59 w 485"/>
                      <a:gd name="T75" fmla="*/ 155 h 496"/>
                      <a:gd name="T76" fmla="*/ 0 w 485"/>
                      <a:gd name="T77" fmla="*/ 264 h 496"/>
                      <a:gd name="T78" fmla="*/ 0 w 485"/>
                      <a:gd name="T79" fmla="*/ 496 h 496"/>
                      <a:gd name="T80" fmla="*/ 468 w 485"/>
                      <a:gd name="T81" fmla="*/ 494 h 496"/>
                      <a:gd name="T82" fmla="*/ 468 w 485"/>
                      <a:gd name="T83" fmla="*/ 461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5" h="496">
                        <a:moveTo>
                          <a:pt x="468" y="461"/>
                        </a:moveTo>
                        <a:lnTo>
                          <a:pt x="34" y="462"/>
                        </a:lnTo>
                        <a:lnTo>
                          <a:pt x="33" y="264"/>
                        </a:lnTo>
                        <a:cubicBezTo>
                          <a:pt x="33" y="231"/>
                          <a:pt x="50" y="201"/>
                          <a:pt x="77" y="183"/>
                        </a:cubicBezTo>
                        <a:lnTo>
                          <a:pt x="77" y="183"/>
                        </a:lnTo>
                        <a:lnTo>
                          <a:pt x="141" y="141"/>
                        </a:lnTo>
                        <a:lnTo>
                          <a:pt x="141" y="141"/>
                        </a:lnTo>
                        <a:cubicBezTo>
                          <a:pt x="171" y="121"/>
                          <a:pt x="189" y="87"/>
                          <a:pt x="189" y="51"/>
                        </a:cubicBezTo>
                        <a:lnTo>
                          <a:pt x="189" y="46"/>
                        </a:lnTo>
                        <a:lnTo>
                          <a:pt x="173" y="46"/>
                        </a:lnTo>
                        <a:lnTo>
                          <a:pt x="160" y="57"/>
                        </a:lnTo>
                        <a:cubicBezTo>
                          <a:pt x="181" y="82"/>
                          <a:pt x="210" y="98"/>
                          <a:pt x="242" y="98"/>
                        </a:cubicBezTo>
                        <a:cubicBezTo>
                          <a:pt x="275" y="98"/>
                          <a:pt x="304" y="82"/>
                          <a:pt x="325" y="57"/>
                        </a:cubicBezTo>
                        <a:lnTo>
                          <a:pt x="312" y="46"/>
                        </a:lnTo>
                        <a:lnTo>
                          <a:pt x="295" y="46"/>
                        </a:lnTo>
                        <a:lnTo>
                          <a:pt x="295" y="51"/>
                        </a:lnTo>
                        <a:cubicBezTo>
                          <a:pt x="295" y="87"/>
                          <a:pt x="313" y="121"/>
                          <a:pt x="343" y="141"/>
                        </a:cubicBezTo>
                        <a:lnTo>
                          <a:pt x="408" y="183"/>
                        </a:lnTo>
                        <a:lnTo>
                          <a:pt x="408" y="183"/>
                        </a:lnTo>
                        <a:cubicBezTo>
                          <a:pt x="435" y="201"/>
                          <a:pt x="451" y="231"/>
                          <a:pt x="452" y="264"/>
                        </a:cubicBezTo>
                        <a:lnTo>
                          <a:pt x="452" y="292"/>
                        </a:lnTo>
                        <a:lnTo>
                          <a:pt x="485" y="292"/>
                        </a:lnTo>
                        <a:lnTo>
                          <a:pt x="485" y="264"/>
                        </a:lnTo>
                        <a:cubicBezTo>
                          <a:pt x="485" y="220"/>
                          <a:pt x="463" y="179"/>
                          <a:pt x="426" y="155"/>
                        </a:cubicBezTo>
                        <a:lnTo>
                          <a:pt x="426" y="155"/>
                        </a:lnTo>
                        <a:lnTo>
                          <a:pt x="362" y="113"/>
                        </a:lnTo>
                        <a:cubicBezTo>
                          <a:pt x="341" y="99"/>
                          <a:pt x="329" y="76"/>
                          <a:pt x="329" y="51"/>
                        </a:cubicBezTo>
                        <a:lnTo>
                          <a:pt x="329" y="46"/>
                        </a:lnTo>
                        <a:lnTo>
                          <a:pt x="329" y="0"/>
                        </a:lnTo>
                        <a:lnTo>
                          <a:pt x="299" y="35"/>
                        </a:lnTo>
                        <a:cubicBezTo>
                          <a:pt x="283" y="54"/>
                          <a:pt x="263" y="64"/>
                          <a:pt x="242" y="64"/>
                        </a:cubicBezTo>
                        <a:cubicBezTo>
                          <a:pt x="221" y="64"/>
                          <a:pt x="202" y="54"/>
                          <a:pt x="185" y="35"/>
                        </a:cubicBezTo>
                        <a:lnTo>
                          <a:pt x="156" y="1"/>
                        </a:lnTo>
                        <a:lnTo>
                          <a:pt x="156" y="51"/>
                        </a:lnTo>
                        <a:cubicBezTo>
                          <a:pt x="156" y="76"/>
                          <a:pt x="143" y="99"/>
                          <a:pt x="123" y="113"/>
                        </a:cubicBezTo>
                        <a:lnTo>
                          <a:pt x="123" y="113"/>
                        </a:lnTo>
                        <a:lnTo>
                          <a:pt x="59" y="155"/>
                        </a:lnTo>
                        <a:lnTo>
                          <a:pt x="59" y="155"/>
                        </a:lnTo>
                        <a:cubicBezTo>
                          <a:pt x="22" y="179"/>
                          <a:pt x="0" y="220"/>
                          <a:pt x="0" y="264"/>
                        </a:cubicBezTo>
                        <a:lnTo>
                          <a:pt x="0" y="496"/>
                        </a:lnTo>
                        <a:lnTo>
                          <a:pt x="468" y="494"/>
                        </a:lnTo>
                        <a:lnTo>
                          <a:pt x="468" y="461"/>
                        </a:ln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77" name="Freeform 196">
                    <a:extLst>
                      <a:ext uri="{FF2B5EF4-FFF2-40B4-BE49-F238E27FC236}">
                        <a16:creationId xmlns:a16="http://schemas.microsoft.com/office/drawing/2014/main" id="{3885B807-D512-E3CD-6450-2FDD6B8B1220}"/>
                      </a:ext>
                    </a:extLst>
                  </p:cNvPr>
                  <p:cNvSpPr>
                    <a:spLocks/>
                  </p:cNvSpPr>
                  <p:nvPr/>
                </p:nvSpPr>
                <p:spPr bwMode="auto">
                  <a:xfrm>
                    <a:off x="4294188" y="6477000"/>
                    <a:ext cx="50800" cy="38100"/>
                  </a:xfrm>
                  <a:custGeom>
                    <a:avLst/>
                    <a:gdLst>
                      <a:gd name="T0" fmla="*/ 231 w 248"/>
                      <a:gd name="T1" fmla="*/ 17 h 180"/>
                      <a:gd name="T2" fmla="*/ 215 w 248"/>
                      <a:gd name="T3" fmla="*/ 17 h 180"/>
                      <a:gd name="T4" fmla="*/ 181 w 248"/>
                      <a:gd name="T5" fmla="*/ 117 h 180"/>
                      <a:gd name="T6" fmla="*/ 181 w 248"/>
                      <a:gd name="T7" fmla="*/ 117 h 180"/>
                      <a:gd name="T8" fmla="*/ 124 w 248"/>
                      <a:gd name="T9" fmla="*/ 146 h 180"/>
                      <a:gd name="T10" fmla="*/ 67 w 248"/>
                      <a:gd name="T11" fmla="*/ 117 h 180"/>
                      <a:gd name="T12" fmla="*/ 67 w 248"/>
                      <a:gd name="T13" fmla="*/ 117 h 180"/>
                      <a:gd name="T14" fmla="*/ 34 w 248"/>
                      <a:gd name="T15" fmla="*/ 17 h 180"/>
                      <a:gd name="T16" fmla="*/ 17 w 248"/>
                      <a:gd name="T17" fmla="*/ 17 h 180"/>
                      <a:gd name="T18" fmla="*/ 17 w 248"/>
                      <a:gd name="T19" fmla="*/ 33 h 180"/>
                      <a:gd name="T20" fmla="*/ 231 w 248"/>
                      <a:gd name="T21" fmla="*/ 33 h 180"/>
                      <a:gd name="T22" fmla="*/ 231 w 248"/>
                      <a:gd name="T23" fmla="*/ 17 h 180"/>
                      <a:gd name="T24" fmla="*/ 215 w 248"/>
                      <a:gd name="T25" fmla="*/ 17 h 180"/>
                      <a:gd name="T26" fmla="*/ 231 w 248"/>
                      <a:gd name="T27" fmla="*/ 17 h 180"/>
                      <a:gd name="T28" fmla="*/ 231 w 248"/>
                      <a:gd name="T29" fmla="*/ 0 h 180"/>
                      <a:gd name="T30" fmla="*/ 0 w 248"/>
                      <a:gd name="T31" fmla="*/ 0 h 180"/>
                      <a:gd name="T32" fmla="*/ 0 w 248"/>
                      <a:gd name="T33" fmla="*/ 17 h 180"/>
                      <a:gd name="T34" fmla="*/ 42 w 248"/>
                      <a:gd name="T35" fmla="*/ 139 h 180"/>
                      <a:gd name="T36" fmla="*/ 42 w 248"/>
                      <a:gd name="T37" fmla="*/ 139 h 180"/>
                      <a:gd name="T38" fmla="*/ 124 w 248"/>
                      <a:gd name="T39" fmla="*/ 180 h 180"/>
                      <a:gd name="T40" fmla="*/ 207 w 248"/>
                      <a:gd name="T41" fmla="*/ 139 h 180"/>
                      <a:gd name="T42" fmla="*/ 207 w 248"/>
                      <a:gd name="T43" fmla="*/ 139 h 180"/>
                      <a:gd name="T44" fmla="*/ 248 w 248"/>
                      <a:gd name="T45" fmla="*/ 17 h 180"/>
                      <a:gd name="T46" fmla="*/ 248 w 248"/>
                      <a:gd name="T47" fmla="*/ 0 h 180"/>
                      <a:gd name="T48" fmla="*/ 231 w 248"/>
                      <a:gd name="T49" fmla="*/ 0 h 180"/>
                      <a:gd name="T50" fmla="*/ 231 w 248"/>
                      <a:gd name="T51" fmla="*/ 1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8" h="180">
                        <a:moveTo>
                          <a:pt x="231" y="17"/>
                        </a:moveTo>
                        <a:lnTo>
                          <a:pt x="215" y="17"/>
                        </a:lnTo>
                        <a:cubicBezTo>
                          <a:pt x="215" y="58"/>
                          <a:pt x="201" y="94"/>
                          <a:pt x="181" y="117"/>
                        </a:cubicBezTo>
                        <a:lnTo>
                          <a:pt x="181" y="117"/>
                        </a:lnTo>
                        <a:cubicBezTo>
                          <a:pt x="165" y="136"/>
                          <a:pt x="145" y="146"/>
                          <a:pt x="124" y="146"/>
                        </a:cubicBezTo>
                        <a:cubicBezTo>
                          <a:pt x="103" y="146"/>
                          <a:pt x="84" y="136"/>
                          <a:pt x="67" y="117"/>
                        </a:cubicBezTo>
                        <a:lnTo>
                          <a:pt x="67" y="117"/>
                        </a:lnTo>
                        <a:cubicBezTo>
                          <a:pt x="47" y="94"/>
                          <a:pt x="34" y="58"/>
                          <a:pt x="34" y="17"/>
                        </a:cubicBezTo>
                        <a:lnTo>
                          <a:pt x="17" y="17"/>
                        </a:lnTo>
                        <a:lnTo>
                          <a:pt x="17" y="33"/>
                        </a:lnTo>
                        <a:lnTo>
                          <a:pt x="231" y="33"/>
                        </a:lnTo>
                        <a:lnTo>
                          <a:pt x="231" y="17"/>
                        </a:lnTo>
                        <a:lnTo>
                          <a:pt x="215" y="17"/>
                        </a:lnTo>
                        <a:lnTo>
                          <a:pt x="231" y="17"/>
                        </a:lnTo>
                        <a:lnTo>
                          <a:pt x="231" y="0"/>
                        </a:lnTo>
                        <a:lnTo>
                          <a:pt x="0" y="0"/>
                        </a:lnTo>
                        <a:lnTo>
                          <a:pt x="0" y="17"/>
                        </a:lnTo>
                        <a:cubicBezTo>
                          <a:pt x="0" y="65"/>
                          <a:pt x="16" y="109"/>
                          <a:pt x="42" y="139"/>
                        </a:cubicBezTo>
                        <a:lnTo>
                          <a:pt x="42" y="139"/>
                        </a:lnTo>
                        <a:cubicBezTo>
                          <a:pt x="63" y="164"/>
                          <a:pt x="92" y="180"/>
                          <a:pt x="124" y="180"/>
                        </a:cubicBezTo>
                        <a:cubicBezTo>
                          <a:pt x="157" y="180"/>
                          <a:pt x="186" y="164"/>
                          <a:pt x="207" y="139"/>
                        </a:cubicBezTo>
                        <a:lnTo>
                          <a:pt x="207" y="139"/>
                        </a:lnTo>
                        <a:cubicBezTo>
                          <a:pt x="233" y="108"/>
                          <a:pt x="248" y="65"/>
                          <a:pt x="248" y="17"/>
                        </a:cubicBezTo>
                        <a:lnTo>
                          <a:pt x="248" y="0"/>
                        </a:lnTo>
                        <a:lnTo>
                          <a:pt x="231" y="0"/>
                        </a:lnTo>
                        <a:lnTo>
                          <a:pt x="231" y="17"/>
                        </a:ln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78" name="Freeform 197">
                    <a:extLst>
                      <a:ext uri="{FF2B5EF4-FFF2-40B4-BE49-F238E27FC236}">
                        <a16:creationId xmlns:a16="http://schemas.microsoft.com/office/drawing/2014/main" id="{4E275015-D921-2B55-E4C2-4B0014C3B0F3}"/>
                      </a:ext>
                    </a:extLst>
                  </p:cNvPr>
                  <p:cNvSpPr>
                    <a:spLocks/>
                  </p:cNvSpPr>
                  <p:nvPr/>
                </p:nvSpPr>
                <p:spPr bwMode="auto">
                  <a:xfrm>
                    <a:off x="4284663" y="6440488"/>
                    <a:ext cx="69850" cy="44450"/>
                  </a:xfrm>
                  <a:custGeom>
                    <a:avLst/>
                    <a:gdLst>
                      <a:gd name="T0" fmla="*/ 326 w 342"/>
                      <a:gd name="T1" fmla="*/ 196 h 213"/>
                      <a:gd name="T2" fmla="*/ 326 w 342"/>
                      <a:gd name="T3" fmla="*/ 179 h 213"/>
                      <a:gd name="T4" fmla="*/ 16 w 342"/>
                      <a:gd name="T5" fmla="*/ 179 h 213"/>
                      <a:gd name="T6" fmla="*/ 16 w 342"/>
                      <a:gd name="T7" fmla="*/ 196 h 213"/>
                      <a:gd name="T8" fmla="*/ 33 w 342"/>
                      <a:gd name="T9" fmla="*/ 196 h 213"/>
                      <a:gd name="T10" fmla="*/ 74 w 342"/>
                      <a:gd name="T11" fmla="*/ 80 h 213"/>
                      <a:gd name="T12" fmla="*/ 171 w 342"/>
                      <a:gd name="T13" fmla="*/ 34 h 213"/>
                      <a:gd name="T14" fmla="*/ 268 w 342"/>
                      <a:gd name="T15" fmla="*/ 80 h 213"/>
                      <a:gd name="T16" fmla="*/ 309 w 342"/>
                      <a:gd name="T17" fmla="*/ 196 h 213"/>
                      <a:gd name="T18" fmla="*/ 326 w 342"/>
                      <a:gd name="T19" fmla="*/ 196 h 213"/>
                      <a:gd name="T20" fmla="*/ 326 w 342"/>
                      <a:gd name="T21" fmla="*/ 179 h 213"/>
                      <a:gd name="T22" fmla="*/ 326 w 342"/>
                      <a:gd name="T23" fmla="*/ 196 h 213"/>
                      <a:gd name="T24" fmla="*/ 342 w 342"/>
                      <a:gd name="T25" fmla="*/ 196 h 213"/>
                      <a:gd name="T26" fmla="*/ 293 w 342"/>
                      <a:gd name="T27" fmla="*/ 58 h 213"/>
                      <a:gd name="T28" fmla="*/ 171 w 342"/>
                      <a:gd name="T29" fmla="*/ 0 h 213"/>
                      <a:gd name="T30" fmla="*/ 49 w 342"/>
                      <a:gd name="T31" fmla="*/ 58 h 213"/>
                      <a:gd name="T32" fmla="*/ 0 w 342"/>
                      <a:gd name="T33" fmla="*/ 196 h 213"/>
                      <a:gd name="T34" fmla="*/ 0 w 342"/>
                      <a:gd name="T35" fmla="*/ 213 h 213"/>
                      <a:gd name="T36" fmla="*/ 342 w 342"/>
                      <a:gd name="T37" fmla="*/ 212 h 213"/>
                      <a:gd name="T38" fmla="*/ 342 w 342"/>
                      <a:gd name="T39" fmla="*/ 196 h 213"/>
                      <a:gd name="T40" fmla="*/ 326 w 342"/>
                      <a:gd name="T41" fmla="*/ 19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2" h="213">
                        <a:moveTo>
                          <a:pt x="326" y="196"/>
                        </a:moveTo>
                        <a:lnTo>
                          <a:pt x="326" y="179"/>
                        </a:lnTo>
                        <a:lnTo>
                          <a:pt x="16" y="179"/>
                        </a:lnTo>
                        <a:lnTo>
                          <a:pt x="16" y="196"/>
                        </a:lnTo>
                        <a:lnTo>
                          <a:pt x="33" y="196"/>
                        </a:lnTo>
                        <a:cubicBezTo>
                          <a:pt x="33" y="150"/>
                          <a:pt x="49" y="109"/>
                          <a:pt x="74" y="80"/>
                        </a:cubicBezTo>
                        <a:cubicBezTo>
                          <a:pt x="100" y="51"/>
                          <a:pt x="134" y="34"/>
                          <a:pt x="171" y="34"/>
                        </a:cubicBezTo>
                        <a:cubicBezTo>
                          <a:pt x="208" y="34"/>
                          <a:pt x="242" y="51"/>
                          <a:pt x="268" y="80"/>
                        </a:cubicBezTo>
                        <a:cubicBezTo>
                          <a:pt x="293" y="109"/>
                          <a:pt x="309" y="150"/>
                          <a:pt x="309" y="196"/>
                        </a:cubicBezTo>
                        <a:lnTo>
                          <a:pt x="326" y="196"/>
                        </a:lnTo>
                        <a:lnTo>
                          <a:pt x="326" y="179"/>
                        </a:lnTo>
                        <a:lnTo>
                          <a:pt x="326" y="196"/>
                        </a:lnTo>
                        <a:lnTo>
                          <a:pt x="342" y="196"/>
                        </a:lnTo>
                        <a:cubicBezTo>
                          <a:pt x="342" y="142"/>
                          <a:pt x="324" y="94"/>
                          <a:pt x="293" y="58"/>
                        </a:cubicBezTo>
                        <a:cubicBezTo>
                          <a:pt x="262" y="23"/>
                          <a:pt x="219" y="0"/>
                          <a:pt x="171" y="0"/>
                        </a:cubicBezTo>
                        <a:cubicBezTo>
                          <a:pt x="123" y="0"/>
                          <a:pt x="80" y="23"/>
                          <a:pt x="49" y="58"/>
                        </a:cubicBezTo>
                        <a:cubicBezTo>
                          <a:pt x="18" y="94"/>
                          <a:pt x="0" y="143"/>
                          <a:pt x="0" y="196"/>
                        </a:cubicBezTo>
                        <a:lnTo>
                          <a:pt x="0" y="213"/>
                        </a:lnTo>
                        <a:lnTo>
                          <a:pt x="342" y="212"/>
                        </a:lnTo>
                        <a:lnTo>
                          <a:pt x="342" y="196"/>
                        </a:lnTo>
                        <a:lnTo>
                          <a:pt x="326" y="196"/>
                        </a:ln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79" name="Freeform 198">
                    <a:extLst>
                      <a:ext uri="{FF2B5EF4-FFF2-40B4-BE49-F238E27FC236}">
                        <a16:creationId xmlns:a16="http://schemas.microsoft.com/office/drawing/2014/main" id="{57C61B68-C654-1CD9-33B8-4F34ACB15168}"/>
                      </a:ext>
                    </a:extLst>
                  </p:cNvPr>
                  <p:cNvSpPr>
                    <a:spLocks/>
                  </p:cNvSpPr>
                  <p:nvPr/>
                </p:nvSpPr>
                <p:spPr bwMode="auto">
                  <a:xfrm>
                    <a:off x="4316413" y="6434138"/>
                    <a:ext cx="6350" cy="38100"/>
                  </a:xfrm>
                  <a:custGeom>
                    <a:avLst/>
                    <a:gdLst>
                      <a:gd name="T0" fmla="*/ 0 w 34"/>
                      <a:gd name="T1" fmla="*/ 0 h 184"/>
                      <a:gd name="T2" fmla="*/ 0 w 34"/>
                      <a:gd name="T3" fmla="*/ 184 h 184"/>
                      <a:gd name="T4" fmla="*/ 34 w 34"/>
                      <a:gd name="T5" fmla="*/ 184 h 184"/>
                      <a:gd name="T6" fmla="*/ 34 w 34"/>
                      <a:gd name="T7" fmla="*/ 0 h 184"/>
                    </a:gdLst>
                    <a:ahLst/>
                    <a:cxnLst>
                      <a:cxn ang="0">
                        <a:pos x="T0" y="T1"/>
                      </a:cxn>
                      <a:cxn ang="0">
                        <a:pos x="T2" y="T3"/>
                      </a:cxn>
                      <a:cxn ang="0">
                        <a:pos x="T4" y="T5"/>
                      </a:cxn>
                      <a:cxn ang="0">
                        <a:pos x="T6" y="T7"/>
                      </a:cxn>
                    </a:cxnLst>
                    <a:rect l="0" t="0" r="r" b="b"/>
                    <a:pathLst>
                      <a:path w="34" h="184">
                        <a:moveTo>
                          <a:pt x="0" y="0"/>
                        </a:moveTo>
                        <a:lnTo>
                          <a:pt x="0" y="184"/>
                        </a:lnTo>
                        <a:lnTo>
                          <a:pt x="34" y="184"/>
                        </a:lnTo>
                        <a:lnTo>
                          <a:pt x="34" y="0"/>
                        </a:ln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80" name="Freeform 199">
                    <a:extLst>
                      <a:ext uri="{FF2B5EF4-FFF2-40B4-BE49-F238E27FC236}">
                        <a16:creationId xmlns:a16="http://schemas.microsoft.com/office/drawing/2014/main" id="{256A40A6-3B47-FBFA-881A-37904F9367E7}"/>
                      </a:ext>
                    </a:extLst>
                  </p:cNvPr>
                  <p:cNvSpPr>
                    <a:spLocks/>
                  </p:cNvSpPr>
                  <p:nvPr/>
                </p:nvSpPr>
                <p:spPr bwMode="auto">
                  <a:xfrm>
                    <a:off x="4292601" y="6535738"/>
                    <a:ext cx="53975" cy="60325"/>
                  </a:xfrm>
                  <a:custGeom>
                    <a:avLst/>
                    <a:gdLst>
                      <a:gd name="T0" fmla="*/ 187 w 264"/>
                      <a:gd name="T1" fmla="*/ 260 h 293"/>
                      <a:gd name="T2" fmla="*/ 35 w 264"/>
                      <a:gd name="T3" fmla="*/ 260 h 293"/>
                      <a:gd name="T4" fmla="*/ 45 w 264"/>
                      <a:gd name="T5" fmla="*/ 57 h 293"/>
                      <a:gd name="T6" fmla="*/ 45 w 264"/>
                      <a:gd name="T7" fmla="*/ 56 h 293"/>
                      <a:gd name="T8" fmla="*/ 68 w 264"/>
                      <a:gd name="T9" fmla="*/ 33 h 293"/>
                      <a:gd name="T10" fmla="*/ 203 w 264"/>
                      <a:gd name="T11" fmla="*/ 33 h 293"/>
                      <a:gd name="T12" fmla="*/ 226 w 264"/>
                      <a:gd name="T13" fmla="*/ 56 h 293"/>
                      <a:gd name="T14" fmla="*/ 226 w 264"/>
                      <a:gd name="T15" fmla="*/ 57 h 293"/>
                      <a:gd name="T16" fmla="*/ 230 w 264"/>
                      <a:gd name="T17" fmla="*/ 147 h 293"/>
                      <a:gd name="T18" fmla="*/ 264 w 264"/>
                      <a:gd name="T19" fmla="*/ 146 h 293"/>
                      <a:gd name="T20" fmla="*/ 259 w 264"/>
                      <a:gd name="T21" fmla="*/ 55 h 293"/>
                      <a:gd name="T22" fmla="*/ 243 w 264"/>
                      <a:gd name="T23" fmla="*/ 56 h 293"/>
                      <a:gd name="T24" fmla="*/ 259 w 264"/>
                      <a:gd name="T25" fmla="*/ 56 h 293"/>
                      <a:gd name="T26" fmla="*/ 203 w 264"/>
                      <a:gd name="T27" fmla="*/ 0 h 293"/>
                      <a:gd name="T28" fmla="*/ 68 w 264"/>
                      <a:gd name="T29" fmla="*/ 0 h 293"/>
                      <a:gd name="T30" fmla="*/ 11 w 264"/>
                      <a:gd name="T31" fmla="*/ 56 h 293"/>
                      <a:gd name="T32" fmla="*/ 28 w 264"/>
                      <a:gd name="T33" fmla="*/ 56 h 293"/>
                      <a:gd name="T34" fmla="*/ 12 w 264"/>
                      <a:gd name="T35" fmla="*/ 55 h 293"/>
                      <a:gd name="T36" fmla="*/ 0 w 264"/>
                      <a:gd name="T37" fmla="*/ 293 h 293"/>
                      <a:gd name="T38" fmla="*/ 187 w 264"/>
                      <a:gd name="T39" fmla="*/ 293 h 293"/>
                      <a:gd name="T40" fmla="*/ 187 w 264"/>
                      <a:gd name="T41" fmla="*/ 26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4" h="293">
                        <a:moveTo>
                          <a:pt x="187" y="260"/>
                        </a:moveTo>
                        <a:lnTo>
                          <a:pt x="35" y="260"/>
                        </a:lnTo>
                        <a:lnTo>
                          <a:pt x="45" y="57"/>
                        </a:lnTo>
                        <a:lnTo>
                          <a:pt x="45" y="56"/>
                        </a:lnTo>
                        <a:cubicBezTo>
                          <a:pt x="45" y="43"/>
                          <a:pt x="55" y="33"/>
                          <a:pt x="68" y="33"/>
                        </a:cubicBezTo>
                        <a:lnTo>
                          <a:pt x="203" y="33"/>
                        </a:lnTo>
                        <a:cubicBezTo>
                          <a:pt x="216" y="33"/>
                          <a:pt x="226" y="43"/>
                          <a:pt x="226" y="56"/>
                        </a:cubicBezTo>
                        <a:lnTo>
                          <a:pt x="226" y="57"/>
                        </a:lnTo>
                        <a:lnTo>
                          <a:pt x="230" y="147"/>
                        </a:lnTo>
                        <a:lnTo>
                          <a:pt x="264" y="146"/>
                        </a:lnTo>
                        <a:lnTo>
                          <a:pt x="259" y="55"/>
                        </a:lnTo>
                        <a:lnTo>
                          <a:pt x="243" y="56"/>
                        </a:lnTo>
                        <a:lnTo>
                          <a:pt x="259" y="56"/>
                        </a:lnTo>
                        <a:cubicBezTo>
                          <a:pt x="259" y="25"/>
                          <a:pt x="234" y="0"/>
                          <a:pt x="203" y="0"/>
                        </a:cubicBezTo>
                        <a:lnTo>
                          <a:pt x="68" y="0"/>
                        </a:lnTo>
                        <a:cubicBezTo>
                          <a:pt x="37" y="0"/>
                          <a:pt x="11" y="25"/>
                          <a:pt x="11" y="56"/>
                        </a:cubicBezTo>
                        <a:lnTo>
                          <a:pt x="28" y="56"/>
                        </a:lnTo>
                        <a:lnTo>
                          <a:pt x="12" y="55"/>
                        </a:lnTo>
                        <a:lnTo>
                          <a:pt x="0" y="293"/>
                        </a:lnTo>
                        <a:lnTo>
                          <a:pt x="187" y="293"/>
                        </a:lnTo>
                        <a:lnTo>
                          <a:pt x="187" y="260"/>
                        </a:ln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81" name="Freeform 200">
                    <a:extLst>
                      <a:ext uri="{FF2B5EF4-FFF2-40B4-BE49-F238E27FC236}">
                        <a16:creationId xmlns:a16="http://schemas.microsoft.com/office/drawing/2014/main" id="{A3E8B034-866E-FDB8-939B-62D8440D8EE1}"/>
                      </a:ext>
                    </a:extLst>
                  </p:cNvPr>
                  <p:cNvSpPr>
                    <a:spLocks/>
                  </p:cNvSpPr>
                  <p:nvPr/>
                </p:nvSpPr>
                <p:spPr bwMode="auto">
                  <a:xfrm>
                    <a:off x="4292601" y="6521450"/>
                    <a:ext cx="14288" cy="19050"/>
                  </a:xfrm>
                  <a:custGeom>
                    <a:avLst/>
                    <a:gdLst>
                      <a:gd name="T0" fmla="*/ 0 w 71"/>
                      <a:gd name="T1" fmla="*/ 15 h 99"/>
                      <a:gd name="T2" fmla="*/ 41 w 71"/>
                      <a:gd name="T3" fmla="*/ 99 h 99"/>
                      <a:gd name="T4" fmla="*/ 71 w 71"/>
                      <a:gd name="T5" fmla="*/ 84 h 99"/>
                      <a:gd name="T6" fmla="*/ 30 w 71"/>
                      <a:gd name="T7" fmla="*/ 0 h 99"/>
                    </a:gdLst>
                    <a:ahLst/>
                    <a:cxnLst>
                      <a:cxn ang="0">
                        <a:pos x="T0" y="T1"/>
                      </a:cxn>
                      <a:cxn ang="0">
                        <a:pos x="T2" y="T3"/>
                      </a:cxn>
                      <a:cxn ang="0">
                        <a:pos x="T4" y="T5"/>
                      </a:cxn>
                      <a:cxn ang="0">
                        <a:pos x="T6" y="T7"/>
                      </a:cxn>
                    </a:cxnLst>
                    <a:rect l="0" t="0" r="r" b="b"/>
                    <a:pathLst>
                      <a:path w="71" h="99">
                        <a:moveTo>
                          <a:pt x="0" y="15"/>
                        </a:moveTo>
                        <a:lnTo>
                          <a:pt x="41" y="99"/>
                        </a:lnTo>
                        <a:lnTo>
                          <a:pt x="71" y="84"/>
                        </a:lnTo>
                        <a:lnTo>
                          <a:pt x="30" y="0"/>
                        </a:ln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82" name="Freeform 201">
                    <a:extLst>
                      <a:ext uri="{FF2B5EF4-FFF2-40B4-BE49-F238E27FC236}">
                        <a16:creationId xmlns:a16="http://schemas.microsoft.com/office/drawing/2014/main" id="{AE9A0FF0-8549-2D22-63D5-F4F6987E169D}"/>
                      </a:ext>
                    </a:extLst>
                  </p:cNvPr>
                  <p:cNvSpPr>
                    <a:spLocks/>
                  </p:cNvSpPr>
                  <p:nvPr/>
                </p:nvSpPr>
                <p:spPr bwMode="auto">
                  <a:xfrm>
                    <a:off x="4332288" y="6521450"/>
                    <a:ext cx="14288" cy="19050"/>
                  </a:xfrm>
                  <a:custGeom>
                    <a:avLst/>
                    <a:gdLst>
                      <a:gd name="T0" fmla="*/ 42 w 72"/>
                      <a:gd name="T1" fmla="*/ 0 h 99"/>
                      <a:gd name="T2" fmla="*/ 0 w 72"/>
                      <a:gd name="T3" fmla="*/ 84 h 99"/>
                      <a:gd name="T4" fmla="*/ 30 w 72"/>
                      <a:gd name="T5" fmla="*/ 99 h 99"/>
                      <a:gd name="T6" fmla="*/ 72 w 72"/>
                      <a:gd name="T7" fmla="*/ 14 h 99"/>
                    </a:gdLst>
                    <a:ahLst/>
                    <a:cxnLst>
                      <a:cxn ang="0">
                        <a:pos x="T0" y="T1"/>
                      </a:cxn>
                      <a:cxn ang="0">
                        <a:pos x="T2" y="T3"/>
                      </a:cxn>
                      <a:cxn ang="0">
                        <a:pos x="T4" y="T5"/>
                      </a:cxn>
                      <a:cxn ang="0">
                        <a:pos x="T6" y="T7"/>
                      </a:cxn>
                    </a:cxnLst>
                    <a:rect l="0" t="0" r="r" b="b"/>
                    <a:pathLst>
                      <a:path w="72" h="99">
                        <a:moveTo>
                          <a:pt x="42" y="0"/>
                        </a:moveTo>
                        <a:lnTo>
                          <a:pt x="0" y="84"/>
                        </a:lnTo>
                        <a:lnTo>
                          <a:pt x="30" y="99"/>
                        </a:lnTo>
                        <a:lnTo>
                          <a:pt x="72" y="14"/>
                        </a:ln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83" name="Freeform 202">
                    <a:extLst>
                      <a:ext uri="{FF2B5EF4-FFF2-40B4-BE49-F238E27FC236}">
                        <a16:creationId xmlns:a16="http://schemas.microsoft.com/office/drawing/2014/main" id="{E5DD330D-37A1-A9F4-90DC-76B514439321}"/>
                      </a:ext>
                    </a:extLst>
                  </p:cNvPr>
                  <p:cNvSpPr>
                    <a:spLocks/>
                  </p:cNvSpPr>
                  <p:nvPr/>
                </p:nvSpPr>
                <p:spPr bwMode="auto">
                  <a:xfrm>
                    <a:off x="4316413" y="6562725"/>
                    <a:ext cx="79375" cy="33338"/>
                  </a:xfrm>
                  <a:custGeom>
                    <a:avLst/>
                    <a:gdLst>
                      <a:gd name="T0" fmla="*/ 48 w 50"/>
                      <a:gd name="T1" fmla="*/ 19 h 21"/>
                      <a:gd name="T2" fmla="*/ 48 w 50"/>
                      <a:gd name="T3" fmla="*/ 17 h 21"/>
                      <a:gd name="T4" fmla="*/ 4 w 50"/>
                      <a:gd name="T5" fmla="*/ 17 h 21"/>
                      <a:gd name="T6" fmla="*/ 4 w 50"/>
                      <a:gd name="T7" fmla="*/ 4 h 21"/>
                      <a:gd name="T8" fmla="*/ 46 w 50"/>
                      <a:gd name="T9" fmla="*/ 4 h 21"/>
                      <a:gd name="T10" fmla="*/ 46 w 50"/>
                      <a:gd name="T11" fmla="*/ 19 h 21"/>
                      <a:gd name="T12" fmla="*/ 48 w 50"/>
                      <a:gd name="T13" fmla="*/ 19 h 21"/>
                      <a:gd name="T14" fmla="*/ 48 w 50"/>
                      <a:gd name="T15" fmla="*/ 17 h 21"/>
                      <a:gd name="T16" fmla="*/ 48 w 50"/>
                      <a:gd name="T17" fmla="*/ 19 h 21"/>
                      <a:gd name="T18" fmla="*/ 50 w 50"/>
                      <a:gd name="T19" fmla="*/ 19 h 21"/>
                      <a:gd name="T20" fmla="*/ 50 w 50"/>
                      <a:gd name="T21" fmla="*/ 0 h 21"/>
                      <a:gd name="T22" fmla="*/ 0 w 50"/>
                      <a:gd name="T23" fmla="*/ 0 h 21"/>
                      <a:gd name="T24" fmla="*/ 0 w 50"/>
                      <a:gd name="T25" fmla="*/ 21 h 21"/>
                      <a:gd name="T26" fmla="*/ 50 w 50"/>
                      <a:gd name="T27" fmla="*/ 21 h 21"/>
                      <a:gd name="T28" fmla="*/ 50 w 50"/>
                      <a:gd name="T29" fmla="*/ 19 h 21"/>
                      <a:gd name="T30" fmla="*/ 48 w 50"/>
                      <a:gd name="T31" fmla="*/ 1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21">
                        <a:moveTo>
                          <a:pt x="48" y="19"/>
                        </a:moveTo>
                        <a:lnTo>
                          <a:pt x="48" y="17"/>
                        </a:lnTo>
                        <a:lnTo>
                          <a:pt x="4" y="17"/>
                        </a:lnTo>
                        <a:lnTo>
                          <a:pt x="4" y="4"/>
                        </a:lnTo>
                        <a:lnTo>
                          <a:pt x="46" y="4"/>
                        </a:lnTo>
                        <a:lnTo>
                          <a:pt x="46" y="19"/>
                        </a:lnTo>
                        <a:lnTo>
                          <a:pt x="48" y="19"/>
                        </a:lnTo>
                        <a:lnTo>
                          <a:pt x="48" y="17"/>
                        </a:lnTo>
                        <a:lnTo>
                          <a:pt x="48" y="19"/>
                        </a:lnTo>
                        <a:lnTo>
                          <a:pt x="50" y="19"/>
                        </a:lnTo>
                        <a:lnTo>
                          <a:pt x="50" y="0"/>
                        </a:lnTo>
                        <a:lnTo>
                          <a:pt x="0" y="0"/>
                        </a:lnTo>
                        <a:lnTo>
                          <a:pt x="0" y="21"/>
                        </a:lnTo>
                        <a:lnTo>
                          <a:pt x="50" y="21"/>
                        </a:lnTo>
                        <a:lnTo>
                          <a:pt x="50" y="19"/>
                        </a:lnTo>
                        <a:lnTo>
                          <a:pt x="48" y="19"/>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84" name="Freeform 203">
                    <a:extLst>
                      <a:ext uri="{FF2B5EF4-FFF2-40B4-BE49-F238E27FC236}">
                        <a16:creationId xmlns:a16="http://schemas.microsoft.com/office/drawing/2014/main" id="{FC2E5EDC-2143-3D07-FD4A-2A90C4D4231F}"/>
                      </a:ext>
                    </a:extLst>
                  </p:cNvPr>
                  <p:cNvSpPr>
                    <a:spLocks/>
                  </p:cNvSpPr>
                  <p:nvPr/>
                </p:nvSpPr>
                <p:spPr bwMode="auto">
                  <a:xfrm>
                    <a:off x="4422776" y="6551613"/>
                    <a:ext cx="50800" cy="44450"/>
                  </a:xfrm>
                  <a:custGeom>
                    <a:avLst/>
                    <a:gdLst>
                      <a:gd name="T0" fmla="*/ 30 w 32"/>
                      <a:gd name="T1" fmla="*/ 26 h 28"/>
                      <a:gd name="T2" fmla="*/ 30 w 32"/>
                      <a:gd name="T3" fmla="*/ 24 h 28"/>
                      <a:gd name="T4" fmla="*/ 4 w 32"/>
                      <a:gd name="T5" fmla="*/ 24 h 28"/>
                      <a:gd name="T6" fmla="*/ 4 w 32"/>
                      <a:gd name="T7" fmla="*/ 5 h 28"/>
                      <a:gd name="T8" fmla="*/ 28 w 32"/>
                      <a:gd name="T9" fmla="*/ 5 h 28"/>
                      <a:gd name="T10" fmla="*/ 28 w 32"/>
                      <a:gd name="T11" fmla="*/ 26 h 28"/>
                      <a:gd name="T12" fmla="*/ 30 w 32"/>
                      <a:gd name="T13" fmla="*/ 26 h 28"/>
                      <a:gd name="T14" fmla="*/ 30 w 32"/>
                      <a:gd name="T15" fmla="*/ 24 h 28"/>
                      <a:gd name="T16" fmla="*/ 30 w 32"/>
                      <a:gd name="T17" fmla="*/ 26 h 28"/>
                      <a:gd name="T18" fmla="*/ 32 w 32"/>
                      <a:gd name="T19" fmla="*/ 26 h 28"/>
                      <a:gd name="T20" fmla="*/ 32 w 32"/>
                      <a:gd name="T21" fmla="*/ 0 h 28"/>
                      <a:gd name="T22" fmla="*/ 0 w 32"/>
                      <a:gd name="T23" fmla="*/ 0 h 28"/>
                      <a:gd name="T24" fmla="*/ 0 w 32"/>
                      <a:gd name="T25" fmla="*/ 28 h 28"/>
                      <a:gd name="T26" fmla="*/ 32 w 32"/>
                      <a:gd name="T27" fmla="*/ 28 h 28"/>
                      <a:gd name="T28" fmla="*/ 32 w 32"/>
                      <a:gd name="T29" fmla="*/ 26 h 28"/>
                      <a:gd name="T30" fmla="*/ 30 w 32"/>
                      <a:gd name="T31"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 h="28">
                        <a:moveTo>
                          <a:pt x="30" y="26"/>
                        </a:moveTo>
                        <a:lnTo>
                          <a:pt x="30" y="24"/>
                        </a:lnTo>
                        <a:lnTo>
                          <a:pt x="4" y="24"/>
                        </a:lnTo>
                        <a:lnTo>
                          <a:pt x="4" y="5"/>
                        </a:lnTo>
                        <a:lnTo>
                          <a:pt x="28" y="5"/>
                        </a:lnTo>
                        <a:lnTo>
                          <a:pt x="28" y="26"/>
                        </a:lnTo>
                        <a:lnTo>
                          <a:pt x="30" y="26"/>
                        </a:lnTo>
                        <a:lnTo>
                          <a:pt x="30" y="24"/>
                        </a:lnTo>
                        <a:lnTo>
                          <a:pt x="30" y="26"/>
                        </a:lnTo>
                        <a:lnTo>
                          <a:pt x="32" y="26"/>
                        </a:lnTo>
                        <a:lnTo>
                          <a:pt x="32" y="0"/>
                        </a:lnTo>
                        <a:lnTo>
                          <a:pt x="0" y="0"/>
                        </a:lnTo>
                        <a:lnTo>
                          <a:pt x="0" y="28"/>
                        </a:lnTo>
                        <a:lnTo>
                          <a:pt x="32" y="28"/>
                        </a:lnTo>
                        <a:lnTo>
                          <a:pt x="32" y="26"/>
                        </a:lnTo>
                        <a:lnTo>
                          <a:pt x="30" y="26"/>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85" name="Freeform 204">
                    <a:extLst>
                      <a:ext uri="{FF2B5EF4-FFF2-40B4-BE49-F238E27FC236}">
                        <a16:creationId xmlns:a16="http://schemas.microsoft.com/office/drawing/2014/main" id="{75B14F84-496A-4144-AC9D-2E86B751A0E8}"/>
                      </a:ext>
                    </a:extLst>
                  </p:cNvPr>
                  <p:cNvSpPr>
                    <a:spLocks/>
                  </p:cNvSpPr>
                  <p:nvPr/>
                </p:nvSpPr>
                <p:spPr bwMode="auto">
                  <a:xfrm>
                    <a:off x="4292601" y="6627813"/>
                    <a:ext cx="55563" cy="74613"/>
                  </a:xfrm>
                  <a:custGeom>
                    <a:avLst/>
                    <a:gdLst>
                      <a:gd name="T0" fmla="*/ 0 w 35"/>
                      <a:gd name="T1" fmla="*/ 0 h 47"/>
                      <a:gd name="T2" fmla="*/ 0 w 35"/>
                      <a:gd name="T3" fmla="*/ 47 h 47"/>
                      <a:gd name="T4" fmla="*/ 35 w 35"/>
                      <a:gd name="T5" fmla="*/ 47 h 47"/>
                      <a:gd name="T6" fmla="*/ 35 w 35"/>
                      <a:gd name="T7" fmla="*/ 0 h 47"/>
                      <a:gd name="T8" fmla="*/ 30 w 35"/>
                      <a:gd name="T9" fmla="*/ 0 h 47"/>
                      <a:gd name="T10" fmla="*/ 30 w 35"/>
                      <a:gd name="T11" fmla="*/ 43 h 47"/>
                      <a:gd name="T12" fmla="*/ 4 w 35"/>
                      <a:gd name="T13" fmla="*/ 43 h 47"/>
                      <a:gd name="T14" fmla="*/ 4 w 35"/>
                      <a:gd name="T15" fmla="*/ 0 h 47"/>
                      <a:gd name="T16" fmla="*/ 0 w 35"/>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47">
                        <a:moveTo>
                          <a:pt x="0" y="0"/>
                        </a:moveTo>
                        <a:lnTo>
                          <a:pt x="0" y="47"/>
                        </a:lnTo>
                        <a:lnTo>
                          <a:pt x="35" y="47"/>
                        </a:lnTo>
                        <a:lnTo>
                          <a:pt x="35" y="0"/>
                        </a:lnTo>
                        <a:lnTo>
                          <a:pt x="30" y="0"/>
                        </a:lnTo>
                        <a:lnTo>
                          <a:pt x="30" y="43"/>
                        </a:lnTo>
                        <a:lnTo>
                          <a:pt x="4" y="43"/>
                        </a:lnTo>
                        <a:lnTo>
                          <a:pt x="4" y="0"/>
                        </a:lnTo>
                        <a:lnTo>
                          <a:pt x="0" y="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86" name="Freeform 206">
                    <a:extLst>
                      <a:ext uri="{FF2B5EF4-FFF2-40B4-BE49-F238E27FC236}">
                        <a16:creationId xmlns:a16="http://schemas.microsoft.com/office/drawing/2014/main" id="{630C71D6-FCF7-F6ED-2B78-089BC25E9AB7}"/>
                      </a:ext>
                    </a:extLst>
                  </p:cNvPr>
                  <p:cNvSpPr>
                    <a:spLocks/>
                  </p:cNvSpPr>
                  <p:nvPr/>
                </p:nvSpPr>
                <p:spPr bwMode="auto">
                  <a:xfrm>
                    <a:off x="4281488" y="6640513"/>
                    <a:ext cx="41275" cy="84138"/>
                  </a:xfrm>
                  <a:custGeom>
                    <a:avLst/>
                    <a:gdLst>
                      <a:gd name="T0" fmla="*/ 61 w 204"/>
                      <a:gd name="T1" fmla="*/ 268 h 406"/>
                      <a:gd name="T2" fmla="*/ 30 w 204"/>
                      <a:gd name="T3" fmla="*/ 297 h 406"/>
                      <a:gd name="T4" fmla="*/ 1 w 204"/>
                      <a:gd name="T5" fmla="*/ 389 h 406"/>
                      <a:gd name="T6" fmla="*/ 1 w 204"/>
                      <a:gd name="T7" fmla="*/ 406 h 406"/>
                      <a:gd name="T8" fmla="*/ 204 w 204"/>
                      <a:gd name="T9" fmla="*/ 406 h 406"/>
                      <a:gd name="T10" fmla="*/ 204 w 204"/>
                      <a:gd name="T11" fmla="*/ 282 h 406"/>
                      <a:gd name="T12" fmla="*/ 204 w 204"/>
                      <a:gd name="T13" fmla="*/ 0 h 406"/>
                      <a:gd name="T14" fmla="*/ 171 w 204"/>
                      <a:gd name="T15" fmla="*/ 0 h 406"/>
                      <a:gd name="T16" fmla="*/ 171 w 204"/>
                      <a:gd name="T17" fmla="*/ 282 h 406"/>
                      <a:gd name="T18" fmla="*/ 171 w 204"/>
                      <a:gd name="T19" fmla="*/ 373 h 406"/>
                      <a:gd name="T20" fmla="*/ 17 w 204"/>
                      <a:gd name="T21" fmla="*/ 373 h 406"/>
                      <a:gd name="T22" fmla="*/ 17 w 204"/>
                      <a:gd name="T23" fmla="*/ 389 h 406"/>
                      <a:gd name="T24" fmla="*/ 34 w 204"/>
                      <a:gd name="T25" fmla="*/ 389 h 406"/>
                      <a:gd name="T26" fmla="*/ 57 w 204"/>
                      <a:gd name="T27" fmla="*/ 317 h 406"/>
                      <a:gd name="T28" fmla="*/ 72 w 204"/>
                      <a:gd name="T29" fmla="*/ 301 h 406"/>
                      <a:gd name="T30" fmla="*/ 77 w 204"/>
                      <a:gd name="T31" fmla="*/ 297 h 406"/>
                      <a:gd name="T32" fmla="*/ 78 w 204"/>
                      <a:gd name="T33" fmla="*/ 296 h 406"/>
                      <a:gd name="T34" fmla="*/ 78 w 204"/>
                      <a:gd name="T35" fmla="*/ 296 h 406"/>
                      <a:gd name="T36" fmla="*/ 75 w 204"/>
                      <a:gd name="T37" fmla="*/ 291 h 406"/>
                      <a:gd name="T38" fmla="*/ 78 w 204"/>
                      <a:gd name="T39" fmla="*/ 296 h 406"/>
                      <a:gd name="T40" fmla="*/ 78 w 204"/>
                      <a:gd name="T41" fmla="*/ 296 h 406"/>
                      <a:gd name="T42" fmla="*/ 75 w 204"/>
                      <a:gd name="T43" fmla="*/ 291 h 406"/>
                      <a:gd name="T44" fmla="*/ 78 w 204"/>
                      <a:gd name="T45" fmla="*/ 296 h 406"/>
                      <a:gd name="T46" fmla="*/ 61 w 204"/>
                      <a:gd name="T47" fmla="*/ 268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4" h="406">
                        <a:moveTo>
                          <a:pt x="61" y="268"/>
                        </a:moveTo>
                        <a:cubicBezTo>
                          <a:pt x="60" y="269"/>
                          <a:pt x="45" y="277"/>
                          <a:pt x="30" y="297"/>
                        </a:cubicBezTo>
                        <a:cubicBezTo>
                          <a:pt x="15" y="317"/>
                          <a:pt x="0" y="347"/>
                          <a:pt x="1" y="389"/>
                        </a:cubicBezTo>
                        <a:lnTo>
                          <a:pt x="1" y="406"/>
                        </a:lnTo>
                        <a:lnTo>
                          <a:pt x="204" y="406"/>
                        </a:lnTo>
                        <a:lnTo>
                          <a:pt x="204" y="282"/>
                        </a:lnTo>
                        <a:lnTo>
                          <a:pt x="204" y="0"/>
                        </a:lnTo>
                        <a:lnTo>
                          <a:pt x="171" y="0"/>
                        </a:lnTo>
                        <a:lnTo>
                          <a:pt x="171" y="282"/>
                        </a:lnTo>
                        <a:lnTo>
                          <a:pt x="171" y="373"/>
                        </a:lnTo>
                        <a:lnTo>
                          <a:pt x="17" y="373"/>
                        </a:lnTo>
                        <a:lnTo>
                          <a:pt x="17" y="389"/>
                        </a:lnTo>
                        <a:lnTo>
                          <a:pt x="34" y="389"/>
                        </a:lnTo>
                        <a:cubicBezTo>
                          <a:pt x="34" y="355"/>
                          <a:pt x="45" y="332"/>
                          <a:pt x="57" y="317"/>
                        </a:cubicBezTo>
                        <a:cubicBezTo>
                          <a:pt x="62" y="310"/>
                          <a:pt x="68" y="304"/>
                          <a:pt x="72" y="301"/>
                        </a:cubicBezTo>
                        <a:cubicBezTo>
                          <a:pt x="74" y="299"/>
                          <a:pt x="76" y="298"/>
                          <a:pt x="77" y="297"/>
                        </a:cubicBezTo>
                        <a:lnTo>
                          <a:pt x="78" y="296"/>
                        </a:lnTo>
                        <a:lnTo>
                          <a:pt x="78" y="296"/>
                        </a:lnTo>
                        <a:lnTo>
                          <a:pt x="75" y="291"/>
                        </a:lnTo>
                        <a:lnTo>
                          <a:pt x="78" y="296"/>
                        </a:lnTo>
                        <a:lnTo>
                          <a:pt x="78" y="296"/>
                        </a:lnTo>
                        <a:lnTo>
                          <a:pt x="75" y="291"/>
                        </a:lnTo>
                        <a:lnTo>
                          <a:pt x="78" y="296"/>
                        </a:lnTo>
                        <a:lnTo>
                          <a:pt x="61" y="268"/>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87" name="Freeform 207">
                    <a:extLst>
                      <a:ext uri="{FF2B5EF4-FFF2-40B4-BE49-F238E27FC236}">
                        <a16:creationId xmlns:a16="http://schemas.microsoft.com/office/drawing/2014/main" id="{51587619-FA8D-8A48-2F8D-39BE11A66FDE}"/>
                      </a:ext>
                    </a:extLst>
                  </p:cNvPr>
                  <p:cNvSpPr>
                    <a:spLocks/>
                  </p:cNvSpPr>
                  <p:nvPr/>
                </p:nvSpPr>
                <p:spPr bwMode="auto">
                  <a:xfrm>
                    <a:off x="4316413" y="6696076"/>
                    <a:ext cx="41275" cy="28575"/>
                  </a:xfrm>
                  <a:custGeom>
                    <a:avLst/>
                    <a:gdLst>
                      <a:gd name="T0" fmla="*/ 125 w 203"/>
                      <a:gd name="T1" fmla="*/ 28 h 138"/>
                      <a:gd name="T2" fmla="*/ 129 w 203"/>
                      <a:gd name="T3" fmla="*/ 23 h 138"/>
                      <a:gd name="T4" fmla="*/ 125 w 203"/>
                      <a:gd name="T5" fmla="*/ 28 h 138"/>
                      <a:gd name="T6" fmla="*/ 125 w 203"/>
                      <a:gd name="T7" fmla="*/ 28 h 138"/>
                      <a:gd name="T8" fmla="*/ 129 w 203"/>
                      <a:gd name="T9" fmla="*/ 23 h 138"/>
                      <a:gd name="T10" fmla="*/ 125 w 203"/>
                      <a:gd name="T11" fmla="*/ 28 h 138"/>
                      <a:gd name="T12" fmla="*/ 148 w 203"/>
                      <a:gd name="T13" fmla="*/ 51 h 138"/>
                      <a:gd name="T14" fmla="*/ 170 w 203"/>
                      <a:gd name="T15" fmla="*/ 121 h 138"/>
                      <a:gd name="T16" fmla="*/ 186 w 203"/>
                      <a:gd name="T17" fmla="*/ 121 h 138"/>
                      <a:gd name="T18" fmla="*/ 186 w 203"/>
                      <a:gd name="T19" fmla="*/ 105 h 138"/>
                      <a:gd name="T20" fmla="*/ 33 w 203"/>
                      <a:gd name="T21" fmla="*/ 105 h 138"/>
                      <a:gd name="T22" fmla="*/ 33 w 203"/>
                      <a:gd name="T23" fmla="*/ 14 h 138"/>
                      <a:gd name="T24" fmla="*/ 0 w 203"/>
                      <a:gd name="T25" fmla="*/ 14 h 138"/>
                      <a:gd name="T26" fmla="*/ 0 w 203"/>
                      <a:gd name="T27" fmla="*/ 138 h 138"/>
                      <a:gd name="T28" fmla="*/ 203 w 203"/>
                      <a:gd name="T29" fmla="*/ 138 h 138"/>
                      <a:gd name="T30" fmla="*/ 203 w 203"/>
                      <a:gd name="T31" fmla="*/ 121 h 138"/>
                      <a:gd name="T32" fmla="*/ 173 w 203"/>
                      <a:gd name="T33" fmla="*/ 29 h 138"/>
                      <a:gd name="T34" fmla="*/ 142 w 203"/>
                      <a:gd name="T35" fmla="*/ 0 h 138"/>
                      <a:gd name="T36" fmla="*/ 125 w 203"/>
                      <a:gd name="T37" fmla="*/ 2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3" h="138">
                        <a:moveTo>
                          <a:pt x="125" y="28"/>
                        </a:moveTo>
                        <a:lnTo>
                          <a:pt x="129" y="23"/>
                        </a:lnTo>
                        <a:lnTo>
                          <a:pt x="125" y="28"/>
                        </a:lnTo>
                        <a:lnTo>
                          <a:pt x="125" y="28"/>
                        </a:lnTo>
                        <a:lnTo>
                          <a:pt x="129" y="23"/>
                        </a:lnTo>
                        <a:lnTo>
                          <a:pt x="125" y="28"/>
                        </a:lnTo>
                        <a:cubicBezTo>
                          <a:pt x="126" y="28"/>
                          <a:pt x="137" y="36"/>
                          <a:pt x="148" y="51"/>
                        </a:cubicBezTo>
                        <a:cubicBezTo>
                          <a:pt x="159" y="66"/>
                          <a:pt x="170" y="88"/>
                          <a:pt x="170" y="121"/>
                        </a:cubicBezTo>
                        <a:lnTo>
                          <a:pt x="186" y="121"/>
                        </a:lnTo>
                        <a:lnTo>
                          <a:pt x="186" y="105"/>
                        </a:lnTo>
                        <a:lnTo>
                          <a:pt x="33" y="105"/>
                        </a:lnTo>
                        <a:lnTo>
                          <a:pt x="33" y="14"/>
                        </a:lnTo>
                        <a:lnTo>
                          <a:pt x="0" y="14"/>
                        </a:lnTo>
                        <a:lnTo>
                          <a:pt x="0" y="138"/>
                        </a:lnTo>
                        <a:lnTo>
                          <a:pt x="203" y="138"/>
                        </a:lnTo>
                        <a:lnTo>
                          <a:pt x="203" y="121"/>
                        </a:lnTo>
                        <a:cubicBezTo>
                          <a:pt x="203" y="79"/>
                          <a:pt x="188" y="49"/>
                          <a:pt x="173" y="29"/>
                        </a:cubicBezTo>
                        <a:cubicBezTo>
                          <a:pt x="159" y="9"/>
                          <a:pt x="144" y="1"/>
                          <a:pt x="142" y="0"/>
                        </a:cubicBezTo>
                        <a:lnTo>
                          <a:pt x="125" y="28"/>
                        </a:ln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88" name="Freeform 208">
                    <a:extLst>
                      <a:ext uri="{FF2B5EF4-FFF2-40B4-BE49-F238E27FC236}">
                        <a16:creationId xmlns:a16="http://schemas.microsoft.com/office/drawing/2014/main" id="{FE24CA35-7DFA-D6AD-8764-3E0396E53637}"/>
                      </a:ext>
                    </a:extLst>
                  </p:cNvPr>
                  <p:cNvSpPr>
                    <a:spLocks/>
                  </p:cNvSpPr>
                  <p:nvPr/>
                </p:nvSpPr>
                <p:spPr bwMode="auto">
                  <a:xfrm>
                    <a:off x="4384676" y="6494463"/>
                    <a:ext cx="112713" cy="77788"/>
                  </a:xfrm>
                  <a:custGeom>
                    <a:avLst/>
                    <a:gdLst>
                      <a:gd name="T0" fmla="*/ 33 w 550"/>
                      <a:gd name="T1" fmla="*/ 347 h 375"/>
                      <a:gd name="T2" fmla="*/ 33 w 550"/>
                      <a:gd name="T3" fmla="*/ 263 h 375"/>
                      <a:gd name="T4" fmla="*/ 77 w 550"/>
                      <a:gd name="T5" fmla="*/ 182 h 375"/>
                      <a:gd name="T6" fmla="*/ 77 w 550"/>
                      <a:gd name="T7" fmla="*/ 182 h 375"/>
                      <a:gd name="T8" fmla="*/ 141 w 550"/>
                      <a:gd name="T9" fmla="*/ 140 h 375"/>
                      <a:gd name="T10" fmla="*/ 190 w 550"/>
                      <a:gd name="T11" fmla="*/ 50 h 375"/>
                      <a:gd name="T12" fmla="*/ 190 w 550"/>
                      <a:gd name="T13" fmla="*/ 45 h 375"/>
                      <a:gd name="T14" fmla="*/ 173 w 550"/>
                      <a:gd name="T15" fmla="*/ 45 h 375"/>
                      <a:gd name="T16" fmla="*/ 160 w 550"/>
                      <a:gd name="T17" fmla="*/ 56 h 375"/>
                      <a:gd name="T18" fmla="*/ 243 w 550"/>
                      <a:gd name="T19" fmla="*/ 97 h 375"/>
                      <a:gd name="T20" fmla="*/ 325 w 550"/>
                      <a:gd name="T21" fmla="*/ 56 h 375"/>
                      <a:gd name="T22" fmla="*/ 312 w 550"/>
                      <a:gd name="T23" fmla="*/ 45 h 375"/>
                      <a:gd name="T24" fmla="*/ 296 w 550"/>
                      <a:gd name="T25" fmla="*/ 45 h 375"/>
                      <a:gd name="T26" fmla="*/ 296 w 550"/>
                      <a:gd name="T27" fmla="*/ 50 h 375"/>
                      <a:gd name="T28" fmla="*/ 344 w 550"/>
                      <a:gd name="T29" fmla="*/ 140 h 375"/>
                      <a:gd name="T30" fmla="*/ 408 w 550"/>
                      <a:gd name="T31" fmla="*/ 182 h 375"/>
                      <a:gd name="T32" fmla="*/ 409 w 550"/>
                      <a:gd name="T33" fmla="*/ 182 h 375"/>
                      <a:gd name="T34" fmla="*/ 410 w 550"/>
                      <a:gd name="T35" fmla="*/ 183 h 375"/>
                      <a:gd name="T36" fmla="*/ 469 w 550"/>
                      <a:gd name="T37" fmla="*/ 227 h 375"/>
                      <a:gd name="T38" fmla="*/ 503 w 550"/>
                      <a:gd name="T39" fmla="*/ 264 h 375"/>
                      <a:gd name="T40" fmla="*/ 516 w 550"/>
                      <a:gd name="T41" fmla="*/ 298 h 375"/>
                      <a:gd name="T42" fmla="*/ 515 w 550"/>
                      <a:gd name="T43" fmla="*/ 307 h 375"/>
                      <a:gd name="T44" fmla="*/ 515 w 550"/>
                      <a:gd name="T45" fmla="*/ 306 h 375"/>
                      <a:gd name="T46" fmla="*/ 498 w 550"/>
                      <a:gd name="T47" fmla="*/ 335 h 375"/>
                      <a:gd name="T48" fmla="*/ 477 w 550"/>
                      <a:gd name="T49" fmla="*/ 342 h 375"/>
                      <a:gd name="T50" fmla="*/ 446 w 550"/>
                      <a:gd name="T51" fmla="*/ 334 h 375"/>
                      <a:gd name="T52" fmla="*/ 435 w 550"/>
                      <a:gd name="T53" fmla="*/ 328 h 375"/>
                      <a:gd name="T54" fmla="*/ 432 w 550"/>
                      <a:gd name="T55" fmla="*/ 326 h 375"/>
                      <a:gd name="T56" fmla="*/ 431 w 550"/>
                      <a:gd name="T57" fmla="*/ 326 h 375"/>
                      <a:gd name="T58" fmla="*/ 431 w 550"/>
                      <a:gd name="T59" fmla="*/ 326 h 375"/>
                      <a:gd name="T60" fmla="*/ 428 w 550"/>
                      <a:gd name="T61" fmla="*/ 330 h 375"/>
                      <a:gd name="T62" fmla="*/ 431 w 550"/>
                      <a:gd name="T63" fmla="*/ 326 h 375"/>
                      <a:gd name="T64" fmla="*/ 431 w 550"/>
                      <a:gd name="T65" fmla="*/ 326 h 375"/>
                      <a:gd name="T66" fmla="*/ 428 w 550"/>
                      <a:gd name="T67" fmla="*/ 330 h 375"/>
                      <a:gd name="T68" fmla="*/ 431 w 550"/>
                      <a:gd name="T69" fmla="*/ 326 h 375"/>
                      <a:gd name="T70" fmla="*/ 412 w 550"/>
                      <a:gd name="T71" fmla="*/ 353 h 375"/>
                      <a:gd name="T72" fmla="*/ 432 w 550"/>
                      <a:gd name="T73" fmla="*/ 364 h 375"/>
                      <a:gd name="T74" fmla="*/ 477 w 550"/>
                      <a:gd name="T75" fmla="*/ 375 h 375"/>
                      <a:gd name="T76" fmla="*/ 518 w 550"/>
                      <a:gd name="T77" fmla="*/ 362 h 375"/>
                      <a:gd name="T78" fmla="*/ 547 w 550"/>
                      <a:gd name="T79" fmla="*/ 316 h 375"/>
                      <a:gd name="T80" fmla="*/ 547 w 550"/>
                      <a:gd name="T81" fmla="*/ 316 h 375"/>
                      <a:gd name="T82" fmla="*/ 550 w 550"/>
                      <a:gd name="T83" fmla="*/ 298 h 375"/>
                      <a:gd name="T84" fmla="*/ 528 w 550"/>
                      <a:gd name="T85" fmla="*/ 242 h 375"/>
                      <a:gd name="T86" fmla="*/ 464 w 550"/>
                      <a:gd name="T87" fmla="*/ 179 h 375"/>
                      <a:gd name="T88" fmla="*/ 426 w 550"/>
                      <a:gd name="T89" fmla="*/ 153 h 375"/>
                      <a:gd name="T90" fmla="*/ 417 w 550"/>
                      <a:gd name="T91" fmla="*/ 168 h 375"/>
                      <a:gd name="T92" fmla="*/ 426 w 550"/>
                      <a:gd name="T93" fmla="*/ 154 h 375"/>
                      <a:gd name="T94" fmla="*/ 362 w 550"/>
                      <a:gd name="T95" fmla="*/ 112 h 375"/>
                      <a:gd name="T96" fmla="*/ 329 w 550"/>
                      <a:gd name="T97" fmla="*/ 50 h 375"/>
                      <a:gd name="T98" fmla="*/ 329 w 550"/>
                      <a:gd name="T99" fmla="*/ 45 h 375"/>
                      <a:gd name="T100" fmla="*/ 329 w 550"/>
                      <a:gd name="T101" fmla="*/ 0 h 375"/>
                      <a:gd name="T102" fmla="*/ 300 w 550"/>
                      <a:gd name="T103" fmla="*/ 34 h 375"/>
                      <a:gd name="T104" fmla="*/ 243 w 550"/>
                      <a:gd name="T105" fmla="*/ 63 h 375"/>
                      <a:gd name="T106" fmla="*/ 186 w 550"/>
                      <a:gd name="T107" fmla="*/ 34 h 375"/>
                      <a:gd name="T108" fmla="*/ 156 w 550"/>
                      <a:gd name="T109" fmla="*/ 0 h 375"/>
                      <a:gd name="T110" fmla="*/ 156 w 550"/>
                      <a:gd name="T111" fmla="*/ 50 h 375"/>
                      <a:gd name="T112" fmla="*/ 123 w 550"/>
                      <a:gd name="T113" fmla="*/ 112 h 375"/>
                      <a:gd name="T114" fmla="*/ 59 w 550"/>
                      <a:gd name="T115" fmla="*/ 154 h 375"/>
                      <a:gd name="T116" fmla="*/ 59 w 550"/>
                      <a:gd name="T117" fmla="*/ 154 h 375"/>
                      <a:gd name="T118" fmla="*/ 0 w 550"/>
                      <a:gd name="T119" fmla="*/ 263 h 375"/>
                      <a:gd name="T120" fmla="*/ 0 w 550"/>
                      <a:gd name="T121" fmla="*/ 347 h 375"/>
                      <a:gd name="T122" fmla="*/ 33 w 550"/>
                      <a:gd name="T123" fmla="*/ 347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0" h="375">
                        <a:moveTo>
                          <a:pt x="33" y="347"/>
                        </a:moveTo>
                        <a:lnTo>
                          <a:pt x="33" y="263"/>
                        </a:lnTo>
                        <a:cubicBezTo>
                          <a:pt x="33" y="230"/>
                          <a:pt x="50" y="200"/>
                          <a:pt x="77" y="182"/>
                        </a:cubicBezTo>
                        <a:lnTo>
                          <a:pt x="77" y="182"/>
                        </a:lnTo>
                        <a:lnTo>
                          <a:pt x="141" y="140"/>
                        </a:lnTo>
                        <a:cubicBezTo>
                          <a:pt x="172" y="120"/>
                          <a:pt x="190" y="86"/>
                          <a:pt x="190" y="50"/>
                        </a:cubicBezTo>
                        <a:lnTo>
                          <a:pt x="190" y="45"/>
                        </a:lnTo>
                        <a:lnTo>
                          <a:pt x="173" y="45"/>
                        </a:lnTo>
                        <a:lnTo>
                          <a:pt x="160" y="56"/>
                        </a:lnTo>
                        <a:cubicBezTo>
                          <a:pt x="181" y="81"/>
                          <a:pt x="210" y="97"/>
                          <a:pt x="243" y="97"/>
                        </a:cubicBezTo>
                        <a:cubicBezTo>
                          <a:pt x="275" y="97"/>
                          <a:pt x="304" y="81"/>
                          <a:pt x="325" y="56"/>
                        </a:cubicBezTo>
                        <a:lnTo>
                          <a:pt x="312" y="45"/>
                        </a:lnTo>
                        <a:lnTo>
                          <a:pt x="296" y="45"/>
                        </a:lnTo>
                        <a:lnTo>
                          <a:pt x="296" y="50"/>
                        </a:lnTo>
                        <a:cubicBezTo>
                          <a:pt x="296" y="86"/>
                          <a:pt x="314" y="120"/>
                          <a:pt x="344" y="140"/>
                        </a:cubicBezTo>
                        <a:lnTo>
                          <a:pt x="408" y="182"/>
                        </a:lnTo>
                        <a:lnTo>
                          <a:pt x="409" y="182"/>
                        </a:lnTo>
                        <a:lnTo>
                          <a:pt x="410" y="183"/>
                        </a:lnTo>
                        <a:cubicBezTo>
                          <a:pt x="416" y="187"/>
                          <a:pt x="444" y="204"/>
                          <a:pt x="469" y="227"/>
                        </a:cubicBezTo>
                        <a:cubicBezTo>
                          <a:pt x="482" y="238"/>
                          <a:pt x="494" y="251"/>
                          <a:pt x="503" y="264"/>
                        </a:cubicBezTo>
                        <a:cubicBezTo>
                          <a:pt x="512" y="276"/>
                          <a:pt x="516" y="288"/>
                          <a:pt x="516" y="298"/>
                        </a:cubicBezTo>
                        <a:cubicBezTo>
                          <a:pt x="516" y="301"/>
                          <a:pt x="516" y="303"/>
                          <a:pt x="515" y="307"/>
                        </a:cubicBezTo>
                        <a:lnTo>
                          <a:pt x="515" y="306"/>
                        </a:lnTo>
                        <a:cubicBezTo>
                          <a:pt x="510" y="322"/>
                          <a:pt x="504" y="331"/>
                          <a:pt x="498" y="335"/>
                        </a:cubicBezTo>
                        <a:cubicBezTo>
                          <a:pt x="492" y="340"/>
                          <a:pt x="485" y="342"/>
                          <a:pt x="477" y="342"/>
                        </a:cubicBezTo>
                        <a:cubicBezTo>
                          <a:pt x="467" y="342"/>
                          <a:pt x="455" y="338"/>
                          <a:pt x="446" y="334"/>
                        </a:cubicBezTo>
                        <a:cubicBezTo>
                          <a:pt x="441" y="332"/>
                          <a:pt x="437" y="330"/>
                          <a:pt x="435" y="328"/>
                        </a:cubicBezTo>
                        <a:lnTo>
                          <a:pt x="432" y="326"/>
                        </a:lnTo>
                        <a:lnTo>
                          <a:pt x="431" y="326"/>
                        </a:lnTo>
                        <a:lnTo>
                          <a:pt x="431" y="326"/>
                        </a:lnTo>
                        <a:lnTo>
                          <a:pt x="428" y="330"/>
                        </a:lnTo>
                        <a:lnTo>
                          <a:pt x="431" y="326"/>
                        </a:lnTo>
                        <a:lnTo>
                          <a:pt x="431" y="326"/>
                        </a:lnTo>
                        <a:lnTo>
                          <a:pt x="428" y="330"/>
                        </a:lnTo>
                        <a:lnTo>
                          <a:pt x="431" y="326"/>
                        </a:lnTo>
                        <a:lnTo>
                          <a:pt x="412" y="353"/>
                        </a:lnTo>
                        <a:cubicBezTo>
                          <a:pt x="412" y="353"/>
                          <a:pt x="420" y="359"/>
                          <a:pt x="432" y="364"/>
                        </a:cubicBezTo>
                        <a:cubicBezTo>
                          <a:pt x="443" y="369"/>
                          <a:pt x="459" y="375"/>
                          <a:pt x="477" y="375"/>
                        </a:cubicBezTo>
                        <a:cubicBezTo>
                          <a:pt x="490" y="375"/>
                          <a:pt x="505" y="372"/>
                          <a:pt x="518" y="362"/>
                        </a:cubicBezTo>
                        <a:cubicBezTo>
                          <a:pt x="531" y="352"/>
                          <a:pt x="541" y="337"/>
                          <a:pt x="547" y="316"/>
                        </a:cubicBezTo>
                        <a:lnTo>
                          <a:pt x="547" y="316"/>
                        </a:lnTo>
                        <a:cubicBezTo>
                          <a:pt x="549" y="310"/>
                          <a:pt x="550" y="304"/>
                          <a:pt x="550" y="298"/>
                        </a:cubicBezTo>
                        <a:cubicBezTo>
                          <a:pt x="549" y="277"/>
                          <a:pt x="540" y="258"/>
                          <a:pt x="528" y="242"/>
                        </a:cubicBezTo>
                        <a:cubicBezTo>
                          <a:pt x="510" y="217"/>
                          <a:pt x="485" y="195"/>
                          <a:pt x="464" y="179"/>
                        </a:cubicBezTo>
                        <a:cubicBezTo>
                          <a:pt x="443" y="164"/>
                          <a:pt x="426" y="154"/>
                          <a:pt x="426" y="153"/>
                        </a:cubicBezTo>
                        <a:lnTo>
                          <a:pt x="417" y="168"/>
                        </a:lnTo>
                        <a:lnTo>
                          <a:pt x="426" y="154"/>
                        </a:lnTo>
                        <a:lnTo>
                          <a:pt x="362" y="112"/>
                        </a:lnTo>
                        <a:cubicBezTo>
                          <a:pt x="342" y="98"/>
                          <a:pt x="329" y="75"/>
                          <a:pt x="329" y="50"/>
                        </a:cubicBezTo>
                        <a:lnTo>
                          <a:pt x="329" y="45"/>
                        </a:lnTo>
                        <a:lnTo>
                          <a:pt x="329" y="0"/>
                        </a:lnTo>
                        <a:lnTo>
                          <a:pt x="300" y="34"/>
                        </a:lnTo>
                        <a:cubicBezTo>
                          <a:pt x="283" y="53"/>
                          <a:pt x="264" y="63"/>
                          <a:pt x="243" y="63"/>
                        </a:cubicBezTo>
                        <a:cubicBezTo>
                          <a:pt x="222" y="63"/>
                          <a:pt x="202" y="53"/>
                          <a:pt x="186" y="34"/>
                        </a:cubicBezTo>
                        <a:lnTo>
                          <a:pt x="156" y="0"/>
                        </a:lnTo>
                        <a:lnTo>
                          <a:pt x="156" y="50"/>
                        </a:lnTo>
                        <a:cubicBezTo>
                          <a:pt x="156" y="75"/>
                          <a:pt x="144" y="98"/>
                          <a:pt x="123" y="112"/>
                        </a:cubicBezTo>
                        <a:lnTo>
                          <a:pt x="59" y="154"/>
                        </a:lnTo>
                        <a:lnTo>
                          <a:pt x="59" y="154"/>
                        </a:lnTo>
                        <a:cubicBezTo>
                          <a:pt x="22" y="178"/>
                          <a:pt x="0" y="219"/>
                          <a:pt x="0" y="263"/>
                        </a:cubicBezTo>
                        <a:lnTo>
                          <a:pt x="0" y="347"/>
                        </a:lnTo>
                        <a:lnTo>
                          <a:pt x="33" y="347"/>
                        </a:ln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89" name="Freeform 209">
                    <a:extLst>
                      <a:ext uri="{FF2B5EF4-FFF2-40B4-BE49-F238E27FC236}">
                        <a16:creationId xmlns:a16="http://schemas.microsoft.com/office/drawing/2014/main" id="{2CA62915-B8EA-7ABE-7DD6-B990D34C03BB}"/>
                      </a:ext>
                    </a:extLst>
                  </p:cNvPr>
                  <p:cNvSpPr>
                    <a:spLocks/>
                  </p:cNvSpPr>
                  <p:nvPr/>
                </p:nvSpPr>
                <p:spPr bwMode="auto">
                  <a:xfrm>
                    <a:off x="4387851" y="6589713"/>
                    <a:ext cx="92075" cy="6350"/>
                  </a:xfrm>
                  <a:custGeom>
                    <a:avLst/>
                    <a:gdLst>
                      <a:gd name="T0" fmla="*/ 0 w 451"/>
                      <a:gd name="T1" fmla="*/ 33 h 35"/>
                      <a:gd name="T2" fmla="*/ 451 w 451"/>
                      <a:gd name="T3" fmla="*/ 35 h 35"/>
                      <a:gd name="T4" fmla="*/ 451 w 451"/>
                      <a:gd name="T5" fmla="*/ 1 h 35"/>
                      <a:gd name="T6" fmla="*/ 0 w 451"/>
                      <a:gd name="T7" fmla="*/ 0 h 35"/>
                    </a:gdLst>
                    <a:ahLst/>
                    <a:cxnLst>
                      <a:cxn ang="0">
                        <a:pos x="T0" y="T1"/>
                      </a:cxn>
                      <a:cxn ang="0">
                        <a:pos x="T2" y="T3"/>
                      </a:cxn>
                      <a:cxn ang="0">
                        <a:pos x="T4" y="T5"/>
                      </a:cxn>
                      <a:cxn ang="0">
                        <a:pos x="T6" y="T7"/>
                      </a:cxn>
                    </a:cxnLst>
                    <a:rect l="0" t="0" r="r" b="b"/>
                    <a:pathLst>
                      <a:path w="451" h="35">
                        <a:moveTo>
                          <a:pt x="0" y="33"/>
                        </a:moveTo>
                        <a:lnTo>
                          <a:pt x="451" y="35"/>
                        </a:lnTo>
                        <a:lnTo>
                          <a:pt x="451" y="1"/>
                        </a:lnTo>
                        <a:lnTo>
                          <a:pt x="0" y="0"/>
                        </a:ln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90" name="Freeform 210">
                    <a:extLst>
                      <a:ext uri="{FF2B5EF4-FFF2-40B4-BE49-F238E27FC236}">
                        <a16:creationId xmlns:a16="http://schemas.microsoft.com/office/drawing/2014/main" id="{94468538-10B4-1924-B675-3E32EBB53C2D}"/>
                      </a:ext>
                    </a:extLst>
                  </p:cNvPr>
                  <p:cNvSpPr>
                    <a:spLocks/>
                  </p:cNvSpPr>
                  <p:nvPr/>
                </p:nvSpPr>
                <p:spPr bwMode="auto">
                  <a:xfrm>
                    <a:off x="4408488" y="6477001"/>
                    <a:ext cx="50800" cy="38100"/>
                  </a:xfrm>
                  <a:custGeom>
                    <a:avLst/>
                    <a:gdLst>
                      <a:gd name="T0" fmla="*/ 17 w 248"/>
                      <a:gd name="T1" fmla="*/ 17 h 180"/>
                      <a:gd name="T2" fmla="*/ 0 w 248"/>
                      <a:gd name="T3" fmla="*/ 17 h 180"/>
                      <a:gd name="T4" fmla="*/ 41 w 248"/>
                      <a:gd name="T5" fmla="*/ 139 h 180"/>
                      <a:gd name="T6" fmla="*/ 41 w 248"/>
                      <a:gd name="T7" fmla="*/ 139 h 180"/>
                      <a:gd name="T8" fmla="*/ 124 w 248"/>
                      <a:gd name="T9" fmla="*/ 180 h 180"/>
                      <a:gd name="T10" fmla="*/ 206 w 248"/>
                      <a:gd name="T11" fmla="*/ 139 h 180"/>
                      <a:gd name="T12" fmla="*/ 206 w 248"/>
                      <a:gd name="T13" fmla="*/ 139 h 180"/>
                      <a:gd name="T14" fmla="*/ 248 w 248"/>
                      <a:gd name="T15" fmla="*/ 17 h 180"/>
                      <a:gd name="T16" fmla="*/ 248 w 248"/>
                      <a:gd name="T17" fmla="*/ 0 h 180"/>
                      <a:gd name="T18" fmla="*/ 0 w 248"/>
                      <a:gd name="T19" fmla="*/ 0 h 180"/>
                      <a:gd name="T20" fmla="*/ 0 w 248"/>
                      <a:gd name="T21" fmla="*/ 17 h 180"/>
                      <a:gd name="T22" fmla="*/ 17 w 248"/>
                      <a:gd name="T23" fmla="*/ 17 h 180"/>
                      <a:gd name="T24" fmla="*/ 17 w 248"/>
                      <a:gd name="T25" fmla="*/ 33 h 180"/>
                      <a:gd name="T26" fmla="*/ 231 w 248"/>
                      <a:gd name="T27" fmla="*/ 33 h 180"/>
                      <a:gd name="T28" fmla="*/ 231 w 248"/>
                      <a:gd name="T29" fmla="*/ 17 h 180"/>
                      <a:gd name="T30" fmla="*/ 214 w 248"/>
                      <a:gd name="T31" fmla="*/ 17 h 180"/>
                      <a:gd name="T32" fmla="*/ 181 w 248"/>
                      <a:gd name="T33" fmla="*/ 117 h 180"/>
                      <a:gd name="T34" fmla="*/ 181 w 248"/>
                      <a:gd name="T35" fmla="*/ 117 h 180"/>
                      <a:gd name="T36" fmla="*/ 124 w 248"/>
                      <a:gd name="T37" fmla="*/ 146 h 180"/>
                      <a:gd name="T38" fmla="*/ 67 w 248"/>
                      <a:gd name="T39" fmla="*/ 117 h 180"/>
                      <a:gd name="T40" fmla="*/ 67 w 248"/>
                      <a:gd name="T41" fmla="*/ 117 h 180"/>
                      <a:gd name="T42" fmla="*/ 33 w 248"/>
                      <a:gd name="T43" fmla="*/ 17 h 180"/>
                      <a:gd name="T44" fmla="*/ 17 w 248"/>
                      <a:gd name="T45" fmla="*/ 17 h 180"/>
                      <a:gd name="T46" fmla="*/ 17 w 248"/>
                      <a:gd name="T47" fmla="*/ 33 h 180"/>
                      <a:gd name="T48" fmla="*/ 17 w 248"/>
                      <a:gd name="T49" fmla="*/ 1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8" h="180">
                        <a:moveTo>
                          <a:pt x="17" y="17"/>
                        </a:moveTo>
                        <a:lnTo>
                          <a:pt x="0" y="17"/>
                        </a:lnTo>
                        <a:cubicBezTo>
                          <a:pt x="0" y="65"/>
                          <a:pt x="15" y="108"/>
                          <a:pt x="41" y="139"/>
                        </a:cubicBezTo>
                        <a:lnTo>
                          <a:pt x="41" y="139"/>
                        </a:lnTo>
                        <a:cubicBezTo>
                          <a:pt x="62" y="164"/>
                          <a:pt x="91" y="180"/>
                          <a:pt x="124" y="180"/>
                        </a:cubicBezTo>
                        <a:cubicBezTo>
                          <a:pt x="156" y="180"/>
                          <a:pt x="185" y="164"/>
                          <a:pt x="206" y="139"/>
                        </a:cubicBezTo>
                        <a:lnTo>
                          <a:pt x="206" y="139"/>
                        </a:lnTo>
                        <a:cubicBezTo>
                          <a:pt x="232" y="109"/>
                          <a:pt x="248" y="65"/>
                          <a:pt x="248" y="17"/>
                        </a:cubicBezTo>
                        <a:lnTo>
                          <a:pt x="248" y="0"/>
                        </a:lnTo>
                        <a:lnTo>
                          <a:pt x="0" y="0"/>
                        </a:lnTo>
                        <a:lnTo>
                          <a:pt x="0" y="17"/>
                        </a:lnTo>
                        <a:lnTo>
                          <a:pt x="17" y="17"/>
                        </a:lnTo>
                        <a:lnTo>
                          <a:pt x="17" y="33"/>
                        </a:lnTo>
                        <a:lnTo>
                          <a:pt x="231" y="33"/>
                        </a:lnTo>
                        <a:lnTo>
                          <a:pt x="231" y="17"/>
                        </a:lnTo>
                        <a:lnTo>
                          <a:pt x="214" y="17"/>
                        </a:lnTo>
                        <a:cubicBezTo>
                          <a:pt x="214" y="58"/>
                          <a:pt x="201" y="94"/>
                          <a:pt x="181" y="117"/>
                        </a:cubicBezTo>
                        <a:lnTo>
                          <a:pt x="181" y="117"/>
                        </a:lnTo>
                        <a:cubicBezTo>
                          <a:pt x="164" y="136"/>
                          <a:pt x="145" y="146"/>
                          <a:pt x="124" y="146"/>
                        </a:cubicBezTo>
                        <a:cubicBezTo>
                          <a:pt x="103" y="146"/>
                          <a:pt x="83" y="136"/>
                          <a:pt x="67" y="117"/>
                        </a:cubicBezTo>
                        <a:lnTo>
                          <a:pt x="67" y="117"/>
                        </a:lnTo>
                        <a:cubicBezTo>
                          <a:pt x="47" y="94"/>
                          <a:pt x="33" y="58"/>
                          <a:pt x="33" y="17"/>
                        </a:cubicBezTo>
                        <a:lnTo>
                          <a:pt x="17" y="17"/>
                        </a:lnTo>
                        <a:lnTo>
                          <a:pt x="17" y="33"/>
                        </a:lnTo>
                        <a:lnTo>
                          <a:pt x="17" y="17"/>
                        </a:ln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91" name="Freeform 211">
                    <a:extLst>
                      <a:ext uri="{FF2B5EF4-FFF2-40B4-BE49-F238E27FC236}">
                        <a16:creationId xmlns:a16="http://schemas.microsoft.com/office/drawing/2014/main" id="{830CBDC9-84ED-949C-2049-9208601C77EB}"/>
                      </a:ext>
                    </a:extLst>
                  </p:cNvPr>
                  <p:cNvSpPr>
                    <a:spLocks/>
                  </p:cNvSpPr>
                  <p:nvPr/>
                </p:nvSpPr>
                <p:spPr bwMode="auto">
                  <a:xfrm>
                    <a:off x="4398963" y="6440488"/>
                    <a:ext cx="69850" cy="44450"/>
                  </a:xfrm>
                  <a:custGeom>
                    <a:avLst/>
                    <a:gdLst>
                      <a:gd name="T0" fmla="*/ 16 w 342"/>
                      <a:gd name="T1" fmla="*/ 196 h 213"/>
                      <a:gd name="T2" fmla="*/ 16 w 342"/>
                      <a:gd name="T3" fmla="*/ 212 h 213"/>
                      <a:gd name="T4" fmla="*/ 342 w 342"/>
                      <a:gd name="T5" fmla="*/ 213 h 213"/>
                      <a:gd name="T6" fmla="*/ 342 w 342"/>
                      <a:gd name="T7" fmla="*/ 196 h 213"/>
                      <a:gd name="T8" fmla="*/ 293 w 342"/>
                      <a:gd name="T9" fmla="*/ 58 h 213"/>
                      <a:gd name="T10" fmla="*/ 171 w 342"/>
                      <a:gd name="T11" fmla="*/ 0 h 213"/>
                      <a:gd name="T12" fmla="*/ 49 w 342"/>
                      <a:gd name="T13" fmla="*/ 58 h 213"/>
                      <a:gd name="T14" fmla="*/ 0 w 342"/>
                      <a:gd name="T15" fmla="*/ 196 h 213"/>
                      <a:gd name="T16" fmla="*/ 0 w 342"/>
                      <a:gd name="T17" fmla="*/ 212 h 213"/>
                      <a:gd name="T18" fmla="*/ 16 w 342"/>
                      <a:gd name="T19" fmla="*/ 212 h 213"/>
                      <a:gd name="T20" fmla="*/ 16 w 342"/>
                      <a:gd name="T21" fmla="*/ 196 h 213"/>
                      <a:gd name="T22" fmla="*/ 33 w 342"/>
                      <a:gd name="T23" fmla="*/ 196 h 213"/>
                      <a:gd name="T24" fmla="*/ 74 w 342"/>
                      <a:gd name="T25" fmla="*/ 80 h 213"/>
                      <a:gd name="T26" fmla="*/ 171 w 342"/>
                      <a:gd name="T27" fmla="*/ 34 h 213"/>
                      <a:gd name="T28" fmla="*/ 268 w 342"/>
                      <a:gd name="T29" fmla="*/ 80 h 213"/>
                      <a:gd name="T30" fmla="*/ 309 w 342"/>
                      <a:gd name="T31" fmla="*/ 196 h 213"/>
                      <a:gd name="T32" fmla="*/ 326 w 342"/>
                      <a:gd name="T33" fmla="*/ 196 h 213"/>
                      <a:gd name="T34" fmla="*/ 326 w 342"/>
                      <a:gd name="T35" fmla="*/ 179 h 213"/>
                      <a:gd name="T36" fmla="*/ 16 w 342"/>
                      <a:gd name="T37" fmla="*/ 179 h 213"/>
                      <a:gd name="T38" fmla="*/ 16 w 342"/>
                      <a:gd name="T39" fmla="*/ 196 h 213"/>
                      <a:gd name="T40" fmla="*/ 33 w 342"/>
                      <a:gd name="T41" fmla="*/ 196 h 213"/>
                      <a:gd name="T42" fmla="*/ 16 w 342"/>
                      <a:gd name="T43" fmla="*/ 19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2" h="213">
                        <a:moveTo>
                          <a:pt x="16" y="196"/>
                        </a:moveTo>
                        <a:lnTo>
                          <a:pt x="16" y="212"/>
                        </a:lnTo>
                        <a:lnTo>
                          <a:pt x="342" y="213"/>
                        </a:lnTo>
                        <a:lnTo>
                          <a:pt x="342" y="196"/>
                        </a:lnTo>
                        <a:cubicBezTo>
                          <a:pt x="342" y="143"/>
                          <a:pt x="324" y="94"/>
                          <a:pt x="293" y="58"/>
                        </a:cubicBezTo>
                        <a:cubicBezTo>
                          <a:pt x="262" y="23"/>
                          <a:pt x="219" y="0"/>
                          <a:pt x="171" y="0"/>
                        </a:cubicBezTo>
                        <a:cubicBezTo>
                          <a:pt x="123" y="0"/>
                          <a:pt x="80" y="23"/>
                          <a:pt x="49" y="58"/>
                        </a:cubicBezTo>
                        <a:cubicBezTo>
                          <a:pt x="18" y="94"/>
                          <a:pt x="0" y="142"/>
                          <a:pt x="0" y="196"/>
                        </a:cubicBezTo>
                        <a:lnTo>
                          <a:pt x="0" y="212"/>
                        </a:lnTo>
                        <a:lnTo>
                          <a:pt x="16" y="212"/>
                        </a:lnTo>
                        <a:lnTo>
                          <a:pt x="16" y="196"/>
                        </a:lnTo>
                        <a:lnTo>
                          <a:pt x="33" y="196"/>
                        </a:lnTo>
                        <a:cubicBezTo>
                          <a:pt x="33" y="150"/>
                          <a:pt x="49" y="109"/>
                          <a:pt x="74" y="80"/>
                        </a:cubicBezTo>
                        <a:cubicBezTo>
                          <a:pt x="100" y="51"/>
                          <a:pt x="134" y="34"/>
                          <a:pt x="171" y="34"/>
                        </a:cubicBezTo>
                        <a:cubicBezTo>
                          <a:pt x="208" y="34"/>
                          <a:pt x="242" y="51"/>
                          <a:pt x="268" y="80"/>
                        </a:cubicBezTo>
                        <a:cubicBezTo>
                          <a:pt x="293" y="109"/>
                          <a:pt x="309" y="150"/>
                          <a:pt x="309" y="196"/>
                        </a:cubicBezTo>
                        <a:lnTo>
                          <a:pt x="326" y="196"/>
                        </a:lnTo>
                        <a:lnTo>
                          <a:pt x="326" y="179"/>
                        </a:lnTo>
                        <a:lnTo>
                          <a:pt x="16" y="179"/>
                        </a:lnTo>
                        <a:lnTo>
                          <a:pt x="16" y="196"/>
                        </a:lnTo>
                        <a:lnTo>
                          <a:pt x="33" y="196"/>
                        </a:lnTo>
                        <a:lnTo>
                          <a:pt x="16" y="196"/>
                        </a:ln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92" name="Freeform 212">
                    <a:extLst>
                      <a:ext uri="{FF2B5EF4-FFF2-40B4-BE49-F238E27FC236}">
                        <a16:creationId xmlns:a16="http://schemas.microsoft.com/office/drawing/2014/main" id="{124E4F8B-2D4F-55A4-8E54-1FD37017B22D}"/>
                      </a:ext>
                    </a:extLst>
                  </p:cNvPr>
                  <p:cNvSpPr>
                    <a:spLocks/>
                  </p:cNvSpPr>
                  <p:nvPr/>
                </p:nvSpPr>
                <p:spPr bwMode="auto">
                  <a:xfrm>
                    <a:off x="4430713" y="6434138"/>
                    <a:ext cx="6350" cy="38100"/>
                  </a:xfrm>
                  <a:custGeom>
                    <a:avLst/>
                    <a:gdLst>
                      <a:gd name="T0" fmla="*/ 0 w 34"/>
                      <a:gd name="T1" fmla="*/ 0 h 184"/>
                      <a:gd name="T2" fmla="*/ 0 w 34"/>
                      <a:gd name="T3" fmla="*/ 184 h 184"/>
                      <a:gd name="T4" fmla="*/ 34 w 34"/>
                      <a:gd name="T5" fmla="*/ 184 h 184"/>
                      <a:gd name="T6" fmla="*/ 34 w 34"/>
                      <a:gd name="T7" fmla="*/ 0 h 184"/>
                    </a:gdLst>
                    <a:ahLst/>
                    <a:cxnLst>
                      <a:cxn ang="0">
                        <a:pos x="T0" y="T1"/>
                      </a:cxn>
                      <a:cxn ang="0">
                        <a:pos x="T2" y="T3"/>
                      </a:cxn>
                      <a:cxn ang="0">
                        <a:pos x="T4" y="T5"/>
                      </a:cxn>
                      <a:cxn ang="0">
                        <a:pos x="T6" y="T7"/>
                      </a:cxn>
                    </a:cxnLst>
                    <a:rect l="0" t="0" r="r" b="b"/>
                    <a:pathLst>
                      <a:path w="34" h="184">
                        <a:moveTo>
                          <a:pt x="0" y="0"/>
                        </a:moveTo>
                        <a:lnTo>
                          <a:pt x="0" y="184"/>
                        </a:lnTo>
                        <a:lnTo>
                          <a:pt x="34" y="184"/>
                        </a:lnTo>
                        <a:lnTo>
                          <a:pt x="34" y="0"/>
                        </a:ln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93" name="Freeform 213">
                    <a:extLst>
                      <a:ext uri="{FF2B5EF4-FFF2-40B4-BE49-F238E27FC236}">
                        <a16:creationId xmlns:a16="http://schemas.microsoft.com/office/drawing/2014/main" id="{DECB6417-AAB2-4812-F919-78859140D7EC}"/>
                      </a:ext>
                    </a:extLst>
                  </p:cNvPr>
                  <p:cNvSpPr>
                    <a:spLocks/>
                  </p:cNvSpPr>
                  <p:nvPr/>
                </p:nvSpPr>
                <p:spPr bwMode="auto">
                  <a:xfrm>
                    <a:off x="4406901" y="6535738"/>
                    <a:ext cx="50800" cy="57150"/>
                  </a:xfrm>
                  <a:custGeom>
                    <a:avLst/>
                    <a:gdLst>
                      <a:gd name="T0" fmla="*/ 251 w 251"/>
                      <a:gd name="T1" fmla="*/ 28 h 279"/>
                      <a:gd name="T2" fmla="*/ 202 w 251"/>
                      <a:gd name="T3" fmla="*/ 0 h 279"/>
                      <a:gd name="T4" fmla="*/ 67 w 251"/>
                      <a:gd name="T5" fmla="*/ 0 h 279"/>
                      <a:gd name="T6" fmla="*/ 11 w 251"/>
                      <a:gd name="T7" fmla="*/ 56 h 279"/>
                      <a:gd name="T8" fmla="*/ 27 w 251"/>
                      <a:gd name="T9" fmla="*/ 56 h 279"/>
                      <a:gd name="T10" fmla="*/ 11 w 251"/>
                      <a:gd name="T11" fmla="*/ 55 h 279"/>
                      <a:gd name="T12" fmla="*/ 0 w 251"/>
                      <a:gd name="T13" fmla="*/ 278 h 279"/>
                      <a:gd name="T14" fmla="*/ 34 w 251"/>
                      <a:gd name="T15" fmla="*/ 279 h 279"/>
                      <a:gd name="T16" fmla="*/ 44 w 251"/>
                      <a:gd name="T17" fmla="*/ 57 h 279"/>
                      <a:gd name="T18" fmla="*/ 44 w 251"/>
                      <a:gd name="T19" fmla="*/ 56 h 279"/>
                      <a:gd name="T20" fmla="*/ 67 w 251"/>
                      <a:gd name="T21" fmla="*/ 33 h 279"/>
                      <a:gd name="T22" fmla="*/ 202 w 251"/>
                      <a:gd name="T23" fmla="*/ 33 h 279"/>
                      <a:gd name="T24" fmla="*/ 222 w 251"/>
                      <a:gd name="T25" fmla="*/ 45 h 279"/>
                      <a:gd name="T26" fmla="*/ 251 w 251"/>
                      <a:gd name="T27" fmla="*/ 28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 h="279">
                        <a:moveTo>
                          <a:pt x="251" y="28"/>
                        </a:moveTo>
                        <a:cubicBezTo>
                          <a:pt x="242" y="12"/>
                          <a:pt x="223" y="0"/>
                          <a:pt x="202" y="0"/>
                        </a:cubicBezTo>
                        <a:lnTo>
                          <a:pt x="67" y="0"/>
                        </a:lnTo>
                        <a:cubicBezTo>
                          <a:pt x="36" y="0"/>
                          <a:pt x="11" y="25"/>
                          <a:pt x="11" y="56"/>
                        </a:cubicBezTo>
                        <a:lnTo>
                          <a:pt x="27" y="56"/>
                        </a:lnTo>
                        <a:lnTo>
                          <a:pt x="11" y="55"/>
                        </a:lnTo>
                        <a:lnTo>
                          <a:pt x="0" y="278"/>
                        </a:lnTo>
                        <a:lnTo>
                          <a:pt x="34" y="279"/>
                        </a:lnTo>
                        <a:lnTo>
                          <a:pt x="44" y="57"/>
                        </a:lnTo>
                        <a:lnTo>
                          <a:pt x="44" y="56"/>
                        </a:lnTo>
                        <a:cubicBezTo>
                          <a:pt x="44" y="43"/>
                          <a:pt x="54" y="33"/>
                          <a:pt x="67" y="33"/>
                        </a:cubicBezTo>
                        <a:lnTo>
                          <a:pt x="202" y="33"/>
                        </a:lnTo>
                        <a:cubicBezTo>
                          <a:pt x="211" y="33"/>
                          <a:pt x="218" y="38"/>
                          <a:pt x="222" y="45"/>
                        </a:cubicBezTo>
                        <a:lnTo>
                          <a:pt x="251" y="28"/>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94" name="Freeform 214">
                    <a:extLst>
                      <a:ext uri="{FF2B5EF4-FFF2-40B4-BE49-F238E27FC236}">
                        <a16:creationId xmlns:a16="http://schemas.microsoft.com/office/drawing/2014/main" id="{5376D8F0-35CA-8A78-F79E-DFD6D4710C12}"/>
                      </a:ext>
                    </a:extLst>
                  </p:cNvPr>
                  <p:cNvSpPr>
                    <a:spLocks/>
                  </p:cNvSpPr>
                  <p:nvPr/>
                </p:nvSpPr>
                <p:spPr bwMode="auto">
                  <a:xfrm>
                    <a:off x="4446588" y="6521451"/>
                    <a:ext cx="14288" cy="19050"/>
                  </a:xfrm>
                  <a:custGeom>
                    <a:avLst/>
                    <a:gdLst>
                      <a:gd name="T0" fmla="*/ 41 w 71"/>
                      <a:gd name="T1" fmla="*/ 0 h 99"/>
                      <a:gd name="T2" fmla="*/ 0 w 71"/>
                      <a:gd name="T3" fmla="*/ 84 h 99"/>
                      <a:gd name="T4" fmla="*/ 29 w 71"/>
                      <a:gd name="T5" fmla="*/ 99 h 99"/>
                      <a:gd name="T6" fmla="*/ 71 w 71"/>
                      <a:gd name="T7" fmla="*/ 15 h 99"/>
                    </a:gdLst>
                    <a:ahLst/>
                    <a:cxnLst>
                      <a:cxn ang="0">
                        <a:pos x="T0" y="T1"/>
                      </a:cxn>
                      <a:cxn ang="0">
                        <a:pos x="T2" y="T3"/>
                      </a:cxn>
                      <a:cxn ang="0">
                        <a:pos x="T4" y="T5"/>
                      </a:cxn>
                      <a:cxn ang="0">
                        <a:pos x="T6" y="T7"/>
                      </a:cxn>
                    </a:cxnLst>
                    <a:rect l="0" t="0" r="r" b="b"/>
                    <a:pathLst>
                      <a:path w="71" h="99">
                        <a:moveTo>
                          <a:pt x="41" y="0"/>
                        </a:moveTo>
                        <a:lnTo>
                          <a:pt x="0" y="84"/>
                        </a:lnTo>
                        <a:lnTo>
                          <a:pt x="29" y="99"/>
                        </a:lnTo>
                        <a:lnTo>
                          <a:pt x="71" y="15"/>
                        </a:ln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95" name="Freeform 215">
                    <a:extLst>
                      <a:ext uri="{FF2B5EF4-FFF2-40B4-BE49-F238E27FC236}">
                        <a16:creationId xmlns:a16="http://schemas.microsoft.com/office/drawing/2014/main" id="{411E9EC8-7425-338A-CAF0-4D11A819FD5F}"/>
                      </a:ext>
                    </a:extLst>
                  </p:cNvPr>
                  <p:cNvSpPr>
                    <a:spLocks/>
                  </p:cNvSpPr>
                  <p:nvPr/>
                </p:nvSpPr>
                <p:spPr bwMode="auto">
                  <a:xfrm>
                    <a:off x="4406901" y="6521451"/>
                    <a:ext cx="14288" cy="19050"/>
                  </a:xfrm>
                  <a:custGeom>
                    <a:avLst/>
                    <a:gdLst>
                      <a:gd name="T0" fmla="*/ 0 w 72"/>
                      <a:gd name="T1" fmla="*/ 14 h 99"/>
                      <a:gd name="T2" fmla="*/ 42 w 72"/>
                      <a:gd name="T3" fmla="*/ 99 h 99"/>
                      <a:gd name="T4" fmla="*/ 72 w 72"/>
                      <a:gd name="T5" fmla="*/ 84 h 99"/>
                      <a:gd name="T6" fmla="*/ 30 w 72"/>
                      <a:gd name="T7" fmla="*/ 0 h 99"/>
                    </a:gdLst>
                    <a:ahLst/>
                    <a:cxnLst>
                      <a:cxn ang="0">
                        <a:pos x="T0" y="T1"/>
                      </a:cxn>
                      <a:cxn ang="0">
                        <a:pos x="T2" y="T3"/>
                      </a:cxn>
                      <a:cxn ang="0">
                        <a:pos x="T4" y="T5"/>
                      </a:cxn>
                      <a:cxn ang="0">
                        <a:pos x="T6" y="T7"/>
                      </a:cxn>
                    </a:cxnLst>
                    <a:rect l="0" t="0" r="r" b="b"/>
                    <a:pathLst>
                      <a:path w="72" h="99">
                        <a:moveTo>
                          <a:pt x="0" y="14"/>
                        </a:moveTo>
                        <a:lnTo>
                          <a:pt x="42" y="99"/>
                        </a:lnTo>
                        <a:lnTo>
                          <a:pt x="72" y="84"/>
                        </a:lnTo>
                        <a:lnTo>
                          <a:pt x="30" y="0"/>
                        </a:ln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96" name="Freeform 216">
                    <a:extLst>
                      <a:ext uri="{FF2B5EF4-FFF2-40B4-BE49-F238E27FC236}">
                        <a16:creationId xmlns:a16="http://schemas.microsoft.com/office/drawing/2014/main" id="{558E51E8-1DA6-1142-E437-407F177D58D0}"/>
                      </a:ext>
                    </a:extLst>
                  </p:cNvPr>
                  <p:cNvSpPr>
                    <a:spLocks/>
                  </p:cNvSpPr>
                  <p:nvPr/>
                </p:nvSpPr>
                <p:spPr bwMode="auto">
                  <a:xfrm>
                    <a:off x="4406901" y="6627813"/>
                    <a:ext cx="55563" cy="74613"/>
                  </a:xfrm>
                  <a:custGeom>
                    <a:avLst/>
                    <a:gdLst>
                      <a:gd name="T0" fmla="*/ 30 w 35"/>
                      <a:gd name="T1" fmla="*/ 0 h 47"/>
                      <a:gd name="T2" fmla="*/ 30 w 35"/>
                      <a:gd name="T3" fmla="*/ 43 h 47"/>
                      <a:gd name="T4" fmla="*/ 4 w 35"/>
                      <a:gd name="T5" fmla="*/ 43 h 47"/>
                      <a:gd name="T6" fmla="*/ 4 w 35"/>
                      <a:gd name="T7" fmla="*/ 0 h 47"/>
                      <a:gd name="T8" fmla="*/ 0 w 35"/>
                      <a:gd name="T9" fmla="*/ 0 h 47"/>
                      <a:gd name="T10" fmla="*/ 0 w 35"/>
                      <a:gd name="T11" fmla="*/ 47 h 47"/>
                      <a:gd name="T12" fmla="*/ 35 w 35"/>
                      <a:gd name="T13" fmla="*/ 47 h 47"/>
                      <a:gd name="T14" fmla="*/ 35 w 35"/>
                      <a:gd name="T15" fmla="*/ 0 h 47"/>
                      <a:gd name="T16" fmla="*/ 30 w 35"/>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47">
                        <a:moveTo>
                          <a:pt x="30" y="0"/>
                        </a:moveTo>
                        <a:lnTo>
                          <a:pt x="30" y="43"/>
                        </a:lnTo>
                        <a:lnTo>
                          <a:pt x="4" y="43"/>
                        </a:lnTo>
                        <a:lnTo>
                          <a:pt x="4" y="0"/>
                        </a:lnTo>
                        <a:lnTo>
                          <a:pt x="0" y="0"/>
                        </a:lnTo>
                        <a:lnTo>
                          <a:pt x="0" y="47"/>
                        </a:lnTo>
                        <a:lnTo>
                          <a:pt x="35" y="47"/>
                        </a:lnTo>
                        <a:lnTo>
                          <a:pt x="35" y="0"/>
                        </a:lnTo>
                        <a:lnTo>
                          <a:pt x="30" y="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97" name="Freeform 217">
                    <a:extLst>
                      <a:ext uri="{FF2B5EF4-FFF2-40B4-BE49-F238E27FC236}">
                        <a16:creationId xmlns:a16="http://schemas.microsoft.com/office/drawing/2014/main" id="{1568B9B9-11EF-9CDB-0E8A-E9F607296A86}"/>
                      </a:ext>
                    </a:extLst>
                  </p:cNvPr>
                  <p:cNvSpPr>
                    <a:spLocks/>
                  </p:cNvSpPr>
                  <p:nvPr/>
                </p:nvSpPr>
                <p:spPr bwMode="auto">
                  <a:xfrm>
                    <a:off x="4430713" y="6640513"/>
                    <a:ext cx="41275" cy="84138"/>
                  </a:xfrm>
                  <a:custGeom>
                    <a:avLst/>
                    <a:gdLst>
                      <a:gd name="T0" fmla="*/ 126 w 203"/>
                      <a:gd name="T1" fmla="*/ 296 h 406"/>
                      <a:gd name="T2" fmla="*/ 129 w 203"/>
                      <a:gd name="T3" fmla="*/ 291 h 406"/>
                      <a:gd name="T4" fmla="*/ 126 w 203"/>
                      <a:gd name="T5" fmla="*/ 296 h 406"/>
                      <a:gd name="T6" fmla="*/ 126 w 203"/>
                      <a:gd name="T7" fmla="*/ 296 h 406"/>
                      <a:gd name="T8" fmla="*/ 129 w 203"/>
                      <a:gd name="T9" fmla="*/ 291 h 406"/>
                      <a:gd name="T10" fmla="*/ 126 w 203"/>
                      <a:gd name="T11" fmla="*/ 296 h 406"/>
                      <a:gd name="T12" fmla="*/ 148 w 203"/>
                      <a:gd name="T13" fmla="*/ 319 h 406"/>
                      <a:gd name="T14" fmla="*/ 170 w 203"/>
                      <a:gd name="T15" fmla="*/ 389 h 406"/>
                      <a:gd name="T16" fmla="*/ 187 w 203"/>
                      <a:gd name="T17" fmla="*/ 389 h 406"/>
                      <a:gd name="T18" fmla="*/ 187 w 203"/>
                      <a:gd name="T19" fmla="*/ 373 h 406"/>
                      <a:gd name="T20" fmla="*/ 33 w 203"/>
                      <a:gd name="T21" fmla="*/ 373 h 406"/>
                      <a:gd name="T22" fmla="*/ 33 w 203"/>
                      <a:gd name="T23" fmla="*/ 282 h 406"/>
                      <a:gd name="T24" fmla="*/ 33 w 203"/>
                      <a:gd name="T25" fmla="*/ 0 h 406"/>
                      <a:gd name="T26" fmla="*/ 0 w 203"/>
                      <a:gd name="T27" fmla="*/ 0 h 406"/>
                      <a:gd name="T28" fmla="*/ 0 w 203"/>
                      <a:gd name="T29" fmla="*/ 282 h 406"/>
                      <a:gd name="T30" fmla="*/ 0 w 203"/>
                      <a:gd name="T31" fmla="*/ 406 h 406"/>
                      <a:gd name="T32" fmla="*/ 203 w 203"/>
                      <a:gd name="T33" fmla="*/ 406 h 406"/>
                      <a:gd name="T34" fmla="*/ 203 w 203"/>
                      <a:gd name="T35" fmla="*/ 389 h 406"/>
                      <a:gd name="T36" fmla="*/ 174 w 203"/>
                      <a:gd name="T37" fmla="*/ 297 h 406"/>
                      <a:gd name="T38" fmla="*/ 143 w 203"/>
                      <a:gd name="T39" fmla="*/ 268 h 406"/>
                      <a:gd name="T40" fmla="*/ 126 w 203"/>
                      <a:gd name="T41" fmla="*/ 29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3" h="406">
                        <a:moveTo>
                          <a:pt x="126" y="296"/>
                        </a:moveTo>
                        <a:lnTo>
                          <a:pt x="129" y="291"/>
                        </a:lnTo>
                        <a:lnTo>
                          <a:pt x="126" y="296"/>
                        </a:lnTo>
                        <a:lnTo>
                          <a:pt x="126" y="296"/>
                        </a:lnTo>
                        <a:lnTo>
                          <a:pt x="129" y="291"/>
                        </a:lnTo>
                        <a:lnTo>
                          <a:pt x="126" y="296"/>
                        </a:lnTo>
                        <a:cubicBezTo>
                          <a:pt x="126" y="296"/>
                          <a:pt x="137" y="304"/>
                          <a:pt x="148" y="319"/>
                        </a:cubicBezTo>
                        <a:cubicBezTo>
                          <a:pt x="159" y="334"/>
                          <a:pt x="170" y="356"/>
                          <a:pt x="170" y="389"/>
                        </a:cubicBezTo>
                        <a:lnTo>
                          <a:pt x="187" y="389"/>
                        </a:lnTo>
                        <a:lnTo>
                          <a:pt x="187" y="373"/>
                        </a:lnTo>
                        <a:lnTo>
                          <a:pt x="33" y="373"/>
                        </a:lnTo>
                        <a:lnTo>
                          <a:pt x="33" y="282"/>
                        </a:lnTo>
                        <a:lnTo>
                          <a:pt x="33" y="0"/>
                        </a:lnTo>
                        <a:lnTo>
                          <a:pt x="0" y="0"/>
                        </a:lnTo>
                        <a:lnTo>
                          <a:pt x="0" y="282"/>
                        </a:lnTo>
                        <a:lnTo>
                          <a:pt x="0" y="406"/>
                        </a:lnTo>
                        <a:lnTo>
                          <a:pt x="203" y="406"/>
                        </a:lnTo>
                        <a:lnTo>
                          <a:pt x="203" y="389"/>
                        </a:lnTo>
                        <a:cubicBezTo>
                          <a:pt x="203" y="347"/>
                          <a:pt x="189" y="317"/>
                          <a:pt x="174" y="297"/>
                        </a:cubicBezTo>
                        <a:cubicBezTo>
                          <a:pt x="159" y="277"/>
                          <a:pt x="144" y="269"/>
                          <a:pt x="143" y="268"/>
                        </a:cubicBezTo>
                        <a:lnTo>
                          <a:pt x="126" y="296"/>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98" name="Freeform 218">
                    <a:extLst>
                      <a:ext uri="{FF2B5EF4-FFF2-40B4-BE49-F238E27FC236}">
                        <a16:creationId xmlns:a16="http://schemas.microsoft.com/office/drawing/2014/main" id="{4E627F73-8FDA-944D-564E-9FC29B5CBF7F}"/>
                      </a:ext>
                    </a:extLst>
                  </p:cNvPr>
                  <p:cNvSpPr>
                    <a:spLocks/>
                  </p:cNvSpPr>
                  <p:nvPr/>
                </p:nvSpPr>
                <p:spPr bwMode="auto">
                  <a:xfrm>
                    <a:off x="4395788" y="6696076"/>
                    <a:ext cx="41275" cy="28575"/>
                  </a:xfrm>
                  <a:custGeom>
                    <a:avLst/>
                    <a:gdLst>
                      <a:gd name="T0" fmla="*/ 60 w 203"/>
                      <a:gd name="T1" fmla="*/ 0 h 138"/>
                      <a:gd name="T2" fmla="*/ 29 w 203"/>
                      <a:gd name="T3" fmla="*/ 29 h 138"/>
                      <a:gd name="T4" fmla="*/ 0 w 203"/>
                      <a:gd name="T5" fmla="*/ 121 h 138"/>
                      <a:gd name="T6" fmla="*/ 0 w 203"/>
                      <a:gd name="T7" fmla="*/ 138 h 138"/>
                      <a:gd name="T8" fmla="*/ 203 w 203"/>
                      <a:gd name="T9" fmla="*/ 138 h 138"/>
                      <a:gd name="T10" fmla="*/ 203 w 203"/>
                      <a:gd name="T11" fmla="*/ 14 h 138"/>
                      <a:gd name="T12" fmla="*/ 170 w 203"/>
                      <a:gd name="T13" fmla="*/ 14 h 138"/>
                      <a:gd name="T14" fmla="*/ 170 w 203"/>
                      <a:gd name="T15" fmla="*/ 105 h 138"/>
                      <a:gd name="T16" fmla="*/ 16 w 203"/>
                      <a:gd name="T17" fmla="*/ 105 h 138"/>
                      <a:gd name="T18" fmla="*/ 16 w 203"/>
                      <a:gd name="T19" fmla="*/ 121 h 138"/>
                      <a:gd name="T20" fmla="*/ 33 w 203"/>
                      <a:gd name="T21" fmla="*/ 121 h 138"/>
                      <a:gd name="T22" fmla="*/ 56 w 203"/>
                      <a:gd name="T23" fmla="*/ 49 h 138"/>
                      <a:gd name="T24" fmla="*/ 71 w 203"/>
                      <a:gd name="T25" fmla="*/ 33 h 138"/>
                      <a:gd name="T26" fmla="*/ 76 w 203"/>
                      <a:gd name="T27" fmla="*/ 29 h 138"/>
                      <a:gd name="T28" fmla="*/ 77 w 203"/>
                      <a:gd name="T29" fmla="*/ 28 h 138"/>
                      <a:gd name="T30" fmla="*/ 78 w 203"/>
                      <a:gd name="T31" fmla="*/ 28 h 138"/>
                      <a:gd name="T32" fmla="*/ 74 w 203"/>
                      <a:gd name="T33" fmla="*/ 23 h 138"/>
                      <a:gd name="T34" fmla="*/ 78 w 203"/>
                      <a:gd name="T35" fmla="*/ 28 h 138"/>
                      <a:gd name="T36" fmla="*/ 78 w 203"/>
                      <a:gd name="T37" fmla="*/ 28 h 138"/>
                      <a:gd name="T38" fmla="*/ 74 w 203"/>
                      <a:gd name="T39" fmla="*/ 23 h 138"/>
                      <a:gd name="T40" fmla="*/ 78 w 203"/>
                      <a:gd name="T41" fmla="*/ 28 h 138"/>
                      <a:gd name="T42" fmla="*/ 60 w 203"/>
                      <a:gd name="T43"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3" h="138">
                        <a:moveTo>
                          <a:pt x="60" y="0"/>
                        </a:moveTo>
                        <a:cubicBezTo>
                          <a:pt x="59" y="1"/>
                          <a:pt x="44" y="9"/>
                          <a:pt x="29" y="29"/>
                        </a:cubicBezTo>
                        <a:cubicBezTo>
                          <a:pt x="15" y="49"/>
                          <a:pt x="0" y="79"/>
                          <a:pt x="0" y="121"/>
                        </a:cubicBezTo>
                        <a:lnTo>
                          <a:pt x="0" y="138"/>
                        </a:lnTo>
                        <a:lnTo>
                          <a:pt x="203" y="138"/>
                        </a:lnTo>
                        <a:lnTo>
                          <a:pt x="203" y="14"/>
                        </a:lnTo>
                        <a:lnTo>
                          <a:pt x="170" y="14"/>
                        </a:lnTo>
                        <a:lnTo>
                          <a:pt x="170" y="105"/>
                        </a:lnTo>
                        <a:lnTo>
                          <a:pt x="16" y="105"/>
                        </a:lnTo>
                        <a:lnTo>
                          <a:pt x="16" y="121"/>
                        </a:lnTo>
                        <a:lnTo>
                          <a:pt x="33" y="121"/>
                        </a:lnTo>
                        <a:cubicBezTo>
                          <a:pt x="33" y="87"/>
                          <a:pt x="45" y="64"/>
                          <a:pt x="56" y="49"/>
                        </a:cubicBezTo>
                        <a:cubicBezTo>
                          <a:pt x="62" y="42"/>
                          <a:pt x="67" y="36"/>
                          <a:pt x="71" y="33"/>
                        </a:cubicBezTo>
                        <a:cubicBezTo>
                          <a:pt x="74" y="31"/>
                          <a:pt x="75" y="30"/>
                          <a:pt x="76" y="29"/>
                        </a:cubicBezTo>
                        <a:lnTo>
                          <a:pt x="77" y="28"/>
                        </a:lnTo>
                        <a:lnTo>
                          <a:pt x="78" y="28"/>
                        </a:lnTo>
                        <a:lnTo>
                          <a:pt x="74" y="23"/>
                        </a:lnTo>
                        <a:lnTo>
                          <a:pt x="78" y="28"/>
                        </a:lnTo>
                        <a:lnTo>
                          <a:pt x="78" y="28"/>
                        </a:lnTo>
                        <a:lnTo>
                          <a:pt x="74" y="23"/>
                        </a:lnTo>
                        <a:lnTo>
                          <a:pt x="78" y="28"/>
                        </a:lnTo>
                        <a:lnTo>
                          <a:pt x="60" y="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99" name="Freeform 219">
                    <a:extLst>
                      <a:ext uri="{FF2B5EF4-FFF2-40B4-BE49-F238E27FC236}">
                        <a16:creationId xmlns:a16="http://schemas.microsoft.com/office/drawing/2014/main" id="{7C17C733-9759-9744-6545-EF59833EAC50}"/>
                      </a:ext>
                    </a:extLst>
                  </p:cNvPr>
                  <p:cNvSpPr>
                    <a:spLocks/>
                  </p:cNvSpPr>
                  <p:nvPr/>
                </p:nvSpPr>
                <p:spPr bwMode="auto">
                  <a:xfrm>
                    <a:off x="4346576" y="6550026"/>
                    <a:ext cx="30163" cy="19050"/>
                  </a:xfrm>
                  <a:custGeom>
                    <a:avLst/>
                    <a:gdLst>
                      <a:gd name="T0" fmla="*/ 76 w 152"/>
                      <a:gd name="T1" fmla="*/ 17 h 93"/>
                      <a:gd name="T2" fmla="*/ 76 w 152"/>
                      <a:gd name="T3" fmla="*/ 0 h 93"/>
                      <a:gd name="T4" fmla="*/ 0 w 152"/>
                      <a:gd name="T5" fmla="*/ 77 h 93"/>
                      <a:gd name="T6" fmla="*/ 0 w 152"/>
                      <a:gd name="T7" fmla="*/ 93 h 93"/>
                      <a:gd name="T8" fmla="*/ 152 w 152"/>
                      <a:gd name="T9" fmla="*/ 93 h 93"/>
                      <a:gd name="T10" fmla="*/ 152 w 152"/>
                      <a:gd name="T11" fmla="*/ 77 h 93"/>
                      <a:gd name="T12" fmla="*/ 76 w 152"/>
                      <a:gd name="T13" fmla="*/ 0 h 93"/>
                      <a:gd name="T14" fmla="*/ 76 w 152"/>
                      <a:gd name="T15" fmla="*/ 17 h 93"/>
                      <a:gd name="T16" fmla="*/ 76 w 152"/>
                      <a:gd name="T17" fmla="*/ 34 h 93"/>
                      <a:gd name="T18" fmla="*/ 119 w 152"/>
                      <a:gd name="T19" fmla="*/ 77 h 93"/>
                      <a:gd name="T20" fmla="*/ 136 w 152"/>
                      <a:gd name="T21" fmla="*/ 77 h 93"/>
                      <a:gd name="T22" fmla="*/ 136 w 152"/>
                      <a:gd name="T23" fmla="*/ 60 h 93"/>
                      <a:gd name="T24" fmla="*/ 16 w 152"/>
                      <a:gd name="T25" fmla="*/ 60 h 93"/>
                      <a:gd name="T26" fmla="*/ 16 w 152"/>
                      <a:gd name="T27" fmla="*/ 77 h 93"/>
                      <a:gd name="T28" fmla="*/ 33 w 152"/>
                      <a:gd name="T29" fmla="*/ 77 h 93"/>
                      <a:gd name="T30" fmla="*/ 76 w 152"/>
                      <a:gd name="T31" fmla="*/ 34 h 93"/>
                      <a:gd name="T32" fmla="*/ 76 w 152"/>
                      <a:gd name="T33" fmla="*/ 1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2" h="93">
                        <a:moveTo>
                          <a:pt x="76" y="17"/>
                        </a:moveTo>
                        <a:lnTo>
                          <a:pt x="76" y="0"/>
                        </a:lnTo>
                        <a:cubicBezTo>
                          <a:pt x="34" y="0"/>
                          <a:pt x="0" y="35"/>
                          <a:pt x="0" y="77"/>
                        </a:cubicBezTo>
                        <a:lnTo>
                          <a:pt x="0" y="93"/>
                        </a:lnTo>
                        <a:lnTo>
                          <a:pt x="152" y="93"/>
                        </a:lnTo>
                        <a:lnTo>
                          <a:pt x="152" y="77"/>
                        </a:lnTo>
                        <a:cubicBezTo>
                          <a:pt x="152" y="35"/>
                          <a:pt x="118" y="0"/>
                          <a:pt x="76" y="0"/>
                        </a:cubicBezTo>
                        <a:lnTo>
                          <a:pt x="76" y="17"/>
                        </a:lnTo>
                        <a:lnTo>
                          <a:pt x="76" y="34"/>
                        </a:lnTo>
                        <a:cubicBezTo>
                          <a:pt x="100" y="34"/>
                          <a:pt x="119" y="53"/>
                          <a:pt x="119" y="77"/>
                        </a:cubicBezTo>
                        <a:lnTo>
                          <a:pt x="136" y="77"/>
                        </a:lnTo>
                        <a:lnTo>
                          <a:pt x="136" y="60"/>
                        </a:lnTo>
                        <a:lnTo>
                          <a:pt x="16" y="60"/>
                        </a:lnTo>
                        <a:lnTo>
                          <a:pt x="16" y="77"/>
                        </a:lnTo>
                        <a:lnTo>
                          <a:pt x="33" y="77"/>
                        </a:lnTo>
                        <a:cubicBezTo>
                          <a:pt x="33" y="53"/>
                          <a:pt x="52" y="34"/>
                          <a:pt x="76" y="34"/>
                        </a:cubicBezTo>
                        <a:lnTo>
                          <a:pt x="76" y="17"/>
                        </a:ln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100" name="Freeform 220">
                    <a:extLst>
                      <a:ext uri="{FF2B5EF4-FFF2-40B4-BE49-F238E27FC236}">
                        <a16:creationId xmlns:a16="http://schemas.microsoft.com/office/drawing/2014/main" id="{3142856E-316C-0930-6429-6749F2840DEB}"/>
                      </a:ext>
                    </a:extLst>
                  </p:cNvPr>
                  <p:cNvSpPr>
                    <a:spLocks/>
                  </p:cNvSpPr>
                  <p:nvPr/>
                </p:nvSpPr>
                <p:spPr bwMode="auto">
                  <a:xfrm>
                    <a:off x="4441826" y="6538913"/>
                    <a:ext cx="30163" cy="20638"/>
                  </a:xfrm>
                  <a:custGeom>
                    <a:avLst/>
                    <a:gdLst>
                      <a:gd name="T0" fmla="*/ 76 w 153"/>
                      <a:gd name="T1" fmla="*/ 17 h 93"/>
                      <a:gd name="T2" fmla="*/ 76 w 153"/>
                      <a:gd name="T3" fmla="*/ 0 h 93"/>
                      <a:gd name="T4" fmla="*/ 0 w 153"/>
                      <a:gd name="T5" fmla="*/ 77 h 93"/>
                      <a:gd name="T6" fmla="*/ 0 w 153"/>
                      <a:gd name="T7" fmla="*/ 93 h 93"/>
                      <a:gd name="T8" fmla="*/ 153 w 153"/>
                      <a:gd name="T9" fmla="*/ 93 h 93"/>
                      <a:gd name="T10" fmla="*/ 153 w 153"/>
                      <a:gd name="T11" fmla="*/ 77 h 93"/>
                      <a:gd name="T12" fmla="*/ 76 w 153"/>
                      <a:gd name="T13" fmla="*/ 0 h 93"/>
                      <a:gd name="T14" fmla="*/ 76 w 153"/>
                      <a:gd name="T15" fmla="*/ 17 h 93"/>
                      <a:gd name="T16" fmla="*/ 76 w 153"/>
                      <a:gd name="T17" fmla="*/ 34 h 93"/>
                      <a:gd name="T18" fmla="*/ 119 w 153"/>
                      <a:gd name="T19" fmla="*/ 77 h 93"/>
                      <a:gd name="T20" fmla="*/ 136 w 153"/>
                      <a:gd name="T21" fmla="*/ 77 h 93"/>
                      <a:gd name="T22" fmla="*/ 136 w 153"/>
                      <a:gd name="T23" fmla="*/ 60 h 93"/>
                      <a:gd name="T24" fmla="*/ 17 w 153"/>
                      <a:gd name="T25" fmla="*/ 60 h 93"/>
                      <a:gd name="T26" fmla="*/ 17 w 153"/>
                      <a:gd name="T27" fmla="*/ 77 h 93"/>
                      <a:gd name="T28" fmla="*/ 33 w 153"/>
                      <a:gd name="T29" fmla="*/ 77 h 93"/>
                      <a:gd name="T30" fmla="*/ 76 w 153"/>
                      <a:gd name="T31" fmla="*/ 34 h 93"/>
                      <a:gd name="T32" fmla="*/ 76 w 153"/>
                      <a:gd name="T33" fmla="*/ 1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3" h="93">
                        <a:moveTo>
                          <a:pt x="76" y="17"/>
                        </a:moveTo>
                        <a:lnTo>
                          <a:pt x="76" y="0"/>
                        </a:lnTo>
                        <a:cubicBezTo>
                          <a:pt x="34" y="0"/>
                          <a:pt x="0" y="35"/>
                          <a:pt x="0" y="77"/>
                        </a:cubicBezTo>
                        <a:lnTo>
                          <a:pt x="0" y="93"/>
                        </a:lnTo>
                        <a:lnTo>
                          <a:pt x="153" y="93"/>
                        </a:lnTo>
                        <a:lnTo>
                          <a:pt x="153" y="77"/>
                        </a:lnTo>
                        <a:cubicBezTo>
                          <a:pt x="153" y="35"/>
                          <a:pt x="119" y="0"/>
                          <a:pt x="76" y="0"/>
                        </a:cubicBezTo>
                        <a:lnTo>
                          <a:pt x="76" y="17"/>
                        </a:lnTo>
                        <a:lnTo>
                          <a:pt x="76" y="34"/>
                        </a:lnTo>
                        <a:cubicBezTo>
                          <a:pt x="100" y="34"/>
                          <a:pt x="119" y="53"/>
                          <a:pt x="119" y="77"/>
                        </a:cubicBezTo>
                        <a:lnTo>
                          <a:pt x="136" y="77"/>
                        </a:lnTo>
                        <a:lnTo>
                          <a:pt x="136" y="60"/>
                        </a:lnTo>
                        <a:lnTo>
                          <a:pt x="17" y="60"/>
                        </a:lnTo>
                        <a:lnTo>
                          <a:pt x="17" y="77"/>
                        </a:lnTo>
                        <a:lnTo>
                          <a:pt x="33" y="77"/>
                        </a:lnTo>
                        <a:cubicBezTo>
                          <a:pt x="33" y="53"/>
                          <a:pt x="53" y="34"/>
                          <a:pt x="76" y="34"/>
                        </a:cubicBezTo>
                        <a:lnTo>
                          <a:pt x="76" y="17"/>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101" name="Freeform 221">
                    <a:extLst>
                      <a:ext uri="{FF2B5EF4-FFF2-40B4-BE49-F238E27FC236}">
                        <a16:creationId xmlns:a16="http://schemas.microsoft.com/office/drawing/2014/main" id="{2977ABCF-E842-5A09-EF46-D7FF666A0E28}"/>
                      </a:ext>
                    </a:extLst>
                  </p:cNvPr>
                  <p:cNvSpPr>
                    <a:spLocks/>
                  </p:cNvSpPr>
                  <p:nvPr/>
                </p:nvSpPr>
                <p:spPr bwMode="auto">
                  <a:xfrm>
                    <a:off x="4456113" y="6538913"/>
                    <a:ext cx="26988" cy="12700"/>
                  </a:xfrm>
                  <a:custGeom>
                    <a:avLst/>
                    <a:gdLst>
                      <a:gd name="T0" fmla="*/ 4 w 131"/>
                      <a:gd name="T1" fmla="*/ 35 h 58"/>
                      <a:gd name="T2" fmla="*/ 4 w 131"/>
                      <a:gd name="T3" fmla="*/ 35 h 58"/>
                      <a:gd name="T4" fmla="*/ 25 w 131"/>
                      <a:gd name="T5" fmla="*/ 34 h 58"/>
                      <a:gd name="T6" fmla="*/ 70 w 131"/>
                      <a:gd name="T7" fmla="*/ 39 h 58"/>
                      <a:gd name="T8" fmla="*/ 105 w 131"/>
                      <a:gd name="T9" fmla="*/ 58 h 58"/>
                      <a:gd name="T10" fmla="*/ 131 w 131"/>
                      <a:gd name="T11" fmla="*/ 38 h 58"/>
                      <a:gd name="T12" fmla="*/ 78 w 131"/>
                      <a:gd name="T13" fmla="*/ 7 h 58"/>
                      <a:gd name="T14" fmla="*/ 25 w 131"/>
                      <a:gd name="T15" fmla="*/ 0 h 58"/>
                      <a:gd name="T16" fmla="*/ 0 w 131"/>
                      <a:gd name="T17" fmla="*/ 2 h 58"/>
                      <a:gd name="T18" fmla="*/ 4 w 131"/>
                      <a:gd name="T19" fmla="*/ 3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58">
                        <a:moveTo>
                          <a:pt x="4" y="35"/>
                        </a:moveTo>
                        <a:lnTo>
                          <a:pt x="4" y="35"/>
                        </a:lnTo>
                        <a:cubicBezTo>
                          <a:pt x="6" y="35"/>
                          <a:pt x="14" y="34"/>
                          <a:pt x="25" y="34"/>
                        </a:cubicBezTo>
                        <a:cubicBezTo>
                          <a:pt x="38" y="34"/>
                          <a:pt x="55" y="35"/>
                          <a:pt x="70" y="39"/>
                        </a:cubicBezTo>
                        <a:cubicBezTo>
                          <a:pt x="85" y="43"/>
                          <a:pt x="98" y="49"/>
                          <a:pt x="105" y="58"/>
                        </a:cubicBezTo>
                        <a:lnTo>
                          <a:pt x="131" y="38"/>
                        </a:lnTo>
                        <a:cubicBezTo>
                          <a:pt x="118" y="20"/>
                          <a:pt x="98" y="11"/>
                          <a:pt x="78" y="7"/>
                        </a:cubicBezTo>
                        <a:cubicBezTo>
                          <a:pt x="59" y="1"/>
                          <a:pt x="40" y="0"/>
                          <a:pt x="25" y="0"/>
                        </a:cubicBezTo>
                        <a:cubicBezTo>
                          <a:pt x="11" y="0"/>
                          <a:pt x="1" y="1"/>
                          <a:pt x="0" y="2"/>
                        </a:cubicBezTo>
                        <a:lnTo>
                          <a:pt x="4" y="35"/>
                        </a:ln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grpSp>
          </p:grpSp>
        </p:grpSp>
        <p:grpSp>
          <p:nvGrpSpPr>
            <p:cNvPr id="56" name="Group 55">
              <a:extLst>
                <a:ext uri="{FF2B5EF4-FFF2-40B4-BE49-F238E27FC236}">
                  <a16:creationId xmlns:a16="http://schemas.microsoft.com/office/drawing/2014/main" id="{4155DC46-7896-0F9E-5F4E-222E2555D27B}"/>
                </a:ext>
              </a:extLst>
            </p:cNvPr>
            <p:cNvGrpSpPr/>
            <p:nvPr/>
          </p:nvGrpSpPr>
          <p:grpSpPr>
            <a:xfrm>
              <a:off x="7620461" y="4746978"/>
              <a:ext cx="2475577" cy="544831"/>
              <a:chOff x="8170930" y="4376668"/>
              <a:chExt cx="2475577" cy="544831"/>
            </a:xfrm>
          </p:grpSpPr>
          <p:sp>
            <p:nvSpPr>
              <p:cNvPr id="12" name="مربع نص 11">
                <a:extLst>
                  <a:ext uri="{FF2B5EF4-FFF2-40B4-BE49-F238E27FC236}">
                    <a16:creationId xmlns:a16="http://schemas.microsoft.com/office/drawing/2014/main" id="{D7400E44-A4D4-E095-1E4E-A340B91172E2}"/>
                  </a:ext>
                </a:extLst>
              </p:cNvPr>
              <p:cNvSpPr txBox="1"/>
              <p:nvPr/>
            </p:nvSpPr>
            <p:spPr>
              <a:xfrm>
                <a:off x="8170930" y="4376668"/>
                <a:ext cx="2011680" cy="544831"/>
              </a:xfrm>
              <a:prstGeom prst="roundRect">
                <a:avLst/>
              </a:prstGeom>
              <a:solidFill>
                <a:srgbClr val="D6DCE5">
                  <a:alpha val="60000"/>
                </a:srgbClr>
              </a:solidFill>
            </p:spPr>
            <p:txBody>
              <a:bodyPr wrap="square" rtlCol="1">
                <a:spAutoFit/>
              </a:bodyPr>
              <a:lstStyle>
                <a:defPPr>
                  <a:defRPr lang="ar-SA"/>
                </a:defPPr>
                <a:lvl1pPr defTabSz="228594">
                  <a:defRPr sz="2400" b="1">
                    <a:solidFill>
                      <a:srgbClr val="173863"/>
                    </a:solidFill>
                    <a:latin typeface="Sakkal Majalla" panose="02000000000000000000" pitchFamily="2" charset="-78"/>
                    <a:cs typeface="Sakkal Majalla" panose="02000000000000000000" pitchFamily="2" charset="-78"/>
                  </a:defRPr>
                </a:lvl1pPr>
              </a:lstStyle>
              <a:p>
                <a:pPr algn="r" defTabSz="171446" rtl="1"/>
                <a:r>
                  <a:rPr lang="ar-SA" sz="1800" dirty="0"/>
                  <a:t>المسؤولية</a:t>
                </a:r>
                <a:endParaRPr lang="en-US" sz="1800" dirty="0"/>
              </a:p>
            </p:txBody>
          </p:sp>
          <p:grpSp>
            <p:nvGrpSpPr>
              <p:cNvPr id="50" name="Group 49">
                <a:extLst>
                  <a:ext uri="{FF2B5EF4-FFF2-40B4-BE49-F238E27FC236}">
                    <a16:creationId xmlns:a16="http://schemas.microsoft.com/office/drawing/2014/main" id="{2F5AFC89-018F-45BA-6EE4-0F289B9D56A3}"/>
                  </a:ext>
                </a:extLst>
              </p:cNvPr>
              <p:cNvGrpSpPr/>
              <p:nvPr/>
            </p:nvGrpSpPr>
            <p:grpSpPr>
              <a:xfrm>
                <a:off x="10189307" y="4376668"/>
                <a:ext cx="457200" cy="457200"/>
                <a:chOff x="10189307" y="4376668"/>
                <a:chExt cx="457200" cy="457200"/>
              </a:xfrm>
            </p:grpSpPr>
            <p:sp>
              <p:nvSpPr>
                <p:cNvPr id="25" name="Rectangle: Rounded Corners 24">
                  <a:extLst>
                    <a:ext uri="{FF2B5EF4-FFF2-40B4-BE49-F238E27FC236}">
                      <a16:creationId xmlns:a16="http://schemas.microsoft.com/office/drawing/2014/main" id="{6CFD8A4F-8A80-0803-1E92-80E194165E9D}"/>
                    </a:ext>
                  </a:extLst>
                </p:cNvPr>
                <p:cNvSpPr/>
                <p:nvPr/>
              </p:nvSpPr>
              <p:spPr>
                <a:xfrm>
                  <a:off x="10189307" y="4376668"/>
                  <a:ext cx="457200" cy="457200"/>
                </a:xfrm>
                <a:prstGeom prst="roundRect">
                  <a:avLst/>
                </a:prstGeom>
                <a:solidFill>
                  <a:schemeClr val="accent1"/>
                </a:solidFill>
                <a:ln w="0" cap="flat">
                  <a:noFill/>
                  <a:prstDash val="solid"/>
                  <a:miter/>
                </a:ln>
              </p:spPr>
              <p:txBody>
                <a:bodyPr rtlCol="0" anchor="ctr"/>
                <a:lstStyle/>
                <a:p>
                  <a:pPr algn="r" defTabSz="342900" rtl="1"/>
                  <a:endParaRPr lang="en-US" sz="1350">
                    <a:solidFill>
                      <a:prstClr val="black"/>
                    </a:solidFill>
                    <a:latin typeface="Calibri" panose="020F0502020204030204"/>
                  </a:endParaRPr>
                </a:p>
              </p:txBody>
            </p:sp>
            <p:sp>
              <p:nvSpPr>
                <p:cNvPr id="102" name="Delivery4" descr="{&quot;Key&quot;:&quot;POWER_USER_SHAPE_ICON&quot;,&quot;Value&quot;:&quot;POWER_USER_SHAPE_ICON_STYLE_1&quot;}">
                  <a:extLst>
                    <a:ext uri="{FF2B5EF4-FFF2-40B4-BE49-F238E27FC236}">
                      <a16:creationId xmlns:a16="http://schemas.microsoft.com/office/drawing/2014/main" id="{1FC5A176-A0EA-D40D-983F-B13AE883EFA7}"/>
                    </a:ext>
                  </a:extLst>
                </p:cNvPr>
                <p:cNvSpPr>
                  <a:spLocks noChangeAspect="1"/>
                </p:cNvSpPr>
                <p:nvPr/>
              </p:nvSpPr>
              <p:spPr>
                <a:xfrm>
                  <a:off x="10273907" y="4456254"/>
                  <a:ext cx="288000" cy="298028"/>
                </a:xfrm>
                <a:custGeom>
                  <a:avLst/>
                  <a:gdLst>
                    <a:gd name="connsiteX0" fmla="*/ 1262106 w 1262106"/>
                    <a:gd name="connsiteY0" fmla="*/ 1231235 h 1306050"/>
                    <a:gd name="connsiteX1" fmla="*/ 1262106 w 1262106"/>
                    <a:gd name="connsiteY1" fmla="*/ 1260966 h 1306050"/>
                    <a:gd name="connsiteX2" fmla="*/ 1241483 w 1262106"/>
                    <a:gd name="connsiteY2" fmla="*/ 1297593 h 1306050"/>
                    <a:gd name="connsiteX3" fmla="*/ 1204205 w 1262106"/>
                    <a:gd name="connsiteY3" fmla="*/ 1303449 h 1306050"/>
                    <a:gd name="connsiteX4" fmla="*/ 1130886 w 1262106"/>
                    <a:gd name="connsiteY4" fmla="*/ 1303579 h 1306050"/>
                    <a:gd name="connsiteX5" fmla="*/ 1105904 w 1262106"/>
                    <a:gd name="connsiteY5" fmla="*/ 1297463 h 1306050"/>
                    <a:gd name="connsiteX6" fmla="*/ 1089185 w 1262106"/>
                    <a:gd name="connsiteY6" fmla="*/ 1248605 h 1306050"/>
                    <a:gd name="connsiteX7" fmla="*/ 1112930 w 1262106"/>
                    <a:gd name="connsiteY7" fmla="*/ 1229609 h 1306050"/>
                    <a:gd name="connsiteX8" fmla="*/ 1134074 w 1262106"/>
                    <a:gd name="connsiteY8" fmla="*/ 1221672 h 1306050"/>
                    <a:gd name="connsiteX9" fmla="*/ 1136611 w 1262106"/>
                    <a:gd name="connsiteY9" fmla="*/ 1216597 h 1306050"/>
                    <a:gd name="connsiteX10" fmla="*/ 1080402 w 1262106"/>
                    <a:gd name="connsiteY10" fmla="*/ 868152 h 1306050"/>
                    <a:gd name="connsiteX11" fmla="*/ 1078385 w 1262106"/>
                    <a:gd name="connsiteY11" fmla="*/ 868087 h 1306050"/>
                    <a:gd name="connsiteX12" fmla="*/ 978848 w 1262106"/>
                    <a:gd name="connsiteY12" fmla="*/ 1261682 h 1306050"/>
                    <a:gd name="connsiteX13" fmla="*/ 940659 w 1262106"/>
                    <a:gd name="connsiteY13" fmla="*/ 1306051 h 1306050"/>
                    <a:gd name="connsiteX14" fmla="*/ 829412 w 1262106"/>
                    <a:gd name="connsiteY14" fmla="*/ 1306051 h 1306050"/>
                    <a:gd name="connsiteX15" fmla="*/ 803910 w 1262106"/>
                    <a:gd name="connsiteY15" fmla="*/ 1258754 h 1306050"/>
                    <a:gd name="connsiteX16" fmla="*/ 859078 w 1262106"/>
                    <a:gd name="connsiteY16" fmla="*/ 1221802 h 1306050"/>
                    <a:gd name="connsiteX17" fmla="*/ 864282 w 1262106"/>
                    <a:gd name="connsiteY17" fmla="*/ 1215557 h 1306050"/>
                    <a:gd name="connsiteX18" fmla="*/ 944433 w 1262106"/>
                    <a:gd name="connsiteY18" fmla="*/ 734330 h 1306050"/>
                    <a:gd name="connsiteX19" fmla="*/ 947751 w 1262106"/>
                    <a:gd name="connsiteY19" fmla="*/ 675323 h 1306050"/>
                    <a:gd name="connsiteX20" fmla="*/ 936561 w 1262106"/>
                    <a:gd name="connsiteY20" fmla="*/ 583593 h 1306050"/>
                    <a:gd name="connsiteX21" fmla="*/ 931486 w 1262106"/>
                    <a:gd name="connsiteY21" fmla="*/ 583007 h 1306050"/>
                    <a:gd name="connsiteX22" fmla="*/ 834226 w 1262106"/>
                    <a:gd name="connsiteY22" fmla="*/ 633426 h 1306050"/>
                    <a:gd name="connsiteX23" fmla="*/ 719726 w 1262106"/>
                    <a:gd name="connsiteY23" fmla="*/ 615666 h 1306050"/>
                    <a:gd name="connsiteX24" fmla="*/ 656360 w 1262106"/>
                    <a:gd name="connsiteY24" fmla="*/ 552495 h 1306050"/>
                    <a:gd name="connsiteX25" fmla="*/ 715237 w 1262106"/>
                    <a:gd name="connsiteY25" fmla="*/ 502792 h 1306050"/>
                    <a:gd name="connsiteX26" fmla="*/ 715627 w 1262106"/>
                    <a:gd name="connsiteY26" fmla="*/ 502401 h 1306050"/>
                    <a:gd name="connsiteX27" fmla="*/ 715627 w 1262106"/>
                    <a:gd name="connsiteY27" fmla="*/ 501816 h 1306050"/>
                    <a:gd name="connsiteX28" fmla="*/ 714781 w 1262106"/>
                    <a:gd name="connsiteY28" fmla="*/ 500710 h 1306050"/>
                    <a:gd name="connsiteX29" fmla="*/ 526246 w 1262106"/>
                    <a:gd name="connsiteY29" fmla="*/ 479306 h 1306050"/>
                    <a:gd name="connsiteX30" fmla="*/ 526116 w 1262106"/>
                    <a:gd name="connsiteY30" fmla="*/ 479241 h 1306050"/>
                    <a:gd name="connsiteX31" fmla="*/ 526051 w 1262106"/>
                    <a:gd name="connsiteY31" fmla="*/ 479501 h 1306050"/>
                    <a:gd name="connsiteX32" fmla="*/ 526116 w 1262106"/>
                    <a:gd name="connsiteY32" fmla="*/ 479632 h 1306050"/>
                    <a:gd name="connsiteX33" fmla="*/ 630988 w 1262106"/>
                    <a:gd name="connsiteY33" fmla="*/ 499799 h 1306050"/>
                    <a:gd name="connsiteX34" fmla="*/ 657726 w 1262106"/>
                    <a:gd name="connsiteY34" fmla="*/ 542281 h 1306050"/>
                    <a:gd name="connsiteX35" fmla="*/ 603404 w 1262106"/>
                    <a:gd name="connsiteY35" fmla="*/ 597255 h 1306050"/>
                    <a:gd name="connsiteX36" fmla="*/ 481747 w 1262106"/>
                    <a:gd name="connsiteY36" fmla="*/ 600182 h 1306050"/>
                    <a:gd name="connsiteX37" fmla="*/ 404915 w 1262106"/>
                    <a:gd name="connsiteY37" fmla="*/ 571102 h 1306050"/>
                    <a:gd name="connsiteX38" fmla="*/ 336475 w 1262106"/>
                    <a:gd name="connsiteY38" fmla="*/ 499018 h 1306050"/>
                    <a:gd name="connsiteX39" fmla="*/ 334830 w 1262106"/>
                    <a:gd name="connsiteY39" fmla="*/ 498825 h 1306050"/>
                    <a:gd name="connsiteX40" fmla="*/ 334393 w 1262106"/>
                    <a:gd name="connsiteY40" fmla="*/ 499604 h 1306050"/>
                    <a:gd name="connsiteX41" fmla="*/ 312664 w 1262106"/>
                    <a:gd name="connsiteY41" fmla="*/ 679942 h 1306050"/>
                    <a:gd name="connsiteX42" fmla="*/ 312859 w 1262106"/>
                    <a:gd name="connsiteY42" fmla="*/ 700890 h 1306050"/>
                    <a:gd name="connsiteX43" fmla="*/ 398995 w 1262106"/>
                    <a:gd name="connsiteY43" fmla="*/ 1212564 h 1306050"/>
                    <a:gd name="connsiteX44" fmla="*/ 407842 w 1262106"/>
                    <a:gd name="connsiteY44" fmla="*/ 1223689 h 1306050"/>
                    <a:gd name="connsiteX45" fmla="*/ 440046 w 1262106"/>
                    <a:gd name="connsiteY45" fmla="*/ 1235659 h 1306050"/>
                    <a:gd name="connsiteX46" fmla="*/ 458262 w 1262106"/>
                    <a:gd name="connsiteY46" fmla="*/ 1250817 h 1306050"/>
                    <a:gd name="connsiteX47" fmla="*/ 434906 w 1262106"/>
                    <a:gd name="connsiteY47" fmla="*/ 1306051 h 1306050"/>
                    <a:gd name="connsiteX48" fmla="*/ 325480 w 1262106"/>
                    <a:gd name="connsiteY48" fmla="*/ 1306051 h 1306050"/>
                    <a:gd name="connsiteX49" fmla="*/ 283063 w 1262106"/>
                    <a:gd name="connsiteY49" fmla="*/ 1255697 h 1306050"/>
                    <a:gd name="connsiteX50" fmla="*/ 183656 w 1262106"/>
                    <a:gd name="connsiteY50" fmla="*/ 865940 h 1306050"/>
                    <a:gd name="connsiteX51" fmla="*/ 179232 w 1262106"/>
                    <a:gd name="connsiteY51" fmla="*/ 866070 h 1306050"/>
                    <a:gd name="connsiteX52" fmla="*/ 126406 w 1262106"/>
                    <a:gd name="connsiteY52" fmla="*/ 1214190 h 1306050"/>
                    <a:gd name="connsiteX53" fmla="*/ 133497 w 1262106"/>
                    <a:gd name="connsiteY53" fmla="*/ 1224339 h 1306050"/>
                    <a:gd name="connsiteX54" fmla="*/ 160756 w 1262106"/>
                    <a:gd name="connsiteY54" fmla="*/ 1235074 h 1306050"/>
                    <a:gd name="connsiteX55" fmla="*/ 157633 w 1262106"/>
                    <a:gd name="connsiteY55" fmla="*/ 1296422 h 1306050"/>
                    <a:gd name="connsiteX56" fmla="*/ 126796 w 1262106"/>
                    <a:gd name="connsiteY56" fmla="*/ 1303579 h 1306050"/>
                    <a:gd name="connsiteX57" fmla="*/ 38774 w 1262106"/>
                    <a:gd name="connsiteY57" fmla="*/ 1303449 h 1306050"/>
                    <a:gd name="connsiteX58" fmla="*/ 0 w 1262106"/>
                    <a:gd name="connsiteY58" fmla="*/ 1263048 h 1306050"/>
                    <a:gd name="connsiteX59" fmla="*/ 0 w 1262106"/>
                    <a:gd name="connsiteY59" fmla="*/ 1231495 h 1306050"/>
                    <a:gd name="connsiteX60" fmla="*/ 67009 w 1262106"/>
                    <a:gd name="connsiteY60" fmla="*/ 390503 h 1306050"/>
                    <a:gd name="connsiteX61" fmla="*/ 76182 w 1262106"/>
                    <a:gd name="connsiteY61" fmla="*/ 355633 h 1306050"/>
                    <a:gd name="connsiteX62" fmla="*/ 199270 w 1262106"/>
                    <a:gd name="connsiteY62" fmla="*/ 302221 h 1306050"/>
                    <a:gd name="connsiteX63" fmla="*/ 199400 w 1262106"/>
                    <a:gd name="connsiteY63" fmla="*/ 300985 h 1306050"/>
                    <a:gd name="connsiteX64" fmla="*/ 98301 w 1262106"/>
                    <a:gd name="connsiteY64" fmla="*/ 159486 h 1306050"/>
                    <a:gd name="connsiteX65" fmla="*/ 95959 w 1262106"/>
                    <a:gd name="connsiteY65" fmla="*/ 154346 h 1306050"/>
                    <a:gd name="connsiteX66" fmla="*/ 85940 w 1262106"/>
                    <a:gd name="connsiteY66" fmla="*/ 137041 h 1306050"/>
                    <a:gd name="connsiteX67" fmla="*/ 107019 w 1262106"/>
                    <a:gd name="connsiteY67" fmla="*/ 38610 h 1306050"/>
                    <a:gd name="connsiteX68" fmla="*/ 138441 w 1262106"/>
                    <a:gd name="connsiteY68" fmla="*/ 14929 h 1306050"/>
                    <a:gd name="connsiteX69" fmla="*/ 226073 w 1262106"/>
                    <a:gd name="connsiteY69" fmla="*/ 552 h 1306050"/>
                    <a:gd name="connsiteX70" fmla="*/ 269791 w 1262106"/>
                    <a:gd name="connsiteY70" fmla="*/ 13303 h 1306050"/>
                    <a:gd name="connsiteX71" fmla="*/ 307264 w 1262106"/>
                    <a:gd name="connsiteY71" fmla="*/ 62226 h 1306050"/>
                    <a:gd name="connsiteX72" fmla="*/ 317999 w 1262106"/>
                    <a:gd name="connsiteY72" fmla="*/ 68471 h 1306050"/>
                    <a:gd name="connsiteX73" fmla="*/ 373492 w 1262106"/>
                    <a:gd name="connsiteY73" fmla="*/ 85451 h 1306050"/>
                    <a:gd name="connsiteX74" fmla="*/ 318779 w 1262106"/>
                    <a:gd name="connsiteY74" fmla="*/ 127608 h 1306050"/>
                    <a:gd name="connsiteX75" fmla="*/ 316307 w 1262106"/>
                    <a:gd name="connsiteY75" fmla="*/ 131772 h 1306050"/>
                    <a:gd name="connsiteX76" fmla="*/ 312339 w 1262106"/>
                    <a:gd name="connsiteY76" fmla="*/ 232675 h 1306050"/>
                    <a:gd name="connsiteX77" fmla="*/ 239800 w 1262106"/>
                    <a:gd name="connsiteY77" fmla="*/ 300204 h 1306050"/>
                    <a:gd name="connsiteX78" fmla="*/ 239930 w 1262106"/>
                    <a:gd name="connsiteY78" fmla="*/ 301896 h 1306050"/>
                    <a:gd name="connsiteX79" fmla="*/ 253983 w 1262106"/>
                    <a:gd name="connsiteY79" fmla="*/ 301961 h 1306050"/>
                    <a:gd name="connsiteX80" fmla="*/ 359765 w 1262106"/>
                    <a:gd name="connsiteY80" fmla="*/ 341581 h 1306050"/>
                    <a:gd name="connsiteX81" fmla="*/ 409599 w 1262106"/>
                    <a:gd name="connsiteY81" fmla="*/ 391935 h 1306050"/>
                    <a:gd name="connsiteX82" fmla="*/ 455920 w 1262106"/>
                    <a:gd name="connsiteY82" fmla="*/ 446908 h 1306050"/>
                    <a:gd name="connsiteX83" fmla="*/ 458025 w 1262106"/>
                    <a:gd name="connsiteY83" fmla="*/ 447061 h 1306050"/>
                    <a:gd name="connsiteX84" fmla="*/ 458457 w 1262106"/>
                    <a:gd name="connsiteY84" fmla="*/ 445607 h 1306050"/>
                    <a:gd name="connsiteX85" fmla="*/ 456895 w 1262106"/>
                    <a:gd name="connsiteY85" fmla="*/ 432595 h 1306050"/>
                    <a:gd name="connsiteX86" fmla="*/ 490074 w 1262106"/>
                    <a:gd name="connsiteY86" fmla="*/ 130601 h 1306050"/>
                    <a:gd name="connsiteX87" fmla="*/ 517333 w 1262106"/>
                    <a:gd name="connsiteY87" fmla="*/ 85972 h 1306050"/>
                    <a:gd name="connsiteX88" fmla="*/ 540168 w 1262106"/>
                    <a:gd name="connsiteY88" fmla="*/ 85386 h 1306050"/>
                    <a:gd name="connsiteX89" fmla="*/ 702290 w 1262106"/>
                    <a:gd name="connsiteY89" fmla="*/ 105033 h 1306050"/>
                    <a:gd name="connsiteX90" fmla="*/ 778602 w 1262106"/>
                    <a:gd name="connsiteY90" fmla="*/ 113035 h 1306050"/>
                    <a:gd name="connsiteX91" fmla="*/ 854914 w 1262106"/>
                    <a:gd name="connsiteY91" fmla="*/ 122599 h 1306050"/>
                    <a:gd name="connsiteX92" fmla="*/ 881848 w 1262106"/>
                    <a:gd name="connsiteY92" fmla="*/ 145434 h 1306050"/>
                    <a:gd name="connsiteX93" fmla="*/ 881653 w 1262106"/>
                    <a:gd name="connsiteY93" fmla="*/ 177312 h 1306050"/>
                    <a:gd name="connsiteX94" fmla="*/ 852637 w 1262106"/>
                    <a:gd name="connsiteY94" fmla="*/ 440727 h 1306050"/>
                    <a:gd name="connsiteX95" fmla="*/ 853678 w 1262106"/>
                    <a:gd name="connsiteY95" fmla="*/ 442029 h 1306050"/>
                    <a:gd name="connsiteX96" fmla="*/ 855109 w 1262106"/>
                    <a:gd name="connsiteY96" fmla="*/ 441118 h 1306050"/>
                    <a:gd name="connsiteX97" fmla="*/ 869487 w 1262106"/>
                    <a:gd name="connsiteY97" fmla="*/ 378468 h 1306050"/>
                    <a:gd name="connsiteX98" fmla="*/ 1008839 w 1262106"/>
                    <a:gd name="connsiteY98" fmla="*/ 308727 h 1306050"/>
                    <a:gd name="connsiteX99" fmla="*/ 1009360 w 1262106"/>
                    <a:gd name="connsiteY99" fmla="*/ 306840 h 1306050"/>
                    <a:gd name="connsiteX100" fmla="*/ 954516 w 1262106"/>
                    <a:gd name="connsiteY100" fmla="*/ 242824 h 1306050"/>
                    <a:gd name="connsiteX101" fmla="*/ 981125 w 1262106"/>
                    <a:gd name="connsiteY101" fmla="*/ 76408 h 1306050"/>
                    <a:gd name="connsiteX102" fmla="*/ 1158795 w 1262106"/>
                    <a:gd name="connsiteY102" fmla="*/ 95275 h 1306050"/>
                    <a:gd name="connsiteX103" fmla="*/ 1171026 w 1262106"/>
                    <a:gd name="connsiteY103" fmla="*/ 222851 h 1306050"/>
                    <a:gd name="connsiteX104" fmla="*/ 1105449 w 1262106"/>
                    <a:gd name="connsiteY104" fmla="*/ 305539 h 1306050"/>
                    <a:gd name="connsiteX105" fmla="*/ 1105904 w 1262106"/>
                    <a:gd name="connsiteY105" fmla="*/ 307751 h 1306050"/>
                    <a:gd name="connsiteX106" fmla="*/ 1191844 w 1262106"/>
                    <a:gd name="connsiteY106" fmla="*/ 394212 h 1306050"/>
                    <a:gd name="connsiteX107" fmla="*/ 1214289 w 1262106"/>
                    <a:gd name="connsiteY107" fmla="*/ 629718 h 1306050"/>
                    <a:gd name="connsiteX108" fmla="*/ 1262106 w 1262106"/>
                    <a:gd name="connsiteY108" fmla="*/ 1231235 h 1306050"/>
                    <a:gd name="connsiteX109" fmla="*/ 288007 w 1262106"/>
                    <a:gd name="connsiteY109" fmla="*/ 95340 h 1306050"/>
                    <a:gd name="connsiteX110" fmla="*/ 238369 w 1262106"/>
                    <a:gd name="connsiteY110" fmla="*/ 33015 h 1306050"/>
                    <a:gd name="connsiteX111" fmla="*/ 231798 w 1262106"/>
                    <a:gd name="connsiteY111" fmla="*/ 32104 h 1306050"/>
                    <a:gd name="connsiteX112" fmla="*/ 144362 w 1262106"/>
                    <a:gd name="connsiteY112" fmla="*/ 46352 h 1306050"/>
                    <a:gd name="connsiteX113" fmla="*/ 135839 w 1262106"/>
                    <a:gd name="connsiteY113" fmla="*/ 53183 h 1306050"/>
                    <a:gd name="connsiteX114" fmla="*/ 118339 w 1262106"/>
                    <a:gd name="connsiteY114" fmla="*/ 123835 h 1306050"/>
                    <a:gd name="connsiteX115" fmla="*/ 120638 w 1262106"/>
                    <a:gd name="connsiteY115" fmla="*/ 126589 h 1306050"/>
                    <a:gd name="connsiteX116" fmla="*/ 121266 w 1262106"/>
                    <a:gd name="connsiteY116" fmla="*/ 126567 h 1306050"/>
                    <a:gd name="connsiteX117" fmla="*/ 291195 w 1262106"/>
                    <a:gd name="connsiteY117" fmla="*/ 99373 h 1306050"/>
                    <a:gd name="connsiteX118" fmla="*/ 292171 w 1262106"/>
                    <a:gd name="connsiteY118" fmla="*/ 98708 h 1306050"/>
                    <a:gd name="connsiteX119" fmla="*/ 291976 w 1262106"/>
                    <a:gd name="connsiteY119" fmla="*/ 98267 h 1306050"/>
                    <a:gd name="connsiteX120" fmla="*/ 290480 w 1262106"/>
                    <a:gd name="connsiteY120" fmla="*/ 97617 h 1306050"/>
                    <a:gd name="connsiteX121" fmla="*/ 288007 w 1262106"/>
                    <a:gd name="connsiteY121" fmla="*/ 95340 h 1306050"/>
                    <a:gd name="connsiteX122" fmla="*/ 1050144 w 1262106"/>
                    <a:gd name="connsiteY122" fmla="*/ 285438 h 1306050"/>
                    <a:gd name="connsiteX123" fmla="*/ 1145576 w 1262106"/>
                    <a:gd name="connsiteY123" fmla="*/ 185563 h 1306050"/>
                    <a:gd name="connsiteX124" fmla="*/ 1071365 w 1262106"/>
                    <a:gd name="connsiteY124" fmla="*/ 69055 h 1306050"/>
                    <a:gd name="connsiteX125" fmla="*/ 975933 w 1262106"/>
                    <a:gd name="connsiteY125" fmla="*/ 168930 h 1306050"/>
                    <a:gd name="connsiteX126" fmla="*/ 1050144 w 1262106"/>
                    <a:gd name="connsiteY126" fmla="*/ 285438 h 1306050"/>
                    <a:gd name="connsiteX127" fmla="*/ 652001 w 1262106"/>
                    <a:gd name="connsiteY127" fmla="*/ 460375 h 1306050"/>
                    <a:gd name="connsiteX128" fmla="*/ 809309 w 1262106"/>
                    <a:gd name="connsiteY128" fmla="*/ 477355 h 1306050"/>
                    <a:gd name="connsiteX129" fmla="*/ 816466 w 1262106"/>
                    <a:gd name="connsiteY129" fmla="*/ 471571 h 1306050"/>
                    <a:gd name="connsiteX130" fmla="*/ 816466 w 1262106"/>
                    <a:gd name="connsiteY130" fmla="*/ 471564 h 1306050"/>
                    <a:gd name="connsiteX131" fmla="*/ 850881 w 1262106"/>
                    <a:gd name="connsiteY131" fmla="*/ 160982 h 1306050"/>
                    <a:gd name="connsiteX132" fmla="*/ 843985 w 1262106"/>
                    <a:gd name="connsiteY132" fmla="*/ 152330 h 1306050"/>
                    <a:gd name="connsiteX133" fmla="*/ 776130 w 1262106"/>
                    <a:gd name="connsiteY133" fmla="*/ 144783 h 1306050"/>
                    <a:gd name="connsiteX134" fmla="*/ 773333 w 1262106"/>
                    <a:gd name="connsiteY134" fmla="*/ 146995 h 1306050"/>
                    <a:gd name="connsiteX135" fmla="*/ 764095 w 1262106"/>
                    <a:gd name="connsiteY135" fmla="*/ 230658 h 1306050"/>
                    <a:gd name="connsiteX136" fmla="*/ 745553 w 1262106"/>
                    <a:gd name="connsiteY136" fmla="*/ 245686 h 1306050"/>
                    <a:gd name="connsiteX137" fmla="*/ 676658 w 1262106"/>
                    <a:gd name="connsiteY137" fmla="*/ 238140 h 1306050"/>
                    <a:gd name="connsiteX138" fmla="*/ 607828 w 1262106"/>
                    <a:gd name="connsiteY138" fmla="*/ 230333 h 1306050"/>
                    <a:gd name="connsiteX139" fmla="*/ 592995 w 1262106"/>
                    <a:gd name="connsiteY139" fmla="*/ 211662 h 1306050"/>
                    <a:gd name="connsiteX140" fmla="*/ 602363 w 1262106"/>
                    <a:gd name="connsiteY140" fmla="*/ 127998 h 1306050"/>
                    <a:gd name="connsiteX141" fmla="*/ 600151 w 1262106"/>
                    <a:gd name="connsiteY141" fmla="*/ 125201 h 1306050"/>
                    <a:gd name="connsiteX142" fmla="*/ 532296 w 1262106"/>
                    <a:gd name="connsiteY142" fmla="*/ 117719 h 1306050"/>
                    <a:gd name="connsiteX143" fmla="*/ 523644 w 1262106"/>
                    <a:gd name="connsiteY143" fmla="*/ 124615 h 1306050"/>
                    <a:gd name="connsiteX144" fmla="*/ 489034 w 1262106"/>
                    <a:gd name="connsiteY144" fmla="*/ 435198 h 1306050"/>
                    <a:gd name="connsiteX145" fmla="*/ 494759 w 1262106"/>
                    <a:gd name="connsiteY145" fmla="*/ 442354 h 1306050"/>
                    <a:gd name="connsiteX146" fmla="*/ 652001 w 1262106"/>
                    <a:gd name="connsiteY146" fmla="*/ 460375 h 1306050"/>
                    <a:gd name="connsiteX147" fmla="*/ 726752 w 1262106"/>
                    <a:gd name="connsiteY147" fmla="*/ 142961 h 1306050"/>
                    <a:gd name="connsiteX148" fmla="*/ 724384 w 1262106"/>
                    <a:gd name="connsiteY148" fmla="*/ 139908 h 1306050"/>
                    <a:gd name="connsiteX149" fmla="*/ 724345 w 1262106"/>
                    <a:gd name="connsiteY149" fmla="*/ 139904 h 1306050"/>
                    <a:gd name="connsiteX150" fmla="*/ 654213 w 1262106"/>
                    <a:gd name="connsiteY150" fmla="*/ 132162 h 1306050"/>
                    <a:gd name="connsiteX151" fmla="*/ 651162 w 1262106"/>
                    <a:gd name="connsiteY151" fmla="*/ 134531 h 1306050"/>
                    <a:gd name="connsiteX152" fmla="*/ 651156 w 1262106"/>
                    <a:gd name="connsiteY152" fmla="*/ 134569 h 1306050"/>
                    <a:gd name="connsiteX153" fmla="*/ 645951 w 1262106"/>
                    <a:gd name="connsiteY153" fmla="*/ 182191 h 1306050"/>
                    <a:gd name="connsiteX154" fmla="*/ 648320 w 1262106"/>
                    <a:gd name="connsiteY154" fmla="*/ 185244 h 1306050"/>
                    <a:gd name="connsiteX155" fmla="*/ 648358 w 1262106"/>
                    <a:gd name="connsiteY155" fmla="*/ 185249 h 1306050"/>
                    <a:gd name="connsiteX156" fmla="*/ 718490 w 1262106"/>
                    <a:gd name="connsiteY156" fmla="*/ 192925 h 1306050"/>
                    <a:gd name="connsiteX157" fmla="*/ 721541 w 1262106"/>
                    <a:gd name="connsiteY157" fmla="*/ 190557 h 1306050"/>
                    <a:gd name="connsiteX158" fmla="*/ 721547 w 1262106"/>
                    <a:gd name="connsiteY158" fmla="*/ 190518 h 1306050"/>
                    <a:gd name="connsiteX159" fmla="*/ 726752 w 1262106"/>
                    <a:gd name="connsiteY159" fmla="*/ 142961 h 1306050"/>
                    <a:gd name="connsiteX160" fmla="*/ 285015 w 1262106"/>
                    <a:gd name="connsiteY160" fmla="*/ 150833 h 1306050"/>
                    <a:gd name="connsiteX161" fmla="*/ 134993 w 1262106"/>
                    <a:gd name="connsiteY161" fmla="*/ 174384 h 1306050"/>
                    <a:gd name="connsiteX162" fmla="*/ 132391 w 1262106"/>
                    <a:gd name="connsiteY162" fmla="*/ 177897 h 1306050"/>
                    <a:gd name="connsiteX163" fmla="*/ 132781 w 1262106"/>
                    <a:gd name="connsiteY163" fmla="*/ 180304 h 1306050"/>
                    <a:gd name="connsiteX164" fmla="*/ 226138 w 1262106"/>
                    <a:gd name="connsiteY164" fmla="*/ 269107 h 1306050"/>
                    <a:gd name="connsiteX165" fmla="*/ 227179 w 1262106"/>
                    <a:gd name="connsiteY165" fmla="*/ 268977 h 1306050"/>
                    <a:gd name="connsiteX166" fmla="*/ 288918 w 1262106"/>
                    <a:gd name="connsiteY166" fmla="*/ 155843 h 1306050"/>
                    <a:gd name="connsiteX167" fmla="*/ 288593 w 1262106"/>
                    <a:gd name="connsiteY167" fmla="*/ 153436 h 1306050"/>
                    <a:gd name="connsiteX168" fmla="*/ 285026 w 1262106"/>
                    <a:gd name="connsiteY168" fmla="*/ 150831 h 1306050"/>
                    <a:gd name="connsiteX169" fmla="*/ 285015 w 1262106"/>
                    <a:gd name="connsiteY169" fmla="*/ 150833 h 1306050"/>
                    <a:gd name="connsiteX170" fmla="*/ 326066 w 1262106"/>
                    <a:gd name="connsiteY170" fmla="*/ 443590 h 1306050"/>
                    <a:gd name="connsiteX171" fmla="*/ 335759 w 1262106"/>
                    <a:gd name="connsiteY171" fmla="*/ 448534 h 1306050"/>
                    <a:gd name="connsiteX172" fmla="*/ 416495 w 1262106"/>
                    <a:gd name="connsiteY172" fmla="*/ 538508 h 1306050"/>
                    <a:gd name="connsiteX173" fmla="*/ 483243 w 1262106"/>
                    <a:gd name="connsiteY173" fmla="*/ 567719 h 1306050"/>
                    <a:gd name="connsiteX174" fmla="*/ 606852 w 1262106"/>
                    <a:gd name="connsiteY174" fmla="*/ 564141 h 1306050"/>
                    <a:gd name="connsiteX175" fmla="*/ 613878 w 1262106"/>
                    <a:gd name="connsiteY175" fmla="*/ 560302 h 1306050"/>
                    <a:gd name="connsiteX176" fmla="*/ 626499 w 1262106"/>
                    <a:gd name="connsiteY176" fmla="*/ 535255 h 1306050"/>
                    <a:gd name="connsiteX177" fmla="*/ 624222 w 1262106"/>
                    <a:gd name="connsiteY177" fmla="*/ 531482 h 1306050"/>
                    <a:gd name="connsiteX178" fmla="*/ 467239 w 1262106"/>
                    <a:gd name="connsiteY178" fmla="*/ 501230 h 1306050"/>
                    <a:gd name="connsiteX179" fmla="*/ 453317 w 1262106"/>
                    <a:gd name="connsiteY179" fmla="*/ 493163 h 1306050"/>
                    <a:gd name="connsiteX180" fmla="*/ 389626 w 1262106"/>
                    <a:gd name="connsiteY180" fmla="*/ 418348 h 1306050"/>
                    <a:gd name="connsiteX181" fmla="*/ 327627 w 1262106"/>
                    <a:gd name="connsiteY181" fmla="*/ 358821 h 1306050"/>
                    <a:gd name="connsiteX182" fmla="*/ 236027 w 1262106"/>
                    <a:gd name="connsiteY182" fmla="*/ 334034 h 1306050"/>
                    <a:gd name="connsiteX183" fmla="*/ 156007 w 1262106"/>
                    <a:gd name="connsiteY183" fmla="*/ 334880 h 1306050"/>
                    <a:gd name="connsiteX184" fmla="*/ 112679 w 1262106"/>
                    <a:gd name="connsiteY184" fmla="*/ 356544 h 1306050"/>
                    <a:gd name="connsiteX185" fmla="*/ 99993 w 1262106"/>
                    <a:gd name="connsiteY185" fmla="*/ 391089 h 1306050"/>
                    <a:gd name="connsiteX186" fmla="*/ 32333 w 1262106"/>
                    <a:gd name="connsiteY186" fmla="*/ 1250948 h 1306050"/>
                    <a:gd name="connsiteX187" fmla="*/ 37798 w 1262106"/>
                    <a:gd name="connsiteY187" fmla="*/ 1268448 h 1306050"/>
                    <a:gd name="connsiteX188" fmla="*/ 43133 w 1262106"/>
                    <a:gd name="connsiteY188" fmla="*/ 1270725 h 1306050"/>
                    <a:gd name="connsiteX189" fmla="*/ 134993 w 1262106"/>
                    <a:gd name="connsiteY189" fmla="*/ 1270660 h 1306050"/>
                    <a:gd name="connsiteX190" fmla="*/ 142540 w 1262106"/>
                    <a:gd name="connsiteY190" fmla="*/ 1266171 h 1306050"/>
                    <a:gd name="connsiteX191" fmla="*/ 141824 w 1262106"/>
                    <a:gd name="connsiteY191" fmla="*/ 1262202 h 1306050"/>
                    <a:gd name="connsiteX192" fmla="*/ 93617 w 1262106"/>
                    <a:gd name="connsiteY192" fmla="*/ 1218289 h 1306050"/>
                    <a:gd name="connsiteX193" fmla="*/ 163228 w 1262106"/>
                    <a:gd name="connsiteY193" fmla="*/ 781626 h 1306050"/>
                    <a:gd name="connsiteX194" fmla="*/ 190032 w 1262106"/>
                    <a:gd name="connsiteY194" fmla="*/ 773624 h 1306050"/>
                    <a:gd name="connsiteX195" fmla="*/ 196667 w 1262106"/>
                    <a:gd name="connsiteY195" fmla="*/ 785855 h 1306050"/>
                    <a:gd name="connsiteX196" fmla="*/ 308500 w 1262106"/>
                    <a:gd name="connsiteY196" fmla="*/ 1226746 h 1306050"/>
                    <a:gd name="connsiteX197" fmla="*/ 324179 w 1262106"/>
                    <a:gd name="connsiteY197" fmla="*/ 1270725 h 1306050"/>
                    <a:gd name="connsiteX198" fmla="*/ 328798 w 1262106"/>
                    <a:gd name="connsiteY198" fmla="*/ 1273652 h 1306050"/>
                    <a:gd name="connsiteX199" fmla="*/ 423326 w 1262106"/>
                    <a:gd name="connsiteY199" fmla="*/ 1273392 h 1306050"/>
                    <a:gd name="connsiteX200" fmla="*/ 426774 w 1262106"/>
                    <a:gd name="connsiteY200" fmla="*/ 1272156 h 1306050"/>
                    <a:gd name="connsiteX201" fmla="*/ 428400 w 1262106"/>
                    <a:gd name="connsiteY201" fmla="*/ 1270660 h 1306050"/>
                    <a:gd name="connsiteX202" fmla="*/ 427500 w 1262106"/>
                    <a:gd name="connsiteY202" fmla="*/ 1265774 h 1306050"/>
                    <a:gd name="connsiteX203" fmla="*/ 426774 w 1262106"/>
                    <a:gd name="connsiteY203" fmla="*/ 1265390 h 1306050"/>
                    <a:gd name="connsiteX204" fmla="*/ 381494 w 1262106"/>
                    <a:gd name="connsiteY204" fmla="*/ 1247630 h 1306050"/>
                    <a:gd name="connsiteX205" fmla="*/ 370044 w 1262106"/>
                    <a:gd name="connsiteY205" fmla="*/ 1233707 h 1306050"/>
                    <a:gd name="connsiteX206" fmla="*/ 282412 w 1262106"/>
                    <a:gd name="connsiteY206" fmla="*/ 718066 h 1306050"/>
                    <a:gd name="connsiteX207" fmla="*/ 281307 w 1262106"/>
                    <a:gd name="connsiteY207" fmla="*/ 667321 h 1306050"/>
                    <a:gd name="connsiteX208" fmla="*/ 306614 w 1262106"/>
                    <a:gd name="connsiteY208" fmla="*/ 464538 h 1306050"/>
                    <a:gd name="connsiteX209" fmla="*/ 326066 w 1262106"/>
                    <a:gd name="connsiteY209" fmla="*/ 443590 h 1306050"/>
                    <a:gd name="connsiteX210" fmla="*/ 1092502 w 1262106"/>
                    <a:gd name="connsiteY210" fmla="*/ 780455 h 1306050"/>
                    <a:gd name="connsiteX211" fmla="*/ 1098293 w 1262106"/>
                    <a:gd name="connsiteY211" fmla="*/ 792100 h 1306050"/>
                    <a:gd name="connsiteX212" fmla="*/ 1166537 w 1262106"/>
                    <a:gd name="connsiteY212" fmla="*/ 1195779 h 1306050"/>
                    <a:gd name="connsiteX213" fmla="*/ 1153916 w 1262106"/>
                    <a:gd name="connsiteY213" fmla="*/ 1248020 h 1306050"/>
                    <a:gd name="connsiteX214" fmla="*/ 1131472 w 1262106"/>
                    <a:gd name="connsiteY214" fmla="*/ 1258039 h 1306050"/>
                    <a:gd name="connsiteX215" fmla="*/ 1134009 w 1262106"/>
                    <a:gd name="connsiteY215" fmla="*/ 1270790 h 1306050"/>
                    <a:gd name="connsiteX216" fmla="*/ 1221250 w 1262106"/>
                    <a:gd name="connsiteY216" fmla="*/ 1270790 h 1306050"/>
                    <a:gd name="connsiteX217" fmla="*/ 1225869 w 1262106"/>
                    <a:gd name="connsiteY217" fmla="*/ 1267862 h 1306050"/>
                    <a:gd name="connsiteX218" fmla="*/ 1229317 w 1262106"/>
                    <a:gd name="connsiteY218" fmla="*/ 1241384 h 1306050"/>
                    <a:gd name="connsiteX219" fmla="*/ 1160422 w 1262106"/>
                    <a:gd name="connsiteY219" fmla="*/ 402149 h 1306050"/>
                    <a:gd name="connsiteX220" fmla="*/ 1106229 w 1262106"/>
                    <a:gd name="connsiteY220" fmla="*/ 341190 h 1306050"/>
                    <a:gd name="connsiteX221" fmla="*/ 1006042 w 1262106"/>
                    <a:gd name="connsiteY221" fmla="*/ 341060 h 1306050"/>
                    <a:gd name="connsiteX222" fmla="*/ 909952 w 1262106"/>
                    <a:gd name="connsiteY222" fmla="*/ 374304 h 1306050"/>
                    <a:gd name="connsiteX223" fmla="*/ 894794 w 1262106"/>
                    <a:gd name="connsiteY223" fmla="*/ 406573 h 1306050"/>
                    <a:gd name="connsiteX224" fmla="*/ 872219 w 1262106"/>
                    <a:gd name="connsiteY224" fmla="*/ 525952 h 1306050"/>
                    <a:gd name="connsiteX225" fmla="*/ 853158 w 1262106"/>
                    <a:gd name="connsiteY225" fmla="*/ 542216 h 1306050"/>
                    <a:gd name="connsiteX226" fmla="*/ 727468 w 1262106"/>
                    <a:gd name="connsiteY226" fmla="*/ 534475 h 1306050"/>
                    <a:gd name="connsiteX227" fmla="*/ 692076 w 1262106"/>
                    <a:gd name="connsiteY227" fmla="*/ 551975 h 1306050"/>
                    <a:gd name="connsiteX228" fmla="*/ 691621 w 1262106"/>
                    <a:gd name="connsiteY228" fmla="*/ 552821 h 1306050"/>
                    <a:gd name="connsiteX229" fmla="*/ 702941 w 1262106"/>
                    <a:gd name="connsiteY229" fmla="*/ 578063 h 1306050"/>
                    <a:gd name="connsiteX230" fmla="*/ 839300 w 1262106"/>
                    <a:gd name="connsiteY230" fmla="*/ 601418 h 1306050"/>
                    <a:gd name="connsiteX231" fmla="*/ 910213 w 1262106"/>
                    <a:gd name="connsiteY231" fmla="*/ 547616 h 1306050"/>
                    <a:gd name="connsiteX232" fmla="*/ 922899 w 1262106"/>
                    <a:gd name="connsiteY232" fmla="*/ 481974 h 1306050"/>
                    <a:gd name="connsiteX233" fmla="*/ 951654 w 1262106"/>
                    <a:gd name="connsiteY233" fmla="*/ 468897 h 1306050"/>
                    <a:gd name="connsiteX234" fmla="*/ 956078 w 1262106"/>
                    <a:gd name="connsiteY234" fmla="*/ 477420 h 1306050"/>
                    <a:gd name="connsiteX235" fmla="*/ 980019 w 1262106"/>
                    <a:gd name="connsiteY235" fmla="*/ 674477 h 1306050"/>
                    <a:gd name="connsiteX236" fmla="*/ 978783 w 1262106"/>
                    <a:gd name="connsiteY236" fmla="*/ 724636 h 1306050"/>
                    <a:gd name="connsiteX237" fmla="*/ 898763 w 1262106"/>
                    <a:gd name="connsiteY237" fmla="*/ 1206123 h 1306050"/>
                    <a:gd name="connsiteX238" fmla="*/ 892647 w 1262106"/>
                    <a:gd name="connsiteY238" fmla="*/ 1236895 h 1306050"/>
                    <a:gd name="connsiteX239" fmla="*/ 883995 w 1262106"/>
                    <a:gd name="connsiteY239" fmla="*/ 1246849 h 1306050"/>
                    <a:gd name="connsiteX240" fmla="*/ 836958 w 1262106"/>
                    <a:gd name="connsiteY240" fmla="*/ 1264675 h 1306050"/>
                    <a:gd name="connsiteX241" fmla="*/ 834747 w 1262106"/>
                    <a:gd name="connsiteY241" fmla="*/ 1269814 h 1306050"/>
                    <a:gd name="connsiteX242" fmla="*/ 839496 w 1262106"/>
                    <a:gd name="connsiteY242" fmla="*/ 1273522 h 1306050"/>
                    <a:gd name="connsiteX243" fmla="*/ 934999 w 1262106"/>
                    <a:gd name="connsiteY243" fmla="*/ 1273522 h 1306050"/>
                    <a:gd name="connsiteX244" fmla="*/ 941635 w 1262106"/>
                    <a:gd name="connsiteY244" fmla="*/ 1268838 h 1306050"/>
                    <a:gd name="connsiteX245" fmla="*/ 950093 w 1262106"/>
                    <a:gd name="connsiteY245" fmla="*/ 1242100 h 1306050"/>
                    <a:gd name="connsiteX246" fmla="*/ 1063617 w 1262106"/>
                    <a:gd name="connsiteY246" fmla="*/ 794638 h 1306050"/>
                    <a:gd name="connsiteX247" fmla="*/ 1068106 w 1262106"/>
                    <a:gd name="connsiteY247" fmla="*/ 783578 h 1306050"/>
                    <a:gd name="connsiteX248" fmla="*/ 1092502 w 1262106"/>
                    <a:gd name="connsiteY248" fmla="*/ 780455 h 1306050"/>
                    <a:gd name="connsiteX249" fmla="*/ 852377 w 1262106"/>
                    <a:gd name="connsiteY249" fmla="*/ 448599 h 1306050"/>
                    <a:gd name="connsiteX250" fmla="*/ 851206 w 1262106"/>
                    <a:gd name="connsiteY250" fmla="*/ 452047 h 1306050"/>
                    <a:gd name="connsiteX251" fmla="*/ 852377 w 1262106"/>
                    <a:gd name="connsiteY251" fmla="*/ 452177 h 1306050"/>
                    <a:gd name="connsiteX252" fmla="*/ 853223 w 1262106"/>
                    <a:gd name="connsiteY252" fmla="*/ 447168 h 1306050"/>
                    <a:gd name="connsiteX253" fmla="*/ 852572 w 1262106"/>
                    <a:gd name="connsiteY253" fmla="*/ 446973 h 1306050"/>
                    <a:gd name="connsiteX254" fmla="*/ 852377 w 1262106"/>
                    <a:gd name="connsiteY254" fmla="*/ 448599 h 1306050"/>
                    <a:gd name="connsiteX255" fmla="*/ 836763 w 1262106"/>
                    <a:gd name="connsiteY255" fmla="*/ 501881 h 1306050"/>
                    <a:gd name="connsiteX256" fmla="*/ 831103 w 1262106"/>
                    <a:gd name="connsiteY256" fmla="*/ 506760 h 1306050"/>
                    <a:gd name="connsiteX257" fmla="*/ 831949 w 1262106"/>
                    <a:gd name="connsiteY257" fmla="*/ 509102 h 1306050"/>
                    <a:gd name="connsiteX258" fmla="*/ 841578 w 1262106"/>
                    <a:gd name="connsiteY258" fmla="*/ 506825 h 1306050"/>
                    <a:gd name="connsiteX259" fmla="*/ 844050 w 1262106"/>
                    <a:gd name="connsiteY259" fmla="*/ 497197 h 1306050"/>
                    <a:gd name="connsiteX260" fmla="*/ 841773 w 1262106"/>
                    <a:gd name="connsiteY260" fmla="*/ 496351 h 1306050"/>
                    <a:gd name="connsiteX261" fmla="*/ 836763 w 1262106"/>
                    <a:gd name="connsiteY261" fmla="*/ 501881 h 130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1262106" h="1306050">
                      <a:moveTo>
                        <a:pt x="1262106" y="1231235"/>
                      </a:moveTo>
                      <a:lnTo>
                        <a:pt x="1262106" y="1260966"/>
                      </a:lnTo>
                      <a:cubicBezTo>
                        <a:pt x="1259894" y="1278577"/>
                        <a:pt x="1253018" y="1290782"/>
                        <a:pt x="1241483" y="1297593"/>
                      </a:cubicBezTo>
                      <a:cubicBezTo>
                        <a:pt x="1234847" y="1301451"/>
                        <a:pt x="1222421" y="1303403"/>
                        <a:pt x="1204205" y="1303449"/>
                      </a:cubicBezTo>
                      <a:cubicBezTo>
                        <a:pt x="1164000" y="1303624"/>
                        <a:pt x="1139558" y="1303663"/>
                        <a:pt x="1130886" y="1303579"/>
                      </a:cubicBezTo>
                      <a:cubicBezTo>
                        <a:pt x="1119566" y="1303449"/>
                        <a:pt x="1111239" y="1301412"/>
                        <a:pt x="1105904" y="1297463"/>
                      </a:cubicBezTo>
                      <a:cubicBezTo>
                        <a:pt x="1091136" y="1286664"/>
                        <a:pt x="1079621" y="1266952"/>
                        <a:pt x="1089185" y="1248605"/>
                      </a:cubicBezTo>
                      <a:cubicBezTo>
                        <a:pt x="1093999" y="1239322"/>
                        <a:pt x="1101916" y="1232992"/>
                        <a:pt x="1112930" y="1229609"/>
                      </a:cubicBezTo>
                      <a:cubicBezTo>
                        <a:pt x="1123079" y="1226532"/>
                        <a:pt x="1130125" y="1223884"/>
                        <a:pt x="1134074" y="1221672"/>
                      </a:cubicBezTo>
                      <a:cubicBezTo>
                        <a:pt x="1135889" y="1220650"/>
                        <a:pt x="1136897" y="1218634"/>
                        <a:pt x="1136611" y="1216597"/>
                      </a:cubicBezTo>
                      <a:cubicBezTo>
                        <a:pt x="1122689" y="1106176"/>
                        <a:pt x="1103952" y="990023"/>
                        <a:pt x="1080402" y="868152"/>
                      </a:cubicBezTo>
                      <a:cubicBezTo>
                        <a:pt x="1079797" y="865159"/>
                        <a:pt x="1079120" y="865140"/>
                        <a:pt x="1078385" y="868087"/>
                      </a:cubicBezTo>
                      <a:cubicBezTo>
                        <a:pt x="1040132" y="1021407"/>
                        <a:pt x="1006952" y="1152601"/>
                        <a:pt x="978848" y="1261682"/>
                      </a:cubicBezTo>
                      <a:cubicBezTo>
                        <a:pt x="972908" y="1284842"/>
                        <a:pt x="960176" y="1299630"/>
                        <a:pt x="940659" y="1306051"/>
                      </a:cubicBezTo>
                      <a:lnTo>
                        <a:pt x="829412" y="1306051"/>
                      </a:lnTo>
                      <a:cubicBezTo>
                        <a:pt x="810070" y="1297119"/>
                        <a:pt x="801567" y="1281349"/>
                        <a:pt x="803910" y="1258754"/>
                      </a:cubicBezTo>
                      <a:cubicBezTo>
                        <a:pt x="806382" y="1234488"/>
                        <a:pt x="839366" y="1228893"/>
                        <a:pt x="859078" y="1221802"/>
                      </a:cubicBezTo>
                      <a:cubicBezTo>
                        <a:pt x="861817" y="1220794"/>
                        <a:pt x="863801" y="1218413"/>
                        <a:pt x="864282" y="1215557"/>
                      </a:cubicBezTo>
                      <a:cubicBezTo>
                        <a:pt x="893994" y="1042290"/>
                        <a:pt x="920706" y="881879"/>
                        <a:pt x="944433" y="734330"/>
                      </a:cubicBezTo>
                      <a:cubicBezTo>
                        <a:pt x="948382" y="709608"/>
                        <a:pt x="949488" y="689941"/>
                        <a:pt x="947751" y="675323"/>
                      </a:cubicBezTo>
                      <a:cubicBezTo>
                        <a:pt x="943411" y="639412"/>
                        <a:pt x="939684" y="608835"/>
                        <a:pt x="936561" y="583593"/>
                      </a:cubicBezTo>
                      <a:cubicBezTo>
                        <a:pt x="935695" y="576393"/>
                        <a:pt x="934004" y="576198"/>
                        <a:pt x="931486" y="583007"/>
                      </a:cubicBezTo>
                      <a:cubicBezTo>
                        <a:pt x="917109" y="622041"/>
                        <a:pt x="872349" y="637980"/>
                        <a:pt x="834226" y="633426"/>
                      </a:cubicBezTo>
                      <a:cubicBezTo>
                        <a:pt x="798659" y="629219"/>
                        <a:pt x="760497" y="623299"/>
                        <a:pt x="719726" y="615666"/>
                      </a:cubicBezTo>
                      <a:cubicBezTo>
                        <a:pt x="687588" y="609615"/>
                        <a:pt x="640486" y="594652"/>
                        <a:pt x="656360" y="552495"/>
                      </a:cubicBezTo>
                      <a:cubicBezTo>
                        <a:pt x="666704" y="525171"/>
                        <a:pt x="683099" y="503898"/>
                        <a:pt x="715237" y="502792"/>
                      </a:cubicBezTo>
                      <a:cubicBezTo>
                        <a:pt x="715497" y="502792"/>
                        <a:pt x="715627" y="502662"/>
                        <a:pt x="715627" y="502401"/>
                      </a:cubicBezTo>
                      <a:cubicBezTo>
                        <a:pt x="715627" y="502228"/>
                        <a:pt x="715627" y="502033"/>
                        <a:pt x="715627" y="501816"/>
                      </a:cubicBezTo>
                      <a:cubicBezTo>
                        <a:pt x="715673" y="501122"/>
                        <a:pt x="715386" y="500754"/>
                        <a:pt x="714781" y="500710"/>
                      </a:cubicBezTo>
                      <a:lnTo>
                        <a:pt x="526246" y="479306"/>
                      </a:lnTo>
                      <a:cubicBezTo>
                        <a:pt x="526160" y="479306"/>
                        <a:pt x="526116" y="479285"/>
                        <a:pt x="526116" y="479241"/>
                      </a:cubicBezTo>
                      <a:cubicBezTo>
                        <a:pt x="530366" y="459768"/>
                        <a:pt x="530345" y="459854"/>
                        <a:pt x="526051" y="479501"/>
                      </a:cubicBezTo>
                      <a:cubicBezTo>
                        <a:pt x="526007" y="479588"/>
                        <a:pt x="526030" y="479632"/>
                        <a:pt x="526116" y="479632"/>
                      </a:cubicBezTo>
                      <a:cubicBezTo>
                        <a:pt x="559382" y="486311"/>
                        <a:pt x="594339" y="493033"/>
                        <a:pt x="630988" y="499799"/>
                      </a:cubicBezTo>
                      <a:cubicBezTo>
                        <a:pt x="654883" y="504223"/>
                        <a:pt x="663796" y="518384"/>
                        <a:pt x="657726" y="542281"/>
                      </a:cubicBezTo>
                      <a:cubicBezTo>
                        <a:pt x="650310" y="571427"/>
                        <a:pt x="636453" y="594848"/>
                        <a:pt x="603404" y="597255"/>
                      </a:cubicBezTo>
                      <a:cubicBezTo>
                        <a:pt x="556346" y="600724"/>
                        <a:pt x="515793" y="601700"/>
                        <a:pt x="481747" y="600182"/>
                      </a:cubicBezTo>
                      <a:cubicBezTo>
                        <a:pt x="451257" y="598795"/>
                        <a:pt x="425647" y="589101"/>
                        <a:pt x="404915" y="571102"/>
                      </a:cubicBezTo>
                      <a:cubicBezTo>
                        <a:pt x="380627" y="549980"/>
                        <a:pt x="357814" y="525952"/>
                        <a:pt x="336475" y="499018"/>
                      </a:cubicBezTo>
                      <a:cubicBezTo>
                        <a:pt x="336074" y="498511"/>
                        <a:pt x="335338" y="498424"/>
                        <a:pt x="334830" y="498825"/>
                      </a:cubicBezTo>
                      <a:cubicBezTo>
                        <a:pt x="334587" y="499017"/>
                        <a:pt x="334430" y="499297"/>
                        <a:pt x="334393" y="499604"/>
                      </a:cubicBezTo>
                      <a:cubicBezTo>
                        <a:pt x="325762" y="564357"/>
                        <a:pt x="318519" y="624470"/>
                        <a:pt x="312664" y="679942"/>
                      </a:cubicBezTo>
                      <a:cubicBezTo>
                        <a:pt x="311840" y="687794"/>
                        <a:pt x="311905" y="694775"/>
                        <a:pt x="312859" y="700890"/>
                      </a:cubicBezTo>
                      <a:cubicBezTo>
                        <a:pt x="340140" y="872947"/>
                        <a:pt x="368852" y="1043500"/>
                        <a:pt x="398995" y="1212564"/>
                      </a:cubicBezTo>
                      <a:cubicBezTo>
                        <a:pt x="399992" y="1218113"/>
                        <a:pt x="402942" y="1221821"/>
                        <a:pt x="407842" y="1223689"/>
                      </a:cubicBezTo>
                      <a:cubicBezTo>
                        <a:pt x="415606" y="1226597"/>
                        <a:pt x="426340" y="1230585"/>
                        <a:pt x="440046" y="1235659"/>
                      </a:cubicBezTo>
                      <a:cubicBezTo>
                        <a:pt x="450759" y="1239647"/>
                        <a:pt x="456830" y="1244702"/>
                        <a:pt x="458262" y="1250817"/>
                      </a:cubicBezTo>
                      <a:cubicBezTo>
                        <a:pt x="464247" y="1276404"/>
                        <a:pt x="456461" y="1294815"/>
                        <a:pt x="434906" y="1306051"/>
                      </a:cubicBezTo>
                      <a:lnTo>
                        <a:pt x="325480" y="1306051"/>
                      </a:lnTo>
                      <a:cubicBezTo>
                        <a:pt x="300108" y="1301041"/>
                        <a:pt x="289439" y="1279638"/>
                        <a:pt x="283063" y="1255697"/>
                      </a:cubicBezTo>
                      <a:cubicBezTo>
                        <a:pt x="249103" y="1127359"/>
                        <a:pt x="215968" y="997440"/>
                        <a:pt x="183656" y="865940"/>
                      </a:cubicBezTo>
                      <a:cubicBezTo>
                        <a:pt x="181964" y="859174"/>
                        <a:pt x="180490" y="859220"/>
                        <a:pt x="179232" y="866070"/>
                      </a:cubicBezTo>
                      <a:cubicBezTo>
                        <a:pt x="156636" y="989633"/>
                        <a:pt x="139027" y="1105675"/>
                        <a:pt x="126406" y="1214190"/>
                      </a:cubicBezTo>
                      <a:cubicBezTo>
                        <a:pt x="125846" y="1218907"/>
                        <a:pt x="128903" y="1223279"/>
                        <a:pt x="133497" y="1224339"/>
                      </a:cubicBezTo>
                      <a:cubicBezTo>
                        <a:pt x="143256" y="1226636"/>
                        <a:pt x="152342" y="1230214"/>
                        <a:pt x="160756" y="1235074"/>
                      </a:cubicBezTo>
                      <a:cubicBezTo>
                        <a:pt x="187104" y="1250362"/>
                        <a:pt x="176239" y="1280939"/>
                        <a:pt x="157633" y="1296422"/>
                      </a:cubicBezTo>
                      <a:cubicBezTo>
                        <a:pt x="151214" y="1301711"/>
                        <a:pt x="140935" y="1304099"/>
                        <a:pt x="126796" y="1303579"/>
                      </a:cubicBezTo>
                      <a:cubicBezTo>
                        <a:pt x="125321" y="1303533"/>
                        <a:pt x="95981" y="1303494"/>
                        <a:pt x="38774" y="1303449"/>
                      </a:cubicBezTo>
                      <a:cubicBezTo>
                        <a:pt x="16958" y="1303449"/>
                        <a:pt x="4034" y="1289982"/>
                        <a:pt x="0" y="1263048"/>
                      </a:cubicBezTo>
                      <a:lnTo>
                        <a:pt x="0" y="1231495"/>
                      </a:lnTo>
                      <a:cubicBezTo>
                        <a:pt x="18650" y="950794"/>
                        <a:pt x="40986" y="670463"/>
                        <a:pt x="67009" y="390503"/>
                      </a:cubicBezTo>
                      <a:cubicBezTo>
                        <a:pt x="68006" y="379748"/>
                        <a:pt x="71064" y="368124"/>
                        <a:pt x="76182" y="355633"/>
                      </a:cubicBezTo>
                      <a:cubicBezTo>
                        <a:pt x="99017" y="299684"/>
                        <a:pt x="147484" y="299293"/>
                        <a:pt x="199270" y="302221"/>
                      </a:cubicBezTo>
                      <a:cubicBezTo>
                        <a:pt x="203954" y="302525"/>
                        <a:pt x="203997" y="302112"/>
                        <a:pt x="199400" y="300985"/>
                      </a:cubicBezTo>
                      <a:cubicBezTo>
                        <a:pt x="134083" y="285436"/>
                        <a:pt x="99082" y="223242"/>
                        <a:pt x="98301" y="159486"/>
                      </a:cubicBezTo>
                      <a:cubicBezTo>
                        <a:pt x="98258" y="157448"/>
                        <a:pt x="97477" y="155734"/>
                        <a:pt x="95959" y="154346"/>
                      </a:cubicBezTo>
                      <a:cubicBezTo>
                        <a:pt x="89193" y="148187"/>
                        <a:pt x="85854" y="142420"/>
                        <a:pt x="85940" y="137041"/>
                      </a:cubicBezTo>
                      <a:cubicBezTo>
                        <a:pt x="86634" y="100956"/>
                        <a:pt x="93661" y="68146"/>
                        <a:pt x="107019" y="38610"/>
                      </a:cubicBezTo>
                      <a:cubicBezTo>
                        <a:pt x="112830" y="25815"/>
                        <a:pt x="123305" y="17922"/>
                        <a:pt x="138441" y="14929"/>
                      </a:cubicBezTo>
                      <a:cubicBezTo>
                        <a:pt x="171837" y="8380"/>
                        <a:pt x="201048" y="3588"/>
                        <a:pt x="226073" y="552"/>
                      </a:cubicBezTo>
                      <a:cubicBezTo>
                        <a:pt x="242207" y="-1400"/>
                        <a:pt x="256780" y="1593"/>
                        <a:pt x="269791" y="13303"/>
                      </a:cubicBezTo>
                      <a:cubicBezTo>
                        <a:pt x="286099" y="28006"/>
                        <a:pt x="298590" y="44313"/>
                        <a:pt x="307264" y="62226"/>
                      </a:cubicBezTo>
                      <a:cubicBezTo>
                        <a:pt x="309433" y="66650"/>
                        <a:pt x="313011" y="68731"/>
                        <a:pt x="317999" y="68471"/>
                      </a:cubicBezTo>
                      <a:cubicBezTo>
                        <a:pt x="339467" y="67235"/>
                        <a:pt x="365946" y="61185"/>
                        <a:pt x="373492" y="85451"/>
                      </a:cubicBezTo>
                      <a:cubicBezTo>
                        <a:pt x="386309" y="126502"/>
                        <a:pt x="342850" y="122729"/>
                        <a:pt x="318779" y="127608"/>
                      </a:cubicBezTo>
                      <a:cubicBezTo>
                        <a:pt x="316437" y="128085"/>
                        <a:pt x="315613" y="129473"/>
                        <a:pt x="316307" y="131772"/>
                      </a:cubicBezTo>
                      <a:cubicBezTo>
                        <a:pt x="326543" y="165905"/>
                        <a:pt x="325220" y="199540"/>
                        <a:pt x="312339" y="232675"/>
                      </a:cubicBezTo>
                      <a:cubicBezTo>
                        <a:pt x="298981" y="266982"/>
                        <a:pt x="274801" y="289491"/>
                        <a:pt x="239800" y="300204"/>
                      </a:cubicBezTo>
                      <a:cubicBezTo>
                        <a:pt x="237111" y="300985"/>
                        <a:pt x="237154" y="301549"/>
                        <a:pt x="239930" y="301896"/>
                      </a:cubicBezTo>
                      <a:cubicBezTo>
                        <a:pt x="244484" y="302481"/>
                        <a:pt x="250079" y="301570"/>
                        <a:pt x="253983" y="301961"/>
                      </a:cubicBezTo>
                      <a:cubicBezTo>
                        <a:pt x="293711" y="305864"/>
                        <a:pt x="328972" y="319071"/>
                        <a:pt x="359765" y="341581"/>
                      </a:cubicBezTo>
                      <a:cubicBezTo>
                        <a:pt x="372647" y="350992"/>
                        <a:pt x="389258" y="367777"/>
                        <a:pt x="409599" y="391935"/>
                      </a:cubicBezTo>
                      <a:cubicBezTo>
                        <a:pt x="436359" y="423596"/>
                        <a:pt x="451799" y="441920"/>
                        <a:pt x="455920" y="446908"/>
                      </a:cubicBezTo>
                      <a:cubicBezTo>
                        <a:pt x="456472" y="447510"/>
                        <a:pt x="457415" y="447578"/>
                        <a:pt x="458025" y="447061"/>
                      </a:cubicBezTo>
                      <a:cubicBezTo>
                        <a:pt x="458448" y="446703"/>
                        <a:pt x="458615" y="446138"/>
                        <a:pt x="458457" y="445607"/>
                      </a:cubicBezTo>
                      <a:cubicBezTo>
                        <a:pt x="457416" y="442094"/>
                        <a:pt x="456570" y="435978"/>
                        <a:pt x="456895" y="432595"/>
                      </a:cubicBezTo>
                      <a:cubicBezTo>
                        <a:pt x="467781" y="331887"/>
                        <a:pt x="478841" y="231222"/>
                        <a:pt x="490074" y="130601"/>
                      </a:cubicBezTo>
                      <a:cubicBezTo>
                        <a:pt x="492547" y="108546"/>
                        <a:pt x="496320" y="92217"/>
                        <a:pt x="517333" y="85972"/>
                      </a:cubicBezTo>
                      <a:cubicBezTo>
                        <a:pt x="522494" y="84454"/>
                        <a:pt x="530106" y="84259"/>
                        <a:pt x="540168" y="85386"/>
                      </a:cubicBezTo>
                      <a:cubicBezTo>
                        <a:pt x="620102" y="94407"/>
                        <a:pt x="674140" y="100956"/>
                        <a:pt x="702290" y="105033"/>
                      </a:cubicBezTo>
                      <a:cubicBezTo>
                        <a:pt x="726706" y="108590"/>
                        <a:pt x="752144" y="111257"/>
                        <a:pt x="778602" y="113035"/>
                      </a:cubicBezTo>
                      <a:cubicBezTo>
                        <a:pt x="807572" y="114943"/>
                        <a:pt x="833010" y="118131"/>
                        <a:pt x="854914" y="122599"/>
                      </a:cubicBezTo>
                      <a:cubicBezTo>
                        <a:pt x="869012" y="125418"/>
                        <a:pt x="877990" y="133029"/>
                        <a:pt x="881848" y="145434"/>
                      </a:cubicBezTo>
                      <a:cubicBezTo>
                        <a:pt x="883455" y="150638"/>
                        <a:pt x="883390" y="161264"/>
                        <a:pt x="881653" y="177312"/>
                      </a:cubicBezTo>
                      <a:cubicBezTo>
                        <a:pt x="872070" y="265139"/>
                        <a:pt x="862396" y="352944"/>
                        <a:pt x="852637" y="440727"/>
                      </a:cubicBezTo>
                      <a:cubicBezTo>
                        <a:pt x="852553" y="441378"/>
                        <a:pt x="852897" y="441812"/>
                        <a:pt x="853678" y="442029"/>
                      </a:cubicBezTo>
                      <a:cubicBezTo>
                        <a:pt x="854504" y="442289"/>
                        <a:pt x="854979" y="441985"/>
                        <a:pt x="855109" y="441118"/>
                      </a:cubicBezTo>
                      <a:cubicBezTo>
                        <a:pt x="859227" y="413577"/>
                        <a:pt x="864022" y="392694"/>
                        <a:pt x="869487" y="378468"/>
                      </a:cubicBezTo>
                      <a:cubicBezTo>
                        <a:pt x="888809" y="327984"/>
                        <a:pt x="957249" y="310418"/>
                        <a:pt x="1008839" y="308727"/>
                      </a:cubicBezTo>
                      <a:cubicBezTo>
                        <a:pt x="1011136" y="308640"/>
                        <a:pt x="1011311" y="308011"/>
                        <a:pt x="1009360" y="306840"/>
                      </a:cubicBezTo>
                      <a:cubicBezTo>
                        <a:pt x="983207" y="290923"/>
                        <a:pt x="964926" y="269584"/>
                        <a:pt x="954516" y="242824"/>
                      </a:cubicBezTo>
                      <a:cubicBezTo>
                        <a:pt x="933308" y="188371"/>
                        <a:pt x="941375" y="120712"/>
                        <a:pt x="981125" y="76408"/>
                      </a:cubicBezTo>
                      <a:cubicBezTo>
                        <a:pt x="1034927" y="16295"/>
                        <a:pt x="1119176" y="24623"/>
                        <a:pt x="1158795" y="95275"/>
                      </a:cubicBezTo>
                      <a:cubicBezTo>
                        <a:pt x="1180655" y="134265"/>
                        <a:pt x="1184734" y="176791"/>
                        <a:pt x="1171026" y="222851"/>
                      </a:cubicBezTo>
                      <a:cubicBezTo>
                        <a:pt x="1160441" y="258589"/>
                        <a:pt x="1138582" y="286152"/>
                        <a:pt x="1105449" y="305539"/>
                      </a:cubicBezTo>
                      <a:cubicBezTo>
                        <a:pt x="1103367" y="306754"/>
                        <a:pt x="1103517" y="307491"/>
                        <a:pt x="1105904" y="307751"/>
                      </a:cubicBezTo>
                      <a:cubicBezTo>
                        <a:pt x="1158080" y="313476"/>
                        <a:pt x="1186724" y="342296"/>
                        <a:pt x="1191844" y="394212"/>
                      </a:cubicBezTo>
                      <a:cubicBezTo>
                        <a:pt x="1197355" y="450161"/>
                        <a:pt x="1204836" y="528663"/>
                        <a:pt x="1214289" y="629718"/>
                      </a:cubicBezTo>
                      <a:cubicBezTo>
                        <a:pt x="1232961" y="829898"/>
                        <a:pt x="1246492" y="1030729"/>
                        <a:pt x="1262106" y="1231235"/>
                      </a:cubicBezTo>
                      <a:close/>
                      <a:moveTo>
                        <a:pt x="288007" y="95340"/>
                      </a:moveTo>
                      <a:cubicBezTo>
                        <a:pt x="270117" y="63852"/>
                        <a:pt x="263936" y="44855"/>
                        <a:pt x="238369" y="33015"/>
                      </a:cubicBezTo>
                      <a:cubicBezTo>
                        <a:pt x="236287" y="32061"/>
                        <a:pt x="234097" y="31757"/>
                        <a:pt x="231798" y="32104"/>
                      </a:cubicBezTo>
                      <a:lnTo>
                        <a:pt x="144362" y="46352"/>
                      </a:lnTo>
                      <a:cubicBezTo>
                        <a:pt x="140527" y="46994"/>
                        <a:pt x="137300" y="49580"/>
                        <a:pt x="135839" y="53183"/>
                      </a:cubicBezTo>
                      <a:cubicBezTo>
                        <a:pt x="126645" y="76299"/>
                        <a:pt x="120811" y="99850"/>
                        <a:pt x="118339" y="123835"/>
                      </a:cubicBezTo>
                      <a:cubicBezTo>
                        <a:pt x="118213" y="125230"/>
                        <a:pt x="119243" y="126464"/>
                        <a:pt x="120638" y="126589"/>
                      </a:cubicBezTo>
                      <a:cubicBezTo>
                        <a:pt x="120848" y="126607"/>
                        <a:pt x="121059" y="126600"/>
                        <a:pt x="121266" y="126567"/>
                      </a:cubicBezTo>
                      <a:cubicBezTo>
                        <a:pt x="182463" y="116418"/>
                        <a:pt x="239106" y="107354"/>
                        <a:pt x="291195" y="99373"/>
                      </a:cubicBezTo>
                      <a:cubicBezTo>
                        <a:pt x="291602" y="99313"/>
                        <a:pt x="292039" y="99015"/>
                        <a:pt x="292171" y="98708"/>
                      </a:cubicBezTo>
                      <a:cubicBezTo>
                        <a:pt x="292262" y="98495"/>
                        <a:pt x="292187" y="98325"/>
                        <a:pt x="291976" y="98267"/>
                      </a:cubicBezTo>
                      <a:cubicBezTo>
                        <a:pt x="291369" y="98224"/>
                        <a:pt x="290870" y="98007"/>
                        <a:pt x="290480" y="97617"/>
                      </a:cubicBezTo>
                      <a:cubicBezTo>
                        <a:pt x="288875" y="96142"/>
                        <a:pt x="288051" y="95383"/>
                        <a:pt x="288007" y="95340"/>
                      </a:cubicBezTo>
                      <a:close/>
                      <a:moveTo>
                        <a:pt x="1050144" y="285438"/>
                      </a:moveTo>
                      <a:cubicBezTo>
                        <a:pt x="1096991" y="290031"/>
                        <a:pt x="1139714" y="245315"/>
                        <a:pt x="1145576" y="185563"/>
                      </a:cubicBezTo>
                      <a:cubicBezTo>
                        <a:pt x="1151431" y="125810"/>
                        <a:pt x="1118206" y="73648"/>
                        <a:pt x="1071365" y="69055"/>
                      </a:cubicBezTo>
                      <a:cubicBezTo>
                        <a:pt x="1024518" y="64462"/>
                        <a:pt x="981795" y="109178"/>
                        <a:pt x="975933" y="168930"/>
                      </a:cubicBezTo>
                      <a:cubicBezTo>
                        <a:pt x="970078" y="228683"/>
                        <a:pt x="1003303" y="280845"/>
                        <a:pt x="1050144" y="285438"/>
                      </a:cubicBezTo>
                      <a:close/>
                      <a:moveTo>
                        <a:pt x="652001" y="460375"/>
                      </a:moveTo>
                      <a:cubicBezTo>
                        <a:pt x="724950" y="468485"/>
                        <a:pt x="777386" y="474145"/>
                        <a:pt x="809309" y="477355"/>
                      </a:cubicBezTo>
                      <a:cubicBezTo>
                        <a:pt x="812881" y="477734"/>
                        <a:pt x="816088" y="475145"/>
                        <a:pt x="816466" y="471571"/>
                      </a:cubicBezTo>
                      <a:cubicBezTo>
                        <a:pt x="816466" y="471569"/>
                        <a:pt x="816466" y="471567"/>
                        <a:pt x="816466" y="471564"/>
                      </a:cubicBezTo>
                      <a:lnTo>
                        <a:pt x="850881" y="160982"/>
                      </a:lnTo>
                      <a:cubicBezTo>
                        <a:pt x="851486" y="155778"/>
                        <a:pt x="849189" y="152894"/>
                        <a:pt x="843985" y="152330"/>
                      </a:cubicBezTo>
                      <a:lnTo>
                        <a:pt x="776130" y="144783"/>
                      </a:lnTo>
                      <a:cubicBezTo>
                        <a:pt x="774751" y="144630"/>
                        <a:pt x="773502" y="145616"/>
                        <a:pt x="773333" y="146995"/>
                      </a:cubicBezTo>
                      <a:lnTo>
                        <a:pt x="764095" y="230658"/>
                      </a:lnTo>
                      <a:cubicBezTo>
                        <a:pt x="763073" y="239899"/>
                        <a:pt x="754804" y="246598"/>
                        <a:pt x="745553" y="245686"/>
                      </a:cubicBezTo>
                      <a:cubicBezTo>
                        <a:pt x="738182" y="244949"/>
                        <a:pt x="715217" y="242434"/>
                        <a:pt x="676658" y="238140"/>
                      </a:cubicBezTo>
                      <a:cubicBezTo>
                        <a:pt x="638101" y="233846"/>
                        <a:pt x="615158" y="231244"/>
                        <a:pt x="607828" y="230333"/>
                      </a:cubicBezTo>
                      <a:cubicBezTo>
                        <a:pt x="598610" y="229212"/>
                        <a:pt x="592002" y="220895"/>
                        <a:pt x="592995" y="211662"/>
                      </a:cubicBezTo>
                      <a:lnTo>
                        <a:pt x="602363" y="127998"/>
                      </a:lnTo>
                      <a:cubicBezTo>
                        <a:pt x="602516" y="126618"/>
                        <a:pt x="601530" y="125371"/>
                        <a:pt x="600151" y="125201"/>
                      </a:cubicBezTo>
                      <a:lnTo>
                        <a:pt x="532296" y="117719"/>
                      </a:lnTo>
                      <a:cubicBezTo>
                        <a:pt x="527092" y="117112"/>
                        <a:pt x="524208" y="119411"/>
                        <a:pt x="523644" y="124615"/>
                      </a:cubicBezTo>
                      <a:lnTo>
                        <a:pt x="489034" y="435198"/>
                      </a:lnTo>
                      <a:cubicBezTo>
                        <a:pt x="488653" y="438750"/>
                        <a:pt x="491209" y="441945"/>
                        <a:pt x="494759" y="442354"/>
                      </a:cubicBezTo>
                      <a:cubicBezTo>
                        <a:pt x="526593" y="446257"/>
                        <a:pt x="579007" y="452264"/>
                        <a:pt x="652001" y="460375"/>
                      </a:cubicBezTo>
                      <a:close/>
                      <a:moveTo>
                        <a:pt x="726752" y="142961"/>
                      </a:moveTo>
                      <a:cubicBezTo>
                        <a:pt x="726941" y="141465"/>
                        <a:pt x="725880" y="140098"/>
                        <a:pt x="724384" y="139908"/>
                      </a:cubicBezTo>
                      <a:cubicBezTo>
                        <a:pt x="724371" y="139907"/>
                        <a:pt x="724358" y="139905"/>
                        <a:pt x="724345" y="139904"/>
                      </a:cubicBezTo>
                      <a:lnTo>
                        <a:pt x="654213" y="132162"/>
                      </a:lnTo>
                      <a:cubicBezTo>
                        <a:pt x="652717" y="131973"/>
                        <a:pt x="651351" y="133034"/>
                        <a:pt x="651162" y="134531"/>
                      </a:cubicBezTo>
                      <a:cubicBezTo>
                        <a:pt x="651156" y="134544"/>
                        <a:pt x="651156" y="134556"/>
                        <a:pt x="651156" y="134569"/>
                      </a:cubicBezTo>
                      <a:lnTo>
                        <a:pt x="645951" y="182191"/>
                      </a:lnTo>
                      <a:cubicBezTo>
                        <a:pt x="645762" y="183688"/>
                        <a:pt x="646823" y="185055"/>
                        <a:pt x="648320" y="185244"/>
                      </a:cubicBezTo>
                      <a:cubicBezTo>
                        <a:pt x="648333" y="185245"/>
                        <a:pt x="648345" y="185247"/>
                        <a:pt x="648358" y="185249"/>
                      </a:cubicBezTo>
                      <a:lnTo>
                        <a:pt x="718490" y="192925"/>
                      </a:lnTo>
                      <a:cubicBezTo>
                        <a:pt x="719986" y="193115"/>
                        <a:pt x="721352" y="192053"/>
                        <a:pt x="721541" y="190557"/>
                      </a:cubicBezTo>
                      <a:cubicBezTo>
                        <a:pt x="721547" y="190544"/>
                        <a:pt x="721547" y="190531"/>
                        <a:pt x="721547" y="190518"/>
                      </a:cubicBezTo>
                      <a:lnTo>
                        <a:pt x="726752" y="142961"/>
                      </a:lnTo>
                      <a:close/>
                      <a:moveTo>
                        <a:pt x="285015" y="150833"/>
                      </a:moveTo>
                      <a:lnTo>
                        <a:pt x="134993" y="174384"/>
                      </a:lnTo>
                      <a:cubicBezTo>
                        <a:pt x="133314" y="174651"/>
                        <a:pt x="132157" y="176213"/>
                        <a:pt x="132391" y="177897"/>
                      </a:cubicBezTo>
                      <a:lnTo>
                        <a:pt x="132781" y="180304"/>
                      </a:lnTo>
                      <a:cubicBezTo>
                        <a:pt x="141522" y="236043"/>
                        <a:pt x="183309" y="275792"/>
                        <a:pt x="226138" y="269107"/>
                      </a:cubicBezTo>
                      <a:lnTo>
                        <a:pt x="227179" y="268977"/>
                      </a:lnTo>
                      <a:cubicBezTo>
                        <a:pt x="270017" y="262251"/>
                        <a:pt x="297657" y="211602"/>
                        <a:pt x="288918" y="155843"/>
                      </a:cubicBezTo>
                      <a:lnTo>
                        <a:pt x="288593" y="153436"/>
                      </a:lnTo>
                      <a:cubicBezTo>
                        <a:pt x="288327" y="151732"/>
                        <a:pt x="286730" y="150566"/>
                        <a:pt x="285026" y="150831"/>
                      </a:cubicBezTo>
                      <a:cubicBezTo>
                        <a:pt x="285023" y="150832"/>
                        <a:pt x="285019" y="150833"/>
                        <a:pt x="285015" y="150833"/>
                      </a:cubicBezTo>
                      <a:close/>
                      <a:moveTo>
                        <a:pt x="326066" y="443590"/>
                      </a:moveTo>
                      <a:cubicBezTo>
                        <a:pt x="329879" y="443799"/>
                        <a:pt x="333405" y="445597"/>
                        <a:pt x="335759" y="448534"/>
                      </a:cubicBezTo>
                      <a:cubicBezTo>
                        <a:pt x="361608" y="480499"/>
                        <a:pt x="388520" y="510490"/>
                        <a:pt x="416495" y="538508"/>
                      </a:cubicBezTo>
                      <a:cubicBezTo>
                        <a:pt x="434841" y="556898"/>
                        <a:pt x="457091" y="566634"/>
                        <a:pt x="483243" y="567719"/>
                      </a:cubicBezTo>
                      <a:cubicBezTo>
                        <a:pt x="519459" y="569237"/>
                        <a:pt x="560661" y="568044"/>
                        <a:pt x="606852" y="564141"/>
                      </a:cubicBezTo>
                      <a:cubicBezTo>
                        <a:pt x="609621" y="563932"/>
                        <a:pt x="612179" y="562535"/>
                        <a:pt x="613878" y="560302"/>
                      </a:cubicBezTo>
                      <a:cubicBezTo>
                        <a:pt x="619386" y="553102"/>
                        <a:pt x="623593" y="544754"/>
                        <a:pt x="626499" y="535255"/>
                      </a:cubicBezTo>
                      <a:cubicBezTo>
                        <a:pt x="627150" y="533130"/>
                        <a:pt x="626390" y="531872"/>
                        <a:pt x="624222" y="531482"/>
                      </a:cubicBezTo>
                      <a:lnTo>
                        <a:pt x="467239" y="501230"/>
                      </a:lnTo>
                      <a:cubicBezTo>
                        <a:pt x="461805" y="500179"/>
                        <a:pt x="456899" y="497335"/>
                        <a:pt x="453317" y="493163"/>
                      </a:cubicBezTo>
                      <a:cubicBezTo>
                        <a:pt x="423391" y="458770"/>
                        <a:pt x="402161" y="433831"/>
                        <a:pt x="389626" y="418348"/>
                      </a:cubicBezTo>
                      <a:cubicBezTo>
                        <a:pt x="365339" y="388465"/>
                        <a:pt x="344672" y="368623"/>
                        <a:pt x="327627" y="358821"/>
                      </a:cubicBezTo>
                      <a:cubicBezTo>
                        <a:pt x="299349" y="342643"/>
                        <a:pt x="268816" y="334381"/>
                        <a:pt x="236027" y="334034"/>
                      </a:cubicBezTo>
                      <a:cubicBezTo>
                        <a:pt x="203108" y="333644"/>
                        <a:pt x="176435" y="333925"/>
                        <a:pt x="156007" y="334880"/>
                      </a:cubicBezTo>
                      <a:cubicBezTo>
                        <a:pt x="135774" y="335790"/>
                        <a:pt x="122893" y="339564"/>
                        <a:pt x="112679" y="356544"/>
                      </a:cubicBezTo>
                      <a:cubicBezTo>
                        <a:pt x="105262" y="368948"/>
                        <a:pt x="101034" y="380463"/>
                        <a:pt x="99993" y="391089"/>
                      </a:cubicBezTo>
                      <a:cubicBezTo>
                        <a:pt x="72408" y="679376"/>
                        <a:pt x="49855" y="965998"/>
                        <a:pt x="32333" y="1250948"/>
                      </a:cubicBezTo>
                      <a:cubicBezTo>
                        <a:pt x="31856" y="1258494"/>
                        <a:pt x="33678" y="1264330"/>
                        <a:pt x="37798" y="1268448"/>
                      </a:cubicBezTo>
                      <a:cubicBezTo>
                        <a:pt x="39273" y="1269925"/>
                        <a:pt x="41051" y="1270679"/>
                        <a:pt x="43133" y="1270725"/>
                      </a:cubicBezTo>
                      <a:cubicBezTo>
                        <a:pt x="90755" y="1271291"/>
                        <a:pt x="121375" y="1271265"/>
                        <a:pt x="134993" y="1270660"/>
                      </a:cubicBezTo>
                      <a:cubicBezTo>
                        <a:pt x="137249" y="1270575"/>
                        <a:pt x="139764" y="1269079"/>
                        <a:pt x="142540" y="1266171"/>
                      </a:cubicBezTo>
                      <a:cubicBezTo>
                        <a:pt x="144101" y="1264525"/>
                        <a:pt x="143863" y="1263198"/>
                        <a:pt x="141824" y="1262202"/>
                      </a:cubicBezTo>
                      <a:cubicBezTo>
                        <a:pt x="122307" y="1252834"/>
                        <a:pt x="90104" y="1250167"/>
                        <a:pt x="93617" y="1218289"/>
                      </a:cubicBezTo>
                      <a:cubicBezTo>
                        <a:pt x="109491" y="1074038"/>
                        <a:pt x="132695" y="928479"/>
                        <a:pt x="163228" y="781626"/>
                      </a:cubicBezTo>
                      <a:cubicBezTo>
                        <a:pt x="165375" y="771217"/>
                        <a:pt x="180663" y="763410"/>
                        <a:pt x="190032" y="773624"/>
                      </a:cubicBezTo>
                      <a:cubicBezTo>
                        <a:pt x="193284" y="777137"/>
                        <a:pt x="195496" y="781216"/>
                        <a:pt x="196667" y="785855"/>
                      </a:cubicBezTo>
                      <a:cubicBezTo>
                        <a:pt x="248583" y="992131"/>
                        <a:pt x="285861" y="1139095"/>
                        <a:pt x="308500" y="1226746"/>
                      </a:cubicBezTo>
                      <a:cubicBezTo>
                        <a:pt x="312447" y="1242145"/>
                        <a:pt x="317673" y="1256803"/>
                        <a:pt x="324179" y="1270725"/>
                      </a:cubicBezTo>
                      <a:cubicBezTo>
                        <a:pt x="325090" y="1272677"/>
                        <a:pt x="326630" y="1273652"/>
                        <a:pt x="328798" y="1273652"/>
                      </a:cubicBezTo>
                      <a:cubicBezTo>
                        <a:pt x="365186" y="1273568"/>
                        <a:pt x="396696" y="1273477"/>
                        <a:pt x="423326" y="1273392"/>
                      </a:cubicBezTo>
                      <a:cubicBezTo>
                        <a:pt x="424280" y="1273392"/>
                        <a:pt x="425429" y="1272982"/>
                        <a:pt x="426774" y="1272156"/>
                      </a:cubicBezTo>
                      <a:cubicBezTo>
                        <a:pt x="427425" y="1271811"/>
                        <a:pt x="427967" y="1271310"/>
                        <a:pt x="428400" y="1270660"/>
                      </a:cubicBezTo>
                      <a:cubicBezTo>
                        <a:pt x="429501" y="1269059"/>
                        <a:pt x="429098" y="1266873"/>
                        <a:pt x="427500" y="1265774"/>
                      </a:cubicBezTo>
                      <a:cubicBezTo>
                        <a:pt x="427274" y="1265618"/>
                        <a:pt x="427030" y="1265488"/>
                        <a:pt x="426774" y="1265390"/>
                      </a:cubicBezTo>
                      <a:lnTo>
                        <a:pt x="381494" y="1247630"/>
                      </a:lnTo>
                      <a:cubicBezTo>
                        <a:pt x="375508" y="1245288"/>
                        <a:pt x="371172" y="1240018"/>
                        <a:pt x="370044" y="1233707"/>
                      </a:cubicBezTo>
                      <a:cubicBezTo>
                        <a:pt x="345279" y="1098389"/>
                        <a:pt x="316068" y="926508"/>
                        <a:pt x="282412" y="718066"/>
                      </a:cubicBezTo>
                      <a:cubicBezTo>
                        <a:pt x="279810" y="701756"/>
                        <a:pt x="279441" y="684841"/>
                        <a:pt x="281307" y="667321"/>
                      </a:cubicBezTo>
                      <a:cubicBezTo>
                        <a:pt x="288810" y="597450"/>
                        <a:pt x="297245" y="529856"/>
                        <a:pt x="306614" y="464538"/>
                      </a:cubicBezTo>
                      <a:cubicBezTo>
                        <a:pt x="308305" y="452373"/>
                        <a:pt x="312013" y="442679"/>
                        <a:pt x="326066" y="443590"/>
                      </a:cubicBezTo>
                      <a:close/>
                      <a:moveTo>
                        <a:pt x="1092502" y="780455"/>
                      </a:moveTo>
                      <a:cubicBezTo>
                        <a:pt x="1095404" y="783786"/>
                        <a:pt x="1097401" y="787794"/>
                        <a:pt x="1098293" y="792100"/>
                      </a:cubicBezTo>
                      <a:cubicBezTo>
                        <a:pt x="1126703" y="929371"/>
                        <a:pt x="1149447" y="1063928"/>
                        <a:pt x="1166537" y="1195779"/>
                      </a:cubicBezTo>
                      <a:cubicBezTo>
                        <a:pt x="1169335" y="1216988"/>
                        <a:pt x="1174214" y="1238717"/>
                        <a:pt x="1153916" y="1248020"/>
                      </a:cubicBezTo>
                      <a:cubicBezTo>
                        <a:pt x="1142336" y="1253309"/>
                        <a:pt x="1134855" y="1256653"/>
                        <a:pt x="1131472" y="1258039"/>
                      </a:cubicBezTo>
                      <a:cubicBezTo>
                        <a:pt x="1111388" y="1266542"/>
                        <a:pt x="1112234" y="1270790"/>
                        <a:pt x="1134009" y="1270790"/>
                      </a:cubicBezTo>
                      <a:lnTo>
                        <a:pt x="1221250" y="1270790"/>
                      </a:lnTo>
                      <a:cubicBezTo>
                        <a:pt x="1223202" y="1270796"/>
                        <a:pt x="1224998" y="1269658"/>
                        <a:pt x="1225869" y="1267862"/>
                      </a:cubicBezTo>
                      <a:cubicBezTo>
                        <a:pt x="1228947" y="1261402"/>
                        <a:pt x="1230098" y="1252574"/>
                        <a:pt x="1229317" y="1241384"/>
                      </a:cubicBezTo>
                      <a:cubicBezTo>
                        <a:pt x="1208935" y="947151"/>
                        <a:pt x="1185970" y="667406"/>
                        <a:pt x="1160422" y="402149"/>
                      </a:cubicBezTo>
                      <a:cubicBezTo>
                        <a:pt x="1157299" y="369620"/>
                        <a:pt x="1142857" y="342101"/>
                        <a:pt x="1106229" y="341190"/>
                      </a:cubicBezTo>
                      <a:cubicBezTo>
                        <a:pt x="1062296" y="340149"/>
                        <a:pt x="1028896" y="340106"/>
                        <a:pt x="1006042" y="341060"/>
                      </a:cubicBezTo>
                      <a:cubicBezTo>
                        <a:pt x="973513" y="342491"/>
                        <a:pt x="933633" y="351664"/>
                        <a:pt x="909952" y="374304"/>
                      </a:cubicBezTo>
                      <a:cubicBezTo>
                        <a:pt x="903187" y="380810"/>
                        <a:pt x="898132" y="391566"/>
                        <a:pt x="894794" y="406573"/>
                      </a:cubicBezTo>
                      <a:cubicBezTo>
                        <a:pt x="888373" y="435632"/>
                        <a:pt x="880852" y="475424"/>
                        <a:pt x="872219" y="525952"/>
                      </a:cubicBezTo>
                      <a:cubicBezTo>
                        <a:pt x="870560" y="535793"/>
                        <a:pt x="862324" y="542821"/>
                        <a:pt x="853158" y="542216"/>
                      </a:cubicBezTo>
                      <a:lnTo>
                        <a:pt x="727468" y="534475"/>
                      </a:lnTo>
                      <a:cubicBezTo>
                        <a:pt x="710423" y="533390"/>
                        <a:pt x="698628" y="539224"/>
                        <a:pt x="692076" y="551975"/>
                      </a:cubicBezTo>
                      <a:cubicBezTo>
                        <a:pt x="691992" y="552105"/>
                        <a:pt x="691836" y="552387"/>
                        <a:pt x="691621" y="552821"/>
                      </a:cubicBezTo>
                      <a:cubicBezTo>
                        <a:pt x="683769" y="566439"/>
                        <a:pt x="687542" y="574854"/>
                        <a:pt x="702941" y="578063"/>
                      </a:cubicBezTo>
                      <a:cubicBezTo>
                        <a:pt x="770815" y="592332"/>
                        <a:pt x="816270" y="600117"/>
                        <a:pt x="839300" y="601418"/>
                      </a:cubicBezTo>
                      <a:cubicBezTo>
                        <a:pt x="878810" y="603674"/>
                        <a:pt x="902451" y="585740"/>
                        <a:pt x="910213" y="547616"/>
                      </a:cubicBezTo>
                      <a:cubicBezTo>
                        <a:pt x="914767" y="525150"/>
                        <a:pt x="918995" y="503269"/>
                        <a:pt x="922899" y="481974"/>
                      </a:cubicBezTo>
                      <a:cubicBezTo>
                        <a:pt x="925631" y="466945"/>
                        <a:pt x="937797" y="456146"/>
                        <a:pt x="951654" y="468897"/>
                      </a:cubicBezTo>
                      <a:cubicBezTo>
                        <a:pt x="954087" y="471121"/>
                        <a:pt x="955655" y="474140"/>
                        <a:pt x="956078" y="477420"/>
                      </a:cubicBezTo>
                      <a:cubicBezTo>
                        <a:pt x="965316" y="547291"/>
                        <a:pt x="973298" y="612977"/>
                        <a:pt x="980019" y="674477"/>
                      </a:cubicBezTo>
                      <a:cubicBezTo>
                        <a:pt x="981886" y="691177"/>
                        <a:pt x="981470" y="707897"/>
                        <a:pt x="978783" y="724636"/>
                      </a:cubicBezTo>
                      <a:cubicBezTo>
                        <a:pt x="950984" y="897903"/>
                        <a:pt x="924310" y="1058398"/>
                        <a:pt x="898763" y="1206123"/>
                      </a:cubicBezTo>
                      <a:cubicBezTo>
                        <a:pt x="896421" y="1219610"/>
                        <a:pt x="894384" y="1229869"/>
                        <a:pt x="892647" y="1236895"/>
                      </a:cubicBezTo>
                      <a:cubicBezTo>
                        <a:pt x="891509" y="1241397"/>
                        <a:pt x="888295" y="1245092"/>
                        <a:pt x="883995" y="1246849"/>
                      </a:cubicBezTo>
                      <a:cubicBezTo>
                        <a:pt x="874971" y="1250492"/>
                        <a:pt x="859292" y="1256432"/>
                        <a:pt x="836958" y="1264675"/>
                      </a:cubicBezTo>
                      <a:cubicBezTo>
                        <a:pt x="834792" y="1265455"/>
                        <a:pt x="834050" y="1267166"/>
                        <a:pt x="834747" y="1269814"/>
                      </a:cubicBezTo>
                      <a:cubicBezTo>
                        <a:pt x="835313" y="1272000"/>
                        <a:pt x="837264" y="1273529"/>
                        <a:pt x="839496" y="1273522"/>
                      </a:cubicBezTo>
                      <a:lnTo>
                        <a:pt x="934999" y="1273522"/>
                      </a:lnTo>
                      <a:cubicBezTo>
                        <a:pt x="937966" y="1273529"/>
                        <a:pt x="940620" y="1271655"/>
                        <a:pt x="941635" y="1268838"/>
                      </a:cubicBezTo>
                      <a:cubicBezTo>
                        <a:pt x="945064" y="1259424"/>
                        <a:pt x="947881" y="1250512"/>
                        <a:pt x="950093" y="1242100"/>
                      </a:cubicBezTo>
                      <a:cubicBezTo>
                        <a:pt x="965056" y="1184980"/>
                        <a:pt x="1002899" y="1035823"/>
                        <a:pt x="1063617" y="794638"/>
                      </a:cubicBezTo>
                      <a:cubicBezTo>
                        <a:pt x="1064918" y="789563"/>
                        <a:pt x="1066415" y="785874"/>
                        <a:pt x="1068106" y="783578"/>
                      </a:cubicBezTo>
                      <a:cubicBezTo>
                        <a:pt x="1074156" y="775316"/>
                        <a:pt x="1086127" y="773169"/>
                        <a:pt x="1092502" y="780455"/>
                      </a:cubicBezTo>
                      <a:close/>
                      <a:moveTo>
                        <a:pt x="852377" y="448599"/>
                      </a:moveTo>
                      <a:cubicBezTo>
                        <a:pt x="851772" y="449727"/>
                        <a:pt x="851382" y="450876"/>
                        <a:pt x="851206" y="452047"/>
                      </a:cubicBezTo>
                      <a:cubicBezTo>
                        <a:pt x="850510" y="457989"/>
                        <a:pt x="850900" y="458033"/>
                        <a:pt x="852377" y="452177"/>
                      </a:cubicBezTo>
                      <a:cubicBezTo>
                        <a:pt x="852767" y="450530"/>
                        <a:pt x="853047" y="448860"/>
                        <a:pt x="853223" y="447168"/>
                      </a:cubicBezTo>
                      <a:cubicBezTo>
                        <a:pt x="853398" y="445130"/>
                        <a:pt x="853177" y="445065"/>
                        <a:pt x="852572" y="446973"/>
                      </a:cubicBezTo>
                      <a:cubicBezTo>
                        <a:pt x="852442" y="447450"/>
                        <a:pt x="852377" y="447992"/>
                        <a:pt x="852377" y="448599"/>
                      </a:cubicBezTo>
                      <a:close/>
                      <a:moveTo>
                        <a:pt x="836763" y="501881"/>
                      </a:moveTo>
                      <a:cubicBezTo>
                        <a:pt x="835202" y="503399"/>
                        <a:pt x="833315" y="505025"/>
                        <a:pt x="831103" y="506760"/>
                      </a:cubicBezTo>
                      <a:cubicBezTo>
                        <a:pt x="829197" y="508322"/>
                        <a:pt x="829477" y="509102"/>
                        <a:pt x="831949" y="509102"/>
                      </a:cubicBezTo>
                      <a:cubicBezTo>
                        <a:pt x="836809" y="509146"/>
                        <a:pt x="840016" y="508387"/>
                        <a:pt x="841578" y="506825"/>
                      </a:cubicBezTo>
                      <a:cubicBezTo>
                        <a:pt x="843184" y="505308"/>
                        <a:pt x="844004" y="502098"/>
                        <a:pt x="844050" y="497197"/>
                      </a:cubicBezTo>
                      <a:cubicBezTo>
                        <a:pt x="844134" y="494725"/>
                        <a:pt x="843380" y="494443"/>
                        <a:pt x="841773" y="496351"/>
                      </a:cubicBezTo>
                      <a:cubicBezTo>
                        <a:pt x="839997" y="498520"/>
                        <a:pt x="838325" y="500363"/>
                        <a:pt x="836763" y="501881"/>
                      </a:cubicBezTo>
                      <a:close/>
                    </a:path>
                  </a:pathLst>
                </a:custGeom>
                <a:solidFill>
                  <a:schemeClr val="bg1"/>
                </a:solidFill>
                <a:ln w="3175" cap="flat">
                  <a:solidFill>
                    <a:schemeClr val="bg1"/>
                  </a:solidFill>
                  <a:prstDash val="solid"/>
                  <a:miter/>
                </a:ln>
              </p:spPr>
              <p:txBody>
                <a:bodyPr rtlCol="0" anchor="ctr"/>
                <a:lstStyle/>
                <a:p>
                  <a:pPr defTabSz="171446"/>
                  <a:endParaRPr lang="en-US">
                    <a:solidFill>
                      <a:prstClr val="black"/>
                    </a:solidFill>
                    <a:latin typeface="Calibri" panose="020F0502020204030204"/>
                  </a:endParaRPr>
                </a:p>
              </p:txBody>
            </p:sp>
          </p:grpSp>
        </p:grpSp>
        <p:grpSp>
          <p:nvGrpSpPr>
            <p:cNvPr id="55" name="Group 54">
              <a:extLst>
                <a:ext uri="{FF2B5EF4-FFF2-40B4-BE49-F238E27FC236}">
                  <a16:creationId xmlns:a16="http://schemas.microsoft.com/office/drawing/2014/main" id="{84A3EDC0-1FED-98E1-C0EE-6D45DA8751EC}"/>
                </a:ext>
              </a:extLst>
            </p:cNvPr>
            <p:cNvGrpSpPr/>
            <p:nvPr/>
          </p:nvGrpSpPr>
          <p:grpSpPr>
            <a:xfrm>
              <a:off x="7620461" y="4146021"/>
              <a:ext cx="2475577" cy="544831"/>
              <a:chOff x="8170930" y="3775711"/>
              <a:chExt cx="2475577" cy="544831"/>
            </a:xfrm>
          </p:grpSpPr>
          <p:sp>
            <p:nvSpPr>
              <p:cNvPr id="16" name="مربع نص 15">
                <a:extLst>
                  <a:ext uri="{FF2B5EF4-FFF2-40B4-BE49-F238E27FC236}">
                    <a16:creationId xmlns:a16="http://schemas.microsoft.com/office/drawing/2014/main" id="{3B1CF194-8F2F-8605-B6E8-5329EE55C5A4}"/>
                  </a:ext>
                </a:extLst>
              </p:cNvPr>
              <p:cNvSpPr txBox="1"/>
              <p:nvPr/>
            </p:nvSpPr>
            <p:spPr>
              <a:xfrm>
                <a:off x="8170930" y="3775711"/>
                <a:ext cx="2011680" cy="544831"/>
              </a:xfrm>
              <a:prstGeom prst="roundRect">
                <a:avLst/>
              </a:prstGeom>
              <a:solidFill>
                <a:srgbClr val="D6DCE5">
                  <a:alpha val="60000"/>
                </a:srgbClr>
              </a:solidFill>
            </p:spPr>
            <p:txBody>
              <a:bodyPr wrap="square" rtlCol="1">
                <a:spAutoFit/>
              </a:bodyPr>
              <a:lstStyle>
                <a:defPPr>
                  <a:defRPr lang="ar-SA"/>
                </a:defPPr>
                <a:lvl1pPr defTabSz="228594">
                  <a:defRPr sz="2400" b="1">
                    <a:solidFill>
                      <a:srgbClr val="173863"/>
                    </a:solidFill>
                    <a:latin typeface="Sakkal Majalla" panose="02000000000000000000" pitchFamily="2" charset="-78"/>
                    <a:cs typeface="Sakkal Majalla" panose="02000000000000000000" pitchFamily="2" charset="-78"/>
                  </a:defRPr>
                </a:lvl1pPr>
              </a:lstStyle>
              <a:p>
                <a:pPr algn="r" defTabSz="171446" rtl="1"/>
                <a:r>
                  <a:rPr lang="ar-SA" sz="1800" dirty="0"/>
                  <a:t>الابداع</a:t>
                </a:r>
                <a:endParaRPr lang="en-US" sz="1800" dirty="0"/>
              </a:p>
            </p:txBody>
          </p:sp>
          <p:grpSp>
            <p:nvGrpSpPr>
              <p:cNvPr id="49" name="Group 48">
                <a:extLst>
                  <a:ext uri="{FF2B5EF4-FFF2-40B4-BE49-F238E27FC236}">
                    <a16:creationId xmlns:a16="http://schemas.microsoft.com/office/drawing/2014/main" id="{31E9FCD0-3C87-838B-0EB3-2C8DAFF10B4B}"/>
                  </a:ext>
                </a:extLst>
              </p:cNvPr>
              <p:cNvGrpSpPr/>
              <p:nvPr/>
            </p:nvGrpSpPr>
            <p:grpSpPr>
              <a:xfrm>
                <a:off x="10189307" y="3775711"/>
                <a:ext cx="457200" cy="457200"/>
                <a:chOff x="10189307" y="3775711"/>
                <a:chExt cx="457200" cy="457200"/>
              </a:xfrm>
            </p:grpSpPr>
            <p:sp>
              <p:nvSpPr>
                <p:cNvPr id="23" name="Rectangle: Rounded Corners 22">
                  <a:extLst>
                    <a:ext uri="{FF2B5EF4-FFF2-40B4-BE49-F238E27FC236}">
                      <a16:creationId xmlns:a16="http://schemas.microsoft.com/office/drawing/2014/main" id="{51AA32C4-6A6A-7D2C-C831-856C08BFBAA2}"/>
                    </a:ext>
                  </a:extLst>
                </p:cNvPr>
                <p:cNvSpPr/>
                <p:nvPr/>
              </p:nvSpPr>
              <p:spPr>
                <a:xfrm>
                  <a:off x="10189307" y="3775711"/>
                  <a:ext cx="457200" cy="457200"/>
                </a:xfrm>
                <a:prstGeom prst="roundRect">
                  <a:avLst/>
                </a:prstGeom>
                <a:solidFill>
                  <a:schemeClr val="accent1"/>
                </a:solidFill>
                <a:ln w="0" cap="flat">
                  <a:noFill/>
                  <a:prstDash val="solid"/>
                  <a:miter/>
                </a:ln>
              </p:spPr>
              <p:txBody>
                <a:bodyPr rtlCol="0" anchor="ctr"/>
                <a:lstStyle/>
                <a:p>
                  <a:pPr algn="r" defTabSz="342900" rtl="1"/>
                  <a:endParaRPr lang="en-US" sz="1350">
                    <a:solidFill>
                      <a:prstClr val="black"/>
                    </a:solidFill>
                    <a:latin typeface="Calibri" panose="020F0502020204030204"/>
                  </a:endParaRPr>
                </a:p>
              </p:txBody>
            </p:sp>
            <p:grpSp>
              <p:nvGrpSpPr>
                <p:cNvPr id="160" name="Design" descr="{&quot;Key&quot;:&quot;POWER_USER_SHAPE_ICON&quot;,&quot;Value&quot;:&quot;POWER_USER_SHAPE_ICON_STYLE_1&quot;}">
                  <a:extLst>
                    <a:ext uri="{FF2B5EF4-FFF2-40B4-BE49-F238E27FC236}">
                      <a16:creationId xmlns:a16="http://schemas.microsoft.com/office/drawing/2014/main" id="{CC8F898C-45B2-C7F8-7B1B-B294607532D0}"/>
                    </a:ext>
                  </a:extLst>
                </p:cNvPr>
                <p:cNvGrpSpPr>
                  <a:grpSpLocks noChangeAspect="1"/>
                </p:cNvGrpSpPr>
                <p:nvPr/>
              </p:nvGrpSpPr>
              <p:grpSpPr>
                <a:xfrm>
                  <a:off x="10273907" y="3858985"/>
                  <a:ext cx="288000" cy="290652"/>
                  <a:chOff x="6110131" y="4351085"/>
                  <a:chExt cx="580443" cy="585788"/>
                </a:xfrm>
                <a:solidFill>
                  <a:schemeClr val="bg1"/>
                </a:solidFill>
              </p:grpSpPr>
              <p:sp>
                <p:nvSpPr>
                  <p:cNvPr id="161" name="Free-form: Shape 586">
                    <a:extLst>
                      <a:ext uri="{FF2B5EF4-FFF2-40B4-BE49-F238E27FC236}">
                        <a16:creationId xmlns:a16="http://schemas.microsoft.com/office/drawing/2014/main" id="{AE493A51-48E4-5E2A-81DD-DF03EA90B4D6}"/>
                      </a:ext>
                    </a:extLst>
                  </p:cNvPr>
                  <p:cNvSpPr/>
                  <p:nvPr/>
                </p:nvSpPr>
                <p:spPr>
                  <a:xfrm>
                    <a:off x="6110131" y="4351085"/>
                    <a:ext cx="580443" cy="585788"/>
                  </a:xfrm>
                  <a:custGeom>
                    <a:avLst/>
                    <a:gdLst>
                      <a:gd name="connsiteX0" fmla="*/ 94428 w 580443"/>
                      <a:gd name="connsiteY0" fmla="*/ 0 h 585788"/>
                      <a:gd name="connsiteX1" fmla="*/ 99314 w 580443"/>
                      <a:gd name="connsiteY1" fmla="*/ 3293 h 585788"/>
                      <a:gd name="connsiteX2" fmla="*/ 241469 w 580443"/>
                      <a:gd name="connsiteY2" fmla="*/ 146420 h 585788"/>
                      <a:gd name="connsiteX3" fmla="*/ 242954 w 580443"/>
                      <a:gd name="connsiteY3" fmla="*/ 145961 h 585788"/>
                      <a:gd name="connsiteX4" fmla="*/ 248137 w 580443"/>
                      <a:gd name="connsiteY4" fmla="*/ 122584 h 585788"/>
                      <a:gd name="connsiteX5" fmla="*/ 263794 w 580443"/>
                      <a:gd name="connsiteY5" fmla="*/ 107925 h 585788"/>
                      <a:gd name="connsiteX6" fmla="*/ 313356 w 580443"/>
                      <a:gd name="connsiteY6" fmla="*/ 107952 h 585788"/>
                      <a:gd name="connsiteX7" fmla="*/ 324289 w 580443"/>
                      <a:gd name="connsiteY7" fmla="*/ 110139 h 585788"/>
                      <a:gd name="connsiteX8" fmla="*/ 331713 w 580443"/>
                      <a:gd name="connsiteY8" fmla="*/ 119857 h 585788"/>
                      <a:gd name="connsiteX9" fmla="*/ 341728 w 580443"/>
                      <a:gd name="connsiteY9" fmla="*/ 165505 h 585788"/>
                      <a:gd name="connsiteX10" fmla="*/ 348341 w 580443"/>
                      <a:gd name="connsiteY10" fmla="*/ 167422 h 585788"/>
                      <a:gd name="connsiteX11" fmla="*/ 507935 w 580443"/>
                      <a:gd name="connsiteY11" fmla="*/ 7855 h 585788"/>
                      <a:gd name="connsiteX12" fmla="*/ 518376 w 580443"/>
                      <a:gd name="connsiteY12" fmla="*/ 7823 h 585788"/>
                      <a:gd name="connsiteX13" fmla="*/ 518409 w 580443"/>
                      <a:gd name="connsiteY13" fmla="*/ 7855 h 585788"/>
                      <a:gd name="connsiteX14" fmla="*/ 580389 w 580443"/>
                      <a:gd name="connsiteY14" fmla="*/ 70403 h 585788"/>
                      <a:gd name="connsiteX15" fmla="*/ 580389 w 580443"/>
                      <a:gd name="connsiteY15" fmla="*/ 74425 h 585788"/>
                      <a:gd name="connsiteX16" fmla="*/ 457158 w 580443"/>
                      <a:gd name="connsiteY16" fmla="*/ 198736 h 585788"/>
                      <a:gd name="connsiteX17" fmla="*/ 456834 w 580443"/>
                      <a:gd name="connsiteY17" fmla="*/ 201031 h 585788"/>
                      <a:gd name="connsiteX18" fmla="*/ 471843 w 580443"/>
                      <a:gd name="connsiteY18" fmla="*/ 226811 h 585788"/>
                      <a:gd name="connsiteX19" fmla="*/ 464554 w 580443"/>
                      <a:gd name="connsiteY19" fmla="*/ 250431 h 585788"/>
                      <a:gd name="connsiteX20" fmla="*/ 434266 w 580443"/>
                      <a:gd name="connsiteY20" fmla="*/ 277723 h 585788"/>
                      <a:gd name="connsiteX21" fmla="*/ 431755 w 580443"/>
                      <a:gd name="connsiteY21" fmla="*/ 283446 h 585788"/>
                      <a:gd name="connsiteX22" fmla="*/ 431755 w 580443"/>
                      <a:gd name="connsiteY22" fmla="*/ 319025 h 585788"/>
                      <a:gd name="connsiteX23" fmla="*/ 433915 w 580443"/>
                      <a:gd name="connsiteY23" fmla="*/ 323965 h 585788"/>
                      <a:gd name="connsiteX24" fmla="*/ 467686 w 580443"/>
                      <a:gd name="connsiteY24" fmla="*/ 353767 h 585788"/>
                      <a:gd name="connsiteX25" fmla="*/ 473759 w 580443"/>
                      <a:gd name="connsiteY25" fmla="*/ 363648 h 585788"/>
                      <a:gd name="connsiteX26" fmla="*/ 474056 w 580443"/>
                      <a:gd name="connsiteY26" fmla="*/ 366293 h 585788"/>
                      <a:gd name="connsiteX27" fmla="*/ 471735 w 580443"/>
                      <a:gd name="connsiteY27" fmla="*/ 376092 h 585788"/>
                      <a:gd name="connsiteX28" fmla="*/ 472275 w 580443"/>
                      <a:gd name="connsiteY28" fmla="*/ 378009 h 585788"/>
                      <a:gd name="connsiteX29" fmla="*/ 580389 w 580443"/>
                      <a:gd name="connsiteY29" fmla="*/ 487122 h 585788"/>
                      <a:gd name="connsiteX30" fmla="*/ 580389 w 580443"/>
                      <a:gd name="connsiteY30" fmla="*/ 490955 h 585788"/>
                      <a:gd name="connsiteX31" fmla="*/ 492467 w 580443"/>
                      <a:gd name="connsiteY31" fmla="*/ 580713 h 585788"/>
                      <a:gd name="connsiteX32" fmla="*/ 482198 w 580443"/>
                      <a:gd name="connsiteY32" fmla="*/ 580810 h 585788"/>
                      <a:gd name="connsiteX33" fmla="*/ 482155 w 580443"/>
                      <a:gd name="connsiteY33" fmla="*/ 580767 h 585788"/>
                      <a:gd name="connsiteX34" fmla="*/ 449032 w 580443"/>
                      <a:gd name="connsiteY34" fmla="*/ 547536 h 585788"/>
                      <a:gd name="connsiteX35" fmla="*/ 444686 w 580443"/>
                      <a:gd name="connsiteY35" fmla="*/ 544540 h 585788"/>
                      <a:gd name="connsiteX36" fmla="*/ 441015 w 580443"/>
                      <a:gd name="connsiteY36" fmla="*/ 541139 h 585788"/>
                      <a:gd name="connsiteX37" fmla="*/ 436965 w 580443"/>
                      <a:gd name="connsiteY37" fmla="*/ 535362 h 585788"/>
                      <a:gd name="connsiteX38" fmla="*/ 343023 w 580443"/>
                      <a:gd name="connsiteY38" fmla="*/ 440745 h 585788"/>
                      <a:gd name="connsiteX39" fmla="*/ 340695 w 580443"/>
                      <a:gd name="connsiteY39" fmla="*/ 440741 h 585788"/>
                      <a:gd name="connsiteX40" fmla="*/ 340243 w 580443"/>
                      <a:gd name="connsiteY40" fmla="*/ 441582 h 585788"/>
                      <a:gd name="connsiteX41" fmla="*/ 333008 w 580443"/>
                      <a:gd name="connsiteY41" fmla="*/ 476594 h 585788"/>
                      <a:gd name="connsiteX42" fmla="*/ 328527 w 580443"/>
                      <a:gd name="connsiteY42" fmla="*/ 488121 h 585788"/>
                      <a:gd name="connsiteX43" fmla="*/ 316568 w 580443"/>
                      <a:gd name="connsiteY43" fmla="*/ 494006 h 585788"/>
                      <a:gd name="connsiteX44" fmla="*/ 266952 w 580443"/>
                      <a:gd name="connsiteY44" fmla="*/ 493952 h 585788"/>
                      <a:gd name="connsiteX45" fmla="*/ 256235 w 580443"/>
                      <a:gd name="connsiteY45" fmla="*/ 492116 h 585788"/>
                      <a:gd name="connsiteX46" fmla="*/ 248973 w 580443"/>
                      <a:gd name="connsiteY46" fmla="*/ 482317 h 585788"/>
                      <a:gd name="connsiteX47" fmla="*/ 239012 w 580443"/>
                      <a:gd name="connsiteY47" fmla="*/ 437694 h 585788"/>
                      <a:gd name="connsiteX48" fmla="*/ 229456 w 580443"/>
                      <a:gd name="connsiteY48" fmla="*/ 428138 h 585788"/>
                      <a:gd name="connsiteX49" fmla="*/ 227054 w 580443"/>
                      <a:gd name="connsiteY49" fmla="*/ 428732 h 585788"/>
                      <a:gd name="connsiteX50" fmla="*/ 117212 w 580443"/>
                      <a:gd name="connsiteY50" fmla="*/ 538574 h 585788"/>
                      <a:gd name="connsiteX51" fmla="*/ 113594 w 580443"/>
                      <a:gd name="connsiteY51" fmla="*/ 541031 h 585788"/>
                      <a:gd name="connsiteX52" fmla="*/ 8341 w 580443"/>
                      <a:gd name="connsiteY52" fmla="*/ 585788 h 585788"/>
                      <a:gd name="connsiteX53" fmla="*/ 5696 w 580443"/>
                      <a:gd name="connsiteY53" fmla="*/ 585788 h 585788"/>
                      <a:gd name="connsiteX54" fmla="*/ 0 w 580443"/>
                      <a:gd name="connsiteY54" fmla="*/ 580389 h 585788"/>
                      <a:gd name="connsiteX55" fmla="*/ 0 w 580443"/>
                      <a:gd name="connsiteY55" fmla="*/ 577717 h 585788"/>
                      <a:gd name="connsiteX56" fmla="*/ 42760 w 580443"/>
                      <a:gd name="connsiteY56" fmla="*/ 476891 h 585788"/>
                      <a:gd name="connsiteX57" fmla="*/ 50777 w 580443"/>
                      <a:gd name="connsiteY57" fmla="*/ 465013 h 585788"/>
                      <a:gd name="connsiteX58" fmla="*/ 119209 w 580443"/>
                      <a:gd name="connsiteY58" fmla="*/ 396527 h 585788"/>
                      <a:gd name="connsiteX59" fmla="*/ 119506 w 580443"/>
                      <a:gd name="connsiteY59" fmla="*/ 394476 h 585788"/>
                      <a:gd name="connsiteX60" fmla="*/ 108843 w 580443"/>
                      <a:gd name="connsiteY60" fmla="*/ 375093 h 585788"/>
                      <a:gd name="connsiteX61" fmla="*/ 107520 w 580443"/>
                      <a:gd name="connsiteY61" fmla="*/ 361758 h 585788"/>
                      <a:gd name="connsiteX62" fmla="*/ 115241 w 580443"/>
                      <a:gd name="connsiteY62" fmla="*/ 352067 h 585788"/>
                      <a:gd name="connsiteX63" fmla="*/ 145475 w 580443"/>
                      <a:gd name="connsiteY63" fmla="*/ 324991 h 585788"/>
                      <a:gd name="connsiteX64" fmla="*/ 148661 w 580443"/>
                      <a:gd name="connsiteY64" fmla="*/ 317918 h 585788"/>
                      <a:gd name="connsiteX65" fmla="*/ 148661 w 580443"/>
                      <a:gd name="connsiteY65" fmla="*/ 283500 h 585788"/>
                      <a:gd name="connsiteX66" fmla="*/ 145961 w 580443"/>
                      <a:gd name="connsiteY66" fmla="*/ 277453 h 585788"/>
                      <a:gd name="connsiteX67" fmla="*/ 114782 w 580443"/>
                      <a:gd name="connsiteY67" fmla="*/ 249972 h 585788"/>
                      <a:gd name="connsiteX68" fmla="*/ 108114 w 580443"/>
                      <a:gd name="connsiteY68" fmla="*/ 241685 h 585788"/>
                      <a:gd name="connsiteX69" fmla="*/ 106711 w 580443"/>
                      <a:gd name="connsiteY69" fmla="*/ 230860 h 585788"/>
                      <a:gd name="connsiteX70" fmla="*/ 115619 w 580443"/>
                      <a:gd name="connsiteY70" fmla="*/ 214042 h 585788"/>
                      <a:gd name="connsiteX71" fmla="*/ 115295 w 580443"/>
                      <a:gd name="connsiteY71" fmla="*/ 212206 h 585788"/>
                      <a:gd name="connsiteX72" fmla="*/ 85331 w 580443"/>
                      <a:gd name="connsiteY72" fmla="*/ 182242 h 585788"/>
                      <a:gd name="connsiteX73" fmla="*/ 82874 w 580443"/>
                      <a:gd name="connsiteY73" fmla="*/ 180865 h 585788"/>
                      <a:gd name="connsiteX74" fmla="*/ 75289 w 580443"/>
                      <a:gd name="connsiteY74" fmla="*/ 173145 h 585788"/>
                      <a:gd name="connsiteX75" fmla="*/ 74047 w 580443"/>
                      <a:gd name="connsiteY75" fmla="*/ 170688 h 585788"/>
                      <a:gd name="connsiteX76" fmla="*/ 47700 w 580443"/>
                      <a:gd name="connsiteY76" fmla="*/ 144287 h 585788"/>
                      <a:gd name="connsiteX77" fmla="*/ 42922 w 580443"/>
                      <a:gd name="connsiteY77" fmla="*/ 140346 h 585788"/>
                      <a:gd name="connsiteX78" fmla="*/ 38387 w 580443"/>
                      <a:gd name="connsiteY78" fmla="*/ 136054 h 585788"/>
                      <a:gd name="connsiteX79" fmla="*/ 32394 w 580443"/>
                      <a:gd name="connsiteY79" fmla="*/ 129116 h 585788"/>
                      <a:gd name="connsiteX80" fmla="*/ 0 w 580443"/>
                      <a:gd name="connsiteY80" fmla="*/ 95157 h 585788"/>
                      <a:gd name="connsiteX81" fmla="*/ 0 w 580443"/>
                      <a:gd name="connsiteY81" fmla="*/ 91297 h 585788"/>
                      <a:gd name="connsiteX82" fmla="*/ 90892 w 580443"/>
                      <a:gd name="connsiteY82" fmla="*/ 0 h 585788"/>
                      <a:gd name="connsiteX83" fmla="*/ 94428 w 580443"/>
                      <a:gd name="connsiteY83" fmla="*/ 0 h 585788"/>
                      <a:gd name="connsiteX84" fmla="*/ 145745 w 580443"/>
                      <a:gd name="connsiteY84" fmla="*/ 112919 h 585788"/>
                      <a:gd name="connsiteX85" fmla="*/ 145961 w 580443"/>
                      <a:gd name="connsiteY85" fmla="*/ 113081 h 585788"/>
                      <a:gd name="connsiteX86" fmla="*/ 146177 w 580443"/>
                      <a:gd name="connsiteY86" fmla="*/ 121828 h 585788"/>
                      <a:gd name="connsiteX87" fmla="*/ 95481 w 580443"/>
                      <a:gd name="connsiteY87" fmla="*/ 171309 h 585788"/>
                      <a:gd name="connsiteX88" fmla="*/ 95454 w 580443"/>
                      <a:gd name="connsiteY88" fmla="*/ 173307 h 585788"/>
                      <a:gd name="connsiteX89" fmla="*/ 122368 w 580443"/>
                      <a:gd name="connsiteY89" fmla="*/ 200221 h 585788"/>
                      <a:gd name="connsiteX90" fmla="*/ 124095 w 580443"/>
                      <a:gd name="connsiteY90" fmla="*/ 200005 h 585788"/>
                      <a:gd name="connsiteX91" fmla="*/ 135244 w 580443"/>
                      <a:gd name="connsiteY91" fmla="*/ 181054 h 585788"/>
                      <a:gd name="connsiteX92" fmla="*/ 145961 w 580443"/>
                      <a:gd name="connsiteY92" fmla="*/ 174468 h 585788"/>
                      <a:gd name="connsiteX93" fmla="*/ 157569 w 580443"/>
                      <a:gd name="connsiteY93" fmla="*/ 176141 h 585788"/>
                      <a:gd name="connsiteX94" fmla="*/ 197467 w 580443"/>
                      <a:gd name="connsiteY94" fmla="*/ 189180 h 585788"/>
                      <a:gd name="connsiteX95" fmla="*/ 204189 w 580443"/>
                      <a:gd name="connsiteY95" fmla="*/ 188505 h 585788"/>
                      <a:gd name="connsiteX96" fmla="*/ 236016 w 580443"/>
                      <a:gd name="connsiteY96" fmla="*/ 170148 h 585788"/>
                      <a:gd name="connsiteX97" fmla="*/ 238160 w 580443"/>
                      <a:gd name="connsiteY97" fmla="*/ 162122 h 585788"/>
                      <a:gd name="connsiteX98" fmla="*/ 237231 w 580443"/>
                      <a:gd name="connsiteY98" fmla="*/ 160916 h 585788"/>
                      <a:gd name="connsiteX99" fmla="*/ 93753 w 580443"/>
                      <a:gd name="connsiteY99" fmla="*/ 17439 h 585788"/>
                      <a:gd name="connsiteX100" fmla="*/ 92341 w 580443"/>
                      <a:gd name="connsiteY100" fmla="*/ 17420 h 585788"/>
                      <a:gd name="connsiteX101" fmla="*/ 92322 w 580443"/>
                      <a:gd name="connsiteY101" fmla="*/ 17439 h 585788"/>
                      <a:gd name="connsiteX102" fmla="*/ 17169 w 580443"/>
                      <a:gd name="connsiteY102" fmla="*/ 92592 h 585788"/>
                      <a:gd name="connsiteX103" fmla="*/ 17223 w 580443"/>
                      <a:gd name="connsiteY103" fmla="*/ 94779 h 585788"/>
                      <a:gd name="connsiteX104" fmla="*/ 44272 w 580443"/>
                      <a:gd name="connsiteY104" fmla="*/ 121801 h 585788"/>
                      <a:gd name="connsiteX105" fmla="*/ 46215 w 580443"/>
                      <a:gd name="connsiteY105" fmla="*/ 121801 h 585788"/>
                      <a:gd name="connsiteX106" fmla="*/ 76962 w 580443"/>
                      <a:gd name="connsiteY106" fmla="*/ 91216 h 585788"/>
                      <a:gd name="connsiteX107" fmla="*/ 86464 w 580443"/>
                      <a:gd name="connsiteY107" fmla="*/ 91432 h 585788"/>
                      <a:gd name="connsiteX108" fmla="*/ 86680 w 580443"/>
                      <a:gd name="connsiteY108" fmla="*/ 91593 h 585788"/>
                      <a:gd name="connsiteX109" fmla="*/ 86653 w 580443"/>
                      <a:gd name="connsiteY109" fmla="*/ 101177 h 585788"/>
                      <a:gd name="connsiteX110" fmla="*/ 56662 w 580443"/>
                      <a:gd name="connsiteY110" fmla="*/ 131789 h 585788"/>
                      <a:gd name="connsiteX111" fmla="*/ 56662 w 580443"/>
                      <a:gd name="connsiteY111" fmla="*/ 134407 h 585788"/>
                      <a:gd name="connsiteX112" fmla="*/ 84467 w 580443"/>
                      <a:gd name="connsiteY112" fmla="*/ 162212 h 585788"/>
                      <a:gd name="connsiteX113" fmla="*/ 85682 w 580443"/>
                      <a:gd name="connsiteY113" fmla="*/ 162050 h 585788"/>
                      <a:gd name="connsiteX114" fmla="*/ 136000 w 580443"/>
                      <a:gd name="connsiteY114" fmla="*/ 113081 h 585788"/>
                      <a:gd name="connsiteX115" fmla="*/ 145745 w 580443"/>
                      <a:gd name="connsiteY115" fmla="*/ 112919 h 585788"/>
                      <a:gd name="connsiteX116" fmla="*/ 514000 w 580443"/>
                      <a:gd name="connsiteY116" fmla="*/ 22491 h 585788"/>
                      <a:gd name="connsiteX117" fmla="*/ 512397 w 580443"/>
                      <a:gd name="connsiteY117" fmla="*/ 22491 h 585788"/>
                      <a:gd name="connsiteX118" fmla="*/ 478191 w 580443"/>
                      <a:gd name="connsiteY118" fmla="*/ 56697 h 585788"/>
                      <a:gd name="connsiteX119" fmla="*/ 478191 w 580443"/>
                      <a:gd name="connsiteY119" fmla="*/ 58300 h 585788"/>
                      <a:gd name="connsiteX120" fmla="*/ 527515 w 580443"/>
                      <a:gd name="connsiteY120" fmla="*/ 107624 h 585788"/>
                      <a:gd name="connsiteX121" fmla="*/ 529118 w 580443"/>
                      <a:gd name="connsiteY121" fmla="*/ 107624 h 585788"/>
                      <a:gd name="connsiteX122" fmla="*/ 563324 w 580443"/>
                      <a:gd name="connsiteY122" fmla="*/ 73418 h 585788"/>
                      <a:gd name="connsiteX123" fmla="*/ 563324 w 580443"/>
                      <a:gd name="connsiteY123" fmla="*/ 71815 h 585788"/>
                      <a:gd name="connsiteX124" fmla="*/ 514000 w 580443"/>
                      <a:gd name="connsiteY124" fmla="*/ 22491 h 585788"/>
                      <a:gd name="connsiteX125" fmla="*/ 427949 w 580443"/>
                      <a:gd name="connsiteY125" fmla="*/ 174954 h 585788"/>
                      <a:gd name="connsiteX126" fmla="*/ 448141 w 580443"/>
                      <a:gd name="connsiteY126" fmla="*/ 186507 h 585788"/>
                      <a:gd name="connsiteX127" fmla="*/ 449555 w 580443"/>
                      <a:gd name="connsiteY127" fmla="*/ 187086 h 585788"/>
                      <a:gd name="connsiteX128" fmla="*/ 449896 w 580443"/>
                      <a:gd name="connsiteY128" fmla="*/ 186858 h 585788"/>
                      <a:gd name="connsiteX129" fmla="*/ 517869 w 580443"/>
                      <a:gd name="connsiteY129" fmla="*/ 118885 h 585788"/>
                      <a:gd name="connsiteX130" fmla="*/ 517869 w 580443"/>
                      <a:gd name="connsiteY130" fmla="*/ 117131 h 585788"/>
                      <a:gd name="connsiteX131" fmla="*/ 468522 w 580443"/>
                      <a:gd name="connsiteY131" fmla="*/ 67784 h 585788"/>
                      <a:gd name="connsiteX132" fmla="*/ 467110 w 580443"/>
                      <a:gd name="connsiteY132" fmla="*/ 67766 h 585788"/>
                      <a:gd name="connsiteX133" fmla="*/ 467092 w 580443"/>
                      <a:gd name="connsiteY133" fmla="*/ 67784 h 585788"/>
                      <a:gd name="connsiteX134" fmla="*/ 358491 w 580443"/>
                      <a:gd name="connsiteY134" fmla="*/ 176384 h 585788"/>
                      <a:gd name="connsiteX135" fmla="*/ 358761 w 580443"/>
                      <a:gd name="connsiteY135" fmla="*/ 178490 h 585788"/>
                      <a:gd name="connsiteX136" fmla="*/ 378144 w 580443"/>
                      <a:gd name="connsiteY136" fmla="*/ 189693 h 585788"/>
                      <a:gd name="connsiteX137" fmla="*/ 380249 w 580443"/>
                      <a:gd name="connsiteY137" fmla="*/ 189909 h 585788"/>
                      <a:gd name="connsiteX138" fmla="*/ 427949 w 580443"/>
                      <a:gd name="connsiteY138" fmla="*/ 174954 h 585788"/>
                      <a:gd name="connsiteX139" fmla="*/ 162104 w 580443"/>
                      <a:gd name="connsiteY139" fmla="*/ 300992 h 585788"/>
                      <a:gd name="connsiteX140" fmla="*/ 155220 w 580443"/>
                      <a:gd name="connsiteY140" fmla="*/ 334061 h 585788"/>
                      <a:gd name="connsiteX141" fmla="*/ 121207 w 580443"/>
                      <a:gd name="connsiteY141" fmla="*/ 364457 h 585788"/>
                      <a:gd name="connsiteX142" fmla="*/ 120451 w 580443"/>
                      <a:gd name="connsiteY142" fmla="*/ 368830 h 585788"/>
                      <a:gd name="connsiteX143" fmla="*/ 145880 w 580443"/>
                      <a:gd name="connsiteY143" fmla="*/ 412859 h 585788"/>
                      <a:gd name="connsiteX144" fmla="*/ 149173 w 580443"/>
                      <a:gd name="connsiteY144" fmla="*/ 414128 h 585788"/>
                      <a:gd name="connsiteX145" fmla="*/ 193040 w 580443"/>
                      <a:gd name="connsiteY145" fmla="*/ 400225 h 585788"/>
                      <a:gd name="connsiteX146" fmla="*/ 209993 w 580443"/>
                      <a:gd name="connsiteY146" fmla="*/ 401440 h 585788"/>
                      <a:gd name="connsiteX147" fmla="*/ 240767 w 580443"/>
                      <a:gd name="connsiteY147" fmla="*/ 419149 h 585788"/>
                      <a:gd name="connsiteX148" fmla="*/ 252267 w 580443"/>
                      <a:gd name="connsiteY148" fmla="*/ 434779 h 585788"/>
                      <a:gd name="connsiteX149" fmla="*/ 261445 w 580443"/>
                      <a:gd name="connsiteY149" fmla="*/ 478403 h 585788"/>
                      <a:gd name="connsiteX150" fmla="*/ 263713 w 580443"/>
                      <a:gd name="connsiteY150" fmla="*/ 480373 h 585788"/>
                      <a:gd name="connsiteX151" fmla="*/ 290141 w 580443"/>
                      <a:gd name="connsiteY151" fmla="*/ 480535 h 585788"/>
                      <a:gd name="connsiteX152" fmla="*/ 316541 w 580443"/>
                      <a:gd name="connsiteY152" fmla="*/ 480373 h 585788"/>
                      <a:gd name="connsiteX153" fmla="*/ 318809 w 580443"/>
                      <a:gd name="connsiteY153" fmla="*/ 478403 h 585788"/>
                      <a:gd name="connsiteX154" fmla="*/ 328014 w 580443"/>
                      <a:gd name="connsiteY154" fmla="*/ 434779 h 585788"/>
                      <a:gd name="connsiteX155" fmla="*/ 339514 w 580443"/>
                      <a:gd name="connsiteY155" fmla="*/ 419149 h 585788"/>
                      <a:gd name="connsiteX156" fmla="*/ 370288 w 580443"/>
                      <a:gd name="connsiteY156" fmla="*/ 401467 h 585788"/>
                      <a:gd name="connsiteX157" fmla="*/ 387241 w 580443"/>
                      <a:gd name="connsiteY157" fmla="*/ 400253 h 585788"/>
                      <a:gd name="connsiteX158" fmla="*/ 431108 w 580443"/>
                      <a:gd name="connsiteY158" fmla="*/ 414155 h 585788"/>
                      <a:gd name="connsiteX159" fmla="*/ 434401 w 580443"/>
                      <a:gd name="connsiteY159" fmla="*/ 412886 h 585788"/>
                      <a:gd name="connsiteX160" fmla="*/ 459830 w 580443"/>
                      <a:gd name="connsiteY160" fmla="*/ 368884 h 585788"/>
                      <a:gd name="connsiteX161" fmla="*/ 459074 w 580443"/>
                      <a:gd name="connsiteY161" fmla="*/ 364511 h 585788"/>
                      <a:gd name="connsiteX162" fmla="*/ 425088 w 580443"/>
                      <a:gd name="connsiteY162" fmla="*/ 334088 h 585788"/>
                      <a:gd name="connsiteX163" fmla="*/ 418204 w 580443"/>
                      <a:gd name="connsiteY163" fmla="*/ 301046 h 585788"/>
                      <a:gd name="connsiteX164" fmla="*/ 425088 w 580443"/>
                      <a:gd name="connsiteY164" fmla="*/ 267978 h 585788"/>
                      <a:gd name="connsiteX165" fmla="*/ 459101 w 580443"/>
                      <a:gd name="connsiteY165" fmla="*/ 237582 h 585788"/>
                      <a:gd name="connsiteX166" fmla="*/ 459857 w 580443"/>
                      <a:gd name="connsiteY166" fmla="*/ 233208 h 585788"/>
                      <a:gd name="connsiteX167" fmla="*/ 434428 w 580443"/>
                      <a:gd name="connsiteY167" fmla="*/ 189180 h 585788"/>
                      <a:gd name="connsiteX168" fmla="*/ 431135 w 580443"/>
                      <a:gd name="connsiteY168" fmla="*/ 187911 h 585788"/>
                      <a:gd name="connsiteX169" fmla="*/ 387268 w 580443"/>
                      <a:gd name="connsiteY169" fmla="*/ 201813 h 585788"/>
                      <a:gd name="connsiteX170" fmla="*/ 370315 w 580443"/>
                      <a:gd name="connsiteY170" fmla="*/ 200599 h 585788"/>
                      <a:gd name="connsiteX171" fmla="*/ 339541 w 580443"/>
                      <a:gd name="connsiteY171" fmla="*/ 182890 h 585788"/>
                      <a:gd name="connsiteX172" fmla="*/ 328041 w 580443"/>
                      <a:gd name="connsiteY172" fmla="*/ 167260 h 585788"/>
                      <a:gd name="connsiteX173" fmla="*/ 318863 w 580443"/>
                      <a:gd name="connsiteY173" fmla="*/ 123636 h 585788"/>
                      <a:gd name="connsiteX174" fmla="*/ 316595 w 580443"/>
                      <a:gd name="connsiteY174" fmla="*/ 121666 h 585788"/>
                      <a:gd name="connsiteX175" fmla="*/ 290168 w 580443"/>
                      <a:gd name="connsiteY175" fmla="*/ 121504 h 585788"/>
                      <a:gd name="connsiteX176" fmla="*/ 263767 w 580443"/>
                      <a:gd name="connsiteY176" fmla="*/ 121666 h 585788"/>
                      <a:gd name="connsiteX177" fmla="*/ 261499 w 580443"/>
                      <a:gd name="connsiteY177" fmla="*/ 123636 h 585788"/>
                      <a:gd name="connsiteX178" fmla="*/ 252294 w 580443"/>
                      <a:gd name="connsiteY178" fmla="*/ 167260 h 585788"/>
                      <a:gd name="connsiteX179" fmla="*/ 240794 w 580443"/>
                      <a:gd name="connsiteY179" fmla="*/ 182863 h 585788"/>
                      <a:gd name="connsiteX180" fmla="*/ 210020 w 580443"/>
                      <a:gd name="connsiteY180" fmla="*/ 200572 h 585788"/>
                      <a:gd name="connsiteX181" fmla="*/ 193067 w 580443"/>
                      <a:gd name="connsiteY181" fmla="*/ 201786 h 585788"/>
                      <a:gd name="connsiteX182" fmla="*/ 149200 w 580443"/>
                      <a:gd name="connsiteY182" fmla="*/ 187884 h 585788"/>
                      <a:gd name="connsiteX183" fmla="*/ 145907 w 580443"/>
                      <a:gd name="connsiteY183" fmla="*/ 189153 h 585788"/>
                      <a:gd name="connsiteX184" fmla="*/ 120478 w 580443"/>
                      <a:gd name="connsiteY184" fmla="*/ 233154 h 585788"/>
                      <a:gd name="connsiteX185" fmla="*/ 121234 w 580443"/>
                      <a:gd name="connsiteY185" fmla="*/ 237528 h 585788"/>
                      <a:gd name="connsiteX186" fmla="*/ 155220 w 580443"/>
                      <a:gd name="connsiteY186" fmla="*/ 267951 h 585788"/>
                      <a:gd name="connsiteX187" fmla="*/ 162104 w 580443"/>
                      <a:gd name="connsiteY187" fmla="*/ 300992 h 585788"/>
                      <a:gd name="connsiteX188" fmla="*/ 470304 w 580443"/>
                      <a:gd name="connsiteY188" fmla="*/ 437586 h 585788"/>
                      <a:gd name="connsiteX189" fmla="*/ 470520 w 580443"/>
                      <a:gd name="connsiteY189" fmla="*/ 437775 h 585788"/>
                      <a:gd name="connsiteX190" fmla="*/ 470674 w 580443"/>
                      <a:gd name="connsiteY190" fmla="*/ 446069 h 585788"/>
                      <a:gd name="connsiteX191" fmla="*/ 469602 w 580443"/>
                      <a:gd name="connsiteY191" fmla="*/ 447332 h 585788"/>
                      <a:gd name="connsiteX192" fmla="*/ 420229 w 580443"/>
                      <a:gd name="connsiteY192" fmla="*/ 496921 h 585788"/>
                      <a:gd name="connsiteX193" fmla="*/ 420229 w 580443"/>
                      <a:gd name="connsiteY193" fmla="*/ 499324 h 585788"/>
                      <a:gd name="connsiteX194" fmla="*/ 447196 w 580443"/>
                      <a:gd name="connsiteY194" fmla="*/ 526291 h 585788"/>
                      <a:gd name="connsiteX195" fmla="*/ 448978 w 580443"/>
                      <a:gd name="connsiteY195" fmla="*/ 526291 h 585788"/>
                      <a:gd name="connsiteX196" fmla="*/ 479185 w 580443"/>
                      <a:gd name="connsiteY196" fmla="*/ 496057 h 585788"/>
                      <a:gd name="connsiteX197" fmla="*/ 488661 w 580443"/>
                      <a:gd name="connsiteY197" fmla="*/ 496327 h 585788"/>
                      <a:gd name="connsiteX198" fmla="*/ 488877 w 580443"/>
                      <a:gd name="connsiteY198" fmla="*/ 496489 h 585788"/>
                      <a:gd name="connsiteX199" fmla="*/ 488796 w 580443"/>
                      <a:gd name="connsiteY199" fmla="*/ 506153 h 585788"/>
                      <a:gd name="connsiteX200" fmla="*/ 459074 w 580443"/>
                      <a:gd name="connsiteY200" fmla="*/ 536549 h 585788"/>
                      <a:gd name="connsiteX201" fmla="*/ 459074 w 580443"/>
                      <a:gd name="connsiteY201" fmla="*/ 538466 h 585788"/>
                      <a:gd name="connsiteX202" fmla="*/ 486474 w 580443"/>
                      <a:gd name="connsiteY202" fmla="*/ 565866 h 585788"/>
                      <a:gd name="connsiteX203" fmla="*/ 488148 w 580443"/>
                      <a:gd name="connsiteY203" fmla="*/ 565866 h 585788"/>
                      <a:gd name="connsiteX204" fmla="*/ 563058 w 580443"/>
                      <a:gd name="connsiteY204" fmla="*/ 490361 h 585788"/>
                      <a:gd name="connsiteX205" fmla="*/ 564003 w 580443"/>
                      <a:gd name="connsiteY205" fmla="*/ 489281 h 585788"/>
                      <a:gd name="connsiteX206" fmla="*/ 465202 w 580443"/>
                      <a:gd name="connsiteY206" fmla="*/ 390075 h 585788"/>
                      <a:gd name="connsiteX207" fmla="*/ 463064 w 580443"/>
                      <a:gd name="connsiteY207" fmla="*/ 390087 h 585788"/>
                      <a:gd name="connsiteX208" fmla="*/ 462826 w 580443"/>
                      <a:gd name="connsiteY208" fmla="*/ 390399 h 585788"/>
                      <a:gd name="connsiteX209" fmla="*/ 448303 w 580443"/>
                      <a:gd name="connsiteY209" fmla="*/ 415505 h 585788"/>
                      <a:gd name="connsiteX210" fmla="*/ 439692 w 580443"/>
                      <a:gd name="connsiteY210" fmla="*/ 425412 h 585788"/>
                      <a:gd name="connsiteX211" fmla="*/ 425574 w 580443"/>
                      <a:gd name="connsiteY211" fmla="*/ 426788 h 585788"/>
                      <a:gd name="connsiteX212" fmla="*/ 381356 w 580443"/>
                      <a:gd name="connsiteY212" fmla="*/ 412454 h 585788"/>
                      <a:gd name="connsiteX213" fmla="*/ 378819 w 580443"/>
                      <a:gd name="connsiteY213" fmla="*/ 412562 h 585788"/>
                      <a:gd name="connsiteX214" fmla="*/ 353848 w 580443"/>
                      <a:gd name="connsiteY214" fmla="*/ 431351 h 585788"/>
                      <a:gd name="connsiteX215" fmla="*/ 353929 w 580443"/>
                      <a:gd name="connsiteY215" fmla="*/ 432781 h 585788"/>
                      <a:gd name="connsiteX216" fmla="*/ 408162 w 580443"/>
                      <a:gd name="connsiteY216" fmla="*/ 487014 h 585788"/>
                      <a:gd name="connsiteX217" fmla="*/ 409944 w 580443"/>
                      <a:gd name="connsiteY217" fmla="*/ 487014 h 585788"/>
                      <a:gd name="connsiteX218" fmla="*/ 460289 w 580443"/>
                      <a:gd name="connsiteY218" fmla="*/ 436669 h 585788"/>
                      <a:gd name="connsiteX219" fmla="*/ 470304 w 580443"/>
                      <a:gd name="connsiteY219" fmla="*/ 437586 h 585788"/>
                      <a:gd name="connsiteX220" fmla="*/ 72589 w 580443"/>
                      <a:gd name="connsiteY220" fmla="*/ 493682 h 585788"/>
                      <a:gd name="connsiteX221" fmla="*/ 72778 w 580443"/>
                      <a:gd name="connsiteY221" fmla="*/ 493493 h 585788"/>
                      <a:gd name="connsiteX222" fmla="*/ 82361 w 580443"/>
                      <a:gd name="connsiteY222" fmla="*/ 494249 h 585788"/>
                      <a:gd name="connsiteX223" fmla="*/ 111057 w 580443"/>
                      <a:gd name="connsiteY223" fmla="*/ 524834 h 585788"/>
                      <a:gd name="connsiteX224" fmla="*/ 111799 w 580443"/>
                      <a:gd name="connsiteY224" fmla="*/ 524872 h 585788"/>
                      <a:gd name="connsiteX225" fmla="*/ 111813 w 580443"/>
                      <a:gd name="connsiteY225" fmla="*/ 524861 h 585788"/>
                      <a:gd name="connsiteX226" fmla="*/ 215338 w 580443"/>
                      <a:gd name="connsiteY226" fmla="*/ 421335 h 585788"/>
                      <a:gd name="connsiteX227" fmla="*/ 215309 w 580443"/>
                      <a:gd name="connsiteY227" fmla="*/ 419885 h 585788"/>
                      <a:gd name="connsiteX228" fmla="*/ 215122 w 580443"/>
                      <a:gd name="connsiteY228" fmla="*/ 419743 h 585788"/>
                      <a:gd name="connsiteX229" fmla="*/ 203217 w 580443"/>
                      <a:gd name="connsiteY229" fmla="*/ 412886 h 585788"/>
                      <a:gd name="connsiteX230" fmla="*/ 198898 w 580443"/>
                      <a:gd name="connsiteY230" fmla="*/ 412400 h 585788"/>
                      <a:gd name="connsiteX231" fmla="*/ 153547 w 580443"/>
                      <a:gd name="connsiteY231" fmla="*/ 426707 h 585788"/>
                      <a:gd name="connsiteX232" fmla="*/ 135595 w 580443"/>
                      <a:gd name="connsiteY232" fmla="*/ 421227 h 585788"/>
                      <a:gd name="connsiteX233" fmla="*/ 127875 w 580443"/>
                      <a:gd name="connsiteY233" fmla="*/ 408513 h 585788"/>
                      <a:gd name="connsiteX234" fmla="*/ 126809 w 580443"/>
                      <a:gd name="connsiteY234" fmla="*/ 408092 h 585788"/>
                      <a:gd name="connsiteX235" fmla="*/ 126552 w 580443"/>
                      <a:gd name="connsiteY235" fmla="*/ 408270 h 585788"/>
                      <a:gd name="connsiteX236" fmla="*/ 61575 w 580443"/>
                      <a:gd name="connsiteY236" fmla="*/ 473139 h 585788"/>
                      <a:gd name="connsiteX237" fmla="*/ 53801 w 580443"/>
                      <a:gd name="connsiteY237" fmla="*/ 485124 h 585788"/>
                      <a:gd name="connsiteX238" fmla="*/ 19895 w 580443"/>
                      <a:gd name="connsiteY238" fmla="*/ 565218 h 585788"/>
                      <a:gd name="connsiteX239" fmla="*/ 20516 w 580443"/>
                      <a:gd name="connsiteY239" fmla="*/ 565839 h 585788"/>
                      <a:gd name="connsiteX240" fmla="*/ 98666 w 580443"/>
                      <a:gd name="connsiteY240" fmla="*/ 532662 h 585788"/>
                      <a:gd name="connsiteX241" fmla="*/ 98993 w 580443"/>
                      <a:gd name="connsiteY241" fmla="*/ 531806 h 585788"/>
                      <a:gd name="connsiteX242" fmla="*/ 98882 w 580443"/>
                      <a:gd name="connsiteY242" fmla="*/ 531636 h 585788"/>
                      <a:gd name="connsiteX243" fmla="*/ 72481 w 580443"/>
                      <a:gd name="connsiteY243" fmla="*/ 503265 h 585788"/>
                      <a:gd name="connsiteX244" fmla="*/ 72589 w 580443"/>
                      <a:gd name="connsiteY244" fmla="*/ 493682 h 585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580443" h="585788">
                        <a:moveTo>
                          <a:pt x="94428" y="0"/>
                        </a:moveTo>
                        <a:cubicBezTo>
                          <a:pt x="96947" y="1458"/>
                          <a:pt x="98576" y="2556"/>
                          <a:pt x="99314" y="3293"/>
                        </a:cubicBezTo>
                        <a:cubicBezTo>
                          <a:pt x="164624" y="69197"/>
                          <a:pt x="212008" y="116906"/>
                          <a:pt x="241469" y="146420"/>
                        </a:cubicBezTo>
                        <a:cubicBezTo>
                          <a:pt x="242243" y="147194"/>
                          <a:pt x="242738" y="147041"/>
                          <a:pt x="242954" y="145961"/>
                        </a:cubicBezTo>
                        <a:cubicBezTo>
                          <a:pt x="244213" y="139572"/>
                          <a:pt x="245941" y="131780"/>
                          <a:pt x="248137" y="122584"/>
                        </a:cubicBezTo>
                        <a:cubicBezTo>
                          <a:pt x="250458" y="112793"/>
                          <a:pt x="255677" y="107907"/>
                          <a:pt x="263794" y="107925"/>
                        </a:cubicBezTo>
                        <a:cubicBezTo>
                          <a:pt x="295611" y="107997"/>
                          <a:pt x="312132" y="108006"/>
                          <a:pt x="313356" y="107952"/>
                        </a:cubicBezTo>
                        <a:cubicBezTo>
                          <a:pt x="318395" y="107718"/>
                          <a:pt x="322039" y="108447"/>
                          <a:pt x="324289" y="110139"/>
                        </a:cubicBezTo>
                        <a:cubicBezTo>
                          <a:pt x="328518" y="113324"/>
                          <a:pt x="330993" y="116564"/>
                          <a:pt x="331713" y="119857"/>
                        </a:cubicBezTo>
                        <a:cubicBezTo>
                          <a:pt x="334844" y="134236"/>
                          <a:pt x="338182" y="149452"/>
                          <a:pt x="341728" y="165505"/>
                        </a:cubicBezTo>
                        <a:cubicBezTo>
                          <a:pt x="342753" y="170184"/>
                          <a:pt x="344958" y="170823"/>
                          <a:pt x="348341" y="167422"/>
                        </a:cubicBezTo>
                        <a:lnTo>
                          <a:pt x="507935" y="7855"/>
                        </a:lnTo>
                        <a:cubicBezTo>
                          <a:pt x="510820" y="4963"/>
                          <a:pt x="515494" y="4949"/>
                          <a:pt x="518376" y="7823"/>
                        </a:cubicBezTo>
                        <a:cubicBezTo>
                          <a:pt x="518387" y="7834"/>
                          <a:pt x="518398" y="7845"/>
                          <a:pt x="518409" y="7855"/>
                        </a:cubicBezTo>
                        <a:lnTo>
                          <a:pt x="580389" y="70403"/>
                        </a:lnTo>
                        <a:cubicBezTo>
                          <a:pt x="580461" y="71734"/>
                          <a:pt x="580461" y="73075"/>
                          <a:pt x="580389" y="74425"/>
                        </a:cubicBezTo>
                        <a:lnTo>
                          <a:pt x="457158" y="198736"/>
                        </a:lnTo>
                        <a:cubicBezTo>
                          <a:pt x="456474" y="199420"/>
                          <a:pt x="456366" y="200185"/>
                          <a:pt x="456834" y="201031"/>
                        </a:cubicBezTo>
                        <a:cubicBezTo>
                          <a:pt x="461459" y="209219"/>
                          <a:pt x="466462" y="217812"/>
                          <a:pt x="471843" y="226811"/>
                        </a:cubicBezTo>
                        <a:cubicBezTo>
                          <a:pt x="477431" y="236178"/>
                          <a:pt x="471843" y="243925"/>
                          <a:pt x="464554" y="250431"/>
                        </a:cubicBezTo>
                        <a:cubicBezTo>
                          <a:pt x="449743" y="263695"/>
                          <a:pt x="439647" y="272792"/>
                          <a:pt x="434266" y="277723"/>
                        </a:cubicBezTo>
                        <a:cubicBezTo>
                          <a:pt x="432668" y="279182"/>
                          <a:pt x="431757" y="281259"/>
                          <a:pt x="431755" y="283446"/>
                        </a:cubicBezTo>
                        <a:lnTo>
                          <a:pt x="431755" y="319025"/>
                        </a:lnTo>
                        <a:cubicBezTo>
                          <a:pt x="431754" y="320901"/>
                          <a:pt x="432537" y="322692"/>
                          <a:pt x="433915" y="323965"/>
                        </a:cubicBezTo>
                        <a:cubicBezTo>
                          <a:pt x="444065" y="333233"/>
                          <a:pt x="455322" y="343167"/>
                          <a:pt x="467686" y="353767"/>
                        </a:cubicBezTo>
                        <a:cubicBezTo>
                          <a:pt x="469071" y="354955"/>
                          <a:pt x="471096" y="358249"/>
                          <a:pt x="473759" y="363648"/>
                        </a:cubicBezTo>
                        <a:cubicBezTo>
                          <a:pt x="474173" y="364493"/>
                          <a:pt x="474272" y="365375"/>
                          <a:pt x="474056" y="366293"/>
                        </a:cubicBezTo>
                        <a:lnTo>
                          <a:pt x="471735" y="376092"/>
                        </a:lnTo>
                        <a:cubicBezTo>
                          <a:pt x="471555" y="376830"/>
                          <a:pt x="471735" y="377469"/>
                          <a:pt x="472275" y="378009"/>
                        </a:cubicBezTo>
                        <a:lnTo>
                          <a:pt x="580389" y="487122"/>
                        </a:lnTo>
                        <a:lnTo>
                          <a:pt x="580389" y="490955"/>
                        </a:lnTo>
                        <a:lnTo>
                          <a:pt x="492467" y="580713"/>
                        </a:lnTo>
                        <a:cubicBezTo>
                          <a:pt x="489658" y="583575"/>
                          <a:pt x="485060" y="583619"/>
                          <a:pt x="482198" y="580810"/>
                        </a:cubicBezTo>
                        <a:cubicBezTo>
                          <a:pt x="482183" y="580795"/>
                          <a:pt x="482169" y="580781"/>
                          <a:pt x="482155" y="580767"/>
                        </a:cubicBezTo>
                        <a:cubicBezTo>
                          <a:pt x="473624" y="572219"/>
                          <a:pt x="462584" y="561142"/>
                          <a:pt x="449032" y="547536"/>
                        </a:cubicBezTo>
                        <a:cubicBezTo>
                          <a:pt x="448042" y="546547"/>
                          <a:pt x="446594" y="545548"/>
                          <a:pt x="444686" y="544540"/>
                        </a:cubicBezTo>
                        <a:cubicBezTo>
                          <a:pt x="443102" y="543712"/>
                          <a:pt x="441879" y="542578"/>
                          <a:pt x="441015" y="541139"/>
                        </a:cubicBezTo>
                        <a:cubicBezTo>
                          <a:pt x="439323" y="538331"/>
                          <a:pt x="437973" y="536405"/>
                          <a:pt x="436965" y="535362"/>
                        </a:cubicBezTo>
                        <a:cubicBezTo>
                          <a:pt x="386341" y="484341"/>
                          <a:pt x="355027" y="452802"/>
                          <a:pt x="343023" y="440745"/>
                        </a:cubicBezTo>
                        <a:cubicBezTo>
                          <a:pt x="342381" y="440101"/>
                          <a:pt x="341339" y="440099"/>
                          <a:pt x="340695" y="440741"/>
                        </a:cubicBezTo>
                        <a:cubicBezTo>
                          <a:pt x="340464" y="440970"/>
                          <a:pt x="340307" y="441263"/>
                          <a:pt x="340243" y="441582"/>
                        </a:cubicBezTo>
                        <a:cubicBezTo>
                          <a:pt x="337867" y="454233"/>
                          <a:pt x="335456" y="465904"/>
                          <a:pt x="333008" y="476594"/>
                        </a:cubicBezTo>
                        <a:cubicBezTo>
                          <a:pt x="331713" y="482227"/>
                          <a:pt x="330219" y="486069"/>
                          <a:pt x="328527" y="488121"/>
                        </a:cubicBezTo>
                        <a:cubicBezTo>
                          <a:pt x="325342" y="492044"/>
                          <a:pt x="321356" y="494006"/>
                          <a:pt x="316568" y="494006"/>
                        </a:cubicBezTo>
                        <a:cubicBezTo>
                          <a:pt x="300084" y="494042"/>
                          <a:pt x="283545" y="494024"/>
                          <a:pt x="266952" y="493952"/>
                        </a:cubicBezTo>
                        <a:cubicBezTo>
                          <a:pt x="261751" y="493934"/>
                          <a:pt x="258179" y="493322"/>
                          <a:pt x="256235" y="492116"/>
                        </a:cubicBezTo>
                        <a:cubicBezTo>
                          <a:pt x="252726" y="489938"/>
                          <a:pt x="250305" y="486672"/>
                          <a:pt x="248973" y="482317"/>
                        </a:cubicBezTo>
                        <a:cubicBezTo>
                          <a:pt x="247822" y="478520"/>
                          <a:pt x="244501" y="463645"/>
                          <a:pt x="239012" y="437694"/>
                        </a:cubicBezTo>
                        <a:cubicBezTo>
                          <a:pt x="238040" y="433069"/>
                          <a:pt x="234855" y="429884"/>
                          <a:pt x="229456" y="428138"/>
                        </a:cubicBezTo>
                        <a:cubicBezTo>
                          <a:pt x="228538" y="427850"/>
                          <a:pt x="227737" y="428048"/>
                          <a:pt x="227054" y="428732"/>
                        </a:cubicBezTo>
                        <a:lnTo>
                          <a:pt x="117212" y="538574"/>
                        </a:lnTo>
                        <a:cubicBezTo>
                          <a:pt x="116177" y="539609"/>
                          <a:pt x="114950" y="540442"/>
                          <a:pt x="113594" y="541031"/>
                        </a:cubicBezTo>
                        <a:lnTo>
                          <a:pt x="8341" y="585788"/>
                        </a:lnTo>
                        <a:lnTo>
                          <a:pt x="5696" y="585788"/>
                        </a:lnTo>
                        <a:cubicBezTo>
                          <a:pt x="2942" y="584942"/>
                          <a:pt x="1044" y="583143"/>
                          <a:pt x="0" y="580389"/>
                        </a:cubicBezTo>
                        <a:lnTo>
                          <a:pt x="0" y="577717"/>
                        </a:lnTo>
                        <a:cubicBezTo>
                          <a:pt x="14217" y="544117"/>
                          <a:pt x="28471" y="510508"/>
                          <a:pt x="42760" y="476891"/>
                        </a:cubicBezTo>
                        <a:cubicBezTo>
                          <a:pt x="44667" y="472410"/>
                          <a:pt x="47340" y="468450"/>
                          <a:pt x="50777" y="465013"/>
                        </a:cubicBezTo>
                        <a:cubicBezTo>
                          <a:pt x="70304" y="445433"/>
                          <a:pt x="93114" y="422604"/>
                          <a:pt x="119209" y="396527"/>
                        </a:cubicBezTo>
                        <a:cubicBezTo>
                          <a:pt x="119767" y="395984"/>
                          <a:pt x="119890" y="395139"/>
                          <a:pt x="119506" y="394476"/>
                        </a:cubicBezTo>
                        <a:cubicBezTo>
                          <a:pt x="113855" y="384398"/>
                          <a:pt x="110301" y="377937"/>
                          <a:pt x="108843" y="375093"/>
                        </a:cubicBezTo>
                        <a:cubicBezTo>
                          <a:pt x="106450" y="370396"/>
                          <a:pt x="106009" y="365951"/>
                          <a:pt x="107520" y="361758"/>
                        </a:cubicBezTo>
                        <a:cubicBezTo>
                          <a:pt x="108510" y="359040"/>
                          <a:pt x="111084" y="355810"/>
                          <a:pt x="115241" y="352067"/>
                        </a:cubicBezTo>
                        <a:cubicBezTo>
                          <a:pt x="124707" y="343554"/>
                          <a:pt x="134785" y="334529"/>
                          <a:pt x="145475" y="324991"/>
                        </a:cubicBezTo>
                        <a:cubicBezTo>
                          <a:pt x="147501" y="323206"/>
                          <a:pt x="148661" y="320630"/>
                          <a:pt x="148661" y="317918"/>
                        </a:cubicBezTo>
                        <a:lnTo>
                          <a:pt x="148661" y="283500"/>
                        </a:lnTo>
                        <a:cubicBezTo>
                          <a:pt x="148660" y="281196"/>
                          <a:pt x="147679" y="278998"/>
                          <a:pt x="145961" y="277453"/>
                        </a:cubicBezTo>
                        <a:cubicBezTo>
                          <a:pt x="138097" y="270398"/>
                          <a:pt x="127704" y="261238"/>
                          <a:pt x="114782" y="249972"/>
                        </a:cubicBezTo>
                        <a:cubicBezTo>
                          <a:pt x="111921" y="247471"/>
                          <a:pt x="109698" y="244708"/>
                          <a:pt x="108114" y="241685"/>
                        </a:cubicBezTo>
                        <a:cubicBezTo>
                          <a:pt x="106369" y="238319"/>
                          <a:pt x="105901" y="234711"/>
                          <a:pt x="106711" y="230860"/>
                        </a:cubicBezTo>
                        <a:cubicBezTo>
                          <a:pt x="107925" y="225110"/>
                          <a:pt x="113243" y="218928"/>
                          <a:pt x="115619" y="214042"/>
                        </a:cubicBezTo>
                        <a:cubicBezTo>
                          <a:pt x="115909" y="213423"/>
                          <a:pt x="115779" y="212689"/>
                          <a:pt x="115295" y="212206"/>
                        </a:cubicBezTo>
                        <a:lnTo>
                          <a:pt x="85331" y="182242"/>
                        </a:lnTo>
                        <a:cubicBezTo>
                          <a:pt x="84629" y="181558"/>
                          <a:pt x="83810" y="181099"/>
                          <a:pt x="82874" y="180865"/>
                        </a:cubicBezTo>
                        <a:cubicBezTo>
                          <a:pt x="78393" y="179840"/>
                          <a:pt x="75864" y="177266"/>
                          <a:pt x="75289" y="173145"/>
                        </a:cubicBezTo>
                        <a:cubicBezTo>
                          <a:pt x="75145" y="172191"/>
                          <a:pt x="74731" y="171372"/>
                          <a:pt x="74047" y="170688"/>
                        </a:cubicBezTo>
                        <a:cubicBezTo>
                          <a:pt x="65085" y="161834"/>
                          <a:pt x="56302" y="153034"/>
                          <a:pt x="47700" y="144287"/>
                        </a:cubicBezTo>
                        <a:cubicBezTo>
                          <a:pt x="46764" y="143352"/>
                          <a:pt x="45171" y="142038"/>
                          <a:pt x="42922" y="140346"/>
                        </a:cubicBezTo>
                        <a:cubicBezTo>
                          <a:pt x="41248" y="139086"/>
                          <a:pt x="39736" y="137656"/>
                          <a:pt x="38387" y="136054"/>
                        </a:cubicBezTo>
                        <a:cubicBezTo>
                          <a:pt x="34949" y="131969"/>
                          <a:pt x="32952" y="129656"/>
                          <a:pt x="32394" y="129116"/>
                        </a:cubicBezTo>
                        <a:cubicBezTo>
                          <a:pt x="20876" y="118030"/>
                          <a:pt x="10078" y="106711"/>
                          <a:pt x="0" y="95157"/>
                        </a:cubicBezTo>
                        <a:lnTo>
                          <a:pt x="0" y="91297"/>
                        </a:lnTo>
                        <a:lnTo>
                          <a:pt x="90892" y="0"/>
                        </a:lnTo>
                        <a:lnTo>
                          <a:pt x="94428" y="0"/>
                        </a:lnTo>
                        <a:close/>
                        <a:moveTo>
                          <a:pt x="145745" y="112919"/>
                        </a:moveTo>
                        <a:cubicBezTo>
                          <a:pt x="145763" y="112937"/>
                          <a:pt x="145835" y="112991"/>
                          <a:pt x="145961" y="113081"/>
                        </a:cubicBezTo>
                        <a:cubicBezTo>
                          <a:pt x="149452" y="115655"/>
                          <a:pt x="149524" y="118570"/>
                          <a:pt x="146177" y="121828"/>
                        </a:cubicBezTo>
                        <a:lnTo>
                          <a:pt x="95481" y="171309"/>
                        </a:lnTo>
                        <a:cubicBezTo>
                          <a:pt x="94797" y="171975"/>
                          <a:pt x="94788" y="172641"/>
                          <a:pt x="95454" y="173307"/>
                        </a:cubicBezTo>
                        <a:lnTo>
                          <a:pt x="122368" y="200221"/>
                        </a:lnTo>
                        <a:cubicBezTo>
                          <a:pt x="123033" y="200887"/>
                          <a:pt x="123609" y="200815"/>
                          <a:pt x="124095" y="200005"/>
                        </a:cubicBezTo>
                        <a:cubicBezTo>
                          <a:pt x="127065" y="194894"/>
                          <a:pt x="130781" y="188577"/>
                          <a:pt x="135244" y="181054"/>
                        </a:cubicBezTo>
                        <a:cubicBezTo>
                          <a:pt x="137368" y="177491"/>
                          <a:pt x="140940" y="175295"/>
                          <a:pt x="145961" y="174468"/>
                        </a:cubicBezTo>
                        <a:cubicBezTo>
                          <a:pt x="148625" y="174036"/>
                          <a:pt x="152494" y="174594"/>
                          <a:pt x="157569" y="176141"/>
                        </a:cubicBezTo>
                        <a:cubicBezTo>
                          <a:pt x="163076" y="177833"/>
                          <a:pt x="176375" y="182179"/>
                          <a:pt x="197467" y="189180"/>
                        </a:cubicBezTo>
                        <a:cubicBezTo>
                          <a:pt x="199697" y="189936"/>
                          <a:pt x="202148" y="189690"/>
                          <a:pt x="204189" y="188505"/>
                        </a:cubicBezTo>
                        <a:lnTo>
                          <a:pt x="236016" y="170148"/>
                        </a:lnTo>
                        <a:cubicBezTo>
                          <a:pt x="238825" y="168514"/>
                          <a:pt x="239785" y="164920"/>
                          <a:pt x="238160" y="162122"/>
                        </a:cubicBezTo>
                        <a:cubicBezTo>
                          <a:pt x="237904" y="161681"/>
                          <a:pt x="237592" y="161276"/>
                          <a:pt x="237231" y="160916"/>
                        </a:cubicBezTo>
                        <a:lnTo>
                          <a:pt x="93753" y="17439"/>
                        </a:lnTo>
                        <a:cubicBezTo>
                          <a:pt x="93368" y="17044"/>
                          <a:pt x="92736" y="17035"/>
                          <a:pt x="92341" y="17420"/>
                        </a:cubicBezTo>
                        <a:cubicBezTo>
                          <a:pt x="92334" y="17426"/>
                          <a:pt x="92328" y="17432"/>
                          <a:pt x="92322" y="17439"/>
                        </a:cubicBezTo>
                        <a:lnTo>
                          <a:pt x="17169" y="92592"/>
                        </a:lnTo>
                        <a:cubicBezTo>
                          <a:pt x="16467" y="93294"/>
                          <a:pt x="16485" y="94023"/>
                          <a:pt x="17223" y="94779"/>
                        </a:cubicBezTo>
                        <a:lnTo>
                          <a:pt x="44272" y="121801"/>
                        </a:lnTo>
                        <a:cubicBezTo>
                          <a:pt x="44809" y="122336"/>
                          <a:pt x="45678" y="122336"/>
                          <a:pt x="46215" y="121801"/>
                        </a:cubicBezTo>
                        <a:lnTo>
                          <a:pt x="76962" y="91216"/>
                        </a:lnTo>
                        <a:cubicBezTo>
                          <a:pt x="79914" y="88282"/>
                          <a:pt x="83081" y="88354"/>
                          <a:pt x="86464" y="91432"/>
                        </a:cubicBezTo>
                        <a:cubicBezTo>
                          <a:pt x="86500" y="91450"/>
                          <a:pt x="86572" y="91504"/>
                          <a:pt x="86680" y="91593"/>
                        </a:cubicBezTo>
                        <a:cubicBezTo>
                          <a:pt x="90100" y="94473"/>
                          <a:pt x="90091" y="97667"/>
                          <a:pt x="86653" y="101177"/>
                        </a:cubicBezTo>
                        <a:lnTo>
                          <a:pt x="56662" y="131789"/>
                        </a:lnTo>
                        <a:cubicBezTo>
                          <a:pt x="55945" y="132514"/>
                          <a:pt x="55945" y="133682"/>
                          <a:pt x="56662" y="134407"/>
                        </a:cubicBezTo>
                        <a:lnTo>
                          <a:pt x="84467" y="162212"/>
                        </a:lnTo>
                        <a:cubicBezTo>
                          <a:pt x="84809" y="162554"/>
                          <a:pt x="85214" y="162500"/>
                          <a:pt x="85682" y="162050"/>
                        </a:cubicBezTo>
                        <a:lnTo>
                          <a:pt x="136000" y="113081"/>
                        </a:lnTo>
                        <a:cubicBezTo>
                          <a:pt x="139167" y="110004"/>
                          <a:pt x="142416" y="109950"/>
                          <a:pt x="145745" y="112919"/>
                        </a:cubicBezTo>
                        <a:close/>
                        <a:moveTo>
                          <a:pt x="514000" y="22491"/>
                        </a:moveTo>
                        <a:cubicBezTo>
                          <a:pt x="513557" y="22048"/>
                          <a:pt x="512840" y="22048"/>
                          <a:pt x="512397" y="22491"/>
                        </a:cubicBezTo>
                        <a:lnTo>
                          <a:pt x="478191" y="56697"/>
                        </a:lnTo>
                        <a:cubicBezTo>
                          <a:pt x="477748" y="57140"/>
                          <a:pt x="477748" y="57857"/>
                          <a:pt x="478191" y="58300"/>
                        </a:cubicBezTo>
                        <a:lnTo>
                          <a:pt x="527515" y="107624"/>
                        </a:lnTo>
                        <a:cubicBezTo>
                          <a:pt x="527958" y="108067"/>
                          <a:pt x="528675" y="108067"/>
                          <a:pt x="529118" y="107624"/>
                        </a:cubicBezTo>
                        <a:lnTo>
                          <a:pt x="563324" y="73418"/>
                        </a:lnTo>
                        <a:cubicBezTo>
                          <a:pt x="563767" y="72975"/>
                          <a:pt x="563767" y="72258"/>
                          <a:pt x="563324" y="71815"/>
                        </a:cubicBezTo>
                        <a:lnTo>
                          <a:pt x="514000" y="22491"/>
                        </a:lnTo>
                        <a:close/>
                        <a:moveTo>
                          <a:pt x="427949" y="174954"/>
                        </a:moveTo>
                        <a:cubicBezTo>
                          <a:pt x="436668" y="172200"/>
                          <a:pt x="445010" y="178976"/>
                          <a:pt x="448141" y="186507"/>
                        </a:cubicBezTo>
                        <a:cubicBezTo>
                          <a:pt x="448372" y="187057"/>
                          <a:pt x="449004" y="187316"/>
                          <a:pt x="449555" y="187086"/>
                        </a:cubicBezTo>
                        <a:cubicBezTo>
                          <a:pt x="449682" y="187033"/>
                          <a:pt x="449798" y="186955"/>
                          <a:pt x="449896" y="186858"/>
                        </a:cubicBezTo>
                        <a:lnTo>
                          <a:pt x="517869" y="118885"/>
                        </a:lnTo>
                        <a:cubicBezTo>
                          <a:pt x="518346" y="118387"/>
                          <a:pt x="518346" y="117608"/>
                          <a:pt x="517869" y="117131"/>
                        </a:cubicBezTo>
                        <a:lnTo>
                          <a:pt x="468522" y="67784"/>
                        </a:lnTo>
                        <a:cubicBezTo>
                          <a:pt x="468137" y="67389"/>
                          <a:pt x="467505" y="67381"/>
                          <a:pt x="467110" y="67766"/>
                        </a:cubicBezTo>
                        <a:cubicBezTo>
                          <a:pt x="467104" y="67772"/>
                          <a:pt x="467098" y="67778"/>
                          <a:pt x="467092" y="67784"/>
                        </a:cubicBezTo>
                        <a:lnTo>
                          <a:pt x="358491" y="176384"/>
                        </a:lnTo>
                        <a:cubicBezTo>
                          <a:pt x="357664" y="177212"/>
                          <a:pt x="357754" y="177914"/>
                          <a:pt x="358761" y="178490"/>
                        </a:cubicBezTo>
                        <a:lnTo>
                          <a:pt x="378144" y="189693"/>
                        </a:lnTo>
                        <a:cubicBezTo>
                          <a:pt x="378779" y="190054"/>
                          <a:pt x="379542" y="190132"/>
                          <a:pt x="380249" y="189909"/>
                        </a:cubicBezTo>
                        <a:cubicBezTo>
                          <a:pt x="402097" y="183106"/>
                          <a:pt x="417997" y="178121"/>
                          <a:pt x="427949" y="174954"/>
                        </a:cubicBezTo>
                        <a:close/>
                        <a:moveTo>
                          <a:pt x="162104" y="300992"/>
                        </a:moveTo>
                        <a:cubicBezTo>
                          <a:pt x="162104" y="313653"/>
                          <a:pt x="164156" y="325558"/>
                          <a:pt x="155220" y="334061"/>
                        </a:cubicBezTo>
                        <a:cubicBezTo>
                          <a:pt x="147914" y="341008"/>
                          <a:pt x="136576" y="351140"/>
                          <a:pt x="121207" y="364457"/>
                        </a:cubicBezTo>
                        <a:cubicBezTo>
                          <a:pt x="119942" y="365556"/>
                          <a:pt x="119625" y="367387"/>
                          <a:pt x="120451" y="368830"/>
                        </a:cubicBezTo>
                        <a:lnTo>
                          <a:pt x="145880" y="412859"/>
                        </a:lnTo>
                        <a:cubicBezTo>
                          <a:pt x="146542" y="414005"/>
                          <a:pt x="147914" y="414534"/>
                          <a:pt x="149173" y="414128"/>
                        </a:cubicBezTo>
                        <a:cubicBezTo>
                          <a:pt x="175233" y="405741"/>
                          <a:pt x="189855" y="401107"/>
                          <a:pt x="193040" y="400225"/>
                        </a:cubicBezTo>
                        <a:cubicBezTo>
                          <a:pt x="199519" y="398444"/>
                          <a:pt x="205170" y="398849"/>
                          <a:pt x="209993" y="401440"/>
                        </a:cubicBezTo>
                        <a:cubicBezTo>
                          <a:pt x="223004" y="408405"/>
                          <a:pt x="233262" y="414308"/>
                          <a:pt x="240767" y="419149"/>
                        </a:cubicBezTo>
                        <a:cubicBezTo>
                          <a:pt x="246904" y="423126"/>
                          <a:pt x="250737" y="428336"/>
                          <a:pt x="252267" y="434779"/>
                        </a:cubicBezTo>
                        <a:cubicBezTo>
                          <a:pt x="252843" y="437226"/>
                          <a:pt x="255902" y="451768"/>
                          <a:pt x="261445" y="478403"/>
                        </a:cubicBezTo>
                        <a:cubicBezTo>
                          <a:pt x="261672" y="479487"/>
                          <a:pt x="262596" y="480290"/>
                          <a:pt x="263713" y="480373"/>
                        </a:cubicBezTo>
                        <a:cubicBezTo>
                          <a:pt x="265368" y="480481"/>
                          <a:pt x="274178" y="480535"/>
                          <a:pt x="290141" y="480535"/>
                        </a:cubicBezTo>
                        <a:cubicBezTo>
                          <a:pt x="306085" y="480535"/>
                          <a:pt x="314886" y="480481"/>
                          <a:pt x="316541" y="480373"/>
                        </a:cubicBezTo>
                        <a:cubicBezTo>
                          <a:pt x="317658" y="480290"/>
                          <a:pt x="318582" y="479487"/>
                          <a:pt x="318809" y="478403"/>
                        </a:cubicBezTo>
                        <a:cubicBezTo>
                          <a:pt x="324370" y="451768"/>
                          <a:pt x="327438" y="437226"/>
                          <a:pt x="328014" y="434779"/>
                        </a:cubicBezTo>
                        <a:cubicBezTo>
                          <a:pt x="329544" y="428336"/>
                          <a:pt x="333377" y="423126"/>
                          <a:pt x="339514" y="419149"/>
                        </a:cubicBezTo>
                        <a:cubicBezTo>
                          <a:pt x="347019" y="414326"/>
                          <a:pt x="357277" y="408432"/>
                          <a:pt x="370288" y="401467"/>
                        </a:cubicBezTo>
                        <a:cubicBezTo>
                          <a:pt x="375111" y="398876"/>
                          <a:pt x="380762" y="398471"/>
                          <a:pt x="387241" y="400253"/>
                        </a:cubicBezTo>
                        <a:cubicBezTo>
                          <a:pt x="390426" y="401134"/>
                          <a:pt x="405049" y="405768"/>
                          <a:pt x="431108" y="414155"/>
                        </a:cubicBezTo>
                        <a:cubicBezTo>
                          <a:pt x="432367" y="414561"/>
                          <a:pt x="433739" y="414032"/>
                          <a:pt x="434401" y="412886"/>
                        </a:cubicBezTo>
                        <a:lnTo>
                          <a:pt x="459830" y="368884"/>
                        </a:lnTo>
                        <a:cubicBezTo>
                          <a:pt x="460656" y="367441"/>
                          <a:pt x="460339" y="365610"/>
                          <a:pt x="459074" y="364511"/>
                        </a:cubicBezTo>
                        <a:cubicBezTo>
                          <a:pt x="443705" y="351176"/>
                          <a:pt x="432376" y="341035"/>
                          <a:pt x="425088" y="334088"/>
                        </a:cubicBezTo>
                        <a:cubicBezTo>
                          <a:pt x="416152" y="325585"/>
                          <a:pt x="418204" y="313680"/>
                          <a:pt x="418204" y="301046"/>
                        </a:cubicBezTo>
                        <a:cubicBezTo>
                          <a:pt x="418204" y="288386"/>
                          <a:pt x="416152" y="276481"/>
                          <a:pt x="425088" y="267978"/>
                        </a:cubicBezTo>
                        <a:cubicBezTo>
                          <a:pt x="432394" y="261031"/>
                          <a:pt x="443732" y="250899"/>
                          <a:pt x="459101" y="237582"/>
                        </a:cubicBezTo>
                        <a:cubicBezTo>
                          <a:pt x="460366" y="236483"/>
                          <a:pt x="460683" y="234652"/>
                          <a:pt x="459857" y="233208"/>
                        </a:cubicBezTo>
                        <a:lnTo>
                          <a:pt x="434428" y="189180"/>
                        </a:lnTo>
                        <a:cubicBezTo>
                          <a:pt x="433766" y="188034"/>
                          <a:pt x="432394" y="187505"/>
                          <a:pt x="431135" y="187911"/>
                        </a:cubicBezTo>
                        <a:cubicBezTo>
                          <a:pt x="405076" y="196297"/>
                          <a:pt x="390453" y="200932"/>
                          <a:pt x="387268" y="201813"/>
                        </a:cubicBezTo>
                        <a:cubicBezTo>
                          <a:pt x="380789" y="203595"/>
                          <a:pt x="375138" y="203190"/>
                          <a:pt x="370315" y="200599"/>
                        </a:cubicBezTo>
                        <a:cubicBezTo>
                          <a:pt x="357304" y="193634"/>
                          <a:pt x="347046" y="187731"/>
                          <a:pt x="339541" y="182890"/>
                        </a:cubicBezTo>
                        <a:cubicBezTo>
                          <a:pt x="333404" y="178913"/>
                          <a:pt x="329571" y="173703"/>
                          <a:pt x="328041" y="167260"/>
                        </a:cubicBezTo>
                        <a:cubicBezTo>
                          <a:pt x="327465" y="164812"/>
                          <a:pt x="324406" y="150271"/>
                          <a:pt x="318863" y="123636"/>
                        </a:cubicBezTo>
                        <a:cubicBezTo>
                          <a:pt x="318636" y="122552"/>
                          <a:pt x="317712" y="121748"/>
                          <a:pt x="316595" y="121666"/>
                        </a:cubicBezTo>
                        <a:cubicBezTo>
                          <a:pt x="314940" y="121558"/>
                          <a:pt x="306130" y="121504"/>
                          <a:pt x="290168" y="121504"/>
                        </a:cubicBezTo>
                        <a:cubicBezTo>
                          <a:pt x="274223" y="121504"/>
                          <a:pt x="265422" y="121558"/>
                          <a:pt x="263767" y="121666"/>
                        </a:cubicBezTo>
                        <a:cubicBezTo>
                          <a:pt x="262650" y="121748"/>
                          <a:pt x="261726" y="122552"/>
                          <a:pt x="261499" y="123636"/>
                        </a:cubicBezTo>
                        <a:cubicBezTo>
                          <a:pt x="255938" y="150271"/>
                          <a:pt x="252870" y="164812"/>
                          <a:pt x="252294" y="167260"/>
                        </a:cubicBezTo>
                        <a:cubicBezTo>
                          <a:pt x="250764" y="173703"/>
                          <a:pt x="246931" y="178904"/>
                          <a:pt x="240794" y="182863"/>
                        </a:cubicBezTo>
                        <a:cubicBezTo>
                          <a:pt x="233289" y="187704"/>
                          <a:pt x="223031" y="193607"/>
                          <a:pt x="210020" y="200572"/>
                        </a:cubicBezTo>
                        <a:cubicBezTo>
                          <a:pt x="205197" y="203163"/>
                          <a:pt x="199546" y="203568"/>
                          <a:pt x="193067" y="201786"/>
                        </a:cubicBezTo>
                        <a:cubicBezTo>
                          <a:pt x="189882" y="200905"/>
                          <a:pt x="175259" y="196270"/>
                          <a:pt x="149200" y="187884"/>
                        </a:cubicBezTo>
                        <a:cubicBezTo>
                          <a:pt x="147941" y="187478"/>
                          <a:pt x="146569" y="188007"/>
                          <a:pt x="145907" y="189153"/>
                        </a:cubicBezTo>
                        <a:lnTo>
                          <a:pt x="120478" y="233154"/>
                        </a:lnTo>
                        <a:cubicBezTo>
                          <a:pt x="119652" y="234598"/>
                          <a:pt x="119969" y="236429"/>
                          <a:pt x="121234" y="237528"/>
                        </a:cubicBezTo>
                        <a:cubicBezTo>
                          <a:pt x="136585" y="250863"/>
                          <a:pt x="147914" y="261004"/>
                          <a:pt x="155220" y="267951"/>
                        </a:cubicBezTo>
                        <a:cubicBezTo>
                          <a:pt x="164156" y="276454"/>
                          <a:pt x="162104" y="288359"/>
                          <a:pt x="162104" y="300992"/>
                        </a:cubicBezTo>
                        <a:close/>
                        <a:moveTo>
                          <a:pt x="470304" y="437586"/>
                        </a:moveTo>
                        <a:cubicBezTo>
                          <a:pt x="470394" y="437676"/>
                          <a:pt x="470466" y="437739"/>
                          <a:pt x="470520" y="437775"/>
                        </a:cubicBezTo>
                        <a:cubicBezTo>
                          <a:pt x="472882" y="439180"/>
                          <a:pt x="472951" y="442893"/>
                          <a:pt x="470674" y="446069"/>
                        </a:cubicBezTo>
                        <a:cubicBezTo>
                          <a:pt x="470352" y="446517"/>
                          <a:pt x="469992" y="446941"/>
                          <a:pt x="469602" y="447332"/>
                        </a:cubicBezTo>
                        <a:lnTo>
                          <a:pt x="420229" y="496921"/>
                        </a:lnTo>
                        <a:cubicBezTo>
                          <a:pt x="419437" y="497731"/>
                          <a:pt x="419437" y="498532"/>
                          <a:pt x="420229" y="499324"/>
                        </a:cubicBezTo>
                        <a:lnTo>
                          <a:pt x="447196" y="526291"/>
                        </a:lnTo>
                        <a:cubicBezTo>
                          <a:pt x="447691" y="526779"/>
                          <a:pt x="448484" y="526779"/>
                          <a:pt x="448978" y="526291"/>
                        </a:cubicBezTo>
                        <a:lnTo>
                          <a:pt x="479185" y="496057"/>
                        </a:lnTo>
                        <a:cubicBezTo>
                          <a:pt x="482065" y="493178"/>
                          <a:pt x="485223" y="493268"/>
                          <a:pt x="488661" y="496327"/>
                        </a:cubicBezTo>
                        <a:cubicBezTo>
                          <a:pt x="488715" y="496363"/>
                          <a:pt x="488787" y="496417"/>
                          <a:pt x="488877" y="496489"/>
                        </a:cubicBezTo>
                        <a:cubicBezTo>
                          <a:pt x="492314" y="499351"/>
                          <a:pt x="492287" y="502572"/>
                          <a:pt x="488796" y="506153"/>
                        </a:cubicBezTo>
                        <a:lnTo>
                          <a:pt x="459074" y="536549"/>
                        </a:lnTo>
                        <a:cubicBezTo>
                          <a:pt x="458549" y="537091"/>
                          <a:pt x="458549" y="537945"/>
                          <a:pt x="459074" y="538466"/>
                        </a:cubicBezTo>
                        <a:lnTo>
                          <a:pt x="486474" y="565866"/>
                        </a:lnTo>
                        <a:cubicBezTo>
                          <a:pt x="487032" y="566424"/>
                          <a:pt x="487590" y="566424"/>
                          <a:pt x="488148" y="565866"/>
                        </a:cubicBezTo>
                        <a:cubicBezTo>
                          <a:pt x="537098" y="516555"/>
                          <a:pt x="562069" y="491387"/>
                          <a:pt x="563058" y="490361"/>
                        </a:cubicBezTo>
                        <a:cubicBezTo>
                          <a:pt x="563724" y="489695"/>
                          <a:pt x="564039" y="489335"/>
                          <a:pt x="564003" y="489281"/>
                        </a:cubicBezTo>
                        <a:cubicBezTo>
                          <a:pt x="526696" y="451705"/>
                          <a:pt x="493763" y="418636"/>
                          <a:pt x="465202" y="390075"/>
                        </a:cubicBezTo>
                        <a:cubicBezTo>
                          <a:pt x="464609" y="389488"/>
                          <a:pt x="463651" y="389493"/>
                          <a:pt x="463064" y="390087"/>
                        </a:cubicBezTo>
                        <a:cubicBezTo>
                          <a:pt x="462972" y="390180"/>
                          <a:pt x="462892" y="390285"/>
                          <a:pt x="462826" y="390399"/>
                        </a:cubicBezTo>
                        <a:cubicBezTo>
                          <a:pt x="459065" y="397112"/>
                          <a:pt x="454224" y="405480"/>
                          <a:pt x="448303" y="415505"/>
                        </a:cubicBezTo>
                        <a:cubicBezTo>
                          <a:pt x="445226" y="420706"/>
                          <a:pt x="442355" y="424008"/>
                          <a:pt x="439692" y="425412"/>
                        </a:cubicBezTo>
                        <a:cubicBezTo>
                          <a:pt x="434995" y="427895"/>
                          <a:pt x="430289" y="428354"/>
                          <a:pt x="425574" y="426788"/>
                        </a:cubicBezTo>
                        <a:cubicBezTo>
                          <a:pt x="408441" y="421083"/>
                          <a:pt x="393702" y="416305"/>
                          <a:pt x="381356" y="412454"/>
                        </a:cubicBezTo>
                        <a:cubicBezTo>
                          <a:pt x="380519" y="412192"/>
                          <a:pt x="379621" y="412230"/>
                          <a:pt x="378819" y="412562"/>
                        </a:cubicBezTo>
                        <a:cubicBezTo>
                          <a:pt x="369100" y="416503"/>
                          <a:pt x="360777" y="422766"/>
                          <a:pt x="353848" y="431351"/>
                        </a:cubicBezTo>
                        <a:cubicBezTo>
                          <a:pt x="353509" y="431779"/>
                          <a:pt x="353544" y="432394"/>
                          <a:pt x="353929" y="432781"/>
                        </a:cubicBezTo>
                        <a:lnTo>
                          <a:pt x="408162" y="487014"/>
                        </a:lnTo>
                        <a:cubicBezTo>
                          <a:pt x="408756" y="487608"/>
                          <a:pt x="409350" y="487608"/>
                          <a:pt x="409944" y="487014"/>
                        </a:cubicBezTo>
                        <a:lnTo>
                          <a:pt x="460289" y="436669"/>
                        </a:lnTo>
                        <a:cubicBezTo>
                          <a:pt x="463420" y="433537"/>
                          <a:pt x="466759" y="433843"/>
                          <a:pt x="470304" y="437586"/>
                        </a:cubicBezTo>
                        <a:close/>
                        <a:moveTo>
                          <a:pt x="72589" y="493682"/>
                        </a:moveTo>
                        <a:lnTo>
                          <a:pt x="72778" y="493493"/>
                        </a:lnTo>
                        <a:cubicBezTo>
                          <a:pt x="75909" y="490505"/>
                          <a:pt x="79104" y="490757"/>
                          <a:pt x="82361" y="494249"/>
                        </a:cubicBezTo>
                        <a:lnTo>
                          <a:pt x="111057" y="524834"/>
                        </a:lnTo>
                        <a:cubicBezTo>
                          <a:pt x="111241" y="525049"/>
                          <a:pt x="111573" y="525066"/>
                          <a:pt x="111799" y="524872"/>
                        </a:cubicBezTo>
                        <a:cubicBezTo>
                          <a:pt x="111804" y="524869"/>
                          <a:pt x="111808" y="524865"/>
                          <a:pt x="111813" y="524861"/>
                        </a:cubicBezTo>
                        <a:lnTo>
                          <a:pt x="215338" y="421335"/>
                        </a:lnTo>
                        <a:cubicBezTo>
                          <a:pt x="215730" y="420927"/>
                          <a:pt x="215717" y="420278"/>
                          <a:pt x="215309" y="419885"/>
                        </a:cubicBezTo>
                        <a:cubicBezTo>
                          <a:pt x="215252" y="419831"/>
                          <a:pt x="215189" y="419783"/>
                          <a:pt x="215122" y="419743"/>
                        </a:cubicBezTo>
                        <a:lnTo>
                          <a:pt x="203217" y="412886"/>
                        </a:lnTo>
                        <a:cubicBezTo>
                          <a:pt x="201849" y="412094"/>
                          <a:pt x="200410" y="411932"/>
                          <a:pt x="198898" y="412400"/>
                        </a:cubicBezTo>
                        <a:cubicBezTo>
                          <a:pt x="185329" y="416665"/>
                          <a:pt x="170211" y="421434"/>
                          <a:pt x="153547" y="426707"/>
                        </a:cubicBezTo>
                        <a:cubicBezTo>
                          <a:pt x="146330" y="429011"/>
                          <a:pt x="140346" y="427184"/>
                          <a:pt x="135595" y="421227"/>
                        </a:cubicBezTo>
                        <a:cubicBezTo>
                          <a:pt x="132464" y="417304"/>
                          <a:pt x="129890" y="413066"/>
                          <a:pt x="127875" y="408513"/>
                        </a:cubicBezTo>
                        <a:cubicBezTo>
                          <a:pt x="127696" y="408103"/>
                          <a:pt x="127220" y="407914"/>
                          <a:pt x="126809" y="408092"/>
                        </a:cubicBezTo>
                        <a:cubicBezTo>
                          <a:pt x="126713" y="408134"/>
                          <a:pt x="126625" y="408195"/>
                          <a:pt x="126552" y="408270"/>
                        </a:cubicBezTo>
                        <a:cubicBezTo>
                          <a:pt x="95454" y="439278"/>
                          <a:pt x="73795" y="460901"/>
                          <a:pt x="61575" y="473139"/>
                        </a:cubicBezTo>
                        <a:cubicBezTo>
                          <a:pt x="58372" y="476324"/>
                          <a:pt x="55780" y="480319"/>
                          <a:pt x="53801" y="485124"/>
                        </a:cubicBezTo>
                        <a:cubicBezTo>
                          <a:pt x="47286" y="500871"/>
                          <a:pt x="35984" y="527569"/>
                          <a:pt x="19895" y="565218"/>
                        </a:cubicBezTo>
                        <a:cubicBezTo>
                          <a:pt x="19571" y="565956"/>
                          <a:pt x="19778" y="566163"/>
                          <a:pt x="20516" y="565839"/>
                        </a:cubicBezTo>
                        <a:lnTo>
                          <a:pt x="98666" y="532662"/>
                        </a:lnTo>
                        <a:cubicBezTo>
                          <a:pt x="98993" y="532516"/>
                          <a:pt x="99139" y="532133"/>
                          <a:pt x="98993" y="531806"/>
                        </a:cubicBezTo>
                        <a:cubicBezTo>
                          <a:pt x="98965" y="531744"/>
                          <a:pt x="98928" y="531687"/>
                          <a:pt x="98882" y="531636"/>
                        </a:cubicBezTo>
                        <a:lnTo>
                          <a:pt x="72481" y="503265"/>
                        </a:lnTo>
                        <a:cubicBezTo>
                          <a:pt x="69404" y="499971"/>
                          <a:pt x="69440" y="496777"/>
                          <a:pt x="72589" y="493682"/>
                        </a:cubicBezTo>
                        <a:close/>
                      </a:path>
                    </a:pathLst>
                  </a:custGeom>
                  <a:grpFill/>
                  <a:ln w="2658" cap="flat">
                    <a:solidFill>
                      <a:schemeClr val="bg1"/>
                    </a:solidFill>
                    <a:prstDash val="solid"/>
                    <a:miter/>
                  </a:ln>
                </p:spPr>
                <p:txBody>
                  <a:bodyPr rtlCol="0" anchor="ctr"/>
                  <a:lstStyle/>
                  <a:p>
                    <a:pPr defTabSz="171446"/>
                    <a:endParaRPr lang="en-US">
                      <a:solidFill>
                        <a:prstClr val="black"/>
                      </a:solidFill>
                      <a:latin typeface="Calibri" panose="020F0502020204030204"/>
                    </a:endParaRPr>
                  </a:p>
                </p:txBody>
              </p:sp>
              <p:sp>
                <p:nvSpPr>
                  <p:cNvPr id="162" name="Free-form: Shape 587">
                    <a:extLst>
                      <a:ext uri="{FF2B5EF4-FFF2-40B4-BE49-F238E27FC236}">
                        <a16:creationId xmlns:a16="http://schemas.microsoft.com/office/drawing/2014/main" id="{F07519CA-D169-77F2-557F-5FEAC2DF6C34}"/>
                      </a:ext>
                    </a:extLst>
                  </p:cNvPr>
                  <p:cNvSpPr/>
                  <p:nvPr/>
                </p:nvSpPr>
                <p:spPr>
                  <a:xfrm>
                    <a:off x="6326764" y="4578489"/>
                    <a:ext cx="147175" cy="147175"/>
                  </a:xfrm>
                  <a:custGeom>
                    <a:avLst/>
                    <a:gdLst>
                      <a:gd name="connsiteX0" fmla="*/ 147176 w 147175"/>
                      <a:gd name="connsiteY0" fmla="*/ 73588 h 147175"/>
                      <a:gd name="connsiteX1" fmla="*/ 73588 w 147175"/>
                      <a:gd name="connsiteY1" fmla="*/ 147176 h 147175"/>
                      <a:gd name="connsiteX2" fmla="*/ 0 w 147175"/>
                      <a:gd name="connsiteY2" fmla="*/ 73588 h 147175"/>
                      <a:gd name="connsiteX3" fmla="*/ 73588 w 147175"/>
                      <a:gd name="connsiteY3" fmla="*/ 0 h 147175"/>
                      <a:gd name="connsiteX4" fmla="*/ 147176 w 147175"/>
                      <a:gd name="connsiteY4" fmla="*/ 73588 h 147175"/>
                      <a:gd name="connsiteX5" fmla="*/ 133678 w 147175"/>
                      <a:gd name="connsiteY5" fmla="*/ 73588 h 147175"/>
                      <a:gd name="connsiteX6" fmla="*/ 73588 w 147175"/>
                      <a:gd name="connsiteY6" fmla="*/ 13497 h 147175"/>
                      <a:gd name="connsiteX7" fmla="*/ 13497 w 147175"/>
                      <a:gd name="connsiteY7" fmla="*/ 73588 h 147175"/>
                      <a:gd name="connsiteX8" fmla="*/ 73588 w 147175"/>
                      <a:gd name="connsiteY8" fmla="*/ 133678 h 147175"/>
                      <a:gd name="connsiteX9" fmla="*/ 133678 w 147175"/>
                      <a:gd name="connsiteY9" fmla="*/ 73588 h 1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175" h="147175">
                        <a:moveTo>
                          <a:pt x="147176" y="73588"/>
                        </a:moveTo>
                        <a:cubicBezTo>
                          <a:pt x="147176" y="114229"/>
                          <a:pt x="114229" y="147176"/>
                          <a:pt x="73588" y="147176"/>
                        </a:cubicBezTo>
                        <a:cubicBezTo>
                          <a:pt x="32946" y="147176"/>
                          <a:pt x="0" y="114229"/>
                          <a:pt x="0" y="73588"/>
                        </a:cubicBezTo>
                        <a:cubicBezTo>
                          <a:pt x="0" y="32946"/>
                          <a:pt x="32946" y="0"/>
                          <a:pt x="73588" y="0"/>
                        </a:cubicBezTo>
                        <a:cubicBezTo>
                          <a:pt x="114229" y="0"/>
                          <a:pt x="147176" y="32946"/>
                          <a:pt x="147176" y="73588"/>
                        </a:cubicBezTo>
                        <a:close/>
                        <a:moveTo>
                          <a:pt x="133678" y="73588"/>
                        </a:moveTo>
                        <a:cubicBezTo>
                          <a:pt x="133678" y="40401"/>
                          <a:pt x="106775" y="13497"/>
                          <a:pt x="73588" y="13497"/>
                        </a:cubicBezTo>
                        <a:cubicBezTo>
                          <a:pt x="40401" y="13497"/>
                          <a:pt x="13497" y="40401"/>
                          <a:pt x="13497" y="73588"/>
                        </a:cubicBezTo>
                        <a:cubicBezTo>
                          <a:pt x="13497" y="106775"/>
                          <a:pt x="40401" y="133678"/>
                          <a:pt x="73588" y="133678"/>
                        </a:cubicBezTo>
                        <a:cubicBezTo>
                          <a:pt x="106775" y="133678"/>
                          <a:pt x="133678" y="106775"/>
                          <a:pt x="133678" y="73588"/>
                        </a:cubicBezTo>
                        <a:close/>
                      </a:path>
                    </a:pathLst>
                  </a:custGeom>
                  <a:grpFill/>
                  <a:ln w="2658" cap="flat">
                    <a:solidFill>
                      <a:schemeClr val="bg1"/>
                    </a:solidFill>
                    <a:prstDash val="solid"/>
                    <a:miter/>
                  </a:ln>
                </p:spPr>
                <p:txBody>
                  <a:bodyPr rtlCol="0" anchor="ctr"/>
                  <a:lstStyle/>
                  <a:p>
                    <a:pPr defTabSz="171446"/>
                    <a:endParaRPr lang="en-US">
                      <a:solidFill>
                        <a:prstClr val="black"/>
                      </a:solidFill>
                      <a:latin typeface="Calibri" panose="020F0502020204030204"/>
                    </a:endParaRPr>
                  </a:p>
                </p:txBody>
              </p:sp>
            </p:grpSp>
          </p:grpSp>
        </p:grpSp>
        <p:grpSp>
          <p:nvGrpSpPr>
            <p:cNvPr id="57" name="Group 56">
              <a:extLst>
                <a:ext uri="{FF2B5EF4-FFF2-40B4-BE49-F238E27FC236}">
                  <a16:creationId xmlns:a16="http://schemas.microsoft.com/office/drawing/2014/main" id="{77F882FF-B1A2-5171-4E29-1DAB39DDBAFC}"/>
                </a:ext>
              </a:extLst>
            </p:cNvPr>
            <p:cNvGrpSpPr/>
            <p:nvPr/>
          </p:nvGrpSpPr>
          <p:grpSpPr>
            <a:xfrm>
              <a:off x="7620461" y="5347934"/>
              <a:ext cx="2475577" cy="544831"/>
              <a:chOff x="8170930" y="4977624"/>
              <a:chExt cx="2475577" cy="544831"/>
            </a:xfrm>
          </p:grpSpPr>
          <p:sp>
            <p:nvSpPr>
              <p:cNvPr id="19" name="مربع نص 18">
                <a:extLst>
                  <a:ext uri="{FF2B5EF4-FFF2-40B4-BE49-F238E27FC236}">
                    <a16:creationId xmlns:a16="http://schemas.microsoft.com/office/drawing/2014/main" id="{596E547F-7BEF-AB59-31AA-81A0875F1821}"/>
                  </a:ext>
                </a:extLst>
              </p:cNvPr>
              <p:cNvSpPr txBox="1"/>
              <p:nvPr/>
            </p:nvSpPr>
            <p:spPr>
              <a:xfrm>
                <a:off x="8170930" y="4977624"/>
                <a:ext cx="2011680" cy="544831"/>
              </a:xfrm>
              <a:prstGeom prst="roundRect">
                <a:avLst/>
              </a:prstGeom>
              <a:solidFill>
                <a:srgbClr val="D6DCE5">
                  <a:alpha val="60000"/>
                </a:srgbClr>
              </a:solidFill>
            </p:spPr>
            <p:txBody>
              <a:bodyPr wrap="square" rtlCol="1">
                <a:spAutoFit/>
              </a:bodyPr>
              <a:lstStyle>
                <a:defPPr>
                  <a:defRPr lang="ar-SA"/>
                </a:defPPr>
                <a:lvl1pPr defTabSz="228594">
                  <a:defRPr sz="2400" b="1">
                    <a:solidFill>
                      <a:srgbClr val="173863"/>
                    </a:solidFill>
                    <a:latin typeface="Sakkal Majalla" panose="02000000000000000000" pitchFamily="2" charset="-78"/>
                    <a:cs typeface="Sakkal Majalla" panose="02000000000000000000" pitchFamily="2" charset="-78"/>
                  </a:defRPr>
                </a:lvl1pPr>
              </a:lstStyle>
              <a:p>
                <a:pPr algn="r" defTabSz="171446" rtl="1"/>
                <a:r>
                  <a:rPr lang="ar-SA" sz="1800" dirty="0"/>
                  <a:t>الريادة</a:t>
                </a:r>
                <a:endParaRPr lang="en-US" sz="1800" dirty="0"/>
              </a:p>
            </p:txBody>
          </p:sp>
          <p:grpSp>
            <p:nvGrpSpPr>
              <p:cNvPr id="51" name="Group 50">
                <a:extLst>
                  <a:ext uri="{FF2B5EF4-FFF2-40B4-BE49-F238E27FC236}">
                    <a16:creationId xmlns:a16="http://schemas.microsoft.com/office/drawing/2014/main" id="{794CD16B-3B06-5D71-0A3A-AA500507A496}"/>
                  </a:ext>
                </a:extLst>
              </p:cNvPr>
              <p:cNvGrpSpPr/>
              <p:nvPr/>
            </p:nvGrpSpPr>
            <p:grpSpPr>
              <a:xfrm>
                <a:off x="10189307" y="4977624"/>
                <a:ext cx="457200" cy="457200"/>
                <a:chOff x="10189307" y="4977624"/>
                <a:chExt cx="457200" cy="457200"/>
              </a:xfrm>
            </p:grpSpPr>
            <p:sp>
              <p:nvSpPr>
                <p:cNvPr id="26" name="Rectangle: Rounded Corners 25">
                  <a:extLst>
                    <a:ext uri="{FF2B5EF4-FFF2-40B4-BE49-F238E27FC236}">
                      <a16:creationId xmlns:a16="http://schemas.microsoft.com/office/drawing/2014/main" id="{020BC111-2B83-C1C3-ABA4-188647D57363}"/>
                    </a:ext>
                  </a:extLst>
                </p:cNvPr>
                <p:cNvSpPr/>
                <p:nvPr/>
              </p:nvSpPr>
              <p:spPr>
                <a:xfrm>
                  <a:off x="10189307" y="4977624"/>
                  <a:ext cx="457200" cy="457200"/>
                </a:xfrm>
                <a:prstGeom prst="roundRect">
                  <a:avLst/>
                </a:prstGeom>
                <a:solidFill>
                  <a:schemeClr val="accent1"/>
                </a:solidFill>
                <a:ln w="0" cap="flat">
                  <a:noFill/>
                  <a:prstDash val="solid"/>
                  <a:miter/>
                </a:ln>
              </p:spPr>
              <p:txBody>
                <a:bodyPr rtlCol="0" anchor="ctr"/>
                <a:lstStyle/>
                <a:p>
                  <a:pPr algn="r" defTabSz="342900" rtl="1"/>
                  <a:endParaRPr lang="en-US" sz="1350">
                    <a:solidFill>
                      <a:prstClr val="black"/>
                    </a:solidFill>
                    <a:latin typeface="Calibri" panose="020F0502020204030204"/>
                  </a:endParaRPr>
                </a:p>
              </p:txBody>
            </p:sp>
            <p:grpSp>
              <p:nvGrpSpPr>
                <p:cNvPr id="203" name="Line_chart8" descr="{&quot;Key&quot;:&quot;POWER_USER_SHAPE_ICON&quot;,&quot;Value&quot;:&quot;POWER_USER_SHAPE_ICON_STYLE_1&quot;}">
                  <a:extLst>
                    <a:ext uri="{FF2B5EF4-FFF2-40B4-BE49-F238E27FC236}">
                      <a16:creationId xmlns:a16="http://schemas.microsoft.com/office/drawing/2014/main" id="{CF8AA32E-B007-6022-FA81-2D0274DB16C6}"/>
                    </a:ext>
                  </a:extLst>
                </p:cNvPr>
                <p:cNvGrpSpPr>
                  <a:grpSpLocks noChangeAspect="1"/>
                </p:cNvGrpSpPr>
                <p:nvPr/>
              </p:nvGrpSpPr>
              <p:grpSpPr>
                <a:xfrm>
                  <a:off x="10273907" y="5064914"/>
                  <a:ext cx="288000" cy="282620"/>
                  <a:chOff x="7634289" y="865188"/>
                  <a:chExt cx="339725" cy="333375"/>
                </a:xfrm>
                <a:solidFill>
                  <a:schemeClr val="bg1"/>
                </a:solidFill>
              </p:grpSpPr>
              <p:sp>
                <p:nvSpPr>
                  <p:cNvPr id="204" name="Freeform 1738">
                    <a:extLst>
                      <a:ext uri="{FF2B5EF4-FFF2-40B4-BE49-F238E27FC236}">
                        <a16:creationId xmlns:a16="http://schemas.microsoft.com/office/drawing/2014/main" id="{30D593B7-B063-F1A6-6C59-ECDF279352A6}"/>
                      </a:ext>
                    </a:extLst>
                  </p:cNvPr>
                  <p:cNvSpPr>
                    <a:spLocks/>
                  </p:cNvSpPr>
                  <p:nvPr/>
                </p:nvSpPr>
                <p:spPr bwMode="auto">
                  <a:xfrm>
                    <a:off x="7634289" y="865188"/>
                    <a:ext cx="333375" cy="333375"/>
                  </a:xfrm>
                  <a:custGeom>
                    <a:avLst/>
                    <a:gdLst>
                      <a:gd name="T0" fmla="*/ 0 w 210"/>
                      <a:gd name="T1" fmla="*/ 0 h 210"/>
                      <a:gd name="T2" fmla="*/ 0 w 210"/>
                      <a:gd name="T3" fmla="*/ 210 h 210"/>
                      <a:gd name="T4" fmla="*/ 210 w 210"/>
                      <a:gd name="T5" fmla="*/ 210 h 210"/>
                      <a:gd name="T6" fmla="*/ 210 w 210"/>
                      <a:gd name="T7" fmla="*/ 206 h 210"/>
                      <a:gd name="T8" fmla="*/ 4 w 210"/>
                      <a:gd name="T9" fmla="*/ 206 h 210"/>
                      <a:gd name="T10" fmla="*/ 4 w 210"/>
                      <a:gd name="T11" fmla="*/ 0 h 210"/>
                      <a:gd name="T12" fmla="*/ 0 w 210"/>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10" h="210">
                        <a:moveTo>
                          <a:pt x="0" y="0"/>
                        </a:moveTo>
                        <a:lnTo>
                          <a:pt x="0" y="210"/>
                        </a:lnTo>
                        <a:lnTo>
                          <a:pt x="210" y="210"/>
                        </a:lnTo>
                        <a:lnTo>
                          <a:pt x="210" y="206"/>
                        </a:lnTo>
                        <a:lnTo>
                          <a:pt x="4" y="206"/>
                        </a:lnTo>
                        <a:lnTo>
                          <a:pt x="4" y="0"/>
                        </a:lnTo>
                        <a:lnTo>
                          <a:pt x="0" y="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205" name="Freeform 1739">
                    <a:extLst>
                      <a:ext uri="{FF2B5EF4-FFF2-40B4-BE49-F238E27FC236}">
                        <a16:creationId xmlns:a16="http://schemas.microsoft.com/office/drawing/2014/main" id="{E6479D32-607D-F4C7-1029-AF2023AA1A79}"/>
                      </a:ext>
                    </a:extLst>
                  </p:cNvPr>
                  <p:cNvSpPr>
                    <a:spLocks/>
                  </p:cNvSpPr>
                  <p:nvPr/>
                </p:nvSpPr>
                <p:spPr bwMode="auto">
                  <a:xfrm>
                    <a:off x="7645401" y="962025"/>
                    <a:ext cx="328613" cy="223838"/>
                  </a:xfrm>
                  <a:custGeom>
                    <a:avLst/>
                    <a:gdLst>
                      <a:gd name="T0" fmla="*/ 1306 w 1598"/>
                      <a:gd name="T1" fmla="*/ 34 h 1086"/>
                      <a:gd name="T2" fmla="*/ 1545 w 1598"/>
                      <a:gd name="T3" fmla="*/ 72 h 1086"/>
                      <a:gd name="T4" fmla="*/ 976 w 1598"/>
                      <a:gd name="T5" fmla="*/ 641 h 1086"/>
                      <a:gd name="T6" fmla="*/ 710 w 1598"/>
                      <a:gd name="T7" fmla="*/ 376 h 1086"/>
                      <a:gd name="T8" fmla="*/ 687 w 1598"/>
                      <a:gd name="T9" fmla="*/ 376 h 1086"/>
                      <a:gd name="T10" fmla="*/ 7 w 1598"/>
                      <a:gd name="T11" fmla="*/ 1056 h 1086"/>
                      <a:gd name="T12" fmla="*/ 7 w 1598"/>
                      <a:gd name="T13" fmla="*/ 1080 h 1086"/>
                      <a:gd name="T14" fmla="*/ 31 w 1598"/>
                      <a:gd name="T15" fmla="*/ 1080 h 1086"/>
                      <a:gd name="T16" fmla="*/ 699 w 1598"/>
                      <a:gd name="T17" fmla="*/ 412 h 1086"/>
                      <a:gd name="T18" fmla="*/ 964 w 1598"/>
                      <a:gd name="T19" fmla="*/ 677 h 1086"/>
                      <a:gd name="T20" fmla="*/ 976 w 1598"/>
                      <a:gd name="T21" fmla="*/ 682 h 1086"/>
                      <a:gd name="T22" fmla="*/ 987 w 1598"/>
                      <a:gd name="T23" fmla="*/ 677 h 1086"/>
                      <a:gd name="T24" fmla="*/ 1592 w 1598"/>
                      <a:gd name="T25" fmla="*/ 73 h 1086"/>
                      <a:gd name="T26" fmla="*/ 1596 w 1598"/>
                      <a:gd name="T27" fmla="*/ 56 h 1086"/>
                      <a:gd name="T28" fmla="*/ 1583 w 1598"/>
                      <a:gd name="T29" fmla="*/ 44 h 1086"/>
                      <a:gd name="T30" fmla="*/ 1311 w 1598"/>
                      <a:gd name="T31" fmla="*/ 1 h 1086"/>
                      <a:gd name="T32" fmla="*/ 1292 w 1598"/>
                      <a:gd name="T33" fmla="*/ 15 h 1086"/>
                      <a:gd name="T34" fmla="*/ 1306 w 1598"/>
                      <a:gd name="T35" fmla="*/ 34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8" h="1086">
                        <a:moveTo>
                          <a:pt x="1306" y="34"/>
                        </a:moveTo>
                        <a:lnTo>
                          <a:pt x="1545" y="72"/>
                        </a:lnTo>
                        <a:lnTo>
                          <a:pt x="976" y="641"/>
                        </a:lnTo>
                        <a:lnTo>
                          <a:pt x="710" y="376"/>
                        </a:lnTo>
                        <a:cubicBezTo>
                          <a:pt x="704" y="370"/>
                          <a:pt x="693" y="370"/>
                          <a:pt x="687" y="376"/>
                        </a:cubicBezTo>
                        <a:lnTo>
                          <a:pt x="7" y="1056"/>
                        </a:lnTo>
                        <a:cubicBezTo>
                          <a:pt x="0" y="1063"/>
                          <a:pt x="0" y="1073"/>
                          <a:pt x="7" y="1080"/>
                        </a:cubicBezTo>
                        <a:cubicBezTo>
                          <a:pt x="14" y="1086"/>
                          <a:pt x="24" y="1086"/>
                          <a:pt x="31" y="1080"/>
                        </a:cubicBezTo>
                        <a:lnTo>
                          <a:pt x="699" y="412"/>
                        </a:lnTo>
                        <a:lnTo>
                          <a:pt x="964" y="677"/>
                        </a:lnTo>
                        <a:cubicBezTo>
                          <a:pt x="967" y="680"/>
                          <a:pt x="971" y="682"/>
                          <a:pt x="976" y="682"/>
                        </a:cubicBezTo>
                        <a:cubicBezTo>
                          <a:pt x="980" y="682"/>
                          <a:pt x="984" y="680"/>
                          <a:pt x="987" y="677"/>
                        </a:cubicBezTo>
                        <a:lnTo>
                          <a:pt x="1592" y="73"/>
                        </a:lnTo>
                        <a:cubicBezTo>
                          <a:pt x="1596" y="68"/>
                          <a:pt x="1598" y="62"/>
                          <a:pt x="1596" y="56"/>
                        </a:cubicBezTo>
                        <a:cubicBezTo>
                          <a:pt x="1594" y="50"/>
                          <a:pt x="1589" y="45"/>
                          <a:pt x="1583" y="44"/>
                        </a:cubicBezTo>
                        <a:lnTo>
                          <a:pt x="1311" y="1"/>
                        </a:lnTo>
                        <a:cubicBezTo>
                          <a:pt x="1302" y="0"/>
                          <a:pt x="1293" y="6"/>
                          <a:pt x="1292" y="15"/>
                        </a:cubicBezTo>
                        <a:cubicBezTo>
                          <a:pt x="1290" y="24"/>
                          <a:pt x="1296" y="33"/>
                          <a:pt x="1306" y="34"/>
                        </a:cubicBezTo>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206" name="Freeform 1740">
                    <a:extLst>
                      <a:ext uri="{FF2B5EF4-FFF2-40B4-BE49-F238E27FC236}">
                        <a16:creationId xmlns:a16="http://schemas.microsoft.com/office/drawing/2014/main" id="{932C3E0C-0C54-F25D-21B0-193A8B7FEE20}"/>
                      </a:ext>
                    </a:extLst>
                  </p:cNvPr>
                  <p:cNvSpPr>
                    <a:spLocks/>
                  </p:cNvSpPr>
                  <p:nvPr/>
                </p:nvSpPr>
                <p:spPr bwMode="auto">
                  <a:xfrm>
                    <a:off x="7964489" y="971550"/>
                    <a:ext cx="9525" cy="58738"/>
                  </a:xfrm>
                  <a:custGeom>
                    <a:avLst/>
                    <a:gdLst>
                      <a:gd name="T0" fmla="*/ 9 w 43"/>
                      <a:gd name="T1" fmla="*/ 16 h 284"/>
                      <a:gd name="T2" fmla="*/ 0 w 43"/>
                      <a:gd name="T3" fmla="*/ 266 h 284"/>
                      <a:gd name="T4" fmla="*/ 16 w 43"/>
                      <a:gd name="T5" fmla="*/ 283 h 284"/>
                      <a:gd name="T6" fmla="*/ 33 w 43"/>
                      <a:gd name="T7" fmla="*/ 267 h 284"/>
                      <a:gd name="T8" fmla="*/ 43 w 43"/>
                      <a:gd name="T9" fmla="*/ 17 h 284"/>
                      <a:gd name="T10" fmla="*/ 27 w 43"/>
                      <a:gd name="T11" fmla="*/ 0 h 284"/>
                      <a:gd name="T12" fmla="*/ 9 w 43"/>
                      <a:gd name="T13" fmla="*/ 16 h 284"/>
                    </a:gdLst>
                    <a:ahLst/>
                    <a:cxnLst>
                      <a:cxn ang="0">
                        <a:pos x="T0" y="T1"/>
                      </a:cxn>
                      <a:cxn ang="0">
                        <a:pos x="T2" y="T3"/>
                      </a:cxn>
                      <a:cxn ang="0">
                        <a:pos x="T4" y="T5"/>
                      </a:cxn>
                      <a:cxn ang="0">
                        <a:pos x="T6" y="T7"/>
                      </a:cxn>
                      <a:cxn ang="0">
                        <a:pos x="T8" y="T9"/>
                      </a:cxn>
                      <a:cxn ang="0">
                        <a:pos x="T10" y="T11"/>
                      </a:cxn>
                      <a:cxn ang="0">
                        <a:pos x="T12" y="T13"/>
                      </a:cxn>
                    </a:cxnLst>
                    <a:rect l="0" t="0" r="r" b="b"/>
                    <a:pathLst>
                      <a:path w="43" h="284">
                        <a:moveTo>
                          <a:pt x="9" y="16"/>
                        </a:moveTo>
                        <a:lnTo>
                          <a:pt x="0" y="266"/>
                        </a:lnTo>
                        <a:cubicBezTo>
                          <a:pt x="0" y="275"/>
                          <a:pt x="7" y="283"/>
                          <a:pt x="16" y="283"/>
                        </a:cubicBezTo>
                        <a:cubicBezTo>
                          <a:pt x="25" y="284"/>
                          <a:pt x="33" y="277"/>
                          <a:pt x="33" y="267"/>
                        </a:cubicBezTo>
                        <a:lnTo>
                          <a:pt x="43" y="17"/>
                        </a:lnTo>
                        <a:cubicBezTo>
                          <a:pt x="43" y="8"/>
                          <a:pt x="36" y="0"/>
                          <a:pt x="27" y="0"/>
                        </a:cubicBezTo>
                        <a:cubicBezTo>
                          <a:pt x="17" y="0"/>
                          <a:pt x="10" y="7"/>
                          <a:pt x="9" y="16"/>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grpSp>
          </p:grpSp>
        </p:grpSp>
        <p:grpSp>
          <p:nvGrpSpPr>
            <p:cNvPr id="54" name="Group 53">
              <a:extLst>
                <a:ext uri="{FF2B5EF4-FFF2-40B4-BE49-F238E27FC236}">
                  <a16:creationId xmlns:a16="http://schemas.microsoft.com/office/drawing/2014/main" id="{AC74AAA7-602A-E95B-23CF-C5053D57851E}"/>
                </a:ext>
              </a:extLst>
            </p:cNvPr>
            <p:cNvGrpSpPr/>
            <p:nvPr/>
          </p:nvGrpSpPr>
          <p:grpSpPr>
            <a:xfrm>
              <a:off x="7620461" y="3545064"/>
              <a:ext cx="2475577" cy="544831"/>
              <a:chOff x="8170930" y="3174754"/>
              <a:chExt cx="2475577" cy="544831"/>
            </a:xfrm>
          </p:grpSpPr>
          <p:sp>
            <p:nvSpPr>
              <p:cNvPr id="34" name="مربع نص 33">
                <a:extLst>
                  <a:ext uri="{FF2B5EF4-FFF2-40B4-BE49-F238E27FC236}">
                    <a16:creationId xmlns:a16="http://schemas.microsoft.com/office/drawing/2014/main" id="{8F82AF8E-95A1-C8F1-20D0-6ABD9F2AFBD7}"/>
                  </a:ext>
                </a:extLst>
              </p:cNvPr>
              <p:cNvSpPr txBox="1"/>
              <p:nvPr/>
            </p:nvSpPr>
            <p:spPr>
              <a:xfrm>
                <a:off x="8170930" y="3174754"/>
                <a:ext cx="2011680" cy="544831"/>
              </a:xfrm>
              <a:prstGeom prst="roundRect">
                <a:avLst/>
              </a:prstGeom>
              <a:solidFill>
                <a:srgbClr val="D6DCE5">
                  <a:alpha val="60000"/>
                </a:srgbClr>
              </a:solidFill>
            </p:spPr>
            <p:txBody>
              <a:bodyPr wrap="square" rtlCol="1">
                <a:spAutoFit/>
              </a:bodyPr>
              <a:lstStyle>
                <a:defPPr>
                  <a:defRPr lang="ar-SA"/>
                </a:defPPr>
                <a:lvl1pPr defTabSz="228594">
                  <a:defRPr sz="2400" b="1">
                    <a:solidFill>
                      <a:srgbClr val="173863"/>
                    </a:solidFill>
                    <a:latin typeface="Sakkal Majalla" panose="02000000000000000000" pitchFamily="2" charset="-78"/>
                    <a:cs typeface="Sakkal Majalla" panose="02000000000000000000" pitchFamily="2" charset="-78"/>
                  </a:defRPr>
                </a:lvl1pPr>
              </a:lstStyle>
              <a:p>
                <a:pPr algn="r" defTabSz="171446" rtl="1"/>
                <a:r>
                  <a:rPr lang="ar-SA" sz="1800" dirty="0"/>
                  <a:t>المبادرة</a:t>
                </a:r>
                <a:endParaRPr lang="en-US" sz="1800" dirty="0"/>
              </a:p>
            </p:txBody>
          </p:sp>
          <p:grpSp>
            <p:nvGrpSpPr>
              <p:cNvPr id="48" name="Group 47">
                <a:extLst>
                  <a:ext uri="{FF2B5EF4-FFF2-40B4-BE49-F238E27FC236}">
                    <a16:creationId xmlns:a16="http://schemas.microsoft.com/office/drawing/2014/main" id="{14B858B0-2FFC-8F93-19EA-893BCC4D306F}"/>
                  </a:ext>
                </a:extLst>
              </p:cNvPr>
              <p:cNvGrpSpPr/>
              <p:nvPr/>
            </p:nvGrpSpPr>
            <p:grpSpPr>
              <a:xfrm>
                <a:off x="10189307" y="3174754"/>
                <a:ext cx="457200" cy="457200"/>
                <a:chOff x="10189307" y="3174754"/>
                <a:chExt cx="457200" cy="457200"/>
              </a:xfrm>
            </p:grpSpPr>
            <p:sp>
              <p:nvSpPr>
                <p:cNvPr id="21" name="Rectangle: Rounded Corners 20">
                  <a:extLst>
                    <a:ext uri="{FF2B5EF4-FFF2-40B4-BE49-F238E27FC236}">
                      <a16:creationId xmlns:a16="http://schemas.microsoft.com/office/drawing/2014/main" id="{17FF5260-1D63-ED5C-0949-8E4B130EEA94}"/>
                    </a:ext>
                  </a:extLst>
                </p:cNvPr>
                <p:cNvSpPr/>
                <p:nvPr/>
              </p:nvSpPr>
              <p:spPr>
                <a:xfrm>
                  <a:off x="10189307" y="3174754"/>
                  <a:ext cx="457200" cy="457200"/>
                </a:xfrm>
                <a:prstGeom prst="roundRect">
                  <a:avLst/>
                </a:prstGeom>
                <a:solidFill>
                  <a:schemeClr val="accent1"/>
                </a:solidFill>
                <a:ln w="0" cap="flat">
                  <a:noFill/>
                  <a:prstDash val="solid"/>
                  <a:miter/>
                </a:ln>
              </p:spPr>
              <p:txBody>
                <a:bodyPr rtlCol="0" anchor="ctr"/>
                <a:lstStyle/>
                <a:p>
                  <a:pPr algn="r" defTabSz="342900" rtl="1"/>
                  <a:endParaRPr lang="en-US" sz="1350">
                    <a:solidFill>
                      <a:prstClr val="black"/>
                    </a:solidFill>
                    <a:latin typeface="Calibri" panose="020F0502020204030204"/>
                  </a:endParaRPr>
                </a:p>
              </p:txBody>
            </p:sp>
            <p:grpSp>
              <p:nvGrpSpPr>
                <p:cNvPr id="243" name="Project_launch" descr="{&quot;Key&quot;:&quot;POWER_USER_SHAPE_ICON&quot;,&quot;Value&quot;:&quot;POWER_USER_SHAPE_ICON_STYLE_1&quot;}">
                  <a:extLst>
                    <a:ext uri="{FF2B5EF4-FFF2-40B4-BE49-F238E27FC236}">
                      <a16:creationId xmlns:a16="http://schemas.microsoft.com/office/drawing/2014/main" id="{EE0A43F2-DC96-F921-8576-50FED8EA87F6}"/>
                    </a:ext>
                  </a:extLst>
                </p:cNvPr>
                <p:cNvGrpSpPr>
                  <a:grpSpLocks noChangeAspect="1"/>
                </p:cNvGrpSpPr>
                <p:nvPr/>
              </p:nvGrpSpPr>
              <p:grpSpPr>
                <a:xfrm>
                  <a:off x="10249907" y="3278108"/>
                  <a:ext cx="336000" cy="250493"/>
                  <a:chOff x="272821" y="2885962"/>
                  <a:chExt cx="1435556" cy="1070232"/>
                </a:xfrm>
                <a:solidFill>
                  <a:schemeClr val="bg1"/>
                </a:solidFill>
              </p:grpSpPr>
              <p:sp>
                <p:nvSpPr>
                  <p:cNvPr id="244" name="Forme libre : forme 3324">
                    <a:extLst>
                      <a:ext uri="{FF2B5EF4-FFF2-40B4-BE49-F238E27FC236}">
                        <a16:creationId xmlns:a16="http://schemas.microsoft.com/office/drawing/2014/main" id="{7BC91C95-3A7B-FC85-C574-3F27C7F91EBD}"/>
                      </a:ext>
                    </a:extLst>
                  </p:cNvPr>
                  <p:cNvSpPr/>
                  <p:nvPr/>
                </p:nvSpPr>
                <p:spPr>
                  <a:xfrm>
                    <a:off x="396934" y="2885962"/>
                    <a:ext cx="472604" cy="425049"/>
                  </a:xfrm>
                  <a:custGeom>
                    <a:avLst/>
                    <a:gdLst>
                      <a:gd name="connsiteX0" fmla="*/ 217947 w 472604"/>
                      <a:gd name="connsiteY0" fmla="*/ 0 h 425049"/>
                      <a:gd name="connsiteX1" fmla="*/ 325372 w 472604"/>
                      <a:gd name="connsiteY1" fmla="*/ 35808 h 425049"/>
                      <a:gd name="connsiteX2" fmla="*/ 411720 w 472604"/>
                      <a:gd name="connsiteY2" fmla="*/ 185547 h 425049"/>
                      <a:gd name="connsiteX3" fmla="*/ 414785 w 472604"/>
                      <a:gd name="connsiteY3" fmla="*/ 188235 h 425049"/>
                      <a:gd name="connsiteX4" fmla="*/ 452744 w 472604"/>
                      <a:gd name="connsiteY4" fmla="*/ 188235 h 425049"/>
                      <a:gd name="connsiteX5" fmla="*/ 472261 w 472604"/>
                      <a:gd name="connsiteY5" fmla="*/ 205333 h 425049"/>
                      <a:gd name="connsiteX6" fmla="*/ 472584 w 472604"/>
                      <a:gd name="connsiteY6" fmla="*/ 209150 h 425049"/>
                      <a:gd name="connsiteX7" fmla="*/ 453658 w 472604"/>
                      <a:gd name="connsiteY7" fmla="*/ 225495 h 425049"/>
                      <a:gd name="connsiteX8" fmla="*/ 399838 w 472604"/>
                      <a:gd name="connsiteY8" fmla="*/ 225872 h 425049"/>
                      <a:gd name="connsiteX9" fmla="*/ 396720 w 472604"/>
                      <a:gd name="connsiteY9" fmla="*/ 228936 h 425049"/>
                      <a:gd name="connsiteX10" fmla="*/ 343599 w 472604"/>
                      <a:gd name="connsiteY10" fmla="*/ 368191 h 425049"/>
                      <a:gd name="connsiteX11" fmla="*/ 91113 w 472604"/>
                      <a:gd name="connsiteY11" fmla="*/ 381309 h 425049"/>
                      <a:gd name="connsiteX12" fmla="*/ 23367 w 472604"/>
                      <a:gd name="connsiteY12" fmla="*/ 229098 h 425049"/>
                      <a:gd name="connsiteX13" fmla="*/ 19980 w 472604"/>
                      <a:gd name="connsiteY13" fmla="*/ 225441 h 425049"/>
                      <a:gd name="connsiteX14" fmla="*/ 11001 w 472604"/>
                      <a:gd name="connsiteY14" fmla="*/ 224689 h 425049"/>
                      <a:gd name="connsiteX15" fmla="*/ 6162 w 472604"/>
                      <a:gd name="connsiteY15" fmla="*/ 222108 h 425049"/>
                      <a:gd name="connsiteX16" fmla="*/ 2130 w 472604"/>
                      <a:gd name="connsiteY16" fmla="*/ 196139 h 425049"/>
                      <a:gd name="connsiteX17" fmla="*/ 5302 w 472604"/>
                      <a:gd name="connsiteY17" fmla="*/ 192967 h 425049"/>
                      <a:gd name="connsiteX18" fmla="*/ 10302 w 472604"/>
                      <a:gd name="connsiteY18" fmla="*/ 190977 h 425049"/>
                      <a:gd name="connsiteX19" fmla="*/ 13421 w 472604"/>
                      <a:gd name="connsiteY19" fmla="*/ 186837 h 425049"/>
                      <a:gd name="connsiteX20" fmla="*/ 45412 w 472604"/>
                      <a:gd name="connsiteY20" fmla="*/ 94306 h 425049"/>
                      <a:gd name="connsiteX21" fmla="*/ 203377 w 472604"/>
                      <a:gd name="connsiteY21" fmla="*/ 0 h 425049"/>
                      <a:gd name="connsiteX22" fmla="*/ 217947 w 472604"/>
                      <a:gd name="connsiteY22" fmla="*/ 0 h 425049"/>
                      <a:gd name="connsiteX23" fmla="*/ 212839 w 472604"/>
                      <a:gd name="connsiteY23" fmla="*/ 188181 h 425049"/>
                      <a:gd name="connsiteX24" fmla="*/ 371450 w 472604"/>
                      <a:gd name="connsiteY24" fmla="*/ 188074 h 425049"/>
                      <a:gd name="connsiteX25" fmla="*/ 374084 w 472604"/>
                      <a:gd name="connsiteY25" fmla="*/ 185009 h 425049"/>
                      <a:gd name="connsiteX26" fmla="*/ 270638 w 472604"/>
                      <a:gd name="connsiteY26" fmla="*/ 49250 h 425049"/>
                      <a:gd name="connsiteX27" fmla="*/ 212786 w 472604"/>
                      <a:gd name="connsiteY27" fmla="*/ 37851 h 425049"/>
                      <a:gd name="connsiteX28" fmla="*/ 154933 w 472604"/>
                      <a:gd name="connsiteY28" fmla="*/ 49304 h 425049"/>
                      <a:gd name="connsiteX29" fmla="*/ 51595 w 472604"/>
                      <a:gd name="connsiteY29" fmla="*/ 185171 h 425049"/>
                      <a:gd name="connsiteX30" fmla="*/ 54229 w 472604"/>
                      <a:gd name="connsiteY30" fmla="*/ 188235 h 425049"/>
                      <a:gd name="connsiteX31" fmla="*/ 212839 w 472604"/>
                      <a:gd name="connsiteY31" fmla="*/ 188181 h 425049"/>
                      <a:gd name="connsiteX32" fmla="*/ 354782 w 472604"/>
                      <a:gd name="connsiteY32" fmla="*/ 225549 h 425049"/>
                      <a:gd name="connsiteX33" fmla="*/ 65520 w 472604"/>
                      <a:gd name="connsiteY33" fmla="*/ 226087 h 425049"/>
                      <a:gd name="connsiteX34" fmla="*/ 61219 w 472604"/>
                      <a:gd name="connsiteY34" fmla="*/ 230442 h 425049"/>
                      <a:gd name="connsiteX35" fmla="*/ 61219 w 472604"/>
                      <a:gd name="connsiteY35" fmla="*/ 235388 h 425049"/>
                      <a:gd name="connsiteX36" fmla="*/ 209183 w 472604"/>
                      <a:gd name="connsiteY36" fmla="*/ 387439 h 425049"/>
                      <a:gd name="connsiteX37" fmla="*/ 211764 w 472604"/>
                      <a:gd name="connsiteY37" fmla="*/ 387439 h 425049"/>
                      <a:gd name="connsiteX38" fmla="*/ 359191 w 472604"/>
                      <a:gd name="connsiteY38" fmla="*/ 234859 h 425049"/>
                      <a:gd name="connsiteX39" fmla="*/ 359191 w 472604"/>
                      <a:gd name="connsiteY39" fmla="*/ 234851 h 425049"/>
                      <a:gd name="connsiteX40" fmla="*/ 359191 w 472604"/>
                      <a:gd name="connsiteY40" fmla="*/ 229904 h 425049"/>
                      <a:gd name="connsiteX41" fmla="*/ 354836 w 472604"/>
                      <a:gd name="connsiteY41" fmla="*/ 225548 h 425049"/>
                      <a:gd name="connsiteX42" fmla="*/ 354782 w 472604"/>
                      <a:gd name="connsiteY42" fmla="*/ 225549 h 4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72604" h="425049">
                        <a:moveTo>
                          <a:pt x="217947" y="0"/>
                        </a:moveTo>
                        <a:cubicBezTo>
                          <a:pt x="259455" y="2509"/>
                          <a:pt x="295263" y="14445"/>
                          <a:pt x="325372" y="35808"/>
                        </a:cubicBezTo>
                        <a:cubicBezTo>
                          <a:pt x="374048" y="70326"/>
                          <a:pt x="402831" y="120239"/>
                          <a:pt x="411720" y="185547"/>
                        </a:cubicBezTo>
                        <a:cubicBezTo>
                          <a:pt x="411971" y="187339"/>
                          <a:pt x="412993" y="188235"/>
                          <a:pt x="414785" y="188235"/>
                        </a:cubicBezTo>
                        <a:lnTo>
                          <a:pt x="452744" y="188235"/>
                        </a:lnTo>
                        <a:cubicBezTo>
                          <a:pt x="464250" y="188235"/>
                          <a:pt x="470756" y="193934"/>
                          <a:pt x="472261" y="205333"/>
                        </a:cubicBezTo>
                        <a:cubicBezTo>
                          <a:pt x="472546" y="207484"/>
                          <a:pt x="472654" y="208756"/>
                          <a:pt x="472584" y="209150"/>
                        </a:cubicBezTo>
                        <a:cubicBezTo>
                          <a:pt x="470578" y="219940"/>
                          <a:pt x="464266" y="225388"/>
                          <a:pt x="453658" y="225495"/>
                        </a:cubicBezTo>
                        <a:lnTo>
                          <a:pt x="399838" y="225872"/>
                        </a:lnTo>
                        <a:cubicBezTo>
                          <a:pt x="397759" y="225908"/>
                          <a:pt x="396720" y="226929"/>
                          <a:pt x="396720" y="228936"/>
                        </a:cubicBezTo>
                        <a:cubicBezTo>
                          <a:pt x="396576" y="285068"/>
                          <a:pt x="378869" y="331486"/>
                          <a:pt x="343599" y="368191"/>
                        </a:cubicBezTo>
                        <a:cubicBezTo>
                          <a:pt x="276122" y="438463"/>
                          <a:pt x="165848" y="444485"/>
                          <a:pt x="91113" y="381309"/>
                        </a:cubicBezTo>
                        <a:cubicBezTo>
                          <a:pt x="46021" y="343243"/>
                          <a:pt x="23439" y="292506"/>
                          <a:pt x="23367" y="229098"/>
                        </a:cubicBezTo>
                        <a:cubicBezTo>
                          <a:pt x="23367" y="226839"/>
                          <a:pt x="22238" y="225620"/>
                          <a:pt x="19980" y="225441"/>
                        </a:cubicBezTo>
                        <a:lnTo>
                          <a:pt x="11001" y="224689"/>
                        </a:lnTo>
                        <a:cubicBezTo>
                          <a:pt x="9030" y="224545"/>
                          <a:pt x="7417" y="223685"/>
                          <a:pt x="6162" y="222108"/>
                        </a:cubicBezTo>
                        <a:cubicBezTo>
                          <a:pt x="-361" y="213971"/>
                          <a:pt x="-1705" y="205315"/>
                          <a:pt x="2130" y="196139"/>
                        </a:cubicBezTo>
                        <a:cubicBezTo>
                          <a:pt x="2739" y="194633"/>
                          <a:pt x="3797" y="193576"/>
                          <a:pt x="5302" y="192967"/>
                        </a:cubicBezTo>
                        <a:lnTo>
                          <a:pt x="10302" y="190977"/>
                        </a:lnTo>
                        <a:cubicBezTo>
                          <a:pt x="12166" y="190225"/>
                          <a:pt x="13206" y="188844"/>
                          <a:pt x="13421" y="186837"/>
                        </a:cubicBezTo>
                        <a:cubicBezTo>
                          <a:pt x="16933" y="152391"/>
                          <a:pt x="27597" y="121548"/>
                          <a:pt x="45412" y="94306"/>
                        </a:cubicBezTo>
                        <a:cubicBezTo>
                          <a:pt x="82439" y="37816"/>
                          <a:pt x="135094" y="6380"/>
                          <a:pt x="203377" y="0"/>
                        </a:cubicBezTo>
                        <a:lnTo>
                          <a:pt x="217947" y="0"/>
                        </a:lnTo>
                        <a:close/>
                        <a:moveTo>
                          <a:pt x="212839" y="188181"/>
                        </a:moveTo>
                        <a:cubicBezTo>
                          <a:pt x="311733" y="188145"/>
                          <a:pt x="364603" y="188110"/>
                          <a:pt x="371450" y="188074"/>
                        </a:cubicBezTo>
                        <a:cubicBezTo>
                          <a:pt x="373529" y="188074"/>
                          <a:pt x="374407" y="187052"/>
                          <a:pt x="374084" y="185009"/>
                        </a:cubicBezTo>
                        <a:cubicBezTo>
                          <a:pt x="364084" y="120418"/>
                          <a:pt x="329602" y="75165"/>
                          <a:pt x="270638" y="49250"/>
                        </a:cubicBezTo>
                        <a:cubicBezTo>
                          <a:pt x="253325" y="41615"/>
                          <a:pt x="234041" y="37816"/>
                          <a:pt x="212786" y="37851"/>
                        </a:cubicBezTo>
                        <a:cubicBezTo>
                          <a:pt x="191530" y="37851"/>
                          <a:pt x="172246" y="41669"/>
                          <a:pt x="154933" y="49304"/>
                        </a:cubicBezTo>
                        <a:cubicBezTo>
                          <a:pt x="96006" y="75255"/>
                          <a:pt x="61559" y="120544"/>
                          <a:pt x="51595" y="185171"/>
                        </a:cubicBezTo>
                        <a:cubicBezTo>
                          <a:pt x="51272" y="187214"/>
                          <a:pt x="52150" y="188235"/>
                          <a:pt x="54229" y="188235"/>
                        </a:cubicBezTo>
                        <a:cubicBezTo>
                          <a:pt x="61075" y="188271"/>
                          <a:pt x="113946" y="188253"/>
                          <a:pt x="212839" y="188181"/>
                        </a:cubicBezTo>
                        <a:close/>
                        <a:moveTo>
                          <a:pt x="354782" y="225549"/>
                        </a:moveTo>
                        <a:lnTo>
                          <a:pt x="65520" y="226087"/>
                        </a:lnTo>
                        <a:cubicBezTo>
                          <a:pt x="63136" y="226116"/>
                          <a:pt x="61219" y="228057"/>
                          <a:pt x="61219" y="230442"/>
                        </a:cubicBezTo>
                        <a:lnTo>
                          <a:pt x="61219" y="235388"/>
                        </a:lnTo>
                        <a:cubicBezTo>
                          <a:pt x="61372" y="319509"/>
                          <a:pt x="127616" y="387583"/>
                          <a:pt x="209183" y="387439"/>
                        </a:cubicBezTo>
                        <a:lnTo>
                          <a:pt x="211764" y="387439"/>
                        </a:lnTo>
                        <a:cubicBezTo>
                          <a:pt x="293334" y="387295"/>
                          <a:pt x="359339" y="318983"/>
                          <a:pt x="359191" y="234859"/>
                        </a:cubicBezTo>
                        <a:cubicBezTo>
                          <a:pt x="359191" y="234856"/>
                          <a:pt x="359191" y="234853"/>
                          <a:pt x="359191" y="234851"/>
                        </a:cubicBezTo>
                        <a:lnTo>
                          <a:pt x="359191" y="229904"/>
                        </a:lnTo>
                        <a:cubicBezTo>
                          <a:pt x="359191" y="227499"/>
                          <a:pt x="357241" y="225549"/>
                          <a:pt x="354836" y="225548"/>
                        </a:cubicBezTo>
                        <a:cubicBezTo>
                          <a:pt x="354818" y="225548"/>
                          <a:pt x="354800" y="225549"/>
                          <a:pt x="354782" y="225549"/>
                        </a:cubicBezTo>
                        <a:close/>
                      </a:path>
                    </a:pathLst>
                  </a:custGeom>
                  <a:grpFill/>
                  <a:ln w="5351" cap="flat">
                    <a:solidFill>
                      <a:schemeClr val="bg1"/>
                    </a:solidFill>
                    <a:prstDash val="solid"/>
                    <a:miter/>
                  </a:ln>
                </p:spPr>
                <p:txBody>
                  <a:bodyPr rtlCol="0" anchor="ctr"/>
                  <a:lstStyle/>
                  <a:p>
                    <a:pPr defTabSz="171446"/>
                    <a:endParaRPr lang="fr-FR">
                      <a:solidFill>
                        <a:prstClr val="black"/>
                      </a:solidFill>
                      <a:latin typeface="Calibri" panose="020F0502020204030204"/>
                    </a:endParaRPr>
                  </a:p>
                </p:txBody>
              </p:sp>
              <p:sp>
                <p:nvSpPr>
                  <p:cNvPr id="245" name="Forme libre : forme 3325">
                    <a:extLst>
                      <a:ext uri="{FF2B5EF4-FFF2-40B4-BE49-F238E27FC236}">
                        <a16:creationId xmlns:a16="http://schemas.microsoft.com/office/drawing/2014/main" id="{1D13CB9F-FD4E-C9C8-225D-B68977038387}"/>
                      </a:ext>
                    </a:extLst>
                  </p:cNvPr>
                  <p:cNvSpPr/>
                  <p:nvPr/>
                </p:nvSpPr>
                <p:spPr>
                  <a:xfrm>
                    <a:off x="1117781" y="2885962"/>
                    <a:ext cx="472304" cy="425066"/>
                  </a:xfrm>
                  <a:custGeom>
                    <a:avLst/>
                    <a:gdLst>
                      <a:gd name="connsiteX0" fmla="*/ 267676 w 472304"/>
                      <a:gd name="connsiteY0" fmla="*/ 0 h 425066"/>
                      <a:gd name="connsiteX1" fmla="*/ 458492 w 472304"/>
                      <a:gd name="connsiteY1" fmla="*/ 185708 h 425066"/>
                      <a:gd name="connsiteX2" fmla="*/ 461342 w 472304"/>
                      <a:gd name="connsiteY2" fmla="*/ 190010 h 425066"/>
                      <a:gd name="connsiteX3" fmla="*/ 452255 w 472304"/>
                      <a:gd name="connsiteY3" fmla="*/ 225872 h 425066"/>
                      <a:gd name="connsiteX4" fmla="*/ 449298 w 472304"/>
                      <a:gd name="connsiteY4" fmla="*/ 228882 h 425066"/>
                      <a:gd name="connsiteX5" fmla="*/ 390048 w 472304"/>
                      <a:gd name="connsiteY5" fmla="*/ 372546 h 425066"/>
                      <a:gd name="connsiteX6" fmla="*/ 108958 w 472304"/>
                      <a:gd name="connsiteY6" fmla="*/ 349749 h 425066"/>
                      <a:gd name="connsiteX7" fmla="*/ 71000 w 472304"/>
                      <a:gd name="connsiteY7" fmla="*/ 229044 h 425066"/>
                      <a:gd name="connsiteX8" fmla="*/ 67989 w 472304"/>
                      <a:gd name="connsiteY8" fmla="*/ 225925 h 425066"/>
                      <a:gd name="connsiteX9" fmla="*/ 18201 w 472304"/>
                      <a:gd name="connsiteY9" fmla="*/ 225549 h 425066"/>
                      <a:gd name="connsiteX10" fmla="*/ 28 w 472304"/>
                      <a:gd name="connsiteY10" fmla="*/ 207430 h 425066"/>
                      <a:gd name="connsiteX11" fmla="*/ 28 w 472304"/>
                      <a:gd name="connsiteY11" fmla="*/ 206677 h 425066"/>
                      <a:gd name="connsiteX12" fmla="*/ 18363 w 472304"/>
                      <a:gd name="connsiteY12" fmla="*/ 188558 h 425066"/>
                      <a:gd name="connsiteX13" fmla="*/ 57988 w 472304"/>
                      <a:gd name="connsiteY13" fmla="*/ 187966 h 425066"/>
                      <a:gd name="connsiteX14" fmla="*/ 60676 w 472304"/>
                      <a:gd name="connsiteY14" fmla="*/ 185601 h 425066"/>
                      <a:gd name="connsiteX15" fmla="*/ 93635 w 472304"/>
                      <a:gd name="connsiteY15" fmla="*/ 91725 h 425066"/>
                      <a:gd name="connsiteX16" fmla="*/ 253213 w 472304"/>
                      <a:gd name="connsiteY16" fmla="*/ 0 h 425066"/>
                      <a:gd name="connsiteX17" fmla="*/ 267676 w 472304"/>
                      <a:gd name="connsiteY17" fmla="*/ 0 h 425066"/>
                      <a:gd name="connsiteX18" fmla="*/ 259450 w 472304"/>
                      <a:gd name="connsiteY18" fmla="*/ 188181 h 425066"/>
                      <a:gd name="connsiteX19" fmla="*/ 417899 w 472304"/>
                      <a:gd name="connsiteY19" fmla="*/ 188074 h 425066"/>
                      <a:gd name="connsiteX20" fmla="*/ 420479 w 472304"/>
                      <a:gd name="connsiteY20" fmla="*/ 184956 h 425066"/>
                      <a:gd name="connsiteX21" fmla="*/ 317195 w 472304"/>
                      <a:gd name="connsiteY21" fmla="*/ 49357 h 425066"/>
                      <a:gd name="connsiteX22" fmla="*/ 259342 w 472304"/>
                      <a:gd name="connsiteY22" fmla="*/ 37959 h 425066"/>
                      <a:gd name="connsiteX23" fmla="*/ 201544 w 472304"/>
                      <a:gd name="connsiteY23" fmla="*/ 49411 h 425066"/>
                      <a:gd name="connsiteX24" fmla="*/ 98366 w 472304"/>
                      <a:gd name="connsiteY24" fmla="*/ 185117 h 425066"/>
                      <a:gd name="connsiteX25" fmla="*/ 101001 w 472304"/>
                      <a:gd name="connsiteY25" fmla="*/ 188181 h 425066"/>
                      <a:gd name="connsiteX26" fmla="*/ 259450 w 472304"/>
                      <a:gd name="connsiteY26" fmla="*/ 188181 h 425066"/>
                      <a:gd name="connsiteX27" fmla="*/ 409189 w 472304"/>
                      <a:gd name="connsiteY27" fmla="*/ 225818 h 425066"/>
                      <a:gd name="connsiteX28" fmla="*/ 110464 w 472304"/>
                      <a:gd name="connsiteY28" fmla="*/ 225818 h 425066"/>
                      <a:gd name="connsiteX29" fmla="*/ 108367 w 472304"/>
                      <a:gd name="connsiteY29" fmla="*/ 227915 h 425066"/>
                      <a:gd name="connsiteX30" fmla="*/ 108367 w 472304"/>
                      <a:gd name="connsiteY30" fmla="*/ 234367 h 425066"/>
                      <a:gd name="connsiteX31" fmla="*/ 259073 w 472304"/>
                      <a:gd name="connsiteY31" fmla="*/ 387439 h 425066"/>
                      <a:gd name="connsiteX32" fmla="*/ 260579 w 472304"/>
                      <a:gd name="connsiteY32" fmla="*/ 387439 h 425066"/>
                      <a:gd name="connsiteX33" fmla="*/ 411285 w 472304"/>
                      <a:gd name="connsiteY33" fmla="*/ 234367 h 425066"/>
                      <a:gd name="connsiteX34" fmla="*/ 411285 w 472304"/>
                      <a:gd name="connsiteY34" fmla="*/ 227915 h 425066"/>
                      <a:gd name="connsiteX35" fmla="*/ 409189 w 472304"/>
                      <a:gd name="connsiteY35" fmla="*/ 225818 h 42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72304" h="425066">
                        <a:moveTo>
                          <a:pt x="267676" y="0"/>
                        </a:moveTo>
                        <a:cubicBezTo>
                          <a:pt x="370638" y="8925"/>
                          <a:pt x="446932" y="83445"/>
                          <a:pt x="458492" y="185708"/>
                        </a:cubicBezTo>
                        <a:cubicBezTo>
                          <a:pt x="458707" y="187608"/>
                          <a:pt x="459659" y="189042"/>
                          <a:pt x="461342" y="190010"/>
                        </a:cubicBezTo>
                        <a:cubicBezTo>
                          <a:pt x="480214" y="200763"/>
                          <a:pt x="473116" y="224850"/>
                          <a:pt x="452255" y="225872"/>
                        </a:cubicBezTo>
                        <a:cubicBezTo>
                          <a:pt x="450320" y="225943"/>
                          <a:pt x="449336" y="226947"/>
                          <a:pt x="449298" y="228882"/>
                        </a:cubicBezTo>
                        <a:cubicBezTo>
                          <a:pt x="448400" y="287810"/>
                          <a:pt x="428652" y="335698"/>
                          <a:pt x="390048" y="372546"/>
                        </a:cubicBezTo>
                        <a:cubicBezTo>
                          <a:pt x="307947" y="450990"/>
                          <a:pt x="177295" y="440076"/>
                          <a:pt x="108958" y="349749"/>
                        </a:cubicBezTo>
                        <a:cubicBezTo>
                          <a:pt x="82936" y="315302"/>
                          <a:pt x="70284" y="275068"/>
                          <a:pt x="71000" y="229044"/>
                        </a:cubicBezTo>
                        <a:cubicBezTo>
                          <a:pt x="71037" y="226965"/>
                          <a:pt x="70032" y="225925"/>
                          <a:pt x="67989" y="225925"/>
                        </a:cubicBezTo>
                        <a:lnTo>
                          <a:pt x="18201" y="225549"/>
                        </a:lnTo>
                        <a:cubicBezTo>
                          <a:pt x="6550" y="225477"/>
                          <a:pt x="496" y="219437"/>
                          <a:pt x="28" y="207430"/>
                        </a:cubicBezTo>
                        <a:cubicBezTo>
                          <a:pt x="-9" y="207036"/>
                          <a:pt x="-9" y="206785"/>
                          <a:pt x="28" y="206677"/>
                        </a:cubicBezTo>
                        <a:cubicBezTo>
                          <a:pt x="351" y="194741"/>
                          <a:pt x="6464" y="188701"/>
                          <a:pt x="18363" y="188558"/>
                        </a:cubicBezTo>
                        <a:lnTo>
                          <a:pt x="57988" y="187966"/>
                        </a:lnTo>
                        <a:cubicBezTo>
                          <a:pt x="59601" y="187966"/>
                          <a:pt x="60499" y="187178"/>
                          <a:pt x="60676" y="185601"/>
                        </a:cubicBezTo>
                        <a:cubicBezTo>
                          <a:pt x="65300" y="149291"/>
                          <a:pt x="76285" y="117999"/>
                          <a:pt x="93635" y="91725"/>
                        </a:cubicBezTo>
                        <a:cubicBezTo>
                          <a:pt x="130589" y="35737"/>
                          <a:pt x="183785" y="5162"/>
                          <a:pt x="253213" y="0"/>
                        </a:cubicBezTo>
                        <a:lnTo>
                          <a:pt x="267676" y="0"/>
                        </a:lnTo>
                        <a:close/>
                        <a:moveTo>
                          <a:pt x="259450" y="188181"/>
                        </a:moveTo>
                        <a:cubicBezTo>
                          <a:pt x="358234" y="188110"/>
                          <a:pt x="411054" y="188074"/>
                          <a:pt x="417899" y="188074"/>
                        </a:cubicBezTo>
                        <a:cubicBezTo>
                          <a:pt x="419942" y="188038"/>
                          <a:pt x="420802" y="186999"/>
                          <a:pt x="420479" y="184956"/>
                        </a:cubicBezTo>
                        <a:cubicBezTo>
                          <a:pt x="410517" y="120436"/>
                          <a:pt x="376085" y="75237"/>
                          <a:pt x="317195" y="49357"/>
                        </a:cubicBezTo>
                        <a:cubicBezTo>
                          <a:pt x="299882" y="41723"/>
                          <a:pt x="280596" y="37923"/>
                          <a:pt x="259342" y="37959"/>
                        </a:cubicBezTo>
                        <a:cubicBezTo>
                          <a:pt x="238121" y="37959"/>
                          <a:pt x="218856" y="41776"/>
                          <a:pt x="201544" y="49411"/>
                        </a:cubicBezTo>
                        <a:cubicBezTo>
                          <a:pt x="142686" y="75362"/>
                          <a:pt x="108297" y="120597"/>
                          <a:pt x="98366" y="185117"/>
                        </a:cubicBezTo>
                        <a:cubicBezTo>
                          <a:pt x="98044" y="187160"/>
                          <a:pt x="98920" y="188181"/>
                          <a:pt x="101001" y="188181"/>
                        </a:cubicBezTo>
                        <a:cubicBezTo>
                          <a:pt x="107845" y="188218"/>
                          <a:pt x="160665" y="188218"/>
                          <a:pt x="259450" y="188181"/>
                        </a:cubicBezTo>
                        <a:close/>
                        <a:moveTo>
                          <a:pt x="409189" y="225818"/>
                        </a:moveTo>
                        <a:lnTo>
                          <a:pt x="110464" y="225818"/>
                        </a:lnTo>
                        <a:cubicBezTo>
                          <a:pt x="109308" y="225818"/>
                          <a:pt x="108367" y="226757"/>
                          <a:pt x="108367" y="227915"/>
                        </a:cubicBezTo>
                        <a:lnTo>
                          <a:pt x="108367" y="234367"/>
                        </a:lnTo>
                        <a:cubicBezTo>
                          <a:pt x="108367" y="318906"/>
                          <a:pt x="175838" y="387439"/>
                          <a:pt x="259073" y="387439"/>
                        </a:cubicBezTo>
                        <a:lnTo>
                          <a:pt x="260579" y="387439"/>
                        </a:lnTo>
                        <a:cubicBezTo>
                          <a:pt x="343814" y="387439"/>
                          <a:pt x="411285" y="318906"/>
                          <a:pt x="411285" y="234367"/>
                        </a:cubicBezTo>
                        <a:lnTo>
                          <a:pt x="411285" y="227915"/>
                        </a:lnTo>
                        <a:cubicBezTo>
                          <a:pt x="411285" y="226757"/>
                          <a:pt x="410345" y="225818"/>
                          <a:pt x="409189" y="225818"/>
                        </a:cubicBezTo>
                        <a:close/>
                      </a:path>
                    </a:pathLst>
                  </a:custGeom>
                  <a:grpFill/>
                  <a:ln w="5351" cap="flat">
                    <a:solidFill>
                      <a:schemeClr val="bg1"/>
                    </a:solidFill>
                    <a:prstDash val="solid"/>
                    <a:miter/>
                  </a:ln>
                </p:spPr>
                <p:txBody>
                  <a:bodyPr rtlCol="0" anchor="ctr"/>
                  <a:lstStyle/>
                  <a:p>
                    <a:pPr defTabSz="171446"/>
                    <a:endParaRPr lang="fr-FR">
                      <a:solidFill>
                        <a:prstClr val="black"/>
                      </a:solidFill>
                      <a:latin typeface="Calibri" panose="020F0502020204030204"/>
                    </a:endParaRPr>
                  </a:p>
                </p:txBody>
              </p:sp>
              <p:sp>
                <p:nvSpPr>
                  <p:cNvPr id="246" name="Forme libre : forme 3326">
                    <a:extLst>
                      <a:ext uri="{FF2B5EF4-FFF2-40B4-BE49-F238E27FC236}">
                        <a16:creationId xmlns:a16="http://schemas.microsoft.com/office/drawing/2014/main" id="{29950F99-2291-57A1-9BEF-9033AB5EFF86}"/>
                      </a:ext>
                    </a:extLst>
                  </p:cNvPr>
                  <p:cNvSpPr/>
                  <p:nvPr/>
                </p:nvSpPr>
                <p:spPr>
                  <a:xfrm>
                    <a:off x="272821" y="3335056"/>
                    <a:ext cx="1435556" cy="621138"/>
                  </a:xfrm>
                  <a:custGeom>
                    <a:avLst/>
                    <a:gdLst>
                      <a:gd name="connsiteX0" fmla="*/ 1435556 w 1435556"/>
                      <a:gd name="connsiteY0" fmla="*/ 609722 h 621138"/>
                      <a:gd name="connsiteX1" fmla="*/ 1435556 w 1435556"/>
                      <a:gd name="connsiteY1" fmla="*/ 615905 h 621138"/>
                      <a:gd name="connsiteX2" fmla="*/ 1401468 w 1435556"/>
                      <a:gd name="connsiteY2" fmla="*/ 619507 h 621138"/>
                      <a:gd name="connsiteX3" fmla="*/ 1397597 w 1435556"/>
                      <a:gd name="connsiteY3" fmla="*/ 616335 h 621138"/>
                      <a:gd name="connsiteX4" fmla="*/ 1358563 w 1435556"/>
                      <a:gd name="connsiteY4" fmla="*/ 202390 h 621138"/>
                      <a:gd name="connsiteX5" fmla="*/ 1206297 w 1435556"/>
                      <a:gd name="connsiteY5" fmla="*/ 50178 h 621138"/>
                      <a:gd name="connsiteX6" fmla="*/ 1031665 w 1435556"/>
                      <a:gd name="connsiteY6" fmla="*/ 183356 h 621138"/>
                      <a:gd name="connsiteX7" fmla="*/ 1015858 w 1435556"/>
                      <a:gd name="connsiteY7" fmla="*/ 259758 h 621138"/>
                      <a:gd name="connsiteX8" fmla="*/ 921337 w 1435556"/>
                      <a:gd name="connsiteY8" fmla="*/ 401002 h 621138"/>
                      <a:gd name="connsiteX9" fmla="*/ 766329 w 1435556"/>
                      <a:gd name="connsiteY9" fmla="*/ 469231 h 621138"/>
                      <a:gd name="connsiteX10" fmla="*/ 765092 w 1435556"/>
                      <a:gd name="connsiteY10" fmla="*/ 472134 h 621138"/>
                      <a:gd name="connsiteX11" fmla="*/ 768748 w 1435556"/>
                      <a:gd name="connsiteY11" fmla="*/ 574398 h 621138"/>
                      <a:gd name="connsiteX12" fmla="*/ 770308 w 1435556"/>
                      <a:gd name="connsiteY12" fmla="*/ 576763 h 621138"/>
                      <a:gd name="connsiteX13" fmla="*/ 1008814 w 1435556"/>
                      <a:gd name="connsiteY13" fmla="*/ 484124 h 621138"/>
                      <a:gd name="connsiteX14" fmla="*/ 1023600 w 1435556"/>
                      <a:gd name="connsiteY14" fmla="*/ 476651 h 621138"/>
                      <a:gd name="connsiteX15" fmla="*/ 1045698 w 1435556"/>
                      <a:gd name="connsiteY15" fmla="*/ 504071 h 621138"/>
                      <a:gd name="connsiteX16" fmla="*/ 1058763 w 1435556"/>
                      <a:gd name="connsiteY16" fmla="*/ 613378 h 621138"/>
                      <a:gd name="connsiteX17" fmla="*/ 1056505 w 1435556"/>
                      <a:gd name="connsiteY17" fmla="*/ 616281 h 621138"/>
                      <a:gd name="connsiteX18" fmla="*/ 1024084 w 1435556"/>
                      <a:gd name="connsiteY18" fmla="*/ 620153 h 621138"/>
                      <a:gd name="connsiteX19" fmla="*/ 1021460 w 1435556"/>
                      <a:gd name="connsiteY19" fmla="*/ 618142 h 621138"/>
                      <a:gd name="connsiteX20" fmla="*/ 1021449 w 1435556"/>
                      <a:gd name="connsiteY20" fmla="*/ 618056 h 621138"/>
                      <a:gd name="connsiteX21" fmla="*/ 1011341 w 1435556"/>
                      <a:gd name="connsiteY21" fmla="*/ 533589 h 621138"/>
                      <a:gd name="connsiteX22" fmla="*/ 1008492 w 1435556"/>
                      <a:gd name="connsiteY22" fmla="*/ 532137 h 621138"/>
                      <a:gd name="connsiteX23" fmla="*/ 981178 w 1435556"/>
                      <a:gd name="connsiteY23" fmla="*/ 547783 h 621138"/>
                      <a:gd name="connsiteX24" fmla="*/ 728961 w 1435556"/>
                      <a:gd name="connsiteY24" fmla="*/ 616604 h 621138"/>
                      <a:gd name="connsiteX25" fmla="*/ 707132 w 1435556"/>
                      <a:gd name="connsiteY25" fmla="*/ 618755 h 621138"/>
                      <a:gd name="connsiteX26" fmla="*/ 685465 w 1435556"/>
                      <a:gd name="connsiteY26" fmla="*/ 621067 h 621138"/>
                      <a:gd name="connsiteX27" fmla="*/ 429699 w 1435556"/>
                      <a:gd name="connsiteY27" fmla="*/ 529503 h 621138"/>
                      <a:gd name="connsiteX28" fmla="*/ 426688 w 1435556"/>
                      <a:gd name="connsiteY28" fmla="*/ 530901 h 621138"/>
                      <a:gd name="connsiteX29" fmla="*/ 419483 w 1435556"/>
                      <a:gd name="connsiteY29" fmla="*/ 618271 h 621138"/>
                      <a:gd name="connsiteX30" fmla="*/ 417870 w 1435556"/>
                      <a:gd name="connsiteY30" fmla="*/ 619615 h 621138"/>
                      <a:gd name="connsiteX31" fmla="*/ 383084 w 1435556"/>
                      <a:gd name="connsiteY31" fmla="*/ 616765 h 621138"/>
                      <a:gd name="connsiteX32" fmla="*/ 381901 w 1435556"/>
                      <a:gd name="connsiteY32" fmla="*/ 615421 h 621138"/>
                      <a:gd name="connsiteX33" fmla="*/ 391310 w 1435556"/>
                      <a:gd name="connsiteY33" fmla="*/ 501222 h 621138"/>
                      <a:gd name="connsiteX34" fmla="*/ 390235 w 1435556"/>
                      <a:gd name="connsiteY34" fmla="*/ 497888 h 621138"/>
                      <a:gd name="connsiteX35" fmla="*/ 341738 w 1435556"/>
                      <a:gd name="connsiteY35" fmla="*/ 442402 h 621138"/>
                      <a:gd name="connsiteX36" fmla="*/ 292004 w 1435556"/>
                      <a:gd name="connsiteY36" fmla="*/ 355193 h 621138"/>
                      <a:gd name="connsiteX37" fmla="*/ 294101 w 1435556"/>
                      <a:gd name="connsiteY37" fmla="*/ 350139 h 621138"/>
                      <a:gd name="connsiteX38" fmla="*/ 320769 w 1435556"/>
                      <a:gd name="connsiteY38" fmla="*/ 339547 h 621138"/>
                      <a:gd name="connsiteX39" fmla="*/ 326952 w 1435556"/>
                      <a:gd name="connsiteY39" fmla="*/ 342020 h 621138"/>
                      <a:gd name="connsiteX40" fmla="*/ 455023 w 1435556"/>
                      <a:gd name="connsiteY40" fmla="*/ 501007 h 621138"/>
                      <a:gd name="connsiteX41" fmla="*/ 677131 w 1435556"/>
                      <a:gd name="connsiteY41" fmla="*/ 582678 h 621138"/>
                      <a:gd name="connsiteX42" fmla="*/ 743478 w 1435556"/>
                      <a:gd name="connsiteY42" fmla="*/ 521223 h 621138"/>
                      <a:gd name="connsiteX43" fmla="*/ 697992 w 1435556"/>
                      <a:gd name="connsiteY43" fmla="*/ 469822 h 621138"/>
                      <a:gd name="connsiteX44" fmla="*/ 627935 w 1435556"/>
                      <a:gd name="connsiteY44" fmla="*/ 456488 h 621138"/>
                      <a:gd name="connsiteX45" fmla="*/ 426204 w 1435556"/>
                      <a:gd name="connsiteY45" fmla="*/ 254328 h 621138"/>
                      <a:gd name="connsiteX46" fmla="*/ 410773 w 1435556"/>
                      <a:gd name="connsiteY46" fmla="*/ 179432 h 621138"/>
                      <a:gd name="connsiteX47" fmla="*/ 192483 w 1435556"/>
                      <a:gd name="connsiteY47" fmla="*/ 45876 h 621138"/>
                      <a:gd name="connsiteX48" fmla="*/ 97639 w 1435556"/>
                      <a:gd name="connsiteY48" fmla="*/ 125397 h 621138"/>
                      <a:gd name="connsiteX49" fmla="*/ 77208 w 1435556"/>
                      <a:gd name="connsiteY49" fmla="*/ 188733 h 621138"/>
                      <a:gd name="connsiteX50" fmla="*/ 37959 w 1435556"/>
                      <a:gd name="connsiteY50" fmla="*/ 616228 h 621138"/>
                      <a:gd name="connsiteX51" fmla="*/ 33658 w 1435556"/>
                      <a:gd name="connsiteY51" fmla="*/ 619776 h 621138"/>
                      <a:gd name="connsiteX52" fmla="*/ 0 w 1435556"/>
                      <a:gd name="connsiteY52" fmla="*/ 616765 h 621138"/>
                      <a:gd name="connsiteX53" fmla="*/ 0 w 1435556"/>
                      <a:gd name="connsiteY53" fmla="*/ 610313 h 621138"/>
                      <a:gd name="connsiteX54" fmla="*/ 38066 w 1435556"/>
                      <a:gd name="connsiteY54" fmla="*/ 197873 h 621138"/>
                      <a:gd name="connsiteX55" fmla="*/ 63982 w 1435556"/>
                      <a:gd name="connsiteY55" fmla="*/ 108460 h 621138"/>
                      <a:gd name="connsiteX56" fmla="*/ 157804 w 1435556"/>
                      <a:gd name="connsiteY56" fmla="*/ 19262 h 621138"/>
                      <a:gd name="connsiteX57" fmla="*/ 287057 w 1435556"/>
                      <a:gd name="connsiteY57" fmla="*/ 4530 h 621138"/>
                      <a:gd name="connsiteX58" fmla="*/ 447119 w 1435556"/>
                      <a:gd name="connsiteY58" fmla="*/ 169485 h 621138"/>
                      <a:gd name="connsiteX59" fmla="*/ 465830 w 1435556"/>
                      <a:gd name="connsiteY59" fmla="*/ 254865 h 621138"/>
                      <a:gd name="connsiteX60" fmla="*/ 630408 w 1435556"/>
                      <a:gd name="connsiteY60" fmla="*/ 417777 h 621138"/>
                      <a:gd name="connsiteX61" fmla="*/ 705412 w 1435556"/>
                      <a:gd name="connsiteY61" fmla="*/ 433315 h 621138"/>
                      <a:gd name="connsiteX62" fmla="*/ 735790 w 1435556"/>
                      <a:gd name="connsiteY62" fmla="*/ 435251 h 621138"/>
                      <a:gd name="connsiteX63" fmla="*/ 859828 w 1435556"/>
                      <a:gd name="connsiteY63" fmla="*/ 397238 h 621138"/>
                      <a:gd name="connsiteX64" fmla="*/ 979512 w 1435556"/>
                      <a:gd name="connsiteY64" fmla="*/ 249435 h 621138"/>
                      <a:gd name="connsiteX65" fmla="*/ 995749 w 1435556"/>
                      <a:gd name="connsiteY65" fmla="*/ 171528 h 621138"/>
                      <a:gd name="connsiteX66" fmla="*/ 1156564 w 1435556"/>
                      <a:gd name="connsiteY66" fmla="*/ 15606 h 621138"/>
                      <a:gd name="connsiteX67" fmla="*/ 1344637 w 1435556"/>
                      <a:gd name="connsiteY67" fmla="*/ 79211 h 621138"/>
                      <a:gd name="connsiteX68" fmla="*/ 1397059 w 1435556"/>
                      <a:gd name="connsiteY68" fmla="*/ 205401 h 621138"/>
                      <a:gd name="connsiteX69" fmla="*/ 1435556 w 1435556"/>
                      <a:gd name="connsiteY69" fmla="*/ 609722 h 62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435556" h="621138">
                        <a:moveTo>
                          <a:pt x="1435556" y="609722"/>
                        </a:moveTo>
                        <a:lnTo>
                          <a:pt x="1435556" y="615905"/>
                        </a:lnTo>
                        <a:lnTo>
                          <a:pt x="1401468" y="619507"/>
                        </a:lnTo>
                        <a:cubicBezTo>
                          <a:pt x="1399103" y="619760"/>
                          <a:pt x="1397812" y="618701"/>
                          <a:pt x="1397597" y="616335"/>
                        </a:cubicBezTo>
                        <a:cubicBezTo>
                          <a:pt x="1375483" y="376323"/>
                          <a:pt x="1362472" y="238343"/>
                          <a:pt x="1358563" y="202390"/>
                        </a:cubicBezTo>
                        <a:cubicBezTo>
                          <a:pt x="1349584" y="119859"/>
                          <a:pt x="1290119" y="56253"/>
                          <a:pt x="1206297" y="50178"/>
                        </a:cubicBezTo>
                        <a:cubicBezTo>
                          <a:pt x="1118927" y="43780"/>
                          <a:pt x="1053709" y="100449"/>
                          <a:pt x="1031665" y="183356"/>
                        </a:cubicBezTo>
                        <a:cubicBezTo>
                          <a:pt x="1025858" y="205347"/>
                          <a:pt x="1022901" y="237338"/>
                          <a:pt x="1015858" y="259758"/>
                        </a:cubicBezTo>
                        <a:cubicBezTo>
                          <a:pt x="997792" y="317648"/>
                          <a:pt x="966285" y="364726"/>
                          <a:pt x="921337" y="401002"/>
                        </a:cubicBezTo>
                        <a:cubicBezTo>
                          <a:pt x="879329" y="434912"/>
                          <a:pt x="827660" y="457655"/>
                          <a:pt x="766329" y="469231"/>
                        </a:cubicBezTo>
                        <a:cubicBezTo>
                          <a:pt x="764501" y="469591"/>
                          <a:pt x="764087" y="470559"/>
                          <a:pt x="765092" y="472134"/>
                        </a:cubicBezTo>
                        <a:cubicBezTo>
                          <a:pt x="785631" y="505469"/>
                          <a:pt x="786851" y="539557"/>
                          <a:pt x="768748" y="574398"/>
                        </a:cubicBezTo>
                        <a:cubicBezTo>
                          <a:pt x="767818" y="576156"/>
                          <a:pt x="768334" y="576941"/>
                          <a:pt x="770308" y="576763"/>
                        </a:cubicBezTo>
                        <a:cubicBezTo>
                          <a:pt x="859382" y="568016"/>
                          <a:pt x="938881" y="537138"/>
                          <a:pt x="1008814" y="484124"/>
                        </a:cubicBezTo>
                        <a:cubicBezTo>
                          <a:pt x="1014551" y="479753"/>
                          <a:pt x="1019476" y="477258"/>
                          <a:pt x="1023600" y="476651"/>
                        </a:cubicBezTo>
                        <a:cubicBezTo>
                          <a:pt x="1041074" y="473909"/>
                          <a:pt x="1043923" y="489393"/>
                          <a:pt x="1045698" y="504071"/>
                        </a:cubicBezTo>
                        <a:cubicBezTo>
                          <a:pt x="1053155" y="566693"/>
                          <a:pt x="1057510" y="603125"/>
                          <a:pt x="1058763" y="613378"/>
                        </a:cubicBezTo>
                        <a:cubicBezTo>
                          <a:pt x="1058978" y="615099"/>
                          <a:pt x="1058225" y="616066"/>
                          <a:pt x="1056505" y="616281"/>
                        </a:cubicBezTo>
                        <a:lnTo>
                          <a:pt x="1024084" y="620153"/>
                        </a:lnTo>
                        <a:cubicBezTo>
                          <a:pt x="1022820" y="620335"/>
                          <a:pt x="1021643" y="619432"/>
                          <a:pt x="1021460" y="618142"/>
                        </a:cubicBezTo>
                        <a:cubicBezTo>
                          <a:pt x="1021455" y="618115"/>
                          <a:pt x="1021455" y="618083"/>
                          <a:pt x="1021449" y="618056"/>
                        </a:cubicBezTo>
                        <a:lnTo>
                          <a:pt x="1011341" y="533589"/>
                        </a:lnTo>
                        <a:cubicBezTo>
                          <a:pt x="1011126" y="531761"/>
                          <a:pt x="1010174" y="531277"/>
                          <a:pt x="1008492" y="532137"/>
                        </a:cubicBezTo>
                        <a:cubicBezTo>
                          <a:pt x="1007776" y="532498"/>
                          <a:pt x="998668" y="537713"/>
                          <a:pt x="981178" y="547783"/>
                        </a:cubicBezTo>
                        <a:cubicBezTo>
                          <a:pt x="903685" y="592517"/>
                          <a:pt x="819611" y="615459"/>
                          <a:pt x="728961" y="616604"/>
                        </a:cubicBezTo>
                        <a:cubicBezTo>
                          <a:pt x="721181" y="616712"/>
                          <a:pt x="713907" y="617427"/>
                          <a:pt x="707132" y="618755"/>
                        </a:cubicBezTo>
                        <a:cubicBezTo>
                          <a:pt x="697454" y="620620"/>
                          <a:pt x="690234" y="621389"/>
                          <a:pt x="685465" y="621067"/>
                        </a:cubicBezTo>
                        <a:cubicBezTo>
                          <a:pt x="591411" y="614867"/>
                          <a:pt x="506154" y="584344"/>
                          <a:pt x="429699" y="529503"/>
                        </a:cubicBezTo>
                        <a:cubicBezTo>
                          <a:pt x="427871" y="528175"/>
                          <a:pt x="426867" y="528643"/>
                          <a:pt x="426688" y="530901"/>
                        </a:cubicBezTo>
                        <a:lnTo>
                          <a:pt x="419483" y="618271"/>
                        </a:lnTo>
                        <a:cubicBezTo>
                          <a:pt x="419412" y="619276"/>
                          <a:pt x="418874" y="619722"/>
                          <a:pt x="417870" y="619615"/>
                        </a:cubicBezTo>
                        <a:lnTo>
                          <a:pt x="383084" y="616765"/>
                        </a:lnTo>
                        <a:cubicBezTo>
                          <a:pt x="382224" y="616695"/>
                          <a:pt x="381829" y="616244"/>
                          <a:pt x="381901" y="615421"/>
                        </a:cubicBezTo>
                        <a:lnTo>
                          <a:pt x="391310" y="501222"/>
                        </a:lnTo>
                        <a:cubicBezTo>
                          <a:pt x="391418" y="499969"/>
                          <a:pt x="391059" y="498856"/>
                          <a:pt x="390235" y="497888"/>
                        </a:cubicBezTo>
                        <a:cubicBezTo>
                          <a:pt x="374965" y="479393"/>
                          <a:pt x="355609" y="461489"/>
                          <a:pt x="341738" y="442402"/>
                        </a:cubicBezTo>
                        <a:cubicBezTo>
                          <a:pt x="321235" y="414228"/>
                          <a:pt x="304657" y="385157"/>
                          <a:pt x="292004" y="355193"/>
                        </a:cubicBezTo>
                        <a:cubicBezTo>
                          <a:pt x="290965" y="352790"/>
                          <a:pt x="291664" y="351107"/>
                          <a:pt x="294101" y="350139"/>
                        </a:cubicBezTo>
                        <a:lnTo>
                          <a:pt x="320769" y="339547"/>
                        </a:lnTo>
                        <a:cubicBezTo>
                          <a:pt x="323178" y="338590"/>
                          <a:pt x="325905" y="339682"/>
                          <a:pt x="326952" y="342020"/>
                        </a:cubicBezTo>
                        <a:cubicBezTo>
                          <a:pt x="355842" y="407330"/>
                          <a:pt x="398532" y="460322"/>
                          <a:pt x="455023" y="501007"/>
                        </a:cubicBezTo>
                        <a:cubicBezTo>
                          <a:pt x="520259" y="547998"/>
                          <a:pt x="594293" y="575220"/>
                          <a:pt x="677131" y="582678"/>
                        </a:cubicBezTo>
                        <a:cubicBezTo>
                          <a:pt x="715143" y="586065"/>
                          <a:pt x="746973" y="560203"/>
                          <a:pt x="743478" y="521223"/>
                        </a:cubicBezTo>
                        <a:cubicBezTo>
                          <a:pt x="741166" y="495576"/>
                          <a:pt x="722671" y="473962"/>
                          <a:pt x="697992" y="469822"/>
                        </a:cubicBezTo>
                        <a:cubicBezTo>
                          <a:pt x="671002" y="465252"/>
                          <a:pt x="649011" y="462833"/>
                          <a:pt x="627935" y="456488"/>
                        </a:cubicBezTo>
                        <a:cubicBezTo>
                          <a:pt x="524417" y="425234"/>
                          <a:pt x="457174" y="357844"/>
                          <a:pt x="426204" y="254328"/>
                        </a:cubicBezTo>
                        <a:cubicBezTo>
                          <a:pt x="419215" y="230832"/>
                          <a:pt x="416526" y="203411"/>
                          <a:pt x="410773" y="179432"/>
                        </a:cubicBezTo>
                        <a:cubicBezTo>
                          <a:pt x="386901" y="79319"/>
                          <a:pt x="295875" y="12488"/>
                          <a:pt x="192483" y="45876"/>
                        </a:cubicBezTo>
                        <a:cubicBezTo>
                          <a:pt x="149792" y="59641"/>
                          <a:pt x="118178" y="86147"/>
                          <a:pt x="97639" y="125397"/>
                        </a:cubicBezTo>
                        <a:cubicBezTo>
                          <a:pt x="85847" y="147908"/>
                          <a:pt x="79036" y="169017"/>
                          <a:pt x="77208" y="188733"/>
                        </a:cubicBezTo>
                        <a:cubicBezTo>
                          <a:pt x="62118" y="349316"/>
                          <a:pt x="49035" y="491813"/>
                          <a:pt x="37959" y="616228"/>
                        </a:cubicBezTo>
                        <a:cubicBezTo>
                          <a:pt x="37708" y="618846"/>
                          <a:pt x="36274" y="620029"/>
                          <a:pt x="33658" y="619776"/>
                        </a:cubicBezTo>
                        <a:lnTo>
                          <a:pt x="0" y="616765"/>
                        </a:lnTo>
                        <a:lnTo>
                          <a:pt x="0" y="610313"/>
                        </a:lnTo>
                        <a:cubicBezTo>
                          <a:pt x="13262" y="472817"/>
                          <a:pt x="25951" y="335337"/>
                          <a:pt x="38066" y="197873"/>
                        </a:cubicBezTo>
                        <a:cubicBezTo>
                          <a:pt x="40683" y="168194"/>
                          <a:pt x="49321" y="138392"/>
                          <a:pt x="63982" y="108460"/>
                        </a:cubicBezTo>
                        <a:cubicBezTo>
                          <a:pt x="83338" y="68996"/>
                          <a:pt x="114612" y="39263"/>
                          <a:pt x="157804" y="19262"/>
                        </a:cubicBezTo>
                        <a:cubicBezTo>
                          <a:pt x="199060" y="193"/>
                          <a:pt x="242145" y="-4717"/>
                          <a:pt x="287057" y="4530"/>
                        </a:cubicBezTo>
                        <a:cubicBezTo>
                          <a:pt x="369427" y="21467"/>
                          <a:pt x="427602" y="89051"/>
                          <a:pt x="447119" y="169485"/>
                        </a:cubicBezTo>
                        <a:cubicBezTo>
                          <a:pt x="452980" y="193572"/>
                          <a:pt x="457120" y="228843"/>
                          <a:pt x="465830" y="254865"/>
                        </a:cubicBezTo>
                        <a:cubicBezTo>
                          <a:pt x="493287" y="336875"/>
                          <a:pt x="548146" y="391179"/>
                          <a:pt x="630408" y="417777"/>
                        </a:cubicBezTo>
                        <a:cubicBezTo>
                          <a:pt x="651861" y="424713"/>
                          <a:pt x="680679" y="428315"/>
                          <a:pt x="705412" y="433315"/>
                        </a:cubicBezTo>
                        <a:cubicBezTo>
                          <a:pt x="716703" y="435573"/>
                          <a:pt x="726827" y="436219"/>
                          <a:pt x="735790" y="435251"/>
                        </a:cubicBezTo>
                        <a:cubicBezTo>
                          <a:pt x="782421" y="430197"/>
                          <a:pt x="823767" y="417524"/>
                          <a:pt x="859828" y="397238"/>
                        </a:cubicBezTo>
                        <a:cubicBezTo>
                          <a:pt x="919976" y="363365"/>
                          <a:pt x="959871" y="314100"/>
                          <a:pt x="979512" y="249435"/>
                        </a:cubicBezTo>
                        <a:cubicBezTo>
                          <a:pt x="986609" y="226262"/>
                          <a:pt x="989673" y="197013"/>
                          <a:pt x="995749" y="171528"/>
                        </a:cubicBezTo>
                        <a:cubicBezTo>
                          <a:pt x="1014513" y="92976"/>
                          <a:pt x="1077581" y="29908"/>
                          <a:pt x="1156564" y="15606"/>
                        </a:cubicBezTo>
                        <a:cubicBezTo>
                          <a:pt x="1226728" y="2864"/>
                          <a:pt x="1298184" y="25822"/>
                          <a:pt x="1344637" y="79211"/>
                        </a:cubicBezTo>
                        <a:cubicBezTo>
                          <a:pt x="1375107" y="114229"/>
                          <a:pt x="1392581" y="156296"/>
                          <a:pt x="1397059" y="205401"/>
                        </a:cubicBezTo>
                        <a:cubicBezTo>
                          <a:pt x="1409356" y="340101"/>
                          <a:pt x="1422184" y="474876"/>
                          <a:pt x="1435556" y="609722"/>
                        </a:cubicBezTo>
                        <a:close/>
                      </a:path>
                    </a:pathLst>
                  </a:custGeom>
                  <a:grpFill/>
                  <a:ln w="5351" cap="flat">
                    <a:solidFill>
                      <a:schemeClr val="bg1"/>
                    </a:solidFill>
                    <a:prstDash val="solid"/>
                    <a:miter/>
                  </a:ln>
                </p:spPr>
                <p:txBody>
                  <a:bodyPr rtlCol="0" anchor="ctr"/>
                  <a:lstStyle/>
                  <a:p>
                    <a:pPr defTabSz="171446"/>
                    <a:endParaRPr lang="fr-FR">
                      <a:solidFill>
                        <a:prstClr val="black"/>
                      </a:solidFill>
                      <a:latin typeface="Calibri" panose="020F0502020204030204"/>
                    </a:endParaRPr>
                  </a:p>
                </p:txBody>
              </p:sp>
            </p:grpSp>
          </p:grpSp>
        </p:grpSp>
        <p:grpSp>
          <p:nvGrpSpPr>
            <p:cNvPr id="61" name="Group 60">
              <a:extLst>
                <a:ext uri="{FF2B5EF4-FFF2-40B4-BE49-F238E27FC236}">
                  <a16:creationId xmlns:a16="http://schemas.microsoft.com/office/drawing/2014/main" id="{37C53D12-5C1A-9C46-9DF5-E16C86C64190}"/>
                </a:ext>
              </a:extLst>
            </p:cNvPr>
            <p:cNvGrpSpPr/>
            <p:nvPr/>
          </p:nvGrpSpPr>
          <p:grpSpPr>
            <a:xfrm>
              <a:off x="4767817" y="4146021"/>
              <a:ext cx="2475577" cy="544831"/>
              <a:chOff x="4795565" y="3775711"/>
              <a:chExt cx="2475577" cy="544831"/>
            </a:xfrm>
          </p:grpSpPr>
          <p:sp>
            <p:nvSpPr>
              <p:cNvPr id="33" name="Rectangle: Rounded Corners 32">
                <a:extLst>
                  <a:ext uri="{FF2B5EF4-FFF2-40B4-BE49-F238E27FC236}">
                    <a16:creationId xmlns:a16="http://schemas.microsoft.com/office/drawing/2014/main" id="{822B609A-FE96-723D-2E09-A090D2A4D7D3}"/>
                  </a:ext>
                </a:extLst>
              </p:cNvPr>
              <p:cNvSpPr/>
              <p:nvPr/>
            </p:nvSpPr>
            <p:spPr>
              <a:xfrm>
                <a:off x="6813942" y="3775711"/>
                <a:ext cx="457200" cy="457200"/>
              </a:xfrm>
              <a:prstGeom prst="roundRect">
                <a:avLst/>
              </a:prstGeom>
              <a:solidFill>
                <a:schemeClr val="accent1"/>
              </a:solidFill>
              <a:ln w="0" cap="flat">
                <a:noFill/>
                <a:prstDash val="solid"/>
                <a:miter/>
              </a:ln>
            </p:spPr>
            <p:txBody>
              <a:bodyPr rtlCol="0" anchor="ctr"/>
              <a:lstStyle/>
              <a:p>
                <a:pPr algn="r" defTabSz="342900" rtl="1"/>
                <a:endParaRPr lang="en-US" sz="1350">
                  <a:solidFill>
                    <a:prstClr val="black"/>
                  </a:solidFill>
                  <a:latin typeface="Calibri" panose="020F0502020204030204"/>
                </a:endParaRPr>
              </a:p>
            </p:txBody>
          </p:sp>
          <p:sp>
            <p:nvSpPr>
              <p:cNvPr id="14" name="مربع نص 13">
                <a:extLst>
                  <a:ext uri="{FF2B5EF4-FFF2-40B4-BE49-F238E27FC236}">
                    <a16:creationId xmlns:a16="http://schemas.microsoft.com/office/drawing/2014/main" id="{D21BC4AC-92C0-2890-5116-785B36D8FE54}"/>
                  </a:ext>
                </a:extLst>
              </p:cNvPr>
              <p:cNvSpPr txBox="1"/>
              <p:nvPr/>
            </p:nvSpPr>
            <p:spPr>
              <a:xfrm>
                <a:off x="4795565" y="3775711"/>
                <a:ext cx="2011680" cy="544831"/>
              </a:xfrm>
              <a:prstGeom prst="roundRect">
                <a:avLst/>
              </a:prstGeom>
              <a:solidFill>
                <a:srgbClr val="D6DCE5">
                  <a:alpha val="60000"/>
                </a:srgbClr>
              </a:solidFill>
            </p:spPr>
            <p:txBody>
              <a:bodyPr wrap="square" rtlCol="1">
                <a:spAutoFit/>
              </a:bodyPr>
              <a:lstStyle>
                <a:defPPr>
                  <a:defRPr lang="ar-SA"/>
                </a:defPPr>
                <a:lvl1pPr defTabSz="228594">
                  <a:defRPr sz="2400" b="1">
                    <a:solidFill>
                      <a:srgbClr val="173863"/>
                    </a:solidFill>
                    <a:latin typeface="Sakkal Majalla" panose="02000000000000000000" pitchFamily="2" charset="-78"/>
                    <a:cs typeface="Sakkal Majalla" panose="02000000000000000000" pitchFamily="2" charset="-78"/>
                  </a:defRPr>
                </a:lvl1pPr>
              </a:lstStyle>
              <a:p>
                <a:pPr algn="r" defTabSz="171446" rtl="1"/>
                <a:r>
                  <a:rPr lang="ar-SA" sz="1800"/>
                  <a:t>الكفاءة</a:t>
                </a:r>
                <a:endParaRPr lang="en-US" sz="1800" dirty="0"/>
              </a:p>
            </p:txBody>
          </p:sp>
          <p:grpSp>
            <p:nvGrpSpPr>
              <p:cNvPr id="103" name="Building17" descr="{&quot;Key&quot;:&quot;POWER_USER_SHAPE_ICON&quot;,&quot;Value&quot;:&quot;POWER_USER_SHAPE_ICON_STYLE_1&quot;}">
                <a:extLst>
                  <a:ext uri="{FF2B5EF4-FFF2-40B4-BE49-F238E27FC236}">
                    <a16:creationId xmlns:a16="http://schemas.microsoft.com/office/drawing/2014/main" id="{8F4401A3-0AFA-F7BC-0C8A-3524C223D96B}"/>
                  </a:ext>
                </a:extLst>
              </p:cNvPr>
              <p:cNvGrpSpPr>
                <a:grpSpLocks noChangeAspect="1"/>
              </p:cNvGrpSpPr>
              <p:nvPr/>
            </p:nvGrpSpPr>
            <p:grpSpPr>
              <a:xfrm>
                <a:off x="6850542" y="3856912"/>
                <a:ext cx="384000" cy="278640"/>
                <a:chOff x="11184395" y="2506666"/>
                <a:chExt cx="748210" cy="542924"/>
              </a:xfrm>
              <a:solidFill>
                <a:schemeClr val="bg1"/>
              </a:solidFill>
            </p:grpSpPr>
            <p:sp>
              <p:nvSpPr>
                <p:cNvPr id="104" name="Free-form: Shape 609">
                  <a:extLst>
                    <a:ext uri="{FF2B5EF4-FFF2-40B4-BE49-F238E27FC236}">
                      <a16:creationId xmlns:a16="http://schemas.microsoft.com/office/drawing/2014/main" id="{1574755C-C22F-29EE-1012-87E75411548E}"/>
                    </a:ext>
                  </a:extLst>
                </p:cNvPr>
                <p:cNvSpPr/>
                <p:nvPr/>
              </p:nvSpPr>
              <p:spPr>
                <a:xfrm>
                  <a:off x="11238334" y="2506666"/>
                  <a:ext cx="640357" cy="429503"/>
                </a:xfrm>
                <a:custGeom>
                  <a:avLst/>
                  <a:gdLst>
                    <a:gd name="connsiteX0" fmla="*/ 321110 w 640357"/>
                    <a:gd name="connsiteY0" fmla="*/ 0 h 429504"/>
                    <a:gd name="connsiteX1" fmla="*/ 330483 w 640357"/>
                    <a:gd name="connsiteY1" fmla="*/ 4106 h 429504"/>
                    <a:gd name="connsiteX2" fmla="*/ 333022 w 640357"/>
                    <a:gd name="connsiteY2" fmla="*/ 4187 h 429504"/>
                    <a:gd name="connsiteX3" fmla="*/ 366948 w 640357"/>
                    <a:gd name="connsiteY3" fmla="*/ 4187 h 429504"/>
                    <a:gd name="connsiteX4" fmla="*/ 368622 w 640357"/>
                    <a:gd name="connsiteY4" fmla="*/ 6132 h 429504"/>
                    <a:gd name="connsiteX5" fmla="*/ 369649 w 640357"/>
                    <a:gd name="connsiteY5" fmla="*/ 13938 h 429504"/>
                    <a:gd name="connsiteX6" fmla="*/ 371053 w 640357"/>
                    <a:gd name="connsiteY6" fmla="*/ 15396 h 429504"/>
                    <a:gd name="connsiteX7" fmla="*/ 382236 w 640357"/>
                    <a:gd name="connsiteY7" fmla="*/ 13533 h 429504"/>
                    <a:gd name="connsiteX8" fmla="*/ 397848 w 640357"/>
                    <a:gd name="connsiteY8" fmla="*/ 3322 h 429504"/>
                    <a:gd name="connsiteX9" fmla="*/ 408626 w 640357"/>
                    <a:gd name="connsiteY9" fmla="*/ 0 h 429504"/>
                    <a:gd name="connsiteX10" fmla="*/ 412462 w 640357"/>
                    <a:gd name="connsiteY10" fmla="*/ 0 h 429504"/>
                    <a:gd name="connsiteX11" fmla="*/ 418161 w 640357"/>
                    <a:gd name="connsiteY11" fmla="*/ 8833 h 429504"/>
                    <a:gd name="connsiteX12" fmla="*/ 418404 w 640357"/>
                    <a:gd name="connsiteY12" fmla="*/ 67555 h 429504"/>
                    <a:gd name="connsiteX13" fmla="*/ 408437 w 640357"/>
                    <a:gd name="connsiteY13" fmla="*/ 77279 h 429504"/>
                    <a:gd name="connsiteX14" fmla="*/ 401927 w 640357"/>
                    <a:gd name="connsiteY14" fmla="*/ 80466 h 429504"/>
                    <a:gd name="connsiteX15" fmla="*/ 386882 w 640357"/>
                    <a:gd name="connsiteY15" fmla="*/ 89434 h 429504"/>
                    <a:gd name="connsiteX16" fmla="*/ 345744 w 640357"/>
                    <a:gd name="connsiteY16" fmla="*/ 79683 h 429504"/>
                    <a:gd name="connsiteX17" fmla="*/ 343772 w 640357"/>
                    <a:gd name="connsiteY17" fmla="*/ 78765 h 429504"/>
                    <a:gd name="connsiteX18" fmla="*/ 336533 w 640357"/>
                    <a:gd name="connsiteY18" fmla="*/ 80277 h 429504"/>
                    <a:gd name="connsiteX19" fmla="*/ 334858 w 640357"/>
                    <a:gd name="connsiteY19" fmla="*/ 82357 h 429504"/>
                    <a:gd name="connsiteX20" fmla="*/ 334858 w 640357"/>
                    <a:gd name="connsiteY20" fmla="*/ 99050 h 429504"/>
                    <a:gd name="connsiteX21" fmla="*/ 336101 w 640357"/>
                    <a:gd name="connsiteY21" fmla="*/ 101184 h 429504"/>
                    <a:gd name="connsiteX22" fmla="*/ 400928 w 640357"/>
                    <a:gd name="connsiteY22" fmla="*/ 138621 h 429504"/>
                    <a:gd name="connsiteX23" fmla="*/ 404196 w 640357"/>
                    <a:gd name="connsiteY23" fmla="*/ 145914 h 429504"/>
                    <a:gd name="connsiteX24" fmla="*/ 400415 w 640357"/>
                    <a:gd name="connsiteY24" fmla="*/ 162769 h 429504"/>
                    <a:gd name="connsiteX25" fmla="*/ 396201 w 640357"/>
                    <a:gd name="connsiteY25" fmla="*/ 167929 h 429504"/>
                    <a:gd name="connsiteX26" fmla="*/ 394904 w 640357"/>
                    <a:gd name="connsiteY26" fmla="*/ 170198 h 429504"/>
                    <a:gd name="connsiteX27" fmla="*/ 394904 w 640357"/>
                    <a:gd name="connsiteY27" fmla="*/ 203232 h 429504"/>
                    <a:gd name="connsiteX28" fmla="*/ 396417 w 640357"/>
                    <a:gd name="connsiteY28" fmla="*/ 204772 h 429504"/>
                    <a:gd name="connsiteX29" fmla="*/ 492928 w 640357"/>
                    <a:gd name="connsiteY29" fmla="*/ 204772 h 429504"/>
                    <a:gd name="connsiteX30" fmla="*/ 500599 w 640357"/>
                    <a:gd name="connsiteY30" fmla="*/ 212254 h 429504"/>
                    <a:gd name="connsiteX31" fmla="*/ 500680 w 640357"/>
                    <a:gd name="connsiteY31" fmla="*/ 235240 h 429504"/>
                    <a:gd name="connsiteX32" fmla="*/ 490983 w 640357"/>
                    <a:gd name="connsiteY32" fmla="*/ 244992 h 429504"/>
                    <a:gd name="connsiteX33" fmla="*/ 484419 w 640357"/>
                    <a:gd name="connsiteY33" fmla="*/ 244829 h 429504"/>
                    <a:gd name="connsiteX34" fmla="*/ 482691 w 640357"/>
                    <a:gd name="connsiteY34" fmla="*/ 246369 h 429504"/>
                    <a:gd name="connsiteX35" fmla="*/ 482691 w 640357"/>
                    <a:gd name="connsiteY35" fmla="*/ 253230 h 429504"/>
                    <a:gd name="connsiteX36" fmla="*/ 484906 w 640357"/>
                    <a:gd name="connsiteY36" fmla="*/ 255445 h 429504"/>
                    <a:gd name="connsiteX37" fmla="*/ 632144 w 640357"/>
                    <a:gd name="connsiteY37" fmla="*/ 255445 h 429504"/>
                    <a:gd name="connsiteX38" fmla="*/ 640139 w 640357"/>
                    <a:gd name="connsiteY38" fmla="*/ 263251 h 429504"/>
                    <a:gd name="connsiteX39" fmla="*/ 640355 w 640357"/>
                    <a:gd name="connsiteY39" fmla="*/ 287021 h 429504"/>
                    <a:gd name="connsiteX40" fmla="*/ 623878 w 640357"/>
                    <a:gd name="connsiteY40" fmla="*/ 295611 h 429504"/>
                    <a:gd name="connsiteX41" fmla="*/ 622420 w 640357"/>
                    <a:gd name="connsiteY41" fmla="*/ 297123 h 429504"/>
                    <a:gd name="connsiteX42" fmla="*/ 622419 w 640357"/>
                    <a:gd name="connsiteY42" fmla="*/ 421186 h 429504"/>
                    <a:gd name="connsiteX43" fmla="*/ 614100 w 640357"/>
                    <a:gd name="connsiteY43" fmla="*/ 429505 h 429504"/>
                    <a:gd name="connsiteX44" fmla="*/ 26553 w 640357"/>
                    <a:gd name="connsiteY44" fmla="*/ 429505 h 429504"/>
                    <a:gd name="connsiteX45" fmla="*/ 18017 w 640357"/>
                    <a:gd name="connsiteY45" fmla="*/ 420996 h 429504"/>
                    <a:gd name="connsiteX46" fmla="*/ 18017 w 640357"/>
                    <a:gd name="connsiteY46" fmla="*/ 297663 h 429504"/>
                    <a:gd name="connsiteX47" fmla="*/ 16531 w 640357"/>
                    <a:gd name="connsiteY47" fmla="*/ 295962 h 429504"/>
                    <a:gd name="connsiteX48" fmla="*/ 6375 w 640357"/>
                    <a:gd name="connsiteY48" fmla="*/ 295502 h 429504"/>
                    <a:gd name="connsiteX49" fmla="*/ 406 w 640357"/>
                    <a:gd name="connsiteY49" fmla="*/ 288804 h 429504"/>
                    <a:gd name="connsiteX50" fmla="*/ 217 w 640357"/>
                    <a:gd name="connsiteY50" fmla="*/ 263197 h 429504"/>
                    <a:gd name="connsiteX51" fmla="*/ 8185 w 640357"/>
                    <a:gd name="connsiteY51" fmla="*/ 255445 h 429504"/>
                    <a:gd name="connsiteX52" fmla="*/ 156720 w 640357"/>
                    <a:gd name="connsiteY52" fmla="*/ 255445 h 429504"/>
                    <a:gd name="connsiteX53" fmla="*/ 157611 w 640357"/>
                    <a:gd name="connsiteY53" fmla="*/ 254581 h 429504"/>
                    <a:gd name="connsiteX54" fmla="*/ 157611 w 640357"/>
                    <a:gd name="connsiteY54" fmla="*/ 245937 h 429504"/>
                    <a:gd name="connsiteX55" fmla="*/ 156557 w 640357"/>
                    <a:gd name="connsiteY55" fmla="*/ 244910 h 429504"/>
                    <a:gd name="connsiteX56" fmla="*/ 139702 w 640357"/>
                    <a:gd name="connsiteY56" fmla="*/ 235862 h 429504"/>
                    <a:gd name="connsiteX57" fmla="*/ 139757 w 640357"/>
                    <a:gd name="connsiteY57" fmla="*/ 212092 h 429504"/>
                    <a:gd name="connsiteX58" fmla="*/ 147320 w 640357"/>
                    <a:gd name="connsiteY58" fmla="*/ 204772 h 429504"/>
                    <a:gd name="connsiteX59" fmla="*/ 244452 w 640357"/>
                    <a:gd name="connsiteY59" fmla="*/ 204772 h 429504"/>
                    <a:gd name="connsiteX60" fmla="*/ 245532 w 640357"/>
                    <a:gd name="connsiteY60" fmla="*/ 203691 h 429504"/>
                    <a:gd name="connsiteX61" fmla="*/ 245532 w 640357"/>
                    <a:gd name="connsiteY61" fmla="*/ 169900 h 429504"/>
                    <a:gd name="connsiteX62" fmla="*/ 244479 w 640357"/>
                    <a:gd name="connsiteY62" fmla="*/ 168091 h 429504"/>
                    <a:gd name="connsiteX63" fmla="*/ 242210 w 640357"/>
                    <a:gd name="connsiteY63" fmla="*/ 166767 h 429504"/>
                    <a:gd name="connsiteX64" fmla="*/ 240049 w 640357"/>
                    <a:gd name="connsiteY64" fmla="*/ 163769 h 429504"/>
                    <a:gd name="connsiteX65" fmla="*/ 236078 w 640357"/>
                    <a:gd name="connsiteY65" fmla="*/ 144996 h 429504"/>
                    <a:gd name="connsiteX66" fmla="*/ 238699 w 640357"/>
                    <a:gd name="connsiteY66" fmla="*/ 139054 h 429504"/>
                    <a:gd name="connsiteX67" fmla="*/ 303633 w 640357"/>
                    <a:gd name="connsiteY67" fmla="*/ 101589 h 429504"/>
                    <a:gd name="connsiteX68" fmla="*/ 305443 w 640357"/>
                    <a:gd name="connsiteY68" fmla="*/ 98429 h 429504"/>
                    <a:gd name="connsiteX69" fmla="*/ 305470 w 640357"/>
                    <a:gd name="connsiteY69" fmla="*/ 18233 h 429504"/>
                    <a:gd name="connsiteX70" fmla="*/ 318544 w 640357"/>
                    <a:gd name="connsiteY70" fmla="*/ 0 h 429504"/>
                    <a:gd name="connsiteX71" fmla="*/ 321110 w 640357"/>
                    <a:gd name="connsiteY71" fmla="*/ 0 h 429504"/>
                    <a:gd name="connsiteX72" fmla="*/ 476073 w 640357"/>
                    <a:gd name="connsiteY72" fmla="*/ 267114 h 429504"/>
                    <a:gd name="connsiteX73" fmla="*/ 476073 w 640357"/>
                    <a:gd name="connsiteY73" fmla="*/ 263764 h 429504"/>
                    <a:gd name="connsiteX74" fmla="*/ 474533 w 640357"/>
                    <a:gd name="connsiteY74" fmla="*/ 262225 h 429504"/>
                    <a:gd name="connsiteX75" fmla="*/ 470968 w 640357"/>
                    <a:gd name="connsiteY75" fmla="*/ 262225 h 429504"/>
                    <a:gd name="connsiteX76" fmla="*/ 469293 w 640357"/>
                    <a:gd name="connsiteY76" fmla="*/ 260604 h 429504"/>
                    <a:gd name="connsiteX77" fmla="*/ 469374 w 640357"/>
                    <a:gd name="connsiteY77" fmla="*/ 237726 h 429504"/>
                    <a:gd name="connsiteX78" fmla="*/ 485689 w 640357"/>
                    <a:gd name="connsiteY78" fmla="*/ 231621 h 429504"/>
                    <a:gd name="connsiteX79" fmla="*/ 487219 w 640357"/>
                    <a:gd name="connsiteY79" fmla="*/ 230415 h 429504"/>
                    <a:gd name="connsiteX80" fmla="*/ 487228 w 640357"/>
                    <a:gd name="connsiteY80" fmla="*/ 230243 h 429504"/>
                    <a:gd name="connsiteX81" fmla="*/ 487229 w 640357"/>
                    <a:gd name="connsiteY81" fmla="*/ 219574 h 429504"/>
                    <a:gd name="connsiteX82" fmla="*/ 485905 w 640357"/>
                    <a:gd name="connsiteY82" fmla="*/ 218250 h 429504"/>
                    <a:gd name="connsiteX83" fmla="*/ 390231 w 640357"/>
                    <a:gd name="connsiteY83" fmla="*/ 218250 h 429504"/>
                    <a:gd name="connsiteX84" fmla="*/ 381426 w 640357"/>
                    <a:gd name="connsiteY84" fmla="*/ 209472 h 429504"/>
                    <a:gd name="connsiteX85" fmla="*/ 381399 w 640357"/>
                    <a:gd name="connsiteY85" fmla="*/ 164093 h 429504"/>
                    <a:gd name="connsiteX86" fmla="*/ 386666 w 640357"/>
                    <a:gd name="connsiteY86" fmla="*/ 155720 h 429504"/>
                    <a:gd name="connsiteX87" fmla="*/ 388530 w 640357"/>
                    <a:gd name="connsiteY87" fmla="*/ 153829 h 429504"/>
                    <a:gd name="connsiteX88" fmla="*/ 389718 w 640357"/>
                    <a:gd name="connsiteY88" fmla="*/ 149561 h 429504"/>
                    <a:gd name="connsiteX89" fmla="*/ 388773 w 640357"/>
                    <a:gd name="connsiteY89" fmla="*/ 147211 h 429504"/>
                    <a:gd name="connsiteX90" fmla="*/ 325512 w 640357"/>
                    <a:gd name="connsiteY90" fmla="*/ 110692 h 429504"/>
                    <a:gd name="connsiteX91" fmla="*/ 321407 w 640357"/>
                    <a:gd name="connsiteY91" fmla="*/ 103642 h 429504"/>
                    <a:gd name="connsiteX92" fmla="*/ 321515 w 640357"/>
                    <a:gd name="connsiteY92" fmla="*/ 77090 h 429504"/>
                    <a:gd name="connsiteX93" fmla="*/ 324972 w 640357"/>
                    <a:gd name="connsiteY93" fmla="*/ 70445 h 429504"/>
                    <a:gd name="connsiteX94" fmla="*/ 348634 w 640357"/>
                    <a:gd name="connsiteY94" fmla="*/ 64584 h 429504"/>
                    <a:gd name="connsiteX95" fmla="*/ 359060 w 640357"/>
                    <a:gd name="connsiteY95" fmla="*/ 74443 h 429504"/>
                    <a:gd name="connsiteX96" fmla="*/ 360249 w 640357"/>
                    <a:gd name="connsiteY96" fmla="*/ 76388 h 429504"/>
                    <a:gd name="connsiteX97" fmla="*/ 375888 w 640357"/>
                    <a:gd name="connsiteY97" fmla="*/ 78603 h 429504"/>
                    <a:gd name="connsiteX98" fmla="*/ 389475 w 640357"/>
                    <a:gd name="connsiteY98" fmla="*/ 72255 h 429504"/>
                    <a:gd name="connsiteX99" fmla="*/ 403467 w 640357"/>
                    <a:gd name="connsiteY99" fmla="*/ 64503 h 429504"/>
                    <a:gd name="connsiteX100" fmla="*/ 404682 w 640357"/>
                    <a:gd name="connsiteY100" fmla="*/ 62612 h 429504"/>
                    <a:gd name="connsiteX101" fmla="*/ 404682 w 640357"/>
                    <a:gd name="connsiteY101" fmla="*/ 16882 h 429504"/>
                    <a:gd name="connsiteX102" fmla="*/ 403278 w 640357"/>
                    <a:gd name="connsiteY102" fmla="*/ 16126 h 429504"/>
                    <a:gd name="connsiteX103" fmla="*/ 386369 w 640357"/>
                    <a:gd name="connsiteY103" fmla="*/ 26444 h 429504"/>
                    <a:gd name="connsiteX104" fmla="*/ 360006 w 640357"/>
                    <a:gd name="connsiteY104" fmla="*/ 27308 h 429504"/>
                    <a:gd name="connsiteX105" fmla="*/ 357953 w 640357"/>
                    <a:gd name="connsiteY105" fmla="*/ 25688 h 429504"/>
                    <a:gd name="connsiteX106" fmla="*/ 356305 w 640357"/>
                    <a:gd name="connsiteY106" fmla="*/ 16639 h 429504"/>
                    <a:gd name="connsiteX107" fmla="*/ 354646 w 640357"/>
                    <a:gd name="connsiteY107" fmla="*/ 14493 h 429504"/>
                    <a:gd name="connsiteX108" fmla="*/ 354442 w 640357"/>
                    <a:gd name="connsiteY108" fmla="*/ 14478 h 429504"/>
                    <a:gd name="connsiteX109" fmla="*/ 333346 w 640357"/>
                    <a:gd name="connsiteY109" fmla="*/ 18152 h 429504"/>
                    <a:gd name="connsiteX110" fmla="*/ 321434 w 640357"/>
                    <a:gd name="connsiteY110" fmla="*/ 15450 h 429504"/>
                    <a:gd name="connsiteX111" fmla="*/ 318976 w 640357"/>
                    <a:gd name="connsiteY111" fmla="*/ 16153 h 429504"/>
                    <a:gd name="connsiteX112" fmla="*/ 318976 w 640357"/>
                    <a:gd name="connsiteY112" fmla="*/ 103966 h 429504"/>
                    <a:gd name="connsiteX113" fmla="*/ 315221 w 640357"/>
                    <a:gd name="connsiteY113" fmla="*/ 110476 h 429504"/>
                    <a:gd name="connsiteX114" fmla="*/ 253068 w 640357"/>
                    <a:gd name="connsiteY114" fmla="*/ 146347 h 429504"/>
                    <a:gd name="connsiteX115" fmla="*/ 251183 w 640357"/>
                    <a:gd name="connsiteY115" fmla="*/ 153395 h 429504"/>
                    <a:gd name="connsiteX116" fmla="*/ 254230 w 640357"/>
                    <a:gd name="connsiteY116" fmla="*/ 155774 h 429504"/>
                    <a:gd name="connsiteX117" fmla="*/ 259254 w 640357"/>
                    <a:gd name="connsiteY117" fmla="*/ 163850 h 429504"/>
                    <a:gd name="connsiteX118" fmla="*/ 258984 w 640357"/>
                    <a:gd name="connsiteY118" fmla="*/ 211065 h 429504"/>
                    <a:gd name="connsiteX119" fmla="*/ 251772 w 640357"/>
                    <a:gd name="connsiteY119" fmla="*/ 218250 h 429504"/>
                    <a:gd name="connsiteX120" fmla="*/ 154180 w 640357"/>
                    <a:gd name="connsiteY120" fmla="*/ 218250 h 429504"/>
                    <a:gd name="connsiteX121" fmla="*/ 153127 w 640357"/>
                    <a:gd name="connsiteY121" fmla="*/ 219304 h 429504"/>
                    <a:gd name="connsiteX122" fmla="*/ 153127 w 640357"/>
                    <a:gd name="connsiteY122" fmla="*/ 230297 h 429504"/>
                    <a:gd name="connsiteX123" fmla="*/ 154370 w 640357"/>
                    <a:gd name="connsiteY123" fmla="*/ 231486 h 429504"/>
                    <a:gd name="connsiteX124" fmla="*/ 164796 w 640357"/>
                    <a:gd name="connsiteY124" fmla="*/ 231702 h 429504"/>
                    <a:gd name="connsiteX125" fmla="*/ 171171 w 640357"/>
                    <a:gd name="connsiteY125" fmla="*/ 239049 h 429504"/>
                    <a:gd name="connsiteX126" fmla="*/ 171062 w 640357"/>
                    <a:gd name="connsiteY126" fmla="*/ 261522 h 429504"/>
                    <a:gd name="connsiteX127" fmla="*/ 163499 w 640357"/>
                    <a:gd name="connsiteY127" fmla="*/ 268950 h 429504"/>
                    <a:gd name="connsiteX128" fmla="*/ 14830 w 640357"/>
                    <a:gd name="connsiteY128" fmla="*/ 268950 h 429504"/>
                    <a:gd name="connsiteX129" fmla="*/ 13587 w 640357"/>
                    <a:gd name="connsiteY129" fmla="*/ 270193 h 429504"/>
                    <a:gd name="connsiteX130" fmla="*/ 13587 w 640357"/>
                    <a:gd name="connsiteY130" fmla="*/ 280943 h 429504"/>
                    <a:gd name="connsiteX131" fmla="*/ 15073 w 640357"/>
                    <a:gd name="connsiteY131" fmla="*/ 282294 h 429504"/>
                    <a:gd name="connsiteX132" fmla="*/ 31577 w 640357"/>
                    <a:gd name="connsiteY132" fmla="*/ 290019 h 429504"/>
                    <a:gd name="connsiteX133" fmla="*/ 31496 w 640357"/>
                    <a:gd name="connsiteY133" fmla="*/ 414676 h 429504"/>
                    <a:gd name="connsiteX134" fmla="*/ 32846 w 640357"/>
                    <a:gd name="connsiteY134" fmla="*/ 416026 h 429504"/>
                    <a:gd name="connsiteX135" fmla="*/ 607779 w 640357"/>
                    <a:gd name="connsiteY135" fmla="*/ 416026 h 429504"/>
                    <a:gd name="connsiteX136" fmla="*/ 608914 w 640357"/>
                    <a:gd name="connsiteY136" fmla="*/ 414892 h 429504"/>
                    <a:gd name="connsiteX137" fmla="*/ 608914 w 640357"/>
                    <a:gd name="connsiteY137" fmla="*/ 291046 h 429504"/>
                    <a:gd name="connsiteX138" fmla="*/ 625958 w 640357"/>
                    <a:gd name="connsiteY138" fmla="*/ 282213 h 429504"/>
                    <a:gd name="connsiteX139" fmla="*/ 626714 w 640357"/>
                    <a:gd name="connsiteY139" fmla="*/ 281511 h 429504"/>
                    <a:gd name="connsiteX140" fmla="*/ 626714 w 640357"/>
                    <a:gd name="connsiteY140" fmla="*/ 269491 h 429504"/>
                    <a:gd name="connsiteX141" fmla="*/ 626147 w 640357"/>
                    <a:gd name="connsiteY141" fmla="*/ 268950 h 429504"/>
                    <a:gd name="connsiteX142" fmla="*/ 477883 w 640357"/>
                    <a:gd name="connsiteY142" fmla="*/ 268950 h 429504"/>
                    <a:gd name="connsiteX143" fmla="*/ 476073 w 640357"/>
                    <a:gd name="connsiteY143" fmla="*/ 267114 h 4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40357" h="429504">
                      <a:moveTo>
                        <a:pt x="321110" y="0"/>
                      </a:moveTo>
                      <a:lnTo>
                        <a:pt x="330483" y="4106"/>
                      </a:lnTo>
                      <a:cubicBezTo>
                        <a:pt x="331311" y="4466"/>
                        <a:pt x="332157" y="4493"/>
                        <a:pt x="333022" y="4187"/>
                      </a:cubicBezTo>
                      <a:cubicBezTo>
                        <a:pt x="342746" y="864"/>
                        <a:pt x="357548" y="-999"/>
                        <a:pt x="366948" y="4187"/>
                      </a:cubicBezTo>
                      <a:cubicBezTo>
                        <a:pt x="367524" y="4493"/>
                        <a:pt x="368082" y="5141"/>
                        <a:pt x="368622" y="6132"/>
                      </a:cubicBezTo>
                      <a:cubicBezTo>
                        <a:pt x="369559" y="7788"/>
                        <a:pt x="369901" y="10390"/>
                        <a:pt x="369649" y="13938"/>
                      </a:cubicBezTo>
                      <a:cubicBezTo>
                        <a:pt x="369595" y="14928"/>
                        <a:pt x="370063" y="15414"/>
                        <a:pt x="371053" y="15396"/>
                      </a:cubicBezTo>
                      <a:cubicBezTo>
                        <a:pt x="376257" y="15234"/>
                        <a:pt x="379985" y="14613"/>
                        <a:pt x="382236" y="13533"/>
                      </a:cubicBezTo>
                      <a:cubicBezTo>
                        <a:pt x="384685" y="12344"/>
                        <a:pt x="389889" y="8941"/>
                        <a:pt x="397848" y="3322"/>
                      </a:cubicBezTo>
                      <a:cubicBezTo>
                        <a:pt x="399289" y="2314"/>
                        <a:pt x="402882" y="1207"/>
                        <a:pt x="408626" y="0"/>
                      </a:cubicBezTo>
                      <a:lnTo>
                        <a:pt x="412462" y="0"/>
                      </a:lnTo>
                      <a:cubicBezTo>
                        <a:pt x="416351" y="1594"/>
                        <a:pt x="418161" y="4430"/>
                        <a:pt x="418161" y="8833"/>
                      </a:cubicBezTo>
                      <a:cubicBezTo>
                        <a:pt x="418215" y="37969"/>
                        <a:pt x="418296" y="57543"/>
                        <a:pt x="418404" y="67555"/>
                      </a:cubicBezTo>
                      <a:cubicBezTo>
                        <a:pt x="418458" y="73786"/>
                        <a:pt x="415136" y="77027"/>
                        <a:pt x="408437" y="77279"/>
                      </a:cubicBezTo>
                      <a:cubicBezTo>
                        <a:pt x="407140" y="77333"/>
                        <a:pt x="404970" y="78395"/>
                        <a:pt x="401927" y="80466"/>
                      </a:cubicBezTo>
                      <a:cubicBezTo>
                        <a:pt x="394994" y="85166"/>
                        <a:pt x="389979" y="88156"/>
                        <a:pt x="386882" y="89434"/>
                      </a:cubicBezTo>
                      <a:cubicBezTo>
                        <a:pt x="374349" y="94539"/>
                        <a:pt x="353145" y="93864"/>
                        <a:pt x="345744" y="79683"/>
                      </a:cubicBezTo>
                      <a:cubicBezTo>
                        <a:pt x="345381" y="78965"/>
                        <a:pt x="344569" y="78586"/>
                        <a:pt x="343772" y="78765"/>
                      </a:cubicBezTo>
                      <a:lnTo>
                        <a:pt x="336533" y="80277"/>
                      </a:lnTo>
                      <a:cubicBezTo>
                        <a:pt x="335417" y="80529"/>
                        <a:pt x="334858" y="81223"/>
                        <a:pt x="334858" y="82357"/>
                      </a:cubicBezTo>
                      <a:lnTo>
                        <a:pt x="334858" y="99050"/>
                      </a:lnTo>
                      <a:cubicBezTo>
                        <a:pt x="334859" y="99933"/>
                        <a:pt x="335334" y="100747"/>
                        <a:pt x="336101" y="101184"/>
                      </a:cubicBezTo>
                      <a:lnTo>
                        <a:pt x="400928" y="138621"/>
                      </a:lnTo>
                      <a:cubicBezTo>
                        <a:pt x="403755" y="140260"/>
                        <a:pt x="404844" y="142691"/>
                        <a:pt x="404196" y="145914"/>
                      </a:cubicBezTo>
                      <a:cubicBezTo>
                        <a:pt x="403044" y="151623"/>
                        <a:pt x="401783" y="157241"/>
                        <a:pt x="400415" y="162769"/>
                      </a:cubicBezTo>
                      <a:cubicBezTo>
                        <a:pt x="399658" y="165741"/>
                        <a:pt x="398443" y="166578"/>
                        <a:pt x="396201" y="167929"/>
                      </a:cubicBezTo>
                      <a:cubicBezTo>
                        <a:pt x="395336" y="168433"/>
                        <a:pt x="394904" y="169189"/>
                        <a:pt x="394904" y="170198"/>
                      </a:cubicBezTo>
                      <a:lnTo>
                        <a:pt x="394904" y="203232"/>
                      </a:lnTo>
                      <a:cubicBezTo>
                        <a:pt x="394904" y="204083"/>
                        <a:pt x="395581" y="204772"/>
                        <a:pt x="396417" y="204772"/>
                      </a:cubicBezTo>
                      <a:lnTo>
                        <a:pt x="492928" y="204772"/>
                      </a:lnTo>
                      <a:cubicBezTo>
                        <a:pt x="497934" y="204772"/>
                        <a:pt x="500491" y="207266"/>
                        <a:pt x="500599" y="212254"/>
                      </a:cubicBezTo>
                      <a:cubicBezTo>
                        <a:pt x="500797" y="220177"/>
                        <a:pt x="500824" y="227839"/>
                        <a:pt x="500680" y="235240"/>
                      </a:cubicBezTo>
                      <a:cubicBezTo>
                        <a:pt x="500545" y="242398"/>
                        <a:pt x="498411" y="244829"/>
                        <a:pt x="490983" y="244992"/>
                      </a:cubicBezTo>
                      <a:cubicBezTo>
                        <a:pt x="488030" y="245046"/>
                        <a:pt x="485842" y="244992"/>
                        <a:pt x="484419" y="244829"/>
                      </a:cubicBezTo>
                      <a:cubicBezTo>
                        <a:pt x="483267" y="244685"/>
                        <a:pt x="482691" y="245199"/>
                        <a:pt x="482691" y="246369"/>
                      </a:cubicBezTo>
                      <a:lnTo>
                        <a:pt x="482691" y="253230"/>
                      </a:lnTo>
                      <a:cubicBezTo>
                        <a:pt x="482691" y="254707"/>
                        <a:pt x="483429" y="255445"/>
                        <a:pt x="484906" y="255445"/>
                      </a:cubicBezTo>
                      <a:lnTo>
                        <a:pt x="632144" y="255445"/>
                      </a:lnTo>
                      <a:cubicBezTo>
                        <a:pt x="637348" y="255445"/>
                        <a:pt x="640013" y="258047"/>
                        <a:pt x="640139" y="263251"/>
                      </a:cubicBezTo>
                      <a:cubicBezTo>
                        <a:pt x="640301" y="270220"/>
                        <a:pt x="640373" y="278143"/>
                        <a:pt x="640355" y="287021"/>
                      </a:cubicBezTo>
                      <a:cubicBezTo>
                        <a:pt x="640328" y="297771"/>
                        <a:pt x="630982" y="295340"/>
                        <a:pt x="623878" y="295611"/>
                      </a:cubicBezTo>
                      <a:cubicBezTo>
                        <a:pt x="623060" y="295654"/>
                        <a:pt x="622419" y="296318"/>
                        <a:pt x="622420" y="297123"/>
                      </a:cubicBezTo>
                      <a:lnTo>
                        <a:pt x="622419" y="421186"/>
                      </a:lnTo>
                      <a:cubicBezTo>
                        <a:pt x="622419" y="426732"/>
                        <a:pt x="619646" y="429505"/>
                        <a:pt x="614100" y="429505"/>
                      </a:cubicBezTo>
                      <a:lnTo>
                        <a:pt x="26553" y="429505"/>
                      </a:lnTo>
                      <a:cubicBezTo>
                        <a:pt x="20862" y="429505"/>
                        <a:pt x="18017" y="426669"/>
                        <a:pt x="18017" y="420996"/>
                      </a:cubicBezTo>
                      <a:lnTo>
                        <a:pt x="18017" y="297663"/>
                      </a:lnTo>
                      <a:cubicBezTo>
                        <a:pt x="18017" y="296655"/>
                        <a:pt x="17522" y="296088"/>
                        <a:pt x="16531" y="295962"/>
                      </a:cubicBezTo>
                      <a:cubicBezTo>
                        <a:pt x="14749" y="295746"/>
                        <a:pt x="11363" y="295593"/>
                        <a:pt x="6375" y="295502"/>
                      </a:cubicBezTo>
                      <a:cubicBezTo>
                        <a:pt x="2810" y="295448"/>
                        <a:pt x="820" y="293216"/>
                        <a:pt x="406" y="288804"/>
                      </a:cubicBezTo>
                      <a:cubicBezTo>
                        <a:pt x="-62" y="283654"/>
                        <a:pt x="-125" y="275118"/>
                        <a:pt x="217" y="263197"/>
                      </a:cubicBezTo>
                      <a:cubicBezTo>
                        <a:pt x="361" y="258029"/>
                        <a:pt x="3017" y="255445"/>
                        <a:pt x="8185" y="255445"/>
                      </a:cubicBezTo>
                      <a:lnTo>
                        <a:pt x="156720" y="255445"/>
                      </a:lnTo>
                      <a:cubicBezTo>
                        <a:pt x="157314" y="255445"/>
                        <a:pt x="157611" y="255157"/>
                        <a:pt x="157611" y="254581"/>
                      </a:cubicBezTo>
                      <a:lnTo>
                        <a:pt x="157611" y="245937"/>
                      </a:lnTo>
                      <a:cubicBezTo>
                        <a:pt x="157611" y="245235"/>
                        <a:pt x="157260" y="244892"/>
                        <a:pt x="156557" y="244910"/>
                      </a:cubicBezTo>
                      <a:cubicBezTo>
                        <a:pt x="148886" y="245073"/>
                        <a:pt x="139919" y="246990"/>
                        <a:pt x="139702" y="235862"/>
                      </a:cubicBezTo>
                      <a:cubicBezTo>
                        <a:pt x="139522" y="227290"/>
                        <a:pt x="139540" y="219367"/>
                        <a:pt x="139757" y="212092"/>
                      </a:cubicBezTo>
                      <a:cubicBezTo>
                        <a:pt x="139919" y="207212"/>
                        <a:pt x="142440" y="204772"/>
                        <a:pt x="147320" y="204772"/>
                      </a:cubicBezTo>
                      <a:lnTo>
                        <a:pt x="244452" y="204772"/>
                      </a:lnTo>
                      <a:cubicBezTo>
                        <a:pt x="245049" y="204772"/>
                        <a:pt x="245532" y="204288"/>
                        <a:pt x="245532" y="203691"/>
                      </a:cubicBezTo>
                      <a:lnTo>
                        <a:pt x="245532" y="169900"/>
                      </a:lnTo>
                      <a:cubicBezTo>
                        <a:pt x="245532" y="169090"/>
                        <a:pt x="245181" y="168487"/>
                        <a:pt x="244479" y="168091"/>
                      </a:cubicBezTo>
                      <a:lnTo>
                        <a:pt x="242210" y="166767"/>
                      </a:lnTo>
                      <a:cubicBezTo>
                        <a:pt x="241039" y="166101"/>
                        <a:pt x="240319" y="165101"/>
                        <a:pt x="240049" y="163769"/>
                      </a:cubicBezTo>
                      <a:lnTo>
                        <a:pt x="236078" y="144996"/>
                      </a:lnTo>
                      <a:cubicBezTo>
                        <a:pt x="235577" y="142657"/>
                        <a:pt x="236633" y="140261"/>
                        <a:pt x="238699" y="139054"/>
                      </a:cubicBezTo>
                      <a:lnTo>
                        <a:pt x="303633" y="101589"/>
                      </a:lnTo>
                      <a:cubicBezTo>
                        <a:pt x="304753" y="100936"/>
                        <a:pt x="305442" y="99733"/>
                        <a:pt x="305443" y="98429"/>
                      </a:cubicBezTo>
                      <a:cubicBezTo>
                        <a:pt x="305443" y="71958"/>
                        <a:pt x="305452" y="45226"/>
                        <a:pt x="305470" y="18233"/>
                      </a:cubicBezTo>
                      <a:cubicBezTo>
                        <a:pt x="305470" y="8328"/>
                        <a:pt x="309828" y="2251"/>
                        <a:pt x="318544" y="0"/>
                      </a:cubicBezTo>
                      <a:lnTo>
                        <a:pt x="321110" y="0"/>
                      </a:lnTo>
                      <a:close/>
                      <a:moveTo>
                        <a:pt x="476073" y="267114"/>
                      </a:moveTo>
                      <a:lnTo>
                        <a:pt x="476073" y="263764"/>
                      </a:lnTo>
                      <a:cubicBezTo>
                        <a:pt x="476073" y="262738"/>
                        <a:pt x="475560" y="262225"/>
                        <a:pt x="474533" y="262225"/>
                      </a:cubicBezTo>
                      <a:lnTo>
                        <a:pt x="470968" y="262225"/>
                      </a:lnTo>
                      <a:cubicBezTo>
                        <a:pt x="469869" y="262225"/>
                        <a:pt x="469311" y="261684"/>
                        <a:pt x="469293" y="260604"/>
                      </a:cubicBezTo>
                      <a:cubicBezTo>
                        <a:pt x="469131" y="252032"/>
                        <a:pt x="469158" y="244406"/>
                        <a:pt x="469374" y="237726"/>
                      </a:cubicBezTo>
                      <a:cubicBezTo>
                        <a:pt x="469536" y="232359"/>
                        <a:pt x="474974" y="230324"/>
                        <a:pt x="485689" y="231621"/>
                      </a:cubicBezTo>
                      <a:cubicBezTo>
                        <a:pt x="486444" y="231711"/>
                        <a:pt x="487129" y="231171"/>
                        <a:pt x="487219" y="230415"/>
                      </a:cubicBezTo>
                      <a:cubicBezTo>
                        <a:pt x="487226" y="230358"/>
                        <a:pt x="487229" y="230301"/>
                        <a:pt x="487228" y="230243"/>
                      </a:cubicBezTo>
                      <a:lnTo>
                        <a:pt x="487229" y="219574"/>
                      </a:lnTo>
                      <a:cubicBezTo>
                        <a:pt x="487229" y="218843"/>
                        <a:pt x="486636" y="218250"/>
                        <a:pt x="485905" y="218250"/>
                      </a:cubicBezTo>
                      <a:lnTo>
                        <a:pt x="390231" y="218250"/>
                      </a:lnTo>
                      <a:cubicBezTo>
                        <a:pt x="384379" y="218250"/>
                        <a:pt x="381444" y="215324"/>
                        <a:pt x="381426" y="209472"/>
                      </a:cubicBezTo>
                      <a:cubicBezTo>
                        <a:pt x="381354" y="189844"/>
                        <a:pt x="381345" y="174717"/>
                        <a:pt x="381399" y="164093"/>
                      </a:cubicBezTo>
                      <a:cubicBezTo>
                        <a:pt x="381435" y="159303"/>
                        <a:pt x="383190" y="156512"/>
                        <a:pt x="386666" y="155720"/>
                      </a:cubicBezTo>
                      <a:cubicBezTo>
                        <a:pt x="387602" y="155503"/>
                        <a:pt x="388223" y="154873"/>
                        <a:pt x="388530" y="153829"/>
                      </a:cubicBezTo>
                      <a:lnTo>
                        <a:pt x="389718" y="149561"/>
                      </a:lnTo>
                      <a:cubicBezTo>
                        <a:pt x="390006" y="148535"/>
                        <a:pt x="389691" y="147751"/>
                        <a:pt x="388773" y="147211"/>
                      </a:cubicBezTo>
                      <a:lnTo>
                        <a:pt x="325512" y="110692"/>
                      </a:lnTo>
                      <a:cubicBezTo>
                        <a:pt x="322999" y="109234"/>
                        <a:pt x="321439" y="106555"/>
                        <a:pt x="321407" y="103642"/>
                      </a:cubicBezTo>
                      <a:cubicBezTo>
                        <a:pt x="321299" y="94620"/>
                        <a:pt x="321335" y="85770"/>
                        <a:pt x="321515" y="77090"/>
                      </a:cubicBezTo>
                      <a:cubicBezTo>
                        <a:pt x="321587" y="73723"/>
                        <a:pt x="322739" y="71508"/>
                        <a:pt x="324972" y="70445"/>
                      </a:cubicBezTo>
                      <a:cubicBezTo>
                        <a:pt x="331185" y="67474"/>
                        <a:pt x="339072" y="65520"/>
                        <a:pt x="348634" y="64584"/>
                      </a:cubicBezTo>
                      <a:cubicBezTo>
                        <a:pt x="356008" y="63881"/>
                        <a:pt x="359276" y="67015"/>
                        <a:pt x="359060" y="74443"/>
                      </a:cubicBezTo>
                      <a:cubicBezTo>
                        <a:pt x="359042" y="75343"/>
                        <a:pt x="359439" y="75991"/>
                        <a:pt x="360249" y="76388"/>
                      </a:cubicBezTo>
                      <a:cubicBezTo>
                        <a:pt x="364607" y="78477"/>
                        <a:pt x="369820" y="79215"/>
                        <a:pt x="375888" y="78603"/>
                      </a:cubicBezTo>
                      <a:cubicBezTo>
                        <a:pt x="379364" y="78242"/>
                        <a:pt x="383893" y="76127"/>
                        <a:pt x="389475" y="72255"/>
                      </a:cubicBezTo>
                      <a:cubicBezTo>
                        <a:pt x="393581" y="69392"/>
                        <a:pt x="398245" y="66808"/>
                        <a:pt x="403467" y="64503"/>
                      </a:cubicBezTo>
                      <a:cubicBezTo>
                        <a:pt x="404277" y="64143"/>
                        <a:pt x="404682" y="63512"/>
                        <a:pt x="404682" y="62612"/>
                      </a:cubicBezTo>
                      <a:lnTo>
                        <a:pt x="404682" y="16882"/>
                      </a:lnTo>
                      <a:cubicBezTo>
                        <a:pt x="404682" y="15766"/>
                        <a:pt x="404214" y="15513"/>
                        <a:pt x="403278" y="16126"/>
                      </a:cubicBezTo>
                      <a:cubicBezTo>
                        <a:pt x="393860" y="22356"/>
                        <a:pt x="388223" y="25796"/>
                        <a:pt x="386369" y="26444"/>
                      </a:cubicBezTo>
                      <a:cubicBezTo>
                        <a:pt x="377617" y="29451"/>
                        <a:pt x="368829" y="29739"/>
                        <a:pt x="360006" y="27308"/>
                      </a:cubicBezTo>
                      <a:cubicBezTo>
                        <a:pt x="359127" y="27068"/>
                        <a:pt x="358386" y="26483"/>
                        <a:pt x="357953" y="25688"/>
                      </a:cubicBezTo>
                      <a:cubicBezTo>
                        <a:pt x="356440" y="22914"/>
                        <a:pt x="355891" y="19898"/>
                        <a:pt x="356305" y="16639"/>
                      </a:cubicBezTo>
                      <a:cubicBezTo>
                        <a:pt x="356440" y="15588"/>
                        <a:pt x="355697" y="14628"/>
                        <a:pt x="354646" y="14493"/>
                      </a:cubicBezTo>
                      <a:cubicBezTo>
                        <a:pt x="354578" y="14484"/>
                        <a:pt x="354510" y="14479"/>
                        <a:pt x="354442" y="14478"/>
                      </a:cubicBezTo>
                      <a:cubicBezTo>
                        <a:pt x="347743" y="14334"/>
                        <a:pt x="340711" y="15558"/>
                        <a:pt x="333346" y="18152"/>
                      </a:cubicBezTo>
                      <a:cubicBezTo>
                        <a:pt x="328403" y="19907"/>
                        <a:pt x="324405" y="20285"/>
                        <a:pt x="321434" y="15450"/>
                      </a:cubicBezTo>
                      <a:cubicBezTo>
                        <a:pt x="319795" y="12785"/>
                        <a:pt x="318976" y="13019"/>
                        <a:pt x="318976" y="16153"/>
                      </a:cubicBezTo>
                      <a:lnTo>
                        <a:pt x="318976" y="103966"/>
                      </a:lnTo>
                      <a:cubicBezTo>
                        <a:pt x="318973" y="106660"/>
                        <a:pt x="317542" y="109142"/>
                        <a:pt x="315221" y="110476"/>
                      </a:cubicBezTo>
                      <a:lnTo>
                        <a:pt x="253068" y="146347"/>
                      </a:lnTo>
                      <a:cubicBezTo>
                        <a:pt x="250601" y="147772"/>
                        <a:pt x="249757" y="150928"/>
                        <a:pt x="251183" y="153395"/>
                      </a:cubicBezTo>
                      <a:cubicBezTo>
                        <a:pt x="251852" y="154553"/>
                        <a:pt x="252944" y="155406"/>
                        <a:pt x="254230" y="155774"/>
                      </a:cubicBezTo>
                      <a:cubicBezTo>
                        <a:pt x="257705" y="156782"/>
                        <a:pt x="259380" y="159474"/>
                        <a:pt x="259254" y="163850"/>
                      </a:cubicBezTo>
                      <a:cubicBezTo>
                        <a:pt x="259218" y="164966"/>
                        <a:pt x="259128" y="180705"/>
                        <a:pt x="258984" y="211065"/>
                      </a:cubicBezTo>
                      <a:cubicBezTo>
                        <a:pt x="258969" y="215038"/>
                        <a:pt x="255744" y="218250"/>
                        <a:pt x="251772" y="218250"/>
                      </a:cubicBezTo>
                      <a:lnTo>
                        <a:pt x="154180" y="218250"/>
                      </a:lnTo>
                      <a:cubicBezTo>
                        <a:pt x="153599" y="218250"/>
                        <a:pt x="153127" y="218722"/>
                        <a:pt x="153127" y="219304"/>
                      </a:cubicBezTo>
                      <a:lnTo>
                        <a:pt x="153127" y="230297"/>
                      </a:lnTo>
                      <a:cubicBezTo>
                        <a:pt x="153127" y="231144"/>
                        <a:pt x="153541" y="231540"/>
                        <a:pt x="154370" y="231486"/>
                      </a:cubicBezTo>
                      <a:cubicBezTo>
                        <a:pt x="157881" y="231252"/>
                        <a:pt x="161356" y="231324"/>
                        <a:pt x="164796" y="231702"/>
                      </a:cubicBezTo>
                      <a:cubicBezTo>
                        <a:pt x="169028" y="232134"/>
                        <a:pt x="171153" y="234583"/>
                        <a:pt x="171171" y="239049"/>
                      </a:cubicBezTo>
                      <a:cubicBezTo>
                        <a:pt x="171189" y="249043"/>
                        <a:pt x="171153" y="256534"/>
                        <a:pt x="171062" y="261522"/>
                      </a:cubicBezTo>
                      <a:cubicBezTo>
                        <a:pt x="170989" y="265647"/>
                        <a:pt x="167624" y="268951"/>
                        <a:pt x="163499" y="268950"/>
                      </a:cubicBezTo>
                      <a:lnTo>
                        <a:pt x="14830" y="268950"/>
                      </a:lnTo>
                      <a:cubicBezTo>
                        <a:pt x="14144" y="268950"/>
                        <a:pt x="13587" y="269507"/>
                        <a:pt x="13587" y="270193"/>
                      </a:cubicBezTo>
                      <a:lnTo>
                        <a:pt x="13587" y="280943"/>
                      </a:lnTo>
                      <a:cubicBezTo>
                        <a:pt x="13587" y="281934"/>
                        <a:pt x="14082" y="282384"/>
                        <a:pt x="15073" y="282294"/>
                      </a:cubicBezTo>
                      <a:cubicBezTo>
                        <a:pt x="22285" y="281673"/>
                        <a:pt x="31577" y="281024"/>
                        <a:pt x="31577" y="290019"/>
                      </a:cubicBezTo>
                      <a:cubicBezTo>
                        <a:pt x="31577" y="299041"/>
                        <a:pt x="31550" y="340593"/>
                        <a:pt x="31496" y="414676"/>
                      </a:cubicBezTo>
                      <a:cubicBezTo>
                        <a:pt x="31496" y="415576"/>
                        <a:pt x="31946" y="416026"/>
                        <a:pt x="32846" y="416026"/>
                      </a:cubicBezTo>
                      <a:lnTo>
                        <a:pt x="607779" y="416026"/>
                      </a:lnTo>
                      <a:cubicBezTo>
                        <a:pt x="608536" y="416026"/>
                        <a:pt x="608914" y="415648"/>
                        <a:pt x="608914" y="414892"/>
                      </a:cubicBezTo>
                      <a:cubicBezTo>
                        <a:pt x="608914" y="373835"/>
                        <a:pt x="608914" y="332553"/>
                        <a:pt x="608914" y="291046"/>
                      </a:cubicBezTo>
                      <a:cubicBezTo>
                        <a:pt x="608941" y="280754"/>
                        <a:pt x="617558" y="281646"/>
                        <a:pt x="625958" y="282213"/>
                      </a:cubicBezTo>
                      <a:cubicBezTo>
                        <a:pt x="626462" y="282249"/>
                        <a:pt x="626714" y="282015"/>
                        <a:pt x="626714" y="281511"/>
                      </a:cubicBezTo>
                      <a:lnTo>
                        <a:pt x="626714" y="269491"/>
                      </a:lnTo>
                      <a:cubicBezTo>
                        <a:pt x="626714" y="269131"/>
                        <a:pt x="626525" y="268950"/>
                        <a:pt x="626147" y="268950"/>
                      </a:cubicBezTo>
                      <a:lnTo>
                        <a:pt x="477883" y="268950"/>
                      </a:lnTo>
                      <a:cubicBezTo>
                        <a:pt x="476883" y="268950"/>
                        <a:pt x="476073" y="268128"/>
                        <a:pt x="476073" y="267114"/>
                      </a:cubicBezTo>
                      <a:close/>
                    </a:path>
                  </a:pathLst>
                </a:custGeom>
                <a:grpFill/>
                <a:ln w="3175" cap="flat">
                  <a:solidFill>
                    <a:schemeClr val="bg1"/>
                  </a:solidFill>
                  <a:prstDash val="solid"/>
                  <a:miter/>
                </a:ln>
              </p:spPr>
              <p:txBody>
                <a:bodyPr rtlCol="0" anchor="ctr"/>
                <a:lstStyle/>
                <a:p>
                  <a:pPr defTabSz="171446"/>
                  <a:endParaRPr lang="en-US">
                    <a:solidFill>
                      <a:prstClr val="black"/>
                    </a:solidFill>
                    <a:latin typeface="Calibri" panose="020F0502020204030204"/>
                  </a:endParaRPr>
                </a:p>
              </p:txBody>
            </p:sp>
            <p:sp>
              <p:nvSpPr>
                <p:cNvPr id="105" name="Free-form: Shape 610">
                  <a:extLst>
                    <a:ext uri="{FF2B5EF4-FFF2-40B4-BE49-F238E27FC236}">
                      <a16:creationId xmlns:a16="http://schemas.microsoft.com/office/drawing/2014/main" id="{8A89F113-E0C3-744E-3333-555F74948373}"/>
                    </a:ext>
                  </a:extLst>
                </p:cNvPr>
                <p:cNvSpPr/>
                <p:nvPr/>
              </p:nvSpPr>
              <p:spPr>
                <a:xfrm>
                  <a:off x="11524844" y="2657361"/>
                  <a:ext cx="67312" cy="67310"/>
                </a:xfrm>
                <a:custGeom>
                  <a:avLst/>
                  <a:gdLst>
                    <a:gd name="connsiteX0" fmla="*/ 67312 w 67311"/>
                    <a:gd name="connsiteY0" fmla="*/ 33656 h 67311"/>
                    <a:gd name="connsiteX1" fmla="*/ 33656 w 67311"/>
                    <a:gd name="connsiteY1" fmla="*/ 67312 h 67311"/>
                    <a:gd name="connsiteX2" fmla="*/ 0 w 67311"/>
                    <a:gd name="connsiteY2" fmla="*/ 33656 h 67311"/>
                    <a:gd name="connsiteX3" fmla="*/ 33656 w 67311"/>
                    <a:gd name="connsiteY3" fmla="*/ 0 h 67311"/>
                    <a:gd name="connsiteX4" fmla="*/ 67312 w 67311"/>
                    <a:gd name="connsiteY4" fmla="*/ 33656 h 67311"/>
                    <a:gd name="connsiteX5" fmla="*/ 53860 w 67311"/>
                    <a:gd name="connsiteY5" fmla="*/ 33629 h 67311"/>
                    <a:gd name="connsiteX6" fmla="*/ 33656 w 67311"/>
                    <a:gd name="connsiteY6" fmla="*/ 13425 h 67311"/>
                    <a:gd name="connsiteX7" fmla="*/ 13452 w 67311"/>
                    <a:gd name="connsiteY7" fmla="*/ 33629 h 67311"/>
                    <a:gd name="connsiteX8" fmla="*/ 33656 w 67311"/>
                    <a:gd name="connsiteY8" fmla="*/ 53833 h 67311"/>
                    <a:gd name="connsiteX9" fmla="*/ 53860 w 67311"/>
                    <a:gd name="connsiteY9" fmla="*/ 33629 h 6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311" h="67311">
                      <a:moveTo>
                        <a:pt x="67312" y="33656"/>
                      </a:moveTo>
                      <a:cubicBezTo>
                        <a:pt x="67312" y="52244"/>
                        <a:pt x="52244" y="67312"/>
                        <a:pt x="33656" y="67312"/>
                      </a:cubicBezTo>
                      <a:cubicBezTo>
                        <a:pt x="15068" y="67312"/>
                        <a:pt x="0" y="52244"/>
                        <a:pt x="0" y="33656"/>
                      </a:cubicBezTo>
                      <a:cubicBezTo>
                        <a:pt x="0" y="15068"/>
                        <a:pt x="15068" y="0"/>
                        <a:pt x="33656" y="0"/>
                      </a:cubicBezTo>
                      <a:cubicBezTo>
                        <a:pt x="52244" y="0"/>
                        <a:pt x="67312" y="15068"/>
                        <a:pt x="67312" y="33656"/>
                      </a:cubicBezTo>
                      <a:close/>
                      <a:moveTo>
                        <a:pt x="53860" y="33629"/>
                      </a:moveTo>
                      <a:cubicBezTo>
                        <a:pt x="53860" y="22470"/>
                        <a:pt x="44815" y="13425"/>
                        <a:pt x="33656" y="13425"/>
                      </a:cubicBezTo>
                      <a:cubicBezTo>
                        <a:pt x="22497" y="13425"/>
                        <a:pt x="13452" y="22470"/>
                        <a:pt x="13452" y="33629"/>
                      </a:cubicBezTo>
                      <a:cubicBezTo>
                        <a:pt x="13452" y="44787"/>
                        <a:pt x="22497" y="53833"/>
                        <a:pt x="33656" y="53833"/>
                      </a:cubicBezTo>
                      <a:cubicBezTo>
                        <a:pt x="44815" y="53833"/>
                        <a:pt x="53860" y="44788"/>
                        <a:pt x="53860" y="33629"/>
                      </a:cubicBezTo>
                      <a:close/>
                    </a:path>
                  </a:pathLst>
                </a:custGeom>
                <a:grpFill/>
                <a:ln w="3175" cap="flat">
                  <a:solidFill>
                    <a:schemeClr val="bg1"/>
                  </a:solidFill>
                  <a:prstDash val="solid"/>
                  <a:miter/>
                </a:ln>
              </p:spPr>
              <p:txBody>
                <a:bodyPr rtlCol="0" anchor="ctr"/>
                <a:lstStyle/>
                <a:p>
                  <a:pPr defTabSz="171446"/>
                  <a:endParaRPr lang="en-US">
                    <a:solidFill>
                      <a:prstClr val="black"/>
                    </a:solidFill>
                    <a:latin typeface="Calibri" panose="020F0502020204030204"/>
                  </a:endParaRPr>
                </a:p>
              </p:txBody>
            </p:sp>
            <p:sp>
              <p:nvSpPr>
                <p:cNvPr id="106" name="Free-form: Shape 640">
                  <a:extLst>
                    <a:ext uri="{FF2B5EF4-FFF2-40B4-BE49-F238E27FC236}">
                      <a16:creationId xmlns:a16="http://schemas.microsoft.com/office/drawing/2014/main" id="{0198F05E-DBA3-B5A2-23B4-2898D63C8201}"/>
                    </a:ext>
                  </a:extLst>
                </p:cNvPr>
                <p:cNvSpPr/>
                <p:nvPr/>
              </p:nvSpPr>
              <p:spPr>
                <a:xfrm>
                  <a:off x="11432789" y="2761381"/>
                  <a:ext cx="82276" cy="142350"/>
                </a:xfrm>
                <a:custGeom>
                  <a:avLst/>
                  <a:gdLst>
                    <a:gd name="connsiteX0" fmla="*/ 82276 w 82276"/>
                    <a:gd name="connsiteY0" fmla="*/ 135083 h 142349"/>
                    <a:gd name="connsiteX1" fmla="*/ 75010 w 82276"/>
                    <a:gd name="connsiteY1" fmla="*/ 142349 h 142349"/>
                    <a:gd name="connsiteX2" fmla="*/ 7266 w 82276"/>
                    <a:gd name="connsiteY2" fmla="*/ 142349 h 142349"/>
                    <a:gd name="connsiteX3" fmla="*/ 0 w 82276"/>
                    <a:gd name="connsiteY3" fmla="*/ 135083 h 142349"/>
                    <a:gd name="connsiteX4" fmla="*/ 0 w 82276"/>
                    <a:gd name="connsiteY4" fmla="*/ 7266 h 142349"/>
                    <a:gd name="connsiteX5" fmla="*/ 7266 w 82276"/>
                    <a:gd name="connsiteY5" fmla="*/ 0 h 142349"/>
                    <a:gd name="connsiteX6" fmla="*/ 75010 w 82276"/>
                    <a:gd name="connsiteY6" fmla="*/ 0 h 142349"/>
                    <a:gd name="connsiteX7" fmla="*/ 82276 w 82276"/>
                    <a:gd name="connsiteY7" fmla="*/ 7266 h 142349"/>
                    <a:gd name="connsiteX8" fmla="*/ 82276 w 82276"/>
                    <a:gd name="connsiteY8" fmla="*/ 135083 h 142349"/>
                    <a:gd name="connsiteX9" fmla="*/ 68743 w 82276"/>
                    <a:gd name="connsiteY9" fmla="*/ 14613 h 142349"/>
                    <a:gd name="connsiteX10" fmla="*/ 67555 w 82276"/>
                    <a:gd name="connsiteY10" fmla="*/ 13425 h 142349"/>
                    <a:gd name="connsiteX11" fmla="*/ 14667 w 82276"/>
                    <a:gd name="connsiteY11" fmla="*/ 13425 h 142349"/>
                    <a:gd name="connsiteX12" fmla="*/ 13479 w 82276"/>
                    <a:gd name="connsiteY12" fmla="*/ 14613 h 142349"/>
                    <a:gd name="connsiteX13" fmla="*/ 13479 w 82276"/>
                    <a:gd name="connsiteY13" fmla="*/ 127574 h 142349"/>
                    <a:gd name="connsiteX14" fmla="*/ 14667 w 82276"/>
                    <a:gd name="connsiteY14" fmla="*/ 128762 h 142349"/>
                    <a:gd name="connsiteX15" fmla="*/ 67555 w 82276"/>
                    <a:gd name="connsiteY15" fmla="*/ 128762 h 142349"/>
                    <a:gd name="connsiteX16" fmla="*/ 68743 w 82276"/>
                    <a:gd name="connsiteY16" fmla="*/ 127574 h 142349"/>
                    <a:gd name="connsiteX17" fmla="*/ 68743 w 82276"/>
                    <a:gd name="connsiteY17" fmla="*/ 14613 h 142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276" h="142349">
                      <a:moveTo>
                        <a:pt x="82276" y="135083"/>
                      </a:moveTo>
                      <a:cubicBezTo>
                        <a:pt x="82276" y="139096"/>
                        <a:pt x="79023" y="142349"/>
                        <a:pt x="75010" y="142349"/>
                      </a:cubicBezTo>
                      <a:lnTo>
                        <a:pt x="7266" y="142349"/>
                      </a:lnTo>
                      <a:cubicBezTo>
                        <a:pt x="3253" y="142349"/>
                        <a:pt x="0" y="139096"/>
                        <a:pt x="0" y="135083"/>
                      </a:cubicBezTo>
                      <a:lnTo>
                        <a:pt x="0" y="7266"/>
                      </a:lnTo>
                      <a:cubicBezTo>
                        <a:pt x="0" y="3253"/>
                        <a:pt x="3253" y="0"/>
                        <a:pt x="7266" y="0"/>
                      </a:cubicBezTo>
                      <a:lnTo>
                        <a:pt x="75010" y="0"/>
                      </a:lnTo>
                      <a:cubicBezTo>
                        <a:pt x="79023" y="0"/>
                        <a:pt x="82276" y="3253"/>
                        <a:pt x="82276" y="7266"/>
                      </a:cubicBezTo>
                      <a:lnTo>
                        <a:pt x="82276" y="135083"/>
                      </a:lnTo>
                      <a:close/>
                      <a:moveTo>
                        <a:pt x="68743" y="14613"/>
                      </a:moveTo>
                      <a:cubicBezTo>
                        <a:pt x="68743" y="13957"/>
                        <a:pt x="68211" y="13425"/>
                        <a:pt x="67555" y="13425"/>
                      </a:cubicBezTo>
                      <a:lnTo>
                        <a:pt x="14667" y="13425"/>
                      </a:lnTo>
                      <a:cubicBezTo>
                        <a:pt x="14011" y="13425"/>
                        <a:pt x="13479" y="13957"/>
                        <a:pt x="13479" y="14613"/>
                      </a:cubicBezTo>
                      <a:lnTo>
                        <a:pt x="13479" y="127574"/>
                      </a:lnTo>
                      <a:cubicBezTo>
                        <a:pt x="13479" y="128230"/>
                        <a:pt x="14011" y="128762"/>
                        <a:pt x="14667" y="128762"/>
                      </a:cubicBezTo>
                      <a:lnTo>
                        <a:pt x="67555" y="128762"/>
                      </a:lnTo>
                      <a:cubicBezTo>
                        <a:pt x="68211" y="128762"/>
                        <a:pt x="68743" y="128230"/>
                        <a:pt x="68743" y="127574"/>
                      </a:cubicBezTo>
                      <a:lnTo>
                        <a:pt x="68743" y="14613"/>
                      </a:lnTo>
                      <a:close/>
                    </a:path>
                  </a:pathLst>
                </a:custGeom>
                <a:grpFill/>
                <a:ln w="3175" cap="flat">
                  <a:solidFill>
                    <a:schemeClr val="bg1"/>
                  </a:solidFill>
                  <a:prstDash val="solid"/>
                  <a:miter/>
                </a:ln>
              </p:spPr>
              <p:txBody>
                <a:bodyPr rtlCol="0" anchor="ctr"/>
                <a:lstStyle/>
                <a:p>
                  <a:pPr defTabSz="171446"/>
                  <a:endParaRPr lang="en-US">
                    <a:solidFill>
                      <a:prstClr val="black"/>
                    </a:solidFill>
                    <a:latin typeface="Calibri" panose="020F0502020204030204"/>
                  </a:endParaRPr>
                </a:p>
              </p:txBody>
            </p:sp>
            <p:sp>
              <p:nvSpPr>
                <p:cNvPr id="107" name="Free-form: Shape 641">
                  <a:extLst>
                    <a:ext uri="{FF2B5EF4-FFF2-40B4-BE49-F238E27FC236}">
                      <a16:creationId xmlns:a16="http://schemas.microsoft.com/office/drawing/2014/main" id="{54853453-D71B-C698-80A8-E30B29687051}"/>
                    </a:ext>
                  </a:extLst>
                </p:cNvPr>
                <p:cNvSpPr/>
                <p:nvPr/>
              </p:nvSpPr>
              <p:spPr>
                <a:xfrm>
                  <a:off x="11517551" y="2761354"/>
                  <a:ext cx="82221" cy="142293"/>
                </a:xfrm>
                <a:custGeom>
                  <a:avLst/>
                  <a:gdLst>
                    <a:gd name="connsiteX0" fmla="*/ 82222 w 82222"/>
                    <a:gd name="connsiteY0" fmla="*/ 135272 h 142294"/>
                    <a:gd name="connsiteX1" fmla="*/ 75199 w 82222"/>
                    <a:gd name="connsiteY1" fmla="*/ 142295 h 142294"/>
                    <a:gd name="connsiteX2" fmla="*/ 7023 w 82222"/>
                    <a:gd name="connsiteY2" fmla="*/ 142295 h 142294"/>
                    <a:gd name="connsiteX3" fmla="*/ 0 w 82222"/>
                    <a:gd name="connsiteY3" fmla="*/ 135272 h 142294"/>
                    <a:gd name="connsiteX4" fmla="*/ 0 w 82222"/>
                    <a:gd name="connsiteY4" fmla="*/ 7023 h 142294"/>
                    <a:gd name="connsiteX5" fmla="*/ 7023 w 82222"/>
                    <a:gd name="connsiteY5" fmla="*/ 0 h 142294"/>
                    <a:gd name="connsiteX6" fmla="*/ 75199 w 82222"/>
                    <a:gd name="connsiteY6" fmla="*/ 0 h 142294"/>
                    <a:gd name="connsiteX7" fmla="*/ 82222 w 82222"/>
                    <a:gd name="connsiteY7" fmla="*/ 7023 h 142294"/>
                    <a:gd name="connsiteX8" fmla="*/ 82222 w 82222"/>
                    <a:gd name="connsiteY8" fmla="*/ 135272 h 142294"/>
                    <a:gd name="connsiteX9" fmla="*/ 68771 w 82222"/>
                    <a:gd name="connsiteY9" fmla="*/ 14451 h 142294"/>
                    <a:gd name="connsiteX10" fmla="*/ 67771 w 82222"/>
                    <a:gd name="connsiteY10" fmla="*/ 13452 h 142294"/>
                    <a:gd name="connsiteX11" fmla="*/ 14505 w 82222"/>
                    <a:gd name="connsiteY11" fmla="*/ 13452 h 142294"/>
                    <a:gd name="connsiteX12" fmla="*/ 13506 w 82222"/>
                    <a:gd name="connsiteY12" fmla="*/ 14451 h 142294"/>
                    <a:gd name="connsiteX13" fmla="*/ 13506 w 82222"/>
                    <a:gd name="connsiteY13" fmla="*/ 127790 h 142294"/>
                    <a:gd name="connsiteX14" fmla="*/ 14505 w 82222"/>
                    <a:gd name="connsiteY14" fmla="*/ 128789 h 142294"/>
                    <a:gd name="connsiteX15" fmla="*/ 67771 w 82222"/>
                    <a:gd name="connsiteY15" fmla="*/ 128789 h 142294"/>
                    <a:gd name="connsiteX16" fmla="*/ 68770 w 82222"/>
                    <a:gd name="connsiteY16" fmla="*/ 127790 h 142294"/>
                    <a:gd name="connsiteX17" fmla="*/ 68771 w 82222"/>
                    <a:gd name="connsiteY17" fmla="*/ 14451 h 14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222" h="142294">
                      <a:moveTo>
                        <a:pt x="82222" y="135272"/>
                      </a:moveTo>
                      <a:cubicBezTo>
                        <a:pt x="82222" y="139151"/>
                        <a:pt x="79078" y="142295"/>
                        <a:pt x="75199" y="142295"/>
                      </a:cubicBezTo>
                      <a:lnTo>
                        <a:pt x="7023" y="142295"/>
                      </a:lnTo>
                      <a:cubicBezTo>
                        <a:pt x="3144" y="142295"/>
                        <a:pt x="0" y="139151"/>
                        <a:pt x="0" y="135272"/>
                      </a:cubicBezTo>
                      <a:lnTo>
                        <a:pt x="0" y="7023"/>
                      </a:lnTo>
                      <a:cubicBezTo>
                        <a:pt x="0" y="3144"/>
                        <a:pt x="3144" y="0"/>
                        <a:pt x="7023" y="0"/>
                      </a:cubicBezTo>
                      <a:lnTo>
                        <a:pt x="75199" y="0"/>
                      </a:lnTo>
                      <a:cubicBezTo>
                        <a:pt x="79078" y="0"/>
                        <a:pt x="82222" y="3144"/>
                        <a:pt x="82222" y="7023"/>
                      </a:cubicBezTo>
                      <a:lnTo>
                        <a:pt x="82222" y="135272"/>
                      </a:lnTo>
                      <a:close/>
                      <a:moveTo>
                        <a:pt x="68771" y="14451"/>
                      </a:moveTo>
                      <a:cubicBezTo>
                        <a:pt x="68771" y="13899"/>
                        <a:pt x="68323" y="13452"/>
                        <a:pt x="67771" y="13452"/>
                      </a:cubicBezTo>
                      <a:lnTo>
                        <a:pt x="14505" y="13452"/>
                      </a:lnTo>
                      <a:cubicBezTo>
                        <a:pt x="13953" y="13452"/>
                        <a:pt x="13506" y="13899"/>
                        <a:pt x="13506" y="14451"/>
                      </a:cubicBezTo>
                      <a:lnTo>
                        <a:pt x="13506" y="127790"/>
                      </a:lnTo>
                      <a:cubicBezTo>
                        <a:pt x="13506" y="128342"/>
                        <a:pt x="13953" y="128789"/>
                        <a:pt x="14505" y="128789"/>
                      </a:cubicBezTo>
                      <a:lnTo>
                        <a:pt x="67771" y="128789"/>
                      </a:lnTo>
                      <a:cubicBezTo>
                        <a:pt x="68323" y="128789"/>
                        <a:pt x="68770" y="128342"/>
                        <a:pt x="68770" y="127790"/>
                      </a:cubicBezTo>
                      <a:lnTo>
                        <a:pt x="68771" y="14451"/>
                      </a:lnTo>
                      <a:close/>
                    </a:path>
                  </a:pathLst>
                </a:custGeom>
                <a:grpFill/>
                <a:ln w="3175" cap="flat">
                  <a:solidFill>
                    <a:schemeClr val="bg1"/>
                  </a:solidFill>
                  <a:prstDash val="solid"/>
                  <a:miter/>
                </a:ln>
              </p:spPr>
              <p:txBody>
                <a:bodyPr rtlCol="0" anchor="ctr"/>
                <a:lstStyle/>
                <a:p>
                  <a:pPr defTabSz="171446"/>
                  <a:endParaRPr lang="en-US">
                    <a:solidFill>
                      <a:prstClr val="black"/>
                    </a:solidFill>
                    <a:latin typeface="Calibri" panose="020F0502020204030204"/>
                  </a:endParaRPr>
                </a:p>
              </p:txBody>
            </p:sp>
            <p:sp>
              <p:nvSpPr>
                <p:cNvPr id="108" name="Free-form: Shape 642">
                  <a:extLst>
                    <a:ext uri="{FF2B5EF4-FFF2-40B4-BE49-F238E27FC236}">
                      <a16:creationId xmlns:a16="http://schemas.microsoft.com/office/drawing/2014/main" id="{D5E033F1-A6AA-A0CD-681F-BD193BC4765A}"/>
                    </a:ext>
                  </a:extLst>
                </p:cNvPr>
                <p:cNvSpPr/>
                <p:nvPr/>
              </p:nvSpPr>
              <p:spPr>
                <a:xfrm>
                  <a:off x="11601849" y="2761322"/>
                  <a:ext cx="82445" cy="142360"/>
                </a:xfrm>
                <a:custGeom>
                  <a:avLst/>
                  <a:gdLst>
                    <a:gd name="connsiteX0" fmla="*/ 82222 w 82445"/>
                    <a:gd name="connsiteY0" fmla="*/ 135268 h 142359"/>
                    <a:gd name="connsiteX1" fmla="*/ 75105 w 82445"/>
                    <a:gd name="connsiteY1" fmla="*/ 142359 h 142359"/>
                    <a:gd name="connsiteX2" fmla="*/ 7092 w 82445"/>
                    <a:gd name="connsiteY2" fmla="*/ 142241 h 142359"/>
                    <a:gd name="connsiteX3" fmla="*/ 0 w 82445"/>
                    <a:gd name="connsiteY3" fmla="*/ 135124 h 142359"/>
                    <a:gd name="connsiteX4" fmla="*/ 223 w 82445"/>
                    <a:gd name="connsiteY4" fmla="*/ 7092 h 142359"/>
                    <a:gd name="connsiteX5" fmla="*/ 7340 w 82445"/>
                    <a:gd name="connsiteY5" fmla="*/ 0 h 142359"/>
                    <a:gd name="connsiteX6" fmla="*/ 75354 w 82445"/>
                    <a:gd name="connsiteY6" fmla="*/ 119 h 142359"/>
                    <a:gd name="connsiteX7" fmla="*/ 82445 w 82445"/>
                    <a:gd name="connsiteY7" fmla="*/ 7235 h 142359"/>
                    <a:gd name="connsiteX8" fmla="*/ 82222 w 82445"/>
                    <a:gd name="connsiteY8" fmla="*/ 135268 h 142359"/>
                    <a:gd name="connsiteX9" fmla="*/ 68855 w 82445"/>
                    <a:gd name="connsiteY9" fmla="*/ 14429 h 142359"/>
                    <a:gd name="connsiteX10" fmla="*/ 67910 w 82445"/>
                    <a:gd name="connsiteY10" fmla="*/ 13484 h 142359"/>
                    <a:gd name="connsiteX11" fmla="*/ 14644 w 82445"/>
                    <a:gd name="connsiteY11" fmla="*/ 13484 h 142359"/>
                    <a:gd name="connsiteX12" fmla="*/ 13698 w 82445"/>
                    <a:gd name="connsiteY12" fmla="*/ 14429 h 142359"/>
                    <a:gd name="connsiteX13" fmla="*/ 13698 w 82445"/>
                    <a:gd name="connsiteY13" fmla="*/ 127930 h 142359"/>
                    <a:gd name="connsiteX14" fmla="*/ 14644 w 82445"/>
                    <a:gd name="connsiteY14" fmla="*/ 128876 h 142359"/>
                    <a:gd name="connsiteX15" fmla="*/ 67910 w 82445"/>
                    <a:gd name="connsiteY15" fmla="*/ 128876 h 142359"/>
                    <a:gd name="connsiteX16" fmla="*/ 68855 w 82445"/>
                    <a:gd name="connsiteY16" fmla="*/ 127930 h 142359"/>
                    <a:gd name="connsiteX17" fmla="*/ 68855 w 82445"/>
                    <a:gd name="connsiteY17" fmla="*/ 14429 h 14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445" h="142359">
                      <a:moveTo>
                        <a:pt x="82222" y="135268"/>
                      </a:moveTo>
                      <a:cubicBezTo>
                        <a:pt x="82215" y="139191"/>
                        <a:pt x="79029" y="142366"/>
                        <a:pt x="75105" y="142359"/>
                      </a:cubicBezTo>
                      <a:lnTo>
                        <a:pt x="7092" y="142241"/>
                      </a:lnTo>
                      <a:cubicBezTo>
                        <a:pt x="3168" y="142234"/>
                        <a:pt x="-7" y="139048"/>
                        <a:pt x="0" y="135124"/>
                      </a:cubicBezTo>
                      <a:lnTo>
                        <a:pt x="223" y="7092"/>
                      </a:lnTo>
                      <a:cubicBezTo>
                        <a:pt x="230" y="3168"/>
                        <a:pt x="3416" y="-7"/>
                        <a:pt x="7340" y="0"/>
                      </a:cubicBezTo>
                      <a:lnTo>
                        <a:pt x="75354" y="119"/>
                      </a:lnTo>
                      <a:cubicBezTo>
                        <a:pt x="79277" y="125"/>
                        <a:pt x="82452" y="3312"/>
                        <a:pt x="82445" y="7235"/>
                      </a:cubicBezTo>
                      <a:lnTo>
                        <a:pt x="82222" y="135268"/>
                      </a:lnTo>
                      <a:close/>
                      <a:moveTo>
                        <a:pt x="68855" y="14429"/>
                      </a:moveTo>
                      <a:cubicBezTo>
                        <a:pt x="68855" y="13907"/>
                        <a:pt x="68432" y="13484"/>
                        <a:pt x="67910" y="13484"/>
                      </a:cubicBezTo>
                      <a:lnTo>
                        <a:pt x="14644" y="13484"/>
                      </a:lnTo>
                      <a:cubicBezTo>
                        <a:pt x="14121" y="13484"/>
                        <a:pt x="13698" y="13907"/>
                        <a:pt x="13698" y="14429"/>
                      </a:cubicBezTo>
                      <a:lnTo>
                        <a:pt x="13698" y="127930"/>
                      </a:lnTo>
                      <a:cubicBezTo>
                        <a:pt x="13698" y="128452"/>
                        <a:pt x="14121" y="128876"/>
                        <a:pt x="14644" y="128876"/>
                      </a:cubicBezTo>
                      <a:lnTo>
                        <a:pt x="67910" y="128876"/>
                      </a:lnTo>
                      <a:cubicBezTo>
                        <a:pt x="68432" y="128876"/>
                        <a:pt x="68855" y="128452"/>
                        <a:pt x="68855" y="127930"/>
                      </a:cubicBezTo>
                      <a:lnTo>
                        <a:pt x="68855" y="14429"/>
                      </a:lnTo>
                      <a:close/>
                    </a:path>
                  </a:pathLst>
                </a:custGeom>
                <a:grpFill/>
                <a:ln w="3175" cap="flat">
                  <a:solidFill>
                    <a:schemeClr val="bg1"/>
                  </a:solidFill>
                  <a:prstDash val="solid"/>
                  <a:miter/>
                </a:ln>
              </p:spPr>
              <p:txBody>
                <a:bodyPr rtlCol="0" anchor="ctr"/>
                <a:lstStyle/>
                <a:p>
                  <a:pPr defTabSz="171446"/>
                  <a:endParaRPr lang="en-US">
                    <a:solidFill>
                      <a:prstClr val="black"/>
                    </a:solidFill>
                    <a:latin typeface="Calibri" panose="020F0502020204030204"/>
                  </a:endParaRPr>
                </a:p>
              </p:txBody>
            </p:sp>
            <p:sp>
              <p:nvSpPr>
                <p:cNvPr id="109" name="Free-form: Shape 643">
                  <a:extLst>
                    <a:ext uri="{FF2B5EF4-FFF2-40B4-BE49-F238E27FC236}">
                      <a16:creationId xmlns:a16="http://schemas.microsoft.com/office/drawing/2014/main" id="{1D2D25AE-1250-0E44-FCF4-DBE6D3910BE4}"/>
                    </a:ext>
                  </a:extLst>
                </p:cNvPr>
                <p:cNvSpPr/>
                <p:nvPr/>
              </p:nvSpPr>
              <p:spPr>
                <a:xfrm>
                  <a:off x="11284634" y="2791417"/>
                  <a:ext cx="124819" cy="112287"/>
                </a:xfrm>
                <a:custGeom>
                  <a:avLst/>
                  <a:gdLst>
                    <a:gd name="connsiteX0" fmla="*/ 62396 w 124818"/>
                    <a:gd name="connsiteY0" fmla="*/ 1 h 112286"/>
                    <a:gd name="connsiteX1" fmla="*/ 73876 w 124818"/>
                    <a:gd name="connsiteY1" fmla="*/ 28 h 112286"/>
                    <a:gd name="connsiteX2" fmla="*/ 80412 w 124818"/>
                    <a:gd name="connsiteY2" fmla="*/ 568 h 112286"/>
                    <a:gd name="connsiteX3" fmla="*/ 89569 w 124818"/>
                    <a:gd name="connsiteY3" fmla="*/ 1 h 112286"/>
                    <a:gd name="connsiteX4" fmla="*/ 118093 w 124818"/>
                    <a:gd name="connsiteY4" fmla="*/ 136 h 112286"/>
                    <a:gd name="connsiteX5" fmla="*/ 124792 w 124818"/>
                    <a:gd name="connsiteY5" fmla="*/ 6916 h 112286"/>
                    <a:gd name="connsiteX6" fmla="*/ 124792 w 124818"/>
                    <a:gd name="connsiteY6" fmla="*/ 49404 h 112286"/>
                    <a:gd name="connsiteX7" fmla="*/ 124062 w 124818"/>
                    <a:gd name="connsiteY7" fmla="*/ 52078 h 112286"/>
                    <a:gd name="connsiteX8" fmla="*/ 122793 w 124818"/>
                    <a:gd name="connsiteY8" fmla="*/ 56130 h 112286"/>
                    <a:gd name="connsiteX9" fmla="*/ 124062 w 124818"/>
                    <a:gd name="connsiteY9" fmla="*/ 60155 h 112286"/>
                    <a:gd name="connsiteX10" fmla="*/ 124792 w 124818"/>
                    <a:gd name="connsiteY10" fmla="*/ 62856 h 112286"/>
                    <a:gd name="connsiteX11" fmla="*/ 124819 w 124818"/>
                    <a:gd name="connsiteY11" fmla="*/ 105344 h 112286"/>
                    <a:gd name="connsiteX12" fmla="*/ 118120 w 124818"/>
                    <a:gd name="connsiteY12" fmla="*/ 112124 h 112286"/>
                    <a:gd name="connsiteX13" fmla="*/ 89596 w 124818"/>
                    <a:gd name="connsiteY13" fmla="*/ 112286 h 112286"/>
                    <a:gd name="connsiteX14" fmla="*/ 80439 w 124818"/>
                    <a:gd name="connsiteY14" fmla="*/ 111719 h 112286"/>
                    <a:gd name="connsiteX15" fmla="*/ 73903 w 124818"/>
                    <a:gd name="connsiteY15" fmla="*/ 112259 h 112286"/>
                    <a:gd name="connsiteX16" fmla="*/ 62423 w 124818"/>
                    <a:gd name="connsiteY16" fmla="*/ 112259 h 112286"/>
                    <a:gd name="connsiteX17" fmla="*/ 50943 w 124818"/>
                    <a:gd name="connsiteY17" fmla="*/ 112259 h 112286"/>
                    <a:gd name="connsiteX18" fmla="*/ 44406 w 124818"/>
                    <a:gd name="connsiteY18" fmla="*/ 111719 h 112286"/>
                    <a:gd name="connsiteX19" fmla="*/ 35250 w 124818"/>
                    <a:gd name="connsiteY19" fmla="*/ 112286 h 112286"/>
                    <a:gd name="connsiteX20" fmla="*/ 6726 w 124818"/>
                    <a:gd name="connsiteY20" fmla="*/ 112151 h 112286"/>
                    <a:gd name="connsiteX21" fmla="*/ 27 w 124818"/>
                    <a:gd name="connsiteY21" fmla="*/ 105371 h 112286"/>
                    <a:gd name="connsiteX22" fmla="*/ 27 w 124818"/>
                    <a:gd name="connsiteY22" fmla="*/ 62883 h 112286"/>
                    <a:gd name="connsiteX23" fmla="*/ 756 w 124818"/>
                    <a:gd name="connsiteY23" fmla="*/ 60182 h 112286"/>
                    <a:gd name="connsiteX24" fmla="*/ 2026 w 124818"/>
                    <a:gd name="connsiteY24" fmla="*/ 56157 h 112286"/>
                    <a:gd name="connsiteX25" fmla="*/ 756 w 124818"/>
                    <a:gd name="connsiteY25" fmla="*/ 52105 h 112286"/>
                    <a:gd name="connsiteX26" fmla="*/ 27 w 124818"/>
                    <a:gd name="connsiteY26" fmla="*/ 49404 h 112286"/>
                    <a:gd name="connsiteX27" fmla="*/ 0 w 124818"/>
                    <a:gd name="connsiteY27" fmla="*/ 6916 h 112286"/>
                    <a:gd name="connsiteX28" fmla="*/ 6699 w 124818"/>
                    <a:gd name="connsiteY28" fmla="*/ 136 h 112286"/>
                    <a:gd name="connsiteX29" fmla="*/ 35223 w 124818"/>
                    <a:gd name="connsiteY29" fmla="*/ 1 h 112286"/>
                    <a:gd name="connsiteX30" fmla="*/ 44379 w 124818"/>
                    <a:gd name="connsiteY30" fmla="*/ 568 h 112286"/>
                    <a:gd name="connsiteX31" fmla="*/ 50916 w 124818"/>
                    <a:gd name="connsiteY31" fmla="*/ 28 h 112286"/>
                    <a:gd name="connsiteX32" fmla="*/ 62396 w 124818"/>
                    <a:gd name="connsiteY32" fmla="*/ 1 h 112286"/>
                    <a:gd name="connsiteX33" fmla="*/ 32224 w 124818"/>
                    <a:gd name="connsiteY33" fmla="*/ 14587 h 112286"/>
                    <a:gd name="connsiteX34" fmla="*/ 31144 w 124818"/>
                    <a:gd name="connsiteY34" fmla="*/ 13506 h 112286"/>
                    <a:gd name="connsiteX35" fmla="*/ 14613 w 124818"/>
                    <a:gd name="connsiteY35" fmla="*/ 13506 h 112286"/>
                    <a:gd name="connsiteX36" fmla="*/ 13533 w 124818"/>
                    <a:gd name="connsiteY36" fmla="*/ 14587 h 112286"/>
                    <a:gd name="connsiteX37" fmla="*/ 13533 w 124818"/>
                    <a:gd name="connsiteY37" fmla="*/ 42840 h 112286"/>
                    <a:gd name="connsiteX38" fmla="*/ 14613 w 124818"/>
                    <a:gd name="connsiteY38" fmla="*/ 43921 h 112286"/>
                    <a:gd name="connsiteX39" fmla="*/ 31144 w 124818"/>
                    <a:gd name="connsiteY39" fmla="*/ 43921 h 112286"/>
                    <a:gd name="connsiteX40" fmla="*/ 32224 w 124818"/>
                    <a:gd name="connsiteY40" fmla="*/ 42840 h 112286"/>
                    <a:gd name="connsiteX41" fmla="*/ 32224 w 124818"/>
                    <a:gd name="connsiteY41" fmla="*/ 14587 h 112286"/>
                    <a:gd name="connsiteX42" fmla="*/ 71740 w 124818"/>
                    <a:gd name="connsiteY42" fmla="*/ 14495 h 112286"/>
                    <a:gd name="connsiteX43" fmla="*/ 70769 w 124818"/>
                    <a:gd name="connsiteY43" fmla="*/ 13521 h 112286"/>
                    <a:gd name="connsiteX44" fmla="*/ 54022 w 124818"/>
                    <a:gd name="connsiteY44" fmla="*/ 13492 h 112286"/>
                    <a:gd name="connsiteX45" fmla="*/ 53048 w 124818"/>
                    <a:gd name="connsiteY45" fmla="*/ 14462 h 112286"/>
                    <a:gd name="connsiteX46" fmla="*/ 52998 w 124818"/>
                    <a:gd name="connsiteY46" fmla="*/ 42932 h 112286"/>
                    <a:gd name="connsiteX47" fmla="*/ 53969 w 124818"/>
                    <a:gd name="connsiteY47" fmla="*/ 43906 h 112286"/>
                    <a:gd name="connsiteX48" fmla="*/ 70716 w 124818"/>
                    <a:gd name="connsiteY48" fmla="*/ 43935 h 112286"/>
                    <a:gd name="connsiteX49" fmla="*/ 71690 w 124818"/>
                    <a:gd name="connsiteY49" fmla="*/ 42965 h 112286"/>
                    <a:gd name="connsiteX50" fmla="*/ 71740 w 124818"/>
                    <a:gd name="connsiteY50" fmla="*/ 14495 h 112286"/>
                    <a:gd name="connsiteX51" fmla="*/ 111313 w 124818"/>
                    <a:gd name="connsiteY51" fmla="*/ 14587 h 112286"/>
                    <a:gd name="connsiteX52" fmla="*/ 110233 w 124818"/>
                    <a:gd name="connsiteY52" fmla="*/ 13506 h 112286"/>
                    <a:gd name="connsiteX53" fmla="*/ 93756 w 124818"/>
                    <a:gd name="connsiteY53" fmla="*/ 13506 h 112286"/>
                    <a:gd name="connsiteX54" fmla="*/ 92675 w 124818"/>
                    <a:gd name="connsiteY54" fmla="*/ 14587 h 112286"/>
                    <a:gd name="connsiteX55" fmla="*/ 92675 w 124818"/>
                    <a:gd name="connsiteY55" fmla="*/ 42840 h 112286"/>
                    <a:gd name="connsiteX56" fmla="*/ 93756 w 124818"/>
                    <a:gd name="connsiteY56" fmla="*/ 43921 h 112286"/>
                    <a:gd name="connsiteX57" fmla="*/ 110233 w 124818"/>
                    <a:gd name="connsiteY57" fmla="*/ 43921 h 112286"/>
                    <a:gd name="connsiteX58" fmla="*/ 111313 w 124818"/>
                    <a:gd name="connsiteY58" fmla="*/ 42840 h 112286"/>
                    <a:gd name="connsiteX59" fmla="*/ 111313 w 124818"/>
                    <a:gd name="connsiteY59" fmla="*/ 14587 h 112286"/>
                    <a:gd name="connsiteX60" fmla="*/ 32197 w 124818"/>
                    <a:gd name="connsiteY60" fmla="*/ 69230 h 112286"/>
                    <a:gd name="connsiteX61" fmla="*/ 31279 w 124818"/>
                    <a:gd name="connsiteY61" fmla="*/ 68312 h 112286"/>
                    <a:gd name="connsiteX62" fmla="*/ 14424 w 124818"/>
                    <a:gd name="connsiteY62" fmla="*/ 68312 h 112286"/>
                    <a:gd name="connsiteX63" fmla="*/ 13506 w 124818"/>
                    <a:gd name="connsiteY63" fmla="*/ 69230 h 112286"/>
                    <a:gd name="connsiteX64" fmla="*/ 13506 w 124818"/>
                    <a:gd name="connsiteY64" fmla="*/ 97808 h 112286"/>
                    <a:gd name="connsiteX65" fmla="*/ 14424 w 124818"/>
                    <a:gd name="connsiteY65" fmla="*/ 98727 h 112286"/>
                    <a:gd name="connsiteX66" fmla="*/ 31279 w 124818"/>
                    <a:gd name="connsiteY66" fmla="*/ 98727 h 112286"/>
                    <a:gd name="connsiteX67" fmla="*/ 32197 w 124818"/>
                    <a:gd name="connsiteY67" fmla="*/ 97808 h 112286"/>
                    <a:gd name="connsiteX68" fmla="*/ 32197 w 124818"/>
                    <a:gd name="connsiteY68" fmla="*/ 69230 h 112286"/>
                    <a:gd name="connsiteX69" fmla="*/ 71742 w 124818"/>
                    <a:gd name="connsiteY69" fmla="*/ 69284 h 112286"/>
                    <a:gd name="connsiteX70" fmla="*/ 70769 w 124818"/>
                    <a:gd name="connsiteY70" fmla="*/ 68312 h 112286"/>
                    <a:gd name="connsiteX71" fmla="*/ 54022 w 124818"/>
                    <a:gd name="connsiteY71" fmla="*/ 68312 h 112286"/>
                    <a:gd name="connsiteX72" fmla="*/ 53050 w 124818"/>
                    <a:gd name="connsiteY72" fmla="*/ 69284 h 112286"/>
                    <a:gd name="connsiteX73" fmla="*/ 53050 w 124818"/>
                    <a:gd name="connsiteY73" fmla="*/ 97754 h 112286"/>
                    <a:gd name="connsiteX74" fmla="*/ 54022 w 124818"/>
                    <a:gd name="connsiteY74" fmla="*/ 98727 h 112286"/>
                    <a:gd name="connsiteX75" fmla="*/ 70769 w 124818"/>
                    <a:gd name="connsiteY75" fmla="*/ 98727 h 112286"/>
                    <a:gd name="connsiteX76" fmla="*/ 71742 w 124818"/>
                    <a:gd name="connsiteY76" fmla="*/ 97754 h 112286"/>
                    <a:gd name="connsiteX77" fmla="*/ 71742 w 124818"/>
                    <a:gd name="connsiteY77" fmla="*/ 69284 h 112286"/>
                    <a:gd name="connsiteX78" fmla="*/ 111367 w 124818"/>
                    <a:gd name="connsiteY78" fmla="*/ 69311 h 112286"/>
                    <a:gd name="connsiteX79" fmla="*/ 110368 w 124818"/>
                    <a:gd name="connsiteY79" fmla="*/ 68312 h 112286"/>
                    <a:gd name="connsiteX80" fmla="*/ 93675 w 124818"/>
                    <a:gd name="connsiteY80" fmla="*/ 68312 h 112286"/>
                    <a:gd name="connsiteX81" fmla="*/ 92675 w 124818"/>
                    <a:gd name="connsiteY81" fmla="*/ 69311 h 112286"/>
                    <a:gd name="connsiteX82" fmla="*/ 92675 w 124818"/>
                    <a:gd name="connsiteY82" fmla="*/ 97727 h 112286"/>
                    <a:gd name="connsiteX83" fmla="*/ 93675 w 124818"/>
                    <a:gd name="connsiteY83" fmla="*/ 98727 h 112286"/>
                    <a:gd name="connsiteX84" fmla="*/ 110368 w 124818"/>
                    <a:gd name="connsiteY84" fmla="*/ 98727 h 112286"/>
                    <a:gd name="connsiteX85" fmla="*/ 111367 w 124818"/>
                    <a:gd name="connsiteY85" fmla="*/ 97727 h 112286"/>
                    <a:gd name="connsiteX86" fmla="*/ 111367 w 124818"/>
                    <a:gd name="connsiteY86" fmla="*/ 69311 h 11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818" h="112286">
                      <a:moveTo>
                        <a:pt x="62396" y="1"/>
                      </a:moveTo>
                      <a:cubicBezTo>
                        <a:pt x="66231" y="1"/>
                        <a:pt x="70058" y="10"/>
                        <a:pt x="73876" y="28"/>
                      </a:cubicBezTo>
                      <a:cubicBezTo>
                        <a:pt x="73966" y="28"/>
                        <a:pt x="76145" y="208"/>
                        <a:pt x="80412" y="568"/>
                      </a:cubicBezTo>
                      <a:cubicBezTo>
                        <a:pt x="83600" y="811"/>
                        <a:pt x="86733" y="-26"/>
                        <a:pt x="89569" y="1"/>
                      </a:cubicBezTo>
                      <a:cubicBezTo>
                        <a:pt x="103849" y="19"/>
                        <a:pt x="113357" y="64"/>
                        <a:pt x="118093" y="136"/>
                      </a:cubicBezTo>
                      <a:cubicBezTo>
                        <a:pt x="121810" y="195"/>
                        <a:pt x="124792" y="3213"/>
                        <a:pt x="124792" y="6916"/>
                      </a:cubicBezTo>
                      <a:lnTo>
                        <a:pt x="124792" y="49404"/>
                      </a:lnTo>
                      <a:cubicBezTo>
                        <a:pt x="124787" y="50353"/>
                        <a:pt x="124536" y="51276"/>
                        <a:pt x="124062" y="52078"/>
                      </a:cubicBezTo>
                      <a:cubicBezTo>
                        <a:pt x="123216" y="53555"/>
                        <a:pt x="122793" y="54905"/>
                        <a:pt x="122793" y="56130"/>
                      </a:cubicBezTo>
                      <a:cubicBezTo>
                        <a:pt x="122793" y="57354"/>
                        <a:pt x="123216" y="58696"/>
                        <a:pt x="124062" y="60155"/>
                      </a:cubicBezTo>
                      <a:cubicBezTo>
                        <a:pt x="124540" y="60965"/>
                        <a:pt x="124792" y="61898"/>
                        <a:pt x="124792" y="62856"/>
                      </a:cubicBezTo>
                      <a:lnTo>
                        <a:pt x="124819" y="105344"/>
                      </a:lnTo>
                      <a:cubicBezTo>
                        <a:pt x="124819" y="109047"/>
                        <a:pt x="121837" y="112065"/>
                        <a:pt x="118120" y="112124"/>
                      </a:cubicBezTo>
                      <a:cubicBezTo>
                        <a:pt x="113384" y="112196"/>
                        <a:pt x="103876" y="112250"/>
                        <a:pt x="89596" y="112286"/>
                      </a:cubicBezTo>
                      <a:cubicBezTo>
                        <a:pt x="86760" y="112313"/>
                        <a:pt x="83627" y="111476"/>
                        <a:pt x="80439" y="111719"/>
                      </a:cubicBezTo>
                      <a:cubicBezTo>
                        <a:pt x="76172" y="112079"/>
                        <a:pt x="73993" y="112259"/>
                        <a:pt x="73903" y="112259"/>
                      </a:cubicBezTo>
                      <a:cubicBezTo>
                        <a:pt x="70067" y="112259"/>
                        <a:pt x="66240" y="112259"/>
                        <a:pt x="62423" y="112259"/>
                      </a:cubicBezTo>
                      <a:cubicBezTo>
                        <a:pt x="58587" y="112259"/>
                        <a:pt x="54761" y="112259"/>
                        <a:pt x="50943" y="112259"/>
                      </a:cubicBezTo>
                      <a:cubicBezTo>
                        <a:pt x="50853" y="112259"/>
                        <a:pt x="48674" y="112079"/>
                        <a:pt x="44406" y="111719"/>
                      </a:cubicBezTo>
                      <a:cubicBezTo>
                        <a:pt x="41219" y="111476"/>
                        <a:pt x="38086" y="112313"/>
                        <a:pt x="35250" y="112286"/>
                      </a:cubicBezTo>
                      <a:cubicBezTo>
                        <a:pt x="20970" y="112268"/>
                        <a:pt x="11462" y="112223"/>
                        <a:pt x="6726" y="112151"/>
                      </a:cubicBezTo>
                      <a:cubicBezTo>
                        <a:pt x="3009" y="112092"/>
                        <a:pt x="27" y="109074"/>
                        <a:pt x="27" y="105371"/>
                      </a:cubicBezTo>
                      <a:lnTo>
                        <a:pt x="27" y="62883"/>
                      </a:lnTo>
                      <a:cubicBezTo>
                        <a:pt x="27" y="61925"/>
                        <a:pt x="279" y="60992"/>
                        <a:pt x="756" y="60182"/>
                      </a:cubicBezTo>
                      <a:cubicBezTo>
                        <a:pt x="1603" y="58705"/>
                        <a:pt x="2026" y="57363"/>
                        <a:pt x="2026" y="56157"/>
                      </a:cubicBezTo>
                      <a:cubicBezTo>
                        <a:pt x="2026" y="54932"/>
                        <a:pt x="1603" y="53582"/>
                        <a:pt x="756" y="52105"/>
                      </a:cubicBezTo>
                      <a:cubicBezTo>
                        <a:pt x="279" y="51295"/>
                        <a:pt x="27" y="50362"/>
                        <a:pt x="27" y="49404"/>
                      </a:cubicBezTo>
                      <a:lnTo>
                        <a:pt x="0" y="6916"/>
                      </a:lnTo>
                      <a:cubicBezTo>
                        <a:pt x="0" y="3213"/>
                        <a:pt x="2982" y="195"/>
                        <a:pt x="6699" y="136"/>
                      </a:cubicBezTo>
                      <a:cubicBezTo>
                        <a:pt x="11435" y="64"/>
                        <a:pt x="20943" y="19"/>
                        <a:pt x="35223" y="1"/>
                      </a:cubicBezTo>
                      <a:cubicBezTo>
                        <a:pt x="38059" y="-26"/>
                        <a:pt x="41192" y="811"/>
                        <a:pt x="44379" y="568"/>
                      </a:cubicBezTo>
                      <a:cubicBezTo>
                        <a:pt x="48647" y="208"/>
                        <a:pt x="50826" y="28"/>
                        <a:pt x="50916" y="28"/>
                      </a:cubicBezTo>
                      <a:cubicBezTo>
                        <a:pt x="54752" y="10"/>
                        <a:pt x="58578" y="1"/>
                        <a:pt x="62396" y="1"/>
                      </a:cubicBezTo>
                      <a:close/>
                      <a:moveTo>
                        <a:pt x="32224" y="14587"/>
                      </a:moveTo>
                      <a:cubicBezTo>
                        <a:pt x="32224" y="13990"/>
                        <a:pt x="31741" y="13506"/>
                        <a:pt x="31144" y="13506"/>
                      </a:cubicBezTo>
                      <a:lnTo>
                        <a:pt x="14613" y="13506"/>
                      </a:lnTo>
                      <a:cubicBezTo>
                        <a:pt x="14016" y="13506"/>
                        <a:pt x="13533" y="13990"/>
                        <a:pt x="13533" y="14587"/>
                      </a:cubicBezTo>
                      <a:lnTo>
                        <a:pt x="13533" y="42840"/>
                      </a:lnTo>
                      <a:cubicBezTo>
                        <a:pt x="13533" y="43437"/>
                        <a:pt x="14016" y="43921"/>
                        <a:pt x="14613" y="43921"/>
                      </a:cubicBezTo>
                      <a:lnTo>
                        <a:pt x="31144" y="43921"/>
                      </a:lnTo>
                      <a:cubicBezTo>
                        <a:pt x="31741" y="43921"/>
                        <a:pt x="32224" y="43437"/>
                        <a:pt x="32224" y="42840"/>
                      </a:cubicBezTo>
                      <a:lnTo>
                        <a:pt x="32224" y="14587"/>
                      </a:lnTo>
                      <a:close/>
                      <a:moveTo>
                        <a:pt x="71740" y="14495"/>
                      </a:moveTo>
                      <a:cubicBezTo>
                        <a:pt x="71740" y="13958"/>
                        <a:pt x="71306" y="13522"/>
                        <a:pt x="70769" y="13521"/>
                      </a:cubicBezTo>
                      <a:lnTo>
                        <a:pt x="54022" y="13492"/>
                      </a:lnTo>
                      <a:cubicBezTo>
                        <a:pt x="53485" y="13491"/>
                        <a:pt x="53049" y="13925"/>
                        <a:pt x="53048" y="14462"/>
                      </a:cubicBezTo>
                      <a:lnTo>
                        <a:pt x="52998" y="42932"/>
                      </a:lnTo>
                      <a:cubicBezTo>
                        <a:pt x="52997" y="43469"/>
                        <a:pt x="53432" y="43905"/>
                        <a:pt x="53969" y="43906"/>
                      </a:cubicBezTo>
                      <a:lnTo>
                        <a:pt x="70716" y="43935"/>
                      </a:lnTo>
                      <a:cubicBezTo>
                        <a:pt x="71253" y="43936"/>
                        <a:pt x="71689" y="43502"/>
                        <a:pt x="71690" y="42965"/>
                      </a:cubicBezTo>
                      <a:lnTo>
                        <a:pt x="71740" y="14495"/>
                      </a:lnTo>
                      <a:close/>
                      <a:moveTo>
                        <a:pt x="111313" y="14587"/>
                      </a:moveTo>
                      <a:cubicBezTo>
                        <a:pt x="111313" y="13990"/>
                        <a:pt x="110829" y="13506"/>
                        <a:pt x="110233" y="13506"/>
                      </a:cubicBezTo>
                      <a:lnTo>
                        <a:pt x="93756" y="13506"/>
                      </a:lnTo>
                      <a:cubicBezTo>
                        <a:pt x="93159" y="13506"/>
                        <a:pt x="92675" y="13990"/>
                        <a:pt x="92675" y="14587"/>
                      </a:cubicBezTo>
                      <a:lnTo>
                        <a:pt x="92675" y="42840"/>
                      </a:lnTo>
                      <a:cubicBezTo>
                        <a:pt x="92675" y="43437"/>
                        <a:pt x="93159" y="43921"/>
                        <a:pt x="93756" y="43921"/>
                      </a:cubicBezTo>
                      <a:lnTo>
                        <a:pt x="110233" y="43921"/>
                      </a:lnTo>
                      <a:cubicBezTo>
                        <a:pt x="110829" y="43921"/>
                        <a:pt x="111313" y="43437"/>
                        <a:pt x="111313" y="42840"/>
                      </a:cubicBezTo>
                      <a:lnTo>
                        <a:pt x="111313" y="14587"/>
                      </a:lnTo>
                      <a:close/>
                      <a:moveTo>
                        <a:pt x="32197" y="69230"/>
                      </a:moveTo>
                      <a:cubicBezTo>
                        <a:pt x="32197" y="68723"/>
                        <a:pt x="31786" y="68312"/>
                        <a:pt x="31279" y="68312"/>
                      </a:cubicBezTo>
                      <a:lnTo>
                        <a:pt x="14424" y="68312"/>
                      </a:lnTo>
                      <a:cubicBezTo>
                        <a:pt x="13917" y="68312"/>
                        <a:pt x="13506" y="68723"/>
                        <a:pt x="13506" y="69230"/>
                      </a:cubicBezTo>
                      <a:lnTo>
                        <a:pt x="13506" y="97808"/>
                      </a:lnTo>
                      <a:cubicBezTo>
                        <a:pt x="13506" y="98315"/>
                        <a:pt x="13917" y="98727"/>
                        <a:pt x="14424" y="98727"/>
                      </a:cubicBezTo>
                      <a:lnTo>
                        <a:pt x="31279" y="98727"/>
                      </a:lnTo>
                      <a:cubicBezTo>
                        <a:pt x="31786" y="98727"/>
                        <a:pt x="32197" y="98315"/>
                        <a:pt x="32197" y="97808"/>
                      </a:cubicBezTo>
                      <a:lnTo>
                        <a:pt x="32197" y="69230"/>
                      </a:lnTo>
                      <a:close/>
                      <a:moveTo>
                        <a:pt x="71742" y="69284"/>
                      </a:moveTo>
                      <a:cubicBezTo>
                        <a:pt x="71742" y="68747"/>
                        <a:pt x="71306" y="68312"/>
                        <a:pt x="70769" y="68312"/>
                      </a:cubicBezTo>
                      <a:lnTo>
                        <a:pt x="54022" y="68312"/>
                      </a:lnTo>
                      <a:cubicBezTo>
                        <a:pt x="53485" y="68312"/>
                        <a:pt x="53050" y="68747"/>
                        <a:pt x="53050" y="69284"/>
                      </a:cubicBezTo>
                      <a:lnTo>
                        <a:pt x="53050" y="97754"/>
                      </a:lnTo>
                      <a:cubicBezTo>
                        <a:pt x="53050" y="98291"/>
                        <a:pt x="53485" y="98727"/>
                        <a:pt x="54022" y="98727"/>
                      </a:cubicBezTo>
                      <a:lnTo>
                        <a:pt x="70769" y="98727"/>
                      </a:lnTo>
                      <a:cubicBezTo>
                        <a:pt x="71306" y="98727"/>
                        <a:pt x="71742" y="98291"/>
                        <a:pt x="71742" y="97754"/>
                      </a:cubicBezTo>
                      <a:lnTo>
                        <a:pt x="71742" y="69284"/>
                      </a:lnTo>
                      <a:close/>
                      <a:moveTo>
                        <a:pt x="111367" y="69311"/>
                      </a:moveTo>
                      <a:cubicBezTo>
                        <a:pt x="111367" y="68759"/>
                        <a:pt x="110920" y="68312"/>
                        <a:pt x="110368" y="68312"/>
                      </a:cubicBezTo>
                      <a:lnTo>
                        <a:pt x="93675" y="68312"/>
                      </a:lnTo>
                      <a:cubicBezTo>
                        <a:pt x="93123" y="68312"/>
                        <a:pt x="92675" y="68759"/>
                        <a:pt x="92675" y="69311"/>
                      </a:cubicBezTo>
                      <a:lnTo>
                        <a:pt x="92675" y="97727"/>
                      </a:lnTo>
                      <a:cubicBezTo>
                        <a:pt x="92675" y="98279"/>
                        <a:pt x="93123" y="98727"/>
                        <a:pt x="93675" y="98727"/>
                      </a:cubicBezTo>
                      <a:lnTo>
                        <a:pt x="110368" y="98727"/>
                      </a:lnTo>
                      <a:cubicBezTo>
                        <a:pt x="110920" y="98727"/>
                        <a:pt x="111367" y="98279"/>
                        <a:pt x="111367" y="97727"/>
                      </a:cubicBezTo>
                      <a:lnTo>
                        <a:pt x="111367" y="69311"/>
                      </a:lnTo>
                      <a:close/>
                    </a:path>
                  </a:pathLst>
                </a:custGeom>
                <a:grpFill/>
                <a:ln w="3175" cap="flat">
                  <a:solidFill>
                    <a:schemeClr val="bg1"/>
                  </a:solidFill>
                  <a:prstDash val="solid"/>
                  <a:miter/>
                </a:ln>
              </p:spPr>
              <p:txBody>
                <a:bodyPr rtlCol="0" anchor="ctr"/>
                <a:lstStyle/>
                <a:p>
                  <a:pPr defTabSz="171446"/>
                  <a:endParaRPr lang="en-US">
                    <a:solidFill>
                      <a:prstClr val="black"/>
                    </a:solidFill>
                    <a:latin typeface="Calibri" panose="020F0502020204030204"/>
                  </a:endParaRPr>
                </a:p>
              </p:txBody>
            </p:sp>
            <p:sp>
              <p:nvSpPr>
                <p:cNvPr id="110" name="Free-form: Shape 644">
                  <a:extLst>
                    <a:ext uri="{FF2B5EF4-FFF2-40B4-BE49-F238E27FC236}">
                      <a16:creationId xmlns:a16="http://schemas.microsoft.com/office/drawing/2014/main" id="{784B79A2-0E74-5529-F418-B7DC65BFE3D6}"/>
                    </a:ext>
                  </a:extLst>
                </p:cNvPr>
                <p:cNvSpPr/>
                <p:nvPr/>
              </p:nvSpPr>
              <p:spPr>
                <a:xfrm>
                  <a:off x="11707548" y="2791417"/>
                  <a:ext cx="124819" cy="112287"/>
                </a:xfrm>
                <a:custGeom>
                  <a:avLst/>
                  <a:gdLst>
                    <a:gd name="connsiteX0" fmla="*/ 2053 w 124818"/>
                    <a:gd name="connsiteY0" fmla="*/ 56103 h 112286"/>
                    <a:gd name="connsiteX1" fmla="*/ 756 w 124818"/>
                    <a:gd name="connsiteY1" fmla="*/ 52078 h 112286"/>
                    <a:gd name="connsiteX2" fmla="*/ 27 w 124818"/>
                    <a:gd name="connsiteY2" fmla="*/ 49377 h 112286"/>
                    <a:gd name="connsiteX3" fmla="*/ 54 w 124818"/>
                    <a:gd name="connsiteY3" fmla="*/ 6889 h 112286"/>
                    <a:gd name="connsiteX4" fmla="*/ 6753 w 124818"/>
                    <a:gd name="connsiteY4" fmla="*/ 109 h 112286"/>
                    <a:gd name="connsiteX5" fmla="*/ 35277 w 124818"/>
                    <a:gd name="connsiteY5" fmla="*/ 1 h 112286"/>
                    <a:gd name="connsiteX6" fmla="*/ 44433 w 124818"/>
                    <a:gd name="connsiteY6" fmla="*/ 568 h 112286"/>
                    <a:gd name="connsiteX7" fmla="*/ 50970 w 124818"/>
                    <a:gd name="connsiteY7" fmla="*/ 28 h 112286"/>
                    <a:gd name="connsiteX8" fmla="*/ 62450 w 124818"/>
                    <a:gd name="connsiteY8" fmla="*/ 28 h 112286"/>
                    <a:gd name="connsiteX9" fmla="*/ 73903 w 124818"/>
                    <a:gd name="connsiteY9" fmla="*/ 55 h 112286"/>
                    <a:gd name="connsiteX10" fmla="*/ 80439 w 124818"/>
                    <a:gd name="connsiteY10" fmla="*/ 595 h 112286"/>
                    <a:gd name="connsiteX11" fmla="*/ 89596 w 124818"/>
                    <a:gd name="connsiteY11" fmla="*/ 28 h 112286"/>
                    <a:gd name="connsiteX12" fmla="*/ 118120 w 124818"/>
                    <a:gd name="connsiteY12" fmla="*/ 190 h 112286"/>
                    <a:gd name="connsiteX13" fmla="*/ 124819 w 124818"/>
                    <a:gd name="connsiteY13" fmla="*/ 6970 h 112286"/>
                    <a:gd name="connsiteX14" fmla="*/ 124792 w 124818"/>
                    <a:gd name="connsiteY14" fmla="*/ 49458 h 112286"/>
                    <a:gd name="connsiteX15" fmla="*/ 124062 w 124818"/>
                    <a:gd name="connsiteY15" fmla="*/ 52132 h 112286"/>
                    <a:gd name="connsiteX16" fmla="*/ 122766 w 124818"/>
                    <a:gd name="connsiteY16" fmla="*/ 56184 h 112286"/>
                    <a:gd name="connsiteX17" fmla="*/ 124062 w 124818"/>
                    <a:gd name="connsiteY17" fmla="*/ 60209 h 112286"/>
                    <a:gd name="connsiteX18" fmla="*/ 124765 w 124818"/>
                    <a:gd name="connsiteY18" fmla="*/ 62910 h 112286"/>
                    <a:gd name="connsiteX19" fmla="*/ 124765 w 124818"/>
                    <a:gd name="connsiteY19" fmla="*/ 105398 h 112286"/>
                    <a:gd name="connsiteX20" fmla="*/ 118066 w 124818"/>
                    <a:gd name="connsiteY20" fmla="*/ 112178 h 112286"/>
                    <a:gd name="connsiteX21" fmla="*/ 89542 w 124818"/>
                    <a:gd name="connsiteY21" fmla="*/ 112286 h 112286"/>
                    <a:gd name="connsiteX22" fmla="*/ 80385 w 124818"/>
                    <a:gd name="connsiteY22" fmla="*/ 111719 h 112286"/>
                    <a:gd name="connsiteX23" fmla="*/ 73849 w 124818"/>
                    <a:gd name="connsiteY23" fmla="*/ 112259 h 112286"/>
                    <a:gd name="connsiteX24" fmla="*/ 62369 w 124818"/>
                    <a:gd name="connsiteY24" fmla="*/ 112259 h 112286"/>
                    <a:gd name="connsiteX25" fmla="*/ 50889 w 124818"/>
                    <a:gd name="connsiteY25" fmla="*/ 112259 h 112286"/>
                    <a:gd name="connsiteX26" fmla="*/ 44379 w 124818"/>
                    <a:gd name="connsiteY26" fmla="*/ 111692 h 112286"/>
                    <a:gd name="connsiteX27" fmla="*/ 35223 w 124818"/>
                    <a:gd name="connsiteY27" fmla="*/ 112259 h 112286"/>
                    <a:gd name="connsiteX28" fmla="*/ 6699 w 124818"/>
                    <a:gd name="connsiteY28" fmla="*/ 112124 h 112286"/>
                    <a:gd name="connsiteX29" fmla="*/ 0 w 124818"/>
                    <a:gd name="connsiteY29" fmla="*/ 105317 h 112286"/>
                    <a:gd name="connsiteX30" fmla="*/ 27 w 124818"/>
                    <a:gd name="connsiteY30" fmla="*/ 62856 h 112286"/>
                    <a:gd name="connsiteX31" fmla="*/ 756 w 124818"/>
                    <a:gd name="connsiteY31" fmla="*/ 60155 h 112286"/>
                    <a:gd name="connsiteX32" fmla="*/ 2053 w 124818"/>
                    <a:gd name="connsiteY32" fmla="*/ 56103 h 112286"/>
                    <a:gd name="connsiteX33" fmla="*/ 111313 w 124818"/>
                    <a:gd name="connsiteY33" fmla="*/ 14614 h 112286"/>
                    <a:gd name="connsiteX34" fmla="*/ 110179 w 124818"/>
                    <a:gd name="connsiteY34" fmla="*/ 13479 h 112286"/>
                    <a:gd name="connsiteX35" fmla="*/ 93918 w 124818"/>
                    <a:gd name="connsiteY35" fmla="*/ 13479 h 112286"/>
                    <a:gd name="connsiteX36" fmla="*/ 92783 w 124818"/>
                    <a:gd name="connsiteY36" fmla="*/ 14614 h 112286"/>
                    <a:gd name="connsiteX37" fmla="*/ 92783 w 124818"/>
                    <a:gd name="connsiteY37" fmla="*/ 42813 h 112286"/>
                    <a:gd name="connsiteX38" fmla="*/ 93918 w 124818"/>
                    <a:gd name="connsiteY38" fmla="*/ 43948 h 112286"/>
                    <a:gd name="connsiteX39" fmla="*/ 110179 w 124818"/>
                    <a:gd name="connsiteY39" fmla="*/ 43948 h 112286"/>
                    <a:gd name="connsiteX40" fmla="*/ 111313 w 124818"/>
                    <a:gd name="connsiteY40" fmla="*/ 42813 h 112286"/>
                    <a:gd name="connsiteX41" fmla="*/ 111313 w 124818"/>
                    <a:gd name="connsiteY41" fmla="*/ 14614 h 112286"/>
                    <a:gd name="connsiteX42" fmla="*/ 32276 w 124818"/>
                    <a:gd name="connsiteY42" fmla="*/ 14630 h 112286"/>
                    <a:gd name="connsiteX43" fmla="*/ 31171 w 124818"/>
                    <a:gd name="connsiteY43" fmla="*/ 13521 h 112286"/>
                    <a:gd name="connsiteX44" fmla="*/ 31170 w 124818"/>
                    <a:gd name="connsiteY44" fmla="*/ 13521 h 112286"/>
                    <a:gd name="connsiteX45" fmla="*/ 14640 w 124818"/>
                    <a:gd name="connsiteY45" fmla="*/ 13492 h 112286"/>
                    <a:gd name="connsiteX46" fmla="*/ 13530 w 124818"/>
                    <a:gd name="connsiteY46" fmla="*/ 14598 h 112286"/>
                    <a:gd name="connsiteX47" fmla="*/ 13481 w 124818"/>
                    <a:gd name="connsiteY47" fmla="*/ 42797 h 112286"/>
                    <a:gd name="connsiteX48" fmla="*/ 14586 w 124818"/>
                    <a:gd name="connsiteY48" fmla="*/ 43907 h 112286"/>
                    <a:gd name="connsiteX49" fmla="*/ 14587 w 124818"/>
                    <a:gd name="connsiteY49" fmla="*/ 43907 h 112286"/>
                    <a:gd name="connsiteX50" fmla="*/ 31117 w 124818"/>
                    <a:gd name="connsiteY50" fmla="*/ 43935 h 112286"/>
                    <a:gd name="connsiteX51" fmla="*/ 32227 w 124818"/>
                    <a:gd name="connsiteY51" fmla="*/ 42830 h 112286"/>
                    <a:gd name="connsiteX52" fmla="*/ 32276 w 124818"/>
                    <a:gd name="connsiteY52" fmla="*/ 14630 h 112286"/>
                    <a:gd name="connsiteX53" fmla="*/ 71793 w 124818"/>
                    <a:gd name="connsiteY53" fmla="*/ 14603 h 112286"/>
                    <a:gd name="connsiteX54" fmla="*/ 70715 w 124818"/>
                    <a:gd name="connsiteY54" fmla="*/ 13521 h 112286"/>
                    <a:gd name="connsiteX55" fmla="*/ 54292 w 124818"/>
                    <a:gd name="connsiteY55" fmla="*/ 13492 h 112286"/>
                    <a:gd name="connsiteX56" fmla="*/ 53210 w 124818"/>
                    <a:gd name="connsiteY56" fmla="*/ 14570 h 112286"/>
                    <a:gd name="connsiteX57" fmla="*/ 53160 w 124818"/>
                    <a:gd name="connsiteY57" fmla="*/ 42824 h 112286"/>
                    <a:gd name="connsiteX58" fmla="*/ 54239 w 124818"/>
                    <a:gd name="connsiteY58" fmla="*/ 43907 h 112286"/>
                    <a:gd name="connsiteX59" fmla="*/ 70662 w 124818"/>
                    <a:gd name="connsiteY59" fmla="*/ 43935 h 112286"/>
                    <a:gd name="connsiteX60" fmla="*/ 71744 w 124818"/>
                    <a:gd name="connsiteY60" fmla="*/ 42857 h 112286"/>
                    <a:gd name="connsiteX61" fmla="*/ 71793 w 124818"/>
                    <a:gd name="connsiteY61" fmla="*/ 14603 h 112286"/>
                    <a:gd name="connsiteX62" fmla="*/ 32251 w 124818"/>
                    <a:gd name="connsiteY62" fmla="*/ 69311 h 112286"/>
                    <a:gd name="connsiteX63" fmla="*/ 31252 w 124818"/>
                    <a:gd name="connsiteY63" fmla="*/ 68312 h 112286"/>
                    <a:gd name="connsiteX64" fmla="*/ 14505 w 124818"/>
                    <a:gd name="connsiteY64" fmla="*/ 68312 h 112286"/>
                    <a:gd name="connsiteX65" fmla="*/ 13506 w 124818"/>
                    <a:gd name="connsiteY65" fmla="*/ 69311 h 112286"/>
                    <a:gd name="connsiteX66" fmla="*/ 13506 w 124818"/>
                    <a:gd name="connsiteY66" fmla="*/ 97727 h 112286"/>
                    <a:gd name="connsiteX67" fmla="*/ 14505 w 124818"/>
                    <a:gd name="connsiteY67" fmla="*/ 98727 h 112286"/>
                    <a:gd name="connsiteX68" fmla="*/ 31252 w 124818"/>
                    <a:gd name="connsiteY68" fmla="*/ 98727 h 112286"/>
                    <a:gd name="connsiteX69" fmla="*/ 32251 w 124818"/>
                    <a:gd name="connsiteY69" fmla="*/ 97727 h 112286"/>
                    <a:gd name="connsiteX70" fmla="*/ 32251 w 124818"/>
                    <a:gd name="connsiteY70" fmla="*/ 69311 h 112286"/>
                    <a:gd name="connsiteX71" fmla="*/ 71796 w 124818"/>
                    <a:gd name="connsiteY71" fmla="*/ 69230 h 112286"/>
                    <a:gd name="connsiteX72" fmla="*/ 70877 w 124818"/>
                    <a:gd name="connsiteY72" fmla="*/ 68312 h 112286"/>
                    <a:gd name="connsiteX73" fmla="*/ 54130 w 124818"/>
                    <a:gd name="connsiteY73" fmla="*/ 68312 h 112286"/>
                    <a:gd name="connsiteX74" fmla="*/ 53212 w 124818"/>
                    <a:gd name="connsiteY74" fmla="*/ 69230 h 112286"/>
                    <a:gd name="connsiteX75" fmla="*/ 53212 w 124818"/>
                    <a:gd name="connsiteY75" fmla="*/ 97808 h 112286"/>
                    <a:gd name="connsiteX76" fmla="*/ 54130 w 124818"/>
                    <a:gd name="connsiteY76" fmla="*/ 98727 h 112286"/>
                    <a:gd name="connsiteX77" fmla="*/ 70877 w 124818"/>
                    <a:gd name="connsiteY77" fmla="*/ 98727 h 112286"/>
                    <a:gd name="connsiteX78" fmla="*/ 71796 w 124818"/>
                    <a:gd name="connsiteY78" fmla="*/ 97808 h 112286"/>
                    <a:gd name="connsiteX79" fmla="*/ 71796 w 124818"/>
                    <a:gd name="connsiteY79" fmla="*/ 69230 h 112286"/>
                    <a:gd name="connsiteX80" fmla="*/ 111313 w 124818"/>
                    <a:gd name="connsiteY80" fmla="*/ 69176 h 112286"/>
                    <a:gd name="connsiteX81" fmla="*/ 110449 w 124818"/>
                    <a:gd name="connsiteY81" fmla="*/ 68312 h 112286"/>
                    <a:gd name="connsiteX82" fmla="*/ 93648 w 124818"/>
                    <a:gd name="connsiteY82" fmla="*/ 68312 h 112286"/>
                    <a:gd name="connsiteX83" fmla="*/ 92783 w 124818"/>
                    <a:gd name="connsiteY83" fmla="*/ 69176 h 112286"/>
                    <a:gd name="connsiteX84" fmla="*/ 92783 w 124818"/>
                    <a:gd name="connsiteY84" fmla="*/ 97862 h 112286"/>
                    <a:gd name="connsiteX85" fmla="*/ 93648 w 124818"/>
                    <a:gd name="connsiteY85" fmla="*/ 98727 h 112286"/>
                    <a:gd name="connsiteX86" fmla="*/ 110449 w 124818"/>
                    <a:gd name="connsiteY86" fmla="*/ 98727 h 112286"/>
                    <a:gd name="connsiteX87" fmla="*/ 111313 w 124818"/>
                    <a:gd name="connsiteY87" fmla="*/ 97862 h 112286"/>
                    <a:gd name="connsiteX88" fmla="*/ 111313 w 124818"/>
                    <a:gd name="connsiteY88" fmla="*/ 69176 h 11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4818" h="112286">
                      <a:moveTo>
                        <a:pt x="2053" y="56103"/>
                      </a:moveTo>
                      <a:cubicBezTo>
                        <a:pt x="2053" y="54896"/>
                        <a:pt x="1621" y="53555"/>
                        <a:pt x="756" y="52078"/>
                      </a:cubicBezTo>
                      <a:cubicBezTo>
                        <a:pt x="279" y="51268"/>
                        <a:pt x="27" y="50335"/>
                        <a:pt x="27" y="49377"/>
                      </a:cubicBezTo>
                      <a:lnTo>
                        <a:pt x="54" y="6889"/>
                      </a:lnTo>
                      <a:cubicBezTo>
                        <a:pt x="54" y="3186"/>
                        <a:pt x="3036" y="168"/>
                        <a:pt x="6753" y="109"/>
                      </a:cubicBezTo>
                      <a:cubicBezTo>
                        <a:pt x="11489" y="55"/>
                        <a:pt x="20997" y="19"/>
                        <a:pt x="35277" y="1"/>
                      </a:cubicBezTo>
                      <a:cubicBezTo>
                        <a:pt x="38113" y="-26"/>
                        <a:pt x="41246" y="811"/>
                        <a:pt x="44433" y="568"/>
                      </a:cubicBezTo>
                      <a:cubicBezTo>
                        <a:pt x="48701" y="208"/>
                        <a:pt x="50880" y="28"/>
                        <a:pt x="50970" y="28"/>
                      </a:cubicBezTo>
                      <a:cubicBezTo>
                        <a:pt x="54788" y="28"/>
                        <a:pt x="58614" y="28"/>
                        <a:pt x="62450" y="28"/>
                      </a:cubicBezTo>
                      <a:cubicBezTo>
                        <a:pt x="66267" y="28"/>
                        <a:pt x="70085" y="37"/>
                        <a:pt x="73903" y="55"/>
                      </a:cubicBezTo>
                      <a:cubicBezTo>
                        <a:pt x="73993" y="55"/>
                        <a:pt x="76172" y="235"/>
                        <a:pt x="80439" y="595"/>
                      </a:cubicBezTo>
                      <a:cubicBezTo>
                        <a:pt x="83627" y="838"/>
                        <a:pt x="86760" y="1"/>
                        <a:pt x="89596" y="28"/>
                      </a:cubicBezTo>
                      <a:cubicBezTo>
                        <a:pt x="103876" y="46"/>
                        <a:pt x="113384" y="100"/>
                        <a:pt x="118120" y="190"/>
                      </a:cubicBezTo>
                      <a:cubicBezTo>
                        <a:pt x="121837" y="249"/>
                        <a:pt x="124819" y="3267"/>
                        <a:pt x="124819" y="6970"/>
                      </a:cubicBezTo>
                      <a:lnTo>
                        <a:pt x="124792" y="49458"/>
                      </a:lnTo>
                      <a:cubicBezTo>
                        <a:pt x="124787" y="50407"/>
                        <a:pt x="124536" y="51330"/>
                        <a:pt x="124062" y="52132"/>
                      </a:cubicBezTo>
                      <a:cubicBezTo>
                        <a:pt x="123198" y="53609"/>
                        <a:pt x="122766" y="54959"/>
                        <a:pt x="122766" y="56184"/>
                      </a:cubicBezTo>
                      <a:cubicBezTo>
                        <a:pt x="122766" y="57408"/>
                        <a:pt x="123198" y="58750"/>
                        <a:pt x="124062" y="60209"/>
                      </a:cubicBezTo>
                      <a:cubicBezTo>
                        <a:pt x="124531" y="61022"/>
                        <a:pt x="124773" y="61954"/>
                        <a:pt x="124765" y="62910"/>
                      </a:cubicBezTo>
                      <a:lnTo>
                        <a:pt x="124765" y="105398"/>
                      </a:lnTo>
                      <a:cubicBezTo>
                        <a:pt x="124765" y="109101"/>
                        <a:pt x="121783" y="112119"/>
                        <a:pt x="118066" y="112178"/>
                      </a:cubicBezTo>
                      <a:cubicBezTo>
                        <a:pt x="113330" y="112250"/>
                        <a:pt x="103822" y="112286"/>
                        <a:pt x="89542" y="112286"/>
                      </a:cubicBezTo>
                      <a:cubicBezTo>
                        <a:pt x="86706" y="112313"/>
                        <a:pt x="83573" y="111476"/>
                        <a:pt x="80385" y="111719"/>
                      </a:cubicBezTo>
                      <a:cubicBezTo>
                        <a:pt x="76118" y="112079"/>
                        <a:pt x="73939" y="112259"/>
                        <a:pt x="73849" y="112259"/>
                      </a:cubicBezTo>
                      <a:cubicBezTo>
                        <a:pt x="70031" y="112259"/>
                        <a:pt x="66204" y="112259"/>
                        <a:pt x="62369" y="112259"/>
                      </a:cubicBezTo>
                      <a:cubicBezTo>
                        <a:pt x="58551" y="112259"/>
                        <a:pt x="54725" y="112259"/>
                        <a:pt x="50889" y="112259"/>
                      </a:cubicBezTo>
                      <a:cubicBezTo>
                        <a:pt x="50817" y="112259"/>
                        <a:pt x="48647" y="112070"/>
                        <a:pt x="44379" y="111692"/>
                      </a:cubicBezTo>
                      <a:cubicBezTo>
                        <a:pt x="41192" y="111449"/>
                        <a:pt x="38059" y="112286"/>
                        <a:pt x="35223" y="112259"/>
                      </a:cubicBezTo>
                      <a:cubicBezTo>
                        <a:pt x="20943" y="112241"/>
                        <a:pt x="11435" y="112196"/>
                        <a:pt x="6699" y="112124"/>
                      </a:cubicBezTo>
                      <a:cubicBezTo>
                        <a:pt x="2971" y="112065"/>
                        <a:pt x="-15" y="109030"/>
                        <a:pt x="0" y="105317"/>
                      </a:cubicBezTo>
                      <a:lnTo>
                        <a:pt x="27" y="62856"/>
                      </a:lnTo>
                      <a:cubicBezTo>
                        <a:pt x="27" y="61898"/>
                        <a:pt x="279" y="60965"/>
                        <a:pt x="756" y="60155"/>
                      </a:cubicBezTo>
                      <a:cubicBezTo>
                        <a:pt x="1621" y="58678"/>
                        <a:pt x="2053" y="57327"/>
                        <a:pt x="2053" y="56103"/>
                      </a:cubicBezTo>
                      <a:close/>
                      <a:moveTo>
                        <a:pt x="111313" y="14614"/>
                      </a:moveTo>
                      <a:cubicBezTo>
                        <a:pt x="111313" y="13987"/>
                        <a:pt x="110805" y="13479"/>
                        <a:pt x="110179" y="13479"/>
                      </a:cubicBezTo>
                      <a:lnTo>
                        <a:pt x="93918" y="13479"/>
                      </a:lnTo>
                      <a:cubicBezTo>
                        <a:pt x="93291" y="13479"/>
                        <a:pt x="92783" y="13987"/>
                        <a:pt x="92783" y="14614"/>
                      </a:cubicBezTo>
                      <a:lnTo>
                        <a:pt x="92783" y="42813"/>
                      </a:lnTo>
                      <a:cubicBezTo>
                        <a:pt x="92783" y="43440"/>
                        <a:pt x="93291" y="43948"/>
                        <a:pt x="93918" y="43948"/>
                      </a:cubicBezTo>
                      <a:lnTo>
                        <a:pt x="110179" y="43948"/>
                      </a:lnTo>
                      <a:cubicBezTo>
                        <a:pt x="110805" y="43948"/>
                        <a:pt x="111313" y="43440"/>
                        <a:pt x="111313" y="42813"/>
                      </a:cubicBezTo>
                      <a:lnTo>
                        <a:pt x="111313" y="14614"/>
                      </a:lnTo>
                      <a:close/>
                      <a:moveTo>
                        <a:pt x="32276" y="14630"/>
                      </a:moveTo>
                      <a:cubicBezTo>
                        <a:pt x="32277" y="14019"/>
                        <a:pt x="31782" y="13522"/>
                        <a:pt x="31171" y="13521"/>
                      </a:cubicBezTo>
                      <a:cubicBezTo>
                        <a:pt x="31171" y="13521"/>
                        <a:pt x="31171" y="13521"/>
                        <a:pt x="31170" y="13521"/>
                      </a:cubicBezTo>
                      <a:lnTo>
                        <a:pt x="14640" y="13492"/>
                      </a:lnTo>
                      <a:cubicBezTo>
                        <a:pt x="14028" y="13491"/>
                        <a:pt x="13531" y="13986"/>
                        <a:pt x="13530" y="14598"/>
                      </a:cubicBezTo>
                      <a:lnTo>
                        <a:pt x="13481" y="42797"/>
                      </a:lnTo>
                      <a:cubicBezTo>
                        <a:pt x="13480" y="43409"/>
                        <a:pt x="13975" y="43905"/>
                        <a:pt x="14586" y="43907"/>
                      </a:cubicBezTo>
                      <a:cubicBezTo>
                        <a:pt x="14586" y="43907"/>
                        <a:pt x="14586" y="43907"/>
                        <a:pt x="14587" y="43907"/>
                      </a:cubicBezTo>
                      <a:lnTo>
                        <a:pt x="31117" y="43935"/>
                      </a:lnTo>
                      <a:cubicBezTo>
                        <a:pt x="31729" y="43936"/>
                        <a:pt x="32226" y="43441"/>
                        <a:pt x="32227" y="42830"/>
                      </a:cubicBezTo>
                      <a:lnTo>
                        <a:pt x="32276" y="14630"/>
                      </a:lnTo>
                      <a:close/>
                      <a:moveTo>
                        <a:pt x="71793" y="14603"/>
                      </a:moveTo>
                      <a:cubicBezTo>
                        <a:pt x="71794" y="14006"/>
                        <a:pt x="71311" y="13522"/>
                        <a:pt x="70715" y="13521"/>
                      </a:cubicBezTo>
                      <a:lnTo>
                        <a:pt x="54292" y="13492"/>
                      </a:lnTo>
                      <a:cubicBezTo>
                        <a:pt x="53695" y="13491"/>
                        <a:pt x="53211" y="13974"/>
                        <a:pt x="53210" y="14570"/>
                      </a:cubicBezTo>
                      <a:lnTo>
                        <a:pt x="53160" y="42824"/>
                      </a:lnTo>
                      <a:cubicBezTo>
                        <a:pt x="53159" y="43421"/>
                        <a:pt x="53642" y="43905"/>
                        <a:pt x="54239" y="43907"/>
                      </a:cubicBezTo>
                      <a:lnTo>
                        <a:pt x="70662" y="43935"/>
                      </a:lnTo>
                      <a:cubicBezTo>
                        <a:pt x="71259" y="43936"/>
                        <a:pt x="71743" y="43453"/>
                        <a:pt x="71744" y="42857"/>
                      </a:cubicBezTo>
                      <a:lnTo>
                        <a:pt x="71793" y="14603"/>
                      </a:lnTo>
                      <a:close/>
                      <a:moveTo>
                        <a:pt x="32251" y="69311"/>
                      </a:moveTo>
                      <a:cubicBezTo>
                        <a:pt x="32251" y="68759"/>
                        <a:pt x="31804" y="68312"/>
                        <a:pt x="31252" y="68312"/>
                      </a:cubicBezTo>
                      <a:lnTo>
                        <a:pt x="14505" y="68312"/>
                      </a:lnTo>
                      <a:cubicBezTo>
                        <a:pt x="13953" y="68312"/>
                        <a:pt x="13506" y="68759"/>
                        <a:pt x="13506" y="69311"/>
                      </a:cubicBezTo>
                      <a:lnTo>
                        <a:pt x="13506" y="97727"/>
                      </a:lnTo>
                      <a:cubicBezTo>
                        <a:pt x="13506" y="98279"/>
                        <a:pt x="13953" y="98727"/>
                        <a:pt x="14505" y="98727"/>
                      </a:cubicBezTo>
                      <a:lnTo>
                        <a:pt x="31252" y="98727"/>
                      </a:lnTo>
                      <a:cubicBezTo>
                        <a:pt x="31804" y="98727"/>
                        <a:pt x="32251" y="98279"/>
                        <a:pt x="32251" y="97727"/>
                      </a:cubicBezTo>
                      <a:lnTo>
                        <a:pt x="32251" y="69311"/>
                      </a:lnTo>
                      <a:close/>
                      <a:moveTo>
                        <a:pt x="71796" y="69230"/>
                      </a:moveTo>
                      <a:cubicBezTo>
                        <a:pt x="71796" y="68723"/>
                        <a:pt x="71385" y="68312"/>
                        <a:pt x="70877" y="68312"/>
                      </a:cubicBezTo>
                      <a:lnTo>
                        <a:pt x="54130" y="68312"/>
                      </a:lnTo>
                      <a:cubicBezTo>
                        <a:pt x="53623" y="68312"/>
                        <a:pt x="53212" y="68723"/>
                        <a:pt x="53212" y="69230"/>
                      </a:cubicBezTo>
                      <a:lnTo>
                        <a:pt x="53212" y="97808"/>
                      </a:lnTo>
                      <a:cubicBezTo>
                        <a:pt x="53212" y="98315"/>
                        <a:pt x="53623" y="98727"/>
                        <a:pt x="54130" y="98727"/>
                      </a:cubicBezTo>
                      <a:lnTo>
                        <a:pt x="70877" y="98727"/>
                      </a:lnTo>
                      <a:cubicBezTo>
                        <a:pt x="71385" y="98727"/>
                        <a:pt x="71796" y="98315"/>
                        <a:pt x="71796" y="97808"/>
                      </a:cubicBezTo>
                      <a:lnTo>
                        <a:pt x="71796" y="69230"/>
                      </a:lnTo>
                      <a:close/>
                      <a:moveTo>
                        <a:pt x="111313" y="69176"/>
                      </a:moveTo>
                      <a:cubicBezTo>
                        <a:pt x="111313" y="68699"/>
                        <a:pt x="110926" y="68312"/>
                        <a:pt x="110449" y="68312"/>
                      </a:cubicBezTo>
                      <a:lnTo>
                        <a:pt x="93648" y="68312"/>
                      </a:lnTo>
                      <a:cubicBezTo>
                        <a:pt x="93170" y="68312"/>
                        <a:pt x="92783" y="68699"/>
                        <a:pt x="92783" y="69176"/>
                      </a:cubicBezTo>
                      <a:lnTo>
                        <a:pt x="92783" y="97862"/>
                      </a:lnTo>
                      <a:cubicBezTo>
                        <a:pt x="92783" y="98340"/>
                        <a:pt x="93170" y="98727"/>
                        <a:pt x="93648" y="98727"/>
                      </a:cubicBezTo>
                      <a:lnTo>
                        <a:pt x="110449" y="98727"/>
                      </a:lnTo>
                      <a:cubicBezTo>
                        <a:pt x="110926" y="98727"/>
                        <a:pt x="111313" y="98340"/>
                        <a:pt x="111313" y="97862"/>
                      </a:cubicBezTo>
                      <a:lnTo>
                        <a:pt x="111313" y="69176"/>
                      </a:lnTo>
                      <a:close/>
                    </a:path>
                  </a:pathLst>
                </a:custGeom>
                <a:grpFill/>
                <a:ln w="3175" cap="flat">
                  <a:solidFill>
                    <a:schemeClr val="bg1"/>
                  </a:solidFill>
                  <a:prstDash val="solid"/>
                  <a:miter/>
                </a:ln>
              </p:spPr>
              <p:txBody>
                <a:bodyPr rtlCol="0" anchor="ctr"/>
                <a:lstStyle/>
                <a:p>
                  <a:pPr defTabSz="171446"/>
                  <a:endParaRPr lang="en-US">
                    <a:solidFill>
                      <a:prstClr val="black"/>
                    </a:solidFill>
                    <a:latin typeface="Calibri" panose="020F0502020204030204"/>
                  </a:endParaRPr>
                </a:p>
              </p:txBody>
            </p:sp>
            <p:sp>
              <p:nvSpPr>
                <p:cNvPr id="111" name="Free-form: Shape 645">
                  <a:extLst>
                    <a:ext uri="{FF2B5EF4-FFF2-40B4-BE49-F238E27FC236}">
                      <a16:creationId xmlns:a16="http://schemas.microsoft.com/office/drawing/2014/main" id="{8867C0EE-FB1F-4DB1-D270-33986EEC155D}"/>
                    </a:ext>
                  </a:extLst>
                </p:cNvPr>
                <p:cNvSpPr/>
                <p:nvPr/>
              </p:nvSpPr>
              <p:spPr>
                <a:xfrm>
                  <a:off x="11219536" y="2939033"/>
                  <a:ext cx="675279" cy="50943"/>
                </a:xfrm>
                <a:custGeom>
                  <a:avLst/>
                  <a:gdLst>
                    <a:gd name="connsiteX0" fmla="*/ 675280 w 675279"/>
                    <a:gd name="connsiteY0" fmla="*/ 48431 h 50943"/>
                    <a:gd name="connsiteX1" fmla="*/ 672768 w 675279"/>
                    <a:gd name="connsiteY1" fmla="*/ 50943 h 50943"/>
                    <a:gd name="connsiteX2" fmla="*/ 2512 w 675279"/>
                    <a:gd name="connsiteY2" fmla="*/ 50943 h 50943"/>
                    <a:gd name="connsiteX3" fmla="*/ 0 w 675279"/>
                    <a:gd name="connsiteY3" fmla="*/ 48431 h 50943"/>
                    <a:gd name="connsiteX4" fmla="*/ 0 w 675279"/>
                    <a:gd name="connsiteY4" fmla="*/ 2512 h 50943"/>
                    <a:gd name="connsiteX5" fmla="*/ 2512 w 675279"/>
                    <a:gd name="connsiteY5" fmla="*/ 0 h 50943"/>
                    <a:gd name="connsiteX6" fmla="*/ 672768 w 675279"/>
                    <a:gd name="connsiteY6" fmla="*/ 0 h 50943"/>
                    <a:gd name="connsiteX7" fmla="*/ 675280 w 675279"/>
                    <a:gd name="connsiteY7" fmla="*/ 2512 h 50943"/>
                    <a:gd name="connsiteX8" fmla="*/ 675280 w 675279"/>
                    <a:gd name="connsiteY8" fmla="*/ 48431 h 50943"/>
                    <a:gd name="connsiteX9" fmla="*/ 661828 w 675279"/>
                    <a:gd name="connsiteY9" fmla="*/ 15910 h 50943"/>
                    <a:gd name="connsiteX10" fmla="*/ 659208 w 675279"/>
                    <a:gd name="connsiteY10" fmla="*/ 13290 h 50943"/>
                    <a:gd name="connsiteX11" fmla="*/ 15964 w 675279"/>
                    <a:gd name="connsiteY11" fmla="*/ 13290 h 50943"/>
                    <a:gd name="connsiteX12" fmla="*/ 13344 w 675279"/>
                    <a:gd name="connsiteY12" fmla="*/ 15910 h 50943"/>
                    <a:gd name="connsiteX13" fmla="*/ 13344 w 675279"/>
                    <a:gd name="connsiteY13" fmla="*/ 34925 h 50943"/>
                    <a:gd name="connsiteX14" fmla="*/ 15964 w 675279"/>
                    <a:gd name="connsiteY14" fmla="*/ 37546 h 50943"/>
                    <a:gd name="connsiteX15" fmla="*/ 659208 w 675279"/>
                    <a:gd name="connsiteY15" fmla="*/ 37546 h 50943"/>
                    <a:gd name="connsiteX16" fmla="*/ 661828 w 675279"/>
                    <a:gd name="connsiteY16" fmla="*/ 34925 h 50943"/>
                    <a:gd name="connsiteX17" fmla="*/ 661828 w 675279"/>
                    <a:gd name="connsiteY17" fmla="*/ 15910 h 50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5279" h="50943">
                      <a:moveTo>
                        <a:pt x="675280" y="48431"/>
                      </a:moveTo>
                      <a:cubicBezTo>
                        <a:pt x="675280" y="49818"/>
                        <a:pt x="674155" y="50943"/>
                        <a:pt x="672768" y="50943"/>
                      </a:cubicBezTo>
                      <a:lnTo>
                        <a:pt x="2512" y="50943"/>
                      </a:lnTo>
                      <a:cubicBezTo>
                        <a:pt x="1125" y="50943"/>
                        <a:pt x="0" y="49818"/>
                        <a:pt x="0" y="48431"/>
                      </a:cubicBezTo>
                      <a:lnTo>
                        <a:pt x="0" y="2512"/>
                      </a:lnTo>
                      <a:cubicBezTo>
                        <a:pt x="0" y="1125"/>
                        <a:pt x="1125" y="0"/>
                        <a:pt x="2512" y="0"/>
                      </a:cubicBezTo>
                      <a:lnTo>
                        <a:pt x="672768" y="0"/>
                      </a:lnTo>
                      <a:cubicBezTo>
                        <a:pt x="674155" y="0"/>
                        <a:pt x="675280" y="1125"/>
                        <a:pt x="675280" y="2512"/>
                      </a:cubicBezTo>
                      <a:lnTo>
                        <a:pt x="675280" y="48431"/>
                      </a:lnTo>
                      <a:close/>
                      <a:moveTo>
                        <a:pt x="661828" y="15910"/>
                      </a:moveTo>
                      <a:cubicBezTo>
                        <a:pt x="661828" y="14463"/>
                        <a:pt x="660655" y="13290"/>
                        <a:pt x="659208" y="13290"/>
                      </a:cubicBezTo>
                      <a:lnTo>
                        <a:pt x="15964" y="13290"/>
                      </a:lnTo>
                      <a:cubicBezTo>
                        <a:pt x="14517" y="13290"/>
                        <a:pt x="13344" y="14463"/>
                        <a:pt x="13344" y="15910"/>
                      </a:cubicBezTo>
                      <a:lnTo>
                        <a:pt x="13344" y="34925"/>
                      </a:lnTo>
                      <a:cubicBezTo>
                        <a:pt x="13344" y="36373"/>
                        <a:pt x="14517" y="37546"/>
                        <a:pt x="15964" y="37546"/>
                      </a:cubicBezTo>
                      <a:lnTo>
                        <a:pt x="659208" y="37546"/>
                      </a:lnTo>
                      <a:cubicBezTo>
                        <a:pt x="660655" y="37546"/>
                        <a:pt x="661828" y="36373"/>
                        <a:pt x="661828" y="34925"/>
                      </a:cubicBezTo>
                      <a:lnTo>
                        <a:pt x="661828" y="15910"/>
                      </a:lnTo>
                      <a:close/>
                    </a:path>
                  </a:pathLst>
                </a:custGeom>
                <a:grpFill/>
                <a:ln w="3175" cap="flat">
                  <a:solidFill>
                    <a:schemeClr val="bg1"/>
                  </a:solidFill>
                  <a:prstDash val="solid"/>
                  <a:miter/>
                </a:ln>
              </p:spPr>
              <p:txBody>
                <a:bodyPr rtlCol="0" anchor="ctr"/>
                <a:lstStyle/>
                <a:p>
                  <a:pPr defTabSz="171446"/>
                  <a:endParaRPr lang="en-US">
                    <a:solidFill>
                      <a:prstClr val="black"/>
                    </a:solidFill>
                    <a:latin typeface="Calibri" panose="020F0502020204030204"/>
                  </a:endParaRPr>
                </a:p>
              </p:txBody>
            </p:sp>
            <p:sp>
              <p:nvSpPr>
                <p:cNvPr id="112" name="Free-form: Shape 646">
                  <a:extLst>
                    <a:ext uri="{FF2B5EF4-FFF2-40B4-BE49-F238E27FC236}">
                      <a16:creationId xmlns:a16="http://schemas.microsoft.com/office/drawing/2014/main" id="{594D3B7F-AC49-BF12-26C3-545AE20CEC75}"/>
                    </a:ext>
                  </a:extLst>
                </p:cNvPr>
                <p:cNvSpPr/>
                <p:nvPr/>
              </p:nvSpPr>
              <p:spPr>
                <a:xfrm>
                  <a:off x="11184395" y="2992698"/>
                  <a:ext cx="748210" cy="56892"/>
                </a:xfrm>
                <a:custGeom>
                  <a:avLst/>
                  <a:gdLst>
                    <a:gd name="connsiteX0" fmla="*/ 748210 w 748210"/>
                    <a:gd name="connsiteY0" fmla="*/ 169 h 56892"/>
                    <a:gd name="connsiteX1" fmla="*/ 748210 w 748210"/>
                    <a:gd name="connsiteY1" fmla="*/ 56893 h 56892"/>
                    <a:gd name="connsiteX2" fmla="*/ 0 w 748210"/>
                    <a:gd name="connsiteY2" fmla="*/ 56893 h 56892"/>
                    <a:gd name="connsiteX3" fmla="*/ 0 w 748210"/>
                    <a:gd name="connsiteY3" fmla="*/ 11703 h 56892"/>
                    <a:gd name="connsiteX4" fmla="*/ 0 w 748210"/>
                    <a:gd name="connsiteY4" fmla="*/ 6922 h 56892"/>
                    <a:gd name="connsiteX5" fmla="*/ 0 w 748210"/>
                    <a:gd name="connsiteY5" fmla="*/ 1250 h 56892"/>
                    <a:gd name="connsiteX6" fmla="*/ 47945 w 748210"/>
                    <a:gd name="connsiteY6" fmla="*/ 142 h 56892"/>
                    <a:gd name="connsiteX7" fmla="*/ 748210 w 748210"/>
                    <a:gd name="connsiteY7" fmla="*/ 169 h 56892"/>
                    <a:gd name="connsiteX8" fmla="*/ 734839 w 748210"/>
                    <a:gd name="connsiteY8" fmla="*/ 15403 h 56892"/>
                    <a:gd name="connsiteX9" fmla="*/ 733111 w 748210"/>
                    <a:gd name="connsiteY9" fmla="*/ 13675 h 56892"/>
                    <a:gd name="connsiteX10" fmla="*/ 15261 w 748210"/>
                    <a:gd name="connsiteY10" fmla="*/ 13675 h 56892"/>
                    <a:gd name="connsiteX11" fmla="*/ 13533 w 748210"/>
                    <a:gd name="connsiteY11" fmla="*/ 15403 h 56892"/>
                    <a:gd name="connsiteX12" fmla="*/ 13533 w 748210"/>
                    <a:gd name="connsiteY12" fmla="*/ 41658 h 56892"/>
                    <a:gd name="connsiteX13" fmla="*/ 15261 w 748210"/>
                    <a:gd name="connsiteY13" fmla="*/ 43387 h 56892"/>
                    <a:gd name="connsiteX14" fmla="*/ 733111 w 748210"/>
                    <a:gd name="connsiteY14" fmla="*/ 43387 h 56892"/>
                    <a:gd name="connsiteX15" fmla="*/ 734840 w 748210"/>
                    <a:gd name="connsiteY15" fmla="*/ 41658 h 56892"/>
                    <a:gd name="connsiteX16" fmla="*/ 734839 w 748210"/>
                    <a:gd name="connsiteY16" fmla="*/ 15403 h 56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8210" h="56892">
                      <a:moveTo>
                        <a:pt x="748210" y="169"/>
                      </a:moveTo>
                      <a:lnTo>
                        <a:pt x="748210" y="56893"/>
                      </a:lnTo>
                      <a:lnTo>
                        <a:pt x="0" y="56893"/>
                      </a:lnTo>
                      <a:lnTo>
                        <a:pt x="0" y="11703"/>
                      </a:lnTo>
                      <a:cubicBezTo>
                        <a:pt x="288" y="10136"/>
                        <a:pt x="288" y="8543"/>
                        <a:pt x="0" y="6922"/>
                      </a:cubicBezTo>
                      <a:lnTo>
                        <a:pt x="0" y="1250"/>
                      </a:lnTo>
                      <a:cubicBezTo>
                        <a:pt x="8734" y="547"/>
                        <a:pt x="24715" y="178"/>
                        <a:pt x="47945" y="142"/>
                      </a:cubicBezTo>
                      <a:cubicBezTo>
                        <a:pt x="281376" y="-56"/>
                        <a:pt x="514797" y="-47"/>
                        <a:pt x="748210" y="169"/>
                      </a:cubicBezTo>
                      <a:close/>
                      <a:moveTo>
                        <a:pt x="734839" y="15403"/>
                      </a:moveTo>
                      <a:cubicBezTo>
                        <a:pt x="734839" y="14449"/>
                        <a:pt x="734066" y="13675"/>
                        <a:pt x="733111" y="13675"/>
                      </a:cubicBezTo>
                      <a:lnTo>
                        <a:pt x="15261" y="13675"/>
                      </a:lnTo>
                      <a:cubicBezTo>
                        <a:pt x="14307" y="13675"/>
                        <a:pt x="13533" y="14449"/>
                        <a:pt x="13533" y="15403"/>
                      </a:cubicBezTo>
                      <a:lnTo>
                        <a:pt x="13533" y="41658"/>
                      </a:lnTo>
                      <a:cubicBezTo>
                        <a:pt x="13533" y="42613"/>
                        <a:pt x="14307" y="43387"/>
                        <a:pt x="15261" y="43387"/>
                      </a:cubicBezTo>
                      <a:lnTo>
                        <a:pt x="733111" y="43387"/>
                      </a:lnTo>
                      <a:cubicBezTo>
                        <a:pt x="734066" y="43387"/>
                        <a:pt x="734840" y="42613"/>
                        <a:pt x="734840" y="41658"/>
                      </a:cubicBezTo>
                      <a:lnTo>
                        <a:pt x="734839" y="15403"/>
                      </a:lnTo>
                      <a:close/>
                    </a:path>
                  </a:pathLst>
                </a:custGeom>
                <a:grpFill/>
                <a:ln w="3175" cap="flat">
                  <a:solidFill>
                    <a:schemeClr val="bg1"/>
                  </a:solidFill>
                  <a:prstDash val="solid"/>
                  <a:miter/>
                </a:ln>
              </p:spPr>
              <p:txBody>
                <a:bodyPr rtlCol="0" anchor="ctr"/>
                <a:lstStyle/>
                <a:p>
                  <a:pPr defTabSz="171446"/>
                  <a:endParaRPr lang="en-US">
                    <a:solidFill>
                      <a:prstClr val="black"/>
                    </a:solidFill>
                    <a:latin typeface="Calibri" panose="020F0502020204030204"/>
                  </a:endParaRPr>
                </a:p>
              </p:txBody>
            </p:sp>
          </p:grpSp>
        </p:grpSp>
        <p:grpSp>
          <p:nvGrpSpPr>
            <p:cNvPr id="58" name="Group 57">
              <a:extLst>
                <a:ext uri="{FF2B5EF4-FFF2-40B4-BE49-F238E27FC236}">
                  <a16:creationId xmlns:a16="http://schemas.microsoft.com/office/drawing/2014/main" id="{791DC741-631A-C219-F34F-EF517F415A30}"/>
                </a:ext>
              </a:extLst>
            </p:cNvPr>
            <p:cNvGrpSpPr/>
            <p:nvPr/>
          </p:nvGrpSpPr>
          <p:grpSpPr>
            <a:xfrm>
              <a:off x="4767817" y="2343150"/>
              <a:ext cx="2475577" cy="544831"/>
              <a:chOff x="4795565" y="1972840"/>
              <a:chExt cx="2475577" cy="544831"/>
            </a:xfrm>
          </p:grpSpPr>
          <p:sp>
            <p:nvSpPr>
              <p:cNvPr id="29" name="Rectangle: Rounded Corners 28">
                <a:extLst>
                  <a:ext uri="{FF2B5EF4-FFF2-40B4-BE49-F238E27FC236}">
                    <a16:creationId xmlns:a16="http://schemas.microsoft.com/office/drawing/2014/main" id="{97786F2C-5EED-5383-28EB-85D905786A24}"/>
                  </a:ext>
                </a:extLst>
              </p:cNvPr>
              <p:cNvSpPr/>
              <p:nvPr/>
            </p:nvSpPr>
            <p:spPr>
              <a:xfrm>
                <a:off x="6813942" y="1972840"/>
                <a:ext cx="457200" cy="457200"/>
              </a:xfrm>
              <a:prstGeom prst="roundRect">
                <a:avLst/>
              </a:prstGeom>
              <a:solidFill>
                <a:schemeClr val="accent1"/>
              </a:solidFill>
              <a:ln w="0" cap="flat">
                <a:noFill/>
                <a:prstDash val="solid"/>
                <a:miter/>
              </a:ln>
            </p:spPr>
            <p:txBody>
              <a:bodyPr rtlCol="0" anchor="ctr"/>
              <a:lstStyle/>
              <a:p>
                <a:pPr algn="r" defTabSz="342900" rtl="1"/>
                <a:endParaRPr lang="en-US" sz="1350">
                  <a:solidFill>
                    <a:prstClr val="black"/>
                  </a:solidFill>
                  <a:latin typeface="Calibri" panose="020F0502020204030204"/>
                </a:endParaRPr>
              </a:p>
            </p:txBody>
          </p:sp>
          <p:sp>
            <p:nvSpPr>
              <p:cNvPr id="39" name="مربع نص 38">
                <a:extLst>
                  <a:ext uri="{FF2B5EF4-FFF2-40B4-BE49-F238E27FC236}">
                    <a16:creationId xmlns:a16="http://schemas.microsoft.com/office/drawing/2014/main" id="{AEDBF056-669B-9ED5-54A3-6F7CD4478183}"/>
                  </a:ext>
                </a:extLst>
              </p:cNvPr>
              <p:cNvSpPr txBox="1"/>
              <p:nvPr/>
            </p:nvSpPr>
            <p:spPr>
              <a:xfrm>
                <a:off x="4795565" y="1972840"/>
                <a:ext cx="2011680" cy="544831"/>
              </a:xfrm>
              <a:prstGeom prst="roundRect">
                <a:avLst/>
              </a:prstGeom>
              <a:solidFill>
                <a:srgbClr val="D6DCE5">
                  <a:alpha val="60000"/>
                </a:srgbClr>
              </a:solidFill>
            </p:spPr>
            <p:txBody>
              <a:bodyPr wrap="square" rtlCol="1">
                <a:spAutoFit/>
              </a:bodyPr>
              <a:lstStyle>
                <a:defPPr>
                  <a:defRPr lang="ar-SA"/>
                </a:defPPr>
                <a:lvl1pPr defTabSz="228594">
                  <a:defRPr sz="2400" b="1">
                    <a:solidFill>
                      <a:srgbClr val="173863"/>
                    </a:solidFill>
                    <a:latin typeface="Sakkal Majalla" panose="02000000000000000000" pitchFamily="2" charset="-78"/>
                    <a:cs typeface="Sakkal Majalla" panose="02000000000000000000" pitchFamily="2" charset="-78"/>
                  </a:defRPr>
                </a:lvl1pPr>
              </a:lstStyle>
              <a:p>
                <a:pPr algn="r" defTabSz="171446" rtl="1"/>
                <a:r>
                  <a:rPr lang="ar-SA" sz="1800" dirty="0"/>
                  <a:t>التميز  في الاداء</a:t>
                </a:r>
                <a:endParaRPr lang="en-US" sz="1800" dirty="0"/>
              </a:p>
            </p:txBody>
          </p:sp>
          <p:grpSp>
            <p:nvGrpSpPr>
              <p:cNvPr id="113" name="Brainstorm" descr="{&quot;Key&quot;:&quot;POWER_USER_SHAPE_ICON&quot;,&quot;Value&quot;:&quot;POWER_USER_SHAPE_ICON_STYLE_1&quot;}">
                <a:extLst>
                  <a:ext uri="{FF2B5EF4-FFF2-40B4-BE49-F238E27FC236}">
                    <a16:creationId xmlns:a16="http://schemas.microsoft.com/office/drawing/2014/main" id="{9748A6A9-EF7B-0522-18A6-825C645D88D7}"/>
                  </a:ext>
                </a:extLst>
              </p:cNvPr>
              <p:cNvGrpSpPr>
                <a:grpSpLocks noChangeAspect="1"/>
              </p:cNvGrpSpPr>
              <p:nvPr/>
            </p:nvGrpSpPr>
            <p:grpSpPr>
              <a:xfrm>
                <a:off x="6923018" y="2014811"/>
                <a:ext cx="240000" cy="373257"/>
                <a:chOff x="3988200" y="3796517"/>
                <a:chExt cx="861365" cy="1339629"/>
              </a:xfrm>
              <a:solidFill>
                <a:schemeClr val="bg1"/>
              </a:solidFill>
            </p:grpSpPr>
            <p:sp>
              <p:nvSpPr>
                <p:cNvPr id="114" name="Free-form: Shape 129">
                  <a:extLst>
                    <a:ext uri="{FF2B5EF4-FFF2-40B4-BE49-F238E27FC236}">
                      <a16:creationId xmlns:a16="http://schemas.microsoft.com/office/drawing/2014/main" id="{E2CDDEA6-36EA-3B74-945D-E8B3EAC7EDC9}"/>
                    </a:ext>
                  </a:extLst>
                </p:cNvPr>
                <p:cNvSpPr/>
                <p:nvPr/>
              </p:nvSpPr>
              <p:spPr>
                <a:xfrm>
                  <a:off x="4130566" y="3796517"/>
                  <a:ext cx="654167" cy="588126"/>
                </a:xfrm>
                <a:custGeom>
                  <a:avLst/>
                  <a:gdLst>
                    <a:gd name="connsiteX0" fmla="*/ 344395 w 654168"/>
                    <a:gd name="connsiteY0" fmla="*/ 0 h 588127"/>
                    <a:gd name="connsiteX1" fmla="*/ 419186 w 654168"/>
                    <a:gd name="connsiteY1" fmla="*/ 50969 h 588127"/>
                    <a:gd name="connsiteX2" fmla="*/ 424057 w 654168"/>
                    <a:gd name="connsiteY2" fmla="*/ 53048 h 588127"/>
                    <a:gd name="connsiteX3" fmla="*/ 546014 w 654168"/>
                    <a:gd name="connsiteY3" fmla="*/ 109720 h 588127"/>
                    <a:gd name="connsiteX4" fmla="*/ 550826 w 654168"/>
                    <a:gd name="connsiteY4" fmla="*/ 112690 h 588127"/>
                    <a:gd name="connsiteX5" fmla="*/ 584271 w 654168"/>
                    <a:gd name="connsiteY5" fmla="*/ 119284 h 588127"/>
                    <a:gd name="connsiteX6" fmla="*/ 653715 w 654168"/>
                    <a:gd name="connsiteY6" fmla="*/ 213500 h 588127"/>
                    <a:gd name="connsiteX7" fmla="*/ 640230 w 654168"/>
                    <a:gd name="connsiteY7" fmla="*/ 278072 h 588127"/>
                    <a:gd name="connsiteX8" fmla="*/ 588370 w 654168"/>
                    <a:gd name="connsiteY8" fmla="*/ 324705 h 588127"/>
                    <a:gd name="connsiteX9" fmla="*/ 541856 w 654168"/>
                    <a:gd name="connsiteY9" fmla="*/ 332784 h 588127"/>
                    <a:gd name="connsiteX10" fmla="*/ 445264 w 654168"/>
                    <a:gd name="connsiteY10" fmla="*/ 332546 h 588127"/>
                    <a:gd name="connsiteX11" fmla="*/ 442591 w 654168"/>
                    <a:gd name="connsiteY11" fmla="*/ 333972 h 588127"/>
                    <a:gd name="connsiteX12" fmla="*/ 414136 w 654168"/>
                    <a:gd name="connsiteY12" fmla="*/ 376921 h 588127"/>
                    <a:gd name="connsiteX13" fmla="*/ 414325 w 654168"/>
                    <a:gd name="connsiteY13" fmla="*/ 377826 h 588127"/>
                    <a:gd name="connsiteX14" fmla="*/ 414730 w 654168"/>
                    <a:gd name="connsiteY14" fmla="*/ 377931 h 588127"/>
                    <a:gd name="connsiteX15" fmla="*/ 450373 w 654168"/>
                    <a:gd name="connsiteY15" fmla="*/ 376387 h 588127"/>
                    <a:gd name="connsiteX16" fmla="*/ 471283 w 654168"/>
                    <a:gd name="connsiteY16" fmla="*/ 385654 h 588127"/>
                    <a:gd name="connsiteX17" fmla="*/ 460115 w 654168"/>
                    <a:gd name="connsiteY17" fmla="*/ 419633 h 588127"/>
                    <a:gd name="connsiteX18" fmla="*/ 274536 w 654168"/>
                    <a:gd name="connsiteY18" fmla="*/ 574382 h 588127"/>
                    <a:gd name="connsiteX19" fmla="*/ 253269 w 654168"/>
                    <a:gd name="connsiteY19" fmla="*/ 587154 h 588127"/>
                    <a:gd name="connsiteX20" fmla="*/ 212577 w 654168"/>
                    <a:gd name="connsiteY20" fmla="*/ 556501 h 588127"/>
                    <a:gd name="connsiteX21" fmla="*/ 221191 w 654168"/>
                    <a:gd name="connsiteY21" fmla="*/ 530423 h 588127"/>
                    <a:gd name="connsiteX22" fmla="*/ 252259 w 654168"/>
                    <a:gd name="connsiteY22" fmla="*/ 474464 h 588127"/>
                    <a:gd name="connsiteX23" fmla="*/ 250299 w 654168"/>
                    <a:gd name="connsiteY23" fmla="*/ 471256 h 588127"/>
                    <a:gd name="connsiteX24" fmla="*/ 231943 w 654168"/>
                    <a:gd name="connsiteY24" fmla="*/ 471196 h 588127"/>
                    <a:gd name="connsiteX25" fmla="*/ 220656 w 654168"/>
                    <a:gd name="connsiteY25" fmla="*/ 433474 h 588127"/>
                    <a:gd name="connsiteX26" fmla="*/ 268477 w 654168"/>
                    <a:gd name="connsiteY26" fmla="*/ 334566 h 588127"/>
                    <a:gd name="connsiteX27" fmla="*/ 267775 w 654168"/>
                    <a:gd name="connsiteY27" fmla="*/ 332676 h 588127"/>
                    <a:gd name="connsiteX28" fmla="*/ 267170 w 654168"/>
                    <a:gd name="connsiteY28" fmla="*/ 332546 h 588127"/>
                    <a:gd name="connsiteX29" fmla="*/ 115154 w 654168"/>
                    <a:gd name="connsiteY29" fmla="*/ 332843 h 588127"/>
                    <a:gd name="connsiteX30" fmla="*/ 66323 w 654168"/>
                    <a:gd name="connsiteY30" fmla="*/ 324705 h 588127"/>
                    <a:gd name="connsiteX31" fmla="*/ 7275 w 654168"/>
                    <a:gd name="connsiteY31" fmla="*/ 264706 h 588127"/>
                    <a:gd name="connsiteX32" fmla="*/ 28 w 654168"/>
                    <a:gd name="connsiteY32" fmla="*/ 226331 h 588127"/>
                    <a:gd name="connsiteX33" fmla="*/ 65551 w 654168"/>
                    <a:gd name="connsiteY33" fmla="*/ 121482 h 588127"/>
                    <a:gd name="connsiteX34" fmla="*/ 83135 w 654168"/>
                    <a:gd name="connsiteY34" fmla="*/ 115185 h 588127"/>
                    <a:gd name="connsiteX35" fmla="*/ 86996 w 654168"/>
                    <a:gd name="connsiteY35" fmla="*/ 111086 h 588127"/>
                    <a:gd name="connsiteX36" fmla="*/ 95194 w 654168"/>
                    <a:gd name="connsiteY36" fmla="*/ 86612 h 588127"/>
                    <a:gd name="connsiteX37" fmla="*/ 210676 w 654168"/>
                    <a:gd name="connsiteY37" fmla="*/ 24059 h 588127"/>
                    <a:gd name="connsiteX38" fmla="*/ 243230 w 654168"/>
                    <a:gd name="connsiteY38" fmla="*/ 33920 h 588127"/>
                    <a:gd name="connsiteX39" fmla="*/ 247923 w 654168"/>
                    <a:gd name="connsiteY39" fmla="*/ 33029 h 588127"/>
                    <a:gd name="connsiteX40" fmla="*/ 307743 w 654168"/>
                    <a:gd name="connsiteY40" fmla="*/ 0 h 588127"/>
                    <a:gd name="connsiteX41" fmla="*/ 344395 w 654168"/>
                    <a:gd name="connsiteY41" fmla="*/ 0 h 588127"/>
                    <a:gd name="connsiteX42" fmla="*/ 387286 w 654168"/>
                    <a:gd name="connsiteY42" fmla="*/ 139185 h 588127"/>
                    <a:gd name="connsiteX43" fmla="*/ 383543 w 654168"/>
                    <a:gd name="connsiteY43" fmla="*/ 77404 h 588127"/>
                    <a:gd name="connsiteX44" fmla="*/ 338811 w 654168"/>
                    <a:gd name="connsiteY44" fmla="*/ 44256 h 588127"/>
                    <a:gd name="connsiteX45" fmla="*/ 281546 w 654168"/>
                    <a:gd name="connsiteY45" fmla="*/ 61424 h 588127"/>
                    <a:gd name="connsiteX46" fmla="*/ 280892 w 654168"/>
                    <a:gd name="connsiteY46" fmla="*/ 66295 h 588127"/>
                    <a:gd name="connsiteX47" fmla="*/ 299486 w 654168"/>
                    <a:gd name="connsiteY47" fmla="*/ 165026 h 588127"/>
                    <a:gd name="connsiteX48" fmla="*/ 300555 w 654168"/>
                    <a:gd name="connsiteY48" fmla="*/ 170313 h 588127"/>
                    <a:gd name="connsiteX49" fmla="*/ 318792 w 654168"/>
                    <a:gd name="connsiteY49" fmla="*/ 198114 h 588127"/>
                    <a:gd name="connsiteX50" fmla="*/ 325980 w 654168"/>
                    <a:gd name="connsiteY50" fmla="*/ 230252 h 588127"/>
                    <a:gd name="connsiteX51" fmla="*/ 324198 w 654168"/>
                    <a:gd name="connsiteY51" fmla="*/ 250746 h 588127"/>
                    <a:gd name="connsiteX52" fmla="*/ 302337 w 654168"/>
                    <a:gd name="connsiteY52" fmla="*/ 260429 h 588127"/>
                    <a:gd name="connsiteX53" fmla="*/ 284219 w 654168"/>
                    <a:gd name="connsiteY53" fmla="*/ 229361 h 588127"/>
                    <a:gd name="connsiteX54" fmla="*/ 278456 w 654168"/>
                    <a:gd name="connsiteY54" fmla="*/ 211539 h 588127"/>
                    <a:gd name="connsiteX55" fmla="*/ 199508 w 654168"/>
                    <a:gd name="connsiteY55" fmla="*/ 183322 h 588127"/>
                    <a:gd name="connsiteX56" fmla="*/ 174677 w 654168"/>
                    <a:gd name="connsiteY56" fmla="*/ 170847 h 588127"/>
                    <a:gd name="connsiteX57" fmla="*/ 174439 w 654168"/>
                    <a:gd name="connsiteY57" fmla="*/ 170075 h 588127"/>
                    <a:gd name="connsiteX58" fmla="*/ 185964 w 654168"/>
                    <a:gd name="connsiteY58" fmla="*/ 144828 h 588127"/>
                    <a:gd name="connsiteX59" fmla="*/ 257724 w 654168"/>
                    <a:gd name="connsiteY59" fmla="*/ 142393 h 588127"/>
                    <a:gd name="connsiteX60" fmla="*/ 261051 w 654168"/>
                    <a:gd name="connsiteY60" fmla="*/ 140135 h 588127"/>
                    <a:gd name="connsiteX61" fmla="*/ 212042 w 654168"/>
                    <a:gd name="connsiteY61" fmla="*/ 68909 h 588127"/>
                    <a:gd name="connsiteX62" fmla="*/ 139391 w 654168"/>
                    <a:gd name="connsiteY62" fmla="*/ 100572 h 588127"/>
                    <a:gd name="connsiteX63" fmla="*/ 150796 w 654168"/>
                    <a:gd name="connsiteY63" fmla="*/ 186352 h 588127"/>
                    <a:gd name="connsiteX64" fmla="*/ 149192 w 654168"/>
                    <a:gd name="connsiteY64" fmla="*/ 214034 h 588127"/>
                    <a:gd name="connsiteX65" fmla="*/ 147351 w 654168"/>
                    <a:gd name="connsiteY65" fmla="*/ 215341 h 588127"/>
                    <a:gd name="connsiteX66" fmla="*/ 119252 w 654168"/>
                    <a:gd name="connsiteY66" fmla="*/ 212074 h 588127"/>
                    <a:gd name="connsiteX67" fmla="*/ 92402 w 654168"/>
                    <a:gd name="connsiteY67" fmla="*/ 162412 h 588127"/>
                    <a:gd name="connsiteX68" fmla="*/ 87809 w 654168"/>
                    <a:gd name="connsiteY68" fmla="*/ 159458 h 588127"/>
                    <a:gd name="connsiteX69" fmla="*/ 87115 w 654168"/>
                    <a:gd name="connsiteY69" fmla="*/ 159679 h 588127"/>
                    <a:gd name="connsiteX70" fmla="*/ 49096 w 654168"/>
                    <a:gd name="connsiteY70" fmla="*/ 195738 h 588127"/>
                    <a:gd name="connsiteX71" fmla="*/ 46423 w 654168"/>
                    <a:gd name="connsiteY71" fmla="*/ 244212 h 588127"/>
                    <a:gd name="connsiteX72" fmla="*/ 84382 w 654168"/>
                    <a:gd name="connsiteY72" fmla="*/ 284310 h 588127"/>
                    <a:gd name="connsiteX73" fmla="*/ 166538 w 654168"/>
                    <a:gd name="connsiteY73" fmla="*/ 261498 h 588127"/>
                    <a:gd name="connsiteX74" fmla="*/ 182637 w 654168"/>
                    <a:gd name="connsiteY74" fmla="*/ 239697 h 588127"/>
                    <a:gd name="connsiteX75" fmla="*/ 210795 w 654168"/>
                    <a:gd name="connsiteY75" fmla="*/ 268627 h 588127"/>
                    <a:gd name="connsiteX76" fmla="*/ 199152 w 654168"/>
                    <a:gd name="connsiteY76" fmla="*/ 288052 h 588127"/>
                    <a:gd name="connsiteX77" fmla="*/ 200696 w 654168"/>
                    <a:gd name="connsiteY77" fmla="*/ 291082 h 588127"/>
                    <a:gd name="connsiteX78" fmla="*/ 453165 w 654168"/>
                    <a:gd name="connsiteY78" fmla="*/ 291082 h 588127"/>
                    <a:gd name="connsiteX79" fmla="*/ 454769 w 654168"/>
                    <a:gd name="connsiteY79" fmla="*/ 287993 h 588127"/>
                    <a:gd name="connsiteX80" fmla="*/ 455244 w 654168"/>
                    <a:gd name="connsiteY80" fmla="*/ 237499 h 588127"/>
                    <a:gd name="connsiteX81" fmla="*/ 466115 w 654168"/>
                    <a:gd name="connsiteY81" fmla="*/ 237440 h 588127"/>
                    <a:gd name="connsiteX82" fmla="*/ 489164 w 654168"/>
                    <a:gd name="connsiteY82" fmla="*/ 264291 h 588127"/>
                    <a:gd name="connsiteX83" fmla="*/ 597280 w 654168"/>
                    <a:gd name="connsiteY83" fmla="*/ 263281 h 588127"/>
                    <a:gd name="connsiteX84" fmla="*/ 561816 w 654168"/>
                    <a:gd name="connsiteY84" fmla="*/ 158135 h 588127"/>
                    <a:gd name="connsiteX85" fmla="*/ 558252 w 654168"/>
                    <a:gd name="connsiteY85" fmla="*/ 160630 h 588127"/>
                    <a:gd name="connsiteX86" fmla="*/ 547381 w 654168"/>
                    <a:gd name="connsiteY86" fmla="*/ 203163 h 588127"/>
                    <a:gd name="connsiteX87" fmla="*/ 522906 w 654168"/>
                    <a:gd name="connsiteY87" fmla="*/ 212371 h 588127"/>
                    <a:gd name="connsiteX88" fmla="*/ 522074 w 654168"/>
                    <a:gd name="connsiteY88" fmla="*/ 212133 h 588127"/>
                    <a:gd name="connsiteX89" fmla="*/ 511144 w 654168"/>
                    <a:gd name="connsiteY89" fmla="*/ 184451 h 588127"/>
                    <a:gd name="connsiteX90" fmla="*/ 507223 w 654168"/>
                    <a:gd name="connsiteY90" fmla="*/ 130036 h 588127"/>
                    <a:gd name="connsiteX91" fmla="*/ 435878 w 654168"/>
                    <a:gd name="connsiteY91" fmla="*/ 96057 h 588127"/>
                    <a:gd name="connsiteX92" fmla="*/ 432908 w 654168"/>
                    <a:gd name="connsiteY92" fmla="*/ 99740 h 588127"/>
                    <a:gd name="connsiteX93" fmla="*/ 426077 w 654168"/>
                    <a:gd name="connsiteY93" fmla="*/ 152491 h 588127"/>
                    <a:gd name="connsiteX94" fmla="*/ 402137 w 654168"/>
                    <a:gd name="connsiteY94" fmla="*/ 165857 h 588127"/>
                    <a:gd name="connsiteX95" fmla="*/ 401364 w 654168"/>
                    <a:gd name="connsiteY95" fmla="*/ 165738 h 588127"/>
                    <a:gd name="connsiteX96" fmla="*/ 387286 w 654168"/>
                    <a:gd name="connsiteY96" fmla="*/ 139185 h 588127"/>
                    <a:gd name="connsiteX97" fmla="*/ 309822 w 654168"/>
                    <a:gd name="connsiteY97" fmla="*/ 453197 h 588127"/>
                    <a:gd name="connsiteX98" fmla="*/ 306555 w 654168"/>
                    <a:gd name="connsiteY98" fmla="*/ 462226 h 588127"/>
                    <a:gd name="connsiteX99" fmla="*/ 276199 w 654168"/>
                    <a:gd name="connsiteY99" fmla="*/ 516938 h 588127"/>
                    <a:gd name="connsiteX100" fmla="*/ 277328 w 654168"/>
                    <a:gd name="connsiteY100" fmla="*/ 517888 h 588127"/>
                    <a:gd name="connsiteX101" fmla="*/ 390018 w 654168"/>
                    <a:gd name="connsiteY101" fmla="*/ 424089 h 588127"/>
                    <a:gd name="connsiteX102" fmla="*/ 387464 w 654168"/>
                    <a:gd name="connsiteY102" fmla="*/ 418742 h 588127"/>
                    <a:gd name="connsiteX103" fmla="*/ 360078 w 654168"/>
                    <a:gd name="connsiteY103" fmla="*/ 413099 h 588127"/>
                    <a:gd name="connsiteX104" fmla="*/ 357049 w 654168"/>
                    <a:gd name="connsiteY104" fmla="*/ 388030 h 588127"/>
                    <a:gd name="connsiteX105" fmla="*/ 391444 w 654168"/>
                    <a:gd name="connsiteY105" fmla="*/ 336229 h 588127"/>
                    <a:gd name="connsiteX106" fmla="*/ 390839 w 654168"/>
                    <a:gd name="connsiteY106" fmla="*/ 333009 h 588127"/>
                    <a:gd name="connsiteX107" fmla="*/ 389484 w 654168"/>
                    <a:gd name="connsiteY107" fmla="*/ 332606 h 588127"/>
                    <a:gd name="connsiteX108" fmla="*/ 318198 w 654168"/>
                    <a:gd name="connsiteY108" fmla="*/ 332606 h 588127"/>
                    <a:gd name="connsiteX109" fmla="*/ 313921 w 654168"/>
                    <a:gd name="connsiteY109" fmla="*/ 335279 h 588127"/>
                    <a:gd name="connsiteX110" fmla="*/ 271150 w 654168"/>
                    <a:gd name="connsiteY110" fmla="*/ 424267 h 588127"/>
                    <a:gd name="connsiteX111" fmla="*/ 274536 w 654168"/>
                    <a:gd name="connsiteY111" fmla="*/ 429138 h 588127"/>
                    <a:gd name="connsiteX112" fmla="*/ 309406 w 654168"/>
                    <a:gd name="connsiteY112" fmla="*/ 443751 h 588127"/>
                    <a:gd name="connsiteX113" fmla="*/ 309822 w 654168"/>
                    <a:gd name="connsiteY113" fmla="*/ 453197 h 58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654168" h="588127">
                      <a:moveTo>
                        <a:pt x="344395" y="0"/>
                      </a:moveTo>
                      <a:cubicBezTo>
                        <a:pt x="376117" y="7762"/>
                        <a:pt x="401048" y="24752"/>
                        <a:pt x="419186" y="50969"/>
                      </a:cubicBezTo>
                      <a:cubicBezTo>
                        <a:pt x="420374" y="52672"/>
                        <a:pt x="421998" y="53365"/>
                        <a:pt x="424057" y="53048"/>
                      </a:cubicBezTo>
                      <a:cubicBezTo>
                        <a:pt x="478392" y="45167"/>
                        <a:pt x="519045" y="64058"/>
                        <a:pt x="546014" y="109720"/>
                      </a:cubicBezTo>
                      <a:cubicBezTo>
                        <a:pt x="547123" y="111542"/>
                        <a:pt x="548727" y="112532"/>
                        <a:pt x="550826" y="112690"/>
                      </a:cubicBezTo>
                      <a:cubicBezTo>
                        <a:pt x="566588" y="114037"/>
                        <a:pt x="577736" y="116235"/>
                        <a:pt x="584271" y="119284"/>
                      </a:cubicBezTo>
                      <a:cubicBezTo>
                        <a:pt x="627042" y="139046"/>
                        <a:pt x="650190" y="170451"/>
                        <a:pt x="653715" y="213500"/>
                      </a:cubicBezTo>
                      <a:cubicBezTo>
                        <a:pt x="655695" y="237539"/>
                        <a:pt x="651200" y="259063"/>
                        <a:pt x="640230" y="278072"/>
                      </a:cubicBezTo>
                      <a:cubicBezTo>
                        <a:pt x="628547" y="298349"/>
                        <a:pt x="611260" y="313893"/>
                        <a:pt x="588370" y="324705"/>
                      </a:cubicBezTo>
                      <a:cubicBezTo>
                        <a:pt x="577004" y="330091"/>
                        <a:pt x="561499" y="332784"/>
                        <a:pt x="541856" y="332784"/>
                      </a:cubicBezTo>
                      <a:cubicBezTo>
                        <a:pt x="490808" y="332744"/>
                        <a:pt x="458610" y="332665"/>
                        <a:pt x="445264" y="332546"/>
                      </a:cubicBezTo>
                      <a:cubicBezTo>
                        <a:pt x="444116" y="332546"/>
                        <a:pt x="443225" y="333021"/>
                        <a:pt x="442591" y="333972"/>
                      </a:cubicBezTo>
                      <a:lnTo>
                        <a:pt x="414136" y="376921"/>
                      </a:lnTo>
                      <a:cubicBezTo>
                        <a:pt x="413939" y="377223"/>
                        <a:pt x="414023" y="377628"/>
                        <a:pt x="414325" y="377826"/>
                      </a:cubicBezTo>
                      <a:cubicBezTo>
                        <a:pt x="414445" y="377905"/>
                        <a:pt x="414587" y="377942"/>
                        <a:pt x="414730" y="377931"/>
                      </a:cubicBezTo>
                      <a:cubicBezTo>
                        <a:pt x="424116" y="376783"/>
                        <a:pt x="435997" y="376268"/>
                        <a:pt x="450373" y="376387"/>
                      </a:cubicBezTo>
                      <a:cubicBezTo>
                        <a:pt x="460551" y="376506"/>
                        <a:pt x="467521" y="379595"/>
                        <a:pt x="471283" y="385654"/>
                      </a:cubicBezTo>
                      <a:cubicBezTo>
                        <a:pt x="480313" y="400149"/>
                        <a:pt x="471818" y="409831"/>
                        <a:pt x="460115" y="419633"/>
                      </a:cubicBezTo>
                      <a:cubicBezTo>
                        <a:pt x="398256" y="471236"/>
                        <a:pt x="336396" y="522819"/>
                        <a:pt x="274536" y="574382"/>
                      </a:cubicBezTo>
                      <a:cubicBezTo>
                        <a:pt x="265902" y="581550"/>
                        <a:pt x="258813" y="585807"/>
                        <a:pt x="253269" y="587154"/>
                      </a:cubicBezTo>
                      <a:cubicBezTo>
                        <a:pt x="232656" y="592144"/>
                        <a:pt x="213765" y="577352"/>
                        <a:pt x="212577" y="556501"/>
                      </a:cubicBezTo>
                      <a:cubicBezTo>
                        <a:pt x="212220" y="550165"/>
                        <a:pt x="215092" y="541472"/>
                        <a:pt x="221191" y="530423"/>
                      </a:cubicBezTo>
                      <a:cubicBezTo>
                        <a:pt x="235012" y="505473"/>
                        <a:pt x="245368" y="486820"/>
                        <a:pt x="252259" y="474464"/>
                      </a:cubicBezTo>
                      <a:cubicBezTo>
                        <a:pt x="253526" y="472206"/>
                        <a:pt x="252873" y="471137"/>
                        <a:pt x="250299" y="471256"/>
                      </a:cubicBezTo>
                      <a:cubicBezTo>
                        <a:pt x="244299" y="471493"/>
                        <a:pt x="237289" y="472563"/>
                        <a:pt x="231943" y="471196"/>
                      </a:cubicBezTo>
                      <a:cubicBezTo>
                        <a:pt x="211745" y="466028"/>
                        <a:pt x="212696" y="449989"/>
                        <a:pt x="220656" y="433474"/>
                      </a:cubicBezTo>
                      <a:cubicBezTo>
                        <a:pt x="234715" y="404247"/>
                        <a:pt x="250655" y="371278"/>
                        <a:pt x="268477" y="334566"/>
                      </a:cubicBezTo>
                      <a:cubicBezTo>
                        <a:pt x="268805" y="333850"/>
                        <a:pt x="268490" y="333004"/>
                        <a:pt x="267775" y="332676"/>
                      </a:cubicBezTo>
                      <a:cubicBezTo>
                        <a:pt x="267585" y="332589"/>
                        <a:pt x="267378" y="332545"/>
                        <a:pt x="267170" y="332546"/>
                      </a:cubicBezTo>
                      <a:cubicBezTo>
                        <a:pt x="171449" y="332625"/>
                        <a:pt x="120777" y="332724"/>
                        <a:pt x="115154" y="332843"/>
                      </a:cubicBezTo>
                      <a:cubicBezTo>
                        <a:pt x="95590" y="333200"/>
                        <a:pt x="79313" y="330487"/>
                        <a:pt x="66323" y="324705"/>
                      </a:cubicBezTo>
                      <a:cubicBezTo>
                        <a:pt x="38957" y="312468"/>
                        <a:pt x="19275" y="292468"/>
                        <a:pt x="7275" y="264706"/>
                      </a:cubicBezTo>
                      <a:cubicBezTo>
                        <a:pt x="2760" y="254291"/>
                        <a:pt x="344" y="241499"/>
                        <a:pt x="28" y="226331"/>
                      </a:cubicBezTo>
                      <a:cubicBezTo>
                        <a:pt x="-923" y="179580"/>
                        <a:pt x="22661" y="141501"/>
                        <a:pt x="65551" y="121482"/>
                      </a:cubicBezTo>
                      <a:cubicBezTo>
                        <a:pt x="70125" y="119344"/>
                        <a:pt x="77253" y="118037"/>
                        <a:pt x="83135" y="115185"/>
                      </a:cubicBezTo>
                      <a:cubicBezTo>
                        <a:pt x="84896" y="114341"/>
                        <a:pt x="86273" y="112879"/>
                        <a:pt x="86996" y="111086"/>
                      </a:cubicBezTo>
                      <a:cubicBezTo>
                        <a:pt x="90085" y="103483"/>
                        <a:pt x="91570" y="93503"/>
                        <a:pt x="95194" y="86612"/>
                      </a:cubicBezTo>
                      <a:cubicBezTo>
                        <a:pt x="119431" y="40672"/>
                        <a:pt x="157925" y="19821"/>
                        <a:pt x="210676" y="24059"/>
                      </a:cubicBezTo>
                      <a:cubicBezTo>
                        <a:pt x="221725" y="24950"/>
                        <a:pt x="232953" y="29346"/>
                        <a:pt x="243230" y="33920"/>
                      </a:cubicBezTo>
                      <a:cubicBezTo>
                        <a:pt x="245012" y="34672"/>
                        <a:pt x="246576" y="34375"/>
                        <a:pt x="247923" y="33029"/>
                      </a:cubicBezTo>
                      <a:cubicBezTo>
                        <a:pt x="264358" y="16831"/>
                        <a:pt x="284298" y="5822"/>
                        <a:pt x="307743" y="0"/>
                      </a:cubicBezTo>
                      <a:lnTo>
                        <a:pt x="344395" y="0"/>
                      </a:lnTo>
                      <a:close/>
                      <a:moveTo>
                        <a:pt x="387286" y="139185"/>
                      </a:moveTo>
                      <a:cubicBezTo>
                        <a:pt x="394929" y="115027"/>
                        <a:pt x="393681" y="94433"/>
                        <a:pt x="383543" y="77404"/>
                      </a:cubicBezTo>
                      <a:cubicBezTo>
                        <a:pt x="373127" y="59979"/>
                        <a:pt x="358217" y="48929"/>
                        <a:pt x="338811" y="44256"/>
                      </a:cubicBezTo>
                      <a:cubicBezTo>
                        <a:pt x="320000" y="39702"/>
                        <a:pt x="300911" y="45425"/>
                        <a:pt x="281546" y="61424"/>
                      </a:cubicBezTo>
                      <a:cubicBezTo>
                        <a:pt x="279843" y="62850"/>
                        <a:pt x="279625" y="64474"/>
                        <a:pt x="280892" y="66295"/>
                      </a:cubicBezTo>
                      <a:cubicBezTo>
                        <a:pt x="301525" y="95641"/>
                        <a:pt x="307723" y="128551"/>
                        <a:pt x="299486" y="165026"/>
                      </a:cubicBezTo>
                      <a:cubicBezTo>
                        <a:pt x="299050" y="166966"/>
                        <a:pt x="299406" y="168729"/>
                        <a:pt x="300555" y="170313"/>
                      </a:cubicBezTo>
                      <a:cubicBezTo>
                        <a:pt x="311050" y="185164"/>
                        <a:pt x="317129" y="194431"/>
                        <a:pt x="318792" y="198114"/>
                      </a:cubicBezTo>
                      <a:cubicBezTo>
                        <a:pt x="321525" y="204015"/>
                        <a:pt x="323921" y="214727"/>
                        <a:pt x="325980" y="230252"/>
                      </a:cubicBezTo>
                      <a:cubicBezTo>
                        <a:pt x="327208" y="239558"/>
                        <a:pt x="326614" y="246390"/>
                        <a:pt x="324198" y="250746"/>
                      </a:cubicBezTo>
                      <a:cubicBezTo>
                        <a:pt x="319960" y="258548"/>
                        <a:pt x="312673" y="261776"/>
                        <a:pt x="302337" y="260429"/>
                      </a:cubicBezTo>
                      <a:cubicBezTo>
                        <a:pt x="284159" y="257994"/>
                        <a:pt x="285763" y="239638"/>
                        <a:pt x="284219" y="229361"/>
                      </a:cubicBezTo>
                      <a:cubicBezTo>
                        <a:pt x="283149" y="222272"/>
                        <a:pt x="281229" y="216331"/>
                        <a:pt x="278456" y="211539"/>
                      </a:cubicBezTo>
                      <a:cubicBezTo>
                        <a:pt x="261467" y="181996"/>
                        <a:pt x="235151" y="172590"/>
                        <a:pt x="199508" y="183322"/>
                      </a:cubicBezTo>
                      <a:cubicBezTo>
                        <a:pt x="187469" y="186926"/>
                        <a:pt x="179192" y="182768"/>
                        <a:pt x="174677" y="170847"/>
                      </a:cubicBezTo>
                      <a:cubicBezTo>
                        <a:pt x="174558" y="170491"/>
                        <a:pt x="174479" y="170233"/>
                        <a:pt x="174439" y="170075"/>
                      </a:cubicBezTo>
                      <a:cubicBezTo>
                        <a:pt x="170756" y="157719"/>
                        <a:pt x="174598" y="149303"/>
                        <a:pt x="185964" y="144828"/>
                      </a:cubicBezTo>
                      <a:cubicBezTo>
                        <a:pt x="209567" y="135561"/>
                        <a:pt x="233487" y="134749"/>
                        <a:pt x="257724" y="142393"/>
                      </a:cubicBezTo>
                      <a:cubicBezTo>
                        <a:pt x="259744" y="143026"/>
                        <a:pt x="260853" y="142274"/>
                        <a:pt x="261051" y="140135"/>
                      </a:cubicBezTo>
                      <a:cubicBezTo>
                        <a:pt x="264437" y="106096"/>
                        <a:pt x="244893" y="78949"/>
                        <a:pt x="212042" y="68909"/>
                      </a:cubicBezTo>
                      <a:cubicBezTo>
                        <a:pt x="184360" y="60355"/>
                        <a:pt x="151747" y="75028"/>
                        <a:pt x="139391" y="100572"/>
                      </a:cubicBezTo>
                      <a:cubicBezTo>
                        <a:pt x="124777" y="130789"/>
                        <a:pt x="128579" y="159382"/>
                        <a:pt x="150796" y="186352"/>
                      </a:cubicBezTo>
                      <a:cubicBezTo>
                        <a:pt x="157885" y="194946"/>
                        <a:pt x="157351" y="204173"/>
                        <a:pt x="149192" y="214034"/>
                      </a:cubicBezTo>
                      <a:cubicBezTo>
                        <a:pt x="149113" y="214153"/>
                        <a:pt x="148499" y="214589"/>
                        <a:pt x="147351" y="215341"/>
                      </a:cubicBezTo>
                      <a:cubicBezTo>
                        <a:pt x="137054" y="222153"/>
                        <a:pt x="127688" y="221064"/>
                        <a:pt x="119252" y="212074"/>
                      </a:cubicBezTo>
                      <a:cubicBezTo>
                        <a:pt x="105273" y="197223"/>
                        <a:pt x="96322" y="180669"/>
                        <a:pt x="92402" y="162412"/>
                      </a:cubicBezTo>
                      <a:cubicBezTo>
                        <a:pt x="91949" y="160328"/>
                        <a:pt x="89893" y="159005"/>
                        <a:pt x="87809" y="159458"/>
                      </a:cubicBezTo>
                      <a:cubicBezTo>
                        <a:pt x="87571" y="159510"/>
                        <a:pt x="87339" y="159584"/>
                        <a:pt x="87115" y="159679"/>
                      </a:cubicBezTo>
                      <a:cubicBezTo>
                        <a:pt x="68778" y="167441"/>
                        <a:pt x="56105" y="179461"/>
                        <a:pt x="49096" y="195738"/>
                      </a:cubicBezTo>
                      <a:cubicBezTo>
                        <a:pt x="42007" y="212331"/>
                        <a:pt x="41116" y="228489"/>
                        <a:pt x="46423" y="244212"/>
                      </a:cubicBezTo>
                      <a:cubicBezTo>
                        <a:pt x="52799" y="263023"/>
                        <a:pt x="65452" y="276389"/>
                        <a:pt x="84382" y="284310"/>
                      </a:cubicBezTo>
                      <a:cubicBezTo>
                        <a:pt x="117490" y="298171"/>
                        <a:pt x="144876" y="290567"/>
                        <a:pt x="166538" y="261498"/>
                      </a:cubicBezTo>
                      <a:cubicBezTo>
                        <a:pt x="170994" y="255439"/>
                        <a:pt x="175806" y="243618"/>
                        <a:pt x="182637" y="239697"/>
                      </a:cubicBezTo>
                      <a:cubicBezTo>
                        <a:pt x="202419" y="228529"/>
                        <a:pt x="220359" y="249083"/>
                        <a:pt x="210795" y="268627"/>
                      </a:cubicBezTo>
                      <a:cubicBezTo>
                        <a:pt x="207547" y="275241"/>
                        <a:pt x="203666" y="281716"/>
                        <a:pt x="199152" y="288052"/>
                      </a:cubicBezTo>
                      <a:cubicBezTo>
                        <a:pt x="197686" y="290072"/>
                        <a:pt x="198201" y="291082"/>
                        <a:pt x="200696" y="291082"/>
                      </a:cubicBezTo>
                      <a:lnTo>
                        <a:pt x="453165" y="291082"/>
                      </a:lnTo>
                      <a:cubicBezTo>
                        <a:pt x="455739" y="291082"/>
                        <a:pt x="456274" y="290052"/>
                        <a:pt x="454769" y="287993"/>
                      </a:cubicBezTo>
                      <a:cubicBezTo>
                        <a:pt x="444433" y="273855"/>
                        <a:pt x="427859" y="246647"/>
                        <a:pt x="455244" y="237499"/>
                      </a:cubicBezTo>
                      <a:cubicBezTo>
                        <a:pt x="458967" y="236271"/>
                        <a:pt x="462591" y="236252"/>
                        <a:pt x="466115" y="237440"/>
                      </a:cubicBezTo>
                      <a:cubicBezTo>
                        <a:pt x="478768" y="241836"/>
                        <a:pt x="483640" y="257162"/>
                        <a:pt x="489164" y="264291"/>
                      </a:cubicBezTo>
                      <a:cubicBezTo>
                        <a:pt x="517381" y="300646"/>
                        <a:pt x="569657" y="298923"/>
                        <a:pt x="597280" y="263281"/>
                      </a:cubicBezTo>
                      <a:cubicBezTo>
                        <a:pt x="627101" y="224846"/>
                        <a:pt x="607023" y="171560"/>
                        <a:pt x="561816" y="158135"/>
                      </a:cubicBezTo>
                      <a:cubicBezTo>
                        <a:pt x="559559" y="157501"/>
                        <a:pt x="558370" y="158333"/>
                        <a:pt x="558252" y="160630"/>
                      </a:cubicBezTo>
                      <a:cubicBezTo>
                        <a:pt x="557143" y="178174"/>
                        <a:pt x="553519" y="192352"/>
                        <a:pt x="547381" y="203163"/>
                      </a:cubicBezTo>
                      <a:cubicBezTo>
                        <a:pt x="542074" y="212510"/>
                        <a:pt x="533916" y="215579"/>
                        <a:pt x="522906" y="212371"/>
                      </a:cubicBezTo>
                      <a:cubicBezTo>
                        <a:pt x="522391" y="212252"/>
                        <a:pt x="522114" y="212173"/>
                        <a:pt x="522074" y="212133"/>
                      </a:cubicBezTo>
                      <a:cubicBezTo>
                        <a:pt x="509956" y="205124"/>
                        <a:pt x="506312" y="195896"/>
                        <a:pt x="511144" y="184451"/>
                      </a:cubicBezTo>
                      <a:cubicBezTo>
                        <a:pt x="519064" y="165600"/>
                        <a:pt x="517758" y="147462"/>
                        <a:pt x="507223" y="130036"/>
                      </a:cubicBezTo>
                      <a:cubicBezTo>
                        <a:pt x="491184" y="103423"/>
                        <a:pt x="467402" y="92097"/>
                        <a:pt x="435878" y="96057"/>
                      </a:cubicBezTo>
                      <a:cubicBezTo>
                        <a:pt x="433661" y="96295"/>
                        <a:pt x="432671" y="97522"/>
                        <a:pt x="432908" y="99740"/>
                      </a:cubicBezTo>
                      <a:cubicBezTo>
                        <a:pt x="434888" y="117720"/>
                        <a:pt x="432611" y="135304"/>
                        <a:pt x="426077" y="152491"/>
                      </a:cubicBezTo>
                      <a:cubicBezTo>
                        <a:pt x="422077" y="163065"/>
                        <a:pt x="414097" y="167521"/>
                        <a:pt x="402137" y="165857"/>
                      </a:cubicBezTo>
                      <a:cubicBezTo>
                        <a:pt x="401701" y="165818"/>
                        <a:pt x="401444" y="165778"/>
                        <a:pt x="401364" y="165738"/>
                      </a:cubicBezTo>
                      <a:cubicBezTo>
                        <a:pt x="388295" y="159758"/>
                        <a:pt x="383602" y="150907"/>
                        <a:pt x="387286" y="139185"/>
                      </a:cubicBezTo>
                      <a:close/>
                      <a:moveTo>
                        <a:pt x="309822" y="453197"/>
                      </a:moveTo>
                      <a:cubicBezTo>
                        <a:pt x="309149" y="456484"/>
                        <a:pt x="308060" y="459494"/>
                        <a:pt x="306555" y="462226"/>
                      </a:cubicBezTo>
                      <a:cubicBezTo>
                        <a:pt x="293842" y="485117"/>
                        <a:pt x="283724" y="503354"/>
                        <a:pt x="276199" y="516938"/>
                      </a:cubicBezTo>
                      <a:cubicBezTo>
                        <a:pt x="274853" y="519314"/>
                        <a:pt x="275229" y="519631"/>
                        <a:pt x="277328" y="517888"/>
                      </a:cubicBezTo>
                      <a:lnTo>
                        <a:pt x="390018" y="424089"/>
                      </a:lnTo>
                      <a:cubicBezTo>
                        <a:pt x="396275" y="418861"/>
                        <a:pt x="395424" y="417079"/>
                        <a:pt x="387464" y="418742"/>
                      </a:cubicBezTo>
                      <a:cubicBezTo>
                        <a:pt x="375702" y="421158"/>
                        <a:pt x="366573" y="419277"/>
                        <a:pt x="360078" y="413099"/>
                      </a:cubicBezTo>
                      <a:cubicBezTo>
                        <a:pt x="353603" y="407039"/>
                        <a:pt x="352474" y="395574"/>
                        <a:pt x="357049" y="388030"/>
                      </a:cubicBezTo>
                      <a:cubicBezTo>
                        <a:pt x="363900" y="376902"/>
                        <a:pt x="375365" y="359635"/>
                        <a:pt x="391444" y="336229"/>
                      </a:cubicBezTo>
                      <a:cubicBezTo>
                        <a:pt x="392166" y="335173"/>
                        <a:pt x="391895" y="333731"/>
                        <a:pt x="390839" y="333009"/>
                      </a:cubicBezTo>
                      <a:cubicBezTo>
                        <a:pt x="390440" y="332737"/>
                        <a:pt x="389966" y="332596"/>
                        <a:pt x="389484" y="332606"/>
                      </a:cubicBezTo>
                      <a:lnTo>
                        <a:pt x="318198" y="332606"/>
                      </a:lnTo>
                      <a:cubicBezTo>
                        <a:pt x="316218" y="332606"/>
                        <a:pt x="314792" y="333497"/>
                        <a:pt x="313921" y="335279"/>
                      </a:cubicBezTo>
                      <a:lnTo>
                        <a:pt x="271150" y="424267"/>
                      </a:lnTo>
                      <a:cubicBezTo>
                        <a:pt x="269447" y="427831"/>
                        <a:pt x="270576" y="429455"/>
                        <a:pt x="274536" y="429138"/>
                      </a:cubicBezTo>
                      <a:cubicBezTo>
                        <a:pt x="295723" y="427316"/>
                        <a:pt x="307347" y="432187"/>
                        <a:pt x="309406" y="443751"/>
                      </a:cubicBezTo>
                      <a:cubicBezTo>
                        <a:pt x="310119" y="447791"/>
                        <a:pt x="310258" y="450939"/>
                        <a:pt x="309822" y="453197"/>
                      </a:cubicBezTo>
                      <a:close/>
                    </a:path>
                  </a:pathLst>
                </a:custGeom>
                <a:grpFill/>
                <a:ln w="5912" cap="flat">
                  <a:noFill/>
                  <a:prstDash val="solid"/>
                  <a:miter/>
                </a:ln>
              </p:spPr>
              <p:txBody>
                <a:bodyPr rtlCol="0" anchor="ctr"/>
                <a:lstStyle/>
                <a:p>
                  <a:pPr defTabSz="171446"/>
                  <a:endParaRPr lang="en-US">
                    <a:solidFill>
                      <a:prstClr val="black"/>
                    </a:solidFill>
                    <a:latin typeface="Calibri" panose="020F0502020204030204"/>
                  </a:endParaRPr>
                </a:p>
              </p:txBody>
            </p:sp>
            <p:sp>
              <p:nvSpPr>
                <p:cNvPr id="115" name="Free-form: Shape 130">
                  <a:extLst>
                    <a:ext uri="{FF2B5EF4-FFF2-40B4-BE49-F238E27FC236}">
                      <a16:creationId xmlns:a16="http://schemas.microsoft.com/office/drawing/2014/main" id="{A427EB0E-15AC-645E-B0C3-E62E1D18369D}"/>
                    </a:ext>
                  </a:extLst>
                </p:cNvPr>
                <p:cNvSpPr/>
                <p:nvPr/>
              </p:nvSpPr>
              <p:spPr>
                <a:xfrm>
                  <a:off x="4469430" y="3951132"/>
                  <a:ext cx="153886" cy="76687"/>
                </a:xfrm>
                <a:custGeom>
                  <a:avLst/>
                  <a:gdLst>
                    <a:gd name="connsiteX0" fmla="*/ 85549 w 153885"/>
                    <a:gd name="connsiteY0" fmla="*/ 74924 h 76685"/>
                    <a:gd name="connsiteX1" fmla="*/ 15927 w 153885"/>
                    <a:gd name="connsiteY1" fmla="*/ 63756 h 76685"/>
                    <a:gd name="connsiteX2" fmla="*/ 4165 w 153885"/>
                    <a:gd name="connsiteY2" fmla="*/ 54667 h 76685"/>
                    <a:gd name="connsiteX3" fmla="*/ 15036 w 153885"/>
                    <a:gd name="connsiteY3" fmla="*/ 22648 h 76685"/>
                    <a:gd name="connsiteX4" fmla="*/ 43194 w 153885"/>
                    <a:gd name="connsiteY4" fmla="*/ 30608 h 76685"/>
                    <a:gd name="connsiteX5" fmla="*/ 77470 w 153885"/>
                    <a:gd name="connsiteY5" fmla="*/ 33578 h 76685"/>
                    <a:gd name="connsiteX6" fmla="*/ 108123 w 153885"/>
                    <a:gd name="connsiteY6" fmla="*/ 17955 h 76685"/>
                    <a:gd name="connsiteX7" fmla="*/ 131231 w 153885"/>
                    <a:gd name="connsiteY7" fmla="*/ 15 h 76685"/>
                    <a:gd name="connsiteX8" fmla="*/ 153330 w 153885"/>
                    <a:gd name="connsiteY8" fmla="*/ 25618 h 76685"/>
                    <a:gd name="connsiteX9" fmla="*/ 145845 w 153885"/>
                    <a:gd name="connsiteY9" fmla="*/ 38449 h 76685"/>
                    <a:gd name="connsiteX10" fmla="*/ 85549 w 153885"/>
                    <a:gd name="connsiteY10" fmla="*/ 74924 h 76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3885" h="76685">
                      <a:moveTo>
                        <a:pt x="85549" y="74924"/>
                      </a:moveTo>
                      <a:cubicBezTo>
                        <a:pt x="63094" y="79280"/>
                        <a:pt x="39887" y="75557"/>
                        <a:pt x="15927" y="63756"/>
                      </a:cubicBezTo>
                      <a:cubicBezTo>
                        <a:pt x="10264" y="60944"/>
                        <a:pt x="6343" y="57914"/>
                        <a:pt x="4165" y="54667"/>
                      </a:cubicBezTo>
                      <a:cubicBezTo>
                        <a:pt x="-4270" y="41836"/>
                        <a:pt x="482" y="27994"/>
                        <a:pt x="15036" y="22648"/>
                      </a:cubicBezTo>
                      <a:cubicBezTo>
                        <a:pt x="23650" y="19499"/>
                        <a:pt x="35590" y="26212"/>
                        <a:pt x="43194" y="30608"/>
                      </a:cubicBezTo>
                      <a:cubicBezTo>
                        <a:pt x="51590" y="35400"/>
                        <a:pt x="63015" y="36390"/>
                        <a:pt x="77470" y="33578"/>
                      </a:cubicBezTo>
                      <a:cubicBezTo>
                        <a:pt x="91925" y="30766"/>
                        <a:pt x="102143" y="25559"/>
                        <a:pt x="108123" y="17955"/>
                      </a:cubicBezTo>
                      <a:cubicBezTo>
                        <a:pt x="113529" y="11064"/>
                        <a:pt x="122083" y="312"/>
                        <a:pt x="131231" y="15"/>
                      </a:cubicBezTo>
                      <a:cubicBezTo>
                        <a:pt x="146736" y="-460"/>
                        <a:pt x="156359" y="10589"/>
                        <a:pt x="153330" y="25618"/>
                      </a:cubicBezTo>
                      <a:cubicBezTo>
                        <a:pt x="152538" y="29460"/>
                        <a:pt x="150043" y="33737"/>
                        <a:pt x="145845" y="38449"/>
                      </a:cubicBezTo>
                      <a:cubicBezTo>
                        <a:pt x="128103" y="58409"/>
                        <a:pt x="108004" y="70567"/>
                        <a:pt x="85549" y="74924"/>
                      </a:cubicBezTo>
                      <a:close/>
                    </a:path>
                  </a:pathLst>
                </a:custGeom>
                <a:grpFill/>
                <a:ln w="5912" cap="flat">
                  <a:noFill/>
                  <a:prstDash val="solid"/>
                  <a:miter/>
                </a:ln>
              </p:spPr>
              <p:txBody>
                <a:bodyPr rtlCol="0" anchor="ctr"/>
                <a:lstStyle/>
                <a:p>
                  <a:pPr defTabSz="171446"/>
                  <a:endParaRPr lang="en-US">
                    <a:solidFill>
                      <a:prstClr val="black"/>
                    </a:solidFill>
                    <a:latin typeface="Calibri" panose="020F0502020204030204"/>
                  </a:endParaRPr>
                </a:p>
              </p:txBody>
            </p:sp>
            <p:sp>
              <p:nvSpPr>
                <p:cNvPr id="116" name="Free-form: Shape 131">
                  <a:extLst>
                    <a:ext uri="{FF2B5EF4-FFF2-40B4-BE49-F238E27FC236}">
                      <a16:creationId xmlns:a16="http://schemas.microsoft.com/office/drawing/2014/main" id="{6935DB19-F277-1994-E8C6-069BE479C1F8}"/>
                    </a:ext>
                  </a:extLst>
                </p:cNvPr>
                <p:cNvSpPr/>
                <p:nvPr/>
              </p:nvSpPr>
              <p:spPr>
                <a:xfrm>
                  <a:off x="4309281" y="4408679"/>
                  <a:ext cx="225143" cy="225143"/>
                </a:xfrm>
                <a:custGeom>
                  <a:avLst/>
                  <a:gdLst>
                    <a:gd name="connsiteX0" fmla="*/ 225143 w 225142"/>
                    <a:gd name="connsiteY0" fmla="*/ 112571 h 225142"/>
                    <a:gd name="connsiteX1" fmla="*/ 112572 w 225142"/>
                    <a:gd name="connsiteY1" fmla="*/ 225143 h 225142"/>
                    <a:gd name="connsiteX2" fmla="*/ 0 w 225142"/>
                    <a:gd name="connsiteY2" fmla="*/ 112571 h 225142"/>
                    <a:gd name="connsiteX3" fmla="*/ 112572 w 225142"/>
                    <a:gd name="connsiteY3" fmla="*/ 0 h 225142"/>
                    <a:gd name="connsiteX4" fmla="*/ 225143 w 225142"/>
                    <a:gd name="connsiteY4" fmla="*/ 112571 h 225142"/>
                    <a:gd name="connsiteX5" fmla="*/ 183560 w 225142"/>
                    <a:gd name="connsiteY5" fmla="*/ 112571 h 225142"/>
                    <a:gd name="connsiteX6" fmla="*/ 112572 w 225142"/>
                    <a:gd name="connsiteY6" fmla="*/ 41583 h 225142"/>
                    <a:gd name="connsiteX7" fmla="*/ 41583 w 225142"/>
                    <a:gd name="connsiteY7" fmla="*/ 112571 h 225142"/>
                    <a:gd name="connsiteX8" fmla="*/ 112572 w 225142"/>
                    <a:gd name="connsiteY8" fmla="*/ 183560 h 225142"/>
                    <a:gd name="connsiteX9" fmla="*/ 183560 w 225142"/>
                    <a:gd name="connsiteY9" fmla="*/ 112571 h 22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5142" h="225142">
                      <a:moveTo>
                        <a:pt x="225143" y="112571"/>
                      </a:moveTo>
                      <a:cubicBezTo>
                        <a:pt x="225143" y="174743"/>
                        <a:pt x="174743" y="225143"/>
                        <a:pt x="112572" y="225143"/>
                      </a:cubicBezTo>
                      <a:cubicBezTo>
                        <a:pt x="50400" y="225143"/>
                        <a:pt x="0" y="174743"/>
                        <a:pt x="0" y="112571"/>
                      </a:cubicBezTo>
                      <a:cubicBezTo>
                        <a:pt x="0" y="50400"/>
                        <a:pt x="50400" y="0"/>
                        <a:pt x="112572" y="0"/>
                      </a:cubicBezTo>
                      <a:cubicBezTo>
                        <a:pt x="174743" y="0"/>
                        <a:pt x="225143" y="50400"/>
                        <a:pt x="225143" y="112571"/>
                      </a:cubicBezTo>
                      <a:close/>
                      <a:moveTo>
                        <a:pt x="183560" y="112571"/>
                      </a:moveTo>
                      <a:cubicBezTo>
                        <a:pt x="183560" y="73366"/>
                        <a:pt x="151777" y="41583"/>
                        <a:pt x="112572" y="41583"/>
                      </a:cubicBezTo>
                      <a:cubicBezTo>
                        <a:pt x="73366" y="41583"/>
                        <a:pt x="41583" y="73366"/>
                        <a:pt x="41583" y="112571"/>
                      </a:cubicBezTo>
                      <a:cubicBezTo>
                        <a:pt x="41583" y="151777"/>
                        <a:pt x="73366" y="183560"/>
                        <a:pt x="112572" y="183560"/>
                      </a:cubicBezTo>
                      <a:cubicBezTo>
                        <a:pt x="151777" y="183560"/>
                        <a:pt x="183560" y="151777"/>
                        <a:pt x="183560" y="112571"/>
                      </a:cubicBezTo>
                      <a:close/>
                    </a:path>
                  </a:pathLst>
                </a:custGeom>
                <a:grpFill/>
                <a:ln w="5912" cap="flat">
                  <a:noFill/>
                  <a:prstDash val="solid"/>
                  <a:miter/>
                </a:ln>
              </p:spPr>
              <p:txBody>
                <a:bodyPr rtlCol="0" anchor="ctr"/>
                <a:lstStyle/>
                <a:p>
                  <a:pPr defTabSz="171446"/>
                  <a:endParaRPr lang="en-US">
                    <a:solidFill>
                      <a:prstClr val="black"/>
                    </a:solidFill>
                    <a:latin typeface="Calibri" panose="020F0502020204030204"/>
                  </a:endParaRPr>
                </a:p>
              </p:txBody>
            </p:sp>
            <p:sp>
              <p:nvSpPr>
                <p:cNvPr id="117" name="Free-form: Shape 132">
                  <a:extLst>
                    <a:ext uri="{FF2B5EF4-FFF2-40B4-BE49-F238E27FC236}">
                      <a16:creationId xmlns:a16="http://schemas.microsoft.com/office/drawing/2014/main" id="{5B3CB402-A4BE-E81D-86C5-22D02F22E90A}"/>
                    </a:ext>
                  </a:extLst>
                </p:cNvPr>
                <p:cNvSpPr/>
                <p:nvPr/>
              </p:nvSpPr>
              <p:spPr>
                <a:xfrm>
                  <a:off x="4047842" y="4515550"/>
                  <a:ext cx="183679" cy="183679"/>
                </a:xfrm>
                <a:custGeom>
                  <a:avLst/>
                  <a:gdLst>
                    <a:gd name="connsiteX0" fmla="*/ 183679 w 183678"/>
                    <a:gd name="connsiteY0" fmla="*/ 91839 h 183678"/>
                    <a:gd name="connsiteX1" fmla="*/ 91839 w 183678"/>
                    <a:gd name="connsiteY1" fmla="*/ 183679 h 183678"/>
                    <a:gd name="connsiteX2" fmla="*/ 0 w 183678"/>
                    <a:gd name="connsiteY2" fmla="*/ 91839 h 183678"/>
                    <a:gd name="connsiteX3" fmla="*/ 91839 w 183678"/>
                    <a:gd name="connsiteY3" fmla="*/ 0 h 183678"/>
                    <a:gd name="connsiteX4" fmla="*/ 183679 w 183678"/>
                    <a:gd name="connsiteY4" fmla="*/ 91839 h 183678"/>
                    <a:gd name="connsiteX5" fmla="*/ 142036 w 183678"/>
                    <a:gd name="connsiteY5" fmla="*/ 91839 h 183678"/>
                    <a:gd name="connsiteX6" fmla="*/ 91839 w 183678"/>
                    <a:gd name="connsiteY6" fmla="*/ 41643 h 183678"/>
                    <a:gd name="connsiteX7" fmla="*/ 41643 w 183678"/>
                    <a:gd name="connsiteY7" fmla="*/ 91839 h 183678"/>
                    <a:gd name="connsiteX8" fmla="*/ 91839 w 183678"/>
                    <a:gd name="connsiteY8" fmla="*/ 142036 h 183678"/>
                    <a:gd name="connsiteX9" fmla="*/ 142036 w 183678"/>
                    <a:gd name="connsiteY9" fmla="*/ 91839 h 183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678" h="183678">
                      <a:moveTo>
                        <a:pt x="183679" y="91839"/>
                      </a:moveTo>
                      <a:cubicBezTo>
                        <a:pt x="183679" y="142561"/>
                        <a:pt x="142561" y="183679"/>
                        <a:pt x="91839" y="183679"/>
                      </a:cubicBezTo>
                      <a:cubicBezTo>
                        <a:pt x="41118" y="183679"/>
                        <a:pt x="0" y="142561"/>
                        <a:pt x="0" y="91839"/>
                      </a:cubicBezTo>
                      <a:cubicBezTo>
                        <a:pt x="0" y="41118"/>
                        <a:pt x="41118" y="0"/>
                        <a:pt x="91839" y="0"/>
                      </a:cubicBezTo>
                      <a:cubicBezTo>
                        <a:pt x="142561" y="0"/>
                        <a:pt x="183679" y="41118"/>
                        <a:pt x="183679" y="91839"/>
                      </a:cubicBezTo>
                      <a:close/>
                      <a:moveTo>
                        <a:pt x="142036" y="91839"/>
                      </a:moveTo>
                      <a:cubicBezTo>
                        <a:pt x="142036" y="64116"/>
                        <a:pt x="119562" y="41643"/>
                        <a:pt x="91839" y="41643"/>
                      </a:cubicBezTo>
                      <a:cubicBezTo>
                        <a:pt x="64116" y="41643"/>
                        <a:pt x="41643" y="64116"/>
                        <a:pt x="41643" y="91839"/>
                      </a:cubicBezTo>
                      <a:cubicBezTo>
                        <a:pt x="41643" y="119562"/>
                        <a:pt x="64116" y="142036"/>
                        <a:pt x="91839" y="142036"/>
                      </a:cubicBezTo>
                      <a:cubicBezTo>
                        <a:pt x="119562" y="142036"/>
                        <a:pt x="142036" y="119562"/>
                        <a:pt x="142036" y="91839"/>
                      </a:cubicBezTo>
                      <a:close/>
                    </a:path>
                  </a:pathLst>
                </a:custGeom>
                <a:grpFill/>
                <a:ln w="5912" cap="flat">
                  <a:noFill/>
                  <a:prstDash val="solid"/>
                  <a:miter/>
                </a:ln>
              </p:spPr>
              <p:txBody>
                <a:bodyPr rtlCol="0" anchor="ctr"/>
                <a:lstStyle/>
                <a:p>
                  <a:pPr defTabSz="171446"/>
                  <a:endParaRPr lang="en-US">
                    <a:solidFill>
                      <a:prstClr val="black"/>
                    </a:solidFill>
                    <a:latin typeface="Calibri" panose="020F0502020204030204"/>
                  </a:endParaRPr>
                </a:p>
              </p:txBody>
            </p:sp>
            <p:sp>
              <p:nvSpPr>
                <p:cNvPr id="118" name="Free-form: Shape 133">
                  <a:extLst>
                    <a:ext uri="{FF2B5EF4-FFF2-40B4-BE49-F238E27FC236}">
                      <a16:creationId xmlns:a16="http://schemas.microsoft.com/office/drawing/2014/main" id="{60D0CF6E-3855-AA0C-048A-E5619980D9AD}"/>
                    </a:ext>
                  </a:extLst>
                </p:cNvPr>
                <p:cNvSpPr/>
                <p:nvPr/>
              </p:nvSpPr>
              <p:spPr>
                <a:xfrm>
                  <a:off x="4612184" y="4515550"/>
                  <a:ext cx="183679" cy="183679"/>
                </a:xfrm>
                <a:custGeom>
                  <a:avLst/>
                  <a:gdLst>
                    <a:gd name="connsiteX0" fmla="*/ 183679 w 183678"/>
                    <a:gd name="connsiteY0" fmla="*/ 91839 h 183678"/>
                    <a:gd name="connsiteX1" fmla="*/ 91839 w 183678"/>
                    <a:gd name="connsiteY1" fmla="*/ 183679 h 183678"/>
                    <a:gd name="connsiteX2" fmla="*/ 0 w 183678"/>
                    <a:gd name="connsiteY2" fmla="*/ 91839 h 183678"/>
                    <a:gd name="connsiteX3" fmla="*/ 91839 w 183678"/>
                    <a:gd name="connsiteY3" fmla="*/ 0 h 183678"/>
                    <a:gd name="connsiteX4" fmla="*/ 183679 w 183678"/>
                    <a:gd name="connsiteY4" fmla="*/ 91839 h 183678"/>
                    <a:gd name="connsiteX5" fmla="*/ 142036 w 183678"/>
                    <a:gd name="connsiteY5" fmla="*/ 91839 h 183678"/>
                    <a:gd name="connsiteX6" fmla="*/ 91839 w 183678"/>
                    <a:gd name="connsiteY6" fmla="*/ 41643 h 183678"/>
                    <a:gd name="connsiteX7" fmla="*/ 41643 w 183678"/>
                    <a:gd name="connsiteY7" fmla="*/ 91839 h 183678"/>
                    <a:gd name="connsiteX8" fmla="*/ 91839 w 183678"/>
                    <a:gd name="connsiteY8" fmla="*/ 142036 h 183678"/>
                    <a:gd name="connsiteX9" fmla="*/ 142036 w 183678"/>
                    <a:gd name="connsiteY9" fmla="*/ 91839 h 183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678" h="183678">
                      <a:moveTo>
                        <a:pt x="183679" y="91839"/>
                      </a:moveTo>
                      <a:cubicBezTo>
                        <a:pt x="183679" y="142561"/>
                        <a:pt x="142561" y="183679"/>
                        <a:pt x="91839" y="183679"/>
                      </a:cubicBezTo>
                      <a:cubicBezTo>
                        <a:pt x="41118" y="183679"/>
                        <a:pt x="0" y="142561"/>
                        <a:pt x="0" y="91839"/>
                      </a:cubicBezTo>
                      <a:cubicBezTo>
                        <a:pt x="0" y="41118"/>
                        <a:pt x="41118" y="0"/>
                        <a:pt x="91839" y="0"/>
                      </a:cubicBezTo>
                      <a:cubicBezTo>
                        <a:pt x="142561" y="0"/>
                        <a:pt x="183679" y="41118"/>
                        <a:pt x="183679" y="91839"/>
                      </a:cubicBezTo>
                      <a:close/>
                      <a:moveTo>
                        <a:pt x="142036" y="91839"/>
                      </a:moveTo>
                      <a:cubicBezTo>
                        <a:pt x="142036" y="64116"/>
                        <a:pt x="119562" y="41643"/>
                        <a:pt x="91839" y="41643"/>
                      </a:cubicBezTo>
                      <a:cubicBezTo>
                        <a:pt x="64116" y="41643"/>
                        <a:pt x="41643" y="64116"/>
                        <a:pt x="41643" y="91839"/>
                      </a:cubicBezTo>
                      <a:cubicBezTo>
                        <a:pt x="41643" y="119562"/>
                        <a:pt x="64116" y="142036"/>
                        <a:pt x="91839" y="142036"/>
                      </a:cubicBezTo>
                      <a:cubicBezTo>
                        <a:pt x="119562" y="142036"/>
                        <a:pt x="142036" y="119562"/>
                        <a:pt x="142036" y="91839"/>
                      </a:cubicBezTo>
                      <a:close/>
                    </a:path>
                  </a:pathLst>
                </a:custGeom>
                <a:grpFill/>
                <a:ln w="5912" cap="flat">
                  <a:noFill/>
                  <a:prstDash val="solid"/>
                  <a:miter/>
                </a:ln>
              </p:spPr>
              <p:txBody>
                <a:bodyPr rtlCol="0" anchor="ctr"/>
                <a:lstStyle/>
                <a:p>
                  <a:pPr defTabSz="171446"/>
                  <a:endParaRPr lang="en-US">
                    <a:solidFill>
                      <a:prstClr val="black"/>
                    </a:solidFill>
                    <a:latin typeface="Calibri" panose="020F0502020204030204"/>
                  </a:endParaRPr>
                </a:p>
              </p:txBody>
            </p:sp>
            <p:sp>
              <p:nvSpPr>
                <p:cNvPr id="119" name="Free-form: Shape 134">
                  <a:extLst>
                    <a:ext uri="{FF2B5EF4-FFF2-40B4-BE49-F238E27FC236}">
                      <a16:creationId xmlns:a16="http://schemas.microsoft.com/office/drawing/2014/main" id="{F509CF4C-AF3D-F140-6FB5-85C907DC5CDA}"/>
                    </a:ext>
                  </a:extLst>
                </p:cNvPr>
                <p:cNvSpPr/>
                <p:nvPr/>
              </p:nvSpPr>
              <p:spPr>
                <a:xfrm>
                  <a:off x="3988200" y="4640534"/>
                  <a:ext cx="861365" cy="495612"/>
                </a:xfrm>
                <a:custGeom>
                  <a:avLst/>
                  <a:gdLst>
                    <a:gd name="connsiteX0" fmla="*/ 861365 w 861365"/>
                    <a:gd name="connsiteY0" fmla="*/ 168888 h 495612"/>
                    <a:gd name="connsiteX1" fmla="*/ 861365 w 861365"/>
                    <a:gd name="connsiteY1" fmla="*/ 315201 h 495612"/>
                    <a:gd name="connsiteX2" fmla="*/ 822099 w 861365"/>
                    <a:gd name="connsiteY2" fmla="*/ 364804 h 495612"/>
                    <a:gd name="connsiteX3" fmla="*/ 819247 w 861365"/>
                    <a:gd name="connsiteY3" fmla="*/ 369140 h 495612"/>
                    <a:gd name="connsiteX4" fmla="*/ 819247 w 861365"/>
                    <a:gd name="connsiteY4" fmla="*/ 463118 h 495612"/>
                    <a:gd name="connsiteX5" fmla="*/ 816515 w 861365"/>
                    <a:gd name="connsiteY5" fmla="*/ 465851 h 495612"/>
                    <a:gd name="connsiteX6" fmla="*/ 781288 w 861365"/>
                    <a:gd name="connsiteY6" fmla="*/ 465851 h 495612"/>
                    <a:gd name="connsiteX7" fmla="*/ 777783 w 861365"/>
                    <a:gd name="connsiteY7" fmla="*/ 462405 h 495612"/>
                    <a:gd name="connsiteX8" fmla="*/ 777783 w 861365"/>
                    <a:gd name="connsiteY8" fmla="*/ 350725 h 495612"/>
                    <a:gd name="connsiteX9" fmla="*/ 819782 w 861365"/>
                    <a:gd name="connsiteY9" fmla="*/ 305459 h 495612"/>
                    <a:gd name="connsiteX10" fmla="*/ 819723 w 861365"/>
                    <a:gd name="connsiteY10" fmla="*/ 183680 h 495612"/>
                    <a:gd name="connsiteX11" fmla="*/ 771248 w 861365"/>
                    <a:gd name="connsiteY11" fmla="*/ 108771 h 495612"/>
                    <a:gd name="connsiteX12" fmla="*/ 759724 w 861365"/>
                    <a:gd name="connsiteY12" fmla="*/ 110196 h 495612"/>
                    <a:gd name="connsiteX13" fmla="*/ 728893 w 861365"/>
                    <a:gd name="connsiteY13" fmla="*/ 134315 h 495612"/>
                    <a:gd name="connsiteX14" fmla="*/ 702814 w 861365"/>
                    <a:gd name="connsiteY14" fmla="*/ 135562 h 495612"/>
                    <a:gd name="connsiteX15" fmla="*/ 668835 w 861365"/>
                    <a:gd name="connsiteY15" fmla="*/ 109721 h 495612"/>
                    <a:gd name="connsiteX16" fmla="*/ 663370 w 861365"/>
                    <a:gd name="connsiteY16" fmla="*/ 108117 h 495612"/>
                    <a:gd name="connsiteX17" fmla="*/ 624104 w 861365"/>
                    <a:gd name="connsiteY17" fmla="*/ 126651 h 495612"/>
                    <a:gd name="connsiteX18" fmla="*/ 617628 w 861365"/>
                    <a:gd name="connsiteY18" fmla="*/ 150591 h 495612"/>
                    <a:gd name="connsiteX19" fmla="*/ 616916 w 861365"/>
                    <a:gd name="connsiteY19" fmla="*/ 320191 h 495612"/>
                    <a:gd name="connsiteX20" fmla="*/ 620123 w 861365"/>
                    <a:gd name="connsiteY20" fmla="*/ 323874 h 495612"/>
                    <a:gd name="connsiteX21" fmla="*/ 653568 w 861365"/>
                    <a:gd name="connsiteY21" fmla="*/ 349953 h 495612"/>
                    <a:gd name="connsiteX22" fmla="*/ 653449 w 861365"/>
                    <a:gd name="connsiteY22" fmla="*/ 463059 h 495612"/>
                    <a:gd name="connsiteX23" fmla="*/ 650657 w 861365"/>
                    <a:gd name="connsiteY23" fmla="*/ 465910 h 495612"/>
                    <a:gd name="connsiteX24" fmla="*/ 614896 w 861365"/>
                    <a:gd name="connsiteY24" fmla="*/ 465910 h 495612"/>
                    <a:gd name="connsiteX25" fmla="*/ 611926 w 861365"/>
                    <a:gd name="connsiteY25" fmla="*/ 462940 h 495612"/>
                    <a:gd name="connsiteX26" fmla="*/ 611926 w 861365"/>
                    <a:gd name="connsiteY26" fmla="*/ 370388 h 495612"/>
                    <a:gd name="connsiteX27" fmla="*/ 603124 w 861365"/>
                    <a:gd name="connsiteY27" fmla="*/ 361606 h 495612"/>
                    <a:gd name="connsiteX28" fmla="*/ 598738 w 861365"/>
                    <a:gd name="connsiteY28" fmla="*/ 362784 h 495612"/>
                    <a:gd name="connsiteX29" fmla="*/ 563808 w 861365"/>
                    <a:gd name="connsiteY29" fmla="*/ 382922 h 495612"/>
                    <a:gd name="connsiteX30" fmla="*/ 562323 w 861365"/>
                    <a:gd name="connsiteY30" fmla="*/ 385477 h 495612"/>
                    <a:gd name="connsiteX31" fmla="*/ 562323 w 861365"/>
                    <a:gd name="connsiteY31" fmla="*/ 488425 h 495612"/>
                    <a:gd name="connsiteX32" fmla="*/ 555076 w 861365"/>
                    <a:gd name="connsiteY32" fmla="*/ 495612 h 495612"/>
                    <a:gd name="connsiteX33" fmla="*/ 528344 w 861365"/>
                    <a:gd name="connsiteY33" fmla="*/ 495612 h 495612"/>
                    <a:gd name="connsiteX34" fmla="*/ 520740 w 861365"/>
                    <a:gd name="connsiteY34" fmla="*/ 488068 h 495612"/>
                    <a:gd name="connsiteX35" fmla="*/ 520859 w 861365"/>
                    <a:gd name="connsiteY35" fmla="*/ 360467 h 495612"/>
                    <a:gd name="connsiteX36" fmla="*/ 525433 w 861365"/>
                    <a:gd name="connsiteY36" fmla="*/ 350725 h 495612"/>
                    <a:gd name="connsiteX37" fmla="*/ 575392 w 861365"/>
                    <a:gd name="connsiteY37" fmla="*/ 313181 h 495612"/>
                    <a:gd name="connsiteX38" fmla="*/ 575926 w 861365"/>
                    <a:gd name="connsiteY38" fmla="*/ 145067 h 495612"/>
                    <a:gd name="connsiteX39" fmla="*/ 498463 w 861365"/>
                    <a:gd name="connsiteY39" fmla="*/ 42950 h 495612"/>
                    <a:gd name="connsiteX40" fmla="*/ 490978 w 861365"/>
                    <a:gd name="connsiteY40" fmla="*/ 45564 h 495612"/>
                    <a:gd name="connsiteX41" fmla="*/ 459910 w 861365"/>
                    <a:gd name="connsiteY41" fmla="*/ 71999 h 495612"/>
                    <a:gd name="connsiteX42" fmla="*/ 407693 w 861365"/>
                    <a:gd name="connsiteY42" fmla="*/ 72474 h 495612"/>
                    <a:gd name="connsiteX43" fmla="*/ 374426 w 861365"/>
                    <a:gd name="connsiteY43" fmla="*/ 44614 h 495612"/>
                    <a:gd name="connsiteX44" fmla="*/ 368902 w 861365"/>
                    <a:gd name="connsiteY44" fmla="*/ 42891 h 495612"/>
                    <a:gd name="connsiteX45" fmla="*/ 290963 w 861365"/>
                    <a:gd name="connsiteY45" fmla="*/ 152611 h 495612"/>
                    <a:gd name="connsiteX46" fmla="*/ 291498 w 861365"/>
                    <a:gd name="connsiteY46" fmla="*/ 314369 h 495612"/>
                    <a:gd name="connsiteX47" fmla="*/ 309319 w 861365"/>
                    <a:gd name="connsiteY47" fmla="*/ 338844 h 495612"/>
                    <a:gd name="connsiteX48" fmla="*/ 331358 w 861365"/>
                    <a:gd name="connsiteY48" fmla="*/ 344072 h 495612"/>
                    <a:gd name="connsiteX49" fmla="*/ 345734 w 861365"/>
                    <a:gd name="connsiteY49" fmla="*/ 364804 h 495612"/>
                    <a:gd name="connsiteX50" fmla="*/ 345615 w 861365"/>
                    <a:gd name="connsiteY50" fmla="*/ 490385 h 495612"/>
                    <a:gd name="connsiteX51" fmla="*/ 340447 w 861365"/>
                    <a:gd name="connsiteY51" fmla="*/ 495553 h 495612"/>
                    <a:gd name="connsiteX52" fmla="*/ 309557 w 861365"/>
                    <a:gd name="connsiteY52" fmla="*/ 495553 h 495612"/>
                    <a:gd name="connsiteX53" fmla="*/ 304151 w 861365"/>
                    <a:gd name="connsiteY53" fmla="*/ 490147 h 495612"/>
                    <a:gd name="connsiteX54" fmla="*/ 304151 w 861365"/>
                    <a:gd name="connsiteY54" fmla="*/ 384051 h 495612"/>
                    <a:gd name="connsiteX55" fmla="*/ 301478 w 861365"/>
                    <a:gd name="connsiteY55" fmla="*/ 380368 h 495612"/>
                    <a:gd name="connsiteX56" fmla="*/ 267677 w 861365"/>
                    <a:gd name="connsiteY56" fmla="*/ 362071 h 495612"/>
                    <a:gd name="connsiteX57" fmla="*/ 257223 w 861365"/>
                    <a:gd name="connsiteY57" fmla="*/ 363733 h 495612"/>
                    <a:gd name="connsiteX58" fmla="*/ 255796 w 861365"/>
                    <a:gd name="connsiteY58" fmla="*/ 368130 h 495612"/>
                    <a:gd name="connsiteX59" fmla="*/ 255796 w 861365"/>
                    <a:gd name="connsiteY59" fmla="*/ 462643 h 495612"/>
                    <a:gd name="connsiteX60" fmla="*/ 252588 w 861365"/>
                    <a:gd name="connsiteY60" fmla="*/ 465851 h 495612"/>
                    <a:gd name="connsiteX61" fmla="*/ 216826 w 861365"/>
                    <a:gd name="connsiteY61" fmla="*/ 465851 h 495612"/>
                    <a:gd name="connsiteX62" fmla="*/ 214034 w 861365"/>
                    <a:gd name="connsiteY62" fmla="*/ 463059 h 495612"/>
                    <a:gd name="connsiteX63" fmla="*/ 214688 w 861365"/>
                    <a:gd name="connsiteY63" fmla="*/ 353279 h 495612"/>
                    <a:gd name="connsiteX64" fmla="*/ 241182 w 861365"/>
                    <a:gd name="connsiteY64" fmla="*/ 324528 h 495612"/>
                    <a:gd name="connsiteX65" fmla="*/ 249915 w 861365"/>
                    <a:gd name="connsiteY65" fmla="*/ 315795 h 495612"/>
                    <a:gd name="connsiteX66" fmla="*/ 249499 w 861365"/>
                    <a:gd name="connsiteY66" fmla="*/ 149878 h 495612"/>
                    <a:gd name="connsiteX67" fmla="*/ 242905 w 861365"/>
                    <a:gd name="connsiteY67" fmla="*/ 127542 h 495612"/>
                    <a:gd name="connsiteX68" fmla="*/ 200728 w 861365"/>
                    <a:gd name="connsiteY68" fmla="*/ 108236 h 495612"/>
                    <a:gd name="connsiteX69" fmla="*/ 195322 w 861365"/>
                    <a:gd name="connsiteY69" fmla="*/ 109959 h 495612"/>
                    <a:gd name="connsiteX70" fmla="*/ 166154 w 861365"/>
                    <a:gd name="connsiteY70" fmla="*/ 133067 h 495612"/>
                    <a:gd name="connsiteX71" fmla="*/ 134848 w 861365"/>
                    <a:gd name="connsiteY71" fmla="*/ 133661 h 495612"/>
                    <a:gd name="connsiteX72" fmla="*/ 101879 w 861365"/>
                    <a:gd name="connsiteY72" fmla="*/ 109305 h 495612"/>
                    <a:gd name="connsiteX73" fmla="*/ 96354 w 861365"/>
                    <a:gd name="connsiteY73" fmla="*/ 107880 h 495612"/>
                    <a:gd name="connsiteX74" fmla="*/ 41464 w 861365"/>
                    <a:gd name="connsiteY74" fmla="*/ 185284 h 495612"/>
                    <a:gd name="connsiteX75" fmla="*/ 42355 w 861365"/>
                    <a:gd name="connsiteY75" fmla="*/ 310568 h 495612"/>
                    <a:gd name="connsiteX76" fmla="*/ 53226 w 861365"/>
                    <a:gd name="connsiteY76" fmla="*/ 324765 h 495612"/>
                    <a:gd name="connsiteX77" fmla="*/ 84236 w 861365"/>
                    <a:gd name="connsiteY77" fmla="*/ 347577 h 495612"/>
                    <a:gd name="connsiteX78" fmla="*/ 84473 w 861365"/>
                    <a:gd name="connsiteY78" fmla="*/ 460326 h 495612"/>
                    <a:gd name="connsiteX79" fmla="*/ 78889 w 861365"/>
                    <a:gd name="connsiteY79" fmla="*/ 465851 h 495612"/>
                    <a:gd name="connsiteX80" fmla="*/ 48949 w 861365"/>
                    <a:gd name="connsiteY80" fmla="*/ 465851 h 495612"/>
                    <a:gd name="connsiteX81" fmla="*/ 42890 w 861365"/>
                    <a:gd name="connsiteY81" fmla="*/ 459851 h 495612"/>
                    <a:gd name="connsiteX82" fmla="*/ 42890 w 861365"/>
                    <a:gd name="connsiteY82" fmla="*/ 369497 h 495612"/>
                    <a:gd name="connsiteX83" fmla="*/ 40573 w 861365"/>
                    <a:gd name="connsiteY83" fmla="*/ 365457 h 495612"/>
                    <a:gd name="connsiteX84" fmla="*/ 20495 w 861365"/>
                    <a:gd name="connsiteY84" fmla="*/ 353398 h 495612"/>
                    <a:gd name="connsiteX85" fmla="*/ 0 w 861365"/>
                    <a:gd name="connsiteY85" fmla="*/ 313954 h 495612"/>
                    <a:gd name="connsiteX86" fmla="*/ 0 w 861365"/>
                    <a:gd name="connsiteY86" fmla="*/ 170551 h 495612"/>
                    <a:gd name="connsiteX87" fmla="*/ 103780 w 861365"/>
                    <a:gd name="connsiteY87" fmla="*/ 65049 h 495612"/>
                    <a:gd name="connsiteX88" fmla="*/ 146373 w 861365"/>
                    <a:gd name="connsiteY88" fmla="*/ 90830 h 495612"/>
                    <a:gd name="connsiteX89" fmla="*/ 151184 w 861365"/>
                    <a:gd name="connsiteY89" fmla="*/ 91127 h 495612"/>
                    <a:gd name="connsiteX90" fmla="*/ 177441 w 861365"/>
                    <a:gd name="connsiteY90" fmla="*/ 71524 h 495612"/>
                    <a:gd name="connsiteX91" fmla="*/ 196035 w 861365"/>
                    <a:gd name="connsiteY91" fmla="*/ 65524 h 495612"/>
                    <a:gd name="connsiteX92" fmla="*/ 255677 w 861365"/>
                    <a:gd name="connsiteY92" fmla="*/ 82930 h 495612"/>
                    <a:gd name="connsiteX93" fmla="*/ 259182 w 861365"/>
                    <a:gd name="connsiteY93" fmla="*/ 81563 h 495612"/>
                    <a:gd name="connsiteX94" fmla="*/ 284904 w 861365"/>
                    <a:gd name="connsiteY94" fmla="*/ 36238 h 495612"/>
                    <a:gd name="connsiteX95" fmla="*/ 383456 w 861365"/>
                    <a:gd name="connsiteY95" fmla="*/ 179 h 495612"/>
                    <a:gd name="connsiteX96" fmla="*/ 388030 w 861365"/>
                    <a:gd name="connsiteY96" fmla="*/ 1902 h 495612"/>
                    <a:gd name="connsiteX97" fmla="*/ 431574 w 861365"/>
                    <a:gd name="connsiteY97" fmla="*/ 37960 h 495612"/>
                    <a:gd name="connsiteX98" fmla="*/ 436148 w 861365"/>
                    <a:gd name="connsiteY98" fmla="*/ 37901 h 495612"/>
                    <a:gd name="connsiteX99" fmla="*/ 477434 w 861365"/>
                    <a:gd name="connsiteY99" fmla="*/ 3446 h 495612"/>
                    <a:gd name="connsiteX100" fmla="*/ 487176 w 861365"/>
                    <a:gd name="connsiteY100" fmla="*/ 1 h 495612"/>
                    <a:gd name="connsiteX101" fmla="*/ 540997 w 861365"/>
                    <a:gd name="connsiteY101" fmla="*/ 9981 h 495612"/>
                    <a:gd name="connsiteX102" fmla="*/ 607648 w 861365"/>
                    <a:gd name="connsiteY102" fmla="*/ 80494 h 495612"/>
                    <a:gd name="connsiteX103" fmla="*/ 611629 w 861365"/>
                    <a:gd name="connsiteY103" fmla="*/ 82098 h 495612"/>
                    <a:gd name="connsiteX104" fmla="*/ 665924 w 861365"/>
                    <a:gd name="connsiteY104" fmla="*/ 65702 h 495612"/>
                    <a:gd name="connsiteX105" fmla="*/ 712082 w 861365"/>
                    <a:gd name="connsiteY105" fmla="*/ 90771 h 495612"/>
                    <a:gd name="connsiteX106" fmla="*/ 716537 w 861365"/>
                    <a:gd name="connsiteY106" fmla="*/ 90830 h 495612"/>
                    <a:gd name="connsiteX107" fmla="*/ 742200 w 861365"/>
                    <a:gd name="connsiteY107" fmla="*/ 71049 h 495612"/>
                    <a:gd name="connsiteX108" fmla="*/ 754081 w 861365"/>
                    <a:gd name="connsiteY108" fmla="*/ 65999 h 495612"/>
                    <a:gd name="connsiteX109" fmla="*/ 759189 w 861365"/>
                    <a:gd name="connsiteY109" fmla="*/ 65227 h 495612"/>
                    <a:gd name="connsiteX110" fmla="*/ 861365 w 861365"/>
                    <a:gd name="connsiteY110" fmla="*/ 168888 h 495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861365" h="495612">
                      <a:moveTo>
                        <a:pt x="861365" y="168888"/>
                      </a:moveTo>
                      <a:lnTo>
                        <a:pt x="861365" y="315201"/>
                      </a:lnTo>
                      <a:cubicBezTo>
                        <a:pt x="857801" y="338725"/>
                        <a:pt x="844712" y="355260"/>
                        <a:pt x="822099" y="364804"/>
                      </a:cubicBezTo>
                      <a:cubicBezTo>
                        <a:pt x="820198" y="365596"/>
                        <a:pt x="819247" y="367041"/>
                        <a:pt x="819247" y="369140"/>
                      </a:cubicBezTo>
                      <a:lnTo>
                        <a:pt x="819247" y="463118"/>
                      </a:lnTo>
                      <a:cubicBezTo>
                        <a:pt x="819247" y="464940"/>
                        <a:pt x="818336" y="465851"/>
                        <a:pt x="816515" y="465851"/>
                      </a:cubicBezTo>
                      <a:lnTo>
                        <a:pt x="781288" y="465851"/>
                      </a:lnTo>
                      <a:cubicBezTo>
                        <a:pt x="778991" y="465851"/>
                        <a:pt x="777822" y="464702"/>
                        <a:pt x="777783" y="462405"/>
                      </a:cubicBezTo>
                      <a:cubicBezTo>
                        <a:pt x="777625" y="438683"/>
                        <a:pt x="777625" y="401456"/>
                        <a:pt x="777783" y="350725"/>
                      </a:cubicBezTo>
                      <a:cubicBezTo>
                        <a:pt x="777902" y="312053"/>
                        <a:pt x="819782" y="341101"/>
                        <a:pt x="819782" y="305459"/>
                      </a:cubicBezTo>
                      <a:cubicBezTo>
                        <a:pt x="819782" y="251123"/>
                        <a:pt x="819762" y="210530"/>
                        <a:pt x="819723" y="183680"/>
                      </a:cubicBezTo>
                      <a:cubicBezTo>
                        <a:pt x="819663" y="148215"/>
                        <a:pt x="811228" y="114830"/>
                        <a:pt x="771248" y="108771"/>
                      </a:cubicBezTo>
                      <a:cubicBezTo>
                        <a:pt x="765585" y="107899"/>
                        <a:pt x="761744" y="108375"/>
                        <a:pt x="759724" y="110196"/>
                      </a:cubicBezTo>
                      <a:cubicBezTo>
                        <a:pt x="752516" y="116533"/>
                        <a:pt x="742239" y="124572"/>
                        <a:pt x="728893" y="134315"/>
                      </a:cubicBezTo>
                      <a:cubicBezTo>
                        <a:pt x="719586" y="141126"/>
                        <a:pt x="710893" y="141542"/>
                        <a:pt x="702814" y="135562"/>
                      </a:cubicBezTo>
                      <a:cubicBezTo>
                        <a:pt x="691250" y="127008"/>
                        <a:pt x="679924" y="118394"/>
                        <a:pt x="668835" y="109721"/>
                      </a:cubicBezTo>
                      <a:cubicBezTo>
                        <a:pt x="667265" y="108537"/>
                        <a:pt x="665321" y="107966"/>
                        <a:pt x="663370" y="108117"/>
                      </a:cubicBezTo>
                      <a:cubicBezTo>
                        <a:pt x="646974" y="109464"/>
                        <a:pt x="633885" y="115642"/>
                        <a:pt x="624104" y="126651"/>
                      </a:cubicBezTo>
                      <a:cubicBezTo>
                        <a:pt x="619787" y="131483"/>
                        <a:pt x="617628" y="139463"/>
                        <a:pt x="617628" y="150591"/>
                      </a:cubicBezTo>
                      <a:cubicBezTo>
                        <a:pt x="617510" y="220253"/>
                        <a:pt x="617272" y="276786"/>
                        <a:pt x="616916" y="320191"/>
                      </a:cubicBezTo>
                      <a:cubicBezTo>
                        <a:pt x="616876" y="322369"/>
                        <a:pt x="617945" y="323597"/>
                        <a:pt x="620123" y="323874"/>
                      </a:cubicBezTo>
                      <a:cubicBezTo>
                        <a:pt x="637648" y="325953"/>
                        <a:pt x="653806" y="325834"/>
                        <a:pt x="653568" y="349953"/>
                      </a:cubicBezTo>
                      <a:cubicBezTo>
                        <a:pt x="653331" y="376051"/>
                        <a:pt x="653291" y="413753"/>
                        <a:pt x="653449" y="463059"/>
                      </a:cubicBezTo>
                      <a:cubicBezTo>
                        <a:pt x="653449" y="464960"/>
                        <a:pt x="652519" y="465910"/>
                        <a:pt x="650657" y="465910"/>
                      </a:cubicBezTo>
                      <a:lnTo>
                        <a:pt x="614896" y="465910"/>
                      </a:lnTo>
                      <a:cubicBezTo>
                        <a:pt x="612916" y="465910"/>
                        <a:pt x="611926" y="464920"/>
                        <a:pt x="611926" y="462940"/>
                      </a:cubicBezTo>
                      <a:lnTo>
                        <a:pt x="611926" y="370388"/>
                      </a:lnTo>
                      <a:cubicBezTo>
                        <a:pt x="611920" y="365532"/>
                        <a:pt x="607979" y="361601"/>
                        <a:pt x="603124" y="361606"/>
                      </a:cubicBezTo>
                      <a:cubicBezTo>
                        <a:pt x="601584" y="361608"/>
                        <a:pt x="600071" y="362014"/>
                        <a:pt x="598738" y="362784"/>
                      </a:cubicBezTo>
                      <a:lnTo>
                        <a:pt x="563808" y="382922"/>
                      </a:lnTo>
                      <a:cubicBezTo>
                        <a:pt x="562818" y="383516"/>
                        <a:pt x="562323" y="384368"/>
                        <a:pt x="562323" y="385477"/>
                      </a:cubicBezTo>
                      <a:lnTo>
                        <a:pt x="562323" y="488425"/>
                      </a:lnTo>
                      <a:cubicBezTo>
                        <a:pt x="562323" y="493217"/>
                        <a:pt x="559907" y="495612"/>
                        <a:pt x="555076" y="495612"/>
                      </a:cubicBezTo>
                      <a:lnTo>
                        <a:pt x="528344" y="495612"/>
                      </a:lnTo>
                      <a:cubicBezTo>
                        <a:pt x="523274" y="495612"/>
                        <a:pt x="520740" y="493098"/>
                        <a:pt x="520740" y="488068"/>
                      </a:cubicBezTo>
                      <a:cubicBezTo>
                        <a:pt x="520700" y="434287"/>
                        <a:pt x="520740" y="391754"/>
                        <a:pt x="520859" y="360467"/>
                      </a:cubicBezTo>
                      <a:cubicBezTo>
                        <a:pt x="520859" y="359200"/>
                        <a:pt x="522383" y="355953"/>
                        <a:pt x="525433" y="350725"/>
                      </a:cubicBezTo>
                      <a:cubicBezTo>
                        <a:pt x="535650" y="333201"/>
                        <a:pt x="575035" y="351972"/>
                        <a:pt x="575392" y="313181"/>
                      </a:cubicBezTo>
                      <a:cubicBezTo>
                        <a:pt x="575907" y="246331"/>
                        <a:pt x="576085" y="190293"/>
                        <a:pt x="575926" y="145067"/>
                      </a:cubicBezTo>
                      <a:cubicBezTo>
                        <a:pt x="575808" y="92434"/>
                        <a:pt x="560244" y="46752"/>
                        <a:pt x="498463" y="42950"/>
                      </a:cubicBezTo>
                      <a:cubicBezTo>
                        <a:pt x="495612" y="42792"/>
                        <a:pt x="493117" y="43663"/>
                        <a:pt x="490978" y="45564"/>
                      </a:cubicBezTo>
                      <a:cubicBezTo>
                        <a:pt x="479137" y="55980"/>
                        <a:pt x="468781" y="64791"/>
                        <a:pt x="459910" y="71999"/>
                      </a:cubicBezTo>
                      <a:cubicBezTo>
                        <a:pt x="437633" y="89999"/>
                        <a:pt x="431336" y="92791"/>
                        <a:pt x="407693" y="72474"/>
                      </a:cubicBezTo>
                      <a:cubicBezTo>
                        <a:pt x="391337" y="58415"/>
                        <a:pt x="380248" y="49129"/>
                        <a:pt x="374426" y="44614"/>
                      </a:cubicBezTo>
                      <a:cubicBezTo>
                        <a:pt x="372803" y="43346"/>
                        <a:pt x="370961" y="42772"/>
                        <a:pt x="368902" y="42891"/>
                      </a:cubicBezTo>
                      <a:cubicBezTo>
                        <a:pt x="303141" y="47287"/>
                        <a:pt x="291023" y="96949"/>
                        <a:pt x="290963" y="152611"/>
                      </a:cubicBezTo>
                      <a:cubicBezTo>
                        <a:pt x="290963" y="234114"/>
                        <a:pt x="291141" y="288033"/>
                        <a:pt x="291498" y="314369"/>
                      </a:cubicBezTo>
                      <a:cubicBezTo>
                        <a:pt x="291656" y="327953"/>
                        <a:pt x="297597" y="336112"/>
                        <a:pt x="309319" y="338844"/>
                      </a:cubicBezTo>
                      <a:cubicBezTo>
                        <a:pt x="318428" y="340983"/>
                        <a:pt x="325774" y="342725"/>
                        <a:pt x="331358" y="344072"/>
                      </a:cubicBezTo>
                      <a:cubicBezTo>
                        <a:pt x="340942" y="346408"/>
                        <a:pt x="345734" y="353319"/>
                        <a:pt x="345734" y="364804"/>
                      </a:cubicBezTo>
                      <a:cubicBezTo>
                        <a:pt x="345694" y="444604"/>
                        <a:pt x="345655" y="486464"/>
                        <a:pt x="345615" y="490385"/>
                      </a:cubicBezTo>
                      <a:cubicBezTo>
                        <a:pt x="345615" y="493239"/>
                        <a:pt x="343301" y="495553"/>
                        <a:pt x="340447" y="495553"/>
                      </a:cubicBezTo>
                      <a:lnTo>
                        <a:pt x="309557" y="495553"/>
                      </a:lnTo>
                      <a:cubicBezTo>
                        <a:pt x="305953" y="495553"/>
                        <a:pt x="304151" y="493751"/>
                        <a:pt x="304151" y="490147"/>
                      </a:cubicBezTo>
                      <a:lnTo>
                        <a:pt x="304151" y="384051"/>
                      </a:lnTo>
                      <a:cubicBezTo>
                        <a:pt x="304151" y="382190"/>
                        <a:pt x="303260" y="380962"/>
                        <a:pt x="301478" y="380368"/>
                      </a:cubicBezTo>
                      <a:cubicBezTo>
                        <a:pt x="290983" y="377002"/>
                        <a:pt x="279716" y="370903"/>
                        <a:pt x="267677" y="362071"/>
                      </a:cubicBezTo>
                      <a:cubicBezTo>
                        <a:pt x="264331" y="359643"/>
                        <a:pt x="259650" y="360388"/>
                        <a:pt x="257223" y="363733"/>
                      </a:cubicBezTo>
                      <a:cubicBezTo>
                        <a:pt x="256295" y="365012"/>
                        <a:pt x="255795" y="366551"/>
                        <a:pt x="255796" y="368130"/>
                      </a:cubicBezTo>
                      <a:lnTo>
                        <a:pt x="255796" y="462643"/>
                      </a:lnTo>
                      <a:cubicBezTo>
                        <a:pt x="255796" y="464782"/>
                        <a:pt x="254726" y="465851"/>
                        <a:pt x="252588" y="465851"/>
                      </a:cubicBezTo>
                      <a:lnTo>
                        <a:pt x="216826" y="465851"/>
                      </a:lnTo>
                      <a:cubicBezTo>
                        <a:pt x="214965" y="465851"/>
                        <a:pt x="214034" y="464920"/>
                        <a:pt x="214034" y="463059"/>
                      </a:cubicBezTo>
                      <a:cubicBezTo>
                        <a:pt x="214034" y="427337"/>
                        <a:pt x="214252" y="390744"/>
                        <a:pt x="214688" y="353279"/>
                      </a:cubicBezTo>
                      <a:cubicBezTo>
                        <a:pt x="214925" y="333082"/>
                        <a:pt x="222113" y="324171"/>
                        <a:pt x="241182" y="324528"/>
                      </a:cubicBezTo>
                      <a:cubicBezTo>
                        <a:pt x="247123" y="324607"/>
                        <a:pt x="250033" y="321696"/>
                        <a:pt x="249915" y="315795"/>
                      </a:cubicBezTo>
                      <a:cubicBezTo>
                        <a:pt x="249598" y="296786"/>
                        <a:pt x="249459" y="241480"/>
                        <a:pt x="249499" y="149878"/>
                      </a:cubicBezTo>
                      <a:cubicBezTo>
                        <a:pt x="249538" y="140017"/>
                        <a:pt x="247340" y="132572"/>
                        <a:pt x="242905" y="127542"/>
                      </a:cubicBezTo>
                      <a:cubicBezTo>
                        <a:pt x="232133" y="115384"/>
                        <a:pt x="218074" y="108949"/>
                        <a:pt x="200728" y="108236"/>
                      </a:cubicBezTo>
                      <a:cubicBezTo>
                        <a:pt x="198708" y="108117"/>
                        <a:pt x="196906" y="108691"/>
                        <a:pt x="195322" y="109959"/>
                      </a:cubicBezTo>
                      <a:cubicBezTo>
                        <a:pt x="185619" y="117681"/>
                        <a:pt x="175897" y="125384"/>
                        <a:pt x="166154" y="133067"/>
                      </a:cubicBezTo>
                      <a:cubicBezTo>
                        <a:pt x="155620" y="141344"/>
                        <a:pt x="145185" y="141542"/>
                        <a:pt x="134848" y="133661"/>
                      </a:cubicBezTo>
                      <a:cubicBezTo>
                        <a:pt x="134611" y="133463"/>
                        <a:pt x="123621" y="125344"/>
                        <a:pt x="101879" y="109305"/>
                      </a:cubicBezTo>
                      <a:cubicBezTo>
                        <a:pt x="100215" y="108117"/>
                        <a:pt x="98374" y="107642"/>
                        <a:pt x="96354" y="107880"/>
                      </a:cubicBezTo>
                      <a:cubicBezTo>
                        <a:pt x="51979" y="112810"/>
                        <a:pt x="41048" y="146374"/>
                        <a:pt x="41464" y="185284"/>
                      </a:cubicBezTo>
                      <a:cubicBezTo>
                        <a:pt x="41583" y="196570"/>
                        <a:pt x="41880" y="238332"/>
                        <a:pt x="42355" y="310568"/>
                      </a:cubicBezTo>
                      <a:cubicBezTo>
                        <a:pt x="42424" y="317189"/>
                        <a:pt x="46852" y="322972"/>
                        <a:pt x="53226" y="324765"/>
                      </a:cubicBezTo>
                      <a:cubicBezTo>
                        <a:pt x="66414" y="328389"/>
                        <a:pt x="83879" y="326904"/>
                        <a:pt x="84236" y="347577"/>
                      </a:cubicBezTo>
                      <a:cubicBezTo>
                        <a:pt x="84592" y="371536"/>
                        <a:pt x="84671" y="409120"/>
                        <a:pt x="84473" y="460326"/>
                      </a:cubicBezTo>
                      <a:cubicBezTo>
                        <a:pt x="84473" y="463377"/>
                        <a:pt x="81973" y="465851"/>
                        <a:pt x="78889" y="465851"/>
                      </a:cubicBezTo>
                      <a:lnTo>
                        <a:pt x="48949" y="465851"/>
                      </a:lnTo>
                      <a:cubicBezTo>
                        <a:pt x="44910" y="465851"/>
                        <a:pt x="42890" y="463851"/>
                        <a:pt x="42890" y="459851"/>
                      </a:cubicBezTo>
                      <a:lnTo>
                        <a:pt x="42890" y="369497"/>
                      </a:lnTo>
                      <a:cubicBezTo>
                        <a:pt x="42890" y="367715"/>
                        <a:pt x="42118" y="366368"/>
                        <a:pt x="40573" y="365457"/>
                      </a:cubicBezTo>
                      <a:cubicBezTo>
                        <a:pt x="33643" y="361418"/>
                        <a:pt x="26950" y="357398"/>
                        <a:pt x="20495" y="353398"/>
                      </a:cubicBezTo>
                      <a:cubicBezTo>
                        <a:pt x="10515" y="347220"/>
                        <a:pt x="3683" y="334072"/>
                        <a:pt x="0" y="313954"/>
                      </a:cubicBezTo>
                      <a:lnTo>
                        <a:pt x="0" y="170551"/>
                      </a:lnTo>
                      <a:cubicBezTo>
                        <a:pt x="4515" y="105048"/>
                        <a:pt x="39108" y="69880"/>
                        <a:pt x="103780" y="65049"/>
                      </a:cubicBezTo>
                      <a:cubicBezTo>
                        <a:pt x="116017" y="64158"/>
                        <a:pt x="137284" y="82989"/>
                        <a:pt x="146373" y="90830"/>
                      </a:cubicBezTo>
                      <a:cubicBezTo>
                        <a:pt x="147917" y="92137"/>
                        <a:pt x="149521" y="92236"/>
                        <a:pt x="151184" y="91127"/>
                      </a:cubicBezTo>
                      <a:cubicBezTo>
                        <a:pt x="155105" y="88474"/>
                        <a:pt x="163857" y="81940"/>
                        <a:pt x="177441" y="71524"/>
                      </a:cubicBezTo>
                      <a:cubicBezTo>
                        <a:pt x="183144" y="67168"/>
                        <a:pt x="189342" y="65168"/>
                        <a:pt x="196035" y="65524"/>
                      </a:cubicBezTo>
                      <a:cubicBezTo>
                        <a:pt x="216866" y="66633"/>
                        <a:pt x="236747" y="72435"/>
                        <a:pt x="255677" y="82930"/>
                      </a:cubicBezTo>
                      <a:cubicBezTo>
                        <a:pt x="257380" y="83880"/>
                        <a:pt x="258548" y="83425"/>
                        <a:pt x="259182" y="81563"/>
                      </a:cubicBezTo>
                      <a:cubicBezTo>
                        <a:pt x="265914" y="61405"/>
                        <a:pt x="274488" y="46297"/>
                        <a:pt x="284904" y="36238"/>
                      </a:cubicBezTo>
                      <a:cubicBezTo>
                        <a:pt x="309933" y="12001"/>
                        <a:pt x="342784" y="-19"/>
                        <a:pt x="383456" y="179"/>
                      </a:cubicBezTo>
                      <a:cubicBezTo>
                        <a:pt x="385145" y="219"/>
                        <a:pt x="386760" y="827"/>
                        <a:pt x="388030" y="1902"/>
                      </a:cubicBezTo>
                      <a:lnTo>
                        <a:pt x="431574" y="37960"/>
                      </a:lnTo>
                      <a:cubicBezTo>
                        <a:pt x="433118" y="39228"/>
                        <a:pt x="434643" y="39208"/>
                        <a:pt x="436148" y="37901"/>
                      </a:cubicBezTo>
                      <a:cubicBezTo>
                        <a:pt x="448623" y="26852"/>
                        <a:pt x="462385" y="15367"/>
                        <a:pt x="477434" y="3446"/>
                      </a:cubicBezTo>
                      <a:cubicBezTo>
                        <a:pt x="480444" y="1110"/>
                        <a:pt x="483691" y="-39"/>
                        <a:pt x="487176" y="1"/>
                      </a:cubicBezTo>
                      <a:cubicBezTo>
                        <a:pt x="505512" y="159"/>
                        <a:pt x="523453" y="3486"/>
                        <a:pt x="540997" y="9981"/>
                      </a:cubicBezTo>
                      <a:cubicBezTo>
                        <a:pt x="574818" y="22416"/>
                        <a:pt x="597035" y="45921"/>
                        <a:pt x="607648" y="80494"/>
                      </a:cubicBezTo>
                      <a:cubicBezTo>
                        <a:pt x="608322" y="82633"/>
                        <a:pt x="609648" y="83167"/>
                        <a:pt x="611629" y="82098"/>
                      </a:cubicBezTo>
                      <a:cubicBezTo>
                        <a:pt x="629648" y="72514"/>
                        <a:pt x="647747" y="67049"/>
                        <a:pt x="665924" y="65702"/>
                      </a:cubicBezTo>
                      <a:cubicBezTo>
                        <a:pt x="685528" y="64277"/>
                        <a:pt x="696577" y="78831"/>
                        <a:pt x="712082" y="90771"/>
                      </a:cubicBezTo>
                      <a:cubicBezTo>
                        <a:pt x="713547" y="91880"/>
                        <a:pt x="715032" y="91900"/>
                        <a:pt x="716537" y="90830"/>
                      </a:cubicBezTo>
                      <a:cubicBezTo>
                        <a:pt x="725725" y="84256"/>
                        <a:pt x="734279" y="77662"/>
                        <a:pt x="742200" y="71049"/>
                      </a:cubicBezTo>
                      <a:cubicBezTo>
                        <a:pt x="745942" y="67960"/>
                        <a:pt x="749744" y="67603"/>
                        <a:pt x="754081" y="65999"/>
                      </a:cubicBezTo>
                      <a:cubicBezTo>
                        <a:pt x="755823" y="65366"/>
                        <a:pt x="757526" y="65108"/>
                        <a:pt x="759189" y="65227"/>
                      </a:cubicBezTo>
                      <a:cubicBezTo>
                        <a:pt x="822356" y="69544"/>
                        <a:pt x="856415" y="104097"/>
                        <a:pt x="861365" y="168888"/>
                      </a:cubicBezTo>
                      <a:close/>
                    </a:path>
                  </a:pathLst>
                </a:custGeom>
                <a:grpFill/>
                <a:ln w="5912" cap="flat">
                  <a:noFill/>
                  <a:prstDash val="solid"/>
                  <a:miter/>
                </a:ln>
              </p:spPr>
              <p:txBody>
                <a:bodyPr rtlCol="0" anchor="ctr"/>
                <a:lstStyle/>
                <a:p>
                  <a:pPr defTabSz="171446"/>
                  <a:endParaRPr lang="en-US">
                    <a:solidFill>
                      <a:prstClr val="black"/>
                    </a:solidFill>
                    <a:latin typeface="Calibri" panose="020F0502020204030204"/>
                  </a:endParaRPr>
                </a:p>
              </p:txBody>
            </p:sp>
          </p:grpSp>
        </p:grpSp>
        <p:grpSp>
          <p:nvGrpSpPr>
            <p:cNvPr id="59" name="Group 58">
              <a:extLst>
                <a:ext uri="{FF2B5EF4-FFF2-40B4-BE49-F238E27FC236}">
                  <a16:creationId xmlns:a16="http://schemas.microsoft.com/office/drawing/2014/main" id="{6DEDA5B1-49C8-ABC1-F943-BB4ABED05517}"/>
                </a:ext>
              </a:extLst>
            </p:cNvPr>
            <p:cNvGrpSpPr/>
            <p:nvPr/>
          </p:nvGrpSpPr>
          <p:grpSpPr>
            <a:xfrm>
              <a:off x="4767817" y="2944107"/>
              <a:ext cx="2475577" cy="544831"/>
              <a:chOff x="4795565" y="2573797"/>
              <a:chExt cx="2475577" cy="544831"/>
            </a:xfrm>
          </p:grpSpPr>
          <p:sp>
            <p:nvSpPr>
              <p:cNvPr id="31" name="Rectangle: Rounded Corners 30">
                <a:extLst>
                  <a:ext uri="{FF2B5EF4-FFF2-40B4-BE49-F238E27FC236}">
                    <a16:creationId xmlns:a16="http://schemas.microsoft.com/office/drawing/2014/main" id="{4FCDB76A-5902-966D-E2C8-6F671AF71CF5}"/>
                  </a:ext>
                </a:extLst>
              </p:cNvPr>
              <p:cNvSpPr/>
              <p:nvPr/>
            </p:nvSpPr>
            <p:spPr>
              <a:xfrm>
                <a:off x="6813942" y="2573797"/>
                <a:ext cx="457200" cy="457200"/>
              </a:xfrm>
              <a:prstGeom prst="roundRect">
                <a:avLst/>
              </a:prstGeom>
              <a:solidFill>
                <a:schemeClr val="accent1"/>
              </a:solidFill>
              <a:ln w="0" cap="flat">
                <a:noFill/>
                <a:prstDash val="solid"/>
                <a:miter/>
              </a:ln>
            </p:spPr>
            <p:txBody>
              <a:bodyPr rtlCol="0" anchor="ctr"/>
              <a:lstStyle/>
              <a:p>
                <a:pPr algn="r" defTabSz="342900" rtl="1"/>
                <a:endParaRPr lang="en-US" sz="1350">
                  <a:solidFill>
                    <a:prstClr val="black"/>
                  </a:solidFill>
                  <a:latin typeface="Calibri" panose="020F0502020204030204"/>
                </a:endParaRPr>
              </a:p>
            </p:txBody>
          </p:sp>
          <p:sp>
            <p:nvSpPr>
              <p:cNvPr id="15" name="مربع نص 14">
                <a:extLst>
                  <a:ext uri="{FF2B5EF4-FFF2-40B4-BE49-F238E27FC236}">
                    <a16:creationId xmlns:a16="http://schemas.microsoft.com/office/drawing/2014/main" id="{2C48A390-CDCB-404D-FC18-433492FF10DE}"/>
                  </a:ext>
                </a:extLst>
              </p:cNvPr>
              <p:cNvSpPr txBox="1"/>
              <p:nvPr/>
            </p:nvSpPr>
            <p:spPr>
              <a:xfrm>
                <a:off x="4795565" y="2573797"/>
                <a:ext cx="2011680" cy="544831"/>
              </a:xfrm>
              <a:prstGeom prst="roundRect">
                <a:avLst/>
              </a:prstGeom>
              <a:solidFill>
                <a:srgbClr val="D6DCE5">
                  <a:alpha val="60000"/>
                </a:srgbClr>
              </a:solidFill>
            </p:spPr>
            <p:txBody>
              <a:bodyPr wrap="square" rtlCol="1">
                <a:spAutoFit/>
              </a:bodyPr>
              <a:lstStyle>
                <a:defPPr>
                  <a:defRPr lang="ar-SA"/>
                </a:defPPr>
                <a:lvl1pPr defTabSz="228594">
                  <a:defRPr sz="2400" b="1">
                    <a:solidFill>
                      <a:srgbClr val="173863"/>
                    </a:solidFill>
                    <a:latin typeface="Sakkal Majalla" panose="02000000000000000000" pitchFamily="2" charset="-78"/>
                    <a:cs typeface="Sakkal Majalla" panose="02000000000000000000" pitchFamily="2" charset="-78"/>
                  </a:defRPr>
                </a:lvl1pPr>
              </a:lstStyle>
              <a:p>
                <a:pPr algn="r" defTabSz="171446" rtl="1"/>
                <a:r>
                  <a:rPr lang="ar-SA" sz="1800"/>
                  <a:t>الجودة</a:t>
                </a:r>
                <a:endParaRPr lang="en-US" sz="1800" dirty="0"/>
              </a:p>
            </p:txBody>
          </p:sp>
          <p:grpSp>
            <p:nvGrpSpPr>
              <p:cNvPr id="120" name="Blockchain3" descr="{&quot;Key&quot;:&quot;POWER_USER_SHAPE_ICON&quot;,&quot;Value&quot;:&quot;POWER_USER_SHAPE_ICON_STYLE_1&quot;}">
                <a:extLst>
                  <a:ext uri="{FF2B5EF4-FFF2-40B4-BE49-F238E27FC236}">
                    <a16:creationId xmlns:a16="http://schemas.microsoft.com/office/drawing/2014/main" id="{29728DFB-05A2-C3E1-CCE3-5F1909C40CAD}"/>
                  </a:ext>
                </a:extLst>
              </p:cNvPr>
              <p:cNvGrpSpPr>
                <a:grpSpLocks noChangeAspect="1"/>
              </p:cNvGrpSpPr>
              <p:nvPr/>
            </p:nvGrpSpPr>
            <p:grpSpPr>
              <a:xfrm>
                <a:off x="6871955" y="2674549"/>
                <a:ext cx="347996" cy="255696"/>
                <a:chOff x="8358188" y="4727575"/>
                <a:chExt cx="669926" cy="446088"/>
              </a:xfrm>
              <a:solidFill>
                <a:schemeClr val="bg1"/>
              </a:solidFill>
            </p:grpSpPr>
            <p:sp>
              <p:nvSpPr>
                <p:cNvPr id="121" name="Freeform 583">
                  <a:extLst>
                    <a:ext uri="{FF2B5EF4-FFF2-40B4-BE49-F238E27FC236}">
                      <a16:creationId xmlns:a16="http://schemas.microsoft.com/office/drawing/2014/main" id="{F117AA66-9874-E771-2086-E6E3FFADE31B}"/>
                    </a:ext>
                  </a:extLst>
                </p:cNvPr>
                <p:cNvSpPr>
                  <a:spLocks/>
                </p:cNvSpPr>
                <p:nvPr/>
              </p:nvSpPr>
              <p:spPr bwMode="auto">
                <a:xfrm>
                  <a:off x="8496301" y="4776788"/>
                  <a:ext cx="330200" cy="187325"/>
                </a:xfrm>
                <a:custGeom>
                  <a:avLst/>
                  <a:gdLst>
                    <a:gd name="T0" fmla="*/ 66 w 208"/>
                    <a:gd name="T1" fmla="*/ 8 h 118"/>
                    <a:gd name="T2" fmla="*/ 178 w 208"/>
                    <a:gd name="T3" fmla="*/ 8 h 118"/>
                    <a:gd name="T4" fmla="*/ 204 w 208"/>
                    <a:gd name="T5" fmla="*/ 54 h 118"/>
                    <a:gd name="T6" fmla="*/ 208 w 208"/>
                    <a:gd name="T7" fmla="*/ 46 h 118"/>
                    <a:gd name="T8" fmla="*/ 183 w 208"/>
                    <a:gd name="T9" fmla="*/ 0 h 118"/>
                    <a:gd name="T10" fmla="*/ 61 w 208"/>
                    <a:gd name="T11" fmla="*/ 0 h 118"/>
                    <a:gd name="T12" fmla="*/ 0 w 208"/>
                    <a:gd name="T13" fmla="*/ 110 h 118"/>
                    <a:gd name="T14" fmla="*/ 5 w 208"/>
                    <a:gd name="T15" fmla="*/ 118 h 118"/>
                    <a:gd name="T16" fmla="*/ 9 w 208"/>
                    <a:gd name="T17" fmla="*/ 110 h 118"/>
                    <a:gd name="T18" fmla="*/ 9 w 208"/>
                    <a:gd name="T19" fmla="*/ 110 h 118"/>
                    <a:gd name="T20" fmla="*/ 9 w 208"/>
                    <a:gd name="T21" fmla="*/ 109 h 118"/>
                    <a:gd name="T22" fmla="*/ 9 w 208"/>
                    <a:gd name="T23" fmla="*/ 109 h 118"/>
                    <a:gd name="T24" fmla="*/ 66 w 208"/>
                    <a:gd name="T25" fmla="*/ 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18">
                      <a:moveTo>
                        <a:pt x="66" y="8"/>
                      </a:moveTo>
                      <a:lnTo>
                        <a:pt x="178" y="8"/>
                      </a:lnTo>
                      <a:lnTo>
                        <a:pt x="204" y="54"/>
                      </a:lnTo>
                      <a:lnTo>
                        <a:pt x="208" y="46"/>
                      </a:lnTo>
                      <a:lnTo>
                        <a:pt x="183" y="0"/>
                      </a:lnTo>
                      <a:lnTo>
                        <a:pt x="61" y="0"/>
                      </a:lnTo>
                      <a:lnTo>
                        <a:pt x="0" y="110"/>
                      </a:lnTo>
                      <a:lnTo>
                        <a:pt x="5" y="118"/>
                      </a:lnTo>
                      <a:lnTo>
                        <a:pt x="9" y="110"/>
                      </a:lnTo>
                      <a:lnTo>
                        <a:pt x="9" y="110"/>
                      </a:lnTo>
                      <a:lnTo>
                        <a:pt x="9" y="109"/>
                      </a:lnTo>
                      <a:lnTo>
                        <a:pt x="9" y="109"/>
                      </a:lnTo>
                      <a:lnTo>
                        <a:pt x="66" y="8"/>
                      </a:ln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122" name="Freeform 584">
                  <a:extLst>
                    <a:ext uri="{FF2B5EF4-FFF2-40B4-BE49-F238E27FC236}">
                      <a16:creationId xmlns:a16="http://schemas.microsoft.com/office/drawing/2014/main" id="{BE6C0E38-6E0A-D620-1C44-0EE8107C7299}"/>
                    </a:ext>
                  </a:extLst>
                </p:cNvPr>
                <p:cNvSpPr>
                  <a:spLocks/>
                </p:cNvSpPr>
                <p:nvPr/>
              </p:nvSpPr>
              <p:spPr bwMode="auto">
                <a:xfrm>
                  <a:off x="8439151" y="4727575"/>
                  <a:ext cx="415925" cy="287337"/>
                </a:xfrm>
                <a:custGeom>
                  <a:avLst/>
                  <a:gdLst>
                    <a:gd name="T0" fmla="*/ 84 w 262"/>
                    <a:gd name="T1" fmla="*/ 8 h 181"/>
                    <a:gd name="T2" fmla="*/ 232 w 262"/>
                    <a:gd name="T3" fmla="*/ 8 h 181"/>
                    <a:gd name="T4" fmla="*/ 257 w 262"/>
                    <a:gd name="T5" fmla="*/ 53 h 181"/>
                    <a:gd name="T6" fmla="*/ 262 w 262"/>
                    <a:gd name="T7" fmla="*/ 45 h 181"/>
                    <a:gd name="T8" fmla="*/ 236 w 262"/>
                    <a:gd name="T9" fmla="*/ 0 h 181"/>
                    <a:gd name="T10" fmla="*/ 79 w 262"/>
                    <a:gd name="T11" fmla="*/ 0 h 181"/>
                    <a:gd name="T12" fmla="*/ 0 w 262"/>
                    <a:gd name="T13" fmla="*/ 141 h 181"/>
                    <a:gd name="T14" fmla="*/ 23 w 262"/>
                    <a:gd name="T15" fmla="*/ 181 h 181"/>
                    <a:gd name="T16" fmla="*/ 28 w 262"/>
                    <a:gd name="T17" fmla="*/ 173 h 181"/>
                    <a:gd name="T18" fmla="*/ 9 w 262"/>
                    <a:gd name="T19" fmla="*/ 141 h 181"/>
                    <a:gd name="T20" fmla="*/ 84 w 262"/>
                    <a:gd name="T21" fmla="*/ 8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181">
                      <a:moveTo>
                        <a:pt x="84" y="8"/>
                      </a:moveTo>
                      <a:lnTo>
                        <a:pt x="232" y="8"/>
                      </a:lnTo>
                      <a:lnTo>
                        <a:pt x="257" y="53"/>
                      </a:lnTo>
                      <a:lnTo>
                        <a:pt x="262" y="45"/>
                      </a:lnTo>
                      <a:lnTo>
                        <a:pt x="236" y="0"/>
                      </a:lnTo>
                      <a:lnTo>
                        <a:pt x="79" y="0"/>
                      </a:lnTo>
                      <a:lnTo>
                        <a:pt x="0" y="141"/>
                      </a:lnTo>
                      <a:lnTo>
                        <a:pt x="23" y="181"/>
                      </a:lnTo>
                      <a:lnTo>
                        <a:pt x="28" y="173"/>
                      </a:lnTo>
                      <a:lnTo>
                        <a:pt x="9" y="141"/>
                      </a:lnTo>
                      <a:lnTo>
                        <a:pt x="84" y="8"/>
                      </a:ln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123" name="Freeform 585">
                  <a:extLst>
                    <a:ext uri="{FF2B5EF4-FFF2-40B4-BE49-F238E27FC236}">
                      <a16:creationId xmlns:a16="http://schemas.microsoft.com/office/drawing/2014/main" id="{659E6E59-AF21-CAF4-31D2-6BF1564D3A49}"/>
                    </a:ext>
                  </a:extLst>
                </p:cNvPr>
                <p:cNvSpPr>
                  <a:spLocks/>
                </p:cNvSpPr>
                <p:nvPr/>
              </p:nvSpPr>
              <p:spPr bwMode="auto">
                <a:xfrm>
                  <a:off x="8551863" y="4935538"/>
                  <a:ext cx="330200" cy="188912"/>
                </a:xfrm>
                <a:custGeom>
                  <a:avLst/>
                  <a:gdLst>
                    <a:gd name="T0" fmla="*/ 199 w 208"/>
                    <a:gd name="T1" fmla="*/ 8 h 119"/>
                    <a:gd name="T2" fmla="*/ 199 w 208"/>
                    <a:gd name="T3" fmla="*/ 10 h 119"/>
                    <a:gd name="T4" fmla="*/ 143 w 208"/>
                    <a:gd name="T5" fmla="*/ 111 h 119"/>
                    <a:gd name="T6" fmla="*/ 31 w 208"/>
                    <a:gd name="T7" fmla="*/ 111 h 119"/>
                    <a:gd name="T8" fmla="*/ 5 w 208"/>
                    <a:gd name="T9" fmla="*/ 65 h 119"/>
                    <a:gd name="T10" fmla="*/ 0 w 208"/>
                    <a:gd name="T11" fmla="*/ 73 h 119"/>
                    <a:gd name="T12" fmla="*/ 26 w 208"/>
                    <a:gd name="T13" fmla="*/ 119 h 119"/>
                    <a:gd name="T14" fmla="*/ 148 w 208"/>
                    <a:gd name="T15" fmla="*/ 119 h 119"/>
                    <a:gd name="T16" fmla="*/ 208 w 208"/>
                    <a:gd name="T17" fmla="*/ 10 h 119"/>
                    <a:gd name="T18" fmla="*/ 203 w 208"/>
                    <a:gd name="T19" fmla="*/ 0 h 119"/>
                    <a:gd name="T20" fmla="*/ 199 w 208"/>
                    <a:gd name="T21" fmla="*/ 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8" h="119">
                      <a:moveTo>
                        <a:pt x="199" y="8"/>
                      </a:moveTo>
                      <a:lnTo>
                        <a:pt x="199" y="10"/>
                      </a:lnTo>
                      <a:lnTo>
                        <a:pt x="143" y="111"/>
                      </a:lnTo>
                      <a:lnTo>
                        <a:pt x="31" y="111"/>
                      </a:lnTo>
                      <a:lnTo>
                        <a:pt x="5" y="65"/>
                      </a:lnTo>
                      <a:lnTo>
                        <a:pt x="0" y="73"/>
                      </a:lnTo>
                      <a:lnTo>
                        <a:pt x="26" y="119"/>
                      </a:lnTo>
                      <a:lnTo>
                        <a:pt x="148" y="119"/>
                      </a:lnTo>
                      <a:lnTo>
                        <a:pt x="208" y="10"/>
                      </a:lnTo>
                      <a:lnTo>
                        <a:pt x="203" y="0"/>
                      </a:lnTo>
                      <a:lnTo>
                        <a:pt x="199" y="8"/>
                      </a:ln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124" name="Freeform 586">
                  <a:extLst>
                    <a:ext uri="{FF2B5EF4-FFF2-40B4-BE49-F238E27FC236}">
                      <a16:creationId xmlns:a16="http://schemas.microsoft.com/office/drawing/2014/main" id="{27238B8F-4B1E-5C48-50FC-B34DC7B04091}"/>
                    </a:ext>
                  </a:extLst>
                </p:cNvPr>
                <p:cNvSpPr>
                  <a:spLocks/>
                </p:cNvSpPr>
                <p:nvPr/>
              </p:nvSpPr>
              <p:spPr bwMode="auto">
                <a:xfrm>
                  <a:off x="8523288" y="4886325"/>
                  <a:ext cx="415925" cy="287337"/>
                </a:xfrm>
                <a:custGeom>
                  <a:avLst/>
                  <a:gdLst>
                    <a:gd name="T0" fmla="*/ 234 w 262"/>
                    <a:gd name="T1" fmla="*/ 8 h 181"/>
                    <a:gd name="T2" fmla="*/ 253 w 262"/>
                    <a:gd name="T3" fmla="*/ 41 h 181"/>
                    <a:gd name="T4" fmla="*/ 179 w 262"/>
                    <a:gd name="T5" fmla="*/ 173 h 181"/>
                    <a:gd name="T6" fmla="*/ 31 w 262"/>
                    <a:gd name="T7" fmla="*/ 173 h 181"/>
                    <a:gd name="T8" fmla="*/ 5 w 262"/>
                    <a:gd name="T9" fmla="*/ 128 h 181"/>
                    <a:gd name="T10" fmla="*/ 0 w 262"/>
                    <a:gd name="T11" fmla="*/ 136 h 181"/>
                    <a:gd name="T12" fmla="*/ 26 w 262"/>
                    <a:gd name="T13" fmla="*/ 181 h 181"/>
                    <a:gd name="T14" fmla="*/ 183 w 262"/>
                    <a:gd name="T15" fmla="*/ 181 h 181"/>
                    <a:gd name="T16" fmla="*/ 262 w 262"/>
                    <a:gd name="T17" fmla="*/ 41 h 181"/>
                    <a:gd name="T18" fmla="*/ 239 w 262"/>
                    <a:gd name="T19" fmla="*/ 0 h 181"/>
                    <a:gd name="T20" fmla="*/ 234 w 262"/>
                    <a:gd name="T21" fmla="*/ 8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181">
                      <a:moveTo>
                        <a:pt x="234" y="8"/>
                      </a:moveTo>
                      <a:lnTo>
                        <a:pt x="253" y="41"/>
                      </a:lnTo>
                      <a:lnTo>
                        <a:pt x="179" y="173"/>
                      </a:lnTo>
                      <a:lnTo>
                        <a:pt x="31" y="173"/>
                      </a:lnTo>
                      <a:lnTo>
                        <a:pt x="5" y="128"/>
                      </a:lnTo>
                      <a:lnTo>
                        <a:pt x="0" y="136"/>
                      </a:lnTo>
                      <a:lnTo>
                        <a:pt x="26" y="181"/>
                      </a:lnTo>
                      <a:lnTo>
                        <a:pt x="183" y="181"/>
                      </a:lnTo>
                      <a:lnTo>
                        <a:pt x="262" y="41"/>
                      </a:lnTo>
                      <a:lnTo>
                        <a:pt x="239" y="0"/>
                      </a:lnTo>
                      <a:lnTo>
                        <a:pt x="234" y="8"/>
                      </a:ln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125" name="Freeform 587">
                  <a:extLst>
                    <a:ext uri="{FF2B5EF4-FFF2-40B4-BE49-F238E27FC236}">
                      <a16:creationId xmlns:a16="http://schemas.microsoft.com/office/drawing/2014/main" id="{9D558F89-E2C7-74AF-8902-FE2D4C603747}"/>
                    </a:ext>
                  </a:extLst>
                </p:cNvPr>
                <p:cNvSpPr>
                  <a:spLocks/>
                </p:cNvSpPr>
                <p:nvPr/>
              </p:nvSpPr>
              <p:spPr bwMode="auto">
                <a:xfrm>
                  <a:off x="8837613" y="4776788"/>
                  <a:ext cx="190500" cy="188912"/>
                </a:xfrm>
                <a:custGeom>
                  <a:avLst/>
                  <a:gdLst>
                    <a:gd name="T0" fmla="*/ 62 w 120"/>
                    <a:gd name="T1" fmla="*/ 0 h 119"/>
                    <a:gd name="T2" fmla="*/ 0 w 120"/>
                    <a:gd name="T3" fmla="*/ 110 h 119"/>
                    <a:gd name="T4" fmla="*/ 5 w 120"/>
                    <a:gd name="T5" fmla="*/ 119 h 119"/>
                    <a:gd name="T6" fmla="*/ 10 w 120"/>
                    <a:gd name="T7" fmla="*/ 111 h 119"/>
                    <a:gd name="T8" fmla="*/ 9 w 120"/>
                    <a:gd name="T9" fmla="*/ 110 h 119"/>
                    <a:gd name="T10" fmla="*/ 66 w 120"/>
                    <a:gd name="T11" fmla="*/ 8 h 119"/>
                    <a:gd name="T12" fmla="*/ 120 w 120"/>
                    <a:gd name="T13" fmla="*/ 8 h 119"/>
                    <a:gd name="T14" fmla="*/ 120 w 120"/>
                    <a:gd name="T15" fmla="*/ 0 h 119"/>
                    <a:gd name="T16" fmla="*/ 62 w 120"/>
                    <a:gd name="T1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19">
                      <a:moveTo>
                        <a:pt x="62" y="0"/>
                      </a:moveTo>
                      <a:lnTo>
                        <a:pt x="0" y="110"/>
                      </a:lnTo>
                      <a:lnTo>
                        <a:pt x="5" y="119"/>
                      </a:lnTo>
                      <a:lnTo>
                        <a:pt x="10" y="111"/>
                      </a:lnTo>
                      <a:lnTo>
                        <a:pt x="9" y="110"/>
                      </a:lnTo>
                      <a:lnTo>
                        <a:pt x="66" y="8"/>
                      </a:lnTo>
                      <a:lnTo>
                        <a:pt x="120" y="8"/>
                      </a:lnTo>
                      <a:lnTo>
                        <a:pt x="120" y="0"/>
                      </a:lnTo>
                      <a:lnTo>
                        <a:pt x="62" y="0"/>
                      </a:ln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126" name="Freeform 588">
                  <a:extLst>
                    <a:ext uri="{FF2B5EF4-FFF2-40B4-BE49-F238E27FC236}">
                      <a16:creationId xmlns:a16="http://schemas.microsoft.com/office/drawing/2014/main" id="{54ED86DD-47F1-3213-9F40-87DB032E862E}"/>
                    </a:ext>
                  </a:extLst>
                </p:cNvPr>
                <p:cNvSpPr>
                  <a:spLocks/>
                </p:cNvSpPr>
                <p:nvPr/>
              </p:nvSpPr>
              <p:spPr bwMode="auto">
                <a:xfrm>
                  <a:off x="8894764" y="5040312"/>
                  <a:ext cx="133350" cy="84139"/>
                </a:xfrm>
                <a:custGeom>
                  <a:avLst/>
                  <a:gdLst>
                    <a:gd name="T0" fmla="*/ 30 w 84"/>
                    <a:gd name="T1" fmla="*/ 45 h 53"/>
                    <a:gd name="T2" fmla="*/ 5 w 84"/>
                    <a:gd name="T3" fmla="*/ 0 h 53"/>
                    <a:gd name="T4" fmla="*/ 0 w 84"/>
                    <a:gd name="T5" fmla="*/ 8 h 53"/>
                    <a:gd name="T6" fmla="*/ 26 w 84"/>
                    <a:gd name="T7" fmla="*/ 53 h 53"/>
                    <a:gd name="T8" fmla="*/ 84 w 84"/>
                    <a:gd name="T9" fmla="*/ 53 h 53"/>
                    <a:gd name="T10" fmla="*/ 84 w 84"/>
                    <a:gd name="T11" fmla="*/ 45 h 53"/>
                    <a:gd name="T12" fmla="*/ 30 w 84"/>
                    <a:gd name="T13" fmla="*/ 45 h 53"/>
                  </a:gdLst>
                  <a:ahLst/>
                  <a:cxnLst>
                    <a:cxn ang="0">
                      <a:pos x="T0" y="T1"/>
                    </a:cxn>
                    <a:cxn ang="0">
                      <a:pos x="T2" y="T3"/>
                    </a:cxn>
                    <a:cxn ang="0">
                      <a:pos x="T4" y="T5"/>
                    </a:cxn>
                    <a:cxn ang="0">
                      <a:pos x="T6" y="T7"/>
                    </a:cxn>
                    <a:cxn ang="0">
                      <a:pos x="T8" y="T9"/>
                    </a:cxn>
                    <a:cxn ang="0">
                      <a:pos x="T10" y="T11"/>
                    </a:cxn>
                    <a:cxn ang="0">
                      <a:pos x="T12" y="T13"/>
                    </a:cxn>
                  </a:cxnLst>
                  <a:rect l="0" t="0" r="r" b="b"/>
                  <a:pathLst>
                    <a:path w="84" h="53">
                      <a:moveTo>
                        <a:pt x="30" y="45"/>
                      </a:moveTo>
                      <a:lnTo>
                        <a:pt x="5" y="0"/>
                      </a:lnTo>
                      <a:lnTo>
                        <a:pt x="0" y="8"/>
                      </a:lnTo>
                      <a:lnTo>
                        <a:pt x="26" y="53"/>
                      </a:lnTo>
                      <a:lnTo>
                        <a:pt x="84" y="53"/>
                      </a:lnTo>
                      <a:lnTo>
                        <a:pt x="84" y="45"/>
                      </a:lnTo>
                      <a:lnTo>
                        <a:pt x="30" y="45"/>
                      </a:ln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127" name="Freeform 589">
                  <a:extLst>
                    <a:ext uri="{FF2B5EF4-FFF2-40B4-BE49-F238E27FC236}">
                      <a16:creationId xmlns:a16="http://schemas.microsoft.com/office/drawing/2014/main" id="{0855F23C-F0BE-4636-92DE-CCF2F26A3287}"/>
                    </a:ext>
                  </a:extLst>
                </p:cNvPr>
                <p:cNvSpPr>
                  <a:spLocks/>
                </p:cNvSpPr>
                <p:nvPr/>
              </p:nvSpPr>
              <p:spPr bwMode="auto">
                <a:xfrm>
                  <a:off x="8869362" y="5089524"/>
                  <a:ext cx="158750" cy="84139"/>
                </a:xfrm>
                <a:custGeom>
                  <a:avLst/>
                  <a:gdLst>
                    <a:gd name="T0" fmla="*/ 30 w 100"/>
                    <a:gd name="T1" fmla="*/ 45 h 53"/>
                    <a:gd name="T2" fmla="*/ 4 w 100"/>
                    <a:gd name="T3" fmla="*/ 0 h 53"/>
                    <a:gd name="T4" fmla="*/ 0 w 100"/>
                    <a:gd name="T5" fmla="*/ 8 h 53"/>
                    <a:gd name="T6" fmla="*/ 25 w 100"/>
                    <a:gd name="T7" fmla="*/ 53 h 53"/>
                    <a:gd name="T8" fmla="*/ 100 w 100"/>
                    <a:gd name="T9" fmla="*/ 53 h 53"/>
                    <a:gd name="T10" fmla="*/ 100 w 100"/>
                    <a:gd name="T11" fmla="*/ 45 h 53"/>
                    <a:gd name="T12" fmla="*/ 30 w 100"/>
                    <a:gd name="T13" fmla="*/ 45 h 53"/>
                  </a:gdLst>
                  <a:ahLst/>
                  <a:cxnLst>
                    <a:cxn ang="0">
                      <a:pos x="T0" y="T1"/>
                    </a:cxn>
                    <a:cxn ang="0">
                      <a:pos x="T2" y="T3"/>
                    </a:cxn>
                    <a:cxn ang="0">
                      <a:pos x="T4" y="T5"/>
                    </a:cxn>
                    <a:cxn ang="0">
                      <a:pos x="T6" y="T7"/>
                    </a:cxn>
                    <a:cxn ang="0">
                      <a:pos x="T8" y="T9"/>
                    </a:cxn>
                    <a:cxn ang="0">
                      <a:pos x="T10" y="T11"/>
                    </a:cxn>
                    <a:cxn ang="0">
                      <a:pos x="T12" y="T13"/>
                    </a:cxn>
                  </a:cxnLst>
                  <a:rect l="0" t="0" r="r" b="b"/>
                  <a:pathLst>
                    <a:path w="100" h="53">
                      <a:moveTo>
                        <a:pt x="30" y="45"/>
                      </a:moveTo>
                      <a:lnTo>
                        <a:pt x="4" y="0"/>
                      </a:lnTo>
                      <a:lnTo>
                        <a:pt x="0" y="8"/>
                      </a:lnTo>
                      <a:lnTo>
                        <a:pt x="25" y="53"/>
                      </a:lnTo>
                      <a:lnTo>
                        <a:pt x="100" y="53"/>
                      </a:lnTo>
                      <a:lnTo>
                        <a:pt x="100" y="45"/>
                      </a:lnTo>
                      <a:lnTo>
                        <a:pt x="30" y="45"/>
                      </a:ln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128" name="Freeform 590">
                  <a:extLst>
                    <a:ext uri="{FF2B5EF4-FFF2-40B4-BE49-F238E27FC236}">
                      <a16:creationId xmlns:a16="http://schemas.microsoft.com/office/drawing/2014/main" id="{F185182D-7434-03CC-5D7F-04A17FE92876}"/>
                    </a:ext>
                  </a:extLst>
                </p:cNvPr>
                <p:cNvSpPr>
                  <a:spLocks/>
                </p:cNvSpPr>
                <p:nvPr/>
              </p:nvSpPr>
              <p:spPr bwMode="auto">
                <a:xfrm>
                  <a:off x="8785226" y="4727575"/>
                  <a:ext cx="242888" cy="285750"/>
                </a:xfrm>
                <a:custGeom>
                  <a:avLst/>
                  <a:gdLst>
                    <a:gd name="T0" fmla="*/ 78 w 153"/>
                    <a:gd name="T1" fmla="*/ 0 h 180"/>
                    <a:gd name="T2" fmla="*/ 0 w 153"/>
                    <a:gd name="T3" fmla="*/ 141 h 180"/>
                    <a:gd name="T4" fmla="*/ 22 w 153"/>
                    <a:gd name="T5" fmla="*/ 180 h 180"/>
                    <a:gd name="T6" fmla="*/ 26 w 153"/>
                    <a:gd name="T7" fmla="*/ 172 h 180"/>
                    <a:gd name="T8" fmla="*/ 9 w 153"/>
                    <a:gd name="T9" fmla="*/ 141 h 180"/>
                    <a:gd name="T10" fmla="*/ 83 w 153"/>
                    <a:gd name="T11" fmla="*/ 8 h 180"/>
                    <a:gd name="T12" fmla="*/ 153 w 153"/>
                    <a:gd name="T13" fmla="*/ 8 h 180"/>
                    <a:gd name="T14" fmla="*/ 153 w 153"/>
                    <a:gd name="T15" fmla="*/ 0 h 180"/>
                    <a:gd name="T16" fmla="*/ 78 w 153"/>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80">
                      <a:moveTo>
                        <a:pt x="78" y="0"/>
                      </a:moveTo>
                      <a:lnTo>
                        <a:pt x="0" y="141"/>
                      </a:lnTo>
                      <a:lnTo>
                        <a:pt x="22" y="180"/>
                      </a:lnTo>
                      <a:lnTo>
                        <a:pt x="26" y="172"/>
                      </a:lnTo>
                      <a:lnTo>
                        <a:pt x="9" y="141"/>
                      </a:lnTo>
                      <a:lnTo>
                        <a:pt x="83" y="8"/>
                      </a:lnTo>
                      <a:lnTo>
                        <a:pt x="153" y="8"/>
                      </a:lnTo>
                      <a:lnTo>
                        <a:pt x="153" y="0"/>
                      </a:lnTo>
                      <a:lnTo>
                        <a:pt x="78" y="0"/>
                      </a:ln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129" name="Freeform 591">
                  <a:extLst>
                    <a:ext uri="{FF2B5EF4-FFF2-40B4-BE49-F238E27FC236}">
                      <a16:creationId xmlns:a16="http://schemas.microsoft.com/office/drawing/2014/main" id="{1DEB6759-4A31-5B8B-F5BD-A49A3FCF3425}"/>
                    </a:ext>
                  </a:extLst>
                </p:cNvPr>
                <p:cNvSpPr>
                  <a:spLocks/>
                </p:cNvSpPr>
                <p:nvPr/>
              </p:nvSpPr>
              <p:spPr bwMode="auto">
                <a:xfrm>
                  <a:off x="8358188" y="4727575"/>
                  <a:ext cx="150814" cy="84139"/>
                </a:xfrm>
                <a:custGeom>
                  <a:avLst/>
                  <a:gdLst>
                    <a:gd name="T0" fmla="*/ 66 w 95"/>
                    <a:gd name="T1" fmla="*/ 8 h 53"/>
                    <a:gd name="T2" fmla="*/ 91 w 95"/>
                    <a:gd name="T3" fmla="*/ 53 h 53"/>
                    <a:gd name="T4" fmla="*/ 95 w 95"/>
                    <a:gd name="T5" fmla="*/ 45 h 53"/>
                    <a:gd name="T6" fmla="*/ 70 w 95"/>
                    <a:gd name="T7" fmla="*/ 0 h 53"/>
                    <a:gd name="T8" fmla="*/ 0 w 95"/>
                    <a:gd name="T9" fmla="*/ 0 h 53"/>
                    <a:gd name="T10" fmla="*/ 0 w 95"/>
                    <a:gd name="T11" fmla="*/ 8 h 53"/>
                    <a:gd name="T12" fmla="*/ 66 w 95"/>
                    <a:gd name="T13" fmla="*/ 8 h 53"/>
                  </a:gdLst>
                  <a:ahLst/>
                  <a:cxnLst>
                    <a:cxn ang="0">
                      <a:pos x="T0" y="T1"/>
                    </a:cxn>
                    <a:cxn ang="0">
                      <a:pos x="T2" y="T3"/>
                    </a:cxn>
                    <a:cxn ang="0">
                      <a:pos x="T4" y="T5"/>
                    </a:cxn>
                    <a:cxn ang="0">
                      <a:pos x="T6" y="T7"/>
                    </a:cxn>
                    <a:cxn ang="0">
                      <a:pos x="T8" y="T9"/>
                    </a:cxn>
                    <a:cxn ang="0">
                      <a:pos x="T10" y="T11"/>
                    </a:cxn>
                    <a:cxn ang="0">
                      <a:pos x="T12" y="T13"/>
                    </a:cxn>
                  </a:cxnLst>
                  <a:rect l="0" t="0" r="r" b="b"/>
                  <a:pathLst>
                    <a:path w="95" h="53">
                      <a:moveTo>
                        <a:pt x="66" y="8"/>
                      </a:moveTo>
                      <a:lnTo>
                        <a:pt x="91" y="53"/>
                      </a:lnTo>
                      <a:lnTo>
                        <a:pt x="95" y="45"/>
                      </a:lnTo>
                      <a:lnTo>
                        <a:pt x="70" y="0"/>
                      </a:lnTo>
                      <a:lnTo>
                        <a:pt x="0" y="0"/>
                      </a:lnTo>
                      <a:lnTo>
                        <a:pt x="0" y="8"/>
                      </a:lnTo>
                      <a:lnTo>
                        <a:pt x="66" y="8"/>
                      </a:ln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130" name="Freeform 592">
                  <a:extLst>
                    <a:ext uri="{FF2B5EF4-FFF2-40B4-BE49-F238E27FC236}">
                      <a16:creationId xmlns:a16="http://schemas.microsoft.com/office/drawing/2014/main" id="{F866F4E6-A00F-49F4-6A1C-9396DA706088}"/>
                    </a:ext>
                  </a:extLst>
                </p:cNvPr>
                <p:cNvSpPr>
                  <a:spLocks/>
                </p:cNvSpPr>
                <p:nvPr/>
              </p:nvSpPr>
              <p:spPr bwMode="auto">
                <a:xfrm>
                  <a:off x="8358188" y="4887913"/>
                  <a:ext cx="236538" cy="285750"/>
                </a:xfrm>
                <a:custGeom>
                  <a:avLst/>
                  <a:gdLst>
                    <a:gd name="T0" fmla="*/ 149 w 149"/>
                    <a:gd name="T1" fmla="*/ 40 h 180"/>
                    <a:gd name="T2" fmla="*/ 127 w 149"/>
                    <a:gd name="T3" fmla="*/ 0 h 180"/>
                    <a:gd name="T4" fmla="*/ 122 w 149"/>
                    <a:gd name="T5" fmla="*/ 8 h 180"/>
                    <a:gd name="T6" fmla="*/ 140 w 149"/>
                    <a:gd name="T7" fmla="*/ 40 h 180"/>
                    <a:gd name="T8" fmla="*/ 66 w 149"/>
                    <a:gd name="T9" fmla="*/ 172 h 180"/>
                    <a:gd name="T10" fmla="*/ 0 w 149"/>
                    <a:gd name="T11" fmla="*/ 172 h 180"/>
                    <a:gd name="T12" fmla="*/ 0 w 149"/>
                    <a:gd name="T13" fmla="*/ 180 h 180"/>
                    <a:gd name="T14" fmla="*/ 70 w 149"/>
                    <a:gd name="T15" fmla="*/ 180 h 180"/>
                    <a:gd name="T16" fmla="*/ 149 w 149"/>
                    <a:gd name="T17" fmla="*/ 4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80">
                      <a:moveTo>
                        <a:pt x="149" y="40"/>
                      </a:moveTo>
                      <a:lnTo>
                        <a:pt x="127" y="0"/>
                      </a:lnTo>
                      <a:lnTo>
                        <a:pt x="122" y="8"/>
                      </a:lnTo>
                      <a:lnTo>
                        <a:pt x="140" y="40"/>
                      </a:lnTo>
                      <a:lnTo>
                        <a:pt x="66" y="172"/>
                      </a:lnTo>
                      <a:lnTo>
                        <a:pt x="0" y="172"/>
                      </a:lnTo>
                      <a:lnTo>
                        <a:pt x="0" y="180"/>
                      </a:lnTo>
                      <a:lnTo>
                        <a:pt x="70" y="180"/>
                      </a:lnTo>
                      <a:lnTo>
                        <a:pt x="149" y="40"/>
                      </a:ln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131" name="Freeform 593">
                  <a:extLst>
                    <a:ext uri="{FF2B5EF4-FFF2-40B4-BE49-F238E27FC236}">
                      <a16:creationId xmlns:a16="http://schemas.microsoft.com/office/drawing/2014/main" id="{C80BA583-2CAF-ED75-4C7D-EC29EFDEDA44}"/>
                    </a:ext>
                  </a:extLst>
                </p:cNvPr>
                <p:cNvSpPr>
                  <a:spLocks/>
                </p:cNvSpPr>
                <p:nvPr/>
              </p:nvSpPr>
              <p:spPr bwMode="auto">
                <a:xfrm>
                  <a:off x="8358188" y="4776788"/>
                  <a:ext cx="125412" cy="84139"/>
                </a:xfrm>
                <a:custGeom>
                  <a:avLst/>
                  <a:gdLst>
                    <a:gd name="T0" fmla="*/ 49 w 79"/>
                    <a:gd name="T1" fmla="*/ 8 h 53"/>
                    <a:gd name="T2" fmla="*/ 74 w 79"/>
                    <a:gd name="T3" fmla="*/ 53 h 53"/>
                    <a:gd name="T4" fmla="*/ 79 w 79"/>
                    <a:gd name="T5" fmla="*/ 45 h 53"/>
                    <a:gd name="T6" fmla="*/ 53 w 79"/>
                    <a:gd name="T7" fmla="*/ 0 h 53"/>
                    <a:gd name="T8" fmla="*/ 0 w 79"/>
                    <a:gd name="T9" fmla="*/ 0 h 53"/>
                    <a:gd name="T10" fmla="*/ 0 w 79"/>
                    <a:gd name="T11" fmla="*/ 8 h 53"/>
                    <a:gd name="T12" fmla="*/ 49 w 79"/>
                    <a:gd name="T13" fmla="*/ 8 h 53"/>
                  </a:gdLst>
                  <a:ahLst/>
                  <a:cxnLst>
                    <a:cxn ang="0">
                      <a:pos x="T0" y="T1"/>
                    </a:cxn>
                    <a:cxn ang="0">
                      <a:pos x="T2" y="T3"/>
                    </a:cxn>
                    <a:cxn ang="0">
                      <a:pos x="T4" y="T5"/>
                    </a:cxn>
                    <a:cxn ang="0">
                      <a:pos x="T6" y="T7"/>
                    </a:cxn>
                    <a:cxn ang="0">
                      <a:pos x="T8" y="T9"/>
                    </a:cxn>
                    <a:cxn ang="0">
                      <a:pos x="T10" y="T11"/>
                    </a:cxn>
                    <a:cxn ang="0">
                      <a:pos x="T12" y="T13"/>
                    </a:cxn>
                  </a:cxnLst>
                  <a:rect l="0" t="0" r="r" b="b"/>
                  <a:pathLst>
                    <a:path w="79" h="53">
                      <a:moveTo>
                        <a:pt x="49" y="8"/>
                      </a:moveTo>
                      <a:lnTo>
                        <a:pt x="74" y="53"/>
                      </a:lnTo>
                      <a:lnTo>
                        <a:pt x="79" y="45"/>
                      </a:lnTo>
                      <a:lnTo>
                        <a:pt x="53" y="0"/>
                      </a:lnTo>
                      <a:lnTo>
                        <a:pt x="0" y="0"/>
                      </a:lnTo>
                      <a:lnTo>
                        <a:pt x="0" y="8"/>
                      </a:lnTo>
                      <a:lnTo>
                        <a:pt x="49" y="8"/>
                      </a:ln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132" name="Freeform 594">
                  <a:extLst>
                    <a:ext uri="{FF2B5EF4-FFF2-40B4-BE49-F238E27FC236}">
                      <a16:creationId xmlns:a16="http://schemas.microsoft.com/office/drawing/2014/main" id="{24734037-F3B8-4DFA-E6A3-9E3FFBBC957C}"/>
                    </a:ext>
                  </a:extLst>
                </p:cNvPr>
                <p:cNvSpPr>
                  <a:spLocks/>
                </p:cNvSpPr>
                <p:nvPr/>
              </p:nvSpPr>
              <p:spPr bwMode="auto">
                <a:xfrm>
                  <a:off x="8358188" y="4937124"/>
                  <a:ext cx="182564" cy="187325"/>
                </a:xfrm>
                <a:custGeom>
                  <a:avLst/>
                  <a:gdLst>
                    <a:gd name="T0" fmla="*/ 53 w 115"/>
                    <a:gd name="T1" fmla="*/ 118 h 118"/>
                    <a:gd name="T2" fmla="*/ 115 w 115"/>
                    <a:gd name="T3" fmla="*/ 9 h 118"/>
                    <a:gd name="T4" fmla="*/ 110 w 115"/>
                    <a:gd name="T5" fmla="*/ 0 h 118"/>
                    <a:gd name="T6" fmla="*/ 105 w 115"/>
                    <a:gd name="T7" fmla="*/ 8 h 118"/>
                    <a:gd name="T8" fmla="*/ 106 w 115"/>
                    <a:gd name="T9" fmla="*/ 9 h 118"/>
                    <a:gd name="T10" fmla="*/ 49 w 115"/>
                    <a:gd name="T11" fmla="*/ 110 h 118"/>
                    <a:gd name="T12" fmla="*/ 0 w 115"/>
                    <a:gd name="T13" fmla="*/ 110 h 118"/>
                    <a:gd name="T14" fmla="*/ 0 w 115"/>
                    <a:gd name="T15" fmla="*/ 118 h 118"/>
                    <a:gd name="T16" fmla="*/ 53 w 115"/>
                    <a:gd name="T1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18">
                      <a:moveTo>
                        <a:pt x="53" y="118"/>
                      </a:moveTo>
                      <a:lnTo>
                        <a:pt x="115" y="9"/>
                      </a:lnTo>
                      <a:lnTo>
                        <a:pt x="110" y="0"/>
                      </a:lnTo>
                      <a:lnTo>
                        <a:pt x="105" y="8"/>
                      </a:lnTo>
                      <a:lnTo>
                        <a:pt x="106" y="9"/>
                      </a:lnTo>
                      <a:lnTo>
                        <a:pt x="49" y="110"/>
                      </a:lnTo>
                      <a:lnTo>
                        <a:pt x="0" y="110"/>
                      </a:lnTo>
                      <a:lnTo>
                        <a:pt x="0" y="118"/>
                      </a:lnTo>
                      <a:lnTo>
                        <a:pt x="53" y="118"/>
                      </a:ln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grpSp>
        </p:grpSp>
        <p:grpSp>
          <p:nvGrpSpPr>
            <p:cNvPr id="60" name="Group 59">
              <a:extLst>
                <a:ext uri="{FF2B5EF4-FFF2-40B4-BE49-F238E27FC236}">
                  <a16:creationId xmlns:a16="http://schemas.microsoft.com/office/drawing/2014/main" id="{E1C568C2-2E15-8056-83F2-4B4956DE7085}"/>
                </a:ext>
              </a:extLst>
            </p:cNvPr>
            <p:cNvGrpSpPr/>
            <p:nvPr/>
          </p:nvGrpSpPr>
          <p:grpSpPr>
            <a:xfrm>
              <a:off x="4767817" y="3545064"/>
              <a:ext cx="2475577" cy="544831"/>
              <a:chOff x="4795565" y="3174754"/>
              <a:chExt cx="2475577" cy="544831"/>
            </a:xfrm>
          </p:grpSpPr>
          <p:sp>
            <p:nvSpPr>
              <p:cNvPr id="32" name="Rectangle: Rounded Corners 31">
                <a:extLst>
                  <a:ext uri="{FF2B5EF4-FFF2-40B4-BE49-F238E27FC236}">
                    <a16:creationId xmlns:a16="http://schemas.microsoft.com/office/drawing/2014/main" id="{08AC149B-690E-E9CF-78B0-2B65ED192700}"/>
                  </a:ext>
                </a:extLst>
              </p:cNvPr>
              <p:cNvSpPr/>
              <p:nvPr/>
            </p:nvSpPr>
            <p:spPr>
              <a:xfrm>
                <a:off x="6813942" y="3174754"/>
                <a:ext cx="457200" cy="457200"/>
              </a:xfrm>
              <a:prstGeom prst="roundRect">
                <a:avLst/>
              </a:prstGeom>
              <a:solidFill>
                <a:schemeClr val="accent1"/>
              </a:solidFill>
              <a:ln w="0" cap="flat">
                <a:noFill/>
                <a:prstDash val="solid"/>
                <a:miter/>
              </a:ln>
            </p:spPr>
            <p:txBody>
              <a:bodyPr rtlCol="0" anchor="ctr"/>
              <a:lstStyle/>
              <a:p>
                <a:pPr algn="r" defTabSz="342900" rtl="1"/>
                <a:endParaRPr lang="en-US" sz="1350">
                  <a:solidFill>
                    <a:prstClr val="black"/>
                  </a:solidFill>
                  <a:latin typeface="Calibri" panose="020F0502020204030204"/>
                </a:endParaRPr>
              </a:p>
            </p:txBody>
          </p:sp>
          <p:sp>
            <p:nvSpPr>
              <p:cNvPr id="7" name="مربع نص 6">
                <a:extLst>
                  <a:ext uri="{FF2B5EF4-FFF2-40B4-BE49-F238E27FC236}">
                    <a16:creationId xmlns:a16="http://schemas.microsoft.com/office/drawing/2014/main" id="{7D19F87B-EFE8-5F41-639D-06F022F10DE9}"/>
                  </a:ext>
                </a:extLst>
              </p:cNvPr>
              <p:cNvSpPr txBox="1"/>
              <p:nvPr/>
            </p:nvSpPr>
            <p:spPr>
              <a:xfrm>
                <a:off x="4795565" y="3174754"/>
                <a:ext cx="2011680" cy="544831"/>
              </a:xfrm>
              <a:prstGeom prst="roundRect">
                <a:avLst/>
              </a:prstGeom>
              <a:solidFill>
                <a:srgbClr val="D6DCE5">
                  <a:alpha val="60000"/>
                </a:srgbClr>
              </a:solidFill>
            </p:spPr>
            <p:txBody>
              <a:bodyPr wrap="square" rtlCol="1">
                <a:spAutoFit/>
              </a:bodyPr>
              <a:lstStyle>
                <a:defPPr>
                  <a:defRPr lang="ar-SA"/>
                </a:defPPr>
                <a:lvl1pPr defTabSz="228594">
                  <a:defRPr sz="2400" b="1">
                    <a:solidFill>
                      <a:srgbClr val="173863"/>
                    </a:solidFill>
                    <a:latin typeface="Sakkal Majalla" panose="02000000000000000000" pitchFamily="2" charset="-78"/>
                    <a:cs typeface="Sakkal Majalla" panose="02000000000000000000" pitchFamily="2" charset="-78"/>
                  </a:defRPr>
                </a:lvl1pPr>
              </a:lstStyle>
              <a:p>
                <a:pPr algn="r" defTabSz="171446" rtl="1"/>
                <a:r>
                  <a:rPr lang="ar-SA" sz="1800"/>
                  <a:t>الشفافية</a:t>
                </a:r>
                <a:endParaRPr lang="en-US" sz="1800" dirty="0"/>
              </a:p>
            </p:txBody>
          </p:sp>
          <p:grpSp>
            <p:nvGrpSpPr>
              <p:cNvPr id="133" name="Binoculars2" descr="{&quot;Key&quot;:&quot;POWER_USER_SHAPE_ICON&quot;,&quot;Value&quot;:&quot;POWER_USER_SHAPE_ICON_STYLE_1&quot;}">
                <a:extLst>
                  <a:ext uri="{FF2B5EF4-FFF2-40B4-BE49-F238E27FC236}">
                    <a16:creationId xmlns:a16="http://schemas.microsoft.com/office/drawing/2014/main" id="{652A6949-9D56-BF49-26AD-2873CF43E824}"/>
                  </a:ext>
                </a:extLst>
              </p:cNvPr>
              <p:cNvGrpSpPr>
                <a:grpSpLocks noChangeAspect="1"/>
              </p:cNvGrpSpPr>
              <p:nvPr/>
            </p:nvGrpSpPr>
            <p:grpSpPr>
              <a:xfrm>
                <a:off x="6874542" y="3295115"/>
                <a:ext cx="336000" cy="216479"/>
                <a:chOff x="3305175" y="5689601"/>
                <a:chExt cx="638175" cy="411163"/>
              </a:xfrm>
              <a:solidFill>
                <a:schemeClr val="bg1"/>
              </a:solidFill>
            </p:grpSpPr>
            <p:sp>
              <p:nvSpPr>
                <p:cNvPr id="134" name="Freeform 285">
                  <a:extLst>
                    <a:ext uri="{FF2B5EF4-FFF2-40B4-BE49-F238E27FC236}">
                      <a16:creationId xmlns:a16="http://schemas.microsoft.com/office/drawing/2014/main" id="{B7A6A370-BDD6-4321-7D3D-4AE1D0CC55B7}"/>
                    </a:ext>
                  </a:extLst>
                </p:cNvPr>
                <p:cNvSpPr>
                  <a:spLocks/>
                </p:cNvSpPr>
                <p:nvPr/>
              </p:nvSpPr>
              <p:spPr bwMode="auto">
                <a:xfrm>
                  <a:off x="3343276" y="5892802"/>
                  <a:ext cx="95250" cy="95251"/>
                </a:xfrm>
                <a:custGeom>
                  <a:avLst/>
                  <a:gdLst>
                    <a:gd name="T0" fmla="*/ 142 w 159"/>
                    <a:gd name="T1" fmla="*/ 0 h 159"/>
                    <a:gd name="T2" fmla="*/ 0 w 159"/>
                    <a:gd name="T3" fmla="*/ 142 h 159"/>
                    <a:gd name="T4" fmla="*/ 17 w 159"/>
                    <a:gd name="T5" fmla="*/ 159 h 159"/>
                    <a:gd name="T6" fmla="*/ 34 w 159"/>
                    <a:gd name="T7" fmla="*/ 142 h 159"/>
                    <a:gd name="T8" fmla="*/ 142 w 159"/>
                    <a:gd name="T9" fmla="*/ 34 h 159"/>
                    <a:gd name="T10" fmla="*/ 159 w 159"/>
                    <a:gd name="T11" fmla="*/ 17 h 159"/>
                    <a:gd name="T12" fmla="*/ 142 w 159"/>
                    <a:gd name="T13" fmla="*/ 0 h 159"/>
                  </a:gdLst>
                  <a:ahLst/>
                  <a:cxnLst>
                    <a:cxn ang="0">
                      <a:pos x="T0" y="T1"/>
                    </a:cxn>
                    <a:cxn ang="0">
                      <a:pos x="T2" y="T3"/>
                    </a:cxn>
                    <a:cxn ang="0">
                      <a:pos x="T4" y="T5"/>
                    </a:cxn>
                    <a:cxn ang="0">
                      <a:pos x="T6" y="T7"/>
                    </a:cxn>
                    <a:cxn ang="0">
                      <a:pos x="T8" y="T9"/>
                    </a:cxn>
                    <a:cxn ang="0">
                      <a:pos x="T10" y="T11"/>
                    </a:cxn>
                    <a:cxn ang="0">
                      <a:pos x="T12" y="T13"/>
                    </a:cxn>
                  </a:cxnLst>
                  <a:rect l="0" t="0" r="r" b="b"/>
                  <a:pathLst>
                    <a:path w="159" h="159">
                      <a:moveTo>
                        <a:pt x="142" y="0"/>
                      </a:moveTo>
                      <a:cubicBezTo>
                        <a:pt x="64" y="0"/>
                        <a:pt x="0" y="64"/>
                        <a:pt x="0" y="142"/>
                      </a:cubicBezTo>
                      <a:cubicBezTo>
                        <a:pt x="0" y="151"/>
                        <a:pt x="8" y="159"/>
                        <a:pt x="17" y="159"/>
                      </a:cubicBezTo>
                      <a:cubicBezTo>
                        <a:pt x="26" y="159"/>
                        <a:pt x="34" y="151"/>
                        <a:pt x="34" y="142"/>
                      </a:cubicBezTo>
                      <a:cubicBezTo>
                        <a:pt x="34" y="82"/>
                        <a:pt x="82" y="34"/>
                        <a:pt x="142" y="34"/>
                      </a:cubicBezTo>
                      <a:cubicBezTo>
                        <a:pt x="151" y="34"/>
                        <a:pt x="159" y="26"/>
                        <a:pt x="159" y="17"/>
                      </a:cubicBezTo>
                      <a:cubicBezTo>
                        <a:pt x="159" y="8"/>
                        <a:pt x="151" y="0"/>
                        <a:pt x="142" y="0"/>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135" name="Freeform 286">
                  <a:extLst>
                    <a:ext uri="{FF2B5EF4-FFF2-40B4-BE49-F238E27FC236}">
                      <a16:creationId xmlns:a16="http://schemas.microsoft.com/office/drawing/2014/main" id="{35BB0B99-C9E9-2D36-6167-D172331DE755}"/>
                    </a:ext>
                  </a:extLst>
                </p:cNvPr>
                <p:cNvSpPr>
                  <a:spLocks noEditPoints="1"/>
                </p:cNvSpPr>
                <p:nvPr/>
              </p:nvSpPr>
              <p:spPr bwMode="auto">
                <a:xfrm>
                  <a:off x="3305175" y="5689601"/>
                  <a:ext cx="638175" cy="411163"/>
                </a:xfrm>
                <a:custGeom>
                  <a:avLst/>
                  <a:gdLst>
                    <a:gd name="T0" fmla="*/ 689 w 1067"/>
                    <a:gd name="T1" fmla="*/ 483 h 689"/>
                    <a:gd name="T2" fmla="*/ 1034 w 1067"/>
                    <a:gd name="T3" fmla="*/ 483 h 689"/>
                    <a:gd name="T4" fmla="*/ 687 w 1067"/>
                    <a:gd name="T5" fmla="*/ 238 h 689"/>
                    <a:gd name="T6" fmla="*/ 799 w 1067"/>
                    <a:gd name="T7" fmla="*/ 114 h 689"/>
                    <a:gd name="T8" fmla="*/ 978 w 1067"/>
                    <a:gd name="T9" fmla="*/ 314 h 689"/>
                    <a:gd name="T10" fmla="*/ 688 w 1067"/>
                    <a:gd name="T11" fmla="*/ 373 h 689"/>
                    <a:gd name="T12" fmla="*/ 619 w 1067"/>
                    <a:gd name="T13" fmla="*/ 290 h 689"/>
                    <a:gd name="T14" fmla="*/ 622 w 1067"/>
                    <a:gd name="T15" fmla="*/ 256 h 689"/>
                    <a:gd name="T16" fmla="*/ 654 w 1067"/>
                    <a:gd name="T17" fmla="*/ 308 h 689"/>
                    <a:gd name="T18" fmla="*/ 534 w 1067"/>
                    <a:gd name="T19" fmla="*/ 322 h 689"/>
                    <a:gd name="T20" fmla="*/ 534 w 1067"/>
                    <a:gd name="T21" fmla="*/ 209 h 689"/>
                    <a:gd name="T22" fmla="*/ 534 w 1067"/>
                    <a:gd name="T23" fmla="*/ 322 h 689"/>
                    <a:gd name="T24" fmla="*/ 414 w 1067"/>
                    <a:gd name="T25" fmla="*/ 272 h 689"/>
                    <a:gd name="T26" fmla="*/ 444 w 1067"/>
                    <a:gd name="T27" fmla="*/ 266 h 689"/>
                    <a:gd name="T28" fmla="*/ 413 w 1067"/>
                    <a:gd name="T29" fmla="*/ 308 h 689"/>
                    <a:gd name="T30" fmla="*/ 90 w 1067"/>
                    <a:gd name="T31" fmla="*/ 314 h 689"/>
                    <a:gd name="T32" fmla="*/ 268 w 1067"/>
                    <a:gd name="T33" fmla="*/ 114 h 689"/>
                    <a:gd name="T34" fmla="*/ 381 w 1067"/>
                    <a:gd name="T35" fmla="*/ 238 h 689"/>
                    <a:gd name="T36" fmla="*/ 206 w 1067"/>
                    <a:gd name="T37" fmla="*/ 277 h 689"/>
                    <a:gd name="T38" fmla="*/ 34 w 1067"/>
                    <a:gd name="T39" fmla="*/ 483 h 689"/>
                    <a:gd name="T40" fmla="*/ 378 w 1067"/>
                    <a:gd name="T41" fmla="*/ 483 h 689"/>
                    <a:gd name="T42" fmla="*/ 240 w 1067"/>
                    <a:gd name="T43" fmla="*/ 74 h 689"/>
                    <a:gd name="T44" fmla="*/ 309 w 1067"/>
                    <a:gd name="T45" fmla="*/ 40 h 689"/>
                    <a:gd name="T46" fmla="*/ 354 w 1067"/>
                    <a:gd name="T47" fmla="*/ 97 h 689"/>
                    <a:gd name="T48" fmla="*/ 293 w 1067"/>
                    <a:gd name="T49" fmla="*/ 84 h 689"/>
                    <a:gd name="T50" fmla="*/ 272 w 1067"/>
                    <a:gd name="T51" fmla="*/ 80 h 689"/>
                    <a:gd name="T52" fmla="*/ 240 w 1067"/>
                    <a:gd name="T53" fmla="*/ 74 h 689"/>
                    <a:gd name="T54" fmla="*/ 758 w 1067"/>
                    <a:gd name="T55" fmla="*/ 40 h 689"/>
                    <a:gd name="T56" fmla="*/ 767 w 1067"/>
                    <a:gd name="T57" fmla="*/ 38 h 689"/>
                    <a:gd name="T58" fmla="*/ 829 w 1067"/>
                    <a:gd name="T59" fmla="*/ 80 h 689"/>
                    <a:gd name="T60" fmla="*/ 776 w 1067"/>
                    <a:gd name="T61" fmla="*/ 84 h 689"/>
                    <a:gd name="T62" fmla="*/ 714 w 1067"/>
                    <a:gd name="T63" fmla="*/ 112 h 689"/>
                    <a:gd name="T64" fmla="*/ 758 w 1067"/>
                    <a:gd name="T65" fmla="*/ 40 h 689"/>
                    <a:gd name="T66" fmla="*/ 1044 w 1067"/>
                    <a:gd name="T67" fmla="*/ 389 h 689"/>
                    <a:gd name="T68" fmla="*/ 869 w 1067"/>
                    <a:gd name="T69" fmla="*/ 90 h 689"/>
                    <a:gd name="T70" fmla="*/ 761 w 1067"/>
                    <a:gd name="T71" fmla="*/ 6 h 689"/>
                    <a:gd name="T72" fmla="*/ 751 w 1067"/>
                    <a:gd name="T73" fmla="*/ 7 h 689"/>
                    <a:gd name="T74" fmla="*/ 680 w 1067"/>
                    <a:gd name="T75" fmla="*/ 97 h 689"/>
                    <a:gd name="T76" fmla="*/ 654 w 1067"/>
                    <a:gd name="T77" fmla="*/ 235 h 689"/>
                    <a:gd name="T78" fmla="*/ 534 w 1067"/>
                    <a:gd name="T79" fmla="*/ 176 h 689"/>
                    <a:gd name="T80" fmla="*/ 414 w 1067"/>
                    <a:gd name="T81" fmla="*/ 235 h 689"/>
                    <a:gd name="T82" fmla="*/ 387 w 1067"/>
                    <a:gd name="T83" fmla="*/ 97 h 689"/>
                    <a:gd name="T84" fmla="*/ 316 w 1067"/>
                    <a:gd name="T85" fmla="*/ 7 h 689"/>
                    <a:gd name="T86" fmla="*/ 305 w 1067"/>
                    <a:gd name="T87" fmla="*/ 5 h 689"/>
                    <a:gd name="T88" fmla="*/ 198 w 1067"/>
                    <a:gd name="T89" fmla="*/ 90 h 689"/>
                    <a:gd name="T90" fmla="*/ 23 w 1067"/>
                    <a:gd name="T91" fmla="*/ 389 h 689"/>
                    <a:gd name="T92" fmla="*/ 0 w 1067"/>
                    <a:gd name="T93" fmla="*/ 483 h 689"/>
                    <a:gd name="T94" fmla="*/ 412 w 1067"/>
                    <a:gd name="T95" fmla="*/ 483 h 689"/>
                    <a:gd name="T96" fmla="*/ 412 w 1067"/>
                    <a:gd name="T97" fmla="*/ 479 h 689"/>
                    <a:gd name="T98" fmla="*/ 463 w 1067"/>
                    <a:gd name="T99" fmla="*/ 320 h 689"/>
                    <a:gd name="T100" fmla="*/ 604 w 1067"/>
                    <a:gd name="T101" fmla="*/ 320 h 689"/>
                    <a:gd name="T102" fmla="*/ 656 w 1067"/>
                    <a:gd name="T103" fmla="*/ 479 h 689"/>
                    <a:gd name="T104" fmla="*/ 656 w 1067"/>
                    <a:gd name="T105" fmla="*/ 483 h 689"/>
                    <a:gd name="T106" fmla="*/ 1067 w 1067"/>
                    <a:gd name="T107" fmla="*/ 483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67" h="689">
                      <a:moveTo>
                        <a:pt x="861" y="655"/>
                      </a:moveTo>
                      <a:cubicBezTo>
                        <a:pt x="766" y="655"/>
                        <a:pt x="689" y="578"/>
                        <a:pt x="689" y="483"/>
                      </a:cubicBezTo>
                      <a:cubicBezTo>
                        <a:pt x="689" y="388"/>
                        <a:pt x="766" y="311"/>
                        <a:pt x="861" y="311"/>
                      </a:cubicBezTo>
                      <a:cubicBezTo>
                        <a:pt x="956" y="311"/>
                        <a:pt x="1034" y="388"/>
                        <a:pt x="1034" y="483"/>
                      </a:cubicBezTo>
                      <a:cubicBezTo>
                        <a:pt x="1034" y="578"/>
                        <a:pt x="956" y="655"/>
                        <a:pt x="861" y="655"/>
                      </a:cubicBezTo>
                      <a:close/>
                      <a:moveTo>
                        <a:pt x="687" y="238"/>
                      </a:moveTo>
                      <a:cubicBezTo>
                        <a:pt x="686" y="179"/>
                        <a:pt x="726" y="128"/>
                        <a:pt x="783" y="116"/>
                      </a:cubicBezTo>
                      <a:cubicBezTo>
                        <a:pt x="789" y="115"/>
                        <a:pt x="794" y="114"/>
                        <a:pt x="799" y="114"/>
                      </a:cubicBezTo>
                      <a:cubicBezTo>
                        <a:pt x="854" y="107"/>
                        <a:pt x="906" y="138"/>
                        <a:pt x="927" y="190"/>
                      </a:cubicBezTo>
                      <a:lnTo>
                        <a:pt x="978" y="314"/>
                      </a:lnTo>
                      <a:cubicBezTo>
                        <a:pt x="945" y="291"/>
                        <a:pt x="905" y="277"/>
                        <a:pt x="861" y="277"/>
                      </a:cubicBezTo>
                      <a:cubicBezTo>
                        <a:pt x="789" y="277"/>
                        <a:pt x="725" y="316"/>
                        <a:pt x="688" y="373"/>
                      </a:cubicBezTo>
                      <a:lnTo>
                        <a:pt x="687" y="238"/>
                      </a:lnTo>
                      <a:close/>
                      <a:moveTo>
                        <a:pt x="619" y="290"/>
                      </a:moveTo>
                      <a:cubicBezTo>
                        <a:pt x="622" y="283"/>
                        <a:pt x="623" y="274"/>
                        <a:pt x="623" y="266"/>
                      </a:cubicBezTo>
                      <a:cubicBezTo>
                        <a:pt x="623" y="263"/>
                        <a:pt x="623" y="260"/>
                        <a:pt x="622" y="256"/>
                      </a:cubicBezTo>
                      <a:lnTo>
                        <a:pt x="654" y="272"/>
                      </a:lnTo>
                      <a:lnTo>
                        <a:pt x="654" y="308"/>
                      </a:lnTo>
                      <a:lnTo>
                        <a:pt x="619" y="290"/>
                      </a:lnTo>
                      <a:close/>
                      <a:moveTo>
                        <a:pt x="534" y="322"/>
                      </a:moveTo>
                      <a:cubicBezTo>
                        <a:pt x="503" y="322"/>
                        <a:pt x="477" y="297"/>
                        <a:pt x="477" y="266"/>
                      </a:cubicBezTo>
                      <a:cubicBezTo>
                        <a:pt x="477" y="235"/>
                        <a:pt x="503" y="209"/>
                        <a:pt x="534" y="209"/>
                      </a:cubicBezTo>
                      <a:cubicBezTo>
                        <a:pt x="565" y="209"/>
                        <a:pt x="590" y="235"/>
                        <a:pt x="590" y="266"/>
                      </a:cubicBezTo>
                      <a:cubicBezTo>
                        <a:pt x="590" y="297"/>
                        <a:pt x="565" y="322"/>
                        <a:pt x="534" y="322"/>
                      </a:cubicBezTo>
                      <a:close/>
                      <a:moveTo>
                        <a:pt x="413" y="308"/>
                      </a:moveTo>
                      <a:lnTo>
                        <a:pt x="414" y="272"/>
                      </a:lnTo>
                      <a:lnTo>
                        <a:pt x="445" y="256"/>
                      </a:lnTo>
                      <a:cubicBezTo>
                        <a:pt x="445" y="260"/>
                        <a:pt x="444" y="263"/>
                        <a:pt x="444" y="266"/>
                      </a:cubicBezTo>
                      <a:cubicBezTo>
                        <a:pt x="444" y="274"/>
                        <a:pt x="446" y="283"/>
                        <a:pt x="448" y="291"/>
                      </a:cubicBezTo>
                      <a:lnTo>
                        <a:pt x="413" y="308"/>
                      </a:lnTo>
                      <a:close/>
                      <a:moveTo>
                        <a:pt x="206" y="277"/>
                      </a:moveTo>
                      <a:cubicBezTo>
                        <a:pt x="163" y="277"/>
                        <a:pt x="123" y="291"/>
                        <a:pt x="90" y="314"/>
                      </a:cubicBezTo>
                      <a:lnTo>
                        <a:pt x="140" y="190"/>
                      </a:lnTo>
                      <a:cubicBezTo>
                        <a:pt x="161" y="138"/>
                        <a:pt x="214" y="107"/>
                        <a:pt x="268" y="114"/>
                      </a:cubicBezTo>
                      <a:cubicBezTo>
                        <a:pt x="273" y="114"/>
                        <a:pt x="279" y="115"/>
                        <a:pt x="286" y="117"/>
                      </a:cubicBezTo>
                      <a:cubicBezTo>
                        <a:pt x="341" y="128"/>
                        <a:pt x="381" y="179"/>
                        <a:pt x="381" y="238"/>
                      </a:cubicBezTo>
                      <a:lnTo>
                        <a:pt x="379" y="373"/>
                      </a:lnTo>
                      <a:cubicBezTo>
                        <a:pt x="343" y="316"/>
                        <a:pt x="279" y="277"/>
                        <a:pt x="206" y="277"/>
                      </a:cubicBezTo>
                      <a:close/>
                      <a:moveTo>
                        <a:pt x="206" y="655"/>
                      </a:moveTo>
                      <a:cubicBezTo>
                        <a:pt x="111" y="655"/>
                        <a:pt x="34" y="578"/>
                        <a:pt x="34" y="483"/>
                      </a:cubicBezTo>
                      <a:cubicBezTo>
                        <a:pt x="34" y="388"/>
                        <a:pt x="111" y="311"/>
                        <a:pt x="206" y="311"/>
                      </a:cubicBezTo>
                      <a:cubicBezTo>
                        <a:pt x="301" y="311"/>
                        <a:pt x="378" y="388"/>
                        <a:pt x="378" y="483"/>
                      </a:cubicBezTo>
                      <a:cubicBezTo>
                        <a:pt x="378" y="578"/>
                        <a:pt x="301" y="655"/>
                        <a:pt x="206" y="655"/>
                      </a:cubicBezTo>
                      <a:close/>
                      <a:moveTo>
                        <a:pt x="240" y="74"/>
                      </a:moveTo>
                      <a:cubicBezTo>
                        <a:pt x="250" y="50"/>
                        <a:pt x="275" y="35"/>
                        <a:pt x="301" y="38"/>
                      </a:cubicBezTo>
                      <a:cubicBezTo>
                        <a:pt x="303" y="39"/>
                        <a:pt x="306" y="39"/>
                        <a:pt x="309" y="40"/>
                      </a:cubicBezTo>
                      <a:cubicBezTo>
                        <a:pt x="309" y="40"/>
                        <a:pt x="309" y="40"/>
                        <a:pt x="309" y="40"/>
                      </a:cubicBezTo>
                      <a:cubicBezTo>
                        <a:pt x="335" y="45"/>
                        <a:pt x="354" y="69"/>
                        <a:pt x="354" y="97"/>
                      </a:cubicBezTo>
                      <a:lnTo>
                        <a:pt x="353" y="112"/>
                      </a:lnTo>
                      <a:cubicBezTo>
                        <a:pt x="336" y="99"/>
                        <a:pt x="315" y="89"/>
                        <a:pt x="293" y="84"/>
                      </a:cubicBezTo>
                      <a:cubicBezTo>
                        <a:pt x="293" y="84"/>
                        <a:pt x="291" y="84"/>
                        <a:pt x="291" y="84"/>
                      </a:cubicBezTo>
                      <a:cubicBezTo>
                        <a:pt x="285" y="82"/>
                        <a:pt x="278" y="81"/>
                        <a:pt x="272" y="80"/>
                      </a:cubicBezTo>
                      <a:cubicBezTo>
                        <a:pt x="261" y="79"/>
                        <a:pt x="249" y="79"/>
                        <a:pt x="238" y="80"/>
                      </a:cubicBezTo>
                      <a:lnTo>
                        <a:pt x="240" y="74"/>
                      </a:lnTo>
                      <a:close/>
                      <a:moveTo>
                        <a:pt x="758" y="40"/>
                      </a:moveTo>
                      <a:cubicBezTo>
                        <a:pt x="758" y="40"/>
                        <a:pt x="758" y="40"/>
                        <a:pt x="758" y="40"/>
                      </a:cubicBezTo>
                      <a:cubicBezTo>
                        <a:pt x="758" y="40"/>
                        <a:pt x="759" y="40"/>
                        <a:pt x="759" y="40"/>
                      </a:cubicBezTo>
                      <a:cubicBezTo>
                        <a:pt x="761" y="39"/>
                        <a:pt x="764" y="39"/>
                        <a:pt x="767" y="38"/>
                      </a:cubicBezTo>
                      <a:cubicBezTo>
                        <a:pt x="792" y="35"/>
                        <a:pt x="817" y="50"/>
                        <a:pt x="827" y="74"/>
                      </a:cubicBezTo>
                      <a:lnTo>
                        <a:pt x="829" y="80"/>
                      </a:lnTo>
                      <a:cubicBezTo>
                        <a:pt x="818" y="79"/>
                        <a:pt x="807" y="79"/>
                        <a:pt x="795" y="80"/>
                      </a:cubicBezTo>
                      <a:cubicBezTo>
                        <a:pt x="789" y="81"/>
                        <a:pt x="783" y="82"/>
                        <a:pt x="776" y="84"/>
                      </a:cubicBezTo>
                      <a:cubicBezTo>
                        <a:pt x="776" y="84"/>
                        <a:pt x="775" y="84"/>
                        <a:pt x="775" y="84"/>
                      </a:cubicBezTo>
                      <a:cubicBezTo>
                        <a:pt x="752" y="89"/>
                        <a:pt x="731" y="99"/>
                        <a:pt x="714" y="112"/>
                      </a:cubicBezTo>
                      <a:lnTo>
                        <a:pt x="714" y="97"/>
                      </a:lnTo>
                      <a:cubicBezTo>
                        <a:pt x="713" y="69"/>
                        <a:pt x="732" y="45"/>
                        <a:pt x="758" y="40"/>
                      </a:cubicBezTo>
                      <a:close/>
                      <a:moveTo>
                        <a:pt x="1044" y="390"/>
                      </a:moveTo>
                      <a:cubicBezTo>
                        <a:pt x="1044" y="390"/>
                        <a:pt x="1044" y="390"/>
                        <a:pt x="1044" y="389"/>
                      </a:cubicBezTo>
                      <a:lnTo>
                        <a:pt x="958" y="178"/>
                      </a:lnTo>
                      <a:cubicBezTo>
                        <a:pt x="941" y="136"/>
                        <a:pt x="909" y="105"/>
                        <a:pt x="869" y="90"/>
                      </a:cubicBezTo>
                      <a:lnTo>
                        <a:pt x="858" y="62"/>
                      </a:lnTo>
                      <a:cubicBezTo>
                        <a:pt x="842" y="24"/>
                        <a:pt x="803" y="1"/>
                        <a:pt x="761" y="6"/>
                      </a:cubicBezTo>
                      <a:cubicBezTo>
                        <a:pt x="758" y="6"/>
                        <a:pt x="755" y="6"/>
                        <a:pt x="752" y="7"/>
                      </a:cubicBezTo>
                      <a:cubicBezTo>
                        <a:pt x="752" y="7"/>
                        <a:pt x="752" y="7"/>
                        <a:pt x="751" y="7"/>
                      </a:cubicBezTo>
                      <a:cubicBezTo>
                        <a:pt x="751" y="7"/>
                        <a:pt x="751" y="7"/>
                        <a:pt x="751" y="7"/>
                      </a:cubicBezTo>
                      <a:cubicBezTo>
                        <a:pt x="710" y="16"/>
                        <a:pt x="680" y="54"/>
                        <a:pt x="680" y="97"/>
                      </a:cubicBezTo>
                      <a:lnTo>
                        <a:pt x="681" y="148"/>
                      </a:lnTo>
                      <a:cubicBezTo>
                        <a:pt x="664" y="173"/>
                        <a:pt x="654" y="203"/>
                        <a:pt x="654" y="235"/>
                      </a:cubicBezTo>
                      <a:lnTo>
                        <a:pt x="602" y="209"/>
                      </a:lnTo>
                      <a:cubicBezTo>
                        <a:pt x="586" y="189"/>
                        <a:pt x="561" y="176"/>
                        <a:pt x="534" y="176"/>
                      </a:cubicBezTo>
                      <a:cubicBezTo>
                        <a:pt x="506" y="176"/>
                        <a:pt x="481" y="189"/>
                        <a:pt x="465" y="209"/>
                      </a:cubicBezTo>
                      <a:lnTo>
                        <a:pt x="414" y="235"/>
                      </a:lnTo>
                      <a:cubicBezTo>
                        <a:pt x="413" y="203"/>
                        <a:pt x="403" y="173"/>
                        <a:pt x="387" y="148"/>
                      </a:cubicBezTo>
                      <a:lnTo>
                        <a:pt x="387" y="97"/>
                      </a:lnTo>
                      <a:cubicBezTo>
                        <a:pt x="387" y="54"/>
                        <a:pt x="358" y="16"/>
                        <a:pt x="316" y="7"/>
                      </a:cubicBezTo>
                      <a:cubicBezTo>
                        <a:pt x="316" y="7"/>
                        <a:pt x="316" y="7"/>
                        <a:pt x="316" y="7"/>
                      </a:cubicBezTo>
                      <a:cubicBezTo>
                        <a:pt x="316" y="7"/>
                        <a:pt x="315" y="7"/>
                        <a:pt x="315" y="7"/>
                      </a:cubicBezTo>
                      <a:cubicBezTo>
                        <a:pt x="312" y="6"/>
                        <a:pt x="309" y="6"/>
                        <a:pt x="305" y="5"/>
                      </a:cubicBezTo>
                      <a:cubicBezTo>
                        <a:pt x="264" y="0"/>
                        <a:pt x="225" y="24"/>
                        <a:pt x="209" y="62"/>
                      </a:cubicBezTo>
                      <a:lnTo>
                        <a:pt x="198" y="90"/>
                      </a:lnTo>
                      <a:cubicBezTo>
                        <a:pt x="159" y="105"/>
                        <a:pt x="126" y="136"/>
                        <a:pt x="109" y="178"/>
                      </a:cubicBezTo>
                      <a:lnTo>
                        <a:pt x="23" y="389"/>
                      </a:lnTo>
                      <a:cubicBezTo>
                        <a:pt x="23" y="390"/>
                        <a:pt x="23" y="390"/>
                        <a:pt x="23" y="390"/>
                      </a:cubicBezTo>
                      <a:cubicBezTo>
                        <a:pt x="9" y="418"/>
                        <a:pt x="0" y="450"/>
                        <a:pt x="0" y="483"/>
                      </a:cubicBezTo>
                      <a:cubicBezTo>
                        <a:pt x="0" y="596"/>
                        <a:pt x="93" y="689"/>
                        <a:pt x="206" y="689"/>
                      </a:cubicBezTo>
                      <a:cubicBezTo>
                        <a:pt x="319" y="689"/>
                        <a:pt x="412" y="596"/>
                        <a:pt x="412" y="483"/>
                      </a:cubicBezTo>
                      <a:cubicBezTo>
                        <a:pt x="412" y="482"/>
                        <a:pt x="411" y="481"/>
                        <a:pt x="411" y="479"/>
                      </a:cubicBezTo>
                      <a:cubicBezTo>
                        <a:pt x="411" y="479"/>
                        <a:pt x="412" y="479"/>
                        <a:pt x="412" y="479"/>
                      </a:cubicBezTo>
                      <a:lnTo>
                        <a:pt x="413" y="346"/>
                      </a:lnTo>
                      <a:lnTo>
                        <a:pt x="463" y="320"/>
                      </a:lnTo>
                      <a:cubicBezTo>
                        <a:pt x="479" y="341"/>
                        <a:pt x="505" y="355"/>
                        <a:pt x="534" y="355"/>
                      </a:cubicBezTo>
                      <a:cubicBezTo>
                        <a:pt x="562" y="355"/>
                        <a:pt x="588" y="341"/>
                        <a:pt x="604" y="320"/>
                      </a:cubicBezTo>
                      <a:lnTo>
                        <a:pt x="654" y="346"/>
                      </a:lnTo>
                      <a:lnTo>
                        <a:pt x="656" y="479"/>
                      </a:lnTo>
                      <a:cubicBezTo>
                        <a:pt x="656" y="479"/>
                        <a:pt x="656" y="479"/>
                        <a:pt x="656" y="479"/>
                      </a:cubicBezTo>
                      <a:cubicBezTo>
                        <a:pt x="656" y="481"/>
                        <a:pt x="656" y="482"/>
                        <a:pt x="656" y="483"/>
                      </a:cubicBezTo>
                      <a:cubicBezTo>
                        <a:pt x="656" y="596"/>
                        <a:pt x="748" y="689"/>
                        <a:pt x="861" y="689"/>
                      </a:cubicBezTo>
                      <a:cubicBezTo>
                        <a:pt x="975" y="689"/>
                        <a:pt x="1067" y="596"/>
                        <a:pt x="1067" y="483"/>
                      </a:cubicBezTo>
                      <a:cubicBezTo>
                        <a:pt x="1067" y="450"/>
                        <a:pt x="1059" y="418"/>
                        <a:pt x="1044" y="390"/>
                      </a:cubicBez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136" name="Freeform 287">
                  <a:extLst>
                    <a:ext uri="{FF2B5EF4-FFF2-40B4-BE49-F238E27FC236}">
                      <a16:creationId xmlns:a16="http://schemas.microsoft.com/office/drawing/2014/main" id="{DEF8029A-01D4-9E0F-DB9A-BD1AE2DAFE24}"/>
                    </a:ext>
                  </a:extLst>
                </p:cNvPr>
                <p:cNvSpPr>
                  <a:spLocks/>
                </p:cNvSpPr>
                <p:nvPr/>
              </p:nvSpPr>
              <p:spPr bwMode="auto">
                <a:xfrm>
                  <a:off x="3735389" y="5892802"/>
                  <a:ext cx="93664" cy="95249"/>
                </a:xfrm>
                <a:custGeom>
                  <a:avLst/>
                  <a:gdLst>
                    <a:gd name="T0" fmla="*/ 141 w 158"/>
                    <a:gd name="T1" fmla="*/ 0 h 159"/>
                    <a:gd name="T2" fmla="*/ 0 w 158"/>
                    <a:gd name="T3" fmla="*/ 142 h 159"/>
                    <a:gd name="T4" fmla="*/ 16 w 158"/>
                    <a:gd name="T5" fmla="*/ 159 h 159"/>
                    <a:gd name="T6" fmla="*/ 33 w 158"/>
                    <a:gd name="T7" fmla="*/ 142 h 159"/>
                    <a:gd name="T8" fmla="*/ 141 w 158"/>
                    <a:gd name="T9" fmla="*/ 34 h 159"/>
                    <a:gd name="T10" fmla="*/ 158 w 158"/>
                    <a:gd name="T11" fmla="*/ 17 h 159"/>
                    <a:gd name="T12" fmla="*/ 141 w 158"/>
                    <a:gd name="T13" fmla="*/ 0 h 159"/>
                  </a:gdLst>
                  <a:ahLst/>
                  <a:cxnLst>
                    <a:cxn ang="0">
                      <a:pos x="T0" y="T1"/>
                    </a:cxn>
                    <a:cxn ang="0">
                      <a:pos x="T2" y="T3"/>
                    </a:cxn>
                    <a:cxn ang="0">
                      <a:pos x="T4" y="T5"/>
                    </a:cxn>
                    <a:cxn ang="0">
                      <a:pos x="T6" y="T7"/>
                    </a:cxn>
                    <a:cxn ang="0">
                      <a:pos x="T8" y="T9"/>
                    </a:cxn>
                    <a:cxn ang="0">
                      <a:pos x="T10" y="T11"/>
                    </a:cxn>
                    <a:cxn ang="0">
                      <a:pos x="T12" y="T13"/>
                    </a:cxn>
                  </a:cxnLst>
                  <a:rect l="0" t="0" r="r" b="b"/>
                  <a:pathLst>
                    <a:path w="158" h="159">
                      <a:moveTo>
                        <a:pt x="141" y="0"/>
                      </a:moveTo>
                      <a:cubicBezTo>
                        <a:pt x="63" y="0"/>
                        <a:pt x="0" y="64"/>
                        <a:pt x="0" y="142"/>
                      </a:cubicBezTo>
                      <a:cubicBezTo>
                        <a:pt x="0" y="151"/>
                        <a:pt x="7" y="159"/>
                        <a:pt x="16" y="159"/>
                      </a:cubicBezTo>
                      <a:cubicBezTo>
                        <a:pt x="26" y="159"/>
                        <a:pt x="33" y="151"/>
                        <a:pt x="33" y="142"/>
                      </a:cubicBezTo>
                      <a:cubicBezTo>
                        <a:pt x="33" y="82"/>
                        <a:pt x="82" y="34"/>
                        <a:pt x="141" y="34"/>
                      </a:cubicBezTo>
                      <a:cubicBezTo>
                        <a:pt x="151" y="34"/>
                        <a:pt x="158" y="26"/>
                        <a:pt x="158" y="17"/>
                      </a:cubicBezTo>
                      <a:cubicBezTo>
                        <a:pt x="158" y="8"/>
                        <a:pt x="151" y="0"/>
                        <a:pt x="141" y="0"/>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grpSp>
        </p:grpSp>
        <p:grpSp>
          <p:nvGrpSpPr>
            <p:cNvPr id="63" name="Group 62">
              <a:extLst>
                <a:ext uri="{FF2B5EF4-FFF2-40B4-BE49-F238E27FC236}">
                  <a16:creationId xmlns:a16="http://schemas.microsoft.com/office/drawing/2014/main" id="{F7DE9409-681C-C8D8-4733-94F1BFD8E0C1}"/>
                </a:ext>
              </a:extLst>
            </p:cNvPr>
            <p:cNvGrpSpPr/>
            <p:nvPr/>
          </p:nvGrpSpPr>
          <p:grpSpPr>
            <a:xfrm>
              <a:off x="4767817" y="5347934"/>
              <a:ext cx="2475577" cy="544831"/>
              <a:chOff x="4795565" y="4977624"/>
              <a:chExt cx="2475577" cy="544831"/>
            </a:xfrm>
          </p:grpSpPr>
          <p:sp>
            <p:nvSpPr>
              <p:cNvPr id="37" name="Rectangle: Rounded Corners 36">
                <a:extLst>
                  <a:ext uri="{FF2B5EF4-FFF2-40B4-BE49-F238E27FC236}">
                    <a16:creationId xmlns:a16="http://schemas.microsoft.com/office/drawing/2014/main" id="{F092F1F0-FAC5-7697-DD8D-74C96E323EA4}"/>
                  </a:ext>
                </a:extLst>
              </p:cNvPr>
              <p:cNvSpPr/>
              <p:nvPr/>
            </p:nvSpPr>
            <p:spPr>
              <a:xfrm>
                <a:off x="6813942" y="4977624"/>
                <a:ext cx="457200" cy="457200"/>
              </a:xfrm>
              <a:prstGeom prst="roundRect">
                <a:avLst/>
              </a:prstGeom>
              <a:solidFill>
                <a:schemeClr val="accent1"/>
              </a:solidFill>
              <a:ln w="0" cap="flat">
                <a:noFill/>
                <a:prstDash val="solid"/>
                <a:miter/>
              </a:ln>
            </p:spPr>
            <p:txBody>
              <a:bodyPr rtlCol="0" anchor="ctr"/>
              <a:lstStyle/>
              <a:p>
                <a:pPr algn="r" defTabSz="342900" rtl="1"/>
                <a:endParaRPr lang="en-US" sz="1350">
                  <a:solidFill>
                    <a:prstClr val="black"/>
                  </a:solidFill>
                  <a:latin typeface="Calibri" panose="020F0502020204030204"/>
                </a:endParaRPr>
              </a:p>
            </p:txBody>
          </p:sp>
          <p:sp>
            <p:nvSpPr>
              <p:cNvPr id="22" name="مربع نص 21">
                <a:extLst>
                  <a:ext uri="{FF2B5EF4-FFF2-40B4-BE49-F238E27FC236}">
                    <a16:creationId xmlns:a16="http://schemas.microsoft.com/office/drawing/2014/main" id="{867FC9C4-6D1B-D04A-0EE1-E246E113CFC3}"/>
                  </a:ext>
                </a:extLst>
              </p:cNvPr>
              <p:cNvSpPr txBox="1"/>
              <p:nvPr/>
            </p:nvSpPr>
            <p:spPr>
              <a:xfrm>
                <a:off x="4795565" y="4977624"/>
                <a:ext cx="2011680" cy="544831"/>
              </a:xfrm>
              <a:prstGeom prst="roundRect">
                <a:avLst/>
              </a:prstGeom>
              <a:solidFill>
                <a:srgbClr val="D6DCE5">
                  <a:alpha val="60000"/>
                </a:srgbClr>
              </a:solidFill>
            </p:spPr>
            <p:txBody>
              <a:bodyPr wrap="square" rtlCol="1">
                <a:spAutoFit/>
              </a:bodyPr>
              <a:lstStyle>
                <a:defPPr>
                  <a:defRPr lang="ar-SA"/>
                </a:defPPr>
                <a:lvl1pPr defTabSz="228594">
                  <a:defRPr sz="2400" b="1">
                    <a:solidFill>
                      <a:srgbClr val="173863"/>
                    </a:solidFill>
                    <a:latin typeface="Sakkal Majalla" panose="02000000000000000000" pitchFamily="2" charset="-78"/>
                    <a:cs typeface="Sakkal Majalla" panose="02000000000000000000" pitchFamily="2" charset="-78"/>
                  </a:defRPr>
                </a:lvl1pPr>
              </a:lstStyle>
              <a:p>
                <a:pPr algn="r" defTabSz="171446" rtl="1"/>
                <a:r>
                  <a:rPr lang="ar-SA" sz="1800" dirty="0"/>
                  <a:t>الاستدامة</a:t>
                </a:r>
                <a:endParaRPr lang="en-US" sz="1800" dirty="0"/>
              </a:p>
            </p:txBody>
          </p:sp>
          <p:grpSp>
            <p:nvGrpSpPr>
              <p:cNvPr id="176" name="Green_housing" descr="{&quot;Key&quot;:&quot;POWER_USER_SHAPE_ICON&quot;,&quot;Value&quot;:&quot;POWER_USER_SHAPE_ICON_STYLE_1&quot;}">
                <a:extLst>
                  <a:ext uri="{FF2B5EF4-FFF2-40B4-BE49-F238E27FC236}">
                    <a16:creationId xmlns:a16="http://schemas.microsoft.com/office/drawing/2014/main" id="{6ADC0198-7B69-E487-0F7F-1E0169EB3416}"/>
                  </a:ext>
                </a:extLst>
              </p:cNvPr>
              <p:cNvGrpSpPr>
                <a:grpSpLocks noChangeAspect="1"/>
              </p:cNvGrpSpPr>
              <p:nvPr/>
            </p:nvGrpSpPr>
            <p:grpSpPr>
              <a:xfrm>
                <a:off x="6850542" y="5049192"/>
                <a:ext cx="384000" cy="314065"/>
                <a:chOff x="7050088" y="2030413"/>
                <a:chExt cx="479425" cy="392113"/>
              </a:xfrm>
              <a:solidFill>
                <a:schemeClr val="bg1"/>
              </a:solidFill>
            </p:grpSpPr>
            <p:sp>
              <p:nvSpPr>
                <p:cNvPr id="177" name="Freeform 913">
                  <a:extLst>
                    <a:ext uri="{FF2B5EF4-FFF2-40B4-BE49-F238E27FC236}">
                      <a16:creationId xmlns:a16="http://schemas.microsoft.com/office/drawing/2014/main" id="{08747443-50CE-4C77-A7F4-66FD48503450}"/>
                    </a:ext>
                  </a:extLst>
                </p:cNvPr>
                <p:cNvSpPr>
                  <a:spLocks/>
                </p:cNvSpPr>
                <p:nvPr/>
              </p:nvSpPr>
              <p:spPr bwMode="auto">
                <a:xfrm>
                  <a:off x="7431089" y="2227263"/>
                  <a:ext cx="14288" cy="188913"/>
                </a:xfrm>
                <a:custGeom>
                  <a:avLst/>
                  <a:gdLst>
                    <a:gd name="T0" fmla="*/ 67 w 139"/>
                    <a:gd name="T1" fmla="*/ 1856 h 1856"/>
                    <a:gd name="T2" fmla="*/ 66 w 139"/>
                    <a:gd name="T3" fmla="*/ 1856 h 1856"/>
                    <a:gd name="T4" fmla="*/ 0 w 139"/>
                    <a:gd name="T5" fmla="*/ 1789 h 1856"/>
                    <a:gd name="T6" fmla="*/ 6 w 139"/>
                    <a:gd name="T7" fmla="*/ 66 h 1856"/>
                    <a:gd name="T8" fmla="*/ 72 w 139"/>
                    <a:gd name="T9" fmla="*/ 0 h 1856"/>
                    <a:gd name="T10" fmla="*/ 72 w 139"/>
                    <a:gd name="T11" fmla="*/ 0 h 1856"/>
                    <a:gd name="T12" fmla="*/ 139 w 139"/>
                    <a:gd name="T13" fmla="*/ 67 h 1856"/>
                    <a:gd name="T14" fmla="*/ 133 w 139"/>
                    <a:gd name="T15" fmla="*/ 1789 h 1856"/>
                    <a:gd name="T16" fmla="*/ 67 w 139"/>
                    <a:gd name="T17" fmla="*/ 1856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1856">
                      <a:moveTo>
                        <a:pt x="67" y="1856"/>
                      </a:moveTo>
                      <a:lnTo>
                        <a:pt x="66" y="1856"/>
                      </a:lnTo>
                      <a:cubicBezTo>
                        <a:pt x="30" y="1856"/>
                        <a:pt x="0" y="1826"/>
                        <a:pt x="0" y="1789"/>
                      </a:cubicBezTo>
                      <a:lnTo>
                        <a:pt x="6" y="66"/>
                      </a:lnTo>
                      <a:cubicBezTo>
                        <a:pt x="6" y="30"/>
                        <a:pt x="36" y="0"/>
                        <a:pt x="72" y="0"/>
                      </a:cubicBezTo>
                      <a:lnTo>
                        <a:pt x="72" y="0"/>
                      </a:lnTo>
                      <a:cubicBezTo>
                        <a:pt x="109" y="0"/>
                        <a:pt x="139" y="30"/>
                        <a:pt x="139" y="67"/>
                      </a:cubicBezTo>
                      <a:lnTo>
                        <a:pt x="133" y="1789"/>
                      </a:lnTo>
                      <a:cubicBezTo>
                        <a:pt x="133" y="1826"/>
                        <a:pt x="103" y="1856"/>
                        <a:pt x="67" y="1856"/>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178" name="Freeform 914">
                  <a:extLst>
                    <a:ext uri="{FF2B5EF4-FFF2-40B4-BE49-F238E27FC236}">
                      <a16:creationId xmlns:a16="http://schemas.microsoft.com/office/drawing/2014/main" id="{B437FA38-9354-5062-4C75-9C5640977AB1}"/>
                    </a:ext>
                  </a:extLst>
                </p:cNvPr>
                <p:cNvSpPr>
                  <a:spLocks/>
                </p:cNvSpPr>
                <p:nvPr/>
              </p:nvSpPr>
              <p:spPr bwMode="auto">
                <a:xfrm>
                  <a:off x="7135813" y="2219325"/>
                  <a:ext cx="12700" cy="193675"/>
                </a:xfrm>
                <a:custGeom>
                  <a:avLst/>
                  <a:gdLst>
                    <a:gd name="T0" fmla="*/ 67 w 134"/>
                    <a:gd name="T1" fmla="*/ 1911 h 1911"/>
                    <a:gd name="T2" fmla="*/ 0 w 134"/>
                    <a:gd name="T3" fmla="*/ 1845 h 1911"/>
                    <a:gd name="T4" fmla="*/ 0 w 134"/>
                    <a:gd name="T5" fmla="*/ 67 h 1911"/>
                    <a:gd name="T6" fmla="*/ 67 w 134"/>
                    <a:gd name="T7" fmla="*/ 0 h 1911"/>
                    <a:gd name="T8" fmla="*/ 134 w 134"/>
                    <a:gd name="T9" fmla="*/ 67 h 1911"/>
                    <a:gd name="T10" fmla="*/ 134 w 134"/>
                    <a:gd name="T11" fmla="*/ 1845 h 1911"/>
                    <a:gd name="T12" fmla="*/ 67 w 134"/>
                    <a:gd name="T13" fmla="*/ 1911 h 1911"/>
                  </a:gdLst>
                  <a:ahLst/>
                  <a:cxnLst>
                    <a:cxn ang="0">
                      <a:pos x="T0" y="T1"/>
                    </a:cxn>
                    <a:cxn ang="0">
                      <a:pos x="T2" y="T3"/>
                    </a:cxn>
                    <a:cxn ang="0">
                      <a:pos x="T4" y="T5"/>
                    </a:cxn>
                    <a:cxn ang="0">
                      <a:pos x="T6" y="T7"/>
                    </a:cxn>
                    <a:cxn ang="0">
                      <a:pos x="T8" y="T9"/>
                    </a:cxn>
                    <a:cxn ang="0">
                      <a:pos x="T10" y="T11"/>
                    </a:cxn>
                    <a:cxn ang="0">
                      <a:pos x="T12" y="T13"/>
                    </a:cxn>
                  </a:cxnLst>
                  <a:rect l="0" t="0" r="r" b="b"/>
                  <a:pathLst>
                    <a:path w="134" h="1911">
                      <a:moveTo>
                        <a:pt x="67" y="1911"/>
                      </a:moveTo>
                      <a:cubicBezTo>
                        <a:pt x="30" y="1911"/>
                        <a:pt x="0" y="1882"/>
                        <a:pt x="0" y="1845"/>
                      </a:cubicBezTo>
                      <a:lnTo>
                        <a:pt x="0" y="67"/>
                      </a:lnTo>
                      <a:cubicBezTo>
                        <a:pt x="0" y="30"/>
                        <a:pt x="30" y="0"/>
                        <a:pt x="67" y="0"/>
                      </a:cubicBezTo>
                      <a:cubicBezTo>
                        <a:pt x="104" y="0"/>
                        <a:pt x="134" y="30"/>
                        <a:pt x="134" y="67"/>
                      </a:cubicBezTo>
                      <a:lnTo>
                        <a:pt x="134" y="1845"/>
                      </a:lnTo>
                      <a:cubicBezTo>
                        <a:pt x="134" y="1882"/>
                        <a:pt x="104" y="1911"/>
                        <a:pt x="67" y="1911"/>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179" name="Freeform 915">
                  <a:extLst>
                    <a:ext uri="{FF2B5EF4-FFF2-40B4-BE49-F238E27FC236}">
                      <a16:creationId xmlns:a16="http://schemas.microsoft.com/office/drawing/2014/main" id="{6084517B-6BAF-CDBB-6615-16A4A562F611}"/>
                    </a:ext>
                  </a:extLst>
                </p:cNvPr>
                <p:cNvSpPr>
                  <a:spLocks/>
                </p:cNvSpPr>
                <p:nvPr/>
              </p:nvSpPr>
              <p:spPr bwMode="auto">
                <a:xfrm>
                  <a:off x="7419976" y="2143125"/>
                  <a:ext cx="65088" cy="57151"/>
                </a:xfrm>
                <a:custGeom>
                  <a:avLst/>
                  <a:gdLst>
                    <a:gd name="T0" fmla="*/ 566 w 641"/>
                    <a:gd name="T1" fmla="*/ 560 h 560"/>
                    <a:gd name="T2" fmla="*/ 523 w 641"/>
                    <a:gd name="T3" fmla="*/ 544 h 560"/>
                    <a:gd name="T4" fmla="*/ 32 w 641"/>
                    <a:gd name="T5" fmla="*/ 126 h 560"/>
                    <a:gd name="T6" fmla="*/ 23 w 641"/>
                    <a:gd name="T7" fmla="*/ 32 h 560"/>
                    <a:gd name="T8" fmla="*/ 117 w 641"/>
                    <a:gd name="T9" fmla="*/ 24 h 560"/>
                    <a:gd name="T10" fmla="*/ 610 w 641"/>
                    <a:gd name="T11" fmla="*/ 443 h 560"/>
                    <a:gd name="T12" fmla="*/ 617 w 641"/>
                    <a:gd name="T13" fmla="*/ 537 h 560"/>
                    <a:gd name="T14" fmla="*/ 566 w 641"/>
                    <a:gd name="T15" fmla="*/ 560 h 5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1" h="560">
                      <a:moveTo>
                        <a:pt x="566" y="560"/>
                      </a:moveTo>
                      <a:cubicBezTo>
                        <a:pt x="551" y="560"/>
                        <a:pt x="536" y="555"/>
                        <a:pt x="523" y="544"/>
                      </a:cubicBezTo>
                      <a:cubicBezTo>
                        <a:pt x="521" y="542"/>
                        <a:pt x="290" y="343"/>
                        <a:pt x="32" y="126"/>
                      </a:cubicBezTo>
                      <a:cubicBezTo>
                        <a:pt x="3" y="102"/>
                        <a:pt x="0" y="60"/>
                        <a:pt x="23" y="32"/>
                      </a:cubicBezTo>
                      <a:cubicBezTo>
                        <a:pt x="47" y="4"/>
                        <a:pt x="89" y="0"/>
                        <a:pt x="117" y="24"/>
                      </a:cubicBezTo>
                      <a:cubicBezTo>
                        <a:pt x="377" y="241"/>
                        <a:pt x="608" y="441"/>
                        <a:pt x="610" y="443"/>
                      </a:cubicBezTo>
                      <a:cubicBezTo>
                        <a:pt x="638" y="467"/>
                        <a:pt x="641" y="509"/>
                        <a:pt x="617" y="537"/>
                      </a:cubicBezTo>
                      <a:cubicBezTo>
                        <a:pt x="604" y="552"/>
                        <a:pt x="585" y="560"/>
                        <a:pt x="566" y="560"/>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180" name="Freeform 916">
                  <a:extLst>
                    <a:ext uri="{FF2B5EF4-FFF2-40B4-BE49-F238E27FC236}">
                      <a16:creationId xmlns:a16="http://schemas.microsoft.com/office/drawing/2014/main" id="{ACF58F1D-7C89-E3B5-4051-4D8CF4AC3DCD}"/>
                    </a:ext>
                  </a:extLst>
                </p:cNvPr>
                <p:cNvSpPr>
                  <a:spLocks/>
                </p:cNvSpPr>
                <p:nvPr/>
              </p:nvSpPr>
              <p:spPr bwMode="auto">
                <a:xfrm>
                  <a:off x="7105650" y="2030413"/>
                  <a:ext cx="284163" cy="169863"/>
                </a:xfrm>
                <a:custGeom>
                  <a:avLst/>
                  <a:gdLst>
                    <a:gd name="T0" fmla="*/ 74 w 2804"/>
                    <a:gd name="T1" fmla="*/ 1686 h 1686"/>
                    <a:gd name="T2" fmla="*/ 25 w 2804"/>
                    <a:gd name="T3" fmla="*/ 1663 h 1686"/>
                    <a:gd name="T4" fmla="*/ 30 w 2804"/>
                    <a:gd name="T5" fmla="*/ 1569 h 1686"/>
                    <a:gd name="T6" fmla="*/ 1797 w 2804"/>
                    <a:gd name="T7" fmla="*/ 22 h 1686"/>
                    <a:gd name="T8" fmla="*/ 1884 w 2804"/>
                    <a:gd name="T9" fmla="*/ 21 h 1686"/>
                    <a:gd name="T10" fmla="*/ 2771 w 2804"/>
                    <a:gd name="T11" fmla="*/ 770 h 1686"/>
                    <a:gd name="T12" fmla="*/ 2780 w 2804"/>
                    <a:gd name="T13" fmla="*/ 864 h 1686"/>
                    <a:gd name="T14" fmla="*/ 2686 w 2804"/>
                    <a:gd name="T15" fmla="*/ 872 h 1686"/>
                    <a:gd name="T16" fmla="*/ 1842 w 2804"/>
                    <a:gd name="T17" fmla="*/ 160 h 1686"/>
                    <a:gd name="T18" fmla="*/ 118 w 2804"/>
                    <a:gd name="T19" fmla="*/ 1669 h 1686"/>
                    <a:gd name="T20" fmla="*/ 74 w 2804"/>
                    <a:gd name="T21" fmla="*/ 1686 h 1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04" h="1686">
                      <a:moveTo>
                        <a:pt x="74" y="1686"/>
                      </a:moveTo>
                      <a:cubicBezTo>
                        <a:pt x="56" y="1686"/>
                        <a:pt x="38" y="1678"/>
                        <a:pt x="25" y="1663"/>
                      </a:cubicBezTo>
                      <a:cubicBezTo>
                        <a:pt x="0" y="1636"/>
                        <a:pt x="2" y="1594"/>
                        <a:pt x="30" y="1569"/>
                      </a:cubicBezTo>
                      <a:cubicBezTo>
                        <a:pt x="144" y="1467"/>
                        <a:pt x="1781" y="37"/>
                        <a:pt x="1797" y="22"/>
                      </a:cubicBezTo>
                      <a:cubicBezTo>
                        <a:pt x="1823" y="0"/>
                        <a:pt x="1859" y="0"/>
                        <a:pt x="1884" y="21"/>
                      </a:cubicBezTo>
                      <a:cubicBezTo>
                        <a:pt x="1889" y="26"/>
                        <a:pt x="2361" y="426"/>
                        <a:pt x="2771" y="770"/>
                      </a:cubicBezTo>
                      <a:cubicBezTo>
                        <a:pt x="2800" y="794"/>
                        <a:pt x="2804" y="836"/>
                        <a:pt x="2780" y="864"/>
                      </a:cubicBezTo>
                      <a:cubicBezTo>
                        <a:pt x="2756" y="892"/>
                        <a:pt x="2714" y="896"/>
                        <a:pt x="2686" y="872"/>
                      </a:cubicBezTo>
                      <a:cubicBezTo>
                        <a:pt x="2348" y="589"/>
                        <a:pt x="1969" y="268"/>
                        <a:pt x="1842" y="160"/>
                      </a:cubicBezTo>
                      <a:cubicBezTo>
                        <a:pt x="1581" y="389"/>
                        <a:pt x="222" y="1577"/>
                        <a:pt x="118" y="1669"/>
                      </a:cubicBezTo>
                      <a:cubicBezTo>
                        <a:pt x="106" y="1680"/>
                        <a:pt x="90" y="1686"/>
                        <a:pt x="74" y="1686"/>
                      </a:cubicBez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181" name="Freeform 917">
                  <a:extLst>
                    <a:ext uri="{FF2B5EF4-FFF2-40B4-BE49-F238E27FC236}">
                      <a16:creationId xmlns:a16="http://schemas.microsoft.com/office/drawing/2014/main" id="{68AEEB41-B200-BF89-0C5B-7D24109413FB}"/>
                    </a:ext>
                  </a:extLst>
                </p:cNvPr>
                <p:cNvSpPr>
                  <a:spLocks/>
                </p:cNvSpPr>
                <p:nvPr/>
              </p:nvSpPr>
              <p:spPr bwMode="auto">
                <a:xfrm>
                  <a:off x="7416799" y="2046288"/>
                  <a:ext cx="12700" cy="107950"/>
                </a:xfrm>
                <a:custGeom>
                  <a:avLst/>
                  <a:gdLst>
                    <a:gd name="T0" fmla="*/ 67 w 133"/>
                    <a:gd name="T1" fmla="*/ 1066 h 1066"/>
                    <a:gd name="T2" fmla="*/ 0 w 133"/>
                    <a:gd name="T3" fmla="*/ 999 h 1066"/>
                    <a:gd name="T4" fmla="*/ 0 w 133"/>
                    <a:gd name="T5" fmla="*/ 67 h 1066"/>
                    <a:gd name="T6" fmla="*/ 67 w 133"/>
                    <a:gd name="T7" fmla="*/ 0 h 1066"/>
                    <a:gd name="T8" fmla="*/ 133 w 133"/>
                    <a:gd name="T9" fmla="*/ 67 h 1066"/>
                    <a:gd name="T10" fmla="*/ 133 w 133"/>
                    <a:gd name="T11" fmla="*/ 999 h 1066"/>
                    <a:gd name="T12" fmla="*/ 67 w 133"/>
                    <a:gd name="T13" fmla="*/ 1066 h 1066"/>
                  </a:gdLst>
                  <a:ahLst/>
                  <a:cxnLst>
                    <a:cxn ang="0">
                      <a:pos x="T0" y="T1"/>
                    </a:cxn>
                    <a:cxn ang="0">
                      <a:pos x="T2" y="T3"/>
                    </a:cxn>
                    <a:cxn ang="0">
                      <a:pos x="T4" y="T5"/>
                    </a:cxn>
                    <a:cxn ang="0">
                      <a:pos x="T6" y="T7"/>
                    </a:cxn>
                    <a:cxn ang="0">
                      <a:pos x="T8" y="T9"/>
                    </a:cxn>
                    <a:cxn ang="0">
                      <a:pos x="T10" y="T11"/>
                    </a:cxn>
                    <a:cxn ang="0">
                      <a:pos x="T12" y="T13"/>
                    </a:cxn>
                  </a:cxnLst>
                  <a:rect l="0" t="0" r="r" b="b"/>
                  <a:pathLst>
                    <a:path w="133" h="1066">
                      <a:moveTo>
                        <a:pt x="67" y="1066"/>
                      </a:moveTo>
                      <a:cubicBezTo>
                        <a:pt x="30" y="1066"/>
                        <a:pt x="0" y="1036"/>
                        <a:pt x="0" y="999"/>
                      </a:cubicBezTo>
                      <a:lnTo>
                        <a:pt x="0" y="67"/>
                      </a:lnTo>
                      <a:cubicBezTo>
                        <a:pt x="0" y="30"/>
                        <a:pt x="30" y="0"/>
                        <a:pt x="67" y="0"/>
                      </a:cubicBezTo>
                      <a:cubicBezTo>
                        <a:pt x="103" y="0"/>
                        <a:pt x="133" y="30"/>
                        <a:pt x="133" y="67"/>
                      </a:cubicBezTo>
                      <a:lnTo>
                        <a:pt x="133" y="999"/>
                      </a:lnTo>
                      <a:cubicBezTo>
                        <a:pt x="133" y="1036"/>
                        <a:pt x="103" y="1066"/>
                        <a:pt x="67" y="1066"/>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182" name="Freeform 918">
                  <a:extLst>
                    <a:ext uri="{FF2B5EF4-FFF2-40B4-BE49-F238E27FC236}">
                      <a16:creationId xmlns:a16="http://schemas.microsoft.com/office/drawing/2014/main" id="{E589FF0C-4099-EC43-45C5-10152D4263DA}"/>
                    </a:ext>
                  </a:extLst>
                </p:cNvPr>
                <p:cNvSpPr>
                  <a:spLocks/>
                </p:cNvSpPr>
                <p:nvPr/>
              </p:nvSpPr>
              <p:spPr bwMode="auto">
                <a:xfrm>
                  <a:off x="7373938" y="2047875"/>
                  <a:ext cx="14288" cy="63500"/>
                </a:xfrm>
                <a:custGeom>
                  <a:avLst/>
                  <a:gdLst>
                    <a:gd name="T0" fmla="*/ 67 w 134"/>
                    <a:gd name="T1" fmla="*/ 629 h 629"/>
                    <a:gd name="T2" fmla="*/ 0 w 134"/>
                    <a:gd name="T3" fmla="*/ 562 h 629"/>
                    <a:gd name="T4" fmla="*/ 0 w 134"/>
                    <a:gd name="T5" fmla="*/ 66 h 629"/>
                    <a:gd name="T6" fmla="*/ 67 w 134"/>
                    <a:gd name="T7" fmla="*/ 0 h 629"/>
                    <a:gd name="T8" fmla="*/ 134 w 134"/>
                    <a:gd name="T9" fmla="*/ 66 h 629"/>
                    <a:gd name="T10" fmla="*/ 134 w 134"/>
                    <a:gd name="T11" fmla="*/ 562 h 629"/>
                    <a:gd name="T12" fmla="*/ 67 w 134"/>
                    <a:gd name="T13" fmla="*/ 629 h 629"/>
                  </a:gdLst>
                  <a:ahLst/>
                  <a:cxnLst>
                    <a:cxn ang="0">
                      <a:pos x="T0" y="T1"/>
                    </a:cxn>
                    <a:cxn ang="0">
                      <a:pos x="T2" y="T3"/>
                    </a:cxn>
                    <a:cxn ang="0">
                      <a:pos x="T4" y="T5"/>
                    </a:cxn>
                    <a:cxn ang="0">
                      <a:pos x="T6" y="T7"/>
                    </a:cxn>
                    <a:cxn ang="0">
                      <a:pos x="T8" y="T9"/>
                    </a:cxn>
                    <a:cxn ang="0">
                      <a:pos x="T10" y="T11"/>
                    </a:cxn>
                    <a:cxn ang="0">
                      <a:pos x="T12" y="T13"/>
                    </a:cxn>
                  </a:cxnLst>
                  <a:rect l="0" t="0" r="r" b="b"/>
                  <a:pathLst>
                    <a:path w="134" h="629">
                      <a:moveTo>
                        <a:pt x="67" y="629"/>
                      </a:moveTo>
                      <a:cubicBezTo>
                        <a:pt x="30" y="629"/>
                        <a:pt x="0" y="599"/>
                        <a:pt x="0" y="562"/>
                      </a:cubicBezTo>
                      <a:lnTo>
                        <a:pt x="0" y="66"/>
                      </a:lnTo>
                      <a:cubicBezTo>
                        <a:pt x="0" y="30"/>
                        <a:pt x="30" y="0"/>
                        <a:pt x="67" y="0"/>
                      </a:cubicBezTo>
                      <a:cubicBezTo>
                        <a:pt x="104" y="0"/>
                        <a:pt x="134" y="30"/>
                        <a:pt x="134" y="66"/>
                      </a:cubicBezTo>
                      <a:lnTo>
                        <a:pt x="134" y="562"/>
                      </a:lnTo>
                      <a:cubicBezTo>
                        <a:pt x="134" y="599"/>
                        <a:pt x="104" y="629"/>
                        <a:pt x="67" y="629"/>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183" name="Freeform 919">
                  <a:extLst>
                    <a:ext uri="{FF2B5EF4-FFF2-40B4-BE49-F238E27FC236}">
                      <a16:creationId xmlns:a16="http://schemas.microsoft.com/office/drawing/2014/main" id="{D8194851-D813-0A99-C69B-747D56255858}"/>
                    </a:ext>
                  </a:extLst>
                </p:cNvPr>
                <p:cNvSpPr>
                  <a:spLocks/>
                </p:cNvSpPr>
                <p:nvPr/>
              </p:nvSpPr>
              <p:spPr bwMode="auto">
                <a:xfrm>
                  <a:off x="7356476" y="2038350"/>
                  <a:ext cx="88900" cy="14288"/>
                </a:xfrm>
                <a:custGeom>
                  <a:avLst/>
                  <a:gdLst>
                    <a:gd name="T0" fmla="*/ 804 w 871"/>
                    <a:gd name="T1" fmla="*/ 133 h 133"/>
                    <a:gd name="T2" fmla="*/ 67 w 871"/>
                    <a:gd name="T3" fmla="*/ 133 h 133"/>
                    <a:gd name="T4" fmla="*/ 0 w 871"/>
                    <a:gd name="T5" fmla="*/ 66 h 133"/>
                    <a:gd name="T6" fmla="*/ 67 w 871"/>
                    <a:gd name="T7" fmla="*/ 0 h 133"/>
                    <a:gd name="T8" fmla="*/ 804 w 871"/>
                    <a:gd name="T9" fmla="*/ 0 h 133"/>
                    <a:gd name="T10" fmla="*/ 871 w 871"/>
                    <a:gd name="T11" fmla="*/ 66 h 133"/>
                    <a:gd name="T12" fmla="*/ 804 w 871"/>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71" h="133">
                      <a:moveTo>
                        <a:pt x="804" y="133"/>
                      </a:moveTo>
                      <a:lnTo>
                        <a:pt x="67" y="133"/>
                      </a:lnTo>
                      <a:cubicBezTo>
                        <a:pt x="30" y="133"/>
                        <a:pt x="0" y="103"/>
                        <a:pt x="0" y="66"/>
                      </a:cubicBezTo>
                      <a:cubicBezTo>
                        <a:pt x="0" y="29"/>
                        <a:pt x="30" y="0"/>
                        <a:pt x="67" y="0"/>
                      </a:cubicBezTo>
                      <a:lnTo>
                        <a:pt x="804" y="0"/>
                      </a:lnTo>
                      <a:cubicBezTo>
                        <a:pt x="841" y="0"/>
                        <a:pt x="871" y="29"/>
                        <a:pt x="871" y="66"/>
                      </a:cubicBezTo>
                      <a:cubicBezTo>
                        <a:pt x="871" y="103"/>
                        <a:pt x="841" y="133"/>
                        <a:pt x="804" y="133"/>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184" name="Freeform 920">
                  <a:extLst>
                    <a:ext uri="{FF2B5EF4-FFF2-40B4-BE49-F238E27FC236}">
                      <a16:creationId xmlns:a16="http://schemas.microsoft.com/office/drawing/2014/main" id="{4955D106-9D57-50F1-5DD6-8D064AB6B7EC}"/>
                    </a:ext>
                  </a:extLst>
                </p:cNvPr>
                <p:cNvSpPr>
                  <a:spLocks/>
                </p:cNvSpPr>
                <p:nvPr/>
              </p:nvSpPr>
              <p:spPr bwMode="auto">
                <a:xfrm>
                  <a:off x="7138988" y="2097088"/>
                  <a:ext cx="306388" cy="136525"/>
                </a:xfrm>
                <a:custGeom>
                  <a:avLst/>
                  <a:gdLst>
                    <a:gd name="T0" fmla="*/ 2957 w 3032"/>
                    <a:gd name="T1" fmla="*/ 1349 h 1349"/>
                    <a:gd name="T2" fmla="*/ 2914 w 3032"/>
                    <a:gd name="T3" fmla="*/ 1334 h 1349"/>
                    <a:gd name="T4" fmla="*/ 1507 w 3032"/>
                    <a:gd name="T5" fmla="*/ 158 h 1349"/>
                    <a:gd name="T6" fmla="*/ 117 w 3032"/>
                    <a:gd name="T7" fmla="*/ 1287 h 1349"/>
                    <a:gd name="T8" fmla="*/ 23 w 3032"/>
                    <a:gd name="T9" fmla="*/ 1277 h 1349"/>
                    <a:gd name="T10" fmla="*/ 34 w 3032"/>
                    <a:gd name="T11" fmla="*/ 1183 h 1349"/>
                    <a:gd name="T12" fmla="*/ 1465 w 3032"/>
                    <a:gd name="T13" fmla="*/ 20 h 1349"/>
                    <a:gd name="T14" fmla="*/ 1550 w 3032"/>
                    <a:gd name="T15" fmla="*/ 21 h 1349"/>
                    <a:gd name="T16" fmla="*/ 3000 w 3032"/>
                    <a:gd name="T17" fmla="*/ 1232 h 1349"/>
                    <a:gd name="T18" fmla="*/ 3008 w 3032"/>
                    <a:gd name="T19" fmla="*/ 1326 h 1349"/>
                    <a:gd name="T20" fmla="*/ 2957 w 3032"/>
                    <a:gd name="T21" fmla="*/ 1349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32" h="1349">
                      <a:moveTo>
                        <a:pt x="2957" y="1349"/>
                      </a:moveTo>
                      <a:cubicBezTo>
                        <a:pt x="2942" y="1349"/>
                        <a:pt x="2927" y="1344"/>
                        <a:pt x="2914" y="1334"/>
                      </a:cubicBezTo>
                      <a:lnTo>
                        <a:pt x="1507" y="158"/>
                      </a:lnTo>
                      <a:cubicBezTo>
                        <a:pt x="1294" y="332"/>
                        <a:pt x="349" y="1101"/>
                        <a:pt x="117" y="1287"/>
                      </a:cubicBezTo>
                      <a:cubicBezTo>
                        <a:pt x="88" y="1310"/>
                        <a:pt x="46" y="1305"/>
                        <a:pt x="23" y="1277"/>
                      </a:cubicBezTo>
                      <a:cubicBezTo>
                        <a:pt x="0" y="1248"/>
                        <a:pt x="5" y="1206"/>
                        <a:pt x="34" y="1183"/>
                      </a:cubicBezTo>
                      <a:cubicBezTo>
                        <a:pt x="294" y="975"/>
                        <a:pt x="1454" y="30"/>
                        <a:pt x="1465" y="20"/>
                      </a:cubicBezTo>
                      <a:cubicBezTo>
                        <a:pt x="1490" y="0"/>
                        <a:pt x="1526" y="0"/>
                        <a:pt x="1550" y="21"/>
                      </a:cubicBezTo>
                      <a:lnTo>
                        <a:pt x="3000" y="1232"/>
                      </a:lnTo>
                      <a:cubicBezTo>
                        <a:pt x="3028" y="1255"/>
                        <a:pt x="3032" y="1297"/>
                        <a:pt x="3008" y="1326"/>
                      </a:cubicBezTo>
                      <a:cubicBezTo>
                        <a:pt x="2995" y="1341"/>
                        <a:pt x="2976" y="1349"/>
                        <a:pt x="2957" y="1349"/>
                      </a:cubicBez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185" name="Freeform 921">
                  <a:extLst>
                    <a:ext uri="{FF2B5EF4-FFF2-40B4-BE49-F238E27FC236}">
                      <a16:creationId xmlns:a16="http://schemas.microsoft.com/office/drawing/2014/main" id="{132F8EAA-0E89-F390-9CBD-3A8E656EC580}"/>
                    </a:ext>
                  </a:extLst>
                </p:cNvPr>
                <p:cNvSpPr>
                  <a:spLocks/>
                </p:cNvSpPr>
                <p:nvPr/>
              </p:nvSpPr>
              <p:spPr bwMode="auto">
                <a:xfrm>
                  <a:off x="7272338" y="2241550"/>
                  <a:ext cx="119063" cy="150813"/>
                </a:xfrm>
                <a:custGeom>
                  <a:avLst/>
                  <a:gdLst>
                    <a:gd name="T0" fmla="*/ 208 w 1171"/>
                    <a:gd name="T1" fmla="*/ 1488 h 1488"/>
                    <a:gd name="T2" fmla="*/ 183 w 1171"/>
                    <a:gd name="T3" fmla="*/ 1484 h 1488"/>
                    <a:gd name="T4" fmla="*/ 146 w 1171"/>
                    <a:gd name="T5" fmla="*/ 1397 h 1488"/>
                    <a:gd name="T6" fmla="*/ 114 w 1171"/>
                    <a:gd name="T7" fmla="*/ 1147 h 1488"/>
                    <a:gd name="T8" fmla="*/ 144 w 1171"/>
                    <a:gd name="T9" fmla="*/ 479 h 1488"/>
                    <a:gd name="T10" fmla="*/ 1086 w 1171"/>
                    <a:gd name="T11" fmla="*/ 7 h 1488"/>
                    <a:gd name="T12" fmla="*/ 1164 w 1171"/>
                    <a:gd name="T13" fmla="*/ 60 h 1488"/>
                    <a:gd name="T14" fmla="*/ 1111 w 1171"/>
                    <a:gd name="T15" fmla="*/ 138 h 1488"/>
                    <a:gd name="T16" fmla="*/ 257 w 1171"/>
                    <a:gd name="T17" fmla="*/ 550 h 1488"/>
                    <a:gd name="T18" fmla="*/ 243 w 1171"/>
                    <a:gd name="T19" fmla="*/ 1114 h 1488"/>
                    <a:gd name="T20" fmla="*/ 270 w 1171"/>
                    <a:gd name="T21" fmla="*/ 1446 h 1488"/>
                    <a:gd name="T22" fmla="*/ 208 w 1171"/>
                    <a:gd name="T23" fmla="*/ 1488 h 1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71" h="1488">
                      <a:moveTo>
                        <a:pt x="208" y="1488"/>
                      </a:moveTo>
                      <a:cubicBezTo>
                        <a:pt x="199" y="1488"/>
                        <a:pt x="191" y="1487"/>
                        <a:pt x="183" y="1484"/>
                      </a:cubicBezTo>
                      <a:cubicBezTo>
                        <a:pt x="149" y="1470"/>
                        <a:pt x="132" y="1432"/>
                        <a:pt x="146" y="1397"/>
                      </a:cubicBezTo>
                      <a:cubicBezTo>
                        <a:pt x="165" y="1347"/>
                        <a:pt x="141" y="1250"/>
                        <a:pt x="114" y="1147"/>
                      </a:cubicBezTo>
                      <a:cubicBezTo>
                        <a:pt x="63" y="951"/>
                        <a:pt x="0" y="707"/>
                        <a:pt x="144" y="479"/>
                      </a:cubicBezTo>
                      <a:cubicBezTo>
                        <a:pt x="284" y="257"/>
                        <a:pt x="592" y="103"/>
                        <a:pt x="1086" y="7"/>
                      </a:cubicBezTo>
                      <a:cubicBezTo>
                        <a:pt x="1122" y="0"/>
                        <a:pt x="1157" y="23"/>
                        <a:pt x="1164" y="60"/>
                      </a:cubicBezTo>
                      <a:cubicBezTo>
                        <a:pt x="1171" y="96"/>
                        <a:pt x="1148" y="131"/>
                        <a:pt x="1111" y="138"/>
                      </a:cubicBezTo>
                      <a:cubicBezTo>
                        <a:pt x="662" y="225"/>
                        <a:pt x="375" y="364"/>
                        <a:pt x="257" y="550"/>
                      </a:cubicBezTo>
                      <a:cubicBezTo>
                        <a:pt x="144" y="729"/>
                        <a:pt x="197" y="934"/>
                        <a:pt x="243" y="1114"/>
                      </a:cubicBezTo>
                      <a:cubicBezTo>
                        <a:pt x="277" y="1243"/>
                        <a:pt x="305" y="1355"/>
                        <a:pt x="270" y="1446"/>
                      </a:cubicBezTo>
                      <a:cubicBezTo>
                        <a:pt x="259" y="1472"/>
                        <a:pt x="234" y="1488"/>
                        <a:pt x="208" y="1488"/>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186" name="Freeform 922">
                  <a:extLst>
                    <a:ext uri="{FF2B5EF4-FFF2-40B4-BE49-F238E27FC236}">
                      <a16:creationId xmlns:a16="http://schemas.microsoft.com/office/drawing/2014/main" id="{D2B852E1-24C5-FC42-D160-8D2E852BFCCB}"/>
                    </a:ext>
                  </a:extLst>
                </p:cNvPr>
                <p:cNvSpPr>
                  <a:spLocks/>
                </p:cNvSpPr>
                <p:nvPr/>
              </p:nvSpPr>
              <p:spPr bwMode="auto">
                <a:xfrm>
                  <a:off x="7288212" y="2241550"/>
                  <a:ext cx="115889" cy="152399"/>
                </a:xfrm>
                <a:custGeom>
                  <a:avLst/>
                  <a:gdLst>
                    <a:gd name="T0" fmla="*/ 75 w 1140"/>
                    <a:gd name="T1" fmla="*/ 1497 h 1497"/>
                    <a:gd name="T2" fmla="*/ 32 w 1140"/>
                    <a:gd name="T3" fmla="*/ 1481 h 1497"/>
                    <a:gd name="T4" fmla="*/ 24 w 1140"/>
                    <a:gd name="T5" fmla="*/ 1387 h 1497"/>
                    <a:gd name="T6" fmla="*/ 350 w 1140"/>
                    <a:gd name="T7" fmla="*/ 1271 h 1497"/>
                    <a:gd name="T8" fmla="*/ 874 w 1140"/>
                    <a:gd name="T9" fmla="*/ 1033 h 1497"/>
                    <a:gd name="T10" fmla="*/ 886 w 1140"/>
                    <a:gd name="T11" fmla="*/ 90 h 1497"/>
                    <a:gd name="T12" fmla="*/ 934 w 1140"/>
                    <a:gd name="T13" fmla="*/ 9 h 1497"/>
                    <a:gd name="T14" fmla="*/ 1015 w 1140"/>
                    <a:gd name="T15" fmla="*/ 57 h 1497"/>
                    <a:gd name="T16" fmla="*/ 985 w 1140"/>
                    <a:gd name="T17" fmla="*/ 1107 h 1497"/>
                    <a:gd name="T18" fmla="*/ 369 w 1140"/>
                    <a:gd name="T19" fmla="*/ 1403 h 1497"/>
                    <a:gd name="T20" fmla="*/ 126 w 1140"/>
                    <a:gd name="T21" fmla="*/ 1473 h 1497"/>
                    <a:gd name="T22" fmla="*/ 75 w 1140"/>
                    <a:gd name="T23" fmla="*/ 1497 h 1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0" h="1497">
                      <a:moveTo>
                        <a:pt x="75" y="1497"/>
                      </a:moveTo>
                      <a:cubicBezTo>
                        <a:pt x="60" y="1497"/>
                        <a:pt x="45" y="1491"/>
                        <a:pt x="32" y="1481"/>
                      </a:cubicBezTo>
                      <a:cubicBezTo>
                        <a:pt x="4" y="1457"/>
                        <a:pt x="0" y="1415"/>
                        <a:pt x="24" y="1387"/>
                      </a:cubicBezTo>
                      <a:cubicBezTo>
                        <a:pt x="89" y="1310"/>
                        <a:pt x="210" y="1292"/>
                        <a:pt x="350" y="1271"/>
                      </a:cubicBezTo>
                      <a:cubicBezTo>
                        <a:pt x="540" y="1243"/>
                        <a:pt x="755" y="1211"/>
                        <a:pt x="874" y="1033"/>
                      </a:cubicBezTo>
                      <a:cubicBezTo>
                        <a:pt x="995" y="851"/>
                        <a:pt x="999" y="534"/>
                        <a:pt x="886" y="90"/>
                      </a:cubicBezTo>
                      <a:cubicBezTo>
                        <a:pt x="877" y="54"/>
                        <a:pt x="898" y="18"/>
                        <a:pt x="934" y="9"/>
                      </a:cubicBezTo>
                      <a:cubicBezTo>
                        <a:pt x="970" y="0"/>
                        <a:pt x="1006" y="21"/>
                        <a:pt x="1015" y="57"/>
                      </a:cubicBezTo>
                      <a:cubicBezTo>
                        <a:pt x="1140" y="546"/>
                        <a:pt x="1130" y="889"/>
                        <a:pt x="985" y="1107"/>
                      </a:cubicBezTo>
                      <a:cubicBezTo>
                        <a:pt x="834" y="1334"/>
                        <a:pt x="576" y="1373"/>
                        <a:pt x="369" y="1403"/>
                      </a:cubicBezTo>
                      <a:cubicBezTo>
                        <a:pt x="266" y="1419"/>
                        <a:pt x="158" y="1434"/>
                        <a:pt x="126" y="1473"/>
                      </a:cubicBezTo>
                      <a:cubicBezTo>
                        <a:pt x="113" y="1488"/>
                        <a:pt x="94" y="1497"/>
                        <a:pt x="75" y="1497"/>
                      </a:cubicBez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187" name="Freeform 923">
                  <a:extLst>
                    <a:ext uri="{FF2B5EF4-FFF2-40B4-BE49-F238E27FC236}">
                      <a16:creationId xmlns:a16="http://schemas.microsoft.com/office/drawing/2014/main" id="{2CE8F3E9-0C8A-2806-DB11-F70913C8713E}"/>
                    </a:ext>
                  </a:extLst>
                </p:cNvPr>
                <p:cNvSpPr>
                  <a:spLocks/>
                </p:cNvSpPr>
                <p:nvPr/>
              </p:nvSpPr>
              <p:spPr bwMode="auto">
                <a:xfrm>
                  <a:off x="7278688" y="2286001"/>
                  <a:ext cx="84138" cy="120650"/>
                </a:xfrm>
                <a:custGeom>
                  <a:avLst/>
                  <a:gdLst>
                    <a:gd name="T0" fmla="*/ 76 w 826"/>
                    <a:gd name="T1" fmla="*/ 1185 h 1185"/>
                    <a:gd name="T2" fmla="*/ 39 w 826"/>
                    <a:gd name="T3" fmla="*/ 1175 h 1185"/>
                    <a:gd name="T4" fmla="*/ 20 w 826"/>
                    <a:gd name="T5" fmla="*/ 1083 h 1185"/>
                    <a:gd name="T6" fmla="*/ 694 w 826"/>
                    <a:gd name="T7" fmla="*/ 40 h 1185"/>
                    <a:gd name="T8" fmla="*/ 786 w 826"/>
                    <a:gd name="T9" fmla="*/ 20 h 1185"/>
                    <a:gd name="T10" fmla="*/ 806 w 826"/>
                    <a:gd name="T11" fmla="*/ 113 h 1185"/>
                    <a:gd name="T12" fmla="*/ 131 w 826"/>
                    <a:gd name="T13" fmla="*/ 1155 h 1185"/>
                    <a:gd name="T14" fmla="*/ 76 w 826"/>
                    <a:gd name="T15" fmla="*/ 1185 h 1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6" h="1185">
                      <a:moveTo>
                        <a:pt x="76" y="1185"/>
                      </a:moveTo>
                      <a:cubicBezTo>
                        <a:pt x="63" y="1185"/>
                        <a:pt x="50" y="1182"/>
                        <a:pt x="39" y="1175"/>
                      </a:cubicBezTo>
                      <a:cubicBezTo>
                        <a:pt x="9" y="1155"/>
                        <a:pt x="0" y="1113"/>
                        <a:pt x="20" y="1083"/>
                      </a:cubicBezTo>
                      <a:lnTo>
                        <a:pt x="694" y="40"/>
                      </a:lnTo>
                      <a:cubicBezTo>
                        <a:pt x="714" y="9"/>
                        <a:pt x="756" y="0"/>
                        <a:pt x="786" y="20"/>
                      </a:cubicBezTo>
                      <a:cubicBezTo>
                        <a:pt x="818" y="40"/>
                        <a:pt x="826" y="82"/>
                        <a:pt x="806" y="113"/>
                      </a:cubicBezTo>
                      <a:lnTo>
                        <a:pt x="131" y="1155"/>
                      </a:lnTo>
                      <a:cubicBezTo>
                        <a:pt x="119" y="1175"/>
                        <a:pt x="97" y="1185"/>
                        <a:pt x="76" y="1185"/>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188" name="Freeform 924">
                  <a:extLst>
                    <a:ext uri="{FF2B5EF4-FFF2-40B4-BE49-F238E27FC236}">
                      <a16:creationId xmlns:a16="http://schemas.microsoft.com/office/drawing/2014/main" id="{31DFA5AD-D158-9ECA-AC94-FD87EC9255BC}"/>
                    </a:ext>
                  </a:extLst>
                </p:cNvPr>
                <p:cNvSpPr>
                  <a:spLocks/>
                </p:cNvSpPr>
                <p:nvPr/>
              </p:nvSpPr>
              <p:spPr bwMode="auto">
                <a:xfrm>
                  <a:off x="7335838" y="2308225"/>
                  <a:ext cx="33338" cy="15875"/>
                </a:xfrm>
                <a:custGeom>
                  <a:avLst/>
                  <a:gdLst>
                    <a:gd name="T0" fmla="*/ 73 w 329"/>
                    <a:gd name="T1" fmla="*/ 151 h 151"/>
                    <a:gd name="T2" fmla="*/ 7 w 329"/>
                    <a:gd name="T3" fmla="*/ 99 h 151"/>
                    <a:gd name="T4" fmla="*/ 59 w 329"/>
                    <a:gd name="T5" fmla="*/ 19 h 151"/>
                    <a:gd name="T6" fmla="*/ 261 w 329"/>
                    <a:gd name="T7" fmla="*/ 0 h 151"/>
                    <a:gd name="T8" fmla="*/ 262 w 329"/>
                    <a:gd name="T9" fmla="*/ 0 h 151"/>
                    <a:gd name="T10" fmla="*/ 329 w 329"/>
                    <a:gd name="T11" fmla="*/ 66 h 151"/>
                    <a:gd name="T12" fmla="*/ 262 w 329"/>
                    <a:gd name="T13" fmla="*/ 133 h 151"/>
                    <a:gd name="T14" fmla="*/ 86 w 329"/>
                    <a:gd name="T15" fmla="*/ 150 h 151"/>
                    <a:gd name="T16" fmla="*/ 73 w 329"/>
                    <a:gd name="T17"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151">
                      <a:moveTo>
                        <a:pt x="73" y="151"/>
                      </a:moveTo>
                      <a:cubicBezTo>
                        <a:pt x="42" y="151"/>
                        <a:pt x="14" y="130"/>
                        <a:pt x="7" y="99"/>
                      </a:cubicBezTo>
                      <a:cubicBezTo>
                        <a:pt x="0" y="62"/>
                        <a:pt x="23" y="27"/>
                        <a:pt x="59" y="19"/>
                      </a:cubicBezTo>
                      <a:cubicBezTo>
                        <a:pt x="147" y="1"/>
                        <a:pt x="257" y="0"/>
                        <a:pt x="261" y="0"/>
                      </a:cubicBezTo>
                      <a:lnTo>
                        <a:pt x="262" y="0"/>
                      </a:lnTo>
                      <a:cubicBezTo>
                        <a:pt x="298" y="0"/>
                        <a:pt x="328" y="29"/>
                        <a:pt x="329" y="66"/>
                      </a:cubicBezTo>
                      <a:cubicBezTo>
                        <a:pt x="329" y="102"/>
                        <a:pt x="299" y="133"/>
                        <a:pt x="262" y="133"/>
                      </a:cubicBezTo>
                      <a:cubicBezTo>
                        <a:pt x="262" y="133"/>
                        <a:pt x="161" y="134"/>
                        <a:pt x="86" y="150"/>
                      </a:cubicBezTo>
                      <a:cubicBezTo>
                        <a:pt x="82" y="151"/>
                        <a:pt x="77" y="151"/>
                        <a:pt x="73" y="151"/>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189" name="Freeform 925">
                  <a:extLst>
                    <a:ext uri="{FF2B5EF4-FFF2-40B4-BE49-F238E27FC236}">
                      <a16:creationId xmlns:a16="http://schemas.microsoft.com/office/drawing/2014/main" id="{C50C6C2B-6C5D-D04F-7618-F1F5BAA144A0}"/>
                    </a:ext>
                  </a:extLst>
                </p:cNvPr>
                <p:cNvSpPr>
                  <a:spLocks/>
                </p:cNvSpPr>
                <p:nvPr/>
              </p:nvSpPr>
              <p:spPr bwMode="auto">
                <a:xfrm>
                  <a:off x="7326313" y="2292351"/>
                  <a:ext cx="17463" cy="30163"/>
                </a:xfrm>
                <a:custGeom>
                  <a:avLst/>
                  <a:gdLst>
                    <a:gd name="T0" fmla="*/ 106 w 179"/>
                    <a:gd name="T1" fmla="*/ 288 h 288"/>
                    <a:gd name="T2" fmla="*/ 41 w 179"/>
                    <a:gd name="T3" fmla="*/ 234 h 288"/>
                    <a:gd name="T4" fmla="*/ 0 w 179"/>
                    <a:gd name="T5" fmla="*/ 26 h 288"/>
                    <a:gd name="T6" fmla="*/ 131 w 179"/>
                    <a:gd name="T7" fmla="*/ 0 h 288"/>
                    <a:gd name="T8" fmla="*/ 172 w 179"/>
                    <a:gd name="T9" fmla="*/ 209 h 288"/>
                    <a:gd name="T10" fmla="*/ 119 w 179"/>
                    <a:gd name="T11" fmla="*/ 287 h 288"/>
                    <a:gd name="T12" fmla="*/ 106 w 179"/>
                    <a:gd name="T13" fmla="*/ 288 h 288"/>
                  </a:gdLst>
                  <a:ahLst/>
                  <a:cxnLst>
                    <a:cxn ang="0">
                      <a:pos x="T0" y="T1"/>
                    </a:cxn>
                    <a:cxn ang="0">
                      <a:pos x="T2" y="T3"/>
                    </a:cxn>
                    <a:cxn ang="0">
                      <a:pos x="T4" y="T5"/>
                    </a:cxn>
                    <a:cxn ang="0">
                      <a:pos x="T6" y="T7"/>
                    </a:cxn>
                    <a:cxn ang="0">
                      <a:pos x="T8" y="T9"/>
                    </a:cxn>
                    <a:cxn ang="0">
                      <a:pos x="T10" y="T11"/>
                    </a:cxn>
                    <a:cxn ang="0">
                      <a:pos x="T12" y="T13"/>
                    </a:cxn>
                  </a:cxnLst>
                  <a:rect l="0" t="0" r="r" b="b"/>
                  <a:pathLst>
                    <a:path w="179" h="288">
                      <a:moveTo>
                        <a:pt x="106" y="288"/>
                      </a:moveTo>
                      <a:cubicBezTo>
                        <a:pt x="75" y="288"/>
                        <a:pt x="47" y="266"/>
                        <a:pt x="41" y="234"/>
                      </a:cubicBezTo>
                      <a:lnTo>
                        <a:pt x="0" y="26"/>
                      </a:lnTo>
                      <a:lnTo>
                        <a:pt x="131" y="0"/>
                      </a:lnTo>
                      <a:lnTo>
                        <a:pt x="172" y="209"/>
                      </a:lnTo>
                      <a:cubicBezTo>
                        <a:pt x="179" y="245"/>
                        <a:pt x="155" y="280"/>
                        <a:pt x="119" y="287"/>
                      </a:cubicBezTo>
                      <a:cubicBezTo>
                        <a:pt x="115" y="287"/>
                        <a:pt x="110" y="288"/>
                        <a:pt x="106" y="288"/>
                      </a:cubicBez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190" name="Freeform 926">
                  <a:extLst>
                    <a:ext uri="{FF2B5EF4-FFF2-40B4-BE49-F238E27FC236}">
                      <a16:creationId xmlns:a16="http://schemas.microsoft.com/office/drawing/2014/main" id="{3D439119-58C1-77F3-B86F-56EED9A30468}"/>
                    </a:ext>
                  </a:extLst>
                </p:cNvPr>
                <p:cNvSpPr>
                  <a:spLocks/>
                </p:cNvSpPr>
                <p:nvPr/>
              </p:nvSpPr>
              <p:spPr bwMode="auto">
                <a:xfrm>
                  <a:off x="7313613" y="2343151"/>
                  <a:ext cx="31749" cy="17463"/>
                </a:xfrm>
                <a:custGeom>
                  <a:avLst/>
                  <a:gdLst>
                    <a:gd name="T0" fmla="*/ 72 w 319"/>
                    <a:gd name="T1" fmla="*/ 176 h 176"/>
                    <a:gd name="T2" fmla="*/ 6 w 319"/>
                    <a:gd name="T3" fmla="*/ 122 h 176"/>
                    <a:gd name="T4" fmla="*/ 60 w 319"/>
                    <a:gd name="T5" fmla="*/ 44 h 176"/>
                    <a:gd name="T6" fmla="*/ 231 w 319"/>
                    <a:gd name="T7" fmla="*/ 8 h 176"/>
                    <a:gd name="T8" fmla="*/ 311 w 319"/>
                    <a:gd name="T9" fmla="*/ 58 h 176"/>
                    <a:gd name="T10" fmla="*/ 261 w 319"/>
                    <a:gd name="T11" fmla="*/ 138 h 176"/>
                    <a:gd name="T12" fmla="*/ 84 w 319"/>
                    <a:gd name="T13" fmla="*/ 175 h 176"/>
                    <a:gd name="T14" fmla="*/ 72 w 319"/>
                    <a:gd name="T15" fmla="*/ 176 h 1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9" h="176">
                      <a:moveTo>
                        <a:pt x="72" y="176"/>
                      </a:moveTo>
                      <a:cubicBezTo>
                        <a:pt x="40" y="176"/>
                        <a:pt x="12" y="154"/>
                        <a:pt x="6" y="122"/>
                      </a:cubicBezTo>
                      <a:cubicBezTo>
                        <a:pt x="0" y="86"/>
                        <a:pt x="23" y="51"/>
                        <a:pt x="60" y="44"/>
                      </a:cubicBezTo>
                      <a:cubicBezTo>
                        <a:pt x="142" y="28"/>
                        <a:pt x="230" y="8"/>
                        <a:pt x="231" y="8"/>
                      </a:cubicBezTo>
                      <a:cubicBezTo>
                        <a:pt x="267" y="0"/>
                        <a:pt x="302" y="22"/>
                        <a:pt x="311" y="58"/>
                      </a:cubicBezTo>
                      <a:cubicBezTo>
                        <a:pt x="319" y="94"/>
                        <a:pt x="297" y="129"/>
                        <a:pt x="261" y="138"/>
                      </a:cubicBezTo>
                      <a:cubicBezTo>
                        <a:pt x="257" y="138"/>
                        <a:pt x="170" y="159"/>
                        <a:pt x="84" y="175"/>
                      </a:cubicBezTo>
                      <a:cubicBezTo>
                        <a:pt x="80" y="176"/>
                        <a:pt x="76" y="176"/>
                        <a:pt x="72" y="176"/>
                      </a:cubicBez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191" name="Freeform 927">
                  <a:extLst>
                    <a:ext uri="{FF2B5EF4-FFF2-40B4-BE49-F238E27FC236}">
                      <a16:creationId xmlns:a16="http://schemas.microsoft.com/office/drawing/2014/main" id="{3498AD99-0A6F-A50E-D3BE-E5CB457898C2}"/>
                    </a:ext>
                  </a:extLst>
                </p:cNvPr>
                <p:cNvSpPr>
                  <a:spLocks/>
                </p:cNvSpPr>
                <p:nvPr/>
              </p:nvSpPr>
              <p:spPr bwMode="auto">
                <a:xfrm>
                  <a:off x="7304088" y="2327275"/>
                  <a:ext cx="17463" cy="28575"/>
                </a:xfrm>
                <a:custGeom>
                  <a:avLst/>
                  <a:gdLst>
                    <a:gd name="T0" fmla="*/ 106 w 178"/>
                    <a:gd name="T1" fmla="*/ 285 h 285"/>
                    <a:gd name="T2" fmla="*/ 40 w 178"/>
                    <a:gd name="T3" fmla="*/ 231 h 285"/>
                    <a:gd name="T4" fmla="*/ 0 w 178"/>
                    <a:gd name="T5" fmla="*/ 26 h 285"/>
                    <a:gd name="T6" fmla="*/ 131 w 178"/>
                    <a:gd name="T7" fmla="*/ 0 h 285"/>
                    <a:gd name="T8" fmla="*/ 171 w 178"/>
                    <a:gd name="T9" fmla="*/ 205 h 285"/>
                    <a:gd name="T10" fmla="*/ 119 w 178"/>
                    <a:gd name="T11" fmla="*/ 284 h 285"/>
                    <a:gd name="T12" fmla="*/ 106 w 178"/>
                    <a:gd name="T13" fmla="*/ 285 h 285"/>
                  </a:gdLst>
                  <a:ahLst/>
                  <a:cxnLst>
                    <a:cxn ang="0">
                      <a:pos x="T0" y="T1"/>
                    </a:cxn>
                    <a:cxn ang="0">
                      <a:pos x="T2" y="T3"/>
                    </a:cxn>
                    <a:cxn ang="0">
                      <a:pos x="T4" y="T5"/>
                    </a:cxn>
                    <a:cxn ang="0">
                      <a:pos x="T6" y="T7"/>
                    </a:cxn>
                    <a:cxn ang="0">
                      <a:pos x="T8" y="T9"/>
                    </a:cxn>
                    <a:cxn ang="0">
                      <a:pos x="T10" y="T11"/>
                    </a:cxn>
                    <a:cxn ang="0">
                      <a:pos x="T12" y="T13"/>
                    </a:cxn>
                  </a:cxnLst>
                  <a:rect l="0" t="0" r="r" b="b"/>
                  <a:pathLst>
                    <a:path w="178" h="285">
                      <a:moveTo>
                        <a:pt x="106" y="285"/>
                      </a:moveTo>
                      <a:cubicBezTo>
                        <a:pt x="74" y="285"/>
                        <a:pt x="47" y="263"/>
                        <a:pt x="40" y="231"/>
                      </a:cubicBezTo>
                      <a:lnTo>
                        <a:pt x="0" y="26"/>
                      </a:lnTo>
                      <a:lnTo>
                        <a:pt x="131" y="0"/>
                      </a:lnTo>
                      <a:lnTo>
                        <a:pt x="171" y="205"/>
                      </a:lnTo>
                      <a:cubicBezTo>
                        <a:pt x="178" y="242"/>
                        <a:pt x="155" y="277"/>
                        <a:pt x="119" y="284"/>
                      </a:cubicBezTo>
                      <a:cubicBezTo>
                        <a:pt x="114" y="285"/>
                        <a:pt x="110" y="285"/>
                        <a:pt x="106" y="285"/>
                      </a:cubicBez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192" name="Freeform 928">
                  <a:extLst>
                    <a:ext uri="{FF2B5EF4-FFF2-40B4-BE49-F238E27FC236}">
                      <a16:creationId xmlns:a16="http://schemas.microsoft.com/office/drawing/2014/main" id="{63C95EDF-FBFC-5A7E-8AA1-E9CCDF92CB96}"/>
                    </a:ext>
                  </a:extLst>
                </p:cNvPr>
                <p:cNvSpPr>
                  <a:spLocks/>
                </p:cNvSpPr>
                <p:nvPr/>
              </p:nvSpPr>
              <p:spPr bwMode="auto">
                <a:xfrm>
                  <a:off x="7210424" y="2205039"/>
                  <a:ext cx="77788" cy="123825"/>
                </a:xfrm>
                <a:custGeom>
                  <a:avLst/>
                  <a:gdLst>
                    <a:gd name="T0" fmla="*/ 509 w 779"/>
                    <a:gd name="T1" fmla="*/ 1224 h 1224"/>
                    <a:gd name="T2" fmla="*/ 443 w 779"/>
                    <a:gd name="T3" fmla="*/ 1169 h 1224"/>
                    <a:gd name="T4" fmla="*/ 511 w 779"/>
                    <a:gd name="T5" fmla="*/ 927 h 1224"/>
                    <a:gd name="T6" fmla="*/ 583 w 779"/>
                    <a:gd name="T7" fmla="*/ 542 h 1224"/>
                    <a:gd name="T8" fmla="*/ 50 w 779"/>
                    <a:gd name="T9" fmla="*/ 137 h 1224"/>
                    <a:gd name="T10" fmla="*/ 14 w 779"/>
                    <a:gd name="T11" fmla="*/ 50 h 1224"/>
                    <a:gd name="T12" fmla="*/ 101 w 779"/>
                    <a:gd name="T13" fmla="*/ 14 h 1224"/>
                    <a:gd name="T14" fmla="*/ 708 w 779"/>
                    <a:gd name="T15" fmla="*/ 495 h 1224"/>
                    <a:gd name="T16" fmla="*/ 631 w 779"/>
                    <a:gd name="T17" fmla="*/ 986 h 1224"/>
                    <a:gd name="T18" fmla="*/ 574 w 779"/>
                    <a:gd name="T19" fmla="*/ 1146 h 1224"/>
                    <a:gd name="T20" fmla="*/ 520 w 779"/>
                    <a:gd name="T21" fmla="*/ 1223 h 1224"/>
                    <a:gd name="T22" fmla="*/ 509 w 779"/>
                    <a:gd name="T23" fmla="*/ 1224 h 1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9" h="1224">
                      <a:moveTo>
                        <a:pt x="509" y="1224"/>
                      </a:moveTo>
                      <a:cubicBezTo>
                        <a:pt x="477" y="1224"/>
                        <a:pt x="449" y="1202"/>
                        <a:pt x="443" y="1169"/>
                      </a:cubicBezTo>
                      <a:cubicBezTo>
                        <a:pt x="430" y="1094"/>
                        <a:pt x="468" y="1016"/>
                        <a:pt x="511" y="927"/>
                      </a:cubicBezTo>
                      <a:cubicBezTo>
                        <a:pt x="569" y="810"/>
                        <a:pt x="634" y="677"/>
                        <a:pt x="583" y="542"/>
                      </a:cubicBezTo>
                      <a:cubicBezTo>
                        <a:pt x="529" y="398"/>
                        <a:pt x="349" y="262"/>
                        <a:pt x="50" y="137"/>
                      </a:cubicBezTo>
                      <a:cubicBezTo>
                        <a:pt x="16" y="123"/>
                        <a:pt x="0" y="84"/>
                        <a:pt x="14" y="50"/>
                      </a:cubicBezTo>
                      <a:cubicBezTo>
                        <a:pt x="28" y="16"/>
                        <a:pt x="67" y="0"/>
                        <a:pt x="101" y="14"/>
                      </a:cubicBezTo>
                      <a:cubicBezTo>
                        <a:pt x="441" y="156"/>
                        <a:pt x="639" y="313"/>
                        <a:pt x="708" y="495"/>
                      </a:cubicBezTo>
                      <a:cubicBezTo>
                        <a:pt x="779" y="684"/>
                        <a:pt x="694" y="858"/>
                        <a:pt x="631" y="986"/>
                      </a:cubicBezTo>
                      <a:cubicBezTo>
                        <a:pt x="600" y="1049"/>
                        <a:pt x="569" y="1113"/>
                        <a:pt x="574" y="1146"/>
                      </a:cubicBezTo>
                      <a:cubicBezTo>
                        <a:pt x="580" y="1182"/>
                        <a:pt x="557" y="1217"/>
                        <a:pt x="520" y="1223"/>
                      </a:cubicBezTo>
                      <a:cubicBezTo>
                        <a:pt x="516" y="1224"/>
                        <a:pt x="512" y="1224"/>
                        <a:pt x="509" y="1224"/>
                      </a:cubicBez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193" name="Freeform 929">
                  <a:extLst>
                    <a:ext uri="{FF2B5EF4-FFF2-40B4-BE49-F238E27FC236}">
                      <a16:creationId xmlns:a16="http://schemas.microsoft.com/office/drawing/2014/main" id="{205A1CD6-5212-A56F-B889-AC1734982F48}"/>
                    </a:ext>
                  </a:extLst>
                </p:cNvPr>
                <p:cNvSpPr>
                  <a:spLocks/>
                </p:cNvSpPr>
                <p:nvPr/>
              </p:nvSpPr>
              <p:spPr bwMode="auto">
                <a:xfrm>
                  <a:off x="7189788" y="2205039"/>
                  <a:ext cx="77788" cy="123825"/>
                </a:xfrm>
                <a:custGeom>
                  <a:avLst/>
                  <a:gdLst>
                    <a:gd name="T0" fmla="*/ 686 w 762"/>
                    <a:gd name="T1" fmla="*/ 1228 h 1228"/>
                    <a:gd name="T2" fmla="*/ 627 w 762"/>
                    <a:gd name="T3" fmla="*/ 1193 h 1228"/>
                    <a:gd name="T4" fmla="*/ 475 w 762"/>
                    <a:gd name="T5" fmla="*/ 1117 h 1228"/>
                    <a:gd name="T6" fmla="*/ 73 w 762"/>
                    <a:gd name="T7" fmla="*/ 808 h 1228"/>
                    <a:gd name="T8" fmla="*/ 204 w 762"/>
                    <a:gd name="T9" fmla="*/ 47 h 1228"/>
                    <a:gd name="T10" fmla="*/ 294 w 762"/>
                    <a:gd name="T11" fmla="*/ 16 h 1228"/>
                    <a:gd name="T12" fmla="*/ 324 w 762"/>
                    <a:gd name="T13" fmla="*/ 105 h 1228"/>
                    <a:gd name="T14" fmla="*/ 196 w 762"/>
                    <a:gd name="T15" fmla="*/ 758 h 1228"/>
                    <a:gd name="T16" fmla="*/ 521 w 762"/>
                    <a:gd name="T17" fmla="*/ 991 h 1228"/>
                    <a:gd name="T18" fmla="*/ 744 w 762"/>
                    <a:gd name="T19" fmla="*/ 1129 h 1228"/>
                    <a:gd name="T20" fmla="*/ 717 w 762"/>
                    <a:gd name="T21" fmla="*/ 1219 h 1228"/>
                    <a:gd name="T22" fmla="*/ 686 w 762"/>
                    <a:gd name="T23" fmla="*/ 1228 h 1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2" h="1228">
                      <a:moveTo>
                        <a:pt x="686" y="1228"/>
                      </a:moveTo>
                      <a:cubicBezTo>
                        <a:pt x="662" y="1228"/>
                        <a:pt x="639" y="1215"/>
                        <a:pt x="627" y="1193"/>
                      </a:cubicBezTo>
                      <a:cubicBezTo>
                        <a:pt x="613" y="1167"/>
                        <a:pt x="540" y="1140"/>
                        <a:pt x="475" y="1117"/>
                      </a:cubicBezTo>
                      <a:cubicBezTo>
                        <a:pt x="338" y="1067"/>
                        <a:pt x="150" y="998"/>
                        <a:pt x="73" y="808"/>
                      </a:cubicBezTo>
                      <a:cubicBezTo>
                        <a:pt x="0" y="628"/>
                        <a:pt x="43" y="379"/>
                        <a:pt x="204" y="47"/>
                      </a:cubicBezTo>
                      <a:cubicBezTo>
                        <a:pt x="221" y="14"/>
                        <a:pt x="260" y="0"/>
                        <a:pt x="294" y="16"/>
                      </a:cubicBezTo>
                      <a:cubicBezTo>
                        <a:pt x="327" y="32"/>
                        <a:pt x="341" y="72"/>
                        <a:pt x="324" y="105"/>
                      </a:cubicBezTo>
                      <a:cubicBezTo>
                        <a:pt x="182" y="397"/>
                        <a:pt x="139" y="617"/>
                        <a:pt x="196" y="758"/>
                      </a:cubicBezTo>
                      <a:cubicBezTo>
                        <a:pt x="251" y="893"/>
                        <a:pt x="394" y="945"/>
                        <a:pt x="521" y="991"/>
                      </a:cubicBezTo>
                      <a:cubicBezTo>
                        <a:pt x="620" y="1028"/>
                        <a:pt x="706" y="1059"/>
                        <a:pt x="744" y="1129"/>
                      </a:cubicBezTo>
                      <a:cubicBezTo>
                        <a:pt x="762" y="1161"/>
                        <a:pt x="750" y="1202"/>
                        <a:pt x="717" y="1219"/>
                      </a:cubicBezTo>
                      <a:cubicBezTo>
                        <a:pt x="707" y="1225"/>
                        <a:pt x="696" y="1228"/>
                        <a:pt x="686" y="1228"/>
                      </a:cubicBez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194" name="Freeform 930">
                  <a:extLst>
                    <a:ext uri="{FF2B5EF4-FFF2-40B4-BE49-F238E27FC236}">
                      <a16:creationId xmlns:a16="http://schemas.microsoft.com/office/drawing/2014/main" id="{39F209AB-D0DB-6162-8E3F-4871D2347F28}"/>
                    </a:ext>
                  </a:extLst>
                </p:cNvPr>
                <p:cNvSpPr>
                  <a:spLocks/>
                </p:cNvSpPr>
                <p:nvPr/>
              </p:nvSpPr>
              <p:spPr bwMode="auto">
                <a:xfrm>
                  <a:off x="7227889" y="2247900"/>
                  <a:ext cx="44450" cy="92075"/>
                </a:xfrm>
                <a:custGeom>
                  <a:avLst/>
                  <a:gdLst>
                    <a:gd name="T0" fmla="*/ 360 w 436"/>
                    <a:gd name="T1" fmla="*/ 906 h 906"/>
                    <a:gd name="T2" fmla="*/ 298 w 436"/>
                    <a:gd name="T3" fmla="*/ 862 h 906"/>
                    <a:gd name="T4" fmla="*/ 12 w 436"/>
                    <a:gd name="T5" fmla="*/ 98 h 906"/>
                    <a:gd name="T6" fmla="*/ 51 w 436"/>
                    <a:gd name="T7" fmla="*/ 13 h 906"/>
                    <a:gd name="T8" fmla="*/ 137 w 436"/>
                    <a:gd name="T9" fmla="*/ 51 h 906"/>
                    <a:gd name="T10" fmla="*/ 423 w 436"/>
                    <a:gd name="T11" fmla="*/ 815 h 906"/>
                    <a:gd name="T12" fmla="*/ 384 w 436"/>
                    <a:gd name="T13" fmla="*/ 901 h 906"/>
                    <a:gd name="T14" fmla="*/ 360 w 436"/>
                    <a:gd name="T15" fmla="*/ 906 h 9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6" h="906">
                      <a:moveTo>
                        <a:pt x="360" y="906"/>
                      </a:moveTo>
                      <a:cubicBezTo>
                        <a:pt x="334" y="906"/>
                        <a:pt x="308" y="889"/>
                        <a:pt x="298" y="862"/>
                      </a:cubicBezTo>
                      <a:lnTo>
                        <a:pt x="12" y="98"/>
                      </a:lnTo>
                      <a:cubicBezTo>
                        <a:pt x="0" y="64"/>
                        <a:pt x="17" y="25"/>
                        <a:pt x="51" y="13"/>
                      </a:cubicBezTo>
                      <a:cubicBezTo>
                        <a:pt x="86" y="0"/>
                        <a:pt x="125" y="17"/>
                        <a:pt x="137" y="51"/>
                      </a:cubicBezTo>
                      <a:lnTo>
                        <a:pt x="423" y="815"/>
                      </a:lnTo>
                      <a:cubicBezTo>
                        <a:pt x="436" y="850"/>
                        <a:pt x="418" y="888"/>
                        <a:pt x="384" y="901"/>
                      </a:cubicBezTo>
                      <a:cubicBezTo>
                        <a:pt x="376" y="904"/>
                        <a:pt x="369" y="906"/>
                        <a:pt x="360" y="906"/>
                      </a:cubicBez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195" name="Freeform 931">
                  <a:extLst>
                    <a:ext uri="{FF2B5EF4-FFF2-40B4-BE49-F238E27FC236}">
                      <a16:creationId xmlns:a16="http://schemas.microsoft.com/office/drawing/2014/main" id="{0C435E43-B76A-3831-48C3-27806F368B56}"/>
                    </a:ext>
                  </a:extLst>
                </p:cNvPr>
                <p:cNvSpPr>
                  <a:spLocks/>
                </p:cNvSpPr>
                <p:nvPr/>
              </p:nvSpPr>
              <p:spPr bwMode="auto">
                <a:xfrm>
                  <a:off x="7516813" y="2409826"/>
                  <a:ext cx="12700" cy="12700"/>
                </a:xfrm>
                <a:custGeom>
                  <a:avLst/>
                  <a:gdLst>
                    <a:gd name="T0" fmla="*/ 67 w 134"/>
                    <a:gd name="T1" fmla="*/ 133 h 133"/>
                    <a:gd name="T2" fmla="*/ 20 w 134"/>
                    <a:gd name="T3" fmla="*/ 114 h 133"/>
                    <a:gd name="T4" fmla="*/ 0 w 134"/>
                    <a:gd name="T5" fmla="*/ 66 h 133"/>
                    <a:gd name="T6" fmla="*/ 20 w 134"/>
                    <a:gd name="T7" fmla="*/ 19 h 133"/>
                    <a:gd name="T8" fmla="*/ 67 w 134"/>
                    <a:gd name="T9" fmla="*/ 0 h 133"/>
                    <a:gd name="T10" fmla="*/ 114 w 134"/>
                    <a:gd name="T11" fmla="*/ 19 h 133"/>
                    <a:gd name="T12" fmla="*/ 134 w 134"/>
                    <a:gd name="T13" fmla="*/ 66 h 133"/>
                    <a:gd name="T14" fmla="*/ 114 w 134"/>
                    <a:gd name="T15" fmla="*/ 114 h 133"/>
                    <a:gd name="T16" fmla="*/ 67 w 134"/>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3">
                      <a:moveTo>
                        <a:pt x="67" y="133"/>
                      </a:moveTo>
                      <a:cubicBezTo>
                        <a:pt x="50" y="133"/>
                        <a:pt x="32" y="126"/>
                        <a:pt x="20" y="114"/>
                      </a:cubicBezTo>
                      <a:cubicBezTo>
                        <a:pt x="8" y="101"/>
                        <a:pt x="0" y="84"/>
                        <a:pt x="0" y="66"/>
                      </a:cubicBezTo>
                      <a:cubicBezTo>
                        <a:pt x="0" y="49"/>
                        <a:pt x="8" y="32"/>
                        <a:pt x="20" y="19"/>
                      </a:cubicBezTo>
                      <a:cubicBezTo>
                        <a:pt x="32" y="7"/>
                        <a:pt x="50" y="0"/>
                        <a:pt x="67" y="0"/>
                      </a:cubicBezTo>
                      <a:cubicBezTo>
                        <a:pt x="85" y="0"/>
                        <a:pt x="102" y="7"/>
                        <a:pt x="114" y="19"/>
                      </a:cubicBezTo>
                      <a:cubicBezTo>
                        <a:pt x="127" y="32"/>
                        <a:pt x="134" y="49"/>
                        <a:pt x="134" y="66"/>
                      </a:cubicBezTo>
                      <a:cubicBezTo>
                        <a:pt x="134" y="84"/>
                        <a:pt x="127" y="101"/>
                        <a:pt x="114" y="114"/>
                      </a:cubicBezTo>
                      <a:cubicBezTo>
                        <a:pt x="102" y="126"/>
                        <a:pt x="85" y="133"/>
                        <a:pt x="67" y="133"/>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196" name="Freeform 932">
                  <a:extLst>
                    <a:ext uri="{FF2B5EF4-FFF2-40B4-BE49-F238E27FC236}">
                      <a16:creationId xmlns:a16="http://schemas.microsoft.com/office/drawing/2014/main" id="{DFE56A51-65C2-403E-B324-80792C757685}"/>
                    </a:ext>
                  </a:extLst>
                </p:cNvPr>
                <p:cNvSpPr>
                  <a:spLocks/>
                </p:cNvSpPr>
                <p:nvPr/>
              </p:nvSpPr>
              <p:spPr bwMode="auto">
                <a:xfrm>
                  <a:off x="7491412" y="2409826"/>
                  <a:ext cx="14288" cy="12700"/>
                </a:xfrm>
                <a:custGeom>
                  <a:avLst/>
                  <a:gdLst>
                    <a:gd name="T0" fmla="*/ 83 w 150"/>
                    <a:gd name="T1" fmla="*/ 133 h 133"/>
                    <a:gd name="T2" fmla="*/ 66 w 150"/>
                    <a:gd name="T3" fmla="*/ 133 h 133"/>
                    <a:gd name="T4" fmla="*/ 0 w 150"/>
                    <a:gd name="T5" fmla="*/ 66 h 133"/>
                    <a:gd name="T6" fmla="*/ 66 w 150"/>
                    <a:gd name="T7" fmla="*/ 0 h 133"/>
                    <a:gd name="T8" fmla="*/ 83 w 150"/>
                    <a:gd name="T9" fmla="*/ 0 h 133"/>
                    <a:gd name="T10" fmla="*/ 150 w 150"/>
                    <a:gd name="T11" fmla="*/ 66 h 133"/>
                    <a:gd name="T12" fmla="*/ 83 w 150"/>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150" h="133">
                      <a:moveTo>
                        <a:pt x="83" y="133"/>
                      </a:moveTo>
                      <a:lnTo>
                        <a:pt x="66" y="133"/>
                      </a:lnTo>
                      <a:cubicBezTo>
                        <a:pt x="30" y="133"/>
                        <a:pt x="0" y="103"/>
                        <a:pt x="0" y="66"/>
                      </a:cubicBezTo>
                      <a:cubicBezTo>
                        <a:pt x="0" y="30"/>
                        <a:pt x="30" y="0"/>
                        <a:pt x="66" y="0"/>
                      </a:cubicBezTo>
                      <a:lnTo>
                        <a:pt x="83" y="0"/>
                      </a:lnTo>
                      <a:cubicBezTo>
                        <a:pt x="120" y="0"/>
                        <a:pt x="150" y="30"/>
                        <a:pt x="150" y="66"/>
                      </a:cubicBezTo>
                      <a:cubicBezTo>
                        <a:pt x="150" y="103"/>
                        <a:pt x="120" y="133"/>
                        <a:pt x="83" y="133"/>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197" name="Freeform 933">
                  <a:extLst>
                    <a:ext uri="{FF2B5EF4-FFF2-40B4-BE49-F238E27FC236}">
                      <a16:creationId xmlns:a16="http://schemas.microsoft.com/office/drawing/2014/main" id="{02E1B396-0CEE-CA61-5754-01575DE8DF11}"/>
                    </a:ext>
                  </a:extLst>
                </p:cNvPr>
                <p:cNvSpPr>
                  <a:spLocks/>
                </p:cNvSpPr>
                <p:nvPr/>
              </p:nvSpPr>
              <p:spPr bwMode="auto">
                <a:xfrm>
                  <a:off x="7097713" y="2409826"/>
                  <a:ext cx="382587" cy="12700"/>
                </a:xfrm>
                <a:custGeom>
                  <a:avLst/>
                  <a:gdLst>
                    <a:gd name="T0" fmla="*/ 3717 w 3784"/>
                    <a:gd name="T1" fmla="*/ 133 h 133"/>
                    <a:gd name="T2" fmla="*/ 67 w 3784"/>
                    <a:gd name="T3" fmla="*/ 133 h 133"/>
                    <a:gd name="T4" fmla="*/ 0 w 3784"/>
                    <a:gd name="T5" fmla="*/ 66 h 133"/>
                    <a:gd name="T6" fmla="*/ 67 w 3784"/>
                    <a:gd name="T7" fmla="*/ 0 h 133"/>
                    <a:gd name="T8" fmla="*/ 3717 w 3784"/>
                    <a:gd name="T9" fmla="*/ 0 h 133"/>
                    <a:gd name="T10" fmla="*/ 3784 w 3784"/>
                    <a:gd name="T11" fmla="*/ 66 h 133"/>
                    <a:gd name="T12" fmla="*/ 3717 w 3784"/>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3784" h="133">
                      <a:moveTo>
                        <a:pt x="3717" y="133"/>
                      </a:moveTo>
                      <a:lnTo>
                        <a:pt x="67" y="133"/>
                      </a:lnTo>
                      <a:cubicBezTo>
                        <a:pt x="30" y="133"/>
                        <a:pt x="0" y="103"/>
                        <a:pt x="0" y="66"/>
                      </a:cubicBezTo>
                      <a:cubicBezTo>
                        <a:pt x="0" y="29"/>
                        <a:pt x="30" y="0"/>
                        <a:pt x="67" y="0"/>
                      </a:cubicBezTo>
                      <a:lnTo>
                        <a:pt x="3717" y="0"/>
                      </a:lnTo>
                      <a:cubicBezTo>
                        <a:pt x="3754" y="0"/>
                        <a:pt x="3784" y="29"/>
                        <a:pt x="3784" y="66"/>
                      </a:cubicBezTo>
                      <a:cubicBezTo>
                        <a:pt x="3784" y="103"/>
                        <a:pt x="3754" y="133"/>
                        <a:pt x="3717" y="133"/>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198" name="Freeform 934">
                  <a:extLst>
                    <a:ext uri="{FF2B5EF4-FFF2-40B4-BE49-F238E27FC236}">
                      <a16:creationId xmlns:a16="http://schemas.microsoft.com/office/drawing/2014/main" id="{F7F5FA9F-EC7C-CDA5-9C6D-AC9BFC9308AE}"/>
                    </a:ext>
                  </a:extLst>
                </p:cNvPr>
                <p:cNvSpPr>
                  <a:spLocks/>
                </p:cNvSpPr>
                <p:nvPr/>
              </p:nvSpPr>
              <p:spPr bwMode="auto">
                <a:xfrm>
                  <a:off x="7075488" y="2409826"/>
                  <a:ext cx="14288" cy="12700"/>
                </a:xfrm>
                <a:custGeom>
                  <a:avLst/>
                  <a:gdLst>
                    <a:gd name="T0" fmla="*/ 67 w 133"/>
                    <a:gd name="T1" fmla="*/ 133 h 133"/>
                    <a:gd name="T2" fmla="*/ 20 w 133"/>
                    <a:gd name="T3" fmla="*/ 114 h 133"/>
                    <a:gd name="T4" fmla="*/ 0 w 133"/>
                    <a:gd name="T5" fmla="*/ 67 h 133"/>
                    <a:gd name="T6" fmla="*/ 20 w 133"/>
                    <a:gd name="T7" fmla="*/ 19 h 133"/>
                    <a:gd name="T8" fmla="*/ 67 w 133"/>
                    <a:gd name="T9" fmla="*/ 0 h 133"/>
                    <a:gd name="T10" fmla="*/ 114 w 133"/>
                    <a:gd name="T11" fmla="*/ 19 h 133"/>
                    <a:gd name="T12" fmla="*/ 133 w 133"/>
                    <a:gd name="T13" fmla="*/ 67 h 133"/>
                    <a:gd name="T14" fmla="*/ 114 w 133"/>
                    <a:gd name="T15" fmla="*/ 114 h 133"/>
                    <a:gd name="T16" fmla="*/ 67 w 133"/>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133">
                      <a:moveTo>
                        <a:pt x="67" y="133"/>
                      </a:moveTo>
                      <a:cubicBezTo>
                        <a:pt x="49" y="133"/>
                        <a:pt x="32" y="126"/>
                        <a:pt x="20" y="114"/>
                      </a:cubicBezTo>
                      <a:cubicBezTo>
                        <a:pt x="7" y="101"/>
                        <a:pt x="0" y="84"/>
                        <a:pt x="0" y="67"/>
                      </a:cubicBezTo>
                      <a:cubicBezTo>
                        <a:pt x="0" y="49"/>
                        <a:pt x="7" y="32"/>
                        <a:pt x="20" y="19"/>
                      </a:cubicBezTo>
                      <a:cubicBezTo>
                        <a:pt x="32" y="7"/>
                        <a:pt x="49" y="0"/>
                        <a:pt x="67" y="0"/>
                      </a:cubicBezTo>
                      <a:cubicBezTo>
                        <a:pt x="84" y="0"/>
                        <a:pt x="101" y="7"/>
                        <a:pt x="114" y="19"/>
                      </a:cubicBezTo>
                      <a:cubicBezTo>
                        <a:pt x="126" y="32"/>
                        <a:pt x="133" y="49"/>
                        <a:pt x="133" y="67"/>
                      </a:cubicBezTo>
                      <a:cubicBezTo>
                        <a:pt x="133" y="84"/>
                        <a:pt x="126" y="101"/>
                        <a:pt x="114" y="114"/>
                      </a:cubicBezTo>
                      <a:cubicBezTo>
                        <a:pt x="101" y="126"/>
                        <a:pt x="84" y="133"/>
                        <a:pt x="67" y="133"/>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199" name="Freeform 935">
                  <a:extLst>
                    <a:ext uri="{FF2B5EF4-FFF2-40B4-BE49-F238E27FC236}">
                      <a16:creationId xmlns:a16="http://schemas.microsoft.com/office/drawing/2014/main" id="{C6185384-9E1D-2B72-1C8B-E8623C003047}"/>
                    </a:ext>
                  </a:extLst>
                </p:cNvPr>
                <p:cNvSpPr>
                  <a:spLocks/>
                </p:cNvSpPr>
                <p:nvPr/>
              </p:nvSpPr>
              <p:spPr bwMode="auto">
                <a:xfrm>
                  <a:off x="7050088" y="2409826"/>
                  <a:ext cx="15875" cy="12700"/>
                </a:xfrm>
                <a:custGeom>
                  <a:avLst/>
                  <a:gdLst>
                    <a:gd name="T0" fmla="*/ 83 w 150"/>
                    <a:gd name="T1" fmla="*/ 133 h 133"/>
                    <a:gd name="T2" fmla="*/ 66 w 150"/>
                    <a:gd name="T3" fmla="*/ 133 h 133"/>
                    <a:gd name="T4" fmla="*/ 0 w 150"/>
                    <a:gd name="T5" fmla="*/ 67 h 133"/>
                    <a:gd name="T6" fmla="*/ 66 w 150"/>
                    <a:gd name="T7" fmla="*/ 0 h 133"/>
                    <a:gd name="T8" fmla="*/ 83 w 150"/>
                    <a:gd name="T9" fmla="*/ 0 h 133"/>
                    <a:gd name="T10" fmla="*/ 150 w 150"/>
                    <a:gd name="T11" fmla="*/ 67 h 133"/>
                    <a:gd name="T12" fmla="*/ 83 w 150"/>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150" h="133">
                      <a:moveTo>
                        <a:pt x="83" y="133"/>
                      </a:moveTo>
                      <a:lnTo>
                        <a:pt x="66" y="133"/>
                      </a:lnTo>
                      <a:cubicBezTo>
                        <a:pt x="29" y="133"/>
                        <a:pt x="0" y="103"/>
                        <a:pt x="0" y="67"/>
                      </a:cubicBezTo>
                      <a:cubicBezTo>
                        <a:pt x="0" y="30"/>
                        <a:pt x="29" y="0"/>
                        <a:pt x="66" y="0"/>
                      </a:cubicBezTo>
                      <a:lnTo>
                        <a:pt x="83" y="0"/>
                      </a:lnTo>
                      <a:cubicBezTo>
                        <a:pt x="120" y="0"/>
                        <a:pt x="150" y="30"/>
                        <a:pt x="150" y="67"/>
                      </a:cubicBezTo>
                      <a:cubicBezTo>
                        <a:pt x="150" y="103"/>
                        <a:pt x="120" y="133"/>
                        <a:pt x="83" y="133"/>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200" name="Freeform 936">
                  <a:extLst>
                    <a:ext uri="{FF2B5EF4-FFF2-40B4-BE49-F238E27FC236}">
                      <a16:creationId xmlns:a16="http://schemas.microsoft.com/office/drawing/2014/main" id="{017625FF-20BD-678D-75DA-E86972816B9C}"/>
                    </a:ext>
                  </a:extLst>
                </p:cNvPr>
                <p:cNvSpPr>
                  <a:spLocks noEditPoints="1"/>
                </p:cNvSpPr>
                <p:nvPr/>
              </p:nvSpPr>
              <p:spPr bwMode="auto">
                <a:xfrm>
                  <a:off x="7113588" y="2239963"/>
                  <a:ext cx="12700" cy="65087"/>
                </a:xfrm>
                <a:custGeom>
                  <a:avLst/>
                  <a:gdLst>
                    <a:gd name="T0" fmla="*/ 0 w 134"/>
                    <a:gd name="T1" fmla="*/ 67 h 633"/>
                    <a:gd name="T2" fmla="*/ 67 w 134"/>
                    <a:gd name="T3" fmla="*/ 0 h 633"/>
                    <a:gd name="T4" fmla="*/ 67 w 134"/>
                    <a:gd name="T5" fmla="*/ 0 h 633"/>
                    <a:gd name="T6" fmla="*/ 134 w 134"/>
                    <a:gd name="T7" fmla="*/ 67 h 633"/>
                    <a:gd name="T8" fmla="*/ 134 w 134"/>
                    <a:gd name="T9" fmla="*/ 67 h 633"/>
                    <a:gd name="T10" fmla="*/ 67 w 134"/>
                    <a:gd name="T11" fmla="*/ 133 h 633"/>
                    <a:gd name="T12" fmla="*/ 67 w 134"/>
                    <a:gd name="T13" fmla="*/ 133 h 633"/>
                    <a:gd name="T14" fmla="*/ 0 w 134"/>
                    <a:gd name="T15" fmla="*/ 67 h 633"/>
                    <a:gd name="T16" fmla="*/ 0 w 134"/>
                    <a:gd name="T17" fmla="*/ 317 h 633"/>
                    <a:gd name="T18" fmla="*/ 67 w 134"/>
                    <a:gd name="T19" fmla="*/ 250 h 633"/>
                    <a:gd name="T20" fmla="*/ 67 w 134"/>
                    <a:gd name="T21" fmla="*/ 250 h 633"/>
                    <a:gd name="T22" fmla="*/ 134 w 134"/>
                    <a:gd name="T23" fmla="*/ 317 h 633"/>
                    <a:gd name="T24" fmla="*/ 134 w 134"/>
                    <a:gd name="T25" fmla="*/ 317 h 633"/>
                    <a:gd name="T26" fmla="*/ 67 w 134"/>
                    <a:gd name="T27" fmla="*/ 383 h 633"/>
                    <a:gd name="T28" fmla="*/ 67 w 134"/>
                    <a:gd name="T29" fmla="*/ 383 h 633"/>
                    <a:gd name="T30" fmla="*/ 0 w 134"/>
                    <a:gd name="T31" fmla="*/ 317 h 633"/>
                    <a:gd name="T32" fmla="*/ 0 w 134"/>
                    <a:gd name="T33" fmla="*/ 567 h 633"/>
                    <a:gd name="T34" fmla="*/ 67 w 134"/>
                    <a:gd name="T35" fmla="*/ 500 h 633"/>
                    <a:gd name="T36" fmla="*/ 67 w 134"/>
                    <a:gd name="T37" fmla="*/ 500 h 633"/>
                    <a:gd name="T38" fmla="*/ 134 w 134"/>
                    <a:gd name="T39" fmla="*/ 567 h 633"/>
                    <a:gd name="T40" fmla="*/ 134 w 134"/>
                    <a:gd name="T41" fmla="*/ 567 h 633"/>
                    <a:gd name="T42" fmla="*/ 67 w 134"/>
                    <a:gd name="T43" fmla="*/ 633 h 633"/>
                    <a:gd name="T44" fmla="*/ 67 w 134"/>
                    <a:gd name="T45" fmla="*/ 633 h 633"/>
                    <a:gd name="T46" fmla="*/ 0 w 134"/>
                    <a:gd name="T47" fmla="*/ 567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4" h="633">
                      <a:moveTo>
                        <a:pt x="0" y="67"/>
                      </a:moveTo>
                      <a:cubicBezTo>
                        <a:pt x="0" y="30"/>
                        <a:pt x="30" y="0"/>
                        <a:pt x="67" y="0"/>
                      </a:cubicBezTo>
                      <a:lnTo>
                        <a:pt x="67" y="0"/>
                      </a:lnTo>
                      <a:cubicBezTo>
                        <a:pt x="103" y="0"/>
                        <a:pt x="134" y="30"/>
                        <a:pt x="134" y="67"/>
                      </a:cubicBezTo>
                      <a:lnTo>
                        <a:pt x="134" y="67"/>
                      </a:lnTo>
                      <a:cubicBezTo>
                        <a:pt x="134" y="103"/>
                        <a:pt x="103" y="133"/>
                        <a:pt x="67" y="133"/>
                      </a:cubicBezTo>
                      <a:lnTo>
                        <a:pt x="67" y="133"/>
                      </a:lnTo>
                      <a:cubicBezTo>
                        <a:pt x="30" y="133"/>
                        <a:pt x="0" y="103"/>
                        <a:pt x="0" y="67"/>
                      </a:cubicBezTo>
                      <a:close/>
                      <a:moveTo>
                        <a:pt x="0" y="317"/>
                      </a:moveTo>
                      <a:cubicBezTo>
                        <a:pt x="0" y="280"/>
                        <a:pt x="30" y="250"/>
                        <a:pt x="67" y="250"/>
                      </a:cubicBezTo>
                      <a:lnTo>
                        <a:pt x="67" y="250"/>
                      </a:lnTo>
                      <a:cubicBezTo>
                        <a:pt x="103" y="250"/>
                        <a:pt x="134" y="280"/>
                        <a:pt x="134" y="317"/>
                      </a:cubicBezTo>
                      <a:lnTo>
                        <a:pt x="134" y="317"/>
                      </a:lnTo>
                      <a:cubicBezTo>
                        <a:pt x="134" y="353"/>
                        <a:pt x="103" y="383"/>
                        <a:pt x="67" y="383"/>
                      </a:cubicBezTo>
                      <a:lnTo>
                        <a:pt x="67" y="383"/>
                      </a:lnTo>
                      <a:cubicBezTo>
                        <a:pt x="30" y="383"/>
                        <a:pt x="0" y="353"/>
                        <a:pt x="0" y="317"/>
                      </a:cubicBezTo>
                      <a:close/>
                      <a:moveTo>
                        <a:pt x="0" y="567"/>
                      </a:moveTo>
                      <a:cubicBezTo>
                        <a:pt x="0" y="530"/>
                        <a:pt x="30" y="500"/>
                        <a:pt x="67" y="500"/>
                      </a:cubicBezTo>
                      <a:lnTo>
                        <a:pt x="67" y="500"/>
                      </a:lnTo>
                      <a:cubicBezTo>
                        <a:pt x="103" y="500"/>
                        <a:pt x="134" y="530"/>
                        <a:pt x="134" y="567"/>
                      </a:cubicBezTo>
                      <a:lnTo>
                        <a:pt x="134" y="567"/>
                      </a:lnTo>
                      <a:cubicBezTo>
                        <a:pt x="134" y="603"/>
                        <a:pt x="103" y="633"/>
                        <a:pt x="67" y="633"/>
                      </a:cubicBezTo>
                      <a:lnTo>
                        <a:pt x="67" y="633"/>
                      </a:lnTo>
                      <a:cubicBezTo>
                        <a:pt x="30" y="633"/>
                        <a:pt x="0" y="603"/>
                        <a:pt x="0" y="567"/>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201" name="Freeform 937">
                  <a:extLst>
                    <a:ext uri="{FF2B5EF4-FFF2-40B4-BE49-F238E27FC236}">
                      <a16:creationId xmlns:a16="http://schemas.microsoft.com/office/drawing/2014/main" id="{EBDD5A35-4077-3DA0-CA43-C7A5998373FC}"/>
                    </a:ext>
                  </a:extLst>
                </p:cNvPr>
                <p:cNvSpPr>
                  <a:spLocks/>
                </p:cNvSpPr>
                <p:nvPr/>
              </p:nvSpPr>
              <p:spPr bwMode="auto">
                <a:xfrm>
                  <a:off x="7464425" y="2268538"/>
                  <a:ext cx="12700" cy="15875"/>
                </a:xfrm>
                <a:custGeom>
                  <a:avLst/>
                  <a:gdLst>
                    <a:gd name="T0" fmla="*/ 67 w 133"/>
                    <a:gd name="T1" fmla="*/ 150 h 150"/>
                    <a:gd name="T2" fmla="*/ 0 w 133"/>
                    <a:gd name="T3" fmla="*/ 84 h 150"/>
                    <a:gd name="T4" fmla="*/ 0 w 133"/>
                    <a:gd name="T5" fmla="*/ 67 h 150"/>
                    <a:gd name="T6" fmla="*/ 67 w 133"/>
                    <a:gd name="T7" fmla="*/ 0 h 150"/>
                    <a:gd name="T8" fmla="*/ 133 w 133"/>
                    <a:gd name="T9" fmla="*/ 67 h 150"/>
                    <a:gd name="T10" fmla="*/ 133 w 133"/>
                    <a:gd name="T11" fmla="*/ 84 h 150"/>
                    <a:gd name="T12" fmla="*/ 67 w 133"/>
                    <a:gd name="T13" fmla="*/ 150 h 150"/>
                  </a:gdLst>
                  <a:ahLst/>
                  <a:cxnLst>
                    <a:cxn ang="0">
                      <a:pos x="T0" y="T1"/>
                    </a:cxn>
                    <a:cxn ang="0">
                      <a:pos x="T2" y="T3"/>
                    </a:cxn>
                    <a:cxn ang="0">
                      <a:pos x="T4" y="T5"/>
                    </a:cxn>
                    <a:cxn ang="0">
                      <a:pos x="T6" y="T7"/>
                    </a:cxn>
                    <a:cxn ang="0">
                      <a:pos x="T8" y="T9"/>
                    </a:cxn>
                    <a:cxn ang="0">
                      <a:pos x="T10" y="T11"/>
                    </a:cxn>
                    <a:cxn ang="0">
                      <a:pos x="T12" y="T13"/>
                    </a:cxn>
                  </a:cxnLst>
                  <a:rect l="0" t="0" r="r" b="b"/>
                  <a:pathLst>
                    <a:path w="133" h="150">
                      <a:moveTo>
                        <a:pt x="67" y="150"/>
                      </a:moveTo>
                      <a:cubicBezTo>
                        <a:pt x="30" y="150"/>
                        <a:pt x="0" y="121"/>
                        <a:pt x="0" y="84"/>
                      </a:cubicBezTo>
                      <a:lnTo>
                        <a:pt x="0" y="67"/>
                      </a:lnTo>
                      <a:cubicBezTo>
                        <a:pt x="0" y="30"/>
                        <a:pt x="30" y="0"/>
                        <a:pt x="67" y="0"/>
                      </a:cubicBezTo>
                      <a:cubicBezTo>
                        <a:pt x="103" y="0"/>
                        <a:pt x="133" y="30"/>
                        <a:pt x="133" y="67"/>
                      </a:cubicBezTo>
                      <a:lnTo>
                        <a:pt x="133" y="84"/>
                      </a:lnTo>
                      <a:cubicBezTo>
                        <a:pt x="133" y="121"/>
                        <a:pt x="103" y="150"/>
                        <a:pt x="67" y="150"/>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202" name="Freeform 938">
                  <a:extLst>
                    <a:ext uri="{FF2B5EF4-FFF2-40B4-BE49-F238E27FC236}">
                      <a16:creationId xmlns:a16="http://schemas.microsoft.com/office/drawing/2014/main" id="{0857098D-B7EE-F565-0666-9AD9E654187C}"/>
                    </a:ext>
                  </a:extLst>
                </p:cNvPr>
                <p:cNvSpPr>
                  <a:spLocks/>
                </p:cNvSpPr>
                <p:nvPr/>
              </p:nvSpPr>
              <p:spPr bwMode="auto">
                <a:xfrm>
                  <a:off x="7464425" y="2292349"/>
                  <a:ext cx="12700" cy="76200"/>
                </a:xfrm>
                <a:custGeom>
                  <a:avLst/>
                  <a:gdLst>
                    <a:gd name="T0" fmla="*/ 67 w 133"/>
                    <a:gd name="T1" fmla="*/ 750 h 750"/>
                    <a:gd name="T2" fmla="*/ 0 w 133"/>
                    <a:gd name="T3" fmla="*/ 683 h 750"/>
                    <a:gd name="T4" fmla="*/ 0 w 133"/>
                    <a:gd name="T5" fmla="*/ 66 h 750"/>
                    <a:gd name="T6" fmla="*/ 67 w 133"/>
                    <a:gd name="T7" fmla="*/ 0 h 750"/>
                    <a:gd name="T8" fmla="*/ 133 w 133"/>
                    <a:gd name="T9" fmla="*/ 66 h 750"/>
                    <a:gd name="T10" fmla="*/ 133 w 133"/>
                    <a:gd name="T11" fmla="*/ 683 h 750"/>
                    <a:gd name="T12" fmla="*/ 67 w 133"/>
                    <a:gd name="T13" fmla="*/ 750 h 750"/>
                  </a:gdLst>
                  <a:ahLst/>
                  <a:cxnLst>
                    <a:cxn ang="0">
                      <a:pos x="T0" y="T1"/>
                    </a:cxn>
                    <a:cxn ang="0">
                      <a:pos x="T2" y="T3"/>
                    </a:cxn>
                    <a:cxn ang="0">
                      <a:pos x="T4" y="T5"/>
                    </a:cxn>
                    <a:cxn ang="0">
                      <a:pos x="T6" y="T7"/>
                    </a:cxn>
                    <a:cxn ang="0">
                      <a:pos x="T8" y="T9"/>
                    </a:cxn>
                    <a:cxn ang="0">
                      <a:pos x="T10" y="T11"/>
                    </a:cxn>
                    <a:cxn ang="0">
                      <a:pos x="T12" y="T13"/>
                    </a:cxn>
                  </a:cxnLst>
                  <a:rect l="0" t="0" r="r" b="b"/>
                  <a:pathLst>
                    <a:path w="133" h="750">
                      <a:moveTo>
                        <a:pt x="67" y="750"/>
                      </a:moveTo>
                      <a:cubicBezTo>
                        <a:pt x="30" y="750"/>
                        <a:pt x="0" y="720"/>
                        <a:pt x="0" y="683"/>
                      </a:cubicBezTo>
                      <a:lnTo>
                        <a:pt x="0" y="66"/>
                      </a:lnTo>
                      <a:cubicBezTo>
                        <a:pt x="0" y="30"/>
                        <a:pt x="30" y="0"/>
                        <a:pt x="67" y="0"/>
                      </a:cubicBezTo>
                      <a:cubicBezTo>
                        <a:pt x="103" y="0"/>
                        <a:pt x="133" y="30"/>
                        <a:pt x="133" y="66"/>
                      </a:cubicBezTo>
                      <a:lnTo>
                        <a:pt x="133" y="683"/>
                      </a:lnTo>
                      <a:cubicBezTo>
                        <a:pt x="133" y="720"/>
                        <a:pt x="103" y="750"/>
                        <a:pt x="67" y="750"/>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grpSp>
        </p:grpSp>
        <p:grpSp>
          <p:nvGrpSpPr>
            <p:cNvPr id="62" name="Group 61">
              <a:extLst>
                <a:ext uri="{FF2B5EF4-FFF2-40B4-BE49-F238E27FC236}">
                  <a16:creationId xmlns:a16="http://schemas.microsoft.com/office/drawing/2014/main" id="{E4623397-3E65-45E6-B089-DC629FB972EB}"/>
                </a:ext>
              </a:extLst>
            </p:cNvPr>
            <p:cNvGrpSpPr/>
            <p:nvPr/>
          </p:nvGrpSpPr>
          <p:grpSpPr>
            <a:xfrm>
              <a:off x="4767817" y="4746978"/>
              <a:ext cx="2475577" cy="544831"/>
              <a:chOff x="4795565" y="4376668"/>
              <a:chExt cx="2475577" cy="544831"/>
            </a:xfrm>
          </p:grpSpPr>
          <p:sp>
            <p:nvSpPr>
              <p:cNvPr id="35" name="Rectangle: Rounded Corners 34">
                <a:extLst>
                  <a:ext uri="{FF2B5EF4-FFF2-40B4-BE49-F238E27FC236}">
                    <a16:creationId xmlns:a16="http://schemas.microsoft.com/office/drawing/2014/main" id="{FD39EE67-3AE7-F98D-CD4E-48C2162990A5}"/>
                  </a:ext>
                </a:extLst>
              </p:cNvPr>
              <p:cNvSpPr/>
              <p:nvPr/>
            </p:nvSpPr>
            <p:spPr>
              <a:xfrm>
                <a:off x="6813942" y="4376668"/>
                <a:ext cx="457200" cy="457200"/>
              </a:xfrm>
              <a:prstGeom prst="roundRect">
                <a:avLst/>
              </a:prstGeom>
              <a:solidFill>
                <a:schemeClr val="accent1"/>
              </a:solidFill>
              <a:ln w="0" cap="flat">
                <a:noFill/>
                <a:prstDash val="solid"/>
                <a:miter/>
              </a:ln>
            </p:spPr>
            <p:txBody>
              <a:bodyPr rtlCol="0" anchor="ctr"/>
              <a:lstStyle/>
              <a:p>
                <a:pPr algn="r" defTabSz="342900" rtl="1"/>
                <a:endParaRPr lang="en-US" sz="1350">
                  <a:solidFill>
                    <a:prstClr val="black"/>
                  </a:solidFill>
                  <a:latin typeface="Calibri" panose="020F0502020204030204"/>
                </a:endParaRPr>
              </a:p>
            </p:txBody>
          </p:sp>
          <p:sp>
            <p:nvSpPr>
              <p:cNvPr id="36" name="مربع نص 35">
                <a:extLst>
                  <a:ext uri="{FF2B5EF4-FFF2-40B4-BE49-F238E27FC236}">
                    <a16:creationId xmlns:a16="http://schemas.microsoft.com/office/drawing/2014/main" id="{6579787E-BBEF-DB94-054E-76426D54A9EA}"/>
                  </a:ext>
                </a:extLst>
              </p:cNvPr>
              <p:cNvSpPr txBox="1"/>
              <p:nvPr/>
            </p:nvSpPr>
            <p:spPr>
              <a:xfrm>
                <a:off x="4795565" y="4376668"/>
                <a:ext cx="2011680" cy="544831"/>
              </a:xfrm>
              <a:prstGeom prst="roundRect">
                <a:avLst/>
              </a:prstGeom>
              <a:solidFill>
                <a:srgbClr val="D6DCE5">
                  <a:alpha val="60000"/>
                </a:srgbClr>
              </a:solidFill>
            </p:spPr>
            <p:txBody>
              <a:bodyPr wrap="square" rtlCol="1">
                <a:spAutoFit/>
              </a:bodyPr>
              <a:lstStyle>
                <a:defPPr>
                  <a:defRPr lang="ar-SA"/>
                </a:defPPr>
                <a:lvl1pPr defTabSz="228594">
                  <a:defRPr sz="2400" b="1">
                    <a:solidFill>
                      <a:srgbClr val="173863"/>
                    </a:solidFill>
                    <a:latin typeface="Sakkal Majalla" panose="02000000000000000000" pitchFamily="2" charset="-78"/>
                    <a:cs typeface="Sakkal Majalla" panose="02000000000000000000" pitchFamily="2" charset="-78"/>
                  </a:defRPr>
                </a:lvl1pPr>
              </a:lstStyle>
              <a:p>
                <a:pPr algn="r" defTabSz="171446" rtl="1"/>
                <a:r>
                  <a:rPr lang="ar-SA" sz="1800"/>
                  <a:t>الكفاءة التشغيلية</a:t>
                </a:r>
                <a:endParaRPr lang="en-US" sz="1800" dirty="0"/>
              </a:p>
            </p:txBody>
          </p:sp>
          <p:grpSp>
            <p:nvGrpSpPr>
              <p:cNvPr id="238" name="Productivity3" descr="{&quot;Key&quot;:&quot;POWER_USER_SHAPE_ICON&quot;,&quot;Value&quot;:&quot;POWER_USER_SHAPE_ICON_STYLE_1&quot;}">
                <a:extLst>
                  <a:ext uri="{FF2B5EF4-FFF2-40B4-BE49-F238E27FC236}">
                    <a16:creationId xmlns:a16="http://schemas.microsoft.com/office/drawing/2014/main" id="{904B6DFB-8FF4-6764-105E-4FC9ECEE1256}"/>
                  </a:ext>
                </a:extLst>
              </p:cNvPr>
              <p:cNvGrpSpPr>
                <a:grpSpLocks noChangeAspect="1"/>
              </p:cNvGrpSpPr>
              <p:nvPr/>
            </p:nvGrpSpPr>
            <p:grpSpPr>
              <a:xfrm>
                <a:off x="6922542" y="4447476"/>
                <a:ext cx="240000" cy="315584"/>
                <a:chOff x="1293499" y="4277698"/>
                <a:chExt cx="925576" cy="1217071"/>
              </a:xfrm>
              <a:solidFill>
                <a:schemeClr val="bg1"/>
              </a:solidFill>
            </p:grpSpPr>
            <p:sp>
              <p:nvSpPr>
                <p:cNvPr id="239" name="Forme libre : forme 1309">
                  <a:extLst>
                    <a:ext uri="{FF2B5EF4-FFF2-40B4-BE49-F238E27FC236}">
                      <a16:creationId xmlns:a16="http://schemas.microsoft.com/office/drawing/2014/main" id="{581BDEC2-F46B-7FD3-61FE-EB7E089F41FF}"/>
                    </a:ext>
                  </a:extLst>
                </p:cNvPr>
                <p:cNvSpPr/>
                <p:nvPr/>
              </p:nvSpPr>
              <p:spPr>
                <a:xfrm>
                  <a:off x="1828351" y="4277698"/>
                  <a:ext cx="233885" cy="229223"/>
                </a:xfrm>
                <a:custGeom>
                  <a:avLst/>
                  <a:gdLst>
                    <a:gd name="connsiteX0" fmla="*/ 122920 w 233885"/>
                    <a:gd name="connsiteY0" fmla="*/ 0 h 229224"/>
                    <a:gd name="connsiteX1" fmla="*/ 218868 w 233885"/>
                    <a:gd name="connsiteY1" fmla="*/ 58996 h 229224"/>
                    <a:gd name="connsiteX2" fmla="*/ 135921 w 233885"/>
                    <a:gd name="connsiteY2" fmla="*/ 227675 h 229224"/>
                    <a:gd name="connsiteX3" fmla="*/ 22377 w 233885"/>
                    <a:gd name="connsiteY3" fmla="*/ 47119 h 229224"/>
                    <a:gd name="connsiteX4" fmla="*/ 110603 w 233885"/>
                    <a:gd name="connsiteY4" fmla="*/ 0 h 229224"/>
                    <a:gd name="connsiteX5" fmla="*/ 122920 w 233885"/>
                    <a:gd name="connsiteY5" fmla="*/ 0 h 229224"/>
                    <a:gd name="connsiteX6" fmla="*/ 199854 w 233885"/>
                    <a:gd name="connsiteY6" fmla="*/ 115009 h 229224"/>
                    <a:gd name="connsiteX7" fmla="*/ 117146 w 233885"/>
                    <a:gd name="connsiteY7" fmla="*/ 34557 h 229224"/>
                    <a:gd name="connsiteX8" fmla="*/ 34157 w 233885"/>
                    <a:gd name="connsiteY8" fmla="*/ 114719 h 229224"/>
                    <a:gd name="connsiteX9" fmla="*/ 116865 w 233885"/>
                    <a:gd name="connsiteY9" fmla="*/ 195171 h 229224"/>
                    <a:gd name="connsiteX10" fmla="*/ 199854 w 233885"/>
                    <a:gd name="connsiteY10" fmla="*/ 115009 h 229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885" h="229224">
                      <a:moveTo>
                        <a:pt x="122920" y="0"/>
                      </a:moveTo>
                      <a:cubicBezTo>
                        <a:pt x="167464" y="4725"/>
                        <a:pt x="199447" y="24390"/>
                        <a:pt x="218868" y="58996"/>
                      </a:cubicBezTo>
                      <a:cubicBezTo>
                        <a:pt x="258997" y="130407"/>
                        <a:pt x="214420" y="215456"/>
                        <a:pt x="135921" y="227675"/>
                      </a:cubicBezTo>
                      <a:cubicBezTo>
                        <a:pt x="33668" y="243658"/>
                        <a:pt x="-38623" y="132705"/>
                        <a:pt x="22377" y="47119"/>
                      </a:cubicBezTo>
                      <a:cubicBezTo>
                        <a:pt x="42352" y="19063"/>
                        <a:pt x="71761" y="3356"/>
                        <a:pt x="110603" y="0"/>
                      </a:cubicBezTo>
                      <a:lnTo>
                        <a:pt x="122920" y="0"/>
                      </a:lnTo>
                      <a:close/>
                      <a:moveTo>
                        <a:pt x="199854" y="115009"/>
                      </a:moveTo>
                      <a:cubicBezTo>
                        <a:pt x="199932" y="70656"/>
                        <a:pt x="162902" y="34637"/>
                        <a:pt x="117146" y="34557"/>
                      </a:cubicBezTo>
                      <a:cubicBezTo>
                        <a:pt x="71390" y="34477"/>
                        <a:pt x="34235" y="70367"/>
                        <a:pt x="34157" y="114719"/>
                      </a:cubicBezTo>
                      <a:cubicBezTo>
                        <a:pt x="34080" y="159071"/>
                        <a:pt x="71109" y="195091"/>
                        <a:pt x="116865" y="195171"/>
                      </a:cubicBezTo>
                      <a:cubicBezTo>
                        <a:pt x="162621" y="195251"/>
                        <a:pt x="199777" y="159361"/>
                        <a:pt x="199854" y="115009"/>
                      </a:cubicBezTo>
                      <a:close/>
                    </a:path>
                  </a:pathLst>
                </a:custGeom>
                <a:grpFill/>
                <a:ln w="4863" cap="flat">
                  <a:solidFill>
                    <a:schemeClr val="bg1"/>
                  </a:solidFill>
                  <a:prstDash val="solid"/>
                  <a:miter/>
                </a:ln>
              </p:spPr>
              <p:txBody>
                <a:bodyPr rtlCol="0" anchor="ctr"/>
                <a:lstStyle/>
                <a:p>
                  <a:pPr defTabSz="171446"/>
                  <a:endParaRPr lang="fr-FR">
                    <a:solidFill>
                      <a:prstClr val="black"/>
                    </a:solidFill>
                    <a:latin typeface="Calibri" panose="020F0502020204030204"/>
                  </a:endParaRPr>
                </a:p>
              </p:txBody>
            </p:sp>
            <p:sp>
              <p:nvSpPr>
                <p:cNvPr id="240" name="Forme libre : forme 1310">
                  <a:extLst>
                    <a:ext uri="{FF2B5EF4-FFF2-40B4-BE49-F238E27FC236}">
                      <a16:creationId xmlns:a16="http://schemas.microsoft.com/office/drawing/2014/main" id="{D02BB7DF-36C4-2891-46D0-05AA93A899D7}"/>
                    </a:ext>
                  </a:extLst>
                </p:cNvPr>
                <p:cNvSpPr/>
                <p:nvPr/>
              </p:nvSpPr>
              <p:spPr>
                <a:xfrm>
                  <a:off x="1293499" y="4444953"/>
                  <a:ext cx="437732" cy="823099"/>
                </a:xfrm>
                <a:custGeom>
                  <a:avLst/>
                  <a:gdLst>
                    <a:gd name="connsiteX0" fmla="*/ 35796 w 437730"/>
                    <a:gd name="connsiteY0" fmla="*/ 431648 h 823098"/>
                    <a:gd name="connsiteX1" fmla="*/ 38289 w 437730"/>
                    <a:gd name="connsiteY1" fmla="*/ 475492 h 823098"/>
                    <a:gd name="connsiteX2" fmla="*/ 76365 w 437730"/>
                    <a:gd name="connsiteY2" fmla="*/ 492355 h 823098"/>
                    <a:gd name="connsiteX3" fmla="*/ 138978 w 437730"/>
                    <a:gd name="connsiteY3" fmla="*/ 528965 h 823098"/>
                    <a:gd name="connsiteX4" fmla="*/ 144941 w 437730"/>
                    <a:gd name="connsiteY4" fmla="*/ 616360 h 823098"/>
                    <a:gd name="connsiteX5" fmla="*/ 131891 w 437730"/>
                    <a:gd name="connsiteY5" fmla="*/ 665580 h 823098"/>
                    <a:gd name="connsiteX6" fmla="*/ 197192 w 437730"/>
                    <a:gd name="connsiteY6" fmla="*/ 722523 h 823098"/>
                    <a:gd name="connsiteX7" fmla="*/ 240498 w 437730"/>
                    <a:gd name="connsiteY7" fmla="*/ 699746 h 823098"/>
                    <a:gd name="connsiteX8" fmla="*/ 332829 w 437730"/>
                    <a:gd name="connsiteY8" fmla="*/ 699257 h 823098"/>
                    <a:gd name="connsiteX9" fmla="*/ 370172 w 437730"/>
                    <a:gd name="connsiteY9" fmla="*/ 748966 h 823098"/>
                    <a:gd name="connsiteX10" fmla="*/ 394611 w 437730"/>
                    <a:gd name="connsiteY10" fmla="*/ 789291 h 823098"/>
                    <a:gd name="connsiteX11" fmla="*/ 433274 w 437730"/>
                    <a:gd name="connsiteY11" fmla="*/ 787287 h 823098"/>
                    <a:gd name="connsiteX12" fmla="*/ 435669 w 437730"/>
                    <a:gd name="connsiteY12" fmla="*/ 789379 h 823098"/>
                    <a:gd name="connsiteX13" fmla="*/ 435669 w 437730"/>
                    <a:gd name="connsiteY13" fmla="*/ 789389 h 823098"/>
                    <a:gd name="connsiteX14" fmla="*/ 437722 w 437730"/>
                    <a:gd name="connsiteY14" fmla="*/ 818276 h 823098"/>
                    <a:gd name="connsiteX15" fmla="*/ 435572 w 437730"/>
                    <a:gd name="connsiteY15" fmla="*/ 820720 h 823098"/>
                    <a:gd name="connsiteX16" fmla="*/ 350572 w 437730"/>
                    <a:gd name="connsiteY16" fmla="*/ 804003 h 823098"/>
                    <a:gd name="connsiteX17" fmla="*/ 336984 w 437730"/>
                    <a:gd name="connsiteY17" fmla="*/ 749162 h 823098"/>
                    <a:gd name="connsiteX18" fmla="*/ 321587 w 437730"/>
                    <a:gd name="connsiteY18" fmla="*/ 730930 h 823098"/>
                    <a:gd name="connsiteX19" fmla="*/ 284391 w 437730"/>
                    <a:gd name="connsiteY19" fmla="*/ 717635 h 823098"/>
                    <a:gd name="connsiteX20" fmla="*/ 265084 w 437730"/>
                    <a:gd name="connsiteY20" fmla="*/ 722572 h 823098"/>
                    <a:gd name="connsiteX21" fmla="*/ 193966 w 437730"/>
                    <a:gd name="connsiteY21" fmla="*/ 757667 h 823098"/>
                    <a:gd name="connsiteX22" fmla="*/ 156281 w 437730"/>
                    <a:gd name="connsiteY22" fmla="*/ 731957 h 823098"/>
                    <a:gd name="connsiteX23" fmla="*/ 114832 w 437730"/>
                    <a:gd name="connsiteY23" fmla="*/ 695445 h 823098"/>
                    <a:gd name="connsiteX24" fmla="*/ 96063 w 437730"/>
                    <a:gd name="connsiteY24" fmla="*/ 674134 h 823098"/>
                    <a:gd name="connsiteX25" fmla="*/ 89953 w 437730"/>
                    <a:gd name="connsiteY25" fmla="*/ 645198 h 823098"/>
                    <a:gd name="connsiteX26" fmla="*/ 117960 w 437730"/>
                    <a:gd name="connsiteY26" fmla="*/ 596662 h 823098"/>
                    <a:gd name="connsiteX27" fmla="*/ 121479 w 437730"/>
                    <a:gd name="connsiteY27" fmla="*/ 570512 h 823098"/>
                    <a:gd name="connsiteX28" fmla="*/ 105643 w 437730"/>
                    <a:gd name="connsiteY28" fmla="*/ 537861 h 823098"/>
                    <a:gd name="connsiteX29" fmla="*/ 54321 w 437730"/>
                    <a:gd name="connsiteY29" fmla="*/ 526326 h 823098"/>
                    <a:gd name="connsiteX30" fmla="*/ 29051 w 437730"/>
                    <a:gd name="connsiteY30" fmla="*/ 518310 h 823098"/>
                    <a:gd name="connsiteX31" fmla="*/ 2314 w 437730"/>
                    <a:gd name="connsiteY31" fmla="*/ 433506 h 823098"/>
                    <a:gd name="connsiteX32" fmla="*/ 19324 w 437730"/>
                    <a:gd name="connsiteY32" fmla="*/ 346209 h 823098"/>
                    <a:gd name="connsiteX33" fmla="*/ 43519 w 437730"/>
                    <a:gd name="connsiteY33" fmla="*/ 335456 h 823098"/>
                    <a:gd name="connsiteX34" fmla="*/ 93228 w 437730"/>
                    <a:gd name="connsiteY34" fmla="*/ 318202 h 823098"/>
                    <a:gd name="connsiteX35" fmla="*/ 105301 w 437730"/>
                    <a:gd name="connsiteY35" fmla="*/ 283987 h 823098"/>
                    <a:gd name="connsiteX36" fmla="*/ 98849 w 437730"/>
                    <a:gd name="connsiteY36" fmla="*/ 258375 h 823098"/>
                    <a:gd name="connsiteX37" fmla="*/ 65563 w 437730"/>
                    <a:gd name="connsiteY37" fmla="*/ 213309 h 823098"/>
                    <a:gd name="connsiteX38" fmla="*/ 68398 w 437730"/>
                    <a:gd name="connsiteY38" fmla="*/ 183884 h 823098"/>
                    <a:gd name="connsiteX39" fmla="*/ 84625 w 437730"/>
                    <a:gd name="connsiteY39" fmla="*/ 160569 h 823098"/>
                    <a:gd name="connsiteX40" fmla="*/ 121724 w 437730"/>
                    <a:gd name="connsiteY40" fmla="*/ 119658 h 823098"/>
                    <a:gd name="connsiteX41" fmla="*/ 156232 w 437730"/>
                    <a:gd name="connsiteY41" fmla="*/ 89842 h 823098"/>
                    <a:gd name="connsiteX42" fmla="*/ 230869 w 437730"/>
                    <a:gd name="connsiteY42" fmla="*/ 116725 h 823098"/>
                    <a:gd name="connsiteX43" fmla="*/ 250616 w 437730"/>
                    <a:gd name="connsiteY43" fmla="*/ 119463 h 823098"/>
                    <a:gd name="connsiteX44" fmla="*/ 286053 w 437730"/>
                    <a:gd name="connsiteY44" fmla="*/ 102062 h 823098"/>
                    <a:gd name="connsiteX45" fmla="*/ 299299 w 437730"/>
                    <a:gd name="connsiteY45" fmla="*/ 82217 h 823098"/>
                    <a:gd name="connsiteX46" fmla="*/ 306631 w 437730"/>
                    <a:gd name="connsiteY46" fmla="*/ 26203 h 823098"/>
                    <a:gd name="connsiteX47" fmla="*/ 389235 w 437730"/>
                    <a:gd name="connsiteY47" fmla="*/ 4 h 823098"/>
                    <a:gd name="connsiteX48" fmla="*/ 391630 w 437730"/>
                    <a:gd name="connsiteY48" fmla="*/ 2203 h 823098"/>
                    <a:gd name="connsiteX49" fmla="*/ 392852 w 437730"/>
                    <a:gd name="connsiteY49" fmla="*/ 31139 h 823098"/>
                    <a:gd name="connsiteX50" fmla="*/ 390705 w 437730"/>
                    <a:gd name="connsiteY50" fmla="*/ 33485 h 823098"/>
                    <a:gd name="connsiteX51" fmla="*/ 390701 w 437730"/>
                    <a:gd name="connsiteY51" fmla="*/ 33486 h 823098"/>
                    <a:gd name="connsiteX52" fmla="*/ 352087 w 437730"/>
                    <a:gd name="connsiteY52" fmla="*/ 35832 h 823098"/>
                    <a:gd name="connsiteX53" fmla="*/ 332340 w 437730"/>
                    <a:gd name="connsiteY53" fmla="*/ 78649 h 823098"/>
                    <a:gd name="connsiteX54" fmla="*/ 300814 w 437730"/>
                    <a:gd name="connsiteY54" fmla="*/ 132269 h 823098"/>
                    <a:gd name="connsiteX55" fmla="*/ 209021 w 437730"/>
                    <a:gd name="connsiteY55" fmla="*/ 142191 h 823098"/>
                    <a:gd name="connsiteX56" fmla="*/ 163417 w 437730"/>
                    <a:gd name="connsiteY56" fmla="*/ 124399 h 823098"/>
                    <a:gd name="connsiteX57" fmla="*/ 104959 w 437730"/>
                    <a:gd name="connsiteY57" fmla="*/ 188332 h 823098"/>
                    <a:gd name="connsiteX58" fmla="*/ 123435 w 437730"/>
                    <a:gd name="connsiteY58" fmla="*/ 235793 h 823098"/>
                    <a:gd name="connsiteX59" fmla="*/ 127345 w 437730"/>
                    <a:gd name="connsiteY59" fmla="*/ 323285 h 823098"/>
                    <a:gd name="connsiteX60" fmla="*/ 69277 w 437730"/>
                    <a:gd name="connsiteY60" fmla="*/ 366738 h 823098"/>
                    <a:gd name="connsiteX61" fmla="*/ 33352 w 437730"/>
                    <a:gd name="connsiteY61" fmla="*/ 387756 h 823098"/>
                    <a:gd name="connsiteX62" fmla="*/ 35796 w 437730"/>
                    <a:gd name="connsiteY62" fmla="*/ 431648 h 823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37730" h="823098">
                      <a:moveTo>
                        <a:pt x="35796" y="431648"/>
                      </a:moveTo>
                      <a:cubicBezTo>
                        <a:pt x="36610" y="445693"/>
                        <a:pt x="37441" y="460307"/>
                        <a:pt x="38289" y="475492"/>
                      </a:cubicBezTo>
                      <a:cubicBezTo>
                        <a:pt x="39511" y="496754"/>
                        <a:pt x="61359" y="493382"/>
                        <a:pt x="76365" y="492355"/>
                      </a:cubicBezTo>
                      <a:cubicBezTo>
                        <a:pt x="105985" y="490400"/>
                        <a:pt x="126856" y="502603"/>
                        <a:pt x="138978" y="528965"/>
                      </a:cubicBezTo>
                      <a:cubicBezTo>
                        <a:pt x="153299" y="560052"/>
                        <a:pt x="170113" y="584100"/>
                        <a:pt x="144941" y="616360"/>
                      </a:cubicBezTo>
                      <a:cubicBezTo>
                        <a:pt x="134677" y="629557"/>
                        <a:pt x="110140" y="646322"/>
                        <a:pt x="131891" y="665580"/>
                      </a:cubicBezTo>
                      <a:cubicBezTo>
                        <a:pt x="169266" y="698752"/>
                        <a:pt x="191033" y="717733"/>
                        <a:pt x="197192" y="722523"/>
                      </a:cubicBezTo>
                      <a:cubicBezTo>
                        <a:pt x="212735" y="734645"/>
                        <a:pt x="227203" y="712943"/>
                        <a:pt x="240498" y="699746"/>
                      </a:cubicBezTo>
                      <a:cubicBezTo>
                        <a:pt x="269385" y="671005"/>
                        <a:pt x="300618" y="686891"/>
                        <a:pt x="332829" y="699257"/>
                      </a:cubicBezTo>
                      <a:cubicBezTo>
                        <a:pt x="355932" y="708120"/>
                        <a:pt x="368380" y="724690"/>
                        <a:pt x="370172" y="748966"/>
                      </a:cubicBezTo>
                      <a:cubicBezTo>
                        <a:pt x="371541" y="767833"/>
                        <a:pt x="368657" y="790269"/>
                        <a:pt x="394611" y="789291"/>
                      </a:cubicBezTo>
                      <a:cubicBezTo>
                        <a:pt x="408004" y="788802"/>
                        <a:pt x="420892" y="788134"/>
                        <a:pt x="433274" y="787287"/>
                      </a:cubicBezTo>
                      <a:cubicBezTo>
                        <a:pt x="434513" y="787204"/>
                        <a:pt x="435585" y="788140"/>
                        <a:pt x="435669" y="789379"/>
                      </a:cubicBezTo>
                      <a:cubicBezTo>
                        <a:pt x="435669" y="789382"/>
                        <a:pt x="435669" y="789386"/>
                        <a:pt x="435669" y="789389"/>
                      </a:cubicBezTo>
                      <a:lnTo>
                        <a:pt x="437722" y="818276"/>
                      </a:lnTo>
                      <a:cubicBezTo>
                        <a:pt x="437820" y="819807"/>
                        <a:pt x="437103" y="820622"/>
                        <a:pt x="435572" y="820720"/>
                      </a:cubicBezTo>
                      <a:cubicBezTo>
                        <a:pt x="404827" y="822675"/>
                        <a:pt x="372127" y="829762"/>
                        <a:pt x="350572" y="804003"/>
                      </a:cubicBezTo>
                      <a:cubicBezTo>
                        <a:pt x="338206" y="789242"/>
                        <a:pt x="338255" y="772086"/>
                        <a:pt x="336984" y="749162"/>
                      </a:cubicBezTo>
                      <a:cubicBezTo>
                        <a:pt x="336495" y="740950"/>
                        <a:pt x="331363" y="734873"/>
                        <a:pt x="321587" y="730930"/>
                      </a:cubicBezTo>
                      <a:cubicBezTo>
                        <a:pt x="310313" y="726433"/>
                        <a:pt x="297914" y="722002"/>
                        <a:pt x="284391" y="717635"/>
                      </a:cubicBezTo>
                      <a:cubicBezTo>
                        <a:pt x="277551" y="715426"/>
                        <a:pt x="270043" y="717345"/>
                        <a:pt x="265084" y="722572"/>
                      </a:cubicBezTo>
                      <a:cubicBezTo>
                        <a:pt x="244799" y="743932"/>
                        <a:pt x="226421" y="766416"/>
                        <a:pt x="193966" y="757667"/>
                      </a:cubicBezTo>
                      <a:cubicBezTo>
                        <a:pt x="185787" y="755451"/>
                        <a:pt x="173225" y="746881"/>
                        <a:pt x="156281" y="731957"/>
                      </a:cubicBezTo>
                      <a:cubicBezTo>
                        <a:pt x="136110" y="714230"/>
                        <a:pt x="122294" y="702060"/>
                        <a:pt x="114832" y="695445"/>
                      </a:cubicBezTo>
                      <a:cubicBezTo>
                        <a:pt x="105382" y="687070"/>
                        <a:pt x="99126" y="679966"/>
                        <a:pt x="96063" y="674134"/>
                      </a:cubicBezTo>
                      <a:cubicBezTo>
                        <a:pt x="91273" y="665042"/>
                        <a:pt x="89236" y="655397"/>
                        <a:pt x="89953" y="645198"/>
                      </a:cubicBezTo>
                      <a:cubicBezTo>
                        <a:pt x="91224" y="626184"/>
                        <a:pt x="104177" y="611472"/>
                        <a:pt x="117960" y="596662"/>
                      </a:cubicBezTo>
                      <a:cubicBezTo>
                        <a:pt x="125048" y="589134"/>
                        <a:pt x="126270" y="580874"/>
                        <a:pt x="121479" y="570512"/>
                      </a:cubicBezTo>
                      <a:cubicBezTo>
                        <a:pt x="113496" y="553274"/>
                        <a:pt x="108217" y="542390"/>
                        <a:pt x="105643" y="537861"/>
                      </a:cubicBezTo>
                      <a:cubicBezTo>
                        <a:pt x="95721" y="520314"/>
                        <a:pt x="72161" y="526766"/>
                        <a:pt x="54321" y="526326"/>
                      </a:cubicBezTo>
                      <a:cubicBezTo>
                        <a:pt x="45490" y="526130"/>
                        <a:pt x="37067" y="523458"/>
                        <a:pt x="29051" y="518310"/>
                      </a:cubicBezTo>
                      <a:cubicBezTo>
                        <a:pt x="1239" y="500567"/>
                        <a:pt x="4416" y="470604"/>
                        <a:pt x="2314" y="433506"/>
                      </a:cubicBezTo>
                      <a:cubicBezTo>
                        <a:pt x="212" y="396407"/>
                        <a:pt x="-6337" y="367031"/>
                        <a:pt x="19324" y="346209"/>
                      </a:cubicBezTo>
                      <a:cubicBezTo>
                        <a:pt x="26721" y="340213"/>
                        <a:pt x="34786" y="336629"/>
                        <a:pt x="43519" y="335456"/>
                      </a:cubicBezTo>
                      <a:cubicBezTo>
                        <a:pt x="61212" y="333012"/>
                        <a:pt x="85358" y="336776"/>
                        <a:pt x="93228" y="318202"/>
                      </a:cubicBezTo>
                      <a:cubicBezTo>
                        <a:pt x="95281" y="313412"/>
                        <a:pt x="99305" y="302007"/>
                        <a:pt x="105301" y="283987"/>
                      </a:cubicBezTo>
                      <a:cubicBezTo>
                        <a:pt x="108869" y="273136"/>
                        <a:pt x="106767" y="265071"/>
                        <a:pt x="98849" y="258375"/>
                      </a:cubicBezTo>
                      <a:cubicBezTo>
                        <a:pt x="83501" y="245226"/>
                        <a:pt x="68984" y="232078"/>
                        <a:pt x="65563" y="213309"/>
                      </a:cubicBezTo>
                      <a:cubicBezTo>
                        <a:pt x="63705" y="203273"/>
                        <a:pt x="64650" y="193464"/>
                        <a:pt x="68398" y="183884"/>
                      </a:cubicBezTo>
                      <a:cubicBezTo>
                        <a:pt x="70776" y="177726"/>
                        <a:pt x="76186" y="169954"/>
                        <a:pt x="84625" y="160569"/>
                      </a:cubicBezTo>
                      <a:cubicBezTo>
                        <a:pt x="91305" y="153172"/>
                        <a:pt x="103671" y="139535"/>
                        <a:pt x="121724" y="119658"/>
                      </a:cubicBezTo>
                      <a:cubicBezTo>
                        <a:pt x="136876" y="102909"/>
                        <a:pt x="148379" y="92971"/>
                        <a:pt x="156232" y="89842"/>
                      </a:cubicBezTo>
                      <a:cubicBezTo>
                        <a:pt x="187514" y="77525"/>
                        <a:pt x="208287" y="97761"/>
                        <a:pt x="230869" y="116725"/>
                      </a:cubicBezTo>
                      <a:cubicBezTo>
                        <a:pt x="236385" y="121365"/>
                        <a:pt x="244066" y="122430"/>
                        <a:pt x="250616" y="119463"/>
                      </a:cubicBezTo>
                      <a:cubicBezTo>
                        <a:pt x="263552" y="113597"/>
                        <a:pt x="275365" y="107797"/>
                        <a:pt x="286053" y="102062"/>
                      </a:cubicBezTo>
                      <a:cubicBezTo>
                        <a:pt x="295340" y="97044"/>
                        <a:pt x="299755" y="90429"/>
                        <a:pt x="299299" y="82217"/>
                      </a:cubicBezTo>
                      <a:cubicBezTo>
                        <a:pt x="297979" y="59293"/>
                        <a:pt x="296024" y="42235"/>
                        <a:pt x="306631" y="26203"/>
                      </a:cubicBezTo>
                      <a:cubicBezTo>
                        <a:pt x="325155" y="-1853"/>
                        <a:pt x="358442" y="1519"/>
                        <a:pt x="389235" y="4"/>
                      </a:cubicBezTo>
                      <a:cubicBezTo>
                        <a:pt x="390766" y="-61"/>
                        <a:pt x="391565" y="672"/>
                        <a:pt x="391630" y="2203"/>
                      </a:cubicBezTo>
                      <a:lnTo>
                        <a:pt x="392852" y="31139"/>
                      </a:lnTo>
                      <a:cubicBezTo>
                        <a:pt x="392907" y="32380"/>
                        <a:pt x="391946" y="33430"/>
                        <a:pt x="390705" y="33485"/>
                      </a:cubicBezTo>
                      <a:cubicBezTo>
                        <a:pt x="390704" y="33485"/>
                        <a:pt x="390703" y="33486"/>
                        <a:pt x="390701" y="33486"/>
                      </a:cubicBezTo>
                      <a:cubicBezTo>
                        <a:pt x="378319" y="34040"/>
                        <a:pt x="365447" y="34822"/>
                        <a:pt x="352087" y="35832"/>
                      </a:cubicBezTo>
                      <a:cubicBezTo>
                        <a:pt x="326182" y="37787"/>
                        <a:pt x="331558" y="59782"/>
                        <a:pt x="332340" y="78649"/>
                      </a:cubicBezTo>
                      <a:cubicBezTo>
                        <a:pt x="333285" y="102991"/>
                        <a:pt x="322777" y="120864"/>
                        <a:pt x="300814" y="132269"/>
                      </a:cubicBezTo>
                      <a:cubicBezTo>
                        <a:pt x="270216" y="148154"/>
                        <a:pt x="240938" y="167461"/>
                        <a:pt x="209021" y="142191"/>
                      </a:cubicBezTo>
                      <a:cubicBezTo>
                        <a:pt x="194308" y="130558"/>
                        <a:pt x="177494" y="110616"/>
                        <a:pt x="163417" y="124399"/>
                      </a:cubicBezTo>
                      <a:cubicBezTo>
                        <a:pt x="157845" y="129874"/>
                        <a:pt x="138359" y="151185"/>
                        <a:pt x="104959" y="188332"/>
                      </a:cubicBezTo>
                      <a:cubicBezTo>
                        <a:pt x="85505" y="209936"/>
                        <a:pt x="111753" y="223818"/>
                        <a:pt x="123435" y="235793"/>
                      </a:cubicBezTo>
                      <a:cubicBezTo>
                        <a:pt x="152077" y="265022"/>
                        <a:pt x="138098" y="290781"/>
                        <a:pt x="127345" y="323285"/>
                      </a:cubicBezTo>
                      <a:cubicBezTo>
                        <a:pt x="118286" y="350853"/>
                        <a:pt x="98930" y="365337"/>
                        <a:pt x="69277" y="366738"/>
                      </a:cubicBezTo>
                      <a:cubicBezTo>
                        <a:pt x="54223" y="367373"/>
                        <a:pt x="32179" y="366494"/>
                        <a:pt x="33352" y="387756"/>
                      </a:cubicBezTo>
                      <a:cubicBezTo>
                        <a:pt x="34199" y="402941"/>
                        <a:pt x="35014" y="417571"/>
                        <a:pt x="35796" y="431648"/>
                      </a:cubicBezTo>
                      <a:close/>
                    </a:path>
                  </a:pathLst>
                </a:custGeom>
                <a:grpFill/>
                <a:ln w="4863" cap="flat">
                  <a:solidFill>
                    <a:schemeClr val="bg1"/>
                  </a:solidFill>
                  <a:prstDash val="solid"/>
                  <a:miter/>
                </a:ln>
              </p:spPr>
              <p:txBody>
                <a:bodyPr rtlCol="0" anchor="ctr"/>
                <a:lstStyle/>
                <a:p>
                  <a:pPr defTabSz="171446"/>
                  <a:endParaRPr lang="fr-FR">
                    <a:solidFill>
                      <a:prstClr val="black"/>
                    </a:solidFill>
                    <a:latin typeface="Calibri" panose="020F0502020204030204"/>
                  </a:endParaRPr>
                </a:p>
              </p:txBody>
            </p:sp>
            <p:sp>
              <p:nvSpPr>
                <p:cNvPr id="241" name="Forme libre : forme 1311">
                  <a:extLst>
                    <a:ext uri="{FF2B5EF4-FFF2-40B4-BE49-F238E27FC236}">
                      <a16:creationId xmlns:a16="http://schemas.microsoft.com/office/drawing/2014/main" id="{8C33306B-2984-0111-6166-859B4029BB5D}"/>
                    </a:ext>
                  </a:extLst>
                </p:cNvPr>
                <p:cNvSpPr/>
                <p:nvPr/>
              </p:nvSpPr>
              <p:spPr>
                <a:xfrm>
                  <a:off x="1667790" y="4541680"/>
                  <a:ext cx="551285" cy="953089"/>
                </a:xfrm>
                <a:custGeom>
                  <a:avLst/>
                  <a:gdLst>
                    <a:gd name="connsiteX0" fmla="*/ 551286 w 551286"/>
                    <a:gd name="connsiteY0" fmla="*/ 120741 h 953089"/>
                    <a:gd name="connsiteX1" fmla="*/ 551286 w 551286"/>
                    <a:gd name="connsiteY1" fmla="*/ 136186 h 953089"/>
                    <a:gd name="connsiteX2" fmla="*/ 530757 w 551286"/>
                    <a:gd name="connsiteY2" fmla="*/ 415917 h 953089"/>
                    <a:gd name="connsiteX3" fmla="*/ 515556 w 551286"/>
                    <a:gd name="connsiteY3" fmla="*/ 465480 h 953089"/>
                    <a:gd name="connsiteX4" fmla="*/ 435102 w 551286"/>
                    <a:gd name="connsiteY4" fmla="*/ 517339 h 953089"/>
                    <a:gd name="connsiteX5" fmla="*/ 431779 w 551286"/>
                    <a:gd name="connsiteY5" fmla="*/ 521347 h 953089"/>
                    <a:gd name="connsiteX6" fmla="*/ 405238 w 551286"/>
                    <a:gd name="connsiteY6" fmla="*/ 883536 h 953089"/>
                    <a:gd name="connsiteX7" fmla="*/ 397124 w 551286"/>
                    <a:gd name="connsiteY7" fmla="*/ 926304 h 953089"/>
                    <a:gd name="connsiteX8" fmla="*/ 358070 w 551286"/>
                    <a:gd name="connsiteY8" fmla="*/ 953090 h 953089"/>
                    <a:gd name="connsiteX9" fmla="*/ 192470 w 551286"/>
                    <a:gd name="connsiteY9" fmla="*/ 953090 h 953089"/>
                    <a:gd name="connsiteX10" fmla="*/ 154443 w 551286"/>
                    <a:gd name="connsiteY10" fmla="*/ 928650 h 953089"/>
                    <a:gd name="connsiteX11" fmla="*/ 145401 w 551286"/>
                    <a:gd name="connsiteY11" fmla="*/ 887935 h 953089"/>
                    <a:gd name="connsiteX12" fmla="*/ 118420 w 551286"/>
                    <a:gd name="connsiteY12" fmla="*/ 520614 h 953089"/>
                    <a:gd name="connsiteX13" fmla="*/ 115878 w 551286"/>
                    <a:gd name="connsiteY13" fmla="*/ 517584 h 953089"/>
                    <a:gd name="connsiteX14" fmla="*/ 24085 w 551286"/>
                    <a:gd name="connsiteY14" fmla="*/ 445048 h 953089"/>
                    <a:gd name="connsiteX15" fmla="*/ 20077 w 551286"/>
                    <a:gd name="connsiteY15" fmla="*/ 422515 h 953089"/>
                    <a:gd name="connsiteX16" fmla="*/ 1307 w 551286"/>
                    <a:gd name="connsiteY16" fmla="*/ 163900 h 953089"/>
                    <a:gd name="connsiteX17" fmla="*/ 3262 w 551286"/>
                    <a:gd name="connsiteY17" fmla="*/ 95324 h 953089"/>
                    <a:gd name="connsiteX18" fmla="*/ 39530 w 551286"/>
                    <a:gd name="connsiteY18" fmla="*/ 34471 h 953089"/>
                    <a:gd name="connsiteX19" fmla="*/ 124872 w 551286"/>
                    <a:gd name="connsiteY19" fmla="*/ 305 h 953089"/>
                    <a:gd name="connsiteX20" fmla="*/ 429188 w 551286"/>
                    <a:gd name="connsiteY20" fmla="*/ 60 h 953089"/>
                    <a:gd name="connsiteX21" fmla="*/ 513308 w 551286"/>
                    <a:gd name="connsiteY21" fmla="*/ 36719 h 953089"/>
                    <a:gd name="connsiteX22" fmla="*/ 551286 w 551286"/>
                    <a:gd name="connsiteY22" fmla="*/ 120741 h 953089"/>
                    <a:gd name="connsiteX23" fmla="*/ 447322 w 551286"/>
                    <a:gd name="connsiteY23" fmla="*/ 147770 h 953089"/>
                    <a:gd name="connsiteX24" fmla="*/ 448006 w 551286"/>
                    <a:gd name="connsiteY24" fmla="*/ 147819 h 953089"/>
                    <a:gd name="connsiteX25" fmla="*/ 463110 w 551286"/>
                    <a:gd name="connsiteY25" fmla="*/ 166149 h 953089"/>
                    <a:gd name="connsiteX26" fmla="*/ 436324 w 551286"/>
                    <a:gd name="connsiteY26" fmla="*/ 478823 h 953089"/>
                    <a:gd name="connsiteX27" fmla="*/ 438866 w 551286"/>
                    <a:gd name="connsiteY27" fmla="*/ 480730 h 953089"/>
                    <a:gd name="connsiteX28" fmla="*/ 479533 w 551286"/>
                    <a:gd name="connsiteY28" fmla="*/ 454873 h 953089"/>
                    <a:gd name="connsiteX29" fmla="*/ 495321 w 551286"/>
                    <a:gd name="connsiteY29" fmla="*/ 430043 h 953089"/>
                    <a:gd name="connsiteX30" fmla="*/ 515116 w 551286"/>
                    <a:gd name="connsiteY30" fmla="*/ 154125 h 953089"/>
                    <a:gd name="connsiteX31" fmla="*/ 514188 w 551286"/>
                    <a:gd name="connsiteY31" fmla="*/ 105051 h 953089"/>
                    <a:gd name="connsiteX32" fmla="*/ 424203 w 551286"/>
                    <a:gd name="connsiteY32" fmla="*/ 34177 h 953089"/>
                    <a:gd name="connsiteX33" fmla="*/ 147356 w 551286"/>
                    <a:gd name="connsiteY33" fmla="*/ 34177 h 953089"/>
                    <a:gd name="connsiteX34" fmla="*/ 58984 w 551286"/>
                    <a:gd name="connsiteY34" fmla="*/ 63651 h 953089"/>
                    <a:gd name="connsiteX35" fmla="*/ 33029 w 551286"/>
                    <a:gd name="connsiteY35" fmla="*/ 129490 h 953089"/>
                    <a:gd name="connsiteX36" fmla="*/ 55562 w 551286"/>
                    <a:gd name="connsiteY36" fmla="*/ 427892 h 953089"/>
                    <a:gd name="connsiteX37" fmla="*/ 62210 w 551286"/>
                    <a:gd name="connsiteY37" fmla="*/ 445342 h 953089"/>
                    <a:gd name="connsiteX38" fmla="*/ 117100 w 551286"/>
                    <a:gd name="connsiteY38" fmla="*/ 482049 h 953089"/>
                    <a:gd name="connsiteX39" fmla="*/ 119300 w 551286"/>
                    <a:gd name="connsiteY39" fmla="*/ 480338 h 953089"/>
                    <a:gd name="connsiteX40" fmla="*/ 96816 w 551286"/>
                    <a:gd name="connsiteY40" fmla="*/ 164976 h 953089"/>
                    <a:gd name="connsiteX41" fmla="*/ 112408 w 551286"/>
                    <a:gd name="connsiteY41" fmla="*/ 147770 h 953089"/>
                    <a:gd name="connsiteX42" fmla="*/ 113092 w 551286"/>
                    <a:gd name="connsiteY42" fmla="*/ 147722 h 953089"/>
                    <a:gd name="connsiteX43" fmla="*/ 130933 w 551286"/>
                    <a:gd name="connsiteY43" fmla="*/ 163607 h 953089"/>
                    <a:gd name="connsiteX44" fmla="*/ 155030 w 551286"/>
                    <a:gd name="connsiteY44" fmla="*/ 500770 h 953089"/>
                    <a:gd name="connsiteX45" fmla="*/ 153172 w 551286"/>
                    <a:gd name="connsiteY45" fmla="*/ 527506 h 953089"/>
                    <a:gd name="connsiteX46" fmla="*/ 180837 w 551286"/>
                    <a:gd name="connsiteY46" fmla="*/ 904407 h 953089"/>
                    <a:gd name="connsiteX47" fmla="*/ 196381 w 551286"/>
                    <a:gd name="connsiteY47" fmla="*/ 918826 h 953089"/>
                    <a:gd name="connsiteX48" fmla="*/ 260509 w 551286"/>
                    <a:gd name="connsiteY48" fmla="*/ 918826 h 953089"/>
                    <a:gd name="connsiteX49" fmla="*/ 262904 w 551286"/>
                    <a:gd name="connsiteY49" fmla="*/ 916431 h 953089"/>
                    <a:gd name="connsiteX50" fmla="*/ 262904 w 551286"/>
                    <a:gd name="connsiteY50" fmla="*/ 477748 h 953089"/>
                    <a:gd name="connsiteX51" fmla="*/ 276096 w 551286"/>
                    <a:gd name="connsiteY51" fmla="*/ 460354 h 953089"/>
                    <a:gd name="connsiteX52" fmla="*/ 279865 w 551286"/>
                    <a:gd name="connsiteY52" fmla="*/ 460787 h 953089"/>
                    <a:gd name="connsiteX53" fmla="*/ 280500 w 551286"/>
                    <a:gd name="connsiteY53" fmla="*/ 460885 h 953089"/>
                    <a:gd name="connsiteX54" fmla="*/ 297119 w 551286"/>
                    <a:gd name="connsiteY54" fmla="*/ 477748 h 953089"/>
                    <a:gd name="connsiteX55" fmla="*/ 297119 w 551286"/>
                    <a:gd name="connsiteY55" fmla="*/ 916186 h 953089"/>
                    <a:gd name="connsiteX56" fmla="*/ 299416 w 551286"/>
                    <a:gd name="connsiteY56" fmla="*/ 918533 h 953089"/>
                    <a:gd name="connsiteX57" fmla="*/ 337639 w 551286"/>
                    <a:gd name="connsiteY57" fmla="*/ 918875 h 953089"/>
                    <a:gd name="connsiteX58" fmla="*/ 369801 w 551286"/>
                    <a:gd name="connsiteY58" fmla="*/ 900692 h 953089"/>
                    <a:gd name="connsiteX59" fmla="*/ 394680 w 551286"/>
                    <a:gd name="connsiteY59" fmla="*/ 559424 h 953089"/>
                    <a:gd name="connsiteX60" fmla="*/ 409735 w 551286"/>
                    <a:gd name="connsiteY60" fmla="*/ 389767 h 953089"/>
                    <a:gd name="connsiteX61" fmla="*/ 429286 w 551286"/>
                    <a:gd name="connsiteY61" fmla="*/ 162532 h 953089"/>
                    <a:gd name="connsiteX62" fmla="*/ 447322 w 551286"/>
                    <a:gd name="connsiteY62" fmla="*/ 147770 h 95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51286" h="953089">
                      <a:moveTo>
                        <a:pt x="551286" y="120741"/>
                      </a:moveTo>
                      <a:lnTo>
                        <a:pt x="551286" y="136186"/>
                      </a:lnTo>
                      <a:cubicBezTo>
                        <a:pt x="544052" y="229414"/>
                        <a:pt x="537209" y="322657"/>
                        <a:pt x="530757" y="415917"/>
                      </a:cubicBezTo>
                      <a:cubicBezTo>
                        <a:pt x="529389" y="435468"/>
                        <a:pt x="526652" y="451305"/>
                        <a:pt x="515556" y="465480"/>
                      </a:cubicBezTo>
                      <a:cubicBezTo>
                        <a:pt x="495451" y="491287"/>
                        <a:pt x="468633" y="508574"/>
                        <a:pt x="435102" y="517339"/>
                      </a:cubicBezTo>
                      <a:cubicBezTo>
                        <a:pt x="433050" y="517893"/>
                        <a:pt x="431942" y="519229"/>
                        <a:pt x="431779" y="521347"/>
                      </a:cubicBezTo>
                      <a:cubicBezTo>
                        <a:pt x="427966" y="573778"/>
                        <a:pt x="419119" y="694507"/>
                        <a:pt x="405238" y="883536"/>
                      </a:cubicBezTo>
                      <a:cubicBezTo>
                        <a:pt x="403706" y="904651"/>
                        <a:pt x="401002" y="918907"/>
                        <a:pt x="397124" y="926304"/>
                      </a:cubicBezTo>
                      <a:cubicBezTo>
                        <a:pt x="389629" y="940674"/>
                        <a:pt x="376611" y="949603"/>
                        <a:pt x="358070" y="953090"/>
                      </a:cubicBezTo>
                      <a:lnTo>
                        <a:pt x="192470" y="953090"/>
                      </a:lnTo>
                      <a:cubicBezTo>
                        <a:pt x="175037" y="950059"/>
                        <a:pt x="162361" y="941913"/>
                        <a:pt x="154443" y="928650"/>
                      </a:cubicBezTo>
                      <a:cubicBezTo>
                        <a:pt x="149849" y="920928"/>
                        <a:pt x="146834" y="907356"/>
                        <a:pt x="145401" y="887935"/>
                      </a:cubicBezTo>
                      <a:cubicBezTo>
                        <a:pt x="136537" y="768541"/>
                        <a:pt x="127544" y="646101"/>
                        <a:pt x="118420" y="520614"/>
                      </a:cubicBezTo>
                      <a:cubicBezTo>
                        <a:pt x="118301" y="519155"/>
                        <a:pt x="117279" y="517937"/>
                        <a:pt x="115878" y="517584"/>
                      </a:cubicBezTo>
                      <a:cubicBezTo>
                        <a:pt x="79464" y="508248"/>
                        <a:pt x="36304" y="482098"/>
                        <a:pt x="24085" y="445048"/>
                      </a:cubicBezTo>
                      <a:cubicBezTo>
                        <a:pt x="22064" y="438922"/>
                        <a:pt x="20728" y="431411"/>
                        <a:pt x="20077" y="422515"/>
                      </a:cubicBezTo>
                      <a:cubicBezTo>
                        <a:pt x="13820" y="337369"/>
                        <a:pt x="7564" y="251164"/>
                        <a:pt x="1307" y="163900"/>
                      </a:cubicBezTo>
                      <a:cubicBezTo>
                        <a:pt x="-941" y="132129"/>
                        <a:pt x="-289" y="109271"/>
                        <a:pt x="3262" y="95324"/>
                      </a:cubicBezTo>
                      <a:cubicBezTo>
                        <a:pt x="9128" y="72253"/>
                        <a:pt x="21217" y="51969"/>
                        <a:pt x="39530" y="34471"/>
                      </a:cubicBezTo>
                      <a:cubicBezTo>
                        <a:pt x="62568" y="12410"/>
                        <a:pt x="91015" y="1021"/>
                        <a:pt x="124872" y="305"/>
                      </a:cubicBezTo>
                      <a:cubicBezTo>
                        <a:pt x="137352" y="11"/>
                        <a:pt x="238791" y="-70"/>
                        <a:pt x="429188" y="60"/>
                      </a:cubicBezTo>
                      <a:cubicBezTo>
                        <a:pt x="460014" y="93"/>
                        <a:pt x="488054" y="12312"/>
                        <a:pt x="513308" y="36719"/>
                      </a:cubicBezTo>
                      <a:cubicBezTo>
                        <a:pt x="535629" y="58291"/>
                        <a:pt x="548288" y="86298"/>
                        <a:pt x="551286" y="120741"/>
                      </a:cubicBezTo>
                      <a:close/>
                      <a:moveTo>
                        <a:pt x="447322" y="147770"/>
                      </a:moveTo>
                      <a:cubicBezTo>
                        <a:pt x="447713" y="147803"/>
                        <a:pt x="447941" y="147819"/>
                        <a:pt x="448006" y="147819"/>
                      </a:cubicBezTo>
                      <a:cubicBezTo>
                        <a:pt x="459053" y="148504"/>
                        <a:pt x="464087" y="154613"/>
                        <a:pt x="463110" y="166149"/>
                      </a:cubicBezTo>
                      <a:lnTo>
                        <a:pt x="436324" y="478823"/>
                      </a:lnTo>
                      <a:cubicBezTo>
                        <a:pt x="436161" y="480811"/>
                        <a:pt x="437009" y="481446"/>
                        <a:pt x="438866" y="480730"/>
                      </a:cubicBezTo>
                      <a:cubicBezTo>
                        <a:pt x="454605" y="474766"/>
                        <a:pt x="468160" y="466147"/>
                        <a:pt x="479533" y="454873"/>
                      </a:cubicBezTo>
                      <a:cubicBezTo>
                        <a:pt x="489602" y="444902"/>
                        <a:pt x="494864" y="436625"/>
                        <a:pt x="495321" y="430043"/>
                      </a:cubicBezTo>
                      <a:cubicBezTo>
                        <a:pt x="501935" y="338086"/>
                        <a:pt x="508534" y="246114"/>
                        <a:pt x="515116" y="154125"/>
                      </a:cubicBezTo>
                      <a:cubicBezTo>
                        <a:pt x="516745" y="131054"/>
                        <a:pt x="516436" y="114696"/>
                        <a:pt x="514188" y="105051"/>
                      </a:cubicBezTo>
                      <a:cubicBezTo>
                        <a:pt x="504363" y="63504"/>
                        <a:pt x="466238" y="34177"/>
                        <a:pt x="424203" y="34177"/>
                      </a:cubicBezTo>
                      <a:cubicBezTo>
                        <a:pt x="302072" y="34177"/>
                        <a:pt x="209790" y="34177"/>
                        <a:pt x="147356" y="34177"/>
                      </a:cubicBezTo>
                      <a:cubicBezTo>
                        <a:pt x="109524" y="34177"/>
                        <a:pt x="82494" y="36621"/>
                        <a:pt x="58984" y="63651"/>
                      </a:cubicBezTo>
                      <a:cubicBezTo>
                        <a:pt x="40117" y="85418"/>
                        <a:pt x="31465" y="107364"/>
                        <a:pt x="33029" y="129490"/>
                      </a:cubicBezTo>
                      <a:cubicBezTo>
                        <a:pt x="46227" y="313338"/>
                        <a:pt x="53737" y="412805"/>
                        <a:pt x="55562" y="427892"/>
                      </a:cubicBezTo>
                      <a:cubicBezTo>
                        <a:pt x="56410" y="434996"/>
                        <a:pt x="58625" y="440812"/>
                        <a:pt x="62210" y="445342"/>
                      </a:cubicBezTo>
                      <a:cubicBezTo>
                        <a:pt x="76124" y="463068"/>
                        <a:pt x="94421" y="475304"/>
                        <a:pt x="117100" y="482049"/>
                      </a:cubicBezTo>
                      <a:cubicBezTo>
                        <a:pt x="118697" y="482538"/>
                        <a:pt x="119430" y="481968"/>
                        <a:pt x="119300" y="480338"/>
                      </a:cubicBezTo>
                      <a:lnTo>
                        <a:pt x="96816" y="164976"/>
                      </a:lnTo>
                      <a:cubicBezTo>
                        <a:pt x="96034" y="154353"/>
                        <a:pt x="101231" y="148618"/>
                        <a:pt x="112408" y="147770"/>
                      </a:cubicBezTo>
                      <a:cubicBezTo>
                        <a:pt x="112701" y="147770"/>
                        <a:pt x="112929" y="147754"/>
                        <a:pt x="113092" y="147722"/>
                      </a:cubicBezTo>
                      <a:cubicBezTo>
                        <a:pt x="124171" y="146874"/>
                        <a:pt x="130118" y="152169"/>
                        <a:pt x="130933" y="163607"/>
                      </a:cubicBezTo>
                      <a:cubicBezTo>
                        <a:pt x="139144" y="277917"/>
                        <a:pt x="147177" y="390305"/>
                        <a:pt x="155030" y="500770"/>
                      </a:cubicBezTo>
                      <a:cubicBezTo>
                        <a:pt x="155714" y="510301"/>
                        <a:pt x="152390" y="516704"/>
                        <a:pt x="153172" y="527506"/>
                      </a:cubicBezTo>
                      <a:cubicBezTo>
                        <a:pt x="160765" y="630672"/>
                        <a:pt x="169986" y="756305"/>
                        <a:pt x="180837" y="904407"/>
                      </a:cubicBezTo>
                      <a:cubicBezTo>
                        <a:pt x="181451" y="912538"/>
                        <a:pt x="188226" y="918823"/>
                        <a:pt x="196381" y="918826"/>
                      </a:cubicBezTo>
                      <a:lnTo>
                        <a:pt x="260509" y="918826"/>
                      </a:lnTo>
                      <a:cubicBezTo>
                        <a:pt x="262106" y="918826"/>
                        <a:pt x="262904" y="918027"/>
                        <a:pt x="262904" y="916431"/>
                      </a:cubicBezTo>
                      <a:lnTo>
                        <a:pt x="262904" y="477748"/>
                      </a:lnTo>
                      <a:cubicBezTo>
                        <a:pt x="262900" y="468632"/>
                        <a:pt x="268806" y="460845"/>
                        <a:pt x="276096" y="460354"/>
                      </a:cubicBezTo>
                      <a:cubicBezTo>
                        <a:pt x="277372" y="460268"/>
                        <a:pt x="278642" y="460414"/>
                        <a:pt x="279865" y="460787"/>
                      </a:cubicBezTo>
                      <a:cubicBezTo>
                        <a:pt x="280060" y="460852"/>
                        <a:pt x="280272" y="460885"/>
                        <a:pt x="280500" y="460885"/>
                      </a:cubicBezTo>
                      <a:cubicBezTo>
                        <a:pt x="291579" y="460592"/>
                        <a:pt x="297119" y="466213"/>
                        <a:pt x="297119" y="477748"/>
                      </a:cubicBezTo>
                      <a:lnTo>
                        <a:pt x="297119" y="916186"/>
                      </a:lnTo>
                      <a:cubicBezTo>
                        <a:pt x="297119" y="917718"/>
                        <a:pt x="297885" y="918500"/>
                        <a:pt x="299416" y="918533"/>
                      </a:cubicBezTo>
                      <a:cubicBezTo>
                        <a:pt x="312125" y="918956"/>
                        <a:pt x="324866" y="919070"/>
                        <a:pt x="337639" y="918875"/>
                      </a:cubicBezTo>
                      <a:cubicBezTo>
                        <a:pt x="354991" y="918581"/>
                        <a:pt x="368335" y="920683"/>
                        <a:pt x="369801" y="900692"/>
                      </a:cubicBezTo>
                      <a:cubicBezTo>
                        <a:pt x="377393" y="796353"/>
                        <a:pt x="385686" y="682597"/>
                        <a:pt x="394680" y="559424"/>
                      </a:cubicBezTo>
                      <a:cubicBezTo>
                        <a:pt x="398884" y="501405"/>
                        <a:pt x="405384" y="446368"/>
                        <a:pt x="409735" y="389767"/>
                      </a:cubicBezTo>
                      <a:cubicBezTo>
                        <a:pt x="410842" y="375527"/>
                        <a:pt x="417360" y="299782"/>
                        <a:pt x="429286" y="162532"/>
                      </a:cubicBezTo>
                      <a:cubicBezTo>
                        <a:pt x="430198" y="151974"/>
                        <a:pt x="436210" y="147054"/>
                        <a:pt x="447322" y="147770"/>
                      </a:cubicBezTo>
                      <a:close/>
                    </a:path>
                  </a:pathLst>
                </a:custGeom>
                <a:grpFill/>
                <a:ln w="4863" cap="flat">
                  <a:solidFill>
                    <a:schemeClr val="bg1"/>
                  </a:solidFill>
                  <a:prstDash val="solid"/>
                  <a:miter/>
                </a:ln>
              </p:spPr>
              <p:txBody>
                <a:bodyPr rtlCol="0" anchor="ctr"/>
                <a:lstStyle/>
                <a:p>
                  <a:pPr defTabSz="171446"/>
                  <a:endParaRPr lang="fr-FR">
                    <a:solidFill>
                      <a:prstClr val="black"/>
                    </a:solidFill>
                    <a:latin typeface="Calibri" panose="020F0502020204030204"/>
                  </a:endParaRPr>
                </a:p>
              </p:txBody>
            </p:sp>
            <p:sp>
              <p:nvSpPr>
                <p:cNvPr id="242" name="Forme libre : forme 1312">
                  <a:extLst>
                    <a:ext uri="{FF2B5EF4-FFF2-40B4-BE49-F238E27FC236}">
                      <a16:creationId xmlns:a16="http://schemas.microsoft.com/office/drawing/2014/main" id="{0DC3CFFF-EC47-3F23-1C14-642F9885FF03}"/>
                    </a:ext>
                  </a:extLst>
                </p:cNvPr>
                <p:cNvSpPr/>
                <p:nvPr/>
              </p:nvSpPr>
              <p:spPr>
                <a:xfrm>
                  <a:off x="1515730" y="4671226"/>
                  <a:ext cx="156021" cy="363655"/>
                </a:xfrm>
                <a:custGeom>
                  <a:avLst/>
                  <a:gdLst>
                    <a:gd name="connsiteX0" fmla="*/ 35179 w 156020"/>
                    <a:gd name="connsiteY0" fmla="*/ 190908 h 363655"/>
                    <a:gd name="connsiteX1" fmla="*/ 152732 w 156020"/>
                    <a:gd name="connsiteY1" fmla="*/ 329674 h 363655"/>
                    <a:gd name="connsiteX2" fmla="*/ 155909 w 156020"/>
                    <a:gd name="connsiteY2" fmla="*/ 334952 h 363655"/>
                    <a:gd name="connsiteX3" fmla="*/ 150239 w 156020"/>
                    <a:gd name="connsiteY3" fmla="*/ 360369 h 363655"/>
                    <a:gd name="connsiteX4" fmla="*/ 145156 w 156020"/>
                    <a:gd name="connsiteY4" fmla="*/ 363400 h 363655"/>
                    <a:gd name="connsiteX5" fmla="*/ 11718 w 156020"/>
                    <a:gd name="connsiteY5" fmla="*/ 243110 h 363655"/>
                    <a:gd name="connsiteX6" fmla="*/ 1209 w 156020"/>
                    <a:gd name="connsiteY6" fmla="*/ 194183 h 363655"/>
                    <a:gd name="connsiteX7" fmla="*/ 2187 w 156020"/>
                    <a:gd name="connsiteY7" fmla="*/ 144180 h 363655"/>
                    <a:gd name="connsiteX8" fmla="*/ 110257 w 156020"/>
                    <a:gd name="connsiteY8" fmla="*/ 625 h 363655"/>
                    <a:gd name="connsiteX9" fmla="*/ 115829 w 156020"/>
                    <a:gd name="connsiteY9" fmla="*/ 2629 h 363655"/>
                    <a:gd name="connsiteX10" fmla="*/ 126240 w 156020"/>
                    <a:gd name="connsiteY10" fmla="*/ 26530 h 363655"/>
                    <a:gd name="connsiteX11" fmla="*/ 124089 w 156020"/>
                    <a:gd name="connsiteY11" fmla="*/ 32298 h 363655"/>
                    <a:gd name="connsiteX12" fmla="*/ 35179 w 156020"/>
                    <a:gd name="connsiteY12" fmla="*/ 190908 h 363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020" h="363655">
                      <a:moveTo>
                        <a:pt x="35179" y="190908"/>
                      </a:moveTo>
                      <a:cubicBezTo>
                        <a:pt x="41631" y="258458"/>
                        <a:pt x="87137" y="312175"/>
                        <a:pt x="152732" y="329674"/>
                      </a:cubicBezTo>
                      <a:cubicBezTo>
                        <a:pt x="155035" y="330296"/>
                        <a:pt x="156437" y="332625"/>
                        <a:pt x="155909" y="334952"/>
                      </a:cubicBezTo>
                      <a:lnTo>
                        <a:pt x="150239" y="360369"/>
                      </a:lnTo>
                      <a:cubicBezTo>
                        <a:pt x="149587" y="363172"/>
                        <a:pt x="147893" y="364182"/>
                        <a:pt x="145156" y="363400"/>
                      </a:cubicBezTo>
                      <a:cubicBezTo>
                        <a:pt x="80669" y="344956"/>
                        <a:pt x="36190" y="304860"/>
                        <a:pt x="11718" y="243110"/>
                      </a:cubicBezTo>
                      <a:cubicBezTo>
                        <a:pt x="6602" y="230141"/>
                        <a:pt x="3099" y="213832"/>
                        <a:pt x="1209" y="194183"/>
                      </a:cubicBezTo>
                      <a:cubicBezTo>
                        <a:pt x="-681" y="174534"/>
                        <a:pt x="-355" y="157866"/>
                        <a:pt x="2187" y="144180"/>
                      </a:cubicBezTo>
                      <a:cubicBezTo>
                        <a:pt x="14439" y="78879"/>
                        <a:pt x="50462" y="31027"/>
                        <a:pt x="110257" y="625"/>
                      </a:cubicBezTo>
                      <a:cubicBezTo>
                        <a:pt x="112798" y="-646"/>
                        <a:pt x="114656" y="22"/>
                        <a:pt x="115829" y="2629"/>
                      </a:cubicBezTo>
                      <a:lnTo>
                        <a:pt x="126240" y="26530"/>
                      </a:lnTo>
                      <a:cubicBezTo>
                        <a:pt x="127184" y="28719"/>
                        <a:pt x="126235" y="31262"/>
                        <a:pt x="124089" y="32298"/>
                      </a:cubicBezTo>
                      <a:cubicBezTo>
                        <a:pt x="63040" y="61967"/>
                        <a:pt x="28679" y="123407"/>
                        <a:pt x="35179" y="190908"/>
                      </a:cubicBezTo>
                      <a:close/>
                    </a:path>
                  </a:pathLst>
                </a:custGeom>
                <a:grpFill/>
                <a:ln w="4863" cap="flat">
                  <a:solidFill>
                    <a:schemeClr val="bg1"/>
                  </a:solidFill>
                  <a:prstDash val="solid"/>
                  <a:miter/>
                </a:ln>
              </p:spPr>
              <p:txBody>
                <a:bodyPr rtlCol="0" anchor="ctr"/>
                <a:lstStyle/>
                <a:p>
                  <a:pPr defTabSz="171446"/>
                  <a:endParaRPr lang="fr-FR">
                    <a:solidFill>
                      <a:prstClr val="black"/>
                    </a:solidFill>
                    <a:latin typeface="Calibri" panose="020F0502020204030204"/>
                  </a:endParaRPr>
                </a:p>
              </p:txBody>
            </p:sp>
          </p:grpSp>
        </p:grpSp>
      </p:grpSp>
    </p:spTree>
    <p:extLst>
      <p:ext uri="{BB962C8B-B14F-4D97-AF65-F5344CB8AC3E}">
        <p14:creationId xmlns:p14="http://schemas.microsoft.com/office/powerpoint/2010/main" val="25657306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B66BE-B4B5-8369-E6FD-0C273870E93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E8A005-D806-56EE-016F-EA3D66EF7DC4}"/>
              </a:ext>
            </a:extLst>
          </p:cNvPr>
          <p:cNvSpPr>
            <a:spLocks noGrp="1"/>
          </p:cNvSpPr>
          <p:nvPr>
            <p:ph type="sldNum" sz="quarter" idx="4"/>
          </p:nvPr>
        </p:nvSpPr>
        <p:spPr/>
        <p:txBody>
          <a:bodyPr/>
          <a:lstStyle/>
          <a:p>
            <a:pPr defTabSz="171446"/>
            <a:fld id="{402EAA05-6333-46EE-AAC8-A5AD6A996142}" type="slidenum">
              <a:rPr lang="en-US">
                <a:solidFill>
                  <a:srgbClr val="768394"/>
                </a:solidFill>
                <a:latin typeface="Calibri" panose="020F0502020204030204"/>
              </a:rPr>
              <a:pPr defTabSz="171446"/>
              <a:t>52</a:t>
            </a:fld>
            <a:endParaRPr lang="en-US" dirty="0">
              <a:solidFill>
                <a:srgbClr val="768394"/>
              </a:solidFill>
              <a:latin typeface="Calibri" panose="020F0502020204030204"/>
            </a:endParaRPr>
          </a:p>
        </p:txBody>
      </p:sp>
      <p:sp>
        <p:nvSpPr>
          <p:cNvPr id="3" name="Title 1">
            <a:extLst>
              <a:ext uri="{FF2B5EF4-FFF2-40B4-BE49-F238E27FC236}">
                <a16:creationId xmlns:a16="http://schemas.microsoft.com/office/drawing/2014/main" id="{B005D720-B359-C166-12EC-094A749ECDE8}"/>
              </a:ext>
            </a:extLst>
          </p:cNvPr>
          <p:cNvSpPr txBox="1">
            <a:spLocks/>
          </p:cNvSpPr>
          <p:nvPr/>
        </p:nvSpPr>
        <p:spPr>
          <a:xfrm>
            <a:off x="4039859" y="347432"/>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defTabSz="1828664">
              <a:lnSpc>
                <a:spcPct val="115000"/>
              </a:lnSpc>
              <a:spcAft>
                <a:spcPts val="300"/>
              </a:spcAft>
            </a:pPr>
            <a:r>
              <a:rPr lang="ar-SA" sz="1800" kern="100" dirty="0">
                <a:latin typeface="Aptos" panose="020B0004020202020204" pitchFamily="34" charset="0"/>
                <a:ea typeface="Aptos" panose="020B0004020202020204" pitchFamily="34" charset="0"/>
                <a:cs typeface="Sakkal Majalla" panose="02000000000000000000" pitchFamily="2" charset="-78"/>
              </a:rPr>
              <a:t>القيم</a:t>
            </a:r>
            <a:endParaRPr lang="en-US" sz="1800" kern="100" dirty="0">
              <a:latin typeface="Aptos" panose="020B0004020202020204" pitchFamily="34" charset="0"/>
              <a:ea typeface="Aptos" panose="020B0004020202020204" pitchFamily="34" charset="0"/>
              <a:cs typeface="Sakkal Majalla" panose="02000000000000000000" pitchFamily="2" charset="-78"/>
            </a:endParaRPr>
          </a:p>
        </p:txBody>
      </p:sp>
      <p:sp>
        <p:nvSpPr>
          <p:cNvPr id="4" name="Rectangle 3">
            <a:extLst>
              <a:ext uri="{FF2B5EF4-FFF2-40B4-BE49-F238E27FC236}">
                <a16:creationId xmlns:a16="http://schemas.microsoft.com/office/drawing/2014/main" id="{E3B98C63-5DDA-4654-9B47-A565CBC5E7A1}"/>
              </a:ext>
            </a:extLst>
          </p:cNvPr>
          <p:cNvSpPr/>
          <p:nvPr/>
        </p:nvSpPr>
        <p:spPr>
          <a:xfrm>
            <a:off x="8785812" y="332241"/>
            <a:ext cx="72737" cy="252695"/>
          </a:xfrm>
          <a:prstGeom prst="rect">
            <a:avLst/>
          </a:prstGeom>
          <a:solidFill>
            <a:schemeClr val="accent1"/>
          </a:solidFill>
          <a:ln w="0" cap="flat">
            <a:noFill/>
            <a:prstDash val="solid"/>
            <a:miter/>
          </a:ln>
        </p:spPr>
        <p:txBody>
          <a:bodyPr rtlCol="0" anchor="ctr"/>
          <a:lstStyle/>
          <a:p>
            <a:pPr algn="r" defTabSz="171446" rtl="1"/>
            <a:endParaRPr lang="en-US" sz="253" dirty="0">
              <a:solidFill>
                <a:prstClr val="black"/>
              </a:solidFill>
              <a:latin typeface="Calibri" panose="020F0502020204030204"/>
            </a:endParaRPr>
          </a:p>
        </p:txBody>
      </p:sp>
      <p:sp>
        <p:nvSpPr>
          <p:cNvPr id="6" name="Title 1">
            <a:extLst>
              <a:ext uri="{FF2B5EF4-FFF2-40B4-BE49-F238E27FC236}">
                <a16:creationId xmlns:a16="http://schemas.microsoft.com/office/drawing/2014/main" id="{6868C372-AADA-8808-A3F2-0A3AFB07BB51}"/>
              </a:ext>
            </a:extLst>
          </p:cNvPr>
          <p:cNvSpPr txBox="1">
            <a:spLocks/>
          </p:cNvSpPr>
          <p:nvPr/>
        </p:nvSpPr>
        <p:spPr>
          <a:xfrm>
            <a:off x="403861" y="797012"/>
            <a:ext cx="8381951" cy="25269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defTabSz="1828664">
              <a:lnSpc>
                <a:spcPct val="115000"/>
              </a:lnSpc>
              <a:spcAft>
                <a:spcPts val="300"/>
              </a:spcAft>
            </a:pPr>
            <a:r>
              <a:rPr lang="ar-SA" sz="1800" b="0" kern="100" dirty="0">
                <a:latin typeface="Aptos" panose="020B0004020202020204" pitchFamily="34" charset="0"/>
                <a:ea typeface="Aptos" panose="020B0004020202020204" pitchFamily="34" charset="0"/>
                <a:cs typeface="Sakkal Majalla" panose="02000000000000000000" pitchFamily="2" charset="-78"/>
              </a:rPr>
              <a:t>تمت مناقشة 18 قيمة مع القيادات في المجموعة والشركات التابعة لها لتحديد القيم الأمثل للمجموعة:</a:t>
            </a:r>
            <a:endParaRPr lang="en-US" sz="1800" b="0" kern="100" dirty="0">
              <a:latin typeface="Aptos" panose="020B0004020202020204" pitchFamily="34" charset="0"/>
              <a:ea typeface="Aptos" panose="020B0004020202020204" pitchFamily="34" charset="0"/>
              <a:cs typeface="Sakkal Majalla" panose="02000000000000000000" pitchFamily="2" charset="-78"/>
            </a:endParaRPr>
          </a:p>
        </p:txBody>
      </p:sp>
      <p:sp>
        <p:nvSpPr>
          <p:cNvPr id="45" name="Rectangle: Rounded Corners 44">
            <a:extLst>
              <a:ext uri="{FF2B5EF4-FFF2-40B4-BE49-F238E27FC236}">
                <a16:creationId xmlns:a16="http://schemas.microsoft.com/office/drawing/2014/main" id="{75CEFE63-5737-13BC-DAD7-AC332ECD72DB}"/>
              </a:ext>
            </a:extLst>
          </p:cNvPr>
          <p:cNvSpPr/>
          <p:nvPr/>
        </p:nvSpPr>
        <p:spPr>
          <a:xfrm>
            <a:off x="3017959" y="3812202"/>
            <a:ext cx="342900" cy="342900"/>
          </a:xfrm>
          <a:prstGeom prst="roundRect">
            <a:avLst/>
          </a:prstGeom>
          <a:solidFill>
            <a:schemeClr val="accent1"/>
          </a:solidFill>
          <a:ln w="0" cap="flat">
            <a:noFill/>
            <a:prstDash val="solid"/>
            <a:miter/>
          </a:ln>
        </p:spPr>
        <p:txBody>
          <a:bodyPr rtlCol="0" anchor="ctr"/>
          <a:lstStyle/>
          <a:p>
            <a:pPr algn="r" defTabSz="342900" rtl="1"/>
            <a:endParaRPr lang="en-US" sz="1350">
              <a:solidFill>
                <a:prstClr val="black"/>
              </a:solidFill>
              <a:latin typeface="Calibri" panose="020F0502020204030204"/>
            </a:endParaRPr>
          </a:p>
        </p:txBody>
      </p:sp>
      <p:sp>
        <p:nvSpPr>
          <p:cNvPr id="13" name="مربع نص 12">
            <a:extLst>
              <a:ext uri="{FF2B5EF4-FFF2-40B4-BE49-F238E27FC236}">
                <a16:creationId xmlns:a16="http://schemas.microsoft.com/office/drawing/2014/main" id="{C9CEAF21-3C47-3F5A-624B-EE1CB7318C41}"/>
              </a:ext>
            </a:extLst>
          </p:cNvPr>
          <p:cNvSpPr txBox="1"/>
          <p:nvPr/>
        </p:nvSpPr>
        <p:spPr>
          <a:xfrm>
            <a:off x="1504176" y="3812203"/>
            <a:ext cx="1508760" cy="408623"/>
          </a:xfrm>
          <a:prstGeom prst="roundRect">
            <a:avLst/>
          </a:prstGeom>
          <a:solidFill>
            <a:srgbClr val="D6DCE5">
              <a:alpha val="60000"/>
            </a:srgbClr>
          </a:solidFill>
        </p:spPr>
        <p:txBody>
          <a:bodyPr wrap="square" rtlCol="1">
            <a:spAutoFit/>
          </a:bodyPr>
          <a:lstStyle>
            <a:defPPr>
              <a:defRPr lang="ar-SA"/>
            </a:defPPr>
            <a:lvl1pPr defTabSz="228594">
              <a:defRPr sz="2400" b="1">
                <a:solidFill>
                  <a:srgbClr val="173863"/>
                </a:solidFill>
                <a:latin typeface="Sakkal Majalla" panose="02000000000000000000" pitchFamily="2" charset="-78"/>
                <a:cs typeface="Sakkal Majalla" panose="02000000000000000000" pitchFamily="2" charset="-78"/>
              </a:defRPr>
            </a:lvl1pPr>
          </a:lstStyle>
          <a:p>
            <a:pPr algn="r" defTabSz="171446" rtl="1"/>
            <a:r>
              <a:rPr lang="ar-SA" sz="1800"/>
              <a:t>الابتكار</a:t>
            </a:r>
            <a:endParaRPr lang="en-US" sz="1800" dirty="0"/>
          </a:p>
        </p:txBody>
      </p:sp>
      <p:grpSp>
        <p:nvGrpSpPr>
          <p:cNvPr id="66" name="Artificial_Intelligence" descr="{&quot;Key&quot;:&quot;POWER_USER_SHAPE_ICON&quot;,&quot;Value&quot;:&quot;POWER_USER_SHAPE_ICON_STYLE_1&quot;}">
            <a:extLst>
              <a:ext uri="{FF2B5EF4-FFF2-40B4-BE49-F238E27FC236}">
                <a16:creationId xmlns:a16="http://schemas.microsoft.com/office/drawing/2014/main" id="{7E5859A4-583F-A354-FF74-36183B30F5AF}"/>
              </a:ext>
            </a:extLst>
          </p:cNvPr>
          <p:cNvGrpSpPr>
            <a:grpSpLocks noChangeAspect="1"/>
          </p:cNvGrpSpPr>
          <p:nvPr/>
        </p:nvGrpSpPr>
        <p:grpSpPr>
          <a:xfrm>
            <a:off x="3081409" y="3870272"/>
            <a:ext cx="216000" cy="226761"/>
            <a:chOff x="2000877" y="824038"/>
            <a:chExt cx="1497350" cy="1571948"/>
          </a:xfrm>
          <a:solidFill>
            <a:schemeClr val="bg1"/>
          </a:solidFill>
        </p:grpSpPr>
        <p:sp>
          <p:nvSpPr>
            <p:cNvPr id="67" name="Free-form: Shape 262">
              <a:extLst>
                <a:ext uri="{FF2B5EF4-FFF2-40B4-BE49-F238E27FC236}">
                  <a16:creationId xmlns:a16="http://schemas.microsoft.com/office/drawing/2014/main" id="{CB2C8B70-DE0A-5724-848C-1658A4F6AF24}"/>
                </a:ext>
              </a:extLst>
            </p:cNvPr>
            <p:cNvSpPr/>
            <p:nvPr/>
          </p:nvSpPr>
          <p:spPr>
            <a:xfrm>
              <a:off x="2000877" y="824038"/>
              <a:ext cx="1497350" cy="1571948"/>
            </a:xfrm>
            <a:custGeom>
              <a:avLst/>
              <a:gdLst>
                <a:gd name="connsiteX0" fmla="*/ 756937 w 1497350"/>
                <a:gd name="connsiteY0" fmla="*/ 61340 h 1571949"/>
                <a:gd name="connsiteX1" fmla="*/ 942586 w 1497350"/>
                <a:gd name="connsiteY1" fmla="*/ 1467 h 1571949"/>
                <a:gd name="connsiteX2" fmla="*/ 1227286 w 1497350"/>
                <a:gd name="connsiteY2" fmla="*/ 319989 h 1571949"/>
                <a:gd name="connsiteX3" fmla="*/ 1233180 w 1497350"/>
                <a:gd name="connsiteY3" fmla="*/ 327222 h 1571949"/>
                <a:gd name="connsiteX4" fmla="*/ 1368197 w 1497350"/>
                <a:gd name="connsiteY4" fmla="*/ 404776 h 1571949"/>
                <a:gd name="connsiteX5" fmla="*/ 1458811 w 1497350"/>
                <a:gd name="connsiteY5" fmla="*/ 769777 h 1571949"/>
                <a:gd name="connsiteX6" fmla="*/ 1461088 w 1497350"/>
                <a:gd name="connsiteY6" fmla="*/ 793419 h 1571949"/>
                <a:gd name="connsiteX7" fmla="*/ 1486404 w 1497350"/>
                <a:gd name="connsiteY7" fmla="*/ 1047513 h 1571949"/>
                <a:gd name="connsiteX8" fmla="*/ 1296067 w 1497350"/>
                <a:gd name="connsiteY8" fmla="*/ 1257539 h 1571949"/>
                <a:gd name="connsiteX9" fmla="*/ 1268475 w 1497350"/>
                <a:gd name="connsiteY9" fmla="*/ 1265777 h 1571949"/>
                <a:gd name="connsiteX10" fmla="*/ 1264590 w 1497350"/>
                <a:gd name="connsiteY10" fmla="*/ 1270465 h 1571949"/>
                <a:gd name="connsiteX11" fmla="*/ 1260103 w 1497350"/>
                <a:gd name="connsiteY11" fmla="*/ 1341992 h 1571949"/>
                <a:gd name="connsiteX12" fmla="*/ 965423 w 1497350"/>
                <a:gd name="connsiteY12" fmla="*/ 1567489 h 1571949"/>
                <a:gd name="connsiteX13" fmla="*/ 756134 w 1497350"/>
                <a:gd name="connsiteY13" fmla="*/ 1469173 h 1571949"/>
                <a:gd name="connsiteX14" fmla="*/ 750635 w 1497350"/>
                <a:gd name="connsiteY14" fmla="*/ 1468175 h 1571949"/>
                <a:gd name="connsiteX15" fmla="*/ 749637 w 1497350"/>
                <a:gd name="connsiteY15" fmla="*/ 1469173 h 1571949"/>
                <a:gd name="connsiteX16" fmla="*/ 539812 w 1497350"/>
                <a:gd name="connsiteY16" fmla="*/ 1571708 h 1571949"/>
                <a:gd name="connsiteX17" fmla="*/ 250691 w 1497350"/>
                <a:gd name="connsiteY17" fmla="*/ 1281180 h 1571949"/>
                <a:gd name="connsiteX18" fmla="*/ 244998 w 1497350"/>
                <a:gd name="connsiteY18" fmla="*/ 1274684 h 1571949"/>
                <a:gd name="connsiteX19" fmla="*/ 77701 w 1497350"/>
                <a:gd name="connsiteY19" fmla="*/ 1164045 h 1571949"/>
                <a:gd name="connsiteX20" fmla="*/ 33097 w 1497350"/>
                <a:gd name="connsiteY20" fmla="*/ 937678 h 1571949"/>
                <a:gd name="connsiteX21" fmla="*/ 44817 w 1497350"/>
                <a:gd name="connsiteY21" fmla="*/ 896824 h 1571949"/>
                <a:gd name="connsiteX22" fmla="*/ 42808 w 1497350"/>
                <a:gd name="connsiteY22" fmla="*/ 881354 h 1571949"/>
                <a:gd name="connsiteX23" fmla="*/ 1218 w 1497350"/>
                <a:gd name="connsiteY23" fmla="*/ 692692 h 1571949"/>
                <a:gd name="connsiteX24" fmla="*/ 117282 w 1497350"/>
                <a:gd name="connsiteY24" fmla="*/ 480388 h 1571949"/>
                <a:gd name="connsiteX25" fmla="*/ 123644 w 1497350"/>
                <a:gd name="connsiteY25" fmla="*/ 466927 h 1571949"/>
                <a:gd name="connsiteX26" fmla="*/ 128868 w 1497350"/>
                <a:gd name="connsiteY26" fmla="*/ 393123 h 1571949"/>
                <a:gd name="connsiteX27" fmla="*/ 298978 w 1497350"/>
                <a:gd name="connsiteY27" fmla="*/ 222276 h 1571949"/>
                <a:gd name="connsiteX28" fmla="*/ 305676 w 1497350"/>
                <a:gd name="connsiteY28" fmla="*/ 215445 h 1571949"/>
                <a:gd name="connsiteX29" fmla="*/ 377537 w 1497350"/>
                <a:gd name="connsiteY29" fmla="*/ 87460 h 1571949"/>
                <a:gd name="connsiteX30" fmla="*/ 750575 w 1497350"/>
                <a:gd name="connsiteY30" fmla="*/ 61675 h 1571949"/>
                <a:gd name="connsiteX31" fmla="*/ 756911 w 1497350"/>
                <a:gd name="connsiteY31" fmla="*/ 61367 h 1571949"/>
                <a:gd name="connsiteX32" fmla="*/ 756937 w 1497350"/>
                <a:gd name="connsiteY32" fmla="*/ 61340 h 1571949"/>
                <a:gd name="connsiteX33" fmla="*/ 75491 w 1497350"/>
                <a:gd name="connsiteY33" fmla="*/ 930846 h 1571949"/>
                <a:gd name="connsiteX34" fmla="*/ 124782 w 1497350"/>
                <a:gd name="connsiteY34" fmla="*/ 1160027 h 1571949"/>
                <a:gd name="connsiteX35" fmla="*/ 250624 w 1497350"/>
                <a:gd name="connsiteY35" fmla="*/ 1235237 h 1571949"/>
                <a:gd name="connsiteX36" fmla="*/ 260670 w 1497350"/>
                <a:gd name="connsiteY36" fmla="*/ 1229946 h 1571949"/>
                <a:gd name="connsiteX37" fmla="*/ 369768 w 1497350"/>
                <a:gd name="connsiteY37" fmla="*/ 1128081 h 1571949"/>
                <a:gd name="connsiteX38" fmla="*/ 484359 w 1497350"/>
                <a:gd name="connsiteY38" fmla="*/ 1128751 h 1571949"/>
                <a:gd name="connsiteX39" fmla="*/ 491458 w 1497350"/>
                <a:gd name="connsiteY39" fmla="*/ 1126072 h 1571949"/>
                <a:gd name="connsiteX40" fmla="*/ 501303 w 1497350"/>
                <a:gd name="connsiteY40" fmla="*/ 1046240 h 1571949"/>
                <a:gd name="connsiteX41" fmla="*/ 514095 w 1497350"/>
                <a:gd name="connsiteY41" fmla="*/ 1017576 h 1571949"/>
                <a:gd name="connsiteX42" fmla="*/ 545036 w 1497350"/>
                <a:gd name="connsiteY42" fmla="*/ 1053205 h 1571949"/>
                <a:gd name="connsiteX43" fmla="*/ 527958 w 1497350"/>
                <a:gd name="connsiteY43" fmla="*/ 1143485 h 1571949"/>
                <a:gd name="connsiteX44" fmla="*/ 530034 w 1497350"/>
                <a:gd name="connsiteY44" fmla="*/ 1150919 h 1571949"/>
                <a:gd name="connsiteX45" fmla="*/ 618706 w 1497350"/>
                <a:gd name="connsiteY45" fmla="*/ 1255798 h 1571949"/>
                <a:gd name="connsiteX46" fmla="*/ 609999 w 1497350"/>
                <a:gd name="connsiteY46" fmla="*/ 1286404 h 1571949"/>
                <a:gd name="connsiteX47" fmla="*/ 609865 w 1497350"/>
                <a:gd name="connsiteY47" fmla="*/ 1286471 h 1571949"/>
                <a:gd name="connsiteX48" fmla="*/ 586418 w 1497350"/>
                <a:gd name="connsiteY48" fmla="*/ 1281998 h 1571949"/>
                <a:gd name="connsiteX49" fmla="*/ 584550 w 1497350"/>
                <a:gd name="connsiteY49" fmla="*/ 1278368 h 1571949"/>
                <a:gd name="connsiteX50" fmla="*/ 429374 w 1497350"/>
                <a:gd name="connsiteY50" fmla="*/ 1161098 h 1571949"/>
                <a:gd name="connsiteX51" fmla="*/ 298376 w 1497350"/>
                <a:gd name="connsiteY51" fmla="*/ 1252181 h 1571949"/>
                <a:gd name="connsiteX52" fmla="*/ 299849 w 1497350"/>
                <a:gd name="connsiteY52" fmla="*/ 1359204 h 1571949"/>
                <a:gd name="connsiteX53" fmla="*/ 547246 w 1497350"/>
                <a:gd name="connsiteY53" fmla="*/ 1531658 h 1571949"/>
                <a:gd name="connsiteX54" fmla="*/ 718294 w 1497350"/>
                <a:gd name="connsiteY54" fmla="*/ 1439839 h 1571949"/>
                <a:gd name="connsiteX55" fmla="*/ 733162 w 1497350"/>
                <a:gd name="connsiteY55" fmla="*/ 1379362 h 1571949"/>
                <a:gd name="connsiteX56" fmla="*/ 733363 w 1497350"/>
                <a:gd name="connsiteY56" fmla="*/ 120745 h 1571949"/>
                <a:gd name="connsiteX57" fmla="*/ 720571 w 1497350"/>
                <a:gd name="connsiteY57" fmla="*/ 89737 h 1571949"/>
                <a:gd name="connsiteX58" fmla="*/ 348672 w 1497350"/>
                <a:gd name="connsiteY58" fmla="*/ 213971 h 1571949"/>
                <a:gd name="connsiteX59" fmla="*/ 351244 w 1497350"/>
                <a:gd name="connsiteY59" fmla="*/ 218284 h 1571949"/>
                <a:gd name="connsiteX60" fmla="*/ 352155 w 1497350"/>
                <a:gd name="connsiteY60" fmla="*/ 218391 h 1571949"/>
                <a:gd name="connsiteX61" fmla="*/ 487372 w 1497350"/>
                <a:gd name="connsiteY61" fmla="*/ 259044 h 1571949"/>
                <a:gd name="connsiteX62" fmla="*/ 579058 w 1497350"/>
                <a:gd name="connsiteY62" fmla="*/ 378791 h 1571949"/>
                <a:gd name="connsiteX63" fmla="*/ 569213 w 1497350"/>
                <a:gd name="connsiteY63" fmla="*/ 406384 h 1571949"/>
                <a:gd name="connsiteX64" fmla="*/ 568677 w 1497350"/>
                <a:gd name="connsiteY64" fmla="*/ 406718 h 1571949"/>
                <a:gd name="connsiteX65" fmla="*/ 544179 w 1497350"/>
                <a:gd name="connsiteY65" fmla="*/ 400068 h 1571949"/>
                <a:gd name="connsiteX66" fmla="*/ 543228 w 1497350"/>
                <a:gd name="connsiteY66" fmla="*/ 398146 h 1571949"/>
                <a:gd name="connsiteX67" fmla="*/ 466745 w 1497350"/>
                <a:gd name="connsiteY67" fmla="*/ 295879 h 1571949"/>
                <a:gd name="connsiteX68" fmla="*/ 296835 w 1497350"/>
                <a:gd name="connsiteY68" fmla="*/ 264402 h 1571949"/>
                <a:gd name="connsiteX69" fmla="*/ 167377 w 1497350"/>
                <a:gd name="connsiteY69" fmla="*/ 411741 h 1571949"/>
                <a:gd name="connsiteX70" fmla="*/ 163024 w 1497350"/>
                <a:gd name="connsiteY70" fmla="*/ 485143 h 1571949"/>
                <a:gd name="connsiteX71" fmla="*/ 148491 w 1497350"/>
                <a:gd name="connsiteY71" fmla="*/ 508450 h 1571949"/>
                <a:gd name="connsiteX72" fmla="*/ 152710 w 1497350"/>
                <a:gd name="connsiteY72" fmla="*/ 941361 h 1571949"/>
                <a:gd name="connsiteX73" fmla="*/ 161805 w 1497350"/>
                <a:gd name="connsiteY73" fmla="*/ 940055 h 1571949"/>
                <a:gd name="connsiteX74" fmla="*/ 162019 w 1497350"/>
                <a:gd name="connsiteY74" fmla="*/ 939754 h 1571949"/>
                <a:gd name="connsiteX75" fmla="*/ 180504 w 1497350"/>
                <a:gd name="connsiteY75" fmla="*/ 913969 h 1571949"/>
                <a:gd name="connsiteX76" fmla="*/ 304403 w 1497350"/>
                <a:gd name="connsiteY76" fmla="*/ 838156 h 1571949"/>
                <a:gd name="connsiteX77" fmla="*/ 326437 w 1497350"/>
                <a:gd name="connsiteY77" fmla="*/ 854029 h 1571949"/>
                <a:gd name="connsiteX78" fmla="*/ 326638 w 1497350"/>
                <a:gd name="connsiteY78" fmla="*/ 855100 h 1571949"/>
                <a:gd name="connsiteX79" fmla="*/ 310297 w 1497350"/>
                <a:gd name="connsiteY79" fmla="*/ 878407 h 1571949"/>
                <a:gd name="connsiteX80" fmla="*/ 218477 w 1497350"/>
                <a:gd name="connsiteY80" fmla="*/ 933324 h 1571949"/>
                <a:gd name="connsiteX81" fmla="*/ 172065 w 1497350"/>
                <a:gd name="connsiteY81" fmla="*/ 1036663 h 1571949"/>
                <a:gd name="connsiteX82" fmla="*/ 170056 w 1497350"/>
                <a:gd name="connsiteY82" fmla="*/ 1067136 h 1571949"/>
                <a:gd name="connsiteX83" fmla="*/ 150292 w 1497350"/>
                <a:gd name="connsiteY83" fmla="*/ 1082995 h 1571949"/>
                <a:gd name="connsiteX84" fmla="*/ 149428 w 1497350"/>
                <a:gd name="connsiteY84" fmla="*/ 1082874 h 1571949"/>
                <a:gd name="connsiteX85" fmla="*/ 148692 w 1497350"/>
                <a:gd name="connsiteY85" fmla="*/ 1082740 h 1571949"/>
                <a:gd name="connsiteX86" fmla="*/ 129471 w 1497350"/>
                <a:gd name="connsiteY86" fmla="*/ 1060840 h 1571949"/>
                <a:gd name="connsiteX87" fmla="*/ 141593 w 1497350"/>
                <a:gd name="connsiteY87" fmla="*/ 988108 h 1571949"/>
                <a:gd name="connsiteX88" fmla="*/ 138378 w 1497350"/>
                <a:gd name="connsiteY88" fmla="*/ 978732 h 1571949"/>
                <a:gd name="connsiteX89" fmla="*/ 78973 w 1497350"/>
                <a:gd name="connsiteY89" fmla="*/ 929842 h 1571949"/>
                <a:gd name="connsiteX90" fmla="*/ 76113 w 1497350"/>
                <a:gd name="connsiteY90" fmla="*/ 929762 h 1571949"/>
                <a:gd name="connsiteX91" fmla="*/ 75491 w 1497350"/>
                <a:gd name="connsiteY91" fmla="*/ 930846 h 1571949"/>
                <a:gd name="connsiteX92" fmla="*/ 777833 w 1497350"/>
                <a:gd name="connsiteY92" fmla="*/ 811501 h 1571949"/>
                <a:gd name="connsiteX93" fmla="*/ 952096 w 1497350"/>
                <a:gd name="connsiteY93" fmla="*/ 811501 h 1571949"/>
                <a:gd name="connsiteX94" fmla="*/ 967968 w 1497350"/>
                <a:gd name="connsiteY94" fmla="*/ 805139 h 1571949"/>
                <a:gd name="connsiteX95" fmla="*/ 1145312 w 1497350"/>
                <a:gd name="connsiteY95" fmla="*/ 635229 h 1571949"/>
                <a:gd name="connsiteX96" fmla="*/ 1146116 w 1497350"/>
                <a:gd name="connsiteY96" fmla="*/ 625585 h 1571949"/>
                <a:gd name="connsiteX97" fmla="*/ 1192461 w 1497350"/>
                <a:gd name="connsiteY97" fmla="*/ 482732 h 1571949"/>
                <a:gd name="connsiteX98" fmla="*/ 1295665 w 1497350"/>
                <a:gd name="connsiteY98" fmla="*/ 628934 h 1571949"/>
                <a:gd name="connsiteX99" fmla="*/ 1186098 w 1497350"/>
                <a:gd name="connsiteY99" fmla="*/ 657866 h 1571949"/>
                <a:gd name="connsiteX100" fmla="*/ 1171833 w 1497350"/>
                <a:gd name="connsiteY100" fmla="*/ 662018 h 1571949"/>
                <a:gd name="connsiteX101" fmla="*/ 1009290 w 1497350"/>
                <a:gd name="connsiteY101" fmla="*/ 827173 h 1571949"/>
                <a:gd name="connsiteX102" fmla="*/ 965758 w 1497350"/>
                <a:gd name="connsiteY102" fmla="*/ 851618 h 1571949"/>
                <a:gd name="connsiteX103" fmla="*/ 777699 w 1497350"/>
                <a:gd name="connsiteY103" fmla="*/ 851015 h 1571949"/>
                <a:gd name="connsiteX104" fmla="*/ 774015 w 1497350"/>
                <a:gd name="connsiteY104" fmla="*/ 854699 h 1571949"/>
                <a:gd name="connsiteX105" fmla="*/ 774015 w 1497350"/>
                <a:gd name="connsiteY105" fmla="*/ 925690 h 1571949"/>
                <a:gd name="connsiteX106" fmla="*/ 778904 w 1497350"/>
                <a:gd name="connsiteY106" fmla="*/ 930578 h 1571949"/>
                <a:gd name="connsiteX107" fmla="*/ 982635 w 1497350"/>
                <a:gd name="connsiteY107" fmla="*/ 929976 h 1571949"/>
                <a:gd name="connsiteX108" fmla="*/ 1008286 w 1497350"/>
                <a:gd name="connsiteY108" fmla="*/ 938548 h 1571949"/>
                <a:gd name="connsiteX109" fmla="*/ 1120331 w 1497350"/>
                <a:gd name="connsiteY109" fmla="*/ 1040949 h 1571949"/>
                <a:gd name="connsiteX110" fmla="*/ 1197617 w 1497350"/>
                <a:gd name="connsiteY110" fmla="*/ 1058697 h 1571949"/>
                <a:gd name="connsiteX111" fmla="*/ 1227688 w 1497350"/>
                <a:gd name="connsiteY111" fmla="*/ 1017844 h 1571949"/>
                <a:gd name="connsiteX112" fmla="*/ 1227956 w 1497350"/>
                <a:gd name="connsiteY112" fmla="*/ 953014 h 1571949"/>
                <a:gd name="connsiteX113" fmla="*/ 1223938 w 1497350"/>
                <a:gd name="connsiteY113" fmla="*/ 947188 h 1571949"/>
                <a:gd name="connsiteX114" fmla="*/ 1168083 w 1497350"/>
                <a:gd name="connsiteY114" fmla="*/ 855033 h 1571949"/>
                <a:gd name="connsiteX115" fmla="*/ 1235591 w 1497350"/>
                <a:gd name="connsiteY115" fmla="*/ 782301 h 1571949"/>
                <a:gd name="connsiteX116" fmla="*/ 1273698 w 1497350"/>
                <a:gd name="connsiteY116" fmla="*/ 950335 h 1571949"/>
                <a:gd name="connsiteX117" fmla="*/ 1269345 w 1497350"/>
                <a:gd name="connsiteY117" fmla="*/ 956296 h 1571949"/>
                <a:gd name="connsiteX118" fmla="*/ 1226014 w 1497350"/>
                <a:gd name="connsiteY118" fmla="*/ 1090643 h 1571949"/>
                <a:gd name="connsiteX119" fmla="*/ 1155224 w 1497350"/>
                <a:gd name="connsiteY119" fmla="*/ 1105779 h 1571949"/>
                <a:gd name="connsiteX120" fmla="*/ 1086510 w 1497350"/>
                <a:gd name="connsiteY120" fmla="*/ 1066064 h 1571949"/>
                <a:gd name="connsiteX121" fmla="*/ 990270 w 1497350"/>
                <a:gd name="connsiteY121" fmla="*/ 978129 h 1571949"/>
                <a:gd name="connsiteX122" fmla="*/ 969776 w 1497350"/>
                <a:gd name="connsiteY122" fmla="*/ 970025 h 1571949"/>
                <a:gd name="connsiteX123" fmla="*/ 777431 w 1497350"/>
                <a:gd name="connsiteY123" fmla="*/ 970025 h 1571949"/>
                <a:gd name="connsiteX124" fmla="*/ 774216 w 1497350"/>
                <a:gd name="connsiteY124" fmla="*/ 973307 h 1571949"/>
                <a:gd name="connsiteX125" fmla="*/ 774216 w 1497350"/>
                <a:gd name="connsiteY125" fmla="*/ 1055817 h 1571949"/>
                <a:gd name="connsiteX126" fmla="*/ 777163 w 1497350"/>
                <a:gd name="connsiteY126" fmla="*/ 1058831 h 1571949"/>
                <a:gd name="connsiteX127" fmla="*/ 880435 w 1497350"/>
                <a:gd name="connsiteY127" fmla="*/ 1058764 h 1571949"/>
                <a:gd name="connsiteX128" fmla="*/ 973661 w 1497350"/>
                <a:gd name="connsiteY128" fmla="*/ 1154937 h 1571949"/>
                <a:gd name="connsiteX129" fmla="*/ 972589 w 1497350"/>
                <a:gd name="connsiteY129" fmla="*/ 1228808 h 1571949"/>
                <a:gd name="connsiteX130" fmla="*/ 978751 w 1497350"/>
                <a:gd name="connsiteY130" fmla="*/ 1236978 h 1571949"/>
                <a:gd name="connsiteX131" fmla="*/ 1047733 w 1497350"/>
                <a:gd name="connsiteY131" fmla="*/ 1353645 h 1571949"/>
                <a:gd name="connsiteX132" fmla="*/ 873738 w 1497350"/>
                <a:gd name="connsiteY132" fmla="*/ 1346077 h 1571949"/>
                <a:gd name="connsiteX133" fmla="*/ 926914 w 1497350"/>
                <a:gd name="connsiteY133" fmla="*/ 1240528 h 1571949"/>
                <a:gd name="connsiteX134" fmla="*/ 931870 w 1497350"/>
                <a:gd name="connsiteY134" fmla="*/ 1231688 h 1571949"/>
                <a:gd name="connsiteX135" fmla="*/ 932808 w 1497350"/>
                <a:gd name="connsiteY135" fmla="*/ 1154870 h 1571949"/>
                <a:gd name="connsiteX136" fmla="*/ 888606 w 1497350"/>
                <a:gd name="connsiteY136" fmla="*/ 1099618 h 1571949"/>
                <a:gd name="connsiteX137" fmla="*/ 778904 w 1497350"/>
                <a:gd name="connsiteY137" fmla="*/ 1099082 h 1571949"/>
                <a:gd name="connsiteX138" fmla="*/ 773949 w 1497350"/>
                <a:gd name="connsiteY138" fmla="*/ 1104172 h 1571949"/>
                <a:gd name="connsiteX139" fmla="*/ 773949 w 1497350"/>
                <a:gd name="connsiteY139" fmla="*/ 1104172 h 1571949"/>
                <a:gd name="connsiteX140" fmla="*/ 774216 w 1497350"/>
                <a:gd name="connsiteY140" fmla="*/ 1391083 h 1571949"/>
                <a:gd name="connsiteX141" fmla="*/ 817950 w 1497350"/>
                <a:gd name="connsiteY141" fmla="*/ 1478080 h 1571949"/>
                <a:gd name="connsiteX142" fmla="*/ 960735 w 1497350"/>
                <a:gd name="connsiteY142" fmla="*/ 1526635 h 1571949"/>
                <a:gd name="connsiteX143" fmla="*/ 1191322 w 1497350"/>
                <a:gd name="connsiteY143" fmla="*/ 1408094 h 1571949"/>
                <a:gd name="connsiteX144" fmla="*/ 1222732 w 1497350"/>
                <a:gd name="connsiteY144" fmla="*/ 1268255 h 1571949"/>
                <a:gd name="connsiteX145" fmla="*/ 1225947 w 1497350"/>
                <a:gd name="connsiteY145" fmla="*/ 1245819 h 1571949"/>
                <a:gd name="connsiteX146" fmla="*/ 1304305 w 1497350"/>
                <a:gd name="connsiteY146" fmla="*/ 1211596 h 1571949"/>
                <a:gd name="connsiteX147" fmla="*/ 1420034 w 1497350"/>
                <a:gd name="connsiteY147" fmla="*/ 802661 h 1571949"/>
                <a:gd name="connsiteX148" fmla="*/ 1416819 w 1497350"/>
                <a:gd name="connsiteY148" fmla="*/ 770380 h 1571949"/>
                <a:gd name="connsiteX149" fmla="*/ 1350181 w 1497350"/>
                <a:gd name="connsiteY149" fmla="*/ 446031 h 1571949"/>
                <a:gd name="connsiteX150" fmla="*/ 1206994 w 1497350"/>
                <a:gd name="connsiteY150" fmla="*/ 363052 h 1571949"/>
                <a:gd name="connsiteX151" fmla="*/ 1184960 w 1497350"/>
                <a:gd name="connsiteY151" fmla="*/ 342894 h 1571949"/>
                <a:gd name="connsiteX152" fmla="*/ 1183620 w 1497350"/>
                <a:gd name="connsiteY152" fmla="*/ 287708 h 1571949"/>
                <a:gd name="connsiteX153" fmla="*/ 955310 w 1497350"/>
                <a:gd name="connsiteY153" fmla="*/ 44865 h 1571949"/>
                <a:gd name="connsiteX154" fmla="*/ 781851 w 1497350"/>
                <a:gd name="connsiteY154" fmla="*/ 94425 h 1571949"/>
                <a:gd name="connsiteX155" fmla="*/ 774149 w 1497350"/>
                <a:gd name="connsiteY155" fmla="*/ 115387 h 1571949"/>
                <a:gd name="connsiteX156" fmla="*/ 774149 w 1497350"/>
                <a:gd name="connsiteY156" fmla="*/ 675413 h 1571949"/>
                <a:gd name="connsiteX157" fmla="*/ 777967 w 1497350"/>
                <a:gd name="connsiteY157" fmla="*/ 679230 h 1571949"/>
                <a:gd name="connsiteX158" fmla="*/ 879966 w 1497350"/>
                <a:gd name="connsiteY158" fmla="*/ 679230 h 1571949"/>
                <a:gd name="connsiteX159" fmla="*/ 901933 w 1497350"/>
                <a:gd name="connsiteY159" fmla="*/ 670390 h 1571949"/>
                <a:gd name="connsiteX160" fmla="*/ 973125 w 1497350"/>
                <a:gd name="connsiteY160" fmla="*/ 602212 h 1571949"/>
                <a:gd name="connsiteX161" fmla="*/ 983506 w 1497350"/>
                <a:gd name="connsiteY161" fmla="*/ 577901 h 1571949"/>
                <a:gd name="connsiteX162" fmla="*/ 983506 w 1497350"/>
                <a:gd name="connsiteY162" fmla="*/ 428150 h 1571949"/>
                <a:gd name="connsiteX163" fmla="*/ 977880 w 1497350"/>
                <a:gd name="connsiteY163" fmla="*/ 420314 h 1571949"/>
                <a:gd name="connsiteX164" fmla="*/ 943590 w 1497350"/>
                <a:gd name="connsiteY164" fmla="*/ 266813 h 1571949"/>
                <a:gd name="connsiteX165" fmla="*/ 1089925 w 1497350"/>
                <a:gd name="connsiteY165" fmla="*/ 355350 h 1571949"/>
                <a:gd name="connsiteX166" fmla="*/ 1027641 w 1497350"/>
                <a:gd name="connsiteY166" fmla="*/ 419175 h 1571949"/>
                <a:gd name="connsiteX167" fmla="*/ 1023221 w 1497350"/>
                <a:gd name="connsiteY167" fmla="*/ 425337 h 1571949"/>
                <a:gd name="connsiteX168" fmla="*/ 1023020 w 1497350"/>
                <a:gd name="connsiteY168" fmla="*/ 579240 h 1571949"/>
                <a:gd name="connsiteX169" fmla="*/ 969241 w 1497350"/>
                <a:gd name="connsiteY169" fmla="*/ 666438 h 1571949"/>
                <a:gd name="connsiteX170" fmla="*/ 895504 w 1497350"/>
                <a:gd name="connsiteY170" fmla="*/ 718610 h 1571949"/>
                <a:gd name="connsiteX171" fmla="*/ 777498 w 1497350"/>
                <a:gd name="connsiteY171" fmla="*/ 719079 h 1571949"/>
                <a:gd name="connsiteX172" fmla="*/ 774015 w 1497350"/>
                <a:gd name="connsiteY172" fmla="*/ 722294 h 1571949"/>
                <a:gd name="connsiteX173" fmla="*/ 774015 w 1497350"/>
                <a:gd name="connsiteY173" fmla="*/ 722428 h 1571949"/>
                <a:gd name="connsiteX174" fmla="*/ 774015 w 1497350"/>
                <a:gd name="connsiteY174" fmla="*/ 807684 h 1571949"/>
                <a:gd name="connsiteX175" fmla="*/ 777833 w 1497350"/>
                <a:gd name="connsiteY175" fmla="*/ 811501 h 1571949"/>
                <a:gd name="connsiteX176" fmla="*/ 1016222 w 1497350"/>
                <a:gd name="connsiteY176" fmla="*/ 283636 h 1571949"/>
                <a:gd name="connsiteX177" fmla="*/ 956717 w 1497350"/>
                <a:gd name="connsiteY177" fmla="*/ 320893 h 1571949"/>
                <a:gd name="connsiteX178" fmla="*/ 990705 w 1497350"/>
                <a:gd name="connsiteY178" fmla="*/ 382327 h 1571949"/>
                <a:gd name="connsiteX179" fmla="*/ 1050211 w 1497350"/>
                <a:gd name="connsiteY179" fmla="*/ 345070 h 1571949"/>
                <a:gd name="connsiteX180" fmla="*/ 1016222 w 1497350"/>
                <a:gd name="connsiteY180" fmla="*/ 283636 h 1571949"/>
                <a:gd name="connsiteX181" fmla="*/ 1169429 w 1497350"/>
                <a:gd name="connsiteY181" fmla="*/ 570038 h 1571949"/>
                <a:gd name="connsiteX182" fmla="*/ 1222203 w 1497350"/>
                <a:gd name="connsiteY182" fmla="*/ 622899 h 1571949"/>
                <a:gd name="connsiteX183" fmla="*/ 1276967 w 1497350"/>
                <a:gd name="connsiteY183" fmla="*/ 572101 h 1571949"/>
                <a:gd name="connsiteX184" fmla="*/ 1224199 w 1497350"/>
                <a:gd name="connsiteY184" fmla="*/ 519239 h 1571949"/>
                <a:gd name="connsiteX185" fmla="*/ 1169429 w 1497350"/>
                <a:gd name="connsiteY185" fmla="*/ 570038 h 1571949"/>
                <a:gd name="connsiteX186" fmla="*/ 1298813 w 1497350"/>
                <a:gd name="connsiteY186" fmla="*/ 866285 h 1571949"/>
                <a:gd name="connsiteX187" fmla="*/ 1253473 w 1497350"/>
                <a:gd name="connsiteY187" fmla="*/ 820944 h 1571949"/>
                <a:gd name="connsiteX188" fmla="*/ 1208132 w 1497350"/>
                <a:gd name="connsiteY188" fmla="*/ 866285 h 1571949"/>
                <a:gd name="connsiteX189" fmla="*/ 1253473 w 1497350"/>
                <a:gd name="connsiteY189" fmla="*/ 911625 h 1571949"/>
                <a:gd name="connsiteX190" fmla="*/ 1298813 w 1497350"/>
                <a:gd name="connsiteY190" fmla="*/ 866285 h 1571949"/>
                <a:gd name="connsiteX191" fmla="*/ 1010563 w 1497350"/>
                <a:gd name="connsiteY191" fmla="*/ 1327191 h 1571949"/>
                <a:gd name="connsiteX192" fmla="*/ 961472 w 1497350"/>
                <a:gd name="connsiteY192" fmla="*/ 1278100 h 1571949"/>
                <a:gd name="connsiteX193" fmla="*/ 912381 w 1497350"/>
                <a:gd name="connsiteY193" fmla="*/ 1327191 h 1571949"/>
                <a:gd name="connsiteX194" fmla="*/ 961472 w 1497350"/>
                <a:gd name="connsiteY194" fmla="*/ 1376282 h 1571949"/>
                <a:gd name="connsiteX195" fmla="*/ 1010563 w 1497350"/>
                <a:gd name="connsiteY195" fmla="*/ 1327191 h 157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1497350" h="1571949">
                  <a:moveTo>
                    <a:pt x="756937" y="61340"/>
                  </a:moveTo>
                  <a:cubicBezTo>
                    <a:pt x="801675" y="11178"/>
                    <a:pt x="877019" y="-5364"/>
                    <a:pt x="942586" y="1467"/>
                  </a:cubicBezTo>
                  <a:cubicBezTo>
                    <a:pt x="1107070" y="18612"/>
                    <a:pt x="1225679" y="155370"/>
                    <a:pt x="1227286" y="319989"/>
                  </a:cubicBezTo>
                  <a:cubicBezTo>
                    <a:pt x="1227280" y="323458"/>
                    <a:pt x="1229731" y="326465"/>
                    <a:pt x="1233180" y="327222"/>
                  </a:cubicBezTo>
                  <a:cubicBezTo>
                    <a:pt x="1285372" y="338292"/>
                    <a:pt x="1330378" y="364144"/>
                    <a:pt x="1368197" y="404776"/>
                  </a:cubicBezTo>
                  <a:cubicBezTo>
                    <a:pt x="1463921" y="507693"/>
                    <a:pt x="1494126" y="629356"/>
                    <a:pt x="1458811" y="769777"/>
                  </a:cubicBezTo>
                  <a:cubicBezTo>
                    <a:pt x="1456815" y="777707"/>
                    <a:pt x="1457626" y="786058"/>
                    <a:pt x="1461088" y="793419"/>
                  </a:cubicBezTo>
                  <a:cubicBezTo>
                    <a:pt x="1498546" y="873565"/>
                    <a:pt x="1506984" y="958258"/>
                    <a:pt x="1486404" y="1047513"/>
                  </a:cubicBezTo>
                  <a:cubicBezTo>
                    <a:pt x="1464905" y="1141007"/>
                    <a:pt x="1392173" y="1230214"/>
                    <a:pt x="1296067" y="1257539"/>
                  </a:cubicBezTo>
                  <a:cubicBezTo>
                    <a:pt x="1280215" y="1262046"/>
                    <a:pt x="1271020" y="1264792"/>
                    <a:pt x="1268475" y="1265777"/>
                  </a:cubicBezTo>
                  <a:cubicBezTo>
                    <a:pt x="1266439" y="1266560"/>
                    <a:pt x="1264965" y="1268342"/>
                    <a:pt x="1264590" y="1270465"/>
                  </a:cubicBezTo>
                  <a:cubicBezTo>
                    <a:pt x="1261643" y="1286672"/>
                    <a:pt x="1264188" y="1320828"/>
                    <a:pt x="1260103" y="1341992"/>
                  </a:cubicBezTo>
                  <a:cubicBezTo>
                    <a:pt x="1232845" y="1483840"/>
                    <a:pt x="1105932" y="1567154"/>
                    <a:pt x="965423" y="1567489"/>
                  </a:cubicBezTo>
                  <a:cubicBezTo>
                    <a:pt x="880703" y="1567756"/>
                    <a:pt x="803885" y="1539360"/>
                    <a:pt x="756134" y="1469173"/>
                  </a:cubicBezTo>
                  <a:cubicBezTo>
                    <a:pt x="754888" y="1467378"/>
                    <a:pt x="752430" y="1466929"/>
                    <a:pt x="750635" y="1468175"/>
                  </a:cubicBezTo>
                  <a:cubicBezTo>
                    <a:pt x="750247" y="1468443"/>
                    <a:pt x="749905" y="1468784"/>
                    <a:pt x="749637" y="1469173"/>
                  </a:cubicBezTo>
                  <a:cubicBezTo>
                    <a:pt x="700567" y="1541014"/>
                    <a:pt x="630627" y="1575190"/>
                    <a:pt x="539812" y="1571708"/>
                  </a:cubicBezTo>
                  <a:cubicBezTo>
                    <a:pt x="377604" y="1565412"/>
                    <a:pt x="241985" y="1449282"/>
                    <a:pt x="250691" y="1281180"/>
                  </a:cubicBezTo>
                  <a:cubicBezTo>
                    <a:pt x="250885" y="1277825"/>
                    <a:pt x="248347" y="1274932"/>
                    <a:pt x="244998" y="1274684"/>
                  </a:cubicBezTo>
                  <a:cubicBezTo>
                    <a:pt x="174007" y="1268924"/>
                    <a:pt x="115607" y="1224655"/>
                    <a:pt x="77701" y="1164045"/>
                  </a:cubicBezTo>
                  <a:cubicBezTo>
                    <a:pt x="34972" y="1095646"/>
                    <a:pt x="20104" y="1020188"/>
                    <a:pt x="33097" y="937678"/>
                  </a:cubicBezTo>
                  <a:cubicBezTo>
                    <a:pt x="35240" y="924417"/>
                    <a:pt x="41000" y="910621"/>
                    <a:pt x="44817" y="896824"/>
                  </a:cubicBezTo>
                  <a:cubicBezTo>
                    <a:pt x="46317" y="891614"/>
                    <a:pt x="45587" y="886008"/>
                    <a:pt x="42808" y="881354"/>
                  </a:cubicBezTo>
                  <a:cubicBezTo>
                    <a:pt x="9456" y="824340"/>
                    <a:pt x="-4408" y="761452"/>
                    <a:pt x="1218" y="692692"/>
                  </a:cubicBezTo>
                  <a:cubicBezTo>
                    <a:pt x="8384" y="605292"/>
                    <a:pt x="50309" y="536913"/>
                    <a:pt x="117282" y="480388"/>
                  </a:cubicBezTo>
                  <a:cubicBezTo>
                    <a:pt x="121240" y="477026"/>
                    <a:pt x="123557" y="472117"/>
                    <a:pt x="123644" y="466927"/>
                  </a:cubicBezTo>
                  <a:cubicBezTo>
                    <a:pt x="124180" y="442415"/>
                    <a:pt x="123644" y="416429"/>
                    <a:pt x="128868" y="393123"/>
                  </a:cubicBezTo>
                  <a:cubicBezTo>
                    <a:pt x="149676" y="300480"/>
                    <a:pt x="206375" y="243526"/>
                    <a:pt x="298978" y="222276"/>
                  </a:cubicBezTo>
                  <a:cubicBezTo>
                    <a:pt x="302334" y="221492"/>
                    <a:pt x="304939" y="218833"/>
                    <a:pt x="305676" y="215445"/>
                  </a:cubicBezTo>
                  <a:cubicBezTo>
                    <a:pt x="316304" y="166822"/>
                    <a:pt x="340254" y="124161"/>
                    <a:pt x="377537" y="87460"/>
                  </a:cubicBezTo>
                  <a:cubicBezTo>
                    <a:pt x="474045" y="-7374"/>
                    <a:pt x="642615" y="-37511"/>
                    <a:pt x="750575" y="61675"/>
                  </a:cubicBezTo>
                  <a:cubicBezTo>
                    <a:pt x="752410" y="63343"/>
                    <a:pt x="755250" y="63202"/>
                    <a:pt x="756911" y="61367"/>
                  </a:cubicBezTo>
                  <a:cubicBezTo>
                    <a:pt x="756924" y="61361"/>
                    <a:pt x="756931" y="61347"/>
                    <a:pt x="756937" y="61340"/>
                  </a:cubicBezTo>
                  <a:close/>
                  <a:moveTo>
                    <a:pt x="75491" y="930846"/>
                  </a:moveTo>
                  <a:cubicBezTo>
                    <a:pt x="58834" y="1015500"/>
                    <a:pt x="75270" y="1091896"/>
                    <a:pt x="124782" y="1160027"/>
                  </a:cubicBezTo>
                  <a:cubicBezTo>
                    <a:pt x="156173" y="1203204"/>
                    <a:pt x="198118" y="1228272"/>
                    <a:pt x="250624" y="1235237"/>
                  </a:cubicBezTo>
                  <a:cubicBezTo>
                    <a:pt x="254770" y="1235760"/>
                    <a:pt x="258788" y="1233643"/>
                    <a:pt x="260670" y="1229946"/>
                  </a:cubicBezTo>
                  <a:cubicBezTo>
                    <a:pt x="285852" y="1181190"/>
                    <a:pt x="315521" y="1146097"/>
                    <a:pt x="369768" y="1128081"/>
                  </a:cubicBezTo>
                  <a:cubicBezTo>
                    <a:pt x="408211" y="1115356"/>
                    <a:pt x="446405" y="1115577"/>
                    <a:pt x="484359" y="1128751"/>
                  </a:cubicBezTo>
                  <a:cubicBezTo>
                    <a:pt x="487105" y="1129715"/>
                    <a:pt x="490118" y="1128576"/>
                    <a:pt x="491458" y="1126072"/>
                  </a:cubicBezTo>
                  <a:cubicBezTo>
                    <a:pt x="505207" y="1100756"/>
                    <a:pt x="508489" y="1074148"/>
                    <a:pt x="501303" y="1046240"/>
                  </a:cubicBezTo>
                  <a:cubicBezTo>
                    <a:pt x="497552" y="1031707"/>
                    <a:pt x="498289" y="1020925"/>
                    <a:pt x="514095" y="1017576"/>
                  </a:cubicBezTo>
                  <a:cubicBezTo>
                    <a:pt x="534990" y="1013089"/>
                    <a:pt x="543094" y="1037400"/>
                    <a:pt x="545036" y="1053205"/>
                  </a:cubicBezTo>
                  <a:cubicBezTo>
                    <a:pt x="548920" y="1085038"/>
                    <a:pt x="543228" y="1115135"/>
                    <a:pt x="527958" y="1143485"/>
                  </a:cubicBezTo>
                  <a:cubicBezTo>
                    <a:pt x="526572" y="1146123"/>
                    <a:pt x="527482" y="1149378"/>
                    <a:pt x="530034" y="1150919"/>
                  </a:cubicBezTo>
                  <a:cubicBezTo>
                    <a:pt x="567853" y="1173020"/>
                    <a:pt x="597409" y="1207979"/>
                    <a:pt x="618706" y="1255798"/>
                  </a:cubicBezTo>
                  <a:cubicBezTo>
                    <a:pt x="623581" y="1266781"/>
                    <a:pt x="619918" y="1279673"/>
                    <a:pt x="609999" y="1286404"/>
                  </a:cubicBezTo>
                  <a:lnTo>
                    <a:pt x="609865" y="1286471"/>
                  </a:lnTo>
                  <a:cubicBezTo>
                    <a:pt x="602157" y="1291708"/>
                    <a:pt x="591662" y="1289706"/>
                    <a:pt x="586418" y="1281998"/>
                  </a:cubicBezTo>
                  <a:cubicBezTo>
                    <a:pt x="585655" y="1280866"/>
                    <a:pt x="585025" y="1279647"/>
                    <a:pt x="584550" y="1278368"/>
                  </a:cubicBezTo>
                  <a:cubicBezTo>
                    <a:pt x="559301" y="1210390"/>
                    <a:pt x="502977" y="1163443"/>
                    <a:pt x="429374" y="1161098"/>
                  </a:cubicBezTo>
                  <a:cubicBezTo>
                    <a:pt x="370639" y="1159223"/>
                    <a:pt x="316123" y="1196929"/>
                    <a:pt x="298376" y="1252181"/>
                  </a:cubicBezTo>
                  <a:cubicBezTo>
                    <a:pt x="287794" y="1285179"/>
                    <a:pt x="288283" y="1320848"/>
                    <a:pt x="299849" y="1359204"/>
                  </a:cubicBezTo>
                  <a:cubicBezTo>
                    <a:pt x="332867" y="1468503"/>
                    <a:pt x="434933" y="1529582"/>
                    <a:pt x="547246" y="1531658"/>
                  </a:cubicBezTo>
                  <a:cubicBezTo>
                    <a:pt x="622925" y="1533044"/>
                    <a:pt x="679939" y="1502438"/>
                    <a:pt x="718294" y="1439839"/>
                  </a:cubicBezTo>
                  <a:cubicBezTo>
                    <a:pt x="728206" y="1423678"/>
                    <a:pt x="733162" y="1403519"/>
                    <a:pt x="733162" y="1379362"/>
                  </a:cubicBezTo>
                  <a:cubicBezTo>
                    <a:pt x="733249" y="777412"/>
                    <a:pt x="733316" y="357875"/>
                    <a:pt x="733363" y="120745"/>
                  </a:cubicBezTo>
                  <a:cubicBezTo>
                    <a:pt x="733363" y="106547"/>
                    <a:pt x="730416" y="98644"/>
                    <a:pt x="720571" y="89737"/>
                  </a:cubicBezTo>
                  <a:cubicBezTo>
                    <a:pt x="602164" y="-17486"/>
                    <a:pt x="386177" y="64354"/>
                    <a:pt x="348672" y="213971"/>
                  </a:cubicBezTo>
                  <a:cubicBezTo>
                    <a:pt x="348190" y="215873"/>
                    <a:pt x="349342" y="217802"/>
                    <a:pt x="351244" y="218284"/>
                  </a:cubicBezTo>
                  <a:cubicBezTo>
                    <a:pt x="351539" y="218358"/>
                    <a:pt x="351847" y="218398"/>
                    <a:pt x="352155" y="218391"/>
                  </a:cubicBezTo>
                  <a:cubicBezTo>
                    <a:pt x="401092" y="217320"/>
                    <a:pt x="446164" y="230868"/>
                    <a:pt x="487372" y="259044"/>
                  </a:cubicBezTo>
                  <a:cubicBezTo>
                    <a:pt x="528895" y="287393"/>
                    <a:pt x="559455" y="327309"/>
                    <a:pt x="579058" y="378791"/>
                  </a:cubicBezTo>
                  <a:cubicBezTo>
                    <a:pt x="583003" y="389158"/>
                    <a:pt x="578830" y="400852"/>
                    <a:pt x="569213" y="406384"/>
                  </a:cubicBezTo>
                  <a:lnTo>
                    <a:pt x="568677" y="406718"/>
                  </a:lnTo>
                  <a:cubicBezTo>
                    <a:pt x="560078" y="411648"/>
                    <a:pt x="549108" y="408667"/>
                    <a:pt x="544179" y="400068"/>
                  </a:cubicBezTo>
                  <a:cubicBezTo>
                    <a:pt x="543824" y="399445"/>
                    <a:pt x="543509" y="398802"/>
                    <a:pt x="543228" y="398146"/>
                  </a:cubicBezTo>
                  <a:cubicBezTo>
                    <a:pt x="523585" y="351982"/>
                    <a:pt x="498088" y="317893"/>
                    <a:pt x="466745" y="295879"/>
                  </a:cubicBezTo>
                  <a:cubicBezTo>
                    <a:pt x="414593" y="259178"/>
                    <a:pt x="357961" y="248683"/>
                    <a:pt x="296835" y="264402"/>
                  </a:cubicBezTo>
                  <a:cubicBezTo>
                    <a:pt x="225576" y="282752"/>
                    <a:pt x="175816" y="340148"/>
                    <a:pt x="167377" y="411741"/>
                  </a:cubicBezTo>
                  <a:cubicBezTo>
                    <a:pt x="166393" y="420227"/>
                    <a:pt x="164946" y="444692"/>
                    <a:pt x="163024" y="485143"/>
                  </a:cubicBezTo>
                  <a:cubicBezTo>
                    <a:pt x="162622" y="493669"/>
                    <a:pt x="157780" y="501438"/>
                    <a:pt x="148491" y="508450"/>
                  </a:cubicBezTo>
                  <a:cubicBezTo>
                    <a:pt x="1285" y="619825"/>
                    <a:pt x="5839" y="832598"/>
                    <a:pt x="152710" y="941361"/>
                  </a:cubicBezTo>
                  <a:cubicBezTo>
                    <a:pt x="155583" y="943511"/>
                    <a:pt x="159655" y="942928"/>
                    <a:pt x="161805" y="940055"/>
                  </a:cubicBezTo>
                  <a:cubicBezTo>
                    <a:pt x="161879" y="939961"/>
                    <a:pt x="161952" y="939854"/>
                    <a:pt x="162019" y="939754"/>
                  </a:cubicBezTo>
                  <a:cubicBezTo>
                    <a:pt x="168897" y="929574"/>
                    <a:pt x="175059" y="920981"/>
                    <a:pt x="180504" y="913969"/>
                  </a:cubicBezTo>
                  <a:cubicBezTo>
                    <a:pt x="213320" y="871556"/>
                    <a:pt x="254622" y="846280"/>
                    <a:pt x="304403" y="838156"/>
                  </a:cubicBezTo>
                  <a:cubicBezTo>
                    <a:pt x="314871" y="836469"/>
                    <a:pt x="324729" y="843568"/>
                    <a:pt x="326437" y="854029"/>
                  </a:cubicBezTo>
                  <a:lnTo>
                    <a:pt x="326638" y="855100"/>
                  </a:lnTo>
                  <a:cubicBezTo>
                    <a:pt x="328353" y="866004"/>
                    <a:pt x="321133" y="876304"/>
                    <a:pt x="310297" y="878407"/>
                  </a:cubicBezTo>
                  <a:cubicBezTo>
                    <a:pt x="274353" y="885419"/>
                    <a:pt x="243746" y="903723"/>
                    <a:pt x="218477" y="933324"/>
                  </a:cubicBezTo>
                  <a:cubicBezTo>
                    <a:pt x="195372" y="960448"/>
                    <a:pt x="173606" y="1000029"/>
                    <a:pt x="172065" y="1036663"/>
                  </a:cubicBezTo>
                  <a:cubicBezTo>
                    <a:pt x="171483" y="1050105"/>
                    <a:pt x="170813" y="1060258"/>
                    <a:pt x="170056" y="1067136"/>
                  </a:cubicBezTo>
                  <a:cubicBezTo>
                    <a:pt x="168958" y="1076988"/>
                    <a:pt x="160111" y="1084087"/>
                    <a:pt x="150292" y="1082995"/>
                  </a:cubicBezTo>
                  <a:cubicBezTo>
                    <a:pt x="150004" y="1082962"/>
                    <a:pt x="149716" y="1082921"/>
                    <a:pt x="149428" y="1082874"/>
                  </a:cubicBezTo>
                  <a:lnTo>
                    <a:pt x="148692" y="1082740"/>
                  </a:lnTo>
                  <a:cubicBezTo>
                    <a:pt x="137869" y="1080979"/>
                    <a:pt x="129812" y="1071797"/>
                    <a:pt x="129471" y="1060840"/>
                  </a:cubicBezTo>
                  <a:cubicBezTo>
                    <a:pt x="128754" y="1035746"/>
                    <a:pt x="132799" y="1011502"/>
                    <a:pt x="141593" y="988108"/>
                  </a:cubicBezTo>
                  <a:cubicBezTo>
                    <a:pt x="142912" y="984619"/>
                    <a:pt x="141566" y="980681"/>
                    <a:pt x="138378" y="978732"/>
                  </a:cubicBezTo>
                  <a:cubicBezTo>
                    <a:pt x="117884" y="966409"/>
                    <a:pt x="98080" y="950115"/>
                    <a:pt x="78973" y="929842"/>
                  </a:cubicBezTo>
                  <a:cubicBezTo>
                    <a:pt x="78230" y="929018"/>
                    <a:pt x="76951" y="928978"/>
                    <a:pt x="76113" y="929762"/>
                  </a:cubicBezTo>
                  <a:cubicBezTo>
                    <a:pt x="75805" y="930050"/>
                    <a:pt x="75584" y="930431"/>
                    <a:pt x="75491" y="930846"/>
                  </a:cubicBezTo>
                  <a:close/>
                  <a:moveTo>
                    <a:pt x="777833" y="811501"/>
                  </a:moveTo>
                  <a:lnTo>
                    <a:pt x="952096" y="811501"/>
                  </a:lnTo>
                  <a:cubicBezTo>
                    <a:pt x="957989" y="811501"/>
                    <a:pt x="963669" y="809224"/>
                    <a:pt x="967968" y="805139"/>
                  </a:cubicBezTo>
                  <a:lnTo>
                    <a:pt x="1145312" y="635229"/>
                  </a:lnTo>
                  <a:cubicBezTo>
                    <a:pt x="1147951" y="632664"/>
                    <a:pt x="1148292" y="628552"/>
                    <a:pt x="1146116" y="625585"/>
                  </a:cubicBezTo>
                  <a:cubicBezTo>
                    <a:pt x="1108075" y="574887"/>
                    <a:pt x="1135065" y="501954"/>
                    <a:pt x="1192461" y="482732"/>
                  </a:cubicBezTo>
                  <a:cubicBezTo>
                    <a:pt x="1282874" y="452461"/>
                    <a:pt x="1355271" y="553723"/>
                    <a:pt x="1295665" y="628934"/>
                  </a:cubicBezTo>
                  <a:cubicBezTo>
                    <a:pt x="1265796" y="666639"/>
                    <a:pt x="1230233" y="668448"/>
                    <a:pt x="1186098" y="657866"/>
                  </a:cubicBezTo>
                  <a:cubicBezTo>
                    <a:pt x="1180955" y="656620"/>
                    <a:pt x="1175530" y="658201"/>
                    <a:pt x="1171833" y="662018"/>
                  </a:cubicBezTo>
                  <a:cubicBezTo>
                    <a:pt x="1113748" y="722474"/>
                    <a:pt x="1059567" y="777526"/>
                    <a:pt x="1009290" y="827173"/>
                  </a:cubicBezTo>
                  <a:cubicBezTo>
                    <a:pt x="995829" y="840500"/>
                    <a:pt x="985381" y="851752"/>
                    <a:pt x="965758" y="851618"/>
                  </a:cubicBezTo>
                  <a:cubicBezTo>
                    <a:pt x="850344" y="851169"/>
                    <a:pt x="787658" y="850968"/>
                    <a:pt x="777699" y="851015"/>
                  </a:cubicBezTo>
                  <a:cubicBezTo>
                    <a:pt x="775656" y="851049"/>
                    <a:pt x="774015" y="852689"/>
                    <a:pt x="774015" y="854699"/>
                  </a:cubicBezTo>
                  <a:lnTo>
                    <a:pt x="774015" y="925690"/>
                  </a:lnTo>
                  <a:cubicBezTo>
                    <a:pt x="774015" y="928388"/>
                    <a:pt x="776206" y="930578"/>
                    <a:pt x="778904" y="930578"/>
                  </a:cubicBezTo>
                  <a:cubicBezTo>
                    <a:pt x="887889" y="929775"/>
                    <a:pt x="955799" y="929574"/>
                    <a:pt x="982635" y="929976"/>
                  </a:cubicBezTo>
                  <a:cubicBezTo>
                    <a:pt x="993706" y="930110"/>
                    <a:pt x="1002258" y="932969"/>
                    <a:pt x="1008286" y="938548"/>
                  </a:cubicBezTo>
                  <a:cubicBezTo>
                    <a:pt x="1039495" y="967393"/>
                    <a:pt x="1076846" y="1001523"/>
                    <a:pt x="1120331" y="1040949"/>
                  </a:cubicBezTo>
                  <a:cubicBezTo>
                    <a:pt x="1144106" y="1062515"/>
                    <a:pt x="1168083" y="1072494"/>
                    <a:pt x="1197617" y="1058697"/>
                  </a:cubicBezTo>
                  <a:cubicBezTo>
                    <a:pt x="1215566" y="1050306"/>
                    <a:pt x="1225592" y="1036683"/>
                    <a:pt x="1227688" y="1017844"/>
                  </a:cubicBezTo>
                  <a:cubicBezTo>
                    <a:pt x="1229965" y="997571"/>
                    <a:pt x="1230052" y="975966"/>
                    <a:pt x="1227956" y="953014"/>
                  </a:cubicBezTo>
                  <a:cubicBezTo>
                    <a:pt x="1227749" y="950516"/>
                    <a:pt x="1226222" y="948306"/>
                    <a:pt x="1223938" y="947188"/>
                  </a:cubicBezTo>
                  <a:cubicBezTo>
                    <a:pt x="1182636" y="927096"/>
                    <a:pt x="1164017" y="896376"/>
                    <a:pt x="1168083" y="855033"/>
                  </a:cubicBezTo>
                  <a:cubicBezTo>
                    <a:pt x="1171699" y="817663"/>
                    <a:pt x="1200096" y="788730"/>
                    <a:pt x="1235591" y="782301"/>
                  </a:cubicBezTo>
                  <a:cubicBezTo>
                    <a:pt x="1348440" y="761674"/>
                    <a:pt x="1382730" y="920466"/>
                    <a:pt x="1273698" y="950335"/>
                  </a:cubicBezTo>
                  <a:cubicBezTo>
                    <a:pt x="1271060" y="951072"/>
                    <a:pt x="1269265" y="953530"/>
                    <a:pt x="1269345" y="956296"/>
                  </a:cubicBezTo>
                  <a:cubicBezTo>
                    <a:pt x="1271153" y="1008602"/>
                    <a:pt x="1276176" y="1056219"/>
                    <a:pt x="1226014" y="1090643"/>
                  </a:cubicBezTo>
                  <a:cubicBezTo>
                    <a:pt x="1206994" y="1103683"/>
                    <a:pt x="1183399" y="1108726"/>
                    <a:pt x="1155224" y="1105779"/>
                  </a:cubicBezTo>
                  <a:cubicBezTo>
                    <a:pt x="1128904" y="1103033"/>
                    <a:pt x="1108075" y="1084683"/>
                    <a:pt x="1086510" y="1066064"/>
                  </a:cubicBezTo>
                  <a:cubicBezTo>
                    <a:pt x="1068695" y="1050661"/>
                    <a:pt x="1036615" y="1021347"/>
                    <a:pt x="990270" y="978129"/>
                  </a:cubicBezTo>
                  <a:cubicBezTo>
                    <a:pt x="984725" y="972925"/>
                    <a:pt x="977398" y="970025"/>
                    <a:pt x="969776" y="970025"/>
                  </a:cubicBezTo>
                  <a:lnTo>
                    <a:pt x="777431" y="970025"/>
                  </a:lnTo>
                  <a:cubicBezTo>
                    <a:pt x="775656" y="970025"/>
                    <a:pt x="774216" y="971492"/>
                    <a:pt x="774216" y="973307"/>
                  </a:cubicBezTo>
                  <a:lnTo>
                    <a:pt x="774216" y="1055817"/>
                  </a:lnTo>
                  <a:cubicBezTo>
                    <a:pt x="774216" y="1057458"/>
                    <a:pt x="775522" y="1058798"/>
                    <a:pt x="777163" y="1058831"/>
                  </a:cubicBezTo>
                  <a:cubicBezTo>
                    <a:pt x="842127" y="1058918"/>
                    <a:pt x="876551" y="1058898"/>
                    <a:pt x="880435" y="1058764"/>
                  </a:cubicBezTo>
                  <a:cubicBezTo>
                    <a:pt x="937027" y="1056755"/>
                    <a:pt x="973326" y="1099283"/>
                    <a:pt x="973661" y="1154937"/>
                  </a:cubicBezTo>
                  <a:cubicBezTo>
                    <a:pt x="973795" y="1175966"/>
                    <a:pt x="973440" y="1200592"/>
                    <a:pt x="972589" y="1228808"/>
                  </a:cubicBezTo>
                  <a:cubicBezTo>
                    <a:pt x="972469" y="1232639"/>
                    <a:pt x="975034" y="1236034"/>
                    <a:pt x="978751" y="1236978"/>
                  </a:cubicBezTo>
                  <a:cubicBezTo>
                    <a:pt x="1031793" y="1250507"/>
                    <a:pt x="1058984" y="1298526"/>
                    <a:pt x="1047733" y="1353645"/>
                  </a:cubicBezTo>
                  <a:cubicBezTo>
                    <a:pt x="1029784" y="1441848"/>
                    <a:pt x="885123" y="1436423"/>
                    <a:pt x="873738" y="1346077"/>
                  </a:cubicBezTo>
                  <a:cubicBezTo>
                    <a:pt x="867174" y="1294307"/>
                    <a:pt x="886730" y="1268657"/>
                    <a:pt x="926914" y="1240528"/>
                  </a:cubicBezTo>
                  <a:cubicBezTo>
                    <a:pt x="929834" y="1238499"/>
                    <a:pt x="931662" y="1235237"/>
                    <a:pt x="931870" y="1231688"/>
                  </a:cubicBezTo>
                  <a:cubicBezTo>
                    <a:pt x="933524" y="1206017"/>
                    <a:pt x="933832" y="1180407"/>
                    <a:pt x="932808" y="1154870"/>
                  </a:cubicBezTo>
                  <a:cubicBezTo>
                    <a:pt x="931602" y="1124531"/>
                    <a:pt x="918274" y="1101158"/>
                    <a:pt x="888606" y="1099618"/>
                  </a:cubicBezTo>
                  <a:cubicBezTo>
                    <a:pt x="860698" y="1098144"/>
                    <a:pt x="824131" y="1097963"/>
                    <a:pt x="778904" y="1099082"/>
                  </a:cubicBezTo>
                  <a:cubicBezTo>
                    <a:pt x="776132" y="1099115"/>
                    <a:pt x="773915" y="1101399"/>
                    <a:pt x="773949" y="1104172"/>
                  </a:cubicBezTo>
                  <a:cubicBezTo>
                    <a:pt x="773949" y="1104172"/>
                    <a:pt x="773949" y="1104172"/>
                    <a:pt x="773949" y="1104172"/>
                  </a:cubicBezTo>
                  <a:cubicBezTo>
                    <a:pt x="774397" y="1246020"/>
                    <a:pt x="774484" y="1341657"/>
                    <a:pt x="774216" y="1391083"/>
                  </a:cubicBezTo>
                  <a:cubicBezTo>
                    <a:pt x="774082" y="1425573"/>
                    <a:pt x="794040" y="1454640"/>
                    <a:pt x="817950" y="1478080"/>
                  </a:cubicBezTo>
                  <a:cubicBezTo>
                    <a:pt x="853311" y="1512772"/>
                    <a:pt x="910907" y="1526166"/>
                    <a:pt x="960735" y="1526635"/>
                  </a:cubicBezTo>
                  <a:cubicBezTo>
                    <a:pt x="1061509" y="1527573"/>
                    <a:pt x="1138367" y="1488059"/>
                    <a:pt x="1191322" y="1408094"/>
                  </a:cubicBezTo>
                  <a:cubicBezTo>
                    <a:pt x="1219919" y="1364963"/>
                    <a:pt x="1222799" y="1324579"/>
                    <a:pt x="1222732" y="1268255"/>
                  </a:cubicBezTo>
                  <a:cubicBezTo>
                    <a:pt x="1222732" y="1257492"/>
                    <a:pt x="1223804" y="1250018"/>
                    <a:pt x="1225947" y="1245819"/>
                  </a:cubicBezTo>
                  <a:cubicBezTo>
                    <a:pt x="1235591" y="1227067"/>
                    <a:pt x="1285352" y="1220704"/>
                    <a:pt x="1304305" y="1211596"/>
                  </a:cubicBezTo>
                  <a:cubicBezTo>
                    <a:pt x="1461892" y="1136252"/>
                    <a:pt x="1490958" y="950202"/>
                    <a:pt x="1420034" y="802661"/>
                  </a:cubicBezTo>
                  <a:cubicBezTo>
                    <a:pt x="1414897" y="791898"/>
                    <a:pt x="1413825" y="781142"/>
                    <a:pt x="1416819" y="770380"/>
                  </a:cubicBezTo>
                  <a:cubicBezTo>
                    <a:pt x="1451330" y="647639"/>
                    <a:pt x="1429122" y="539525"/>
                    <a:pt x="1350181" y="446031"/>
                  </a:cubicBezTo>
                  <a:cubicBezTo>
                    <a:pt x="1312764" y="401783"/>
                    <a:pt x="1265039" y="374123"/>
                    <a:pt x="1206994" y="363052"/>
                  </a:cubicBezTo>
                  <a:cubicBezTo>
                    <a:pt x="1194671" y="360708"/>
                    <a:pt x="1185094" y="355551"/>
                    <a:pt x="1184960" y="342894"/>
                  </a:cubicBezTo>
                  <a:cubicBezTo>
                    <a:pt x="1184645" y="311235"/>
                    <a:pt x="1184203" y="292845"/>
                    <a:pt x="1183620" y="287708"/>
                  </a:cubicBezTo>
                  <a:cubicBezTo>
                    <a:pt x="1170694" y="164813"/>
                    <a:pt x="1076397" y="64890"/>
                    <a:pt x="955310" y="44865"/>
                  </a:cubicBezTo>
                  <a:cubicBezTo>
                    <a:pt x="896040" y="35087"/>
                    <a:pt x="822571" y="46272"/>
                    <a:pt x="781851" y="94425"/>
                  </a:cubicBezTo>
                  <a:cubicBezTo>
                    <a:pt x="776882" y="100258"/>
                    <a:pt x="774149" y="107692"/>
                    <a:pt x="774149" y="115387"/>
                  </a:cubicBezTo>
                  <a:lnTo>
                    <a:pt x="774149" y="675413"/>
                  </a:lnTo>
                  <a:cubicBezTo>
                    <a:pt x="774149" y="677522"/>
                    <a:pt x="775857" y="679230"/>
                    <a:pt x="777967" y="679230"/>
                  </a:cubicBezTo>
                  <a:lnTo>
                    <a:pt x="879966" y="679230"/>
                  </a:lnTo>
                  <a:cubicBezTo>
                    <a:pt x="888177" y="679230"/>
                    <a:pt x="896046" y="676062"/>
                    <a:pt x="901933" y="670390"/>
                  </a:cubicBezTo>
                  <a:lnTo>
                    <a:pt x="973125" y="602212"/>
                  </a:lnTo>
                  <a:cubicBezTo>
                    <a:pt x="979755" y="595836"/>
                    <a:pt x="983506" y="587062"/>
                    <a:pt x="983506" y="577901"/>
                  </a:cubicBezTo>
                  <a:lnTo>
                    <a:pt x="983506" y="428150"/>
                  </a:lnTo>
                  <a:cubicBezTo>
                    <a:pt x="983513" y="424634"/>
                    <a:pt x="981256" y="421486"/>
                    <a:pt x="977880" y="420314"/>
                  </a:cubicBezTo>
                  <a:cubicBezTo>
                    <a:pt x="908430" y="396806"/>
                    <a:pt x="893093" y="316707"/>
                    <a:pt x="943590" y="266813"/>
                  </a:cubicBezTo>
                  <a:cubicBezTo>
                    <a:pt x="1009424" y="201782"/>
                    <a:pt x="1114370" y="268554"/>
                    <a:pt x="1089925" y="355350"/>
                  </a:cubicBezTo>
                  <a:cubicBezTo>
                    <a:pt x="1080730" y="387899"/>
                    <a:pt x="1059969" y="409176"/>
                    <a:pt x="1027641" y="419175"/>
                  </a:cubicBezTo>
                  <a:cubicBezTo>
                    <a:pt x="1024975" y="420006"/>
                    <a:pt x="1023174" y="422517"/>
                    <a:pt x="1023221" y="425337"/>
                  </a:cubicBezTo>
                  <a:cubicBezTo>
                    <a:pt x="1023843" y="470610"/>
                    <a:pt x="1023777" y="521911"/>
                    <a:pt x="1023020" y="579240"/>
                  </a:cubicBezTo>
                  <a:cubicBezTo>
                    <a:pt x="1022551" y="616678"/>
                    <a:pt x="993284" y="642328"/>
                    <a:pt x="969241" y="666438"/>
                  </a:cubicBezTo>
                  <a:cubicBezTo>
                    <a:pt x="943456" y="692223"/>
                    <a:pt x="921020" y="717204"/>
                    <a:pt x="895504" y="718610"/>
                  </a:cubicBezTo>
                  <a:cubicBezTo>
                    <a:pt x="861435" y="720532"/>
                    <a:pt x="822102" y="720686"/>
                    <a:pt x="777498" y="719079"/>
                  </a:cubicBezTo>
                  <a:cubicBezTo>
                    <a:pt x="775650" y="719005"/>
                    <a:pt x="774089" y="720445"/>
                    <a:pt x="774015" y="722294"/>
                  </a:cubicBezTo>
                  <a:cubicBezTo>
                    <a:pt x="774015" y="722334"/>
                    <a:pt x="774015" y="722381"/>
                    <a:pt x="774015" y="722428"/>
                  </a:cubicBezTo>
                  <a:lnTo>
                    <a:pt x="774015" y="807684"/>
                  </a:lnTo>
                  <a:cubicBezTo>
                    <a:pt x="774015" y="809793"/>
                    <a:pt x="775723" y="811501"/>
                    <a:pt x="777833" y="811501"/>
                  </a:cubicBezTo>
                  <a:close/>
                  <a:moveTo>
                    <a:pt x="1016222" y="283636"/>
                  </a:moveTo>
                  <a:cubicBezTo>
                    <a:pt x="990404" y="276959"/>
                    <a:pt x="963762" y="293642"/>
                    <a:pt x="956717" y="320893"/>
                  </a:cubicBezTo>
                  <a:cubicBezTo>
                    <a:pt x="949665" y="348144"/>
                    <a:pt x="964881" y="375650"/>
                    <a:pt x="990705" y="382327"/>
                  </a:cubicBezTo>
                  <a:cubicBezTo>
                    <a:pt x="1016523" y="389004"/>
                    <a:pt x="1043165" y="372321"/>
                    <a:pt x="1050211" y="345070"/>
                  </a:cubicBezTo>
                  <a:cubicBezTo>
                    <a:pt x="1057263" y="317819"/>
                    <a:pt x="1042040" y="290313"/>
                    <a:pt x="1016222" y="283636"/>
                  </a:cubicBezTo>
                  <a:close/>
                  <a:moveTo>
                    <a:pt x="1169429" y="570038"/>
                  </a:moveTo>
                  <a:cubicBezTo>
                    <a:pt x="1168880" y="598662"/>
                    <a:pt x="1192507" y="622323"/>
                    <a:pt x="1222203" y="622899"/>
                  </a:cubicBezTo>
                  <a:cubicBezTo>
                    <a:pt x="1251899" y="623469"/>
                    <a:pt x="1276418" y="600725"/>
                    <a:pt x="1276967" y="572101"/>
                  </a:cubicBezTo>
                  <a:cubicBezTo>
                    <a:pt x="1277522" y="543477"/>
                    <a:pt x="1253895" y="519815"/>
                    <a:pt x="1224199" y="519239"/>
                  </a:cubicBezTo>
                  <a:cubicBezTo>
                    <a:pt x="1194503" y="518670"/>
                    <a:pt x="1169985" y="541414"/>
                    <a:pt x="1169429" y="570038"/>
                  </a:cubicBezTo>
                  <a:close/>
                  <a:moveTo>
                    <a:pt x="1298813" y="866285"/>
                  </a:moveTo>
                  <a:cubicBezTo>
                    <a:pt x="1298813" y="841244"/>
                    <a:pt x="1278514" y="820944"/>
                    <a:pt x="1253473" y="820944"/>
                  </a:cubicBezTo>
                  <a:cubicBezTo>
                    <a:pt x="1228432" y="820944"/>
                    <a:pt x="1208132" y="841244"/>
                    <a:pt x="1208132" y="866285"/>
                  </a:cubicBezTo>
                  <a:cubicBezTo>
                    <a:pt x="1208132" y="891326"/>
                    <a:pt x="1228432" y="911625"/>
                    <a:pt x="1253473" y="911625"/>
                  </a:cubicBezTo>
                  <a:cubicBezTo>
                    <a:pt x="1278514" y="911625"/>
                    <a:pt x="1298813" y="891326"/>
                    <a:pt x="1298813" y="866285"/>
                  </a:cubicBezTo>
                  <a:close/>
                  <a:moveTo>
                    <a:pt x="1010563" y="1327191"/>
                  </a:moveTo>
                  <a:cubicBezTo>
                    <a:pt x="1010563" y="1300080"/>
                    <a:pt x="988582" y="1278100"/>
                    <a:pt x="961472" y="1278100"/>
                  </a:cubicBezTo>
                  <a:cubicBezTo>
                    <a:pt x="934361" y="1278100"/>
                    <a:pt x="912381" y="1300080"/>
                    <a:pt x="912381" y="1327191"/>
                  </a:cubicBezTo>
                  <a:cubicBezTo>
                    <a:pt x="912381" y="1354301"/>
                    <a:pt x="934361" y="1376282"/>
                    <a:pt x="961472" y="1376282"/>
                  </a:cubicBezTo>
                  <a:cubicBezTo>
                    <a:pt x="988582" y="1376282"/>
                    <a:pt x="1010563" y="1354301"/>
                    <a:pt x="1010563" y="1327191"/>
                  </a:cubicBezTo>
                  <a:close/>
                </a:path>
              </a:pathLst>
            </a:custGeom>
            <a:grpFill/>
            <a:ln w="6697" cap="flat">
              <a:solidFill>
                <a:schemeClr val="bg1"/>
              </a:solidFill>
              <a:prstDash val="solid"/>
              <a:miter/>
            </a:ln>
          </p:spPr>
          <p:txBody>
            <a:bodyPr rtlCol="0" anchor="ctr"/>
            <a:lstStyle/>
            <a:p>
              <a:pPr defTabSz="171446"/>
              <a:endParaRPr lang="en-US">
                <a:solidFill>
                  <a:prstClr val="black"/>
                </a:solidFill>
                <a:latin typeface="Calibri" panose="020F0502020204030204"/>
              </a:endParaRPr>
            </a:p>
          </p:txBody>
        </p:sp>
        <p:sp>
          <p:nvSpPr>
            <p:cNvPr id="68" name="Free-form: Shape 281">
              <a:extLst>
                <a:ext uri="{FF2B5EF4-FFF2-40B4-BE49-F238E27FC236}">
                  <a16:creationId xmlns:a16="http://schemas.microsoft.com/office/drawing/2014/main" id="{A769BDD7-757E-851B-9D38-8125C98FAF27}"/>
                </a:ext>
              </a:extLst>
            </p:cNvPr>
            <p:cNvSpPr/>
            <p:nvPr/>
          </p:nvSpPr>
          <p:spPr>
            <a:xfrm>
              <a:off x="2252208" y="1332799"/>
              <a:ext cx="315400" cy="182297"/>
            </a:xfrm>
            <a:custGeom>
              <a:avLst/>
              <a:gdLst>
                <a:gd name="connsiteX0" fmla="*/ 138863 w 315398"/>
                <a:gd name="connsiteY0" fmla="*/ 137986 h 182299"/>
                <a:gd name="connsiteX1" fmla="*/ 257070 w 315398"/>
                <a:gd name="connsiteY1" fmla="*/ 99811 h 182299"/>
                <a:gd name="connsiteX2" fmla="*/ 281984 w 315398"/>
                <a:gd name="connsiteY2" fmla="*/ 65722 h 182299"/>
                <a:gd name="connsiteX3" fmla="*/ 287342 w 315398"/>
                <a:gd name="connsiteY3" fmla="*/ 61503 h 182299"/>
                <a:gd name="connsiteX4" fmla="*/ 307835 w 315398"/>
                <a:gd name="connsiteY4" fmla="*/ 63244 h 182299"/>
                <a:gd name="connsiteX5" fmla="*/ 305290 w 315398"/>
                <a:gd name="connsiteY5" fmla="*/ 104700 h 182299"/>
                <a:gd name="connsiteX6" fmla="*/ 130157 w 315398"/>
                <a:gd name="connsiteY6" fmla="*/ 178504 h 182299"/>
                <a:gd name="connsiteX7" fmla="*/ 1034 w 315398"/>
                <a:gd name="connsiteY7" fmla="*/ 39000 h 182299"/>
                <a:gd name="connsiteX8" fmla="*/ 15768 w 315398"/>
                <a:gd name="connsiteY8" fmla="*/ 223 h 182299"/>
                <a:gd name="connsiteX9" fmla="*/ 35190 w 315398"/>
                <a:gd name="connsiteY9" fmla="*/ 7054 h 182299"/>
                <a:gd name="connsiteX10" fmla="*/ 38337 w 315398"/>
                <a:gd name="connsiteY10" fmla="*/ 13149 h 182299"/>
                <a:gd name="connsiteX11" fmla="*/ 46977 w 315398"/>
                <a:gd name="connsiteY11" fmla="*/ 54471 h 182299"/>
                <a:gd name="connsiteX12" fmla="*/ 138863 w 315398"/>
                <a:gd name="connsiteY12" fmla="*/ 137986 h 18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398" h="182299">
                  <a:moveTo>
                    <a:pt x="138863" y="137986"/>
                  </a:moveTo>
                  <a:cubicBezTo>
                    <a:pt x="183467" y="147630"/>
                    <a:pt x="226062" y="133097"/>
                    <a:pt x="257070" y="99811"/>
                  </a:cubicBezTo>
                  <a:cubicBezTo>
                    <a:pt x="261135" y="95438"/>
                    <a:pt x="269440" y="84073"/>
                    <a:pt x="281984" y="65722"/>
                  </a:cubicBezTo>
                  <a:cubicBezTo>
                    <a:pt x="283290" y="63800"/>
                    <a:pt x="285165" y="62327"/>
                    <a:pt x="287342" y="61503"/>
                  </a:cubicBezTo>
                  <a:cubicBezTo>
                    <a:pt x="294575" y="58690"/>
                    <a:pt x="301406" y="59273"/>
                    <a:pt x="307835" y="63244"/>
                  </a:cubicBezTo>
                  <a:cubicBezTo>
                    <a:pt x="322168" y="72152"/>
                    <a:pt x="313126" y="93114"/>
                    <a:pt x="305290" y="104700"/>
                  </a:cubicBezTo>
                  <a:cubicBezTo>
                    <a:pt x="265710" y="163033"/>
                    <a:pt x="199474" y="193506"/>
                    <a:pt x="130157" y="178504"/>
                  </a:cubicBezTo>
                  <a:cubicBezTo>
                    <a:pt x="60840" y="163569"/>
                    <a:pt x="13022" y="108451"/>
                    <a:pt x="1034" y="39000"/>
                  </a:cubicBezTo>
                  <a:cubicBezTo>
                    <a:pt x="-1310" y="25271"/>
                    <a:pt x="-909" y="2433"/>
                    <a:pt x="15768" y="223"/>
                  </a:cubicBezTo>
                  <a:cubicBezTo>
                    <a:pt x="23269" y="-762"/>
                    <a:pt x="29745" y="1515"/>
                    <a:pt x="35190" y="7054"/>
                  </a:cubicBezTo>
                  <a:cubicBezTo>
                    <a:pt x="36844" y="8715"/>
                    <a:pt x="37942" y="10845"/>
                    <a:pt x="38337" y="13149"/>
                  </a:cubicBezTo>
                  <a:cubicBezTo>
                    <a:pt x="42175" y="35029"/>
                    <a:pt x="45055" y="48798"/>
                    <a:pt x="46977" y="54471"/>
                  </a:cubicBezTo>
                  <a:cubicBezTo>
                    <a:pt x="61443" y="97601"/>
                    <a:pt x="94327" y="128409"/>
                    <a:pt x="138863" y="137986"/>
                  </a:cubicBezTo>
                  <a:close/>
                </a:path>
              </a:pathLst>
            </a:custGeom>
            <a:grpFill/>
            <a:ln w="6697" cap="flat">
              <a:solidFill>
                <a:schemeClr val="bg1"/>
              </a:solidFill>
              <a:prstDash val="solid"/>
              <a:miter/>
            </a:ln>
          </p:spPr>
          <p:txBody>
            <a:bodyPr rtlCol="0" anchor="ctr"/>
            <a:lstStyle/>
            <a:p>
              <a:pPr defTabSz="171446"/>
              <a:endParaRPr lang="en-US">
                <a:solidFill>
                  <a:prstClr val="black"/>
                </a:solidFill>
                <a:latin typeface="Calibri" panose="020F0502020204030204"/>
              </a:endParaRPr>
            </a:p>
          </p:txBody>
        </p:sp>
      </p:grpSp>
      <p:grpSp>
        <p:nvGrpSpPr>
          <p:cNvPr id="38" name="Group 37">
            <a:extLst>
              <a:ext uri="{FF2B5EF4-FFF2-40B4-BE49-F238E27FC236}">
                <a16:creationId xmlns:a16="http://schemas.microsoft.com/office/drawing/2014/main" id="{68D6E025-6715-5570-C244-7A21A791236C}"/>
              </a:ext>
            </a:extLst>
          </p:cNvPr>
          <p:cNvGrpSpPr/>
          <p:nvPr/>
        </p:nvGrpSpPr>
        <p:grpSpPr>
          <a:xfrm>
            <a:off x="1504176" y="2460048"/>
            <a:ext cx="1856683" cy="408623"/>
            <a:chOff x="2005568" y="3280066"/>
            <a:chExt cx="2475577" cy="544831"/>
          </a:xfrm>
        </p:grpSpPr>
        <p:sp>
          <p:nvSpPr>
            <p:cNvPr id="42" name="Rectangle: Rounded Corners 41">
              <a:extLst>
                <a:ext uri="{FF2B5EF4-FFF2-40B4-BE49-F238E27FC236}">
                  <a16:creationId xmlns:a16="http://schemas.microsoft.com/office/drawing/2014/main" id="{F8A32B89-DA13-A892-5E74-4CEBD2E00F6B}"/>
                </a:ext>
              </a:extLst>
            </p:cNvPr>
            <p:cNvSpPr/>
            <p:nvPr/>
          </p:nvSpPr>
          <p:spPr>
            <a:xfrm>
              <a:off x="4023945" y="3280066"/>
              <a:ext cx="457200" cy="457200"/>
            </a:xfrm>
            <a:prstGeom prst="roundRect">
              <a:avLst/>
            </a:prstGeom>
            <a:solidFill>
              <a:schemeClr val="accent2">
                <a:lumMod val="60000"/>
                <a:lumOff val="40000"/>
              </a:schemeClr>
            </a:solidFill>
            <a:ln w="0" cap="flat">
              <a:noFill/>
              <a:prstDash val="solid"/>
              <a:miter/>
            </a:ln>
          </p:spPr>
          <p:txBody>
            <a:bodyPr rtlCol="0" anchor="ctr"/>
            <a:lstStyle/>
            <a:p>
              <a:pPr algn="r" defTabSz="342900" rtl="1"/>
              <a:endParaRPr lang="en-US" sz="1350">
                <a:solidFill>
                  <a:srgbClr val="768394"/>
                </a:solidFill>
                <a:latin typeface="Calibri" panose="020F0502020204030204"/>
              </a:endParaRPr>
            </a:p>
          </p:txBody>
        </p:sp>
        <p:sp>
          <p:nvSpPr>
            <p:cNvPr id="24" name="مربع نص 23">
              <a:extLst>
                <a:ext uri="{FF2B5EF4-FFF2-40B4-BE49-F238E27FC236}">
                  <a16:creationId xmlns:a16="http://schemas.microsoft.com/office/drawing/2014/main" id="{CB901CAB-96F1-9549-37D0-BDE5D43C3342}"/>
                </a:ext>
              </a:extLst>
            </p:cNvPr>
            <p:cNvSpPr txBox="1"/>
            <p:nvPr/>
          </p:nvSpPr>
          <p:spPr>
            <a:xfrm>
              <a:off x="2005568" y="3280066"/>
              <a:ext cx="2011680" cy="544831"/>
            </a:xfrm>
            <a:prstGeom prst="roundRect">
              <a:avLst/>
            </a:prstGeom>
            <a:solidFill>
              <a:schemeClr val="accent3">
                <a:lumMod val="20000"/>
                <a:lumOff val="80000"/>
              </a:schemeClr>
            </a:solidFill>
          </p:spPr>
          <p:txBody>
            <a:bodyPr wrap="square" rtlCol="1">
              <a:spAutoFit/>
            </a:bodyPr>
            <a:lstStyle>
              <a:defPPr>
                <a:defRPr lang="ar-SA"/>
              </a:defPPr>
              <a:lvl1pPr defTabSz="228594">
                <a:defRPr sz="2400" b="1">
                  <a:solidFill>
                    <a:srgbClr val="173863"/>
                  </a:solidFill>
                  <a:latin typeface="Sakkal Majalla" panose="02000000000000000000" pitchFamily="2" charset="-78"/>
                  <a:cs typeface="Sakkal Majalla" panose="02000000000000000000" pitchFamily="2" charset="-78"/>
                </a:defRPr>
              </a:lvl1pPr>
            </a:lstStyle>
            <a:p>
              <a:pPr algn="r" defTabSz="171446" rtl="1"/>
              <a:r>
                <a:rPr lang="ar-SA" sz="1800" dirty="0">
                  <a:solidFill>
                    <a:srgbClr val="768394">
                      <a:lumMod val="40000"/>
                      <a:lumOff val="60000"/>
                    </a:srgbClr>
                  </a:solidFill>
                </a:rPr>
                <a:t>التمكين</a:t>
              </a:r>
              <a:endParaRPr lang="en-US" sz="1800" dirty="0">
                <a:solidFill>
                  <a:srgbClr val="768394">
                    <a:lumMod val="40000"/>
                    <a:lumOff val="60000"/>
                  </a:srgbClr>
                </a:solidFill>
              </a:endParaRPr>
            </a:p>
          </p:txBody>
        </p:sp>
        <p:grpSp>
          <p:nvGrpSpPr>
            <p:cNvPr id="137" name="Blocks2" descr="{&quot;Key&quot;:&quot;POWER_USER_SHAPE_ICON&quot;,&quot;Value&quot;:&quot;POWER_USER_SHAPE_ICON_STYLE_1&quot;}">
              <a:extLst>
                <a:ext uri="{FF2B5EF4-FFF2-40B4-BE49-F238E27FC236}">
                  <a16:creationId xmlns:a16="http://schemas.microsoft.com/office/drawing/2014/main" id="{AE8080C3-931B-57AD-F998-5978CA485C7C}"/>
                </a:ext>
              </a:extLst>
            </p:cNvPr>
            <p:cNvGrpSpPr>
              <a:grpSpLocks noChangeAspect="1"/>
            </p:cNvGrpSpPr>
            <p:nvPr/>
          </p:nvGrpSpPr>
          <p:grpSpPr>
            <a:xfrm>
              <a:off x="4108545" y="3358084"/>
              <a:ext cx="288000" cy="301164"/>
              <a:chOff x="8348665" y="6432552"/>
              <a:chExt cx="277811" cy="290511"/>
            </a:xfrm>
            <a:solidFill>
              <a:schemeClr val="bg1"/>
            </a:solidFill>
          </p:grpSpPr>
          <p:sp>
            <p:nvSpPr>
              <p:cNvPr id="138" name="Freeform 14">
                <a:extLst>
                  <a:ext uri="{FF2B5EF4-FFF2-40B4-BE49-F238E27FC236}">
                    <a16:creationId xmlns:a16="http://schemas.microsoft.com/office/drawing/2014/main" id="{602D0D59-5207-6177-A699-C80BFDA80421}"/>
                  </a:ext>
                </a:extLst>
              </p:cNvPr>
              <p:cNvSpPr>
                <a:spLocks/>
              </p:cNvSpPr>
              <p:nvPr/>
            </p:nvSpPr>
            <p:spPr bwMode="auto">
              <a:xfrm>
                <a:off x="8416926" y="6524625"/>
                <a:ext cx="141288" cy="157163"/>
              </a:xfrm>
              <a:custGeom>
                <a:avLst/>
                <a:gdLst>
                  <a:gd name="T0" fmla="*/ 693 w 693"/>
                  <a:gd name="T1" fmla="*/ 339 h 766"/>
                  <a:gd name="T2" fmla="*/ 693 w 693"/>
                  <a:gd name="T3" fmla="*/ 213 h 766"/>
                  <a:gd name="T4" fmla="*/ 652 w 693"/>
                  <a:gd name="T5" fmla="*/ 147 h 766"/>
                  <a:gd name="T6" fmla="*/ 380 w 693"/>
                  <a:gd name="T7" fmla="*/ 8 h 766"/>
                  <a:gd name="T8" fmla="*/ 346 w 693"/>
                  <a:gd name="T9" fmla="*/ 0 h 766"/>
                  <a:gd name="T10" fmla="*/ 312 w 693"/>
                  <a:gd name="T11" fmla="*/ 8 h 766"/>
                  <a:gd name="T12" fmla="*/ 312 w 693"/>
                  <a:gd name="T13" fmla="*/ 8 h 766"/>
                  <a:gd name="T14" fmla="*/ 41 w 693"/>
                  <a:gd name="T15" fmla="*/ 147 h 766"/>
                  <a:gd name="T16" fmla="*/ 0 w 693"/>
                  <a:gd name="T17" fmla="*/ 213 h 766"/>
                  <a:gd name="T18" fmla="*/ 0 w 693"/>
                  <a:gd name="T19" fmla="*/ 580 h 766"/>
                  <a:gd name="T20" fmla="*/ 41 w 693"/>
                  <a:gd name="T21" fmla="*/ 647 h 766"/>
                  <a:gd name="T22" fmla="*/ 276 w 693"/>
                  <a:gd name="T23" fmla="*/ 766 h 766"/>
                  <a:gd name="T24" fmla="*/ 291 w 693"/>
                  <a:gd name="T25" fmla="*/ 737 h 766"/>
                  <a:gd name="T26" fmla="*/ 56 w 693"/>
                  <a:gd name="T27" fmla="*/ 617 h 766"/>
                  <a:gd name="T28" fmla="*/ 33 w 693"/>
                  <a:gd name="T29" fmla="*/ 580 h 766"/>
                  <a:gd name="T30" fmla="*/ 33 w 693"/>
                  <a:gd name="T31" fmla="*/ 213 h 766"/>
                  <a:gd name="T32" fmla="*/ 56 w 693"/>
                  <a:gd name="T33" fmla="*/ 176 h 766"/>
                  <a:gd name="T34" fmla="*/ 328 w 693"/>
                  <a:gd name="T35" fmla="*/ 38 h 766"/>
                  <a:gd name="T36" fmla="*/ 328 w 693"/>
                  <a:gd name="T37" fmla="*/ 38 h 766"/>
                  <a:gd name="T38" fmla="*/ 346 w 693"/>
                  <a:gd name="T39" fmla="*/ 33 h 766"/>
                  <a:gd name="T40" fmla="*/ 365 w 693"/>
                  <a:gd name="T41" fmla="*/ 38 h 766"/>
                  <a:gd name="T42" fmla="*/ 637 w 693"/>
                  <a:gd name="T43" fmla="*/ 176 h 766"/>
                  <a:gd name="T44" fmla="*/ 660 w 693"/>
                  <a:gd name="T45" fmla="*/ 213 h 766"/>
                  <a:gd name="T46" fmla="*/ 660 w 693"/>
                  <a:gd name="T47" fmla="*/ 339 h 766"/>
                  <a:gd name="T48" fmla="*/ 693 w 693"/>
                  <a:gd name="T49" fmla="*/ 339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3" h="766">
                    <a:moveTo>
                      <a:pt x="693" y="339"/>
                    </a:moveTo>
                    <a:lnTo>
                      <a:pt x="693" y="213"/>
                    </a:lnTo>
                    <a:cubicBezTo>
                      <a:pt x="693" y="185"/>
                      <a:pt x="677" y="159"/>
                      <a:pt x="652" y="147"/>
                    </a:cubicBezTo>
                    <a:lnTo>
                      <a:pt x="380" y="8"/>
                    </a:lnTo>
                    <a:cubicBezTo>
                      <a:pt x="370" y="3"/>
                      <a:pt x="358" y="0"/>
                      <a:pt x="346" y="0"/>
                    </a:cubicBezTo>
                    <a:cubicBezTo>
                      <a:pt x="335" y="0"/>
                      <a:pt x="323" y="3"/>
                      <a:pt x="312" y="8"/>
                    </a:cubicBezTo>
                    <a:lnTo>
                      <a:pt x="312" y="8"/>
                    </a:lnTo>
                    <a:lnTo>
                      <a:pt x="41" y="147"/>
                    </a:lnTo>
                    <a:cubicBezTo>
                      <a:pt x="16" y="159"/>
                      <a:pt x="0" y="185"/>
                      <a:pt x="0" y="213"/>
                    </a:cubicBezTo>
                    <a:lnTo>
                      <a:pt x="0" y="580"/>
                    </a:lnTo>
                    <a:cubicBezTo>
                      <a:pt x="0" y="608"/>
                      <a:pt x="16" y="634"/>
                      <a:pt x="41" y="647"/>
                    </a:cubicBezTo>
                    <a:lnTo>
                      <a:pt x="276" y="766"/>
                    </a:lnTo>
                    <a:lnTo>
                      <a:pt x="291" y="737"/>
                    </a:lnTo>
                    <a:lnTo>
                      <a:pt x="56" y="617"/>
                    </a:lnTo>
                    <a:cubicBezTo>
                      <a:pt x="42" y="610"/>
                      <a:pt x="33" y="596"/>
                      <a:pt x="33" y="580"/>
                    </a:cubicBezTo>
                    <a:lnTo>
                      <a:pt x="33" y="213"/>
                    </a:lnTo>
                    <a:cubicBezTo>
                      <a:pt x="33" y="198"/>
                      <a:pt x="42" y="184"/>
                      <a:pt x="56" y="176"/>
                    </a:cubicBezTo>
                    <a:lnTo>
                      <a:pt x="328" y="38"/>
                    </a:lnTo>
                    <a:lnTo>
                      <a:pt x="328" y="38"/>
                    </a:lnTo>
                    <a:cubicBezTo>
                      <a:pt x="334" y="35"/>
                      <a:pt x="340" y="33"/>
                      <a:pt x="346" y="33"/>
                    </a:cubicBezTo>
                    <a:cubicBezTo>
                      <a:pt x="353" y="33"/>
                      <a:pt x="359" y="35"/>
                      <a:pt x="365" y="38"/>
                    </a:cubicBezTo>
                    <a:lnTo>
                      <a:pt x="637" y="176"/>
                    </a:lnTo>
                    <a:cubicBezTo>
                      <a:pt x="651" y="184"/>
                      <a:pt x="660" y="198"/>
                      <a:pt x="660" y="213"/>
                    </a:cubicBezTo>
                    <a:lnTo>
                      <a:pt x="660" y="339"/>
                    </a:lnTo>
                    <a:lnTo>
                      <a:pt x="693" y="339"/>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139" name="Freeform 15">
                <a:extLst>
                  <a:ext uri="{FF2B5EF4-FFF2-40B4-BE49-F238E27FC236}">
                    <a16:creationId xmlns:a16="http://schemas.microsoft.com/office/drawing/2014/main" id="{71A63BAC-9072-56B9-8FED-BA2AD240F3F9}"/>
                  </a:ext>
                </a:extLst>
              </p:cNvPr>
              <p:cNvSpPr>
                <a:spLocks/>
              </p:cNvSpPr>
              <p:nvPr/>
            </p:nvSpPr>
            <p:spPr bwMode="auto">
              <a:xfrm>
                <a:off x="8420101" y="6557963"/>
                <a:ext cx="134938" cy="39688"/>
              </a:xfrm>
              <a:custGeom>
                <a:avLst/>
                <a:gdLst>
                  <a:gd name="T0" fmla="*/ 642 w 657"/>
                  <a:gd name="T1" fmla="*/ 0 h 188"/>
                  <a:gd name="T2" fmla="*/ 347 w 657"/>
                  <a:gd name="T3" fmla="*/ 150 h 188"/>
                  <a:gd name="T4" fmla="*/ 328 w 657"/>
                  <a:gd name="T5" fmla="*/ 155 h 188"/>
                  <a:gd name="T6" fmla="*/ 310 w 657"/>
                  <a:gd name="T7" fmla="*/ 150 h 188"/>
                  <a:gd name="T8" fmla="*/ 15 w 657"/>
                  <a:gd name="T9" fmla="*/ 0 h 188"/>
                  <a:gd name="T10" fmla="*/ 0 w 657"/>
                  <a:gd name="T11" fmla="*/ 30 h 188"/>
                  <a:gd name="T12" fmla="*/ 294 w 657"/>
                  <a:gd name="T13" fmla="*/ 180 h 188"/>
                  <a:gd name="T14" fmla="*/ 328 w 657"/>
                  <a:gd name="T15" fmla="*/ 188 h 188"/>
                  <a:gd name="T16" fmla="*/ 362 w 657"/>
                  <a:gd name="T17" fmla="*/ 180 h 188"/>
                  <a:gd name="T18" fmla="*/ 657 w 657"/>
                  <a:gd name="T19" fmla="*/ 30 h 188"/>
                  <a:gd name="T20" fmla="*/ 642 w 657"/>
                  <a:gd name="T21"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7" h="188">
                    <a:moveTo>
                      <a:pt x="642" y="0"/>
                    </a:moveTo>
                    <a:lnTo>
                      <a:pt x="347" y="150"/>
                    </a:lnTo>
                    <a:cubicBezTo>
                      <a:pt x="341" y="153"/>
                      <a:pt x="335" y="155"/>
                      <a:pt x="328" y="155"/>
                    </a:cubicBezTo>
                    <a:cubicBezTo>
                      <a:pt x="322" y="155"/>
                      <a:pt x="315" y="153"/>
                      <a:pt x="310" y="150"/>
                    </a:cubicBezTo>
                    <a:lnTo>
                      <a:pt x="15" y="0"/>
                    </a:lnTo>
                    <a:lnTo>
                      <a:pt x="0" y="30"/>
                    </a:lnTo>
                    <a:lnTo>
                      <a:pt x="294" y="180"/>
                    </a:lnTo>
                    <a:cubicBezTo>
                      <a:pt x="305" y="186"/>
                      <a:pt x="317" y="188"/>
                      <a:pt x="328" y="188"/>
                    </a:cubicBezTo>
                    <a:cubicBezTo>
                      <a:pt x="340" y="188"/>
                      <a:pt x="352" y="186"/>
                      <a:pt x="362" y="180"/>
                    </a:cubicBezTo>
                    <a:lnTo>
                      <a:pt x="657" y="30"/>
                    </a:lnTo>
                    <a:lnTo>
                      <a:pt x="642" y="0"/>
                    </a:lnTo>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140" name="Freeform 16">
                <a:extLst>
                  <a:ext uri="{FF2B5EF4-FFF2-40B4-BE49-F238E27FC236}">
                    <a16:creationId xmlns:a16="http://schemas.microsoft.com/office/drawing/2014/main" id="{43D130D2-CF15-D317-6CC4-826EDA674111}"/>
                  </a:ext>
                </a:extLst>
              </p:cNvPr>
              <p:cNvSpPr>
                <a:spLocks/>
              </p:cNvSpPr>
              <p:nvPr/>
            </p:nvSpPr>
            <p:spPr bwMode="auto">
              <a:xfrm>
                <a:off x="8483601" y="6594475"/>
                <a:ext cx="7938" cy="88900"/>
              </a:xfrm>
              <a:custGeom>
                <a:avLst/>
                <a:gdLst>
                  <a:gd name="T0" fmla="*/ 0 w 33"/>
                  <a:gd name="T1" fmla="*/ 0 h 438"/>
                  <a:gd name="T2" fmla="*/ 0 w 33"/>
                  <a:gd name="T3" fmla="*/ 438 h 438"/>
                  <a:gd name="T4" fmla="*/ 33 w 33"/>
                  <a:gd name="T5" fmla="*/ 438 h 438"/>
                  <a:gd name="T6" fmla="*/ 33 w 33"/>
                  <a:gd name="T7" fmla="*/ 0 h 438"/>
                </a:gdLst>
                <a:ahLst/>
                <a:cxnLst>
                  <a:cxn ang="0">
                    <a:pos x="T0" y="T1"/>
                  </a:cxn>
                  <a:cxn ang="0">
                    <a:pos x="T2" y="T3"/>
                  </a:cxn>
                  <a:cxn ang="0">
                    <a:pos x="T4" y="T5"/>
                  </a:cxn>
                  <a:cxn ang="0">
                    <a:pos x="T6" y="T7"/>
                  </a:cxn>
                </a:cxnLst>
                <a:rect l="0" t="0" r="r" b="b"/>
                <a:pathLst>
                  <a:path w="33" h="438">
                    <a:moveTo>
                      <a:pt x="0" y="0"/>
                    </a:moveTo>
                    <a:lnTo>
                      <a:pt x="0" y="438"/>
                    </a:lnTo>
                    <a:lnTo>
                      <a:pt x="33" y="438"/>
                    </a:lnTo>
                    <a:lnTo>
                      <a:pt x="33" y="0"/>
                    </a:lnTo>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141" name="Freeform 17">
                <a:extLst>
                  <a:ext uri="{FF2B5EF4-FFF2-40B4-BE49-F238E27FC236}">
                    <a16:creationId xmlns:a16="http://schemas.microsoft.com/office/drawing/2014/main" id="{7FE2A670-C862-120F-34BE-69D59BDF7504}"/>
                  </a:ext>
                </a:extLst>
              </p:cNvPr>
              <p:cNvSpPr>
                <a:spLocks/>
              </p:cNvSpPr>
              <p:nvPr/>
            </p:nvSpPr>
            <p:spPr bwMode="auto">
              <a:xfrm>
                <a:off x="8483601" y="6592888"/>
                <a:ext cx="142875" cy="130175"/>
              </a:xfrm>
              <a:custGeom>
                <a:avLst/>
                <a:gdLst>
                  <a:gd name="T0" fmla="*/ 320 w 693"/>
                  <a:gd name="T1" fmla="*/ 23 h 632"/>
                  <a:gd name="T2" fmla="*/ 312 w 693"/>
                  <a:gd name="T3" fmla="*/ 8 h 632"/>
                  <a:gd name="T4" fmla="*/ 41 w 693"/>
                  <a:gd name="T5" fmla="*/ 147 h 632"/>
                  <a:gd name="T6" fmla="*/ 0 w 693"/>
                  <a:gd name="T7" fmla="*/ 213 h 632"/>
                  <a:gd name="T8" fmla="*/ 0 w 693"/>
                  <a:gd name="T9" fmla="*/ 419 h 632"/>
                  <a:gd name="T10" fmla="*/ 41 w 693"/>
                  <a:gd name="T11" fmla="*/ 486 h 632"/>
                  <a:gd name="T12" fmla="*/ 312 w 693"/>
                  <a:gd name="T13" fmla="*/ 624 h 632"/>
                  <a:gd name="T14" fmla="*/ 346 w 693"/>
                  <a:gd name="T15" fmla="*/ 632 h 632"/>
                  <a:gd name="T16" fmla="*/ 380 w 693"/>
                  <a:gd name="T17" fmla="*/ 624 h 632"/>
                  <a:gd name="T18" fmla="*/ 652 w 693"/>
                  <a:gd name="T19" fmla="*/ 486 h 632"/>
                  <a:gd name="T20" fmla="*/ 693 w 693"/>
                  <a:gd name="T21" fmla="*/ 419 h 632"/>
                  <a:gd name="T22" fmla="*/ 693 w 693"/>
                  <a:gd name="T23" fmla="*/ 213 h 632"/>
                  <a:gd name="T24" fmla="*/ 652 w 693"/>
                  <a:gd name="T25" fmla="*/ 147 h 632"/>
                  <a:gd name="T26" fmla="*/ 380 w 693"/>
                  <a:gd name="T27" fmla="*/ 8 h 632"/>
                  <a:gd name="T28" fmla="*/ 346 w 693"/>
                  <a:gd name="T29" fmla="*/ 0 h 632"/>
                  <a:gd name="T30" fmla="*/ 312 w 693"/>
                  <a:gd name="T31" fmla="*/ 8 h 632"/>
                  <a:gd name="T32" fmla="*/ 312 w 693"/>
                  <a:gd name="T33" fmla="*/ 8 h 632"/>
                  <a:gd name="T34" fmla="*/ 320 w 693"/>
                  <a:gd name="T35" fmla="*/ 23 h 632"/>
                  <a:gd name="T36" fmla="*/ 328 w 693"/>
                  <a:gd name="T37" fmla="*/ 38 h 632"/>
                  <a:gd name="T38" fmla="*/ 346 w 693"/>
                  <a:gd name="T39" fmla="*/ 33 h 632"/>
                  <a:gd name="T40" fmla="*/ 365 w 693"/>
                  <a:gd name="T41" fmla="*/ 38 h 632"/>
                  <a:gd name="T42" fmla="*/ 637 w 693"/>
                  <a:gd name="T43" fmla="*/ 176 h 632"/>
                  <a:gd name="T44" fmla="*/ 660 w 693"/>
                  <a:gd name="T45" fmla="*/ 213 h 632"/>
                  <a:gd name="T46" fmla="*/ 660 w 693"/>
                  <a:gd name="T47" fmla="*/ 419 h 632"/>
                  <a:gd name="T48" fmla="*/ 637 w 693"/>
                  <a:gd name="T49" fmla="*/ 456 h 632"/>
                  <a:gd name="T50" fmla="*/ 365 w 693"/>
                  <a:gd name="T51" fmla="*/ 595 h 632"/>
                  <a:gd name="T52" fmla="*/ 346 w 693"/>
                  <a:gd name="T53" fmla="*/ 599 h 632"/>
                  <a:gd name="T54" fmla="*/ 327 w 693"/>
                  <a:gd name="T55" fmla="*/ 595 h 632"/>
                  <a:gd name="T56" fmla="*/ 56 w 693"/>
                  <a:gd name="T57" fmla="*/ 456 h 632"/>
                  <a:gd name="T58" fmla="*/ 33 w 693"/>
                  <a:gd name="T59" fmla="*/ 419 h 632"/>
                  <a:gd name="T60" fmla="*/ 33 w 693"/>
                  <a:gd name="T61" fmla="*/ 213 h 632"/>
                  <a:gd name="T62" fmla="*/ 56 w 693"/>
                  <a:gd name="T63" fmla="*/ 176 h 632"/>
                  <a:gd name="T64" fmla="*/ 327 w 693"/>
                  <a:gd name="T65" fmla="*/ 38 h 632"/>
                  <a:gd name="T66" fmla="*/ 328 w 693"/>
                  <a:gd name="T67" fmla="*/ 38 h 632"/>
                  <a:gd name="T68" fmla="*/ 320 w 693"/>
                  <a:gd name="T69" fmla="*/ 23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3" h="632">
                    <a:moveTo>
                      <a:pt x="320" y="23"/>
                    </a:moveTo>
                    <a:lnTo>
                      <a:pt x="312" y="8"/>
                    </a:lnTo>
                    <a:lnTo>
                      <a:pt x="41" y="147"/>
                    </a:lnTo>
                    <a:cubicBezTo>
                      <a:pt x="15" y="160"/>
                      <a:pt x="0" y="185"/>
                      <a:pt x="0" y="213"/>
                    </a:cubicBezTo>
                    <a:lnTo>
                      <a:pt x="0" y="419"/>
                    </a:lnTo>
                    <a:cubicBezTo>
                      <a:pt x="0" y="447"/>
                      <a:pt x="15" y="473"/>
                      <a:pt x="41" y="486"/>
                    </a:cubicBezTo>
                    <a:lnTo>
                      <a:pt x="312" y="624"/>
                    </a:lnTo>
                    <a:cubicBezTo>
                      <a:pt x="323" y="630"/>
                      <a:pt x="335" y="632"/>
                      <a:pt x="346" y="632"/>
                    </a:cubicBezTo>
                    <a:cubicBezTo>
                      <a:pt x="358" y="632"/>
                      <a:pt x="370" y="630"/>
                      <a:pt x="380" y="624"/>
                    </a:cubicBezTo>
                    <a:lnTo>
                      <a:pt x="652" y="486"/>
                    </a:lnTo>
                    <a:cubicBezTo>
                      <a:pt x="677" y="473"/>
                      <a:pt x="693" y="447"/>
                      <a:pt x="693" y="419"/>
                    </a:cubicBezTo>
                    <a:lnTo>
                      <a:pt x="693" y="213"/>
                    </a:lnTo>
                    <a:cubicBezTo>
                      <a:pt x="693" y="185"/>
                      <a:pt x="677" y="160"/>
                      <a:pt x="652" y="147"/>
                    </a:cubicBezTo>
                    <a:lnTo>
                      <a:pt x="380" y="8"/>
                    </a:lnTo>
                    <a:cubicBezTo>
                      <a:pt x="370" y="3"/>
                      <a:pt x="358" y="0"/>
                      <a:pt x="346" y="0"/>
                    </a:cubicBezTo>
                    <a:cubicBezTo>
                      <a:pt x="335" y="0"/>
                      <a:pt x="323" y="3"/>
                      <a:pt x="312" y="8"/>
                    </a:cubicBezTo>
                    <a:lnTo>
                      <a:pt x="312" y="8"/>
                    </a:lnTo>
                    <a:lnTo>
                      <a:pt x="320" y="23"/>
                    </a:lnTo>
                    <a:lnTo>
                      <a:pt x="328" y="38"/>
                    </a:lnTo>
                    <a:cubicBezTo>
                      <a:pt x="333" y="35"/>
                      <a:pt x="340" y="33"/>
                      <a:pt x="346" y="33"/>
                    </a:cubicBezTo>
                    <a:cubicBezTo>
                      <a:pt x="353" y="33"/>
                      <a:pt x="359" y="35"/>
                      <a:pt x="365" y="38"/>
                    </a:cubicBezTo>
                    <a:lnTo>
                      <a:pt x="637" y="176"/>
                    </a:lnTo>
                    <a:cubicBezTo>
                      <a:pt x="651" y="184"/>
                      <a:pt x="660" y="198"/>
                      <a:pt x="660" y="213"/>
                    </a:cubicBezTo>
                    <a:lnTo>
                      <a:pt x="660" y="419"/>
                    </a:lnTo>
                    <a:cubicBezTo>
                      <a:pt x="660" y="435"/>
                      <a:pt x="651" y="449"/>
                      <a:pt x="637" y="456"/>
                    </a:cubicBezTo>
                    <a:lnTo>
                      <a:pt x="365" y="595"/>
                    </a:lnTo>
                    <a:cubicBezTo>
                      <a:pt x="359" y="598"/>
                      <a:pt x="353" y="599"/>
                      <a:pt x="346" y="599"/>
                    </a:cubicBezTo>
                    <a:cubicBezTo>
                      <a:pt x="340" y="599"/>
                      <a:pt x="333" y="598"/>
                      <a:pt x="327" y="595"/>
                    </a:cubicBezTo>
                    <a:lnTo>
                      <a:pt x="56" y="456"/>
                    </a:lnTo>
                    <a:cubicBezTo>
                      <a:pt x="42" y="449"/>
                      <a:pt x="33" y="435"/>
                      <a:pt x="33" y="419"/>
                    </a:cubicBezTo>
                    <a:lnTo>
                      <a:pt x="33" y="213"/>
                    </a:lnTo>
                    <a:cubicBezTo>
                      <a:pt x="33" y="198"/>
                      <a:pt x="42" y="184"/>
                      <a:pt x="56" y="176"/>
                    </a:cubicBezTo>
                    <a:lnTo>
                      <a:pt x="327" y="38"/>
                    </a:lnTo>
                    <a:lnTo>
                      <a:pt x="328" y="38"/>
                    </a:lnTo>
                    <a:lnTo>
                      <a:pt x="320" y="23"/>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142" name="Freeform 18">
                <a:extLst>
                  <a:ext uri="{FF2B5EF4-FFF2-40B4-BE49-F238E27FC236}">
                    <a16:creationId xmlns:a16="http://schemas.microsoft.com/office/drawing/2014/main" id="{7ACBE7EC-E6DA-C776-9DCA-0C3F99F3E271}"/>
                  </a:ext>
                </a:extLst>
              </p:cNvPr>
              <p:cNvSpPr>
                <a:spLocks/>
              </p:cNvSpPr>
              <p:nvPr/>
            </p:nvSpPr>
            <p:spPr bwMode="auto">
              <a:xfrm>
                <a:off x="8488364" y="6627813"/>
                <a:ext cx="134938" cy="38100"/>
              </a:xfrm>
              <a:custGeom>
                <a:avLst/>
                <a:gdLst>
                  <a:gd name="T0" fmla="*/ 642 w 657"/>
                  <a:gd name="T1" fmla="*/ 0 h 188"/>
                  <a:gd name="T2" fmla="*/ 347 w 657"/>
                  <a:gd name="T3" fmla="*/ 150 h 188"/>
                  <a:gd name="T4" fmla="*/ 329 w 657"/>
                  <a:gd name="T5" fmla="*/ 155 h 188"/>
                  <a:gd name="T6" fmla="*/ 310 w 657"/>
                  <a:gd name="T7" fmla="*/ 150 h 188"/>
                  <a:gd name="T8" fmla="*/ 15 w 657"/>
                  <a:gd name="T9" fmla="*/ 0 h 188"/>
                  <a:gd name="T10" fmla="*/ 0 w 657"/>
                  <a:gd name="T11" fmla="*/ 30 h 188"/>
                  <a:gd name="T12" fmla="*/ 295 w 657"/>
                  <a:gd name="T13" fmla="*/ 180 h 188"/>
                  <a:gd name="T14" fmla="*/ 329 w 657"/>
                  <a:gd name="T15" fmla="*/ 188 h 188"/>
                  <a:gd name="T16" fmla="*/ 363 w 657"/>
                  <a:gd name="T17" fmla="*/ 180 h 188"/>
                  <a:gd name="T18" fmla="*/ 657 w 657"/>
                  <a:gd name="T19" fmla="*/ 30 h 188"/>
                  <a:gd name="T20" fmla="*/ 642 w 657"/>
                  <a:gd name="T21"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7" h="188">
                    <a:moveTo>
                      <a:pt x="642" y="0"/>
                    </a:moveTo>
                    <a:lnTo>
                      <a:pt x="347" y="150"/>
                    </a:lnTo>
                    <a:cubicBezTo>
                      <a:pt x="341" y="153"/>
                      <a:pt x="335" y="155"/>
                      <a:pt x="329" y="155"/>
                    </a:cubicBezTo>
                    <a:cubicBezTo>
                      <a:pt x="322" y="155"/>
                      <a:pt x="316" y="153"/>
                      <a:pt x="310" y="150"/>
                    </a:cubicBezTo>
                    <a:lnTo>
                      <a:pt x="15" y="0"/>
                    </a:lnTo>
                    <a:lnTo>
                      <a:pt x="0" y="30"/>
                    </a:lnTo>
                    <a:lnTo>
                      <a:pt x="295" y="180"/>
                    </a:lnTo>
                    <a:cubicBezTo>
                      <a:pt x="305" y="186"/>
                      <a:pt x="317" y="188"/>
                      <a:pt x="329" y="188"/>
                    </a:cubicBezTo>
                    <a:cubicBezTo>
                      <a:pt x="340" y="188"/>
                      <a:pt x="352" y="186"/>
                      <a:pt x="363" y="180"/>
                    </a:cubicBezTo>
                    <a:lnTo>
                      <a:pt x="657" y="30"/>
                    </a:lnTo>
                    <a:lnTo>
                      <a:pt x="642" y="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143" name="Freeform 19">
                <a:extLst>
                  <a:ext uri="{FF2B5EF4-FFF2-40B4-BE49-F238E27FC236}">
                    <a16:creationId xmlns:a16="http://schemas.microsoft.com/office/drawing/2014/main" id="{8AAE941B-E38E-AF17-F416-BE03FE90192F}"/>
                  </a:ext>
                </a:extLst>
              </p:cNvPr>
              <p:cNvSpPr>
                <a:spLocks/>
              </p:cNvSpPr>
              <p:nvPr/>
            </p:nvSpPr>
            <p:spPr bwMode="auto">
              <a:xfrm>
                <a:off x="8551864" y="6662738"/>
                <a:ext cx="6350" cy="57149"/>
              </a:xfrm>
              <a:custGeom>
                <a:avLst/>
                <a:gdLst>
                  <a:gd name="T0" fmla="*/ 0 w 33"/>
                  <a:gd name="T1" fmla="*/ 0 h 277"/>
                  <a:gd name="T2" fmla="*/ 0 w 33"/>
                  <a:gd name="T3" fmla="*/ 277 h 277"/>
                  <a:gd name="T4" fmla="*/ 33 w 33"/>
                  <a:gd name="T5" fmla="*/ 277 h 277"/>
                  <a:gd name="T6" fmla="*/ 33 w 33"/>
                  <a:gd name="T7" fmla="*/ 0 h 277"/>
                </a:gdLst>
                <a:ahLst/>
                <a:cxnLst>
                  <a:cxn ang="0">
                    <a:pos x="T0" y="T1"/>
                  </a:cxn>
                  <a:cxn ang="0">
                    <a:pos x="T2" y="T3"/>
                  </a:cxn>
                  <a:cxn ang="0">
                    <a:pos x="T4" y="T5"/>
                  </a:cxn>
                  <a:cxn ang="0">
                    <a:pos x="T6" y="T7"/>
                  </a:cxn>
                </a:cxnLst>
                <a:rect l="0" t="0" r="r" b="b"/>
                <a:pathLst>
                  <a:path w="33" h="277">
                    <a:moveTo>
                      <a:pt x="0" y="0"/>
                    </a:moveTo>
                    <a:lnTo>
                      <a:pt x="0" y="277"/>
                    </a:lnTo>
                    <a:lnTo>
                      <a:pt x="33" y="277"/>
                    </a:lnTo>
                    <a:lnTo>
                      <a:pt x="33" y="0"/>
                    </a:lnTo>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144" name="Freeform 20">
                <a:extLst>
                  <a:ext uri="{FF2B5EF4-FFF2-40B4-BE49-F238E27FC236}">
                    <a16:creationId xmlns:a16="http://schemas.microsoft.com/office/drawing/2014/main" id="{F530A54B-F24C-3FE0-2444-69A892919147}"/>
                  </a:ext>
                </a:extLst>
              </p:cNvPr>
              <p:cNvSpPr>
                <a:spLocks/>
              </p:cNvSpPr>
              <p:nvPr/>
            </p:nvSpPr>
            <p:spPr bwMode="auto">
              <a:xfrm>
                <a:off x="8348665" y="6432552"/>
                <a:ext cx="142875" cy="212725"/>
              </a:xfrm>
              <a:custGeom>
                <a:avLst/>
                <a:gdLst>
                  <a:gd name="T0" fmla="*/ 693 w 693"/>
                  <a:gd name="T1" fmla="*/ 459 h 1034"/>
                  <a:gd name="T2" fmla="*/ 693 w 693"/>
                  <a:gd name="T3" fmla="*/ 214 h 1034"/>
                  <a:gd name="T4" fmla="*/ 652 w 693"/>
                  <a:gd name="T5" fmla="*/ 147 h 1034"/>
                  <a:gd name="T6" fmla="*/ 380 w 693"/>
                  <a:gd name="T7" fmla="*/ 9 h 1034"/>
                  <a:gd name="T8" fmla="*/ 346 w 693"/>
                  <a:gd name="T9" fmla="*/ 0 h 1034"/>
                  <a:gd name="T10" fmla="*/ 312 w 693"/>
                  <a:gd name="T11" fmla="*/ 9 h 1034"/>
                  <a:gd name="T12" fmla="*/ 41 w 693"/>
                  <a:gd name="T13" fmla="*/ 147 h 1034"/>
                  <a:gd name="T14" fmla="*/ 0 w 693"/>
                  <a:gd name="T15" fmla="*/ 214 h 1034"/>
                  <a:gd name="T16" fmla="*/ 0 w 693"/>
                  <a:gd name="T17" fmla="*/ 848 h 1034"/>
                  <a:gd name="T18" fmla="*/ 41 w 693"/>
                  <a:gd name="T19" fmla="*/ 914 h 1034"/>
                  <a:gd name="T20" fmla="*/ 276 w 693"/>
                  <a:gd name="T21" fmla="*/ 1034 h 1034"/>
                  <a:gd name="T22" fmla="*/ 291 w 693"/>
                  <a:gd name="T23" fmla="*/ 1005 h 1034"/>
                  <a:gd name="T24" fmla="*/ 56 w 693"/>
                  <a:gd name="T25" fmla="*/ 885 h 1034"/>
                  <a:gd name="T26" fmla="*/ 33 w 693"/>
                  <a:gd name="T27" fmla="*/ 848 h 1034"/>
                  <a:gd name="T28" fmla="*/ 33 w 693"/>
                  <a:gd name="T29" fmla="*/ 214 h 1034"/>
                  <a:gd name="T30" fmla="*/ 56 w 693"/>
                  <a:gd name="T31" fmla="*/ 177 h 1034"/>
                  <a:gd name="T32" fmla="*/ 327 w 693"/>
                  <a:gd name="T33" fmla="*/ 38 h 1034"/>
                  <a:gd name="T34" fmla="*/ 346 w 693"/>
                  <a:gd name="T35" fmla="*/ 34 h 1034"/>
                  <a:gd name="T36" fmla="*/ 365 w 693"/>
                  <a:gd name="T37" fmla="*/ 38 h 1034"/>
                  <a:gd name="T38" fmla="*/ 637 w 693"/>
                  <a:gd name="T39" fmla="*/ 177 h 1034"/>
                  <a:gd name="T40" fmla="*/ 660 w 693"/>
                  <a:gd name="T41" fmla="*/ 214 h 1034"/>
                  <a:gd name="T42" fmla="*/ 660 w 693"/>
                  <a:gd name="T43" fmla="*/ 459 h 1034"/>
                  <a:gd name="T44" fmla="*/ 693 w 693"/>
                  <a:gd name="T45" fmla="*/ 459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93" h="1034">
                    <a:moveTo>
                      <a:pt x="693" y="459"/>
                    </a:moveTo>
                    <a:lnTo>
                      <a:pt x="693" y="214"/>
                    </a:lnTo>
                    <a:cubicBezTo>
                      <a:pt x="693" y="185"/>
                      <a:pt x="677" y="160"/>
                      <a:pt x="652" y="147"/>
                    </a:cubicBezTo>
                    <a:lnTo>
                      <a:pt x="380" y="9"/>
                    </a:lnTo>
                    <a:cubicBezTo>
                      <a:pt x="369" y="3"/>
                      <a:pt x="358" y="0"/>
                      <a:pt x="346" y="0"/>
                    </a:cubicBezTo>
                    <a:cubicBezTo>
                      <a:pt x="335" y="0"/>
                      <a:pt x="323" y="3"/>
                      <a:pt x="312" y="9"/>
                    </a:cubicBezTo>
                    <a:lnTo>
                      <a:pt x="41" y="147"/>
                    </a:lnTo>
                    <a:cubicBezTo>
                      <a:pt x="15" y="160"/>
                      <a:pt x="0" y="186"/>
                      <a:pt x="0" y="214"/>
                    </a:cubicBezTo>
                    <a:lnTo>
                      <a:pt x="0" y="848"/>
                    </a:lnTo>
                    <a:cubicBezTo>
                      <a:pt x="0" y="876"/>
                      <a:pt x="15" y="902"/>
                      <a:pt x="41" y="914"/>
                    </a:cubicBezTo>
                    <a:lnTo>
                      <a:pt x="276" y="1034"/>
                    </a:lnTo>
                    <a:lnTo>
                      <a:pt x="291" y="1005"/>
                    </a:lnTo>
                    <a:lnTo>
                      <a:pt x="56" y="885"/>
                    </a:lnTo>
                    <a:cubicBezTo>
                      <a:pt x="42" y="878"/>
                      <a:pt x="33" y="863"/>
                      <a:pt x="33" y="848"/>
                    </a:cubicBezTo>
                    <a:lnTo>
                      <a:pt x="33" y="214"/>
                    </a:lnTo>
                    <a:cubicBezTo>
                      <a:pt x="33" y="198"/>
                      <a:pt x="42" y="184"/>
                      <a:pt x="56" y="177"/>
                    </a:cubicBezTo>
                    <a:lnTo>
                      <a:pt x="327" y="38"/>
                    </a:lnTo>
                    <a:cubicBezTo>
                      <a:pt x="333" y="35"/>
                      <a:pt x="340" y="34"/>
                      <a:pt x="346" y="34"/>
                    </a:cubicBezTo>
                    <a:cubicBezTo>
                      <a:pt x="353" y="34"/>
                      <a:pt x="359" y="35"/>
                      <a:pt x="365" y="38"/>
                    </a:cubicBezTo>
                    <a:lnTo>
                      <a:pt x="637" y="177"/>
                    </a:lnTo>
                    <a:cubicBezTo>
                      <a:pt x="651" y="184"/>
                      <a:pt x="660" y="198"/>
                      <a:pt x="660" y="214"/>
                    </a:cubicBezTo>
                    <a:lnTo>
                      <a:pt x="660" y="459"/>
                    </a:lnTo>
                    <a:lnTo>
                      <a:pt x="693" y="459"/>
                    </a:lnTo>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145" name="Freeform 21">
                <a:extLst>
                  <a:ext uri="{FF2B5EF4-FFF2-40B4-BE49-F238E27FC236}">
                    <a16:creationId xmlns:a16="http://schemas.microsoft.com/office/drawing/2014/main" id="{C2BBBE81-7A0D-B772-84E7-D4B47E6025BF}"/>
                  </a:ext>
                </a:extLst>
              </p:cNvPr>
              <p:cNvSpPr>
                <a:spLocks/>
              </p:cNvSpPr>
              <p:nvPr/>
            </p:nvSpPr>
            <p:spPr bwMode="auto">
              <a:xfrm>
                <a:off x="8351839" y="6467475"/>
                <a:ext cx="134938" cy="39688"/>
              </a:xfrm>
              <a:custGeom>
                <a:avLst/>
                <a:gdLst>
                  <a:gd name="T0" fmla="*/ 642 w 657"/>
                  <a:gd name="T1" fmla="*/ 0 h 188"/>
                  <a:gd name="T2" fmla="*/ 347 w 657"/>
                  <a:gd name="T3" fmla="*/ 150 h 188"/>
                  <a:gd name="T4" fmla="*/ 328 w 657"/>
                  <a:gd name="T5" fmla="*/ 154 h 188"/>
                  <a:gd name="T6" fmla="*/ 309 w 657"/>
                  <a:gd name="T7" fmla="*/ 150 h 188"/>
                  <a:gd name="T8" fmla="*/ 15 w 657"/>
                  <a:gd name="T9" fmla="*/ 0 h 188"/>
                  <a:gd name="T10" fmla="*/ 0 w 657"/>
                  <a:gd name="T11" fmla="*/ 29 h 188"/>
                  <a:gd name="T12" fmla="*/ 294 w 657"/>
                  <a:gd name="T13" fmla="*/ 180 h 188"/>
                  <a:gd name="T14" fmla="*/ 328 w 657"/>
                  <a:gd name="T15" fmla="*/ 188 h 188"/>
                  <a:gd name="T16" fmla="*/ 362 w 657"/>
                  <a:gd name="T17" fmla="*/ 180 h 188"/>
                  <a:gd name="T18" fmla="*/ 657 w 657"/>
                  <a:gd name="T19" fmla="*/ 29 h 188"/>
                  <a:gd name="T20" fmla="*/ 642 w 657"/>
                  <a:gd name="T21"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7" h="188">
                    <a:moveTo>
                      <a:pt x="642" y="0"/>
                    </a:moveTo>
                    <a:lnTo>
                      <a:pt x="347" y="150"/>
                    </a:lnTo>
                    <a:cubicBezTo>
                      <a:pt x="341" y="153"/>
                      <a:pt x="335" y="154"/>
                      <a:pt x="328" y="154"/>
                    </a:cubicBezTo>
                    <a:cubicBezTo>
                      <a:pt x="322" y="154"/>
                      <a:pt x="316" y="153"/>
                      <a:pt x="309" y="150"/>
                    </a:cubicBezTo>
                    <a:lnTo>
                      <a:pt x="15" y="0"/>
                    </a:lnTo>
                    <a:lnTo>
                      <a:pt x="0" y="29"/>
                    </a:lnTo>
                    <a:lnTo>
                      <a:pt x="294" y="180"/>
                    </a:lnTo>
                    <a:cubicBezTo>
                      <a:pt x="305" y="185"/>
                      <a:pt x="317" y="188"/>
                      <a:pt x="328" y="188"/>
                    </a:cubicBezTo>
                    <a:cubicBezTo>
                      <a:pt x="340" y="188"/>
                      <a:pt x="352" y="185"/>
                      <a:pt x="362" y="180"/>
                    </a:cubicBezTo>
                    <a:lnTo>
                      <a:pt x="657" y="29"/>
                    </a:lnTo>
                    <a:lnTo>
                      <a:pt x="642" y="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146" name="Freeform 22">
                <a:extLst>
                  <a:ext uri="{FF2B5EF4-FFF2-40B4-BE49-F238E27FC236}">
                    <a16:creationId xmlns:a16="http://schemas.microsoft.com/office/drawing/2014/main" id="{E92917B5-919F-B3D7-9BF0-463E8DD13BDB}"/>
                  </a:ext>
                </a:extLst>
              </p:cNvPr>
              <p:cNvSpPr>
                <a:spLocks/>
              </p:cNvSpPr>
              <p:nvPr/>
            </p:nvSpPr>
            <p:spPr bwMode="auto">
              <a:xfrm>
                <a:off x="8416926" y="6502400"/>
                <a:ext cx="6350" cy="146050"/>
              </a:xfrm>
              <a:custGeom>
                <a:avLst/>
                <a:gdLst>
                  <a:gd name="T0" fmla="*/ 0 w 33"/>
                  <a:gd name="T1" fmla="*/ 0 h 705"/>
                  <a:gd name="T2" fmla="*/ 0 w 33"/>
                  <a:gd name="T3" fmla="*/ 705 h 705"/>
                  <a:gd name="T4" fmla="*/ 33 w 33"/>
                  <a:gd name="T5" fmla="*/ 705 h 705"/>
                  <a:gd name="T6" fmla="*/ 33 w 33"/>
                  <a:gd name="T7" fmla="*/ 0 h 705"/>
                </a:gdLst>
                <a:ahLst/>
                <a:cxnLst>
                  <a:cxn ang="0">
                    <a:pos x="T0" y="T1"/>
                  </a:cxn>
                  <a:cxn ang="0">
                    <a:pos x="T2" y="T3"/>
                  </a:cxn>
                  <a:cxn ang="0">
                    <a:pos x="T4" y="T5"/>
                  </a:cxn>
                  <a:cxn ang="0">
                    <a:pos x="T6" y="T7"/>
                  </a:cxn>
                </a:cxnLst>
                <a:rect l="0" t="0" r="r" b="b"/>
                <a:pathLst>
                  <a:path w="33" h="705">
                    <a:moveTo>
                      <a:pt x="0" y="0"/>
                    </a:moveTo>
                    <a:lnTo>
                      <a:pt x="0" y="705"/>
                    </a:lnTo>
                    <a:lnTo>
                      <a:pt x="33" y="705"/>
                    </a:lnTo>
                    <a:lnTo>
                      <a:pt x="33" y="0"/>
                    </a:lnTo>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grpSp>
      </p:grpSp>
      <p:grpSp>
        <p:nvGrpSpPr>
          <p:cNvPr id="152" name="Group 151">
            <a:extLst>
              <a:ext uri="{FF2B5EF4-FFF2-40B4-BE49-F238E27FC236}">
                <a16:creationId xmlns:a16="http://schemas.microsoft.com/office/drawing/2014/main" id="{C94A8C0B-885D-83D8-78CC-4B5B9A3F2E2B}"/>
              </a:ext>
            </a:extLst>
          </p:cNvPr>
          <p:cNvGrpSpPr/>
          <p:nvPr/>
        </p:nvGrpSpPr>
        <p:grpSpPr>
          <a:xfrm>
            <a:off x="1504176" y="2910765"/>
            <a:ext cx="1856683" cy="408623"/>
            <a:chOff x="2005568" y="3881023"/>
            <a:chExt cx="2475577" cy="544831"/>
          </a:xfrm>
        </p:grpSpPr>
        <p:sp>
          <p:nvSpPr>
            <p:cNvPr id="43" name="Rectangle: Rounded Corners 42">
              <a:extLst>
                <a:ext uri="{FF2B5EF4-FFF2-40B4-BE49-F238E27FC236}">
                  <a16:creationId xmlns:a16="http://schemas.microsoft.com/office/drawing/2014/main" id="{A7132688-0453-2720-F103-5115C4B0356F}"/>
                </a:ext>
              </a:extLst>
            </p:cNvPr>
            <p:cNvSpPr/>
            <p:nvPr/>
          </p:nvSpPr>
          <p:spPr>
            <a:xfrm>
              <a:off x="4023945" y="3881023"/>
              <a:ext cx="457200" cy="457200"/>
            </a:xfrm>
            <a:prstGeom prst="roundRect">
              <a:avLst/>
            </a:prstGeom>
            <a:solidFill>
              <a:schemeClr val="accent2">
                <a:lumMod val="60000"/>
                <a:lumOff val="40000"/>
              </a:schemeClr>
            </a:solidFill>
            <a:ln w="0" cap="flat">
              <a:noFill/>
              <a:prstDash val="solid"/>
              <a:miter/>
            </a:ln>
          </p:spPr>
          <p:txBody>
            <a:bodyPr rtlCol="0" anchor="ctr"/>
            <a:lstStyle/>
            <a:p>
              <a:pPr algn="r" defTabSz="342900" rtl="1"/>
              <a:endParaRPr lang="en-US" sz="1350">
                <a:solidFill>
                  <a:srgbClr val="768394"/>
                </a:solidFill>
                <a:latin typeface="Calibri" panose="020F0502020204030204"/>
              </a:endParaRPr>
            </a:p>
          </p:txBody>
        </p:sp>
        <p:sp>
          <p:nvSpPr>
            <p:cNvPr id="30" name="مربع نص 29">
              <a:extLst>
                <a:ext uri="{FF2B5EF4-FFF2-40B4-BE49-F238E27FC236}">
                  <a16:creationId xmlns:a16="http://schemas.microsoft.com/office/drawing/2014/main" id="{11D84EFB-206F-3A18-F607-490B7DDA96F7}"/>
                </a:ext>
              </a:extLst>
            </p:cNvPr>
            <p:cNvSpPr txBox="1"/>
            <p:nvPr/>
          </p:nvSpPr>
          <p:spPr>
            <a:xfrm>
              <a:off x="2005568" y="3881023"/>
              <a:ext cx="2011680" cy="544831"/>
            </a:xfrm>
            <a:prstGeom prst="roundRect">
              <a:avLst/>
            </a:prstGeom>
            <a:solidFill>
              <a:schemeClr val="accent3">
                <a:lumMod val="20000"/>
                <a:lumOff val="80000"/>
              </a:schemeClr>
            </a:solidFill>
          </p:spPr>
          <p:txBody>
            <a:bodyPr wrap="square" rtlCol="1">
              <a:spAutoFit/>
            </a:bodyPr>
            <a:lstStyle>
              <a:defPPr>
                <a:defRPr lang="ar-SA"/>
              </a:defPPr>
              <a:lvl1pPr defTabSz="228594">
                <a:defRPr sz="2400" b="1">
                  <a:solidFill>
                    <a:srgbClr val="173863"/>
                  </a:solidFill>
                  <a:latin typeface="Sakkal Majalla" panose="02000000000000000000" pitchFamily="2" charset="-78"/>
                  <a:cs typeface="Sakkal Majalla" panose="02000000000000000000" pitchFamily="2" charset="-78"/>
                </a:defRPr>
              </a:lvl1pPr>
            </a:lstStyle>
            <a:p>
              <a:pPr algn="r" defTabSz="171446" rtl="1"/>
              <a:r>
                <a:rPr lang="ar-SA" sz="1800">
                  <a:solidFill>
                    <a:srgbClr val="768394">
                      <a:lumMod val="40000"/>
                      <a:lumOff val="60000"/>
                    </a:srgbClr>
                  </a:solidFill>
                </a:rPr>
                <a:t>المرونة</a:t>
              </a:r>
              <a:endParaRPr lang="en-US" sz="1800" dirty="0">
                <a:solidFill>
                  <a:srgbClr val="768394">
                    <a:lumMod val="40000"/>
                    <a:lumOff val="60000"/>
                  </a:srgbClr>
                </a:solidFill>
              </a:endParaRPr>
            </a:p>
          </p:txBody>
        </p:sp>
        <p:grpSp>
          <p:nvGrpSpPr>
            <p:cNvPr id="207" name="Philosophy" descr="{&quot;Key&quot;:&quot;POWER_USER_SHAPE_ICON&quot;,&quot;Value&quot;:&quot;POWER_USER_SHAPE_ICON_STYLE_1&quot;}">
              <a:extLst>
                <a:ext uri="{FF2B5EF4-FFF2-40B4-BE49-F238E27FC236}">
                  <a16:creationId xmlns:a16="http://schemas.microsoft.com/office/drawing/2014/main" id="{CC0A254F-FF11-7AA5-8F9E-27B6922EE639}"/>
                </a:ext>
              </a:extLst>
            </p:cNvPr>
            <p:cNvGrpSpPr>
              <a:grpSpLocks noChangeAspect="1"/>
            </p:cNvGrpSpPr>
            <p:nvPr>
              <p:custDataLst>
                <p:tags r:id="rId2"/>
              </p:custDataLst>
            </p:nvPr>
          </p:nvGrpSpPr>
          <p:grpSpPr>
            <a:xfrm>
              <a:off x="4132545" y="3968221"/>
              <a:ext cx="240000" cy="282804"/>
              <a:chOff x="5849939" y="4689475"/>
              <a:chExt cx="498475" cy="587374"/>
            </a:xfrm>
            <a:solidFill>
              <a:schemeClr val="bg1"/>
            </a:solidFill>
          </p:grpSpPr>
          <p:sp>
            <p:nvSpPr>
              <p:cNvPr id="208" name="Freeform 41">
                <a:extLst>
                  <a:ext uri="{FF2B5EF4-FFF2-40B4-BE49-F238E27FC236}">
                    <a16:creationId xmlns:a16="http://schemas.microsoft.com/office/drawing/2014/main" id="{725E03B1-161C-4CC6-933A-317DFDFFDCC3}"/>
                  </a:ext>
                </a:extLst>
              </p:cNvPr>
              <p:cNvSpPr>
                <a:spLocks noEditPoints="1"/>
              </p:cNvSpPr>
              <p:nvPr/>
            </p:nvSpPr>
            <p:spPr bwMode="auto">
              <a:xfrm>
                <a:off x="5849939" y="4689475"/>
                <a:ext cx="498475" cy="587374"/>
              </a:xfrm>
              <a:custGeom>
                <a:avLst/>
                <a:gdLst>
                  <a:gd name="T0" fmla="*/ 682 w 729"/>
                  <a:gd name="T1" fmla="*/ 459 h 856"/>
                  <a:gd name="T2" fmla="*/ 649 w 729"/>
                  <a:gd name="T3" fmla="*/ 495 h 856"/>
                  <a:gd name="T4" fmla="*/ 650 w 729"/>
                  <a:gd name="T5" fmla="*/ 521 h 856"/>
                  <a:gd name="T6" fmla="*/ 650 w 729"/>
                  <a:gd name="T7" fmla="*/ 522 h 856"/>
                  <a:gd name="T8" fmla="*/ 643 w 729"/>
                  <a:gd name="T9" fmla="*/ 527 h 856"/>
                  <a:gd name="T10" fmla="*/ 635 w 729"/>
                  <a:gd name="T11" fmla="*/ 541 h 856"/>
                  <a:gd name="T12" fmla="*/ 642 w 729"/>
                  <a:gd name="T13" fmla="*/ 556 h 856"/>
                  <a:gd name="T14" fmla="*/ 643 w 729"/>
                  <a:gd name="T15" fmla="*/ 557 h 856"/>
                  <a:gd name="T16" fmla="*/ 632 w 729"/>
                  <a:gd name="T17" fmla="*/ 587 h 856"/>
                  <a:gd name="T18" fmla="*/ 639 w 729"/>
                  <a:gd name="T19" fmla="*/ 631 h 856"/>
                  <a:gd name="T20" fmla="*/ 641 w 729"/>
                  <a:gd name="T21" fmla="*/ 653 h 856"/>
                  <a:gd name="T22" fmla="*/ 624 w 729"/>
                  <a:gd name="T23" fmla="*/ 652 h 856"/>
                  <a:gd name="T24" fmla="*/ 593 w 729"/>
                  <a:gd name="T25" fmla="*/ 651 h 856"/>
                  <a:gd name="T26" fmla="*/ 483 w 729"/>
                  <a:gd name="T27" fmla="*/ 700 h 856"/>
                  <a:gd name="T28" fmla="*/ 454 w 729"/>
                  <a:gd name="T29" fmla="*/ 820 h 856"/>
                  <a:gd name="T30" fmla="*/ 132 w 729"/>
                  <a:gd name="T31" fmla="*/ 820 h 856"/>
                  <a:gd name="T32" fmla="*/ 187 w 729"/>
                  <a:gd name="T33" fmla="*/ 619 h 856"/>
                  <a:gd name="T34" fmla="*/ 133 w 729"/>
                  <a:gd name="T35" fmla="*/ 538 h 856"/>
                  <a:gd name="T36" fmla="*/ 36 w 729"/>
                  <a:gd name="T37" fmla="*/ 318 h 856"/>
                  <a:gd name="T38" fmla="*/ 111 w 729"/>
                  <a:gd name="T39" fmla="*/ 131 h 856"/>
                  <a:gd name="T40" fmla="*/ 348 w 729"/>
                  <a:gd name="T41" fmla="*/ 36 h 856"/>
                  <a:gd name="T42" fmla="*/ 391 w 729"/>
                  <a:gd name="T43" fmla="*/ 38 h 856"/>
                  <a:gd name="T44" fmla="*/ 638 w 729"/>
                  <a:gd name="T45" fmla="*/ 270 h 856"/>
                  <a:gd name="T46" fmla="*/ 639 w 729"/>
                  <a:gd name="T47" fmla="*/ 276 h 856"/>
                  <a:gd name="T48" fmla="*/ 631 w 729"/>
                  <a:gd name="T49" fmla="*/ 299 h 856"/>
                  <a:gd name="T50" fmla="*/ 624 w 729"/>
                  <a:gd name="T51" fmla="*/ 346 h 856"/>
                  <a:gd name="T52" fmla="*/ 689 w 729"/>
                  <a:gd name="T53" fmla="*/ 446 h 856"/>
                  <a:gd name="T54" fmla="*/ 691 w 729"/>
                  <a:gd name="T55" fmla="*/ 455 h 856"/>
                  <a:gd name="T56" fmla="*/ 682 w 729"/>
                  <a:gd name="T57" fmla="*/ 459 h 856"/>
                  <a:gd name="T58" fmla="*/ 721 w 729"/>
                  <a:gd name="T59" fmla="*/ 430 h 856"/>
                  <a:gd name="T60" fmla="*/ 719 w 729"/>
                  <a:gd name="T61" fmla="*/ 427 h 856"/>
                  <a:gd name="T62" fmla="*/ 658 w 729"/>
                  <a:gd name="T63" fmla="*/ 332 h 856"/>
                  <a:gd name="T64" fmla="*/ 664 w 729"/>
                  <a:gd name="T65" fmla="*/ 314 h 856"/>
                  <a:gd name="T66" fmla="*/ 674 w 729"/>
                  <a:gd name="T67" fmla="*/ 272 h 856"/>
                  <a:gd name="T68" fmla="*/ 674 w 729"/>
                  <a:gd name="T69" fmla="*/ 267 h 856"/>
                  <a:gd name="T70" fmla="*/ 394 w 729"/>
                  <a:gd name="T71" fmla="*/ 2 h 856"/>
                  <a:gd name="T72" fmla="*/ 348 w 729"/>
                  <a:gd name="T73" fmla="*/ 0 h 856"/>
                  <a:gd name="T74" fmla="*/ 85 w 729"/>
                  <a:gd name="T75" fmla="*/ 107 h 856"/>
                  <a:gd name="T76" fmla="*/ 0 w 729"/>
                  <a:gd name="T77" fmla="*/ 318 h 856"/>
                  <a:gd name="T78" fmla="*/ 108 w 729"/>
                  <a:gd name="T79" fmla="*/ 564 h 856"/>
                  <a:gd name="T80" fmla="*/ 152 w 729"/>
                  <a:gd name="T81" fmla="*/ 624 h 856"/>
                  <a:gd name="T82" fmla="*/ 83 w 729"/>
                  <a:gd name="T83" fmla="*/ 826 h 856"/>
                  <a:gd name="T84" fmla="*/ 80 w 729"/>
                  <a:gd name="T85" fmla="*/ 845 h 856"/>
                  <a:gd name="T86" fmla="*/ 96 w 729"/>
                  <a:gd name="T87" fmla="*/ 856 h 856"/>
                  <a:gd name="T88" fmla="*/ 468 w 729"/>
                  <a:gd name="T89" fmla="*/ 856 h 856"/>
                  <a:gd name="T90" fmla="*/ 485 w 729"/>
                  <a:gd name="T91" fmla="*/ 843 h 856"/>
                  <a:gd name="T92" fmla="*/ 518 w 729"/>
                  <a:gd name="T93" fmla="*/ 708 h 856"/>
                  <a:gd name="T94" fmla="*/ 593 w 729"/>
                  <a:gd name="T95" fmla="*/ 687 h 856"/>
                  <a:gd name="T96" fmla="*/ 623 w 729"/>
                  <a:gd name="T97" fmla="*/ 688 h 856"/>
                  <a:gd name="T98" fmla="*/ 644 w 729"/>
                  <a:gd name="T99" fmla="*/ 688 h 856"/>
                  <a:gd name="T100" fmla="*/ 674 w 729"/>
                  <a:gd name="T101" fmla="*/ 668 h 856"/>
                  <a:gd name="T102" fmla="*/ 668 w 729"/>
                  <a:gd name="T103" fmla="*/ 610 h 856"/>
                  <a:gd name="T104" fmla="*/ 671 w 729"/>
                  <a:gd name="T105" fmla="*/ 578 h 856"/>
                  <a:gd name="T106" fmla="*/ 682 w 729"/>
                  <a:gd name="T107" fmla="*/ 547 h 856"/>
                  <a:gd name="T108" fmla="*/ 681 w 729"/>
                  <a:gd name="T109" fmla="*/ 544 h 856"/>
                  <a:gd name="T110" fmla="*/ 686 w 729"/>
                  <a:gd name="T111" fmla="*/ 526 h 856"/>
                  <a:gd name="T112" fmla="*/ 686 w 729"/>
                  <a:gd name="T113" fmla="*/ 521 h 856"/>
                  <a:gd name="T114" fmla="*/ 685 w 729"/>
                  <a:gd name="T115" fmla="*/ 496 h 856"/>
                  <a:gd name="T116" fmla="*/ 695 w 729"/>
                  <a:gd name="T117" fmla="*/ 492 h 856"/>
                  <a:gd name="T118" fmla="*/ 726 w 729"/>
                  <a:gd name="T119" fmla="*/ 465 h 856"/>
                  <a:gd name="T120" fmla="*/ 721 w 729"/>
                  <a:gd name="T121" fmla="*/ 43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9" h="856">
                    <a:moveTo>
                      <a:pt x="682" y="459"/>
                    </a:moveTo>
                    <a:cubicBezTo>
                      <a:pt x="668" y="464"/>
                      <a:pt x="646" y="473"/>
                      <a:pt x="649" y="495"/>
                    </a:cubicBezTo>
                    <a:cubicBezTo>
                      <a:pt x="650" y="504"/>
                      <a:pt x="650" y="514"/>
                      <a:pt x="650" y="521"/>
                    </a:cubicBezTo>
                    <a:cubicBezTo>
                      <a:pt x="650" y="522"/>
                      <a:pt x="650" y="522"/>
                      <a:pt x="650" y="522"/>
                    </a:cubicBezTo>
                    <a:cubicBezTo>
                      <a:pt x="648" y="524"/>
                      <a:pt x="646" y="526"/>
                      <a:pt x="643" y="527"/>
                    </a:cubicBezTo>
                    <a:cubicBezTo>
                      <a:pt x="638" y="530"/>
                      <a:pt x="635" y="535"/>
                      <a:pt x="635" y="541"/>
                    </a:cubicBezTo>
                    <a:cubicBezTo>
                      <a:pt x="635" y="547"/>
                      <a:pt x="637" y="553"/>
                      <a:pt x="642" y="556"/>
                    </a:cubicBezTo>
                    <a:lnTo>
                      <a:pt x="643" y="557"/>
                    </a:lnTo>
                    <a:cubicBezTo>
                      <a:pt x="637" y="565"/>
                      <a:pt x="634" y="577"/>
                      <a:pt x="632" y="587"/>
                    </a:cubicBezTo>
                    <a:cubicBezTo>
                      <a:pt x="631" y="600"/>
                      <a:pt x="630" y="619"/>
                      <a:pt x="639" y="631"/>
                    </a:cubicBezTo>
                    <a:cubicBezTo>
                      <a:pt x="642" y="635"/>
                      <a:pt x="643" y="648"/>
                      <a:pt x="641" y="653"/>
                    </a:cubicBezTo>
                    <a:cubicBezTo>
                      <a:pt x="638" y="653"/>
                      <a:pt x="632" y="652"/>
                      <a:pt x="624" y="652"/>
                    </a:cubicBezTo>
                    <a:cubicBezTo>
                      <a:pt x="616" y="652"/>
                      <a:pt x="604" y="651"/>
                      <a:pt x="593" y="651"/>
                    </a:cubicBezTo>
                    <a:cubicBezTo>
                      <a:pt x="550" y="651"/>
                      <a:pt x="493" y="656"/>
                      <a:pt x="483" y="700"/>
                    </a:cubicBezTo>
                    <a:cubicBezTo>
                      <a:pt x="475" y="735"/>
                      <a:pt x="460" y="794"/>
                      <a:pt x="454" y="820"/>
                    </a:cubicBezTo>
                    <a:lnTo>
                      <a:pt x="132" y="820"/>
                    </a:lnTo>
                    <a:cubicBezTo>
                      <a:pt x="160" y="780"/>
                      <a:pt x="200" y="705"/>
                      <a:pt x="187" y="619"/>
                    </a:cubicBezTo>
                    <a:cubicBezTo>
                      <a:pt x="183" y="587"/>
                      <a:pt x="160" y="565"/>
                      <a:pt x="133" y="538"/>
                    </a:cubicBezTo>
                    <a:cubicBezTo>
                      <a:pt x="90" y="495"/>
                      <a:pt x="36" y="442"/>
                      <a:pt x="36" y="318"/>
                    </a:cubicBezTo>
                    <a:cubicBezTo>
                      <a:pt x="36" y="252"/>
                      <a:pt x="64" y="182"/>
                      <a:pt x="111" y="131"/>
                    </a:cubicBezTo>
                    <a:cubicBezTo>
                      <a:pt x="151" y="88"/>
                      <a:pt x="225" y="36"/>
                      <a:pt x="348" y="36"/>
                    </a:cubicBezTo>
                    <a:cubicBezTo>
                      <a:pt x="362" y="36"/>
                      <a:pt x="377" y="37"/>
                      <a:pt x="391" y="38"/>
                    </a:cubicBezTo>
                    <a:cubicBezTo>
                      <a:pt x="541" y="52"/>
                      <a:pt x="627" y="132"/>
                      <a:pt x="638" y="270"/>
                    </a:cubicBezTo>
                    <a:cubicBezTo>
                      <a:pt x="638" y="273"/>
                      <a:pt x="638" y="275"/>
                      <a:pt x="639" y="276"/>
                    </a:cubicBezTo>
                    <a:cubicBezTo>
                      <a:pt x="639" y="282"/>
                      <a:pt x="635" y="291"/>
                      <a:pt x="631" y="299"/>
                    </a:cubicBezTo>
                    <a:cubicBezTo>
                      <a:pt x="625" y="312"/>
                      <a:pt x="618" y="329"/>
                      <a:pt x="624" y="346"/>
                    </a:cubicBezTo>
                    <a:cubicBezTo>
                      <a:pt x="632" y="365"/>
                      <a:pt x="677" y="429"/>
                      <a:pt x="689" y="446"/>
                    </a:cubicBezTo>
                    <a:cubicBezTo>
                      <a:pt x="690" y="448"/>
                      <a:pt x="691" y="451"/>
                      <a:pt x="691" y="455"/>
                    </a:cubicBezTo>
                    <a:cubicBezTo>
                      <a:pt x="688" y="456"/>
                      <a:pt x="684" y="458"/>
                      <a:pt x="682" y="459"/>
                    </a:cubicBezTo>
                    <a:close/>
                    <a:moveTo>
                      <a:pt x="721" y="430"/>
                    </a:moveTo>
                    <a:cubicBezTo>
                      <a:pt x="721" y="429"/>
                      <a:pt x="720" y="428"/>
                      <a:pt x="719" y="427"/>
                    </a:cubicBezTo>
                    <a:cubicBezTo>
                      <a:pt x="698" y="397"/>
                      <a:pt x="663" y="345"/>
                      <a:pt x="658" y="332"/>
                    </a:cubicBezTo>
                    <a:cubicBezTo>
                      <a:pt x="657" y="330"/>
                      <a:pt x="661" y="320"/>
                      <a:pt x="664" y="314"/>
                    </a:cubicBezTo>
                    <a:cubicBezTo>
                      <a:pt x="669" y="303"/>
                      <a:pt x="676" y="288"/>
                      <a:pt x="674" y="272"/>
                    </a:cubicBezTo>
                    <a:cubicBezTo>
                      <a:pt x="674" y="271"/>
                      <a:pt x="674" y="269"/>
                      <a:pt x="674" y="267"/>
                    </a:cubicBezTo>
                    <a:cubicBezTo>
                      <a:pt x="661" y="112"/>
                      <a:pt x="562" y="18"/>
                      <a:pt x="394" y="2"/>
                    </a:cubicBezTo>
                    <a:cubicBezTo>
                      <a:pt x="379" y="1"/>
                      <a:pt x="363" y="0"/>
                      <a:pt x="348" y="0"/>
                    </a:cubicBezTo>
                    <a:cubicBezTo>
                      <a:pt x="212" y="0"/>
                      <a:pt x="130" y="58"/>
                      <a:pt x="85" y="107"/>
                    </a:cubicBezTo>
                    <a:cubicBezTo>
                      <a:pt x="31" y="165"/>
                      <a:pt x="0" y="242"/>
                      <a:pt x="0" y="318"/>
                    </a:cubicBezTo>
                    <a:cubicBezTo>
                      <a:pt x="0" y="457"/>
                      <a:pt x="63" y="519"/>
                      <a:pt x="108" y="564"/>
                    </a:cubicBezTo>
                    <a:cubicBezTo>
                      <a:pt x="131" y="586"/>
                      <a:pt x="149" y="604"/>
                      <a:pt x="152" y="624"/>
                    </a:cubicBezTo>
                    <a:cubicBezTo>
                      <a:pt x="167" y="732"/>
                      <a:pt x="84" y="825"/>
                      <a:pt x="83" y="826"/>
                    </a:cubicBezTo>
                    <a:cubicBezTo>
                      <a:pt x="78" y="831"/>
                      <a:pt x="77" y="839"/>
                      <a:pt x="80" y="845"/>
                    </a:cubicBezTo>
                    <a:cubicBezTo>
                      <a:pt x="83" y="852"/>
                      <a:pt x="89" y="856"/>
                      <a:pt x="96" y="856"/>
                    </a:cubicBezTo>
                    <a:lnTo>
                      <a:pt x="468" y="856"/>
                    </a:lnTo>
                    <a:cubicBezTo>
                      <a:pt x="476" y="856"/>
                      <a:pt x="483" y="850"/>
                      <a:pt x="485" y="843"/>
                    </a:cubicBezTo>
                    <a:cubicBezTo>
                      <a:pt x="485" y="842"/>
                      <a:pt x="507" y="754"/>
                      <a:pt x="518" y="708"/>
                    </a:cubicBezTo>
                    <a:cubicBezTo>
                      <a:pt x="519" y="701"/>
                      <a:pt x="529" y="687"/>
                      <a:pt x="593" y="687"/>
                    </a:cubicBezTo>
                    <a:cubicBezTo>
                      <a:pt x="604" y="687"/>
                      <a:pt x="614" y="688"/>
                      <a:pt x="623" y="688"/>
                    </a:cubicBezTo>
                    <a:cubicBezTo>
                      <a:pt x="632" y="688"/>
                      <a:pt x="640" y="689"/>
                      <a:pt x="644" y="688"/>
                    </a:cubicBezTo>
                    <a:cubicBezTo>
                      <a:pt x="657" y="687"/>
                      <a:pt x="668" y="680"/>
                      <a:pt x="674" y="668"/>
                    </a:cubicBezTo>
                    <a:cubicBezTo>
                      <a:pt x="682" y="649"/>
                      <a:pt x="678" y="623"/>
                      <a:pt x="668" y="610"/>
                    </a:cubicBezTo>
                    <a:cubicBezTo>
                      <a:pt x="666" y="604"/>
                      <a:pt x="668" y="585"/>
                      <a:pt x="671" y="578"/>
                    </a:cubicBezTo>
                    <a:cubicBezTo>
                      <a:pt x="682" y="569"/>
                      <a:pt x="684" y="556"/>
                      <a:pt x="682" y="547"/>
                    </a:cubicBezTo>
                    <a:cubicBezTo>
                      <a:pt x="682" y="546"/>
                      <a:pt x="681" y="545"/>
                      <a:pt x="681" y="544"/>
                    </a:cubicBezTo>
                    <a:cubicBezTo>
                      <a:pt x="685" y="539"/>
                      <a:pt x="688" y="533"/>
                      <a:pt x="686" y="526"/>
                    </a:cubicBezTo>
                    <a:cubicBezTo>
                      <a:pt x="686" y="525"/>
                      <a:pt x="686" y="523"/>
                      <a:pt x="686" y="521"/>
                    </a:cubicBezTo>
                    <a:cubicBezTo>
                      <a:pt x="686" y="514"/>
                      <a:pt x="686" y="505"/>
                      <a:pt x="685" y="496"/>
                    </a:cubicBezTo>
                    <a:cubicBezTo>
                      <a:pt x="688" y="495"/>
                      <a:pt x="692" y="493"/>
                      <a:pt x="695" y="492"/>
                    </a:cubicBezTo>
                    <a:cubicBezTo>
                      <a:pt x="708" y="486"/>
                      <a:pt x="723" y="480"/>
                      <a:pt x="726" y="465"/>
                    </a:cubicBezTo>
                    <a:cubicBezTo>
                      <a:pt x="729" y="447"/>
                      <a:pt x="722" y="431"/>
                      <a:pt x="721" y="43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171446"/>
                <a:endParaRPr lang="fr-FR" dirty="0">
                  <a:solidFill>
                    <a:srgbClr val="768394">
                      <a:lumMod val="40000"/>
                      <a:lumOff val="60000"/>
                    </a:srgbClr>
                  </a:solidFill>
                  <a:latin typeface="Calibri" panose="020F0502020204030204"/>
                </a:endParaRPr>
              </a:p>
            </p:txBody>
          </p:sp>
          <p:sp>
            <p:nvSpPr>
              <p:cNvPr id="209" name="Freeform 42">
                <a:extLst>
                  <a:ext uri="{FF2B5EF4-FFF2-40B4-BE49-F238E27FC236}">
                    <a16:creationId xmlns:a16="http://schemas.microsoft.com/office/drawing/2014/main" id="{1A6040B6-D9BF-F6E4-DC0E-FA00732FCE07}"/>
                  </a:ext>
                </a:extLst>
              </p:cNvPr>
              <p:cNvSpPr>
                <a:spLocks noEditPoints="1"/>
              </p:cNvSpPr>
              <p:nvPr/>
            </p:nvSpPr>
            <p:spPr bwMode="auto">
              <a:xfrm>
                <a:off x="5905500" y="4797425"/>
                <a:ext cx="352426" cy="219074"/>
              </a:xfrm>
              <a:custGeom>
                <a:avLst/>
                <a:gdLst>
                  <a:gd name="T0" fmla="*/ 192 w 515"/>
                  <a:gd name="T1" fmla="*/ 163 h 322"/>
                  <a:gd name="T2" fmla="*/ 161 w 515"/>
                  <a:gd name="T3" fmla="*/ 193 h 322"/>
                  <a:gd name="T4" fmla="*/ 130 w 515"/>
                  <a:gd name="T5" fmla="*/ 161 h 322"/>
                  <a:gd name="T6" fmla="*/ 140 w 515"/>
                  <a:gd name="T7" fmla="*/ 138 h 322"/>
                  <a:gd name="T8" fmla="*/ 159 w 515"/>
                  <a:gd name="T9" fmla="*/ 130 h 322"/>
                  <a:gd name="T10" fmla="*/ 160 w 515"/>
                  <a:gd name="T11" fmla="*/ 130 h 322"/>
                  <a:gd name="T12" fmla="*/ 193 w 515"/>
                  <a:gd name="T13" fmla="*/ 144 h 322"/>
                  <a:gd name="T14" fmla="*/ 192 w 515"/>
                  <a:gd name="T15" fmla="*/ 161 h 322"/>
                  <a:gd name="T16" fmla="*/ 192 w 515"/>
                  <a:gd name="T17" fmla="*/ 163 h 322"/>
                  <a:gd name="T18" fmla="*/ 322 w 515"/>
                  <a:gd name="T19" fmla="*/ 160 h 322"/>
                  <a:gd name="T20" fmla="*/ 353 w 515"/>
                  <a:gd name="T21" fmla="*/ 130 h 322"/>
                  <a:gd name="T22" fmla="*/ 385 w 515"/>
                  <a:gd name="T23" fmla="*/ 161 h 322"/>
                  <a:gd name="T24" fmla="*/ 353 w 515"/>
                  <a:gd name="T25" fmla="*/ 193 h 322"/>
                  <a:gd name="T26" fmla="*/ 321 w 515"/>
                  <a:gd name="T27" fmla="*/ 179 h 322"/>
                  <a:gd name="T28" fmla="*/ 322 w 515"/>
                  <a:gd name="T29" fmla="*/ 161 h 322"/>
                  <a:gd name="T30" fmla="*/ 322 w 515"/>
                  <a:gd name="T31" fmla="*/ 160 h 322"/>
                  <a:gd name="T32" fmla="*/ 353 w 515"/>
                  <a:gd name="T33" fmla="*/ 287 h 322"/>
                  <a:gd name="T34" fmla="*/ 284 w 515"/>
                  <a:gd name="T35" fmla="*/ 265 h 322"/>
                  <a:gd name="T36" fmla="*/ 312 w 515"/>
                  <a:gd name="T37" fmla="*/ 218 h 322"/>
                  <a:gd name="T38" fmla="*/ 353 w 515"/>
                  <a:gd name="T39" fmla="*/ 228 h 322"/>
                  <a:gd name="T40" fmla="*/ 421 w 515"/>
                  <a:gd name="T41" fmla="*/ 161 h 322"/>
                  <a:gd name="T42" fmla="*/ 353 w 515"/>
                  <a:gd name="T43" fmla="*/ 94 h 322"/>
                  <a:gd name="T44" fmla="*/ 286 w 515"/>
                  <a:gd name="T45" fmla="*/ 161 h 322"/>
                  <a:gd name="T46" fmla="*/ 286 w 515"/>
                  <a:gd name="T47" fmla="*/ 163 h 322"/>
                  <a:gd name="T48" fmla="*/ 285 w 515"/>
                  <a:gd name="T49" fmla="*/ 179 h 322"/>
                  <a:gd name="T50" fmla="*/ 285 w 515"/>
                  <a:gd name="T51" fmla="*/ 182 h 322"/>
                  <a:gd name="T52" fmla="*/ 161 w 515"/>
                  <a:gd name="T53" fmla="*/ 287 h 322"/>
                  <a:gd name="T54" fmla="*/ 36 w 515"/>
                  <a:gd name="T55" fmla="*/ 161 h 322"/>
                  <a:gd name="T56" fmla="*/ 161 w 515"/>
                  <a:gd name="T57" fmla="*/ 36 h 322"/>
                  <a:gd name="T58" fmla="*/ 229 w 515"/>
                  <a:gd name="T59" fmla="*/ 60 h 322"/>
                  <a:gd name="T60" fmla="*/ 202 w 515"/>
                  <a:gd name="T61" fmla="*/ 107 h 322"/>
                  <a:gd name="T62" fmla="*/ 162 w 515"/>
                  <a:gd name="T63" fmla="*/ 94 h 322"/>
                  <a:gd name="T64" fmla="*/ 115 w 515"/>
                  <a:gd name="T65" fmla="*/ 112 h 322"/>
                  <a:gd name="T66" fmla="*/ 94 w 515"/>
                  <a:gd name="T67" fmla="*/ 161 h 322"/>
                  <a:gd name="T68" fmla="*/ 161 w 515"/>
                  <a:gd name="T69" fmla="*/ 228 h 322"/>
                  <a:gd name="T70" fmla="*/ 228 w 515"/>
                  <a:gd name="T71" fmla="*/ 161 h 322"/>
                  <a:gd name="T72" fmla="*/ 228 w 515"/>
                  <a:gd name="T73" fmla="*/ 160 h 322"/>
                  <a:gd name="T74" fmla="*/ 230 w 515"/>
                  <a:gd name="T75" fmla="*/ 142 h 322"/>
                  <a:gd name="T76" fmla="*/ 230 w 515"/>
                  <a:gd name="T77" fmla="*/ 139 h 322"/>
                  <a:gd name="T78" fmla="*/ 267 w 515"/>
                  <a:gd name="T79" fmla="*/ 71 h 322"/>
                  <a:gd name="T80" fmla="*/ 267 w 515"/>
                  <a:gd name="T81" fmla="*/ 71 h 322"/>
                  <a:gd name="T82" fmla="*/ 267 w 515"/>
                  <a:gd name="T83" fmla="*/ 71 h 322"/>
                  <a:gd name="T84" fmla="*/ 353 w 515"/>
                  <a:gd name="T85" fmla="*/ 36 h 322"/>
                  <a:gd name="T86" fmla="*/ 479 w 515"/>
                  <a:gd name="T87" fmla="*/ 161 h 322"/>
                  <a:gd name="T88" fmla="*/ 353 w 515"/>
                  <a:gd name="T89" fmla="*/ 287 h 322"/>
                  <a:gd name="T90" fmla="*/ 353 w 515"/>
                  <a:gd name="T91" fmla="*/ 0 h 322"/>
                  <a:gd name="T92" fmla="*/ 254 w 515"/>
                  <a:gd name="T93" fmla="*/ 34 h 322"/>
                  <a:gd name="T94" fmla="*/ 161 w 515"/>
                  <a:gd name="T95" fmla="*/ 0 h 322"/>
                  <a:gd name="T96" fmla="*/ 0 w 515"/>
                  <a:gd name="T97" fmla="*/ 161 h 322"/>
                  <a:gd name="T98" fmla="*/ 161 w 515"/>
                  <a:gd name="T99" fmla="*/ 322 h 322"/>
                  <a:gd name="T100" fmla="*/ 258 w 515"/>
                  <a:gd name="T101" fmla="*/ 290 h 322"/>
                  <a:gd name="T102" fmla="*/ 259 w 515"/>
                  <a:gd name="T103" fmla="*/ 291 h 322"/>
                  <a:gd name="T104" fmla="*/ 353 w 515"/>
                  <a:gd name="T105" fmla="*/ 322 h 322"/>
                  <a:gd name="T106" fmla="*/ 515 w 515"/>
                  <a:gd name="T107" fmla="*/ 161 h 322"/>
                  <a:gd name="T108" fmla="*/ 353 w 515"/>
                  <a:gd name="T109"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15" h="322">
                    <a:moveTo>
                      <a:pt x="192" y="163"/>
                    </a:moveTo>
                    <a:cubicBezTo>
                      <a:pt x="192" y="179"/>
                      <a:pt x="178" y="193"/>
                      <a:pt x="161" y="193"/>
                    </a:cubicBezTo>
                    <a:cubicBezTo>
                      <a:pt x="144" y="193"/>
                      <a:pt x="130" y="179"/>
                      <a:pt x="130" y="161"/>
                    </a:cubicBezTo>
                    <a:cubicBezTo>
                      <a:pt x="130" y="152"/>
                      <a:pt x="134" y="144"/>
                      <a:pt x="140" y="138"/>
                    </a:cubicBezTo>
                    <a:cubicBezTo>
                      <a:pt x="145" y="133"/>
                      <a:pt x="152" y="130"/>
                      <a:pt x="159" y="130"/>
                    </a:cubicBezTo>
                    <a:cubicBezTo>
                      <a:pt x="159" y="130"/>
                      <a:pt x="160" y="130"/>
                      <a:pt x="160" y="130"/>
                    </a:cubicBezTo>
                    <a:cubicBezTo>
                      <a:pt x="173" y="131"/>
                      <a:pt x="185" y="138"/>
                      <a:pt x="193" y="144"/>
                    </a:cubicBezTo>
                    <a:cubicBezTo>
                      <a:pt x="193" y="150"/>
                      <a:pt x="192" y="155"/>
                      <a:pt x="192" y="161"/>
                    </a:cubicBezTo>
                    <a:cubicBezTo>
                      <a:pt x="192" y="162"/>
                      <a:pt x="192" y="162"/>
                      <a:pt x="192" y="163"/>
                    </a:cubicBezTo>
                    <a:close/>
                    <a:moveTo>
                      <a:pt x="322" y="160"/>
                    </a:moveTo>
                    <a:cubicBezTo>
                      <a:pt x="323" y="143"/>
                      <a:pt x="337" y="130"/>
                      <a:pt x="353" y="130"/>
                    </a:cubicBezTo>
                    <a:cubicBezTo>
                      <a:pt x="371" y="130"/>
                      <a:pt x="385" y="144"/>
                      <a:pt x="385" y="161"/>
                    </a:cubicBezTo>
                    <a:cubicBezTo>
                      <a:pt x="385" y="179"/>
                      <a:pt x="371" y="193"/>
                      <a:pt x="353" y="193"/>
                    </a:cubicBezTo>
                    <a:cubicBezTo>
                      <a:pt x="344" y="193"/>
                      <a:pt x="328" y="188"/>
                      <a:pt x="321" y="179"/>
                    </a:cubicBezTo>
                    <a:cubicBezTo>
                      <a:pt x="322" y="173"/>
                      <a:pt x="322" y="167"/>
                      <a:pt x="322" y="161"/>
                    </a:cubicBezTo>
                    <a:cubicBezTo>
                      <a:pt x="322" y="161"/>
                      <a:pt x="322" y="160"/>
                      <a:pt x="322" y="160"/>
                    </a:cubicBezTo>
                    <a:close/>
                    <a:moveTo>
                      <a:pt x="353" y="287"/>
                    </a:moveTo>
                    <a:cubicBezTo>
                      <a:pt x="329" y="287"/>
                      <a:pt x="305" y="279"/>
                      <a:pt x="284" y="265"/>
                    </a:cubicBezTo>
                    <a:cubicBezTo>
                      <a:pt x="296" y="251"/>
                      <a:pt x="306" y="235"/>
                      <a:pt x="312" y="218"/>
                    </a:cubicBezTo>
                    <a:cubicBezTo>
                      <a:pt x="327" y="226"/>
                      <a:pt x="343" y="228"/>
                      <a:pt x="353" y="228"/>
                    </a:cubicBezTo>
                    <a:cubicBezTo>
                      <a:pt x="390" y="228"/>
                      <a:pt x="421" y="198"/>
                      <a:pt x="421" y="161"/>
                    </a:cubicBezTo>
                    <a:cubicBezTo>
                      <a:pt x="421" y="124"/>
                      <a:pt x="390" y="94"/>
                      <a:pt x="353" y="94"/>
                    </a:cubicBezTo>
                    <a:cubicBezTo>
                      <a:pt x="316" y="94"/>
                      <a:pt x="286" y="124"/>
                      <a:pt x="286" y="161"/>
                    </a:cubicBezTo>
                    <a:cubicBezTo>
                      <a:pt x="286" y="162"/>
                      <a:pt x="286" y="163"/>
                      <a:pt x="286" y="163"/>
                    </a:cubicBezTo>
                    <a:cubicBezTo>
                      <a:pt x="286" y="169"/>
                      <a:pt x="286" y="174"/>
                      <a:pt x="285" y="179"/>
                    </a:cubicBezTo>
                    <a:cubicBezTo>
                      <a:pt x="285" y="180"/>
                      <a:pt x="285" y="181"/>
                      <a:pt x="285" y="182"/>
                    </a:cubicBezTo>
                    <a:cubicBezTo>
                      <a:pt x="275" y="241"/>
                      <a:pt x="223" y="287"/>
                      <a:pt x="161" y="287"/>
                    </a:cubicBezTo>
                    <a:cubicBezTo>
                      <a:pt x="92" y="287"/>
                      <a:pt x="36" y="230"/>
                      <a:pt x="36" y="161"/>
                    </a:cubicBezTo>
                    <a:cubicBezTo>
                      <a:pt x="36" y="92"/>
                      <a:pt x="92" y="36"/>
                      <a:pt x="161" y="36"/>
                    </a:cubicBezTo>
                    <a:cubicBezTo>
                      <a:pt x="182" y="36"/>
                      <a:pt x="210" y="47"/>
                      <a:pt x="229" y="60"/>
                    </a:cubicBezTo>
                    <a:cubicBezTo>
                      <a:pt x="217" y="74"/>
                      <a:pt x="208" y="89"/>
                      <a:pt x="202" y="107"/>
                    </a:cubicBezTo>
                    <a:cubicBezTo>
                      <a:pt x="190" y="100"/>
                      <a:pt x="176" y="95"/>
                      <a:pt x="162" y="94"/>
                    </a:cubicBezTo>
                    <a:cubicBezTo>
                      <a:pt x="145" y="93"/>
                      <a:pt x="128" y="100"/>
                      <a:pt x="115" y="112"/>
                    </a:cubicBezTo>
                    <a:cubicBezTo>
                      <a:pt x="102" y="125"/>
                      <a:pt x="94" y="143"/>
                      <a:pt x="94" y="161"/>
                    </a:cubicBezTo>
                    <a:cubicBezTo>
                      <a:pt x="94" y="198"/>
                      <a:pt x="124" y="228"/>
                      <a:pt x="161" y="228"/>
                    </a:cubicBezTo>
                    <a:cubicBezTo>
                      <a:pt x="198" y="228"/>
                      <a:pt x="228" y="198"/>
                      <a:pt x="228" y="161"/>
                    </a:cubicBezTo>
                    <a:cubicBezTo>
                      <a:pt x="228" y="161"/>
                      <a:pt x="228" y="160"/>
                      <a:pt x="228" y="160"/>
                    </a:cubicBezTo>
                    <a:cubicBezTo>
                      <a:pt x="228" y="154"/>
                      <a:pt x="229" y="148"/>
                      <a:pt x="230" y="142"/>
                    </a:cubicBezTo>
                    <a:cubicBezTo>
                      <a:pt x="230" y="141"/>
                      <a:pt x="230" y="140"/>
                      <a:pt x="230" y="139"/>
                    </a:cubicBezTo>
                    <a:cubicBezTo>
                      <a:pt x="235" y="112"/>
                      <a:pt x="248" y="89"/>
                      <a:pt x="267" y="71"/>
                    </a:cubicBezTo>
                    <a:cubicBezTo>
                      <a:pt x="267" y="71"/>
                      <a:pt x="267" y="71"/>
                      <a:pt x="267" y="71"/>
                    </a:cubicBezTo>
                    <a:cubicBezTo>
                      <a:pt x="267" y="71"/>
                      <a:pt x="267" y="71"/>
                      <a:pt x="267" y="71"/>
                    </a:cubicBezTo>
                    <a:cubicBezTo>
                      <a:pt x="290" y="49"/>
                      <a:pt x="320" y="36"/>
                      <a:pt x="353" y="36"/>
                    </a:cubicBezTo>
                    <a:cubicBezTo>
                      <a:pt x="423" y="36"/>
                      <a:pt x="479" y="92"/>
                      <a:pt x="479" y="161"/>
                    </a:cubicBezTo>
                    <a:cubicBezTo>
                      <a:pt x="479" y="230"/>
                      <a:pt x="423" y="287"/>
                      <a:pt x="353" y="287"/>
                    </a:cubicBezTo>
                    <a:close/>
                    <a:moveTo>
                      <a:pt x="353" y="0"/>
                    </a:moveTo>
                    <a:cubicBezTo>
                      <a:pt x="316" y="0"/>
                      <a:pt x="282" y="13"/>
                      <a:pt x="254" y="34"/>
                    </a:cubicBezTo>
                    <a:cubicBezTo>
                      <a:pt x="231" y="16"/>
                      <a:pt x="193" y="0"/>
                      <a:pt x="161" y="0"/>
                    </a:cubicBezTo>
                    <a:cubicBezTo>
                      <a:pt x="72" y="0"/>
                      <a:pt x="0" y="72"/>
                      <a:pt x="0" y="161"/>
                    </a:cubicBezTo>
                    <a:cubicBezTo>
                      <a:pt x="0" y="250"/>
                      <a:pt x="72" y="322"/>
                      <a:pt x="161" y="322"/>
                    </a:cubicBezTo>
                    <a:cubicBezTo>
                      <a:pt x="197" y="322"/>
                      <a:pt x="231" y="310"/>
                      <a:pt x="258" y="290"/>
                    </a:cubicBezTo>
                    <a:cubicBezTo>
                      <a:pt x="258" y="290"/>
                      <a:pt x="259" y="291"/>
                      <a:pt x="259" y="291"/>
                    </a:cubicBezTo>
                    <a:cubicBezTo>
                      <a:pt x="287" y="312"/>
                      <a:pt x="320" y="322"/>
                      <a:pt x="353" y="322"/>
                    </a:cubicBezTo>
                    <a:cubicBezTo>
                      <a:pt x="442" y="322"/>
                      <a:pt x="515" y="250"/>
                      <a:pt x="515" y="161"/>
                    </a:cubicBezTo>
                    <a:cubicBezTo>
                      <a:pt x="515" y="72"/>
                      <a:pt x="442" y="0"/>
                      <a:pt x="35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grpSp>
      </p:grpSp>
      <p:grpSp>
        <p:nvGrpSpPr>
          <p:cNvPr id="153" name="Group 152">
            <a:extLst>
              <a:ext uri="{FF2B5EF4-FFF2-40B4-BE49-F238E27FC236}">
                <a16:creationId xmlns:a16="http://schemas.microsoft.com/office/drawing/2014/main" id="{4AF81924-BA32-7B6F-D5B0-2B5CC39CEB41}"/>
              </a:ext>
            </a:extLst>
          </p:cNvPr>
          <p:cNvGrpSpPr/>
          <p:nvPr/>
        </p:nvGrpSpPr>
        <p:grpSpPr>
          <a:xfrm>
            <a:off x="1504176" y="3361483"/>
            <a:ext cx="1856683" cy="408623"/>
            <a:chOff x="2005568" y="4481980"/>
            <a:chExt cx="2475577" cy="544831"/>
          </a:xfrm>
        </p:grpSpPr>
        <p:sp>
          <p:nvSpPr>
            <p:cNvPr id="44" name="Rectangle: Rounded Corners 43">
              <a:extLst>
                <a:ext uri="{FF2B5EF4-FFF2-40B4-BE49-F238E27FC236}">
                  <a16:creationId xmlns:a16="http://schemas.microsoft.com/office/drawing/2014/main" id="{8CCCB366-FDF2-B6E0-3B6A-7104C1C7626D}"/>
                </a:ext>
              </a:extLst>
            </p:cNvPr>
            <p:cNvSpPr/>
            <p:nvPr/>
          </p:nvSpPr>
          <p:spPr>
            <a:xfrm>
              <a:off x="4023945" y="4481980"/>
              <a:ext cx="457200" cy="457200"/>
            </a:xfrm>
            <a:prstGeom prst="roundRect">
              <a:avLst/>
            </a:prstGeom>
            <a:solidFill>
              <a:schemeClr val="accent2">
                <a:lumMod val="60000"/>
                <a:lumOff val="40000"/>
              </a:schemeClr>
            </a:solidFill>
            <a:ln w="0" cap="flat">
              <a:noFill/>
              <a:prstDash val="solid"/>
              <a:miter/>
            </a:ln>
          </p:spPr>
          <p:txBody>
            <a:bodyPr rtlCol="0" anchor="ctr"/>
            <a:lstStyle/>
            <a:p>
              <a:pPr algn="r" defTabSz="342900" rtl="1"/>
              <a:endParaRPr lang="en-US" sz="1350" dirty="0">
                <a:solidFill>
                  <a:srgbClr val="768394"/>
                </a:solidFill>
                <a:latin typeface="Calibri" panose="020F0502020204030204"/>
              </a:endParaRPr>
            </a:p>
          </p:txBody>
        </p:sp>
        <p:sp>
          <p:nvSpPr>
            <p:cNvPr id="18" name="مربع نص 17">
              <a:extLst>
                <a:ext uri="{FF2B5EF4-FFF2-40B4-BE49-F238E27FC236}">
                  <a16:creationId xmlns:a16="http://schemas.microsoft.com/office/drawing/2014/main" id="{3A743CF5-39EB-24A8-4615-963ED8F6739B}"/>
                </a:ext>
              </a:extLst>
            </p:cNvPr>
            <p:cNvSpPr txBox="1"/>
            <p:nvPr/>
          </p:nvSpPr>
          <p:spPr>
            <a:xfrm>
              <a:off x="2005568" y="4481980"/>
              <a:ext cx="2011680" cy="544831"/>
            </a:xfrm>
            <a:prstGeom prst="roundRect">
              <a:avLst/>
            </a:prstGeom>
            <a:solidFill>
              <a:schemeClr val="accent3">
                <a:lumMod val="20000"/>
                <a:lumOff val="80000"/>
              </a:schemeClr>
            </a:solidFill>
          </p:spPr>
          <p:txBody>
            <a:bodyPr wrap="square" rtlCol="1">
              <a:spAutoFit/>
            </a:bodyPr>
            <a:lstStyle>
              <a:defPPr>
                <a:defRPr lang="ar-SA"/>
              </a:defPPr>
              <a:lvl1pPr defTabSz="228594">
                <a:defRPr sz="2400" b="1">
                  <a:solidFill>
                    <a:srgbClr val="173863"/>
                  </a:solidFill>
                  <a:latin typeface="Sakkal Majalla" panose="02000000000000000000" pitchFamily="2" charset="-78"/>
                  <a:cs typeface="Sakkal Majalla" panose="02000000000000000000" pitchFamily="2" charset="-78"/>
                </a:defRPr>
              </a:lvl1pPr>
            </a:lstStyle>
            <a:p>
              <a:pPr algn="r" defTabSz="171446" rtl="1"/>
              <a:r>
                <a:rPr lang="ar-SA" sz="1800" dirty="0">
                  <a:solidFill>
                    <a:srgbClr val="768394">
                      <a:lumMod val="40000"/>
                      <a:lumOff val="60000"/>
                    </a:srgbClr>
                  </a:solidFill>
                </a:rPr>
                <a:t>الموثوقية</a:t>
              </a:r>
              <a:endParaRPr lang="en-US" sz="1800" dirty="0">
                <a:solidFill>
                  <a:srgbClr val="768394">
                    <a:lumMod val="40000"/>
                    <a:lumOff val="60000"/>
                  </a:srgbClr>
                </a:solidFill>
              </a:endParaRPr>
            </a:p>
          </p:txBody>
        </p:sp>
        <p:grpSp>
          <p:nvGrpSpPr>
            <p:cNvPr id="210" name="Police7" descr="{&quot;Key&quot;:&quot;POWER_USER_SHAPE_ICON&quot;,&quot;Value&quot;:&quot;POWER_USER_SHAPE_ICON_STYLE_1&quot;}">
              <a:extLst>
                <a:ext uri="{FF2B5EF4-FFF2-40B4-BE49-F238E27FC236}">
                  <a16:creationId xmlns:a16="http://schemas.microsoft.com/office/drawing/2014/main" id="{C52A3700-61BA-A682-18C1-5EF6104D1AC9}"/>
                </a:ext>
              </a:extLst>
            </p:cNvPr>
            <p:cNvGrpSpPr>
              <a:grpSpLocks noChangeAspect="1"/>
            </p:cNvGrpSpPr>
            <p:nvPr/>
          </p:nvGrpSpPr>
          <p:grpSpPr>
            <a:xfrm>
              <a:off x="4108545" y="4561696"/>
              <a:ext cx="288000" cy="297768"/>
              <a:chOff x="8123239" y="2620963"/>
              <a:chExt cx="468312" cy="484189"/>
            </a:xfrm>
            <a:solidFill>
              <a:schemeClr val="bg1"/>
            </a:solidFill>
          </p:grpSpPr>
          <p:sp>
            <p:nvSpPr>
              <p:cNvPr id="211" name="Rectangle 540">
                <a:extLst>
                  <a:ext uri="{FF2B5EF4-FFF2-40B4-BE49-F238E27FC236}">
                    <a16:creationId xmlns:a16="http://schemas.microsoft.com/office/drawing/2014/main" id="{FD3FDDC1-383A-7FF7-B3C7-40007871F980}"/>
                  </a:ext>
                </a:extLst>
              </p:cNvPr>
              <p:cNvSpPr>
                <a:spLocks noChangeArrowheads="1"/>
              </p:cNvSpPr>
              <p:nvPr/>
            </p:nvSpPr>
            <p:spPr bwMode="auto">
              <a:xfrm>
                <a:off x="8401050" y="2897187"/>
                <a:ext cx="12700" cy="33338"/>
              </a:xfrm>
              <a:prstGeom prst="rect">
                <a:avLst/>
              </a:prstGeom>
              <a:grpFill/>
              <a:ln w="6350">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212" name="Freeform 541">
                <a:extLst>
                  <a:ext uri="{FF2B5EF4-FFF2-40B4-BE49-F238E27FC236}">
                    <a16:creationId xmlns:a16="http://schemas.microsoft.com/office/drawing/2014/main" id="{E0F54942-90C2-53A4-03BC-F65C3C174FA2}"/>
                  </a:ext>
                </a:extLst>
              </p:cNvPr>
              <p:cNvSpPr>
                <a:spLocks/>
              </p:cNvSpPr>
              <p:nvPr/>
            </p:nvSpPr>
            <p:spPr bwMode="auto">
              <a:xfrm>
                <a:off x="8435975" y="2955927"/>
                <a:ext cx="155576" cy="147638"/>
              </a:xfrm>
              <a:custGeom>
                <a:avLst/>
                <a:gdLst>
                  <a:gd name="T0" fmla="*/ 192 w 192"/>
                  <a:gd name="T1" fmla="*/ 183 h 183"/>
                  <a:gd name="T2" fmla="*/ 175 w 192"/>
                  <a:gd name="T3" fmla="*/ 183 h 183"/>
                  <a:gd name="T4" fmla="*/ 175 w 192"/>
                  <a:gd name="T5" fmla="*/ 144 h 183"/>
                  <a:gd name="T6" fmla="*/ 104 w 192"/>
                  <a:gd name="T7" fmla="*/ 47 h 183"/>
                  <a:gd name="T8" fmla="*/ 0 w 192"/>
                  <a:gd name="T9" fmla="*/ 16 h 183"/>
                  <a:gd name="T10" fmla="*/ 5 w 192"/>
                  <a:gd name="T11" fmla="*/ 0 h 183"/>
                  <a:gd name="T12" fmla="*/ 109 w 192"/>
                  <a:gd name="T13" fmla="*/ 32 h 183"/>
                  <a:gd name="T14" fmla="*/ 192 w 192"/>
                  <a:gd name="T15" fmla="*/ 144 h 183"/>
                  <a:gd name="T16" fmla="*/ 192 w 192"/>
                  <a:gd name="T1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83">
                    <a:moveTo>
                      <a:pt x="192" y="183"/>
                    </a:moveTo>
                    <a:lnTo>
                      <a:pt x="175" y="183"/>
                    </a:lnTo>
                    <a:lnTo>
                      <a:pt x="175" y="144"/>
                    </a:lnTo>
                    <a:cubicBezTo>
                      <a:pt x="175" y="99"/>
                      <a:pt x="146" y="60"/>
                      <a:pt x="104" y="47"/>
                    </a:cubicBezTo>
                    <a:lnTo>
                      <a:pt x="0" y="16"/>
                    </a:lnTo>
                    <a:lnTo>
                      <a:pt x="5" y="0"/>
                    </a:lnTo>
                    <a:lnTo>
                      <a:pt x="109" y="32"/>
                    </a:lnTo>
                    <a:cubicBezTo>
                      <a:pt x="158" y="47"/>
                      <a:pt x="192" y="92"/>
                      <a:pt x="192" y="144"/>
                    </a:cubicBezTo>
                    <a:lnTo>
                      <a:pt x="192" y="183"/>
                    </a:ln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213" name="Rectangle 542">
                <a:extLst>
                  <a:ext uri="{FF2B5EF4-FFF2-40B4-BE49-F238E27FC236}">
                    <a16:creationId xmlns:a16="http://schemas.microsoft.com/office/drawing/2014/main" id="{39F5F01C-576C-B667-A45D-14B5337477B4}"/>
                  </a:ext>
                </a:extLst>
              </p:cNvPr>
              <p:cNvSpPr>
                <a:spLocks noChangeArrowheads="1"/>
              </p:cNvSpPr>
              <p:nvPr/>
            </p:nvSpPr>
            <p:spPr bwMode="auto">
              <a:xfrm>
                <a:off x="8299451" y="2897189"/>
                <a:ext cx="14288" cy="38100"/>
              </a:xfrm>
              <a:prstGeom prst="rect">
                <a:avLst/>
              </a:prstGeom>
              <a:grpFill/>
              <a:ln w="6350">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214" name="Freeform 543">
                <a:extLst>
                  <a:ext uri="{FF2B5EF4-FFF2-40B4-BE49-F238E27FC236}">
                    <a16:creationId xmlns:a16="http://schemas.microsoft.com/office/drawing/2014/main" id="{B910782B-2A1A-EDA1-6B31-7A080F1DF13B}"/>
                  </a:ext>
                </a:extLst>
              </p:cNvPr>
              <p:cNvSpPr>
                <a:spLocks/>
              </p:cNvSpPr>
              <p:nvPr/>
            </p:nvSpPr>
            <p:spPr bwMode="auto">
              <a:xfrm>
                <a:off x="8123239" y="2955925"/>
                <a:ext cx="153988" cy="147638"/>
              </a:xfrm>
              <a:custGeom>
                <a:avLst/>
                <a:gdLst>
                  <a:gd name="T0" fmla="*/ 16 w 191"/>
                  <a:gd name="T1" fmla="*/ 183 h 183"/>
                  <a:gd name="T2" fmla="*/ 0 w 191"/>
                  <a:gd name="T3" fmla="*/ 183 h 183"/>
                  <a:gd name="T4" fmla="*/ 0 w 191"/>
                  <a:gd name="T5" fmla="*/ 144 h 183"/>
                  <a:gd name="T6" fmla="*/ 83 w 191"/>
                  <a:gd name="T7" fmla="*/ 32 h 183"/>
                  <a:gd name="T8" fmla="*/ 186 w 191"/>
                  <a:gd name="T9" fmla="*/ 0 h 183"/>
                  <a:gd name="T10" fmla="*/ 191 w 191"/>
                  <a:gd name="T11" fmla="*/ 16 h 183"/>
                  <a:gd name="T12" fmla="*/ 88 w 191"/>
                  <a:gd name="T13" fmla="*/ 47 h 183"/>
                  <a:gd name="T14" fmla="*/ 16 w 191"/>
                  <a:gd name="T15" fmla="*/ 144 h 183"/>
                  <a:gd name="T16" fmla="*/ 16 w 191"/>
                  <a:gd name="T1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1" h="183">
                    <a:moveTo>
                      <a:pt x="16" y="183"/>
                    </a:moveTo>
                    <a:lnTo>
                      <a:pt x="0" y="183"/>
                    </a:lnTo>
                    <a:lnTo>
                      <a:pt x="0" y="144"/>
                    </a:lnTo>
                    <a:cubicBezTo>
                      <a:pt x="0" y="92"/>
                      <a:pt x="33" y="47"/>
                      <a:pt x="83" y="32"/>
                    </a:cubicBezTo>
                    <a:lnTo>
                      <a:pt x="186" y="0"/>
                    </a:lnTo>
                    <a:lnTo>
                      <a:pt x="191" y="16"/>
                    </a:lnTo>
                    <a:lnTo>
                      <a:pt x="88" y="47"/>
                    </a:lnTo>
                    <a:cubicBezTo>
                      <a:pt x="45" y="60"/>
                      <a:pt x="16" y="99"/>
                      <a:pt x="16" y="144"/>
                    </a:cubicBezTo>
                    <a:lnTo>
                      <a:pt x="16" y="183"/>
                    </a:ln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215" name="Freeform 544">
                <a:extLst>
                  <a:ext uri="{FF2B5EF4-FFF2-40B4-BE49-F238E27FC236}">
                    <a16:creationId xmlns:a16="http://schemas.microsoft.com/office/drawing/2014/main" id="{7ABB1ED6-A434-7040-0086-075359A3C767}"/>
                  </a:ext>
                </a:extLst>
              </p:cNvPr>
              <p:cNvSpPr>
                <a:spLocks/>
              </p:cNvSpPr>
              <p:nvPr/>
            </p:nvSpPr>
            <p:spPr bwMode="auto">
              <a:xfrm>
                <a:off x="8261350" y="2760663"/>
                <a:ext cx="190501" cy="169863"/>
              </a:xfrm>
              <a:custGeom>
                <a:avLst/>
                <a:gdLst>
                  <a:gd name="T0" fmla="*/ 118 w 236"/>
                  <a:gd name="T1" fmla="*/ 211 h 211"/>
                  <a:gd name="T2" fmla="*/ 77 w 236"/>
                  <a:gd name="T3" fmla="*/ 199 h 211"/>
                  <a:gd name="T4" fmla="*/ 0 w 236"/>
                  <a:gd name="T5" fmla="*/ 102 h 211"/>
                  <a:gd name="T6" fmla="*/ 0 w 236"/>
                  <a:gd name="T7" fmla="*/ 0 h 211"/>
                  <a:gd name="T8" fmla="*/ 17 w 236"/>
                  <a:gd name="T9" fmla="*/ 0 h 211"/>
                  <a:gd name="T10" fmla="*/ 17 w 236"/>
                  <a:gd name="T11" fmla="*/ 102 h 211"/>
                  <a:gd name="T12" fmla="*/ 86 w 236"/>
                  <a:gd name="T13" fmla="*/ 185 h 211"/>
                  <a:gd name="T14" fmla="*/ 151 w 236"/>
                  <a:gd name="T15" fmla="*/ 185 h 211"/>
                  <a:gd name="T16" fmla="*/ 220 w 236"/>
                  <a:gd name="T17" fmla="*/ 102 h 211"/>
                  <a:gd name="T18" fmla="*/ 220 w 236"/>
                  <a:gd name="T19" fmla="*/ 2 h 211"/>
                  <a:gd name="T20" fmla="*/ 236 w 236"/>
                  <a:gd name="T21" fmla="*/ 2 h 211"/>
                  <a:gd name="T22" fmla="*/ 236 w 236"/>
                  <a:gd name="T23" fmla="*/ 102 h 211"/>
                  <a:gd name="T24" fmla="*/ 160 w 236"/>
                  <a:gd name="T25" fmla="*/ 199 h 211"/>
                  <a:gd name="T26" fmla="*/ 118 w 236"/>
                  <a:gd name="T27"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211">
                    <a:moveTo>
                      <a:pt x="118" y="211"/>
                    </a:moveTo>
                    <a:cubicBezTo>
                      <a:pt x="104" y="211"/>
                      <a:pt x="90" y="207"/>
                      <a:pt x="77" y="199"/>
                    </a:cubicBezTo>
                    <a:cubicBezTo>
                      <a:pt x="42" y="177"/>
                      <a:pt x="0" y="142"/>
                      <a:pt x="0" y="102"/>
                    </a:cubicBezTo>
                    <a:lnTo>
                      <a:pt x="0" y="0"/>
                    </a:lnTo>
                    <a:lnTo>
                      <a:pt x="17" y="0"/>
                    </a:lnTo>
                    <a:lnTo>
                      <a:pt x="17" y="102"/>
                    </a:lnTo>
                    <a:cubicBezTo>
                      <a:pt x="17" y="137"/>
                      <a:pt x="60" y="169"/>
                      <a:pt x="86" y="185"/>
                    </a:cubicBezTo>
                    <a:cubicBezTo>
                      <a:pt x="106" y="197"/>
                      <a:pt x="131" y="197"/>
                      <a:pt x="151" y="185"/>
                    </a:cubicBezTo>
                    <a:cubicBezTo>
                      <a:pt x="177" y="169"/>
                      <a:pt x="220" y="137"/>
                      <a:pt x="220" y="102"/>
                    </a:cubicBezTo>
                    <a:lnTo>
                      <a:pt x="220" y="2"/>
                    </a:lnTo>
                    <a:lnTo>
                      <a:pt x="236" y="2"/>
                    </a:lnTo>
                    <a:lnTo>
                      <a:pt x="236" y="102"/>
                    </a:lnTo>
                    <a:cubicBezTo>
                      <a:pt x="236" y="142"/>
                      <a:pt x="195" y="177"/>
                      <a:pt x="160" y="199"/>
                    </a:cubicBezTo>
                    <a:cubicBezTo>
                      <a:pt x="147" y="207"/>
                      <a:pt x="133" y="211"/>
                      <a:pt x="118" y="211"/>
                    </a:cubicBez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216" name="Freeform 545">
                <a:extLst>
                  <a:ext uri="{FF2B5EF4-FFF2-40B4-BE49-F238E27FC236}">
                    <a16:creationId xmlns:a16="http://schemas.microsoft.com/office/drawing/2014/main" id="{4925649A-C54E-C527-4970-65F21194BF49}"/>
                  </a:ext>
                </a:extLst>
              </p:cNvPr>
              <p:cNvSpPr>
                <a:spLocks noEditPoints="1"/>
              </p:cNvSpPr>
              <p:nvPr/>
            </p:nvSpPr>
            <p:spPr bwMode="auto">
              <a:xfrm>
                <a:off x="8347076" y="2917827"/>
                <a:ext cx="101599" cy="106362"/>
              </a:xfrm>
              <a:custGeom>
                <a:avLst/>
                <a:gdLst>
                  <a:gd name="T0" fmla="*/ 24 w 125"/>
                  <a:gd name="T1" fmla="*/ 77 h 132"/>
                  <a:gd name="T2" fmla="*/ 54 w 125"/>
                  <a:gd name="T3" fmla="*/ 108 h 132"/>
                  <a:gd name="T4" fmla="*/ 103 w 125"/>
                  <a:gd name="T5" fmla="*/ 56 h 132"/>
                  <a:gd name="T6" fmla="*/ 79 w 125"/>
                  <a:gd name="T7" fmla="*/ 25 h 132"/>
                  <a:gd name="T8" fmla="*/ 24 w 125"/>
                  <a:gd name="T9" fmla="*/ 77 h 132"/>
                  <a:gd name="T10" fmla="*/ 54 w 125"/>
                  <a:gd name="T11" fmla="*/ 132 h 132"/>
                  <a:gd name="T12" fmla="*/ 0 w 125"/>
                  <a:gd name="T13" fmla="*/ 77 h 132"/>
                  <a:gd name="T14" fmla="*/ 81 w 125"/>
                  <a:gd name="T15" fmla="*/ 0 h 132"/>
                  <a:gd name="T16" fmla="*/ 125 w 125"/>
                  <a:gd name="T17" fmla="*/ 57 h 132"/>
                  <a:gd name="T18" fmla="*/ 54 w 125"/>
                  <a:gd name="T1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32">
                    <a:moveTo>
                      <a:pt x="24" y="77"/>
                    </a:moveTo>
                    <a:lnTo>
                      <a:pt x="54" y="108"/>
                    </a:lnTo>
                    <a:lnTo>
                      <a:pt x="103" y="56"/>
                    </a:lnTo>
                    <a:lnTo>
                      <a:pt x="79" y="25"/>
                    </a:lnTo>
                    <a:lnTo>
                      <a:pt x="24" y="77"/>
                    </a:lnTo>
                    <a:close/>
                    <a:moveTo>
                      <a:pt x="54" y="132"/>
                    </a:moveTo>
                    <a:lnTo>
                      <a:pt x="0" y="77"/>
                    </a:lnTo>
                    <a:lnTo>
                      <a:pt x="81" y="0"/>
                    </a:lnTo>
                    <a:lnTo>
                      <a:pt x="125" y="57"/>
                    </a:lnTo>
                    <a:lnTo>
                      <a:pt x="54" y="132"/>
                    </a:lnTo>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217" name="Freeform 546">
                <a:extLst>
                  <a:ext uri="{FF2B5EF4-FFF2-40B4-BE49-F238E27FC236}">
                    <a16:creationId xmlns:a16="http://schemas.microsoft.com/office/drawing/2014/main" id="{7025AB0A-276A-E450-346E-8F7E752C8BA7}"/>
                  </a:ext>
                </a:extLst>
              </p:cNvPr>
              <p:cNvSpPr>
                <a:spLocks noEditPoints="1"/>
              </p:cNvSpPr>
              <p:nvPr/>
            </p:nvSpPr>
            <p:spPr bwMode="auto">
              <a:xfrm>
                <a:off x="8266115" y="2917827"/>
                <a:ext cx="100012" cy="106362"/>
              </a:xfrm>
              <a:custGeom>
                <a:avLst/>
                <a:gdLst>
                  <a:gd name="T0" fmla="*/ 21 w 124"/>
                  <a:gd name="T1" fmla="*/ 56 h 132"/>
                  <a:gd name="T2" fmla="*/ 70 w 124"/>
                  <a:gd name="T3" fmla="*/ 108 h 132"/>
                  <a:gd name="T4" fmla="*/ 100 w 124"/>
                  <a:gd name="T5" fmla="*/ 77 h 132"/>
                  <a:gd name="T6" fmla="*/ 45 w 124"/>
                  <a:gd name="T7" fmla="*/ 25 h 132"/>
                  <a:gd name="T8" fmla="*/ 21 w 124"/>
                  <a:gd name="T9" fmla="*/ 56 h 132"/>
                  <a:gd name="T10" fmla="*/ 70 w 124"/>
                  <a:gd name="T11" fmla="*/ 132 h 132"/>
                  <a:gd name="T12" fmla="*/ 0 w 124"/>
                  <a:gd name="T13" fmla="*/ 57 h 132"/>
                  <a:gd name="T14" fmla="*/ 43 w 124"/>
                  <a:gd name="T15" fmla="*/ 0 h 132"/>
                  <a:gd name="T16" fmla="*/ 124 w 124"/>
                  <a:gd name="T17" fmla="*/ 77 h 132"/>
                  <a:gd name="T18" fmla="*/ 70 w 124"/>
                  <a:gd name="T1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4" h="132">
                    <a:moveTo>
                      <a:pt x="21" y="56"/>
                    </a:moveTo>
                    <a:lnTo>
                      <a:pt x="70" y="108"/>
                    </a:lnTo>
                    <a:lnTo>
                      <a:pt x="100" y="77"/>
                    </a:lnTo>
                    <a:lnTo>
                      <a:pt x="45" y="25"/>
                    </a:lnTo>
                    <a:lnTo>
                      <a:pt x="21" y="56"/>
                    </a:lnTo>
                    <a:close/>
                    <a:moveTo>
                      <a:pt x="70" y="132"/>
                    </a:moveTo>
                    <a:lnTo>
                      <a:pt x="0" y="57"/>
                    </a:lnTo>
                    <a:lnTo>
                      <a:pt x="43" y="0"/>
                    </a:lnTo>
                    <a:lnTo>
                      <a:pt x="124" y="77"/>
                    </a:lnTo>
                    <a:lnTo>
                      <a:pt x="70" y="132"/>
                    </a:lnTo>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218" name="Freeform 547">
                <a:extLst>
                  <a:ext uri="{FF2B5EF4-FFF2-40B4-BE49-F238E27FC236}">
                    <a16:creationId xmlns:a16="http://schemas.microsoft.com/office/drawing/2014/main" id="{287D2800-F20D-D0A7-A0AB-899954D2F3C5}"/>
                  </a:ext>
                </a:extLst>
              </p:cNvPr>
              <p:cNvSpPr>
                <a:spLocks/>
              </p:cNvSpPr>
              <p:nvPr/>
            </p:nvSpPr>
            <p:spPr bwMode="auto">
              <a:xfrm>
                <a:off x="8329613" y="2998788"/>
                <a:ext cx="53975" cy="28575"/>
              </a:xfrm>
              <a:custGeom>
                <a:avLst/>
                <a:gdLst>
                  <a:gd name="T0" fmla="*/ 34 w 68"/>
                  <a:gd name="T1" fmla="*/ 35 h 35"/>
                  <a:gd name="T2" fmla="*/ 15 w 68"/>
                  <a:gd name="T3" fmla="*/ 27 h 35"/>
                  <a:gd name="T4" fmla="*/ 0 w 68"/>
                  <a:gd name="T5" fmla="*/ 13 h 35"/>
                  <a:gd name="T6" fmla="*/ 11 w 68"/>
                  <a:gd name="T7" fmla="*/ 0 h 35"/>
                  <a:gd name="T8" fmla="*/ 27 w 68"/>
                  <a:gd name="T9" fmla="*/ 15 h 35"/>
                  <a:gd name="T10" fmla="*/ 42 w 68"/>
                  <a:gd name="T11" fmla="*/ 15 h 35"/>
                  <a:gd name="T12" fmla="*/ 57 w 68"/>
                  <a:gd name="T13" fmla="*/ 0 h 35"/>
                  <a:gd name="T14" fmla="*/ 68 w 68"/>
                  <a:gd name="T15" fmla="*/ 13 h 35"/>
                  <a:gd name="T16" fmla="*/ 53 w 68"/>
                  <a:gd name="T17" fmla="*/ 27 h 35"/>
                  <a:gd name="T18" fmla="*/ 34 w 68"/>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35">
                    <a:moveTo>
                      <a:pt x="34" y="35"/>
                    </a:moveTo>
                    <a:cubicBezTo>
                      <a:pt x="27" y="35"/>
                      <a:pt x="20" y="32"/>
                      <a:pt x="15" y="27"/>
                    </a:cubicBezTo>
                    <a:lnTo>
                      <a:pt x="0" y="13"/>
                    </a:lnTo>
                    <a:lnTo>
                      <a:pt x="11" y="0"/>
                    </a:lnTo>
                    <a:lnTo>
                      <a:pt x="27" y="15"/>
                    </a:lnTo>
                    <a:cubicBezTo>
                      <a:pt x="31" y="19"/>
                      <a:pt x="38" y="19"/>
                      <a:pt x="42" y="15"/>
                    </a:cubicBezTo>
                    <a:lnTo>
                      <a:pt x="57" y="0"/>
                    </a:lnTo>
                    <a:lnTo>
                      <a:pt x="68" y="13"/>
                    </a:lnTo>
                    <a:lnTo>
                      <a:pt x="53" y="27"/>
                    </a:lnTo>
                    <a:cubicBezTo>
                      <a:pt x="48" y="32"/>
                      <a:pt x="41" y="35"/>
                      <a:pt x="34" y="35"/>
                    </a:cubicBezTo>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219" name="Freeform 548">
                <a:extLst>
                  <a:ext uri="{FF2B5EF4-FFF2-40B4-BE49-F238E27FC236}">
                    <a16:creationId xmlns:a16="http://schemas.microsoft.com/office/drawing/2014/main" id="{7C721084-5497-9BDB-C515-93B9B2B910CE}"/>
                  </a:ext>
                </a:extLst>
              </p:cNvPr>
              <p:cNvSpPr>
                <a:spLocks/>
              </p:cNvSpPr>
              <p:nvPr/>
            </p:nvSpPr>
            <p:spPr bwMode="auto">
              <a:xfrm>
                <a:off x="8331200" y="3014663"/>
                <a:ext cx="20638" cy="90489"/>
              </a:xfrm>
              <a:custGeom>
                <a:avLst/>
                <a:gdLst>
                  <a:gd name="T0" fmla="*/ 9 w 13"/>
                  <a:gd name="T1" fmla="*/ 57 h 57"/>
                  <a:gd name="T2" fmla="*/ 0 w 13"/>
                  <a:gd name="T3" fmla="*/ 56 h 57"/>
                  <a:gd name="T4" fmla="*/ 5 w 13"/>
                  <a:gd name="T5" fmla="*/ 0 h 57"/>
                  <a:gd name="T6" fmla="*/ 13 w 13"/>
                  <a:gd name="T7" fmla="*/ 1 h 57"/>
                  <a:gd name="T8" fmla="*/ 9 w 13"/>
                  <a:gd name="T9" fmla="*/ 57 h 57"/>
                </a:gdLst>
                <a:ahLst/>
                <a:cxnLst>
                  <a:cxn ang="0">
                    <a:pos x="T0" y="T1"/>
                  </a:cxn>
                  <a:cxn ang="0">
                    <a:pos x="T2" y="T3"/>
                  </a:cxn>
                  <a:cxn ang="0">
                    <a:pos x="T4" y="T5"/>
                  </a:cxn>
                  <a:cxn ang="0">
                    <a:pos x="T6" y="T7"/>
                  </a:cxn>
                  <a:cxn ang="0">
                    <a:pos x="T8" y="T9"/>
                  </a:cxn>
                </a:cxnLst>
                <a:rect l="0" t="0" r="r" b="b"/>
                <a:pathLst>
                  <a:path w="13" h="57">
                    <a:moveTo>
                      <a:pt x="9" y="57"/>
                    </a:moveTo>
                    <a:lnTo>
                      <a:pt x="0" y="56"/>
                    </a:lnTo>
                    <a:lnTo>
                      <a:pt x="5" y="0"/>
                    </a:lnTo>
                    <a:lnTo>
                      <a:pt x="13" y="1"/>
                    </a:lnTo>
                    <a:lnTo>
                      <a:pt x="9" y="57"/>
                    </a:ln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220" name="Freeform 549">
                <a:extLst>
                  <a:ext uri="{FF2B5EF4-FFF2-40B4-BE49-F238E27FC236}">
                    <a16:creationId xmlns:a16="http://schemas.microsoft.com/office/drawing/2014/main" id="{E6DADEF9-23E4-27B6-41D6-1F481C2E224D}"/>
                  </a:ext>
                </a:extLst>
              </p:cNvPr>
              <p:cNvSpPr>
                <a:spLocks/>
              </p:cNvSpPr>
              <p:nvPr/>
            </p:nvSpPr>
            <p:spPr bwMode="auto">
              <a:xfrm>
                <a:off x="8362951" y="3014663"/>
                <a:ext cx="20638" cy="90489"/>
              </a:xfrm>
              <a:custGeom>
                <a:avLst/>
                <a:gdLst>
                  <a:gd name="T0" fmla="*/ 4 w 13"/>
                  <a:gd name="T1" fmla="*/ 57 h 57"/>
                  <a:gd name="T2" fmla="*/ 0 w 13"/>
                  <a:gd name="T3" fmla="*/ 1 h 57"/>
                  <a:gd name="T4" fmla="*/ 8 w 13"/>
                  <a:gd name="T5" fmla="*/ 0 h 57"/>
                  <a:gd name="T6" fmla="*/ 13 w 13"/>
                  <a:gd name="T7" fmla="*/ 56 h 57"/>
                  <a:gd name="T8" fmla="*/ 4 w 13"/>
                  <a:gd name="T9" fmla="*/ 57 h 57"/>
                </a:gdLst>
                <a:ahLst/>
                <a:cxnLst>
                  <a:cxn ang="0">
                    <a:pos x="T0" y="T1"/>
                  </a:cxn>
                  <a:cxn ang="0">
                    <a:pos x="T2" y="T3"/>
                  </a:cxn>
                  <a:cxn ang="0">
                    <a:pos x="T4" y="T5"/>
                  </a:cxn>
                  <a:cxn ang="0">
                    <a:pos x="T6" y="T7"/>
                  </a:cxn>
                  <a:cxn ang="0">
                    <a:pos x="T8" y="T9"/>
                  </a:cxn>
                </a:cxnLst>
                <a:rect l="0" t="0" r="r" b="b"/>
                <a:pathLst>
                  <a:path w="13" h="57">
                    <a:moveTo>
                      <a:pt x="4" y="57"/>
                    </a:moveTo>
                    <a:lnTo>
                      <a:pt x="0" y="1"/>
                    </a:lnTo>
                    <a:lnTo>
                      <a:pt x="8" y="0"/>
                    </a:lnTo>
                    <a:lnTo>
                      <a:pt x="13" y="56"/>
                    </a:lnTo>
                    <a:lnTo>
                      <a:pt x="4" y="57"/>
                    </a:ln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221" name="Freeform 550">
                <a:extLst>
                  <a:ext uri="{FF2B5EF4-FFF2-40B4-BE49-F238E27FC236}">
                    <a16:creationId xmlns:a16="http://schemas.microsoft.com/office/drawing/2014/main" id="{07A24DD3-88E1-805F-6169-26AD0B323BDE}"/>
                  </a:ext>
                </a:extLst>
              </p:cNvPr>
              <p:cNvSpPr>
                <a:spLocks noEditPoints="1"/>
              </p:cNvSpPr>
              <p:nvPr/>
            </p:nvSpPr>
            <p:spPr bwMode="auto">
              <a:xfrm>
                <a:off x="8221664" y="2620963"/>
                <a:ext cx="271463" cy="165100"/>
              </a:xfrm>
              <a:custGeom>
                <a:avLst/>
                <a:gdLst>
                  <a:gd name="T0" fmla="*/ 43 w 339"/>
                  <a:gd name="T1" fmla="*/ 137 h 205"/>
                  <a:gd name="T2" fmla="*/ 85 w 339"/>
                  <a:gd name="T3" fmla="*/ 173 h 205"/>
                  <a:gd name="T4" fmla="*/ 253 w 339"/>
                  <a:gd name="T5" fmla="*/ 173 h 205"/>
                  <a:gd name="T6" fmla="*/ 296 w 339"/>
                  <a:gd name="T7" fmla="*/ 136 h 205"/>
                  <a:gd name="T8" fmla="*/ 296 w 339"/>
                  <a:gd name="T9" fmla="*/ 117 h 205"/>
                  <a:gd name="T10" fmla="*/ 322 w 339"/>
                  <a:gd name="T11" fmla="*/ 90 h 205"/>
                  <a:gd name="T12" fmla="*/ 270 w 339"/>
                  <a:gd name="T13" fmla="*/ 45 h 205"/>
                  <a:gd name="T14" fmla="*/ 68 w 339"/>
                  <a:gd name="T15" fmla="*/ 45 h 205"/>
                  <a:gd name="T16" fmla="*/ 17 w 339"/>
                  <a:gd name="T17" fmla="*/ 90 h 205"/>
                  <a:gd name="T18" fmla="*/ 44 w 339"/>
                  <a:gd name="T19" fmla="*/ 114 h 205"/>
                  <a:gd name="T20" fmla="*/ 43 w 339"/>
                  <a:gd name="T21" fmla="*/ 137 h 205"/>
                  <a:gd name="T22" fmla="*/ 169 w 339"/>
                  <a:gd name="T23" fmla="*/ 205 h 205"/>
                  <a:gd name="T24" fmla="*/ 79 w 339"/>
                  <a:gd name="T25" fmla="*/ 188 h 205"/>
                  <a:gd name="T26" fmla="*/ 26 w 339"/>
                  <a:gd name="T27" fmla="*/ 136 h 205"/>
                  <a:gd name="T28" fmla="*/ 27 w 339"/>
                  <a:gd name="T29" fmla="*/ 121 h 205"/>
                  <a:gd name="T30" fmla="*/ 0 w 339"/>
                  <a:gd name="T31" fmla="*/ 97 h 205"/>
                  <a:gd name="T32" fmla="*/ 0 w 339"/>
                  <a:gd name="T33" fmla="*/ 93 h 205"/>
                  <a:gd name="T34" fmla="*/ 61 w 339"/>
                  <a:gd name="T35" fmla="*/ 30 h 205"/>
                  <a:gd name="T36" fmla="*/ 277 w 339"/>
                  <a:gd name="T37" fmla="*/ 30 h 205"/>
                  <a:gd name="T38" fmla="*/ 339 w 339"/>
                  <a:gd name="T39" fmla="*/ 93 h 205"/>
                  <a:gd name="T40" fmla="*/ 339 w 339"/>
                  <a:gd name="T41" fmla="*/ 97 h 205"/>
                  <a:gd name="T42" fmla="*/ 312 w 339"/>
                  <a:gd name="T43" fmla="*/ 124 h 205"/>
                  <a:gd name="T44" fmla="*/ 312 w 339"/>
                  <a:gd name="T45" fmla="*/ 136 h 205"/>
                  <a:gd name="T46" fmla="*/ 260 w 339"/>
                  <a:gd name="T47" fmla="*/ 188 h 205"/>
                  <a:gd name="T48" fmla="*/ 169 w 339"/>
                  <a:gd name="T49"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9" h="205">
                    <a:moveTo>
                      <a:pt x="43" y="137"/>
                    </a:moveTo>
                    <a:cubicBezTo>
                      <a:pt x="43" y="153"/>
                      <a:pt x="66" y="165"/>
                      <a:pt x="85" y="173"/>
                    </a:cubicBezTo>
                    <a:cubicBezTo>
                      <a:pt x="138" y="194"/>
                      <a:pt x="200" y="194"/>
                      <a:pt x="253" y="173"/>
                    </a:cubicBezTo>
                    <a:cubicBezTo>
                      <a:pt x="273" y="165"/>
                      <a:pt x="296" y="153"/>
                      <a:pt x="296" y="136"/>
                    </a:cubicBezTo>
                    <a:lnTo>
                      <a:pt x="296" y="117"/>
                    </a:lnTo>
                    <a:lnTo>
                      <a:pt x="322" y="90"/>
                    </a:lnTo>
                    <a:cubicBezTo>
                      <a:pt x="319" y="71"/>
                      <a:pt x="293" y="55"/>
                      <a:pt x="270" y="45"/>
                    </a:cubicBezTo>
                    <a:cubicBezTo>
                      <a:pt x="206" y="17"/>
                      <a:pt x="132" y="17"/>
                      <a:pt x="68" y="45"/>
                    </a:cubicBezTo>
                    <a:cubicBezTo>
                      <a:pt x="46" y="55"/>
                      <a:pt x="19" y="71"/>
                      <a:pt x="17" y="90"/>
                    </a:cubicBezTo>
                    <a:lnTo>
                      <a:pt x="44" y="114"/>
                    </a:lnTo>
                    <a:lnTo>
                      <a:pt x="43" y="137"/>
                    </a:lnTo>
                    <a:close/>
                    <a:moveTo>
                      <a:pt x="169" y="205"/>
                    </a:moveTo>
                    <a:cubicBezTo>
                      <a:pt x="138" y="205"/>
                      <a:pt x="108" y="200"/>
                      <a:pt x="79" y="188"/>
                    </a:cubicBezTo>
                    <a:cubicBezTo>
                      <a:pt x="44" y="175"/>
                      <a:pt x="26" y="157"/>
                      <a:pt x="26" y="136"/>
                    </a:cubicBezTo>
                    <a:lnTo>
                      <a:pt x="27" y="121"/>
                    </a:lnTo>
                    <a:lnTo>
                      <a:pt x="0" y="97"/>
                    </a:lnTo>
                    <a:lnTo>
                      <a:pt x="0" y="93"/>
                    </a:lnTo>
                    <a:cubicBezTo>
                      <a:pt x="0" y="70"/>
                      <a:pt x="20" y="48"/>
                      <a:pt x="61" y="30"/>
                    </a:cubicBezTo>
                    <a:cubicBezTo>
                      <a:pt x="130" y="0"/>
                      <a:pt x="209" y="0"/>
                      <a:pt x="277" y="30"/>
                    </a:cubicBezTo>
                    <a:cubicBezTo>
                      <a:pt x="318" y="48"/>
                      <a:pt x="339" y="70"/>
                      <a:pt x="339" y="93"/>
                    </a:cubicBezTo>
                    <a:lnTo>
                      <a:pt x="339" y="97"/>
                    </a:lnTo>
                    <a:lnTo>
                      <a:pt x="312" y="124"/>
                    </a:lnTo>
                    <a:lnTo>
                      <a:pt x="312" y="136"/>
                    </a:lnTo>
                    <a:cubicBezTo>
                      <a:pt x="312" y="157"/>
                      <a:pt x="295" y="175"/>
                      <a:pt x="260" y="188"/>
                    </a:cubicBezTo>
                    <a:cubicBezTo>
                      <a:pt x="231" y="200"/>
                      <a:pt x="200" y="205"/>
                      <a:pt x="169" y="205"/>
                    </a:cubicBezTo>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222" name="Freeform 551">
                <a:extLst>
                  <a:ext uri="{FF2B5EF4-FFF2-40B4-BE49-F238E27FC236}">
                    <a16:creationId xmlns:a16="http://schemas.microsoft.com/office/drawing/2014/main" id="{5F6DDEBD-7744-14A0-A4E2-35CE75592BAB}"/>
                  </a:ext>
                </a:extLst>
              </p:cNvPr>
              <p:cNvSpPr>
                <a:spLocks/>
              </p:cNvSpPr>
              <p:nvPr/>
            </p:nvSpPr>
            <p:spPr bwMode="auto">
              <a:xfrm>
                <a:off x="8242301" y="2690814"/>
                <a:ext cx="36514" cy="39687"/>
              </a:xfrm>
              <a:custGeom>
                <a:avLst/>
                <a:gdLst>
                  <a:gd name="T0" fmla="*/ 17 w 46"/>
                  <a:gd name="T1" fmla="*/ 49 h 49"/>
                  <a:gd name="T2" fmla="*/ 0 w 46"/>
                  <a:gd name="T3" fmla="*/ 49 h 49"/>
                  <a:gd name="T4" fmla="*/ 38 w 46"/>
                  <a:gd name="T5" fmla="*/ 0 h 49"/>
                  <a:gd name="T6" fmla="*/ 46 w 46"/>
                  <a:gd name="T7" fmla="*/ 15 h 49"/>
                  <a:gd name="T8" fmla="*/ 17 w 46"/>
                  <a:gd name="T9" fmla="*/ 49 h 49"/>
                </a:gdLst>
                <a:ahLst/>
                <a:cxnLst>
                  <a:cxn ang="0">
                    <a:pos x="T0" y="T1"/>
                  </a:cxn>
                  <a:cxn ang="0">
                    <a:pos x="T2" y="T3"/>
                  </a:cxn>
                  <a:cxn ang="0">
                    <a:pos x="T4" y="T5"/>
                  </a:cxn>
                  <a:cxn ang="0">
                    <a:pos x="T6" y="T7"/>
                  </a:cxn>
                  <a:cxn ang="0">
                    <a:pos x="T8" y="T9"/>
                  </a:cxn>
                </a:cxnLst>
                <a:rect l="0" t="0" r="r" b="b"/>
                <a:pathLst>
                  <a:path w="46" h="49">
                    <a:moveTo>
                      <a:pt x="17" y="49"/>
                    </a:moveTo>
                    <a:lnTo>
                      <a:pt x="0" y="49"/>
                    </a:lnTo>
                    <a:cubicBezTo>
                      <a:pt x="0" y="31"/>
                      <a:pt x="13" y="14"/>
                      <a:pt x="38" y="0"/>
                    </a:cubicBezTo>
                    <a:lnTo>
                      <a:pt x="46" y="15"/>
                    </a:lnTo>
                    <a:cubicBezTo>
                      <a:pt x="27" y="25"/>
                      <a:pt x="17" y="37"/>
                      <a:pt x="17" y="49"/>
                    </a:cubicBez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223" name="Freeform 552">
                <a:extLst>
                  <a:ext uri="{FF2B5EF4-FFF2-40B4-BE49-F238E27FC236}">
                    <a16:creationId xmlns:a16="http://schemas.microsoft.com/office/drawing/2014/main" id="{661B0D77-F19C-0C3A-50EC-15BD269CF13A}"/>
                  </a:ext>
                </a:extLst>
              </p:cNvPr>
              <p:cNvSpPr>
                <a:spLocks/>
              </p:cNvSpPr>
              <p:nvPr/>
            </p:nvSpPr>
            <p:spPr bwMode="auto">
              <a:xfrm>
                <a:off x="8435975" y="2690814"/>
                <a:ext cx="36514" cy="39687"/>
              </a:xfrm>
              <a:custGeom>
                <a:avLst/>
                <a:gdLst>
                  <a:gd name="T0" fmla="*/ 46 w 46"/>
                  <a:gd name="T1" fmla="*/ 49 h 49"/>
                  <a:gd name="T2" fmla="*/ 29 w 46"/>
                  <a:gd name="T3" fmla="*/ 49 h 49"/>
                  <a:gd name="T4" fmla="*/ 0 w 46"/>
                  <a:gd name="T5" fmla="*/ 15 h 49"/>
                  <a:gd name="T6" fmla="*/ 8 w 46"/>
                  <a:gd name="T7" fmla="*/ 0 h 49"/>
                  <a:gd name="T8" fmla="*/ 46 w 46"/>
                  <a:gd name="T9" fmla="*/ 49 h 49"/>
                </a:gdLst>
                <a:ahLst/>
                <a:cxnLst>
                  <a:cxn ang="0">
                    <a:pos x="T0" y="T1"/>
                  </a:cxn>
                  <a:cxn ang="0">
                    <a:pos x="T2" y="T3"/>
                  </a:cxn>
                  <a:cxn ang="0">
                    <a:pos x="T4" y="T5"/>
                  </a:cxn>
                  <a:cxn ang="0">
                    <a:pos x="T6" y="T7"/>
                  </a:cxn>
                  <a:cxn ang="0">
                    <a:pos x="T8" y="T9"/>
                  </a:cxn>
                </a:cxnLst>
                <a:rect l="0" t="0" r="r" b="b"/>
                <a:pathLst>
                  <a:path w="46" h="49">
                    <a:moveTo>
                      <a:pt x="46" y="49"/>
                    </a:moveTo>
                    <a:lnTo>
                      <a:pt x="29" y="49"/>
                    </a:lnTo>
                    <a:cubicBezTo>
                      <a:pt x="29" y="37"/>
                      <a:pt x="19" y="25"/>
                      <a:pt x="0" y="15"/>
                    </a:cubicBezTo>
                    <a:lnTo>
                      <a:pt x="8" y="0"/>
                    </a:lnTo>
                    <a:cubicBezTo>
                      <a:pt x="33" y="14"/>
                      <a:pt x="46" y="31"/>
                      <a:pt x="46" y="49"/>
                    </a:cubicBez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224" name="Freeform 553">
                <a:extLst>
                  <a:ext uri="{FF2B5EF4-FFF2-40B4-BE49-F238E27FC236}">
                    <a16:creationId xmlns:a16="http://schemas.microsoft.com/office/drawing/2014/main" id="{450B16C5-77FF-D0E4-D41A-512BC3B19F07}"/>
                  </a:ext>
                </a:extLst>
              </p:cNvPr>
              <p:cNvSpPr>
                <a:spLocks noEditPoints="1"/>
              </p:cNvSpPr>
              <p:nvPr/>
            </p:nvSpPr>
            <p:spPr bwMode="auto">
              <a:xfrm>
                <a:off x="8321676" y="2662237"/>
                <a:ext cx="69850" cy="69851"/>
              </a:xfrm>
              <a:custGeom>
                <a:avLst/>
                <a:gdLst>
                  <a:gd name="T0" fmla="*/ 43 w 86"/>
                  <a:gd name="T1" fmla="*/ 17 h 87"/>
                  <a:gd name="T2" fmla="*/ 17 w 86"/>
                  <a:gd name="T3" fmla="*/ 43 h 87"/>
                  <a:gd name="T4" fmla="*/ 43 w 86"/>
                  <a:gd name="T5" fmla="*/ 70 h 87"/>
                  <a:gd name="T6" fmla="*/ 70 w 86"/>
                  <a:gd name="T7" fmla="*/ 43 h 87"/>
                  <a:gd name="T8" fmla="*/ 43 w 86"/>
                  <a:gd name="T9" fmla="*/ 17 h 87"/>
                  <a:gd name="T10" fmla="*/ 43 w 86"/>
                  <a:gd name="T11" fmla="*/ 87 h 87"/>
                  <a:gd name="T12" fmla="*/ 0 w 86"/>
                  <a:gd name="T13" fmla="*/ 43 h 87"/>
                  <a:gd name="T14" fmla="*/ 43 w 86"/>
                  <a:gd name="T15" fmla="*/ 0 h 87"/>
                  <a:gd name="T16" fmla="*/ 86 w 86"/>
                  <a:gd name="T17" fmla="*/ 43 h 87"/>
                  <a:gd name="T18" fmla="*/ 43 w 86"/>
                  <a:gd name="T19"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7">
                    <a:moveTo>
                      <a:pt x="43" y="17"/>
                    </a:moveTo>
                    <a:cubicBezTo>
                      <a:pt x="29" y="17"/>
                      <a:pt x="17" y="29"/>
                      <a:pt x="17" y="43"/>
                    </a:cubicBezTo>
                    <a:cubicBezTo>
                      <a:pt x="17" y="58"/>
                      <a:pt x="29" y="70"/>
                      <a:pt x="43" y="70"/>
                    </a:cubicBezTo>
                    <a:cubicBezTo>
                      <a:pt x="58" y="70"/>
                      <a:pt x="70" y="58"/>
                      <a:pt x="70" y="43"/>
                    </a:cubicBezTo>
                    <a:cubicBezTo>
                      <a:pt x="70" y="29"/>
                      <a:pt x="58" y="17"/>
                      <a:pt x="43" y="17"/>
                    </a:cubicBezTo>
                    <a:close/>
                    <a:moveTo>
                      <a:pt x="43" y="87"/>
                    </a:moveTo>
                    <a:cubicBezTo>
                      <a:pt x="19" y="87"/>
                      <a:pt x="0" y="67"/>
                      <a:pt x="0" y="43"/>
                    </a:cubicBezTo>
                    <a:cubicBezTo>
                      <a:pt x="0" y="19"/>
                      <a:pt x="19" y="0"/>
                      <a:pt x="43" y="0"/>
                    </a:cubicBezTo>
                    <a:cubicBezTo>
                      <a:pt x="67" y="0"/>
                      <a:pt x="86" y="19"/>
                      <a:pt x="86" y="43"/>
                    </a:cubicBezTo>
                    <a:cubicBezTo>
                      <a:pt x="86" y="67"/>
                      <a:pt x="67" y="87"/>
                      <a:pt x="43" y="87"/>
                    </a:cubicBez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225" name="Freeform 554">
                <a:extLst>
                  <a:ext uri="{FF2B5EF4-FFF2-40B4-BE49-F238E27FC236}">
                    <a16:creationId xmlns:a16="http://schemas.microsoft.com/office/drawing/2014/main" id="{E15535DA-3DEE-A7EE-BBFA-E19425026FD1}"/>
                  </a:ext>
                </a:extLst>
              </p:cNvPr>
              <p:cNvSpPr>
                <a:spLocks noEditPoints="1"/>
              </p:cNvSpPr>
              <p:nvPr/>
            </p:nvSpPr>
            <p:spPr bwMode="auto">
              <a:xfrm>
                <a:off x="8470900" y="3046414"/>
                <a:ext cx="66674" cy="52388"/>
              </a:xfrm>
              <a:custGeom>
                <a:avLst/>
                <a:gdLst>
                  <a:gd name="T0" fmla="*/ 18 w 82"/>
                  <a:gd name="T1" fmla="*/ 16 h 65"/>
                  <a:gd name="T2" fmla="*/ 31 w 82"/>
                  <a:gd name="T3" fmla="*/ 43 h 65"/>
                  <a:gd name="T4" fmla="*/ 50 w 82"/>
                  <a:gd name="T5" fmla="*/ 43 h 65"/>
                  <a:gd name="T6" fmla="*/ 63 w 82"/>
                  <a:gd name="T7" fmla="*/ 16 h 65"/>
                  <a:gd name="T8" fmla="*/ 18 w 82"/>
                  <a:gd name="T9" fmla="*/ 16 h 65"/>
                  <a:gd name="T10" fmla="*/ 41 w 82"/>
                  <a:gd name="T11" fmla="*/ 65 h 65"/>
                  <a:gd name="T12" fmla="*/ 16 w 82"/>
                  <a:gd name="T13" fmla="*/ 51 h 65"/>
                  <a:gd name="T14" fmla="*/ 0 w 82"/>
                  <a:gd name="T15" fmla="*/ 8 h 65"/>
                  <a:gd name="T16" fmla="*/ 0 w 82"/>
                  <a:gd name="T17" fmla="*/ 0 h 65"/>
                  <a:gd name="T18" fmla="*/ 82 w 82"/>
                  <a:gd name="T19" fmla="*/ 0 h 65"/>
                  <a:gd name="T20" fmla="*/ 82 w 82"/>
                  <a:gd name="T21" fmla="*/ 8 h 65"/>
                  <a:gd name="T22" fmla="*/ 65 w 82"/>
                  <a:gd name="T23" fmla="*/ 51 h 65"/>
                  <a:gd name="T24" fmla="*/ 41 w 82"/>
                  <a:gd name="T2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 h="65">
                    <a:moveTo>
                      <a:pt x="18" y="16"/>
                    </a:moveTo>
                    <a:cubicBezTo>
                      <a:pt x="20" y="22"/>
                      <a:pt x="24" y="30"/>
                      <a:pt x="31" y="43"/>
                    </a:cubicBezTo>
                    <a:cubicBezTo>
                      <a:pt x="35" y="50"/>
                      <a:pt x="46" y="50"/>
                      <a:pt x="50" y="43"/>
                    </a:cubicBezTo>
                    <a:cubicBezTo>
                      <a:pt x="57" y="30"/>
                      <a:pt x="61" y="22"/>
                      <a:pt x="63" y="16"/>
                    </a:cubicBezTo>
                    <a:lnTo>
                      <a:pt x="18" y="16"/>
                    </a:lnTo>
                    <a:close/>
                    <a:moveTo>
                      <a:pt x="41" y="65"/>
                    </a:moveTo>
                    <a:cubicBezTo>
                      <a:pt x="30" y="65"/>
                      <a:pt x="21" y="60"/>
                      <a:pt x="16" y="51"/>
                    </a:cubicBezTo>
                    <a:cubicBezTo>
                      <a:pt x="0" y="21"/>
                      <a:pt x="0" y="11"/>
                      <a:pt x="0" y="8"/>
                    </a:cubicBezTo>
                    <a:lnTo>
                      <a:pt x="0" y="0"/>
                    </a:lnTo>
                    <a:lnTo>
                      <a:pt x="82" y="0"/>
                    </a:lnTo>
                    <a:lnTo>
                      <a:pt x="82" y="8"/>
                    </a:lnTo>
                    <a:cubicBezTo>
                      <a:pt x="82" y="11"/>
                      <a:pt x="82" y="21"/>
                      <a:pt x="65" y="51"/>
                    </a:cubicBezTo>
                    <a:cubicBezTo>
                      <a:pt x="60" y="60"/>
                      <a:pt x="51" y="65"/>
                      <a:pt x="41" y="65"/>
                    </a:cubicBezTo>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226" name="Freeform 555">
                <a:extLst>
                  <a:ext uri="{FF2B5EF4-FFF2-40B4-BE49-F238E27FC236}">
                    <a16:creationId xmlns:a16="http://schemas.microsoft.com/office/drawing/2014/main" id="{A3DA07FD-47F0-244B-B2DD-2936AE6968A3}"/>
                  </a:ext>
                </a:extLst>
              </p:cNvPr>
              <p:cNvSpPr>
                <a:spLocks/>
              </p:cNvSpPr>
              <p:nvPr/>
            </p:nvSpPr>
            <p:spPr bwMode="auto">
              <a:xfrm>
                <a:off x="8439151" y="2967038"/>
                <a:ext cx="92075" cy="53975"/>
              </a:xfrm>
              <a:custGeom>
                <a:avLst/>
                <a:gdLst>
                  <a:gd name="T0" fmla="*/ 48 w 58"/>
                  <a:gd name="T1" fmla="*/ 34 h 34"/>
                  <a:gd name="T2" fmla="*/ 0 w 58"/>
                  <a:gd name="T3" fmla="*/ 20 h 34"/>
                  <a:gd name="T4" fmla="*/ 16 w 58"/>
                  <a:gd name="T5" fmla="*/ 0 h 34"/>
                  <a:gd name="T6" fmla="*/ 23 w 58"/>
                  <a:gd name="T7" fmla="*/ 6 h 34"/>
                  <a:gd name="T8" fmla="*/ 15 w 58"/>
                  <a:gd name="T9" fmla="*/ 15 h 34"/>
                  <a:gd name="T10" fmla="*/ 44 w 58"/>
                  <a:gd name="T11" fmla="*/ 24 h 34"/>
                  <a:gd name="T12" fmla="*/ 51 w 58"/>
                  <a:gd name="T13" fmla="*/ 12 h 34"/>
                  <a:gd name="T14" fmla="*/ 58 w 58"/>
                  <a:gd name="T15" fmla="*/ 17 h 34"/>
                  <a:gd name="T16" fmla="*/ 48 w 58"/>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34">
                    <a:moveTo>
                      <a:pt x="48" y="34"/>
                    </a:moveTo>
                    <a:lnTo>
                      <a:pt x="0" y="20"/>
                    </a:lnTo>
                    <a:lnTo>
                      <a:pt x="16" y="0"/>
                    </a:lnTo>
                    <a:lnTo>
                      <a:pt x="23" y="6"/>
                    </a:lnTo>
                    <a:lnTo>
                      <a:pt x="15" y="15"/>
                    </a:lnTo>
                    <a:lnTo>
                      <a:pt x="44" y="24"/>
                    </a:lnTo>
                    <a:lnTo>
                      <a:pt x="51" y="12"/>
                    </a:lnTo>
                    <a:lnTo>
                      <a:pt x="58" y="17"/>
                    </a:lnTo>
                    <a:lnTo>
                      <a:pt x="48" y="34"/>
                    </a:ln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227" name="Freeform 556">
                <a:extLst>
                  <a:ext uri="{FF2B5EF4-FFF2-40B4-BE49-F238E27FC236}">
                    <a16:creationId xmlns:a16="http://schemas.microsoft.com/office/drawing/2014/main" id="{5159E655-5531-44B0-54FE-0CC85A20DA43}"/>
                  </a:ext>
                </a:extLst>
              </p:cNvPr>
              <p:cNvSpPr>
                <a:spLocks/>
              </p:cNvSpPr>
              <p:nvPr/>
            </p:nvSpPr>
            <p:spPr bwMode="auto">
              <a:xfrm>
                <a:off x="8181976" y="2967038"/>
                <a:ext cx="90488" cy="53975"/>
              </a:xfrm>
              <a:custGeom>
                <a:avLst/>
                <a:gdLst>
                  <a:gd name="T0" fmla="*/ 10 w 57"/>
                  <a:gd name="T1" fmla="*/ 34 h 34"/>
                  <a:gd name="T2" fmla="*/ 0 w 57"/>
                  <a:gd name="T3" fmla="*/ 17 h 34"/>
                  <a:gd name="T4" fmla="*/ 7 w 57"/>
                  <a:gd name="T5" fmla="*/ 12 h 34"/>
                  <a:gd name="T6" fmla="*/ 14 w 57"/>
                  <a:gd name="T7" fmla="*/ 24 h 34"/>
                  <a:gd name="T8" fmla="*/ 43 w 57"/>
                  <a:gd name="T9" fmla="*/ 15 h 34"/>
                  <a:gd name="T10" fmla="*/ 35 w 57"/>
                  <a:gd name="T11" fmla="*/ 6 h 34"/>
                  <a:gd name="T12" fmla="*/ 41 w 57"/>
                  <a:gd name="T13" fmla="*/ 0 h 34"/>
                  <a:gd name="T14" fmla="*/ 57 w 57"/>
                  <a:gd name="T15" fmla="*/ 20 h 34"/>
                  <a:gd name="T16" fmla="*/ 10 w 57"/>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34">
                    <a:moveTo>
                      <a:pt x="10" y="34"/>
                    </a:moveTo>
                    <a:lnTo>
                      <a:pt x="0" y="17"/>
                    </a:lnTo>
                    <a:lnTo>
                      <a:pt x="7" y="12"/>
                    </a:lnTo>
                    <a:lnTo>
                      <a:pt x="14" y="24"/>
                    </a:lnTo>
                    <a:lnTo>
                      <a:pt x="43" y="15"/>
                    </a:lnTo>
                    <a:lnTo>
                      <a:pt x="35" y="6"/>
                    </a:lnTo>
                    <a:lnTo>
                      <a:pt x="41" y="0"/>
                    </a:lnTo>
                    <a:lnTo>
                      <a:pt x="57" y="20"/>
                    </a:lnTo>
                    <a:lnTo>
                      <a:pt x="10" y="34"/>
                    </a:ln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grpSp>
      </p:grpSp>
      <p:grpSp>
        <p:nvGrpSpPr>
          <p:cNvPr id="28" name="Group 27">
            <a:extLst>
              <a:ext uri="{FF2B5EF4-FFF2-40B4-BE49-F238E27FC236}">
                <a16:creationId xmlns:a16="http://schemas.microsoft.com/office/drawing/2014/main" id="{785FC6A6-FD23-A009-6F51-3AD428DC378B}"/>
              </a:ext>
            </a:extLst>
          </p:cNvPr>
          <p:cNvGrpSpPr/>
          <p:nvPr/>
        </p:nvGrpSpPr>
        <p:grpSpPr>
          <a:xfrm>
            <a:off x="1504176" y="2009331"/>
            <a:ext cx="1856683" cy="408623"/>
            <a:chOff x="2005568" y="2679109"/>
            <a:chExt cx="2475577" cy="544831"/>
          </a:xfrm>
        </p:grpSpPr>
        <p:sp>
          <p:nvSpPr>
            <p:cNvPr id="41" name="Rectangle: Rounded Corners 40">
              <a:extLst>
                <a:ext uri="{FF2B5EF4-FFF2-40B4-BE49-F238E27FC236}">
                  <a16:creationId xmlns:a16="http://schemas.microsoft.com/office/drawing/2014/main" id="{9C71B2DC-16F1-D867-59E4-B46BA3656C87}"/>
                </a:ext>
              </a:extLst>
            </p:cNvPr>
            <p:cNvSpPr/>
            <p:nvPr/>
          </p:nvSpPr>
          <p:spPr>
            <a:xfrm>
              <a:off x="4023945" y="2679109"/>
              <a:ext cx="457200" cy="457200"/>
            </a:xfrm>
            <a:prstGeom prst="roundRect">
              <a:avLst/>
            </a:prstGeom>
            <a:solidFill>
              <a:schemeClr val="accent2">
                <a:lumMod val="60000"/>
                <a:lumOff val="40000"/>
              </a:schemeClr>
            </a:solidFill>
            <a:ln w="0" cap="flat">
              <a:noFill/>
              <a:prstDash val="solid"/>
              <a:miter/>
            </a:ln>
          </p:spPr>
          <p:txBody>
            <a:bodyPr rtlCol="0" anchor="ctr"/>
            <a:lstStyle/>
            <a:p>
              <a:pPr algn="r" defTabSz="342900" rtl="1"/>
              <a:endParaRPr lang="en-US" sz="1350">
                <a:solidFill>
                  <a:srgbClr val="768394"/>
                </a:solidFill>
                <a:latin typeface="Calibri" panose="020F0502020204030204"/>
              </a:endParaRPr>
            </a:p>
          </p:txBody>
        </p:sp>
        <p:sp>
          <p:nvSpPr>
            <p:cNvPr id="8" name="مربع نص 7">
              <a:extLst>
                <a:ext uri="{FF2B5EF4-FFF2-40B4-BE49-F238E27FC236}">
                  <a16:creationId xmlns:a16="http://schemas.microsoft.com/office/drawing/2014/main" id="{64038D71-3604-011B-1949-4582304DEB7E}"/>
                </a:ext>
              </a:extLst>
            </p:cNvPr>
            <p:cNvSpPr txBox="1"/>
            <p:nvPr/>
          </p:nvSpPr>
          <p:spPr>
            <a:xfrm>
              <a:off x="2005568" y="2679109"/>
              <a:ext cx="2011680" cy="544831"/>
            </a:xfrm>
            <a:prstGeom prst="roundRect">
              <a:avLst/>
            </a:prstGeom>
            <a:solidFill>
              <a:schemeClr val="accent3">
                <a:lumMod val="20000"/>
                <a:lumOff val="80000"/>
              </a:schemeClr>
            </a:solidFill>
          </p:spPr>
          <p:txBody>
            <a:bodyPr wrap="square" rtlCol="1">
              <a:spAutoFit/>
            </a:bodyPr>
            <a:lstStyle>
              <a:defPPr>
                <a:defRPr lang="ar-SA"/>
              </a:defPPr>
              <a:lvl1pPr defTabSz="228594">
                <a:defRPr sz="2400" b="1">
                  <a:solidFill>
                    <a:srgbClr val="173863"/>
                  </a:solidFill>
                  <a:latin typeface="Sakkal Majalla" panose="02000000000000000000" pitchFamily="2" charset="-78"/>
                  <a:cs typeface="Sakkal Majalla" panose="02000000000000000000" pitchFamily="2" charset="-78"/>
                </a:defRPr>
              </a:lvl1pPr>
            </a:lstStyle>
            <a:p>
              <a:pPr algn="r" defTabSz="171446" rtl="1"/>
              <a:r>
                <a:rPr lang="ar-SA" sz="1800" dirty="0">
                  <a:solidFill>
                    <a:srgbClr val="768394">
                      <a:lumMod val="40000"/>
                      <a:lumOff val="60000"/>
                    </a:srgbClr>
                  </a:solidFill>
                </a:rPr>
                <a:t>الاحترافية</a:t>
              </a:r>
              <a:endParaRPr lang="en-US" sz="1800" dirty="0">
                <a:solidFill>
                  <a:srgbClr val="768394">
                    <a:lumMod val="40000"/>
                    <a:lumOff val="60000"/>
                  </a:srgbClr>
                </a:solidFill>
              </a:endParaRPr>
            </a:p>
          </p:txBody>
        </p:sp>
        <p:grpSp>
          <p:nvGrpSpPr>
            <p:cNvPr id="228" name="Processing" descr="{&quot;Key&quot;:&quot;POWER_USER_SHAPE_ICON&quot;,&quot;Value&quot;:&quot;POWER_USER_SHAPE_ICON_STYLE_1&quot;}">
              <a:extLst>
                <a:ext uri="{FF2B5EF4-FFF2-40B4-BE49-F238E27FC236}">
                  <a16:creationId xmlns:a16="http://schemas.microsoft.com/office/drawing/2014/main" id="{6A131E7A-656D-6BD0-E4C3-04C5F0187144}"/>
                </a:ext>
              </a:extLst>
            </p:cNvPr>
            <p:cNvGrpSpPr>
              <a:grpSpLocks noChangeAspect="1"/>
            </p:cNvGrpSpPr>
            <p:nvPr/>
          </p:nvGrpSpPr>
          <p:grpSpPr>
            <a:xfrm>
              <a:off x="4108545" y="2763655"/>
              <a:ext cx="288000" cy="288108"/>
              <a:chOff x="9284287" y="3584441"/>
              <a:chExt cx="1586216" cy="1586813"/>
            </a:xfrm>
            <a:solidFill>
              <a:schemeClr val="bg1"/>
            </a:solidFill>
          </p:grpSpPr>
          <p:sp>
            <p:nvSpPr>
              <p:cNvPr id="229" name="Free-form: Shape 344">
                <a:extLst>
                  <a:ext uri="{FF2B5EF4-FFF2-40B4-BE49-F238E27FC236}">
                    <a16:creationId xmlns:a16="http://schemas.microsoft.com/office/drawing/2014/main" id="{EABA64E8-998F-641C-5B6A-8BD88D2424A9}"/>
                  </a:ext>
                </a:extLst>
              </p:cNvPr>
              <p:cNvSpPr/>
              <p:nvPr/>
            </p:nvSpPr>
            <p:spPr>
              <a:xfrm>
                <a:off x="9284287" y="3584441"/>
                <a:ext cx="1586216" cy="1586813"/>
              </a:xfrm>
              <a:custGeom>
                <a:avLst/>
                <a:gdLst>
                  <a:gd name="connsiteX0" fmla="*/ 601762 w 1586216"/>
                  <a:gd name="connsiteY0" fmla="*/ 173193 h 1586813"/>
                  <a:gd name="connsiteX1" fmla="*/ 609397 w 1586216"/>
                  <a:gd name="connsiteY1" fmla="*/ 163683 h 1586813"/>
                  <a:gd name="connsiteX2" fmla="*/ 625001 w 1586216"/>
                  <a:gd name="connsiteY2" fmla="*/ 80971 h 1586813"/>
                  <a:gd name="connsiteX3" fmla="*/ 699810 w 1586216"/>
                  <a:gd name="connsiteY3" fmla="*/ 2 h 1586813"/>
                  <a:gd name="connsiteX4" fmla="*/ 881507 w 1586216"/>
                  <a:gd name="connsiteY4" fmla="*/ 202 h 1586813"/>
                  <a:gd name="connsiteX5" fmla="*/ 952364 w 1586216"/>
                  <a:gd name="connsiteY5" fmla="*/ 53178 h 1586813"/>
                  <a:gd name="connsiteX6" fmla="*/ 972389 w 1586216"/>
                  <a:gd name="connsiteY6" fmla="*/ 154441 h 1586813"/>
                  <a:gd name="connsiteX7" fmla="*/ 981296 w 1586216"/>
                  <a:gd name="connsiteY7" fmla="*/ 173126 h 1586813"/>
                  <a:gd name="connsiteX8" fmla="*/ 986654 w 1586216"/>
                  <a:gd name="connsiteY8" fmla="*/ 176876 h 1586813"/>
                  <a:gd name="connsiteX9" fmla="*/ 1088117 w 1586216"/>
                  <a:gd name="connsiteY9" fmla="*/ 219538 h 1586813"/>
                  <a:gd name="connsiteX10" fmla="*/ 1110620 w 1586216"/>
                  <a:gd name="connsiteY10" fmla="*/ 215520 h 1586813"/>
                  <a:gd name="connsiteX11" fmla="*/ 1208199 w 1586216"/>
                  <a:gd name="connsiteY11" fmla="*/ 148949 h 1586813"/>
                  <a:gd name="connsiteX12" fmla="*/ 1284080 w 1586216"/>
                  <a:gd name="connsiteY12" fmla="*/ 165960 h 1586813"/>
                  <a:gd name="connsiteX13" fmla="*/ 1430883 w 1586216"/>
                  <a:gd name="connsiteY13" fmla="*/ 314706 h 1586813"/>
                  <a:gd name="connsiteX14" fmla="*/ 1425459 w 1586216"/>
                  <a:gd name="connsiteY14" fmla="*/ 395944 h 1586813"/>
                  <a:gd name="connsiteX15" fmla="*/ 1366188 w 1586216"/>
                  <a:gd name="connsiteY15" fmla="*/ 478320 h 1586813"/>
                  <a:gd name="connsiteX16" fmla="*/ 1365116 w 1586216"/>
                  <a:gd name="connsiteY16" fmla="*/ 486826 h 1586813"/>
                  <a:gd name="connsiteX17" fmla="*/ 1404496 w 1586216"/>
                  <a:gd name="connsiteY17" fmla="*/ 595790 h 1586813"/>
                  <a:gd name="connsiteX18" fmla="*/ 1419899 w 1586216"/>
                  <a:gd name="connsiteY18" fmla="*/ 608850 h 1586813"/>
                  <a:gd name="connsiteX19" fmla="*/ 1543330 w 1586216"/>
                  <a:gd name="connsiteY19" fmla="*/ 632893 h 1586813"/>
                  <a:gd name="connsiteX20" fmla="*/ 1585724 w 1586216"/>
                  <a:gd name="connsiteY20" fmla="*/ 686806 h 1586813"/>
                  <a:gd name="connsiteX21" fmla="*/ 1586126 w 1586216"/>
                  <a:gd name="connsiteY21" fmla="*/ 887054 h 1586813"/>
                  <a:gd name="connsiteX22" fmla="*/ 1535026 w 1586216"/>
                  <a:gd name="connsiteY22" fmla="*/ 951281 h 1586813"/>
                  <a:gd name="connsiteX23" fmla="*/ 1423115 w 1586216"/>
                  <a:gd name="connsiteY23" fmla="*/ 973717 h 1586813"/>
                  <a:gd name="connsiteX24" fmla="*/ 1407644 w 1586216"/>
                  <a:gd name="connsiteY24" fmla="*/ 986978 h 1586813"/>
                  <a:gd name="connsiteX25" fmla="*/ 1368866 w 1586216"/>
                  <a:gd name="connsiteY25" fmla="*/ 1080137 h 1586813"/>
                  <a:gd name="connsiteX26" fmla="*/ 1369737 w 1586216"/>
                  <a:gd name="connsiteY26" fmla="*/ 1104849 h 1586813"/>
                  <a:gd name="connsiteX27" fmla="*/ 1433495 w 1586216"/>
                  <a:gd name="connsiteY27" fmla="*/ 1195330 h 1586813"/>
                  <a:gd name="connsiteX28" fmla="*/ 1429008 w 1586216"/>
                  <a:gd name="connsiteY28" fmla="*/ 1270540 h 1586813"/>
                  <a:gd name="connsiteX29" fmla="*/ 1287160 w 1586216"/>
                  <a:gd name="connsiteY29" fmla="*/ 1413527 h 1586813"/>
                  <a:gd name="connsiteX30" fmla="*/ 1207865 w 1586216"/>
                  <a:gd name="connsiteY30" fmla="*/ 1427658 h 1586813"/>
                  <a:gd name="connsiteX31" fmla="*/ 1113500 w 1586216"/>
                  <a:gd name="connsiteY31" fmla="*/ 1364703 h 1586813"/>
                  <a:gd name="connsiteX32" fmla="*/ 1081688 w 1586216"/>
                  <a:gd name="connsiteY32" fmla="*/ 1366779 h 1586813"/>
                  <a:gd name="connsiteX33" fmla="*/ 986118 w 1586216"/>
                  <a:gd name="connsiteY33" fmla="*/ 1405356 h 1586813"/>
                  <a:gd name="connsiteX34" fmla="*/ 975536 w 1586216"/>
                  <a:gd name="connsiteY34" fmla="*/ 1417746 h 1586813"/>
                  <a:gd name="connsiteX35" fmla="*/ 957655 w 1586216"/>
                  <a:gd name="connsiteY35" fmla="*/ 1512311 h 1586813"/>
                  <a:gd name="connsiteX36" fmla="*/ 886998 w 1586216"/>
                  <a:gd name="connsiteY36" fmla="*/ 1586450 h 1586813"/>
                  <a:gd name="connsiteX37" fmla="*/ 727938 w 1586216"/>
                  <a:gd name="connsiteY37" fmla="*/ 1586785 h 1586813"/>
                  <a:gd name="connsiteX38" fmla="*/ 633641 w 1586216"/>
                  <a:gd name="connsiteY38" fmla="*/ 1530997 h 1586813"/>
                  <a:gd name="connsiteX39" fmla="*/ 612008 w 1586216"/>
                  <a:gd name="connsiteY39" fmla="*/ 1422568 h 1586813"/>
                  <a:gd name="connsiteX40" fmla="*/ 596873 w 1586216"/>
                  <a:gd name="connsiteY40" fmla="*/ 1405490 h 1586813"/>
                  <a:gd name="connsiteX41" fmla="*/ 491592 w 1586216"/>
                  <a:gd name="connsiteY41" fmla="*/ 1361489 h 1586813"/>
                  <a:gd name="connsiteX42" fmla="*/ 471701 w 1586216"/>
                  <a:gd name="connsiteY42" fmla="*/ 1363632 h 1586813"/>
                  <a:gd name="connsiteX43" fmla="*/ 378676 w 1586216"/>
                  <a:gd name="connsiteY43" fmla="*/ 1427256 h 1586813"/>
                  <a:gd name="connsiteX44" fmla="*/ 292683 w 1586216"/>
                  <a:gd name="connsiteY44" fmla="*/ 1406695 h 1586813"/>
                  <a:gd name="connsiteX45" fmla="*/ 155389 w 1586216"/>
                  <a:gd name="connsiteY45" fmla="*/ 1268062 h 1586813"/>
                  <a:gd name="connsiteX46" fmla="*/ 150098 w 1586216"/>
                  <a:gd name="connsiteY46" fmla="*/ 1195330 h 1586813"/>
                  <a:gd name="connsiteX47" fmla="*/ 215463 w 1586216"/>
                  <a:gd name="connsiteY47" fmla="*/ 1103443 h 1586813"/>
                  <a:gd name="connsiteX48" fmla="*/ 217540 w 1586216"/>
                  <a:gd name="connsiteY48" fmla="*/ 1079936 h 1586813"/>
                  <a:gd name="connsiteX49" fmla="*/ 181308 w 1586216"/>
                  <a:gd name="connsiteY49" fmla="*/ 988853 h 1586813"/>
                  <a:gd name="connsiteX50" fmla="*/ 162288 w 1586216"/>
                  <a:gd name="connsiteY50" fmla="*/ 973181 h 1586813"/>
                  <a:gd name="connsiteX51" fmla="*/ 46626 w 1586216"/>
                  <a:gd name="connsiteY51" fmla="*/ 949674 h 1586813"/>
                  <a:gd name="connsiteX52" fmla="*/ 13 w 1586216"/>
                  <a:gd name="connsiteY52" fmla="*/ 887791 h 1586813"/>
                  <a:gd name="connsiteX53" fmla="*/ 481 w 1586216"/>
                  <a:gd name="connsiteY53" fmla="*/ 685400 h 1586813"/>
                  <a:gd name="connsiteX54" fmla="*/ 65981 w 1586216"/>
                  <a:gd name="connsiteY54" fmla="*/ 625258 h 1586813"/>
                  <a:gd name="connsiteX55" fmla="*/ 165301 w 1586216"/>
                  <a:gd name="connsiteY55" fmla="*/ 608180 h 1586813"/>
                  <a:gd name="connsiteX56" fmla="*/ 175012 w 1586216"/>
                  <a:gd name="connsiteY56" fmla="*/ 600411 h 1586813"/>
                  <a:gd name="connsiteX57" fmla="*/ 217874 w 1586216"/>
                  <a:gd name="connsiteY57" fmla="*/ 495733 h 1586813"/>
                  <a:gd name="connsiteX58" fmla="*/ 214794 w 1586216"/>
                  <a:gd name="connsiteY58" fmla="*/ 469882 h 1586813"/>
                  <a:gd name="connsiteX59" fmla="*/ 150902 w 1586216"/>
                  <a:gd name="connsiteY59" fmla="*/ 380004 h 1586813"/>
                  <a:gd name="connsiteX60" fmla="*/ 171128 w 1586216"/>
                  <a:gd name="connsiteY60" fmla="*/ 291802 h 1586813"/>
                  <a:gd name="connsiteX61" fmla="*/ 308421 w 1586216"/>
                  <a:gd name="connsiteY61" fmla="*/ 155043 h 1586813"/>
                  <a:gd name="connsiteX62" fmla="*/ 383096 w 1586216"/>
                  <a:gd name="connsiteY62" fmla="*/ 152565 h 1586813"/>
                  <a:gd name="connsiteX63" fmla="*/ 477594 w 1586216"/>
                  <a:gd name="connsiteY63" fmla="*/ 217060 h 1586813"/>
                  <a:gd name="connsiteX64" fmla="*/ 496146 w 1586216"/>
                  <a:gd name="connsiteY64" fmla="*/ 218801 h 1586813"/>
                  <a:gd name="connsiteX65" fmla="*/ 601762 w 1586216"/>
                  <a:gd name="connsiteY65" fmla="*/ 173193 h 1586813"/>
                  <a:gd name="connsiteX66" fmla="*/ 1159845 w 1586216"/>
                  <a:gd name="connsiteY66" fmla="*/ 1372740 h 1586813"/>
                  <a:gd name="connsiteX67" fmla="*/ 1239744 w 1586216"/>
                  <a:gd name="connsiteY67" fmla="*/ 1421295 h 1586813"/>
                  <a:gd name="connsiteX68" fmla="*/ 1273698 w 1586216"/>
                  <a:gd name="connsiteY68" fmla="*/ 1411517 h 1586813"/>
                  <a:gd name="connsiteX69" fmla="*/ 1313481 w 1586216"/>
                  <a:gd name="connsiteY69" fmla="*/ 1372071 h 1586813"/>
                  <a:gd name="connsiteX70" fmla="*/ 1338126 w 1586216"/>
                  <a:gd name="connsiteY70" fmla="*/ 1346018 h 1586813"/>
                  <a:gd name="connsiteX71" fmla="*/ 1358151 w 1586216"/>
                  <a:gd name="connsiteY71" fmla="*/ 1328069 h 1586813"/>
                  <a:gd name="connsiteX72" fmla="*/ 1427066 w 1586216"/>
                  <a:gd name="connsiteY72" fmla="*/ 1257480 h 1586813"/>
                  <a:gd name="connsiteX73" fmla="*/ 1430482 w 1586216"/>
                  <a:gd name="connsiteY73" fmla="*/ 1251453 h 1586813"/>
                  <a:gd name="connsiteX74" fmla="*/ 1425994 w 1586216"/>
                  <a:gd name="connsiteY74" fmla="*/ 1205844 h 1586813"/>
                  <a:gd name="connsiteX75" fmla="*/ 1388289 w 1586216"/>
                  <a:gd name="connsiteY75" fmla="*/ 1149319 h 1586813"/>
                  <a:gd name="connsiteX76" fmla="*/ 1374627 w 1586216"/>
                  <a:gd name="connsiteY76" fmla="*/ 1130969 h 1586813"/>
                  <a:gd name="connsiteX77" fmla="*/ 1357749 w 1586216"/>
                  <a:gd name="connsiteY77" fmla="*/ 1102974 h 1586813"/>
                  <a:gd name="connsiteX78" fmla="*/ 1357347 w 1586216"/>
                  <a:gd name="connsiteY78" fmla="*/ 1080605 h 1586813"/>
                  <a:gd name="connsiteX79" fmla="*/ 1398536 w 1586216"/>
                  <a:gd name="connsiteY79" fmla="*/ 985638 h 1586813"/>
                  <a:gd name="connsiteX80" fmla="*/ 1419632 w 1586216"/>
                  <a:gd name="connsiteY80" fmla="*/ 966283 h 1586813"/>
                  <a:gd name="connsiteX81" fmla="*/ 1535830 w 1586216"/>
                  <a:gd name="connsiteY81" fmla="*/ 942374 h 1586813"/>
                  <a:gd name="connsiteX82" fmla="*/ 1566101 w 1586216"/>
                  <a:gd name="connsiteY82" fmla="*/ 926635 h 1586813"/>
                  <a:gd name="connsiteX83" fmla="*/ 1571191 w 1586216"/>
                  <a:gd name="connsiteY83" fmla="*/ 915919 h 1586813"/>
                  <a:gd name="connsiteX84" fmla="*/ 1574874 w 1586216"/>
                  <a:gd name="connsiteY84" fmla="*/ 826310 h 1586813"/>
                  <a:gd name="connsiteX85" fmla="*/ 1574473 w 1586216"/>
                  <a:gd name="connsiteY85" fmla="*/ 675421 h 1586813"/>
                  <a:gd name="connsiteX86" fmla="*/ 1573401 w 1586216"/>
                  <a:gd name="connsiteY86" fmla="*/ 670197 h 1586813"/>
                  <a:gd name="connsiteX87" fmla="*/ 1539580 w 1586216"/>
                  <a:gd name="connsiteY87" fmla="*/ 641064 h 1586813"/>
                  <a:gd name="connsiteX88" fmla="*/ 1459414 w 1586216"/>
                  <a:gd name="connsiteY88" fmla="*/ 624722 h 1586813"/>
                  <a:gd name="connsiteX89" fmla="*/ 1407242 w 1586216"/>
                  <a:gd name="connsiteY89" fmla="*/ 610457 h 1586813"/>
                  <a:gd name="connsiteX90" fmla="*/ 1403023 w 1586216"/>
                  <a:gd name="connsiteY90" fmla="*/ 605702 h 1586813"/>
                  <a:gd name="connsiteX91" fmla="*/ 1354267 w 1586216"/>
                  <a:gd name="connsiteY91" fmla="*/ 492853 h 1586813"/>
                  <a:gd name="connsiteX92" fmla="*/ 1353530 w 1586216"/>
                  <a:gd name="connsiteY92" fmla="*/ 489639 h 1586813"/>
                  <a:gd name="connsiteX93" fmla="*/ 1363107 w 1586216"/>
                  <a:gd name="connsiteY93" fmla="*/ 461175 h 1586813"/>
                  <a:gd name="connsiteX94" fmla="*/ 1425057 w 1586216"/>
                  <a:gd name="connsiteY94" fmla="*/ 380473 h 1586813"/>
                  <a:gd name="connsiteX95" fmla="*/ 1421038 w 1586216"/>
                  <a:gd name="connsiteY95" fmla="*/ 316916 h 1586813"/>
                  <a:gd name="connsiteX96" fmla="*/ 1279057 w 1586216"/>
                  <a:gd name="connsiteY96" fmla="*/ 172389 h 1586813"/>
                  <a:gd name="connsiteX97" fmla="*/ 1242021 w 1586216"/>
                  <a:gd name="connsiteY97" fmla="*/ 147542 h 1586813"/>
                  <a:gd name="connsiteX98" fmla="*/ 1235524 w 1586216"/>
                  <a:gd name="connsiteY98" fmla="*/ 147676 h 1586813"/>
                  <a:gd name="connsiteX99" fmla="*/ 1215968 w 1586216"/>
                  <a:gd name="connsiteY99" fmla="*/ 155110 h 1586813"/>
                  <a:gd name="connsiteX100" fmla="*/ 1126292 w 1586216"/>
                  <a:gd name="connsiteY100" fmla="*/ 216189 h 1586813"/>
                  <a:gd name="connsiteX101" fmla="*/ 1101846 w 1586216"/>
                  <a:gd name="connsiteY101" fmla="*/ 229115 h 1586813"/>
                  <a:gd name="connsiteX102" fmla="*/ 1086912 w 1586216"/>
                  <a:gd name="connsiteY102" fmla="*/ 228914 h 1586813"/>
                  <a:gd name="connsiteX103" fmla="*/ 986319 w 1586216"/>
                  <a:gd name="connsiteY103" fmla="*/ 184980 h 1586813"/>
                  <a:gd name="connsiteX104" fmla="*/ 965356 w 1586216"/>
                  <a:gd name="connsiteY104" fmla="*/ 161339 h 1586813"/>
                  <a:gd name="connsiteX105" fmla="*/ 942519 w 1586216"/>
                  <a:gd name="connsiteY105" fmla="*/ 52039 h 1586813"/>
                  <a:gd name="connsiteX106" fmla="*/ 898585 w 1586216"/>
                  <a:gd name="connsiteY106" fmla="*/ 12793 h 1586813"/>
                  <a:gd name="connsiteX107" fmla="*/ 686282 w 1586216"/>
                  <a:gd name="connsiteY107" fmla="*/ 12324 h 1586813"/>
                  <a:gd name="connsiteX108" fmla="*/ 640070 w 1586216"/>
                  <a:gd name="connsiteY108" fmla="*/ 56593 h 1586813"/>
                  <a:gd name="connsiteX109" fmla="*/ 618304 w 1586216"/>
                  <a:gd name="connsiteY109" fmla="*/ 164487 h 1586813"/>
                  <a:gd name="connsiteX110" fmla="*/ 605378 w 1586216"/>
                  <a:gd name="connsiteY110" fmla="*/ 180627 h 1586813"/>
                  <a:gd name="connsiteX111" fmla="*/ 504852 w 1586216"/>
                  <a:gd name="connsiteY111" fmla="*/ 226838 h 1586813"/>
                  <a:gd name="connsiteX112" fmla="*/ 472170 w 1586216"/>
                  <a:gd name="connsiteY112" fmla="*/ 226034 h 1586813"/>
                  <a:gd name="connsiteX113" fmla="*/ 374122 w 1586216"/>
                  <a:gd name="connsiteY113" fmla="*/ 159329 h 1586813"/>
                  <a:gd name="connsiteX114" fmla="*/ 344386 w 1586216"/>
                  <a:gd name="connsiteY114" fmla="*/ 150690 h 1586813"/>
                  <a:gd name="connsiteX115" fmla="*/ 308087 w 1586216"/>
                  <a:gd name="connsiteY115" fmla="*/ 169241 h 1586813"/>
                  <a:gd name="connsiteX116" fmla="*/ 239573 w 1586216"/>
                  <a:gd name="connsiteY116" fmla="*/ 236951 h 1586813"/>
                  <a:gd name="connsiteX117" fmla="*/ 161350 w 1586216"/>
                  <a:gd name="connsiteY117" fmla="*/ 315778 h 1586813"/>
                  <a:gd name="connsiteX118" fmla="*/ 156126 w 1586216"/>
                  <a:gd name="connsiteY118" fmla="*/ 323747 h 1586813"/>
                  <a:gd name="connsiteX119" fmla="*/ 182781 w 1586216"/>
                  <a:gd name="connsiteY119" fmla="*/ 404583 h 1586813"/>
                  <a:gd name="connsiteX120" fmla="*/ 185995 w 1586216"/>
                  <a:gd name="connsiteY120" fmla="*/ 410008 h 1586813"/>
                  <a:gd name="connsiteX121" fmla="*/ 221223 w 1586216"/>
                  <a:gd name="connsiteY121" fmla="*/ 450728 h 1586813"/>
                  <a:gd name="connsiteX122" fmla="*/ 225442 w 1586216"/>
                  <a:gd name="connsiteY122" fmla="*/ 455616 h 1586813"/>
                  <a:gd name="connsiteX123" fmla="*/ 223098 w 1586216"/>
                  <a:gd name="connsiteY123" fmla="*/ 512074 h 1586813"/>
                  <a:gd name="connsiteX124" fmla="*/ 187737 w 1586216"/>
                  <a:gd name="connsiteY124" fmla="*/ 595590 h 1586813"/>
                  <a:gd name="connsiteX125" fmla="*/ 157063 w 1586216"/>
                  <a:gd name="connsiteY125" fmla="*/ 618494 h 1586813"/>
                  <a:gd name="connsiteX126" fmla="*/ 43611 w 1586216"/>
                  <a:gd name="connsiteY126" fmla="*/ 639389 h 1586813"/>
                  <a:gd name="connsiteX127" fmla="*/ 11465 w 1586216"/>
                  <a:gd name="connsiteY127" fmla="*/ 675689 h 1586813"/>
                  <a:gd name="connsiteX128" fmla="*/ 12470 w 1586216"/>
                  <a:gd name="connsiteY128" fmla="*/ 871919 h 1586813"/>
                  <a:gd name="connsiteX129" fmla="*/ 14277 w 1586216"/>
                  <a:gd name="connsiteY129" fmla="*/ 913843 h 1586813"/>
                  <a:gd name="connsiteX130" fmla="*/ 25997 w 1586216"/>
                  <a:gd name="connsiteY130" fmla="*/ 931993 h 1586813"/>
                  <a:gd name="connsiteX131" fmla="*/ 62632 w 1586216"/>
                  <a:gd name="connsiteY131" fmla="*/ 945388 h 1586813"/>
                  <a:gd name="connsiteX132" fmla="*/ 172802 w 1586216"/>
                  <a:gd name="connsiteY132" fmla="*/ 967087 h 1586813"/>
                  <a:gd name="connsiteX133" fmla="*/ 185995 w 1586216"/>
                  <a:gd name="connsiteY133" fmla="*/ 977601 h 1586813"/>
                  <a:gd name="connsiteX134" fmla="*/ 222897 w 1586216"/>
                  <a:gd name="connsiteY134" fmla="*/ 1065402 h 1586813"/>
                  <a:gd name="connsiteX135" fmla="*/ 222295 w 1586216"/>
                  <a:gd name="connsiteY135" fmla="*/ 1109672 h 1586813"/>
                  <a:gd name="connsiteX136" fmla="*/ 176820 w 1586216"/>
                  <a:gd name="connsiteY136" fmla="*/ 1177983 h 1586813"/>
                  <a:gd name="connsiteX137" fmla="*/ 172266 w 1586216"/>
                  <a:gd name="connsiteY137" fmla="*/ 1183877 h 1586813"/>
                  <a:gd name="connsiteX138" fmla="*/ 161885 w 1586216"/>
                  <a:gd name="connsiteY138" fmla="*/ 1252055 h 1586813"/>
                  <a:gd name="connsiteX139" fmla="*/ 168047 w 1586216"/>
                  <a:gd name="connsiteY139" fmla="*/ 1259824 h 1586813"/>
                  <a:gd name="connsiteX140" fmla="*/ 204815 w 1586216"/>
                  <a:gd name="connsiteY140" fmla="*/ 1296056 h 1586813"/>
                  <a:gd name="connsiteX141" fmla="*/ 232408 w 1586216"/>
                  <a:gd name="connsiteY141" fmla="*/ 1320300 h 1586813"/>
                  <a:gd name="connsiteX142" fmla="*/ 237230 w 1586216"/>
                  <a:gd name="connsiteY142" fmla="*/ 1320495 h 1586813"/>
                  <a:gd name="connsiteX143" fmla="*/ 237699 w 1586216"/>
                  <a:gd name="connsiteY143" fmla="*/ 1319899 h 1586813"/>
                  <a:gd name="connsiteX144" fmla="*/ 237966 w 1586216"/>
                  <a:gd name="connsiteY144" fmla="*/ 1319497 h 1586813"/>
                  <a:gd name="connsiteX145" fmla="*/ 237766 w 1586216"/>
                  <a:gd name="connsiteY145" fmla="*/ 1313402 h 1586813"/>
                  <a:gd name="connsiteX146" fmla="*/ 208231 w 1586216"/>
                  <a:gd name="connsiteY146" fmla="*/ 1277773 h 1586813"/>
                  <a:gd name="connsiteX147" fmla="*/ 194167 w 1586216"/>
                  <a:gd name="connsiteY147" fmla="*/ 1195731 h 1586813"/>
                  <a:gd name="connsiteX148" fmla="*/ 230532 w 1586216"/>
                  <a:gd name="connsiteY148" fmla="*/ 1146507 h 1586813"/>
                  <a:gd name="connsiteX149" fmla="*/ 257589 w 1586216"/>
                  <a:gd name="connsiteY149" fmla="*/ 1108198 h 1586813"/>
                  <a:gd name="connsiteX150" fmla="*/ 253839 w 1586216"/>
                  <a:gd name="connsiteY150" fmla="*/ 1062255 h 1586813"/>
                  <a:gd name="connsiteX151" fmla="*/ 214258 w 1586216"/>
                  <a:gd name="connsiteY151" fmla="*/ 961461 h 1586813"/>
                  <a:gd name="connsiteX152" fmla="*/ 184054 w 1586216"/>
                  <a:gd name="connsiteY152" fmla="*/ 936145 h 1586813"/>
                  <a:gd name="connsiteX153" fmla="*/ 76227 w 1586216"/>
                  <a:gd name="connsiteY153" fmla="*/ 915786 h 1586813"/>
                  <a:gd name="connsiteX154" fmla="*/ 39593 w 1586216"/>
                  <a:gd name="connsiteY154" fmla="*/ 889064 h 1586813"/>
                  <a:gd name="connsiteX155" fmla="*/ 40464 w 1586216"/>
                  <a:gd name="connsiteY155" fmla="*/ 679774 h 1586813"/>
                  <a:gd name="connsiteX156" fmla="*/ 48367 w 1586216"/>
                  <a:gd name="connsiteY156" fmla="*/ 670331 h 1586813"/>
                  <a:gd name="connsiteX157" fmla="*/ 181843 w 1586216"/>
                  <a:gd name="connsiteY157" fmla="*/ 644412 h 1586813"/>
                  <a:gd name="connsiteX158" fmla="*/ 207293 w 1586216"/>
                  <a:gd name="connsiteY158" fmla="*/ 627402 h 1586813"/>
                  <a:gd name="connsiteX159" fmla="*/ 257522 w 1586216"/>
                  <a:gd name="connsiteY159" fmla="*/ 494796 h 1586813"/>
                  <a:gd name="connsiteX160" fmla="*/ 255513 w 1586216"/>
                  <a:gd name="connsiteY160" fmla="*/ 465595 h 1586813"/>
                  <a:gd name="connsiteX161" fmla="*/ 179767 w 1586216"/>
                  <a:gd name="connsiteY161" fmla="*/ 356363 h 1586813"/>
                  <a:gd name="connsiteX162" fmla="*/ 178227 w 1586216"/>
                  <a:gd name="connsiteY162" fmla="*/ 350269 h 1586813"/>
                  <a:gd name="connsiteX163" fmla="*/ 189277 w 1586216"/>
                  <a:gd name="connsiteY163" fmla="*/ 323547 h 1586813"/>
                  <a:gd name="connsiteX164" fmla="*/ 283909 w 1586216"/>
                  <a:gd name="connsiteY164" fmla="*/ 231392 h 1586813"/>
                  <a:gd name="connsiteX165" fmla="*/ 290539 w 1586216"/>
                  <a:gd name="connsiteY165" fmla="*/ 225699 h 1586813"/>
                  <a:gd name="connsiteX166" fmla="*/ 324562 w 1586216"/>
                  <a:gd name="connsiteY166" fmla="*/ 189333 h 1586813"/>
                  <a:gd name="connsiteX167" fmla="*/ 352757 w 1586216"/>
                  <a:gd name="connsiteY167" fmla="*/ 179689 h 1586813"/>
                  <a:gd name="connsiteX168" fmla="*/ 370840 w 1586216"/>
                  <a:gd name="connsiteY168" fmla="*/ 185917 h 1586813"/>
                  <a:gd name="connsiteX169" fmla="*/ 375060 w 1586216"/>
                  <a:gd name="connsiteY169" fmla="*/ 188462 h 1586813"/>
                  <a:gd name="connsiteX170" fmla="*/ 434196 w 1586216"/>
                  <a:gd name="connsiteY170" fmla="*/ 227575 h 1586813"/>
                  <a:gd name="connsiteX171" fmla="*/ 438951 w 1586216"/>
                  <a:gd name="connsiteY171" fmla="*/ 231794 h 1586813"/>
                  <a:gd name="connsiteX172" fmla="*/ 455493 w 1586216"/>
                  <a:gd name="connsiteY172" fmla="*/ 247265 h 1586813"/>
                  <a:gd name="connsiteX173" fmla="*/ 522868 w 1586216"/>
                  <a:gd name="connsiteY173" fmla="*/ 245992 h 1586813"/>
                  <a:gd name="connsiteX174" fmla="*/ 523203 w 1586216"/>
                  <a:gd name="connsiteY174" fmla="*/ 245791 h 1586813"/>
                  <a:gd name="connsiteX175" fmla="*/ 630024 w 1586216"/>
                  <a:gd name="connsiteY175" fmla="*/ 208488 h 1586813"/>
                  <a:gd name="connsiteX176" fmla="*/ 643687 w 1586216"/>
                  <a:gd name="connsiteY176" fmla="*/ 192682 h 1586813"/>
                  <a:gd name="connsiteX177" fmla="*/ 671280 w 1586216"/>
                  <a:gd name="connsiteY177" fmla="*/ 54986 h 1586813"/>
                  <a:gd name="connsiteX178" fmla="*/ 684607 w 1586216"/>
                  <a:gd name="connsiteY178" fmla="*/ 40788 h 1586813"/>
                  <a:gd name="connsiteX179" fmla="*/ 733899 w 1586216"/>
                  <a:gd name="connsiteY179" fmla="*/ 39783 h 1586813"/>
                  <a:gd name="connsiteX180" fmla="*/ 901465 w 1586216"/>
                  <a:gd name="connsiteY180" fmla="*/ 40788 h 1586813"/>
                  <a:gd name="connsiteX181" fmla="*/ 912783 w 1586216"/>
                  <a:gd name="connsiteY181" fmla="*/ 50432 h 1586813"/>
                  <a:gd name="connsiteX182" fmla="*/ 940041 w 1586216"/>
                  <a:gd name="connsiteY182" fmla="*/ 189132 h 1586813"/>
                  <a:gd name="connsiteX183" fmla="*/ 940979 w 1586216"/>
                  <a:gd name="connsiteY183" fmla="*/ 191878 h 1586813"/>
                  <a:gd name="connsiteX184" fmla="*/ 956851 w 1586216"/>
                  <a:gd name="connsiteY184" fmla="*/ 208889 h 1586813"/>
                  <a:gd name="connsiteX185" fmla="*/ 1082625 w 1586216"/>
                  <a:gd name="connsiteY185" fmla="*/ 258583 h 1586813"/>
                  <a:gd name="connsiteX186" fmla="*/ 1119126 w 1586216"/>
                  <a:gd name="connsiteY186" fmla="*/ 255703 h 1586813"/>
                  <a:gd name="connsiteX187" fmla="*/ 1197215 w 1586216"/>
                  <a:gd name="connsiteY187" fmla="*/ 204804 h 1586813"/>
                  <a:gd name="connsiteX188" fmla="*/ 1228961 w 1586216"/>
                  <a:gd name="connsiteY188" fmla="*/ 183841 h 1586813"/>
                  <a:gd name="connsiteX189" fmla="*/ 1248651 w 1586216"/>
                  <a:gd name="connsiteY189" fmla="*/ 186855 h 1586813"/>
                  <a:gd name="connsiteX190" fmla="*/ 1394852 w 1586216"/>
                  <a:gd name="connsiteY190" fmla="*/ 332588 h 1586813"/>
                  <a:gd name="connsiteX191" fmla="*/ 1400076 w 1586216"/>
                  <a:gd name="connsiteY191" fmla="*/ 362792 h 1586813"/>
                  <a:gd name="connsiteX192" fmla="*/ 1326674 w 1586216"/>
                  <a:gd name="connsiteY192" fmla="*/ 466801 h 1586813"/>
                  <a:gd name="connsiteX193" fmla="*/ 1324062 w 1586216"/>
                  <a:gd name="connsiteY193" fmla="*/ 495733 h 1586813"/>
                  <a:gd name="connsiteX194" fmla="*/ 1374292 w 1586216"/>
                  <a:gd name="connsiteY194" fmla="*/ 622379 h 1586813"/>
                  <a:gd name="connsiteX195" fmla="*/ 1403090 w 1586216"/>
                  <a:gd name="connsiteY195" fmla="*/ 646556 h 1586813"/>
                  <a:gd name="connsiteX196" fmla="*/ 1531878 w 1586216"/>
                  <a:gd name="connsiteY196" fmla="*/ 669728 h 1586813"/>
                  <a:gd name="connsiteX197" fmla="*/ 1549157 w 1586216"/>
                  <a:gd name="connsiteY197" fmla="*/ 686672 h 1586813"/>
                  <a:gd name="connsiteX198" fmla="*/ 1549961 w 1586216"/>
                  <a:gd name="connsiteY198" fmla="*/ 713528 h 1586813"/>
                  <a:gd name="connsiteX199" fmla="*/ 1547215 w 1586216"/>
                  <a:gd name="connsiteY199" fmla="*/ 892345 h 1586813"/>
                  <a:gd name="connsiteX200" fmla="*/ 1531610 w 1586216"/>
                  <a:gd name="connsiteY200" fmla="*/ 911232 h 1586813"/>
                  <a:gd name="connsiteX201" fmla="*/ 1406840 w 1586216"/>
                  <a:gd name="connsiteY201" fmla="*/ 935007 h 1586813"/>
                  <a:gd name="connsiteX202" fmla="*/ 1376769 w 1586216"/>
                  <a:gd name="connsiteY202" fmla="*/ 958849 h 1586813"/>
                  <a:gd name="connsiteX203" fmla="*/ 1334710 w 1586216"/>
                  <a:gd name="connsiteY203" fmla="*/ 1062523 h 1586813"/>
                  <a:gd name="connsiteX204" fmla="*/ 1328147 w 1586216"/>
                  <a:gd name="connsiteY204" fmla="*/ 1101434 h 1586813"/>
                  <a:gd name="connsiteX205" fmla="*/ 1330491 w 1586216"/>
                  <a:gd name="connsiteY205" fmla="*/ 1107394 h 1586813"/>
                  <a:gd name="connsiteX206" fmla="*/ 1407711 w 1586216"/>
                  <a:gd name="connsiteY206" fmla="*/ 1225333 h 1586813"/>
                  <a:gd name="connsiteX207" fmla="*/ 1407376 w 1586216"/>
                  <a:gd name="connsiteY207" fmla="*/ 1232968 h 1586813"/>
                  <a:gd name="connsiteX208" fmla="*/ 1349512 w 1586216"/>
                  <a:gd name="connsiteY208" fmla="*/ 1298132 h 1586813"/>
                  <a:gd name="connsiteX209" fmla="*/ 1340939 w 1586216"/>
                  <a:gd name="connsiteY209" fmla="*/ 1306504 h 1586813"/>
                  <a:gd name="connsiteX210" fmla="*/ 1333036 w 1586216"/>
                  <a:gd name="connsiteY210" fmla="*/ 1315412 h 1586813"/>
                  <a:gd name="connsiteX211" fmla="*/ 1258563 w 1586216"/>
                  <a:gd name="connsiteY211" fmla="*/ 1391425 h 1586813"/>
                  <a:gd name="connsiteX212" fmla="*/ 1237667 w 1586216"/>
                  <a:gd name="connsiteY212" fmla="*/ 1399730 h 1586813"/>
                  <a:gd name="connsiteX213" fmla="*/ 1220991 w 1586216"/>
                  <a:gd name="connsiteY213" fmla="*/ 1390153 h 1586813"/>
                  <a:gd name="connsiteX214" fmla="*/ 1204516 w 1586216"/>
                  <a:gd name="connsiteY214" fmla="*/ 1378634 h 1586813"/>
                  <a:gd name="connsiteX215" fmla="*/ 1156095 w 1586216"/>
                  <a:gd name="connsiteY215" fmla="*/ 1349300 h 1586813"/>
                  <a:gd name="connsiteX216" fmla="*/ 1097159 w 1586216"/>
                  <a:gd name="connsiteY216" fmla="*/ 1320836 h 1586813"/>
                  <a:gd name="connsiteX217" fmla="*/ 1090997 w 1586216"/>
                  <a:gd name="connsiteY217" fmla="*/ 1321372 h 1586813"/>
                  <a:gd name="connsiteX218" fmla="*/ 979889 w 1586216"/>
                  <a:gd name="connsiteY218" fmla="*/ 1364770 h 1586813"/>
                  <a:gd name="connsiteX219" fmla="*/ 979354 w 1586216"/>
                  <a:gd name="connsiteY219" fmla="*/ 1364971 h 1586813"/>
                  <a:gd name="connsiteX220" fmla="*/ 958190 w 1586216"/>
                  <a:gd name="connsiteY220" fmla="*/ 1375821 h 1586813"/>
                  <a:gd name="connsiteX221" fmla="*/ 940711 w 1586216"/>
                  <a:gd name="connsiteY221" fmla="*/ 1398927 h 1586813"/>
                  <a:gd name="connsiteX222" fmla="*/ 915328 w 1586216"/>
                  <a:gd name="connsiteY222" fmla="*/ 1522089 h 1586813"/>
                  <a:gd name="connsiteX223" fmla="*/ 898853 w 1586216"/>
                  <a:gd name="connsiteY223" fmla="*/ 1545462 h 1586813"/>
                  <a:gd name="connsiteX224" fmla="*/ 896174 w 1586216"/>
                  <a:gd name="connsiteY224" fmla="*/ 1546132 h 1586813"/>
                  <a:gd name="connsiteX225" fmla="*/ 695724 w 1586216"/>
                  <a:gd name="connsiteY225" fmla="*/ 1546132 h 1586813"/>
                  <a:gd name="connsiteX226" fmla="*/ 672016 w 1586216"/>
                  <a:gd name="connsiteY226" fmla="*/ 1526442 h 1586813"/>
                  <a:gd name="connsiteX227" fmla="*/ 661769 w 1586216"/>
                  <a:gd name="connsiteY227" fmla="*/ 1471391 h 1586813"/>
                  <a:gd name="connsiteX228" fmla="*/ 661568 w 1586216"/>
                  <a:gd name="connsiteY228" fmla="*/ 1470587 h 1586813"/>
                  <a:gd name="connsiteX229" fmla="*/ 648910 w 1586216"/>
                  <a:gd name="connsiteY229" fmla="*/ 1413727 h 1586813"/>
                  <a:gd name="connsiteX230" fmla="*/ 627546 w 1586216"/>
                  <a:gd name="connsiteY230" fmla="*/ 1374616 h 1586813"/>
                  <a:gd name="connsiteX231" fmla="*/ 504852 w 1586216"/>
                  <a:gd name="connsiteY231" fmla="*/ 1323448 h 1586813"/>
                  <a:gd name="connsiteX232" fmla="*/ 468620 w 1586216"/>
                  <a:gd name="connsiteY232" fmla="*/ 1321372 h 1586813"/>
                  <a:gd name="connsiteX233" fmla="*/ 387383 w 1586216"/>
                  <a:gd name="connsiteY233" fmla="*/ 1374883 h 1586813"/>
                  <a:gd name="connsiteX234" fmla="*/ 385239 w 1586216"/>
                  <a:gd name="connsiteY234" fmla="*/ 1376825 h 1586813"/>
                  <a:gd name="connsiteX235" fmla="*/ 343649 w 1586216"/>
                  <a:gd name="connsiteY235" fmla="*/ 1397587 h 1586813"/>
                  <a:gd name="connsiteX236" fmla="*/ 336751 w 1586216"/>
                  <a:gd name="connsiteY236" fmla="*/ 1395913 h 1586813"/>
                  <a:gd name="connsiteX237" fmla="*/ 299447 w 1586216"/>
                  <a:gd name="connsiteY237" fmla="*/ 1363967 h 1586813"/>
                  <a:gd name="connsiteX238" fmla="*/ 291678 w 1586216"/>
                  <a:gd name="connsiteY238" fmla="*/ 1362359 h 1586813"/>
                  <a:gd name="connsiteX239" fmla="*/ 289603 w 1586216"/>
                  <a:gd name="connsiteY239" fmla="*/ 1363498 h 1586813"/>
                  <a:gd name="connsiteX240" fmla="*/ 287794 w 1586216"/>
                  <a:gd name="connsiteY240" fmla="*/ 1369526 h 1586813"/>
                  <a:gd name="connsiteX241" fmla="*/ 297974 w 1586216"/>
                  <a:gd name="connsiteY241" fmla="*/ 1389751 h 1586813"/>
                  <a:gd name="connsiteX242" fmla="*/ 303600 w 1586216"/>
                  <a:gd name="connsiteY242" fmla="*/ 1396113 h 1586813"/>
                  <a:gd name="connsiteX243" fmla="*/ 319003 w 1586216"/>
                  <a:gd name="connsiteY243" fmla="*/ 1411584 h 1586813"/>
                  <a:gd name="connsiteX244" fmla="*/ 389191 w 1586216"/>
                  <a:gd name="connsiteY244" fmla="*/ 1409374 h 1586813"/>
                  <a:gd name="connsiteX245" fmla="*/ 467482 w 1586216"/>
                  <a:gd name="connsiteY245" fmla="*/ 1355662 h 1586813"/>
                  <a:gd name="connsiteX246" fmla="*/ 493266 w 1586216"/>
                  <a:gd name="connsiteY246" fmla="*/ 1352782 h 1586813"/>
                  <a:gd name="connsiteX247" fmla="*/ 605579 w 1586216"/>
                  <a:gd name="connsiteY247" fmla="*/ 1398860 h 1586813"/>
                  <a:gd name="connsiteX248" fmla="*/ 609530 w 1586216"/>
                  <a:gd name="connsiteY248" fmla="*/ 1401806 h 1586813"/>
                  <a:gd name="connsiteX249" fmla="*/ 626273 w 1586216"/>
                  <a:gd name="connsiteY249" fmla="*/ 1434690 h 1586813"/>
                  <a:gd name="connsiteX250" fmla="*/ 645361 w 1586216"/>
                  <a:gd name="connsiteY250" fmla="*/ 1532671 h 1586813"/>
                  <a:gd name="connsiteX251" fmla="*/ 682531 w 1586216"/>
                  <a:gd name="connsiteY251" fmla="*/ 1571314 h 1586813"/>
                  <a:gd name="connsiteX252" fmla="*/ 700212 w 1586216"/>
                  <a:gd name="connsiteY252" fmla="*/ 1575667 h 1586813"/>
                  <a:gd name="connsiteX253" fmla="*/ 713673 w 1586216"/>
                  <a:gd name="connsiteY253" fmla="*/ 1577610 h 1586813"/>
                  <a:gd name="connsiteX254" fmla="*/ 873202 w 1586216"/>
                  <a:gd name="connsiteY254" fmla="*/ 1578547 h 1586813"/>
                  <a:gd name="connsiteX255" fmla="*/ 943590 w 1586216"/>
                  <a:gd name="connsiteY255" fmla="*/ 1532336 h 1586813"/>
                  <a:gd name="connsiteX256" fmla="*/ 962611 w 1586216"/>
                  <a:gd name="connsiteY256" fmla="*/ 1425314 h 1586813"/>
                  <a:gd name="connsiteX257" fmla="*/ 979287 w 1586216"/>
                  <a:gd name="connsiteY257" fmla="*/ 1398257 h 1586813"/>
                  <a:gd name="connsiteX258" fmla="*/ 1057310 w 1586216"/>
                  <a:gd name="connsiteY258" fmla="*/ 1365708 h 1586813"/>
                  <a:gd name="connsiteX259" fmla="*/ 1129105 w 1586216"/>
                  <a:gd name="connsiteY259" fmla="*/ 1353251 h 1586813"/>
                  <a:gd name="connsiteX260" fmla="*/ 1146986 w 1586216"/>
                  <a:gd name="connsiteY260" fmla="*/ 1362761 h 1586813"/>
                  <a:gd name="connsiteX261" fmla="*/ 1156496 w 1586216"/>
                  <a:gd name="connsiteY261" fmla="*/ 1370597 h 1586813"/>
                  <a:gd name="connsiteX262" fmla="*/ 1159845 w 1586216"/>
                  <a:gd name="connsiteY262" fmla="*/ 1372740 h 1586813"/>
                  <a:gd name="connsiteX263" fmla="*/ 46357 w 1586216"/>
                  <a:gd name="connsiteY263" fmla="*/ 684730 h 1586813"/>
                  <a:gd name="connsiteX264" fmla="*/ 46357 w 1586216"/>
                  <a:gd name="connsiteY264" fmla="*/ 891742 h 1586813"/>
                  <a:gd name="connsiteX265" fmla="*/ 57341 w 1586216"/>
                  <a:gd name="connsiteY265" fmla="*/ 904534 h 1586813"/>
                  <a:gd name="connsiteX266" fmla="*/ 191555 w 1586216"/>
                  <a:gd name="connsiteY266" fmla="*/ 928711 h 1586813"/>
                  <a:gd name="connsiteX267" fmla="*/ 219147 w 1586216"/>
                  <a:gd name="connsiteY267" fmla="*/ 953023 h 1586813"/>
                  <a:gd name="connsiteX268" fmla="*/ 265023 w 1586216"/>
                  <a:gd name="connsiteY268" fmla="*/ 1065871 h 1586813"/>
                  <a:gd name="connsiteX269" fmla="*/ 258661 w 1586216"/>
                  <a:gd name="connsiteY269" fmla="*/ 1125075 h 1586813"/>
                  <a:gd name="connsiteX270" fmla="*/ 201131 w 1586216"/>
                  <a:gd name="connsiteY270" fmla="*/ 1206447 h 1586813"/>
                  <a:gd name="connsiteX271" fmla="*/ 189411 w 1586216"/>
                  <a:gd name="connsiteY271" fmla="*/ 1226338 h 1586813"/>
                  <a:gd name="connsiteX272" fmla="*/ 191152 w 1586216"/>
                  <a:gd name="connsiteY272" fmla="*/ 1237255 h 1586813"/>
                  <a:gd name="connsiteX273" fmla="*/ 331996 w 1586216"/>
                  <a:gd name="connsiteY273" fmla="*/ 1378299 h 1586813"/>
                  <a:gd name="connsiteX274" fmla="*/ 359186 w 1586216"/>
                  <a:gd name="connsiteY274" fmla="*/ 1382384 h 1586813"/>
                  <a:gd name="connsiteX275" fmla="*/ 448596 w 1586216"/>
                  <a:gd name="connsiteY275" fmla="*/ 1319966 h 1586813"/>
                  <a:gd name="connsiteX276" fmla="*/ 507866 w 1586216"/>
                  <a:gd name="connsiteY276" fmla="*/ 1315277 h 1586813"/>
                  <a:gd name="connsiteX277" fmla="*/ 630962 w 1586216"/>
                  <a:gd name="connsiteY277" fmla="*/ 1366177 h 1586813"/>
                  <a:gd name="connsiteX278" fmla="*/ 655943 w 1586216"/>
                  <a:gd name="connsiteY278" fmla="*/ 1396850 h 1586813"/>
                  <a:gd name="connsiteX279" fmla="*/ 679718 w 1586216"/>
                  <a:gd name="connsiteY279" fmla="*/ 1516397 h 1586813"/>
                  <a:gd name="connsiteX280" fmla="*/ 701283 w 1586216"/>
                  <a:gd name="connsiteY280" fmla="*/ 1538832 h 1586813"/>
                  <a:gd name="connsiteX281" fmla="*/ 891285 w 1586216"/>
                  <a:gd name="connsiteY281" fmla="*/ 1538363 h 1586813"/>
                  <a:gd name="connsiteX282" fmla="*/ 905416 w 1586216"/>
                  <a:gd name="connsiteY282" fmla="*/ 1526375 h 1586813"/>
                  <a:gd name="connsiteX283" fmla="*/ 927919 w 1586216"/>
                  <a:gd name="connsiteY283" fmla="*/ 1407097 h 1586813"/>
                  <a:gd name="connsiteX284" fmla="*/ 962343 w 1586216"/>
                  <a:gd name="connsiteY284" fmla="*/ 1361756 h 1586813"/>
                  <a:gd name="connsiteX285" fmla="*/ 1089725 w 1586216"/>
                  <a:gd name="connsiteY285" fmla="*/ 1311527 h 1586813"/>
                  <a:gd name="connsiteX286" fmla="*/ 1127162 w 1586216"/>
                  <a:gd name="connsiteY286" fmla="*/ 1315479 h 1586813"/>
                  <a:gd name="connsiteX287" fmla="*/ 1234453 w 1586216"/>
                  <a:gd name="connsiteY287" fmla="*/ 1387943 h 1586813"/>
                  <a:gd name="connsiteX288" fmla="*/ 1244566 w 1586216"/>
                  <a:gd name="connsiteY288" fmla="*/ 1387005 h 1586813"/>
                  <a:gd name="connsiteX289" fmla="*/ 1393914 w 1586216"/>
                  <a:gd name="connsiteY289" fmla="*/ 1237723 h 1586813"/>
                  <a:gd name="connsiteX290" fmla="*/ 1394986 w 1586216"/>
                  <a:gd name="connsiteY290" fmla="*/ 1223391 h 1586813"/>
                  <a:gd name="connsiteX291" fmla="*/ 1338260 w 1586216"/>
                  <a:gd name="connsiteY291" fmla="*/ 1144698 h 1586813"/>
                  <a:gd name="connsiteX292" fmla="*/ 1318570 w 1586216"/>
                  <a:gd name="connsiteY292" fmla="*/ 1074913 h 1586813"/>
                  <a:gd name="connsiteX293" fmla="*/ 1367862 w 1586216"/>
                  <a:gd name="connsiteY293" fmla="*/ 956639 h 1586813"/>
                  <a:gd name="connsiteX294" fmla="*/ 1401482 w 1586216"/>
                  <a:gd name="connsiteY294" fmla="*/ 926903 h 1586813"/>
                  <a:gd name="connsiteX295" fmla="*/ 1532012 w 1586216"/>
                  <a:gd name="connsiteY295" fmla="*/ 902793 h 1586813"/>
                  <a:gd name="connsiteX296" fmla="*/ 1539982 w 1586216"/>
                  <a:gd name="connsiteY296" fmla="*/ 893350 h 1586813"/>
                  <a:gd name="connsiteX297" fmla="*/ 1539982 w 1586216"/>
                  <a:gd name="connsiteY297" fmla="*/ 689016 h 1586813"/>
                  <a:gd name="connsiteX298" fmla="*/ 1531409 w 1586216"/>
                  <a:gd name="connsiteY298" fmla="*/ 678971 h 1586813"/>
                  <a:gd name="connsiteX299" fmla="*/ 1402822 w 1586216"/>
                  <a:gd name="connsiteY299" fmla="*/ 654927 h 1586813"/>
                  <a:gd name="connsiteX300" fmla="*/ 1367728 w 1586216"/>
                  <a:gd name="connsiteY300" fmla="*/ 629143 h 1586813"/>
                  <a:gd name="connsiteX301" fmla="*/ 1322656 w 1586216"/>
                  <a:gd name="connsiteY301" fmla="*/ 519442 h 1586813"/>
                  <a:gd name="connsiteX302" fmla="*/ 1326607 w 1586216"/>
                  <a:gd name="connsiteY302" fmla="*/ 449924 h 1586813"/>
                  <a:gd name="connsiteX303" fmla="*/ 1394785 w 1586216"/>
                  <a:gd name="connsiteY303" fmla="*/ 354421 h 1586813"/>
                  <a:gd name="connsiteX304" fmla="*/ 1393647 w 1586216"/>
                  <a:gd name="connsiteY304" fmla="*/ 344241 h 1586813"/>
                  <a:gd name="connsiteX305" fmla="*/ 1241685 w 1586216"/>
                  <a:gd name="connsiteY305" fmla="*/ 190874 h 1586813"/>
                  <a:gd name="connsiteX306" fmla="*/ 1231975 w 1586216"/>
                  <a:gd name="connsiteY306" fmla="*/ 190137 h 1586813"/>
                  <a:gd name="connsiteX307" fmla="*/ 1122609 w 1586216"/>
                  <a:gd name="connsiteY307" fmla="*/ 265883 h 1586813"/>
                  <a:gd name="connsiteX308" fmla="*/ 1079009 w 1586216"/>
                  <a:gd name="connsiteY308" fmla="*/ 270036 h 1586813"/>
                  <a:gd name="connsiteX309" fmla="*/ 949283 w 1586216"/>
                  <a:gd name="connsiteY309" fmla="*/ 214448 h 1586813"/>
                  <a:gd name="connsiteX310" fmla="*/ 930464 w 1586216"/>
                  <a:gd name="connsiteY310" fmla="*/ 191074 h 1586813"/>
                  <a:gd name="connsiteX311" fmla="*/ 903809 w 1586216"/>
                  <a:gd name="connsiteY311" fmla="*/ 57330 h 1586813"/>
                  <a:gd name="connsiteX312" fmla="*/ 893160 w 1586216"/>
                  <a:gd name="connsiteY312" fmla="*/ 48623 h 1586813"/>
                  <a:gd name="connsiteX313" fmla="*/ 685545 w 1586216"/>
                  <a:gd name="connsiteY313" fmla="*/ 48623 h 1586813"/>
                  <a:gd name="connsiteX314" fmla="*/ 681393 w 1586216"/>
                  <a:gd name="connsiteY314" fmla="*/ 52106 h 1586813"/>
                  <a:gd name="connsiteX315" fmla="*/ 652594 w 1586216"/>
                  <a:gd name="connsiteY315" fmla="*/ 195830 h 1586813"/>
                  <a:gd name="connsiteX316" fmla="*/ 651723 w 1586216"/>
                  <a:gd name="connsiteY316" fmla="*/ 198107 h 1586813"/>
                  <a:gd name="connsiteX317" fmla="*/ 635851 w 1586216"/>
                  <a:gd name="connsiteY317" fmla="*/ 213644 h 1586813"/>
                  <a:gd name="connsiteX318" fmla="*/ 513425 w 1586216"/>
                  <a:gd name="connsiteY318" fmla="*/ 264811 h 1586813"/>
                  <a:gd name="connsiteX319" fmla="*/ 460784 w 1586216"/>
                  <a:gd name="connsiteY319" fmla="*/ 265749 h 1586813"/>
                  <a:gd name="connsiteX320" fmla="*/ 354298 w 1586216"/>
                  <a:gd name="connsiteY320" fmla="*/ 190807 h 1586813"/>
                  <a:gd name="connsiteX321" fmla="*/ 338358 w 1586216"/>
                  <a:gd name="connsiteY321" fmla="*/ 192146 h 1586813"/>
                  <a:gd name="connsiteX322" fmla="*/ 191689 w 1586216"/>
                  <a:gd name="connsiteY322" fmla="*/ 338816 h 1586813"/>
                  <a:gd name="connsiteX323" fmla="*/ 190751 w 1586216"/>
                  <a:gd name="connsiteY323" fmla="*/ 353416 h 1586813"/>
                  <a:gd name="connsiteX324" fmla="*/ 251964 w 1586216"/>
                  <a:gd name="connsiteY324" fmla="*/ 438271 h 1586813"/>
                  <a:gd name="connsiteX325" fmla="*/ 269979 w 1586216"/>
                  <a:gd name="connsiteY325" fmla="*/ 498077 h 1586813"/>
                  <a:gd name="connsiteX326" fmla="*/ 220755 w 1586216"/>
                  <a:gd name="connsiteY326" fmla="*/ 619699 h 1586813"/>
                  <a:gd name="connsiteX327" fmla="*/ 178561 w 1586216"/>
                  <a:gd name="connsiteY327" fmla="*/ 654525 h 1586813"/>
                  <a:gd name="connsiteX328" fmla="*/ 53256 w 1586216"/>
                  <a:gd name="connsiteY328" fmla="*/ 676559 h 1586813"/>
                  <a:gd name="connsiteX329" fmla="*/ 46357 w 1586216"/>
                  <a:gd name="connsiteY329" fmla="*/ 684730 h 158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Lst>
                <a:rect l="l" t="t" r="r" b="b"/>
                <a:pathLst>
                  <a:path w="1586216" h="1586813">
                    <a:moveTo>
                      <a:pt x="601762" y="173193"/>
                    </a:moveTo>
                    <a:cubicBezTo>
                      <a:pt x="605713" y="171472"/>
                      <a:pt x="608526" y="167922"/>
                      <a:pt x="609397" y="163683"/>
                    </a:cubicBezTo>
                    <a:cubicBezTo>
                      <a:pt x="619309" y="111625"/>
                      <a:pt x="624533" y="84052"/>
                      <a:pt x="625001" y="80971"/>
                    </a:cubicBezTo>
                    <a:cubicBezTo>
                      <a:pt x="632971" y="31412"/>
                      <a:pt x="648308" y="-266"/>
                      <a:pt x="699810" y="2"/>
                    </a:cubicBezTo>
                    <a:cubicBezTo>
                      <a:pt x="805693" y="404"/>
                      <a:pt x="866237" y="471"/>
                      <a:pt x="881507" y="202"/>
                    </a:cubicBezTo>
                    <a:cubicBezTo>
                      <a:pt x="920820" y="-514"/>
                      <a:pt x="944461" y="17147"/>
                      <a:pt x="952364" y="53178"/>
                    </a:cubicBezTo>
                    <a:cubicBezTo>
                      <a:pt x="959529" y="85640"/>
                      <a:pt x="966227" y="119394"/>
                      <a:pt x="972389" y="154441"/>
                    </a:cubicBezTo>
                    <a:cubicBezTo>
                      <a:pt x="973728" y="161854"/>
                      <a:pt x="976675" y="168083"/>
                      <a:pt x="981296" y="173126"/>
                    </a:cubicBezTo>
                    <a:cubicBezTo>
                      <a:pt x="982770" y="174760"/>
                      <a:pt x="984644" y="176039"/>
                      <a:pt x="986654" y="176876"/>
                    </a:cubicBezTo>
                    <a:cubicBezTo>
                      <a:pt x="1008219" y="185938"/>
                      <a:pt x="1042040" y="200163"/>
                      <a:pt x="1088117" y="219538"/>
                    </a:cubicBezTo>
                    <a:cubicBezTo>
                      <a:pt x="1095016" y="222438"/>
                      <a:pt x="1102517" y="221099"/>
                      <a:pt x="1110620" y="215520"/>
                    </a:cubicBezTo>
                    <a:cubicBezTo>
                      <a:pt x="1170092" y="174579"/>
                      <a:pt x="1202641" y="152385"/>
                      <a:pt x="1208199" y="148949"/>
                    </a:cubicBezTo>
                    <a:cubicBezTo>
                      <a:pt x="1239811" y="129527"/>
                      <a:pt x="1259299" y="141247"/>
                      <a:pt x="1284080" y="165960"/>
                    </a:cubicBezTo>
                    <a:cubicBezTo>
                      <a:pt x="1326875" y="208601"/>
                      <a:pt x="1375765" y="258181"/>
                      <a:pt x="1430883" y="314706"/>
                    </a:cubicBezTo>
                    <a:cubicBezTo>
                      <a:pt x="1457338" y="341964"/>
                      <a:pt x="1446890" y="367614"/>
                      <a:pt x="1425459" y="395944"/>
                    </a:cubicBezTo>
                    <a:cubicBezTo>
                      <a:pt x="1404228" y="424160"/>
                      <a:pt x="1384471" y="451618"/>
                      <a:pt x="1366188" y="478320"/>
                    </a:cubicBezTo>
                    <a:cubicBezTo>
                      <a:pt x="1364447" y="480798"/>
                      <a:pt x="1364045" y="483973"/>
                      <a:pt x="1365116" y="486826"/>
                    </a:cubicBezTo>
                    <a:lnTo>
                      <a:pt x="1404496" y="595790"/>
                    </a:lnTo>
                    <a:cubicBezTo>
                      <a:pt x="1406907" y="602588"/>
                      <a:pt x="1412801" y="607571"/>
                      <a:pt x="1419899" y="608850"/>
                    </a:cubicBezTo>
                    <a:cubicBezTo>
                      <a:pt x="1482453" y="620235"/>
                      <a:pt x="1523574" y="628252"/>
                      <a:pt x="1543330" y="632893"/>
                    </a:cubicBezTo>
                    <a:cubicBezTo>
                      <a:pt x="1570187" y="639189"/>
                      <a:pt x="1584318" y="657157"/>
                      <a:pt x="1585724" y="686806"/>
                    </a:cubicBezTo>
                    <a:cubicBezTo>
                      <a:pt x="1586193" y="696671"/>
                      <a:pt x="1586327" y="763423"/>
                      <a:pt x="1586126" y="887054"/>
                    </a:cubicBezTo>
                    <a:cubicBezTo>
                      <a:pt x="1586059" y="923354"/>
                      <a:pt x="1568981" y="944765"/>
                      <a:pt x="1535026" y="951281"/>
                    </a:cubicBezTo>
                    <a:cubicBezTo>
                      <a:pt x="1479104" y="962044"/>
                      <a:pt x="1441800" y="969518"/>
                      <a:pt x="1423115" y="973717"/>
                    </a:cubicBezTo>
                    <a:cubicBezTo>
                      <a:pt x="1416149" y="975311"/>
                      <a:pt x="1410323" y="980267"/>
                      <a:pt x="1407644" y="986978"/>
                    </a:cubicBezTo>
                    <a:cubicBezTo>
                      <a:pt x="1394852" y="1018857"/>
                      <a:pt x="1381927" y="1049912"/>
                      <a:pt x="1368866" y="1080137"/>
                    </a:cubicBezTo>
                    <a:cubicBezTo>
                      <a:pt x="1364647" y="1089868"/>
                      <a:pt x="1364982" y="1098105"/>
                      <a:pt x="1369737" y="1104849"/>
                    </a:cubicBezTo>
                    <a:cubicBezTo>
                      <a:pt x="1376837" y="1114895"/>
                      <a:pt x="1398067" y="1145053"/>
                      <a:pt x="1433495" y="1195330"/>
                    </a:cubicBezTo>
                    <a:cubicBezTo>
                      <a:pt x="1452716" y="1222608"/>
                      <a:pt x="1451176" y="1247682"/>
                      <a:pt x="1429008" y="1270540"/>
                    </a:cubicBezTo>
                    <a:cubicBezTo>
                      <a:pt x="1385945" y="1314829"/>
                      <a:pt x="1338662" y="1362493"/>
                      <a:pt x="1287160" y="1413527"/>
                    </a:cubicBezTo>
                    <a:cubicBezTo>
                      <a:pt x="1261710" y="1438708"/>
                      <a:pt x="1238806" y="1447750"/>
                      <a:pt x="1207865" y="1427658"/>
                    </a:cubicBezTo>
                    <a:cubicBezTo>
                      <a:pt x="1186902" y="1414042"/>
                      <a:pt x="1155425" y="1393053"/>
                      <a:pt x="1113500" y="1364703"/>
                    </a:cubicBezTo>
                    <a:cubicBezTo>
                      <a:pt x="1103387" y="1357872"/>
                      <a:pt x="1092471" y="1362092"/>
                      <a:pt x="1081688" y="1366779"/>
                    </a:cubicBezTo>
                    <a:cubicBezTo>
                      <a:pt x="1057109" y="1377408"/>
                      <a:pt x="1025297" y="1390267"/>
                      <a:pt x="986118" y="1405356"/>
                    </a:cubicBezTo>
                    <a:cubicBezTo>
                      <a:pt x="980693" y="1407452"/>
                      <a:pt x="976742" y="1412107"/>
                      <a:pt x="975536" y="1417746"/>
                    </a:cubicBezTo>
                    <a:cubicBezTo>
                      <a:pt x="968571" y="1449672"/>
                      <a:pt x="962611" y="1481189"/>
                      <a:pt x="957655" y="1512311"/>
                    </a:cubicBezTo>
                    <a:cubicBezTo>
                      <a:pt x="950354" y="1557987"/>
                      <a:pt x="933946" y="1584374"/>
                      <a:pt x="886998" y="1586450"/>
                    </a:cubicBezTo>
                    <a:cubicBezTo>
                      <a:pt x="880234" y="1586765"/>
                      <a:pt x="827258" y="1586872"/>
                      <a:pt x="727938" y="1586785"/>
                    </a:cubicBezTo>
                    <a:cubicBezTo>
                      <a:pt x="684875" y="1586718"/>
                      <a:pt x="643218" y="1580556"/>
                      <a:pt x="633641" y="1530997"/>
                    </a:cubicBezTo>
                    <a:cubicBezTo>
                      <a:pt x="625671" y="1489654"/>
                      <a:pt x="618438" y="1453509"/>
                      <a:pt x="612008" y="1422568"/>
                    </a:cubicBezTo>
                    <a:cubicBezTo>
                      <a:pt x="610334" y="1414618"/>
                      <a:pt x="605311" y="1408926"/>
                      <a:pt x="596873" y="1405490"/>
                    </a:cubicBezTo>
                    <a:cubicBezTo>
                      <a:pt x="560574" y="1390669"/>
                      <a:pt x="525480" y="1376002"/>
                      <a:pt x="491592" y="1361489"/>
                    </a:cubicBezTo>
                    <a:cubicBezTo>
                      <a:pt x="485028" y="1358696"/>
                      <a:pt x="477527" y="1359506"/>
                      <a:pt x="471701" y="1363632"/>
                    </a:cubicBezTo>
                    <a:cubicBezTo>
                      <a:pt x="445984" y="1381761"/>
                      <a:pt x="414975" y="1402965"/>
                      <a:pt x="378676" y="1427256"/>
                    </a:cubicBezTo>
                    <a:cubicBezTo>
                      <a:pt x="342577" y="1451433"/>
                      <a:pt x="321348" y="1435426"/>
                      <a:pt x="292683" y="1406695"/>
                    </a:cubicBezTo>
                    <a:cubicBezTo>
                      <a:pt x="209704" y="1323870"/>
                      <a:pt x="163895" y="1277659"/>
                      <a:pt x="155389" y="1268062"/>
                    </a:cubicBezTo>
                    <a:cubicBezTo>
                      <a:pt x="135833" y="1246142"/>
                      <a:pt x="134091" y="1221898"/>
                      <a:pt x="150098" y="1195330"/>
                    </a:cubicBezTo>
                    <a:cubicBezTo>
                      <a:pt x="153648" y="1189436"/>
                      <a:pt x="175414" y="1158809"/>
                      <a:pt x="215463" y="1103443"/>
                    </a:cubicBezTo>
                    <a:cubicBezTo>
                      <a:pt x="220419" y="1096565"/>
                      <a:pt x="221089" y="1088729"/>
                      <a:pt x="217540" y="1079936"/>
                    </a:cubicBezTo>
                    <a:cubicBezTo>
                      <a:pt x="204614" y="1048010"/>
                      <a:pt x="192492" y="1017651"/>
                      <a:pt x="181308" y="988853"/>
                    </a:cubicBezTo>
                    <a:cubicBezTo>
                      <a:pt x="178160" y="980696"/>
                      <a:pt x="170926" y="974762"/>
                      <a:pt x="162288" y="973181"/>
                    </a:cubicBezTo>
                    <a:cubicBezTo>
                      <a:pt x="123510" y="966129"/>
                      <a:pt x="85001" y="958293"/>
                      <a:pt x="46626" y="949674"/>
                    </a:cubicBezTo>
                    <a:cubicBezTo>
                      <a:pt x="15550" y="942708"/>
                      <a:pt x="13" y="922081"/>
                      <a:pt x="13" y="887791"/>
                    </a:cubicBezTo>
                    <a:cubicBezTo>
                      <a:pt x="-54" y="764648"/>
                      <a:pt x="146" y="697187"/>
                      <a:pt x="481" y="685400"/>
                    </a:cubicBezTo>
                    <a:cubicBezTo>
                      <a:pt x="1753" y="642738"/>
                      <a:pt x="26199" y="631487"/>
                      <a:pt x="65981" y="625258"/>
                    </a:cubicBezTo>
                    <a:cubicBezTo>
                      <a:pt x="83662" y="622492"/>
                      <a:pt x="116746" y="616800"/>
                      <a:pt x="165301" y="608180"/>
                    </a:cubicBezTo>
                    <a:cubicBezTo>
                      <a:pt x="169654" y="607437"/>
                      <a:pt x="173271" y="604504"/>
                      <a:pt x="175012" y="600411"/>
                    </a:cubicBezTo>
                    <a:lnTo>
                      <a:pt x="217874" y="495733"/>
                    </a:lnTo>
                    <a:cubicBezTo>
                      <a:pt x="221424" y="487167"/>
                      <a:pt x="220218" y="477376"/>
                      <a:pt x="214794" y="469882"/>
                    </a:cubicBezTo>
                    <a:cubicBezTo>
                      <a:pt x="185661" y="429832"/>
                      <a:pt x="164363" y="399875"/>
                      <a:pt x="150902" y="380004"/>
                    </a:cubicBezTo>
                    <a:cubicBezTo>
                      <a:pt x="126456" y="343839"/>
                      <a:pt x="141726" y="321872"/>
                      <a:pt x="171128" y="291802"/>
                    </a:cubicBezTo>
                    <a:cubicBezTo>
                      <a:pt x="239573" y="221567"/>
                      <a:pt x="285316" y="175986"/>
                      <a:pt x="308421" y="155043"/>
                    </a:cubicBezTo>
                    <a:cubicBezTo>
                      <a:pt x="330857" y="134731"/>
                      <a:pt x="355705" y="133900"/>
                      <a:pt x="383096" y="152565"/>
                    </a:cubicBezTo>
                    <a:cubicBezTo>
                      <a:pt x="428169" y="183373"/>
                      <a:pt x="459645" y="204871"/>
                      <a:pt x="477594" y="217060"/>
                    </a:cubicBezTo>
                    <a:cubicBezTo>
                      <a:pt x="483086" y="220770"/>
                      <a:pt x="490118" y="221426"/>
                      <a:pt x="496146" y="218801"/>
                    </a:cubicBezTo>
                    <a:lnTo>
                      <a:pt x="601762" y="173193"/>
                    </a:lnTo>
                    <a:close/>
                    <a:moveTo>
                      <a:pt x="1159845" y="1372740"/>
                    </a:moveTo>
                    <a:cubicBezTo>
                      <a:pt x="1180740" y="1397788"/>
                      <a:pt x="1207395" y="1413975"/>
                      <a:pt x="1239744" y="1421295"/>
                    </a:cubicBezTo>
                    <a:cubicBezTo>
                      <a:pt x="1252870" y="1424242"/>
                      <a:pt x="1264188" y="1420981"/>
                      <a:pt x="1273698" y="1411517"/>
                    </a:cubicBezTo>
                    <a:cubicBezTo>
                      <a:pt x="1290977" y="1394372"/>
                      <a:pt x="1304238" y="1381226"/>
                      <a:pt x="1313481" y="1372071"/>
                    </a:cubicBezTo>
                    <a:cubicBezTo>
                      <a:pt x="1323460" y="1362158"/>
                      <a:pt x="1327946" y="1352581"/>
                      <a:pt x="1338126" y="1346018"/>
                    </a:cubicBezTo>
                    <a:cubicBezTo>
                      <a:pt x="1341944" y="1343520"/>
                      <a:pt x="1348641" y="1337532"/>
                      <a:pt x="1358151" y="1328069"/>
                    </a:cubicBezTo>
                    <a:cubicBezTo>
                      <a:pt x="1363710" y="1322578"/>
                      <a:pt x="1386681" y="1299050"/>
                      <a:pt x="1427066" y="1257480"/>
                    </a:cubicBezTo>
                    <a:cubicBezTo>
                      <a:pt x="1428673" y="1255813"/>
                      <a:pt x="1429879" y="1253736"/>
                      <a:pt x="1430482" y="1251453"/>
                    </a:cubicBezTo>
                    <a:cubicBezTo>
                      <a:pt x="1434500" y="1235560"/>
                      <a:pt x="1433027" y="1220357"/>
                      <a:pt x="1425994" y="1205844"/>
                    </a:cubicBezTo>
                    <a:cubicBezTo>
                      <a:pt x="1423248" y="1200038"/>
                      <a:pt x="1410657" y="1181198"/>
                      <a:pt x="1388289" y="1149319"/>
                    </a:cubicBezTo>
                    <a:cubicBezTo>
                      <a:pt x="1383132" y="1141952"/>
                      <a:pt x="1378578" y="1135838"/>
                      <a:pt x="1374627" y="1130969"/>
                    </a:cubicBezTo>
                    <a:cubicBezTo>
                      <a:pt x="1368130" y="1122979"/>
                      <a:pt x="1362504" y="1113643"/>
                      <a:pt x="1357749" y="1102974"/>
                    </a:cubicBezTo>
                    <a:cubicBezTo>
                      <a:pt x="1354601" y="1095868"/>
                      <a:pt x="1354468" y="1087792"/>
                      <a:pt x="1357347" y="1080605"/>
                    </a:cubicBezTo>
                    <a:cubicBezTo>
                      <a:pt x="1373622" y="1040288"/>
                      <a:pt x="1387351" y="1008630"/>
                      <a:pt x="1398536" y="985638"/>
                    </a:cubicBezTo>
                    <a:cubicBezTo>
                      <a:pt x="1403827" y="974655"/>
                      <a:pt x="1410858" y="968205"/>
                      <a:pt x="1419632" y="966283"/>
                    </a:cubicBezTo>
                    <a:cubicBezTo>
                      <a:pt x="1469125" y="955346"/>
                      <a:pt x="1507835" y="947377"/>
                      <a:pt x="1535830" y="942374"/>
                    </a:cubicBezTo>
                    <a:cubicBezTo>
                      <a:pt x="1547951" y="940231"/>
                      <a:pt x="1557997" y="934987"/>
                      <a:pt x="1566101" y="926635"/>
                    </a:cubicBezTo>
                    <a:cubicBezTo>
                      <a:pt x="1568914" y="923722"/>
                      <a:pt x="1570722" y="919958"/>
                      <a:pt x="1571191" y="915919"/>
                    </a:cubicBezTo>
                    <a:cubicBezTo>
                      <a:pt x="1574473" y="888146"/>
                      <a:pt x="1575678" y="858276"/>
                      <a:pt x="1574874" y="826310"/>
                    </a:cubicBezTo>
                    <a:cubicBezTo>
                      <a:pt x="1573535" y="773402"/>
                      <a:pt x="1576683" y="724579"/>
                      <a:pt x="1574473" y="675421"/>
                    </a:cubicBezTo>
                    <a:cubicBezTo>
                      <a:pt x="1574406" y="673646"/>
                      <a:pt x="1574004" y="671885"/>
                      <a:pt x="1573401" y="670197"/>
                    </a:cubicBezTo>
                    <a:cubicBezTo>
                      <a:pt x="1567306" y="653588"/>
                      <a:pt x="1555988" y="643877"/>
                      <a:pt x="1539580" y="641064"/>
                    </a:cubicBezTo>
                    <a:cubicBezTo>
                      <a:pt x="1510782" y="636195"/>
                      <a:pt x="1484060" y="630750"/>
                      <a:pt x="1459414" y="624722"/>
                    </a:cubicBezTo>
                    <a:cubicBezTo>
                      <a:pt x="1442871" y="620704"/>
                      <a:pt x="1423315" y="619432"/>
                      <a:pt x="1407242" y="610457"/>
                    </a:cubicBezTo>
                    <a:cubicBezTo>
                      <a:pt x="1405367" y="609372"/>
                      <a:pt x="1403894" y="607705"/>
                      <a:pt x="1403023" y="605702"/>
                    </a:cubicBezTo>
                    <a:lnTo>
                      <a:pt x="1354267" y="492853"/>
                    </a:lnTo>
                    <a:cubicBezTo>
                      <a:pt x="1353797" y="491835"/>
                      <a:pt x="1353597" y="490744"/>
                      <a:pt x="1353530" y="489639"/>
                    </a:cubicBezTo>
                    <a:cubicBezTo>
                      <a:pt x="1353128" y="479546"/>
                      <a:pt x="1356342" y="470062"/>
                      <a:pt x="1363107" y="461175"/>
                    </a:cubicBezTo>
                    <a:cubicBezTo>
                      <a:pt x="1383467" y="434741"/>
                      <a:pt x="1404094" y="407845"/>
                      <a:pt x="1425057" y="380473"/>
                    </a:cubicBezTo>
                    <a:cubicBezTo>
                      <a:pt x="1442469" y="357702"/>
                      <a:pt x="1441130" y="336519"/>
                      <a:pt x="1421038" y="316916"/>
                    </a:cubicBezTo>
                    <a:cubicBezTo>
                      <a:pt x="1397531" y="293965"/>
                      <a:pt x="1350249" y="245791"/>
                      <a:pt x="1279057" y="172389"/>
                    </a:cubicBezTo>
                    <a:cubicBezTo>
                      <a:pt x="1265126" y="158010"/>
                      <a:pt x="1252803" y="149732"/>
                      <a:pt x="1242021" y="147542"/>
                    </a:cubicBezTo>
                    <a:cubicBezTo>
                      <a:pt x="1239877" y="147100"/>
                      <a:pt x="1237667" y="147147"/>
                      <a:pt x="1235524" y="147676"/>
                    </a:cubicBezTo>
                    <a:cubicBezTo>
                      <a:pt x="1226818" y="149866"/>
                      <a:pt x="1220321" y="152344"/>
                      <a:pt x="1215968" y="155110"/>
                    </a:cubicBezTo>
                    <a:cubicBezTo>
                      <a:pt x="1191523" y="170601"/>
                      <a:pt x="1161653" y="190961"/>
                      <a:pt x="1126292" y="216189"/>
                    </a:cubicBezTo>
                    <a:cubicBezTo>
                      <a:pt x="1118590" y="221728"/>
                      <a:pt x="1110419" y="226034"/>
                      <a:pt x="1101846" y="229115"/>
                    </a:cubicBezTo>
                    <a:cubicBezTo>
                      <a:pt x="1097025" y="230883"/>
                      <a:pt x="1091667" y="230809"/>
                      <a:pt x="1086912" y="228914"/>
                    </a:cubicBezTo>
                    <a:cubicBezTo>
                      <a:pt x="1081487" y="226724"/>
                      <a:pt x="1048001" y="212084"/>
                      <a:pt x="986319" y="184980"/>
                    </a:cubicBezTo>
                    <a:cubicBezTo>
                      <a:pt x="975001" y="180024"/>
                      <a:pt x="967768" y="172590"/>
                      <a:pt x="965356" y="161339"/>
                    </a:cubicBezTo>
                    <a:cubicBezTo>
                      <a:pt x="952899" y="102670"/>
                      <a:pt x="945264" y="66237"/>
                      <a:pt x="942519" y="52039"/>
                    </a:cubicBezTo>
                    <a:cubicBezTo>
                      <a:pt x="937563" y="26770"/>
                      <a:pt x="922896" y="13684"/>
                      <a:pt x="898585" y="12793"/>
                    </a:cubicBezTo>
                    <a:cubicBezTo>
                      <a:pt x="832416" y="10382"/>
                      <a:pt x="761626" y="10228"/>
                      <a:pt x="686282" y="12324"/>
                    </a:cubicBezTo>
                    <a:cubicBezTo>
                      <a:pt x="658085" y="13128"/>
                      <a:pt x="646432" y="29269"/>
                      <a:pt x="640070" y="56593"/>
                    </a:cubicBezTo>
                    <a:cubicBezTo>
                      <a:pt x="631296" y="94721"/>
                      <a:pt x="623997" y="130685"/>
                      <a:pt x="618304" y="164487"/>
                    </a:cubicBezTo>
                    <a:cubicBezTo>
                      <a:pt x="617031" y="171733"/>
                      <a:pt x="612209" y="177828"/>
                      <a:pt x="605378" y="180627"/>
                    </a:cubicBezTo>
                    <a:cubicBezTo>
                      <a:pt x="570888" y="194825"/>
                      <a:pt x="537401" y="210229"/>
                      <a:pt x="504852" y="226838"/>
                    </a:cubicBezTo>
                    <a:cubicBezTo>
                      <a:pt x="492730" y="232999"/>
                      <a:pt x="481881" y="232732"/>
                      <a:pt x="472170" y="226034"/>
                    </a:cubicBezTo>
                    <a:cubicBezTo>
                      <a:pt x="420132" y="190137"/>
                      <a:pt x="387450" y="167902"/>
                      <a:pt x="374122" y="159329"/>
                    </a:cubicBezTo>
                    <a:cubicBezTo>
                      <a:pt x="363205" y="152277"/>
                      <a:pt x="353294" y="149398"/>
                      <a:pt x="344386" y="150690"/>
                    </a:cubicBezTo>
                    <a:cubicBezTo>
                      <a:pt x="330857" y="152699"/>
                      <a:pt x="318736" y="158881"/>
                      <a:pt x="308087" y="169241"/>
                    </a:cubicBezTo>
                    <a:cubicBezTo>
                      <a:pt x="288129" y="188664"/>
                      <a:pt x="266295" y="207952"/>
                      <a:pt x="239573" y="236951"/>
                    </a:cubicBezTo>
                    <a:cubicBezTo>
                      <a:pt x="226313" y="251330"/>
                      <a:pt x="200260" y="277603"/>
                      <a:pt x="161350" y="315778"/>
                    </a:cubicBezTo>
                    <a:cubicBezTo>
                      <a:pt x="159073" y="318028"/>
                      <a:pt x="157265" y="320747"/>
                      <a:pt x="156126" y="323747"/>
                    </a:cubicBezTo>
                    <a:cubicBezTo>
                      <a:pt x="144808" y="354220"/>
                      <a:pt x="163225" y="379067"/>
                      <a:pt x="182781" y="404583"/>
                    </a:cubicBezTo>
                    <a:cubicBezTo>
                      <a:pt x="184054" y="406271"/>
                      <a:pt x="185125" y="408093"/>
                      <a:pt x="185995" y="410008"/>
                    </a:cubicBezTo>
                    <a:cubicBezTo>
                      <a:pt x="193630" y="428091"/>
                      <a:pt x="205350" y="441666"/>
                      <a:pt x="221223" y="450728"/>
                    </a:cubicBezTo>
                    <a:cubicBezTo>
                      <a:pt x="223165" y="451806"/>
                      <a:pt x="224639" y="453540"/>
                      <a:pt x="225442" y="455616"/>
                    </a:cubicBezTo>
                    <a:cubicBezTo>
                      <a:pt x="233881" y="478253"/>
                      <a:pt x="234819" y="489773"/>
                      <a:pt x="223098" y="512074"/>
                    </a:cubicBezTo>
                    <a:cubicBezTo>
                      <a:pt x="213321" y="530606"/>
                      <a:pt x="201533" y="558440"/>
                      <a:pt x="187737" y="595590"/>
                    </a:cubicBezTo>
                    <a:cubicBezTo>
                      <a:pt x="182982" y="608495"/>
                      <a:pt x="172735" y="616130"/>
                      <a:pt x="157063" y="618494"/>
                    </a:cubicBezTo>
                    <a:cubicBezTo>
                      <a:pt x="119559" y="624167"/>
                      <a:pt x="81719" y="631132"/>
                      <a:pt x="43611" y="639389"/>
                    </a:cubicBezTo>
                    <a:cubicBezTo>
                      <a:pt x="22113" y="644078"/>
                      <a:pt x="11398" y="656180"/>
                      <a:pt x="11465" y="675689"/>
                    </a:cubicBezTo>
                    <a:cubicBezTo>
                      <a:pt x="12135" y="793293"/>
                      <a:pt x="12470" y="858705"/>
                      <a:pt x="12470" y="871919"/>
                    </a:cubicBezTo>
                    <a:cubicBezTo>
                      <a:pt x="12403" y="885581"/>
                      <a:pt x="13005" y="899558"/>
                      <a:pt x="14277" y="913843"/>
                    </a:cubicBezTo>
                    <a:cubicBezTo>
                      <a:pt x="14948" y="921432"/>
                      <a:pt x="19300" y="928223"/>
                      <a:pt x="25997" y="931993"/>
                    </a:cubicBezTo>
                    <a:cubicBezTo>
                      <a:pt x="37517" y="938510"/>
                      <a:pt x="49706" y="942977"/>
                      <a:pt x="62632" y="945388"/>
                    </a:cubicBezTo>
                    <a:cubicBezTo>
                      <a:pt x="86273" y="949855"/>
                      <a:pt x="123042" y="957088"/>
                      <a:pt x="172802" y="967087"/>
                    </a:cubicBezTo>
                    <a:cubicBezTo>
                      <a:pt x="178628" y="968266"/>
                      <a:pt x="183584" y="972177"/>
                      <a:pt x="185995" y="977601"/>
                    </a:cubicBezTo>
                    <a:cubicBezTo>
                      <a:pt x="198252" y="1004973"/>
                      <a:pt x="210575" y="1034240"/>
                      <a:pt x="222897" y="1065402"/>
                    </a:cubicBezTo>
                    <a:cubicBezTo>
                      <a:pt x="228657" y="1080002"/>
                      <a:pt x="231202" y="1098219"/>
                      <a:pt x="222295" y="1109672"/>
                    </a:cubicBezTo>
                    <a:cubicBezTo>
                      <a:pt x="203676" y="1133648"/>
                      <a:pt x="188540" y="1156418"/>
                      <a:pt x="176820" y="1177983"/>
                    </a:cubicBezTo>
                    <a:cubicBezTo>
                      <a:pt x="175615" y="1180201"/>
                      <a:pt x="174075" y="1182190"/>
                      <a:pt x="172266" y="1183877"/>
                    </a:cubicBezTo>
                    <a:cubicBezTo>
                      <a:pt x="151170" y="1203567"/>
                      <a:pt x="147687" y="1226291"/>
                      <a:pt x="161885" y="1252055"/>
                    </a:cubicBezTo>
                    <a:cubicBezTo>
                      <a:pt x="163493" y="1254982"/>
                      <a:pt x="165569" y="1257608"/>
                      <a:pt x="168047" y="1259824"/>
                    </a:cubicBezTo>
                    <a:cubicBezTo>
                      <a:pt x="183250" y="1273152"/>
                      <a:pt x="188273" y="1285542"/>
                      <a:pt x="204815" y="1296056"/>
                    </a:cubicBezTo>
                    <a:cubicBezTo>
                      <a:pt x="212450" y="1300879"/>
                      <a:pt x="221625" y="1308962"/>
                      <a:pt x="232408" y="1320300"/>
                    </a:cubicBezTo>
                    <a:cubicBezTo>
                      <a:pt x="233680" y="1321673"/>
                      <a:pt x="235823" y="1321761"/>
                      <a:pt x="237230" y="1320495"/>
                    </a:cubicBezTo>
                    <a:cubicBezTo>
                      <a:pt x="237364" y="1320314"/>
                      <a:pt x="237565" y="1320113"/>
                      <a:pt x="237699" y="1319899"/>
                    </a:cubicBezTo>
                    <a:lnTo>
                      <a:pt x="237966" y="1319497"/>
                    </a:lnTo>
                    <a:cubicBezTo>
                      <a:pt x="239239" y="1317662"/>
                      <a:pt x="239172" y="1315184"/>
                      <a:pt x="237766" y="1313402"/>
                    </a:cubicBezTo>
                    <a:cubicBezTo>
                      <a:pt x="225175" y="1297416"/>
                      <a:pt x="215329" y="1285542"/>
                      <a:pt x="208231" y="1277773"/>
                    </a:cubicBezTo>
                    <a:cubicBezTo>
                      <a:pt x="182111" y="1249042"/>
                      <a:pt x="173070" y="1227745"/>
                      <a:pt x="194167" y="1195731"/>
                    </a:cubicBezTo>
                    <a:cubicBezTo>
                      <a:pt x="199859" y="1187072"/>
                      <a:pt x="211981" y="1170664"/>
                      <a:pt x="230532" y="1146507"/>
                    </a:cubicBezTo>
                    <a:cubicBezTo>
                      <a:pt x="247342" y="1124586"/>
                      <a:pt x="256317" y="1111814"/>
                      <a:pt x="257589" y="1108198"/>
                    </a:cubicBezTo>
                    <a:cubicBezTo>
                      <a:pt x="262478" y="1094134"/>
                      <a:pt x="261206" y="1078817"/>
                      <a:pt x="253839" y="1062255"/>
                    </a:cubicBezTo>
                    <a:cubicBezTo>
                      <a:pt x="238368" y="1027650"/>
                      <a:pt x="225175" y="994057"/>
                      <a:pt x="214258" y="961461"/>
                    </a:cubicBezTo>
                    <a:cubicBezTo>
                      <a:pt x="209503" y="947350"/>
                      <a:pt x="199457" y="938911"/>
                      <a:pt x="184054" y="936145"/>
                    </a:cubicBezTo>
                    <a:cubicBezTo>
                      <a:pt x="165636" y="932844"/>
                      <a:pt x="129739" y="926052"/>
                      <a:pt x="76227" y="915786"/>
                    </a:cubicBezTo>
                    <a:cubicBezTo>
                      <a:pt x="55198" y="911701"/>
                      <a:pt x="40464" y="911968"/>
                      <a:pt x="39593" y="889064"/>
                    </a:cubicBezTo>
                    <a:cubicBezTo>
                      <a:pt x="37048" y="822446"/>
                      <a:pt x="37316" y="752687"/>
                      <a:pt x="40464" y="679774"/>
                    </a:cubicBezTo>
                    <a:cubicBezTo>
                      <a:pt x="40665" y="675220"/>
                      <a:pt x="43879" y="671349"/>
                      <a:pt x="48367" y="670331"/>
                    </a:cubicBezTo>
                    <a:cubicBezTo>
                      <a:pt x="82791" y="662609"/>
                      <a:pt x="127261" y="653969"/>
                      <a:pt x="181843" y="644412"/>
                    </a:cubicBezTo>
                    <a:cubicBezTo>
                      <a:pt x="195640" y="642002"/>
                      <a:pt x="204145" y="636329"/>
                      <a:pt x="207293" y="627402"/>
                    </a:cubicBezTo>
                    <a:cubicBezTo>
                      <a:pt x="226112" y="574446"/>
                      <a:pt x="242855" y="530244"/>
                      <a:pt x="257522" y="494796"/>
                    </a:cubicBezTo>
                    <a:cubicBezTo>
                      <a:pt x="261474" y="485299"/>
                      <a:pt x="260737" y="474503"/>
                      <a:pt x="255513" y="465595"/>
                    </a:cubicBezTo>
                    <a:cubicBezTo>
                      <a:pt x="231537" y="424474"/>
                      <a:pt x="206288" y="388061"/>
                      <a:pt x="179767" y="356363"/>
                    </a:cubicBezTo>
                    <a:cubicBezTo>
                      <a:pt x="178360" y="354682"/>
                      <a:pt x="177758" y="352432"/>
                      <a:pt x="178227" y="350269"/>
                    </a:cubicBezTo>
                    <a:cubicBezTo>
                      <a:pt x="181173" y="336385"/>
                      <a:pt x="184857" y="327478"/>
                      <a:pt x="189277" y="323547"/>
                    </a:cubicBezTo>
                    <a:cubicBezTo>
                      <a:pt x="224170" y="292558"/>
                      <a:pt x="255714" y="261845"/>
                      <a:pt x="283909" y="231392"/>
                    </a:cubicBezTo>
                    <a:cubicBezTo>
                      <a:pt x="285919" y="229256"/>
                      <a:pt x="288129" y="227347"/>
                      <a:pt x="290539" y="225699"/>
                    </a:cubicBezTo>
                    <a:cubicBezTo>
                      <a:pt x="302528" y="217663"/>
                      <a:pt x="313914" y="205541"/>
                      <a:pt x="324562" y="189333"/>
                    </a:cubicBezTo>
                    <a:cubicBezTo>
                      <a:pt x="330657" y="180064"/>
                      <a:pt x="342310" y="176100"/>
                      <a:pt x="352757" y="179689"/>
                    </a:cubicBezTo>
                    <a:lnTo>
                      <a:pt x="370840" y="185917"/>
                    </a:lnTo>
                    <a:cubicBezTo>
                      <a:pt x="372448" y="186447"/>
                      <a:pt x="373854" y="187317"/>
                      <a:pt x="375060" y="188462"/>
                    </a:cubicBezTo>
                    <a:cubicBezTo>
                      <a:pt x="392673" y="205293"/>
                      <a:pt x="412430" y="218332"/>
                      <a:pt x="434196" y="227575"/>
                    </a:cubicBezTo>
                    <a:cubicBezTo>
                      <a:pt x="436205" y="228445"/>
                      <a:pt x="437879" y="229919"/>
                      <a:pt x="438951" y="231794"/>
                    </a:cubicBezTo>
                    <a:cubicBezTo>
                      <a:pt x="442902" y="238712"/>
                      <a:pt x="448462" y="243869"/>
                      <a:pt x="455493" y="247265"/>
                    </a:cubicBezTo>
                    <a:cubicBezTo>
                      <a:pt x="480005" y="259052"/>
                      <a:pt x="502441" y="258630"/>
                      <a:pt x="522868" y="245992"/>
                    </a:cubicBezTo>
                    <a:cubicBezTo>
                      <a:pt x="523002" y="245905"/>
                      <a:pt x="523136" y="245831"/>
                      <a:pt x="523203" y="245791"/>
                    </a:cubicBezTo>
                    <a:lnTo>
                      <a:pt x="630024" y="208488"/>
                    </a:lnTo>
                    <a:cubicBezTo>
                      <a:pt x="637057" y="205989"/>
                      <a:pt x="642213" y="199988"/>
                      <a:pt x="643687" y="192682"/>
                    </a:cubicBezTo>
                    <a:lnTo>
                      <a:pt x="671280" y="54986"/>
                    </a:lnTo>
                    <a:cubicBezTo>
                      <a:pt x="672686" y="48128"/>
                      <a:pt x="677843" y="42636"/>
                      <a:pt x="684607" y="40788"/>
                    </a:cubicBezTo>
                    <a:cubicBezTo>
                      <a:pt x="700614" y="36435"/>
                      <a:pt x="718026" y="39917"/>
                      <a:pt x="733899" y="39783"/>
                    </a:cubicBezTo>
                    <a:cubicBezTo>
                      <a:pt x="807033" y="38933"/>
                      <a:pt x="862888" y="39268"/>
                      <a:pt x="901465" y="40788"/>
                    </a:cubicBezTo>
                    <a:cubicBezTo>
                      <a:pt x="907023" y="40989"/>
                      <a:pt x="911645" y="44981"/>
                      <a:pt x="912783" y="50432"/>
                    </a:cubicBezTo>
                    <a:lnTo>
                      <a:pt x="940041" y="189132"/>
                    </a:lnTo>
                    <a:cubicBezTo>
                      <a:pt x="940241" y="190110"/>
                      <a:pt x="940509" y="191034"/>
                      <a:pt x="940979" y="191878"/>
                    </a:cubicBezTo>
                    <a:cubicBezTo>
                      <a:pt x="945599" y="200986"/>
                      <a:pt x="950891" y="206659"/>
                      <a:pt x="956851" y="208889"/>
                    </a:cubicBezTo>
                    <a:cubicBezTo>
                      <a:pt x="1012773" y="229785"/>
                      <a:pt x="1054698" y="246347"/>
                      <a:pt x="1082625" y="258583"/>
                    </a:cubicBezTo>
                    <a:cubicBezTo>
                      <a:pt x="1095016" y="263988"/>
                      <a:pt x="1107137" y="263023"/>
                      <a:pt x="1119126" y="255703"/>
                    </a:cubicBezTo>
                    <a:cubicBezTo>
                      <a:pt x="1148928" y="237486"/>
                      <a:pt x="1174981" y="220523"/>
                      <a:pt x="1197215" y="204804"/>
                    </a:cubicBezTo>
                    <a:cubicBezTo>
                      <a:pt x="1213624" y="193198"/>
                      <a:pt x="1224206" y="186206"/>
                      <a:pt x="1228961" y="183841"/>
                    </a:cubicBezTo>
                    <a:cubicBezTo>
                      <a:pt x="1235524" y="180560"/>
                      <a:pt x="1243427" y="181772"/>
                      <a:pt x="1248651" y="186855"/>
                    </a:cubicBezTo>
                    <a:cubicBezTo>
                      <a:pt x="1295733" y="232350"/>
                      <a:pt x="1344422" y="280932"/>
                      <a:pt x="1394852" y="332588"/>
                    </a:cubicBezTo>
                    <a:cubicBezTo>
                      <a:pt x="1404697" y="342701"/>
                      <a:pt x="1408917" y="350469"/>
                      <a:pt x="1400076" y="362792"/>
                    </a:cubicBezTo>
                    <a:cubicBezTo>
                      <a:pt x="1382395" y="387572"/>
                      <a:pt x="1357950" y="422244"/>
                      <a:pt x="1326674" y="466801"/>
                    </a:cubicBezTo>
                    <a:cubicBezTo>
                      <a:pt x="1320445" y="475641"/>
                      <a:pt x="1319575" y="485285"/>
                      <a:pt x="1324062" y="495733"/>
                    </a:cubicBezTo>
                    <a:cubicBezTo>
                      <a:pt x="1343015" y="539714"/>
                      <a:pt x="1359758" y="581927"/>
                      <a:pt x="1374292" y="622379"/>
                    </a:cubicBezTo>
                    <a:cubicBezTo>
                      <a:pt x="1378979" y="635371"/>
                      <a:pt x="1388557" y="643428"/>
                      <a:pt x="1403090" y="646556"/>
                    </a:cubicBezTo>
                    <a:cubicBezTo>
                      <a:pt x="1453118" y="657184"/>
                      <a:pt x="1496047" y="664906"/>
                      <a:pt x="1531878" y="669728"/>
                    </a:cubicBezTo>
                    <a:cubicBezTo>
                      <a:pt x="1542795" y="671201"/>
                      <a:pt x="1548555" y="676847"/>
                      <a:pt x="1549157" y="686672"/>
                    </a:cubicBezTo>
                    <a:cubicBezTo>
                      <a:pt x="1549760" y="696403"/>
                      <a:pt x="1550028" y="705358"/>
                      <a:pt x="1549961" y="713528"/>
                    </a:cubicBezTo>
                    <a:cubicBezTo>
                      <a:pt x="1549291" y="772866"/>
                      <a:pt x="1548353" y="832472"/>
                      <a:pt x="1547215" y="892345"/>
                    </a:cubicBezTo>
                    <a:cubicBezTo>
                      <a:pt x="1547014" y="903242"/>
                      <a:pt x="1541857" y="909537"/>
                      <a:pt x="1531610" y="911232"/>
                    </a:cubicBezTo>
                    <a:cubicBezTo>
                      <a:pt x="1489886" y="918150"/>
                      <a:pt x="1448297" y="926079"/>
                      <a:pt x="1406840" y="935007"/>
                    </a:cubicBezTo>
                    <a:cubicBezTo>
                      <a:pt x="1391436" y="938356"/>
                      <a:pt x="1381390" y="946305"/>
                      <a:pt x="1376769" y="958849"/>
                    </a:cubicBezTo>
                    <a:cubicBezTo>
                      <a:pt x="1365853" y="988364"/>
                      <a:pt x="1351789" y="1022922"/>
                      <a:pt x="1334710" y="1062523"/>
                    </a:cubicBezTo>
                    <a:cubicBezTo>
                      <a:pt x="1328482" y="1076855"/>
                      <a:pt x="1326339" y="1089828"/>
                      <a:pt x="1328147" y="1101434"/>
                    </a:cubicBezTo>
                    <a:cubicBezTo>
                      <a:pt x="1328482" y="1103590"/>
                      <a:pt x="1329286" y="1105633"/>
                      <a:pt x="1330491" y="1107394"/>
                    </a:cubicBezTo>
                    <a:cubicBezTo>
                      <a:pt x="1356477" y="1145904"/>
                      <a:pt x="1386882" y="1181466"/>
                      <a:pt x="1407711" y="1225333"/>
                    </a:cubicBezTo>
                    <a:cubicBezTo>
                      <a:pt x="1408850" y="1227751"/>
                      <a:pt x="1408783" y="1230617"/>
                      <a:pt x="1407376" y="1232968"/>
                    </a:cubicBezTo>
                    <a:cubicBezTo>
                      <a:pt x="1392307" y="1258103"/>
                      <a:pt x="1373019" y="1279829"/>
                      <a:pt x="1349512" y="1298132"/>
                    </a:cubicBezTo>
                    <a:cubicBezTo>
                      <a:pt x="1346632" y="1300363"/>
                      <a:pt x="1343819" y="1303155"/>
                      <a:pt x="1340939" y="1306504"/>
                    </a:cubicBezTo>
                    <a:cubicBezTo>
                      <a:pt x="1337658" y="1310436"/>
                      <a:pt x="1334979" y="1313402"/>
                      <a:pt x="1333036" y="1315412"/>
                    </a:cubicBezTo>
                    <a:cubicBezTo>
                      <a:pt x="1283476" y="1365996"/>
                      <a:pt x="1258630" y="1391338"/>
                      <a:pt x="1258563" y="1391425"/>
                    </a:cubicBezTo>
                    <a:cubicBezTo>
                      <a:pt x="1251664" y="1397319"/>
                      <a:pt x="1244700" y="1400085"/>
                      <a:pt x="1237667" y="1399730"/>
                    </a:cubicBezTo>
                    <a:cubicBezTo>
                      <a:pt x="1233582" y="1399509"/>
                      <a:pt x="1228023" y="1396315"/>
                      <a:pt x="1220991" y="1390153"/>
                    </a:cubicBezTo>
                    <a:cubicBezTo>
                      <a:pt x="1215500" y="1385331"/>
                      <a:pt x="1210007" y="1381493"/>
                      <a:pt x="1204516" y="1378634"/>
                    </a:cubicBezTo>
                    <a:cubicBezTo>
                      <a:pt x="1181143" y="1366398"/>
                      <a:pt x="1165002" y="1356620"/>
                      <a:pt x="1156095" y="1349300"/>
                    </a:cubicBezTo>
                    <a:cubicBezTo>
                      <a:pt x="1137811" y="1334345"/>
                      <a:pt x="1118121" y="1324855"/>
                      <a:pt x="1097159" y="1320836"/>
                    </a:cubicBezTo>
                    <a:cubicBezTo>
                      <a:pt x="1095082" y="1320441"/>
                      <a:pt x="1092939" y="1320629"/>
                      <a:pt x="1090997" y="1321372"/>
                    </a:cubicBezTo>
                    <a:lnTo>
                      <a:pt x="979889" y="1364770"/>
                    </a:lnTo>
                    <a:cubicBezTo>
                      <a:pt x="979688" y="1364817"/>
                      <a:pt x="979554" y="1364884"/>
                      <a:pt x="979354" y="1364971"/>
                    </a:cubicBezTo>
                    <a:lnTo>
                      <a:pt x="958190" y="1375821"/>
                    </a:lnTo>
                    <a:cubicBezTo>
                      <a:pt x="949149" y="1380469"/>
                      <a:pt x="942719" y="1388981"/>
                      <a:pt x="940711" y="1398927"/>
                    </a:cubicBezTo>
                    <a:cubicBezTo>
                      <a:pt x="927517" y="1465316"/>
                      <a:pt x="919012" y="1506371"/>
                      <a:pt x="915328" y="1522089"/>
                    </a:cubicBezTo>
                    <a:cubicBezTo>
                      <a:pt x="912716" y="1533207"/>
                      <a:pt x="907224" y="1540995"/>
                      <a:pt x="898853" y="1545462"/>
                    </a:cubicBezTo>
                    <a:cubicBezTo>
                      <a:pt x="898049" y="1545905"/>
                      <a:pt x="897111" y="1546132"/>
                      <a:pt x="896174" y="1546132"/>
                    </a:cubicBezTo>
                    <a:lnTo>
                      <a:pt x="695724" y="1546132"/>
                    </a:lnTo>
                    <a:cubicBezTo>
                      <a:pt x="684138" y="1546132"/>
                      <a:pt x="674159" y="1537861"/>
                      <a:pt x="672016" y="1526442"/>
                    </a:cubicBezTo>
                    <a:lnTo>
                      <a:pt x="661769" y="1471391"/>
                    </a:lnTo>
                    <a:cubicBezTo>
                      <a:pt x="661702" y="1471123"/>
                      <a:pt x="661635" y="1470855"/>
                      <a:pt x="661568" y="1470587"/>
                    </a:cubicBezTo>
                    <a:cubicBezTo>
                      <a:pt x="654134" y="1449243"/>
                      <a:pt x="649915" y="1430290"/>
                      <a:pt x="648910" y="1413727"/>
                    </a:cubicBezTo>
                    <a:cubicBezTo>
                      <a:pt x="647772" y="1395980"/>
                      <a:pt x="642213" y="1380643"/>
                      <a:pt x="627546" y="1374616"/>
                    </a:cubicBezTo>
                    <a:cubicBezTo>
                      <a:pt x="590309" y="1359258"/>
                      <a:pt x="549389" y="1342201"/>
                      <a:pt x="504852" y="1323448"/>
                    </a:cubicBezTo>
                    <a:cubicBezTo>
                      <a:pt x="492663" y="1318358"/>
                      <a:pt x="478465" y="1316148"/>
                      <a:pt x="468620" y="1321372"/>
                    </a:cubicBezTo>
                    <a:cubicBezTo>
                      <a:pt x="446787" y="1332938"/>
                      <a:pt x="419730" y="1350773"/>
                      <a:pt x="387383" y="1374883"/>
                    </a:cubicBezTo>
                    <a:cubicBezTo>
                      <a:pt x="386646" y="1375466"/>
                      <a:pt x="385909" y="1376116"/>
                      <a:pt x="385239" y="1376825"/>
                    </a:cubicBezTo>
                    <a:cubicBezTo>
                      <a:pt x="372849" y="1390354"/>
                      <a:pt x="358986" y="1397272"/>
                      <a:pt x="343649" y="1397587"/>
                    </a:cubicBezTo>
                    <a:cubicBezTo>
                      <a:pt x="341238" y="1397627"/>
                      <a:pt x="338827" y="1397051"/>
                      <a:pt x="336751" y="1395913"/>
                    </a:cubicBezTo>
                    <a:cubicBezTo>
                      <a:pt x="321348" y="1387521"/>
                      <a:pt x="308891" y="1376872"/>
                      <a:pt x="299447" y="1363967"/>
                    </a:cubicBezTo>
                    <a:cubicBezTo>
                      <a:pt x="297706" y="1361529"/>
                      <a:pt x="294290" y="1360832"/>
                      <a:pt x="291678" y="1362359"/>
                    </a:cubicBezTo>
                    <a:lnTo>
                      <a:pt x="289603" y="1363498"/>
                    </a:lnTo>
                    <a:cubicBezTo>
                      <a:pt x="287526" y="1364737"/>
                      <a:pt x="286722" y="1367376"/>
                      <a:pt x="287794" y="1369526"/>
                    </a:cubicBezTo>
                    <a:lnTo>
                      <a:pt x="297974" y="1389751"/>
                    </a:lnTo>
                    <a:cubicBezTo>
                      <a:pt x="299313" y="1392303"/>
                      <a:pt x="301256" y="1394486"/>
                      <a:pt x="303600" y="1396113"/>
                    </a:cubicBezTo>
                    <a:cubicBezTo>
                      <a:pt x="306212" y="1397453"/>
                      <a:pt x="311369" y="1402610"/>
                      <a:pt x="319003" y="1411584"/>
                    </a:cubicBezTo>
                    <a:cubicBezTo>
                      <a:pt x="338225" y="1434087"/>
                      <a:pt x="367558" y="1423573"/>
                      <a:pt x="389191" y="1409374"/>
                    </a:cubicBezTo>
                    <a:cubicBezTo>
                      <a:pt x="400375" y="1402094"/>
                      <a:pt x="426427" y="1384193"/>
                      <a:pt x="467482" y="1355662"/>
                    </a:cubicBezTo>
                    <a:cubicBezTo>
                      <a:pt x="475049" y="1350398"/>
                      <a:pt x="484760" y="1349313"/>
                      <a:pt x="493266" y="1352782"/>
                    </a:cubicBezTo>
                    <a:lnTo>
                      <a:pt x="605579" y="1398860"/>
                    </a:lnTo>
                    <a:cubicBezTo>
                      <a:pt x="607119" y="1399476"/>
                      <a:pt x="608459" y="1400487"/>
                      <a:pt x="609530" y="1401806"/>
                    </a:cubicBezTo>
                    <a:cubicBezTo>
                      <a:pt x="619041" y="1414176"/>
                      <a:pt x="624599" y="1425133"/>
                      <a:pt x="626273" y="1434690"/>
                    </a:cubicBezTo>
                    <a:cubicBezTo>
                      <a:pt x="635918" y="1490277"/>
                      <a:pt x="642280" y="1522940"/>
                      <a:pt x="645361" y="1532671"/>
                    </a:cubicBezTo>
                    <a:cubicBezTo>
                      <a:pt x="650987" y="1550419"/>
                      <a:pt x="662305" y="1567363"/>
                      <a:pt x="682531" y="1571314"/>
                    </a:cubicBezTo>
                    <a:cubicBezTo>
                      <a:pt x="685545" y="1571937"/>
                      <a:pt x="691439" y="1573390"/>
                      <a:pt x="700212" y="1575667"/>
                    </a:cubicBezTo>
                    <a:cubicBezTo>
                      <a:pt x="704632" y="1576826"/>
                      <a:pt x="709119" y="1577476"/>
                      <a:pt x="713673" y="1577610"/>
                    </a:cubicBezTo>
                    <a:cubicBezTo>
                      <a:pt x="779106" y="1579351"/>
                      <a:pt x="832281" y="1579666"/>
                      <a:pt x="873202" y="1578547"/>
                    </a:cubicBezTo>
                    <a:cubicBezTo>
                      <a:pt x="908899" y="1577543"/>
                      <a:pt x="936759" y="1569774"/>
                      <a:pt x="943590" y="1532336"/>
                    </a:cubicBezTo>
                    <a:cubicBezTo>
                      <a:pt x="954909" y="1471076"/>
                      <a:pt x="961204" y="1435406"/>
                      <a:pt x="962611" y="1425314"/>
                    </a:cubicBezTo>
                    <a:cubicBezTo>
                      <a:pt x="963950" y="1415603"/>
                      <a:pt x="969911" y="1402074"/>
                      <a:pt x="979287" y="1398257"/>
                    </a:cubicBezTo>
                    <a:cubicBezTo>
                      <a:pt x="1017394" y="1382806"/>
                      <a:pt x="1043446" y="1371956"/>
                      <a:pt x="1057310" y="1365708"/>
                    </a:cubicBezTo>
                    <a:cubicBezTo>
                      <a:pt x="1084836" y="1353318"/>
                      <a:pt x="1106535" y="1341732"/>
                      <a:pt x="1129105" y="1353251"/>
                    </a:cubicBezTo>
                    <a:cubicBezTo>
                      <a:pt x="1140825" y="1359232"/>
                      <a:pt x="1146786" y="1362406"/>
                      <a:pt x="1146986" y="1362761"/>
                    </a:cubicBezTo>
                    <a:cubicBezTo>
                      <a:pt x="1150000" y="1367094"/>
                      <a:pt x="1153148" y="1369706"/>
                      <a:pt x="1156496" y="1370597"/>
                    </a:cubicBezTo>
                    <a:cubicBezTo>
                      <a:pt x="1157769" y="1370945"/>
                      <a:pt x="1158974" y="1371689"/>
                      <a:pt x="1159845" y="1372740"/>
                    </a:cubicBezTo>
                    <a:close/>
                    <a:moveTo>
                      <a:pt x="46357" y="684730"/>
                    </a:moveTo>
                    <a:lnTo>
                      <a:pt x="46357" y="891742"/>
                    </a:lnTo>
                    <a:cubicBezTo>
                      <a:pt x="46357" y="898111"/>
                      <a:pt x="51046" y="903543"/>
                      <a:pt x="57341" y="904534"/>
                    </a:cubicBezTo>
                    <a:cubicBezTo>
                      <a:pt x="99199" y="911185"/>
                      <a:pt x="143937" y="919248"/>
                      <a:pt x="191555" y="928711"/>
                    </a:cubicBezTo>
                    <a:cubicBezTo>
                      <a:pt x="204815" y="931343"/>
                      <a:pt x="213990" y="939447"/>
                      <a:pt x="219147" y="953023"/>
                    </a:cubicBezTo>
                    <a:cubicBezTo>
                      <a:pt x="226915" y="973429"/>
                      <a:pt x="242185" y="1011041"/>
                      <a:pt x="265023" y="1065871"/>
                    </a:cubicBezTo>
                    <a:cubicBezTo>
                      <a:pt x="275337" y="1090651"/>
                      <a:pt x="273328" y="1103577"/>
                      <a:pt x="258661" y="1125075"/>
                    </a:cubicBezTo>
                    <a:cubicBezTo>
                      <a:pt x="237431" y="1156197"/>
                      <a:pt x="218277" y="1183321"/>
                      <a:pt x="201131" y="1206447"/>
                    </a:cubicBezTo>
                    <a:cubicBezTo>
                      <a:pt x="197314" y="1211584"/>
                      <a:pt x="193363" y="1218214"/>
                      <a:pt x="189411" y="1226338"/>
                    </a:cubicBezTo>
                    <a:cubicBezTo>
                      <a:pt x="187603" y="1229961"/>
                      <a:pt x="188340" y="1234341"/>
                      <a:pt x="191152" y="1237255"/>
                    </a:cubicBezTo>
                    <a:cubicBezTo>
                      <a:pt x="245200" y="1292259"/>
                      <a:pt x="292148" y="1339274"/>
                      <a:pt x="331996" y="1378299"/>
                    </a:cubicBezTo>
                    <a:cubicBezTo>
                      <a:pt x="341975" y="1388077"/>
                      <a:pt x="348003" y="1392162"/>
                      <a:pt x="359186" y="1382384"/>
                    </a:cubicBezTo>
                    <a:cubicBezTo>
                      <a:pt x="366621" y="1375868"/>
                      <a:pt x="396424" y="1355059"/>
                      <a:pt x="448596" y="1319966"/>
                    </a:cubicBezTo>
                    <a:cubicBezTo>
                      <a:pt x="469491" y="1305902"/>
                      <a:pt x="484760" y="1304964"/>
                      <a:pt x="507866" y="1315277"/>
                    </a:cubicBezTo>
                    <a:cubicBezTo>
                      <a:pt x="511683" y="1316972"/>
                      <a:pt x="552738" y="1333943"/>
                      <a:pt x="630962" y="1366177"/>
                    </a:cubicBezTo>
                    <a:cubicBezTo>
                      <a:pt x="644558" y="1371756"/>
                      <a:pt x="652862" y="1381982"/>
                      <a:pt x="655943" y="1396850"/>
                    </a:cubicBezTo>
                    <a:cubicBezTo>
                      <a:pt x="666859" y="1449270"/>
                      <a:pt x="674762" y="1489119"/>
                      <a:pt x="679718" y="1516397"/>
                    </a:cubicBezTo>
                    <a:cubicBezTo>
                      <a:pt x="682062" y="1528987"/>
                      <a:pt x="687822" y="1538631"/>
                      <a:pt x="701283" y="1538832"/>
                    </a:cubicBezTo>
                    <a:cubicBezTo>
                      <a:pt x="759616" y="1539723"/>
                      <a:pt x="822906" y="1539569"/>
                      <a:pt x="891285" y="1538363"/>
                    </a:cubicBezTo>
                    <a:cubicBezTo>
                      <a:pt x="898250" y="1538250"/>
                      <a:pt x="904144" y="1533233"/>
                      <a:pt x="905416" y="1526375"/>
                    </a:cubicBezTo>
                    <a:cubicBezTo>
                      <a:pt x="912247" y="1488288"/>
                      <a:pt x="919748" y="1448533"/>
                      <a:pt x="927919" y="1407097"/>
                    </a:cubicBezTo>
                    <a:cubicBezTo>
                      <a:pt x="932673" y="1383121"/>
                      <a:pt x="939304" y="1369726"/>
                      <a:pt x="962343" y="1361756"/>
                    </a:cubicBezTo>
                    <a:cubicBezTo>
                      <a:pt x="1013978" y="1344009"/>
                      <a:pt x="1056640" y="1322712"/>
                      <a:pt x="1089725" y="1311527"/>
                    </a:cubicBezTo>
                    <a:cubicBezTo>
                      <a:pt x="1103454" y="1306886"/>
                      <a:pt x="1115978" y="1308199"/>
                      <a:pt x="1127162" y="1315479"/>
                    </a:cubicBezTo>
                    <a:cubicBezTo>
                      <a:pt x="1158037" y="1335617"/>
                      <a:pt x="1193801" y="1359767"/>
                      <a:pt x="1234453" y="1387943"/>
                    </a:cubicBezTo>
                    <a:cubicBezTo>
                      <a:pt x="1237600" y="1390113"/>
                      <a:pt x="1241819" y="1389718"/>
                      <a:pt x="1244566" y="1387005"/>
                    </a:cubicBezTo>
                    <a:lnTo>
                      <a:pt x="1393914" y="1237723"/>
                    </a:lnTo>
                    <a:cubicBezTo>
                      <a:pt x="1397799" y="1233892"/>
                      <a:pt x="1398200" y="1227798"/>
                      <a:pt x="1394986" y="1223391"/>
                    </a:cubicBezTo>
                    <a:cubicBezTo>
                      <a:pt x="1374023" y="1195041"/>
                      <a:pt x="1355070" y="1168808"/>
                      <a:pt x="1338260" y="1144698"/>
                    </a:cubicBezTo>
                    <a:cubicBezTo>
                      <a:pt x="1319910" y="1118378"/>
                      <a:pt x="1306984" y="1102439"/>
                      <a:pt x="1318570" y="1074913"/>
                    </a:cubicBezTo>
                    <a:cubicBezTo>
                      <a:pt x="1348909" y="1002716"/>
                      <a:pt x="1365384" y="963290"/>
                      <a:pt x="1367862" y="956639"/>
                    </a:cubicBezTo>
                    <a:cubicBezTo>
                      <a:pt x="1374023" y="939943"/>
                      <a:pt x="1385208" y="930031"/>
                      <a:pt x="1401482" y="926903"/>
                    </a:cubicBezTo>
                    <a:cubicBezTo>
                      <a:pt x="1449100" y="917661"/>
                      <a:pt x="1492565" y="909624"/>
                      <a:pt x="1532012" y="902793"/>
                    </a:cubicBezTo>
                    <a:cubicBezTo>
                      <a:pt x="1536633" y="902009"/>
                      <a:pt x="1539982" y="898018"/>
                      <a:pt x="1539982" y="893350"/>
                    </a:cubicBezTo>
                    <a:lnTo>
                      <a:pt x="1539982" y="689016"/>
                    </a:lnTo>
                    <a:cubicBezTo>
                      <a:pt x="1539982" y="684040"/>
                      <a:pt x="1536365" y="679787"/>
                      <a:pt x="1531409" y="678971"/>
                    </a:cubicBezTo>
                    <a:cubicBezTo>
                      <a:pt x="1480711" y="670753"/>
                      <a:pt x="1437849" y="662743"/>
                      <a:pt x="1402822" y="654927"/>
                    </a:cubicBezTo>
                    <a:cubicBezTo>
                      <a:pt x="1384673" y="650909"/>
                      <a:pt x="1372952" y="642316"/>
                      <a:pt x="1367728" y="629143"/>
                    </a:cubicBezTo>
                    <a:cubicBezTo>
                      <a:pt x="1350583" y="586012"/>
                      <a:pt x="1335581" y="549445"/>
                      <a:pt x="1322656" y="519442"/>
                    </a:cubicBezTo>
                    <a:cubicBezTo>
                      <a:pt x="1310265" y="490777"/>
                      <a:pt x="1307988" y="475641"/>
                      <a:pt x="1326607" y="449924"/>
                    </a:cubicBezTo>
                    <a:cubicBezTo>
                      <a:pt x="1368197" y="392461"/>
                      <a:pt x="1390968" y="360629"/>
                      <a:pt x="1394785" y="354421"/>
                    </a:cubicBezTo>
                    <a:cubicBezTo>
                      <a:pt x="1396794" y="351173"/>
                      <a:pt x="1396326" y="346967"/>
                      <a:pt x="1393647" y="344241"/>
                    </a:cubicBezTo>
                    <a:lnTo>
                      <a:pt x="1241685" y="190874"/>
                    </a:lnTo>
                    <a:cubicBezTo>
                      <a:pt x="1239073" y="188262"/>
                      <a:pt x="1234921" y="187947"/>
                      <a:pt x="1231975" y="190137"/>
                    </a:cubicBezTo>
                    <a:cubicBezTo>
                      <a:pt x="1200163" y="213624"/>
                      <a:pt x="1163729" y="238873"/>
                      <a:pt x="1122609" y="265883"/>
                    </a:cubicBezTo>
                    <a:cubicBezTo>
                      <a:pt x="1108477" y="275125"/>
                      <a:pt x="1093944" y="276512"/>
                      <a:pt x="1079009" y="270036"/>
                    </a:cubicBezTo>
                    <a:cubicBezTo>
                      <a:pt x="1036214" y="251417"/>
                      <a:pt x="993016" y="232885"/>
                      <a:pt x="949283" y="214448"/>
                    </a:cubicBezTo>
                    <a:cubicBezTo>
                      <a:pt x="938969" y="210115"/>
                      <a:pt x="932673" y="202326"/>
                      <a:pt x="930464" y="191074"/>
                    </a:cubicBezTo>
                    <a:cubicBezTo>
                      <a:pt x="914457" y="110573"/>
                      <a:pt x="905617" y="65990"/>
                      <a:pt x="903809" y="57330"/>
                    </a:cubicBezTo>
                    <a:cubicBezTo>
                      <a:pt x="902737" y="52254"/>
                      <a:pt x="898316" y="48617"/>
                      <a:pt x="893160" y="48623"/>
                    </a:cubicBezTo>
                    <a:lnTo>
                      <a:pt x="685545" y="48623"/>
                    </a:lnTo>
                    <a:cubicBezTo>
                      <a:pt x="683535" y="48623"/>
                      <a:pt x="681794" y="50084"/>
                      <a:pt x="681393" y="52106"/>
                    </a:cubicBezTo>
                    <a:lnTo>
                      <a:pt x="652594" y="195830"/>
                    </a:lnTo>
                    <a:cubicBezTo>
                      <a:pt x="652393" y="196626"/>
                      <a:pt x="652126" y="197397"/>
                      <a:pt x="651723" y="198107"/>
                    </a:cubicBezTo>
                    <a:cubicBezTo>
                      <a:pt x="646835" y="206230"/>
                      <a:pt x="641543" y="211414"/>
                      <a:pt x="635851" y="213644"/>
                    </a:cubicBezTo>
                    <a:cubicBezTo>
                      <a:pt x="588903" y="232042"/>
                      <a:pt x="548117" y="249093"/>
                      <a:pt x="513425" y="264811"/>
                    </a:cubicBezTo>
                    <a:cubicBezTo>
                      <a:pt x="494472" y="273384"/>
                      <a:pt x="476657" y="276733"/>
                      <a:pt x="460784" y="265749"/>
                    </a:cubicBezTo>
                    <a:cubicBezTo>
                      <a:pt x="431116" y="245302"/>
                      <a:pt x="395620" y="220321"/>
                      <a:pt x="354298" y="190807"/>
                    </a:cubicBezTo>
                    <a:cubicBezTo>
                      <a:pt x="349409" y="187317"/>
                      <a:pt x="342644" y="187880"/>
                      <a:pt x="338358" y="192146"/>
                    </a:cubicBezTo>
                    <a:lnTo>
                      <a:pt x="191689" y="338816"/>
                    </a:lnTo>
                    <a:cubicBezTo>
                      <a:pt x="187737" y="342748"/>
                      <a:pt x="187335" y="349010"/>
                      <a:pt x="190751" y="353416"/>
                    </a:cubicBezTo>
                    <a:cubicBezTo>
                      <a:pt x="211043" y="379757"/>
                      <a:pt x="231470" y="408046"/>
                      <a:pt x="251964" y="438271"/>
                    </a:cubicBezTo>
                    <a:cubicBezTo>
                      <a:pt x="267099" y="460572"/>
                      <a:pt x="279087" y="477383"/>
                      <a:pt x="269979" y="498077"/>
                    </a:cubicBezTo>
                    <a:cubicBezTo>
                      <a:pt x="248816" y="546478"/>
                      <a:pt x="232408" y="587017"/>
                      <a:pt x="220755" y="619699"/>
                    </a:cubicBezTo>
                    <a:cubicBezTo>
                      <a:pt x="213923" y="638901"/>
                      <a:pt x="199859" y="650507"/>
                      <a:pt x="178561" y="654525"/>
                    </a:cubicBezTo>
                    <a:cubicBezTo>
                      <a:pt x="138914" y="661939"/>
                      <a:pt x="97123" y="669279"/>
                      <a:pt x="53256" y="676559"/>
                    </a:cubicBezTo>
                    <a:cubicBezTo>
                      <a:pt x="49305" y="677216"/>
                      <a:pt x="46357" y="680671"/>
                      <a:pt x="46357" y="684730"/>
                    </a:cubicBezTo>
                    <a:close/>
                  </a:path>
                </a:pathLst>
              </a:custGeom>
              <a:grpFill/>
              <a:ln w="6697" cap="flat">
                <a:solidFill>
                  <a:schemeClr val="bg1"/>
                </a:solidFill>
                <a:prstDash val="solid"/>
                <a:miter/>
              </a:ln>
            </p:spPr>
            <p:txBody>
              <a:bodyPr rtlCol="0" anchor="ctr"/>
              <a:lstStyle/>
              <a:p>
                <a:pPr defTabSz="171446"/>
                <a:endParaRPr lang="en-US">
                  <a:solidFill>
                    <a:srgbClr val="768394">
                      <a:lumMod val="40000"/>
                      <a:lumOff val="60000"/>
                    </a:srgbClr>
                  </a:solidFill>
                  <a:latin typeface="Calibri" panose="020F0502020204030204"/>
                </a:endParaRPr>
              </a:p>
            </p:txBody>
          </p:sp>
          <p:sp>
            <p:nvSpPr>
              <p:cNvPr id="230" name="Free-form: Shape 575">
                <a:extLst>
                  <a:ext uri="{FF2B5EF4-FFF2-40B4-BE49-F238E27FC236}">
                    <a16:creationId xmlns:a16="http://schemas.microsoft.com/office/drawing/2014/main" id="{C5B77480-95BC-4E71-2475-D8974F389747}"/>
                  </a:ext>
                </a:extLst>
              </p:cNvPr>
              <p:cNvSpPr/>
              <p:nvPr/>
            </p:nvSpPr>
            <p:spPr>
              <a:xfrm>
                <a:off x="9295754" y="3595302"/>
                <a:ext cx="1563822" cy="1568340"/>
              </a:xfrm>
              <a:custGeom>
                <a:avLst/>
                <a:gdLst>
                  <a:gd name="connsiteX0" fmla="*/ 1145032 w 1563820"/>
                  <a:gd name="connsiteY0" fmla="*/ 1359736 h 1568341"/>
                  <a:gd name="connsiteX1" fmla="*/ 1135521 w 1563820"/>
                  <a:gd name="connsiteY1" fmla="*/ 1351901 h 1568341"/>
                  <a:gd name="connsiteX2" fmla="*/ 1117640 w 1563820"/>
                  <a:gd name="connsiteY2" fmla="*/ 1342391 h 1568341"/>
                  <a:gd name="connsiteX3" fmla="*/ 1045846 w 1563820"/>
                  <a:gd name="connsiteY3" fmla="*/ 1354847 h 1568341"/>
                  <a:gd name="connsiteX4" fmla="*/ 967822 w 1563820"/>
                  <a:gd name="connsiteY4" fmla="*/ 1387396 h 1568341"/>
                  <a:gd name="connsiteX5" fmla="*/ 951146 w 1563820"/>
                  <a:gd name="connsiteY5" fmla="*/ 1414453 h 1568341"/>
                  <a:gd name="connsiteX6" fmla="*/ 932125 w 1563820"/>
                  <a:gd name="connsiteY6" fmla="*/ 1521475 h 1568341"/>
                  <a:gd name="connsiteX7" fmla="*/ 861737 w 1563820"/>
                  <a:gd name="connsiteY7" fmla="*/ 1567686 h 1568341"/>
                  <a:gd name="connsiteX8" fmla="*/ 702208 w 1563820"/>
                  <a:gd name="connsiteY8" fmla="*/ 1566749 h 1568341"/>
                  <a:gd name="connsiteX9" fmla="*/ 688747 w 1563820"/>
                  <a:gd name="connsiteY9" fmla="*/ 1564807 h 1568341"/>
                  <a:gd name="connsiteX10" fmla="*/ 671066 w 1563820"/>
                  <a:gd name="connsiteY10" fmla="*/ 1560454 h 1568341"/>
                  <a:gd name="connsiteX11" fmla="*/ 633897 w 1563820"/>
                  <a:gd name="connsiteY11" fmla="*/ 1521810 h 1568341"/>
                  <a:gd name="connsiteX12" fmla="*/ 614809 w 1563820"/>
                  <a:gd name="connsiteY12" fmla="*/ 1423829 h 1568341"/>
                  <a:gd name="connsiteX13" fmla="*/ 598066 w 1563820"/>
                  <a:gd name="connsiteY13" fmla="*/ 1390946 h 1568341"/>
                  <a:gd name="connsiteX14" fmla="*/ 594115 w 1563820"/>
                  <a:gd name="connsiteY14" fmla="*/ 1387999 h 1568341"/>
                  <a:gd name="connsiteX15" fmla="*/ 481801 w 1563820"/>
                  <a:gd name="connsiteY15" fmla="*/ 1341922 h 1568341"/>
                  <a:gd name="connsiteX16" fmla="*/ 456017 w 1563820"/>
                  <a:gd name="connsiteY16" fmla="*/ 1344802 h 1568341"/>
                  <a:gd name="connsiteX17" fmla="*/ 377726 w 1563820"/>
                  <a:gd name="connsiteY17" fmla="*/ 1398514 h 1568341"/>
                  <a:gd name="connsiteX18" fmla="*/ 307538 w 1563820"/>
                  <a:gd name="connsiteY18" fmla="*/ 1400724 h 1568341"/>
                  <a:gd name="connsiteX19" fmla="*/ 292135 w 1563820"/>
                  <a:gd name="connsiteY19" fmla="*/ 1385253 h 1568341"/>
                  <a:gd name="connsiteX20" fmla="*/ 286510 w 1563820"/>
                  <a:gd name="connsiteY20" fmla="*/ 1378890 h 1568341"/>
                  <a:gd name="connsiteX21" fmla="*/ 276330 w 1563820"/>
                  <a:gd name="connsiteY21" fmla="*/ 1358665 h 1568341"/>
                  <a:gd name="connsiteX22" fmla="*/ 278138 w 1563820"/>
                  <a:gd name="connsiteY22" fmla="*/ 1352637 h 1568341"/>
                  <a:gd name="connsiteX23" fmla="*/ 280214 w 1563820"/>
                  <a:gd name="connsiteY23" fmla="*/ 1351499 h 1568341"/>
                  <a:gd name="connsiteX24" fmla="*/ 287983 w 1563820"/>
                  <a:gd name="connsiteY24" fmla="*/ 1353106 h 1568341"/>
                  <a:gd name="connsiteX25" fmla="*/ 325286 w 1563820"/>
                  <a:gd name="connsiteY25" fmla="*/ 1385052 h 1568341"/>
                  <a:gd name="connsiteX26" fmla="*/ 332185 w 1563820"/>
                  <a:gd name="connsiteY26" fmla="*/ 1386726 h 1568341"/>
                  <a:gd name="connsiteX27" fmla="*/ 373774 w 1563820"/>
                  <a:gd name="connsiteY27" fmla="*/ 1365965 h 1568341"/>
                  <a:gd name="connsiteX28" fmla="*/ 375918 w 1563820"/>
                  <a:gd name="connsiteY28" fmla="*/ 1364023 h 1568341"/>
                  <a:gd name="connsiteX29" fmla="*/ 457156 w 1563820"/>
                  <a:gd name="connsiteY29" fmla="*/ 1310512 h 1568341"/>
                  <a:gd name="connsiteX30" fmla="*/ 493387 w 1563820"/>
                  <a:gd name="connsiteY30" fmla="*/ 1312588 h 1568341"/>
                  <a:gd name="connsiteX31" fmla="*/ 616082 w 1563820"/>
                  <a:gd name="connsiteY31" fmla="*/ 1363755 h 1568341"/>
                  <a:gd name="connsiteX32" fmla="*/ 637446 w 1563820"/>
                  <a:gd name="connsiteY32" fmla="*/ 1402867 h 1568341"/>
                  <a:gd name="connsiteX33" fmla="*/ 650104 w 1563820"/>
                  <a:gd name="connsiteY33" fmla="*/ 1459726 h 1568341"/>
                  <a:gd name="connsiteX34" fmla="*/ 650305 w 1563820"/>
                  <a:gd name="connsiteY34" fmla="*/ 1460530 h 1568341"/>
                  <a:gd name="connsiteX35" fmla="*/ 660552 w 1563820"/>
                  <a:gd name="connsiteY35" fmla="*/ 1515582 h 1568341"/>
                  <a:gd name="connsiteX36" fmla="*/ 684259 w 1563820"/>
                  <a:gd name="connsiteY36" fmla="*/ 1535272 h 1568341"/>
                  <a:gd name="connsiteX37" fmla="*/ 884709 w 1563820"/>
                  <a:gd name="connsiteY37" fmla="*/ 1535272 h 1568341"/>
                  <a:gd name="connsiteX38" fmla="*/ 887388 w 1563820"/>
                  <a:gd name="connsiteY38" fmla="*/ 1534602 h 1568341"/>
                  <a:gd name="connsiteX39" fmla="*/ 903863 w 1563820"/>
                  <a:gd name="connsiteY39" fmla="*/ 1511228 h 1568341"/>
                  <a:gd name="connsiteX40" fmla="*/ 929246 w 1563820"/>
                  <a:gd name="connsiteY40" fmla="*/ 1388066 h 1568341"/>
                  <a:gd name="connsiteX41" fmla="*/ 946726 w 1563820"/>
                  <a:gd name="connsiteY41" fmla="*/ 1364960 h 1568341"/>
                  <a:gd name="connsiteX42" fmla="*/ 967889 w 1563820"/>
                  <a:gd name="connsiteY42" fmla="*/ 1354111 h 1568341"/>
                  <a:gd name="connsiteX43" fmla="*/ 968425 w 1563820"/>
                  <a:gd name="connsiteY43" fmla="*/ 1353910 h 1568341"/>
                  <a:gd name="connsiteX44" fmla="*/ 1079532 w 1563820"/>
                  <a:gd name="connsiteY44" fmla="*/ 1310512 h 1568341"/>
                  <a:gd name="connsiteX45" fmla="*/ 1085694 w 1563820"/>
                  <a:gd name="connsiteY45" fmla="*/ 1309976 h 1568341"/>
                  <a:gd name="connsiteX46" fmla="*/ 1144630 w 1563820"/>
                  <a:gd name="connsiteY46" fmla="*/ 1338439 h 1568341"/>
                  <a:gd name="connsiteX47" fmla="*/ 1193051 w 1563820"/>
                  <a:gd name="connsiteY47" fmla="*/ 1367773 h 1568341"/>
                  <a:gd name="connsiteX48" fmla="*/ 1209526 w 1563820"/>
                  <a:gd name="connsiteY48" fmla="*/ 1379293 h 1568341"/>
                  <a:gd name="connsiteX49" fmla="*/ 1226203 w 1563820"/>
                  <a:gd name="connsiteY49" fmla="*/ 1388870 h 1568341"/>
                  <a:gd name="connsiteX50" fmla="*/ 1247098 w 1563820"/>
                  <a:gd name="connsiteY50" fmla="*/ 1380565 h 1568341"/>
                  <a:gd name="connsiteX51" fmla="*/ 1321572 w 1563820"/>
                  <a:gd name="connsiteY51" fmla="*/ 1304551 h 1568341"/>
                  <a:gd name="connsiteX52" fmla="*/ 1329475 w 1563820"/>
                  <a:gd name="connsiteY52" fmla="*/ 1295643 h 1568341"/>
                  <a:gd name="connsiteX53" fmla="*/ 1338047 w 1563820"/>
                  <a:gd name="connsiteY53" fmla="*/ 1287272 h 1568341"/>
                  <a:gd name="connsiteX54" fmla="*/ 1395911 w 1563820"/>
                  <a:gd name="connsiteY54" fmla="*/ 1222108 h 1568341"/>
                  <a:gd name="connsiteX55" fmla="*/ 1396246 w 1563820"/>
                  <a:gd name="connsiteY55" fmla="*/ 1214473 h 1568341"/>
                  <a:gd name="connsiteX56" fmla="*/ 1319027 w 1563820"/>
                  <a:gd name="connsiteY56" fmla="*/ 1096534 h 1568341"/>
                  <a:gd name="connsiteX57" fmla="*/ 1316683 w 1563820"/>
                  <a:gd name="connsiteY57" fmla="*/ 1090573 h 1568341"/>
                  <a:gd name="connsiteX58" fmla="*/ 1323246 w 1563820"/>
                  <a:gd name="connsiteY58" fmla="*/ 1051662 h 1568341"/>
                  <a:gd name="connsiteX59" fmla="*/ 1365305 w 1563820"/>
                  <a:gd name="connsiteY59" fmla="*/ 947988 h 1568341"/>
                  <a:gd name="connsiteX60" fmla="*/ 1395376 w 1563820"/>
                  <a:gd name="connsiteY60" fmla="*/ 924146 h 1568341"/>
                  <a:gd name="connsiteX61" fmla="*/ 1520146 w 1563820"/>
                  <a:gd name="connsiteY61" fmla="*/ 900371 h 1568341"/>
                  <a:gd name="connsiteX62" fmla="*/ 1535750 w 1563820"/>
                  <a:gd name="connsiteY62" fmla="*/ 881485 h 1568341"/>
                  <a:gd name="connsiteX63" fmla="*/ 1538496 w 1563820"/>
                  <a:gd name="connsiteY63" fmla="*/ 702668 h 1568341"/>
                  <a:gd name="connsiteX64" fmla="*/ 1537692 w 1563820"/>
                  <a:gd name="connsiteY64" fmla="*/ 675812 h 1568341"/>
                  <a:gd name="connsiteX65" fmla="*/ 1520414 w 1563820"/>
                  <a:gd name="connsiteY65" fmla="*/ 658868 h 1568341"/>
                  <a:gd name="connsiteX66" fmla="*/ 1391625 w 1563820"/>
                  <a:gd name="connsiteY66" fmla="*/ 635695 h 1568341"/>
                  <a:gd name="connsiteX67" fmla="*/ 1362827 w 1563820"/>
                  <a:gd name="connsiteY67" fmla="*/ 611518 h 1568341"/>
                  <a:gd name="connsiteX68" fmla="*/ 1312597 w 1563820"/>
                  <a:gd name="connsiteY68" fmla="*/ 484872 h 1568341"/>
                  <a:gd name="connsiteX69" fmla="*/ 1315209 w 1563820"/>
                  <a:gd name="connsiteY69" fmla="*/ 455940 h 1568341"/>
                  <a:gd name="connsiteX70" fmla="*/ 1388611 w 1563820"/>
                  <a:gd name="connsiteY70" fmla="*/ 351932 h 1568341"/>
                  <a:gd name="connsiteX71" fmla="*/ 1383387 w 1563820"/>
                  <a:gd name="connsiteY71" fmla="*/ 321727 h 1568341"/>
                  <a:gd name="connsiteX72" fmla="*/ 1237186 w 1563820"/>
                  <a:gd name="connsiteY72" fmla="*/ 175995 h 1568341"/>
                  <a:gd name="connsiteX73" fmla="*/ 1217497 w 1563820"/>
                  <a:gd name="connsiteY73" fmla="*/ 172981 h 1568341"/>
                  <a:gd name="connsiteX74" fmla="*/ 1185751 w 1563820"/>
                  <a:gd name="connsiteY74" fmla="*/ 193943 h 1568341"/>
                  <a:gd name="connsiteX75" fmla="*/ 1107661 w 1563820"/>
                  <a:gd name="connsiteY75" fmla="*/ 244843 h 1568341"/>
                  <a:gd name="connsiteX76" fmla="*/ 1071161 w 1563820"/>
                  <a:gd name="connsiteY76" fmla="*/ 247722 h 1568341"/>
                  <a:gd name="connsiteX77" fmla="*/ 945387 w 1563820"/>
                  <a:gd name="connsiteY77" fmla="*/ 198029 h 1568341"/>
                  <a:gd name="connsiteX78" fmla="*/ 929514 w 1563820"/>
                  <a:gd name="connsiteY78" fmla="*/ 181017 h 1568341"/>
                  <a:gd name="connsiteX79" fmla="*/ 928576 w 1563820"/>
                  <a:gd name="connsiteY79" fmla="*/ 178272 h 1568341"/>
                  <a:gd name="connsiteX80" fmla="*/ 901318 w 1563820"/>
                  <a:gd name="connsiteY80" fmla="*/ 39571 h 1568341"/>
                  <a:gd name="connsiteX81" fmla="*/ 890000 w 1563820"/>
                  <a:gd name="connsiteY81" fmla="*/ 29927 h 1568341"/>
                  <a:gd name="connsiteX82" fmla="*/ 722434 w 1563820"/>
                  <a:gd name="connsiteY82" fmla="*/ 28923 h 1568341"/>
                  <a:gd name="connsiteX83" fmla="*/ 673143 w 1563820"/>
                  <a:gd name="connsiteY83" fmla="*/ 29927 h 1568341"/>
                  <a:gd name="connsiteX84" fmla="*/ 659815 w 1563820"/>
                  <a:gd name="connsiteY84" fmla="*/ 44125 h 1568341"/>
                  <a:gd name="connsiteX85" fmla="*/ 632222 w 1563820"/>
                  <a:gd name="connsiteY85" fmla="*/ 181821 h 1568341"/>
                  <a:gd name="connsiteX86" fmla="*/ 618560 w 1563820"/>
                  <a:gd name="connsiteY86" fmla="*/ 197627 h 1568341"/>
                  <a:gd name="connsiteX87" fmla="*/ 511739 w 1563820"/>
                  <a:gd name="connsiteY87" fmla="*/ 234930 h 1568341"/>
                  <a:gd name="connsiteX88" fmla="*/ 511403 w 1563820"/>
                  <a:gd name="connsiteY88" fmla="*/ 235132 h 1568341"/>
                  <a:gd name="connsiteX89" fmla="*/ 444029 w 1563820"/>
                  <a:gd name="connsiteY89" fmla="*/ 236404 h 1568341"/>
                  <a:gd name="connsiteX90" fmla="*/ 427486 w 1563820"/>
                  <a:gd name="connsiteY90" fmla="*/ 220933 h 1568341"/>
                  <a:gd name="connsiteX91" fmla="*/ 422732 w 1563820"/>
                  <a:gd name="connsiteY91" fmla="*/ 216714 h 1568341"/>
                  <a:gd name="connsiteX92" fmla="*/ 363595 w 1563820"/>
                  <a:gd name="connsiteY92" fmla="*/ 177602 h 1568341"/>
                  <a:gd name="connsiteX93" fmla="*/ 359376 w 1563820"/>
                  <a:gd name="connsiteY93" fmla="*/ 175057 h 1568341"/>
                  <a:gd name="connsiteX94" fmla="*/ 341293 w 1563820"/>
                  <a:gd name="connsiteY94" fmla="*/ 168828 h 1568341"/>
                  <a:gd name="connsiteX95" fmla="*/ 313097 w 1563820"/>
                  <a:gd name="connsiteY95" fmla="*/ 178472 h 1568341"/>
                  <a:gd name="connsiteX96" fmla="*/ 279075 w 1563820"/>
                  <a:gd name="connsiteY96" fmla="*/ 214839 h 1568341"/>
                  <a:gd name="connsiteX97" fmla="*/ 272445 w 1563820"/>
                  <a:gd name="connsiteY97" fmla="*/ 220532 h 1568341"/>
                  <a:gd name="connsiteX98" fmla="*/ 177812 w 1563820"/>
                  <a:gd name="connsiteY98" fmla="*/ 312686 h 1568341"/>
                  <a:gd name="connsiteX99" fmla="*/ 166762 w 1563820"/>
                  <a:gd name="connsiteY99" fmla="*/ 339408 h 1568341"/>
                  <a:gd name="connsiteX100" fmla="*/ 168303 w 1563820"/>
                  <a:gd name="connsiteY100" fmla="*/ 345502 h 1568341"/>
                  <a:gd name="connsiteX101" fmla="*/ 244048 w 1563820"/>
                  <a:gd name="connsiteY101" fmla="*/ 454735 h 1568341"/>
                  <a:gd name="connsiteX102" fmla="*/ 246058 w 1563820"/>
                  <a:gd name="connsiteY102" fmla="*/ 483935 h 1568341"/>
                  <a:gd name="connsiteX103" fmla="*/ 195828 w 1563820"/>
                  <a:gd name="connsiteY103" fmla="*/ 616541 h 1568341"/>
                  <a:gd name="connsiteX104" fmla="*/ 170378 w 1563820"/>
                  <a:gd name="connsiteY104" fmla="*/ 633552 h 1568341"/>
                  <a:gd name="connsiteX105" fmla="*/ 36902 w 1563820"/>
                  <a:gd name="connsiteY105" fmla="*/ 659470 h 1568341"/>
                  <a:gd name="connsiteX106" fmla="*/ 28999 w 1563820"/>
                  <a:gd name="connsiteY106" fmla="*/ 668914 h 1568341"/>
                  <a:gd name="connsiteX107" fmla="*/ 28129 w 1563820"/>
                  <a:gd name="connsiteY107" fmla="*/ 878203 h 1568341"/>
                  <a:gd name="connsiteX108" fmla="*/ 64762 w 1563820"/>
                  <a:gd name="connsiteY108" fmla="*/ 904925 h 1568341"/>
                  <a:gd name="connsiteX109" fmla="*/ 172589 w 1563820"/>
                  <a:gd name="connsiteY109" fmla="*/ 925285 h 1568341"/>
                  <a:gd name="connsiteX110" fmla="*/ 202794 w 1563820"/>
                  <a:gd name="connsiteY110" fmla="*/ 950601 h 1568341"/>
                  <a:gd name="connsiteX111" fmla="*/ 242374 w 1563820"/>
                  <a:gd name="connsiteY111" fmla="*/ 1051394 h 1568341"/>
                  <a:gd name="connsiteX112" fmla="*/ 246125 w 1563820"/>
                  <a:gd name="connsiteY112" fmla="*/ 1097337 h 1568341"/>
                  <a:gd name="connsiteX113" fmla="*/ 219068 w 1563820"/>
                  <a:gd name="connsiteY113" fmla="*/ 1135646 h 1568341"/>
                  <a:gd name="connsiteX114" fmla="*/ 182702 w 1563820"/>
                  <a:gd name="connsiteY114" fmla="*/ 1184871 h 1568341"/>
                  <a:gd name="connsiteX115" fmla="*/ 196766 w 1563820"/>
                  <a:gd name="connsiteY115" fmla="*/ 1266912 h 1568341"/>
                  <a:gd name="connsiteX116" fmla="*/ 226301 w 1563820"/>
                  <a:gd name="connsiteY116" fmla="*/ 1302542 h 1568341"/>
                  <a:gd name="connsiteX117" fmla="*/ 226501 w 1563820"/>
                  <a:gd name="connsiteY117" fmla="*/ 1308636 h 1568341"/>
                  <a:gd name="connsiteX118" fmla="*/ 226234 w 1563820"/>
                  <a:gd name="connsiteY118" fmla="*/ 1309038 h 1568341"/>
                  <a:gd name="connsiteX119" fmla="*/ 221546 w 1563820"/>
                  <a:gd name="connsiteY119" fmla="*/ 1309949 h 1568341"/>
                  <a:gd name="connsiteX120" fmla="*/ 220943 w 1563820"/>
                  <a:gd name="connsiteY120" fmla="*/ 1309440 h 1568341"/>
                  <a:gd name="connsiteX121" fmla="*/ 193350 w 1563820"/>
                  <a:gd name="connsiteY121" fmla="*/ 1285196 h 1568341"/>
                  <a:gd name="connsiteX122" fmla="*/ 156582 w 1563820"/>
                  <a:gd name="connsiteY122" fmla="*/ 1248964 h 1568341"/>
                  <a:gd name="connsiteX123" fmla="*/ 150421 w 1563820"/>
                  <a:gd name="connsiteY123" fmla="*/ 1241195 h 1568341"/>
                  <a:gd name="connsiteX124" fmla="*/ 160802 w 1563820"/>
                  <a:gd name="connsiteY124" fmla="*/ 1173016 h 1568341"/>
                  <a:gd name="connsiteX125" fmla="*/ 165355 w 1563820"/>
                  <a:gd name="connsiteY125" fmla="*/ 1167123 h 1568341"/>
                  <a:gd name="connsiteX126" fmla="*/ 210830 w 1563820"/>
                  <a:gd name="connsiteY126" fmla="*/ 1098811 h 1568341"/>
                  <a:gd name="connsiteX127" fmla="*/ 211433 w 1563820"/>
                  <a:gd name="connsiteY127" fmla="*/ 1054542 h 1568341"/>
                  <a:gd name="connsiteX128" fmla="*/ 174531 w 1563820"/>
                  <a:gd name="connsiteY128" fmla="*/ 966741 h 1568341"/>
                  <a:gd name="connsiteX129" fmla="*/ 161337 w 1563820"/>
                  <a:gd name="connsiteY129" fmla="*/ 956226 h 1568341"/>
                  <a:gd name="connsiteX130" fmla="*/ 51168 w 1563820"/>
                  <a:gd name="connsiteY130" fmla="*/ 934527 h 1568341"/>
                  <a:gd name="connsiteX131" fmla="*/ 14533 w 1563820"/>
                  <a:gd name="connsiteY131" fmla="*/ 921132 h 1568341"/>
                  <a:gd name="connsiteX132" fmla="*/ 2813 w 1563820"/>
                  <a:gd name="connsiteY132" fmla="*/ 902983 h 1568341"/>
                  <a:gd name="connsiteX133" fmla="*/ 1005 w 1563820"/>
                  <a:gd name="connsiteY133" fmla="*/ 861058 h 1568341"/>
                  <a:gd name="connsiteX134" fmla="*/ 0 w 1563820"/>
                  <a:gd name="connsiteY134" fmla="*/ 664828 h 1568341"/>
                  <a:gd name="connsiteX135" fmla="*/ 32147 w 1563820"/>
                  <a:gd name="connsiteY135" fmla="*/ 628529 h 1568341"/>
                  <a:gd name="connsiteX136" fmla="*/ 145599 w 1563820"/>
                  <a:gd name="connsiteY136" fmla="*/ 607633 h 1568341"/>
                  <a:gd name="connsiteX137" fmla="*/ 176272 w 1563820"/>
                  <a:gd name="connsiteY137" fmla="*/ 584729 h 1568341"/>
                  <a:gd name="connsiteX138" fmla="*/ 211634 w 1563820"/>
                  <a:gd name="connsiteY138" fmla="*/ 501214 h 1568341"/>
                  <a:gd name="connsiteX139" fmla="*/ 213978 w 1563820"/>
                  <a:gd name="connsiteY139" fmla="*/ 444756 h 1568341"/>
                  <a:gd name="connsiteX140" fmla="*/ 209758 w 1563820"/>
                  <a:gd name="connsiteY140" fmla="*/ 439867 h 1568341"/>
                  <a:gd name="connsiteX141" fmla="*/ 174531 w 1563820"/>
                  <a:gd name="connsiteY141" fmla="*/ 399147 h 1568341"/>
                  <a:gd name="connsiteX142" fmla="*/ 171316 w 1563820"/>
                  <a:gd name="connsiteY142" fmla="*/ 393723 h 1568341"/>
                  <a:gd name="connsiteX143" fmla="*/ 144661 w 1563820"/>
                  <a:gd name="connsiteY143" fmla="*/ 312887 h 1568341"/>
                  <a:gd name="connsiteX144" fmla="*/ 149885 w 1563820"/>
                  <a:gd name="connsiteY144" fmla="*/ 304917 h 1568341"/>
                  <a:gd name="connsiteX145" fmla="*/ 228109 w 1563820"/>
                  <a:gd name="connsiteY145" fmla="*/ 226090 h 1568341"/>
                  <a:gd name="connsiteX146" fmla="*/ 296622 w 1563820"/>
                  <a:gd name="connsiteY146" fmla="*/ 158381 h 1568341"/>
                  <a:gd name="connsiteX147" fmla="*/ 332921 w 1563820"/>
                  <a:gd name="connsiteY147" fmla="*/ 139830 h 1568341"/>
                  <a:gd name="connsiteX148" fmla="*/ 362657 w 1563820"/>
                  <a:gd name="connsiteY148" fmla="*/ 148469 h 1568341"/>
                  <a:gd name="connsiteX149" fmla="*/ 460705 w 1563820"/>
                  <a:gd name="connsiteY149" fmla="*/ 215174 h 1568341"/>
                  <a:gd name="connsiteX150" fmla="*/ 493387 w 1563820"/>
                  <a:gd name="connsiteY150" fmla="*/ 215977 h 1568341"/>
                  <a:gd name="connsiteX151" fmla="*/ 593913 w 1563820"/>
                  <a:gd name="connsiteY151" fmla="*/ 169766 h 1568341"/>
                  <a:gd name="connsiteX152" fmla="*/ 606839 w 1563820"/>
                  <a:gd name="connsiteY152" fmla="*/ 153626 h 1568341"/>
                  <a:gd name="connsiteX153" fmla="*/ 628606 w 1563820"/>
                  <a:gd name="connsiteY153" fmla="*/ 45733 h 1568341"/>
                  <a:gd name="connsiteX154" fmla="*/ 674817 w 1563820"/>
                  <a:gd name="connsiteY154" fmla="*/ 1464 h 1568341"/>
                  <a:gd name="connsiteX155" fmla="*/ 887120 w 1563820"/>
                  <a:gd name="connsiteY155" fmla="*/ 1933 h 1568341"/>
                  <a:gd name="connsiteX156" fmla="*/ 931054 w 1563820"/>
                  <a:gd name="connsiteY156" fmla="*/ 41179 h 1568341"/>
                  <a:gd name="connsiteX157" fmla="*/ 953891 w 1563820"/>
                  <a:gd name="connsiteY157" fmla="*/ 150478 h 1568341"/>
                  <a:gd name="connsiteX158" fmla="*/ 974854 w 1563820"/>
                  <a:gd name="connsiteY158" fmla="*/ 174120 h 1568341"/>
                  <a:gd name="connsiteX159" fmla="*/ 1075447 w 1563820"/>
                  <a:gd name="connsiteY159" fmla="*/ 218054 h 1568341"/>
                  <a:gd name="connsiteX160" fmla="*/ 1090382 w 1563820"/>
                  <a:gd name="connsiteY160" fmla="*/ 218254 h 1568341"/>
                  <a:gd name="connsiteX161" fmla="*/ 1114827 w 1563820"/>
                  <a:gd name="connsiteY161" fmla="*/ 205329 h 1568341"/>
                  <a:gd name="connsiteX162" fmla="*/ 1204503 w 1563820"/>
                  <a:gd name="connsiteY162" fmla="*/ 144250 h 1568341"/>
                  <a:gd name="connsiteX163" fmla="*/ 1224060 w 1563820"/>
                  <a:gd name="connsiteY163" fmla="*/ 136816 h 1568341"/>
                  <a:gd name="connsiteX164" fmla="*/ 1230556 w 1563820"/>
                  <a:gd name="connsiteY164" fmla="*/ 136682 h 1568341"/>
                  <a:gd name="connsiteX165" fmla="*/ 1267592 w 1563820"/>
                  <a:gd name="connsiteY165" fmla="*/ 161529 h 1568341"/>
                  <a:gd name="connsiteX166" fmla="*/ 1409574 w 1563820"/>
                  <a:gd name="connsiteY166" fmla="*/ 306056 h 1568341"/>
                  <a:gd name="connsiteX167" fmla="*/ 1413592 w 1563820"/>
                  <a:gd name="connsiteY167" fmla="*/ 369613 h 1568341"/>
                  <a:gd name="connsiteX168" fmla="*/ 1351642 w 1563820"/>
                  <a:gd name="connsiteY168" fmla="*/ 450315 h 1568341"/>
                  <a:gd name="connsiteX169" fmla="*/ 1342066 w 1563820"/>
                  <a:gd name="connsiteY169" fmla="*/ 478778 h 1568341"/>
                  <a:gd name="connsiteX170" fmla="*/ 1342802 w 1563820"/>
                  <a:gd name="connsiteY170" fmla="*/ 481993 h 1568341"/>
                  <a:gd name="connsiteX171" fmla="*/ 1391558 w 1563820"/>
                  <a:gd name="connsiteY171" fmla="*/ 594842 h 1568341"/>
                  <a:gd name="connsiteX172" fmla="*/ 1395778 w 1563820"/>
                  <a:gd name="connsiteY172" fmla="*/ 599597 h 1568341"/>
                  <a:gd name="connsiteX173" fmla="*/ 1447949 w 1563820"/>
                  <a:gd name="connsiteY173" fmla="*/ 613862 h 1568341"/>
                  <a:gd name="connsiteX174" fmla="*/ 1528115 w 1563820"/>
                  <a:gd name="connsiteY174" fmla="*/ 630203 h 1568341"/>
                  <a:gd name="connsiteX175" fmla="*/ 1561936 w 1563820"/>
                  <a:gd name="connsiteY175" fmla="*/ 659337 h 1568341"/>
                  <a:gd name="connsiteX176" fmla="*/ 1563008 w 1563820"/>
                  <a:gd name="connsiteY176" fmla="*/ 664560 h 1568341"/>
                  <a:gd name="connsiteX177" fmla="*/ 1563410 w 1563820"/>
                  <a:gd name="connsiteY177" fmla="*/ 815450 h 1568341"/>
                  <a:gd name="connsiteX178" fmla="*/ 1559727 w 1563820"/>
                  <a:gd name="connsiteY178" fmla="*/ 905059 h 1568341"/>
                  <a:gd name="connsiteX179" fmla="*/ 1554637 w 1563820"/>
                  <a:gd name="connsiteY179" fmla="*/ 915775 h 1568341"/>
                  <a:gd name="connsiteX180" fmla="*/ 1524365 w 1563820"/>
                  <a:gd name="connsiteY180" fmla="*/ 931513 h 1568341"/>
                  <a:gd name="connsiteX181" fmla="*/ 1408168 w 1563820"/>
                  <a:gd name="connsiteY181" fmla="*/ 955422 h 1568341"/>
                  <a:gd name="connsiteX182" fmla="*/ 1387071 w 1563820"/>
                  <a:gd name="connsiteY182" fmla="*/ 974778 h 1568341"/>
                  <a:gd name="connsiteX183" fmla="*/ 1345883 w 1563820"/>
                  <a:gd name="connsiteY183" fmla="*/ 1069745 h 1568341"/>
                  <a:gd name="connsiteX184" fmla="*/ 1346285 w 1563820"/>
                  <a:gd name="connsiteY184" fmla="*/ 1092114 h 1568341"/>
                  <a:gd name="connsiteX185" fmla="*/ 1363162 w 1563820"/>
                  <a:gd name="connsiteY185" fmla="*/ 1120108 h 1568341"/>
                  <a:gd name="connsiteX186" fmla="*/ 1376824 w 1563820"/>
                  <a:gd name="connsiteY186" fmla="*/ 1138459 h 1568341"/>
                  <a:gd name="connsiteX187" fmla="*/ 1414530 w 1563820"/>
                  <a:gd name="connsiteY187" fmla="*/ 1194984 h 1568341"/>
                  <a:gd name="connsiteX188" fmla="*/ 1419017 w 1563820"/>
                  <a:gd name="connsiteY188" fmla="*/ 1240592 h 1568341"/>
                  <a:gd name="connsiteX189" fmla="*/ 1415601 w 1563820"/>
                  <a:gd name="connsiteY189" fmla="*/ 1246619 h 1568341"/>
                  <a:gd name="connsiteX190" fmla="*/ 1346686 w 1563820"/>
                  <a:gd name="connsiteY190" fmla="*/ 1317209 h 1568341"/>
                  <a:gd name="connsiteX191" fmla="*/ 1326661 w 1563820"/>
                  <a:gd name="connsiteY191" fmla="*/ 1335157 h 1568341"/>
                  <a:gd name="connsiteX192" fmla="*/ 1302016 w 1563820"/>
                  <a:gd name="connsiteY192" fmla="*/ 1361210 h 1568341"/>
                  <a:gd name="connsiteX193" fmla="*/ 1262234 w 1563820"/>
                  <a:gd name="connsiteY193" fmla="*/ 1400656 h 1568341"/>
                  <a:gd name="connsiteX194" fmla="*/ 1228279 w 1563820"/>
                  <a:gd name="connsiteY194" fmla="*/ 1410435 h 1568341"/>
                  <a:gd name="connsiteX195" fmla="*/ 1148380 w 1563820"/>
                  <a:gd name="connsiteY195" fmla="*/ 1361879 h 1568341"/>
                  <a:gd name="connsiteX196" fmla="*/ 1145032 w 1563820"/>
                  <a:gd name="connsiteY196" fmla="*/ 1359736 h 1568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l="l" t="t" r="r" b="b"/>
                <a:pathLst>
                  <a:path w="1563820" h="1568341">
                    <a:moveTo>
                      <a:pt x="1145032" y="1359736"/>
                    </a:moveTo>
                    <a:cubicBezTo>
                      <a:pt x="1141683" y="1358846"/>
                      <a:pt x="1138536" y="1356234"/>
                      <a:pt x="1135521" y="1351901"/>
                    </a:cubicBezTo>
                    <a:cubicBezTo>
                      <a:pt x="1135321" y="1351546"/>
                      <a:pt x="1129360" y="1348371"/>
                      <a:pt x="1117640" y="1342391"/>
                    </a:cubicBezTo>
                    <a:cubicBezTo>
                      <a:pt x="1095070" y="1330871"/>
                      <a:pt x="1073371" y="1342458"/>
                      <a:pt x="1045846" y="1354847"/>
                    </a:cubicBezTo>
                    <a:cubicBezTo>
                      <a:pt x="1031982" y="1361096"/>
                      <a:pt x="1005929" y="1371945"/>
                      <a:pt x="967822" y="1387396"/>
                    </a:cubicBezTo>
                    <a:cubicBezTo>
                      <a:pt x="958446" y="1391214"/>
                      <a:pt x="952485" y="1404742"/>
                      <a:pt x="951146" y="1414453"/>
                    </a:cubicBezTo>
                    <a:cubicBezTo>
                      <a:pt x="949739" y="1424546"/>
                      <a:pt x="943444" y="1460215"/>
                      <a:pt x="932125" y="1521475"/>
                    </a:cubicBezTo>
                    <a:cubicBezTo>
                      <a:pt x="925295" y="1558913"/>
                      <a:pt x="897434" y="1566682"/>
                      <a:pt x="861737" y="1567686"/>
                    </a:cubicBezTo>
                    <a:cubicBezTo>
                      <a:pt x="820817" y="1568805"/>
                      <a:pt x="767641" y="1568490"/>
                      <a:pt x="702208" y="1566749"/>
                    </a:cubicBezTo>
                    <a:cubicBezTo>
                      <a:pt x="697654" y="1566615"/>
                      <a:pt x="693167" y="1565965"/>
                      <a:pt x="688747" y="1564807"/>
                    </a:cubicBezTo>
                    <a:cubicBezTo>
                      <a:pt x="679974" y="1562530"/>
                      <a:pt x="674080" y="1561076"/>
                      <a:pt x="671066" y="1560454"/>
                    </a:cubicBezTo>
                    <a:cubicBezTo>
                      <a:pt x="650840" y="1556502"/>
                      <a:pt x="639522" y="1539558"/>
                      <a:pt x="633897" y="1521810"/>
                    </a:cubicBezTo>
                    <a:cubicBezTo>
                      <a:pt x="630815" y="1512079"/>
                      <a:pt x="624453" y="1479416"/>
                      <a:pt x="614809" y="1423829"/>
                    </a:cubicBezTo>
                    <a:cubicBezTo>
                      <a:pt x="613135" y="1414272"/>
                      <a:pt x="607576" y="1403316"/>
                      <a:pt x="598066" y="1390946"/>
                    </a:cubicBezTo>
                    <a:cubicBezTo>
                      <a:pt x="596995" y="1389626"/>
                      <a:pt x="595655" y="1388615"/>
                      <a:pt x="594115" y="1387999"/>
                    </a:cubicBezTo>
                    <a:lnTo>
                      <a:pt x="481801" y="1341922"/>
                    </a:lnTo>
                    <a:cubicBezTo>
                      <a:pt x="473296" y="1338453"/>
                      <a:pt x="463585" y="1339537"/>
                      <a:pt x="456017" y="1344802"/>
                    </a:cubicBezTo>
                    <a:cubicBezTo>
                      <a:pt x="414963" y="1373332"/>
                      <a:pt x="388910" y="1391234"/>
                      <a:pt x="377726" y="1398514"/>
                    </a:cubicBezTo>
                    <a:cubicBezTo>
                      <a:pt x="356093" y="1412712"/>
                      <a:pt x="326760" y="1423227"/>
                      <a:pt x="307538" y="1400724"/>
                    </a:cubicBezTo>
                    <a:cubicBezTo>
                      <a:pt x="299904" y="1391749"/>
                      <a:pt x="294747" y="1386592"/>
                      <a:pt x="292135" y="1385253"/>
                    </a:cubicBezTo>
                    <a:cubicBezTo>
                      <a:pt x="289791" y="1383626"/>
                      <a:pt x="287849" y="1381442"/>
                      <a:pt x="286510" y="1378890"/>
                    </a:cubicBezTo>
                    <a:lnTo>
                      <a:pt x="276330" y="1358665"/>
                    </a:lnTo>
                    <a:cubicBezTo>
                      <a:pt x="275258" y="1356515"/>
                      <a:pt x="275994" y="1353876"/>
                      <a:pt x="278138" y="1352637"/>
                    </a:cubicBezTo>
                    <a:lnTo>
                      <a:pt x="280214" y="1351499"/>
                    </a:lnTo>
                    <a:cubicBezTo>
                      <a:pt x="282826" y="1349972"/>
                      <a:pt x="286241" y="1350668"/>
                      <a:pt x="287983" y="1353106"/>
                    </a:cubicBezTo>
                    <a:cubicBezTo>
                      <a:pt x="297426" y="1366012"/>
                      <a:pt x="309883" y="1376661"/>
                      <a:pt x="325286" y="1385052"/>
                    </a:cubicBezTo>
                    <a:cubicBezTo>
                      <a:pt x="327363" y="1386191"/>
                      <a:pt x="329774" y="1386767"/>
                      <a:pt x="332185" y="1386726"/>
                    </a:cubicBezTo>
                    <a:cubicBezTo>
                      <a:pt x="347522" y="1386412"/>
                      <a:pt x="361385" y="1379493"/>
                      <a:pt x="373774" y="1365965"/>
                    </a:cubicBezTo>
                    <a:cubicBezTo>
                      <a:pt x="374445" y="1365255"/>
                      <a:pt x="375181" y="1364605"/>
                      <a:pt x="375918" y="1364023"/>
                    </a:cubicBezTo>
                    <a:cubicBezTo>
                      <a:pt x="408265" y="1339913"/>
                      <a:pt x="435323" y="1322078"/>
                      <a:pt x="457156" y="1310512"/>
                    </a:cubicBezTo>
                    <a:cubicBezTo>
                      <a:pt x="467001" y="1305287"/>
                      <a:pt x="481199" y="1307498"/>
                      <a:pt x="493387" y="1312588"/>
                    </a:cubicBezTo>
                    <a:cubicBezTo>
                      <a:pt x="537924" y="1331340"/>
                      <a:pt x="578845" y="1348398"/>
                      <a:pt x="616082" y="1363755"/>
                    </a:cubicBezTo>
                    <a:cubicBezTo>
                      <a:pt x="630748" y="1369782"/>
                      <a:pt x="636308" y="1385119"/>
                      <a:pt x="637446" y="1402867"/>
                    </a:cubicBezTo>
                    <a:cubicBezTo>
                      <a:pt x="638450" y="1419429"/>
                      <a:pt x="642670" y="1438383"/>
                      <a:pt x="650104" y="1459726"/>
                    </a:cubicBezTo>
                    <a:cubicBezTo>
                      <a:pt x="650171" y="1459995"/>
                      <a:pt x="650238" y="1460262"/>
                      <a:pt x="650305" y="1460530"/>
                    </a:cubicBezTo>
                    <a:lnTo>
                      <a:pt x="660552" y="1515582"/>
                    </a:lnTo>
                    <a:cubicBezTo>
                      <a:pt x="662694" y="1527001"/>
                      <a:pt x="672673" y="1535272"/>
                      <a:pt x="684259" y="1535272"/>
                    </a:cubicBezTo>
                    <a:lnTo>
                      <a:pt x="884709" y="1535272"/>
                    </a:lnTo>
                    <a:cubicBezTo>
                      <a:pt x="885647" y="1535272"/>
                      <a:pt x="886584" y="1535044"/>
                      <a:pt x="887388" y="1534602"/>
                    </a:cubicBezTo>
                    <a:cubicBezTo>
                      <a:pt x="895760" y="1530135"/>
                      <a:pt x="901251" y="1522346"/>
                      <a:pt x="903863" y="1511228"/>
                    </a:cubicBezTo>
                    <a:cubicBezTo>
                      <a:pt x="907547" y="1495510"/>
                      <a:pt x="916053" y="1454456"/>
                      <a:pt x="929246" y="1388066"/>
                    </a:cubicBezTo>
                    <a:cubicBezTo>
                      <a:pt x="931255" y="1378120"/>
                      <a:pt x="937685" y="1369608"/>
                      <a:pt x="946726" y="1364960"/>
                    </a:cubicBezTo>
                    <a:lnTo>
                      <a:pt x="967889" y="1354111"/>
                    </a:lnTo>
                    <a:cubicBezTo>
                      <a:pt x="968090" y="1354024"/>
                      <a:pt x="968224" y="1353957"/>
                      <a:pt x="968425" y="1353910"/>
                    </a:cubicBezTo>
                    <a:lnTo>
                      <a:pt x="1079532" y="1310512"/>
                    </a:lnTo>
                    <a:cubicBezTo>
                      <a:pt x="1081475" y="1309768"/>
                      <a:pt x="1083617" y="1309580"/>
                      <a:pt x="1085694" y="1309976"/>
                    </a:cubicBezTo>
                    <a:cubicBezTo>
                      <a:pt x="1106656" y="1313994"/>
                      <a:pt x="1126346" y="1323484"/>
                      <a:pt x="1144630" y="1338439"/>
                    </a:cubicBezTo>
                    <a:cubicBezTo>
                      <a:pt x="1153537" y="1345759"/>
                      <a:pt x="1169678" y="1355537"/>
                      <a:pt x="1193051" y="1367773"/>
                    </a:cubicBezTo>
                    <a:cubicBezTo>
                      <a:pt x="1198543" y="1370633"/>
                      <a:pt x="1204035" y="1374470"/>
                      <a:pt x="1209526" y="1379293"/>
                    </a:cubicBezTo>
                    <a:cubicBezTo>
                      <a:pt x="1216559" y="1385454"/>
                      <a:pt x="1222117" y="1388648"/>
                      <a:pt x="1226203" y="1388870"/>
                    </a:cubicBezTo>
                    <a:cubicBezTo>
                      <a:pt x="1233235" y="1389224"/>
                      <a:pt x="1240200" y="1386458"/>
                      <a:pt x="1247098" y="1380565"/>
                    </a:cubicBezTo>
                    <a:cubicBezTo>
                      <a:pt x="1247165" y="1380478"/>
                      <a:pt x="1272012" y="1355135"/>
                      <a:pt x="1321572" y="1304551"/>
                    </a:cubicBezTo>
                    <a:cubicBezTo>
                      <a:pt x="1323514" y="1302542"/>
                      <a:pt x="1326193" y="1299575"/>
                      <a:pt x="1329475" y="1295643"/>
                    </a:cubicBezTo>
                    <a:cubicBezTo>
                      <a:pt x="1332354" y="1292295"/>
                      <a:pt x="1335167" y="1289502"/>
                      <a:pt x="1338047" y="1287272"/>
                    </a:cubicBezTo>
                    <a:cubicBezTo>
                      <a:pt x="1361554" y="1268968"/>
                      <a:pt x="1380842" y="1247242"/>
                      <a:pt x="1395911" y="1222108"/>
                    </a:cubicBezTo>
                    <a:cubicBezTo>
                      <a:pt x="1397318" y="1219757"/>
                      <a:pt x="1397385" y="1216890"/>
                      <a:pt x="1396246" y="1214473"/>
                    </a:cubicBezTo>
                    <a:cubicBezTo>
                      <a:pt x="1375418" y="1170606"/>
                      <a:pt x="1345012" y="1135043"/>
                      <a:pt x="1319027" y="1096534"/>
                    </a:cubicBezTo>
                    <a:cubicBezTo>
                      <a:pt x="1317821" y="1094772"/>
                      <a:pt x="1317018" y="1092730"/>
                      <a:pt x="1316683" y="1090573"/>
                    </a:cubicBezTo>
                    <a:cubicBezTo>
                      <a:pt x="1314874" y="1078967"/>
                      <a:pt x="1317018" y="1065994"/>
                      <a:pt x="1323246" y="1051662"/>
                    </a:cubicBezTo>
                    <a:cubicBezTo>
                      <a:pt x="1340324" y="1012061"/>
                      <a:pt x="1354388" y="977503"/>
                      <a:pt x="1365305" y="947988"/>
                    </a:cubicBezTo>
                    <a:cubicBezTo>
                      <a:pt x="1369926" y="935445"/>
                      <a:pt x="1379971" y="927495"/>
                      <a:pt x="1395376" y="924146"/>
                    </a:cubicBezTo>
                    <a:cubicBezTo>
                      <a:pt x="1436832" y="915219"/>
                      <a:pt x="1478422" y="907289"/>
                      <a:pt x="1520146" y="900371"/>
                    </a:cubicBezTo>
                    <a:cubicBezTo>
                      <a:pt x="1530393" y="898677"/>
                      <a:pt x="1535550" y="892381"/>
                      <a:pt x="1535750" y="881485"/>
                    </a:cubicBezTo>
                    <a:cubicBezTo>
                      <a:pt x="1536889" y="821611"/>
                      <a:pt x="1537826" y="762005"/>
                      <a:pt x="1538496" y="702668"/>
                    </a:cubicBezTo>
                    <a:cubicBezTo>
                      <a:pt x="1538563" y="694497"/>
                      <a:pt x="1538295" y="685543"/>
                      <a:pt x="1537692" y="675812"/>
                    </a:cubicBezTo>
                    <a:cubicBezTo>
                      <a:pt x="1537090" y="665987"/>
                      <a:pt x="1531330" y="660341"/>
                      <a:pt x="1520414" y="658868"/>
                    </a:cubicBezTo>
                    <a:cubicBezTo>
                      <a:pt x="1484583" y="654045"/>
                      <a:pt x="1441654" y="646323"/>
                      <a:pt x="1391625" y="635695"/>
                    </a:cubicBezTo>
                    <a:cubicBezTo>
                      <a:pt x="1377092" y="632567"/>
                      <a:pt x="1367515" y="624511"/>
                      <a:pt x="1362827" y="611518"/>
                    </a:cubicBezTo>
                    <a:cubicBezTo>
                      <a:pt x="1348294" y="571066"/>
                      <a:pt x="1331550" y="528853"/>
                      <a:pt x="1312597" y="484872"/>
                    </a:cubicBezTo>
                    <a:cubicBezTo>
                      <a:pt x="1308110" y="474425"/>
                      <a:pt x="1308981" y="464781"/>
                      <a:pt x="1315209" y="455940"/>
                    </a:cubicBezTo>
                    <a:cubicBezTo>
                      <a:pt x="1346485" y="411384"/>
                      <a:pt x="1370930" y="376712"/>
                      <a:pt x="1388611" y="351932"/>
                    </a:cubicBezTo>
                    <a:cubicBezTo>
                      <a:pt x="1397452" y="339609"/>
                      <a:pt x="1393233" y="331840"/>
                      <a:pt x="1383387" y="321727"/>
                    </a:cubicBezTo>
                    <a:cubicBezTo>
                      <a:pt x="1332957" y="270071"/>
                      <a:pt x="1284268" y="221489"/>
                      <a:pt x="1237186" y="175995"/>
                    </a:cubicBezTo>
                    <a:cubicBezTo>
                      <a:pt x="1231962" y="170911"/>
                      <a:pt x="1224060" y="169699"/>
                      <a:pt x="1217497" y="172981"/>
                    </a:cubicBezTo>
                    <a:cubicBezTo>
                      <a:pt x="1212741" y="175345"/>
                      <a:pt x="1202160" y="182337"/>
                      <a:pt x="1185751" y="193943"/>
                    </a:cubicBezTo>
                    <a:cubicBezTo>
                      <a:pt x="1163516" y="209662"/>
                      <a:pt x="1137464" y="226626"/>
                      <a:pt x="1107661" y="244843"/>
                    </a:cubicBezTo>
                    <a:cubicBezTo>
                      <a:pt x="1095673" y="252162"/>
                      <a:pt x="1083551" y="253127"/>
                      <a:pt x="1071161" y="247722"/>
                    </a:cubicBezTo>
                    <a:cubicBezTo>
                      <a:pt x="1043234" y="235486"/>
                      <a:pt x="1001309" y="218924"/>
                      <a:pt x="945387" y="198029"/>
                    </a:cubicBezTo>
                    <a:cubicBezTo>
                      <a:pt x="939426" y="195799"/>
                      <a:pt x="934135" y="190126"/>
                      <a:pt x="929514" y="181017"/>
                    </a:cubicBezTo>
                    <a:cubicBezTo>
                      <a:pt x="929045" y="180174"/>
                      <a:pt x="928777" y="179250"/>
                      <a:pt x="928576" y="178272"/>
                    </a:cubicBezTo>
                    <a:lnTo>
                      <a:pt x="901318" y="39571"/>
                    </a:lnTo>
                    <a:cubicBezTo>
                      <a:pt x="900180" y="34120"/>
                      <a:pt x="895559" y="30128"/>
                      <a:pt x="890000" y="29927"/>
                    </a:cubicBezTo>
                    <a:cubicBezTo>
                      <a:pt x="851424" y="28407"/>
                      <a:pt x="795569" y="28072"/>
                      <a:pt x="722434" y="28923"/>
                    </a:cubicBezTo>
                    <a:cubicBezTo>
                      <a:pt x="706562" y="29057"/>
                      <a:pt x="689149" y="25574"/>
                      <a:pt x="673143" y="29927"/>
                    </a:cubicBezTo>
                    <a:cubicBezTo>
                      <a:pt x="666378" y="31776"/>
                      <a:pt x="661221" y="37267"/>
                      <a:pt x="659815" y="44125"/>
                    </a:cubicBezTo>
                    <a:lnTo>
                      <a:pt x="632222" y="181821"/>
                    </a:lnTo>
                    <a:cubicBezTo>
                      <a:pt x="630748" y="189128"/>
                      <a:pt x="625592" y="195129"/>
                      <a:pt x="618560" y="197627"/>
                    </a:cubicBezTo>
                    <a:lnTo>
                      <a:pt x="511739" y="234930"/>
                    </a:lnTo>
                    <a:cubicBezTo>
                      <a:pt x="511672" y="234971"/>
                      <a:pt x="511538" y="235044"/>
                      <a:pt x="511403" y="235132"/>
                    </a:cubicBezTo>
                    <a:cubicBezTo>
                      <a:pt x="490976" y="247769"/>
                      <a:pt x="468541" y="248191"/>
                      <a:pt x="444029" y="236404"/>
                    </a:cubicBezTo>
                    <a:cubicBezTo>
                      <a:pt x="436997" y="233008"/>
                      <a:pt x="431438" y="227852"/>
                      <a:pt x="427486" y="220933"/>
                    </a:cubicBezTo>
                    <a:cubicBezTo>
                      <a:pt x="426415" y="219058"/>
                      <a:pt x="424740" y="217585"/>
                      <a:pt x="422732" y="216714"/>
                    </a:cubicBezTo>
                    <a:cubicBezTo>
                      <a:pt x="400966" y="207472"/>
                      <a:pt x="381208" y="194432"/>
                      <a:pt x="363595" y="177602"/>
                    </a:cubicBezTo>
                    <a:cubicBezTo>
                      <a:pt x="362389" y="176457"/>
                      <a:pt x="360983" y="175586"/>
                      <a:pt x="359376" y="175057"/>
                    </a:cubicBezTo>
                    <a:lnTo>
                      <a:pt x="341293" y="168828"/>
                    </a:lnTo>
                    <a:cubicBezTo>
                      <a:pt x="330845" y="165239"/>
                      <a:pt x="319192" y="169204"/>
                      <a:pt x="313097" y="178472"/>
                    </a:cubicBezTo>
                    <a:cubicBezTo>
                      <a:pt x="302449" y="194680"/>
                      <a:pt x="291063" y="206802"/>
                      <a:pt x="279075" y="214839"/>
                    </a:cubicBezTo>
                    <a:cubicBezTo>
                      <a:pt x="276664" y="216486"/>
                      <a:pt x="274454" y="218395"/>
                      <a:pt x="272445" y="220532"/>
                    </a:cubicBezTo>
                    <a:cubicBezTo>
                      <a:pt x="244249" y="250984"/>
                      <a:pt x="212706" y="281698"/>
                      <a:pt x="177812" y="312686"/>
                    </a:cubicBezTo>
                    <a:cubicBezTo>
                      <a:pt x="173393" y="316617"/>
                      <a:pt x="169709" y="325525"/>
                      <a:pt x="166762" y="339408"/>
                    </a:cubicBezTo>
                    <a:cubicBezTo>
                      <a:pt x="166293" y="341571"/>
                      <a:pt x="166896" y="343821"/>
                      <a:pt x="168303" y="345502"/>
                    </a:cubicBezTo>
                    <a:cubicBezTo>
                      <a:pt x="194824" y="377201"/>
                      <a:pt x="220072" y="413614"/>
                      <a:pt x="244048" y="454735"/>
                    </a:cubicBezTo>
                    <a:cubicBezTo>
                      <a:pt x="249272" y="463642"/>
                      <a:pt x="250009" y="474438"/>
                      <a:pt x="246058" y="483935"/>
                    </a:cubicBezTo>
                    <a:cubicBezTo>
                      <a:pt x="231390" y="519384"/>
                      <a:pt x="214647" y="563585"/>
                      <a:pt x="195828" y="616541"/>
                    </a:cubicBezTo>
                    <a:cubicBezTo>
                      <a:pt x="192681" y="625468"/>
                      <a:pt x="184175" y="631141"/>
                      <a:pt x="170378" y="633552"/>
                    </a:cubicBezTo>
                    <a:cubicBezTo>
                      <a:pt x="115796" y="643109"/>
                      <a:pt x="71326" y="651748"/>
                      <a:pt x="36902" y="659470"/>
                    </a:cubicBezTo>
                    <a:cubicBezTo>
                      <a:pt x="32415" y="660488"/>
                      <a:pt x="29200" y="664359"/>
                      <a:pt x="28999" y="668914"/>
                    </a:cubicBezTo>
                    <a:cubicBezTo>
                      <a:pt x="25852" y="741826"/>
                      <a:pt x="25584" y="811585"/>
                      <a:pt x="28129" y="878203"/>
                    </a:cubicBezTo>
                    <a:cubicBezTo>
                      <a:pt x="28999" y="901108"/>
                      <a:pt x="43734" y="900840"/>
                      <a:pt x="64762" y="904925"/>
                    </a:cubicBezTo>
                    <a:cubicBezTo>
                      <a:pt x="118274" y="915192"/>
                      <a:pt x="154172" y="921983"/>
                      <a:pt x="172589" y="925285"/>
                    </a:cubicBezTo>
                    <a:cubicBezTo>
                      <a:pt x="187992" y="928051"/>
                      <a:pt x="198038" y="936489"/>
                      <a:pt x="202794" y="950601"/>
                    </a:cubicBezTo>
                    <a:cubicBezTo>
                      <a:pt x="213710" y="983196"/>
                      <a:pt x="226904" y="1016790"/>
                      <a:pt x="242374" y="1051394"/>
                    </a:cubicBezTo>
                    <a:cubicBezTo>
                      <a:pt x="249742" y="1067957"/>
                      <a:pt x="251014" y="1083273"/>
                      <a:pt x="246125" y="1097337"/>
                    </a:cubicBezTo>
                    <a:cubicBezTo>
                      <a:pt x="244852" y="1100954"/>
                      <a:pt x="235878" y="1113726"/>
                      <a:pt x="219068" y="1135646"/>
                    </a:cubicBezTo>
                    <a:cubicBezTo>
                      <a:pt x="200516" y="1159803"/>
                      <a:pt x="188394" y="1176211"/>
                      <a:pt x="182702" y="1184871"/>
                    </a:cubicBezTo>
                    <a:cubicBezTo>
                      <a:pt x="161605" y="1216884"/>
                      <a:pt x="170647" y="1238181"/>
                      <a:pt x="196766" y="1266912"/>
                    </a:cubicBezTo>
                    <a:cubicBezTo>
                      <a:pt x="203865" y="1274681"/>
                      <a:pt x="213710" y="1286555"/>
                      <a:pt x="226301" y="1302542"/>
                    </a:cubicBezTo>
                    <a:cubicBezTo>
                      <a:pt x="227707" y="1304323"/>
                      <a:pt x="227774" y="1306801"/>
                      <a:pt x="226501" y="1308636"/>
                    </a:cubicBezTo>
                    <a:lnTo>
                      <a:pt x="226234" y="1309038"/>
                    </a:lnTo>
                    <a:cubicBezTo>
                      <a:pt x="225229" y="1310585"/>
                      <a:pt x="223153" y="1310993"/>
                      <a:pt x="221546" y="1309949"/>
                    </a:cubicBezTo>
                    <a:cubicBezTo>
                      <a:pt x="221344" y="1309802"/>
                      <a:pt x="221144" y="1309634"/>
                      <a:pt x="220943" y="1309440"/>
                    </a:cubicBezTo>
                    <a:cubicBezTo>
                      <a:pt x="210161" y="1298101"/>
                      <a:pt x="200985" y="1290018"/>
                      <a:pt x="193350" y="1285196"/>
                    </a:cubicBezTo>
                    <a:cubicBezTo>
                      <a:pt x="176808" y="1274681"/>
                      <a:pt x="171785" y="1262291"/>
                      <a:pt x="156582" y="1248964"/>
                    </a:cubicBezTo>
                    <a:cubicBezTo>
                      <a:pt x="154104" y="1246747"/>
                      <a:pt x="152028" y="1244121"/>
                      <a:pt x="150421" y="1241195"/>
                    </a:cubicBezTo>
                    <a:cubicBezTo>
                      <a:pt x="136222" y="1215430"/>
                      <a:pt x="139705" y="1192706"/>
                      <a:pt x="160802" y="1173016"/>
                    </a:cubicBezTo>
                    <a:cubicBezTo>
                      <a:pt x="162610" y="1171329"/>
                      <a:pt x="164150" y="1169340"/>
                      <a:pt x="165355" y="1167123"/>
                    </a:cubicBezTo>
                    <a:cubicBezTo>
                      <a:pt x="177076" y="1145558"/>
                      <a:pt x="192212" y="1122787"/>
                      <a:pt x="210830" y="1098811"/>
                    </a:cubicBezTo>
                    <a:cubicBezTo>
                      <a:pt x="219737" y="1087359"/>
                      <a:pt x="217192" y="1069142"/>
                      <a:pt x="211433" y="1054542"/>
                    </a:cubicBezTo>
                    <a:cubicBezTo>
                      <a:pt x="199110" y="1023380"/>
                      <a:pt x="186787" y="994113"/>
                      <a:pt x="174531" y="966741"/>
                    </a:cubicBezTo>
                    <a:cubicBezTo>
                      <a:pt x="172120" y="961316"/>
                      <a:pt x="167164" y="957405"/>
                      <a:pt x="161337" y="956226"/>
                    </a:cubicBezTo>
                    <a:cubicBezTo>
                      <a:pt x="111577" y="946227"/>
                      <a:pt x="74808" y="938994"/>
                      <a:pt x="51168" y="934527"/>
                    </a:cubicBezTo>
                    <a:cubicBezTo>
                      <a:pt x="38241" y="932116"/>
                      <a:pt x="26053" y="927649"/>
                      <a:pt x="14533" y="921132"/>
                    </a:cubicBezTo>
                    <a:cubicBezTo>
                      <a:pt x="7836" y="917362"/>
                      <a:pt x="3483" y="910571"/>
                      <a:pt x="2813" y="902983"/>
                    </a:cubicBezTo>
                    <a:cubicBezTo>
                      <a:pt x="1541" y="888697"/>
                      <a:pt x="938" y="874720"/>
                      <a:pt x="1005" y="861058"/>
                    </a:cubicBezTo>
                    <a:cubicBezTo>
                      <a:pt x="1005" y="847844"/>
                      <a:pt x="670" y="782432"/>
                      <a:pt x="0" y="664828"/>
                    </a:cubicBezTo>
                    <a:cubicBezTo>
                      <a:pt x="-67" y="645319"/>
                      <a:pt x="10649" y="633217"/>
                      <a:pt x="32147" y="628529"/>
                    </a:cubicBezTo>
                    <a:cubicBezTo>
                      <a:pt x="70255" y="620271"/>
                      <a:pt x="108094" y="613306"/>
                      <a:pt x="145599" y="607633"/>
                    </a:cubicBezTo>
                    <a:cubicBezTo>
                      <a:pt x="161270" y="605269"/>
                      <a:pt x="171517" y="597635"/>
                      <a:pt x="176272" y="584729"/>
                    </a:cubicBezTo>
                    <a:cubicBezTo>
                      <a:pt x="190069" y="547579"/>
                      <a:pt x="201856" y="519745"/>
                      <a:pt x="211634" y="501214"/>
                    </a:cubicBezTo>
                    <a:cubicBezTo>
                      <a:pt x="223354" y="478912"/>
                      <a:pt x="222416" y="467393"/>
                      <a:pt x="213978" y="444756"/>
                    </a:cubicBezTo>
                    <a:cubicBezTo>
                      <a:pt x="213174" y="442680"/>
                      <a:pt x="211701" y="440945"/>
                      <a:pt x="209758" y="439867"/>
                    </a:cubicBezTo>
                    <a:cubicBezTo>
                      <a:pt x="193886" y="430805"/>
                      <a:pt x="182166" y="417230"/>
                      <a:pt x="174531" y="399147"/>
                    </a:cubicBezTo>
                    <a:cubicBezTo>
                      <a:pt x="173660" y="397232"/>
                      <a:pt x="172589" y="395411"/>
                      <a:pt x="171316" y="393723"/>
                    </a:cubicBezTo>
                    <a:cubicBezTo>
                      <a:pt x="151761" y="368206"/>
                      <a:pt x="133343" y="343359"/>
                      <a:pt x="144661" y="312887"/>
                    </a:cubicBezTo>
                    <a:cubicBezTo>
                      <a:pt x="145800" y="309886"/>
                      <a:pt x="147608" y="307167"/>
                      <a:pt x="149885" y="304917"/>
                    </a:cubicBezTo>
                    <a:cubicBezTo>
                      <a:pt x="188796" y="266742"/>
                      <a:pt x="214848" y="240469"/>
                      <a:pt x="228109" y="226090"/>
                    </a:cubicBezTo>
                    <a:cubicBezTo>
                      <a:pt x="254831" y="197091"/>
                      <a:pt x="276664" y="177803"/>
                      <a:pt x="296622" y="158381"/>
                    </a:cubicBezTo>
                    <a:cubicBezTo>
                      <a:pt x="307271" y="148020"/>
                      <a:pt x="319393" y="141839"/>
                      <a:pt x="332921" y="139830"/>
                    </a:cubicBezTo>
                    <a:cubicBezTo>
                      <a:pt x="341829" y="138537"/>
                      <a:pt x="351741" y="141417"/>
                      <a:pt x="362657" y="148469"/>
                    </a:cubicBezTo>
                    <a:cubicBezTo>
                      <a:pt x="375985" y="157042"/>
                      <a:pt x="408668" y="179276"/>
                      <a:pt x="460705" y="215174"/>
                    </a:cubicBezTo>
                    <a:cubicBezTo>
                      <a:pt x="470416" y="221871"/>
                      <a:pt x="481266" y="222139"/>
                      <a:pt x="493387" y="215977"/>
                    </a:cubicBezTo>
                    <a:cubicBezTo>
                      <a:pt x="525937" y="199368"/>
                      <a:pt x="559423" y="183964"/>
                      <a:pt x="593913" y="169766"/>
                    </a:cubicBezTo>
                    <a:cubicBezTo>
                      <a:pt x="600745" y="166967"/>
                      <a:pt x="605567" y="160872"/>
                      <a:pt x="606839" y="153626"/>
                    </a:cubicBezTo>
                    <a:cubicBezTo>
                      <a:pt x="612532" y="119825"/>
                      <a:pt x="619832" y="83861"/>
                      <a:pt x="628606" y="45733"/>
                    </a:cubicBezTo>
                    <a:cubicBezTo>
                      <a:pt x="634968" y="18408"/>
                      <a:pt x="646621" y="2267"/>
                      <a:pt x="674817" y="1464"/>
                    </a:cubicBezTo>
                    <a:cubicBezTo>
                      <a:pt x="750161" y="-632"/>
                      <a:pt x="820951" y="-478"/>
                      <a:pt x="887120" y="1933"/>
                    </a:cubicBezTo>
                    <a:cubicBezTo>
                      <a:pt x="911431" y="2823"/>
                      <a:pt x="926098" y="15910"/>
                      <a:pt x="931054" y="41179"/>
                    </a:cubicBezTo>
                    <a:cubicBezTo>
                      <a:pt x="933800" y="55377"/>
                      <a:pt x="941435" y="91810"/>
                      <a:pt x="953891" y="150478"/>
                    </a:cubicBezTo>
                    <a:cubicBezTo>
                      <a:pt x="956303" y="161729"/>
                      <a:pt x="963536" y="169164"/>
                      <a:pt x="974854" y="174120"/>
                    </a:cubicBezTo>
                    <a:cubicBezTo>
                      <a:pt x="1036536" y="201223"/>
                      <a:pt x="1070023" y="215863"/>
                      <a:pt x="1075447" y="218054"/>
                    </a:cubicBezTo>
                    <a:cubicBezTo>
                      <a:pt x="1080203" y="219949"/>
                      <a:pt x="1085560" y="220023"/>
                      <a:pt x="1090382" y="218254"/>
                    </a:cubicBezTo>
                    <a:cubicBezTo>
                      <a:pt x="1098954" y="215174"/>
                      <a:pt x="1107125" y="210867"/>
                      <a:pt x="1114827" y="205329"/>
                    </a:cubicBezTo>
                    <a:cubicBezTo>
                      <a:pt x="1150189" y="180100"/>
                      <a:pt x="1180058" y="159740"/>
                      <a:pt x="1204503" y="144250"/>
                    </a:cubicBezTo>
                    <a:cubicBezTo>
                      <a:pt x="1208857" y="141483"/>
                      <a:pt x="1215353" y="139005"/>
                      <a:pt x="1224060" y="136816"/>
                    </a:cubicBezTo>
                    <a:cubicBezTo>
                      <a:pt x="1226203" y="136287"/>
                      <a:pt x="1228412" y="136240"/>
                      <a:pt x="1230556" y="136682"/>
                    </a:cubicBezTo>
                    <a:cubicBezTo>
                      <a:pt x="1241338" y="138872"/>
                      <a:pt x="1253661" y="147149"/>
                      <a:pt x="1267592" y="161529"/>
                    </a:cubicBezTo>
                    <a:cubicBezTo>
                      <a:pt x="1338784" y="234930"/>
                      <a:pt x="1386066" y="283104"/>
                      <a:pt x="1409574" y="306056"/>
                    </a:cubicBezTo>
                    <a:cubicBezTo>
                      <a:pt x="1429665" y="325658"/>
                      <a:pt x="1431005" y="346842"/>
                      <a:pt x="1413592" y="369613"/>
                    </a:cubicBezTo>
                    <a:cubicBezTo>
                      <a:pt x="1392629" y="396984"/>
                      <a:pt x="1372002" y="423880"/>
                      <a:pt x="1351642" y="450315"/>
                    </a:cubicBezTo>
                    <a:cubicBezTo>
                      <a:pt x="1344878" y="459202"/>
                      <a:pt x="1341663" y="468685"/>
                      <a:pt x="1342066" y="478778"/>
                    </a:cubicBezTo>
                    <a:cubicBezTo>
                      <a:pt x="1342133" y="479883"/>
                      <a:pt x="1342333" y="480975"/>
                      <a:pt x="1342802" y="481993"/>
                    </a:cubicBezTo>
                    <a:lnTo>
                      <a:pt x="1391558" y="594842"/>
                    </a:lnTo>
                    <a:cubicBezTo>
                      <a:pt x="1392429" y="596844"/>
                      <a:pt x="1393902" y="598512"/>
                      <a:pt x="1395778" y="599597"/>
                    </a:cubicBezTo>
                    <a:cubicBezTo>
                      <a:pt x="1411851" y="608571"/>
                      <a:pt x="1431407" y="609844"/>
                      <a:pt x="1447949" y="613862"/>
                    </a:cubicBezTo>
                    <a:cubicBezTo>
                      <a:pt x="1472595" y="619890"/>
                      <a:pt x="1499317" y="625334"/>
                      <a:pt x="1528115" y="630203"/>
                    </a:cubicBezTo>
                    <a:cubicBezTo>
                      <a:pt x="1544524" y="633016"/>
                      <a:pt x="1555842" y="642727"/>
                      <a:pt x="1561936" y="659337"/>
                    </a:cubicBezTo>
                    <a:cubicBezTo>
                      <a:pt x="1562539" y="661024"/>
                      <a:pt x="1562941" y="662785"/>
                      <a:pt x="1563008" y="664560"/>
                    </a:cubicBezTo>
                    <a:cubicBezTo>
                      <a:pt x="1565218" y="713718"/>
                      <a:pt x="1562071" y="762541"/>
                      <a:pt x="1563410" y="815450"/>
                    </a:cubicBezTo>
                    <a:cubicBezTo>
                      <a:pt x="1564213" y="847415"/>
                      <a:pt x="1563008" y="877285"/>
                      <a:pt x="1559727" y="905059"/>
                    </a:cubicBezTo>
                    <a:cubicBezTo>
                      <a:pt x="1559257" y="909097"/>
                      <a:pt x="1557449" y="912861"/>
                      <a:pt x="1554637" y="915775"/>
                    </a:cubicBezTo>
                    <a:cubicBezTo>
                      <a:pt x="1546532" y="924126"/>
                      <a:pt x="1536487" y="929370"/>
                      <a:pt x="1524365" y="931513"/>
                    </a:cubicBezTo>
                    <a:cubicBezTo>
                      <a:pt x="1496370" y="936516"/>
                      <a:pt x="1457660" y="944486"/>
                      <a:pt x="1408168" y="955422"/>
                    </a:cubicBezTo>
                    <a:cubicBezTo>
                      <a:pt x="1399394" y="957344"/>
                      <a:pt x="1392362" y="963794"/>
                      <a:pt x="1387071" y="974778"/>
                    </a:cubicBezTo>
                    <a:cubicBezTo>
                      <a:pt x="1375886" y="997769"/>
                      <a:pt x="1362157" y="1029427"/>
                      <a:pt x="1345883" y="1069745"/>
                    </a:cubicBezTo>
                    <a:cubicBezTo>
                      <a:pt x="1343003" y="1076931"/>
                      <a:pt x="1343137" y="1085008"/>
                      <a:pt x="1346285" y="1092114"/>
                    </a:cubicBezTo>
                    <a:cubicBezTo>
                      <a:pt x="1351040" y="1102782"/>
                      <a:pt x="1356665" y="1112119"/>
                      <a:pt x="1363162" y="1120108"/>
                    </a:cubicBezTo>
                    <a:cubicBezTo>
                      <a:pt x="1367113" y="1124977"/>
                      <a:pt x="1371667" y="1131092"/>
                      <a:pt x="1376824" y="1138459"/>
                    </a:cubicBezTo>
                    <a:cubicBezTo>
                      <a:pt x="1399193" y="1170338"/>
                      <a:pt x="1411783" y="1189177"/>
                      <a:pt x="1414530" y="1194984"/>
                    </a:cubicBezTo>
                    <a:cubicBezTo>
                      <a:pt x="1421562" y="1209497"/>
                      <a:pt x="1423035" y="1224700"/>
                      <a:pt x="1419017" y="1240592"/>
                    </a:cubicBezTo>
                    <a:cubicBezTo>
                      <a:pt x="1418415" y="1242876"/>
                      <a:pt x="1417209" y="1244952"/>
                      <a:pt x="1415601" y="1246619"/>
                    </a:cubicBezTo>
                    <a:cubicBezTo>
                      <a:pt x="1375217" y="1288190"/>
                      <a:pt x="1352246" y="1311717"/>
                      <a:pt x="1346686" y="1317209"/>
                    </a:cubicBezTo>
                    <a:cubicBezTo>
                      <a:pt x="1337177" y="1326672"/>
                      <a:pt x="1330479" y="1332659"/>
                      <a:pt x="1326661" y="1335157"/>
                    </a:cubicBezTo>
                    <a:cubicBezTo>
                      <a:pt x="1316482" y="1341721"/>
                      <a:pt x="1311995" y="1351298"/>
                      <a:pt x="1302016" y="1361210"/>
                    </a:cubicBezTo>
                    <a:cubicBezTo>
                      <a:pt x="1292774" y="1370365"/>
                      <a:pt x="1279512" y="1383511"/>
                      <a:pt x="1262234" y="1400656"/>
                    </a:cubicBezTo>
                    <a:cubicBezTo>
                      <a:pt x="1252723" y="1410120"/>
                      <a:pt x="1241405" y="1413381"/>
                      <a:pt x="1228279" y="1410435"/>
                    </a:cubicBezTo>
                    <a:cubicBezTo>
                      <a:pt x="1195931" y="1403114"/>
                      <a:pt x="1169276" y="1386927"/>
                      <a:pt x="1148380" y="1361879"/>
                    </a:cubicBezTo>
                    <a:cubicBezTo>
                      <a:pt x="1147510" y="1360828"/>
                      <a:pt x="1146305" y="1360085"/>
                      <a:pt x="1145032" y="1359736"/>
                    </a:cubicBezTo>
                    <a:close/>
                  </a:path>
                </a:pathLst>
              </a:custGeom>
              <a:grpFill/>
              <a:ln w="6697" cap="flat">
                <a:solidFill>
                  <a:schemeClr val="bg1"/>
                </a:solidFill>
                <a:prstDash val="solid"/>
                <a:miter/>
              </a:ln>
            </p:spPr>
            <p:txBody>
              <a:bodyPr rtlCol="0" anchor="ctr"/>
              <a:lstStyle/>
              <a:p>
                <a:pPr defTabSz="171446"/>
                <a:endParaRPr lang="en-US">
                  <a:solidFill>
                    <a:srgbClr val="768394">
                      <a:lumMod val="40000"/>
                      <a:lumOff val="60000"/>
                    </a:srgbClr>
                  </a:solidFill>
                  <a:latin typeface="Calibri" panose="020F0502020204030204"/>
                </a:endParaRPr>
              </a:p>
            </p:txBody>
          </p:sp>
          <p:sp>
            <p:nvSpPr>
              <p:cNvPr id="231" name="Free-form: Shape 576">
                <a:extLst>
                  <a:ext uri="{FF2B5EF4-FFF2-40B4-BE49-F238E27FC236}">
                    <a16:creationId xmlns:a16="http://schemas.microsoft.com/office/drawing/2014/main" id="{A78C807D-F428-A75A-77C1-A646D25B87C9}"/>
                  </a:ext>
                </a:extLst>
              </p:cNvPr>
              <p:cNvSpPr/>
              <p:nvPr/>
            </p:nvSpPr>
            <p:spPr>
              <a:xfrm>
                <a:off x="9596496" y="3903276"/>
                <a:ext cx="953707" cy="949665"/>
              </a:xfrm>
              <a:custGeom>
                <a:avLst/>
                <a:gdLst>
                  <a:gd name="connsiteX0" fmla="*/ 484110 w 953705"/>
                  <a:gd name="connsiteY0" fmla="*/ 895514 h 949666"/>
                  <a:gd name="connsiteX1" fmla="*/ 477012 w 953705"/>
                  <a:gd name="connsiteY1" fmla="*/ 895280 h 949666"/>
                  <a:gd name="connsiteX2" fmla="*/ 476542 w 953705"/>
                  <a:gd name="connsiteY2" fmla="*/ 895782 h 949666"/>
                  <a:gd name="connsiteX3" fmla="*/ 345343 w 953705"/>
                  <a:gd name="connsiteY3" fmla="*/ 945744 h 949666"/>
                  <a:gd name="connsiteX4" fmla="*/ 232829 w 953705"/>
                  <a:gd name="connsiteY4" fmla="*/ 846758 h 949666"/>
                  <a:gd name="connsiteX5" fmla="*/ 222449 w 953705"/>
                  <a:gd name="connsiteY5" fmla="*/ 839592 h 949666"/>
                  <a:gd name="connsiteX6" fmla="*/ 84752 w 953705"/>
                  <a:gd name="connsiteY6" fmla="*/ 784205 h 949666"/>
                  <a:gd name="connsiteX7" fmla="*/ 30237 w 953705"/>
                  <a:gd name="connsiteY7" fmla="*/ 639410 h 949666"/>
                  <a:gd name="connsiteX8" fmla="*/ 25750 w 953705"/>
                  <a:gd name="connsiteY8" fmla="*/ 618381 h 949666"/>
                  <a:gd name="connsiteX9" fmla="*/ 38809 w 953705"/>
                  <a:gd name="connsiteY9" fmla="*/ 412842 h 949666"/>
                  <a:gd name="connsiteX10" fmla="*/ 40282 w 953705"/>
                  <a:gd name="connsiteY10" fmla="*/ 402327 h 949666"/>
                  <a:gd name="connsiteX11" fmla="*/ 169674 w 953705"/>
                  <a:gd name="connsiteY11" fmla="*/ 141871 h 949666"/>
                  <a:gd name="connsiteX12" fmla="*/ 194387 w 953705"/>
                  <a:gd name="connsiteY12" fmla="*/ 134102 h 949666"/>
                  <a:gd name="connsiteX13" fmla="*/ 201218 w 953705"/>
                  <a:gd name="connsiteY13" fmla="*/ 128141 h 949666"/>
                  <a:gd name="connsiteX14" fmla="*/ 207915 w 953705"/>
                  <a:gd name="connsiteY14" fmla="*/ 105973 h 949666"/>
                  <a:gd name="connsiteX15" fmla="*/ 443994 w 953705"/>
                  <a:gd name="connsiteY15" fmla="*/ 26745 h 949666"/>
                  <a:gd name="connsiteX16" fmla="*/ 470516 w 953705"/>
                  <a:gd name="connsiteY16" fmla="*/ 45966 h 949666"/>
                  <a:gd name="connsiteX17" fmla="*/ 476878 w 953705"/>
                  <a:gd name="connsiteY17" fmla="*/ 45832 h 949666"/>
                  <a:gd name="connsiteX18" fmla="*/ 530121 w 953705"/>
                  <a:gd name="connsiteY18" fmla="*/ 15292 h 949666"/>
                  <a:gd name="connsiteX19" fmla="*/ 833842 w 953705"/>
                  <a:gd name="connsiteY19" fmla="*/ 240388 h 949666"/>
                  <a:gd name="connsiteX20" fmla="*/ 828216 w 953705"/>
                  <a:gd name="connsiteY20" fmla="*/ 321692 h 949666"/>
                  <a:gd name="connsiteX21" fmla="*/ 830828 w 953705"/>
                  <a:gd name="connsiteY21" fmla="*/ 327720 h 949666"/>
                  <a:gd name="connsiteX22" fmla="*/ 820247 w 953705"/>
                  <a:gd name="connsiteY22" fmla="*/ 747638 h 949666"/>
                  <a:gd name="connsiteX23" fmla="*/ 813281 w 953705"/>
                  <a:gd name="connsiteY23" fmla="*/ 758153 h 949666"/>
                  <a:gd name="connsiteX24" fmla="*/ 596290 w 953705"/>
                  <a:gd name="connsiteY24" fmla="*/ 949159 h 949666"/>
                  <a:gd name="connsiteX25" fmla="*/ 484110 w 953705"/>
                  <a:gd name="connsiteY25" fmla="*/ 895514 h 949666"/>
                  <a:gd name="connsiteX26" fmla="*/ 808660 w 953705"/>
                  <a:gd name="connsiteY26" fmla="*/ 741075 h 949666"/>
                  <a:gd name="connsiteX27" fmla="*/ 837458 w 953705"/>
                  <a:gd name="connsiteY27" fmla="*/ 727680 h 949666"/>
                  <a:gd name="connsiteX28" fmla="*/ 942940 w 953705"/>
                  <a:gd name="connsiteY28" fmla="*/ 525624 h 949666"/>
                  <a:gd name="connsiteX29" fmla="*/ 940195 w 953705"/>
                  <a:gd name="connsiteY29" fmla="*/ 492138 h 949666"/>
                  <a:gd name="connsiteX30" fmla="*/ 936979 w 953705"/>
                  <a:gd name="connsiteY30" fmla="*/ 475194 h 949666"/>
                  <a:gd name="connsiteX31" fmla="*/ 897935 w 953705"/>
                  <a:gd name="connsiteY31" fmla="*/ 398108 h 949666"/>
                  <a:gd name="connsiteX32" fmla="*/ 824265 w 953705"/>
                  <a:gd name="connsiteY32" fmla="*/ 334082 h 949666"/>
                  <a:gd name="connsiteX33" fmla="*/ 817366 w 953705"/>
                  <a:gd name="connsiteY33" fmla="*/ 312651 h 949666"/>
                  <a:gd name="connsiteX34" fmla="*/ 803235 w 953705"/>
                  <a:gd name="connsiteY34" fmla="*/ 157810 h 949666"/>
                  <a:gd name="connsiteX35" fmla="*/ 776848 w 953705"/>
                  <a:gd name="connsiteY35" fmla="*/ 114881 h 949666"/>
                  <a:gd name="connsiteX36" fmla="*/ 665004 w 953705"/>
                  <a:gd name="connsiteY36" fmla="*/ 29893 h 949666"/>
                  <a:gd name="connsiteX37" fmla="*/ 619127 w 953705"/>
                  <a:gd name="connsiteY37" fmla="*/ 18909 h 949666"/>
                  <a:gd name="connsiteX38" fmla="*/ 584101 w 953705"/>
                  <a:gd name="connsiteY38" fmla="*/ 14757 h 949666"/>
                  <a:gd name="connsiteX39" fmla="*/ 488799 w 953705"/>
                  <a:gd name="connsiteY39" fmla="*/ 51391 h 949666"/>
                  <a:gd name="connsiteX40" fmla="*/ 467702 w 953705"/>
                  <a:gd name="connsiteY40" fmla="*/ 56949 h 949666"/>
                  <a:gd name="connsiteX41" fmla="*/ 462545 w 953705"/>
                  <a:gd name="connsiteY41" fmla="*/ 54471 h 949666"/>
                  <a:gd name="connsiteX42" fmla="*/ 296118 w 953705"/>
                  <a:gd name="connsiteY42" fmla="*/ 24200 h 949666"/>
                  <a:gd name="connsiteX43" fmla="*/ 247028 w 953705"/>
                  <a:gd name="connsiteY43" fmla="*/ 63379 h 949666"/>
                  <a:gd name="connsiteX44" fmla="*/ 222717 w 953705"/>
                  <a:gd name="connsiteY44" fmla="*/ 96664 h 949666"/>
                  <a:gd name="connsiteX45" fmla="*/ 206375 w 953705"/>
                  <a:gd name="connsiteY45" fmla="*/ 138589 h 949666"/>
                  <a:gd name="connsiteX46" fmla="*/ 200951 w 953705"/>
                  <a:gd name="connsiteY46" fmla="*/ 141737 h 949666"/>
                  <a:gd name="connsiteX47" fmla="*/ 93794 w 953705"/>
                  <a:gd name="connsiteY47" fmla="*/ 198463 h 949666"/>
                  <a:gd name="connsiteX48" fmla="*/ 37939 w 953705"/>
                  <a:gd name="connsiteY48" fmla="*/ 360470 h 949666"/>
                  <a:gd name="connsiteX49" fmla="*/ 42827 w 953705"/>
                  <a:gd name="connsiteY49" fmla="*/ 422084 h 949666"/>
                  <a:gd name="connsiteX50" fmla="*/ 24344 w 953705"/>
                  <a:gd name="connsiteY50" fmla="*/ 593869 h 949666"/>
                  <a:gd name="connsiteX51" fmla="*/ 26285 w 953705"/>
                  <a:gd name="connsiteY51" fmla="*/ 597687 h 949666"/>
                  <a:gd name="connsiteX52" fmla="*/ 41555 w 953705"/>
                  <a:gd name="connsiteY52" fmla="*/ 642558 h 949666"/>
                  <a:gd name="connsiteX53" fmla="*/ 148243 w 953705"/>
                  <a:gd name="connsiteY53" fmla="*/ 814276 h 949666"/>
                  <a:gd name="connsiteX54" fmla="*/ 186216 w 953705"/>
                  <a:gd name="connsiteY54" fmla="*/ 824054 h 949666"/>
                  <a:gd name="connsiteX55" fmla="*/ 195928 w 953705"/>
                  <a:gd name="connsiteY55" fmla="*/ 825997 h 949666"/>
                  <a:gd name="connsiteX56" fmla="*/ 226936 w 953705"/>
                  <a:gd name="connsiteY56" fmla="*/ 830149 h 949666"/>
                  <a:gd name="connsiteX57" fmla="*/ 244349 w 953705"/>
                  <a:gd name="connsiteY57" fmla="*/ 842338 h 949666"/>
                  <a:gd name="connsiteX58" fmla="*/ 272143 w 953705"/>
                  <a:gd name="connsiteY58" fmla="*/ 896920 h 949666"/>
                  <a:gd name="connsiteX59" fmla="*/ 322975 w 953705"/>
                  <a:gd name="connsiteY59" fmla="*/ 930072 h 949666"/>
                  <a:gd name="connsiteX60" fmla="*/ 441114 w 953705"/>
                  <a:gd name="connsiteY60" fmla="*/ 917280 h 949666"/>
                  <a:gd name="connsiteX61" fmla="*/ 466899 w 953705"/>
                  <a:gd name="connsiteY61" fmla="*/ 894576 h 949666"/>
                  <a:gd name="connsiteX62" fmla="*/ 493755 w 953705"/>
                  <a:gd name="connsiteY62" fmla="*/ 894911 h 949666"/>
                  <a:gd name="connsiteX63" fmla="*/ 532398 w 953705"/>
                  <a:gd name="connsiteY63" fmla="*/ 921767 h 949666"/>
                  <a:gd name="connsiteX64" fmla="*/ 655962 w 953705"/>
                  <a:gd name="connsiteY64" fmla="*/ 934559 h 949666"/>
                  <a:gd name="connsiteX65" fmla="*/ 767472 w 953705"/>
                  <a:gd name="connsiteY65" fmla="*/ 856536 h 949666"/>
                  <a:gd name="connsiteX66" fmla="*/ 769883 w 953705"/>
                  <a:gd name="connsiteY66" fmla="*/ 852786 h 949666"/>
                  <a:gd name="connsiteX67" fmla="*/ 789439 w 953705"/>
                  <a:gd name="connsiteY67" fmla="*/ 808717 h 949666"/>
                  <a:gd name="connsiteX68" fmla="*/ 790042 w 953705"/>
                  <a:gd name="connsiteY68" fmla="*/ 806976 h 949666"/>
                  <a:gd name="connsiteX69" fmla="*/ 804910 w 953705"/>
                  <a:gd name="connsiteY69" fmla="*/ 745428 h 949666"/>
                  <a:gd name="connsiteX70" fmla="*/ 808660 w 953705"/>
                  <a:gd name="connsiteY70" fmla="*/ 741075 h 94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53705" h="949666">
                    <a:moveTo>
                      <a:pt x="484110" y="895514"/>
                    </a:moveTo>
                    <a:cubicBezTo>
                      <a:pt x="482236" y="893492"/>
                      <a:pt x="479020" y="893384"/>
                      <a:pt x="477012" y="895280"/>
                    </a:cubicBezTo>
                    <a:cubicBezTo>
                      <a:pt x="476811" y="895434"/>
                      <a:pt x="476676" y="895601"/>
                      <a:pt x="476542" y="895782"/>
                    </a:cubicBezTo>
                    <a:cubicBezTo>
                      <a:pt x="445401" y="934693"/>
                      <a:pt x="394836" y="953713"/>
                      <a:pt x="345343" y="945744"/>
                    </a:cubicBezTo>
                    <a:cubicBezTo>
                      <a:pt x="289890" y="936816"/>
                      <a:pt x="252385" y="903819"/>
                      <a:pt x="232829" y="846758"/>
                    </a:cubicBezTo>
                    <a:cubicBezTo>
                      <a:pt x="231289" y="842371"/>
                      <a:pt x="227136" y="839471"/>
                      <a:pt x="222449" y="839592"/>
                    </a:cubicBezTo>
                    <a:cubicBezTo>
                      <a:pt x="169808" y="841018"/>
                      <a:pt x="123932" y="822561"/>
                      <a:pt x="84752" y="784205"/>
                    </a:cubicBezTo>
                    <a:cubicBezTo>
                      <a:pt x="44904" y="745181"/>
                      <a:pt x="26755" y="696920"/>
                      <a:pt x="30237" y="639410"/>
                    </a:cubicBezTo>
                    <a:cubicBezTo>
                      <a:pt x="30706" y="632137"/>
                      <a:pt x="29098" y="624871"/>
                      <a:pt x="25750" y="618381"/>
                    </a:cubicBezTo>
                    <a:cubicBezTo>
                      <a:pt x="-12491" y="544932"/>
                      <a:pt x="-8139" y="476419"/>
                      <a:pt x="38809" y="412842"/>
                    </a:cubicBezTo>
                    <a:cubicBezTo>
                      <a:pt x="41020" y="409821"/>
                      <a:pt x="41555" y="405877"/>
                      <a:pt x="40282" y="402327"/>
                    </a:cubicBezTo>
                    <a:cubicBezTo>
                      <a:pt x="-1776" y="288742"/>
                      <a:pt x="57227" y="177634"/>
                      <a:pt x="169674" y="141871"/>
                    </a:cubicBezTo>
                    <a:cubicBezTo>
                      <a:pt x="183470" y="137497"/>
                      <a:pt x="191708" y="134906"/>
                      <a:pt x="194387" y="134102"/>
                    </a:cubicBezTo>
                    <a:cubicBezTo>
                      <a:pt x="197401" y="133164"/>
                      <a:pt x="199879" y="131001"/>
                      <a:pt x="201218" y="128141"/>
                    </a:cubicBezTo>
                    <a:cubicBezTo>
                      <a:pt x="204499" y="120908"/>
                      <a:pt x="205974" y="110862"/>
                      <a:pt x="207915" y="105973"/>
                    </a:cubicBezTo>
                    <a:cubicBezTo>
                      <a:pt x="245152" y="12212"/>
                      <a:pt x="357867" y="-32459"/>
                      <a:pt x="443994" y="26745"/>
                    </a:cubicBezTo>
                    <a:cubicBezTo>
                      <a:pt x="446472" y="28439"/>
                      <a:pt x="455313" y="34849"/>
                      <a:pt x="470516" y="45966"/>
                    </a:cubicBezTo>
                    <a:cubicBezTo>
                      <a:pt x="472390" y="47359"/>
                      <a:pt x="475002" y="47299"/>
                      <a:pt x="476878" y="45832"/>
                    </a:cubicBezTo>
                    <a:cubicBezTo>
                      <a:pt x="496367" y="30113"/>
                      <a:pt x="514114" y="19934"/>
                      <a:pt x="530121" y="15292"/>
                    </a:cubicBezTo>
                    <a:cubicBezTo>
                      <a:pt x="676389" y="-27101"/>
                      <a:pt x="825404" y="91105"/>
                      <a:pt x="833842" y="240388"/>
                    </a:cubicBezTo>
                    <a:cubicBezTo>
                      <a:pt x="835449" y="268697"/>
                      <a:pt x="833574" y="295794"/>
                      <a:pt x="828216" y="321692"/>
                    </a:cubicBezTo>
                    <a:cubicBezTo>
                      <a:pt x="827747" y="324063"/>
                      <a:pt x="828752" y="326474"/>
                      <a:pt x="830828" y="327720"/>
                    </a:cubicBezTo>
                    <a:cubicBezTo>
                      <a:pt x="1000939" y="430456"/>
                      <a:pt x="991629" y="652872"/>
                      <a:pt x="820247" y="747638"/>
                    </a:cubicBezTo>
                    <a:cubicBezTo>
                      <a:pt x="816362" y="749775"/>
                      <a:pt x="813750" y="753706"/>
                      <a:pt x="813281" y="758153"/>
                    </a:cubicBezTo>
                    <a:cubicBezTo>
                      <a:pt x="801762" y="871739"/>
                      <a:pt x="712956" y="957062"/>
                      <a:pt x="596290" y="949159"/>
                    </a:cubicBezTo>
                    <a:cubicBezTo>
                      <a:pt x="552423" y="946166"/>
                      <a:pt x="514985" y="928284"/>
                      <a:pt x="484110" y="895514"/>
                    </a:cubicBezTo>
                    <a:close/>
                    <a:moveTo>
                      <a:pt x="808660" y="741075"/>
                    </a:moveTo>
                    <a:cubicBezTo>
                      <a:pt x="823662" y="735182"/>
                      <a:pt x="833239" y="730714"/>
                      <a:pt x="837458" y="727680"/>
                    </a:cubicBezTo>
                    <a:cubicBezTo>
                      <a:pt x="899207" y="682943"/>
                      <a:pt x="951513" y="604652"/>
                      <a:pt x="942940" y="525624"/>
                    </a:cubicBezTo>
                    <a:cubicBezTo>
                      <a:pt x="940998" y="508211"/>
                      <a:pt x="940128" y="497047"/>
                      <a:pt x="940195" y="492138"/>
                    </a:cubicBezTo>
                    <a:cubicBezTo>
                      <a:pt x="940328" y="486311"/>
                      <a:pt x="939257" y="480538"/>
                      <a:pt x="936979" y="475194"/>
                    </a:cubicBezTo>
                    <a:cubicBezTo>
                      <a:pt x="921174" y="437200"/>
                      <a:pt x="908182" y="411503"/>
                      <a:pt x="897935" y="398108"/>
                    </a:cubicBezTo>
                    <a:cubicBezTo>
                      <a:pt x="888692" y="386006"/>
                      <a:pt x="864113" y="364669"/>
                      <a:pt x="824265" y="334082"/>
                    </a:cubicBezTo>
                    <a:cubicBezTo>
                      <a:pt x="817500" y="328905"/>
                      <a:pt x="815224" y="321759"/>
                      <a:pt x="817366" y="312651"/>
                    </a:cubicBezTo>
                    <a:cubicBezTo>
                      <a:pt x="829890" y="259522"/>
                      <a:pt x="825135" y="207906"/>
                      <a:pt x="803235" y="157810"/>
                    </a:cubicBezTo>
                    <a:cubicBezTo>
                      <a:pt x="795868" y="140933"/>
                      <a:pt x="784818" y="129280"/>
                      <a:pt x="776848" y="114881"/>
                    </a:cubicBezTo>
                    <a:cubicBezTo>
                      <a:pt x="755082" y="75568"/>
                      <a:pt x="705388" y="45765"/>
                      <a:pt x="665004" y="29893"/>
                    </a:cubicBezTo>
                    <a:cubicBezTo>
                      <a:pt x="648193" y="23262"/>
                      <a:pt x="633795" y="22994"/>
                      <a:pt x="619127" y="18909"/>
                    </a:cubicBezTo>
                    <a:cubicBezTo>
                      <a:pt x="608211" y="15875"/>
                      <a:pt x="596558" y="14489"/>
                      <a:pt x="584101" y="14757"/>
                    </a:cubicBezTo>
                    <a:cubicBezTo>
                      <a:pt x="546797" y="15513"/>
                      <a:pt x="514985" y="27729"/>
                      <a:pt x="488799" y="51391"/>
                    </a:cubicBezTo>
                    <a:cubicBezTo>
                      <a:pt x="483374" y="56300"/>
                      <a:pt x="476342" y="58155"/>
                      <a:pt x="467702" y="56949"/>
                    </a:cubicBezTo>
                    <a:cubicBezTo>
                      <a:pt x="465760" y="56648"/>
                      <a:pt x="463952" y="55784"/>
                      <a:pt x="462545" y="54471"/>
                    </a:cubicBezTo>
                    <a:cubicBezTo>
                      <a:pt x="414526" y="9466"/>
                      <a:pt x="355858" y="-982"/>
                      <a:pt x="296118" y="24200"/>
                    </a:cubicBezTo>
                    <a:cubicBezTo>
                      <a:pt x="279308" y="31232"/>
                      <a:pt x="266650" y="45966"/>
                      <a:pt x="247028" y="63379"/>
                    </a:cubicBezTo>
                    <a:cubicBezTo>
                      <a:pt x="239192" y="70344"/>
                      <a:pt x="231088" y="81441"/>
                      <a:pt x="222717" y="96664"/>
                    </a:cubicBezTo>
                    <a:cubicBezTo>
                      <a:pt x="215952" y="109054"/>
                      <a:pt x="217760" y="127003"/>
                      <a:pt x="206375" y="138589"/>
                    </a:cubicBezTo>
                    <a:cubicBezTo>
                      <a:pt x="204902" y="140123"/>
                      <a:pt x="203026" y="141214"/>
                      <a:pt x="200951" y="141737"/>
                    </a:cubicBezTo>
                    <a:cubicBezTo>
                      <a:pt x="155409" y="153839"/>
                      <a:pt x="119713" y="172745"/>
                      <a:pt x="93794" y="198463"/>
                    </a:cubicBezTo>
                    <a:cubicBezTo>
                      <a:pt x="50328" y="241546"/>
                      <a:pt x="31711" y="295553"/>
                      <a:pt x="37939" y="360470"/>
                    </a:cubicBezTo>
                    <a:cubicBezTo>
                      <a:pt x="39546" y="376744"/>
                      <a:pt x="56356" y="402126"/>
                      <a:pt x="42827" y="422084"/>
                    </a:cubicBezTo>
                    <a:cubicBezTo>
                      <a:pt x="6194" y="476198"/>
                      <a:pt x="33" y="533460"/>
                      <a:pt x="24344" y="593869"/>
                    </a:cubicBezTo>
                    <a:cubicBezTo>
                      <a:pt x="24879" y="595209"/>
                      <a:pt x="25549" y="596481"/>
                      <a:pt x="26285" y="597687"/>
                    </a:cubicBezTo>
                    <a:cubicBezTo>
                      <a:pt x="36532" y="613894"/>
                      <a:pt x="41622" y="628849"/>
                      <a:pt x="41555" y="642558"/>
                    </a:cubicBezTo>
                    <a:cubicBezTo>
                      <a:pt x="41287" y="723863"/>
                      <a:pt x="76850" y="781105"/>
                      <a:pt x="148243" y="814276"/>
                    </a:cubicBezTo>
                    <a:cubicBezTo>
                      <a:pt x="160767" y="820083"/>
                      <a:pt x="173424" y="823338"/>
                      <a:pt x="186216" y="824054"/>
                    </a:cubicBezTo>
                    <a:cubicBezTo>
                      <a:pt x="189565" y="824228"/>
                      <a:pt x="192846" y="824885"/>
                      <a:pt x="195928" y="825997"/>
                    </a:cubicBezTo>
                    <a:cubicBezTo>
                      <a:pt x="205772" y="829566"/>
                      <a:pt x="216153" y="830952"/>
                      <a:pt x="226936" y="830149"/>
                    </a:cubicBezTo>
                    <a:cubicBezTo>
                      <a:pt x="234905" y="829532"/>
                      <a:pt x="242205" y="834636"/>
                      <a:pt x="244349" y="842338"/>
                    </a:cubicBezTo>
                    <a:cubicBezTo>
                      <a:pt x="250577" y="864572"/>
                      <a:pt x="259819" y="882769"/>
                      <a:pt x="272143" y="896920"/>
                    </a:cubicBezTo>
                    <a:cubicBezTo>
                      <a:pt x="284666" y="911253"/>
                      <a:pt x="301610" y="922303"/>
                      <a:pt x="322975" y="930072"/>
                    </a:cubicBezTo>
                    <a:cubicBezTo>
                      <a:pt x="363627" y="944759"/>
                      <a:pt x="403007" y="940500"/>
                      <a:pt x="441114" y="917280"/>
                    </a:cubicBezTo>
                    <a:cubicBezTo>
                      <a:pt x="449285" y="912277"/>
                      <a:pt x="457858" y="904709"/>
                      <a:pt x="466899" y="894576"/>
                    </a:cubicBezTo>
                    <a:cubicBezTo>
                      <a:pt x="475270" y="885200"/>
                      <a:pt x="484244" y="885314"/>
                      <a:pt x="493755" y="894911"/>
                    </a:cubicBezTo>
                    <a:cubicBezTo>
                      <a:pt x="505475" y="906786"/>
                      <a:pt x="518400" y="915740"/>
                      <a:pt x="532398" y="921767"/>
                    </a:cubicBezTo>
                    <a:cubicBezTo>
                      <a:pt x="574122" y="939783"/>
                      <a:pt x="609885" y="946011"/>
                      <a:pt x="655962" y="934559"/>
                    </a:cubicBezTo>
                    <a:cubicBezTo>
                      <a:pt x="709139" y="921299"/>
                      <a:pt x="729364" y="899867"/>
                      <a:pt x="767472" y="856536"/>
                    </a:cubicBezTo>
                    <a:cubicBezTo>
                      <a:pt x="768477" y="855431"/>
                      <a:pt x="769280" y="854158"/>
                      <a:pt x="769883" y="852786"/>
                    </a:cubicBezTo>
                    <a:lnTo>
                      <a:pt x="789439" y="808717"/>
                    </a:lnTo>
                    <a:cubicBezTo>
                      <a:pt x="789707" y="808142"/>
                      <a:pt x="789908" y="807552"/>
                      <a:pt x="790042" y="806976"/>
                    </a:cubicBezTo>
                    <a:lnTo>
                      <a:pt x="804910" y="745428"/>
                    </a:lnTo>
                    <a:cubicBezTo>
                      <a:pt x="805379" y="743453"/>
                      <a:pt x="806785" y="741825"/>
                      <a:pt x="808660" y="741075"/>
                    </a:cubicBezTo>
                    <a:close/>
                  </a:path>
                </a:pathLst>
              </a:custGeom>
              <a:grpFill/>
              <a:ln w="6697" cap="flat">
                <a:solidFill>
                  <a:schemeClr val="bg1"/>
                </a:solidFill>
                <a:prstDash val="solid"/>
                <a:miter/>
              </a:ln>
            </p:spPr>
            <p:txBody>
              <a:bodyPr rtlCol="0" anchor="ctr"/>
              <a:lstStyle/>
              <a:p>
                <a:pPr defTabSz="171446"/>
                <a:endParaRPr lang="en-US">
                  <a:solidFill>
                    <a:srgbClr val="768394">
                      <a:lumMod val="40000"/>
                      <a:lumOff val="60000"/>
                    </a:srgbClr>
                  </a:solidFill>
                  <a:latin typeface="Calibri" panose="020F0502020204030204"/>
                </a:endParaRPr>
              </a:p>
            </p:txBody>
          </p:sp>
          <p:sp>
            <p:nvSpPr>
              <p:cNvPr id="232" name="Free-form: Shape 577">
                <a:extLst>
                  <a:ext uri="{FF2B5EF4-FFF2-40B4-BE49-F238E27FC236}">
                    <a16:creationId xmlns:a16="http://schemas.microsoft.com/office/drawing/2014/main" id="{FA5C95D8-E092-0D79-8256-333141CFDEB5}"/>
                  </a:ext>
                </a:extLst>
              </p:cNvPr>
              <p:cNvSpPr/>
              <p:nvPr/>
            </p:nvSpPr>
            <p:spPr>
              <a:xfrm>
                <a:off x="9606289" y="3914082"/>
                <a:ext cx="934066" cy="929535"/>
              </a:xfrm>
              <a:custGeom>
                <a:avLst/>
                <a:gdLst>
                  <a:gd name="connsiteX0" fmla="*/ 795113 w 934067"/>
                  <a:gd name="connsiteY0" fmla="*/ 734624 h 929537"/>
                  <a:gd name="connsiteX1" fmla="*/ 780245 w 934067"/>
                  <a:gd name="connsiteY1" fmla="*/ 796172 h 929537"/>
                  <a:gd name="connsiteX2" fmla="*/ 779642 w 934067"/>
                  <a:gd name="connsiteY2" fmla="*/ 797914 h 929537"/>
                  <a:gd name="connsiteX3" fmla="*/ 760086 w 934067"/>
                  <a:gd name="connsiteY3" fmla="*/ 841982 h 929537"/>
                  <a:gd name="connsiteX4" fmla="*/ 757675 w 934067"/>
                  <a:gd name="connsiteY4" fmla="*/ 845732 h 929537"/>
                  <a:gd name="connsiteX5" fmla="*/ 646166 w 934067"/>
                  <a:gd name="connsiteY5" fmla="*/ 923755 h 929537"/>
                  <a:gd name="connsiteX6" fmla="*/ 522601 w 934067"/>
                  <a:gd name="connsiteY6" fmla="*/ 910964 h 929537"/>
                  <a:gd name="connsiteX7" fmla="*/ 483958 w 934067"/>
                  <a:gd name="connsiteY7" fmla="*/ 884108 h 929537"/>
                  <a:gd name="connsiteX8" fmla="*/ 457102 w 934067"/>
                  <a:gd name="connsiteY8" fmla="*/ 883773 h 929537"/>
                  <a:gd name="connsiteX9" fmla="*/ 431318 w 934067"/>
                  <a:gd name="connsiteY9" fmla="*/ 906477 h 929537"/>
                  <a:gd name="connsiteX10" fmla="*/ 313178 w 934067"/>
                  <a:gd name="connsiteY10" fmla="*/ 919268 h 929537"/>
                  <a:gd name="connsiteX11" fmla="*/ 262346 w 934067"/>
                  <a:gd name="connsiteY11" fmla="*/ 886117 h 929537"/>
                  <a:gd name="connsiteX12" fmla="*/ 234552 w 934067"/>
                  <a:gd name="connsiteY12" fmla="*/ 831534 h 929537"/>
                  <a:gd name="connsiteX13" fmla="*/ 217139 w 934067"/>
                  <a:gd name="connsiteY13" fmla="*/ 819345 h 929537"/>
                  <a:gd name="connsiteX14" fmla="*/ 186131 w 934067"/>
                  <a:gd name="connsiteY14" fmla="*/ 815193 h 929537"/>
                  <a:gd name="connsiteX15" fmla="*/ 176419 w 934067"/>
                  <a:gd name="connsiteY15" fmla="*/ 813250 h 929537"/>
                  <a:gd name="connsiteX16" fmla="*/ 138446 w 934067"/>
                  <a:gd name="connsiteY16" fmla="*/ 803473 h 929537"/>
                  <a:gd name="connsiteX17" fmla="*/ 31758 w 934067"/>
                  <a:gd name="connsiteY17" fmla="*/ 631755 h 929537"/>
                  <a:gd name="connsiteX18" fmla="*/ 16488 w 934067"/>
                  <a:gd name="connsiteY18" fmla="*/ 586883 h 929537"/>
                  <a:gd name="connsiteX19" fmla="*/ 14547 w 934067"/>
                  <a:gd name="connsiteY19" fmla="*/ 583065 h 929537"/>
                  <a:gd name="connsiteX20" fmla="*/ 33030 w 934067"/>
                  <a:gd name="connsiteY20" fmla="*/ 411281 h 929537"/>
                  <a:gd name="connsiteX21" fmla="*/ 28142 w 934067"/>
                  <a:gd name="connsiteY21" fmla="*/ 349666 h 929537"/>
                  <a:gd name="connsiteX22" fmla="*/ 83997 w 934067"/>
                  <a:gd name="connsiteY22" fmla="*/ 187659 h 929537"/>
                  <a:gd name="connsiteX23" fmla="*/ 191154 w 934067"/>
                  <a:gd name="connsiteY23" fmla="*/ 130933 h 929537"/>
                  <a:gd name="connsiteX24" fmla="*/ 196578 w 934067"/>
                  <a:gd name="connsiteY24" fmla="*/ 127785 h 929537"/>
                  <a:gd name="connsiteX25" fmla="*/ 212920 w 934067"/>
                  <a:gd name="connsiteY25" fmla="*/ 85860 h 929537"/>
                  <a:gd name="connsiteX26" fmla="*/ 237231 w 934067"/>
                  <a:gd name="connsiteY26" fmla="*/ 52575 h 929537"/>
                  <a:gd name="connsiteX27" fmla="*/ 286322 w 934067"/>
                  <a:gd name="connsiteY27" fmla="*/ 13396 h 929537"/>
                  <a:gd name="connsiteX28" fmla="*/ 452748 w 934067"/>
                  <a:gd name="connsiteY28" fmla="*/ 43668 h 929537"/>
                  <a:gd name="connsiteX29" fmla="*/ 457905 w 934067"/>
                  <a:gd name="connsiteY29" fmla="*/ 46146 h 929537"/>
                  <a:gd name="connsiteX30" fmla="*/ 479002 w 934067"/>
                  <a:gd name="connsiteY30" fmla="*/ 40587 h 929537"/>
                  <a:gd name="connsiteX31" fmla="*/ 574304 w 934067"/>
                  <a:gd name="connsiteY31" fmla="*/ 3953 h 929537"/>
                  <a:gd name="connsiteX32" fmla="*/ 609331 w 934067"/>
                  <a:gd name="connsiteY32" fmla="*/ 8105 h 929537"/>
                  <a:gd name="connsiteX33" fmla="*/ 655207 w 934067"/>
                  <a:gd name="connsiteY33" fmla="*/ 19089 h 929537"/>
                  <a:gd name="connsiteX34" fmla="*/ 767051 w 934067"/>
                  <a:gd name="connsiteY34" fmla="*/ 104077 h 929537"/>
                  <a:gd name="connsiteX35" fmla="*/ 793438 w 934067"/>
                  <a:gd name="connsiteY35" fmla="*/ 147006 h 929537"/>
                  <a:gd name="connsiteX36" fmla="*/ 807569 w 934067"/>
                  <a:gd name="connsiteY36" fmla="*/ 301847 h 929537"/>
                  <a:gd name="connsiteX37" fmla="*/ 814468 w 934067"/>
                  <a:gd name="connsiteY37" fmla="*/ 323279 h 929537"/>
                  <a:gd name="connsiteX38" fmla="*/ 888138 w 934067"/>
                  <a:gd name="connsiteY38" fmla="*/ 387304 h 929537"/>
                  <a:gd name="connsiteX39" fmla="*/ 927183 w 934067"/>
                  <a:gd name="connsiteY39" fmla="*/ 464390 h 929537"/>
                  <a:gd name="connsiteX40" fmla="*/ 930398 w 934067"/>
                  <a:gd name="connsiteY40" fmla="*/ 481334 h 929537"/>
                  <a:gd name="connsiteX41" fmla="*/ 933143 w 934067"/>
                  <a:gd name="connsiteY41" fmla="*/ 514820 h 929537"/>
                  <a:gd name="connsiteX42" fmla="*/ 827661 w 934067"/>
                  <a:gd name="connsiteY42" fmla="*/ 716877 h 929537"/>
                  <a:gd name="connsiteX43" fmla="*/ 798864 w 934067"/>
                  <a:gd name="connsiteY43" fmla="*/ 730271 h 929537"/>
                  <a:gd name="connsiteX44" fmla="*/ 795113 w 934067"/>
                  <a:gd name="connsiteY44" fmla="*/ 734624 h 929537"/>
                  <a:gd name="connsiteX45" fmla="*/ 211781 w 934067"/>
                  <a:gd name="connsiteY45" fmla="*/ 790614 h 929537"/>
                  <a:gd name="connsiteX46" fmla="*/ 230801 w 934067"/>
                  <a:gd name="connsiteY46" fmla="*/ 776348 h 929537"/>
                  <a:gd name="connsiteX47" fmla="*/ 286723 w 934067"/>
                  <a:gd name="connsiteY47" fmla="*/ 703348 h 929537"/>
                  <a:gd name="connsiteX48" fmla="*/ 313111 w 934067"/>
                  <a:gd name="connsiteY48" fmla="*/ 696718 h 929537"/>
                  <a:gd name="connsiteX49" fmla="*/ 317129 w 934067"/>
                  <a:gd name="connsiteY49" fmla="*/ 697187 h 929537"/>
                  <a:gd name="connsiteX50" fmla="*/ 323893 w 934067"/>
                  <a:gd name="connsiteY50" fmla="*/ 705739 h 929537"/>
                  <a:gd name="connsiteX51" fmla="*/ 322018 w 934067"/>
                  <a:gd name="connsiteY51" fmla="*/ 709912 h 929537"/>
                  <a:gd name="connsiteX52" fmla="*/ 296903 w 934067"/>
                  <a:gd name="connsiteY52" fmla="*/ 728731 h 929537"/>
                  <a:gd name="connsiteX53" fmla="*/ 264757 w 934067"/>
                  <a:gd name="connsiteY53" fmla="*/ 834949 h 929537"/>
                  <a:gd name="connsiteX54" fmla="*/ 268775 w 934067"/>
                  <a:gd name="connsiteY54" fmla="*/ 842853 h 929537"/>
                  <a:gd name="connsiteX55" fmla="*/ 368430 w 934067"/>
                  <a:gd name="connsiteY55" fmla="*/ 894689 h 929537"/>
                  <a:gd name="connsiteX56" fmla="*/ 452280 w 934067"/>
                  <a:gd name="connsiteY56" fmla="*/ 819077 h 929537"/>
                  <a:gd name="connsiteX57" fmla="*/ 454825 w 934067"/>
                  <a:gd name="connsiteY57" fmla="*/ 783180 h 929537"/>
                  <a:gd name="connsiteX58" fmla="*/ 457838 w 934067"/>
                  <a:gd name="connsiteY58" fmla="*/ 684462 h 929537"/>
                  <a:gd name="connsiteX59" fmla="*/ 456834 w 934067"/>
                  <a:gd name="connsiteY59" fmla="*/ 603358 h 929537"/>
                  <a:gd name="connsiteX60" fmla="*/ 452815 w 934067"/>
                  <a:gd name="connsiteY60" fmla="*/ 461912 h 929537"/>
                  <a:gd name="connsiteX61" fmla="*/ 448864 w 934067"/>
                  <a:gd name="connsiteY61" fmla="*/ 456822 h 929537"/>
                  <a:gd name="connsiteX62" fmla="*/ 413971 w 934067"/>
                  <a:gd name="connsiteY62" fmla="*/ 448182 h 929537"/>
                  <a:gd name="connsiteX63" fmla="*/ 323089 w 934067"/>
                  <a:gd name="connsiteY63" fmla="*/ 380406 h 929537"/>
                  <a:gd name="connsiteX64" fmla="*/ 301792 w 934067"/>
                  <a:gd name="connsiteY64" fmla="*/ 285171 h 929537"/>
                  <a:gd name="connsiteX65" fmla="*/ 315589 w 934067"/>
                  <a:gd name="connsiteY65" fmla="*/ 271844 h 929537"/>
                  <a:gd name="connsiteX66" fmla="*/ 316057 w 934067"/>
                  <a:gd name="connsiteY66" fmla="*/ 271777 h 929537"/>
                  <a:gd name="connsiteX67" fmla="*/ 328983 w 934067"/>
                  <a:gd name="connsiteY67" fmla="*/ 283477 h 929537"/>
                  <a:gd name="connsiteX68" fmla="*/ 328983 w 934067"/>
                  <a:gd name="connsiteY68" fmla="*/ 284367 h 929537"/>
                  <a:gd name="connsiteX69" fmla="*/ 444712 w 934067"/>
                  <a:gd name="connsiteY69" fmla="*/ 418782 h 929537"/>
                  <a:gd name="connsiteX70" fmla="*/ 452480 w 934067"/>
                  <a:gd name="connsiteY70" fmla="*/ 411347 h 929537"/>
                  <a:gd name="connsiteX71" fmla="*/ 455629 w 934067"/>
                  <a:gd name="connsiteY71" fmla="*/ 121222 h 929537"/>
                  <a:gd name="connsiteX72" fmla="*/ 442636 w 934067"/>
                  <a:gd name="connsiteY72" fmla="*/ 73939 h 929537"/>
                  <a:gd name="connsiteX73" fmla="*/ 326103 w 934067"/>
                  <a:gd name="connsiteY73" fmla="*/ 32885 h 929537"/>
                  <a:gd name="connsiteX74" fmla="*/ 233413 w 934067"/>
                  <a:gd name="connsiteY74" fmla="*/ 108765 h 929537"/>
                  <a:gd name="connsiteX75" fmla="*/ 237967 w 934067"/>
                  <a:gd name="connsiteY75" fmla="*/ 128723 h 929537"/>
                  <a:gd name="connsiteX76" fmla="*/ 286790 w 934067"/>
                  <a:gd name="connsiteY76" fmla="*/ 148949 h 929537"/>
                  <a:gd name="connsiteX77" fmla="*/ 289135 w 934067"/>
                  <a:gd name="connsiteY77" fmla="*/ 169690 h 929537"/>
                  <a:gd name="connsiteX78" fmla="*/ 285518 w 934067"/>
                  <a:gd name="connsiteY78" fmla="*/ 172992 h 929537"/>
                  <a:gd name="connsiteX79" fmla="*/ 275070 w 934067"/>
                  <a:gd name="connsiteY79" fmla="*/ 172858 h 929537"/>
                  <a:gd name="connsiteX80" fmla="*/ 242789 w 934067"/>
                  <a:gd name="connsiteY80" fmla="*/ 164151 h 929537"/>
                  <a:gd name="connsiteX81" fmla="*/ 81050 w 934067"/>
                  <a:gd name="connsiteY81" fmla="*/ 233334 h 929537"/>
                  <a:gd name="connsiteX82" fmla="*/ 63302 w 934067"/>
                  <a:gd name="connsiteY82" fmla="*/ 357769 h 929537"/>
                  <a:gd name="connsiteX83" fmla="*/ 81184 w 934067"/>
                  <a:gd name="connsiteY83" fmla="*/ 369088 h 929537"/>
                  <a:gd name="connsiteX84" fmla="*/ 141460 w 934067"/>
                  <a:gd name="connsiteY84" fmla="*/ 351005 h 929537"/>
                  <a:gd name="connsiteX85" fmla="*/ 158805 w 934067"/>
                  <a:gd name="connsiteY85" fmla="*/ 358372 h 929537"/>
                  <a:gd name="connsiteX86" fmla="*/ 161820 w 934067"/>
                  <a:gd name="connsiteY86" fmla="*/ 362658 h 929537"/>
                  <a:gd name="connsiteX87" fmla="*/ 158538 w 934067"/>
                  <a:gd name="connsiteY87" fmla="*/ 380835 h 929537"/>
                  <a:gd name="connsiteX88" fmla="*/ 153849 w 934067"/>
                  <a:gd name="connsiteY88" fmla="*/ 382884 h 929537"/>
                  <a:gd name="connsiteX89" fmla="*/ 50577 w 934067"/>
                  <a:gd name="connsiteY89" fmla="*/ 442758 h 929537"/>
                  <a:gd name="connsiteX90" fmla="*/ 41871 w 934067"/>
                  <a:gd name="connsiteY90" fmla="*/ 567662 h 929537"/>
                  <a:gd name="connsiteX91" fmla="*/ 124515 w 934067"/>
                  <a:gd name="connsiteY91" fmla="*/ 640729 h 929537"/>
                  <a:gd name="connsiteX92" fmla="*/ 155256 w 934067"/>
                  <a:gd name="connsiteY92" fmla="*/ 638519 h 929537"/>
                  <a:gd name="connsiteX93" fmla="*/ 167445 w 934067"/>
                  <a:gd name="connsiteY93" fmla="*/ 610056 h 929537"/>
                  <a:gd name="connsiteX94" fmla="*/ 239575 w 934067"/>
                  <a:gd name="connsiteY94" fmla="*/ 528617 h 929537"/>
                  <a:gd name="connsiteX95" fmla="*/ 279624 w 934067"/>
                  <a:gd name="connsiteY95" fmla="*/ 524330 h 929537"/>
                  <a:gd name="connsiteX96" fmla="*/ 287661 w 934067"/>
                  <a:gd name="connsiteY96" fmla="*/ 534778 h 929537"/>
                  <a:gd name="connsiteX97" fmla="*/ 287259 w 934067"/>
                  <a:gd name="connsiteY97" fmla="*/ 536720 h 929537"/>
                  <a:gd name="connsiteX98" fmla="*/ 277079 w 934067"/>
                  <a:gd name="connsiteY98" fmla="*/ 546431 h 929537"/>
                  <a:gd name="connsiteX99" fmla="*/ 234886 w 934067"/>
                  <a:gd name="connsiteY99" fmla="*/ 560897 h 929537"/>
                  <a:gd name="connsiteX100" fmla="*/ 209169 w 934067"/>
                  <a:gd name="connsiteY100" fmla="*/ 568666 h 929537"/>
                  <a:gd name="connsiteX101" fmla="*/ 204280 w 934067"/>
                  <a:gd name="connsiteY101" fmla="*/ 572484 h 929537"/>
                  <a:gd name="connsiteX102" fmla="*/ 195640 w 934067"/>
                  <a:gd name="connsiteY102" fmla="*/ 605970 h 929537"/>
                  <a:gd name="connsiteX103" fmla="*/ 187135 w 934067"/>
                  <a:gd name="connsiteY103" fmla="*/ 641800 h 929537"/>
                  <a:gd name="connsiteX104" fmla="*/ 162891 w 934067"/>
                  <a:gd name="connsiteY104" fmla="*/ 668388 h 929537"/>
                  <a:gd name="connsiteX105" fmla="*/ 72477 w 934067"/>
                  <a:gd name="connsiteY105" fmla="*/ 651110 h 929537"/>
                  <a:gd name="connsiteX106" fmla="*/ 63035 w 934067"/>
                  <a:gd name="connsiteY106" fmla="*/ 655329 h 929537"/>
                  <a:gd name="connsiteX107" fmla="*/ 81117 w 934067"/>
                  <a:gd name="connsiteY107" fmla="*/ 722637 h 929537"/>
                  <a:gd name="connsiteX108" fmla="*/ 182380 w 934067"/>
                  <a:gd name="connsiteY108" fmla="*/ 789408 h 929537"/>
                  <a:gd name="connsiteX109" fmla="*/ 186064 w 934067"/>
                  <a:gd name="connsiteY109" fmla="*/ 790011 h 929537"/>
                  <a:gd name="connsiteX110" fmla="*/ 210040 w 934067"/>
                  <a:gd name="connsiteY110" fmla="*/ 790949 h 929537"/>
                  <a:gd name="connsiteX111" fmla="*/ 211781 w 934067"/>
                  <a:gd name="connsiteY111" fmla="*/ 790614 h 929537"/>
                  <a:gd name="connsiteX112" fmla="*/ 757206 w 934067"/>
                  <a:gd name="connsiteY112" fmla="*/ 750162 h 929537"/>
                  <a:gd name="connsiteX113" fmla="*/ 698940 w 934067"/>
                  <a:gd name="connsiteY113" fmla="*/ 737772 h 929537"/>
                  <a:gd name="connsiteX114" fmla="*/ 702624 w 934067"/>
                  <a:gd name="connsiteY114" fmla="*/ 732348 h 929537"/>
                  <a:gd name="connsiteX115" fmla="*/ 746289 w 934067"/>
                  <a:gd name="connsiteY115" fmla="*/ 720761 h 929537"/>
                  <a:gd name="connsiteX116" fmla="*/ 747964 w 934067"/>
                  <a:gd name="connsiteY116" fmla="*/ 720292 h 929537"/>
                  <a:gd name="connsiteX117" fmla="*/ 788415 w 934067"/>
                  <a:gd name="connsiteY117" fmla="*/ 706429 h 929537"/>
                  <a:gd name="connsiteX118" fmla="*/ 788951 w 934067"/>
                  <a:gd name="connsiteY118" fmla="*/ 706228 h 929537"/>
                  <a:gd name="connsiteX119" fmla="*/ 888205 w 934067"/>
                  <a:gd name="connsiteY119" fmla="*/ 599541 h 929537"/>
                  <a:gd name="connsiteX120" fmla="*/ 903609 w 934067"/>
                  <a:gd name="connsiteY120" fmla="*/ 508123 h 929537"/>
                  <a:gd name="connsiteX121" fmla="*/ 876015 w 934067"/>
                  <a:gd name="connsiteY121" fmla="*/ 421260 h 929537"/>
                  <a:gd name="connsiteX122" fmla="*/ 810717 w 934067"/>
                  <a:gd name="connsiteY122" fmla="*/ 356363 h 929537"/>
                  <a:gd name="connsiteX123" fmla="*/ 785536 w 934067"/>
                  <a:gd name="connsiteY123" fmla="*/ 339821 h 929537"/>
                  <a:gd name="connsiteX124" fmla="*/ 657551 w 934067"/>
                  <a:gd name="connsiteY124" fmla="*/ 301111 h 929537"/>
                  <a:gd name="connsiteX125" fmla="*/ 643486 w 934067"/>
                  <a:gd name="connsiteY125" fmla="*/ 281086 h 929537"/>
                  <a:gd name="connsiteX126" fmla="*/ 643553 w 934067"/>
                  <a:gd name="connsiteY126" fmla="*/ 280550 h 929537"/>
                  <a:gd name="connsiteX127" fmla="*/ 656881 w 934067"/>
                  <a:gd name="connsiteY127" fmla="*/ 267778 h 929537"/>
                  <a:gd name="connsiteX128" fmla="*/ 659761 w 934067"/>
                  <a:gd name="connsiteY128" fmla="*/ 268160 h 929537"/>
                  <a:gd name="connsiteX129" fmla="*/ 747294 w 934067"/>
                  <a:gd name="connsiteY129" fmla="*/ 296489 h 929537"/>
                  <a:gd name="connsiteX130" fmla="*/ 786139 w 934067"/>
                  <a:gd name="connsiteY130" fmla="*/ 259253 h 929537"/>
                  <a:gd name="connsiteX131" fmla="*/ 782991 w 934067"/>
                  <a:gd name="connsiteY131" fmla="*/ 211233 h 929537"/>
                  <a:gd name="connsiteX132" fmla="*/ 642348 w 934067"/>
                  <a:gd name="connsiteY132" fmla="*/ 44404 h 929537"/>
                  <a:gd name="connsiteX133" fmla="*/ 572294 w 934067"/>
                  <a:gd name="connsiteY133" fmla="*/ 36569 h 929537"/>
                  <a:gd name="connsiteX134" fmla="*/ 487374 w 934067"/>
                  <a:gd name="connsiteY134" fmla="*/ 78092 h 929537"/>
                  <a:gd name="connsiteX135" fmla="*/ 487105 w 934067"/>
                  <a:gd name="connsiteY135" fmla="*/ 79632 h 929537"/>
                  <a:gd name="connsiteX136" fmla="*/ 488713 w 934067"/>
                  <a:gd name="connsiteY136" fmla="*/ 628339 h 929537"/>
                  <a:gd name="connsiteX137" fmla="*/ 501906 w 934067"/>
                  <a:gd name="connsiteY137" fmla="*/ 644479 h 929537"/>
                  <a:gd name="connsiteX138" fmla="*/ 565397 w 934067"/>
                  <a:gd name="connsiteY138" fmla="*/ 645819 h 929537"/>
                  <a:gd name="connsiteX139" fmla="*/ 572429 w 934067"/>
                  <a:gd name="connsiteY139" fmla="*/ 644077 h 929537"/>
                  <a:gd name="connsiteX140" fmla="*/ 649648 w 934067"/>
                  <a:gd name="connsiteY140" fmla="*/ 561500 h 929537"/>
                  <a:gd name="connsiteX141" fmla="*/ 655475 w 934067"/>
                  <a:gd name="connsiteY141" fmla="*/ 511003 h 929537"/>
                  <a:gd name="connsiteX142" fmla="*/ 668735 w 934067"/>
                  <a:gd name="connsiteY142" fmla="*/ 499075 h 929537"/>
                  <a:gd name="connsiteX143" fmla="*/ 668869 w 934067"/>
                  <a:gd name="connsiteY143" fmla="*/ 499082 h 929537"/>
                  <a:gd name="connsiteX144" fmla="*/ 669874 w 934067"/>
                  <a:gd name="connsiteY144" fmla="*/ 499082 h 929537"/>
                  <a:gd name="connsiteX145" fmla="*/ 681996 w 934067"/>
                  <a:gd name="connsiteY145" fmla="*/ 512503 h 929537"/>
                  <a:gd name="connsiteX146" fmla="*/ 681996 w 934067"/>
                  <a:gd name="connsiteY146" fmla="*/ 512610 h 929537"/>
                  <a:gd name="connsiteX147" fmla="*/ 679116 w 934067"/>
                  <a:gd name="connsiteY147" fmla="*/ 563911 h 929537"/>
                  <a:gd name="connsiteX148" fmla="*/ 678513 w 934067"/>
                  <a:gd name="connsiteY148" fmla="*/ 566791 h 929537"/>
                  <a:gd name="connsiteX149" fmla="*/ 493535 w 934067"/>
                  <a:gd name="connsiteY149" fmla="*/ 677363 h 929537"/>
                  <a:gd name="connsiteX150" fmla="*/ 486101 w 934067"/>
                  <a:gd name="connsiteY150" fmla="*/ 683049 h 929537"/>
                  <a:gd name="connsiteX151" fmla="*/ 486034 w 934067"/>
                  <a:gd name="connsiteY151" fmla="*/ 683457 h 929537"/>
                  <a:gd name="connsiteX152" fmla="*/ 485632 w 934067"/>
                  <a:gd name="connsiteY152" fmla="*/ 754449 h 929537"/>
                  <a:gd name="connsiteX153" fmla="*/ 512354 w 934067"/>
                  <a:gd name="connsiteY153" fmla="*/ 861672 h 929537"/>
                  <a:gd name="connsiteX154" fmla="*/ 627949 w 934067"/>
                  <a:gd name="connsiteY154" fmla="*/ 897569 h 929537"/>
                  <a:gd name="connsiteX155" fmla="*/ 733431 w 934067"/>
                  <a:gd name="connsiteY155" fmla="*/ 832673 h 929537"/>
                  <a:gd name="connsiteX156" fmla="*/ 733900 w 934067"/>
                  <a:gd name="connsiteY156" fmla="*/ 832003 h 929537"/>
                  <a:gd name="connsiteX157" fmla="*/ 757139 w 934067"/>
                  <a:gd name="connsiteY157" fmla="*/ 788203 h 929537"/>
                  <a:gd name="connsiteX158" fmla="*/ 760890 w 934067"/>
                  <a:gd name="connsiteY158" fmla="*/ 773335 h 929537"/>
                  <a:gd name="connsiteX159" fmla="*/ 760890 w 934067"/>
                  <a:gd name="connsiteY159" fmla="*/ 752707 h 929537"/>
                  <a:gd name="connsiteX160" fmla="*/ 758077 w 934067"/>
                  <a:gd name="connsiteY160" fmla="*/ 749995 h 929537"/>
                  <a:gd name="connsiteX161" fmla="*/ 757206 w 934067"/>
                  <a:gd name="connsiteY161" fmla="*/ 750162 h 92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934067" h="929537">
                    <a:moveTo>
                      <a:pt x="795113" y="734624"/>
                    </a:moveTo>
                    <a:lnTo>
                      <a:pt x="780245" y="796172"/>
                    </a:lnTo>
                    <a:cubicBezTo>
                      <a:pt x="780111" y="796748"/>
                      <a:pt x="779910" y="797338"/>
                      <a:pt x="779642" y="797914"/>
                    </a:cubicBezTo>
                    <a:lnTo>
                      <a:pt x="760086" y="841982"/>
                    </a:lnTo>
                    <a:cubicBezTo>
                      <a:pt x="759484" y="843355"/>
                      <a:pt x="758680" y="844627"/>
                      <a:pt x="757675" y="845732"/>
                    </a:cubicBezTo>
                    <a:cubicBezTo>
                      <a:pt x="719567" y="889063"/>
                      <a:pt x="699342" y="910495"/>
                      <a:pt x="646166" y="923755"/>
                    </a:cubicBezTo>
                    <a:cubicBezTo>
                      <a:pt x="600088" y="935208"/>
                      <a:pt x="564325" y="928979"/>
                      <a:pt x="522601" y="910964"/>
                    </a:cubicBezTo>
                    <a:cubicBezTo>
                      <a:pt x="508603" y="904936"/>
                      <a:pt x="495678" y="895982"/>
                      <a:pt x="483958" y="884108"/>
                    </a:cubicBezTo>
                    <a:cubicBezTo>
                      <a:pt x="474448" y="874510"/>
                      <a:pt x="465473" y="874396"/>
                      <a:pt x="457102" y="883773"/>
                    </a:cubicBezTo>
                    <a:cubicBezTo>
                      <a:pt x="448061" y="893906"/>
                      <a:pt x="439488" y="901474"/>
                      <a:pt x="431318" y="906477"/>
                    </a:cubicBezTo>
                    <a:cubicBezTo>
                      <a:pt x="393210" y="929696"/>
                      <a:pt x="353830" y="933955"/>
                      <a:pt x="313178" y="919268"/>
                    </a:cubicBezTo>
                    <a:cubicBezTo>
                      <a:pt x="291813" y="911500"/>
                      <a:pt x="274869" y="900449"/>
                      <a:pt x="262346" y="886117"/>
                    </a:cubicBezTo>
                    <a:cubicBezTo>
                      <a:pt x="250022" y="871965"/>
                      <a:pt x="240780" y="853769"/>
                      <a:pt x="234552" y="831534"/>
                    </a:cubicBezTo>
                    <a:cubicBezTo>
                      <a:pt x="232408" y="823832"/>
                      <a:pt x="225108" y="818729"/>
                      <a:pt x="217139" y="819345"/>
                    </a:cubicBezTo>
                    <a:cubicBezTo>
                      <a:pt x="206356" y="820149"/>
                      <a:pt x="195975" y="818762"/>
                      <a:pt x="186131" y="815193"/>
                    </a:cubicBezTo>
                    <a:cubicBezTo>
                      <a:pt x="183049" y="814081"/>
                      <a:pt x="179768" y="813431"/>
                      <a:pt x="176419" y="813250"/>
                    </a:cubicBezTo>
                    <a:cubicBezTo>
                      <a:pt x="163627" y="812534"/>
                      <a:pt x="150970" y="809279"/>
                      <a:pt x="138446" y="803473"/>
                    </a:cubicBezTo>
                    <a:cubicBezTo>
                      <a:pt x="67053" y="770301"/>
                      <a:pt x="31490" y="713060"/>
                      <a:pt x="31758" y="631755"/>
                    </a:cubicBezTo>
                    <a:cubicBezTo>
                      <a:pt x="31825" y="618045"/>
                      <a:pt x="26735" y="603090"/>
                      <a:pt x="16488" y="586883"/>
                    </a:cubicBezTo>
                    <a:cubicBezTo>
                      <a:pt x="15752" y="585677"/>
                      <a:pt x="15082" y="584405"/>
                      <a:pt x="14547" y="583065"/>
                    </a:cubicBezTo>
                    <a:cubicBezTo>
                      <a:pt x="-9764" y="522656"/>
                      <a:pt x="-3603" y="465394"/>
                      <a:pt x="33030" y="411281"/>
                    </a:cubicBezTo>
                    <a:cubicBezTo>
                      <a:pt x="46559" y="391323"/>
                      <a:pt x="29749" y="365940"/>
                      <a:pt x="28142" y="349666"/>
                    </a:cubicBezTo>
                    <a:cubicBezTo>
                      <a:pt x="21914" y="284749"/>
                      <a:pt x="40531" y="230742"/>
                      <a:pt x="83997" y="187659"/>
                    </a:cubicBezTo>
                    <a:cubicBezTo>
                      <a:pt x="109916" y="161941"/>
                      <a:pt x="145612" y="143035"/>
                      <a:pt x="191154" y="130933"/>
                    </a:cubicBezTo>
                    <a:cubicBezTo>
                      <a:pt x="193229" y="130410"/>
                      <a:pt x="195105" y="129319"/>
                      <a:pt x="196578" y="127785"/>
                    </a:cubicBezTo>
                    <a:cubicBezTo>
                      <a:pt x="207963" y="116199"/>
                      <a:pt x="206155" y="98250"/>
                      <a:pt x="212920" y="85860"/>
                    </a:cubicBezTo>
                    <a:cubicBezTo>
                      <a:pt x="221291" y="70637"/>
                      <a:pt x="229395" y="59540"/>
                      <a:pt x="237231" y="52575"/>
                    </a:cubicBezTo>
                    <a:cubicBezTo>
                      <a:pt x="256853" y="35162"/>
                      <a:pt x="269511" y="20428"/>
                      <a:pt x="286322" y="13396"/>
                    </a:cubicBezTo>
                    <a:cubicBezTo>
                      <a:pt x="346061" y="-11786"/>
                      <a:pt x="404729" y="-1338"/>
                      <a:pt x="452748" y="43668"/>
                    </a:cubicBezTo>
                    <a:cubicBezTo>
                      <a:pt x="454155" y="44980"/>
                      <a:pt x="455963" y="45844"/>
                      <a:pt x="457905" y="46146"/>
                    </a:cubicBezTo>
                    <a:cubicBezTo>
                      <a:pt x="466545" y="47351"/>
                      <a:pt x="473577" y="45496"/>
                      <a:pt x="479002" y="40587"/>
                    </a:cubicBezTo>
                    <a:cubicBezTo>
                      <a:pt x="505188" y="16925"/>
                      <a:pt x="537000" y="4710"/>
                      <a:pt x="574304" y="3953"/>
                    </a:cubicBezTo>
                    <a:cubicBezTo>
                      <a:pt x="586761" y="3685"/>
                      <a:pt x="598414" y="5071"/>
                      <a:pt x="609331" y="8105"/>
                    </a:cubicBezTo>
                    <a:cubicBezTo>
                      <a:pt x="623998" y="12190"/>
                      <a:pt x="638396" y="12458"/>
                      <a:pt x="655207" y="19089"/>
                    </a:cubicBezTo>
                    <a:cubicBezTo>
                      <a:pt x="695591" y="34961"/>
                      <a:pt x="745285" y="64764"/>
                      <a:pt x="767051" y="104077"/>
                    </a:cubicBezTo>
                    <a:cubicBezTo>
                      <a:pt x="775021" y="118476"/>
                      <a:pt x="786071" y="130129"/>
                      <a:pt x="793438" y="147006"/>
                    </a:cubicBezTo>
                    <a:cubicBezTo>
                      <a:pt x="815339" y="197102"/>
                      <a:pt x="820093" y="248718"/>
                      <a:pt x="807569" y="301847"/>
                    </a:cubicBezTo>
                    <a:cubicBezTo>
                      <a:pt x="805427" y="310955"/>
                      <a:pt x="807704" y="318101"/>
                      <a:pt x="814468" y="323279"/>
                    </a:cubicBezTo>
                    <a:cubicBezTo>
                      <a:pt x="854316" y="353865"/>
                      <a:pt x="878896" y="375202"/>
                      <a:pt x="888138" y="387304"/>
                    </a:cubicBezTo>
                    <a:cubicBezTo>
                      <a:pt x="898385" y="400699"/>
                      <a:pt x="911377" y="426396"/>
                      <a:pt x="927183" y="464390"/>
                    </a:cubicBezTo>
                    <a:cubicBezTo>
                      <a:pt x="929460" y="469734"/>
                      <a:pt x="930531" y="475507"/>
                      <a:pt x="930398" y="481334"/>
                    </a:cubicBezTo>
                    <a:cubicBezTo>
                      <a:pt x="930331" y="486243"/>
                      <a:pt x="931202" y="497407"/>
                      <a:pt x="933143" y="514820"/>
                    </a:cubicBezTo>
                    <a:cubicBezTo>
                      <a:pt x="941716" y="593848"/>
                      <a:pt x="889410" y="672139"/>
                      <a:pt x="827661" y="716877"/>
                    </a:cubicBezTo>
                    <a:cubicBezTo>
                      <a:pt x="823442" y="719910"/>
                      <a:pt x="813865" y="724378"/>
                      <a:pt x="798864" y="730271"/>
                    </a:cubicBezTo>
                    <a:cubicBezTo>
                      <a:pt x="796988" y="731021"/>
                      <a:pt x="795582" y="732649"/>
                      <a:pt x="795113" y="734624"/>
                    </a:cubicBezTo>
                    <a:close/>
                    <a:moveTo>
                      <a:pt x="211781" y="790614"/>
                    </a:moveTo>
                    <a:cubicBezTo>
                      <a:pt x="222429" y="786682"/>
                      <a:pt x="228792" y="781927"/>
                      <a:pt x="230801" y="776348"/>
                    </a:cubicBezTo>
                    <a:cubicBezTo>
                      <a:pt x="241583" y="746124"/>
                      <a:pt x="260269" y="721786"/>
                      <a:pt x="286723" y="703348"/>
                    </a:cubicBezTo>
                    <a:cubicBezTo>
                      <a:pt x="294425" y="697997"/>
                      <a:pt x="303801" y="695640"/>
                      <a:pt x="313111" y="696718"/>
                    </a:cubicBezTo>
                    <a:lnTo>
                      <a:pt x="317129" y="697187"/>
                    </a:lnTo>
                    <a:cubicBezTo>
                      <a:pt x="321348" y="697689"/>
                      <a:pt x="324362" y="701513"/>
                      <a:pt x="323893" y="705739"/>
                    </a:cubicBezTo>
                    <a:cubicBezTo>
                      <a:pt x="323692" y="707286"/>
                      <a:pt x="323022" y="708740"/>
                      <a:pt x="322018" y="709912"/>
                    </a:cubicBezTo>
                    <a:cubicBezTo>
                      <a:pt x="318937" y="713796"/>
                      <a:pt x="310566" y="720072"/>
                      <a:pt x="296903" y="728731"/>
                    </a:cubicBezTo>
                    <a:cubicBezTo>
                      <a:pt x="260738" y="751769"/>
                      <a:pt x="250625" y="796306"/>
                      <a:pt x="264757" y="834949"/>
                    </a:cubicBezTo>
                    <a:cubicBezTo>
                      <a:pt x="265760" y="837709"/>
                      <a:pt x="267100" y="840361"/>
                      <a:pt x="268775" y="842853"/>
                    </a:cubicBezTo>
                    <a:cubicBezTo>
                      <a:pt x="291613" y="877008"/>
                      <a:pt x="324161" y="900516"/>
                      <a:pt x="368430" y="894689"/>
                    </a:cubicBezTo>
                    <a:cubicBezTo>
                      <a:pt x="405131" y="889867"/>
                      <a:pt x="445382" y="859662"/>
                      <a:pt x="452280" y="819077"/>
                    </a:cubicBezTo>
                    <a:cubicBezTo>
                      <a:pt x="454490" y="805769"/>
                      <a:pt x="455360" y="793808"/>
                      <a:pt x="454825" y="783180"/>
                    </a:cubicBezTo>
                    <a:cubicBezTo>
                      <a:pt x="453151" y="748354"/>
                      <a:pt x="460719" y="718417"/>
                      <a:pt x="457838" y="684462"/>
                    </a:cubicBezTo>
                    <a:cubicBezTo>
                      <a:pt x="456566" y="669547"/>
                      <a:pt x="456231" y="642517"/>
                      <a:pt x="456834" y="603358"/>
                    </a:cubicBezTo>
                    <a:cubicBezTo>
                      <a:pt x="457102" y="583983"/>
                      <a:pt x="455762" y="536834"/>
                      <a:pt x="452815" y="461912"/>
                    </a:cubicBezTo>
                    <a:cubicBezTo>
                      <a:pt x="452748" y="459554"/>
                      <a:pt x="451141" y="457512"/>
                      <a:pt x="448864" y="456822"/>
                    </a:cubicBezTo>
                    <a:cubicBezTo>
                      <a:pt x="442904" y="454994"/>
                      <a:pt x="431318" y="452114"/>
                      <a:pt x="413971" y="448182"/>
                    </a:cubicBezTo>
                    <a:cubicBezTo>
                      <a:pt x="374792" y="439208"/>
                      <a:pt x="344520" y="416618"/>
                      <a:pt x="323089" y="380406"/>
                    </a:cubicBezTo>
                    <a:cubicBezTo>
                      <a:pt x="306011" y="351521"/>
                      <a:pt x="298912" y="319776"/>
                      <a:pt x="301792" y="285171"/>
                    </a:cubicBezTo>
                    <a:cubicBezTo>
                      <a:pt x="302328" y="277924"/>
                      <a:pt x="308289" y="272218"/>
                      <a:pt x="315589" y="271844"/>
                    </a:cubicBezTo>
                    <a:lnTo>
                      <a:pt x="316057" y="271777"/>
                    </a:lnTo>
                    <a:cubicBezTo>
                      <a:pt x="322821" y="271442"/>
                      <a:pt x="328648" y="276679"/>
                      <a:pt x="328983" y="283477"/>
                    </a:cubicBezTo>
                    <a:cubicBezTo>
                      <a:pt x="328983" y="283778"/>
                      <a:pt x="328983" y="284073"/>
                      <a:pt x="328983" y="284367"/>
                    </a:cubicBezTo>
                    <a:cubicBezTo>
                      <a:pt x="327041" y="355158"/>
                      <a:pt x="369970" y="417777"/>
                      <a:pt x="444712" y="418782"/>
                    </a:cubicBezTo>
                    <a:cubicBezTo>
                      <a:pt x="448931" y="418855"/>
                      <a:pt x="452347" y="415540"/>
                      <a:pt x="452480" y="411347"/>
                    </a:cubicBezTo>
                    <a:cubicBezTo>
                      <a:pt x="454825" y="319642"/>
                      <a:pt x="455829" y="222933"/>
                      <a:pt x="455629" y="121222"/>
                    </a:cubicBezTo>
                    <a:cubicBezTo>
                      <a:pt x="455562" y="101083"/>
                      <a:pt x="451275" y="85324"/>
                      <a:pt x="442636" y="73939"/>
                    </a:cubicBezTo>
                    <a:cubicBezTo>
                      <a:pt x="416449" y="39314"/>
                      <a:pt x="368631" y="23844"/>
                      <a:pt x="326103" y="32885"/>
                    </a:cubicBezTo>
                    <a:cubicBezTo>
                      <a:pt x="283508" y="41993"/>
                      <a:pt x="252634" y="67289"/>
                      <a:pt x="233413" y="108765"/>
                    </a:cubicBezTo>
                    <a:cubicBezTo>
                      <a:pt x="230198" y="115690"/>
                      <a:pt x="232074" y="123921"/>
                      <a:pt x="237967" y="128723"/>
                    </a:cubicBezTo>
                    <a:cubicBezTo>
                      <a:pt x="250491" y="139037"/>
                      <a:pt x="272525" y="137831"/>
                      <a:pt x="286790" y="148949"/>
                    </a:cubicBezTo>
                    <a:cubicBezTo>
                      <a:pt x="293153" y="153931"/>
                      <a:pt x="294224" y="163214"/>
                      <a:pt x="289135" y="169690"/>
                    </a:cubicBezTo>
                    <a:cubicBezTo>
                      <a:pt x="288130" y="170976"/>
                      <a:pt x="286857" y="172094"/>
                      <a:pt x="285518" y="172992"/>
                    </a:cubicBezTo>
                    <a:cubicBezTo>
                      <a:pt x="283040" y="174646"/>
                      <a:pt x="279557" y="174599"/>
                      <a:pt x="275070" y="172858"/>
                    </a:cubicBezTo>
                    <a:cubicBezTo>
                      <a:pt x="261876" y="167768"/>
                      <a:pt x="251094" y="164868"/>
                      <a:pt x="242789" y="164151"/>
                    </a:cubicBezTo>
                    <a:cubicBezTo>
                      <a:pt x="172535" y="158077"/>
                      <a:pt x="118622" y="181142"/>
                      <a:pt x="81050" y="233334"/>
                    </a:cubicBezTo>
                    <a:cubicBezTo>
                      <a:pt x="54194" y="270705"/>
                      <a:pt x="47698" y="315845"/>
                      <a:pt x="63302" y="357769"/>
                    </a:cubicBezTo>
                    <a:cubicBezTo>
                      <a:pt x="67522" y="369202"/>
                      <a:pt x="73482" y="372972"/>
                      <a:pt x="81184" y="369088"/>
                    </a:cubicBezTo>
                    <a:cubicBezTo>
                      <a:pt x="97525" y="360736"/>
                      <a:pt x="117617" y="354709"/>
                      <a:pt x="141460" y="351005"/>
                    </a:cubicBezTo>
                    <a:cubicBezTo>
                      <a:pt x="148157" y="349934"/>
                      <a:pt x="154921" y="352793"/>
                      <a:pt x="158805" y="358372"/>
                    </a:cubicBezTo>
                    <a:lnTo>
                      <a:pt x="161820" y="362658"/>
                    </a:lnTo>
                    <a:cubicBezTo>
                      <a:pt x="165972" y="368579"/>
                      <a:pt x="164498" y="376716"/>
                      <a:pt x="158538" y="380835"/>
                    </a:cubicBezTo>
                    <a:cubicBezTo>
                      <a:pt x="157131" y="381826"/>
                      <a:pt x="155524" y="382523"/>
                      <a:pt x="153849" y="382884"/>
                    </a:cubicBezTo>
                    <a:cubicBezTo>
                      <a:pt x="111857" y="391858"/>
                      <a:pt x="71942" y="407329"/>
                      <a:pt x="50577" y="442758"/>
                    </a:cubicBezTo>
                    <a:cubicBezTo>
                      <a:pt x="26066" y="483430"/>
                      <a:pt x="23186" y="525067"/>
                      <a:pt x="41871" y="567662"/>
                    </a:cubicBezTo>
                    <a:cubicBezTo>
                      <a:pt x="55734" y="599206"/>
                      <a:pt x="91163" y="629076"/>
                      <a:pt x="124515" y="640729"/>
                    </a:cubicBezTo>
                    <a:cubicBezTo>
                      <a:pt x="136571" y="644928"/>
                      <a:pt x="146818" y="644191"/>
                      <a:pt x="155256" y="638519"/>
                    </a:cubicBezTo>
                    <a:cubicBezTo>
                      <a:pt x="159342" y="635753"/>
                      <a:pt x="163427" y="626263"/>
                      <a:pt x="167445" y="610056"/>
                    </a:cubicBezTo>
                    <a:cubicBezTo>
                      <a:pt x="176821" y="571881"/>
                      <a:pt x="200864" y="544737"/>
                      <a:pt x="239575" y="528617"/>
                    </a:cubicBezTo>
                    <a:cubicBezTo>
                      <a:pt x="255916" y="521786"/>
                      <a:pt x="263283" y="522991"/>
                      <a:pt x="279624" y="524330"/>
                    </a:cubicBezTo>
                    <a:cubicBezTo>
                      <a:pt x="284580" y="524766"/>
                      <a:pt x="288197" y="529447"/>
                      <a:pt x="287661" y="534778"/>
                    </a:cubicBezTo>
                    <a:cubicBezTo>
                      <a:pt x="287594" y="535434"/>
                      <a:pt x="287460" y="536084"/>
                      <a:pt x="287259" y="536720"/>
                    </a:cubicBezTo>
                    <a:cubicBezTo>
                      <a:pt x="285719" y="541629"/>
                      <a:pt x="282370" y="544871"/>
                      <a:pt x="277079" y="546431"/>
                    </a:cubicBezTo>
                    <a:cubicBezTo>
                      <a:pt x="262479" y="550784"/>
                      <a:pt x="249487" y="552593"/>
                      <a:pt x="234886" y="560897"/>
                    </a:cubicBezTo>
                    <a:cubicBezTo>
                      <a:pt x="225778" y="566074"/>
                      <a:pt x="217205" y="568666"/>
                      <a:pt x="209169" y="568666"/>
                    </a:cubicBezTo>
                    <a:cubicBezTo>
                      <a:pt x="206825" y="568660"/>
                      <a:pt x="204816" y="570240"/>
                      <a:pt x="204280" y="572484"/>
                    </a:cubicBezTo>
                    <a:cubicBezTo>
                      <a:pt x="200864" y="585744"/>
                      <a:pt x="200529" y="592977"/>
                      <a:pt x="195640" y="605970"/>
                    </a:cubicBezTo>
                    <a:cubicBezTo>
                      <a:pt x="190283" y="620121"/>
                      <a:pt x="187470" y="632069"/>
                      <a:pt x="187135" y="641800"/>
                    </a:cubicBezTo>
                    <a:cubicBezTo>
                      <a:pt x="186532" y="659970"/>
                      <a:pt x="178429" y="668837"/>
                      <a:pt x="162891" y="668388"/>
                    </a:cubicBezTo>
                    <a:cubicBezTo>
                      <a:pt x="130811" y="667404"/>
                      <a:pt x="100674" y="661645"/>
                      <a:pt x="72477" y="651110"/>
                    </a:cubicBezTo>
                    <a:cubicBezTo>
                      <a:pt x="68727" y="649697"/>
                      <a:pt x="64508" y="651578"/>
                      <a:pt x="63035" y="655329"/>
                    </a:cubicBezTo>
                    <a:cubicBezTo>
                      <a:pt x="55600" y="674684"/>
                      <a:pt x="72277" y="708304"/>
                      <a:pt x="81117" y="722637"/>
                    </a:cubicBezTo>
                    <a:cubicBezTo>
                      <a:pt x="100271" y="753980"/>
                      <a:pt x="148224" y="779496"/>
                      <a:pt x="182380" y="789408"/>
                    </a:cubicBezTo>
                    <a:cubicBezTo>
                      <a:pt x="183586" y="789763"/>
                      <a:pt x="184791" y="789964"/>
                      <a:pt x="186064" y="790011"/>
                    </a:cubicBezTo>
                    <a:lnTo>
                      <a:pt x="210040" y="790949"/>
                    </a:lnTo>
                    <a:cubicBezTo>
                      <a:pt x="210642" y="790949"/>
                      <a:pt x="211178" y="790835"/>
                      <a:pt x="211781" y="790614"/>
                    </a:cubicBezTo>
                    <a:close/>
                    <a:moveTo>
                      <a:pt x="757206" y="750162"/>
                    </a:moveTo>
                    <a:cubicBezTo>
                      <a:pt x="739927" y="757060"/>
                      <a:pt x="702222" y="764293"/>
                      <a:pt x="698940" y="737772"/>
                    </a:cubicBezTo>
                    <a:cubicBezTo>
                      <a:pt x="698605" y="735294"/>
                      <a:pt x="700212" y="732970"/>
                      <a:pt x="702624" y="732348"/>
                    </a:cubicBezTo>
                    <a:lnTo>
                      <a:pt x="746289" y="720761"/>
                    </a:lnTo>
                    <a:cubicBezTo>
                      <a:pt x="746893" y="720627"/>
                      <a:pt x="747428" y="720473"/>
                      <a:pt x="747964" y="720292"/>
                    </a:cubicBezTo>
                    <a:lnTo>
                      <a:pt x="788415" y="706429"/>
                    </a:lnTo>
                    <a:cubicBezTo>
                      <a:pt x="788616" y="706382"/>
                      <a:pt x="788751" y="706315"/>
                      <a:pt x="788951" y="706228"/>
                    </a:cubicBezTo>
                    <a:cubicBezTo>
                      <a:pt x="825116" y="687208"/>
                      <a:pt x="872198" y="642068"/>
                      <a:pt x="888205" y="599541"/>
                    </a:cubicBezTo>
                    <a:cubicBezTo>
                      <a:pt x="899523" y="569450"/>
                      <a:pt x="904613" y="538977"/>
                      <a:pt x="903609" y="508123"/>
                    </a:cubicBezTo>
                    <a:cubicBezTo>
                      <a:pt x="902537" y="476646"/>
                      <a:pt x="893362" y="447693"/>
                      <a:pt x="876015" y="421260"/>
                    </a:cubicBezTo>
                    <a:cubicBezTo>
                      <a:pt x="858670" y="394872"/>
                      <a:pt x="836904" y="373240"/>
                      <a:pt x="810717" y="356363"/>
                    </a:cubicBezTo>
                    <a:cubicBezTo>
                      <a:pt x="802815" y="351273"/>
                      <a:pt x="796050" y="342767"/>
                      <a:pt x="785536" y="339821"/>
                    </a:cubicBezTo>
                    <a:cubicBezTo>
                      <a:pt x="732292" y="324866"/>
                      <a:pt x="689631" y="311960"/>
                      <a:pt x="657551" y="301111"/>
                    </a:cubicBezTo>
                    <a:cubicBezTo>
                      <a:pt x="648979" y="298237"/>
                      <a:pt x="643285" y="290120"/>
                      <a:pt x="643486" y="281086"/>
                    </a:cubicBezTo>
                    <a:lnTo>
                      <a:pt x="643553" y="280550"/>
                    </a:lnTo>
                    <a:cubicBezTo>
                      <a:pt x="643688" y="273337"/>
                      <a:pt x="649715" y="267617"/>
                      <a:pt x="656881" y="267778"/>
                    </a:cubicBezTo>
                    <a:cubicBezTo>
                      <a:pt x="657886" y="267798"/>
                      <a:pt x="658823" y="267926"/>
                      <a:pt x="659761" y="268160"/>
                    </a:cubicBezTo>
                    <a:cubicBezTo>
                      <a:pt x="687488" y="275038"/>
                      <a:pt x="716688" y="284481"/>
                      <a:pt x="747294" y="296489"/>
                    </a:cubicBezTo>
                    <a:cubicBezTo>
                      <a:pt x="778772" y="308812"/>
                      <a:pt x="787344" y="287113"/>
                      <a:pt x="786139" y="259253"/>
                    </a:cubicBezTo>
                    <a:cubicBezTo>
                      <a:pt x="784866" y="230990"/>
                      <a:pt x="783862" y="214984"/>
                      <a:pt x="782991" y="211233"/>
                    </a:cubicBezTo>
                    <a:cubicBezTo>
                      <a:pt x="764506" y="127471"/>
                      <a:pt x="717626" y="71863"/>
                      <a:pt x="642348" y="44404"/>
                    </a:cubicBezTo>
                    <a:cubicBezTo>
                      <a:pt x="619376" y="36053"/>
                      <a:pt x="596070" y="33441"/>
                      <a:pt x="572294" y="36569"/>
                    </a:cubicBezTo>
                    <a:cubicBezTo>
                      <a:pt x="545037" y="40118"/>
                      <a:pt x="498625" y="51771"/>
                      <a:pt x="487374" y="78092"/>
                    </a:cubicBezTo>
                    <a:cubicBezTo>
                      <a:pt x="487172" y="78581"/>
                      <a:pt x="487105" y="79103"/>
                      <a:pt x="487105" y="79632"/>
                    </a:cubicBezTo>
                    <a:lnTo>
                      <a:pt x="488713" y="628339"/>
                    </a:lnTo>
                    <a:cubicBezTo>
                      <a:pt x="488713" y="636182"/>
                      <a:pt x="494271" y="642925"/>
                      <a:pt x="501906" y="644479"/>
                    </a:cubicBezTo>
                    <a:cubicBezTo>
                      <a:pt x="520726" y="648317"/>
                      <a:pt x="541889" y="648766"/>
                      <a:pt x="565397" y="645819"/>
                    </a:cubicBezTo>
                    <a:cubicBezTo>
                      <a:pt x="567808" y="645551"/>
                      <a:pt x="570152" y="644968"/>
                      <a:pt x="572429" y="644077"/>
                    </a:cubicBezTo>
                    <a:cubicBezTo>
                      <a:pt x="610670" y="628895"/>
                      <a:pt x="636388" y="601369"/>
                      <a:pt x="649648" y="561500"/>
                    </a:cubicBezTo>
                    <a:cubicBezTo>
                      <a:pt x="655743" y="543217"/>
                      <a:pt x="654470" y="530224"/>
                      <a:pt x="655475" y="511003"/>
                    </a:cubicBezTo>
                    <a:cubicBezTo>
                      <a:pt x="655876" y="504024"/>
                      <a:pt x="661837" y="498680"/>
                      <a:pt x="668735" y="499075"/>
                    </a:cubicBezTo>
                    <a:cubicBezTo>
                      <a:pt x="668802" y="499075"/>
                      <a:pt x="668802" y="499082"/>
                      <a:pt x="668869" y="499082"/>
                    </a:cubicBezTo>
                    <a:lnTo>
                      <a:pt x="669874" y="499082"/>
                    </a:lnTo>
                    <a:cubicBezTo>
                      <a:pt x="676906" y="499437"/>
                      <a:pt x="682331" y="505451"/>
                      <a:pt x="681996" y="512503"/>
                    </a:cubicBezTo>
                    <a:cubicBezTo>
                      <a:pt x="681996" y="512536"/>
                      <a:pt x="681996" y="512577"/>
                      <a:pt x="681996" y="512610"/>
                    </a:cubicBezTo>
                    <a:lnTo>
                      <a:pt x="679116" y="563911"/>
                    </a:lnTo>
                    <a:cubicBezTo>
                      <a:pt x="679049" y="564889"/>
                      <a:pt x="678848" y="565860"/>
                      <a:pt x="678513" y="566791"/>
                    </a:cubicBezTo>
                    <a:cubicBezTo>
                      <a:pt x="647639" y="652737"/>
                      <a:pt x="586024" y="689599"/>
                      <a:pt x="493535" y="677363"/>
                    </a:cubicBezTo>
                    <a:cubicBezTo>
                      <a:pt x="489919" y="676874"/>
                      <a:pt x="486570" y="679419"/>
                      <a:pt x="486101" y="683049"/>
                    </a:cubicBezTo>
                    <a:cubicBezTo>
                      <a:pt x="486034" y="683183"/>
                      <a:pt x="486034" y="683317"/>
                      <a:pt x="486034" y="683457"/>
                    </a:cubicBezTo>
                    <a:cubicBezTo>
                      <a:pt x="483958" y="712256"/>
                      <a:pt x="483824" y="735917"/>
                      <a:pt x="485632" y="754449"/>
                    </a:cubicBezTo>
                    <a:cubicBezTo>
                      <a:pt x="489785" y="796239"/>
                      <a:pt x="478600" y="828186"/>
                      <a:pt x="512354" y="861672"/>
                    </a:cubicBezTo>
                    <a:cubicBezTo>
                      <a:pt x="546644" y="895828"/>
                      <a:pt x="582340" y="900918"/>
                      <a:pt x="627949" y="897569"/>
                    </a:cubicBezTo>
                    <a:cubicBezTo>
                      <a:pt x="667530" y="894689"/>
                      <a:pt x="709388" y="862408"/>
                      <a:pt x="733431" y="832673"/>
                    </a:cubicBezTo>
                    <a:cubicBezTo>
                      <a:pt x="733632" y="832451"/>
                      <a:pt x="733765" y="832224"/>
                      <a:pt x="733900" y="832003"/>
                    </a:cubicBezTo>
                    <a:lnTo>
                      <a:pt x="757139" y="788203"/>
                    </a:lnTo>
                    <a:cubicBezTo>
                      <a:pt x="759618" y="783629"/>
                      <a:pt x="760890" y="778518"/>
                      <a:pt x="760890" y="773335"/>
                    </a:cubicBezTo>
                    <a:lnTo>
                      <a:pt x="760890" y="752707"/>
                    </a:lnTo>
                    <a:cubicBezTo>
                      <a:pt x="760890" y="751194"/>
                      <a:pt x="759618" y="749975"/>
                      <a:pt x="758077" y="749995"/>
                    </a:cubicBezTo>
                    <a:cubicBezTo>
                      <a:pt x="757809" y="750002"/>
                      <a:pt x="757474" y="750055"/>
                      <a:pt x="757206" y="750162"/>
                    </a:cubicBezTo>
                    <a:close/>
                  </a:path>
                </a:pathLst>
              </a:custGeom>
              <a:grpFill/>
              <a:ln w="6697" cap="flat">
                <a:solidFill>
                  <a:schemeClr val="bg1"/>
                </a:solidFill>
                <a:prstDash val="solid"/>
                <a:miter/>
              </a:ln>
            </p:spPr>
            <p:txBody>
              <a:bodyPr rtlCol="0" anchor="ctr"/>
              <a:lstStyle/>
              <a:p>
                <a:pPr defTabSz="171446"/>
                <a:endParaRPr lang="en-US">
                  <a:solidFill>
                    <a:srgbClr val="768394">
                      <a:lumMod val="40000"/>
                      <a:lumOff val="60000"/>
                    </a:srgbClr>
                  </a:solidFill>
                  <a:latin typeface="Calibri" panose="020F0502020204030204"/>
                </a:endParaRPr>
              </a:p>
            </p:txBody>
          </p:sp>
          <p:sp>
            <p:nvSpPr>
              <p:cNvPr id="233" name="Free-form: Shape 578">
                <a:extLst>
                  <a:ext uri="{FF2B5EF4-FFF2-40B4-BE49-F238E27FC236}">
                    <a16:creationId xmlns:a16="http://schemas.microsoft.com/office/drawing/2014/main" id="{5700846E-FF7F-FA84-3A0B-B10B33062B0B}"/>
                  </a:ext>
                </a:extLst>
              </p:cNvPr>
              <p:cNvSpPr/>
              <p:nvPr/>
            </p:nvSpPr>
            <p:spPr>
              <a:xfrm>
                <a:off x="9636025" y="3944430"/>
                <a:ext cx="428763" cy="865227"/>
              </a:xfrm>
              <a:custGeom>
                <a:avLst/>
                <a:gdLst>
                  <a:gd name="connsiteX0" fmla="*/ 180306 w 428765"/>
                  <a:gd name="connsiteY0" fmla="*/ 760600 h 865227"/>
                  <a:gd name="connsiteX1" fmla="*/ 156330 w 428765"/>
                  <a:gd name="connsiteY1" fmla="*/ 759662 h 865227"/>
                  <a:gd name="connsiteX2" fmla="*/ 152646 w 428765"/>
                  <a:gd name="connsiteY2" fmla="*/ 759059 h 865227"/>
                  <a:gd name="connsiteX3" fmla="*/ 51383 w 428765"/>
                  <a:gd name="connsiteY3" fmla="*/ 692287 h 865227"/>
                  <a:gd name="connsiteX4" fmla="*/ 33301 w 428765"/>
                  <a:gd name="connsiteY4" fmla="*/ 624980 h 865227"/>
                  <a:gd name="connsiteX5" fmla="*/ 42743 w 428765"/>
                  <a:gd name="connsiteY5" fmla="*/ 620761 h 865227"/>
                  <a:gd name="connsiteX6" fmla="*/ 133157 w 428765"/>
                  <a:gd name="connsiteY6" fmla="*/ 638039 h 865227"/>
                  <a:gd name="connsiteX7" fmla="*/ 157401 w 428765"/>
                  <a:gd name="connsiteY7" fmla="*/ 611451 h 865227"/>
                  <a:gd name="connsiteX8" fmla="*/ 165906 w 428765"/>
                  <a:gd name="connsiteY8" fmla="*/ 575621 h 865227"/>
                  <a:gd name="connsiteX9" fmla="*/ 174546 w 428765"/>
                  <a:gd name="connsiteY9" fmla="*/ 542134 h 865227"/>
                  <a:gd name="connsiteX10" fmla="*/ 179435 w 428765"/>
                  <a:gd name="connsiteY10" fmla="*/ 538317 h 865227"/>
                  <a:gd name="connsiteX11" fmla="*/ 205152 w 428765"/>
                  <a:gd name="connsiteY11" fmla="*/ 530548 h 865227"/>
                  <a:gd name="connsiteX12" fmla="*/ 247345 w 428765"/>
                  <a:gd name="connsiteY12" fmla="*/ 516082 h 865227"/>
                  <a:gd name="connsiteX13" fmla="*/ 257525 w 428765"/>
                  <a:gd name="connsiteY13" fmla="*/ 506371 h 865227"/>
                  <a:gd name="connsiteX14" fmla="*/ 251699 w 428765"/>
                  <a:gd name="connsiteY14" fmla="*/ 494343 h 865227"/>
                  <a:gd name="connsiteX15" fmla="*/ 249890 w 428765"/>
                  <a:gd name="connsiteY15" fmla="*/ 493981 h 865227"/>
                  <a:gd name="connsiteX16" fmla="*/ 209841 w 428765"/>
                  <a:gd name="connsiteY16" fmla="*/ 498267 h 865227"/>
                  <a:gd name="connsiteX17" fmla="*/ 137711 w 428765"/>
                  <a:gd name="connsiteY17" fmla="*/ 579706 h 865227"/>
                  <a:gd name="connsiteX18" fmla="*/ 125522 w 428765"/>
                  <a:gd name="connsiteY18" fmla="*/ 608170 h 865227"/>
                  <a:gd name="connsiteX19" fmla="*/ 94781 w 428765"/>
                  <a:gd name="connsiteY19" fmla="*/ 610379 h 865227"/>
                  <a:gd name="connsiteX20" fmla="*/ 12137 w 428765"/>
                  <a:gd name="connsiteY20" fmla="*/ 537312 h 865227"/>
                  <a:gd name="connsiteX21" fmla="*/ 20843 w 428765"/>
                  <a:gd name="connsiteY21" fmla="*/ 412408 h 865227"/>
                  <a:gd name="connsiteX22" fmla="*/ 124115 w 428765"/>
                  <a:gd name="connsiteY22" fmla="*/ 352535 h 865227"/>
                  <a:gd name="connsiteX23" fmla="*/ 134161 w 428765"/>
                  <a:gd name="connsiteY23" fmla="*/ 337017 h 865227"/>
                  <a:gd name="connsiteX24" fmla="*/ 132086 w 428765"/>
                  <a:gd name="connsiteY24" fmla="*/ 332309 h 865227"/>
                  <a:gd name="connsiteX25" fmla="*/ 129071 w 428765"/>
                  <a:gd name="connsiteY25" fmla="*/ 328023 h 865227"/>
                  <a:gd name="connsiteX26" fmla="*/ 111726 w 428765"/>
                  <a:gd name="connsiteY26" fmla="*/ 320656 h 865227"/>
                  <a:gd name="connsiteX27" fmla="*/ 51450 w 428765"/>
                  <a:gd name="connsiteY27" fmla="*/ 338738 h 865227"/>
                  <a:gd name="connsiteX28" fmla="*/ 33568 w 428765"/>
                  <a:gd name="connsiteY28" fmla="*/ 327420 h 865227"/>
                  <a:gd name="connsiteX29" fmla="*/ 51316 w 428765"/>
                  <a:gd name="connsiteY29" fmla="*/ 202985 h 865227"/>
                  <a:gd name="connsiteX30" fmla="*/ 213055 w 428765"/>
                  <a:gd name="connsiteY30" fmla="*/ 133802 h 865227"/>
                  <a:gd name="connsiteX31" fmla="*/ 245336 w 428765"/>
                  <a:gd name="connsiteY31" fmla="*/ 142509 h 865227"/>
                  <a:gd name="connsiteX32" fmla="*/ 255784 w 428765"/>
                  <a:gd name="connsiteY32" fmla="*/ 142643 h 865227"/>
                  <a:gd name="connsiteX33" fmla="*/ 260270 w 428765"/>
                  <a:gd name="connsiteY33" fmla="*/ 122142 h 865227"/>
                  <a:gd name="connsiteX34" fmla="*/ 257056 w 428765"/>
                  <a:gd name="connsiteY34" fmla="*/ 118599 h 865227"/>
                  <a:gd name="connsiteX35" fmla="*/ 208233 w 428765"/>
                  <a:gd name="connsiteY35" fmla="*/ 98374 h 865227"/>
                  <a:gd name="connsiteX36" fmla="*/ 203679 w 428765"/>
                  <a:gd name="connsiteY36" fmla="*/ 78416 h 865227"/>
                  <a:gd name="connsiteX37" fmla="*/ 296369 w 428765"/>
                  <a:gd name="connsiteY37" fmla="*/ 2536 h 865227"/>
                  <a:gd name="connsiteX38" fmla="*/ 412901 w 428765"/>
                  <a:gd name="connsiteY38" fmla="*/ 43590 h 865227"/>
                  <a:gd name="connsiteX39" fmla="*/ 425895 w 428765"/>
                  <a:gd name="connsiteY39" fmla="*/ 90873 h 865227"/>
                  <a:gd name="connsiteX40" fmla="*/ 422746 w 428765"/>
                  <a:gd name="connsiteY40" fmla="*/ 380998 h 865227"/>
                  <a:gd name="connsiteX41" fmla="*/ 414978 w 428765"/>
                  <a:gd name="connsiteY41" fmla="*/ 388432 h 865227"/>
                  <a:gd name="connsiteX42" fmla="*/ 299249 w 428765"/>
                  <a:gd name="connsiteY42" fmla="*/ 254018 h 865227"/>
                  <a:gd name="connsiteX43" fmla="*/ 287194 w 428765"/>
                  <a:gd name="connsiteY43" fmla="*/ 241414 h 865227"/>
                  <a:gd name="connsiteX44" fmla="*/ 286323 w 428765"/>
                  <a:gd name="connsiteY44" fmla="*/ 241427 h 865227"/>
                  <a:gd name="connsiteX45" fmla="*/ 285854 w 428765"/>
                  <a:gd name="connsiteY45" fmla="*/ 241494 h 865227"/>
                  <a:gd name="connsiteX46" fmla="*/ 272058 w 428765"/>
                  <a:gd name="connsiteY46" fmla="*/ 254822 h 865227"/>
                  <a:gd name="connsiteX47" fmla="*/ 293355 w 428765"/>
                  <a:gd name="connsiteY47" fmla="*/ 350057 h 865227"/>
                  <a:gd name="connsiteX48" fmla="*/ 384237 w 428765"/>
                  <a:gd name="connsiteY48" fmla="*/ 417833 h 865227"/>
                  <a:gd name="connsiteX49" fmla="*/ 419130 w 428765"/>
                  <a:gd name="connsiteY49" fmla="*/ 426473 h 865227"/>
                  <a:gd name="connsiteX50" fmla="*/ 423081 w 428765"/>
                  <a:gd name="connsiteY50" fmla="*/ 431563 h 865227"/>
                  <a:gd name="connsiteX51" fmla="*/ 427100 w 428765"/>
                  <a:gd name="connsiteY51" fmla="*/ 573009 h 865227"/>
                  <a:gd name="connsiteX52" fmla="*/ 428104 w 428765"/>
                  <a:gd name="connsiteY52" fmla="*/ 654113 h 865227"/>
                  <a:gd name="connsiteX53" fmla="*/ 425091 w 428765"/>
                  <a:gd name="connsiteY53" fmla="*/ 752830 h 865227"/>
                  <a:gd name="connsiteX54" fmla="*/ 422546 w 428765"/>
                  <a:gd name="connsiteY54" fmla="*/ 788728 h 865227"/>
                  <a:gd name="connsiteX55" fmla="*/ 338696 w 428765"/>
                  <a:gd name="connsiteY55" fmla="*/ 864340 h 865227"/>
                  <a:gd name="connsiteX56" fmla="*/ 239041 w 428765"/>
                  <a:gd name="connsiteY56" fmla="*/ 812503 h 865227"/>
                  <a:gd name="connsiteX57" fmla="*/ 235022 w 428765"/>
                  <a:gd name="connsiteY57" fmla="*/ 804600 h 865227"/>
                  <a:gd name="connsiteX58" fmla="*/ 267169 w 428765"/>
                  <a:gd name="connsiteY58" fmla="*/ 698382 h 865227"/>
                  <a:gd name="connsiteX59" fmla="*/ 292284 w 428765"/>
                  <a:gd name="connsiteY59" fmla="*/ 679562 h 865227"/>
                  <a:gd name="connsiteX60" fmla="*/ 291547 w 428765"/>
                  <a:gd name="connsiteY60" fmla="*/ 668693 h 865227"/>
                  <a:gd name="connsiteX61" fmla="*/ 287395 w 428765"/>
                  <a:gd name="connsiteY61" fmla="*/ 666838 h 865227"/>
                  <a:gd name="connsiteX62" fmla="*/ 283377 w 428765"/>
                  <a:gd name="connsiteY62" fmla="*/ 666369 h 865227"/>
                  <a:gd name="connsiteX63" fmla="*/ 256989 w 428765"/>
                  <a:gd name="connsiteY63" fmla="*/ 672999 h 865227"/>
                  <a:gd name="connsiteX64" fmla="*/ 201067 w 428765"/>
                  <a:gd name="connsiteY64" fmla="*/ 745999 h 865227"/>
                  <a:gd name="connsiteX65" fmla="*/ 182047 w 428765"/>
                  <a:gd name="connsiteY65" fmla="*/ 760264 h 865227"/>
                  <a:gd name="connsiteX66" fmla="*/ 180306 w 428765"/>
                  <a:gd name="connsiteY66" fmla="*/ 760600 h 865227"/>
                  <a:gd name="connsiteX67" fmla="*/ 40265 w 428765"/>
                  <a:gd name="connsiteY67" fmla="*/ 632614 h 865227"/>
                  <a:gd name="connsiteX68" fmla="*/ 178564 w 428765"/>
                  <a:gd name="connsiteY68" fmla="*/ 749482 h 865227"/>
                  <a:gd name="connsiteX69" fmla="*/ 190217 w 428765"/>
                  <a:gd name="connsiteY69" fmla="*/ 742316 h 865227"/>
                  <a:gd name="connsiteX70" fmla="*/ 258730 w 428765"/>
                  <a:gd name="connsiteY70" fmla="*/ 658198 h 865227"/>
                  <a:gd name="connsiteX71" fmla="*/ 303669 w 428765"/>
                  <a:gd name="connsiteY71" fmla="*/ 687197 h 865227"/>
                  <a:gd name="connsiteX72" fmla="*/ 295365 w 428765"/>
                  <a:gd name="connsiteY72" fmla="*/ 697109 h 865227"/>
                  <a:gd name="connsiteX73" fmla="*/ 269245 w 428765"/>
                  <a:gd name="connsiteY73" fmla="*/ 710772 h 865227"/>
                  <a:gd name="connsiteX74" fmla="*/ 268107 w 428765"/>
                  <a:gd name="connsiteY74" fmla="*/ 711508 h 865227"/>
                  <a:gd name="connsiteX75" fmla="*/ 270450 w 428765"/>
                  <a:gd name="connsiteY75" fmla="*/ 836010 h 865227"/>
                  <a:gd name="connsiteX76" fmla="*/ 409821 w 428765"/>
                  <a:gd name="connsiteY76" fmla="*/ 801185 h 865227"/>
                  <a:gd name="connsiteX77" fmla="*/ 417656 w 428765"/>
                  <a:gd name="connsiteY77" fmla="*/ 738766 h 865227"/>
                  <a:gd name="connsiteX78" fmla="*/ 417255 w 428765"/>
                  <a:gd name="connsiteY78" fmla="*/ 438930 h 865227"/>
                  <a:gd name="connsiteX79" fmla="*/ 409821 w 428765"/>
                  <a:gd name="connsiteY79" fmla="*/ 431161 h 865227"/>
                  <a:gd name="connsiteX80" fmla="*/ 260874 w 428765"/>
                  <a:gd name="connsiteY80" fmla="*/ 254889 h 865227"/>
                  <a:gd name="connsiteX81" fmla="*/ 307554 w 428765"/>
                  <a:gd name="connsiteY81" fmla="*/ 243704 h 865227"/>
                  <a:gd name="connsiteX82" fmla="*/ 309563 w 428765"/>
                  <a:gd name="connsiteY82" fmla="*/ 249263 h 865227"/>
                  <a:gd name="connsiteX83" fmla="*/ 314853 w 428765"/>
                  <a:gd name="connsiteY83" fmla="*/ 302172 h 865227"/>
                  <a:gd name="connsiteX84" fmla="*/ 408348 w 428765"/>
                  <a:gd name="connsiteY84" fmla="*/ 380998 h 865227"/>
                  <a:gd name="connsiteX85" fmla="*/ 416920 w 428765"/>
                  <a:gd name="connsiteY85" fmla="*/ 374435 h 865227"/>
                  <a:gd name="connsiteX86" fmla="*/ 416987 w 428765"/>
                  <a:gd name="connsiteY86" fmla="*/ 373430 h 865227"/>
                  <a:gd name="connsiteX87" fmla="*/ 417523 w 428765"/>
                  <a:gd name="connsiteY87" fmla="*/ 126034 h 865227"/>
                  <a:gd name="connsiteX88" fmla="*/ 383634 w 428765"/>
                  <a:gd name="connsiteY88" fmla="*/ 31334 h 865227"/>
                  <a:gd name="connsiteX89" fmla="*/ 297843 w 428765"/>
                  <a:gd name="connsiteY89" fmla="*/ 12783 h 865227"/>
                  <a:gd name="connsiteX90" fmla="*/ 213859 w 428765"/>
                  <a:gd name="connsiteY90" fmla="*/ 87122 h 865227"/>
                  <a:gd name="connsiteX91" fmla="*/ 217073 w 428765"/>
                  <a:gd name="connsiteY91" fmla="*/ 93397 h 865227"/>
                  <a:gd name="connsiteX92" fmla="*/ 217140 w 428765"/>
                  <a:gd name="connsiteY92" fmla="*/ 93418 h 865227"/>
                  <a:gd name="connsiteX93" fmla="*/ 254177 w 428765"/>
                  <a:gd name="connsiteY93" fmla="*/ 104736 h 865227"/>
                  <a:gd name="connsiteX94" fmla="*/ 271991 w 428765"/>
                  <a:gd name="connsiteY94" fmla="*/ 133333 h 865227"/>
                  <a:gd name="connsiteX95" fmla="*/ 271656 w 428765"/>
                  <a:gd name="connsiteY95" fmla="*/ 135677 h 865227"/>
                  <a:gd name="connsiteX96" fmla="*/ 245604 w 428765"/>
                  <a:gd name="connsiteY96" fmla="*/ 154584 h 865227"/>
                  <a:gd name="connsiteX97" fmla="*/ 245470 w 428765"/>
                  <a:gd name="connsiteY97" fmla="*/ 154564 h 865227"/>
                  <a:gd name="connsiteX98" fmla="*/ 179301 w 428765"/>
                  <a:gd name="connsiteY98" fmla="*/ 142375 h 865227"/>
                  <a:gd name="connsiteX99" fmla="*/ 42141 w 428765"/>
                  <a:gd name="connsiteY99" fmla="*/ 329028 h 865227"/>
                  <a:gd name="connsiteX100" fmla="*/ 46427 w 428765"/>
                  <a:gd name="connsiteY100" fmla="*/ 331298 h 865227"/>
                  <a:gd name="connsiteX101" fmla="*/ 46896 w 428765"/>
                  <a:gd name="connsiteY101" fmla="*/ 331104 h 865227"/>
                  <a:gd name="connsiteX102" fmla="*/ 132822 w 428765"/>
                  <a:gd name="connsiteY102" fmla="*/ 317642 h 865227"/>
                  <a:gd name="connsiteX103" fmla="*/ 130411 w 428765"/>
                  <a:gd name="connsiteY103" fmla="*/ 358964 h 865227"/>
                  <a:gd name="connsiteX104" fmla="*/ 88419 w 428765"/>
                  <a:gd name="connsiteY104" fmla="*/ 369948 h 865227"/>
                  <a:gd name="connsiteX105" fmla="*/ 11267 w 428765"/>
                  <a:gd name="connsiteY105" fmla="*/ 468398 h 865227"/>
                  <a:gd name="connsiteX106" fmla="*/ 26335 w 428765"/>
                  <a:gd name="connsiteY106" fmla="*/ 545282 h 865227"/>
                  <a:gd name="connsiteX107" fmla="*/ 114739 w 428765"/>
                  <a:gd name="connsiteY107" fmla="*/ 601338 h 865227"/>
                  <a:gd name="connsiteX108" fmla="*/ 121169 w 428765"/>
                  <a:gd name="connsiteY108" fmla="*/ 595512 h 865227"/>
                  <a:gd name="connsiteX109" fmla="*/ 220690 w 428765"/>
                  <a:gd name="connsiteY109" fmla="*/ 482596 h 865227"/>
                  <a:gd name="connsiteX110" fmla="*/ 252100 w 428765"/>
                  <a:gd name="connsiteY110" fmla="*/ 480051 h 865227"/>
                  <a:gd name="connsiteX111" fmla="*/ 266767 w 428765"/>
                  <a:gd name="connsiteY111" fmla="*/ 517555 h 865227"/>
                  <a:gd name="connsiteX112" fmla="*/ 223771 w 428765"/>
                  <a:gd name="connsiteY112" fmla="*/ 535839 h 865227"/>
                  <a:gd name="connsiteX113" fmla="*/ 179435 w 428765"/>
                  <a:gd name="connsiteY113" fmla="*/ 575152 h 865227"/>
                  <a:gd name="connsiteX114" fmla="*/ 168384 w 428765"/>
                  <a:gd name="connsiteY114" fmla="*/ 631409 h 865227"/>
                  <a:gd name="connsiteX115" fmla="*/ 153919 w 428765"/>
                  <a:gd name="connsiteY115" fmla="*/ 647281 h 865227"/>
                  <a:gd name="connsiteX116" fmla="*/ 42945 w 428765"/>
                  <a:gd name="connsiteY116" fmla="*/ 630605 h 865227"/>
                  <a:gd name="connsiteX117" fmla="*/ 40467 w 428765"/>
                  <a:gd name="connsiteY117" fmla="*/ 631228 h 865227"/>
                  <a:gd name="connsiteX118" fmla="*/ 40265 w 428765"/>
                  <a:gd name="connsiteY118" fmla="*/ 632614 h 86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28765" h="865227">
                    <a:moveTo>
                      <a:pt x="180306" y="760600"/>
                    </a:moveTo>
                    <a:lnTo>
                      <a:pt x="156330" y="759662"/>
                    </a:lnTo>
                    <a:cubicBezTo>
                      <a:pt x="155057" y="759615"/>
                      <a:pt x="153852" y="759414"/>
                      <a:pt x="152646" y="759059"/>
                    </a:cubicBezTo>
                    <a:cubicBezTo>
                      <a:pt x="118490" y="749147"/>
                      <a:pt x="70537" y="723630"/>
                      <a:pt x="51383" y="692287"/>
                    </a:cubicBezTo>
                    <a:cubicBezTo>
                      <a:pt x="42543" y="677955"/>
                      <a:pt x="25866" y="644335"/>
                      <a:pt x="33301" y="624980"/>
                    </a:cubicBezTo>
                    <a:cubicBezTo>
                      <a:pt x="34774" y="621229"/>
                      <a:pt x="38993" y="619347"/>
                      <a:pt x="42743" y="620761"/>
                    </a:cubicBezTo>
                    <a:cubicBezTo>
                      <a:pt x="70939" y="631295"/>
                      <a:pt x="101077" y="637055"/>
                      <a:pt x="133157" y="638039"/>
                    </a:cubicBezTo>
                    <a:cubicBezTo>
                      <a:pt x="148695" y="638488"/>
                      <a:pt x="156798" y="629621"/>
                      <a:pt x="157401" y="611451"/>
                    </a:cubicBezTo>
                    <a:cubicBezTo>
                      <a:pt x="157736" y="601720"/>
                      <a:pt x="160549" y="589772"/>
                      <a:pt x="165906" y="575621"/>
                    </a:cubicBezTo>
                    <a:cubicBezTo>
                      <a:pt x="170795" y="562628"/>
                      <a:pt x="171130" y="555395"/>
                      <a:pt x="174546" y="542134"/>
                    </a:cubicBezTo>
                    <a:cubicBezTo>
                      <a:pt x="175081" y="539884"/>
                      <a:pt x="177091" y="538310"/>
                      <a:pt x="179435" y="538317"/>
                    </a:cubicBezTo>
                    <a:cubicBezTo>
                      <a:pt x="187471" y="538317"/>
                      <a:pt x="196044" y="535725"/>
                      <a:pt x="205152" y="530548"/>
                    </a:cubicBezTo>
                    <a:cubicBezTo>
                      <a:pt x="219753" y="522244"/>
                      <a:pt x="232745" y="520435"/>
                      <a:pt x="247345" y="516082"/>
                    </a:cubicBezTo>
                    <a:cubicBezTo>
                      <a:pt x="252636" y="514522"/>
                      <a:pt x="255985" y="511280"/>
                      <a:pt x="257525" y="506371"/>
                    </a:cubicBezTo>
                    <a:cubicBezTo>
                      <a:pt x="259065" y="501241"/>
                      <a:pt x="256453" y="495856"/>
                      <a:pt x="251699" y="494343"/>
                    </a:cubicBezTo>
                    <a:cubicBezTo>
                      <a:pt x="251095" y="494155"/>
                      <a:pt x="250493" y="494035"/>
                      <a:pt x="249890" y="493981"/>
                    </a:cubicBezTo>
                    <a:cubicBezTo>
                      <a:pt x="233548" y="492642"/>
                      <a:pt x="226182" y="491436"/>
                      <a:pt x="209841" y="498267"/>
                    </a:cubicBezTo>
                    <a:cubicBezTo>
                      <a:pt x="171130" y="514388"/>
                      <a:pt x="147087" y="541532"/>
                      <a:pt x="137711" y="579706"/>
                    </a:cubicBezTo>
                    <a:cubicBezTo>
                      <a:pt x="133693" y="595914"/>
                      <a:pt x="129608" y="605404"/>
                      <a:pt x="125522" y="608170"/>
                    </a:cubicBezTo>
                    <a:cubicBezTo>
                      <a:pt x="117084" y="613842"/>
                      <a:pt x="106837" y="614579"/>
                      <a:pt x="94781" y="610379"/>
                    </a:cubicBezTo>
                    <a:cubicBezTo>
                      <a:pt x="61429" y="598726"/>
                      <a:pt x="26000" y="568857"/>
                      <a:pt x="12137" y="537312"/>
                    </a:cubicBezTo>
                    <a:cubicBezTo>
                      <a:pt x="-6548" y="494718"/>
                      <a:pt x="-3668" y="453081"/>
                      <a:pt x="20843" y="412408"/>
                    </a:cubicBezTo>
                    <a:cubicBezTo>
                      <a:pt x="42208" y="376980"/>
                      <a:pt x="82123" y="361509"/>
                      <a:pt x="124115" y="352535"/>
                    </a:cubicBezTo>
                    <a:cubicBezTo>
                      <a:pt x="131148" y="351015"/>
                      <a:pt x="135634" y="344070"/>
                      <a:pt x="134161" y="337017"/>
                    </a:cubicBezTo>
                    <a:cubicBezTo>
                      <a:pt x="133760" y="335330"/>
                      <a:pt x="133089" y="333729"/>
                      <a:pt x="132086" y="332309"/>
                    </a:cubicBezTo>
                    <a:lnTo>
                      <a:pt x="129071" y="328023"/>
                    </a:lnTo>
                    <a:cubicBezTo>
                      <a:pt x="125187" y="322444"/>
                      <a:pt x="118423" y="319584"/>
                      <a:pt x="111726" y="320656"/>
                    </a:cubicBezTo>
                    <a:cubicBezTo>
                      <a:pt x="87883" y="324360"/>
                      <a:pt x="67791" y="330387"/>
                      <a:pt x="51450" y="338738"/>
                    </a:cubicBezTo>
                    <a:cubicBezTo>
                      <a:pt x="43748" y="342623"/>
                      <a:pt x="37788" y="338852"/>
                      <a:pt x="33568" y="327420"/>
                    </a:cubicBezTo>
                    <a:cubicBezTo>
                      <a:pt x="17964" y="285495"/>
                      <a:pt x="24460" y="240356"/>
                      <a:pt x="51316" y="202985"/>
                    </a:cubicBezTo>
                    <a:cubicBezTo>
                      <a:pt x="88888" y="150793"/>
                      <a:pt x="142801" y="127728"/>
                      <a:pt x="213055" y="133802"/>
                    </a:cubicBezTo>
                    <a:cubicBezTo>
                      <a:pt x="221360" y="134519"/>
                      <a:pt x="232142" y="137419"/>
                      <a:pt x="245336" y="142509"/>
                    </a:cubicBezTo>
                    <a:cubicBezTo>
                      <a:pt x="249823" y="144250"/>
                      <a:pt x="253306" y="144297"/>
                      <a:pt x="255784" y="142643"/>
                    </a:cubicBezTo>
                    <a:cubicBezTo>
                      <a:pt x="262682" y="138122"/>
                      <a:pt x="264691" y="128947"/>
                      <a:pt x="260270" y="122142"/>
                    </a:cubicBezTo>
                    <a:cubicBezTo>
                      <a:pt x="259401" y="120789"/>
                      <a:pt x="258329" y="119591"/>
                      <a:pt x="257056" y="118599"/>
                    </a:cubicBezTo>
                    <a:cubicBezTo>
                      <a:pt x="242791" y="107482"/>
                      <a:pt x="220757" y="108687"/>
                      <a:pt x="208233" y="98374"/>
                    </a:cubicBezTo>
                    <a:cubicBezTo>
                      <a:pt x="202340" y="93572"/>
                      <a:pt x="200464" y="85348"/>
                      <a:pt x="203679" y="78416"/>
                    </a:cubicBezTo>
                    <a:cubicBezTo>
                      <a:pt x="222900" y="36940"/>
                      <a:pt x="253774" y="11644"/>
                      <a:pt x="296369" y="2536"/>
                    </a:cubicBezTo>
                    <a:cubicBezTo>
                      <a:pt x="338897" y="-6506"/>
                      <a:pt x="386715" y="8965"/>
                      <a:pt x="412901" y="43590"/>
                    </a:cubicBezTo>
                    <a:cubicBezTo>
                      <a:pt x="421541" y="54975"/>
                      <a:pt x="425828" y="70734"/>
                      <a:pt x="425895" y="90873"/>
                    </a:cubicBezTo>
                    <a:cubicBezTo>
                      <a:pt x="426095" y="192584"/>
                      <a:pt x="425091" y="289293"/>
                      <a:pt x="422746" y="380998"/>
                    </a:cubicBezTo>
                    <a:cubicBezTo>
                      <a:pt x="422613" y="385191"/>
                      <a:pt x="419197" y="388506"/>
                      <a:pt x="414978" y="388432"/>
                    </a:cubicBezTo>
                    <a:cubicBezTo>
                      <a:pt x="340236" y="387428"/>
                      <a:pt x="297307" y="324808"/>
                      <a:pt x="299249" y="254018"/>
                    </a:cubicBezTo>
                    <a:cubicBezTo>
                      <a:pt x="299383" y="247214"/>
                      <a:pt x="294025" y="241574"/>
                      <a:pt x="287194" y="241414"/>
                    </a:cubicBezTo>
                    <a:cubicBezTo>
                      <a:pt x="286926" y="241407"/>
                      <a:pt x="286591" y="241414"/>
                      <a:pt x="286323" y="241427"/>
                    </a:cubicBezTo>
                    <a:lnTo>
                      <a:pt x="285854" y="241494"/>
                    </a:lnTo>
                    <a:cubicBezTo>
                      <a:pt x="278555" y="241869"/>
                      <a:pt x="272594" y="247575"/>
                      <a:pt x="272058" y="254822"/>
                    </a:cubicBezTo>
                    <a:cubicBezTo>
                      <a:pt x="269178" y="289427"/>
                      <a:pt x="276277" y="321172"/>
                      <a:pt x="293355" y="350057"/>
                    </a:cubicBezTo>
                    <a:cubicBezTo>
                      <a:pt x="314786" y="386269"/>
                      <a:pt x="345058" y="408859"/>
                      <a:pt x="384237" y="417833"/>
                    </a:cubicBezTo>
                    <a:cubicBezTo>
                      <a:pt x="401583" y="421765"/>
                      <a:pt x="413170" y="424644"/>
                      <a:pt x="419130" y="426473"/>
                    </a:cubicBezTo>
                    <a:cubicBezTo>
                      <a:pt x="421407" y="427162"/>
                      <a:pt x="423014" y="429205"/>
                      <a:pt x="423081" y="431563"/>
                    </a:cubicBezTo>
                    <a:cubicBezTo>
                      <a:pt x="426028" y="506485"/>
                      <a:pt x="427368" y="553634"/>
                      <a:pt x="427100" y="573009"/>
                    </a:cubicBezTo>
                    <a:cubicBezTo>
                      <a:pt x="426497" y="612168"/>
                      <a:pt x="426832" y="639198"/>
                      <a:pt x="428104" y="654113"/>
                    </a:cubicBezTo>
                    <a:cubicBezTo>
                      <a:pt x="430985" y="688068"/>
                      <a:pt x="423417" y="718005"/>
                      <a:pt x="425091" y="752830"/>
                    </a:cubicBezTo>
                    <a:cubicBezTo>
                      <a:pt x="425626" y="763459"/>
                      <a:pt x="424756" y="775420"/>
                      <a:pt x="422546" y="788728"/>
                    </a:cubicBezTo>
                    <a:cubicBezTo>
                      <a:pt x="415648" y="829313"/>
                      <a:pt x="375397" y="859518"/>
                      <a:pt x="338696" y="864340"/>
                    </a:cubicBezTo>
                    <a:cubicBezTo>
                      <a:pt x="294427" y="870167"/>
                      <a:pt x="261879" y="846659"/>
                      <a:pt x="239041" y="812503"/>
                    </a:cubicBezTo>
                    <a:cubicBezTo>
                      <a:pt x="237366" y="810012"/>
                      <a:pt x="236026" y="807360"/>
                      <a:pt x="235022" y="804600"/>
                    </a:cubicBezTo>
                    <a:cubicBezTo>
                      <a:pt x="220891" y="765957"/>
                      <a:pt x="231003" y="721420"/>
                      <a:pt x="267169" y="698382"/>
                    </a:cubicBezTo>
                    <a:cubicBezTo>
                      <a:pt x="280832" y="689722"/>
                      <a:pt x="289203" y="683447"/>
                      <a:pt x="292284" y="679562"/>
                    </a:cubicBezTo>
                    <a:cubicBezTo>
                      <a:pt x="295097" y="676361"/>
                      <a:pt x="294762" y="671499"/>
                      <a:pt x="291547" y="668693"/>
                    </a:cubicBezTo>
                    <a:cubicBezTo>
                      <a:pt x="290408" y="667668"/>
                      <a:pt x="288935" y="667018"/>
                      <a:pt x="287395" y="666838"/>
                    </a:cubicBezTo>
                    <a:lnTo>
                      <a:pt x="283377" y="666369"/>
                    </a:lnTo>
                    <a:cubicBezTo>
                      <a:pt x="274067" y="665291"/>
                      <a:pt x="264691" y="667648"/>
                      <a:pt x="256989" y="672999"/>
                    </a:cubicBezTo>
                    <a:cubicBezTo>
                      <a:pt x="230535" y="691437"/>
                      <a:pt x="211849" y="715774"/>
                      <a:pt x="201067" y="745999"/>
                    </a:cubicBezTo>
                    <a:cubicBezTo>
                      <a:pt x="199058" y="751578"/>
                      <a:pt x="192695" y="756333"/>
                      <a:pt x="182047" y="760264"/>
                    </a:cubicBezTo>
                    <a:cubicBezTo>
                      <a:pt x="181444" y="760485"/>
                      <a:pt x="180908" y="760600"/>
                      <a:pt x="180306" y="760600"/>
                    </a:cubicBezTo>
                    <a:close/>
                    <a:moveTo>
                      <a:pt x="40265" y="632614"/>
                    </a:moveTo>
                    <a:cubicBezTo>
                      <a:pt x="56540" y="704630"/>
                      <a:pt x="102617" y="743588"/>
                      <a:pt x="178564" y="749482"/>
                    </a:cubicBezTo>
                    <a:cubicBezTo>
                      <a:pt x="183587" y="749884"/>
                      <a:pt x="188275" y="746990"/>
                      <a:pt x="190217" y="742316"/>
                    </a:cubicBezTo>
                    <a:cubicBezTo>
                      <a:pt x="205353" y="706217"/>
                      <a:pt x="223637" y="674807"/>
                      <a:pt x="258730" y="658198"/>
                    </a:cubicBezTo>
                    <a:cubicBezTo>
                      <a:pt x="282974" y="646679"/>
                      <a:pt x="315256" y="650965"/>
                      <a:pt x="303669" y="687197"/>
                    </a:cubicBezTo>
                    <a:cubicBezTo>
                      <a:pt x="302262" y="691450"/>
                      <a:pt x="299316" y="694999"/>
                      <a:pt x="295365" y="697109"/>
                    </a:cubicBezTo>
                    <a:lnTo>
                      <a:pt x="269245" y="710772"/>
                    </a:lnTo>
                    <a:cubicBezTo>
                      <a:pt x="268843" y="710993"/>
                      <a:pt x="268442" y="711240"/>
                      <a:pt x="268107" y="711508"/>
                    </a:cubicBezTo>
                    <a:cubicBezTo>
                      <a:pt x="229664" y="744660"/>
                      <a:pt x="232545" y="803261"/>
                      <a:pt x="270450" y="836010"/>
                    </a:cubicBezTo>
                    <a:cubicBezTo>
                      <a:pt x="318403" y="877333"/>
                      <a:pt x="384974" y="853959"/>
                      <a:pt x="409821" y="801185"/>
                    </a:cubicBezTo>
                    <a:cubicBezTo>
                      <a:pt x="414978" y="790201"/>
                      <a:pt x="417590" y="769393"/>
                      <a:pt x="417656" y="738766"/>
                    </a:cubicBezTo>
                    <a:cubicBezTo>
                      <a:pt x="417790" y="624732"/>
                      <a:pt x="417656" y="524789"/>
                      <a:pt x="417255" y="438930"/>
                    </a:cubicBezTo>
                    <a:cubicBezTo>
                      <a:pt x="417255" y="434777"/>
                      <a:pt x="413973" y="431375"/>
                      <a:pt x="409821" y="431161"/>
                    </a:cubicBezTo>
                    <a:cubicBezTo>
                      <a:pt x="315724" y="426138"/>
                      <a:pt x="255985" y="348115"/>
                      <a:pt x="260874" y="254889"/>
                    </a:cubicBezTo>
                    <a:cubicBezTo>
                      <a:pt x="262079" y="230980"/>
                      <a:pt x="293288" y="222273"/>
                      <a:pt x="307554" y="243704"/>
                    </a:cubicBezTo>
                    <a:cubicBezTo>
                      <a:pt x="308625" y="245378"/>
                      <a:pt x="309362" y="247280"/>
                      <a:pt x="309563" y="249263"/>
                    </a:cubicBezTo>
                    <a:cubicBezTo>
                      <a:pt x="311170" y="264064"/>
                      <a:pt x="310099" y="285562"/>
                      <a:pt x="314853" y="302172"/>
                    </a:cubicBezTo>
                    <a:cubicBezTo>
                      <a:pt x="328048" y="348162"/>
                      <a:pt x="359189" y="374435"/>
                      <a:pt x="408348" y="380998"/>
                    </a:cubicBezTo>
                    <a:cubicBezTo>
                      <a:pt x="412500" y="381554"/>
                      <a:pt x="416384" y="378614"/>
                      <a:pt x="416920" y="374435"/>
                    </a:cubicBezTo>
                    <a:cubicBezTo>
                      <a:pt x="416987" y="374100"/>
                      <a:pt x="416987" y="373765"/>
                      <a:pt x="416987" y="373430"/>
                    </a:cubicBezTo>
                    <a:cubicBezTo>
                      <a:pt x="417389" y="303779"/>
                      <a:pt x="417590" y="221315"/>
                      <a:pt x="417523" y="126034"/>
                    </a:cubicBezTo>
                    <a:cubicBezTo>
                      <a:pt x="417456" y="80760"/>
                      <a:pt x="419398" y="55846"/>
                      <a:pt x="383634" y="31334"/>
                    </a:cubicBezTo>
                    <a:cubicBezTo>
                      <a:pt x="357649" y="13566"/>
                      <a:pt x="329052" y="7378"/>
                      <a:pt x="297843" y="12783"/>
                    </a:cubicBezTo>
                    <a:cubicBezTo>
                      <a:pt x="255583" y="20103"/>
                      <a:pt x="227589" y="44883"/>
                      <a:pt x="213859" y="87122"/>
                    </a:cubicBezTo>
                    <a:cubicBezTo>
                      <a:pt x="213055" y="89768"/>
                      <a:pt x="214461" y="92580"/>
                      <a:pt x="217073" y="93397"/>
                    </a:cubicBezTo>
                    <a:cubicBezTo>
                      <a:pt x="217073" y="93404"/>
                      <a:pt x="217140" y="93411"/>
                      <a:pt x="217140" y="93418"/>
                    </a:cubicBezTo>
                    <a:lnTo>
                      <a:pt x="254177" y="104736"/>
                    </a:lnTo>
                    <a:cubicBezTo>
                      <a:pt x="266432" y="108453"/>
                      <a:pt x="274000" y="120669"/>
                      <a:pt x="271991" y="133333"/>
                    </a:cubicBezTo>
                    <a:lnTo>
                      <a:pt x="271656" y="135677"/>
                    </a:lnTo>
                    <a:cubicBezTo>
                      <a:pt x="269714" y="148067"/>
                      <a:pt x="258061" y="156533"/>
                      <a:pt x="245604" y="154584"/>
                    </a:cubicBezTo>
                    <a:cubicBezTo>
                      <a:pt x="245537" y="154577"/>
                      <a:pt x="245537" y="154571"/>
                      <a:pt x="245470" y="154564"/>
                    </a:cubicBezTo>
                    <a:cubicBezTo>
                      <a:pt x="223570" y="151014"/>
                      <a:pt x="202474" y="141035"/>
                      <a:pt x="179301" y="142375"/>
                    </a:cubicBezTo>
                    <a:cubicBezTo>
                      <a:pt x="87683" y="147866"/>
                      <a:pt x="12137" y="234998"/>
                      <a:pt x="42141" y="329028"/>
                    </a:cubicBezTo>
                    <a:cubicBezTo>
                      <a:pt x="42676" y="330829"/>
                      <a:pt x="44619" y="331847"/>
                      <a:pt x="46427" y="331298"/>
                    </a:cubicBezTo>
                    <a:cubicBezTo>
                      <a:pt x="46561" y="331244"/>
                      <a:pt x="46762" y="331177"/>
                      <a:pt x="46896" y="331104"/>
                    </a:cubicBezTo>
                    <a:cubicBezTo>
                      <a:pt x="67925" y="321259"/>
                      <a:pt x="112797" y="304181"/>
                      <a:pt x="132822" y="317642"/>
                    </a:cubicBezTo>
                    <a:cubicBezTo>
                      <a:pt x="147288" y="327420"/>
                      <a:pt x="148292" y="351129"/>
                      <a:pt x="130411" y="358964"/>
                    </a:cubicBezTo>
                    <a:cubicBezTo>
                      <a:pt x="116614" y="364992"/>
                      <a:pt x="99670" y="365260"/>
                      <a:pt x="88419" y="369948"/>
                    </a:cubicBezTo>
                    <a:cubicBezTo>
                      <a:pt x="43012" y="388881"/>
                      <a:pt x="17294" y="421698"/>
                      <a:pt x="11267" y="468398"/>
                    </a:cubicBezTo>
                    <a:cubicBezTo>
                      <a:pt x="7583" y="497109"/>
                      <a:pt x="12606" y="522733"/>
                      <a:pt x="26335" y="545282"/>
                    </a:cubicBezTo>
                    <a:cubicBezTo>
                      <a:pt x="43480" y="573344"/>
                      <a:pt x="79847" y="603616"/>
                      <a:pt x="114739" y="601338"/>
                    </a:cubicBezTo>
                    <a:cubicBezTo>
                      <a:pt x="118021" y="601131"/>
                      <a:pt x="120700" y="598706"/>
                      <a:pt x="121169" y="595512"/>
                    </a:cubicBezTo>
                    <a:cubicBezTo>
                      <a:pt x="130344" y="537560"/>
                      <a:pt x="163562" y="499922"/>
                      <a:pt x="220690" y="482596"/>
                    </a:cubicBezTo>
                    <a:cubicBezTo>
                      <a:pt x="231874" y="479200"/>
                      <a:pt x="242389" y="478357"/>
                      <a:pt x="252100" y="480051"/>
                    </a:cubicBezTo>
                    <a:cubicBezTo>
                      <a:pt x="269044" y="482931"/>
                      <a:pt x="275742" y="503759"/>
                      <a:pt x="266767" y="517555"/>
                    </a:cubicBezTo>
                    <a:cubicBezTo>
                      <a:pt x="259467" y="528673"/>
                      <a:pt x="238638" y="529946"/>
                      <a:pt x="223771" y="535839"/>
                    </a:cubicBezTo>
                    <a:cubicBezTo>
                      <a:pt x="203478" y="543963"/>
                      <a:pt x="188677" y="557070"/>
                      <a:pt x="179435" y="575152"/>
                    </a:cubicBezTo>
                    <a:cubicBezTo>
                      <a:pt x="170662" y="592498"/>
                      <a:pt x="171063" y="607701"/>
                      <a:pt x="168384" y="631409"/>
                    </a:cubicBezTo>
                    <a:cubicBezTo>
                      <a:pt x="167514" y="639272"/>
                      <a:pt x="161687" y="645694"/>
                      <a:pt x="153919" y="647281"/>
                    </a:cubicBezTo>
                    <a:cubicBezTo>
                      <a:pt x="114271" y="655271"/>
                      <a:pt x="77302" y="649713"/>
                      <a:pt x="42945" y="630605"/>
                    </a:cubicBezTo>
                    <a:cubicBezTo>
                      <a:pt x="42074" y="630090"/>
                      <a:pt x="41002" y="630371"/>
                      <a:pt x="40467" y="631228"/>
                    </a:cubicBezTo>
                    <a:cubicBezTo>
                      <a:pt x="40198" y="631644"/>
                      <a:pt x="40131" y="632146"/>
                      <a:pt x="40265" y="632614"/>
                    </a:cubicBezTo>
                    <a:close/>
                  </a:path>
                </a:pathLst>
              </a:custGeom>
              <a:grpFill/>
              <a:ln w="6697" cap="flat">
                <a:solidFill>
                  <a:schemeClr val="bg1"/>
                </a:solidFill>
                <a:prstDash val="solid"/>
                <a:miter/>
              </a:ln>
            </p:spPr>
            <p:txBody>
              <a:bodyPr rtlCol="0" anchor="ctr"/>
              <a:lstStyle/>
              <a:p>
                <a:pPr defTabSz="171446"/>
                <a:endParaRPr lang="en-US">
                  <a:solidFill>
                    <a:srgbClr val="768394">
                      <a:lumMod val="40000"/>
                      <a:lumOff val="60000"/>
                    </a:srgbClr>
                  </a:solidFill>
                  <a:latin typeface="Calibri" panose="020F0502020204030204"/>
                </a:endParaRPr>
              </a:p>
            </p:txBody>
          </p:sp>
          <p:sp>
            <p:nvSpPr>
              <p:cNvPr id="234" name="Free-form: Shape 579">
                <a:extLst>
                  <a:ext uri="{FF2B5EF4-FFF2-40B4-BE49-F238E27FC236}">
                    <a16:creationId xmlns:a16="http://schemas.microsoft.com/office/drawing/2014/main" id="{E2CA1282-A113-9426-7CD7-C89CB1F4CE3C}"/>
                  </a:ext>
                </a:extLst>
              </p:cNvPr>
              <p:cNvSpPr/>
              <p:nvPr/>
            </p:nvSpPr>
            <p:spPr>
              <a:xfrm>
                <a:off x="10090658" y="3949370"/>
                <a:ext cx="419361" cy="863156"/>
              </a:xfrm>
              <a:custGeom>
                <a:avLst/>
                <a:gdLst>
                  <a:gd name="connsiteX0" fmla="*/ 272836 w 419363"/>
                  <a:gd name="connsiteY0" fmla="*/ 714872 h 863154"/>
                  <a:gd name="connsiteX1" fmla="*/ 276386 w 419363"/>
                  <a:gd name="connsiteY1" fmla="*/ 716513 h 863154"/>
                  <a:gd name="connsiteX2" fmla="*/ 276520 w 419363"/>
                  <a:gd name="connsiteY2" fmla="*/ 717417 h 863154"/>
                  <a:gd name="connsiteX3" fmla="*/ 276520 w 419363"/>
                  <a:gd name="connsiteY3" fmla="*/ 738045 h 863154"/>
                  <a:gd name="connsiteX4" fmla="*/ 272769 w 419363"/>
                  <a:gd name="connsiteY4" fmla="*/ 752912 h 863154"/>
                  <a:gd name="connsiteX5" fmla="*/ 249530 w 419363"/>
                  <a:gd name="connsiteY5" fmla="*/ 796712 h 863154"/>
                  <a:gd name="connsiteX6" fmla="*/ 249062 w 419363"/>
                  <a:gd name="connsiteY6" fmla="*/ 797382 h 863154"/>
                  <a:gd name="connsiteX7" fmla="*/ 143580 w 419363"/>
                  <a:gd name="connsiteY7" fmla="*/ 862279 h 863154"/>
                  <a:gd name="connsiteX8" fmla="*/ 27985 w 419363"/>
                  <a:gd name="connsiteY8" fmla="*/ 826382 h 863154"/>
                  <a:gd name="connsiteX9" fmla="*/ 1263 w 419363"/>
                  <a:gd name="connsiteY9" fmla="*/ 719158 h 863154"/>
                  <a:gd name="connsiteX10" fmla="*/ 1664 w 419363"/>
                  <a:gd name="connsiteY10" fmla="*/ 648167 h 863154"/>
                  <a:gd name="connsiteX11" fmla="*/ 8764 w 419363"/>
                  <a:gd name="connsiteY11" fmla="*/ 642033 h 863154"/>
                  <a:gd name="connsiteX12" fmla="*/ 9165 w 419363"/>
                  <a:gd name="connsiteY12" fmla="*/ 642073 h 863154"/>
                  <a:gd name="connsiteX13" fmla="*/ 194144 w 419363"/>
                  <a:gd name="connsiteY13" fmla="*/ 531501 h 863154"/>
                  <a:gd name="connsiteX14" fmla="*/ 194747 w 419363"/>
                  <a:gd name="connsiteY14" fmla="*/ 528621 h 863154"/>
                  <a:gd name="connsiteX15" fmla="*/ 197626 w 419363"/>
                  <a:gd name="connsiteY15" fmla="*/ 477320 h 863154"/>
                  <a:gd name="connsiteX16" fmla="*/ 185639 w 419363"/>
                  <a:gd name="connsiteY16" fmla="*/ 463798 h 863154"/>
                  <a:gd name="connsiteX17" fmla="*/ 185505 w 419363"/>
                  <a:gd name="connsiteY17" fmla="*/ 463792 h 863154"/>
                  <a:gd name="connsiteX18" fmla="*/ 184500 w 419363"/>
                  <a:gd name="connsiteY18" fmla="*/ 463792 h 863154"/>
                  <a:gd name="connsiteX19" fmla="*/ 171105 w 419363"/>
                  <a:gd name="connsiteY19" fmla="*/ 475605 h 863154"/>
                  <a:gd name="connsiteX20" fmla="*/ 171105 w 419363"/>
                  <a:gd name="connsiteY20" fmla="*/ 475712 h 863154"/>
                  <a:gd name="connsiteX21" fmla="*/ 165279 w 419363"/>
                  <a:gd name="connsiteY21" fmla="*/ 526210 h 863154"/>
                  <a:gd name="connsiteX22" fmla="*/ 88059 w 419363"/>
                  <a:gd name="connsiteY22" fmla="*/ 608787 h 863154"/>
                  <a:gd name="connsiteX23" fmla="*/ 81027 w 419363"/>
                  <a:gd name="connsiteY23" fmla="*/ 610528 h 863154"/>
                  <a:gd name="connsiteX24" fmla="*/ 17537 w 419363"/>
                  <a:gd name="connsiteY24" fmla="*/ 609189 h 863154"/>
                  <a:gd name="connsiteX25" fmla="*/ 4343 w 419363"/>
                  <a:gd name="connsiteY25" fmla="*/ 593049 h 863154"/>
                  <a:gd name="connsiteX26" fmla="*/ 2736 w 419363"/>
                  <a:gd name="connsiteY26" fmla="*/ 44342 h 863154"/>
                  <a:gd name="connsiteX27" fmla="*/ 3004 w 419363"/>
                  <a:gd name="connsiteY27" fmla="*/ 42802 h 863154"/>
                  <a:gd name="connsiteX28" fmla="*/ 87925 w 419363"/>
                  <a:gd name="connsiteY28" fmla="*/ 1278 h 863154"/>
                  <a:gd name="connsiteX29" fmla="*/ 157979 w 419363"/>
                  <a:gd name="connsiteY29" fmla="*/ 9114 h 863154"/>
                  <a:gd name="connsiteX30" fmla="*/ 298622 w 419363"/>
                  <a:gd name="connsiteY30" fmla="*/ 175943 h 863154"/>
                  <a:gd name="connsiteX31" fmla="*/ 301769 w 419363"/>
                  <a:gd name="connsiteY31" fmla="*/ 223962 h 863154"/>
                  <a:gd name="connsiteX32" fmla="*/ 262925 w 419363"/>
                  <a:gd name="connsiteY32" fmla="*/ 261199 h 863154"/>
                  <a:gd name="connsiteX33" fmla="*/ 175392 w 419363"/>
                  <a:gd name="connsiteY33" fmla="*/ 232870 h 863154"/>
                  <a:gd name="connsiteX34" fmla="*/ 159586 w 419363"/>
                  <a:gd name="connsiteY34" fmla="*/ 242393 h 863154"/>
                  <a:gd name="connsiteX35" fmla="*/ 159184 w 419363"/>
                  <a:gd name="connsiteY35" fmla="*/ 245260 h 863154"/>
                  <a:gd name="connsiteX36" fmla="*/ 159117 w 419363"/>
                  <a:gd name="connsiteY36" fmla="*/ 245796 h 863154"/>
                  <a:gd name="connsiteX37" fmla="*/ 173181 w 419363"/>
                  <a:gd name="connsiteY37" fmla="*/ 265820 h 863154"/>
                  <a:gd name="connsiteX38" fmla="*/ 301167 w 419363"/>
                  <a:gd name="connsiteY38" fmla="*/ 304530 h 863154"/>
                  <a:gd name="connsiteX39" fmla="*/ 326347 w 419363"/>
                  <a:gd name="connsiteY39" fmla="*/ 321073 h 863154"/>
                  <a:gd name="connsiteX40" fmla="*/ 391646 w 419363"/>
                  <a:gd name="connsiteY40" fmla="*/ 385969 h 863154"/>
                  <a:gd name="connsiteX41" fmla="*/ 419239 w 419363"/>
                  <a:gd name="connsiteY41" fmla="*/ 472833 h 863154"/>
                  <a:gd name="connsiteX42" fmla="*/ 403835 w 419363"/>
                  <a:gd name="connsiteY42" fmla="*/ 564251 h 863154"/>
                  <a:gd name="connsiteX43" fmla="*/ 304581 w 419363"/>
                  <a:gd name="connsiteY43" fmla="*/ 670938 h 863154"/>
                  <a:gd name="connsiteX44" fmla="*/ 304046 w 419363"/>
                  <a:gd name="connsiteY44" fmla="*/ 671139 h 863154"/>
                  <a:gd name="connsiteX45" fmla="*/ 263594 w 419363"/>
                  <a:gd name="connsiteY45" fmla="*/ 685002 h 863154"/>
                  <a:gd name="connsiteX46" fmla="*/ 261920 w 419363"/>
                  <a:gd name="connsiteY46" fmla="*/ 685471 h 863154"/>
                  <a:gd name="connsiteX47" fmla="*/ 218254 w 419363"/>
                  <a:gd name="connsiteY47" fmla="*/ 697057 h 863154"/>
                  <a:gd name="connsiteX48" fmla="*/ 214571 w 419363"/>
                  <a:gd name="connsiteY48" fmla="*/ 702482 h 863154"/>
                  <a:gd name="connsiteX49" fmla="*/ 272836 w 419363"/>
                  <a:gd name="connsiteY49" fmla="*/ 714872 h 863154"/>
                  <a:gd name="connsiteX50" fmla="*/ 10639 w 419363"/>
                  <a:gd name="connsiteY50" fmla="*/ 656472 h 863154"/>
                  <a:gd name="connsiteX51" fmla="*/ 10103 w 419363"/>
                  <a:gd name="connsiteY51" fmla="*/ 740254 h 863154"/>
                  <a:gd name="connsiteX52" fmla="*/ 22292 w 419363"/>
                  <a:gd name="connsiteY52" fmla="*/ 805888 h 863154"/>
                  <a:gd name="connsiteX53" fmla="*/ 185035 w 419363"/>
                  <a:gd name="connsiteY53" fmla="*/ 837700 h 863154"/>
                  <a:gd name="connsiteX54" fmla="*/ 263394 w 419363"/>
                  <a:gd name="connsiteY54" fmla="*/ 733222 h 863154"/>
                  <a:gd name="connsiteX55" fmla="*/ 260916 w 419363"/>
                  <a:gd name="connsiteY55" fmla="*/ 729485 h 863154"/>
                  <a:gd name="connsiteX56" fmla="*/ 259643 w 419363"/>
                  <a:gd name="connsiteY56" fmla="*/ 729472 h 863154"/>
                  <a:gd name="connsiteX57" fmla="*/ 215240 w 419363"/>
                  <a:gd name="connsiteY57" fmla="*/ 738178 h 863154"/>
                  <a:gd name="connsiteX58" fmla="*/ 187446 w 419363"/>
                  <a:gd name="connsiteY58" fmla="*/ 719493 h 863154"/>
                  <a:gd name="connsiteX59" fmla="*/ 187112 w 419363"/>
                  <a:gd name="connsiteY59" fmla="*/ 717752 h 863154"/>
                  <a:gd name="connsiteX60" fmla="*/ 205462 w 419363"/>
                  <a:gd name="connsiteY60" fmla="*/ 689221 h 863154"/>
                  <a:gd name="connsiteX61" fmla="*/ 288709 w 419363"/>
                  <a:gd name="connsiteY61" fmla="*/ 665446 h 863154"/>
                  <a:gd name="connsiteX62" fmla="*/ 409528 w 419363"/>
                  <a:gd name="connsiteY62" fmla="*/ 489241 h 863154"/>
                  <a:gd name="connsiteX63" fmla="*/ 265805 w 419363"/>
                  <a:gd name="connsiteY63" fmla="*/ 305736 h 863154"/>
                  <a:gd name="connsiteX64" fmla="*/ 166149 w 419363"/>
                  <a:gd name="connsiteY64" fmla="*/ 272852 h 863154"/>
                  <a:gd name="connsiteX65" fmla="*/ 150143 w 419363"/>
                  <a:gd name="connsiteY65" fmla="*/ 242333 h 863154"/>
                  <a:gd name="connsiteX66" fmla="*/ 150210 w 419363"/>
                  <a:gd name="connsiteY66" fmla="*/ 242045 h 863154"/>
                  <a:gd name="connsiteX67" fmla="*/ 150544 w 419363"/>
                  <a:gd name="connsiteY67" fmla="*/ 240706 h 863154"/>
                  <a:gd name="connsiteX68" fmla="*/ 181285 w 419363"/>
                  <a:gd name="connsiteY68" fmla="*/ 224337 h 863154"/>
                  <a:gd name="connsiteX69" fmla="*/ 181821 w 419363"/>
                  <a:gd name="connsiteY69" fmla="*/ 224498 h 863154"/>
                  <a:gd name="connsiteX70" fmla="*/ 276654 w 419363"/>
                  <a:gd name="connsiteY70" fmla="*/ 255774 h 863154"/>
                  <a:gd name="connsiteX71" fmla="*/ 287303 w 419363"/>
                  <a:gd name="connsiteY71" fmla="*/ 250430 h 863154"/>
                  <a:gd name="connsiteX72" fmla="*/ 287370 w 419363"/>
                  <a:gd name="connsiteY72" fmla="*/ 250283 h 863154"/>
                  <a:gd name="connsiteX73" fmla="*/ 291455 w 419363"/>
                  <a:gd name="connsiteY73" fmla="*/ 214251 h 863154"/>
                  <a:gd name="connsiteX74" fmla="*/ 195483 w 419363"/>
                  <a:gd name="connsiteY74" fmla="*/ 39788 h 863154"/>
                  <a:gd name="connsiteX75" fmla="*/ 34548 w 419363"/>
                  <a:gd name="connsiteY75" fmla="*/ 25657 h 863154"/>
                  <a:gd name="connsiteX76" fmla="*/ 10706 w 419363"/>
                  <a:gd name="connsiteY76" fmla="*/ 55995 h 863154"/>
                  <a:gd name="connsiteX77" fmla="*/ 10371 w 419363"/>
                  <a:gd name="connsiteY77" fmla="*/ 589164 h 863154"/>
                  <a:gd name="connsiteX78" fmla="*/ 18944 w 419363"/>
                  <a:gd name="connsiteY78" fmla="*/ 600215 h 863154"/>
                  <a:gd name="connsiteX79" fmla="*/ 157510 w 419363"/>
                  <a:gd name="connsiteY79" fmla="*/ 507592 h 863154"/>
                  <a:gd name="connsiteX80" fmla="*/ 160791 w 419363"/>
                  <a:gd name="connsiteY80" fmla="*/ 474038 h 863154"/>
                  <a:gd name="connsiteX81" fmla="*/ 187446 w 419363"/>
                  <a:gd name="connsiteY81" fmla="*/ 454147 h 863154"/>
                  <a:gd name="connsiteX82" fmla="*/ 188451 w 419363"/>
                  <a:gd name="connsiteY82" fmla="*/ 454282 h 863154"/>
                  <a:gd name="connsiteX83" fmla="*/ 210820 w 419363"/>
                  <a:gd name="connsiteY83" fmla="*/ 480334 h 863154"/>
                  <a:gd name="connsiteX84" fmla="*/ 172177 w 419363"/>
                  <a:gd name="connsiteY84" fmla="*/ 596464 h 863154"/>
                  <a:gd name="connsiteX85" fmla="*/ 15193 w 419363"/>
                  <a:gd name="connsiteY85" fmla="*/ 652520 h 863154"/>
                  <a:gd name="connsiteX86" fmla="*/ 10706 w 419363"/>
                  <a:gd name="connsiteY86" fmla="*/ 655970 h 863154"/>
                  <a:gd name="connsiteX87" fmla="*/ 10639 w 419363"/>
                  <a:gd name="connsiteY87" fmla="*/ 656472 h 863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19363" h="863154">
                    <a:moveTo>
                      <a:pt x="272836" y="714872"/>
                    </a:moveTo>
                    <a:cubicBezTo>
                      <a:pt x="274243" y="714356"/>
                      <a:pt x="275851" y="715086"/>
                      <a:pt x="276386" y="716513"/>
                    </a:cubicBezTo>
                    <a:cubicBezTo>
                      <a:pt x="276453" y="716808"/>
                      <a:pt x="276520" y="717109"/>
                      <a:pt x="276520" y="717417"/>
                    </a:cubicBezTo>
                    <a:lnTo>
                      <a:pt x="276520" y="738045"/>
                    </a:lnTo>
                    <a:cubicBezTo>
                      <a:pt x="276520" y="743235"/>
                      <a:pt x="275248" y="748338"/>
                      <a:pt x="272769" y="752912"/>
                    </a:cubicBezTo>
                    <a:lnTo>
                      <a:pt x="249530" y="796712"/>
                    </a:lnTo>
                    <a:cubicBezTo>
                      <a:pt x="249396" y="796934"/>
                      <a:pt x="249263" y="797161"/>
                      <a:pt x="249062" y="797382"/>
                    </a:cubicBezTo>
                    <a:cubicBezTo>
                      <a:pt x="225019" y="827118"/>
                      <a:pt x="183161" y="859399"/>
                      <a:pt x="143580" y="862279"/>
                    </a:cubicBezTo>
                    <a:cubicBezTo>
                      <a:pt x="97971" y="865628"/>
                      <a:pt x="62275" y="860538"/>
                      <a:pt x="27985" y="826382"/>
                    </a:cubicBezTo>
                    <a:cubicBezTo>
                      <a:pt x="-5770" y="792895"/>
                      <a:pt x="5415" y="760949"/>
                      <a:pt x="1263" y="719158"/>
                    </a:cubicBezTo>
                    <a:cubicBezTo>
                      <a:pt x="-546" y="700627"/>
                      <a:pt x="-412" y="676966"/>
                      <a:pt x="1664" y="648167"/>
                    </a:cubicBezTo>
                    <a:cubicBezTo>
                      <a:pt x="1932" y="644517"/>
                      <a:pt x="5080" y="641765"/>
                      <a:pt x="8764" y="642033"/>
                    </a:cubicBezTo>
                    <a:cubicBezTo>
                      <a:pt x="8898" y="642039"/>
                      <a:pt x="9032" y="642053"/>
                      <a:pt x="9165" y="642073"/>
                    </a:cubicBezTo>
                    <a:cubicBezTo>
                      <a:pt x="101655" y="654308"/>
                      <a:pt x="163269" y="617447"/>
                      <a:pt x="194144" y="531501"/>
                    </a:cubicBezTo>
                    <a:cubicBezTo>
                      <a:pt x="194479" y="530570"/>
                      <a:pt x="194680" y="529599"/>
                      <a:pt x="194747" y="528621"/>
                    </a:cubicBezTo>
                    <a:lnTo>
                      <a:pt x="197626" y="477320"/>
                    </a:lnTo>
                    <a:cubicBezTo>
                      <a:pt x="198028" y="470268"/>
                      <a:pt x="192670" y="464213"/>
                      <a:pt x="185639" y="463798"/>
                    </a:cubicBezTo>
                    <a:cubicBezTo>
                      <a:pt x="185572" y="463798"/>
                      <a:pt x="185572" y="463792"/>
                      <a:pt x="185505" y="463792"/>
                    </a:cubicBezTo>
                    <a:lnTo>
                      <a:pt x="184500" y="463792"/>
                    </a:lnTo>
                    <a:cubicBezTo>
                      <a:pt x="177534" y="463336"/>
                      <a:pt x="171574" y="468627"/>
                      <a:pt x="171105" y="475605"/>
                    </a:cubicBezTo>
                    <a:cubicBezTo>
                      <a:pt x="171105" y="475639"/>
                      <a:pt x="171105" y="475672"/>
                      <a:pt x="171105" y="475712"/>
                    </a:cubicBezTo>
                    <a:cubicBezTo>
                      <a:pt x="170101" y="494934"/>
                      <a:pt x="171373" y="507926"/>
                      <a:pt x="165279" y="526210"/>
                    </a:cubicBezTo>
                    <a:cubicBezTo>
                      <a:pt x="152018" y="566079"/>
                      <a:pt x="126300" y="593605"/>
                      <a:pt x="88059" y="608787"/>
                    </a:cubicBezTo>
                    <a:cubicBezTo>
                      <a:pt x="85782" y="609678"/>
                      <a:pt x="83438" y="610261"/>
                      <a:pt x="81027" y="610528"/>
                    </a:cubicBezTo>
                    <a:cubicBezTo>
                      <a:pt x="57520" y="613475"/>
                      <a:pt x="36356" y="613026"/>
                      <a:pt x="17537" y="609189"/>
                    </a:cubicBezTo>
                    <a:cubicBezTo>
                      <a:pt x="9902" y="607635"/>
                      <a:pt x="4343" y="600891"/>
                      <a:pt x="4343" y="593049"/>
                    </a:cubicBezTo>
                    <a:lnTo>
                      <a:pt x="2736" y="44342"/>
                    </a:lnTo>
                    <a:cubicBezTo>
                      <a:pt x="2736" y="43813"/>
                      <a:pt x="2803" y="43290"/>
                      <a:pt x="3004" y="42802"/>
                    </a:cubicBezTo>
                    <a:cubicBezTo>
                      <a:pt x="14255" y="16481"/>
                      <a:pt x="60667" y="4828"/>
                      <a:pt x="87925" y="1278"/>
                    </a:cubicBezTo>
                    <a:cubicBezTo>
                      <a:pt x="111701" y="-1850"/>
                      <a:pt x="135007" y="763"/>
                      <a:pt x="157979" y="9114"/>
                    </a:cubicBezTo>
                    <a:cubicBezTo>
                      <a:pt x="233256" y="36573"/>
                      <a:pt x="280137" y="92180"/>
                      <a:pt x="298622" y="175943"/>
                    </a:cubicBezTo>
                    <a:cubicBezTo>
                      <a:pt x="299492" y="179694"/>
                      <a:pt x="300496" y="195700"/>
                      <a:pt x="301769" y="223962"/>
                    </a:cubicBezTo>
                    <a:cubicBezTo>
                      <a:pt x="302974" y="251823"/>
                      <a:pt x="294402" y="273522"/>
                      <a:pt x="262925" y="261199"/>
                    </a:cubicBezTo>
                    <a:cubicBezTo>
                      <a:pt x="232318" y="249191"/>
                      <a:pt x="203118" y="239748"/>
                      <a:pt x="175392" y="232870"/>
                    </a:cubicBezTo>
                    <a:cubicBezTo>
                      <a:pt x="168359" y="231129"/>
                      <a:pt x="161328" y="235395"/>
                      <a:pt x="159586" y="242393"/>
                    </a:cubicBezTo>
                    <a:cubicBezTo>
                      <a:pt x="159318" y="243331"/>
                      <a:pt x="159184" y="244295"/>
                      <a:pt x="159184" y="245260"/>
                    </a:cubicBezTo>
                    <a:lnTo>
                      <a:pt x="159117" y="245796"/>
                    </a:lnTo>
                    <a:cubicBezTo>
                      <a:pt x="158916" y="254830"/>
                      <a:pt x="164609" y="262947"/>
                      <a:pt x="173181" y="265820"/>
                    </a:cubicBezTo>
                    <a:cubicBezTo>
                      <a:pt x="205261" y="276670"/>
                      <a:pt x="247923" y="289576"/>
                      <a:pt x="301167" y="304530"/>
                    </a:cubicBezTo>
                    <a:cubicBezTo>
                      <a:pt x="311681" y="307477"/>
                      <a:pt x="318445" y="315983"/>
                      <a:pt x="326347" y="321073"/>
                    </a:cubicBezTo>
                    <a:cubicBezTo>
                      <a:pt x="352534" y="337950"/>
                      <a:pt x="374300" y="359582"/>
                      <a:pt x="391646" y="385969"/>
                    </a:cubicBezTo>
                    <a:cubicBezTo>
                      <a:pt x="408992" y="412403"/>
                      <a:pt x="418168" y="441355"/>
                      <a:pt x="419239" y="472833"/>
                    </a:cubicBezTo>
                    <a:cubicBezTo>
                      <a:pt x="420243" y="503687"/>
                      <a:pt x="415153" y="534159"/>
                      <a:pt x="403835" y="564251"/>
                    </a:cubicBezTo>
                    <a:cubicBezTo>
                      <a:pt x="387829" y="606778"/>
                      <a:pt x="340747" y="651918"/>
                      <a:pt x="304581" y="670938"/>
                    </a:cubicBezTo>
                    <a:cubicBezTo>
                      <a:pt x="304381" y="671025"/>
                      <a:pt x="304247" y="671092"/>
                      <a:pt x="304046" y="671139"/>
                    </a:cubicBezTo>
                    <a:lnTo>
                      <a:pt x="263594" y="685002"/>
                    </a:lnTo>
                    <a:cubicBezTo>
                      <a:pt x="263059" y="685183"/>
                      <a:pt x="262523" y="685337"/>
                      <a:pt x="261920" y="685471"/>
                    </a:cubicBezTo>
                    <a:lnTo>
                      <a:pt x="218254" y="697057"/>
                    </a:lnTo>
                    <a:cubicBezTo>
                      <a:pt x="215843" y="697680"/>
                      <a:pt x="214235" y="700004"/>
                      <a:pt x="214571" y="702482"/>
                    </a:cubicBezTo>
                    <a:cubicBezTo>
                      <a:pt x="217852" y="729003"/>
                      <a:pt x="255558" y="721770"/>
                      <a:pt x="272836" y="714872"/>
                    </a:cubicBezTo>
                    <a:close/>
                    <a:moveTo>
                      <a:pt x="10639" y="656472"/>
                    </a:moveTo>
                    <a:cubicBezTo>
                      <a:pt x="10371" y="675043"/>
                      <a:pt x="10170" y="702971"/>
                      <a:pt x="10103" y="740254"/>
                    </a:cubicBezTo>
                    <a:cubicBezTo>
                      <a:pt x="10036" y="770928"/>
                      <a:pt x="14121" y="792808"/>
                      <a:pt x="22292" y="805888"/>
                    </a:cubicBezTo>
                    <a:cubicBezTo>
                      <a:pt x="56314" y="860403"/>
                      <a:pt x="134471" y="864422"/>
                      <a:pt x="185035" y="837700"/>
                    </a:cubicBezTo>
                    <a:cubicBezTo>
                      <a:pt x="227764" y="815150"/>
                      <a:pt x="253883" y="780324"/>
                      <a:pt x="263394" y="733222"/>
                    </a:cubicBezTo>
                    <a:cubicBezTo>
                      <a:pt x="263795" y="731522"/>
                      <a:pt x="262657" y="729847"/>
                      <a:pt x="260916" y="729485"/>
                    </a:cubicBezTo>
                    <a:cubicBezTo>
                      <a:pt x="260514" y="729398"/>
                      <a:pt x="260045" y="729391"/>
                      <a:pt x="259643" y="729472"/>
                    </a:cubicBezTo>
                    <a:lnTo>
                      <a:pt x="215240" y="738178"/>
                    </a:lnTo>
                    <a:cubicBezTo>
                      <a:pt x="202382" y="740677"/>
                      <a:pt x="189991" y="732318"/>
                      <a:pt x="187446" y="719493"/>
                    </a:cubicBezTo>
                    <a:lnTo>
                      <a:pt x="187112" y="717752"/>
                    </a:lnTo>
                    <a:cubicBezTo>
                      <a:pt x="184567" y="704880"/>
                      <a:pt x="192670" y="692289"/>
                      <a:pt x="205462" y="689221"/>
                    </a:cubicBezTo>
                    <a:cubicBezTo>
                      <a:pt x="248325" y="678908"/>
                      <a:pt x="276052" y="670985"/>
                      <a:pt x="288709" y="665446"/>
                    </a:cubicBezTo>
                    <a:cubicBezTo>
                      <a:pt x="360638" y="633969"/>
                      <a:pt x="407921" y="569943"/>
                      <a:pt x="409528" y="489241"/>
                    </a:cubicBezTo>
                    <a:cubicBezTo>
                      <a:pt x="411269" y="399565"/>
                      <a:pt x="348583" y="331788"/>
                      <a:pt x="265805" y="305736"/>
                    </a:cubicBezTo>
                    <a:cubicBezTo>
                      <a:pt x="236538" y="296494"/>
                      <a:pt x="203319" y="285530"/>
                      <a:pt x="166149" y="272852"/>
                    </a:cubicBezTo>
                    <a:cubicBezTo>
                      <a:pt x="153290" y="268847"/>
                      <a:pt x="146125" y="255185"/>
                      <a:pt x="150143" y="242333"/>
                    </a:cubicBezTo>
                    <a:cubicBezTo>
                      <a:pt x="150143" y="242232"/>
                      <a:pt x="150210" y="242139"/>
                      <a:pt x="150210" y="242045"/>
                    </a:cubicBezTo>
                    <a:lnTo>
                      <a:pt x="150544" y="240706"/>
                    </a:lnTo>
                    <a:cubicBezTo>
                      <a:pt x="154496" y="227686"/>
                      <a:pt x="168292" y="220359"/>
                      <a:pt x="181285" y="224337"/>
                    </a:cubicBezTo>
                    <a:cubicBezTo>
                      <a:pt x="181486" y="224391"/>
                      <a:pt x="181620" y="224444"/>
                      <a:pt x="181821" y="224498"/>
                    </a:cubicBezTo>
                    <a:lnTo>
                      <a:pt x="276654" y="255774"/>
                    </a:lnTo>
                    <a:cubicBezTo>
                      <a:pt x="281075" y="257241"/>
                      <a:pt x="285830" y="254850"/>
                      <a:pt x="287303" y="250430"/>
                    </a:cubicBezTo>
                    <a:cubicBezTo>
                      <a:pt x="287370" y="250376"/>
                      <a:pt x="287370" y="250330"/>
                      <a:pt x="287370" y="250283"/>
                    </a:cubicBezTo>
                    <a:cubicBezTo>
                      <a:pt x="290718" y="239480"/>
                      <a:pt x="292058" y="227465"/>
                      <a:pt x="291455" y="214251"/>
                    </a:cubicBezTo>
                    <a:cubicBezTo>
                      <a:pt x="287838" y="137902"/>
                      <a:pt x="255826" y="79750"/>
                      <a:pt x="195483" y="39788"/>
                    </a:cubicBezTo>
                    <a:cubicBezTo>
                      <a:pt x="149004" y="9047"/>
                      <a:pt x="87322" y="-999"/>
                      <a:pt x="34548" y="25657"/>
                    </a:cubicBezTo>
                    <a:cubicBezTo>
                      <a:pt x="18608" y="33693"/>
                      <a:pt x="10639" y="43806"/>
                      <a:pt x="10706" y="55995"/>
                    </a:cubicBezTo>
                    <a:cubicBezTo>
                      <a:pt x="10906" y="108100"/>
                      <a:pt x="10839" y="285825"/>
                      <a:pt x="10371" y="589164"/>
                    </a:cubicBezTo>
                    <a:cubicBezTo>
                      <a:pt x="10371" y="594355"/>
                      <a:pt x="13921" y="598902"/>
                      <a:pt x="18944" y="600215"/>
                    </a:cubicBezTo>
                    <a:cubicBezTo>
                      <a:pt x="82768" y="616757"/>
                      <a:pt x="152688" y="575569"/>
                      <a:pt x="157510" y="507592"/>
                    </a:cubicBezTo>
                    <a:cubicBezTo>
                      <a:pt x="158649" y="491565"/>
                      <a:pt x="159720" y="480381"/>
                      <a:pt x="160791" y="474038"/>
                    </a:cubicBezTo>
                    <a:cubicBezTo>
                      <a:pt x="162868" y="461320"/>
                      <a:pt x="174655" y="452533"/>
                      <a:pt x="187446" y="454147"/>
                    </a:cubicBezTo>
                    <a:lnTo>
                      <a:pt x="188451" y="454282"/>
                    </a:lnTo>
                    <a:cubicBezTo>
                      <a:pt x="201511" y="455962"/>
                      <a:pt x="211155" y="467214"/>
                      <a:pt x="210820" y="480334"/>
                    </a:cubicBezTo>
                    <a:cubicBezTo>
                      <a:pt x="209682" y="529539"/>
                      <a:pt x="196756" y="568249"/>
                      <a:pt x="172177" y="596464"/>
                    </a:cubicBezTo>
                    <a:cubicBezTo>
                      <a:pt x="131457" y="643164"/>
                      <a:pt x="79152" y="661850"/>
                      <a:pt x="15193" y="652520"/>
                    </a:cubicBezTo>
                    <a:cubicBezTo>
                      <a:pt x="12983" y="652226"/>
                      <a:pt x="10973" y="653766"/>
                      <a:pt x="10706" y="655970"/>
                    </a:cubicBezTo>
                    <a:cubicBezTo>
                      <a:pt x="10639" y="656137"/>
                      <a:pt x="10639" y="656304"/>
                      <a:pt x="10639" y="656472"/>
                    </a:cubicBezTo>
                    <a:close/>
                  </a:path>
                </a:pathLst>
              </a:custGeom>
              <a:grpFill/>
              <a:ln w="6697" cap="flat">
                <a:solidFill>
                  <a:schemeClr val="bg1"/>
                </a:solidFill>
                <a:prstDash val="solid"/>
                <a:miter/>
              </a:ln>
            </p:spPr>
            <p:txBody>
              <a:bodyPr rtlCol="0" anchor="ctr"/>
              <a:lstStyle/>
              <a:p>
                <a:pPr defTabSz="171446"/>
                <a:endParaRPr lang="en-US">
                  <a:solidFill>
                    <a:srgbClr val="768394">
                      <a:lumMod val="40000"/>
                      <a:lumOff val="60000"/>
                    </a:srgbClr>
                  </a:solidFill>
                  <a:latin typeface="Calibri" panose="020F0502020204030204"/>
                </a:endParaRPr>
              </a:p>
            </p:txBody>
          </p:sp>
        </p:grpSp>
      </p:grpSp>
      <p:grpSp>
        <p:nvGrpSpPr>
          <p:cNvPr id="27" name="Group 26">
            <a:extLst>
              <a:ext uri="{FF2B5EF4-FFF2-40B4-BE49-F238E27FC236}">
                <a16:creationId xmlns:a16="http://schemas.microsoft.com/office/drawing/2014/main" id="{72CD67EA-C954-0807-EFF1-58BE8C69EA09}"/>
              </a:ext>
            </a:extLst>
          </p:cNvPr>
          <p:cNvGrpSpPr/>
          <p:nvPr/>
        </p:nvGrpSpPr>
        <p:grpSpPr>
          <a:xfrm>
            <a:off x="1504176" y="1558613"/>
            <a:ext cx="1856683" cy="408623"/>
            <a:chOff x="2005568" y="2078152"/>
            <a:chExt cx="2475577" cy="544831"/>
          </a:xfrm>
        </p:grpSpPr>
        <p:sp>
          <p:nvSpPr>
            <p:cNvPr id="40" name="Rectangle: Rounded Corners 39">
              <a:extLst>
                <a:ext uri="{FF2B5EF4-FFF2-40B4-BE49-F238E27FC236}">
                  <a16:creationId xmlns:a16="http://schemas.microsoft.com/office/drawing/2014/main" id="{E9107DA8-14C6-703F-58B8-942F0E8A917F}"/>
                </a:ext>
              </a:extLst>
            </p:cNvPr>
            <p:cNvSpPr/>
            <p:nvPr/>
          </p:nvSpPr>
          <p:spPr>
            <a:xfrm>
              <a:off x="4023945" y="2078152"/>
              <a:ext cx="457200" cy="457200"/>
            </a:xfrm>
            <a:prstGeom prst="roundRect">
              <a:avLst/>
            </a:prstGeom>
            <a:solidFill>
              <a:schemeClr val="accent2">
                <a:lumMod val="60000"/>
                <a:lumOff val="40000"/>
              </a:schemeClr>
            </a:solidFill>
            <a:ln w="0" cap="flat">
              <a:noFill/>
              <a:prstDash val="solid"/>
              <a:miter/>
            </a:ln>
          </p:spPr>
          <p:txBody>
            <a:bodyPr rtlCol="0" anchor="ctr"/>
            <a:lstStyle/>
            <a:p>
              <a:pPr algn="r" defTabSz="342900" rtl="1"/>
              <a:endParaRPr lang="en-US" sz="1350" dirty="0">
                <a:solidFill>
                  <a:srgbClr val="768394"/>
                </a:solidFill>
                <a:latin typeface="Calibri" panose="020F0502020204030204"/>
              </a:endParaRPr>
            </a:p>
          </p:txBody>
        </p:sp>
        <p:sp>
          <p:nvSpPr>
            <p:cNvPr id="9" name="مربع نص 8">
              <a:extLst>
                <a:ext uri="{FF2B5EF4-FFF2-40B4-BE49-F238E27FC236}">
                  <a16:creationId xmlns:a16="http://schemas.microsoft.com/office/drawing/2014/main" id="{FD43F79D-1A59-B1EC-9A52-6B999349D1A3}"/>
                </a:ext>
              </a:extLst>
            </p:cNvPr>
            <p:cNvSpPr txBox="1"/>
            <p:nvPr/>
          </p:nvSpPr>
          <p:spPr>
            <a:xfrm>
              <a:off x="2005568" y="2078152"/>
              <a:ext cx="2011680" cy="544831"/>
            </a:xfrm>
            <a:prstGeom prst="roundRect">
              <a:avLst/>
            </a:prstGeom>
            <a:solidFill>
              <a:schemeClr val="accent3">
                <a:lumMod val="20000"/>
                <a:lumOff val="80000"/>
              </a:schemeClr>
            </a:solidFill>
          </p:spPr>
          <p:txBody>
            <a:bodyPr wrap="square" rtlCol="1">
              <a:spAutoFit/>
            </a:bodyPr>
            <a:lstStyle>
              <a:defPPr>
                <a:defRPr lang="ar-SA"/>
              </a:defPPr>
              <a:lvl1pPr defTabSz="228594">
                <a:defRPr sz="2400" b="1">
                  <a:solidFill>
                    <a:srgbClr val="173863"/>
                  </a:solidFill>
                  <a:latin typeface="Sakkal Majalla" panose="02000000000000000000" pitchFamily="2" charset="-78"/>
                  <a:cs typeface="Sakkal Majalla" panose="02000000000000000000" pitchFamily="2" charset="-78"/>
                </a:defRPr>
              </a:lvl1pPr>
            </a:lstStyle>
            <a:p>
              <a:pPr algn="r" defTabSz="171446" rtl="1"/>
              <a:r>
                <a:rPr lang="ar-SA" sz="1800" dirty="0">
                  <a:solidFill>
                    <a:srgbClr val="768394">
                      <a:lumMod val="40000"/>
                      <a:lumOff val="60000"/>
                    </a:srgbClr>
                  </a:solidFill>
                </a:rPr>
                <a:t>النزاهة</a:t>
              </a:r>
              <a:endParaRPr lang="en-US" sz="1800" dirty="0">
                <a:solidFill>
                  <a:srgbClr val="768394">
                    <a:lumMod val="40000"/>
                    <a:lumOff val="60000"/>
                  </a:srgbClr>
                </a:solidFill>
              </a:endParaRPr>
            </a:p>
          </p:txBody>
        </p:sp>
        <p:grpSp>
          <p:nvGrpSpPr>
            <p:cNvPr id="235" name="Profile2" descr="{&quot;Key&quot;:&quot;POWER_USER_SHAPE_ICON&quot;,&quot;Value&quot;:&quot;POWER_USER_SHAPE_ICON_STYLE_1&quot;}">
              <a:extLst>
                <a:ext uri="{FF2B5EF4-FFF2-40B4-BE49-F238E27FC236}">
                  <a16:creationId xmlns:a16="http://schemas.microsoft.com/office/drawing/2014/main" id="{3F0B9D14-1E1E-6604-CDFE-0C8C244857A3}"/>
                </a:ext>
              </a:extLst>
            </p:cNvPr>
            <p:cNvGrpSpPr>
              <a:grpSpLocks noChangeAspect="1"/>
            </p:cNvGrpSpPr>
            <p:nvPr/>
          </p:nvGrpSpPr>
          <p:grpSpPr>
            <a:xfrm>
              <a:off x="4108545" y="2148846"/>
              <a:ext cx="288000" cy="315813"/>
              <a:chOff x="8755344" y="2527190"/>
              <a:chExt cx="1236084" cy="1355444"/>
            </a:xfrm>
            <a:solidFill>
              <a:schemeClr val="bg1"/>
            </a:solidFill>
          </p:grpSpPr>
          <p:sp>
            <p:nvSpPr>
              <p:cNvPr id="236" name="Free-form: Shape 195">
                <a:extLst>
                  <a:ext uri="{FF2B5EF4-FFF2-40B4-BE49-F238E27FC236}">
                    <a16:creationId xmlns:a16="http://schemas.microsoft.com/office/drawing/2014/main" id="{4FD06968-C059-50E4-B71B-F9C770D2604E}"/>
                  </a:ext>
                </a:extLst>
              </p:cNvPr>
              <p:cNvSpPr/>
              <p:nvPr/>
            </p:nvSpPr>
            <p:spPr>
              <a:xfrm>
                <a:off x="8755344" y="2527190"/>
                <a:ext cx="1236084" cy="1355444"/>
              </a:xfrm>
              <a:custGeom>
                <a:avLst/>
                <a:gdLst>
                  <a:gd name="connsiteX0" fmla="*/ 508579 w 1236084"/>
                  <a:gd name="connsiteY0" fmla="*/ 0 h 1355444"/>
                  <a:gd name="connsiteX1" fmla="*/ 683151 w 1236084"/>
                  <a:gd name="connsiteY1" fmla="*/ 65440 h 1355444"/>
                  <a:gd name="connsiteX2" fmla="*/ 714747 w 1236084"/>
                  <a:gd name="connsiteY2" fmla="*/ 94524 h 1355444"/>
                  <a:gd name="connsiteX3" fmla="*/ 742906 w 1236084"/>
                  <a:gd name="connsiteY3" fmla="*/ 126649 h 1355444"/>
                  <a:gd name="connsiteX4" fmla="*/ 776552 w 1236084"/>
                  <a:gd name="connsiteY4" fmla="*/ 176026 h 1355444"/>
                  <a:gd name="connsiteX5" fmla="*/ 816212 w 1236084"/>
                  <a:gd name="connsiteY5" fmla="*/ 454509 h 1355444"/>
                  <a:gd name="connsiteX6" fmla="*/ 790433 w 1236084"/>
                  <a:gd name="connsiteY6" fmla="*/ 609978 h 1355444"/>
                  <a:gd name="connsiteX7" fmla="*/ 780253 w 1236084"/>
                  <a:gd name="connsiteY7" fmla="*/ 703181 h 1355444"/>
                  <a:gd name="connsiteX8" fmla="*/ 783301 w 1236084"/>
                  <a:gd name="connsiteY8" fmla="*/ 706605 h 1355444"/>
                  <a:gd name="connsiteX9" fmla="*/ 784087 w 1236084"/>
                  <a:gd name="connsiteY9" fmla="*/ 706552 h 1355444"/>
                  <a:gd name="connsiteX10" fmla="*/ 852171 w 1236084"/>
                  <a:gd name="connsiteY10" fmla="*/ 702123 h 1355444"/>
                  <a:gd name="connsiteX11" fmla="*/ 918536 w 1236084"/>
                  <a:gd name="connsiteY11" fmla="*/ 715277 h 1355444"/>
                  <a:gd name="connsiteX12" fmla="*/ 1067461 w 1236084"/>
                  <a:gd name="connsiteY12" fmla="*/ 852568 h 1355444"/>
                  <a:gd name="connsiteX13" fmla="*/ 1071692 w 1236084"/>
                  <a:gd name="connsiteY13" fmla="*/ 1051201 h 1355444"/>
                  <a:gd name="connsiteX14" fmla="*/ 1073080 w 1236084"/>
                  <a:gd name="connsiteY14" fmla="*/ 1056423 h 1355444"/>
                  <a:gd name="connsiteX15" fmla="*/ 1196291 w 1236084"/>
                  <a:gd name="connsiteY15" fmla="*/ 1163441 h 1355444"/>
                  <a:gd name="connsiteX16" fmla="*/ 1236084 w 1236084"/>
                  <a:gd name="connsiteY16" fmla="*/ 1239457 h 1355444"/>
                  <a:gd name="connsiteX17" fmla="*/ 1236084 w 1236084"/>
                  <a:gd name="connsiteY17" fmla="*/ 1247521 h 1355444"/>
                  <a:gd name="connsiteX18" fmla="*/ 1198407 w 1236084"/>
                  <a:gd name="connsiteY18" fmla="*/ 1327503 h 1355444"/>
                  <a:gd name="connsiteX19" fmla="*/ 1044855 w 1236084"/>
                  <a:gd name="connsiteY19" fmla="*/ 1318050 h 1355444"/>
                  <a:gd name="connsiteX20" fmla="*/ 936119 w 1236084"/>
                  <a:gd name="connsiteY20" fmla="*/ 1192525 h 1355444"/>
                  <a:gd name="connsiteX21" fmla="*/ 930963 w 1236084"/>
                  <a:gd name="connsiteY21" fmla="*/ 1191137 h 1355444"/>
                  <a:gd name="connsiteX22" fmla="*/ 661404 w 1236084"/>
                  <a:gd name="connsiteY22" fmla="*/ 1139380 h 1355444"/>
                  <a:gd name="connsiteX23" fmla="*/ 658892 w 1236084"/>
                  <a:gd name="connsiteY23" fmla="*/ 1140305 h 1355444"/>
                  <a:gd name="connsiteX24" fmla="*/ 647721 w 1236084"/>
                  <a:gd name="connsiteY24" fmla="*/ 1222998 h 1355444"/>
                  <a:gd name="connsiteX25" fmla="*/ 624983 w 1236084"/>
                  <a:gd name="connsiteY25" fmla="*/ 1244745 h 1355444"/>
                  <a:gd name="connsiteX26" fmla="*/ 622471 w 1236084"/>
                  <a:gd name="connsiteY26" fmla="*/ 1244811 h 1355444"/>
                  <a:gd name="connsiteX27" fmla="*/ 601847 w 1236084"/>
                  <a:gd name="connsiteY27" fmla="*/ 1217974 h 1355444"/>
                  <a:gd name="connsiteX28" fmla="*/ 618571 w 1236084"/>
                  <a:gd name="connsiteY28" fmla="*/ 1093969 h 1355444"/>
                  <a:gd name="connsiteX29" fmla="*/ 615464 w 1236084"/>
                  <a:gd name="connsiteY29" fmla="*/ 1079228 h 1355444"/>
                  <a:gd name="connsiteX30" fmla="*/ 590346 w 1236084"/>
                  <a:gd name="connsiteY30" fmla="*/ 1015639 h 1355444"/>
                  <a:gd name="connsiteX31" fmla="*/ 588143 w 1236084"/>
                  <a:gd name="connsiteY31" fmla="*/ 1014225 h 1355444"/>
                  <a:gd name="connsiteX32" fmla="*/ 587239 w 1236084"/>
                  <a:gd name="connsiteY32" fmla="*/ 1014714 h 1355444"/>
                  <a:gd name="connsiteX33" fmla="*/ 508116 w 1236084"/>
                  <a:gd name="connsiteY33" fmla="*/ 1090664 h 1355444"/>
                  <a:gd name="connsiteX34" fmla="*/ 475529 w 1236084"/>
                  <a:gd name="connsiteY34" fmla="*/ 1090003 h 1355444"/>
                  <a:gd name="connsiteX35" fmla="*/ 349607 w 1236084"/>
                  <a:gd name="connsiteY35" fmla="*/ 958726 h 1355444"/>
                  <a:gd name="connsiteX36" fmla="*/ 346963 w 1236084"/>
                  <a:gd name="connsiteY36" fmla="*/ 960048 h 1355444"/>
                  <a:gd name="connsiteX37" fmla="*/ 385566 w 1236084"/>
                  <a:gd name="connsiteY37" fmla="*/ 1222865 h 1355444"/>
                  <a:gd name="connsiteX38" fmla="*/ 367785 w 1236084"/>
                  <a:gd name="connsiteY38" fmla="*/ 1250099 h 1355444"/>
                  <a:gd name="connsiteX39" fmla="*/ 366859 w 1236084"/>
                  <a:gd name="connsiteY39" fmla="*/ 1250297 h 1355444"/>
                  <a:gd name="connsiteX40" fmla="*/ 339824 w 1236084"/>
                  <a:gd name="connsiteY40" fmla="*/ 1229806 h 1355444"/>
                  <a:gd name="connsiteX41" fmla="*/ 294148 w 1236084"/>
                  <a:gd name="connsiteY41" fmla="*/ 918669 h 1355444"/>
                  <a:gd name="connsiteX42" fmla="*/ 291703 w 1236084"/>
                  <a:gd name="connsiteY42" fmla="*/ 916686 h 1355444"/>
                  <a:gd name="connsiteX43" fmla="*/ 182306 w 1236084"/>
                  <a:gd name="connsiteY43" fmla="*/ 925279 h 1355444"/>
                  <a:gd name="connsiteX44" fmla="*/ 158443 w 1236084"/>
                  <a:gd name="connsiteY44" fmla="*/ 923561 h 1355444"/>
                  <a:gd name="connsiteX45" fmla="*/ 157981 w 1236084"/>
                  <a:gd name="connsiteY45" fmla="*/ 881851 h 1355444"/>
                  <a:gd name="connsiteX46" fmla="*/ 267047 w 1236084"/>
                  <a:gd name="connsiteY46" fmla="*/ 790566 h 1355444"/>
                  <a:gd name="connsiteX47" fmla="*/ 265923 w 1236084"/>
                  <a:gd name="connsiteY47" fmla="*/ 788583 h 1355444"/>
                  <a:gd name="connsiteX48" fmla="*/ 133920 w 1236084"/>
                  <a:gd name="connsiteY48" fmla="*/ 852106 h 1355444"/>
                  <a:gd name="connsiteX49" fmla="*/ 46535 w 1236084"/>
                  <a:gd name="connsiteY49" fmla="*/ 996470 h 1355444"/>
                  <a:gd name="connsiteX50" fmla="*/ 58103 w 1236084"/>
                  <a:gd name="connsiteY50" fmla="*/ 1225047 h 1355444"/>
                  <a:gd name="connsiteX51" fmla="*/ 38338 w 1236084"/>
                  <a:gd name="connsiteY51" fmla="*/ 1249834 h 1355444"/>
                  <a:gd name="connsiteX52" fmla="*/ 37413 w 1236084"/>
                  <a:gd name="connsiteY52" fmla="*/ 1249901 h 1355444"/>
                  <a:gd name="connsiteX53" fmla="*/ 12229 w 1236084"/>
                  <a:gd name="connsiteY53" fmla="*/ 1226501 h 1355444"/>
                  <a:gd name="connsiteX54" fmla="*/ 0 w 1236084"/>
                  <a:gd name="connsiteY54" fmla="*/ 1009888 h 1355444"/>
                  <a:gd name="connsiteX55" fmla="*/ 0 w 1236084"/>
                  <a:gd name="connsiteY55" fmla="*/ 980341 h 1355444"/>
                  <a:gd name="connsiteX56" fmla="*/ 22673 w 1236084"/>
                  <a:gd name="connsiteY56" fmla="*/ 903466 h 1355444"/>
                  <a:gd name="connsiteX57" fmla="*/ 117197 w 1236084"/>
                  <a:gd name="connsiteY57" fmla="*/ 807752 h 1355444"/>
                  <a:gd name="connsiteX58" fmla="*/ 178142 w 1236084"/>
                  <a:gd name="connsiteY58" fmla="*/ 773115 h 1355444"/>
                  <a:gd name="connsiteX59" fmla="*/ 197311 w 1236084"/>
                  <a:gd name="connsiteY59" fmla="*/ 685994 h 1355444"/>
                  <a:gd name="connsiteX60" fmla="*/ 176159 w 1236084"/>
                  <a:gd name="connsiteY60" fmla="*/ 511488 h 1355444"/>
                  <a:gd name="connsiteX61" fmla="*/ 166971 w 1236084"/>
                  <a:gd name="connsiteY61" fmla="*/ 412139 h 1355444"/>
                  <a:gd name="connsiteX62" fmla="*/ 168755 w 1236084"/>
                  <a:gd name="connsiteY62" fmla="*/ 312128 h 1355444"/>
                  <a:gd name="connsiteX63" fmla="*/ 301552 w 1236084"/>
                  <a:gd name="connsiteY63" fmla="*/ 70133 h 1355444"/>
                  <a:gd name="connsiteX64" fmla="*/ 480222 w 1236084"/>
                  <a:gd name="connsiteY64" fmla="*/ 0 h 1355444"/>
                  <a:gd name="connsiteX65" fmla="*/ 508579 w 1236084"/>
                  <a:gd name="connsiteY65" fmla="*/ 0 h 1355444"/>
                  <a:gd name="connsiteX66" fmla="*/ 302279 w 1236084"/>
                  <a:gd name="connsiteY66" fmla="*/ 305782 h 1355444"/>
                  <a:gd name="connsiteX67" fmla="*/ 325150 w 1236084"/>
                  <a:gd name="connsiteY67" fmla="*/ 291637 h 1355444"/>
                  <a:gd name="connsiteX68" fmla="*/ 338370 w 1236084"/>
                  <a:gd name="connsiteY68" fmla="*/ 296528 h 1355444"/>
                  <a:gd name="connsiteX69" fmla="*/ 479561 w 1236084"/>
                  <a:gd name="connsiteY69" fmla="*/ 337313 h 1355444"/>
                  <a:gd name="connsiteX70" fmla="*/ 601583 w 1236084"/>
                  <a:gd name="connsiteY70" fmla="*/ 337775 h 1355444"/>
                  <a:gd name="connsiteX71" fmla="*/ 604425 w 1236084"/>
                  <a:gd name="connsiteY71" fmla="*/ 337313 h 1355444"/>
                  <a:gd name="connsiteX72" fmla="*/ 540902 w 1236084"/>
                  <a:gd name="connsiteY72" fmla="*/ 295933 h 1355444"/>
                  <a:gd name="connsiteX73" fmla="*/ 533171 w 1236084"/>
                  <a:gd name="connsiteY73" fmla="*/ 262790 h 1355444"/>
                  <a:gd name="connsiteX74" fmla="*/ 534028 w 1236084"/>
                  <a:gd name="connsiteY74" fmla="*/ 261561 h 1355444"/>
                  <a:gd name="connsiteX75" fmla="*/ 534557 w 1236084"/>
                  <a:gd name="connsiteY75" fmla="*/ 260834 h 1355444"/>
                  <a:gd name="connsiteX76" fmla="*/ 566285 w 1236084"/>
                  <a:gd name="connsiteY76" fmla="*/ 256537 h 1355444"/>
                  <a:gd name="connsiteX77" fmla="*/ 689431 w 1236084"/>
                  <a:gd name="connsiteY77" fmla="*/ 324687 h 1355444"/>
                  <a:gd name="connsiteX78" fmla="*/ 701990 w 1236084"/>
                  <a:gd name="connsiteY78" fmla="*/ 339758 h 1355444"/>
                  <a:gd name="connsiteX79" fmla="*/ 668477 w 1236084"/>
                  <a:gd name="connsiteY79" fmla="*/ 592726 h 1355444"/>
                  <a:gd name="connsiteX80" fmla="*/ 648713 w 1236084"/>
                  <a:gd name="connsiteY80" fmla="*/ 623661 h 1355444"/>
                  <a:gd name="connsiteX81" fmla="*/ 638732 w 1236084"/>
                  <a:gd name="connsiteY81" fmla="*/ 651093 h 1355444"/>
                  <a:gd name="connsiteX82" fmla="*/ 636881 w 1236084"/>
                  <a:gd name="connsiteY82" fmla="*/ 704701 h 1355444"/>
                  <a:gd name="connsiteX83" fmla="*/ 640186 w 1236084"/>
                  <a:gd name="connsiteY83" fmla="*/ 708865 h 1355444"/>
                  <a:gd name="connsiteX84" fmla="*/ 719573 w 1236084"/>
                  <a:gd name="connsiteY84" fmla="*/ 727043 h 1355444"/>
                  <a:gd name="connsiteX85" fmla="*/ 733613 w 1236084"/>
                  <a:gd name="connsiteY85" fmla="*/ 718291 h 1355444"/>
                  <a:gd name="connsiteX86" fmla="*/ 733917 w 1236084"/>
                  <a:gd name="connsiteY86" fmla="*/ 715740 h 1355444"/>
                  <a:gd name="connsiteX87" fmla="*/ 738742 w 1236084"/>
                  <a:gd name="connsiteY87" fmla="*/ 644483 h 1355444"/>
                  <a:gd name="connsiteX88" fmla="*/ 766240 w 1236084"/>
                  <a:gd name="connsiteY88" fmla="*/ 474009 h 1355444"/>
                  <a:gd name="connsiteX89" fmla="*/ 773841 w 1236084"/>
                  <a:gd name="connsiteY89" fmla="*/ 419013 h 1355444"/>
                  <a:gd name="connsiteX90" fmla="*/ 777675 w 1236084"/>
                  <a:gd name="connsiteY90" fmla="*/ 363819 h 1355444"/>
                  <a:gd name="connsiteX91" fmla="*/ 660280 w 1236084"/>
                  <a:gd name="connsiteY91" fmla="*/ 107216 h 1355444"/>
                  <a:gd name="connsiteX92" fmla="*/ 477842 w 1236084"/>
                  <a:gd name="connsiteY92" fmla="*/ 47196 h 1355444"/>
                  <a:gd name="connsiteX93" fmla="*/ 330173 w 1236084"/>
                  <a:gd name="connsiteY93" fmla="*/ 106687 h 1355444"/>
                  <a:gd name="connsiteX94" fmla="*/ 211985 w 1236084"/>
                  <a:gd name="connsiteY94" fmla="*/ 360382 h 1355444"/>
                  <a:gd name="connsiteX95" fmla="*/ 243383 w 1236084"/>
                  <a:gd name="connsiteY95" fmla="*/ 677533 h 1355444"/>
                  <a:gd name="connsiteX96" fmla="*/ 241003 w 1236084"/>
                  <a:gd name="connsiteY96" fmla="*/ 744626 h 1355444"/>
                  <a:gd name="connsiteX97" fmla="*/ 242986 w 1236084"/>
                  <a:gd name="connsiteY97" fmla="*/ 746278 h 1355444"/>
                  <a:gd name="connsiteX98" fmla="*/ 352317 w 1236084"/>
                  <a:gd name="connsiteY98" fmla="*/ 714616 h 1355444"/>
                  <a:gd name="connsiteX99" fmla="*/ 353639 w 1236084"/>
                  <a:gd name="connsiteY99" fmla="*/ 712765 h 1355444"/>
                  <a:gd name="connsiteX100" fmla="*/ 351987 w 1236084"/>
                  <a:gd name="connsiteY100" fmla="*/ 653803 h 1355444"/>
                  <a:gd name="connsiteX101" fmla="*/ 340882 w 1236084"/>
                  <a:gd name="connsiteY101" fmla="*/ 624587 h 1355444"/>
                  <a:gd name="connsiteX102" fmla="*/ 284564 w 1236084"/>
                  <a:gd name="connsiteY102" fmla="*/ 402025 h 1355444"/>
                  <a:gd name="connsiteX103" fmla="*/ 302279 w 1236084"/>
                  <a:gd name="connsiteY103" fmla="*/ 305782 h 1355444"/>
                  <a:gd name="connsiteX104" fmla="*/ 309616 w 1236084"/>
                  <a:gd name="connsiteY104" fmla="*/ 868895 h 1355444"/>
                  <a:gd name="connsiteX105" fmla="*/ 337510 w 1236084"/>
                  <a:gd name="connsiteY105" fmla="*/ 879538 h 1355444"/>
                  <a:gd name="connsiteX106" fmla="*/ 491856 w 1236084"/>
                  <a:gd name="connsiteY106" fmla="*/ 1040361 h 1355444"/>
                  <a:gd name="connsiteX107" fmla="*/ 494368 w 1236084"/>
                  <a:gd name="connsiteY107" fmla="*/ 1040361 h 1355444"/>
                  <a:gd name="connsiteX108" fmla="*/ 579505 w 1236084"/>
                  <a:gd name="connsiteY108" fmla="*/ 954826 h 1355444"/>
                  <a:gd name="connsiteX109" fmla="*/ 583604 w 1236084"/>
                  <a:gd name="connsiteY109" fmla="*/ 943920 h 1355444"/>
                  <a:gd name="connsiteX110" fmla="*/ 642830 w 1236084"/>
                  <a:gd name="connsiteY110" fmla="*/ 790963 h 1355444"/>
                  <a:gd name="connsiteX111" fmla="*/ 642433 w 1236084"/>
                  <a:gd name="connsiteY111" fmla="*/ 786600 h 1355444"/>
                  <a:gd name="connsiteX112" fmla="*/ 598608 w 1236084"/>
                  <a:gd name="connsiteY112" fmla="*/ 750112 h 1355444"/>
                  <a:gd name="connsiteX113" fmla="*/ 589090 w 1236084"/>
                  <a:gd name="connsiteY113" fmla="*/ 728629 h 1355444"/>
                  <a:gd name="connsiteX114" fmla="*/ 592131 w 1236084"/>
                  <a:gd name="connsiteY114" fmla="*/ 652019 h 1355444"/>
                  <a:gd name="connsiteX115" fmla="*/ 599534 w 1236084"/>
                  <a:gd name="connsiteY115" fmla="*/ 613085 h 1355444"/>
                  <a:gd name="connsiteX116" fmla="*/ 667948 w 1236084"/>
                  <a:gd name="connsiteY116" fmla="*/ 461648 h 1355444"/>
                  <a:gd name="connsiteX117" fmla="*/ 665635 w 1236084"/>
                  <a:gd name="connsiteY117" fmla="*/ 377039 h 1355444"/>
                  <a:gd name="connsiteX118" fmla="*/ 661695 w 1236084"/>
                  <a:gd name="connsiteY118" fmla="*/ 374521 h 1355444"/>
                  <a:gd name="connsiteX119" fmla="*/ 661669 w 1236084"/>
                  <a:gd name="connsiteY119" fmla="*/ 374527 h 1355444"/>
                  <a:gd name="connsiteX120" fmla="*/ 340221 w 1236084"/>
                  <a:gd name="connsiteY120" fmla="*/ 349409 h 1355444"/>
                  <a:gd name="connsiteX121" fmla="*/ 336255 w 1236084"/>
                  <a:gd name="connsiteY121" fmla="*/ 351723 h 1355444"/>
                  <a:gd name="connsiteX122" fmla="*/ 385235 w 1236084"/>
                  <a:gd name="connsiteY122" fmla="*/ 608392 h 1355444"/>
                  <a:gd name="connsiteX123" fmla="*/ 396406 w 1236084"/>
                  <a:gd name="connsiteY123" fmla="*/ 637741 h 1355444"/>
                  <a:gd name="connsiteX124" fmla="*/ 398984 w 1236084"/>
                  <a:gd name="connsiteY124" fmla="*/ 733785 h 1355444"/>
                  <a:gd name="connsiteX125" fmla="*/ 391779 w 1236084"/>
                  <a:gd name="connsiteY125" fmla="*/ 750509 h 1355444"/>
                  <a:gd name="connsiteX126" fmla="*/ 371222 w 1236084"/>
                  <a:gd name="connsiteY126" fmla="*/ 764588 h 1355444"/>
                  <a:gd name="connsiteX127" fmla="*/ 241995 w 1236084"/>
                  <a:gd name="connsiteY127" fmla="*/ 872002 h 1355444"/>
                  <a:gd name="connsiteX128" fmla="*/ 242854 w 1236084"/>
                  <a:gd name="connsiteY128" fmla="*/ 874117 h 1355444"/>
                  <a:gd name="connsiteX129" fmla="*/ 309616 w 1236084"/>
                  <a:gd name="connsiteY129" fmla="*/ 868895 h 1355444"/>
                  <a:gd name="connsiteX130" fmla="*/ 689563 w 1236084"/>
                  <a:gd name="connsiteY130" fmla="*/ 808017 h 1355444"/>
                  <a:gd name="connsiteX131" fmla="*/ 632783 w 1236084"/>
                  <a:gd name="connsiteY131" fmla="*/ 995809 h 1355444"/>
                  <a:gd name="connsiteX132" fmla="*/ 661735 w 1236084"/>
                  <a:gd name="connsiteY132" fmla="*/ 1067000 h 1355444"/>
                  <a:gd name="connsiteX133" fmla="*/ 715607 w 1236084"/>
                  <a:gd name="connsiteY133" fmla="*/ 1123582 h 1355444"/>
                  <a:gd name="connsiteX134" fmla="*/ 921973 w 1236084"/>
                  <a:gd name="connsiteY134" fmla="*/ 1144271 h 1355444"/>
                  <a:gd name="connsiteX135" fmla="*/ 940283 w 1236084"/>
                  <a:gd name="connsiteY135" fmla="*/ 1138983 h 1355444"/>
                  <a:gd name="connsiteX136" fmla="*/ 958990 w 1236084"/>
                  <a:gd name="connsiteY136" fmla="*/ 1147510 h 1355444"/>
                  <a:gd name="connsiteX137" fmla="*/ 1076980 w 1236084"/>
                  <a:gd name="connsiteY137" fmla="*/ 1285132 h 1355444"/>
                  <a:gd name="connsiteX138" fmla="*/ 1170116 w 1236084"/>
                  <a:gd name="connsiteY138" fmla="*/ 1290354 h 1355444"/>
                  <a:gd name="connsiteX139" fmla="*/ 1165224 w 1236084"/>
                  <a:gd name="connsiteY139" fmla="*/ 1197218 h 1355444"/>
                  <a:gd name="connsiteX140" fmla="*/ 1028065 w 1236084"/>
                  <a:gd name="connsiteY140" fmla="*/ 1078699 h 1355444"/>
                  <a:gd name="connsiteX141" fmla="*/ 1019604 w 1236084"/>
                  <a:gd name="connsiteY141" fmla="*/ 1059993 h 1355444"/>
                  <a:gd name="connsiteX142" fmla="*/ 1024958 w 1236084"/>
                  <a:gd name="connsiteY142" fmla="*/ 1041683 h 1355444"/>
                  <a:gd name="connsiteX143" fmla="*/ 1005062 w 1236084"/>
                  <a:gd name="connsiteY143" fmla="*/ 835250 h 1355444"/>
                  <a:gd name="connsiteX144" fmla="*/ 948678 w 1236084"/>
                  <a:gd name="connsiteY144" fmla="*/ 781113 h 1355444"/>
                  <a:gd name="connsiteX145" fmla="*/ 877554 w 1236084"/>
                  <a:gd name="connsiteY145" fmla="*/ 751963 h 1355444"/>
                  <a:gd name="connsiteX146" fmla="*/ 689563 w 1236084"/>
                  <a:gd name="connsiteY146" fmla="*/ 808017 h 135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1236084" h="1355444">
                    <a:moveTo>
                      <a:pt x="508579" y="0"/>
                    </a:moveTo>
                    <a:cubicBezTo>
                      <a:pt x="578073" y="4627"/>
                      <a:pt x="636264" y="26440"/>
                      <a:pt x="683151" y="65440"/>
                    </a:cubicBezTo>
                    <a:cubicBezTo>
                      <a:pt x="688704" y="70067"/>
                      <a:pt x="699234" y="79762"/>
                      <a:pt x="714747" y="94524"/>
                    </a:cubicBezTo>
                    <a:cubicBezTo>
                      <a:pt x="725013" y="104263"/>
                      <a:pt x="734399" y="114971"/>
                      <a:pt x="742906" y="126649"/>
                    </a:cubicBezTo>
                    <a:cubicBezTo>
                      <a:pt x="757382" y="146546"/>
                      <a:pt x="767231" y="158972"/>
                      <a:pt x="776552" y="176026"/>
                    </a:cubicBezTo>
                    <a:cubicBezTo>
                      <a:pt x="824210" y="263280"/>
                      <a:pt x="831680" y="357870"/>
                      <a:pt x="816212" y="454509"/>
                    </a:cubicBezTo>
                    <a:cubicBezTo>
                      <a:pt x="809027" y="499281"/>
                      <a:pt x="800434" y="551104"/>
                      <a:pt x="790433" y="609978"/>
                    </a:cubicBezTo>
                    <a:cubicBezTo>
                      <a:pt x="785455" y="639019"/>
                      <a:pt x="782058" y="670084"/>
                      <a:pt x="780253" y="703181"/>
                    </a:cubicBezTo>
                    <a:cubicBezTo>
                      <a:pt x="780148" y="704965"/>
                      <a:pt x="781516" y="706499"/>
                      <a:pt x="783301" y="706605"/>
                    </a:cubicBezTo>
                    <a:cubicBezTo>
                      <a:pt x="783565" y="706618"/>
                      <a:pt x="783829" y="706598"/>
                      <a:pt x="784087" y="706552"/>
                    </a:cubicBezTo>
                    <a:cubicBezTo>
                      <a:pt x="807044" y="702235"/>
                      <a:pt x="829743" y="700755"/>
                      <a:pt x="852171" y="702123"/>
                    </a:cubicBezTo>
                    <a:cubicBezTo>
                      <a:pt x="876582" y="703623"/>
                      <a:pt x="898706" y="708006"/>
                      <a:pt x="918536" y="715277"/>
                    </a:cubicBezTo>
                    <a:cubicBezTo>
                      <a:pt x="988206" y="740792"/>
                      <a:pt x="1037848" y="786554"/>
                      <a:pt x="1067461" y="852568"/>
                    </a:cubicBezTo>
                    <a:cubicBezTo>
                      <a:pt x="1095137" y="914221"/>
                      <a:pt x="1096545" y="980427"/>
                      <a:pt x="1071692" y="1051201"/>
                    </a:cubicBezTo>
                    <a:cubicBezTo>
                      <a:pt x="1070984" y="1053231"/>
                      <a:pt x="1071447" y="1054969"/>
                      <a:pt x="1073080" y="1056423"/>
                    </a:cubicBezTo>
                    <a:cubicBezTo>
                      <a:pt x="1085989" y="1067528"/>
                      <a:pt x="1127064" y="1103203"/>
                      <a:pt x="1196291" y="1163441"/>
                    </a:cubicBezTo>
                    <a:cubicBezTo>
                      <a:pt x="1219162" y="1183357"/>
                      <a:pt x="1232429" y="1208700"/>
                      <a:pt x="1236084" y="1239457"/>
                    </a:cubicBezTo>
                    <a:lnTo>
                      <a:pt x="1236084" y="1247521"/>
                    </a:lnTo>
                    <a:cubicBezTo>
                      <a:pt x="1233308" y="1281232"/>
                      <a:pt x="1220749" y="1307891"/>
                      <a:pt x="1198407" y="1327503"/>
                    </a:cubicBezTo>
                    <a:cubicBezTo>
                      <a:pt x="1153062" y="1367230"/>
                      <a:pt x="1085507" y="1365048"/>
                      <a:pt x="1044855" y="1318050"/>
                    </a:cubicBezTo>
                    <a:cubicBezTo>
                      <a:pt x="983777" y="1247455"/>
                      <a:pt x="947534" y="1205613"/>
                      <a:pt x="936119" y="1192525"/>
                    </a:cubicBezTo>
                    <a:cubicBezTo>
                      <a:pt x="934843" y="1191051"/>
                      <a:pt x="932801" y="1190502"/>
                      <a:pt x="930963" y="1191137"/>
                    </a:cubicBezTo>
                    <a:cubicBezTo>
                      <a:pt x="830490" y="1225688"/>
                      <a:pt x="740639" y="1208436"/>
                      <a:pt x="661404" y="1139380"/>
                    </a:cubicBezTo>
                    <a:cubicBezTo>
                      <a:pt x="659994" y="1138144"/>
                      <a:pt x="659157" y="1138455"/>
                      <a:pt x="658892" y="1140305"/>
                    </a:cubicBezTo>
                    <a:lnTo>
                      <a:pt x="647721" y="1222998"/>
                    </a:lnTo>
                    <a:cubicBezTo>
                      <a:pt x="645915" y="1236350"/>
                      <a:pt x="638335" y="1243601"/>
                      <a:pt x="624983" y="1244745"/>
                    </a:cubicBezTo>
                    <a:cubicBezTo>
                      <a:pt x="623573" y="1244831"/>
                      <a:pt x="622735" y="1244857"/>
                      <a:pt x="622471" y="1244811"/>
                    </a:cubicBezTo>
                    <a:cubicBezTo>
                      <a:pt x="606871" y="1240448"/>
                      <a:pt x="599997" y="1231505"/>
                      <a:pt x="601847" y="1217974"/>
                    </a:cubicBezTo>
                    <a:lnTo>
                      <a:pt x="618571" y="1093969"/>
                    </a:lnTo>
                    <a:cubicBezTo>
                      <a:pt x="619255" y="1088879"/>
                      <a:pt x="618159" y="1083677"/>
                      <a:pt x="615464" y="1079228"/>
                    </a:cubicBezTo>
                    <a:cubicBezTo>
                      <a:pt x="603698" y="1059709"/>
                      <a:pt x="595325" y="1038510"/>
                      <a:pt x="590346" y="1015639"/>
                    </a:cubicBezTo>
                    <a:cubicBezTo>
                      <a:pt x="590128" y="1014641"/>
                      <a:pt x="589142" y="1014007"/>
                      <a:pt x="588143" y="1014225"/>
                    </a:cubicBezTo>
                    <a:cubicBezTo>
                      <a:pt x="587802" y="1014297"/>
                      <a:pt x="587488" y="1014469"/>
                      <a:pt x="587239" y="1014714"/>
                    </a:cubicBezTo>
                    <a:lnTo>
                      <a:pt x="508116" y="1090664"/>
                    </a:lnTo>
                    <a:cubicBezTo>
                      <a:pt x="498930" y="1099468"/>
                      <a:pt x="484351" y="1099171"/>
                      <a:pt x="475529" y="1090003"/>
                    </a:cubicBezTo>
                    <a:lnTo>
                      <a:pt x="349607" y="958726"/>
                    </a:lnTo>
                    <a:cubicBezTo>
                      <a:pt x="347404" y="956433"/>
                      <a:pt x="346522" y="956876"/>
                      <a:pt x="346963" y="960048"/>
                    </a:cubicBezTo>
                    <a:lnTo>
                      <a:pt x="385566" y="1222865"/>
                    </a:lnTo>
                    <a:cubicBezTo>
                      <a:pt x="387461" y="1235907"/>
                      <a:pt x="381534" y="1244989"/>
                      <a:pt x="367785" y="1250099"/>
                    </a:cubicBezTo>
                    <a:cubicBezTo>
                      <a:pt x="367432" y="1250231"/>
                      <a:pt x="367124" y="1250297"/>
                      <a:pt x="366859" y="1250297"/>
                    </a:cubicBezTo>
                    <a:cubicBezTo>
                      <a:pt x="350907" y="1250740"/>
                      <a:pt x="341895" y="1243905"/>
                      <a:pt x="339824" y="1229806"/>
                    </a:cubicBezTo>
                    <a:lnTo>
                      <a:pt x="294148" y="918669"/>
                    </a:lnTo>
                    <a:cubicBezTo>
                      <a:pt x="294010" y="917453"/>
                      <a:pt x="292922" y="916567"/>
                      <a:pt x="291703" y="916686"/>
                    </a:cubicBezTo>
                    <a:cubicBezTo>
                      <a:pt x="257198" y="919416"/>
                      <a:pt x="220732" y="922285"/>
                      <a:pt x="182306" y="925279"/>
                    </a:cubicBezTo>
                    <a:cubicBezTo>
                      <a:pt x="170937" y="926159"/>
                      <a:pt x="162983" y="925590"/>
                      <a:pt x="158443" y="923561"/>
                    </a:cubicBezTo>
                    <a:cubicBezTo>
                      <a:pt x="140530" y="915430"/>
                      <a:pt x="143703" y="893815"/>
                      <a:pt x="157981" y="881851"/>
                    </a:cubicBezTo>
                    <a:cubicBezTo>
                      <a:pt x="201872" y="845013"/>
                      <a:pt x="238227" y="814580"/>
                      <a:pt x="267047" y="790566"/>
                    </a:cubicBezTo>
                    <a:cubicBezTo>
                      <a:pt x="270220" y="787876"/>
                      <a:pt x="269845" y="787215"/>
                      <a:pt x="265923" y="788583"/>
                    </a:cubicBezTo>
                    <a:cubicBezTo>
                      <a:pt x="217450" y="804976"/>
                      <a:pt x="173448" y="826148"/>
                      <a:pt x="133920" y="852106"/>
                    </a:cubicBezTo>
                    <a:cubicBezTo>
                      <a:pt x="84939" y="884231"/>
                      <a:pt x="43296" y="936450"/>
                      <a:pt x="46535" y="996470"/>
                    </a:cubicBezTo>
                    <a:cubicBezTo>
                      <a:pt x="52131" y="1101835"/>
                      <a:pt x="55987" y="1178029"/>
                      <a:pt x="58103" y="1225047"/>
                    </a:cubicBezTo>
                    <a:cubicBezTo>
                      <a:pt x="58675" y="1237427"/>
                      <a:pt x="52087" y="1245690"/>
                      <a:pt x="38338" y="1249834"/>
                    </a:cubicBezTo>
                    <a:cubicBezTo>
                      <a:pt x="38030" y="1249920"/>
                      <a:pt x="37722" y="1249947"/>
                      <a:pt x="37413" y="1249901"/>
                    </a:cubicBezTo>
                    <a:cubicBezTo>
                      <a:pt x="21373" y="1248136"/>
                      <a:pt x="12978" y="1240336"/>
                      <a:pt x="12229" y="1226501"/>
                    </a:cubicBezTo>
                    <a:lnTo>
                      <a:pt x="0" y="1009888"/>
                    </a:lnTo>
                    <a:lnTo>
                      <a:pt x="0" y="980341"/>
                    </a:lnTo>
                    <a:cubicBezTo>
                      <a:pt x="2953" y="949585"/>
                      <a:pt x="10510" y="923957"/>
                      <a:pt x="22673" y="903466"/>
                    </a:cubicBezTo>
                    <a:cubicBezTo>
                      <a:pt x="45676" y="864645"/>
                      <a:pt x="77184" y="832738"/>
                      <a:pt x="117197" y="807752"/>
                    </a:cubicBezTo>
                    <a:cubicBezTo>
                      <a:pt x="135837" y="796072"/>
                      <a:pt x="156152" y="784531"/>
                      <a:pt x="178142" y="773115"/>
                    </a:cubicBezTo>
                    <a:cubicBezTo>
                      <a:pt x="198567" y="762539"/>
                      <a:pt x="198831" y="707477"/>
                      <a:pt x="197311" y="685994"/>
                    </a:cubicBezTo>
                    <a:cubicBezTo>
                      <a:pt x="194887" y="652063"/>
                      <a:pt x="187837" y="593894"/>
                      <a:pt x="176159" y="511488"/>
                    </a:cubicBezTo>
                    <a:cubicBezTo>
                      <a:pt x="171972" y="482007"/>
                      <a:pt x="168909" y="448891"/>
                      <a:pt x="166971" y="412139"/>
                    </a:cubicBezTo>
                    <a:cubicBezTo>
                      <a:pt x="164767" y="370715"/>
                      <a:pt x="165362" y="337379"/>
                      <a:pt x="168755" y="312128"/>
                    </a:cubicBezTo>
                    <a:cubicBezTo>
                      <a:pt x="181843" y="214211"/>
                      <a:pt x="226109" y="133545"/>
                      <a:pt x="301552" y="70133"/>
                    </a:cubicBezTo>
                    <a:cubicBezTo>
                      <a:pt x="351524" y="28093"/>
                      <a:pt x="411081" y="4715"/>
                      <a:pt x="480222" y="0"/>
                    </a:cubicBezTo>
                    <a:lnTo>
                      <a:pt x="508579" y="0"/>
                    </a:lnTo>
                    <a:close/>
                    <a:moveTo>
                      <a:pt x="302279" y="305782"/>
                    </a:moveTo>
                    <a:cubicBezTo>
                      <a:pt x="306972" y="294810"/>
                      <a:pt x="313912" y="290447"/>
                      <a:pt x="325150" y="291637"/>
                    </a:cubicBezTo>
                    <a:cubicBezTo>
                      <a:pt x="328190" y="291946"/>
                      <a:pt x="332597" y="293576"/>
                      <a:pt x="338370" y="296528"/>
                    </a:cubicBezTo>
                    <a:cubicBezTo>
                      <a:pt x="380013" y="317725"/>
                      <a:pt x="427077" y="331319"/>
                      <a:pt x="479561" y="337313"/>
                    </a:cubicBezTo>
                    <a:cubicBezTo>
                      <a:pt x="524333" y="342424"/>
                      <a:pt x="565007" y="342579"/>
                      <a:pt x="601583" y="337775"/>
                    </a:cubicBezTo>
                    <a:cubicBezTo>
                      <a:pt x="603522" y="337511"/>
                      <a:pt x="604470" y="337357"/>
                      <a:pt x="604425" y="337313"/>
                    </a:cubicBezTo>
                    <a:lnTo>
                      <a:pt x="540902" y="295933"/>
                    </a:lnTo>
                    <a:cubicBezTo>
                      <a:pt x="529560" y="288533"/>
                      <a:pt x="526099" y="273694"/>
                      <a:pt x="533171" y="262790"/>
                    </a:cubicBezTo>
                    <a:cubicBezTo>
                      <a:pt x="533443" y="262371"/>
                      <a:pt x="533729" y="261962"/>
                      <a:pt x="534028" y="261561"/>
                    </a:cubicBezTo>
                    <a:cubicBezTo>
                      <a:pt x="534292" y="261209"/>
                      <a:pt x="534469" y="260966"/>
                      <a:pt x="534557" y="260834"/>
                    </a:cubicBezTo>
                    <a:cubicBezTo>
                      <a:pt x="543943" y="249068"/>
                      <a:pt x="554519" y="247636"/>
                      <a:pt x="566285" y="256537"/>
                    </a:cubicBezTo>
                    <a:cubicBezTo>
                      <a:pt x="602024" y="283594"/>
                      <a:pt x="643072" y="306311"/>
                      <a:pt x="689431" y="324687"/>
                    </a:cubicBezTo>
                    <a:cubicBezTo>
                      <a:pt x="694897" y="326847"/>
                      <a:pt x="699082" y="331870"/>
                      <a:pt x="701990" y="339758"/>
                    </a:cubicBezTo>
                    <a:cubicBezTo>
                      <a:pt x="733388" y="424433"/>
                      <a:pt x="712632" y="515983"/>
                      <a:pt x="668477" y="592726"/>
                    </a:cubicBezTo>
                    <a:cubicBezTo>
                      <a:pt x="660589" y="606519"/>
                      <a:pt x="654001" y="616831"/>
                      <a:pt x="648713" y="623661"/>
                    </a:cubicBezTo>
                    <a:cubicBezTo>
                      <a:pt x="642719" y="631505"/>
                      <a:pt x="639393" y="640649"/>
                      <a:pt x="638732" y="651093"/>
                    </a:cubicBezTo>
                    <a:cubicBezTo>
                      <a:pt x="637410" y="672510"/>
                      <a:pt x="636793" y="690377"/>
                      <a:pt x="636881" y="704701"/>
                    </a:cubicBezTo>
                    <a:cubicBezTo>
                      <a:pt x="636881" y="706948"/>
                      <a:pt x="637983" y="708336"/>
                      <a:pt x="640186" y="708865"/>
                    </a:cubicBezTo>
                    <a:lnTo>
                      <a:pt x="719573" y="727043"/>
                    </a:lnTo>
                    <a:cubicBezTo>
                      <a:pt x="725866" y="728504"/>
                      <a:pt x="732152" y="724584"/>
                      <a:pt x="733613" y="718291"/>
                    </a:cubicBezTo>
                    <a:cubicBezTo>
                      <a:pt x="733811" y="717452"/>
                      <a:pt x="733910" y="716599"/>
                      <a:pt x="733917" y="715740"/>
                    </a:cubicBezTo>
                    <a:cubicBezTo>
                      <a:pt x="734003" y="695467"/>
                      <a:pt x="735615" y="671717"/>
                      <a:pt x="738742" y="644483"/>
                    </a:cubicBezTo>
                    <a:cubicBezTo>
                      <a:pt x="740679" y="627385"/>
                      <a:pt x="749847" y="570561"/>
                      <a:pt x="766240" y="474009"/>
                    </a:cubicBezTo>
                    <a:cubicBezTo>
                      <a:pt x="769677" y="453738"/>
                      <a:pt x="772209" y="435406"/>
                      <a:pt x="773841" y="419013"/>
                    </a:cubicBezTo>
                    <a:cubicBezTo>
                      <a:pt x="776571" y="392044"/>
                      <a:pt x="777854" y="373646"/>
                      <a:pt x="777675" y="363819"/>
                    </a:cubicBezTo>
                    <a:cubicBezTo>
                      <a:pt x="775606" y="257264"/>
                      <a:pt x="736475" y="171730"/>
                      <a:pt x="660280" y="107216"/>
                    </a:cubicBezTo>
                    <a:cubicBezTo>
                      <a:pt x="608810" y="63633"/>
                      <a:pt x="547997" y="43627"/>
                      <a:pt x="477842" y="47196"/>
                    </a:cubicBezTo>
                    <a:cubicBezTo>
                      <a:pt x="425226" y="49906"/>
                      <a:pt x="369371" y="72645"/>
                      <a:pt x="330173" y="106687"/>
                    </a:cubicBezTo>
                    <a:cubicBezTo>
                      <a:pt x="252219" y="174242"/>
                      <a:pt x="212823" y="258807"/>
                      <a:pt x="211985" y="360382"/>
                    </a:cubicBezTo>
                    <a:cubicBezTo>
                      <a:pt x="211126" y="466341"/>
                      <a:pt x="235781" y="587570"/>
                      <a:pt x="243383" y="677533"/>
                    </a:cubicBezTo>
                    <a:cubicBezTo>
                      <a:pt x="245057" y="697760"/>
                      <a:pt x="244264" y="720122"/>
                      <a:pt x="241003" y="744626"/>
                    </a:cubicBezTo>
                    <a:cubicBezTo>
                      <a:pt x="240783" y="746212"/>
                      <a:pt x="241444" y="746761"/>
                      <a:pt x="242986" y="746278"/>
                    </a:cubicBezTo>
                    <a:lnTo>
                      <a:pt x="352317" y="714616"/>
                    </a:lnTo>
                    <a:cubicBezTo>
                      <a:pt x="353129" y="714371"/>
                      <a:pt x="353674" y="713611"/>
                      <a:pt x="353639" y="712765"/>
                    </a:cubicBezTo>
                    <a:cubicBezTo>
                      <a:pt x="353419" y="688394"/>
                      <a:pt x="352868" y="668742"/>
                      <a:pt x="351987" y="653803"/>
                    </a:cubicBezTo>
                    <a:cubicBezTo>
                      <a:pt x="351546" y="645871"/>
                      <a:pt x="347844" y="636133"/>
                      <a:pt x="340882" y="624587"/>
                    </a:cubicBezTo>
                    <a:cubicBezTo>
                      <a:pt x="301309" y="558970"/>
                      <a:pt x="282536" y="484783"/>
                      <a:pt x="284564" y="402025"/>
                    </a:cubicBezTo>
                    <a:cubicBezTo>
                      <a:pt x="285533" y="363070"/>
                      <a:pt x="291438" y="330989"/>
                      <a:pt x="302279" y="305782"/>
                    </a:cubicBezTo>
                    <a:close/>
                    <a:moveTo>
                      <a:pt x="309616" y="868895"/>
                    </a:moveTo>
                    <a:cubicBezTo>
                      <a:pt x="320034" y="868056"/>
                      <a:pt x="330281" y="871969"/>
                      <a:pt x="337510" y="879538"/>
                    </a:cubicBezTo>
                    <a:lnTo>
                      <a:pt x="491856" y="1040361"/>
                    </a:lnTo>
                    <a:cubicBezTo>
                      <a:pt x="492551" y="1041048"/>
                      <a:pt x="493672" y="1041048"/>
                      <a:pt x="494368" y="1040361"/>
                    </a:cubicBezTo>
                    <a:cubicBezTo>
                      <a:pt x="534028" y="1001229"/>
                      <a:pt x="562407" y="972720"/>
                      <a:pt x="579505" y="954826"/>
                    </a:cubicBezTo>
                    <a:cubicBezTo>
                      <a:pt x="582105" y="952097"/>
                      <a:pt x="583471" y="948461"/>
                      <a:pt x="583604" y="943920"/>
                    </a:cubicBezTo>
                    <a:cubicBezTo>
                      <a:pt x="585058" y="886676"/>
                      <a:pt x="604800" y="835693"/>
                      <a:pt x="642830" y="790963"/>
                    </a:cubicBezTo>
                    <a:cubicBezTo>
                      <a:pt x="644152" y="789376"/>
                      <a:pt x="644020" y="787922"/>
                      <a:pt x="642433" y="786600"/>
                    </a:cubicBezTo>
                    <a:lnTo>
                      <a:pt x="598608" y="750112"/>
                    </a:lnTo>
                    <a:cubicBezTo>
                      <a:pt x="592270" y="744818"/>
                      <a:pt x="588752" y="736879"/>
                      <a:pt x="589090" y="728629"/>
                    </a:cubicBezTo>
                    <a:cubicBezTo>
                      <a:pt x="590941" y="684785"/>
                      <a:pt x="591954" y="659245"/>
                      <a:pt x="592131" y="652019"/>
                    </a:cubicBezTo>
                    <a:cubicBezTo>
                      <a:pt x="592659" y="631747"/>
                      <a:pt x="595127" y="618770"/>
                      <a:pt x="599534" y="613085"/>
                    </a:cubicBezTo>
                    <a:cubicBezTo>
                      <a:pt x="635977" y="565669"/>
                      <a:pt x="658782" y="515190"/>
                      <a:pt x="667948" y="461648"/>
                    </a:cubicBezTo>
                    <a:cubicBezTo>
                      <a:pt x="672886" y="432960"/>
                      <a:pt x="672112" y="404757"/>
                      <a:pt x="665635" y="377039"/>
                    </a:cubicBezTo>
                    <a:cubicBezTo>
                      <a:pt x="665245" y="375256"/>
                      <a:pt x="663480" y="374129"/>
                      <a:pt x="661695" y="374521"/>
                    </a:cubicBezTo>
                    <a:cubicBezTo>
                      <a:pt x="661688" y="374523"/>
                      <a:pt x="661675" y="374525"/>
                      <a:pt x="661669" y="374527"/>
                    </a:cubicBezTo>
                    <a:cubicBezTo>
                      <a:pt x="551986" y="398059"/>
                      <a:pt x="444836" y="389686"/>
                      <a:pt x="340221" y="349409"/>
                    </a:cubicBezTo>
                    <a:cubicBezTo>
                      <a:pt x="337973" y="348528"/>
                      <a:pt x="336651" y="349299"/>
                      <a:pt x="336255" y="351723"/>
                    </a:cubicBezTo>
                    <a:cubicBezTo>
                      <a:pt x="320831" y="445321"/>
                      <a:pt x="337158" y="530878"/>
                      <a:pt x="385235" y="608392"/>
                    </a:cubicBezTo>
                    <a:cubicBezTo>
                      <a:pt x="391493" y="618484"/>
                      <a:pt x="395216" y="628267"/>
                      <a:pt x="396406" y="637741"/>
                    </a:cubicBezTo>
                    <a:cubicBezTo>
                      <a:pt x="400372" y="670044"/>
                      <a:pt x="401232" y="702057"/>
                      <a:pt x="398984" y="733785"/>
                    </a:cubicBezTo>
                    <a:cubicBezTo>
                      <a:pt x="398323" y="742597"/>
                      <a:pt x="395922" y="748175"/>
                      <a:pt x="391779" y="750509"/>
                    </a:cubicBezTo>
                    <a:cubicBezTo>
                      <a:pt x="385786" y="753900"/>
                      <a:pt x="378934" y="758593"/>
                      <a:pt x="371222" y="764588"/>
                    </a:cubicBezTo>
                    <a:cubicBezTo>
                      <a:pt x="354961" y="777147"/>
                      <a:pt x="311885" y="812954"/>
                      <a:pt x="241995" y="872002"/>
                    </a:cubicBezTo>
                    <a:cubicBezTo>
                      <a:pt x="240100" y="873589"/>
                      <a:pt x="240387" y="874296"/>
                      <a:pt x="242854" y="874117"/>
                    </a:cubicBezTo>
                    <a:lnTo>
                      <a:pt x="309616" y="868895"/>
                    </a:lnTo>
                    <a:close/>
                    <a:moveTo>
                      <a:pt x="689563" y="808017"/>
                    </a:moveTo>
                    <a:cubicBezTo>
                      <a:pt x="639921" y="857460"/>
                      <a:pt x="619496" y="926932"/>
                      <a:pt x="632783" y="995809"/>
                    </a:cubicBezTo>
                    <a:cubicBezTo>
                      <a:pt x="637894" y="1022249"/>
                      <a:pt x="647545" y="1045980"/>
                      <a:pt x="661735" y="1067000"/>
                    </a:cubicBezTo>
                    <a:cubicBezTo>
                      <a:pt x="678392" y="1091635"/>
                      <a:pt x="696352" y="1110494"/>
                      <a:pt x="715607" y="1123582"/>
                    </a:cubicBezTo>
                    <a:cubicBezTo>
                      <a:pt x="779374" y="1166944"/>
                      <a:pt x="848159" y="1173838"/>
                      <a:pt x="921973" y="1144271"/>
                    </a:cubicBezTo>
                    <a:cubicBezTo>
                      <a:pt x="930256" y="1140920"/>
                      <a:pt x="936363" y="1139162"/>
                      <a:pt x="940283" y="1138983"/>
                    </a:cubicBezTo>
                    <a:cubicBezTo>
                      <a:pt x="947554" y="1138633"/>
                      <a:pt x="953788" y="1141475"/>
                      <a:pt x="958990" y="1147510"/>
                    </a:cubicBezTo>
                    <a:cubicBezTo>
                      <a:pt x="1036506" y="1237850"/>
                      <a:pt x="1075836" y="1283724"/>
                      <a:pt x="1076980" y="1285132"/>
                    </a:cubicBezTo>
                    <a:cubicBezTo>
                      <a:pt x="1101239" y="1315010"/>
                      <a:pt x="1142750" y="1317522"/>
                      <a:pt x="1170116" y="1290354"/>
                    </a:cubicBezTo>
                    <a:cubicBezTo>
                      <a:pt x="1197415" y="1263121"/>
                      <a:pt x="1195035" y="1221543"/>
                      <a:pt x="1165224" y="1197218"/>
                    </a:cubicBezTo>
                    <a:cubicBezTo>
                      <a:pt x="1163816" y="1196075"/>
                      <a:pt x="1118094" y="1156566"/>
                      <a:pt x="1028065" y="1078699"/>
                    </a:cubicBezTo>
                    <a:cubicBezTo>
                      <a:pt x="1022030" y="1073458"/>
                      <a:pt x="1019207" y="1067218"/>
                      <a:pt x="1019604" y="1059993"/>
                    </a:cubicBezTo>
                    <a:cubicBezTo>
                      <a:pt x="1019783" y="1056073"/>
                      <a:pt x="1021567" y="1049965"/>
                      <a:pt x="1024958" y="1041683"/>
                    </a:cubicBezTo>
                    <a:cubicBezTo>
                      <a:pt x="1054790" y="967961"/>
                      <a:pt x="1048160" y="899150"/>
                      <a:pt x="1005062" y="835250"/>
                    </a:cubicBezTo>
                    <a:cubicBezTo>
                      <a:pt x="992020" y="815949"/>
                      <a:pt x="973221" y="797903"/>
                      <a:pt x="948678" y="781113"/>
                    </a:cubicBezTo>
                    <a:cubicBezTo>
                      <a:pt x="927704" y="766882"/>
                      <a:pt x="903994" y="757165"/>
                      <a:pt x="877554" y="751963"/>
                    </a:cubicBezTo>
                    <a:cubicBezTo>
                      <a:pt x="808743" y="738346"/>
                      <a:pt x="739205" y="758573"/>
                      <a:pt x="689563" y="808017"/>
                    </a:cubicBezTo>
                    <a:close/>
                  </a:path>
                </a:pathLst>
              </a:custGeom>
              <a:grpFill/>
              <a:ln w="3175" cap="flat">
                <a:solidFill>
                  <a:schemeClr val="bg1"/>
                </a:solidFill>
                <a:prstDash val="solid"/>
                <a:miter/>
              </a:ln>
            </p:spPr>
            <p:txBody>
              <a:bodyPr rtlCol="0" anchor="ctr"/>
              <a:lstStyle/>
              <a:p>
                <a:pPr defTabSz="171446"/>
                <a:endParaRPr lang="en-US">
                  <a:solidFill>
                    <a:srgbClr val="768394">
                      <a:lumMod val="40000"/>
                      <a:lumOff val="60000"/>
                    </a:srgbClr>
                  </a:solidFill>
                  <a:latin typeface="Calibri" panose="020F0502020204030204"/>
                </a:endParaRPr>
              </a:p>
            </p:txBody>
          </p:sp>
          <p:sp>
            <p:nvSpPr>
              <p:cNvPr id="237" name="Free-form: Shape 196">
                <a:extLst>
                  <a:ext uri="{FF2B5EF4-FFF2-40B4-BE49-F238E27FC236}">
                    <a16:creationId xmlns:a16="http://schemas.microsoft.com/office/drawing/2014/main" id="{1CDD4124-26C9-A2AB-F91F-3839775554EB}"/>
                  </a:ext>
                </a:extLst>
              </p:cNvPr>
              <p:cNvSpPr/>
              <p:nvPr/>
            </p:nvSpPr>
            <p:spPr>
              <a:xfrm>
                <a:off x="9423490" y="3314251"/>
                <a:ext cx="336584" cy="336585"/>
              </a:xfrm>
              <a:custGeom>
                <a:avLst/>
                <a:gdLst>
                  <a:gd name="connsiteX0" fmla="*/ 336585 w 336585"/>
                  <a:gd name="connsiteY0" fmla="*/ 168293 h 336585"/>
                  <a:gd name="connsiteX1" fmla="*/ 168293 w 336585"/>
                  <a:gd name="connsiteY1" fmla="*/ 336585 h 336585"/>
                  <a:gd name="connsiteX2" fmla="*/ 0 w 336585"/>
                  <a:gd name="connsiteY2" fmla="*/ 168293 h 336585"/>
                  <a:gd name="connsiteX3" fmla="*/ 168293 w 336585"/>
                  <a:gd name="connsiteY3" fmla="*/ 0 h 336585"/>
                  <a:gd name="connsiteX4" fmla="*/ 336585 w 336585"/>
                  <a:gd name="connsiteY4" fmla="*/ 168293 h 336585"/>
                  <a:gd name="connsiteX5" fmla="*/ 290314 w 336585"/>
                  <a:gd name="connsiteY5" fmla="*/ 168293 h 336585"/>
                  <a:gd name="connsiteX6" fmla="*/ 168226 w 336585"/>
                  <a:gd name="connsiteY6" fmla="*/ 46204 h 336585"/>
                  <a:gd name="connsiteX7" fmla="*/ 46138 w 336585"/>
                  <a:gd name="connsiteY7" fmla="*/ 168293 h 336585"/>
                  <a:gd name="connsiteX8" fmla="*/ 168226 w 336585"/>
                  <a:gd name="connsiteY8" fmla="*/ 290381 h 336585"/>
                  <a:gd name="connsiteX9" fmla="*/ 290314 w 336585"/>
                  <a:gd name="connsiteY9" fmla="*/ 168293 h 336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6585" h="336585">
                    <a:moveTo>
                      <a:pt x="336585" y="168293"/>
                    </a:moveTo>
                    <a:cubicBezTo>
                      <a:pt x="336585" y="261237"/>
                      <a:pt x="261237" y="336585"/>
                      <a:pt x="168293" y="336585"/>
                    </a:cubicBezTo>
                    <a:cubicBezTo>
                      <a:pt x="75348" y="336585"/>
                      <a:pt x="0" y="261237"/>
                      <a:pt x="0" y="168293"/>
                    </a:cubicBezTo>
                    <a:cubicBezTo>
                      <a:pt x="0" y="75348"/>
                      <a:pt x="75348" y="0"/>
                      <a:pt x="168293" y="0"/>
                    </a:cubicBezTo>
                    <a:cubicBezTo>
                      <a:pt x="261237" y="0"/>
                      <a:pt x="336585" y="75348"/>
                      <a:pt x="336585" y="168293"/>
                    </a:cubicBezTo>
                    <a:close/>
                    <a:moveTo>
                      <a:pt x="290314" y="168293"/>
                    </a:moveTo>
                    <a:cubicBezTo>
                      <a:pt x="290314" y="100863"/>
                      <a:pt x="235656" y="46204"/>
                      <a:pt x="168226" y="46204"/>
                    </a:cubicBezTo>
                    <a:cubicBezTo>
                      <a:pt x="100797" y="46204"/>
                      <a:pt x="46138" y="100863"/>
                      <a:pt x="46138" y="168293"/>
                    </a:cubicBezTo>
                    <a:cubicBezTo>
                      <a:pt x="46138" y="235722"/>
                      <a:pt x="100797" y="290381"/>
                      <a:pt x="168226" y="290381"/>
                    </a:cubicBezTo>
                    <a:cubicBezTo>
                      <a:pt x="235656" y="290381"/>
                      <a:pt x="290314" y="235722"/>
                      <a:pt x="290314" y="168293"/>
                    </a:cubicBezTo>
                    <a:close/>
                  </a:path>
                </a:pathLst>
              </a:custGeom>
              <a:grpFill/>
              <a:ln w="3175" cap="flat">
                <a:solidFill>
                  <a:schemeClr val="bg1"/>
                </a:solidFill>
                <a:prstDash val="solid"/>
                <a:miter/>
              </a:ln>
            </p:spPr>
            <p:txBody>
              <a:bodyPr rtlCol="0" anchor="ctr"/>
              <a:lstStyle/>
              <a:p>
                <a:pPr defTabSz="171446"/>
                <a:endParaRPr lang="en-US">
                  <a:solidFill>
                    <a:srgbClr val="768394">
                      <a:lumMod val="40000"/>
                      <a:lumOff val="60000"/>
                    </a:srgbClr>
                  </a:solidFill>
                  <a:latin typeface="Calibri" panose="020F0502020204030204"/>
                </a:endParaRPr>
              </a:p>
            </p:txBody>
          </p:sp>
        </p:grpSp>
      </p:grpSp>
      <p:grpSp>
        <p:nvGrpSpPr>
          <p:cNvPr id="158" name="Group 157">
            <a:extLst>
              <a:ext uri="{FF2B5EF4-FFF2-40B4-BE49-F238E27FC236}">
                <a16:creationId xmlns:a16="http://schemas.microsoft.com/office/drawing/2014/main" id="{186D43E4-DA5A-85D1-1FA7-CCB6DEF604C4}"/>
              </a:ext>
            </a:extLst>
          </p:cNvPr>
          <p:cNvGrpSpPr/>
          <p:nvPr/>
        </p:nvGrpSpPr>
        <p:grpSpPr>
          <a:xfrm>
            <a:off x="5783142" y="1558613"/>
            <a:ext cx="1856683" cy="408623"/>
            <a:chOff x="7710855" y="2078152"/>
            <a:chExt cx="2475577" cy="544831"/>
          </a:xfrm>
        </p:grpSpPr>
        <p:sp>
          <p:nvSpPr>
            <p:cNvPr id="11" name="مربع نص 10">
              <a:extLst>
                <a:ext uri="{FF2B5EF4-FFF2-40B4-BE49-F238E27FC236}">
                  <a16:creationId xmlns:a16="http://schemas.microsoft.com/office/drawing/2014/main" id="{C67207D9-418D-D221-3BC1-1A0B03072C6B}"/>
                </a:ext>
              </a:extLst>
            </p:cNvPr>
            <p:cNvSpPr txBox="1"/>
            <p:nvPr/>
          </p:nvSpPr>
          <p:spPr>
            <a:xfrm>
              <a:off x="7710855" y="2078152"/>
              <a:ext cx="2011680" cy="544831"/>
            </a:xfrm>
            <a:prstGeom prst="roundRect">
              <a:avLst/>
            </a:prstGeom>
            <a:solidFill>
              <a:schemeClr val="accent3">
                <a:lumMod val="20000"/>
                <a:lumOff val="80000"/>
              </a:schemeClr>
            </a:solidFill>
          </p:spPr>
          <p:txBody>
            <a:bodyPr wrap="square" rtlCol="1">
              <a:spAutoFit/>
            </a:bodyPr>
            <a:lstStyle/>
            <a:p>
              <a:pPr algn="r" defTabSz="171446" rtl="1"/>
              <a:r>
                <a:rPr lang="ar-SA" sz="1800" b="1" dirty="0">
                  <a:solidFill>
                    <a:srgbClr val="768394">
                      <a:lumMod val="40000"/>
                      <a:lumOff val="60000"/>
                    </a:srgbClr>
                  </a:solidFill>
                  <a:latin typeface="Sakkal Majalla" panose="02000000000000000000" pitchFamily="2" charset="-78"/>
                  <a:cs typeface="Sakkal Majalla" panose="02000000000000000000" pitchFamily="2" charset="-78"/>
                </a:rPr>
                <a:t>التميز</a:t>
              </a:r>
              <a:endParaRPr lang="en-US" sz="1800" b="1" dirty="0">
                <a:solidFill>
                  <a:srgbClr val="768394">
                    <a:lumMod val="40000"/>
                    <a:lumOff val="60000"/>
                  </a:srgbClr>
                </a:solidFill>
                <a:latin typeface="Sakkal Majalla" panose="02000000000000000000" pitchFamily="2" charset="-78"/>
                <a:cs typeface="Sakkal Majalla" panose="02000000000000000000" pitchFamily="2" charset="-78"/>
              </a:endParaRPr>
            </a:p>
          </p:txBody>
        </p:sp>
        <p:grpSp>
          <p:nvGrpSpPr>
            <p:cNvPr id="46" name="Group 45">
              <a:extLst>
                <a:ext uri="{FF2B5EF4-FFF2-40B4-BE49-F238E27FC236}">
                  <a16:creationId xmlns:a16="http://schemas.microsoft.com/office/drawing/2014/main" id="{A7F3B78F-3219-9374-9CC7-40D9E97D22AA}"/>
                </a:ext>
              </a:extLst>
            </p:cNvPr>
            <p:cNvGrpSpPr/>
            <p:nvPr/>
          </p:nvGrpSpPr>
          <p:grpSpPr>
            <a:xfrm>
              <a:off x="9729232" y="2078152"/>
              <a:ext cx="457200" cy="457200"/>
              <a:chOff x="10189307" y="1972840"/>
              <a:chExt cx="457200" cy="457200"/>
            </a:xfrm>
            <a:solidFill>
              <a:schemeClr val="bg1"/>
            </a:solidFill>
          </p:grpSpPr>
          <p:sp>
            <p:nvSpPr>
              <p:cNvPr id="17" name="Rectangle: Rounded Corners 16">
                <a:extLst>
                  <a:ext uri="{FF2B5EF4-FFF2-40B4-BE49-F238E27FC236}">
                    <a16:creationId xmlns:a16="http://schemas.microsoft.com/office/drawing/2014/main" id="{C9F85B6F-F0CB-9049-3ED9-308B9DAE045E}"/>
                  </a:ext>
                </a:extLst>
              </p:cNvPr>
              <p:cNvSpPr/>
              <p:nvPr/>
            </p:nvSpPr>
            <p:spPr>
              <a:xfrm>
                <a:off x="10189307" y="1972840"/>
                <a:ext cx="457200" cy="457200"/>
              </a:xfrm>
              <a:prstGeom prst="roundRect">
                <a:avLst/>
              </a:prstGeom>
              <a:solidFill>
                <a:schemeClr val="accent2">
                  <a:lumMod val="60000"/>
                  <a:lumOff val="40000"/>
                </a:schemeClr>
              </a:solidFill>
              <a:ln w="0" cap="flat">
                <a:noFill/>
                <a:prstDash val="solid"/>
                <a:miter/>
              </a:ln>
            </p:spPr>
            <p:txBody>
              <a:bodyPr rtlCol="0" anchor="ctr"/>
              <a:lstStyle/>
              <a:p>
                <a:pPr algn="r" defTabSz="342900" rtl="1"/>
                <a:endParaRPr lang="en-US" sz="1350">
                  <a:solidFill>
                    <a:srgbClr val="768394"/>
                  </a:solidFill>
                  <a:latin typeface="Calibri" panose="020F0502020204030204"/>
                </a:endParaRPr>
              </a:p>
            </p:txBody>
          </p:sp>
          <p:grpSp>
            <p:nvGrpSpPr>
              <p:cNvPr id="247" name="Sociology" descr="{&quot;Key&quot;:&quot;POWER_USER_SHAPE_ICON&quot;,&quot;Value&quot;:&quot;POWER_USER_SHAPE_ICON_STYLE_1&quot;}">
                <a:extLst>
                  <a:ext uri="{FF2B5EF4-FFF2-40B4-BE49-F238E27FC236}">
                    <a16:creationId xmlns:a16="http://schemas.microsoft.com/office/drawing/2014/main" id="{ACDB53D1-1AB7-4E95-7376-2B95928E1211}"/>
                  </a:ext>
                </a:extLst>
              </p:cNvPr>
              <p:cNvGrpSpPr>
                <a:grpSpLocks noChangeAspect="1"/>
              </p:cNvGrpSpPr>
              <p:nvPr>
                <p:custDataLst>
                  <p:tags r:id="rId1"/>
                </p:custDataLst>
              </p:nvPr>
            </p:nvGrpSpPr>
            <p:grpSpPr>
              <a:xfrm>
                <a:off x="10273907" y="2024908"/>
                <a:ext cx="288000" cy="353064"/>
                <a:chOff x="4652964" y="5819775"/>
                <a:chExt cx="477837" cy="585788"/>
              </a:xfrm>
              <a:grpFill/>
            </p:grpSpPr>
            <p:sp>
              <p:nvSpPr>
                <p:cNvPr id="248" name="Freeform 25">
                  <a:extLst>
                    <a:ext uri="{FF2B5EF4-FFF2-40B4-BE49-F238E27FC236}">
                      <a16:creationId xmlns:a16="http://schemas.microsoft.com/office/drawing/2014/main" id="{F71F4D50-68A0-1D5E-3926-C97FE6101C00}"/>
                    </a:ext>
                  </a:extLst>
                </p:cNvPr>
                <p:cNvSpPr>
                  <a:spLocks noEditPoints="1"/>
                </p:cNvSpPr>
                <p:nvPr/>
              </p:nvSpPr>
              <p:spPr bwMode="auto">
                <a:xfrm>
                  <a:off x="4652964" y="6059488"/>
                  <a:ext cx="141288" cy="255588"/>
                </a:xfrm>
                <a:custGeom>
                  <a:avLst/>
                  <a:gdLst>
                    <a:gd name="T0" fmla="*/ 172 w 207"/>
                    <a:gd name="T1" fmla="*/ 224 h 373"/>
                    <a:gd name="T2" fmla="*/ 160 w 207"/>
                    <a:gd name="T3" fmla="*/ 236 h 373"/>
                    <a:gd name="T4" fmla="*/ 148 w 207"/>
                    <a:gd name="T5" fmla="*/ 228 h 373"/>
                    <a:gd name="T6" fmla="*/ 148 w 207"/>
                    <a:gd name="T7" fmla="*/ 324 h 373"/>
                    <a:gd name="T8" fmla="*/ 134 w 207"/>
                    <a:gd name="T9" fmla="*/ 338 h 373"/>
                    <a:gd name="T10" fmla="*/ 121 w 207"/>
                    <a:gd name="T11" fmla="*/ 326 h 373"/>
                    <a:gd name="T12" fmla="*/ 121 w 207"/>
                    <a:gd name="T13" fmla="*/ 259 h 373"/>
                    <a:gd name="T14" fmla="*/ 103 w 207"/>
                    <a:gd name="T15" fmla="*/ 241 h 373"/>
                    <a:gd name="T16" fmla="*/ 86 w 207"/>
                    <a:gd name="T17" fmla="*/ 259 h 373"/>
                    <a:gd name="T18" fmla="*/ 86 w 207"/>
                    <a:gd name="T19" fmla="*/ 266 h 373"/>
                    <a:gd name="T20" fmla="*/ 86 w 207"/>
                    <a:gd name="T21" fmla="*/ 266 h 373"/>
                    <a:gd name="T22" fmla="*/ 86 w 207"/>
                    <a:gd name="T23" fmla="*/ 269 h 373"/>
                    <a:gd name="T24" fmla="*/ 86 w 207"/>
                    <a:gd name="T25" fmla="*/ 276 h 373"/>
                    <a:gd name="T26" fmla="*/ 86 w 207"/>
                    <a:gd name="T27" fmla="*/ 324 h 373"/>
                    <a:gd name="T28" fmla="*/ 72 w 207"/>
                    <a:gd name="T29" fmla="*/ 338 h 373"/>
                    <a:gd name="T30" fmla="*/ 59 w 207"/>
                    <a:gd name="T31" fmla="*/ 324 h 373"/>
                    <a:gd name="T32" fmla="*/ 59 w 207"/>
                    <a:gd name="T33" fmla="*/ 228 h 373"/>
                    <a:gd name="T34" fmla="*/ 47 w 207"/>
                    <a:gd name="T35" fmla="*/ 236 h 373"/>
                    <a:gd name="T36" fmla="*/ 35 w 207"/>
                    <a:gd name="T37" fmla="*/ 224 h 373"/>
                    <a:gd name="T38" fmla="*/ 35 w 207"/>
                    <a:gd name="T39" fmla="*/ 146 h 373"/>
                    <a:gd name="T40" fmla="*/ 47 w 207"/>
                    <a:gd name="T41" fmla="*/ 134 h 373"/>
                    <a:gd name="T42" fmla="*/ 67 w 207"/>
                    <a:gd name="T43" fmla="*/ 134 h 373"/>
                    <a:gd name="T44" fmla="*/ 140 w 207"/>
                    <a:gd name="T45" fmla="*/ 134 h 373"/>
                    <a:gd name="T46" fmla="*/ 160 w 207"/>
                    <a:gd name="T47" fmla="*/ 134 h 373"/>
                    <a:gd name="T48" fmla="*/ 172 w 207"/>
                    <a:gd name="T49" fmla="*/ 146 h 373"/>
                    <a:gd name="T50" fmla="*/ 172 w 207"/>
                    <a:gd name="T51" fmla="*/ 224 h 373"/>
                    <a:gd name="T52" fmla="*/ 101 w 207"/>
                    <a:gd name="T53" fmla="*/ 35 h 373"/>
                    <a:gd name="T54" fmla="*/ 121 w 207"/>
                    <a:gd name="T55" fmla="*/ 56 h 373"/>
                    <a:gd name="T56" fmla="*/ 101 w 207"/>
                    <a:gd name="T57" fmla="*/ 76 h 373"/>
                    <a:gd name="T58" fmla="*/ 81 w 207"/>
                    <a:gd name="T59" fmla="*/ 56 h 373"/>
                    <a:gd name="T60" fmla="*/ 101 w 207"/>
                    <a:gd name="T61" fmla="*/ 35 h 373"/>
                    <a:gd name="T62" fmla="*/ 160 w 207"/>
                    <a:gd name="T63" fmla="*/ 99 h 373"/>
                    <a:gd name="T64" fmla="*/ 136 w 207"/>
                    <a:gd name="T65" fmla="*/ 99 h 373"/>
                    <a:gd name="T66" fmla="*/ 157 w 207"/>
                    <a:gd name="T67" fmla="*/ 56 h 373"/>
                    <a:gd name="T68" fmla="*/ 101 w 207"/>
                    <a:gd name="T69" fmla="*/ 0 h 373"/>
                    <a:gd name="T70" fmla="*/ 45 w 207"/>
                    <a:gd name="T71" fmla="*/ 56 h 373"/>
                    <a:gd name="T72" fmla="*/ 66 w 207"/>
                    <a:gd name="T73" fmla="*/ 99 h 373"/>
                    <a:gd name="T74" fmla="*/ 47 w 207"/>
                    <a:gd name="T75" fmla="*/ 99 h 373"/>
                    <a:gd name="T76" fmla="*/ 0 w 207"/>
                    <a:gd name="T77" fmla="*/ 146 h 373"/>
                    <a:gd name="T78" fmla="*/ 0 w 207"/>
                    <a:gd name="T79" fmla="*/ 224 h 373"/>
                    <a:gd name="T80" fmla="*/ 24 w 207"/>
                    <a:gd name="T81" fmla="*/ 265 h 373"/>
                    <a:gd name="T82" fmla="*/ 24 w 207"/>
                    <a:gd name="T83" fmla="*/ 324 h 373"/>
                    <a:gd name="T84" fmla="*/ 72 w 207"/>
                    <a:gd name="T85" fmla="*/ 373 h 373"/>
                    <a:gd name="T86" fmla="*/ 103 w 207"/>
                    <a:gd name="T87" fmla="*/ 362 h 373"/>
                    <a:gd name="T88" fmla="*/ 134 w 207"/>
                    <a:gd name="T89" fmla="*/ 373 h 373"/>
                    <a:gd name="T90" fmla="*/ 183 w 207"/>
                    <a:gd name="T91" fmla="*/ 325 h 373"/>
                    <a:gd name="T92" fmla="*/ 183 w 207"/>
                    <a:gd name="T93" fmla="*/ 265 h 373"/>
                    <a:gd name="T94" fmla="*/ 207 w 207"/>
                    <a:gd name="T95" fmla="*/ 224 h 373"/>
                    <a:gd name="T96" fmla="*/ 207 w 207"/>
                    <a:gd name="T97" fmla="*/ 146 h 373"/>
                    <a:gd name="T98" fmla="*/ 160 w 207"/>
                    <a:gd name="T99" fmla="*/ 99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7" h="373">
                      <a:moveTo>
                        <a:pt x="172" y="224"/>
                      </a:moveTo>
                      <a:cubicBezTo>
                        <a:pt x="172" y="231"/>
                        <a:pt x="166" y="236"/>
                        <a:pt x="160" y="236"/>
                      </a:cubicBezTo>
                      <a:cubicBezTo>
                        <a:pt x="154" y="236"/>
                        <a:pt x="150" y="232"/>
                        <a:pt x="148" y="228"/>
                      </a:cubicBezTo>
                      <a:lnTo>
                        <a:pt x="148" y="324"/>
                      </a:lnTo>
                      <a:cubicBezTo>
                        <a:pt x="148" y="332"/>
                        <a:pt x="142" y="338"/>
                        <a:pt x="134" y="338"/>
                      </a:cubicBezTo>
                      <a:cubicBezTo>
                        <a:pt x="127" y="338"/>
                        <a:pt x="122" y="333"/>
                        <a:pt x="121" y="326"/>
                      </a:cubicBezTo>
                      <a:lnTo>
                        <a:pt x="121" y="259"/>
                      </a:lnTo>
                      <a:cubicBezTo>
                        <a:pt x="121" y="249"/>
                        <a:pt x="113" y="241"/>
                        <a:pt x="103" y="241"/>
                      </a:cubicBezTo>
                      <a:cubicBezTo>
                        <a:pt x="94" y="241"/>
                        <a:pt x="86" y="249"/>
                        <a:pt x="86" y="259"/>
                      </a:cubicBezTo>
                      <a:lnTo>
                        <a:pt x="86" y="266"/>
                      </a:lnTo>
                      <a:cubicBezTo>
                        <a:pt x="86" y="266"/>
                        <a:pt x="86" y="266"/>
                        <a:pt x="86" y="266"/>
                      </a:cubicBezTo>
                      <a:lnTo>
                        <a:pt x="86" y="269"/>
                      </a:lnTo>
                      <a:lnTo>
                        <a:pt x="86" y="276"/>
                      </a:lnTo>
                      <a:lnTo>
                        <a:pt x="86" y="324"/>
                      </a:lnTo>
                      <a:cubicBezTo>
                        <a:pt x="86" y="332"/>
                        <a:pt x="80" y="338"/>
                        <a:pt x="72" y="338"/>
                      </a:cubicBezTo>
                      <a:cubicBezTo>
                        <a:pt x="65" y="338"/>
                        <a:pt x="59" y="332"/>
                        <a:pt x="59" y="324"/>
                      </a:cubicBezTo>
                      <a:lnTo>
                        <a:pt x="59" y="228"/>
                      </a:lnTo>
                      <a:cubicBezTo>
                        <a:pt x="57" y="232"/>
                        <a:pt x="53" y="236"/>
                        <a:pt x="47" y="236"/>
                      </a:cubicBezTo>
                      <a:cubicBezTo>
                        <a:pt x="41" y="236"/>
                        <a:pt x="35" y="231"/>
                        <a:pt x="35" y="224"/>
                      </a:cubicBezTo>
                      <a:lnTo>
                        <a:pt x="35" y="146"/>
                      </a:lnTo>
                      <a:cubicBezTo>
                        <a:pt x="35" y="140"/>
                        <a:pt x="41" y="134"/>
                        <a:pt x="47" y="134"/>
                      </a:cubicBezTo>
                      <a:lnTo>
                        <a:pt x="67" y="134"/>
                      </a:lnTo>
                      <a:lnTo>
                        <a:pt x="140" y="134"/>
                      </a:lnTo>
                      <a:lnTo>
                        <a:pt x="160" y="134"/>
                      </a:lnTo>
                      <a:cubicBezTo>
                        <a:pt x="166" y="134"/>
                        <a:pt x="172" y="140"/>
                        <a:pt x="172" y="146"/>
                      </a:cubicBezTo>
                      <a:lnTo>
                        <a:pt x="172" y="224"/>
                      </a:lnTo>
                      <a:close/>
                      <a:moveTo>
                        <a:pt x="101" y="35"/>
                      </a:moveTo>
                      <a:cubicBezTo>
                        <a:pt x="112" y="35"/>
                        <a:pt x="121" y="45"/>
                        <a:pt x="121" y="56"/>
                      </a:cubicBezTo>
                      <a:cubicBezTo>
                        <a:pt x="121" y="67"/>
                        <a:pt x="112" y="76"/>
                        <a:pt x="101" y="76"/>
                      </a:cubicBezTo>
                      <a:cubicBezTo>
                        <a:pt x="90" y="76"/>
                        <a:pt x="81" y="67"/>
                        <a:pt x="81" y="56"/>
                      </a:cubicBezTo>
                      <a:cubicBezTo>
                        <a:pt x="81" y="45"/>
                        <a:pt x="90" y="35"/>
                        <a:pt x="101" y="35"/>
                      </a:cubicBezTo>
                      <a:close/>
                      <a:moveTo>
                        <a:pt x="160" y="99"/>
                      </a:moveTo>
                      <a:lnTo>
                        <a:pt x="136" y="99"/>
                      </a:lnTo>
                      <a:cubicBezTo>
                        <a:pt x="148" y="89"/>
                        <a:pt x="157" y="73"/>
                        <a:pt x="157" y="56"/>
                      </a:cubicBezTo>
                      <a:cubicBezTo>
                        <a:pt x="157" y="25"/>
                        <a:pt x="132" y="0"/>
                        <a:pt x="101" y="0"/>
                      </a:cubicBezTo>
                      <a:cubicBezTo>
                        <a:pt x="70" y="0"/>
                        <a:pt x="45" y="25"/>
                        <a:pt x="45" y="56"/>
                      </a:cubicBezTo>
                      <a:cubicBezTo>
                        <a:pt x="45" y="73"/>
                        <a:pt x="54" y="89"/>
                        <a:pt x="66" y="99"/>
                      </a:cubicBezTo>
                      <a:lnTo>
                        <a:pt x="47" y="99"/>
                      </a:lnTo>
                      <a:cubicBezTo>
                        <a:pt x="21" y="99"/>
                        <a:pt x="0" y="120"/>
                        <a:pt x="0" y="146"/>
                      </a:cubicBezTo>
                      <a:lnTo>
                        <a:pt x="0" y="224"/>
                      </a:lnTo>
                      <a:cubicBezTo>
                        <a:pt x="0" y="241"/>
                        <a:pt x="9" y="257"/>
                        <a:pt x="24" y="265"/>
                      </a:cubicBezTo>
                      <a:lnTo>
                        <a:pt x="24" y="324"/>
                      </a:lnTo>
                      <a:cubicBezTo>
                        <a:pt x="24" y="351"/>
                        <a:pt x="45" y="373"/>
                        <a:pt x="72" y="373"/>
                      </a:cubicBezTo>
                      <a:cubicBezTo>
                        <a:pt x="84" y="373"/>
                        <a:pt x="95" y="369"/>
                        <a:pt x="103" y="362"/>
                      </a:cubicBezTo>
                      <a:cubicBezTo>
                        <a:pt x="112" y="369"/>
                        <a:pt x="123" y="373"/>
                        <a:pt x="134" y="373"/>
                      </a:cubicBezTo>
                      <a:cubicBezTo>
                        <a:pt x="161" y="373"/>
                        <a:pt x="183" y="351"/>
                        <a:pt x="183" y="325"/>
                      </a:cubicBezTo>
                      <a:lnTo>
                        <a:pt x="183" y="265"/>
                      </a:lnTo>
                      <a:cubicBezTo>
                        <a:pt x="197" y="257"/>
                        <a:pt x="207" y="242"/>
                        <a:pt x="207" y="224"/>
                      </a:cubicBezTo>
                      <a:lnTo>
                        <a:pt x="207" y="146"/>
                      </a:lnTo>
                      <a:cubicBezTo>
                        <a:pt x="207" y="120"/>
                        <a:pt x="186" y="99"/>
                        <a:pt x="160" y="9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249" name="Freeform 26">
                  <a:extLst>
                    <a:ext uri="{FF2B5EF4-FFF2-40B4-BE49-F238E27FC236}">
                      <a16:creationId xmlns:a16="http://schemas.microsoft.com/office/drawing/2014/main" id="{1266119F-6223-002F-E886-CD14B98F1744}"/>
                    </a:ext>
                  </a:extLst>
                </p:cNvPr>
                <p:cNvSpPr>
                  <a:spLocks noEditPoints="1"/>
                </p:cNvSpPr>
                <p:nvPr/>
              </p:nvSpPr>
              <p:spPr bwMode="auto">
                <a:xfrm>
                  <a:off x="4805364" y="5975350"/>
                  <a:ext cx="152400" cy="288925"/>
                </a:xfrm>
                <a:custGeom>
                  <a:avLst/>
                  <a:gdLst>
                    <a:gd name="T0" fmla="*/ 189 w 224"/>
                    <a:gd name="T1" fmla="*/ 259 h 422"/>
                    <a:gd name="T2" fmla="*/ 175 w 224"/>
                    <a:gd name="T3" fmla="*/ 273 h 422"/>
                    <a:gd name="T4" fmla="*/ 161 w 224"/>
                    <a:gd name="T5" fmla="*/ 263 h 422"/>
                    <a:gd name="T6" fmla="*/ 161 w 224"/>
                    <a:gd name="T7" fmla="*/ 371 h 422"/>
                    <a:gd name="T8" fmla="*/ 145 w 224"/>
                    <a:gd name="T9" fmla="*/ 387 h 422"/>
                    <a:gd name="T10" fmla="*/ 130 w 224"/>
                    <a:gd name="T11" fmla="*/ 372 h 422"/>
                    <a:gd name="T12" fmla="*/ 130 w 224"/>
                    <a:gd name="T13" fmla="*/ 297 h 422"/>
                    <a:gd name="T14" fmla="*/ 112 w 224"/>
                    <a:gd name="T15" fmla="*/ 279 h 422"/>
                    <a:gd name="T16" fmla="*/ 94 w 224"/>
                    <a:gd name="T17" fmla="*/ 297 h 422"/>
                    <a:gd name="T18" fmla="*/ 94 w 224"/>
                    <a:gd name="T19" fmla="*/ 297 h 422"/>
                    <a:gd name="T20" fmla="*/ 94 w 224"/>
                    <a:gd name="T21" fmla="*/ 318 h 422"/>
                    <a:gd name="T22" fmla="*/ 94 w 224"/>
                    <a:gd name="T23" fmla="*/ 371 h 422"/>
                    <a:gd name="T24" fmla="*/ 79 w 224"/>
                    <a:gd name="T25" fmla="*/ 387 h 422"/>
                    <a:gd name="T26" fmla="*/ 63 w 224"/>
                    <a:gd name="T27" fmla="*/ 371 h 422"/>
                    <a:gd name="T28" fmla="*/ 63 w 224"/>
                    <a:gd name="T29" fmla="*/ 263 h 422"/>
                    <a:gd name="T30" fmla="*/ 50 w 224"/>
                    <a:gd name="T31" fmla="*/ 273 h 422"/>
                    <a:gd name="T32" fmla="*/ 35 w 224"/>
                    <a:gd name="T33" fmla="*/ 259 h 422"/>
                    <a:gd name="T34" fmla="*/ 35 w 224"/>
                    <a:gd name="T35" fmla="*/ 174 h 422"/>
                    <a:gd name="T36" fmla="*/ 50 w 224"/>
                    <a:gd name="T37" fmla="*/ 160 h 422"/>
                    <a:gd name="T38" fmla="*/ 73 w 224"/>
                    <a:gd name="T39" fmla="*/ 160 h 422"/>
                    <a:gd name="T40" fmla="*/ 151 w 224"/>
                    <a:gd name="T41" fmla="*/ 160 h 422"/>
                    <a:gd name="T42" fmla="*/ 175 w 224"/>
                    <a:gd name="T43" fmla="*/ 160 h 422"/>
                    <a:gd name="T44" fmla="*/ 189 w 224"/>
                    <a:gd name="T45" fmla="*/ 174 h 422"/>
                    <a:gd name="T46" fmla="*/ 189 w 224"/>
                    <a:gd name="T47" fmla="*/ 259 h 422"/>
                    <a:gd name="T48" fmla="*/ 109 w 224"/>
                    <a:gd name="T49" fmla="*/ 35 h 422"/>
                    <a:gd name="T50" fmla="*/ 140 w 224"/>
                    <a:gd name="T51" fmla="*/ 66 h 422"/>
                    <a:gd name="T52" fmla="*/ 109 w 224"/>
                    <a:gd name="T53" fmla="*/ 97 h 422"/>
                    <a:gd name="T54" fmla="*/ 78 w 224"/>
                    <a:gd name="T55" fmla="*/ 66 h 422"/>
                    <a:gd name="T56" fmla="*/ 109 w 224"/>
                    <a:gd name="T57" fmla="*/ 35 h 422"/>
                    <a:gd name="T58" fmla="*/ 175 w 224"/>
                    <a:gd name="T59" fmla="*/ 125 h 422"/>
                    <a:gd name="T60" fmla="*/ 139 w 224"/>
                    <a:gd name="T61" fmla="*/ 125 h 422"/>
                    <a:gd name="T62" fmla="*/ 175 w 224"/>
                    <a:gd name="T63" fmla="*/ 66 h 422"/>
                    <a:gd name="T64" fmla="*/ 109 w 224"/>
                    <a:gd name="T65" fmla="*/ 0 h 422"/>
                    <a:gd name="T66" fmla="*/ 43 w 224"/>
                    <a:gd name="T67" fmla="*/ 66 h 422"/>
                    <a:gd name="T68" fmla="*/ 78 w 224"/>
                    <a:gd name="T69" fmla="*/ 125 h 422"/>
                    <a:gd name="T70" fmla="*/ 73 w 224"/>
                    <a:gd name="T71" fmla="*/ 125 h 422"/>
                    <a:gd name="T72" fmla="*/ 50 w 224"/>
                    <a:gd name="T73" fmla="*/ 125 h 422"/>
                    <a:gd name="T74" fmla="*/ 0 w 224"/>
                    <a:gd name="T75" fmla="*/ 174 h 422"/>
                    <a:gd name="T76" fmla="*/ 0 w 224"/>
                    <a:gd name="T77" fmla="*/ 259 h 422"/>
                    <a:gd name="T78" fmla="*/ 28 w 224"/>
                    <a:gd name="T79" fmla="*/ 303 h 422"/>
                    <a:gd name="T80" fmla="*/ 28 w 224"/>
                    <a:gd name="T81" fmla="*/ 371 h 422"/>
                    <a:gd name="T82" fmla="*/ 79 w 224"/>
                    <a:gd name="T83" fmla="*/ 422 h 422"/>
                    <a:gd name="T84" fmla="*/ 112 w 224"/>
                    <a:gd name="T85" fmla="*/ 410 h 422"/>
                    <a:gd name="T86" fmla="*/ 145 w 224"/>
                    <a:gd name="T87" fmla="*/ 422 h 422"/>
                    <a:gd name="T88" fmla="*/ 196 w 224"/>
                    <a:gd name="T89" fmla="*/ 371 h 422"/>
                    <a:gd name="T90" fmla="*/ 196 w 224"/>
                    <a:gd name="T91" fmla="*/ 303 h 422"/>
                    <a:gd name="T92" fmla="*/ 224 w 224"/>
                    <a:gd name="T93" fmla="*/ 259 h 422"/>
                    <a:gd name="T94" fmla="*/ 224 w 224"/>
                    <a:gd name="T95" fmla="*/ 174 h 422"/>
                    <a:gd name="T96" fmla="*/ 175 w 224"/>
                    <a:gd name="T97" fmla="*/ 125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4" h="422">
                      <a:moveTo>
                        <a:pt x="189" y="259"/>
                      </a:moveTo>
                      <a:cubicBezTo>
                        <a:pt x="189" y="266"/>
                        <a:pt x="182" y="273"/>
                        <a:pt x="175" y="273"/>
                      </a:cubicBezTo>
                      <a:cubicBezTo>
                        <a:pt x="168" y="273"/>
                        <a:pt x="163" y="268"/>
                        <a:pt x="161" y="263"/>
                      </a:cubicBezTo>
                      <a:lnTo>
                        <a:pt x="161" y="371"/>
                      </a:lnTo>
                      <a:cubicBezTo>
                        <a:pt x="161" y="380"/>
                        <a:pt x="154" y="387"/>
                        <a:pt x="145" y="387"/>
                      </a:cubicBezTo>
                      <a:cubicBezTo>
                        <a:pt x="137" y="387"/>
                        <a:pt x="130" y="380"/>
                        <a:pt x="130" y="372"/>
                      </a:cubicBezTo>
                      <a:lnTo>
                        <a:pt x="130" y="297"/>
                      </a:lnTo>
                      <a:cubicBezTo>
                        <a:pt x="130" y="287"/>
                        <a:pt x="122" y="279"/>
                        <a:pt x="112" y="279"/>
                      </a:cubicBezTo>
                      <a:cubicBezTo>
                        <a:pt x="102" y="279"/>
                        <a:pt x="94" y="287"/>
                        <a:pt x="94" y="297"/>
                      </a:cubicBezTo>
                      <a:cubicBezTo>
                        <a:pt x="94" y="297"/>
                        <a:pt x="94" y="297"/>
                        <a:pt x="94" y="297"/>
                      </a:cubicBezTo>
                      <a:lnTo>
                        <a:pt x="94" y="318"/>
                      </a:lnTo>
                      <a:lnTo>
                        <a:pt x="94" y="371"/>
                      </a:lnTo>
                      <a:cubicBezTo>
                        <a:pt x="94" y="380"/>
                        <a:pt x="87" y="387"/>
                        <a:pt x="79" y="387"/>
                      </a:cubicBezTo>
                      <a:cubicBezTo>
                        <a:pt x="70" y="387"/>
                        <a:pt x="63" y="380"/>
                        <a:pt x="63" y="371"/>
                      </a:cubicBezTo>
                      <a:lnTo>
                        <a:pt x="63" y="263"/>
                      </a:lnTo>
                      <a:cubicBezTo>
                        <a:pt x="61" y="268"/>
                        <a:pt x="56" y="273"/>
                        <a:pt x="50" y="273"/>
                      </a:cubicBezTo>
                      <a:cubicBezTo>
                        <a:pt x="42" y="273"/>
                        <a:pt x="35" y="266"/>
                        <a:pt x="35" y="259"/>
                      </a:cubicBezTo>
                      <a:lnTo>
                        <a:pt x="35" y="174"/>
                      </a:lnTo>
                      <a:cubicBezTo>
                        <a:pt x="35" y="166"/>
                        <a:pt x="42" y="160"/>
                        <a:pt x="50" y="160"/>
                      </a:cubicBezTo>
                      <a:lnTo>
                        <a:pt x="73" y="160"/>
                      </a:lnTo>
                      <a:lnTo>
                        <a:pt x="151" y="160"/>
                      </a:lnTo>
                      <a:lnTo>
                        <a:pt x="175" y="160"/>
                      </a:lnTo>
                      <a:cubicBezTo>
                        <a:pt x="182" y="160"/>
                        <a:pt x="189" y="166"/>
                        <a:pt x="189" y="174"/>
                      </a:cubicBezTo>
                      <a:lnTo>
                        <a:pt x="189" y="259"/>
                      </a:lnTo>
                      <a:close/>
                      <a:moveTo>
                        <a:pt x="109" y="35"/>
                      </a:moveTo>
                      <a:cubicBezTo>
                        <a:pt x="126" y="35"/>
                        <a:pt x="140" y="49"/>
                        <a:pt x="140" y="66"/>
                      </a:cubicBezTo>
                      <a:cubicBezTo>
                        <a:pt x="140" y="83"/>
                        <a:pt x="126" y="97"/>
                        <a:pt x="109" y="97"/>
                      </a:cubicBezTo>
                      <a:cubicBezTo>
                        <a:pt x="92" y="97"/>
                        <a:pt x="78" y="83"/>
                        <a:pt x="78" y="66"/>
                      </a:cubicBezTo>
                      <a:cubicBezTo>
                        <a:pt x="78" y="49"/>
                        <a:pt x="92" y="35"/>
                        <a:pt x="109" y="35"/>
                      </a:cubicBezTo>
                      <a:close/>
                      <a:moveTo>
                        <a:pt x="175" y="125"/>
                      </a:moveTo>
                      <a:lnTo>
                        <a:pt x="139" y="125"/>
                      </a:lnTo>
                      <a:cubicBezTo>
                        <a:pt x="160" y="114"/>
                        <a:pt x="175" y="92"/>
                        <a:pt x="175" y="66"/>
                      </a:cubicBezTo>
                      <a:cubicBezTo>
                        <a:pt x="175" y="30"/>
                        <a:pt x="145" y="0"/>
                        <a:pt x="109" y="0"/>
                      </a:cubicBezTo>
                      <a:cubicBezTo>
                        <a:pt x="72" y="0"/>
                        <a:pt x="43" y="30"/>
                        <a:pt x="43" y="66"/>
                      </a:cubicBezTo>
                      <a:cubicBezTo>
                        <a:pt x="43" y="92"/>
                        <a:pt x="57" y="114"/>
                        <a:pt x="78" y="125"/>
                      </a:cubicBezTo>
                      <a:lnTo>
                        <a:pt x="73" y="125"/>
                      </a:lnTo>
                      <a:lnTo>
                        <a:pt x="50" y="125"/>
                      </a:lnTo>
                      <a:cubicBezTo>
                        <a:pt x="22" y="125"/>
                        <a:pt x="0" y="147"/>
                        <a:pt x="0" y="174"/>
                      </a:cubicBezTo>
                      <a:lnTo>
                        <a:pt x="0" y="259"/>
                      </a:lnTo>
                      <a:cubicBezTo>
                        <a:pt x="0" y="278"/>
                        <a:pt x="11" y="295"/>
                        <a:pt x="28" y="303"/>
                      </a:cubicBezTo>
                      <a:lnTo>
                        <a:pt x="28" y="371"/>
                      </a:lnTo>
                      <a:cubicBezTo>
                        <a:pt x="28" y="399"/>
                        <a:pt x="51" y="422"/>
                        <a:pt x="79" y="422"/>
                      </a:cubicBezTo>
                      <a:cubicBezTo>
                        <a:pt x="91" y="422"/>
                        <a:pt x="103" y="417"/>
                        <a:pt x="112" y="410"/>
                      </a:cubicBezTo>
                      <a:cubicBezTo>
                        <a:pt x="121" y="417"/>
                        <a:pt x="132" y="422"/>
                        <a:pt x="145" y="422"/>
                      </a:cubicBezTo>
                      <a:cubicBezTo>
                        <a:pt x="173" y="422"/>
                        <a:pt x="196" y="399"/>
                        <a:pt x="196" y="371"/>
                      </a:cubicBezTo>
                      <a:lnTo>
                        <a:pt x="196" y="303"/>
                      </a:lnTo>
                      <a:cubicBezTo>
                        <a:pt x="213" y="295"/>
                        <a:pt x="224" y="278"/>
                        <a:pt x="224" y="259"/>
                      </a:cubicBezTo>
                      <a:lnTo>
                        <a:pt x="224" y="174"/>
                      </a:lnTo>
                      <a:cubicBezTo>
                        <a:pt x="224" y="147"/>
                        <a:pt x="202" y="125"/>
                        <a:pt x="175" y="1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250" name="Freeform 27">
                  <a:extLst>
                    <a:ext uri="{FF2B5EF4-FFF2-40B4-BE49-F238E27FC236}">
                      <a16:creationId xmlns:a16="http://schemas.microsoft.com/office/drawing/2014/main" id="{01B24280-AF6F-0323-A6EA-79CF8CD1B227}"/>
                    </a:ext>
                  </a:extLst>
                </p:cNvPr>
                <p:cNvSpPr>
                  <a:spLocks noEditPoints="1"/>
                </p:cNvSpPr>
                <p:nvPr/>
              </p:nvSpPr>
              <p:spPr bwMode="auto">
                <a:xfrm>
                  <a:off x="4949826" y="5819775"/>
                  <a:ext cx="180975" cy="392113"/>
                </a:xfrm>
                <a:custGeom>
                  <a:avLst/>
                  <a:gdLst>
                    <a:gd name="T0" fmla="*/ 230 w 265"/>
                    <a:gd name="T1" fmla="*/ 330 h 572"/>
                    <a:gd name="T2" fmla="*/ 211 w 265"/>
                    <a:gd name="T3" fmla="*/ 349 h 572"/>
                    <a:gd name="T4" fmla="*/ 193 w 265"/>
                    <a:gd name="T5" fmla="*/ 336 h 572"/>
                    <a:gd name="T6" fmla="*/ 192 w 265"/>
                    <a:gd name="T7" fmla="*/ 516 h 572"/>
                    <a:gd name="T8" fmla="*/ 171 w 265"/>
                    <a:gd name="T9" fmla="*/ 537 h 572"/>
                    <a:gd name="T10" fmla="*/ 150 w 265"/>
                    <a:gd name="T11" fmla="*/ 520 h 572"/>
                    <a:gd name="T12" fmla="*/ 150 w 265"/>
                    <a:gd name="T13" fmla="*/ 373 h 572"/>
                    <a:gd name="T14" fmla="*/ 133 w 265"/>
                    <a:gd name="T15" fmla="*/ 356 h 572"/>
                    <a:gd name="T16" fmla="*/ 115 w 265"/>
                    <a:gd name="T17" fmla="*/ 373 h 572"/>
                    <a:gd name="T18" fmla="*/ 115 w 265"/>
                    <a:gd name="T19" fmla="*/ 375 h 572"/>
                    <a:gd name="T20" fmla="*/ 115 w 265"/>
                    <a:gd name="T21" fmla="*/ 375 h 572"/>
                    <a:gd name="T22" fmla="*/ 115 w 265"/>
                    <a:gd name="T23" fmla="*/ 430 h 572"/>
                    <a:gd name="T24" fmla="*/ 115 w 265"/>
                    <a:gd name="T25" fmla="*/ 516 h 572"/>
                    <a:gd name="T26" fmla="*/ 94 w 265"/>
                    <a:gd name="T27" fmla="*/ 537 h 572"/>
                    <a:gd name="T28" fmla="*/ 73 w 265"/>
                    <a:gd name="T29" fmla="*/ 516 h 572"/>
                    <a:gd name="T30" fmla="*/ 73 w 265"/>
                    <a:gd name="T31" fmla="*/ 335 h 572"/>
                    <a:gd name="T32" fmla="*/ 54 w 265"/>
                    <a:gd name="T33" fmla="*/ 349 h 572"/>
                    <a:gd name="T34" fmla="*/ 35 w 265"/>
                    <a:gd name="T35" fmla="*/ 330 h 572"/>
                    <a:gd name="T36" fmla="*/ 35 w 265"/>
                    <a:gd name="T37" fmla="*/ 204 h 572"/>
                    <a:gd name="T38" fmla="*/ 54 w 265"/>
                    <a:gd name="T39" fmla="*/ 185 h 572"/>
                    <a:gd name="T40" fmla="*/ 86 w 265"/>
                    <a:gd name="T41" fmla="*/ 185 h 572"/>
                    <a:gd name="T42" fmla="*/ 179 w 265"/>
                    <a:gd name="T43" fmla="*/ 185 h 572"/>
                    <a:gd name="T44" fmla="*/ 211 w 265"/>
                    <a:gd name="T45" fmla="*/ 185 h 572"/>
                    <a:gd name="T46" fmla="*/ 230 w 265"/>
                    <a:gd name="T47" fmla="*/ 204 h 572"/>
                    <a:gd name="T48" fmla="*/ 230 w 265"/>
                    <a:gd name="T49" fmla="*/ 330 h 572"/>
                    <a:gd name="T50" fmla="*/ 128 w 265"/>
                    <a:gd name="T51" fmla="*/ 35 h 572"/>
                    <a:gd name="T52" fmla="*/ 176 w 265"/>
                    <a:gd name="T53" fmla="*/ 83 h 572"/>
                    <a:gd name="T54" fmla="*/ 128 w 265"/>
                    <a:gd name="T55" fmla="*/ 131 h 572"/>
                    <a:gd name="T56" fmla="*/ 80 w 265"/>
                    <a:gd name="T57" fmla="*/ 83 h 572"/>
                    <a:gd name="T58" fmla="*/ 128 w 265"/>
                    <a:gd name="T59" fmla="*/ 35 h 572"/>
                    <a:gd name="T60" fmla="*/ 211 w 265"/>
                    <a:gd name="T61" fmla="*/ 150 h 572"/>
                    <a:gd name="T62" fmla="*/ 177 w 265"/>
                    <a:gd name="T63" fmla="*/ 150 h 572"/>
                    <a:gd name="T64" fmla="*/ 211 w 265"/>
                    <a:gd name="T65" fmla="*/ 83 h 572"/>
                    <a:gd name="T66" fmla="*/ 128 w 265"/>
                    <a:gd name="T67" fmla="*/ 0 h 572"/>
                    <a:gd name="T68" fmla="*/ 45 w 265"/>
                    <a:gd name="T69" fmla="*/ 83 h 572"/>
                    <a:gd name="T70" fmla="*/ 79 w 265"/>
                    <a:gd name="T71" fmla="*/ 150 h 572"/>
                    <a:gd name="T72" fmla="*/ 54 w 265"/>
                    <a:gd name="T73" fmla="*/ 150 h 572"/>
                    <a:gd name="T74" fmla="*/ 0 w 265"/>
                    <a:gd name="T75" fmla="*/ 204 h 572"/>
                    <a:gd name="T76" fmla="*/ 0 w 265"/>
                    <a:gd name="T77" fmla="*/ 330 h 572"/>
                    <a:gd name="T78" fmla="*/ 37 w 265"/>
                    <a:gd name="T79" fmla="*/ 381 h 572"/>
                    <a:gd name="T80" fmla="*/ 37 w 265"/>
                    <a:gd name="T81" fmla="*/ 516 h 572"/>
                    <a:gd name="T82" fmla="*/ 94 w 265"/>
                    <a:gd name="T83" fmla="*/ 572 h 572"/>
                    <a:gd name="T84" fmla="*/ 132 w 265"/>
                    <a:gd name="T85" fmla="*/ 557 h 572"/>
                    <a:gd name="T86" fmla="*/ 171 w 265"/>
                    <a:gd name="T87" fmla="*/ 572 h 572"/>
                    <a:gd name="T88" fmla="*/ 227 w 265"/>
                    <a:gd name="T89" fmla="*/ 516 h 572"/>
                    <a:gd name="T90" fmla="*/ 228 w 265"/>
                    <a:gd name="T91" fmla="*/ 381 h 572"/>
                    <a:gd name="T92" fmla="*/ 265 w 265"/>
                    <a:gd name="T93" fmla="*/ 330 h 572"/>
                    <a:gd name="T94" fmla="*/ 265 w 265"/>
                    <a:gd name="T95" fmla="*/ 204 h 572"/>
                    <a:gd name="T96" fmla="*/ 211 w 265"/>
                    <a:gd name="T97" fmla="*/ 150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5" h="572">
                      <a:moveTo>
                        <a:pt x="230" y="330"/>
                      </a:moveTo>
                      <a:cubicBezTo>
                        <a:pt x="230" y="340"/>
                        <a:pt x="221" y="349"/>
                        <a:pt x="211" y="349"/>
                      </a:cubicBezTo>
                      <a:cubicBezTo>
                        <a:pt x="202" y="349"/>
                        <a:pt x="195" y="343"/>
                        <a:pt x="193" y="336"/>
                      </a:cubicBezTo>
                      <a:lnTo>
                        <a:pt x="192" y="516"/>
                      </a:lnTo>
                      <a:cubicBezTo>
                        <a:pt x="192" y="528"/>
                        <a:pt x="183" y="537"/>
                        <a:pt x="171" y="537"/>
                      </a:cubicBezTo>
                      <a:cubicBezTo>
                        <a:pt x="161" y="537"/>
                        <a:pt x="152" y="530"/>
                        <a:pt x="150" y="520"/>
                      </a:cubicBezTo>
                      <a:lnTo>
                        <a:pt x="150" y="373"/>
                      </a:lnTo>
                      <a:cubicBezTo>
                        <a:pt x="150" y="364"/>
                        <a:pt x="142" y="356"/>
                        <a:pt x="133" y="356"/>
                      </a:cubicBezTo>
                      <a:cubicBezTo>
                        <a:pt x="123" y="356"/>
                        <a:pt x="115" y="364"/>
                        <a:pt x="115" y="373"/>
                      </a:cubicBezTo>
                      <a:lnTo>
                        <a:pt x="115" y="375"/>
                      </a:lnTo>
                      <a:lnTo>
                        <a:pt x="115" y="375"/>
                      </a:lnTo>
                      <a:lnTo>
                        <a:pt x="115" y="430"/>
                      </a:lnTo>
                      <a:lnTo>
                        <a:pt x="115" y="516"/>
                      </a:lnTo>
                      <a:cubicBezTo>
                        <a:pt x="115" y="528"/>
                        <a:pt x="105" y="537"/>
                        <a:pt x="94" y="537"/>
                      </a:cubicBezTo>
                      <a:cubicBezTo>
                        <a:pt x="82" y="537"/>
                        <a:pt x="73" y="528"/>
                        <a:pt x="73" y="516"/>
                      </a:cubicBezTo>
                      <a:lnTo>
                        <a:pt x="73" y="335"/>
                      </a:lnTo>
                      <a:cubicBezTo>
                        <a:pt x="70" y="343"/>
                        <a:pt x="63" y="349"/>
                        <a:pt x="54" y="349"/>
                      </a:cubicBezTo>
                      <a:cubicBezTo>
                        <a:pt x="44" y="349"/>
                        <a:pt x="35" y="340"/>
                        <a:pt x="35" y="330"/>
                      </a:cubicBezTo>
                      <a:lnTo>
                        <a:pt x="35" y="204"/>
                      </a:lnTo>
                      <a:cubicBezTo>
                        <a:pt x="35" y="194"/>
                        <a:pt x="44" y="185"/>
                        <a:pt x="54" y="185"/>
                      </a:cubicBezTo>
                      <a:lnTo>
                        <a:pt x="86" y="185"/>
                      </a:lnTo>
                      <a:lnTo>
                        <a:pt x="179" y="185"/>
                      </a:lnTo>
                      <a:lnTo>
                        <a:pt x="211" y="185"/>
                      </a:lnTo>
                      <a:cubicBezTo>
                        <a:pt x="221" y="185"/>
                        <a:pt x="230" y="194"/>
                        <a:pt x="230" y="204"/>
                      </a:cubicBezTo>
                      <a:lnTo>
                        <a:pt x="230" y="330"/>
                      </a:lnTo>
                      <a:close/>
                      <a:moveTo>
                        <a:pt x="128" y="35"/>
                      </a:moveTo>
                      <a:cubicBezTo>
                        <a:pt x="155" y="35"/>
                        <a:pt x="176" y="57"/>
                        <a:pt x="176" y="83"/>
                      </a:cubicBezTo>
                      <a:cubicBezTo>
                        <a:pt x="176" y="109"/>
                        <a:pt x="155" y="131"/>
                        <a:pt x="128" y="131"/>
                      </a:cubicBezTo>
                      <a:cubicBezTo>
                        <a:pt x="102" y="131"/>
                        <a:pt x="80" y="109"/>
                        <a:pt x="80" y="83"/>
                      </a:cubicBezTo>
                      <a:cubicBezTo>
                        <a:pt x="80" y="57"/>
                        <a:pt x="102" y="35"/>
                        <a:pt x="128" y="35"/>
                      </a:cubicBezTo>
                      <a:close/>
                      <a:moveTo>
                        <a:pt x="211" y="150"/>
                      </a:moveTo>
                      <a:lnTo>
                        <a:pt x="177" y="150"/>
                      </a:lnTo>
                      <a:cubicBezTo>
                        <a:pt x="198" y="135"/>
                        <a:pt x="211" y="111"/>
                        <a:pt x="211" y="83"/>
                      </a:cubicBezTo>
                      <a:cubicBezTo>
                        <a:pt x="211" y="37"/>
                        <a:pt x="174" y="0"/>
                        <a:pt x="128" y="0"/>
                      </a:cubicBezTo>
                      <a:cubicBezTo>
                        <a:pt x="83" y="0"/>
                        <a:pt x="45" y="37"/>
                        <a:pt x="45" y="83"/>
                      </a:cubicBezTo>
                      <a:cubicBezTo>
                        <a:pt x="45" y="111"/>
                        <a:pt x="59" y="135"/>
                        <a:pt x="79" y="150"/>
                      </a:cubicBezTo>
                      <a:lnTo>
                        <a:pt x="54" y="150"/>
                      </a:lnTo>
                      <a:cubicBezTo>
                        <a:pt x="25" y="150"/>
                        <a:pt x="0" y="175"/>
                        <a:pt x="0" y="204"/>
                      </a:cubicBezTo>
                      <a:lnTo>
                        <a:pt x="0" y="330"/>
                      </a:lnTo>
                      <a:cubicBezTo>
                        <a:pt x="0" y="354"/>
                        <a:pt x="16" y="374"/>
                        <a:pt x="37" y="381"/>
                      </a:cubicBezTo>
                      <a:lnTo>
                        <a:pt x="37" y="516"/>
                      </a:lnTo>
                      <a:cubicBezTo>
                        <a:pt x="37" y="547"/>
                        <a:pt x="63" y="572"/>
                        <a:pt x="94" y="572"/>
                      </a:cubicBezTo>
                      <a:cubicBezTo>
                        <a:pt x="109" y="572"/>
                        <a:pt x="122" y="567"/>
                        <a:pt x="132" y="557"/>
                      </a:cubicBezTo>
                      <a:cubicBezTo>
                        <a:pt x="142" y="567"/>
                        <a:pt x="156" y="572"/>
                        <a:pt x="171" y="572"/>
                      </a:cubicBezTo>
                      <a:cubicBezTo>
                        <a:pt x="202" y="572"/>
                        <a:pt x="227" y="547"/>
                        <a:pt x="227" y="516"/>
                      </a:cubicBezTo>
                      <a:lnTo>
                        <a:pt x="228" y="381"/>
                      </a:lnTo>
                      <a:cubicBezTo>
                        <a:pt x="249" y="374"/>
                        <a:pt x="265" y="354"/>
                        <a:pt x="265" y="330"/>
                      </a:cubicBezTo>
                      <a:lnTo>
                        <a:pt x="265" y="204"/>
                      </a:lnTo>
                      <a:cubicBezTo>
                        <a:pt x="265" y="175"/>
                        <a:pt x="241" y="150"/>
                        <a:pt x="211" y="15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251" name="Freeform 28">
                  <a:extLst>
                    <a:ext uri="{FF2B5EF4-FFF2-40B4-BE49-F238E27FC236}">
                      <a16:creationId xmlns:a16="http://schemas.microsoft.com/office/drawing/2014/main" id="{E44A9492-0189-561F-B94C-F4D491256411}"/>
                    </a:ext>
                  </a:extLst>
                </p:cNvPr>
                <p:cNvSpPr>
                  <a:spLocks noEditPoints="1"/>
                </p:cNvSpPr>
                <p:nvPr/>
              </p:nvSpPr>
              <p:spPr bwMode="auto">
                <a:xfrm>
                  <a:off x="4670426" y="6319838"/>
                  <a:ext cx="106363" cy="85725"/>
                </a:xfrm>
                <a:custGeom>
                  <a:avLst/>
                  <a:gdLst>
                    <a:gd name="T0" fmla="*/ 122 w 157"/>
                    <a:gd name="T1" fmla="*/ 91 h 126"/>
                    <a:gd name="T2" fmla="*/ 35 w 157"/>
                    <a:gd name="T3" fmla="*/ 91 h 126"/>
                    <a:gd name="T4" fmla="*/ 35 w 157"/>
                    <a:gd name="T5" fmla="*/ 35 h 126"/>
                    <a:gd name="T6" fmla="*/ 122 w 157"/>
                    <a:gd name="T7" fmla="*/ 35 h 126"/>
                    <a:gd name="T8" fmla="*/ 122 w 157"/>
                    <a:gd name="T9" fmla="*/ 91 h 126"/>
                    <a:gd name="T10" fmla="*/ 140 w 157"/>
                    <a:gd name="T11" fmla="*/ 0 h 126"/>
                    <a:gd name="T12" fmla="*/ 17 w 157"/>
                    <a:gd name="T13" fmla="*/ 0 h 126"/>
                    <a:gd name="T14" fmla="*/ 0 w 157"/>
                    <a:gd name="T15" fmla="*/ 17 h 126"/>
                    <a:gd name="T16" fmla="*/ 0 w 157"/>
                    <a:gd name="T17" fmla="*/ 108 h 126"/>
                    <a:gd name="T18" fmla="*/ 17 w 157"/>
                    <a:gd name="T19" fmla="*/ 126 h 126"/>
                    <a:gd name="T20" fmla="*/ 140 w 157"/>
                    <a:gd name="T21" fmla="*/ 126 h 126"/>
                    <a:gd name="T22" fmla="*/ 157 w 157"/>
                    <a:gd name="T23" fmla="*/ 108 h 126"/>
                    <a:gd name="T24" fmla="*/ 157 w 157"/>
                    <a:gd name="T25" fmla="*/ 17 h 126"/>
                    <a:gd name="T26" fmla="*/ 140 w 157"/>
                    <a:gd name="T27"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126">
                      <a:moveTo>
                        <a:pt x="122" y="91"/>
                      </a:moveTo>
                      <a:lnTo>
                        <a:pt x="35" y="91"/>
                      </a:lnTo>
                      <a:lnTo>
                        <a:pt x="35" y="35"/>
                      </a:lnTo>
                      <a:lnTo>
                        <a:pt x="122" y="35"/>
                      </a:lnTo>
                      <a:lnTo>
                        <a:pt x="122" y="91"/>
                      </a:lnTo>
                      <a:close/>
                      <a:moveTo>
                        <a:pt x="140" y="0"/>
                      </a:moveTo>
                      <a:lnTo>
                        <a:pt x="17" y="0"/>
                      </a:lnTo>
                      <a:cubicBezTo>
                        <a:pt x="8" y="0"/>
                        <a:pt x="0" y="8"/>
                        <a:pt x="0" y="17"/>
                      </a:cubicBezTo>
                      <a:lnTo>
                        <a:pt x="0" y="108"/>
                      </a:lnTo>
                      <a:cubicBezTo>
                        <a:pt x="0" y="118"/>
                        <a:pt x="8" y="126"/>
                        <a:pt x="17" y="126"/>
                      </a:cubicBezTo>
                      <a:lnTo>
                        <a:pt x="140" y="126"/>
                      </a:lnTo>
                      <a:cubicBezTo>
                        <a:pt x="149" y="126"/>
                        <a:pt x="157" y="118"/>
                        <a:pt x="157" y="108"/>
                      </a:cubicBezTo>
                      <a:lnTo>
                        <a:pt x="157" y="17"/>
                      </a:lnTo>
                      <a:cubicBezTo>
                        <a:pt x="157" y="8"/>
                        <a:pt x="149" y="0"/>
                        <a:pt x="14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252" name="Freeform 29">
                  <a:extLst>
                    <a:ext uri="{FF2B5EF4-FFF2-40B4-BE49-F238E27FC236}">
                      <a16:creationId xmlns:a16="http://schemas.microsoft.com/office/drawing/2014/main" id="{4AE5F3E6-E06D-AB33-BA8E-C65C038C75A1}"/>
                    </a:ext>
                  </a:extLst>
                </p:cNvPr>
                <p:cNvSpPr>
                  <a:spLocks noEditPoints="1"/>
                </p:cNvSpPr>
                <p:nvPr/>
              </p:nvSpPr>
              <p:spPr bwMode="auto">
                <a:xfrm>
                  <a:off x="4827589" y="6270625"/>
                  <a:ext cx="107950" cy="134938"/>
                </a:xfrm>
                <a:custGeom>
                  <a:avLst/>
                  <a:gdLst>
                    <a:gd name="T0" fmla="*/ 123 w 158"/>
                    <a:gd name="T1" fmla="*/ 163 h 198"/>
                    <a:gd name="T2" fmla="*/ 35 w 158"/>
                    <a:gd name="T3" fmla="*/ 163 h 198"/>
                    <a:gd name="T4" fmla="*/ 35 w 158"/>
                    <a:gd name="T5" fmla="*/ 35 h 198"/>
                    <a:gd name="T6" fmla="*/ 123 w 158"/>
                    <a:gd name="T7" fmla="*/ 35 h 198"/>
                    <a:gd name="T8" fmla="*/ 123 w 158"/>
                    <a:gd name="T9" fmla="*/ 163 h 198"/>
                    <a:gd name="T10" fmla="*/ 140 w 158"/>
                    <a:gd name="T11" fmla="*/ 0 h 198"/>
                    <a:gd name="T12" fmla="*/ 18 w 158"/>
                    <a:gd name="T13" fmla="*/ 0 h 198"/>
                    <a:gd name="T14" fmla="*/ 0 w 158"/>
                    <a:gd name="T15" fmla="*/ 18 h 198"/>
                    <a:gd name="T16" fmla="*/ 0 w 158"/>
                    <a:gd name="T17" fmla="*/ 180 h 198"/>
                    <a:gd name="T18" fmla="*/ 18 w 158"/>
                    <a:gd name="T19" fmla="*/ 198 h 198"/>
                    <a:gd name="T20" fmla="*/ 140 w 158"/>
                    <a:gd name="T21" fmla="*/ 198 h 198"/>
                    <a:gd name="T22" fmla="*/ 158 w 158"/>
                    <a:gd name="T23" fmla="*/ 180 h 198"/>
                    <a:gd name="T24" fmla="*/ 158 w 158"/>
                    <a:gd name="T25" fmla="*/ 18 h 198"/>
                    <a:gd name="T26" fmla="*/ 140 w 158"/>
                    <a:gd name="T27"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98">
                      <a:moveTo>
                        <a:pt x="123" y="163"/>
                      </a:moveTo>
                      <a:lnTo>
                        <a:pt x="35" y="163"/>
                      </a:lnTo>
                      <a:lnTo>
                        <a:pt x="35" y="35"/>
                      </a:lnTo>
                      <a:lnTo>
                        <a:pt x="123" y="35"/>
                      </a:lnTo>
                      <a:lnTo>
                        <a:pt x="123" y="163"/>
                      </a:lnTo>
                      <a:close/>
                      <a:moveTo>
                        <a:pt x="140" y="0"/>
                      </a:moveTo>
                      <a:lnTo>
                        <a:pt x="18" y="0"/>
                      </a:lnTo>
                      <a:cubicBezTo>
                        <a:pt x="8" y="0"/>
                        <a:pt x="0" y="8"/>
                        <a:pt x="0" y="18"/>
                      </a:cubicBezTo>
                      <a:lnTo>
                        <a:pt x="0" y="180"/>
                      </a:lnTo>
                      <a:cubicBezTo>
                        <a:pt x="0" y="190"/>
                        <a:pt x="8" y="198"/>
                        <a:pt x="18" y="198"/>
                      </a:cubicBezTo>
                      <a:lnTo>
                        <a:pt x="140" y="198"/>
                      </a:lnTo>
                      <a:cubicBezTo>
                        <a:pt x="150" y="198"/>
                        <a:pt x="158" y="190"/>
                        <a:pt x="158" y="180"/>
                      </a:cubicBezTo>
                      <a:lnTo>
                        <a:pt x="158" y="18"/>
                      </a:lnTo>
                      <a:cubicBezTo>
                        <a:pt x="158" y="8"/>
                        <a:pt x="150" y="0"/>
                        <a:pt x="14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253" name="Freeform 30">
                  <a:extLst>
                    <a:ext uri="{FF2B5EF4-FFF2-40B4-BE49-F238E27FC236}">
                      <a16:creationId xmlns:a16="http://schemas.microsoft.com/office/drawing/2014/main" id="{60AD6042-5290-FFD5-6C9D-803CC0BE0A1E}"/>
                    </a:ext>
                  </a:extLst>
                </p:cNvPr>
                <p:cNvSpPr>
                  <a:spLocks noEditPoints="1"/>
                </p:cNvSpPr>
                <p:nvPr/>
              </p:nvSpPr>
              <p:spPr bwMode="auto">
                <a:xfrm>
                  <a:off x="4986339" y="6224588"/>
                  <a:ext cx="107950" cy="180975"/>
                </a:xfrm>
                <a:custGeom>
                  <a:avLst/>
                  <a:gdLst>
                    <a:gd name="T0" fmla="*/ 122 w 157"/>
                    <a:gd name="T1" fmla="*/ 231 h 266"/>
                    <a:gd name="T2" fmla="*/ 35 w 157"/>
                    <a:gd name="T3" fmla="*/ 231 h 266"/>
                    <a:gd name="T4" fmla="*/ 35 w 157"/>
                    <a:gd name="T5" fmla="*/ 35 h 266"/>
                    <a:gd name="T6" fmla="*/ 122 w 157"/>
                    <a:gd name="T7" fmla="*/ 35 h 266"/>
                    <a:gd name="T8" fmla="*/ 122 w 157"/>
                    <a:gd name="T9" fmla="*/ 231 h 266"/>
                    <a:gd name="T10" fmla="*/ 140 w 157"/>
                    <a:gd name="T11" fmla="*/ 0 h 266"/>
                    <a:gd name="T12" fmla="*/ 17 w 157"/>
                    <a:gd name="T13" fmla="*/ 0 h 266"/>
                    <a:gd name="T14" fmla="*/ 0 w 157"/>
                    <a:gd name="T15" fmla="*/ 18 h 266"/>
                    <a:gd name="T16" fmla="*/ 0 w 157"/>
                    <a:gd name="T17" fmla="*/ 248 h 266"/>
                    <a:gd name="T18" fmla="*/ 17 w 157"/>
                    <a:gd name="T19" fmla="*/ 266 h 266"/>
                    <a:gd name="T20" fmla="*/ 140 w 157"/>
                    <a:gd name="T21" fmla="*/ 266 h 266"/>
                    <a:gd name="T22" fmla="*/ 157 w 157"/>
                    <a:gd name="T23" fmla="*/ 248 h 266"/>
                    <a:gd name="T24" fmla="*/ 157 w 157"/>
                    <a:gd name="T25" fmla="*/ 18 h 266"/>
                    <a:gd name="T26" fmla="*/ 140 w 157"/>
                    <a:gd name="T27"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266">
                      <a:moveTo>
                        <a:pt x="122" y="231"/>
                      </a:moveTo>
                      <a:lnTo>
                        <a:pt x="35" y="231"/>
                      </a:lnTo>
                      <a:lnTo>
                        <a:pt x="35" y="35"/>
                      </a:lnTo>
                      <a:lnTo>
                        <a:pt x="122" y="35"/>
                      </a:lnTo>
                      <a:lnTo>
                        <a:pt x="122" y="231"/>
                      </a:lnTo>
                      <a:close/>
                      <a:moveTo>
                        <a:pt x="140" y="0"/>
                      </a:moveTo>
                      <a:lnTo>
                        <a:pt x="17" y="0"/>
                      </a:lnTo>
                      <a:cubicBezTo>
                        <a:pt x="8" y="0"/>
                        <a:pt x="0" y="8"/>
                        <a:pt x="0" y="18"/>
                      </a:cubicBezTo>
                      <a:lnTo>
                        <a:pt x="0" y="248"/>
                      </a:lnTo>
                      <a:cubicBezTo>
                        <a:pt x="0" y="258"/>
                        <a:pt x="8" y="266"/>
                        <a:pt x="17" y="266"/>
                      </a:cubicBezTo>
                      <a:lnTo>
                        <a:pt x="140" y="266"/>
                      </a:lnTo>
                      <a:cubicBezTo>
                        <a:pt x="149" y="266"/>
                        <a:pt x="157" y="258"/>
                        <a:pt x="157" y="248"/>
                      </a:cubicBezTo>
                      <a:lnTo>
                        <a:pt x="157" y="18"/>
                      </a:lnTo>
                      <a:cubicBezTo>
                        <a:pt x="157" y="8"/>
                        <a:pt x="149" y="0"/>
                        <a:pt x="14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grpSp>
        </p:grpSp>
      </p:grpSp>
      <p:sp>
        <p:nvSpPr>
          <p:cNvPr id="10" name="مربع نص 9">
            <a:extLst>
              <a:ext uri="{FF2B5EF4-FFF2-40B4-BE49-F238E27FC236}">
                <a16:creationId xmlns:a16="http://schemas.microsoft.com/office/drawing/2014/main" id="{3582CC9D-644C-78EF-943F-DB3D177E9A66}"/>
              </a:ext>
            </a:extLst>
          </p:cNvPr>
          <p:cNvSpPr txBox="1"/>
          <p:nvPr/>
        </p:nvSpPr>
        <p:spPr>
          <a:xfrm>
            <a:off x="5783141" y="2009332"/>
            <a:ext cx="1508760" cy="408623"/>
          </a:xfrm>
          <a:prstGeom prst="roundRect">
            <a:avLst/>
          </a:prstGeom>
          <a:solidFill>
            <a:srgbClr val="D6DCE5">
              <a:alpha val="60000"/>
            </a:srgbClr>
          </a:solidFill>
        </p:spPr>
        <p:txBody>
          <a:bodyPr wrap="square" rtlCol="1">
            <a:spAutoFit/>
          </a:bodyPr>
          <a:lstStyle>
            <a:defPPr>
              <a:defRPr lang="ar-SA"/>
            </a:defPPr>
            <a:lvl1pPr defTabSz="228594">
              <a:defRPr sz="2400" b="1">
                <a:solidFill>
                  <a:srgbClr val="173863"/>
                </a:solidFill>
                <a:latin typeface="Sakkal Majalla" panose="02000000000000000000" pitchFamily="2" charset="-78"/>
                <a:cs typeface="Sakkal Majalla" panose="02000000000000000000" pitchFamily="2" charset="-78"/>
              </a:defRPr>
            </a:lvl1pPr>
          </a:lstStyle>
          <a:p>
            <a:pPr algn="r" defTabSz="171446" rtl="1"/>
            <a:r>
              <a:rPr lang="ar-SA" sz="1800" dirty="0"/>
              <a:t>الالتزام</a:t>
            </a:r>
            <a:endParaRPr lang="en-US" sz="1800" dirty="0"/>
          </a:p>
        </p:txBody>
      </p:sp>
      <p:grpSp>
        <p:nvGrpSpPr>
          <p:cNvPr id="47" name="Group 46">
            <a:extLst>
              <a:ext uri="{FF2B5EF4-FFF2-40B4-BE49-F238E27FC236}">
                <a16:creationId xmlns:a16="http://schemas.microsoft.com/office/drawing/2014/main" id="{EB7A689C-E43C-D67B-0DCA-B0994B04C1FF}"/>
              </a:ext>
            </a:extLst>
          </p:cNvPr>
          <p:cNvGrpSpPr/>
          <p:nvPr/>
        </p:nvGrpSpPr>
        <p:grpSpPr>
          <a:xfrm>
            <a:off x="7296924" y="2009332"/>
            <a:ext cx="342900" cy="342900"/>
            <a:chOff x="10189307" y="2573797"/>
            <a:chExt cx="457200" cy="457200"/>
          </a:xfrm>
        </p:grpSpPr>
        <p:sp>
          <p:nvSpPr>
            <p:cNvPr id="20" name="Rectangle: Rounded Corners 19">
              <a:extLst>
                <a:ext uri="{FF2B5EF4-FFF2-40B4-BE49-F238E27FC236}">
                  <a16:creationId xmlns:a16="http://schemas.microsoft.com/office/drawing/2014/main" id="{058B2DEC-5AD3-A51C-9601-59FFA76EF342}"/>
                </a:ext>
              </a:extLst>
            </p:cNvPr>
            <p:cNvSpPr/>
            <p:nvPr/>
          </p:nvSpPr>
          <p:spPr>
            <a:xfrm>
              <a:off x="10189307" y="2573797"/>
              <a:ext cx="457200" cy="457200"/>
            </a:xfrm>
            <a:prstGeom prst="roundRect">
              <a:avLst/>
            </a:prstGeom>
            <a:solidFill>
              <a:schemeClr val="accent1"/>
            </a:solidFill>
            <a:ln w="0" cap="flat">
              <a:noFill/>
              <a:prstDash val="solid"/>
              <a:miter/>
            </a:ln>
          </p:spPr>
          <p:txBody>
            <a:bodyPr rtlCol="0" anchor="ctr"/>
            <a:lstStyle/>
            <a:p>
              <a:pPr algn="r" defTabSz="342900" rtl="1"/>
              <a:endParaRPr lang="en-US" sz="1350">
                <a:solidFill>
                  <a:prstClr val="black"/>
                </a:solidFill>
                <a:latin typeface="Calibri" panose="020F0502020204030204"/>
              </a:endParaRPr>
            </a:p>
          </p:txBody>
        </p:sp>
        <p:grpSp>
          <p:nvGrpSpPr>
            <p:cNvPr id="69" name="Assembling2" descr="{&quot;Key&quot;:&quot;POWER_USER_SHAPE_ICON&quot;,&quot;Value&quot;:&quot;POWER_USER_SHAPE_ICON_STYLE_1&quot;}">
              <a:extLst>
                <a:ext uri="{FF2B5EF4-FFF2-40B4-BE49-F238E27FC236}">
                  <a16:creationId xmlns:a16="http://schemas.microsoft.com/office/drawing/2014/main" id="{1A54EDC0-5629-3EAF-88E9-4A3DFAE67A8D}"/>
                </a:ext>
              </a:extLst>
            </p:cNvPr>
            <p:cNvGrpSpPr>
              <a:grpSpLocks noChangeAspect="1"/>
            </p:cNvGrpSpPr>
            <p:nvPr/>
          </p:nvGrpSpPr>
          <p:grpSpPr>
            <a:xfrm>
              <a:off x="10273907" y="2642687"/>
              <a:ext cx="288000" cy="319420"/>
              <a:chOff x="4249738" y="6434138"/>
              <a:chExt cx="261938" cy="290513"/>
            </a:xfrm>
            <a:solidFill>
              <a:schemeClr val="bg1"/>
            </a:solidFill>
          </p:grpSpPr>
          <p:sp>
            <p:nvSpPr>
              <p:cNvPr id="70" name="Freeform 189">
                <a:extLst>
                  <a:ext uri="{FF2B5EF4-FFF2-40B4-BE49-F238E27FC236}">
                    <a16:creationId xmlns:a16="http://schemas.microsoft.com/office/drawing/2014/main" id="{87C037AA-AD8B-FC3E-C714-033D07C63733}"/>
                  </a:ext>
                </a:extLst>
              </p:cNvPr>
              <p:cNvSpPr>
                <a:spLocks/>
              </p:cNvSpPr>
              <p:nvPr/>
            </p:nvSpPr>
            <p:spPr bwMode="auto">
              <a:xfrm>
                <a:off x="4259263" y="6597650"/>
                <a:ext cx="26988" cy="25400"/>
              </a:xfrm>
              <a:custGeom>
                <a:avLst/>
                <a:gdLst>
                  <a:gd name="T0" fmla="*/ 113 w 129"/>
                  <a:gd name="T1" fmla="*/ 64 h 129"/>
                  <a:gd name="T2" fmla="*/ 96 w 129"/>
                  <a:gd name="T3" fmla="*/ 64 h 129"/>
                  <a:gd name="T4" fmla="*/ 65 w 129"/>
                  <a:gd name="T5" fmla="*/ 95 h 129"/>
                  <a:gd name="T6" fmla="*/ 34 w 129"/>
                  <a:gd name="T7" fmla="*/ 64 h 129"/>
                  <a:gd name="T8" fmla="*/ 65 w 129"/>
                  <a:gd name="T9" fmla="*/ 33 h 129"/>
                  <a:gd name="T10" fmla="*/ 96 w 129"/>
                  <a:gd name="T11" fmla="*/ 64 h 129"/>
                  <a:gd name="T12" fmla="*/ 113 w 129"/>
                  <a:gd name="T13" fmla="*/ 64 h 129"/>
                  <a:gd name="T14" fmla="*/ 129 w 129"/>
                  <a:gd name="T15" fmla="*/ 64 h 129"/>
                  <a:gd name="T16" fmla="*/ 65 w 129"/>
                  <a:gd name="T17" fmla="*/ 0 h 129"/>
                  <a:gd name="T18" fmla="*/ 0 w 129"/>
                  <a:gd name="T19" fmla="*/ 64 h 129"/>
                  <a:gd name="T20" fmla="*/ 65 w 129"/>
                  <a:gd name="T21" fmla="*/ 129 h 129"/>
                  <a:gd name="T22" fmla="*/ 129 w 129"/>
                  <a:gd name="T23" fmla="*/ 64 h 129"/>
                  <a:gd name="T24" fmla="*/ 113 w 129"/>
                  <a:gd name="T25"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 h="129">
                    <a:moveTo>
                      <a:pt x="113" y="64"/>
                    </a:moveTo>
                    <a:lnTo>
                      <a:pt x="96" y="64"/>
                    </a:lnTo>
                    <a:cubicBezTo>
                      <a:pt x="96" y="81"/>
                      <a:pt x="82" y="95"/>
                      <a:pt x="65" y="95"/>
                    </a:cubicBezTo>
                    <a:cubicBezTo>
                      <a:pt x="48" y="95"/>
                      <a:pt x="34" y="81"/>
                      <a:pt x="34" y="64"/>
                    </a:cubicBezTo>
                    <a:cubicBezTo>
                      <a:pt x="34" y="47"/>
                      <a:pt x="48" y="33"/>
                      <a:pt x="65" y="33"/>
                    </a:cubicBezTo>
                    <a:cubicBezTo>
                      <a:pt x="82" y="33"/>
                      <a:pt x="96" y="47"/>
                      <a:pt x="96" y="64"/>
                    </a:cubicBezTo>
                    <a:lnTo>
                      <a:pt x="113" y="64"/>
                    </a:lnTo>
                    <a:lnTo>
                      <a:pt x="129" y="64"/>
                    </a:lnTo>
                    <a:cubicBezTo>
                      <a:pt x="129" y="29"/>
                      <a:pt x="100" y="0"/>
                      <a:pt x="65" y="0"/>
                    </a:cubicBezTo>
                    <a:cubicBezTo>
                      <a:pt x="29" y="0"/>
                      <a:pt x="0" y="29"/>
                      <a:pt x="0" y="64"/>
                    </a:cubicBezTo>
                    <a:cubicBezTo>
                      <a:pt x="0" y="100"/>
                      <a:pt x="29" y="129"/>
                      <a:pt x="65" y="129"/>
                    </a:cubicBezTo>
                    <a:cubicBezTo>
                      <a:pt x="101" y="129"/>
                      <a:pt x="129" y="100"/>
                      <a:pt x="129" y="64"/>
                    </a:cubicBezTo>
                    <a:lnTo>
                      <a:pt x="113" y="64"/>
                    </a:ln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71" name="Freeform 190">
                <a:extLst>
                  <a:ext uri="{FF2B5EF4-FFF2-40B4-BE49-F238E27FC236}">
                    <a16:creationId xmlns:a16="http://schemas.microsoft.com/office/drawing/2014/main" id="{84F981C1-E97F-03C4-6B63-8E98D60ABC3E}"/>
                  </a:ext>
                </a:extLst>
              </p:cNvPr>
              <p:cNvSpPr>
                <a:spLocks/>
              </p:cNvSpPr>
              <p:nvPr/>
            </p:nvSpPr>
            <p:spPr bwMode="auto">
              <a:xfrm>
                <a:off x="4313238" y="6597650"/>
                <a:ext cx="26988" cy="25400"/>
              </a:xfrm>
              <a:custGeom>
                <a:avLst/>
                <a:gdLst>
                  <a:gd name="T0" fmla="*/ 112 w 129"/>
                  <a:gd name="T1" fmla="*/ 65 h 129"/>
                  <a:gd name="T2" fmla="*/ 96 w 129"/>
                  <a:gd name="T3" fmla="*/ 65 h 129"/>
                  <a:gd name="T4" fmla="*/ 64 w 129"/>
                  <a:gd name="T5" fmla="*/ 96 h 129"/>
                  <a:gd name="T6" fmla="*/ 33 w 129"/>
                  <a:gd name="T7" fmla="*/ 65 h 129"/>
                  <a:gd name="T8" fmla="*/ 64 w 129"/>
                  <a:gd name="T9" fmla="*/ 34 h 129"/>
                  <a:gd name="T10" fmla="*/ 96 w 129"/>
                  <a:gd name="T11" fmla="*/ 65 h 129"/>
                  <a:gd name="T12" fmla="*/ 112 w 129"/>
                  <a:gd name="T13" fmla="*/ 65 h 129"/>
                  <a:gd name="T14" fmla="*/ 129 w 129"/>
                  <a:gd name="T15" fmla="*/ 65 h 129"/>
                  <a:gd name="T16" fmla="*/ 64 w 129"/>
                  <a:gd name="T17" fmla="*/ 0 h 129"/>
                  <a:gd name="T18" fmla="*/ 0 w 129"/>
                  <a:gd name="T19" fmla="*/ 65 h 129"/>
                  <a:gd name="T20" fmla="*/ 64 w 129"/>
                  <a:gd name="T21" fmla="*/ 129 h 129"/>
                  <a:gd name="T22" fmla="*/ 129 w 129"/>
                  <a:gd name="T23" fmla="*/ 65 h 129"/>
                  <a:gd name="T24" fmla="*/ 112 w 129"/>
                  <a:gd name="T25" fmla="*/ 6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 h="129">
                    <a:moveTo>
                      <a:pt x="112" y="65"/>
                    </a:moveTo>
                    <a:lnTo>
                      <a:pt x="96" y="65"/>
                    </a:lnTo>
                    <a:cubicBezTo>
                      <a:pt x="96" y="82"/>
                      <a:pt x="82" y="96"/>
                      <a:pt x="64" y="96"/>
                    </a:cubicBezTo>
                    <a:cubicBezTo>
                      <a:pt x="47" y="96"/>
                      <a:pt x="33" y="82"/>
                      <a:pt x="33" y="65"/>
                    </a:cubicBezTo>
                    <a:cubicBezTo>
                      <a:pt x="33" y="48"/>
                      <a:pt x="47" y="34"/>
                      <a:pt x="64" y="34"/>
                    </a:cubicBezTo>
                    <a:cubicBezTo>
                      <a:pt x="82" y="34"/>
                      <a:pt x="96" y="48"/>
                      <a:pt x="96" y="65"/>
                    </a:cubicBezTo>
                    <a:lnTo>
                      <a:pt x="112" y="65"/>
                    </a:lnTo>
                    <a:lnTo>
                      <a:pt x="129" y="65"/>
                    </a:lnTo>
                    <a:cubicBezTo>
                      <a:pt x="129" y="29"/>
                      <a:pt x="100" y="0"/>
                      <a:pt x="64" y="0"/>
                    </a:cubicBezTo>
                    <a:cubicBezTo>
                      <a:pt x="29" y="0"/>
                      <a:pt x="0" y="29"/>
                      <a:pt x="0" y="65"/>
                    </a:cubicBezTo>
                    <a:cubicBezTo>
                      <a:pt x="0" y="100"/>
                      <a:pt x="29" y="129"/>
                      <a:pt x="64" y="129"/>
                    </a:cubicBezTo>
                    <a:cubicBezTo>
                      <a:pt x="100" y="129"/>
                      <a:pt x="129" y="100"/>
                      <a:pt x="129" y="65"/>
                    </a:cubicBezTo>
                    <a:lnTo>
                      <a:pt x="112" y="65"/>
                    </a:ln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72" name="Freeform 191">
                <a:extLst>
                  <a:ext uri="{FF2B5EF4-FFF2-40B4-BE49-F238E27FC236}">
                    <a16:creationId xmlns:a16="http://schemas.microsoft.com/office/drawing/2014/main" id="{08FF126C-9F57-65A9-C6AC-ADCF1B9C53BB}"/>
                  </a:ext>
                </a:extLst>
              </p:cNvPr>
              <p:cNvSpPr>
                <a:spLocks/>
              </p:cNvSpPr>
              <p:nvPr/>
            </p:nvSpPr>
            <p:spPr bwMode="auto">
              <a:xfrm>
                <a:off x="4367213" y="6597650"/>
                <a:ext cx="26988" cy="25400"/>
              </a:xfrm>
              <a:custGeom>
                <a:avLst/>
                <a:gdLst>
                  <a:gd name="T0" fmla="*/ 113 w 129"/>
                  <a:gd name="T1" fmla="*/ 64 h 129"/>
                  <a:gd name="T2" fmla="*/ 96 w 129"/>
                  <a:gd name="T3" fmla="*/ 64 h 129"/>
                  <a:gd name="T4" fmla="*/ 65 w 129"/>
                  <a:gd name="T5" fmla="*/ 96 h 129"/>
                  <a:gd name="T6" fmla="*/ 65 w 129"/>
                  <a:gd name="T7" fmla="*/ 96 h 129"/>
                  <a:gd name="T8" fmla="*/ 34 w 129"/>
                  <a:gd name="T9" fmla="*/ 65 h 129"/>
                  <a:gd name="T10" fmla="*/ 65 w 129"/>
                  <a:gd name="T11" fmla="*/ 34 h 129"/>
                  <a:gd name="T12" fmla="*/ 96 w 129"/>
                  <a:gd name="T13" fmla="*/ 65 h 129"/>
                  <a:gd name="T14" fmla="*/ 113 w 129"/>
                  <a:gd name="T15" fmla="*/ 64 h 129"/>
                  <a:gd name="T16" fmla="*/ 129 w 129"/>
                  <a:gd name="T17" fmla="*/ 64 h 129"/>
                  <a:gd name="T18" fmla="*/ 65 w 129"/>
                  <a:gd name="T19" fmla="*/ 0 h 129"/>
                  <a:gd name="T20" fmla="*/ 0 w 129"/>
                  <a:gd name="T21" fmla="*/ 65 h 129"/>
                  <a:gd name="T22" fmla="*/ 65 w 129"/>
                  <a:gd name="T23" fmla="*/ 129 h 129"/>
                  <a:gd name="T24" fmla="*/ 129 w 129"/>
                  <a:gd name="T25" fmla="*/ 64 h 129"/>
                  <a:gd name="T26" fmla="*/ 129 w 129"/>
                  <a:gd name="T27" fmla="*/ 64 h 129"/>
                  <a:gd name="T28" fmla="*/ 113 w 129"/>
                  <a:gd name="T2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9" h="129">
                    <a:moveTo>
                      <a:pt x="113" y="64"/>
                    </a:moveTo>
                    <a:lnTo>
                      <a:pt x="96" y="64"/>
                    </a:lnTo>
                    <a:cubicBezTo>
                      <a:pt x="96" y="82"/>
                      <a:pt x="82" y="96"/>
                      <a:pt x="65" y="96"/>
                    </a:cubicBezTo>
                    <a:lnTo>
                      <a:pt x="65" y="96"/>
                    </a:lnTo>
                    <a:cubicBezTo>
                      <a:pt x="48" y="96"/>
                      <a:pt x="34" y="82"/>
                      <a:pt x="34" y="65"/>
                    </a:cubicBezTo>
                    <a:cubicBezTo>
                      <a:pt x="34" y="47"/>
                      <a:pt x="48" y="34"/>
                      <a:pt x="65" y="34"/>
                    </a:cubicBezTo>
                    <a:cubicBezTo>
                      <a:pt x="82" y="34"/>
                      <a:pt x="96" y="47"/>
                      <a:pt x="96" y="65"/>
                    </a:cubicBezTo>
                    <a:lnTo>
                      <a:pt x="113" y="64"/>
                    </a:lnTo>
                    <a:lnTo>
                      <a:pt x="129" y="64"/>
                    </a:lnTo>
                    <a:cubicBezTo>
                      <a:pt x="129" y="29"/>
                      <a:pt x="100" y="0"/>
                      <a:pt x="65" y="0"/>
                    </a:cubicBezTo>
                    <a:cubicBezTo>
                      <a:pt x="29" y="0"/>
                      <a:pt x="0" y="29"/>
                      <a:pt x="0" y="65"/>
                    </a:cubicBezTo>
                    <a:cubicBezTo>
                      <a:pt x="0" y="100"/>
                      <a:pt x="29" y="129"/>
                      <a:pt x="65" y="129"/>
                    </a:cubicBezTo>
                    <a:cubicBezTo>
                      <a:pt x="101" y="129"/>
                      <a:pt x="129" y="100"/>
                      <a:pt x="129" y="64"/>
                    </a:cubicBezTo>
                    <a:lnTo>
                      <a:pt x="129" y="64"/>
                    </a:lnTo>
                    <a:lnTo>
                      <a:pt x="113" y="64"/>
                    </a:ln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73" name="Freeform 192">
                <a:extLst>
                  <a:ext uri="{FF2B5EF4-FFF2-40B4-BE49-F238E27FC236}">
                    <a16:creationId xmlns:a16="http://schemas.microsoft.com/office/drawing/2014/main" id="{06CDCC57-6952-9EA0-4C15-8BEAA4E10890}"/>
                  </a:ext>
                </a:extLst>
              </p:cNvPr>
              <p:cNvSpPr>
                <a:spLocks/>
              </p:cNvSpPr>
              <p:nvPr/>
            </p:nvSpPr>
            <p:spPr bwMode="auto">
              <a:xfrm>
                <a:off x="4421188" y="6597650"/>
                <a:ext cx="26988" cy="25400"/>
              </a:xfrm>
              <a:custGeom>
                <a:avLst/>
                <a:gdLst>
                  <a:gd name="T0" fmla="*/ 112 w 129"/>
                  <a:gd name="T1" fmla="*/ 64 h 129"/>
                  <a:gd name="T2" fmla="*/ 96 w 129"/>
                  <a:gd name="T3" fmla="*/ 64 h 129"/>
                  <a:gd name="T4" fmla="*/ 64 w 129"/>
                  <a:gd name="T5" fmla="*/ 95 h 129"/>
                  <a:gd name="T6" fmla="*/ 33 w 129"/>
                  <a:gd name="T7" fmla="*/ 64 h 129"/>
                  <a:gd name="T8" fmla="*/ 64 w 129"/>
                  <a:gd name="T9" fmla="*/ 33 h 129"/>
                  <a:gd name="T10" fmla="*/ 96 w 129"/>
                  <a:gd name="T11" fmla="*/ 64 h 129"/>
                  <a:gd name="T12" fmla="*/ 112 w 129"/>
                  <a:gd name="T13" fmla="*/ 64 h 129"/>
                  <a:gd name="T14" fmla="*/ 129 w 129"/>
                  <a:gd name="T15" fmla="*/ 64 h 129"/>
                  <a:gd name="T16" fmla="*/ 64 w 129"/>
                  <a:gd name="T17" fmla="*/ 0 h 129"/>
                  <a:gd name="T18" fmla="*/ 0 w 129"/>
                  <a:gd name="T19" fmla="*/ 64 h 129"/>
                  <a:gd name="T20" fmla="*/ 64 w 129"/>
                  <a:gd name="T21" fmla="*/ 129 h 129"/>
                  <a:gd name="T22" fmla="*/ 129 w 129"/>
                  <a:gd name="T23" fmla="*/ 64 h 129"/>
                  <a:gd name="T24" fmla="*/ 129 w 129"/>
                  <a:gd name="T25" fmla="*/ 64 h 129"/>
                  <a:gd name="T26" fmla="*/ 112 w 129"/>
                  <a:gd name="T27"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9" h="129">
                    <a:moveTo>
                      <a:pt x="112" y="64"/>
                    </a:moveTo>
                    <a:lnTo>
                      <a:pt x="96" y="64"/>
                    </a:lnTo>
                    <a:cubicBezTo>
                      <a:pt x="96" y="82"/>
                      <a:pt x="82" y="95"/>
                      <a:pt x="64" y="95"/>
                    </a:cubicBezTo>
                    <a:cubicBezTo>
                      <a:pt x="47" y="95"/>
                      <a:pt x="33" y="82"/>
                      <a:pt x="33" y="64"/>
                    </a:cubicBezTo>
                    <a:cubicBezTo>
                      <a:pt x="33" y="47"/>
                      <a:pt x="47" y="33"/>
                      <a:pt x="64" y="33"/>
                    </a:cubicBezTo>
                    <a:cubicBezTo>
                      <a:pt x="82" y="33"/>
                      <a:pt x="96" y="47"/>
                      <a:pt x="96" y="64"/>
                    </a:cubicBezTo>
                    <a:lnTo>
                      <a:pt x="112" y="64"/>
                    </a:lnTo>
                    <a:lnTo>
                      <a:pt x="129" y="64"/>
                    </a:lnTo>
                    <a:cubicBezTo>
                      <a:pt x="129" y="29"/>
                      <a:pt x="100" y="0"/>
                      <a:pt x="64" y="0"/>
                    </a:cubicBezTo>
                    <a:cubicBezTo>
                      <a:pt x="29" y="0"/>
                      <a:pt x="0" y="29"/>
                      <a:pt x="0" y="64"/>
                    </a:cubicBezTo>
                    <a:cubicBezTo>
                      <a:pt x="0" y="100"/>
                      <a:pt x="29" y="129"/>
                      <a:pt x="64" y="129"/>
                    </a:cubicBezTo>
                    <a:cubicBezTo>
                      <a:pt x="100" y="129"/>
                      <a:pt x="129" y="100"/>
                      <a:pt x="129" y="64"/>
                    </a:cubicBezTo>
                    <a:lnTo>
                      <a:pt x="129" y="64"/>
                    </a:lnTo>
                    <a:lnTo>
                      <a:pt x="112" y="64"/>
                    </a:ln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74" name="Freeform 193">
                <a:extLst>
                  <a:ext uri="{FF2B5EF4-FFF2-40B4-BE49-F238E27FC236}">
                    <a16:creationId xmlns:a16="http://schemas.microsoft.com/office/drawing/2014/main" id="{9647836B-D37F-DCD8-8288-E7406F773E01}"/>
                  </a:ext>
                </a:extLst>
              </p:cNvPr>
              <p:cNvSpPr>
                <a:spLocks/>
              </p:cNvSpPr>
              <p:nvPr/>
            </p:nvSpPr>
            <p:spPr bwMode="auto">
              <a:xfrm>
                <a:off x="4475163" y="6597650"/>
                <a:ext cx="25400" cy="25400"/>
              </a:xfrm>
              <a:custGeom>
                <a:avLst/>
                <a:gdLst>
                  <a:gd name="T0" fmla="*/ 113 w 129"/>
                  <a:gd name="T1" fmla="*/ 64 h 129"/>
                  <a:gd name="T2" fmla="*/ 96 w 129"/>
                  <a:gd name="T3" fmla="*/ 64 h 129"/>
                  <a:gd name="T4" fmla="*/ 65 w 129"/>
                  <a:gd name="T5" fmla="*/ 95 h 129"/>
                  <a:gd name="T6" fmla="*/ 34 w 129"/>
                  <a:gd name="T7" fmla="*/ 64 h 129"/>
                  <a:gd name="T8" fmla="*/ 65 w 129"/>
                  <a:gd name="T9" fmla="*/ 33 h 129"/>
                  <a:gd name="T10" fmla="*/ 96 w 129"/>
                  <a:gd name="T11" fmla="*/ 64 h 129"/>
                  <a:gd name="T12" fmla="*/ 113 w 129"/>
                  <a:gd name="T13" fmla="*/ 64 h 129"/>
                  <a:gd name="T14" fmla="*/ 129 w 129"/>
                  <a:gd name="T15" fmla="*/ 64 h 129"/>
                  <a:gd name="T16" fmla="*/ 65 w 129"/>
                  <a:gd name="T17" fmla="*/ 0 h 129"/>
                  <a:gd name="T18" fmla="*/ 0 w 129"/>
                  <a:gd name="T19" fmla="*/ 64 h 129"/>
                  <a:gd name="T20" fmla="*/ 65 w 129"/>
                  <a:gd name="T21" fmla="*/ 129 h 129"/>
                  <a:gd name="T22" fmla="*/ 129 w 129"/>
                  <a:gd name="T23" fmla="*/ 64 h 129"/>
                  <a:gd name="T24" fmla="*/ 113 w 129"/>
                  <a:gd name="T25"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 h="129">
                    <a:moveTo>
                      <a:pt x="113" y="64"/>
                    </a:moveTo>
                    <a:lnTo>
                      <a:pt x="96" y="64"/>
                    </a:lnTo>
                    <a:cubicBezTo>
                      <a:pt x="96" y="81"/>
                      <a:pt x="82" y="95"/>
                      <a:pt x="65" y="95"/>
                    </a:cubicBezTo>
                    <a:cubicBezTo>
                      <a:pt x="48" y="95"/>
                      <a:pt x="34" y="81"/>
                      <a:pt x="34" y="64"/>
                    </a:cubicBezTo>
                    <a:cubicBezTo>
                      <a:pt x="34" y="47"/>
                      <a:pt x="48" y="33"/>
                      <a:pt x="65" y="33"/>
                    </a:cubicBezTo>
                    <a:cubicBezTo>
                      <a:pt x="82" y="33"/>
                      <a:pt x="96" y="47"/>
                      <a:pt x="96" y="64"/>
                    </a:cubicBezTo>
                    <a:lnTo>
                      <a:pt x="113" y="64"/>
                    </a:lnTo>
                    <a:lnTo>
                      <a:pt x="129" y="64"/>
                    </a:lnTo>
                    <a:cubicBezTo>
                      <a:pt x="129" y="28"/>
                      <a:pt x="100" y="0"/>
                      <a:pt x="65" y="0"/>
                    </a:cubicBezTo>
                    <a:cubicBezTo>
                      <a:pt x="29" y="0"/>
                      <a:pt x="0" y="29"/>
                      <a:pt x="0" y="64"/>
                    </a:cubicBezTo>
                    <a:cubicBezTo>
                      <a:pt x="0" y="100"/>
                      <a:pt x="29" y="129"/>
                      <a:pt x="65" y="129"/>
                    </a:cubicBezTo>
                    <a:cubicBezTo>
                      <a:pt x="101" y="129"/>
                      <a:pt x="129" y="100"/>
                      <a:pt x="129" y="64"/>
                    </a:cubicBezTo>
                    <a:lnTo>
                      <a:pt x="113" y="64"/>
                    </a:ln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75" name="Freeform 194">
                <a:extLst>
                  <a:ext uri="{FF2B5EF4-FFF2-40B4-BE49-F238E27FC236}">
                    <a16:creationId xmlns:a16="http://schemas.microsoft.com/office/drawing/2014/main" id="{30447FBD-5A2E-7EBB-6A52-DAA89B97B520}"/>
                  </a:ext>
                </a:extLst>
              </p:cNvPr>
              <p:cNvSpPr>
                <a:spLocks/>
              </p:cNvSpPr>
              <p:nvPr/>
            </p:nvSpPr>
            <p:spPr bwMode="auto">
              <a:xfrm>
                <a:off x="4249738" y="6589713"/>
                <a:ext cx="261938" cy="41275"/>
              </a:xfrm>
              <a:custGeom>
                <a:avLst/>
                <a:gdLst>
                  <a:gd name="T0" fmla="*/ 1174 w 1276"/>
                  <a:gd name="T1" fmla="*/ 187 h 205"/>
                  <a:gd name="T2" fmla="*/ 1174 w 1276"/>
                  <a:gd name="T3" fmla="*/ 171 h 205"/>
                  <a:gd name="T4" fmla="*/ 102 w 1276"/>
                  <a:gd name="T5" fmla="*/ 172 h 205"/>
                  <a:gd name="T6" fmla="*/ 34 w 1276"/>
                  <a:gd name="T7" fmla="*/ 103 h 205"/>
                  <a:gd name="T8" fmla="*/ 102 w 1276"/>
                  <a:gd name="T9" fmla="*/ 35 h 205"/>
                  <a:gd name="T10" fmla="*/ 1174 w 1276"/>
                  <a:gd name="T11" fmla="*/ 33 h 205"/>
                  <a:gd name="T12" fmla="*/ 1242 w 1276"/>
                  <a:gd name="T13" fmla="*/ 102 h 205"/>
                  <a:gd name="T14" fmla="*/ 1174 w 1276"/>
                  <a:gd name="T15" fmla="*/ 171 h 205"/>
                  <a:gd name="T16" fmla="*/ 1174 w 1276"/>
                  <a:gd name="T17" fmla="*/ 187 h 205"/>
                  <a:gd name="T18" fmla="*/ 1174 w 1276"/>
                  <a:gd name="T19" fmla="*/ 204 h 205"/>
                  <a:gd name="T20" fmla="*/ 1276 w 1276"/>
                  <a:gd name="T21" fmla="*/ 102 h 205"/>
                  <a:gd name="T22" fmla="*/ 1174 w 1276"/>
                  <a:gd name="T23" fmla="*/ 0 h 205"/>
                  <a:gd name="T24" fmla="*/ 102 w 1276"/>
                  <a:gd name="T25" fmla="*/ 1 h 205"/>
                  <a:gd name="T26" fmla="*/ 0 w 1276"/>
                  <a:gd name="T27" fmla="*/ 103 h 205"/>
                  <a:gd name="T28" fmla="*/ 102 w 1276"/>
                  <a:gd name="T29" fmla="*/ 205 h 205"/>
                  <a:gd name="T30" fmla="*/ 1174 w 1276"/>
                  <a:gd name="T31" fmla="*/ 204 h 205"/>
                  <a:gd name="T32" fmla="*/ 1174 w 1276"/>
                  <a:gd name="T33" fmla="*/ 18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76" h="205">
                    <a:moveTo>
                      <a:pt x="1174" y="187"/>
                    </a:moveTo>
                    <a:lnTo>
                      <a:pt x="1174" y="171"/>
                    </a:lnTo>
                    <a:lnTo>
                      <a:pt x="102" y="172"/>
                    </a:lnTo>
                    <a:cubicBezTo>
                      <a:pt x="64" y="172"/>
                      <a:pt x="34" y="141"/>
                      <a:pt x="34" y="103"/>
                    </a:cubicBezTo>
                    <a:cubicBezTo>
                      <a:pt x="34" y="65"/>
                      <a:pt x="64" y="35"/>
                      <a:pt x="102" y="35"/>
                    </a:cubicBezTo>
                    <a:lnTo>
                      <a:pt x="1174" y="33"/>
                    </a:lnTo>
                    <a:cubicBezTo>
                      <a:pt x="1212" y="33"/>
                      <a:pt x="1242" y="64"/>
                      <a:pt x="1242" y="102"/>
                    </a:cubicBezTo>
                    <a:cubicBezTo>
                      <a:pt x="1242" y="140"/>
                      <a:pt x="1212" y="170"/>
                      <a:pt x="1174" y="171"/>
                    </a:cubicBezTo>
                    <a:lnTo>
                      <a:pt x="1174" y="187"/>
                    </a:lnTo>
                    <a:lnTo>
                      <a:pt x="1174" y="204"/>
                    </a:lnTo>
                    <a:cubicBezTo>
                      <a:pt x="1230" y="204"/>
                      <a:pt x="1276" y="158"/>
                      <a:pt x="1276" y="102"/>
                    </a:cubicBezTo>
                    <a:cubicBezTo>
                      <a:pt x="1275" y="46"/>
                      <a:pt x="1230" y="0"/>
                      <a:pt x="1174" y="0"/>
                    </a:cubicBezTo>
                    <a:lnTo>
                      <a:pt x="102" y="1"/>
                    </a:lnTo>
                    <a:cubicBezTo>
                      <a:pt x="46" y="1"/>
                      <a:pt x="0" y="47"/>
                      <a:pt x="0" y="103"/>
                    </a:cubicBezTo>
                    <a:cubicBezTo>
                      <a:pt x="0" y="159"/>
                      <a:pt x="46" y="205"/>
                      <a:pt x="102" y="205"/>
                    </a:cubicBezTo>
                    <a:lnTo>
                      <a:pt x="1174" y="204"/>
                    </a:lnTo>
                    <a:lnTo>
                      <a:pt x="1174" y="187"/>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76" name="Freeform 195">
                <a:extLst>
                  <a:ext uri="{FF2B5EF4-FFF2-40B4-BE49-F238E27FC236}">
                    <a16:creationId xmlns:a16="http://schemas.microsoft.com/office/drawing/2014/main" id="{06A1D2C4-D058-DD17-44D1-3C5AAB58ADD4}"/>
                  </a:ext>
                </a:extLst>
              </p:cNvPr>
              <p:cNvSpPr>
                <a:spLocks/>
              </p:cNvSpPr>
              <p:nvPr/>
            </p:nvSpPr>
            <p:spPr bwMode="auto">
              <a:xfrm>
                <a:off x="4270376" y="6494463"/>
                <a:ext cx="100013" cy="101600"/>
              </a:xfrm>
              <a:custGeom>
                <a:avLst/>
                <a:gdLst>
                  <a:gd name="T0" fmla="*/ 468 w 485"/>
                  <a:gd name="T1" fmla="*/ 461 h 496"/>
                  <a:gd name="T2" fmla="*/ 34 w 485"/>
                  <a:gd name="T3" fmla="*/ 462 h 496"/>
                  <a:gd name="T4" fmla="*/ 33 w 485"/>
                  <a:gd name="T5" fmla="*/ 264 h 496"/>
                  <a:gd name="T6" fmla="*/ 77 w 485"/>
                  <a:gd name="T7" fmla="*/ 183 h 496"/>
                  <a:gd name="T8" fmla="*/ 77 w 485"/>
                  <a:gd name="T9" fmla="*/ 183 h 496"/>
                  <a:gd name="T10" fmla="*/ 141 w 485"/>
                  <a:gd name="T11" fmla="*/ 141 h 496"/>
                  <a:gd name="T12" fmla="*/ 141 w 485"/>
                  <a:gd name="T13" fmla="*/ 141 h 496"/>
                  <a:gd name="T14" fmla="*/ 189 w 485"/>
                  <a:gd name="T15" fmla="*/ 51 h 496"/>
                  <a:gd name="T16" fmla="*/ 189 w 485"/>
                  <a:gd name="T17" fmla="*/ 46 h 496"/>
                  <a:gd name="T18" fmla="*/ 173 w 485"/>
                  <a:gd name="T19" fmla="*/ 46 h 496"/>
                  <a:gd name="T20" fmla="*/ 160 w 485"/>
                  <a:gd name="T21" fmla="*/ 57 h 496"/>
                  <a:gd name="T22" fmla="*/ 242 w 485"/>
                  <a:gd name="T23" fmla="*/ 98 h 496"/>
                  <a:gd name="T24" fmla="*/ 325 w 485"/>
                  <a:gd name="T25" fmla="*/ 57 h 496"/>
                  <a:gd name="T26" fmla="*/ 312 w 485"/>
                  <a:gd name="T27" fmla="*/ 46 h 496"/>
                  <a:gd name="T28" fmla="*/ 295 w 485"/>
                  <a:gd name="T29" fmla="*/ 46 h 496"/>
                  <a:gd name="T30" fmla="*/ 295 w 485"/>
                  <a:gd name="T31" fmla="*/ 51 h 496"/>
                  <a:gd name="T32" fmla="*/ 343 w 485"/>
                  <a:gd name="T33" fmla="*/ 141 h 496"/>
                  <a:gd name="T34" fmla="*/ 408 w 485"/>
                  <a:gd name="T35" fmla="*/ 183 h 496"/>
                  <a:gd name="T36" fmla="*/ 408 w 485"/>
                  <a:gd name="T37" fmla="*/ 183 h 496"/>
                  <a:gd name="T38" fmla="*/ 452 w 485"/>
                  <a:gd name="T39" fmla="*/ 264 h 496"/>
                  <a:gd name="T40" fmla="*/ 452 w 485"/>
                  <a:gd name="T41" fmla="*/ 292 h 496"/>
                  <a:gd name="T42" fmla="*/ 485 w 485"/>
                  <a:gd name="T43" fmla="*/ 292 h 496"/>
                  <a:gd name="T44" fmla="*/ 485 w 485"/>
                  <a:gd name="T45" fmla="*/ 264 h 496"/>
                  <a:gd name="T46" fmla="*/ 426 w 485"/>
                  <a:gd name="T47" fmla="*/ 155 h 496"/>
                  <a:gd name="T48" fmla="*/ 426 w 485"/>
                  <a:gd name="T49" fmla="*/ 155 h 496"/>
                  <a:gd name="T50" fmla="*/ 362 w 485"/>
                  <a:gd name="T51" fmla="*/ 113 h 496"/>
                  <a:gd name="T52" fmla="*/ 329 w 485"/>
                  <a:gd name="T53" fmla="*/ 51 h 496"/>
                  <a:gd name="T54" fmla="*/ 329 w 485"/>
                  <a:gd name="T55" fmla="*/ 46 h 496"/>
                  <a:gd name="T56" fmla="*/ 329 w 485"/>
                  <a:gd name="T57" fmla="*/ 0 h 496"/>
                  <a:gd name="T58" fmla="*/ 299 w 485"/>
                  <a:gd name="T59" fmla="*/ 35 h 496"/>
                  <a:gd name="T60" fmla="*/ 242 w 485"/>
                  <a:gd name="T61" fmla="*/ 64 h 496"/>
                  <a:gd name="T62" fmla="*/ 185 w 485"/>
                  <a:gd name="T63" fmla="*/ 35 h 496"/>
                  <a:gd name="T64" fmla="*/ 156 w 485"/>
                  <a:gd name="T65" fmla="*/ 1 h 496"/>
                  <a:gd name="T66" fmla="*/ 156 w 485"/>
                  <a:gd name="T67" fmla="*/ 51 h 496"/>
                  <a:gd name="T68" fmla="*/ 123 w 485"/>
                  <a:gd name="T69" fmla="*/ 113 h 496"/>
                  <a:gd name="T70" fmla="*/ 123 w 485"/>
                  <a:gd name="T71" fmla="*/ 113 h 496"/>
                  <a:gd name="T72" fmla="*/ 59 w 485"/>
                  <a:gd name="T73" fmla="*/ 155 h 496"/>
                  <a:gd name="T74" fmla="*/ 59 w 485"/>
                  <a:gd name="T75" fmla="*/ 155 h 496"/>
                  <a:gd name="T76" fmla="*/ 0 w 485"/>
                  <a:gd name="T77" fmla="*/ 264 h 496"/>
                  <a:gd name="T78" fmla="*/ 0 w 485"/>
                  <a:gd name="T79" fmla="*/ 496 h 496"/>
                  <a:gd name="T80" fmla="*/ 468 w 485"/>
                  <a:gd name="T81" fmla="*/ 494 h 496"/>
                  <a:gd name="T82" fmla="*/ 468 w 485"/>
                  <a:gd name="T83" fmla="*/ 461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5" h="496">
                    <a:moveTo>
                      <a:pt x="468" y="461"/>
                    </a:moveTo>
                    <a:lnTo>
                      <a:pt x="34" y="462"/>
                    </a:lnTo>
                    <a:lnTo>
                      <a:pt x="33" y="264"/>
                    </a:lnTo>
                    <a:cubicBezTo>
                      <a:pt x="33" y="231"/>
                      <a:pt x="50" y="201"/>
                      <a:pt x="77" y="183"/>
                    </a:cubicBezTo>
                    <a:lnTo>
                      <a:pt x="77" y="183"/>
                    </a:lnTo>
                    <a:lnTo>
                      <a:pt x="141" y="141"/>
                    </a:lnTo>
                    <a:lnTo>
                      <a:pt x="141" y="141"/>
                    </a:lnTo>
                    <a:cubicBezTo>
                      <a:pt x="171" y="121"/>
                      <a:pt x="189" y="87"/>
                      <a:pt x="189" y="51"/>
                    </a:cubicBezTo>
                    <a:lnTo>
                      <a:pt x="189" y="46"/>
                    </a:lnTo>
                    <a:lnTo>
                      <a:pt x="173" y="46"/>
                    </a:lnTo>
                    <a:lnTo>
                      <a:pt x="160" y="57"/>
                    </a:lnTo>
                    <a:cubicBezTo>
                      <a:pt x="181" y="82"/>
                      <a:pt x="210" y="98"/>
                      <a:pt x="242" y="98"/>
                    </a:cubicBezTo>
                    <a:cubicBezTo>
                      <a:pt x="275" y="98"/>
                      <a:pt x="304" y="82"/>
                      <a:pt x="325" y="57"/>
                    </a:cubicBezTo>
                    <a:lnTo>
                      <a:pt x="312" y="46"/>
                    </a:lnTo>
                    <a:lnTo>
                      <a:pt x="295" y="46"/>
                    </a:lnTo>
                    <a:lnTo>
                      <a:pt x="295" y="51"/>
                    </a:lnTo>
                    <a:cubicBezTo>
                      <a:pt x="295" y="87"/>
                      <a:pt x="313" y="121"/>
                      <a:pt x="343" y="141"/>
                    </a:cubicBezTo>
                    <a:lnTo>
                      <a:pt x="408" y="183"/>
                    </a:lnTo>
                    <a:lnTo>
                      <a:pt x="408" y="183"/>
                    </a:lnTo>
                    <a:cubicBezTo>
                      <a:pt x="435" y="201"/>
                      <a:pt x="451" y="231"/>
                      <a:pt x="452" y="264"/>
                    </a:cubicBezTo>
                    <a:lnTo>
                      <a:pt x="452" y="292"/>
                    </a:lnTo>
                    <a:lnTo>
                      <a:pt x="485" y="292"/>
                    </a:lnTo>
                    <a:lnTo>
                      <a:pt x="485" y="264"/>
                    </a:lnTo>
                    <a:cubicBezTo>
                      <a:pt x="485" y="220"/>
                      <a:pt x="463" y="179"/>
                      <a:pt x="426" y="155"/>
                    </a:cubicBezTo>
                    <a:lnTo>
                      <a:pt x="426" y="155"/>
                    </a:lnTo>
                    <a:lnTo>
                      <a:pt x="362" y="113"/>
                    </a:lnTo>
                    <a:cubicBezTo>
                      <a:pt x="341" y="99"/>
                      <a:pt x="329" y="76"/>
                      <a:pt x="329" y="51"/>
                    </a:cubicBezTo>
                    <a:lnTo>
                      <a:pt x="329" y="46"/>
                    </a:lnTo>
                    <a:lnTo>
                      <a:pt x="329" y="0"/>
                    </a:lnTo>
                    <a:lnTo>
                      <a:pt x="299" y="35"/>
                    </a:lnTo>
                    <a:cubicBezTo>
                      <a:pt x="283" y="54"/>
                      <a:pt x="263" y="64"/>
                      <a:pt x="242" y="64"/>
                    </a:cubicBezTo>
                    <a:cubicBezTo>
                      <a:pt x="221" y="64"/>
                      <a:pt x="202" y="54"/>
                      <a:pt x="185" y="35"/>
                    </a:cubicBezTo>
                    <a:lnTo>
                      <a:pt x="156" y="1"/>
                    </a:lnTo>
                    <a:lnTo>
                      <a:pt x="156" y="51"/>
                    </a:lnTo>
                    <a:cubicBezTo>
                      <a:pt x="156" y="76"/>
                      <a:pt x="143" y="99"/>
                      <a:pt x="123" y="113"/>
                    </a:cubicBezTo>
                    <a:lnTo>
                      <a:pt x="123" y="113"/>
                    </a:lnTo>
                    <a:lnTo>
                      <a:pt x="59" y="155"/>
                    </a:lnTo>
                    <a:lnTo>
                      <a:pt x="59" y="155"/>
                    </a:lnTo>
                    <a:cubicBezTo>
                      <a:pt x="22" y="179"/>
                      <a:pt x="0" y="220"/>
                      <a:pt x="0" y="264"/>
                    </a:cubicBezTo>
                    <a:lnTo>
                      <a:pt x="0" y="496"/>
                    </a:lnTo>
                    <a:lnTo>
                      <a:pt x="468" y="494"/>
                    </a:lnTo>
                    <a:lnTo>
                      <a:pt x="468" y="461"/>
                    </a:ln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77" name="Freeform 196">
                <a:extLst>
                  <a:ext uri="{FF2B5EF4-FFF2-40B4-BE49-F238E27FC236}">
                    <a16:creationId xmlns:a16="http://schemas.microsoft.com/office/drawing/2014/main" id="{3885B807-D512-E3CD-6450-2FDD6B8B1220}"/>
                  </a:ext>
                </a:extLst>
              </p:cNvPr>
              <p:cNvSpPr>
                <a:spLocks/>
              </p:cNvSpPr>
              <p:nvPr/>
            </p:nvSpPr>
            <p:spPr bwMode="auto">
              <a:xfrm>
                <a:off x="4294188" y="6477000"/>
                <a:ext cx="50800" cy="38100"/>
              </a:xfrm>
              <a:custGeom>
                <a:avLst/>
                <a:gdLst>
                  <a:gd name="T0" fmla="*/ 231 w 248"/>
                  <a:gd name="T1" fmla="*/ 17 h 180"/>
                  <a:gd name="T2" fmla="*/ 215 w 248"/>
                  <a:gd name="T3" fmla="*/ 17 h 180"/>
                  <a:gd name="T4" fmla="*/ 181 w 248"/>
                  <a:gd name="T5" fmla="*/ 117 h 180"/>
                  <a:gd name="T6" fmla="*/ 181 w 248"/>
                  <a:gd name="T7" fmla="*/ 117 h 180"/>
                  <a:gd name="T8" fmla="*/ 124 w 248"/>
                  <a:gd name="T9" fmla="*/ 146 h 180"/>
                  <a:gd name="T10" fmla="*/ 67 w 248"/>
                  <a:gd name="T11" fmla="*/ 117 h 180"/>
                  <a:gd name="T12" fmla="*/ 67 w 248"/>
                  <a:gd name="T13" fmla="*/ 117 h 180"/>
                  <a:gd name="T14" fmla="*/ 34 w 248"/>
                  <a:gd name="T15" fmla="*/ 17 h 180"/>
                  <a:gd name="T16" fmla="*/ 17 w 248"/>
                  <a:gd name="T17" fmla="*/ 17 h 180"/>
                  <a:gd name="T18" fmla="*/ 17 w 248"/>
                  <a:gd name="T19" fmla="*/ 33 h 180"/>
                  <a:gd name="T20" fmla="*/ 231 w 248"/>
                  <a:gd name="T21" fmla="*/ 33 h 180"/>
                  <a:gd name="T22" fmla="*/ 231 w 248"/>
                  <a:gd name="T23" fmla="*/ 17 h 180"/>
                  <a:gd name="T24" fmla="*/ 215 w 248"/>
                  <a:gd name="T25" fmla="*/ 17 h 180"/>
                  <a:gd name="T26" fmla="*/ 231 w 248"/>
                  <a:gd name="T27" fmla="*/ 17 h 180"/>
                  <a:gd name="T28" fmla="*/ 231 w 248"/>
                  <a:gd name="T29" fmla="*/ 0 h 180"/>
                  <a:gd name="T30" fmla="*/ 0 w 248"/>
                  <a:gd name="T31" fmla="*/ 0 h 180"/>
                  <a:gd name="T32" fmla="*/ 0 w 248"/>
                  <a:gd name="T33" fmla="*/ 17 h 180"/>
                  <a:gd name="T34" fmla="*/ 42 w 248"/>
                  <a:gd name="T35" fmla="*/ 139 h 180"/>
                  <a:gd name="T36" fmla="*/ 42 w 248"/>
                  <a:gd name="T37" fmla="*/ 139 h 180"/>
                  <a:gd name="T38" fmla="*/ 124 w 248"/>
                  <a:gd name="T39" fmla="*/ 180 h 180"/>
                  <a:gd name="T40" fmla="*/ 207 w 248"/>
                  <a:gd name="T41" fmla="*/ 139 h 180"/>
                  <a:gd name="T42" fmla="*/ 207 w 248"/>
                  <a:gd name="T43" fmla="*/ 139 h 180"/>
                  <a:gd name="T44" fmla="*/ 248 w 248"/>
                  <a:gd name="T45" fmla="*/ 17 h 180"/>
                  <a:gd name="T46" fmla="*/ 248 w 248"/>
                  <a:gd name="T47" fmla="*/ 0 h 180"/>
                  <a:gd name="T48" fmla="*/ 231 w 248"/>
                  <a:gd name="T49" fmla="*/ 0 h 180"/>
                  <a:gd name="T50" fmla="*/ 231 w 248"/>
                  <a:gd name="T51" fmla="*/ 1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8" h="180">
                    <a:moveTo>
                      <a:pt x="231" y="17"/>
                    </a:moveTo>
                    <a:lnTo>
                      <a:pt x="215" y="17"/>
                    </a:lnTo>
                    <a:cubicBezTo>
                      <a:pt x="215" y="58"/>
                      <a:pt x="201" y="94"/>
                      <a:pt x="181" y="117"/>
                    </a:cubicBezTo>
                    <a:lnTo>
                      <a:pt x="181" y="117"/>
                    </a:lnTo>
                    <a:cubicBezTo>
                      <a:pt x="165" y="136"/>
                      <a:pt x="145" y="146"/>
                      <a:pt x="124" y="146"/>
                    </a:cubicBezTo>
                    <a:cubicBezTo>
                      <a:pt x="103" y="146"/>
                      <a:pt x="84" y="136"/>
                      <a:pt x="67" y="117"/>
                    </a:cubicBezTo>
                    <a:lnTo>
                      <a:pt x="67" y="117"/>
                    </a:lnTo>
                    <a:cubicBezTo>
                      <a:pt x="47" y="94"/>
                      <a:pt x="34" y="58"/>
                      <a:pt x="34" y="17"/>
                    </a:cubicBezTo>
                    <a:lnTo>
                      <a:pt x="17" y="17"/>
                    </a:lnTo>
                    <a:lnTo>
                      <a:pt x="17" y="33"/>
                    </a:lnTo>
                    <a:lnTo>
                      <a:pt x="231" y="33"/>
                    </a:lnTo>
                    <a:lnTo>
                      <a:pt x="231" y="17"/>
                    </a:lnTo>
                    <a:lnTo>
                      <a:pt x="215" y="17"/>
                    </a:lnTo>
                    <a:lnTo>
                      <a:pt x="231" y="17"/>
                    </a:lnTo>
                    <a:lnTo>
                      <a:pt x="231" y="0"/>
                    </a:lnTo>
                    <a:lnTo>
                      <a:pt x="0" y="0"/>
                    </a:lnTo>
                    <a:lnTo>
                      <a:pt x="0" y="17"/>
                    </a:lnTo>
                    <a:cubicBezTo>
                      <a:pt x="0" y="65"/>
                      <a:pt x="16" y="109"/>
                      <a:pt x="42" y="139"/>
                    </a:cubicBezTo>
                    <a:lnTo>
                      <a:pt x="42" y="139"/>
                    </a:lnTo>
                    <a:cubicBezTo>
                      <a:pt x="63" y="164"/>
                      <a:pt x="92" y="180"/>
                      <a:pt x="124" y="180"/>
                    </a:cubicBezTo>
                    <a:cubicBezTo>
                      <a:pt x="157" y="180"/>
                      <a:pt x="186" y="164"/>
                      <a:pt x="207" y="139"/>
                    </a:cubicBezTo>
                    <a:lnTo>
                      <a:pt x="207" y="139"/>
                    </a:lnTo>
                    <a:cubicBezTo>
                      <a:pt x="233" y="108"/>
                      <a:pt x="248" y="65"/>
                      <a:pt x="248" y="17"/>
                    </a:cubicBezTo>
                    <a:lnTo>
                      <a:pt x="248" y="0"/>
                    </a:lnTo>
                    <a:lnTo>
                      <a:pt x="231" y="0"/>
                    </a:lnTo>
                    <a:lnTo>
                      <a:pt x="231" y="17"/>
                    </a:ln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78" name="Freeform 197">
                <a:extLst>
                  <a:ext uri="{FF2B5EF4-FFF2-40B4-BE49-F238E27FC236}">
                    <a16:creationId xmlns:a16="http://schemas.microsoft.com/office/drawing/2014/main" id="{4E275015-D921-2B55-E4C2-4B0014C3B0F3}"/>
                  </a:ext>
                </a:extLst>
              </p:cNvPr>
              <p:cNvSpPr>
                <a:spLocks/>
              </p:cNvSpPr>
              <p:nvPr/>
            </p:nvSpPr>
            <p:spPr bwMode="auto">
              <a:xfrm>
                <a:off x="4284663" y="6440488"/>
                <a:ext cx="69850" cy="44450"/>
              </a:xfrm>
              <a:custGeom>
                <a:avLst/>
                <a:gdLst>
                  <a:gd name="T0" fmla="*/ 326 w 342"/>
                  <a:gd name="T1" fmla="*/ 196 h 213"/>
                  <a:gd name="T2" fmla="*/ 326 w 342"/>
                  <a:gd name="T3" fmla="*/ 179 h 213"/>
                  <a:gd name="T4" fmla="*/ 16 w 342"/>
                  <a:gd name="T5" fmla="*/ 179 h 213"/>
                  <a:gd name="T6" fmla="*/ 16 w 342"/>
                  <a:gd name="T7" fmla="*/ 196 h 213"/>
                  <a:gd name="T8" fmla="*/ 33 w 342"/>
                  <a:gd name="T9" fmla="*/ 196 h 213"/>
                  <a:gd name="T10" fmla="*/ 74 w 342"/>
                  <a:gd name="T11" fmla="*/ 80 h 213"/>
                  <a:gd name="T12" fmla="*/ 171 w 342"/>
                  <a:gd name="T13" fmla="*/ 34 h 213"/>
                  <a:gd name="T14" fmla="*/ 268 w 342"/>
                  <a:gd name="T15" fmla="*/ 80 h 213"/>
                  <a:gd name="T16" fmla="*/ 309 w 342"/>
                  <a:gd name="T17" fmla="*/ 196 h 213"/>
                  <a:gd name="T18" fmla="*/ 326 w 342"/>
                  <a:gd name="T19" fmla="*/ 196 h 213"/>
                  <a:gd name="T20" fmla="*/ 326 w 342"/>
                  <a:gd name="T21" fmla="*/ 179 h 213"/>
                  <a:gd name="T22" fmla="*/ 326 w 342"/>
                  <a:gd name="T23" fmla="*/ 196 h 213"/>
                  <a:gd name="T24" fmla="*/ 342 w 342"/>
                  <a:gd name="T25" fmla="*/ 196 h 213"/>
                  <a:gd name="T26" fmla="*/ 293 w 342"/>
                  <a:gd name="T27" fmla="*/ 58 h 213"/>
                  <a:gd name="T28" fmla="*/ 171 w 342"/>
                  <a:gd name="T29" fmla="*/ 0 h 213"/>
                  <a:gd name="T30" fmla="*/ 49 w 342"/>
                  <a:gd name="T31" fmla="*/ 58 h 213"/>
                  <a:gd name="T32" fmla="*/ 0 w 342"/>
                  <a:gd name="T33" fmla="*/ 196 h 213"/>
                  <a:gd name="T34" fmla="*/ 0 w 342"/>
                  <a:gd name="T35" fmla="*/ 213 h 213"/>
                  <a:gd name="T36" fmla="*/ 342 w 342"/>
                  <a:gd name="T37" fmla="*/ 212 h 213"/>
                  <a:gd name="T38" fmla="*/ 342 w 342"/>
                  <a:gd name="T39" fmla="*/ 196 h 213"/>
                  <a:gd name="T40" fmla="*/ 326 w 342"/>
                  <a:gd name="T41" fmla="*/ 19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2" h="213">
                    <a:moveTo>
                      <a:pt x="326" y="196"/>
                    </a:moveTo>
                    <a:lnTo>
                      <a:pt x="326" y="179"/>
                    </a:lnTo>
                    <a:lnTo>
                      <a:pt x="16" y="179"/>
                    </a:lnTo>
                    <a:lnTo>
                      <a:pt x="16" y="196"/>
                    </a:lnTo>
                    <a:lnTo>
                      <a:pt x="33" y="196"/>
                    </a:lnTo>
                    <a:cubicBezTo>
                      <a:pt x="33" y="150"/>
                      <a:pt x="49" y="109"/>
                      <a:pt x="74" y="80"/>
                    </a:cubicBezTo>
                    <a:cubicBezTo>
                      <a:pt x="100" y="51"/>
                      <a:pt x="134" y="34"/>
                      <a:pt x="171" y="34"/>
                    </a:cubicBezTo>
                    <a:cubicBezTo>
                      <a:pt x="208" y="34"/>
                      <a:pt x="242" y="51"/>
                      <a:pt x="268" y="80"/>
                    </a:cubicBezTo>
                    <a:cubicBezTo>
                      <a:pt x="293" y="109"/>
                      <a:pt x="309" y="150"/>
                      <a:pt x="309" y="196"/>
                    </a:cubicBezTo>
                    <a:lnTo>
                      <a:pt x="326" y="196"/>
                    </a:lnTo>
                    <a:lnTo>
                      <a:pt x="326" y="179"/>
                    </a:lnTo>
                    <a:lnTo>
                      <a:pt x="326" y="196"/>
                    </a:lnTo>
                    <a:lnTo>
                      <a:pt x="342" y="196"/>
                    </a:lnTo>
                    <a:cubicBezTo>
                      <a:pt x="342" y="142"/>
                      <a:pt x="324" y="94"/>
                      <a:pt x="293" y="58"/>
                    </a:cubicBezTo>
                    <a:cubicBezTo>
                      <a:pt x="262" y="23"/>
                      <a:pt x="219" y="0"/>
                      <a:pt x="171" y="0"/>
                    </a:cubicBezTo>
                    <a:cubicBezTo>
                      <a:pt x="123" y="0"/>
                      <a:pt x="80" y="23"/>
                      <a:pt x="49" y="58"/>
                    </a:cubicBezTo>
                    <a:cubicBezTo>
                      <a:pt x="18" y="94"/>
                      <a:pt x="0" y="143"/>
                      <a:pt x="0" y="196"/>
                    </a:cubicBezTo>
                    <a:lnTo>
                      <a:pt x="0" y="213"/>
                    </a:lnTo>
                    <a:lnTo>
                      <a:pt x="342" y="212"/>
                    </a:lnTo>
                    <a:lnTo>
                      <a:pt x="342" y="196"/>
                    </a:lnTo>
                    <a:lnTo>
                      <a:pt x="326" y="196"/>
                    </a:ln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79" name="Freeform 198">
                <a:extLst>
                  <a:ext uri="{FF2B5EF4-FFF2-40B4-BE49-F238E27FC236}">
                    <a16:creationId xmlns:a16="http://schemas.microsoft.com/office/drawing/2014/main" id="{57C61B68-C654-1CD9-33B8-4F34ACB15168}"/>
                  </a:ext>
                </a:extLst>
              </p:cNvPr>
              <p:cNvSpPr>
                <a:spLocks/>
              </p:cNvSpPr>
              <p:nvPr/>
            </p:nvSpPr>
            <p:spPr bwMode="auto">
              <a:xfrm>
                <a:off x="4316413" y="6434138"/>
                <a:ext cx="6350" cy="38100"/>
              </a:xfrm>
              <a:custGeom>
                <a:avLst/>
                <a:gdLst>
                  <a:gd name="T0" fmla="*/ 0 w 34"/>
                  <a:gd name="T1" fmla="*/ 0 h 184"/>
                  <a:gd name="T2" fmla="*/ 0 w 34"/>
                  <a:gd name="T3" fmla="*/ 184 h 184"/>
                  <a:gd name="T4" fmla="*/ 34 w 34"/>
                  <a:gd name="T5" fmla="*/ 184 h 184"/>
                  <a:gd name="T6" fmla="*/ 34 w 34"/>
                  <a:gd name="T7" fmla="*/ 0 h 184"/>
                </a:gdLst>
                <a:ahLst/>
                <a:cxnLst>
                  <a:cxn ang="0">
                    <a:pos x="T0" y="T1"/>
                  </a:cxn>
                  <a:cxn ang="0">
                    <a:pos x="T2" y="T3"/>
                  </a:cxn>
                  <a:cxn ang="0">
                    <a:pos x="T4" y="T5"/>
                  </a:cxn>
                  <a:cxn ang="0">
                    <a:pos x="T6" y="T7"/>
                  </a:cxn>
                </a:cxnLst>
                <a:rect l="0" t="0" r="r" b="b"/>
                <a:pathLst>
                  <a:path w="34" h="184">
                    <a:moveTo>
                      <a:pt x="0" y="0"/>
                    </a:moveTo>
                    <a:lnTo>
                      <a:pt x="0" y="184"/>
                    </a:lnTo>
                    <a:lnTo>
                      <a:pt x="34" y="184"/>
                    </a:lnTo>
                    <a:lnTo>
                      <a:pt x="34" y="0"/>
                    </a:ln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80" name="Freeform 199">
                <a:extLst>
                  <a:ext uri="{FF2B5EF4-FFF2-40B4-BE49-F238E27FC236}">
                    <a16:creationId xmlns:a16="http://schemas.microsoft.com/office/drawing/2014/main" id="{256A40A6-3B47-FBFA-881A-37904F9367E7}"/>
                  </a:ext>
                </a:extLst>
              </p:cNvPr>
              <p:cNvSpPr>
                <a:spLocks/>
              </p:cNvSpPr>
              <p:nvPr/>
            </p:nvSpPr>
            <p:spPr bwMode="auto">
              <a:xfrm>
                <a:off x="4292601" y="6535738"/>
                <a:ext cx="53975" cy="60325"/>
              </a:xfrm>
              <a:custGeom>
                <a:avLst/>
                <a:gdLst>
                  <a:gd name="T0" fmla="*/ 187 w 264"/>
                  <a:gd name="T1" fmla="*/ 260 h 293"/>
                  <a:gd name="T2" fmla="*/ 35 w 264"/>
                  <a:gd name="T3" fmla="*/ 260 h 293"/>
                  <a:gd name="T4" fmla="*/ 45 w 264"/>
                  <a:gd name="T5" fmla="*/ 57 h 293"/>
                  <a:gd name="T6" fmla="*/ 45 w 264"/>
                  <a:gd name="T7" fmla="*/ 56 h 293"/>
                  <a:gd name="T8" fmla="*/ 68 w 264"/>
                  <a:gd name="T9" fmla="*/ 33 h 293"/>
                  <a:gd name="T10" fmla="*/ 203 w 264"/>
                  <a:gd name="T11" fmla="*/ 33 h 293"/>
                  <a:gd name="T12" fmla="*/ 226 w 264"/>
                  <a:gd name="T13" fmla="*/ 56 h 293"/>
                  <a:gd name="T14" fmla="*/ 226 w 264"/>
                  <a:gd name="T15" fmla="*/ 57 h 293"/>
                  <a:gd name="T16" fmla="*/ 230 w 264"/>
                  <a:gd name="T17" fmla="*/ 147 h 293"/>
                  <a:gd name="T18" fmla="*/ 264 w 264"/>
                  <a:gd name="T19" fmla="*/ 146 h 293"/>
                  <a:gd name="T20" fmla="*/ 259 w 264"/>
                  <a:gd name="T21" fmla="*/ 55 h 293"/>
                  <a:gd name="T22" fmla="*/ 243 w 264"/>
                  <a:gd name="T23" fmla="*/ 56 h 293"/>
                  <a:gd name="T24" fmla="*/ 259 w 264"/>
                  <a:gd name="T25" fmla="*/ 56 h 293"/>
                  <a:gd name="T26" fmla="*/ 203 w 264"/>
                  <a:gd name="T27" fmla="*/ 0 h 293"/>
                  <a:gd name="T28" fmla="*/ 68 w 264"/>
                  <a:gd name="T29" fmla="*/ 0 h 293"/>
                  <a:gd name="T30" fmla="*/ 11 w 264"/>
                  <a:gd name="T31" fmla="*/ 56 h 293"/>
                  <a:gd name="T32" fmla="*/ 28 w 264"/>
                  <a:gd name="T33" fmla="*/ 56 h 293"/>
                  <a:gd name="T34" fmla="*/ 12 w 264"/>
                  <a:gd name="T35" fmla="*/ 55 h 293"/>
                  <a:gd name="T36" fmla="*/ 0 w 264"/>
                  <a:gd name="T37" fmla="*/ 293 h 293"/>
                  <a:gd name="T38" fmla="*/ 187 w 264"/>
                  <a:gd name="T39" fmla="*/ 293 h 293"/>
                  <a:gd name="T40" fmla="*/ 187 w 264"/>
                  <a:gd name="T41" fmla="*/ 26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4" h="293">
                    <a:moveTo>
                      <a:pt x="187" y="260"/>
                    </a:moveTo>
                    <a:lnTo>
                      <a:pt x="35" y="260"/>
                    </a:lnTo>
                    <a:lnTo>
                      <a:pt x="45" y="57"/>
                    </a:lnTo>
                    <a:lnTo>
                      <a:pt x="45" y="56"/>
                    </a:lnTo>
                    <a:cubicBezTo>
                      <a:pt x="45" y="43"/>
                      <a:pt x="55" y="33"/>
                      <a:pt x="68" y="33"/>
                    </a:cubicBezTo>
                    <a:lnTo>
                      <a:pt x="203" y="33"/>
                    </a:lnTo>
                    <a:cubicBezTo>
                      <a:pt x="216" y="33"/>
                      <a:pt x="226" y="43"/>
                      <a:pt x="226" y="56"/>
                    </a:cubicBezTo>
                    <a:lnTo>
                      <a:pt x="226" y="57"/>
                    </a:lnTo>
                    <a:lnTo>
                      <a:pt x="230" y="147"/>
                    </a:lnTo>
                    <a:lnTo>
                      <a:pt x="264" y="146"/>
                    </a:lnTo>
                    <a:lnTo>
                      <a:pt x="259" y="55"/>
                    </a:lnTo>
                    <a:lnTo>
                      <a:pt x="243" y="56"/>
                    </a:lnTo>
                    <a:lnTo>
                      <a:pt x="259" y="56"/>
                    </a:lnTo>
                    <a:cubicBezTo>
                      <a:pt x="259" y="25"/>
                      <a:pt x="234" y="0"/>
                      <a:pt x="203" y="0"/>
                    </a:cubicBezTo>
                    <a:lnTo>
                      <a:pt x="68" y="0"/>
                    </a:lnTo>
                    <a:cubicBezTo>
                      <a:pt x="37" y="0"/>
                      <a:pt x="11" y="25"/>
                      <a:pt x="11" y="56"/>
                    </a:cubicBezTo>
                    <a:lnTo>
                      <a:pt x="28" y="56"/>
                    </a:lnTo>
                    <a:lnTo>
                      <a:pt x="12" y="55"/>
                    </a:lnTo>
                    <a:lnTo>
                      <a:pt x="0" y="293"/>
                    </a:lnTo>
                    <a:lnTo>
                      <a:pt x="187" y="293"/>
                    </a:lnTo>
                    <a:lnTo>
                      <a:pt x="187" y="260"/>
                    </a:ln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81" name="Freeform 200">
                <a:extLst>
                  <a:ext uri="{FF2B5EF4-FFF2-40B4-BE49-F238E27FC236}">
                    <a16:creationId xmlns:a16="http://schemas.microsoft.com/office/drawing/2014/main" id="{A3E8B034-866E-FDB8-939B-62D8440D8EE1}"/>
                  </a:ext>
                </a:extLst>
              </p:cNvPr>
              <p:cNvSpPr>
                <a:spLocks/>
              </p:cNvSpPr>
              <p:nvPr/>
            </p:nvSpPr>
            <p:spPr bwMode="auto">
              <a:xfrm>
                <a:off x="4292601" y="6521450"/>
                <a:ext cx="14288" cy="19050"/>
              </a:xfrm>
              <a:custGeom>
                <a:avLst/>
                <a:gdLst>
                  <a:gd name="T0" fmla="*/ 0 w 71"/>
                  <a:gd name="T1" fmla="*/ 15 h 99"/>
                  <a:gd name="T2" fmla="*/ 41 w 71"/>
                  <a:gd name="T3" fmla="*/ 99 h 99"/>
                  <a:gd name="T4" fmla="*/ 71 w 71"/>
                  <a:gd name="T5" fmla="*/ 84 h 99"/>
                  <a:gd name="T6" fmla="*/ 30 w 71"/>
                  <a:gd name="T7" fmla="*/ 0 h 99"/>
                </a:gdLst>
                <a:ahLst/>
                <a:cxnLst>
                  <a:cxn ang="0">
                    <a:pos x="T0" y="T1"/>
                  </a:cxn>
                  <a:cxn ang="0">
                    <a:pos x="T2" y="T3"/>
                  </a:cxn>
                  <a:cxn ang="0">
                    <a:pos x="T4" y="T5"/>
                  </a:cxn>
                  <a:cxn ang="0">
                    <a:pos x="T6" y="T7"/>
                  </a:cxn>
                </a:cxnLst>
                <a:rect l="0" t="0" r="r" b="b"/>
                <a:pathLst>
                  <a:path w="71" h="99">
                    <a:moveTo>
                      <a:pt x="0" y="15"/>
                    </a:moveTo>
                    <a:lnTo>
                      <a:pt x="41" y="99"/>
                    </a:lnTo>
                    <a:lnTo>
                      <a:pt x="71" y="84"/>
                    </a:lnTo>
                    <a:lnTo>
                      <a:pt x="30" y="0"/>
                    </a:ln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82" name="Freeform 201">
                <a:extLst>
                  <a:ext uri="{FF2B5EF4-FFF2-40B4-BE49-F238E27FC236}">
                    <a16:creationId xmlns:a16="http://schemas.microsoft.com/office/drawing/2014/main" id="{AE9A0FF0-8549-2D22-63D5-F4F6987E169D}"/>
                  </a:ext>
                </a:extLst>
              </p:cNvPr>
              <p:cNvSpPr>
                <a:spLocks/>
              </p:cNvSpPr>
              <p:nvPr/>
            </p:nvSpPr>
            <p:spPr bwMode="auto">
              <a:xfrm>
                <a:off x="4332288" y="6521450"/>
                <a:ext cx="14288" cy="19050"/>
              </a:xfrm>
              <a:custGeom>
                <a:avLst/>
                <a:gdLst>
                  <a:gd name="T0" fmla="*/ 42 w 72"/>
                  <a:gd name="T1" fmla="*/ 0 h 99"/>
                  <a:gd name="T2" fmla="*/ 0 w 72"/>
                  <a:gd name="T3" fmla="*/ 84 h 99"/>
                  <a:gd name="T4" fmla="*/ 30 w 72"/>
                  <a:gd name="T5" fmla="*/ 99 h 99"/>
                  <a:gd name="T6" fmla="*/ 72 w 72"/>
                  <a:gd name="T7" fmla="*/ 14 h 99"/>
                </a:gdLst>
                <a:ahLst/>
                <a:cxnLst>
                  <a:cxn ang="0">
                    <a:pos x="T0" y="T1"/>
                  </a:cxn>
                  <a:cxn ang="0">
                    <a:pos x="T2" y="T3"/>
                  </a:cxn>
                  <a:cxn ang="0">
                    <a:pos x="T4" y="T5"/>
                  </a:cxn>
                  <a:cxn ang="0">
                    <a:pos x="T6" y="T7"/>
                  </a:cxn>
                </a:cxnLst>
                <a:rect l="0" t="0" r="r" b="b"/>
                <a:pathLst>
                  <a:path w="72" h="99">
                    <a:moveTo>
                      <a:pt x="42" y="0"/>
                    </a:moveTo>
                    <a:lnTo>
                      <a:pt x="0" y="84"/>
                    </a:lnTo>
                    <a:lnTo>
                      <a:pt x="30" y="99"/>
                    </a:lnTo>
                    <a:lnTo>
                      <a:pt x="72" y="14"/>
                    </a:ln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83" name="Freeform 202">
                <a:extLst>
                  <a:ext uri="{FF2B5EF4-FFF2-40B4-BE49-F238E27FC236}">
                    <a16:creationId xmlns:a16="http://schemas.microsoft.com/office/drawing/2014/main" id="{E5DD330D-37A1-A9F4-90DC-76B514439321}"/>
                  </a:ext>
                </a:extLst>
              </p:cNvPr>
              <p:cNvSpPr>
                <a:spLocks/>
              </p:cNvSpPr>
              <p:nvPr/>
            </p:nvSpPr>
            <p:spPr bwMode="auto">
              <a:xfrm>
                <a:off x="4316413" y="6562725"/>
                <a:ext cx="79375" cy="33338"/>
              </a:xfrm>
              <a:custGeom>
                <a:avLst/>
                <a:gdLst>
                  <a:gd name="T0" fmla="*/ 48 w 50"/>
                  <a:gd name="T1" fmla="*/ 19 h 21"/>
                  <a:gd name="T2" fmla="*/ 48 w 50"/>
                  <a:gd name="T3" fmla="*/ 17 h 21"/>
                  <a:gd name="T4" fmla="*/ 4 w 50"/>
                  <a:gd name="T5" fmla="*/ 17 h 21"/>
                  <a:gd name="T6" fmla="*/ 4 w 50"/>
                  <a:gd name="T7" fmla="*/ 4 h 21"/>
                  <a:gd name="T8" fmla="*/ 46 w 50"/>
                  <a:gd name="T9" fmla="*/ 4 h 21"/>
                  <a:gd name="T10" fmla="*/ 46 w 50"/>
                  <a:gd name="T11" fmla="*/ 19 h 21"/>
                  <a:gd name="T12" fmla="*/ 48 w 50"/>
                  <a:gd name="T13" fmla="*/ 19 h 21"/>
                  <a:gd name="T14" fmla="*/ 48 w 50"/>
                  <a:gd name="T15" fmla="*/ 17 h 21"/>
                  <a:gd name="T16" fmla="*/ 48 w 50"/>
                  <a:gd name="T17" fmla="*/ 19 h 21"/>
                  <a:gd name="T18" fmla="*/ 50 w 50"/>
                  <a:gd name="T19" fmla="*/ 19 h 21"/>
                  <a:gd name="T20" fmla="*/ 50 w 50"/>
                  <a:gd name="T21" fmla="*/ 0 h 21"/>
                  <a:gd name="T22" fmla="*/ 0 w 50"/>
                  <a:gd name="T23" fmla="*/ 0 h 21"/>
                  <a:gd name="T24" fmla="*/ 0 w 50"/>
                  <a:gd name="T25" fmla="*/ 21 h 21"/>
                  <a:gd name="T26" fmla="*/ 50 w 50"/>
                  <a:gd name="T27" fmla="*/ 21 h 21"/>
                  <a:gd name="T28" fmla="*/ 50 w 50"/>
                  <a:gd name="T29" fmla="*/ 19 h 21"/>
                  <a:gd name="T30" fmla="*/ 48 w 50"/>
                  <a:gd name="T31" fmla="*/ 1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21">
                    <a:moveTo>
                      <a:pt x="48" y="19"/>
                    </a:moveTo>
                    <a:lnTo>
                      <a:pt x="48" y="17"/>
                    </a:lnTo>
                    <a:lnTo>
                      <a:pt x="4" y="17"/>
                    </a:lnTo>
                    <a:lnTo>
                      <a:pt x="4" y="4"/>
                    </a:lnTo>
                    <a:lnTo>
                      <a:pt x="46" y="4"/>
                    </a:lnTo>
                    <a:lnTo>
                      <a:pt x="46" y="19"/>
                    </a:lnTo>
                    <a:lnTo>
                      <a:pt x="48" y="19"/>
                    </a:lnTo>
                    <a:lnTo>
                      <a:pt x="48" y="17"/>
                    </a:lnTo>
                    <a:lnTo>
                      <a:pt x="48" y="19"/>
                    </a:lnTo>
                    <a:lnTo>
                      <a:pt x="50" y="19"/>
                    </a:lnTo>
                    <a:lnTo>
                      <a:pt x="50" y="0"/>
                    </a:lnTo>
                    <a:lnTo>
                      <a:pt x="0" y="0"/>
                    </a:lnTo>
                    <a:lnTo>
                      <a:pt x="0" y="21"/>
                    </a:lnTo>
                    <a:lnTo>
                      <a:pt x="50" y="21"/>
                    </a:lnTo>
                    <a:lnTo>
                      <a:pt x="50" y="19"/>
                    </a:lnTo>
                    <a:lnTo>
                      <a:pt x="48" y="19"/>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84" name="Freeform 203">
                <a:extLst>
                  <a:ext uri="{FF2B5EF4-FFF2-40B4-BE49-F238E27FC236}">
                    <a16:creationId xmlns:a16="http://schemas.microsoft.com/office/drawing/2014/main" id="{FC2E5EDC-2143-3D07-FD4A-2A90C4D4231F}"/>
                  </a:ext>
                </a:extLst>
              </p:cNvPr>
              <p:cNvSpPr>
                <a:spLocks/>
              </p:cNvSpPr>
              <p:nvPr/>
            </p:nvSpPr>
            <p:spPr bwMode="auto">
              <a:xfrm>
                <a:off x="4422776" y="6551613"/>
                <a:ext cx="50800" cy="44450"/>
              </a:xfrm>
              <a:custGeom>
                <a:avLst/>
                <a:gdLst>
                  <a:gd name="T0" fmla="*/ 30 w 32"/>
                  <a:gd name="T1" fmla="*/ 26 h 28"/>
                  <a:gd name="T2" fmla="*/ 30 w 32"/>
                  <a:gd name="T3" fmla="*/ 24 h 28"/>
                  <a:gd name="T4" fmla="*/ 4 w 32"/>
                  <a:gd name="T5" fmla="*/ 24 h 28"/>
                  <a:gd name="T6" fmla="*/ 4 w 32"/>
                  <a:gd name="T7" fmla="*/ 5 h 28"/>
                  <a:gd name="T8" fmla="*/ 28 w 32"/>
                  <a:gd name="T9" fmla="*/ 5 h 28"/>
                  <a:gd name="T10" fmla="*/ 28 w 32"/>
                  <a:gd name="T11" fmla="*/ 26 h 28"/>
                  <a:gd name="T12" fmla="*/ 30 w 32"/>
                  <a:gd name="T13" fmla="*/ 26 h 28"/>
                  <a:gd name="T14" fmla="*/ 30 w 32"/>
                  <a:gd name="T15" fmla="*/ 24 h 28"/>
                  <a:gd name="T16" fmla="*/ 30 w 32"/>
                  <a:gd name="T17" fmla="*/ 26 h 28"/>
                  <a:gd name="T18" fmla="*/ 32 w 32"/>
                  <a:gd name="T19" fmla="*/ 26 h 28"/>
                  <a:gd name="T20" fmla="*/ 32 w 32"/>
                  <a:gd name="T21" fmla="*/ 0 h 28"/>
                  <a:gd name="T22" fmla="*/ 0 w 32"/>
                  <a:gd name="T23" fmla="*/ 0 h 28"/>
                  <a:gd name="T24" fmla="*/ 0 w 32"/>
                  <a:gd name="T25" fmla="*/ 28 h 28"/>
                  <a:gd name="T26" fmla="*/ 32 w 32"/>
                  <a:gd name="T27" fmla="*/ 28 h 28"/>
                  <a:gd name="T28" fmla="*/ 32 w 32"/>
                  <a:gd name="T29" fmla="*/ 26 h 28"/>
                  <a:gd name="T30" fmla="*/ 30 w 32"/>
                  <a:gd name="T31"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 h="28">
                    <a:moveTo>
                      <a:pt x="30" y="26"/>
                    </a:moveTo>
                    <a:lnTo>
                      <a:pt x="30" y="24"/>
                    </a:lnTo>
                    <a:lnTo>
                      <a:pt x="4" y="24"/>
                    </a:lnTo>
                    <a:lnTo>
                      <a:pt x="4" y="5"/>
                    </a:lnTo>
                    <a:lnTo>
                      <a:pt x="28" y="5"/>
                    </a:lnTo>
                    <a:lnTo>
                      <a:pt x="28" y="26"/>
                    </a:lnTo>
                    <a:lnTo>
                      <a:pt x="30" y="26"/>
                    </a:lnTo>
                    <a:lnTo>
                      <a:pt x="30" y="24"/>
                    </a:lnTo>
                    <a:lnTo>
                      <a:pt x="30" y="26"/>
                    </a:lnTo>
                    <a:lnTo>
                      <a:pt x="32" y="26"/>
                    </a:lnTo>
                    <a:lnTo>
                      <a:pt x="32" y="0"/>
                    </a:lnTo>
                    <a:lnTo>
                      <a:pt x="0" y="0"/>
                    </a:lnTo>
                    <a:lnTo>
                      <a:pt x="0" y="28"/>
                    </a:lnTo>
                    <a:lnTo>
                      <a:pt x="32" y="28"/>
                    </a:lnTo>
                    <a:lnTo>
                      <a:pt x="32" y="26"/>
                    </a:lnTo>
                    <a:lnTo>
                      <a:pt x="30" y="26"/>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85" name="Freeform 204">
                <a:extLst>
                  <a:ext uri="{FF2B5EF4-FFF2-40B4-BE49-F238E27FC236}">
                    <a16:creationId xmlns:a16="http://schemas.microsoft.com/office/drawing/2014/main" id="{75B14F84-496A-4144-AC9D-2E86B751A0E8}"/>
                  </a:ext>
                </a:extLst>
              </p:cNvPr>
              <p:cNvSpPr>
                <a:spLocks/>
              </p:cNvSpPr>
              <p:nvPr/>
            </p:nvSpPr>
            <p:spPr bwMode="auto">
              <a:xfrm>
                <a:off x="4292601" y="6627813"/>
                <a:ext cx="55563" cy="74613"/>
              </a:xfrm>
              <a:custGeom>
                <a:avLst/>
                <a:gdLst>
                  <a:gd name="T0" fmla="*/ 0 w 35"/>
                  <a:gd name="T1" fmla="*/ 0 h 47"/>
                  <a:gd name="T2" fmla="*/ 0 w 35"/>
                  <a:gd name="T3" fmla="*/ 47 h 47"/>
                  <a:gd name="T4" fmla="*/ 35 w 35"/>
                  <a:gd name="T5" fmla="*/ 47 h 47"/>
                  <a:gd name="T6" fmla="*/ 35 w 35"/>
                  <a:gd name="T7" fmla="*/ 0 h 47"/>
                  <a:gd name="T8" fmla="*/ 30 w 35"/>
                  <a:gd name="T9" fmla="*/ 0 h 47"/>
                  <a:gd name="T10" fmla="*/ 30 w 35"/>
                  <a:gd name="T11" fmla="*/ 43 h 47"/>
                  <a:gd name="T12" fmla="*/ 4 w 35"/>
                  <a:gd name="T13" fmla="*/ 43 h 47"/>
                  <a:gd name="T14" fmla="*/ 4 w 35"/>
                  <a:gd name="T15" fmla="*/ 0 h 47"/>
                  <a:gd name="T16" fmla="*/ 0 w 35"/>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47">
                    <a:moveTo>
                      <a:pt x="0" y="0"/>
                    </a:moveTo>
                    <a:lnTo>
                      <a:pt x="0" y="47"/>
                    </a:lnTo>
                    <a:lnTo>
                      <a:pt x="35" y="47"/>
                    </a:lnTo>
                    <a:lnTo>
                      <a:pt x="35" y="0"/>
                    </a:lnTo>
                    <a:lnTo>
                      <a:pt x="30" y="0"/>
                    </a:lnTo>
                    <a:lnTo>
                      <a:pt x="30" y="43"/>
                    </a:lnTo>
                    <a:lnTo>
                      <a:pt x="4" y="43"/>
                    </a:lnTo>
                    <a:lnTo>
                      <a:pt x="4" y="0"/>
                    </a:lnTo>
                    <a:lnTo>
                      <a:pt x="0" y="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86" name="Freeform 206">
                <a:extLst>
                  <a:ext uri="{FF2B5EF4-FFF2-40B4-BE49-F238E27FC236}">
                    <a16:creationId xmlns:a16="http://schemas.microsoft.com/office/drawing/2014/main" id="{630C71D6-FCF7-F6ED-2B78-089BC25E9AB7}"/>
                  </a:ext>
                </a:extLst>
              </p:cNvPr>
              <p:cNvSpPr>
                <a:spLocks/>
              </p:cNvSpPr>
              <p:nvPr/>
            </p:nvSpPr>
            <p:spPr bwMode="auto">
              <a:xfrm>
                <a:off x="4281488" y="6640513"/>
                <a:ext cx="41275" cy="84138"/>
              </a:xfrm>
              <a:custGeom>
                <a:avLst/>
                <a:gdLst>
                  <a:gd name="T0" fmla="*/ 61 w 204"/>
                  <a:gd name="T1" fmla="*/ 268 h 406"/>
                  <a:gd name="T2" fmla="*/ 30 w 204"/>
                  <a:gd name="T3" fmla="*/ 297 h 406"/>
                  <a:gd name="T4" fmla="*/ 1 w 204"/>
                  <a:gd name="T5" fmla="*/ 389 h 406"/>
                  <a:gd name="T6" fmla="*/ 1 w 204"/>
                  <a:gd name="T7" fmla="*/ 406 h 406"/>
                  <a:gd name="T8" fmla="*/ 204 w 204"/>
                  <a:gd name="T9" fmla="*/ 406 h 406"/>
                  <a:gd name="T10" fmla="*/ 204 w 204"/>
                  <a:gd name="T11" fmla="*/ 282 h 406"/>
                  <a:gd name="T12" fmla="*/ 204 w 204"/>
                  <a:gd name="T13" fmla="*/ 0 h 406"/>
                  <a:gd name="T14" fmla="*/ 171 w 204"/>
                  <a:gd name="T15" fmla="*/ 0 h 406"/>
                  <a:gd name="T16" fmla="*/ 171 w 204"/>
                  <a:gd name="T17" fmla="*/ 282 h 406"/>
                  <a:gd name="T18" fmla="*/ 171 w 204"/>
                  <a:gd name="T19" fmla="*/ 373 h 406"/>
                  <a:gd name="T20" fmla="*/ 17 w 204"/>
                  <a:gd name="T21" fmla="*/ 373 h 406"/>
                  <a:gd name="T22" fmla="*/ 17 w 204"/>
                  <a:gd name="T23" fmla="*/ 389 h 406"/>
                  <a:gd name="T24" fmla="*/ 34 w 204"/>
                  <a:gd name="T25" fmla="*/ 389 h 406"/>
                  <a:gd name="T26" fmla="*/ 57 w 204"/>
                  <a:gd name="T27" fmla="*/ 317 h 406"/>
                  <a:gd name="T28" fmla="*/ 72 w 204"/>
                  <a:gd name="T29" fmla="*/ 301 h 406"/>
                  <a:gd name="T30" fmla="*/ 77 w 204"/>
                  <a:gd name="T31" fmla="*/ 297 h 406"/>
                  <a:gd name="T32" fmla="*/ 78 w 204"/>
                  <a:gd name="T33" fmla="*/ 296 h 406"/>
                  <a:gd name="T34" fmla="*/ 78 w 204"/>
                  <a:gd name="T35" fmla="*/ 296 h 406"/>
                  <a:gd name="T36" fmla="*/ 75 w 204"/>
                  <a:gd name="T37" fmla="*/ 291 h 406"/>
                  <a:gd name="T38" fmla="*/ 78 w 204"/>
                  <a:gd name="T39" fmla="*/ 296 h 406"/>
                  <a:gd name="T40" fmla="*/ 78 w 204"/>
                  <a:gd name="T41" fmla="*/ 296 h 406"/>
                  <a:gd name="T42" fmla="*/ 75 w 204"/>
                  <a:gd name="T43" fmla="*/ 291 h 406"/>
                  <a:gd name="T44" fmla="*/ 78 w 204"/>
                  <a:gd name="T45" fmla="*/ 296 h 406"/>
                  <a:gd name="T46" fmla="*/ 61 w 204"/>
                  <a:gd name="T47" fmla="*/ 268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4" h="406">
                    <a:moveTo>
                      <a:pt x="61" y="268"/>
                    </a:moveTo>
                    <a:cubicBezTo>
                      <a:pt x="60" y="269"/>
                      <a:pt x="45" y="277"/>
                      <a:pt x="30" y="297"/>
                    </a:cubicBezTo>
                    <a:cubicBezTo>
                      <a:pt x="15" y="317"/>
                      <a:pt x="0" y="347"/>
                      <a:pt x="1" y="389"/>
                    </a:cubicBezTo>
                    <a:lnTo>
                      <a:pt x="1" y="406"/>
                    </a:lnTo>
                    <a:lnTo>
                      <a:pt x="204" y="406"/>
                    </a:lnTo>
                    <a:lnTo>
                      <a:pt x="204" y="282"/>
                    </a:lnTo>
                    <a:lnTo>
                      <a:pt x="204" y="0"/>
                    </a:lnTo>
                    <a:lnTo>
                      <a:pt x="171" y="0"/>
                    </a:lnTo>
                    <a:lnTo>
                      <a:pt x="171" y="282"/>
                    </a:lnTo>
                    <a:lnTo>
                      <a:pt x="171" y="373"/>
                    </a:lnTo>
                    <a:lnTo>
                      <a:pt x="17" y="373"/>
                    </a:lnTo>
                    <a:lnTo>
                      <a:pt x="17" y="389"/>
                    </a:lnTo>
                    <a:lnTo>
                      <a:pt x="34" y="389"/>
                    </a:lnTo>
                    <a:cubicBezTo>
                      <a:pt x="34" y="355"/>
                      <a:pt x="45" y="332"/>
                      <a:pt x="57" y="317"/>
                    </a:cubicBezTo>
                    <a:cubicBezTo>
                      <a:pt x="62" y="310"/>
                      <a:pt x="68" y="304"/>
                      <a:pt x="72" y="301"/>
                    </a:cubicBezTo>
                    <a:cubicBezTo>
                      <a:pt x="74" y="299"/>
                      <a:pt x="76" y="298"/>
                      <a:pt x="77" y="297"/>
                    </a:cubicBezTo>
                    <a:lnTo>
                      <a:pt x="78" y="296"/>
                    </a:lnTo>
                    <a:lnTo>
                      <a:pt x="78" y="296"/>
                    </a:lnTo>
                    <a:lnTo>
                      <a:pt x="75" y="291"/>
                    </a:lnTo>
                    <a:lnTo>
                      <a:pt x="78" y="296"/>
                    </a:lnTo>
                    <a:lnTo>
                      <a:pt x="78" y="296"/>
                    </a:lnTo>
                    <a:lnTo>
                      <a:pt x="75" y="291"/>
                    </a:lnTo>
                    <a:lnTo>
                      <a:pt x="78" y="296"/>
                    </a:lnTo>
                    <a:lnTo>
                      <a:pt x="61" y="268"/>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87" name="Freeform 207">
                <a:extLst>
                  <a:ext uri="{FF2B5EF4-FFF2-40B4-BE49-F238E27FC236}">
                    <a16:creationId xmlns:a16="http://schemas.microsoft.com/office/drawing/2014/main" id="{51587619-FA8D-8A48-2F8D-39BE11A66FDE}"/>
                  </a:ext>
                </a:extLst>
              </p:cNvPr>
              <p:cNvSpPr>
                <a:spLocks/>
              </p:cNvSpPr>
              <p:nvPr/>
            </p:nvSpPr>
            <p:spPr bwMode="auto">
              <a:xfrm>
                <a:off x="4316413" y="6696076"/>
                <a:ext cx="41275" cy="28575"/>
              </a:xfrm>
              <a:custGeom>
                <a:avLst/>
                <a:gdLst>
                  <a:gd name="T0" fmla="*/ 125 w 203"/>
                  <a:gd name="T1" fmla="*/ 28 h 138"/>
                  <a:gd name="T2" fmla="*/ 129 w 203"/>
                  <a:gd name="T3" fmla="*/ 23 h 138"/>
                  <a:gd name="T4" fmla="*/ 125 w 203"/>
                  <a:gd name="T5" fmla="*/ 28 h 138"/>
                  <a:gd name="T6" fmla="*/ 125 w 203"/>
                  <a:gd name="T7" fmla="*/ 28 h 138"/>
                  <a:gd name="T8" fmla="*/ 129 w 203"/>
                  <a:gd name="T9" fmla="*/ 23 h 138"/>
                  <a:gd name="T10" fmla="*/ 125 w 203"/>
                  <a:gd name="T11" fmla="*/ 28 h 138"/>
                  <a:gd name="T12" fmla="*/ 148 w 203"/>
                  <a:gd name="T13" fmla="*/ 51 h 138"/>
                  <a:gd name="T14" fmla="*/ 170 w 203"/>
                  <a:gd name="T15" fmla="*/ 121 h 138"/>
                  <a:gd name="T16" fmla="*/ 186 w 203"/>
                  <a:gd name="T17" fmla="*/ 121 h 138"/>
                  <a:gd name="T18" fmla="*/ 186 w 203"/>
                  <a:gd name="T19" fmla="*/ 105 h 138"/>
                  <a:gd name="T20" fmla="*/ 33 w 203"/>
                  <a:gd name="T21" fmla="*/ 105 h 138"/>
                  <a:gd name="T22" fmla="*/ 33 w 203"/>
                  <a:gd name="T23" fmla="*/ 14 h 138"/>
                  <a:gd name="T24" fmla="*/ 0 w 203"/>
                  <a:gd name="T25" fmla="*/ 14 h 138"/>
                  <a:gd name="T26" fmla="*/ 0 w 203"/>
                  <a:gd name="T27" fmla="*/ 138 h 138"/>
                  <a:gd name="T28" fmla="*/ 203 w 203"/>
                  <a:gd name="T29" fmla="*/ 138 h 138"/>
                  <a:gd name="T30" fmla="*/ 203 w 203"/>
                  <a:gd name="T31" fmla="*/ 121 h 138"/>
                  <a:gd name="T32" fmla="*/ 173 w 203"/>
                  <a:gd name="T33" fmla="*/ 29 h 138"/>
                  <a:gd name="T34" fmla="*/ 142 w 203"/>
                  <a:gd name="T35" fmla="*/ 0 h 138"/>
                  <a:gd name="T36" fmla="*/ 125 w 203"/>
                  <a:gd name="T37" fmla="*/ 2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3" h="138">
                    <a:moveTo>
                      <a:pt x="125" y="28"/>
                    </a:moveTo>
                    <a:lnTo>
                      <a:pt x="129" y="23"/>
                    </a:lnTo>
                    <a:lnTo>
                      <a:pt x="125" y="28"/>
                    </a:lnTo>
                    <a:lnTo>
                      <a:pt x="125" y="28"/>
                    </a:lnTo>
                    <a:lnTo>
                      <a:pt x="129" y="23"/>
                    </a:lnTo>
                    <a:lnTo>
                      <a:pt x="125" y="28"/>
                    </a:lnTo>
                    <a:cubicBezTo>
                      <a:pt x="126" y="28"/>
                      <a:pt x="137" y="36"/>
                      <a:pt x="148" y="51"/>
                    </a:cubicBezTo>
                    <a:cubicBezTo>
                      <a:pt x="159" y="66"/>
                      <a:pt x="170" y="88"/>
                      <a:pt x="170" y="121"/>
                    </a:cubicBezTo>
                    <a:lnTo>
                      <a:pt x="186" y="121"/>
                    </a:lnTo>
                    <a:lnTo>
                      <a:pt x="186" y="105"/>
                    </a:lnTo>
                    <a:lnTo>
                      <a:pt x="33" y="105"/>
                    </a:lnTo>
                    <a:lnTo>
                      <a:pt x="33" y="14"/>
                    </a:lnTo>
                    <a:lnTo>
                      <a:pt x="0" y="14"/>
                    </a:lnTo>
                    <a:lnTo>
                      <a:pt x="0" y="138"/>
                    </a:lnTo>
                    <a:lnTo>
                      <a:pt x="203" y="138"/>
                    </a:lnTo>
                    <a:lnTo>
                      <a:pt x="203" y="121"/>
                    </a:lnTo>
                    <a:cubicBezTo>
                      <a:pt x="203" y="79"/>
                      <a:pt x="188" y="49"/>
                      <a:pt x="173" y="29"/>
                    </a:cubicBezTo>
                    <a:cubicBezTo>
                      <a:pt x="159" y="9"/>
                      <a:pt x="144" y="1"/>
                      <a:pt x="142" y="0"/>
                    </a:cubicBezTo>
                    <a:lnTo>
                      <a:pt x="125" y="28"/>
                    </a:ln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88" name="Freeform 208">
                <a:extLst>
                  <a:ext uri="{FF2B5EF4-FFF2-40B4-BE49-F238E27FC236}">
                    <a16:creationId xmlns:a16="http://schemas.microsoft.com/office/drawing/2014/main" id="{FE24CA35-7DFA-D6AD-8764-3E0396E53637}"/>
                  </a:ext>
                </a:extLst>
              </p:cNvPr>
              <p:cNvSpPr>
                <a:spLocks/>
              </p:cNvSpPr>
              <p:nvPr/>
            </p:nvSpPr>
            <p:spPr bwMode="auto">
              <a:xfrm>
                <a:off x="4384676" y="6494463"/>
                <a:ext cx="112713" cy="77788"/>
              </a:xfrm>
              <a:custGeom>
                <a:avLst/>
                <a:gdLst>
                  <a:gd name="T0" fmla="*/ 33 w 550"/>
                  <a:gd name="T1" fmla="*/ 347 h 375"/>
                  <a:gd name="T2" fmla="*/ 33 w 550"/>
                  <a:gd name="T3" fmla="*/ 263 h 375"/>
                  <a:gd name="T4" fmla="*/ 77 w 550"/>
                  <a:gd name="T5" fmla="*/ 182 h 375"/>
                  <a:gd name="T6" fmla="*/ 77 w 550"/>
                  <a:gd name="T7" fmla="*/ 182 h 375"/>
                  <a:gd name="T8" fmla="*/ 141 w 550"/>
                  <a:gd name="T9" fmla="*/ 140 h 375"/>
                  <a:gd name="T10" fmla="*/ 190 w 550"/>
                  <a:gd name="T11" fmla="*/ 50 h 375"/>
                  <a:gd name="T12" fmla="*/ 190 w 550"/>
                  <a:gd name="T13" fmla="*/ 45 h 375"/>
                  <a:gd name="T14" fmla="*/ 173 w 550"/>
                  <a:gd name="T15" fmla="*/ 45 h 375"/>
                  <a:gd name="T16" fmla="*/ 160 w 550"/>
                  <a:gd name="T17" fmla="*/ 56 h 375"/>
                  <a:gd name="T18" fmla="*/ 243 w 550"/>
                  <a:gd name="T19" fmla="*/ 97 h 375"/>
                  <a:gd name="T20" fmla="*/ 325 w 550"/>
                  <a:gd name="T21" fmla="*/ 56 h 375"/>
                  <a:gd name="T22" fmla="*/ 312 w 550"/>
                  <a:gd name="T23" fmla="*/ 45 h 375"/>
                  <a:gd name="T24" fmla="*/ 296 w 550"/>
                  <a:gd name="T25" fmla="*/ 45 h 375"/>
                  <a:gd name="T26" fmla="*/ 296 w 550"/>
                  <a:gd name="T27" fmla="*/ 50 h 375"/>
                  <a:gd name="T28" fmla="*/ 344 w 550"/>
                  <a:gd name="T29" fmla="*/ 140 h 375"/>
                  <a:gd name="T30" fmla="*/ 408 w 550"/>
                  <a:gd name="T31" fmla="*/ 182 h 375"/>
                  <a:gd name="T32" fmla="*/ 409 w 550"/>
                  <a:gd name="T33" fmla="*/ 182 h 375"/>
                  <a:gd name="T34" fmla="*/ 410 w 550"/>
                  <a:gd name="T35" fmla="*/ 183 h 375"/>
                  <a:gd name="T36" fmla="*/ 469 w 550"/>
                  <a:gd name="T37" fmla="*/ 227 h 375"/>
                  <a:gd name="T38" fmla="*/ 503 w 550"/>
                  <a:gd name="T39" fmla="*/ 264 h 375"/>
                  <a:gd name="T40" fmla="*/ 516 w 550"/>
                  <a:gd name="T41" fmla="*/ 298 h 375"/>
                  <a:gd name="T42" fmla="*/ 515 w 550"/>
                  <a:gd name="T43" fmla="*/ 307 h 375"/>
                  <a:gd name="T44" fmla="*/ 515 w 550"/>
                  <a:gd name="T45" fmla="*/ 306 h 375"/>
                  <a:gd name="T46" fmla="*/ 498 w 550"/>
                  <a:gd name="T47" fmla="*/ 335 h 375"/>
                  <a:gd name="T48" fmla="*/ 477 w 550"/>
                  <a:gd name="T49" fmla="*/ 342 h 375"/>
                  <a:gd name="T50" fmla="*/ 446 w 550"/>
                  <a:gd name="T51" fmla="*/ 334 h 375"/>
                  <a:gd name="T52" fmla="*/ 435 w 550"/>
                  <a:gd name="T53" fmla="*/ 328 h 375"/>
                  <a:gd name="T54" fmla="*/ 432 w 550"/>
                  <a:gd name="T55" fmla="*/ 326 h 375"/>
                  <a:gd name="T56" fmla="*/ 431 w 550"/>
                  <a:gd name="T57" fmla="*/ 326 h 375"/>
                  <a:gd name="T58" fmla="*/ 431 w 550"/>
                  <a:gd name="T59" fmla="*/ 326 h 375"/>
                  <a:gd name="T60" fmla="*/ 428 w 550"/>
                  <a:gd name="T61" fmla="*/ 330 h 375"/>
                  <a:gd name="T62" fmla="*/ 431 w 550"/>
                  <a:gd name="T63" fmla="*/ 326 h 375"/>
                  <a:gd name="T64" fmla="*/ 431 w 550"/>
                  <a:gd name="T65" fmla="*/ 326 h 375"/>
                  <a:gd name="T66" fmla="*/ 428 w 550"/>
                  <a:gd name="T67" fmla="*/ 330 h 375"/>
                  <a:gd name="T68" fmla="*/ 431 w 550"/>
                  <a:gd name="T69" fmla="*/ 326 h 375"/>
                  <a:gd name="T70" fmla="*/ 412 w 550"/>
                  <a:gd name="T71" fmla="*/ 353 h 375"/>
                  <a:gd name="T72" fmla="*/ 432 w 550"/>
                  <a:gd name="T73" fmla="*/ 364 h 375"/>
                  <a:gd name="T74" fmla="*/ 477 w 550"/>
                  <a:gd name="T75" fmla="*/ 375 h 375"/>
                  <a:gd name="T76" fmla="*/ 518 w 550"/>
                  <a:gd name="T77" fmla="*/ 362 h 375"/>
                  <a:gd name="T78" fmla="*/ 547 w 550"/>
                  <a:gd name="T79" fmla="*/ 316 h 375"/>
                  <a:gd name="T80" fmla="*/ 547 w 550"/>
                  <a:gd name="T81" fmla="*/ 316 h 375"/>
                  <a:gd name="T82" fmla="*/ 550 w 550"/>
                  <a:gd name="T83" fmla="*/ 298 h 375"/>
                  <a:gd name="T84" fmla="*/ 528 w 550"/>
                  <a:gd name="T85" fmla="*/ 242 h 375"/>
                  <a:gd name="T86" fmla="*/ 464 w 550"/>
                  <a:gd name="T87" fmla="*/ 179 h 375"/>
                  <a:gd name="T88" fmla="*/ 426 w 550"/>
                  <a:gd name="T89" fmla="*/ 153 h 375"/>
                  <a:gd name="T90" fmla="*/ 417 w 550"/>
                  <a:gd name="T91" fmla="*/ 168 h 375"/>
                  <a:gd name="T92" fmla="*/ 426 w 550"/>
                  <a:gd name="T93" fmla="*/ 154 h 375"/>
                  <a:gd name="T94" fmla="*/ 362 w 550"/>
                  <a:gd name="T95" fmla="*/ 112 h 375"/>
                  <a:gd name="T96" fmla="*/ 329 w 550"/>
                  <a:gd name="T97" fmla="*/ 50 h 375"/>
                  <a:gd name="T98" fmla="*/ 329 w 550"/>
                  <a:gd name="T99" fmla="*/ 45 h 375"/>
                  <a:gd name="T100" fmla="*/ 329 w 550"/>
                  <a:gd name="T101" fmla="*/ 0 h 375"/>
                  <a:gd name="T102" fmla="*/ 300 w 550"/>
                  <a:gd name="T103" fmla="*/ 34 h 375"/>
                  <a:gd name="T104" fmla="*/ 243 w 550"/>
                  <a:gd name="T105" fmla="*/ 63 h 375"/>
                  <a:gd name="T106" fmla="*/ 186 w 550"/>
                  <a:gd name="T107" fmla="*/ 34 h 375"/>
                  <a:gd name="T108" fmla="*/ 156 w 550"/>
                  <a:gd name="T109" fmla="*/ 0 h 375"/>
                  <a:gd name="T110" fmla="*/ 156 w 550"/>
                  <a:gd name="T111" fmla="*/ 50 h 375"/>
                  <a:gd name="T112" fmla="*/ 123 w 550"/>
                  <a:gd name="T113" fmla="*/ 112 h 375"/>
                  <a:gd name="T114" fmla="*/ 59 w 550"/>
                  <a:gd name="T115" fmla="*/ 154 h 375"/>
                  <a:gd name="T116" fmla="*/ 59 w 550"/>
                  <a:gd name="T117" fmla="*/ 154 h 375"/>
                  <a:gd name="T118" fmla="*/ 0 w 550"/>
                  <a:gd name="T119" fmla="*/ 263 h 375"/>
                  <a:gd name="T120" fmla="*/ 0 w 550"/>
                  <a:gd name="T121" fmla="*/ 347 h 375"/>
                  <a:gd name="T122" fmla="*/ 33 w 550"/>
                  <a:gd name="T123" fmla="*/ 347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0" h="375">
                    <a:moveTo>
                      <a:pt x="33" y="347"/>
                    </a:moveTo>
                    <a:lnTo>
                      <a:pt x="33" y="263"/>
                    </a:lnTo>
                    <a:cubicBezTo>
                      <a:pt x="33" y="230"/>
                      <a:pt x="50" y="200"/>
                      <a:pt x="77" y="182"/>
                    </a:cubicBezTo>
                    <a:lnTo>
                      <a:pt x="77" y="182"/>
                    </a:lnTo>
                    <a:lnTo>
                      <a:pt x="141" y="140"/>
                    </a:lnTo>
                    <a:cubicBezTo>
                      <a:pt x="172" y="120"/>
                      <a:pt x="190" y="86"/>
                      <a:pt x="190" y="50"/>
                    </a:cubicBezTo>
                    <a:lnTo>
                      <a:pt x="190" y="45"/>
                    </a:lnTo>
                    <a:lnTo>
                      <a:pt x="173" y="45"/>
                    </a:lnTo>
                    <a:lnTo>
                      <a:pt x="160" y="56"/>
                    </a:lnTo>
                    <a:cubicBezTo>
                      <a:pt x="181" y="81"/>
                      <a:pt x="210" y="97"/>
                      <a:pt x="243" y="97"/>
                    </a:cubicBezTo>
                    <a:cubicBezTo>
                      <a:pt x="275" y="97"/>
                      <a:pt x="304" y="81"/>
                      <a:pt x="325" y="56"/>
                    </a:cubicBezTo>
                    <a:lnTo>
                      <a:pt x="312" y="45"/>
                    </a:lnTo>
                    <a:lnTo>
                      <a:pt x="296" y="45"/>
                    </a:lnTo>
                    <a:lnTo>
                      <a:pt x="296" y="50"/>
                    </a:lnTo>
                    <a:cubicBezTo>
                      <a:pt x="296" y="86"/>
                      <a:pt x="314" y="120"/>
                      <a:pt x="344" y="140"/>
                    </a:cubicBezTo>
                    <a:lnTo>
                      <a:pt x="408" y="182"/>
                    </a:lnTo>
                    <a:lnTo>
                      <a:pt x="409" y="182"/>
                    </a:lnTo>
                    <a:lnTo>
                      <a:pt x="410" y="183"/>
                    </a:lnTo>
                    <a:cubicBezTo>
                      <a:pt x="416" y="187"/>
                      <a:pt x="444" y="204"/>
                      <a:pt x="469" y="227"/>
                    </a:cubicBezTo>
                    <a:cubicBezTo>
                      <a:pt x="482" y="238"/>
                      <a:pt x="494" y="251"/>
                      <a:pt x="503" y="264"/>
                    </a:cubicBezTo>
                    <a:cubicBezTo>
                      <a:pt x="512" y="276"/>
                      <a:pt x="516" y="288"/>
                      <a:pt x="516" y="298"/>
                    </a:cubicBezTo>
                    <a:cubicBezTo>
                      <a:pt x="516" y="301"/>
                      <a:pt x="516" y="303"/>
                      <a:pt x="515" y="307"/>
                    </a:cubicBezTo>
                    <a:lnTo>
                      <a:pt x="515" y="306"/>
                    </a:lnTo>
                    <a:cubicBezTo>
                      <a:pt x="510" y="322"/>
                      <a:pt x="504" y="331"/>
                      <a:pt x="498" y="335"/>
                    </a:cubicBezTo>
                    <a:cubicBezTo>
                      <a:pt x="492" y="340"/>
                      <a:pt x="485" y="342"/>
                      <a:pt x="477" y="342"/>
                    </a:cubicBezTo>
                    <a:cubicBezTo>
                      <a:pt x="467" y="342"/>
                      <a:pt x="455" y="338"/>
                      <a:pt x="446" y="334"/>
                    </a:cubicBezTo>
                    <a:cubicBezTo>
                      <a:pt x="441" y="332"/>
                      <a:pt x="437" y="330"/>
                      <a:pt x="435" y="328"/>
                    </a:cubicBezTo>
                    <a:lnTo>
                      <a:pt x="432" y="326"/>
                    </a:lnTo>
                    <a:lnTo>
                      <a:pt x="431" y="326"/>
                    </a:lnTo>
                    <a:lnTo>
                      <a:pt x="431" y="326"/>
                    </a:lnTo>
                    <a:lnTo>
                      <a:pt x="428" y="330"/>
                    </a:lnTo>
                    <a:lnTo>
                      <a:pt x="431" y="326"/>
                    </a:lnTo>
                    <a:lnTo>
                      <a:pt x="431" y="326"/>
                    </a:lnTo>
                    <a:lnTo>
                      <a:pt x="428" y="330"/>
                    </a:lnTo>
                    <a:lnTo>
                      <a:pt x="431" y="326"/>
                    </a:lnTo>
                    <a:lnTo>
                      <a:pt x="412" y="353"/>
                    </a:lnTo>
                    <a:cubicBezTo>
                      <a:pt x="412" y="353"/>
                      <a:pt x="420" y="359"/>
                      <a:pt x="432" y="364"/>
                    </a:cubicBezTo>
                    <a:cubicBezTo>
                      <a:pt x="443" y="369"/>
                      <a:pt x="459" y="375"/>
                      <a:pt x="477" y="375"/>
                    </a:cubicBezTo>
                    <a:cubicBezTo>
                      <a:pt x="490" y="375"/>
                      <a:pt x="505" y="372"/>
                      <a:pt x="518" y="362"/>
                    </a:cubicBezTo>
                    <a:cubicBezTo>
                      <a:pt x="531" y="352"/>
                      <a:pt x="541" y="337"/>
                      <a:pt x="547" y="316"/>
                    </a:cubicBezTo>
                    <a:lnTo>
                      <a:pt x="547" y="316"/>
                    </a:lnTo>
                    <a:cubicBezTo>
                      <a:pt x="549" y="310"/>
                      <a:pt x="550" y="304"/>
                      <a:pt x="550" y="298"/>
                    </a:cubicBezTo>
                    <a:cubicBezTo>
                      <a:pt x="549" y="277"/>
                      <a:pt x="540" y="258"/>
                      <a:pt x="528" y="242"/>
                    </a:cubicBezTo>
                    <a:cubicBezTo>
                      <a:pt x="510" y="217"/>
                      <a:pt x="485" y="195"/>
                      <a:pt x="464" y="179"/>
                    </a:cubicBezTo>
                    <a:cubicBezTo>
                      <a:pt x="443" y="164"/>
                      <a:pt x="426" y="154"/>
                      <a:pt x="426" y="153"/>
                    </a:cubicBezTo>
                    <a:lnTo>
                      <a:pt x="417" y="168"/>
                    </a:lnTo>
                    <a:lnTo>
                      <a:pt x="426" y="154"/>
                    </a:lnTo>
                    <a:lnTo>
                      <a:pt x="362" y="112"/>
                    </a:lnTo>
                    <a:cubicBezTo>
                      <a:pt x="342" y="98"/>
                      <a:pt x="329" y="75"/>
                      <a:pt x="329" y="50"/>
                    </a:cubicBezTo>
                    <a:lnTo>
                      <a:pt x="329" y="45"/>
                    </a:lnTo>
                    <a:lnTo>
                      <a:pt x="329" y="0"/>
                    </a:lnTo>
                    <a:lnTo>
                      <a:pt x="300" y="34"/>
                    </a:lnTo>
                    <a:cubicBezTo>
                      <a:pt x="283" y="53"/>
                      <a:pt x="264" y="63"/>
                      <a:pt x="243" y="63"/>
                    </a:cubicBezTo>
                    <a:cubicBezTo>
                      <a:pt x="222" y="63"/>
                      <a:pt x="202" y="53"/>
                      <a:pt x="186" y="34"/>
                    </a:cubicBezTo>
                    <a:lnTo>
                      <a:pt x="156" y="0"/>
                    </a:lnTo>
                    <a:lnTo>
                      <a:pt x="156" y="50"/>
                    </a:lnTo>
                    <a:cubicBezTo>
                      <a:pt x="156" y="75"/>
                      <a:pt x="144" y="98"/>
                      <a:pt x="123" y="112"/>
                    </a:cubicBezTo>
                    <a:lnTo>
                      <a:pt x="59" y="154"/>
                    </a:lnTo>
                    <a:lnTo>
                      <a:pt x="59" y="154"/>
                    </a:lnTo>
                    <a:cubicBezTo>
                      <a:pt x="22" y="178"/>
                      <a:pt x="0" y="219"/>
                      <a:pt x="0" y="263"/>
                    </a:cubicBezTo>
                    <a:lnTo>
                      <a:pt x="0" y="347"/>
                    </a:lnTo>
                    <a:lnTo>
                      <a:pt x="33" y="347"/>
                    </a:ln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89" name="Freeform 209">
                <a:extLst>
                  <a:ext uri="{FF2B5EF4-FFF2-40B4-BE49-F238E27FC236}">
                    <a16:creationId xmlns:a16="http://schemas.microsoft.com/office/drawing/2014/main" id="{2CA62915-B8EA-7ABE-7DD6-B990D34C03BB}"/>
                  </a:ext>
                </a:extLst>
              </p:cNvPr>
              <p:cNvSpPr>
                <a:spLocks/>
              </p:cNvSpPr>
              <p:nvPr/>
            </p:nvSpPr>
            <p:spPr bwMode="auto">
              <a:xfrm>
                <a:off x="4387851" y="6589713"/>
                <a:ext cx="92075" cy="6350"/>
              </a:xfrm>
              <a:custGeom>
                <a:avLst/>
                <a:gdLst>
                  <a:gd name="T0" fmla="*/ 0 w 451"/>
                  <a:gd name="T1" fmla="*/ 33 h 35"/>
                  <a:gd name="T2" fmla="*/ 451 w 451"/>
                  <a:gd name="T3" fmla="*/ 35 h 35"/>
                  <a:gd name="T4" fmla="*/ 451 w 451"/>
                  <a:gd name="T5" fmla="*/ 1 h 35"/>
                  <a:gd name="T6" fmla="*/ 0 w 451"/>
                  <a:gd name="T7" fmla="*/ 0 h 35"/>
                </a:gdLst>
                <a:ahLst/>
                <a:cxnLst>
                  <a:cxn ang="0">
                    <a:pos x="T0" y="T1"/>
                  </a:cxn>
                  <a:cxn ang="0">
                    <a:pos x="T2" y="T3"/>
                  </a:cxn>
                  <a:cxn ang="0">
                    <a:pos x="T4" y="T5"/>
                  </a:cxn>
                  <a:cxn ang="0">
                    <a:pos x="T6" y="T7"/>
                  </a:cxn>
                </a:cxnLst>
                <a:rect l="0" t="0" r="r" b="b"/>
                <a:pathLst>
                  <a:path w="451" h="35">
                    <a:moveTo>
                      <a:pt x="0" y="33"/>
                    </a:moveTo>
                    <a:lnTo>
                      <a:pt x="451" y="35"/>
                    </a:lnTo>
                    <a:lnTo>
                      <a:pt x="451" y="1"/>
                    </a:lnTo>
                    <a:lnTo>
                      <a:pt x="0" y="0"/>
                    </a:ln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90" name="Freeform 210">
                <a:extLst>
                  <a:ext uri="{FF2B5EF4-FFF2-40B4-BE49-F238E27FC236}">
                    <a16:creationId xmlns:a16="http://schemas.microsoft.com/office/drawing/2014/main" id="{94468538-10B4-1924-B675-3E32EBB53C2D}"/>
                  </a:ext>
                </a:extLst>
              </p:cNvPr>
              <p:cNvSpPr>
                <a:spLocks/>
              </p:cNvSpPr>
              <p:nvPr/>
            </p:nvSpPr>
            <p:spPr bwMode="auto">
              <a:xfrm>
                <a:off x="4408488" y="6477001"/>
                <a:ext cx="50800" cy="38100"/>
              </a:xfrm>
              <a:custGeom>
                <a:avLst/>
                <a:gdLst>
                  <a:gd name="T0" fmla="*/ 17 w 248"/>
                  <a:gd name="T1" fmla="*/ 17 h 180"/>
                  <a:gd name="T2" fmla="*/ 0 w 248"/>
                  <a:gd name="T3" fmla="*/ 17 h 180"/>
                  <a:gd name="T4" fmla="*/ 41 w 248"/>
                  <a:gd name="T5" fmla="*/ 139 h 180"/>
                  <a:gd name="T6" fmla="*/ 41 w 248"/>
                  <a:gd name="T7" fmla="*/ 139 h 180"/>
                  <a:gd name="T8" fmla="*/ 124 w 248"/>
                  <a:gd name="T9" fmla="*/ 180 h 180"/>
                  <a:gd name="T10" fmla="*/ 206 w 248"/>
                  <a:gd name="T11" fmla="*/ 139 h 180"/>
                  <a:gd name="T12" fmla="*/ 206 w 248"/>
                  <a:gd name="T13" fmla="*/ 139 h 180"/>
                  <a:gd name="T14" fmla="*/ 248 w 248"/>
                  <a:gd name="T15" fmla="*/ 17 h 180"/>
                  <a:gd name="T16" fmla="*/ 248 w 248"/>
                  <a:gd name="T17" fmla="*/ 0 h 180"/>
                  <a:gd name="T18" fmla="*/ 0 w 248"/>
                  <a:gd name="T19" fmla="*/ 0 h 180"/>
                  <a:gd name="T20" fmla="*/ 0 w 248"/>
                  <a:gd name="T21" fmla="*/ 17 h 180"/>
                  <a:gd name="T22" fmla="*/ 17 w 248"/>
                  <a:gd name="T23" fmla="*/ 17 h 180"/>
                  <a:gd name="T24" fmla="*/ 17 w 248"/>
                  <a:gd name="T25" fmla="*/ 33 h 180"/>
                  <a:gd name="T26" fmla="*/ 231 w 248"/>
                  <a:gd name="T27" fmla="*/ 33 h 180"/>
                  <a:gd name="T28" fmla="*/ 231 w 248"/>
                  <a:gd name="T29" fmla="*/ 17 h 180"/>
                  <a:gd name="T30" fmla="*/ 214 w 248"/>
                  <a:gd name="T31" fmla="*/ 17 h 180"/>
                  <a:gd name="T32" fmla="*/ 181 w 248"/>
                  <a:gd name="T33" fmla="*/ 117 h 180"/>
                  <a:gd name="T34" fmla="*/ 181 w 248"/>
                  <a:gd name="T35" fmla="*/ 117 h 180"/>
                  <a:gd name="T36" fmla="*/ 124 w 248"/>
                  <a:gd name="T37" fmla="*/ 146 h 180"/>
                  <a:gd name="T38" fmla="*/ 67 w 248"/>
                  <a:gd name="T39" fmla="*/ 117 h 180"/>
                  <a:gd name="T40" fmla="*/ 67 w 248"/>
                  <a:gd name="T41" fmla="*/ 117 h 180"/>
                  <a:gd name="T42" fmla="*/ 33 w 248"/>
                  <a:gd name="T43" fmla="*/ 17 h 180"/>
                  <a:gd name="T44" fmla="*/ 17 w 248"/>
                  <a:gd name="T45" fmla="*/ 17 h 180"/>
                  <a:gd name="T46" fmla="*/ 17 w 248"/>
                  <a:gd name="T47" fmla="*/ 33 h 180"/>
                  <a:gd name="T48" fmla="*/ 17 w 248"/>
                  <a:gd name="T49" fmla="*/ 1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8" h="180">
                    <a:moveTo>
                      <a:pt x="17" y="17"/>
                    </a:moveTo>
                    <a:lnTo>
                      <a:pt x="0" y="17"/>
                    </a:lnTo>
                    <a:cubicBezTo>
                      <a:pt x="0" y="65"/>
                      <a:pt x="15" y="108"/>
                      <a:pt x="41" y="139"/>
                    </a:cubicBezTo>
                    <a:lnTo>
                      <a:pt x="41" y="139"/>
                    </a:lnTo>
                    <a:cubicBezTo>
                      <a:pt x="62" y="164"/>
                      <a:pt x="91" y="180"/>
                      <a:pt x="124" y="180"/>
                    </a:cubicBezTo>
                    <a:cubicBezTo>
                      <a:pt x="156" y="180"/>
                      <a:pt x="185" y="164"/>
                      <a:pt x="206" y="139"/>
                    </a:cubicBezTo>
                    <a:lnTo>
                      <a:pt x="206" y="139"/>
                    </a:lnTo>
                    <a:cubicBezTo>
                      <a:pt x="232" y="109"/>
                      <a:pt x="248" y="65"/>
                      <a:pt x="248" y="17"/>
                    </a:cubicBezTo>
                    <a:lnTo>
                      <a:pt x="248" y="0"/>
                    </a:lnTo>
                    <a:lnTo>
                      <a:pt x="0" y="0"/>
                    </a:lnTo>
                    <a:lnTo>
                      <a:pt x="0" y="17"/>
                    </a:lnTo>
                    <a:lnTo>
                      <a:pt x="17" y="17"/>
                    </a:lnTo>
                    <a:lnTo>
                      <a:pt x="17" y="33"/>
                    </a:lnTo>
                    <a:lnTo>
                      <a:pt x="231" y="33"/>
                    </a:lnTo>
                    <a:lnTo>
                      <a:pt x="231" y="17"/>
                    </a:lnTo>
                    <a:lnTo>
                      <a:pt x="214" y="17"/>
                    </a:lnTo>
                    <a:cubicBezTo>
                      <a:pt x="214" y="58"/>
                      <a:pt x="201" y="94"/>
                      <a:pt x="181" y="117"/>
                    </a:cubicBezTo>
                    <a:lnTo>
                      <a:pt x="181" y="117"/>
                    </a:lnTo>
                    <a:cubicBezTo>
                      <a:pt x="164" y="136"/>
                      <a:pt x="145" y="146"/>
                      <a:pt x="124" y="146"/>
                    </a:cubicBezTo>
                    <a:cubicBezTo>
                      <a:pt x="103" y="146"/>
                      <a:pt x="83" y="136"/>
                      <a:pt x="67" y="117"/>
                    </a:cubicBezTo>
                    <a:lnTo>
                      <a:pt x="67" y="117"/>
                    </a:lnTo>
                    <a:cubicBezTo>
                      <a:pt x="47" y="94"/>
                      <a:pt x="33" y="58"/>
                      <a:pt x="33" y="17"/>
                    </a:cubicBezTo>
                    <a:lnTo>
                      <a:pt x="17" y="17"/>
                    </a:lnTo>
                    <a:lnTo>
                      <a:pt x="17" y="33"/>
                    </a:lnTo>
                    <a:lnTo>
                      <a:pt x="17" y="17"/>
                    </a:ln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91" name="Freeform 211">
                <a:extLst>
                  <a:ext uri="{FF2B5EF4-FFF2-40B4-BE49-F238E27FC236}">
                    <a16:creationId xmlns:a16="http://schemas.microsoft.com/office/drawing/2014/main" id="{830CBDC9-84ED-949C-2049-9208601C77EB}"/>
                  </a:ext>
                </a:extLst>
              </p:cNvPr>
              <p:cNvSpPr>
                <a:spLocks/>
              </p:cNvSpPr>
              <p:nvPr/>
            </p:nvSpPr>
            <p:spPr bwMode="auto">
              <a:xfrm>
                <a:off x="4398963" y="6440488"/>
                <a:ext cx="69850" cy="44450"/>
              </a:xfrm>
              <a:custGeom>
                <a:avLst/>
                <a:gdLst>
                  <a:gd name="T0" fmla="*/ 16 w 342"/>
                  <a:gd name="T1" fmla="*/ 196 h 213"/>
                  <a:gd name="T2" fmla="*/ 16 w 342"/>
                  <a:gd name="T3" fmla="*/ 212 h 213"/>
                  <a:gd name="T4" fmla="*/ 342 w 342"/>
                  <a:gd name="T5" fmla="*/ 213 h 213"/>
                  <a:gd name="T6" fmla="*/ 342 w 342"/>
                  <a:gd name="T7" fmla="*/ 196 h 213"/>
                  <a:gd name="T8" fmla="*/ 293 w 342"/>
                  <a:gd name="T9" fmla="*/ 58 h 213"/>
                  <a:gd name="T10" fmla="*/ 171 w 342"/>
                  <a:gd name="T11" fmla="*/ 0 h 213"/>
                  <a:gd name="T12" fmla="*/ 49 w 342"/>
                  <a:gd name="T13" fmla="*/ 58 h 213"/>
                  <a:gd name="T14" fmla="*/ 0 w 342"/>
                  <a:gd name="T15" fmla="*/ 196 h 213"/>
                  <a:gd name="T16" fmla="*/ 0 w 342"/>
                  <a:gd name="T17" fmla="*/ 212 h 213"/>
                  <a:gd name="T18" fmla="*/ 16 w 342"/>
                  <a:gd name="T19" fmla="*/ 212 h 213"/>
                  <a:gd name="T20" fmla="*/ 16 w 342"/>
                  <a:gd name="T21" fmla="*/ 196 h 213"/>
                  <a:gd name="T22" fmla="*/ 33 w 342"/>
                  <a:gd name="T23" fmla="*/ 196 h 213"/>
                  <a:gd name="T24" fmla="*/ 74 w 342"/>
                  <a:gd name="T25" fmla="*/ 80 h 213"/>
                  <a:gd name="T26" fmla="*/ 171 w 342"/>
                  <a:gd name="T27" fmla="*/ 34 h 213"/>
                  <a:gd name="T28" fmla="*/ 268 w 342"/>
                  <a:gd name="T29" fmla="*/ 80 h 213"/>
                  <a:gd name="T30" fmla="*/ 309 w 342"/>
                  <a:gd name="T31" fmla="*/ 196 h 213"/>
                  <a:gd name="T32" fmla="*/ 326 w 342"/>
                  <a:gd name="T33" fmla="*/ 196 h 213"/>
                  <a:gd name="T34" fmla="*/ 326 w 342"/>
                  <a:gd name="T35" fmla="*/ 179 h 213"/>
                  <a:gd name="T36" fmla="*/ 16 w 342"/>
                  <a:gd name="T37" fmla="*/ 179 h 213"/>
                  <a:gd name="T38" fmla="*/ 16 w 342"/>
                  <a:gd name="T39" fmla="*/ 196 h 213"/>
                  <a:gd name="T40" fmla="*/ 33 w 342"/>
                  <a:gd name="T41" fmla="*/ 196 h 213"/>
                  <a:gd name="T42" fmla="*/ 16 w 342"/>
                  <a:gd name="T43" fmla="*/ 19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2" h="213">
                    <a:moveTo>
                      <a:pt x="16" y="196"/>
                    </a:moveTo>
                    <a:lnTo>
                      <a:pt x="16" y="212"/>
                    </a:lnTo>
                    <a:lnTo>
                      <a:pt x="342" y="213"/>
                    </a:lnTo>
                    <a:lnTo>
                      <a:pt x="342" y="196"/>
                    </a:lnTo>
                    <a:cubicBezTo>
                      <a:pt x="342" y="143"/>
                      <a:pt x="324" y="94"/>
                      <a:pt x="293" y="58"/>
                    </a:cubicBezTo>
                    <a:cubicBezTo>
                      <a:pt x="262" y="23"/>
                      <a:pt x="219" y="0"/>
                      <a:pt x="171" y="0"/>
                    </a:cubicBezTo>
                    <a:cubicBezTo>
                      <a:pt x="123" y="0"/>
                      <a:pt x="80" y="23"/>
                      <a:pt x="49" y="58"/>
                    </a:cubicBezTo>
                    <a:cubicBezTo>
                      <a:pt x="18" y="94"/>
                      <a:pt x="0" y="142"/>
                      <a:pt x="0" y="196"/>
                    </a:cubicBezTo>
                    <a:lnTo>
                      <a:pt x="0" y="212"/>
                    </a:lnTo>
                    <a:lnTo>
                      <a:pt x="16" y="212"/>
                    </a:lnTo>
                    <a:lnTo>
                      <a:pt x="16" y="196"/>
                    </a:lnTo>
                    <a:lnTo>
                      <a:pt x="33" y="196"/>
                    </a:lnTo>
                    <a:cubicBezTo>
                      <a:pt x="33" y="150"/>
                      <a:pt x="49" y="109"/>
                      <a:pt x="74" y="80"/>
                    </a:cubicBezTo>
                    <a:cubicBezTo>
                      <a:pt x="100" y="51"/>
                      <a:pt x="134" y="34"/>
                      <a:pt x="171" y="34"/>
                    </a:cubicBezTo>
                    <a:cubicBezTo>
                      <a:pt x="208" y="34"/>
                      <a:pt x="242" y="51"/>
                      <a:pt x="268" y="80"/>
                    </a:cubicBezTo>
                    <a:cubicBezTo>
                      <a:pt x="293" y="109"/>
                      <a:pt x="309" y="150"/>
                      <a:pt x="309" y="196"/>
                    </a:cubicBezTo>
                    <a:lnTo>
                      <a:pt x="326" y="196"/>
                    </a:lnTo>
                    <a:lnTo>
                      <a:pt x="326" y="179"/>
                    </a:lnTo>
                    <a:lnTo>
                      <a:pt x="16" y="179"/>
                    </a:lnTo>
                    <a:lnTo>
                      <a:pt x="16" y="196"/>
                    </a:lnTo>
                    <a:lnTo>
                      <a:pt x="33" y="196"/>
                    </a:lnTo>
                    <a:lnTo>
                      <a:pt x="16" y="196"/>
                    </a:ln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92" name="Freeform 212">
                <a:extLst>
                  <a:ext uri="{FF2B5EF4-FFF2-40B4-BE49-F238E27FC236}">
                    <a16:creationId xmlns:a16="http://schemas.microsoft.com/office/drawing/2014/main" id="{124E4F8B-2D4F-55A4-8E54-1FD37017B22D}"/>
                  </a:ext>
                </a:extLst>
              </p:cNvPr>
              <p:cNvSpPr>
                <a:spLocks/>
              </p:cNvSpPr>
              <p:nvPr/>
            </p:nvSpPr>
            <p:spPr bwMode="auto">
              <a:xfrm>
                <a:off x="4430713" y="6434138"/>
                <a:ext cx="6350" cy="38100"/>
              </a:xfrm>
              <a:custGeom>
                <a:avLst/>
                <a:gdLst>
                  <a:gd name="T0" fmla="*/ 0 w 34"/>
                  <a:gd name="T1" fmla="*/ 0 h 184"/>
                  <a:gd name="T2" fmla="*/ 0 w 34"/>
                  <a:gd name="T3" fmla="*/ 184 h 184"/>
                  <a:gd name="T4" fmla="*/ 34 w 34"/>
                  <a:gd name="T5" fmla="*/ 184 h 184"/>
                  <a:gd name="T6" fmla="*/ 34 w 34"/>
                  <a:gd name="T7" fmla="*/ 0 h 184"/>
                </a:gdLst>
                <a:ahLst/>
                <a:cxnLst>
                  <a:cxn ang="0">
                    <a:pos x="T0" y="T1"/>
                  </a:cxn>
                  <a:cxn ang="0">
                    <a:pos x="T2" y="T3"/>
                  </a:cxn>
                  <a:cxn ang="0">
                    <a:pos x="T4" y="T5"/>
                  </a:cxn>
                  <a:cxn ang="0">
                    <a:pos x="T6" y="T7"/>
                  </a:cxn>
                </a:cxnLst>
                <a:rect l="0" t="0" r="r" b="b"/>
                <a:pathLst>
                  <a:path w="34" h="184">
                    <a:moveTo>
                      <a:pt x="0" y="0"/>
                    </a:moveTo>
                    <a:lnTo>
                      <a:pt x="0" y="184"/>
                    </a:lnTo>
                    <a:lnTo>
                      <a:pt x="34" y="184"/>
                    </a:lnTo>
                    <a:lnTo>
                      <a:pt x="34" y="0"/>
                    </a:ln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93" name="Freeform 213">
                <a:extLst>
                  <a:ext uri="{FF2B5EF4-FFF2-40B4-BE49-F238E27FC236}">
                    <a16:creationId xmlns:a16="http://schemas.microsoft.com/office/drawing/2014/main" id="{DECB6417-AAB2-4812-F919-78859140D7EC}"/>
                  </a:ext>
                </a:extLst>
              </p:cNvPr>
              <p:cNvSpPr>
                <a:spLocks/>
              </p:cNvSpPr>
              <p:nvPr/>
            </p:nvSpPr>
            <p:spPr bwMode="auto">
              <a:xfrm>
                <a:off x="4406901" y="6535738"/>
                <a:ext cx="50800" cy="57150"/>
              </a:xfrm>
              <a:custGeom>
                <a:avLst/>
                <a:gdLst>
                  <a:gd name="T0" fmla="*/ 251 w 251"/>
                  <a:gd name="T1" fmla="*/ 28 h 279"/>
                  <a:gd name="T2" fmla="*/ 202 w 251"/>
                  <a:gd name="T3" fmla="*/ 0 h 279"/>
                  <a:gd name="T4" fmla="*/ 67 w 251"/>
                  <a:gd name="T5" fmla="*/ 0 h 279"/>
                  <a:gd name="T6" fmla="*/ 11 w 251"/>
                  <a:gd name="T7" fmla="*/ 56 h 279"/>
                  <a:gd name="T8" fmla="*/ 27 w 251"/>
                  <a:gd name="T9" fmla="*/ 56 h 279"/>
                  <a:gd name="T10" fmla="*/ 11 w 251"/>
                  <a:gd name="T11" fmla="*/ 55 h 279"/>
                  <a:gd name="T12" fmla="*/ 0 w 251"/>
                  <a:gd name="T13" fmla="*/ 278 h 279"/>
                  <a:gd name="T14" fmla="*/ 34 w 251"/>
                  <a:gd name="T15" fmla="*/ 279 h 279"/>
                  <a:gd name="T16" fmla="*/ 44 w 251"/>
                  <a:gd name="T17" fmla="*/ 57 h 279"/>
                  <a:gd name="T18" fmla="*/ 44 w 251"/>
                  <a:gd name="T19" fmla="*/ 56 h 279"/>
                  <a:gd name="T20" fmla="*/ 67 w 251"/>
                  <a:gd name="T21" fmla="*/ 33 h 279"/>
                  <a:gd name="T22" fmla="*/ 202 w 251"/>
                  <a:gd name="T23" fmla="*/ 33 h 279"/>
                  <a:gd name="T24" fmla="*/ 222 w 251"/>
                  <a:gd name="T25" fmla="*/ 45 h 279"/>
                  <a:gd name="T26" fmla="*/ 251 w 251"/>
                  <a:gd name="T27" fmla="*/ 28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 h="279">
                    <a:moveTo>
                      <a:pt x="251" y="28"/>
                    </a:moveTo>
                    <a:cubicBezTo>
                      <a:pt x="242" y="12"/>
                      <a:pt x="223" y="0"/>
                      <a:pt x="202" y="0"/>
                    </a:cubicBezTo>
                    <a:lnTo>
                      <a:pt x="67" y="0"/>
                    </a:lnTo>
                    <a:cubicBezTo>
                      <a:pt x="36" y="0"/>
                      <a:pt x="11" y="25"/>
                      <a:pt x="11" y="56"/>
                    </a:cubicBezTo>
                    <a:lnTo>
                      <a:pt x="27" y="56"/>
                    </a:lnTo>
                    <a:lnTo>
                      <a:pt x="11" y="55"/>
                    </a:lnTo>
                    <a:lnTo>
                      <a:pt x="0" y="278"/>
                    </a:lnTo>
                    <a:lnTo>
                      <a:pt x="34" y="279"/>
                    </a:lnTo>
                    <a:lnTo>
                      <a:pt x="44" y="57"/>
                    </a:lnTo>
                    <a:lnTo>
                      <a:pt x="44" y="56"/>
                    </a:lnTo>
                    <a:cubicBezTo>
                      <a:pt x="44" y="43"/>
                      <a:pt x="54" y="33"/>
                      <a:pt x="67" y="33"/>
                    </a:cubicBezTo>
                    <a:lnTo>
                      <a:pt x="202" y="33"/>
                    </a:lnTo>
                    <a:cubicBezTo>
                      <a:pt x="211" y="33"/>
                      <a:pt x="218" y="38"/>
                      <a:pt x="222" y="45"/>
                    </a:cubicBezTo>
                    <a:lnTo>
                      <a:pt x="251" y="28"/>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94" name="Freeform 214">
                <a:extLst>
                  <a:ext uri="{FF2B5EF4-FFF2-40B4-BE49-F238E27FC236}">
                    <a16:creationId xmlns:a16="http://schemas.microsoft.com/office/drawing/2014/main" id="{5376D8F0-35CA-8A78-F79E-DFD6D4710C12}"/>
                  </a:ext>
                </a:extLst>
              </p:cNvPr>
              <p:cNvSpPr>
                <a:spLocks/>
              </p:cNvSpPr>
              <p:nvPr/>
            </p:nvSpPr>
            <p:spPr bwMode="auto">
              <a:xfrm>
                <a:off x="4446588" y="6521451"/>
                <a:ext cx="14288" cy="19050"/>
              </a:xfrm>
              <a:custGeom>
                <a:avLst/>
                <a:gdLst>
                  <a:gd name="T0" fmla="*/ 41 w 71"/>
                  <a:gd name="T1" fmla="*/ 0 h 99"/>
                  <a:gd name="T2" fmla="*/ 0 w 71"/>
                  <a:gd name="T3" fmla="*/ 84 h 99"/>
                  <a:gd name="T4" fmla="*/ 29 w 71"/>
                  <a:gd name="T5" fmla="*/ 99 h 99"/>
                  <a:gd name="T6" fmla="*/ 71 w 71"/>
                  <a:gd name="T7" fmla="*/ 15 h 99"/>
                </a:gdLst>
                <a:ahLst/>
                <a:cxnLst>
                  <a:cxn ang="0">
                    <a:pos x="T0" y="T1"/>
                  </a:cxn>
                  <a:cxn ang="0">
                    <a:pos x="T2" y="T3"/>
                  </a:cxn>
                  <a:cxn ang="0">
                    <a:pos x="T4" y="T5"/>
                  </a:cxn>
                  <a:cxn ang="0">
                    <a:pos x="T6" y="T7"/>
                  </a:cxn>
                </a:cxnLst>
                <a:rect l="0" t="0" r="r" b="b"/>
                <a:pathLst>
                  <a:path w="71" h="99">
                    <a:moveTo>
                      <a:pt x="41" y="0"/>
                    </a:moveTo>
                    <a:lnTo>
                      <a:pt x="0" y="84"/>
                    </a:lnTo>
                    <a:lnTo>
                      <a:pt x="29" y="99"/>
                    </a:lnTo>
                    <a:lnTo>
                      <a:pt x="71" y="15"/>
                    </a:ln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95" name="Freeform 215">
                <a:extLst>
                  <a:ext uri="{FF2B5EF4-FFF2-40B4-BE49-F238E27FC236}">
                    <a16:creationId xmlns:a16="http://schemas.microsoft.com/office/drawing/2014/main" id="{411E9EC8-7425-338A-CAF0-4D11A819FD5F}"/>
                  </a:ext>
                </a:extLst>
              </p:cNvPr>
              <p:cNvSpPr>
                <a:spLocks/>
              </p:cNvSpPr>
              <p:nvPr/>
            </p:nvSpPr>
            <p:spPr bwMode="auto">
              <a:xfrm>
                <a:off x="4406901" y="6521451"/>
                <a:ext cx="14288" cy="19050"/>
              </a:xfrm>
              <a:custGeom>
                <a:avLst/>
                <a:gdLst>
                  <a:gd name="T0" fmla="*/ 0 w 72"/>
                  <a:gd name="T1" fmla="*/ 14 h 99"/>
                  <a:gd name="T2" fmla="*/ 42 w 72"/>
                  <a:gd name="T3" fmla="*/ 99 h 99"/>
                  <a:gd name="T4" fmla="*/ 72 w 72"/>
                  <a:gd name="T5" fmla="*/ 84 h 99"/>
                  <a:gd name="T6" fmla="*/ 30 w 72"/>
                  <a:gd name="T7" fmla="*/ 0 h 99"/>
                </a:gdLst>
                <a:ahLst/>
                <a:cxnLst>
                  <a:cxn ang="0">
                    <a:pos x="T0" y="T1"/>
                  </a:cxn>
                  <a:cxn ang="0">
                    <a:pos x="T2" y="T3"/>
                  </a:cxn>
                  <a:cxn ang="0">
                    <a:pos x="T4" y="T5"/>
                  </a:cxn>
                  <a:cxn ang="0">
                    <a:pos x="T6" y="T7"/>
                  </a:cxn>
                </a:cxnLst>
                <a:rect l="0" t="0" r="r" b="b"/>
                <a:pathLst>
                  <a:path w="72" h="99">
                    <a:moveTo>
                      <a:pt x="0" y="14"/>
                    </a:moveTo>
                    <a:lnTo>
                      <a:pt x="42" y="99"/>
                    </a:lnTo>
                    <a:lnTo>
                      <a:pt x="72" y="84"/>
                    </a:lnTo>
                    <a:lnTo>
                      <a:pt x="30" y="0"/>
                    </a:ln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96" name="Freeform 216">
                <a:extLst>
                  <a:ext uri="{FF2B5EF4-FFF2-40B4-BE49-F238E27FC236}">
                    <a16:creationId xmlns:a16="http://schemas.microsoft.com/office/drawing/2014/main" id="{558E51E8-1DA6-1142-E437-407F177D58D0}"/>
                  </a:ext>
                </a:extLst>
              </p:cNvPr>
              <p:cNvSpPr>
                <a:spLocks/>
              </p:cNvSpPr>
              <p:nvPr/>
            </p:nvSpPr>
            <p:spPr bwMode="auto">
              <a:xfrm>
                <a:off x="4406901" y="6627813"/>
                <a:ext cx="55563" cy="74613"/>
              </a:xfrm>
              <a:custGeom>
                <a:avLst/>
                <a:gdLst>
                  <a:gd name="T0" fmla="*/ 30 w 35"/>
                  <a:gd name="T1" fmla="*/ 0 h 47"/>
                  <a:gd name="T2" fmla="*/ 30 w 35"/>
                  <a:gd name="T3" fmla="*/ 43 h 47"/>
                  <a:gd name="T4" fmla="*/ 4 w 35"/>
                  <a:gd name="T5" fmla="*/ 43 h 47"/>
                  <a:gd name="T6" fmla="*/ 4 w 35"/>
                  <a:gd name="T7" fmla="*/ 0 h 47"/>
                  <a:gd name="T8" fmla="*/ 0 w 35"/>
                  <a:gd name="T9" fmla="*/ 0 h 47"/>
                  <a:gd name="T10" fmla="*/ 0 w 35"/>
                  <a:gd name="T11" fmla="*/ 47 h 47"/>
                  <a:gd name="T12" fmla="*/ 35 w 35"/>
                  <a:gd name="T13" fmla="*/ 47 h 47"/>
                  <a:gd name="T14" fmla="*/ 35 w 35"/>
                  <a:gd name="T15" fmla="*/ 0 h 47"/>
                  <a:gd name="T16" fmla="*/ 30 w 35"/>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47">
                    <a:moveTo>
                      <a:pt x="30" y="0"/>
                    </a:moveTo>
                    <a:lnTo>
                      <a:pt x="30" y="43"/>
                    </a:lnTo>
                    <a:lnTo>
                      <a:pt x="4" y="43"/>
                    </a:lnTo>
                    <a:lnTo>
                      <a:pt x="4" y="0"/>
                    </a:lnTo>
                    <a:lnTo>
                      <a:pt x="0" y="0"/>
                    </a:lnTo>
                    <a:lnTo>
                      <a:pt x="0" y="47"/>
                    </a:lnTo>
                    <a:lnTo>
                      <a:pt x="35" y="47"/>
                    </a:lnTo>
                    <a:lnTo>
                      <a:pt x="35" y="0"/>
                    </a:lnTo>
                    <a:lnTo>
                      <a:pt x="30" y="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97" name="Freeform 217">
                <a:extLst>
                  <a:ext uri="{FF2B5EF4-FFF2-40B4-BE49-F238E27FC236}">
                    <a16:creationId xmlns:a16="http://schemas.microsoft.com/office/drawing/2014/main" id="{1568B9B9-11EF-9CDB-0E8A-E9F607296A86}"/>
                  </a:ext>
                </a:extLst>
              </p:cNvPr>
              <p:cNvSpPr>
                <a:spLocks/>
              </p:cNvSpPr>
              <p:nvPr/>
            </p:nvSpPr>
            <p:spPr bwMode="auto">
              <a:xfrm>
                <a:off x="4430713" y="6640513"/>
                <a:ext cx="41275" cy="84138"/>
              </a:xfrm>
              <a:custGeom>
                <a:avLst/>
                <a:gdLst>
                  <a:gd name="T0" fmla="*/ 126 w 203"/>
                  <a:gd name="T1" fmla="*/ 296 h 406"/>
                  <a:gd name="T2" fmla="*/ 129 w 203"/>
                  <a:gd name="T3" fmla="*/ 291 h 406"/>
                  <a:gd name="T4" fmla="*/ 126 w 203"/>
                  <a:gd name="T5" fmla="*/ 296 h 406"/>
                  <a:gd name="T6" fmla="*/ 126 w 203"/>
                  <a:gd name="T7" fmla="*/ 296 h 406"/>
                  <a:gd name="T8" fmla="*/ 129 w 203"/>
                  <a:gd name="T9" fmla="*/ 291 h 406"/>
                  <a:gd name="T10" fmla="*/ 126 w 203"/>
                  <a:gd name="T11" fmla="*/ 296 h 406"/>
                  <a:gd name="T12" fmla="*/ 148 w 203"/>
                  <a:gd name="T13" fmla="*/ 319 h 406"/>
                  <a:gd name="T14" fmla="*/ 170 w 203"/>
                  <a:gd name="T15" fmla="*/ 389 h 406"/>
                  <a:gd name="T16" fmla="*/ 187 w 203"/>
                  <a:gd name="T17" fmla="*/ 389 h 406"/>
                  <a:gd name="T18" fmla="*/ 187 w 203"/>
                  <a:gd name="T19" fmla="*/ 373 h 406"/>
                  <a:gd name="T20" fmla="*/ 33 w 203"/>
                  <a:gd name="T21" fmla="*/ 373 h 406"/>
                  <a:gd name="T22" fmla="*/ 33 w 203"/>
                  <a:gd name="T23" fmla="*/ 282 h 406"/>
                  <a:gd name="T24" fmla="*/ 33 w 203"/>
                  <a:gd name="T25" fmla="*/ 0 h 406"/>
                  <a:gd name="T26" fmla="*/ 0 w 203"/>
                  <a:gd name="T27" fmla="*/ 0 h 406"/>
                  <a:gd name="T28" fmla="*/ 0 w 203"/>
                  <a:gd name="T29" fmla="*/ 282 h 406"/>
                  <a:gd name="T30" fmla="*/ 0 w 203"/>
                  <a:gd name="T31" fmla="*/ 406 h 406"/>
                  <a:gd name="T32" fmla="*/ 203 w 203"/>
                  <a:gd name="T33" fmla="*/ 406 h 406"/>
                  <a:gd name="T34" fmla="*/ 203 w 203"/>
                  <a:gd name="T35" fmla="*/ 389 h 406"/>
                  <a:gd name="T36" fmla="*/ 174 w 203"/>
                  <a:gd name="T37" fmla="*/ 297 h 406"/>
                  <a:gd name="T38" fmla="*/ 143 w 203"/>
                  <a:gd name="T39" fmla="*/ 268 h 406"/>
                  <a:gd name="T40" fmla="*/ 126 w 203"/>
                  <a:gd name="T41" fmla="*/ 29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3" h="406">
                    <a:moveTo>
                      <a:pt x="126" y="296"/>
                    </a:moveTo>
                    <a:lnTo>
                      <a:pt x="129" y="291"/>
                    </a:lnTo>
                    <a:lnTo>
                      <a:pt x="126" y="296"/>
                    </a:lnTo>
                    <a:lnTo>
                      <a:pt x="126" y="296"/>
                    </a:lnTo>
                    <a:lnTo>
                      <a:pt x="129" y="291"/>
                    </a:lnTo>
                    <a:lnTo>
                      <a:pt x="126" y="296"/>
                    </a:lnTo>
                    <a:cubicBezTo>
                      <a:pt x="126" y="296"/>
                      <a:pt x="137" y="304"/>
                      <a:pt x="148" y="319"/>
                    </a:cubicBezTo>
                    <a:cubicBezTo>
                      <a:pt x="159" y="334"/>
                      <a:pt x="170" y="356"/>
                      <a:pt x="170" y="389"/>
                    </a:cubicBezTo>
                    <a:lnTo>
                      <a:pt x="187" y="389"/>
                    </a:lnTo>
                    <a:lnTo>
                      <a:pt x="187" y="373"/>
                    </a:lnTo>
                    <a:lnTo>
                      <a:pt x="33" y="373"/>
                    </a:lnTo>
                    <a:lnTo>
                      <a:pt x="33" y="282"/>
                    </a:lnTo>
                    <a:lnTo>
                      <a:pt x="33" y="0"/>
                    </a:lnTo>
                    <a:lnTo>
                      <a:pt x="0" y="0"/>
                    </a:lnTo>
                    <a:lnTo>
                      <a:pt x="0" y="282"/>
                    </a:lnTo>
                    <a:lnTo>
                      <a:pt x="0" y="406"/>
                    </a:lnTo>
                    <a:lnTo>
                      <a:pt x="203" y="406"/>
                    </a:lnTo>
                    <a:lnTo>
                      <a:pt x="203" y="389"/>
                    </a:lnTo>
                    <a:cubicBezTo>
                      <a:pt x="203" y="347"/>
                      <a:pt x="189" y="317"/>
                      <a:pt x="174" y="297"/>
                    </a:cubicBezTo>
                    <a:cubicBezTo>
                      <a:pt x="159" y="277"/>
                      <a:pt x="144" y="269"/>
                      <a:pt x="143" y="268"/>
                    </a:cubicBezTo>
                    <a:lnTo>
                      <a:pt x="126" y="296"/>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98" name="Freeform 218">
                <a:extLst>
                  <a:ext uri="{FF2B5EF4-FFF2-40B4-BE49-F238E27FC236}">
                    <a16:creationId xmlns:a16="http://schemas.microsoft.com/office/drawing/2014/main" id="{4E627F73-8FDA-944D-564E-9FC29B5CBF7F}"/>
                  </a:ext>
                </a:extLst>
              </p:cNvPr>
              <p:cNvSpPr>
                <a:spLocks/>
              </p:cNvSpPr>
              <p:nvPr/>
            </p:nvSpPr>
            <p:spPr bwMode="auto">
              <a:xfrm>
                <a:off x="4395788" y="6696076"/>
                <a:ext cx="41275" cy="28575"/>
              </a:xfrm>
              <a:custGeom>
                <a:avLst/>
                <a:gdLst>
                  <a:gd name="T0" fmla="*/ 60 w 203"/>
                  <a:gd name="T1" fmla="*/ 0 h 138"/>
                  <a:gd name="T2" fmla="*/ 29 w 203"/>
                  <a:gd name="T3" fmla="*/ 29 h 138"/>
                  <a:gd name="T4" fmla="*/ 0 w 203"/>
                  <a:gd name="T5" fmla="*/ 121 h 138"/>
                  <a:gd name="T6" fmla="*/ 0 w 203"/>
                  <a:gd name="T7" fmla="*/ 138 h 138"/>
                  <a:gd name="T8" fmla="*/ 203 w 203"/>
                  <a:gd name="T9" fmla="*/ 138 h 138"/>
                  <a:gd name="T10" fmla="*/ 203 w 203"/>
                  <a:gd name="T11" fmla="*/ 14 h 138"/>
                  <a:gd name="T12" fmla="*/ 170 w 203"/>
                  <a:gd name="T13" fmla="*/ 14 h 138"/>
                  <a:gd name="T14" fmla="*/ 170 w 203"/>
                  <a:gd name="T15" fmla="*/ 105 h 138"/>
                  <a:gd name="T16" fmla="*/ 16 w 203"/>
                  <a:gd name="T17" fmla="*/ 105 h 138"/>
                  <a:gd name="T18" fmla="*/ 16 w 203"/>
                  <a:gd name="T19" fmla="*/ 121 h 138"/>
                  <a:gd name="T20" fmla="*/ 33 w 203"/>
                  <a:gd name="T21" fmla="*/ 121 h 138"/>
                  <a:gd name="T22" fmla="*/ 56 w 203"/>
                  <a:gd name="T23" fmla="*/ 49 h 138"/>
                  <a:gd name="T24" fmla="*/ 71 w 203"/>
                  <a:gd name="T25" fmla="*/ 33 h 138"/>
                  <a:gd name="T26" fmla="*/ 76 w 203"/>
                  <a:gd name="T27" fmla="*/ 29 h 138"/>
                  <a:gd name="T28" fmla="*/ 77 w 203"/>
                  <a:gd name="T29" fmla="*/ 28 h 138"/>
                  <a:gd name="T30" fmla="*/ 78 w 203"/>
                  <a:gd name="T31" fmla="*/ 28 h 138"/>
                  <a:gd name="T32" fmla="*/ 74 w 203"/>
                  <a:gd name="T33" fmla="*/ 23 h 138"/>
                  <a:gd name="T34" fmla="*/ 78 w 203"/>
                  <a:gd name="T35" fmla="*/ 28 h 138"/>
                  <a:gd name="T36" fmla="*/ 78 w 203"/>
                  <a:gd name="T37" fmla="*/ 28 h 138"/>
                  <a:gd name="T38" fmla="*/ 74 w 203"/>
                  <a:gd name="T39" fmla="*/ 23 h 138"/>
                  <a:gd name="T40" fmla="*/ 78 w 203"/>
                  <a:gd name="T41" fmla="*/ 28 h 138"/>
                  <a:gd name="T42" fmla="*/ 60 w 203"/>
                  <a:gd name="T43"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3" h="138">
                    <a:moveTo>
                      <a:pt x="60" y="0"/>
                    </a:moveTo>
                    <a:cubicBezTo>
                      <a:pt x="59" y="1"/>
                      <a:pt x="44" y="9"/>
                      <a:pt x="29" y="29"/>
                    </a:cubicBezTo>
                    <a:cubicBezTo>
                      <a:pt x="15" y="49"/>
                      <a:pt x="0" y="79"/>
                      <a:pt x="0" y="121"/>
                    </a:cubicBezTo>
                    <a:lnTo>
                      <a:pt x="0" y="138"/>
                    </a:lnTo>
                    <a:lnTo>
                      <a:pt x="203" y="138"/>
                    </a:lnTo>
                    <a:lnTo>
                      <a:pt x="203" y="14"/>
                    </a:lnTo>
                    <a:lnTo>
                      <a:pt x="170" y="14"/>
                    </a:lnTo>
                    <a:lnTo>
                      <a:pt x="170" y="105"/>
                    </a:lnTo>
                    <a:lnTo>
                      <a:pt x="16" y="105"/>
                    </a:lnTo>
                    <a:lnTo>
                      <a:pt x="16" y="121"/>
                    </a:lnTo>
                    <a:lnTo>
                      <a:pt x="33" y="121"/>
                    </a:lnTo>
                    <a:cubicBezTo>
                      <a:pt x="33" y="87"/>
                      <a:pt x="45" y="64"/>
                      <a:pt x="56" y="49"/>
                    </a:cubicBezTo>
                    <a:cubicBezTo>
                      <a:pt x="62" y="42"/>
                      <a:pt x="67" y="36"/>
                      <a:pt x="71" y="33"/>
                    </a:cubicBezTo>
                    <a:cubicBezTo>
                      <a:pt x="74" y="31"/>
                      <a:pt x="75" y="30"/>
                      <a:pt x="76" y="29"/>
                    </a:cubicBezTo>
                    <a:lnTo>
                      <a:pt x="77" y="28"/>
                    </a:lnTo>
                    <a:lnTo>
                      <a:pt x="78" y="28"/>
                    </a:lnTo>
                    <a:lnTo>
                      <a:pt x="74" y="23"/>
                    </a:lnTo>
                    <a:lnTo>
                      <a:pt x="78" y="28"/>
                    </a:lnTo>
                    <a:lnTo>
                      <a:pt x="78" y="28"/>
                    </a:lnTo>
                    <a:lnTo>
                      <a:pt x="74" y="23"/>
                    </a:lnTo>
                    <a:lnTo>
                      <a:pt x="78" y="28"/>
                    </a:lnTo>
                    <a:lnTo>
                      <a:pt x="60" y="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99" name="Freeform 219">
                <a:extLst>
                  <a:ext uri="{FF2B5EF4-FFF2-40B4-BE49-F238E27FC236}">
                    <a16:creationId xmlns:a16="http://schemas.microsoft.com/office/drawing/2014/main" id="{7C17C733-9759-9744-6545-EF59833EAC50}"/>
                  </a:ext>
                </a:extLst>
              </p:cNvPr>
              <p:cNvSpPr>
                <a:spLocks/>
              </p:cNvSpPr>
              <p:nvPr/>
            </p:nvSpPr>
            <p:spPr bwMode="auto">
              <a:xfrm>
                <a:off x="4346576" y="6550026"/>
                <a:ext cx="30163" cy="19050"/>
              </a:xfrm>
              <a:custGeom>
                <a:avLst/>
                <a:gdLst>
                  <a:gd name="T0" fmla="*/ 76 w 152"/>
                  <a:gd name="T1" fmla="*/ 17 h 93"/>
                  <a:gd name="T2" fmla="*/ 76 w 152"/>
                  <a:gd name="T3" fmla="*/ 0 h 93"/>
                  <a:gd name="T4" fmla="*/ 0 w 152"/>
                  <a:gd name="T5" fmla="*/ 77 h 93"/>
                  <a:gd name="T6" fmla="*/ 0 w 152"/>
                  <a:gd name="T7" fmla="*/ 93 h 93"/>
                  <a:gd name="T8" fmla="*/ 152 w 152"/>
                  <a:gd name="T9" fmla="*/ 93 h 93"/>
                  <a:gd name="T10" fmla="*/ 152 w 152"/>
                  <a:gd name="T11" fmla="*/ 77 h 93"/>
                  <a:gd name="T12" fmla="*/ 76 w 152"/>
                  <a:gd name="T13" fmla="*/ 0 h 93"/>
                  <a:gd name="T14" fmla="*/ 76 w 152"/>
                  <a:gd name="T15" fmla="*/ 17 h 93"/>
                  <a:gd name="T16" fmla="*/ 76 w 152"/>
                  <a:gd name="T17" fmla="*/ 34 h 93"/>
                  <a:gd name="T18" fmla="*/ 119 w 152"/>
                  <a:gd name="T19" fmla="*/ 77 h 93"/>
                  <a:gd name="T20" fmla="*/ 136 w 152"/>
                  <a:gd name="T21" fmla="*/ 77 h 93"/>
                  <a:gd name="T22" fmla="*/ 136 w 152"/>
                  <a:gd name="T23" fmla="*/ 60 h 93"/>
                  <a:gd name="T24" fmla="*/ 16 w 152"/>
                  <a:gd name="T25" fmla="*/ 60 h 93"/>
                  <a:gd name="T26" fmla="*/ 16 w 152"/>
                  <a:gd name="T27" fmla="*/ 77 h 93"/>
                  <a:gd name="T28" fmla="*/ 33 w 152"/>
                  <a:gd name="T29" fmla="*/ 77 h 93"/>
                  <a:gd name="T30" fmla="*/ 76 w 152"/>
                  <a:gd name="T31" fmla="*/ 34 h 93"/>
                  <a:gd name="T32" fmla="*/ 76 w 152"/>
                  <a:gd name="T33" fmla="*/ 1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2" h="93">
                    <a:moveTo>
                      <a:pt x="76" y="17"/>
                    </a:moveTo>
                    <a:lnTo>
                      <a:pt x="76" y="0"/>
                    </a:lnTo>
                    <a:cubicBezTo>
                      <a:pt x="34" y="0"/>
                      <a:pt x="0" y="35"/>
                      <a:pt x="0" y="77"/>
                    </a:cubicBezTo>
                    <a:lnTo>
                      <a:pt x="0" y="93"/>
                    </a:lnTo>
                    <a:lnTo>
                      <a:pt x="152" y="93"/>
                    </a:lnTo>
                    <a:lnTo>
                      <a:pt x="152" y="77"/>
                    </a:lnTo>
                    <a:cubicBezTo>
                      <a:pt x="152" y="35"/>
                      <a:pt x="118" y="0"/>
                      <a:pt x="76" y="0"/>
                    </a:cubicBezTo>
                    <a:lnTo>
                      <a:pt x="76" y="17"/>
                    </a:lnTo>
                    <a:lnTo>
                      <a:pt x="76" y="34"/>
                    </a:lnTo>
                    <a:cubicBezTo>
                      <a:pt x="100" y="34"/>
                      <a:pt x="119" y="53"/>
                      <a:pt x="119" y="77"/>
                    </a:cubicBezTo>
                    <a:lnTo>
                      <a:pt x="136" y="77"/>
                    </a:lnTo>
                    <a:lnTo>
                      <a:pt x="136" y="60"/>
                    </a:lnTo>
                    <a:lnTo>
                      <a:pt x="16" y="60"/>
                    </a:lnTo>
                    <a:lnTo>
                      <a:pt x="16" y="77"/>
                    </a:lnTo>
                    <a:lnTo>
                      <a:pt x="33" y="77"/>
                    </a:lnTo>
                    <a:cubicBezTo>
                      <a:pt x="33" y="53"/>
                      <a:pt x="52" y="34"/>
                      <a:pt x="76" y="34"/>
                    </a:cubicBezTo>
                    <a:lnTo>
                      <a:pt x="76" y="17"/>
                    </a:ln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100" name="Freeform 220">
                <a:extLst>
                  <a:ext uri="{FF2B5EF4-FFF2-40B4-BE49-F238E27FC236}">
                    <a16:creationId xmlns:a16="http://schemas.microsoft.com/office/drawing/2014/main" id="{3142856E-316C-0930-6429-6749F2840DEB}"/>
                  </a:ext>
                </a:extLst>
              </p:cNvPr>
              <p:cNvSpPr>
                <a:spLocks/>
              </p:cNvSpPr>
              <p:nvPr/>
            </p:nvSpPr>
            <p:spPr bwMode="auto">
              <a:xfrm>
                <a:off x="4441826" y="6538913"/>
                <a:ext cx="30163" cy="20638"/>
              </a:xfrm>
              <a:custGeom>
                <a:avLst/>
                <a:gdLst>
                  <a:gd name="T0" fmla="*/ 76 w 153"/>
                  <a:gd name="T1" fmla="*/ 17 h 93"/>
                  <a:gd name="T2" fmla="*/ 76 w 153"/>
                  <a:gd name="T3" fmla="*/ 0 h 93"/>
                  <a:gd name="T4" fmla="*/ 0 w 153"/>
                  <a:gd name="T5" fmla="*/ 77 h 93"/>
                  <a:gd name="T6" fmla="*/ 0 w 153"/>
                  <a:gd name="T7" fmla="*/ 93 h 93"/>
                  <a:gd name="T8" fmla="*/ 153 w 153"/>
                  <a:gd name="T9" fmla="*/ 93 h 93"/>
                  <a:gd name="T10" fmla="*/ 153 w 153"/>
                  <a:gd name="T11" fmla="*/ 77 h 93"/>
                  <a:gd name="T12" fmla="*/ 76 w 153"/>
                  <a:gd name="T13" fmla="*/ 0 h 93"/>
                  <a:gd name="T14" fmla="*/ 76 w 153"/>
                  <a:gd name="T15" fmla="*/ 17 h 93"/>
                  <a:gd name="T16" fmla="*/ 76 w 153"/>
                  <a:gd name="T17" fmla="*/ 34 h 93"/>
                  <a:gd name="T18" fmla="*/ 119 w 153"/>
                  <a:gd name="T19" fmla="*/ 77 h 93"/>
                  <a:gd name="T20" fmla="*/ 136 w 153"/>
                  <a:gd name="T21" fmla="*/ 77 h 93"/>
                  <a:gd name="T22" fmla="*/ 136 w 153"/>
                  <a:gd name="T23" fmla="*/ 60 h 93"/>
                  <a:gd name="T24" fmla="*/ 17 w 153"/>
                  <a:gd name="T25" fmla="*/ 60 h 93"/>
                  <a:gd name="T26" fmla="*/ 17 w 153"/>
                  <a:gd name="T27" fmla="*/ 77 h 93"/>
                  <a:gd name="T28" fmla="*/ 33 w 153"/>
                  <a:gd name="T29" fmla="*/ 77 h 93"/>
                  <a:gd name="T30" fmla="*/ 76 w 153"/>
                  <a:gd name="T31" fmla="*/ 34 h 93"/>
                  <a:gd name="T32" fmla="*/ 76 w 153"/>
                  <a:gd name="T33" fmla="*/ 1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3" h="93">
                    <a:moveTo>
                      <a:pt x="76" y="17"/>
                    </a:moveTo>
                    <a:lnTo>
                      <a:pt x="76" y="0"/>
                    </a:lnTo>
                    <a:cubicBezTo>
                      <a:pt x="34" y="0"/>
                      <a:pt x="0" y="35"/>
                      <a:pt x="0" y="77"/>
                    </a:cubicBezTo>
                    <a:lnTo>
                      <a:pt x="0" y="93"/>
                    </a:lnTo>
                    <a:lnTo>
                      <a:pt x="153" y="93"/>
                    </a:lnTo>
                    <a:lnTo>
                      <a:pt x="153" y="77"/>
                    </a:lnTo>
                    <a:cubicBezTo>
                      <a:pt x="153" y="35"/>
                      <a:pt x="119" y="0"/>
                      <a:pt x="76" y="0"/>
                    </a:cubicBezTo>
                    <a:lnTo>
                      <a:pt x="76" y="17"/>
                    </a:lnTo>
                    <a:lnTo>
                      <a:pt x="76" y="34"/>
                    </a:lnTo>
                    <a:cubicBezTo>
                      <a:pt x="100" y="34"/>
                      <a:pt x="119" y="53"/>
                      <a:pt x="119" y="77"/>
                    </a:cubicBezTo>
                    <a:lnTo>
                      <a:pt x="136" y="77"/>
                    </a:lnTo>
                    <a:lnTo>
                      <a:pt x="136" y="60"/>
                    </a:lnTo>
                    <a:lnTo>
                      <a:pt x="17" y="60"/>
                    </a:lnTo>
                    <a:lnTo>
                      <a:pt x="17" y="77"/>
                    </a:lnTo>
                    <a:lnTo>
                      <a:pt x="33" y="77"/>
                    </a:lnTo>
                    <a:cubicBezTo>
                      <a:pt x="33" y="53"/>
                      <a:pt x="53" y="34"/>
                      <a:pt x="76" y="34"/>
                    </a:cubicBezTo>
                    <a:lnTo>
                      <a:pt x="76" y="17"/>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101" name="Freeform 221">
                <a:extLst>
                  <a:ext uri="{FF2B5EF4-FFF2-40B4-BE49-F238E27FC236}">
                    <a16:creationId xmlns:a16="http://schemas.microsoft.com/office/drawing/2014/main" id="{2977ABCF-E842-5A09-EF46-D7FF666A0E28}"/>
                  </a:ext>
                </a:extLst>
              </p:cNvPr>
              <p:cNvSpPr>
                <a:spLocks/>
              </p:cNvSpPr>
              <p:nvPr/>
            </p:nvSpPr>
            <p:spPr bwMode="auto">
              <a:xfrm>
                <a:off x="4456113" y="6538913"/>
                <a:ext cx="26988" cy="12700"/>
              </a:xfrm>
              <a:custGeom>
                <a:avLst/>
                <a:gdLst>
                  <a:gd name="T0" fmla="*/ 4 w 131"/>
                  <a:gd name="T1" fmla="*/ 35 h 58"/>
                  <a:gd name="T2" fmla="*/ 4 w 131"/>
                  <a:gd name="T3" fmla="*/ 35 h 58"/>
                  <a:gd name="T4" fmla="*/ 25 w 131"/>
                  <a:gd name="T5" fmla="*/ 34 h 58"/>
                  <a:gd name="T6" fmla="*/ 70 w 131"/>
                  <a:gd name="T7" fmla="*/ 39 h 58"/>
                  <a:gd name="T8" fmla="*/ 105 w 131"/>
                  <a:gd name="T9" fmla="*/ 58 h 58"/>
                  <a:gd name="T10" fmla="*/ 131 w 131"/>
                  <a:gd name="T11" fmla="*/ 38 h 58"/>
                  <a:gd name="T12" fmla="*/ 78 w 131"/>
                  <a:gd name="T13" fmla="*/ 7 h 58"/>
                  <a:gd name="T14" fmla="*/ 25 w 131"/>
                  <a:gd name="T15" fmla="*/ 0 h 58"/>
                  <a:gd name="T16" fmla="*/ 0 w 131"/>
                  <a:gd name="T17" fmla="*/ 2 h 58"/>
                  <a:gd name="T18" fmla="*/ 4 w 131"/>
                  <a:gd name="T19" fmla="*/ 3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58">
                    <a:moveTo>
                      <a:pt x="4" y="35"/>
                    </a:moveTo>
                    <a:lnTo>
                      <a:pt x="4" y="35"/>
                    </a:lnTo>
                    <a:cubicBezTo>
                      <a:pt x="6" y="35"/>
                      <a:pt x="14" y="34"/>
                      <a:pt x="25" y="34"/>
                    </a:cubicBezTo>
                    <a:cubicBezTo>
                      <a:pt x="38" y="34"/>
                      <a:pt x="55" y="35"/>
                      <a:pt x="70" y="39"/>
                    </a:cubicBezTo>
                    <a:cubicBezTo>
                      <a:pt x="85" y="43"/>
                      <a:pt x="98" y="49"/>
                      <a:pt x="105" y="58"/>
                    </a:cubicBezTo>
                    <a:lnTo>
                      <a:pt x="131" y="38"/>
                    </a:lnTo>
                    <a:cubicBezTo>
                      <a:pt x="118" y="20"/>
                      <a:pt x="98" y="11"/>
                      <a:pt x="78" y="7"/>
                    </a:cubicBezTo>
                    <a:cubicBezTo>
                      <a:pt x="59" y="1"/>
                      <a:pt x="40" y="0"/>
                      <a:pt x="25" y="0"/>
                    </a:cubicBezTo>
                    <a:cubicBezTo>
                      <a:pt x="11" y="0"/>
                      <a:pt x="1" y="1"/>
                      <a:pt x="0" y="2"/>
                    </a:cubicBezTo>
                    <a:lnTo>
                      <a:pt x="4" y="35"/>
                    </a:ln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grpSp>
      </p:grpSp>
      <p:grpSp>
        <p:nvGrpSpPr>
          <p:cNvPr id="164" name="Group 163">
            <a:extLst>
              <a:ext uri="{FF2B5EF4-FFF2-40B4-BE49-F238E27FC236}">
                <a16:creationId xmlns:a16="http://schemas.microsoft.com/office/drawing/2014/main" id="{14602B9C-2BAD-7F45-1E6A-9F319F26C559}"/>
              </a:ext>
            </a:extLst>
          </p:cNvPr>
          <p:cNvGrpSpPr/>
          <p:nvPr/>
        </p:nvGrpSpPr>
        <p:grpSpPr>
          <a:xfrm>
            <a:off x="5783142" y="3361483"/>
            <a:ext cx="1856683" cy="408623"/>
            <a:chOff x="7710855" y="4481980"/>
            <a:chExt cx="2475577" cy="544831"/>
          </a:xfrm>
        </p:grpSpPr>
        <p:sp>
          <p:nvSpPr>
            <p:cNvPr id="12" name="مربع نص 11">
              <a:extLst>
                <a:ext uri="{FF2B5EF4-FFF2-40B4-BE49-F238E27FC236}">
                  <a16:creationId xmlns:a16="http://schemas.microsoft.com/office/drawing/2014/main" id="{D7400E44-A4D4-E095-1E4E-A340B91172E2}"/>
                </a:ext>
              </a:extLst>
            </p:cNvPr>
            <p:cNvSpPr txBox="1"/>
            <p:nvPr/>
          </p:nvSpPr>
          <p:spPr>
            <a:xfrm>
              <a:off x="7710855" y="4481980"/>
              <a:ext cx="2011680" cy="544831"/>
            </a:xfrm>
            <a:prstGeom prst="roundRect">
              <a:avLst/>
            </a:prstGeom>
            <a:solidFill>
              <a:schemeClr val="accent3">
                <a:lumMod val="20000"/>
                <a:lumOff val="80000"/>
              </a:schemeClr>
            </a:solidFill>
          </p:spPr>
          <p:txBody>
            <a:bodyPr wrap="square" rtlCol="1">
              <a:spAutoFit/>
            </a:bodyPr>
            <a:lstStyle>
              <a:defPPr>
                <a:defRPr lang="ar-SA"/>
              </a:defPPr>
              <a:lvl1pPr defTabSz="228594">
                <a:defRPr sz="2400" b="1">
                  <a:solidFill>
                    <a:srgbClr val="173863"/>
                  </a:solidFill>
                  <a:latin typeface="Sakkal Majalla" panose="02000000000000000000" pitchFamily="2" charset="-78"/>
                  <a:cs typeface="Sakkal Majalla" panose="02000000000000000000" pitchFamily="2" charset="-78"/>
                </a:defRPr>
              </a:lvl1pPr>
            </a:lstStyle>
            <a:p>
              <a:pPr algn="r" defTabSz="171446" rtl="1"/>
              <a:r>
                <a:rPr lang="ar-SA" sz="1800" dirty="0">
                  <a:solidFill>
                    <a:srgbClr val="768394">
                      <a:lumMod val="40000"/>
                      <a:lumOff val="60000"/>
                    </a:srgbClr>
                  </a:solidFill>
                </a:rPr>
                <a:t>المسؤولية</a:t>
              </a:r>
              <a:endParaRPr lang="en-US" sz="1800" dirty="0">
                <a:solidFill>
                  <a:srgbClr val="768394">
                    <a:lumMod val="40000"/>
                    <a:lumOff val="60000"/>
                  </a:srgbClr>
                </a:solidFill>
              </a:endParaRPr>
            </a:p>
          </p:txBody>
        </p:sp>
        <p:grpSp>
          <p:nvGrpSpPr>
            <p:cNvPr id="50" name="Group 49">
              <a:extLst>
                <a:ext uri="{FF2B5EF4-FFF2-40B4-BE49-F238E27FC236}">
                  <a16:creationId xmlns:a16="http://schemas.microsoft.com/office/drawing/2014/main" id="{2F5AFC89-018F-45BA-6EE4-0F289B9D56A3}"/>
                </a:ext>
              </a:extLst>
            </p:cNvPr>
            <p:cNvGrpSpPr/>
            <p:nvPr/>
          </p:nvGrpSpPr>
          <p:grpSpPr>
            <a:xfrm>
              <a:off x="9729232" y="4481980"/>
              <a:ext cx="457200" cy="457200"/>
              <a:chOff x="10189307" y="4376668"/>
              <a:chExt cx="457200" cy="457200"/>
            </a:xfrm>
            <a:solidFill>
              <a:schemeClr val="bg1"/>
            </a:solidFill>
          </p:grpSpPr>
          <p:sp>
            <p:nvSpPr>
              <p:cNvPr id="25" name="Rectangle: Rounded Corners 24">
                <a:extLst>
                  <a:ext uri="{FF2B5EF4-FFF2-40B4-BE49-F238E27FC236}">
                    <a16:creationId xmlns:a16="http://schemas.microsoft.com/office/drawing/2014/main" id="{6CFD8A4F-8A80-0803-1E92-80E194165E9D}"/>
                  </a:ext>
                </a:extLst>
              </p:cNvPr>
              <p:cNvSpPr/>
              <p:nvPr/>
            </p:nvSpPr>
            <p:spPr>
              <a:xfrm>
                <a:off x="10189307" y="4376668"/>
                <a:ext cx="457200" cy="457200"/>
              </a:xfrm>
              <a:prstGeom prst="roundRect">
                <a:avLst/>
              </a:prstGeom>
              <a:solidFill>
                <a:schemeClr val="accent2">
                  <a:lumMod val="60000"/>
                  <a:lumOff val="40000"/>
                </a:schemeClr>
              </a:solidFill>
              <a:ln w="0" cap="flat">
                <a:noFill/>
                <a:prstDash val="solid"/>
                <a:miter/>
              </a:ln>
            </p:spPr>
            <p:txBody>
              <a:bodyPr rtlCol="0" anchor="ctr"/>
              <a:lstStyle/>
              <a:p>
                <a:pPr algn="r" defTabSz="342900" rtl="1"/>
                <a:endParaRPr lang="en-US" sz="1350">
                  <a:solidFill>
                    <a:srgbClr val="768394"/>
                  </a:solidFill>
                  <a:latin typeface="Calibri" panose="020F0502020204030204"/>
                </a:endParaRPr>
              </a:p>
            </p:txBody>
          </p:sp>
          <p:sp>
            <p:nvSpPr>
              <p:cNvPr id="102" name="Delivery4" descr="{&quot;Key&quot;:&quot;POWER_USER_SHAPE_ICON&quot;,&quot;Value&quot;:&quot;POWER_USER_SHAPE_ICON_STYLE_1&quot;}">
                <a:extLst>
                  <a:ext uri="{FF2B5EF4-FFF2-40B4-BE49-F238E27FC236}">
                    <a16:creationId xmlns:a16="http://schemas.microsoft.com/office/drawing/2014/main" id="{1FC5A176-A0EA-D40D-983F-B13AE883EFA7}"/>
                  </a:ext>
                </a:extLst>
              </p:cNvPr>
              <p:cNvSpPr>
                <a:spLocks noChangeAspect="1"/>
              </p:cNvSpPr>
              <p:nvPr/>
            </p:nvSpPr>
            <p:spPr>
              <a:xfrm>
                <a:off x="10273907" y="4456254"/>
                <a:ext cx="288000" cy="298028"/>
              </a:xfrm>
              <a:custGeom>
                <a:avLst/>
                <a:gdLst>
                  <a:gd name="connsiteX0" fmla="*/ 1262106 w 1262106"/>
                  <a:gd name="connsiteY0" fmla="*/ 1231235 h 1306050"/>
                  <a:gd name="connsiteX1" fmla="*/ 1262106 w 1262106"/>
                  <a:gd name="connsiteY1" fmla="*/ 1260966 h 1306050"/>
                  <a:gd name="connsiteX2" fmla="*/ 1241483 w 1262106"/>
                  <a:gd name="connsiteY2" fmla="*/ 1297593 h 1306050"/>
                  <a:gd name="connsiteX3" fmla="*/ 1204205 w 1262106"/>
                  <a:gd name="connsiteY3" fmla="*/ 1303449 h 1306050"/>
                  <a:gd name="connsiteX4" fmla="*/ 1130886 w 1262106"/>
                  <a:gd name="connsiteY4" fmla="*/ 1303579 h 1306050"/>
                  <a:gd name="connsiteX5" fmla="*/ 1105904 w 1262106"/>
                  <a:gd name="connsiteY5" fmla="*/ 1297463 h 1306050"/>
                  <a:gd name="connsiteX6" fmla="*/ 1089185 w 1262106"/>
                  <a:gd name="connsiteY6" fmla="*/ 1248605 h 1306050"/>
                  <a:gd name="connsiteX7" fmla="*/ 1112930 w 1262106"/>
                  <a:gd name="connsiteY7" fmla="*/ 1229609 h 1306050"/>
                  <a:gd name="connsiteX8" fmla="*/ 1134074 w 1262106"/>
                  <a:gd name="connsiteY8" fmla="*/ 1221672 h 1306050"/>
                  <a:gd name="connsiteX9" fmla="*/ 1136611 w 1262106"/>
                  <a:gd name="connsiteY9" fmla="*/ 1216597 h 1306050"/>
                  <a:gd name="connsiteX10" fmla="*/ 1080402 w 1262106"/>
                  <a:gd name="connsiteY10" fmla="*/ 868152 h 1306050"/>
                  <a:gd name="connsiteX11" fmla="*/ 1078385 w 1262106"/>
                  <a:gd name="connsiteY11" fmla="*/ 868087 h 1306050"/>
                  <a:gd name="connsiteX12" fmla="*/ 978848 w 1262106"/>
                  <a:gd name="connsiteY12" fmla="*/ 1261682 h 1306050"/>
                  <a:gd name="connsiteX13" fmla="*/ 940659 w 1262106"/>
                  <a:gd name="connsiteY13" fmla="*/ 1306051 h 1306050"/>
                  <a:gd name="connsiteX14" fmla="*/ 829412 w 1262106"/>
                  <a:gd name="connsiteY14" fmla="*/ 1306051 h 1306050"/>
                  <a:gd name="connsiteX15" fmla="*/ 803910 w 1262106"/>
                  <a:gd name="connsiteY15" fmla="*/ 1258754 h 1306050"/>
                  <a:gd name="connsiteX16" fmla="*/ 859078 w 1262106"/>
                  <a:gd name="connsiteY16" fmla="*/ 1221802 h 1306050"/>
                  <a:gd name="connsiteX17" fmla="*/ 864282 w 1262106"/>
                  <a:gd name="connsiteY17" fmla="*/ 1215557 h 1306050"/>
                  <a:gd name="connsiteX18" fmla="*/ 944433 w 1262106"/>
                  <a:gd name="connsiteY18" fmla="*/ 734330 h 1306050"/>
                  <a:gd name="connsiteX19" fmla="*/ 947751 w 1262106"/>
                  <a:gd name="connsiteY19" fmla="*/ 675323 h 1306050"/>
                  <a:gd name="connsiteX20" fmla="*/ 936561 w 1262106"/>
                  <a:gd name="connsiteY20" fmla="*/ 583593 h 1306050"/>
                  <a:gd name="connsiteX21" fmla="*/ 931486 w 1262106"/>
                  <a:gd name="connsiteY21" fmla="*/ 583007 h 1306050"/>
                  <a:gd name="connsiteX22" fmla="*/ 834226 w 1262106"/>
                  <a:gd name="connsiteY22" fmla="*/ 633426 h 1306050"/>
                  <a:gd name="connsiteX23" fmla="*/ 719726 w 1262106"/>
                  <a:gd name="connsiteY23" fmla="*/ 615666 h 1306050"/>
                  <a:gd name="connsiteX24" fmla="*/ 656360 w 1262106"/>
                  <a:gd name="connsiteY24" fmla="*/ 552495 h 1306050"/>
                  <a:gd name="connsiteX25" fmla="*/ 715237 w 1262106"/>
                  <a:gd name="connsiteY25" fmla="*/ 502792 h 1306050"/>
                  <a:gd name="connsiteX26" fmla="*/ 715627 w 1262106"/>
                  <a:gd name="connsiteY26" fmla="*/ 502401 h 1306050"/>
                  <a:gd name="connsiteX27" fmla="*/ 715627 w 1262106"/>
                  <a:gd name="connsiteY27" fmla="*/ 501816 h 1306050"/>
                  <a:gd name="connsiteX28" fmla="*/ 714781 w 1262106"/>
                  <a:gd name="connsiteY28" fmla="*/ 500710 h 1306050"/>
                  <a:gd name="connsiteX29" fmla="*/ 526246 w 1262106"/>
                  <a:gd name="connsiteY29" fmla="*/ 479306 h 1306050"/>
                  <a:gd name="connsiteX30" fmla="*/ 526116 w 1262106"/>
                  <a:gd name="connsiteY30" fmla="*/ 479241 h 1306050"/>
                  <a:gd name="connsiteX31" fmla="*/ 526051 w 1262106"/>
                  <a:gd name="connsiteY31" fmla="*/ 479501 h 1306050"/>
                  <a:gd name="connsiteX32" fmla="*/ 526116 w 1262106"/>
                  <a:gd name="connsiteY32" fmla="*/ 479632 h 1306050"/>
                  <a:gd name="connsiteX33" fmla="*/ 630988 w 1262106"/>
                  <a:gd name="connsiteY33" fmla="*/ 499799 h 1306050"/>
                  <a:gd name="connsiteX34" fmla="*/ 657726 w 1262106"/>
                  <a:gd name="connsiteY34" fmla="*/ 542281 h 1306050"/>
                  <a:gd name="connsiteX35" fmla="*/ 603404 w 1262106"/>
                  <a:gd name="connsiteY35" fmla="*/ 597255 h 1306050"/>
                  <a:gd name="connsiteX36" fmla="*/ 481747 w 1262106"/>
                  <a:gd name="connsiteY36" fmla="*/ 600182 h 1306050"/>
                  <a:gd name="connsiteX37" fmla="*/ 404915 w 1262106"/>
                  <a:gd name="connsiteY37" fmla="*/ 571102 h 1306050"/>
                  <a:gd name="connsiteX38" fmla="*/ 336475 w 1262106"/>
                  <a:gd name="connsiteY38" fmla="*/ 499018 h 1306050"/>
                  <a:gd name="connsiteX39" fmla="*/ 334830 w 1262106"/>
                  <a:gd name="connsiteY39" fmla="*/ 498825 h 1306050"/>
                  <a:gd name="connsiteX40" fmla="*/ 334393 w 1262106"/>
                  <a:gd name="connsiteY40" fmla="*/ 499604 h 1306050"/>
                  <a:gd name="connsiteX41" fmla="*/ 312664 w 1262106"/>
                  <a:gd name="connsiteY41" fmla="*/ 679942 h 1306050"/>
                  <a:gd name="connsiteX42" fmla="*/ 312859 w 1262106"/>
                  <a:gd name="connsiteY42" fmla="*/ 700890 h 1306050"/>
                  <a:gd name="connsiteX43" fmla="*/ 398995 w 1262106"/>
                  <a:gd name="connsiteY43" fmla="*/ 1212564 h 1306050"/>
                  <a:gd name="connsiteX44" fmla="*/ 407842 w 1262106"/>
                  <a:gd name="connsiteY44" fmla="*/ 1223689 h 1306050"/>
                  <a:gd name="connsiteX45" fmla="*/ 440046 w 1262106"/>
                  <a:gd name="connsiteY45" fmla="*/ 1235659 h 1306050"/>
                  <a:gd name="connsiteX46" fmla="*/ 458262 w 1262106"/>
                  <a:gd name="connsiteY46" fmla="*/ 1250817 h 1306050"/>
                  <a:gd name="connsiteX47" fmla="*/ 434906 w 1262106"/>
                  <a:gd name="connsiteY47" fmla="*/ 1306051 h 1306050"/>
                  <a:gd name="connsiteX48" fmla="*/ 325480 w 1262106"/>
                  <a:gd name="connsiteY48" fmla="*/ 1306051 h 1306050"/>
                  <a:gd name="connsiteX49" fmla="*/ 283063 w 1262106"/>
                  <a:gd name="connsiteY49" fmla="*/ 1255697 h 1306050"/>
                  <a:gd name="connsiteX50" fmla="*/ 183656 w 1262106"/>
                  <a:gd name="connsiteY50" fmla="*/ 865940 h 1306050"/>
                  <a:gd name="connsiteX51" fmla="*/ 179232 w 1262106"/>
                  <a:gd name="connsiteY51" fmla="*/ 866070 h 1306050"/>
                  <a:gd name="connsiteX52" fmla="*/ 126406 w 1262106"/>
                  <a:gd name="connsiteY52" fmla="*/ 1214190 h 1306050"/>
                  <a:gd name="connsiteX53" fmla="*/ 133497 w 1262106"/>
                  <a:gd name="connsiteY53" fmla="*/ 1224339 h 1306050"/>
                  <a:gd name="connsiteX54" fmla="*/ 160756 w 1262106"/>
                  <a:gd name="connsiteY54" fmla="*/ 1235074 h 1306050"/>
                  <a:gd name="connsiteX55" fmla="*/ 157633 w 1262106"/>
                  <a:gd name="connsiteY55" fmla="*/ 1296422 h 1306050"/>
                  <a:gd name="connsiteX56" fmla="*/ 126796 w 1262106"/>
                  <a:gd name="connsiteY56" fmla="*/ 1303579 h 1306050"/>
                  <a:gd name="connsiteX57" fmla="*/ 38774 w 1262106"/>
                  <a:gd name="connsiteY57" fmla="*/ 1303449 h 1306050"/>
                  <a:gd name="connsiteX58" fmla="*/ 0 w 1262106"/>
                  <a:gd name="connsiteY58" fmla="*/ 1263048 h 1306050"/>
                  <a:gd name="connsiteX59" fmla="*/ 0 w 1262106"/>
                  <a:gd name="connsiteY59" fmla="*/ 1231495 h 1306050"/>
                  <a:gd name="connsiteX60" fmla="*/ 67009 w 1262106"/>
                  <a:gd name="connsiteY60" fmla="*/ 390503 h 1306050"/>
                  <a:gd name="connsiteX61" fmla="*/ 76182 w 1262106"/>
                  <a:gd name="connsiteY61" fmla="*/ 355633 h 1306050"/>
                  <a:gd name="connsiteX62" fmla="*/ 199270 w 1262106"/>
                  <a:gd name="connsiteY62" fmla="*/ 302221 h 1306050"/>
                  <a:gd name="connsiteX63" fmla="*/ 199400 w 1262106"/>
                  <a:gd name="connsiteY63" fmla="*/ 300985 h 1306050"/>
                  <a:gd name="connsiteX64" fmla="*/ 98301 w 1262106"/>
                  <a:gd name="connsiteY64" fmla="*/ 159486 h 1306050"/>
                  <a:gd name="connsiteX65" fmla="*/ 95959 w 1262106"/>
                  <a:gd name="connsiteY65" fmla="*/ 154346 h 1306050"/>
                  <a:gd name="connsiteX66" fmla="*/ 85940 w 1262106"/>
                  <a:gd name="connsiteY66" fmla="*/ 137041 h 1306050"/>
                  <a:gd name="connsiteX67" fmla="*/ 107019 w 1262106"/>
                  <a:gd name="connsiteY67" fmla="*/ 38610 h 1306050"/>
                  <a:gd name="connsiteX68" fmla="*/ 138441 w 1262106"/>
                  <a:gd name="connsiteY68" fmla="*/ 14929 h 1306050"/>
                  <a:gd name="connsiteX69" fmla="*/ 226073 w 1262106"/>
                  <a:gd name="connsiteY69" fmla="*/ 552 h 1306050"/>
                  <a:gd name="connsiteX70" fmla="*/ 269791 w 1262106"/>
                  <a:gd name="connsiteY70" fmla="*/ 13303 h 1306050"/>
                  <a:gd name="connsiteX71" fmla="*/ 307264 w 1262106"/>
                  <a:gd name="connsiteY71" fmla="*/ 62226 h 1306050"/>
                  <a:gd name="connsiteX72" fmla="*/ 317999 w 1262106"/>
                  <a:gd name="connsiteY72" fmla="*/ 68471 h 1306050"/>
                  <a:gd name="connsiteX73" fmla="*/ 373492 w 1262106"/>
                  <a:gd name="connsiteY73" fmla="*/ 85451 h 1306050"/>
                  <a:gd name="connsiteX74" fmla="*/ 318779 w 1262106"/>
                  <a:gd name="connsiteY74" fmla="*/ 127608 h 1306050"/>
                  <a:gd name="connsiteX75" fmla="*/ 316307 w 1262106"/>
                  <a:gd name="connsiteY75" fmla="*/ 131772 h 1306050"/>
                  <a:gd name="connsiteX76" fmla="*/ 312339 w 1262106"/>
                  <a:gd name="connsiteY76" fmla="*/ 232675 h 1306050"/>
                  <a:gd name="connsiteX77" fmla="*/ 239800 w 1262106"/>
                  <a:gd name="connsiteY77" fmla="*/ 300204 h 1306050"/>
                  <a:gd name="connsiteX78" fmla="*/ 239930 w 1262106"/>
                  <a:gd name="connsiteY78" fmla="*/ 301896 h 1306050"/>
                  <a:gd name="connsiteX79" fmla="*/ 253983 w 1262106"/>
                  <a:gd name="connsiteY79" fmla="*/ 301961 h 1306050"/>
                  <a:gd name="connsiteX80" fmla="*/ 359765 w 1262106"/>
                  <a:gd name="connsiteY80" fmla="*/ 341581 h 1306050"/>
                  <a:gd name="connsiteX81" fmla="*/ 409599 w 1262106"/>
                  <a:gd name="connsiteY81" fmla="*/ 391935 h 1306050"/>
                  <a:gd name="connsiteX82" fmla="*/ 455920 w 1262106"/>
                  <a:gd name="connsiteY82" fmla="*/ 446908 h 1306050"/>
                  <a:gd name="connsiteX83" fmla="*/ 458025 w 1262106"/>
                  <a:gd name="connsiteY83" fmla="*/ 447061 h 1306050"/>
                  <a:gd name="connsiteX84" fmla="*/ 458457 w 1262106"/>
                  <a:gd name="connsiteY84" fmla="*/ 445607 h 1306050"/>
                  <a:gd name="connsiteX85" fmla="*/ 456895 w 1262106"/>
                  <a:gd name="connsiteY85" fmla="*/ 432595 h 1306050"/>
                  <a:gd name="connsiteX86" fmla="*/ 490074 w 1262106"/>
                  <a:gd name="connsiteY86" fmla="*/ 130601 h 1306050"/>
                  <a:gd name="connsiteX87" fmla="*/ 517333 w 1262106"/>
                  <a:gd name="connsiteY87" fmla="*/ 85972 h 1306050"/>
                  <a:gd name="connsiteX88" fmla="*/ 540168 w 1262106"/>
                  <a:gd name="connsiteY88" fmla="*/ 85386 h 1306050"/>
                  <a:gd name="connsiteX89" fmla="*/ 702290 w 1262106"/>
                  <a:gd name="connsiteY89" fmla="*/ 105033 h 1306050"/>
                  <a:gd name="connsiteX90" fmla="*/ 778602 w 1262106"/>
                  <a:gd name="connsiteY90" fmla="*/ 113035 h 1306050"/>
                  <a:gd name="connsiteX91" fmla="*/ 854914 w 1262106"/>
                  <a:gd name="connsiteY91" fmla="*/ 122599 h 1306050"/>
                  <a:gd name="connsiteX92" fmla="*/ 881848 w 1262106"/>
                  <a:gd name="connsiteY92" fmla="*/ 145434 h 1306050"/>
                  <a:gd name="connsiteX93" fmla="*/ 881653 w 1262106"/>
                  <a:gd name="connsiteY93" fmla="*/ 177312 h 1306050"/>
                  <a:gd name="connsiteX94" fmla="*/ 852637 w 1262106"/>
                  <a:gd name="connsiteY94" fmla="*/ 440727 h 1306050"/>
                  <a:gd name="connsiteX95" fmla="*/ 853678 w 1262106"/>
                  <a:gd name="connsiteY95" fmla="*/ 442029 h 1306050"/>
                  <a:gd name="connsiteX96" fmla="*/ 855109 w 1262106"/>
                  <a:gd name="connsiteY96" fmla="*/ 441118 h 1306050"/>
                  <a:gd name="connsiteX97" fmla="*/ 869487 w 1262106"/>
                  <a:gd name="connsiteY97" fmla="*/ 378468 h 1306050"/>
                  <a:gd name="connsiteX98" fmla="*/ 1008839 w 1262106"/>
                  <a:gd name="connsiteY98" fmla="*/ 308727 h 1306050"/>
                  <a:gd name="connsiteX99" fmla="*/ 1009360 w 1262106"/>
                  <a:gd name="connsiteY99" fmla="*/ 306840 h 1306050"/>
                  <a:gd name="connsiteX100" fmla="*/ 954516 w 1262106"/>
                  <a:gd name="connsiteY100" fmla="*/ 242824 h 1306050"/>
                  <a:gd name="connsiteX101" fmla="*/ 981125 w 1262106"/>
                  <a:gd name="connsiteY101" fmla="*/ 76408 h 1306050"/>
                  <a:gd name="connsiteX102" fmla="*/ 1158795 w 1262106"/>
                  <a:gd name="connsiteY102" fmla="*/ 95275 h 1306050"/>
                  <a:gd name="connsiteX103" fmla="*/ 1171026 w 1262106"/>
                  <a:gd name="connsiteY103" fmla="*/ 222851 h 1306050"/>
                  <a:gd name="connsiteX104" fmla="*/ 1105449 w 1262106"/>
                  <a:gd name="connsiteY104" fmla="*/ 305539 h 1306050"/>
                  <a:gd name="connsiteX105" fmla="*/ 1105904 w 1262106"/>
                  <a:gd name="connsiteY105" fmla="*/ 307751 h 1306050"/>
                  <a:gd name="connsiteX106" fmla="*/ 1191844 w 1262106"/>
                  <a:gd name="connsiteY106" fmla="*/ 394212 h 1306050"/>
                  <a:gd name="connsiteX107" fmla="*/ 1214289 w 1262106"/>
                  <a:gd name="connsiteY107" fmla="*/ 629718 h 1306050"/>
                  <a:gd name="connsiteX108" fmla="*/ 1262106 w 1262106"/>
                  <a:gd name="connsiteY108" fmla="*/ 1231235 h 1306050"/>
                  <a:gd name="connsiteX109" fmla="*/ 288007 w 1262106"/>
                  <a:gd name="connsiteY109" fmla="*/ 95340 h 1306050"/>
                  <a:gd name="connsiteX110" fmla="*/ 238369 w 1262106"/>
                  <a:gd name="connsiteY110" fmla="*/ 33015 h 1306050"/>
                  <a:gd name="connsiteX111" fmla="*/ 231798 w 1262106"/>
                  <a:gd name="connsiteY111" fmla="*/ 32104 h 1306050"/>
                  <a:gd name="connsiteX112" fmla="*/ 144362 w 1262106"/>
                  <a:gd name="connsiteY112" fmla="*/ 46352 h 1306050"/>
                  <a:gd name="connsiteX113" fmla="*/ 135839 w 1262106"/>
                  <a:gd name="connsiteY113" fmla="*/ 53183 h 1306050"/>
                  <a:gd name="connsiteX114" fmla="*/ 118339 w 1262106"/>
                  <a:gd name="connsiteY114" fmla="*/ 123835 h 1306050"/>
                  <a:gd name="connsiteX115" fmla="*/ 120638 w 1262106"/>
                  <a:gd name="connsiteY115" fmla="*/ 126589 h 1306050"/>
                  <a:gd name="connsiteX116" fmla="*/ 121266 w 1262106"/>
                  <a:gd name="connsiteY116" fmla="*/ 126567 h 1306050"/>
                  <a:gd name="connsiteX117" fmla="*/ 291195 w 1262106"/>
                  <a:gd name="connsiteY117" fmla="*/ 99373 h 1306050"/>
                  <a:gd name="connsiteX118" fmla="*/ 292171 w 1262106"/>
                  <a:gd name="connsiteY118" fmla="*/ 98708 h 1306050"/>
                  <a:gd name="connsiteX119" fmla="*/ 291976 w 1262106"/>
                  <a:gd name="connsiteY119" fmla="*/ 98267 h 1306050"/>
                  <a:gd name="connsiteX120" fmla="*/ 290480 w 1262106"/>
                  <a:gd name="connsiteY120" fmla="*/ 97617 h 1306050"/>
                  <a:gd name="connsiteX121" fmla="*/ 288007 w 1262106"/>
                  <a:gd name="connsiteY121" fmla="*/ 95340 h 1306050"/>
                  <a:gd name="connsiteX122" fmla="*/ 1050144 w 1262106"/>
                  <a:gd name="connsiteY122" fmla="*/ 285438 h 1306050"/>
                  <a:gd name="connsiteX123" fmla="*/ 1145576 w 1262106"/>
                  <a:gd name="connsiteY123" fmla="*/ 185563 h 1306050"/>
                  <a:gd name="connsiteX124" fmla="*/ 1071365 w 1262106"/>
                  <a:gd name="connsiteY124" fmla="*/ 69055 h 1306050"/>
                  <a:gd name="connsiteX125" fmla="*/ 975933 w 1262106"/>
                  <a:gd name="connsiteY125" fmla="*/ 168930 h 1306050"/>
                  <a:gd name="connsiteX126" fmla="*/ 1050144 w 1262106"/>
                  <a:gd name="connsiteY126" fmla="*/ 285438 h 1306050"/>
                  <a:gd name="connsiteX127" fmla="*/ 652001 w 1262106"/>
                  <a:gd name="connsiteY127" fmla="*/ 460375 h 1306050"/>
                  <a:gd name="connsiteX128" fmla="*/ 809309 w 1262106"/>
                  <a:gd name="connsiteY128" fmla="*/ 477355 h 1306050"/>
                  <a:gd name="connsiteX129" fmla="*/ 816466 w 1262106"/>
                  <a:gd name="connsiteY129" fmla="*/ 471571 h 1306050"/>
                  <a:gd name="connsiteX130" fmla="*/ 816466 w 1262106"/>
                  <a:gd name="connsiteY130" fmla="*/ 471564 h 1306050"/>
                  <a:gd name="connsiteX131" fmla="*/ 850881 w 1262106"/>
                  <a:gd name="connsiteY131" fmla="*/ 160982 h 1306050"/>
                  <a:gd name="connsiteX132" fmla="*/ 843985 w 1262106"/>
                  <a:gd name="connsiteY132" fmla="*/ 152330 h 1306050"/>
                  <a:gd name="connsiteX133" fmla="*/ 776130 w 1262106"/>
                  <a:gd name="connsiteY133" fmla="*/ 144783 h 1306050"/>
                  <a:gd name="connsiteX134" fmla="*/ 773333 w 1262106"/>
                  <a:gd name="connsiteY134" fmla="*/ 146995 h 1306050"/>
                  <a:gd name="connsiteX135" fmla="*/ 764095 w 1262106"/>
                  <a:gd name="connsiteY135" fmla="*/ 230658 h 1306050"/>
                  <a:gd name="connsiteX136" fmla="*/ 745553 w 1262106"/>
                  <a:gd name="connsiteY136" fmla="*/ 245686 h 1306050"/>
                  <a:gd name="connsiteX137" fmla="*/ 676658 w 1262106"/>
                  <a:gd name="connsiteY137" fmla="*/ 238140 h 1306050"/>
                  <a:gd name="connsiteX138" fmla="*/ 607828 w 1262106"/>
                  <a:gd name="connsiteY138" fmla="*/ 230333 h 1306050"/>
                  <a:gd name="connsiteX139" fmla="*/ 592995 w 1262106"/>
                  <a:gd name="connsiteY139" fmla="*/ 211662 h 1306050"/>
                  <a:gd name="connsiteX140" fmla="*/ 602363 w 1262106"/>
                  <a:gd name="connsiteY140" fmla="*/ 127998 h 1306050"/>
                  <a:gd name="connsiteX141" fmla="*/ 600151 w 1262106"/>
                  <a:gd name="connsiteY141" fmla="*/ 125201 h 1306050"/>
                  <a:gd name="connsiteX142" fmla="*/ 532296 w 1262106"/>
                  <a:gd name="connsiteY142" fmla="*/ 117719 h 1306050"/>
                  <a:gd name="connsiteX143" fmla="*/ 523644 w 1262106"/>
                  <a:gd name="connsiteY143" fmla="*/ 124615 h 1306050"/>
                  <a:gd name="connsiteX144" fmla="*/ 489034 w 1262106"/>
                  <a:gd name="connsiteY144" fmla="*/ 435198 h 1306050"/>
                  <a:gd name="connsiteX145" fmla="*/ 494759 w 1262106"/>
                  <a:gd name="connsiteY145" fmla="*/ 442354 h 1306050"/>
                  <a:gd name="connsiteX146" fmla="*/ 652001 w 1262106"/>
                  <a:gd name="connsiteY146" fmla="*/ 460375 h 1306050"/>
                  <a:gd name="connsiteX147" fmla="*/ 726752 w 1262106"/>
                  <a:gd name="connsiteY147" fmla="*/ 142961 h 1306050"/>
                  <a:gd name="connsiteX148" fmla="*/ 724384 w 1262106"/>
                  <a:gd name="connsiteY148" fmla="*/ 139908 h 1306050"/>
                  <a:gd name="connsiteX149" fmla="*/ 724345 w 1262106"/>
                  <a:gd name="connsiteY149" fmla="*/ 139904 h 1306050"/>
                  <a:gd name="connsiteX150" fmla="*/ 654213 w 1262106"/>
                  <a:gd name="connsiteY150" fmla="*/ 132162 h 1306050"/>
                  <a:gd name="connsiteX151" fmla="*/ 651162 w 1262106"/>
                  <a:gd name="connsiteY151" fmla="*/ 134531 h 1306050"/>
                  <a:gd name="connsiteX152" fmla="*/ 651156 w 1262106"/>
                  <a:gd name="connsiteY152" fmla="*/ 134569 h 1306050"/>
                  <a:gd name="connsiteX153" fmla="*/ 645951 w 1262106"/>
                  <a:gd name="connsiteY153" fmla="*/ 182191 h 1306050"/>
                  <a:gd name="connsiteX154" fmla="*/ 648320 w 1262106"/>
                  <a:gd name="connsiteY154" fmla="*/ 185244 h 1306050"/>
                  <a:gd name="connsiteX155" fmla="*/ 648358 w 1262106"/>
                  <a:gd name="connsiteY155" fmla="*/ 185249 h 1306050"/>
                  <a:gd name="connsiteX156" fmla="*/ 718490 w 1262106"/>
                  <a:gd name="connsiteY156" fmla="*/ 192925 h 1306050"/>
                  <a:gd name="connsiteX157" fmla="*/ 721541 w 1262106"/>
                  <a:gd name="connsiteY157" fmla="*/ 190557 h 1306050"/>
                  <a:gd name="connsiteX158" fmla="*/ 721547 w 1262106"/>
                  <a:gd name="connsiteY158" fmla="*/ 190518 h 1306050"/>
                  <a:gd name="connsiteX159" fmla="*/ 726752 w 1262106"/>
                  <a:gd name="connsiteY159" fmla="*/ 142961 h 1306050"/>
                  <a:gd name="connsiteX160" fmla="*/ 285015 w 1262106"/>
                  <a:gd name="connsiteY160" fmla="*/ 150833 h 1306050"/>
                  <a:gd name="connsiteX161" fmla="*/ 134993 w 1262106"/>
                  <a:gd name="connsiteY161" fmla="*/ 174384 h 1306050"/>
                  <a:gd name="connsiteX162" fmla="*/ 132391 w 1262106"/>
                  <a:gd name="connsiteY162" fmla="*/ 177897 h 1306050"/>
                  <a:gd name="connsiteX163" fmla="*/ 132781 w 1262106"/>
                  <a:gd name="connsiteY163" fmla="*/ 180304 h 1306050"/>
                  <a:gd name="connsiteX164" fmla="*/ 226138 w 1262106"/>
                  <a:gd name="connsiteY164" fmla="*/ 269107 h 1306050"/>
                  <a:gd name="connsiteX165" fmla="*/ 227179 w 1262106"/>
                  <a:gd name="connsiteY165" fmla="*/ 268977 h 1306050"/>
                  <a:gd name="connsiteX166" fmla="*/ 288918 w 1262106"/>
                  <a:gd name="connsiteY166" fmla="*/ 155843 h 1306050"/>
                  <a:gd name="connsiteX167" fmla="*/ 288593 w 1262106"/>
                  <a:gd name="connsiteY167" fmla="*/ 153436 h 1306050"/>
                  <a:gd name="connsiteX168" fmla="*/ 285026 w 1262106"/>
                  <a:gd name="connsiteY168" fmla="*/ 150831 h 1306050"/>
                  <a:gd name="connsiteX169" fmla="*/ 285015 w 1262106"/>
                  <a:gd name="connsiteY169" fmla="*/ 150833 h 1306050"/>
                  <a:gd name="connsiteX170" fmla="*/ 326066 w 1262106"/>
                  <a:gd name="connsiteY170" fmla="*/ 443590 h 1306050"/>
                  <a:gd name="connsiteX171" fmla="*/ 335759 w 1262106"/>
                  <a:gd name="connsiteY171" fmla="*/ 448534 h 1306050"/>
                  <a:gd name="connsiteX172" fmla="*/ 416495 w 1262106"/>
                  <a:gd name="connsiteY172" fmla="*/ 538508 h 1306050"/>
                  <a:gd name="connsiteX173" fmla="*/ 483243 w 1262106"/>
                  <a:gd name="connsiteY173" fmla="*/ 567719 h 1306050"/>
                  <a:gd name="connsiteX174" fmla="*/ 606852 w 1262106"/>
                  <a:gd name="connsiteY174" fmla="*/ 564141 h 1306050"/>
                  <a:gd name="connsiteX175" fmla="*/ 613878 w 1262106"/>
                  <a:gd name="connsiteY175" fmla="*/ 560302 h 1306050"/>
                  <a:gd name="connsiteX176" fmla="*/ 626499 w 1262106"/>
                  <a:gd name="connsiteY176" fmla="*/ 535255 h 1306050"/>
                  <a:gd name="connsiteX177" fmla="*/ 624222 w 1262106"/>
                  <a:gd name="connsiteY177" fmla="*/ 531482 h 1306050"/>
                  <a:gd name="connsiteX178" fmla="*/ 467239 w 1262106"/>
                  <a:gd name="connsiteY178" fmla="*/ 501230 h 1306050"/>
                  <a:gd name="connsiteX179" fmla="*/ 453317 w 1262106"/>
                  <a:gd name="connsiteY179" fmla="*/ 493163 h 1306050"/>
                  <a:gd name="connsiteX180" fmla="*/ 389626 w 1262106"/>
                  <a:gd name="connsiteY180" fmla="*/ 418348 h 1306050"/>
                  <a:gd name="connsiteX181" fmla="*/ 327627 w 1262106"/>
                  <a:gd name="connsiteY181" fmla="*/ 358821 h 1306050"/>
                  <a:gd name="connsiteX182" fmla="*/ 236027 w 1262106"/>
                  <a:gd name="connsiteY182" fmla="*/ 334034 h 1306050"/>
                  <a:gd name="connsiteX183" fmla="*/ 156007 w 1262106"/>
                  <a:gd name="connsiteY183" fmla="*/ 334880 h 1306050"/>
                  <a:gd name="connsiteX184" fmla="*/ 112679 w 1262106"/>
                  <a:gd name="connsiteY184" fmla="*/ 356544 h 1306050"/>
                  <a:gd name="connsiteX185" fmla="*/ 99993 w 1262106"/>
                  <a:gd name="connsiteY185" fmla="*/ 391089 h 1306050"/>
                  <a:gd name="connsiteX186" fmla="*/ 32333 w 1262106"/>
                  <a:gd name="connsiteY186" fmla="*/ 1250948 h 1306050"/>
                  <a:gd name="connsiteX187" fmla="*/ 37798 w 1262106"/>
                  <a:gd name="connsiteY187" fmla="*/ 1268448 h 1306050"/>
                  <a:gd name="connsiteX188" fmla="*/ 43133 w 1262106"/>
                  <a:gd name="connsiteY188" fmla="*/ 1270725 h 1306050"/>
                  <a:gd name="connsiteX189" fmla="*/ 134993 w 1262106"/>
                  <a:gd name="connsiteY189" fmla="*/ 1270660 h 1306050"/>
                  <a:gd name="connsiteX190" fmla="*/ 142540 w 1262106"/>
                  <a:gd name="connsiteY190" fmla="*/ 1266171 h 1306050"/>
                  <a:gd name="connsiteX191" fmla="*/ 141824 w 1262106"/>
                  <a:gd name="connsiteY191" fmla="*/ 1262202 h 1306050"/>
                  <a:gd name="connsiteX192" fmla="*/ 93617 w 1262106"/>
                  <a:gd name="connsiteY192" fmla="*/ 1218289 h 1306050"/>
                  <a:gd name="connsiteX193" fmla="*/ 163228 w 1262106"/>
                  <a:gd name="connsiteY193" fmla="*/ 781626 h 1306050"/>
                  <a:gd name="connsiteX194" fmla="*/ 190032 w 1262106"/>
                  <a:gd name="connsiteY194" fmla="*/ 773624 h 1306050"/>
                  <a:gd name="connsiteX195" fmla="*/ 196667 w 1262106"/>
                  <a:gd name="connsiteY195" fmla="*/ 785855 h 1306050"/>
                  <a:gd name="connsiteX196" fmla="*/ 308500 w 1262106"/>
                  <a:gd name="connsiteY196" fmla="*/ 1226746 h 1306050"/>
                  <a:gd name="connsiteX197" fmla="*/ 324179 w 1262106"/>
                  <a:gd name="connsiteY197" fmla="*/ 1270725 h 1306050"/>
                  <a:gd name="connsiteX198" fmla="*/ 328798 w 1262106"/>
                  <a:gd name="connsiteY198" fmla="*/ 1273652 h 1306050"/>
                  <a:gd name="connsiteX199" fmla="*/ 423326 w 1262106"/>
                  <a:gd name="connsiteY199" fmla="*/ 1273392 h 1306050"/>
                  <a:gd name="connsiteX200" fmla="*/ 426774 w 1262106"/>
                  <a:gd name="connsiteY200" fmla="*/ 1272156 h 1306050"/>
                  <a:gd name="connsiteX201" fmla="*/ 428400 w 1262106"/>
                  <a:gd name="connsiteY201" fmla="*/ 1270660 h 1306050"/>
                  <a:gd name="connsiteX202" fmla="*/ 427500 w 1262106"/>
                  <a:gd name="connsiteY202" fmla="*/ 1265774 h 1306050"/>
                  <a:gd name="connsiteX203" fmla="*/ 426774 w 1262106"/>
                  <a:gd name="connsiteY203" fmla="*/ 1265390 h 1306050"/>
                  <a:gd name="connsiteX204" fmla="*/ 381494 w 1262106"/>
                  <a:gd name="connsiteY204" fmla="*/ 1247630 h 1306050"/>
                  <a:gd name="connsiteX205" fmla="*/ 370044 w 1262106"/>
                  <a:gd name="connsiteY205" fmla="*/ 1233707 h 1306050"/>
                  <a:gd name="connsiteX206" fmla="*/ 282412 w 1262106"/>
                  <a:gd name="connsiteY206" fmla="*/ 718066 h 1306050"/>
                  <a:gd name="connsiteX207" fmla="*/ 281307 w 1262106"/>
                  <a:gd name="connsiteY207" fmla="*/ 667321 h 1306050"/>
                  <a:gd name="connsiteX208" fmla="*/ 306614 w 1262106"/>
                  <a:gd name="connsiteY208" fmla="*/ 464538 h 1306050"/>
                  <a:gd name="connsiteX209" fmla="*/ 326066 w 1262106"/>
                  <a:gd name="connsiteY209" fmla="*/ 443590 h 1306050"/>
                  <a:gd name="connsiteX210" fmla="*/ 1092502 w 1262106"/>
                  <a:gd name="connsiteY210" fmla="*/ 780455 h 1306050"/>
                  <a:gd name="connsiteX211" fmla="*/ 1098293 w 1262106"/>
                  <a:gd name="connsiteY211" fmla="*/ 792100 h 1306050"/>
                  <a:gd name="connsiteX212" fmla="*/ 1166537 w 1262106"/>
                  <a:gd name="connsiteY212" fmla="*/ 1195779 h 1306050"/>
                  <a:gd name="connsiteX213" fmla="*/ 1153916 w 1262106"/>
                  <a:gd name="connsiteY213" fmla="*/ 1248020 h 1306050"/>
                  <a:gd name="connsiteX214" fmla="*/ 1131472 w 1262106"/>
                  <a:gd name="connsiteY214" fmla="*/ 1258039 h 1306050"/>
                  <a:gd name="connsiteX215" fmla="*/ 1134009 w 1262106"/>
                  <a:gd name="connsiteY215" fmla="*/ 1270790 h 1306050"/>
                  <a:gd name="connsiteX216" fmla="*/ 1221250 w 1262106"/>
                  <a:gd name="connsiteY216" fmla="*/ 1270790 h 1306050"/>
                  <a:gd name="connsiteX217" fmla="*/ 1225869 w 1262106"/>
                  <a:gd name="connsiteY217" fmla="*/ 1267862 h 1306050"/>
                  <a:gd name="connsiteX218" fmla="*/ 1229317 w 1262106"/>
                  <a:gd name="connsiteY218" fmla="*/ 1241384 h 1306050"/>
                  <a:gd name="connsiteX219" fmla="*/ 1160422 w 1262106"/>
                  <a:gd name="connsiteY219" fmla="*/ 402149 h 1306050"/>
                  <a:gd name="connsiteX220" fmla="*/ 1106229 w 1262106"/>
                  <a:gd name="connsiteY220" fmla="*/ 341190 h 1306050"/>
                  <a:gd name="connsiteX221" fmla="*/ 1006042 w 1262106"/>
                  <a:gd name="connsiteY221" fmla="*/ 341060 h 1306050"/>
                  <a:gd name="connsiteX222" fmla="*/ 909952 w 1262106"/>
                  <a:gd name="connsiteY222" fmla="*/ 374304 h 1306050"/>
                  <a:gd name="connsiteX223" fmla="*/ 894794 w 1262106"/>
                  <a:gd name="connsiteY223" fmla="*/ 406573 h 1306050"/>
                  <a:gd name="connsiteX224" fmla="*/ 872219 w 1262106"/>
                  <a:gd name="connsiteY224" fmla="*/ 525952 h 1306050"/>
                  <a:gd name="connsiteX225" fmla="*/ 853158 w 1262106"/>
                  <a:gd name="connsiteY225" fmla="*/ 542216 h 1306050"/>
                  <a:gd name="connsiteX226" fmla="*/ 727468 w 1262106"/>
                  <a:gd name="connsiteY226" fmla="*/ 534475 h 1306050"/>
                  <a:gd name="connsiteX227" fmla="*/ 692076 w 1262106"/>
                  <a:gd name="connsiteY227" fmla="*/ 551975 h 1306050"/>
                  <a:gd name="connsiteX228" fmla="*/ 691621 w 1262106"/>
                  <a:gd name="connsiteY228" fmla="*/ 552821 h 1306050"/>
                  <a:gd name="connsiteX229" fmla="*/ 702941 w 1262106"/>
                  <a:gd name="connsiteY229" fmla="*/ 578063 h 1306050"/>
                  <a:gd name="connsiteX230" fmla="*/ 839300 w 1262106"/>
                  <a:gd name="connsiteY230" fmla="*/ 601418 h 1306050"/>
                  <a:gd name="connsiteX231" fmla="*/ 910213 w 1262106"/>
                  <a:gd name="connsiteY231" fmla="*/ 547616 h 1306050"/>
                  <a:gd name="connsiteX232" fmla="*/ 922899 w 1262106"/>
                  <a:gd name="connsiteY232" fmla="*/ 481974 h 1306050"/>
                  <a:gd name="connsiteX233" fmla="*/ 951654 w 1262106"/>
                  <a:gd name="connsiteY233" fmla="*/ 468897 h 1306050"/>
                  <a:gd name="connsiteX234" fmla="*/ 956078 w 1262106"/>
                  <a:gd name="connsiteY234" fmla="*/ 477420 h 1306050"/>
                  <a:gd name="connsiteX235" fmla="*/ 980019 w 1262106"/>
                  <a:gd name="connsiteY235" fmla="*/ 674477 h 1306050"/>
                  <a:gd name="connsiteX236" fmla="*/ 978783 w 1262106"/>
                  <a:gd name="connsiteY236" fmla="*/ 724636 h 1306050"/>
                  <a:gd name="connsiteX237" fmla="*/ 898763 w 1262106"/>
                  <a:gd name="connsiteY237" fmla="*/ 1206123 h 1306050"/>
                  <a:gd name="connsiteX238" fmla="*/ 892647 w 1262106"/>
                  <a:gd name="connsiteY238" fmla="*/ 1236895 h 1306050"/>
                  <a:gd name="connsiteX239" fmla="*/ 883995 w 1262106"/>
                  <a:gd name="connsiteY239" fmla="*/ 1246849 h 1306050"/>
                  <a:gd name="connsiteX240" fmla="*/ 836958 w 1262106"/>
                  <a:gd name="connsiteY240" fmla="*/ 1264675 h 1306050"/>
                  <a:gd name="connsiteX241" fmla="*/ 834747 w 1262106"/>
                  <a:gd name="connsiteY241" fmla="*/ 1269814 h 1306050"/>
                  <a:gd name="connsiteX242" fmla="*/ 839496 w 1262106"/>
                  <a:gd name="connsiteY242" fmla="*/ 1273522 h 1306050"/>
                  <a:gd name="connsiteX243" fmla="*/ 934999 w 1262106"/>
                  <a:gd name="connsiteY243" fmla="*/ 1273522 h 1306050"/>
                  <a:gd name="connsiteX244" fmla="*/ 941635 w 1262106"/>
                  <a:gd name="connsiteY244" fmla="*/ 1268838 h 1306050"/>
                  <a:gd name="connsiteX245" fmla="*/ 950093 w 1262106"/>
                  <a:gd name="connsiteY245" fmla="*/ 1242100 h 1306050"/>
                  <a:gd name="connsiteX246" fmla="*/ 1063617 w 1262106"/>
                  <a:gd name="connsiteY246" fmla="*/ 794638 h 1306050"/>
                  <a:gd name="connsiteX247" fmla="*/ 1068106 w 1262106"/>
                  <a:gd name="connsiteY247" fmla="*/ 783578 h 1306050"/>
                  <a:gd name="connsiteX248" fmla="*/ 1092502 w 1262106"/>
                  <a:gd name="connsiteY248" fmla="*/ 780455 h 1306050"/>
                  <a:gd name="connsiteX249" fmla="*/ 852377 w 1262106"/>
                  <a:gd name="connsiteY249" fmla="*/ 448599 h 1306050"/>
                  <a:gd name="connsiteX250" fmla="*/ 851206 w 1262106"/>
                  <a:gd name="connsiteY250" fmla="*/ 452047 h 1306050"/>
                  <a:gd name="connsiteX251" fmla="*/ 852377 w 1262106"/>
                  <a:gd name="connsiteY251" fmla="*/ 452177 h 1306050"/>
                  <a:gd name="connsiteX252" fmla="*/ 853223 w 1262106"/>
                  <a:gd name="connsiteY252" fmla="*/ 447168 h 1306050"/>
                  <a:gd name="connsiteX253" fmla="*/ 852572 w 1262106"/>
                  <a:gd name="connsiteY253" fmla="*/ 446973 h 1306050"/>
                  <a:gd name="connsiteX254" fmla="*/ 852377 w 1262106"/>
                  <a:gd name="connsiteY254" fmla="*/ 448599 h 1306050"/>
                  <a:gd name="connsiteX255" fmla="*/ 836763 w 1262106"/>
                  <a:gd name="connsiteY255" fmla="*/ 501881 h 1306050"/>
                  <a:gd name="connsiteX256" fmla="*/ 831103 w 1262106"/>
                  <a:gd name="connsiteY256" fmla="*/ 506760 h 1306050"/>
                  <a:gd name="connsiteX257" fmla="*/ 831949 w 1262106"/>
                  <a:gd name="connsiteY257" fmla="*/ 509102 h 1306050"/>
                  <a:gd name="connsiteX258" fmla="*/ 841578 w 1262106"/>
                  <a:gd name="connsiteY258" fmla="*/ 506825 h 1306050"/>
                  <a:gd name="connsiteX259" fmla="*/ 844050 w 1262106"/>
                  <a:gd name="connsiteY259" fmla="*/ 497197 h 1306050"/>
                  <a:gd name="connsiteX260" fmla="*/ 841773 w 1262106"/>
                  <a:gd name="connsiteY260" fmla="*/ 496351 h 1306050"/>
                  <a:gd name="connsiteX261" fmla="*/ 836763 w 1262106"/>
                  <a:gd name="connsiteY261" fmla="*/ 501881 h 130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1262106" h="1306050">
                    <a:moveTo>
                      <a:pt x="1262106" y="1231235"/>
                    </a:moveTo>
                    <a:lnTo>
                      <a:pt x="1262106" y="1260966"/>
                    </a:lnTo>
                    <a:cubicBezTo>
                      <a:pt x="1259894" y="1278577"/>
                      <a:pt x="1253018" y="1290782"/>
                      <a:pt x="1241483" y="1297593"/>
                    </a:cubicBezTo>
                    <a:cubicBezTo>
                      <a:pt x="1234847" y="1301451"/>
                      <a:pt x="1222421" y="1303403"/>
                      <a:pt x="1204205" y="1303449"/>
                    </a:cubicBezTo>
                    <a:cubicBezTo>
                      <a:pt x="1164000" y="1303624"/>
                      <a:pt x="1139558" y="1303663"/>
                      <a:pt x="1130886" y="1303579"/>
                    </a:cubicBezTo>
                    <a:cubicBezTo>
                      <a:pt x="1119566" y="1303449"/>
                      <a:pt x="1111239" y="1301412"/>
                      <a:pt x="1105904" y="1297463"/>
                    </a:cubicBezTo>
                    <a:cubicBezTo>
                      <a:pt x="1091136" y="1286664"/>
                      <a:pt x="1079621" y="1266952"/>
                      <a:pt x="1089185" y="1248605"/>
                    </a:cubicBezTo>
                    <a:cubicBezTo>
                      <a:pt x="1093999" y="1239322"/>
                      <a:pt x="1101916" y="1232992"/>
                      <a:pt x="1112930" y="1229609"/>
                    </a:cubicBezTo>
                    <a:cubicBezTo>
                      <a:pt x="1123079" y="1226532"/>
                      <a:pt x="1130125" y="1223884"/>
                      <a:pt x="1134074" y="1221672"/>
                    </a:cubicBezTo>
                    <a:cubicBezTo>
                      <a:pt x="1135889" y="1220650"/>
                      <a:pt x="1136897" y="1218634"/>
                      <a:pt x="1136611" y="1216597"/>
                    </a:cubicBezTo>
                    <a:cubicBezTo>
                      <a:pt x="1122689" y="1106176"/>
                      <a:pt x="1103952" y="990023"/>
                      <a:pt x="1080402" y="868152"/>
                    </a:cubicBezTo>
                    <a:cubicBezTo>
                      <a:pt x="1079797" y="865159"/>
                      <a:pt x="1079120" y="865140"/>
                      <a:pt x="1078385" y="868087"/>
                    </a:cubicBezTo>
                    <a:cubicBezTo>
                      <a:pt x="1040132" y="1021407"/>
                      <a:pt x="1006952" y="1152601"/>
                      <a:pt x="978848" y="1261682"/>
                    </a:cubicBezTo>
                    <a:cubicBezTo>
                      <a:pt x="972908" y="1284842"/>
                      <a:pt x="960176" y="1299630"/>
                      <a:pt x="940659" y="1306051"/>
                    </a:cubicBezTo>
                    <a:lnTo>
                      <a:pt x="829412" y="1306051"/>
                    </a:lnTo>
                    <a:cubicBezTo>
                      <a:pt x="810070" y="1297119"/>
                      <a:pt x="801567" y="1281349"/>
                      <a:pt x="803910" y="1258754"/>
                    </a:cubicBezTo>
                    <a:cubicBezTo>
                      <a:pt x="806382" y="1234488"/>
                      <a:pt x="839366" y="1228893"/>
                      <a:pt x="859078" y="1221802"/>
                    </a:cubicBezTo>
                    <a:cubicBezTo>
                      <a:pt x="861817" y="1220794"/>
                      <a:pt x="863801" y="1218413"/>
                      <a:pt x="864282" y="1215557"/>
                    </a:cubicBezTo>
                    <a:cubicBezTo>
                      <a:pt x="893994" y="1042290"/>
                      <a:pt x="920706" y="881879"/>
                      <a:pt x="944433" y="734330"/>
                    </a:cubicBezTo>
                    <a:cubicBezTo>
                      <a:pt x="948382" y="709608"/>
                      <a:pt x="949488" y="689941"/>
                      <a:pt x="947751" y="675323"/>
                    </a:cubicBezTo>
                    <a:cubicBezTo>
                      <a:pt x="943411" y="639412"/>
                      <a:pt x="939684" y="608835"/>
                      <a:pt x="936561" y="583593"/>
                    </a:cubicBezTo>
                    <a:cubicBezTo>
                      <a:pt x="935695" y="576393"/>
                      <a:pt x="934004" y="576198"/>
                      <a:pt x="931486" y="583007"/>
                    </a:cubicBezTo>
                    <a:cubicBezTo>
                      <a:pt x="917109" y="622041"/>
                      <a:pt x="872349" y="637980"/>
                      <a:pt x="834226" y="633426"/>
                    </a:cubicBezTo>
                    <a:cubicBezTo>
                      <a:pt x="798659" y="629219"/>
                      <a:pt x="760497" y="623299"/>
                      <a:pt x="719726" y="615666"/>
                    </a:cubicBezTo>
                    <a:cubicBezTo>
                      <a:pt x="687588" y="609615"/>
                      <a:pt x="640486" y="594652"/>
                      <a:pt x="656360" y="552495"/>
                    </a:cubicBezTo>
                    <a:cubicBezTo>
                      <a:pt x="666704" y="525171"/>
                      <a:pt x="683099" y="503898"/>
                      <a:pt x="715237" y="502792"/>
                    </a:cubicBezTo>
                    <a:cubicBezTo>
                      <a:pt x="715497" y="502792"/>
                      <a:pt x="715627" y="502662"/>
                      <a:pt x="715627" y="502401"/>
                    </a:cubicBezTo>
                    <a:cubicBezTo>
                      <a:pt x="715627" y="502228"/>
                      <a:pt x="715627" y="502033"/>
                      <a:pt x="715627" y="501816"/>
                    </a:cubicBezTo>
                    <a:cubicBezTo>
                      <a:pt x="715673" y="501122"/>
                      <a:pt x="715386" y="500754"/>
                      <a:pt x="714781" y="500710"/>
                    </a:cubicBezTo>
                    <a:lnTo>
                      <a:pt x="526246" y="479306"/>
                    </a:lnTo>
                    <a:cubicBezTo>
                      <a:pt x="526160" y="479306"/>
                      <a:pt x="526116" y="479285"/>
                      <a:pt x="526116" y="479241"/>
                    </a:cubicBezTo>
                    <a:cubicBezTo>
                      <a:pt x="530366" y="459768"/>
                      <a:pt x="530345" y="459854"/>
                      <a:pt x="526051" y="479501"/>
                    </a:cubicBezTo>
                    <a:cubicBezTo>
                      <a:pt x="526007" y="479588"/>
                      <a:pt x="526030" y="479632"/>
                      <a:pt x="526116" y="479632"/>
                    </a:cubicBezTo>
                    <a:cubicBezTo>
                      <a:pt x="559382" y="486311"/>
                      <a:pt x="594339" y="493033"/>
                      <a:pt x="630988" y="499799"/>
                    </a:cubicBezTo>
                    <a:cubicBezTo>
                      <a:pt x="654883" y="504223"/>
                      <a:pt x="663796" y="518384"/>
                      <a:pt x="657726" y="542281"/>
                    </a:cubicBezTo>
                    <a:cubicBezTo>
                      <a:pt x="650310" y="571427"/>
                      <a:pt x="636453" y="594848"/>
                      <a:pt x="603404" y="597255"/>
                    </a:cubicBezTo>
                    <a:cubicBezTo>
                      <a:pt x="556346" y="600724"/>
                      <a:pt x="515793" y="601700"/>
                      <a:pt x="481747" y="600182"/>
                    </a:cubicBezTo>
                    <a:cubicBezTo>
                      <a:pt x="451257" y="598795"/>
                      <a:pt x="425647" y="589101"/>
                      <a:pt x="404915" y="571102"/>
                    </a:cubicBezTo>
                    <a:cubicBezTo>
                      <a:pt x="380627" y="549980"/>
                      <a:pt x="357814" y="525952"/>
                      <a:pt x="336475" y="499018"/>
                    </a:cubicBezTo>
                    <a:cubicBezTo>
                      <a:pt x="336074" y="498511"/>
                      <a:pt x="335338" y="498424"/>
                      <a:pt x="334830" y="498825"/>
                    </a:cubicBezTo>
                    <a:cubicBezTo>
                      <a:pt x="334587" y="499017"/>
                      <a:pt x="334430" y="499297"/>
                      <a:pt x="334393" y="499604"/>
                    </a:cubicBezTo>
                    <a:cubicBezTo>
                      <a:pt x="325762" y="564357"/>
                      <a:pt x="318519" y="624470"/>
                      <a:pt x="312664" y="679942"/>
                    </a:cubicBezTo>
                    <a:cubicBezTo>
                      <a:pt x="311840" y="687794"/>
                      <a:pt x="311905" y="694775"/>
                      <a:pt x="312859" y="700890"/>
                    </a:cubicBezTo>
                    <a:cubicBezTo>
                      <a:pt x="340140" y="872947"/>
                      <a:pt x="368852" y="1043500"/>
                      <a:pt x="398995" y="1212564"/>
                    </a:cubicBezTo>
                    <a:cubicBezTo>
                      <a:pt x="399992" y="1218113"/>
                      <a:pt x="402942" y="1221821"/>
                      <a:pt x="407842" y="1223689"/>
                    </a:cubicBezTo>
                    <a:cubicBezTo>
                      <a:pt x="415606" y="1226597"/>
                      <a:pt x="426340" y="1230585"/>
                      <a:pt x="440046" y="1235659"/>
                    </a:cubicBezTo>
                    <a:cubicBezTo>
                      <a:pt x="450759" y="1239647"/>
                      <a:pt x="456830" y="1244702"/>
                      <a:pt x="458262" y="1250817"/>
                    </a:cubicBezTo>
                    <a:cubicBezTo>
                      <a:pt x="464247" y="1276404"/>
                      <a:pt x="456461" y="1294815"/>
                      <a:pt x="434906" y="1306051"/>
                    </a:cubicBezTo>
                    <a:lnTo>
                      <a:pt x="325480" y="1306051"/>
                    </a:lnTo>
                    <a:cubicBezTo>
                      <a:pt x="300108" y="1301041"/>
                      <a:pt x="289439" y="1279638"/>
                      <a:pt x="283063" y="1255697"/>
                    </a:cubicBezTo>
                    <a:cubicBezTo>
                      <a:pt x="249103" y="1127359"/>
                      <a:pt x="215968" y="997440"/>
                      <a:pt x="183656" y="865940"/>
                    </a:cubicBezTo>
                    <a:cubicBezTo>
                      <a:pt x="181964" y="859174"/>
                      <a:pt x="180490" y="859220"/>
                      <a:pt x="179232" y="866070"/>
                    </a:cubicBezTo>
                    <a:cubicBezTo>
                      <a:pt x="156636" y="989633"/>
                      <a:pt x="139027" y="1105675"/>
                      <a:pt x="126406" y="1214190"/>
                    </a:cubicBezTo>
                    <a:cubicBezTo>
                      <a:pt x="125846" y="1218907"/>
                      <a:pt x="128903" y="1223279"/>
                      <a:pt x="133497" y="1224339"/>
                    </a:cubicBezTo>
                    <a:cubicBezTo>
                      <a:pt x="143256" y="1226636"/>
                      <a:pt x="152342" y="1230214"/>
                      <a:pt x="160756" y="1235074"/>
                    </a:cubicBezTo>
                    <a:cubicBezTo>
                      <a:pt x="187104" y="1250362"/>
                      <a:pt x="176239" y="1280939"/>
                      <a:pt x="157633" y="1296422"/>
                    </a:cubicBezTo>
                    <a:cubicBezTo>
                      <a:pt x="151214" y="1301711"/>
                      <a:pt x="140935" y="1304099"/>
                      <a:pt x="126796" y="1303579"/>
                    </a:cubicBezTo>
                    <a:cubicBezTo>
                      <a:pt x="125321" y="1303533"/>
                      <a:pt x="95981" y="1303494"/>
                      <a:pt x="38774" y="1303449"/>
                    </a:cubicBezTo>
                    <a:cubicBezTo>
                      <a:pt x="16958" y="1303449"/>
                      <a:pt x="4034" y="1289982"/>
                      <a:pt x="0" y="1263048"/>
                    </a:cubicBezTo>
                    <a:lnTo>
                      <a:pt x="0" y="1231495"/>
                    </a:lnTo>
                    <a:cubicBezTo>
                      <a:pt x="18650" y="950794"/>
                      <a:pt x="40986" y="670463"/>
                      <a:pt x="67009" y="390503"/>
                    </a:cubicBezTo>
                    <a:cubicBezTo>
                      <a:pt x="68006" y="379748"/>
                      <a:pt x="71064" y="368124"/>
                      <a:pt x="76182" y="355633"/>
                    </a:cubicBezTo>
                    <a:cubicBezTo>
                      <a:pt x="99017" y="299684"/>
                      <a:pt x="147484" y="299293"/>
                      <a:pt x="199270" y="302221"/>
                    </a:cubicBezTo>
                    <a:cubicBezTo>
                      <a:pt x="203954" y="302525"/>
                      <a:pt x="203997" y="302112"/>
                      <a:pt x="199400" y="300985"/>
                    </a:cubicBezTo>
                    <a:cubicBezTo>
                      <a:pt x="134083" y="285436"/>
                      <a:pt x="99082" y="223242"/>
                      <a:pt x="98301" y="159486"/>
                    </a:cubicBezTo>
                    <a:cubicBezTo>
                      <a:pt x="98258" y="157448"/>
                      <a:pt x="97477" y="155734"/>
                      <a:pt x="95959" y="154346"/>
                    </a:cubicBezTo>
                    <a:cubicBezTo>
                      <a:pt x="89193" y="148187"/>
                      <a:pt x="85854" y="142420"/>
                      <a:pt x="85940" y="137041"/>
                    </a:cubicBezTo>
                    <a:cubicBezTo>
                      <a:pt x="86634" y="100956"/>
                      <a:pt x="93661" y="68146"/>
                      <a:pt x="107019" y="38610"/>
                    </a:cubicBezTo>
                    <a:cubicBezTo>
                      <a:pt x="112830" y="25815"/>
                      <a:pt x="123305" y="17922"/>
                      <a:pt x="138441" y="14929"/>
                    </a:cubicBezTo>
                    <a:cubicBezTo>
                      <a:pt x="171837" y="8380"/>
                      <a:pt x="201048" y="3588"/>
                      <a:pt x="226073" y="552"/>
                    </a:cubicBezTo>
                    <a:cubicBezTo>
                      <a:pt x="242207" y="-1400"/>
                      <a:pt x="256780" y="1593"/>
                      <a:pt x="269791" y="13303"/>
                    </a:cubicBezTo>
                    <a:cubicBezTo>
                      <a:pt x="286099" y="28006"/>
                      <a:pt x="298590" y="44313"/>
                      <a:pt x="307264" y="62226"/>
                    </a:cubicBezTo>
                    <a:cubicBezTo>
                      <a:pt x="309433" y="66650"/>
                      <a:pt x="313011" y="68731"/>
                      <a:pt x="317999" y="68471"/>
                    </a:cubicBezTo>
                    <a:cubicBezTo>
                      <a:pt x="339467" y="67235"/>
                      <a:pt x="365946" y="61185"/>
                      <a:pt x="373492" y="85451"/>
                    </a:cubicBezTo>
                    <a:cubicBezTo>
                      <a:pt x="386309" y="126502"/>
                      <a:pt x="342850" y="122729"/>
                      <a:pt x="318779" y="127608"/>
                    </a:cubicBezTo>
                    <a:cubicBezTo>
                      <a:pt x="316437" y="128085"/>
                      <a:pt x="315613" y="129473"/>
                      <a:pt x="316307" y="131772"/>
                    </a:cubicBezTo>
                    <a:cubicBezTo>
                      <a:pt x="326543" y="165905"/>
                      <a:pt x="325220" y="199540"/>
                      <a:pt x="312339" y="232675"/>
                    </a:cubicBezTo>
                    <a:cubicBezTo>
                      <a:pt x="298981" y="266982"/>
                      <a:pt x="274801" y="289491"/>
                      <a:pt x="239800" y="300204"/>
                    </a:cubicBezTo>
                    <a:cubicBezTo>
                      <a:pt x="237111" y="300985"/>
                      <a:pt x="237154" y="301549"/>
                      <a:pt x="239930" y="301896"/>
                    </a:cubicBezTo>
                    <a:cubicBezTo>
                      <a:pt x="244484" y="302481"/>
                      <a:pt x="250079" y="301570"/>
                      <a:pt x="253983" y="301961"/>
                    </a:cubicBezTo>
                    <a:cubicBezTo>
                      <a:pt x="293711" y="305864"/>
                      <a:pt x="328972" y="319071"/>
                      <a:pt x="359765" y="341581"/>
                    </a:cubicBezTo>
                    <a:cubicBezTo>
                      <a:pt x="372647" y="350992"/>
                      <a:pt x="389258" y="367777"/>
                      <a:pt x="409599" y="391935"/>
                    </a:cubicBezTo>
                    <a:cubicBezTo>
                      <a:pt x="436359" y="423596"/>
                      <a:pt x="451799" y="441920"/>
                      <a:pt x="455920" y="446908"/>
                    </a:cubicBezTo>
                    <a:cubicBezTo>
                      <a:pt x="456472" y="447510"/>
                      <a:pt x="457415" y="447578"/>
                      <a:pt x="458025" y="447061"/>
                    </a:cubicBezTo>
                    <a:cubicBezTo>
                      <a:pt x="458448" y="446703"/>
                      <a:pt x="458615" y="446138"/>
                      <a:pt x="458457" y="445607"/>
                    </a:cubicBezTo>
                    <a:cubicBezTo>
                      <a:pt x="457416" y="442094"/>
                      <a:pt x="456570" y="435978"/>
                      <a:pt x="456895" y="432595"/>
                    </a:cubicBezTo>
                    <a:cubicBezTo>
                      <a:pt x="467781" y="331887"/>
                      <a:pt x="478841" y="231222"/>
                      <a:pt x="490074" y="130601"/>
                    </a:cubicBezTo>
                    <a:cubicBezTo>
                      <a:pt x="492547" y="108546"/>
                      <a:pt x="496320" y="92217"/>
                      <a:pt x="517333" y="85972"/>
                    </a:cubicBezTo>
                    <a:cubicBezTo>
                      <a:pt x="522494" y="84454"/>
                      <a:pt x="530106" y="84259"/>
                      <a:pt x="540168" y="85386"/>
                    </a:cubicBezTo>
                    <a:cubicBezTo>
                      <a:pt x="620102" y="94407"/>
                      <a:pt x="674140" y="100956"/>
                      <a:pt x="702290" y="105033"/>
                    </a:cubicBezTo>
                    <a:cubicBezTo>
                      <a:pt x="726706" y="108590"/>
                      <a:pt x="752144" y="111257"/>
                      <a:pt x="778602" y="113035"/>
                    </a:cubicBezTo>
                    <a:cubicBezTo>
                      <a:pt x="807572" y="114943"/>
                      <a:pt x="833010" y="118131"/>
                      <a:pt x="854914" y="122599"/>
                    </a:cubicBezTo>
                    <a:cubicBezTo>
                      <a:pt x="869012" y="125418"/>
                      <a:pt x="877990" y="133029"/>
                      <a:pt x="881848" y="145434"/>
                    </a:cubicBezTo>
                    <a:cubicBezTo>
                      <a:pt x="883455" y="150638"/>
                      <a:pt x="883390" y="161264"/>
                      <a:pt x="881653" y="177312"/>
                    </a:cubicBezTo>
                    <a:cubicBezTo>
                      <a:pt x="872070" y="265139"/>
                      <a:pt x="862396" y="352944"/>
                      <a:pt x="852637" y="440727"/>
                    </a:cubicBezTo>
                    <a:cubicBezTo>
                      <a:pt x="852553" y="441378"/>
                      <a:pt x="852897" y="441812"/>
                      <a:pt x="853678" y="442029"/>
                    </a:cubicBezTo>
                    <a:cubicBezTo>
                      <a:pt x="854504" y="442289"/>
                      <a:pt x="854979" y="441985"/>
                      <a:pt x="855109" y="441118"/>
                    </a:cubicBezTo>
                    <a:cubicBezTo>
                      <a:pt x="859227" y="413577"/>
                      <a:pt x="864022" y="392694"/>
                      <a:pt x="869487" y="378468"/>
                    </a:cubicBezTo>
                    <a:cubicBezTo>
                      <a:pt x="888809" y="327984"/>
                      <a:pt x="957249" y="310418"/>
                      <a:pt x="1008839" y="308727"/>
                    </a:cubicBezTo>
                    <a:cubicBezTo>
                      <a:pt x="1011136" y="308640"/>
                      <a:pt x="1011311" y="308011"/>
                      <a:pt x="1009360" y="306840"/>
                    </a:cubicBezTo>
                    <a:cubicBezTo>
                      <a:pt x="983207" y="290923"/>
                      <a:pt x="964926" y="269584"/>
                      <a:pt x="954516" y="242824"/>
                    </a:cubicBezTo>
                    <a:cubicBezTo>
                      <a:pt x="933308" y="188371"/>
                      <a:pt x="941375" y="120712"/>
                      <a:pt x="981125" y="76408"/>
                    </a:cubicBezTo>
                    <a:cubicBezTo>
                      <a:pt x="1034927" y="16295"/>
                      <a:pt x="1119176" y="24623"/>
                      <a:pt x="1158795" y="95275"/>
                    </a:cubicBezTo>
                    <a:cubicBezTo>
                      <a:pt x="1180655" y="134265"/>
                      <a:pt x="1184734" y="176791"/>
                      <a:pt x="1171026" y="222851"/>
                    </a:cubicBezTo>
                    <a:cubicBezTo>
                      <a:pt x="1160441" y="258589"/>
                      <a:pt x="1138582" y="286152"/>
                      <a:pt x="1105449" y="305539"/>
                    </a:cubicBezTo>
                    <a:cubicBezTo>
                      <a:pt x="1103367" y="306754"/>
                      <a:pt x="1103517" y="307491"/>
                      <a:pt x="1105904" y="307751"/>
                    </a:cubicBezTo>
                    <a:cubicBezTo>
                      <a:pt x="1158080" y="313476"/>
                      <a:pt x="1186724" y="342296"/>
                      <a:pt x="1191844" y="394212"/>
                    </a:cubicBezTo>
                    <a:cubicBezTo>
                      <a:pt x="1197355" y="450161"/>
                      <a:pt x="1204836" y="528663"/>
                      <a:pt x="1214289" y="629718"/>
                    </a:cubicBezTo>
                    <a:cubicBezTo>
                      <a:pt x="1232961" y="829898"/>
                      <a:pt x="1246492" y="1030729"/>
                      <a:pt x="1262106" y="1231235"/>
                    </a:cubicBezTo>
                    <a:close/>
                    <a:moveTo>
                      <a:pt x="288007" y="95340"/>
                    </a:moveTo>
                    <a:cubicBezTo>
                      <a:pt x="270117" y="63852"/>
                      <a:pt x="263936" y="44855"/>
                      <a:pt x="238369" y="33015"/>
                    </a:cubicBezTo>
                    <a:cubicBezTo>
                      <a:pt x="236287" y="32061"/>
                      <a:pt x="234097" y="31757"/>
                      <a:pt x="231798" y="32104"/>
                    </a:cubicBezTo>
                    <a:lnTo>
                      <a:pt x="144362" y="46352"/>
                    </a:lnTo>
                    <a:cubicBezTo>
                      <a:pt x="140527" y="46994"/>
                      <a:pt x="137300" y="49580"/>
                      <a:pt x="135839" y="53183"/>
                    </a:cubicBezTo>
                    <a:cubicBezTo>
                      <a:pt x="126645" y="76299"/>
                      <a:pt x="120811" y="99850"/>
                      <a:pt x="118339" y="123835"/>
                    </a:cubicBezTo>
                    <a:cubicBezTo>
                      <a:pt x="118213" y="125230"/>
                      <a:pt x="119243" y="126464"/>
                      <a:pt x="120638" y="126589"/>
                    </a:cubicBezTo>
                    <a:cubicBezTo>
                      <a:pt x="120848" y="126607"/>
                      <a:pt x="121059" y="126600"/>
                      <a:pt x="121266" y="126567"/>
                    </a:cubicBezTo>
                    <a:cubicBezTo>
                      <a:pt x="182463" y="116418"/>
                      <a:pt x="239106" y="107354"/>
                      <a:pt x="291195" y="99373"/>
                    </a:cubicBezTo>
                    <a:cubicBezTo>
                      <a:pt x="291602" y="99313"/>
                      <a:pt x="292039" y="99015"/>
                      <a:pt x="292171" y="98708"/>
                    </a:cubicBezTo>
                    <a:cubicBezTo>
                      <a:pt x="292262" y="98495"/>
                      <a:pt x="292187" y="98325"/>
                      <a:pt x="291976" y="98267"/>
                    </a:cubicBezTo>
                    <a:cubicBezTo>
                      <a:pt x="291369" y="98224"/>
                      <a:pt x="290870" y="98007"/>
                      <a:pt x="290480" y="97617"/>
                    </a:cubicBezTo>
                    <a:cubicBezTo>
                      <a:pt x="288875" y="96142"/>
                      <a:pt x="288051" y="95383"/>
                      <a:pt x="288007" y="95340"/>
                    </a:cubicBezTo>
                    <a:close/>
                    <a:moveTo>
                      <a:pt x="1050144" y="285438"/>
                    </a:moveTo>
                    <a:cubicBezTo>
                      <a:pt x="1096991" y="290031"/>
                      <a:pt x="1139714" y="245315"/>
                      <a:pt x="1145576" y="185563"/>
                    </a:cubicBezTo>
                    <a:cubicBezTo>
                      <a:pt x="1151431" y="125810"/>
                      <a:pt x="1118206" y="73648"/>
                      <a:pt x="1071365" y="69055"/>
                    </a:cubicBezTo>
                    <a:cubicBezTo>
                      <a:pt x="1024518" y="64462"/>
                      <a:pt x="981795" y="109178"/>
                      <a:pt x="975933" y="168930"/>
                    </a:cubicBezTo>
                    <a:cubicBezTo>
                      <a:pt x="970078" y="228683"/>
                      <a:pt x="1003303" y="280845"/>
                      <a:pt x="1050144" y="285438"/>
                    </a:cubicBezTo>
                    <a:close/>
                    <a:moveTo>
                      <a:pt x="652001" y="460375"/>
                    </a:moveTo>
                    <a:cubicBezTo>
                      <a:pt x="724950" y="468485"/>
                      <a:pt x="777386" y="474145"/>
                      <a:pt x="809309" y="477355"/>
                    </a:cubicBezTo>
                    <a:cubicBezTo>
                      <a:pt x="812881" y="477734"/>
                      <a:pt x="816088" y="475145"/>
                      <a:pt x="816466" y="471571"/>
                    </a:cubicBezTo>
                    <a:cubicBezTo>
                      <a:pt x="816466" y="471569"/>
                      <a:pt x="816466" y="471567"/>
                      <a:pt x="816466" y="471564"/>
                    </a:cubicBezTo>
                    <a:lnTo>
                      <a:pt x="850881" y="160982"/>
                    </a:lnTo>
                    <a:cubicBezTo>
                      <a:pt x="851486" y="155778"/>
                      <a:pt x="849189" y="152894"/>
                      <a:pt x="843985" y="152330"/>
                    </a:cubicBezTo>
                    <a:lnTo>
                      <a:pt x="776130" y="144783"/>
                    </a:lnTo>
                    <a:cubicBezTo>
                      <a:pt x="774751" y="144630"/>
                      <a:pt x="773502" y="145616"/>
                      <a:pt x="773333" y="146995"/>
                    </a:cubicBezTo>
                    <a:lnTo>
                      <a:pt x="764095" y="230658"/>
                    </a:lnTo>
                    <a:cubicBezTo>
                      <a:pt x="763073" y="239899"/>
                      <a:pt x="754804" y="246598"/>
                      <a:pt x="745553" y="245686"/>
                    </a:cubicBezTo>
                    <a:cubicBezTo>
                      <a:pt x="738182" y="244949"/>
                      <a:pt x="715217" y="242434"/>
                      <a:pt x="676658" y="238140"/>
                    </a:cubicBezTo>
                    <a:cubicBezTo>
                      <a:pt x="638101" y="233846"/>
                      <a:pt x="615158" y="231244"/>
                      <a:pt x="607828" y="230333"/>
                    </a:cubicBezTo>
                    <a:cubicBezTo>
                      <a:pt x="598610" y="229212"/>
                      <a:pt x="592002" y="220895"/>
                      <a:pt x="592995" y="211662"/>
                    </a:cubicBezTo>
                    <a:lnTo>
                      <a:pt x="602363" y="127998"/>
                    </a:lnTo>
                    <a:cubicBezTo>
                      <a:pt x="602516" y="126618"/>
                      <a:pt x="601530" y="125371"/>
                      <a:pt x="600151" y="125201"/>
                    </a:cubicBezTo>
                    <a:lnTo>
                      <a:pt x="532296" y="117719"/>
                    </a:lnTo>
                    <a:cubicBezTo>
                      <a:pt x="527092" y="117112"/>
                      <a:pt x="524208" y="119411"/>
                      <a:pt x="523644" y="124615"/>
                    </a:cubicBezTo>
                    <a:lnTo>
                      <a:pt x="489034" y="435198"/>
                    </a:lnTo>
                    <a:cubicBezTo>
                      <a:pt x="488653" y="438750"/>
                      <a:pt x="491209" y="441945"/>
                      <a:pt x="494759" y="442354"/>
                    </a:cubicBezTo>
                    <a:cubicBezTo>
                      <a:pt x="526593" y="446257"/>
                      <a:pt x="579007" y="452264"/>
                      <a:pt x="652001" y="460375"/>
                    </a:cubicBezTo>
                    <a:close/>
                    <a:moveTo>
                      <a:pt x="726752" y="142961"/>
                    </a:moveTo>
                    <a:cubicBezTo>
                      <a:pt x="726941" y="141465"/>
                      <a:pt x="725880" y="140098"/>
                      <a:pt x="724384" y="139908"/>
                    </a:cubicBezTo>
                    <a:cubicBezTo>
                      <a:pt x="724371" y="139907"/>
                      <a:pt x="724358" y="139905"/>
                      <a:pt x="724345" y="139904"/>
                    </a:cubicBezTo>
                    <a:lnTo>
                      <a:pt x="654213" y="132162"/>
                    </a:lnTo>
                    <a:cubicBezTo>
                      <a:pt x="652717" y="131973"/>
                      <a:pt x="651351" y="133034"/>
                      <a:pt x="651162" y="134531"/>
                    </a:cubicBezTo>
                    <a:cubicBezTo>
                      <a:pt x="651156" y="134544"/>
                      <a:pt x="651156" y="134556"/>
                      <a:pt x="651156" y="134569"/>
                    </a:cubicBezTo>
                    <a:lnTo>
                      <a:pt x="645951" y="182191"/>
                    </a:lnTo>
                    <a:cubicBezTo>
                      <a:pt x="645762" y="183688"/>
                      <a:pt x="646823" y="185055"/>
                      <a:pt x="648320" y="185244"/>
                    </a:cubicBezTo>
                    <a:cubicBezTo>
                      <a:pt x="648333" y="185245"/>
                      <a:pt x="648345" y="185247"/>
                      <a:pt x="648358" y="185249"/>
                    </a:cubicBezTo>
                    <a:lnTo>
                      <a:pt x="718490" y="192925"/>
                    </a:lnTo>
                    <a:cubicBezTo>
                      <a:pt x="719986" y="193115"/>
                      <a:pt x="721352" y="192053"/>
                      <a:pt x="721541" y="190557"/>
                    </a:cubicBezTo>
                    <a:cubicBezTo>
                      <a:pt x="721547" y="190544"/>
                      <a:pt x="721547" y="190531"/>
                      <a:pt x="721547" y="190518"/>
                    </a:cubicBezTo>
                    <a:lnTo>
                      <a:pt x="726752" y="142961"/>
                    </a:lnTo>
                    <a:close/>
                    <a:moveTo>
                      <a:pt x="285015" y="150833"/>
                    </a:moveTo>
                    <a:lnTo>
                      <a:pt x="134993" y="174384"/>
                    </a:lnTo>
                    <a:cubicBezTo>
                      <a:pt x="133314" y="174651"/>
                      <a:pt x="132157" y="176213"/>
                      <a:pt x="132391" y="177897"/>
                    </a:cubicBezTo>
                    <a:lnTo>
                      <a:pt x="132781" y="180304"/>
                    </a:lnTo>
                    <a:cubicBezTo>
                      <a:pt x="141522" y="236043"/>
                      <a:pt x="183309" y="275792"/>
                      <a:pt x="226138" y="269107"/>
                    </a:cubicBezTo>
                    <a:lnTo>
                      <a:pt x="227179" y="268977"/>
                    </a:lnTo>
                    <a:cubicBezTo>
                      <a:pt x="270017" y="262251"/>
                      <a:pt x="297657" y="211602"/>
                      <a:pt x="288918" y="155843"/>
                    </a:cubicBezTo>
                    <a:lnTo>
                      <a:pt x="288593" y="153436"/>
                    </a:lnTo>
                    <a:cubicBezTo>
                      <a:pt x="288327" y="151732"/>
                      <a:pt x="286730" y="150566"/>
                      <a:pt x="285026" y="150831"/>
                    </a:cubicBezTo>
                    <a:cubicBezTo>
                      <a:pt x="285023" y="150832"/>
                      <a:pt x="285019" y="150833"/>
                      <a:pt x="285015" y="150833"/>
                    </a:cubicBezTo>
                    <a:close/>
                    <a:moveTo>
                      <a:pt x="326066" y="443590"/>
                    </a:moveTo>
                    <a:cubicBezTo>
                      <a:pt x="329879" y="443799"/>
                      <a:pt x="333405" y="445597"/>
                      <a:pt x="335759" y="448534"/>
                    </a:cubicBezTo>
                    <a:cubicBezTo>
                      <a:pt x="361608" y="480499"/>
                      <a:pt x="388520" y="510490"/>
                      <a:pt x="416495" y="538508"/>
                    </a:cubicBezTo>
                    <a:cubicBezTo>
                      <a:pt x="434841" y="556898"/>
                      <a:pt x="457091" y="566634"/>
                      <a:pt x="483243" y="567719"/>
                    </a:cubicBezTo>
                    <a:cubicBezTo>
                      <a:pt x="519459" y="569237"/>
                      <a:pt x="560661" y="568044"/>
                      <a:pt x="606852" y="564141"/>
                    </a:cubicBezTo>
                    <a:cubicBezTo>
                      <a:pt x="609621" y="563932"/>
                      <a:pt x="612179" y="562535"/>
                      <a:pt x="613878" y="560302"/>
                    </a:cubicBezTo>
                    <a:cubicBezTo>
                      <a:pt x="619386" y="553102"/>
                      <a:pt x="623593" y="544754"/>
                      <a:pt x="626499" y="535255"/>
                    </a:cubicBezTo>
                    <a:cubicBezTo>
                      <a:pt x="627150" y="533130"/>
                      <a:pt x="626390" y="531872"/>
                      <a:pt x="624222" y="531482"/>
                    </a:cubicBezTo>
                    <a:lnTo>
                      <a:pt x="467239" y="501230"/>
                    </a:lnTo>
                    <a:cubicBezTo>
                      <a:pt x="461805" y="500179"/>
                      <a:pt x="456899" y="497335"/>
                      <a:pt x="453317" y="493163"/>
                    </a:cubicBezTo>
                    <a:cubicBezTo>
                      <a:pt x="423391" y="458770"/>
                      <a:pt x="402161" y="433831"/>
                      <a:pt x="389626" y="418348"/>
                    </a:cubicBezTo>
                    <a:cubicBezTo>
                      <a:pt x="365339" y="388465"/>
                      <a:pt x="344672" y="368623"/>
                      <a:pt x="327627" y="358821"/>
                    </a:cubicBezTo>
                    <a:cubicBezTo>
                      <a:pt x="299349" y="342643"/>
                      <a:pt x="268816" y="334381"/>
                      <a:pt x="236027" y="334034"/>
                    </a:cubicBezTo>
                    <a:cubicBezTo>
                      <a:pt x="203108" y="333644"/>
                      <a:pt x="176435" y="333925"/>
                      <a:pt x="156007" y="334880"/>
                    </a:cubicBezTo>
                    <a:cubicBezTo>
                      <a:pt x="135774" y="335790"/>
                      <a:pt x="122893" y="339564"/>
                      <a:pt x="112679" y="356544"/>
                    </a:cubicBezTo>
                    <a:cubicBezTo>
                      <a:pt x="105262" y="368948"/>
                      <a:pt x="101034" y="380463"/>
                      <a:pt x="99993" y="391089"/>
                    </a:cubicBezTo>
                    <a:cubicBezTo>
                      <a:pt x="72408" y="679376"/>
                      <a:pt x="49855" y="965998"/>
                      <a:pt x="32333" y="1250948"/>
                    </a:cubicBezTo>
                    <a:cubicBezTo>
                      <a:pt x="31856" y="1258494"/>
                      <a:pt x="33678" y="1264330"/>
                      <a:pt x="37798" y="1268448"/>
                    </a:cubicBezTo>
                    <a:cubicBezTo>
                      <a:pt x="39273" y="1269925"/>
                      <a:pt x="41051" y="1270679"/>
                      <a:pt x="43133" y="1270725"/>
                    </a:cubicBezTo>
                    <a:cubicBezTo>
                      <a:pt x="90755" y="1271291"/>
                      <a:pt x="121375" y="1271265"/>
                      <a:pt x="134993" y="1270660"/>
                    </a:cubicBezTo>
                    <a:cubicBezTo>
                      <a:pt x="137249" y="1270575"/>
                      <a:pt x="139764" y="1269079"/>
                      <a:pt x="142540" y="1266171"/>
                    </a:cubicBezTo>
                    <a:cubicBezTo>
                      <a:pt x="144101" y="1264525"/>
                      <a:pt x="143863" y="1263198"/>
                      <a:pt x="141824" y="1262202"/>
                    </a:cubicBezTo>
                    <a:cubicBezTo>
                      <a:pt x="122307" y="1252834"/>
                      <a:pt x="90104" y="1250167"/>
                      <a:pt x="93617" y="1218289"/>
                    </a:cubicBezTo>
                    <a:cubicBezTo>
                      <a:pt x="109491" y="1074038"/>
                      <a:pt x="132695" y="928479"/>
                      <a:pt x="163228" y="781626"/>
                    </a:cubicBezTo>
                    <a:cubicBezTo>
                      <a:pt x="165375" y="771217"/>
                      <a:pt x="180663" y="763410"/>
                      <a:pt x="190032" y="773624"/>
                    </a:cubicBezTo>
                    <a:cubicBezTo>
                      <a:pt x="193284" y="777137"/>
                      <a:pt x="195496" y="781216"/>
                      <a:pt x="196667" y="785855"/>
                    </a:cubicBezTo>
                    <a:cubicBezTo>
                      <a:pt x="248583" y="992131"/>
                      <a:pt x="285861" y="1139095"/>
                      <a:pt x="308500" y="1226746"/>
                    </a:cubicBezTo>
                    <a:cubicBezTo>
                      <a:pt x="312447" y="1242145"/>
                      <a:pt x="317673" y="1256803"/>
                      <a:pt x="324179" y="1270725"/>
                    </a:cubicBezTo>
                    <a:cubicBezTo>
                      <a:pt x="325090" y="1272677"/>
                      <a:pt x="326630" y="1273652"/>
                      <a:pt x="328798" y="1273652"/>
                    </a:cubicBezTo>
                    <a:cubicBezTo>
                      <a:pt x="365186" y="1273568"/>
                      <a:pt x="396696" y="1273477"/>
                      <a:pt x="423326" y="1273392"/>
                    </a:cubicBezTo>
                    <a:cubicBezTo>
                      <a:pt x="424280" y="1273392"/>
                      <a:pt x="425429" y="1272982"/>
                      <a:pt x="426774" y="1272156"/>
                    </a:cubicBezTo>
                    <a:cubicBezTo>
                      <a:pt x="427425" y="1271811"/>
                      <a:pt x="427967" y="1271310"/>
                      <a:pt x="428400" y="1270660"/>
                    </a:cubicBezTo>
                    <a:cubicBezTo>
                      <a:pt x="429501" y="1269059"/>
                      <a:pt x="429098" y="1266873"/>
                      <a:pt x="427500" y="1265774"/>
                    </a:cubicBezTo>
                    <a:cubicBezTo>
                      <a:pt x="427274" y="1265618"/>
                      <a:pt x="427030" y="1265488"/>
                      <a:pt x="426774" y="1265390"/>
                    </a:cubicBezTo>
                    <a:lnTo>
                      <a:pt x="381494" y="1247630"/>
                    </a:lnTo>
                    <a:cubicBezTo>
                      <a:pt x="375508" y="1245288"/>
                      <a:pt x="371172" y="1240018"/>
                      <a:pt x="370044" y="1233707"/>
                    </a:cubicBezTo>
                    <a:cubicBezTo>
                      <a:pt x="345279" y="1098389"/>
                      <a:pt x="316068" y="926508"/>
                      <a:pt x="282412" y="718066"/>
                    </a:cubicBezTo>
                    <a:cubicBezTo>
                      <a:pt x="279810" y="701756"/>
                      <a:pt x="279441" y="684841"/>
                      <a:pt x="281307" y="667321"/>
                    </a:cubicBezTo>
                    <a:cubicBezTo>
                      <a:pt x="288810" y="597450"/>
                      <a:pt x="297245" y="529856"/>
                      <a:pt x="306614" y="464538"/>
                    </a:cubicBezTo>
                    <a:cubicBezTo>
                      <a:pt x="308305" y="452373"/>
                      <a:pt x="312013" y="442679"/>
                      <a:pt x="326066" y="443590"/>
                    </a:cubicBezTo>
                    <a:close/>
                    <a:moveTo>
                      <a:pt x="1092502" y="780455"/>
                    </a:moveTo>
                    <a:cubicBezTo>
                      <a:pt x="1095404" y="783786"/>
                      <a:pt x="1097401" y="787794"/>
                      <a:pt x="1098293" y="792100"/>
                    </a:cubicBezTo>
                    <a:cubicBezTo>
                      <a:pt x="1126703" y="929371"/>
                      <a:pt x="1149447" y="1063928"/>
                      <a:pt x="1166537" y="1195779"/>
                    </a:cubicBezTo>
                    <a:cubicBezTo>
                      <a:pt x="1169335" y="1216988"/>
                      <a:pt x="1174214" y="1238717"/>
                      <a:pt x="1153916" y="1248020"/>
                    </a:cubicBezTo>
                    <a:cubicBezTo>
                      <a:pt x="1142336" y="1253309"/>
                      <a:pt x="1134855" y="1256653"/>
                      <a:pt x="1131472" y="1258039"/>
                    </a:cubicBezTo>
                    <a:cubicBezTo>
                      <a:pt x="1111388" y="1266542"/>
                      <a:pt x="1112234" y="1270790"/>
                      <a:pt x="1134009" y="1270790"/>
                    </a:cubicBezTo>
                    <a:lnTo>
                      <a:pt x="1221250" y="1270790"/>
                    </a:lnTo>
                    <a:cubicBezTo>
                      <a:pt x="1223202" y="1270796"/>
                      <a:pt x="1224998" y="1269658"/>
                      <a:pt x="1225869" y="1267862"/>
                    </a:cubicBezTo>
                    <a:cubicBezTo>
                      <a:pt x="1228947" y="1261402"/>
                      <a:pt x="1230098" y="1252574"/>
                      <a:pt x="1229317" y="1241384"/>
                    </a:cubicBezTo>
                    <a:cubicBezTo>
                      <a:pt x="1208935" y="947151"/>
                      <a:pt x="1185970" y="667406"/>
                      <a:pt x="1160422" y="402149"/>
                    </a:cubicBezTo>
                    <a:cubicBezTo>
                      <a:pt x="1157299" y="369620"/>
                      <a:pt x="1142857" y="342101"/>
                      <a:pt x="1106229" y="341190"/>
                    </a:cubicBezTo>
                    <a:cubicBezTo>
                      <a:pt x="1062296" y="340149"/>
                      <a:pt x="1028896" y="340106"/>
                      <a:pt x="1006042" y="341060"/>
                    </a:cubicBezTo>
                    <a:cubicBezTo>
                      <a:pt x="973513" y="342491"/>
                      <a:pt x="933633" y="351664"/>
                      <a:pt x="909952" y="374304"/>
                    </a:cubicBezTo>
                    <a:cubicBezTo>
                      <a:pt x="903187" y="380810"/>
                      <a:pt x="898132" y="391566"/>
                      <a:pt x="894794" y="406573"/>
                    </a:cubicBezTo>
                    <a:cubicBezTo>
                      <a:pt x="888373" y="435632"/>
                      <a:pt x="880852" y="475424"/>
                      <a:pt x="872219" y="525952"/>
                    </a:cubicBezTo>
                    <a:cubicBezTo>
                      <a:pt x="870560" y="535793"/>
                      <a:pt x="862324" y="542821"/>
                      <a:pt x="853158" y="542216"/>
                    </a:cubicBezTo>
                    <a:lnTo>
                      <a:pt x="727468" y="534475"/>
                    </a:lnTo>
                    <a:cubicBezTo>
                      <a:pt x="710423" y="533390"/>
                      <a:pt x="698628" y="539224"/>
                      <a:pt x="692076" y="551975"/>
                    </a:cubicBezTo>
                    <a:cubicBezTo>
                      <a:pt x="691992" y="552105"/>
                      <a:pt x="691836" y="552387"/>
                      <a:pt x="691621" y="552821"/>
                    </a:cubicBezTo>
                    <a:cubicBezTo>
                      <a:pt x="683769" y="566439"/>
                      <a:pt x="687542" y="574854"/>
                      <a:pt x="702941" y="578063"/>
                    </a:cubicBezTo>
                    <a:cubicBezTo>
                      <a:pt x="770815" y="592332"/>
                      <a:pt x="816270" y="600117"/>
                      <a:pt x="839300" y="601418"/>
                    </a:cubicBezTo>
                    <a:cubicBezTo>
                      <a:pt x="878810" y="603674"/>
                      <a:pt x="902451" y="585740"/>
                      <a:pt x="910213" y="547616"/>
                    </a:cubicBezTo>
                    <a:cubicBezTo>
                      <a:pt x="914767" y="525150"/>
                      <a:pt x="918995" y="503269"/>
                      <a:pt x="922899" y="481974"/>
                    </a:cubicBezTo>
                    <a:cubicBezTo>
                      <a:pt x="925631" y="466945"/>
                      <a:pt x="937797" y="456146"/>
                      <a:pt x="951654" y="468897"/>
                    </a:cubicBezTo>
                    <a:cubicBezTo>
                      <a:pt x="954087" y="471121"/>
                      <a:pt x="955655" y="474140"/>
                      <a:pt x="956078" y="477420"/>
                    </a:cubicBezTo>
                    <a:cubicBezTo>
                      <a:pt x="965316" y="547291"/>
                      <a:pt x="973298" y="612977"/>
                      <a:pt x="980019" y="674477"/>
                    </a:cubicBezTo>
                    <a:cubicBezTo>
                      <a:pt x="981886" y="691177"/>
                      <a:pt x="981470" y="707897"/>
                      <a:pt x="978783" y="724636"/>
                    </a:cubicBezTo>
                    <a:cubicBezTo>
                      <a:pt x="950984" y="897903"/>
                      <a:pt x="924310" y="1058398"/>
                      <a:pt x="898763" y="1206123"/>
                    </a:cubicBezTo>
                    <a:cubicBezTo>
                      <a:pt x="896421" y="1219610"/>
                      <a:pt x="894384" y="1229869"/>
                      <a:pt x="892647" y="1236895"/>
                    </a:cubicBezTo>
                    <a:cubicBezTo>
                      <a:pt x="891509" y="1241397"/>
                      <a:pt x="888295" y="1245092"/>
                      <a:pt x="883995" y="1246849"/>
                    </a:cubicBezTo>
                    <a:cubicBezTo>
                      <a:pt x="874971" y="1250492"/>
                      <a:pt x="859292" y="1256432"/>
                      <a:pt x="836958" y="1264675"/>
                    </a:cubicBezTo>
                    <a:cubicBezTo>
                      <a:pt x="834792" y="1265455"/>
                      <a:pt x="834050" y="1267166"/>
                      <a:pt x="834747" y="1269814"/>
                    </a:cubicBezTo>
                    <a:cubicBezTo>
                      <a:pt x="835313" y="1272000"/>
                      <a:pt x="837264" y="1273529"/>
                      <a:pt x="839496" y="1273522"/>
                    </a:cubicBezTo>
                    <a:lnTo>
                      <a:pt x="934999" y="1273522"/>
                    </a:lnTo>
                    <a:cubicBezTo>
                      <a:pt x="937966" y="1273529"/>
                      <a:pt x="940620" y="1271655"/>
                      <a:pt x="941635" y="1268838"/>
                    </a:cubicBezTo>
                    <a:cubicBezTo>
                      <a:pt x="945064" y="1259424"/>
                      <a:pt x="947881" y="1250512"/>
                      <a:pt x="950093" y="1242100"/>
                    </a:cubicBezTo>
                    <a:cubicBezTo>
                      <a:pt x="965056" y="1184980"/>
                      <a:pt x="1002899" y="1035823"/>
                      <a:pt x="1063617" y="794638"/>
                    </a:cubicBezTo>
                    <a:cubicBezTo>
                      <a:pt x="1064918" y="789563"/>
                      <a:pt x="1066415" y="785874"/>
                      <a:pt x="1068106" y="783578"/>
                    </a:cubicBezTo>
                    <a:cubicBezTo>
                      <a:pt x="1074156" y="775316"/>
                      <a:pt x="1086127" y="773169"/>
                      <a:pt x="1092502" y="780455"/>
                    </a:cubicBezTo>
                    <a:close/>
                    <a:moveTo>
                      <a:pt x="852377" y="448599"/>
                    </a:moveTo>
                    <a:cubicBezTo>
                      <a:pt x="851772" y="449727"/>
                      <a:pt x="851382" y="450876"/>
                      <a:pt x="851206" y="452047"/>
                    </a:cubicBezTo>
                    <a:cubicBezTo>
                      <a:pt x="850510" y="457989"/>
                      <a:pt x="850900" y="458033"/>
                      <a:pt x="852377" y="452177"/>
                    </a:cubicBezTo>
                    <a:cubicBezTo>
                      <a:pt x="852767" y="450530"/>
                      <a:pt x="853047" y="448860"/>
                      <a:pt x="853223" y="447168"/>
                    </a:cubicBezTo>
                    <a:cubicBezTo>
                      <a:pt x="853398" y="445130"/>
                      <a:pt x="853177" y="445065"/>
                      <a:pt x="852572" y="446973"/>
                    </a:cubicBezTo>
                    <a:cubicBezTo>
                      <a:pt x="852442" y="447450"/>
                      <a:pt x="852377" y="447992"/>
                      <a:pt x="852377" y="448599"/>
                    </a:cubicBezTo>
                    <a:close/>
                    <a:moveTo>
                      <a:pt x="836763" y="501881"/>
                    </a:moveTo>
                    <a:cubicBezTo>
                      <a:pt x="835202" y="503399"/>
                      <a:pt x="833315" y="505025"/>
                      <a:pt x="831103" y="506760"/>
                    </a:cubicBezTo>
                    <a:cubicBezTo>
                      <a:pt x="829197" y="508322"/>
                      <a:pt x="829477" y="509102"/>
                      <a:pt x="831949" y="509102"/>
                    </a:cubicBezTo>
                    <a:cubicBezTo>
                      <a:pt x="836809" y="509146"/>
                      <a:pt x="840016" y="508387"/>
                      <a:pt x="841578" y="506825"/>
                    </a:cubicBezTo>
                    <a:cubicBezTo>
                      <a:pt x="843184" y="505308"/>
                      <a:pt x="844004" y="502098"/>
                      <a:pt x="844050" y="497197"/>
                    </a:cubicBezTo>
                    <a:cubicBezTo>
                      <a:pt x="844134" y="494725"/>
                      <a:pt x="843380" y="494443"/>
                      <a:pt x="841773" y="496351"/>
                    </a:cubicBezTo>
                    <a:cubicBezTo>
                      <a:pt x="839997" y="498520"/>
                      <a:pt x="838325" y="500363"/>
                      <a:pt x="836763" y="501881"/>
                    </a:cubicBezTo>
                    <a:close/>
                  </a:path>
                </a:pathLst>
              </a:custGeom>
              <a:grpFill/>
              <a:ln w="3175" cap="flat">
                <a:solidFill>
                  <a:schemeClr val="bg1"/>
                </a:solidFill>
                <a:prstDash val="solid"/>
                <a:miter/>
              </a:ln>
            </p:spPr>
            <p:txBody>
              <a:bodyPr rtlCol="0" anchor="ctr"/>
              <a:lstStyle/>
              <a:p>
                <a:pPr defTabSz="171446"/>
                <a:endParaRPr lang="en-US" dirty="0">
                  <a:solidFill>
                    <a:srgbClr val="768394">
                      <a:lumMod val="40000"/>
                      <a:lumOff val="60000"/>
                    </a:srgbClr>
                  </a:solidFill>
                  <a:latin typeface="Calibri" panose="020F0502020204030204"/>
                </a:endParaRPr>
              </a:p>
            </p:txBody>
          </p:sp>
        </p:grpSp>
      </p:grpSp>
      <p:grpSp>
        <p:nvGrpSpPr>
          <p:cNvPr id="163" name="Group 162">
            <a:extLst>
              <a:ext uri="{FF2B5EF4-FFF2-40B4-BE49-F238E27FC236}">
                <a16:creationId xmlns:a16="http://schemas.microsoft.com/office/drawing/2014/main" id="{8A5657F0-774C-BA16-3076-8327F396E81E}"/>
              </a:ext>
            </a:extLst>
          </p:cNvPr>
          <p:cNvGrpSpPr/>
          <p:nvPr/>
        </p:nvGrpSpPr>
        <p:grpSpPr>
          <a:xfrm>
            <a:off x="5783142" y="2910765"/>
            <a:ext cx="1856683" cy="408623"/>
            <a:chOff x="7710855" y="3881023"/>
            <a:chExt cx="2475577" cy="544831"/>
          </a:xfrm>
        </p:grpSpPr>
        <p:sp>
          <p:nvSpPr>
            <p:cNvPr id="16" name="مربع نص 15">
              <a:extLst>
                <a:ext uri="{FF2B5EF4-FFF2-40B4-BE49-F238E27FC236}">
                  <a16:creationId xmlns:a16="http://schemas.microsoft.com/office/drawing/2014/main" id="{3B1CF194-8F2F-8605-B6E8-5329EE55C5A4}"/>
                </a:ext>
              </a:extLst>
            </p:cNvPr>
            <p:cNvSpPr txBox="1"/>
            <p:nvPr/>
          </p:nvSpPr>
          <p:spPr>
            <a:xfrm>
              <a:off x="7710855" y="3881023"/>
              <a:ext cx="2011680" cy="544831"/>
            </a:xfrm>
            <a:prstGeom prst="roundRect">
              <a:avLst/>
            </a:prstGeom>
            <a:solidFill>
              <a:schemeClr val="accent3">
                <a:lumMod val="20000"/>
                <a:lumOff val="80000"/>
              </a:schemeClr>
            </a:solidFill>
          </p:spPr>
          <p:txBody>
            <a:bodyPr wrap="square" rtlCol="1">
              <a:spAutoFit/>
            </a:bodyPr>
            <a:lstStyle>
              <a:defPPr>
                <a:defRPr lang="ar-SA"/>
              </a:defPPr>
              <a:lvl1pPr defTabSz="228594">
                <a:defRPr sz="2400" b="1">
                  <a:solidFill>
                    <a:srgbClr val="173863"/>
                  </a:solidFill>
                  <a:latin typeface="Sakkal Majalla" panose="02000000000000000000" pitchFamily="2" charset="-78"/>
                  <a:cs typeface="Sakkal Majalla" panose="02000000000000000000" pitchFamily="2" charset="-78"/>
                </a:defRPr>
              </a:lvl1pPr>
            </a:lstStyle>
            <a:p>
              <a:pPr algn="r" defTabSz="171446" rtl="1"/>
              <a:r>
                <a:rPr lang="ar-SA" sz="1800" dirty="0">
                  <a:solidFill>
                    <a:srgbClr val="768394">
                      <a:lumMod val="40000"/>
                      <a:lumOff val="60000"/>
                    </a:srgbClr>
                  </a:solidFill>
                </a:rPr>
                <a:t>الابداع</a:t>
              </a:r>
              <a:endParaRPr lang="en-US" sz="1800" dirty="0">
                <a:solidFill>
                  <a:srgbClr val="768394">
                    <a:lumMod val="40000"/>
                    <a:lumOff val="60000"/>
                  </a:srgbClr>
                </a:solidFill>
              </a:endParaRPr>
            </a:p>
          </p:txBody>
        </p:sp>
        <p:grpSp>
          <p:nvGrpSpPr>
            <p:cNvPr id="49" name="Group 48">
              <a:extLst>
                <a:ext uri="{FF2B5EF4-FFF2-40B4-BE49-F238E27FC236}">
                  <a16:creationId xmlns:a16="http://schemas.microsoft.com/office/drawing/2014/main" id="{31E9FCD0-3C87-838B-0EB3-2C8DAFF10B4B}"/>
                </a:ext>
              </a:extLst>
            </p:cNvPr>
            <p:cNvGrpSpPr/>
            <p:nvPr/>
          </p:nvGrpSpPr>
          <p:grpSpPr>
            <a:xfrm>
              <a:off x="9729232" y="3881023"/>
              <a:ext cx="457200" cy="457200"/>
              <a:chOff x="10189307" y="3775711"/>
              <a:chExt cx="457200" cy="457200"/>
            </a:xfrm>
            <a:solidFill>
              <a:schemeClr val="bg1"/>
            </a:solidFill>
          </p:grpSpPr>
          <p:sp>
            <p:nvSpPr>
              <p:cNvPr id="23" name="Rectangle: Rounded Corners 22">
                <a:extLst>
                  <a:ext uri="{FF2B5EF4-FFF2-40B4-BE49-F238E27FC236}">
                    <a16:creationId xmlns:a16="http://schemas.microsoft.com/office/drawing/2014/main" id="{51AA32C4-6A6A-7D2C-C831-856C08BFBAA2}"/>
                  </a:ext>
                </a:extLst>
              </p:cNvPr>
              <p:cNvSpPr/>
              <p:nvPr/>
            </p:nvSpPr>
            <p:spPr>
              <a:xfrm>
                <a:off x="10189307" y="3775711"/>
                <a:ext cx="457200" cy="457200"/>
              </a:xfrm>
              <a:prstGeom prst="roundRect">
                <a:avLst/>
              </a:prstGeom>
              <a:solidFill>
                <a:schemeClr val="accent2">
                  <a:lumMod val="60000"/>
                  <a:lumOff val="40000"/>
                </a:schemeClr>
              </a:solidFill>
              <a:ln w="0" cap="flat">
                <a:noFill/>
                <a:prstDash val="solid"/>
                <a:miter/>
              </a:ln>
            </p:spPr>
            <p:txBody>
              <a:bodyPr rtlCol="0" anchor="ctr"/>
              <a:lstStyle/>
              <a:p>
                <a:pPr algn="r" defTabSz="342900" rtl="1"/>
                <a:endParaRPr lang="en-US" sz="1350">
                  <a:solidFill>
                    <a:srgbClr val="768394"/>
                  </a:solidFill>
                  <a:latin typeface="Calibri" panose="020F0502020204030204"/>
                </a:endParaRPr>
              </a:p>
            </p:txBody>
          </p:sp>
          <p:grpSp>
            <p:nvGrpSpPr>
              <p:cNvPr id="160" name="Design" descr="{&quot;Key&quot;:&quot;POWER_USER_SHAPE_ICON&quot;,&quot;Value&quot;:&quot;POWER_USER_SHAPE_ICON_STYLE_1&quot;}">
                <a:extLst>
                  <a:ext uri="{FF2B5EF4-FFF2-40B4-BE49-F238E27FC236}">
                    <a16:creationId xmlns:a16="http://schemas.microsoft.com/office/drawing/2014/main" id="{CC8F898C-45B2-C7F8-7B1B-B294607532D0}"/>
                  </a:ext>
                </a:extLst>
              </p:cNvPr>
              <p:cNvGrpSpPr>
                <a:grpSpLocks noChangeAspect="1"/>
              </p:cNvGrpSpPr>
              <p:nvPr/>
            </p:nvGrpSpPr>
            <p:grpSpPr>
              <a:xfrm>
                <a:off x="10273907" y="3858985"/>
                <a:ext cx="288000" cy="290652"/>
                <a:chOff x="6110131" y="4351085"/>
                <a:chExt cx="580443" cy="585788"/>
              </a:xfrm>
              <a:grpFill/>
            </p:grpSpPr>
            <p:sp>
              <p:nvSpPr>
                <p:cNvPr id="161" name="Free-form: Shape 586">
                  <a:extLst>
                    <a:ext uri="{FF2B5EF4-FFF2-40B4-BE49-F238E27FC236}">
                      <a16:creationId xmlns:a16="http://schemas.microsoft.com/office/drawing/2014/main" id="{AE493A51-48E4-5E2A-81DD-DF03EA90B4D6}"/>
                    </a:ext>
                  </a:extLst>
                </p:cNvPr>
                <p:cNvSpPr/>
                <p:nvPr/>
              </p:nvSpPr>
              <p:spPr>
                <a:xfrm>
                  <a:off x="6110131" y="4351085"/>
                  <a:ext cx="580443" cy="585788"/>
                </a:xfrm>
                <a:custGeom>
                  <a:avLst/>
                  <a:gdLst>
                    <a:gd name="connsiteX0" fmla="*/ 94428 w 580443"/>
                    <a:gd name="connsiteY0" fmla="*/ 0 h 585788"/>
                    <a:gd name="connsiteX1" fmla="*/ 99314 w 580443"/>
                    <a:gd name="connsiteY1" fmla="*/ 3293 h 585788"/>
                    <a:gd name="connsiteX2" fmla="*/ 241469 w 580443"/>
                    <a:gd name="connsiteY2" fmla="*/ 146420 h 585788"/>
                    <a:gd name="connsiteX3" fmla="*/ 242954 w 580443"/>
                    <a:gd name="connsiteY3" fmla="*/ 145961 h 585788"/>
                    <a:gd name="connsiteX4" fmla="*/ 248137 w 580443"/>
                    <a:gd name="connsiteY4" fmla="*/ 122584 h 585788"/>
                    <a:gd name="connsiteX5" fmla="*/ 263794 w 580443"/>
                    <a:gd name="connsiteY5" fmla="*/ 107925 h 585788"/>
                    <a:gd name="connsiteX6" fmla="*/ 313356 w 580443"/>
                    <a:gd name="connsiteY6" fmla="*/ 107952 h 585788"/>
                    <a:gd name="connsiteX7" fmla="*/ 324289 w 580443"/>
                    <a:gd name="connsiteY7" fmla="*/ 110139 h 585788"/>
                    <a:gd name="connsiteX8" fmla="*/ 331713 w 580443"/>
                    <a:gd name="connsiteY8" fmla="*/ 119857 h 585788"/>
                    <a:gd name="connsiteX9" fmla="*/ 341728 w 580443"/>
                    <a:gd name="connsiteY9" fmla="*/ 165505 h 585788"/>
                    <a:gd name="connsiteX10" fmla="*/ 348341 w 580443"/>
                    <a:gd name="connsiteY10" fmla="*/ 167422 h 585788"/>
                    <a:gd name="connsiteX11" fmla="*/ 507935 w 580443"/>
                    <a:gd name="connsiteY11" fmla="*/ 7855 h 585788"/>
                    <a:gd name="connsiteX12" fmla="*/ 518376 w 580443"/>
                    <a:gd name="connsiteY12" fmla="*/ 7823 h 585788"/>
                    <a:gd name="connsiteX13" fmla="*/ 518409 w 580443"/>
                    <a:gd name="connsiteY13" fmla="*/ 7855 h 585788"/>
                    <a:gd name="connsiteX14" fmla="*/ 580389 w 580443"/>
                    <a:gd name="connsiteY14" fmla="*/ 70403 h 585788"/>
                    <a:gd name="connsiteX15" fmla="*/ 580389 w 580443"/>
                    <a:gd name="connsiteY15" fmla="*/ 74425 h 585788"/>
                    <a:gd name="connsiteX16" fmla="*/ 457158 w 580443"/>
                    <a:gd name="connsiteY16" fmla="*/ 198736 h 585788"/>
                    <a:gd name="connsiteX17" fmla="*/ 456834 w 580443"/>
                    <a:gd name="connsiteY17" fmla="*/ 201031 h 585788"/>
                    <a:gd name="connsiteX18" fmla="*/ 471843 w 580443"/>
                    <a:gd name="connsiteY18" fmla="*/ 226811 h 585788"/>
                    <a:gd name="connsiteX19" fmla="*/ 464554 w 580443"/>
                    <a:gd name="connsiteY19" fmla="*/ 250431 h 585788"/>
                    <a:gd name="connsiteX20" fmla="*/ 434266 w 580443"/>
                    <a:gd name="connsiteY20" fmla="*/ 277723 h 585788"/>
                    <a:gd name="connsiteX21" fmla="*/ 431755 w 580443"/>
                    <a:gd name="connsiteY21" fmla="*/ 283446 h 585788"/>
                    <a:gd name="connsiteX22" fmla="*/ 431755 w 580443"/>
                    <a:gd name="connsiteY22" fmla="*/ 319025 h 585788"/>
                    <a:gd name="connsiteX23" fmla="*/ 433915 w 580443"/>
                    <a:gd name="connsiteY23" fmla="*/ 323965 h 585788"/>
                    <a:gd name="connsiteX24" fmla="*/ 467686 w 580443"/>
                    <a:gd name="connsiteY24" fmla="*/ 353767 h 585788"/>
                    <a:gd name="connsiteX25" fmla="*/ 473759 w 580443"/>
                    <a:gd name="connsiteY25" fmla="*/ 363648 h 585788"/>
                    <a:gd name="connsiteX26" fmla="*/ 474056 w 580443"/>
                    <a:gd name="connsiteY26" fmla="*/ 366293 h 585788"/>
                    <a:gd name="connsiteX27" fmla="*/ 471735 w 580443"/>
                    <a:gd name="connsiteY27" fmla="*/ 376092 h 585788"/>
                    <a:gd name="connsiteX28" fmla="*/ 472275 w 580443"/>
                    <a:gd name="connsiteY28" fmla="*/ 378009 h 585788"/>
                    <a:gd name="connsiteX29" fmla="*/ 580389 w 580443"/>
                    <a:gd name="connsiteY29" fmla="*/ 487122 h 585788"/>
                    <a:gd name="connsiteX30" fmla="*/ 580389 w 580443"/>
                    <a:gd name="connsiteY30" fmla="*/ 490955 h 585788"/>
                    <a:gd name="connsiteX31" fmla="*/ 492467 w 580443"/>
                    <a:gd name="connsiteY31" fmla="*/ 580713 h 585788"/>
                    <a:gd name="connsiteX32" fmla="*/ 482198 w 580443"/>
                    <a:gd name="connsiteY32" fmla="*/ 580810 h 585788"/>
                    <a:gd name="connsiteX33" fmla="*/ 482155 w 580443"/>
                    <a:gd name="connsiteY33" fmla="*/ 580767 h 585788"/>
                    <a:gd name="connsiteX34" fmla="*/ 449032 w 580443"/>
                    <a:gd name="connsiteY34" fmla="*/ 547536 h 585788"/>
                    <a:gd name="connsiteX35" fmla="*/ 444686 w 580443"/>
                    <a:gd name="connsiteY35" fmla="*/ 544540 h 585788"/>
                    <a:gd name="connsiteX36" fmla="*/ 441015 w 580443"/>
                    <a:gd name="connsiteY36" fmla="*/ 541139 h 585788"/>
                    <a:gd name="connsiteX37" fmla="*/ 436965 w 580443"/>
                    <a:gd name="connsiteY37" fmla="*/ 535362 h 585788"/>
                    <a:gd name="connsiteX38" fmla="*/ 343023 w 580443"/>
                    <a:gd name="connsiteY38" fmla="*/ 440745 h 585788"/>
                    <a:gd name="connsiteX39" fmla="*/ 340695 w 580443"/>
                    <a:gd name="connsiteY39" fmla="*/ 440741 h 585788"/>
                    <a:gd name="connsiteX40" fmla="*/ 340243 w 580443"/>
                    <a:gd name="connsiteY40" fmla="*/ 441582 h 585788"/>
                    <a:gd name="connsiteX41" fmla="*/ 333008 w 580443"/>
                    <a:gd name="connsiteY41" fmla="*/ 476594 h 585788"/>
                    <a:gd name="connsiteX42" fmla="*/ 328527 w 580443"/>
                    <a:gd name="connsiteY42" fmla="*/ 488121 h 585788"/>
                    <a:gd name="connsiteX43" fmla="*/ 316568 w 580443"/>
                    <a:gd name="connsiteY43" fmla="*/ 494006 h 585788"/>
                    <a:gd name="connsiteX44" fmla="*/ 266952 w 580443"/>
                    <a:gd name="connsiteY44" fmla="*/ 493952 h 585788"/>
                    <a:gd name="connsiteX45" fmla="*/ 256235 w 580443"/>
                    <a:gd name="connsiteY45" fmla="*/ 492116 h 585788"/>
                    <a:gd name="connsiteX46" fmla="*/ 248973 w 580443"/>
                    <a:gd name="connsiteY46" fmla="*/ 482317 h 585788"/>
                    <a:gd name="connsiteX47" fmla="*/ 239012 w 580443"/>
                    <a:gd name="connsiteY47" fmla="*/ 437694 h 585788"/>
                    <a:gd name="connsiteX48" fmla="*/ 229456 w 580443"/>
                    <a:gd name="connsiteY48" fmla="*/ 428138 h 585788"/>
                    <a:gd name="connsiteX49" fmla="*/ 227054 w 580443"/>
                    <a:gd name="connsiteY49" fmla="*/ 428732 h 585788"/>
                    <a:gd name="connsiteX50" fmla="*/ 117212 w 580443"/>
                    <a:gd name="connsiteY50" fmla="*/ 538574 h 585788"/>
                    <a:gd name="connsiteX51" fmla="*/ 113594 w 580443"/>
                    <a:gd name="connsiteY51" fmla="*/ 541031 h 585788"/>
                    <a:gd name="connsiteX52" fmla="*/ 8341 w 580443"/>
                    <a:gd name="connsiteY52" fmla="*/ 585788 h 585788"/>
                    <a:gd name="connsiteX53" fmla="*/ 5696 w 580443"/>
                    <a:gd name="connsiteY53" fmla="*/ 585788 h 585788"/>
                    <a:gd name="connsiteX54" fmla="*/ 0 w 580443"/>
                    <a:gd name="connsiteY54" fmla="*/ 580389 h 585788"/>
                    <a:gd name="connsiteX55" fmla="*/ 0 w 580443"/>
                    <a:gd name="connsiteY55" fmla="*/ 577717 h 585788"/>
                    <a:gd name="connsiteX56" fmla="*/ 42760 w 580443"/>
                    <a:gd name="connsiteY56" fmla="*/ 476891 h 585788"/>
                    <a:gd name="connsiteX57" fmla="*/ 50777 w 580443"/>
                    <a:gd name="connsiteY57" fmla="*/ 465013 h 585788"/>
                    <a:gd name="connsiteX58" fmla="*/ 119209 w 580443"/>
                    <a:gd name="connsiteY58" fmla="*/ 396527 h 585788"/>
                    <a:gd name="connsiteX59" fmla="*/ 119506 w 580443"/>
                    <a:gd name="connsiteY59" fmla="*/ 394476 h 585788"/>
                    <a:gd name="connsiteX60" fmla="*/ 108843 w 580443"/>
                    <a:gd name="connsiteY60" fmla="*/ 375093 h 585788"/>
                    <a:gd name="connsiteX61" fmla="*/ 107520 w 580443"/>
                    <a:gd name="connsiteY61" fmla="*/ 361758 h 585788"/>
                    <a:gd name="connsiteX62" fmla="*/ 115241 w 580443"/>
                    <a:gd name="connsiteY62" fmla="*/ 352067 h 585788"/>
                    <a:gd name="connsiteX63" fmla="*/ 145475 w 580443"/>
                    <a:gd name="connsiteY63" fmla="*/ 324991 h 585788"/>
                    <a:gd name="connsiteX64" fmla="*/ 148661 w 580443"/>
                    <a:gd name="connsiteY64" fmla="*/ 317918 h 585788"/>
                    <a:gd name="connsiteX65" fmla="*/ 148661 w 580443"/>
                    <a:gd name="connsiteY65" fmla="*/ 283500 h 585788"/>
                    <a:gd name="connsiteX66" fmla="*/ 145961 w 580443"/>
                    <a:gd name="connsiteY66" fmla="*/ 277453 h 585788"/>
                    <a:gd name="connsiteX67" fmla="*/ 114782 w 580443"/>
                    <a:gd name="connsiteY67" fmla="*/ 249972 h 585788"/>
                    <a:gd name="connsiteX68" fmla="*/ 108114 w 580443"/>
                    <a:gd name="connsiteY68" fmla="*/ 241685 h 585788"/>
                    <a:gd name="connsiteX69" fmla="*/ 106711 w 580443"/>
                    <a:gd name="connsiteY69" fmla="*/ 230860 h 585788"/>
                    <a:gd name="connsiteX70" fmla="*/ 115619 w 580443"/>
                    <a:gd name="connsiteY70" fmla="*/ 214042 h 585788"/>
                    <a:gd name="connsiteX71" fmla="*/ 115295 w 580443"/>
                    <a:gd name="connsiteY71" fmla="*/ 212206 h 585788"/>
                    <a:gd name="connsiteX72" fmla="*/ 85331 w 580443"/>
                    <a:gd name="connsiteY72" fmla="*/ 182242 h 585788"/>
                    <a:gd name="connsiteX73" fmla="*/ 82874 w 580443"/>
                    <a:gd name="connsiteY73" fmla="*/ 180865 h 585788"/>
                    <a:gd name="connsiteX74" fmla="*/ 75289 w 580443"/>
                    <a:gd name="connsiteY74" fmla="*/ 173145 h 585788"/>
                    <a:gd name="connsiteX75" fmla="*/ 74047 w 580443"/>
                    <a:gd name="connsiteY75" fmla="*/ 170688 h 585788"/>
                    <a:gd name="connsiteX76" fmla="*/ 47700 w 580443"/>
                    <a:gd name="connsiteY76" fmla="*/ 144287 h 585788"/>
                    <a:gd name="connsiteX77" fmla="*/ 42922 w 580443"/>
                    <a:gd name="connsiteY77" fmla="*/ 140346 h 585788"/>
                    <a:gd name="connsiteX78" fmla="*/ 38387 w 580443"/>
                    <a:gd name="connsiteY78" fmla="*/ 136054 h 585788"/>
                    <a:gd name="connsiteX79" fmla="*/ 32394 w 580443"/>
                    <a:gd name="connsiteY79" fmla="*/ 129116 h 585788"/>
                    <a:gd name="connsiteX80" fmla="*/ 0 w 580443"/>
                    <a:gd name="connsiteY80" fmla="*/ 95157 h 585788"/>
                    <a:gd name="connsiteX81" fmla="*/ 0 w 580443"/>
                    <a:gd name="connsiteY81" fmla="*/ 91297 h 585788"/>
                    <a:gd name="connsiteX82" fmla="*/ 90892 w 580443"/>
                    <a:gd name="connsiteY82" fmla="*/ 0 h 585788"/>
                    <a:gd name="connsiteX83" fmla="*/ 94428 w 580443"/>
                    <a:gd name="connsiteY83" fmla="*/ 0 h 585788"/>
                    <a:gd name="connsiteX84" fmla="*/ 145745 w 580443"/>
                    <a:gd name="connsiteY84" fmla="*/ 112919 h 585788"/>
                    <a:gd name="connsiteX85" fmla="*/ 145961 w 580443"/>
                    <a:gd name="connsiteY85" fmla="*/ 113081 h 585788"/>
                    <a:gd name="connsiteX86" fmla="*/ 146177 w 580443"/>
                    <a:gd name="connsiteY86" fmla="*/ 121828 h 585788"/>
                    <a:gd name="connsiteX87" fmla="*/ 95481 w 580443"/>
                    <a:gd name="connsiteY87" fmla="*/ 171309 h 585788"/>
                    <a:gd name="connsiteX88" fmla="*/ 95454 w 580443"/>
                    <a:gd name="connsiteY88" fmla="*/ 173307 h 585788"/>
                    <a:gd name="connsiteX89" fmla="*/ 122368 w 580443"/>
                    <a:gd name="connsiteY89" fmla="*/ 200221 h 585788"/>
                    <a:gd name="connsiteX90" fmla="*/ 124095 w 580443"/>
                    <a:gd name="connsiteY90" fmla="*/ 200005 h 585788"/>
                    <a:gd name="connsiteX91" fmla="*/ 135244 w 580443"/>
                    <a:gd name="connsiteY91" fmla="*/ 181054 h 585788"/>
                    <a:gd name="connsiteX92" fmla="*/ 145961 w 580443"/>
                    <a:gd name="connsiteY92" fmla="*/ 174468 h 585788"/>
                    <a:gd name="connsiteX93" fmla="*/ 157569 w 580443"/>
                    <a:gd name="connsiteY93" fmla="*/ 176141 h 585788"/>
                    <a:gd name="connsiteX94" fmla="*/ 197467 w 580443"/>
                    <a:gd name="connsiteY94" fmla="*/ 189180 h 585788"/>
                    <a:gd name="connsiteX95" fmla="*/ 204189 w 580443"/>
                    <a:gd name="connsiteY95" fmla="*/ 188505 h 585788"/>
                    <a:gd name="connsiteX96" fmla="*/ 236016 w 580443"/>
                    <a:gd name="connsiteY96" fmla="*/ 170148 h 585788"/>
                    <a:gd name="connsiteX97" fmla="*/ 238160 w 580443"/>
                    <a:gd name="connsiteY97" fmla="*/ 162122 h 585788"/>
                    <a:gd name="connsiteX98" fmla="*/ 237231 w 580443"/>
                    <a:gd name="connsiteY98" fmla="*/ 160916 h 585788"/>
                    <a:gd name="connsiteX99" fmla="*/ 93753 w 580443"/>
                    <a:gd name="connsiteY99" fmla="*/ 17439 h 585788"/>
                    <a:gd name="connsiteX100" fmla="*/ 92341 w 580443"/>
                    <a:gd name="connsiteY100" fmla="*/ 17420 h 585788"/>
                    <a:gd name="connsiteX101" fmla="*/ 92322 w 580443"/>
                    <a:gd name="connsiteY101" fmla="*/ 17439 h 585788"/>
                    <a:gd name="connsiteX102" fmla="*/ 17169 w 580443"/>
                    <a:gd name="connsiteY102" fmla="*/ 92592 h 585788"/>
                    <a:gd name="connsiteX103" fmla="*/ 17223 w 580443"/>
                    <a:gd name="connsiteY103" fmla="*/ 94779 h 585788"/>
                    <a:gd name="connsiteX104" fmla="*/ 44272 w 580443"/>
                    <a:gd name="connsiteY104" fmla="*/ 121801 h 585788"/>
                    <a:gd name="connsiteX105" fmla="*/ 46215 w 580443"/>
                    <a:gd name="connsiteY105" fmla="*/ 121801 h 585788"/>
                    <a:gd name="connsiteX106" fmla="*/ 76962 w 580443"/>
                    <a:gd name="connsiteY106" fmla="*/ 91216 h 585788"/>
                    <a:gd name="connsiteX107" fmla="*/ 86464 w 580443"/>
                    <a:gd name="connsiteY107" fmla="*/ 91432 h 585788"/>
                    <a:gd name="connsiteX108" fmla="*/ 86680 w 580443"/>
                    <a:gd name="connsiteY108" fmla="*/ 91593 h 585788"/>
                    <a:gd name="connsiteX109" fmla="*/ 86653 w 580443"/>
                    <a:gd name="connsiteY109" fmla="*/ 101177 h 585788"/>
                    <a:gd name="connsiteX110" fmla="*/ 56662 w 580443"/>
                    <a:gd name="connsiteY110" fmla="*/ 131789 h 585788"/>
                    <a:gd name="connsiteX111" fmla="*/ 56662 w 580443"/>
                    <a:gd name="connsiteY111" fmla="*/ 134407 h 585788"/>
                    <a:gd name="connsiteX112" fmla="*/ 84467 w 580443"/>
                    <a:gd name="connsiteY112" fmla="*/ 162212 h 585788"/>
                    <a:gd name="connsiteX113" fmla="*/ 85682 w 580443"/>
                    <a:gd name="connsiteY113" fmla="*/ 162050 h 585788"/>
                    <a:gd name="connsiteX114" fmla="*/ 136000 w 580443"/>
                    <a:gd name="connsiteY114" fmla="*/ 113081 h 585788"/>
                    <a:gd name="connsiteX115" fmla="*/ 145745 w 580443"/>
                    <a:gd name="connsiteY115" fmla="*/ 112919 h 585788"/>
                    <a:gd name="connsiteX116" fmla="*/ 514000 w 580443"/>
                    <a:gd name="connsiteY116" fmla="*/ 22491 h 585788"/>
                    <a:gd name="connsiteX117" fmla="*/ 512397 w 580443"/>
                    <a:gd name="connsiteY117" fmla="*/ 22491 h 585788"/>
                    <a:gd name="connsiteX118" fmla="*/ 478191 w 580443"/>
                    <a:gd name="connsiteY118" fmla="*/ 56697 h 585788"/>
                    <a:gd name="connsiteX119" fmla="*/ 478191 w 580443"/>
                    <a:gd name="connsiteY119" fmla="*/ 58300 h 585788"/>
                    <a:gd name="connsiteX120" fmla="*/ 527515 w 580443"/>
                    <a:gd name="connsiteY120" fmla="*/ 107624 h 585788"/>
                    <a:gd name="connsiteX121" fmla="*/ 529118 w 580443"/>
                    <a:gd name="connsiteY121" fmla="*/ 107624 h 585788"/>
                    <a:gd name="connsiteX122" fmla="*/ 563324 w 580443"/>
                    <a:gd name="connsiteY122" fmla="*/ 73418 h 585788"/>
                    <a:gd name="connsiteX123" fmla="*/ 563324 w 580443"/>
                    <a:gd name="connsiteY123" fmla="*/ 71815 h 585788"/>
                    <a:gd name="connsiteX124" fmla="*/ 514000 w 580443"/>
                    <a:gd name="connsiteY124" fmla="*/ 22491 h 585788"/>
                    <a:gd name="connsiteX125" fmla="*/ 427949 w 580443"/>
                    <a:gd name="connsiteY125" fmla="*/ 174954 h 585788"/>
                    <a:gd name="connsiteX126" fmla="*/ 448141 w 580443"/>
                    <a:gd name="connsiteY126" fmla="*/ 186507 h 585788"/>
                    <a:gd name="connsiteX127" fmla="*/ 449555 w 580443"/>
                    <a:gd name="connsiteY127" fmla="*/ 187086 h 585788"/>
                    <a:gd name="connsiteX128" fmla="*/ 449896 w 580443"/>
                    <a:gd name="connsiteY128" fmla="*/ 186858 h 585788"/>
                    <a:gd name="connsiteX129" fmla="*/ 517869 w 580443"/>
                    <a:gd name="connsiteY129" fmla="*/ 118885 h 585788"/>
                    <a:gd name="connsiteX130" fmla="*/ 517869 w 580443"/>
                    <a:gd name="connsiteY130" fmla="*/ 117131 h 585788"/>
                    <a:gd name="connsiteX131" fmla="*/ 468522 w 580443"/>
                    <a:gd name="connsiteY131" fmla="*/ 67784 h 585788"/>
                    <a:gd name="connsiteX132" fmla="*/ 467110 w 580443"/>
                    <a:gd name="connsiteY132" fmla="*/ 67766 h 585788"/>
                    <a:gd name="connsiteX133" fmla="*/ 467092 w 580443"/>
                    <a:gd name="connsiteY133" fmla="*/ 67784 h 585788"/>
                    <a:gd name="connsiteX134" fmla="*/ 358491 w 580443"/>
                    <a:gd name="connsiteY134" fmla="*/ 176384 h 585788"/>
                    <a:gd name="connsiteX135" fmla="*/ 358761 w 580443"/>
                    <a:gd name="connsiteY135" fmla="*/ 178490 h 585788"/>
                    <a:gd name="connsiteX136" fmla="*/ 378144 w 580443"/>
                    <a:gd name="connsiteY136" fmla="*/ 189693 h 585788"/>
                    <a:gd name="connsiteX137" fmla="*/ 380249 w 580443"/>
                    <a:gd name="connsiteY137" fmla="*/ 189909 h 585788"/>
                    <a:gd name="connsiteX138" fmla="*/ 427949 w 580443"/>
                    <a:gd name="connsiteY138" fmla="*/ 174954 h 585788"/>
                    <a:gd name="connsiteX139" fmla="*/ 162104 w 580443"/>
                    <a:gd name="connsiteY139" fmla="*/ 300992 h 585788"/>
                    <a:gd name="connsiteX140" fmla="*/ 155220 w 580443"/>
                    <a:gd name="connsiteY140" fmla="*/ 334061 h 585788"/>
                    <a:gd name="connsiteX141" fmla="*/ 121207 w 580443"/>
                    <a:gd name="connsiteY141" fmla="*/ 364457 h 585788"/>
                    <a:gd name="connsiteX142" fmla="*/ 120451 w 580443"/>
                    <a:gd name="connsiteY142" fmla="*/ 368830 h 585788"/>
                    <a:gd name="connsiteX143" fmla="*/ 145880 w 580443"/>
                    <a:gd name="connsiteY143" fmla="*/ 412859 h 585788"/>
                    <a:gd name="connsiteX144" fmla="*/ 149173 w 580443"/>
                    <a:gd name="connsiteY144" fmla="*/ 414128 h 585788"/>
                    <a:gd name="connsiteX145" fmla="*/ 193040 w 580443"/>
                    <a:gd name="connsiteY145" fmla="*/ 400225 h 585788"/>
                    <a:gd name="connsiteX146" fmla="*/ 209993 w 580443"/>
                    <a:gd name="connsiteY146" fmla="*/ 401440 h 585788"/>
                    <a:gd name="connsiteX147" fmla="*/ 240767 w 580443"/>
                    <a:gd name="connsiteY147" fmla="*/ 419149 h 585788"/>
                    <a:gd name="connsiteX148" fmla="*/ 252267 w 580443"/>
                    <a:gd name="connsiteY148" fmla="*/ 434779 h 585788"/>
                    <a:gd name="connsiteX149" fmla="*/ 261445 w 580443"/>
                    <a:gd name="connsiteY149" fmla="*/ 478403 h 585788"/>
                    <a:gd name="connsiteX150" fmla="*/ 263713 w 580443"/>
                    <a:gd name="connsiteY150" fmla="*/ 480373 h 585788"/>
                    <a:gd name="connsiteX151" fmla="*/ 290141 w 580443"/>
                    <a:gd name="connsiteY151" fmla="*/ 480535 h 585788"/>
                    <a:gd name="connsiteX152" fmla="*/ 316541 w 580443"/>
                    <a:gd name="connsiteY152" fmla="*/ 480373 h 585788"/>
                    <a:gd name="connsiteX153" fmla="*/ 318809 w 580443"/>
                    <a:gd name="connsiteY153" fmla="*/ 478403 h 585788"/>
                    <a:gd name="connsiteX154" fmla="*/ 328014 w 580443"/>
                    <a:gd name="connsiteY154" fmla="*/ 434779 h 585788"/>
                    <a:gd name="connsiteX155" fmla="*/ 339514 w 580443"/>
                    <a:gd name="connsiteY155" fmla="*/ 419149 h 585788"/>
                    <a:gd name="connsiteX156" fmla="*/ 370288 w 580443"/>
                    <a:gd name="connsiteY156" fmla="*/ 401467 h 585788"/>
                    <a:gd name="connsiteX157" fmla="*/ 387241 w 580443"/>
                    <a:gd name="connsiteY157" fmla="*/ 400253 h 585788"/>
                    <a:gd name="connsiteX158" fmla="*/ 431108 w 580443"/>
                    <a:gd name="connsiteY158" fmla="*/ 414155 h 585788"/>
                    <a:gd name="connsiteX159" fmla="*/ 434401 w 580443"/>
                    <a:gd name="connsiteY159" fmla="*/ 412886 h 585788"/>
                    <a:gd name="connsiteX160" fmla="*/ 459830 w 580443"/>
                    <a:gd name="connsiteY160" fmla="*/ 368884 h 585788"/>
                    <a:gd name="connsiteX161" fmla="*/ 459074 w 580443"/>
                    <a:gd name="connsiteY161" fmla="*/ 364511 h 585788"/>
                    <a:gd name="connsiteX162" fmla="*/ 425088 w 580443"/>
                    <a:gd name="connsiteY162" fmla="*/ 334088 h 585788"/>
                    <a:gd name="connsiteX163" fmla="*/ 418204 w 580443"/>
                    <a:gd name="connsiteY163" fmla="*/ 301046 h 585788"/>
                    <a:gd name="connsiteX164" fmla="*/ 425088 w 580443"/>
                    <a:gd name="connsiteY164" fmla="*/ 267978 h 585788"/>
                    <a:gd name="connsiteX165" fmla="*/ 459101 w 580443"/>
                    <a:gd name="connsiteY165" fmla="*/ 237582 h 585788"/>
                    <a:gd name="connsiteX166" fmla="*/ 459857 w 580443"/>
                    <a:gd name="connsiteY166" fmla="*/ 233208 h 585788"/>
                    <a:gd name="connsiteX167" fmla="*/ 434428 w 580443"/>
                    <a:gd name="connsiteY167" fmla="*/ 189180 h 585788"/>
                    <a:gd name="connsiteX168" fmla="*/ 431135 w 580443"/>
                    <a:gd name="connsiteY168" fmla="*/ 187911 h 585788"/>
                    <a:gd name="connsiteX169" fmla="*/ 387268 w 580443"/>
                    <a:gd name="connsiteY169" fmla="*/ 201813 h 585788"/>
                    <a:gd name="connsiteX170" fmla="*/ 370315 w 580443"/>
                    <a:gd name="connsiteY170" fmla="*/ 200599 h 585788"/>
                    <a:gd name="connsiteX171" fmla="*/ 339541 w 580443"/>
                    <a:gd name="connsiteY171" fmla="*/ 182890 h 585788"/>
                    <a:gd name="connsiteX172" fmla="*/ 328041 w 580443"/>
                    <a:gd name="connsiteY172" fmla="*/ 167260 h 585788"/>
                    <a:gd name="connsiteX173" fmla="*/ 318863 w 580443"/>
                    <a:gd name="connsiteY173" fmla="*/ 123636 h 585788"/>
                    <a:gd name="connsiteX174" fmla="*/ 316595 w 580443"/>
                    <a:gd name="connsiteY174" fmla="*/ 121666 h 585788"/>
                    <a:gd name="connsiteX175" fmla="*/ 290168 w 580443"/>
                    <a:gd name="connsiteY175" fmla="*/ 121504 h 585788"/>
                    <a:gd name="connsiteX176" fmla="*/ 263767 w 580443"/>
                    <a:gd name="connsiteY176" fmla="*/ 121666 h 585788"/>
                    <a:gd name="connsiteX177" fmla="*/ 261499 w 580443"/>
                    <a:gd name="connsiteY177" fmla="*/ 123636 h 585788"/>
                    <a:gd name="connsiteX178" fmla="*/ 252294 w 580443"/>
                    <a:gd name="connsiteY178" fmla="*/ 167260 h 585788"/>
                    <a:gd name="connsiteX179" fmla="*/ 240794 w 580443"/>
                    <a:gd name="connsiteY179" fmla="*/ 182863 h 585788"/>
                    <a:gd name="connsiteX180" fmla="*/ 210020 w 580443"/>
                    <a:gd name="connsiteY180" fmla="*/ 200572 h 585788"/>
                    <a:gd name="connsiteX181" fmla="*/ 193067 w 580443"/>
                    <a:gd name="connsiteY181" fmla="*/ 201786 h 585788"/>
                    <a:gd name="connsiteX182" fmla="*/ 149200 w 580443"/>
                    <a:gd name="connsiteY182" fmla="*/ 187884 h 585788"/>
                    <a:gd name="connsiteX183" fmla="*/ 145907 w 580443"/>
                    <a:gd name="connsiteY183" fmla="*/ 189153 h 585788"/>
                    <a:gd name="connsiteX184" fmla="*/ 120478 w 580443"/>
                    <a:gd name="connsiteY184" fmla="*/ 233154 h 585788"/>
                    <a:gd name="connsiteX185" fmla="*/ 121234 w 580443"/>
                    <a:gd name="connsiteY185" fmla="*/ 237528 h 585788"/>
                    <a:gd name="connsiteX186" fmla="*/ 155220 w 580443"/>
                    <a:gd name="connsiteY186" fmla="*/ 267951 h 585788"/>
                    <a:gd name="connsiteX187" fmla="*/ 162104 w 580443"/>
                    <a:gd name="connsiteY187" fmla="*/ 300992 h 585788"/>
                    <a:gd name="connsiteX188" fmla="*/ 470304 w 580443"/>
                    <a:gd name="connsiteY188" fmla="*/ 437586 h 585788"/>
                    <a:gd name="connsiteX189" fmla="*/ 470520 w 580443"/>
                    <a:gd name="connsiteY189" fmla="*/ 437775 h 585788"/>
                    <a:gd name="connsiteX190" fmla="*/ 470674 w 580443"/>
                    <a:gd name="connsiteY190" fmla="*/ 446069 h 585788"/>
                    <a:gd name="connsiteX191" fmla="*/ 469602 w 580443"/>
                    <a:gd name="connsiteY191" fmla="*/ 447332 h 585788"/>
                    <a:gd name="connsiteX192" fmla="*/ 420229 w 580443"/>
                    <a:gd name="connsiteY192" fmla="*/ 496921 h 585788"/>
                    <a:gd name="connsiteX193" fmla="*/ 420229 w 580443"/>
                    <a:gd name="connsiteY193" fmla="*/ 499324 h 585788"/>
                    <a:gd name="connsiteX194" fmla="*/ 447196 w 580443"/>
                    <a:gd name="connsiteY194" fmla="*/ 526291 h 585788"/>
                    <a:gd name="connsiteX195" fmla="*/ 448978 w 580443"/>
                    <a:gd name="connsiteY195" fmla="*/ 526291 h 585788"/>
                    <a:gd name="connsiteX196" fmla="*/ 479185 w 580443"/>
                    <a:gd name="connsiteY196" fmla="*/ 496057 h 585788"/>
                    <a:gd name="connsiteX197" fmla="*/ 488661 w 580443"/>
                    <a:gd name="connsiteY197" fmla="*/ 496327 h 585788"/>
                    <a:gd name="connsiteX198" fmla="*/ 488877 w 580443"/>
                    <a:gd name="connsiteY198" fmla="*/ 496489 h 585788"/>
                    <a:gd name="connsiteX199" fmla="*/ 488796 w 580443"/>
                    <a:gd name="connsiteY199" fmla="*/ 506153 h 585788"/>
                    <a:gd name="connsiteX200" fmla="*/ 459074 w 580443"/>
                    <a:gd name="connsiteY200" fmla="*/ 536549 h 585788"/>
                    <a:gd name="connsiteX201" fmla="*/ 459074 w 580443"/>
                    <a:gd name="connsiteY201" fmla="*/ 538466 h 585788"/>
                    <a:gd name="connsiteX202" fmla="*/ 486474 w 580443"/>
                    <a:gd name="connsiteY202" fmla="*/ 565866 h 585788"/>
                    <a:gd name="connsiteX203" fmla="*/ 488148 w 580443"/>
                    <a:gd name="connsiteY203" fmla="*/ 565866 h 585788"/>
                    <a:gd name="connsiteX204" fmla="*/ 563058 w 580443"/>
                    <a:gd name="connsiteY204" fmla="*/ 490361 h 585788"/>
                    <a:gd name="connsiteX205" fmla="*/ 564003 w 580443"/>
                    <a:gd name="connsiteY205" fmla="*/ 489281 h 585788"/>
                    <a:gd name="connsiteX206" fmla="*/ 465202 w 580443"/>
                    <a:gd name="connsiteY206" fmla="*/ 390075 h 585788"/>
                    <a:gd name="connsiteX207" fmla="*/ 463064 w 580443"/>
                    <a:gd name="connsiteY207" fmla="*/ 390087 h 585788"/>
                    <a:gd name="connsiteX208" fmla="*/ 462826 w 580443"/>
                    <a:gd name="connsiteY208" fmla="*/ 390399 h 585788"/>
                    <a:gd name="connsiteX209" fmla="*/ 448303 w 580443"/>
                    <a:gd name="connsiteY209" fmla="*/ 415505 h 585788"/>
                    <a:gd name="connsiteX210" fmla="*/ 439692 w 580443"/>
                    <a:gd name="connsiteY210" fmla="*/ 425412 h 585788"/>
                    <a:gd name="connsiteX211" fmla="*/ 425574 w 580443"/>
                    <a:gd name="connsiteY211" fmla="*/ 426788 h 585788"/>
                    <a:gd name="connsiteX212" fmla="*/ 381356 w 580443"/>
                    <a:gd name="connsiteY212" fmla="*/ 412454 h 585788"/>
                    <a:gd name="connsiteX213" fmla="*/ 378819 w 580443"/>
                    <a:gd name="connsiteY213" fmla="*/ 412562 h 585788"/>
                    <a:gd name="connsiteX214" fmla="*/ 353848 w 580443"/>
                    <a:gd name="connsiteY214" fmla="*/ 431351 h 585788"/>
                    <a:gd name="connsiteX215" fmla="*/ 353929 w 580443"/>
                    <a:gd name="connsiteY215" fmla="*/ 432781 h 585788"/>
                    <a:gd name="connsiteX216" fmla="*/ 408162 w 580443"/>
                    <a:gd name="connsiteY216" fmla="*/ 487014 h 585788"/>
                    <a:gd name="connsiteX217" fmla="*/ 409944 w 580443"/>
                    <a:gd name="connsiteY217" fmla="*/ 487014 h 585788"/>
                    <a:gd name="connsiteX218" fmla="*/ 460289 w 580443"/>
                    <a:gd name="connsiteY218" fmla="*/ 436669 h 585788"/>
                    <a:gd name="connsiteX219" fmla="*/ 470304 w 580443"/>
                    <a:gd name="connsiteY219" fmla="*/ 437586 h 585788"/>
                    <a:gd name="connsiteX220" fmla="*/ 72589 w 580443"/>
                    <a:gd name="connsiteY220" fmla="*/ 493682 h 585788"/>
                    <a:gd name="connsiteX221" fmla="*/ 72778 w 580443"/>
                    <a:gd name="connsiteY221" fmla="*/ 493493 h 585788"/>
                    <a:gd name="connsiteX222" fmla="*/ 82361 w 580443"/>
                    <a:gd name="connsiteY222" fmla="*/ 494249 h 585788"/>
                    <a:gd name="connsiteX223" fmla="*/ 111057 w 580443"/>
                    <a:gd name="connsiteY223" fmla="*/ 524834 h 585788"/>
                    <a:gd name="connsiteX224" fmla="*/ 111799 w 580443"/>
                    <a:gd name="connsiteY224" fmla="*/ 524872 h 585788"/>
                    <a:gd name="connsiteX225" fmla="*/ 111813 w 580443"/>
                    <a:gd name="connsiteY225" fmla="*/ 524861 h 585788"/>
                    <a:gd name="connsiteX226" fmla="*/ 215338 w 580443"/>
                    <a:gd name="connsiteY226" fmla="*/ 421335 h 585788"/>
                    <a:gd name="connsiteX227" fmla="*/ 215309 w 580443"/>
                    <a:gd name="connsiteY227" fmla="*/ 419885 h 585788"/>
                    <a:gd name="connsiteX228" fmla="*/ 215122 w 580443"/>
                    <a:gd name="connsiteY228" fmla="*/ 419743 h 585788"/>
                    <a:gd name="connsiteX229" fmla="*/ 203217 w 580443"/>
                    <a:gd name="connsiteY229" fmla="*/ 412886 h 585788"/>
                    <a:gd name="connsiteX230" fmla="*/ 198898 w 580443"/>
                    <a:gd name="connsiteY230" fmla="*/ 412400 h 585788"/>
                    <a:gd name="connsiteX231" fmla="*/ 153547 w 580443"/>
                    <a:gd name="connsiteY231" fmla="*/ 426707 h 585788"/>
                    <a:gd name="connsiteX232" fmla="*/ 135595 w 580443"/>
                    <a:gd name="connsiteY232" fmla="*/ 421227 h 585788"/>
                    <a:gd name="connsiteX233" fmla="*/ 127875 w 580443"/>
                    <a:gd name="connsiteY233" fmla="*/ 408513 h 585788"/>
                    <a:gd name="connsiteX234" fmla="*/ 126809 w 580443"/>
                    <a:gd name="connsiteY234" fmla="*/ 408092 h 585788"/>
                    <a:gd name="connsiteX235" fmla="*/ 126552 w 580443"/>
                    <a:gd name="connsiteY235" fmla="*/ 408270 h 585788"/>
                    <a:gd name="connsiteX236" fmla="*/ 61575 w 580443"/>
                    <a:gd name="connsiteY236" fmla="*/ 473139 h 585788"/>
                    <a:gd name="connsiteX237" fmla="*/ 53801 w 580443"/>
                    <a:gd name="connsiteY237" fmla="*/ 485124 h 585788"/>
                    <a:gd name="connsiteX238" fmla="*/ 19895 w 580443"/>
                    <a:gd name="connsiteY238" fmla="*/ 565218 h 585788"/>
                    <a:gd name="connsiteX239" fmla="*/ 20516 w 580443"/>
                    <a:gd name="connsiteY239" fmla="*/ 565839 h 585788"/>
                    <a:gd name="connsiteX240" fmla="*/ 98666 w 580443"/>
                    <a:gd name="connsiteY240" fmla="*/ 532662 h 585788"/>
                    <a:gd name="connsiteX241" fmla="*/ 98993 w 580443"/>
                    <a:gd name="connsiteY241" fmla="*/ 531806 h 585788"/>
                    <a:gd name="connsiteX242" fmla="*/ 98882 w 580443"/>
                    <a:gd name="connsiteY242" fmla="*/ 531636 h 585788"/>
                    <a:gd name="connsiteX243" fmla="*/ 72481 w 580443"/>
                    <a:gd name="connsiteY243" fmla="*/ 503265 h 585788"/>
                    <a:gd name="connsiteX244" fmla="*/ 72589 w 580443"/>
                    <a:gd name="connsiteY244" fmla="*/ 493682 h 585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580443" h="585788">
                      <a:moveTo>
                        <a:pt x="94428" y="0"/>
                      </a:moveTo>
                      <a:cubicBezTo>
                        <a:pt x="96947" y="1458"/>
                        <a:pt x="98576" y="2556"/>
                        <a:pt x="99314" y="3293"/>
                      </a:cubicBezTo>
                      <a:cubicBezTo>
                        <a:pt x="164624" y="69197"/>
                        <a:pt x="212008" y="116906"/>
                        <a:pt x="241469" y="146420"/>
                      </a:cubicBezTo>
                      <a:cubicBezTo>
                        <a:pt x="242243" y="147194"/>
                        <a:pt x="242738" y="147041"/>
                        <a:pt x="242954" y="145961"/>
                      </a:cubicBezTo>
                      <a:cubicBezTo>
                        <a:pt x="244213" y="139572"/>
                        <a:pt x="245941" y="131780"/>
                        <a:pt x="248137" y="122584"/>
                      </a:cubicBezTo>
                      <a:cubicBezTo>
                        <a:pt x="250458" y="112793"/>
                        <a:pt x="255677" y="107907"/>
                        <a:pt x="263794" y="107925"/>
                      </a:cubicBezTo>
                      <a:cubicBezTo>
                        <a:pt x="295611" y="107997"/>
                        <a:pt x="312132" y="108006"/>
                        <a:pt x="313356" y="107952"/>
                      </a:cubicBezTo>
                      <a:cubicBezTo>
                        <a:pt x="318395" y="107718"/>
                        <a:pt x="322039" y="108447"/>
                        <a:pt x="324289" y="110139"/>
                      </a:cubicBezTo>
                      <a:cubicBezTo>
                        <a:pt x="328518" y="113324"/>
                        <a:pt x="330993" y="116564"/>
                        <a:pt x="331713" y="119857"/>
                      </a:cubicBezTo>
                      <a:cubicBezTo>
                        <a:pt x="334844" y="134236"/>
                        <a:pt x="338182" y="149452"/>
                        <a:pt x="341728" y="165505"/>
                      </a:cubicBezTo>
                      <a:cubicBezTo>
                        <a:pt x="342753" y="170184"/>
                        <a:pt x="344958" y="170823"/>
                        <a:pt x="348341" y="167422"/>
                      </a:cubicBezTo>
                      <a:lnTo>
                        <a:pt x="507935" y="7855"/>
                      </a:lnTo>
                      <a:cubicBezTo>
                        <a:pt x="510820" y="4963"/>
                        <a:pt x="515494" y="4949"/>
                        <a:pt x="518376" y="7823"/>
                      </a:cubicBezTo>
                      <a:cubicBezTo>
                        <a:pt x="518387" y="7834"/>
                        <a:pt x="518398" y="7845"/>
                        <a:pt x="518409" y="7855"/>
                      </a:cubicBezTo>
                      <a:lnTo>
                        <a:pt x="580389" y="70403"/>
                      </a:lnTo>
                      <a:cubicBezTo>
                        <a:pt x="580461" y="71734"/>
                        <a:pt x="580461" y="73075"/>
                        <a:pt x="580389" y="74425"/>
                      </a:cubicBezTo>
                      <a:lnTo>
                        <a:pt x="457158" y="198736"/>
                      </a:lnTo>
                      <a:cubicBezTo>
                        <a:pt x="456474" y="199420"/>
                        <a:pt x="456366" y="200185"/>
                        <a:pt x="456834" y="201031"/>
                      </a:cubicBezTo>
                      <a:cubicBezTo>
                        <a:pt x="461459" y="209219"/>
                        <a:pt x="466462" y="217812"/>
                        <a:pt x="471843" y="226811"/>
                      </a:cubicBezTo>
                      <a:cubicBezTo>
                        <a:pt x="477431" y="236178"/>
                        <a:pt x="471843" y="243925"/>
                        <a:pt x="464554" y="250431"/>
                      </a:cubicBezTo>
                      <a:cubicBezTo>
                        <a:pt x="449743" y="263695"/>
                        <a:pt x="439647" y="272792"/>
                        <a:pt x="434266" y="277723"/>
                      </a:cubicBezTo>
                      <a:cubicBezTo>
                        <a:pt x="432668" y="279182"/>
                        <a:pt x="431757" y="281259"/>
                        <a:pt x="431755" y="283446"/>
                      </a:cubicBezTo>
                      <a:lnTo>
                        <a:pt x="431755" y="319025"/>
                      </a:lnTo>
                      <a:cubicBezTo>
                        <a:pt x="431754" y="320901"/>
                        <a:pt x="432537" y="322692"/>
                        <a:pt x="433915" y="323965"/>
                      </a:cubicBezTo>
                      <a:cubicBezTo>
                        <a:pt x="444065" y="333233"/>
                        <a:pt x="455322" y="343167"/>
                        <a:pt x="467686" y="353767"/>
                      </a:cubicBezTo>
                      <a:cubicBezTo>
                        <a:pt x="469071" y="354955"/>
                        <a:pt x="471096" y="358249"/>
                        <a:pt x="473759" y="363648"/>
                      </a:cubicBezTo>
                      <a:cubicBezTo>
                        <a:pt x="474173" y="364493"/>
                        <a:pt x="474272" y="365375"/>
                        <a:pt x="474056" y="366293"/>
                      </a:cubicBezTo>
                      <a:lnTo>
                        <a:pt x="471735" y="376092"/>
                      </a:lnTo>
                      <a:cubicBezTo>
                        <a:pt x="471555" y="376830"/>
                        <a:pt x="471735" y="377469"/>
                        <a:pt x="472275" y="378009"/>
                      </a:cubicBezTo>
                      <a:lnTo>
                        <a:pt x="580389" y="487122"/>
                      </a:lnTo>
                      <a:lnTo>
                        <a:pt x="580389" y="490955"/>
                      </a:lnTo>
                      <a:lnTo>
                        <a:pt x="492467" y="580713"/>
                      </a:lnTo>
                      <a:cubicBezTo>
                        <a:pt x="489658" y="583575"/>
                        <a:pt x="485060" y="583619"/>
                        <a:pt x="482198" y="580810"/>
                      </a:cubicBezTo>
                      <a:cubicBezTo>
                        <a:pt x="482183" y="580795"/>
                        <a:pt x="482169" y="580781"/>
                        <a:pt x="482155" y="580767"/>
                      </a:cubicBezTo>
                      <a:cubicBezTo>
                        <a:pt x="473624" y="572219"/>
                        <a:pt x="462584" y="561142"/>
                        <a:pt x="449032" y="547536"/>
                      </a:cubicBezTo>
                      <a:cubicBezTo>
                        <a:pt x="448042" y="546547"/>
                        <a:pt x="446594" y="545548"/>
                        <a:pt x="444686" y="544540"/>
                      </a:cubicBezTo>
                      <a:cubicBezTo>
                        <a:pt x="443102" y="543712"/>
                        <a:pt x="441879" y="542578"/>
                        <a:pt x="441015" y="541139"/>
                      </a:cubicBezTo>
                      <a:cubicBezTo>
                        <a:pt x="439323" y="538331"/>
                        <a:pt x="437973" y="536405"/>
                        <a:pt x="436965" y="535362"/>
                      </a:cubicBezTo>
                      <a:cubicBezTo>
                        <a:pt x="386341" y="484341"/>
                        <a:pt x="355027" y="452802"/>
                        <a:pt x="343023" y="440745"/>
                      </a:cubicBezTo>
                      <a:cubicBezTo>
                        <a:pt x="342381" y="440101"/>
                        <a:pt x="341339" y="440099"/>
                        <a:pt x="340695" y="440741"/>
                      </a:cubicBezTo>
                      <a:cubicBezTo>
                        <a:pt x="340464" y="440970"/>
                        <a:pt x="340307" y="441263"/>
                        <a:pt x="340243" y="441582"/>
                      </a:cubicBezTo>
                      <a:cubicBezTo>
                        <a:pt x="337867" y="454233"/>
                        <a:pt x="335456" y="465904"/>
                        <a:pt x="333008" y="476594"/>
                      </a:cubicBezTo>
                      <a:cubicBezTo>
                        <a:pt x="331713" y="482227"/>
                        <a:pt x="330219" y="486069"/>
                        <a:pt x="328527" y="488121"/>
                      </a:cubicBezTo>
                      <a:cubicBezTo>
                        <a:pt x="325342" y="492044"/>
                        <a:pt x="321356" y="494006"/>
                        <a:pt x="316568" y="494006"/>
                      </a:cubicBezTo>
                      <a:cubicBezTo>
                        <a:pt x="300084" y="494042"/>
                        <a:pt x="283545" y="494024"/>
                        <a:pt x="266952" y="493952"/>
                      </a:cubicBezTo>
                      <a:cubicBezTo>
                        <a:pt x="261751" y="493934"/>
                        <a:pt x="258179" y="493322"/>
                        <a:pt x="256235" y="492116"/>
                      </a:cubicBezTo>
                      <a:cubicBezTo>
                        <a:pt x="252726" y="489938"/>
                        <a:pt x="250305" y="486672"/>
                        <a:pt x="248973" y="482317"/>
                      </a:cubicBezTo>
                      <a:cubicBezTo>
                        <a:pt x="247822" y="478520"/>
                        <a:pt x="244501" y="463645"/>
                        <a:pt x="239012" y="437694"/>
                      </a:cubicBezTo>
                      <a:cubicBezTo>
                        <a:pt x="238040" y="433069"/>
                        <a:pt x="234855" y="429884"/>
                        <a:pt x="229456" y="428138"/>
                      </a:cubicBezTo>
                      <a:cubicBezTo>
                        <a:pt x="228538" y="427850"/>
                        <a:pt x="227737" y="428048"/>
                        <a:pt x="227054" y="428732"/>
                      </a:cubicBezTo>
                      <a:lnTo>
                        <a:pt x="117212" y="538574"/>
                      </a:lnTo>
                      <a:cubicBezTo>
                        <a:pt x="116177" y="539609"/>
                        <a:pt x="114950" y="540442"/>
                        <a:pt x="113594" y="541031"/>
                      </a:cubicBezTo>
                      <a:lnTo>
                        <a:pt x="8341" y="585788"/>
                      </a:lnTo>
                      <a:lnTo>
                        <a:pt x="5696" y="585788"/>
                      </a:lnTo>
                      <a:cubicBezTo>
                        <a:pt x="2942" y="584942"/>
                        <a:pt x="1044" y="583143"/>
                        <a:pt x="0" y="580389"/>
                      </a:cubicBezTo>
                      <a:lnTo>
                        <a:pt x="0" y="577717"/>
                      </a:lnTo>
                      <a:cubicBezTo>
                        <a:pt x="14217" y="544117"/>
                        <a:pt x="28471" y="510508"/>
                        <a:pt x="42760" y="476891"/>
                      </a:cubicBezTo>
                      <a:cubicBezTo>
                        <a:pt x="44667" y="472410"/>
                        <a:pt x="47340" y="468450"/>
                        <a:pt x="50777" y="465013"/>
                      </a:cubicBezTo>
                      <a:cubicBezTo>
                        <a:pt x="70304" y="445433"/>
                        <a:pt x="93114" y="422604"/>
                        <a:pt x="119209" y="396527"/>
                      </a:cubicBezTo>
                      <a:cubicBezTo>
                        <a:pt x="119767" y="395984"/>
                        <a:pt x="119890" y="395139"/>
                        <a:pt x="119506" y="394476"/>
                      </a:cubicBezTo>
                      <a:cubicBezTo>
                        <a:pt x="113855" y="384398"/>
                        <a:pt x="110301" y="377937"/>
                        <a:pt x="108843" y="375093"/>
                      </a:cubicBezTo>
                      <a:cubicBezTo>
                        <a:pt x="106450" y="370396"/>
                        <a:pt x="106009" y="365951"/>
                        <a:pt x="107520" y="361758"/>
                      </a:cubicBezTo>
                      <a:cubicBezTo>
                        <a:pt x="108510" y="359040"/>
                        <a:pt x="111084" y="355810"/>
                        <a:pt x="115241" y="352067"/>
                      </a:cubicBezTo>
                      <a:cubicBezTo>
                        <a:pt x="124707" y="343554"/>
                        <a:pt x="134785" y="334529"/>
                        <a:pt x="145475" y="324991"/>
                      </a:cubicBezTo>
                      <a:cubicBezTo>
                        <a:pt x="147501" y="323206"/>
                        <a:pt x="148661" y="320630"/>
                        <a:pt x="148661" y="317918"/>
                      </a:cubicBezTo>
                      <a:lnTo>
                        <a:pt x="148661" y="283500"/>
                      </a:lnTo>
                      <a:cubicBezTo>
                        <a:pt x="148660" y="281196"/>
                        <a:pt x="147679" y="278998"/>
                        <a:pt x="145961" y="277453"/>
                      </a:cubicBezTo>
                      <a:cubicBezTo>
                        <a:pt x="138097" y="270398"/>
                        <a:pt x="127704" y="261238"/>
                        <a:pt x="114782" y="249972"/>
                      </a:cubicBezTo>
                      <a:cubicBezTo>
                        <a:pt x="111921" y="247471"/>
                        <a:pt x="109698" y="244708"/>
                        <a:pt x="108114" y="241685"/>
                      </a:cubicBezTo>
                      <a:cubicBezTo>
                        <a:pt x="106369" y="238319"/>
                        <a:pt x="105901" y="234711"/>
                        <a:pt x="106711" y="230860"/>
                      </a:cubicBezTo>
                      <a:cubicBezTo>
                        <a:pt x="107925" y="225110"/>
                        <a:pt x="113243" y="218928"/>
                        <a:pt x="115619" y="214042"/>
                      </a:cubicBezTo>
                      <a:cubicBezTo>
                        <a:pt x="115909" y="213423"/>
                        <a:pt x="115779" y="212689"/>
                        <a:pt x="115295" y="212206"/>
                      </a:cubicBezTo>
                      <a:lnTo>
                        <a:pt x="85331" y="182242"/>
                      </a:lnTo>
                      <a:cubicBezTo>
                        <a:pt x="84629" y="181558"/>
                        <a:pt x="83810" y="181099"/>
                        <a:pt x="82874" y="180865"/>
                      </a:cubicBezTo>
                      <a:cubicBezTo>
                        <a:pt x="78393" y="179840"/>
                        <a:pt x="75864" y="177266"/>
                        <a:pt x="75289" y="173145"/>
                      </a:cubicBezTo>
                      <a:cubicBezTo>
                        <a:pt x="75145" y="172191"/>
                        <a:pt x="74731" y="171372"/>
                        <a:pt x="74047" y="170688"/>
                      </a:cubicBezTo>
                      <a:cubicBezTo>
                        <a:pt x="65085" y="161834"/>
                        <a:pt x="56302" y="153034"/>
                        <a:pt x="47700" y="144287"/>
                      </a:cubicBezTo>
                      <a:cubicBezTo>
                        <a:pt x="46764" y="143352"/>
                        <a:pt x="45171" y="142038"/>
                        <a:pt x="42922" y="140346"/>
                      </a:cubicBezTo>
                      <a:cubicBezTo>
                        <a:pt x="41248" y="139086"/>
                        <a:pt x="39736" y="137656"/>
                        <a:pt x="38387" y="136054"/>
                      </a:cubicBezTo>
                      <a:cubicBezTo>
                        <a:pt x="34949" y="131969"/>
                        <a:pt x="32952" y="129656"/>
                        <a:pt x="32394" y="129116"/>
                      </a:cubicBezTo>
                      <a:cubicBezTo>
                        <a:pt x="20876" y="118030"/>
                        <a:pt x="10078" y="106711"/>
                        <a:pt x="0" y="95157"/>
                      </a:cubicBezTo>
                      <a:lnTo>
                        <a:pt x="0" y="91297"/>
                      </a:lnTo>
                      <a:lnTo>
                        <a:pt x="90892" y="0"/>
                      </a:lnTo>
                      <a:lnTo>
                        <a:pt x="94428" y="0"/>
                      </a:lnTo>
                      <a:close/>
                      <a:moveTo>
                        <a:pt x="145745" y="112919"/>
                      </a:moveTo>
                      <a:cubicBezTo>
                        <a:pt x="145763" y="112937"/>
                        <a:pt x="145835" y="112991"/>
                        <a:pt x="145961" y="113081"/>
                      </a:cubicBezTo>
                      <a:cubicBezTo>
                        <a:pt x="149452" y="115655"/>
                        <a:pt x="149524" y="118570"/>
                        <a:pt x="146177" y="121828"/>
                      </a:cubicBezTo>
                      <a:lnTo>
                        <a:pt x="95481" y="171309"/>
                      </a:lnTo>
                      <a:cubicBezTo>
                        <a:pt x="94797" y="171975"/>
                        <a:pt x="94788" y="172641"/>
                        <a:pt x="95454" y="173307"/>
                      </a:cubicBezTo>
                      <a:lnTo>
                        <a:pt x="122368" y="200221"/>
                      </a:lnTo>
                      <a:cubicBezTo>
                        <a:pt x="123033" y="200887"/>
                        <a:pt x="123609" y="200815"/>
                        <a:pt x="124095" y="200005"/>
                      </a:cubicBezTo>
                      <a:cubicBezTo>
                        <a:pt x="127065" y="194894"/>
                        <a:pt x="130781" y="188577"/>
                        <a:pt x="135244" y="181054"/>
                      </a:cubicBezTo>
                      <a:cubicBezTo>
                        <a:pt x="137368" y="177491"/>
                        <a:pt x="140940" y="175295"/>
                        <a:pt x="145961" y="174468"/>
                      </a:cubicBezTo>
                      <a:cubicBezTo>
                        <a:pt x="148625" y="174036"/>
                        <a:pt x="152494" y="174594"/>
                        <a:pt x="157569" y="176141"/>
                      </a:cubicBezTo>
                      <a:cubicBezTo>
                        <a:pt x="163076" y="177833"/>
                        <a:pt x="176375" y="182179"/>
                        <a:pt x="197467" y="189180"/>
                      </a:cubicBezTo>
                      <a:cubicBezTo>
                        <a:pt x="199697" y="189936"/>
                        <a:pt x="202148" y="189690"/>
                        <a:pt x="204189" y="188505"/>
                      </a:cubicBezTo>
                      <a:lnTo>
                        <a:pt x="236016" y="170148"/>
                      </a:lnTo>
                      <a:cubicBezTo>
                        <a:pt x="238825" y="168514"/>
                        <a:pt x="239785" y="164920"/>
                        <a:pt x="238160" y="162122"/>
                      </a:cubicBezTo>
                      <a:cubicBezTo>
                        <a:pt x="237904" y="161681"/>
                        <a:pt x="237592" y="161276"/>
                        <a:pt x="237231" y="160916"/>
                      </a:cubicBezTo>
                      <a:lnTo>
                        <a:pt x="93753" y="17439"/>
                      </a:lnTo>
                      <a:cubicBezTo>
                        <a:pt x="93368" y="17044"/>
                        <a:pt x="92736" y="17035"/>
                        <a:pt x="92341" y="17420"/>
                      </a:cubicBezTo>
                      <a:cubicBezTo>
                        <a:pt x="92334" y="17426"/>
                        <a:pt x="92328" y="17432"/>
                        <a:pt x="92322" y="17439"/>
                      </a:cubicBezTo>
                      <a:lnTo>
                        <a:pt x="17169" y="92592"/>
                      </a:lnTo>
                      <a:cubicBezTo>
                        <a:pt x="16467" y="93294"/>
                        <a:pt x="16485" y="94023"/>
                        <a:pt x="17223" y="94779"/>
                      </a:cubicBezTo>
                      <a:lnTo>
                        <a:pt x="44272" y="121801"/>
                      </a:lnTo>
                      <a:cubicBezTo>
                        <a:pt x="44809" y="122336"/>
                        <a:pt x="45678" y="122336"/>
                        <a:pt x="46215" y="121801"/>
                      </a:cubicBezTo>
                      <a:lnTo>
                        <a:pt x="76962" y="91216"/>
                      </a:lnTo>
                      <a:cubicBezTo>
                        <a:pt x="79914" y="88282"/>
                        <a:pt x="83081" y="88354"/>
                        <a:pt x="86464" y="91432"/>
                      </a:cubicBezTo>
                      <a:cubicBezTo>
                        <a:pt x="86500" y="91450"/>
                        <a:pt x="86572" y="91504"/>
                        <a:pt x="86680" y="91593"/>
                      </a:cubicBezTo>
                      <a:cubicBezTo>
                        <a:pt x="90100" y="94473"/>
                        <a:pt x="90091" y="97667"/>
                        <a:pt x="86653" y="101177"/>
                      </a:cubicBezTo>
                      <a:lnTo>
                        <a:pt x="56662" y="131789"/>
                      </a:lnTo>
                      <a:cubicBezTo>
                        <a:pt x="55945" y="132514"/>
                        <a:pt x="55945" y="133682"/>
                        <a:pt x="56662" y="134407"/>
                      </a:cubicBezTo>
                      <a:lnTo>
                        <a:pt x="84467" y="162212"/>
                      </a:lnTo>
                      <a:cubicBezTo>
                        <a:pt x="84809" y="162554"/>
                        <a:pt x="85214" y="162500"/>
                        <a:pt x="85682" y="162050"/>
                      </a:cubicBezTo>
                      <a:lnTo>
                        <a:pt x="136000" y="113081"/>
                      </a:lnTo>
                      <a:cubicBezTo>
                        <a:pt x="139167" y="110004"/>
                        <a:pt x="142416" y="109950"/>
                        <a:pt x="145745" y="112919"/>
                      </a:cubicBezTo>
                      <a:close/>
                      <a:moveTo>
                        <a:pt x="514000" y="22491"/>
                      </a:moveTo>
                      <a:cubicBezTo>
                        <a:pt x="513557" y="22048"/>
                        <a:pt x="512840" y="22048"/>
                        <a:pt x="512397" y="22491"/>
                      </a:cubicBezTo>
                      <a:lnTo>
                        <a:pt x="478191" y="56697"/>
                      </a:lnTo>
                      <a:cubicBezTo>
                        <a:pt x="477748" y="57140"/>
                        <a:pt x="477748" y="57857"/>
                        <a:pt x="478191" y="58300"/>
                      </a:cubicBezTo>
                      <a:lnTo>
                        <a:pt x="527515" y="107624"/>
                      </a:lnTo>
                      <a:cubicBezTo>
                        <a:pt x="527958" y="108067"/>
                        <a:pt x="528675" y="108067"/>
                        <a:pt x="529118" y="107624"/>
                      </a:cubicBezTo>
                      <a:lnTo>
                        <a:pt x="563324" y="73418"/>
                      </a:lnTo>
                      <a:cubicBezTo>
                        <a:pt x="563767" y="72975"/>
                        <a:pt x="563767" y="72258"/>
                        <a:pt x="563324" y="71815"/>
                      </a:cubicBezTo>
                      <a:lnTo>
                        <a:pt x="514000" y="22491"/>
                      </a:lnTo>
                      <a:close/>
                      <a:moveTo>
                        <a:pt x="427949" y="174954"/>
                      </a:moveTo>
                      <a:cubicBezTo>
                        <a:pt x="436668" y="172200"/>
                        <a:pt x="445010" y="178976"/>
                        <a:pt x="448141" y="186507"/>
                      </a:cubicBezTo>
                      <a:cubicBezTo>
                        <a:pt x="448372" y="187057"/>
                        <a:pt x="449004" y="187316"/>
                        <a:pt x="449555" y="187086"/>
                      </a:cubicBezTo>
                      <a:cubicBezTo>
                        <a:pt x="449682" y="187033"/>
                        <a:pt x="449798" y="186955"/>
                        <a:pt x="449896" y="186858"/>
                      </a:cubicBezTo>
                      <a:lnTo>
                        <a:pt x="517869" y="118885"/>
                      </a:lnTo>
                      <a:cubicBezTo>
                        <a:pt x="518346" y="118387"/>
                        <a:pt x="518346" y="117608"/>
                        <a:pt x="517869" y="117131"/>
                      </a:cubicBezTo>
                      <a:lnTo>
                        <a:pt x="468522" y="67784"/>
                      </a:lnTo>
                      <a:cubicBezTo>
                        <a:pt x="468137" y="67389"/>
                        <a:pt x="467505" y="67381"/>
                        <a:pt x="467110" y="67766"/>
                      </a:cubicBezTo>
                      <a:cubicBezTo>
                        <a:pt x="467104" y="67772"/>
                        <a:pt x="467098" y="67778"/>
                        <a:pt x="467092" y="67784"/>
                      </a:cubicBezTo>
                      <a:lnTo>
                        <a:pt x="358491" y="176384"/>
                      </a:lnTo>
                      <a:cubicBezTo>
                        <a:pt x="357664" y="177212"/>
                        <a:pt x="357754" y="177914"/>
                        <a:pt x="358761" y="178490"/>
                      </a:cubicBezTo>
                      <a:lnTo>
                        <a:pt x="378144" y="189693"/>
                      </a:lnTo>
                      <a:cubicBezTo>
                        <a:pt x="378779" y="190054"/>
                        <a:pt x="379542" y="190132"/>
                        <a:pt x="380249" y="189909"/>
                      </a:cubicBezTo>
                      <a:cubicBezTo>
                        <a:pt x="402097" y="183106"/>
                        <a:pt x="417997" y="178121"/>
                        <a:pt x="427949" y="174954"/>
                      </a:cubicBezTo>
                      <a:close/>
                      <a:moveTo>
                        <a:pt x="162104" y="300992"/>
                      </a:moveTo>
                      <a:cubicBezTo>
                        <a:pt x="162104" y="313653"/>
                        <a:pt x="164156" y="325558"/>
                        <a:pt x="155220" y="334061"/>
                      </a:cubicBezTo>
                      <a:cubicBezTo>
                        <a:pt x="147914" y="341008"/>
                        <a:pt x="136576" y="351140"/>
                        <a:pt x="121207" y="364457"/>
                      </a:cubicBezTo>
                      <a:cubicBezTo>
                        <a:pt x="119942" y="365556"/>
                        <a:pt x="119625" y="367387"/>
                        <a:pt x="120451" y="368830"/>
                      </a:cubicBezTo>
                      <a:lnTo>
                        <a:pt x="145880" y="412859"/>
                      </a:lnTo>
                      <a:cubicBezTo>
                        <a:pt x="146542" y="414005"/>
                        <a:pt x="147914" y="414534"/>
                        <a:pt x="149173" y="414128"/>
                      </a:cubicBezTo>
                      <a:cubicBezTo>
                        <a:pt x="175233" y="405741"/>
                        <a:pt x="189855" y="401107"/>
                        <a:pt x="193040" y="400225"/>
                      </a:cubicBezTo>
                      <a:cubicBezTo>
                        <a:pt x="199519" y="398444"/>
                        <a:pt x="205170" y="398849"/>
                        <a:pt x="209993" y="401440"/>
                      </a:cubicBezTo>
                      <a:cubicBezTo>
                        <a:pt x="223004" y="408405"/>
                        <a:pt x="233262" y="414308"/>
                        <a:pt x="240767" y="419149"/>
                      </a:cubicBezTo>
                      <a:cubicBezTo>
                        <a:pt x="246904" y="423126"/>
                        <a:pt x="250737" y="428336"/>
                        <a:pt x="252267" y="434779"/>
                      </a:cubicBezTo>
                      <a:cubicBezTo>
                        <a:pt x="252843" y="437226"/>
                        <a:pt x="255902" y="451768"/>
                        <a:pt x="261445" y="478403"/>
                      </a:cubicBezTo>
                      <a:cubicBezTo>
                        <a:pt x="261672" y="479487"/>
                        <a:pt x="262596" y="480290"/>
                        <a:pt x="263713" y="480373"/>
                      </a:cubicBezTo>
                      <a:cubicBezTo>
                        <a:pt x="265368" y="480481"/>
                        <a:pt x="274178" y="480535"/>
                        <a:pt x="290141" y="480535"/>
                      </a:cubicBezTo>
                      <a:cubicBezTo>
                        <a:pt x="306085" y="480535"/>
                        <a:pt x="314886" y="480481"/>
                        <a:pt x="316541" y="480373"/>
                      </a:cubicBezTo>
                      <a:cubicBezTo>
                        <a:pt x="317658" y="480290"/>
                        <a:pt x="318582" y="479487"/>
                        <a:pt x="318809" y="478403"/>
                      </a:cubicBezTo>
                      <a:cubicBezTo>
                        <a:pt x="324370" y="451768"/>
                        <a:pt x="327438" y="437226"/>
                        <a:pt x="328014" y="434779"/>
                      </a:cubicBezTo>
                      <a:cubicBezTo>
                        <a:pt x="329544" y="428336"/>
                        <a:pt x="333377" y="423126"/>
                        <a:pt x="339514" y="419149"/>
                      </a:cubicBezTo>
                      <a:cubicBezTo>
                        <a:pt x="347019" y="414326"/>
                        <a:pt x="357277" y="408432"/>
                        <a:pt x="370288" y="401467"/>
                      </a:cubicBezTo>
                      <a:cubicBezTo>
                        <a:pt x="375111" y="398876"/>
                        <a:pt x="380762" y="398471"/>
                        <a:pt x="387241" y="400253"/>
                      </a:cubicBezTo>
                      <a:cubicBezTo>
                        <a:pt x="390426" y="401134"/>
                        <a:pt x="405049" y="405768"/>
                        <a:pt x="431108" y="414155"/>
                      </a:cubicBezTo>
                      <a:cubicBezTo>
                        <a:pt x="432367" y="414561"/>
                        <a:pt x="433739" y="414032"/>
                        <a:pt x="434401" y="412886"/>
                      </a:cubicBezTo>
                      <a:lnTo>
                        <a:pt x="459830" y="368884"/>
                      </a:lnTo>
                      <a:cubicBezTo>
                        <a:pt x="460656" y="367441"/>
                        <a:pt x="460339" y="365610"/>
                        <a:pt x="459074" y="364511"/>
                      </a:cubicBezTo>
                      <a:cubicBezTo>
                        <a:pt x="443705" y="351176"/>
                        <a:pt x="432376" y="341035"/>
                        <a:pt x="425088" y="334088"/>
                      </a:cubicBezTo>
                      <a:cubicBezTo>
                        <a:pt x="416152" y="325585"/>
                        <a:pt x="418204" y="313680"/>
                        <a:pt x="418204" y="301046"/>
                      </a:cubicBezTo>
                      <a:cubicBezTo>
                        <a:pt x="418204" y="288386"/>
                        <a:pt x="416152" y="276481"/>
                        <a:pt x="425088" y="267978"/>
                      </a:cubicBezTo>
                      <a:cubicBezTo>
                        <a:pt x="432394" y="261031"/>
                        <a:pt x="443732" y="250899"/>
                        <a:pt x="459101" y="237582"/>
                      </a:cubicBezTo>
                      <a:cubicBezTo>
                        <a:pt x="460366" y="236483"/>
                        <a:pt x="460683" y="234652"/>
                        <a:pt x="459857" y="233208"/>
                      </a:cubicBezTo>
                      <a:lnTo>
                        <a:pt x="434428" y="189180"/>
                      </a:lnTo>
                      <a:cubicBezTo>
                        <a:pt x="433766" y="188034"/>
                        <a:pt x="432394" y="187505"/>
                        <a:pt x="431135" y="187911"/>
                      </a:cubicBezTo>
                      <a:cubicBezTo>
                        <a:pt x="405076" y="196297"/>
                        <a:pt x="390453" y="200932"/>
                        <a:pt x="387268" y="201813"/>
                      </a:cubicBezTo>
                      <a:cubicBezTo>
                        <a:pt x="380789" y="203595"/>
                        <a:pt x="375138" y="203190"/>
                        <a:pt x="370315" y="200599"/>
                      </a:cubicBezTo>
                      <a:cubicBezTo>
                        <a:pt x="357304" y="193634"/>
                        <a:pt x="347046" y="187731"/>
                        <a:pt x="339541" y="182890"/>
                      </a:cubicBezTo>
                      <a:cubicBezTo>
                        <a:pt x="333404" y="178913"/>
                        <a:pt x="329571" y="173703"/>
                        <a:pt x="328041" y="167260"/>
                      </a:cubicBezTo>
                      <a:cubicBezTo>
                        <a:pt x="327465" y="164812"/>
                        <a:pt x="324406" y="150271"/>
                        <a:pt x="318863" y="123636"/>
                      </a:cubicBezTo>
                      <a:cubicBezTo>
                        <a:pt x="318636" y="122552"/>
                        <a:pt x="317712" y="121748"/>
                        <a:pt x="316595" y="121666"/>
                      </a:cubicBezTo>
                      <a:cubicBezTo>
                        <a:pt x="314940" y="121558"/>
                        <a:pt x="306130" y="121504"/>
                        <a:pt x="290168" y="121504"/>
                      </a:cubicBezTo>
                      <a:cubicBezTo>
                        <a:pt x="274223" y="121504"/>
                        <a:pt x="265422" y="121558"/>
                        <a:pt x="263767" y="121666"/>
                      </a:cubicBezTo>
                      <a:cubicBezTo>
                        <a:pt x="262650" y="121748"/>
                        <a:pt x="261726" y="122552"/>
                        <a:pt x="261499" y="123636"/>
                      </a:cubicBezTo>
                      <a:cubicBezTo>
                        <a:pt x="255938" y="150271"/>
                        <a:pt x="252870" y="164812"/>
                        <a:pt x="252294" y="167260"/>
                      </a:cubicBezTo>
                      <a:cubicBezTo>
                        <a:pt x="250764" y="173703"/>
                        <a:pt x="246931" y="178904"/>
                        <a:pt x="240794" y="182863"/>
                      </a:cubicBezTo>
                      <a:cubicBezTo>
                        <a:pt x="233289" y="187704"/>
                        <a:pt x="223031" y="193607"/>
                        <a:pt x="210020" y="200572"/>
                      </a:cubicBezTo>
                      <a:cubicBezTo>
                        <a:pt x="205197" y="203163"/>
                        <a:pt x="199546" y="203568"/>
                        <a:pt x="193067" y="201786"/>
                      </a:cubicBezTo>
                      <a:cubicBezTo>
                        <a:pt x="189882" y="200905"/>
                        <a:pt x="175259" y="196270"/>
                        <a:pt x="149200" y="187884"/>
                      </a:cubicBezTo>
                      <a:cubicBezTo>
                        <a:pt x="147941" y="187478"/>
                        <a:pt x="146569" y="188007"/>
                        <a:pt x="145907" y="189153"/>
                      </a:cubicBezTo>
                      <a:lnTo>
                        <a:pt x="120478" y="233154"/>
                      </a:lnTo>
                      <a:cubicBezTo>
                        <a:pt x="119652" y="234598"/>
                        <a:pt x="119969" y="236429"/>
                        <a:pt x="121234" y="237528"/>
                      </a:cubicBezTo>
                      <a:cubicBezTo>
                        <a:pt x="136585" y="250863"/>
                        <a:pt x="147914" y="261004"/>
                        <a:pt x="155220" y="267951"/>
                      </a:cubicBezTo>
                      <a:cubicBezTo>
                        <a:pt x="164156" y="276454"/>
                        <a:pt x="162104" y="288359"/>
                        <a:pt x="162104" y="300992"/>
                      </a:cubicBezTo>
                      <a:close/>
                      <a:moveTo>
                        <a:pt x="470304" y="437586"/>
                      </a:moveTo>
                      <a:cubicBezTo>
                        <a:pt x="470394" y="437676"/>
                        <a:pt x="470466" y="437739"/>
                        <a:pt x="470520" y="437775"/>
                      </a:cubicBezTo>
                      <a:cubicBezTo>
                        <a:pt x="472882" y="439180"/>
                        <a:pt x="472951" y="442893"/>
                        <a:pt x="470674" y="446069"/>
                      </a:cubicBezTo>
                      <a:cubicBezTo>
                        <a:pt x="470352" y="446517"/>
                        <a:pt x="469992" y="446941"/>
                        <a:pt x="469602" y="447332"/>
                      </a:cubicBezTo>
                      <a:lnTo>
                        <a:pt x="420229" y="496921"/>
                      </a:lnTo>
                      <a:cubicBezTo>
                        <a:pt x="419437" y="497731"/>
                        <a:pt x="419437" y="498532"/>
                        <a:pt x="420229" y="499324"/>
                      </a:cubicBezTo>
                      <a:lnTo>
                        <a:pt x="447196" y="526291"/>
                      </a:lnTo>
                      <a:cubicBezTo>
                        <a:pt x="447691" y="526779"/>
                        <a:pt x="448484" y="526779"/>
                        <a:pt x="448978" y="526291"/>
                      </a:cubicBezTo>
                      <a:lnTo>
                        <a:pt x="479185" y="496057"/>
                      </a:lnTo>
                      <a:cubicBezTo>
                        <a:pt x="482065" y="493178"/>
                        <a:pt x="485223" y="493268"/>
                        <a:pt x="488661" y="496327"/>
                      </a:cubicBezTo>
                      <a:cubicBezTo>
                        <a:pt x="488715" y="496363"/>
                        <a:pt x="488787" y="496417"/>
                        <a:pt x="488877" y="496489"/>
                      </a:cubicBezTo>
                      <a:cubicBezTo>
                        <a:pt x="492314" y="499351"/>
                        <a:pt x="492287" y="502572"/>
                        <a:pt x="488796" y="506153"/>
                      </a:cubicBezTo>
                      <a:lnTo>
                        <a:pt x="459074" y="536549"/>
                      </a:lnTo>
                      <a:cubicBezTo>
                        <a:pt x="458549" y="537091"/>
                        <a:pt x="458549" y="537945"/>
                        <a:pt x="459074" y="538466"/>
                      </a:cubicBezTo>
                      <a:lnTo>
                        <a:pt x="486474" y="565866"/>
                      </a:lnTo>
                      <a:cubicBezTo>
                        <a:pt x="487032" y="566424"/>
                        <a:pt x="487590" y="566424"/>
                        <a:pt x="488148" y="565866"/>
                      </a:cubicBezTo>
                      <a:cubicBezTo>
                        <a:pt x="537098" y="516555"/>
                        <a:pt x="562069" y="491387"/>
                        <a:pt x="563058" y="490361"/>
                      </a:cubicBezTo>
                      <a:cubicBezTo>
                        <a:pt x="563724" y="489695"/>
                        <a:pt x="564039" y="489335"/>
                        <a:pt x="564003" y="489281"/>
                      </a:cubicBezTo>
                      <a:cubicBezTo>
                        <a:pt x="526696" y="451705"/>
                        <a:pt x="493763" y="418636"/>
                        <a:pt x="465202" y="390075"/>
                      </a:cubicBezTo>
                      <a:cubicBezTo>
                        <a:pt x="464609" y="389488"/>
                        <a:pt x="463651" y="389493"/>
                        <a:pt x="463064" y="390087"/>
                      </a:cubicBezTo>
                      <a:cubicBezTo>
                        <a:pt x="462972" y="390180"/>
                        <a:pt x="462892" y="390285"/>
                        <a:pt x="462826" y="390399"/>
                      </a:cubicBezTo>
                      <a:cubicBezTo>
                        <a:pt x="459065" y="397112"/>
                        <a:pt x="454224" y="405480"/>
                        <a:pt x="448303" y="415505"/>
                      </a:cubicBezTo>
                      <a:cubicBezTo>
                        <a:pt x="445226" y="420706"/>
                        <a:pt x="442355" y="424008"/>
                        <a:pt x="439692" y="425412"/>
                      </a:cubicBezTo>
                      <a:cubicBezTo>
                        <a:pt x="434995" y="427895"/>
                        <a:pt x="430289" y="428354"/>
                        <a:pt x="425574" y="426788"/>
                      </a:cubicBezTo>
                      <a:cubicBezTo>
                        <a:pt x="408441" y="421083"/>
                        <a:pt x="393702" y="416305"/>
                        <a:pt x="381356" y="412454"/>
                      </a:cubicBezTo>
                      <a:cubicBezTo>
                        <a:pt x="380519" y="412192"/>
                        <a:pt x="379621" y="412230"/>
                        <a:pt x="378819" y="412562"/>
                      </a:cubicBezTo>
                      <a:cubicBezTo>
                        <a:pt x="369100" y="416503"/>
                        <a:pt x="360777" y="422766"/>
                        <a:pt x="353848" y="431351"/>
                      </a:cubicBezTo>
                      <a:cubicBezTo>
                        <a:pt x="353509" y="431779"/>
                        <a:pt x="353544" y="432394"/>
                        <a:pt x="353929" y="432781"/>
                      </a:cubicBezTo>
                      <a:lnTo>
                        <a:pt x="408162" y="487014"/>
                      </a:lnTo>
                      <a:cubicBezTo>
                        <a:pt x="408756" y="487608"/>
                        <a:pt x="409350" y="487608"/>
                        <a:pt x="409944" y="487014"/>
                      </a:cubicBezTo>
                      <a:lnTo>
                        <a:pt x="460289" y="436669"/>
                      </a:lnTo>
                      <a:cubicBezTo>
                        <a:pt x="463420" y="433537"/>
                        <a:pt x="466759" y="433843"/>
                        <a:pt x="470304" y="437586"/>
                      </a:cubicBezTo>
                      <a:close/>
                      <a:moveTo>
                        <a:pt x="72589" y="493682"/>
                      </a:moveTo>
                      <a:lnTo>
                        <a:pt x="72778" y="493493"/>
                      </a:lnTo>
                      <a:cubicBezTo>
                        <a:pt x="75909" y="490505"/>
                        <a:pt x="79104" y="490757"/>
                        <a:pt x="82361" y="494249"/>
                      </a:cubicBezTo>
                      <a:lnTo>
                        <a:pt x="111057" y="524834"/>
                      </a:lnTo>
                      <a:cubicBezTo>
                        <a:pt x="111241" y="525049"/>
                        <a:pt x="111573" y="525066"/>
                        <a:pt x="111799" y="524872"/>
                      </a:cubicBezTo>
                      <a:cubicBezTo>
                        <a:pt x="111804" y="524869"/>
                        <a:pt x="111808" y="524865"/>
                        <a:pt x="111813" y="524861"/>
                      </a:cubicBezTo>
                      <a:lnTo>
                        <a:pt x="215338" y="421335"/>
                      </a:lnTo>
                      <a:cubicBezTo>
                        <a:pt x="215730" y="420927"/>
                        <a:pt x="215717" y="420278"/>
                        <a:pt x="215309" y="419885"/>
                      </a:cubicBezTo>
                      <a:cubicBezTo>
                        <a:pt x="215252" y="419831"/>
                        <a:pt x="215189" y="419783"/>
                        <a:pt x="215122" y="419743"/>
                      </a:cubicBezTo>
                      <a:lnTo>
                        <a:pt x="203217" y="412886"/>
                      </a:lnTo>
                      <a:cubicBezTo>
                        <a:pt x="201849" y="412094"/>
                        <a:pt x="200410" y="411932"/>
                        <a:pt x="198898" y="412400"/>
                      </a:cubicBezTo>
                      <a:cubicBezTo>
                        <a:pt x="185329" y="416665"/>
                        <a:pt x="170211" y="421434"/>
                        <a:pt x="153547" y="426707"/>
                      </a:cubicBezTo>
                      <a:cubicBezTo>
                        <a:pt x="146330" y="429011"/>
                        <a:pt x="140346" y="427184"/>
                        <a:pt x="135595" y="421227"/>
                      </a:cubicBezTo>
                      <a:cubicBezTo>
                        <a:pt x="132464" y="417304"/>
                        <a:pt x="129890" y="413066"/>
                        <a:pt x="127875" y="408513"/>
                      </a:cubicBezTo>
                      <a:cubicBezTo>
                        <a:pt x="127696" y="408103"/>
                        <a:pt x="127220" y="407914"/>
                        <a:pt x="126809" y="408092"/>
                      </a:cubicBezTo>
                      <a:cubicBezTo>
                        <a:pt x="126713" y="408134"/>
                        <a:pt x="126625" y="408195"/>
                        <a:pt x="126552" y="408270"/>
                      </a:cubicBezTo>
                      <a:cubicBezTo>
                        <a:pt x="95454" y="439278"/>
                        <a:pt x="73795" y="460901"/>
                        <a:pt x="61575" y="473139"/>
                      </a:cubicBezTo>
                      <a:cubicBezTo>
                        <a:pt x="58372" y="476324"/>
                        <a:pt x="55780" y="480319"/>
                        <a:pt x="53801" y="485124"/>
                      </a:cubicBezTo>
                      <a:cubicBezTo>
                        <a:pt x="47286" y="500871"/>
                        <a:pt x="35984" y="527569"/>
                        <a:pt x="19895" y="565218"/>
                      </a:cubicBezTo>
                      <a:cubicBezTo>
                        <a:pt x="19571" y="565956"/>
                        <a:pt x="19778" y="566163"/>
                        <a:pt x="20516" y="565839"/>
                      </a:cubicBezTo>
                      <a:lnTo>
                        <a:pt x="98666" y="532662"/>
                      </a:lnTo>
                      <a:cubicBezTo>
                        <a:pt x="98993" y="532516"/>
                        <a:pt x="99139" y="532133"/>
                        <a:pt x="98993" y="531806"/>
                      </a:cubicBezTo>
                      <a:cubicBezTo>
                        <a:pt x="98965" y="531744"/>
                        <a:pt x="98928" y="531687"/>
                        <a:pt x="98882" y="531636"/>
                      </a:cubicBezTo>
                      <a:lnTo>
                        <a:pt x="72481" y="503265"/>
                      </a:lnTo>
                      <a:cubicBezTo>
                        <a:pt x="69404" y="499971"/>
                        <a:pt x="69440" y="496777"/>
                        <a:pt x="72589" y="493682"/>
                      </a:cubicBezTo>
                      <a:close/>
                    </a:path>
                  </a:pathLst>
                </a:custGeom>
                <a:grpFill/>
                <a:ln w="2658" cap="flat">
                  <a:solidFill>
                    <a:schemeClr val="bg1"/>
                  </a:solidFill>
                  <a:prstDash val="solid"/>
                  <a:miter/>
                </a:ln>
              </p:spPr>
              <p:txBody>
                <a:bodyPr rtlCol="0" anchor="ctr"/>
                <a:lstStyle/>
                <a:p>
                  <a:pPr defTabSz="171446"/>
                  <a:endParaRPr lang="en-US">
                    <a:solidFill>
                      <a:srgbClr val="768394">
                        <a:lumMod val="40000"/>
                        <a:lumOff val="60000"/>
                      </a:srgbClr>
                    </a:solidFill>
                    <a:latin typeface="Calibri" panose="020F0502020204030204"/>
                  </a:endParaRPr>
                </a:p>
              </p:txBody>
            </p:sp>
            <p:sp>
              <p:nvSpPr>
                <p:cNvPr id="162" name="Free-form: Shape 587">
                  <a:extLst>
                    <a:ext uri="{FF2B5EF4-FFF2-40B4-BE49-F238E27FC236}">
                      <a16:creationId xmlns:a16="http://schemas.microsoft.com/office/drawing/2014/main" id="{F07519CA-D169-77F2-557F-5FEAC2DF6C34}"/>
                    </a:ext>
                  </a:extLst>
                </p:cNvPr>
                <p:cNvSpPr/>
                <p:nvPr/>
              </p:nvSpPr>
              <p:spPr>
                <a:xfrm>
                  <a:off x="6326764" y="4578489"/>
                  <a:ext cx="147175" cy="147175"/>
                </a:xfrm>
                <a:custGeom>
                  <a:avLst/>
                  <a:gdLst>
                    <a:gd name="connsiteX0" fmla="*/ 147176 w 147175"/>
                    <a:gd name="connsiteY0" fmla="*/ 73588 h 147175"/>
                    <a:gd name="connsiteX1" fmla="*/ 73588 w 147175"/>
                    <a:gd name="connsiteY1" fmla="*/ 147176 h 147175"/>
                    <a:gd name="connsiteX2" fmla="*/ 0 w 147175"/>
                    <a:gd name="connsiteY2" fmla="*/ 73588 h 147175"/>
                    <a:gd name="connsiteX3" fmla="*/ 73588 w 147175"/>
                    <a:gd name="connsiteY3" fmla="*/ 0 h 147175"/>
                    <a:gd name="connsiteX4" fmla="*/ 147176 w 147175"/>
                    <a:gd name="connsiteY4" fmla="*/ 73588 h 147175"/>
                    <a:gd name="connsiteX5" fmla="*/ 133678 w 147175"/>
                    <a:gd name="connsiteY5" fmla="*/ 73588 h 147175"/>
                    <a:gd name="connsiteX6" fmla="*/ 73588 w 147175"/>
                    <a:gd name="connsiteY6" fmla="*/ 13497 h 147175"/>
                    <a:gd name="connsiteX7" fmla="*/ 13497 w 147175"/>
                    <a:gd name="connsiteY7" fmla="*/ 73588 h 147175"/>
                    <a:gd name="connsiteX8" fmla="*/ 73588 w 147175"/>
                    <a:gd name="connsiteY8" fmla="*/ 133678 h 147175"/>
                    <a:gd name="connsiteX9" fmla="*/ 133678 w 147175"/>
                    <a:gd name="connsiteY9" fmla="*/ 73588 h 1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175" h="147175">
                      <a:moveTo>
                        <a:pt x="147176" y="73588"/>
                      </a:moveTo>
                      <a:cubicBezTo>
                        <a:pt x="147176" y="114229"/>
                        <a:pt x="114229" y="147176"/>
                        <a:pt x="73588" y="147176"/>
                      </a:cubicBezTo>
                      <a:cubicBezTo>
                        <a:pt x="32946" y="147176"/>
                        <a:pt x="0" y="114229"/>
                        <a:pt x="0" y="73588"/>
                      </a:cubicBezTo>
                      <a:cubicBezTo>
                        <a:pt x="0" y="32946"/>
                        <a:pt x="32946" y="0"/>
                        <a:pt x="73588" y="0"/>
                      </a:cubicBezTo>
                      <a:cubicBezTo>
                        <a:pt x="114229" y="0"/>
                        <a:pt x="147176" y="32946"/>
                        <a:pt x="147176" y="73588"/>
                      </a:cubicBezTo>
                      <a:close/>
                      <a:moveTo>
                        <a:pt x="133678" y="73588"/>
                      </a:moveTo>
                      <a:cubicBezTo>
                        <a:pt x="133678" y="40401"/>
                        <a:pt x="106775" y="13497"/>
                        <a:pt x="73588" y="13497"/>
                      </a:cubicBezTo>
                      <a:cubicBezTo>
                        <a:pt x="40401" y="13497"/>
                        <a:pt x="13497" y="40401"/>
                        <a:pt x="13497" y="73588"/>
                      </a:cubicBezTo>
                      <a:cubicBezTo>
                        <a:pt x="13497" y="106775"/>
                        <a:pt x="40401" y="133678"/>
                        <a:pt x="73588" y="133678"/>
                      </a:cubicBezTo>
                      <a:cubicBezTo>
                        <a:pt x="106775" y="133678"/>
                        <a:pt x="133678" y="106775"/>
                        <a:pt x="133678" y="73588"/>
                      </a:cubicBezTo>
                      <a:close/>
                    </a:path>
                  </a:pathLst>
                </a:custGeom>
                <a:grpFill/>
                <a:ln w="2658" cap="flat">
                  <a:solidFill>
                    <a:schemeClr val="bg1"/>
                  </a:solidFill>
                  <a:prstDash val="solid"/>
                  <a:miter/>
                </a:ln>
              </p:spPr>
              <p:txBody>
                <a:bodyPr rtlCol="0" anchor="ctr"/>
                <a:lstStyle/>
                <a:p>
                  <a:pPr defTabSz="171446"/>
                  <a:endParaRPr lang="en-US">
                    <a:solidFill>
                      <a:srgbClr val="768394">
                        <a:lumMod val="40000"/>
                        <a:lumOff val="60000"/>
                      </a:srgbClr>
                    </a:solidFill>
                    <a:latin typeface="Calibri" panose="020F0502020204030204"/>
                  </a:endParaRPr>
                </a:p>
              </p:txBody>
            </p:sp>
          </p:grpSp>
        </p:grpSp>
      </p:grpSp>
      <p:grpSp>
        <p:nvGrpSpPr>
          <p:cNvPr id="165" name="Group 164">
            <a:extLst>
              <a:ext uri="{FF2B5EF4-FFF2-40B4-BE49-F238E27FC236}">
                <a16:creationId xmlns:a16="http://schemas.microsoft.com/office/drawing/2014/main" id="{E9C314C2-C144-6864-F1D1-404A836CCE28}"/>
              </a:ext>
            </a:extLst>
          </p:cNvPr>
          <p:cNvGrpSpPr/>
          <p:nvPr/>
        </p:nvGrpSpPr>
        <p:grpSpPr>
          <a:xfrm>
            <a:off x="5783142" y="3812200"/>
            <a:ext cx="1856683" cy="408623"/>
            <a:chOff x="7710855" y="5082936"/>
            <a:chExt cx="2475577" cy="544831"/>
          </a:xfrm>
        </p:grpSpPr>
        <p:sp>
          <p:nvSpPr>
            <p:cNvPr id="19" name="مربع نص 18">
              <a:extLst>
                <a:ext uri="{FF2B5EF4-FFF2-40B4-BE49-F238E27FC236}">
                  <a16:creationId xmlns:a16="http://schemas.microsoft.com/office/drawing/2014/main" id="{596E547F-7BEF-AB59-31AA-81A0875F1821}"/>
                </a:ext>
              </a:extLst>
            </p:cNvPr>
            <p:cNvSpPr txBox="1"/>
            <p:nvPr/>
          </p:nvSpPr>
          <p:spPr>
            <a:xfrm>
              <a:off x="7710855" y="5082936"/>
              <a:ext cx="2011680" cy="544831"/>
            </a:xfrm>
            <a:prstGeom prst="roundRect">
              <a:avLst/>
            </a:prstGeom>
            <a:solidFill>
              <a:schemeClr val="accent3">
                <a:lumMod val="20000"/>
                <a:lumOff val="80000"/>
              </a:schemeClr>
            </a:solidFill>
          </p:spPr>
          <p:txBody>
            <a:bodyPr wrap="square" rtlCol="1">
              <a:spAutoFit/>
            </a:bodyPr>
            <a:lstStyle>
              <a:defPPr>
                <a:defRPr lang="ar-SA"/>
              </a:defPPr>
              <a:lvl1pPr defTabSz="228594">
                <a:defRPr sz="2400" b="1">
                  <a:solidFill>
                    <a:srgbClr val="173863"/>
                  </a:solidFill>
                  <a:latin typeface="Sakkal Majalla" panose="02000000000000000000" pitchFamily="2" charset="-78"/>
                  <a:cs typeface="Sakkal Majalla" panose="02000000000000000000" pitchFamily="2" charset="-78"/>
                </a:defRPr>
              </a:lvl1pPr>
            </a:lstStyle>
            <a:p>
              <a:pPr algn="r" defTabSz="171446" rtl="1"/>
              <a:r>
                <a:rPr lang="ar-SA" sz="1800" dirty="0">
                  <a:solidFill>
                    <a:srgbClr val="768394">
                      <a:lumMod val="40000"/>
                      <a:lumOff val="60000"/>
                    </a:srgbClr>
                  </a:solidFill>
                </a:rPr>
                <a:t>الريادة</a:t>
              </a:r>
              <a:endParaRPr lang="en-US" sz="1800" dirty="0">
                <a:solidFill>
                  <a:srgbClr val="768394">
                    <a:lumMod val="40000"/>
                    <a:lumOff val="60000"/>
                  </a:srgbClr>
                </a:solidFill>
              </a:endParaRPr>
            </a:p>
          </p:txBody>
        </p:sp>
        <p:grpSp>
          <p:nvGrpSpPr>
            <p:cNvPr id="51" name="Group 50">
              <a:extLst>
                <a:ext uri="{FF2B5EF4-FFF2-40B4-BE49-F238E27FC236}">
                  <a16:creationId xmlns:a16="http://schemas.microsoft.com/office/drawing/2014/main" id="{794CD16B-3B06-5D71-0A3A-AA500507A496}"/>
                </a:ext>
              </a:extLst>
            </p:cNvPr>
            <p:cNvGrpSpPr/>
            <p:nvPr/>
          </p:nvGrpSpPr>
          <p:grpSpPr>
            <a:xfrm>
              <a:off x="9729232" y="5082936"/>
              <a:ext cx="457200" cy="457200"/>
              <a:chOff x="10189307" y="4977624"/>
              <a:chExt cx="457200" cy="457200"/>
            </a:xfrm>
            <a:solidFill>
              <a:schemeClr val="bg1"/>
            </a:solidFill>
          </p:grpSpPr>
          <p:sp>
            <p:nvSpPr>
              <p:cNvPr id="26" name="Rectangle: Rounded Corners 25">
                <a:extLst>
                  <a:ext uri="{FF2B5EF4-FFF2-40B4-BE49-F238E27FC236}">
                    <a16:creationId xmlns:a16="http://schemas.microsoft.com/office/drawing/2014/main" id="{020BC111-2B83-C1C3-ABA4-188647D57363}"/>
                  </a:ext>
                </a:extLst>
              </p:cNvPr>
              <p:cNvSpPr/>
              <p:nvPr/>
            </p:nvSpPr>
            <p:spPr>
              <a:xfrm>
                <a:off x="10189307" y="4977624"/>
                <a:ext cx="457200" cy="457200"/>
              </a:xfrm>
              <a:prstGeom prst="roundRect">
                <a:avLst/>
              </a:prstGeom>
              <a:solidFill>
                <a:schemeClr val="accent2">
                  <a:lumMod val="60000"/>
                  <a:lumOff val="40000"/>
                </a:schemeClr>
              </a:solidFill>
              <a:ln w="0" cap="flat">
                <a:noFill/>
                <a:prstDash val="solid"/>
                <a:miter/>
              </a:ln>
            </p:spPr>
            <p:txBody>
              <a:bodyPr rtlCol="0" anchor="ctr"/>
              <a:lstStyle/>
              <a:p>
                <a:pPr algn="r" defTabSz="342900" rtl="1"/>
                <a:endParaRPr lang="en-US" sz="1350">
                  <a:solidFill>
                    <a:srgbClr val="768394"/>
                  </a:solidFill>
                  <a:latin typeface="Calibri" panose="020F0502020204030204"/>
                </a:endParaRPr>
              </a:p>
            </p:txBody>
          </p:sp>
          <p:grpSp>
            <p:nvGrpSpPr>
              <p:cNvPr id="203" name="Line_chart8" descr="{&quot;Key&quot;:&quot;POWER_USER_SHAPE_ICON&quot;,&quot;Value&quot;:&quot;POWER_USER_SHAPE_ICON_STYLE_1&quot;}">
                <a:extLst>
                  <a:ext uri="{FF2B5EF4-FFF2-40B4-BE49-F238E27FC236}">
                    <a16:creationId xmlns:a16="http://schemas.microsoft.com/office/drawing/2014/main" id="{CF8AA32E-B007-6022-FA81-2D0274DB16C6}"/>
                  </a:ext>
                </a:extLst>
              </p:cNvPr>
              <p:cNvGrpSpPr>
                <a:grpSpLocks noChangeAspect="1"/>
              </p:cNvGrpSpPr>
              <p:nvPr/>
            </p:nvGrpSpPr>
            <p:grpSpPr>
              <a:xfrm>
                <a:off x="10273907" y="5064914"/>
                <a:ext cx="288000" cy="282620"/>
                <a:chOff x="7634289" y="865188"/>
                <a:chExt cx="339725" cy="333375"/>
              </a:xfrm>
              <a:grpFill/>
            </p:grpSpPr>
            <p:sp>
              <p:nvSpPr>
                <p:cNvPr id="204" name="Freeform 1738">
                  <a:extLst>
                    <a:ext uri="{FF2B5EF4-FFF2-40B4-BE49-F238E27FC236}">
                      <a16:creationId xmlns:a16="http://schemas.microsoft.com/office/drawing/2014/main" id="{30D593B7-B063-F1A6-6C59-ECDF279352A6}"/>
                    </a:ext>
                  </a:extLst>
                </p:cNvPr>
                <p:cNvSpPr>
                  <a:spLocks/>
                </p:cNvSpPr>
                <p:nvPr/>
              </p:nvSpPr>
              <p:spPr bwMode="auto">
                <a:xfrm>
                  <a:off x="7634289" y="865188"/>
                  <a:ext cx="333375" cy="333375"/>
                </a:xfrm>
                <a:custGeom>
                  <a:avLst/>
                  <a:gdLst>
                    <a:gd name="T0" fmla="*/ 0 w 210"/>
                    <a:gd name="T1" fmla="*/ 0 h 210"/>
                    <a:gd name="T2" fmla="*/ 0 w 210"/>
                    <a:gd name="T3" fmla="*/ 210 h 210"/>
                    <a:gd name="T4" fmla="*/ 210 w 210"/>
                    <a:gd name="T5" fmla="*/ 210 h 210"/>
                    <a:gd name="T6" fmla="*/ 210 w 210"/>
                    <a:gd name="T7" fmla="*/ 206 h 210"/>
                    <a:gd name="T8" fmla="*/ 4 w 210"/>
                    <a:gd name="T9" fmla="*/ 206 h 210"/>
                    <a:gd name="T10" fmla="*/ 4 w 210"/>
                    <a:gd name="T11" fmla="*/ 0 h 210"/>
                    <a:gd name="T12" fmla="*/ 0 w 210"/>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210" h="210">
                      <a:moveTo>
                        <a:pt x="0" y="0"/>
                      </a:moveTo>
                      <a:lnTo>
                        <a:pt x="0" y="210"/>
                      </a:lnTo>
                      <a:lnTo>
                        <a:pt x="210" y="210"/>
                      </a:lnTo>
                      <a:lnTo>
                        <a:pt x="210" y="206"/>
                      </a:lnTo>
                      <a:lnTo>
                        <a:pt x="4" y="206"/>
                      </a:lnTo>
                      <a:lnTo>
                        <a:pt x="4" y="0"/>
                      </a:lnTo>
                      <a:lnTo>
                        <a:pt x="0" y="0"/>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205" name="Freeform 1739">
                  <a:extLst>
                    <a:ext uri="{FF2B5EF4-FFF2-40B4-BE49-F238E27FC236}">
                      <a16:creationId xmlns:a16="http://schemas.microsoft.com/office/drawing/2014/main" id="{E6479D32-607D-F4C7-1029-AF2023AA1A79}"/>
                    </a:ext>
                  </a:extLst>
                </p:cNvPr>
                <p:cNvSpPr>
                  <a:spLocks/>
                </p:cNvSpPr>
                <p:nvPr/>
              </p:nvSpPr>
              <p:spPr bwMode="auto">
                <a:xfrm>
                  <a:off x="7645401" y="962025"/>
                  <a:ext cx="328613" cy="223838"/>
                </a:xfrm>
                <a:custGeom>
                  <a:avLst/>
                  <a:gdLst>
                    <a:gd name="T0" fmla="*/ 1306 w 1598"/>
                    <a:gd name="T1" fmla="*/ 34 h 1086"/>
                    <a:gd name="T2" fmla="*/ 1545 w 1598"/>
                    <a:gd name="T3" fmla="*/ 72 h 1086"/>
                    <a:gd name="T4" fmla="*/ 976 w 1598"/>
                    <a:gd name="T5" fmla="*/ 641 h 1086"/>
                    <a:gd name="T6" fmla="*/ 710 w 1598"/>
                    <a:gd name="T7" fmla="*/ 376 h 1086"/>
                    <a:gd name="T8" fmla="*/ 687 w 1598"/>
                    <a:gd name="T9" fmla="*/ 376 h 1086"/>
                    <a:gd name="T10" fmla="*/ 7 w 1598"/>
                    <a:gd name="T11" fmla="*/ 1056 h 1086"/>
                    <a:gd name="T12" fmla="*/ 7 w 1598"/>
                    <a:gd name="T13" fmla="*/ 1080 h 1086"/>
                    <a:gd name="T14" fmla="*/ 31 w 1598"/>
                    <a:gd name="T15" fmla="*/ 1080 h 1086"/>
                    <a:gd name="T16" fmla="*/ 699 w 1598"/>
                    <a:gd name="T17" fmla="*/ 412 h 1086"/>
                    <a:gd name="T18" fmla="*/ 964 w 1598"/>
                    <a:gd name="T19" fmla="*/ 677 h 1086"/>
                    <a:gd name="T20" fmla="*/ 976 w 1598"/>
                    <a:gd name="T21" fmla="*/ 682 h 1086"/>
                    <a:gd name="T22" fmla="*/ 987 w 1598"/>
                    <a:gd name="T23" fmla="*/ 677 h 1086"/>
                    <a:gd name="T24" fmla="*/ 1592 w 1598"/>
                    <a:gd name="T25" fmla="*/ 73 h 1086"/>
                    <a:gd name="T26" fmla="*/ 1596 w 1598"/>
                    <a:gd name="T27" fmla="*/ 56 h 1086"/>
                    <a:gd name="T28" fmla="*/ 1583 w 1598"/>
                    <a:gd name="T29" fmla="*/ 44 h 1086"/>
                    <a:gd name="T30" fmla="*/ 1311 w 1598"/>
                    <a:gd name="T31" fmla="*/ 1 h 1086"/>
                    <a:gd name="T32" fmla="*/ 1292 w 1598"/>
                    <a:gd name="T33" fmla="*/ 15 h 1086"/>
                    <a:gd name="T34" fmla="*/ 1306 w 1598"/>
                    <a:gd name="T35" fmla="*/ 34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8" h="1086">
                      <a:moveTo>
                        <a:pt x="1306" y="34"/>
                      </a:moveTo>
                      <a:lnTo>
                        <a:pt x="1545" y="72"/>
                      </a:lnTo>
                      <a:lnTo>
                        <a:pt x="976" y="641"/>
                      </a:lnTo>
                      <a:lnTo>
                        <a:pt x="710" y="376"/>
                      </a:lnTo>
                      <a:cubicBezTo>
                        <a:pt x="704" y="370"/>
                        <a:pt x="693" y="370"/>
                        <a:pt x="687" y="376"/>
                      </a:cubicBezTo>
                      <a:lnTo>
                        <a:pt x="7" y="1056"/>
                      </a:lnTo>
                      <a:cubicBezTo>
                        <a:pt x="0" y="1063"/>
                        <a:pt x="0" y="1073"/>
                        <a:pt x="7" y="1080"/>
                      </a:cubicBezTo>
                      <a:cubicBezTo>
                        <a:pt x="14" y="1086"/>
                        <a:pt x="24" y="1086"/>
                        <a:pt x="31" y="1080"/>
                      </a:cubicBezTo>
                      <a:lnTo>
                        <a:pt x="699" y="412"/>
                      </a:lnTo>
                      <a:lnTo>
                        <a:pt x="964" y="677"/>
                      </a:lnTo>
                      <a:cubicBezTo>
                        <a:pt x="967" y="680"/>
                        <a:pt x="971" y="682"/>
                        <a:pt x="976" y="682"/>
                      </a:cubicBezTo>
                      <a:cubicBezTo>
                        <a:pt x="980" y="682"/>
                        <a:pt x="984" y="680"/>
                        <a:pt x="987" y="677"/>
                      </a:cubicBezTo>
                      <a:lnTo>
                        <a:pt x="1592" y="73"/>
                      </a:lnTo>
                      <a:cubicBezTo>
                        <a:pt x="1596" y="68"/>
                        <a:pt x="1598" y="62"/>
                        <a:pt x="1596" y="56"/>
                      </a:cubicBezTo>
                      <a:cubicBezTo>
                        <a:pt x="1594" y="50"/>
                        <a:pt x="1589" y="45"/>
                        <a:pt x="1583" y="44"/>
                      </a:cubicBezTo>
                      <a:lnTo>
                        <a:pt x="1311" y="1"/>
                      </a:lnTo>
                      <a:cubicBezTo>
                        <a:pt x="1302" y="0"/>
                        <a:pt x="1293" y="6"/>
                        <a:pt x="1292" y="15"/>
                      </a:cubicBezTo>
                      <a:cubicBezTo>
                        <a:pt x="1290" y="24"/>
                        <a:pt x="1296" y="33"/>
                        <a:pt x="1306" y="34"/>
                      </a:cubicBezTo>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206" name="Freeform 1740">
                  <a:extLst>
                    <a:ext uri="{FF2B5EF4-FFF2-40B4-BE49-F238E27FC236}">
                      <a16:creationId xmlns:a16="http://schemas.microsoft.com/office/drawing/2014/main" id="{932C3E0C-0C54-F25D-21B0-193A8B7FEE20}"/>
                    </a:ext>
                  </a:extLst>
                </p:cNvPr>
                <p:cNvSpPr>
                  <a:spLocks/>
                </p:cNvSpPr>
                <p:nvPr/>
              </p:nvSpPr>
              <p:spPr bwMode="auto">
                <a:xfrm>
                  <a:off x="7964489" y="971550"/>
                  <a:ext cx="9525" cy="58738"/>
                </a:xfrm>
                <a:custGeom>
                  <a:avLst/>
                  <a:gdLst>
                    <a:gd name="T0" fmla="*/ 9 w 43"/>
                    <a:gd name="T1" fmla="*/ 16 h 284"/>
                    <a:gd name="T2" fmla="*/ 0 w 43"/>
                    <a:gd name="T3" fmla="*/ 266 h 284"/>
                    <a:gd name="T4" fmla="*/ 16 w 43"/>
                    <a:gd name="T5" fmla="*/ 283 h 284"/>
                    <a:gd name="T6" fmla="*/ 33 w 43"/>
                    <a:gd name="T7" fmla="*/ 267 h 284"/>
                    <a:gd name="T8" fmla="*/ 43 w 43"/>
                    <a:gd name="T9" fmla="*/ 17 h 284"/>
                    <a:gd name="T10" fmla="*/ 27 w 43"/>
                    <a:gd name="T11" fmla="*/ 0 h 284"/>
                    <a:gd name="T12" fmla="*/ 9 w 43"/>
                    <a:gd name="T13" fmla="*/ 16 h 284"/>
                  </a:gdLst>
                  <a:ahLst/>
                  <a:cxnLst>
                    <a:cxn ang="0">
                      <a:pos x="T0" y="T1"/>
                    </a:cxn>
                    <a:cxn ang="0">
                      <a:pos x="T2" y="T3"/>
                    </a:cxn>
                    <a:cxn ang="0">
                      <a:pos x="T4" y="T5"/>
                    </a:cxn>
                    <a:cxn ang="0">
                      <a:pos x="T6" y="T7"/>
                    </a:cxn>
                    <a:cxn ang="0">
                      <a:pos x="T8" y="T9"/>
                    </a:cxn>
                    <a:cxn ang="0">
                      <a:pos x="T10" y="T11"/>
                    </a:cxn>
                    <a:cxn ang="0">
                      <a:pos x="T12" y="T13"/>
                    </a:cxn>
                  </a:cxnLst>
                  <a:rect l="0" t="0" r="r" b="b"/>
                  <a:pathLst>
                    <a:path w="43" h="284">
                      <a:moveTo>
                        <a:pt x="9" y="16"/>
                      </a:moveTo>
                      <a:lnTo>
                        <a:pt x="0" y="266"/>
                      </a:lnTo>
                      <a:cubicBezTo>
                        <a:pt x="0" y="275"/>
                        <a:pt x="7" y="283"/>
                        <a:pt x="16" y="283"/>
                      </a:cubicBezTo>
                      <a:cubicBezTo>
                        <a:pt x="25" y="284"/>
                        <a:pt x="33" y="277"/>
                        <a:pt x="33" y="267"/>
                      </a:cubicBezTo>
                      <a:lnTo>
                        <a:pt x="43" y="17"/>
                      </a:lnTo>
                      <a:cubicBezTo>
                        <a:pt x="43" y="8"/>
                        <a:pt x="36" y="0"/>
                        <a:pt x="27" y="0"/>
                      </a:cubicBezTo>
                      <a:cubicBezTo>
                        <a:pt x="17" y="0"/>
                        <a:pt x="10" y="7"/>
                        <a:pt x="9" y="16"/>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grpSp>
        </p:grpSp>
      </p:grpSp>
      <p:grpSp>
        <p:nvGrpSpPr>
          <p:cNvPr id="159" name="Group 158">
            <a:extLst>
              <a:ext uri="{FF2B5EF4-FFF2-40B4-BE49-F238E27FC236}">
                <a16:creationId xmlns:a16="http://schemas.microsoft.com/office/drawing/2014/main" id="{362DA839-7DE7-58E7-B2E0-BB48DAEE28DC}"/>
              </a:ext>
            </a:extLst>
          </p:cNvPr>
          <p:cNvGrpSpPr/>
          <p:nvPr/>
        </p:nvGrpSpPr>
        <p:grpSpPr>
          <a:xfrm>
            <a:off x="5783142" y="2460048"/>
            <a:ext cx="1856683" cy="408623"/>
            <a:chOff x="7710855" y="3280066"/>
            <a:chExt cx="2475577" cy="544831"/>
          </a:xfrm>
        </p:grpSpPr>
        <p:sp>
          <p:nvSpPr>
            <p:cNvPr id="34" name="مربع نص 33">
              <a:extLst>
                <a:ext uri="{FF2B5EF4-FFF2-40B4-BE49-F238E27FC236}">
                  <a16:creationId xmlns:a16="http://schemas.microsoft.com/office/drawing/2014/main" id="{8F82AF8E-95A1-C8F1-20D0-6ABD9F2AFBD7}"/>
                </a:ext>
              </a:extLst>
            </p:cNvPr>
            <p:cNvSpPr txBox="1"/>
            <p:nvPr/>
          </p:nvSpPr>
          <p:spPr>
            <a:xfrm>
              <a:off x="7710855" y="3280066"/>
              <a:ext cx="2011680" cy="544831"/>
            </a:xfrm>
            <a:prstGeom prst="roundRect">
              <a:avLst/>
            </a:prstGeom>
            <a:solidFill>
              <a:schemeClr val="accent3">
                <a:lumMod val="20000"/>
                <a:lumOff val="80000"/>
              </a:schemeClr>
            </a:solidFill>
          </p:spPr>
          <p:txBody>
            <a:bodyPr wrap="square" rtlCol="1">
              <a:spAutoFit/>
            </a:bodyPr>
            <a:lstStyle>
              <a:defPPr>
                <a:defRPr lang="ar-SA"/>
              </a:defPPr>
              <a:lvl1pPr defTabSz="228594">
                <a:defRPr sz="2400" b="1">
                  <a:solidFill>
                    <a:srgbClr val="173863"/>
                  </a:solidFill>
                  <a:latin typeface="Sakkal Majalla" panose="02000000000000000000" pitchFamily="2" charset="-78"/>
                  <a:cs typeface="Sakkal Majalla" panose="02000000000000000000" pitchFamily="2" charset="-78"/>
                </a:defRPr>
              </a:lvl1pPr>
            </a:lstStyle>
            <a:p>
              <a:pPr algn="r" defTabSz="171446" rtl="1"/>
              <a:r>
                <a:rPr lang="ar-SA" sz="1800" dirty="0">
                  <a:solidFill>
                    <a:srgbClr val="768394">
                      <a:lumMod val="40000"/>
                      <a:lumOff val="60000"/>
                    </a:srgbClr>
                  </a:solidFill>
                </a:rPr>
                <a:t>المبادرة</a:t>
              </a:r>
              <a:endParaRPr lang="en-US" sz="1800" dirty="0">
                <a:solidFill>
                  <a:srgbClr val="768394">
                    <a:lumMod val="40000"/>
                    <a:lumOff val="60000"/>
                  </a:srgbClr>
                </a:solidFill>
              </a:endParaRPr>
            </a:p>
          </p:txBody>
        </p:sp>
        <p:grpSp>
          <p:nvGrpSpPr>
            <p:cNvPr id="48" name="Group 47">
              <a:extLst>
                <a:ext uri="{FF2B5EF4-FFF2-40B4-BE49-F238E27FC236}">
                  <a16:creationId xmlns:a16="http://schemas.microsoft.com/office/drawing/2014/main" id="{14B858B0-2FFC-8F93-19EA-893BCC4D306F}"/>
                </a:ext>
              </a:extLst>
            </p:cNvPr>
            <p:cNvGrpSpPr/>
            <p:nvPr/>
          </p:nvGrpSpPr>
          <p:grpSpPr>
            <a:xfrm>
              <a:off x="9729232" y="3280066"/>
              <a:ext cx="457200" cy="457200"/>
              <a:chOff x="10189307" y="3174754"/>
              <a:chExt cx="457200" cy="457200"/>
            </a:xfrm>
            <a:solidFill>
              <a:schemeClr val="bg1"/>
            </a:solidFill>
          </p:grpSpPr>
          <p:sp>
            <p:nvSpPr>
              <p:cNvPr id="21" name="Rectangle: Rounded Corners 20">
                <a:extLst>
                  <a:ext uri="{FF2B5EF4-FFF2-40B4-BE49-F238E27FC236}">
                    <a16:creationId xmlns:a16="http://schemas.microsoft.com/office/drawing/2014/main" id="{17FF5260-1D63-ED5C-0949-8E4B130EEA94}"/>
                  </a:ext>
                </a:extLst>
              </p:cNvPr>
              <p:cNvSpPr/>
              <p:nvPr/>
            </p:nvSpPr>
            <p:spPr>
              <a:xfrm>
                <a:off x="10189307" y="3174754"/>
                <a:ext cx="457200" cy="457200"/>
              </a:xfrm>
              <a:prstGeom prst="roundRect">
                <a:avLst/>
              </a:prstGeom>
              <a:solidFill>
                <a:schemeClr val="accent2">
                  <a:lumMod val="60000"/>
                  <a:lumOff val="40000"/>
                </a:schemeClr>
              </a:solidFill>
              <a:ln w="0" cap="flat">
                <a:noFill/>
                <a:prstDash val="solid"/>
                <a:miter/>
              </a:ln>
            </p:spPr>
            <p:txBody>
              <a:bodyPr rtlCol="0" anchor="ctr"/>
              <a:lstStyle/>
              <a:p>
                <a:pPr algn="r" defTabSz="342900" rtl="1"/>
                <a:endParaRPr lang="en-US" sz="1350">
                  <a:solidFill>
                    <a:srgbClr val="768394"/>
                  </a:solidFill>
                  <a:latin typeface="Calibri" panose="020F0502020204030204"/>
                </a:endParaRPr>
              </a:p>
            </p:txBody>
          </p:sp>
          <p:grpSp>
            <p:nvGrpSpPr>
              <p:cNvPr id="243" name="Project_launch" descr="{&quot;Key&quot;:&quot;POWER_USER_SHAPE_ICON&quot;,&quot;Value&quot;:&quot;POWER_USER_SHAPE_ICON_STYLE_1&quot;}">
                <a:extLst>
                  <a:ext uri="{FF2B5EF4-FFF2-40B4-BE49-F238E27FC236}">
                    <a16:creationId xmlns:a16="http://schemas.microsoft.com/office/drawing/2014/main" id="{EE0A43F2-DC96-F921-8576-50FED8EA87F6}"/>
                  </a:ext>
                </a:extLst>
              </p:cNvPr>
              <p:cNvGrpSpPr>
                <a:grpSpLocks noChangeAspect="1"/>
              </p:cNvGrpSpPr>
              <p:nvPr/>
            </p:nvGrpSpPr>
            <p:grpSpPr>
              <a:xfrm>
                <a:off x="10249907" y="3278108"/>
                <a:ext cx="336000" cy="250493"/>
                <a:chOff x="272821" y="2885962"/>
                <a:chExt cx="1435556" cy="1070232"/>
              </a:xfrm>
              <a:grpFill/>
            </p:grpSpPr>
            <p:sp>
              <p:nvSpPr>
                <p:cNvPr id="244" name="Forme libre : forme 3324">
                  <a:extLst>
                    <a:ext uri="{FF2B5EF4-FFF2-40B4-BE49-F238E27FC236}">
                      <a16:creationId xmlns:a16="http://schemas.microsoft.com/office/drawing/2014/main" id="{7BC91C95-3A7B-FC85-C574-3F27C7F91EBD}"/>
                    </a:ext>
                  </a:extLst>
                </p:cNvPr>
                <p:cNvSpPr/>
                <p:nvPr/>
              </p:nvSpPr>
              <p:spPr>
                <a:xfrm>
                  <a:off x="396934" y="2885962"/>
                  <a:ext cx="472604" cy="425049"/>
                </a:xfrm>
                <a:custGeom>
                  <a:avLst/>
                  <a:gdLst>
                    <a:gd name="connsiteX0" fmla="*/ 217947 w 472604"/>
                    <a:gd name="connsiteY0" fmla="*/ 0 h 425049"/>
                    <a:gd name="connsiteX1" fmla="*/ 325372 w 472604"/>
                    <a:gd name="connsiteY1" fmla="*/ 35808 h 425049"/>
                    <a:gd name="connsiteX2" fmla="*/ 411720 w 472604"/>
                    <a:gd name="connsiteY2" fmla="*/ 185547 h 425049"/>
                    <a:gd name="connsiteX3" fmla="*/ 414785 w 472604"/>
                    <a:gd name="connsiteY3" fmla="*/ 188235 h 425049"/>
                    <a:gd name="connsiteX4" fmla="*/ 452744 w 472604"/>
                    <a:gd name="connsiteY4" fmla="*/ 188235 h 425049"/>
                    <a:gd name="connsiteX5" fmla="*/ 472261 w 472604"/>
                    <a:gd name="connsiteY5" fmla="*/ 205333 h 425049"/>
                    <a:gd name="connsiteX6" fmla="*/ 472584 w 472604"/>
                    <a:gd name="connsiteY6" fmla="*/ 209150 h 425049"/>
                    <a:gd name="connsiteX7" fmla="*/ 453658 w 472604"/>
                    <a:gd name="connsiteY7" fmla="*/ 225495 h 425049"/>
                    <a:gd name="connsiteX8" fmla="*/ 399838 w 472604"/>
                    <a:gd name="connsiteY8" fmla="*/ 225872 h 425049"/>
                    <a:gd name="connsiteX9" fmla="*/ 396720 w 472604"/>
                    <a:gd name="connsiteY9" fmla="*/ 228936 h 425049"/>
                    <a:gd name="connsiteX10" fmla="*/ 343599 w 472604"/>
                    <a:gd name="connsiteY10" fmla="*/ 368191 h 425049"/>
                    <a:gd name="connsiteX11" fmla="*/ 91113 w 472604"/>
                    <a:gd name="connsiteY11" fmla="*/ 381309 h 425049"/>
                    <a:gd name="connsiteX12" fmla="*/ 23367 w 472604"/>
                    <a:gd name="connsiteY12" fmla="*/ 229098 h 425049"/>
                    <a:gd name="connsiteX13" fmla="*/ 19980 w 472604"/>
                    <a:gd name="connsiteY13" fmla="*/ 225441 h 425049"/>
                    <a:gd name="connsiteX14" fmla="*/ 11001 w 472604"/>
                    <a:gd name="connsiteY14" fmla="*/ 224689 h 425049"/>
                    <a:gd name="connsiteX15" fmla="*/ 6162 w 472604"/>
                    <a:gd name="connsiteY15" fmla="*/ 222108 h 425049"/>
                    <a:gd name="connsiteX16" fmla="*/ 2130 w 472604"/>
                    <a:gd name="connsiteY16" fmla="*/ 196139 h 425049"/>
                    <a:gd name="connsiteX17" fmla="*/ 5302 w 472604"/>
                    <a:gd name="connsiteY17" fmla="*/ 192967 h 425049"/>
                    <a:gd name="connsiteX18" fmla="*/ 10302 w 472604"/>
                    <a:gd name="connsiteY18" fmla="*/ 190977 h 425049"/>
                    <a:gd name="connsiteX19" fmla="*/ 13421 w 472604"/>
                    <a:gd name="connsiteY19" fmla="*/ 186837 h 425049"/>
                    <a:gd name="connsiteX20" fmla="*/ 45412 w 472604"/>
                    <a:gd name="connsiteY20" fmla="*/ 94306 h 425049"/>
                    <a:gd name="connsiteX21" fmla="*/ 203377 w 472604"/>
                    <a:gd name="connsiteY21" fmla="*/ 0 h 425049"/>
                    <a:gd name="connsiteX22" fmla="*/ 217947 w 472604"/>
                    <a:gd name="connsiteY22" fmla="*/ 0 h 425049"/>
                    <a:gd name="connsiteX23" fmla="*/ 212839 w 472604"/>
                    <a:gd name="connsiteY23" fmla="*/ 188181 h 425049"/>
                    <a:gd name="connsiteX24" fmla="*/ 371450 w 472604"/>
                    <a:gd name="connsiteY24" fmla="*/ 188074 h 425049"/>
                    <a:gd name="connsiteX25" fmla="*/ 374084 w 472604"/>
                    <a:gd name="connsiteY25" fmla="*/ 185009 h 425049"/>
                    <a:gd name="connsiteX26" fmla="*/ 270638 w 472604"/>
                    <a:gd name="connsiteY26" fmla="*/ 49250 h 425049"/>
                    <a:gd name="connsiteX27" fmla="*/ 212786 w 472604"/>
                    <a:gd name="connsiteY27" fmla="*/ 37851 h 425049"/>
                    <a:gd name="connsiteX28" fmla="*/ 154933 w 472604"/>
                    <a:gd name="connsiteY28" fmla="*/ 49304 h 425049"/>
                    <a:gd name="connsiteX29" fmla="*/ 51595 w 472604"/>
                    <a:gd name="connsiteY29" fmla="*/ 185171 h 425049"/>
                    <a:gd name="connsiteX30" fmla="*/ 54229 w 472604"/>
                    <a:gd name="connsiteY30" fmla="*/ 188235 h 425049"/>
                    <a:gd name="connsiteX31" fmla="*/ 212839 w 472604"/>
                    <a:gd name="connsiteY31" fmla="*/ 188181 h 425049"/>
                    <a:gd name="connsiteX32" fmla="*/ 354782 w 472604"/>
                    <a:gd name="connsiteY32" fmla="*/ 225549 h 425049"/>
                    <a:gd name="connsiteX33" fmla="*/ 65520 w 472604"/>
                    <a:gd name="connsiteY33" fmla="*/ 226087 h 425049"/>
                    <a:gd name="connsiteX34" fmla="*/ 61219 w 472604"/>
                    <a:gd name="connsiteY34" fmla="*/ 230442 h 425049"/>
                    <a:gd name="connsiteX35" fmla="*/ 61219 w 472604"/>
                    <a:gd name="connsiteY35" fmla="*/ 235388 h 425049"/>
                    <a:gd name="connsiteX36" fmla="*/ 209183 w 472604"/>
                    <a:gd name="connsiteY36" fmla="*/ 387439 h 425049"/>
                    <a:gd name="connsiteX37" fmla="*/ 211764 w 472604"/>
                    <a:gd name="connsiteY37" fmla="*/ 387439 h 425049"/>
                    <a:gd name="connsiteX38" fmla="*/ 359191 w 472604"/>
                    <a:gd name="connsiteY38" fmla="*/ 234859 h 425049"/>
                    <a:gd name="connsiteX39" fmla="*/ 359191 w 472604"/>
                    <a:gd name="connsiteY39" fmla="*/ 234851 h 425049"/>
                    <a:gd name="connsiteX40" fmla="*/ 359191 w 472604"/>
                    <a:gd name="connsiteY40" fmla="*/ 229904 h 425049"/>
                    <a:gd name="connsiteX41" fmla="*/ 354836 w 472604"/>
                    <a:gd name="connsiteY41" fmla="*/ 225548 h 425049"/>
                    <a:gd name="connsiteX42" fmla="*/ 354782 w 472604"/>
                    <a:gd name="connsiteY42" fmla="*/ 225549 h 4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72604" h="425049">
                      <a:moveTo>
                        <a:pt x="217947" y="0"/>
                      </a:moveTo>
                      <a:cubicBezTo>
                        <a:pt x="259455" y="2509"/>
                        <a:pt x="295263" y="14445"/>
                        <a:pt x="325372" y="35808"/>
                      </a:cubicBezTo>
                      <a:cubicBezTo>
                        <a:pt x="374048" y="70326"/>
                        <a:pt x="402831" y="120239"/>
                        <a:pt x="411720" y="185547"/>
                      </a:cubicBezTo>
                      <a:cubicBezTo>
                        <a:pt x="411971" y="187339"/>
                        <a:pt x="412993" y="188235"/>
                        <a:pt x="414785" y="188235"/>
                      </a:cubicBezTo>
                      <a:lnTo>
                        <a:pt x="452744" y="188235"/>
                      </a:lnTo>
                      <a:cubicBezTo>
                        <a:pt x="464250" y="188235"/>
                        <a:pt x="470756" y="193934"/>
                        <a:pt x="472261" y="205333"/>
                      </a:cubicBezTo>
                      <a:cubicBezTo>
                        <a:pt x="472546" y="207484"/>
                        <a:pt x="472654" y="208756"/>
                        <a:pt x="472584" y="209150"/>
                      </a:cubicBezTo>
                      <a:cubicBezTo>
                        <a:pt x="470578" y="219940"/>
                        <a:pt x="464266" y="225388"/>
                        <a:pt x="453658" y="225495"/>
                      </a:cubicBezTo>
                      <a:lnTo>
                        <a:pt x="399838" y="225872"/>
                      </a:lnTo>
                      <a:cubicBezTo>
                        <a:pt x="397759" y="225908"/>
                        <a:pt x="396720" y="226929"/>
                        <a:pt x="396720" y="228936"/>
                      </a:cubicBezTo>
                      <a:cubicBezTo>
                        <a:pt x="396576" y="285068"/>
                        <a:pt x="378869" y="331486"/>
                        <a:pt x="343599" y="368191"/>
                      </a:cubicBezTo>
                      <a:cubicBezTo>
                        <a:pt x="276122" y="438463"/>
                        <a:pt x="165848" y="444485"/>
                        <a:pt x="91113" y="381309"/>
                      </a:cubicBezTo>
                      <a:cubicBezTo>
                        <a:pt x="46021" y="343243"/>
                        <a:pt x="23439" y="292506"/>
                        <a:pt x="23367" y="229098"/>
                      </a:cubicBezTo>
                      <a:cubicBezTo>
                        <a:pt x="23367" y="226839"/>
                        <a:pt x="22238" y="225620"/>
                        <a:pt x="19980" y="225441"/>
                      </a:cubicBezTo>
                      <a:lnTo>
                        <a:pt x="11001" y="224689"/>
                      </a:lnTo>
                      <a:cubicBezTo>
                        <a:pt x="9030" y="224545"/>
                        <a:pt x="7417" y="223685"/>
                        <a:pt x="6162" y="222108"/>
                      </a:cubicBezTo>
                      <a:cubicBezTo>
                        <a:pt x="-361" y="213971"/>
                        <a:pt x="-1705" y="205315"/>
                        <a:pt x="2130" y="196139"/>
                      </a:cubicBezTo>
                      <a:cubicBezTo>
                        <a:pt x="2739" y="194633"/>
                        <a:pt x="3797" y="193576"/>
                        <a:pt x="5302" y="192967"/>
                      </a:cubicBezTo>
                      <a:lnTo>
                        <a:pt x="10302" y="190977"/>
                      </a:lnTo>
                      <a:cubicBezTo>
                        <a:pt x="12166" y="190225"/>
                        <a:pt x="13206" y="188844"/>
                        <a:pt x="13421" y="186837"/>
                      </a:cubicBezTo>
                      <a:cubicBezTo>
                        <a:pt x="16933" y="152391"/>
                        <a:pt x="27597" y="121548"/>
                        <a:pt x="45412" y="94306"/>
                      </a:cubicBezTo>
                      <a:cubicBezTo>
                        <a:pt x="82439" y="37816"/>
                        <a:pt x="135094" y="6380"/>
                        <a:pt x="203377" y="0"/>
                      </a:cubicBezTo>
                      <a:lnTo>
                        <a:pt x="217947" y="0"/>
                      </a:lnTo>
                      <a:close/>
                      <a:moveTo>
                        <a:pt x="212839" y="188181"/>
                      </a:moveTo>
                      <a:cubicBezTo>
                        <a:pt x="311733" y="188145"/>
                        <a:pt x="364603" y="188110"/>
                        <a:pt x="371450" y="188074"/>
                      </a:cubicBezTo>
                      <a:cubicBezTo>
                        <a:pt x="373529" y="188074"/>
                        <a:pt x="374407" y="187052"/>
                        <a:pt x="374084" y="185009"/>
                      </a:cubicBezTo>
                      <a:cubicBezTo>
                        <a:pt x="364084" y="120418"/>
                        <a:pt x="329602" y="75165"/>
                        <a:pt x="270638" y="49250"/>
                      </a:cubicBezTo>
                      <a:cubicBezTo>
                        <a:pt x="253325" y="41615"/>
                        <a:pt x="234041" y="37816"/>
                        <a:pt x="212786" y="37851"/>
                      </a:cubicBezTo>
                      <a:cubicBezTo>
                        <a:pt x="191530" y="37851"/>
                        <a:pt x="172246" y="41669"/>
                        <a:pt x="154933" y="49304"/>
                      </a:cubicBezTo>
                      <a:cubicBezTo>
                        <a:pt x="96006" y="75255"/>
                        <a:pt x="61559" y="120544"/>
                        <a:pt x="51595" y="185171"/>
                      </a:cubicBezTo>
                      <a:cubicBezTo>
                        <a:pt x="51272" y="187214"/>
                        <a:pt x="52150" y="188235"/>
                        <a:pt x="54229" y="188235"/>
                      </a:cubicBezTo>
                      <a:cubicBezTo>
                        <a:pt x="61075" y="188271"/>
                        <a:pt x="113946" y="188253"/>
                        <a:pt x="212839" y="188181"/>
                      </a:cubicBezTo>
                      <a:close/>
                      <a:moveTo>
                        <a:pt x="354782" y="225549"/>
                      </a:moveTo>
                      <a:lnTo>
                        <a:pt x="65520" y="226087"/>
                      </a:lnTo>
                      <a:cubicBezTo>
                        <a:pt x="63136" y="226116"/>
                        <a:pt x="61219" y="228057"/>
                        <a:pt x="61219" y="230442"/>
                      </a:cubicBezTo>
                      <a:lnTo>
                        <a:pt x="61219" y="235388"/>
                      </a:lnTo>
                      <a:cubicBezTo>
                        <a:pt x="61372" y="319509"/>
                        <a:pt x="127616" y="387583"/>
                        <a:pt x="209183" y="387439"/>
                      </a:cubicBezTo>
                      <a:lnTo>
                        <a:pt x="211764" y="387439"/>
                      </a:lnTo>
                      <a:cubicBezTo>
                        <a:pt x="293334" y="387295"/>
                        <a:pt x="359339" y="318983"/>
                        <a:pt x="359191" y="234859"/>
                      </a:cubicBezTo>
                      <a:cubicBezTo>
                        <a:pt x="359191" y="234856"/>
                        <a:pt x="359191" y="234853"/>
                        <a:pt x="359191" y="234851"/>
                      </a:cubicBezTo>
                      <a:lnTo>
                        <a:pt x="359191" y="229904"/>
                      </a:lnTo>
                      <a:cubicBezTo>
                        <a:pt x="359191" y="227499"/>
                        <a:pt x="357241" y="225549"/>
                        <a:pt x="354836" y="225548"/>
                      </a:cubicBezTo>
                      <a:cubicBezTo>
                        <a:pt x="354818" y="225548"/>
                        <a:pt x="354800" y="225549"/>
                        <a:pt x="354782" y="225549"/>
                      </a:cubicBezTo>
                      <a:close/>
                    </a:path>
                  </a:pathLst>
                </a:custGeom>
                <a:grpFill/>
                <a:ln w="5351" cap="flat">
                  <a:solidFill>
                    <a:schemeClr val="bg1"/>
                  </a:solidFill>
                  <a:prstDash val="solid"/>
                  <a:miter/>
                </a:ln>
              </p:spPr>
              <p:txBody>
                <a:bodyPr rtlCol="0" anchor="ctr"/>
                <a:lstStyle/>
                <a:p>
                  <a:pPr defTabSz="171446"/>
                  <a:endParaRPr lang="fr-FR">
                    <a:solidFill>
                      <a:srgbClr val="768394">
                        <a:lumMod val="40000"/>
                        <a:lumOff val="60000"/>
                      </a:srgbClr>
                    </a:solidFill>
                    <a:latin typeface="Calibri" panose="020F0502020204030204"/>
                  </a:endParaRPr>
                </a:p>
              </p:txBody>
            </p:sp>
            <p:sp>
              <p:nvSpPr>
                <p:cNvPr id="245" name="Forme libre : forme 3325">
                  <a:extLst>
                    <a:ext uri="{FF2B5EF4-FFF2-40B4-BE49-F238E27FC236}">
                      <a16:creationId xmlns:a16="http://schemas.microsoft.com/office/drawing/2014/main" id="{1D13CB9F-FD4E-C9C8-225D-B68977038387}"/>
                    </a:ext>
                  </a:extLst>
                </p:cNvPr>
                <p:cNvSpPr/>
                <p:nvPr/>
              </p:nvSpPr>
              <p:spPr>
                <a:xfrm>
                  <a:off x="1117781" y="2885962"/>
                  <a:ext cx="472304" cy="425066"/>
                </a:xfrm>
                <a:custGeom>
                  <a:avLst/>
                  <a:gdLst>
                    <a:gd name="connsiteX0" fmla="*/ 267676 w 472304"/>
                    <a:gd name="connsiteY0" fmla="*/ 0 h 425066"/>
                    <a:gd name="connsiteX1" fmla="*/ 458492 w 472304"/>
                    <a:gd name="connsiteY1" fmla="*/ 185708 h 425066"/>
                    <a:gd name="connsiteX2" fmla="*/ 461342 w 472304"/>
                    <a:gd name="connsiteY2" fmla="*/ 190010 h 425066"/>
                    <a:gd name="connsiteX3" fmla="*/ 452255 w 472304"/>
                    <a:gd name="connsiteY3" fmla="*/ 225872 h 425066"/>
                    <a:gd name="connsiteX4" fmla="*/ 449298 w 472304"/>
                    <a:gd name="connsiteY4" fmla="*/ 228882 h 425066"/>
                    <a:gd name="connsiteX5" fmla="*/ 390048 w 472304"/>
                    <a:gd name="connsiteY5" fmla="*/ 372546 h 425066"/>
                    <a:gd name="connsiteX6" fmla="*/ 108958 w 472304"/>
                    <a:gd name="connsiteY6" fmla="*/ 349749 h 425066"/>
                    <a:gd name="connsiteX7" fmla="*/ 71000 w 472304"/>
                    <a:gd name="connsiteY7" fmla="*/ 229044 h 425066"/>
                    <a:gd name="connsiteX8" fmla="*/ 67989 w 472304"/>
                    <a:gd name="connsiteY8" fmla="*/ 225925 h 425066"/>
                    <a:gd name="connsiteX9" fmla="*/ 18201 w 472304"/>
                    <a:gd name="connsiteY9" fmla="*/ 225549 h 425066"/>
                    <a:gd name="connsiteX10" fmla="*/ 28 w 472304"/>
                    <a:gd name="connsiteY10" fmla="*/ 207430 h 425066"/>
                    <a:gd name="connsiteX11" fmla="*/ 28 w 472304"/>
                    <a:gd name="connsiteY11" fmla="*/ 206677 h 425066"/>
                    <a:gd name="connsiteX12" fmla="*/ 18363 w 472304"/>
                    <a:gd name="connsiteY12" fmla="*/ 188558 h 425066"/>
                    <a:gd name="connsiteX13" fmla="*/ 57988 w 472304"/>
                    <a:gd name="connsiteY13" fmla="*/ 187966 h 425066"/>
                    <a:gd name="connsiteX14" fmla="*/ 60676 w 472304"/>
                    <a:gd name="connsiteY14" fmla="*/ 185601 h 425066"/>
                    <a:gd name="connsiteX15" fmla="*/ 93635 w 472304"/>
                    <a:gd name="connsiteY15" fmla="*/ 91725 h 425066"/>
                    <a:gd name="connsiteX16" fmla="*/ 253213 w 472304"/>
                    <a:gd name="connsiteY16" fmla="*/ 0 h 425066"/>
                    <a:gd name="connsiteX17" fmla="*/ 267676 w 472304"/>
                    <a:gd name="connsiteY17" fmla="*/ 0 h 425066"/>
                    <a:gd name="connsiteX18" fmla="*/ 259450 w 472304"/>
                    <a:gd name="connsiteY18" fmla="*/ 188181 h 425066"/>
                    <a:gd name="connsiteX19" fmla="*/ 417899 w 472304"/>
                    <a:gd name="connsiteY19" fmla="*/ 188074 h 425066"/>
                    <a:gd name="connsiteX20" fmla="*/ 420479 w 472304"/>
                    <a:gd name="connsiteY20" fmla="*/ 184956 h 425066"/>
                    <a:gd name="connsiteX21" fmla="*/ 317195 w 472304"/>
                    <a:gd name="connsiteY21" fmla="*/ 49357 h 425066"/>
                    <a:gd name="connsiteX22" fmla="*/ 259342 w 472304"/>
                    <a:gd name="connsiteY22" fmla="*/ 37959 h 425066"/>
                    <a:gd name="connsiteX23" fmla="*/ 201544 w 472304"/>
                    <a:gd name="connsiteY23" fmla="*/ 49411 h 425066"/>
                    <a:gd name="connsiteX24" fmla="*/ 98366 w 472304"/>
                    <a:gd name="connsiteY24" fmla="*/ 185117 h 425066"/>
                    <a:gd name="connsiteX25" fmla="*/ 101001 w 472304"/>
                    <a:gd name="connsiteY25" fmla="*/ 188181 h 425066"/>
                    <a:gd name="connsiteX26" fmla="*/ 259450 w 472304"/>
                    <a:gd name="connsiteY26" fmla="*/ 188181 h 425066"/>
                    <a:gd name="connsiteX27" fmla="*/ 409189 w 472304"/>
                    <a:gd name="connsiteY27" fmla="*/ 225818 h 425066"/>
                    <a:gd name="connsiteX28" fmla="*/ 110464 w 472304"/>
                    <a:gd name="connsiteY28" fmla="*/ 225818 h 425066"/>
                    <a:gd name="connsiteX29" fmla="*/ 108367 w 472304"/>
                    <a:gd name="connsiteY29" fmla="*/ 227915 h 425066"/>
                    <a:gd name="connsiteX30" fmla="*/ 108367 w 472304"/>
                    <a:gd name="connsiteY30" fmla="*/ 234367 h 425066"/>
                    <a:gd name="connsiteX31" fmla="*/ 259073 w 472304"/>
                    <a:gd name="connsiteY31" fmla="*/ 387439 h 425066"/>
                    <a:gd name="connsiteX32" fmla="*/ 260579 w 472304"/>
                    <a:gd name="connsiteY32" fmla="*/ 387439 h 425066"/>
                    <a:gd name="connsiteX33" fmla="*/ 411285 w 472304"/>
                    <a:gd name="connsiteY33" fmla="*/ 234367 h 425066"/>
                    <a:gd name="connsiteX34" fmla="*/ 411285 w 472304"/>
                    <a:gd name="connsiteY34" fmla="*/ 227915 h 425066"/>
                    <a:gd name="connsiteX35" fmla="*/ 409189 w 472304"/>
                    <a:gd name="connsiteY35" fmla="*/ 225818 h 42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72304" h="425066">
                      <a:moveTo>
                        <a:pt x="267676" y="0"/>
                      </a:moveTo>
                      <a:cubicBezTo>
                        <a:pt x="370638" y="8925"/>
                        <a:pt x="446932" y="83445"/>
                        <a:pt x="458492" y="185708"/>
                      </a:cubicBezTo>
                      <a:cubicBezTo>
                        <a:pt x="458707" y="187608"/>
                        <a:pt x="459659" y="189042"/>
                        <a:pt x="461342" y="190010"/>
                      </a:cubicBezTo>
                      <a:cubicBezTo>
                        <a:pt x="480214" y="200763"/>
                        <a:pt x="473116" y="224850"/>
                        <a:pt x="452255" y="225872"/>
                      </a:cubicBezTo>
                      <a:cubicBezTo>
                        <a:pt x="450320" y="225943"/>
                        <a:pt x="449336" y="226947"/>
                        <a:pt x="449298" y="228882"/>
                      </a:cubicBezTo>
                      <a:cubicBezTo>
                        <a:pt x="448400" y="287810"/>
                        <a:pt x="428652" y="335698"/>
                        <a:pt x="390048" y="372546"/>
                      </a:cubicBezTo>
                      <a:cubicBezTo>
                        <a:pt x="307947" y="450990"/>
                        <a:pt x="177295" y="440076"/>
                        <a:pt x="108958" y="349749"/>
                      </a:cubicBezTo>
                      <a:cubicBezTo>
                        <a:pt x="82936" y="315302"/>
                        <a:pt x="70284" y="275068"/>
                        <a:pt x="71000" y="229044"/>
                      </a:cubicBezTo>
                      <a:cubicBezTo>
                        <a:pt x="71037" y="226965"/>
                        <a:pt x="70032" y="225925"/>
                        <a:pt x="67989" y="225925"/>
                      </a:cubicBezTo>
                      <a:lnTo>
                        <a:pt x="18201" y="225549"/>
                      </a:lnTo>
                      <a:cubicBezTo>
                        <a:pt x="6550" y="225477"/>
                        <a:pt x="496" y="219437"/>
                        <a:pt x="28" y="207430"/>
                      </a:cubicBezTo>
                      <a:cubicBezTo>
                        <a:pt x="-9" y="207036"/>
                        <a:pt x="-9" y="206785"/>
                        <a:pt x="28" y="206677"/>
                      </a:cubicBezTo>
                      <a:cubicBezTo>
                        <a:pt x="351" y="194741"/>
                        <a:pt x="6464" y="188701"/>
                        <a:pt x="18363" y="188558"/>
                      </a:cubicBezTo>
                      <a:lnTo>
                        <a:pt x="57988" y="187966"/>
                      </a:lnTo>
                      <a:cubicBezTo>
                        <a:pt x="59601" y="187966"/>
                        <a:pt x="60499" y="187178"/>
                        <a:pt x="60676" y="185601"/>
                      </a:cubicBezTo>
                      <a:cubicBezTo>
                        <a:pt x="65300" y="149291"/>
                        <a:pt x="76285" y="117999"/>
                        <a:pt x="93635" y="91725"/>
                      </a:cubicBezTo>
                      <a:cubicBezTo>
                        <a:pt x="130589" y="35737"/>
                        <a:pt x="183785" y="5162"/>
                        <a:pt x="253213" y="0"/>
                      </a:cubicBezTo>
                      <a:lnTo>
                        <a:pt x="267676" y="0"/>
                      </a:lnTo>
                      <a:close/>
                      <a:moveTo>
                        <a:pt x="259450" y="188181"/>
                      </a:moveTo>
                      <a:cubicBezTo>
                        <a:pt x="358234" y="188110"/>
                        <a:pt x="411054" y="188074"/>
                        <a:pt x="417899" y="188074"/>
                      </a:cubicBezTo>
                      <a:cubicBezTo>
                        <a:pt x="419942" y="188038"/>
                        <a:pt x="420802" y="186999"/>
                        <a:pt x="420479" y="184956"/>
                      </a:cubicBezTo>
                      <a:cubicBezTo>
                        <a:pt x="410517" y="120436"/>
                        <a:pt x="376085" y="75237"/>
                        <a:pt x="317195" y="49357"/>
                      </a:cubicBezTo>
                      <a:cubicBezTo>
                        <a:pt x="299882" y="41723"/>
                        <a:pt x="280596" y="37923"/>
                        <a:pt x="259342" y="37959"/>
                      </a:cubicBezTo>
                      <a:cubicBezTo>
                        <a:pt x="238121" y="37959"/>
                        <a:pt x="218856" y="41776"/>
                        <a:pt x="201544" y="49411"/>
                      </a:cubicBezTo>
                      <a:cubicBezTo>
                        <a:pt x="142686" y="75362"/>
                        <a:pt x="108297" y="120597"/>
                        <a:pt x="98366" y="185117"/>
                      </a:cubicBezTo>
                      <a:cubicBezTo>
                        <a:pt x="98044" y="187160"/>
                        <a:pt x="98920" y="188181"/>
                        <a:pt x="101001" y="188181"/>
                      </a:cubicBezTo>
                      <a:cubicBezTo>
                        <a:pt x="107845" y="188218"/>
                        <a:pt x="160665" y="188218"/>
                        <a:pt x="259450" y="188181"/>
                      </a:cubicBezTo>
                      <a:close/>
                      <a:moveTo>
                        <a:pt x="409189" y="225818"/>
                      </a:moveTo>
                      <a:lnTo>
                        <a:pt x="110464" y="225818"/>
                      </a:lnTo>
                      <a:cubicBezTo>
                        <a:pt x="109308" y="225818"/>
                        <a:pt x="108367" y="226757"/>
                        <a:pt x="108367" y="227915"/>
                      </a:cubicBezTo>
                      <a:lnTo>
                        <a:pt x="108367" y="234367"/>
                      </a:lnTo>
                      <a:cubicBezTo>
                        <a:pt x="108367" y="318906"/>
                        <a:pt x="175838" y="387439"/>
                        <a:pt x="259073" y="387439"/>
                      </a:cubicBezTo>
                      <a:lnTo>
                        <a:pt x="260579" y="387439"/>
                      </a:lnTo>
                      <a:cubicBezTo>
                        <a:pt x="343814" y="387439"/>
                        <a:pt x="411285" y="318906"/>
                        <a:pt x="411285" y="234367"/>
                      </a:cubicBezTo>
                      <a:lnTo>
                        <a:pt x="411285" y="227915"/>
                      </a:lnTo>
                      <a:cubicBezTo>
                        <a:pt x="411285" y="226757"/>
                        <a:pt x="410345" y="225818"/>
                        <a:pt x="409189" y="225818"/>
                      </a:cubicBezTo>
                      <a:close/>
                    </a:path>
                  </a:pathLst>
                </a:custGeom>
                <a:grpFill/>
                <a:ln w="5351" cap="flat">
                  <a:solidFill>
                    <a:schemeClr val="bg1"/>
                  </a:solidFill>
                  <a:prstDash val="solid"/>
                  <a:miter/>
                </a:ln>
              </p:spPr>
              <p:txBody>
                <a:bodyPr rtlCol="0" anchor="ctr"/>
                <a:lstStyle/>
                <a:p>
                  <a:pPr defTabSz="171446"/>
                  <a:endParaRPr lang="fr-FR">
                    <a:solidFill>
                      <a:srgbClr val="768394">
                        <a:lumMod val="40000"/>
                        <a:lumOff val="60000"/>
                      </a:srgbClr>
                    </a:solidFill>
                    <a:latin typeface="Calibri" panose="020F0502020204030204"/>
                  </a:endParaRPr>
                </a:p>
              </p:txBody>
            </p:sp>
            <p:sp>
              <p:nvSpPr>
                <p:cNvPr id="246" name="Forme libre : forme 3326">
                  <a:extLst>
                    <a:ext uri="{FF2B5EF4-FFF2-40B4-BE49-F238E27FC236}">
                      <a16:creationId xmlns:a16="http://schemas.microsoft.com/office/drawing/2014/main" id="{29950F99-2291-57A1-9BEF-9033AB5EFF86}"/>
                    </a:ext>
                  </a:extLst>
                </p:cNvPr>
                <p:cNvSpPr/>
                <p:nvPr/>
              </p:nvSpPr>
              <p:spPr>
                <a:xfrm>
                  <a:off x="272821" y="3335056"/>
                  <a:ext cx="1435556" cy="621138"/>
                </a:xfrm>
                <a:custGeom>
                  <a:avLst/>
                  <a:gdLst>
                    <a:gd name="connsiteX0" fmla="*/ 1435556 w 1435556"/>
                    <a:gd name="connsiteY0" fmla="*/ 609722 h 621138"/>
                    <a:gd name="connsiteX1" fmla="*/ 1435556 w 1435556"/>
                    <a:gd name="connsiteY1" fmla="*/ 615905 h 621138"/>
                    <a:gd name="connsiteX2" fmla="*/ 1401468 w 1435556"/>
                    <a:gd name="connsiteY2" fmla="*/ 619507 h 621138"/>
                    <a:gd name="connsiteX3" fmla="*/ 1397597 w 1435556"/>
                    <a:gd name="connsiteY3" fmla="*/ 616335 h 621138"/>
                    <a:gd name="connsiteX4" fmla="*/ 1358563 w 1435556"/>
                    <a:gd name="connsiteY4" fmla="*/ 202390 h 621138"/>
                    <a:gd name="connsiteX5" fmla="*/ 1206297 w 1435556"/>
                    <a:gd name="connsiteY5" fmla="*/ 50178 h 621138"/>
                    <a:gd name="connsiteX6" fmla="*/ 1031665 w 1435556"/>
                    <a:gd name="connsiteY6" fmla="*/ 183356 h 621138"/>
                    <a:gd name="connsiteX7" fmla="*/ 1015858 w 1435556"/>
                    <a:gd name="connsiteY7" fmla="*/ 259758 h 621138"/>
                    <a:gd name="connsiteX8" fmla="*/ 921337 w 1435556"/>
                    <a:gd name="connsiteY8" fmla="*/ 401002 h 621138"/>
                    <a:gd name="connsiteX9" fmla="*/ 766329 w 1435556"/>
                    <a:gd name="connsiteY9" fmla="*/ 469231 h 621138"/>
                    <a:gd name="connsiteX10" fmla="*/ 765092 w 1435556"/>
                    <a:gd name="connsiteY10" fmla="*/ 472134 h 621138"/>
                    <a:gd name="connsiteX11" fmla="*/ 768748 w 1435556"/>
                    <a:gd name="connsiteY11" fmla="*/ 574398 h 621138"/>
                    <a:gd name="connsiteX12" fmla="*/ 770308 w 1435556"/>
                    <a:gd name="connsiteY12" fmla="*/ 576763 h 621138"/>
                    <a:gd name="connsiteX13" fmla="*/ 1008814 w 1435556"/>
                    <a:gd name="connsiteY13" fmla="*/ 484124 h 621138"/>
                    <a:gd name="connsiteX14" fmla="*/ 1023600 w 1435556"/>
                    <a:gd name="connsiteY14" fmla="*/ 476651 h 621138"/>
                    <a:gd name="connsiteX15" fmla="*/ 1045698 w 1435556"/>
                    <a:gd name="connsiteY15" fmla="*/ 504071 h 621138"/>
                    <a:gd name="connsiteX16" fmla="*/ 1058763 w 1435556"/>
                    <a:gd name="connsiteY16" fmla="*/ 613378 h 621138"/>
                    <a:gd name="connsiteX17" fmla="*/ 1056505 w 1435556"/>
                    <a:gd name="connsiteY17" fmla="*/ 616281 h 621138"/>
                    <a:gd name="connsiteX18" fmla="*/ 1024084 w 1435556"/>
                    <a:gd name="connsiteY18" fmla="*/ 620153 h 621138"/>
                    <a:gd name="connsiteX19" fmla="*/ 1021460 w 1435556"/>
                    <a:gd name="connsiteY19" fmla="*/ 618142 h 621138"/>
                    <a:gd name="connsiteX20" fmla="*/ 1021449 w 1435556"/>
                    <a:gd name="connsiteY20" fmla="*/ 618056 h 621138"/>
                    <a:gd name="connsiteX21" fmla="*/ 1011341 w 1435556"/>
                    <a:gd name="connsiteY21" fmla="*/ 533589 h 621138"/>
                    <a:gd name="connsiteX22" fmla="*/ 1008492 w 1435556"/>
                    <a:gd name="connsiteY22" fmla="*/ 532137 h 621138"/>
                    <a:gd name="connsiteX23" fmla="*/ 981178 w 1435556"/>
                    <a:gd name="connsiteY23" fmla="*/ 547783 h 621138"/>
                    <a:gd name="connsiteX24" fmla="*/ 728961 w 1435556"/>
                    <a:gd name="connsiteY24" fmla="*/ 616604 h 621138"/>
                    <a:gd name="connsiteX25" fmla="*/ 707132 w 1435556"/>
                    <a:gd name="connsiteY25" fmla="*/ 618755 h 621138"/>
                    <a:gd name="connsiteX26" fmla="*/ 685465 w 1435556"/>
                    <a:gd name="connsiteY26" fmla="*/ 621067 h 621138"/>
                    <a:gd name="connsiteX27" fmla="*/ 429699 w 1435556"/>
                    <a:gd name="connsiteY27" fmla="*/ 529503 h 621138"/>
                    <a:gd name="connsiteX28" fmla="*/ 426688 w 1435556"/>
                    <a:gd name="connsiteY28" fmla="*/ 530901 h 621138"/>
                    <a:gd name="connsiteX29" fmla="*/ 419483 w 1435556"/>
                    <a:gd name="connsiteY29" fmla="*/ 618271 h 621138"/>
                    <a:gd name="connsiteX30" fmla="*/ 417870 w 1435556"/>
                    <a:gd name="connsiteY30" fmla="*/ 619615 h 621138"/>
                    <a:gd name="connsiteX31" fmla="*/ 383084 w 1435556"/>
                    <a:gd name="connsiteY31" fmla="*/ 616765 h 621138"/>
                    <a:gd name="connsiteX32" fmla="*/ 381901 w 1435556"/>
                    <a:gd name="connsiteY32" fmla="*/ 615421 h 621138"/>
                    <a:gd name="connsiteX33" fmla="*/ 391310 w 1435556"/>
                    <a:gd name="connsiteY33" fmla="*/ 501222 h 621138"/>
                    <a:gd name="connsiteX34" fmla="*/ 390235 w 1435556"/>
                    <a:gd name="connsiteY34" fmla="*/ 497888 h 621138"/>
                    <a:gd name="connsiteX35" fmla="*/ 341738 w 1435556"/>
                    <a:gd name="connsiteY35" fmla="*/ 442402 h 621138"/>
                    <a:gd name="connsiteX36" fmla="*/ 292004 w 1435556"/>
                    <a:gd name="connsiteY36" fmla="*/ 355193 h 621138"/>
                    <a:gd name="connsiteX37" fmla="*/ 294101 w 1435556"/>
                    <a:gd name="connsiteY37" fmla="*/ 350139 h 621138"/>
                    <a:gd name="connsiteX38" fmla="*/ 320769 w 1435556"/>
                    <a:gd name="connsiteY38" fmla="*/ 339547 h 621138"/>
                    <a:gd name="connsiteX39" fmla="*/ 326952 w 1435556"/>
                    <a:gd name="connsiteY39" fmla="*/ 342020 h 621138"/>
                    <a:gd name="connsiteX40" fmla="*/ 455023 w 1435556"/>
                    <a:gd name="connsiteY40" fmla="*/ 501007 h 621138"/>
                    <a:gd name="connsiteX41" fmla="*/ 677131 w 1435556"/>
                    <a:gd name="connsiteY41" fmla="*/ 582678 h 621138"/>
                    <a:gd name="connsiteX42" fmla="*/ 743478 w 1435556"/>
                    <a:gd name="connsiteY42" fmla="*/ 521223 h 621138"/>
                    <a:gd name="connsiteX43" fmla="*/ 697992 w 1435556"/>
                    <a:gd name="connsiteY43" fmla="*/ 469822 h 621138"/>
                    <a:gd name="connsiteX44" fmla="*/ 627935 w 1435556"/>
                    <a:gd name="connsiteY44" fmla="*/ 456488 h 621138"/>
                    <a:gd name="connsiteX45" fmla="*/ 426204 w 1435556"/>
                    <a:gd name="connsiteY45" fmla="*/ 254328 h 621138"/>
                    <a:gd name="connsiteX46" fmla="*/ 410773 w 1435556"/>
                    <a:gd name="connsiteY46" fmla="*/ 179432 h 621138"/>
                    <a:gd name="connsiteX47" fmla="*/ 192483 w 1435556"/>
                    <a:gd name="connsiteY47" fmla="*/ 45876 h 621138"/>
                    <a:gd name="connsiteX48" fmla="*/ 97639 w 1435556"/>
                    <a:gd name="connsiteY48" fmla="*/ 125397 h 621138"/>
                    <a:gd name="connsiteX49" fmla="*/ 77208 w 1435556"/>
                    <a:gd name="connsiteY49" fmla="*/ 188733 h 621138"/>
                    <a:gd name="connsiteX50" fmla="*/ 37959 w 1435556"/>
                    <a:gd name="connsiteY50" fmla="*/ 616228 h 621138"/>
                    <a:gd name="connsiteX51" fmla="*/ 33658 w 1435556"/>
                    <a:gd name="connsiteY51" fmla="*/ 619776 h 621138"/>
                    <a:gd name="connsiteX52" fmla="*/ 0 w 1435556"/>
                    <a:gd name="connsiteY52" fmla="*/ 616765 h 621138"/>
                    <a:gd name="connsiteX53" fmla="*/ 0 w 1435556"/>
                    <a:gd name="connsiteY53" fmla="*/ 610313 h 621138"/>
                    <a:gd name="connsiteX54" fmla="*/ 38066 w 1435556"/>
                    <a:gd name="connsiteY54" fmla="*/ 197873 h 621138"/>
                    <a:gd name="connsiteX55" fmla="*/ 63982 w 1435556"/>
                    <a:gd name="connsiteY55" fmla="*/ 108460 h 621138"/>
                    <a:gd name="connsiteX56" fmla="*/ 157804 w 1435556"/>
                    <a:gd name="connsiteY56" fmla="*/ 19262 h 621138"/>
                    <a:gd name="connsiteX57" fmla="*/ 287057 w 1435556"/>
                    <a:gd name="connsiteY57" fmla="*/ 4530 h 621138"/>
                    <a:gd name="connsiteX58" fmla="*/ 447119 w 1435556"/>
                    <a:gd name="connsiteY58" fmla="*/ 169485 h 621138"/>
                    <a:gd name="connsiteX59" fmla="*/ 465830 w 1435556"/>
                    <a:gd name="connsiteY59" fmla="*/ 254865 h 621138"/>
                    <a:gd name="connsiteX60" fmla="*/ 630408 w 1435556"/>
                    <a:gd name="connsiteY60" fmla="*/ 417777 h 621138"/>
                    <a:gd name="connsiteX61" fmla="*/ 705412 w 1435556"/>
                    <a:gd name="connsiteY61" fmla="*/ 433315 h 621138"/>
                    <a:gd name="connsiteX62" fmla="*/ 735790 w 1435556"/>
                    <a:gd name="connsiteY62" fmla="*/ 435251 h 621138"/>
                    <a:gd name="connsiteX63" fmla="*/ 859828 w 1435556"/>
                    <a:gd name="connsiteY63" fmla="*/ 397238 h 621138"/>
                    <a:gd name="connsiteX64" fmla="*/ 979512 w 1435556"/>
                    <a:gd name="connsiteY64" fmla="*/ 249435 h 621138"/>
                    <a:gd name="connsiteX65" fmla="*/ 995749 w 1435556"/>
                    <a:gd name="connsiteY65" fmla="*/ 171528 h 621138"/>
                    <a:gd name="connsiteX66" fmla="*/ 1156564 w 1435556"/>
                    <a:gd name="connsiteY66" fmla="*/ 15606 h 621138"/>
                    <a:gd name="connsiteX67" fmla="*/ 1344637 w 1435556"/>
                    <a:gd name="connsiteY67" fmla="*/ 79211 h 621138"/>
                    <a:gd name="connsiteX68" fmla="*/ 1397059 w 1435556"/>
                    <a:gd name="connsiteY68" fmla="*/ 205401 h 621138"/>
                    <a:gd name="connsiteX69" fmla="*/ 1435556 w 1435556"/>
                    <a:gd name="connsiteY69" fmla="*/ 609722 h 62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435556" h="621138">
                      <a:moveTo>
                        <a:pt x="1435556" y="609722"/>
                      </a:moveTo>
                      <a:lnTo>
                        <a:pt x="1435556" y="615905"/>
                      </a:lnTo>
                      <a:lnTo>
                        <a:pt x="1401468" y="619507"/>
                      </a:lnTo>
                      <a:cubicBezTo>
                        <a:pt x="1399103" y="619760"/>
                        <a:pt x="1397812" y="618701"/>
                        <a:pt x="1397597" y="616335"/>
                      </a:cubicBezTo>
                      <a:cubicBezTo>
                        <a:pt x="1375483" y="376323"/>
                        <a:pt x="1362472" y="238343"/>
                        <a:pt x="1358563" y="202390"/>
                      </a:cubicBezTo>
                      <a:cubicBezTo>
                        <a:pt x="1349584" y="119859"/>
                        <a:pt x="1290119" y="56253"/>
                        <a:pt x="1206297" y="50178"/>
                      </a:cubicBezTo>
                      <a:cubicBezTo>
                        <a:pt x="1118927" y="43780"/>
                        <a:pt x="1053709" y="100449"/>
                        <a:pt x="1031665" y="183356"/>
                      </a:cubicBezTo>
                      <a:cubicBezTo>
                        <a:pt x="1025858" y="205347"/>
                        <a:pt x="1022901" y="237338"/>
                        <a:pt x="1015858" y="259758"/>
                      </a:cubicBezTo>
                      <a:cubicBezTo>
                        <a:pt x="997792" y="317648"/>
                        <a:pt x="966285" y="364726"/>
                        <a:pt x="921337" y="401002"/>
                      </a:cubicBezTo>
                      <a:cubicBezTo>
                        <a:pt x="879329" y="434912"/>
                        <a:pt x="827660" y="457655"/>
                        <a:pt x="766329" y="469231"/>
                      </a:cubicBezTo>
                      <a:cubicBezTo>
                        <a:pt x="764501" y="469591"/>
                        <a:pt x="764087" y="470559"/>
                        <a:pt x="765092" y="472134"/>
                      </a:cubicBezTo>
                      <a:cubicBezTo>
                        <a:pt x="785631" y="505469"/>
                        <a:pt x="786851" y="539557"/>
                        <a:pt x="768748" y="574398"/>
                      </a:cubicBezTo>
                      <a:cubicBezTo>
                        <a:pt x="767818" y="576156"/>
                        <a:pt x="768334" y="576941"/>
                        <a:pt x="770308" y="576763"/>
                      </a:cubicBezTo>
                      <a:cubicBezTo>
                        <a:pt x="859382" y="568016"/>
                        <a:pt x="938881" y="537138"/>
                        <a:pt x="1008814" y="484124"/>
                      </a:cubicBezTo>
                      <a:cubicBezTo>
                        <a:pt x="1014551" y="479753"/>
                        <a:pt x="1019476" y="477258"/>
                        <a:pt x="1023600" y="476651"/>
                      </a:cubicBezTo>
                      <a:cubicBezTo>
                        <a:pt x="1041074" y="473909"/>
                        <a:pt x="1043923" y="489393"/>
                        <a:pt x="1045698" y="504071"/>
                      </a:cubicBezTo>
                      <a:cubicBezTo>
                        <a:pt x="1053155" y="566693"/>
                        <a:pt x="1057510" y="603125"/>
                        <a:pt x="1058763" y="613378"/>
                      </a:cubicBezTo>
                      <a:cubicBezTo>
                        <a:pt x="1058978" y="615099"/>
                        <a:pt x="1058225" y="616066"/>
                        <a:pt x="1056505" y="616281"/>
                      </a:cubicBezTo>
                      <a:lnTo>
                        <a:pt x="1024084" y="620153"/>
                      </a:lnTo>
                      <a:cubicBezTo>
                        <a:pt x="1022820" y="620335"/>
                        <a:pt x="1021643" y="619432"/>
                        <a:pt x="1021460" y="618142"/>
                      </a:cubicBezTo>
                      <a:cubicBezTo>
                        <a:pt x="1021455" y="618115"/>
                        <a:pt x="1021455" y="618083"/>
                        <a:pt x="1021449" y="618056"/>
                      </a:cubicBezTo>
                      <a:lnTo>
                        <a:pt x="1011341" y="533589"/>
                      </a:lnTo>
                      <a:cubicBezTo>
                        <a:pt x="1011126" y="531761"/>
                        <a:pt x="1010174" y="531277"/>
                        <a:pt x="1008492" y="532137"/>
                      </a:cubicBezTo>
                      <a:cubicBezTo>
                        <a:pt x="1007776" y="532498"/>
                        <a:pt x="998668" y="537713"/>
                        <a:pt x="981178" y="547783"/>
                      </a:cubicBezTo>
                      <a:cubicBezTo>
                        <a:pt x="903685" y="592517"/>
                        <a:pt x="819611" y="615459"/>
                        <a:pt x="728961" y="616604"/>
                      </a:cubicBezTo>
                      <a:cubicBezTo>
                        <a:pt x="721181" y="616712"/>
                        <a:pt x="713907" y="617427"/>
                        <a:pt x="707132" y="618755"/>
                      </a:cubicBezTo>
                      <a:cubicBezTo>
                        <a:pt x="697454" y="620620"/>
                        <a:pt x="690234" y="621389"/>
                        <a:pt x="685465" y="621067"/>
                      </a:cubicBezTo>
                      <a:cubicBezTo>
                        <a:pt x="591411" y="614867"/>
                        <a:pt x="506154" y="584344"/>
                        <a:pt x="429699" y="529503"/>
                      </a:cubicBezTo>
                      <a:cubicBezTo>
                        <a:pt x="427871" y="528175"/>
                        <a:pt x="426867" y="528643"/>
                        <a:pt x="426688" y="530901"/>
                      </a:cubicBezTo>
                      <a:lnTo>
                        <a:pt x="419483" y="618271"/>
                      </a:lnTo>
                      <a:cubicBezTo>
                        <a:pt x="419412" y="619276"/>
                        <a:pt x="418874" y="619722"/>
                        <a:pt x="417870" y="619615"/>
                      </a:cubicBezTo>
                      <a:lnTo>
                        <a:pt x="383084" y="616765"/>
                      </a:lnTo>
                      <a:cubicBezTo>
                        <a:pt x="382224" y="616695"/>
                        <a:pt x="381829" y="616244"/>
                        <a:pt x="381901" y="615421"/>
                      </a:cubicBezTo>
                      <a:lnTo>
                        <a:pt x="391310" y="501222"/>
                      </a:lnTo>
                      <a:cubicBezTo>
                        <a:pt x="391418" y="499969"/>
                        <a:pt x="391059" y="498856"/>
                        <a:pt x="390235" y="497888"/>
                      </a:cubicBezTo>
                      <a:cubicBezTo>
                        <a:pt x="374965" y="479393"/>
                        <a:pt x="355609" y="461489"/>
                        <a:pt x="341738" y="442402"/>
                      </a:cubicBezTo>
                      <a:cubicBezTo>
                        <a:pt x="321235" y="414228"/>
                        <a:pt x="304657" y="385157"/>
                        <a:pt x="292004" y="355193"/>
                      </a:cubicBezTo>
                      <a:cubicBezTo>
                        <a:pt x="290965" y="352790"/>
                        <a:pt x="291664" y="351107"/>
                        <a:pt x="294101" y="350139"/>
                      </a:cubicBezTo>
                      <a:lnTo>
                        <a:pt x="320769" y="339547"/>
                      </a:lnTo>
                      <a:cubicBezTo>
                        <a:pt x="323178" y="338590"/>
                        <a:pt x="325905" y="339682"/>
                        <a:pt x="326952" y="342020"/>
                      </a:cubicBezTo>
                      <a:cubicBezTo>
                        <a:pt x="355842" y="407330"/>
                        <a:pt x="398532" y="460322"/>
                        <a:pt x="455023" y="501007"/>
                      </a:cubicBezTo>
                      <a:cubicBezTo>
                        <a:pt x="520259" y="547998"/>
                        <a:pt x="594293" y="575220"/>
                        <a:pt x="677131" y="582678"/>
                      </a:cubicBezTo>
                      <a:cubicBezTo>
                        <a:pt x="715143" y="586065"/>
                        <a:pt x="746973" y="560203"/>
                        <a:pt x="743478" y="521223"/>
                      </a:cubicBezTo>
                      <a:cubicBezTo>
                        <a:pt x="741166" y="495576"/>
                        <a:pt x="722671" y="473962"/>
                        <a:pt x="697992" y="469822"/>
                      </a:cubicBezTo>
                      <a:cubicBezTo>
                        <a:pt x="671002" y="465252"/>
                        <a:pt x="649011" y="462833"/>
                        <a:pt x="627935" y="456488"/>
                      </a:cubicBezTo>
                      <a:cubicBezTo>
                        <a:pt x="524417" y="425234"/>
                        <a:pt x="457174" y="357844"/>
                        <a:pt x="426204" y="254328"/>
                      </a:cubicBezTo>
                      <a:cubicBezTo>
                        <a:pt x="419215" y="230832"/>
                        <a:pt x="416526" y="203411"/>
                        <a:pt x="410773" y="179432"/>
                      </a:cubicBezTo>
                      <a:cubicBezTo>
                        <a:pt x="386901" y="79319"/>
                        <a:pt x="295875" y="12488"/>
                        <a:pt x="192483" y="45876"/>
                      </a:cubicBezTo>
                      <a:cubicBezTo>
                        <a:pt x="149792" y="59641"/>
                        <a:pt x="118178" y="86147"/>
                        <a:pt x="97639" y="125397"/>
                      </a:cubicBezTo>
                      <a:cubicBezTo>
                        <a:pt x="85847" y="147908"/>
                        <a:pt x="79036" y="169017"/>
                        <a:pt x="77208" y="188733"/>
                      </a:cubicBezTo>
                      <a:cubicBezTo>
                        <a:pt x="62118" y="349316"/>
                        <a:pt x="49035" y="491813"/>
                        <a:pt x="37959" y="616228"/>
                      </a:cubicBezTo>
                      <a:cubicBezTo>
                        <a:pt x="37708" y="618846"/>
                        <a:pt x="36274" y="620029"/>
                        <a:pt x="33658" y="619776"/>
                      </a:cubicBezTo>
                      <a:lnTo>
                        <a:pt x="0" y="616765"/>
                      </a:lnTo>
                      <a:lnTo>
                        <a:pt x="0" y="610313"/>
                      </a:lnTo>
                      <a:cubicBezTo>
                        <a:pt x="13262" y="472817"/>
                        <a:pt x="25951" y="335337"/>
                        <a:pt x="38066" y="197873"/>
                      </a:cubicBezTo>
                      <a:cubicBezTo>
                        <a:pt x="40683" y="168194"/>
                        <a:pt x="49321" y="138392"/>
                        <a:pt x="63982" y="108460"/>
                      </a:cubicBezTo>
                      <a:cubicBezTo>
                        <a:pt x="83338" y="68996"/>
                        <a:pt x="114612" y="39263"/>
                        <a:pt x="157804" y="19262"/>
                      </a:cubicBezTo>
                      <a:cubicBezTo>
                        <a:pt x="199060" y="193"/>
                        <a:pt x="242145" y="-4717"/>
                        <a:pt x="287057" y="4530"/>
                      </a:cubicBezTo>
                      <a:cubicBezTo>
                        <a:pt x="369427" y="21467"/>
                        <a:pt x="427602" y="89051"/>
                        <a:pt x="447119" y="169485"/>
                      </a:cubicBezTo>
                      <a:cubicBezTo>
                        <a:pt x="452980" y="193572"/>
                        <a:pt x="457120" y="228843"/>
                        <a:pt x="465830" y="254865"/>
                      </a:cubicBezTo>
                      <a:cubicBezTo>
                        <a:pt x="493287" y="336875"/>
                        <a:pt x="548146" y="391179"/>
                        <a:pt x="630408" y="417777"/>
                      </a:cubicBezTo>
                      <a:cubicBezTo>
                        <a:pt x="651861" y="424713"/>
                        <a:pt x="680679" y="428315"/>
                        <a:pt x="705412" y="433315"/>
                      </a:cubicBezTo>
                      <a:cubicBezTo>
                        <a:pt x="716703" y="435573"/>
                        <a:pt x="726827" y="436219"/>
                        <a:pt x="735790" y="435251"/>
                      </a:cubicBezTo>
                      <a:cubicBezTo>
                        <a:pt x="782421" y="430197"/>
                        <a:pt x="823767" y="417524"/>
                        <a:pt x="859828" y="397238"/>
                      </a:cubicBezTo>
                      <a:cubicBezTo>
                        <a:pt x="919976" y="363365"/>
                        <a:pt x="959871" y="314100"/>
                        <a:pt x="979512" y="249435"/>
                      </a:cubicBezTo>
                      <a:cubicBezTo>
                        <a:pt x="986609" y="226262"/>
                        <a:pt x="989673" y="197013"/>
                        <a:pt x="995749" y="171528"/>
                      </a:cubicBezTo>
                      <a:cubicBezTo>
                        <a:pt x="1014513" y="92976"/>
                        <a:pt x="1077581" y="29908"/>
                        <a:pt x="1156564" y="15606"/>
                      </a:cubicBezTo>
                      <a:cubicBezTo>
                        <a:pt x="1226728" y="2864"/>
                        <a:pt x="1298184" y="25822"/>
                        <a:pt x="1344637" y="79211"/>
                      </a:cubicBezTo>
                      <a:cubicBezTo>
                        <a:pt x="1375107" y="114229"/>
                        <a:pt x="1392581" y="156296"/>
                        <a:pt x="1397059" y="205401"/>
                      </a:cubicBezTo>
                      <a:cubicBezTo>
                        <a:pt x="1409356" y="340101"/>
                        <a:pt x="1422184" y="474876"/>
                        <a:pt x="1435556" y="609722"/>
                      </a:cubicBezTo>
                      <a:close/>
                    </a:path>
                  </a:pathLst>
                </a:custGeom>
                <a:grpFill/>
                <a:ln w="5351" cap="flat">
                  <a:solidFill>
                    <a:schemeClr val="bg1"/>
                  </a:solidFill>
                  <a:prstDash val="solid"/>
                  <a:miter/>
                </a:ln>
              </p:spPr>
              <p:txBody>
                <a:bodyPr rtlCol="0" anchor="ctr"/>
                <a:lstStyle/>
                <a:p>
                  <a:pPr defTabSz="171446"/>
                  <a:endParaRPr lang="fr-FR">
                    <a:solidFill>
                      <a:srgbClr val="768394">
                        <a:lumMod val="40000"/>
                        <a:lumOff val="60000"/>
                      </a:srgbClr>
                    </a:solidFill>
                    <a:latin typeface="Calibri" panose="020F0502020204030204"/>
                  </a:endParaRPr>
                </a:p>
              </p:txBody>
            </p:sp>
          </p:grpSp>
        </p:grpSp>
      </p:grpSp>
      <p:sp>
        <p:nvSpPr>
          <p:cNvPr id="33" name="Rectangle: Rounded Corners 32">
            <a:extLst>
              <a:ext uri="{FF2B5EF4-FFF2-40B4-BE49-F238E27FC236}">
                <a16:creationId xmlns:a16="http://schemas.microsoft.com/office/drawing/2014/main" id="{822B609A-FE96-723D-2E09-A090D2A4D7D3}"/>
              </a:ext>
            </a:extLst>
          </p:cNvPr>
          <p:cNvSpPr/>
          <p:nvPr/>
        </p:nvSpPr>
        <p:spPr>
          <a:xfrm>
            <a:off x="5157441" y="2910767"/>
            <a:ext cx="342900" cy="342900"/>
          </a:xfrm>
          <a:prstGeom prst="roundRect">
            <a:avLst/>
          </a:prstGeom>
          <a:solidFill>
            <a:schemeClr val="accent1"/>
          </a:solidFill>
          <a:ln w="0" cap="flat">
            <a:noFill/>
            <a:prstDash val="solid"/>
            <a:miter/>
          </a:ln>
        </p:spPr>
        <p:txBody>
          <a:bodyPr rtlCol="0" anchor="ctr"/>
          <a:lstStyle/>
          <a:p>
            <a:pPr algn="r" defTabSz="342900" rtl="1"/>
            <a:endParaRPr lang="en-US" sz="1350">
              <a:solidFill>
                <a:prstClr val="black"/>
              </a:solidFill>
              <a:latin typeface="Calibri" panose="020F0502020204030204"/>
            </a:endParaRPr>
          </a:p>
        </p:txBody>
      </p:sp>
      <p:sp>
        <p:nvSpPr>
          <p:cNvPr id="14" name="مربع نص 13">
            <a:extLst>
              <a:ext uri="{FF2B5EF4-FFF2-40B4-BE49-F238E27FC236}">
                <a16:creationId xmlns:a16="http://schemas.microsoft.com/office/drawing/2014/main" id="{D21BC4AC-92C0-2890-5116-785B36D8FE54}"/>
              </a:ext>
            </a:extLst>
          </p:cNvPr>
          <p:cNvSpPr txBox="1"/>
          <p:nvPr/>
        </p:nvSpPr>
        <p:spPr>
          <a:xfrm>
            <a:off x="3643658" y="2910768"/>
            <a:ext cx="1508760" cy="408623"/>
          </a:xfrm>
          <a:prstGeom prst="roundRect">
            <a:avLst/>
          </a:prstGeom>
          <a:solidFill>
            <a:srgbClr val="D6DCE5">
              <a:alpha val="60000"/>
            </a:srgbClr>
          </a:solidFill>
        </p:spPr>
        <p:txBody>
          <a:bodyPr wrap="square" rtlCol="1">
            <a:spAutoFit/>
          </a:bodyPr>
          <a:lstStyle>
            <a:defPPr>
              <a:defRPr lang="ar-SA"/>
            </a:defPPr>
            <a:lvl1pPr defTabSz="228594">
              <a:defRPr sz="2400" b="1">
                <a:solidFill>
                  <a:srgbClr val="173863"/>
                </a:solidFill>
                <a:latin typeface="Sakkal Majalla" panose="02000000000000000000" pitchFamily="2" charset="-78"/>
                <a:cs typeface="Sakkal Majalla" panose="02000000000000000000" pitchFamily="2" charset="-78"/>
              </a:defRPr>
            </a:lvl1pPr>
          </a:lstStyle>
          <a:p>
            <a:pPr algn="r" defTabSz="171446" rtl="1"/>
            <a:r>
              <a:rPr lang="ar-SA" sz="1800" dirty="0"/>
              <a:t>الكفاءة</a:t>
            </a:r>
            <a:endParaRPr lang="en-US" sz="1800" dirty="0"/>
          </a:p>
        </p:txBody>
      </p:sp>
      <p:grpSp>
        <p:nvGrpSpPr>
          <p:cNvPr id="103" name="Building17" descr="{&quot;Key&quot;:&quot;POWER_USER_SHAPE_ICON&quot;,&quot;Value&quot;:&quot;POWER_USER_SHAPE_ICON_STYLE_1&quot;}">
            <a:extLst>
              <a:ext uri="{FF2B5EF4-FFF2-40B4-BE49-F238E27FC236}">
                <a16:creationId xmlns:a16="http://schemas.microsoft.com/office/drawing/2014/main" id="{8F4401A3-0AFA-F7BC-0C8A-3524C223D96B}"/>
              </a:ext>
            </a:extLst>
          </p:cNvPr>
          <p:cNvGrpSpPr>
            <a:grpSpLocks noChangeAspect="1"/>
          </p:cNvGrpSpPr>
          <p:nvPr/>
        </p:nvGrpSpPr>
        <p:grpSpPr>
          <a:xfrm>
            <a:off x="5184891" y="2971668"/>
            <a:ext cx="288000" cy="208980"/>
            <a:chOff x="11184395" y="2506666"/>
            <a:chExt cx="748210" cy="542924"/>
          </a:xfrm>
          <a:solidFill>
            <a:schemeClr val="bg1"/>
          </a:solidFill>
        </p:grpSpPr>
        <p:sp>
          <p:nvSpPr>
            <p:cNvPr id="104" name="Free-form: Shape 609">
              <a:extLst>
                <a:ext uri="{FF2B5EF4-FFF2-40B4-BE49-F238E27FC236}">
                  <a16:creationId xmlns:a16="http://schemas.microsoft.com/office/drawing/2014/main" id="{1574755C-C22F-29EE-1012-87E75411548E}"/>
                </a:ext>
              </a:extLst>
            </p:cNvPr>
            <p:cNvSpPr/>
            <p:nvPr/>
          </p:nvSpPr>
          <p:spPr>
            <a:xfrm>
              <a:off x="11238334" y="2506666"/>
              <a:ext cx="640357" cy="429503"/>
            </a:xfrm>
            <a:custGeom>
              <a:avLst/>
              <a:gdLst>
                <a:gd name="connsiteX0" fmla="*/ 321110 w 640357"/>
                <a:gd name="connsiteY0" fmla="*/ 0 h 429504"/>
                <a:gd name="connsiteX1" fmla="*/ 330483 w 640357"/>
                <a:gd name="connsiteY1" fmla="*/ 4106 h 429504"/>
                <a:gd name="connsiteX2" fmla="*/ 333022 w 640357"/>
                <a:gd name="connsiteY2" fmla="*/ 4187 h 429504"/>
                <a:gd name="connsiteX3" fmla="*/ 366948 w 640357"/>
                <a:gd name="connsiteY3" fmla="*/ 4187 h 429504"/>
                <a:gd name="connsiteX4" fmla="*/ 368622 w 640357"/>
                <a:gd name="connsiteY4" fmla="*/ 6132 h 429504"/>
                <a:gd name="connsiteX5" fmla="*/ 369649 w 640357"/>
                <a:gd name="connsiteY5" fmla="*/ 13938 h 429504"/>
                <a:gd name="connsiteX6" fmla="*/ 371053 w 640357"/>
                <a:gd name="connsiteY6" fmla="*/ 15396 h 429504"/>
                <a:gd name="connsiteX7" fmla="*/ 382236 w 640357"/>
                <a:gd name="connsiteY7" fmla="*/ 13533 h 429504"/>
                <a:gd name="connsiteX8" fmla="*/ 397848 w 640357"/>
                <a:gd name="connsiteY8" fmla="*/ 3322 h 429504"/>
                <a:gd name="connsiteX9" fmla="*/ 408626 w 640357"/>
                <a:gd name="connsiteY9" fmla="*/ 0 h 429504"/>
                <a:gd name="connsiteX10" fmla="*/ 412462 w 640357"/>
                <a:gd name="connsiteY10" fmla="*/ 0 h 429504"/>
                <a:gd name="connsiteX11" fmla="*/ 418161 w 640357"/>
                <a:gd name="connsiteY11" fmla="*/ 8833 h 429504"/>
                <a:gd name="connsiteX12" fmla="*/ 418404 w 640357"/>
                <a:gd name="connsiteY12" fmla="*/ 67555 h 429504"/>
                <a:gd name="connsiteX13" fmla="*/ 408437 w 640357"/>
                <a:gd name="connsiteY13" fmla="*/ 77279 h 429504"/>
                <a:gd name="connsiteX14" fmla="*/ 401927 w 640357"/>
                <a:gd name="connsiteY14" fmla="*/ 80466 h 429504"/>
                <a:gd name="connsiteX15" fmla="*/ 386882 w 640357"/>
                <a:gd name="connsiteY15" fmla="*/ 89434 h 429504"/>
                <a:gd name="connsiteX16" fmla="*/ 345744 w 640357"/>
                <a:gd name="connsiteY16" fmla="*/ 79683 h 429504"/>
                <a:gd name="connsiteX17" fmla="*/ 343772 w 640357"/>
                <a:gd name="connsiteY17" fmla="*/ 78765 h 429504"/>
                <a:gd name="connsiteX18" fmla="*/ 336533 w 640357"/>
                <a:gd name="connsiteY18" fmla="*/ 80277 h 429504"/>
                <a:gd name="connsiteX19" fmla="*/ 334858 w 640357"/>
                <a:gd name="connsiteY19" fmla="*/ 82357 h 429504"/>
                <a:gd name="connsiteX20" fmla="*/ 334858 w 640357"/>
                <a:gd name="connsiteY20" fmla="*/ 99050 h 429504"/>
                <a:gd name="connsiteX21" fmla="*/ 336101 w 640357"/>
                <a:gd name="connsiteY21" fmla="*/ 101184 h 429504"/>
                <a:gd name="connsiteX22" fmla="*/ 400928 w 640357"/>
                <a:gd name="connsiteY22" fmla="*/ 138621 h 429504"/>
                <a:gd name="connsiteX23" fmla="*/ 404196 w 640357"/>
                <a:gd name="connsiteY23" fmla="*/ 145914 h 429504"/>
                <a:gd name="connsiteX24" fmla="*/ 400415 w 640357"/>
                <a:gd name="connsiteY24" fmla="*/ 162769 h 429504"/>
                <a:gd name="connsiteX25" fmla="*/ 396201 w 640357"/>
                <a:gd name="connsiteY25" fmla="*/ 167929 h 429504"/>
                <a:gd name="connsiteX26" fmla="*/ 394904 w 640357"/>
                <a:gd name="connsiteY26" fmla="*/ 170198 h 429504"/>
                <a:gd name="connsiteX27" fmla="*/ 394904 w 640357"/>
                <a:gd name="connsiteY27" fmla="*/ 203232 h 429504"/>
                <a:gd name="connsiteX28" fmla="*/ 396417 w 640357"/>
                <a:gd name="connsiteY28" fmla="*/ 204772 h 429504"/>
                <a:gd name="connsiteX29" fmla="*/ 492928 w 640357"/>
                <a:gd name="connsiteY29" fmla="*/ 204772 h 429504"/>
                <a:gd name="connsiteX30" fmla="*/ 500599 w 640357"/>
                <a:gd name="connsiteY30" fmla="*/ 212254 h 429504"/>
                <a:gd name="connsiteX31" fmla="*/ 500680 w 640357"/>
                <a:gd name="connsiteY31" fmla="*/ 235240 h 429504"/>
                <a:gd name="connsiteX32" fmla="*/ 490983 w 640357"/>
                <a:gd name="connsiteY32" fmla="*/ 244992 h 429504"/>
                <a:gd name="connsiteX33" fmla="*/ 484419 w 640357"/>
                <a:gd name="connsiteY33" fmla="*/ 244829 h 429504"/>
                <a:gd name="connsiteX34" fmla="*/ 482691 w 640357"/>
                <a:gd name="connsiteY34" fmla="*/ 246369 h 429504"/>
                <a:gd name="connsiteX35" fmla="*/ 482691 w 640357"/>
                <a:gd name="connsiteY35" fmla="*/ 253230 h 429504"/>
                <a:gd name="connsiteX36" fmla="*/ 484906 w 640357"/>
                <a:gd name="connsiteY36" fmla="*/ 255445 h 429504"/>
                <a:gd name="connsiteX37" fmla="*/ 632144 w 640357"/>
                <a:gd name="connsiteY37" fmla="*/ 255445 h 429504"/>
                <a:gd name="connsiteX38" fmla="*/ 640139 w 640357"/>
                <a:gd name="connsiteY38" fmla="*/ 263251 h 429504"/>
                <a:gd name="connsiteX39" fmla="*/ 640355 w 640357"/>
                <a:gd name="connsiteY39" fmla="*/ 287021 h 429504"/>
                <a:gd name="connsiteX40" fmla="*/ 623878 w 640357"/>
                <a:gd name="connsiteY40" fmla="*/ 295611 h 429504"/>
                <a:gd name="connsiteX41" fmla="*/ 622420 w 640357"/>
                <a:gd name="connsiteY41" fmla="*/ 297123 h 429504"/>
                <a:gd name="connsiteX42" fmla="*/ 622419 w 640357"/>
                <a:gd name="connsiteY42" fmla="*/ 421186 h 429504"/>
                <a:gd name="connsiteX43" fmla="*/ 614100 w 640357"/>
                <a:gd name="connsiteY43" fmla="*/ 429505 h 429504"/>
                <a:gd name="connsiteX44" fmla="*/ 26553 w 640357"/>
                <a:gd name="connsiteY44" fmla="*/ 429505 h 429504"/>
                <a:gd name="connsiteX45" fmla="*/ 18017 w 640357"/>
                <a:gd name="connsiteY45" fmla="*/ 420996 h 429504"/>
                <a:gd name="connsiteX46" fmla="*/ 18017 w 640357"/>
                <a:gd name="connsiteY46" fmla="*/ 297663 h 429504"/>
                <a:gd name="connsiteX47" fmla="*/ 16531 w 640357"/>
                <a:gd name="connsiteY47" fmla="*/ 295962 h 429504"/>
                <a:gd name="connsiteX48" fmla="*/ 6375 w 640357"/>
                <a:gd name="connsiteY48" fmla="*/ 295502 h 429504"/>
                <a:gd name="connsiteX49" fmla="*/ 406 w 640357"/>
                <a:gd name="connsiteY49" fmla="*/ 288804 h 429504"/>
                <a:gd name="connsiteX50" fmla="*/ 217 w 640357"/>
                <a:gd name="connsiteY50" fmla="*/ 263197 h 429504"/>
                <a:gd name="connsiteX51" fmla="*/ 8185 w 640357"/>
                <a:gd name="connsiteY51" fmla="*/ 255445 h 429504"/>
                <a:gd name="connsiteX52" fmla="*/ 156720 w 640357"/>
                <a:gd name="connsiteY52" fmla="*/ 255445 h 429504"/>
                <a:gd name="connsiteX53" fmla="*/ 157611 w 640357"/>
                <a:gd name="connsiteY53" fmla="*/ 254581 h 429504"/>
                <a:gd name="connsiteX54" fmla="*/ 157611 w 640357"/>
                <a:gd name="connsiteY54" fmla="*/ 245937 h 429504"/>
                <a:gd name="connsiteX55" fmla="*/ 156557 w 640357"/>
                <a:gd name="connsiteY55" fmla="*/ 244910 h 429504"/>
                <a:gd name="connsiteX56" fmla="*/ 139702 w 640357"/>
                <a:gd name="connsiteY56" fmla="*/ 235862 h 429504"/>
                <a:gd name="connsiteX57" fmla="*/ 139757 w 640357"/>
                <a:gd name="connsiteY57" fmla="*/ 212092 h 429504"/>
                <a:gd name="connsiteX58" fmla="*/ 147320 w 640357"/>
                <a:gd name="connsiteY58" fmla="*/ 204772 h 429504"/>
                <a:gd name="connsiteX59" fmla="*/ 244452 w 640357"/>
                <a:gd name="connsiteY59" fmla="*/ 204772 h 429504"/>
                <a:gd name="connsiteX60" fmla="*/ 245532 w 640357"/>
                <a:gd name="connsiteY60" fmla="*/ 203691 h 429504"/>
                <a:gd name="connsiteX61" fmla="*/ 245532 w 640357"/>
                <a:gd name="connsiteY61" fmla="*/ 169900 h 429504"/>
                <a:gd name="connsiteX62" fmla="*/ 244479 w 640357"/>
                <a:gd name="connsiteY62" fmla="*/ 168091 h 429504"/>
                <a:gd name="connsiteX63" fmla="*/ 242210 w 640357"/>
                <a:gd name="connsiteY63" fmla="*/ 166767 h 429504"/>
                <a:gd name="connsiteX64" fmla="*/ 240049 w 640357"/>
                <a:gd name="connsiteY64" fmla="*/ 163769 h 429504"/>
                <a:gd name="connsiteX65" fmla="*/ 236078 w 640357"/>
                <a:gd name="connsiteY65" fmla="*/ 144996 h 429504"/>
                <a:gd name="connsiteX66" fmla="*/ 238699 w 640357"/>
                <a:gd name="connsiteY66" fmla="*/ 139054 h 429504"/>
                <a:gd name="connsiteX67" fmla="*/ 303633 w 640357"/>
                <a:gd name="connsiteY67" fmla="*/ 101589 h 429504"/>
                <a:gd name="connsiteX68" fmla="*/ 305443 w 640357"/>
                <a:gd name="connsiteY68" fmla="*/ 98429 h 429504"/>
                <a:gd name="connsiteX69" fmla="*/ 305470 w 640357"/>
                <a:gd name="connsiteY69" fmla="*/ 18233 h 429504"/>
                <a:gd name="connsiteX70" fmla="*/ 318544 w 640357"/>
                <a:gd name="connsiteY70" fmla="*/ 0 h 429504"/>
                <a:gd name="connsiteX71" fmla="*/ 321110 w 640357"/>
                <a:gd name="connsiteY71" fmla="*/ 0 h 429504"/>
                <a:gd name="connsiteX72" fmla="*/ 476073 w 640357"/>
                <a:gd name="connsiteY72" fmla="*/ 267114 h 429504"/>
                <a:gd name="connsiteX73" fmla="*/ 476073 w 640357"/>
                <a:gd name="connsiteY73" fmla="*/ 263764 h 429504"/>
                <a:gd name="connsiteX74" fmla="*/ 474533 w 640357"/>
                <a:gd name="connsiteY74" fmla="*/ 262225 h 429504"/>
                <a:gd name="connsiteX75" fmla="*/ 470968 w 640357"/>
                <a:gd name="connsiteY75" fmla="*/ 262225 h 429504"/>
                <a:gd name="connsiteX76" fmla="*/ 469293 w 640357"/>
                <a:gd name="connsiteY76" fmla="*/ 260604 h 429504"/>
                <a:gd name="connsiteX77" fmla="*/ 469374 w 640357"/>
                <a:gd name="connsiteY77" fmla="*/ 237726 h 429504"/>
                <a:gd name="connsiteX78" fmla="*/ 485689 w 640357"/>
                <a:gd name="connsiteY78" fmla="*/ 231621 h 429504"/>
                <a:gd name="connsiteX79" fmla="*/ 487219 w 640357"/>
                <a:gd name="connsiteY79" fmla="*/ 230415 h 429504"/>
                <a:gd name="connsiteX80" fmla="*/ 487228 w 640357"/>
                <a:gd name="connsiteY80" fmla="*/ 230243 h 429504"/>
                <a:gd name="connsiteX81" fmla="*/ 487229 w 640357"/>
                <a:gd name="connsiteY81" fmla="*/ 219574 h 429504"/>
                <a:gd name="connsiteX82" fmla="*/ 485905 w 640357"/>
                <a:gd name="connsiteY82" fmla="*/ 218250 h 429504"/>
                <a:gd name="connsiteX83" fmla="*/ 390231 w 640357"/>
                <a:gd name="connsiteY83" fmla="*/ 218250 h 429504"/>
                <a:gd name="connsiteX84" fmla="*/ 381426 w 640357"/>
                <a:gd name="connsiteY84" fmla="*/ 209472 h 429504"/>
                <a:gd name="connsiteX85" fmla="*/ 381399 w 640357"/>
                <a:gd name="connsiteY85" fmla="*/ 164093 h 429504"/>
                <a:gd name="connsiteX86" fmla="*/ 386666 w 640357"/>
                <a:gd name="connsiteY86" fmla="*/ 155720 h 429504"/>
                <a:gd name="connsiteX87" fmla="*/ 388530 w 640357"/>
                <a:gd name="connsiteY87" fmla="*/ 153829 h 429504"/>
                <a:gd name="connsiteX88" fmla="*/ 389718 w 640357"/>
                <a:gd name="connsiteY88" fmla="*/ 149561 h 429504"/>
                <a:gd name="connsiteX89" fmla="*/ 388773 w 640357"/>
                <a:gd name="connsiteY89" fmla="*/ 147211 h 429504"/>
                <a:gd name="connsiteX90" fmla="*/ 325512 w 640357"/>
                <a:gd name="connsiteY90" fmla="*/ 110692 h 429504"/>
                <a:gd name="connsiteX91" fmla="*/ 321407 w 640357"/>
                <a:gd name="connsiteY91" fmla="*/ 103642 h 429504"/>
                <a:gd name="connsiteX92" fmla="*/ 321515 w 640357"/>
                <a:gd name="connsiteY92" fmla="*/ 77090 h 429504"/>
                <a:gd name="connsiteX93" fmla="*/ 324972 w 640357"/>
                <a:gd name="connsiteY93" fmla="*/ 70445 h 429504"/>
                <a:gd name="connsiteX94" fmla="*/ 348634 w 640357"/>
                <a:gd name="connsiteY94" fmla="*/ 64584 h 429504"/>
                <a:gd name="connsiteX95" fmla="*/ 359060 w 640357"/>
                <a:gd name="connsiteY95" fmla="*/ 74443 h 429504"/>
                <a:gd name="connsiteX96" fmla="*/ 360249 w 640357"/>
                <a:gd name="connsiteY96" fmla="*/ 76388 h 429504"/>
                <a:gd name="connsiteX97" fmla="*/ 375888 w 640357"/>
                <a:gd name="connsiteY97" fmla="*/ 78603 h 429504"/>
                <a:gd name="connsiteX98" fmla="*/ 389475 w 640357"/>
                <a:gd name="connsiteY98" fmla="*/ 72255 h 429504"/>
                <a:gd name="connsiteX99" fmla="*/ 403467 w 640357"/>
                <a:gd name="connsiteY99" fmla="*/ 64503 h 429504"/>
                <a:gd name="connsiteX100" fmla="*/ 404682 w 640357"/>
                <a:gd name="connsiteY100" fmla="*/ 62612 h 429504"/>
                <a:gd name="connsiteX101" fmla="*/ 404682 w 640357"/>
                <a:gd name="connsiteY101" fmla="*/ 16882 h 429504"/>
                <a:gd name="connsiteX102" fmla="*/ 403278 w 640357"/>
                <a:gd name="connsiteY102" fmla="*/ 16126 h 429504"/>
                <a:gd name="connsiteX103" fmla="*/ 386369 w 640357"/>
                <a:gd name="connsiteY103" fmla="*/ 26444 h 429504"/>
                <a:gd name="connsiteX104" fmla="*/ 360006 w 640357"/>
                <a:gd name="connsiteY104" fmla="*/ 27308 h 429504"/>
                <a:gd name="connsiteX105" fmla="*/ 357953 w 640357"/>
                <a:gd name="connsiteY105" fmla="*/ 25688 h 429504"/>
                <a:gd name="connsiteX106" fmla="*/ 356305 w 640357"/>
                <a:gd name="connsiteY106" fmla="*/ 16639 h 429504"/>
                <a:gd name="connsiteX107" fmla="*/ 354646 w 640357"/>
                <a:gd name="connsiteY107" fmla="*/ 14493 h 429504"/>
                <a:gd name="connsiteX108" fmla="*/ 354442 w 640357"/>
                <a:gd name="connsiteY108" fmla="*/ 14478 h 429504"/>
                <a:gd name="connsiteX109" fmla="*/ 333346 w 640357"/>
                <a:gd name="connsiteY109" fmla="*/ 18152 h 429504"/>
                <a:gd name="connsiteX110" fmla="*/ 321434 w 640357"/>
                <a:gd name="connsiteY110" fmla="*/ 15450 h 429504"/>
                <a:gd name="connsiteX111" fmla="*/ 318976 w 640357"/>
                <a:gd name="connsiteY111" fmla="*/ 16153 h 429504"/>
                <a:gd name="connsiteX112" fmla="*/ 318976 w 640357"/>
                <a:gd name="connsiteY112" fmla="*/ 103966 h 429504"/>
                <a:gd name="connsiteX113" fmla="*/ 315221 w 640357"/>
                <a:gd name="connsiteY113" fmla="*/ 110476 h 429504"/>
                <a:gd name="connsiteX114" fmla="*/ 253068 w 640357"/>
                <a:gd name="connsiteY114" fmla="*/ 146347 h 429504"/>
                <a:gd name="connsiteX115" fmla="*/ 251183 w 640357"/>
                <a:gd name="connsiteY115" fmla="*/ 153395 h 429504"/>
                <a:gd name="connsiteX116" fmla="*/ 254230 w 640357"/>
                <a:gd name="connsiteY116" fmla="*/ 155774 h 429504"/>
                <a:gd name="connsiteX117" fmla="*/ 259254 w 640357"/>
                <a:gd name="connsiteY117" fmla="*/ 163850 h 429504"/>
                <a:gd name="connsiteX118" fmla="*/ 258984 w 640357"/>
                <a:gd name="connsiteY118" fmla="*/ 211065 h 429504"/>
                <a:gd name="connsiteX119" fmla="*/ 251772 w 640357"/>
                <a:gd name="connsiteY119" fmla="*/ 218250 h 429504"/>
                <a:gd name="connsiteX120" fmla="*/ 154180 w 640357"/>
                <a:gd name="connsiteY120" fmla="*/ 218250 h 429504"/>
                <a:gd name="connsiteX121" fmla="*/ 153127 w 640357"/>
                <a:gd name="connsiteY121" fmla="*/ 219304 h 429504"/>
                <a:gd name="connsiteX122" fmla="*/ 153127 w 640357"/>
                <a:gd name="connsiteY122" fmla="*/ 230297 h 429504"/>
                <a:gd name="connsiteX123" fmla="*/ 154370 w 640357"/>
                <a:gd name="connsiteY123" fmla="*/ 231486 h 429504"/>
                <a:gd name="connsiteX124" fmla="*/ 164796 w 640357"/>
                <a:gd name="connsiteY124" fmla="*/ 231702 h 429504"/>
                <a:gd name="connsiteX125" fmla="*/ 171171 w 640357"/>
                <a:gd name="connsiteY125" fmla="*/ 239049 h 429504"/>
                <a:gd name="connsiteX126" fmla="*/ 171062 w 640357"/>
                <a:gd name="connsiteY126" fmla="*/ 261522 h 429504"/>
                <a:gd name="connsiteX127" fmla="*/ 163499 w 640357"/>
                <a:gd name="connsiteY127" fmla="*/ 268950 h 429504"/>
                <a:gd name="connsiteX128" fmla="*/ 14830 w 640357"/>
                <a:gd name="connsiteY128" fmla="*/ 268950 h 429504"/>
                <a:gd name="connsiteX129" fmla="*/ 13587 w 640357"/>
                <a:gd name="connsiteY129" fmla="*/ 270193 h 429504"/>
                <a:gd name="connsiteX130" fmla="*/ 13587 w 640357"/>
                <a:gd name="connsiteY130" fmla="*/ 280943 h 429504"/>
                <a:gd name="connsiteX131" fmla="*/ 15073 w 640357"/>
                <a:gd name="connsiteY131" fmla="*/ 282294 h 429504"/>
                <a:gd name="connsiteX132" fmla="*/ 31577 w 640357"/>
                <a:gd name="connsiteY132" fmla="*/ 290019 h 429504"/>
                <a:gd name="connsiteX133" fmla="*/ 31496 w 640357"/>
                <a:gd name="connsiteY133" fmla="*/ 414676 h 429504"/>
                <a:gd name="connsiteX134" fmla="*/ 32846 w 640357"/>
                <a:gd name="connsiteY134" fmla="*/ 416026 h 429504"/>
                <a:gd name="connsiteX135" fmla="*/ 607779 w 640357"/>
                <a:gd name="connsiteY135" fmla="*/ 416026 h 429504"/>
                <a:gd name="connsiteX136" fmla="*/ 608914 w 640357"/>
                <a:gd name="connsiteY136" fmla="*/ 414892 h 429504"/>
                <a:gd name="connsiteX137" fmla="*/ 608914 w 640357"/>
                <a:gd name="connsiteY137" fmla="*/ 291046 h 429504"/>
                <a:gd name="connsiteX138" fmla="*/ 625958 w 640357"/>
                <a:gd name="connsiteY138" fmla="*/ 282213 h 429504"/>
                <a:gd name="connsiteX139" fmla="*/ 626714 w 640357"/>
                <a:gd name="connsiteY139" fmla="*/ 281511 h 429504"/>
                <a:gd name="connsiteX140" fmla="*/ 626714 w 640357"/>
                <a:gd name="connsiteY140" fmla="*/ 269491 h 429504"/>
                <a:gd name="connsiteX141" fmla="*/ 626147 w 640357"/>
                <a:gd name="connsiteY141" fmla="*/ 268950 h 429504"/>
                <a:gd name="connsiteX142" fmla="*/ 477883 w 640357"/>
                <a:gd name="connsiteY142" fmla="*/ 268950 h 429504"/>
                <a:gd name="connsiteX143" fmla="*/ 476073 w 640357"/>
                <a:gd name="connsiteY143" fmla="*/ 267114 h 4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40357" h="429504">
                  <a:moveTo>
                    <a:pt x="321110" y="0"/>
                  </a:moveTo>
                  <a:lnTo>
                    <a:pt x="330483" y="4106"/>
                  </a:lnTo>
                  <a:cubicBezTo>
                    <a:pt x="331311" y="4466"/>
                    <a:pt x="332157" y="4493"/>
                    <a:pt x="333022" y="4187"/>
                  </a:cubicBezTo>
                  <a:cubicBezTo>
                    <a:pt x="342746" y="864"/>
                    <a:pt x="357548" y="-999"/>
                    <a:pt x="366948" y="4187"/>
                  </a:cubicBezTo>
                  <a:cubicBezTo>
                    <a:pt x="367524" y="4493"/>
                    <a:pt x="368082" y="5141"/>
                    <a:pt x="368622" y="6132"/>
                  </a:cubicBezTo>
                  <a:cubicBezTo>
                    <a:pt x="369559" y="7788"/>
                    <a:pt x="369901" y="10390"/>
                    <a:pt x="369649" y="13938"/>
                  </a:cubicBezTo>
                  <a:cubicBezTo>
                    <a:pt x="369595" y="14928"/>
                    <a:pt x="370063" y="15414"/>
                    <a:pt x="371053" y="15396"/>
                  </a:cubicBezTo>
                  <a:cubicBezTo>
                    <a:pt x="376257" y="15234"/>
                    <a:pt x="379985" y="14613"/>
                    <a:pt x="382236" y="13533"/>
                  </a:cubicBezTo>
                  <a:cubicBezTo>
                    <a:pt x="384685" y="12344"/>
                    <a:pt x="389889" y="8941"/>
                    <a:pt x="397848" y="3322"/>
                  </a:cubicBezTo>
                  <a:cubicBezTo>
                    <a:pt x="399289" y="2314"/>
                    <a:pt x="402882" y="1207"/>
                    <a:pt x="408626" y="0"/>
                  </a:cubicBezTo>
                  <a:lnTo>
                    <a:pt x="412462" y="0"/>
                  </a:lnTo>
                  <a:cubicBezTo>
                    <a:pt x="416351" y="1594"/>
                    <a:pt x="418161" y="4430"/>
                    <a:pt x="418161" y="8833"/>
                  </a:cubicBezTo>
                  <a:cubicBezTo>
                    <a:pt x="418215" y="37969"/>
                    <a:pt x="418296" y="57543"/>
                    <a:pt x="418404" y="67555"/>
                  </a:cubicBezTo>
                  <a:cubicBezTo>
                    <a:pt x="418458" y="73786"/>
                    <a:pt x="415136" y="77027"/>
                    <a:pt x="408437" y="77279"/>
                  </a:cubicBezTo>
                  <a:cubicBezTo>
                    <a:pt x="407140" y="77333"/>
                    <a:pt x="404970" y="78395"/>
                    <a:pt x="401927" y="80466"/>
                  </a:cubicBezTo>
                  <a:cubicBezTo>
                    <a:pt x="394994" y="85166"/>
                    <a:pt x="389979" y="88156"/>
                    <a:pt x="386882" y="89434"/>
                  </a:cubicBezTo>
                  <a:cubicBezTo>
                    <a:pt x="374349" y="94539"/>
                    <a:pt x="353145" y="93864"/>
                    <a:pt x="345744" y="79683"/>
                  </a:cubicBezTo>
                  <a:cubicBezTo>
                    <a:pt x="345381" y="78965"/>
                    <a:pt x="344569" y="78586"/>
                    <a:pt x="343772" y="78765"/>
                  </a:cubicBezTo>
                  <a:lnTo>
                    <a:pt x="336533" y="80277"/>
                  </a:lnTo>
                  <a:cubicBezTo>
                    <a:pt x="335417" y="80529"/>
                    <a:pt x="334858" y="81223"/>
                    <a:pt x="334858" y="82357"/>
                  </a:cubicBezTo>
                  <a:lnTo>
                    <a:pt x="334858" y="99050"/>
                  </a:lnTo>
                  <a:cubicBezTo>
                    <a:pt x="334859" y="99933"/>
                    <a:pt x="335334" y="100747"/>
                    <a:pt x="336101" y="101184"/>
                  </a:cubicBezTo>
                  <a:lnTo>
                    <a:pt x="400928" y="138621"/>
                  </a:lnTo>
                  <a:cubicBezTo>
                    <a:pt x="403755" y="140260"/>
                    <a:pt x="404844" y="142691"/>
                    <a:pt x="404196" y="145914"/>
                  </a:cubicBezTo>
                  <a:cubicBezTo>
                    <a:pt x="403044" y="151623"/>
                    <a:pt x="401783" y="157241"/>
                    <a:pt x="400415" y="162769"/>
                  </a:cubicBezTo>
                  <a:cubicBezTo>
                    <a:pt x="399658" y="165741"/>
                    <a:pt x="398443" y="166578"/>
                    <a:pt x="396201" y="167929"/>
                  </a:cubicBezTo>
                  <a:cubicBezTo>
                    <a:pt x="395336" y="168433"/>
                    <a:pt x="394904" y="169189"/>
                    <a:pt x="394904" y="170198"/>
                  </a:cubicBezTo>
                  <a:lnTo>
                    <a:pt x="394904" y="203232"/>
                  </a:lnTo>
                  <a:cubicBezTo>
                    <a:pt x="394904" y="204083"/>
                    <a:pt x="395581" y="204772"/>
                    <a:pt x="396417" y="204772"/>
                  </a:cubicBezTo>
                  <a:lnTo>
                    <a:pt x="492928" y="204772"/>
                  </a:lnTo>
                  <a:cubicBezTo>
                    <a:pt x="497934" y="204772"/>
                    <a:pt x="500491" y="207266"/>
                    <a:pt x="500599" y="212254"/>
                  </a:cubicBezTo>
                  <a:cubicBezTo>
                    <a:pt x="500797" y="220177"/>
                    <a:pt x="500824" y="227839"/>
                    <a:pt x="500680" y="235240"/>
                  </a:cubicBezTo>
                  <a:cubicBezTo>
                    <a:pt x="500545" y="242398"/>
                    <a:pt x="498411" y="244829"/>
                    <a:pt x="490983" y="244992"/>
                  </a:cubicBezTo>
                  <a:cubicBezTo>
                    <a:pt x="488030" y="245046"/>
                    <a:pt x="485842" y="244992"/>
                    <a:pt x="484419" y="244829"/>
                  </a:cubicBezTo>
                  <a:cubicBezTo>
                    <a:pt x="483267" y="244685"/>
                    <a:pt x="482691" y="245199"/>
                    <a:pt x="482691" y="246369"/>
                  </a:cubicBezTo>
                  <a:lnTo>
                    <a:pt x="482691" y="253230"/>
                  </a:lnTo>
                  <a:cubicBezTo>
                    <a:pt x="482691" y="254707"/>
                    <a:pt x="483429" y="255445"/>
                    <a:pt x="484906" y="255445"/>
                  </a:cubicBezTo>
                  <a:lnTo>
                    <a:pt x="632144" y="255445"/>
                  </a:lnTo>
                  <a:cubicBezTo>
                    <a:pt x="637348" y="255445"/>
                    <a:pt x="640013" y="258047"/>
                    <a:pt x="640139" y="263251"/>
                  </a:cubicBezTo>
                  <a:cubicBezTo>
                    <a:pt x="640301" y="270220"/>
                    <a:pt x="640373" y="278143"/>
                    <a:pt x="640355" y="287021"/>
                  </a:cubicBezTo>
                  <a:cubicBezTo>
                    <a:pt x="640328" y="297771"/>
                    <a:pt x="630982" y="295340"/>
                    <a:pt x="623878" y="295611"/>
                  </a:cubicBezTo>
                  <a:cubicBezTo>
                    <a:pt x="623060" y="295654"/>
                    <a:pt x="622419" y="296318"/>
                    <a:pt x="622420" y="297123"/>
                  </a:cubicBezTo>
                  <a:lnTo>
                    <a:pt x="622419" y="421186"/>
                  </a:lnTo>
                  <a:cubicBezTo>
                    <a:pt x="622419" y="426732"/>
                    <a:pt x="619646" y="429505"/>
                    <a:pt x="614100" y="429505"/>
                  </a:cubicBezTo>
                  <a:lnTo>
                    <a:pt x="26553" y="429505"/>
                  </a:lnTo>
                  <a:cubicBezTo>
                    <a:pt x="20862" y="429505"/>
                    <a:pt x="18017" y="426669"/>
                    <a:pt x="18017" y="420996"/>
                  </a:cubicBezTo>
                  <a:lnTo>
                    <a:pt x="18017" y="297663"/>
                  </a:lnTo>
                  <a:cubicBezTo>
                    <a:pt x="18017" y="296655"/>
                    <a:pt x="17522" y="296088"/>
                    <a:pt x="16531" y="295962"/>
                  </a:cubicBezTo>
                  <a:cubicBezTo>
                    <a:pt x="14749" y="295746"/>
                    <a:pt x="11363" y="295593"/>
                    <a:pt x="6375" y="295502"/>
                  </a:cubicBezTo>
                  <a:cubicBezTo>
                    <a:pt x="2810" y="295448"/>
                    <a:pt x="820" y="293216"/>
                    <a:pt x="406" y="288804"/>
                  </a:cubicBezTo>
                  <a:cubicBezTo>
                    <a:pt x="-62" y="283654"/>
                    <a:pt x="-125" y="275118"/>
                    <a:pt x="217" y="263197"/>
                  </a:cubicBezTo>
                  <a:cubicBezTo>
                    <a:pt x="361" y="258029"/>
                    <a:pt x="3017" y="255445"/>
                    <a:pt x="8185" y="255445"/>
                  </a:cubicBezTo>
                  <a:lnTo>
                    <a:pt x="156720" y="255445"/>
                  </a:lnTo>
                  <a:cubicBezTo>
                    <a:pt x="157314" y="255445"/>
                    <a:pt x="157611" y="255157"/>
                    <a:pt x="157611" y="254581"/>
                  </a:cubicBezTo>
                  <a:lnTo>
                    <a:pt x="157611" y="245937"/>
                  </a:lnTo>
                  <a:cubicBezTo>
                    <a:pt x="157611" y="245235"/>
                    <a:pt x="157260" y="244892"/>
                    <a:pt x="156557" y="244910"/>
                  </a:cubicBezTo>
                  <a:cubicBezTo>
                    <a:pt x="148886" y="245073"/>
                    <a:pt x="139919" y="246990"/>
                    <a:pt x="139702" y="235862"/>
                  </a:cubicBezTo>
                  <a:cubicBezTo>
                    <a:pt x="139522" y="227290"/>
                    <a:pt x="139540" y="219367"/>
                    <a:pt x="139757" y="212092"/>
                  </a:cubicBezTo>
                  <a:cubicBezTo>
                    <a:pt x="139919" y="207212"/>
                    <a:pt x="142440" y="204772"/>
                    <a:pt x="147320" y="204772"/>
                  </a:cubicBezTo>
                  <a:lnTo>
                    <a:pt x="244452" y="204772"/>
                  </a:lnTo>
                  <a:cubicBezTo>
                    <a:pt x="245049" y="204772"/>
                    <a:pt x="245532" y="204288"/>
                    <a:pt x="245532" y="203691"/>
                  </a:cubicBezTo>
                  <a:lnTo>
                    <a:pt x="245532" y="169900"/>
                  </a:lnTo>
                  <a:cubicBezTo>
                    <a:pt x="245532" y="169090"/>
                    <a:pt x="245181" y="168487"/>
                    <a:pt x="244479" y="168091"/>
                  </a:cubicBezTo>
                  <a:lnTo>
                    <a:pt x="242210" y="166767"/>
                  </a:lnTo>
                  <a:cubicBezTo>
                    <a:pt x="241039" y="166101"/>
                    <a:pt x="240319" y="165101"/>
                    <a:pt x="240049" y="163769"/>
                  </a:cubicBezTo>
                  <a:lnTo>
                    <a:pt x="236078" y="144996"/>
                  </a:lnTo>
                  <a:cubicBezTo>
                    <a:pt x="235577" y="142657"/>
                    <a:pt x="236633" y="140261"/>
                    <a:pt x="238699" y="139054"/>
                  </a:cubicBezTo>
                  <a:lnTo>
                    <a:pt x="303633" y="101589"/>
                  </a:lnTo>
                  <a:cubicBezTo>
                    <a:pt x="304753" y="100936"/>
                    <a:pt x="305442" y="99733"/>
                    <a:pt x="305443" y="98429"/>
                  </a:cubicBezTo>
                  <a:cubicBezTo>
                    <a:pt x="305443" y="71958"/>
                    <a:pt x="305452" y="45226"/>
                    <a:pt x="305470" y="18233"/>
                  </a:cubicBezTo>
                  <a:cubicBezTo>
                    <a:pt x="305470" y="8328"/>
                    <a:pt x="309828" y="2251"/>
                    <a:pt x="318544" y="0"/>
                  </a:cubicBezTo>
                  <a:lnTo>
                    <a:pt x="321110" y="0"/>
                  </a:lnTo>
                  <a:close/>
                  <a:moveTo>
                    <a:pt x="476073" y="267114"/>
                  </a:moveTo>
                  <a:lnTo>
                    <a:pt x="476073" y="263764"/>
                  </a:lnTo>
                  <a:cubicBezTo>
                    <a:pt x="476073" y="262738"/>
                    <a:pt x="475560" y="262225"/>
                    <a:pt x="474533" y="262225"/>
                  </a:cubicBezTo>
                  <a:lnTo>
                    <a:pt x="470968" y="262225"/>
                  </a:lnTo>
                  <a:cubicBezTo>
                    <a:pt x="469869" y="262225"/>
                    <a:pt x="469311" y="261684"/>
                    <a:pt x="469293" y="260604"/>
                  </a:cubicBezTo>
                  <a:cubicBezTo>
                    <a:pt x="469131" y="252032"/>
                    <a:pt x="469158" y="244406"/>
                    <a:pt x="469374" y="237726"/>
                  </a:cubicBezTo>
                  <a:cubicBezTo>
                    <a:pt x="469536" y="232359"/>
                    <a:pt x="474974" y="230324"/>
                    <a:pt x="485689" y="231621"/>
                  </a:cubicBezTo>
                  <a:cubicBezTo>
                    <a:pt x="486444" y="231711"/>
                    <a:pt x="487129" y="231171"/>
                    <a:pt x="487219" y="230415"/>
                  </a:cubicBezTo>
                  <a:cubicBezTo>
                    <a:pt x="487226" y="230358"/>
                    <a:pt x="487229" y="230301"/>
                    <a:pt x="487228" y="230243"/>
                  </a:cubicBezTo>
                  <a:lnTo>
                    <a:pt x="487229" y="219574"/>
                  </a:lnTo>
                  <a:cubicBezTo>
                    <a:pt x="487229" y="218843"/>
                    <a:pt x="486636" y="218250"/>
                    <a:pt x="485905" y="218250"/>
                  </a:cubicBezTo>
                  <a:lnTo>
                    <a:pt x="390231" y="218250"/>
                  </a:lnTo>
                  <a:cubicBezTo>
                    <a:pt x="384379" y="218250"/>
                    <a:pt x="381444" y="215324"/>
                    <a:pt x="381426" y="209472"/>
                  </a:cubicBezTo>
                  <a:cubicBezTo>
                    <a:pt x="381354" y="189844"/>
                    <a:pt x="381345" y="174717"/>
                    <a:pt x="381399" y="164093"/>
                  </a:cubicBezTo>
                  <a:cubicBezTo>
                    <a:pt x="381435" y="159303"/>
                    <a:pt x="383190" y="156512"/>
                    <a:pt x="386666" y="155720"/>
                  </a:cubicBezTo>
                  <a:cubicBezTo>
                    <a:pt x="387602" y="155503"/>
                    <a:pt x="388223" y="154873"/>
                    <a:pt x="388530" y="153829"/>
                  </a:cubicBezTo>
                  <a:lnTo>
                    <a:pt x="389718" y="149561"/>
                  </a:lnTo>
                  <a:cubicBezTo>
                    <a:pt x="390006" y="148535"/>
                    <a:pt x="389691" y="147751"/>
                    <a:pt x="388773" y="147211"/>
                  </a:cubicBezTo>
                  <a:lnTo>
                    <a:pt x="325512" y="110692"/>
                  </a:lnTo>
                  <a:cubicBezTo>
                    <a:pt x="322999" y="109234"/>
                    <a:pt x="321439" y="106555"/>
                    <a:pt x="321407" y="103642"/>
                  </a:cubicBezTo>
                  <a:cubicBezTo>
                    <a:pt x="321299" y="94620"/>
                    <a:pt x="321335" y="85770"/>
                    <a:pt x="321515" y="77090"/>
                  </a:cubicBezTo>
                  <a:cubicBezTo>
                    <a:pt x="321587" y="73723"/>
                    <a:pt x="322739" y="71508"/>
                    <a:pt x="324972" y="70445"/>
                  </a:cubicBezTo>
                  <a:cubicBezTo>
                    <a:pt x="331185" y="67474"/>
                    <a:pt x="339072" y="65520"/>
                    <a:pt x="348634" y="64584"/>
                  </a:cubicBezTo>
                  <a:cubicBezTo>
                    <a:pt x="356008" y="63881"/>
                    <a:pt x="359276" y="67015"/>
                    <a:pt x="359060" y="74443"/>
                  </a:cubicBezTo>
                  <a:cubicBezTo>
                    <a:pt x="359042" y="75343"/>
                    <a:pt x="359439" y="75991"/>
                    <a:pt x="360249" y="76388"/>
                  </a:cubicBezTo>
                  <a:cubicBezTo>
                    <a:pt x="364607" y="78477"/>
                    <a:pt x="369820" y="79215"/>
                    <a:pt x="375888" y="78603"/>
                  </a:cubicBezTo>
                  <a:cubicBezTo>
                    <a:pt x="379364" y="78242"/>
                    <a:pt x="383893" y="76127"/>
                    <a:pt x="389475" y="72255"/>
                  </a:cubicBezTo>
                  <a:cubicBezTo>
                    <a:pt x="393581" y="69392"/>
                    <a:pt x="398245" y="66808"/>
                    <a:pt x="403467" y="64503"/>
                  </a:cubicBezTo>
                  <a:cubicBezTo>
                    <a:pt x="404277" y="64143"/>
                    <a:pt x="404682" y="63512"/>
                    <a:pt x="404682" y="62612"/>
                  </a:cubicBezTo>
                  <a:lnTo>
                    <a:pt x="404682" y="16882"/>
                  </a:lnTo>
                  <a:cubicBezTo>
                    <a:pt x="404682" y="15766"/>
                    <a:pt x="404214" y="15513"/>
                    <a:pt x="403278" y="16126"/>
                  </a:cubicBezTo>
                  <a:cubicBezTo>
                    <a:pt x="393860" y="22356"/>
                    <a:pt x="388223" y="25796"/>
                    <a:pt x="386369" y="26444"/>
                  </a:cubicBezTo>
                  <a:cubicBezTo>
                    <a:pt x="377617" y="29451"/>
                    <a:pt x="368829" y="29739"/>
                    <a:pt x="360006" y="27308"/>
                  </a:cubicBezTo>
                  <a:cubicBezTo>
                    <a:pt x="359127" y="27068"/>
                    <a:pt x="358386" y="26483"/>
                    <a:pt x="357953" y="25688"/>
                  </a:cubicBezTo>
                  <a:cubicBezTo>
                    <a:pt x="356440" y="22914"/>
                    <a:pt x="355891" y="19898"/>
                    <a:pt x="356305" y="16639"/>
                  </a:cubicBezTo>
                  <a:cubicBezTo>
                    <a:pt x="356440" y="15588"/>
                    <a:pt x="355697" y="14628"/>
                    <a:pt x="354646" y="14493"/>
                  </a:cubicBezTo>
                  <a:cubicBezTo>
                    <a:pt x="354578" y="14484"/>
                    <a:pt x="354510" y="14479"/>
                    <a:pt x="354442" y="14478"/>
                  </a:cubicBezTo>
                  <a:cubicBezTo>
                    <a:pt x="347743" y="14334"/>
                    <a:pt x="340711" y="15558"/>
                    <a:pt x="333346" y="18152"/>
                  </a:cubicBezTo>
                  <a:cubicBezTo>
                    <a:pt x="328403" y="19907"/>
                    <a:pt x="324405" y="20285"/>
                    <a:pt x="321434" y="15450"/>
                  </a:cubicBezTo>
                  <a:cubicBezTo>
                    <a:pt x="319795" y="12785"/>
                    <a:pt x="318976" y="13019"/>
                    <a:pt x="318976" y="16153"/>
                  </a:cubicBezTo>
                  <a:lnTo>
                    <a:pt x="318976" y="103966"/>
                  </a:lnTo>
                  <a:cubicBezTo>
                    <a:pt x="318973" y="106660"/>
                    <a:pt x="317542" y="109142"/>
                    <a:pt x="315221" y="110476"/>
                  </a:cubicBezTo>
                  <a:lnTo>
                    <a:pt x="253068" y="146347"/>
                  </a:lnTo>
                  <a:cubicBezTo>
                    <a:pt x="250601" y="147772"/>
                    <a:pt x="249757" y="150928"/>
                    <a:pt x="251183" y="153395"/>
                  </a:cubicBezTo>
                  <a:cubicBezTo>
                    <a:pt x="251852" y="154553"/>
                    <a:pt x="252944" y="155406"/>
                    <a:pt x="254230" y="155774"/>
                  </a:cubicBezTo>
                  <a:cubicBezTo>
                    <a:pt x="257705" y="156782"/>
                    <a:pt x="259380" y="159474"/>
                    <a:pt x="259254" y="163850"/>
                  </a:cubicBezTo>
                  <a:cubicBezTo>
                    <a:pt x="259218" y="164966"/>
                    <a:pt x="259128" y="180705"/>
                    <a:pt x="258984" y="211065"/>
                  </a:cubicBezTo>
                  <a:cubicBezTo>
                    <a:pt x="258969" y="215038"/>
                    <a:pt x="255744" y="218250"/>
                    <a:pt x="251772" y="218250"/>
                  </a:cubicBezTo>
                  <a:lnTo>
                    <a:pt x="154180" y="218250"/>
                  </a:lnTo>
                  <a:cubicBezTo>
                    <a:pt x="153599" y="218250"/>
                    <a:pt x="153127" y="218722"/>
                    <a:pt x="153127" y="219304"/>
                  </a:cubicBezTo>
                  <a:lnTo>
                    <a:pt x="153127" y="230297"/>
                  </a:lnTo>
                  <a:cubicBezTo>
                    <a:pt x="153127" y="231144"/>
                    <a:pt x="153541" y="231540"/>
                    <a:pt x="154370" y="231486"/>
                  </a:cubicBezTo>
                  <a:cubicBezTo>
                    <a:pt x="157881" y="231252"/>
                    <a:pt x="161356" y="231324"/>
                    <a:pt x="164796" y="231702"/>
                  </a:cubicBezTo>
                  <a:cubicBezTo>
                    <a:pt x="169028" y="232134"/>
                    <a:pt x="171153" y="234583"/>
                    <a:pt x="171171" y="239049"/>
                  </a:cubicBezTo>
                  <a:cubicBezTo>
                    <a:pt x="171189" y="249043"/>
                    <a:pt x="171153" y="256534"/>
                    <a:pt x="171062" y="261522"/>
                  </a:cubicBezTo>
                  <a:cubicBezTo>
                    <a:pt x="170989" y="265647"/>
                    <a:pt x="167624" y="268951"/>
                    <a:pt x="163499" y="268950"/>
                  </a:cubicBezTo>
                  <a:lnTo>
                    <a:pt x="14830" y="268950"/>
                  </a:lnTo>
                  <a:cubicBezTo>
                    <a:pt x="14144" y="268950"/>
                    <a:pt x="13587" y="269507"/>
                    <a:pt x="13587" y="270193"/>
                  </a:cubicBezTo>
                  <a:lnTo>
                    <a:pt x="13587" y="280943"/>
                  </a:lnTo>
                  <a:cubicBezTo>
                    <a:pt x="13587" y="281934"/>
                    <a:pt x="14082" y="282384"/>
                    <a:pt x="15073" y="282294"/>
                  </a:cubicBezTo>
                  <a:cubicBezTo>
                    <a:pt x="22285" y="281673"/>
                    <a:pt x="31577" y="281024"/>
                    <a:pt x="31577" y="290019"/>
                  </a:cubicBezTo>
                  <a:cubicBezTo>
                    <a:pt x="31577" y="299041"/>
                    <a:pt x="31550" y="340593"/>
                    <a:pt x="31496" y="414676"/>
                  </a:cubicBezTo>
                  <a:cubicBezTo>
                    <a:pt x="31496" y="415576"/>
                    <a:pt x="31946" y="416026"/>
                    <a:pt x="32846" y="416026"/>
                  </a:cubicBezTo>
                  <a:lnTo>
                    <a:pt x="607779" y="416026"/>
                  </a:lnTo>
                  <a:cubicBezTo>
                    <a:pt x="608536" y="416026"/>
                    <a:pt x="608914" y="415648"/>
                    <a:pt x="608914" y="414892"/>
                  </a:cubicBezTo>
                  <a:cubicBezTo>
                    <a:pt x="608914" y="373835"/>
                    <a:pt x="608914" y="332553"/>
                    <a:pt x="608914" y="291046"/>
                  </a:cubicBezTo>
                  <a:cubicBezTo>
                    <a:pt x="608941" y="280754"/>
                    <a:pt x="617558" y="281646"/>
                    <a:pt x="625958" y="282213"/>
                  </a:cubicBezTo>
                  <a:cubicBezTo>
                    <a:pt x="626462" y="282249"/>
                    <a:pt x="626714" y="282015"/>
                    <a:pt x="626714" y="281511"/>
                  </a:cubicBezTo>
                  <a:lnTo>
                    <a:pt x="626714" y="269491"/>
                  </a:lnTo>
                  <a:cubicBezTo>
                    <a:pt x="626714" y="269131"/>
                    <a:pt x="626525" y="268950"/>
                    <a:pt x="626147" y="268950"/>
                  </a:cubicBezTo>
                  <a:lnTo>
                    <a:pt x="477883" y="268950"/>
                  </a:lnTo>
                  <a:cubicBezTo>
                    <a:pt x="476883" y="268950"/>
                    <a:pt x="476073" y="268128"/>
                    <a:pt x="476073" y="267114"/>
                  </a:cubicBezTo>
                  <a:close/>
                </a:path>
              </a:pathLst>
            </a:custGeom>
            <a:grpFill/>
            <a:ln w="3175" cap="flat">
              <a:solidFill>
                <a:schemeClr val="bg1"/>
              </a:solidFill>
              <a:prstDash val="solid"/>
              <a:miter/>
            </a:ln>
          </p:spPr>
          <p:txBody>
            <a:bodyPr rtlCol="0" anchor="ctr"/>
            <a:lstStyle/>
            <a:p>
              <a:pPr defTabSz="171446"/>
              <a:endParaRPr lang="en-US">
                <a:solidFill>
                  <a:prstClr val="black"/>
                </a:solidFill>
                <a:latin typeface="Calibri" panose="020F0502020204030204"/>
              </a:endParaRPr>
            </a:p>
          </p:txBody>
        </p:sp>
        <p:sp>
          <p:nvSpPr>
            <p:cNvPr id="105" name="Free-form: Shape 610">
              <a:extLst>
                <a:ext uri="{FF2B5EF4-FFF2-40B4-BE49-F238E27FC236}">
                  <a16:creationId xmlns:a16="http://schemas.microsoft.com/office/drawing/2014/main" id="{8A89F113-E0C3-744E-3333-555F74948373}"/>
                </a:ext>
              </a:extLst>
            </p:cNvPr>
            <p:cNvSpPr/>
            <p:nvPr/>
          </p:nvSpPr>
          <p:spPr>
            <a:xfrm>
              <a:off x="11524844" y="2657361"/>
              <a:ext cx="67312" cy="67310"/>
            </a:xfrm>
            <a:custGeom>
              <a:avLst/>
              <a:gdLst>
                <a:gd name="connsiteX0" fmla="*/ 67312 w 67311"/>
                <a:gd name="connsiteY0" fmla="*/ 33656 h 67311"/>
                <a:gd name="connsiteX1" fmla="*/ 33656 w 67311"/>
                <a:gd name="connsiteY1" fmla="*/ 67312 h 67311"/>
                <a:gd name="connsiteX2" fmla="*/ 0 w 67311"/>
                <a:gd name="connsiteY2" fmla="*/ 33656 h 67311"/>
                <a:gd name="connsiteX3" fmla="*/ 33656 w 67311"/>
                <a:gd name="connsiteY3" fmla="*/ 0 h 67311"/>
                <a:gd name="connsiteX4" fmla="*/ 67312 w 67311"/>
                <a:gd name="connsiteY4" fmla="*/ 33656 h 67311"/>
                <a:gd name="connsiteX5" fmla="*/ 53860 w 67311"/>
                <a:gd name="connsiteY5" fmla="*/ 33629 h 67311"/>
                <a:gd name="connsiteX6" fmla="*/ 33656 w 67311"/>
                <a:gd name="connsiteY6" fmla="*/ 13425 h 67311"/>
                <a:gd name="connsiteX7" fmla="*/ 13452 w 67311"/>
                <a:gd name="connsiteY7" fmla="*/ 33629 h 67311"/>
                <a:gd name="connsiteX8" fmla="*/ 33656 w 67311"/>
                <a:gd name="connsiteY8" fmla="*/ 53833 h 67311"/>
                <a:gd name="connsiteX9" fmla="*/ 53860 w 67311"/>
                <a:gd name="connsiteY9" fmla="*/ 33629 h 6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311" h="67311">
                  <a:moveTo>
                    <a:pt x="67312" y="33656"/>
                  </a:moveTo>
                  <a:cubicBezTo>
                    <a:pt x="67312" y="52244"/>
                    <a:pt x="52244" y="67312"/>
                    <a:pt x="33656" y="67312"/>
                  </a:cubicBezTo>
                  <a:cubicBezTo>
                    <a:pt x="15068" y="67312"/>
                    <a:pt x="0" y="52244"/>
                    <a:pt x="0" y="33656"/>
                  </a:cubicBezTo>
                  <a:cubicBezTo>
                    <a:pt x="0" y="15068"/>
                    <a:pt x="15068" y="0"/>
                    <a:pt x="33656" y="0"/>
                  </a:cubicBezTo>
                  <a:cubicBezTo>
                    <a:pt x="52244" y="0"/>
                    <a:pt x="67312" y="15068"/>
                    <a:pt x="67312" y="33656"/>
                  </a:cubicBezTo>
                  <a:close/>
                  <a:moveTo>
                    <a:pt x="53860" y="33629"/>
                  </a:moveTo>
                  <a:cubicBezTo>
                    <a:pt x="53860" y="22470"/>
                    <a:pt x="44815" y="13425"/>
                    <a:pt x="33656" y="13425"/>
                  </a:cubicBezTo>
                  <a:cubicBezTo>
                    <a:pt x="22497" y="13425"/>
                    <a:pt x="13452" y="22470"/>
                    <a:pt x="13452" y="33629"/>
                  </a:cubicBezTo>
                  <a:cubicBezTo>
                    <a:pt x="13452" y="44787"/>
                    <a:pt x="22497" y="53833"/>
                    <a:pt x="33656" y="53833"/>
                  </a:cubicBezTo>
                  <a:cubicBezTo>
                    <a:pt x="44815" y="53833"/>
                    <a:pt x="53860" y="44788"/>
                    <a:pt x="53860" y="33629"/>
                  </a:cubicBezTo>
                  <a:close/>
                </a:path>
              </a:pathLst>
            </a:custGeom>
            <a:grpFill/>
            <a:ln w="3175" cap="flat">
              <a:solidFill>
                <a:schemeClr val="bg1"/>
              </a:solidFill>
              <a:prstDash val="solid"/>
              <a:miter/>
            </a:ln>
          </p:spPr>
          <p:txBody>
            <a:bodyPr rtlCol="0" anchor="ctr"/>
            <a:lstStyle/>
            <a:p>
              <a:pPr defTabSz="171446"/>
              <a:endParaRPr lang="en-US">
                <a:solidFill>
                  <a:prstClr val="black"/>
                </a:solidFill>
                <a:latin typeface="Calibri" panose="020F0502020204030204"/>
              </a:endParaRPr>
            </a:p>
          </p:txBody>
        </p:sp>
        <p:sp>
          <p:nvSpPr>
            <p:cNvPr id="106" name="Free-form: Shape 640">
              <a:extLst>
                <a:ext uri="{FF2B5EF4-FFF2-40B4-BE49-F238E27FC236}">
                  <a16:creationId xmlns:a16="http://schemas.microsoft.com/office/drawing/2014/main" id="{0198F05E-DBA3-B5A2-23B4-2898D63C8201}"/>
                </a:ext>
              </a:extLst>
            </p:cNvPr>
            <p:cNvSpPr/>
            <p:nvPr/>
          </p:nvSpPr>
          <p:spPr>
            <a:xfrm>
              <a:off x="11432789" y="2761381"/>
              <a:ext cx="82276" cy="142350"/>
            </a:xfrm>
            <a:custGeom>
              <a:avLst/>
              <a:gdLst>
                <a:gd name="connsiteX0" fmla="*/ 82276 w 82276"/>
                <a:gd name="connsiteY0" fmla="*/ 135083 h 142349"/>
                <a:gd name="connsiteX1" fmla="*/ 75010 w 82276"/>
                <a:gd name="connsiteY1" fmla="*/ 142349 h 142349"/>
                <a:gd name="connsiteX2" fmla="*/ 7266 w 82276"/>
                <a:gd name="connsiteY2" fmla="*/ 142349 h 142349"/>
                <a:gd name="connsiteX3" fmla="*/ 0 w 82276"/>
                <a:gd name="connsiteY3" fmla="*/ 135083 h 142349"/>
                <a:gd name="connsiteX4" fmla="*/ 0 w 82276"/>
                <a:gd name="connsiteY4" fmla="*/ 7266 h 142349"/>
                <a:gd name="connsiteX5" fmla="*/ 7266 w 82276"/>
                <a:gd name="connsiteY5" fmla="*/ 0 h 142349"/>
                <a:gd name="connsiteX6" fmla="*/ 75010 w 82276"/>
                <a:gd name="connsiteY6" fmla="*/ 0 h 142349"/>
                <a:gd name="connsiteX7" fmla="*/ 82276 w 82276"/>
                <a:gd name="connsiteY7" fmla="*/ 7266 h 142349"/>
                <a:gd name="connsiteX8" fmla="*/ 82276 w 82276"/>
                <a:gd name="connsiteY8" fmla="*/ 135083 h 142349"/>
                <a:gd name="connsiteX9" fmla="*/ 68743 w 82276"/>
                <a:gd name="connsiteY9" fmla="*/ 14613 h 142349"/>
                <a:gd name="connsiteX10" fmla="*/ 67555 w 82276"/>
                <a:gd name="connsiteY10" fmla="*/ 13425 h 142349"/>
                <a:gd name="connsiteX11" fmla="*/ 14667 w 82276"/>
                <a:gd name="connsiteY11" fmla="*/ 13425 h 142349"/>
                <a:gd name="connsiteX12" fmla="*/ 13479 w 82276"/>
                <a:gd name="connsiteY12" fmla="*/ 14613 h 142349"/>
                <a:gd name="connsiteX13" fmla="*/ 13479 w 82276"/>
                <a:gd name="connsiteY13" fmla="*/ 127574 h 142349"/>
                <a:gd name="connsiteX14" fmla="*/ 14667 w 82276"/>
                <a:gd name="connsiteY14" fmla="*/ 128762 h 142349"/>
                <a:gd name="connsiteX15" fmla="*/ 67555 w 82276"/>
                <a:gd name="connsiteY15" fmla="*/ 128762 h 142349"/>
                <a:gd name="connsiteX16" fmla="*/ 68743 w 82276"/>
                <a:gd name="connsiteY16" fmla="*/ 127574 h 142349"/>
                <a:gd name="connsiteX17" fmla="*/ 68743 w 82276"/>
                <a:gd name="connsiteY17" fmla="*/ 14613 h 142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276" h="142349">
                  <a:moveTo>
                    <a:pt x="82276" y="135083"/>
                  </a:moveTo>
                  <a:cubicBezTo>
                    <a:pt x="82276" y="139096"/>
                    <a:pt x="79023" y="142349"/>
                    <a:pt x="75010" y="142349"/>
                  </a:cubicBezTo>
                  <a:lnTo>
                    <a:pt x="7266" y="142349"/>
                  </a:lnTo>
                  <a:cubicBezTo>
                    <a:pt x="3253" y="142349"/>
                    <a:pt x="0" y="139096"/>
                    <a:pt x="0" y="135083"/>
                  </a:cubicBezTo>
                  <a:lnTo>
                    <a:pt x="0" y="7266"/>
                  </a:lnTo>
                  <a:cubicBezTo>
                    <a:pt x="0" y="3253"/>
                    <a:pt x="3253" y="0"/>
                    <a:pt x="7266" y="0"/>
                  </a:cubicBezTo>
                  <a:lnTo>
                    <a:pt x="75010" y="0"/>
                  </a:lnTo>
                  <a:cubicBezTo>
                    <a:pt x="79023" y="0"/>
                    <a:pt x="82276" y="3253"/>
                    <a:pt x="82276" y="7266"/>
                  </a:cubicBezTo>
                  <a:lnTo>
                    <a:pt x="82276" y="135083"/>
                  </a:lnTo>
                  <a:close/>
                  <a:moveTo>
                    <a:pt x="68743" y="14613"/>
                  </a:moveTo>
                  <a:cubicBezTo>
                    <a:pt x="68743" y="13957"/>
                    <a:pt x="68211" y="13425"/>
                    <a:pt x="67555" y="13425"/>
                  </a:cubicBezTo>
                  <a:lnTo>
                    <a:pt x="14667" y="13425"/>
                  </a:lnTo>
                  <a:cubicBezTo>
                    <a:pt x="14011" y="13425"/>
                    <a:pt x="13479" y="13957"/>
                    <a:pt x="13479" y="14613"/>
                  </a:cubicBezTo>
                  <a:lnTo>
                    <a:pt x="13479" y="127574"/>
                  </a:lnTo>
                  <a:cubicBezTo>
                    <a:pt x="13479" y="128230"/>
                    <a:pt x="14011" y="128762"/>
                    <a:pt x="14667" y="128762"/>
                  </a:cubicBezTo>
                  <a:lnTo>
                    <a:pt x="67555" y="128762"/>
                  </a:lnTo>
                  <a:cubicBezTo>
                    <a:pt x="68211" y="128762"/>
                    <a:pt x="68743" y="128230"/>
                    <a:pt x="68743" y="127574"/>
                  </a:cubicBezTo>
                  <a:lnTo>
                    <a:pt x="68743" y="14613"/>
                  </a:lnTo>
                  <a:close/>
                </a:path>
              </a:pathLst>
            </a:custGeom>
            <a:grpFill/>
            <a:ln w="3175" cap="flat">
              <a:solidFill>
                <a:schemeClr val="bg1"/>
              </a:solidFill>
              <a:prstDash val="solid"/>
              <a:miter/>
            </a:ln>
          </p:spPr>
          <p:txBody>
            <a:bodyPr rtlCol="0" anchor="ctr"/>
            <a:lstStyle/>
            <a:p>
              <a:pPr defTabSz="171446"/>
              <a:endParaRPr lang="en-US">
                <a:solidFill>
                  <a:prstClr val="black"/>
                </a:solidFill>
                <a:latin typeface="Calibri" panose="020F0502020204030204"/>
              </a:endParaRPr>
            </a:p>
          </p:txBody>
        </p:sp>
        <p:sp>
          <p:nvSpPr>
            <p:cNvPr id="107" name="Free-form: Shape 641">
              <a:extLst>
                <a:ext uri="{FF2B5EF4-FFF2-40B4-BE49-F238E27FC236}">
                  <a16:creationId xmlns:a16="http://schemas.microsoft.com/office/drawing/2014/main" id="{54853453-D71B-C698-80A8-E30B29687051}"/>
                </a:ext>
              </a:extLst>
            </p:cNvPr>
            <p:cNvSpPr/>
            <p:nvPr/>
          </p:nvSpPr>
          <p:spPr>
            <a:xfrm>
              <a:off x="11517551" y="2761354"/>
              <a:ext cx="82221" cy="142293"/>
            </a:xfrm>
            <a:custGeom>
              <a:avLst/>
              <a:gdLst>
                <a:gd name="connsiteX0" fmla="*/ 82222 w 82222"/>
                <a:gd name="connsiteY0" fmla="*/ 135272 h 142294"/>
                <a:gd name="connsiteX1" fmla="*/ 75199 w 82222"/>
                <a:gd name="connsiteY1" fmla="*/ 142295 h 142294"/>
                <a:gd name="connsiteX2" fmla="*/ 7023 w 82222"/>
                <a:gd name="connsiteY2" fmla="*/ 142295 h 142294"/>
                <a:gd name="connsiteX3" fmla="*/ 0 w 82222"/>
                <a:gd name="connsiteY3" fmla="*/ 135272 h 142294"/>
                <a:gd name="connsiteX4" fmla="*/ 0 w 82222"/>
                <a:gd name="connsiteY4" fmla="*/ 7023 h 142294"/>
                <a:gd name="connsiteX5" fmla="*/ 7023 w 82222"/>
                <a:gd name="connsiteY5" fmla="*/ 0 h 142294"/>
                <a:gd name="connsiteX6" fmla="*/ 75199 w 82222"/>
                <a:gd name="connsiteY6" fmla="*/ 0 h 142294"/>
                <a:gd name="connsiteX7" fmla="*/ 82222 w 82222"/>
                <a:gd name="connsiteY7" fmla="*/ 7023 h 142294"/>
                <a:gd name="connsiteX8" fmla="*/ 82222 w 82222"/>
                <a:gd name="connsiteY8" fmla="*/ 135272 h 142294"/>
                <a:gd name="connsiteX9" fmla="*/ 68771 w 82222"/>
                <a:gd name="connsiteY9" fmla="*/ 14451 h 142294"/>
                <a:gd name="connsiteX10" fmla="*/ 67771 w 82222"/>
                <a:gd name="connsiteY10" fmla="*/ 13452 h 142294"/>
                <a:gd name="connsiteX11" fmla="*/ 14505 w 82222"/>
                <a:gd name="connsiteY11" fmla="*/ 13452 h 142294"/>
                <a:gd name="connsiteX12" fmla="*/ 13506 w 82222"/>
                <a:gd name="connsiteY12" fmla="*/ 14451 h 142294"/>
                <a:gd name="connsiteX13" fmla="*/ 13506 w 82222"/>
                <a:gd name="connsiteY13" fmla="*/ 127790 h 142294"/>
                <a:gd name="connsiteX14" fmla="*/ 14505 w 82222"/>
                <a:gd name="connsiteY14" fmla="*/ 128789 h 142294"/>
                <a:gd name="connsiteX15" fmla="*/ 67771 w 82222"/>
                <a:gd name="connsiteY15" fmla="*/ 128789 h 142294"/>
                <a:gd name="connsiteX16" fmla="*/ 68770 w 82222"/>
                <a:gd name="connsiteY16" fmla="*/ 127790 h 142294"/>
                <a:gd name="connsiteX17" fmla="*/ 68771 w 82222"/>
                <a:gd name="connsiteY17" fmla="*/ 14451 h 14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222" h="142294">
                  <a:moveTo>
                    <a:pt x="82222" y="135272"/>
                  </a:moveTo>
                  <a:cubicBezTo>
                    <a:pt x="82222" y="139151"/>
                    <a:pt x="79078" y="142295"/>
                    <a:pt x="75199" y="142295"/>
                  </a:cubicBezTo>
                  <a:lnTo>
                    <a:pt x="7023" y="142295"/>
                  </a:lnTo>
                  <a:cubicBezTo>
                    <a:pt x="3144" y="142295"/>
                    <a:pt x="0" y="139151"/>
                    <a:pt x="0" y="135272"/>
                  </a:cubicBezTo>
                  <a:lnTo>
                    <a:pt x="0" y="7023"/>
                  </a:lnTo>
                  <a:cubicBezTo>
                    <a:pt x="0" y="3144"/>
                    <a:pt x="3144" y="0"/>
                    <a:pt x="7023" y="0"/>
                  </a:cubicBezTo>
                  <a:lnTo>
                    <a:pt x="75199" y="0"/>
                  </a:lnTo>
                  <a:cubicBezTo>
                    <a:pt x="79078" y="0"/>
                    <a:pt x="82222" y="3144"/>
                    <a:pt x="82222" y="7023"/>
                  </a:cubicBezTo>
                  <a:lnTo>
                    <a:pt x="82222" y="135272"/>
                  </a:lnTo>
                  <a:close/>
                  <a:moveTo>
                    <a:pt x="68771" y="14451"/>
                  </a:moveTo>
                  <a:cubicBezTo>
                    <a:pt x="68771" y="13899"/>
                    <a:pt x="68323" y="13452"/>
                    <a:pt x="67771" y="13452"/>
                  </a:cubicBezTo>
                  <a:lnTo>
                    <a:pt x="14505" y="13452"/>
                  </a:lnTo>
                  <a:cubicBezTo>
                    <a:pt x="13953" y="13452"/>
                    <a:pt x="13506" y="13899"/>
                    <a:pt x="13506" y="14451"/>
                  </a:cubicBezTo>
                  <a:lnTo>
                    <a:pt x="13506" y="127790"/>
                  </a:lnTo>
                  <a:cubicBezTo>
                    <a:pt x="13506" y="128342"/>
                    <a:pt x="13953" y="128789"/>
                    <a:pt x="14505" y="128789"/>
                  </a:cubicBezTo>
                  <a:lnTo>
                    <a:pt x="67771" y="128789"/>
                  </a:lnTo>
                  <a:cubicBezTo>
                    <a:pt x="68323" y="128789"/>
                    <a:pt x="68770" y="128342"/>
                    <a:pt x="68770" y="127790"/>
                  </a:cubicBezTo>
                  <a:lnTo>
                    <a:pt x="68771" y="14451"/>
                  </a:lnTo>
                  <a:close/>
                </a:path>
              </a:pathLst>
            </a:custGeom>
            <a:grpFill/>
            <a:ln w="3175" cap="flat">
              <a:solidFill>
                <a:schemeClr val="bg1"/>
              </a:solidFill>
              <a:prstDash val="solid"/>
              <a:miter/>
            </a:ln>
          </p:spPr>
          <p:txBody>
            <a:bodyPr rtlCol="0" anchor="ctr"/>
            <a:lstStyle/>
            <a:p>
              <a:pPr defTabSz="171446"/>
              <a:endParaRPr lang="en-US">
                <a:solidFill>
                  <a:prstClr val="black"/>
                </a:solidFill>
                <a:latin typeface="Calibri" panose="020F0502020204030204"/>
              </a:endParaRPr>
            </a:p>
          </p:txBody>
        </p:sp>
        <p:sp>
          <p:nvSpPr>
            <p:cNvPr id="108" name="Free-form: Shape 642">
              <a:extLst>
                <a:ext uri="{FF2B5EF4-FFF2-40B4-BE49-F238E27FC236}">
                  <a16:creationId xmlns:a16="http://schemas.microsoft.com/office/drawing/2014/main" id="{D5E033F1-A6AA-A0CD-681F-BD193BC4765A}"/>
                </a:ext>
              </a:extLst>
            </p:cNvPr>
            <p:cNvSpPr/>
            <p:nvPr/>
          </p:nvSpPr>
          <p:spPr>
            <a:xfrm>
              <a:off x="11601849" y="2761322"/>
              <a:ext cx="82445" cy="142360"/>
            </a:xfrm>
            <a:custGeom>
              <a:avLst/>
              <a:gdLst>
                <a:gd name="connsiteX0" fmla="*/ 82222 w 82445"/>
                <a:gd name="connsiteY0" fmla="*/ 135268 h 142359"/>
                <a:gd name="connsiteX1" fmla="*/ 75105 w 82445"/>
                <a:gd name="connsiteY1" fmla="*/ 142359 h 142359"/>
                <a:gd name="connsiteX2" fmla="*/ 7092 w 82445"/>
                <a:gd name="connsiteY2" fmla="*/ 142241 h 142359"/>
                <a:gd name="connsiteX3" fmla="*/ 0 w 82445"/>
                <a:gd name="connsiteY3" fmla="*/ 135124 h 142359"/>
                <a:gd name="connsiteX4" fmla="*/ 223 w 82445"/>
                <a:gd name="connsiteY4" fmla="*/ 7092 h 142359"/>
                <a:gd name="connsiteX5" fmla="*/ 7340 w 82445"/>
                <a:gd name="connsiteY5" fmla="*/ 0 h 142359"/>
                <a:gd name="connsiteX6" fmla="*/ 75354 w 82445"/>
                <a:gd name="connsiteY6" fmla="*/ 119 h 142359"/>
                <a:gd name="connsiteX7" fmla="*/ 82445 w 82445"/>
                <a:gd name="connsiteY7" fmla="*/ 7235 h 142359"/>
                <a:gd name="connsiteX8" fmla="*/ 82222 w 82445"/>
                <a:gd name="connsiteY8" fmla="*/ 135268 h 142359"/>
                <a:gd name="connsiteX9" fmla="*/ 68855 w 82445"/>
                <a:gd name="connsiteY9" fmla="*/ 14429 h 142359"/>
                <a:gd name="connsiteX10" fmla="*/ 67910 w 82445"/>
                <a:gd name="connsiteY10" fmla="*/ 13484 h 142359"/>
                <a:gd name="connsiteX11" fmla="*/ 14644 w 82445"/>
                <a:gd name="connsiteY11" fmla="*/ 13484 h 142359"/>
                <a:gd name="connsiteX12" fmla="*/ 13698 w 82445"/>
                <a:gd name="connsiteY12" fmla="*/ 14429 h 142359"/>
                <a:gd name="connsiteX13" fmla="*/ 13698 w 82445"/>
                <a:gd name="connsiteY13" fmla="*/ 127930 h 142359"/>
                <a:gd name="connsiteX14" fmla="*/ 14644 w 82445"/>
                <a:gd name="connsiteY14" fmla="*/ 128876 h 142359"/>
                <a:gd name="connsiteX15" fmla="*/ 67910 w 82445"/>
                <a:gd name="connsiteY15" fmla="*/ 128876 h 142359"/>
                <a:gd name="connsiteX16" fmla="*/ 68855 w 82445"/>
                <a:gd name="connsiteY16" fmla="*/ 127930 h 142359"/>
                <a:gd name="connsiteX17" fmla="*/ 68855 w 82445"/>
                <a:gd name="connsiteY17" fmla="*/ 14429 h 14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445" h="142359">
                  <a:moveTo>
                    <a:pt x="82222" y="135268"/>
                  </a:moveTo>
                  <a:cubicBezTo>
                    <a:pt x="82215" y="139191"/>
                    <a:pt x="79029" y="142366"/>
                    <a:pt x="75105" y="142359"/>
                  </a:cubicBezTo>
                  <a:lnTo>
                    <a:pt x="7092" y="142241"/>
                  </a:lnTo>
                  <a:cubicBezTo>
                    <a:pt x="3168" y="142234"/>
                    <a:pt x="-7" y="139048"/>
                    <a:pt x="0" y="135124"/>
                  </a:cubicBezTo>
                  <a:lnTo>
                    <a:pt x="223" y="7092"/>
                  </a:lnTo>
                  <a:cubicBezTo>
                    <a:pt x="230" y="3168"/>
                    <a:pt x="3416" y="-7"/>
                    <a:pt x="7340" y="0"/>
                  </a:cubicBezTo>
                  <a:lnTo>
                    <a:pt x="75354" y="119"/>
                  </a:lnTo>
                  <a:cubicBezTo>
                    <a:pt x="79277" y="125"/>
                    <a:pt x="82452" y="3312"/>
                    <a:pt x="82445" y="7235"/>
                  </a:cubicBezTo>
                  <a:lnTo>
                    <a:pt x="82222" y="135268"/>
                  </a:lnTo>
                  <a:close/>
                  <a:moveTo>
                    <a:pt x="68855" y="14429"/>
                  </a:moveTo>
                  <a:cubicBezTo>
                    <a:pt x="68855" y="13907"/>
                    <a:pt x="68432" y="13484"/>
                    <a:pt x="67910" y="13484"/>
                  </a:cubicBezTo>
                  <a:lnTo>
                    <a:pt x="14644" y="13484"/>
                  </a:lnTo>
                  <a:cubicBezTo>
                    <a:pt x="14121" y="13484"/>
                    <a:pt x="13698" y="13907"/>
                    <a:pt x="13698" y="14429"/>
                  </a:cubicBezTo>
                  <a:lnTo>
                    <a:pt x="13698" y="127930"/>
                  </a:lnTo>
                  <a:cubicBezTo>
                    <a:pt x="13698" y="128452"/>
                    <a:pt x="14121" y="128876"/>
                    <a:pt x="14644" y="128876"/>
                  </a:cubicBezTo>
                  <a:lnTo>
                    <a:pt x="67910" y="128876"/>
                  </a:lnTo>
                  <a:cubicBezTo>
                    <a:pt x="68432" y="128876"/>
                    <a:pt x="68855" y="128452"/>
                    <a:pt x="68855" y="127930"/>
                  </a:cubicBezTo>
                  <a:lnTo>
                    <a:pt x="68855" y="14429"/>
                  </a:lnTo>
                  <a:close/>
                </a:path>
              </a:pathLst>
            </a:custGeom>
            <a:grpFill/>
            <a:ln w="3175" cap="flat">
              <a:solidFill>
                <a:schemeClr val="bg1"/>
              </a:solidFill>
              <a:prstDash val="solid"/>
              <a:miter/>
            </a:ln>
          </p:spPr>
          <p:txBody>
            <a:bodyPr rtlCol="0" anchor="ctr"/>
            <a:lstStyle/>
            <a:p>
              <a:pPr defTabSz="171446"/>
              <a:endParaRPr lang="en-US">
                <a:solidFill>
                  <a:prstClr val="black"/>
                </a:solidFill>
                <a:latin typeface="Calibri" panose="020F0502020204030204"/>
              </a:endParaRPr>
            </a:p>
          </p:txBody>
        </p:sp>
        <p:sp>
          <p:nvSpPr>
            <p:cNvPr id="109" name="Free-form: Shape 643">
              <a:extLst>
                <a:ext uri="{FF2B5EF4-FFF2-40B4-BE49-F238E27FC236}">
                  <a16:creationId xmlns:a16="http://schemas.microsoft.com/office/drawing/2014/main" id="{1D2D25AE-1250-0E44-FCF4-DBE6D3910BE4}"/>
                </a:ext>
              </a:extLst>
            </p:cNvPr>
            <p:cNvSpPr/>
            <p:nvPr/>
          </p:nvSpPr>
          <p:spPr>
            <a:xfrm>
              <a:off x="11284634" y="2791417"/>
              <a:ext cx="124819" cy="112287"/>
            </a:xfrm>
            <a:custGeom>
              <a:avLst/>
              <a:gdLst>
                <a:gd name="connsiteX0" fmla="*/ 62396 w 124818"/>
                <a:gd name="connsiteY0" fmla="*/ 1 h 112286"/>
                <a:gd name="connsiteX1" fmla="*/ 73876 w 124818"/>
                <a:gd name="connsiteY1" fmla="*/ 28 h 112286"/>
                <a:gd name="connsiteX2" fmla="*/ 80412 w 124818"/>
                <a:gd name="connsiteY2" fmla="*/ 568 h 112286"/>
                <a:gd name="connsiteX3" fmla="*/ 89569 w 124818"/>
                <a:gd name="connsiteY3" fmla="*/ 1 h 112286"/>
                <a:gd name="connsiteX4" fmla="*/ 118093 w 124818"/>
                <a:gd name="connsiteY4" fmla="*/ 136 h 112286"/>
                <a:gd name="connsiteX5" fmla="*/ 124792 w 124818"/>
                <a:gd name="connsiteY5" fmla="*/ 6916 h 112286"/>
                <a:gd name="connsiteX6" fmla="*/ 124792 w 124818"/>
                <a:gd name="connsiteY6" fmla="*/ 49404 h 112286"/>
                <a:gd name="connsiteX7" fmla="*/ 124062 w 124818"/>
                <a:gd name="connsiteY7" fmla="*/ 52078 h 112286"/>
                <a:gd name="connsiteX8" fmla="*/ 122793 w 124818"/>
                <a:gd name="connsiteY8" fmla="*/ 56130 h 112286"/>
                <a:gd name="connsiteX9" fmla="*/ 124062 w 124818"/>
                <a:gd name="connsiteY9" fmla="*/ 60155 h 112286"/>
                <a:gd name="connsiteX10" fmla="*/ 124792 w 124818"/>
                <a:gd name="connsiteY10" fmla="*/ 62856 h 112286"/>
                <a:gd name="connsiteX11" fmla="*/ 124819 w 124818"/>
                <a:gd name="connsiteY11" fmla="*/ 105344 h 112286"/>
                <a:gd name="connsiteX12" fmla="*/ 118120 w 124818"/>
                <a:gd name="connsiteY12" fmla="*/ 112124 h 112286"/>
                <a:gd name="connsiteX13" fmla="*/ 89596 w 124818"/>
                <a:gd name="connsiteY13" fmla="*/ 112286 h 112286"/>
                <a:gd name="connsiteX14" fmla="*/ 80439 w 124818"/>
                <a:gd name="connsiteY14" fmla="*/ 111719 h 112286"/>
                <a:gd name="connsiteX15" fmla="*/ 73903 w 124818"/>
                <a:gd name="connsiteY15" fmla="*/ 112259 h 112286"/>
                <a:gd name="connsiteX16" fmla="*/ 62423 w 124818"/>
                <a:gd name="connsiteY16" fmla="*/ 112259 h 112286"/>
                <a:gd name="connsiteX17" fmla="*/ 50943 w 124818"/>
                <a:gd name="connsiteY17" fmla="*/ 112259 h 112286"/>
                <a:gd name="connsiteX18" fmla="*/ 44406 w 124818"/>
                <a:gd name="connsiteY18" fmla="*/ 111719 h 112286"/>
                <a:gd name="connsiteX19" fmla="*/ 35250 w 124818"/>
                <a:gd name="connsiteY19" fmla="*/ 112286 h 112286"/>
                <a:gd name="connsiteX20" fmla="*/ 6726 w 124818"/>
                <a:gd name="connsiteY20" fmla="*/ 112151 h 112286"/>
                <a:gd name="connsiteX21" fmla="*/ 27 w 124818"/>
                <a:gd name="connsiteY21" fmla="*/ 105371 h 112286"/>
                <a:gd name="connsiteX22" fmla="*/ 27 w 124818"/>
                <a:gd name="connsiteY22" fmla="*/ 62883 h 112286"/>
                <a:gd name="connsiteX23" fmla="*/ 756 w 124818"/>
                <a:gd name="connsiteY23" fmla="*/ 60182 h 112286"/>
                <a:gd name="connsiteX24" fmla="*/ 2026 w 124818"/>
                <a:gd name="connsiteY24" fmla="*/ 56157 h 112286"/>
                <a:gd name="connsiteX25" fmla="*/ 756 w 124818"/>
                <a:gd name="connsiteY25" fmla="*/ 52105 h 112286"/>
                <a:gd name="connsiteX26" fmla="*/ 27 w 124818"/>
                <a:gd name="connsiteY26" fmla="*/ 49404 h 112286"/>
                <a:gd name="connsiteX27" fmla="*/ 0 w 124818"/>
                <a:gd name="connsiteY27" fmla="*/ 6916 h 112286"/>
                <a:gd name="connsiteX28" fmla="*/ 6699 w 124818"/>
                <a:gd name="connsiteY28" fmla="*/ 136 h 112286"/>
                <a:gd name="connsiteX29" fmla="*/ 35223 w 124818"/>
                <a:gd name="connsiteY29" fmla="*/ 1 h 112286"/>
                <a:gd name="connsiteX30" fmla="*/ 44379 w 124818"/>
                <a:gd name="connsiteY30" fmla="*/ 568 h 112286"/>
                <a:gd name="connsiteX31" fmla="*/ 50916 w 124818"/>
                <a:gd name="connsiteY31" fmla="*/ 28 h 112286"/>
                <a:gd name="connsiteX32" fmla="*/ 62396 w 124818"/>
                <a:gd name="connsiteY32" fmla="*/ 1 h 112286"/>
                <a:gd name="connsiteX33" fmla="*/ 32224 w 124818"/>
                <a:gd name="connsiteY33" fmla="*/ 14587 h 112286"/>
                <a:gd name="connsiteX34" fmla="*/ 31144 w 124818"/>
                <a:gd name="connsiteY34" fmla="*/ 13506 h 112286"/>
                <a:gd name="connsiteX35" fmla="*/ 14613 w 124818"/>
                <a:gd name="connsiteY35" fmla="*/ 13506 h 112286"/>
                <a:gd name="connsiteX36" fmla="*/ 13533 w 124818"/>
                <a:gd name="connsiteY36" fmla="*/ 14587 h 112286"/>
                <a:gd name="connsiteX37" fmla="*/ 13533 w 124818"/>
                <a:gd name="connsiteY37" fmla="*/ 42840 h 112286"/>
                <a:gd name="connsiteX38" fmla="*/ 14613 w 124818"/>
                <a:gd name="connsiteY38" fmla="*/ 43921 h 112286"/>
                <a:gd name="connsiteX39" fmla="*/ 31144 w 124818"/>
                <a:gd name="connsiteY39" fmla="*/ 43921 h 112286"/>
                <a:gd name="connsiteX40" fmla="*/ 32224 w 124818"/>
                <a:gd name="connsiteY40" fmla="*/ 42840 h 112286"/>
                <a:gd name="connsiteX41" fmla="*/ 32224 w 124818"/>
                <a:gd name="connsiteY41" fmla="*/ 14587 h 112286"/>
                <a:gd name="connsiteX42" fmla="*/ 71740 w 124818"/>
                <a:gd name="connsiteY42" fmla="*/ 14495 h 112286"/>
                <a:gd name="connsiteX43" fmla="*/ 70769 w 124818"/>
                <a:gd name="connsiteY43" fmla="*/ 13521 h 112286"/>
                <a:gd name="connsiteX44" fmla="*/ 54022 w 124818"/>
                <a:gd name="connsiteY44" fmla="*/ 13492 h 112286"/>
                <a:gd name="connsiteX45" fmla="*/ 53048 w 124818"/>
                <a:gd name="connsiteY45" fmla="*/ 14462 h 112286"/>
                <a:gd name="connsiteX46" fmla="*/ 52998 w 124818"/>
                <a:gd name="connsiteY46" fmla="*/ 42932 h 112286"/>
                <a:gd name="connsiteX47" fmla="*/ 53969 w 124818"/>
                <a:gd name="connsiteY47" fmla="*/ 43906 h 112286"/>
                <a:gd name="connsiteX48" fmla="*/ 70716 w 124818"/>
                <a:gd name="connsiteY48" fmla="*/ 43935 h 112286"/>
                <a:gd name="connsiteX49" fmla="*/ 71690 w 124818"/>
                <a:gd name="connsiteY49" fmla="*/ 42965 h 112286"/>
                <a:gd name="connsiteX50" fmla="*/ 71740 w 124818"/>
                <a:gd name="connsiteY50" fmla="*/ 14495 h 112286"/>
                <a:gd name="connsiteX51" fmla="*/ 111313 w 124818"/>
                <a:gd name="connsiteY51" fmla="*/ 14587 h 112286"/>
                <a:gd name="connsiteX52" fmla="*/ 110233 w 124818"/>
                <a:gd name="connsiteY52" fmla="*/ 13506 h 112286"/>
                <a:gd name="connsiteX53" fmla="*/ 93756 w 124818"/>
                <a:gd name="connsiteY53" fmla="*/ 13506 h 112286"/>
                <a:gd name="connsiteX54" fmla="*/ 92675 w 124818"/>
                <a:gd name="connsiteY54" fmla="*/ 14587 h 112286"/>
                <a:gd name="connsiteX55" fmla="*/ 92675 w 124818"/>
                <a:gd name="connsiteY55" fmla="*/ 42840 h 112286"/>
                <a:gd name="connsiteX56" fmla="*/ 93756 w 124818"/>
                <a:gd name="connsiteY56" fmla="*/ 43921 h 112286"/>
                <a:gd name="connsiteX57" fmla="*/ 110233 w 124818"/>
                <a:gd name="connsiteY57" fmla="*/ 43921 h 112286"/>
                <a:gd name="connsiteX58" fmla="*/ 111313 w 124818"/>
                <a:gd name="connsiteY58" fmla="*/ 42840 h 112286"/>
                <a:gd name="connsiteX59" fmla="*/ 111313 w 124818"/>
                <a:gd name="connsiteY59" fmla="*/ 14587 h 112286"/>
                <a:gd name="connsiteX60" fmla="*/ 32197 w 124818"/>
                <a:gd name="connsiteY60" fmla="*/ 69230 h 112286"/>
                <a:gd name="connsiteX61" fmla="*/ 31279 w 124818"/>
                <a:gd name="connsiteY61" fmla="*/ 68312 h 112286"/>
                <a:gd name="connsiteX62" fmla="*/ 14424 w 124818"/>
                <a:gd name="connsiteY62" fmla="*/ 68312 h 112286"/>
                <a:gd name="connsiteX63" fmla="*/ 13506 w 124818"/>
                <a:gd name="connsiteY63" fmla="*/ 69230 h 112286"/>
                <a:gd name="connsiteX64" fmla="*/ 13506 w 124818"/>
                <a:gd name="connsiteY64" fmla="*/ 97808 h 112286"/>
                <a:gd name="connsiteX65" fmla="*/ 14424 w 124818"/>
                <a:gd name="connsiteY65" fmla="*/ 98727 h 112286"/>
                <a:gd name="connsiteX66" fmla="*/ 31279 w 124818"/>
                <a:gd name="connsiteY66" fmla="*/ 98727 h 112286"/>
                <a:gd name="connsiteX67" fmla="*/ 32197 w 124818"/>
                <a:gd name="connsiteY67" fmla="*/ 97808 h 112286"/>
                <a:gd name="connsiteX68" fmla="*/ 32197 w 124818"/>
                <a:gd name="connsiteY68" fmla="*/ 69230 h 112286"/>
                <a:gd name="connsiteX69" fmla="*/ 71742 w 124818"/>
                <a:gd name="connsiteY69" fmla="*/ 69284 h 112286"/>
                <a:gd name="connsiteX70" fmla="*/ 70769 w 124818"/>
                <a:gd name="connsiteY70" fmla="*/ 68312 h 112286"/>
                <a:gd name="connsiteX71" fmla="*/ 54022 w 124818"/>
                <a:gd name="connsiteY71" fmla="*/ 68312 h 112286"/>
                <a:gd name="connsiteX72" fmla="*/ 53050 w 124818"/>
                <a:gd name="connsiteY72" fmla="*/ 69284 h 112286"/>
                <a:gd name="connsiteX73" fmla="*/ 53050 w 124818"/>
                <a:gd name="connsiteY73" fmla="*/ 97754 h 112286"/>
                <a:gd name="connsiteX74" fmla="*/ 54022 w 124818"/>
                <a:gd name="connsiteY74" fmla="*/ 98727 h 112286"/>
                <a:gd name="connsiteX75" fmla="*/ 70769 w 124818"/>
                <a:gd name="connsiteY75" fmla="*/ 98727 h 112286"/>
                <a:gd name="connsiteX76" fmla="*/ 71742 w 124818"/>
                <a:gd name="connsiteY76" fmla="*/ 97754 h 112286"/>
                <a:gd name="connsiteX77" fmla="*/ 71742 w 124818"/>
                <a:gd name="connsiteY77" fmla="*/ 69284 h 112286"/>
                <a:gd name="connsiteX78" fmla="*/ 111367 w 124818"/>
                <a:gd name="connsiteY78" fmla="*/ 69311 h 112286"/>
                <a:gd name="connsiteX79" fmla="*/ 110368 w 124818"/>
                <a:gd name="connsiteY79" fmla="*/ 68312 h 112286"/>
                <a:gd name="connsiteX80" fmla="*/ 93675 w 124818"/>
                <a:gd name="connsiteY80" fmla="*/ 68312 h 112286"/>
                <a:gd name="connsiteX81" fmla="*/ 92675 w 124818"/>
                <a:gd name="connsiteY81" fmla="*/ 69311 h 112286"/>
                <a:gd name="connsiteX82" fmla="*/ 92675 w 124818"/>
                <a:gd name="connsiteY82" fmla="*/ 97727 h 112286"/>
                <a:gd name="connsiteX83" fmla="*/ 93675 w 124818"/>
                <a:gd name="connsiteY83" fmla="*/ 98727 h 112286"/>
                <a:gd name="connsiteX84" fmla="*/ 110368 w 124818"/>
                <a:gd name="connsiteY84" fmla="*/ 98727 h 112286"/>
                <a:gd name="connsiteX85" fmla="*/ 111367 w 124818"/>
                <a:gd name="connsiteY85" fmla="*/ 97727 h 112286"/>
                <a:gd name="connsiteX86" fmla="*/ 111367 w 124818"/>
                <a:gd name="connsiteY86" fmla="*/ 69311 h 11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818" h="112286">
                  <a:moveTo>
                    <a:pt x="62396" y="1"/>
                  </a:moveTo>
                  <a:cubicBezTo>
                    <a:pt x="66231" y="1"/>
                    <a:pt x="70058" y="10"/>
                    <a:pt x="73876" y="28"/>
                  </a:cubicBezTo>
                  <a:cubicBezTo>
                    <a:pt x="73966" y="28"/>
                    <a:pt x="76145" y="208"/>
                    <a:pt x="80412" y="568"/>
                  </a:cubicBezTo>
                  <a:cubicBezTo>
                    <a:pt x="83600" y="811"/>
                    <a:pt x="86733" y="-26"/>
                    <a:pt x="89569" y="1"/>
                  </a:cubicBezTo>
                  <a:cubicBezTo>
                    <a:pt x="103849" y="19"/>
                    <a:pt x="113357" y="64"/>
                    <a:pt x="118093" y="136"/>
                  </a:cubicBezTo>
                  <a:cubicBezTo>
                    <a:pt x="121810" y="195"/>
                    <a:pt x="124792" y="3213"/>
                    <a:pt x="124792" y="6916"/>
                  </a:cubicBezTo>
                  <a:lnTo>
                    <a:pt x="124792" y="49404"/>
                  </a:lnTo>
                  <a:cubicBezTo>
                    <a:pt x="124787" y="50353"/>
                    <a:pt x="124536" y="51276"/>
                    <a:pt x="124062" y="52078"/>
                  </a:cubicBezTo>
                  <a:cubicBezTo>
                    <a:pt x="123216" y="53555"/>
                    <a:pt x="122793" y="54905"/>
                    <a:pt x="122793" y="56130"/>
                  </a:cubicBezTo>
                  <a:cubicBezTo>
                    <a:pt x="122793" y="57354"/>
                    <a:pt x="123216" y="58696"/>
                    <a:pt x="124062" y="60155"/>
                  </a:cubicBezTo>
                  <a:cubicBezTo>
                    <a:pt x="124540" y="60965"/>
                    <a:pt x="124792" y="61898"/>
                    <a:pt x="124792" y="62856"/>
                  </a:cubicBezTo>
                  <a:lnTo>
                    <a:pt x="124819" y="105344"/>
                  </a:lnTo>
                  <a:cubicBezTo>
                    <a:pt x="124819" y="109047"/>
                    <a:pt x="121837" y="112065"/>
                    <a:pt x="118120" y="112124"/>
                  </a:cubicBezTo>
                  <a:cubicBezTo>
                    <a:pt x="113384" y="112196"/>
                    <a:pt x="103876" y="112250"/>
                    <a:pt x="89596" y="112286"/>
                  </a:cubicBezTo>
                  <a:cubicBezTo>
                    <a:pt x="86760" y="112313"/>
                    <a:pt x="83627" y="111476"/>
                    <a:pt x="80439" y="111719"/>
                  </a:cubicBezTo>
                  <a:cubicBezTo>
                    <a:pt x="76172" y="112079"/>
                    <a:pt x="73993" y="112259"/>
                    <a:pt x="73903" y="112259"/>
                  </a:cubicBezTo>
                  <a:cubicBezTo>
                    <a:pt x="70067" y="112259"/>
                    <a:pt x="66240" y="112259"/>
                    <a:pt x="62423" y="112259"/>
                  </a:cubicBezTo>
                  <a:cubicBezTo>
                    <a:pt x="58587" y="112259"/>
                    <a:pt x="54761" y="112259"/>
                    <a:pt x="50943" y="112259"/>
                  </a:cubicBezTo>
                  <a:cubicBezTo>
                    <a:pt x="50853" y="112259"/>
                    <a:pt x="48674" y="112079"/>
                    <a:pt x="44406" y="111719"/>
                  </a:cubicBezTo>
                  <a:cubicBezTo>
                    <a:pt x="41219" y="111476"/>
                    <a:pt x="38086" y="112313"/>
                    <a:pt x="35250" y="112286"/>
                  </a:cubicBezTo>
                  <a:cubicBezTo>
                    <a:pt x="20970" y="112268"/>
                    <a:pt x="11462" y="112223"/>
                    <a:pt x="6726" y="112151"/>
                  </a:cubicBezTo>
                  <a:cubicBezTo>
                    <a:pt x="3009" y="112092"/>
                    <a:pt x="27" y="109074"/>
                    <a:pt x="27" y="105371"/>
                  </a:cubicBezTo>
                  <a:lnTo>
                    <a:pt x="27" y="62883"/>
                  </a:lnTo>
                  <a:cubicBezTo>
                    <a:pt x="27" y="61925"/>
                    <a:pt x="279" y="60992"/>
                    <a:pt x="756" y="60182"/>
                  </a:cubicBezTo>
                  <a:cubicBezTo>
                    <a:pt x="1603" y="58705"/>
                    <a:pt x="2026" y="57363"/>
                    <a:pt x="2026" y="56157"/>
                  </a:cubicBezTo>
                  <a:cubicBezTo>
                    <a:pt x="2026" y="54932"/>
                    <a:pt x="1603" y="53582"/>
                    <a:pt x="756" y="52105"/>
                  </a:cubicBezTo>
                  <a:cubicBezTo>
                    <a:pt x="279" y="51295"/>
                    <a:pt x="27" y="50362"/>
                    <a:pt x="27" y="49404"/>
                  </a:cubicBezTo>
                  <a:lnTo>
                    <a:pt x="0" y="6916"/>
                  </a:lnTo>
                  <a:cubicBezTo>
                    <a:pt x="0" y="3213"/>
                    <a:pt x="2982" y="195"/>
                    <a:pt x="6699" y="136"/>
                  </a:cubicBezTo>
                  <a:cubicBezTo>
                    <a:pt x="11435" y="64"/>
                    <a:pt x="20943" y="19"/>
                    <a:pt x="35223" y="1"/>
                  </a:cubicBezTo>
                  <a:cubicBezTo>
                    <a:pt x="38059" y="-26"/>
                    <a:pt x="41192" y="811"/>
                    <a:pt x="44379" y="568"/>
                  </a:cubicBezTo>
                  <a:cubicBezTo>
                    <a:pt x="48647" y="208"/>
                    <a:pt x="50826" y="28"/>
                    <a:pt x="50916" y="28"/>
                  </a:cubicBezTo>
                  <a:cubicBezTo>
                    <a:pt x="54752" y="10"/>
                    <a:pt x="58578" y="1"/>
                    <a:pt x="62396" y="1"/>
                  </a:cubicBezTo>
                  <a:close/>
                  <a:moveTo>
                    <a:pt x="32224" y="14587"/>
                  </a:moveTo>
                  <a:cubicBezTo>
                    <a:pt x="32224" y="13990"/>
                    <a:pt x="31741" y="13506"/>
                    <a:pt x="31144" y="13506"/>
                  </a:cubicBezTo>
                  <a:lnTo>
                    <a:pt x="14613" y="13506"/>
                  </a:lnTo>
                  <a:cubicBezTo>
                    <a:pt x="14016" y="13506"/>
                    <a:pt x="13533" y="13990"/>
                    <a:pt x="13533" y="14587"/>
                  </a:cubicBezTo>
                  <a:lnTo>
                    <a:pt x="13533" y="42840"/>
                  </a:lnTo>
                  <a:cubicBezTo>
                    <a:pt x="13533" y="43437"/>
                    <a:pt x="14016" y="43921"/>
                    <a:pt x="14613" y="43921"/>
                  </a:cubicBezTo>
                  <a:lnTo>
                    <a:pt x="31144" y="43921"/>
                  </a:lnTo>
                  <a:cubicBezTo>
                    <a:pt x="31741" y="43921"/>
                    <a:pt x="32224" y="43437"/>
                    <a:pt x="32224" y="42840"/>
                  </a:cubicBezTo>
                  <a:lnTo>
                    <a:pt x="32224" y="14587"/>
                  </a:lnTo>
                  <a:close/>
                  <a:moveTo>
                    <a:pt x="71740" y="14495"/>
                  </a:moveTo>
                  <a:cubicBezTo>
                    <a:pt x="71740" y="13958"/>
                    <a:pt x="71306" y="13522"/>
                    <a:pt x="70769" y="13521"/>
                  </a:cubicBezTo>
                  <a:lnTo>
                    <a:pt x="54022" y="13492"/>
                  </a:lnTo>
                  <a:cubicBezTo>
                    <a:pt x="53485" y="13491"/>
                    <a:pt x="53049" y="13925"/>
                    <a:pt x="53048" y="14462"/>
                  </a:cubicBezTo>
                  <a:lnTo>
                    <a:pt x="52998" y="42932"/>
                  </a:lnTo>
                  <a:cubicBezTo>
                    <a:pt x="52997" y="43469"/>
                    <a:pt x="53432" y="43905"/>
                    <a:pt x="53969" y="43906"/>
                  </a:cubicBezTo>
                  <a:lnTo>
                    <a:pt x="70716" y="43935"/>
                  </a:lnTo>
                  <a:cubicBezTo>
                    <a:pt x="71253" y="43936"/>
                    <a:pt x="71689" y="43502"/>
                    <a:pt x="71690" y="42965"/>
                  </a:cubicBezTo>
                  <a:lnTo>
                    <a:pt x="71740" y="14495"/>
                  </a:lnTo>
                  <a:close/>
                  <a:moveTo>
                    <a:pt x="111313" y="14587"/>
                  </a:moveTo>
                  <a:cubicBezTo>
                    <a:pt x="111313" y="13990"/>
                    <a:pt x="110829" y="13506"/>
                    <a:pt x="110233" y="13506"/>
                  </a:cubicBezTo>
                  <a:lnTo>
                    <a:pt x="93756" y="13506"/>
                  </a:lnTo>
                  <a:cubicBezTo>
                    <a:pt x="93159" y="13506"/>
                    <a:pt x="92675" y="13990"/>
                    <a:pt x="92675" y="14587"/>
                  </a:cubicBezTo>
                  <a:lnTo>
                    <a:pt x="92675" y="42840"/>
                  </a:lnTo>
                  <a:cubicBezTo>
                    <a:pt x="92675" y="43437"/>
                    <a:pt x="93159" y="43921"/>
                    <a:pt x="93756" y="43921"/>
                  </a:cubicBezTo>
                  <a:lnTo>
                    <a:pt x="110233" y="43921"/>
                  </a:lnTo>
                  <a:cubicBezTo>
                    <a:pt x="110829" y="43921"/>
                    <a:pt x="111313" y="43437"/>
                    <a:pt x="111313" y="42840"/>
                  </a:cubicBezTo>
                  <a:lnTo>
                    <a:pt x="111313" y="14587"/>
                  </a:lnTo>
                  <a:close/>
                  <a:moveTo>
                    <a:pt x="32197" y="69230"/>
                  </a:moveTo>
                  <a:cubicBezTo>
                    <a:pt x="32197" y="68723"/>
                    <a:pt x="31786" y="68312"/>
                    <a:pt x="31279" y="68312"/>
                  </a:cubicBezTo>
                  <a:lnTo>
                    <a:pt x="14424" y="68312"/>
                  </a:lnTo>
                  <a:cubicBezTo>
                    <a:pt x="13917" y="68312"/>
                    <a:pt x="13506" y="68723"/>
                    <a:pt x="13506" y="69230"/>
                  </a:cubicBezTo>
                  <a:lnTo>
                    <a:pt x="13506" y="97808"/>
                  </a:lnTo>
                  <a:cubicBezTo>
                    <a:pt x="13506" y="98315"/>
                    <a:pt x="13917" y="98727"/>
                    <a:pt x="14424" y="98727"/>
                  </a:cubicBezTo>
                  <a:lnTo>
                    <a:pt x="31279" y="98727"/>
                  </a:lnTo>
                  <a:cubicBezTo>
                    <a:pt x="31786" y="98727"/>
                    <a:pt x="32197" y="98315"/>
                    <a:pt x="32197" y="97808"/>
                  </a:cubicBezTo>
                  <a:lnTo>
                    <a:pt x="32197" y="69230"/>
                  </a:lnTo>
                  <a:close/>
                  <a:moveTo>
                    <a:pt x="71742" y="69284"/>
                  </a:moveTo>
                  <a:cubicBezTo>
                    <a:pt x="71742" y="68747"/>
                    <a:pt x="71306" y="68312"/>
                    <a:pt x="70769" y="68312"/>
                  </a:cubicBezTo>
                  <a:lnTo>
                    <a:pt x="54022" y="68312"/>
                  </a:lnTo>
                  <a:cubicBezTo>
                    <a:pt x="53485" y="68312"/>
                    <a:pt x="53050" y="68747"/>
                    <a:pt x="53050" y="69284"/>
                  </a:cubicBezTo>
                  <a:lnTo>
                    <a:pt x="53050" y="97754"/>
                  </a:lnTo>
                  <a:cubicBezTo>
                    <a:pt x="53050" y="98291"/>
                    <a:pt x="53485" y="98727"/>
                    <a:pt x="54022" y="98727"/>
                  </a:cubicBezTo>
                  <a:lnTo>
                    <a:pt x="70769" y="98727"/>
                  </a:lnTo>
                  <a:cubicBezTo>
                    <a:pt x="71306" y="98727"/>
                    <a:pt x="71742" y="98291"/>
                    <a:pt x="71742" y="97754"/>
                  </a:cubicBezTo>
                  <a:lnTo>
                    <a:pt x="71742" y="69284"/>
                  </a:lnTo>
                  <a:close/>
                  <a:moveTo>
                    <a:pt x="111367" y="69311"/>
                  </a:moveTo>
                  <a:cubicBezTo>
                    <a:pt x="111367" y="68759"/>
                    <a:pt x="110920" y="68312"/>
                    <a:pt x="110368" y="68312"/>
                  </a:cubicBezTo>
                  <a:lnTo>
                    <a:pt x="93675" y="68312"/>
                  </a:lnTo>
                  <a:cubicBezTo>
                    <a:pt x="93123" y="68312"/>
                    <a:pt x="92675" y="68759"/>
                    <a:pt x="92675" y="69311"/>
                  </a:cubicBezTo>
                  <a:lnTo>
                    <a:pt x="92675" y="97727"/>
                  </a:lnTo>
                  <a:cubicBezTo>
                    <a:pt x="92675" y="98279"/>
                    <a:pt x="93123" y="98727"/>
                    <a:pt x="93675" y="98727"/>
                  </a:cubicBezTo>
                  <a:lnTo>
                    <a:pt x="110368" y="98727"/>
                  </a:lnTo>
                  <a:cubicBezTo>
                    <a:pt x="110920" y="98727"/>
                    <a:pt x="111367" y="98279"/>
                    <a:pt x="111367" y="97727"/>
                  </a:cubicBezTo>
                  <a:lnTo>
                    <a:pt x="111367" y="69311"/>
                  </a:lnTo>
                  <a:close/>
                </a:path>
              </a:pathLst>
            </a:custGeom>
            <a:grpFill/>
            <a:ln w="3175" cap="flat">
              <a:solidFill>
                <a:schemeClr val="bg1"/>
              </a:solidFill>
              <a:prstDash val="solid"/>
              <a:miter/>
            </a:ln>
          </p:spPr>
          <p:txBody>
            <a:bodyPr rtlCol="0" anchor="ctr"/>
            <a:lstStyle/>
            <a:p>
              <a:pPr defTabSz="171446"/>
              <a:endParaRPr lang="en-US">
                <a:solidFill>
                  <a:prstClr val="black"/>
                </a:solidFill>
                <a:latin typeface="Calibri" panose="020F0502020204030204"/>
              </a:endParaRPr>
            </a:p>
          </p:txBody>
        </p:sp>
        <p:sp>
          <p:nvSpPr>
            <p:cNvPr id="110" name="Free-form: Shape 644">
              <a:extLst>
                <a:ext uri="{FF2B5EF4-FFF2-40B4-BE49-F238E27FC236}">
                  <a16:creationId xmlns:a16="http://schemas.microsoft.com/office/drawing/2014/main" id="{784B79A2-0E74-5529-F418-B7DC65BFE3D6}"/>
                </a:ext>
              </a:extLst>
            </p:cNvPr>
            <p:cNvSpPr/>
            <p:nvPr/>
          </p:nvSpPr>
          <p:spPr>
            <a:xfrm>
              <a:off x="11707548" y="2791417"/>
              <a:ext cx="124819" cy="112287"/>
            </a:xfrm>
            <a:custGeom>
              <a:avLst/>
              <a:gdLst>
                <a:gd name="connsiteX0" fmla="*/ 2053 w 124818"/>
                <a:gd name="connsiteY0" fmla="*/ 56103 h 112286"/>
                <a:gd name="connsiteX1" fmla="*/ 756 w 124818"/>
                <a:gd name="connsiteY1" fmla="*/ 52078 h 112286"/>
                <a:gd name="connsiteX2" fmla="*/ 27 w 124818"/>
                <a:gd name="connsiteY2" fmla="*/ 49377 h 112286"/>
                <a:gd name="connsiteX3" fmla="*/ 54 w 124818"/>
                <a:gd name="connsiteY3" fmla="*/ 6889 h 112286"/>
                <a:gd name="connsiteX4" fmla="*/ 6753 w 124818"/>
                <a:gd name="connsiteY4" fmla="*/ 109 h 112286"/>
                <a:gd name="connsiteX5" fmla="*/ 35277 w 124818"/>
                <a:gd name="connsiteY5" fmla="*/ 1 h 112286"/>
                <a:gd name="connsiteX6" fmla="*/ 44433 w 124818"/>
                <a:gd name="connsiteY6" fmla="*/ 568 h 112286"/>
                <a:gd name="connsiteX7" fmla="*/ 50970 w 124818"/>
                <a:gd name="connsiteY7" fmla="*/ 28 h 112286"/>
                <a:gd name="connsiteX8" fmla="*/ 62450 w 124818"/>
                <a:gd name="connsiteY8" fmla="*/ 28 h 112286"/>
                <a:gd name="connsiteX9" fmla="*/ 73903 w 124818"/>
                <a:gd name="connsiteY9" fmla="*/ 55 h 112286"/>
                <a:gd name="connsiteX10" fmla="*/ 80439 w 124818"/>
                <a:gd name="connsiteY10" fmla="*/ 595 h 112286"/>
                <a:gd name="connsiteX11" fmla="*/ 89596 w 124818"/>
                <a:gd name="connsiteY11" fmla="*/ 28 h 112286"/>
                <a:gd name="connsiteX12" fmla="*/ 118120 w 124818"/>
                <a:gd name="connsiteY12" fmla="*/ 190 h 112286"/>
                <a:gd name="connsiteX13" fmla="*/ 124819 w 124818"/>
                <a:gd name="connsiteY13" fmla="*/ 6970 h 112286"/>
                <a:gd name="connsiteX14" fmla="*/ 124792 w 124818"/>
                <a:gd name="connsiteY14" fmla="*/ 49458 h 112286"/>
                <a:gd name="connsiteX15" fmla="*/ 124062 w 124818"/>
                <a:gd name="connsiteY15" fmla="*/ 52132 h 112286"/>
                <a:gd name="connsiteX16" fmla="*/ 122766 w 124818"/>
                <a:gd name="connsiteY16" fmla="*/ 56184 h 112286"/>
                <a:gd name="connsiteX17" fmla="*/ 124062 w 124818"/>
                <a:gd name="connsiteY17" fmla="*/ 60209 h 112286"/>
                <a:gd name="connsiteX18" fmla="*/ 124765 w 124818"/>
                <a:gd name="connsiteY18" fmla="*/ 62910 h 112286"/>
                <a:gd name="connsiteX19" fmla="*/ 124765 w 124818"/>
                <a:gd name="connsiteY19" fmla="*/ 105398 h 112286"/>
                <a:gd name="connsiteX20" fmla="*/ 118066 w 124818"/>
                <a:gd name="connsiteY20" fmla="*/ 112178 h 112286"/>
                <a:gd name="connsiteX21" fmla="*/ 89542 w 124818"/>
                <a:gd name="connsiteY21" fmla="*/ 112286 h 112286"/>
                <a:gd name="connsiteX22" fmla="*/ 80385 w 124818"/>
                <a:gd name="connsiteY22" fmla="*/ 111719 h 112286"/>
                <a:gd name="connsiteX23" fmla="*/ 73849 w 124818"/>
                <a:gd name="connsiteY23" fmla="*/ 112259 h 112286"/>
                <a:gd name="connsiteX24" fmla="*/ 62369 w 124818"/>
                <a:gd name="connsiteY24" fmla="*/ 112259 h 112286"/>
                <a:gd name="connsiteX25" fmla="*/ 50889 w 124818"/>
                <a:gd name="connsiteY25" fmla="*/ 112259 h 112286"/>
                <a:gd name="connsiteX26" fmla="*/ 44379 w 124818"/>
                <a:gd name="connsiteY26" fmla="*/ 111692 h 112286"/>
                <a:gd name="connsiteX27" fmla="*/ 35223 w 124818"/>
                <a:gd name="connsiteY27" fmla="*/ 112259 h 112286"/>
                <a:gd name="connsiteX28" fmla="*/ 6699 w 124818"/>
                <a:gd name="connsiteY28" fmla="*/ 112124 h 112286"/>
                <a:gd name="connsiteX29" fmla="*/ 0 w 124818"/>
                <a:gd name="connsiteY29" fmla="*/ 105317 h 112286"/>
                <a:gd name="connsiteX30" fmla="*/ 27 w 124818"/>
                <a:gd name="connsiteY30" fmla="*/ 62856 h 112286"/>
                <a:gd name="connsiteX31" fmla="*/ 756 w 124818"/>
                <a:gd name="connsiteY31" fmla="*/ 60155 h 112286"/>
                <a:gd name="connsiteX32" fmla="*/ 2053 w 124818"/>
                <a:gd name="connsiteY32" fmla="*/ 56103 h 112286"/>
                <a:gd name="connsiteX33" fmla="*/ 111313 w 124818"/>
                <a:gd name="connsiteY33" fmla="*/ 14614 h 112286"/>
                <a:gd name="connsiteX34" fmla="*/ 110179 w 124818"/>
                <a:gd name="connsiteY34" fmla="*/ 13479 h 112286"/>
                <a:gd name="connsiteX35" fmla="*/ 93918 w 124818"/>
                <a:gd name="connsiteY35" fmla="*/ 13479 h 112286"/>
                <a:gd name="connsiteX36" fmla="*/ 92783 w 124818"/>
                <a:gd name="connsiteY36" fmla="*/ 14614 h 112286"/>
                <a:gd name="connsiteX37" fmla="*/ 92783 w 124818"/>
                <a:gd name="connsiteY37" fmla="*/ 42813 h 112286"/>
                <a:gd name="connsiteX38" fmla="*/ 93918 w 124818"/>
                <a:gd name="connsiteY38" fmla="*/ 43948 h 112286"/>
                <a:gd name="connsiteX39" fmla="*/ 110179 w 124818"/>
                <a:gd name="connsiteY39" fmla="*/ 43948 h 112286"/>
                <a:gd name="connsiteX40" fmla="*/ 111313 w 124818"/>
                <a:gd name="connsiteY40" fmla="*/ 42813 h 112286"/>
                <a:gd name="connsiteX41" fmla="*/ 111313 w 124818"/>
                <a:gd name="connsiteY41" fmla="*/ 14614 h 112286"/>
                <a:gd name="connsiteX42" fmla="*/ 32276 w 124818"/>
                <a:gd name="connsiteY42" fmla="*/ 14630 h 112286"/>
                <a:gd name="connsiteX43" fmla="*/ 31171 w 124818"/>
                <a:gd name="connsiteY43" fmla="*/ 13521 h 112286"/>
                <a:gd name="connsiteX44" fmla="*/ 31170 w 124818"/>
                <a:gd name="connsiteY44" fmla="*/ 13521 h 112286"/>
                <a:gd name="connsiteX45" fmla="*/ 14640 w 124818"/>
                <a:gd name="connsiteY45" fmla="*/ 13492 h 112286"/>
                <a:gd name="connsiteX46" fmla="*/ 13530 w 124818"/>
                <a:gd name="connsiteY46" fmla="*/ 14598 h 112286"/>
                <a:gd name="connsiteX47" fmla="*/ 13481 w 124818"/>
                <a:gd name="connsiteY47" fmla="*/ 42797 h 112286"/>
                <a:gd name="connsiteX48" fmla="*/ 14586 w 124818"/>
                <a:gd name="connsiteY48" fmla="*/ 43907 h 112286"/>
                <a:gd name="connsiteX49" fmla="*/ 14587 w 124818"/>
                <a:gd name="connsiteY49" fmla="*/ 43907 h 112286"/>
                <a:gd name="connsiteX50" fmla="*/ 31117 w 124818"/>
                <a:gd name="connsiteY50" fmla="*/ 43935 h 112286"/>
                <a:gd name="connsiteX51" fmla="*/ 32227 w 124818"/>
                <a:gd name="connsiteY51" fmla="*/ 42830 h 112286"/>
                <a:gd name="connsiteX52" fmla="*/ 32276 w 124818"/>
                <a:gd name="connsiteY52" fmla="*/ 14630 h 112286"/>
                <a:gd name="connsiteX53" fmla="*/ 71793 w 124818"/>
                <a:gd name="connsiteY53" fmla="*/ 14603 h 112286"/>
                <a:gd name="connsiteX54" fmla="*/ 70715 w 124818"/>
                <a:gd name="connsiteY54" fmla="*/ 13521 h 112286"/>
                <a:gd name="connsiteX55" fmla="*/ 54292 w 124818"/>
                <a:gd name="connsiteY55" fmla="*/ 13492 h 112286"/>
                <a:gd name="connsiteX56" fmla="*/ 53210 w 124818"/>
                <a:gd name="connsiteY56" fmla="*/ 14570 h 112286"/>
                <a:gd name="connsiteX57" fmla="*/ 53160 w 124818"/>
                <a:gd name="connsiteY57" fmla="*/ 42824 h 112286"/>
                <a:gd name="connsiteX58" fmla="*/ 54239 w 124818"/>
                <a:gd name="connsiteY58" fmla="*/ 43907 h 112286"/>
                <a:gd name="connsiteX59" fmla="*/ 70662 w 124818"/>
                <a:gd name="connsiteY59" fmla="*/ 43935 h 112286"/>
                <a:gd name="connsiteX60" fmla="*/ 71744 w 124818"/>
                <a:gd name="connsiteY60" fmla="*/ 42857 h 112286"/>
                <a:gd name="connsiteX61" fmla="*/ 71793 w 124818"/>
                <a:gd name="connsiteY61" fmla="*/ 14603 h 112286"/>
                <a:gd name="connsiteX62" fmla="*/ 32251 w 124818"/>
                <a:gd name="connsiteY62" fmla="*/ 69311 h 112286"/>
                <a:gd name="connsiteX63" fmla="*/ 31252 w 124818"/>
                <a:gd name="connsiteY63" fmla="*/ 68312 h 112286"/>
                <a:gd name="connsiteX64" fmla="*/ 14505 w 124818"/>
                <a:gd name="connsiteY64" fmla="*/ 68312 h 112286"/>
                <a:gd name="connsiteX65" fmla="*/ 13506 w 124818"/>
                <a:gd name="connsiteY65" fmla="*/ 69311 h 112286"/>
                <a:gd name="connsiteX66" fmla="*/ 13506 w 124818"/>
                <a:gd name="connsiteY66" fmla="*/ 97727 h 112286"/>
                <a:gd name="connsiteX67" fmla="*/ 14505 w 124818"/>
                <a:gd name="connsiteY67" fmla="*/ 98727 h 112286"/>
                <a:gd name="connsiteX68" fmla="*/ 31252 w 124818"/>
                <a:gd name="connsiteY68" fmla="*/ 98727 h 112286"/>
                <a:gd name="connsiteX69" fmla="*/ 32251 w 124818"/>
                <a:gd name="connsiteY69" fmla="*/ 97727 h 112286"/>
                <a:gd name="connsiteX70" fmla="*/ 32251 w 124818"/>
                <a:gd name="connsiteY70" fmla="*/ 69311 h 112286"/>
                <a:gd name="connsiteX71" fmla="*/ 71796 w 124818"/>
                <a:gd name="connsiteY71" fmla="*/ 69230 h 112286"/>
                <a:gd name="connsiteX72" fmla="*/ 70877 w 124818"/>
                <a:gd name="connsiteY72" fmla="*/ 68312 h 112286"/>
                <a:gd name="connsiteX73" fmla="*/ 54130 w 124818"/>
                <a:gd name="connsiteY73" fmla="*/ 68312 h 112286"/>
                <a:gd name="connsiteX74" fmla="*/ 53212 w 124818"/>
                <a:gd name="connsiteY74" fmla="*/ 69230 h 112286"/>
                <a:gd name="connsiteX75" fmla="*/ 53212 w 124818"/>
                <a:gd name="connsiteY75" fmla="*/ 97808 h 112286"/>
                <a:gd name="connsiteX76" fmla="*/ 54130 w 124818"/>
                <a:gd name="connsiteY76" fmla="*/ 98727 h 112286"/>
                <a:gd name="connsiteX77" fmla="*/ 70877 w 124818"/>
                <a:gd name="connsiteY77" fmla="*/ 98727 h 112286"/>
                <a:gd name="connsiteX78" fmla="*/ 71796 w 124818"/>
                <a:gd name="connsiteY78" fmla="*/ 97808 h 112286"/>
                <a:gd name="connsiteX79" fmla="*/ 71796 w 124818"/>
                <a:gd name="connsiteY79" fmla="*/ 69230 h 112286"/>
                <a:gd name="connsiteX80" fmla="*/ 111313 w 124818"/>
                <a:gd name="connsiteY80" fmla="*/ 69176 h 112286"/>
                <a:gd name="connsiteX81" fmla="*/ 110449 w 124818"/>
                <a:gd name="connsiteY81" fmla="*/ 68312 h 112286"/>
                <a:gd name="connsiteX82" fmla="*/ 93648 w 124818"/>
                <a:gd name="connsiteY82" fmla="*/ 68312 h 112286"/>
                <a:gd name="connsiteX83" fmla="*/ 92783 w 124818"/>
                <a:gd name="connsiteY83" fmla="*/ 69176 h 112286"/>
                <a:gd name="connsiteX84" fmla="*/ 92783 w 124818"/>
                <a:gd name="connsiteY84" fmla="*/ 97862 h 112286"/>
                <a:gd name="connsiteX85" fmla="*/ 93648 w 124818"/>
                <a:gd name="connsiteY85" fmla="*/ 98727 h 112286"/>
                <a:gd name="connsiteX86" fmla="*/ 110449 w 124818"/>
                <a:gd name="connsiteY86" fmla="*/ 98727 h 112286"/>
                <a:gd name="connsiteX87" fmla="*/ 111313 w 124818"/>
                <a:gd name="connsiteY87" fmla="*/ 97862 h 112286"/>
                <a:gd name="connsiteX88" fmla="*/ 111313 w 124818"/>
                <a:gd name="connsiteY88" fmla="*/ 69176 h 11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4818" h="112286">
                  <a:moveTo>
                    <a:pt x="2053" y="56103"/>
                  </a:moveTo>
                  <a:cubicBezTo>
                    <a:pt x="2053" y="54896"/>
                    <a:pt x="1621" y="53555"/>
                    <a:pt x="756" y="52078"/>
                  </a:cubicBezTo>
                  <a:cubicBezTo>
                    <a:pt x="279" y="51268"/>
                    <a:pt x="27" y="50335"/>
                    <a:pt x="27" y="49377"/>
                  </a:cubicBezTo>
                  <a:lnTo>
                    <a:pt x="54" y="6889"/>
                  </a:lnTo>
                  <a:cubicBezTo>
                    <a:pt x="54" y="3186"/>
                    <a:pt x="3036" y="168"/>
                    <a:pt x="6753" y="109"/>
                  </a:cubicBezTo>
                  <a:cubicBezTo>
                    <a:pt x="11489" y="55"/>
                    <a:pt x="20997" y="19"/>
                    <a:pt x="35277" y="1"/>
                  </a:cubicBezTo>
                  <a:cubicBezTo>
                    <a:pt x="38113" y="-26"/>
                    <a:pt x="41246" y="811"/>
                    <a:pt x="44433" y="568"/>
                  </a:cubicBezTo>
                  <a:cubicBezTo>
                    <a:pt x="48701" y="208"/>
                    <a:pt x="50880" y="28"/>
                    <a:pt x="50970" y="28"/>
                  </a:cubicBezTo>
                  <a:cubicBezTo>
                    <a:pt x="54788" y="28"/>
                    <a:pt x="58614" y="28"/>
                    <a:pt x="62450" y="28"/>
                  </a:cubicBezTo>
                  <a:cubicBezTo>
                    <a:pt x="66267" y="28"/>
                    <a:pt x="70085" y="37"/>
                    <a:pt x="73903" y="55"/>
                  </a:cubicBezTo>
                  <a:cubicBezTo>
                    <a:pt x="73993" y="55"/>
                    <a:pt x="76172" y="235"/>
                    <a:pt x="80439" y="595"/>
                  </a:cubicBezTo>
                  <a:cubicBezTo>
                    <a:pt x="83627" y="838"/>
                    <a:pt x="86760" y="1"/>
                    <a:pt x="89596" y="28"/>
                  </a:cubicBezTo>
                  <a:cubicBezTo>
                    <a:pt x="103876" y="46"/>
                    <a:pt x="113384" y="100"/>
                    <a:pt x="118120" y="190"/>
                  </a:cubicBezTo>
                  <a:cubicBezTo>
                    <a:pt x="121837" y="249"/>
                    <a:pt x="124819" y="3267"/>
                    <a:pt x="124819" y="6970"/>
                  </a:cubicBezTo>
                  <a:lnTo>
                    <a:pt x="124792" y="49458"/>
                  </a:lnTo>
                  <a:cubicBezTo>
                    <a:pt x="124787" y="50407"/>
                    <a:pt x="124536" y="51330"/>
                    <a:pt x="124062" y="52132"/>
                  </a:cubicBezTo>
                  <a:cubicBezTo>
                    <a:pt x="123198" y="53609"/>
                    <a:pt x="122766" y="54959"/>
                    <a:pt x="122766" y="56184"/>
                  </a:cubicBezTo>
                  <a:cubicBezTo>
                    <a:pt x="122766" y="57408"/>
                    <a:pt x="123198" y="58750"/>
                    <a:pt x="124062" y="60209"/>
                  </a:cubicBezTo>
                  <a:cubicBezTo>
                    <a:pt x="124531" y="61022"/>
                    <a:pt x="124773" y="61954"/>
                    <a:pt x="124765" y="62910"/>
                  </a:cubicBezTo>
                  <a:lnTo>
                    <a:pt x="124765" y="105398"/>
                  </a:lnTo>
                  <a:cubicBezTo>
                    <a:pt x="124765" y="109101"/>
                    <a:pt x="121783" y="112119"/>
                    <a:pt x="118066" y="112178"/>
                  </a:cubicBezTo>
                  <a:cubicBezTo>
                    <a:pt x="113330" y="112250"/>
                    <a:pt x="103822" y="112286"/>
                    <a:pt x="89542" y="112286"/>
                  </a:cubicBezTo>
                  <a:cubicBezTo>
                    <a:pt x="86706" y="112313"/>
                    <a:pt x="83573" y="111476"/>
                    <a:pt x="80385" y="111719"/>
                  </a:cubicBezTo>
                  <a:cubicBezTo>
                    <a:pt x="76118" y="112079"/>
                    <a:pt x="73939" y="112259"/>
                    <a:pt x="73849" y="112259"/>
                  </a:cubicBezTo>
                  <a:cubicBezTo>
                    <a:pt x="70031" y="112259"/>
                    <a:pt x="66204" y="112259"/>
                    <a:pt x="62369" y="112259"/>
                  </a:cubicBezTo>
                  <a:cubicBezTo>
                    <a:pt x="58551" y="112259"/>
                    <a:pt x="54725" y="112259"/>
                    <a:pt x="50889" y="112259"/>
                  </a:cubicBezTo>
                  <a:cubicBezTo>
                    <a:pt x="50817" y="112259"/>
                    <a:pt x="48647" y="112070"/>
                    <a:pt x="44379" y="111692"/>
                  </a:cubicBezTo>
                  <a:cubicBezTo>
                    <a:pt x="41192" y="111449"/>
                    <a:pt x="38059" y="112286"/>
                    <a:pt x="35223" y="112259"/>
                  </a:cubicBezTo>
                  <a:cubicBezTo>
                    <a:pt x="20943" y="112241"/>
                    <a:pt x="11435" y="112196"/>
                    <a:pt x="6699" y="112124"/>
                  </a:cubicBezTo>
                  <a:cubicBezTo>
                    <a:pt x="2971" y="112065"/>
                    <a:pt x="-15" y="109030"/>
                    <a:pt x="0" y="105317"/>
                  </a:cubicBezTo>
                  <a:lnTo>
                    <a:pt x="27" y="62856"/>
                  </a:lnTo>
                  <a:cubicBezTo>
                    <a:pt x="27" y="61898"/>
                    <a:pt x="279" y="60965"/>
                    <a:pt x="756" y="60155"/>
                  </a:cubicBezTo>
                  <a:cubicBezTo>
                    <a:pt x="1621" y="58678"/>
                    <a:pt x="2053" y="57327"/>
                    <a:pt x="2053" y="56103"/>
                  </a:cubicBezTo>
                  <a:close/>
                  <a:moveTo>
                    <a:pt x="111313" y="14614"/>
                  </a:moveTo>
                  <a:cubicBezTo>
                    <a:pt x="111313" y="13987"/>
                    <a:pt x="110805" y="13479"/>
                    <a:pt x="110179" y="13479"/>
                  </a:cubicBezTo>
                  <a:lnTo>
                    <a:pt x="93918" y="13479"/>
                  </a:lnTo>
                  <a:cubicBezTo>
                    <a:pt x="93291" y="13479"/>
                    <a:pt x="92783" y="13987"/>
                    <a:pt x="92783" y="14614"/>
                  </a:cubicBezTo>
                  <a:lnTo>
                    <a:pt x="92783" y="42813"/>
                  </a:lnTo>
                  <a:cubicBezTo>
                    <a:pt x="92783" y="43440"/>
                    <a:pt x="93291" y="43948"/>
                    <a:pt x="93918" y="43948"/>
                  </a:cubicBezTo>
                  <a:lnTo>
                    <a:pt x="110179" y="43948"/>
                  </a:lnTo>
                  <a:cubicBezTo>
                    <a:pt x="110805" y="43948"/>
                    <a:pt x="111313" y="43440"/>
                    <a:pt x="111313" y="42813"/>
                  </a:cubicBezTo>
                  <a:lnTo>
                    <a:pt x="111313" y="14614"/>
                  </a:lnTo>
                  <a:close/>
                  <a:moveTo>
                    <a:pt x="32276" y="14630"/>
                  </a:moveTo>
                  <a:cubicBezTo>
                    <a:pt x="32277" y="14019"/>
                    <a:pt x="31782" y="13522"/>
                    <a:pt x="31171" y="13521"/>
                  </a:cubicBezTo>
                  <a:cubicBezTo>
                    <a:pt x="31171" y="13521"/>
                    <a:pt x="31171" y="13521"/>
                    <a:pt x="31170" y="13521"/>
                  </a:cubicBezTo>
                  <a:lnTo>
                    <a:pt x="14640" y="13492"/>
                  </a:lnTo>
                  <a:cubicBezTo>
                    <a:pt x="14028" y="13491"/>
                    <a:pt x="13531" y="13986"/>
                    <a:pt x="13530" y="14598"/>
                  </a:cubicBezTo>
                  <a:lnTo>
                    <a:pt x="13481" y="42797"/>
                  </a:lnTo>
                  <a:cubicBezTo>
                    <a:pt x="13480" y="43409"/>
                    <a:pt x="13975" y="43905"/>
                    <a:pt x="14586" y="43907"/>
                  </a:cubicBezTo>
                  <a:cubicBezTo>
                    <a:pt x="14586" y="43907"/>
                    <a:pt x="14586" y="43907"/>
                    <a:pt x="14587" y="43907"/>
                  </a:cubicBezTo>
                  <a:lnTo>
                    <a:pt x="31117" y="43935"/>
                  </a:lnTo>
                  <a:cubicBezTo>
                    <a:pt x="31729" y="43936"/>
                    <a:pt x="32226" y="43441"/>
                    <a:pt x="32227" y="42830"/>
                  </a:cubicBezTo>
                  <a:lnTo>
                    <a:pt x="32276" y="14630"/>
                  </a:lnTo>
                  <a:close/>
                  <a:moveTo>
                    <a:pt x="71793" y="14603"/>
                  </a:moveTo>
                  <a:cubicBezTo>
                    <a:pt x="71794" y="14006"/>
                    <a:pt x="71311" y="13522"/>
                    <a:pt x="70715" y="13521"/>
                  </a:cubicBezTo>
                  <a:lnTo>
                    <a:pt x="54292" y="13492"/>
                  </a:lnTo>
                  <a:cubicBezTo>
                    <a:pt x="53695" y="13491"/>
                    <a:pt x="53211" y="13974"/>
                    <a:pt x="53210" y="14570"/>
                  </a:cubicBezTo>
                  <a:lnTo>
                    <a:pt x="53160" y="42824"/>
                  </a:lnTo>
                  <a:cubicBezTo>
                    <a:pt x="53159" y="43421"/>
                    <a:pt x="53642" y="43905"/>
                    <a:pt x="54239" y="43907"/>
                  </a:cubicBezTo>
                  <a:lnTo>
                    <a:pt x="70662" y="43935"/>
                  </a:lnTo>
                  <a:cubicBezTo>
                    <a:pt x="71259" y="43936"/>
                    <a:pt x="71743" y="43453"/>
                    <a:pt x="71744" y="42857"/>
                  </a:cubicBezTo>
                  <a:lnTo>
                    <a:pt x="71793" y="14603"/>
                  </a:lnTo>
                  <a:close/>
                  <a:moveTo>
                    <a:pt x="32251" y="69311"/>
                  </a:moveTo>
                  <a:cubicBezTo>
                    <a:pt x="32251" y="68759"/>
                    <a:pt x="31804" y="68312"/>
                    <a:pt x="31252" y="68312"/>
                  </a:cubicBezTo>
                  <a:lnTo>
                    <a:pt x="14505" y="68312"/>
                  </a:lnTo>
                  <a:cubicBezTo>
                    <a:pt x="13953" y="68312"/>
                    <a:pt x="13506" y="68759"/>
                    <a:pt x="13506" y="69311"/>
                  </a:cubicBezTo>
                  <a:lnTo>
                    <a:pt x="13506" y="97727"/>
                  </a:lnTo>
                  <a:cubicBezTo>
                    <a:pt x="13506" y="98279"/>
                    <a:pt x="13953" y="98727"/>
                    <a:pt x="14505" y="98727"/>
                  </a:cubicBezTo>
                  <a:lnTo>
                    <a:pt x="31252" y="98727"/>
                  </a:lnTo>
                  <a:cubicBezTo>
                    <a:pt x="31804" y="98727"/>
                    <a:pt x="32251" y="98279"/>
                    <a:pt x="32251" y="97727"/>
                  </a:cubicBezTo>
                  <a:lnTo>
                    <a:pt x="32251" y="69311"/>
                  </a:lnTo>
                  <a:close/>
                  <a:moveTo>
                    <a:pt x="71796" y="69230"/>
                  </a:moveTo>
                  <a:cubicBezTo>
                    <a:pt x="71796" y="68723"/>
                    <a:pt x="71385" y="68312"/>
                    <a:pt x="70877" y="68312"/>
                  </a:cubicBezTo>
                  <a:lnTo>
                    <a:pt x="54130" y="68312"/>
                  </a:lnTo>
                  <a:cubicBezTo>
                    <a:pt x="53623" y="68312"/>
                    <a:pt x="53212" y="68723"/>
                    <a:pt x="53212" y="69230"/>
                  </a:cubicBezTo>
                  <a:lnTo>
                    <a:pt x="53212" y="97808"/>
                  </a:lnTo>
                  <a:cubicBezTo>
                    <a:pt x="53212" y="98315"/>
                    <a:pt x="53623" y="98727"/>
                    <a:pt x="54130" y="98727"/>
                  </a:cubicBezTo>
                  <a:lnTo>
                    <a:pt x="70877" y="98727"/>
                  </a:lnTo>
                  <a:cubicBezTo>
                    <a:pt x="71385" y="98727"/>
                    <a:pt x="71796" y="98315"/>
                    <a:pt x="71796" y="97808"/>
                  </a:cubicBezTo>
                  <a:lnTo>
                    <a:pt x="71796" y="69230"/>
                  </a:lnTo>
                  <a:close/>
                  <a:moveTo>
                    <a:pt x="111313" y="69176"/>
                  </a:moveTo>
                  <a:cubicBezTo>
                    <a:pt x="111313" y="68699"/>
                    <a:pt x="110926" y="68312"/>
                    <a:pt x="110449" y="68312"/>
                  </a:cubicBezTo>
                  <a:lnTo>
                    <a:pt x="93648" y="68312"/>
                  </a:lnTo>
                  <a:cubicBezTo>
                    <a:pt x="93170" y="68312"/>
                    <a:pt x="92783" y="68699"/>
                    <a:pt x="92783" y="69176"/>
                  </a:cubicBezTo>
                  <a:lnTo>
                    <a:pt x="92783" y="97862"/>
                  </a:lnTo>
                  <a:cubicBezTo>
                    <a:pt x="92783" y="98340"/>
                    <a:pt x="93170" y="98727"/>
                    <a:pt x="93648" y="98727"/>
                  </a:cubicBezTo>
                  <a:lnTo>
                    <a:pt x="110449" y="98727"/>
                  </a:lnTo>
                  <a:cubicBezTo>
                    <a:pt x="110926" y="98727"/>
                    <a:pt x="111313" y="98340"/>
                    <a:pt x="111313" y="97862"/>
                  </a:cubicBezTo>
                  <a:lnTo>
                    <a:pt x="111313" y="69176"/>
                  </a:lnTo>
                  <a:close/>
                </a:path>
              </a:pathLst>
            </a:custGeom>
            <a:grpFill/>
            <a:ln w="3175" cap="flat">
              <a:solidFill>
                <a:schemeClr val="bg1"/>
              </a:solidFill>
              <a:prstDash val="solid"/>
              <a:miter/>
            </a:ln>
          </p:spPr>
          <p:txBody>
            <a:bodyPr rtlCol="0" anchor="ctr"/>
            <a:lstStyle/>
            <a:p>
              <a:pPr defTabSz="171446"/>
              <a:endParaRPr lang="en-US">
                <a:solidFill>
                  <a:prstClr val="black"/>
                </a:solidFill>
                <a:latin typeface="Calibri" panose="020F0502020204030204"/>
              </a:endParaRPr>
            </a:p>
          </p:txBody>
        </p:sp>
        <p:sp>
          <p:nvSpPr>
            <p:cNvPr id="111" name="Free-form: Shape 645">
              <a:extLst>
                <a:ext uri="{FF2B5EF4-FFF2-40B4-BE49-F238E27FC236}">
                  <a16:creationId xmlns:a16="http://schemas.microsoft.com/office/drawing/2014/main" id="{8867C0EE-FB1F-4DB1-D270-33986EEC155D}"/>
                </a:ext>
              </a:extLst>
            </p:cNvPr>
            <p:cNvSpPr/>
            <p:nvPr/>
          </p:nvSpPr>
          <p:spPr>
            <a:xfrm>
              <a:off x="11219536" y="2939033"/>
              <a:ext cx="675279" cy="50943"/>
            </a:xfrm>
            <a:custGeom>
              <a:avLst/>
              <a:gdLst>
                <a:gd name="connsiteX0" fmla="*/ 675280 w 675279"/>
                <a:gd name="connsiteY0" fmla="*/ 48431 h 50943"/>
                <a:gd name="connsiteX1" fmla="*/ 672768 w 675279"/>
                <a:gd name="connsiteY1" fmla="*/ 50943 h 50943"/>
                <a:gd name="connsiteX2" fmla="*/ 2512 w 675279"/>
                <a:gd name="connsiteY2" fmla="*/ 50943 h 50943"/>
                <a:gd name="connsiteX3" fmla="*/ 0 w 675279"/>
                <a:gd name="connsiteY3" fmla="*/ 48431 h 50943"/>
                <a:gd name="connsiteX4" fmla="*/ 0 w 675279"/>
                <a:gd name="connsiteY4" fmla="*/ 2512 h 50943"/>
                <a:gd name="connsiteX5" fmla="*/ 2512 w 675279"/>
                <a:gd name="connsiteY5" fmla="*/ 0 h 50943"/>
                <a:gd name="connsiteX6" fmla="*/ 672768 w 675279"/>
                <a:gd name="connsiteY6" fmla="*/ 0 h 50943"/>
                <a:gd name="connsiteX7" fmla="*/ 675280 w 675279"/>
                <a:gd name="connsiteY7" fmla="*/ 2512 h 50943"/>
                <a:gd name="connsiteX8" fmla="*/ 675280 w 675279"/>
                <a:gd name="connsiteY8" fmla="*/ 48431 h 50943"/>
                <a:gd name="connsiteX9" fmla="*/ 661828 w 675279"/>
                <a:gd name="connsiteY9" fmla="*/ 15910 h 50943"/>
                <a:gd name="connsiteX10" fmla="*/ 659208 w 675279"/>
                <a:gd name="connsiteY10" fmla="*/ 13290 h 50943"/>
                <a:gd name="connsiteX11" fmla="*/ 15964 w 675279"/>
                <a:gd name="connsiteY11" fmla="*/ 13290 h 50943"/>
                <a:gd name="connsiteX12" fmla="*/ 13344 w 675279"/>
                <a:gd name="connsiteY12" fmla="*/ 15910 h 50943"/>
                <a:gd name="connsiteX13" fmla="*/ 13344 w 675279"/>
                <a:gd name="connsiteY13" fmla="*/ 34925 h 50943"/>
                <a:gd name="connsiteX14" fmla="*/ 15964 w 675279"/>
                <a:gd name="connsiteY14" fmla="*/ 37546 h 50943"/>
                <a:gd name="connsiteX15" fmla="*/ 659208 w 675279"/>
                <a:gd name="connsiteY15" fmla="*/ 37546 h 50943"/>
                <a:gd name="connsiteX16" fmla="*/ 661828 w 675279"/>
                <a:gd name="connsiteY16" fmla="*/ 34925 h 50943"/>
                <a:gd name="connsiteX17" fmla="*/ 661828 w 675279"/>
                <a:gd name="connsiteY17" fmla="*/ 15910 h 50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5279" h="50943">
                  <a:moveTo>
                    <a:pt x="675280" y="48431"/>
                  </a:moveTo>
                  <a:cubicBezTo>
                    <a:pt x="675280" y="49818"/>
                    <a:pt x="674155" y="50943"/>
                    <a:pt x="672768" y="50943"/>
                  </a:cubicBezTo>
                  <a:lnTo>
                    <a:pt x="2512" y="50943"/>
                  </a:lnTo>
                  <a:cubicBezTo>
                    <a:pt x="1125" y="50943"/>
                    <a:pt x="0" y="49818"/>
                    <a:pt x="0" y="48431"/>
                  </a:cubicBezTo>
                  <a:lnTo>
                    <a:pt x="0" y="2512"/>
                  </a:lnTo>
                  <a:cubicBezTo>
                    <a:pt x="0" y="1125"/>
                    <a:pt x="1125" y="0"/>
                    <a:pt x="2512" y="0"/>
                  </a:cubicBezTo>
                  <a:lnTo>
                    <a:pt x="672768" y="0"/>
                  </a:lnTo>
                  <a:cubicBezTo>
                    <a:pt x="674155" y="0"/>
                    <a:pt x="675280" y="1125"/>
                    <a:pt x="675280" y="2512"/>
                  </a:cubicBezTo>
                  <a:lnTo>
                    <a:pt x="675280" y="48431"/>
                  </a:lnTo>
                  <a:close/>
                  <a:moveTo>
                    <a:pt x="661828" y="15910"/>
                  </a:moveTo>
                  <a:cubicBezTo>
                    <a:pt x="661828" y="14463"/>
                    <a:pt x="660655" y="13290"/>
                    <a:pt x="659208" y="13290"/>
                  </a:cubicBezTo>
                  <a:lnTo>
                    <a:pt x="15964" y="13290"/>
                  </a:lnTo>
                  <a:cubicBezTo>
                    <a:pt x="14517" y="13290"/>
                    <a:pt x="13344" y="14463"/>
                    <a:pt x="13344" y="15910"/>
                  </a:cubicBezTo>
                  <a:lnTo>
                    <a:pt x="13344" y="34925"/>
                  </a:lnTo>
                  <a:cubicBezTo>
                    <a:pt x="13344" y="36373"/>
                    <a:pt x="14517" y="37546"/>
                    <a:pt x="15964" y="37546"/>
                  </a:cubicBezTo>
                  <a:lnTo>
                    <a:pt x="659208" y="37546"/>
                  </a:lnTo>
                  <a:cubicBezTo>
                    <a:pt x="660655" y="37546"/>
                    <a:pt x="661828" y="36373"/>
                    <a:pt x="661828" y="34925"/>
                  </a:cubicBezTo>
                  <a:lnTo>
                    <a:pt x="661828" y="15910"/>
                  </a:lnTo>
                  <a:close/>
                </a:path>
              </a:pathLst>
            </a:custGeom>
            <a:grpFill/>
            <a:ln w="3175" cap="flat">
              <a:solidFill>
                <a:schemeClr val="bg1"/>
              </a:solidFill>
              <a:prstDash val="solid"/>
              <a:miter/>
            </a:ln>
          </p:spPr>
          <p:txBody>
            <a:bodyPr rtlCol="0" anchor="ctr"/>
            <a:lstStyle/>
            <a:p>
              <a:pPr defTabSz="171446"/>
              <a:endParaRPr lang="en-US">
                <a:solidFill>
                  <a:prstClr val="black"/>
                </a:solidFill>
                <a:latin typeface="Calibri" panose="020F0502020204030204"/>
              </a:endParaRPr>
            </a:p>
          </p:txBody>
        </p:sp>
        <p:sp>
          <p:nvSpPr>
            <p:cNvPr id="112" name="Free-form: Shape 646">
              <a:extLst>
                <a:ext uri="{FF2B5EF4-FFF2-40B4-BE49-F238E27FC236}">
                  <a16:creationId xmlns:a16="http://schemas.microsoft.com/office/drawing/2014/main" id="{594D3B7F-AC49-BF12-26C3-545AE20CEC75}"/>
                </a:ext>
              </a:extLst>
            </p:cNvPr>
            <p:cNvSpPr/>
            <p:nvPr/>
          </p:nvSpPr>
          <p:spPr>
            <a:xfrm>
              <a:off x="11184395" y="2992698"/>
              <a:ext cx="748210" cy="56892"/>
            </a:xfrm>
            <a:custGeom>
              <a:avLst/>
              <a:gdLst>
                <a:gd name="connsiteX0" fmla="*/ 748210 w 748210"/>
                <a:gd name="connsiteY0" fmla="*/ 169 h 56892"/>
                <a:gd name="connsiteX1" fmla="*/ 748210 w 748210"/>
                <a:gd name="connsiteY1" fmla="*/ 56893 h 56892"/>
                <a:gd name="connsiteX2" fmla="*/ 0 w 748210"/>
                <a:gd name="connsiteY2" fmla="*/ 56893 h 56892"/>
                <a:gd name="connsiteX3" fmla="*/ 0 w 748210"/>
                <a:gd name="connsiteY3" fmla="*/ 11703 h 56892"/>
                <a:gd name="connsiteX4" fmla="*/ 0 w 748210"/>
                <a:gd name="connsiteY4" fmla="*/ 6922 h 56892"/>
                <a:gd name="connsiteX5" fmla="*/ 0 w 748210"/>
                <a:gd name="connsiteY5" fmla="*/ 1250 h 56892"/>
                <a:gd name="connsiteX6" fmla="*/ 47945 w 748210"/>
                <a:gd name="connsiteY6" fmla="*/ 142 h 56892"/>
                <a:gd name="connsiteX7" fmla="*/ 748210 w 748210"/>
                <a:gd name="connsiteY7" fmla="*/ 169 h 56892"/>
                <a:gd name="connsiteX8" fmla="*/ 734839 w 748210"/>
                <a:gd name="connsiteY8" fmla="*/ 15403 h 56892"/>
                <a:gd name="connsiteX9" fmla="*/ 733111 w 748210"/>
                <a:gd name="connsiteY9" fmla="*/ 13675 h 56892"/>
                <a:gd name="connsiteX10" fmla="*/ 15261 w 748210"/>
                <a:gd name="connsiteY10" fmla="*/ 13675 h 56892"/>
                <a:gd name="connsiteX11" fmla="*/ 13533 w 748210"/>
                <a:gd name="connsiteY11" fmla="*/ 15403 h 56892"/>
                <a:gd name="connsiteX12" fmla="*/ 13533 w 748210"/>
                <a:gd name="connsiteY12" fmla="*/ 41658 h 56892"/>
                <a:gd name="connsiteX13" fmla="*/ 15261 w 748210"/>
                <a:gd name="connsiteY13" fmla="*/ 43387 h 56892"/>
                <a:gd name="connsiteX14" fmla="*/ 733111 w 748210"/>
                <a:gd name="connsiteY14" fmla="*/ 43387 h 56892"/>
                <a:gd name="connsiteX15" fmla="*/ 734840 w 748210"/>
                <a:gd name="connsiteY15" fmla="*/ 41658 h 56892"/>
                <a:gd name="connsiteX16" fmla="*/ 734839 w 748210"/>
                <a:gd name="connsiteY16" fmla="*/ 15403 h 56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8210" h="56892">
                  <a:moveTo>
                    <a:pt x="748210" y="169"/>
                  </a:moveTo>
                  <a:lnTo>
                    <a:pt x="748210" y="56893"/>
                  </a:lnTo>
                  <a:lnTo>
                    <a:pt x="0" y="56893"/>
                  </a:lnTo>
                  <a:lnTo>
                    <a:pt x="0" y="11703"/>
                  </a:lnTo>
                  <a:cubicBezTo>
                    <a:pt x="288" y="10136"/>
                    <a:pt x="288" y="8543"/>
                    <a:pt x="0" y="6922"/>
                  </a:cubicBezTo>
                  <a:lnTo>
                    <a:pt x="0" y="1250"/>
                  </a:lnTo>
                  <a:cubicBezTo>
                    <a:pt x="8734" y="547"/>
                    <a:pt x="24715" y="178"/>
                    <a:pt x="47945" y="142"/>
                  </a:cubicBezTo>
                  <a:cubicBezTo>
                    <a:pt x="281376" y="-56"/>
                    <a:pt x="514797" y="-47"/>
                    <a:pt x="748210" y="169"/>
                  </a:cubicBezTo>
                  <a:close/>
                  <a:moveTo>
                    <a:pt x="734839" y="15403"/>
                  </a:moveTo>
                  <a:cubicBezTo>
                    <a:pt x="734839" y="14449"/>
                    <a:pt x="734066" y="13675"/>
                    <a:pt x="733111" y="13675"/>
                  </a:cubicBezTo>
                  <a:lnTo>
                    <a:pt x="15261" y="13675"/>
                  </a:lnTo>
                  <a:cubicBezTo>
                    <a:pt x="14307" y="13675"/>
                    <a:pt x="13533" y="14449"/>
                    <a:pt x="13533" y="15403"/>
                  </a:cubicBezTo>
                  <a:lnTo>
                    <a:pt x="13533" y="41658"/>
                  </a:lnTo>
                  <a:cubicBezTo>
                    <a:pt x="13533" y="42613"/>
                    <a:pt x="14307" y="43387"/>
                    <a:pt x="15261" y="43387"/>
                  </a:cubicBezTo>
                  <a:lnTo>
                    <a:pt x="733111" y="43387"/>
                  </a:lnTo>
                  <a:cubicBezTo>
                    <a:pt x="734066" y="43387"/>
                    <a:pt x="734840" y="42613"/>
                    <a:pt x="734840" y="41658"/>
                  </a:cubicBezTo>
                  <a:lnTo>
                    <a:pt x="734839" y="15403"/>
                  </a:lnTo>
                  <a:close/>
                </a:path>
              </a:pathLst>
            </a:custGeom>
            <a:grpFill/>
            <a:ln w="3175" cap="flat">
              <a:solidFill>
                <a:schemeClr val="bg1"/>
              </a:solidFill>
              <a:prstDash val="solid"/>
              <a:miter/>
            </a:ln>
          </p:spPr>
          <p:txBody>
            <a:bodyPr rtlCol="0" anchor="ctr"/>
            <a:lstStyle/>
            <a:p>
              <a:pPr defTabSz="171446"/>
              <a:endParaRPr lang="en-US">
                <a:solidFill>
                  <a:prstClr val="black"/>
                </a:solidFill>
                <a:latin typeface="Calibri" panose="020F0502020204030204"/>
              </a:endParaRPr>
            </a:p>
          </p:txBody>
        </p:sp>
      </p:grpSp>
      <p:grpSp>
        <p:nvGrpSpPr>
          <p:cNvPr id="155" name="Group 154">
            <a:extLst>
              <a:ext uri="{FF2B5EF4-FFF2-40B4-BE49-F238E27FC236}">
                <a16:creationId xmlns:a16="http://schemas.microsoft.com/office/drawing/2014/main" id="{79BA0562-B09A-2FCA-C2C8-9FA7FC2458C7}"/>
              </a:ext>
            </a:extLst>
          </p:cNvPr>
          <p:cNvGrpSpPr/>
          <p:nvPr/>
        </p:nvGrpSpPr>
        <p:grpSpPr>
          <a:xfrm>
            <a:off x="3643659" y="1558613"/>
            <a:ext cx="1856683" cy="408623"/>
            <a:chOff x="4858211" y="2078152"/>
            <a:chExt cx="2475577" cy="544831"/>
          </a:xfrm>
        </p:grpSpPr>
        <p:sp>
          <p:nvSpPr>
            <p:cNvPr id="29" name="Rectangle: Rounded Corners 28">
              <a:extLst>
                <a:ext uri="{FF2B5EF4-FFF2-40B4-BE49-F238E27FC236}">
                  <a16:creationId xmlns:a16="http://schemas.microsoft.com/office/drawing/2014/main" id="{97786F2C-5EED-5383-28EB-85D905786A24}"/>
                </a:ext>
              </a:extLst>
            </p:cNvPr>
            <p:cNvSpPr/>
            <p:nvPr/>
          </p:nvSpPr>
          <p:spPr>
            <a:xfrm>
              <a:off x="6876588" y="2078152"/>
              <a:ext cx="457200" cy="457200"/>
            </a:xfrm>
            <a:prstGeom prst="roundRect">
              <a:avLst/>
            </a:prstGeom>
            <a:solidFill>
              <a:schemeClr val="accent2">
                <a:lumMod val="60000"/>
                <a:lumOff val="40000"/>
              </a:schemeClr>
            </a:solidFill>
            <a:ln w="0" cap="flat">
              <a:noFill/>
              <a:prstDash val="solid"/>
              <a:miter/>
            </a:ln>
          </p:spPr>
          <p:txBody>
            <a:bodyPr rtlCol="0" anchor="ctr"/>
            <a:lstStyle/>
            <a:p>
              <a:pPr algn="r" defTabSz="342900" rtl="1"/>
              <a:endParaRPr lang="en-US" sz="1350">
                <a:solidFill>
                  <a:srgbClr val="768394"/>
                </a:solidFill>
                <a:latin typeface="Calibri" panose="020F0502020204030204"/>
              </a:endParaRPr>
            </a:p>
          </p:txBody>
        </p:sp>
        <p:sp>
          <p:nvSpPr>
            <p:cNvPr id="39" name="مربع نص 38">
              <a:extLst>
                <a:ext uri="{FF2B5EF4-FFF2-40B4-BE49-F238E27FC236}">
                  <a16:creationId xmlns:a16="http://schemas.microsoft.com/office/drawing/2014/main" id="{AEDBF056-669B-9ED5-54A3-6F7CD4478183}"/>
                </a:ext>
              </a:extLst>
            </p:cNvPr>
            <p:cNvSpPr txBox="1"/>
            <p:nvPr/>
          </p:nvSpPr>
          <p:spPr>
            <a:xfrm>
              <a:off x="4858211" y="2078152"/>
              <a:ext cx="2011680" cy="544831"/>
            </a:xfrm>
            <a:prstGeom prst="roundRect">
              <a:avLst/>
            </a:prstGeom>
            <a:solidFill>
              <a:schemeClr val="accent3">
                <a:lumMod val="20000"/>
                <a:lumOff val="80000"/>
              </a:schemeClr>
            </a:solidFill>
          </p:spPr>
          <p:txBody>
            <a:bodyPr wrap="square" rtlCol="1">
              <a:spAutoFit/>
            </a:bodyPr>
            <a:lstStyle>
              <a:defPPr>
                <a:defRPr lang="ar-SA"/>
              </a:defPPr>
              <a:lvl1pPr defTabSz="228594">
                <a:defRPr sz="2400" b="1">
                  <a:solidFill>
                    <a:srgbClr val="173863"/>
                  </a:solidFill>
                  <a:latin typeface="Sakkal Majalla" panose="02000000000000000000" pitchFamily="2" charset="-78"/>
                  <a:cs typeface="Sakkal Majalla" panose="02000000000000000000" pitchFamily="2" charset="-78"/>
                </a:defRPr>
              </a:lvl1pPr>
            </a:lstStyle>
            <a:p>
              <a:pPr algn="r" defTabSz="171446" rtl="1"/>
              <a:r>
                <a:rPr lang="ar-SA" sz="1800" dirty="0">
                  <a:solidFill>
                    <a:srgbClr val="768394">
                      <a:lumMod val="40000"/>
                      <a:lumOff val="60000"/>
                    </a:srgbClr>
                  </a:solidFill>
                </a:rPr>
                <a:t>التميز  في الاداء</a:t>
              </a:r>
              <a:endParaRPr lang="en-US" sz="1800" dirty="0">
                <a:solidFill>
                  <a:srgbClr val="768394">
                    <a:lumMod val="40000"/>
                    <a:lumOff val="60000"/>
                  </a:srgbClr>
                </a:solidFill>
              </a:endParaRPr>
            </a:p>
          </p:txBody>
        </p:sp>
        <p:grpSp>
          <p:nvGrpSpPr>
            <p:cNvPr id="113" name="Brainstorm" descr="{&quot;Key&quot;:&quot;POWER_USER_SHAPE_ICON&quot;,&quot;Value&quot;:&quot;POWER_USER_SHAPE_ICON_STYLE_1&quot;}">
              <a:extLst>
                <a:ext uri="{FF2B5EF4-FFF2-40B4-BE49-F238E27FC236}">
                  <a16:creationId xmlns:a16="http://schemas.microsoft.com/office/drawing/2014/main" id="{9748A6A9-EF7B-0522-18A6-825C645D88D7}"/>
                </a:ext>
              </a:extLst>
            </p:cNvPr>
            <p:cNvGrpSpPr>
              <a:grpSpLocks noChangeAspect="1"/>
            </p:cNvGrpSpPr>
            <p:nvPr/>
          </p:nvGrpSpPr>
          <p:grpSpPr>
            <a:xfrm>
              <a:off x="6985664" y="2120123"/>
              <a:ext cx="240000" cy="373257"/>
              <a:chOff x="3988200" y="3796517"/>
              <a:chExt cx="861365" cy="1339629"/>
            </a:xfrm>
            <a:solidFill>
              <a:schemeClr val="bg1"/>
            </a:solidFill>
          </p:grpSpPr>
          <p:sp>
            <p:nvSpPr>
              <p:cNvPr id="114" name="Free-form: Shape 129">
                <a:extLst>
                  <a:ext uri="{FF2B5EF4-FFF2-40B4-BE49-F238E27FC236}">
                    <a16:creationId xmlns:a16="http://schemas.microsoft.com/office/drawing/2014/main" id="{E2CDDEA6-36EA-3B74-945D-E8B3EAC7EDC9}"/>
                  </a:ext>
                </a:extLst>
              </p:cNvPr>
              <p:cNvSpPr/>
              <p:nvPr/>
            </p:nvSpPr>
            <p:spPr>
              <a:xfrm>
                <a:off x="4130566" y="3796517"/>
                <a:ext cx="654167" cy="588126"/>
              </a:xfrm>
              <a:custGeom>
                <a:avLst/>
                <a:gdLst>
                  <a:gd name="connsiteX0" fmla="*/ 344395 w 654168"/>
                  <a:gd name="connsiteY0" fmla="*/ 0 h 588127"/>
                  <a:gd name="connsiteX1" fmla="*/ 419186 w 654168"/>
                  <a:gd name="connsiteY1" fmla="*/ 50969 h 588127"/>
                  <a:gd name="connsiteX2" fmla="*/ 424057 w 654168"/>
                  <a:gd name="connsiteY2" fmla="*/ 53048 h 588127"/>
                  <a:gd name="connsiteX3" fmla="*/ 546014 w 654168"/>
                  <a:gd name="connsiteY3" fmla="*/ 109720 h 588127"/>
                  <a:gd name="connsiteX4" fmla="*/ 550826 w 654168"/>
                  <a:gd name="connsiteY4" fmla="*/ 112690 h 588127"/>
                  <a:gd name="connsiteX5" fmla="*/ 584271 w 654168"/>
                  <a:gd name="connsiteY5" fmla="*/ 119284 h 588127"/>
                  <a:gd name="connsiteX6" fmla="*/ 653715 w 654168"/>
                  <a:gd name="connsiteY6" fmla="*/ 213500 h 588127"/>
                  <a:gd name="connsiteX7" fmla="*/ 640230 w 654168"/>
                  <a:gd name="connsiteY7" fmla="*/ 278072 h 588127"/>
                  <a:gd name="connsiteX8" fmla="*/ 588370 w 654168"/>
                  <a:gd name="connsiteY8" fmla="*/ 324705 h 588127"/>
                  <a:gd name="connsiteX9" fmla="*/ 541856 w 654168"/>
                  <a:gd name="connsiteY9" fmla="*/ 332784 h 588127"/>
                  <a:gd name="connsiteX10" fmla="*/ 445264 w 654168"/>
                  <a:gd name="connsiteY10" fmla="*/ 332546 h 588127"/>
                  <a:gd name="connsiteX11" fmla="*/ 442591 w 654168"/>
                  <a:gd name="connsiteY11" fmla="*/ 333972 h 588127"/>
                  <a:gd name="connsiteX12" fmla="*/ 414136 w 654168"/>
                  <a:gd name="connsiteY12" fmla="*/ 376921 h 588127"/>
                  <a:gd name="connsiteX13" fmla="*/ 414325 w 654168"/>
                  <a:gd name="connsiteY13" fmla="*/ 377826 h 588127"/>
                  <a:gd name="connsiteX14" fmla="*/ 414730 w 654168"/>
                  <a:gd name="connsiteY14" fmla="*/ 377931 h 588127"/>
                  <a:gd name="connsiteX15" fmla="*/ 450373 w 654168"/>
                  <a:gd name="connsiteY15" fmla="*/ 376387 h 588127"/>
                  <a:gd name="connsiteX16" fmla="*/ 471283 w 654168"/>
                  <a:gd name="connsiteY16" fmla="*/ 385654 h 588127"/>
                  <a:gd name="connsiteX17" fmla="*/ 460115 w 654168"/>
                  <a:gd name="connsiteY17" fmla="*/ 419633 h 588127"/>
                  <a:gd name="connsiteX18" fmla="*/ 274536 w 654168"/>
                  <a:gd name="connsiteY18" fmla="*/ 574382 h 588127"/>
                  <a:gd name="connsiteX19" fmla="*/ 253269 w 654168"/>
                  <a:gd name="connsiteY19" fmla="*/ 587154 h 588127"/>
                  <a:gd name="connsiteX20" fmla="*/ 212577 w 654168"/>
                  <a:gd name="connsiteY20" fmla="*/ 556501 h 588127"/>
                  <a:gd name="connsiteX21" fmla="*/ 221191 w 654168"/>
                  <a:gd name="connsiteY21" fmla="*/ 530423 h 588127"/>
                  <a:gd name="connsiteX22" fmla="*/ 252259 w 654168"/>
                  <a:gd name="connsiteY22" fmla="*/ 474464 h 588127"/>
                  <a:gd name="connsiteX23" fmla="*/ 250299 w 654168"/>
                  <a:gd name="connsiteY23" fmla="*/ 471256 h 588127"/>
                  <a:gd name="connsiteX24" fmla="*/ 231943 w 654168"/>
                  <a:gd name="connsiteY24" fmla="*/ 471196 h 588127"/>
                  <a:gd name="connsiteX25" fmla="*/ 220656 w 654168"/>
                  <a:gd name="connsiteY25" fmla="*/ 433474 h 588127"/>
                  <a:gd name="connsiteX26" fmla="*/ 268477 w 654168"/>
                  <a:gd name="connsiteY26" fmla="*/ 334566 h 588127"/>
                  <a:gd name="connsiteX27" fmla="*/ 267775 w 654168"/>
                  <a:gd name="connsiteY27" fmla="*/ 332676 h 588127"/>
                  <a:gd name="connsiteX28" fmla="*/ 267170 w 654168"/>
                  <a:gd name="connsiteY28" fmla="*/ 332546 h 588127"/>
                  <a:gd name="connsiteX29" fmla="*/ 115154 w 654168"/>
                  <a:gd name="connsiteY29" fmla="*/ 332843 h 588127"/>
                  <a:gd name="connsiteX30" fmla="*/ 66323 w 654168"/>
                  <a:gd name="connsiteY30" fmla="*/ 324705 h 588127"/>
                  <a:gd name="connsiteX31" fmla="*/ 7275 w 654168"/>
                  <a:gd name="connsiteY31" fmla="*/ 264706 h 588127"/>
                  <a:gd name="connsiteX32" fmla="*/ 28 w 654168"/>
                  <a:gd name="connsiteY32" fmla="*/ 226331 h 588127"/>
                  <a:gd name="connsiteX33" fmla="*/ 65551 w 654168"/>
                  <a:gd name="connsiteY33" fmla="*/ 121482 h 588127"/>
                  <a:gd name="connsiteX34" fmla="*/ 83135 w 654168"/>
                  <a:gd name="connsiteY34" fmla="*/ 115185 h 588127"/>
                  <a:gd name="connsiteX35" fmla="*/ 86996 w 654168"/>
                  <a:gd name="connsiteY35" fmla="*/ 111086 h 588127"/>
                  <a:gd name="connsiteX36" fmla="*/ 95194 w 654168"/>
                  <a:gd name="connsiteY36" fmla="*/ 86612 h 588127"/>
                  <a:gd name="connsiteX37" fmla="*/ 210676 w 654168"/>
                  <a:gd name="connsiteY37" fmla="*/ 24059 h 588127"/>
                  <a:gd name="connsiteX38" fmla="*/ 243230 w 654168"/>
                  <a:gd name="connsiteY38" fmla="*/ 33920 h 588127"/>
                  <a:gd name="connsiteX39" fmla="*/ 247923 w 654168"/>
                  <a:gd name="connsiteY39" fmla="*/ 33029 h 588127"/>
                  <a:gd name="connsiteX40" fmla="*/ 307743 w 654168"/>
                  <a:gd name="connsiteY40" fmla="*/ 0 h 588127"/>
                  <a:gd name="connsiteX41" fmla="*/ 344395 w 654168"/>
                  <a:gd name="connsiteY41" fmla="*/ 0 h 588127"/>
                  <a:gd name="connsiteX42" fmla="*/ 387286 w 654168"/>
                  <a:gd name="connsiteY42" fmla="*/ 139185 h 588127"/>
                  <a:gd name="connsiteX43" fmla="*/ 383543 w 654168"/>
                  <a:gd name="connsiteY43" fmla="*/ 77404 h 588127"/>
                  <a:gd name="connsiteX44" fmla="*/ 338811 w 654168"/>
                  <a:gd name="connsiteY44" fmla="*/ 44256 h 588127"/>
                  <a:gd name="connsiteX45" fmla="*/ 281546 w 654168"/>
                  <a:gd name="connsiteY45" fmla="*/ 61424 h 588127"/>
                  <a:gd name="connsiteX46" fmla="*/ 280892 w 654168"/>
                  <a:gd name="connsiteY46" fmla="*/ 66295 h 588127"/>
                  <a:gd name="connsiteX47" fmla="*/ 299486 w 654168"/>
                  <a:gd name="connsiteY47" fmla="*/ 165026 h 588127"/>
                  <a:gd name="connsiteX48" fmla="*/ 300555 w 654168"/>
                  <a:gd name="connsiteY48" fmla="*/ 170313 h 588127"/>
                  <a:gd name="connsiteX49" fmla="*/ 318792 w 654168"/>
                  <a:gd name="connsiteY49" fmla="*/ 198114 h 588127"/>
                  <a:gd name="connsiteX50" fmla="*/ 325980 w 654168"/>
                  <a:gd name="connsiteY50" fmla="*/ 230252 h 588127"/>
                  <a:gd name="connsiteX51" fmla="*/ 324198 w 654168"/>
                  <a:gd name="connsiteY51" fmla="*/ 250746 h 588127"/>
                  <a:gd name="connsiteX52" fmla="*/ 302337 w 654168"/>
                  <a:gd name="connsiteY52" fmla="*/ 260429 h 588127"/>
                  <a:gd name="connsiteX53" fmla="*/ 284219 w 654168"/>
                  <a:gd name="connsiteY53" fmla="*/ 229361 h 588127"/>
                  <a:gd name="connsiteX54" fmla="*/ 278456 w 654168"/>
                  <a:gd name="connsiteY54" fmla="*/ 211539 h 588127"/>
                  <a:gd name="connsiteX55" fmla="*/ 199508 w 654168"/>
                  <a:gd name="connsiteY55" fmla="*/ 183322 h 588127"/>
                  <a:gd name="connsiteX56" fmla="*/ 174677 w 654168"/>
                  <a:gd name="connsiteY56" fmla="*/ 170847 h 588127"/>
                  <a:gd name="connsiteX57" fmla="*/ 174439 w 654168"/>
                  <a:gd name="connsiteY57" fmla="*/ 170075 h 588127"/>
                  <a:gd name="connsiteX58" fmla="*/ 185964 w 654168"/>
                  <a:gd name="connsiteY58" fmla="*/ 144828 h 588127"/>
                  <a:gd name="connsiteX59" fmla="*/ 257724 w 654168"/>
                  <a:gd name="connsiteY59" fmla="*/ 142393 h 588127"/>
                  <a:gd name="connsiteX60" fmla="*/ 261051 w 654168"/>
                  <a:gd name="connsiteY60" fmla="*/ 140135 h 588127"/>
                  <a:gd name="connsiteX61" fmla="*/ 212042 w 654168"/>
                  <a:gd name="connsiteY61" fmla="*/ 68909 h 588127"/>
                  <a:gd name="connsiteX62" fmla="*/ 139391 w 654168"/>
                  <a:gd name="connsiteY62" fmla="*/ 100572 h 588127"/>
                  <a:gd name="connsiteX63" fmla="*/ 150796 w 654168"/>
                  <a:gd name="connsiteY63" fmla="*/ 186352 h 588127"/>
                  <a:gd name="connsiteX64" fmla="*/ 149192 w 654168"/>
                  <a:gd name="connsiteY64" fmla="*/ 214034 h 588127"/>
                  <a:gd name="connsiteX65" fmla="*/ 147351 w 654168"/>
                  <a:gd name="connsiteY65" fmla="*/ 215341 h 588127"/>
                  <a:gd name="connsiteX66" fmla="*/ 119252 w 654168"/>
                  <a:gd name="connsiteY66" fmla="*/ 212074 h 588127"/>
                  <a:gd name="connsiteX67" fmla="*/ 92402 w 654168"/>
                  <a:gd name="connsiteY67" fmla="*/ 162412 h 588127"/>
                  <a:gd name="connsiteX68" fmla="*/ 87809 w 654168"/>
                  <a:gd name="connsiteY68" fmla="*/ 159458 h 588127"/>
                  <a:gd name="connsiteX69" fmla="*/ 87115 w 654168"/>
                  <a:gd name="connsiteY69" fmla="*/ 159679 h 588127"/>
                  <a:gd name="connsiteX70" fmla="*/ 49096 w 654168"/>
                  <a:gd name="connsiteY70" fmla="*/ 195738 h 588127"/>
                  <a:gd name="connsiteX71" fmla="*/ 46423 w 654168"/>
                  <a:gd name="connsiteY71" fmla="*/ 244212 h 588127"/>
                  <a:gd name="connsiteX72" fmla="*/ 84382 w 654168"/>
                  <a:gd name="connsiteY72" fmla="*/ 284310 h 588127"/>
                  <a:gd name="connsiteX73" fmla="*/ 166538 w 654168"/>
                  <a:gd name="connsiteY73" fmla="*/ 261498 h 588127"/>
                  <a:gd name="connsiteX74" fmla="*/ 182637 w 654168"/>
                  <a:gd name="connsiteY74" fmla="*/ 239697 h 588127"/>
                  <a:gd name="connsiteX75" fmla="*/ 210795 w 654168"/>
                  <a:gd name="connsiteY75" fmla="*/ 268627 h 588127"/>
                  <a:gd name="connsiteX76" fmla="*/ 199152 w 654168"/>
                  <a:gd name="connsiteY76" fmla="*/ 288052 h 588127"/>
                  <a:gd name="connsiteX77" fmla="*/ 200696 w 654168"/>
                  <a:gd name="connsiteY77" fmla="*/ 291082 h 588127"/>
                  <a:gd name="connsiteX78" fmla="*/ 453165 w 654168"/>
                  <a:gd name="connsiteY78" fmla="*/ 291082 h 588127"/>
                  <a:gd name="connsiteX79" fmla="*/ 454769 w 654168"/>
                  <a:gd name="connsiteY79" fmla="*/ 287993 h 588127"/>
                  <a:gd name="connsiteX80" fmla="*/ 455244 w 654168"/>
                  <a:gd name="connsiteY80" fmla="*/ 237499 h 588127"/>
                  <a:gd name="connsiteX81" fmla="*/ 466115 w 654168"/>
                  <a:gd name="connsiteY81" fmla="*/ 237440 h 588127"/>
                  <a:gd name="connsiteX82" fmla="*/ 489164 w 654168"/>
                  <a:gd name="connsiteY82" fmla="*/ 264291 h 588127"/>
                  <a:gd name="connsiteX83" fmla="*/ 597280 w 654168"/>
                  <a:gd name="connsiteY83" fmla="*/ 263281 h 588127"/>
                  <a:gd name="connsiteX84" fmla="*/ 561816 w 654168"/>
                  <a:gd name="connsiteY84" fmla="*/ 158135 h 588127"/>
                  <a:gd name="connsiteX85" fmla="*/ 558252 w 654168"/>
                  <a:gd name="connsiteY85" fmla="*/ 160630 h 588127"/>
                  <a:gd name="connsiteX86" fmla="*/ 547381 w 654168"/>
                  <a:gd name="connsiteY86" fmla="*/ 203163 h 588127"/>
                  <a:gd name="connsiteX87" fmla="*/ 522906 w 654168"/>
                  <a:gd name="connsiteY87" fmla="*/ 212371 h 588127"/>
                  <a:gd name="connsiteX88" fmla="*/ 522074 w 654168"/>
                  <a:gd name="connsiteY88" fmla="*/ 212133 h 588127"/>
                  <a:gd name="connsiteX89" fmla="*/ 511144 w 654168"/>
                  <a:gd name="connsiteY89" fmla="*/ 184451 h 588127"/>
                  <a:gd name="connsiteX90" fmla="*/ 507223 w 654168"/>
                  <a:gd name="connsiteY90" fmla="*/ 130036 h 588127"/>
                  <a:gd name="connsiteX91" fmla="*/ 435878 w 654168"/>
                  <a:gd name="connsiteY91" fmla="*/ 96057 h 588127"/>
                  <a:gd name="connsiteX92" fmla="*/ 432908 w 654168"/>
                  <a:gd name="connsiteY92" fmla="*/ 99740 h 588127"/>
                  <a:gd name="connsiteX93" fmla="*/ 426077 w 654168"/>
                  <a:gd name="connsiteY93" fmla="*/ 152491 h 588127"/>
                  <a:gd name="connsiteX94" fmla="*/ 402137 w 654168"/>
                  <a:gd name="connsiteY94" fmla="*/ 165857 h 588127"/>
                  <a:gd name="connsiteX95" fmla="*/ 401364 w 654168"/>
                  <a:gd name="connsiteY95" fmla="*/ 165738 h 588127"/>
                  <a:gd name="connsiteX96" fmla="*/ 387286 w 654168"/>
                  <a:gd name="connsiteY96" fmla="*/ 139185 h 588127"/>
                  <a:gd name="connsiteX97" fmla="*/ 309822 w 654168"/>
                  <a:gd name="connsiteY97" fmla="*/ 453197 h 588127"/>
                  <a:gd name="connsiteX98" fmla="*/ 306555 w 654168"/>
                  <a:gd name="connsiteY98" fmla="*/ 462226 h 588127"/>
                  <a:gd name="connsiteX99" fmla="*/ 276199 w 654168"/>
                  <a:gd name="connsiteY99" fmla="*/ 516938 h 588127"/>
                  <a:gd name="connsiteX100" fmla="*/ 277328 w 654168"/>
                  <a:gd name="connsiteY100" fmla="*/ 517888 h 588127"/>
                  <a:gd name="connsiteX101" fmla="*/ 390018 w 654168"/>
                  <a:gd name="connsiteY101" fmla="*/ 424089 h 588127"/>
                  <a:gd name="connsiteX102" fmla="*/ 387464 w 654168"/>
                  <a:gd name="connsiteY102" fmla="*/ 418742 h 588127"/>
                  <a:gd name="connsiteX103" fmla="*/ 360078 w 654168"/>
                  <a:gd name="connsiteY103" fmla="*/ 413099 h 588127"/>
                  <a:gd name="connsiteX104" fmla="*/ 357049 w 654168"/>
                  <a:gd name="connsiteY104" fmla="*/ 388030 h 588127"/>
                  <a:gd name="connsiteX105" fmla="*/ 391444 w 654168"/>
                  <a:gd name="connsiteY105" fmla="*/ 336229 h 588127"/>
                  <a:gd name="connsiteX106" fmla="*/ 390839 w 654168"/>
                  <a:gd name="connsiteY106" fmla="*/ 333009 h 588127"/>
                  <a:gd name="connsiteX107" fmla="*/ 389484 w 654168"/>
                  <a:gd name="connsiteY107" fmla="*/ 332606 h 588127"/>
                  <a:gd name="connsiteX108" fmla="*/ 318198 w 654168"/>
                  <a:gd name="connsiteY108" fmla="*/ 332606 h 588127"/>
                  <a:gd name="connsiteX109" fmla="*/ 313921 w 654168"/>
                  <a:gd name="connsiteY109" fmla="*/ 335279 h 588127"/>
                  <a:gd name="connsiteX110" fmla="*/ 271150 w 654168"/>
                  <a:gd name="connsiteY110" fmla="*/ 424267 h 588127"/>
                  <a:gd name="connsiteX111" fmla="*/ 274536 w 654168"/>
                  <a:gd name="connsiteY111" fmla="*/ 429138 h 588127"/>
                  <a:gd name="connsiteX112" fmla="*/ 309406 w 654168"/>
                  <a:gd name="connsiteY112" fmla="*/ 443751 h 588127"/>
                  <a:gd name="connsiteX113" fmla="*/ 309822 w 654168"/>
                  <a:gd name="connsiteY113" fmla="*/ 453197 h 58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654168" h="588127">
                    <a:moveTo>
                      <a:pt x="344395" y="0"/>
                    </a:moveTo>
                    <a:cubicBezTo>
                      <a:pt x="376117" y="7762"/>
                      <a:pt x="401048" y="24752"/>
                      <a:pt x="419186" y="50969"/>
                    </a:cubicBezTo>
                    <a:cubicBezTo>
                      <a:pt x="420374" y="52672"/>
                      <a:pt x="421998" y="53365"/>
                      <a:pt x="424057" y="53048"/>
                    </a:cubicBezTo>
                    <a:cubicBezTo>
                      <a:pt x="478392" y="45167"/>
                      <a:pt x="519045" y="64058"/>
                      <a:pt x="546014" y="109720"/>
                    </a:cubicBezTo>
                    <a:cubicBezTo>
                      <a:pt x="547123" y="111542"/>
                      <a:pt x="548727" y="112532"/>
                      <a:pt x="550826" y="112690"/>
                    </a:cubicBezTo>
                    <a:cubicBezTo>
                      <a:pt x="566588" y="114037"/>
                      <a:pt x="577736" y="116235"/>
                      <a:pt x="584271" y="119284"/>
                    </a:cubicBezTo>
                    <a:cubicBezTo>
                      <a:pt x="627042" y="139046"/>
                      <a:pt x="650190" y="170451"/>
                      <a:pt x="653715" y="213500"/>
                    </a:cubicBezTo>
                    <a:cubicBezTo>
                      <a:pt x="655695" y="237539"/>
                      <a:pt x="651200" y="259063"/>
                      <a:pt x="640230" y="278072"/>
                    </a:cubicBezTo>
                    <a:cubicBezTo>
                      <a:pt x="628547" y="298349"/>
                      <a:pt x="611260" y="313893"/>
                      <a:pt x="588370" y="324705"/>
                    </a:cubicBezTo>
                    <a:cubicBezTo>
                      <a:pt x="577004" y="330091"/>
                      <a:pt x="561499" y="332784"/>
                      <a:pt x="541856" y="332784"/>
                    </a:cubicBezTo>
                    <a:cubicBezTo>
                      <a:pt x="490808" y="332744"/>
                      <a:pt x="458610" y="332665"/>
                      <a:pt x="445264" y="332546"/>
                    </a:cubicBezTo>
                    <a:cubicBezTo>
                      <a:pt x="444116" y="332546"/>
                      <a:pt x="443225" y="333021"/>
                      <a:pt x="442591" y="333972"/>
                    </a:cubicBezTo>
                    <a:lnTo>
                      <a:pt x="414136" y="376921"/>
                    </a:lnTo>
                    <a:cubicBezTo>
                      <a:pt x="413939" y="377223"/>
                      <a:pt x="414023" y="377628"/>
                      <a:pt x="414325" y="377826"/>
                    </a:cubicBezTo>
                    <a:cubicBezTo>
                      <a:pt x="414445" y="377905"/>
                      <a:pt x="414587" y="377942"/>
                      <a:pt x="414730" y="377931"/>
                    </a:cubicBezTo>
                    <a:cubicBezTo>
                      <a:pt x="424116" y="376783"/>
                      <a:pt x="435997" y="376268"/>
                      <a:pt x="450373" y="376387"/>
                    </a:cubicBezTo>
                    <a:cubicBezTo>
                      <a:pt x="460551" y="376506"/>
                      <a:pt x="467521" y="379595"/>
                      <a:pt x="471283" y="385654"/>
                    </a:cubicBezTo>
                    <a:cubicBezTo>
                      <a:pt x="480313" y="400149"/>
                      <a:pt x="471818" y="409831"/>
                      <a:pt x="460115" y="419633"/>
                    </a:cubicBezTo>
                    <a:cubicBezTo>
                      <a:pt x="398256" y="471236"/>
                      <a:pt x="336396" y="522819"/>
                      <a:pt x="274536" y="574382"/>
                    </a:cubicBezTo>
                    <a:cubicBezTo>
                      <a:pt x="265902" y="581550"/>
                      <a:pt x="258813" y="585807"/>
                      <a:pt x="253269" y="587154"/>
                    </a:cubicBezTo>
                    <a:cubicBezTo>
                      <a:pt x="232656" y="592144"/>
                      <a:pt x="213765" y="577352"/>
                      <a:pt x="212577" y="556501"/>
                    </a:cubicBezTo>
                    <a:cubicBezTo>
                      <a:pt x="212220" y="550165"/>
                      <a:pt x="215092" y="541472"/>
                      <a:pt x="221191" y="530423"/>
                    </a:cubicBezTo>
                    <a:cubicBezTo>
                      <a:pt x="235012" y="505473"/>
                      <a:pt x="245368" y="486820"/>
                      <a:pt x="252259" y="474464"/>
                    </a:cubicBezTo>
                    <a:cubicBezTo>
                      <a:pt x="253526" y="472206"/>
                      <a:pt x="252873" y="471137"/>
                      <a:pt x="250299" y="471256"/>
                    </a:cubicBezTo>
                    <a:cubicBezTo>
                      <a:pt x="244299" y="471493"/>
                      <a:pt x="237289" y="472563"/>
                      <a:pt x="231943" y="471196"/>
                    </a:cubicBezTo>
                    <a:cubicBezTo>
                      <a:pt x="211745" y="466028"/>
                      <a:pt x="212696" y="449989"/>
                      <a:pt x="220656" y="433474"/>
                    </a:cubicBezTo>
                    <a:cubicBezTo>
                      <a:pt x="234715" y="404247"/>
                      <a:pt x="250655" y="371278"/>
                      <a:pt x="268477" y="334566"/>
                    </a:cubicBezTo>
                    <a:cubicBezTo>
                      <a:pt x="268805" y="333850"/>
                      <a:pt x="268490" y="333004"/>
                      <a:pt x="267775" y="332676"/>
                    </a:cubicBezTo>
                    <a:cubicBezTo>
                      <a:pt x="267585" y="332589"/>
                      <a:pt x="267378" y="332545"/>
                      <a:pt x="267170" y="332546"/>
                    </a:cubicBezTo>
                    <a:cubicBezTo>
                      <a:pt x="171449" y="332625"/>
                      <a:pt x="120777" y="332724"/>
                      <a:pt x="115154" y="332843"/>
                    </a:cubicBezTo>
                    <a:cubicBezTo>
                      <a:pt x="95590" y="333200"/>
                      <a:pt x="79313" y="330487"/>
                      <a:pt x="66323" y="324705"/>
                    </a:cubicBezTo>
                    <a:cubicBezTo>
                      <a:pt x="38957" y="312468"/>
                      <a:pt x="19275" y="292468"/>
                      <a:pt x="7275" y="264706"/>
                    </a:cubicBezTo>
                    <a:cubicBezTo>
                      <a:pt x="2760" y="254291"/>
                      <a:pt x="344" y="241499"/>
                      <a:pt x="28" y="226331"/>
                    </a:cubicBezTo>
                    <a:cubicBezTo>
                      <a:pt x="-923" y="179580"/>
                      <a:pt x="22661" y="141501"/>
                      <a:pt x="65551" y="121482"/>
                    </a:cubicBezTo>
                    <a:cubicBezTo>
                      <a:pt x="70125" y="119344"/>
                      <a:pt x="77253" y="118037"/>
                      <a:pt x="83135" y="115185"/>
                    </a:cubicBezTo>
                    <a:cubicBezTo>
                      <a:pt x="84896" y="114341"/>
                      <a:pt x="86273" y="112879"/>
                      <a:pt x="86996" y="111086"/>
                    </a:cubicBezTo>
                    <a:cubicBezTo>
                      <a:pt x="90085" y="103483"/>
                      <a:pt x="91570" y="93503"/>
                      <a:pt x="95194" y="86612"/>
                    </a:cubicBezTo>
                    <a:cubicBezTo>
                      <a:pt x="119431" y="40672"/>
                      <a:pt x="157925" y="19821"/>
                      <a:pt x="210676" y="24059"/>
                    </a:cubicBezTo>
                    <a:cubicBezTo>
                      <a:pt x="221725" y="24950"/>
                      <a:pt x="232953" y="29346"/>
                      <a:pt x="243230" y="33920"/>
                    </a:cubicBezTo>
                    <a:cubicBezTo>
                      <a:pt x="245012" y="34672"/>
                      <a:pt x="246576" y="34375"/>
                      <a:pt x="247923" y="33029"/>
                    </a:cubicBezTo>
                    <a:cubicBezTo>
                      <a:pt x="264358" y="16831"/>
                      <a:pt x="284298" y="5822"/>
                      <a:pt x="307743" y="0"/>
                    </a:cubicBezTo>
                    <a:lnTo>
                      <a:pt x="344395" y="0"/>
                    </a:lnTo>
                    <a:close/>
                    <a:moveTo>
                      <a:pt x="387286" y="139185"/>
                    </a:moveTo>
                    <a:cubicBezTo>
                      <a:pt x="394929" y="115027"/>
                      <a:pt x="393681" y="94433"/>
                      <a:pt x="383543" y="77404"/>
                    </a:cubicBezTo>
                    <a:cubicBezTo>
                      <a:pt x="373127" y="59979"/>
                      <a:pt x="358217" y="48929"/>
                      <a:pt x="338811" y="44256"/>
                    </a:cubicBezTo>
                    <a:cubicBezTo>
                      <a:pt x="320000" y="39702"/>
                      <a:pt x="300911" y="45425"/>
                      <a:pt x="281546" y="61424"/>
                    </a:cubicBezTo>
                    <a:cubicBezTo>
                      <a:pt x="279843" y="62850"/>
                      <a:pt x="279625" y="64474"/>
                      <a:pt x="280892" y="66295"/>
                    </a:cubicBezTo>
                    <a:cubicBezTo>
                      <a:pt x="301525" y="95641"/>
                      <a:pt x="307723" y="128551"/>
                      <a:pt x="299486" y="165026"/>
                    </a:cubicBezTo>
                    <a:cubicBezTo>
                      <a:pt x="299050" y="166966"/>
                      <a:pt x="299406" y="168729"/>
                      <a:pt x="300555" y="170313"/>
                    </a:cubicBezTo>
                    <a:cubicBezTo>
                      <a:pt x="311050" y="185164"/>
                      <a:pt x="317129" y="194431"/>
                      <a:pt x="318792" y="198114"/>
                    </a:cubicBezTo>
                    <a:cubicBezTo>
                      <a:pt x="321525" y="204015"/>
                      <a:pt x="323921" y="214727"/>
                      <a:pt x="325980" y="230252"/>
                    </a:cubicBezTo>
                    <a:cubicBezTo>
                      <a:pt x="327208" y="239558"/>
                      <a:pt x="326614" y="246390"/>
                      <a:pt x="324198" y="250746"/>
                    </a:cubicBezTo>
                    <a:cubicBezTo>
                      <a:pt x="319960" y="258548"/>
                      <a:pt x="312673" y="261776"/>
                      <a:pt x="302337" y="260429"/>
                    </a:cubicBezTo>
                    <a:cubicBezTo>
                      <a:pt x="284159" y="257994"/>
                      <a:pt x="285763" y="239638"/>
                      <a:pt x="284219" y="229361"/>
                    </a:cubicBezTo>
                    <a:cubicBezTo>
                      <a:pt x="283149" y="222272"/>
                      <a:pt x="281229" y="216331"/>
                      <a:pt x="278456" y="211539"/>
                    </a:cubicBezTo>
                    <a:cubicBezTo>
                      <a:pt x="261467" y="181996"/>
                      <a:pt x="235151" y="172590"/>
                      <a:pt x="199508" y="183322"/>
                    </a:cubicBezTo>
                    <a:cubicBezTo>
                      <a:pt x="187469" y="186926"/>
                      <a:pt x="179192" y="182768"/>
                      <a:pt x="174677" y="170847"/>
                    </a:cubicBezTo>
                    <a:cubicBezTo>
                      <a:pt x="174558" y="170491"/>
                      <a:pt x="174479" y="170233"/>
                      <a:pt x="174439" y="170075"/>
                    </a:cubicBezTo>
                    <a:cubicBezTo>
                      <a:pt x="170756" y="157719"/>
                      <a:pt x="174598" y="149303"/>
                      <a:pt x="185964" y="144828"/>
                    </a:cubicBezTo>
                    <a:cubicBezTo>
                      <a:pt x="209567" y="135561"/>
                      <a:pt x="233487" y="134749"/>
                      <a:pt x="257724" y="142393"/>
                    </a:cubicBezTo>
                    <a:cubicBezTo>
                      <a:pt x="259744" y="143026"/>
                      <a:pt x="260853" y="142274"/>
                      <a:pt x="261051" y="140135"/>
                    </a:cubicBezTo>
                    <a:cubicBezTo>
                      <a:pt x="264437" y="106096"/>
                      <a:pt x="244893" y="78949"/>
                      <a:pt x="212042" y="68909"/>
                    </a:cubicBezTo>
                    <a:cubicBezTo>
                      <a:pt x="184360" y="60355"/>
                      <a:pt x="151747" y="75028"/>
                      <a:pt x="139391" y="100572"/>
                    </a:cubicBezTo>
                    <a:cubicBezTo>
                      <a:pt x="124777" y="130789"/>
                      <a:pt x="128579" y="159382"/>
                      <a:pt x="150796" y="186352"/>
                    </a:cubicBezTo>
                    <a:cubicBezTo>
                      <a:pt x="157885" y="194946"/>
                      <a:pt x="157351" y="204173"/>
                      <a:pt x="149192" y="214034"/>
                    </a:cubicBezTo>
                    <a:cubicBezTo>
                      <a:pt x="149113" y="214153"/>
                      <a:pt x="148499" y="214589"/>
                      <a:pt x="147351" y="215341"/>
                    </a:cubicBezTo>
                    <a:cubicBezTo>
                      <a:pt x="137054" y="222153"/>
                      <a:pt x="127688" y="221064"/>
                      <a:pt x="119252" y="212074"/>
                    </a:cubicBezTo>
                    <a:cubicBezTo>
                      <a:pt x="105273" y="197223"/>
                      <a:pt x="96322" y="180669"/>
                      <a:pt x="92402" y="162412"/>
                    </a:cubicBezTo>
                    <a:cubicBezTo>
                      <a:pt x="91949" y="160328"/>
                      <a:pt x="89893" y="159005"/>
                      <a:pt x="87809" y="159458"/>
                    </a:cubicBezTo>
                    <a:cubicBezTo>
                      <a:pt x="87571" y="159510"/>
                      <a:pt x="87339" y="159584"/>
                      <a:pt x="87115" y="159679"/>
                    </a:cubicBezTo>
                    <a:cubicBezTo>
                      <a:pt x="68778" y="167441"/>
                      <a:pt x="56105" y="179461"/>
                      <a:pt x="49096" y="195738"/>
                    </a:cubicBezTo>
                    <a:cubicBezTo>
                      <a:pt x="42007" y="212331"/>
                      <a:pt x="41116" y="228489"/>
                      <a:pt x="46423" y="244212"/>
                    </a:cubicBezTo>
                    <a:cubicBezTo>
                      <a:pt x="52799" y="263023"/>
                      <a:pt x="65452" y="276389"/>
                      <a:pt x="84382" y="284310"/>
                    </a:cubicBezTo>
                    <a:cubicBezTo>
                      <a:pt x="117490" y="298171"/>
                      <a:pt x="144876" y="290567"/>
                      <a:pt x="166538" y="261498"/>
                    </a:cubicBezTo>
                    <a:cubicBezTo>
                      <a:pt x="170994" y="255439"/>
                      <a:pt x="175806" y="243618"/>
                      <a:pt x="182637" y="239697"/>
                    </a:cubicBezTo>
                    <a:cubicBezTo>
                      <a:pt x="202419" y="228529"/>
                      <a:pt x="220359" y="249083"/>
                      <a:pt x="210795" y="268627"/>
                    </a:cubicBezTo>
                    <a:cubicBezTo>
                      <a:pt x="207547" y="275241"/>
                      <a:pt x="203666" y="281716"/>
                      <a:pt x="199152" y="288052"/>
                    </a:cubicBezTo>
                    <a:cubicBezTo>
                      <a:pt x="197686" y="290072"/>
                      <a:pt x="198201" y="291082"/>
                      <a:pt x="200696" y="291082"/>
                    </a:cubicBezTo>
                    <a:lnTo>
                      <a:pt x="453165" y="291082"/>
                    </a:lnTo>
                    <a:cubicBezTo>
                      <a:pt x="455739" y="291082"/>
                      <a:pt x="456274" y="290052"/>
                      <a:pt x="454769" y="287993"/>
                    </a:cubicBezTo>
                    <a:cubicBezTo>
                      <a:pt x="444433" y="273855"/>
                      <a:pt x="427859" y="246647"/>
                      <a:pt x="455244" y="237499"/>
                    </a:cubicBezTo>
                    <a:cubicBezTo>
                      <a:pt x="458967" y="236271"/>
                      <a:pt x="462591" y="236252"/>
                      <a:pt x="466115" y="237440"/>
                    </a:cubicBezTo>
                    <a:cubicBezTo>
                      <a:pt x="478768" y="241836"/>
                      <a:pt x="483640" y="257162"/>
                      <a:pt x="489164" y="264291"/>
                    </a:cubicBezTo>
                    <a:cubicBezTo>
                      <a:pt x="517381" y="300646"/>
                      <a:pt x="569657" y="298923"/>
                      <a:pt x="597280" y="263281"/>
                    </a:cubicBezTo>
                    <a:cubicBezTo>
                      <a:pt x="627101" y="224846"/>
                      <a:pt x="607023" y="171560"/>
                      <a:pt x="561816" y="158135"/>
                    </a:cubicBezTo>
                    <a:cubicBezTo>
                      <a:pt x="559559" y="157501"/>
                      <a:pt x="558370" y="158333"/>
                      <a:pt x="558252" y="160630"/>
                    </a:cubicBezTo>
                    <a:cubicBezTo>
                      <a:pt x="557143" y="178174"/>
                      <a:pt x="553519" y="192352"/>
                      <a:pt x="547381" y="203163"/>
                    </a:cubicBezTo>
                    <a:cubicBezTo>
                      <a:pt x="542074" y="212510"/>
                      <a:pt x="533916" y="215579"/>
                      <a:pt x="522906" y="212371"/>
                    </a:cubicBezTo>
                    <a:cubicBezTo>
                      <a:pt x="522391" y="212252"/>
                      <a:pt x="522114" y="212173"/>
                      <a:pt x="522074" y="212133"/>
                    </a:cubicBezTo>
                    <a:cubicBezTo>
                      <a:pt x="509956" y="205124"/>
                      <a:pt x="506312" y="195896"/>
                      <a:pt x="511144" y="184451"/>
                    </a:cubicBezTo>
                    <a:cubicBezTo>
                      <a:pt x="519064" y="165600"/>
                      <a:pt x="517758" y="147462"/>
                      <a:pt x="507223" y="130036"/>
                    </a:cubicBezTo>
                    <a:cubicBezTo>
                      <a:pt x="491184" y="103423"/>
                      <a:pt x="467402" y="92097"/>
                      <a:pt x="435878" y="96057"/>
                    </a:cubicBezTo>
                    <a:cubicBezTo>
                      <a:pt x="433661" y="96295"/>
                      <a:pt x="432671" y="97522"/>
                      <a:pt x="432908" y="99740"/>
                    </a:cubicBezTo>
                    <a:cubicBezTo>
                      <a:pt x="434888" y="117720"/>
                      <a:pt x="432611" y="135304"/>
                      <a:pt x="426077" y="152491"/>
                    </a:cubicBezTo>
                    <a:cubicBezTo>
                      <a:pt x="422077" y="163065"/>
                      <a:pt x="414097" y="167521"/>
                      <a:pt x="402137" y="165857"/>
                    </a:cubicBezTo>
                    <a:cubicBezTo>
                      <a:pt x="401701" y="165818"/>
                      <a:pt x="401444" y="165778"/>
                      <a:pt x="401364" y="165738"/>
                    </a:cubicBezTo>
                    <a:cubicBezTo>
                      <a:pt x="388295" y="159758"/>
                      <a:pt x="383602" y="150907"/>
                      <a:pt x="387286" y="139185"/>
                    </a:cubicBezTo>
                    <a:close/>
                    <a:moveTo>
                      <a:pt x="309822" y="453197"/>
                    </a:moveTo>
                    <a:cubicBezTo>
                      <a:pt x="309149" y="456484"/>
                      <a:pt x="308060" y="459494"/>
                      <a:pt x="306555" y="462226"/>
                    </a:cubicBezTo>
                    <a:cubicBezTo>
                      <a:pt x="293842" y="485117"/>
                      <a:pt x="283724" y="503354"/>
                      <a:pt x="276199" y="516938"/>
                    </a:cubicBezTo>
                    <a:cubicBezTo>
                      <a:pt x="274853" y="519314"/>
                      <a:pt x="275229" y="519631"/>
                      <a:pt x="277328" y="517888"/>
                    </a:cubicBezTo>
                    <a:lnTo>
                      <a:pt x="390018" y="424089"/>
                    </a:lnTo>
                    <a:cubicBezTo>
                      <a:pt x="396275" y="418861"/>
                      <a:pt x="395424" y="417079"/>
                      <a:pt x="387464" y="418742"/>
                    </a:cubicBezTo>
                    <a:cubicBezTo>
                      <a:pt x="375702" y="421158"/>
                      <a:pt x="366573" y="419277"/>
                      <a:pt x="360078" y="413099"/>
                    </a:cubicBezTo>
                    <a:cubicBezTo>
                      <a:pt x="353603" y="407039"/>
                      <a:pt x="352474" y="395574"/>
                      <a:pt x="357049" y="388030"/>
                    </a:cubicBezTo>
                    <a:cubicBezTo>
                      <a:pt x="363900" y="376902"/>
                      <a:pt x="375365" y="359635"/>
                      <a:pt x="391444" y="336229"/>
                    </a:cubicBezTo>
                    <a:cubicBezTo>
                      <a:pt x="392166" y="335173"/>
                      <a:pt x="391895" y="333731"/>
                      <a:pt x="390839" y="333009"/>
                    </a:cubicBezTo>
                    <a:cubicBezTo>
                      <a:pt x="390440" y="332737"/>
                      <a:pt x="389966" y="332596"/>
                      <a:pt x="389484" y="332606"/>
                    </a:cubicBezTo>
                    <a:lnTo>
                      <a:pt x="318198" y="332606"/>
                    </a:lnTo>
                    <a:cubicBezTo>
                      <a:pt x="316218" y="332606"/>
                      <a:pt x="314792" y="333497"/>
                      <a:pt x="313921" y="335279"/>
                    </a:cubicBezTo>
                    <a:lnTo>
                      <a:pt x="271150" y="424267"/>
                    </a:lnTo>
                    <a:cubicBezTo>
                      <a:pt x="269447" y="427831"/>
                      <a:pt x="270576" y="429455"/>
                      <a:pt x="274536" y="429138"/>
                    </a:cubicBezTo>
                    <a:cubicBezTo>
                      <a:pt x="295723" y="427316"/>
                      <a:pt x="307347" y="432187"/>
                      <a:pt x="309406" y="443751"/>
                    </a:cubicBezTo>
                    <a:cubicBezTo>
                      <a:pt x="310119" y="447791"/>
                      <a:pt x="310258" y="450939"/>
                      <a:pt x="309822" y="453197"/>
                    </a:cubicBezTo>
                    <a:close/>
                  </a:path>
                </a:pathLst>
              </a:custGeom>
              <a:grpFill/>
              <a:ln w="5912" cap="flat">
                <a:noFill/>
                <a:prstDash val="solid"/>
                <a:miter/>
              </a:ln>
            </p:spPr>
            <p:txBody>
              <a:bodyPr rtlCol="0" anchor="ctr"/>
              <a:lstStyle/>
              <a:p>
                <a:pPr defTabSz="171446"/>
                <a:endParaRPr lang="en-US">
                  <a:solidFill>
                    <a:srgbClr val="768394">
                      <a:lumMod val="40000"/>
                      <a:lumOff val="60000"/>
                    </a:srgbClr>
                  </a:solidFill>
                  <a:latin typeface="Calibri" panose="020F0502020204030204"/>
                </a:endParaRPr>
              </a:p>
            </p:txBody>
          </p:sp>
          <p:sp>
            <p:nvSpPr>
              <p:cNvPr id="115" name="Free-form: Shape 130">
                <a:extLst>
                  <a:ext uri="{FF2B5EF4-FFF2-40B4-BE49-F238E27FC236}">
                    <a16:creationId xmlns:a16="http://schemas.microsoft.com/office/drawing/2014/main" id="{A427EB0E-15AC-645E-B0C3-E62E1D18369D}"/>
                  </a:ext>
                </a:extLst>
              </p:cNvPr>
              <p:cNvSpPr/>
              <p:nvPr/>
            </p:nvSpPr>
            <p:spPr>
              <a:xfrm>
                <a:off x="4469430" y="3951132"/>
                <a:ext cx="153886" cy="76687"/>
              </a:xfrm>
              <a:custGeom>
                <a:avLst/>
                <a:gdLst>
                  <a:gd name="connsiteX0" fmla="*/ 85549 w 153885"/>
                  <a:gd name="connsiteY0" fmla="*/ 74924 h 76685"/>
                  <a:gd name="connsiteX1" fmla="*/ 15927 w 153885"/>
                  <a:gd name="connsiteY1" fmla="*/ 63756 h 76685"/>
                  <a:gd name="connsiteX2" fmla="*/ 4165 w 153885"/>
                  <a:gd name="connsiteY2" fmla="*/ 54667 h 76685"/>
                  <a:gd name="connsiteX3" fmla="*/ 15036 w 153885"/>
                  <a:gd name="connsiteY3" fmla="*/ 22648 h 76685"/>
                  <a:gd name="connsiteX4" fmla="*/ 43194 w 153885"/>
                  <a:gd name="connsiteY4" fmla="*/ 30608 h 76685"/>
                  <a:gd name="connsiteX5" fmla="*/ 77470 w 153885"/>
                  <a:gd name="connsiteY5" fmla="*/ 33578 h 76685"/>
                  <a:gd name="connsiteX6" fmla="*/ 108123 w 153885"/>
                  <a:gd name="connsiteY6" fmla="*/ 17955 h 76685"/>
                  <a:gd name="connsiteX7" fmla="*/ 131231 w 153885"/>
                  <a:gd name="connsiteY7" fmla="*/ 15 h 76685"/>
                  <a:gd name="connsiteX8" fmla="*/ 153330 w 153885"/>
                  <a:gd name="connsiteY8" fmla="*/ 25618 h 76685"/>
                  <a:gd name="connsiteX9" fmla="*/ 145845 w 153885"/>
                  <a:gd name="connsiteY9" fmla="*/ 38449 h 76685"/>
                  <a:gd name="connsiteX10" fmla="*/ 85549 w 153885"/>
                  <a:gd name="connsiteY10" fmla="*/ 74924 h 76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3885" h="76685">
                    <a:moveTo>
                      <a:pt x="85549" y="74924"/>
                    </a:moveTo>
                    <a:cubicBezTo>
                      <a:pt x="63094" y="79280"/>
                      <a:pt x="39887" y="75557"/>
                      <a:pt x="15927" y="63756"/>
                    </a:cubicBezTo>
                    <a:cubicBezTo>
                      <a:pt x="10264" y="60944"/>
                      <a:pt x="6343" y="57914"/>
                      <a:pt x="4165" y="54667"/>
                    </a:cubicBezTo>
                    <a:cubicBezTo>
                      <a:pt x="-4270" y="41836"/>
                      <a:pt x="482" y="27994"/>
                      <a:pt x="15036" y="22648"/>
                    </a:cubicBezTo>
                    <a:cubicBezTo>
                      <a:pt x="23650" y="19499"/>
                      <a:pt x="35590" y="26212"/>
                      <a:pt x="43194" y="30608"/>
                    </a:cubicBezTo>
                    <a:cubicBezTo>
                      <a:pt x="51590" y="35400"/>
                      <a:pt x="63015" y="36390"/>
                      <a:pt x="77470" y="33578"/>
                    </a:cubicBezTo>
                    <a:cubicBezTo>
                      <a:pt x="91925" y="30766"/>
                      <a:pt x="102143" y="25559"/>
                      <a:pt x="108123" y="17955"/>
                    </a:cubicBezTo>
                    <a:cubicBezTo>
                      <a:pt x="113529" y="11064"/>
                      <a:pt x="122083" y="312"/>
                      <a:pt x="131231" y="15"/>
                    </a:cubicBezTo>
                    <a:cubicBezTo>
                      <a:pt x="146736" y="-460"/>
                      <a:pt x="156359" y="10589"/>
                      <a:pt x="153330" y="25618"/>
                    </a:cubicBezTo>
                    <a:cubicBezTo>
                      <a:pt x="152538" y="29460"/>
                      <a:pt x="150043" y="33737"/>
                      <a:pt x="145845" y="38449"/>
                    </a:cubicBezTo>
                    <a:cubicBezTo>
                      <a:pt x="128103" y="58409"/>
                      <a:pt x="108004" y="70567"/>
                      <a:pt x="85549" y="74924"/>
                    </a:cubicBezTo>
                    <a:close/>
                  </a:path>
                </a:pathLst>
              </a:custGeom>
              <a:grpFill/>
              <a:ln w="5912" cap="flat">
                <a:noFill/>
                <a:prstDash val="solid"/>
                <a:miter/>
              </a:ln>
            </p:spPr>
            <p:txBody>
              <a:bodyPr rtlCol="0" anchor="ctr"/>
              <a:lstStyle/>
              <a:p>
                <a:pPr defTabSz="171446"/>
                <a:endParaRPr lang="en-US">
                  <a:solidFill>
                    <a:srgbClr val="768394">
                      <a:lumMod val="40000"/>
                      <a:lumOff val="60000"/>
                    </a:srgbClr>
                  </a:solidFill>
                  <a:latin typeface="Calibri" panose="020F0502020204030204"/>
                </a:endParaRPr>
              </a:p>
            </p:txBody>
          </p:sp>
          <p:sp>
            <p:nvSpPr>
              <p:cNvPr id="116" name="Free-form: Shape 131">
                <a:extLst>
                  <a:ext uri="{FF2B5EF4-FFF2-40B4-BE49-F238E27FC236}">
                    <a16:creationId xmlns:a16="http://schemas.microsoft.com/office/drawing/2014/main" id="{6935DB19-F277-1994-E8C6-069BE479C1F8}"/>
                  </a:ext>
                </a:extLst>
              </p:cNvPr>
              <p:cNvSpPr/>
              <p:nvPr/>
            </p:nvSpPr>
            <p:spPr>
              <a:xfrm>
                <a:off x="4309281" y="4408679"/>
                <a:ext cx="225143" cy="225143"/>
              </a:xfrm>
              <a:custGeom>
                <a:avLst/>
                <a:gdLst>
                  <a:gd name="connsiteX0" fmla="*/ 225143 w 225142"/>
                  <a:gd name="connsiteY0" fmla="*/ 112571 h 225142"/>
                  <a:gd name="connsiteX1" fmla="*/ 112572 w 225142"/>
                  <a:gd name="connsiteY1" fmla="*/ 225143 h 225142"/>
                  <a:gd name="connsiteX2" fmla="*/ 0 w 225142"/>
                  <a:gd name="connsiteY2" fmla="*/ 112571 h 225142"/>
                  <a:gd name="connsiteX3" fmla="*/ 112572 w 225142"/>
                  <a:gd name="connsiteY3" fmla="*/ 0 h 225142"/>
                  <a:gd name="connsiteX4" fmla="*/ 225143 w 225142"/>
                  <a:gd name="connsiteY4" fmla="*/ 112571 h 225142"/>
                  <a:gd name="connsiteX5" fmla="*/ 183560 w 225142"/>
                  <a:gd name="connsiteY5" fmla="*/ 112571 h 225142"/>
                  <a:gd name="connsiteX6" fmla="*/ 112572 w 225142"/>
                  <a:gd name="connsiteY6" fmla="*/ 41583 h 225142"/>
                  <a:gd name="connsiteX7" fmla="*/ 41583 w 225142"/>
                  <a:gd name="connsiteY7" fmla="*/ 112571 h 225142"/>
                  <a:gd name="connsiteX8" fmla="*/ 112572 w 225142"/>
                  <a:gd name="connsiteY8" fmla="*/ 183560 h 225142"/>
                  <a:gd name="connsiteX9" fmla="*/ 183560 w 225142"/>
                  <a:gd name="connsiteY9" fmla="*/ 112571 h 22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5142" h="225142">
                    <a:moveTo>
                      <a:pt x="225143" y="112571"/>
                    </a:moveTo>
                    <a:cubicBezTo>
                      <a:pt x="225143" y="174743"/>
                      <a:pt x="174743" y="225143"/>
                      <a:pt x="112572" y="225143"/>
                    </a:cubicBezTo>
                    <a:cubicBezTo>
                      <a:pt x="50400" y="225143"/>
                      <a:pt x="0" y="174743"/>
                      <a:pt x="0" y="112571"/>
                    </a:cubicBezTo>
                    <a:cubicBezTo>
                      <a:pt x="0" y="50400"/>
                      <a:pt x="50400" y="0"/>
                      <a:pt x="112572" y="0"/>
                    </a:cubicBezTo>
                    <a:cubicBezTo>
                      <a:pt x="174743" y="0"/>
                      <a:pt x="225143" y="50400"/>
                      <a:pt x="225143" y="112571"/>
                    </a:cubicBezTo>
                    <a:close/>
                    <a:moveTo>
                      <a:pt x="183560" y="112571"/>
                    </a:moveTo>
                    <a:cubicBezTo>
                      <a:pt x="183560" y="73366"/>
                      <a:pt x="151777" y="41583"/>
                      <a:pt x="112572" y="41583"/>
                    </a:cubicBezTo>
                    <a:cubicBezTo>
                      <a:pt x="73366" y="41583"/>
                      <a:pt x="41583" y="73366"/>
                      <a:pt x="41583" y="112571"/>
                    </a:cubicBezTo>
                    <a:cubicBezTo>
                      <a:pt x="41583" y="151777"/>
                      <a:pt x="73366" y="183560"/>
                      <a:pt x="112572" y="183560"/>
                    </a:cubicBezTo>
                    <a:cubicBezTo>
                      <a:pt x="151777" y="183560"/>
                      <a:pt x="183560" y="151777"/>
                      <a:pt x="183560" y="112571"/>
                    </a:cubicBezTo>
                    <a:close/>
                  </a:path>
                </a:pathLst>
              </a:custGeom>
              <a:grpFill/>
              <a:ln w="5912" cap="flat">
                <a:noFill/>
                <a:prstDash val="solid"/>
                <a:miter/>
              </a:ln>
            </p:spPr>
            <p:txBody>
              <a:bodyPr rtlCol="0" anchor="ctr"/>
              <a:lstStyle/>
              <a:p>
                <a:pPr defTabSz="171446"/>
                <a:endParaRPr lang="en-US">
                  <a:solidFill>
                    <a:srgbClr val="768394">
                      <a:lumMod val="40000"/>
                      <a:lumOff val="60000"/>
                    </a:srgbClr>
                  </a:solidFill>
                  <a:latin typeface="Calibri" panose="020F0502020204030204"/>
                </a:endParaRPr>
              </a:p>
            </p:txBody>
          </p:sp>
          <p:sp>
            <p:nvSpPr>
              <p:cNvPr id="117" name="Free-form: Shape 132">
                <a:extLst>
                  <a:ext uri="{FF2B5EF4-FFF2-40B4-BE49-F238E27FC236}">
                    <a16:creationId xmlns:a16="http://schemas.microsoft.com/office/drawing/2014/main" id="{5B3CB402-A4BE-E81D-86C5-22D02F22E90A}"/>
                  </a:ext>
                </a:extLst>
              </p:cNvPr>
              <p:cNvSpPr/>
              <p:nvPr/>
            </p:nvSpPr>
            <p:spPr>
              <a:xfrm>
                <a:off x="4047842" y="4515550"/>
                <a:ext cx="183679" cy="183679"/>
              </a:xfrm>
              <a:custGeom>
                <a:avLst/>
                <a:gdLst>
                  <a:gd name="connsiteX0" fmla="*/ 183679 w 183678"/>
                  <a:gd name="connsiteY0" fmla="*/ 91839 h 183678"/>
                  <a:gd name="connsiteX1" fmla="*/ 91839 w 183678"/>
                  <a:gd name="connsiteY1" fmla="*/ 183679 h 183678"/>
                  <a:gd name="connsiteX2" fmla="*/ 0 w 183678"/>
                  <a:gd name="connsiteY2" fmla="*/ 91839 h 183678"/>
                  <a:gd name="connsiteX3" fmla="*/ 91839 w 183678"/>
                  <a:gd name="connsiteY3" fmla="*/ 0 h 183678"/>
                  <a:gd name="connsiteX4" fmla="*/ 183679 w 183678"/>
                  <a:gd name="connsiteY4" fmla="*/ 91839 h 183678"/>
                  <a:gd name="connsiteX5" fmla="*/ 142036 w 183678"/>
                  <a:gd name="connsiteY5" fmla="*/ 91839 h 183678"/>
                  <a:gd name="connsiteX6" fmla="*/ 91839 w 183678"/>
                  <a:gd name="connsiteY6" fmla="*/ 41643 h 183678"/>
                  <a:gd name="connsiteX7" fmla="*/ 41643 w 183678"/>
                  <a:gd name="connsiteY7" fmla="*/ 91839 h 183678"/>
                  <a:gd name="connsiteX8" fmla="*/ 91839 w 183678"/>
                  <a:gd name="connsiteY8" fmla="*/ 142036 h 183678"/>
                  <a:gd name="connsiteX9" fmla="*/ 142036 w 183678"/>
                  <a:gd name="connsiteY9" fmla="*/ 91839 h 183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678" h="183678">
                    <a:moveTo>
                      <a:pt x="183679" y="91839"/>
                    </a:moveTo>
                    <a:cubicBezTo>
                      <a:pt x="183679" y="142561"/>
                      <a:pt x="142561" y="183679"/>
                      <a:pt x="91839" y="183679"/>
                    </a:cubicBezTo>
                    <a:cubicBezTo>
                      <a:pt x="41118" y="183679"/>
                      <a:pt x="0" y="142561"/>
                      <a:pt x="0" y="91839"/>
                    </a:cubicBezTo>
                    <a:cubicBezTo>
                      <a:pt x="0" y="41118"/>
                      <a:pt x="41118" y="0"/>
                      <a:pt x="91839" y="0"/>
                    </a:cubicBezTo>
                    <a:cubicBezTo>
                      <a:pt x="142561" y="0"/>
                      <a:pt x="183679" y="41118"/>
                      <a:pt x="183679" y="91839"/>
                    </a:cubicBezTo>
                    <a:close/>
                    <a:moveTo>
                      <a:pt x="142036" y="91839"/>
                    </a:moveTo>
                    <a:cubicBezTo>
                      <a:pt x="142036" y="64116"/>
                      <a:pt x="119562" y="41643"/>
                      <a:pt x="91839" y="41643"/>
                    </a:cubicBezTo>
                    <a:cubicBezTo>
                      <a:pt x="64116" y="41643"/>
                      <a:pt x="41643" y="64116"/>
                      <a:pt x="41643" y="91839"/>
                    </a:cubicBezTo>
                    <a:cubicBezTo>
                      <a:pt x="41643" y="119562"/>
                      <a:pt x="64116" y="142036"/>
                      <a:pt x="91839" y="142036"/>
                    </a:cubicBezTo>
                    <a:cubicBezTo>
                      <a:pt x="119562" y="142036"/>
                      <a:pt x="142036" y="119562"/>
                      <a:pt x="142036" y="91839"/>
                    </a:cubicBezTo>
                    <a:close/>
                  </a:path>
                </a:pathLst>
              </a:custGeom>
              <a:grpFill/>
              <a:ln w="5912" cap="flat">
                <a:noFill/>
                <a:prstDash val="solid"/>
                <a:miter/>
              </a:ln>
            </p:spPr>
            <p:txBody>
              <a:bodyPr rtlCol="0" anchor="ctr"/>
              <a:lstStyle/>
              <a:p>
                <a:pPr defTabSz="171446"/>
                <a:endParaRPr lang="en-US">
                  <a:solidFill>
                    <a:srgbClr val="768394">
                      <a:lumMod val="40000"/>
                      <a:lumOff val="60000"/>
                    </a:srgbClr>
                  </a:solidFill>
                  <a:latin typeface="Calibri" panose="020F0502020204030204"/>
                </a:endParaRPr>
              </a:p>
            </p:txBody>
          </p:sp>
          <p:sp>
            <p:nvSpPr>
              <p:cNvPr id="118" name="Free-form: Shape 133">
                <a:extLst>
                  <a:ext uri="{FF2B5EF4-FFF2-40B4-BE49-F238E27FC236}">
                    <a16:creationId xmlns:a16="http://schemas.microsoft.com/office/drawing/2014/main" id="{60D0CF6E-3855-AA0C-048A-E5619980D9AD}"/>
                  </a:ext>
                </a:extLst>
              </p:cNvPr>
              <p:cNvSpPr/>
              <p:nvPr/>
            </p:nvSpPr>
            <p:spPr>
              <a:xfrm>
                <a:off x="4612184" y="4515550"/>
                <a:ext cx="183679" cy="183679"/>
              </a:xfrm>
              <a:custGeom>
                <a:avLst/>
                <a:gdLst>
                  <a:gd name="connsiteX0" fmla="*/ 183679 w 183678"/>
                  <a:gd name="connsiteY0" fmla="*/ 91839 h 183678"/>
                  <a:gd name="connsiteX1" fmla="*/ 91839 w 183678"/>
                  <a:gd name="connsiteY1" fmla="*/ 183679 h 183678"/>
                  <a:gd name="connsiteX2" fmla="*/ 0 w 183678"/>
                  <a:gd name="connsiteY2" fmla="*/ 91839 h 183678"/>
                  <a:gd name="connsiteX3" fmla="*/ 91839 w 183678"/>
                  <a:gd name="connsiteY3" fmla="*/ 0 h 183678"/>
                  <a:gd name="connsiteX4" fmla="*/ 183679 w 183678"/>
                  <a:gd name="connsiteY4" fmla="*/ 91839 h 183678"/>
                  <a:gd name="connsiteX5" fmla="*/ 142036 w 183678"/>
                  <a:gd name="connsiteY5" fmla="*/ 91839 h 183678"/>
                  <a:gd name="connsiteX6" fmla="*/ 91839 w 183678"/>
                  <a:gd name="connsiteY6" fmla="*/ 41643 h 183678"/>
                  <a:gd name="connsiteX7" fmla="*/ 41643 w 183678"/>
                  <a:gd name="connsiteY7" fmla="*/ 91839 h 183678"/>
                  <a:gd name="connsiteX8" fmla="*/ 91839 w 183678"/>
                  <a:gd name="connsiteY8" fmla="*/ 142036 h 183678"/>
                  <a:gd name="connsiteX9" fmla="*/ 142036 w 183678"/>
                  <a:gd name="connsiteY9" fmla="*/ 91839 h 183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678" h="183678">
                    <a:moveTo>
                      <a:pt x="183679" y="91839"/>
                    </a:moveTo>
                    <a:cubicBezTo>
                      <a:pt x="183679" y="142561"/>
                      <a:pt x="142561" y="183679"/>
                      <a:pt x="91839" y="183679"/>
                    </a:cubicBezTo>
                    <a:cubicBezTo>
                      <a:pt x="41118" y="183679"/>
                      <a:pt x="0" y="142561"/>
                      <a:pt x="0" y="91839"/>
                    </a:cubicBezTo>
                    <a:cubicBezTo>
                      <a:pt x="0" y="41118"/>
                      <a:pt x="41118" y="0"/>
                      <a:pt x="91839" y="0"/>
                    </a:cubicBezTo>
                    <a:cubicBezTo>
                      <a:pt x="142561" y="0"/>
                      <a:pt x="183679" y="41118"/>
                      <a:pt x="183679" y="91839"/>
                    </a:cubicBezTo>
                    <a:close/>
                    <a:moveTo>
                      <a:pt x="142036" y="91839"/>
                    </a:moveTo>
                    <a:cubicBezTo>
                      <a:pt x="142036" y="64116"/>
                      <a:pt x="119562" y="41643"/>
                      <a:pt x="91839" y="41643"/>
                    </a:cubicBezTo>
                    <a:cubicBezTo>
                      <a:pt x="64116" y="41643"/>
                      <a:pt x="41643" y="64116"/>
                      <a:pt x="41643" y="91839"/>
                    </a:cubicBezTo>
                    <a:cubicBezTo>
                      <a:pt x="41643" y="119562"/>
                      <a:pt x="64116" y="142036"/>
                      <a:pt x="91839" y="142036"/>
                    </a:cubicBezTo>
                    <a:cubicBezTo>
                      <a:pt x="119562" y="142036"/>
                      <a:pt x="142036" y="119562"/>
                      <a:pt x="142036" y="91839"/>
                    </a:cubicBezTo>
                    <a:close/>
                  </a:path>
                </a:pathLst>
              </a:custGeom>
              <a:grpFill/>
              <a:ln w="5912" cap="flat">
                <a:noFill/>
                <a:prstDash val="solid"/>
                <a:miter/>
              </a:ln>
            </p:spPr>
            <p:txBody>
              <a:bodyPr rtlCol="0" anchor="ctr"/>
              <a:lstStyle/>
              <a:p>
                <a:pPr defTabSz="171446"/>
                <a:endParaRPr lang="en-US">
                  <a:solidFill>
                    <a:srgbClr val="768394">
                      <a:lumMod val="40000"/>
                      <a:lumOff val="60000"/>
                    </a:srgbClr>
                  </a:solidFill>
                  <a:latin typeface="Calibri" panose="020F0502020204030204"/>
                </a:endParaRPr>
              </a:p>
            </p:txBody>
          </p:sp>
          <p:sp>
            <p:nvSpPr>
              <p:cNvPr id="119" name="Free-form: Shape 134">
                <a:extLst>
                  <a:ext uri="{FF2B5EF4-FFF2-40B4-BE49-F238E27FC236}">
                    <a16:creationId xmlns:a16="http://schemas.microsoft.com/office/drawing/2014/main" id="{F509CF4C-AF3D-F140-6FB5-85C907DC5CDA}"/>
                  </a:ext>
                </a:extLst>
              </p:cNvPr>
              <p:cNvSpPr/>
              <p:nvPr/>
            </p:nvSpPr>
            <p:spPr>
              <a:xfrm>
                <a:off x="3988200" y="4640534"/>
                <a:ext cx="861365" cy="495612"/>
              </a:xfrm>
              <a:custGeom>
                <a:avLst/>
                <a:gdLst>
                  <a:gd name="connsiteX0" fmla="*/ 861365 w 861365"/>
                  <a:gd name="connsiteY0" fmla="*/ 168888 h 495612"/>
                  <a:gd name="connsiteX1" fmla="*/ 861365 w 861365"/>
                  <a:gd name="connsiteY1" fmla="*/ 315201 h 495612"/>
                  <a:gd name="connsiteX2" fmla="*/ 822099 w 861365"/>
                  <a:gd name="connsiteY2" fmla="*/ 364804 h 495612"/>
                  <a:gd name="connsiteX3" fmla="*/ 819247 w 861365"/>
                  <a:gd name="connsiteY3" fmla="*/ 369140 h 495612"/>
                  <a:gd name="connsiteX4" fmla="*/ 819247 w 861365"/>
                  <a:gd name="connsiteY4" fmla="*/ 463118 h 495612"/>
                  <a:gd name="connsiteX5" fmla="*/ 816515 w 861365"/>
                  <a:gd name="connsiteY5" fmla="*/ 465851 h 495612"/>
                  <a:gd name="connsiteX6" fmla="*/ 781288 w 861365"/>
                  <a:gd name="connsiteY6" fmla="*/ 465851 h 495612"/>
                  <a:gd name="connsiteX7" fmla="*/ 777783 w 861365"/>
                  <a:gd name="connsiteY7" fmla="*/ 462405 h 495612"/>
                  <a:gd name="connsiteX8" fmla="*/ 777783 w 861365"/>
                  <a:gd name="connsiteY8" fmla="*/ 350725 h 495612"/>
                  <a:gd name="connsiteX9" fmla="*/ 819782 w 861365"/>
                  <a:gd name="connsiteY9" fmla="*/ 305459 h 495612"/>
                  <a:gd name="connsiteX10" fmla="*/ 819723 w 861365"/>
                  <a:gd name="connsiteY10" fmla="*/ 183680 h 495612"/>
                  <a:gd name="connsiteX11" fmla="*/ 771248 w 861365"/>
                  <a:gd name="connsiteY11" fmla="*/ 108771 h 495612"/>
                  <a:gd name="connsiteX12" fmla="*/ 759724 w 861365"/>
                  <a:gd name="connsiteY12" fmla="*/ 110196 h 495612"/>
                  <a:gd name="connsiteX13" fmla="*/ 728893 w 861365"/>
                  <a:gd name="connsiteY13" fmla="*/ 134315 h 495612"/>
                  <a:gd name="connsiteX14" fmla="*/ 702814 w 861365"/>
                  <a:gd name="connsiteY14" fmla="*/ 135562 h 495612"/>
                  <a:gd name="connsiteX15" fmla="*/ 668835 w 861365"/>
                  <a:gd name="connsiteY15" fmla="*/ 109721 h 495612"/>
                  <a:gd name="connsiteX16" fmla="*/ 663370 w 861365"/>
                  <a:gd name="connsiteY16" fmla="*/ 108117 h 495612"/>
                  <a:gd name="connsiteX17" fmla="*/ 624104 w 861365"/>
                  <a:gd name="connsiteY17" fmla="*/ 126651 h 495612"/>
                  <a:gd name="connsiteX18" fmla="*/ 617628 w 861365"/>
                  <a:gd name="connsiteY18" fmla="*/ 150591 h 495612"/>
                  <a:gd name="connsiteX19" fmla="*/ 616916 w 861365"/>
                  <a:gd name="connsiteY19" fmla="*/ 320191 h 495612"/>
                  <a:gd name="connsiteX20" fmla="*/ 620123 w 861365"/>
                  <a:gd name="connsiteY20" fmla="*/ 323874 h 495612"/>
                  <a:gd name="connsiteX21" fmla="*/ 653568 w 861365"/>
                  <a:gd name="connsiteY21" fmla="*/ 349953 h 495612"/>
                  <a:gd name="connsiteX22" fmla="*/ 653449 w 861365"/>
                  <a:gd name="connsiteY22" fmla="*/ 463059 h 495612"/>
                  <a:gd name="connsiteX23" fmla="*/ 650657 w 861365"/>
                  <a:gd name="connsiteY23" fmla="*/ 465910 h 495612"/>
                  <a:gd name="connsiteX24" fmla="*/ 614896 w 861365"/>
                  <a:gd name="connsiteY24" fmla="*/ 465910 h 495612"/>
                  <a:gd name="connsiteX25" fmla="*/ 611926 w 861365"/>
                  <a:gd name="connsiteY25" fmla="*/ 462940 h 495612"/>
                  <a:gd name="connsiteX26" fmla="*/ 611926 w 861365"/>
                  <a:gd name="connsiteY26" fmla="*/ 370388 h 495612"/>
                  <a:gd name="connsiteX27" fmla="*/ 603124 w 861365"/>
                  <a:gd name="connsiteY27" fmla="*/ 361606 h 495612"/>
                  <a:gd name="connsiteX28" fmla="*/ 598738 w 861365"/>
                  <a:gd name="connsiteY28" fmla="*/ 362784 h 495612"/>
                  <a:gd name="connsiteX29" fmla="*/ 563808 w 861365"/>
                  <a:gd name="connsiteY29" fmla="*/ 382922 h 495612"/>
                  <a:gd name="connsiteX30" fmla="*/ 562323 w 861365"/>
                  <a:gd name="connsiteY30" fmla="*/ 385477 h 495612"/>
                  <a:gd name="connsiteX31" fmla="*/ 562323 w 861365"/>
                  <a:gd name="connsiteY31" fmla="*/ 488425 h 495612"/>
                  <a:gd name="connsiteX32" fmla="*/ 555076 w 861365"/>
                  <a:gd name="connsiteY32" fmla="*/ 495612 h 495612"/>
                  <a:gd name="connsiteX33" fmla="*/ 528344 w 861365"/>
                  <a:gd name="connsiteY33" fmla="*/ 495612 h 495612"/>
                  <a:gd name="connsiteX34" fmla="*/ 520740 w 861365"/>
                  <a:gd name="connsiteY34" fmla="*/ 488068 h 495612"/>
                  <a:gd name="connsiteX35" fmla="*/ 520859 w 861365"/>
                  <a:gd name="connsiteY35" fmla="*/ 360467 h 495612"/>
                  <a:gd name="connsiteX36" fmla="*/ 525433 w 861365"/>
                  <a:gd name="connsiteY36" fmla="*/ 350725 h 495612"/>
                  <a:gd name="connsiteX37" fmla="*/ 575392 w 861365"/>
                  <a:gd name="connsiteY37" fmla="*/ 313181 h 495612"/>
                  <a:gd name="connsiteX38" fmla="*/ 575926 w 861365"/>
                  <a:gd name="connsiteY38" fmla="*/ 145067 h 495612"/>
                  <a:gd name="connsiteX39" fmla="*/ 498463 w 861365"/>
                  <a:gd name="connsiteY39" fmla="*/ 42950 h 495612"/>
                  <a:gd name="connsiteX40" fmla="*/ 490978 w 861365"/>
                  <a:gd name="connsiteY40" fmla="*/ 45564 h 495612"/>
                  <a:gd name="connsiteX41" fmla="*/ 459910 w 861365"/>
                  <a:gd name="connsiteY41" fmla="*/ 71999 h 495612"/>
                  <a:gd name="connsiteX42" fmla="*/ 407693 w 861365"/>
                  <a:gd name="connsiteY42" fmla="*/ 72474 h 495612"/>
                  <a:gd name="connsiteX43" fmla="*/ 374426 w 861365"/>
                  <a:gd name="connsiteY43" fmla="*/ 44614 h 495612"/>
                  <a:gd name="connsiteX44" fmla="*/ 368902 w 861365"/>
                  <a:gd name="connsiteY44" fmla="*/ 42891 h 495612"/>
                  <a:gd name="connsiteX45" fmla="*/ 290963 w 861365"/>
                  <a:gd name="connsiteY45" fmla="*/ 152611 h 495612"/>
                  <a:gd name="connsiteX46" fmla="*/ 291498 w 861365"/>
                  <a:gd name="connsiteY46" fmla="*/ 314369 h 495612"/>
                  <a:gd name="connsiteX47" fmla="*/ 309319 w 861365"/>
                  <a:gd name="connsiteY47" fmla="*/ 338844 h 495612"/>
                  <a:gd name="connsiteX48" fmla="*/ 331358 w 861365"/>
                  <a:gd name="connsiteY48" fmla="*/ 344072 h 495612"/>
                  <a:gd name="connsiteX49" fmla="*/ 345734 w 861365"/>
                  <a:gd name="connsiteY49" fmla="*/ 364804 h 495612"/>
                  <a:gd name="connsiteX50" fmla="*/ 345615 w 861365"/>
                  <a:gd name="connsiteY50" fmla="*/ 490385 h 495612"/>
                  <a:gd name="connsiteX51" fmla="*/ 340447 w 861365"/>
                  <a:gd name="connsiteY51" fmla="*/ 495553 h 495612"/>
                  <a:gd name="connsiteX52" fmla="*/ 309557 w 861365"/>
                  <a:gd name="connsiteY52" fmla="*/ 495553 h 495612"/>
                  <a:gd name="connsiteX53" fmla="*/ 304151 w 861365"/>
                  <a:gd name="connsiteY53" fmla="*/ 490147 h 495612"/>
                  <a:gd name="connsiteX54" fmla="*/ 304151 w 861365"/>
                  <a:gd name="connsiteY54" fmla="*/ 384051 h 495612"/>
                  <a:gd name="connsiteX55" fmla="*/ 301478 w 861365"/>
                  <a:gd name="connsiteY55" fmla="*/ 380368 h 495612"/>
                  <a:gd name="connsiteX56" fmla="*/ 267677 w 861365"/>
                  <a:gd name="connsiteY56" fmla="*/ 362071 h 495612"/>
                  <a:gd name="connsiteX57" fmla="*/ 257223 w 861365"/>
                  <a:gd name="connsiteY57" fmla="*/ 363733 h 495612"/>
                  <a:gd name="connsiteX58" fmla="*/ 255796 w 861365"/>
                  <a:gd name="connsiteY58" fmla="*/ 368130 h 495612"/>
                  <a:gd name="connsiteX59" fmla="*/ 255796 w 861365"/>
                  <a:gd name="connsiteY59" fmla="*/ 462643 h 495612"/>
                  <a:gd name="connsiteX60" fmla="*/ 252588 w 861365"/>
                  <a:gd name="connsiteY60" fmla="*/ 465851 h 495612"/>
                  <a:gd name="connsiteX61" fmla="*/ 216826 w 861365"/>
                  <a:gd name="connsiteY61" fmla="*/ 465851 h 495612"/>
                  <a:gd name="connsiteX62" fmla="*/ 214034 w 861365"/>
                  <a:gd name="connsiteY62" fmla="*/ 463059 h 495612"/>
                  <a:gd name="connsiteX63" fmla="*/ 214688 w 861365"/>
                  <a:gd name="connsiteY63" fmla="*/ 353279 h 495612"/>
                  <a:gd name="connsiteX64" fmla="*/ 241182 w 861365"/>
                  <a:gd name="connsiteY64" fmla="*/ 324528 h 495612"/>
                  <a:gd name="connsiteX65" fmla="*/ 249915 w 861365"/>
                  <a:gd name="connsiteY65" fmla="*/ 315795 h 495612"/>
                  <a:gd name="connsiteX66" fmla="*/ 249499 w 861365"/>
                  <a:gd name="connsiteY66" fmla="*/ 149878 h 495612"/>
                  <a:gd name="connsiteX67" fmla="*/ 242905 w 861365"/>
                  <a:gd name="connsiteY67" fmla="*/ 127542 h 495612"/>
                  <a:gd name="connsiteX68" fmla="*/ 200728 w 861365"/>
                  <a:gd name="connsiteY68" fmla="*/ 108236 h 495612"/>
                  <a:gd name="connsiteX69" fmla="*/ 195322 w 861365"/>
                  <a:gd name="connsiteY69" fmla="*/ 109959 h 495612"/>
                  <a:gd name="connsiteX70" fmla="*/ 166154 w 861365"/>
                  <a:gd name="connsiteY70" fmla="*/ 133067 h 495612"/>
                  <a:gd name="connsiteX71" fmla="*/ 134848 w 861365"/>
                  <a:gd name="connsiteY71" fmla="*/ 133661 h 495612"/>
                  <a:gd name="connsiteX72" fmla="*/ 101879 w 861365"/>
                  <a:gd name="connsiteY72" fmla="*/ 109305 h 495612"/>
                  <a:gd name="connsiteX73" fmla="*/ 96354 w 861365"/>
                  <a:gd name="connsiteY73" fmla="*/ 107880 h 495612"/>
                  <a:gd name="connsiteX74" fmla="*/ 41464 w 861365"/>
                  <a:gd name="connsiteY74" fmla="*/ 185284 h 495612"/>
                  <a:gd name="connsiteX75" fmla="*/ 42355 w 861365"/>
                  <a:gd name="connsiteY75" fmla="*/ 310568 h 495612"/>
                  <a:gd name="connsiteX76" fmla="*/ 53226 w 861365"/>
                  <a:gd name="connsiteY76" fmla="*/ 324765 h 495612"/>
                  <a:gd name="connsiteX77" fmla="*/ 84236 w 861365"/>
                  <a:gd name="connsiteY77" fmla="*/ 347577 h 495612"/>
                  <a:gd name="connsiteX78" fmla="*/ 84473 w 861365"/>
                  <a:gd name="connsiteY78" fmla="*/ 460326 h 495612"/>
                  <a:gd name="connsiteX79" fmla="*/ 78889 w 861365"/>
                  <a:gd name="connsiteY79" fmla="*/ 465851 h 495612"/>
                  <a:gd name="connsiteX80" fmla="*/ 48949 w 861365"/>
                  <a:gd name="connsiteY80" fmla="*/ 465851 h 495612"/>
                  <a:gd name="connsiteX81" fmla="*/ 42890 w 861365"/>
                  <a:gd name="connsiteY81" fmla="*/ 459851 h 495612"/>
                  <a:gd name="connsiteX82" fmla="*/ 42890 w 861365"/>
                  <a:gd name="connsiteY82" fmla="*/ 369497 h 495612"/>
                  <a:gd name="connsiteX83" fmla="*/ 40573 w 861365"/>
                  <a:gd name="connsiteY83" fmla="*/ 365457 h 495612"/>
                  <a:gd name="connsiteX84" fmla="*/ 20495 w 861365"/>
                  <a:gd name="connsiteY84" fmla="*/ 353398 h 495612"/>
                  <a:gd name="connsiteX85" fmla="*/ 0 w 861365"/>
                  <a:gd name="connsiteY85" fmla="*/ 313954 h 495612"/>
                  <a:gd name="connsiteX86" fmla="*/ 0 w 861365"/>
                  <a:gd name="connsiteY86" fmla="*/ 170551 h 495612"/>
                  <a:gd name="connsiteX87" fmla="*/ 103780 w 861365"/>
                  <a:gd name="connsiteY87" fmla="*/ 65049 h 495612"/>
                  <a:gd name="connsiteX88" fmla="*/ 146373 w 861365"/>
                  <a:gd name="connsiteY88" fmla="*/ 90830 h 495612"/>
                  <a:gd name="connsiteX89" fmla="*/ 151184 w 861365"/>
                  <a:gd name="connsiteY89" fmla="*/ 91127 h 495612"/>
                  <a:gd name="connsiteX90" fmla="*/ 177441 w 861365"/>
                  <a:gd name="connsiteY90" fmla="*/ 71524 h 495612"/>
                  <a:gd name="connsiteX91" fmla="*/ 196035 w 861365"/>
                  <a:gd name="connsiteY91" fmla="*/ 65524 h 495612"/>
                  <a:gd name="connsiteX92" fmla="*/ 255677 w 861365"/>
                  <a:gd name="connsiteY92" fmla="*/ 82930 h 495612"/>
                  <a:gd name="connsiteX93" fmla="*/ 259182 w 861365"/>
                  <a:gd name="connsiteY93" fmla="*/ 81563 h 495612"/>
                  <a:gd name="connsiteX94" fmla="*/ 284904 w 861365"/>
                  <a:gd name="connsiteY94" fmla="*/ 36238 h 495612"/>
                  <a:gd name="connsiteX95" fmla="*/ 383456 w 861365"/>
                  <a:gd name="connsiteY95" fmla="*/ 179 h 495612"/>
                  <a:gd name="connsiteX96" fmla="*/ 388030 w 861365"/>
                  <a:gd name="connsiteY96" fmla="*/ 1902 h 495612"/>
                  <a:gd name="connsiteX97" fmla="*/ 431574 w 861365"/>
                  <a:gd name="connsiteY97" fmla="*/ 37960 h 495612"/>
                  <a:gd name="connsiteX98" fmla="*/ 436148 w 861365"/>
                  <a:gd name="connsiteY98" fmla="*/ 37901 h 495612"/>
                  <a:gd name="connsiteX99" fmla="*/ 477434 w 861365"/>
                  <a:gd name="connsiteY99" fmla="*/ 3446 h 495612"/>
                  <a:gd name="connsiteX100" fmla="*/ 487176 w 861365"/>
                  <a:gd name="connsiteY100" fmla="*/ 1 h 495612"/>
                  <a:gd name="connsiteX101" fmla="*/ 540997 w 861365"/>
                  <a:gd name="connsiteY101" fmla="*/ 9981 h 495612"/>
                  <a:gd name="connsiteX102" fmla="*/ 607648 w 861365"/>
                  <a:gd name="connsiteY102" fmla="*/ 80494 h 495612"/>
                  <a:gd name="connsiteX103" fmla="*/ 611629 w 861365"/>
                  <a:gd name="connsiteY103" fmla="*/ 82098 h 495612"/>
                  <a:gd name="connsiteX104" fmla="*/ 665924 w 861365"/>
                  <a:gd name="connsiteY104" fmla="*/ 65702 h 495612"/>
                  <a:gd name="connsiteX105" fmla="*/ 712082 w 861365"/>
                  <a:gd name="connsiteY105" fmla="*/ 90771 h 495612"/>
                  <a:gd name="connsiteX106" fmla="*/ 716537 w 861365"/>
                  <a:gd name="connsiteY106" fmla="*/ 90830 h 495612"/>
                  <a:gd name="connsiteX107" fmla="*/ 742200 w 861365"/>
                  <a:gd name="connsiteY107" fmla="*/ 71049 h 495612"/>
                  <a:gd name="connsiteX108" fmla="*/ 754081 w 861365"/>
                  <a:gd name="connsiteY108" fmla="*/ 65999 h 495612"/>
                  <a:gd name="connsiteX109" fmla="*/ 759189 w 861365"/>
                  <a:gd name="connsiteY109" fmla="*/ 65227 h 495612"/>
                  <a:gd name="connsiteX110" fmla="*/ 861365 w 861365"/>
                  <a:gd name="connsiteY110" fmla="*/ 168888 h 495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861365" h="495612">
                    <a:moveTo>
                      <a:pt x="861365" y="168888"/>
                    </a:moveTo>
                    <a:lnTo>
                      <a:pt x="861365" y="315201"/>
                    </a:lnTo>
                    <a:cubicBezTo>
                      <a:pt x="857801" y="338725"/>
                      <a:pt x="844712" y="355260"/>
                      <a:pt x="822099" y="364804"/>
                    </a:cubicBezTo>
                    <a:cubicBezTo>
                      <a:pt x="820198" y="365596"/>
                      <a:pt x="819247" y="367041"/>
                      <a:pt x="819247" y="369140"/>
                    </a:cubicBezTo>
                    <a:lnTo>
                      <a:pt x="819247" y="463118"/>
                    </a:lnTo>
                    <a:cubicBezTo>
                      <a:pt x="819247" y="464940"/>
                      <a:pt x="818336" y="465851"/>
                      <a:pt x="816515" y="465851"/>
                    </a:cubicBezTo>
                    <a:lnTo>
                      <a:pt x="781288" y="465851"/>
                    </a:lnTo>
                    <a:cubicBezTo>
                      <a:pt x="778991" y="465851"/>
                      <a:pt x="777822" y="464702"/>
                      <a:pt x="777783" y="462405"/>
                    </a:cubicBezTo>
                    <a:cubicBezTo>
                      <a:pt x="777625" y="438683"/>
                      <a:pt x="777625" y="401456"/>
                      <a:pt x="777783" y="350725"/>
                    </a:cubicBezTo>
                    <a:cubicBezTo>
                      <a:pt x="777902" y="312053"/>
                      <a:pt x="819782" y="341101"/>
                      <a:pt x="819782" y="305459"/>
                    </a:cubicBezTo>
                    <a:cubicBezTo>
                      <a:pt x="819782" y="251123"/>
                      <a:pt x="819762" y="210530"/>
                      <a:pt x="819723" y="183680"/>
                    </a:cubicBezTo>
                    <a:cubicBezTo>
                      <a:pt x="819663" y="148215"/>
                      <a:pt x="811228" y="114830"/>
                      <a:pt x="771248" y="108771"/>
                    </a:cubicBezTo>
                    <a:cubicBezTo>
                      <a:pt x="765585" y="107899"/>
                      <a:pt x="761744" y="108375"/>
                      <a:pt x="759724" y="110196"/>
                    </a:cubicBezTo>
                    <a:cubicBezTo>
                      <a:pt x="752516" y="116533"/>
                      <a:pt x="742239" y="124572"/>
                      <a:pt x="728893" y="134315"/>
                    </a:cubicBezTo>
                    <a:cubicBezTo>
                      <a:pt x="719586" y="141126"/>
                      <a:pt x="710893" y="141542"/>
                      <a:pt x="702814" y="135562"/>
                    </a:cubicBezTo>
                    <a:cubicBezTo>
                      <a:pt x="691250" y="127008"/>
                      <a:pt x="679924" y="118394"/>
                      <a:pt x="668835" y="109721"/>
                    </a:cubicBezTo>
                    <a:cubicBezTo>
                      <a:pt x="667265" y="108537"/>
                      <a:pt x="665321" y="107966"/>
                      <a:pt x="663370" y="108117"/>
                    </a:cubicBezTo>
                    <a:cubicBezTo>
                      <a:pt x="646974" y="109464"/>
                      <a:pt x="633885" y="115642"/>
                      <a:pt x="624104" y="126651"/>
                    </a:cubicBezTo>
                    <a:cubicBezTo>
                      <a:pt x="619787" y="131483"/>
                      <a:pt x="617628" y="139463"/>
                      <a:pt x="617628" y="150591"/>
                    </a:cubicBezTo>
                    <a:cubicBezTo>
                      <a:pt x="617510" y="220253"/>
                      <a:pt x="617272" y="276786"/>
                      <a:pt x="616916" y="320191"/>
                    </a:cubicBezTo>
                    <a:cubicBezTo>
                      <a:pt x="616876" y="322369"/>
                      <a:pt x="617945" y="323597"/>
                      <a:pt x="620123" y="323874"/>
                    </a:cubicBezTo>
                    <a:cubicBezTo>
                      <a:pt x="637648" y="325953"/>
                      <a:pt x="653806" y="325834"/>
                      <a:pt x="653568" y="349953"/>
                    </a:cubicBezTo>
                    <a:cubicBezTo>
                      <a:pt x="653331" y="376051"/>
                      <a:pt x="653291" y="413753"/>
                      <a:pt x="653449" y="463059"/>
                    </a:cubicBezTo>
                    <a:cubicBezTo>
                      <a:pt x="653449" y="464960"/>
                      <a:pt x="652519" y="465910"/>
                      <a:pt x="650657" y="465910"/>
                    </a:cubicBezTo>
                    <a:lnTo>
                      <a:pt x="614896" y="465910"/>
                    </a:lnTo>
                    <a:cubicBezTo>
                      <a:pt x="612916" y="465910"/>
                      <a:pt x="611926" y="464920"/>
                      <a:pt x="611926" y="462940"/>
                    </a:cubicBezTo>
                    <a:lnTo>
                      <a:pt x="611926" y="370388"/>
                    </a:lnTo>
                    <a:cubicBezTo>
                      <a:pt x="611920" y="365532"/>
                      <a:pt x="607979" y="361601"/>
                      <a:pt x="603124" y="361606"/>
                    </a:cubicBezTo>
                    <a:cubicBezTo>
                      <a:pt x="601584" y="361608"/>
                      <a:pt x="600071" y="362014"/>
                      <a:pt x="598738" y="362784"/>
                    </a:cubicBezTo>
                    <a:lnTo>
                      <a:pt x="563808" y="382922"/>
                    </a:lnTo>
                    <a:cubicBezTo>
                      <a:pt x="562818" y="383516"/>
                      <a:pt x="562323" y="384368"/>
                      <a:pt x="562323" y="385477"/>
                    </a:cubicBezTo>
                    <a:lnTo>
                      <a:pt x="562323" y="488425"/>
                    </a:lnTo>
                    <a:cubicBezTo>
                      <a:pt x="562323" y="493217"/>
                      <a:pt x="559907" y="495612"/>
                      <a:pt x="555076" y="495612"/>
                    </a:cubicBezTo>
                    <a:lnTo>
                      <a:pt x="528344" y="495612"/>
                    </a:lnTo>
                    <a:cubicBezTo>
                      <a:pt x="523274" y="495612"/>
                      <a:pt x="520740" y="493098"/>
                      <a:pt x="520740" y="488068"/>
                    </a:cubicBezTo>
                    <a:cubicBezTo>
                      <a:pt x="520700" y="434287"/>
                      <a:pt x="520740" y="391754"/>
                      <a:pt x="520859" y="360467"/>
                    </a:cubicBezTo>
                    <a:cubicBezTo>
                      <a:pt x="520859" y="359200"/>
                      <a:pt x="522383" y="355953"/>
                      <a:pt x="525433" y="350725"/>
                    </a:cubicBezTo>
                    <a:cubicBezTo>
                      <a:pt x="535650" y="333201"/>
                      <a:pt x="575035" y="351972"/>
                      <a:pt x="575392" y="313181"/>
                    </a:cubicBezTo>
                    <a:cubicBezTo>
                      <a:pt x="575907" y="246331"/>
                      <a:pt x="576085" y="190293"/>
                      <a:pt x="575926" y="145067"/>
                    </a:cubicBezTo>
                    <a:cubicBezTo>
                      <a:pt x="575808" y="92434"/>
                      <a:pt x="560244" y="46752"/>
                      <a:pt x="498463" y="42950"/>
                    </a:cubicBezTo>
                    <a:cubicBezTo>
                      <a:pt x="495612" y="42792"/>
                      <a:pt x="493117" y="43663"/>
                      <a:pt x="490978" y="45564"/>
                    </a:cubicBezTo>
                    <a:cubicBezTo>
                      <a:pt x="479137" y="55980"/>
                      <a:pt x="468781" y="64791"/>
                      <a:pt x="459910" y="71999"/>
                    </a:cubicBezTo>
                    <a:cubicBezTo>
                      <a:pt x="437633" y="89999"/>
                      <a:pt x="431336" y="92791"/>
                      <a:pt x="407693" y="72474"/>
                    </a:cubicBezTo>
                    <a:cubicBezTo>
                      <a:pt x="391337" y="58415"/>
                      <a:pt x="380248" y="49129"/>
                      <a:pt x="374426" y="44614"/>
                    </a:cubicBezTo>
                    <a:cubicBezTo>
                      <a:pt x="372803" y="43346"/>
                      <a:pt x="370961" y="42772"/>
                      <a:pt x="368902" y="42891"/>
                    </a:cubicBezTo>
                    <a:cubicBezTo>
                      <a:pt x="303141" y="47287"/>
                      <a:pt x="291023" y="96949"/>
                      <a:pt x="290963" y="152611"/>
                    </a:cubicBezTo>
                    <a:cubicBezTo>
                      <a:pt x="290963" y="234114"/>
                      <a:pt x="291141" y="288033"/>
                      <a:pt x="291498" y="314369"/>
                    </a:cubicBezTo>
                    <a:cubicBezTo>
                      <a:pt x="291656" y="327953"/>
                      <a:pt x="297597" y="336112"/>
                      <a:pt x="309319" y="338844"/>
                    </a:cubicBezTo>
                    <a:cubicBezTo>
                      <a:pt x="318428" y="340983"/>
                      <a:pt x="325774" y="342725"/>
                      <a:pt x="331358" y="344072"/>
                    </a:cubicBezTo>
                    <a:cubicBezTo>
                      <a:pt x="340942" y="346408"/>
                      <a:pt x="345734" y="353319"/>
                      <a:pt x="345734" y="364804"/>
                    </a:cubicBezTo>
                    <a:cubicBezTo>
                      <a:pt x="345694" y="444604"/>
                      <a:pt x="345655" y="486464"/>
                      <a:pt x="345615" y="490385"/>
                    </a:cubicBezTo>
                    <a:cubicBezTo>
                      <a:pt x="345615" y="493239"/>
                      <a:pt x="343301" y="495553"/>
                      <a:pt x="340447" y="495553"/>
                    </a:cubicBezTo>
                    <a:lnTo>
                      <a:pt x="309557" y="495553"/>
                    </a:lnTo>
                    <a:cubicBezTo>
                      <a:pt x="305953" y="495553"/>
                      <a:pt x="304151" y="493751"/>
                      <a:pt x="304151" y="490147"/>
                    </a:cubicBezTo>
                    <a:lnTo>
                      <a:pt x="304151" y="384051"/>
                    </a:lnTo>
                    <a:cubicBezTo>
                      <a:pt x="304151" y="382190"/>
                      <a:pt x="303260" y="380962"/>
                      <a:pt x="301478" y="380368"/>
                    </a:cubicBezTo>
                    <a:cubicBezTo>
                      <a:pt x="290983" y="377002"/>
                      <a:pt x="279716" y="370903"/>
                      <a:pt x="267677" y="362071"/>
                    </a:cubicBezTo>
                    <a:cubicBezTo>
                      <a:pt x="264331" y="359643"/>
                      <a:pt x="259650" y="360388"/>
                      <a:pt x="257223" y="363733"/>
                    </a:cubicBezTo>
                    <a:cubicBezTo>
                      <a:pt x="256295" y="365012"/>
                      <a:pt x="255795" y="366551"/>
                      <a:pt x="255796" y="368130"/>
                    </a:cubicBezTo>
                    <a:lnTo>
                      <a:pt x="255796" y="462643"/>
                    </a:lnTo>
                    <a:cubicBezTo>
                      <a:pt x="255796" y="464782"/>
                      <a:pt x="254726" y="465851"/>
                      <a:pt x="252588" y="465851"/>
                    </a:cubicBezTo>
                    <a:lnTo>
                      <a:pt x="216826" y="465851"/>
                    </a:lnTo>
                    <a:cubicBezTo>
                      <a:pt x="214965" y="465851"/>
                      <a:pt x="214034" y="464920"/>
                      <a:pt x="214034" y="463059"/>
                    </a:cubicBezTo>
                    <a:cubicBezTo>
                      <a:pt x="214034" y="427337"/>
                      <a:pt x="214252" y="390744"/>
                      <a:pt x="214688" y="353279"/>
                    </a:cubicBezTo>
                    <a:cubicBezTo>
                      <a:pt x="214925" y="333082"/>
                      <a:pt x="222113" y="324171"/>
                      <a:pt x="241182" y="324528"/>
                    </a:cubicBezTo>
                    <a:cubicBezTo>
                      <a:pt x="247123" y="324607"/>
                      <a:pt x="250033" y="321696"/>
                      <a:pt x="249915" y="315795"/>
                    </a:cubicBezTo>
                    <a:cubicBezTo>
                      <a:pt x="249598" y="296786"/>
                      <a:pt x="249459" y="241480"/>
                      <a:pt x="249499" y="149878"/>
                    </a:cubicBezTo>
                    <a:cubicBezTo>
                      <a:pt x="249538" y="140017"/>
                      <a:pt x="247340" y="132572"/>
                      <a:pt x="242905" y="127542"/>
                    </a:cubicBezTo>
                    <a:cubicBezTo>
                      <a:pt x="232133" y="115384"/>
                      <a:pt x="218074" y="108949"/>
                      <a:pt x="200728" y="108236"/>
                    </a:cubicBezTo>
                    <a:cubicBezTo>
                      <a:pt x="198708" y="108117"/>
                      <a:pt x="196906" y="108691"/>
                      <a:pt x="195322" y="109959"/>
                    </a:cubicBezTo>
                    <a:cubicBezTo>
                      <a:pt x="185619" y="117681"/>
                      <a:pt x="175897" y="125384"/>
                      <a:pt x="166154" y="133067"/>
                    </a:cubicBezTo>
                    <a:cubicBezTo>
                      <a:pt x="155620" y="141344"/>
                      <a:pt x="145185" y="141542"/>
                      <a:pt x="134848" y="133661"/>
                    </a:cubicBezTo>
                    <a:cubicBezTo>
                      <a:pt x="134611" y="133463"/>
                      <a:pt x="123621" y="125344"/>
                      <a:pt x="101879" y="109305"/>
                    </a:cubicBezTo>
                    <a:cubicBezTo>
                      <a:pt x="100215" y="108117"/>
                      <a:pt x="98374" y="107642"/>
                      <a:pt x="96354" y="107880"/>
                    </a:cubicBezTo>
                    <a:cubicBezTo>
                      <a:pt x="51979" y="112810"/>
                      <a:pt x="41048" y="146374"/>
                      <a:pt x="41464" y="185284"/>
                    </a:cubicBezTo>
                    <a:cubicBezTo>
                      <a:pt x="41583" y="196570"/>
                      <a:pt x="41880" y="238332"/>
                      <a:pt x="42355" y="310568"/>
                    </a:cubicBezTo>
                    <a:cubicBezTo>
                      <a:pt x="42424" y="317189"/>
                      <a:pt x="46852" y="322972"/>
                      <a:pt x="53226" y="324765"/>
                    </a:cubicBezTo>
                    <a:cubicBezTo>
                      <a:pt x="66414" y="328389"/>
                      <a:pt x="83879" y="326904"/>
                      <a:pt x="84236" y="347577"/>
                    </a:cubicBezTo>
                    <a:cubicBezTo>
                      <a:pt x="84592" y="371536"/>
                      <a:pt x="84671" y="409120"/>
                      <a:pt x="84473" y="460326"/>
                    </a:cubicBezTo>
                    <a:cubicBezTo>
                      <a:pt x="84473" y="463377"/>
                      <a:pt x="81973" y="465851"/>
                      <a:pt x="78889" y="465851"/>
                    </a:cubicBezTo>
                    <a:lnTo>
                      <a:pt x="48949" y="465851"/>
                    </a:lnTo>
                    <a:cubicBezTo>
                      <a:pt x="44910" y="465851"/>
                      <a:pt x="42890" y="463851"/>
                      <a:pt x="42890" y="459851"/>
                    </a:cubicBezTo>
                    <a:lnTo>
                      <a:pt x="42890" y="369497"/>
                    </a:lnTo>
                    <a:cubicBezTo>
                      <a:pt x="42890" y="367715"/>
                      <a:pt x="42118" y="366368"/>
                      <a:pt x="40573" y="365457"/>
                    </a:cubicBezTo>
                    <a:cubicBezTo>
                      <a:pt x="33643" y="361418"/>
                      <a:pt x="26950" y="357398"/>
                      <a:pt x="20495" y="353398"/>
                    </a:cubicBezTo>
                    <a:cubicBezTo>
                      <a:pt x="10515" y="347220"/>
                      <a:pt x="3683" y="334072"/>
                      <a:pt x="0" y="313954"/>
                    </a:cubicBezTo>
                    <a:lnTo>
                      <a:pt x="0" y="170551"/>
                    </a:lnTo>
                    <a:cubicBezTo>
                      <a:pt x="4515" y="105048"/>
                      <a:pt x="39108" y="69880"/>
                      <a:pt x="103780" y="65049"/>
                    </a:cubicBezTo>
                    <a:cubicBezTo>
                      <a:pt x="116017" y="64158"/>
                      <a:pt x="137284" y="82989"/>
                      <a:pt x="146373" y="90830"/>
                    </a:cubicBezTo>
                    <a:cubicBezTo>
                      <a:pt x="147917" y="92137"/>
                      <a:pt x="149521" y="92236"/>
                      <a:pt x="151184" y="91127"/>
                    </a:cubicBezTo>
                    <a:cubicBezTo>
                      <a:pt x="155105" y="88474"/>
                      <a:pt x="163857" y="81940"/>
                      <a:pt x="177441" y="71524"/>
                    </a:cubicBezTo>
                    <a:cubicBezTo>
                      <a:pt x="183144" y="67168"/>
                      <a:pt x="189342" y="65168"/>
                      <a:pt x="196035" y="65524"/>
                    </a:cubicBezTo>
                    <a:cubicBezTo>
                      <a:pt x="216866" y="66633"/>
                      <a:pt x="236747" y="72435"/>
                      <a:pt x="255677" y="82930"/>
                    </a:cubicBezTo>
                    <a:cubicBezTo>
                      <a:pt x="257380" y="83880"/>
                      <a:pt x="258548" y="83425"/>
                      <a:pt x="259182" y="81563"/>
                    </a:cubicBezTo>
                    <a:cubicBezTo>
                      <a:pt x="265914" y="61405"/>
                      <a:pt x="274488" y="46297"/>
                      <a:pt x="284904" y="36238"/>
                    </a:cubicBezTo>
                    <a:cubicBezTo>
                      <a:pt x="309933" y="12001"/>
                      <a:pt x="342784" y="-19"/>
                      <a:pt x="383456" y="179"/>
                    </a:cubicBezTo>
                    <a:cubicBezTo>
                      <a:pt x="385145" y="219"/>
                      <a:pt x="386760" y="827"/>
                      <a:pt x="388030" y="1902"/>
                    </a:cubicBezTo>
                    <a:lnTo>
                      <a:pt x="431574" y="37960"/>
                    </a:lnTo>
                    <a:cubicBezTo>
                      <a:pt x="433118" y="39228"/>
                      <a:pt x="434643" y="39208"/>
                      <a:pt x="436148" y="37901"/>
                    </a:cubicBezTo>
                    <a:cubicBezTo>
                      <a:pt x="448623" y="26852"/>
                      <a:pt x="462385" y="15367"/>
                      <a:pt x="477434" y="3446"/>
                    </a:cubicBezTo>
                    <a:cubicBezTo>
                      <a:pt x="480444" y="1110"/>
                      <a:pt x="483691" y="-39"/>
                      <a:pt x="487176" y="1"/>
                    </a:cubicBezTo>
                    <a:cubicBezTo>
                      <a:pt x="505512" y="159"/>
                      <a:pt x="523453" y="3486"/>
                      <a:pt x="540997" y="9981"/>
                    </a:cubicBezTo>
                    <a:cubicBezTo>
                      <a:pt x="574818" y="22416"/>
                      <a:pt x="597035" y="45921"/>
                      <a:pt x="607648" y="80494"/>
                    </a:cubicBezTo>
                    <a:cubicBezTo>
                      <a:pt x="608322" y="82633"/>
                      <a:pt x="609648" y="83167"/>
                      <a:pt x="611629" y="82098"/>
                    </a:cubicBezTo>
                    <a:cubicBezTo>
                      <a:pt x="629648" y="72514"/>
                      <a:pt x="647747" y="67049"/>
                      <a:pt x="665924" y="65702"/>
                    </a:cubicBezTo>
                    <a:cubicBezTo>
                      <a:pt x="685528" y="64277"/>
                      <a:pt x="696577" y="78831"/>
                      <a:pt x="712082" y="90771"/>
                    </a:cubicBezTo>
                    <a:cubicBezTo>
                      <a:pt x="713547" y="91880"/>
                      <a:pt x="715032" y="91900"/>
                      <a:pt x="716537" y="90830"/>
                    </a:cubicBezTo>
                    <a:cubicBezTo>
                      <a:pt x="725725" y="84256"/>
                      <a:pt x="734279" y="77662"/>
                      <a:pt x="742200" y="71049"/>
                    </a:cubicBezTo>
                    <a:cubicBezTo>
                      <a:pt x="745942" y="67960"/>
                      <a:pt x="749744" y="67603"/>
                      <a:pt x="754081" y="65999"/>
                    </a:cubicBezTo>
                    <a:cubicBezTo>
                      <a:pt x="755823" y="65366"/>
                      <a:pt x="757526" y="65108"/>
                      <a:pt x="759189" y="65227"/>
                    </a:cubicBezTo>
                    <a:cubicBezTo>
                      <a:pt x="822356" y="69544"/>
                      <a:pt x="856415" y="104097"/>
                      <a:pt x="861365" y="168888"/>
                    </a:cubicBezTo>
                    <a:close/>
                  </a:path>
                </a:pathLst>
              </a:custGeom>
              <a:grpFill/>
              <a:ln w="5912" cap="flat">
                <a:noFill/>
                <a:prstDash val="solid"/>
                <a:miter/>
              </a:ln>
            </p:spPr>
            <p:txBody>
              <a:bodyPr rtlCol="0" anchor="ctr"/>
              <a:lstStyle/>
              <a:p>
                <a:pPr defTabSz="171446"/>
                <a:endParaRPr lang="en-US">
                  <a:solidFill>
                    <a:srgbClr val="768394">
                      <a:lumMod val="40000"/>
                      <a:lumOff val="60000"/>
                    </a:srgbClr>
                  </a:solidFill>
                  <a:latin typeface="Calibri" panose="020F0502020204030204"/>
                </a:endParaRPr>
              </a:p>
            </p:txBody>
          </p:sp>
        </p:grpSp>
      </p:grpSp>
      <p:grpSp>
        <p:nvGrpSpPr>
          <p:cNvPr id="156" name="Group 155">
            <a:extLst>
              <a:ext uri="{FF2B5EF4-FFF2-40B4-BE49-F238E27FC236}">
                <a16:creationId xmlns:a16="http://schemas.microsoft.com/office/drawing/2014/main" id="{9E8FE104-E5FC-1817-CA84-EA448EF79763}"/>
              </a:ext>
            </a:extLst>
          </p:cNvPr>
          <p:cNvGrpSpPr/>
          <p:nvPr/>
        </p:nvGrpSpPr>
        <p:grpSpPr>
          <a:xfrm>
            <a:off x="3643659" y="2009331"/>
            <a:ext cx="1856683" cy="408623"/>
            <a:chOff x="4858211" y="2679109"/>
            <a:chExt cx="2475577" cy="544831"/>
          </a:xfrm>
        </p:grpSpPr>
        <p:sp>
          <p:nvSpPr>
            <p:cNvPr id="31" name="Rectangle: Rounded Corners 30">
              <a:extLst>
                <a:ext uri="{FF2B5EF4-FFF2-40B4-BE49-F238E27FC236}">
                  <a16:creationId xmlns:a16="http://schemas.microsoft.com/office/drawing/2014/main" id="{4FCDB76A-5902-966D-E2C8-6F671AF71CF5}"/>
                </a:ext>
              </a:extLst>
            </p:cNvPr>
            <p:cNvSpPr/>
            <p:nvPr/>
          </p:nvSpPr>
          <p:spPr>
            <a:xfrm>
              <a:off x="6876588" y="2679109"/>
              <a:ext cx="457200" cy="457200"/>
            </a:xfrm>
            <a:prstGeom prst="roundRect">
              <a:avLst/>
            </a:prstGeom>
            <a:solidFill>
              <a:schemeClr val="accent2">
                <a:lumMod val="60000"/>
                <a:lumOff val="40000"/>
              </a:schemeClr>
            </a:solidFill>
            <a:ln w="0" cap="flat">
              <a:noFill/>
              <a:prstDash val="solid"/>
              <a:miter/>
            </a:ln>
          </p:spPr>
          <p:txBody>
            <a:bodyPr rtlCol="0" anchor="ctr"/>
            <a:lstStyle/>
            <a:p>
              <a:pPr algn="r" defTabSz="342900" rtl="1"/>
              <a:endParaRPr lang="en-US" sz="1350">
                <a:solidFill>
                  <a:srgbClr val="768394"/>
                </a:solidFill>
                <a:latin typeface="Calibri" panose="020F0502020204030204"/>
              </a:endParaRPr>
            </a:p>
          </p:txBody>
        </p:sp>
        <p:sp>
          <p:nvSpPr>
            <p:cNvPr id="15" name="مربع نص 14">
              <a:extLst>
                <a:ext uri="{FF2B5EF4-FFF2-40B4-BE49-F238E27FC236}">
                  <a16:creationId xmlns:a16="http://schemas.microsoft.com/office/drawing/2014/main" id="{2C48A390-CDCB-404D-FC18-433492FF10DE}"/>
                </a:ext>
              </a:extLst>
            </p:cNvPr>
            <p:cNvSpPr txBox="1"/>
            <p:nvPr/>
          </p:nvSpPr>
          <p:spPr>
            <a:xfrm>
              <a:off x="4858211" y="2679109"/>
              <a:ext cx="2011680" cy="544831"/>
            </a:xfrm>
            <a:prstGeom prst="roundRect">
              <a:avLst/>
            </a:prstGeom>
            <a:solidFill>
              <a:schemeClr val="accent3">
                <a:lumMod val="20000"/>
                <a:lumOff val="80000"/>
              </a:schemeClr>
            </a:solidFill>
          </p:spPr>
          <p:txBody>
            <a:bodyPr wrap="square" rtlCol="1">
              <a:spAutoFit/>
            </a:bodyPr>
            <a:lstStyle>
              <a:defPPr>
                <a:defRPr lang="ar-SA"/>
              </a:defPPr>
              <a:lvl1pPr defTabSz="228594">
                <a:defRPr sz="2400" b="1">
                  <a:solidFill>
                    <a:srgbClr val="173863"/>
                  </a:solidFill>
                  <a:latin typeface="Sakkal Majalla" panose="02000000000000000000" pitchFamily="2" charset="-78"/>
                  <a:cs typeface="Sakkal Majalla" panose="02000000000000000000" pitchFamily="2" charset="-78"/>
                </a:defRPr>
              </a:lvl1pPr>
            </a:lstStyle>
            <a:p>
              <a:pPr algn="r" defTabSz="171446" rtl="1"/>
              <a:r>
                <a:rPr lang="ar-SA" sz="1800">
                  <a:solidFill>
                    <a:srgbClr val="768394">
                      <a:lumMod val="40000"/>
                      <a:lumOff val="60000"/>
                    </a:srgbClr>
                  </a:solidFill>
                </a:rPr>
                <a:t>الجودة</a:t>
              </a:r>
              <a:endParaRPr lang="en-US" sz="1800" dirty="0">
                <a:solidFill>
                  <a:srgbClr val="768394">
                    <a:lumMod val="40000"/>
                    <a:lumOff val="60000"/>
                  </a:srgbClr>
                </a:solidFill>
              </a:endParaRPr>
            </a:p>
          </p:txBody>
        </p:sp>
        <p:grpSp>
          <p:nvGrpSpPr>
            <p:cNvPr id="120" name="Blockchain3" descr="{&quot;Key&quot;:&quot;POWER_USER_SHAPE_ICON&quot;,&quot;Value&quot;:&quot;POWER_USER_SHAPE_ICON_STYLE_1&quot;}">
              <a:extLst>
                <a:ext uri="{FF2B5EF4-FFF2-40B4-BE49-F238E27FC236}">
                  <a16:creationId xmlns:a16="http://schemas.microsoft.com/office/drawing/2014/main" id="{29728DFB-05A2-C3E1-CCE3-5F1909C40CAD}"/>
                </a:ext>
              </a:extLst>
            </p:cNvPr>
            <p:cNvGrpSpPr>
              <a:grpSpLocks noChangeAspect="1"/>
            </p:cNvGrpSpPr>
            <p:nvPr/>
          </p:nvGrpSpPr>
          <p:grpSpPr>
            <a:xfrm>
              <a:off x="6934601" y="2779861"/>
              <a:ext cx="347996" cy="255696"/>
              <a:chOff x="8358188" y="4727575"/>
              <a:chExt cx="669926" cy="446088"/>
            </a:xfrm>
            <a:solidFill>
              <a:schemeClr val="bg1"/>
            </a:solidFill>
          </p:grpSpPr>
          <p:sp>
            <p:nvSpPr>
              <p:cNvPr id="121" name="Freeform 583">
                <a:extLst>
                  <a:ext uri="{FF2B5EF4-FFF2-40B4-BE49-F238E27FC236}">
                    <a16:creationId xmlns:a16="http://schemas.microsoft.com/office/drawing/2014/main" id="{F117AA66-9874-E771-2086-E6E3FFADE31B}"/>
                  </a:ext>
                </a:extLst>
              </p:cNvPr>
              <p:cNvSpPr>
                <a:spLocks/>
              </p:cNvSpPr>
              <p:nvPr/>
            </p:nvSpPr>
            <p:spPr bwMode="auto">
              <a:xfrm>
                <a:off x="8496301" y="4776788"/>
                <a:ext cx="330200" cy="187325"/>
              </a:xfrm>
              <a:custGeom>
                <a:avLst/>
                <a:gdLst>
                  <a:gd name="T0" fmla="*/ 66 w 208"/>
                  <a:gd name="T1" fmla="*/ 8 h 118"/>
                  <a:gd name="T2" fmla="*/ 178 w 208"/>
                  <a:gd name="T3" fmla="*/ 8 h 118"/>
                  <a:gd name="T4" fmla="*/ 204 w 208"/>
                  <a:gd name="T5" fmla="*/ 54 h 118"/>
                  <a:gd name="T6" fmla="*/ 208 w 208"/>
                  <a:gd name="T7" fmla="*/ 46 h 118"/>
                  <a:gd name="T8" fmla="*/ 183 w 208"/>
                  <a:gd name="T9" fmla="*/ 0 h 118"/>
                  <a:gd name="T10" fmla="*/ 61 w 208"/>
                  <a:gd name="T11" fmla="*/ 0 h 118"/>
                  <a:gd name="T12" fmla="*/ 0 w 208"/>
                  <a:gd name="T13" fmla="*/ 110 h 118"/>
                  <a:gd name="T14" fmla="*/ 5 w 208"/>
                  <a:gd name="T15" fmla="*/ 118 h 118"/>
                  <a:gd name="T16" fmla="*/ 9 w 208"/>
                  <a:gd name="T17" fmla="*/ 110 h 118"/>
                  <a:gd name="T18" fmla="*/ 9 w 208"/>
                  <a:gd name="T19" fmla="*/ 110 h 118"/>
                  <a:gd name="T20" fmla="*/ 9 w 208"/>
                  <a:gd name="T21" fmla="*/ 109 h 118"/>
                  <a:gd name="T22" fmla="*/ 9 w 208"/>
                  <a:gd name="T23" fmla="*/ 109 h 118"/>
                  <a:gd name="T24" fmla="*/ 66 w 208"/>
                  <a:gd name="T25" fmla="*/ 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18">
                    <a:moveTo>
                      <a:pt x="66" y="8"/>
                    </a:moveTo>
                    <a:lnTo>
                      <a:pt x="178" y="8"/>
                    </a:lnTo>
                    <a:lnTo>
                      <a:pt x="204" y="54"/>
                    </a:lnTo>
                    <a:lnTo>
                      <a:pt x="208" y="46"/>
                    </a:lnTo>
                    <a:lnTo>
                      <a:pt x="183" y="0"/>
                    </a:lnTo>
                    <a:lnTo>
                      <a:pt x="61" y="0"/>
                    </a:lnTo>
                    <a:lnTo>
                      <a:pt x="0" y="110"/>
                    </a:lnTo>
                    <a:lnTo>
                      <a:pt x="5" y="118"/>
                    </a:lnTo>
                    <a:lnTo>
                      <a:pt x="9" y="110"/>
                    </a:lnTo>
                    <a:lnTo>
                      <a:pt x="9" y="110"/>
                    </a:lnTo>
                    <a:lnTo>
                      <a:pt x="9" y="109"/>
                    </a:lnTo>
                    <a:lnTo>
                      <a:pt x="9" y="109"/>
                    </a:lnTo>
                    <a:lnTo>
                      <a:pt x="66" y="8"/>
                    </a:ln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122" name="Freeform 584">
                <a:extLst>
                  <a:ext uri="{FF2B5EF4-FFF2-40B4-BE49-F238E27FC236}">
                    <a16:creationId xmlns:a16="http://schemas.microsoft.com/office/drawing/2014/main" id="{BE6C0E38-6E0A-D620-1C44-0EE8107C7299}"/>
                  </a:ext>
                </a:extLst>
              </p:cNvPr>
              <p:cNvSpPr>
                <a:spLocks/>
              </p:cNvSpPr>
              <p:nvPr/>
            </p:nvSpPr>
            <p:spPr bwMode="auto">
              <a:xfrm>
                <a:off x="8439151" y="4727575"/>
                <a:ext cx="415925" cy="287337"/>
              </a:xfrm>
              <a:custGeom>
                <a:avLst/>
                <a:gdLst>
                  <a:gd name="T0" fmla="*/ 84 w 262"/>
                  <a:gd name="T1" fmla="*/ 8 h 181"/>
                  <a:gd name="T2" fmla="*/ 232 w 262"/>
                  <a:gd name="T3" fmla="*/ 8 h 181"/>
                  <a:gd name="T4" fmla="*/ 257 w 262"/>
                  <a:gd name="T5" fmla="*/ 53 h 181"/>
                  <a:gd name="T6" fmla="*/ 262 w 262"/>
                  <a:gd name="T7" fmla="*/ 45 h 181"/>
                  <a:gd name="T8" fmla="*/ 236 w 262"/>
                  <a:gd name="T9" fmla="*/ 0 h 181"/>
                  <a:gd name="T10" fmla="*/ 79 w 262"/>
                  <a:gd name="T11" fmla="*/ 0 h 181"/>
                  <a:gd name="T12" fmla="*/ 0 w 262"/>
                  <a:gd name="T13" fmla="*/ 141 h 181"/>
                  <a:gd name="T14" fmla="*/ 23 w 262"/>
                  <a:gd name="T15" fmla="*/ 181 h 181"/>
                  <a:gd name="T16" fmla="*/ 28 w 262"/>
                  <a:gd name="T17" fmla="*/ 173 h 181"/>
                  <a:gd name="T18" fmla="*/ 9 w 262"/>
                  <a:gd name="T19" fmla="*/ 141 h 181"/>
                  <a:gd name="T20" fmla="*/ 84 w 262"/>
                  <a:gd name="T21" fmla="*/ 8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181">
                    <a:moveTo>
                      <a:pt x="84" y="8"/>
                    </a:moveTo>
                    <a:lnTo>
                      <a:pt x="232" y="8"/>
                    </a:lnTo>
                    <a:lnTo>
                      <a:pt x="257" y="53"/>
                    </a:lnTo>
                    <a:lnTo>
                      <a:pt x="262" y="45"/>
                    </a:lnTo>
                    <a:lnTo>
                      <a:pt x="236" y="0"/>
                    </a:lnTo>
                    <a:lnTo>
                      <a:pt x="79" y="0"/>
                    </a:lnTo>
                    <a:lnTo>
                      <a:pt x="0" y="141"/>
                    </a:lnTo>
                    <a:lnTo>
                      <a:pt x="23" y="181"/>
                    </a:lnTo>
                    <a:lnTo>
                      <a:pt x="28" y="173"/>
                    </a:lnTo>
                    <a:lnTo>
                      <a:pt x="9" y="141"/>
                    </a:lnTo>
                    <a:lnTo>
                      <a:pt x="84" y="8"/>
                    </a:ln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123" name="Freeform 585">
                <a:extLst>
                  <a:ext uri="{FF2B5EF4-FFF2-40B4-BE49-F238E27FC236}">
                    <a16:creationId xmlns:a16="http://schemas.microsoft.com/office/drawing/2014/main" id="{659E6E59-AF21-CAF4-31D2-6BF1564D3A49}"/>
                  </a:ext>
                </a:extLst>
              </p:cNvPr>
              <p:cNvSpPr>
                <a:spLocks/>
              </p:cNvSpPr>
              <p:nvPr/>
            </p:nvSpPr>
            <p:spPr bwMode="auto">
              <a:xfrm>
                <a:off x="8551863" y="4935538"/>
                <a:ext cx="330200" cy="188912"/>
              </a:xfrm>
              <a:custGeom>
                <a:avLst/>
                <a:gdLst>
                  <a:gd name="T0" fmla="*/ 199 w 208"/>
                  <a:gd name="T1" fmla="*/ 8 h 119"/>
                  <a:gd name="T2" fmla="*/ 199 w 208"/>
                  <a:gd name="T3" fmla="*/ 10 h 119"/>
                  <a:gd name="T4" fmla="*/ 143 w 208"/>
                  <a:gd name="T5" fmla="*/ 111 h 119"/>
                  <a:gd name="T6" fmla="*/ 31 w 208"/>
                  <a:gd name="T7" fmla="*/ 111 h 119"/>
                  <a:gd name="T8" fmla="*/ 5 w 208"/>
                  <a:gd name="T9" fmla="*/ 65 h 119"/>
                  <a:gd name="T10" fmla="*/ 0 w 208"/>
                  <a:gd name="T11" fmla="*/ 73 h 119"/>
                  <a:gd name="T12" fmla="*/ 26 w 208"/>
                  <a:gd name="T13" fmla="*/ 119 h 119"/>
                  <a:gd name="T14" fmla="*/ 148 w 208"/>
                  <a:gd name="T15" fmla="*/ 119 h 119"/>
                  <a:gd name="T16" fmla="*/ 208 w 208"/>
                  <a:gd name="T17" fmla="*/ 10 h 119"/>
                  <a:gd name="T18" fmla="*/ 203 w 208"/>
                  <a:gd name="T19" fmla="*/ 0 h 119"/>
                  <a:gd name="T20" fmla="*/ 199 w 208"/>
                  <a:gd name="T21" fmla="*/ 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8" h="119">
                    <a:moveTo>
                      <a:pt x="199" y="8"/>
                    </a:moveTo>
                    <a:lnTo>
                      <a:pt x="199" y="10"/>
                    </a:lnTo>
                    <a:lnTo>
                      <a:pt x="143" y="111"/>
                    </a:lnTo>
                    <a:lnTo>
                      <a:pt x="31" y="111"/>
                    </a:lnTo>
                    <a:lnTo>
                      <a:pt x="5" y="65"/>
                    </a:lnTo>
                    <a:lnTo>
                      <a:pt x="0" y="73"/>
                    </a:lnTo>
                    <a:lnTo>
                      <a:pt x="26" y="119"/>
                    </a:lnTo>
                    <a:lnTo>
                      <a:pt x="148" y="119"/>
                    </a:lnTo>
                    <a:lnTo>
                      <a:pt x="208" y="10"/>
                    </a:lnTo>
                    <a:lnTo>
                      <a:pt x="203" y="0"/>
                    </a:lnTo>
                    <a:lnTo>
                      <a:pt x="199" y="8"/>
                    </a:ln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124" name="Freeform 586">
                <a:extLst>
                  <a:ext uri="{FF2B5EF4-FFF2-40B4-BE49-F238E27FC236}">
                    <a16:creationId xmlns:a16="http://schemas.microsoft.com/office/drawing/2014/main" id="{27238B8F-4B1E-5C48-50FC-B34DC7B04091}"/>
                  </a:ext>
                </a:extLst>
              </p:cNvPr>
              <p:cNvSpPr>
                <a:spLocks/>
              </p:cNvSpPr>
              <p:nvPr/>
            </p:nvSpPr>
            <p:spPr bwMode="auto">
              <a:xfrm>
                <a:off x="8523288" y="4886325"/>
                <a:ext cx="415925" cy="287337"/>
              </a:xfrm>
              <a:custGeom>
                <a:avLst/>
                <a:gdLst>
                  <a:gd name="T0" fmla="*/ 234 w 262"/>
                  <a:gd name="T1" fmla="*/ 8 h 181"/>
                  <a:gd name="T2" fmla="*/ 253 w 262"/>
                  <a:gd name="T3" fmla="*/ 41 h 181"/>
                  <a:gd name="T4" fmla="*/ 179 w 262"/>
                  <a:gd name="T5" fmla="*/ 173 h 181"/>
                  <a:gd name="T6" fmla="*/ 31 w 262"/>
                  <a:gd name="T7" fmla="*/ 173 h 181"/>
                  <a:gd name="T8" fmla="*/ 5 w 262"/>
                  <a:gd name="T9" fmla="*/ 128 h 181"/>
                  <a:gd name="T10" fmla="*/ 0 w 262"/>
                  <a:gd name="T11" fmla="*/ 136 h 181"/>
                  <a:gd name="T12" fmla="*/ 26 w 262"/>
                  <a:gd name="T13" fmla="*/ 181 h 181"/>
                  <a:gd name="T14" fmla="*/ 183 w 262"/>
                  <a:gd name="T15" fmla="*/ 181 h 181"/>
                  <a:gd name="T16" fmla="*/ 262 w 262"/>
                  <a:gd name="T17" fmla="*/ 41 h 181"/>
                  <a:gd name="T18" fmla="*/ 239 w 262"/>
                  <a:gd name="T19" fmla="*/ 0 h 181"/>
                  <a:gd name="T20" fmla="*/ 234 w 262"/>
                  <a:gd name="T21" fmla="*/ 8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181">
                    <a:moveTo>
                      <a:pt x="234" y="8"/>
                    </a:moveTo>
                    <a:lnTo>
                      <a:pt x="253" y="41"/>
                    </a:lnTo>
                    <a:lnTo>
                      <a:pt x="179" y="173"/>
                    </a:lnTo>
                    <a:lnTo>
                      <a:pt x="31" y="173"/>
                    </a:lnTo>
                    <a:lnTo>
                      <a:pt x="5" y="128"/>
                    </a:lnTo>
                    <a:lnTo>
                      <a:pt x="0" y="136"/>
                    </a:lnTo>
                    <a:lnTo>
                      <a:pt x="26" y="181"/>
                    </a:lnTo>
                    <a:lnTo>
                      <a:pt x="183" y="181"/>
                    </a:lnTo>
                    <a:lnTo>
                      <a:pt x="262" y="41"/>
                    </a:lnTo>
                    <a:lnTo>
                      <a:pt x="239" y="0"/>
                    </a:lnTo>
                    <a:lnTo>
                      <a:pt x="234" y="8"/>
                    </a:ln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125" name="Freeform 587">
                <a:extLst>
                  <a:ext uri="{FF2B5EF4-FFF2-40B4-BE49-F238E27FC236}">
                    <a16:creationId xmlns:a16="http://schemas.microsoft.com/office/drawing/2014/main" id="{9D558F89-E2C7-74AF-8902-FE2D4C603747}"/>
                  </a:ext>
                </a:extLst>
              </p:cNvPr>
              <p:cNvSpPr>
                <a:spLocks/>
              </p:cNvSpPr>
              <p:nvPr/>
            </p:nvSpPr>
            <p:spPr bwMode="auto">
              <a:xfrm>
                <a:off x="8837613" y="4776788"/>
                <a:ext cx="190500" cy="188912"/>
              </a:xfrm>
              <a:custGeom>
                <a:avLst/>
                <a:gdLst>
                  <a:gd name="T0" fmla="*/ 62 w 120"/>
                  <a:gd name="T1" fmla="*/ 0 h 119"/>
                  <a:gd name="T2" fmla="*/ 0 w 120"/>
                  <a:gd name="T3" fmla="*/ 110 h 119"/>
                  <a:gd name="T4" fmla="*/ 5 w 120"/>
                  <a:gd name="T5" fmla="*/ 119 h 119"/>
                  <a:gd name="T6" fmla="*/ 10 w 120"/>
                  <a:gd name="T7" fmla="*/ 111 h 119"/>
                  <a:gd name="T8" fmla="*/ 9 w 120"/>
                  <a:gd name="T9" fmla="*/ 110 h 119"/>
                  <a:gd name="T10" fmla="*/ 66 w 120"/>
                  <a:gd name="T11" fmla="*/ 8 h 119"/>
                  <a:gd name="T12" fmla="*/ 120 w 120"/>
                  <a:gd name="T13" fmla="*/ 8 h 119"/>
                  <a:gd name="T14" fmla="*/ 120 w 120"/>
                  <a:gd name="T15" fmla="*/ 0 h 119"/>
                  <a:gd name="T16" fmla="*/ 62 w 120"/>
                  <a:gd name="T1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19">
                    <a:moveTo>
                      <a:pt x="62" y="0"/>
                    </a:moveTo>
                    <a:lnTo>
                      <a:pt x="0" y="110"/>
                    </a:lnTo>
                    <a:lnTo>
                      <a:pt x="5" y="119"/>
                    </a:lnTo>
                    <a:lnTo>
                      <a:pt x="10" y="111"/>
                    </a:lnTo>
                    <a:lnTo>
                      <a:pt x="9" y="110"/>
                    </a:lnTo>
                    <a:lnTo>
                      <a:pt x="66" y="8"/>
                    </a:lnTo>
                    <a:lnTo>
                      <a:pt x="120" y="8"/>
                    </a:lnTo>
                    <a:lnTo>
                      <a:pt x="120" y="0"/>
                    </a:lnTo>
                    <a:lnTo>
                      <a:pt x="62" y="0"/>
                    </a:ln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126" name="Freeform 588">
                <a:extLst>
                  <a:ext uri="{FF2B5EF4-FFF2-40B4-BE49-F238E27FC236}">
                    <a16:creationId xmlns:a16="http://schemas.microsoft.com/office/drawing/2014/main" id="{54ED86DD-47F1-3213-9F40-87DB032E862E}"/>
                  </a:ext>
                </a:extLst>
              </p:cNvPr>
              <p:cNvSpPr>
                <a:spLocks/>
              </p:cNvSpPr>
              <p:nvPr/>
            </p:nvSpPr>
            <p:spPr bwMode="auto">
              <a:xfrm>
                <a:off x="8894764" y="5040312"/>
                <a:ext cx="133350" cy="84139"/>
              </a:xfrm>
              <a:custGeom>
                <a:avLst/>
                <a:gdLst>
                  <a:gd name="T0" fmla="*/ 30 w 84"/>
                  <a:gd name="T1" fmla="*/ 45 h 53"/>
                  <a:gd name="T2" fmla="*/ 5 w 84"/>
                  <a:gd name="T3" fmla="*/ 0 h 53"/>
                  <a:gd name="T4" fmla="*/ 0 w 84"/>
                  <a:gd name="T5" fmla="*/ 8 h 53"/>
                  <a:gd name="T6" fmla="*/ 26 w 84"/>
                  <a:gd name="T7" fmla="*/ 53 h 53"/>
                  <a:gd name="T8" fmla="*/ 84 w 84"/>
                  <a:gd name="T9" fmla="*/ 53 h 53"/>
                  <a:gd name="T10" fmla="*/ 84 w 84"/>
                  <a:gd name="T11" fmla="*/ 45 h 53"/>
                  <a:gd name="T12" fmla="*/ 30 w 84"/>
                  <a:gd name="T13" fmla="*/ 45 h 53"/>
                </a:gdLst>
                <a:ahLst/>
                <a:cxnLst>
                  <a:cxn ang="0">
                    <a:pos x="T0" y="T1"/>
                  </a:cxn>
                  <a:cxn ang="0">
                    <a:pos x="T2" y="T3"/>
                  </a:cxn>
                  <a:cxn ang="0">
                    <a:pos x="T4" y="T5"/>
                  </a:cxn>
                  <a:cxn ang="0">
                    <a:pos x="T6" y="T7"/>
                  </a:cxn>
                  <a:cxn ang="0">
                    <a:pos x="T8" y="T9"/>
                  </a:cxn>
                  <a:cxn ang="0">
                    <a:pos x="T10" y="T11"/>
                  </a:cxn>
                  <a:cxn ang="0">
                    <a:pos x="T12" y="T13"/>
                  </a:cxn>
                </a:cxnLst>
                <a:rect l="0" t="0" r="r" b="b"/>
                <a:pathLst>
                  <a:path w="84" h="53">
                    <a:moveTo>
                      <a:pt x="30" y="45"/>
                    </a:moveTo>
                    <a:lnTo>
                      <a:pt x="5" y="0"/>
                    </a:lnTo>
                    <a:lnTo>
                      <a:pt x="0" y="8"/>
                    </a:lnTo>
                    <a:lnTo>
                      <a:pt x="26" y="53"/>
                    </a:lnTo>
                    <a:lnTo>
                      <a:pt x="84" y="53"/>
                    </a:lnTo>
                    <a:lnTo>
                      <a:pt x="84" y="45"/>
                    </a:lnTo>
                    <a:lnTo>
                      <a:pt x="30" y="45"/>
                    </a:ln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127" name="Freeform 589">
                <a:extLst>
                  <a:ext uri="{FF2B5EF4-FFF2-40B4-BE49-F238E27FC236}">
                    <a16:creationId xmlns:a16="http://schemas.microsoft.com/office/drawing/2014/main" id="{0855F23C-F0BE-4636-92DE-CCF2F26A3287}"/>
                  </a:ext>
                </a:extLst>
              </p:cNvPr>
              <p:cNvSpPr>
                <a:spLocks/>
              </p:cNvSpPr>
              <p:nvPr/>
            </p:nvSpPr>
            <p:spPr bwMode="auto">
              <a:xfrm>
                <a:off x="8869362" y="5089524"/>
                <a:ext cx="158750" cy="84139"/>
              </a:xfrm>
              <a:custGeom>
                <a:avLst/>
                <a:gdLst>
                  <a:gd name="T0" fmla="*/ 30 w 100"/>
                  <a:gd name="T1" fmla="*/ 45 h 53"/>
                  <a:gd name="T2" fmla="*/ 4 w 100"/>
                  <a:gd name="T3" fmla="*/ 0 h 53"/>
                  <a:gd name="T4" fmla="*/ 0 w 100"/>
                  <a:gd name="T5" fmla="*/ 8 h 53"/>
                  <a:gd name="T6" fmla="*/ 25 w 100"/>
                  <a:gd name="T7" fmla="*/ 53 h 53"/>
                  <a:gd name="T8" fmla="*/ 100 w 100"/>
                  <a:gd name="T9" fmla="*/ 53 h 53"/>
                  <a:gd name="T10" fmla="*/ 100 w 100"/>
                  <a:gd name="T11" fmla="*/ 45 h 53"/>
                  <a:gd name="T12" fmla="*/ 30 w 100"/>
                  <a:gd name="T13" fmla="*/ 45 h 53"/>
                </a:gdLst>
                <a:ahLst/>
                <a:cxnLst>
                  <a:cxn ang="0">
                    <a:pos x="T0" y="T1"/>
                  </a:cxn>
                  <a:cxn ang="0">
                    <a:pos x="T2" y="T3"/>
                  </a:cxn>
                  <a:cxn ang="0">
                    <a:pos x="T4" y="T5"/>
                  </a:cxn>
                  <a:cxn ang="0">
                    <a:pos x="T6" y="T7"/>
                  </a:cxn>
                  <a:cxn ang="0">
                    <a:pos x="T8" y="T9"/>
                  </a:cxn>
                  <a:cxn ang="0">
                    <a:pos x="T10" y="T11"/>
                  </a:cxn>
                  <a:cxn ang="0">
                    <a:pos x="T12" y="T13"/>
                  </a:cxn>
                </a:cxnLst>
                <a:rect l="0" t="0" r="r" b="b"/>
                <a:pathLst>
                  <a:path w="100" h="53">
                    <a:moveTo>
                      <a:pt x="30" y="45"/>
                    </a:moveTo>
                    <a:lnTo>
                      <a:pt x="4" y="0"/>
                    </a:lnTo>
                    <a:lnTo>
                      <a:pt x="0" y="8"/>
                    </a:lnTo>
                    <a:lnTo>
                      <a:pt x="25" y="53"/>
                    </a:lnTo>
                    <a:lnTo>
                      <a:pt x="100" y="53"/>
                    </a:lnTo>
                    <a:lnTo>
                      <a:pt x="100" y="45"/>
                    </a:lnTo>
                    <a:lnTo>
                      <a:pt x="30" y="45"/>
                    </a:ln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128" name="Freeform 590">
                <a:extLst>
                  <a:ext uri="{FF2B5EF4-FFF2-40B4-BE49-F238E27FC236}">
                    <a16:creationId xmlns:a16="http://schemas.microsoft.com/office/drawing/2014/main" id="{F185182D-7434-03CC-5D7F-04A17FE92876}"/>
                  </a:ext>
                </a:extLst>
              </p:cNvPr>
              <p:cNvSpPr>
                <a:spLocks/>
              </p:cNvSpPr>
              <p:nvPr/>
            </p:nvSpPr>
            <p:spPr bwMode="auto">
              <a:xfrm>
                <a:off x="8785226" y="4727575"/>
                <a:ext cx="242888" cy="285750"/>
              </a:xfrm>
              <a:custGeom>
                <a:avLst/>
                <a:gdLst>
                  <a:gd name="T0" fmla="*/ 78 w 153"/>
                  <a:gd name="T1" fmla="*/ 0 h 180"/>
                  <a:gd name="T2" fmla="*/ 0 w 153"/>
                  <a:gd name="T3" fmla="*/ 141 h 180"/>
                  <a:gd name="T4" fmla="*/ 22 w 153"/>
                  <a:gd name="T5" fmla="*/ 180 h 180"/>
                  <a:gd name="T6" fmla="*/ 26 w 153"/>
                  <a:gd name="T7" fmla="*/ 172 h 180"/>
                  <a:gd name="T8" fmla="*/ 9 w 153"/>
                  <a:gd name="T9" fmla="*/ 141 h 180"/>
                  <a:gd name="T10" fmla="*/ 83 w 153"/>
                  <a:gd name="T11" fmla="*/ 8 h 180"/>
                  <a:gd name="T12" fmla="*/ 153 w 153"/>
                  <a:gd name="T13" fmla="*/ 8 h 180"/>
                  <a:gd name="T14" fmla="*/ 153 w 153"/>
                  <a:gd name="T15" fmla="*/ 0 h 180"/>
                  <a:gd name="T16" fmla="*/ 78 w 153"/>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80">
                    <a:moveTo>
                      <a:pt x="78" y="0"/>
                    </a:moveTo>
                    <a:lnTo>
                      <a:pt x="0" y="141"/>
                    </a:lnTo>
                    <a:lnTo>
                      <a:pt x="22" y="180"/>
                    </a:lnTo>
                    <a:lnTo>
                      <a:pt x="26" y="172"/>
                    </a:lnTo>
                    <a:lnTo>
                      <a:pt x="9" y="141"/>
                    </a:lnTo>
                    <a:lnTo>
                      <a:pt x="83" y="8"/>
                    </a:lnTo>
                    <a:lnTo>
                      <a:pt x="153" y="8"/>
                    </a:lnTo>
                    <a:lnTo>
                      <a:pt x="153" y="0"/>
                    </a:lnTo>
                    <a:lnTo>
                      <a:pt x="78" y="0"/>
                    </a:ln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129" name="Freeform 591">
                <a:extLst>
                  <a:ext uri="{FF2B5EF4-FFF2-40B4-BE49-F238E27FC236}">
                    <a16:creationId xmlns:a16="http://schemas.microsoft.com/office/drawing/2014/main" id="{1DEB6759-4A31-5B8B-F5BD-A49A3FCF3425}"/>
                  </a:ext>
                </a:extLst>
              </p:cNvPr>
              <p:cNvSpPr>
                <a:spLocks/>
              </p:cNvSpPr>
              <p:nvPr/>
            </p:nvSpPr>
            <p:spPr bwMode="auto">
              <a:xfrm>
                <a:off x="8358188" y="4727575"/>
                <a:ext cx="150814" cy="84139"/>
              </a:xfrm>
              <a:custGeom>
                <a:avLst/>
                <a:gdLst>
                  <a:gd name="T0" fmla="*/ 66 w 95"/>
                  <a:gd name="T1" fmla="*/ 8 h 53"/>
                  <a:gd name="T2" fmla="*/ 91 w 95"/>
                  <a:gd name="T3" fmla="*/ 53 h 53"/>
                  <a:gd name="T4" fmla="*/ 95 w 95"/>
                  <a:gd name="T5" fmla="*/ 45 h 53"/>
                  <a:gd name="T6" fmla="*/ 70 w 95"/>
                  <a:gd name="T7" fmla="*/ 0 h 53"/>
                  <a:gd name="T8" fmla="*/ 0 w 95"/>
                  <a:gd name="T9" fmla="*/ 0 h 53"/>
                  <a:gd name="T10" fmla="*/ 0 w 95"/>
                  <a:gd name="T11" fmla="*/ 8 h 53"/>
                  <a:gd name="T12" fmla="*/ 66 w 95"/>
                  <a:gd name="T13" fmla="*/ 8 h 53"/>
                </a:gdLst>
                <a:ahLst/>
                <a:cxnLst>
                  <a:cxn ang="0">
                    <a:pos x="T0" y="T1"/>
                  </a:cxn>
                  <a:cxn ang="0">
                    <a:pos x="T2" y="T3"/>
                  </a:cxn>
                  <a:cxn ang="0">
                    <a:pos x="T4" y="T5"/>
                  </a:cxn>
                  <a:cxn ang="0">
                    <a:pos x="T6" y="T7"/>
                  </a:cxn>
                  <a:cxn ang="0">
                    <a:pos x="T8" y="T9"/>
                  </a:cxn>
                  <a:cxn ang="0">
                    <a:pos x="T10" y="T11"/>
                  </a:cxn>
                  <a:cxn ang="0">
                    <a:pos x="T12" y="T13"/>
                  </a:cxn>
                </a:cxnLst>
                <a:rect l="0" t="0" r="r" b="b"/>
                <a:pathLst>
                  <a:path w="95" h="53">
                    <a:moveTo>
                      <a:pt x="66" y="8"/>
                    </a:moveTo>
                    <a:lnTo>
                      <a:pt x="91" y="53"/>
                    </a:lnTo>
                    <a:lnTo>
                      <a:pt x="95" y="45"/>
                    </a:lnTo>
                    <a:lnTo>
                      <a:pt x="70" y="0"/>
                    </a:lnTo>
                    <a:lnTo>
                      <a:pt x="0" y="0"/>
                    </a:lnTo>
                    <a:lnTo>
                      <a:pt x="0" y="8"/>
                    </a:lnTo>
                    <a:lnTo>
                      <a:pt x="66" y="8"/>
                    </a:ln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130" name="Freeform 592">
                <a:extLst>
                  <a:ext uri="{FF2B5EF4-FFF2-40B4-BE49-F238E27FC236}">
                    <a16:creationId xmlns:a16="http://schemas.microsoft.com/office/drawing/2014/main" id="{F866F4E6-A00F-49F4-6A1C-9396DA706088}"/>
                  </a:ext>
                </a:extLst>
              </p:cNvPr>
              <p:cNvSpPr>
                <a:spLocks/>
              </p:cNvSpPr>
              <p:nvPr/>
            </p:nvSpPr>
            <p:spPr bwMode="auto">
              <a:xfrm>
                <a:off x="8358188" y="4887913"/>
                <a:ext cx="236538" cy="285750"/>
              </a:xfrm>
              <a:custGeom>
                <a:avLst/>
                <a:gdLst>
                  <a:gd name="T0" fmla="*/ 149 w 149"/>
                  <a:gd name="T1" fmla="*/ 40 h 180"/>
                  <a:gd name="T2" fmla="*/ 127 w 149"/>
                  <a:gd name="T3" fmla="*/ 0 h 180"/>
                  <a:gd name="T4" fmla="*/ 122 w 149"/>
                  <a:gd name="T5" fmla="*/ 8 h 180"/>
                  <a:gd name="T6" fmla="*/ 140 w 149"/>
                  <a:gd name="T7" fmla="*/ 40 h 180"/>
                  <a:gd name="T8" fmla="*/ 66 w 149"/>
                  <a:gd name="T9" fmla="*/ 172 h 180"/>
                  <a:gd name="T10" fmla="*/ 0 w 149"/>
                  <a:gd name="T11" fmla="*/ 172 h 180"/>
                  <a:gd name="T12" fmla="*/ 0 w 149"/>
                  <a:gd name="T13" fmla="*/ 180 h 180"/>
                  <a:gd name="T14" fmla="*/ 70 w 149"/>
                  <a:gd name="T15" fmla="*/ 180 h 180"/>
                  <a:gd name="T16" fmla="*/ 149 w 149"/>
                  <a:gd name="T17" fmla="*/ 4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80">
                    <a:moveTo>
                      <a:pt x="149" y="40"/>
                    </a:moveTo>
                    <a:lnTo>
                      <a:pt x="127" y="0"/>
                    </a:lnTo>
                    <a:lnTo>
                      <a:pt x="122" y="8"/>
                    </a:lnTo>
                    <a:lnTo>
                      <a:pt x="140" y="40"/>
                    </a:lnTo>
                    <a:lnTo>
                      <a:pt x="66" y="172"/>
                    </a:lnTo>
                    <a:lnTo>
                      <a:pt x="0" y="172"/>
                    </a:lnTo>
                    <a:lnTo>
                      <a:pt x="0" y="180"/>
                    </a:lnTo>
                    <a:lnTo>
                      <a:pt x="70" y="180"/>
                    </a:lnTo>
                    <a:lnTo>
                      <a:pt x="149" y="40"/>
                    </a:ln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131" name="Freeform 593">
                <a:extLst>
                  <a:ext uri="{FF2B5EF4-FFF2-40B4-BE49-F238E27FC236}">
                    <a16:creationId xmlns:a16="http://schemas.microsoft.com/office/drawing/2014/main" id="{C80BA583-2CAF-ED75-4C7D-EC29EFDEDA44}"/>
                  </a:ext>
                </a:extLst>
              </p:cNvPr>
              <p:cNvSpPr>
                <a:spLocks/>
              </p:cNvSpPr>
              <p:nvPr/>
            </p:nvSpPr>
            <p:spPr bwMode="auto">
              <a:xfrm>
                <a:off x="8358188" y="4776788"/>
                <a:ext cx="125412" cy="84139"/>
              </a:xfrm>
              <a:custGeom>
                <a:avLst/>
                <a:gdLst>
                  <a:gd name="T0" fmla="*/ 49 w 79"/>
                  <a:gd name="T1" fmla="*/ 8 h 53"/>
                  <a:gd name="T2" fmla="*/ 74 w 79"/>
                  <a:gd name="T3" fmla="*/ 53 h 53"/>
                  <a:gd name="T4" fmla="*/ 79 w 79"/>
                  <a:gd name="T5" fmla="*/ 45 h 53"/>
                  <a:gd name="T6" fmla="*/ 53 w 79"/>
                  <a:gd name="T7" fmla="*/ 0 h 53"/>
                  <a:gd name="T8" fmla="*/ 0 w 79"/>
                  <a:gd name="T9" fmla="*/ 0 h 53"/>
                  <a:gd name="T10" fmla="*/ 0 w 79"/>
                  <a:gd name="T11" fmla="*/ 8 h 53"/>
                  <a:gd name="T12" fmla="*/ 49 w 79"/>
                  <a:gd name="T13" fmla="*/ 8 h 53"/>
                </a:gdLst>
                <a:ahLst/>
                <a:cxnLst>
                  <a:cxn ang="0">
                    <a:pos x="T0" y="T1"/>
                  </a:cxn>
                  <a:cxn ang="0">
                    <a:pos x="T2" y="T3"/>
                  </a:cxn>
                  <a:cxn ang="0">
                    <a:pos x="T4" y="T5"/>
                  </a:cxn>
                  <a:cxn ang="0">
                    <a:pos x="T6" y="T7"/>
                  </a:cxn>
                  <a:cxn ang="0">
                    <a:pos x="T8" y="T9"/>
                  </a:cxn>
                  <a:cxn ang="0">
                    <a:pos x="T10" y="T11"/>
                  </a:cxn>
                  <a:cxn ang="0">
                    <a:pos x="T12" y="T13"/>
                  </a:cxn>
                </a:cxnLst>
                <a:rect l="0" t="0" r="r" b="b"/>
                <a:pathLst>
                  <a:path w="79" h="53">
                    <a:moveTo>
                      <a:pt x="49" y="8"/>
                    </a:moveTo>
                    <a:lnTo>
                      <a:pt x="74" y="53"/>
                    </a:lnTo>
                    <a:lnTo>
                      <a:pt x="79" y="45"/>
                    </a:lnTo>
                    <a:lnTo>
                      <a:pt x="53" y="0"/>
                    </a:lnTo>
                    <a:lnTo>
                      <a:pt x="0" y="0"/>
                    </a:lnTo>
                    <a:lnTo>
                      <a:pt x="0" y="8"/>
                    </a:lnTo>
                    <a:lnTo>
                      <a:pt x="49" y="8"/>
                    </a:ln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132" name="Freeform 594">
                <a:extLst>
                  <a:ext uri="{FF2B5EF4-FFF2-40B4-BE49-F238E27FC236}">
                    <a16:creationId xmlns:a16="http://schemas.microsoft.com/office/drawing/2014/main" id="{24734037-F3B8-4DFA-E6A3-9E3FFBBC957C}"/>
                  </a:ext>
                </a:extLst>
              </p:cNvPr>
              <p:cNvSpPr>
                <a:spLocks/>
              </p:cNvSpPr>
              <p:nvPr/>
            </p:nvSpPr>
            <p:spPr bwMode="auto">
              <a:xfrm>
                <a:off x="8358188" y="4937124"/>
                <a:ext cx="182564" cy="187325"/>
              </a:xfrm>
              <a:custGeom>
                <a:avLst/>
                <a:gdLst>
                  <a:gd name="T0" fmla="*/ 53 w 115"/>
                  <a:gd name="T1" fmla="*/ 118 h 118"/>
                  <a:gd name="T2" fmla="*/ 115 w 115"/>
                  <a:gd name="T3" fmla="*/ 9 h 118"/>
                  <a:gd name="T4" fmla="*/ 110 w 115"/>
                  <a:gd name="T5" fmla="*/ 0 h 118"/>
                  <a:gd name="T6" fmla="*/ 105 w 115"/>
                  <a:gd name="T7" fmla="*/ 8 h 118"/>
                  <a:gd name="T8" fmla="*/ 106 w 115"/>
                  <a:gd name="T9" fmla="*/ 9 h 118"/>
                  <a:gd name="T10" fmla="*/ 49 w 115"/>
                  <a:gd name="T11" fmla="*/ 110 h 118"/>
                  <a:gd name="T12" fmla="*/ 0 w 115"/>
                  <a:gd name="T13" fmla="*/ 110 h 118"/>
                  <a:gd name="T14" fmla="*/ 0 w 115"/>
                  <a:gd name="T15" fmla="*/ 118 h 118"/>
                  <a:gd name="T16" fmla="*/ 53 w 115"/>
                  <a:gd name="T1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18">
                    <a:moveTo>
                      <a:pt x="53" y="118"/>
                    </a:moveTo>
                    <a:lnTo>
                      <a:pt x="115" y="9"/>
                    </a:lnTo>
                    <a:lnTo>
                      <a:pt x="110" y="0"/>
                    </a:lnTo>
                    <a:lnTo>
                      <a:pt x="105" y="8"/>
                    </a:lnTo>
                    <a:lnTo>
                      <a:pt x="106" y="9"/>
                    </a:lnTo>
                    <a:lnTo>
                      <a:pt x="49" y="110"/>
                    </a:lnTo>
                    <a:lnTo>
                      <a:pt x="0" y="110"/>
                    </a:lnTo>
                    <a:lnTo>
                      <a:pt x="0" y="118"/>
                    </a:lnTo>
                    <a:lnTo>
                      <a:pt x="53" y="118"/>
                    </a:ln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grpSp>
      </p:grpSp>
      <p:sp>
        <p:nvSpPr>
          <p:cNvPr id="32" name="Rectangle: Rounded Corners 31">
            <a:extLst>
              <a:ext uri="{FF2B5EF4-FFF2-40B4-BE49-F238E27FC236}">
                <a16:creationId xmlns:a16="http://schemas.microsoft.com/office/drawing/2014/main" id="{08AC149B-690E-E9CF-78B0-2B65ED192700}"/>
              </a:ext>
            </a:extLst>
          </p:cNvPr>
          <p:cNvSpPr/>
          <p:nvPr/>
        </p:nvSpPr>
        <p:spPr>
          <a:xfrm>
            <a:off x="5157441" y="2460050"/>
            <a:ext cx="342900" cy="342900"/>
          </a:xfrm>
          <a:prstGeom prst="roundRect">
            <a:avLst/>
          </a:prstGeom>
          <a:solidFill>
            <a:schemeClr val="accent1"/>
          </a:solidFill>
          <a:ln w="0" cap="flat">
            <a:noFill/>
            <a:prstDash val="solid"/>
            <a:miter/>
          </a:ln>
        </p:spPr>
        <p:txBody>
          <a:bodyPr rtlCol="0" anchor="ctr"/>
          <a:lstStyle/>
          <a:p>
            <a:pPr algn="r" defTabSz="342900" rtl="1"/>
            <a:endParaRPr lang="en-US" sz="1350">
              <a:solidFill>
                <a:prstClr val="black"/>
              </a:solidFill>
              <a:latin typeface="Calibri" panose="020F0502020204030204"/>
            </a:endParaRPr>
          </a:p>
        </p:txBody>
      </p:sp>
      <p:sp>
        <p:nvSpPr>
          <p:cNvPr id="7" name="مربع نص 6">
            <a:extLst>
              <a:ext uri="{FF2B5EF4-FFF2-40B4-BE49-F238E27FC236}">
                <a16:creationId xmlns:a16="http://schemas.microsoft.com/office/drawing/2014/main" id="{7D19F87B-EFE8-5F41-639D-06F022F10DE9}"/>
              </a:ext>
            </a:extLst>
          </p:cNvPr>
          <p:cNvSpPr txBox="1"/>
          <p:nvPr/>
        </p:nvSpPr>
        <p:spPr>
          <a:xfrm>
            <a:off x="3643658" y="2460050"/>
            <a:ext cx="1508760" cy="408623"/>
          </a:xfrm>
          <a:prstGeom prst="roundRect">
            <a:avLst/>
          </a:prstGeom>
          <a:solidFill>
            <a:srgbClr val="D6DCE5">
              <a:alpha val="60000"/>
            </a:srgbClr>
          </a:solidFill>
        </p:spPr>
        <p:txBody>
          <a:bodyPr wrap="square" rtlCol="1">
            <a:spAutoFit/>
          </a:bodyPr>
          <a:lstStyle>
            <a:defPPr>
              <a:defRPr lang="ar-SA"/>
            </a:defPPr>
            <a:lvl1pPr defTabSz="228594">
              <a:defRPr sz="2400" b="1">
                <a:solidFill>
                  <a:srgbClr val="173863"/>
                </a:solidFill>
                <a:latin typeface="Sakkal Majalla" panose="02000000000000000000" pitchFamily="2" charset="-78"/>
                <a:cs typeface="Sakkal Majalla" panose="02000000000000000000" pitchFamily="2" charset="-78"/>
              </a:defRPr>
            </a:lvl1pPr>
          </a:lstStyle>
          <a:p>
            <a:pPr algn="r" defTabSz="171446" rtl="1"/>
            <a:r>
              <a:rPr lang="ar-SA" sz="1800" dirty="0"/>
              <a:t>الشفافية</a:t>
            </a:r>
            <a:endParaRPr lang="en-US" sz="1800" dirty="0"/>
          </a:p>
        </p:txBody>
      </p:sp>
      <p:grpSp>
        <p:nvGrpSpPr>
          <p:cNvPr id="133" name="Binoculars2" descr="{&quot;Key&quot;:&quot;POWER_USER_SHAPE_ICON&quot;,&quot;Value&quot;:&quot;POWER_USER_SHAPE_ICON_STYLE_1&quot;}">
            <a:extLst>
              <a:ext uri="{FF2B5EF4-FFF2-40B4-BE49-F238E27FC236}">
                <a16:creationId xmlns:a16="http://schemas.microsoft.com/office/drawing/2014/main" id="{652A6949-9D56-BF49-26AD-2873CF43E824}"/>
              </a:ext>
            </a:extLst>
          </p:cNvPr>
          <p:cNvGrpSpPr>
            <a:grpSpLocks noChangeAspect="1"/>
          </p:cNvGrpSpPr>
          <p:nvPr/>
        </p:nvGrpSpPr>
        <p:grpSpPr>
          <a:xfrm>
            <a:off x="5202891" y="2550321"/>
            <a:ext cx="252000" cy="162359"/>
            <a:chOff x="3305175" y="5689601"/>
            <a:chExt cx="638175" cy="411163"/>
          </a:xfrm>
          <a:solidFill>
            <a:schemeClr val="bg1"/>
          </a:solidFill>
        </p:grpSpPr>
        <p:sp>
          <p:nvSpPr>
            <p:cNvPr id="134" name="Freeform 285">
              <a:extLst>
                <a:ext uri="{FF2B5EF4-FFF2-40B4-BE49-F238E27FC236}">
                  <a16:creationId xmlns:a16="http://schemas.microsoft.com/office/drawing/2014/main" id="{B7A6A370-BDD6-4321-7D3D-4AE1D0CC55B7}"/>
                </a:ext>
              </a:extLst>
            </p:cNvPr>
            <p:cNvSpPr>
              <a:spLocks/>
            </p:cNvSpPr>
            <p:nvPr/>
          </p:nvSpPr>
          <p:spPr bwMode="auto">
            <a:xfrm>
              <a:off x="3343276" y="5892802"/>
              <a:ext cx="95250" cy="95251"/>
            </a:xfrm>
            <a:custGeom>
              <a:avLst/>
              <a:gdLst>
                <a:gd name="T0" fmla="*/ 142 w 159"/>
                <a:gd name="T1" fmla="*/ 0 h 159"/>
                <a:gd name="T2" fmla="*/ 0 w 159"/>
                <a:gd name="T3" fmla="*/ 142 h 159"/>
                <a:gd name="T4" fmla="*/ 17 w 159"/>
                <a:gd name="T5" fmla="*/ 159 h 159"/>
                <a:gd name="T6" fmla="*/ 34 w 159"/>
                <a:gd name="T7" fmla="*/ 142 h 159"/>
                <a:gd name="T8" fmla="*/ 142 w 159"/>
                <a:gd name="T9" fmla="*/ 34 h 159"/>
                <a:gd name="T10" fmla="*/ 159 w 159"/>
                <a:gd name="T11" fmla="*/ 17 h 159"/>
                <a:gd name="T12" fmla="*/ 142 w 159"/>
                <a:gd name="T13" fmla="*/ 0 h 159"/>
              </a:gdLst>
              <a:ahLst/>
              <a:cxnLst>
                <a:cxn ang="0">
                  <a:pos x="T0" y="T1"/>
                </a:cxn>
                <a:cxn ang="0">
                  <a:pos x="T2" y="T3"/>
                </a:cxn>
                <a:cxn ang="0">
                  <a:pos x="T4" y="T5"/>
                </a:cxn>
                <a:cxn ang="0">
                  <a:pos x="T6" y="T7"/>
                </a:cxn>
                <a:cxn ang="0">
                  <a:pos x="T8" y="T9"/>
                </a:cxn>
                <a:cxn ang="0">
                  <a:pos x="T10" y="T11"/>
                </a:cxn>
                <a:cxn ang="0">
                  <a:pos x="T12" y="T13"/>
                </a:cxn>
              </a:cxnLst>
              <a:rect l="0" t="0" r="r" b="b"/>
              <a:pathLst>
                <a:path w="159" h="159">
                  <a:moveTo>
                    <a:pt x="142" y="0"/>
                  </a:moveTo>
                  <a:cubicBezTo>
                    <a:pt x="64" y="0"/>
                    <a:pt x="0" y="64"/>
                    <a:pt x="0" y="142"/>
                  </a:cubicBezTo>
                  <a:cubicBezTo>
                    <a:pt x="0" y="151"/>
                    <a:pt x="8" y="159"/>
                    <a:pt x="17" y="159"/>
                  </a:cubicBezTo>
                  <a:cubicBezTo>
                    <a:pt x="26" y="159"/>
                    <a:pt x="34" y="151"/>
                    <a:pt x="34" y="142"/>
                  </a:cubicBezTo>
                  <a:cubicBezTo>
                    <a:pt x="34" y="82"/>
                    <a:pt x="82" y="34"/>
                    <a:pt x="142" y="34"/>
                  </a:cubicBezTo>
                  <a:cubicBezTo>
                    <a:pt x="151" y="34"/>
                    <a:pt x="159" y="26"/>
                    <a:pt x="159" y="17"/>
                  </a:cubicBezTo>
                  <a:cubicBezTo>
                    <a:pt x="159" y="8"/>
                    <a:pt x="151" y="0"/>
                    <a:pt x="142" y="0"/>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135" name="Freeform 286">
              <a:extLst>
                <a:ext uri="{FF2B5EF4-FFF2-40B4-BE49-F238E27FC236}">
                  <a16:creationId xmlns:a16="http://schemas.microsoft.com/office/drawing/2014/main" id="{35BB0B99-C9E9-2D36-6167-D172331DE755}"/>
                </a:ext>
              </a:extLst>
            </p:cNvPr>
            <p:cNvSpPr>
              <a:spLocks noEditPoints="1"/>
            </p:cNvSpPr>
            <p:nvPr/>
          </p:nvSpPr>
          <p:spPr bwMode="auto">
            <a:xfrm>
              <a:off x="3305175" y="5689601"/>
              <a:ext cx="638175" cy="411163"/>
            </a:xfrm>
            <a:custGeom>
              <a:avLst/>
              <a:gdLst>
                <a:gd name="T0" fmla="*/ 689 w 1067"/>
                <a:gd name="T1" fmla="*/ 483 h 689"/>
                <a:gd name="T2" fmla="*/ 1034 w 1067"/>
                <a:gd name="T3" fmla="*/ 483 h 689"/>
                <a:gd name="T4" fmla="*/ 687 w 1067"/>
                <a:gd name="T5" fmla="*/ 238 h 689"/>
                <a:gd name="T6" fmla="*/ 799 w 1067"/>
                <a:gd name="T7" fmla="*/ 114 h 689"/>
                <a:gd name="T8" fmla="*/ 978 w 1067"/>
                <a:gd name="T9" fmla="*/ 314 h 689"/>
                <a:gd name="T10" fmla="*/ 688 w 1067"/>
                <a:gd name="T11" fmla="*/ 373 h 689"/>
                <a:gd name="T12" fmla="*/ 619 w 1067"/>
                <a:gd name="T13" fmla="*/ 290 h 689"/>
                <a:gd name="T14" fmla="*/ 622 w 1067"/>
                <a:gd name="T15" fmla="*/ 256 h 689"/>
                <a:gd name="T16" fmla="*/ 654 w 1067"/>
                <a:gd name="T17" fmla="*/ 308 h 689"/>
                <a:gd name="T18" fmla="*/ 534 w 1067"/>
                <a:gd name="T19" fmla="*/ 322 h 689"/>
                <a:gd name="T20" fmla="*/ 534 w 1067"/>
                <a:gd name="T21" fmla="*/ 209 h 689"/>
                <a:gd name="T22" fmla="*/ 534 w 1067"/>
                <a:gd name="T23" fmla="*/ 322 h 689"/>
                <a:gd name="T24" fmla="*/ 414 w 1067"/>
                <a:gd name="T25" fmla="*/ 272 h 689"/>
                <a:gd name="T26" fmla="*/ 444 w 1067"/>
                <a:gd name="T27" fmla="*/ 266 h 689"/>
                <a:gd name="T28" fmla="*/ 413 w 1067"/>
                <a:gd name="T29" fmla="*/ 308 h 689"/>
                <a:gd name="T30" fmla="*/ 90 w 1067"/>
                <a:gd name="T31" fmla="*/ 314 h 689"/>
                <a:gd name="T32" fmla="*/ 268 w 1067"/>
                <a:gd name="T33" fmla="*/ 114 h 689"/>
                <a:gd name="T34" fmla="*/ 381 w 1067"/>
                <a:gd name="T35" fmla="*/ 238 h 689"/>
                <a:gd name="T36" fmla="*/ 206 w 1067"/>
                <a:gd name="T37" fmla="*/ 277 h 689"/>
                <a:gd name="T38" fmla="*/ 34 w 1067"/>
                <a:gd name="T39" fmla="*/ 483 h 689"/>
                <a:gd name="T40" fmla="*/ 378 w 1067"/>
                <a:gd name="T41" fmla="*/ 483 h 689"/>
                <a:gd name="T42" fmla="*/ 240 w 1067"/>
                <a:gd name="T43" fmla="*/ 74 h 689"/>
                <a:gd name="T44" fmla="*/ 309 w 1067"/>
                <a:gd name="T45" fmla="*/ 40 h 689"/>
                <a:gd name="T46" fmla="*/ 354 w 1067"/>
                <a:gd name="T47" fmla="*/ 97 h 689"/>
                <a:gd name="T48" fmla="*/ 293 w 1067"/>
                <a:gd name="T49" fmla="*/ 84 h 689"/>
                <a:gd name="T50" fmla="*/ 272 w 1067"/>
                <a:gd name="T51" fmla="*/ 80 h 689"/>
                <a:gd name="T52" fmla="*/ 240 w 1067"/>
                <a:gd name="T53" fmla="*/ 74 h 689"/>
                <a:gd name="T54" fmla="*/ 758 w 1067"/>
                <a:gd name="T55" fmla="*/ 40 h 689"/>
                <a:gd name="T56" fmla="*/ 767 w 1067"/>
                <a:gd name="T57" fmla="*/ 38 h 689"/>
                <a:gd name="T58" fmla="*/ 829 w 1067"/>
                <a:gd name="T59" fmla="*/ 80 h 689"/>
                <a:gd name="T60" fmla="*/ 776 w 1067"/>
                <a:gd name="T61" fmla="*/ 84 h 689"/>
                <a:gd name="T62" fmla="*/ 714 w 1067"/>
                <a:gd name="T63" fmla="*/ 112 h 689"/>
                <a:gd name="T64" fmla="*/ 758 w 1067"/>
                <a:gd name="T65" fmla="*/ 40 h 689"/>
                <a:gd name="T66" fmla="*/ 1044 w 1067"/>
                <a:gd name="T67" fmla="*/ 389 h 689"/>
                <a:gd name="T68" fmla="*/ 869 w 1067"/>
                <a:gd name="T69" fmla="*/ 90 h 689"/>
                <a:gd name="T70" fmla="*/ 761 w 1067"/>
                <a:gd name="T71" fmla="*/ 6 h 689"/>
                <a:gd name="T72" fmla="*/ 751 w 1067"/>
                <a:gd name="T73" fmla="*/ 7 h 689"/>
                <a:gd name="T74" fmla="*/ 680 w 1067"/>
                <a:gd name="T75" fmla="*/ 97 h 689"/>
                <a:gd name="T76" fmla="*/ 654 w 1067"/>
                <a:gd name="T77" fmla="*/ 235 h 689"/>
                <a:gd name="T78" fmla="*/ 534 w 1067"/>
                <a:gd name="T79" fmla="*/ 176 h 689"/>
                <a:gd name="T80" fmla="*/ 414 w 1067"/>
                <a:gd name="T81" fmla="*/ 235 h 689"/>
                <a:gd name="T82" fmla="*/ 387 w 1067"/>
                <a:gd name="T83" fmla="*/ 97 h 689"/>
                <a:gd name="T84" fmla="*/ 316 w 1067"/>
                <a:gd name="T85" fmla="*/ 7 h 689"/>
                <a:gd name="T86" fmla="*/ 305 w 1067"/>
                <a:gd name="T87" fmla="*/ 5 h 689"/>
                <a:gd name="T88" fmla="*/ 198 w 1067"/>
                <a:gd name="T89" fmla="*/ 90 h 689"/>
                <a:gd name="T90" fmla="*/ 23 w 1067"/>
                <a:gd name="T91" fmla="*/ 389 h 689"/>
                <a:gd name="T92" fmla="*/ 0 w 1067"/>
                <a:gd name="T93" fmla="*/ 483 h 689"/>
                <a:gd name="T94" fmla="*/ 412 w 1067"/>
                <a:gd name="T95" fmla="*/ 483 h 689"/>
                <a:gd name="T96" fmla="*/ 412 w 1067"/>
                <a:gd name="T97" fmla="*/ 479 h 689"/>
                <a:gd name="T98" fmla="*/ 463 w 1067"/>
                <a:gd name="T99" fmla="*/ 320 h 689"/>
                <a:gd name="T100" fmla="*/ 604 w 1067"/>
                <a:gd name="T101" fmla="*/ 320 h 689"/>
                <a:gd name="T102" fmla="*/ 656 w 1067"/>
                <a:gd name="T103" fmla="*/ 479 h 689"/>
                <a:gd name="T104" fmla="*/ 656 w 1067"/>
                <a:gd name="T105" fmla="*/ 483 h 689"/>
                <a:gd name="T106" fmla="*/ 1067 w 1067"/>
                <a:gd name="T107" fmla="*/ 483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67" h="689">
                  <a:moveTo>
                    <a:pt x="861" y="655"/>
                  </a:moveTo>
                  <a:cubicBezTo>
                    <a:pt x="766" y="655"/>
                    <a:pt x="689" y="578"/>
                    <a:pt x="689" y="483"/>
                  </a:cubicBezTo>
                  <a:cubicBezTo>
                    <a:pt x="689" y="388"/>
                    <a:pt x="766" y="311"/>
                    <a:pt x="861" y="311"/>
                  </a:cubicBezTo>
                  <a:cubicBezTo>
                    <a:pt x="956" y="311"/>
                    <a:pt x="1034" y="388"/>
                    <a:pt x="1034" y="483"/>
                  </a:cubicBezTo>
                  <a:cubicBezTo>
                    <a:pt x="1034" y="578"/>
                    <a:pt x="956" y="655"/>
                    <a:pt x="861" y="655"/>
                  </a:cubicBezTo>
                  <a:close/>
                  <a:moveTo>
                    <a:pt x="687" y="238"/>
                  </a:moveTo>
                  <a:cubicBezTo>
                    <a:pt x="686" y="179"/>
                    <a:pt x="726" y="128"/>
                    <a:pt x="783" y="116"/>
                  </a:cubicBezTo>
                  <a:cubicBezTo>
                    <a:pt x="789" y="115"/>
                    <a:pt x="794" y="114"/>
                    <a:pt x="799" y="114"/>
                  </a:cubicBezTo>
                  <a:cubicBezTo>
                    <a:pt x="854" y="107"/>
                    <a:pt x="906" y="138"/>
                    <a:pt x="927" y="190"/>
                  </a:cubicBezTo>
                  <a:lnTo>
                    <a:pt x="978" y="314"/>
                  </a:lnTo>
                  <a:cubicBezTo>
                    <a:pt x="945" y="291"/>
                    <a:pt x="905" y="277"/>
                    <a:pt x="861" y="277"/>
                  </a:cubicBezTo>
                  <a:cubicBezTo>
                    <a:pt x="789" y="277"/>
                    <a:pt x="725" y="316"/>
                    <a:pt x="688" y="373"/>
                  </a:cubicBezTo>
                  <a:lnTo>
                    <a:pt x="687" y="238"/>
                  </a:lnTo>
                  <a:close/>
                  <a:moveTo>
                    <a:pt x="619" y="290"/>
                  </a:moveTo>
                  <a:cubicBezTo>
                    <a:pt x="622" y="283"/>
                    <a:pt x="623" y="274"/>
                    <a:pt x="623" y="266"/>
                  </a:cubicBezTo>
                  <a:cubicBezTo>
                    <a:pt x="623" y="263"/>
                    <a:pt x="623" y="260"/>
                    <a:pt x="622" y="256"/>
                  </a:cubicBezTo>
                  <a:lnTo>
                    <a:pt x="654" y="272"/>
                  </a:lnTo>
                  <a:lnTo>
                    <a:pt x="654" y="308"/>
                  </a:lnTo>
                  <a:lnTo>
                    <a:pt x="619" y="290"/>
                  </a:lnTo>
                  <a:close/>
                  <a:moveTo>
                    <a:pt x="534" y="322"/>
                  </a:moveTo>
                  <a:cubicBezTo>
                    <a:pt x="503" y="322"/>
                    <a:pt x="477" y="297"/>
                    <a:pt x="477" y="266"/>
                  </a:cubicBezTo>
                  <a:cubicBezTo>
                    <a:pt x="477" y="235"/>
                    <a:pt x="503" y="209"/>
                    <a:pt x="534" y="209"/>
                  </a:cubicBezTo>
                  <a:cubicBezTo>
                    <a:pt x="565" y="209"/>
                    <a:pt x="590" y="235"/>
                    <a:pt x="590" y="266"/>
                  </a:cubicBezTo>
                  <a:cubicBezTo>
                    <a:pt x="590" y="297"/>
                    <a:pt x="565" y="322"/>
                    <a:pt x="534" y="322"/>
                  </a:cubicBezTo>
                  <a:close/>
                  <a:moveTo>
                    <a:pt x="413" y="308"/>
                  </a:moveTo>
                  <a:lnTo>
                    <a:pt x="414" y="272"/>
                  </a:lnTo>
                  <a:lnTo>
                    <a:pt x="445" y="256"/>
                  </a:lnTo>
                  <a:cubicBezTo>
                    <a:pt x="445" y="260"/>
                    <a:pt x="444" y="263"/>
                    <a:pt x="444" y="266"/>
                  </a:cubicBezTo>
                  <a:cubicBezTo>
                    <a:pt x="444" y="274"/>
                    <a:pt x="446" y="283"/>
                    <a:pt x="448" y="291"/>
                  </a:cubicBezTo>
                  <a:lnTo>
                    <a:pt x="413" y="308"/>
                  </a:lnTo>
                  <a:close/>
                  <a:moveTo>
                    <a:pt x="206" y="277"/>
                  </a:moveTo>
                  <a:cubicBezTo>
                    <a:pt x="163" y="277"/>
                    <a:pt x="123" y="291"/>
                    <a:pt x="90" y="314"/>
                  </a:cubicBezTo>
                  <a:lnTo>
                    <a:pt x="140" y="190"/>
                  </a:lnTo>
                  <a:cubicBezTo>
                    <a:pt x="161" y="138"/>
                    <a:pt x="214" y="107"/>
                    <a:pt x="268" y="114"/>
                  </a:cubicBezTo>
                  <a:cubicBezTo>
                    <a:pt x="273" y="114"/>
                    <a:pt x="279" y="115"/>
                    <a:pt x="286" y="117"/>
                  </a:cubicBezTo>
                  <a:cubicBezTo>
                    <a:pt x="341" y="128"/>
                    <a:pt x="381" y="179"/>
                    <a:pt x="381" y="238"/>
                  </a:cubicBezTo>
                  <a:lnTo>
                    <a:pt x="379" y="373"/>
                  </a:lnTo>
                  <a:cubicBezTo>
                    <a:pt x="343" y="316"/>
                    <a:pt x="279" y="277"/>
                    <a:pt x="206" y="277"/>
                  </a:cubicBezTo>
                  <a:close/>
                  <a:moveTo>
                    <a:pt x="206" y="655"/>
                  </a:moveTo>
                  <a:cubicBezTo>
                    <a:pt x="111" y="655"/>
                    <a:pt x="34" y="578"/>
                    <a:pt x="34" y="483"/>
                  </a:cubicBezTo>
                  <a:cubicBezTo>
                    <a:pt x="34" y="388"/>
                    <a:pt x="111" y="311"/>
                    <a:pt x="206" y="311"/>
                  </a:cubicBezTo>
                  <a:cubicBezTo>
                    <a:pt x="301" y="311"/>
                    <a:pt x="378" y="388"/>
                    <a:pt x="378" y="483"/>
                  </a:cubicBezTo>
                  <a:cubicBezTo>
                    <a:pt x="378" y="578"/>
                    <a:pt x="301" y="655"/>
                    <a:pt x="206" y="655"/>
                  </a:cubicBezTo>
                  <a:close/>
                  <a:moveTo>
                    <a:pt x="240" y="74"/>
                  </a:moveTo>
                  <a:cubicBezTo>
                    <a:pt x="250" y="50"/>
                    <a:pt x="275" y="35"/>
                    <a:pt x="301" y="38"/>
                  </a:cubicBezTo>
                  <a:cubicBezTo>
                    <a:pt x="303" y="39"/>
                    <a:pt x="306" y="39"/>
                    <a:pt x="309" y="40"/>
                  </a:cubicBezTo>
                  <a:cubicBezTo>
                    <a:pt x="309" y="40"/>
                    <a:pt x="309" y="40"/>
                    <a:pt x="309" y="40"/>
                  </a:cubicBezTo>
                  <a:cubicBezTo>
                    <a:pt x="335" y="45"/>
                    <a:pt x="354" y="69"/>
                    <a:pt x="354" y="97"/>
                  </a:cubicBezTo>
                  <a:lnTo>
                    <a:pt x="353" y="112"/>
                  </a:lnTo>
                  <a:cubicBezTo>
                    <a:pt x="336" y="99"/>
                    <a:pt x="315" y="89"/>
                    <a:pt x="293" y="84"/>
                  </a:cubicBezTo>
                  <a:cubicBezTo>
                    <a:pt x="293" y="84"/>
                    <a:pt x="291" y="84"/>
                    <a:pt x="291" y="84"/>
                  </a:cubicBezTo>
                  <a:cubicBezTo>
                    <a:pt x="285" y="82"/>
                    <a:pt x="278" y="81"/>
                    <a:pt x="272" y="80"/>
                  </a:cubicBezTo>
                  <a:cubicBezTo>
                    <a:pt x="261" y="79"/>
                    <a:pt x="249" y="79"/>
                    <a:pt x="238" y="80"/>
                  </a:cubicBezTo>
                  <a:lnTo>
                    <a:pt x="240" y="74"/>
                  </a:lnTo>
                  <a:close/>
                  <a:moveTo>
                    <a:pt x="758" y="40"/>
                  </a:moveTo>
                  <a:cubicBezTo>
                    <a:pt x="758" y="40"/>
                    <a:pt x="758" y="40"/>
                    <a:pt x="758" y="40"/>
                  </a:cubicBezTo>
                  <a:cubicBezTo>
                    <a:pt x="758" y="40"/>
                    <a:pt x="759" y="40"/>
                    <a:pt x="759" y="40"/>
                  </a:cubicBezTo>
                  <a:cubicBezTo>
                    <a:pt x="761" y="39"/>
                    <a:pt x="764" y="39"/>
                    <a:pt x="767" y="38"/>
                  </a:cubicBezTo>
                  <a:cubicBezTo>
                    <a:pt x="792" y="35"/>
                    <a:pt x="817" y="50"/>
                    <a:pt x="827" y="74"/>
                  </a:cubicBezTo>
                  <a:lnTo>
                    <a:pt x="829" y="80"/>
                  </a:lnTo>
                  <a:cubicBezTo>
                    <a:pt x="818" y="79"/>
                    <a:pt x="807" y="79"/>
                    <a:pt x="795" y="80"/>
                  </a:cubicBezTo>
                  <a:cubicBezTo>
                    <a:pt x="789" y="81"/>
                    <a:pt x="783" y="82"/>
                    <a:pt x="776" y="84"/>
                  </a:cubicBezTo>
                  <a:cubicBezTo>
                    <a:pt x="776" y="84"/>
                    <a:pt x="775" y="84"/>
                    <a:pt x="775" y="84"/>
                  </a:cubicBezTo>
                  <a:cubicBezTo>
                    <a:pt x="752" y="89"/>
                    <a:pt x="731" y="99"/>
                    <a:pt x="714" y="112"/>
                  </a:cubicBezTo>
                  <a:lnTo>
                    <a:pt x="714" y="97"/>
                  </a:lnTo>
                  <a:cubicBezTo>
                    <a:pt x="713" y="69"/>
                    <a:pt x="732" y="45"/>
                    <a:pt x="758" y="40"/>
                  </a:cubicBezTo>
                  <a:close/>
                  <a:moveTo>
                    <a:pt x="1044" y="390"/>
                  </a:moveTo>
                  <a:cubicBezTo>
                    <a:pt x="1044" y="390"/>
                    <a:pt x="1044" y="390"/>
                    <a:pt x="1044" y="389"/>
                  </a:cubicBezTo>
                  <a:lnTo>
                    <a:pt x="958" y="178"/>
                  </a:lnTo>
                  <a:cubicBezTo>
                    <a:pt x="941" y="136"/>
                    <a:pt x="909" y="105"/>
                    <a:pt x="869" y="90"/>
                  </a:cubicBezTo>
                  <a:lnTo>
                    <a:pt x="858" y="62"/>
                  </a:lnTo>
                  <a:cubicBezTo>
                    <a:pt x="842" y="24"/>
                    <a:pt x="803" y="1"/>
                    <a:pt x="761" y="6"/>
                  </a:cubicBezTo>
                  <a:cubicBezTo>
                    <a:pt x="758" y="6"/>
                    <a:pt x="755" y="6"/>
                    <a:pt x="752" y="7"/>
                  </a:cubicBezTo>
                  <a:cubicBezTo>
                    <a:pt x="752" y="7"/>
                    <a:pt x="752" y="7"/>
                    <a:pt x="751" y="7"/>
                  </a:cubicBezTo>
                  <a:cubicBezTo>
                    <a:pt x="751" y="7"/>
                    <a:pt x="751" y="7"/>
                    <a:pt x="751" y="7"/>
                  </a:cubicBezTo>
                  <a:cubicBezTo>
                    <a:pt x="710" y="16"/>
                    <a:pt x="680" y="54"/>
                    <a:pt x="680" y="97"/>
                  </a:cubicBezTo>
                  <a:lnTo>
                    <a:pt x="681" y="148"/>
                  </a:lnTo>
                  <a:cubicBezTo>
                    <a:pt x="664" y="173"/>
                    <a:pt x="654" y="203"/>
                    <a:pt x="654" y="235"/>
                  </a:cubicBezTo>
                  <a:lnTo>
                    <a:pt x="602" y="209"/>
                  </a:lnTo>
                  <a:cubicBezTo>
                    <a:pt x="586" y="189"/>
                    <a:pt x="561" y="176"/>
                    <a:pt x="534" y="176"/>
                  </a:cubicBezTo>
                  <a:cubicBezTo>
                    <a:pt x="506" y="176"/>
                    <a:pt x="481" y="189"/>
                    <a:pt x="465" y="209"/>
                  </a:cubicBezTo>
                  <a:lnTo>
                    <a:pt x="414" y="235"/>
                  </a:lnTo>
                  <a:cubicBezTo>
                    <a:pt x="413" y="203"/>
                    <a:pt x="403" y="173"/>
                    <a:pt x="387" y="148"/>
                  </a:cubicBezTo>
                  <a:lnTo>
                    <a:pt x="387" y="97"/>
                  </a:lnTo>
                  <a:cubicBezTo>
                    <a:pt x="387" y="54"/>
                    <a:pt x="358" y="16"/>
                    <a:pt x="316" y="7"/>
                  </a:cubicBezTo>
                  <a:cubicBezTo>
                    <a:pt x="316" y="7"/>
                    <a:pt x="316" y="7"/>
                    <a:pt x="316" y="7"/>
                  </a:cubicBezTo>
                  <a:cubicBezTo>
                    <a:pt x="316" y="7"/>
                    <a:pt x="315" y="7"/>
                    <a:pt x="315" y="7"/>
                  </a:cubicBezTo>
                  <a:cubicBezTo>
                    <a:pt x="312" y="6"/>
                    <a:pt x="309" y="6"/>
                    <a:pt x="305" y="5"/>
                  </a:cubicBezTo>
                  <a:cubicBezTo>
                    <a:pt x="264" y="0"/>
                    <a:pt x="225" y="24"/>
                    <a:pt x="209" y="62"/>
                  </a:cubicBezTo>
                  <a:lnTo>
                    <a:pt x="198" y="90"/>
                  </a:lnTo>
                  <a:cubicBezTo>
                    <a:pt x="159" y="105"/>
                    <a:pt x="126" y="136"/>
                    <a:pt x="109" y="178"/>
                  </a:cubicBezTo>
                  <a:lnTo>
                    <a:pt x="23" y="389"/>
                  </a:lnTo>
                  <a:cubicBezTo>
                    <a:pt x="23" y="390"/>
                    <a:pt x="23" y="390"/>
                    <a:pt x="23" y="390"/>
                  </a:cubicBezTo>
                  <a:cubicBezTo>
                    <a:pt x="9" y="418"/>
                    <a:pt x="0" y="450"/>
                    <a:pt x="0" y="483"/>
                  </a:cubicBezTo>
                  <a:cubicBezTo>
                    <a:pt x="0" y="596"/>
                    <a:pt x="93" y="689"/>
                    <a:pt x="206" y="689"/>
                  </a:cubicBezTo>
                  <a:cubicBezTo>
                    <a:pt x="319" y="689"/>
                    <a:pt x="412" y="596"/>
                    <a:pt x="412" y="483"/>
                  </a:cubicBezTo>
                  <a:cubicBezTo>
                    <a:pt x="412" y="482"/>
                    <a:pt x="411" y="481"/>
                    <a:pt x="411" y="479"/>
                  </a:cubicBezTo>
                  <a:cubicBezTo>
                    <a:pt x="411" y="479"/>
                    <a:pt x="412" y="479"/>
                    <a:pt x="412" y="479"/>
                  </a:cubicBezTo>
                  <a:lnTo>
                    <a:pt x="413" y="346"/>
                  </a:lnTo>
                  <a:lnTo>
                    <a:pt x="463" y="320"/>
                  </a:lnTo>
                  <a:cubicBezTo>
                    <a:pt x="479" y="341"/>
                    <a:pt x="505" y="355"/>
                    <a:pt x="534" y="355"/>
                  </a:cubicBezTo>
                  <a:cubicBezTo>
                    <a:pt x="562" y="355"/>
                    <a:pt x="588" y="341"/>
                    <a:pt x="604" y="320"/>
                  </a:cubicBezTo>
                  <a:lnTo>
                    <a:pt x="654" y="346"/>
                  </a:lnTo>
                  <a:lnTo>
                    <a:pt x="656" y="479"/>
                  </a:lnTo>
                  <a:cubicBezTo>
                    <a:pt x="656" y="479"/>
                    <a:pt x="656" y="479"/>
                    <a:pt x="656" y="479"/>
                  </a:cubicBezTo>
                  <a:cubicBezTo>
                    <a:pt x="656" y="481"/>
                    <a:pt x="656" y="482"/>
                    <a:pt x="656" y="483"/>
                  </a:cubicBezTo>
                  <a:cubicBezTo>
                    <a:pt x="656" y="596"/>
                    <a:pt x="748" y="689"/>
                    <a:pt x="861" y="689"/>
                  </a:cubicBezTo>
                  <a:cubicBezTo>
                    <a:pt x="975" y="689"/>
                    <a:pt x="1067" y="596"/>
                    <a:pt x="1067" y="483"/>
                  </a:cubicBezTo>
                  <a:cubicBezTo>
                    <a:pt x="1067" y="450"/>
                    <a:pt x="1059" y="418"/>
                    <a:pt x="1044" y="390"/>
                  </a:cubicBez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sp>
          <p:nvSpPr>
            <p:cNvPr id="136" name="Freeform 287">
              <a:extLst>
                <a:ext uri="{FF2B5EF4-FFF2-40B4-BE49-F238E27FC236}">
                  <a16:creationId xmlns:a16="http://schemas.microsoft.com/office/drawing/2014/main" id="{DEF8029A-01D4-9E0F-DB9A-BD1AE2DAFE24}"/>
                </a:ext>
              </a:extLst>
            </p:cNvPr>
            <p:cNvSpPr>
              <a:spLocks/>
            </p:cNvSpPr>
            <p:nvPr/>
          </p:nvSpPr>
          <p:spPr bwMode="auto">
            <a:xfrm>
              <a:off x="3735389" y="5892802"/>
              <a:ext cx="93664" cy="95249"/>
            </a:xfrm>
            <a:custGeom>
              <a:avLst/>
              <a:gdLst>
                <a:gd name="T0" fmla="*/ 141 w 158"/>
                <a:gd name="T1" fmla="*/ 0 h 159"/>
                <a:gd name="T2" fmla="*/ 0 w 158"/>
                <a:gd name="T3" fmla="*/ 142 h 159"/>
                <a:gd name="T4" fmla="*/ 16 w 158"/>
                <a:gd name="T5" fmla="*/ 159 h 159"/>
                <a:gd name="T6" fmla="*/ 33 w 158"/>
                <a:gd name="T7" fmla="*/ 142 h 159"/>
                <a:gd name="T8" fmla="*/ 141 w 158"/>
                <a:gd name="T9" fmla="*/ 34 h 159"/>
                <a:gd name="T10" fmla="*/ 158 w 158"/>
                <a:gd name="T11" fmla="*/ 17 h 159"/>
                <a:gd name="T12" fmla="*/ 141 w 158"/>
                <a:gd name="T13" fmla="*/ 0 h 159"/>
              </a:gdLst>
              <a:ahLst/>
              <a:cxnLst>
                <a:cxn ang="0">
                  <a:pos x="T0" y="T1"/>
                </a:cxn>
                <a:cxn ang="0">
                  <a:pos x="T2" y="T3"/>
                </a:cxn>
                <a:cxn ang="0">
                  <a:pos x="T4" y="T5"/>
                </a:cxn>
                <a:cxn ang="0">
                  <a:pos x="T6" y="T7"/>
                </a:cxn>
                <a:cxn ang="0">
                  <a:pos x="T8" y="T9"/>
                </a:cxn>
                <a:cxn ang="0">
                  <a:pos x="T10" y="T11"/>
                </a:cxn>
                <a:cxn ang="0">
                  <a:pos x="T12" y="T13"/>
                </a:cxn>
              </a:cxnLst>
              <a:rect l="0" t="0" r="r" b="b"/>
              <a:pathLst>
                <a:path w="158" h="159">
                  <a:moveTo>
                    <a:pt x="141" y="0"/>
                  </a:moveTo>
                  <a:cubicBezTo>
                    <a:pt x="63" y="0"/>
                    <a:pt x="0" y="64"/>
                    <a:pt x="0" y="142"/>
                  </a:cubicBezTo>
                  <a:cubicBezTo>
                    <a:pt x="0" y="151"/>
                    <a:pt x="7" y="159"/>
                    <a:pt x="16" y="159"/>
                  </a:cubicBezTo>
                  <a:cubicBezTo>
                    <a:pt x="26" y="159"/>
                    <a:pt x="33" y="151"/>
                    <a:pt x="33" y="142"/>
                  </a:cubicBezTo>
                  <a:cubicBezTo>
                    <a:pt x="33" y="82"/>
                    <a:pt x="82" y="34"/>
                    <a:pt x="141" y="34"/>
                  </a:cubicBezTo>
                  <a:cubicBezTo>
                    <a:pt x="151" y="34"/>
                    <a:pt x="158" y="26"/>
                    <a:pt x="158" y="17"/>
                  </a:cubicBezTo>
                  <a:cubicBezTo>
                    <a:pt x="158" y="8"/>
                    <a:pt x="151" y="0"/>
                    <a:pt x="141" y="0"/>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prstClr val="black"/>
                </a:solidFill>
                <a:latin typeface="Calibri" panose="020F0502020204030204"/>
              </a:endParaRPr>
            </a:p>
          </p:txBody>
        </p:sp>
      </p:grpSp>
      <p:grpSp>
        <p:nvGrpSpPr>
          <p:cNvPr id="154" name="Group 153">
            <a:extLst>
              <a:ext uri="{FF2B5EF4-FFF2-40B4-BE49-F238E27FC236}">
                <a16:creationId xmlns:a16="http://schemas.microsoft.com/office/drawing/2014/main" id="{4A7D4886-4957-584D-B2AC-9503302C1E1F}"/>
              </a:ext>
            </a:extLst>
          </p:cNvPr>
          <p:cNvGrpSpPr/>
          <p:nvPr/>
        </p:nvGrpSpPr>
        <p:grpSpPr>
          <a:xfrm>
            <a:off x="3643659" y="3812200"/>
            <a:ext cx="1856683" cy="408623"/>
            <a:chOff x="4858211" y="5082936"/>
            <a:chExt cx="2475577" cy="544831"/>
          </a:xfrm>
        </p:grpSpPr>
        <p:sp>
          <p:nvSpPr>
            <p:cNvPr id="37" name="Rectangle: Rounded Corners 36">
              <a:extLst>
                <a:ext uri="{FF2B5EF4-FFF2-40B4-BE49-F238E27FC236}">
                  <a16:creationId xmlns:a16="http://schemas.microsoft.com/office/drawing/2014/main" id="{F092F1F0-FAC5-7697-DD8D-74C96E323EA4}"/>
                </a:ext>
              </a:extLst>
            </p:cNvPr>
            <p:cNvSpPr/>
            <p:nvPr/>
          </p:nvSpPr>
          <p:spPr>
            <a:xfrm>
              <a:off x="6876588" y="5082936"/>
              <a:ext cx="457200" cy="457200"/>
            </a:xfrm>
            <a:prstGeom prst="roundRect">
              <a:avLst/>
            </a:prstGeom>
            <a:solidFill>
              <a:schemeClr val="accent2">
                <a:lumMod val="60000"/>
                <a:lumOff val="40000"/>
              </a:schemeClr>
            </a:solidFill>
            <a:ln w="0" cap="flat">
              <a:noFill/>
              <a:prstDash val="solid"/>
              <a:miter/>
            </a:ln>
          </p:spPr>
          <p:txBody>
            <a:bodyPr rtlCol="0" anchor="ctr"/>
            <a:lstStyle/>
            <a:p>
              <a:pPr algn="r" defTabSz="342900" rtl="1"/>
              <a:endParaRPr lang="en-US" sz="1350">
                <a:solidFill>
                  <a:srgbClr val="768394"/>
                </a:solidFill>
                <a:latin typeface="Calibri" panose="020F0502020204030204"/>
              </a:endParaRPr>
            </a:p>
          </p:txBody>
        </p:sp>
        <p:sp>
          <p:nvSpPr>
            <p:cNvPr id="22" name="مربع نص 21">
              <a:extLst>
                <a:ext uri="{FF2B5EF4-FFF2-40B4-BE49-F238E27FC236}">
                  <a16:creationId xmlns:a16="http://schemas.microsoft.com/office/drawing/2014/main" id="{867FC9C4-6D1B-D04A-0EE1-E246E113CFC3}"/>
                </a:ext>
              </a:extLst>
            </p:cNvPr>
            <p:cNvSpPr txBox="1"/>
            <p:nvPr/>
          </p:nvSpPr>
          <p:spPr>
            <a:xfrm>
              <a:off x="4858211" y="5082936"/>
              <a:ext cx="2011680" cy="544831"/>
            </a:xfrm>
            <a:prstGeom prst="roundRect">
              <a:avLst/>
            </a:prstGeom>
            <a:solidFill>
              <a:schemeClr val="accent3">
                <a:lumMod val="20000"/>
                <a:lumOff val="80000"/>
              </a:schemeClr>
            </a:solidFill>
          </p:spPr>
          <p:txBody>
            <a:bodyPr wrap="square" rtlCol="1">
              <a:spAutoFit/>
            </a:bodyPr>
            <a:lstStyle>
              <a:defPPr>
                <a:defRPr lang="ar-SA"/>
              </a:defPPr>
              <a:lvl1pPr defTabSz="228594">
                <a:defRPr sz="2400" b="1">
                  <a:solidFill>
                    <a:srgbClr val="173863"/>
                  </a:solidFill>
                  <a:latin typeface="Sakkal Majalla" panose="02000000000000000000" pitchFamily="2" charset="-78"/>
                  <a:cs typeface="Sakkal Majalla" panose="02000000000000000000" pitchFamily="2" charset="-78"/>
                </a:defRPr>
              </a:lvl1pPr>
            </a:lstStyle>
            <a:p>
              <a:pPr algn="r" defTabSz="171446" rtl="1"/>
              <a:r>
                <a:rPr lang="ar-SA" sz="1800" dirty="0">
                  <a:solidFill>
                    <a:srgbClr val="768394">
                      <a:lumMod val="40000"/>
                      <a:lumOff val="60000"/>
                    </a:srgbClr>
                  </a:solidFill>
                </a:rPr>
                <a:t>الاستدامة</a:t>
              </a:r>
              <a:endParaRPr lang="en-US" sz="1800" dirty="0">
                <a:solidFill>
                  <a:srgbClr val="768394">
                    <a:lumMod val="40000"/>
                    <a:lumOff val="60000"/>
                  </a:srgbClr>
                </a:solidFill>
              </a:endParaRPr>
            </a:p>
          </p:txBody>
        </p:sp>
        <p:grpSp>
          <p:nvGrpSpPr>
            <p:cNvPr id="176" name="Green_housing" descr="{&quot;Key&quot;:&quot;POWER_USER_SHAPE_ICON&quot;,&quot;Value&quot;:&quot;POWER_USER_SHAPE_ICON_STYLE_1&quot;}">
              <a:extLst>
                <a:ext uri="{FF2B5EF4-FFF2-40B4-BE49-F238E27FC236}">
                  <a16:creationId xmlns:a16="http://schemas.microsoft.com/office/drawing/2014/main" id="{6ADC0198-7B69-E487-0F7F-1E0169EB3416}"/>
                </a:ext>
              </a:extLst>
            </p:cNvPr>
            <p:cNvGrpSpPr>
              <a:grpSpLocks noChangeAspect="1"/>
            </p:cNvGrpSpPr>
            <p:nvPr/>
          </p:nvGrpSpPr>
          <p:grpSpPr>
            <a:xfrm>
              <a:off x="6913188" y="5154504"/>
              <a:ext cx="384000" cy="314065"/>
              <a:chOff x="7050088" y="2030413"/>
              <a:chExt cx="479425" cy="392113"/>
            </a:xfrm>
            <a:solidFill>
              <a:schemeClr val="bg1"/>
            </a:solidFill>
          </p:grpSpPr>
          <p:sp>
            <p:nvSpPr>
              <p:cNvPr id="177" name="Freeform 913">
                <a:extLst>
                  <a:ext uri="{FF2B5EF4-FFF2-40B4-BE49-F238E27FC236}">
                    <a16:creationId xmlns:a16="http://schemas.microsoft.com/office/drawing/2014/main" id="{08747443-50CE-4C77-A7F4-66FD48503450}"/>
                  </a:ext>
                </a:extLst>
              </p:cNvPr>
              <p:cNvSpPr>
                <a:spLocks/>
              </p:cNvSpPr>
              <p:nvPr/>
            </p:nvSpPr>
            <p:spPr bwMode="auto">
              <a:xfrm>
                <a:off x="7431089" y="2227263"/>
                <a:ext cx="14288" cy="188913"/>
              </a:xfrm>
              <a:custGeom>
                <a:avLst/>
                <a:gdLst>
                  <a:gd name="T0" fmla="*/ 67 w 139"/>
                  <a:gd name="T1" fmla="*/ 1856 h 1856"/>
                  <a:gd name="T2" fmla="*/ 66 w 139"/>
                  <a:gd name="T3" fmla="*/ 1856 h 1856"/>
                  <a:gd name="T4" fmla="*/ 0 w 139"/>
                  <a:gd name="T5" fmla="*/ 1789 h 1856"/>
                  <a:gd name="T6" fmla="*/ 6 w 139"/>
                  <a:gd name="T7" fmla="*/ 66 h 1856"/>
                  <a:gd name="T8" fmla="*/ 72 w 139"/>
                  <a:gd name="T9" fmla="*/ 0 h 1856"/>
                  <a:gd name="T10" fmla="*/ 72 w 139"/>
                  <a:gd name="T11" fmla="*/ 0 h 1856"/>
                  <a:gd name="T12" fmla="*/ 139 w 139"/>
                  <a:gd name="T13" fmla="*/ 67 h 1856"/>
                  <a:gd name="T14" fmla="*/ 133 w 139"/>
                  <a:gd name="T15" fmla="*/ 1789 h 1856"/>
                  <a:gd name="T16" fmla="*/ 67 w 139"/>
                  <a:gd name="T17" fmla="*/ 1856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1856">
                    <a:moveTo>
                      <a:pt x="67" y="1856"/>
                    </a:moveTo>
                    <a:lnTo>
                      <a:pt x="66" y="1856"/>
                    </a:lnTo>
                    <a:cubicBezTo>
                      <a:pt x="30" y="1856"/>
                      <a:pt x="0" y="1826"/>
                      <a:pt x="0" y="1789"/>
                    </a:cubicBezTo>
                    <a:lnTo>
                      <a:pt x="6" y="66"/>
                    </a:lnTo>
                    <a:cubicBezTo>
                      <a:pt x="6" y="30"/>
                      <a:pt x="36" y="0"/>
                      <a:pt x="72" y="0"/>
                    </a:cubicBezTo>
                    <a:lnTo>
                      <a:pt x="72" y="0"/>
                    </a:lnTo>
                    <a:cubicBezTo>
                      <a:pt x="109" y="0"/>
                      <a:pt x="139" y="30"/>
                      <a:pt x="139" y="67"/>
                    </a:cubicBezTo>
                    <a:lnTo>
                      <a:pt x="133" y="1789"/>
                    </a:lnTo>
                    <a:cubicBezTo>
                      <a:pt x="133" y="1826"/>
                      <a:pt x="103" y="1856"/>
                      <a:pt x="67" y="1856"/>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178" name="Freeform 914">
                <a:extLst>
                  <a:ext uri="{FF2B5EF4-FFF2-40B4-BE49-F238E27FC236}">
                    <a16:creationId xmlns:a16="http://schemas.microsoft.com/office/drawing/2014/main" id="{B437FA38-9354-5062-4C75-9C5640977AB1}"/>
                  </a:ext>
                </a:extLst>
              </p:cNvPr>
              <p:cNvSpPr>
                <a:spLocks/>
              </p:cNvSpPr>
              <p:nvPr/>
            </p:nvSpPr>
            <p:spPr bwMode="auto">
              <a:xfrm>
                <a:off x="7135813" y="2219325"/>
                <a:ext cx="12700" cy="193675"/>
              </a:xfrm>
              <a:custGeom>
                <a:avLst/>
                <a:gdLst>
                  <a:gd name="T0" fmla="*/ 67 w 134"/>
                  <a:gd name="T1" fmla="*/ 1911 h 1911"/>
                  <a:gd name="T2" fmla="*/ 0 w 134"/>
                  <a:gd name="T3" fmla="*/ 1845 h 1911"/>
                  <a:gd name="T4" fmla="*/ 0 w 134"/>
                  <a:gd name="T5" fmla="*/ 67 h 1911"/>
                  <a:gd name="T6" fmla="*/ 67 w 134"/>
                  <a:gd name="T7" fmla="*/ 0 h 1911"/>
                  <a:gd name="T8" fmla="*/ 134 w 134"/>
                  <a:gd name="T9" fmla="*/ 67 h 1911"/>
                  <a:gd name="T10" fmla="*/ 134 w 134"/>
                  <a:gd name="T11" fmla="*/ 1845 h 1911"/>
                  <a:gd name="T12" fmla="*/ 67 w 134"/>
                  <a:gd name="T13" fmla="*/ 1911 h 1911"/>
                </a:gdLst>
                <a:ahLst/>
                <a:cxnLst>
                  <a:cxn ang="0">
                    <a:pos x="T0" y="T1"/>
                  </a:cxn>
                  <a:cxn ang="0">
                    <a:pos x="T2" y="T3"/>
                  </a:cxn>
                  <a:cxn ang="0">
                    <a:pos x="T4" y="T5"/>
                  </a:cxn>
                  <a:cxn ang="0">
                    <a:pos x="T6" y="T7"/>
                  </a:cxn>
                  <a:cxn ang="0">
                    <a:pos x="T8" y="T9"/>
                  </a:cxn>
                  <a:cxn ang="0">
                    <a:pos x="T10" y="T11"/>
                  </a:cxn>
                  <a:cxn ang="0">
                    <a:pos x="T12" y="T13"/>
                  </a:cxn>
                </a:cxnLst>
                <a:rect l="0" t="0" r="r" b="b"/>
                <a:pathLst>
                  <a:path w="134" h="1911">
                    <a:moveTo>
                      <a:pt x="67" y="1911"/>
                    </a:moveTo>
                    <a:cubicBezTo>
                      <a:pt x="30" y="1911"/>
                      <a:pt x="0" y="1882"/>
                      <a:pt x="0" y="1845"/>
                    </a:cubicBezTo>
                    <a:lnTo>
                      <a:pt x="0" y="67"/>
                    </a:lnTo>
                    <a:cubicBezTo>
                      <a:pt x="0" y="30"/>
                      <a:pt x="30" y="0"/>
                      <a:pt x="67" y="0"/>
                    </a:cubicBezTo>
                    <a:cubicBezTo>
                      <a:pt x="104" y="0"/>
                      <a:pt x="134" y="30"/>
                      <a:pt x="134" y="67"/>
                    </a:cubicBezTo>
                    <a:lnTo>
                      <a:pt x="134" y="1845"/>
                    </a:lnTo>
                    <a:cubicBezTo>
                      <a:pt x="134" y="1882"/>
                      <a:pt x="104" y="1911"/>
                      <a:pt x="67" y="1911"/>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179" name="Freeform 915">
                <a:extLst>
                  <a:ext uri="{FF2B5EF4-FFF2-40B4-BE49-F238E27FC236}">
                    <a16:creationId xmlns:a16="http://schemas.microsoft.com/office/drawing/2014/main" id="{6084517B-6BAF-CDBB-6615-16A4A562F611}"/>
                  </a:ext>
                </a:extLst>
              </p:cNvPr>
              <p:cNvSpPr>
                <a:spLocks/>
              </p:cNvSpPr>
              <p:nvPr/>
            </p:nvSpPr>
            <p:spPr bwMode="auto">
              <a:xfrm>
                <a:off x="7419976" y="2143125"/>
                <a:ext cx="65088" cy="57151"/>
              </a:xfrm>
              <a:custGeom>
                <a:avLst/>
                <a:gdLst>
                  <a:gd name="T0" fmla="*/ 566 w 641"/>
                  <a:gd name="T1" fmla="*/ 560 h 560"/>
                  <a:gd name="T2" fmla="*/ 523 w 641"/>
                  <a:gd name="T3" fmla="*/ 544 h 560"/>
                  <a:gd name="T4" fmla="*/ 32 w 641"/>
                  <a:gd name="T5" fmla="*/ 126 h 560"/>
                  <a:gd name="T6" fmla="*/ 23 w 641"/>
                  <a:gd name="T7" fmla="*/ 32 h 560"/>
                  <a:gd name="T8" fmla="*/ 117 w 641"/>
                  <a:gd name="T9" fmla="*/ 24 h 560"/>
                  <a:gd name="T10" fmla="*/ 610 w 641"/>
                  <a:gd name="T11" fmla="*/ 443 h 560"/>
                  <a:gd name="T12" fmla="*/ 617 w 641"/>
                  <a:gd name="T13" fmla="*/ 537 h 560"/>
                  <a:gd name="T14" fmla="*/ 566 w 641"/>
                  <a:gd name="T15" fmla="*/ 560 h 5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1" h="560">
                    <a:moveTo>
                      <a:pt x="566" y="560"/>
                    </a:moveTo>
                    <a:cubicBezTo>
                      <a:pt x="551" y="560"/>
                      <a:pt x="536" y="555"/>
                      <a:pt x="523" y="544"/>
                    </a:cubicBezTo>
                    <a:cubicBezTo>
                      <a:pt x="521" y="542"/>
                      <a:pt x="290" y="343"/>
                      <a:pt x="32" y="126"/>
                    </a:cubicBezTo>
                    <a:cubicBezTo>
                      <a:pt x="3" y="102"/>
                      <a:pt x="0" y="60"/>
                      <a:pt x="23" y="32"/>
                    </a:cubicBezTo>
                    <a:cubicBezTo>
                      <a:pt x="47" y="4"/>
                      <a:pt x="89" y="0"/>
                      <a:pt x="117" y="24"/>
                    </a:cubicBezTo>
                    <a:cubicBezTo>
                      <a:pt x="377" y="241"/>
                      <a:pt x="608" y="441"/>
                      <a:pt x="610" y="443"/>
                    </a:cubicBezTo>
                    <a:cubicBezTo>
                      <a:pt x="638" y="467"/>
                      <a:pt x="641" y="509"/>
                      <a:pt x="617" y="537"/>
                    </a:cubicBezTo>
                    <a:cubicBezTo>
                      <a:pt x="604" y="552"/>
                      <a:pt x="585" y="560"/>
                      <a:pt x="566" y="560"/>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180" name="Freeform 916">
                <a:extLst>
                  <a:ext uri="{FF2B5EF4-FFF2-40B4-BE49-F238E27FC236}">
                    <a16:creationId xmlns:a16="http://schemas.microsoft.com/office/drawing/2014/main" id="{ACF58F1D-7C89-E3B5-4051-4D8CF4AC3DCD}"/>
                  </a:ext>
                </a:extLst>
              </p:cNvPr>
              <p:cNvSpPr>
                <a:spLocks/>
              </p:cNvSpPr>
              <p:nvPr/>
            </p:nvSpPr>
            <p:spPr bwMode="auto">
              <a:xfrm>
                <a:off x="7105650" y="2030413"/>
                <a:ext cx="284163" cy="169863"/>
              </a:xfrm>
              <a:custGeom>
                <a:avLst/>
                <a:gdLst>
                  <a:gd name="T0" fmla="*/ 74 w 2804"/>
                  <a:gd name="T1" fmla="*/ 1686 h 1686"/>
                  <a:gd name="T2" fmla="*/ 25 w 2804"/>
                  <a:gd name="T3" fmla="*/ 1663 h 1686"/>
                  <a:gd name="T4" fmla="*/ 30 w 2804"/>
                  <a:gd name="T5" fmla="*/ 1569 h 1686"/>
                  <a:gd name="T6" fmla="*/ 1797 w 2804"/>
                  <a:gd name="T7" fmla="*/ 22 h 1686"/>
                  <a:gd name="T8" fmla="*/ 1884 w 2804"/>
                  <a:gd name="T9" fmla="*/ 21 h 1686"/>
                  <a:gd name="T10" fmla="*/ 2771 w 2804"/>
                  <a:gd name="T11" fmla="*/ 770 h 1686"/>
                  <a:gd name="T12" fmla="*/ 2780 w 2804"/>
                  <a:gd name="T13" fmla="*/ 864 h 1686"/>
                  <a:gd name="T14" fmla="*/ 2686 w 2804"/>
                  <a:gd name="T15" fmla="*/ 872 h 1686"/>
                  <a:gd name="T16" fmla="*/ 1842 w 2804"/>
                  <a:gd name="T17" fmla="*/ 160 h 1686"/>
                  <a:gd name="T18" fmla="*/ 118 w 2804"/>
                  <a:gd name="T19" fmla="*/ 1669 h 1686"/>
                  <a:gd name="T20" fmla="*/ 74 w 2804"/>
                  <a:gd name="T21" fmla="*/ 1686 h 1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04" h="1686">
                    <a:moveTo>
                      <a:pt x="74" y="1686"/>
                    </a:moveTo>
                    <a:cubicBezTo>
                      <a:pt x="56" y="1686"/>
                      <a:pt x="38" y="1678"/>
                      <a:pt x="25" y="1663"/>
                    </a:cubicBezTo>
                    <a:cubicBezTo>
                      <a:pt x="0" y="1636"/>
                      <a:pt x="2" y="1594"/>
                      <a:pt x="30" y="1569"/>
                    </a:cubicBezTo>
                    <a:cubicBezTo>
                      <a:pt x="144" y="1467"/>
                      <a:pt x="1781" y="37"/>
                      <a:pt x="1797" y="22"/>
                    </a:cubicBezTo>
                    <a:cubicBezTo>
                      <a:pt x="1823" y="0"/>
                      <a:pt x="1859" y="0"/>
                      <a:pt x="1884" y="21"/>
                    </a:cubicBezTo>
                    <a:cubicBezTo>
                      <a:pt x="1889" y="26"/>
                      <a:pt x="2361" y="426"/>
                      <a:pt x="2771" y="770"/>
                    </a:cubicBezTo>
                    <a:cubicBezTo>
                      <a:pt x="2800" y="794"/>
                      <a:pt x="2804" y="836"/>
                      <a:pt x="2780" y="864"/>
                    </a:cubicBezTo>
                    <a:cubicBezTo>
                      <a:pt x="2756" y="892"/>
                      <a:pt x="2714" y="896"/>
                      <a:pt x="2686" y="872"/>
                    </a:cubicBezTo>
                    <a:cubicBezTo>
                      <a:pt x="2348" y="589"/>
                      <a:pt x="1969" y="268"/>
                      <a:pt x="1842" y="160"/>
                    </a:cubicBezTo>
                    <a:cubicBezTo>
                      <a:pt x="1581" y="389"/>
                      <a:pt x="222" y="1577"/>
                      <a:pt x="118" y="1669"/>
                    </a:cubicBezTo>
                    <a:cubicBezTo>
                      <a:pt x="106" y="1680"/>
                      <a:pt x="90" y="1686"/>
                      <a:pt x="74" y="1686"/>
                    </a:cubicBez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181" name="Freeform 917">
                <a:extLst>
                  <a:ext uri="{FF2B5EF4-FFF2-40B4-BE49-F238E27FC236}">
                    <a16:creationId xmlns:a16="http://schemas.microsoft.com/office/drawing/2014/main" id="{68AEEB41-B200-BF89-0C5B-7D24109413FB}"/>
                  </a:ext>
                </a:extLst>
              </p:cNvPr>
              <p:cNvSpPr>
                <a:spLocks/>
              </p:cNvSpPr>
              <p:nvPr/>
            </p:nvSpPr>
            <p:spPr bwMode="auto">
              <a:xfrm>
                <a:off x="7416799" y="2046288"/>
                <a:ext cx="12700" cy="107950"/>
              </a:xfrm>
              <a:custGeom>
                <a:avLst/>
                <a:gdLst>
                  <a:gd name="T0" fmla="*/ 67 w 133"/>
                  <a:gd name="T1" fmla="*/ 1066 h 1066"/>
                  <a:gd name="T2" fmla="*/ 0 w 133"/>
                  <a:gd name="T3" fmla="*/ 999 h 1066"/>
                  <a:gd name="T4" fmla="*/ 0 w 133"/>
                  <a:gd name="T5" fmla="*/ 67 h 1066"/>
                  <a:gd name="T6" fmla="*/ 67 w 133"/>
                  <a:gd name="T7" fmla="*/ 0 h 1066"/>
                  <a:gd name="T8" fmla="*/ 133 w 133"/>
                  <a:gd name="T9" fmla="*/ 67 h 1066"/>
                  <a:gd name="T10" fmla="*/ 133 w 133"/>
                  <a:gd name="T11" fmla="*/ 999 h 1066"/>
                  <a:gd name="T12" fmla="*/ 67 w 133"/>
                  <a:gd name="T13" fmla="*/ 1066 h 1066"/>
                </a:gdLst>
                <a:ahLst/>
                <a:cxnLst>
                  <a:cxn ang="0">
                    <a:pos x="T0" y="T1"/>
                  </a:cxn>
                  <a:cxn ang="0">
                    <a:pos x="T2" y="T3"/>
                  </a:cxn>
                  <a:cxn ang="0">
                    <a:pos x="T4" y="T5"/>
                  </a:cxn>
                  <a:cxn ang="0">
                    <a:pos x="T6" y="T7"/>
                  </a:cxn>
                  <a:cxn ang="0">
                    <a:pos x="T8" y="T9"/>
                  </a:cxn>
                  <a:cxn ang="0">
                    <a:pos x="T10" y="T11"/>
                  </a:cxn>
                  <a:cxn ang="0">
                    <a:pos x="T12" y="T13"/>
                  </a:cxn>
                </a:cxnLst>
                <a:rect l="0" t="0" r="r" b="b"/>
                <a:pathLst>
                  <a:path w="133" h="1066">
                    <a:moveTo>
                      <a:pt x="67" y="1066"/>
                    </a:moveTo>
                    <a:cubicBezTo>
                      <a:pt x="30" y="1066"/>
                      <a:pt x="0" y="1036"/>
                      <a:pt x="0" y="999"/>
                    </a:cubicBezTo>
                    <a:lnTo>
                      <a:pt x="0" y="67"/>
                    </a:lnTo>
                    <a:cubicBezTo>
                      <a:pt x="0" y="30"/>
                      <a:pt x="30" y="0"/>
                      <a:pt x="67" y="0"/>
                    </a:cubicBezTo>
                    <a:cubicBezTo>
                      <a:pt x="103" y="0"/>
                      <a:pt x="133" y="30"/>
                      <a:pt x="133" y="67"/>
                    </a:cubicBezTo>
                    <a:lnTo>
                      <a:pt x="133" y="999"/>
                    </a:lnTo>
                    <a:cubicBezTo>
                      <a:pt x="133" y="1036"/>
                      <a:pt x="103" y="1066"/>
                      <a:pt x="67" y="1066"/>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182" name="Freeform 918">
                <a:extLst>
                  <a:ext uri="{FF2B5EF4-FFF2-40B4-BE49-F238E27FC236}">
                    <a16:creationId xmlns:a16="http://schemas.microsoft.com/office/drawing/2014/main" id="{E589FF0C-4099-EC43-45C5-10152D4263DA}"/>
                  </a:ext>
                </a:extLst>
              </p:cNvPr>
              <p:cNvSpPr>
                <a:spLocks/>
              </p:cNvSpPr>
              <p:nvPr/>
            </p:nvSpPr>
            <p:spPr bwMode="auto">
              <a:xfrm>
                <a:off x="7373938" y="2047875"/>
                <a:ext cx="14288" cy="63500"/>
              </a:xfrm>
              <a:custGeom>
                <a:avLst/>
                <a:gdLst>
                  <a:gd name="T0" fmla="*/ 67 w 134"/>
                  <a:gd name="T1" fmla="*/ 629 h 629"/>
                  <a:gd name="T2" fmla="*/ 0 w 134"/>
                  <a:gd name="T3" fmla="*/ 562 h 629"/>
                  <a:gd name="T4" fmla="*/ 0 w 134"/>
                  <a:gd name="T5" fmla="*/ 66 h 629"/>
                  <a:gd name="T6" fmla="*/ 67 w 134"/>
                  <a:gd name="T7" fmla="*/ 0 h 629"/>
                  <a:gd name="T8" fmla="*/ 134 w 134"/>
                  <a:gd name="T9" fmla="*/ 66 h 629"/>
                  <a:gd name="T10" fmla="*/ 134 w 134"/>
                  <a:gd name="T11" fmla="*/ 562 h 629"/>
                  <a:gd name="T12" fmla="*/ 67 w 134"/>
                  <a:gd name="T13" fmla="*/ 629 h 629"/>
                </a:gdLst>
                <a:ahLst/>
                <a:cxnLst>
                  <a:cxn ang="0">
                    <a:pos x="T0" y="T1"/>
                  </a:cxn>
                  <a:cxn ang="0">
                    <a:pos x="T2" y="T3"/>
                  </a:cxn>
                  <a:cxn ang="0">
                    <a:pos x="T4" y="T5"/>
                  </a:cxn>
                  <a:cxn ang="0">
                    <a:pos x="T6" y="T7"/>
                  </a:cxn>
                  <a:cxn ang="0">
                    <a:pos x="T8" y="T9"/>
                  </a:cxn>
                  <a:cxn ang="0">
                    <a:pos x="T10" y="T11"/>
                  </a:cxn>
                  <a:cxn ang="0">
                    <a:pos x="T12" y="T13"/>
                  </a:cxn>
                </a:cxnLst>
                <a:rect l="0" t="0" r="r" b="b"/>
                <a:pathLst>
                  <a:path w="134" h="629">
                    <a:moveTo>
                      <a:pt x="67" y="629"/>
                    </a:moveTo>
                    <a:cubicBezTo>
                      <a:pt x="30" y="629"/>
                      <a:pt x="0" y="599"/>
                      <a:pt x="0" y="562"/>
                    </a:cubicBezTo>
                    <a:lnTo>
                      <a:pt x="0" y="66"/>
                    </a:lnTo>
                    <a:cubicBezTo>
                      <a:pt x="0" y="30"/>
                      <a:pt x="30" y="0"/>
                      <a:pt x="67" y="0"/>
                    </a:cubicBezTo>
                    <a:cubicBezTo>
                      <a:pt x="104" y="0"/>
                      <a:pt x="134" y="30"/>
                      <a:pt x="134" y="66"/>
                    </a:cubicBezTo>
                    <a:lnTo>
                      <a:pt x="134" y="562"/>
                    </a:lnTo>
                    <a:cubicBezTo>
                      <a:pt x="134" y="599"/>
                      <a:pt x="104" y="629"/>
                      <a:pt x="67" y="629"/>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183" name="Freeform 919">
                <a:extLst>
                  <a:ext uri="{FF2B5EF4-FFF2-40B4-BE49-F238E27FC236}">
                    <a16:creationId xmlns:a16="http://schemas.microsoft.com/office/drawing/2014/main" id="{D8194851-D813-0A99-C69B-747D56255858}"/>
                  </a:ext>
                </a:extLst>
              </p:cNvPr>
              <p:cNvSpPr>
                <a:spLocks/>
              </p:cNvSpPr>
              <p:nvPr/>
            </p:nvSpPr>
            <p:spPr bwMode="auto">
              <a:xfrm>
                <a:off x="7356476" y="2038350"/>
                <a:ext cx="88900" cy="14288"/>
              </a:xfrm>
              <a:custGeom>
                <a:avLst/>
                <a:gdLst>
                  <a:gd name="T0" fmla="*/ 804 w 871"/>
                  <a:gd name="T1" fmla="*/ 133 h 133"/>
                  <a:gd name="T2" fmla="*/ 67 w 871"/>
                  <a:gd name="T3" fmla="*/ 133 h 133"/>
                  <a:gd name="T4" fmla="*/ 0 w 871"/>
                  <a:gd name="T5" fmla="*/ 66 h 133"/>
                  <a:gd name="T6" fmla="*/ 67 w 871"/>
                  <a:gd name="T7" fmla="*/ 0 h 133"/>
                  <a:gd name="T8" fmla="*/ 804 w 871"/>
                  <a:gd name="T9" fmla="*/ 0 h 133"/>
                  <a:gd name="T10" fmla="*/ 871 w 871"/>
                  <a:gd name="T11" fmla="*/ 66 h 133"/>
                  <a:gd name="T12" fmla="*/ 804 w 871"/>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71" h="133">
                    <a:moveTo>
                      <a:pt x="804" y="133"/>
                    </a:moveTo>
                    <a:lnTo>
                      <a:pt x="67" y="133"/>
                    </a:lnTo>
                    <a:cubicBezTo>
                      <a:pt x="30" y="133"/>
                      <a:pt x="0" y="103"/>
                      <a:pt x="0" y="66"/>
                    </a:cubicBezTo>
                    <a:cubicBezTo>
                      <a:pt x="0" y="29"/>
                      <a:pt x="30" y="0"/>
                      <a:pt x="67" y="0"/>
                    </a:cubicBezTo>
                    <a:lnTo>
                      <a:pt x="804" y="0"/>
                    </a:lnTo>
                    <a:cubicBezTo>
                      <a:pt x="841" y="0"/>
                      <a:pt x="871" y="29"/>
                      <a:pt x="871" y="66"/>
                    </a:cubicBezTo>
                    <a:cubicBezTo>
                      <a:pt x="871" y="103"/>
                      <a:pt x="841" y="133"/>
                      <a:pt x="804" y="133"/>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184" name="Freeform 920">
                <a:extLst>
                  <a:ext uri="{FF2B5EF4-FFF2-40B4-BE49-F238E27FC236}">
                    <a16:creationId xmlns:a16="http://schemas.microsoft.com/office/drawing/2014/main" id="{4955D106-9D57-50F1-5DD6-8D064AB6B7EC}"/>
                  </a:ext>
                </a:extLst>
              </p:cNvPr>
              <p:cNvSpPr>
                <a:spLocks/>
              </p:cNvSpPr>
              <p:nvPr/>
            </p:nvSpPr>
            <p:spPr bwMode="auto">
              <a:xfrm>
                <a:off x="7138988" y="2097088"/>
                <a:ext cx="306388" cy="136525"/>
              </a:xfrm>
              <a:custGeom>
                <a:avLst/>
                <a:gdLst>
                  <a:gd name="T0" fmla="*/ 2957 w 3032"/>
                  <a:gd name="T1" fmla="*/ 1349 h 1349"/>
                  <a:gd name="T2" fmla="*/ 2914 w 3032"/>
                  <a:gd name="T3" fmla="*/ 1334 h 1349"/>
                  <a:gd name="T4" fmla="*/ 1507 w 3032"/>
                  <a:gd name="T5" fmla="*/ 158 h 1349"/>
                  <a:gd name="T6" fmla="*/ 117 w 3032"/>
                  <a:gd name="T7" fmla="*/ 1287 h 1349"/>
                  <a:gd name="T8" fmla="*/ 23 w 3032"/>
                  <a:gd name="T9" fmla="*/ 1277 h 1349"/>
                  <a:gd name="T10" fmla="*/ 34 w 3032"/>
                  <a:gd name="T11" fmla="*/ 1183 h 1349"/>
                  <a:gd name="T12" fmla="*/ 1465 w 3032"/>
                  <a:gd name="T13" fmla="*/ 20 h 1349"/>
                  <a:gd name="T14" fmla="*/ 1550 w 3032"/>
                  <a:gd name="T15" fmla="*/ 21 h 1349"/>
                  <a:gd name="T16" fmla="*/ 3000 w 3032"/>
                  <a:gd name="T17" fmla="*/ 1232 h 1349"/>
                  <a:gd name="T18" fmla="*/ 3008 w 3032"/>
                  <a:gd name="T19" fmla="*/ 1326 h 1349"/>
                  <a:gd name="T20" fmla="*/ 2957 w 3032"/>
                  <a:gd name="T21" fmla="*/ 1349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32" h="1349">
                    <a:moveTo>
                      <a:pt x="2957" y="1349"/>
                    </a:moveTo>
                    <a:cubicBezTo>
                      <a:pt x="2942" y="1349"/>
                      <a:pt x="2927" y="1344"/>
                      <a:pt x="2914" y="1334"/>
                    </a:cubicBezTo>
                    <a:lnTo>
                      <a:pt x="1507" y="158"/>
                    </a:lnTo>
                    <a:cubicBezTo>
                      <a:pt x="1294" y="332"/>
                      <a:pt x="349" y="1101"/>
                      <a:pt x="117" y="1287"/>
                    </a:cubicBezTo>
                    <a:cubicBezTo>
                      <a:pt x="88" y="1310"/>
                      <a:pt x="46" y="1305"/>
                      <a:pt x="23" y="1277"/>
                    </a:cubicBezTo>
                    <a:cubicBezTo>
                      <a:pt x="0" y="1248"/>
                      <a:pt x="5" y="1206"/>
                      <a:pt x="34" y="1183"/>
                    </a:cubicBezTo>
                    <a:cubicBezTo>
                      <a:pt x="294" y="975"/>
                      <a:pt x="1454" y="30"/>
                      <a:pt x="1465" y="20"/>
                    </a:cubicBezTo>
                    <a:cubicBezTo>
                      <a:pt x="1490" y="0"/>
                      <a:pt x="1526" y="0"/>
                      <a:pt x="1550" y="21"/>
                    </a:cubicBezTo>
                    <a:lnTo>
                      <a:pt x="3000" y="1232"/>
                    </a:lnTo>
                    <a:cubicBezTo>
                      <a:pt x="3028" y="1255"/>
                      <a:pt x="3032" y="1297"/>
                      <a:pt x="3008" y="1326"/>
                    </a:cubicBezTo>
                    <a:cubicBezTo>
                      <a:pt x="2995" y="1341"/>
                      <a:pt x="2976" y="1349"/>
                      <a:pt x="2957" y="1349"/>
                    </a:cubicBez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185" name="Freeform 921">
                <a:extLst>
                  <a:ext uri="{FF2B5EF4-FFF2-40B4-BE49-F238E27FC236}">
                    <a16:creationId xmlns:a16="http://schemas.microsoft.com/office/drawing/2014/main" id="{132F8EAA-0E89-F390-9CBD-3A8E656EC580}"/>
                  </a:ext>
                </a:extLst>
              </p:cNvPr>
              <p:cNvSpPr>
                <a:spLocks/>
              </p:cNvSpPr>
              <p:nvPr/>
            </p:nvSpPr>
            <p:spPr bwMode="auto">
              <a:xfrm>
                <a:off x="7272338" y="2241550"/>
                <a:ext cx="119063" cy="150813"/>
              </a:xfrm>
              <a:custGeom>
                <a:avLst/>
                <a:gdLst>
                  <a:gd name="T0" fmla="*/ 208 w 1171"/>
                  <a:gd name="T1" fmla="*/ 1488 h 1488"/>
                  <a:gd name="T2" fmla="*/ 183 w 1171"/>
                  <a:gd name="T3" fmla="*/ 1484 h 1488"/>
                  <a:gd name="T4" fmla="*/ 146 w 1171"/>
                  <a:gd name="T5" fmla="*/ 1397 h 1488"/>
                  <a:gd name="T6" fmla="*/ 114 w 1171"/>
                  <a:gd name="T7" fmla="*/ 1147 h 1488"/>
                  <a:gd name="T8" fmla="*/ 144 w 1171"/>
                  <a:gd name="T9" fmla="*/ 479 h 1488"/>
                  <a:gd name="T10" fmla="*/ 1086 w 1171"/>
                  <a:gd name="T11" fmla="*/ 7 h 1488"/>
                  <a:gd name="T12" fmla="*/ 1164 w 1171"/>
                  <a:gd name="T13" fmla="*/ 60 h 1488"/>
                  <a:gd name="T14" fmla="*/ 1111 w 1171"/>
                  <a:gd name="T15" fmla="*/ 138 h 1488"/>
                  <a:gd name="T16" fmla="*/ 257 w 1171"/>
                  <a:gd name="T17" fmla="*/ 550 h 1488"/>
                  <a:gd name="T18" fmla="*/ 243 w 1171"/>
                  <a:gd name="T19" fmla="*/ 1114 h 1488"/>
                  <a:gd name="T20" fmla="*/ 270 w 1171"/>
                  <a:gd name="T21" fmla="*/ 1446 h 1488"/>
                  <a:gd name="T22" fmla="*/ 208 w 1171"/>
                  <a:gd name="T23" fmla="*/ 1488 h 1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71" h="1488">
                    <a:moveTo>
                      <a:pt x="208" y="1488"/>
                    </a:moveTo>
                    <a:cubicBezTo>
                      <a:pt x="199" y="1488"/>
                      <a:pt x="191" y="1487"/>
                      <a:pt x="183" y="1484"/>
                    </a:cubicBezTo>
                    <a:cubicBezTo>
                      <a:pt x="149" y="1470"/>
                      <a:pt x="132" y="1432"/>
                      <a:pt x="146" y="1397"/>
                    </a:cubicBezTo>
                    <a:cubicBezTo>
                      <a:pt x="165" y="1347"/>
                      <a:pt x="141" y="1250"/>
                      <a:pt x="114" y="1147"/>
                    </a:cubicBezTo>
                    <a:cubicBezTo>
                      <a:pt x="63" y="951"/>
                      <a:pt x="0" y="707"/>
                      <a:pt x="144" y="479"/>
                    </a:cubicBezTo>
                    <a:cubicBezTo>
                      <a:pt x="284" y="257"/>
                      <a:pt x="592" y="103"/>
                      <a:pt x="1086" y="7"/>
                    </a:cubicBezTo>
                    <a:cubicBezTo>
                      <a:pt x="1122" y="0"/>
                      <a:pt x="1157" y="23"/>
                      <a:pt x="1164" y="60"/>
                    </a:cubicBezTo>
                    <a:cubicBezTo>
                      <a:pt x="1171" y="96"/>
                      <a:pt x="1148" y="131"/>
                      <a:pt x="1111" y="138"/>
                    </a:cubicBezTo>
                    <a:cubicBezTo>
                      <a:pt x="662" y="225"/>
                      <a:pt x="375" y="364"/>
                      <a:pt x="257" y="550"/>
                    </a:cubicBezTo>
                    <a:cubicBezTo>
                      <a:pt x="144" y="729"/>
                      <a:pt x="197" y="934"/>
                      <a:pt x="243" y="1114"/>
                    </a:cubicBezTo>
                    <a:cubicBezTo>
                      <a:pt x="277" y="1243"/>
                      <a:pt x="305" y="1355"/>
                      <a:pt x="270" y="1446"/>
                    </a:cubicBezTo>
                    <a:cubicBezTo>
                      <a:pt x="259" y="1472"/>
                      <a:pt x="234" y="1488"/>
                      <a:pt x="208" y="1488"/>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186" name="Freeform 922">
                <a:extLst>
                  <a:ext uri="{FF2B5EF4-FFF2-40B4-BE49-F238E27FC236}">
                    <a16:creationId xmlns:a16="http://schemas.microsoft.com/office/drawing/2014/main" id="{D2B852E1-24C5-FC42-D160-8D2E852BFCCB}"/>
                  </a:ext>
                </a:extLst>
              </p:cNvPr>
              <p:cNvSpPr>
                <a:spLocks/>
              </p:cNvSpPr>
              <p:nvPr/>
            </p:nvSpPr>
            <p:spPr bwMode="auto">
              <a:xfrm>
                <a:off x="7288212" y="2241550"/>
                <a:ext cx="115889" cy="152399"/>
              </a:xfrm>
              <a:custGeom>
                <a:avLst/>
                <a:gdLst>
                  <a:gd name="T0" fmla="*/ 75 w 1140"/>
                  <a:gd name="T1" fmla="*/ 1497 h 1497"/>
                  <a:gd name="T2" fmla="*/ 32 w 1140"/>
                  <a:gd name="T3" fmla="*/ 1481 h 1497"/>
                  <a:gd name="T4" fmla="*/ 24 w 1140"/>
                  <a:gd name="T5" fmla="*/ 1387 h 1497"/>
                  <a:gd name="T6" fmla="*/ 350 w 1140"/>
                  <a:gd name="T7" fmla="*/ 1271 h 1497"/>
                  <a:gd name="T8" fmla="*/ 874 w 1140"/>
                  <a:gd name="T9" fmla="*/ 1033 h 1497"/>
                  <a:gd name="T10" fmla="*/ 886 w 1140"/>
                  <a:gd name="T11" fmla="*/ 90 h 1497"/>
                  <a:gd name="T12" fmla="*/ 934 w 1140"/>
                  <a:gd name="T13" fmla="*/ 9 h 1497"/>
                  <a:gd name="T14" fmla="*/ 1015 w 1140"/>
                  <a:gd name="T15" fmla="*/ 57 h 1497"/>
                  <a:gd name="T16" fmla="*/ 985 w 1140"/>
                  <a:gd name="T17" fmla="*/ 1107 h 1497"/>
                  <a:gd name="T18" fmla="*/ 369 w 1140"/>
                  <a:gd name="T19" fmla="*/ 1403 h 1497"/>
                  <a:gd name="T20" fmla="*/ 126 w 1140"/>
                  <a:gd name="T21" fmla="*/ 1473 h 1497"/>
                  <a:gd name="T22" fmla="*/ 75 w 1140"/>
                  <a:gd name="T23" fmla="*/ 1497 h 1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0" h="1497">
                    <a:moveTo>
                      <a:pt x="75" y="1497"/>
                    </a:moveTo>
                    <a:cubicBezTo>
                      <a:pt x="60" y="1497"/>
                      <a:pt x="45" y="1491"/>
                      <a:pt x="32" y="1481"/>
                    </a:cubicBezTo>
                    <a:cubicBezTo>
                      <a:pt x="4" y="1457"/>
                      <a:pt x="0" y="1415"/>
                      <a:pt x="24" y="1387"/>
                    </a:cubicBezTo>
                    <a:cubicBezTo>
                      <a:pt x="89" y="1310"/>
                      <a:pt x="210" y="1292"/>
                      <a:pt x="350" y="1271"/>
                    </a:cubicBezTo>
                    <a:cubicBezTo>
                      <a:pt x="540" y="1243"/>
                      <a:pt x="755" y="1211"/>
                      <a:pt x="874" y="1033"/>
                    </a:cubicBezTo>
                    <a:cubicBezTo>
                      <a:pt x="995" y="851"/>
                      <a:pt x="999" y="534"/>
                      <a:pt x="886" y="90"/>
                    </a:cubicBezTo>
                    <a:cubicBezTo>
                      <a:pt x="877" y="54"/>
                      <a:pt x="898" y="18"/>
                      <a:pt x="934" y="9"/>
                    </a:cubicBezTo>
                    <a:cubicBezTo>
                      <a:pt x="970" y="0"/>
                      <a:pt x="1006" y="21"/>
                      <a:pt x="1015" y="57"/>
                    </a:cubicBezTo>
                    <a:cubicBezTo>
                      <a:pt x="1140" y="546"/>
                      <a:pt x="1130" y="889"/>
                      <a:pt x="985" y="1107"/>
                    </a:cubicBezTo>
                    <a:cubicBezTo>
                      <a:pt x="834" y="1334"/>
                      <a:pt x="576" y="1373"/>
                      <a:pt x="369" y="1403"/>
                    </a:cubicBezTo>
                    <a:cubicBezTo>
                      <a:pt x="266" y="1419"/>
                      <a:pt x="158" y="1434"/>
                      <a:pt x="126" y="1473"/>
                    </a:cubicBezTo>
                    <a:cubicBezTo>
                      <a:pt x="113" y="1488"/>
                      <a:pt x="94" y="1497"/>
                      <a:pt x="75" y="1497"/>
                    </a:cubicBez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187" name="Freeform 923">
                <a:extLst>
                  <a:ext uri="{FF2B5EF4-FFF2-40B4-BE49-F238E27FC236}">
                    <a16:creationId xmlns:a16="http://schemas.microsoft.com/office/drawing/2014/main" id="{2CE8F3E9-0C8A-2806-DB11-F70913C8713E}"/>
                  </a:ext>
                </a:extLst>
              </p:cNvPr>
              <p:cNvSpPr>
                <a:spLocks/>
              </p:cNvSpPr>
              <p:nvPr/>
            </p:nvSpPr>
            <p:spPr bwMode="auto">
              <a:xfrm>
                <a:off x="7278688" y="2286001"/>
                <a:ext cx="84138" cy="120650"/>
              </a:xfrm>
              <a:custGeom>
                <a:avLst/>
                <a:gdLst>
                  <a:gd name="T0" fmla="*/ 76 w 826"/>
                  <a:gd name="T1" fmla="*/ 1185 h 1185"/>
                  <a:gd name="T2" fmla="*/ 39 w 826"/>
                  <a:gd name="T3" fmla="*/ 1175 h 1185"/>
                  <a:gd name="T4" fmla="*/ 20 w 826"/>
                  <a:gd name="T5" fmla="*/ 1083 h 1185"/>
                  <a:gd name="T6" fmla="*/ 694 w 826"/>
                  <a:gd name="T7" fmla="*/ 40 h 1185"/>
                  <a:gd name="T8" fmla="*/ 786 w 826"/>
                  <a:gd name="T9" fmla="*/ 20 h 1185"/>
                  <a:gd name="T10" fmla="*/ 806 w 826"/>
                  <a:gd name="T11" fmla="*/ 113 h 1185"/>
                  <a:gd name="T12" fmla="*/ 131 w 826"/>
                  <a:gd name="T13" fmla="*/ 1155 h 1185"/>
                  <a:gd name="T14" fmla="*/ 76 w 826"/>
                  <a:gd name="T15" fmla="*/ 1185 h 1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6" h="1185">
                    <a:moveTo>
                      <a:pt x="76" y="1185"/>
                    </a:moveTo>
                    <a:cubicBezTo>
                      <a:pt x="63" y="1185"/>
                      <a:pt x="50" y="1182"/>
                      <a:pt x="39" y="1175"/>
                    </a:cubicBezTo>
                    <a:cubicBezTo>
                      <a:pt x="9" y="1155"/>
                      <a:pt x="0" y="1113"/>
                      <a:pt x="20" y="1083"/>
                    </a:cubicBezTo>
                    <a:lnTo>
                      <a:pt x="694" y="40"/>
                    </a:lnTo>
                    <a:cubicBezTo>
                      <a:pt x="714" y="9"/>
                      <a:pt x="756" y="0"/>
                      <a:pt x="786" y="20"/>
                    </a:cubicBezTo>
                    <a:cubicBezTo>
                      <a:pt x="818" y="40"/>
                      <a:pt x="826" y="82"/>
                      <a:pt x="806" y="113"/>
                    </a:cubicBezTo>
                    <a:lnTo>
                      <a:pt x="131" y="1155"/>
                    </a:lnTo>
                    <a:cubicBezTo>
                      <a:pt x="119" y="1175"/>
                      <a:pt x="97" y="1185"/>
                      <a:pt x="76" y="1185"/>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188" name="Freeform 924">
                <a:extLst>
                  <a:ext uri="{FF2B5EF4-FFF2-40B4-BE49-F238E27FC236}">
                    <a16:creationId xmlns:a16="http://schemas.microsoft.com/office/drawing/2014/main" id="{31DFA5AD-D158-9ECA-AC94-FD87EC9255BC}"/>
                  </a:ext>
                </a:extLst>
              </p:cNvPr>
              <p:cNvSpPr>
                <a:spLocks/>
              </p:cNvSpPr>
              <p:nvPr/>
            </p:nvSpPr>
            <p:spPr bwMode="auto">
              <a:xfrm>
                <a:off x="7335838" y="2308225"/>
                <a:ext cx="33338" cy="15875"/>
              </a:xfrm>
              <a:custGeom>
                <a:avLst/>
                <a:gdLst>
                  <a:gd name="T0" fmla="*/ 73 w 329"/>
                  <a:gd name="T1" fmla="*/ 151 h 151"/>
                  <a:gd name="T2" fmla="*/ 7 w 329"/>
                  <a:gd name="T3" fmla="*/ 99 h 151"/>
                  <a:gd name="T4" fmla="*/ 59 w 329"/>
                  <a:gd name="T5" fmla="*/ 19 h 151"/>
                  <a:gd name="T6" fmla="*/ 261 w 329"/>
                  <a:gd name="T7" fmla="*/ 0 h 151"/>
                  <a:gd name="T8" fmla="*/ 262 w 329"/>
                  <a:gd name="T9" fmla="*/ 0 h 151"/>
                  <a:gd name="T10" fmla="*/ 329 w 329"/>
                  <a:gd name="T11" fmla="*/ 66 h 151"/>
                  <a:gd name="T12" fmla="*/ 262 w 329"/>
                  <a:gd name="T13" fmla="*/ 133 h 151"/>
                  <a:gd name="T14" fmla="*/ 86 w 329"/>
                  <a:gd name="T15" fmla="*/ 150 h 151"/>
                  <a:gd name="T16" fmla="*/ 73 w 329"/>
                  <a:gd name="T17"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151">
                    <a:moveTo>
                      <a:pt x="73" y="151"/>
                    </a:moveTo>
                    <a:cubicBezTo>
                      <a:pt x="42" y="151"/>
                      <a:pt x="14" y="130"/>
                      <a:pt x="7" y="99"/>
                    </a:cubicBezTo>
                    <a:cubicBezTo>
                      <a:pt x="0" y="62"/>
                      <a:pt x="23" y="27"/>
                      <a:pt x="59" y="19"/>
                    </a:cubicBezTo>
                    <a:cubicBezTo>
                      <a:pt x="147" y="1"/>
                      <a:pt x="257" y="0"/>
                      <a:pt x="261" y="0"/>
                    </a:cubicBezTo>
                    <a:lnTo>
                      <a:pt x="262" y="0"/>
                    </a:lnTo>
                    <a:cubicBezTo>
                      <a:pt x="298" y="0"/>
                      <a:pt x="328" y="29"/>
                      <a:pt x="329" y="66"/>
                    </a:cubicBezTo>
                    <a:cubicBezTo>
                      <a:pt x="329" y="102"/>
                      <a:pt x="299" y="133"/>
                      <a:pt x="262" y="133"/>
                    </a:cubicBezTo>
                    <a:cubicBezTo>
                      <a:pt x="262" y="133"/>
                      <a:pt x="161" y="134"/>
                      <a:pt x="86" y="150"/>
                    </a:cubicBezTo>
                    <a:cubicBezTo>
                      <a:pt x="82" y="151"/>
                      <a:pt x="77" y="151"/>
                      <a:pt x="73" y="151"/>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189" name="Freeform 925">
                <a:extLst>
                  <a:ext uri="{FF2B5EF4-FFF2-40B4-BE49-F238E27FC236}">
                    <a16:creationId xmlns:a16="http://schemas.microsoft.com/office/drawing/2014/main" id="{C50C6C2B-6C5D-D04F-7618-F1F5BAA144A0}"/>
                  </a:ext>
                </a:extLst>
              </p:cNvPr>
              <p:cNvSpPr>
                <a:spLocks/>
              </p:cNvSpPr>
              <p:nvPr/>
            </p:nvSpPr>
            <p:spPr bwMode="auto">
              <a:xfrm>
                <a:off x="7326313" y="2292351"/>
                <a:ext cx="17463" cy="30163"/>
              </a:xfrm>
              <a:custGeom>
                <a:avLst/>
                <a:gdLst>
                  <a:gd name="T0" fmla="*/ 106 w 179"/>
                  <a:gd name="T1" fmla="*/ 288 h 288"/>
                  <a:gd name="T2" fmla="*/ 41 w 179"/>
                  <a:gd name="T3" fmla="*/ 234 h 288"/>
                  <a:gd name="T4" fmla="*/ 0 w 179"/>
                  <a:gd name="T5" fmla="*/ 26 h 288"/>
                  <a:gd name="T6" fmla="*/ 131 w 179"/>
                  <a:gd name="T7" fmla="*/ 0 h 288"/>
                  <a:gd name="T8" fmla="*/ 172 w 179"/>
                  <a:gd name="T9" fmla="*/ 209 h 288"/>
                  <a:gd name="T10" fmla="*/ 119 w 179"/>
                  <a:gd name="T11" fmla="*/ 287 h 288"/>
                  <a:gd name="T12" fmla="*/ 106 w 179"/>
                  <a:gd name="T13" fmla="*/ 288 h 288"/>
                </a:gdLst>
                <a:ahLst/>
                <a:cxnLst>
                  <a:cxn ang="0">
                    <a:pos x="T0" y="T1"/>
                  </a:cxn>
                  <a:cxn ang="0">
                    <a:pos x="T2" y="T3"/>
                  </a:cxn>
                  <a:cxn ang="0">
                    <a:pos x="T4" y="T5"/>
                  </a:cxn>
                  <a:cxn ang="0">
                    <a:pos x="T6" y="T7"/>
                  </a:cxn>
                  <a:cxn ang="0">
                    <a:pos x="T8" y="T9"/>
                  </a:cxn>
                  <a:cxn ang="0">
                    <a:pos x="T10" y="T11"/>
                  </a:cxn>
                  <a:cxn ang="0">
                    <a:pos x="T12" y="T13"/>
                  </a:cxn>
                </a:cxnLst>
                <a:rect l="0" t="0" r="r" b="b"/>
                <a:pathLst>
                  <a:path w="179" h="288">
                    <a:moveTo>
                      <a:pt x="106" y="288"/>
                    </a:moveTo>
                    <a:cubicBezTo>
                      <a:pt x="75" y="288"/>
                      <a:pt x="47" y="266"/>
                      <a:pt x="41" y="234"/>
                    </a:cubicBezTo>
                    <a:lnTo>
                      <a:pt x="0" y="26"/>
                    </a:lnTo>
                    <a:lnTo>
                      <a:pt x="131" y="0"/>
                    </a:lnTo>
                    <a:lnTo>
                      <a:pt x="172" y="209"/>
                    </a:lnTo>
                    <a:cubicBezTo>
                      <a:pt x="179" y="245"/>
                      <a:pt x="155" y="280"/>
                      <a:pt x="119" y="287"/>
                    </a:cubicBezTo>
                    <a:cubicBezTo>
                      <a:pt x="115" y="287"/>
                      <a:pt x="110" y="288"/>
                      <a:pt x="106" y="288"/>
                    </a:cubicBez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190" name="Freeform 926">
                <a:extLst>
                  <a:ext uri="{FF2B5EF4-FFF2-40B4-BE49-F238E27FC236}">
                    <a16:creationId xmlns:a16="http://schemas.microsoft.com/office/drawing/2014/main" id="{3D439119-58C1-77F3-B86F-56EED9A30468}"/>
                  </a:ext>
                </a:extLst>
              </p:cNvPr>
              <p:cNvSpPr>
                <a:spLocks/>
              </p:cNvSpPr>
              <p:nvPr/>
            </p:nvSpPr>
            <p:spPr bwMode="auto">
              <a:xfrm>
                <a:off x="7313613" y="2343151"/>
                <a:ext cx="31749" cy="17463"/>
              </a:xfrm>
              <a:custGeom>
                <a:avLst/>
                <a:gdLst>
                  <a:gd name="T0" fmla="*/ 72 w 319"/>
                  <a:gd name="T1" fmla="*/ 176 h 176"/>
                  <a:gd name="T2" fmla="*/ 6 w 319"/>
                  <a:gd name="T3" fmla="*/ 122 h 176"/>
                  <a:gd name="T4" fmla="*/ 60 w 319"/>
                  <a:gd name="T5" fmla="*/ 44 h 176"/>
                  <a:gd name="T6" fmla="*/ 231 w 319"/>
                  <a:gd name="T7" fmla="*/ 8 h 176"/>
                  <a:gd name="T8" fmla="*/ 311 w 319"/>
                  <a:gd name="T9" fmla="*/ 58 h 176"/>
                  <a:gd name="T10" fmla="*/ 261 w 319"/>
                  <a:gd name="T11" fmla="*/ 138 h 176"/>
                  <a:gd name="T12" fmla="*/ 84 w 319"/>
                  <a:gd name="T13" fmla="*/ 175 h 176"/>
                  <a:gd name="T14" fmla="*/ 72 w 319"/>
                  <a:gd name="T15" fmla="*/ 176 h 1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9" h="176">
                    <a:moveTo>
                      <a:pt x="72" y="176"/>
                    </a:moveTo>
                    <a:cubicBezTo>
                      <a:pt x="40" y="176"/>
                      <a:pt x="12" y="154"/>
                      <a:pt x="6" y="122"/>
                    </a:cubicBezTo>
                    <a:cubicBezTo>
                      <a:pt x="0" y="86"/>
                      <a:pt x="23" y="51"/>
                      <a:pt x="60" y="44"/>
                    </a:cubicBezTo>
                    <a:cubicBezTo>
                      <a:pt x="142" y="28"/>
                      <a:pt x="230" y="8"/>
                      <a:pt x="231" y="8"/>
                    </a:cubicBezTo>
                    <a:cubicBezTo>
                      <a:pt x="267" y="0"/>
                      <a:pt x="302" y="22"/>
                      <a:pt x="311" y="58"/>
                    </a:cubicBezTo>
                    <a:cubicBezTo>
                      <a:pt x="319" y="94"/>
                      <a:pt x="297" y="129"/>
                      <a:pt x="261" y="138"/>
                    </a:cubicBezTo>
                    <a:cubicBezTo>
                      <a:pt x="257" y="138"/>
                      <a:pt x="170" y="159"/>
                      <a:pt x="84" y="175"/>
                    </a:cubicBezTo>
                    <a:cubicBezTo>
                      <a:pt x="80" y="176"/>
                      <a:pt x="76" y="176"/>
                      <a:pt x="72" y="176"/>
                    </a:cubicBez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191" name="Freeform 927">
                <a:extLst>
                  <a:ext uri="{FF2B5EF4-FFF2-40B4-BE49-F238E27FC236}">
                    <a16:creationId xmlns:a16="http://schemas.microsoft.com/office/drawing/2014/main" id="{3498AD99-0A6F-A50E-D3BE-E5CB457898C2}"/>
                  </a:ext>
                </a:extLst>
              </p:cNvPr>
              <p:cNvSpPr>
                <a:spLocks/>
              </p:cNvSpPr>
              <p:nvPr/>
            </p:nvSpPr>
            <p:spPr bwMode="auto">
              <a:xfrm>
                <a:off x="7304088" y="2327275"/>
                <a:ext cx="17463" cy="28575"/>
              </a:xfrm>
              <a:custGeom>
                <a:avLst/>
                <a:gdLst>
                  <a:gd name="T0" fmla="*/ 106 w 178"/>
                  <a:gd name="T1" fmla="*/ 285 h 285"/>
                  <a:gd name="T2" fmla="*/ 40 w 178"/>
                  <a:gd name="T3" fmla="*/ 231 h 285"/>
                  <a:gd name="T4" fmla="*/ 0 w 178"/>
                  <a:gd name="T5" fmla="*/ 26 h 285"/>
                  <a:gd name="T6" fmla="*/ 131 w 178"/>
                  <a:gd name="T7" fmla="*/ 0 h 285"/>
                  <a:gd name="T8" fmla="*/ 171 w 178"/>
                  <a:gd name="T9" fmla="*/ 205 h 285"/>
                  <a:gd name="T10" fmla="*/ 119 w 178"/>
                  <a:gd name="T11" fmla="*/ 284 h 285"/>
                  <a:gd name="T12" fmla="*/ 106 w 178"/>
                  <a:gd name="T13" fmla="*/ 285 h 285"/>
                </a:gdLst>
                <a:ahLst/>
                <a:cxnLst>
                  <a:cxn ang="0">
                    <a:pos x="T0" y="T1"/>
                  </a:cxn>
                  <a:cxn ang="0">
                    <a:pos x="T2" y="T3"/>
                  </a:cxn>
                  <a:cxn ang="0">
                    <a:pos x="T4" y="T5"/>
                  </a:cxn>
                  <a:cxn ang="0">
                    <a:pos x="T6" y="T7"/>
                  </a:cxn>
                  <a:cxn ang="0">
                    <a:pos x="T8" y="T9"/>
                  </a:cxn>
                  <a:cxn ang="0">
                    <a:pos x="T10" y="T11"/>
                  </a:cxn>
                  <a:cxn ang="0">
                    <a:pos x="T12" y="T13"/>
                  </a:cxn>
                </a:cxnLst>
                <a:rect l="0" t="0" r="r" b="b"/>
                <a:pathLst>
                  <a:path w="178" h="285">
                    <a:moveTo>
                      <a:pt x="106" y="285"/>
                    </a:moveTo>
                    <a:cubicBezTo>
                      <a:pt x="74" y="285"/>
                      <a:pt x="47" y="263"/>
                      <a:pt x="40" y="231"/>
                    </a:cubicBezTo>
                    <a:lnTo>
                      <a:pt x="0" y="26"/>
                    </a:lnTo>
                    <a:lnTo>
                      <a:pt x="131" y="0"/>
                    </a:lnTo>
                    <a:lnTo>
                      <a:pt x="171" y="205"/>
                    </a:lnTo>
                    <a:cubicBezTo>
                      <a:pt x="178" y="242"/>
                      <a:pt x="155" y="277"/>
                      <a:pt x="119" y="284"/>
                    </a:cubicBezTo>
                    <a:cubicBezTo>
                      <a:pt x="114" y="285"/>
                      <a:pt x="110" y="285"/>
                      <a:pt x="106" y="285"/>
                    </a:cubicBez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192" name="Freeform 928">
                <a:extLst>
                  <a:ext uri="{FF2B5EF4-FFF2-40B4-BE49-F238E27FC236}">
                    <a16:creationId xmlns:a16="http://schemas.microsoft.com/office/drawing/2014/main" id="{63C95EDF-FBFC-5A7E-8AA1-E9CCDF92CB96}"/>
                  </a:ext>
                </a:extLst>
              </p:cNvPr>
              <p:cNvSpPr>
                <a:spLocks/>
              </p:cNvSpPr>
              <p:nvPr/>
            </p:nvSpPr>
            <p:spPr bwMode="auto">
              <a:xfrm>
                <a:off x="7210424" y="2205039"/>
                <a:ext cx="77788" cy="123825"/>
              </a:xfrm>
              <a:custGeom>
                <a:avLst/>
                <a:gdLst>
                  <a:gd name="T0" fmla="*/ 509 w 779"/>
                  <a:gd name="T1" fmla="*/ 1224 h 1224"/>
                  <a:gd name="T2" fmla="*/ 443 w 779"/>
                  <a:gd name="T3" fmla="*/ 1169 h 1224"/>
                  <a:gd name="T4" fmla="*/ 511 w 779"/>
                  <a:gd name="T5" fmla="*/ 927 h 1224"/>
                  <a:gd name="T6" fmla="*/ 583 w 779"/>
                  <a:gd name="T7" fmla="*/ 542 h 1224"/>
                  <a:gd name="T8" fmla="*/ 50 w 779"/>
                  <a:gd name="T9" fmla="*/ 137 h 1224"/>
                  <a:gd name="T10" fmla="*/ 14 w 779"/>
                  <a:gd name="T11" fmla="*/ 50 h 1224"/>
                  <a:gd name="T12" fmla="*/ 101 w 779"/>
                  <a:gd name="T13" fmla="*/ 14 h 1224"/>
                  <a:gd name="T14" fmla="*/ 708 w 779"/>
                  <a:gd name="T15" fmla="*/ 495 h 1224"/>
                  <a:gd name="T16" fmla="*/ 631 w 779"/>
                  <a:gd name="T17" fmla="*/ 986 h 1224"/>
                  <a:gd name="T18" fmla="*/ 574 w 779"/>
                  <a:gd name="T19" fmla="*/ 1146 h 1224"/>
                  <a:gd name="T20" fmla="*/ 520 w 779"/>
                  <a:gd name="T21" fmla="*/ 1223 h 1224"/>
                  <a:gd name="T22" fmla="*/ 509 w 779"/>
                  <a:gd name="T23" fmla="*/ 1224 h 1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9" h="1224">
                    <a:moveTo>
                      <a:pt x="509" y="1224"/>
                    </a:moveTo>
                    <a:cubicBezTo>
                      <a:pt x="477" y="1224"/>
                      <a:pt x="449" y="1202"/>
                      <a:pt x="443" y="1169"/>
                    </a:cubicBezTo>
                    <a:cubicBezTo>
                      <a:pt x="430" y="1094"/>
                      <a:pt x="468" y="1016"/>
                      <a:pt x="511" y="927"/>
                    </a:cubicBezTo>
                    <a:cubicBezTo>
                      <a:pt x="569" y="810"/>
                      <a:pt x="634" y="677"/>
                      <a:pt x="583" y="542"/>
                    </a:cubicBezTo>
                    <a:cubicBezTo>
                      <a:pt x="529" y="398"/>
                      <a:pt x="349" y="262"/>
                      <a:pt x="50" y="137"/>
                    </a:cubicBezTo>
                    <a:cubicBezTo>
                      <a:pt x="16" y="123"/>
                      <a:pt x="0" y="84"/>
                      <a:pt x="14" y="50"/>
                    </a:cubicBezTo>
                    <a:cubicBezTo>
                      <a:pt x="28" y="16"/>
                      <a:pt x="67" y="0"/>
                      <a:pt x="101" y="14"/>
                    </a:cubicBezTo>
                    <a:cubicBezTo>
                      <a:pt x="441" y="156"/>
                      <a:pt x="639" y="313"/>
                      <a:pt x="708" y="495"/>
                    </a:cubicBezTo>
                    <a:cubicBezTo>
                      <a:pt x="779" y="684"/>
                      <a:pt x="694" y="858"/>
                      <a:pt x="631" y="986"/>
                    </a:cubicBezTo>
                    <a:cubicBezTo>
                      <a:pt x="600" y="1049"/>
                      <a:pt x="569" y="1113"/>
                      <a:pt x="574" y="1146"/>
                    </a:cubicBezTo>
                    <a:cubicBezTo>
                      <a:pt x="580" y="1182"/>
                      <a:pt x="557" y="1217"/>
                      <a:pt x="520" y="1223"/>
                    </a:cubicBezTo>
                    <a:cubicBezTo>
                      <a:pt x="516" y="1224"/>
                      <a:pt x="512" y="1224"/>
                      <a:pt x="509" y="1224"/>
                    </a:cubicBez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193" name="Freeform 929">
                <a:extLst>
                  <a:ext uri="{FF2B5EF4-FFF2-40B4-BE49-F238E27FC236}">
                    <a16:creationId xmlns:a16="http://schemas.microsoft.com/office/drawing/2014/main" id="{205A1CD6-5212-A56F-B889-AC1734982F48}"/>
                  </a:ext>
                </a:extLst>
              </p:cNvPr>
              <p:cNvSpPr>
                <a:spLocks/>
              </p:cNvSpPr>
              <p:nvPr/>
            </p:nvSpPr>
            <p:spPr bwMode="auto">
              <a:xfrm>
                <a:off x="7189788" y="2205039"/>
                <a:ext cx="77788" cy="123825"/>
              </a:xfrm>
              <a:custGeom>
                <a:avLst/>
                <a:gdLst>
                  <a:gd name="T0" fmla="*/ 686 w 762"/>
                  <a:gd name="T1" fmla="*/ 1228 h 1228"/>
                  <a:gd name="T2" fmla="*/ 627 w 762"/>
                  <a:gd name="T3" fmla="*/ 1193 h 1228"/>
                  <a:gd name="T4" fmla="*/ 475 w 762"/>
                  <a:gd name="T5" fmla="*/ 1117 h 1228"/>
                  <a:gd name="T6" fmla="*/ 73 w 762"/>
                  <a:gd name="T7" fmla="*/ 808 h 1228"/>
                  <a:gd name="T8" fmla="*/ 204 w 762"/>
                  <a:gd name="T9" fmla="*/ 47 h 1228"/>
                  <a:gd name="T10" fmla="*/ 294 w 762"/>
                  <a:gd name="T11" fmla="*/ 16 h 1228"/>
                  <a:gd name="T12" fmla="*/ 324 w 762"/>
                  <a:gd name="T13" fmla="*/ 105 h 1228"/>
                  <a:gd name="T14" fmla="*/ 196 w 762"/>
                  <a:gd name="T15" fmla="*/ 758 h 1228"/>
                  <a:gd name="T16" fmla="*/ 521 w 762"/>
                  <a:gd name="T17" fmla="*/ 991 h 1228"/>
                  <a:gd name="T18" fmla="*/ 744 w 762"/>
                  <a:gd name="T19" fmla="*/ 1129 h 1228"/>
                  <a:gd name="T20" fmla="*/ 717 w 762"/>
                  <a:gd name="T21" fmla="*/ 1219 h 1228"/>
                  <a:gd name="T22" fmla="*/ 686 w 762"/>
                  <a:gd name="T23" fmla="*/ 1228 h 1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2" h="1228">
                    <a:moveTo>
                      <a:pt x="686" y="1228"/>
                    </a:moveTo>
                    <a:cubicBezTo>
                      <a:pt x="662" y="1228"/>
                      <a:pt x="639" y="1215"/>
                      <a:pt x="627" y="1193"/>
                    </a:cubicBezTo>
                    <a:cubicBezTo>
                      <a:pt x="613" y="1167"/>
                      <a:pt x="540" y="1140"/>
                      <a:pt x="475" y="1117"/>
                    </a:cubicBezTo>
                    <a:cubicBezTo>
                      <a:pt x="338" y="1067"/>
                      <a:pt x="150" y="998"/>
                      <a:pt x="73" y="808"/>
                    </a:cubicBezTo>
                    <a:cubicBezTo>
                      <a:pt x="0" y="628"/>
                      <a:pt x="43" y="379"/>
                      <a:pt x="204" y="47"/>
                    </a:cubicBezTo>
                    <a:cubicBezTo>
                      <a:pt x="221" y="14"/>
                      <a:pt x="260" y="0"/>
                      <a:pt x="294" y="16"/>
                    </a:cubicBezTo>
                    <a:cubicBezTo>
                      <a:pt x="327" y="32"/>
                      <a:pt x="341" y="72"/>
                      <a:pt x="324" y="105"/>
                    </a:cubicBezTo>
                    <a:cubicBezTo>
                      <a:pt x="182" y="397"/>
                      <a:pt x="139" y="617"/>
                      <a:pt x="196" y="758"/>
                    </a:cubicBezTo>
                    <a:cubicBezTo>
                      <a:pt x="251" y="893"/>
                      <a:pt x="394" y="945"/>
                      <a:pt x="521" y="991"/>
                    </a:cubicBezTo>
                    <a:cubicBezTo>
                      <a:pt x="620" y="1028"/>
                      <a:pt x="706" y="1059"/>
                      <a:pt x="744" y="1129"/>
                    </a:cubicBezTo>
                    <a:cubicBezTo>
                      <a:pt x="762" y="1161"/>
                      <a:pt x="750" y="1202"/>
                      <a:pt x="717" y="1219"/>
                    </a:cubicBezTo>
                    <a:cubicBezTo>
                      <a:pt x="707" y="1225"/>
                      <a:pt x="696" y="1228"/>
                      <a:pt x="686" y="1228"/>
                    </a:cubicBez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194" name="Freeform 930">
                <a:extLst>
                  <a:ext uri="{FF2B5EF4-FFF2-40B4-BE49-F238E27FC236}">
                    <a16:creationId xmlns:a16="http://schemas.microsoft.com/office/drawing/2014/main" id="{39F209AB-D0DB-6162-8E3F-4871D2347F28}"/>
                  </a:ext>
                </a:extLst>
              </p:cNvPr>
              <p:cNvSpPr>
                <a:spLocks/>
              </p:cNvSpPr>
              <p:nvPr/>
            </p:nvSpPr>
            <p:spPr bwMode="auto">
              <a:xfrm>
                <a:off x="7227889" y="2247900"/>
                <a:ext cx="44450" cy="92075"/>
              </a:xfrm>
              <a:custGeom>
                <a:avLst/>
                <a:gdLst>
                  <a:gd name="T0" fmla="*/ 360 w 436"/>
                  <a:gd name="T1" fmla="*/ 906 h 906"/>
                  <a:gd name="T2" fmla="*/ 298 w 436"/>
                  <a:gd name="T3" fmla="*/ 862 h 906"/>
                  <a:gd name="T4" fmla="*/ 12 w 436"/>
                  <a:gd name="T5" fmla="*/ 98 h 906"/>
                  <a:gd name="T6" fmla="*/ 51 w 436"/>
                  <a:gd name="T7" fmla="*/ 13 h 906"/>
                  <a:gd name="T8" fmla="*/ 137 w 436"/>
                  <a:gd name="T9" fmla="*/ 51 h 906"/>
                  <a:gd name="T10" fmla="*/ 423 w 436"/>
                  <a:gd name="T11" fmla="*/ 815 h 906"/>
                  <a:gd name="T12" fmla="*/ 384 w 436"/>
                  <a:gd name="T13" fmla="*/ 901 h 906"/>
                  <a:gd name="T14" fmla="*/ 360 w 436"/>
                  <a:gd name="T15" fmla="*/ 906 h 9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6" h="906">
                    <a:moveTo>
                      <a:pt x="360" y="906"/>
                    </a:moveTo>
                    <a:cubicBezTo>
                      <a:pt x="334" y="906"/>
                      <a:pt x="308" y="889"/>
                      <a:pt x="298" y="862"/>
                    </a:cubicBezTo>
                    <a:lnTo>
                      <a:pt x="12" y="98"/>
                    </a:lnTo>
                    <a:cubicBezTo>
                      <a:pt x="0" y="64"/>
                      <a:pt x="17" y="25"/>
                      <a:pt x="51" y="13"/>
                    </a:cubicBezTo>
                    <a:cubicBezTo>
                      <a:pt x="86" y="0"/>
                      <a:pt x="125" y="17"/>
                      <a:pt x="137" y="51"/>
                    </a:cubicBezTo>
                    <a:lnTo>
                      <a:pt x="423" y="815"/>
                    </a:lnTo>
                    <a:cubicBezTo>
                      <a:pt x="436" y="850"/>
                      <a:pt x="418" y="888"/>
                      <a:pt x="384" y="901"/>
                    </a:cubicBezTo>
                    <a:cubicBezTo>
                      <a:pt x="376" y="904"/>
                      <a:pt x="369" y="906"/>
                      <a:pt x="360" y="906"/>
                    </a:cubicBezTo>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195" name="Freeform 931">
                <a:extLst>
                  <a:ext uri="{FF2B5EF4-FFF2-40B4-BE49-F238E27FC236}">
                    <a16:creationId xmlns:a16="http://schemas.microsoft.com/office/drawing/2014/main" id="{0C435E43-B76A-3831-48C3-27806F368B56}"/>
                  </a:ext>
                </a:extLst>
              </p:cNvPr>
              <p:cNvSpPr>
                <a:spLocks/>
              </p:cNvSpPr>
              <p:nvPr/>
            </p:nvSpPr>
            <p:spPr bwMode="auto">
              <a:xfrm>
                <a:off x="7516813" y="2409826"/>
                <a:ext cx="12700" cy="12700"/>
              </a:xfrm>
              <a:custGeom>
                <a:avLst/>
                <a:gdLst>
                  <a:gd name="T0" fmla="*/ 67 w 134"/>
                  <a:gd name="T1" fmla="*/ 133 h 133"/>
                  <a:gd name="T2" fmla="*/ 20 w 134"/>
                  <a:gd name="T3" fmla="*/ 114 h 133"/>
                  <a:gd name="T4" fmla="*/ 0 w 134"/>
                  <a:gd name="T5" fmla="*/ 66 h 133"/>
                  <a:gd name="T6" fmla="*/ 20 w 134"/>
                  <a:gd name="T7" fmla="*/ 19 h 133"/>
                  <a:gd name="T8" fmla="*/ 67 w 134"/>
                  <a:gd name="T9" fmla="*/ 0 h 133"/>
                  <a:gd name="T10" fmla="*/ 114 w 134"/>
                  <a:gd name="T11" fmla="*/ 19 h 133"/>
                  <a:gd name="T12" fmla="*/ 134 w 134"/>
                  <a:gd name="T13" fmla="*/ 66 h 133"/>
                  <a:gd name="T14" fmla="*/ 114 w 134"/>
                  <a:gd name="T15" fmla="*/ 114 h 133"/>
                  <a:gd name="T16" fmla="*/ 67 w 134"/>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3">
                    <a:moveTo>
                      <a:pt x="67" y="133"/>
                    </a:moveTo>
                    <a:cubicBezTo>
                      <a:pt x="50" y="133"/>
                      <a:pt x="32" y="126"/>
                      <a:pt x="20" y="114"/>
                    </a:cubicBezTo>
                    <a:cubicBezTo>
                      <a:pt x="8" y="101"/>
                      <a:pt x="0" y="84"/>
                      <a:pt x="0" y="66"/>
                    </a:cubicBezTo>
                    <a:cubicBezTo>
                      <a:pt x="0" y="49"/>
                      <a:pt x="8" y="32"/>
                      <a:pt x="20" y="19"/>
                    </a:cubicBezTo>
                    <a:cubicBezTo>
                      <a:pt x="32" y="7"/>
                      <a:pt x="50" y="0"/>
                      <a:pt x="67" y="0"/>
                    </a:cubicBezTo>
                    <a:cubicBezTo>
                      <a:pt x="85" y="0"/>
                      <a:pt x="102" y="7"/>
                      <a:pt x="114" y="19"/>
                    </a:cubicBezTo>
                    <a:cubicBezTo>
                      <a:pt x="127" y="32"/>
                      <a:pt x="134" y="49"/>
                      <a:pt x="134" y="66"/>
                    </a:cubicBezTo>
                    <a:cubicBezTo>
                      <a:pt x="134" y="84"/>
                      <a:pt x="127" y="101"/>
                      <a:pt x="114" y="114"/>
                    </a:cubicBezTo>
                    <a:cubicBezTo>
                      <a:pt x="102" y="126"/>
                      <a:pt x="85" y="133"/>
                      <a:pt x="67" y="133"/>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196" name="Freeform 932">
                <a:extLst>
                  <a:ext uri="{FF2B5EF4-FFF2-40B4-BE49-F238E27FC236}">
                    <a16:creationId xmlns:a16="http://schemas.microsoft.com/office/drawing/2014/main" id="{DFE56A51-65C2-403E-B324-80792C757685}"/>
                  </a:ext>
                </a:extLst>
              </p:cNvPr>
              <p:cNvSpPr>
                <a:spLocks/>
              </p:cNvSpPr>
              <p:nvPr/>
            </p:nvSpPr>
            <p:spPr bwMode="auto">
              <a:xfrm>
                <a:off x="7491412" y="2409826"/>
                <a:ext cx="14288" cy="12700"/>
              </a:xfrm>
              <a:custGeom>
                <a:avLst/>
                <a:gdLst>
                  <a:gd name="T0" fmla="*/ 83 w 150"/>
                  <a:gd name="T1" fmla="*/ 133 h 133"/>
                  <a:gd name="T2" fmla="*/ 66 w 150"/>
                  <a:gd name="T3" fmla="*/ 133 h 133"/>
                  <a:gd name="T4" fmla="*/ 0 w 150"/>
                  <a:gd name="T5" fmla="*/ 66 h 133"/>
                  <a:gd name="T6" fmla="*/ 66 w 150"/>
                  <a:gd name="T7" fmla="*/ 0 h 133"/>
                  <a:gd name="T8" fmla="*/ 83 w 150"/>
                  <a:gd name="T9" fmla="*/ 0 h 133"/>
                  <a:gd name="T10" fmla="*/ 150 w 150"/>
                  <a:gd name="T11" fmla="*/ 66 h 133"/>
                  <a:gd name="T12" fmla="*/ 83 w 150"/>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150" h="133">
                    <a:moveTo>
                      <a:pt x="83" y="133"/>
                    </a:moveTo>
                    <a:lnTo>
                      <a:pt x="66" y="133"/>
                    </a:lnTo>
                    <a:cubicBezTo>
                      <a:pt x="30" y="133"/>
                      <a:pt x="0" y="103"/>
                      <a:pt x="0" y="66"/>
                    </a:cubicBezTo>
                    <a:cubicBezTo>
                      <a:pt x="0" y="30"/>
                      <a:pt x="30" y="0"/>
                      <a:pt x="66" y="0"/>
                    </a:cubicBezTo>
                    <a:lnTo>
                      <a:pt x="83" y="0"/>
                    </a:lnTo>
                    <a:cubicBezTo>
                      <a:pt x="120" y="0"/>
                      <a:pt x="150" y="30"/>
                      <a:pt x="150" y="66"/>
                    </a:cubicBezTo>
                    <a:cubicBezTo>
                      <a:pt x="150" y="103"/>
                      <a:pt x="120" y="133"/>
                      <a:pt x="83" y="133"/>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197" name="Freeform 933">
                <a:extLst>
                  <a:ext uri="{FF2B5EF4-FFF2-40B4-BE49-F238E27FC236}">
                    <a16:creationId xmlns:a16="http://schemas.microsoft.com/office/drawing/2014/main" id="{02E1B396-0CEE-CA61-5754-01575DE8DF11}"/>
                  </a:ext>
                </a:extLst>
              </p:cNvPr>
              <p:cNvSpPr>
                <a:spLocks/>
              </p:cNvSpPr>
              <p:nvPr/>
            </p:nvSpPr>
            <p:spPr bwMode="auto">
              <a:xfrm>
                <a:off x="7097713" y="2409826"/>
                <a:ext cx="382587" cy="12700"/>
              </a:xfrm>
              <a:custGeom>
                <a:avLst/>
                <a:gdLst>
                  <a:gd name="T0" fmla="*/ 3717 w 3784"/>
                  <a:gd name="T1" fmla="*/ 133 h 133"/>
                  <a:gd name="T2" fmla="*/ 67 w 3784"/>
                  <a:gd name="T3" fmla="*/ 133 h 133"/>
                  <a:gd name="T4" fmla="*/ 0 w 3784"/>
                  <a:gd name="T5" fmla="*/ 66 h 133"/>
                  <a:gd name="T6" fmla="*/ 67 w 3784"/>
                  <a:gd name="T7" fmla="*/ 0 h 133"/>
                  <a:gd name="T8" fmla="*/ 3717 w 3784"/>
                  <a:gd name="T9" fmla="*/ 0 h 133"/>
                  <a:gd name="T10" fmla="*/ 3784 w 3784"/>
                  <a:gd name="T11" fmla="*/ 66 h 133"/>
                  <a:gd name="T12" fmla="*/ 3717 w 3784"/>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3784" h="133">
                    <a:moveTo>
                      <a:pt x="3717" y="133"/>
                    </a:moveTo>
                    <a:lnTo>
                      <a:pt x="67" y="133"/>
                    </a:lnTo>
                    <a:cubicBezTo>
                      <a:pt x="30" y="133"/>
                      <a:pt x="0" y="103"/>
                      <a:pt x="0" y="66"/>
                    </a:cubicBezTo>
                    <a:cubicBezTo>
                      <a:pt x="0" y="29"/>
                      <a:pt x="30" y="0"/>
                      <a:pt x="67" y="0"/>
                    </a:cubicBezTo>
                    <a:lnTo>
                      <a:pt x="3717" y="0"/>
                    </a:lnTo>
                    <a:cubicBezTo>
                      <a:pt x="3754" y="0"/>
                      <a:pt x="3784" y="29"/>
                      <a:pt x="3784" y="66"/>
                    </a:cubicBezTo>
                    <a:cubicBezTo>
                      <a:pt x="3784" y="103"/>
                      <a:pt x="3754" y="133"/>
                      <a:pt x="3717" y="133"/>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198" name="Freeform 934">
                <a:extLst>
                  <a:ext uri="{FF2B5EF4-FFF2-40B4-BE49-F238E27FC236}">
                    <a16:creationId xmlns:a16="http://schemas.microsoft.com/office/drawing/2014/main" id="{F7F5FA9F-EC7C-CDA5-9C6D-AC9BFC9308AE}"/>
                  </a:ext>
                </a:extLst>
              </p:cNvPr>
              <p:cNvSpPr>
                <a:spLocks/>
              </p:cNvSpPr>
              <p:nvPr/>
            </p:nvSpPr>
            <p:spPr bwMode="auto">
              <a:xfrm>
                <a:off x="7075488" y="2409826"/>
                <a:ext cx="14288" cy="12700"/>
              </a:xfrm>
              <a:custGeom>
                <a:avLst/>
                <a:gdLst>
                  <a:gd name="T0" fmla="*/ 67 w 133"/>
                  <a:gd name="T1" fmla="*/ 133 h 133"/>
                  <a:gd name="T2" fmla="*/ 20 w 133"/>
                  <a:gd name="T3" fmla="*/ 114 h 133"/>
                  <a:gd name="T4" fmla="*/ 0 w 133"/>
                  <a:gd name="T5" fmla="*/ 67 h 133"/>
                  <a:gd name="T6" fmla="*/ 20 w 133"/>
                  <a:gd name="T7" fmla="*/ 19 h 133"/>
                  <a:gd name="T8" fmla="*/ 67 w 133"/>
                  <a:gd name="T9" fmla="*/ 0 h 133"/>
                  <a:gd name="T10" fmla="*/ 114 w 133"/>
                  <a:gd name="T11" fmla="*/ 19 h 133"/>
                  <a:gd name="T12" fmla="*/ 133 w 133"/>
                  <a:gd name="T13" fmla="*/ 67 h 133"/>
                  <a:gd name="T14" fmla="*/ 114 w 133"/>
                  <a:gd name="T15" fmla="*/ 114 h 133"/>
                  <a:gd name="T16" fmla="*/ 67 w 133"/>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133">
                    <a:moveTo>
                      <a:pt x="67" y="133"/>
                    </a:moveTo>
                    <a:cubicBezTo>
                      <a:pt x="49" y="133"/>
                      <a:pt x="32" y="126"/>
                      <a:pt x="20" y="114"/>
                    </a:cubicBezTo>
                    <a:cubicBezTo>
                      <a:pt x="7" y="101"/>
                      <a:pt x="0" y="84"/>
                      <a:pt x="0" y="67"/>
                    </a:cubicBezTo>
                    <a:cubicBezTo>
                      <a:pt x="0" y="49"/>
                      <a:pt x="7" y="32"/>
                      <a:pt x="20" y="19"/>
                    </a:cubicBezTo>
                    <a:cubicBezTo>
                      <a:pt x="32" y="7"/>
                      <a:pt x="49" y="0"/>
                      <a:pt x="67" y="0"/>
                    </a:cubicBezTo>
                    <a:cubicBezTo>
                      <a:pt x="84" y="0"/>
                      <a:pt x="101" y="7"/>
                      <a:pt x="114" y="19"/>
                    </a:cubicBezTo>
                    <a:cubicBezTo>
                      <a:pt x="126" y="32"/>
                      <a:pt x="133" y="49"/>
                      <a:pt x="133" y="67"/>
                    </a:cubicBezTo>
                    <a:cubicBezTo>
                      <a:pt x="133" y="84"/>
                      <a:pt x="126" y="101"/>
                      <a:pt x="114" y="114"/>
                    </a:cubicBezTo>
                    <a:cubicBezTo>
                      <a:pt x="101" y="126"/>
                      <a:pt x="84" y="133"/>
                      <a:pt x="67" y="133"/>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199" name="Freeform 935">
                <a:extLst>
                  <a:ext uri="{FF2B5EF4-FFF2-40B4-BE49-F238E27FC236}">
                    <a16:creationId xmlns:a16="http://schemas.microsoft.com/office/drawing/2014/main" id="{C6185384-9E1D-2B72-1C8B-E8623C003047}"/>
                  </a:ext>
                </a:extLst>
              </p:cNvPr>
              <p:cNvSpPr>
                <a:spLocks/>
              </p:cNvSpPr>
              <p:nvPr/>
            </p:nvSpPr>
            <p:spPr bwMode="auto">
              <a:xfrm>
                <a:off x="7050088" y="2409826"/>
                <a:ext cx="15875" cy="12700"/>
              </a:xfrm>
              <a:custGeom>
                <a:avLst/>
                <a:gdLst>
                  <a:gd name="T0" fmla="*/ 83 w 150"/>
                  <a:gd name="T1" fmla="*/ 133 h 133"/>
                  <a:gd name="T2" fmla="*/ 66 w 150"/>
                  <a:gd name="T3" fmla="*/ 133 h 133"/>
                  <a:gd name="T4" fmla="*/ 0 w 150"/>
                  <a:gd name="T5" fmla="*/ 67 h 133"/>
                  <a:gd name="T6" fmla="*/ 66 w 150"/>
                  <a:gd name="T7" fmla="*/ 0 h 133"/>
                  <a:gd name="T8" fmla="*/ 83 w 150"/>
                  <a:gd name="T9" fmla="*/ 0 h 133"/>
                  <a:gd name="T10" fmla="*/ 150 w 150"/>
                  <a:gd name="T11" fmla="*/ 67 h 133"/>
                  <a:gd name="T12" fmla="*/ 83 w 150"/>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150" h="133">
                    <a:moveTo>
                      <a:pt x="83" y="133"/>
                    </a:moveTo>
                    <a:lnTo>
                      <a:pt x="66" y="133"/>
                    </a:lnTo>
                    <a:cubicBezTo>
                      <a:pt x="29" y="133"/>
                      <a:pt x="0" y="103"/>
                      <a:pt x="0" y="67"/>
                    </a:cubicBezTo>
                    <a:cubicBezTo>
                      <a:pt x="0" y="30"/>
                      <a:pt x="29" y="0"/>
                      <a:pt x="66" y="0"/>
                    </a:cubicBezTo>
                    <a:lnTo>
                      <a:pt x="83" y="0"/>
                    </a:lnTo>
                    <a:cubicBezTo>
                      <a:pt x="120" y="0"/>
                      <a:pt x="150" y="30"/>
                      <a:pt x="150" y="67"/>
                    </a:cubicBezTo>
                    <a:cubicBezTo>
                      <a:pt x="150" y="103"/>
                      <a:pt x="120" y="133"/>
                      <a:pt x="83" y="133"/>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200" name="Freeform 936">
                <a:extLst>
                  <a:ext uri="{FF2B5EF4-FFF2-40B4-BE49-F238E27FC236}">
                    <a16:creationId xmlns:a16="http://schemas.microsoft.com/office/drawing/2014/main" id="{017625FF-20BD-678D-75DA-E86972816B9C}"/>
                  </a:ext>
                </a:extLst>
              </p:cNvPr>
              <p:cNvSpPr>
                <a:spLocks noEditPoints="1"/>
              </p:cNvSpPr>
              <p:nvPr/>
            </p:nvSpPr>
            <p:spPr bwMode="auto">
              <a:xfrm>
                <a:off x="7113588" y="2239963"/>
                <a:ext cx="12700" cy="65087"/>
              </a:xfrm>
              <a:custGeom>
                <a:avLst/>
                <a:gdLst>
                  <a:gd name="T0" fmla="*/ 0 w 134"/>
                  <a:gd name="T1" fmla="*/ 67 h 633"/>
                  <a:gd name="T2" fmla="*/ 67 w 134"/>
                  <a:gd name="T3" fmla="*/ 0 h 633"/>
                  <a:gd name="T4" fmla="*/ 67 w 134"/>
                  <a:gd name="T5" fmla="*/ 0 h 633"/>
                  <a:gd name="T6" fmla="*/ 134 w 134"/>
                  <a:gd name="T7" fmla="*/ 67 h 633"/>
                  <a:gd name="T8" fmla="*/ 134 w 134"/>
                  <a:gd name="T9" fmla="*/ 67 h 633"/>
                  <a:gd name="T10" fmla="*/ 67 w 134"/>
                  <a:gd name="T11" fmla="*/ 133 h 633"/>
                  <a:gd name="T12" fmla="*/ 67 w 134"/>
                  <a:gd name="T13" fmla="*/ 133 h 633"/>
                  <a:gd name="T14" fmla="*/ 0 w 134"/>
                  <a:gd name="T15" fmla="*/ 67 h 633"/>
                  <a:gd name="T16" fmla="*/ 0 w 134"/>
                  <a:gd name="T17" fmla="*/ 317 h 633"/>
                  <a:gd name="T18" fmla="*/ 67 w 134"/>
                  <a:gd name="T19" fmla="*/ 250 h 633"/>
                  <a:gd name="T20" fmla="*/ 67 w 134"/>
                  <a:gd name="T21" fmla="*/ 250 h 633"/>
                  <a:gd name="T22" fmla="*/ 134 w 134"/>
                  <a:gd name="T23" fmla="*/ 317 h 633"/>
                  <a:gd name="T24" fmla="*/ 134 w 134"/>
                  <a:gd name="T25" fmla="*/ 317 h 633"/>
                  <a:gd name="T26" fmla="*/ 67 w 134"/>
                  <a:gd name="T27" fmla="*/ 383 h 633"/>
                  <a:gd name="T28" fmla="*/ 67 w 134"/>
                  <a:gd name="T29" fmla="*/ 383 h 633"/>
                  <a:gd name="T30" fmla="*/ 0 w 134"/>
                  <a:gd name="T31" fmla="*/ 317 h 633"/>
                  <a:gd name="T32" fmla="*/ 0 w 134"/>
                  <a:gd name="T33" fmla="*/ 567 h 633"/>
                  <a:gd name="T34" fmla="*/ 67 w 134"/>
                  <a:gd name="T35" fmla="*/ 500 h 633"/>
                  <a:gd name="T36" fmla="*/ 67 w 134"/>
                  <a:gd name="T37" fmla="*/ 500 h 633"/>
                  <a:gd name="T38" fmla="*/ 134 w 134"/>
                  <a:gd name="T39" fmla="*/ 567 h 633"/>
                  <a:gd name="T40" fmla="*/ 134 w 134"/>
                  <a:gd name="T41" fmla="*/ 567 h 633"/>
                  <a:gd name="T42" fmla="*/ 67 w 134"/>
                  <a:gd name="T43" fmla="*/ 633 h 633"/>
                  <a:gd name="T44" fmla="*/ 67 w 134"/>
                  <a:gd name="T45" fmla="*/ 633 h 633"/>
                  <a:gd name="T46" fmla="*/ 0 w 134"/>
                  <a:gd name="T47" fmla="*/ 567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4" h="633">
                    <a:moveTo>
                      <a:pt x="0" y="67"/>
                    </a:moveTo>
                    <a:cubicBezTo>
                      <a:pt x="0" y="30"/>
                      <a:pt x="30" y="0"/>
                      <a:pt x="67" y="0"/>
                    </a:cubicBezTo>
                    <a:lnTo>
                      <a:pt x="67" y="0"/>
                    </a:lnTo>
                    <a:cubicBezTo>
                      <a:pt x="103" y="0"/>
                      <a:pt x="134" y="30"/>
                      <a:pt x="134" y="67"/>
                    </a:cubicBezTo>
                    <a:lnTo>
                      <a:pt x="134" y="67"/>
                    </a:lnTo>
                    <a:cubicBezTo>
                      <a:pt x="134" y="103"/>
                      <a:pt x="103" y="133"/>
                      <a:pt x="67" y="133"/>
                    </a:cubicBezTo>
                    <a:lnTo>
                      <a:pt x="67" y="133"/>
                    </a:lnTo>
                    <a:cubicBezTo>
                      <a:pt x="30" y="133"/>
                      <a:pt x="0" y="103"/>
                      <a:pt x="0" y="67"/>
                    </a:cubicBezTo>
                    <a:close/>
                    <a:moveTo>
                      <a:pt x="0" y="317"/>
                    </a:moveTo>
                    <a:cubicBezTo>
                      <a:pt x="0" y="280"/>
                      <a:pt x="30" y="250"/>
                      <a:pt x="67" y="250"/>
                    </a:cubicBezTo>
                    <a:lnTo>
                      <a:pt x="67" y="250"/>
                    </a:lnTo>
                    <a:cubicBezTo>
                      <a:pt x="103" y="250"/>
                      <a:pt x="134" y="280"/>
                      <a:pt x="134" y="317"/>
                    </a:cubicBezTo>
                    <a:lnTo>
                      <a:pt x="134" y="317"/>
                    </a:lnTo>
                    <a:cubicBezTo>
                      <a:pt x="134" y="353"/>
                      <a:pt x="103" y="383"/>
                      <a:pt x="67" y="383"/>
                    </a:cubicBezTo>
                    <a:lnTo>
                      <a:pt x="67" y="383"/>
                    </a:lnTo>
                    <a:cubicBezTo>
                      <a:pt x="30" y="383"/>
                      <a:pt x="0" y="353"/>
                      <a:pt x="0" y="317"/>
                    </a:cubicBezTo>
                    <a:close/>
                    <a:moveTo>
                      <a:pt x="0" y="567"/>
                    </a:moveTo>
                    <a:cubicBezTo>
                      <a:pt x="0" y="530"/>
                      <a:pt x="30" y="500"/>
                      <a:pt x="67" y="500"/>
                    </a:cubicBezTo>
                    <a:lnTo>
                      <a:pt x="67" y="500"/>
                    </a:lnTo>
                    <a:cubicBezTo>
                      <a:pt x="103" y="500"/>
                      <a:pt x="134" y="530"/>
                      <a:pt x="134" y="567"/>
                    </a:cubicBezTo>
                    <a:lnTo>
                      <a:pt x="134" y="567"/>
                    </a:lnTo>
                    <a:cubicBezTo>
                      <a:pt x="134" y="603"/>
                      <a:pt x="103" y="633"/>
                      <a:pt x="67" y="633"/>
                    </a:cubicBezTo>
                    <a:lnTo>
                      <a:pt x="67" y="633"/>
                    </a:lnTo>
                    <a:cubicBezTo>
                      <a:pt x="30" y="633"/>
                      <a:pt x="0" y="603"/>
                      <a:pt x="0" y="567"/>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201" name="Freeform 937">
                <a:extLst>
                  <a:ext uri="{FF2B5EF4-FFF2-40B4-BE49-F238E27FC236}">
                    <a16:creationId xmlns:a16="http://schemas.microsoft.com/office/drawing/2014/main" id="{EBDD5A35-4077-3DA0-CA43-C7A5998373FC}"/>
                  </a:ext>
                </a:extLst>
              </p:cNvPr>
              <p:cNvSpPr>
                <a:spLocks/>
              </p:cNvSpPr>
              <p:nvPr/>
            </p:nvSpPr>
            <p:spPr bwMode="auto">
              <a:xfrm>
                <a:off x="7464425" y="2268538"/>
                <a:ext cx="12700" cy="15875"/>
              </a:xfrm>
              <a:custGeom>
                <a:avLst/>
                <a:gdLst>
                  <a:gd name="T0" fmla="*/ 67 w 133"/>
                  <a:gd name="T1" fmla="*/ 150 h 150"/>
                  <a:gd name="T2" fmla="*/ 0 w 133"/>
                  <a:gd name="T3" fmla="*/ 84 h 150"/>
                  <a:gd name="T4" fmla="*/ 0 w 133"/>
                  <a:gd name="T5" fmla="*/ 67 h 150"/>
                  <a:gd name="T6" fmla="*/ 67 w 133"/>
                  <a:gd name="T7" fmla="*/ 0 h 150"/>
                  <a:gd name="T8" fmla="*/ 133 w 133"/>
                  <a:gd name="T9" fmla="*/ 67 h 150"/>
                  <a:gd name="T10" fmla="*/ 133 w 133"/>
                  <a:gd name="T11" fmla="*/ 84 h 150"/>
                  <a:gd name="T12" fmla="*/ 67 w 133"/>
                  <a:gd name="T13" fmla="*/ 150 h 150"/>
                </a:gdLst>
                <a:ahLst/>
                <a:cxnLst>
                  <a:cxn ang="0">
                    <a:pos x="T0" y="T1"/>
                  </a:cxn>
                  <a:cxn ang="0">
                    <a:pos x="T2" y="T3"/>
                  </a:cxn>
                  <a:cxn ang="0">
                    <a:pos x="T4" y="T5"/>
                  </a:cxn>
                  <a:cxn ang="0">
                    <a:pos x="T6" y="T7"/>
                  </a:cxn>
                  <a:cxn ang="0">
                    <a:pos x="T8" y="T9"/>
                  </a:cxn>
                  <a:cxn ang="0">
                    <a:pos x="T10" y="T11"/>
                  </a:cxn>
                  <a:cxn ang="0">
                    <a:pos x="T12" y="T13"/>
                  </a:cxn>
                </a:cxnLst>
                <a:rect l="0" t="0" r="r" b="b"/>
                <a:pathLst>
                  <a:path w="133" h="150">
                    <a:moveTo>
                      <a:pt x="67" y="150"/>
                    </a:moveTo>
                    <a:cubicBezTo>
                      <a:pt x="30" y="150"/>
                      <a:pt x="0" y="121"/>
                      <a:pt x="0" y="84"/>
                    </a:cubicBezTo>
                    <a:lnTo>
                      <a:pt x="0" y="67"/>
                    </a:lnTo>
                    <a:cubicBezTo>
                      <a:pt x="0" y="30"/>
                      <a:pt x="30" y="0"/>
                      <a:pt x="67" y="0"/>
                    </a:cubicBezTo>
                    <a:cubicBezTo>
                      <a:pt x="103" y="0"/>
                      <a:pt x="133" y="30"/>
                      <a:pt x="133" y="67"/>
                    </a:cubicBezTo>
                    <a:lnTo>
                      <a:pt x="133" y="84"/>
                    </a:lnTo>
                    <a:cubicBezTo>
                      <a:pt x="133" y="121"/>
                      <a:pt x="103" y="150"/>
                      <a:pt x="67" y="150"/>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sp>
            <p:nvSpPr>
              <p:cNvPr id="202" name="Freeform 938">
                <a:extLst>
                  <a:ext uri="{FF2B5EF4-FFF2-40B4-BE49-F238E27FC236}">
                    <a16:creationId xmlns:a16="http://schemas.microsoft.com/office/drawing/2014/main" id="{0857098D-B7EE-F565-0666-9AD9E654187C}"/>
                  </a:ext>
                </a:extLst>
              </p:cNvPr>
              <p:cNvSpPr>
                <a:spLocks/>
              </p:cNvSpPr>
              <p:nvPr/>
            </p:nvSpPr>
            <p:spPr bwMode="auto">
              <a:xfrm>
                <a:off x="7464425" y="2292349"/>
                <a:ext cx="12700" cy="76200"/>
              </a:xfrm>
              <a:custGeom>
                <a:avLst/>
                <a:gdLst>
                  <a:gd name="T0" fmla="*/ 67 w 133"/>
                  <a:gd name="T1" fmla="*/ 750 h 750"/>
                  <a:gd name="T2" fmla="*/ 0 w 133"/>
                  <a:gd name="T3" fmla="*/ 683 h 750"/>
                  <a:gd name="T4" fmla="*/ 0 w 133"/>
                  <a:gd name="T5" fmla="*/ 66 h 750"/>
                  <a:gd name="T6" fmla="*/ 67 w 133"/>
                  <a:gd name="T7" fmla="*/ 0 h 750"/>
                  <a:gd name="T8" fmla="*/ 133 w 133"/>
                  <a:gd name="T9" fmla="*/ 66 h 750"/>
                  <a:gd name="T10" fmla="*/ 133 w 133"/>
                  <a:gd name="T11" fmla="*/ 683 h 750"/>
                  <a:gd name="T12" fmla="*/ 67 w 133"/>
                  <a:gd name="T13" fmla="*/ 750 h 750"/>
                </a:gdLst>
                <a:ahLst/>
                <a:cxnLst>
                  <a:cxn ang="0">
                    <a:pos x="T0" y="T1"/>
                  </a:cxn>
                  <a:cxn ang="0">
                    <a:pos x="T2" y="T3"/>
                  </a:cxn>
                  <a:cxn ang="0">
                    <a:pos x="T4" y="T5"/>
                  </a:cxn>
                  <a:cxn ang="0">
                    <a:pos x="T6" y="T7"/>
                  </a:cxn>
                  <a:cxn ang="0">
                    <a:pos x="T8" y="T9"/>
                  </a:cxn>
                  <a:cxn ang="0">
                    <a:pos x="T10" y="T11"/>
                  </a:cxn>
                  <a:cxn ang="0">
                    <a:pos x="T12" y="T13"/>
                  </a:cxn>
                </a:cxnLst>
                <a:rect l="0" t="0" r="r" b="b"/>
                <a:pathLst>
                  <a:path w="133" h="750">
                    <a:moveTo>
                      <a:pt x="67" y="750"/>
                    </a:moveTo>
                    <a:cubicBezTo>
                      <a:pt x="30" y="750"/>
                      <a:pt x="0" y="720"/>
                      <a:pt x="0" y="683"/>
                    </a:cubicBezTo>
                    <a:lnTo>
                      <a:pt x="0" y="66"/>
                    </a:lnTo>
                    <a:cubicBezTo>
                      <a:pt x="0" y="30"/>
                      <a:pt x="30" y="0"/>
                      <a:pt x="67" y="0"/>
                    </a:cubicBezTo>
                    <a:cubicBezTo>
                      <a:pt x="103" y="0"/>
                      <a:pt x="133" y="30"/>
                      <a:pt x="133" y="66"/>
                    </a:cubicBezTo>
                    <a:lnTo>
                      <a:pt x="133" y="683"/>
                    </a:lnTo>
                    <a:cubicBezTo>
                      <a:pt x="133" y="720"/>
                      <a:pt x="103" y="750"/>
                      <a:pt x="67" y="750"/>
                    </a:cubicBez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171446"/>
                <a:endParaRPr lang="fr-FR">
                  <a:solidFill>
                    <a:srgbClr val="768394">
                      <a:lumMod val="40000"/>
                      <a:lumOff val="60000"/>
                    </a:srgbClr>
                  </a:solidFill>
                  <a:latin typeface="Calibri" panose="020F0502020204030204"/>
                </a:endParaRPr>
              </a:p>
            </p:txBody>
          </p:sp>
        </p:grpSp>
      </p:grpSp>
      <p:grpSp>
        <p:nvGrpSpPr>
          <p:cNvPr id="157" name="Group 156">
            <a:extLst>
              <a:ext uri="{FF2B5EF4-FFF2-40B4-BE49-F238E27FC236}">
                <a16:creationId xmlns:a16="http://schemas.microsoft.com/office/drawing/2014/main" id="{B7B8D600-BA63-508D-2789-AD612A25BF01}"/>
              </a:ext>
            </a:extLst>
          </p:cNvPr>
          <p:cNvGrpSpPr/>
          <p:nvPr/>
        </p:nvGrpSpPr>
        <p:grpSpPr>
          <a:xfrm>
            <a:off x="3643659" y="3361483"/>
            <a:ext cx="1856683" cy="408623"/>
            <a:chOff x="4858211" y="4481980"/>
            <a:chExt cx="2475577" cy="544831"/>
          </a:xfrm>
        </p:grpSpPr>
        <p:sp>
          <p:nvSpPr>
            <p:cNvPr id="35" name="Rectangle: Rounded Corners 34">
              <a:extLst>
                <a:ext uri="{FF2B5EF4-FFF2-40B4-BE49-F238E27FC236}">
                  <a16:creationId xmlns:a16="http://schemas.microsoft.com/office/drawing/2014/main" id="{FD39EE67-3AE7-F98D-CD4E-48C2162990A5}"/>
                </a:ext>
              </a:extLst>
            </p:cNvPr>
            <p:cNvSpPr/>
            <p:nvPr/>
          </p:nvSpPr>
          <p:spPr>
            <a:xfrm>
              <a:off x="6876588" y="4481980"/>
              <a:ext cx="457200" cy="457200"/>
            </a:xfrm>
            <a:prstGeom prst="roundRect">
              <a:avLst/>
            </a:prstGeom>
            <a:solidFill>
              <a:schemeClr val="accent2">
                <a:lumMod val="60000"/>
                <a:lumOff val="40000"/>
              </a:schemeClr>
            </a:solidFill>
            <a:ln w="0" cap="flat">
              <a:noFill/>
              <a:prstDash val="solid"/>
              <a:miter/>
            </a:ln>
          </p:spPr>
          <p:txBody>
            <a:bodyPr rtlCol="0" anchor="ctr"/>
            <a:lstStyle/>
            <a:p>
              <a:pPr algn="r" defTabSz="342900" rtl="1"/>
              <a:endParaRPr lang="en-US" sz="1350">
                <a:solidFill>
                  <a:srgbClr val="768394"/>
                </a:solidFill>
                <a:latin typeface="Calibri" panose="020F0502020204030204"/>
              </a:endParaRPr>
            </a:p>
          </p:txBody>
        </p:sp>
        <p:sp>
          <p:nvSpPr>
            <p:cNvPr id="36" name="مربع نص 35">
              <a:extLst>
                <a:ext uri="{FF2B5EF4-FFF2-40B4-BE49-F238E27FC236}">
                  <a16:creationId xmlns:a16="http://schemas.microsoft.com/office/drawing/2014/main" id="{6579787E-BBEF-DB94-054E-76426D54A9EA}"/>
                </a:ext>
              </a:extLst>
            </p:cNvPr>
            <p:cNvSpPr txBox="1"/>
            <p:nvPr/>
          </p:nvSpPr>
          <p:spPr>
            <a:xfrm>
              <a:off x="4858211" y="4481980"/>
              <a:ext cx="2011680" cy="544831"/>
            </a:xfrm>
            <a:prstGeom prst="roundRect">
              <a:avLst/>
            </a:prstGeom>
            <a:solidFill>
              <a:schemeClr val="accent3">
                <a:lumMod val="20000"/>
                <a:lumOff val="80000"/>
              </a:schemeClr>
            </a:solidFill>
          </p:spPr>
          <p:txBody>
            <a:bodyPr wrap="square" rtlCol="1">
              <a:spAutoFit/>
            </a:bodyPr>
            <a:lstStyle>
              <a:defPPr>
                <a:defRPr lang="ar-SA"/>
              </a:defPPr>
              <a:lvl1pPr defTabSz="228594">
                <a:defRPr sz="2400" b="1">
                  <a:solidFill>
                    <a:srgbClr val="173863"/>
                  </a:solidFill>
                  <a:latin typeface="Sakkal Majalla" panose="02000000000000000000" pitchFamily="2" charset="-78"/>
                  <a:cs typeface="Sakkal Majalla" panose="02000000000000000000" pitchFamily="2" charset="-78"/>
                </a:defRPr>
              </a:lvl1pPr>
            </a:lstStyle>
            <a:p>
              <a:pPr algn="r" defTabSz="171446" rtl="1"/>
              <a:r>
                <a:rPr lang="ar-SA" sz="1800">
                  <a:solidFill>
                    <a:srgbClr val="768394">
                      <a:lumMod val="40000"/>
                      <a:lumOff val="60000"/>
                    </a:srgbClr>
                  </a:solidFill>
                </a:rPr>
                <a:t>الكفاءة التشغيلية</a:t>
              </a:r>
              <a:endParaRPr lang="en-US" sz="1800" dirty="0">
                <a:solidFill>
                  <a:srgbClr val="768394">
                    <a:lumMod val="40000"/>
                    <a:lumOff val="60000"/>
                  </a:srgbClr>
                </a:solidFill>
              </a:endParaRPr>
            </a:p>
          </p:txBody>
        </p:sp>
        <p:grpSp>
          <p:nvGrpSpPr>
            <p:cNvPr id="238" name="Productivity3" descr="{&quot;Key&quot;:&quot;POWER_USER_SHAPE_ICON&quot;,&quot;Value&quot;:&quot;POWER_USER_SHAPE_ICON_STYLE_1&quot;}">
              <a:extLst>
                <a:ext uri="{FF2B5EF4-FFF2-40B4-BE49-F238E27FC236}">
                  <a16:creationId xmlns:a16="http://schemas.microsoft.com/office/drawing/2014/main" id="{904B6DFB-8FF4-6764-105E-4FC9ECEE1256}"/>
                </a:ext>
              </a:extLst>
            </p:cNvPr>
            <p:cNvGrpSpPr>
              <a:grpSpLocks noChangeAspect="1"/>
            </p:cNvGrpSpPr>
            <p:nvPr/>
          </p:nvGrpSpPr>
          <p:grpSpPr>
            <a:xfrm>
              <a:off x="6985188" y="4552788"/>
              <a:ext cx="240000" cy="315584"/>
              <a:chOff x="1293499" y="4277698"/>
              <a:chExt cx="925576" cy="1217071"/>
            </a:xfrm>
            <a:solidFill>
              <a:schemeClr val="bg1"/>
            </a:solidFill>
          </p:grpSpPr>
          <p:sp>
            <p:nvSpPr>
              <p:cNvPr id="239" name="Forme libre : forme 1309">
                <a:extLst>
                  <a:ext uri="{FF2B5EF4-FFF2-40B4-BE49-F238E27FC236}">
                    <a16:creationId xmlns:a16="http://schemas.microsoft.com/office/drawing/2014/main" id="{581BDEC2-F46B-7FD3-61FE-EB7E089F41FF}"/>
                  </a:ext>
                </a:extLst>
              </p:cNvPr>
              <p:cNvSpPr/>
              <p:nvPr/>
            </p:nvSpPr>
            <p:spPr>
              <a:xfrm>
                <a:off x="1828351" y="4277698"/>
                <a:ext cx="233885" cy="229223"/>
              </a:xfrm>
              <a:custGeom>
                <a:avLst/>
                <a:gdLst>
                  <a:gd name="connsiteX0" fmla="*/ 122920 w 233885"/>
                  <a:gd name="connsiteY0" fmla="*/ 0 h 229224"/>
                  <a:gd name="connsiteX1" fmla="*/ 218868 w 233885"/>
                  <a:gd name="connsiteY1" fmla="*/ 58996 h 229224"/>
                  <a:gd name="connsiteX2" fmla="*/ 135921 w 233885"/>
                  <a:gd name="connsiteY2" fmla="*/ 227675 h 229224"/>
                  <a:gd name="connsiteX3" fmla="*/ 22377 w 233885"/>
                  <a:gd name="connsiteY3" fmla="*/ 47119 h 229224"/>
                  <a:gd name="connsiteX4" fmla="*/ 110603 w 233885"/>
                  <a:gd name="connsiteY4" fmla="*/ 0 h 229224"/>
                  <a:gd name="connsiteX5" fmla="*/ 122920 w 233885"/>
                  <a:gd name="connsiteY5" fmla="*/ 0 h 229224"/>
                  <a:gd name="connsiteX6" fmla="*/ 199854 w 233885"/>
                  <a:gd name="connsiteY6" fmla="*/ 115009 h 229224"/>
                  <a:gd name="connsiteX7" fmla="*/ 117146 w 233885"/>
                  <a:gd name="connsiteY7" fmla="*/ 34557 h 229224"/>
                  <a:gd name="connsiteX8" fmla="*/ 34157 w 233885"/>
                  <a:gd name="connsiteY8" fmla="*/ 114719 h 229224"/>
                  <a:gd name="connsiteX9" fmla="*/ 116865 w 233885"/>
                  <a:gd name="connsiteY9" fmla="*/ 195171 h 229224"/>
                  <a:gd name="connsiteX10" fmla="*/ 199854 w 233885"/>
                  <a:gd name="connsiteY10" fmla="*/ 115009 h 229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885" h="229224">
                    <a:moveTo>
                      <a:pt x="122920" y="0"/>
                    </a:moveTo>
                    <a:cubicBezTo>
                      <a:pt x="167464" y="4725"/>
                      <a:pt x="199447" y="24390"/>
                      <a:pt x="218868" y="58996"/>
                    </a:cubicBezTo>
                    <a:cubicBezTo>
                      <a:pt x="258997" y="130407"/>
                      <a:pt x="214420" y="215456"/>
                      <a:pt x="135921" y="227675"/>
                    </a:cubicBezTo>
                    <a:cubicBezTo>
                      <a:pt x="33668" y="243658"/>
                      <a:pt x="-38623" y="132705"/>
                      <a:pt x="22377" y="47119"/>
                    </a:cubicBezTo>
                    <a:cubicBezTo>
                      <a:pt x="42352" y="19063"/>
                      <a:pt x="71761" y="3356"/>
                      <a:pt x="110603" y="0"/>
                    </a:cubicBezTo>
                    <a:lnTo>
                      <a:pt x="122920" y="0"/>
                    </a:lnTo>
                    <a:close/>
                    <a:moveTo>
                      <a:pt x="199854" y="115009"/>
                    </a:moveTo>
                    <a:cubicBezTo>
                      <a:pt x="199932" y="70656"/>
                      <a:pt x="162902" y="34637"/>
                      <a:pt x="117146" y="34557"/>
                    </a:cubicBezTo>
                    <a:cubicBezTo>
                      <a:pt x="71390" y="34477"/>
                      <a:pt x="34235" y="70367"/>
                      <a:pt x="34157" y="114719"/>
                    </a:cubicBezTo>
                    <a:cubicBezTo>
                      <a:pt x="34080" y="159071"/>
                      <a:pt x="71109" y="195091"/>
                      <a:pt x="116865" y="195171"/>
                    </a:cubicBezTo>
                    <a:cubicBezTo>
                      <a:pt x="162621" y="195251"/>
                      <a:pt x="199777" y="159361"/>
                      <a:pt x="199854" y="115009"/>
                    </a:cubicBezTo>
                    <a:close/>
                  </a:path>
                </a:pathLst>
              </a:custGeom>
              <a:grpFill/>
              <a:ln w="4863" cap="flat">
                <a:solidFill>
                  <a:schemeClr val="bg1"/>
                </a:solidFill>
                <a:prstDash val="solid"/>
                <a:miter/>
              </a:ln>
            </p:spPr>
            <p:txBody>
              <a:bodyPr rtlCol="0" anchor="ctr"/>
              <a:lstStyle/>
              <a:p>
                <a:pPr defTabSz="171446"/>
                <a:endParaRPr lang="fr-FR">
                  <a:solidFill>
                    <a:srgbClr val="768394">
                      <a:lumMod val="40000"/>
                      <a:lumOff val="60000"/>
                    </a:srgbClr>
                  </a:solidFill>
                  <a:latin typeface="Calibri" panose="020F0502020204030204"/>
                </a:endParaRPr>
              </a:p>
            </p:txBody>
          </p:sp>
          <p:sp>
            <p:nvSpPr>
              <p:cNvPr id="240" name="Forme libre : forme 1310">
                <a:extLst>
                  <a:ext uri="{FF2B5EF4-FFF2-40B4-BE49-F238E27FC236}">
                    <a16:creationId xmlns:a16="http://schemas.microsoft.com/office/drawing/2014/main" id="{D02BB7DF-36C4-2891-46D0-05AA93A899D7}"/>
                  </a:ext>
                </a:extLst>
              </p:cNvPr>
              <p:cNvSpPr/>
              <p:nvPr/>
            </p:nvSpPr>
            <p:spPr>
              <a:xfrm>
                <a:off x="1293499" y="4444953"/>
                <a:ext cx="437732" cy="823099"/>
              </a:xfrm>
              <a:custGeom>
                <a:avLst/>
                <a:gdLst>
                  <a:gd name="connsiteX0" fmla="*/ 35796 w 437730"/>
                  <a:gd name="connsiteY0" fmla="*/ 431648 h 823098"/>
                  <a:gd name="connsiteX1" fmla="*/ 38289 w 437730"/>
                  <a:gd name="connsiteY1" fmla="*/ 475492 h 823098"/>
                  <a:gd name="connsiteX2" fmla="*/ 76365 w 437730"/>
                  <a:gd name="connsiteY2" fmla="*/ 492355 h 823098"/>
                  <a:gd name="connsiteX3" fmla="*/ 138978 w 437730"/>
                  <a:gd name="connsiteY3" fmla="*/ 528965 h 823098"/>
                  <a:gd name="connsiteX4" fmla="*/ 144941 w 437730"/>
                  <a:gd name="connsiteY4" fmla="*/ 616360 h 823098"/>
                  <a:gd name="connsiteX5" fmla="*/ 131891 w 437730"/>
                  <a:gd name="connsiteY5" fmla="*/ 665580 h 823098"/>
                  <a:gd name="connsiteX6" fmla="*/ 197192 w 437730"/>
                  <a:gd name="connsiteY6" fmla="*/ 722523 h 823098"/>
                  <a:gd name="connsiteX7" fmla="*/ 240498 w 437730"/>
                  <a:gd name="connsiteY7" fmla="*/ 699746 h 823098"/>
                  <a:gd name="connsiteX8" fmla="*/ 332829 w 437730"/>
                  <a:gd name="connsiteY8" fmla="*/ 699257 h 823098"/>
                  <a:gd name="connsiteX9" fmla="*/ 370172 w 437730"/>
                  <a:gd name="connsiteY9" fmla="*/ 748966 h 823098"/>
                  <a:gd name="connsiteX10" fmla="*/ 394611 w 437730"/>
                  <a:gd name="connsiteY10" fmla="*/ 789291 h 823098"/>
                  <a:gd name="connsiteX11" fmla="*/ 433274 w 437730"/>
                  <a:gd name="connsiteY11" fmla="*/ 787287 h 823098"/>
                  <a:gd name="connsiteX12" fmla="*/ 435669 w 437730"/>
                  <a:gd name="connsiteY12" fmla="*/ 789379 h 823098"/>
                  <a:gd name="connsiteX13" fmla="*/ 435669 w 437730"/>
                  <a:gd name="connsiteY13" fmla="*/ 789389 h 823098"/>
                  <a:gd name="connsiteX14" fmla="*/ 437722 w 437730"/>
                  <a:gd name="connsiteY14" fmla="*/ 818276 h 823098"/>
                  <a:gd name="connsiteX15" fmla="*/ 435572 w 437730"/>
                  <a:gd name="connsiteY15" fmla="*/ 820720 h 823098"/>
                  <a:gd name="connsiteX16" fmla="*/ 350572 w 437730"/>
                  <a:gd name="connsiteY16" fmla="*/ 804003 h 823098"/>
                  <a:gd name="connsiteX17" fmla="*/ 336984 w 437730"/>
                  <a:gd name="connsiteY17" fmla="*/ 749162 h 823098"/>
                  <a:gd name="connsiteX18" fmla="*/ 321587 w 437730"/>
                  <a:gd name="connsiteY18" fmla="*/ 730930 h 823098"/>
                  <a:gd name="connsiteX19" fmla="*/ 284391 w 437730"/>
                  <a:gd name="connsiteY19" fmla="*/ 717635 h 823098"/>
                  <a:gd name="connsiteX20" fmla="*/ 265084 w 437730"/>
                  <a:gd name="connsiteY20" fmla="*/ 722572 h 823098"/>
                  <a:gd name="connsiteX21" fmla="*/ 193966 w 437730"/>
                  <a:gd name="connsiteY21" fmla="*/ 757667 h 823098"/>
                  <a:gd name="connsiteX22" fmla="*/ 156281 w 437730"/>
                  <a:gd name="connsiteY22" fmla="*/ 731957 h 823098"/>
                  <a:gd name="connsiteX23" fmla="*/ 114832 w 437730"/>
                  <a:gd name="connsiteY23" fmla="*/ 695445 h 823098"/>
                  <a:gd name="connsiteX24" fmla="*/ 96063 w 437730"/>
                  <a:gd name="connsiteY24" fmla="*/ 674134 h 823098"/>
                  <a:gd name="connsiteX25" fmla="*/ 89953 w 437730"/>
                  <a:gd name="connsiteY25" fmla="*/ 645198 h 823098"/>
                  <a:gd name="connsiteX26" fmla="*/ 117960 w 437730"/>
                  <a:gd name="connsiteY26" fmla="*/ 596662 h 823098"/>
                  <a:gd name="connsiteX27" fmla="*/ 121479 w 437730"/>
                  <a:gd name="connsiteY27" fmla="*/ 570512 h 823098"/>
                  <a:gd name="connsiteX28" fmla="*/ 105643 w 437730"/>
                  <a:gd name="connsiteY28" fmla="*/ 537861 h 823098"/>
                  <a:gd name="connsiteX29" fmla="*/ 54321 w 437730"/>
                  <a:gd name="connsiteY29" fmla="*/ 526326 h 823098"/>
                  <a:gd name="connsiteX30" fmla="*/ 29051 w 437730"/>
                  <a:gd name="connsiteY30" fmla="*/ 518310 h 823098"/>
                  <a:gd name="connsiteX31" fmla="*/ 2314 w 437730"/>
                  <a:gd name="connsiteY31" fmla="*/ 433506 h 823098"/>
                  <a:gd name="connsiteX32" fmla="*/ 19324 w 437730"/>
                  <a:gd name="connsiteY32" fmla="*/ 346209 h 823098"/>
                  <a:gd name="connsiteX33" fmla="*/ 43519 w 437730"/>
                  <a:gd name="connsiteY33" fmla="*/ 335456 h 823098"/>
                  <a:gd name="connsiteX34" fmla="*/ 93228 w 437730"/>
                  <a:gd name="connsiteY34" fmla="*/ 318202 h 823098"/>
                  <a:gd name="connsiteX35" fmla="*/ 105301 w 437730"/>
                  <a:gd name="connsiteY35" fmla="*/ 283987 h 823098"/>
                  <a:gd name="connsiteX36" fmla="*/ 98849 w 437730"/>
                  <a:gd name="connsiteY36" fmla="*/ 258375 h 823098"/>
                  <a:gd name="connsiteX37" fmla="*/ 65563 w 437730"/>
                  <a:gd name="connsiteY37" fmla="*/ 213309 h 823098"/>
                  <a:gd name="connsiteX38" fmla="*/ 68398 w 437730"/>
                  <a:gd name="connsiteY38" fmla="*/ 183884 h 823098"/>
                  <a:gd name="connsiteX39" fmla="*/ 84625 w 437730"/>
                  <a:gd name="connsiteY39" fmla="*/ 160569 h 823098"/>
                  <a:gd name="connsiteX40" fmla="*/ 121724 w 437730"/>
                  <a:gd name="connsiteY40" fmla="*/ 119658 h 823098"/>
                  <a:gd name="connsiteX41" fmla="*/ 156232 w 437730"/>
                  <a:gd name="connsiteY41" fmla="*/ 89842 h 823098"/>
                  <a:gd name="connsiteX42" fmla="*/ 230869 w 437730"/>
                  <a:gd name="connsiteY42" fmla="*/ 116725 h 823098"/>
                  <a:gd name="connsiteX43" fmla="*/ 250616 w 437730"/>
                  <a:gd name="connsiteY43" fmla="*/ 119463 h 823098"/>
                  <a:gd name="connsiteX44" fmla="*/ 286053 w 437730"/>
                  <a:gd name="connsiteY44" fmla="*/ 102062 h 823098"/>
                  <a:gd name="connsiteX45" fmla="*/ 299299 w 437730"/>
                  <a:gd name="connsiteY45" fmla="*/ 82217 h 823098"/>
                  <a:gd name="connsiteX46" fmla="*/ 306631 w 437730"/>
                  <a:gd name="connsiteY46" fmla="*/ 26203 h 823098"/>
                  <a:gd name="connsiteX47" fmla="*/ 389235 w 437730"/>
                  <a:gd name="connsiteY47" fmla="*/ 4 h 823098"/>
                  <a:gd name="connsiteX48" fmla="*/ 391630 w 437730"/>
                  <a:gd name="connsiteY48" fmla="*/ 2203 h 823098"/>
                  <a:gd name="connsiteX49" fmla="*/ 392852 w 437730"/>
                  <a:gd name="connsiteY49" fmla="*/ 31139 h 823098"/>
                  <a:gd name="connsiteX50" fmla="*/ 390705 w 437730"/>
                  <a:gd name="connsiteY50" fmla="*/ 33485 h 823098"/>
                  <a:gd name="connsiteX51" fmla="*/ 390701 w 437730"/>
                  <a:gd name="connsiteY51" fmla="*/ 33486 h 823098"/>
                  <a:gd name="connsiteX52" fmla="*/ 352087 w 437730"/>
                  <a:gd name="connsiteY52" fmla="*/ 35832 h 823098"/>
                  <a:gd name="connsiteX53" fmla="*/ 332340 w 437730"/>
                  <a:gd name="connsiteY53" fmla="*/ 78649 h 823098"/>
                  <a:gd name="connsiteX54" fmla="*/ 300814 w 437730"/>
                  <a:gd name="connsiteY54" fmla="*/ 132269 h 823098"/>
                  <a:gd name="connsiteX55" fmla="*/ 209021 w 437730"/>
                  <a:gd name="connsiteY55" fmla="*/ 142191 h 823098"/>
                  <a:gd name="connsiteX56" fmla="*/ 163417 w 437730"/>
                  <a:gd name="connsiteY56" fmla="*/ 124399 h 823098"/>
                  <a:gd name="connsiteX57" fmla="*/ 104959 w 437730"/>
                  <a:gd name="connsiteY57" fmla="*/ 188332 h 823098"/>
                  <a:gd name="connsiteX58" fmla="*/ 123435 w 437730"/>
                  <a:gd name="connsiteY58" fmla="*/ 235793 h 823098"/>
                  <a:gd name="connsiteX59" fmla="*/ 127345 w 437730"/>
                  <a:gd name="connsiteY59" fmla="*/ 323285 h 823098"/>
                  <a:gd name="connsiteX60" fmla="*/ 69277 w 437730"/>
                  <a:gd name="connsiteY60" fmla="*/ 366738 h 823098"/>
                  <a:gd name="connsiteX61" fmla="*/ 33352 w 437730"/>
                  <a:gd name="connsiteY61" fmla="*/ 387756 h 823098"/>
                  <a:gd name="connsiteX62" fmla="*/ 35796 w 437730"/>
                  <a:gd name="connsiteY62" fmla="*/ 431648 h 823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37730" h="823098">
                    <a:moveTo>
                      <a:pt x="35796" y="431648"/>
                    </a:moveTo>
                    <a:cubicBezTo>
                      <a:pt x="36610" y="445693"/>
                      <a:pt x="37441" y="460307"/>
                      <a:pt x="38289" y="475492"/>
                    </a:cubicBezTo>
                    <a:cubicBezTo>
                      <a:pt x="39511" y="496754"/>
                      <a:pt x="61359" y="493382"/>
                      <a:pt x="76365" y="492355"/>
                    </a:cubicBezTo>
                    <a:cubicBezTo>
                      <a:pt x="105985" y="490400"/>
                      <a:pt x="126856" y="502603"/>
                      <a:pt x="138978" y="528965"/>
                    </a:cubicBezTo>
                    <a:cubicBezTo>
                      <a:pt x="153299" y="560052"/>
                      <a:pt x="170113" y="584100"/>
                      <a:pt x="144941" y="616360"/>
                    </a:cubicBezTo>
                    <a:cubicBezTo>
                      <a:pt x="134677" y="629557"/>
                      <a:pt x="110140" y="646322"/>
                      <a:pt x="131891" y="665580"/>
                    </a:cubicBezTo>
                    <a:cubicBezTo>
                      <a:pt x="169266" y="698752"/>
                      <a:pt x="191033" y="717733"/>
                      <a:pt x="197192" y="722523"/>
                    </a:cubicBezTo>
                    <a:cubicBezTo>
                      <a:pt x="212735" y="734645"/>
                      <a:pt x="227203" y="712943"/>
                      <a:pt x="240498" y="699746"/>
                    </a:cubicBezTo>
                    <a:cubicBezTo>
                      <a:pt x="269385" y="671005"/>
                      <a:pt x="300618" y="686891"/>
                      <a:pt x="332829" y="699257"/>
                    </a:cubicBezTo>
                    <a:cubicBezTo>
                      <a:pt x="355932" y="708120"/>
                      <a:pt x="368380" y="724690"/>
                      <a:pt x="370172" y="748966"/>
                    </a:cubicBezTo>
                    <a:cubicBezTo>
                      <a:pt x="371541" y="767833"/>
                      <a:pt x="368657" y="790269"/>
                      <a:pt x="394611" y="789291"/>
                    </a:cubicBezTo>
                    <a:cubicBezTo>
                      <a:pt x="408004" y="788802"/>
                      <a:pt x="420892" y="788134"/>
                      <a:pt x="433274" y="787287"/>
                    </a:cubicBezTo>
                    <a:cubicBezTo>
                      <a:pt x="434513" y="787204"/>
                      <a:pt x="435585" y="788140"/>
                      <a:pt x="435669" y="789379"/>
                    </a:cubicBezTo>
                    <a:cubicBezTo>
                      <a:pt x="435669" y="789382"/>
                      <a:pt x="435669" y="789386"/>
                      <a:pt x="435669" y="789389"/>
                    </a:cubicBezTo>
                    <a:lnTo>
                      <a:pt x="437722" y="818276"/>
                    </a:lnTo>
                    <a:cubicBezTo>
                      <a:pt x="437820" y="819807"/>
                      <a:pt x="437103" y="820622"/>
                      <a:pt x="435572" y="820720"/>
                    </a:cubicBezTo>
                    <a:cubicBezTo>
                      <a:pt x="404827" y="822675"/>
                      <a:pt x="372127" y="829762"/>
                      <a:pt x="350572" y="804003"/>
                    </a:cubicBezTo>
                    <a:cubicBezTo>
                      <a:pt x="338206" y="789242"/>
                      <a:pt x="338255" y="772086"/>
                      <a:pt x="336984" y="749162"/>
                    </a:cubicBezTo>
                    <a:cubicBezTo>
                      <a:pt x="336495" y="740950"/>
                      <a:pt x="331363" y="734873"/>
                      <a:pt x="321587" y="730930"/>
                    </a:cubicBezTo>
                    <a:cubicBezTo>
                      <a:pt x="310313" y="726433"/>
                      <a:pt x="297914" y="722002"/>
                      <a:pt x="284391" y="717635"/>
                    </a:cubicBezTo>
                    <a:cubicBezTo>
                      <a:pt x="277551" y="715426"/>
                      <a:pt x="270043" y="717345"/>
                      <a:pt x="265084" y="722572"/>
                    </a:cubicBezTo>
                    <a:cubicBezTo>
                      <a:pt x="244799" y="743932"/>
                      <a:pt x="226421" y="766416"/>
                      <a:pt x="193966" y="757667"/>
                    </a:cubicBezTo>
                    <a:cubicBezTo>
                      <a:pt x="185787" y="755451"/>
                      <a:pt x="173225" y="746881"/>
                      <a:pt x="156281" y="731957"/>
                    </a:cubicBezTo>
                    <a:cubicBezTo>
                      <a:pt x="136110" y="714230"/>
                      <a:pt x="122294" y="702060"/>
                      <a:pt x="114832" y="695445"/>
                    </a:cubicBezTo>
                    <a:cubicBezTo>
                      <a:pt x="105382" y="687070"/>
                      <a:pt x="99126" y="679966"/>
                      <a:pt x="96063" y="674134"/>
                    </a:cubicBezTo>
                    <a:cubicBezTo>
                      <a:pt x="91273" y="665042"/>
                      <a:pt x="89236" y="655397"/>
                      <a:pt x="89953" y="645198"/>
                    </a:cubicBezTo>
                    <a:cubicBezTo>
                      <a:pt x="91224" y="626184"/>
                      <a:pt x="104177" y="611472"/>
                      <a:pt x="117960" y="596662"/>
                    </a:cubicBezTo>
                    <a:cubicBezTo>
                      <a:pt x="125048" y="589134"/>
                      <a:pt x="126270" y="580874"/>
                      <a:pt x="121479" y="570512"/>
                    </a:cubicBezTo>
                    <a:cubicBezTo>
                      <a:pt x="113496" y="553274"/>
                      <a:pt x="108217" y="542390"/>
                      <a:pt x="105643" y="537861"/>
                    </a:cubicBezTo>
                    <a:cubicBezTo>
                      <a:pt x="95721" y="520314"/>
                      <a:pt x="72161" y="526766"/>
                      <a:pt x="54321" y="526326"/>
                    </a:cubicBezTo>
                    <a:cubicBezTo>
                      <a:pt x="45490" y="526130"/>
                      <a:pt x="37067" y="523458"/>
                      <a:pt x="29051" y="518310"/>
                    </a:cubicBezTo>
                    <a:cubicBezTo>
                      <a:pt x="1239" y="500567"/>
                      <a:pt x="4416" y="470604"/>
                      <a:pt x="2314" y="433506"/>
                    </a:cubicBezTo>
                    <a:cubicBezTo>
                      <a:pt x="212" y="396407"/>
                      <a:pt x="-6337" y="367031"/>
                      <a:pt x="19324" y="346209"/>
                    </a:cubicBezTo>
                    <a:cubicBezTo>
                      <a:pt x="26721" y="340213"/>
                      <a:pt x="34786" y="336629"/>
                      <a:pt x="43519" y="335456"/>
                    </a:cubicBezTo>
                    <a:cubicBezTo>
                      <a:pt x="61212" y="333012"/>
                      <a:pt x="85358" y="336776"/>
                      <a:pt x="93228" y="318202"/>
                    </a:cubicBezTo>
                    <a:cubicBezTo>
                      <a:pt x="95281" y="313412"/>
                      <a:pt x="99305" y="302007"/>
                      <a:pt x="105301" y="283987"/>
                    </a:cubicBezTo>
                    <a:cubicBezTo>
                      <a:pt x="108869" y="273136"/>
                      <a:pt x="106767" y="265071"/>
                      <a:pt x="98849" y="258375"/>
                    </a:cubicBezTo>
                    <a:cubicBezTo>
                      <a:pt x="83501" y="245226"/>
                      <a:pt x="68984" y="232078"/>
                      <a:pt x="65563" y="213309"/>
                    </a:cubicBezTo>
                    <a:cubicBezTo>
                      <a:pt x="63705" y="203273"/>
                      <a:pt x="64650" y="193464"/>
                      <a:pt x="68398" y="183884"/>
                    </a:cubicBezTo>
                    <a:cubicBezTo>
                      <a:pt x="70776" y="177726"/>
                      <a:pt x="76186" y="169954"/>
                      <a:pt x="84625" y="160569"/>
                    </a:cubicBezTo>
                    <a:cubicBezTo>
                      <a:pt x="91305" y="153172"/>
                      <a:pt x="103671" y="139535"/>
                      <a:pt x="121724" y="119658"/>
                    </a:cubicBezTo>
                    <a:cubicBezTo>
                      <a:pt x="136876" y="102909"/>
                      <a:pt x="148379" y="92971"/>
                      <a:pt x="156232" y="89842"/>
                    </a:cubicBezTo>
                    <a:cubicBezTo>
                      <a:pt x="187514" y="77525"/>
                      <a:pt x="208287" y="97761"/>
                      <a:pt x="230869" y="116725"/>
                    </a:cubicBezTo>
                    <a:cubicBezTo>
                      <a:pt x="236385" y="121365"/>
                      <a:pt x="244066" y="122430"/>
                      <a:pt x="250616" y="119463"/>
                    </a:cubicBezTo>
                    <a:cubicBezTo>
                      <a:pt x="263552" y="113597"/>
                      <a:pt x="275365" y="107797"/>
                      <a:pt x="286053" y="102062"/>
                    </a:cubicBezTo>
                    <a:cubicBezTo>
                      <a:pt x="295340" y="97044"/>
                      <a:pt x="299755" y="90429"/>
                      <a:pt x="299299" y="82217"/>
                    </a:cubicBezTo>
                    <a:cubicBezTo>
                      <a:pt x="297979" y="59293"/>
                      <a:pt x="296024" y="42235"/>
                      <a:pt x="306631" y="26203"/>
                    </a:cubicBezTo>
                    <a:cubicBezTo>
                      <a:pt x="325155" y="-1853"/>
                      <a:pt x="358442" y="1519"/>
                      <a:pt x="389235" y="4"/>
                    </a:cubicBezTo>
                    <a:cubicBezTo>
                      <a:pt x="390766" y="-61"/>
                      <a:pt x="391565" y="672"/>
                      <a:pt x="391630" y="2203"/>
                    </a:cubicBezTo>
                    <a:lnTo>
                      <a:pt x="392852" y="31139"/>
                    </a:lnTo>
                    <a:cubicBezTo>
                      <a:pt x="392907" y="32380"/>
                      <a:pt x="391946" y="33430"/>
                      <a:pt x="390705" y="33485"/>
                    </a:cubicBezTo>
                    <a:cubicBezTo>
                      <a:pt x="390704" y="33485"/>
                      <a:pt x="390703" y="33486"/>
                      <a:pt x="390701" y="33486"/>
                    </a:cubicBezTo>
                    <a:cubicBezTo>
                      <a:pt x="378319" y="34040"/>
                      <a:pt x="365447" y="34822"/>
                      <a:pt x="352087" y="35832"/>
                    </a:cubicBezTo>
                    <a:cubicBezTo>
                      <a:pt x="326182" y="37787"/>
                      <a:pt x="331558" y="59782"/>
                      <a:pt x="332340" y="78649"/>
                    </a:cubicBezTo>
                    <a:cubicBezTo>
                      <a:pt x="333285" y="102991"/>
                      <a:pt x="322777" y="120864"/>
                      <a:pt x="300814" y="132269"/>
                    </a:cubicBezTo>
                    <a:cubicBezTo>
                      <a:pt x="270216" y="148154"/>
                      <a:pt x="240938" y="167461"/>
                      <a:pt x="209021" y="142191"/>
                    </a:cubicBezTo>
                    <a:cubicBezTo>
                      <a:pt x="194308" y="130558"/>
                      <a:pt x="177494" y="110616"/>
                      <a:pt x="163417" y="124399"/>
                    </a:cubicBezTo>
                    <a:cubicBezTo>
                      <a:pt x="157845" y="129874"/>
                      <a:pt x="138359" y="151185"/>
                      <a:pt x="104959" y="188332"/>
                    </a:cubicBezTo>
                    <a:cubicBezTo>
                      <a:pt x="85505" y="209936"/>
                      <a:pt x="111753" y="223818"/>
                      <a:pt x="123435" y="235793"/>
                    </a:cubicBezTo>
                    <a:cubicBezTo>
                      <a:pt x="152077" y="265022"/>
                      <a:pt x="138098" y="290781"/>
                      <a:pt x="127345" y="323285"/>
                    </a:cubicBezTo>
                    <a:cubicBezTo>
                      <a:pt x="118286" y="350853"/>
                      <a:pt x="98930" y="365337"/>
                      <a:pt x="69277" y="366738"/>
                    </a:cubicBezTo>
                    <a:cubicBezTo>
                      <a:pt x="54223" y="367373"/>
                      <a:pt x="32179" y="366494"/>
                      <a:pt x="33352" y="387756"/>
                    </a:cubicBezTo>
                    <a:cubicBezTo>
                      <a:pt x="34199" y="402941"/>
                      <a:pt x="35014" y="417571"/>
                      <a:pt x="35796" y="431648"/>
                    </a:cubicBezTo>
                    <a:close/>
                  </a:path>
                </a:pathLst>
              </a:custGeom>
              <a:grpFill/>
              <a:ln w="4863" cap="flat">
                <a:solidFill>
                  <a:schemeClr val="bg1"/>
                </a:solidFill>
                <a:prstDash val="solid"/>
                <a:miter/>
              </a:ln>
            </p:spPr>
            <p:txBody>
              <a:bodyPr rtlCol="0" anchor="ctr"/>
              <a:lstStyle/>
              <a:p>
                <a:pPr defTabSz="171446"/>
                <a:endParaRPr lang="fr-FR">
                  <a:solidFill>
                    <a:srgbClr val="768394">
                      <a:lumMod val="40000"/>
                      <a:lumOff val="60000"/>
                    </a:srgbClr>
                  </a:solidFill>
                  <a:latin typeface="Calibri" panose="020F0502020204030204"/>
                </a:endParaRPr>
              </a:p>
            </p:txBody>
          </p:sp>
          <p:sp>
            <p:nvSpPr>
              <p:cNvPr id="241" name="Forme libre : forme 1311">
                <a:extLst>
                  <a:ext uri="{FF2B5EF4-FFF2-40B4-BE49-F238E27FC236}">
                    <a16:creationId xmlns:a16="http://schemas.microsoft.com/office/drawing/2014/main" id="{8C33306B-2984-0111-6166-859B4029BB5D}"/>
                  </a:ext>
                </a:extLst>
              </p:cNvPr>
              <p:cNvSpPr/>
              <p:nvPr/>
            </p:nvSpPr>
            <p:spPr>
              <a:xfrm>
                <a:off x="1667790" y="4541680"/>
                <a:ext cx="551285" cy="953089"/>
              </a:xfrm>
              <a:custGeom>
                <a:avLst/>
                <a:gdLst>
                  <a:gd name="connsiteX0" fmla="*/ 551286 w 551286"/>
                  <a:gd name="connsiteY0" fmla="*/ 120741 h 953089"/>
                  <a:gd name="connsiteX1" fmla="*/ 551286 w 551286"/>
                  <a:gd name="connsiteY1" fmla="*/ 136186 h 953089"/>
                  <a:gd name="connsiteX2" fmla="*/ 530757 w 551286"/>
                  <a:gd name="connsiteY2" fmla="*/ 415917 h 953089"/>
                  <a:gd name="connsiteX3" fmla="*/ 515556 w 551286"/>
                  <a:gd name="connsiteY3" fmla="*/ 465480 h 953089"/>
                  <a:gd name="connsiteX4" fmla="*/ 435102 w 551286"/>
                  <a:gd name="connsiteY4" fmla="*/ 517339 h 953089"/>
                  <a:gd name="connsiteX5" fmla="*/ 431779 w 551286"/>
                  <a:gd name="connsiteY5" fmla="*/ 521347 h 953089"/>
                  <a:gd name="connsiteX6" fmla="*/ 405238 w 551286"/>
                  <a:gd name="connsiteY6" fmla="*/ 883536 h 953089"/>
                  <a:gd name="connsiteX7" fmla="*/ 397124 w 551286"/>
                  <a:gd name="connsiteY7" fmla="*/ 926304 h 953089"/>
                  <a:gd name="connsiteX8" fmla="*/ 358070 w 551286"/>
                  <a:gd name="connsiteY8" fmla="*/ 953090 h 953089"/>
                  <a:gd name="connsiteX9" fmla="*/ 192470 w 551286"/>
                  <a:gd name="connsiteY9" fmla="*/ 953090 h 953089"/>
                  <a:gd name="connsiteX10" fmla="*/ 154443 w 551286"/>
                  <a:gd name="connsiteY10" fmla="*/ 928650 h 953089"/>
                  <a:gd name="connsiteX11" fmla="*/ 145401 w 551286"/>
                  <a:gd name="connsiteY11" fmla="*/ 887935 h 953089"/>
                  <a:gd name="connsiteX12" fmla="*/ 118420 w 551286"/>
                  <a:gd name="connsiteY12" fmla="*/ 520614 h 953089"/>
                  <a:gd name="connsiteX13" fmla="*/ 115878 w 551286"/>
                  <a:gd name="connsiteY13" fmla="*/ 517584 h 953089"/>
                  <a:gd name="connsiteX14" fmla="*/ 24085 w 551286"/>
                  <a:gd name="connsiteY14" fmla="*/ 445048 h 953089"/>
                  <a:gd name="connsiteX15" fmla="*/ 20077 w 551286"/>
                  <a:gd name="connsiteY15" fmla="*/ 422515 h 953089"/>
                  <a:gd name="connsiteX16" fmla="*/ 1307 w 551286"/>
                  <a:gd name="connsiteY16" fmla="*/ 163900 h 953089"/>
                  <a:gd name="connsiteX17" fmla="*/ 3262 w 551286"/>
                  <a:gd name="connsiteY17" fmla="*/ 95324 h 953089"/>
                  <a:gd name="connsiteX18" fmla="*/ 39530 w 551286"/>
                  <a:gd name="connsiteY18" fmla="*/ 34471 h 953089"/>
                  <a:gd name="connsiteX19" fmla="*/ 124872 w 551286"/>
                  <a:gd name="connsiteY19" fmla="*/ 305 h 953089"/>
                  <a:gd name="connsiteX20" fmla="*/ 429188 w 551286"/>
                  <a:gd name="connsiteY20" fmla="*/ 60 h 953089"/>
                  <a:gd name="connsiteX21" fmla="*/ 513308 w 551286"/>
                  <a:gd name="connsiteY21" fmla="*/ 36719 h 953089"/>
                  <a:gd name="connsiteX22" fmla="*/ 551286 w 551286"/>
                  <a:gd name="connsiteY22" fmla="*/ 120741 h 953089"/>
                  <a:gd name="connsiteX23" fmla="*/ 447322 w 551286"/>
                  <a:gd name="connsiteY23" fmla="*/ 147770 h 953089"/>
                  <a:gd name="connsiteX24" fmla="*/ 448006 w 551286"/>
                  <a:gd name="connsiteY24" fmla="*/ 147819 h 953089"/>
                  <a:gd name="connsiteX25" fmla="*/ 463110 w 551286"/>
                  <a:gd name="connsiteY25" fmla="*/ 166149 h 953089"/>
                  <a:gd name="connsiteX26" fmla="*/ 436324 w 551286"/>
                  <a:gd name="connsiteY26" fmla="*/ 478823 h 953089"/>
                  <a:gd name="connsiteX27" fmla="*/ 438866 w 551286"/>
                  <a:gd name="connsiteY27" fmla="*/ 480730 h 953089"/>
                  <a:gd name="connsiteX28" fmla="*/ 479533 w 551286"/>
                  <a:gd name="connsiteY28" fmla="*/ 454873 h 953089"/>
                  <a:gd name="connsiteX29" fmla="*/ 495321 w 551286"/>
                  <a:gd name="connsiteY29" fmla="*/ 430043 h 953089"/>
                  <a:gd name="connsiteX30" fmla="*/ 515116 w 551286"/>
                  <a:gd name="connsiteY30" fmla="*/ 154125 h 953089"/>
                  <a:gd name="connsiteX31" fmla="*/ 514188 w 551286"/>
                  <a:gd name="connsiteY31" fmla="*/ 105051 h 953089"/>
                  <a:gd name="connsiteX32" fmla="*/ 424203 w 551286"/>
                  <a:gd name="connsiteY32" fmla="*/ 34177 h 953089"/>
                  <a:gd name="connsiteX33" fmla="*/ 147356 w 551286"/>
                  <a:gd name="connsiteY33" fmla="*/ 34177 h 953089"/>
                  <a:gd name="connsiteX34" fmla="*/ 58984 w 551286"/>
                  <a:gd name="connsiteY34" fmla="*/ 63651 h 953089"/>
                  <a:gd name="connsiteX35" fmla="*/ 33029 w 551286"/>
                  <a:gd name="connsiteY35" fmla="*/ 129490 h 953089"/>
                  <a:gd name="connsiteX36" fmla="*/ 55562 w 551286"/>
                  <a:gd name="connsiteY36" fmla="*/ 427892 h 953089"/>
                  <a:gd name="connsiteX37" fmla="*/ 62210 w 551286"/>
                  <a:gd name="connsiteY37" fmla="*/ 445342 h 953089"/>
                  <a:gd name="connsiteX38" fmla="*/ 117100 w 551286"/>
                  <a:gd name="connsiteY38" fmla="*/ 482049 h 953089"/>
                  <a:gd name="connsiteX39" fmla="*/ 119300 w 551286"/>
                  <a:gd name="connsiteY39" fmla="*/ 480338 h 953089"/>
                  <a:gd name="connsiteX40" fmla="*/ 96816 w 551286"/>
                  <a:gd name="connsiteY40" fmla="*/ 164976 h 953089"/>
                  <a:gd name="connsiteX41" fmla="*/ 112408 w 551286"/>
                  <a:gd name="connsiteY41" fmla="*/ 147770 h 953089"/>
                  <a:gd name="connsiteX42" fmla="*/ 113092 w 551286"/>
                  <a:gd name="connsiteY42" fmla="*/ 147722 h 953089"/>
                  <a:gd name="connsiteX43" fmla="*/ 130933 w 551286"/>
                  <a:gd name="connsiteY43" fmla="*/ 163607 h 953089"/>
                  <a:gd name="connsiteX44" fmla="*/ 155030 w 551286"/>
                  <a:gd name="connsiteY44" fmla="*/ 500770 h 953089"/>
                  <a:gd name="connsiteX45" fmla="*/ 153172 w 551286"/>
                  <a:gd name="connsiteY45" fmla="*/ 527506 h 953089"/>
                  <a:gd name="connsiteX46" fmla="*/ 180837 w 551286"/>
                  <a:gd name="connsiteY46" fmla="*/ 904407 h 953089"/>
                  <a:gd name="connsiteX47" fmla="*/ 196381 w 551286"/>
                  <a:gd name="connsiteY47" fmla="*/ 918826 h 953089"/>
                  <a:gd name="connsiteX48" fmla="*/ 260509 w 551286"/>
                  <a:gd name="connsiteY48" fmla="*/ 918826 h 953089"/>
                  <a:gd name="connsiteX49" fmla="*/ 262904 w 551286"/>
                  <a:gd name="connsiteY49" fmla="*/ 916431 h 953089"/>
                  <a:gd name="connsiteX50" fmla="*/ 262904 w 551286"/>
                  <a:gd name="connsiteY50" fmla="*/ 477748 h 953089"/>
                  <a:gd name="connsiteX51" fmla="*/ 276096 w 551286"/>
                  <a:gd name="connsiteY51" fmla="*/ 460354 h 953089"/>
                  <a:gd name="connsiteX52" fmla="*/ 279865 w 551286"/>
                  <a:gd name="connsiteY52" fmla="*/ 460787 h 953089"/>
                  <a:gd name="connsiteX53" fmla="*/ 280500 w 551286"/>
                  <a:gd name="connsiteY53" fmla="*/ 460885 h 953089"/>
                  <a:gd name="connsiteX54" fmla="*/ 297119 w 551286"/>
                  <a:gd name="connsiteY54" fmla="*/ 477748 h 953089"/>
                  <a:gd name="connsiteX55" fmla="*/ 297119 w 551286"/>
                  <a:gd name="connsiteY55" fmla="*/ 916186 h 953089"/>
                  <a:gd name="connsiteX56" fmla="*/ 299416 w 551286"/>
                  <a:gd name="connsiteY56" fmla="*/ 918533 h 953089"/>
                  <a:gd name="connsiteX57" fmla="*/ 337639 w 551286"/>
                  <a:gd name="connsiteY57" fmla="*/ 918875 h 953089"/>
                  <a:gd name="connsiteX58" fmla="*/ 369801 w 551286"/>
                  <a:gd name="connsiteY58" fmla="*/ 900692 h 953089"/>
                  <a:gd name="connsiteX59" fmla="*/ 394680 w 551286"/>
                  <a:gd name="connsiteY59" fmla="*/ 559424 h 953089"/>
                  <a:gd name="connsiteX60" fmla="*/ 409735 w 551286"/>
                  <a:gd name="connsiteY60" fmla="*/ 389767 h 953089"/>
                  <a:gd name="connsiteX61" fmla="*/ 429286 w 551286"/>
                  <a:gd name="connsiteY61" fmla="*/ 162532 h 953089"/>
                  <a:gd name="connsiteX62" fmla="*/ 447322 w 551286"/>
                  <a:gd name="connsiteY62" fmla="*/ 147770 h 95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51286" h="953089">
                    <a:moveTo>
                      <a:pt x="551286" y="120741"/>
                    </a:moveTo>
                    <a:lnTo>
                      <a:pt x="551286" y="136186"/>
                    </a:lnTo>
                    <a:cubicBezTo>
                      <a:pt x="544052" y="229414"/>
                      <a:pt x="537209" y="322657"/>
                      <a:pt x="530757" y="415917"/>
                    </a:cubicBezTo>
                    <a:cubicBezTo>
                      <a:pt x="529389" y="435468"/>
                      <a:pt x="526652" y="451305"/>
                      <a:pt x="515556" y="465480"/>
                    </a:cubicBezTo>
                    <a:cubicBezTo>
                      <a:pt x="495451" y="491287"/>
                      <a:pt x="468633" y="508574"/>
                      <a:pt x="435102" y="517339"/>
                    </a:cubicBezTo>
                    <a:cubicBezTo>
                      <a:pt x="433050" y="517893"/>
                      <a:pt x="431942" y="519229"/>
                      <a:pt x="431779" y="521347"/>
                    </a:cubicBezTo>
                    <a:cubicBezTo>
                      <a:pt x="427966" y="573778"/>
                      <a:pt x="419119" y="694507"/>
                      <a:pt x="405238" y="883536"/>
                    </a:cubicBezTo>
                    <a:cubicBezTo>
                      <a:pt x="403706" y="904651"/>
                      <a:pt x="401002" y="918907"/>
                      <a:pt x="397124" y="926304"/>
                    </a:cubicBezTo>
                    <a:cubicBezTo>
                      <a:pt x="389629" y="940674"/>
                      <a:pt x="376611" y="949603"/>
                      <a:pt x="358070" y="953090"/>
                    </a:cubicBezTo>
                    <a:lnTo>
                      <a:pt x="192470" y="953090"/>
                    </a:lnTo>
                    <a:cubicBezTo>
                      <a:pt x="175037" y="950059"/>
                      <a:pt x="162361" y="941913"/>
                      <a:pt x="154443" y="928650"/>
                    </a:cubicBezTo>
                    <a:cubicBezTo>
                      <a:pt x="149849" y="920928"/>
                      <a:pt x="146834" y="907356"/>
                      <a:pt x="145401" y="887935"/>
                    </a:cubicBezTo>
                    <a:cubicBezTo>
                      <a:pt x="136537" y="768541"/>
                      <a:pt x="127544" y="646101"/>
                      <a:pt x="118420" y="520614"/>
                    </a:cubicBezTo>
                    <a:cubicBezTo>
                      <a:pt x="118301" y="519155"/>
                      <a:pt x="117279" y="517937"/>
                      <a:pt x="115878" y="517584"/>
                    </a:cubicBezTo>
                    <a:cubicBezTo>
                      <a:pt x="79464" y="508248"/>
                      <a:pt x="36304" y="482098"/>
                      <a:pt x="24085" y="445048"/>
                    </a:cubicBezTo>
                    <a:cubicBezTo>
                      <a:pt x="22064" y="438922"/>
                      <a:pt x="20728" y="431411"/>
                      <a:pt x="20077" y="422515"/>
                    </a:cubicBezTo>
                    <a:cubicBezTo>
                      <a:pt x="13820" y="337369"/>
                      <a:pt x="7564" y="251164"/>
                      <a:pt x="1307" y="163900"/>
                    </a:cubicBezTo>
                    <a:cubicBezTo>
                      <a:pt x="-941" y="132129"/>
                      <a:pt x="-289" y="109271"/>
                      <a:pt x="3262" y="95324"/>
                    </a:cubicBezTo>
                    <a:cubicBezTo>
                      <a:pt x="9128" y="72253"/>
                      <a:pt x="21217" y="51969"/>
                      <a:pt x="39530" y="34471"/>
                    </a:cubicBezTo>
                    <a:cubicBezTo>
                      <a:pt x="62568" y="12410"/>
                      <a:pt x="91015" y="1021"/>
                      <a:pt x="124872" y="305"/>
                    </a:cubicBezTo>
                    <a:cubicBezTo>
                      <a:pt x="137352" y="11"/>
                      <a:pt x="238791" y="-70"/>
                      <a:pt x="429188" y="60"/>
                    </a:cubicBezTo>
                    <a:cubicBezTo>
                      <a:pt x="460014" y="93"/>
                      <a:pt x="488054" y="12312"/>
                      <a:pt x="513308" y="36719"/>
                    </a:cubicBezTo>
                    <a:cubicBezTo>
                      <a:pt x="535629" y="58291"/>
                      <a:pt x="548288" y="86298"/>
                      <a:pt x="551286" y="120741"/>
                    </a:cubicBezTo>
                    <a:close/>
                    <a:moveTo>
                      <a:pt x="447322" y="147770"/>
                    </a:moveTo>
                    <a:cubicBezTo>
                      <a:pt x="447713" y="147803"/>
                      <a:pt x="447941" y="147819"/>
                      <a:pt x="448006" y="147819"/>
                    </a:cubicBezTo>
                    <a:cubicBezTo>
                      <a:pt x="459053" y="148504"/>
                      <a:pt x="464087" y="154613"/>
                      <a:pt x="463110" y="166149"/>
                    </a:cubicBezTo>
                    <a:lnTo>
                      <a:pt x="436324" y="478823"/>
                    </a:lnTo>
                    <a:cubicBezTo>
                      <a:pt x="436161" y="480811"/>
                      <a:pt x="437009" y="481446"/>
                      <a:pt x="438866" y="480730"/>
                    </a:cubicBezTo>
                    <a:cubicBezTo>
                      <a:pt x="454605" y="474766"/>
                      <a:pt x="468160" y="466147"/>
                      <a:pt x="479533" y="454873"/>
                    </a:cubicBezTo>
                    <a:cubicBezTo>
                      <a:pt x="489602" y="444902"/>
                      <a:pt x="494864" y="436625"/>
                      <a:pt x="495321" y="430043"/>
                    </a:cubicBezTo>
                    <a:cubicBezTo>
                      <a:pt x="501935" y="338086"/>
                      <a:pt x="508534" y="246114"/>
                      <a:pt x="515116" y="154125"/>
                    </a:cubicBezTo>
                    <a:cubicBezTo>
                      <a:pt x="516745" y="131054"/>
                      <a:pt x="516436" y="114696"/>
                      <a:pt x="514188" y="105051"/>
                    </a:cubicBezTo>
                    <a:cubicBezTo>
                      <a:pt x="504363" y="63504"/>
                      <a:pt x="466238" y="34177"/>
                      <a:pt x="424203" y="34177"/>
                    </a:cubicBezTo>
                    <a:cubicBezTo>
                      <a:pt x="302072" y="34177"/>
                      <a:pt x="209790" y="34177"/>
                      <a:pt x="147356" y="34177"/>
                    </a:cubicBezTo>
                    <a:cubicBezTo>
                      <a:pt x="109524" y="34177"/>
                      <a:pt x="82494" y="36621"/>
                      <a:pt x="58984" y="63651"/>
                    </a:cubicBezTo>
                    <a:cubicBezTo>
                      <a:pt x="40117" y="85418"/>
                      <a:pt x="31465" y="107364"/>
                      <a:pt x="33029" y="129490"/>
                    </a:cubicBezTo>
                    <a:cubicBezTo>
                      <a:pt x="46227" y="313338"/>
                      <a:pt x="53737" y="412805"/>
                      <a:pt x="55562" y="427892"/>
                    </a:cubicBezTo>
                    <a:cubicBezTo>
                      <a:pt x="56410" y="434996"/>
                      <a:pt x="58625" y="440812"/>
                      <a:pt x="62210" y="445342"/>
                    </a:cubicBezTo>
                    <a:cubicBezTo>
                      <a:pt x="76124" y="463068"/>
                      <a:pt x="94421" y="475304"/>
                      <a:pt x="117100" y="482049"/>
                    </a:cubicBezTo>
                    <a:cubicBezTo>
                      <a:pt x="118697" y="482538"/>
                      <a:pt x="119430" y="481968"/>
                      <a:pt x="119300" y="480338"/>
                    </a:cubicBezTo>
                    <a:lnTo>
                      <a:pt x="96816" y="164976"/>
                    </a:lnTo>
                    <a:cubicBezTo>
                      <a:pt x="96034" y="154353"/>
                      <a:pt x="101231" y="148618"/>
                      <a:pt x="112408" y="147770"/>
                    </a:cubicBezTo>
                    <a:cubicBezTo>
                      <a:pt x="112701" y="147770"/>
                      <a:pt x="112929" y="147754"/>
                      <a:pt x="113092" y="147722"/>
                    </a:cubicBezTo>
                    <a:cubicBezTo>
                      <a:pt x="124171" y="146874"/>
                      <a:pt x="130118" y="152169"/>
                      <a:pt x="130933" y="163607"/>
                    </a:cubicBezTo>
                    <a:cubicBezTo>
                      <a:pt x="139144" y="277917"/>
                      <a:pt x="147177" y="390305"/>
                      <a:pt x="155030" y="500770"/>
                    </a:cubicBezTo>
                    <a:cubicBezTo>
                      <a:pt x="155714" y="510301"/>
                      <a:pt x="152390" y="516704"/>
                      <a:pt x="153172" y="527506"/>
                    </a:cubicBezTo>
                    <a:cubicBezTo>
                      <a:pt x="160765" y="630672"/>
                      <a:pt x="169986" y="756305"/>
                      <a:pt x="180837" y="904407"/>
                    </a:cubicBezTo>
                    <a:cubicBezTo>
                      <a:pt x="181451" y="912538"/>
                      <a:pt x="188226" y="918823"/>
                      <a:pt x="196381" y="918826"/>
                    </a:cubicBezTo>
                    <a:lnTo>
                      <a:pt x="260509" y="918826"/>
                    </a:lnTo>
                    <a:cubicBezTo>
                      <a:pt x="262106" y="918826"/>
                      <a:pt x="262904" y="918027"/>
                      <a:pt x="262904" y="916431"/>
                    </a:cubicBezTo>
                    <a:lnTo>
                      <a:pt x="262904" y="477748"/>
                    </a:lnTo>
                    <a:cubicBezTo>
                      <a:pt x="262900" y="468632"/>
                      <a:pt x="268806" y="460845"/>
                      <a:pt x="276096" y="460354"/>
                    </a:cubicBezTo>
                    <a:cubicBezTo>
                      <a:pt x="277372" y="460268"/>
                      <a:pt x="278642" y="460414"/>
                      <a:pt x="279865" y="460787"/>
                    </a:cubicBezTo>
                    <a:cubicBezTo>
                      <a:pt x="280060" y="460852"/>
                      <a:pt x="280272" y="460885"/>
                      <a:pt x="280500" y="460885"/>
                    </a:cubicBezTo>
                    <a:cubicBezTo>
                      <a:pt x="291579" y="460592"/>
                      <a:pt x="297119" y="466213"/>
                      <a:pt x="297119" y="477748"/>
                    </a:cubicBezTo>
                    <a:lnTo>
                      <a:pt x="297119" y="916186"/>
                    </a:lnTo>
                    <a:cubicBezTo>
                      <a:pt x="297119" y="917718"/>
                      <a:pt x="297885" y="918500"/>
                      <a:pt x="299416" y="918533"/>
                    </a:cubicBezTo>
                    <a:cubicBezTo>
                      <a:pt x="312125" y="918956"/>
                      <a:pt x="324866" y="919070"/>
                      <a:pt x="337639" y="918875"/>
                    </a:cubicBezTo>
                    <a:cubicBezTo>
                      <a:pt x="354991" y="918581"/>
                      <a:pt x="368335" y="920683"/>
                      <a:pt x="369801" y="900692"/>
                    </a:cubicBezTo>
                    <a:cubicBezTo>
                      <a:pt x="377393" y="796353"/>
                      <a:pt x="385686" y="682597"/>
                      <a:pt x="394680" y="559424"/>
                    </a:cubicBezTo>
                    <a:cubicBezTo>
                      <a:pt x="398884" y="501405"/>
                      <a:pt x="405384" y="446368"/>
                      <a:pt x="409735" y="389767"/>
                    </a:cubicBezTo>
                    <a:cubicBezTo>
                      <a:pt x="410842" y="375527"/>
                      <a:pt x="417360" y="299782"/>
                      <a:pt x="429286" y="162532"/>
                    </a:cubicBezTo>
                    <a:cubicBezTo>
                      <a:pt x="430198" y="151974"/>
                      <a:pt x="436210" y="147054"/>
                      <a:pt x="447322" y="147770"/>
                    </a:cubicBezTo>
                    <a:close/>
                  </a:path>
                </a:pathLst>
              </a:custGeom>
              <a:grpFill/>
              <a:ln w="4863" cap="flat">
                <a:solidFill>
                  <a:schemeClr val="bg1"/>
                </a:solidFill>
                <a:prstDash val="solid"/>
                <a:miter/>
              </a:ln>
            </p:spPr>
            <p:txBody>
              <a:bodyPr rtlCol="0" anchor="ctr"/>
              <a:lstStyle/>
              <a:p>
                <a:pPr defTabSz="171446"/>
                <a:endParaRPr lang="fr-FR">
                  <a:solidFill>
                    <a:srgbClr val="768394">
                      <a:lumMod val="40000"/>
                      <a:lumOff val="60000"/>
                    </a:srgbClr>
                  </a:solidFill>
                  <a:latin typeface="Calibri" panose="020F0502020204030204"/>
                </a:endParaRPr>
              </a:p>
            </p:txBody>
          </p:sp>
          <p:sp>
            <p:nvSpPr>
              <p:cNvPr id="242" name="Forme libre : forme 1312">
                <a:extLst>
                  <a:ext uri="{FF2B5EF4-FFF2-40B4-BE49-F238E27FC236}">
                    <a16:creationId xmlns:a16="http://schemas.microsoft.com/office/drawing/2014/main" id="{0DC3CFFF-EC47-3F23-1C14-642F9885FF03}"/>
                  </a:ext>
                </a:extLst>
              </p:cNvPr>
              <p:cNvSpPr/>
              <p:nvPr/>
            </p:nvSpPr>
            <p:spPr>
              <a:xfrm>
                <a:off x="1515730" y="4671226"/>
                <a:ext cx="156021" cy="363655"/>
              </a:xfrm>
              <a:custGeom>
                <a:avLst/>
                <a:gdLst>
                  <a:gd name="connsiteX0" fmla="*/ 35179 w 156020"/>
                  <a:gd name="connsiteY0" fmla="*/ 190908 h 363655"/>
                  <a:gd name="connsiteX1" fmla="*/ 152732 w 156020"/>
                  <a:gd name="connsiteY1" fmla="*/ 329674 h 363655"/>
                  <a:gd name="connsiteX2" fmla="*/ 155909 w 156020"/>
                  <a:gd name="connsiteY2" fmla="*/ 334952 h 363655"/>
                  <a:gd name="connsiteX3" fmla="*/ 150239 w 156020"/>
                  <a:gd name="connsiteY3" fmla="*/ 360369 h 363655"/>
                  <a:gd name="connsiteX4" fmla="*/ 145156 w 156020"/>
                  <a:gd name="connsiteY4" fmla="*/ 363400 h 363655"/>
                  <a:gd name="connsiteX5" fmla="*/ 11718 w 156020"/>
                  <a:gd name="connsiteY5" fmla="*/ 243110 h 363655"/>
                  <a:gd name="connsiteX6" fmla="*/ 1209 w 156020"/>
                  <a:gd name="connsiteY6" fmla="*/ 194183 h 363655"/>
                  <a:gd name="connsiteX7" fmla="*/ 2187 w 156020"/>
                  <a:gd name="connsiteY7" fmla="*/ 144180 h 363655"/>
                  <a:gd name="connsiteX8" fmla="*/ 110257 w 156020"/>
                  <a:gd name="connsiteY8" fmla="*/ 625 h 363655"/>
                  <a:gd name="connsiteX9" fmla="*/ 115829 w 156020"/>
                  <a:gd name="connsiteY9" fmla="*/ 2629 h 363655"/>
                  <a:gd name="connsiteX10" fmla="*/ 126240 w 156020"/>
                  <a:gd name="connsiteY10" fmla="*/ 26530 h 363655"/>
                  <a:gd name="connsiteX11" fmla="*/ 124089 w 156020"/>
                  <a:gd name="connsiteY11" fmla="*/ 32298 h 363655"/>
                  <a:gd name="connsiteX12" fmla="*/ 35179 w 156020"/>
                  <a:gd name="connsiteY12" fmla="*/ 190908 h 363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020" h="363655">
                    <a:moveTo>
                      <a:pt x="35179" y="190908"/>
                    </a:moveTo>
                    <a:cubicBezTo>
                      <a:pt x="41631" y="258458"/>
                      <a:pt x="87137" y="312175"/>
                      <a:pt x="152732" y="329674"/>
                    </a:cubicBezTo>
                    <a:cubicBezTo>
                      <a:pt x="155035" y="330296"/>
                      <a:pt x="156437" y="332625"/>
                      <a:pt x="155909" y="334952"/>
                    </a:cubicBezTo>
                    <a:lnTo>
                      <a:pt x="150239" y="360369"/>
                    </a:lnTo>
                    <a:cubicBezTo>
                      <a:pt x="149587" y="363172"/>
                      <a:pt x="147893" y="364182"/>
                      <a:pt x="145156" y="363400"/>
                    </a:cubicBezTo>
                    <a:cubicBezTo>
                      <a:pt x="80669" y="344956"/>
                      <a:pt x="36190" y="304860"/>
                      <a:pt x="11718" y="243110"/>
                    </a:cubicBezTo>
                    <a:cubicBezTo>
                      <a:pt x="6602" y="230141"/>
                      <a:pt x="3099" y="213832"/>
                      <a:pt x="1209" y="194183"/>
                    </a:cubicBezTo>
                    <a:cubicBezTo>
                      <a:pt x="-681" y="174534"/>
                      <a:pt x="-355" y="157866"/>
                      <a:pt x="2187" y="144180"/>
                    </a:cubicBezTo>
                    <a:cubicBezTo>
                      <a:pt x="14439" y="78879"/>
                      <a:pt x="50462" y="31027"/>
                      <a:pt x="110257" y="625"/>
                    </a:cubicBezTo>
                    <a:cubicBezTo>
                      <a:pt x="112798" y="-646"/>
                      <a:pt x="114656" y="22"/>
                      <a:pt x="115829" y="2629"/>
                    </a:cubicBezTo>
                    <a:lnTo>
                      <a:pt x="126240" y="26530"/>
                    </a:lnTo>
                    <a:cubicBezTo>
                      <a:pt x="127184" y="28719"/>
                      <a:pt x="126235" y="31262"/>
                      <a:pt x="124089" y="32298"/>
                    </a:cubicBezTo>
                    <a:cubicBezTo>
                      <a:pt x="63040" y="61967"/>
                      <a:pt x="28679" y="123407"/>
                      <a:pt x="35179" y="190908"/>
                    </a:cubicBezTo>
                    <a:close/>
                  </a:path>
                </a:pathLst>
              </a:custGeom>
              <a:grpFill/>
              <a:ln w="4863" cap="flat">
                <a:solidFill>
                  <a:schemeClr val="bg1"/>
                </a:solidFill>
                <a:prstDash val="solid"/>
                <a:miter/>
              </a:ln>
            </p:spPr>
            <p:txBody>
              <a:bodyPr rtlCol="0" anchor="ctr"/>
              <a:lstStyle/>
              <a:p>
                <a:pPr defTabSz="171446"/>
                <a:endParaRPr lang="fr-FR">
                  <a:solidFill>
                    <a:srgbClr val="768394">
                      <a:lumMod val="40000"/>
                      <a:lumOff val="60000"/>
                    </a:srgbClr>
                  </a:solidFill>
                  <a:latin typeface="Calibri" panose="020F0502020204030204"/>
                </a:endParaRPr>
              </a:p>
            </p:txBody>
          </p:sp>
        </p:grpSp>
      </p:grpSp>
      <p:sp>
        <p:nvSpPr>
          <p:cNvPr id="5" name="Title 1">
            <a:extLst>
              <a:ext uri="{FF2B5EF4-FFF2-40B4-BE49-F238E27FC236}">
                <a16:creationId xmlns:a16="http://schemas.microsoft.com/office/drawing/2014/main" id="{834BE10D-A168-485F-A53B-425A8B85BBC4}"/>
              </a:ext>
            </a:extLst>
          </p:cNvPr>
          <p:cNvSpPr txBox="1">
            <a:spLocks/>
          </p:cNvSpPr>
          <p:nvPr/>
        </p:nvSpPr>
        <p:spPr>
          <a:xfrm>
            <a:off x="403861" y="1105094"/>
            <a:ext cx="8381951" cy="25269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defTabSz="1828664">
              <a:lnSpc>
                <a:spcPct val="115000"/>
              </a:lnSpc>
              <a:spcAft>
                <a:spcPts val="300"/>
              </a:spcAft>
            </a:pPr>
            <a:r>
              <a:rPr lang="ar-SA" sz="1800" kern="100" dirty="0">
                <a:latin typeface="Aptos" panose="020B0004020202020204" pitchFamily="34" charset="0"/>
                <a:ea typeface="Aptos" panose="020B0004020202020204" pitchFamily="34" charset="0"/>
                <a:cs typeface="Sakkal Majalla" panose="02000000000000000000" pitchFamily="2" charset="-78"/>
              </a:rPr>
              <a:t>وتم تحديد 4 قيم تمثل المجموعة؛</a:t>
            </a:r>
          </a:p>
        </p:txBody>
      </p:sp>
    </p:spTree>
    <p:extLst>
      <p:ext uri="{BB962C8B-B14F-4D97-AF65-F5344CB8AC3E}">
        <p14:creationId xmlns:p14="http://schemas.microsoft.com/office/powerpoint/2010/main" val="29284425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173563"/>
        </a:solidFill>
        <a:effectLst/>
      </p:bgPr>
    </p:bg>
    <p:spTree>
      <p:nvGrpSpPr>
        <p:cNvPr id="1" name="">
          <a:extLst>
            <a:ext uri="{FF2B5EF4-FFF2-40B4-BE49-F238E27FC236}">
              <a16:creationId xmlns:a16="http://schemas.microsoft.com/office/drawing/2014/main" id="{77AF00F1-2634-FC7A-AC77-21AE7C5BA786}"/>
            </a:ext>
          </a:extLst>
        </p:cNvPr>
        <p:cNvGrpSpPr/>
        <p:nvPr/>
      </p:nvGrpSpPr>
      <p:grpSpPr>
        <a:xfrm>
          <a:off x="0" y="0"/>
          <a:ext cx="0" cy="0"/>
          <a:chOff x="0" y="0"/>
          <a:chExt cx="0" cy="0"/>
        </a:xfrm>
      </p:grpSpPr>
      <p:pic>
        <p:nvPicPr>
          <p:cNvPr id="3" name="صورة 2" descr="صورة تحتوي على أزرق, لقطة شاشة, أزرق كهربائي, الرسومات&#10;&#10;تم إنشاء الوصف تلقائياً">
            <a:extLst>
              <a:ext uri="{FF2B5EF4-FFF2-40B4-BE49-F238E27FC236}">
                <a16:creationId xmlns:a16="http://schemas.microsoft.com/office/drawing/2014/main" id="{C3A28F0A-236F-D1F6-66D1-411943321CA5}"/>
              </a:ext>
            </a:extLst>
          </p:cNvPr>
          <p:cNvPicPr>
            <a:picLocks noGrp="1" noRot="1" noChangeAspect="1" noMove="1" noResize="1" noEditPoints="1" noAdjustHandles="1" noChangeArrowheads="1" noChangeShapeType="1" noCrop="1"/>
          </p:cNvPicPr>
          <p:nvPr/>
        </p:nvPicPr>
        <p:blipFill>
          <a:blip r:embed="rId3"/>
          <a:srcRect t="50" r="67949" b="65992"/>
          <a:stretch/>
        </p:blipFill>
        <p:spPr>
          <a:xfrm>
            <a:off x="5314890" y="1794510"/>
            <a:ext cx="3498435" cy="2994660"/>
          </a:xfrm>
          <a:prstGeom prst="rect">
            <a:avLst/>
          </a:prstGeom>
        </p:spPr>
      </p:pic>
      <p:sp>
        <p:nvSpPr>
          <p:cNvPr id="2" name="مربع نص 1">
            <a:extLst>
              <a:ext uri="{FF2B5EF4-FFF2-40B4-BE49-F238E27FC236}">
                <a16:creationId xmlns:a16="http://schemas.microsoft.com/office/drawing/2014/main" id="{388B39A5-A319-39B9-C48E-0F0C9647C4F8}"/>
              </a:ext>
            </a:extLst>
          </p:cNvPr>
          <p:cNvSpPr txBox="1"/>
          <p:nvPr/>
        </p:nvSpPr>
        <p:spPr>
          <a:xfrm>
            <a:off x="5006638" y="2143644"/>
            <a:ext cx="3806687" cy="2083455"/>
          </a:xfrm>
          <a:prstGeom prst="rect">
            <a:avLst/>
          </a:prstGeom>
        </p:spPr>
        <p:txBody>
          <a:bodyPr wrap="square" rtlCol="1">
            <a:spAutoFit/>
          </a:bodyPr>
          <a:lstStyle/>
          <a:p>
            <a:pPr marL="0" marR="0" lvl="0" indent="0" algn="r" defTabSz="171450" rtl="0" eaLnBrk="1" fontAlgn="auto" latinLnBrk="0" hangingPunct="1">
              <a:lnSpc>
                <a:spcPct val="100000"/>
              </a:lnSpc>
              <a:spcBef>
                <a:spcPts val="0"/>
              </a:spcBef>
              <a:spcAft>
                <a:spcPts val="0"/>
              </a:spcAft>
              <a:buClrTx/>
              <a:buSzTx/>
              <a:buFontTx/>
              <a:buNone/>
              <a:tabLst/>
              <a:defRPr/>
            </a:pPr>
            <a:r>
              <a:rPr kumimoji="0" lang="en-US" sz="4313" b="1" i="0" u="none" strike="noStrike" kern="1200" cap="none" spc="0" normalizeH="0" baseline="0" noProof="0" dirty="0" err="1">
                <a:ln>
                  <a:noFill/>
                </a:ln>
                <a:solidFill>
                  <a:prstClr val="white"/>
                </a:solidFill>
                <a:effectLst/>
                <a:uLnTx/>
                <a:uFillTx/>
                <a:latin typeface="Sakkal Majalla" panose="02000000000000000000" pitchFamily="2" charset="-78"/>
                <a:ea typeface="+mn-ea"/>
                <a:cs typeface="Sakkal Majalla" panose="02000000000000000000" pitchFamily="2" charset="-78"/>
              </a:rPr>
              <a:t>الاستراتيجية</a:t>
            </a:r>
            <a:r>
              <a:rPr kumimoji="0" lang="en-US" sz="4313" b="1" i="0" u="none" strike="noStrike" kern="1200" cap="none" spc="0" normalizeH="0" baseline="0" noProof="0" dirty="0">
                <a:ln>
                  <a:noFill/>
                </a:ln>
                <a:solidFill>
                  <a:prstClr val="white"/>
                </a:solidFill>
                <a:effectLst/>
                <a:uLnTx/>
                <a:uFillTx/>
                <a:latin typeface="Sakkal Majalla" panose="02000000000000000000" pitchFamily="2" charset="-78"/>
                <a:ea typeface="+mn-ea"/>
                <a:cs typeface="Sakkal Majalla" panose="02000000000000000000" pitchFamily="2" charset="-78"/>
              </a:rPr>
              <a:t> </a:t>
            </a:r>
            <a:r>
              <a:rPr kumimoji="0" lang="en-US" sz="4313" b="1" i="0" u="none" strike="noStrike" kern="1200" cap="none" spc="0" normalizeH="0" baseline="0" noProof="0" dirty="0" err="1">
                <a:ln>
                  <a:noFill/>
                </a:ln>
                <a:solidFill>
                  <a:prstClr val="white"/>
                </a:solidFill>
                <a:effectLst/>
                <a:uLnTx/>
                <a:uFillTx/>
                <a:latin typeface="Sakkal Majalla" panose="02000000000000000000" pitchFamily="2" charset="-78"/>
                <a:ea typeface="+mn-ea"/>
                <a:cs typeface="Sakkal Majalla" panose="02000000000000000000" pitchFamily="2" charset="-78"/>
              </a:rPr>
              <a:t>المحدثة</a:t>
            </a:r>
            <a:endParaRPr kumimoji="0" lang="en-US" sz="4313" b="1" i="0" u="none" strike="noStrike" kern="1200" cap="none" spc="0" normalizeH="0" baseline="0" noProof="0" dirty="0">
              <a:ln>
                <a:noFill/>
              </a:ln>
              <a:solidFill>
                <a:prstClr val="white"/>
              </a:solidFill>
              <a:effectLst/>
              <a:uLnTx/>
              <a:uFillTx/>
              <a:latin typeface="Sakkal Majalla" panose="02000000000000000000" pitchFamily="2" charset="-78"/>
              <a:ea typeface="+mn-ea"/>
              <a:cs typeface="Sakkal Majalla" panose="02000000000000000000" pitchFamily="2" charset="-78"/>
            </a:endParaRPr>
          </a:p>
          <a:p>
            <a:pPr marL="0" marR="0" lvl="0" indent="0" algn="r" defTabSz="171450" rtl="0" eaLnBrk="1" fontAlgn="auto" latinLnBrk="0" hangingPunct="1">
              <a:lnSpc>
                <a:spcPct val="100000"/>
              </a:lnSpc>
              <a:spcBef>
                <a:spcPts val="0"/>
              </a:spcBef>
              <a:spcAft>
                <a:spcPts val="0"/>
              </a:spcAft>
              <a:buClrTx/>
              <a:buSzTx/>
              <a:buFontTx/>
              <a:buNone/>
              <a:tabLst/>
              <a:defRPr/>
            </a:pPr>
            <a:r>
              <a:rPr kumimoji="0" lang="en-US" sz="4313" b="1" i="0" u="none" strike="noStrike" kern="1200" cap="none" spc="0" normalizeH="0" baseline="0" noProof="0" dirty="0" err="1">
                <a:ln>
                  <a:noFill/>
                </a:ln>
                <a:solidFill>
                  <a:prstClr val="white"/>
                </a:solidFill>
                <a:effectLst/>
                <a:uLnTx/>
                <a:uFillTx/>
                <a:latin typeface="Sakkal Majalla" panose="02000000000000000000" pitchFamily="2" charset="-78"/>
                <a:ea typeface="+mn-ea"/>
                <a:cs typeface="Sakkal Majalla" panose="02000000000000000000" pitchFamily="2" charset="-78"/>
              </a:rPr>
              <a:t>الأهداف</a:t>
            </a:r>
            <a:r>
              <a:rPr kumimoji="0" lang="en-US" sz="4313" b="1" i="0" u="none" strike="noStrike" kern="1200" cap="none" spc="0" normalizeH="0" baseline="0" noProof="0" dirty="0">
                <a:ln>
                  <a:noFill/>
                </a:ln>
                <a:solidFill>
                  <a:prstClr val="white"/>
                </a:solidFill>
                <a:effectLst/>
                <a:uLnTx/>
                <a:uFillTx/>
                <a:latin typeface="Sakkal Majalla" panose="02000000000000000000" pitchFamily="2" charset="-78"/>
                <a:ea typeface="+mn-ea"/>
                <a:cs typeface="Sakkal Majalla" panose="02000000000000000000" pitchFamily="2" charset="-78"/>
              </a:rPr>
              <a:t> </a:t>
            </a:r>
            <a:r>
              <a:rPr kumimoji="0" lang="en-US" sz="4313" b="1" i="0" u="none" strike="noStrike" kern="1200" cap="none" spc="0" normalizeH="0" baseline="0" noProof="0" dirty="0" err="1">
                <a:ln>
                  <a:noFill/>
                </a:ln>
                <a:solidFill>
                  <a:prstClr val="white"/>
                </a:solidFill>
                <a:effectLst/>
                <a:uLnTx/>
                <a:uFillTx/>
                <a:latin typeface="Sakkal Majalla" panose="02000000000000000000" pitchFamily="2" charset="-78"/>
                <a:ea typeface="+mn-ea"/>
                <a:cs typeface="Sakkal Majalla" panose="02000000000000000000" pitchFamily="2" charset="-78"/>
              </a:rPr>
              <a:t>الاستراتيجية</a:t>
            </a:r>
            <a:r>
              <a:rPr kumimoji="0" lang="ar-SA" sz="4313" b="1" i="0" u="none" strike="noStrike" kern="1200" cap="none" spc="0" normalizeH="0" baseline="0" noProof="0" dirty="0">
                <a:ln>
                  <a:noFill/>
                </a:ln>
                <a:solidFill>
                  <a:prstClr val="white"/>
                </a:solidFill>
                <a:effectLst/>
                <a:uLnTx/>
                <a:uFillTx/>
                <a:latin typeface="Sakkal Majalla" panose="02000000000000000000" pitchFamily="2" charset="-78"/>
                <a:ea typeface="+mn-ea"/>
                <a:cs typeface="Sakkal Majalla" panose="02000000000000000000" pitchFamily="2" charset="-78"/>
              </a:rPr>
              <a:t>  ومؤشرات الأداء</a:t>
            </a:r>
            <a:endParaRPr kumimoji="0" lang="en-US" sz="4313" b="1" i="0" u="none" strike="noStrike" kern="1200" cap="none" spc="0" normalizeH="0" baseline="0" noProof="0" dirty="0">
              <a:ln>
                <a:noFill/>
              </a:ln>
              <a:solidFill>
                <a:prstClr val="white"/>
              </a:solidFill>
              <a:effectLst/>
              <a:uLnTx/>
              <a:uFillTx/>
              <a:latin typeface="Sakkal Majalla" panose="02000000000000000000" pitchFamily="2" charset="-78"/>
              <a:ea typeface="+mn-ea"/>
              <a:cs typeface="Sakkal Majalla" panose="02000000000000000000" pitchFamily="2" charset="-78"/>
            </a:endParaRPr>
          </a:p>
        </p:txBody>
      </p:sp>
    </p:spTree>
    <p:extLst>
      <p:ext uri="{BB962C8B-B14F-4D97-AF65-F5344CB8AC3E}">
        <p14:creationId xmlns:p14="http://schemas.microsoft.com/office/powerpoint/2010/main" val="5347064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8781E4-1F8D-844B-BFD3-5F2F79F9B29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7004D7D8-D7FF-9942-5D5B-2FF3ACCC8B91}"/>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nSpc>
                <a:spcPct val="115000"/>
              </a:lnSpc>
              <a:spcAft>
                <a:spcPts val="300"/>
              </a:spcAft>
            </a:pPr>
            <a:r>
              <a:rPr lang="ar-SA" sz="1800" kern="100" dirty="0">
                <a:latin typeface="Aptos" panose="020B0004020202020204" pitchFamily="34" charset="0"/>
                <a:ea typeface="Aptos" panose="020B0004020202020204" pitchFamily="34" charset="0"/>
                <a:cs typeface="Sakkal Majalla" panose="02000000000000000000" pitchFamily="2" charset="-78"/>
              </a:rPr>
              <a:t>الركائز والأهداف الاستراتيجية للمجموعة</a:t>
            </a:r>
          </a:p>
        </p:txBody>
      </p:sp>
      <p:sp>
        <p:nvSpPr>
          <p:cNvPr id="4" name="Rectangle 3">
            <a:extLst>
              <a:ext uri="{FF2B5EF4-FFF2-40B4-BE49-F238E27FC236}">
                <a16:creationId xmlns:a16="http://schemas.microsoft.com/office/drawing/2014/main" id="{C8C5DAAA-B1D3-101C-5E4E-04BDA65B73ED}"/>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algn="r" rtl="1"/>
            <a:endParaRPr lang="en-US" sz="253"/>
          </a:p>
        </p:txBody>
      </p:sp>
      <p:grpSp>
        <p:nvGrpSpPr>
          <p:cNvPr id="5" name="Group 48">
            <a:extLst>
              <a:ext uri="{FF2B5EF4-FFF2-40B4-BE49-F238E27FC236}">
                <a16:creationId xmlns:a16="http://schemas.microsoft.com/office/drawing/2014/main" id="{61E671A5-EDD9-3345-BD8C-DC827BE7BC6F}"/>
              </a:ext>
            </a:extLst>
          </p:cNvPr>
          <p:cNvGrpSpPr/>
          <p:nvPr/>
        </p:nvGrpSpPr>
        <p:grpSpPr>
          <a:xfrm>
            <a:off x="821574" y="1142493"/>
            <a:ext cx="7496021" cy="3246627"/>
            <a:chOff x="821574" y="1521095"/>
            <a:chExt cx="7496021" cy="3398654"/>
          </a:xfrm>
        </p:grpSpPr>
        <p:sp>
          <p:nvSpPr>
            <p:cNvPr id="6" name="Rectangle: Rounded Corners 38">
              <a:extLst>
                <a:ext uri="{FF2B5EF4-FFF2-40B4-BE49-F238E27FC236}">
                  <a16:creationId xmlns:a16="http://schemas.microsoft.com/office/drawing/2014/main" id="{E6CD1B74-07EE-8CEA-DA86-117338D219E0}"/>
                </a:ext>
              </a:extLst>
            </p:cNvPr>
            <p:cNvSpPr/>
            <p:nvPr/>
          </p:nvSpPr>
          <p:spPr>
            <a:xfrm flipH="1">
              <a:off x="826404" y="1521095"/>
              <a:ext cx="7491189" cy="365760"/>
            </a:xfrm>
            <a:prstGeom prst="roundRect">
              <a:avLst>
                <a:gd name="adj" fmla="val 50000"/>
              </a:avLst>
            </a:prstGeom>
            <a:solidFill>
              <a:schemeClr val="accent1"/>
            </a:solidFill>
            <a:ln>
              <a:noFill/>
            </a:ln>
          </p:spPr>
          <p:txBody>
            <a:bodyPr vert="horz" wrap="square" lIns="0" tIns="0" rIns="182880" bIns="0" rtlCol="0" anchor="ctr">
              <a:noAutofit/>
            </a:bodyPr>
            <a:lstStyle/>
            <a:p>
              <a:pPr algn="ctr" defTabSz="342883" rtl="1">
                <a:defRPr/>
              </a:pPr>
              <a:r>
                <a:rPr lang="ar-EG" sz="14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الركائز </a:t>
              </a:r>
              <a:r>
                <a:rPr lang="ar-SA" sz="14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المقترحة</a:t>
              </a:r>
              <a:r>
                <a:rPr lang="ar-EG" sz="14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 للمجموعة</a:t>
              </a:r>
            </a:p>
          </p:txBody>
        </p:sp>
        <p:grpSp>
          <p:nvGrpSpPr>
            <p:cNvPr id="7" name="Group 18">
              <a:extLst>
                <a:ext uri="{FF2B5EF4-FFF2-40B4-BE49-F238E27FC236}">
                  <a16:creationId xmlns:a16="http://schemas.microsoft.com/office/drawing/2014/main" id="{F9F7DB81-C609-25D3-6F7F-F6DAE70FEE36}"/>
                </a:ext>
              </a:extLst>
            </p:cNvPr>
            <p:cNvGrpSpPr/>
            <p:nvPr/>
          </p:nvGrpSpPr>
          <p:grpSpPr>
            <a:xfrm>
              <a:off x="826405" y="1940580"/>
              <a:ext cx="7491190" cy="408709"/>
              <a:chOff x="826405" y="3249696"/>
              <a:chExt cx="7491190" cy="408709"/>
            </a:xfrm>
          </p:grpSpPr>
          <p:sp>
            <p:nvSpPr>
              <p:cNvPr id="8" name="Freeform: Shape 14">
                <a:extLst>
                  <a:ext uri="{FF2B5EF4-FFF2-40B4-BE49-F238E27FC236}">
                    <a16:creationId xmlns:a16="http://schemas.microsoft.com/office/drawing/2014/main" id="{BDC51A2C-8F6E-2DC9-9774-9409402E7177}"/>
                  </a:ext>
                </a:extLst>
              </p:cNvPr>
              <p:cNvSpPr/>
              <p:nvPr/>
            </p:nvSpPr>
            <p:spPr>
              <a:xfrm>
                <a:off x="6599897" y="3249698"/>
                <a:ext cx="1717698" cy="408707"/>
              </a:xfrm>
              <a:custGeom>
                <a:avLst/>
                <a:gdLst>
                  <a:gd name="connsiteX0" fmla="*/ 1579631 w 1739961"/>
                  <a:gd name="connsiteY0" fmla="*/ 0 h 476970"/>
                  <a:gd name="connsiteX1" fmla="*/ 27243 w 1739961"/>
                  <a:gd name="connsiteY1" fmla="*/ 0 h 476970"/>
                  <a:gd name="connsiteX2" fmla="*/ 0 w 1739961"/>
                  <a:gd name="connsiteY2" fmla="*/ 27243 h 476970"/>
                  <a:gd name="connsiteX3" fmla="*/ 0 w 1739961"/>
                  <a:gd name="connsiteY3" fmla="*/ 293417 h 476970"/>
                  <a:gd name="connsiteX4" fmla="*/ 27243 w 1739961"/>
                  <a:gd name="connsiteY4" fmla="*/ 320660 h 476970"/>
                  <a:gd name="connsiteX5" fmla="*/ 728855 w 1739961"/>
                  <a:gd name="connsiteY5" fmla="*/ 320660 h 476970"/>
                  <a:gd name="connsiteX6" fmla="*/ 799418 w 1739961"/>
                  <a:gd name="connsiteY6" fmla="*/ 398815 h 476970"/>
                  <a:gd name="connsiteX7" fmla="*/ 869981 w 1739961"/>
                  <a:gd name="connsiteY7" fmla="*/ 476971 h 476970"/>
                  <a:gd name="connsiteX8" fmla="*/ 936524 w 1739961"/>
                  <a:gd name="connsiteY8" fmla="*/ 398815 h 476970"/>
                  <a:gd name="connsiteX9" fmla="*/ 1007087 w 1739961"/>
                  <a:gd name="connsiteY9" fmla="*/ 320660 h 476970"/>
                  <a:gd name="connsiteX10" fmla="*/ 1579184 w 1739961"/>
                  <a:gd name="connsiteY10" fmla="*/ 320660 h 476970"/>
                  <a:gd name="connsiteX11" fmla="*/ 1739961 w 1739961"/>
                  <a:gd name="connsiteY11" fmla="*/ 160330 h 476970"/>
                  <a:gd name="connsiteX12" fmla="*/ 1579184 w 1739961"/>
                  <a:gd name="connsiteY12" fmla="*/ 0 h 47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9961" h="476970">
                    <a:moveTo>
                      <a:pt x="1579631" y="0"/>
                    </a:moveTo>
                    <a:lnTo>
                      <a:pt x="27243" y="0"/>
                    </a:lnTo>
                    <a:cubicBezTo>
                      <a:pt x="11612" y="0"/>
                      <a:pt x="0" y="11612"/>
                      <a:pt x="0" y="27243"/>
                    </a:cubicBezTo>
                    <a:lnTo>
                      <a:pt x="0" y="293417"/>
                    </a:lnTo>
                    <a:cubicBezTo>
                      <a:pt x="0" y="309048"/>
                      <a:pt x="11612" y="320660"/>
                      <a:pt x="27243" y="320660"/>
                    </a:cubicBezTo>
                    <a:lnTo>
                      <a:pt x="728855" y="320660"/>
                    </a:lnTo>
                    <a:lnTo>
                      <a:pt x="799418" y="398815"/>
                    </a:lnTo>
                    <a:lnTo>
                      <a:pt x="869981" y="476971"/>
                    </a:lnTo>
                    <a:lnTo>
                      <a:pt x="936524" y="398815"/>
                    </a:lnTo>
                    <a:lnTo>
                      <a:pt x="1007087" y="320660"/>
                    </a:lnTo>
                    <a:lnTo>
                      <a:pt x="1579184" y="320660"/>
                    </a:lnTo>
                    <a:cubicBezTo>
                      <a:pt x="1665379" y="320660"/>
                      <a:pt x="1739961" y="250097"/>
                      <a:pt x="1739961" y="160330"/>
                    </a:cubicBezTo>
                    <a:cubicBezTo>
                      <a:pt x="1739961" y="70563"/>
                      <a:pt x="1665379" y="0"/>
                      <a:pt x="1579184" y="0"/>
                    </a:cubicBezTo>
                    <a:close/>
                  </a:path>
                </a:pathLst>
              </a:custGeom>
              <a:solidFill>
                <a:schemeClr val="accent4"/>
              </a:solidFill>
              <a:ln w="44634" cap="flat">
                <a:noFill/>
                <a:prstDash val="solid"/>
                <a:miter/>
              </a:ln>
            </p:spPr>
            <p:txBody>
              <a:bodyPr rtlCol="0" anchor="ctr"/>
              <a:lstStyle/>
              <a:p>
                <a:endParaRPr lang="en-ID" dirty="0"/>
              </a:p>
            </p:txBody>
          </p:sp>
          <p:sp>
            <p:nvSpPr>
              <p:cNvPr id="9" name="Freeform: Shape 15">
                <a:extLst>
                  <a:ext uri="{FF2B5EF4-FFF2-40B4-BE49-F238E27FC236}">
                    <a16:creationId xmlns:a16="http://schemas.microsoft.com/office/drawing/2014/main" id="{94B5A1DA-18DA-42BF-9319-F04EB9BCEE6D}"/>
                  </a:ext>
                </a:extLst>
              </p:cNvPr>
              <p:cNvSpPr/>
              <p:nvPr/>
            </p:nvSpPr>
            <p:spPr>
              <a:xfrm flipV="1">
                <a:off x="4671233" y="3249696"/>
                <a:ext cx="1717698" cy="408707"/>
              </a:xfrm>
              <a:custGeom>
                <a:avLst/>
                <a:gdLst>
                  <a:gd name="connsiteX0" fmla="*/ 1712718 w 1739961"/>
                  <a:gd name="connsiteY0" fmla="*/ 156311 h 476970"/>
                  <a:gd name="connsiteX1" fmla="*/ 1011107 w 1739961"/>
                  <a:gd name="connsiteY1" fmla="*/ 156311 h 476970"/>
                  <a:gd name="connsiteX2" fmla="*/ 940544 w 1739961"/>
                  <a:gd name="connsiteY2" fmla="*/ 78155 h 476970"/>
                  <a:gd name="connsiteX3" fmla="*/ 869981 w 1739961"/>
                  <a:gd name="connsiteY3" fmla="*/ 0 h 476970"/>
                  <a:gd name="connsiteX4" fmla="*/ 803437 w 1739961"/>
                  <a:gd name="connsiteY4" fmla="*/ 78155 h 476970"/>
                  <a:gd name="connsiteX5" fmla="*/ 732874 w 1739961"/>
                  <a:gd name="connsiteY5" fmla="*/ 156311 h 476970"/>
                  <a:gd name="connsiteX6" fmla="*/ 31262 w 1739961"/>
                  <a:gd name="connsiteY6" fmla="*/ 156311 h 476970"/>
                  <a:gd name="connsiteX7" fmla="*/ 0 w 1739961"/>
                  <a:gd name="connsiteY7" fmla="*/ 183553 h 476970"/>
                  <a:gd name="connsiteX8" fmla="*/ 0 w 1739961"/>
                  <a:gd name="connsiteY8" fmla="*/ 449728 h 476970"/>
                  <a:gd name="connsiteX9" fmla="*/ 31262 w 1739961"/>
                  <a:gd name="connsiteY9" fmla="*/ 476971 h 476970"/>
                  <a:gd name="connsiteX10" fmla="*/ 1712718 w 1739961"/>
                  <a:gd name="connsiteY10" fmla="*/ 476971 h 476970"/>
                  <a:gd name="connsiteX11" fmla="*/ 1739961 w 1739961"/>
                  <a:gd name="connsiteY11" fmla="*/ 449728 h 476970"/>
                  <a:gd name="connsiteX12" fmla="*/ 1739961 w 1739961"/>
                  <a:gd name="connsiteY12" fmla="*/ 183553 h 476970"/>
                  <a:gd name="connsiteX13" fmla="*/ 1712718 w 1739961"/>
                  <a:gd name="connsiteY13" fmla="*/ 156311 h 47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9961" h="476970">
                    <a:moveTo>
                      <a:pt x="1712718" y="156311"/>
                    </a:moveTo>
                    <a:lnTo>
                      <a:pt x="1011107" y="156311"/>
                    </a:lnTo>
                    <a:lnTo>
                      <a:pt x="940544" y="78155"/>
                    </a:lnTo>
                    <a:lnTo>
                      <a:pt x="869981" y="0"/>
                    </a:lnTo>
                    <a:lnTo>
                      <a:pt x="803437" y="78155"/>
                    </a:lnTo>
                    <a:lnTo>
                      <a:pt x="732874" y="156311"/>
                    </a:lnTo>
                    <a:lnTo>
                      <a:pt x="31262" y="156311"/>
                    </a:lnTo>
                    <a:cubicBezTo>
                      <a:pt x="15631" y="156311"/>
                      <a:pt x="0" y="167922"/>
                      <a:pt x="0" y="183553"/>
                    </a:cubicBezTo>
                    <a:lnTo>
                      <a:pt x="0" y="449728"/>
                    </a:lnTo>
                    <a:cubicBezTo>
                      <a:pt x="0" y="465359"/>
                      <a:pt x="15631" y="476971"/>
                      <a:pt x="31262" y="476971"/>
                    </a:cubicBezTo>
                    <a:lnTo>
                      <a:pt x="1712718" y="476971"/>
                    </a:lnTo>
                    <a:cubicBezTo>
                      <a:pt x="1728349" y="476971"/>
                      <a:pt x="1739961" y="465359"/>
                      <a:pt x="1739961" y="449728"/>
                    </a:cubicBezTo>
                    <a:lnTo>
                      <a:pt x="1739961" y="183553"/>
                    </a:lnTo>
                    <a:cubicBezTo>
                      <a:pt x="1739961" y="167922"/>
                      <a:pt x="1728349" y="156311"/>
                      <a:pt x="1712718" y="156311"/>
                    </a:cubicBezTo>
                    <a:close/>
                  </a:path>
                </a:pathLst>
              </a:custGeom>
              <a:solidFill>
                <a:schemeClr val="accent3"/>
              </a:solidFill>
              <a:ln w="44634" cap="flat">
                <a:noFill/>
                <a:prstDash val="solid"/>
                <a:miter/>
              </a:ln>
            </p:spPr>
            <p:txBody>
              <a:bodyPr rtlCol="0" anchor="ctr"/>
              <a:lstStyle/>
              <a:p>
                <a:endParaRPr lang="en-ID" dirty="0"/>
              </a:p>
            </p:txBody>
          </p:sp>
          <p:sp>
            <p:nvSpPr>
              <p:cNvPr id="10" name="Freeform: Shape 16">
                <a:extLst>
                  <a:ext uri="{FF2B5EF4-FFF2-40B4-BE49-F238E27FC236}">
                    <a16:creationId xmlns:a16="http://schemas.microsoft.com/office/drawing/2014/main" id="{77B03048-800A-1EC8-F9F5-BB3025DA96C6}"/>
                  </a:ext>
                </a:extLst>
              </p:cNvPr>
              <p:cNvSpPr/>
              <p:nvPr/>
            </p:nvSpPr>
            <p:spPr>
              <a:xfrm>
                <a:off x="2750070" y="3249698"/>
                <a:ext cx="1710197" cy="408707"/>
              </a:xfrm>
              <a:custGeom>
                <a:avLst/>
                <a:gdLst>
                  <a:gd name="connsiteX0" fmla="*/ 1712718 w 1739960"/>
                  <a:gd name="connsiteY0" fmla="*/ 0 h 476970"/>
                  <a:gd name="connsiteX1" fmla="*/ 31262 w 1739960"/>
                  <a:gd name="connsiteY1" fmla="*/ 0 h 476970"/>
                  <a:gd name="connsiteX2" fmla="*/ 0 w 1739960"/>
                  <a:gd name="connsiteY2" fmla="*/ 27243 h 476970"/>
                  <a:gd name="connsiteX3" fmla="*/ 0 w 1739960"/>
                  <a:gd name="connsiteY3" fmla="*/ 293417 h 476970"/>
                  <a:gd name="connsiteX4" fmla="*/ 31262 w 1739960"/>
                  <a:gd name="connsiteY4" fmla="*/ 320660 h 476970"/>
                  <a:gd name="connsiteX5" fmla="*/ 732874 w 1739960"/>
                  <a:gd name="connsiteY5" fmla="*/ 320660 h 476970"/>
                  <a:gd name="connsiteX6" fmla="*/ 803437 w 1739960"/>
                  <a:gd name="connsiteY6" fmla="*/ 398815 h 476970"/>
                  <a:gd name="connsiteX7" fmla="*/ 869980 w 1739960"/>
                  <a:gd name="connsiteY7" fmla="*/ 476971 h 476970"/>
                  <a:gd name="connsiteX8" fmla="*/ 940544 w 1739960"/>
                  <a:gd name="connsiteY8" fmla="*/ 398815 h 476970"/>
                  <a:gd name="connsiteX9" fmla="*/ 1011107 w 1739960"/>
                  <a:gd name="connsiteY9" fmla="*/ 320660 h 476970"/>
                  <a:gd name="connsiteX10" fmla="*/ 1712718 w 1739960"/>
                  <a:gd name="connsiteY10" fmla="*/ 320660 h 476970"/>
                  <a:gd name="connsiteX11" fmla="*/ 1739961 w 1739960"/>
                  <a:gd name="connsiteY11" fmla="*/ 293417 h 476970"/>
                  <a:gd name="connsiteX12" fmla="*/ 1739961 w 1739960"/>
                  <a:gd name="connsiteY12" fmla="*/ 27243 h 476970"/>
                  <a:gd name="connsiteX13" fmla="*/ 1712718 w 1739960"/>
                  <a:gd name="connsiteY13" fmla="*/ 0 h 47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9960" h="476970">
                    <a:moveTo>
                      <a:pt x="1712718" y="0"/>
                    </a:moveTo>
                    <a:lnTo>
                      <a:pt x="31262" y="0"/>
                    </a:lnTo>
                    <a:cubicBezTo>
                      <a:pt x="15631" y="0"/>
                      <a:pt x="0" y="11612"/>
                      <a:pt x="0" y="27243"/>
                    </a:cubicBezTo>
                    <a:lnTo>
                      <a:pt x="0" y="293417"/>
                    </a:lnTo>
                    <a:cubicBezTo>
                      <a:pt x="0" y="309048"/>
                      <a:pt x="15631" y="320660"/>
                      <a:pt x="31262" y="320660"/>
                    </a:cubicBezTo>
                    <a:lnTo>
                      <a:pt x="732874" y="320660"/>
                    </a:lnTo>
                    <a:lnTo>
                      <a:pt x="803437" y="398815"/>
                    </a:lnTo>
                    <a:lnTo>
                      <a:pt x="869980" y="476971"/>
                    </a:lnTo>
                    <a:lnTo>
                      <a:pt x="940544" y="398815"/>
                    </a:lnTo>
                    <a:lnTo>
                      <a:pt x="1011107" y="320660"/>
                    </a:lnTo>
                    <a:lnTo>
                      <a:pt x="1712718" y="320660"/>
                    </a:lnTo>
                    <a:cubicBezTo>
                      <a:pt x="1728349" y="320660"/>
                      <a:pt x="1739961" y="309048"/>
                      <a:pt x="1739961" y="293417"/>
                    </a:cubicBezTo>
                    <a:lnTo>
                      <a:pt x="1739961" y="27243"/>
                    </a:lnTo>
                    <a:cubicBezTo>
                      <a:pt x="1739961" y="11612"/>
                      <a:pt x="1728349" y="0"/>
                      <a:pt x="1712718" y="0"/>
                    </a:cubicBezTo>
                    <a:close/>
                  </a:path>
                </a:pathLst>
              </a:custGeom>
              <a:solidFill>
                <a:schemeClr val="accent2"/>
              </a:solidFill>
              <a:ln w="44634" cap="flat">
                <a:noFill/>
                <a:prstDash val="solid"/>
                <a:miter/>
              </a:ln>
            </p:spPr>
            <p:txBody>
              <a:bodyPr rtlCol="0" anchor="ctr"/>
              <a:lstStyle/>
              <a:p>
                <a:endParaRPr lang="en-ID"/>
              </a:p>
            </p:txBody>
          </p:sp>
          <p:sp>
            <p:nvSpPr>
              <p:cNvPr id="11" name="Freeform: Shape 17">
                <a:extLst>
                  <a:ext uri="{FF2B5EF4-FFF2-40B4-BE49-F238E27FC236}">
                    <a16:creationId xmlns:a16="http://schemas.microsoft.com/office/drawing/2014/main" id="{815886BB-0462-BC29-BAE6-0BEA2086F8CE}"/>
                  </a:ext>
                </a:extLst>
              </p:cNvPr>
              <p:cNvSpPr/>
              <p:nvPr/>
            </p:nvSpPr>
            <p:spPr>
              <a:xfrm flipV="1">
                <a:off x="826405" y="3249697"/>
                <a:ext cx="1710197" cy="408707"/>
              </a:xfrm>
              <a:custGeom>
                <a:avLst/>
                <a:gdLst>
                  <a:gd name="connsiteX0" fmla="*/ 1713165 w 1740407"/>
                  <a:gd name="connsiteY0" fmla="*/ 156311 h 476970"/>
                  <a:gd name="connsiteX1" fmla="*/ 1011553 w 1740407"/>
                  <a:gd name="connsiteY1" fmla="*/ 156311 h 476970"/>
                  <a:gd name="connsiteX2" fmla="*/ 940990 w 1740407"/>
                  <a:gd name="connsiteY2" fmla="*/ 78155 h 476970"/>
                  <a:gd name="connsiteX3" fmla="*/ 870427 w 1740407"/>
                  <a:gd name="connsiteY3" fmla="*/ 0 h 476970"/>
                  <a:gd name="connsiteX4" fmla="*/ 799864 w 1740407"/>
                  <a:gd name="connsiteY4" fmla="*/ 78155 h 476970"/>
                  <a:gd name="connsiteX5" fmla="*/ 733320 w 1740407"/>
                  <a:gd name="connsiteY5" fmla="*/ 156311 h 476970"/>
                  <a:gd name="connsiteX6" fmla="*/ 160777 w 1740407"/>
                  <a:gd name="connsiteY6" fmla="*/ 156311 h 476970"/>
                  <a:gd name="connsiteX7" fmla="*/ 0 w 1740407"/>
                  <a:gd name="connsiteY7" fmla="*/ 316641 h 476970"/>
                  <a:gd name="connsiteX8" fmla="*/ 160777 w 1740407"/>
                  <a:gd name="connsiteY8" fmla="*/ 476971 h 476970"/>
                  <a:gd name="connsiteX9" fmla="*/ 1713165 w 1740407"/>
                  <a:gd name="connsiteY9" fmla="*/ 476971 h 476970"/>
                  <a:gd name="connsiteX10" fmla="*/ 1740408 w 1740407"/>
                  <a:gd name="connsiteY10" fmla="*/ 449728 h 476970"/>
                  <a:gd name="connsiteX11" fmla="*/ 1740408 w 1740407"/>
                  <a:gd name="connsiteY11" fmla="*/ 183553 h 476970"/>
                  <a:gd name="connsiteX12" fmla="*/ 1713165 w 1740407"/>
                  <a:gd name="connsiteY12" fmla="*/ 156311 h 47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0407" h="476970">
                    <a:moveTo>
                      <a:pt x="1713165" y="156311"/>
                    </a:moveTo>
                    <a:lnTo>
                      <a:pt x="1011553" y="156311"/>
                    </a:lnTo>
                    <a:lnTo>
                      <a:pt x="940990" y="78155"/>
                    </a:lnTo>
                    <a:lnTo>
                      <a:pt x="870427" y="0"/>
                    </a:lnTo>
                    <a:lnTo>
                      <a:pt x="799864" y="78155"/>
                    </a:lnTo>
                    <a:lnTo>
                      <a:pt x="733320" y="156311"/>
                    </a:lnTo>
                    <a:lnTo>
                      <a:pt x="160777" y="156311"/>
                    </a:lnTo>
                    <a:cubicBezTo>
                      <a:pt x="74583" y="156311"/>
                      <a:pt x="0" y="226874"/>
                      <a:pt x="0" y="316641"/>
                    </a:cubicBezTo>
                    <a:cubicBezTo>
                      <a:pt x="0" y="406408"/>
                      <a:pt x="74583" y="476971"/>
                      <a:pt x="160777" y="476971"/>
                    </a:cubicBezTo>
                    <a:lnTo>
                      <a:pt x="1713165" y="476971"/>
                    </a:lnTo>
                    <a:cubicBezTo>
                      <a:pt x="1728796" y="476971"/>
                      <a:pt x="1740408" y="465359"/>
                      <a:pt x="1740408" y="449728"/>
                    </a:cubicBezTo>
                    <a:lnTo>
                      <a:pt x="1740408" y="183553"/>
                    </a:lnTo>
                    <a:cubicBezTo>
                      <a:pt x="1740408" y="167922"/>
                      <a:pt x="1728796" y="156311"/>
                      <a:pt x="1713165" y="156311"/>
                    </a:cubicBezTo>
                    <a:close/>
                  </a:path>
                </a:pathLst>
              </a:custGeom>
              <a:solidFill>
                <a:schemeClr val="accent1"/>
              </a:solidFill>
              <a:ln w="44634" cap="flat">
                <a:noFill/>
                <a:prstDash val="solid"/>
                <a:miter/>
              </a:ln>
            </p:spPr>
            <p:txBody>
              <a:bodyPr rtlCol="0" anchor="ctr"/>
              <a:lstStyle/>
              <a:p>
                <a:endParaRPr lang="en-ID" dirty="0"/>
              </a:p>
            </p:txBody>
          </p:sp>
        </p:grpSp>
        <p:sp>
          <p:nvSpPr>
            <p:cNvPr id="44" name="Rectangle: Rounded Corners 38">
              <a:extLst>
                <a:ext uri="{FF2B5EF4-FFF2-40B4-BE49-F238E27FC236}">
                  <a16:creationId xmlns:a16="http://schemas.microsoft.com/office/drawing/2014/main" id="{2B2FC58D-DE69-34C1-056D-A69BE5145D7A}"/>
                </a:ext>
              </a:extLst>
            </p:cNvPr>
            <p:cNvSpPr/>
            <p:nvPr/>
          </p:nvSpPr>
          <p:spPr>
            <a:xfrm flipH="1">
              <a:off x="821574" y="4553989"/>
              <a:ext cx="7491189" cy="365760"/>
            </a:xfrm>
            <a:prstGeom prst="roundRect">
              <a:avLst>
                <a:gd name="adj" fmla="val 50000"/>
              </a:avLst>
            </a:prstGeom>
            <a:solidFill>
              <a:schemeClr val="accent1"/>
            </a:solidFill>
            <a:ln>
              <a:noFill/>
            </a:ln>
          </p:spPr>
          <p:txBody>
            <a:bodyPr vert="horz" wrap="square" lIns="0" tIns="0" rIns="182880" bIns="0" rtlCol="0" anchor="ctr">
              <a:noAutofit/>
            </a:bodyPr>
            <a:lstStyle/>
            <a:p>
              <a:pPr algn="ctr"/>
              <a:r>
                <a:rPr lang="ar-SA" sz="1400" b="1" dirty="0">
                  <a:solidFill>
                    <a:schemeClr val="bg2"/>
                  </a:solidFill>
                  <a:latin typeface="Sakkal Majalla" panose="02000000000000000000" pitchFamily="2" charset="-78"/>
                  <a:cs typeface="Sakkal Majalla" panose="02000000000000000000" pitchFamily="2" charset="-78"/>
                </a:rPr>
                <a:t>الأهداف الإستراتيجية المقترحة للمجموعة</a:t>
              </a:r>
            </a:p>
          </p:txBody>
        </p:sp>
      </p:grpSp>
      <p:sp>
        <p:nvSpPr>
          <p:cNvPr id="19" name="Rectangle: Rounded Corners 49">
            <a:extLst>
              <a:ext uri="{FF2B5EF4-FFF2-40B4-BE49-F238E27FC236}">
                <a16:creationId xmlns:a16="http://schemas.microsoft.com/office/drawing/2014/main" id="{01DE10D5-CD6E-515E-4006-29997C1C5075}"/>
              </a:ext>
            </a:extLst>
          </p:cNvPr>
          <p:cNvSpPr/>
          <p:nvPr/>
        </p:nvSpPr>
        <p:spPr>
          <a:xfrm>
            <a:off x="822659" y="2242716"/>
            <a:ext cx="1715196" cy="692503"/>
          </a:xfrm>
          <a:prstGeom prst="roundRect">
            <a:avLst>
              <a:gd name="adj" fmla="val 6270"/>
            </a:avLst>
          </a:prstGeom>
          <a:solidFill>
            <a:schemeClr val="accent4">
              <a:lumMod val="20000"/>
              <a:lumOff val="80000"/>
            </a:schemeClr>
          </a:solidFill>
          <a:ln>
            <a:noFill/>
          </a:ln>
        </p:spPr>
        <p:txBody>
          <a:bodyPr vert="horz" wrap="square" lIns="0" tIns="0" rIns="0" bIns="0" rtlCol="0" anchor="ctr">
            <a:noAutofit/>
          </a:bodyPr>
          <a:lstStyle/>
          <a:p>
            <a:pPr algn="ctr" defTabSz="685265" fontAlgn="base"/>
            <a:r>
              <a:rPr lang="ar-SA" sz="1100" b="1" dirty="0">
                <a:latin typeface="Sakkal Majalla" panose="02000000000000000000" pitchFamily="2" charset="-78"/>
                <a:cs typeface="Sakkal Majalla" panose="02000000000000000000" pitchFamily="2" charset="-78"/>
              </a:rPr>
              <a:t>أ- رفع القيمة الاسمية للمجموعة </a:t>
            </a:r>
            <a:r>
              <a:rPr lang="ar-SA" sz="1100" dirty="0">
                <a:latin typeface="Sakkal Majalla" panose="02000000000000000000" pitchFamily="2" charset="-78"/>
                <a:cs typeface="Sakkal Majalla" panose="02000000000000000000" pitchFamily="2" charset="-78"/>
              </a:rPr>
              <a:t>بنسبة (%) على مدى 3 سنوات</a:t>
            </a:r>
            <a:endParaRPr lang="en-US" sz="1100" dirty="0"/>
          </a:p>
        </p:txBody>
      </p:sp>
      <p:sp>
        <p:nvSpPr>
          <p:cNvPr id="20" name="Rectangle: Rounded Corners 50">
            <a:extLst>
              <a:ext uri="{FF2B5EF4-FFF2-40B4-BE49-F238E27FC236}">
                <a16:creationId xmlns:a16="http://schemas.microsoft.com/office/drawing/2014/main" id="{17EB34F5-BE7A-DA5A-B5AC-88317AEDFEE3}"/>
              </a:ext>
            </a:extLst>
          </p:cNvPr>
          <p:cNvSpPr/>
          <p:nvPr/>
        </p:nvSpPr>
        <p:spPr>
          <a:xfrm>
            <a:off x="822659" y="3059195"/>
            <a:ext cx="1715196" cy="692503"/>
          </a:xfrm>
          <a:prstGeom prst="roundRect">
            <a:avLst>
              <a:gd name="adj" fmla="val 6270"/>
            </a:avLst>
          </a:prstGeom>
          <a:solidFill>
            <a:schemeClr val="accent4">
              <a:lumMod val="20000"/>
              <a:lumOff val="80000"/>
            </a:schemeClr>
          </a:solidFill>
          <a:ln>
            <a:noFill/>
          </a:ln>
        </p:spPr>
        <p:txBody>
          <a:bodyPr vert="horz" wrap="square" lIns="0" tIns="0" rIns="0" bIns="0" rtlCol="0" anchor="ctr">
            <a:noAutofit/>
          </a:bodyPr>
          <a:lstStyle/>
          <a:p>
            <a:pPr algn="ctr" defTabSz="685265" fontAlgn="base"/>
            <a:r>
              <a:rPr lang="ar-SA" sz="1100" b="1" dirty="0">
                <a:latin typeface="Sakkal Majalla" panose="02000000000000000000" pitchFamily="2" charset="-78"/>
                <a:cs typeface="Sakkal Majalla" panose="02000000000000000000" pitchFamily="2" charset="-78"/>
              </a:rPr>
              <a:t>ب- تعزيز الوعي بالعامة التجارية </a:t>
            </a:r>
            <a:r>
              <a:rPr lang="ar-SA" sz="900" dirty="0">
                <a:latin typeface="Sakkal Majalla" panose="02000000000000000000" pitchFamily="2" charset="-78"/>
                <a:cs typeface="Sakkal Majalla" panose="02000000000000000000" pitchFamily="2" charset="-78"/>
              </a:rPr>
              <a:t>بنسبة (%)</a:t>
            </a:r>
          </a:p>
          <a:p>
            <a:pPr algn="ctr" defTabSz="685265" fontAlgn="base"/>
            <a:r>
              <a:rPr lang="ar-SA" sz="900" dirty="0">
                <a:latin typeface="Sakkal Majalla" panose="02000000000000000000" pitchFamily="2" charset="-78"/>
                <a:cs typeface="Sakkal Majalla" panose="02000000000000000000" pitchFamily="2" charset="-78"/>
              </a:rPr>
              <a:t>بحلول عام 2028</a:t>
            </a:r>
            <a:endParaRPr lang="en-US" sz="1100" dirty="0"/>
          </a:p>
        </p:txBody>
      </p:sp>
      <p:sp>
        <p:nvSpPr>
          <p:cNvPr id="21" name="Rectangle: Rounded Corners 51">
            <a:extLst>
              <a:ext uri="{FF2B5EF4-FFF2-40B4-BE49-F238E27FC236}">
                <a16:creationId xmlns:a16="http://schemas.microsoft.com/office/drawing/2014/main" id="{8CEDED0A-B088-1141-725E-8800232EDBA1}"/>
              </a:ext>
            </a:extLst>
          </p:cNvPr>
          <p:cNvSpPr/>
          <p:nvPr/>
        </p:nvSpPr>
        <p:spPr>
          <a:xfrm>
            <a:off x="2748822" y="2242716"/>
            <a:ext cx="1715196" cy="692503"/>
          </a:xfrm>
          <a:prstGeom prst="roundRect">
            <a:avLst>
              <a:gd name="adj" fmla="val 6270"/>
            </a:avLst>
          </a:prstGeom>
          <a:solidFill>
            <a:schemeClr val="accent4">
              <a:lumMod val="20000"/>
              <a:lumOff val="80000"/>
            </a:schemeClr>
          </a:solidFill>
          <a:ln>
            <a:noFill/>
          </a:ln>
        </p:spPr>
        <p:txBody>
          <a:bodyPr vert="horz" wrap="square" lIns="0" tIns="0" rIns="0" bIns="0" rtlCol="0" anchor="ctr">
            <a:noAutofit/>
          </a:bodyPr>
          <a:lstStyle/>
          <a:p>
            <a:pPr algn="ctr" defTabSz="1828709" rtl="1">
              <a:defRPr/>
            </a:pPr>
            <a:r>
              <a:rPr lang="ar-SA" sz="1100" b="1" dirty="0">
                <a:latin typeface="Sakkal Majalla" panose="02000000000000000000" pitchFamily="2" charset="-78"/>
                <a:cs typeface="Sakkal Majalla" panose="02000000000000000000" pitchFamily="2" charset="-78"/>
              </a:rPr>
              <a:t>أ- رفع الجاهزية للإدراج </a:t>
            </a:r>
            <a:r>
              <a:rPr lang="ar-SA" sz="900" dirty="0">
                <a:latin typeface="Sakkal Majalla" panose="02000000000000000000" pitchFamily="2" charset="-78"/>
                <a:cs typeface="Sakkal Majalla" panose="02000000000000000000" pitchFamily="2" charset="-78"/>
              </a:rPr>
              <a:t>من خلال رفع مستوى الحوكمة وتفعيل النموذج التشغيلي بحلول 2026</a:t>
            </a:r>
            <a:endParaRPr lang="ar-SA" sz="1100" dirty="0">
              <a:latin typeface="Sakkal Majalla" panose="02000000000000000000" pitchFamily="2" charset="-78"/>
              <a:cs typeface="Sakkal Majalla" panose="02000000000000000000" pitchFamily="2" charset="-78"/>
            </a:endParaRPr>
          </a:p>
        </p:txBody>
      </p:sp>
      <p:sp>
        <p:nvSpPr>
          <p:cNvPr id="23" name="Rectangle: Rounded Corners 53">
            <a:extLst>
              <a:ext uri="{FF2B5EF4-FFF2-40B4-BE49-F238E27FC236}">
                <a16:creationId xmlns:a16="http://schemas.microsoft.com/office/drawing/2014/main" id="{4C441ABC-660E-16ED-D769-62280749CDD3}"/>
              </a:ext>
            </a:extLst>
          </p:cNvPr>
          <p:cNvSpPr/>
          <p:nvPr/>
        </p:nvSpPr>
        <p:spPr>
          <a:xfrm>
            <a:off x="4674985" y="2242716"/>
            <a:ext cx="1715196" cy="692503"/>
          </a:xfrm>
          <a:prstGeom prst="roundRect">
            <a:avLst>
              <a:gd name="adj" fmla="val 6270"/>
            </a:avLst>
          </a:prstGeom>
          <a:solidFill>
            <a:schemeClr val="accent4">
              <a:lumMod val="20000"/>
              <a:lumOff val="80000"/>
            </a:schemeClr>
          </a:solidFill>
          <a:ln>
            <a:noFill/>
          </a:ln>
        </p:spPr>
        <p:txBody>
          <a:bodyPr vert="horz" wrap="square" lIns="0" tIns="0" rIns="0" bIns="0" rtlCol="0" anchor="ctr">
            <a:noAutofit/>
          </a:bodyPr>
          <a:lstStyle/>
          <a:p>
            <a:pPr algn="r" defTabSz="1828709" rtl="1">
              <a:defRPr/>
            </a:pPr>
            <a:r>
              <a:rPr lang="ar-SA" sz="1100" b="1" dirty="0">
                <a:latin typeface="Sakkal Majalla" panose="02000000000000000000" pitchFamily="2" charset="-78"/>
                <a:cs typeface="Sakkal Majalla" panose="02000000000000000000" pitchFamily="2" charset="-78"/>
              </a:rPr>
              <a:t>أ- رفع ايرادات المجموعة </a:t>
            </a:r>
            <a:r>
              <a:rPr lang="ar-SA" sz="900" dirty="0">
                <a:latin typeface="Sakkal Majalla" panose="02000000000000000000" pitchFamily="2" charset="-78"/>
                <a:cs typeface="Sakkal Majalla" panose="02000000000000000000" pitchFamily="2" charset="-78"/>
              </a:rPr>
              <a:t>لكي تصبح </a:t>
            </a:r>
            <a:r>
              <a:rPr lang="en-US" sz="900" dirty="0">
                <a:latin typeface="Sakkal Majalla" panose="02000000000000000000" pitchFamily="2" charset="-78"/>
                <a:cs typeface="Sakkal Majalla" panose="02000000000000000000" pitchFamily="2" charset="-78"/>
              </a:rPr>
              <a:t>XXX</a:t>
            </a:r>
            <a:r>
              <a:rPr lang="ar-SA" sz="900" dirty="0">
                <a:latin typeface="Sakkal Majalla" panose="02000000000000000000" pitchFamily="2" charset="-78"/>
                <a:cs typeface="Sakkal Majalla" panose="02000000000000000000" pitchFamily="2" charset="-78"/>
              </a:rPr>
              <a:t> ريال بحلول عام 2028</a:t>
            </a:r>
            <a:endParaRPr lang="ar-SA" sz="1100" dirty="0">
              <a:latin typeface="Sakkal Majalla" panose="02000000000000000000" pitchFamily="2" charset="-78"/>
              <a:cs typeface="Sakkal Majalla" panose="02000000000000000000" pitchFamily="2" charset="-78"/>
            </a:endParaRPr>
          </a:p>
        </p:txBody>
      </p:sp>
      <p:sp>
        <p:nvSpPr>
          <p:cNvPr id="24" name="Rectangle: Rounded Corners 54">
            <a:extLst>
              <a:ext uri="{FF2B5EF4-FFF2-40B4-BE49-F238E27FC236}">
                <a16:creationId xmlns:a16="http://schemas.microsoft.com/office/drawing/2014/main" id="{1530B1C8-8499-DC24-4E77-9A548B65AF2B}"/>
              </a:ext>
            </a:extLst>
          </p:cNvPr>
          <p:cNvSpPr/>
          <p:nvPr/>
        </p:nvSpPr>
        <p:spPr>
          <a:xfrm>
            <a:off x="4674985" y="3059195"/>
            <a:ext cx="1715196" cy="692503"/>
          </a:xfrm>
          <a:prstGeom prst="roundRect">
            <a:avLst>
              <a:gd name="adj" fmla="val 6270"/>
            </a:avLst>
          </a:prstGeom>
          <a:solidFill>
            <a:schemeClr val="accent4">
              <a:lumMod val="20000"/>
              <a:lumOff val="80000"/>
            </a:schemeClr>
          </a:solidFill>
          <a:ln>
            <a:noFill/>
          </a:ln>
        </p:spPr>
        <p:txBody>
          <a:bodyPr vert="horz" wrap="square" lIns="0" tIns="0" rIns="0" bIns="0" rtlCol="0" anchor="ctr">
            <a:noAutofit/>
          </a:bodyPr>
          <a:lstStyle/>
          <a:p>
            <a:pPr algn="ctr" defTabSz="1828709" rtl="1">
              <a:defRPr/>
            </a:pPr>
            <a:r>
              <a:rPr lang="ar-SA" sz="1100" b="1" dirty="0">
                <a:latin typeface="Sakkal Majalla" panose="02000000000000000000" pitchFamily="2" charset="-78"/>
                <a:cs typeface="Sakkal Majalla" panose="02000000000000000000" pitchFamily="2" charset="-78"/>
              </a:rPr>
              <a:t>ب- تعزيز الانضباط المالي</a:t>
            </a:r>
            <a:r>
              <a:rPr lang="ar-SA" sz="900" dirty="0">
                <a:latin typeface="Sakkal Majalla" panose="02000000000000000000" pitchFamily="2" charset="-78"/>
                <a:cs typeface="Sakkal Majalla" panose="02000000000000000000" pitchFamily="2" charset="-78"/>
              </a:rPr>
              <a:t> عبر تطبيق نظام كفاءة إنفاق موحد يحقق خفض الانحرافات المالية بنسبة 10% بحلول 2026</a:t>
            </a:r>
            <a:endParaRPr lang="ar-SA" sz="1100" dirty="0">
              <a:latin typeface="Sakkal Majalla" panose="02000000000000000000" pitchFamily="2" charset="-78"/>
              <a:cs typeface="Sakkal Majalla" panose="02000000000000000000" pitchFamily="2" charset="-78"/>
            </a:endParaRPr>
          </a:p>
        </p:txBody>
      </p:sp>
      <p:sp>
        <p:nvSpPr>
          <p:cNvPr id="25" name="Rectangle: Rounded Corners 55">
            <a:extLst>
              <a:ext uri="{FF2B5EF4-FFF2-40B4-BE49-F238E27FC236}">
                <a16:creationId xmlns:a16="http://schemas.microsoft.com/office/drawing/2014/main" id="{6B3C0946-F43E-86A7-3AF0-D33C47AF03BE}"/>
              </a:ext>
            </a:extLst>
          </p:cNvPr>
          <p:cNvSpPr/>
          <p:nvPr/>
        </p:nvSpPr>
        <p:spPr>
          <a:xfrm>
            <a:off x="6601148" y="2242716"/>
            <a:ext cx="1715196" cy="692503"/>
          </a:xfrm>
          <a:prstGeom prst="roundRect">
            <a:avLst>
              <a:gd name="adj" fmla="val 6270"/>
            </a:avLst>
          </a:prstGeom>
          <a:solidFill>
            <a:schemeClr val="accent4">
              <a:lumMod val="20000"/>
              <a:lumOff val="80000"/>
            </a:schemeClr>
          </a:solidFill>
          <a:ln>
            <a:noFill/>
          </a:ln>
        </p:spPr>
        <p:txBody>
          <a:bodyPr vert="horz" wrap="square" lIns="0" tIns="0" rIns="0" bIns="0" rtlCol="0" anchor="ctr">
            <a:noAutofit/>
          </a:bodyPr>
          <a:lstStyle/>
          <a:p>
            <a:pPr algn="ctr" defTabSz="1828709" rtl="1">
              <a:defRPr/>
            </a:pPr>
            <a:r>
              <a:rPr lang="ar-SA" sz="1100" b="1" dirty="0">
                <a:latin typeface="Sakkal Majalla" panose="02000000000000000000" pitchFamily="2" charset="-78"/>
                <a:cs typeface="Sakkal Majalla" panose="02000000000000000000" pitchFamily="2" charset="-78"/>
              </a:rPr>
              <a:t>أ- توسيع المحفظة الاستثمارية </a:t>
            </a:r>
            <a:r>
              <a:rPr lang="ar-SA" sz="900" dirty="0">
                <a:latin typeface="Sakkal Majalla" panose="02000000000000000000" pitchFamily="2" charset="-78"/>
                <a:cs typeface="Sakkal Majalla" panose="02000000000000000000" pitchFamily="2" charset="-78"/>
              </a:rPr>
              <a:t>عبر الدخول في 7 قطاعات جديدة بحلول نهاية عام 2028</a:t>
            </a:r>
            <a:endParaRPr lang="ar-SA" sz="1100" b="1" dirty="0">
              <a:latin typeface="Sakkal Majalla" panose="02000000000000000000" pitchFamily="2" charset="-78"/>
              <a:cs typeface="Sakkal Majalla" panose="02000000000000000000" pitchFamily="2" charset="-78"/>
            </a:endParaRPr>
          </a:p>
        </p:txBody>
      </p:sp>
      <p:sp>
        <p:nvSpPr>
          <p:cNvPr id="26" name="Rectangle: Rounded Corners 56">
            <a:extLst>
              <a:ext uri="{FF2B5EF4-FFF2-40B4-BE49-F238E27FC236}">
                <a16:creationId xmlns:a16="http://schemas.microsoft.com/office/drawing/2014/main" id="{0F4AE4DC-FF3A-A28C-7F76-7337C0A0A669}"/>
              </a:ext>
            </a:extLst>
          </p:cNvPr>
          <p:cNvSpPr/>
          <p:nvPr/>
        </p:nvSpPr>
        <p:spPr>
          <a:xfrm>
            <a:off x="6601148" y="3059195"/>
            <a:ext cx="1715196" cy="692503"/>
          </a:xfrm>
          <a:prstGeom prst="roundRect">
            <a:avLst>
              <a:gd name="adj" fmla="val 6270"/>
            </a:avLst>
          </a:prstGeom>
          <a:solidFill>
            <a:schemeClr val="accent4">
              <a:lumMod val="20000"/>
              <a:lumOff val="80000"/>
            </a:schemeClr>
          </a:solidFill>
          <a:ln>
            <a:noFill/>
          </a:ln>
        </p:spPr>
        <p:txBody>
          <a:bodyPr vert="horz" wrap="square" lIns="0" tIns="0" rIns="0" bIns="0" rtlCol="0" anchor="ctr">
            <a:noAutofit/>
          </a:bodyPr>
          <a:lstStyle/>
          <a:p>
            <a:pPr algn="ctr" defTabSz="1828709" rtl="1"/>
            <a:r>
              <a:rPr lang="ar-SA" sz="1100" b="1" dirty="0">
                <a:latin typeface="Sakkal Majalla" panose="02000000000000000000" pitchFamily="2" charset="-78"/>
                <a:cs typeface="Sakkal Majalla" panose="02000000000000000000" pitchFamily="2" charset="-78"/>
              </a:rPr>
              <a:t>ب- تعزيز الريادة الاستثمارية </a:t>
            </a:r>
            <a:r>
              <a:rPr lang="ar-SA" sz="900" dirty="0">
                <a:latin typeface="Sakkal Majalla" panose="02000000000000000000" pitchFamily="2" charset="-78"/>
                <a:cs typeface="Sakkal Majalla" panose="02000000000000000000" pitchFamily="2" charset="-78"/>
              </a:rPr>
              <a:t>عبر تطوير منظومة استثمارية مبتكرة تحقق </a:t>
            </a:r>
            <a:r>
              <a:rPr lang="ar-SA" sz="900" dirty="0" err="1">
                <a:latin typeface="Sakkal Majalla" panose="02000000000000000000" pitchFamily="2" charset="-78"/>
                <a:cs typeface="Sakkal Majalla" panose="02000000000000000000" pitchFamily="2" charset="-78"/>
              </a:rPr>
              <a:t>استثماريًأ</a:t>
            </a:r>
            <a:r>
              <a:rPr lang="ar-SA" sz="900" dirty="0">
                <a:latin typeface="Sakkal Majalla" panose="02000000000000000000" pitchFamily="2" charset="-78"/>
                <a:cs typeface="Sakkal Majalla" panose="02000000000000000000" pitchFamily="2" charset="-78"/>
              </a:rPr>
              <a:t> ‎15٪ بحلول 2028.</a:t>
            </a:r>
            <a:endParaRPr lang="ar-SA" sz="1100" dirty="0">
              <a:latin typeface="Sakkal Majalla" panose="02000000000000000000" pitchFamily="2" charset="-78"/>
              <a:cs typeface="Sakkal Majalla" panose="02000000000000000000" pitchFamily="2" charset="-78"/>
            </a:endParaRPr>
          </a:p>
        </p:txBody>
      </p:sp>
      <p:grpSp>
        <p:nvGrpSpPr>
          <p:cNvPr id="45" name="مجموعة 44">
            <a:extLst>
              <a:ext uri="{FF2B5EF4-FFF2-40B4-BE49-F238E27FC236}">
                <a16:creationId xmlns:a16="http://schemas.microsoft.com/office/drawing/2014/main" id="{E29AA237-E4FF-6FD7-8711-1709E13B5727}"/>
              </a:ext>
            </a:extLst>
          </p:cNvPr>
          <p:cNvGrpSpPr/>
          <p:nvPr/>
        </p:nvGrpSpPr>
        <p:grpSpPr>
          <a:xfrm>
            <a:off x="1043223" y="1565982"/>
            <a:ext cx="7037553" cy="230832"/>
            <a:chOff x="1043223" y="1565982"/>
            <a:chExt cx="7037553" cy="230832"/>
          </a:xfrm>
        </p:grpSpPr>
        <p:sp>
          <p:nvSpPr>
            <p:cNvPr id="31" name="مربع نص 30">
              <a:extLst>
                <a:ext uri="{FF2B5EF4-FFF2-40B4-BE49-F238E27FC236}">
                  <a16:creationId xmlns:a16="http://schemas.microsoft.com/office/drawing/2014/main" id="{C063A43E-A123-43D3-2EDC-A11A22EF2094}"/>
                </a:ext>
              </a:extLst>
            </p:cNvPr>
            <p:cNvSpPr txBox="1"/>
            <p:nvPr/>
          </p:nvSpPr>
          <p:spPr>
            <a:xfrm>
              <a:off x="1043223" y="1565982"/>
              <a:ext cx="1274064" cy="230832"/>
            </a:xfrm>
            <a:prstGeom prst="rect">
              <a:avLst/>
            </a:prstGeom>
          </p:spPr>
          <p:txBody>
            <a:bodyPr wrap="square" rtlCol="1">
              <a:spAutoFit/>
            </a:bodyPr>
            <a:lstStyle/>
            <a:p>
              <a:pPr algn="ctr" defTabSz="685265" fontAlgn="base"/>
              <a:r>
                <a:rPr lang="ar-SA" sz="900" b="1" dirty="0">
                  <a:solidFill>
                    <a:srgbClr val="E2E6EE"/>
                  </a:solidFill>
                  <a:latin typeface="Sakkal Majalla" panose="02000000000000000000" pitchFamily="2" charset="-78"/>
                  <a:cs typeface="Sakkal Majalla" panose="02000000000000000000" pitchFamily="2" charset="-78"/>
                </a:rPr>
                <a:t>العلامة التجارية</a:t>
              </a:r>
              <a:endParaRPr lang="en-US" sz="900" b="1" dirty="0">
                <a:solidFill>
                  <a:srgbClr val="E2E6EE"/>
                </a:solidFill>
              </a:endParaRPr>
            </a:p>
          </p:txBody>
        </p:sp>
        <p:sp>
          <p:nvSpPr>
            <p:cNvPr id="32" name="مربع نص 31">
              <a:extLst>
                <a:ext uri="{FF2B5EF4-FFF2-40B4-BE49-F238E27FC236}">
                  <a16:creationId xmlns:a16="http://schemas.microsoft.com/office/drawing/2014/main" id="{74BDEDE8-8B65-F109-9F62-E5B75DD41F42}"/>
                </a:ext>
              </a:extLst>
            </p:cNvPr>
            <p:cNvSpPr txBox="1"/>
            <p:nvPr/>
          </p:nvSpPr>
          <p:spPr>
            <a:xfrm>
              <a:off x="2964386" y="1565982"/>
              <a:ext cx="1274064" cy="230832"/>
            </a:xfrm>
            <a:prstGeom prst="rect">
              <a:avLst/>
            </a:prstGeom>
          </p:spPr>
          <p:txBody>
            <a:bodyPr wrap="square" rtlCol="1">
              <a:spAutoFit/>
            </a:bodyPr>
            <a:lstStyle/>
            <a:p>
              <a:pPr algn="ctr" defTabSz="685265" fontAlgn="base"/>
              <a:r>
                <a:rPr lang="ar-SA" sz="900" b="1" dirty="0">
                  <a:solidFill>
                    <a:srgbClr val="E2E6EE"/>
                  </a:solidFill>
                  <a:latin typeface="Sakkal Majalla" panose="02000000000000000000" pitchFamily="2" charset="-78"/>
                  <a:cs typeface="Sakkal Majalla" panose="02000000000000000000" pitchFamily="2" charset="-78"/>
                </a:rPr>
                <a:t>الحوكمة والتميز</a:t>
              </a:r>
            </a:p>
          </p:txBody>
        </p:sp>
        <p:sp>
          <p:nvSpPr>
            <p:cNvPr id="33" name="مربع نص 32">
              <a:extLst>
                <a:ext uri="{FF2B5EF4-FFF2-40B4-BE49-F238E27FC236}">
                  <a16:creationId xmlns:a16="http://schemas.microsoft.com/office/drawing/2014/main" id="{30101FB9-7B21-8103-0FE4-1E995084BBA9}"/>
                </a:ext>
              </a:extLst>
            </p:cNvPr>
            <p:cNvSpPr txBox="1"/>
            <p:nvPr/>
          </p:nvSpPr>
          <p:spPr>
            <a:xfrm>
              <a:off x="4785360" y="1565982"/>
              <a:ext cx="1463039" cy="230832"/>
            </a:xfrm>
            <a:prstGeom prst="rect">
              <a:avLst/>
            </a:prstGeom>
          </p:spPr>
          <p:txBody>
            <a:bodyPr wrap="square" rtlCol="1">
              <a:spAutoFit/>
            </a:bodyPr>
            <a:lstStyle/>
            <a:p>
              <a:pPr algn="ctr" defTabSz="685265" fontAlgn="base"/>
              <a:r>
                <a:rPr lang="ar-SA" sz="900" b="1" dirty="0">
                  <a:solidFill>
                    <a:schemeClr val="tx2"/>
                  </a:solidFill>
                  <a:latin typeface="Sakkal Majalla" panose="02000000000000000000" pitchFamily="2" charset="-78"/>
                  <a:cs typeface="Sakkal Majalla" panose="02000000000000000000" pitchFamily="2" charset="-78"/>
                </a:rPr>
                <a:t>الاستدامة المالية</a:t>
              </a:r>
            </a:p>
          </p:txBody>
        </p:sp>
        <p:sp>
          <p:nvSpPr>
            <p:cNvPr id="34" name="مربع نص 33">
              <a:extLst>
                <a:ext uri="{FF2B5EF4-FFF2-40B4-BE49-F238E27FC236}">
                  <a16:creationId xmlns:a16="http://schemas.microsoft.com/office/drawing/2014/main" id="{2AEA9B65-2165-D0EC-0768-CE38CDABCAD7}"/>
                </a:ext>
              </a:extLst>
            </p:cNvPr>
            <p:cNvSpPr txBox="1"/>
            <p:nvPr/>
          </p:nvSpPr>
          <p:spPr>
            <a:xfrm>
              <a:off x="6728460" y="1565982"/>
              <a:ext cx="1352316" cy="230832"/>
            </a:xfrm>
            <a:prstGeom prst="rect">
              <a:avLst/>
            </a:prstGeom>
          </p:spPr>
          <p:txBody>
            <a:bodyPr wrap="square" rtlCol="1">
              <a:spAutoFit/>
            </a:bodyPr>
            <a:lstStyle/>
            <a:p>
              <a:pPr algn="ctr" defTabSz="685265" fontAlgn="base"/>
              <a:r>
                <a:rPr lang="ar-SA" sz="900" b="1" dirty="0">
                  <a:solidFill>
                    <a:srgbClr val="E2E6EE"/>
                  </a:solidFill>
                  <a:latin typeface="Sakkal Majalla" panose="02000000000000000000" pitchFamily="2" charset="-78"/>
                  <a:cs typeface="Sakkal Majalla" panose="02000000000000000000" pitchFamily="2" charset="-78"/>
                </a:rPr>
                <a:t>الريادة الاستثمارية وتنويع المحفظة</a:t>
              </a:r>
              <a:endParaRPr lang="en-US" sz="900" b="1" dirty="0">
                <a:solidFill>
                  <a:srgbClr val="E2E6EE"/>
                </a:solidFill>
              </a:endParaRPr>
            </a:p>
          </p:txBody>
        </p:sp>
      </p:grpSp>
      <p:sp>
        <p:nvSpPr>
          <p:cNvPr id="12" name="Rectangle: Rounded Corners 52">
            <a:extLst>
              <a:ext uri="{FF2B5EF4-FFF2-40B4-BE49-F238E27FC236}">
                <a16:creationId xmlns:a16="http://schemas.microsoft.com/office/drawing/2014/main" id="{031A8245-D8FD-15F4-F64E-037FC2980B4F}"/>
              </a:ext>
            </a:extLst>
          </p:cNvPr>
          <p:cNvSpPr/>
          <p:nvPr/>
        </p:nvSpPr>
        <p:spPr>
          <a:xfrm>
            <a:off x="2748822" y="3059194"/>
            <a:ext cx="1715196" cy="692503"/>
          </a:xfrm>
          <a:prstGeom prst="roundRect">
            <a:avLst>
              <a:gd name="adj" fmla="val 6270"/>
            </a:avLst>
          </a:prstGeom>
          <a:solidFill>
            <a:schemeClr val="accent4">
              <a:lumMod val="20000"/>
              <a:lumOff val="80000"/>
            </a:schemeClr>
          </a:solidFill>
          <a:ln>
            <a:noFill/>
          </a:ln>
        </p:spPr>
        <p:txBody>
          <a:bodyPr vert="horz" wrap="square" lIns="0" tIns="0" rIns="0" bIns="0" rtlCol="0" anchor="ctr">
            <a:noAutofit/>
          </a:bodyPr>
          <a:lstStyle/>
          <a:p>
            <a:pPr algn="ctr" defTabSz="1828709" rtl="1">
              <a:defRPr/>
            </a:pPr>
            <a:r>
              <a:rPr lang="ar-SA" sz="1100" b="1" dirty="0">
                <a:latin typeface="Sakkal Majalla" panose="02000000000000000000" pitchFamily="2" charset="-78"/>
                <a:cs typeface="Sakkal Majalla" panose="02000000000000000000" pitchFamily="2" charset="-78"/>
              </a:rPr>
              <a:t>ب- رفع مستوى الإنتاجية </a:t>
            </a:r>
            <a:r>
              <a:rPr lang="ar-SA" sz="900" dirty="0">
                <a:latin typeface="Sakkal Majalla" panose="02000000000000000000" pitchFamily="2" charset="-78"/>
                <a:cs typeface="Sakkal Majalla" panose="02000000000000000000" pitchFamily="2" charset="-78"/>
              </a:rPr>
              <a:t>للموظفين بنسبة 85% بحلول 2027</a:t>
            </a:r>
            <a:endParaRPr lang="ar-SA" sz="1100" dirty="0">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34330084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FDF70-FFCF-1F20-D079-D0DFCE22E8BB}"/>
            </a:ext>
          </a:extLst>
        </p:cNvPr>
        <p:cNvGrpSpPr/>
        <p:nvPr/>
      </p:nvGrpSpPr>
      <p:grpSpPr>
        <a:xfrm>
          <a:off x="0" y="0"/>
          <a:ext cx="0" cy="0"/>
          <a:chOff x="0" y="0"/>
          <a:chExt cx="0" cy="0"/>
        </a:xfrm>
      </p:grpSpPr>
      <p:grpSp>
        <p:nvGrpSpPr>
          <p:cNvPr id="35" name="مجموعة 34">
            <a:extLst>
              <a:ext uri="{FF2B5EF4-FFF2-40B4-BE49-F238E27FC236}">
                <a16:creationId xmlns:a16="http://schemas.microsoft.com/office/drawing/2014/main" id="{5D582603-AF51-3134-231F-B44C85279DBA}"/>
              </a:ext>
            </a:extLst>
          </p:cNvPr>
          <p:cNvGrpSpPr/>
          <p:nvPr/>
        </p:nvGrpSpPr>
        <p:grpSpPr>
          <a:xfrm>
            <a:off x="2169355" y="2366883"/>
            <a:ext cx="958325" cy="1806630"/>
            <a:chOff x="2321755" y="2519281"/>
            <a:chExt cx="958325" cy="1806630"/>
          </a:xfrm>
        </p:grpSpPr>
        <p:grpSp>
          <p:nvGrpSpPr>
            <p:cNvPr id="2" name="Group 253">
              <a:extLst>
                <a:ext uri="{FF2B5EF4-FFF2-40B4-BE49-F238E27FC236}">
                  <a16:creationId xmlns:a16="http://schemas.microsoft.com/office/drawing/2014/main" id="{4556A828-CAD4-82AC-B996-DE1DFE3DB0A8}"/>
                </a:ext>
              </a:extLst>
            </p:cNvPr>
            <p:cNvGrpSpPr/>
            <p:nvPr/>
          </p:nvGrpSpPr>
          <p:grpSpPr>
            <a:xfrm flipH="1">
              <a:off x="2321755" y="2519281"/>
              <a:ext cx="958325" cy="410182"/>
              <a:chOff x="1412748" y="1932096"/>
              <a:chExt cx="1372472" cy="363671"/>
            </a:xfrm>
          </p:grpSpPr>
          <p:sp>
            <p:nvSpPr>
              <p:cNvPr id="5" name="Rectangle: Rounded Corners 254">
                <a:extLst>
                  <a:ext uri="{FF2B5EF4-FFF2-40B4-BE49-F238E27FC236}">
                    <a16:creationId xmlns:a16="http://schemas.microsoft.com/office/drawing/2014/main" id="{D535B947-9895-4E1F-2F52-BE90CC031373}"/>
                  </a:ext>
                </a:extLst>
              </p:cNvPr>
              <p:cNvSpPr/>
              <p:nvPr/>
            </p:nvSpPr>
            <p:spPr>
              <a:xfrm>
                <a:off x="1412748" y="1932096"/>
                <a:ext cx="1372472" cy="363671"/>
              </a:xfrm>
              <a:prstGeom prst="roundRect">
                <a:avLst>
                  <a:gd name="adj" fmla="val 3685"/>
                </a:avLst>
              </a:prstGeom>
              <a:solidFill>
                <a:schemeClr val="accent4">
                  <a:lumMod val="20000"/>
                  <a:lumOff val="80000"/>
                </a:schemeClr>
              </a:solidFill>
              <a:ln w="6350" cap="flat" cmpd="sng" algn="ctr">
                <a:solidFill>
                  <a:schemeClr val="accent1">
                    <a:lumMod val="20000"/>
                    <a:lumOff val="80000"/>
                  </a:schemeClr>
                </a:solidFill>
                <a:prstDash val="solid"/>
                <a:miter lim="800000"/>
              </a:ln>
              <a:effectLst/>
            </p:spPr>
            <p:txBody>
              <a:bodyPr lIns="34290" rIns="34290" rtlCol="0" anchor="ctr"/>
              <a:lstStyle/>
              <a:p>
                <a:pPr marL="174621" algn="r" defTabSz="684593" rtl="1" eaLnBrk="0" fontAlgn="base" hangingPunct="0">
                  <a:lnSpc>
                    <a:spcPts val="825"/>
                  </a:lnSpc>
                  <a:spcBef>
                    <a:spcPct val="0"/>
                  </a:spcBef>
                  <a:spcAft>
                    <a:spcPct val="0"/>
                  </a:spcAft>
                </a:pPr>
                <a:r>
                  <a:rPr lang="ar-SA" sz="800" b="1" kern="0" dirty="0">
                    <a:solidFill>
                      <a:prstClr val="black"/>
                    </a:solidFill>
                    <a:latin typeface="Sakkal Majalla" panose="02000000000000000000" pitchFamily="2" charset="-78"/>
                    <a:cs typeface="Sakkal Majalla" panose="02000000000000000000" pitchFamily="2" charset="-78"/>
                  </a:rPr>
                  <a:t>معدل المشاركة في الدورات التدريبية</a:t>
                </a:r>
                <a:endParaRPr lang="en-US" sz="800" b="1" kern="0" dirty="0">
                  <a:solidFill>
                    <a:prstClr val="black"/>
                  </a:solidFill>
                  <a:latin typeface="Sakkal Majalla" panose="02000000000000000000" pitchFamily="2" charset="-78"/>
                  <a:cs typeface="Sakkal Majalla" panose="02000000000000000000" pitchFamily="2" charset="-78"/>
                </a:endParaRPr>
              </a:p>
            </p:txBody>
          </p:sp>
          <p:sp>
            <p:nvSpPr>
              <p:cNvPr id="8" name="Rectangle 79">
                <a:extLst>
                  <a:ext uri="{FF2B5EF4-FFF2-40B4-BE49-F238E27FC236}">
                    <a16:creationId xmlns:a16="http://schemas.microsoft.com/office/drawing/2014/main" id="{D8CC7AC0-1227-A133-CEE1-64AFED798079}"/>
                  </a:ext>
                </a:extLst>
              </p:cNvPr>
              <p:cNvSpPr/>
              <p:nvPr/>
            </p:nvSpPr>
            <p:spPr>
              <a:xfrm>
                <a:off x="1429400" y="1948327"/>
                <a:ext cx="213123" cy="331209"/>
              </a:xfrm>
              <a:prstGeom prst="roundRect">
                <a:avLst>
                  <a:gd name="adj" fmla="val 8209"/>
                </a:avLst>
              </a:prstGeom>
              <a:solidFill>
                <a:schemeClr val="accent2"/>
              </a:solidFill>
              <a:ln cap="flat">
                <a:noFill/>
                <a:prstDash val="solid"/>
              </a:ln>
              <a:effectLst/>
            </p:spPr>
            <p:txBody>
              <a:bodyPr vert="horz" wrap="square" lIns="0" tIns="34290" rIns="0" bIns="34290" anchor="ctr" anchorCtr="0" compatLnSpc="1">
                <a:noAutofit/>
              </a:bodyPr>
              <a:lstStyle/>
              <a:p>
                <a:pPr algn="ctr" defTabSz="685783" rtl="1">
                  <a:lnSpc>
                    <a:spcPts val="825"/>
                  </a:lnSpc>
                </a:pPr>
                <a:r>
                  <a:rPr lang="ar-SA" sz="800" b="1" kern="0" dirty="0">
                    <a:solidFill>
                      <a:prstClr val="white"/>
                    </a:solidFill>
                    <a:latin typeface="Sakkal Majalla" panose="02000000000000000000" pitchFamily="2" charset="-78"/>
                    <a:cs typeface="Sakkal Majalla" panose="02000000000000000000" pitchFamily="2" charset="-78"/>
                  </a:rPr>
                  <a:t>6.1</a:t>
                </a:r>
                <a:endParaRPr lang="en-US" sz="800" b="1" kern="0" dirty="0">
                  <a:solidFill>
                    <a:prstClr val="white"/>
                  </a:solidFill>
                  <a:latin typeface="Sakkal Majalla" panose="02000000000000000000" pitchFamily="2" charset="-78"/>
                  <a:cs typeface="Sakkal Majalla" panose="02000000000000000000" pitchFamily="2" charset="-78"/>
                </a:endParaRPr>
              </a:p>
            </p:txBody>
          </p:sp>
        </p:grpSp>
        <p:grpSp>
          <p:nvGrpSpPr>
            <p:cNvPr id="11" name="Group 256">
              <a:extLst>
                <a:ext uri="{FF2B5EF4-FFF2-40B4-BE49-F238E27FC236}">
                  <a16:creationId xmlns:a16="http://schemas.microsoft.com/office/drawing/2014/main" id="{8F9966F9-FBF7-0FB8-3634-3CB9FE9C68CF}"/>
                </a:ext>
              </a:extLst>
            </p:cNvPr>
            <p:cNvGrpSpPr/>
            <p:nvPr/>
          </p:nvGrpSpPr>
          <p:grpSpPr>
            <a:xfrm flipH="1">
              <a:off x="2321755" y="2984765"/>
              <a:ext cx="958325" cy="410182"/>
              <a:chOff x="1412749" y="1932097"/>
              <a:chExt cx="1372472" cy="363671"/>
            </a:xfrm>
          </p:grpSpPr>
          <p:sp>
            <p:nvSpPr>
              <p:cNvPr id="14" name="Rectangle: Rounded Corners 257">
                <a:extLst>
                  <a:ext uri="{FF2B5EF4-FFF2-40B4-BE49-F238E27FC236}">
                    <a16:creationId xmlns:a16="http://schemas.microsoft.com/office/drawing/2014/main" id="{6AF7B9DF-7AEC-DDAC-1CD2-894236495777}"/>
                  </a:ext>
                </a:extLst>
              </p:cNvPr>
              <p:cNvSpPr/>
              <p:nvPr/>
            </p:nvSpPr>
            <p:spPr>
              <a:xfrm>
                <a:off x="1412749" y="1932097"/>
                <a:ext cx="1372472" cy="363671"/>
              </a:xfrm>
              <a:prstGeom prst="roundRect">
                <a:avLst>
                  <a:gd name="adj" fmla="val 3685"/>
                </a:avLst>
              </a:prstGeom>
              <a:solidFill>
                <a:schemeClr val="accent4">
                  <a:lumMod val="20000"/>
                  <a:lumOff val="80000"/>
                </a:schemeClr>
              </a:solidFill>
              <a:ln w="6350" cap="flat" cmpd="sng" algn="ctr">
                <a:solidFill>
                  <a:schemeClr val="accent1">
                    <a:lumMod val="20000"/>
                    <a:lumOff val="80000"/>
                  </a:schemeClr>
                </a:solidFill>
                <a:prstDash val="solid"/>
                <a:miter lim="800000"/>
              </a:ln>
              <a:effectLst/>
            </p:spPr>
            <p:txBody>
              <a:bodyPr lIns="34290" rIns="34290" rtlCol="0" anchor="ctr"/>
              <a:lstStyle/>
              <a:p>
                <a:pPr marL="174621" algn="r" defTabSz="684593" rtl="1" eaLnBrk="0" fontAlgn="base" hangingPunct="0">
                  <a:lnSpc>
                    <a:spcPts val="825"/>
                  </a:lnSpc>
                  <a:spcBef>
                    <a:spcPct val="0"/>
                  </a:spcBef>
                  <a:spcAft>
                    <a:spcPct val="0"/>
                  </a:spcAft>
                </a:pPr>
                <a:r>
                  <a:rPr lang="ar-SA" sz="800" b="1" kern="0" dirty="0">
                    <a:solidFill>
                      <a:prstClr val="black"/>
                    </a:solidFill>
                    <a:latin typeface="Sakkal Majalla" panose="02000000000000000000" pitchFamily="2" charset="-78"/>
                    <a:cs typeface="Sakkal Majalla" panose="02000000000000000000" pitchFamily="2" charset="-78"/>
                  </a:rPr>
                  <a:t>العائد على الاستثمار</a:t>
                </a:r>
                <a:endParaRPr lang="en-US" sz="800" b="1" kern="0" dirty="0">
                  <a:solidFill>
                    <a:prstClr val="black"/>
                  </a:solidFill>
                  <a:latin typeface="Sakkal Majalla" panose="02000000000000000000" pitchFamily="2" charset="-78"/>
                  <a:cs typeface="Sakkal Majalla" panose="02000000000000000000" pitchFamily="2" charset="-78"/>
                </a:endParaRPr>
              </a:p>
            </p:txBody>
          </p:sp>
          <p:sp>
            <p:nvSpPr>
              <p:cNvPr id="17" name="Rectangle 79">
                <a:extLst>
                  <a:ext uri="{FF2B5EF4-FFF2-40B4-BE49-F238E27FC236}">
                    <a16:creationId xmlns:a16="http://schemas.microsoft.com/office/drawing/2014/main" id="{AD078B92-ADBC-9E6A-0605-8E10CB7EFA0E}"/>
                  </a:ext>
                </a:extLst>
              </p:cNvPr>
              <p:cNvSpPr/>
              <p:nvPr/>
            </p:nvSpPr>
            <p:spPr>
              <a:xfrm>
                <a:off x="1429400" y="1948327"/>
                <a:ext cx="213123" cy="331209"/>
              </a:xfrm>
              <a:prstGeom prst="roundRect">
                <a:avLst>
                  <a:gd name="adj" fmla="val 8209"/>
                </a:avLst>
              </a:prstGeom>
              <a:solidFill>
                <a:schemeClr val="accent2"/>
              </a:solidFill>
              <a:ln cap="flat">
                <a:noFill/>
                <a:prstDash val="solid"/>
              </a:ln>
              <a:effectLst/>
            </p:spPr>
            <p:txBody>
              <a:bodyPr vert="horz" wrap="square" lIns="0" tIns="34290" rIns="0" bIns="34290" anchor="ctr" anchorCtr="0" compatLnSpc="1">
                <a:noAutofit/>
              </a:bodyPr>
              <a:lstStyle/>
              <a:p>
                <a:pPr algn="ctr" defTabSz="685783" rtl="1">
                  <a:lnSpc>
                    <a:spcPts val="825"/>
                  </a:lnSpc>
                </a:pPr>
                <a:r>
                  <a:rPr lang="ar-SA" sz="800" b="1" kern="0" dirty="0">
                    <a:solidFill>
                      <a:prstClr val="white"/>
                    </a:solidFill>
                    <a:latin typeface="Sakkal Majalla" panose="02000000000000000000" pitchFamily="2" charset="-78"/>
                    <a:cs typeface="Sakkal Majalla" panose="02000000000000000000" pitchFamily="2" charset="-78"/>
                  </a:rPr>
                  <a:t>6.2</a:t>
                </a:r>
                <a:endParaRPr lang="en-US" sz="800" b="1" kern="0" dirty="0">
                  <a:solidFill>
                    <a:prstClr val="white"/>
                  </a:solidFill>
                  <a:latin typeface="Sakkal Majalla" panose="02000000000000000000" pitchFamily="2" charset="-78"/>
                  <a:cs typeface="Sakkal Majalla" panose="02000000000000000000" pitchFamily="2" charset="-78"/>
                </a:endParaRPr>
              </a:p>
            </p:txBody>
          </p:sp>
        </p:grpSp>
        <p:grpSp>
          <p:nvGrpSpPr>
            <p:cNvPr id="20" name="Group 259">
              <a:extLst>
                <a:ext uri="{FF2B5EF4-FFF2-40B4-BE49-F238E27FC236}">
                  <a16:creationId xmlns:a16="http://schemas.microsoft.com/office/drawing/2014/main" id="{29BBFC4D-7C40-1CF3-4843-735B5F5986B9}"/>
                </a:ext>
              </a:extLst>
            </p:cNvPr>
            <p:cNvGrpSpPr/>
            <p:nvPr/>
          </p:nvGrpSpPr>
          <p:grpSpPr>
            <a:xfrm flipH="1">
              <a:off x="2321755" y="3450247"/>
              <a:ext cx="958325" cy="410182"/>
              <a:chOff x="1412749" y="1932097"/>
              <a:chExt cx="1372472" cy="363671"/>
            </a:xfrm>
          </p:grpSpPr>
          <p:sp>
            <p:nvSpPr>
              <p:cNvPr id="23" name="Rectangle: Rounded Corners 260">
                <a:extLst>
                  <a:ext uri="{FF2B5EF4-FFF2-40B4-BE49-F238E27FC236}">
                    <a16:creationId xmlns:a16="http://schemas.microsoft.com/office/drawing/2014/main" id="{23C2F931-62F7-4362-4E8A-1E0C0202E132}"/>
                  </a:ext>
                </a:extLst>
              </p:cNvPr>
              <p:cNvSpPr/>
              <p:nvPr/>
            </p:nvSpPr>
            <p:spPr>
              <a:xfrm>
                <a:off x="1412749" y="1932097"/>
                <a:ext cx="1372472" cy="363671"/>
              </a:xfrm>
              <a:prstGeom prst="roundRect">
                <a:avLst>
                  <a:gd name="adj" fmla="val 3685"/>
                </a:avLst>
              </a:prstGeom>
              <a:solidFill>
                <a:schemeClr val="accent4">
                  <a:lumMod val="20000"/>
                  <a:lumOff val="80000"/>
                </a:schemeClr>
              </a:solidFill>
              <a:ln w="6350" cap="flat" cmpd="sng" algn="ctr">
                <a:solidFill>
                  <a:schemeClr val="accent1">
                    <a:lumMod val="20000"/>
                    <a:lumOff val="80000"/>
                  </a:schemeClr>
                </a:solidFill>
                <a:prstDash val="solid"/>
                <a:miter lim="800000"/>
              </a:ln>
              <a:effectLst/>
            </p:spPr>
            <p:txBody>
              <a:bodyPr lIns="34290" rIns="34290" rtlCol="0" anchor="ctr"/>
              <a:lstStyle/>
              <a:p>
                <a:pPr marL="174621" algn="r" defTabSz="684593" rtl="1" eaLnBrk="0" fontAlgn="base" hangingPunct="0">
                  <a:lnSpc>
                    <a:spcPts val="825"/>
                  </a:lnSpc>
                  <a:spcBef>
                    <a:spcPct val="0"/>
                  </a:spcBef>
                  <a:spcAft>
                    <a:spcPct val="0"/>
                  </a:spcAft>
                </a:pPr>
                <a:r>
                  <a:rPr lang="ar-SA" sz="800" b="1" kern="0" dirty="0">
                    <a:solidFill>
                      <a:prstClr val="black"/>
                    </a:solidFill>
                    <a:latin typeface="Sakkal Majalla" panose="02000000000000000000" pitchFamily="2" charset="-78"/>
                    <a:cs typeface="Sakkal Majalla" panose="02000000000000000000" pitchFamily="2" charset="-78"/>
                  </a:rPr>
                  <a:t>نسبة التحسن في إنتاجية الموظفين بعد التدريب</a:t>
                </a:r>
                <a:endParaRPr lang="en-US" sz="800" b="1" kern="0" dirty="0">
                  <a:solidFill>
                    <a:prstClr val="black"/>
                  </a:solidFill>
                  <a:latin typeface="Sakkal Majalla" panose="02000000000000000000" pitchFamily="2" charset="-78"/>
                  <a:cs typeface="Sakkal Majalla" panose="02000000000000000000" pitchFamily="2" charset="-78"/>
                </a:endParaRPr>
              </a:p>
            </p:txBody>
          </p:sp>
          <p:sp>
            <p:nvSpPr>
              <p:cNvPr id="26" name="Rectangle 79">
                <a:extLst>
                  <a:ext uri="{FF2B5EF4-FFF2-40B4-BE49-F238E27FC236}">
                    <a16:creationId xmlns:a16="http://schemas.microsoft.com/office/drawing/2014/main" id="{197E2EE3-A163-4DBD-6391-4D09308DFFF4}"/>
                  </a:ext>
                </a:extLst>
              </p:cNvPr>
              <p:cNvSpPr/>
              <p:nvPr/>
            </p:nvSpPr>
            <p:spPr>
              <a:xfrm>
                <a:off x="1429400" y="1948327"/>
                <a:ext cx="213123" cy="331209"/>
              </a:xfrm>
              <a:prstGeom prst="roundRect">
                <a:avLst>
                  <a:gd name="adj" fmla="val 8209"/>
                </a:avLst>
              </a:prstGeom>
              <a:solidFill>
                <a:schemeClr val="accent2"/>
              </a:solidFill>
              <a:ln cap="flat">
                <a:noFill/>
                <a:prstDash val="solid"/>
              </a:ln>
              <a:effectLst/>
            </p:spPr>
            <p:txBody>
              <a:bodyPr vert="horz" wrap="square" lIns="0" tIns="34290" rIns="0" bIns="34290" anchor="ctr" anchorCtr="0" compatLnSpc="1">
                <a:noAutofit/>
              </a:bodyPr>
              <a:lstStyle/>
              <a:p>
                <a:pPr algn="ctr" defTabSz="685783" rtl="1">
                  <a:lnSpc>
                    <a:spcPts val="825"/>
                  </a:lnSpc>
                </a:pPr>
                <a:r>
                  <a:rPr lang="ar-SA" sz="800" b="1" kern="0" dirty="0">
                    <a:solidFill>
                      <a:prstClr val="white"/>
                    </a:solidFill>
                    <a:latin typeface="Sakkal Majalla" panose="02000000000000000000" pitchFamily="2" charset="-78"/>
                    <a:cs typeface="Sakkal Majalla" panose="02000000000000000000" pitchFamily="2" charset="-78"/>
                  </a:rPr>
                  <a:t>6.3</a:t>
                </a:r>
                <a:endParaRPr lang="en-US" sz="800" b="1" kern="0" dirty="0">
                  <a:solidFill>
                    <a:prstClr val="white"/>
                  </a:solidFill>
                  <a:latin typeface="Sakkal Majalla" panose="02000000000000000000" pitchFamily="2" charset="-78"/>
                  <a:cs typeface="Sakkal Majalla" panose="02000000000000000000" pitchFamily="2" charset="-78"/>
                </a:endParaRPr>
              </a:p>
            </p:txBody>
          </p:sp>
        </p:grpSp>
        <p:grpSp>
          <p:nvGrpSpPr>
            <p:cNvPr id="29" name="Group 262">
              <a:extLst>
                <a:ext uri="{FF2B5EF4-FFF2-40B4-BE49-F238E27FC236}">
                  <a16:creationId xmlns:a16="http://schemas.microsoft.com/office/drawing/2014/main" id="{919A66A4-3BBA-D49B-A3A7-35A9D02CD950}"/>
                </a:ext>
              </a:extLst>
            </p:cNvPr>
            <p:cNvGrpSpPr/>
            <p:nvPr/>
          </p:nvGrpSpPr>
          <p:grpSpPr>
            <a:xfrm flipH="1">
              <a:off x="2321755" y="3915729"/>
              <a:ext cx="958325" cy="410182"/>
              <a:chOff x="1412750" y="1932096"/>
              <a:chExt cx="1372472" cy="363671"/>
            </a:xfrm>
          </p:grpSpPr>
          <p:sp>
            <p:nvSpPr>
              <p:cNvPr id="30" name="Rectangle: Rounded Corners 263">
                <a:extLst>
                  <a:ext uri="{FF2B5EF4-FFF2-40B4-BE49-F238E27FC236}">
                    <a16:creationId xmlns:a16="http://schemas.microsoft.com/office/drawing/2014/main" id="{54A2F930-DCE7-04B7-C954-B15A7DD7F06C}"/>
                  </a:ext>
                </a:extLst>
              </p:cNvPr>
              <p:cNvSpPr/>
              <p:nvPr/>
            </p:nvSpPr>
            <p:spPr>
              <a:xfrm>
                <a:off x="1412750" y="1932096"/>
                <a:ext cx="1372472" cy="363671"/>
              </a:xfrm>
              <a:prstGeom prst="roundRect">
                <a:avLst>
                  <a:gd name="adj" fmla="val 3685"/>
                </a:avLst>
              </a:prstGeom>
              <a:solidFill>
                <a:schemeClr val="accent4">
                  <a:lumMod val="20000"/>
                  <a:lumOff val="80000"/>
                </a:schemeClr>
              </a:solidFill>
              <a:ln w="6350" cap="flat" cmpd="sng" algn="ctr">
                <a:solidFill>
                  <a:schemeClr val="accent1">
                    <a:lumMod val="20000"/>
                    <a:lumOff val="80000"/>
                  </a:schemeClr>
                </a:solidFill>
                <a:prstDash val="solid"/>
                <a:miter lim="800000"/>
              </a:ln>
              <a:effectLst/>
            </p:spPr>
            <p:txBody>
              <a:bodyPr lIns="34290" rIns="34290" rtlCol="0" anchor="ctr"/>
              <a:lstStyle/>
              <a:p>
                <a:pPr marL="174621" algn="r" defTabSz="684593" rtl="1" eaLnBrk="0" fontAlgn="base" hangingPunct="0">
                  <a:lnSpc>
                    <a:spcPts val="825"/>
                  </a:lnSpc>
                  <a:spcBef>
                    <a:spcPct val="0"/>
                  </a:spcBef>
                  <a:spcAft>
                    <a:spcPct val="0"/>
                  </a:spcAft>
                </a:pPr>
                <a:r>
                  <a:rPr lang="ar-SA" sz="800" b="1" kern="0" dirty="0">
                    <a:solidFill>
                      <a:prstClr val="black"/>
                    </a:solidFill>
                    <a:latin typeface="Sakkal Majalla" panose="02000000000000000000" pitchFamily="2" charset="-78"/>
                    <a:cs typeface="Sakkal Majalla" panose="02000000000000000000" pitchFamily="2" charset="-78"/>
                  </a:rPr>
                  <a:t>مؤشر الثقافة التنظيمية</a:t>
                </a:r>
                <a:endParaRPr lang="en-US" sz="800" b="1" kern="0" dirty="0">
                  <a:solidFill>
                    <a:prstClr val="black"/>
                  </a:solidFill>
                  <a:latin typeface="Sakkal Majalla" panose="02000000000000000000" pitchFamily="2" charset="-78"/>
                  <a:cs typeface="Sakkal Majalla" panose="02000000000000000000" pitchFamily="2" charset="-78"/>
                </a:endParaRPr>
              </a:p>
            </p:txBody>
          </p:sp>
          <p:sp>
            <p:nvSpPr>
              <p:cNvPr id="31" name="Rectangle 79">
                <a:extLst>
                  <a:ext uri="{FF2B5EF4-FFF2-40B4-BE49-F238E27FC236}">
                    <a16:creationId xmlns:a16="http://schemas.microsoft.com/office/drawing/2014/main" id="{DE0A27A8-01B6-266F-6DCB-FA53513FBDA0}"/>
                  </a:ext>
                </a:extLst>
              </p:cNvPr>
              <p:cNvSpPr/>
              <p:nvPr/>
            </p:nvSpPr>
            <p:spPr>
              <a:xfrm>
                <a:off x="1429400" y="1948327"/>
                <a:ext cx="213123" cy="331209"/>
              </a:xfrm>
              <a:prstGeom prst="roundRect">
                <a:avLst>
                  <a:gd name="adj" fmla="val 8209"/>
                </a:avLst>
              </a:prstGeom>
              <a:solidFill>
                <a:schemeClr val="accent2"/>
              </a:solidFill>
              <a:ln cap="flat">
                <a:noFill/>
                <a:prstDash val="solid"/>
              </a:ln>
              <a:effectLst/>
            </p:spPr>
            <p:txBody>
              <a:bodyPr vert="horz" wrap="square" lIns="0" tIns="34290" rIns="0" bIns="34290" anchor="ctr" anchorCtr="0" compatLnSpc="1">
                <a:noAutofit/>
              </a:bodyPr>
              <a:lstStyle/>
              <a:p>
                <a:pPr algn="ctr" defTabSz="685783" rtl="1">
                  <a:lnSpc>
                    <a:spcPts val="825"/>
                  </a:lnSpc>
                </a:pPr>
                <a:r>
                  <a:rPr lang="ar-SA" sz="800" b="1" kern="0" dirty="0">
                    <a:solidFill>
                      <a:prstClr val="white"/>
                    </a:solidFill>
                    <a:latin typeface="Sakkal Majalla" panose="02000000000000000000" pitchFamily="2" charset="-78"/>
                    <a:cs typeface="Sakkal Majalla" panose="02000000000000000000" pitchFamily="2" charset="-78"/>
                  </a:rPr>
                  <a:t>6.4</a:t>
                </a:r>
                <a:endParaRPr lang="en-US" sz="800" b="1" kern="0" dirty="0">
                  <a:solidFill>
                    <a:prstClr val="white"/>
                  </a:solidFill>
                  <a:latin typeface="Sakkal Majalla" panose="02000000000000000000" pitchFamily="2" charset="-78"/>
                  <a:cs typeface="Sakkal Majalla" panose="02000000000000000000" pitchFamily="2" charset="-78"/>
                </a:endParaRPr>
              </a:p>
            </p:txBody>
          </p:sp>
        </p:grpSp>
      </p:grpSp>
      <p:sp>
        <p:nvSpPr>
          <p:cNvPr id="3" name="Title 1">
            <a:extLst>
              <a:ext uri="{FF2B5EF4-FFF2-40B4-BE49-F238E27FC236}">
                <a16:creationId xmlns:a16="http://schemas.microsoft.com/office/drawing/2014/main" id="{0B201D67-9D9F-7A80-4693-AED1A63BB771}"/>
              </a:ext>
            </a:extLst>
          </p:cNvPr>
          <p:cNvSpPr txBox="1">
            <a:spLocks/>
          </p:cNvSpPr>
          <p:nvPr/>
        </p:nvSpPr>
        <p:spPr>
          <a:xfrm>
            <a:off x="4039859" y="347432"/>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defTabSz="1828664">
              <a:lnSpc>
                <a:spcPct val="115000"/>
              </a:lnSpc>
              <a:spcAft>
                <a:spcPts val="300"/>
              </a:spcAft>
              <a:defRPr/>
            </a:pPr>
            <a:r>
              <a:rPr lang="ar-SA" sz="1800" kern="100" dirty="0">
                <a:latin typeface="Aptos" panose="020B0004020202020204" pitchFamily="34" charset="0"/>
                <a:ea typeface="Aptos" panose="020B0004020202020204" pitchFamily="34" charset="0"/>
                <a:cs typeface="Sakkal Majalla" panose="02000000000000000000" pitchFamily="2" charset="-78"/>
              </a:rPr>
              <a:t>مؤشرات الأداء الرئيسية</a:t>
            </a:r>
          </a:p>
        </p:txBody>
      </p:sp>
      <p:sp>
        <p:nvSpPr>
          <p:cNvPr id="4" name="Rectangle 3">
            <a:extLst>
              <a:ext uri="{FF2B5EF4-FFF2-40B4-BE49-F238E27FC236}">
                <a16:creationId xmlns:a16="http://schemas.microsoft.com/office/drawing/2014/main" id="{44C7276F-A5CE-8B7F-F1B7-18DC16D91258}"/>
              </a:ext>
            </a:extLst>
          </p:cNvPr>
          <p:cNvSpPr/>
          <p:nvPr/>
        </p:nvSpPr>
        <p:spPr>
          <a:xfrm>
            <a:off x="8785812" y="332241"/>
            <a:ext cx="72737" cy="252695"/>
          </a:xfrm>
          <a:prstGeom prst="rect">
            <a:avLst/>
          </a:prstGeom>
          <a:solidFill>
            <a:schemeClr val="accent1"/>
          </a:solidFill>
          <a:ln w="0" cap="flat">
            <a:noFill/>
            <a:prstDash val="solid"/>
            <a:miter/>
          </a:ln>
        </p:spPr>
        <p:txBody>
          <a:bodyPr rtlCol="0" anchor="ctr"/>
          <a:lstStyle/>
          <a:p>
            <a:pPr algn="r" defTabSz="171446" rtl="1">
              <a:defRPr/>
            </a:pPr>
            <a:endParaRPr lang="en-US" sz="253">
              <a:solidFill>
                <a:prstClr val="black"/>
              </a:solidFill>
              <a:latin typeface="Calibri" panose="020F0502020204030204"/>
            </a:endParaRPr>
          </a:p>
        </p:txBody>
      </p:sp>
      <p:sp>
        <p:nvSpPr>
          <p:cNvPr id="151" name="Rectangle: Rounded Corners 150">
            <a:extLst>
              <a:ext uri="{FF2B5EF4-FFF2-40B4-BE49-F238E27FC236}">
                <a16:creationId xmlns:a16="http://schemas.microsoft.com/office/drawing/2014/main" id="{BC6CC958-8E8D-5A26-3CAE-10E4947FBAEB}"/>
              </a:ext>
            </a:extLst>
          </p:cNvPr>
          <p:cNvSpPr/>
          <p:nvPr/>
        </p:nvSpPr>
        <p:spPr>
          <a:xfrm flipH="1">
            <a:off x="8201737" y="954232"/>
            <a:ext cx="783705" cy="1363947"/>
          </a:xfrm>
          <a:prstGeom prst="roundRect">
            <a:avLst>
              <a:gd name="adj" fmla="val 4043"/>
            </a:avLst>
          </a:prstGeom>
          <a:solidFill>
            <a:schemeClr val="accent1">
              <a:lumMod val="75000"/>
            </a:schemeClr>
          </a:solidFill>
          <a:ln w="12700" cap="flat" cmpd="sng" algn="ctr">
            <a:noFill/>
            <a:prstDash val="solid"/>
            <a:miter lim="800000"/>
          </a:ln>
          <a:effectLst/>
        </p:spPr>
        <p:txBody>
          <a:bodyPr rtlCol="0" anchor="ctr"/>
          <a:lstStyle/>
          <a:p>
            <a:pPr algn="ctr" defTabSz="685783" rtl="1">
              <a:defRPr/>
            </a:pPr>
            <a:endParaRPr lang="ar-SA" sz="900" b="1" kern="0" dirty="0">
              <a:solidFill>
                <a:prstClr val="white"/>
              </a:solidFill>
              <a:latin typeface="Sakkal Majalla" panose="02000000000000000000" pitchFamily="2" charset="-78"/>
              <a:cs typeface="Sakkal Majalla" panose="02000000000000000000" pitchFamily="2" charset="-78"/>
            </a:endParaRPr>
          </a:p>
          <a:p>
            <a:pPr algn="ctr" defTabSz="685783" rtl="1">
              <a:defRPr/>
            </a:pPr>
            <a:r>
              <a:rPr lang="ar-SA" sz="900" b="1" kern="0" dirty="0">
                <a:solidFill>
                  <a:prstClr val="white"/>
                </a:solidFill>
                <a:latin typeface="Sakkal Majalla" panose="02000000000000000000" pitchFamily="2" charset="-78"/>
                <a:cs typeface="Sakkal Majalla" panose="02000000000000000000" pitchFamily="2" charset="-78"/>
              </a:rPr>
              <a:t>الأهداف الاستراتيجية</a:t>
            </a:r>
            <a:endParaRPr lang="en-US" sz="900" b="1" kern="0" dirty="0">
              <a:solidFill>
                <a:prstClr val="white"/>
              </a:solidFill>
              <a:latin typeface="Sakkal Majalla" panose="02000000000000000000" pitchFamily="2" charset="-78"/>
              <a:cs typeface="Sakkal Majalla" panose="02000000000000000000" pitchFamily="2" charset="-78"/>
            </a:endParaRPr>
          </a:p>
        </p:txBody>
      </p:sp>
      <p:sp>
        <p:nvSpPr>
          <p:cNvPr id="152" name="Rectangle: Rounded Corners 151">
            <a:extLst>
              <a:ext uri="{FF2B5EF4-FFF2-40B4-BE49-F238E27FC236}">
                <a16:creationId xmlns:a16="http://schemas.microsoft.com/office/drawing/2014/main" id="{E519ED08-280B-4762-5342-34ADDFB3490F}"/>
              </a:ext>
            </a:extLst>
          </p:cNvPr>
          <p:cNvSpPr/>
          <p:nvPr/>
        </p:nvSpPr>
        <p:spPr>
          <a:xfrm flipH="1">
            <a:off x="8201734" y="2366883"/>
            <a:ext cx="783705" cy="2272108"/>
          </a:xfrm>
          <a:prstGeom prst="roundRect">
            <a:avLst>
              <a:gd name="adj" fmla="val 4043"/>
            </a:avLst>
          </a:prstGeom>
          <a:solidFill>
            <a:schemeClr val="accent2">
              <a:lumMod val="75000"/>
            </a:scheme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783" rtl="1">
              <a:defRPr/>
            </a:pPr>
            <a:r>
              <a:rPr lang="ar-SA" sz="900" b="1" kern="0">
                <a:solidFill>
                  <a:prstClr val="white"/>
                </a:solidFill>
                <a:latin typeface="Sakkal Majalla" panose="02000000000000000000" pitchFamily="2" charset="-78"/>
                <a:cs typeface="Sakkal Majalla" panose="02000000000000000000" pitchFamily="2" charset="-78"/>
              </a:rPr>
              <a:t>مؤشرات الأداء الاستراتيجية</a:t>
            </a:r>
            <a:endParaRPr lang="en-US" sz="900" b="1" kern="0" dirty="0">
              <a:solidFill>
                <a:prstClr val="white"/>
              </a:solidFill>
              <a:latin typeface="Sakkal Majalla" panose="02000000000000000000" pitchFamily="2" charset="-78"/>
              <a:cs typeface="Sakkal Majalla" panose="02000000000000000000" pitchFamily="2" charset="-78"/>
            </a:endParaRPr>
          </a:p>
        </p:txBody>
      </p:sp>
      <p:pic>
        <p:nvPicPr>
          <p:cNvPr id="153" name="Graphic 152">
            <a:extLst>
              <a:ext uri="{FF2B5EF4-FFF2-40B4-BE49-F238E27FC236}">
                <a16:creationId xmlns:a16="http://schemas.microsoft.com/office/drawing/2014/main" id="{348D3226-C46C-F525-C908-66493A8C1E8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8422226" y="1025988"/>
            <a:ext cx="342728" cy="342900"/>
          </a:xfrm>
          <a:prstGeom prst="rect">
            <a:avLst/>
          </a:prstGeom>
        </p:spPr>
      </p:pic>
      <p:pic>
        <p:nvPicPr>
          <p:cNvPr id="154" name="Graphic 153">
            <a:extLst>
              <a:ext uri="{FF2B5EF4-FFF2-40B4-BE49-F238E27FC236}">
                <a16:creationId xmlns:a16="http://schemas.microsoft.com/office/drawing/2014/main" id="{E65C6DB3-50D0-973B-0E3D-B32C73843BF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8422226" y="2792811"/>
            <a:ext cx="342728" cy="342900"/>
          </a:xfrm>
          <a:prstGeom prst="rect">
            <a:avLst/>
          </a:prstGeom>
        </p:spPr>
      </p:pic>
      <p:sp>
        <p:nvSpPr>
          <p:cNvPr id="94" name="Rectangle 79">
            <a:extLst>
              <a:ext uri="{FF2B5EF4-FFF2-40B4-BE49-F238E27FC236}">
                <a16:creationId xmlns:a16="http://schemas.microsoft.com/office/drawing/2014/main" id="{31FA7C61-0B03-4DFA-84F7-D4CB1118595C}"/>
              </a:ext>
            </a:extLst>
          </p:cNvPr>
          <p:cNvSpPr/>
          <p:nvPr/>
        </p:nvSpPr>
        <p:spPr>
          <a:xfrm flipH="1">
            <a:off x="7196340" y="954234"/>
            <a:ext cx="958325" cy="268268"/>
          </a:xfrm>
          <a:prstGeom prst="roundRect">
            <a:avLst/>
          </a:prstGeom>
          <a:solidFill>
            <a:srgbClr val="173863"/>
          </a:solidFill>
          <a:ln cap="flat">
            <a:noFill/>
            <a:prstDash val="solid"/>
          </a:ln>
          <a:effectLst/>
        </p:spPr>
        <p:txBody>
          <a:bodyPr vert="horz" wrap="square" lIns="68580" tIns="34290" rIns="68580" bIns="34290" anchor="t" anchorCtr="0" compatLnSpc="1">
            <a:noAutofit/>
          </a:bodyPr>
          <a:lstStyle/>
          <a:p>
            <a:pPr algn="ctr" defTabSz="685783" rtl="1">
              <a:defRPr sz="1800" b="0" i="0" u="none" strike="noStrike" kern="0" cap="none" spc="0" baseline="0">
                <a:solidFill>
                  <a:srgbClr val="000000"/>
                </a:solidFill>
                <a:uFillTx/>
              </a:defRPr>
            </a:pPr>
            <a:r>
              <a:rPr lang="ar-SA" sz="900" b="1" kern="0" dirty="0">
                <a:solidFill>
                  <a:prstClr val="white"/>
                </a:solidFill>
                <a:latin typeface="Sakkal Majalla" panose="02000000000000000000" pitchFamily="2" charset="-78"/>
                <a:cs typeface="Sakkal Majalla" panose="02000000000000000000" pitchFamily="2" charset="-78"/>
              </a:rPr>
              <a:t>الهدف 1</a:t>
            </a:r>
            <a:endParaRPr lang="en-US" sz="900" b="1" kern="0" dirty="0">
              <a:solidFill>
                <a:prstClr val="white"/>
              </a:solidFill>
              <a:latin typeface="Sakkal Majalla" panose="02000000000000000000" pitchFamily="2" charset="-78"/>
              <a:cs typeface="Sakkal Majalla" panose="02000000000000000000" pitchFamily="2" charset="-78"/>
            </a:endParaRPr>
          </a:p>
        </p:txBody>
      </p:sp>
      <p:sp>
        <p:nvSpPr>
          <p:cNvPr id="197" name="Rectangle 79">
            <a:extLst>
              <a:ext uri="{FF2B5EF4-FFF2-40B4-BE49-F238E27FC236}">
                <a16:creationId xmlns:a16="http://schemas.microsoft.com/office/drawing/2014/main" id="{AA11609F-2FFB-DDED-182E-3F69A1AFEDE3}"/>
              </a:ext>
            </a:extLst>
          </p:cNvPr>
          <p:cNvSpPr/>
          <p:nvPr/>
        </p:nvSpPr>
        <p:spPr>
          <a:xfrm flipH="1">
            <a:off x="6190943" y="954234"/>
            <a:ext cx="958325" cy="268268"/>
          </a:xfrm>
          <a:prstGeom prst="roundRect">
            <a:avLst/>
          </a:prstGeom>
          <a:solidFill>
            <a:srgbClr val="173863"/>
          </a:solidFill>
          <a:ln cap="flat">
            <a:noFill/>
            <a:prstDash val="solid"/>
          </a:ln>
          <a:effectLst/>
        </p:spPr>
        <p:txBody>
          <a:bodyPr vert="horz" wrap="square" lIns="68580" tIns="34290" rIns="68580" bIns="34290" anchor="t" anchorCtr="0" compatLnSpc="1">
            <a:noAutofit/>
          </a:bodyPr>
          <a:lstStyle/>
          <a:p>
            <a:pPr algn="ctr" defTabSz="685783" rtl="1">
              <a:defRPr sz="1800" b="0" i="0" u="none" strike="noStrike" kern="0" cap="none" spc="0" baseline="0">
                <a:solidFill>
                  <a:srgbClr val="000000"/>
                </a:solidFill>
                <a:uFillTx/>
              </a:defRPr>
            </a:pPr>
            <a:r>
              <a:rPr lang="ar-SA" sz="900" b="1" kern="0" dirty="0">
                <a:solidFill>
                  <a:prstClr val="white"/>
                </a:solidFill>
                <a:latin typeface="Sakkal Majalla" panose="02000000000000000000" pitchFamily="2" charset="-78"/>
                <a:cs typeface="Sakkal Majalla" panose="02000000000000000000" pitchFamily="2" charset="-78"/>
              </a:rPr>
              <a:t>الهدف 2</a:t>
            </a:r>
            <a:endParaRPr lang="en-US" sz="900" b="1" kern="0" dirty="0">
              <a:solidFill>
                <a:prstClr val="white"/>
              </a:solidFill>
              <a:latin typeface="Sakkal Majalla" panose="02000000000000000000" pitchFamily="2" charset="-78"/>
              <a:cs typeface="Sakkal Majalla" panose="02000000000000000000" pitchFamily="2" charset="-78"/>
            </a:endParaRPr>
          </a:p>
        </p:txBody>
      </p:sp>
      <p:sp>
        <p:nvSpPr>
          <p:cNvPr id="211" name="Rectangle 79">
            <a:extLst>
              <a:ext uri="{FF2B5EF4-FFF2-40B4-BE49-F238E27FC236}">
                <a16:creationId xmlns:a16="http://schemas.microsoft.com/office/drawing/2014/main" id="{FC1B4FB9-0376-1F89-1067-A300800F5BBC}"/>
              </a:ext>
            </a:extLst>
          </p:cNvPr>
          <p:cNvSpPr/>
          <p:nvPr/>
        </p:nvSpPr>
        <p:spPr>
          <a:xfrm flipH="1">
            <a:off x="5185546" y="954234"/>
            <a:ext cx="958325" cy="268268"/>
          </a:xfrm>
          <a:prstGeom prst="roundRect">
            <a:avLst/>
          </a:prstGeom>
          <a:solidFill>
            <a:srgbClr val="173863"/>
          </a:solidFill>
          <a:ln cap="flat">
            <a:noFill/>
            <a:prstDash val="solid"/>
          </a:ln>
          <a:effectLst/>
        </p:spPr>
        <p:txBody>
          <a:bodyPr vert="horz" wrap="square" lIns="68580" tIns="34290" rIns="68580" bIns="34290" anchor="t" anchorCtr="0" compatLnSpc="1">
            <a:noAutofit/>
          </a:bodyPr>
          <a:lstStyle/>
          <a:p>
            <a:pPr algn="ctr" defTabSz="685783" rtl="1">
              <a:defRPr sz="1800" b="0" i="0" u="none" strike="noStrike" kern="0" cap="none" spc="0" baseline="0">
                <a:solidFill>
                  <a:srgbClr val="000000"/>
                </a:solidFill>
                <a:uFillTx/>
              </a:defRPr>
            </a:pPr>
            <a:r>
              <a:rPr lang="ar-SA" sz="900" b="1" kern="0" dirty="0">
                <a:solidFill>
                  <a:prstClr val="white"/>
                </a:solidFill>
                <a:latin typeface="Sakkal Majalla" panose="02000000000000000000" pitchFamily="2" charset="-78"/>
                <a:cs typeface="Sakkal Majalla" panose="02000000000000000000" pitchFamily="2" charset="-78"/>
              </a:rPr>
              <a:t>الهدف 3</a:t>
            </a:r>
            <a:endParaRPr lang="en-US" sz="900" b="1" kern="0" dirty="0">
              <a:solidFill>
                <a:prstClr val="white"/>
              </a:solidFill>
              <a:latin typeface="Sakkal Majalla" panose="02000000000000000000" pitchFamily="2" charset="-78"/>
              <a:cs typeface="Sakkal Majalla" panose="02000000000000000000" pitchFamily="2" charset="-78"/>
            </a:endParaRPr>
          </a:p>
        </p:txBody>
      </p:sp>
      <p:sp>
        <p:nvSpPr>
          <p:cNvPr id="225" name="Rectangle 79">
            <a:extLst>
              <a:ext uri="{FF2B5EF4-FFF2-40B4-BE49-F238E27FC236}">
                <a16:creationId xmlns:a16="http://schemas.microsoft.com/office/drawing/2014/main" id="{56E57CD6-E37C-0B09-3B2F-D1440A98182F}"/>
              </a:ext>
            </a:extLst>
          </p:cNvPr>
          <p:cNvSpPr/>
          <p:nvPr/>
        </p:nvSpPr>
        <p:spPr>
          <a:xfrm flipH="1">
            <a:off x="4180149" y="954234"/>
            <a:ext cx="958325" cy="268268"/>
          </a:xfrm>
          <a:prstGeom prst="roundRect">
            <a:avLst/>
          </a:prstGeom>
          <a:solidFill>
            <a:srgbClr val="173863"/>
          </a:solidFill>
          <a:ln cap="flat">
            <a:noFill/>
            <a:prstDash val="solid"/>
          </a:ln>
          <a:effectLst/>
        </p:spPr>
        <p:txBody>
          <a:bodyPr vert="horz" wrap="square" lIns="68580" tIns="34290" rIns="68580" bIns="34290" anchor="t" anchorCtr="0" compatLnSpc="1">
            <a:noAutofit/>
          </a:bodyPr>
          <a:lstStyle/>
          <a:p>
            <a:pPr algn="ctr" defTabSz="685783" rtl="1">
              <a:defRPr sz="1800" b="0" i="0" u="none" strike="noStrike" kern="0" cap="none" spc="0" baseline="0">
                <a:solidFill>
                  <a:srgbClr val="000000"/>
                </a:solidFill>
                <a:uFillTx/>
              </a:defRPr>
            </a:pPr>
            <a:r>
              <a:rPr lang="ar-SA" sz="900" b="1" kern="0" dirty="0">
                <a:solidFill>
                  <a:prstClr val="white"/>
                </a:solidFill>
                <a:latin typeface="Sakkal Majalla" panose="02000000000000000000" pitchFamily="2" charset="-78"/>
                <a:cs typeface="Sakkal Majalla" panose="02000000000000000000" pitchFamily="2" charset="-78"/>
              </a:rPr>
              <a:t>الهدف 4</a:t>
            </a:r>
            <a:endParaRPr lang="en-US" sz="900" b="1" kern="0" dirty="0">
              <a:solidFill>
                <a:prstClr val="white"/>
              </a:solidFill>
              <a:latin typeface="Sakkal Majalla" panose="02000000000000000000" pitchFamily="2" charset="-78"/>
              <a:cs typeface="Sakkal Majalla" panose="02000000000000000000" pitchFamily="2" charset="-78"/>
            </a:endParaRPr>
          </a:p>
        </p:txBody>
      </p:sp>
      <p:sp>
        <p:nvSpPr>
          <p:cNvPr id="239" name="Rectangle 79">
            <a:extLst>
              <a:ext uri="{FF2B5EF4-FFF2-40B4-BE49-F238E27FC236}">
                <a16:creationId xmlns:a16="http://schemas.microsoft.com/office/drawing/2014/main" id="{1365285A-326A-C053-A3C6-FBFA02B0F7B7}"/>
              </a:ext>
            </a:extLst>
          </p:cNvPr>
          <p:cNvSpPr/>
          <p:nvPr/>
        </p:nvSpPr>
        <p:spPr>
          <a:xfrm flipH="1">
            <a:off x="3174752" y="954234"/>
            <a:ext cx="958325" cy="268268"/>
          </a:xfrm>
          <a:prstGeom prst="roundRect">
            <a:avLst/>
          </a:prstGeom>
          <a:solidFill>
            <a:srgbClr val="173863"/>
          </a:solidFill>
          <a:ln cap="flat">
            <a:noFill/>
            <a:prstDash val="solid"/>
          </a:ln>
          <a:effectLst/>
        </p:spPr>
        <p:txBody>
          <a:bodyPr vert="horz" wrap="square" lIns="68580" tIns="34290" rIns="68580" bIns="34290" anchor="t" anchorCtr="0" compatLnSpc="1">
            <a:noAutofit/>
          </a:bodyPr>
          <a:lstStyle/>
          <a:p>
            <a:pPr algn="ctr" defTabSz="685783" rtl="1">
              <a:defRPr sz="1800" b="0" i="0" u="none" strike="noStrike" kern="0" cap="none" spc="0" baseline="0">
                <a:solidFill>
                  <a:srgbClr val="000000"/>
                </a:solidFill>
                <a:uFillTx/>
              </a:defRPr>
            </a:pPr>
            <a:r>
              <a:rPr lang="ar-SA" sz="900" b="1" kern="0" dirty="0">
                <a:solidFill>
                  <a:prstClr val="white"/>
                </a:solidFill>
                <a:latin typeface="Sakkal Majalla" panose="02000000000000000000" pitchFamily="2" charset="-78"/>
                <a:cs typeface="Sakkal Majalla" panose="02000000000000000000" pitchFamily="2" charset="-78"/>
              </a:rPr>
              <a:t>الهدف 5</a:t>
            </a:r>
            <a:endParaRPr lang="en-US" sz="900" b="1" kern="0" dirty="0">
              <a:solidFill>
                <a:prstClr val="white"/>
              </a:solidFill>
              <a:latin typeface="Sakkal Majalla" panose="02000000000000000000" pitchFamily="2" charset="-78"/>
              <a:cs typeface="Sakkal Majalla" panose="02000000000000000000" pitchFamily="2" charset="-78"/>
            </a:endParaRPr>
          </a:p>
        </p:txBody>
      </p:sp>
      <p:sp>
        <p:nvSpPr>
          <p:cNvPr id="253" name="Rectangle 79">
            <a:extLst>
              <a:ext uri="{FF2B5EF4-FFF2-40B4-BE49-F238E27FC236}">
                <a16:creationId xmlns:a16="http://schemas.microsoft.com/office/drawing/2014/main" id="{84E58A3D-B62E-3A3A-A42C-5F2A2E05267C}"/>
              </a:ext>
            </a:extLst>
          </p:cNvPr>
          <p:cNvSpPr/>
          <p:nvPr/>
        </p:nvSpPr>
        <p:spPr>
          <a:xfrm flipH="1">
            <a:off x="2169355" y="954234"/>
            <a:ext cx="958325" cy="268268"/>
          </a:xfrm>
          <a:prstGeom prst="roundRect">
            <a:avLst/>
          </a:prstGeom>
          <a:solidFill>
            <a:srgbClr val="173863"/>
          </a:solidFill>
          <a:ln cap="flat">
            <a:noFill/>
            <a:prstDash val="solid"/>
          </a:ln>
          <a:effectLst/>
        </p:spPr>
        <p:txBody>
          <a:bodyPr vert="horz" wrap="square" lIns="68580" tIns="34290" rIns="68580" bIns="34290" anchor="t" anchorCtr="0" compatLnSpc="1">
            <a:noAutofit/>
          </a:bodyPr>
          <a:lstStyle/>
          <a:p>
            <a:pPr algn="ctr" defTabSz="685783" rtl="1">
              <a:defRPr sz="1800" b="0" i="0" u="none" strike="noStrike" kern="0" cap="none" spc="0" baseline="0">
                <a:solidFill>
                  <a:srgbClr val="000000"/>
                </a:solidFill>
                <a:uFillTx/>
              </a:defRPr>
            </a:pPr>
            <a:r>
              <a:rPr lang="ar-SA" sz="900" b="1" kern="0" dirty="0">
                <a:solidFill>
                  <a:prstClr val="white"/>
                </a:solidFill>
                <a:latin typeface="Sakkal Majalla" panose="02000000000000000000" pitchFamily="2" charset="-78"/>
                <a:cs typeface="Sakkal Majalla" panose="02000000000000000000" pitchFamily="2" charset="-78"/>
              </a:rPr>
              <a:t>الهدف 6</a:t>
            </a:r>
            <a:endParaRPr lang="en-US" sz="900" b="1" kern="0" dirty="0">
              <a:solidFill>
                <a:prstClr val="white"/>
              </a:solidFill>
              <a:latin typeface="Sakkal Majalla" panose="02000000000000000000" pitchFamily="2" charset="-78"/>
              <a:cs typeface="Sakkal Majalla" panose="02000000000000000000" pitchFamily="2" charset="-78"/>
            </a:endParaRPr>
          </a:p>
        </p:txBody>
      </p:sp>
      <p:sp>
        <p:nvSpPr>
          <p:cNvPr id="267" name="Rectangle 79">
            <a:extLst>
              <a:ext uri="{FF2B5EF4-FFF2-40B4-BE49-F238E27FC236}">
                <a16:creationId xmlns:a16="http://schemas.microsoft.com/office/drawing/2014/main" id="{7466961C-B972-35BA-6025-EFF00A65EE9E}"/>
              </a:ext>
            </a:extLst>
          </p:cNvPr>
          <p:cNvSpPr/>
          <p:nvPr/>
        </p:nvSpPr>
        <p:spPr>
          <a:xfrm flipH="1">
            <a:off x="1163958" y="954234"/>
            <a:ext cx="958325" cy="268268"/>
          </a:xfrm>
          <a:prstGeom prst="roundRect">
            <a:avLst/>
          </a:prstGeom>
          <a:solidFill>
            <a:srgbClr val="173863"/>
          </a:solidFill>
          <a:ln cap="flat">
            <a:noFill/>
            <a:prstDash val="solid"/>
          </a:ln>
          <a:effectLst/>
        </p:spPr>
        <p:txBody>
          <a:bodyPr vert="horz" wrap="square" lIns="68580" tIns="34290" rIns="68580" bIns="34290" anchor="t" anchorCtr="0" compatLnSpc="1">
            <a:noAutofit/>
          </a:bodyPr>
          <a:lstStyle/>
          <a:p>
            <a:pPr algn="ctr" defTabSz="685783" rtl="1">
              <a:defRPr sz="1800" b="0" i="0" u="none" strike="noStrike" kern="0" cap="none" spc="0" baseline="0">
                <a:solidFill>
                  <a:srgbClr val="000000"/>
                </a:solidFill>
                <a:uFillTx/>
              </a:defRPr>
            </a:pPr>
            <a:r>
              <a:rPr lang="ar-SA" sz="900" b="1" kern="0" dirty="0">
                <a:solidFill>
                  <a:prstClr val="white"/>
                </a:solidFill>
                <a:latin typeface="Sakkal Majalla" panose="02000000000000000000" pitchFamily="2" charset="-78"/>
                <a:cs typeface="Sakkal Majalla" panose="02000000000000000000" pitchFamily="2" charset="-78"/>
              </a:rPr>
              <a:t>الهدف 7</a:t>
            </a:r>
            <a:endParaRPr lang="en-US" sz="900" b="1" kern="0" dirty="0">
              <a:solidFill>
                <a:prstClr val="white"/>
              </a:solidFill>
              <a:latin typeface="Sakkal Majalla" panose="02000000000000000000" pitchFamily="2" charset="-78"/>
              <a:cs typeface="Sakkal Majalla" panose="02000000000000000000" pitchFamily="2" charset="-78"/>
            </a:endParaRPr>
          </a:p>
        </p:txBody>
      </p:sp>
      <p:sp>
        <p:nvSpPr>
          <p:cNvPr id="281" name="Rectangle 79">
            <a:extLst>
              <a:ext uri="{FF2B5EF4-FFF2-40B4-BE49-F238E27FC236}">
                <a16:creationId xmlns:a16="http://schemas.microsoft.com/office/drawing/2014/main" id="{3A140698-0322-5A26-16AC-5BCC6067A67E}"/>
              </a:ext>
            </a:extLst>
          </p:cNvPr>
          <p:cNvSpPr/>
          <p:nvPr/>
        </p:nvSpPr>
        <p:spPr>
          <a:xfrm flipH="1">
            <a:off x="158561" y="954234"/>
            <a:ext cx="958325" cy="268268"/>
          </a:xfrm>
          <a:prstGeom prst="roundRect">
            <a:avLst/>
          </a:prstGeom>
          <a:solidFill>
            <a:schemeClr val="accent1"/>
          </a:solidFill>
          <a:ln cap="flat">
            <a:noFill/>
            <a:prstDash val="solid"/>
          </a:ln>
          <a:effectLst/>
        </p:spPr>
        <p:txBody>
          <a:bodyPr vert="horz" wrap="square" lIns="68580" tIns="34290" rIns="68580" bIns="34290" anchor="t" anchorCtr="0" compatLnSpc="1">
            <a:noAutofit/>
          </a:bodyPr>
          <a:lstStyle/>
          <a:p>
            <a:pPr algn="ctr" defTabSz="685783" rtl="1">
              <a:defRPr sz="1800" b="0" i="0" u="none" strike="noStrike" kern="0" cap="none" spc="0" baseline="0">
                <a:solidFill>
                  <a:srgbClr val="000000"/>
                </a:solidFill>
                <a:uFillTx/>
              </a:defRPr>
            </a:pPr>
            <a:r>
              <a:rPr lang="ar-SA" sz="900" b="1" kern="0" dirty="0">
                <a:solidFill>
                  <a:prstClr val="white"/>
                </a:solidFill>
                <a:latin typeface="Sakkal Majalla" panose="02000000000000000000" pitchFamily="2" charset="-78"/>
                <a:cs typeface="Sakkal Majalla" panose="02000000000000000000" pitchFamily="2" charset="-78"/>
              </a:rPr>
              <a:t>الهدف 8</a:t>
            </a:r>
            <a:endParaRPr lang="en-US" sz="900" b="1" kern="0" dirty="0">
              <a:solidFill>
                <a:prstClr val="white"/>
              </a:solidFill>
              <a:latin typeface="Sakkal Majalla" panose="02000000000000000000" pitchFamily="2" charset="-78"/>
              <a:cs typeface="Sakkal Majalla" panose="02000000000000000000" pitchFamily="2" charset="-78"/>
            </a:endParaRPr>
          </a:p>
        </p:txBody>
      </p:sp>
      <p:grpSp>
        <p:nvGrpSpPr>
          <p:cNvPr id="171" name="Group 170">
            <a:extLst>
              <a:ext uri="{FF2B5EF4-FFF2-40B4-BE49-F238E27FC236}">
                <a16:creationId xmlns:a16="http://schemas.microsoft.com/office/drawing/2014/main" id="{52CD57B5-428D-AC45-B7E0-067A69FA6E8A}"/>
              </a:ext>
            </a:extLst>
          </p:cNvPr>
          <p:cNvGrpSpPr/>
          <p:nvPr/>
        </p:nvGrpSpPr>
        <p:grpSpPr>
          <a:xfrm flipH="1">
            <a:off x="7196339" y="2366883"/>
            <a:ext cx="958325" cy="410182"/>
            <a:chOff x="1412749" y="1932097"/>
            <a:chExt cx="1372472" cy="363671"/>
          </a:xfrm>
        </p:grpSpPr>
        <p:sp>
          <p:nvSpPr>
            <p:cNvPr id="169" name="Rectangle: Rounded Corners 168">
              <a:extLst>
                <a:ext uri="{FF2B5EF4-FFF2-40B4-BE49-F238E27FC236}">
                  <a16:creationId xmlns:a16="http://schemas.microsoft.com/office/drawing/2014/main" id="{6B118A24-C677-C2E9-DCBE-58068ABB7250}"/>
                </a:ext>
              </a:extLst>
            </p:cNvPr>
            <p:cNvSpPr/>
            <p:nvPr/>
          </p:nvSpPr>
          <p:spPr>
            <a:xfrm>
              <a:off x="1412749" y="1932097"/>
              <a:ext cx="1372472" cy="363671"/>
            </a:xfrm>
            <a:prstGeom prst="roundRect">
              <a:avLst>
                <a:gd name="adj" fmla="val 3685"/>
              </a:avLst>
            </a:prstGeom>
            <a:solidFill>
              <a:schemeClr val="accent4">
                <a:lumMod val="20000"/>
                <a:lumOff val="80000"/>
              </a:schemeClr>
            </a:solidFill>
            <a:ln w="6350" cap="flat" cmpd="sng" algn="ctr">
              <a:solidFill>
                <a:schemeClr val="accent1">
                  <a:lumMod val="20000"/>
                  <a:lumOff val="80000"/>
                </a:schemeClr>
              </a:solidFill>
              <a:prstDash val="solid"/>
              <a:miter lim="800000"/>
            </a:ln>
            <a:effectLst/>
          </p:spPr>
          <p:txBody>
            <a:bodyPr lIns="34290" rIns="34290" rtlCol="0" anchor="ctr"/>
            <a:lstStyle/>
            <a:p>
              <a:pPr marL="174621" algn="r" defTabSz="684593" rtl="1" eaLnBrk="0" fontAlgn="base" hangingPunct="0">
                <a:lnSpc>
                  <a:spcPts val="825"/>
                </a:lnSpc>
                <a:spcBef>
                  <a:spcPct val="0"/>
                </a:spcBef>
                <a:spcAft>
                  <a:spcPct val="0"/>
                </a:spcAft>
                <a:defRPr/>
              </a:pPr>
              <a:r>
                <a:rPr lang="ar-SA" sz="800" b="1" kern="0" dirty="0">
                  <a:solidFill>
                    <a:prstClr val="black"/>
                  </a:solidFill>
                  <a:latin typeface="Sakkal Majalla" panose="02000000000000000000" pitchFamily="2" charset="-78"/>
                  <a:cs typeface="Sakkal Majalla" panose="02000000000000000000" pitchFamily="2" charset="-78"/>
                </a:rPr>
                <a:t>عدد القطاعات الجديدة</a:t>
              </a:r>
              <a:endParaRPr lang="en-US" sz="800" b="1" kern="0" dirty="0">
                <a:solidFill>
                  <a:prstClr val="black"/>
                </a:solidFill>
                <a:latin typeface="Sakkal Majalla" panose="02000000000000000000" pitchFamily="2" charset="-78"/>
                <a:cs typeface="Sakkal Majalla" panose="02000000000000000000" pitchFamily="2" charset="-78"/>
              </a:endParaRPr>
            </a:p>
          </p:txBody>
        </p:sp>
        <p:sp>
          <p:nvSpPr>
            <p:cNvPr id="170" name="Rectangle 79">
              <a:extLst>
                <a:ext uri="{FF2B5EF4-FFF2-40B4-BE49-F238E27FC236}">
                  <a16:creationId xmlns:a16="http://schemas.microsoft.com/office/drawing/2014/main" id="{862D8441-C171-940E-6109-BBCBD66CA17C}"/>
                </a:ext>
              </a:extLst>
            </p:cNvPr>
            <p:cNvSpPr/>
            <p:nvPr/>
          </p:nvSpPr>
          <p:spPr>
            <a:xfrm>
              <a:off x="1429400" y="1948327"/>
              <a:ext cx="213123" cy="331209"/>
            </a:xfrm>
            <a:prstGeom prst="roundRect">
              <a:avLst>
                <a:gd name="adj" fmla="val 8209"/>
              </a:avLst>
            </a:prstGeom>
            <a:solidFill>
              <a:schemeClr val="accent2"/>
            </a:solidFill>
            <a:ln cap="flat">
              <a:noFill/>
              <a:prstDash val="solid"/>
            </a:ln>
            <a:effectLst/>
          </p:spPr>
          <p:txBody>
            <a:bodyPr vert="horz" wrap="square" lIns="0" tIns="34290" rIns="0" bIns="34290" anchor="ctr" anchorCtr="0" compatLnSpc="1">
              <a:noAutofit/>
            </a:bodyPr>
            <a:lstStyle/>
            <a:p>
              <a:pPr algn="ctr" defTabSz="685783" rtl="1">
                <a:lnSpc>
                  <a:spcPts val="825"/>
                </a:lnSpc>
                <a:defRPr sz="1800" b="0" i="0" u="none" strike="noStrike" kern="0" cap="none" spc="0" baseline="0">
                  <a:solidFill>
                    <a:srgbClr val="000000"/>
                  </a:solidFill>
                  <a:uFillTx/>
                </a:defRPr>
              </a:pPr>
              <a:r>
                <a:rPr lang="en-US" sz="800" b="1" kern="0" dirty="0">
                  <a:solidFill>
                    <a:prstClr val="white"/>
                  </a:solidFill>
                  <a:latin typeface="Sakkal Majalla" panose="02000000000000000000" pitchFamily="2" charset="-78"/>
                  <a:cs typeface="Sakkal Majalla" panose="02000000000000000000" pitchFamily="2" charset="-78"/>
                </a:rPr>
                <a:t>1.1</a:t>
              </a:r>
            </a:p>
          </p:txBody>
        </p:sp>
      </p:grpSp>
      <p:grpSp>
        <p:nvGrpSpPr>
          <p:cNvPr id="198" name="Group 197">
            <a:extLst>
              <a:ext uri="{FF2B5EF4-FFF2-40B4-BE49-F238E27FC236}">
                <a16:creationId xmlns:a16="http://schemas.microsoft.com/office/drawing/2014/main" id="{A7046874-9BC2-7C0D-07DE-FD339F47A4B4}"/>
              </a:ext>
            </a:extLst>
          </p:cNvPr>
          <p:cNvGrpSpPr/>
          <p:nvPr/>
        </p:nvGrpSpPr>
        <p:grpSpPr>
          <a:xfrm flipH="1">
            <a:off x="6190942" y="2366883"/>
            <a:ext cx="958325" cy="410182"/>
            <a:chOff x="1412749" y="1932097"/>
            <a:chExt cx="1372472" cy="363671"/>
          </a:xfrm>
        </p:grpSpPr>
        <p:sp>
          <p:nvSpPr>
            <p:cNvPr id="199" name="Rectangle: Rounded Corners 198">
              <a:extLst>
                <a:ext uri="{FF2B5EF4-FFF2-40B4-BE49-F238E27FC236}">
                  <a16:creationId xmlns:a16="http://schemas.microsoft.com/office/drawing/2014/main" id="{C8771864-A9D2-9BFB-8EE2-3240385AEE2E}"/>
                </a:ext>
              </a:extLst>
            </p:cNvPr>
            <p:cNvSpPr/>
            <p:nvPr/>
          </p:nvSpPr>
          <p:spPr>
            <a:xfrm>
              <a:off x="1412749" y="1932097"/>
              <a:ext cx="1372472" cy="363671"/>
            </a:xfrm>
            <a:prstGeom prst="roundRect">
              <a:avLst>
                <a:gd name="adj" fmla="val 3685"/>
              </a:avLst>
            </a:prstGeom>
            <a:solidFill>
              <a:schemeClr val="accent4">
                <a:lumMod val="20000"/>
                <a:lumOff val="80000"/>
              </a:schemeClr>
            </a:solidFill>
            <a:ln w="6350" cap="flat" cmpd="sng" algn="ctr">
              <a:solidFill>
                <a:schemeClr val="accent1">
                  <a:lumMod val="20000"/>
                  <a:lumOff val="80000"/>
                </a:schemeClr>
              </a:solidFill>
              <a:prstDash val="solid"/>
              <a:miter lim="800000"/>
            </a:ln>
            <a:effectLst/>
          </p:spPr>
          <p:txBody>
            <a:bodyPr lIns="34290" rIns="34290" rtlCol="0" anchor="ctr"/>
            <a:lstStyle/>
            <a:p>
              <a:pPr marL="174621" algn="r" defTabSz="684593" rtl="1" eaLnBrk="0" fontAlgn="base" hangingPunct="0">
                <a:lnSpc>
                  <a:spcPts val="825"/>
                </a:lnSpc>
                <a:spcBef>
                  <a:spcPct val="0"/>
                </a:spcBef>
                <a:spcAft>
                  <a:spcPct val="0"/>
                </a:spcAft>
              </a:pPr>
              <a:r>
                <a:rPr lang="ar-SA" sz="800" b="1" kern="0" dirty="0">
                  <a:solidFill>
                    <a:prstClr val="black"/>
                  </a:solidFill>
                  <a:latin typeface="Sakkal Majalla" panose="02000000000000000000" pitchFamily="2" charset="-78"/>
                  <a:cs typeface="Sakkal Majalla" panose="02000000000000000000" pitchFamily="2" charset="-78"/>
                </a:rPr>
                <a:t>العائد على الاستثمار</a:t>
              </a:r>
              <a:endParaRPr lang="en-US" sz="800" b="1" kern="0" dirty="0">
                <a:solidFill>
                  <a:prstClr val="black"/>
                </a:solidFill>
                <a:latin typeface="Sakkal Majalla" panose="02000000000000000000" pitchFamily="2" charset="-78"/>
                <a:cs typeface="Sakkal Majalla" panose="02000000000000000000" pitchFamily="2" charset="-78"/>
              </a:endParaRPr>
            </a:p>
          </p:txBody>
        </p:sp>
        <p:sp>
          <p:nvSpPr>
            <p:cNvPr id="200" name="Rectangle 79">
              <a:extLst>
                <a:ext uri="{FF2B5EF4-FFF2-40B4-BE49-F238E27FC236}">
                  <a16:creationId xmlns:a16="http://schemas.microsoft.com/office/drawing/2014/main" id="{1F7B9B72-ACE9-EE77-AAFE-49642F787809}"/>
                </a:ext>
              </a:extLst>
            </p:cNvPr>
            <p:cNvSpPr/>
            <p:nvPr/>
          </p:nvSpPr>
          <p:spPr>
            <a:xfrm>
              <a:off x="1429400" y="1948327"/>
              <a:ext cx="213123" cy="331209"/>
            </a:xfrm>
            <a:prstGeom prst="roundRect">
              <a:avLst>
                <a:gd name="adj" fmla="val 8209"/>
              </a:avLst>
            </a:prstGeom>
            <a:solidFill>
              <a:schemeClr val="accent2"/>
            </a:solidFill>
            <a:ln cap="flat">
              <a:noFill/>
              <a:prstDash val="solid"/>
            </a:ln>
            <a:effectLst/>
          </p:spPr>
          <p:txBody>
            <a:bodyPr vert="horz" wrap="square" lIns="0" tIns="34290" rIns="0" bIns="34290" anchor="ctr" anchorCtr="0" compatLnSpc="1">
              <a:noAutofit/>
            </a:bodyPr>
            <a:lstStyle/>
            <a:p>
              <a:pPr algn="ctr" defTabSz="685783" rtl="1">
                <a:lnSpc>
                  <a:spcPts val="825"/>
                </a:lnSpc>
              </a:pPr>
              <a:r>
                <a:rPr lang="ar-SA" sz="800" b="1" kern="0" dirty="0">
                  <a:solidFill>
                    <a:prstClr val="white"/>
                  </a:solidFill>
                  <a:latin typeface="Sakkal Majalla" panose="02000000000000000000" pitchFamily="2" charset="-78"/>
                  <a:cs typeface="Sakkal Majalla" panose="02000000000000000000" pitchFamily="2" charset="-78"/>
                </a:rPr>
                <a:t>2.1</a:t>
              </a:r>
              <a:endParaRPr lang="en-US" sz="800" b="1" kern="0" dirty="0">
                <a:solidFill>
                  <a:prstClr val="white"/>
                </a:solidFill>
                <a:latin typeface="Sakkal Majalla" panose="02000000000000000000" pitchFamily="2" charset="-78"/>
                <a:cs typeface="Sakkal Majalla" panose="02000000000000000000" pitchFamily="2" charset="-78"/>
              </a:endParaRPr>
            </a:p>
          </p:txBody>
        </p:sp>
      </p:grpSp>
      <p:grpSp>
        <p:nvGrpSpPr>
          <p:cNvPr id="212" name="Group 211">
            <a:extLst>
              <a:ext uri="{FF2B5EF4-FFF2-40B4-BE49-F238E27FC236}">
                <a16:creationId xmlns:a16="http://schemas.microsoft.com/office/drawing/2014/main" id="{CA13EB9E-C489-1DE8-EEAF-8AF40A20432D}"/>
              </a:ext>
            </a:extLst>
          </p:cNvPr>
          <p:cNvGrpSpPr/>
          <p:nvPr/>
        </p:nvGrpSpPr>
        <p:grpSpPr>
          <a:xfrm flipH="1">
            <a:off x="5185545" y="2366883"/>
            <a:ext cx="958325" cy="410182"/>
            <a:chOff x="1412749" y="1932097"/>
            <a:chExt cx="1372472" cy="363671"/>
          </a:xfrm>
        </p:grpSpPr>
        <p:sp>
          <p:nvSpPr>
            <p:cNvPr id="213" name="Rectangle: Rounded Corners 212">
              <a:extLst>
                <a:ext uri="{FF2B5EF4-FFF2-40B4-BE49-F238E27FC236}">
                  <a16:creationId xmlns:a16="http://schemas.microsoft.com/office/drawing/2014/main" id="{ACBB85B6-238E-F3CA-018A-1726BD567B83}"/>
                </a:ext>
              </a:extLst>
            </p:cNvPr>
            <p:cNvSpPr/>
            <p:nvPr/>
          </p:nvSpPr>
          <p:spPr>
            <a:xfrm>
              <a:off x="1412749" y="1932097"/>
              <a:ext cx="1372472" cy="363671"/>
            </a:xfrm>
            <a:prstGeom prst="roundRect">
              <a:avLst>
                <a:gd name="adj" fmla="val 3685"/>
              </a:avLst>
            </a:prstGeom>
            <a:solidFill>
              <a:schemeClr val="accent4">
                <a:lumMod val="20000"/>
                <a:lumOff val="80000"/>
              </a:schemeClr>
            </a:solidFill>
            <a:ln w="6350" cap="flat" cmpd="sng" algn="ctr">
              <a:solidFill>
                <a:schemeClr val="accent1">
                  <a:lumMod val="20000"/>
                  <a:lumOff val="80000"/>
                </a:schemeClr>
              </a:solidFill>
              <a:prstDash val="solid"/>
              <a:miter lim="800000"/>
            </a:ln>
            <a:effectLst/>
          </p:spPr>
          <p:txBody>
            <a:bodyPr lIns="34290" rIns="34290" rtlCol="0" anchor="ctr"/>
            <a:lstStyle/>
            <a:p>
              <a:pPr marL="174621" algn="r" defTabSz="684593" rtl="1" eaLnBrk="0" fontAlgn="base" hangingPunct="0">
                <a:lnSpc>
                  <a:spcPts val="825"/>
                </a:lnSpc>
                <a:spcBef>
                  <a:spcPct val="0"/>
                </a:spcBef>
                <a:spcAft>
                  <a:spcPct val="0"/>
                </a:spcAft>
              </a:pPr>
              <a:r>
                <a:rPr lang="ar-SA" sz="800" b="1" kern="0" dirty="0">
                  <a:solidFill>
                    <a:prstClr val="black"/>
                  </a:solidFill>
                  <a:latin typeface="Sakkal Majalla" panose="02000000000000000000" pitchFamily="2" charset="-78"/>
                  <a:cs typeface="Sakkal Majalla" panose="02000000000000000000" pitchFamily="2" charset="-78"/>
                </a:rPr>
                <a:t>إجمالي الإيرادات السنوية</a:t>
              </a:r>
              <a:endParaRPr lang="en-US" sz="800" b="1" kern="0" dirty="0">
                <a:solidFill>
                  <a:prstClr val="black"/>
                </a:solidFill>
                <a:latin typeface="Sakkal Majalla" panose="02000000000000000000" pitchFamily="2" charset="-78"/>
                <a:cs typeface="Sakkal Majalla" panose="02000000000000000000" pitchFamily="2" charset="-78"/>
              </a:endParaRPr>
            </a:p>
          </p:txBody>
        </p:sp>
        <p:sp>
          <p:nvSpPr>
            <p:cNvPr id="214" name="Rectangle 79">
              <a:extLst>
                <a:ext uri="{FF2B5EF4-FFF2-40B4-BE49-F238E27FC236}">
                  <a16:creationId xmlns:a16="http://schemas.microsoft.com/office/drawing/2014/main" id="{3A514068-658C-0102-DB17-C8BA2152223C}"/>
                </a:ext>
              </a:extLst>
            </p:cNvPr>
            <p:cNvSpPr/>
            <p:nvPr/>
          </p:nvSpPr>
          <p:spPr>
            <a:xfrm>
              <a:off x="1429400" y="1948327"/>
              <a:ext cx="213123" cy="331209"/>
            </a:xfrm>
            <a:prstGeom prst="roundRect">
              <a:avLst>
                <a:gd name="adj" fmla="val 8209"/>
              </a:avLst>
            </a:prstGeom>
            <a:solidFill>
              <a:schemeClr val="accent2"/>
            </a:solidFill>
            <a:ln cap="flat">
              <a:noFill/>
              <a:prstDash val="solid"/>
            </a:ln>
            <a:effectLst/>
          </p:spPr>
          <p:txBody>
            <a:bodyPr vert="horz" wrap="square" lIns="0" tIns="34290" rIns="0" bIns="34290" anchor="ctr" anchorCtr="0" compatLnSpc="1">
              <a:noAutofit/>
            </a:bodyPr>
            <a:lstStyle/>
            <a:p>
              <a:pPr algn="ctr" defTabSz="685783" rtl="1">
                <a:lnSpc>
                  <a:spcPts val="825"/>
                </a:lnSpc>
              </a:pPr>
              <a:r>
                <a:rPr lang="ar-SA" sz="800" b="1" kern="0" dirty="0">
                  <a:solidFill>
                    <a:prstClr val="white"/>
                  </a:solidFill>
                  <a:latin typeface="Sakkal Majalla" panose="02000000000000000000" pitchFamily="2" charset="-78"/>
                  <a:cs typeface="Sakkal Majalla" panose="02000000000000000000" pitchFamily="2" charset="-78"/>
                </a:rPr>
                <a:t>3.1</a:t>
              </a:r>
              <a:endParaRPr lang="en-US" sz="800" b="1" kern="0" dirty="0">
                <a:solidFill>
                  <a:prstClr val="white"/>
                </a:solidFill>
                <a:latin typeface="Sakkal Majalla" panose="02000000000000000000" pitchFamily="2" charset="-78"/>
                <a:cs typeface="Sakkal Majalla" panose="02000000000000000000" pitchFamily="2" charset="-78"/>
              </a:endParaRPr>
            </a:p>
          </p:txBody>
        </p:sp>
      </p:grpSp>
      <p:grpSp>
        <p:nvGrpSpPr>
          <p:cNvPr id="226" name="Group 225">
            <a:extLst>
              <a:ext uri="{FF2B5EF4-FFF2-40B4-BE49-F238E27FC236}">
                <a16:creationId xmlns:a16="http://schemas.microsoft.com/office/drawing/2014/main" id="{890DC2C3-0877-C4FD-C099-D75E36AB0290}"/>
              </a:ext>
            </a:extLst>
          </p:cNvPr>
          <p:cNvGrpSpPr/>
          <p:nvPr/>
        </p:nvGrpSpPr>
        <p:grpSpPr>
          <a:xfrm flipH="1">
            <a:off x="4180148" y="2366883"/>
            <a:ext cx="958325" cy="410182"/>
            <a:chOff x="1412749" y="1932097"/>
            <a:chExt cx="1372472" cy="363671"/>
          </a:xfrm>
        </p:grpSpPr>
        <p:sp>
          <p:nvSpPr>
            <p:cNvPr id="227" name="Rectangle: Rounded Corners 226">
              <a:extLst>
                <a:ext uri="{FF2B5EF4-FFF2-40B4-BE49-F238E27FC236}">
                  <a16:creationId xmlns:a16="http://schemas.microsoft.com/office/drawing/2014/main" id="{AB82D365-7AC5-71FD-2F20-10208CD16E1A}"/>
                </a:ext>
              </a:extLst>
            </p:cNvPr>
            <p:cNvSpPr/>
            <p:nvPr/>
          </p:nvSpPr>
          <p:spPr>
            <a:xfrm>
              <a:off x="1412749" y="1932097"/>
              <a:ext cx="1372472" cy="363671"/>
            </a:xfrm>
            <a:prstGeom prst="roundRect">
              <a:avLst>
                <a:gd name="adj" fmla="val 3685"/>
              </a:avLst>
            </a:prstGeom>
            <a:solidFill>
              <a:schemeClr val="accent4">
                <a:lumMod val="20000"/>
                <a:lumOff val="80000"/>
              </a:schemeClr>
            </a:solidFill>
            <a:ln w="6350" cap="flat" cmpd="sng" algn="ctr">
              <a:solidFill>
                <a:schemeClr val="accent1">
                  <a:lumMod val="20000"/>
                  <a:lumOff val="80000"/>
                </a:schemeClr>
              </a:solidFill>
              <a:prstDash val="solid"/>
              <a:miter lim="800000"/>
            </a:ln>
            <a:effectLst/>
          </p:spPr>
          <p:txBody>
            <a:bodyPr lIns="34290" rIns="34290" rtlCol="0" anchor="ctr"/>
            <a:lstStyle/>
            <a:p>
              <a:pPr marL="174621" algn="r" defTabSz="684593" rtl="1" eaLnBrk="0" fontAlgn="base" hangingPunct="0">
                <a:lnSpc>
                  <a:spcPts val="825"/>
                </a:lnSpc>
                <a:spcBef>
                  <a:spcPct val="0"/>
                </a:spcBef>
                <a:spcAft>
                  <a:spcPct val="0"/>
                </a:spcAft>
              </a:pPr>
              <a:r>
                <a:rPr lang="ar-SA" sz="800" b="1" kern="0" dirty="0">
                  <a:solidFill>
                    <a:prstClr val="black"/>
                  </a:solidFill>
                  <a:latin typeface="Sakkal Majalla" panose="02000000000000000000" pitchFamily="2" charset="-78"/>
                  <a:cs typeface="Sakkal Majalla" panose="02000000000000000000" pitchFamily="2" charset="-78"/>
                </a:rPr>
                <a:t>نسبة الالتزام بتطبيق النظام</a:t>
              </a:r>
              <a:endParaRPr lang="en-US" sz="800" b="1" kern="0" dirty="0">
                <a:solidFill>
                  <a:prstClr val="black"/>
                </a:solidFill>
                <a:latin typeface="Sakkal Majalla" panose="02000000000000000000" pitchFamily="2" charset="-78"/>
                <a:cs typeface="Sakkal Majalla" panose="02000000000000000000" pitchFamily="2" charset="-78"/>
              </a:endParaRPr>
            </a:p>
          </p:txBody>
        </p:sp>
        <p:sp>
          <p:nvSpPr>
            <p:cNvPr id="228" name="Rectangle 79">
              <a:extLst>
                <a:ext uri="{FF2B5EF4-FFF2-40B4-BE49-F238E27FC236}">
                  <a16:creationId xmlns:a16="http://schemas.microsoft.com/office/drawing/2014/main" id="{336FDB42-621F-E5EF-8BBE-CFA49D1019AA}"/>
                </a:ext>
              </a:extLst>
            </p:cNvPr>
            <p:cNvSpPr/>
            <p:nvPr/>
          </p:nvSpPr>
          <p:spPr>
            <a:xfrm>
              <a:off x="1429400" y="1948327"/>
              <a:ext cx="213123" cy="331209"/>
            </a:xfrm>
            <a:prstGeom prst="roundRect">
              <a:avLst>
                <a:gd name="adj" fmla="val 8209"/>
              </a:avLst>
            </a:prstGeom>
            <a:solidFill>
              <a:schemeClr val="accent2"/>
            </a:solidFill>
            <a:ln cap="flat">
              <a:noFill/>
              <a:prstDash val="solid"/>
            </a:ln>
            <a:effectLst/>
          </p:spPr>
          <p:txBody>
            <a:bodyPr vert="horz" wrap="square" lIns="0" tIns="34290" rIns="0" bIns="34290" anchor="ctr" anchorCtr="0" compatLnSpc="1">
              <a:noAutofit/>
            </a:bodyPr>
            <a:lstStyle/>
            <a:p>
              <a:pPr algn="ctr" defTabSz="685783" rtl="1">
                <a:lnSpc>
                  <a:spcPts val="825"/>
                </a:lnSpc>
              </a:pPr>
              <a:r>
                <a:rPr lang="ar-SA" sz="800" b="1" kern="0" dirty="0">
                  <a:solidFill>
                    <a:prstClr val="white"/>
                  </a:solidFill>
                  <a:latin typeface="Sakkal Majalla" panose="02000000000000000000" pitchFamily="2" charset="-78"/>
                  <a:cs typeface="Sakkal Majalla" panose="02000000000000000000" pitchFamily="2" charset="-78"/>
                </a:rPr>
                <a:t>4.1</a:t>
              </a:r>
              <a:endParaRPr lang="en-US" sz="800" b="1" kern="0" dirty="0">
                <a:solidFill>
                  <a:prstClr val="white"/>
                </a:solidFill>
                <a:latin typeface="Sakkal Majalla" panose="02000000000000000000" pitchFamily="2" charset="-78"/>
                <a:cs typeface="Sakkal Majalla" panose="02000000000000000000" pitchFamily="2" charset="-78"/>
              </a:endParaRPr>
            </a:p>
          </p:txBody>
        </p:sp>
      </p:grpSp>
      <p:grpSp>
        <p:nvGrpSpPr>
          <p:cNvPr id="240" name="Group 239">
            <a:extLst>
              <a:ext uri="{FF2B5EF4-FFF2-40B4-BE49-F238E27FC236}">
                <a16:creationId xmlns:a16="http://schemas.microsoft.com/office/drawing/2014/main" id="{F4B08023-71A0-3E3E-4C87-064210972A31}"/>
              </a:ext>
            </a:extLst>
          </p:cNvPr>
          <p:cNvGrpSpPr/>
          <p:nvPr/>
        </p:nvGrpSpPr>
        <p:grpSpPr>
          <a:xfrm flipH="1">
            <a:off x="3174752" y="2366883"/>
            <a:ext cx="958325" cy="410182"/>
            <a:chOff x="1412749" y="1932097"/>
            <a:chExt cx="1372472" cy="363671"/>
          </a:xfrm>
        </p:grpSpPr>
        <p:sp>
          <p:nvSpPr>
            <p:cNvPr id="241" name="Rectangle: Rounded Corners 240">
              <a:extLst>
                <a:ext uri="{FF2B5EF4-FFF2-40B4-BE49-F238E27FC236}">
                  <a16:creationId xmlns:a16="http://schemas.microsoft.com/office/drawing/2014/main" id="{AFE798C7-4346-EF9F-23BC-F5EF06A75BBC}"/>
                </a:ext>
              </a:extLst>
            </p:cNvPr>
            <p:cNvSpPr/>
            <p:nvPr/>
          </p:nvSpPr>
          <p:spPr>
            <a:xfrm>
              <a:off x="1412749" y="1932097"/>
              <a:ext cx="1372472" cy="363671"/>
            </a:xfrm>
            <a:prstGeom prst="roundRect">
              <a:avLst>
                <a:gd name="adj" fmla="val 3685"/>
              </a:avLst>
            </a:prstGeom>
            <a:solidFill>
              <a:schemeClr val="accent4">
                <a:lumMod val="20000"/>
                <a:lumOff val="80000"/>
              </a:schemeClr>
            </a:solidFill>
            <a:ln w="6350" cap="flat" cmpd="sng" algn="ctr">
              <a:solidFill>
                <a:schemeClr val="accent1">
                  <a:lumMod val="20000"/>
                  <a:lumOff val="80000"/>
                </a:schemeClr>
              </a:solidFill>
              <a:prstDash val="solid"/>
              <a:miter lim="800000"/>
            </a:ln>
            <a:effectLst/>
          </p:spPr>
          <p:txBody>
            <a:bodyPr lIns="34290" rIns="34290" rtlCol="0" anchor="ctr"/>
            <a:lstStyle/>
            <a:p>
              <a:pPr marL="174621" algn="r" defTabSz="684593" rtl="1" eaLnBrk="0" fontAlgn="base" hangingPunct="0">
                <a:lnSpc>
                  <a:spcPts val="825"/>
                </a:lnSpc>
                <a:spcBef>
                  <a:spcPct val="0"/>
                </a:spcBef>
                <a:spcAft>
                  <a:spcPct val="0"/>
                </a:spcAft>
              </a:pPr>
              <a:r>
                <a:rPr lang="ar-SA" sz="800" b="1" kern="0" dirty="0">
                  <a:solidFill>
                    <a:prstClr val="black"/>
                  </a:solidFill>
                  <a:latin typeface="Sakkal Majalla" panose="02000000000000000000" pitchFamily="2" charset="-78"/>
                  <a:cs typeface="Sakkal Majalla" panose="02000000000000000000" pitchFamily="2" charset="-78"/>
                </a:rPr>
                <a:t>نسبة الامتثال لمتطلبات الحوكمة</a:t>
              </a:r>
              <a:endParaRPr lang="en-US" sz="800" b="1" kern="0" dirty="0">
                <a:solidFill>
                  <a:prstClr val="black"/>
                </a:solidFill>
                <a:latin typeface="Sakkal Majalla" panose="02000000000000000000" pitchFamily="2" charset="-78"/>
                <a:cs typeface="Sakkal Majalla" panose="02000000000000000000" pitchFamily="2" charset="-78"/>
              </a:endParaRPr>
            </a:p>
          </p:txBody>
        </p:sp>
        <p:sp>
          <p:nvSpPr>
            <p:cNvPr id="242" name="Rectangle 79">
              <a:extLst>
                <a:ext uri="{FF2B5EF4-FFF2-40B4-BE49-F238E27FC236}">
                  <a16:creationId xmlns:a16="http://schemas.microsoft.com/office/drawing/2014/main" id="{41B41082-589D-4D20-3317-F59DCD03B01A}"/>
                </a:ext>
              </a:extLst>
            </p:cNvPr>
            <p:cNvSpPr/>
            <p:nvPr/>
          </p:nvSpPr>
          <p:spPr>
            <a:xfrm>
              <a:off x="1429400" y="1948327"/>
              <a:ext cx="213123" cy="331209"/>
            </a:xfrm>
            <a:prstGeom prst="roundRect">
              <a:avLst>
                <a:gd name="adj" fmla="val 8209"/>
              </a:avLst>
            </a:prstGeom>
            <a:solidFill>
              <a:schemeClr val="accent2"/>
            </a:solidFill>
            <a:ln cap="flat">
              <a:noFill/>
              <a:prstDash val="solid"/>
            </a:ln>
            <a:effectLst/>
          </p:spPr>
          <p:txBody>
            <a:bodyPr vert="horz" wrap="square" lIns="0" tIns="34290" rIns="0" bIns="34290" anchor="ctr" anchorCtr="0" compatLnSpc="1">
              <a:noAutofit/>
            </a:bodyPr>
            <a:lstStyle/>
            <a:p>
              <a:pPr algn="ctr" defTabSz="685783" rtl="1">
                <a:lnSpc>
                  <a:spcPts val="825"/>
                </a:lnSpc>
              </a:pPr>
              <a:r>
                <a:rPr lang="ar-SA" sz="800" b="1" kern="0" dirty="0">
                  <a:solidFill>
                    <a:prstClr val="white"/>
                  </a:solidFill>
                  <a:latin typeface="Sakkal Majalla" panose="02000000000000000000" pitchFamily="2" charset="-78"/>
                  <a:cs typeface="Sakkal Majalla" panose="02000000000000000000" pitchFamily="2" charset="-78"/>
                </a:rPr>
                <a:t>5.1</a:t>
              </a:r>
              <a:endParaRPr lang="en-US" sz="800" b="1" kern="0" dirty="0">
                <a:solidFill>
                  <a:prstClr val="white"/>
                </a:solidFill>
                <a:latin typeface="Sakkal Majalla" panose="02000000000000000000" pitchFamily="2" charset="-78"/>
                <a:cs typeface="Sakkal Majalla" panose="02000000000000000000" pitchFamily="2" charset="-78"/>
              </a:endParaRPr>
            </a:p>
          </p:txBody>
        </p:sp>
      </p:grpSp>
      <p:grpSp>
        <p:nvGrpSpPr>
          <p:cNvPr id="268" name="Group 267">
            <a:extLst>
              <a:ext uri="{FF2B5EF4-FFF2-40B4-BE49-F238E27FC236}">
                <a16:creationId xmlns:a16="http://schemas.microsoft.com/office/drawing/2014/main" id="{F2D62291-8DF9-968D-4219-98E8F8672057}"/>
              </a:ext>
            </a:extLst>
          </p:cNvPr>
          <p:cNvGrpSpPr/>
          <p:nvPr/>
        </p:nvGrpSpPr>
        <p:grpSpPr>
          <a:xfrm flipH="1">
            <a:off x="1163958" y="2366883"/>
            <a:ext cx="958325" cy="410182"/>
            <a:chOff x="1412749" y="1932097"/>
            <a:chExt cx="1372472" cy="363671"/>
          </a:xfrm>
        </p:grpSpPr>
        <p:sp>
          <p:nvSpPr>
            <p:cNvPr id="269" name="Rectangle: Rounded Corners 268">
              <a:extLst>
                <a:ext uri="{FF2B5EF4-FFF2-40B4-BE49-F238E27FC236}">
                  <a16:creationId xmlns:a16="http://schemas.microsoft.com/office/drawing/2014/main" id="{154ACDAA-3A57-9A2A-A0A6-C6C5630B5F09}"/>
                </a:ext>
              </a:extLst>
            </p:cNvPr>
            <p:cNvSpPr/>
            <p:nvPr/>
          </p:nvSpPr>
          <p:spPr>
            <a:xfrm>
              <a:off x="1412749" y="1932097"/>
              <a:ext cx="1372472" cy="363671"/>
            </a:xfrm>
            <a:prstGeom prst="roundRect">
              <a:avLst>
                <a:gd name="adj" fmla="val 3685"/>
              </a:avLst>
            </a:prstGeom>
            <a:solidFill>
              <a:schemeClr val="accent4">
                <a:lumMod val="20000"/>
                <a:lumOff val="80000"/>
              </a:schemeClr>
            </a:solidFill>
            <a:ln w="6350" cap="flat" cmpd="sng" algn="ctr">
              <a:solidFill>
                <a:schemeClr val="accent1">
                  <a:lumMod val="20000"/>
                  <a:lumOff val="80000"/>
                </a:schemeClr>
              </a:solidFill>
              <a:prstDash val="solid"/>
              <a:miter lim="800000"/>
            </a:ln>
            <a:effectLst/>
          </p:spPr>
          <p:txBody>
            <a:bodyPr lIns="34290" rIns="34290" rtlCol="0" anchor="ctr"/>
            <a:lstStyle/>
            <a:p>
              <a:pPr marL="174621" algn="r" defTabSz="684593" rtl="1" eaLnBrk="0" fontAlgn="base" hangingPunct="0">
                <a:lnSpc>
                  <a:spcPts val="825"/>
                </a:lnSpc>
                <a:spcBef>
                  <a:spcPct val="0"/>
                </a:spcBef>
                <a:spcAft>
                  <a:spcPct val="0"/>
                </a:spcAft>
              </a:pPr>
              <a:r>
                <a:rPr lang="ar-SA" sz="800" b="1" kern="0" dirty="0">
                  <a:solidFill>
                    <a:prstClr val="black"/>
                  </a:solidFill>
                  <a:latin typeface="Sakkal Majalla" panose="02000000000000000000" pitchFamily="2" charset="-78"/>
                  <a:cs typeface="Sakkal Majalla" panose="02000000000000000000" pitchFamily="2" charset="-78"/>
                </a:rPr>
                <a:t>نسبة الزيادة في القيمة الاسمية</a:t>
              </a:r>
              <a:endParaRPr lang="en-US" sz="800" b="1" kern="0" dirty="0">
                <a:solidFill>
                  <a:prstClr val="black"/>
                </a:solidFill>
                <a:latin typeface="Sakkal Majalla" panose="02000000000000000000" pitchFamily="2" charset="-78"/>
                <a:cs typeface="Sakkal Majalla" panose="02000000000000000000" pitchFamily="2" charset="-78"/>
              </a:endParaRPr>
            </a:p>
          </p:txBody>
        </p:sp>
        <p:sp>
          <p:nvSpPr>
            <p:cNvPr id="270" name="Rectangle 79">
              <a:extLst>
                <a:ext uri="{FF2B5EF4-FFF2-40B4-BE49-F238E27FC236}">
                  <a16:creationId xmlns:a16="http://schemas.microsoft.com/office/drawing/2014/main" id="{56777A2F-0884-6A2A-4936-71F5CD08F26D}"/>
                </a:ext>
              </a:extLst>
            </p:cNvPr>
            <p:cNvSpPr/>
            <p:nvPr/>
          </p:nvSpPr>
          <p:spPr>
            <a:xfrm>
              <a:off x="1429400" y="1948327"/>
              <a:ext cx="213123" cy="331209"/>
            </a:xfrm>
            <a:prstGeom prst="roundRect">
              <a:avLst>
                <a:gd name="adj" fmla="val 8209"/>
              </a:avLst>
            </a:prstGeom>
            <a:solidFill>
              <a:schemeClr val="accent2"/>
            </a:solidFill>
            <a:ln cap="flat">
              <a:noFill/>
              <a:prstDash val="solid"/>
            </a:ln>
            <a:effectLst/>
          </p:spPr>
          <p:txBody>
            <a:bodyPr vert="horz" wrap="square" lIns="0" tIns="34290" rIns="0" bIns="34290" anchor="ctr" anchorCtr="0" compatLnSpc="1">
              <a:noAutofit/>
            </a:bodyPr>
            <a:lstStyle/>
            <a:p>
              <a:pPr algn="ctr" defTabSz="685783" rtl="1">
                <a:lnSpc>
                  <a:spcPts val="825"/>
                </a:lnSpc>
              </a:pPr>
              <a:r>
                <a:rPr lang="ar-SA" sz="800" b="1" kern="0" dirty="0">
                  <a:solidFill>
                    <a:prstClr val="white"/>
                  </a:solidFill>
                  <a:latin typeface="Sakkal Majalla" panose="02000000000000000000" pitchFamily="2" charset="-78"/>
                  <a:cs typeface="Sakkal Majalla" panose="02000000000000000000" pitchFamily="2" charset="-78"/>
                </a:rPr>
                <a:t>7.1</a:t>
              </a:r>
              <a:endParaRPr lang="en-US" sz="800" b="1" kern="0" dirty="0">
                <a:solidFill>
                  <a:prstClr val="white"/>
                </a:solidFill>
                <a:latin typeface="Sakkal Majalla" panose="02000000000000000000" pitchFamily="2" charset="-78"/>
                <a:cs typeface="Sakkal Majalla" panose="02000000000000000000" pitchFamily="2" charset="-78"/>
              </a:endParaRPr>
            </a:p>
          </p:txBody>
        </p:sp>
      </p:grpSp>
      <p:grpSp>
        <p:nvGrpSpPr>
          <p:cNvPr id="282" name="Group 281">
            <a:extLst>
              <a:ext uri="{FF2B5EF4-FFF2-40B4-BE49-F238E27FC236}">
                <a16:creationId xmlns:a16="http://schemas.microsoft.com/office/drawing/2014/main" id="{F9FE32DB-B85C-72F3-F2A5-2C0A759A3B0F}"/>
              </a:ext>
            </a:extLst>
          </p:cNvPr>
          <p:cNvGrpSpPr/>
          <p:nvPr/>
        </p:nvGrpSpPr>
        <p:grpSpPr>
          <a:xfrm flipH="1">
            <a:off x="158561" y="2366883"/>
            <a:ext cx="958325" cy="410182"/>
            <a:chOff x="1412749" y="1932097"/>
            <a:chExt cx="1372472" cy="363671"/>
          </a:xfrm>
        </p:grpSpPr>
        <p:sp>
          <p:nvSpPr>
            <p:cNvPr id="283" name="Rectangle: Rounded Corners 282">
              <a:extLst>
                <a:ext uri="{FF2B5EF4-FFF2-40B4-BE49-F238E27FC236}">
                  <a16:creationId xmlns:a16="http://schemas.microsoft.com/office/drawing/2014/main" id="{EC34E2DB-A842-4B8A-FFE6-D1C8ADF072BC}"/>
                </a:ext>
              </a:extLst>
            </p:cNvPr>
            <p:cNvSpPr/>
            <p:nvPr/>
          </p:nvSpPr>
          <p:spPr>
            <a:xfrm>
              <a:off x="1412749" y="1932097"/>
              <a:ext cx="1372472" cy="363671"/>
            </a:xfrm>
            <a:prstGeom prst="roundRect">
              <a:avLst>
                <a:gd name="adj" fmla="val 3685"/>
              </a:avLst>
            </a:prstGeom>
            <a:solidFill>
              <a:schemeClr val="accent4">
                <a:lumMod val="20000"/>
                <a:lumOff val="80000"/>
              </a:schemeClr>
            </a:solidFill>
            <a:ln w="6350" cap="flat" cmpd="sng" algn="ctr">
              <a:solidFill>
                <a:schemeClr val="accent1">
                  <a:lumMod val="20000"/>
                  <a:lumOff val="80000"/>
                </a:schemeClr>
              </a:solidFill>
              <a:prstDash val="solid"/>
              <a:miter lim="800000"/>
            </a:ln>
            <a:effectLst/>
          </p:spPr>
          <p:txBody>
            <a:bodyPr lIns="34290" rIns="34290" rtlCol="0" anchor="ctr"/>
            <a:lstStyle/>
            <a:p>
              <a:pPr marL="174621" algn="r" defTabSz="684593" rtl="1" eaLnBrk="0" fontAlgn="base" hangingPunct="0">
                <a:lnSpc>
                  <a:spcPts val="825"/>
                </a:lnSpc>
                <a:spcBef>
                  <a:spcPct val="0"/>
                </a:spcBef>
                <a:spcAft>
                  <a:spcPct val="0"/>
                </a:spcAft>
              </a:pPr>
              <a:r>
                <a:rPr lang="ar-SA" sz="800" b="1" kern="0" dirty="0">
                  <a:solidFill>
                    <a:prstClr val="black"/>
                  </a:solidFill>
                  <a:latin typeface="Sakkal Majalla" panose="02000000000000000000" pitchFamily="2" charset="-78"/>
                  <a:cs typeface="Sakkal Majalla" panose="02000000000000000000" pitchFamily="2" charset="-78"/>
                </a:rPr>
                <a:t>مؤشر الوعي بالعلامة </a:t>
              </a:r>
              <a:r>
                <a:rPr lang="ar-SA" sz="800" b="1" kern="0">
                  <a:solidFill>
                    <a:prstClr val="black"/>
                  </a:solidFill>
                  <a:latin typeface="Sakkal Majalla" panose="02000000000000000000" pitchFamily="2" charset="-78"/>
                  <a:cs typeface="Sakkal Majalla" panose="02000000000000000000" pitchFamily="2" charset="-78"/>
                </a:rPr>
                <a:t>التجارية </a:t>
              </a:r>
              <a:endParaRPr lang="ar-SA" sz="800" b="1" kern="0" dirty="0">
                <a:solidFill>
                  <a:prstClr val="black"/>
                </a:solidFill>
                <a:latin typeface="Sakkal Majalla" panose="02000000000000000000" pitchFamily="2" charset="-78"/>
                <a:cs typeface="Sakkal Majalla" panose="02000000000000000000" pitchFamily="2" charset="-78"/>
              </a:endParaRPr>
            </a:p>
          </p:txBody>
        </p:sp>
        <p:sp>
          <p:nvSpPr>
            <p:cNvPr id="284" name="Rectangle 79">
              <a:extLst>
                <a:ext uri="{FF2B5EF4-FFF2-40B4-BE49-F238E27FC236}">
                  <a16:creationId xmlns:a16="http://schemas.microsoft.com/office/drawing/2014/main" id="{1951D1BD-B657-E4AA-6F71-FAD43272CCF4}"/>
                </a:ext>
              </a:extLst>
            </p:cNvPr>
            <p:cNvSpPr/>
            <p:nvPr/>
          </p:nvSpPr>
          <p:spPr>
            <a:xfrm>
              <a:off x="1429400" y="1948327"/>
              <a:ext cx="213123" cy="331209"/>
            </a:xfrm>
            <a:prstGeom prst="roundRect">
              <a:avLst>
                <a:gd name="adj" fmla="val 8209"/>
              </a:avLst>
            </a:prstGeom>
            <a:solidFill>
              <a:schemeClr val="accent2"/>
            </a:solidFill>
            <a:ln cap="flat">
              <a:noFill/>
              <a:prstDash val="solid"/>
            </a:ln>
            <a:effectLst/>
          </p:spPr>
          <p:txBody>
            <a:bodyPr vert="horz" wrap="square" lIns="0" tIns="34290" rIns="0" bIns="34290" anchor="ctr" anchorCtr="0" compatLnSpc="1">
              <a:noAutofit/>
            </a:bodyPr>
            <a:lstStyle/>
            <a:p>
              <a:pPr algn="ctr" defTabSz="685783" rtl="1">
                <a:lnSpc>
                  <a:spcPts val="825"/>
                </a:lnSpc>
              </a:pPr>
              <a:r>
                <a:rPr lang="ar-SA" sz="800" b="1" kern="0" dirty="0">
                  <a:solidFill>
                    <a:prstClr val="white"/>
                  </a:solidFill>
                  <a:latin typeface="Sakkal Majalla" panose="02000000000000000000" pitchFamily="2" charset="-78"/>
                  <a:cs typeface="Sakkal Majalla" panose="02000000000000000000" pitchFamily="2" charset="-78"/>
                </a:rPr>
                <a:t>8.1</a:t>
              </a:r>
              <a:endParaRPr lang="en-US" sz="800" b="1" kern="0" dirty="0">
                <a:solidFill>
                  <a:prstClr val="white"/>
                </a:solidFill>
                <a:latin typeface="Sakkal Majalla" panose="02000000000000000000" pitchFamily="2" charset="-78"/>
                <a:cs typeface="Sakkal Majalla" panose="02000000000000000000" pitchFamily="2" charset="-78"/>
              </a:endParaRPr>
            </a:p>
          </p:txBody>
        </p:sp>
      </p:grpSp>
      <p:grpSp>
        <p:nvGrpSpPr>
          <p:cNvPr id="172" name="Group 171">
            <a:extLst>
              <a:ext uri="{FF2B5EF4-FFF2-40B4-BE49-F238E27FC236}">
                <a16:creationId xmlns:a16="http://schemas.microsoft.com/office/drawing/2014/main" id="{EA7D6F66-38E7-DAF7-6545-4E91B07EB353}"/>
              </a:ext>
            </a:extLst>
          </p:cNvPr>
          <p:cNvGrpSpPr/>
          <p:nvPr/>
        </p:nvGrpSpPr>
        <p:grpSpPr>
          <a:xfrm flipH="1">
            <a:off x="7196339" y="2832365"/>
            <a:ext cx="958325" cy="410182"/>
            <a:chOff x="1412749" y="1932097"/>
            <a:chExt cx="1372472" cy="363671"/>
          </a:xfrm>
        </p:grpSpPr>
        <p:sp>
          <p:nvSpPr>
            <p:cNvPr id="173" name="Rectangle: Rounded Corners 172">
              <a:extLst>
                <a:ext uri="{FF2B5EF4-FFF2-40B4-BE49-F238E27FC236}">
                  <a16:creationId xmlns:a16="http://schemas.microsoft.com/office/drawing/2014/main" id="{0719E88D-6788-5BF5-8CA2-1FFD8AA8C156}"/>
                </a:ext>
              </a:extLst>
            </p:cNvPr>
            <p:cNvSpPr/>
            <p:nvPr/>
          </p:nvSpPr>
          <p:spPr>
            <a:xfrm>
              <a:off x="1412749" y="1932097"/>
              <a:ext cx="1372472" cy="363671"/>
            </a:xfrm>
            <a:prstGeom prst="roundRect">
              <a:avLst>
                <a:gd name="adj" fmla="val 3685"/>
              </a:avLst>
            </a:prstGeom>
            <a:solidFill>
              <a:schemeClr val="accent4">
                <a:lumMod val="20000"/>
                <a:lumOff val="80000"/>
              </a:schemeClr>
            </a:solidFill>
            <a:ln w="6350" cap="flat" cmpd="sng" algn="ctr">
              <a:solidFill>
                <a:schemeClr val="accent1">
                  <a:lumMod val="20000"/>
                  <a:lumOff val="80000"/>
                </a:schemeClr>
              </a:solidFill>
              <a:prstDash val="solid"/>
              <a:miter lim="800000"/>
            </a:ln>
            <a:effectLst/>
          </p:spPr>
          <p:txBody>
            <a:bodyPr lIns="34290" rIns="34290" rtlCol="0" anchor="ctr"/>
            <a:lstStyle/>
            <a:p>
              <a:pPr marL="174621" algn="r" defTabSz="684593" rtl="1" eaLnBrk="0" fontAlgn="base" hangingPunct="0">
                <a:lnSpc>
                  <a:spcPts val="825"/>
                </a:lnSpc>
                <a:spcBef>
                  <a:spcPct val="0"/>
                </a:spcBef>
                <a:spcAft>
                  <a:spcPct val="0"/>
                </a:spcAft>
              </a:pPr>
              <a:r>
                <a:rPr lang="ar-SA" sz="800" b="1" kern="0" dirty="0">
                  <a:solidFill>
                    <a:prstClr val="black"/>
                  </a:solidFill>
                  <a:latin typeface="Sakkal Majalla" panose="02000000000000000000" pitchFamily="2" charset="-78"/>
                  <a:cs typeface="Sakkal Majalla" panose="02000000000000000000" pitchFamily="2" charset="-78"/>
                </a:rPr>
                <a:t>معدل النمو السنوي المركب</a:t>
              </a:r>
              <a:endParaRPr lang="en-US" sz="800" b="1" kern="0" dirty="0">
                <a:solidFill>
                  <a:prstClr val="black"/>
                </a:solidFill>
                <a:latin typeface="Sakkal Majalla" panose="02000000000000000000" pitchFamily="2" charset="-78"/>
                <a:cs typeface="Sakkal Majalla" panose="02000000000000000000" pitchFamily="2" charset="-78"/>
              </a:endParaRPr>
            </a:p>
          </p:txBody>
        </p:sp>
        <p:sp>
          <p:nvSpPr>
            <p:cNvPr id="174" name="Rectangle 79">
              <a:extLst>
                <a:ext uri="{FF2B5EF4-FFF2-40B4-BE49-F238E27FC236}">
                  <a16:creationId xmlns:a16="http://schemas.microsoft.com/office/drawing/2014/main" id="{1FDE473B-13E9-F9C0-132C-0C41424034B9}"/>
                </a:ext>
              </a:extLst>
            </p:cNvPr>
            <p:cNvSpPr/>
            <p:nvPr/>
          </p:nvSpPr>
          <p:spPr>
            <a:xfrm>
              <a:off x="1429400" y="1948327"/>
              <a:ext cx="213123" cy="331209"/>
            </a:xfrm>
            <a:prstGeom prst="roundRect">
              <a:avLst>
                <a:gd name="adj" fmla="val 8209"/>
              </a:avLst>
            </a:prstGeom>
            <a:solidFill>
              <a:schemeClr val="accent2"/>
            </a:solidFill>
            <a:ln cap="flat">
              <a:noFill/>
              <a:prstDash val="solid"/>
            </a:ln>
            <a:effectLst/>
          </p:spPr>
          <p:txBody>
            <a:bodyPr vert="horz" wrap="square" lIns="0" tIns="34290" rIns="0" bIns="34290" anchor="ctr" anchorCtr="0" compatLnSpc="1">
              <a:noAutofit/>
            </a:bodyPr>
            <a:lstStyle/>
            <a:p>
              <a:pPr algn="ctr" defTabSz="685783" rtl="1">
                <a:lnSpc>
                  <a:spcPts val="825"/>
                </a:lnSpc>
              </a:pPr>
              <a:r>
                <a:rPr lang="en-US" sz="800" b="1" kern="0" dirty="0">
                  <a:solidFill>
                    <a:prstClr val="white"/>
                  </a:solidFill>
                  <a:latin typeface="Sakkal Majalla" panose="02000000000000000000" pitchFamily="2" charset="-78"/>
                  <a:cs typeface="Sakkal Majalla" panose="02000000000000000000" pitchFamily="2" charset="-78"/>
                </a:rPr>
                <a:t>1.2</a:t>
              </a:r>
            </a:p>
          </p:txBody>
        </p:sp>
      </p:grpSp>
      <p:grpSp>
        <p:nvGrpSpPr>
          <p:cNvPr id="201" name="Group 200">
            <a:extLst>
              <a:ext uri="{FF2B5EF4-FFF2-40B4-BE49-F238E27FC236}">
                <a16:creationId xmlns:a16="http://schemas.microsoft.com/office/drawing/2014/main" id="{C9C6A8C2-2A44-7152-F57B-CA3EC3662827}"/>
              </a:ext>
            </a:extLst>
          </p:cNvPr>
          <p:cNvGrpSpPr/>
          <p:nvPr/>
        </p:nvGrpSpPr>
        <p:grpSpPr>
          <a:xfrm flipH="1">
            <a:off x="6190942" y="2832365"/>
            <a:ext cx="958325" cy="410182"/>
            <a:chOff x="1412749" y="1932097"/>
            <a:chExt cx="1372472" cy="363671"/>
          </a:xfrm>
        </p:grpSpPr>
        <p:sp>
          <p:nvSpPr>
            <p:cNvPr id="202" name="Rectangle: Rounded Corners 201">
              <a:extLst>
                <a:ext uri="{FF2B5EF4-FFF2-40B4-BE49-F238E27FC236}">
                  <a16:creationId xmlns:a16="http://schemas.microsoft.com/office/drawing/2014/main" id="{3AD4E877-3749-F735-5290-DE4A6AD849F6}"/>
                </a:ext>
              </a:extLst>
            </p:cNvPr>
            <p:cNvSpPr/>
            <p:nvPr/>
          </p:nvSpPr>
          <p:spPr>
            <a:xfrm>
              <a:off x="1412749" y="1932097"/>
              <a:ext cx="1372472" cy="363671"/>
            </a:xfrm>
            <a:prstGeom prst="roundRect">
              <a:avLst>
                <a:gd name="adj" fmla="val 3685"/>
              </a:avLst>
            </a:prstGeom>
            <a:solidFill>
              <a:schemeClr val="accent4">
                <a:lumMod val="20000"/>
                <a:lumOff val="80000"/>
              </a:schemeClr>
            </a:solidFill>
            <a:ln w="6350" cap="flat" cmpd="sng" algn="ctr">
              <a:solidFill>
                <a:schemeClr val="accent1">
                  <a:lumMod val="20000"/>
                  <a:lumOff val="80000"/>
                </a:schemeClr>
              </a:solidFill>
              <a:prstDash val="solid"/>
              <a:miter lim="800000"/>
            </a:ln>
            <a:effectLst/>
          </p:spPr>
          <p:txBody>
            <a:bodyPr lIns="34290" rIns="34290" rtlCol="0" anchor="ctr"/>
            <a:lstStyle/>
            <a:p>
              <a:pPr marL="174621" algn="r" defTabSz="684593" rtl="1" eaLnBrk="0" fontAlgn="base" hangingPunct="0">
                <a:lnSpc>
                  <a:spcPts val="825"/>
                </a:lnSpc>
                <a:spcBef>
                  <a:spcPct val="0"/>
                </a:spcBef>
                <a:spcAft>
                  <a:spcPct val="0"/>
                </a:spcAft>
              </a:pPr>
              <a:r>
                <a:rPr lang="ar-SA" sz="800" b="1" kern="0" dirty="0">
                  <a:solidFill>
                    <a:prstClr val="black"/>
                  </a:solidFill>
                  <a:latin typeface="Sakkal Majalla" panose="02000000000000000000" pitchFamily="2" charset="-78"/>
                  <a:cs typeface="Sakkal Majalla" panose="02000000000000000000" pitchFamily="2" charset="-78"/>
                </a:rPr>
                <a:t>العائد المركب السنوي</a:t>
              </a:r>
              <a:endParaRPr lang="en-US" sz="800" b="1" kern="0" dirty="0">
                <a:solidFill>
                  <a:prstClr val="black"/>
                </a:solidFill>
                <a:latin typeface="Sakkal Majalla" panose="02000000000000000000" pitchFamily="2" charset="-78"/>
                <a:cs typeface="Sakkal Majalla" panose="02000000000000000000" pitchFamily="2" charset="-78"/>
              </a:endParaRPr>
            </a:p>
          </p:txBody>
        </p:sp>
        <p:sp>
          <p:nvSpPr>
            <p:cNvPr id="203" name="Rectangle 79">
              <a:extLst>
                <a:ext uri="{FF2B5EF4-FFF2-40B4-BE49-F238E27FC236}">
                  <a16:creationId xmlns:a16="http://schemas.microsoft.com/office/drawing/2014/main" id="{8D406E4D-9AAC-82D4-E815-435913FBDBB4}"/>
                </a:ext>
              </a:extLst>
            </p:cNvPr>
            <p:cNvSpPr/>
            <p:nvPr/>
          </p:nvSpPr>
          <p:spPr>
            <a:xfrm>
              <a:off x="1429400" y="1948327"/>
              <a:ext cx="213123" cy="331209"/>
            </a:xfrm>
            <a:prstGeom prst="roundRect">
              <a:avLst>
                <a:gd name="adj" fmla="val 8209"/>
              </a:avLst>
            </a:prstGeom>
            <a:solidFill>
              <a:schemeClr val="accent2"/>
            </a:solidFill>
            <a:ln cap="flat">
              <a:noFill/>
              <a:prstDash val="solid"/>
            </a:ln>
            <a:effectLst/>
          </p:spPr>
          <p:txBody>
            <a:bodyPr vert="horz" wrap="square" lIns="0" tIns="34290" rIns="0" bIns="34290" anchor="ctr" anchorCtr="0" compatLnSpc="1">
              <a:noAutofit/>
            </a:bodyPr>
            <a:lstStyle/>
            <a:p>
              <a:pPr algn="ctr" defTabSz="685783" rtl="1">
                <a:lnSpc>
                  <a:spcPts val="825"/>
                </a:lnSpc>
              </a:pPr>
              <a:r>
                <a:rPr lang="ar-SA" sz="800" b="1" kern="0" dirty="0">
                  <a:solidFill>
                    <a:prstClr val="white"/>
                  </a:solidFill>
                  <a:latin typeface="Sakkal Majalla" panose="02000000000000000000" pitchFamily="2" charset="-78"/>
                  <a:cs typeface="Sakkal Majalla" panose="02000000000000000000" pitchFamily="2" charset="-78"/>
                </a:rPr>
                <a:t>2.2</a:t>
              </a:r>
              <a:endParaRPr lang="en-US" sz="800" b="1" kern="0" dirty="0">
                <a:solidFill>
                  <a:prstClr val="white"/>
                </a:solidFill>
                <a:latin typeface="Sakkal Majalla" panose="02000000000000000000" pitchFamily="2" charset="-78"/>
                <a:cs typeface="Sakkal Majalla" panose="02000000000000000000" pitchFamily="2" charset="-78"/>
              </a:endParaRPr>
            </a:p>
          </p:txBody>
        </p:sp>
      </p:grpSp>
      <p:grpSp>
        <p:nvGrpSpPr>
          <p:cNvPr id="215" name="Group 214">
            <a:extLst>
              <a:ext uri="{FF2B5EF4-FFF2-40B4-BE49-F238E27FC236}">
                <a16:creationId xmlns:a16="http://schemas.microsoft.com/office/drawing/2014/main" id="{077BA341-8538-414A-70C7-8D8C95744246}"/>
              </a:ext>
            </a:extLst>
          </p:cNvPr>
          <p:cNvGrpSpPr/>
          <p:nvPr/>
        </p:nvGrpSpPr>
        <p:grpSpPr>
          <a:xfrm flipH="1">
            <a:off x="5185545" y="2832365"/>
            <a:ext cx="958325" cy="410182"/>
            <a:chOff x="1412749" y="1932097"/>
            <a:chExt cx="1372472" cy="363671"/>
          </a:xfrm>
        </p:grpSpPr>
        <p:sp>
          <p:nvSpPr>
            <p:cNvPr id="216" name="Rectangle: Rounded Corners 215">
              <a:extLst>
                <a:ext uri="{FF2B5EF4-FFF2-40B4-BE49-F238E27FC236}">
                  <a16:creationId xmlns:a16="http://schemas.microsoft.com/office/drawing/2014/main" id="{9F84239A-37A8-DB69-18C7-020A71CD3AC5}"/>
                </a:ext>
              </a:extLst>
            </p:cNvPr>
            <p:cNvSpPr/>
            <p:nvPr/>
          </p:nvSpPr>
          <p:spPr>
            <a:xfrm>
              <a:off x="1412749" y="1932097"/>
              <a:ext cx="1372472" cy="363671"/>
            </a:xfrm>
            <a:prstGeom prst="roundRect">
              <a:avLst>
                <a:gd name="adj" fmla="val 3685"/>
              </a:avLst>
            </a:prstGeom>
            <a:solidFill>
              <a:schemeClr val="accent4">
                <a:lumMod val="20000"/>
                <a:lumOff val="80000"/>
              </a:schemeClr>
            </a:solidFill>
            <a:ln w="6350" cap="flat" cmpd="sng" algn="ctr">
              <a:solidFill>
                <a:schemeClr val="accent1">
                  <a:lumMod val="20000"/>
                  <a:lumOff val="80000"/>
                </a:schemeClr>
              </a:solidFill>
              <a:prstDash val="solid"/>
              <a:miter lim="800000"/>
            </a:ln>
            <a:effectLst/>
          </p:spPr>
          <p:txBody>
            <a:bodyPr lIns="34290" rIns="34290" rtlCol="0" anchor="ctr"/>
            <a:lstStyle/>
            <a:p>
              <a:pPr marL="174621" algn="r" defTabSz="684593" rtl="1" eaLnBrk="0" fontAlgn="base" hangingPunct="0">
                <a:lnSpc>
                  <a:spcPts val="825"/>
                </a:lnSpc>
                <a:spcBef>
                  <a:spcPct val="0"/>
                </a:spcBef>
                <a:spcAft>
                  <a:spcPct val="0"/>
                </a:spcAft>
              </a:pPr>
              <a:r>
                <a:rPr lang="ar-SA" sz="800" b="1" kern="0" dirty="0">
                  <a:solidFill>
                    <a:prstClr val="black"/>
                  </a:solidFill>
                  <a:latin typeface="Sakkal Majalla" panose="02000000000000000000" pitchFamily="2" charset="-78"/>
                  <a:cs typeface="Sakkal Majalla" panose="02000000000000000000" pitchFamily="2" charset="-78"/>
                </a:rPr>
                <a:t>معدل النمو السنوي المركب </a:t>
              </a:r>
              <a:endParaRPr lang="en-US" sz="800" b="1" kern="0" dirty="0">
                <a:solidFill>
                  <a:prstClr val="black"/>
                </a:solidFill>
                <a:latin typeface="Sakkal Majalla" panose="02000000000000000000" pitchFamily="2" charset="-78"/>
                <a:cs typeface="Sakkal Majalla" panose="02000000000000000000" pitchFamily="2" charset="-78"/>
              </a:endParaRPr>
            </a:p>
          </p:txBody>
        </p:sp>
        <p:sp>
          <p:nvSpPr>
            <p:cNvPr id="217" name="Rectangle 79">
              <a:extLst>
                <a:ext uri="{FF2B5EF4-FFF2-40B4-BE49-F238E27FC236}">
                  <a16:creationId xmlns:a16="http://schemas.microsoft.com/office/drawing/2014/main" id="{8473DF32-078A-BD13-68B7-ED62B5FBF0B8}"/>
                </a:ext>
              </a:extLst>
            </p:cNvPr>
            <p:cNvSpPr/>
            <p:nvPr/>
          </p:nvSpPr>
          <p:spPr>
            <a:xfrm>
              <a:off x="1429400" y="1948327"/>
              <a:ext cx="213123" cy="331209"/>
            </a:xfrm>
            <a:prstGeom prst="roundRect">
              <a:avLst>
                <a:gd name="adj" fmla="val 8209"/>
              </a:avLst>
            </a:prstGeom>
            <a:solidFill>
              <a:schemeClr val="accent2"/>
            </a:solidFill>
            <a:ln cap="flat">
              <a:noFill/>
              <a:prstDash val="solid"/>
            </a:ln>
            <a:effectLst/>
          </p:spPr>
          <p:txBody>
            <a:bodyPr vert="horz" wrap="square" lIns="0" tIns="34290" rIns="0" bIns="34290" anchor="ctr" anchorCtr="0" compatLnSpc="1">
              <a:noAutofit/>
            </a:bodyPr>
            <a:lstStyle/>
            <a:p>
              <a:pPr algn="ctr" defTabSz="685783" rtl="1">
                <a:lnSpc>
                  <a:spcPts val="825"/>
                </a:lnSpc>
              </a:pPr>
              <a:r>
                <a:rPr lang="ar-SA" sz="800" b="1" kern="0" dirty="0">
                  <a:solidFill>
                    <a:prstClr val="white"/>
                  </a:solidFill>
                  <a:latin typeface="Sakkal Majalla" panose="02000000000000000000" pitchFamily="2" charset="-78"/>
                  <a:cs typeface="Sakkal Majalla" panose="02000000000000000000" pitchFamily="2" charset="-78"/>
                </a:rPr>
                <a:t>3.2</a:t>
              </a:r>
              <a:endParaRPr lang="en-US" sz="800" b="1" kern="0" dirty="0">
                <a:solidFill>
                  <a:prstClr val="white"/>
                </a:solidFill>
                <a:latin typeface="Sakkal Majalla" panose="02000000000000000000" pitchFamily="2" charset="-78"/>
                <a:cs typeface="Sakkal Majalla" panose="02000000000000000000" pitchFamily="2" charset="-78"/>
              </a:endParaRPr>
            </a:p>
          </p:txBody>
        </p:sp>
      </p:grpSp>
      <p:grpSp>
        <p:nvGrpSpPr>
          <p:cNvPr id="229" name="Group 228">
            <a:extLst>
              <a:ext uri="{FF2B5EF4-FFF2-40B4-BE49-F238E27FC236}">
                <a16:creationId xmlns:a16="http://schemas.microsoft.com/office/drawing/2014/main" id="{9E8ABCCE-92F2-930F-4E2E-126DC4E6F36A}"/>
              </a:ext>
            </a:extLst>
          </p:cNvPr>
          <p:cNvGrpSpPr/>
          <p:nvPr/>
        </p:nvGrpSpPr>
        <p:grpSpPr>
          <a:xfrm flipH="1">
            <a:off x="4180148" y="2832365"/>
            <a:ext cx="958325" cy="410182"/>
            <a:chOff x="1412749" y="1932097"/>
            <a:chExt cx="1372472" cy="363671"/>
          </a:xfrm>
        </p:grpSpPr>
        <p:sp>
          <p:nvSpPr>
            <p:cNvPr id="230" name="Rectangle: Rounded Corners 229">
              <a:extLst>
                <a:ext uri="{FF2B5EF4-FFF2-40B4-BE49-F238E27FC236}">
                  <a16:creationId xmlns:a16="http://schemas.microsoft.com/office/drawing/2014/main" id="{1FA15F93-8D0E-457D-DC83-4CD5BC32F374}"/>
                </a:ext>
              </a:extLst>
            </p:cNvPr>
            <p:cNvSpPr/>
            <p:nvPr/>
          </p:nvSpPr>
          <p:spPr>
            <a:xfrm>
              <a:off x="1412749" y="1932097"/>
              <a:ext cx="1372472" cy="363671"/>
            </a:xfrm>
            <a:prstGeom prst="roundRect">
              <a:avLst>
                <a:gd name="adj" fmla="val 3685"/>
              </a:avLst>
            </a:prstGeom>
            <a:solidFill>
              <a:schemeClr val="accent4">
                <a:lumMod val="20000"/>
                <a:lumOff val="80000"/>
              </a:schemeClr>
            </a:solidFill>
            <a:ln w="6350" cap="flat" cmpd="sng" algn="ctr">
              <a:solidFill>
                <a:schemeClr val="accent1">
                  <a:lumMod val="20000"/>
                  <a:lumOff val="80000"/>
                </a:schemeClr>
              </a:solidFill>
              <a:prstDash val="solid"/>
              <a:miter lim="800000"/>
            </a:ln>
            <a:effectLst/>
          </p:spPr>
          <p:txBody>
            <a:bodyPr lIns="34290" rIns="34290" rtlCol="0" anchor="ctr"/>
            <a:lstStyle/>
            <a:p>
              <a:pPr marL="174621" algn="r" defTabSz="684593" rtl="1" eaLnBrk="0" fontAlgn="base" hangingPunct="0">
                <a:lnSpc>
                  <a:spcPts val="825"/>
                </a:lnSpc>
                <a:spcBef>
                  <a:spcPct val="0"/>
                </a:spcBef>
                <a:spcAft>
                  <a:spcPct val="0"/>
                </a:spcAft>
              </a:pPr>
              <a:r>
                <a:rPr lang="ar-SA" sz="800" b="1" kern="0" dirty="0">
                  <a:solidFill>
                    <a:prstClr val="black"/>
                  </a:solidFill>
                  <a:latin typeface="Sakkal Majalla" panose="02000000000000000000" pitchFamily="2" charset="-78"/>
                  <a:cs typeface="Sakkal Majalla" panose="02000000000000000000" pitchFamily="2" charset="-78"/>
                </a:rPr>
                <a:t>نسبة الانحرافات المالية</a:t>
              </a:r>
              <a:endParaRPr lang="en-US" sz="800" b="1" kern="0" dirty="0">
                <a:solidFill>
                  <a:prstClr val="black"/>
                </a:solidFill>
                <a:latin typeface="Sakkal Majalla" panose="02000000000000000000" pitchFamily="2" charset="-78"/>
                <a:cs typeface="Sakkal Majalla" panose="02000000000000000000" pitchFamily="2" charset="-78"/>
              </a:endParaRPr>
            </a:p>
          </p:txBody>
        </p:sp>
        <p:sp>
          <p:nvSpPr>
            <p:cNvPr id="231" name="Rectangle 79">
              <a:extLst>
                <a:ext uri="{FF2B5EF4-FFF2-40B4-BE49-F238E27FC236}">
                  <a16:creationId xmlns:a16="http://schemas.microsoft.com/office/drawing/2014/main" id="{271F0B05-868B-9108-BFA7-418D6114CAAB}"/>
                </a:ext>
              </a:extLst>
            </p:cNvPr>
            <p:cNvSpPr/>
            <p:nvPr/>
          </p:nvSpPr>
          <p:spPr>
            <a:xfrm>
              <a:off x="1429400" y="1948327"/>
              <a:ext cx="213123" cy="331209"/>
            </a:xfrm>
            <a:prstGeom prst="roundRect">
              <a:avLst>
                <a:gd name="adj" fmla="val 8209"/>
              </a:avLst>
            </a:prstGeom>
            <a:solidFill>
              <a:schemeClr val="accent2"/>
            </a:solidFill>
            <a:ln cap="flat">
              <a:noFill/>
              <a:prstDash val="solid"/>
            </a:ln>
            <a:effectLst/>
          </p:spPr>
          <p:txBody>
            <a:bodyPr vert="horz" wrap="square" lIns="0" tIns="34290" rIns="0" bIns="34290" anchor="ctr" anchorCtr="0" compatLnSpc="1">
              <a:noAutofit/>
            </a:bodyPr>
            <a:lstStyle/>
            <a:p>
              <a:pPr algn="ctr" defTabSz="685783" rtl="1">
                <a:lnSpc>
                  <a:spcPts val="825"/>
                </a:lnSpc>
              </a:pPr>
              <a:r>
                <a:rPr lang="ar-SA" sz="800" b="1" kern="0" dirty="0">
                  <a:solidFill>
                    <a:prstClr val="white"/>
                  </a:solidFill>
                  <a:latin typeface="Sakkal Majalla" panose="02000000000000000000" pitchFamily="2" charset="-78"/>
                  <a:cs typeface="Sakkal Majalla" panose="02000000000000000000" pitchFamily="2" charset="-78"/>
                </a:rPr>
                <a:t>4.2</a:t>
              </a:r>
              <a:endParaRPr lang="en-US" sz="800" b="1" kern="0" dirty="0">
                <a:solidFill>
                  <a:prstClr val="white"/>
                </a:solidFill>
                <a:latin typeface="Sakkal Majalla" panose="02000000000000000000" pitchFamily="2" charset="-78"/>
                <a:cs typeface="Sakkal Majalla" panose="02000000000000000000" pitchFamily="2" charset="-78"/>
              </a:endParaRPr>
            </a:p>
          </p:txBody>
        </p:sp>
      </p:grpSp>
      <p:grpSp>
        <p:nvGrpSpPr>
          <p:cNvPr id="243" name="Group 242">
            <a:extLst>
              <a:ext uri="{FF2B5EF4-FFF2-40B4-BE49-F238E27FC236}">
                <a16:creationId xmlns:a16="http://schemas.microsoft.com/office/drawing/2014/main" id="{A63C2D66-2D98-7ED2-FB78-15D75F42FBBC}"/>
              </a:ext>
            </a:extLst>
          </p:cNvPr>
          <p:cNvGrpSpPr/>
          <p:nvPr/>
        </p:nvGrpSpPr>
        <p:grpSpPr>
          <a:xfrm flipH="1">
            <a:off x="3174752" y="2832365"/>
            <a:ext cx="958325" cy="410182"/>
            <a:chOff x="1412749" y="1932097"/>
            <a:chExt cx="1372472" cy="363671"/>
          </a:xfrm>
        </p:grpSpPr>
        <p:sp>
          <p:nvSpPr>
            <p:cNvPr id="244" name="Rectangle: Rounded Corners 243">
              <a:extLst>
                <a:ext uri="{FF2B5EF4-FFF2-40B4-BE49-F238E27FC236}">
                  <a16:creationId xmlns:a16="http://schemas.microsoft.com/office/drawing/2014/main" id="{081AA19C-C36E-D1D6-15A4-209EA8C3E08E}"/>
                </a:ext>
              </a:extLst>
            </p:cNvPr>
            <p:cNvSpPr/>
            <p:nvPr/>
          </p:nvSpPr>
          <p:spPr>
            <a:xfrm>
              <a:off x="1412749" y="1932097"/>
              <a:ext cx="1372472" cy="363671"/>
            </a:xfrm>
            <a:prstGeom prst="roundRect">
              <a:avLst>
                <a:gd name="adj" fmla="val 3685"/>
              </a:avLst>
            </a:prstGeom>
            <a:solidFill>
              <a:schemeClr val="accent4">
                <a:lumMod val="20000"/>
                <a:lumOff val="80000"/>
              </a:schemeClr>
            </a:solidFill>
            <a:ln w="6350" cap="flat" cmpd="sng" algn="ctr">
              <a:solidFill>
                <a:schemeClr val="accent1">
                  <a:lumMod val="20000"/>
                  <a:lumOff val="80000"/>
                </a:schemeClr>
              </a:solidFill>
              <a:prstDash val="solid"/>
              <a:miter lim="800000"/>
            </a:ln>
            <a:effectLst/>
          </p:spPr>
          <p:txBody>
            <a:bodyPr lIns="34290" rIns="34290" rtlCol="0" anchor="ctr"/>
            <a:lstStyle/>
            <a:p>
              <a:pPr marL="174621" algn="r" defTabSz="684593" rtl="1" eaLnBrk="0" fontAlgn="base" hangingPunct="0">
                <a:lnSpc>
                  <a:spcPts val="825"/>
                </a:lnSpc>
                <a:spcBef>
                  <a:spcPct val="0"/>
                </a:spcBef>
                <a:spcAft>
                  <a:spcPct val="0"/>
                </a:spcAft>
              </a:pPr>
              <a:r>
                <a:rPr lang="ar-SA" sz="800" b="1" kern="0" dirty="0">
                  <a:solidFill>
                    <a:prstClr val="black"/>
                  </a:solidFill>
                  <a:latin typeface="Sakkal Majalla" panose="02000000000000000000" pitchFamily="2" charset="-78"/>
                  <a:cs typeface="Sakkal Majalla" panose="02000000000000000000" pitchFamily="2" charset="-78"/>
                </a:rPr>
                <a:t>نسبة تفعيل النموذج التشغيلي</a:t>
              </a:r>
              <a:endParaRPr lang="en-US" sz="800" b="1" kern="0" dirty="0">
                <a:solidFill>
                  <a:prstClr val="black"/>
                </a:solidFill>
                <a:latin typeface="Sakkal Majalla" panose="02000000000000000000" pitchFamily="2" charset="-78"/>
                <a:cs typeface="Sakkal Majalla" panose="02000000000000000000" pitchFamily="2" charset="-78"/>
              </a:endParaRPr>
            </a:p>
          </p:txBody>
        </p:sp>
        <p:sp>
          <p:nvSpPr>
            <p:cNvPr id="245" name="Rectangle 79">
              <a:extLst>
                <a:ext uri="{FF2B5EF4-FFF2-40B4-BE49-F238E27FC236}">
                  <a16:creationId xmlns:a16="http://schemas.microsoft.com/office/drawing/2014/main" id="{035FC3F8-9FD4-4E66-6550-0FB4ADF4397A}"/>
                </a:ext>
              </a:extLst>
            </p:cNvPr>
            <p:cNvSpPr/>
            <p:nvPr/>
          </p:nvSpPr>
          <p:spPr>
            <a:xfrm>
              <a:off x="1429400" y="1948327"/>
              <a:ext cx="213123" cy="331209"/>
            </a:xfrm>
            <a:prstGeom prst="roundRect">
              <a:avLst>
                <a:gd name="adj" fmla="val 8209"/>
              </a:avLst>
            </a:prstGeom>
            <a:solidFill>
              <a:schemeClr val="accent2"/>
            </a:solidFill>
            <a:ln cap="flat">
              <a:noFill/>
              <a:prstDash val="solid"/>
            </a:ln>
            <a:effectLst/>
          </p:spPr>
          <p:txBody>
            <a:bodyPr vert="horz" wrap="square" lIns="0" tIns="34290" rIns="0" bIns="34290" anchor="ctr" anchorCtr="0" compatLnSpc="1">
              <a:noAutofit/>
            </a:bodyPr>
            <a:lstStyle/>
            <a:p>
              <a:pPr algn="ctr" defTabSz="685783" rtl="1">
                <a:lnSpc>
                  <a:spcPts val="825"/>
                </a:lnSpc>
              </a:pPr>
              <a:r>
                <a:rPr lang="ar-SA" sz="800" b="1" kern="0" dirty="0">
                  <a:solidFill>
                    <a:prstClr val="white"/>
                  </a:solidFill>
                  <a:latin typeface="Sakkal Majalla" panose="02000000000000000000" pitchFamily="2" charset="-78"/>
                  <a:cs typeface="Sakkal Majalla" panose="02000000000000000000" pitchFamily="2" charset="-78"/>
                </a:rPr>
                <a:t>5.2</a:t>
              </a:r>
              <a:endParaRPr lang="en-US" sz="800" b="1" kern="0" dirty="0">
                <a:solidFill>
                  <a:prstClr val="white"/>
                </a:solidFill>
                <a:latin typeface="Sakkal Majalla" panose="02000000000000000000" pitchFamily="2" charset="-78"/>
                <a:cs typeface="Sakkal Majalla" panose="02000000000000000000" pitchFamily="2" charset="-78"/>
              </a:endParaRPr>
            </a:p>
          </p:txBody>
        </p:sp>
      </p:grpSp>
      <p:grpSp>
        <p:nvGrpSpPr>
          <p:cNvPr id="271" name="Group 270">
            <a:extLst>
              <a:ext uri="{FF2B5EF4-FFF2-40B4-BE49-F238E27FC236}">
                <a16:creationId xmlns:a16="http://schemas.microsoft.com/office/drawing/2014/main" id="{44F410E5-3F68-D4E1-E4EA-00FAD587F8B7}"/>
              </a:ext>
            </a:extLst>
          </p:cNvPr>
          <p:cNvGrpSpPr/>
          <p:nvPr/>
        </p:nvGrpSpPr>
        <p:grpSpPr>
          <a:xfrm flipH="1">
            <a:off x="1163958" y="2832365"/>
            <a:ext cx="958325" cy="410182"/>
            <a:chOff x="1412749" y="1932097"/>
            <a:chExt cx="1372472" cy="363671"/>
          </a:xfrm>
        </p:grpSpPr>
        <p:sp>
          <p:nvSpPr>
            <p:cNvPr id="272" name="Rectangle: Rounded Corners 271">
              <a:extLst>
                <a:ext uri="{FF2B5EF4-FFF2-40B4-BE49-F238E27FC236}">
                  <a16:creationId xmlns:a16="http://schemas.microsoft.com/office/drawing/2014/main" id="{572830A5-B1C8-531C-C15F-5EB512835116}"/>
                </a:ext>
              </a:extLst>
            </p:cNvPr>
            <p:cNvSpPr/>
            <p:nvPr/>
          </p:nvSpPr>
          <p:spPr>
            <a:xfrm>
              <a:off x="1412749" y="1932097"/>
              <a:ext cx="1372472" cy="363671"/>
            </a:xfrm>
            <a:prstGeom prst="roundRect">
              <a:avLst>
                <a:gd name="adj" fmla="val 3685"/>
              </a:avLst>
            </a:prstGeom>
            <a:solidFill>
              <a:schemeClr val="accent4">
                <a:lumMod val="20000"/>
                <a:lumOff val="80000"/>
              </a:schemeClr>
            </a:solidFill>
            <a:ln w="6350" cap="flat" cmpd="sng" algn="ctr">
              <a:solidFill>
                <a:schemeClr val="accent1">
                  <a:lumMod val="20000"/>
                  <a:lumOff val="80000"/>
                </a:schemeClr>
              </a:solidFill>
              <a:prstDash val="solid"/>
              <a:miter lim="800000"/>
            </a:ln>
            <a:effectLst/>
          </p:spPr>
          <p:txBody>
            <a:bodyPr lIns="34290" rIns="34290" rtlCol="0" anchor="ctr"/>
            <a:lstStyle/>
            <a:p>
              <a:pPr marL="174621" algn="r" defTabSz="684593" rtl="1" eaLnBrk="0" fontAlgn="base" hangingPunct="0">
                <a:lnSpc>
                  <a:spcPts val="825"/>
                </a:lnSpc>
                <a:spcBef>
                  <a:spcPct val="0"/>
                </a:spcBef>
                <a:spcAft>
                  <a:spcPct val="0"/>
                </a:spcAft>
              </a:pPr>
              <a:r>
                <a:rPr lang="ar-SA" sz="800" b="1" kern="0" dirty="0">
                  <a:solidFill>
                    <a:prstClr val="black"/>
                  </a:solidFill>
                  <a:latin typeface="Sakkal Majalla" panose="02000000000000000000" pitchFamily="2" charset="-78"/>
                  <a:cs typeface="Sakkal Majalla" panose="02000000000000000000" pitchFamily="2" charset="-78"/>
                </a:rPr>
                <a:t>نسبة الانحراف عن المستهدف</a:t>
              </a:r>
              <a:endParaRPr lang="en-US" sz="800" b="1" kern="0" dirty="0">
                <a:solidFill>
                  <a:prstClr val="black"/>
                </a:solidFill>
                <a:latin typeface="Sakkal Majalla" panose="02000000000000000000" pitchFamily="2" charset="-78"/>
                <a:cs typeface="Sakkal Majalla" panose="02000000000000000000" pitchFamily="2" charset="-78"/>
              </a:endParaRPr>
            </a:p>
          </p:txBody>
        </p:sp>
        <p:sp>
          <p:nvSpPr>
            <p:cNvPr id="273" name="Rectangle 79">
              <a:extLst>
                <a:ext uri="{FF2B5EF4-FFF2-40B4-BE49-F238E27FC236}">
                  <a16:creationId xmlns:a16="http://schemas.microsoft.com/office/drawing/2014/main" id="{BBE7B57D-4409-F204-BB2D-C0AD30658FFB}"/>
                </a:ext>
              </a:extLst>
            </p:cNvPr>
            <p:cNvSpPr/>
            <p:nvPr/>
          </p:nvSpPr>
          <p:spPr>
            <a:xfrm>
              <a:off x="1429400" y="1948327"/>
              <a:ext cx="213123" cy="331209"/>
            </a:xfrm>
            <a:prstGeom prst="roundRect">
              <a:avLst>
                <a:gd name="adj" fmla="val 8209"/>
              </a:avLst>
            </a:prstGeom>
            <a:solidFill>
              <a:schemeClr val="accent2"/>
            </a:solidFill>
            <a:ln cap="flat">
              <a:noFill/>
              <a:prstDash val="solid"/>
            </a:ln>
            <a:effectLst/>
          </p:spPr>
          <p:txBody>
            <a:bodyPr vert="horz" wrap="square" lIns="0" tIns="34290" rIns="0" bIns="34290" anchor="ctr" anchorCtr="0" compatLnSpc="1">
              <a:noAutofit/>
            </a:bodyPr>
            <a:lstStyle/>
            <a:p>
              <a:pPr algn="ctr" defTabSz="685783" rtl="1">
                <a:lnSpc>
                  <a:spcPts val="825"/>
                </a:lnSpc>
              </a:pPr>
              <a:r>
                <a:rPr lang="ar-SA" sz="800" b="1" kern="0" dirty="0">
                  <a:solidFill>
                    <a:prstClr val="white"/>
                  </a:solidFill>
                  <a:latin typeface="Sakkal Majalla" panose="02000000000000000000" pitchFamily="2" charset="-78"/>
                  <a:cs typeface="Sakkal Majalla" panose="02000000000000000000" pitchFamily="2" charset="-78"/>
                </a:rPr>
                <a:t>7.2</a:t>
              </a:r>
              <a:endParaRPr lang="en-US" sz="800" b="1" kern="0" dirty="0">
                <a:solidFill>
                  <a:prstClr val="white"/>
                </a:solidFill>
                <a:latin typeface="Sakkal Majalla" panose="02000000000000000000" pitchFamily="2" charset="-78"/>
                <a:cs typeface="Sakkal Majalla" panose="02000000000000000000" pitchFamily="2" charset="-78"/>
              </a:endParaRPr>
            </a:p>
          </p:txBody>
        </p:sp>
      </p:grpSp>
      <p:grpSp>
        <p:nvGrpSpPr>
          <p:cNvPr id="285" name="Group 284">
            <a:extLst>
              <a:ext uri="{FF2B5EF4-FFF2-40B4-BE49-F238E27FC236}">
                <a16:creationId xmlns:a16="http://schemas.microsoft.com/office/drawing/2014/main" id="{6E9004B1-4148-8BBF-476E-03E5329590E0}"/>
              </a:ext>
            </a:extLst>
          </p:cNvPr>
          <p:cNvGrpSpPr/>
          <p:nvPr/>
        </p:nvGrpSpPr>
        <p:grpSpPr>
          <a:xfrm flipH="1">
            <a:off x="158561" y="2832365"/>
            <a:ext cx="958325" cy="410182"/>
            <a:chOff x="1412749" y="1932097"/>
            <a:chExt cx="1372472" cy="363671"/>
          </a:xfrm>
        </p:grpSpPr>
        <p:sp>
          <p:nvSpPr>
            <p:cNvPr id="286" name="Rectangle: Rounded Corners 285">
              <a:extLst>
                <a:ext uri="{FF2B5EF4-FFF2-40B4-BE49-F238E27FC236}">
                  <a16:creationId xmlns:a16="http://schemas.microsoft.com/office/drawing/2014/main" id="{3F1073BA-A402-37B3-1CFB-3126A82499EB}"/>
                </a:ext>
              </a:extLst>
            </p:cNvPr>
            <p:cNvSpPr/>
            <p:nvPr/>
          </p:nvSpPr>
          <p:spPr>
            <a:xfrm>
              <a:off x="1412749" y="1932097"/>
              <a:ext cx="1372472" cy="363671"/>
            </a:xfrm>
            <a:prstGeom prst="roundRect">
              <a:avLst>
                <a:gd name="adj" fmla="val 3685"/>
              </a:avLst>
            </a:prstGeom>
            <a:solidFill>
              <a:schemeClr val="accent4">
                <a:lumMod val="20000"/>
                <a:lumOff val="80000"/>
              </a:schemeClr>
            </a:solidFill>
            <a:ln w="6350" cap="flat" cmpd="sng" algn="ctr">
              <a:solidFill>
                <a:schemeClr val="accent1">
                  <a:lumMod val="20000"/>
                  <a:lumOff val="80000"/>
                </a:schemeClr>
              </a:solidFill>
              <a:prstDash val="solid"/>
              <a:miter lim="800000"/>
            </a:ln>
            <a:effectLst/>
          </p:spPr>
          <p:txBody>
            <a:bodyPr lIns="34290" rIns="34290" rtlCol="0" anchor="ctr"/>
            <a:lstStyle/>
            <a:p>
              <a:pPr marL="174621" algn="r" defTabSz="684593" rtl="1" eaLnBrk="0" fontAlgn="base" hangingPunct="0">
                <a:lnSpc>
                  <a:spcPts val="825"/>
                </a:lnSpc>
                <a:spcBef>
                  <a:spcPct val="0"/>
                </a:spcBef>
                <a:spcAft>
                  <a:spcPct val="0"/>
                </a:spcAft>
              </a:pPr>
              <a:r>
                <a:rPr lang="ar-SA" sz="800" b="1" kern="0" dirty="0">
                  <a:solidFill>
                    <a:prstClr val="black"/>
                  </a:solidFill>
                  <a:latin typeface="Sakkal Majalla" panose="02000000000000000000" pitchFamily="2" charset="-78"/>
                  <a:cs typeface="Sakkal Majalla" panose="02000000000000000000" pitchFamily="2" charset="-78"/>
                </a:rPr>
                <a:t>مؤشر الارتباط </a:t>
              </a:r>
              <a:r>
                <a:rPr lang="ar-SA" sz="800" b="1" kern="0">
                  <a:solidFill>
                    <a:prstClr val="black"/>
                  </a:solidFill>
                  <a:latin typeface="Sakkal Majalla" panose="02000000000000000000" pitchFamily="2" charset="-78"/>
                  <a:cs typeface="Sakkal Majalla" panose="02000000000000000000" pitchFamily="2" charset="-78"/>
                </a:rPr>
                <a:t>بالعلامة </a:t>
              </a:r>
              <a:endParaRPr lang="ar-SA" sz="800" b="1" kern="0" dirty="0">
                <a:solidFill>
                  <a:prstClr val="black"/>
                </a:solidFill>
                <a:latin typeface="Sakkal Majalla" panose="02000000000000000000" pitchFamily="2" charset="-78"/>
                <a:cs typeface="Sakkal Majalla" panose="02000000000000000000" pitchFamily="2" charset="-78"/>
              </a:endParaRPr>
            </a:p>
          </p:txBody>
        </p:sp>
        <p:sp>
          <p:nvSpPr>
            <p:cNvPr id="287" name="Rectangle 79">
              <a:extLst>
                <a:ext uri="{FF2B5EF4-FFF2-40B4-BE49-F238E27FC236}">
                  <a16:creationId xmlns:a16="http://schemas.microsoft.com/office/drawing/2014/main" id="{250CE61F-F352-B3DA-2677-A41B74CDD763}"/>
                </a:ext>
              </a:extLst>
            </p:cNvPr>
            <p:cNvSpPr/>
            <p:nvPr/>
          </p:nvSpPr>
          <p:spPr>
            <a:xfrm>
              <a:off x="1429400" y="1948327"/>
              <a:ext cx="213123" cy="331209"/>
            </a:xfrm>
            <a:prstGeom prst="roundRect">
              <a:avLst>
                <a:gd name="adj" fmla="val 8209"/>
              </a:avLst>
            </a:prstGeom>
            <a:solidFill>
              <a:schemeClr val="accent2"/>
            </a:solidFill>
            <a:ln cap="flat">
              <a:noFill/>
              <a:prstDash val="solid"/>
            </a:ln>
            <a:effectLst/>
          </p:spPr>
          <p:txBody>
            <a:bodyPr vert="horz" wrap="square" lIns="0" tIns="34290" rIns="0" bIns="34290" anchor="ctr" anchorCtr="0" compatLnSpc="1">
              <a:noAutofit/>
            </a:bodyPr>
            <a:lstStyle/>
            <a:p>
              <a:pPr algn="ctr" defTabSz="685783" rtl="1">
                <a:lnSpc>
                  <a:spcPts val="825"/>
                </a:lnSpc>
              </a:pPr>
              <a:r>
                <a:rPr lang="ar-SA" sz="800" b="1" kern="0" dirty="0">
                  <a:solidFill>
                    <a:prstClr val="white"/>
                  </a:solidFill>
                  <a:latin typeface="Sakkal Majalla" panose="02000000000000000000" pitchFamily="2" charset="-78"/>
                  <a:cs typeface="Sakkal Majalla" panose="02000000000000000000" pitchFamily="2" charset="-78"/>
                </a:rPr>
                <a:t>8.2</a:t>
              </a:r>
              <a:endParaRPr lang="en-US" sz="800" b="1" kern="0" dirty="0">
                <a:solidFill>
                  <a:prstClr val="white"/>
                </a:solidFill>
                <a:latin typeface="Sakkal Majalla" panose="02000000000000000000" pitchFamily="2" charset="-78"/>
                <a:cs typeface="Sakkal Majalla" panose="02000000000000000000" pitchFamily="2" charset="-78"/>
              </a:endParaRPr>
            </a:p>
          </p:txBody>
        </p:sp>
      </p:grpSp>
      <p:grpSp>
        <p:nvGrpSpPr>
          <p:cNvPr id="175" name="Group 174">
            <a:extLst>
              <a:ext uri="{FF2B5EF4-FFF2-40B4-BE49-F238E27FC236}">
                <a16:creationId xmlns:a16="http://schemas.microsoft.com/office/drawing/2014/main" id="{191F1A8E-9741-C5D3-4E28-F9CA7536C8BB}"/>
              </a:ext>
            </a:extLst>
          </p:cNvPr>
          <p:cNvGrpSpPr/>
          <p:nvPr/>
        </p:nvGrpSpPr>
        <p:grpSpPr>
          <a:xfrm flipH="1">
            <a:off x="7196339" y="3297847"/>
            <a:ext cx="958325" cy="410182"/>
            <a:chOff x="1412749" y="1932097"/>
            <a:chExt cx="1372472" cy="363671"/>
          </a:xfrm>
        </p:grpSpPr>
        <p:sp>
          <p:nvSpPr>
            <p:cNvPr id="176" name="Rectangle: Rounded Corners 175">
              <a:extLst>
                <a:ext uri="{FF2B5EF4-FFF2-40B4-BE49-F238E27FC236}">
                  <a16:creationId xmlns:a16="http://schemas.microsoft.com/office/drawing/2014/main" id="{95DD6E10-23E1-89DF-E34A-171312F7994A}"/>
                </a:ext>
              </a:extLst>
            </p:cNvPr>
            <p:cNvSpPr/>
            <p:nvPr/>
          </p:nvSpPr>
          <p:spPr>
            <a:xfrm>
              <a:off x="1412749" y="1932097"/>
              <a:ext cx="1372472" cy="363671"/>
            </a:xfrm>
            <a:prstGeom prst="roundRect">
              <a:avLst>
                <a:gd name="adj" fmla="val 3685"/>
              </a:avLst>
            </a:prstGeom>
            <a:solidFill>
              <a:schemeClr val="accent4">
                <a:lumMod val="20000"/>
                <a:lumOff val="80000"/>
              </a:schemeClr>
            </a:solidFill>
            <a:ln w="6350" cap="flat" cmpd="sng" algn="ctr">
              <a:solidFill>
                <a:schemeClr val="accent1">
                  <a:lumMod val="20000"/>
                  <a:lumOff val="80000"/>
                </a:schemeClr>
              </a:solidFill>
              <a:prstDash val="solid"/>
              <a:miter lim="800000"/>
            </a:ln>
            <a:effectLst/>
          </p:spPr>
          <p:txBody>
            <a:bodyPr lIns="34290" rIns="34290" rtlCol="0" anchor="ctr"/>
            <a:lstStyle/>
            <a:p>
              <a:pPr marL="174621" algn="r" defTabSz="684593" rtl="1" eaLnBrk="0" fontAlgn="base" hangingPunct="0">
                <a:lnSpc>
                  <a:spcPts val="825"/>
                </a:lnSpc>
                <a:spcBef>
                  <a:spcPct val="0"/>
                </a:spcBef>
                <a:spcAft>
                  <a:spcPct val="0"/>
                </a:spcAft>
              </a:pPr>
              <a:r>
                <a:rPr lang="ar-SA" sz="800" b="1" kern="0" dirty="0">
                  <a:solidFill>
                    <a:prstClr val="black"/>
                  </a:solidFill>
                  <a:latin typeface="Sakkal Majalla" panose="02000000000000000000" pitchFamily="2" charset="-78"/>
                  <a:cs typeface="Sakkal Majalla" panose="02000000000000000000" pitchFamily="2" charset="-78"/>
                </a:rPr>
                <a:t>نسبة مساهمة القطاعات الجديدة في إجمالي المحفظة</a:t>
              </a:r>
              <a:endParaRPr lang="en-US" sz="800" b="1" kern="0" dirty="0">
                <a:solidFill>
                  <a:prstClr val="black"/>
                </a:solidFill>
                <a:latin typeface="Sakkal Majalla" panose="02000000000000000000" pitchFamily="2" charset="-78"/>
                <a:cs typeface="Sakkal Majalla" panose="02000000000000000000" pitchFamily="2" charset="-78"/>
              </a:endParaRPr>
            </a:p>
          </p:txBody>
        </p:sp>
        <p:sp>
          <p:nvSpPr>
            <p:cNvPr id="177" name="Rectangle 79">
              <a:extLst>
                <a:ext uri="{FF2B5EF4-FFF2-40B4-BE49-F238E27FC236}">
                  <a16:creationId xmlns:a16="http://schemas.microsoft.com/office/drawing/2014/main" id="{37E2E45A-9128-D100-585A-52DAB93213AF}"/>
                </a:ext>
              </a:extLst>
            </p:cNvPr>
            <p:cNvSpPr/>
            <p:nvPr/>
          </p:nvSpPr>
          <p:spPr>
            <a:xfrm>
              <a:off x="1429400" y="1948327"/>
              <a:ext cx="213123" cy="331209"/>
            </a:xfrm>
            <a:prstGeom prst="roundRect">
              <a:avLst>
                <a:gd name="adj" fmla="val 8209"/>
              </a:avLst>
            </a:prstGeom>
            <a:solidFill>
              <a:schemeClr val="accent2"/>
            </a:solidFill>
            <a:ln cap="flat">
              <a:noFill/>
              <a:prstDash val="solid"/>
            </a:ln>
            <a:effectLst/>
          </p:spPr>
          <p:txBody>
            <a:bodyPr vert="horz" wrap="square" lIns="0" tIns="34290" rIns="0" bIns="34290" anchor="ctr" anchorCtr="0" compatLnSpc="1">
              <a:noAutofit/>
            </a:bodyPr>
            <a:lstStyle/>
            <a:p>
              <a:pPr algn="ctr" defTabSz="685783" rtl="1">
                <a:lnSpc>
                  <a:spcPts val="825"/>
                </a:lnSpc>
              </a:pPr>
              <a:r>
                <a:rPr lang="en-US" sz="800" b="1" kern="0" dirty="0">
                  <a:solidFill>
                    <a:prstClr val="white"/>
                  </a:solidFill>
                  <a:latin typeface="Sakkal Majalla" panose="02000000000000000000" pitchFamily="2" charset="-78"/>
                  <a:cs typeface="Sakkal Majalla" panose="02000000000000000000" pitchFamily="2" charset="-78"/>
                </a:rPr>
                <a:t>1.3</a:t>
              </a:r>
            </a:p>
          </p:txBody>
        </p:sp>
      </p:grpSp>
      <p:grpSp>
        <p:nvGrpSpPr>
          <p:cNvPr id="218" name="Group 217">
            <a:extLst>
              <a:ext uri="{FF2B5EF4-FFF2-40B4-BE49-F238E27FC236}">
                <a16:creationId xmlns:a16="http://schemas.microsoft.com/office/drawing/2014/main" id="{C4340E43-A0FA-B484-9B9D-7990A9AD7AAA}"/>
              </a:ext>
            </a:extLst>
          </p:cNvPr>
          <p:cNvGrpSpPr/>
          <p:nvPr/>
        </p:nvGrpSpPr>
        <p:grpSpPr>
          <a:xfrm flipH="1">
            <a:off x="5185545" y="3297847"/>
            <a:ext cx="958325" cy="410182"/>
            <a:chOff x="1412749" y="1932097"/>
            <a:chExt cx="1372472" cy="363671"/>
          </a:xfrm>
        </p:grpSpPr>
        <p:sp>
          <p:nvSpPr>
            <p:cNvPr id="219" name="Rectangle: Rounded Corners 218">
              <a:extLst>
                <a:ext uri="{FF2B5EF4-FFF2-40B4-BE49-F238E27FC236}">
                  <a16:creationId xmlns:a16="http://schemas.microsoft.com/office/drawing/2014/main" id="{BEA3DA4F-EC69-446E-53E4-75963F315C6F}"/>
                </a:ext>
              </a:extLst>
            </p:cNvPr>
            <p:cNvSpPr/>
            <p:nvPr/>
          </p:nvSpPr>
          <p:spPr>
            <a:xfrm>
              <a:off x="1412749" y="1932097"/>
              <a:ext cx="1372472" cy="363671"/>
            </a:xfrm>
            <a:prstGeom prst="roundRect">
              <a:avLst>
                <a:gd name="adj" fmla="val 3685"/>
              </a:avLst>
            </a:prstGeom>
            <a:solidFill>
              <a:schemeClr val="accent4">
                <a:lumMod val="20000"/>
                <a:lumOff val="80000"/>
              </a:schemeClr>
            </a:solidFill>
            <a:ln w="6350" cap="flat" cmpd="sng" algn="ctr">
              <a:solidFill>
                <a:schemeClr val="accent1">
                  <a:lumMod val="20000"/>
                  <a:lumOff val="80000"/>
                </a:schemeClr>
              </a:solidFill>
              <a:prstDash val="solid"/>
              <a:miter lim="800000"/>
            </a:ln>
            <a:effectLst/>
          </p:spPr>
          <p:txBody>
            <a:bodyPr lIns="34290" rIns="34290" rtlCol="0" anchor="ctr"/>
            <a:lstStyle/>
            <a:p>
              <a:pPr marL="174621" algn="r" defTabSz="684593" rtl="1" eaLnBrk="0" fontAlgn="base" hangingPunct="0">
                <a:lnSpc>
                  <a:spcPts val="825"/>
                </a:lnSpc>
                <a:spcBef>
                  <a:spcPct val="0"/>
                </a:spcBef>
                <a:spcAft>
                  <a:spcPct val="0"/>
                </a:spcAft>
              </a:pPr>
              <a:r>
                <a:rPr lang="ar-SA" sz="800" b="1" kern="0" dirty="0">
                  <a:solidFill>
                    <a:prstClr val="black"/>
                  </a:solidFill>
                  <a:latin typeface="Sakkal Majalla" panose="02000000000000000000" pitchFamily="2" charset="-78"/>
                  <a:cs typeface="Sakkal Majalla" panose="02000000000000000000" pitchFamily="2" charset="-78"/>
                </a:rPr>
                <a:t>نسبة الانحراف عن المستهدف</a:t>
              </a:r>
              <a:endParaRPr lang="en-US" sz="800" b="1" kern="0" dirty="0">
                <a:solidFill>
                  <a:prstClr val="black"/>
                </a:solidFill>
                <a:latin typeface="Sakkal Majalla" panose="02000000000000000000" pitchFamily="2" charset="-78"/>
                <a:cs typeface="Sakkal Majalla" panose="02000000000000000000" pitchFamily="2" charset="-78"/>
              </a:endParaRPr>
            </a:p>
          </p:txBody>
        </p:sp>
        <p:sp>
          <p:nvSpPr>
            <p:cNvPr id="220" name="Rectangle 79">
              <a:extLst>
                <a:ext uri="{FF2B5EF4-FFF2-40B4-BE49-F238E27FC236}">
                  <a16:creationId xmlns:a16="http://schemas.microsoft.com/office/drawing/2014/main" id="{D9CCA828-A474-BE34-0307-DA0F349DA143}"/>
                </a:ext>
              </a:extLst>
            </p:cNvPr>
            <p:cNvSpPr/>
            <p:nvPr/>
          </p:nvSpPr>
          <p:spPr>
            <a:xfrm>
              <a:off x="1429400" y="1948327"/>
              <a:ext cx="213123" cy="331209"/>
            </a:xfrm>
            <a:prstGeom prst="roundRect">
              <a:avLst>
                <a:gd name="adj" fmla="val 8209"/>
              </a:avLst>
            </a:prstGeom>
            <a:solidFill>
              <a:schemeClr val="accent2"/>
            </a:solidFill>
            <a:ln cap="flat">
              <a:noFill/>
              <a:prstDash val="solid"/>
            </a:ln>
            <a:effectLst/>
          </p:spPr>
          <p:txBody>
            <a:bodyPr vert="horz" wrap="square" lIns="0" tIns="34290" rIns="0" bIns="34290" anchor="ctr" anchorCtr="0" compatLnSpc="1">
              <a:noAutofit/>
            </a:bodyPr>
            <a:lstStyle/>
            <a:p>
              <a:pPr algn="ctr" defTabSz="685783" rtl="1">
                <a:lnSpc>
                  <a:spcPts val="825"/>
                </a:lnSpc>
              </a:pPr>
              <a:r>
                <a:rPr lang="ar-SA" sz="800" b="1" kern="0" dirty="0">
                  <a:solidFill>
                    <a:prstClr val="white"/>
                  </a:solidFill>
                  <a:latin typeface="Sakkal Majalla" panose="02000000000000000000" pitchFamily="2" charset="-78"/>
                  <a:cs typeface="Sakkal Majalla" panose="02000000000000000000" pitchFamily="2" charset="-78"/>
                </a:rPr>
                <a:t>3.3</a:t>
              </a:r>
              <a:endParaRPr lang="en-US" sz="800" b="1" kern="0" dirty="0">
                <a:solidFill>
                  <a:prstClr val="white"/>
                </a:solidFill>
                <a:latin typeface="Sakkal Majalla" panose="02000000000000000000" pitchFamily="2" charset="-78"/>
                <a:cs typeface="Sakkal Majalla" panose="02000000000000000000" pitchFamily="2" charset="-78"/>
              </a:endParaRPr>
            </a:p>
          </p:txBody>
        </p:sp>
      </p:grpSp>
      <p:grpSp>
        <p:nvGrpSpPr>
          <p:cNvPr id="232" name="Group 231">
            <a:extLst>
              <a:ext uri="{FF2B5EF4-FFF2-40B4-BE49-F238E27FC236}">
                <a16:creationId xmlns:a16="http://schemas.microsoft.com/office/drawing/2014/main" id="{47528520-D92A-E835-B410-A06415593A63}"/>
              </a:ext>
            </a:extLst>
          </p:cNvPr>
          <p:cNvGrpSpPr/>
          <p:nvPr/>
        </p:nvGrpSpPr>
        <p:grpSpPr>
          <a:xfrm flipH="1">
            <a:off x="4180148" y="3297847"/>
            <a:ext cx="958325" cy="410182"/>
            <a:chOff x="1412749" y="1932097"/>
            <a:chExt cx="1372472" cy="363671"/>
          </a:xfrm>
        </p:grpSpPr>
        <p:sp>
          <p:nvSpPr>
            <p:cNvPr id="233" name="Rectangle: Rounded Corners 232">
              <a:extLst>
                <a:ext uri="{FF2B5EF4-FFF2-40B4-BE49-F238E27FC236}">
                  <a16:creationId xmlns:a16="http://schemas.microsoft.com/office/drawing/2014/main" id="{DFD7C280-B3CD-A987-0DDB-B4F7DFD13E00}"/>
                </a:ext>
              </a:extLst>
            </p:cNvPr>
            <p:cNvSpPr/>
            <p:nvPr/>
          </p:nvSpPr>
          <p:spPr>
            <a:xfrm>
              <a:off x="1412749" y="1932097"/>
              <a:ext cx="1372472" cy="363671"/>
            </a:xfrm>
            <a:prstGeom prst="roundRect">
              <a:avLst>
                <a:gd name="adj" fmla="val 3685"/>
              </a:avLst>
            </a:prstGeom>
            <a:solidFill>
              <a:schemeClr val="accent4">
                <a:lumMod val="20000"/>
                <a:lumOff val="80000"/>
              </a:schemeClr>
            </a:solidFill>
            <a:ln w="6350" cap="flat" cmpd="sng" algn="ctr">
              <a:solidFill>
                <a:schemeClr val="accent1">
                  <a:lumMod val="20000"/>
                  <a:lumOff val="80000"/>
                </a:schemeClr>
              </a:solidFill>
              <a:prstDash val="solid"/>
              <a:miter lim="800000"/>
            </a:ln>
            <a:effectLst/>
          </p:spPr>
          <p:txBody>
            <a:bodyPr lIns="34290" rIns="34290" rtlCol="0" anchor="ctr"/>
            <a:lstStyle/>
            <a:p>
              <a:pPr marL="174621" algn="r" defTabSz="684593" rtl="1" eaLnBrk="0" fontAlgn="base" hangingPunct="0">
                <a:lnSpc>
                  <a:spcPts val="825"/>
                </a:lnSpc>
                <a:spcBef>
                  <a:spcPct val="0"/>
                </a:spcBef>
                <a:spcAft>
                  <a:spcPct val="0"/>
                </a:spcAft>
              </a:pPr>
              <a:r>
                <a:rPr lang="ar-SA" sz="800" b="1" kern="0" dirty="0">
                  <a:solidFill>
                    <a:prstClr val="black"/>
                  </a:solidFill>
                  <a:latin typeface="Sakkal Majalla" panose="02000000000000000000" pitchFamily="2" charset="-78"/>
                  <a:cs typeface="Sakkal Majalla" panose="02000000000000000000" pitchFamily="2" charset="-78"/>
                </a:rPr>
                <a:t>معدل خفض الانحرافات المالية</a:t>
              </a:r>
              <a:endParaRPr lang="en-US" sz="800" b="1" kern="0" dirty="0">
                <a:solidFill>
                  <a:prstClr val="black"/>
                </a:solidFill>
                <a:latin typeface="Sakkal Majalla" panose="02000000000000000000" pitchFamily="2" charset="-78"/>
                <a:cs typeface="Sakkal Majalla" panose="02000000000000000000" pitchFamily="2" charset="-78"/>
              </a:endParaRPr>
            </a:p>
          </p:txBody>
        </p:sp>
        <p:sp>
          <p:nvSpPr>
            <p:cNvPr id="234" name="Rectangle 79">
              <a:extLst>
                <a:ext uri="{FF2B5EF4-FFF2-40B4-BE49-F238E27FC236}">
                  <a16:creationId xmlns:a16="http://schemas.microsoft.com/office/drawing/2014/main" id="{5FAEA781-FA34-671E-186B-CFF5CC208A56}"/>
                </a:ext>
              </a:extLst>
            </p:cNvPr>
            <p:cNvSpPr/>
            <p:nvPr/>
          </p:nvSpPr>
          <p:spPr>
            <a:xfrm>
              <a:off x="1429400" y="1948327"/>
              <a:ext cx="213123" cy="331209"/>
            </a:xfrm>
            <a:prstGeom prst="roundRect">
              <a:avLst>
                <a:gd name="adj" fmla="val 8209"/>
              </a:avLst>
            </a:prstGeom>
            <a:solidFill>
              <a:schemeClr val="accent2"/>
            </a:solidFill>
            <a:ln cap="flat">
              <a:noFill/>
              <a:prstDash val="solid"/>
            </a:ln>
            <a:effectLst/>
          </p:spPr>
          <p:txBody>
            <a:bodyPr vert="horz" wrap="square" lIns="0" tIns="34290" rIns="0" bIns="34290" anchor="ctr" anchorCtr="0" compatLnSpc="1">
              <a:noAutofit/>
            </a:bodyPr>
            <a:lstStyle/>
            <a:p>
              <a:pPr algn="ctr" defTabSz="685783" rtl="1">
                <a:lnSpc>
                  <a:spcPts val="825"/>
                </a:lnSpc>
              </a:pPr>
              <a:r>
                <a:rPr lang="ar-SA" sz="800" b="1" kern="0" dirty="0">
                  <a:solidFill>
                    <a:prstClr val="white"/>
                  </a:solidFill>
                  <a:latin typeface="Sakkal Majalla" panose="02000000000000000000" pitchFamily="2" charset="-78"/>
                  <a:cs typeface="Sakkal Majalla" panose="02000000000000000000" pitchFamily="2" charset="-78"/>
                </a:rPr>
                <a:t>4.3</a:t>
              </a:r>
              <a:endParaRPr lang="en-US" sz="800" b="1" kern="0" dirty="0">
                <a:solidFill>
                  <a:prstClr val="white"/>
                </a:solidFill>
                <a:latin typeface="Sakkal Majalla" panose="02000000000000000000" pitchFamily="2" charset="-78"/>
                <a:cs typeface="Sakkal Majalla" panose="02000000000000000000" pitchFamily="2" charset="-78"/>
              </a:endParaRPr>
            </a:p>
          </p:txBody>
        </p:sp>
      </p:grpSp>
      <p:grpSp>
        <p:nvGrpSpPr>
          <p:cNvPr id="246" name="Group 245">
            <a:extLst>
              <a:ext uri="{FF2B5EF4-FFF2-40B4-BE49-F238E27FC236}">
                <a16:creationId xmlns:a16="http://schemas.microsoft.com/office/drawing/2014/main" id="{ECE8AEC4-84AB-677B-7711-EA09A8956457}"/>
              </a:ext>
            </a:extLst>
          </p:cNvPr>
          <p:cNvGrpSpPr/>
          <p:nvPr/>
        </p:nvGrpSpPr>
        <p:grpSpPr>
          <a:xfrm flipH="1">
            <a:off x="3174752" y="3297847"/>
            <a:ext cx="958325" cy="410182"/>
            <a:chOff x="1412749" y="1932097"/>
            <a:chExt cx="1372472" cy="363671"/>
          </a:xfrm>
        </p:grpSpPr>
        <p:sp>
          <p:nvSpPr>
            <p:cNvPr id="247" name="Rectangle: Rounded Corners 246">
              <a:extLst>
                <a:ext uri="{FF2B5EF4-FFF2-40B4-BE49-F238E27FC236}">
                  <a16:creationId xmlns:a16="http://schemas.microsoft.com/office/drawing/2014/main" id="{552DC451-C30A-9D2C-EADF-1402745C9472}"/>
                </a:ext>
              </a:extLst>
            </p:cNvPr>
            <p:cNvSpPr/>
            <p:nvPr/>
          </p:nvSpPr>
          <p:spPr>
            <a:xfrm>
              <a:off x="1412749" y="1932097"/>
              <a:ext cx="1372472" cy="363671"/>
            </a:xfrm>
            <a:prstGeom prst="roundRect">
              <a:avLst>
                <a:gd name="adj" fmla="val 3685"/>
              </a:avLst>
            </a:prstGeom>
            <a:solidFill>
              <a:schemeClr val="accent4">
                <a:lumMod val="20000"/>
                <a:lumOff val="80000"/>
              </a:schemeClr>
            </a:solidFill>
            <a:ln w="6350" cap="flat" cmpd="sng" algn="ctr">
              <a:solidFill>
                <a:schemeClr val="accent1">
                  <a:lumMod val="20000"/>
                  <a:lumOff val="80000"/>
                </a:schemeClr>
              </a:solidFill>
              <a:prstDash val="solid"/>
              <a:miter lim="800000"/>
            </a:ln>
            <a:effectLst/>
          </p:spPr>
          <p:txBody>
            <a:bodyPr lIns="34290" rIns="34290" rtlCol="0" anchor="ctr"/>
            <a:lstStyle/>
            <a:p>
              <a:pPr marL="174621" algn="r" defTabSz="684593" rtl="1" eaLnBrk="0" fontAlgn="base" hangingPunct="0">
                <a:lnSpc>
                  <a:spcPts val="825"/>
                </a:lnSpc>
                <a:spcBef>
                  <a:spcPct val="0"/>
                </a:spcBef>
                <a:spcAft>
                  <a:spcPct val="0"/>
                </a:spcAft>
              </a:pPr>
              <a:r>
                <a:rPr lang="ar-SA" sz="800" b="1" kern="0" dirty="0">
                  <a:solidFill>
                    <a:prstClr val="black"/>
                  </a:solidFill>
                  <a:latin typeface="Sakkal Majalla" panose="02000000000000000000" pitchFamily="2" charset="-78"/>
                  <a:cs typeface="Sakkal Majalla" panose="02000000000000000000" pitchFamily="2" charset="-78"/>
                </a:rPr>
                <a:t>جاهزية التقارير المالية وفق معايير السوق </a:t>
              </a:r>
              <a:endParaRPr lang="en-US" sz="800" b="1" kern="0" dirty="0">
                <a:solidFill>
                  <a:prstClr val="black"/>
                </a:solidFill>
                <a:latin typeface="Sakkal Majalla" panose="02000000000000000000" pitchFamily="2" charset="-78"/>
                <a:cs typeface="Sakkal Majalla" panose="02000000000000000000" pitchFamily="2" charset="-78"/>
              </a:endParaRPr>
            </a:p>
          </p:txBody>
        </p:sp>
        <p:sp>
          <p:nvSpPr>
            <p:cNvPr id="248" name="Rectangle 79">
              <a:extLst>
                <a:ext uri="{FF2B5EF4-FFF2-40B4-BE49-F238E27FC236}">
                  <a16:creationId xmlns:a16="http://schemas.microsoft.com/office/drawing/2014/main" id="{1047378A-8668-F624-F0A0-9F5A2EFE1678}"/>
                </a:ext>
              </a:extLst>
            </p:cNvPr>
            <p:cNvSpPr/>
            <p:nvPr/>
          </p:nvSpPr>
          <p:spPr>
            <a:xfrm>
              <a:off x="1429400" y="1948327"/>
              <a:ext cx="213123" cy="331209"/>
            </a:xfrm>
            <a:prstGeom prst="roundRect">
              <a:avLst>
                <a:gd name="adj" fmla="val 8209"/>
              </a:avLst>
            </a:prstGeom>
            <a:solidFill>
              <a:schemeClr val="accent2"/>
            </a:solidFill>
            <a:ln cap="flat">
              <a:noFill/>
              <a:prstDash val="solid"/>
            </a:ln>
            <a:effectLst/>
          </p:spPr>
          <p:txBody>
            <a:bodyPr vert="horz" wrap="square" lIns="0" tIns="34290" rIns="0" bIns="34290" anchor="ctr" anchorCtr="0" compatLnSpc="1">
              <a:noAutofit/>
            </a:bodyPr>
            <a:lstStyle/>
            <a:p>
              <a:pPr algn="ctr" defTabSz="685783" rtl="1">
                <a:lnSpc>
                  <a:spcPts val="825"/>
                </a:lnSpc>
              </a:pPr>
              <a:r>
                <a:rPr lang="ar-SA" sz="800" b="1" kern="0" dirty="0">
                  <a:solidFill>
                    <a:prstClr val="white"/>
                  </a:solidFill>
                  <a:latin typeface="Sakkal Majalla" panose="02000000000000000000" pitchFamily="2" charset="-78"/>
                  <a:cs typeface="Sakkal Majalla" panose="02000000000000000000" pitchFamily="2" charset="-78"/>
                </a:rPr>
                <a:t>5.3</a:t>
              </a:r>
              <a:endParaRPr lang="en-US" sz="800" b="1" kern="0" dirty="0">
                <a:solidFill>
                  <a:prstClr val="white"/>
                </a:solidFill>
                <a:latin typeface="Sakkal Majalla" panose="02000000000000000000" pitchFamily="2" charset="-78"/>
                <a:cs typeface="Sakkal Majalla" panose="02000000000000000000" pitchFamily="2" charset="-78"/>
              </a:endParaRPr>
            </a:p>
          </p:txBody>
        </p:sp>
      </p:grpSp>
      <p:grpSp>
        <p:nvGrpSpPr>
          <p:cNvPr id="288" name="Group 287">
            <a:extLst>
              <a:ext uri="{FF2B5EF4-FFF2-40B4-BE49-F238E27FC236}">
                <a16:creationId xmlns:a16="http://schemas.microsoft.com/office/drawing/2014/main" id="{4E2F86AA-DAC6-2E0B-4FE6-AE9985E160BC}"/>
              </a:ext>
            </a:extLst>
          </p:cNvPr>
          <p:cNvGrpSpPr/>
          <p:nvPr/>
        </p:nvGrpSpPr>
        <p:grpSpPr>
          <a:xfrm flipH="1">
            <a:off x="158561" y="3297847"/>
            <a:ext cx="958325" cy="410182"/>
            <a:chOff x="1412749" y="1932097"/>
            <a:chExt cx="1372472" cy="363671"/>
          </a:xfrm>
        </p:grpSpPr>
        <p:sp>
          <p:nvSpPr>
            <p:cNvPr id="289" name="Rectangle: Rounded Corners 288">
              <a:extLst>
                <a:ext uri="{FF2B5EF4-FFF2-40B4-BE49-F238E27FC236}">
                  <a16:creationId xmlns:a16="http://schemas.microsoft.com/office/drawing/2014/main" id="{C594B941-0EC8-0CF0-C65A-AC5F9FE3B938}"/>
                </a:ext>
              </a:extLst>
            </p:cNvPr>
            <p:cNvSpPr/>
            <p:nvPr/>
          </p:nvSpPr>
          <p:spPr>
            <a:xfrm>
              <a:off x="1412749" y="1932097"/>
              <a:ext cx="1372472" cy="363671"/>
            </a:xfrm>
            <a:prstGeom prst="roundRect">
              <a:avLst>
                <a:gd name="adj" fmla="val 3685"/>
              </a:avLst>
            </a:prstGeom>
            <a:solidFill>
              <a:schemeClr val="accent4">
                <a:lumMod val="20000"/>
                <a:lumOff val="80000"/>
              </a:schemeClr>
            </a:solidFill>
            <a:ln w="6350" cap="flat" cmpd="sng" algn="ctr">
              <a:solidFill>
                <a:schemeClr val="accent1">
                  <a:lumMod val="20000"/>
                  <a:lumOff val="80000"/>
                </a:schemeClr>
              </a:solidFill>
              <a:prstDash val="solid"/>
              <a:miter lim="800000"/>
            </a:ln>
            <a:effectLst/>
          </p:spPr>
          <p:txBody>
            <a:bodyPr lIns="34290" rIns="34290" rtlCol="0" anchor="ctr"/>
            <a:lstStyle/>
            <a:p>
              <a:pPr marL="174621" algn="r" defTabSz="684593" rtl="1" eaLnBrk="0" fontAlgn="base" hangingPunct="0">
                <a:lnSpc>
                  <a:spcPts val="825"/>
                </a:lnSpc>
                <a:spcBef>
                  <a:spcPct val="0"/>
                </a:spcBef>
                <a:spcAft>
                  <a:spcPct val="0"/>
                </a:spcAft>
              </a:pPr>
              <a:r>
                <a:rPr lang="ar-SA" sz="800" b="1" kern="0" dirty="0">
                  <a:solidFill>
                    <a:prstClr val="black"/>
                  </a:solidFill>
                  <a:latin typeface="Sakkal Majalla" panose="02000000000000000000" pitchFamily="2" charset="-78"/>
                  <a:cs typeface="Sakkal Majalla" panose="02000000000000000000" pitchFamily="2" charset="-78"/>
                </a:rPr>
                <a:t>معدل التفاعل الرقمي </a:t>
              </a:r>
              <a:endParaRPr lang="en-US" sz="800" b="1" kern="0" dirty="0">
                <a:solidFill>
                  <a:prstClr val="black"/>
                </a:solidFill>
                <a:latin typeface="Sakkal Majalla" panose="02000000000000000000" pitchFamily="2" charset="-78"/>
                <a:cs typeface="Sakkal Majalla" panose="02000000000000000000" pitchFamily="2" charset="-78"/>
              </a:endParaRPr>
            </a:p>
          </p:txBody>
        </p:sp>
        <p:sp>
          <p:nvSpPr>
            <p:cNvPr id="290" name="Rectangle 79">
              <a:extLst>
                <a:ext uri="{FF2B5EF4-FFF2-40B4-BE49-F238E27FC236}">
                  <a16:creationId xmlns:a16="http://schemas.microsoft.com/office/drawing/2014/main" id="{6CC6053A-27B6-81D8-4B7D-FDED79336547}"/>
                </a:ext>
              </a:extLst>
            </p:cNvPr>
            <p:cNvSpPr/>
            <p:nvPr/>
          </p:nvSpPr>
          <p:spPr>
            <a:xfrm>
              <a:off x="1429400" y="1948327"/>
              <a:ext cx="213123" cy="331209"/>
            </a:xfrm>
            <a:prstGeom prst="roundRect">
              <a:avLst>
                <a:gd name="adj" fmla="val 8209"/>
              </a:avLst>
            </a:prstGeom>
            <a:solidFill>
              <a:schemeClr val="accent2"/>
            </a:solidFill>
            <a:ln cap="flat">
              <a:noFill/>
              <a:prstDash val="solid"/>
            </a:ln>
            <a:effectLst/>
          </p:spPr>
          <p:txBody>
            <a:bodyPr vert="horz" wrap="square" lIns="0" tIns="34290" rIns="0" bIns="34290" anchor="ctr" anchorCtr="0" compatLnSpc="1">
              <a:noAutofit/>
            </a:bodyPr>
            <a:lstStyle/>
            <a:p>
              <a:pPr algn="ctr" defTabSz="685783" rtl="1">
                <a:lnSpc>
                  <a:spcPts val="825"/>
                </a:lnSpc>
              </a:pPr>
              <a:r>
                <a:rPr lang="ar-SA" sz="800" b="1" kern="0" dirty="0">
                  <a:solidFill>
                    <a:prstClr val="white"/>
                  </a:solidFill>
                  <a:latin typeface="Sakkal Majalla" panose="02000000000000000000" pitchFamily="2" charset="-78"/>
                  <a:cs typeface="Sakkal Majalla" panose="02000000000000000000" pitchFamily="2" charset="-78"/>
                </a:rPr>
                <a:t>8.3</a:t>
              </a:r>
              <a:endParaRPr lang="en-US" sz="800" b="1" kern="0" dirty="0">
                <a:solidFill>
                  <a:prstClr val="white"/>
                </a:solidFill>
                <a:latin typeface="Sakkal Majalla" panose="02000000000000000000" pitchFamily="2" charset="-78"/>
                <a:cs typeface="Sakkal Majalla" panose="02000000000000000000" pitchFamily="2" charset="-78"/>
              </a:endParaRPr>
            </a:p>
          </p:txBody>
        </p:sp>
      </p:grpSp>
      <p:grpSp>
        <p:nvGrpSpPr>
          <p:cNvPr id="178" name="Group 177">
            <a:extLst>
              <a:ext uri="{FF2B5EF4-FFF2-40B4-BE49-F238E27FC236}">
                <a16:creationId xmlns:a16="http://schemas.microsoft.com/office/drawing/2014/main" id="{DCA5F1D4-A34A-DDA1-EA1B-62DE27F8FD0F}"/>
              </a:ext>
            </a:extLst>
          </p:cNvPr>
          <p:cNvGrpSpPr/>
          <p:nvPr/>
        </p:nvGrpSpPr>
        <p:grpSpPr>
          <a:xfrm flipH="1">
            <a:off x="7196339" y="3763329"/>
            <a:ext cx="958325" cy="410182"/>
            <a:chOff x="1412749" y="1932097"/>
            <a:chExt cx="1372472" cy="363671"/>
          </a:xfrm>
        </p:grpSpPr>
        <p:sp>
          <p:nvSpPr>
            <p:cNvPr id="179" name="Rectangle: Rounded Corners 178">
              <a:extLst>
                <a:ext uri="{FF2B5EF4-FFF2-40B4-BE49-F238E27FC236}">
                  <a16:creationId xmlns:a16="http://schemas.microsoft.com/office/drawing/2014/main" id="{D81D82E0-A934-D476-9DAE-36971CA3D58A}"/>
                </a:ext>
              </a:extLst>
            </p:cNvPr>
            <p:cNvSpPr/>
            <p:nvPr/>
          </p:nvSpPr>
          <p:spPr>
            <a:xfrm>
              <a:off x="1412749" y="1932097"/>
              <a:ext cx="1372472" cy="363671"/>
            </a:xfrm>
            <a:prstGeom prst="roundRect">
              <a:avLst>
                <a:gd name="adj" fmla="val 3685"/>
              </a:avLst>
            </a:prstGeom>
            <a:solidFill>
              <a:schemeClr val="accent4">
                <a:lumMod val="20000"/>
                <a:lumOff val="80000"/>
              </a:schemeClr>
            </a:solidFill>
            <a:ln w="6350" cap="flat" cmpd="sng" algn="ctr">
              <a:solidFill>
                <a:schemeClr val="accent1">
                  <a:lumMod val="20000"/>
                  <a:lumOff val="80000"/>
                </a:schemeClr>
              </a:solidFill>
              <a:prstDash val="solid"/>
              <a:miter lim="800000"/>
            </a:ln>
            <a:effectLst/>
          </p:spPr>
          <p:txBody>
            <a:bodyPr lIns="34290" rIns="34290" rtlCol="0" anchor="ctr"/>
            <a:lstStyle/>
            <a:p>
              <a:pPr marL="174621" algn="r" defTabSz="684593" rtl="1" eaLnBrk="0" fontAlgn="base" hangingPunct="0">
                <a:lnSpc>
                  <a:spcPts val="825"/>
                </a:lnSpc>
                <a:spcBef>
                  <a:spcPct val="0"/>
                </a:spcBef>
                <a:spcAft>
                  <a:spcPct val="0"/>
                </a:spcAft>
              </a:pPr>
              <a:r>
                <a:rPr lang="ar-SA" sz="800" b="1" kern="0" dirty="0">
                  <a:solidFill>
                    <a:prstClr val="black"/>
                  </a:solidFill>
                  <a:latin typeface="Sakkal Majalla" panose="02000000000000000000" pitchFamily="2" charset="-78"/>
                  <a:cs typeface="Sakkal Majalla" panose="02000000000000000000" pitchFamily="2" charset="-78"/>
                </a:rPr>
                <a:t>عدد الشراكات أو المشاريع الاستثمارية الجديدة</a:t>
              </a:r>
              <a:endParaRPr lang="en-US" sz="800" b="1" kern="0" dirty="0">
                <a:solidFill>
                  <a:prstClr val="black"/>
                </a:solidFill>
                <a:latin typeface="Sakkal Majalla" panose="02000000000000000000" pitchFamily="2" charset="-78"/>
                <a:cs typeface="Sakkal Majalla" panose="02000000000000000000" pitchFamily="2" charset="-78"/>
              </a:endParaRPr>
            </a:p>
          </p:txBody>
        </p:sp>
        <p:sp>
          <p:nvSpPr>
            <p:cNvPr id="180" name="Rectangle 79">
              <a:extLst>
                <a:ext uri="{FF2B5EF4-FFF2-40B4-BE49-F238E27FC236}">
                  <a16:creationId xmlns:a16="http://schemas.microsoft.com/office/drawing/2014/main" id="{EAA23E8D-87FD-E626-C97F-45A41DA5A855}"/>
                </a:ext>
              </a:extLst>
            </p:cNvPr>
            <p:cNvSpPr/>
            <p:nvPr/>
          </p:nvSpPr>
          <p:spPr>
            <a:xfrm>
              <a:off x="1429400" y="1948327"/>
              <a:ext cx="213123" cy="331209"/>
            </a:xfrm>
            <a:prstGeom prst="roundRect">
              <a:avLst>
                <a:gd name="adj" fmla="val 8209"/>
              </a:avLst>
            </a:prstGeom>
            <a:solidFill>
              <a:schemeClr val="accent2"/>
            </a:solidFill>
            <a:ln cap="flat">
              <a:noFill/>
              <a:prstDash val="solid"/>
            </a:ln>
            <a:effectLst/>
          </p:spPr>
          <p:txBody>
            <a:bodyPr vert="horz" wrap="square" lIns="0" tIns="34290" rIns="0" bIns="34290" anchor="ctr" anchorCtr="0" compatLnSpc="1">
              <a:noAutofit/>
            </a:bodyPr>
            <a:lstStyle/>
            <a:p>
              <a:pPr algn="ctr" defTabSz="685783" rtl="1">
                <a:lnSpc>
                  <a:spcPts val="825"/>
                </a:lnSpc>
              </a:pPr>
              <a:r>
                <a:rPr lang="en-US" sz="800" b="1" kern="0" dirty="0">
                  <a:solidFill>
                    <a:prstClr val="white"/>
                  </a:solidFill>
                  <a:latin typeface="Sakkal Majalla" panose="02000000000000000000" pitchFamily="2" charset="-78"/>
                  <a:cs typeface="Sakkal Majalla" panose="02000000000000000000" pitchFamily="2" charset="-78"/>
                </a:rPr>
                <a:t>1.4</a:t>
              </a:r>
            </a:p>
          </p:txBody>
        </p:sp>
      </p:grpSp>
      <p:grpSp>
        <p:nvGrpSpPr>
          <p:cNvPr id="207" name="Group 206">
            <a:extLst>
              <a:ext uri="{FF2B5EF4-FFF2-40B4-BE49-F238E27FC236}">
                <a16:creationId xmlns:a16="http://schemas.microsoft.com/office/drawing/2014/main" id="{63A7DBB1-81EC-DACF-4D1F-B5C5A27C27A4}"/>
              </a:ext>
            </a:extLst>
          </p:cNvPr>
          <p:cNvGrpSpPr/>
          <p:nvPr/>
        </p:nvGrpSpPr>
        <p:grpSpPr>
          <a:xfrm flipH="1">
            <a:off x="6190942" y="3301049"/>
            <a:ext cx="958325" cy="410182"/>
            <a:chOff x="1412749" y="1932097"/>
            <a:chExt cx="1372472" cy="363671"/>
          </a:xfrm>
        </p:grpSpPr>
        <p:sp>
          <p:nvSpPr>
            <p:cNvPr id="208" name="Rectangle: Rounded Corners 207">
              <a:extLst>
                <a:ext uri="{FF2B5EF4-FFF2-40B4-BE49-F238E27FC236}">
                  <a16:creationId xmlns:a16="http://schemas.microsoft.com/office/drawing/2014/main" id="{8FD77C4B-CF95-6F5B-FE76-EFA632CD4F67}"/>
                </a:ext>
              </a:extLst>
            </p:cNvPr>
            <p:cNvSpPr/>
            <p:nvPr/>
          </p:nvSpPr>
          <p:spPr>
            <a:xfrm>
              <a:off x="1412749" y="1932097"/>
              <a:ext cx="1372472" cy="363671"/>
            </a:xfrm>
            <a:prstGeom prst="roundRect">
              <a:avLst>
                <a:gd name="adj" fmla="val 3685"/>
              </a:avLst>
            </a:prstGeom>
            <a:solidFill>
              <a:schemeClr val="accent4">
                <a:lumMod val="20000"/>
                <a:lumOff val="80000"/>
              </a:schemeClr>
            </a:solidFill>
            <a:ln w="6350" cap="flat" cmpd="sng" algn="ctr">
              <a:solidFill>
                <a:schemeClr val="accent1">
                  <a:lumMod val="20000"/>
                  <a:lumOff val="80000"/>
                </a:schemeClr>
              </a:solidFill>
              <a:prstDash val="solid"/>
              <a:miter lim="800000"/>
            </a:ln>
            <a:effectLst/>
          </p:spPr>
          <p:txBody>
            <a:bodyPr lIns="34290" rIns="34290" rtlCol="0" anchor="ctr"/>
            <a:lstStyle/>
            <a:p>
              <a:pPr marL="174621" algn="r" defTabSz="684593" rtl="1" eaLnBrk="0" fontAlgn="base" hangingPunct="0">
                <a:lnSpc>
                  <a:spcPts val="825"/>
                </a:lnSpc>
                <a:spcBef>
                  <a:spcPct val="0"/>
                </a:spcBef>
                <a:spcAft>
                  <a:spcPct val="0"/>
                </a:spcAft>
              </a:pPr>
              <a:r>
                <a:rPr lang="ar-SA" sz="800" b="1" kern="0" dirty="0">
                  <a:solidFill>
                    <a:prstClr val="black"/>
                  </a:solidFill>
                  <a:latin typeface="Sakkal Majalla" panose="02000000000000000000" pitchFamily="2" charset="-78"/>
                  <a:cs typeface="Sakkal Majalla" panose="02000000000000000000" pitchFamily="2" charset="-78"/>
                </a:rPr>
                <a:t>نسبة التنويع</a:t>
              </a:r>
              <a:endParaRPr lang="en-US" sz="800" b="1" kern="0" dirty="0">
                <a:solidFill>
                  <a:prstClr val="black"/>
                </a:solidFill>
                <a:latin typeface="Sakkal Majalla" panose="02000000000000000000" pitchFamily="2" charset="-78"/>
                <a:cs typeface="Sakkal Majalla" panose="02000000000000000000" pitchFamily="2" charset="-78"/>
              </a:endParaRPr>
            </a:p>
          </p:txBody>
        </p:sp>
        <p:sp>
          <p:nvSpPr>
            <p:cNvPr id="209" name="Rectangle 79">
              <a:extLst>
                <a:ext uri="{FF2B5EF4-FFF2-40B4-BE49-F238E27FC236}">
                  <a16:creationId xmlns:a16="http://schemas.microsoft.com/office/drawing/2014/main" id="{9CEF33C3-F81E-7D56-F624-1C783415059A}"/>
                </a:ext>
              </a:extLst>
            </p:cNvPr>
            <p:cNvSpPr/>
            <p:nvPr/>
          </p:nvSpPr>
          <p:spPr>
            <a:xfrm>
              <a:off x="1429400" y="1948327"/>
              <a:ext cx="213123" cy="331209"/>
            </a:xfrm>
            <a:prstGeom prst="roundRect">
              <a:avLst>
                <a:gd name="adj" fmla="val 8209"/>
              </a:avLst>
            </a:prstGeom>
            <a:solidFill>
              <a:schemeClr val="accent2"/>
            </a:solidFill>
            <a:ln cap="flat">
              <a:noFill/>
              <a:prstDash val="solid"/>
            </a:ln>
            <a:effectLst/>
          </p:spPr>
          <p:txBody>
            <a:bodyPr vert="horz" wrap="square" lIns="0" tIns="34290" rIns="0" bIns="34290" anchor="ctr" anchorCtr="0" compatLnSpc="1">
              <a:noAutofit/>
            </a:bodyPr>
            <a:lstStyle/>
            <a:p>
              <a:pPr algn="ctr" defTabSz="685783" rtl="1">
                <a:lnSpc>
                  <a:spcPts val="825"/>
                </a:lnSpc>
              </a:pPr>
              <a:r>
                <a:rPr lang="en-US" sz="800" b="1" kern="0" dirty="0">
                  <a:solidFill>
                    <a:prstClr val="white"/>
                  </a:solidFill>
                  <a:latin typeface="Sakkal Majalla" panose="02000000000000000000" pitchFamily="2" charset="-78"/>
                  <a:cs typeface="Sakkal Majalla" panose="02000000000000000000" pitchFamily="2" charset="-78"/>
                </a:rPr>
                <a:t>2.3</a:t>
              </a:r>
            </a:p>
          </p:txBody>
        </p:sp>
      </p:grpSp>
      <p:grpSp>
        <p:nvGrpSpPr>
          <p:cNvPr id="221" name="Group 220">
            <a:extLst>
              <a:ext uri="{FF2B5EF4-FFF2-40B4-BE49-F238E27FC236}">
                <a16:creationId xmlns:a16="http://schemas.microsoft.com/office/drawing/2014/main" id="{027BC65F-140F-3598-7FEC-ABBD2309EBE9}"/>
              </a:ext>
            </a:extLst>
          </p:cNvPr>
          <p:cNvGrpSpPr/>
          <p:nvPr/>
        </p:nvGrpSpPr>
        <p:grpSpPr>
          <a:xfrm flipH="1">
            <a:off x="5185545" y="3763329"/>
            <a:ext cx="958325" cy="410182"/>
            <a:chOff x="1412749" y="1932097"/>
            <a:chExt cx="1372472" cy="363671"/>
          </a:xfrm>
        </p:grpSpPr>
        <p:sp>
          <p:nvSpPr>
            <p:cNvPr id="222" name="Rectangle: Rounded Corners 221">
              <a:extLst>
                <a:ext uri="{FF2B5EF4-FFF2-40B4-BE49-F238E27FC236}">
                  <a16:creationId xmlns:a16="http://schemas.microsoft.com/office/drawing/2014/main" id="{E1C86D68-F8E8-4C9E-F02B-40A94DDB8771}"/>
                </a:ext>
              </a:extLst>
            </p:cNvPr>
            <p:cNvSpPr/>
            <p:nvPr/>
          </p:nvSpPr>
          <p:spPr>
            <a:xfrm>
              <a:off x="1412749" y="1932097"/>
              <a:ext cx="1372472" cy="363671"/>
            </a:xfrm>
            <a:prstGeom prst="roundRect">
              <a:avLst>
                <a:gd name="adj" fmla="val 3685"/>
              </a:avLst>
            </a:prstGeom>
            <a:solidFill>
              <a:schemeClr val="accent4">
                <a:lumMod val="20000"/>
                <a:lumOff val="80000"/>
              </a:schemeClr>
            </a:solidFill>
            <a:ln w="6350" cap="flat" cmpd="sng" algn="ctr">
              <a:solidFill>
                <a:schemeClr val="accent1">
                  <a:lumMod val="20000"/>
                  <a:lumOff val="80000"/>
                </a:schemeClr>
              </a:solidFill>
              <a:prstDash val="solid"/>
              <a:miter lim="800000"/>
            </a:ln>
            <a:effectLst/>
          </p:spPr>
          <p:txBody>
            <a:bodyPr lIns="34290" rIns="34290" rtlCol="0" anchor="ctr"/>
            <a:lstStyle/>
            <a:p>
              <a:pPr marL="174621" algn="r" defTabSz="684593" rtl="1" eaLnBrk="0" fontAlgn="base" hangingPunct="0">
                <a:lnSpc>
                  <a:spcPts val="825"/>
                </a:lnSpc>
                <a:spcBef>
                  <a:spcPct val="0"/>
                </a:spcBef>
                <a:spcAft>
                  <a:spcPct val="0"/>
                </a:spcAft>
              </a:pPr>
              <a:r>
                <a:rPr lang="ar-SA" sz="800" b="1" kern="0" dirty="0">
                  <a:solidFill>
                    <a:prstClr val="black"/>
                  </a:solidFill>
                  <a:latin typeface="Sakkal Majalla" panose="02000000000000000000" pitchFamily="2" charset="-78"/>
                  <a:cs typeface="Sakkal Majalla" panose="02000000000000000000" pitchFamily="2" charset="-78"/>
                </a:rPr>
                <a:t>نسبة مساهمة القطاعات الجديدة في الإيرادات</a:t>
              </a:r>
              <a:endParaRPr lang="en-US" sz="800" b="1" kern="0" dirty="0">
                <a:solidFill>
                  <a:prstClr val="black"/>
                </a:solidFill>
                <a:latin typeface="Sakkal Majalla" panose="02000000000000000000" pitchFamily="2" charset="-78"/>
                <a:cs typeface="Sakkal Majalla" panose="02000000000000000000" pitchFamily="2" charset="-78"/>
              </a:endParaRPr>
            </a:p>
          </p:txBody>
        </p:sp>
        <p:sp>
          <p:nvSpPr>
            <p:cNvPr id="223" name="Rectangle 79">
              <a:extLst>
                <a:ext uri="{FF2B5EF4-FFF2-40B4-BE49-F238E27FC236}">
                  <a16:creationId xmlns:a16="http://schemas.microsoft.com/office/drawing/2014/main" id="{D4C85D7E-C19F-394E-416A-E2657A1321C7}"/>
                </a:ext>
              </a:extLst>
            </p:cNvPr>
            <p:cNvSpPr/>
            <p:nvPr/>
          </p:nvSpPr>
          <p:spPr>
            <a:xfrm>
              <a:off x="1429400" y="1948327"/>
              <a:ext cx="213123" cy="331209"/>
            </a:xfrm>
            <a:prstGeom prst="roundRect">
              <a:avLst>
                <a:gd name="adj" fmla="val 8209"/>
              </a:avLst>
            </a:prstGeom>
            <a:solidFill>
              <a:schemeClr val="accent2"/>
            </a:solidFill>
            <a:ln cap="flat">
              <a:noFill/>
              <a:prstDash val="solid"/>
            </a:ln>
            <a:effectLst/>
          </p:spPr>
          <p:txBody>
            <a:bodyPr vert="horz" wrap="square" lIns="0" tIns="34290" rIns="0" bIns="34290" anchor="ctr" anchorCtr="0" compatLnSpc="1">
              <a:noAutofit/>
            </a:bodyPr>
            <a:lstStyle/>
            <a:p>
              <a:pPr algn="ctr" defTabSz="685783" rtl="1">
                <a:lnSpc>
                  <a:spcPts val="825"/>
                </a:lnSpc>
              </a:pPr>
              <a:r>
                <a:rPr lang="ar-SA" sz="800" b="1" kern="0" dirty="0">
                  <a:solidFill>
                    <a:prstClr val="white"/>
                  </a:solidFill>
                  <a:latin typeface="Sakkal Majalla" panose="02000000000000000000" pitchFamily="2" charset="-78"/>
                  <a:cs typeface="Sakkal Majalla" panose="02000000000000000000" pitchFamily="2" charset="-78"/>
                </a:rPr>
                <a:t>3.4</a:t>
              </a:r>
              <a:endParaRPr lang="en-US" sz="800" b="1" kern="0" dirty="0">
                <a:solidFill>
                  <a:prstClr val="white"/>
                </a:solidFill>
                <a:latin typeface="Sakkal Majalla" panose="02000000000000000000" pitchFamily="2" charset="-78"/>
                <a:cs typeface="Sakkal Majalla" panose="02000000000000000000" pitchFamily="2" charset="-78"/>
              </a:endParaRPr>
            </a:p>
          </p:txBody>
        </p:sp>
      </p:grpSp>
      <p:grpSp>
        <p:nvGrpSpPr>
          <p:cNvPr id="235" name="Group 234">
            <a:extLst>
              <a:ext uri="{FF2B5EF4-FFF2-40B4-BE49-F238E27FC236}">
                <a16:creationId xmlns:a16="http://schemas.microsoft.com/office/drawing/2014/main" id="{62686B43-262D-DF9B-CB40-177D6B543F3A}"/>
              </a:ext>
            </a:extLst>
          </p:cNvPr>
          <p:cNvGrpSpPr/>
          <p:nvPr/>
        </p:nvGrpSpPr>
        <p:grpSpPr>
          <a:xfrm flipH="1">
            <a:off x="4180148" y="3763329"/>
            <a:ext cx="958325" cy="410182"/>
            <a:chOff x="1412749" y="1932097"/>
            <a:chExt cx="1372472" cy="363671"/>
          </a:xfrm>
        </p:grpSpPr>
        <p:sp>
          <p:nvSpPr>
            <p:cNvPr id="236" name="Rectangle: Rounded Corners 235">
              <a:extLst>
                <a:ext uri="{FF2B5EF4-FFF2-40B4-BE49-F238E27FC236}">
                  <a16:creationId xmlns:a16="http://schemas.microsoft.com/office/drawing/2014/main" id="{644D679A-06A9-B324-7474-EFF15885ABBD}"/>
                </a:ext>
              </a:extLst>
            </p:cNvPr>
            <p:cNvSpPr/>
            <p:nvPr/>
          </p:nvSpPr>
          <p:spPr>
            <a:xfrm>
              <a:off x="1412749" y="1932097"/>
              <a:ext cx="1372472" cy="363671"/>
            </a:xfrm>
            <a:prstGeom prst="roundRect">
              <a:avLst>
                <a:gd name="adj" fmla="val 3685"/>
              </a:avLst>
            </a:prstGeom>
            <a:solidFill>
              <a:schemeClr val="accent4">
                <a:lumMod val="20000"/>
                <a:lumOff val="80000"/>
              </a:schemeClr>
            </a:solidFill>
            <a:ln w="6350" cap="flat" cmpd="sng" algn="ctr">
              <a:solidFill>
                <a:schemeClr val="accent1">
                  <a:lumMod val="20000"/>
                  <a:lumOff val="80000"/>
                </a:schemeClr>
              </a:solidFill>
              <a:prstDash val="solid"/>
              <a:miter lim="800000"/>
            </a:ln>
            <a:effectLst/>
          </p:spPr>
          <p:txBody>
            <a:bodyPr lIns="34290" rIns="34290" rtlCol="0" anchor="ctr"/>
            <a:lstStyle/>
            <a:p>
              <a:pPr marL="174621" algn="r" defTabSz="684593" rtl="1" eaLnBrk="0" fontAlgn="base" hangingPunct="0">
                <a:lnSpc>
                  <a:spcPts val="825"/>
                </a:lnSpc>
                <a:spcBef>
                  <a:spcPct val="0"/>
                </a:spcBef>
                <a:spcAft>
                  <a:spcPct val="0"/>
                </a:spcAft>
              </a:pPr>
              <a:r>
                <a:rPr lang="ar-SA" sz="800" b="1" kern="0" dirty="0">
                  <a:solidFill>
                    <a:prstClr val="black"/>
                  </a:solidFill>
                  <a:latin typeface="Sakkal Majalla" panose="02000000000000000000" pitchFamily="2" charset="-78"/>
                  <a:cs typeface="Sakkal Majalla" panose="02000000000000000000" pitchFamily="2" charset="-78"/>
                </a:rPr>
                <a:t>معدل الانخفاض في المصروفات غير المبررة</a:t>
              </a:r>
              <a:endParaRPr lang="en-US" sz="800" b="1" kern="0" dirty="0">
                <a:solidFill>
                  <a:prstClr val="black"/>
                </a:solidFill>
                <a:latin typeface="Sakkal Majalla" panose="02000000000000000000" pitchFamily="2" charset="-78"/>
                <a:cs typeface="Sakkal Majalla" panose="02000000000000000000" pitchFamily="2" charset="-78"/>
              </a:endParaRPr>
            </a:p>
          </p:txBody>
        </p:sp>
        <p:sp>
          <p:nvSpPr>
            <p:cNvPr id="237" name="Rectangle 79">
              <a:extLst>
                <a:ext uri="{FF2B5EF4-FFF2-40B4-BE49-F238E27FC236}">
                  <a16:creationId xmlns:a16="http://schemas.microsoft.com/office/drawing/2014/main" id="{10F1FD43-84A4-C0D7-A4F3-049477765C5B}"/>
                </a:ext>
              </a:extLst>
            </p:cNvPr>
            <p:cNvSpPr/>
            <p:nvPr/>
          </p:nvSpPr>
          <p:spPr>
            <a:xfrm>
              <a:off x="1429400" y="1948327"/>
              <a:ext cx="213123" cy="331209"/>
            </a:xfrm>
            <a:prstGeom prst="roundRect">
              <a:avLst>
                <a:gd name="adj" fmla="val 8209"/>
              </a:avLst>
            </a:prstGeom>
            <a:solidFill>
              <a:schemeClr val="accent2"/>
            </a:solidFill>
            <a:ln cap="flat">
              <a:noFill/>
              <a:prstDash val="solid"/>
            </a:ln>
            <a:effectLst/>
          </p:spPr>
          <p:txBody>
            <a:bodyPr vert="horz" wrap="square" lIns="0" tIns="34290" rIns="0" bIns="34290" anchor="ctr" anchorCtr="0" compatLnSpc="1">
              <a:noAutofit/>
            </a:bodyPr>
            <a:lstStyle/>
            <a:p>
              <a:pPr algn="ctr" defTabSz="685783" rtl="1">
                <a:lnSpc>
                  <a:spcPts val="825"/>
                </a:lnSpc>
              </a:pPr>
              <a:r>
                <a:rPr lang="ar-SA" sz="800" b="1" kern="0" dirty="0">
                  <a:solidFill>
                    <a:prstClr val="white"/>
                  </a:solidFill>
                  <a:latin typeface="Sakkal Majalla" panose="02000000000000000000" pitchFamily="2" charset="-78"/>
                  <a:cs typeface="Sakkal Majalla" panose="02000000000000000000" pitchFamily="2" charset="-78"/>
                </a:rPr>
                <a:t>4.4</a:t>
              </a:r>
              <a:endParaRPr lang="en-US" sz="800" b="1" kern="0" dirty="0">
                <a:solidFill>
                  <a:prstClr val="white"/>
                </a:solidFill>
                <a:latin typeface="Sakkal Majalla" panose="02000000000000000000" pitchFamily="2" charset="-78"/>
                <a:cs typeface="Sakkal Majalla" panose="02000000000000000000" pitchFamily="2" charset="-78"/>
              </a:endParaRPr>
            </a:p>
          </p:txBody>
        </p:sp>
      </p:grpSp>
      <p:grpSp>
        <p:nvGrpSpPr>
          <p:cNvPr id="249" name="Group 248">
            <a:extLst>
              <a:ext uri="{FF2B5EF4-FFF2-40B4-BE49-F238E27FC236}">
                <a16:creationId xmlns:a16="http://schemas.microsoft.com/office/drawing/2014/main" id="{F5308D8A-8809-0EDC-EF50-D0EA01990232}"/>
              </a:ext>
            </a:extLst>
          </p:cNvPr>
          <p:cNvGrpSpPr/>
          <p:nvPr/>
        </p:nvGrpSpPr>
        <p:grpSpPr>
          <a:xfrm flipH="1">
            <a:off x="3174752" y="3763329"/>
            <a:ext cx="958325" cy="410182"/>
            <a:chOff x="1412749" y="1932097"/>
            <a:chExt cx="1372472" cy="363671"/>
          </a:xfrm>
        </p:grpSpPr>
        <p:sp>
          <p:nvSpPr>
            <p:cNvPr id="250" name="Rectangle: Rounded Corners 249">
              <a:extLst>
                <a:ext uri="{FF2B5EF4-FFF2-40B4-BE49-F238E27FC236}">
                  <a16:creationId xmlns:a16="http://schemas.microsoft.com/office/drawing/2014/main" id="{7C07B9AB-A4A9-6DDE-40B9-5372CEACB824}"/>
                </a:ext>
              </a:extLst>
            </p:cNvPr>
            <p:cNvSpPr/>
            <p:nvPr/>
          </p:nvSpPr>
          <p:spPr>
            <a:xfrm>
              <a:off x="1412749" y="1932097"/>
              <a:ext cx="1372472" cy="363671"/>
            </a:xfrm>
            <a:prstGeom prst="roundRect">
              <a:avLst>
                <a:gd name="adj" fmla="val 3685"/>
              </a:avLst>
            </a:prstGeom>
            <a:solidFill>
              <a:schemeClr val="accent4">
                <a:lumMod val="20000"/>
                <a:lumOff val="80000"/>
              </a:schemeClr>
            </a:solidFill>
            <a:ln w="6350" cap="flat" cmpd="sng" algn="ctr">
              <a:solidFill>
                <a:schemeClr val="accent1">
                  <a:lumMod val="20000"/>
                  <a:lumOff val="80000"/>
                </a:schemeClr>
              </a:solidFill>
              <a:prstDash val="solid"/>
              <a:miter lim="800000"/>
            </a:ln>
            <a:effectLst/>
          </p:spPr>
          <p:txBody>
            <a:bodyPr lIns="34290" rIns="34290" rtlCol="0" anchor="ctr"/>
            <a:lstStyle/>
            <a:p>
              <a:pPr marL="174621" algn="r" defTabSz="684593" rtl="1" eaLnBrk="0" fontAlgn="base" hangingPunct="0">
                <a:lnSpc>
                  <a:spcPts val="825"/>
                </a:lnSpc>
                <a:spcBef>
                  <a:spcPct val="0"/>
                </a:spcBef>
                <a:spcAft>
                  <a:spcPct val="0"/>
                </a:spcAft>
              </a:pPr>
              <a:r>
                <a:rPr lang="ar-SA" sz="800" b="1" kern="0" dirty="0">
                  <a:solidFill>
                    <a:prstClr val="black"/>
                  </a:solidFill>
                  <a:latin typeface="Sakkal Majalla" panose="02000000000000000000" pitchFamily="2" charset="-78"/>
                  <a:cs typeface="Sakkal Majalla" panose="02000000000000000000" pitchFamily="2" charset="-78"/>
                </a:rPr>
                <a:t>عدد المراجعات الداخلية والخارجية الناجحة</a:t>
              </a:r>
              <a:endParaRPr lang="en-US" sz="800" b="1" kern="0" dirty="0">
                <a:solidFill>
                  <a:prstClr val="black"/>
                </a:solidFill>
                <a:latin typeface="Sakkal Majalla" panose="02000000000000000000" pitchFamily="2" charset="-78"/>
                <a:cs typeface="Sakkal Majalla" panose="02000000000000000000" pitchFamily="2" charset="-78"/>
              </a:endParaRPr>
            </a:p>
          </p:txBody>
        </p:sp>
        <p:sp>
          <p:nvSpPr>
            <p:cNvPr id="251" name="Rectangle 79">
              <a:extLst>
                <a:ext uri="{FF2B5EF4-FFF2-40B4-BE49-F238E27FC236}">
                  <a16:creationId xmlns:a16="http://schemas.microsoft.com/office/drawing/2014/main" id="{9B6ADC47-8CD1-641C-D7FB-04DD1B83825B}"/>
                </a:ext>
              </a:extLst>
            </p:cNvPr>
            <p:cNvSpPr/>
            <p:nvPr/>
          </p:nvSpPr>
          <p:spPr>
            <a:xfrm>
              <a:off x="1429400" y="1948327"/>
              <a:ext cx="213123" cy="331209"/>
            </a:xfrm>
            <a:prstGeom prst="roundRect">
              <a:avLst>
                <a:gd name="adj" fmla="val 8209"/>
              </a:avLst>
            </a:prstGeom>
            <a:solidFill>
              <a:schemeClr val="accent2"/>
            </a:solidFill>
            <a:ln cap="flat">
              <a:noFill/>
              <a:prstDash val="solid"/>
            </a:ln>
            <a:effectLst/>
          </p:spPr>
          <p:txBody>
            <a:bodyPr vert="horz" wrap="square" lIns="0" tIns="34290" rIns="0" bIns="34290" anchor="ctr" anchorCtr="0" compatLnSpc="1">
              <a:noAutofit/>
            </a:bodyPr>
            <a:lstStyle/>
            <a:p>
              <a:pPr algn="ctr" defTabSz="685783" rtl="1">
                <a:lnSpc>
                  <a:spcPts val="825"/>
                </a:lnSpc>
              </a:pPr>
              <a:r>
                <a:rPr lang="ar-SA" sz="800" b="1" kern="0" dirty="0">
                  <a:solidFill>
                    <a:prstClr val="white"/>
                  </a:solidFill>
                  <a:latin typeface="Sakkal Majalla" panose="02000000000000000000" pitchFamily="2" charset="-78"/>
                  <a:cs typeface="Sakkal Majalla" panose="02000000000000000000" pitchFamily="2" charset="-78"/>
                </a:rPr>
                <a:t>5.4</a:t>
              </a:r>
              <a:endParaRPr lang="en-US" sz="800" b="1" kern="0" dirty="0">
                <a:solidFill>
                  <a:prstClr val="white"/>
                </a:solidFill>
                <a:latin typeface="Sakkal Majalla" panose="02000000000000000000" pitchFamily="2" charset="-78"/>
                <a:cs typeface="Sakkal Majalla" panose="02000000000000000000" pitchFamily="2" charset="-78"/>
              </a:endParaRPr>
            </a:p>
          </p:txBody>
        </p:sp>
      </p:grpSp>
      <p:grpSp>
        <p:nvGrpSpPr>
          <p:cNvPr id="277" name="Group 276">
            <a:extLst>
              <a:ext uri="{FF2B5EF4-FFF2-40B4-BE49-F238E27FC236}">
                <a16:creationId xmlns:a16="http://schemas.microsoft.com/office/drawing/2014/main" id="{0456C524-EB3A-9A7C-9FCF-D15F99ED5A33}"/>
              </a:ext>
            </a:extLst>
          </p:cNvPr>
          <p:cNvGrpSpPr/>
          <p:nvPr/>
        </p:nvGrpSpPr>
        <p:grpSpPr>
          <a:xfrm flipH="1">
            <a:off x="1163958" y="3303444"/>
            <a:ext cx="958325" cy="410182"/>
            <a:chOff x="1412749" y="1932097"/>
            <a:chExt cx="1372472" cy="363671"/>
          </a:xfrm>
        </p:grpSpPr>
        <p:sp>
          <p:nvSpPr>
            <p:cNvPr id="278" name="Rectangle: Rounded Corners 277">
              <a:extLst>
                <a:ext uri="{FF2B5EF4-FFF2-40B4-BE49-F238E27FC236}">
                  <a16:creationId xmlns:a16="http://schemas.microsoft.com/office/drawing/2014/main" id="{1F0319B2-E296-6D4F-02C7-CA4A79678367}"/>
                </a:ext>
              </a:extLst>
            </p:cNvPr>
            <p:cNvSpPr/>
            <p:nvPr/>
          </p:nvSpPr>
          <p:spPr>
            <a:xfrm>
              <a:off x="1412749" y="1932097"/>
              <a:ext cx="1372472" cy="363671"/>
            </a:xfrm>
            <a:prstGeom prst="roundRect">
              <a:avLst>
                <a:gd name="adj" fmla="val 3685"/>
              </a:avLst>
            </a:prstGeom>
            <a:solidFill>
              <a:schemeClr val="accent4">
                <a:lumMod val="20000"/>
                <a:lumOff val="80000"/>
              </a:schemeClr>
            </a:solidFill>
            <a:ln w="6350" cap="flat" cmpd="sng" algn="ctr">
              <a:solidFill>
                <a:schemeClr val="accent1">
                  <a:lumMod val="20000"/>
                  <a:lumOff val="80000"/>
                </a:schemeClr>
              </a:solidFill>
              <a:prstDash val="solid"/>
              <a:miter lim="800000"/>
            </a:ln>
            <a:effectLst/>
          </p:spPr>
          <p:txBody>
            <a:bodyPr lIns="34290" rIns="34290" rtlCol="0" anchor="ctr"/>
            <a:lstStyle/>
            <a:p>
              <a:pPr marL="174621" algn="r" defTabSz="684593" rtl="1" eaLnBrk="0" fontAlgn="base" hangingPunct="0">
                <a:lnSpc>
                  <a:spcPts val="825"/>
                </a:lnSpc>
                <a:spcBef>
                  <a:spcPct val="0"/>
                </a:spcBef>
                <a:spcAft>
                  <a:spcPct val="0"/>
                </a:spcAft>
              </a:pPr>
              <a:r>
                <a:rPr lang="ar-SA" sz="800" b="1" kern="0" dirty="0">
                  <a:solidFill>
                    <a:prstClr val="black"/>
                  </a:solidFill>
                  <a:latin typeface="Sakkal Majalla" panose="02000000000000000000" pitchFamily="2" charset="-78"/>
                  <a:cs typeface="Sakkal Majalla" panose="02000000000000000000" pitchFamily="2" charset="-78"/>
                </a:rPr>
                <a:t>مؤشر الوعي بالعلامة </a:t>
              </a:r>
              <a:r>
                <a:rPr lang="ar-SA" sz="800" b="1" kern="0">
                  <a:solidFill>
                    <a:prstClr val="black"/>
                  </a:solidFill>
                  <a:latin typeface="Sakkal Majalla" panose="02000000000000000000" pitchFamily="2" charset="-78"/>
                  <a:cs typeface="Sakkal Majalla" panose="02000000000000000000" pitchFamily="2" charset="-78"/>
                </a:rPr>
                <a:t>التجارية </a:t>
              </a:r>
              <a:endParaRPr lang="ar-SA" sz="800" b="1" kern="0" dirty="0">
                <a:solidFill>
                  <a:prstClr val="black"/>
                </a:solidFill>
                <a:latin typeface="Sakkal Majalla" panose="02000000000000000000" pitchFamily="2" charset="-78"/>
                <a:cs typeface="Sakkal Majalla" panose="02000000000000000000" pitchFamily="2" charset="-78"/>
              </a:endParaRPr>
            </a:p>
          </p:txBody>
        </p:sp>
        <p:sp>
          <p:nvSpPr>
            <p:cNvPr id="279" name="Rectangle 79">
              <a:extLst>
                <a:ext uri="{FF2B5EF4-FFF2-40B4-BE49-F238E27FC236}">
                  <a16:creationId xmlns:a16="http://schemas.microsoft.com/office/drawing/2014/main" id="{4D5F3535-6FA2-AB8A-9BF7-6B3366E94112}"/>
                </a:ext>
              </a:extLst>
            </p:cNvPr>
            <p:cNvSpPr/>
            <p:nvPr/>
          </p:nvSpPr>
          <p:spPr>
            <a:xfrm>
              <a:off x="1429400" y="1948327"/>
              <a:ext cx="213123" cy="331209"/>
            </a:xfrm>
            <a:prstGeom prst="roundRect">
              <a:avLst>
                <a:gd name="adj" fmla="val 8209"/>
              </a:avLst>
            </a:prstGeom>
            <a:solidFill>
              <a:schemeClr val="accent2"/>
            </a:solidFill>
            <a:ln cap="flat">
              <a:noFill/>
              <a:prstDash val="solid"/>
            </a:ln>
            <a:effectLst/>
          </p:spPr>
          <p:txBody>
            <a:bodyPr vert="horz" wrap="square" lIns="0" tIns="34290" rIns="0" bIns="34290" anchor="ctr" anchorCtr="0" compatLnSpc="1">
              <a:noAutofit/>
            </a:bodyPr>
            <a:lstStyle/>
            <a:p>
              <a:pPr algn="ctr" defTabSz="685783" rtl="1">
                <a:lnSpc>
                  <a:spcPts val="825"/>
                </a:lnSpc>
              </a:pPr>
              <a:r>
                <a:rPr lang="ar-SA" sz="800" b="1" kern="0" dirty="0">
                  <a:solidFill>
                    <a:prstClr val="white"/>
                  </a:solidFill>
                  <a:latin typeface="Sakkal Majalla" panose="02000000000000000000" pitchFamily="2" charset="-78"/>
                  <a:cs typeface="Sakkal Majalla" panose="02000000000000000000" pitchFamily="2" charset="-78"/>
                </a:rPr>
                <a:t>7.3</a:t>
              </a:r>
              <a:endParaRPr lang="en-US" sz="800" b="1" kern="0" dirty="0">
                <a:solidFill>
                  <a:prstClr val="white"/>
                </a:solidFill>
                <a:latin typeface="Sakkal Majalla" panose="02000000000000000000" pitchFamily="2" charset="-78"/>
                <a:cs typeface="Sakkal Majalla" panose="02000000000000000000" pitchFamily="2" charset="-78"/>
              </a:endParaRPr>
            </a:p>
          </p:txBody>
        </p:sp>
      </p:grpSp>
      <p:grpSp>
        <p:nvGrpSpPr>
          <p:cNvPr id="291" name="Group 290">
            <a:extLst>
              <a:ext uri="{FF2B5EF4-FFF2-40B4-BE49-F238E27FC236}">
                <a16:creationId xmlns:a16="http://schemas.microsoft.com/office/drawing/2014/main" id="{31AE520A-9F34-31DA-473B-1A79BC1C61DE}"/>
              </a:ext>
            </a:extLst>
          </p:cNvPr>
          <p:cNvGrpSpPr/>
          <p:nvPr/>
        </p:nvGrpSpPr>
        <p:grpSpPr>
          <a:xfrm flipH="1">
            <a:off x="158561" y="3763329"/>
            <a:ext cx="958325" cy="410182"/>
            <a:chOff x="1412749" y="1932097"/>
            <a:chExt cx="1372472" cy="363671"/>
          </a:xfrm>
        </p:grpSpPr>
        <p:sp>
          <p:nvSpPr>
            <p:cNvPr id="292" name="Rectangle: Rounded Corners 291">
              <a:extLst>
                <a:ext uri="{FF2B5EF4-FFF2-40B4-BE49-F238E27FC236}">
                  <a16:creationId xmlns:a16="http://schemas.microsoft.com/office/drawing/2014/main" id="{215D81F7-2D61-BA07-6505-7D2B6AC49FAE}"/>
                </a:ext>
              </a:extLst>
            </p:cNvPr>
            <p:cNvSpPr/>
            <p:nvPr/>
          </p:nvSpPr>
          <p:spPr>
            <a:xfrm>
              <a:off x="1412749" y="1932097"/>
              <a:ext cx="1372472" cy="363671"/>
            </a:xfrm>
            <a:prstGeom prst="roundRect">
              <a:avLst>
                <a:gd name="adj" fmla="val 3685"/>
              </a:avLst>
            </a:prstGeom>
            <a:solidFill>
              <a:schemeClr val="accent4">
                <a:lumMod val="20000"/>
                <a:lumOff val="80000"/>
              </a:schemeClr>
            </a:solidFill>
            <a:ln w="6350" cap="flat" cmpd="sng" algn="ctr">
              <a:solidFill>
                <a:schemeClr val="accent1">
                  <a:lumMod val="20000"/>
                  <a:lumOff val="80000"/>
                </a:schemeClr>
              </a:solidFill>
              <a:prstDash val="solid"/>
              <a:miter lim="800000"/>
            </a:ln>
            <a:effectLst/>
          </p:spPr>
          <p:txBody>
            <a:bodyPr lIns="34290" rIns="34290" rtlCol="0" anchor="ctr"/>
            <a:lstStyle/>
            <a:p>
              <a:pPr marL="174621" algn="r" defTabSz="684593" rtl="1" eaLnBrk="0" fontAlgn="base" hangingPunct="0">
                <a:lnSpc>
                  <a:spcPts val="825"/>
                </a:lnSpc>
                <a:spcBef>
                  <a:spcPct val="0"/>
                </a:spcBef>
                <a:spcAft>
                  <a:spcPct val="0"/>
                </a:spcAft>
              </a:pPr>
              <a:r>
                <a:rPr lang="ar-SA" sz="800" b="1" kern="0" dirty="0">
                  <a:solidFill>
                    <a:prstClr val="black"/>
                  </a:solidFill>
                  <a:latin typeface="Sakkal Majalla" panose="02000000000000000000" pitchFamily="2" charset="-78"/>
                  <a:cs typeface="Sakkal Majalla" panose="02000000000000000000" pitchFamily="2" charset="-78"/>
                </a:rPr>
                <a:t>عدد الحملات التسويقية </a:t>
              </a:r>
              <a:r>
                <a:rPr lang="ar-SA" sz="800" b="1" kern="0">
                  <a:solidFill>
                    <a:prstClr val="black"/>
                  </a:solidFill>
                  <a:latin typeface="Sakkal Majalla" panose="02000000000000000000" pitchFamily="2" charset="-78"/>
                  <a:cs typeface="Sakkal Majalla" panose="02000000000000000000" pitchFamily="2" charset="-78"/>
                </a:rPr>
                <a:t>المنفذة سنوياً</a:t>
              </a:r>
              <a:endParaRPr lang="ar-SA" sz="800" b="1" kern="0" dirty="0">
                <a:solidFill>
                  <a:prstClr val="black"/>
                </a:solidFill>
                <a:latin typeface="Sakkal Majalla" panose="02000000000000000000" pitchFamily="2" charset="-78"/>
                <a:cs typeface="Sakkal Majalla" panose="02000000000000000000" pitchFamily="2" charset="-78"/>
              </a:endParaRPr>
            </a:p>
          </p:txBody>
        </p:sp>
        <p:sp>
          <p:nvSpPr>
            <p:cNvPr id="293" name="Rectangle 79">
              <a:extLst>
                <a:ext uri="{FF2B5EF4-FFF2-40B4-BE49-F238E27FC236}">
                  <a16:creationId xmlns:a16="http://schemas.microsoft.com/office/drawing/2014/main" id="{277019ED-DFE8-0F23-33C6-382F6B2A915D}"/>
                </a:ext>
              </a:extLst>
            </p:cNvPr>
            <p:cNvSpPr/>
            <p:nvPr/>
          </p:nvSpPr>
          <p:spPr>
            <a:xfrm>
              <a:off x="1429400" y="1948327"/>
              <a:ext cx="213123" cy="331209"/>
            </a:xfrm>
            <a:prstGeom prst="roundRect">
              <a:avLst>
                <a:gd name="adj" fmla="val 8209"/>
              </a:avLst>
            </a:prstGeom>
            <a:solidFill>
              <a:schemeClr val="accent2"/>
            </a:solidFill>
            <a:ln cap="flat">
              <a:noFill/>
              <a:prstDash val="solid"/>
            </a:ln>
            <a:effectLst/>
          </p:spPr>
          <p:txBody>
            <a:bodyPr vert="horz" wrap="square" lIns="0" tIns="34290" rIns="0" bIns="34290" anchor="ctr" anchorCtr="0" compatLnSpc="1">
              <a:noAutofit/>
            </a:bodyPr>
            <a:lstStyle/>
            <a:p>
              <a:pPr algn="ctr" defTabSz="685783" rtl="1">
                <a:lnSpc>
                  <a:spcPts val="825"/>
                </a:lnSpc>
              </a:pPr>
              <a:r>
                <a:rPr lang="ar-SA" sz="800" b="1" kern="0" dirty="0">
                  <a:solidFill>
                    <a:prstClr val="white"/>
                  </a:solidFill>
                  <a:latin typeface="Sakkal Majalla" panose="02000000000000000000" pitchFamily="2" charset="-78"/>
                  <a:cs typeface="Sakkal Majalla" panose="02000000000000000000" pitchFamily="2" charset="-78"/>
                </a:rPr>
                <a:t>8.4</a:t>
              </a:r>
              <a:endParaRPr lang="en-US" sz="800" b="1" kern="0" dirty="0">
                <a:solidFill>
                  <a:prstClr val="white"/>
                </a:solidFill>
                <a:latin typeface="Sakkal Majalla" panose="02000000000000000000" pitchFamily="2" charset="-78"/>
                <a:cs typeface="Sakkal Majalla" panose="02000000000000000000" pitchFamily="2" charset="-78"/>
              </a:endParaRPr>
            </a:p>
          </p:txBody>
        </p:sp>
      </p:grpSp>
      <p:grpSp>
        <p:nvGrpSpPr>
          <p:cNvPr id="75" name="Group 74">
            <a:extLst>
              <a:ext uri="{FF2B5EF4-FFF2-40B4-BE49-F238E27FC236}">
                <a16:creationId xmlns:a16="http://schemas.microsoft.com/office/drawing/2014/main" id="{010E6B38-B716-0D46-9FB8-6ED6093E5A09}"/>
              </a:ext>
            </a:extLst>
          </p:cNvPr>
          <p:cNvGrpSpPr/>
          <p:nvPr/>
        </p:nvGrpSpPr>
        <p:grpSpPr>
          <a:xfrm>
            <a:off x="3174752" y="4228809"/>
            <a:ext cx="958325" cy="410182"/>
            <a:chOff x="3218704" y="4104983"/>
            <a:chExt cx="958325" cy="410182"/>
          </a:xfrm>
        </p:grpSpPr>
        <p:sp>
          <p:nvSpPr>
            <p:cNvPr id="15" name="Rectangle: Rounded Corners 14">
              <a:extLst>
                <a:ext uri="{FF2B5EF4-FFF2-40B4-BE49-F238E27FC236}">
                  <a16:creationId xmlns:a16="http://schemas.microsoft.com/office/drawing/2014/main" id="{CA9D1D58-FCE7-8DE9-FB94-1D392922DE28}"/>
                </a:ext>
              </a:extLst>
            </p:cNvPr>
            <p:cNvSpPr/>
            <p:nvPr/>
          </p:nvSpPr>
          <p:spPr>
            <a:xfrm flipH="1">
              <a:off x="3218704" y="4104983"/>
              <a:ext cx="958325" cy="410182"/>
            </a:xfrm>
            <a:prstGeom prst="roundRect">
              <a:avLst>
                <a:gd name="adj" fmla="val 3685"/>
              </a:avLst>
            </a:prstGeom>
            <a:solidFill>
              <a:schemeClr val="accent4">
                <a:lumMod val="20000"/>
                <a:lumOff val="80000"/>
              </a:schemeClr>
            </a:solidFill>
            <a:ln w="6350" cap="flat" cmpd="sng" algn="ctr">
              <a:solidFill>
                <a:schemeClr val="accent1">
                  <a:lumMod val="20000"/>
                  <a:lumOff val="80000"/>
                </a:schemeClr>
              </a:solidFill>
              <a:prstDash val="solid"/>
              <a:miter lim="800000"/>
            </a:ln>
            <a:effectLst/>
          </p:spPr>
          <p:txBody>
            <a:bodyPr lIns="34290" rIns="34290" rtlCol="0" anchor="ctr"/>
            <a:lstStyle/>
            <a:p>
              <a:pPr marL="174621" algn="r" defTabSz="684593" rtl="1" eaLnBrk="0" fontAlgn="base" hangingPunct="0">
                <a:lnSpc>
                  <a:spcPts val="825"/>
                </a:lnSpc>
                <a:spcBef>
                  <a:spcPct val="0"/>
                </a:spcBef>
                <a:spcAft>
                  <a:spcPct val="0"/>
                </a:spcAft>
              </a:pPr>
              <a:r>
                <a:rPr lang="ar-SA" sz="800" b="1" kern="0" dirty="0">
                  <a:solidFill>
                    <a:prstClr val="black"/>
                  </a:solidFill>
                  <a:latin typeface="Sakkal Majalla" panose="02000000000000000000" pitchFamily="2" charset="-78"/>
                  <a:cs typeface="Sakkal Majalla" panose="02000000000000000000" pitchFamily="2" charset="-78"/>
                </a:rPr>
                <a:t>نسبة اكتمال السياسات والإجراءات المحدثة</a:t>
              </a:r>
              <a:endParaRPr lang="en-US" sz="800" b="1" kern="0" dirty="0">
                <a:solidFill>
                  <a:prstClr val="black"/>
                </a:solidFill>
                <a:latin typeface="Sakkal Majalla" panose="02000000000000000000" pitchFamily="2" charset="-78"/>
                <a:cs typeface="Sakkal Majalla" panose="02000000000000000000" pitchFamily="2" charset="-78"/>
              </a:endParaRPr>
            </a:p>
          </p:txBody>
        </p:sp>
        <p:sp>
          <p:nvSpPr>
            <p:cNvPr id="16" name="Rectangle 79">
              <a:extLst>
                <a:ext uri="{FF2B5EF4-FFF2-40B4-BE49-F238E27FC236}">
                  <a16:creationId xmlns:a16="http://schemas.microsoft.com/office/drawing/2014/main" id="{FE97A7A4-BF55-FD0C-87B5-9CC5D51492C8}"/>
                </a:ext>
              </a:extLst>
            </p:cNvPr>
            <p:cNvSpPr/>
            <p:nvPr/>
          </p:nvSpPr>
          <p:spPr>
            <a:xfrm flipH="1">
              <a:off x="4016590" y="4123289"/>
              <a:ext cx="148813" cy="373568"/>
            </a:xfrm>
            <a:prstGeom prst="roundRect">
              <a:avLst>
                <a:gd name="adj" fmla="val 8209"/>
              </a:avLst>
            </a:prstGeom>
            <a:solidFill>
              <a:schemeClr val="accent2"/>
            </a:solidFill>
            <a:ln cap="flat">
              <a:noFill/>
              <a:prstDash val="solid"/>
            </a:ln>
            <a:effectLst/>
          </p:spPr>
          <p:txBody>
            <a:bodyPr vert="horz" wrap="square" lIns="0" tIns="34290" rIns="0" bIns="34290" anchor="ctr" anchorCtr="0" compatLnSpc="1">
              <a:noAutofit/>
            </a:bodyPr>
            <a:lstStyle/>
            <a:p>
              <a:pPr algn="ctr" defTabSz="685783" rtl="1">
                <a:lnSpc>
                  <a:spcPts val="825"/>
                </a:lnSpc>
              </a:pPr>
              <a:r>
                <a:rPr lang="ar-SA" sz="800" b="1" kern="0" dirty="0">
                  <a:solidFill>
                    <a:prstClr val="white"/>
                  </a:solidFill>
                  <a:latin typeface="Sakkal Majalla" panose="02000000000000000000" pitchFamily="2" charset="-78"/>
                  <a:cs typeface="Sakkal Majalla" panose="02000000000000000000" pitchFamily="2" charset="-78"/>
                </a:rPr>
                <a:t>5.5</a:t>
              </a:r>
              <a:endParaRPr lang="en-US" sz="800" b="1" kern="0" dirty="0">
                <a:solidFill>
                  <a:prstClr val="white"/>
                </a:solidFill>
                <a:latin typeface="Sakkal Majalla" panose="02000000000000000000" pitchFamily="2" charset="-78"/>
                <a:cs typeface="Sakkal Majalla" panose="02000000000000000000" pitchFamily="2" charset="-78"/>
              </a:endParaRPr>
            </a:p>
          </p:txBody>
        </p:sp>
      </p:grpSp>
      <p:grpSp>
        <p:nvGrpSpPr>
          <p:cNvPr id="69" name="Group 68">
            <a:extLst>
              <a:ext uri="{FF2B5EF4-FFF2-40B4-BE49-F238E27FC236}">
                <a16:creationId xmlns:a16="http://schemas.microsoft.com/office/drawing/2014/main" id="{A9495B44-8A03-F11C-2276-1A7894BF661D}"/>
              </a:ext>
            </a:extLst>
          </p:cNvPr>
          <p:cNvGrpSpPr/>
          <p:nvPr/>
        </p:nvGrpSpPr>
        <p:grpSpPr>
          <a:xfrm>
            <a:off x="7196339" y="4228809"/>
            <a:ext cx="958325" cy="410182"/>
            <a:chOff x="7240291" y="4104983"/>
            <a:chExt cx="958325" cy="410182"/>
          </a:xfrm>
        </p:grpSpPr>
        <p:sp>
          <p:nvSpPr>
            <p:cNvPr id="6" name="Rectangle: Rounded Corners 5">
              <a:extLst>
                <a:ext uri="{FF2B5EF4-FFF2-40B4-BE49-F238E27FC236}">
                  <a16:creationId xmlns:a16="http://schemas.microsoft.com/office/drawing/2014/main" id="{AB74AA1A-0103-1078-4F6C-9EC703F2F2A7}"/>
                </a:ext>
              </a:extLst>
            </p:cNvPr>
            <p:cNvSpPr/>
            <p:nvPr/>
          </p:nvSpPr>
          <p:spPr>
            <a:xfrm flipH="1">
              <a:off x="7240291" y="4104983"/>
              <a:ext cx="958325" cy="410182"/>
            </a:xfrm>
            <a:prstGeom prst="roundRect">
              <a:avLst>
                <a:gd name="adj" fmla="val 3685"/>
              </a:avLst>
            </a:prstGeom>
            <a:solidFill>
              <a:schemeClr val="accent4">
                <a:lumMod val="20000"/>
                <a:lumOff val="80000"/>
              </a:schemeClr>
            </a:solidFill>
            <a:ln w="6350" cap="flat" cmpd="sng" algn="ctr">
              <a:solidFill>
                <a:schemeClr val="accent1">
                  <a:lumMod val="20000"/>
                  <a:lumOff val="80000"/>
                </a:schemeClr>
              </a:solidFill>
              <a:prstDash val="solid"/>
              <a:miter lim="800000"/>
            </a:ln>
            <a:effectLst/>
          </p:spPr>
          <p:txBody>
            <a:bodyPr lIns="34290" rIns="34290" rtlCol="0" anchor="ctr"/>
            <a:lstStyle/>
            <a:p>
              <a:pPr marL="174621" algn="r" defTabSz="684593" rtl="1" eaLnBrk="0" fontAlgn="base" hangingPunct="0">
                <a:lnSpc>
                  <a:spcPts val="825"/>
                </a:lnSpc>
                <a:spcBef>
                  <a:spcPct val="0"/>
                </a:spcBef>
                <a:spcAft>
                  <a:spcPct val="0"/>
                </a:spcAft>
              </a:pPr>
              <a:r>
                <a:rPr lang="ar-SA" sz="800" b="1" kern="0" dirty="0">
                  <a:solidFill>
                    <a:prstClr val="black"/>
                  </a:solidFill>
                  <a:latin typeface="Sakkal Majalla" panose="02000000000000000000" pitchFamily="2" charset="-78"/>
                  <a:cs typeface="Sakkal Majalla" panose="02000000000000000000" pitchFamily="2" charset="-78"/>
                </a:rPr>
                <a:t>العائد على الاستثمارات الجديدة (</a:t>
              </a:r>
              <a:r>
                <a:rPr lang="en-US" sz="800" b="1" kern="0" dirty="0">
                  <a:solidFill>
                    <a:prstClr val="black"/>
                  </a:solidFill>
                  <a:latin typeface="Sakkal Majalla" panose="02000000000000000000" pitchFamily="2" charset="-78"/>
                  <a:cs typeface="Sakkal Majalla" panose="02000000000000000000" pitchFamily="2" charset="-78"/>
                </a:rPr>
                <a:t>ROI)</a:t>
              </a:r>
            </a:p>
          </p:txBody>
        </p:sp>
        <p:sp>
          <p:nvSpPr>
            <p:cNvPr id="7" name="Rectangle 79">
              <a:extLst>
                <a:ext uri="{FF2B5EF4-FFF2-40B4-BE49-F238E27FC236}">
                  <a16:creationId xmlns:a16="http://schemas.microsoft.com/office/drawing/2014/main" id="{993C0E09-8CCC-5F85-15C5-1486C9B79EDC}"/>
                </a:ext>
              </a:extLst>
            </p:cNvPr>
            <p:cNvSpPr/>
            <p:nvPr/>
          </p:nvSpPr>
          <p:spPr>
            <a:xfrm flipH="1">
              <a:off x="8038177" y="4123289"/>
              <a:ext cx="148813" cy="373568"/>
            </a:xfrm>
            <a:prstGeom prst="roundRect">
              <a:avLst>
                <a:gd name="adj" fmla="val 8209"/>
              </a:avLst>
            </a:prstGeom>
            <a:solidFill>
              <a:schemeClr val="accent2"/>
            </a:solidFill>
            <a:ln cap="flat">
              <a:noFill/>
              <a:prstDash val="solid"/>
            </a:ln>
            <a:effectLst/>
          </p:spPr>
          <p:txBody>
            <a:bodyPr vert="horz" wrap="square" lIns="0" tIns="34290" rIns="0" bIns="34290" anchor="ctr" anchorCtr="0" compatLnSpc="1">
              <a:noAutofit/>
            </a:bodyPr>
            <a:lstStyle/>
            <a:p>
              <a:pPr algn="ctr" defTabSz="685783" rtl="1">
                <a:lnSpc>
                  <a:spcPts val="825"/>
                </a:lnSpc>
              </a:pPr>
              <a:r>
                <a:rPr lang="en-US" sz="800" b="1" kern="0" dirty="0">
                  <a:solidFill>
                    <a:prstClr val="white"/>
                  </a:solidFill>
                  <a:latin typeface="Sakkal Majalla" panose="02000000000000000000" pitchFamily="2" charset="-78"/>
                  <a:cs typeface="Sakkal Majalla" panose="02000000000000000000" pitchFamily="2" charset="-78"/>
                </a:rPr>
                <a:t>1.5</a:t>
              </a:r>
            </a:p>
          </p:txBody>
        </p:sp>
      </p:grpSp>
      <p:grpSp>
        <p:nvGrpSpPr>
          <p:cNvPr id="78" name="Group 77">
            <a:extLst>
              <a:ext uri="{FF2B5EF4-FFF2-40B4-BE49-F238E27FC236}">
                <a16:creationId xmlns:a16="http://schemas.microsoft.com/office/drawing/2014/main" id="{C43A2E2F-05D6-3EC1-C55C-62D1446AB9EC}"/>
              </a:ext>
            </a:extLst>
          </p:cNvPr>
          <p:cNvGrpSpPr/>
          <p:nvPr/>
        </p:nvGrpSpPr>
        <p:grpSpPr>
          <a:xfrm>
            <a:off x="6190942" y="3766529"/>
            <a:ext cx="958325" cy="410182"/>
            <a:chOff x="6234894" y="4104983"/>
            <a:chExt cx="958325" cy="410182"/>
          </a:xfrm>
        </p:grpSpPr>
        <p:sp>
          <p:nvSpPr>
            <p:cNvPr id="9" name="Rectangle: Rounded Corners 8">
              <a:extLst>
                <a:ext uri="{FF2B5EF4-FFF2-40B4-BE49-F238E27FC236}">
                  <a16:creationId xmlns:a16="http://schemas.microsoft.com/office/drawing/2014/main" id="{AD19A530-005D-43A2-DEB6-CB6C51AFD301}"/>
                </a:ext>
              </a:extLst>
            </p:cNvPr>
            <p:cNvSpPr/>
            <p:nvPr/>
          </p:nvSpPr>
          <p:spPr>
            <a:xfrm flipH="1">
              <a:off x="6234894" y="4104983"/>
              <a:ext cx="958325" cy="410182"/>
            </a:xfrm>
            <a:prstGeom prst="roundRect">
              <a:avLst>
                <a:gd name="adj" fmla="val 3685"/>
              </a:avLst>
            </a:prstGeom>
            <a:solidFill>
              <a:schemeClr val="accent4">
                <a:lumMod val="20000"/>
                <a:lumOff val="80000"/>
              </a:schemeClr>
            </a:solidFill>
            <a:ln w="6350" cap="flat" cmpd="sng" algn="ctr">
              <a:solidFill>
                <a:schemeClr val="accent1">
                  <a:lumMod val="20000"/>
                  <a:lumOff val="80000"/>
                </a:schemeClr>
              </a:solidFill>
              <a:prstDash val="solid"/>
              <a:miter lim="800000"/>
            </a:ln>
            <a:effectLst/>
          </p:spPr>
          <p:txBody>
            <a:bodyPr lIns="34290" rIns="34290" rtlCol="0" anchor="ctr"/>
            <a:lstStyle/>
            <a:p>
              <a:pPr marL="174621" algn="r" defTabSz="684593" rtl="1" eaLnBrk="0" fontAlgn="base" hangingPunct="0">
                <a:lnSpc>
                  <a:spcPts val="825"/>
                </a:lnSpc>
                <a:spcBef>
                  <a:spcPct val="0"/>
                </a:spcBef>
                <a:spcAft>
                  <a:spcPct val="0"/>
                </a:spcAft>
              </a:pPr>
              <a:r>
                <a:rPr lang="ar-SA" sz="800" b="1" kern="0" dirty="0">
                  <a:solidFill>
                    <a:prstClr val="black"/>
                  </a:solidFill>
                  <a:latin typeface="Sakkal Majalla" panose="02000000000000000000" pitchFamily="2" charset="-78"/>
                  <a:cs typeface="Sakkal Majalla" panose="02000000000000000000" pitchFamily="2" charset="-78"/>
                </a:rPr>
                <a:t>نسبة مساهمة الاستثمارات الجديدة</a:t>
              </a:r>
            </a:p>
          </p:txBody>
        </p:sp>
        <p:sp>
          <p:nvSpPr>
            <p:cNvPr id="10" name="Rectangle 79">
              <a:extLst>
                <a:ext uri="{FF2B5EF4-FFF2-40B4-BE49-F238E27FC236}">
                  <a16:creationId xmlns:a16="http://schemas.microsoft.com/office/drawing/2014/main" id="{964612C3-D8ED-77B5-A138-CA489A07D2EB}"/>
                </a:ext>
              </a:extLst>
            </p:cNvPr>
            <p:cNvSpPr/>
            <p:nvPr/>
          </p:nvSpPr>
          <p:spPr>
            <a:xfrm flipH="1">
              <a:off x="7032780" y="4123289"/>
              <a:ext cx="148813" cy="373568"/>
            </a:xfrm>
            <a:prstGeom prst="roundRect">
              <a:avLst>
                <a:gd name="adj" fmla="val 8209"/>
              </a:avLst>
            </a:prstGeom>
            <a:solidFill>
              <a:schemeClr val="accent2"/>
            </a:solidFill>
            <a:ln cap="flat">
              <a:noFill/>
              <a:prstDash val="solid"/>
            </a:ln>
            <a:effectLst/>
          </p:spPr>
          <p:txBody>
            <a:bodyPr vert="horz" wrap="square" lIns="0" tIns="34290" rIns="0" bIns="34290" anchor="ctr" anchorCtr="0" compatLnSpc="1">
              <a:noAutofit/>
            </a:bodyPr>
            <a:lstStyle/>
            <a:p>
              <a:pPr algn="ctr" defTabSz="685783" rtl="1">
                <a:lnSpc>
                  <a:spcPts val="825"/>
                </a:lnSpc>
              </a:pPr>
              <a:r>
                <a:rPr lang="ar-SA" sz="800" b="1" kern="0" dirty="0">
                  <a:solidFill>
                    <a:prstClr val="white"/>
                  </a:solidFill>
                  <a:latin typeface="Sakkal Majalla" panose="02000000000000000000" pitchFamily="2" charset="-78"/>
                  <a:cs typeface="Sakkal Majalla" panose="02000000000000000000" pitchFamily="2" charset="-78"/>
                </a:rPr>
                <a:t>2.4</a:t>
              </a:r>
              <a:endParaRPr lang="en-US" sz="800" b="1" kern="0" dirty="0">
                <a:solidFill>
                  <a:prstClr val="white"/>
                </a:solidFill>
                <a:latin typeface="Sakkal Majalla" panose="02000000000000000000" pitchFamily="2" charset="-78"/>
                <a:cs typeface="Sakkal Majalla" panose="02000000000000000000" pitchFamily="2" charset="-78"/>
              </a:endParaRPr>
            </a:p>
          </p:txBody>
        </p:sp>
      </p:grpSp>
      <p:grpSp>
        <p:nvGrpSpPr>
          <p:cNvPr id="77" name="Group 76">
            <a:extLst>
              <a:ext uri="{FF2B5EF4-FFF2-40B4-BE49-F238E27FC236}">
                <a16:creationId xmlns:a16="http://schemas.microsoft.com/office/drawing/2014/main" id="{3DC4E464-32B7-CAE2-77BC-FD07D8C86FB2}"/>
              </a:ext>
            </a:extLst>
          </p:cNvPr>
          <p:cNvGrpSpPr/>
          <p:nvPr/>
        </p:nvGrpSpPr>
        <p:grpSpPr>
          <a:xfrm>
            <a:off x="5185545" y="4228809"/>
            <a:ext cx="958325" cy="410182"/>
            <a:chOff x="5229497" y="4104983"/>
            <a:chExt cx="958325" cy="410182"/>
          </a:xfrm>
        </p:grpSpPr>
        <p:sp>
          <p:nvSpPr>
            <p:cNvPr id="12" name="Rectangle: Rounded Corners 11">
              <a:extLst>
                <a:ext uri="{FF2B5EF4-FFF2-40B4-BE49-F238E27FC236}">
                  <a16:creationId xmlns:a16="http://schemas.microsoft.com/office/drawing/2014/main" id="{CD3CC6AA-18FA-3FCB-1A44-5B99624DA6E7}"/>
                </a:ext>
              </a:extLst>
            </p:cNvPr>
            <p:cNvSpPr/>
            <p:nvPr/>
          </p:nvSpPr>
          <p:spPr>
            <a:xfrm flipH="1">
              <a:off x="5229497" y="4104983"/>
              <a:ext cx="958325" cy="410182"/>
            </a:xfrm>
            <a:prstGeom prst="roundRect">
              <a:avLst>
                <a:gd name="adj" fmla="val 3685"/>
              </a:avLst>
            </a:prstGeom>
            <a:solidFill>
              <a:schemeClr val="accent4">
                <a:lumMod val="20000"/>
                <a:lumOff val="80000"/>
              </a:schemeClr>
            </a:solidFill>
            <a:ln w="6350" cap="flat" cmpd="sng" algn="ctr">
              <a:solidFill>
                <a:schemeClr val="accent1">
                  <a:lumMod val="20000"/>
                  <a:lumOff val="80000"/>
                </a:schemeClr>
              </a:solidFill>
              <a:prstDash val="solid"/>
              <a:miter lim="800000"/>
            </a:ln>
            <a:effectLst/>
          </p:spPr>
          <p:txBody>
            <a:bodyPr lIns="34290" rIns="34290" rtlCol="0" anchor="ctr"/>
            <a:lstStyle/>
            <a:p>
              <a:pPr marL="174621" algn="r" defTabSz="684593" rtl="1" eaLnBrk="0" fontAlgn="base" hangingPunct="0">
                <a:lnSpc>
                  <a:spcPts val="825"/>
                </a:lnSpc>
                <a:spcBef>
                  <a:spcPct val="0"/>
                </a:spcBef>
                <a:spcAft>
                  <a:spcPct val="0"/>
                </a:spcAft>
              </a:pPr>
              <a:r>
                <a:rPr lang="ar-SA" sz="800" b="1" kern="0" dirty="0">
                  <a:solidFill>
                    <a:prstClr val="black"/>
                  </a:solidFill>
                  <a:latin typeface="Sakkal Majalla" panose="02000000000000000000" pitchFamily="2" charset="-78"/>
                  <a:cs typeface="Sakkal Majalla" panose="02000000000000000000" pitchFamily="2" charset="-78"/>
                </a:rPr>
                <a:t>نسبة الإيرادات المستدامة </a:t>
              </a:r>
              <a:endParaRPr lang="en-US" sz="800" b="1" kern="0" dirty="0">
                <a:solidFill>
                  <a:prstClr val="black"/>
                </a:solidFill>
                <a:latin typeface="Sakkal Majalla" panose="02000000000000000000" pitchFamily="2" charset="-78"/>
                <a:cs typeface="Sakkal Majalla" panose="02000000000000000000" pitchFamily="2" charset="-78"/>
              </a:endParaRPr>
            </a:p>
          </p:txBody>
        </p:sp>
        <p:sp>
          <p:nvSpPr>
            <p:cNvPr id="13" name="Rectangle 79">
              <a:extLst>
                <a:ext uri="{FF2B5EF4-FFF2-40B4-BE49-F238E27FC236}">
                  <a16:creationId xmlns:a16="http://schemas.microsoft.com/office/drawing/2014/main" id="{83BC9989-9B02-7C34-9AB7-ABFC7427FE1B}"/>
                </a:ext>
              </a:extLst>
            </p:cNvPr>
            <p:cNvSpPr/>
            <p:nvPr/>
          </p:nvSpPr>
          <p:spPr>
            <a:xfrm flipH="1">
              <a:off x="6027383" y="4123289"/>
              <a:ext cx="148813" cy="373568"/>
            </a:xfrm>
            <a:prstGeom prst="roundRect">
              <a:avLst>
                <a:gd name="adj" fmla="val 8209"/>
              </a:avLst>
            </a:prstGeom>
            <a:solidFill>
              <a:schemeClr val="accent2"/>
            </a:solidFill>
            <a:ln cap="flat">
              <a:noFill/>
              <a:prstDash val="solid"/>
            </a:ln>
            <a:effectLst/>
          </p:spPr>
          <p:txBody>
            <a:bodyPr vert="horz" wrap="square" lIns="0" tIns="34290" rIns="0" bIns="34290" anchor="ctr" anchorCtr="0" compatLnSpc="1">
              <a:noAutofit/>
            </a:bodyPr>
            <a:lstStyle/>
            <a:p>
              <a:pPr algn="ctr" defTabSz="685783" rtl="1">
                <a:lnSpc>
                  <a:spcPts val="825"/>
                </a:lnSpc>
              </a:pPr>
              <a:r>
                <a:rPr lang="ar-SA" sz="800" b="1" kern="0" dirty="0">
                  <a:solidFill>
                    <a:prstClr val="white"/>
                  </a:solidFill>
                  <a:latin typeface="Sakkal Majalla" panose="02000000000000000000" pitchFamily="2" charset="-78"/>
                  <a:cs typeface="Sakkal Majalla" panose="02000000000000000000" pitchFamily="2" charset="-78"/>
                </a:rPr>
                <a:t>3.5</a:t>
              </a:r>
              <a:endParaRPr lang="en-US" sz="800" b="1" kern="0" dirty="0">
                <a:solidFill>
                  <a:prstClr val="white"/>
                </a:solidFill>
                <a:latin typeface="Sakkal Majalla" panose="02000000000000000000" pitchFamily="2" charset="-78"/>
                <a:cs typeface="Sakkal Majalla" panose="02000000000000000000" pitchFamily="2" charset="-78"/>
              </a:endParaRPr>
            </a:p>
          </p:txBody>
        </p:sp>
      </p:grpSp>
      <p:grpSp>
        <p:nvGrpSpPr>
          <p:cNvPr id="76" name="Group 75">
            <a:extLst>
              <a:ext uri="{FF2B5EF4-FFF2-40B4-BE49-F238E27FC236}">
                <a16:creationId xmlns:a16="http://schemas.microsoft.com/office/drawing/2014/main" id="{29F5D4C4-1BCB-A347-E728-AFDE1D5345AB}"/>
              </a:ext>
            </a:extLst>
          </p:cNvPr>
          <p:cNvGrpSpPr/>
          <p:nvPr/>
        </p:nvGrpSpPr>
        <p:grpSpPr>
          <a:xfrm>
            <a:off x="4180148" y="4228809"/>
            <a:ext cx="958325" cy="410182"/>
            <a:chOff x="4224100" y="4104983"/>
            <a:chExt cx="958325" cy="410182"/>
          </a:xfrm>
        </p:grpSpPr>
        <p:sp>
          <p:nvSpPr>
            <p:cNvPr id="18" name="Rectangle: Rounded Corners 17">
              <a:extLst>
                <a:ext uri="{FF2B5EF4-FFF2-40B4-BE49-F238E27FC236}">
                  <a16:creationId xmlns:a16="http://schemas.microsoft.com/office/drawing/2014/main" id="{78A82316-A696-1CE4-B8B0-23365DC8C983}"/>
                </a:ext>
              </a:extLst>
            </p:cNvPr>
            <p:cNvSpPr/>
            <p:nvPr/>
          </p:nvSpPr>
          <p:spPr>
            <a:xfrm flipH="1">
              <a:off x="4224100" y="4104983"/>
              <a:ext cx="958325" cy="410182"/>
            </a:xfrm>
            <a:prstGeom prst="roundRect">
              <a:avLst>
                <a:gd name="adj" fmla="val 3685"/>
              </a:avLst>
            </a:prstGeom>
            <a:solidFill>
              <a:schemeClr val="accent4">
                <a:lumMod val="20000"/>
                <a:lumOff val="80000"/>
              </a:schemeClr>
            </a:solidFill>
            <a:ln w="6350" cap="flat" cmpd="sng" algn="ctr">
              <a:solidFill>
                <a:schemeClr val="accent1">
                  <a:lumMod val="20000"/>
                  <a:lumOff val="80000"/>
                </a:schemeClr>
              </a:solidFill>
              <a:prstDash val="solid"/>
              <a:miter lim="800000"/>
            </a:ln>
            <a:effectLst/>
          </p:spPr>
          <p:txBody>
            <a:bodyPr lIns="34290" rIns="34290" rtlCol="0" anchor="ctr"/>
            <a:lstStyle/>
            <a:p>
              <a:pPr marL="174621" algn="r" defTabSz="684593" rtl="1" eaLnBrk="0" fontAlgn="base" hangingPunct="0">
                <a:lnSpc>
                  <a:spcPts val="825"/>
                </a:lnSpc>
                <a:spcBef>
                  <a:spcPct val="0"/>
                </a:spcBef>
                <a:spcAft>
                  <a:spcPct val="0"/>
                </a:spcAft>
              </a:pPr>
              <a:r>
                <a:rPr lang="ar-SA" sz="800" b="1" kern="0" dirty="0">
                  <a:solidFill>
                    <a:prstClr val="black"/>
                  </a:solidFill>
                  <a:latin typeface="Sakkal Majalla" panose="02000000000000000000" pitchFamily="2" charset="-78"/>
                  <a:cs typeface="Sakkal Majalla" panose="02000000000000000000" pitchFamily="2" charset="-78"/>
                </a:rPr>
                <a:t>عدد التقارير </a:t>
              </a:r>
              <a:r>
                <a:rPr lang="ar-SA" sz="800" b="1" kern="0">
                  <a:solidFill>
                    <a:prstClr val="black"/>
                  </a:solidFill>
                  <a:latin typeface="Sakkal Majalla" panose="02000000000000000000" pitchFamily="2" charset="-78"/>
                  <a:cs typeface="Sakkal Majalla" panose="02000000000000000000" pitchFamily="2" charset="-78"/>
                </a:rPr>
                <a:t>المالية الموحدة</a:t>
              </a:r>
              <a:endParaRPr lang="ar-SA" sz="800" b="1" kern="0" dirty="0">
                <a:solidFill>
                  <a:prstClr val="black"/>
                </a:solidFill>
                <a:latin typeface="Sakkal Majalla" panose="02000000000000000000" pitchFamily="2" charset="-78"/>
                <a:cs typeface="Sakkal Majalla" panose="02000000000000000000" pitchFamily="2" charset="-78"/>
              </a:endParaRPr>
            </a:p>
          </p:txBody>
        </p:sp>
        <p:sp>
          <p:nvSpPr>
            <p:cNvPr id="19" name="Rectangle 79">
              <a:extLst>
                <a:ext uri="{FF2B5EF4-FFF2-40B4-BE49-F238E27FC236}">
                  <a16:creationId xmlns:a16="http://schemas.microsoft.com/office/drawing/2014/main" id="{3CD68756-5924-38BC-48C0-EADCC4E9FC83}"/>
                </a:ext>
              </a:extLst>
            </p:cNvPr>
            <p:cNvSpPr/>
            <p:nvPr/>
          </p:nvSpPr>
          <p:spPr>
            <a:xfrm flipH="1">
              <a:off x="5021986" y="4123289"/>
              <a:ext cx="148813" cy="373568"/>
            </a:xfrm>
            <a:prstGeom prst="roundRect">
              <a:avLst>
                <a:gd name="adj" fmla="val 8209"/>
              </a:avLst>
            </a:prstGeom>
            <a:solidFill>
              <a:schemeClr val="accent2"/>
            </a:solidFill>
            <a:ln cap="flat">
              <a:noFill/>
              <a:prstDash val="solid"/>
            </a:ln>
            <a:effectLst/>
          </p:spPr>
          <p:txBody>
            <a:bodyPr vert="horz" wrap="square" lIns="0" tIns="34290" rIns="0" bIns="34290" anchor="ctr" anchorCtr="0" compatLnSpc="1">
              <a:noAutofit/>
            </a:bodyPr>
            <a:lstStyle/>
            <a:p>
              <a:pPr algn="ctr" defTabSz="685783" rtl="1">
                <a:lnSpc>
                  <a:spcPts val="825"/>
                </a:lnSpc>
              </a:pPr>
              <a:r>
                <a:rPr lang="ar-SA" sz="800" b="1" kern="0" dirty="0">
                  <a:solidFill>
                    <a:prstClr val="white"/>
                  </a:solidFill>
                  <a:latin typeface="Sakkal Majalla" panose="02000000000000000000" pitchFamily="2" charset="-78"/>
                  <a:cs typeface="Sakkal Majalla" panose="02000000000000000000" pitchFamily="2" charset="-78"/>
                </a:rPr>
                <a:t>4.5</a:t>
              </a:r>
              <a:endParaRPr lang="en-US" sz="800" b="1" kern="0" dirty="0">
                <a:solidFill>
                  <a:prstClr val="white"/>
                </a:solidFill>
                <a:latin typeface="Sakkal Majalla" panose="02000000000000000000" pitchFamily="2" charset="-78"/>
                <a:cs typeface="Sakkal Majalla" panose="02000000000000000000" pitchFamily="2" charset="-78"/>
              </a:endParaRPr>
            </a:p>
          </p:txBody>
        </p:sp>
      </p:grpSp>
      <p:grpSp>
        <p:nvGrpSpPr>
          <p:cNvPr id="73" name="Group 72">
            <a:extLst>
              <a:ext uri="{FF2B5EF4-FFF2-40B4-BE49-F238E27FC236}">
                <a16:creationId xmlns:a16="http://schemas.microsoft.com/office/drawing/2014/main" id="{1F68BD5C-2350-B6A2-58F3-5670CCDB2F01}"/>
              </a:ext>
            </a:extLst>
          </p:cNvPr>
          <p:cNvGrpSpPr/>
          <p:nvPr/>
        </p:nvGrpSpPr>
        <p:grpSpPr>
          <a:xfrm>
            <a:off x="1163957" y="3756224"/>
            <a:ext cx="958325" cy="410182"/>
            <a:chOff x="1207910" y="4104983"/>
            <a:chExt cx="958325" cy="410182"/>
          </a:xfrm>
        </p:grpSpPr>
        <p:sp>
          <p:nvSpPr>
            <p:cNvPr id="24" name="Rectangle: Rounded Corners 23">
              <a:extLst>
                <a:ext uri="{FF2B5EF4-FFF2-40B4-BE49-F238E27FC236}">
                  <a16:creationId xmlns:a16="http://schemas.microsoft.com/office/drawing/2014/main" id="{EB3526D7-5672-DB60-5820-635A52119C02}"/>
                </a:ext>
              </a:extLst>
            </p:cNvPr>
            <p:cNvSpPr/>
            <p:nvPr/>
          </p:nvSpPr>
          <p:spPr>
            <a:xfrm flipH="1">
              <a:off x="1207910" y="4104983"/>
              <a:ext cx="958325" cy="410182"/>
            </a:xfrm>
            <a:prstGeom prst="roundRect">
              <a:avLst>
                <a:gd name="adj" fmla="val 3685"/>
              </a:avLst>
            </a:prstGeom>
            <a:solidFill>
              <a:schemeClr val="accent4">
                <a:lumMod val="20000"/>
                <a:lumOff val="80000"/>
              </a:schemeClr>
            </a:solidFill>
            <a:ln w="6350" cap="flat" cmpd="sng" algn="ctr">
              <a:solidFill>
                <a:schemeClr val="accent1">
                  <a:lumMod val="20000"/>
                  <a:lumOff val="80000"/>
                </a:schemeClr>
              </a:solidFill>
              <a:prstDash val="solid"/>
              <a:miter lim="800000"/>
            </a:ln>
            <a:effectLst/>
          </p:spPr>
          <p:txBody>
            <a:bodyPr lIns="34290" rIns="34290" rtlCol="0" anchor="ctr"/>
            <a:lstStyle/>
            <a:p>
              <a:pPr marL="174621" algn="r" defTabSz="684593" rtl="1" eaLnBrk="0" fontAlgn="base" hangingPunct="0">
                <a:lnSpc>
                  <a:spcPts val="825"/>
                </a:lnSpc>
                <a:spcBef>
                  <a:spcPct val="0"/>
                </a:spcBef>
                <a:spcAft>
                  <a:spcPct val="0"/>
                </a:spcAft>
              </a:pPr>
              <a:r>
                <a:rPr lang="ar-SA" sz="800" b="1" kern="0" dirty="0">
                  <a:solidFill>
                    <a:prstClr val="black"/>
                  </a:solidFill>
                  <a:latin typeface="Sakkal Majalla" panose="02000000000000000000" pitchFamily="2" charset="-78"/>
                  <a:cs typeface="Sakkal Majalla" panose="02000000000000000000" pitchFamily="2" charset="-78"/>
                </a:rPr>
                <a:t>مؤشر الارتباط بالعلامة </a:t>
              </a:r>
            </a:p>
          </p:txBody>
        </p:sp>
        <p:sp>
          <p:nvSpPr>
            <p:cNvPr id="25" name="Rectangle 79">
              <a:extLst>
                <a:ext uri="{FF2B5EF4-FFF2-40B4-BE49-F238E27FC236}">
                  <a16:creationId xmlns:a16="http://schemas.microsoft.com/office/drawing/2014/main" id="{593E6BD0-F1C5-C1E3-E228-A34E64E02DE2}"/>
                </a:ext>
              </a:extLst>
            </p:cNvPr>
            <p:cNvSpPr/>
            <p:nvPr/>
          </p:nvSpPr>
          <p:spPr>
            <a:xfrm flipH="1">
              <a:off x="2005796" y="4123289"/>
              <a:ext cx="148813" cy="373568"/>
            </a:xfrm>
            <a:prstGeom prst="roundRect">
              <a:avLst>
                <a:gd name="adj" fmla="val 8209"/>
              </a:avLst>
            </a:prstGeom>
            <a:solidFill>
              <a:schemeClr val="accent2"/>
            </a:solidFill>
            <a:ln cap="flat">
              <a:noFill/>
              <a:prstDash val="solid"/>
            </a:ln>
            <a:effectLst/>
          </p:spPr>
          <p:txBody>
            <a:bodyPr vert="horz" wrap="square" lIns="0" tIns="34290" rIns="0" bIns="34290" anchor="ctr" anchorCtr="0" compatLnSpc="1">
              <a:noAutofit/>
            </a:bodyPr>
            <a:lstStyle/>
            <a:p>
              <a:pPr algn="ctr" defTabSz="685783" rtl="1">
                <a:lnSpc>
                  <a:spcPts val="825"/>
                </a:lnSpc>
              </a:pPr>
              <a:r>
                <a:rPr lang="ar-SA" sz="800" b="1" kern="0" dirty="0">
                  <a:solidFill>
                    <a:prstClr val="white"/>
                  </a:solidFill>
                  <a:latin typeface="Sakkal Majalla" panose="02000000000000000000" pitchFamily="2" charset="-78"/>
                  <a:cs typeface="Sakkal Majalla" panose="02000000000000000000" pitchFamily="2" charset="-78"/>
                </a:rPr>
                <a:t>7.4</a:t>
              </a:r>
              <a:endParaRPr lang="en-US" sz="800" b="1" kern="0" dirty="0">
                <a:solidFill>
                  <a:prstClr val="white"/>
                </a:solidFill>
                <a:latin typeface="Sakkal Majalla" panose="02000000000000000000" pitchFamily="2" charset="-78"/>
                <a:cs typeface="Sakkal Majalla" panose="02000000000000000000" pitchFamily="2" charset="-78"/>
              </a:endParaRPr>
            </a:p>
          </p:txBody>
        </p:sp>
      </p:grpSp>
      <p:grpSp>
        <p:nvGrpSpPr>
          <p:cNvPr id="72" name="Group 71">
            <a:extLst>
              <a:ext uri="{FF2B5EF4-FFF2-40B4-BE49-F238E27FC236}">
                <a16:creationId xmlns:a16="http://schemas.microsoft.com/office/drawing/2014/main" id="{4B031321-AA09-3670-CF8D-CE0E5F9D43E4}"/>
              </a:ext>
            </a:extLst>
          </p:cNvPr>
          <p:cNvGrpSpPr/>
          <p:nvPr/>
        </p:nvGrpSpPr>
        <p:grpSpPr>
          <a:xfrm>
            <a:off x="158561" y="4228809"/>
            <a:ext cx="958325" cy="410182"/>
            <a:chOff x="202513" y="4104983"/>
            <a:chExt cx="958325" cy="410182"/>
          </a:xfrm>
        </p:grpSpPr>
        <p:sp>
          <p:nvSpPr>
            <p:cNvPr id="27" name="Rectangle: Rounded Corners 26">
              <a:extLst>
                <a:ext uri="{FF2B5EF4-FFF2-40B4-BE49-F238E27FC236}">
                  <a16:creationId xmlns:a16="http://schemas.microsoft.com/office/drawing/2014/main" id="{08F6B2D4-3513-2540-247D-EF070BB51C0C}"/>
                </a:ext>
              </a:extLst>
            </p:cNvPr>
            <p:cNvSpPr/>
            <p:nvPr/>
          </p:nvSpPr>
          <p:spPr>
            <a:xfrm flipH="1">
              <a:off x="202513" y="4104983"/>
              <a:ext cx="958325" cy="410182"/>
            </a:xfrm>
            <a:prstGeom prst="roundRect">
              <a:avLst>
                <a:gd name="adj" fmla="val 3685"/>
              </a:avLst>
            </a:prstGeom>
            <a:solidFill>
              <a:schemeClr val="accent4">
                <a:lumMod val="20000"/>
                <a:lumOff val="80000"/>
              </a:schemeClr>
            </a:solidFill>
            <a:ln w="6350" cap="flat" cmpd="sng" algn="ctr">
              <a:solidFill>
                <a:schemeClr val="accent1">
                  <a:lumMod val="20000"/>
                  <a:lumOff val="80000"/>
                </a:schemeClr>
              </a:solidFill>
              <a:prstDash val="solid"/>
              <a:miter lim="800000"/>
            </a:ln>
            <a:effectLst/>
          </p:spPr>
          <p:txBody>
            <a:bodyPr lIns="34290" rIns="34290" rtlCol="0" anchor="ctr"/>
            <a:lstStyle/>
            <a:p>
              <a:pPr marL="174621" algn="r" defTabSz="684593" rtl="1" eaLnBrk="0" fontAlgn="base" hangingPunct="0">
                <a:lnSpc>
                  <a:spcPts val="825"/>
                </a:lnSpc>
                <a:spcBef>
                  <a:spcPct val="0"/>
                </a:spcBef>
                <a:spcAft>
                  <a:spcPct val="0"/>
                </a:spcAft>
              </a:pPr>
              <a:r>
                <a:rPr lang="ar-SA" sz="800" b="1" kern="0" dirty="0">
                  <a:solidFill>
                    <a:prstClr val="black"/>
                  </a:solidFill>
                  <a:latin typeface="Sakkal Majalla" panose="02000000000000000000" pitchFamily="2" charset="-78"/>
                  <a:cs typeface="Sakkal Majalla" panose="02000000000000000000" pitchFamily="2" charset="-78"/>
                </a:rPr>
                <a:t>مستوى رضا العملاء عن </a:t>
              </a:r>
              <a:r>
                <a:rPr lang="ar-SA" sz="800" b="1" kern="0">
                  <a:solidFill>
                    <a:prstClr val="black"/>
                  </a:solidFill>
                  <a:latin typeface="Sakkal Majalla" panose="02000000000000000000" pitchFamily="2" charset="-78"/>
                  <a:cs typeface="Sakkal Majalla" panose="02000000000000000000" pitchFamily="2" charset="-78"/>
                </a:rPr>
                <a:t>العلامة التجارية</a:t>
              </a:r>
              <a:endParaRPr lang="ar-SA" sz="800" b="1" kern="0" dirty="0">
                <a:solidFill>
                  <a:prstClr val="black"/>
                </a:solidFill>
                <a:latin typeface="Sakkal Majalla" panose="02000000000000000000" pitchFamily="2" charset="-78"/>
                <a:cs typeface="Sakkal Majalla" panose="02000000000000000000" pitchFamily="2" charset="-78"/>
              </a:endParaRPr>
            </a:p>
          </p:txBody>
        </p:sp>
        <p:sp>
          <p:nvSpPr>
            <p:cNvPr id="28" name="Rectangle 79">
              <a:extLst>
                <a:ext uri="{FF2B5EF4-FFF2-40B4-BE49-F238E27FC236}">
                  <a16:creationId xmlns:a16="http://schemas.microsoft.com/office/drawing/2014/main" id="{7EA20DA0-65DA-775C-DDD6-A90E25F2A1A5}"/>
                </a:ext>
              </a:extLst>
            </p:cNvPr>
            <p:cNvSpPr/>
            <p:nvPr/>
          </p:nvSpPr>
          <p:spPr>
            <a:xfrm flipH="1">
              <a:off x="1000399" y="4123289"/>
              <a:ext cx="148813" cy="373568"/>
            </a:xfrm>
            <a:prstGeom prst="roundRect">
              <a:avLst>
                <a:gd name="adj" fmla="val 8209"/>
              </a:avLst>
            </a:prstGeom>
            <a:solidFill>
              <a:schemeClr val="accent2"/>
            </a:solidFill>
            <a:ln cap="flat">
              <a:noFill/>
              <a:prstDash val="solid"/>
            </a:ln>
            <a:effectLst/>
          </p:spPr>
          <p:txBody>
            <a:bodyPr vert="horz" wrap="square" lIns="0" tIns="34290" rIns="0" bIns="34290" anchor="ctr" anchorCtr="0" compatLnSpc="1">
              <a:noAutofit/>
            </a:bodyPr>
            <a:lstStyle/>
            <a:p>
              <a:pPr algn="ctr" defTabSz="685783" rtl="1">
                <a:lnSpc>
                  <a:spcPts val="825"/>
                </a:lnSpc>
              </a:pPr>
              <a:r>
                <a:rPr lang="ar-SA" sz="800" b="1" kern="0" dirty="0">
                  <a:solidFill>
                    <a:prstClr val="white"/>
                  </a:solidFill>
                  <a:latin typeface="Sakkal Majalla" panose="02000000000000000000" pitchFamily="2" charset="-78"/>
                  <a:cs typeface="Sakkal Majalla" panose="02000000000000000000" pitchFamily="2" charset="-78"/>
                </a:rPr>
                <a:t>8.5</a:t>
              </a:r>
              <a:endParaRPr lang="en-US" sz="800" b="1" kern="0" dirty="0">
                <a:solidFill>
                  <a:prstClr val="white"/>
                </a:solidFill>
                <a:latin typeface="Sakkal Majalla" panose="02000000000000000000" pitchFamily="2" charset="-78"/>
                <a:cs typeface="Sakkal Majalla" panose="02000000000000000000" pitchFamily="2" charset="-78"/>
              </a:endParaRPr>
            </a:p>
          </p:txBody>
        </p:sp>
      </p:grpSp>
      <p:grpSp>
        <p:nvGrpSpPr>
          <p:cNvPr id="61" name="Group 60">
            <a:extLst>
              <a:ext uri="{FF2B5EF4-FFF2-40B4-BE49-F238E27FC236}">
                <a16:creationId xmlns:a16="http://schemas.microsoft.com/office/drawing/2014/main" id="{4CFCB46B-88F8-048A-CAD7-2726B2F635E3}"/>
              </a:ext>
            </a:extLst>
          </p:cNvPr>
          <p:cNvGrpSpPr/>
          <p:nvPr/>
        </p:nvGrpSpPr>
        <p:grpSpPr>
          <a:xfrm>
            <a:off x="7196337" y="1294573"/>
            <a:ext cx="958325" cy="1127159"/>
            <a:chOff x="7240289" y="1170747"/>
            <a:chExt cx="958325" cy="1127159"/>
          </a:xfrm>
        </p:grpSpPr>
        <p:sp>
          <p:nvSpPr>
            <p:cNvPr id="93" name="Rectangle 79">
              <a:extLst>
                <a:ext uri="{FF2B5EF4-FFF2-40B4-BE49-F238E27FC236}">
                  <a16:creationId xmlns:a16="http://schemas.microsoft.com/office/drawing/2014/main" id="{2F5DF359-B2E3-2153-D58E-D32A4297AC04}"/>
                </a:ext>
              </a:extLst>
            </p:cNvPr>
            <p:cNvSpPr/>
            <p:nvPr/>
          </p:nvSpPr>
          <p:spPr>
            <a:xfrm flipH="1">
              <a:off x="7240289" y="1170747"/>
              <a:ext cx="958325" cy="1023606"/>
            </a:xfrm>
            <a:prstGeom prst="roundRect">
              <a:avLst>
                <a:gd name="adj" fmla="val 5688"/>
              </a:avLst>
            </a:prstGeom>
            <a:solidFill>
              <a:sysClr val="window" lastClr="FFFFFF">
                <a:lumMod val="95000"/>
              </a:sysClr>
            </a:solidFill>
            <a:ln cap="flat">
              <a:solidFill>
                <a:schemeClr val="accent1"/>
              </a:solidFill>
              <a:prstDash val="solid"/>
            </a:ln>
            <a:effectLst/>
          </p:spPr>
          <p:txBody>
            <a:bodyPr vert="horz" wrap="square" lIns="68580" tIns="34290" rIns="68580" bIns="34290" anchor="t" anchorCtr="0" compatLnSpc="1">
              <a:noAutofit/>
            </a:bodyPr>
            <a:lstStyle/>
            <a:p>
              <a:pPr algn="ctr" defTabSz="685783" rtl="1">
                <a:defRPr sz="1800" b="0" i="0" u="none" strike="noStrike" kern="0" cap="none" spc="0" baseline="0">
                  <a:solidFill>
                    <a:srgbClr val="000000"/>
                  </a:solidFill>
                  <a:uFillTx/>
                </a:defRPr>
              </a:pPr>
              <a:r>
                <a:rPr lang="ar-SA" sz="800" b="1" kern="0" dirty="0">
                  <a:solidFill>
                    <a:srgbClr val="000000"/>
                  </a:solidFill>
                  <a:latin typeface="Sakkal Majalla" panose="02000000000000000000" pitchFamily="2" charset="-78"/>
                  <a:cs typeface="Sakkal Majalla" panose="02000000000000000000" pitchFamily="2" charset="-78"/>
                </a:rPr>
                <a:t>توسيع المحفظة الاستثمارية عبر الدخول في 7 قطاعات جديدة بحلول نهاية عام 2028</a:t>
              </a:r>
            </a:p>
          </p:txBody>
        </p:sp>
        <p:sp>
          <p:nvSpPr>
            <p:cNvPr id="51" name="Isosceles Triangle 50">
              <a:extLst>
                <a:ext uri="{FF2B5EF4-FFF2-40B4-BE49-F238E27FC236}">
                  <a16:creationId xmlns:a16="http://schemas.microsoft.com/office/drawing/2014/main" id="{03E556D3-2A82-9293-01DA-E6BEBAB89E9B}"/>
                </a:ext>
              </a:extLst>
            </p:cNvPr>
            <p:cNvSpPr/>
            <p:nvPr/>
          </p:nvSpPr>
          <p:spPr>
            <a:xfrm rot="10800000">
              <a:off x="7319096" y="2194353"/>
              <a:ext cx="800710" cy="103553"/>
            </a:xfrm>
            <a:prstGeom prst="triangle">
              <a:avLst>
                <a:gd name="adj" fmla="val 50000"/>
              </a:avLst>
            </a:prstGeom>
            <a:solidFill>
              <a:schemeClr val="accent1"/>
            </a:solidFill>
            <a:ln w="0" cap="flat">
              <a:noFill/>
              <a:prstDash val="solid"/>
              <a:miter/>
            </a:ln>
          </p:spPr>
          <p:txBody>
            <a:bodyPr rtlCol="0" anchor="ctr"/>
            <a:lstStyle/>
            <a:p>
              <a:pPr defTabSz="457189" rtl="1"/>
              <a:endParaRPr lang="en-US" sz="1800">
                <a:solidFill>
                  <a:prstClr val="black"/>
                </a:solidFill>
                <a:latin typeface="Calibri" panose="020F0502020204030204"/>
              </a:endParaRPr>
            </a:p>
          </p:txBody>
        </p:sp>
      </p:grpSp>
      <p:grpSp>
        <p:nvGrpSpPr>
          <p:cNvPr id="62" name="Group 61">
            <a:extLst>
              <a:ext uri="{FF2B5EF4-FFF2-40B4-BE49-F238E27FC236}">
                <a16:creationId xmlns:a16="http://schemas.microsoft.com/office/drawing/2014/main" id="{7B9B3D7C-9D95-32F5-727C-A30B329359B8}"/>
              </a:ext>
            </a:extLst>
          </p:cNvPr>
          <p:cNvGrpSpPr/>
          <p:nvPr/>
        </p:nvGrpSpPr>
        <p:grpSpPr>
          <a:xfrm>
            <a:off x="6190940" y="1294573"/>
            <a:ext cx="958325" cy="1127159"/>
            <a:chOff x="6234892" y="1170747"/>
            <a:chExt cx="958325" cy="1127159"/>
          </a:xfrm>
        </p:grpSpPr>
        <p:sp>
          <p:nvSpPr>
            <p:cNvPr id="196" name="Rectangle 79">
              <a:extLst>
                <a:ext uri="{FF2B5EF4-FFF2-40B4-BE49-F238E27FC236}">
                  <a16:creationId xmlns:a16="http://schemas.microsoft.com/office/drawing/2014/main" id="{ADF423C2-764A-4402-E0D4-D810FD2C445D}"/>
                </a:ext>
              </a:extLst>
            </p:cNvPr>
            <p:cNvSpPr/>
            <p:nvPr/>
          </p:nvSpPr>
          <p:spPr>
            <a:xfrm flipH="1">
              <a:off x="6234892" y="1170747"/>
              <a:ext cx="958325" cy="1023606"/>
            </a:xfrm>
            <a:prstGeom prst="roundRect">
              <a:avLst>
                <a:gd name="adj" fmla="val 5688"/>
              </a:avLst>
            </a:prstGeom>
            <a:solidFill>
              <a:sysClr val="window" lastClr="FFFFFF">
                <a:lumMod val="95000"/>
              </a:sysClr>
            </a:solidFill>
            <a:ln cap="flat">
              <a:solidFill>
                <a:schemeClr val="accent1"/>
              </a:solidFill>
              <a:prstDash val="solid"/>
            </a:ln>
            <a:effectLst/>
          </p:spPr>
          <p:txBody>
            <a:bodyPr vert="horz" wrap="square" lIns="68580" tIns="34290" rIns="68580" bIns="34290" anchor="t" anchorCtr="0" compatLnSpc="1">
              <a:noAutofit/>
            </a:bodyPr>
            <a:lstStyle/>
            <a:p>
              <a:pPr algn="ctr" defTabSz="685783" rtl="1"/>
              <a:r>
                <a:rPr lang="ar-SA" sz="800" b="1" kern="0" dirty="0">
                  <a:solidFill>
                    <a:srgbClr val="000000"/>
                  </a:solidFill>
                  <a:latin typeface="Sakkal Majalla" panose="02000000000000000000" pitchFamily="2" charset="-78"/>
                  <a:cs typeface="Sakkal Majalla" panose="02000000000000000000" pitchFamily="2" charset="-78"/>
                </a:rPr>
                <a:t>تعزيز الريادة الاستثمارية عبر تطوير منظومة استثمارية مبتكرة تحقق عائداً استثماريًا  ‎15٪ بحلول 2028.</a:t>
              </a:r>
            </a:p>
          </p:txBody>
        </p:sp>
        <p:sp>
          <p:nvSpPr>
            <p:cNvPr id="54" name="Isosceles Triangle 53">
              <a:extLst>
                <a:ext uri="{FF2B5EF4-FFF2-40B4-BE49-F238E27FC236}">
                  <a16:creationId xmlns:a16="http://schemas.microsoft.com/office/drawing/2014/main" id="{4A42AF5E-CAD7-4318-941B-C04B0589193D}"/>
                </a:ext>
              </a:extLst>
            </p:cNvPr>
            <p:cNvSpPr/>
            <p:nvPr/>
          </p:nvSpPr>
          <p:spPr>
            <a:xfrm rot="10800000">
              <a:off x="6313699" y="2194353"/>
              <a:ext cx="800710" cy="103553"/>
            </a:xfrm>
            <a:prstGeom prst="triangle">
              <a:avLst>
                <a:gd name="adj" fmla="val 50000"/>
              </a:avLst>
            </a:prstGeom>
            <a:solidFill>
              <a:schemeClr val="accent1"/>
            </a:solidFill>
            <a:ln w="0" cap="flat">
              <a:noFill/>
              <a:prstDash val="solid"/>
              <a:miter/>
            </a:ln>
          </p:spPr>
          <p:txBody>
            <a:bodyPr rtlCol="0" anchor="ctr"/>
            <a:lstStyle/>
            <a:p>
              <a:pPr algn="r" defTabSz="457189" rtl="1"/>
              <a:endParaRPr lang="en-US" sz="1800">
                <a:solidFill>
                  <a:prstClr val="black"/>
                </a:solidFill>
                <a:latin typeface="Calibri" panose="020F0502020204030204"/>
              </a:endParaRPr>
            </a:p>
          </p:txBody>
        </p:sp>
      </p:grpSp>
      <p:grpSp>
        <p:nvGrpSpPr>
          <p:cNvPr id="63" name="Group 62">
            <a:extLst>
              <a:ext uri="{FF2B5EF4-FFF2-40B4-BE49-F238E27FC236}">
                <a16:creationId xmlns:a16="http://schemas.microsoft.com/office/drawing/2014/main" id="{1F3AC1E7-6AFF-CBB0-9963-AA476F33D42F}"/>
              </a:ext>
            </a:extLst>
          </p:cNvPr>
          <p:cNvGrpSpPr/>
          <p:nvPr/>
        </p:nvGrpSpPr>
        <p:grpSpPr>
          <a:xfrm>
            <a:off x="5185543" y="1294573"/>
            <a:ext cx="958325" cy="1127159"/>
            <a:chOff x="5229495" y="1170747"/>
            <a:chExt cx="958325" cy="1127159"/>
          </a:xfrm>
        </p:grpSpPr>
        <p:sp>
          <p:nvSpPr>
            <p:cNvPr id="210" name="Rectangle 79">
              <a:extLst>
                <a:ext uri="{FF2B5EF4-FFF2-40B4-BE49-F238E27FC236}">
                  <a16:creationId xmlns:a16="http://schemas.microsoft.com/office/drawing/2014/main" id="{9D5D9A06-F82E-9257-3CD4-F2C9280A7F33}"/>
                </a:ext>
              </a:extLst>
            </p:cNvPr>
            <p:cNvSpPr/>
            <p:nvPr/>
          </p:nvSpPr>
          <p:spPr>
            <a:xfrm flipH="1">
              <a:off x="5229495" y="1170747"/>
              <a:ext cx="958325" cy="1023606"/>
            </a:xfrm>
            <a:prstGeom prst="roundRect">
              <a:avLst>
                <a:gd name="adj" fmla="val 5688"/>
              </a:avLst>
            </a:prstGeom>
            <a:solidFill>
              <a:sysClr val="window" lastClr="FFFFFF">
                <a:lumMod val="95000"/>
              </a:sysClr>
            </a:solidFill>
            <a:ln cap="flat">
              <a:solidFill>
                <a:schemeClr val="accent1"/>
              </a:solidFill>
              <a:prstDash val="solid"/>
            </a:ln>
            <a:effectLst/>
          </p:spPr>
          <p:txBody>
            <a:bodyPr vert="horz" wrap="square" lIns="68580" tIns="34290" rIns="68580" bIns="34290" anchor="t" anchorCtr="0" compatLnSpc="1">
              <a:noAutofit/>
            </a:bodyPr>
            <a:lstStyle/>
            <a:p>
              <a:pPr algn="ctr" defTabSz="685783" rtl="1"/>
              <a:r>
                <a:rPr lang="ar-SA" sz="800" b="1" kern="0" dirty="0">
                  <a:solidFill>
                    <a:srgbClr val="000000"/>
                  </a:solidFill>
                  <a:latin typeface="Sakkal Majalla" panose="02000000000000000000" pitchFamily="2" charset="-78"/>
                  <a:cs typeface="Sakkal Majalla" panose="02000000000000000000" pitchFamily="2" charset="-78"/>
                </a:rPr>
                <a:t>رفع ايرادات المجموعة لكي تصبح </a:t>
              </a:r>
              <a:r>
                <a:rPr lang="en-US" sz="800" b="1" kern="0" dirty="0">
                  <a:solidFill>
                    <a:srgbClr val="000000"/>
                  </a:solidFill>
                  <a:latin typeface="Sakkal Majalla" panose="02000000000000000000" pitchFamily="2" charset="-78"/>
                  <a:cs typeface="Sakkal Majalla" panose="02000000000000000000" pitchFamily="2" charset="-78"/>
                </a:rPr>
                <a:t>XXX </a:t>
              </a:r>
              <a:r>
                <a:rPr lang="ar-SA" sz="800" b="1" kern="0" dirty="0">
                  <a:solidFill>
                    <a:srgbClr val="000000"/>
                  </a:solidFill>
                  <a:latin typeface="Sakkal Majalla" panose="02000000000000000000" pitchFamily="2" charset="-78"/>
                  <a:cs typeface="Sakkal Majalla" panose="02000000000000000000" pitchFamily="2" charset="-78"/>
                </a:rPr>
                <a:t>ريال بحلول عام 2028</a:t>
              </a:r>
            </a:p>
          </p:txBody>
        </p:sp>
        <p:sp>
          <p:nvSpPr>
            <p:cNvPr id="55" name="Isosceles Triangle 54">
              <a:extLst>
                <a:ext uri="{FF2B5EF4-FFF2-40B4-BE49-F238E27FC236}">
                  <a16:creationId xmlns:a16="http://schemas.microsoft.com/office/drawing/2014/main" id="{E22469D0-B4BA-8C51-F53C-8B9C7DE7B972}"/>
                </a:ext>
              </a:extLst>
            </p:cNvPr>
            <p:cNvSpPr/>
            <p:nvPr/>
          </p:nvSpPr>
          <p:spPr>
            <a:xfrm rot="10800000">
              <a:off x="5308302" y="2194353"/>
              <a:ext cx="800710" cy="103553"/>
            </a:xfrm>
            <a:prstGeom prst="triangle">
              <a:avLst>
                <a:gd name="adj" fmla="val 50000"/>
              </a:avLst>
            </a:prstGeom>
            <a:solidFill>
              <a:schemeClr val="accent1"/>
            </a:solidFill>
            <a:ln w="0" cap="flat">
              <a:noFill/>
              <a:prstDash val="solid"/>
              <a:miter/>
            </a:ln>
          </p:spPr>
          <p:txBody>
            <a:bodyPr rtlCol="0" anchor="ctr"/>
            <a:lstStyle/>
            <a:p>
              <a:pPr algn="r" defTabSz="457189" rtl="1"/>
              <a:endParaRPr lang="en-US" sz="1800">
                <a:solidFill>
                  <a:prstClr val="black"/>
                </a:solidFill>
                <a:latin typeface="Calibri" panose="020F0502020204030204"/>
              </a:endParaRPr>
            </a:p>
          </p:txBody>
        </p:sp>
      </p:grpSp>
      <p:grpSp>
        <p:nvGrpSpPr>
          <p:cNvPr id="64" name="Group 63">
            <a:extLst>
              <a:ext uri="{FF2B5EF4-FFF2-40B4-BE49-F238E27FC236}">
                <a16:creationId xmlns:a16="http://schemas.microsoft.com/office/drawing/2014/main" id="{95A9A622-64DC-D8FF-24E1-9033C2DC3C2A}"/>
              </a:ext>
            </a:extLst>
          </p:cNvPr>
          <p:cNvGrpSpPr/>
          <p:nvPr/>
        </p:nvGrpSpPr>
        <p:grpSpPr>
          <a:xfrm>
            <a:off x="4180146" y="1294573"/>
            <a:ext cx="958325" cy="1127159"/>
            <a:chOff x="4224098" y="1170747"/>
            <a:chExt cx="958325" cy="1127159"/>
          </a:xfrm>
        </p:grpSpPr>
        <p:sp>
          <p:nvSpPr>
            <p:cNvPr id="224" name="Rectangle 79">
              <a:extLst>
                <a:ext uri="{FF2B5EF4-FFF2-40B4-BE49-F238E27FC236}">
                  <a16:creationId xmlns:a16="http://schemas.microsoft.com/office/drawing/2014/main" id="{B025EDBD-FE1A-C2B8-FE31-A48E43554FD3}"/>
                </a:ext>
              </a:extLst>
            </p:cNvPr>
            <p:cNvSpPr/>
            <p:nvPr/>
          </p:nvSpPr>
          <p:spPr>
            <a:xfrm flipH="1">
              <a:off x="4224098" y="1170747"/>
              <a:ext cx="958325" cy="1023606"/>
            </a:xfrm>
            <a:prstGeom prst="roundRect">
              <a:avLst>
                <a:gd name="adj" fmla="val 5688"/>
              </a:avLst>
            </a:prstGeom>
            <a:solidFill>
              <a:sysClr val="window" lastClr="FFFFFF">
                <a:lumMod val="95000"/>
              </a:sysClr>
            </a:solidFill>
            <a:ln cap="flat">
              <a:solidFill>
                <a:schemeClr val="accent1"/>
              </a:solidFill>
              <a:prstDash val="solid"/>
            </a:ln>
            <a:effectLst/>
          </p:spPr>
          <p:txBody>
            <a:bodyPr vert="horz" wrap="square" lIns="68580" tIns="34290" rIns="68580" bIns="34290" anchor="t" anchorCtr="0" compatLnSpc="1">
              <a:noAutofit/>
            </a:bodyPr>
            <a:lstStyle/>
            <a:p>
              <a:pPr algn="ctr" defTabSz="685783" rtl="1"/>
              <a:r>
                <a:rPr lang="ar-SA" sz="800" b="1" kern="0" dirty="0">
                  <a:solidFill>
                    <a:srgbClr val="000000"/>
                  </a:solidFill>
                  <a:latin typeface="Sakkal Majalla" panose="02000000000000000000" pitchFamily="2" charset="-78"/>
                  <a:cs typeface="Sakkal Majalla" panose="02000000000000000000" pitchFamily="2" charset="-78"/>
                </a:rPr>
                <a:t>تعزيز الانضباط المالي عبر نظام كفاءة إنفاق موحد، يحقق خفض الانحرافات المالية بنسبة 10% بحلول 2027</a:t>
              </a:r>
            </a:p>
          </p:txBody>
        </p:sp>
        <p:sp>
          <p:nvSpPr>
            <p:cNvPr id="56" name="Isosceles Triangle 55">
              <a:extLst>
                <a:ext uri="{FF2B5EF4-FFF2-40B4-BE49-F238E27FC236}">
                  <a16:creationId xmlns:a16="http://schemas.microsoft.com/office/drawing/2014/main" id="{A88DD7AB-6C12-5219-0EBF-85F41C467361}"/>
                </a:ext>
              </a:extLst>
            </p:cNvPr>
            <p:cNvSpPr/>
            <p:nvPr/>
          </p:nvSpPr>
          <p:spPr>
            <a:xfrm rot="10800000">
              <a:off x="4302905" y="2194353"/>
              <a:ext cx="800710" cy="103553"/>
            </a:xfrm>
            <a:prstGeom prst="triangle">
              <a:avLst>
                <a:gd name="adj" fmla="val 50000"/>
              </a:avLst>
            </a:prstGeom>
            <a:solidFill>
              <a:schemeClr val="accent1"/>
            </a:solidFill>
            <a:ln w="0" cap="flat">
              <a:noFill/>
              <a:prstDash val="solid"/>
              <a:miter/>
            </a:ln>
          </p:spPr>
          <p:txBody>
            <a:bodyPr rtlCol="0" anchor="ctr"/>
            <a:lstStyle/>
            <a:p>
              <a:pPr algn="r" defTabSz="457189" rtl="1"/>
              <a:endParaRPr lang="en-US" sz="1800">
                <a:solidFill>
                  <a:prstClr val="black"/>
                </a:solidFill>
                <a:latin typeface="Calibri" panose="020F0502020204030204"/>
              </a:endParaRPr>
            </a:p>
          </p:txBody>
        </p:sp>
      </p:grpSp>
      <p:grpSp>
        <p:nvGrpSpPr>
          <p:cNvPr id="65" name="Group 64">
            <a:extLst>
              <a:ext uri="{FF2B5EF4-FFF2-40B4-BE49-F238E27FC236}">
                <a16:creationId xmlns:a16="http://schemas.microsoft.com/office/drawing/2014/main" id="{2A64B096-00C2-80E2-018B-E4568893CD83}"/>
              </a:ext>
            </a:extLst>
          </p:cNvPr>
          <p:cNvGrpSpPr/>
          <p:nvPr/>
        </p:nvGrpSpPr>
        <p:grpSpPr>
          <a:xfrm>
            <a:off x="3174749" y="1294573"/>
            <a:ext cx="958325" cy="1127159"/>
            <a:chOff x="3218701" y="1170747"/>
            <a:chExt cx="958325" cy="1127159"/>
          </a:xfrm>
        </p:grpSpPr>
        <p:sp>
          <p:nvSpPr>
            <p:cNvPr id="238" name="Rectangle 79">
              <a:extLst>
                <a:ext uri="{FF2B5EF4-FFF2-40B4-BE49-F238E27FC236}">
                  <a16:creationId xmlns:a16="http://schemas.microsoft.com/office/drawing/2014/main" id="{FAF31597-3A8D-9F15-9B73-0CE47A13506F}"/>
                </a:ext>
              </a:extLst>
            </p:cNvPr>
            <p:cNvSpPr/>
            <p:nvPr/>
          </p:nvSpPr>
          <p:spPr>
            <a:xfrm flipH="1">
              <a:off x="3218701" y="1170747"/>
              <a:ext cx="958325" cy="1023606"/>
            </a:xfrm>
            <a:prstGeom prst="roundRect">
              <a:avLst>
                <a:gd name="adj" fmla="val 5688"/>
              </a:avLst>
            </a:prstGeom>
            <a:solidFill>
              <a:sysClr val="window" lastClr="FFFFFF">
                <a:lumMod val="95000"/>
              </a:sysClr>
            </a:solidFill>
            <a:ln cap="flat">
              <a:solidFill>
                <a:schemeClr val="accent1"/>
              </a:solidFill>
              <a:prstDash val="solid"/>
            </a:ln>
            <a:effectLst/>
          </p:spPr>
          <p:txBody>
            <a:bodyPr vert="horz" wrap="square" lIns="68580" tIns="34290" rIns="68580" bIns="34290" anchor="t" anchorCtr="0" compatLnSpc="1">
              <a:noAutofit/>
            </a:bodyPr>
            <a:lstStyle/>
            <a:p>
              <a:pPr algn="ctr" defTabSz="685783" rtl="1"/>
              <a:r>
                <a:rPr lang="ar-SA" sz="800" b="1" kern="0" dirty="0">
                  <a:solidFill>
                    <a:srgbClr val="000000"/>
                  </a:solidFill>
                  <a:latin typeface="Sakkal Majalla" panose="02000000000000000000" pitchFamily="2" charset="-78"/>
                  <a:cs typeface="Sakkal Majalla" panose="02000000000000000000" pitchFamily="2" charset="-78"/>
                </a:rPr>
                <a:t>رفع الجاهزية للإدراج من خلال رفع مستوى الحوكمة وتفعيل النموذج التشغيلي بحلول 2026</a:t>
              </a:r>
            </a:p>
          </p:txBody>
        </p:sp>
        <p:sp>
          <p:nvSpPr>
            <p:cNvPr id="57" name="Isosceles Triangle 56">
              <a:extLst>
                <a:ext uri="{FF2B5EF4-FFF2-40B4-BE49-F238E27FC236}">
                  <a16:creationId xmlns:a16="http://schemas.microsoft.com/office/drawing/2014/main" id="{5352C791-DAA4-5C40-0CA2-37FD4315E210}"/>
                </a:ext>
              </a:extLst>
            </p:cNvPr>
            <p:cNvSpPr/>
            <p:nvPr/>
          </p:nvSpPr>
          <p:spPr>
            <a:xfrm rot="10800000">
              <a:off x="3297508" y="2194353"/>
              <a:ext cx="800710" cy="103553"/>
            </a:xfrm>
            <a:prstGeom prst="triangle">
              <a:avLst>
                <a:gd name="adj" fmla="val 50000"/>
              </a:avLst>
            </a:prstGeom>
            <a:solidFill>
              <a:schemeClr val="accent1"/>
            </a:solidFill>
            <a:ln w="0" cap="flat">
              <a:noFill/>
              <a:prstDash val="solid"/>
              <a:miter/>
            </a:ln>
          </p:spPr>
          <p:txBody>
            <a:bodyPr rtlCol="0" anchor="ctr"/>
            <a:lstStyle/>
            <a:p>
              <a:pPr algn="r" defTabSz="457189" rtl="1"/>
              <a:endParaRPr lang="en-US" sz="1800">
                <a:solidFill>
                  <a:prstClr val="black"/>
                </a:solidFill>
                <a:latin typeface="Calibri" panose="020F0502020204030204"/>
              </a:endParaRPr>
            </a:p>
          </p:txBody>
        </p:sp>
      </p:grpSp>
      <p:grpSp>
        <p:nvGrpSpPr>
          <p:cNvPr id="66" name="Group 65">
            <a:extLst>
              <a:ext uri="{FF2B5EF4-FFF2-40B4-BE49-F238E27FC236}">
                <a16:creationId xmlns:a16="http://schemas.microsoft.com/office/drawing/2014/main" id="{B86F5A4D-74FB-5578-3947-D64D46C5A1CC}"/>
              </a:ext>
            </a:extLst>
          </p:cNvPr>
          <p:cNvGrpSpPr/>
          <p:nvPr/>
        </p:nvGrpSpPr>
        <p:grpSpPr>
          <a:xfrm>
            <a:off x="2169352" y="1294573"/>
            <a:ext cx="958325" cy="1127159"/>
            <a:chOff x="2213304" y="1170747"/>
            <a:chExt cx="958325" cy="1127159"/>
          </a:xfrm>
        </p:grpSpPr>
        <p:sp>
          <p:nvSpPr>
            <p:cNvPr id="252" name="Rectangle 79">
              <a:extLst>
                <a:ext uri="{FF2B5EF4-FFF2-40B4-BE49-F238E27FC236}">
                  <a16:creationId xmlns:a16="http://schemas.microsoft.com/office/drawing/2014/main" id="{2260FC34-861C-8697-7B57-1CBF33F81A56}"/>
                </a:ext>
              </a:extLst>
            </p:cNvPr>
            <p:cNvSpPr/>
            <p:nvPr/>
          </p:nvSpPr>
          <p:spPr>
            <a:xfrm flipH="1">
              <a:off x="2213304" y="1170747"/>
              <a:ext cx="958325" cy="1023606"/>
            </a:xfrm>
            <a:prstGeom prst="roundRect">
              <a:avLst>
                <a:gd name="adj" fmla="val 5688"/>
              </a:avLst>
            </a:prstGeom>
            <a:solidFill>
              <a:sysClr val="window" lastClr="FFFFFF">
                <a:lumMod val="95000"/>
              </a:sysClr>
            </a:solidFill>
            <a:ln cap="flat">
              <a:solidFill>
                <a:schemeClr val="accent1"/>
              </a:solidFill>
              <a:prstDash val="solid"/>
            </a:ln>
            <a:effectLst/>
          </p:spPr>
          <p:txBody>
            <a:bodyPr vert="horz" wrap="square" lIns="68580" tIns="34290" rIns="68580" bIns="34290" anchor="t" anchorCtr="0" compatLnSpc="1">
              <a:noAutofit/>
            </a:bodyPr>
            <a:lstStyle/>
            <a:p>
              <a:pPr algn="ctr" defTabSz="685783" rtl="1"/>
              <a:r>
                <a:rPr lang="ar-SA" sz="800" b="1" kern="0" dirty="0">
                  <a:solidFill>
                    <a:srgbClr val="000000"/>
                  </a:solidFill>
                  <a:latin typeface="Sakkal Majalla" panose="02000000000000000000" pitchFamily="2" charset="-78"/>
                  <a:cs typeface="Sakkal Majalla" panose="02000000000000000000" pitchFamily="2" charset="-78"/>
                </a:rPr>
                <a:t>رفع مستوى الانتاجية للموظفين بنسبة 85% بحلول 2027</a:t>
              </a:r>
            </a:p>
          </p:txBody>
        </p:sp>
        <p:sp>
          <p:nvSpPr>
            <p:cNvPr id="58" name="Isosceles Triangle 57">
              <a:extLst>
                <a:ext uri="{FF2B5EF4-FFF2-40B4-BE49-F238E27FC236}">
                  <a16:creationId xmlns:a16="http://schemas.microsoft.com/office/drawing/2014/main" id="{17EA053D-C454-34FD-C37F-850B263158AF}"/>
                </a:ext>
              </a:extLst>
            </p:cNvPr>
            <p:cNvSpPr/>
            <p:nvPr/>
          </p:nvSpPr>
          <p:spPr>
            <a:xfrm rot="10800000">
              <a:off x="2292111" y="2194353"/>
              <a:ext cx="800710" cy="103553"/>
            </a:xfrm>
            <a:prstGeom prst="triangle">
              <a:avLst>
                <a:gd name="adj" fmla="val 50000"/>
              </a:avLst>
            </a:prstGeom>
            <a:solidFill>
              <a:schemeClr val="accent1"/>
            </a:solidFill>
            <a:ln w="0" cap="flat">
              <a:noFill/>
              <a:prstDash val="solid"/>
              <a:miter/>
            </a:ln>
          </p:spPr>
          <p:txBody>
            <a:bodyPr rtlCol="0" anchor="ctr"/>
            <a:lstStyle/>
            <a:p>
              <a:pPr algn="r" defTabSz="457189" rtl="1"/>
              <a:endParaRPr lang="en-US" sz="1800">
                <a:solidFill>
                  <a:prstClr val="black"/>
                </a:solidFill>
                <a:latin typeface="Calibri" panose="020F0502020204030204"/>
              </a:endParaRPr>
            </a:p>
          </p:txBody>
        </p:sp>
      </p:grpSp>
      <p:grpSp>
        <p:nvGrpSpPr>
          <p:cNvPr id="67" name="Group 66">
            <a:extLst>
              <a:ext uri="{FF2B5EF4-FFF2-40B4-BE49-F238E27FC236}">
                <a16:creationId xmlns:a16="http://schemas.microsoft.com/office/drawing/2014/main" id="{6A6EC485-3455-FFD2-E28D-00E3457F9230}"/>
              </a:ext>
            </a:extLst>
          </p:cNvPr>
          <p:cNvGrpSpPr/>
          <p:nvPr/>
        </p:nvGrpSpPr>
        <p:grpSpPr>
          <a:xfrm>
            <a:off x="1163955" y="1294573"/>
            <a:ext cx="958325" cy="1127159"/>
            <a:chOff x="1207907" y="1170747"/>
            <a:chExt cx="958325" cy="1127159"/>
          </a:xfrm>
        </p:grpSpPr>
        <p:sp>
          <p:nvSpPr>
            <p:cNvPr id="266" name="Rectangle 79">
              <a:extLst>
                <a:ext uri="{FF2B5EF4-FFF2-40B4-BE49-F238E27FC236}">
                  <a16:creationId xmlns:a16="http://schemas.microsoft.com/office/drawing/2014/main" id="{F615DAEC-CC7D-04C9-3025-AD83653F5970}"/>
                </a:ext>
              </a:extLst>
            </p:cNvPr>
            <p:cNvSpPr/>
            <p:nvPr/>
          </p:nvSpPr>
          <p:spPr>
            <a:xfrm flipH="1">
              <a:off x="1207907" y="1170747"/>
              <a:ext cx="958325" cy="1023606"/>
            </a:xfrm>
            <a:prstGeom prst="roundRect">
              <a:avLst>
                <a:gd name="adj" fmla="val 5688"/>
              </a:avLst>
            </a:prstGeom>
            <a:solidFill>
              <a:sysClr val="window" lastClr="FFFFFF">
                <a:lumMod val="95000"/>
              </a:sysClr>
            </a:solidFill>
            <a:ln cap="flat">
              <a:solidFill>
                <a:schemeClr val="accent1"/>
              </a:solidFill>
              <a:prstDash val="solid"/>
            </a:ln>
            <a:effectLst/>
          </p:spPr>
          <p:txBody>
            <a:bodyPr vert="horz" wrap="square" lIns="68580" tIns="34290" rIns="68580" bIns="34290" anchor="t" anchorCtr="0" compatLnSpc="1">
              <a:noAutofit/>
            </a:bodyPr>
            <a:lstStyle/>
            <a:p>
              <a:pPr algn="ctr" defTabSz="685783" rtl="1"/>
              <a:r>
                <a:rPr lang="ar-SA" sz="800" b="1" kern="0" dirty="0">
                  <a:solidFill>
                    <a:srgbClr val="000000"/>
                  </a:solidFill>
                  <a:latin typeface="Sakkal Majalla" panose="02000000000000000000" pitchFamily="2" charset="-78"/>
                  <a:cs typeface="Sakkal Majalla" panose="02000000000000000000" pitchFamily="2" charset="-78"/>
                </a:rPr>
                <a:t>رفع القيمة الاسمية للمجموعة بنسبة (%) على مدى 3 سنوات</a:t>
              </a:r>
            </a:p>
          </p:txBody>
        </p:sp>
        <p:sp>
          <p:nvSpPr>
            <p:cNvPr id="59" name="Isosceles Triangle 58">
              <a:extLst>
                <a:ext uri="{FF2B5EF4-FFF2-40B4-BE49-F238E27FC236}">
                  <a16:creationId xmlns:a16="http://schemas.microsoft.com/office/drawing/2014/main" id="{879CA163-26B1-8BE9-11A6-4F5E94386C04}"/>
                </a:ext>
              </a:extLst>
            </p:cNvPr>
            <p:cNvSpPr/>
            <p:nvPr/>
          </p:nvSpPr>
          <p:spPr>
            <a:xfrm rot="10800000">
              <a:off x="1286714" y="2194353"/>
              <a:ext cx="800710" cy="103553"/>
            </a:xfrm>
            <a:prstGeom prst="triangle">
              <a:avLst>
                <a:gd name="adj" fmla="val 50000"/>
              </a:avLst>
            </a:prstGeom>
            <a:solidFill>
              <a:schemeClr val="accent1"/>
            </a:solidFill>
            <a:ln w="0" cap="flat">
              <a:noFill/>
              <a:prstDash val="solid"/>
              <a:miter/>
            </a:ln>
          </p:spPr>
          <p:txBody>
            <a:bodyPr rtlCol="0" anchor="ctr"/>
            <a:lstStyle/>
            <a:p>
              <a:pPr algn="r" defTabSz="457189" rtl="1"/>
              <a:endParaRPr lang="en-US" sz="1800">
                <a:solidFill>
                  <a:prstClr val="black"/>
                </a:solidFill>
                <a:latin typeface="Calibri" panose="020F0502020204030204"/>
              </a:endParaRPr>
            </a:p>
          </p:txBody>
        </p:sp>
      </p:grpSp>
      <p:grpSp>
        <p:nvGrpSpPr>
          <p:cNvPr id="68" name="Group 67">
            <a:extLst>
              <a:ext uri="{FF2B5EF4-FFF2-40B4-BE49-F238E27FC236}">
                <a16:creationId xmlns:a16="http://schemas.microsoft.com/office/drawing/2014/main" id="{6612B07A-8740-0F3D-5D4E-696D5A7BE095}"/>
              </a:ext>
            </a:extLst>
          </p:cNvPr>
          <p:cNvGrpSpPr/>
          <p:nvPr/>
        </p:nvGrpSpPr>
        <p:grpSpPr>
          <a:xfrm>
            <a:off x="158559" y="1294573"/>
            <a:ext cx="958325" cy="1127159"/>
            <a:chOff x="202511" y="1170747"/>
            <a:chExt cx="958325" cy="1127159"/>
          </a:xfrm>
        </p:grpSpPr>
        <p:sp>
          <p:nvSpPr>
            <p:cNvPr id="280" name="Rectangle 79">
              <a:extLst>
                <a:ext uri="{FF2B5EF4-FFF2-40B4-BE49-F238E27FC236}">
                  <a16:creationId xmlns:a16="http://schemas.microsoft.com/office/drawing/2014/main" id="{F8E29745-4474-FF87-8E44-5D0BFE31D4A8}"/>
                </a:ext>
              </a:extLst>
            </p:cNvPr>
            <p:cNvSpPr/>
            <p:nvPr/>
          </p:nvSpPr>
          <p:spPr>
            <a:xfrm flipH="1">
              <a:off x="202511" y="1170747"/>
              <a:ext cx="958325" cy="1023606"/>
            </a:xfrm>
            <a:prstGeom prst="roundRect">
              <a:avLst>
                <a:gd name="adj" fmla="val 5688"/>
              </a:avLst>
            </a:prstGeom>
            <a:solidFill>
              <a:sysClr val="window" lastClr="FFFFFF">
                <a:lumMod val="95000"/>
              </a:sysClr>
            </a:solidFill>
            <a:ln cap="flat">
              <a:solidFill>
                <a:schemeClr val="accent1"/>
              </a:solidFill>
              <a:prstDash val="solid"/>
            </a:ln>
            <a:effectLst/>
          </p:spPr>
          <p:txBody>
            <a:bodyPr vert="horz" wrap="square" lIns="68580" tIns="34290" rIns="68580" bIns="34290" anchor="t" anchorCtr="0" compatLnSpc="1">
              <a:noAutofit/>
            </a:bodyPr>
            <a:lstStyle/>
            <a:p>
              <a:pPr algn="ctr" defTabSz="685783" rtl="1"/>
              <a:r>
                <a:rPr lang="ar-SA" sz="800" b="1" kern="0" dirty="0">
                  <a:solidFill>
                    <a:srgbClr val="000000"/>
                  </a:solidFill>
                  <a:latin typeface="Sakkal Majalla" panose="02000000000000000000" pitchFamily="2" charset="-78"/>
                  <a:cs typeface="Sakkal Majalla" panose="02000000000000000000" pitchFamily="2" charset="-78"/>
                </a:rPr>
                <a:t>تعزيز الوعي بالعامة التجارية بنسبة (%) بحلول عام 2028</a:t>
              </a:r>
            </a:p>
          </p:txBody>
        </p:sp>
        <p:sp>
          <p:nvSpPr>
            <p:cNvPr id="60" name="Isosceles Triangle 59">
              <a:extLst>
                <a:ext uri="{FF2B5EF4-FFF2-40B4-BE49-F238E27FC236}">
                  <a16:creationId xmlns:a16="http://schemas.microsoft.com/office/drawing/2014/main" id="{6CD66F10-7B85-5FD9-EEF2-922EF8D4AEFA}"/>
                </a:ext>
              </a:extLst>
            </p:cNvPr>
            <p:cNvSpPr/>
            <p:nvPr/>
          </p:nvSpPr>
          <p:spPr>
            <a:xfrm rot="10800000">
              <a:off x="281318" y="2194353"/>
              <a:ext cx="800710" cy="103553"/>
            </a:xfrm>
            <a:prstGeom prst="triangle">
              <a:avLst>
                <a:gd name="adj" fmla="val 50000"/>
              </a:avLst>
            </a:prstGeom>
            <a:solidFill>
              <a:schemeClr val="accent1"/>
            </a:solidFill>
            <a:ln w="0" cap="flat">
              <a:noFill/>
              <a:prstDash val="solid"/>
              <a:miter/>
            </a:ln>
          </p:spPr>
          <p:txBody>
            <a:bodyPr rtlCol="0" anchor="ctr"/>
            <a:lstStyle/>
            <a:p>
              <a:pPr algn="r" defTabSz="457189" rtl="1"/>
              <a:endParaRPr lang="en-US" sz="1800">
                <a:solidFill>
                  <a:prstClr val="black"/>
                </a:solidFill>
                <a:latin typeface="Calibri" panose="020F0502020204030204"/>
              </a:endParaRPr>
            </a:p>
          </p:txBody>
        </p:sp>
      </p:grpSp>
    </p:spTree>
    <p:extLst>
      <p:ext uri="{BB962C8B-B14F-4D97-AF65-F5344CB8AC3E}">
        <p14:creationId xmlns:p14="http://schemas.microsoft.com/office/powerpoint/2010/main" val="23782527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7860A-E3F0-14CB-3AF0-940A548DE3C9}"/>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6C3AE782-7BB9-056F-8F01-BE0EACF7DF04}"/>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lvl="0">
              <a:lnSpc>
                <a:spcPct val="115000"/>
              </a:lnSpc>
              <a:spcAft>
                <a:spcPts val="300"/>
              </a:spcAft>
              <a:defRPr/>
            </a:pPr>
            <a:r>
              <a:rPr lang="ar-SA" sz="1800" kern="100" dirty="0">
                <a:latin typeface="Aptos" panose="020B0004020202020204" pitchFamily="34" charset="0"/>
                <a:ea typeface="Aptos" panose="020B0004020202020204" pitchFamily="34" charset="0"/>
                <a:cs typeface="Sakkal Majalla" panose="02000000000000000000" pitchFamily="2" charset="-78"/>
              </a:rPr>
              <a:t>مؤشرات الأداء الرئيسية</a:t>
            </a:r>
          </a:p>
        </p:txBody>
      </p:sp>
      <p:sp>
        <p:nvSpPr>
          <p:cNvPr id="4" name="Rectangle 3">
            <a:extLst>
              <a:ext uri="{FF2B5EF4-FFF2-40B4-BE49-F238E27FC236}">
                <a16:creationId xmlns:a16="http://schemas.microsoft.com/office/drawing/2014/main" id="{2CB0A07A-3A41-6EA4-F759-100E62208075}"/>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algn="r" rtl="1"/>
            <a:endParaRPr lang="en-US" sz="253"/>
          </a:p>
        </p:txBody>
      </p:sp>
      <p:graphicFrame>
        <p:nvGraphicFramePr>
          <p:cNvPr id="6" name="Table 5">
            <a:extLst>
              <a:ext uri="{FF2B5EF4-FFF2-40B4-BE49-F238E27FC236}">
                <a16:creationId xmlns:a16="http://schemas.microsoft.com/office/drawing/2014/main" id="{08093337-EB56-F978-907B-F538E85147B3}"/>
              </a:ext>
            </a:extLst>
          </p:cNvPr>
          <p:cNvGraphicFramePr>
            <a:graphicFrameLocks noGrp="1"/>
          </p:cNvGraphicFramePr>
          <p:nvPr>
            <p:extLst>
              <p:ext uri="{D42A27DB-BD31-4B8C-83A1-F6EECF244321}">
                <p14:modId xmlns:p14="http://schemas.microsoft.com/office/powerpoint/2010/main" val="4069743480"/>
              </p:ext>
            </p:extLst>
          </p:nvPr>
        </p:nvGraphicFramePr>
        <p:xfrm>
          <a:off x="685170" y="1465139"/>
          <a:ext cx="8010142" cy="320040"/>
        </p:xfrm>
        <a:graphic>
          <a:graphicData uri="http://schemas.openxmlformats.org/drawingml/2006/table">
            <a:tbl>
              <a:tblPr rtl="1" firstRow="1" bandRow="1"/>
              <a:tblGrid>
                <a:gridCol w="1278902">
                  <a:extLst>
                    <a:ext uri="{9D8B030D-6E8A-4147-A177-3AD203B41FA5}">
                      <a16:colId xmlns:a16="http://schemas.microsoft.com/office/drawing/2014/main" val="1049984811"/>
                    </a:ext>
                  </a:extLst>
                </a:gridCol>
                <a:gridCol w="1624007">
                  <a:extLst>
                    <a:ext uri="{9D8B030D-6E8A-4147-A177-3AD203B41FA5}">
                      <a16:colId xmlns:a16="http://schemas.microsoft.com/office/drawing/2014/main" val="3195569406"/>
                    </a:ext>
                  </a:extLst>
                </a:gridCol>
                <a:gridCol w="1624007">
                  <a:extLst>
                    <a:ext uri="{9D8B030D-6E8A-4147-A177-3AD203B41FA5}">
                      <a16:colId xmlns:a16="http://schemas.microsoft.com/office/drawing/2014/main" val="92257146"/>
                    </a:ext>
                  </a:extLst>
                </a:gridCol>
                <a:gridCol w="803016">
                  <a:extLst>
                    <a:ext uri="{9D8B030D-6E8A-4147-A177-3AD203B41FA5}">
                      <a16:colId xmlns:a16="http://schemas.microsoft.com/office/drawing/2014/main" val="305816391"/>
                    </a:ext>
                  </a:extLst>
                </a:gridCol>
                <a:gridCol w="419585">
                  <a:extLst>
                    <a:ext uri="{9D8B030D-6E8A-4147-A177-3AD203B41FA5}">
                      <a16:colId xmlns:a16="http://schemas.microsoft.com/office/drawing/2014/main" val="263181571"/>
                    </a:ext>
                  </a:extLst>
                </a:gridCol>
                <a:gridCol w="513780">
                  <a:extLst>
                    <a:ext uri="{9D8B030D-6E8A-4147-A177-3AD203B41FA5}">
                      <a16:colId xmlns:a16="http://schemas.microsoft.com/office/drawing/2014/main" val="1968811826"/>
                    </a:ext>
                  </a:extLst>
                </a:gridCol>
                <a:gridCol w="325392">
                  <a:extLst>
                    <a:ext uri="{9D8B030D-6E8A-4147-A177-3AD203B41FA5}">
                      <a16:colId xmlns:a16="http://schemas.microsoft.com/office/drawing/2014/main" val="2495533075"/>
                    </a:ext>
                  </a:extLst>
                </a:gridCol>
                <a:gridCol w="325393">
                  <a:extLst>
                    <a:ext uri="{9D8B030D-6E8A-4147-A177-3AD203B41FA5}">
                      <a16:colId xmlns:a16="http://schemas.microsoft.com/office/drawing/2014/main" val="1125027426"/>
                    </a:ext>
                  </a:extLst>
                </a:gridCol>
                <a:gridCol w="325392">
                  <a:extLst>
                    <a:ext uri="{9D8B030D-6E8A-4147-A177-3AD203B41FA5}">
                      <a16:colId xmlns:a16="http://schemas.microsoft.com/office/drawing/2014/main" val="276446661"/>
                    </a:ext>
                  </a:extLst>
                </a:gridCol>
                <a:gridCol w="770668">
                  <a:extLst>
                    <a:ext uri="{9D8B030D-6E8A-4147-A177-3AD203B41FA5}">
                      <a16:colId xmlns:a16="http://schemas.microsoft.com/office/drawing/2014/main" val="4162371159"/>
                    </a:ext>
                  </a:extLst>
                </a:gridCol>
              </a:tblGrid>
              <a:tr h="160020">
                <a:tc rowSpan="2">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1200" dirty="0">
                          <a:solidFill>
                            <a:schemeClr val="bg1"/>
                          </a:solidFill>
                          <a:latin typeface="Arial" panose="020B0604020202020204" pitchFamily="34" charset="0"/>
                          <a:ea typeface="+mn-ea"/>
                          <a:cs typeface="Arial" panose="020B0604020202020204" pitchFamily="34" charset="0"/>
                        </a:rPr>
                        <a:t>مؤشر الأداء</a:t>
                      </a:r>
                      <a:endParaRPr lang="en-US" sz="600" b="1" kern="0" dirty="0">
                        <a:solidFill>
                          <a:schemeClr val="bg1"/>
                        </a:solidFill>
                        <a:latin typeface="+mn-lt"/>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rowSpan="2">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algn="ctr" defTabSz="914400" rtl="0" eaLnBrk="1" latinLnBrk="0" hangingPunct="1"/>
                      <a:r>
                        <a:rPr lang="ar-SA" sz="600" kern="1200" dirty="0">
                          <a:solidFill>
                            <a:schemeClr val="bg1"/>
                          </a:solidFill>
                          <a:latin typeface="Arial" panose="020B0604020202020204" pitchFamily="34" charset="0"/>
                          <a:ea typeface="+mn-ea"/>
                          <a:cs typeface="Arial" panose="020B0604020202020204" pitchFamily="34" charset="0"/>
                        </a:rPr>
                        <a:t>الهدف</a:t>
                      </a:r>
                      <a:endParaRPr lang="en-US" sz="600" kern="1200" dirty="0">
                        <a:solidFill>
                          <a:schemeClr val="bg1"/>
                        </a:solidFill>
                        <a:latin typeface="Arial" panose="020B0604020202020204" pitchFamily="34" charset="0"/>
                        <a:ea typeface="+mn-ea"/>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rowSpan="2">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algn="ctr" defTabSz="914400" rtl="0" eaLnBrk="1" latinLnBrk="0" hangingPunct="1"/>
                      <a:r>
                        <a:rPr lang="ar-SA" sz="600" b="1" kern="1200" dirty="0">
                          <a:solidFill>
                            <a:schemeClr val="bg1"/>
                          </a:solidFill>
                          <a:latin typeface="Arial" panose="020B0604020202020204" pitchFamily="34" charset="0"/>
                          <a:ea typeface="+mn-ea"/>
                          <a:cs typeface="Arial" panose="020B0604020202020204" pitchFamily="34" charset="0"/>
                        </a:rPr>
                        <a:t>معادله المؤشر</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rowSpan="2">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1200" dirty="0">
                          <a:solidFill>
                            <a:schemeClr val="bg1"/>
                          </a:solidFill>
                          <a:latin typeface="Arial" panose="020B0604020202020204" pitchFamily="34" charset="0"/>
                          <a:ea typeface="+mn-ea"/>
                          <a:cs typeface="Arial" panose="020B0604020202020204" pitchFamily="34" charset="0"/>
                        </a:rPr>
                        <a:t>التكرار</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rowSpan="2">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1200" dirty="0">
                          <a:solidFill>
                            <a:schemeClr val="bg1"/>
                          </a:solidFill>
                          <a:latin typeface="Arial" panose="020B0604020202020204" pitchFamily="34" charset="0"/>
                          <a:ea typeface="+mn-ea"/>
                          <a:cs typeface="Arial" panose="020B0604020202020204" pitchFamily="34" charset="0"/>
                        </a:rPr>
                        <a:t>وحدة القياس</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rowSpan="2">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1200" dirty="0">
                          <a:solidFill>
                            <a:schemeClr val="bg1"/>
                          </a:solidFill>
                          <a:latin typeface="Arial" panose="020B0604020202020204" pitchFamily="34" charset="0"/>
                          <a:ea typeface="+mn-ea"/>
                          <a:cs typeface="Arial" panose="020B0604020202020204" pitchFamily="34" charset="0"/>
                        </a:rPr>
                        <a:t>الحالة</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gridSpan="3">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1200" dirty="0">
                          <a:solidFill>
                            <a:schemeClr val="bg1"/>
                          </a:solidFill>
                          <a:latin typeface="Arial" panose="020B0604020202020204" pitchFamily="34" charset="0"/>
                          <a:ea typeface="+mn-ea"/>
                          <a:cs typeface="Arial" panose="020B0604020202020204" pitchFamily="34" charset="0"/>
                        </a:rPr>
                        <a:t>المستهدف</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hMerge="1">
                  <a:txBody>
                    <a:bodyPr/>
                    <a:lstStyle/>
                    <a:p>
                      <a:endParaRPr lang="en-US"/>
                    </a:p>
                  </a:txBody>
                  <a:tcPr/>
                </a:tc>
                <a:tc hMerge="1">
                  <a:txBody>
                    <a:bodyPr/>
                    <a:lstStyle/>
                    <a:p>
                      <a:endParaRPr lang="en-US"/>
                    </a:p>
                  </a:txBody>
                  <a:tcPr/>
                </a:tc>
                <a:tc rowSpan="2">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1200" dirty="0">
                          <a:solidFill>
                            <a:schemeClr val="bg1"/>
                          </a:solidFill>
                          <a:latin typeface="Arial" panose="020B0604020202020204" pitchFamily="34" charset="0"/>
                          <a:ea typeface="+mn-ea"/>
                          <a:cs typeface="Arial" panose="020B0604020202020204" pitchFamily="34" charset="0"/>
                        </a:rPr>
                        <a:t>المالك</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extLst>
                  <a:ext uri="{0D108BD9-81ED-4DB2-BD59-A6C34878D82A}">
                    <a16:rowId xmlns:a16="http://schemas.microsoft.com/office/drawing/2014/main" val="3131066836"/>
                  </a:ext>
                </a:extLst>
              </a:tr>
              <a:tr h="16002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algn="ctr" defTabSz="914400" rtl="0" eaLnBrk="1" latinLnBrk="0" hangingPunct="1"/>
                      <a:r>
                        <a:rPr lang="ar-SA" sz="600" b="1" kern="1200" dirty="0">
                          <a:solidFill>
                            <a:schemeClr val="bg1"/>
                          </a:solidFill>
                          <a:latin typeface="Arial" panose="020B0604020202020204" pitchFamily="34" charset="0"/>
                          <a:ea typeface="+mn-ea"/>
                          <a:cs typeface="Arial" panose="020B0604020202020204" pitchFamily="34" charset="0"/>
                        </a:rPr>
                        <a:t>2026</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0" marR="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algn="ctr" defTabSz="914400" rtl="0" eaLnBrk="1" latinLnBrk="0" hangingPunct="1"/>
                      <a:r>
                        <a:rPr lang="ar-SA" sz="600" b="1" kern="1200" dirty="0">
                          <a:solidFill>
                            <a:schemeClr val="bg1"/>
                          </a:solidFill>
                          <a:latin typeface="Arial" panose="020B0604020202020204" pitchFamily="34" charset="0"/>
                          <a:ea typeface="+mn-ea"/>
                          <a:cs typeface="Arial" panose="020B0604020202020204" pitchFamily="34" charset="0"/>
                        </a:rPr>
                        <a:t>2027</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0" marR="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algn="ctr" defTabSz="914400" rtl="0" eaLnBrk="1" latinLnBrk="0" hangingPunct="1"/>
                      <a:r>
                        <a:rPr lang="ar-SA" sz="600" b="1" kern="1200" dirty="0">
                          <a:solidFill>
                            <a:schemeClr val="bg1"/>
                          </a:solidFill>
                          <a:latin typeface="Arial" panose="020B0604020202020204" pitchFamily="34" charset="0"/>
                          <a:ea typeface="+mn-ea"/>
                          <a:cs typeface="Arial" panose="020B0604020202020204" pitchFamily="34" charset="0"/>
                        </a:rPr>
                        <a:t>2028</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0" marR="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vMerge="1">
                  <a:txBody>
                    <a:bodyPr/>
                    <a:lstStyle/>
                    <a:p>
                      <a:endParaRPr lang="en-US"/>
                    </a:p>
                  </a:txBody>
                  <a:tcPr/>
                </a:tc>
                <a:extLst>
                  <a:ext uri="{0D108BD9-81ED-4DB2-BD59-A6C34878D82A}">
                    <a16:rowId xmlns:a16="http://schemas.microsoft.com/office/drawing/2014/main" val="3950913545"/>
                  </a:ext>
                </a:extLst>
              </a:tr>
            </a:tbl>
          </a:graphicData>
        </a:graphic>
      </p:graphicFrame>
      <p:graphicFrame>
        <p:nvGraphicFramePr>
          <p:cNvPr id="7" name="Table 56">
            <a:extLst>
              <a:ext uri="{FF2B5EF4-FFF2-40B4-BE49-F238E27FC236}">
                <a16:creationId xmlns:a16="http://schemas.microsoft.com/office/drawing/2014/main" id="{26DA69AA-0594-0089-8B95-5AF054DA2DA2}"/>
              </a:ext>
            </a:extLst>
          </p:cNvPr>
          <p:cNvGraphicFramePr>
            <a:graphicFrameLocks noGrp="1"/>
          </p:cNvGraphicFramePr>
          <p:nvPr>
            <p:extLst>
              <p:ext uri="{D42A27DB-BD31-4B8C-83A1-F6EECF244321}">
                <p14:modId xmlns:p14="http://schemas.microsoft.com/office/powerpoint/2010/main" val="2349257667"/>
              </p:ext>
            </p:extLst>
          </p:nvPr>
        </p:nvGraphicFramePr>
        <p:xfrm>
          <a:off x="685166" y="1833844"/>
          <a:ext cx="8010146" cy="2913253"/>
        </p:xfrm>
        <a:graphic>
          <a:graphicData uri="http://schemas.openxmlformats.org/drawingml/2006/table">
            <a:tbl>
              <a:tblPr rtl="1" firstRow="1" bandRow="1"/>
              <a:tblGrid>
                <a:gridCol w="236327">
                  <a:extLst>
                    <a:ext uri="{9D8B030D-6E8A-4147-A177-3AD203B41FA5}">
                      <a16:colId xmlns:a16="http://schemas.microsoft.com/office/drawing/2014/main" val="2728250996"/>
                    </a:ext>
                  </a:extLst>
                </a:gridCol>
                <a:gridCol w="1042577">
                  <a:extLst>
                    <a:ext uri="{9D8B030D-6E8A-4147-A177-3AD203B41FA5}">
                      <a16:colId xmlns:a16="http://schemas.microsoft.com/office/drawing/2014/main" val="329074619"/>
                    </a:ext>
                  </a:extLst>
                </a:gridCol>
                <a:gridCol w="1624007">
                  <a:extLst>
                    <a:ext uri="{9D8B030D-6E8A-4147-A177-3AD203B41FA5}">
                      <a16:colId xmlns:a16="http://schemas.microsoft.com/office/drawing/2014/main" val="2848749475"/>
                    </a:ext>
                  </a:extLst>
                </a:gridCol>
                <a:gridCol w="1624007">
                  <a:extLst>
                    <a:ext uri="{9D8B030D-6E8A-4147-A177-3AD203B41FA5}">
                      <a16:colId xmlns:a16="http://schemas.microsoft.com/office/drawing/2014/main" val="3156336873"/>
                    </a:ext>
                  </a:extLst>
                </a:gridCol>
                <a:gridCol w="803017">
                  <a:extLst>
                    <a:ext uri="{9D8B030D-6E8A-4147-A177-3AD203B41FA5}">
                      <a16:colId xmlns:a16="http://schemas.microsoft.com/office/drawing/2014/main" val="3259925586"/>
                    </a:ext>
                  </a:extLst>
                </a:gridCol>
                <a:gridCol w="419586">
                  <a:extLst>
                    <a:ext uri="{9D8B030D-6E8A-4147-A177-3AD203B41FA5}">
                      <a16:colId xmlns:a16="http://schemas.microsoft.com/office/drawing/2014/main" val="1387140659"/>
                    </a:ext>
                  </a:extLst>
                </a:gridCol>
                <a:gridCol w="513780">
                  <a:extLst>
                    <a:ext uri="{9D8B030D-6E8A-4147-A177-3AD203B41FA5}">
                      <a16:colId xmlns:a16="http://schemas.microsoft.com/office/drawing/2014/main" val="3364919550"/>
                    </a:ext>
                  </a:extLst>
                </a:gridCol>
                <a:gridCol w="325392">
                  <a:extLst>
                    <a:ext uri="{9D8B030D-6E8A-4147-A177-3AD203B41FA5}">
                      <a16:colId xmlns:a16="http://schemas.microsoft.com/office/drawing/2014/main" val="278833157"/>
                    </a:ext>
                  </a:extLst>
                </a:gridCol>
                <a:gridCol w="325393">
                  <a:extLst>
                    <a:ext uri="{9D8B030D-6E8A-4147-A177-3AD203B41FA5}">
                      <a16:colId xmlns:a16="http://schemas.microsoft.com/office/drawing/2014/main" val="2224035334"/>
                    </a:ext>
                  </a:extLst>
                </a:gridCol>
                <a:gridCol w="325392">
                  <a:extLst>
                    <a:ext uri="{9D8B030D-6E8A-4147-A177-3AD203B41FA5}">
                      <a16:colId xmlns:a16="http://schemas.microsoft.com/office/drawing/2014/main" val="1504719408"/>
                    </a:ext>
                  </a:extLst>
                </a:gridCol>
                <a:gridCol w="770668">
                  <a:extLst>
                    <a:ext uri="{9D8B030D-6E8A-4147-A177-3AD203B41FA5}">
                      <a16:colId xmlns:a16="http://schemas.microsoft.com/office/drawing/2014/main" val="3993996621"/>
                    </a:ext>
                  </a:extLst>
                </a:gridCol>
              </a:tblGrid>
              <a:tr h="626428">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0" dirty="0">
                          <a:solidFill>
                            <a:schemeClr val="bg1"/>
                          </a:solidFill>
                          <a:latin typeface="+mn-lt"/>
                          <a:ea typeface="+mn-ea"/>
                          <a:cs typeface="Sakkal Majalla" panose="02000000000000000000" pitchFamily="2" charset="-78"/>
                        </a:rPr>
                        <a:t>1.1</a:t>
                      </a:r>
                      <a:endParaRPr lang="en-US" sz="600" b="1" kern="0" dirty="0">
                        <a:solidFill>
                          <a:schemeClr val="bg1"/>
                        </a:solidFill>
                        <a:latin typeface="+mn-lt"/>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8A2B4"/>
                    </a:solidFill>
                  </a:tcPr>
                </a:tc>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600" b="1" kern="0" dirty="0">
                          <a:solidFill>
                            <a:prstClr val="black"/>
                          </a:solidFill>
                          <a:latin typeface="Arial" panose="020B0604020202020204"/>
                          <a:ea typeface="+mn-ea"/>
                          <a:cs typeface="Sakkal Majalla" panose="02000000000000000000" pitchFamily="2" charset="-78"/>
                        </a:rPr>
                        <a:t>عدد القطاعات الجديدة</a:t>
                      </a: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600" b="0" kern="0" dirty="0">
                          <a:solidFill>
                            <a:prstClr val="black"/>
                          </a:solidFill>
                          <a:latin typeface="Arial" panose="020B0604020202020204"/>
                          <a:ea typeface="+mn-ea"/>
                          <a:cs typeface="Sakkal Majalla" panose="02000000000000000000" pitchFamily="2" charset="-78"/>
                        </a:rPr>
                        <a:t>يقيس مدى التوسع في المحفظة عبر الدخول في قطاعات جديدة</a:t>
                      </a:r>
                      <a:endParaRPr lang="en-US" sz="600" b="0" kern="0" dirty="0">
                        <a:solidFill>
                          <a:srgbClr val="FF0000"/>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600" b="0" kern="0" dirty="0">
                          <a:solidFill>
                            <a:prstClr val="black"/>
                          </a:solidFill>
                          <a:latin typeface="Arial" panose="020B0604020202020204"/>
                          <a:ea typeface="+mn-ea"/>
                          <a:cs typeface="Sakkal Majalla" panose="02000000000000000000" pitchFamily="2" charset="-78"/>
                        </a:rPr>
                        <a:t>عدد القطاعات الجديدة = مجموع القطاعات التي تم الدخول إليها حتى 2028</a:t>
                      </a: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56707085"/>
                  </a:ext>
                </a:extLst>
              </a:tr>
              <a:tr h="407541">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0" dirty="0">
                          <a:solidFill>
                            <a:schemeClr val="bg1"/>
                          </a:solidFill>
                          <a:latin typeface="+mn-lt"/>
                          <a:cs typeface="Sakkal Majalla" panose="02000000000000000000" pitchFamily="2" charset="-78"/>
                        </a:rPr>
                        <a:t>1.2</a:t>
                      </a:r>
                      <a:endParaRPr lang="en-US" sz="600" b="1" kern="0" dirty="0">
                        <a:solidFill>
                          <a:schemeClr val="bg1"/>
                        </a:solidFill>
                        <a:latin typeface="+mn-lt"/>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8A2B4"/>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600" b="1" kern="0" dirty="0">
                          <a:solidFill>
                            <a:prstClr val="black"/>
                          </a:solidFill>
                          <a:latin typeface="Arial" panose="020B0604020202020204"/>
                          <a:cs typeface="Sakkal Majalla" panose="02000000000000000000" pitchFamily="2" charset="-78"/>
                        </a:rPr>
                        <a:t>معدل النمو السنوي المركب (</a:t>
                      </a:r>
                      <a:r>
                        <a:rPr lang="en-US" sz="600" b="1" kern="0" dirty="0">
                          <a:solidFill>
                            <a:prstClr val="black"/>
                          </a:solidFill>
                          <a:latin typeface="Arial" panose="020B0604020202020204"/>
                          <a:cs typeface="Sakkal Majalla" panose="02000000000000000000" pitchFamily="2" charset="-78"/>
                        </a:rPr>
                        <a:t>CAGR)</a:t>
                      </a: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algn="r" rtl="1"/>
                      <a:r>
                        <a:rPr lang="ar-SA" sz="600" dirty="0">
                          <a:latin typeface="Arial" panose="020B0604020202020204" pitchFamily="34" charset="0"/>
                          <a:cs typeface="+mn-cs"/>
                        </a:rPr>
                        <a:t>يقيس معدل النمو السنوي المركب للاستثمارات الجديدة خلال الفترة حتى 2028</a:t>
                      </a:r>
                      <a:endParaRPr lang="en-US" sz="600" dirty="0">
                        <a:latin typeface="Arial" panose="020B0604020202020204" pitchFamily="34" charset="0"/>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300"/>
                        </a:spcAft>
                        <a:buClrTx/>
                        <a:buSzTx/>
                        <a:buFontTx/>
                        <a:buNone/>
                        <a:tabLst/>
                        <a:defRPr/>
                      </a:pPr>
                      <a:r>
                        <a:rPr lang="ar-SA" sz="600" b="0" kern="1200" dirty="0">
                          <a:solidFill>
                            <a:schemeClr val="tx1"/>
                          </a:solidFill>
                          <a:latin typeface="Arial" panose="020B0604020202020204" pitchFamily="34" charset="0"/>
                          <a:ea typeface="+mn-ea"/>
                          <a:cs typeface="+mn-cs"/>
                        </a:rPr>
                        <a:t>معدل النمو المركب = (القيمة النهائية ÷ القيمة الابتدائية) ^ (1 ÷ عدد السنوات) - 1</a:t>
                      </a:r>
                      <a:endParaRPr lang="en-US" sz="600" b="0" kern="1200" dirty="0">
                        <a:solidFill>
                          <a:schemeClr val="tx1"/>
                        </a:solidFill>
                        <a:latin typeface="Arial" panose="020B0604020202020204" pitchFamily="34" charset="0"/>
                        <a:ea typeface="+mn-ea"/>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2275407014"/>
                  </a:ext>
                </a:extLst>
              </a:tr>
              <a:tr h="626428">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0" dirty="0">
                          <a:solidFill>
                            <a:schemeClr val="bg1"/>
                          </a:solidFill>
                          <a:latin typeface="+mn-lt"/>
                          <a:cs typeface="Sakkal Majalla" panose="02000000000000000000" pitchFamily="2" charset="-78"/>
                        </a:rPr>
                        <a:t>1.3</a:t>
                      </a:r>
                      <a:endParaRPr lang="en-US" sz="600" b="1" kern="0" dirty="0">
                        <a:solidFill>
                          <a:schemeClr val="bg1"/>
                        </a:solidFill>
                        <a:latin typeface="+mn-lt"/>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8A2B4"/>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600" b="1" kern="0" dirty="0">
                          <a:solidFill>
                            <a:prstClr val="black"/>
                          </a:solidFill>
                          <a:latin typeface="Arial" panose="020B0604020202020204"/>
                          <a:cs typeface="Sakkal Majalla" panose="02000000000000000000" pitchFamily="2" charset="-78"/>
                        </a:rPr>
                        <a:t>نسبة مساهمة القطاعات الجديدة في إجمالي المحفظة</a:t>
                      </a:r>
                      <a:endParaRPr lang="en-US" sz="600" b="1" kern="0" dirty="0">
                        <a:solidFill>
                          <a:prstClr val="black"/>
                        </a:solidFill>
                        <a:latin typeface="Arial" panose="020B0604020202020204"/>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600" dirty="0">
                          <a:latin typeface="Arial" panose="020B0604020202020204" pitchFamily="34" charset="0"/>
                          <a:cs typeface="+mn-cs"/>
                        </a:rPr>
                        <a:t>يقيس حجم الاستثمارات الجديدة مقارنة بإجمالي المحفظة</a:t>
                      </a:r>
                      <a:endParaRPr lang="en-US" sz="600" dirty="0">
                        <a:solidFill>
                          <a:schemeClr val="tx1"/>
                        </a:solidFill>
                        <a:latin typeface="Arial" panose="020B0604020202020204" pitchFamily="34" charset="0"/>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algn="r" rtl="1"/>
                      <a:r>
                        <a:rPr lang="ar-SA" sz="600" kern="1200" dirty="0">
                          <a:solidFill>
                            <a:schemeClr val="dk1"/>
                          </a:solidFill>
                          <a:latin typeface="Arial" panose="020B0604020202020204" pitchFamily="34" charset="0"/>
                          <a:ea typeface="+mn-ea"/>
                          <a:cs typeface="+mn-cs"/>
                        </a:rPr>
                        <a:t>نسبة المساهمة = (قيمة الاستثمارات في القطاعات الجديدة ÷ إجمالي قيمة المحفظة) × 100</a:t>
                      </a:r>
                      <a:endParaRPr lang="en-US" sz="600" kern="1200" dirty="0">
                        <a:solidFill>
                          <a:schemeClr val="dk1"/>
                        </a:solidFill>
                        <a:latin typeface="Arial" panose="020B0604020202020204" pitchFamily="34" charset="0"/>
                        <a:ea typeface="+mn-ea"/>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2527744650"/>
                  </a:ext>
                </a:extLst>
              </a:tr>
              <a:tr h="626428">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0" dirty="0">
                          <a:solidFill>
                            <a:schemeClr val="bg1"/>
                          </a:solidFill>
                          <a:latin typeface="+mn-lt"/>
                          <a:cs typeface="Sakkal Majalla" panose="02000000000000000000" pitchFamily="2" charset="-78"/>
                        </a:rPr>
                        <a:t>1.4</a:t>
                      </a:r>
                      <a:endParaRPr lang="en-US" sz="600" b="1" kern="0" dirty="0">
                        <a:solidFill>
                          <a:schemeClr val="bg1"/>
                        </a:solidFill>
                        <a:latin typeface="+mn-lt"/>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8A2B4"/>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600" b="1" kern="0" dirty="0">
                          <a:solidFill>
                            <a:prstClr val="black"/>
                          </a:solidFill>
                          <a:latin typeface="Arial" panose="020B0604020202020204"/>
                          <a:cs typeface="Sakkal Majalla" panose="02000000000000000000" pitchFamily="2" charset="-78"/>
                        </a:rPr>
                        <a:t>عدد الشراكات أو المشاريع الاستثمارية الجديدة</a:t>
                      </a:r>
                      <a:endParaRPr lang="en-US" sz="600" b="1" kern="0" dirty="0">
                        <a:solidFill>
                          <a:prstClr val="black"/>
                        </a:solidFill>
                        <a:latin typeface="Arial" panose="020B0604020202020204"/>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algn="r" rtl="1"/>
                      <a:r>
                        <a:rPr lang="ar-SA" sz="600" dirty="0">
                          <a:solidFill>
                            <a:schemeClr val="tx1"/>
                          </a:solidFill>
                          <a:latin typeface="Arial" panose="020B0604020202020204" pitchFamily="34" charset="0"/>
                          <a:cs typeface="+mn-cs"/>
                        </a:rPr>
                        <a:t>يقيس النشاط الاستثماري في القطاعات الجديدة</a:t>
                      </a:r>
                      <a:endParaRPr lang="en-US" sz="600" dirty="0">
                        <a:solidFill>
                          <a:schemeClr val="tx1"/>
                        </a:solidFill>
                        <a:latin typeface="Arial" panose="020B0604020202020204" pitchFamily="34" charset="0"/>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600" dirty="0">
                          <a:solidFill>
                            <a:schemeClr val="tx1"/>
                          </a:solidFill>
                          <a:latin typeface="Arial" panose="020B0604020202020204" pitchFamily="34" charset="0"/>
                          <a:cs typeface="+mn-cs"/>
                        </a:rPr>
                        <a:t>عدد الشراكات = مجموع المشاريع أو الشراكات المفعلة في القطاعات الجديدة</a:t>
                      </a:r>
                      <a:endParaRPr lang="en-US" sz="600" dirty="0">
                        <a:solidFill>
                          <a:schemeClr val="tx1"/>
                        </a:solidFill>
                        <a:latin typeface="Arial" panose="020B0604020202020204" pitchFamily="34" charset="0"/>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667847417"/>
                  </a:ext>
                </a:extLst>
              </a:tr>
              <a:tr h="626428">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0" dirty="0">
                          <a:solidFill>
                            <a:schemeClr val="bg1"/>
                          </a:solidFill>
                          <a:latin typeface="+mn-lt"/>
                          <a:cs typeface="Sakkal Majalla" panose="02000000000000000000" pitchFamily="2" charset="-78"/>
                        </a:rPr>
                        <a:t>1.5</a:t>
                      </a:r>
                      <a:endParaRPr lang="en-US" sz="600" b="1" kern="0" dirty="0">
                        <a:solidFill>
                          <a:schemeClr val="bg1"/>
                        </a:solidFill>
                        <a:latin typeface="+mn-lt"/>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8A2B4"/>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600" b="1" kern="0" dirty="0">
                          <a:solidFill>
                            <a:prstClr val="black"/>
                          </a:solidFill>
                          <a:latin typeface="Arial" panose="020B0604020202020204"/>
                          <a:cs typeface="Sakkal Majalla" panose="02000000000000000000" pitchFamily="2" charset="-78"/>
                        </a:rPr>
                        <a:t>العائد على الاستثمارات الجديدة (</a:t>
                      </a:r>
                      <a:r>
                        <a:rPr lang="en-US" sz="600" b="1" kern="0" dirty="0">
                          <a:solidFill>
                            <a:prstClr val="black"/>
                          </a:solidFill>
                          <a:latin typeface="Arial" panose="020B0604020202020204"/>
                          <a:cs typeface="Sakkal Majalla" panose="02000000000000000000" pitchFamily="2" charset="-78"/>
                        </a:rPr>
                        <a:t>ROI)</a:t>
                      </a: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algn="r" rtl="1"/>
                      <a:r>
                        <a:rPr lang="ar-SA" sz="600" dirty="0">
                          <a:solidFill>
                            <a:schemeClr val="tx1"/>
                          </a:solidFill>
                          <a:latin typeface="Arial" panose="020B0604020202020204" pitchFamily="34" charset="0"/>
                          <a:cs typeface="+mn-cs"/>
                        </a:rPr>
                        <a:t>يقيس نسبة الربح المحقق من الاستثمارات الجديدة</a:t>
                      </a:r>
                      <a:endParaRPr lang="en-US" sz="600" dirty="0">
                        <a:solidFill>
                          <a:schemeClr val="tx1"/>
                        </a:solidFill>
                        <a:latin typeface="Arial" panose="020B0604020202020204" pitchFamily="34" charset="0"/>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600" dirty="0">
                          <a:solidFill>
                            <a:schemeClr val="tx1"/>
                          </a:solidFill>
                          <a:latin typeface="Arial" panose="020B0604020202020204" pitchFamily="34" charset="0"/>
                          <a:cs typeface="+mn-cs"/>
                        </a:rPr>
                        <a:t>العائد على الاستثمار = (صافي الربح من الاستثمارات الجديدة ÷ إجمالي الاستثمار في القطاعات الجديدة) × 100</a:t>
                      </a:r>
                      <a:endParaRPr lang="en-US" sz="600" dirty="0">
                        <a:solidFill>
                          <a:schemeClr val="tx1"/>
                        </a:solidFill>
                        <a:latin typeface="Arial" panose="020B0604020202020204" pitchFamily="34" charset="0"/>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2113218777"/>
                  </a:ext>
                </a:extLst>
              </a:tr>
            </a:tbl>
          </a:graphicData>
        </a:graphic>
      </p:graphicFrame>
      <p:grpSp>
        <p:nvGrpSpPr>
          <p:cNvPr id="2" name="Group 1">
            <a:extLst>
              <a:ext uri="{FF2B5EF4-FFF2-40B4-BE49-F238E27FC236}">
                <a16:creationId xmlns:a16="http://schemas.microsoft.com/office/drawing/2014/main" id="{FD56593B-3462-2D5E-A9FB-6F6504B764C9}"/>
              </a:ext>
            </a:extLst>
          </p:cNvPr>
          <p:cNvGrpSpPr/>
          <p:nvPr/>
        </p:nvGrpSpPr>
        <p:grpSpPr>
          <a:xfrm>
            <a:off x="685167" y="946778"/>
            <a:ext cx="8010144" cy="469695"/>
            <a:chOff x="679508" y="1392285"/>
            <a:chExt cx="10684126" cy="626260"/>
          </a:xfrm>
        </p:grpSpPr>
        <p:sp>
          <p:nvSpPr>
            <p:cNvPr id="5" name="Rectangle 4">
              <a:extLst>
                <a:ext uri="{FF2B5EF4-FFF2-40B4-BE49-F238E27FC236}">
                  <a16:creationId xmlns:a16="http://schemas.microsoft.com/office/drawing/2014/main" id="{C2358D62-A82B-CFB2-29FC-140898A2491F}"/>
                </a:ext>
              </a:extLst>
            </p:cNvPr>
            <p:cNvSpPr/>
            <p:nvPr/>
          </p:nvSpPr>
          <p:spPr>
            <a:xfrm>
              <a:off x="679508" y="1972824"/>
              <a:ext cx="9966960" cy="45720"/>
            </a:xfrm>
            <a:prstGeom prst="rect">
              <a:avLst/>
            </a:prstGeom>
            <a:solidFill>
              <a:srgbClr val="173863"/>
            </a:solidFill>
            <a:ln w="12700" cap="flat" cmpd="sng" algn="ctr">
              <a:noFill/>
              <a:prstDash val="solid"/>
              <a:miter lim="800000"/>
            </a:ln>
            <a:effectLst/>
          </p:spPr>
          <p:txBody>
            <a:bodyPr rtlCol="0" anchor="ctr"/>
            <a:lstStyle/>
            <a:p>
              <a:pPr algn="ctr" defTabSz="685800" rtl="1">
                <a:defRPr/>
              </a:pPr>
              <a:endParaRPr lang="en-US" sz="1350" kern="0" dirty="0">
                <a:solidFill>
                  <a:srgbClr val="FFFFFF"/>
                </a:solidFill>
                <a:latin typeface="Arial" panose="020B0604020202020204"/>
              </a:endParaRPr>
            </a:p>
          </p:txBody>
        </p:sp>
        <p:sp>
          <p:nvSpPr>
            <p:cNvPr id="8" name="Rectangle: Rounded Corners 7">
              <a:extLst>
                <a:ext uri="{FF2B5EF4-FFF2-40B4-BE49-F238E27FC236}">
                  <a16:creationId xmlns:a16="http://schemas.microsoft.com/office/drawing/2014/main" id="{F43CBF15-86ED-8C2E-8150-3EF4E6A8218F}"/>
                </a:ext>
              </a:extLst>
            </p:cNvPr>
            <p:cNvSpPr/>
            <p:nvPr/>
          </p:nvSpPr>
          <p:spPr>
            <a:xfrm>
              <a:off x="9902102" y="1392285"/>
              <a:ext cx="1461532" cy="626260"/>
            </a:xfrm>
            <a:prstGeom prst="roundRect">
              <a:avLst>
                <a:gd name="adj" fmla="val 7152"/>
              </a:avLst>
            </a:prstGeom>
            <a:solidFill>
              <a:srgbClr val="173863"/>
            </a:solidFill>
            <a:ln w="12700" cap="flat" cmpd="sng" algn="ctr">
              <a:noFill/>
              <a:prstDash val="solid"/>
              <a:miter lim="800000"/>
            </a:ln>
            <a:effectLst/>
          </p:spPr>
          <p:txBody>
            <a:bodyPr rtlCol="0" anchor="ctr"/>
            <a:lstStyle/>
            <a:p>
              <a:pPr algn="ctr" defTabSz="685800" rtl="1">
                <a:defRPr/>
              </a:pPr>
              <a:endParaRPr lang="en-US" sz="1350" kern="0" dirty="0">
                <a:solidFill>
                  <a:srgbClr val="FFFFFF"/>
                </a:solidFill>
                <a:latin typeface="Arial" panose="020B0604020202020204"/>
              </a:endParaRPr>
            </a:p>
          </p:txBody>
        </p:sp>
        <p:sp>
          <p:nvSpPr>
            <p:cNvPr id="9" name="Right Triangle 8">
              <a:extLst>
                <a:ext uri="{FF2B5EF4-FFF2-40B4-BE49-F238E27FC236}">
                  <a16:creationId xmlns:a16="http://schemas.microsoft.com/office/drawing/2014/main" id="{412240D7-76EF-C88A-D541-9967727BEB16}"/>
                </a:ext>
              </a:extLst>
            </p:cNvPr>
            <p:cNvSpPr/>
            <p:nvPr/>
          </p:nvSpPr>
          <p:spPr>
            <a:xfrm flipH="1">
              <a:off x="9556078" y="1410454"/>
              <a:ext cx="354418" cy="608090"/>
            </a:xfrm>
            <a:prstGeom prst="rtTriangle">
              <a:avLst/>
            </a:prstGeom>
            <a:solidFill>
              <a:srgbClr val="173863"/>
            </a:solidFill>
            <a:ln w="12700" cap="flat" cmpd="sng" algn="ctr">
              <a:noFill/>
              <a:prstDash val="solid"/>
              <a:miter lim="800000"/>
            </a:ln>
            <a:effectLst/>
          </p:spPr>
          <p:txBody>
            <a:bodyPr rtlCol="0" anchor="ctr"/>
            <a:lstStyle/>
            <a:p>
              <a:pPr algn="ctr" defTabSz="685800" rtl="1">
                <a:defRPr/>
              </a:pPr>
              <a:endParaRPr lang="en-US" sz="1350" kern="0" dirty="0">
                <a:solidFill>
                  <a:srgbClr val="FFFFFF"/>
                </a:solidFill>
                <a:latin typeface="Arial" panose="020B0604020202020204"/>
              </a:endParaRPr>
            </a:p>
          </p:txBody>
        </p:sp>
        <p:sp>
          <p:nvSpPr>
            <p:cNvPr id="10" name="Rectangle 9">
              <a:extLst>
                <a:ext uri="{FF2B5EF4-FFF2-40B4-BE49-F238E27FC236}">
                  <a16:creationId xmlns:a16="http://schemas.microsoft.com/office/drawing/2014/main" id="{87FF4722-C549-E1D1-C673-52682957769E}"/>
                </a:ext>
              </a:extLst>
            </p:cNvPr>
            <p:cNvSpPr/>
            <p:nvPr/>
          </p:nvSpPr>
          <p:spPr>
            <a:xfrm>
              <a:off x="9915287" y="1534688"/>
              <a:ext cx="1041677" cy="341453"/>
            </a:xfrm>
            <a:prstGeom prst="rect">
              <a:avLst/>
            </a:prstGeom>
            <a:noFill/>
            <a:ln w="12700" cap="flat" cmpd="sng" algn="ctr">
              <a:noFill/>
              <a:prstDash val="solid"/>
              <a:miter lim="800000"/>
            </a:ln>
            <a:effectLst/>
          </p:spPr>
          <p:txBody>
            <a:bodyPr rtlCol="0" anchor="ctr"/>
            <a:lstStyle/>
            <a:p>
              <a:pPr algn="r" defTabSz="685800" rtl="1"/>
              <a:r>
                <a:rPr lang="ar-SA" sz="900" b="1" dirty="0">
                  <a:solidFill>
                    <a:prstClr val="white"/>
                  </a:solidFill>
                  <a:latin typeface="Arial" panose="020B0604020202020204"/>
                </a:rPr>
                <a:t>الهدف 1</a:t>
              </a:r>
              <a:endParaRPr lang="ar-SA" sz="900" b="1" kern="0" dirty="0">
                <a:solidFill>
                  <a:srgbClr val="FFFFFF"/>
                </a:solidFill>
                <a:latin typeface="Sakkal Majalla" panose="02000000000000000000" pitchFamily="2" charset="-78"/>
                <a:cs typeface="Sakkal Majalla" panose="02000000000000000000" pitchFamily="2" charset="-78"/>
              </a:endParaRPr>
            </a:p>
          </p:txBody>
        </p:sp>
        <p:sp>
          <p:nvSpPr>
            <p:cNvPr id="11" name="Rectangle: Rounded Corners 10">
              <a:extLst>
                <a:ext uri="{FF2B5EF4-FFF2-40B4-BE49-F238E27FC236}">
                  <a16:creationId xmlns:a16="http://schemas.microsoft.com/office/drawing/2014/main" id="{862CC291-FF78-A280-06A8-7186336503E8}"/>
                </a:ext>
              </a:extLst>
            </p:cNvPr>
            <p:cNvSpPr/>
            <p:nvPr/>
          </p:nvSpPr>
          <p:spPr>
            <a:xfrm>
              <a:off x="10968541" y="1417937"/>
              <a:ext cx="365760" cy="574957"/>
            </a:xfrm>
            <a:prstGeom prst="roundRect">
              <a:avLst>
                <a:gd name="adj" fmla="val 7152"/>
              </a:avLst>
            </a:prstGeom>
            <a:solidFill>
              <a:srgbClr val="FFFFFF"/>
            </a:solidFill>
            <a:ln w="12700" cap="flat" cmpd="sng" algn="ctr">
              <a:noFill/>
              <a:prstDash val="solid"/>
              <a:miter lim="800000"/>
            </a:ln>
            <a:effectLst/>
          </p:spPr>
          <p:txBody>
            <a:bodyPr rtlCol="0" anchor="ctr"/>
            <a:lstStyle/>
            <a:p>
              <a:pPr algn="ctr" defTabSz="685800" rtl="1">
                <a:defRPr/>
              </a:pPr>
              <a:endParaRPr lang="en-US" sz="1350" kern="0" dirty="0">
                <a:solidFill>
                  <a:srgbClr val="FFFFFF"/>
                </a:solidFill>
                <a:latin typeface="Arial" panose="020B0604020202020204"/>
              </a:endParaRPr>
            </a:p>
          </p:txBody>
        </p:sp>
        <p:sp>
          <p:nvSpPr>
            <p:cNvPr id="12" name="Rectangle 11">
              <a:extLst>
                <a:ext uri="{FF2B5EF4-FFF2-40B4-BE49-F238E27FC236}">
                  <a16:creationId xmlns:a16="http://schemas.microsoft.com/office/drawing/2014/main" id="{7839D03E-3E58-6913-C364-A0F0EC348B6B}"/>
                </a:ext>
              </a:extLst>
            </p:cNvPr>
            <p:cNvSpPr/>
            <p:nvPr/>
          </p:nvSpPr>
          <p:spPr>
            <a:xfrm>
              <a:off x="1290177" y="1534688"/>
              <a:ext cx="8291852" cy="341453"/>
            </a:xfrm>
            <a:prstGeom prst="rect">
              <a:avLst/>
            </a:prstGeom>
            <a:noFill/>
            <a:ln w="12700" cap="flat" cmpd="sng" algn="ctr">
              <a:noFill/>
              <a:prstDash val="solid"/>
              <a:miter lim="800000"/>
            </a:ln>
            <a:effectLst/>
          </p:spPr>
          <p:txBody>
            <a:bodyPr rtlCol="0" anchor="ctr"/>
            <a:lstStyle/>
            <a:p>
              <a:pPr algn="r" defTabSz="685800" rtl="1"/>
              <a:r>
                <a:rPr lang="ar-SA" sz="900" b="1" dirty="0">
                  <a:solidFill>
                    <a:prstClr val="black"/>
                  </a:solidFill>
                  <a:latin typeface="Arial" panose="020B0604020202020204"/>
                </a:rPr>
                <a:t>توسيع المحفظة الاستثمارية عبر الدخول في 7 قطاعات جديدة بحلول نهاية عام 2028، مع تحقيق معدل نمو سنوي مركب لا يقل عن ‎12٪ في الاستثمارات الجديدة</a:t>
              </a:r>
            </a:p>
          </p:txBody>
        </p:sp>
      </p:grpSp>
      <p:pic>
        <p:nvPicPr>
          <p:cNvPr id="13" name="Graphic 12">
            <a:extLst>
              <a:ext uri="{FF2B5EF4-FFF2-40B4-BE49-F238E27FC236}">
                <a16:creationId xmlns:a16="http://schemas.microsoft.com/office/drawing/2014/main" id="{BA8AFEBC-C911-D4BE-959F-F1A14629046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44104" y="1073037"/>
            <a:ext cx="205740" cy="205740"/>
          </a:xfrm>
          <a:prstGeom prst="rect">
            <a:avLst/>
          </a:prstGeom>
        </p:spPr>
      </p:pic>
    </p:spTree>
    <p:extLst>
      <p:ext uri="{BB962C8B-B14F-4D97-AF65-F5344CB8AC3E}">
        <p14:creationId xmlns:p14="http://schemas.microsoft.com/office/powerpoint/2010/main" val="32008456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F29BE-1581-2D8A-305E-7D69E51F8A5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342D58F8-3168-C428-91AA-65BC5C9A9EA6}"/>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lvl="0">
              <a:lnSpc>
                <a:spcPct val="115000"/>
              </a:lnSpc>
              <a:spcAft>
                <a:spcPts val="300"/>
              </a:spcAft>
              <a:defRPr/>
            </a:pPr>
            <a:r>
              <a:rPr lang="ar-SA" sz="1800" kern="100" dirty="0">
                <a:latin typeface="Aptos" panose="020B0004020202020204" pitchFamily="34" charset="0"/>
                <a:ea typeface="Aptos" panose="020B0004020202020204" pitchFamily="34" charset="0"/>
                <a:cs typeface="Sakkal Majalla" panose="02000000000000000000" pitchFamily="2" charset="-78"/>
              </a:rPr>
              <a:t>مؤشرات الأداء الرئيسية</a:t>
            </a:r>
          </a:p>
        </p:txBody>
      </p:sp>
      <p:sp>
        <p:nvSpPr>
          <p:cNvPr id="4" name="Rectangle 3">
            <a:extLst>
              <a:ext uri="{FF2B5EF4-FFF2-40B4-BE49-F238E27FC236}">
                <a16:creationId xmlns:a16="http://schemas.microsoft.com/office/drawing/2014/main" id="{4AD981C7-2154-CD8B-06CC-E4D0499F7DA5}"/>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algn="r" rtl="1"/>
            <a:endParaRPr lang="en-US" sz="253"/>
          </a:p>
        </p:txBody>
      </p:sp>
      <p:graphicFrame>
        <p:nvGraphicFramePr>
          <p:cNvPr id="6" name="Table 5">
            <a:extLst>
              <a:ext uri="{FF2B5EF4-FFF2-40B4-BE49-F238E27FC236}">
                <a16:creationId xmlns:a16="http://schemas.microsoft.com/office/drawing/2014/main" id="{A28E0F75-86CC-0103-1056-1D9169E0A5BC}"/>
              </a:ext>
            </a:extLst>
          </p:cNvPr>
          <p:cNvGraphicFramePr>
            <a:graphicFrameLocks noGrp="1"/>
          </p:cNvGraphicFramePr>
          <p:nvPr>
            <p:extLst>
              <p:ext uri="{D42A27DB-BD31-4B8C-83A1-F6EECF244321}">
                <p14:modId xmlns:p14="http://schemas.microsoft.com/office/powerpoint/2010/main" val="3818938131"/>
              </p:ext>
            </p:extLst>
          </p:nvPr>
        </p:nvGraphicFramePr>
        <p:xfrm>
          <a:off x="685168" y="1465139"/>
          <a:ext cx="8010144" cy="320040"/>
        </p:xfrm>
        <a:graphic>
          <a:graphicData uri="http://schemas.openxmlformats.org/drawingml/2006/table">
            <a:tbl>
              <a:tblPr rtl="1" firstRow="1" bandRow="1"/>
              <a:tblGrid>
                <a:gridCol w="1278902">
                  <a:extLst>
                    <a:ext uri="{9D8B030D-6E8A-4147-A177-3AD203B41FA5}">
                      <a16:colId xmlns:a16="http://schemas.microsoft.com/office/drawing/2014/main" val="1049984811"/>
                    </a:ext>
                  </a:extLst>
                </a:gridCol>
                <a:gridCol w="1624007">
                  <a:extLst>
                    <a:ext uri="{9D8B030D-6E8A-4147-A177-3AD203B41FA5}">
                      <a16:colId xmlns:a16="http://schemas.microsoft.com/office/drawing/2014/main" val="3195569406"/>
                    </a:ext>
                  </a:extLst>
                </a:gridCol>
                <a:gridCol w="1624007">
                  <a:extLst>
                    <a:ext uri="{9D8B030D-6E8A-4147-A177-3AD203B41FA5}">
                      <a16:colId xmlns:a16="http://schemas.microsoft.com/office/drawing/2014/main" val="92257146"/>
                    </a:ext>
                  </a:extLst>
                </a:gridCol>
                <a:gridCol w="803017">
                  <a:extLst>
                    <a:ext uri="{9D8B030D-6E8A-4147-A177-3AD203B41FA5}">
                      <a16:colId xmlns:a16="http://schemas.microsoft.com/office/drawing/2014/main" val="305816391"/>
                    </a:ext>
                  </a:extLst>
                </a:gridCol>
                <a:gridCol w="419586">
                  <a:extLst>
                    <a:ext uri="{9D8B030D-6E8A-4147-A177-3AD203B41FA5}">
                      <a16:colId xmlns:a16="http://schemas.microsoft.com/office/drawing/2014/main" val="263181571"/>
                    </a:ext>
                  </a:extLst>
                </a:gridCol>
                <a:gridCol w="513780">
                  <a:extLst>
                    <a:ext uri="{9D8B030D-6E8A-4147-A177-3AD203B41FA5}">
                      <a16:colId xmlns:a16="http://schemas.microsoft.com/office/drawing/2014/main" val="1968811826"/>
                    </a:ext>
                  </a:extLst>
                </a:gridCol>
                <a:gridCol w="325392">
                  <a:extLst>
                    <a:ext uri="{9D8B030D-6E8A-4147-A177-3AD203B41FA5}">
                      <a16:colId xmlns:a16="http://schemas.microsoft.com/office/drawing/2014/main" val="2495533075"/>
                    </a:ext>
                  </a:extLst>
                </a:gridCol>
                <a:gridCol w="325393">
                  <a:extLst>
                    <a:ext uri="{9D8B030D-6E8A-4147-A177-3AD203B41FA5}">
                      <a16:colId xmlns:a16="http://schemas.microsoft.com/office/drawing/2014/main" val="1125027426"/>
                    </a:ext>
                  </a:extLst>
                </a:gridCol>
                <a:gridCol w="325392">
                  <a:extLst>
                    <a:ext uri="{9D8B030D-6E8A-4147-A177-3AD203B41FA5}">
                      <a16:colId xmlns:a16="http://schemas.microsoft.com/office/drawing/2014/main" val="276446661"/>
                    </a:ext>
                  </a:extLst>
                </a:gridCol>
                <a:gridCol w="770668">
                  <a:extLst>
                    <a:ext uri="{9D8B030D-6E8A-4147-A177-3AD203B41FA5}">
                      <a16:colId xmlns:a16="http://schemas.microsoft.com/office/drawing/2014/main" val="4162371159"/>
                    </a:ext>
                  </a:extLst>
                </a:gridCol>
              </a:tblGrid>
              <a:tr h="160020">
                <a:tc rowSpan="2">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1200" dirty="0">
                          <a:solidFill>
                            <a:schemeClr val="bg1"/>
                          </a:solidFill>
                          <a:latin typeface="Arial" panose="020B0604020202020204" pitchFamily="34" charset="0"/>
                          <a:ea typeface="+mn-ea"/>
                          <a:cs typeface="Arial" panose="020B0604020202020204" pitchFamily="34" charset="0"/>
                        </a:rPr>
                        <a:t>مؤشر الأداء</a:t>
                      </a:r>
                      <a:endParaRPr lang="en-US" sz="600" b="1" kern="0" dirty="0">
                        <a:solidFill>
                          <a:schemeClr val="bg1"/>
                        </a:solidFill>
                        <a:latin typeface="+mn-lt"/>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rowSpan="2">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algn="ctr" defTabSz="914400" rtl="0" eaLnBrk="1" latinLnBrk="0" hangingPunct="1"/>
                      <a:r>
                        <a:rPr lang="ar-SA" sz="600" kern="1200" dirty="0">
                          <a:solidFill>
                            <a:schemeClr val="bg1"/>
                          </a:solidFill>
                          <a:latin typeface="Arial" panose="020B0604020202020204" pitchFamily="34" charset="0"/>
                          <a:ea typeface="+mn-ea"/>
                          <a:cs typeface="Arial" panose="020B0604020202020204" pitchFamily="34" charset="0"/>
                        </a:rPr>
                        <a:t>الهدف</a:t>
                      </a:r>
                      <a:endParaRPr lang="en-US" sz="600" kern="1200" dirty="0">
                        <a:solidFill>
                          <a:schemeClr val="bg1"/>
                        </a:solidFill>
                        <a:latin typeface="Arial" panose="020B0604020202020204" pitchFamily="34" charset="0"/>
                        <a:ea typeface="+mn-ea"/>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rowSpan="2">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algn="ctr" defTabSz="914400" rtl="0" eaLnBrk="1" latinLnBrk="0" hangingPunct="1"/>
                      <a:r>
                        <a:rPr lang="ar-SA" sz="600" b="1" kern="1200" dirty="0">
                          <a:solidFill>
                            <a:schemeClr val="bg1"/>
                          </a:solidFill>
                          <a:latin typeface="Arial" panose="020B0604020202020204" pitchFamily="34" charset="0"/>
                          <a:ea typeface="+mn-ea"/>
                          <a:cs typeface="Arial" panose="020B0604020202020204" pitchFamily="34" charset="0"/>
                        </a:rPr>
                        <a:t>معادله المؤشر</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rowSpan="2">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1200" dirty="0">
                          <a:solidFill>
                            <a:schemeClr val="bg1"/>
                          </a:solidFill>
                          <a:latin typeface="Arial" panose="020B0604020202020204" pitchFamily="34" charset="0"/>
                          <a:ea typeface="+mn-ea"/>
                          <a:cs typeface="Arial" panose="020B0604020202020204" pitchFamily="34" charset="0"/>
                        </a:rPr>
                        <a:t>التكرار</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rowSpan="2">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1200" dirty="0">
                          <a:solidFill>
                            <a:schemeClr val="bg1"/>
                          </a:solidFill>
                          <a:latin typeface="Arial" panose="020B0604020202020204" pitchFamily="34" charset="0"/>
                          <a:ea typeface="+mn-ea"/>
                          <a:cs typeface="Arial" panose="020B0604020202020204" pitchFamily="34" charset="0"/>
                        </a:rPr>
                        <a:t>وحدة القياس</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rowSpan="2">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1200" dirty="0">
                          <a:solidFill>
                            <a:schemeClr val="bg1"/>
                          </a:solidFill>
                          <a:latin typeface="Arial" panose="020B0604020202020204" pitchFamily="34" charset="0"/>
                          <a:ea typeface="+mn-ea"/>
                          <a:cs typeface="Arial" panose="020B0604020202020204" pitchFamily="34" charset="0"/>
                        </a:rPr>
                        <a:t>الحالة</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gridSpan="3">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1200" dirty="0">
                          <a:solidFill>
                            <a:schemeClr val="bg1"/>
                          </a:solidFill>
                          <a:latin typeface="Arial" panose="020B0604020202020204" pitchFamily="34" charset="0"/>
                          <a:ea typeface="+mn-ea"/>
                          <a:cs typeface="Arial" panose="020B0604020202020204" pitchFamily="34" charset="0"/>
                        </a:rPr>
                        <a:t>المستهدف</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hMerge="1">
                  <a:txBody>
                    <a:bodyPr/>
                    <a:lstStyle/>
                    <a:p>
                      <a:endParaRPr lang="en-US"/>
                    </a:p>
                  </a:txBody>
                  <a:tcPr/>
                </a:tc>
                <a:tc hMerge="1">
                  <a:txBody>
                    <a:bodyPr/>
                    <a:lstStyle/>
                    <a:p>
                      <a:endParaRPr lang="en-US"/>
                    </a:p>
                  </a:txBody>
                  <a:tcPr/>
                </a:tc>
                <a:tc rowSpan="2">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1200" dirty="0">
                          <a:solidFill>
                            <a:schemeClr val="bg1"/>
                          </a:solidFill>
                          <a:latin typeface="Arial" panose="020B0604020202020204" pitchFamily="34" charset="0"/>
                          <a:ea typeface="+mn-ea"/>
                          <a:cs typeface="Arial" panose="020B0604020202020204" pitchFamily="34" charset="0"/>
                        </a:rPr>
                        <a:t>المالك</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extLst>
                  <a:ext uri="{0D108BD9-81ED-4DB2-BD59-A6C34878D82A}">
                    <a16:rowId xmlns:a16="http://schemas.microsoft.com/office/drawing/2014/main" val="3131066836"/>
                  </a:ext>
                </a:extLst>
              </a:tr>
              <a:tr h="16002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algn="ctr" defTabSz="914400" rtl="0" eaLnBrk="1" latinLnBrk="0" hangingPunct="1"/>
                      <a:r>
                        <a:rPr lang="ar-SA" sz="600" b="1" kern="1200" dirty="0">
                          <a:solidFill>
                            <a:schemeClr val="bg1"/>
                          </a:solidFill>
                          <a:latin typeface="Arial" panose="020B0604020202020204" pitchFamily="34" charset="0"/>
                          <a:ea typeface="+mn-ea"/>
                          <a:cs typeface="Arial" panose="020B0604020202020204" pitchFamily="34" charset="0"/>
                        </a:rPr>
                        <a:t>2026</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0" marR="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algn="ctr" defTabSz="914400" rtl="0" eaLnBrk="1" latinLnBrk="0" hangingPunct="1"/>
                      <a:r>
                        <a:rPr lang="ar-SA" sz="600" b="1" kern="1200" dirty="0">
                          <a:solidFill>
                            <a:schemeClr val="bg1"/>
                          </a:solidFill>
                          <a:latin typeface="Arial" panose="020B0604020202020204" pitchFamily="34" charset="0"/>
                          <a:ea typeface="+mn-ea"/>
                          <a:cs typeface="Arial" panose="020B0604020202020204" pitchFamily="34" charset="0"/>
                        </a:rPr>
                        <a:t>2027</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0" marR="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algn="ctr" defTabSz="914400" rtl="0" eaLnBrk="1" latinLnBrk="0" hangingPunct="1"/>
                      <a:r>
                        <a:rPr lang="ar-SA" sz="600" b="1" kern="1200" dirty="0">
                          <a:solidFill>
                            <a:schemeClr val="bg1"/>
                          </a:solidFill>
                          <a:latin typeface="Arial" panose="020B0604020202020204" pitchFamily="34" charset="0"/>
                          <a:ea typeface="+mn-ea"/>
                          <a:cs typeface="Arial" panose="020B0604020202020204" pitchFamily="34" charset="0"/>
                        </a:rPr>
                        <a:t>2028</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0" marR="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vMerge="1">
                  <a:txBody>
                    <a:bodyPr/>
                    <a:lstStyle/>
                    <a:p>
                      <a:endParaRPr lang="en-US"/>
                    </a:p>
                  </a:txBody>
                  <a:tcPr/>
                </a:tc>
                <a:extLst>
                  <a:ext uri="{0D108BD9-81ED-4DB2-BD59-A6C34878D82A}">
                    <a16:rowId xmlns:a16="http://schemas.microsoft.com/office/drawing/2014/main" val="3950913545"/>
                  </a:ext>
                </a:extLst>
              </a:tr>
            </a:tbl>
          </a:graphicData>
        </a:graphic>
      </p:graphicFrame>
      <p:graphicFrame>
        <p:nvGraphicFramePr>
          <p:cNvPr id="7" name="Table 56">
            <a:extLst>
              <a:ext uri="{FF2B5EF4-FFF2-40B4-BE49-F238E27FC236}">
                <a16:creationId xmlns:a16="http://schemas.microsoft.com/office/drawing/2014/main" id="{DE84AB78-F1FD-6612-8365-B1A27ED66B15}"/>
              </a:ext>
            </a:extLst>
          </p:cNvPr>
          <p:cNvGraphicFramePr>
            <a:graphicFrameLocks noGrp="1"/>
          </p:cNvGraphicFramePr>
          <p:nvPr>
            <p:extLst>
              <p:ext uri="{D42A27DB-BD31-4B8C-83A1-F6EECF244321}">
                <p14:modId xmlns:p14="http://schemas.microsoft.com/office/powerpoint/2010/main" val="2775983172"/>
              </p:ext>
            </p:extLst>
          </p:nvPr>
        </p:nvGraphicFramePr>
        <p:xfrm>
          <a:off x="685166" y="1833844"/>
          <a:ext cx="8010146" cy="2286825"/>
        </p:xfrm>
        <a:graphic>
          <a:graphicData uri="http://schemas.openxmlformats.org/drawingml/2006/table">
            <a:tbl>
              <a:tblPr rtl="1" firstRow="1" bandRow="1"/>
              <a:tblGrid>
                <a:gridCol w="236327">
                  <a:extLst>
                    <a:ext uri="{9D8B030D-6E8A-4147-A177-3AD203B41FA5}">
                      <a16:colId xmlns:a16="http://schemas.microsoft.com/office/drawing/2014/main" val="2728250996"/>
                    </a:ext>
                  </a:extLst>
                </a:gridCol>
                <a:gridCol w="1042577">
                  <a:extLst>
                    <a:ext uri="{9D8B030D-6E8A-4147-A177-3AD203B41FA5}">
                      <a16:colId xmlns:a16="http://schemas.microsoft.com/office/drawing/2014/main" val="329074619"/>
                    </a:ext>
                  </a:extLst>
                </a:gridCol>
                <a:gridCol w="1624007">
                  <a:extLst>
                    <a:ext uri="{9D8B030D-6E8A-4147-A177-3AD203B41FA5}">
                      <a16:colId xmlns:a16="http://schemas.microsoft.com/office/drawing/2014/main" val="2848749475"/>
                    </a:ext>
                  </a:extLst>
                </a:gridCol>
                <a:gridCol w="1624007">
                  <a:extLst>
                    <a:ext uri="{9D8B030D-6E8A-4147-A177-3AD203B41FA5}">
                      <a16:colId xmlns:a16="http://schemas.microsoft.com/office/drawing/2014/main" val="3156336873"/>
                    </a:ext>
                  </a:extLst>
                </a:gridCol>
                <a:gridCol w="803017">
                  <a:extLst>
                    <a:ext uri="{9D8B030D-6E8A-4147-A177-3AD203B41FA5}">
                      <a16:colId xmlns:a16="http://schemas.microsoft.com/office/drawing/2014/main" val="3259925586"/>
                    </a:ext>
                  </a:extLst>
                </a:gridCol>
                <a:gridCol w="419586">
                  <a:extLst>
                    <a:ext uri="{9D8B030D-6E8A-4147-A177-3AD203B41FA5}">
                      <a16:colId xmlns:a16="http://schemas.microsoft.com/office/drawing/2014/main" val="1387140659"/>
                    </a:ext>
                  </a:extLst>
                </a:gridCol>
                <a:gridCol w="513780">
                  <a:extLst>
                    <a:ext uri="{9D8B030D-6E8A-4147-A177-3AD203B41FA5}">
                      <a16:colId xmlns:a16="http://schemas.microsoft.com/office/drawing/2014/main" val="3364919550"/>
                    </a:ext>
                  </a:extLst>
                </a:gridCol>
                <a:gridCol w="325392">
                  <a:extLst>
                    <a:ext uri="{9D8B030D-6E8A-4147-A177-3AD203B41FA5}">
                      <a16:colId xmlns:a16="http://schemas.microsoft.com/office/drawing/2014/main" val="278833157"/>
                    </a:ext>
                  </a:extLst>
                </a:gridCol>
                <a:gridCol w="325393">
                  <a:extLst>
                    <a:ext uri="{9D8B030D-6E8A-4147-A177-3AD203B41FA5}">
                      <a16:colId xmlns:a16="http://schemas.microsoft.com/office/drawing/2014/main" val="2224035334"/>
                    </a:ext>
                  </a:extLst>
                </a:gridCol>
                <a:gridCol w="325392">
                  <a:extLst>
                    <a:ext uri="{9D8B030D-6E8A-4147-A177-3AD203B41FA5}">
                      <a16:colId xmlns:a16="http://schemas.microsoft.com/office/drawing/2014/main" val="1504719408"/>
                    </a:ext>
                  </a:extLst>
                </a:gridCol>
                <a:gridCol w="770668">
                  <a:extLst>
                    <a:ext uri="{9D8B030D-6E8A-4147-A177-3AD203B41FA5}">
                      <a16:colId xmlns:a16="http://schemas.microsoft.com/office/drawing/2014/main" val="3993996621"/>
                    </a:ext>
                  </a:extLst>
                </a:gridCol>
              </a:tblGrid>
              <a:tr h="626428">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0" dirty="0">
                          <a:solidFill>
                            <a:schemeClr val="bg1"/>
                          </a:solidFill>
                          <a:latin typeface="+mn-lt"/>
                          <a:ea typeface="+mn-ea"/>
                          <a:cs typeface="Sakkal Majalla" panose="02000000000000000000" pitchFamily="2" charset="-78"/>
                        </a:rPr>
                        <a:t>2.1</a:t>
                      </a:r>
                      <a:endParaRPr lang="en-US" sz="600" b="1" kern="0" dirty="0">
                        <a:solidFill>
                          <a:schemeClr val="bg1"/>
                        </a:solidFill>
                        <a:latin typeface="+mn-lt"/>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8A2B4"/>
                    </a:solidFill>
                  </a:tcPr>
                </a:tc>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600" b="1" kern="0" dirty="0">
                          <a:solidFill>
                            <a:prstClr val="black"/>
                          </a:solidFill>
                          <a:latin typeface="Arial" panose="020B0604020202020204"/>
                          <a:ea typeface="+mn-ea"/>
                          <a:cs typeface="Sakkal Majalla" panose="02000000000000000000" pitchFamily="2" charset="-78"/>
                        </a:rPr>
                        <a:t>العائد على الاستثمار  </a:t>
                      </a:r>
                      <a:endParaRPr lang="en-US" sz="600" b="1"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600" b="0" kern="0" dirty="0">
                          <a:solidFill>
                            <a:prstClr val="black"/>
                          </a:solidFill>
                          <a:latin typeface="Arial" panose="020B0604020202020204"/>
                          <a:ea typeface="+mn-ea"/>
                          <a:cs typeface="Sakkal Majalla" panose="02000000000000000000" pitchFamily="2" charset="-78"/>
                        </a:rPr>
                        <a:t>يقيس نسبة الربح المحقق مقارنة بحجم الاستثمار</a:t>
                      </a:r>
                      <a:endParaRPr lang="en-US" sz="600" b="0" kern="0" dirty="0">
                        <a:solidFill>
                          <a:srgbClr val="FF0000"/>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600" b="0" kern="0" dirty="0">
                          <a:solidFill>
                            <a:prstClr val="black"/>
                          </a:solidFill>
                          <a:latin typeface="Arial" panose="020B0604020202020204"/>
                          <a:ea typeface="+mn-ea"/>
                          <a:cs typeface="Sakkal Majalla" panose="02000000000000000000" pitchFamily="2" charset="-78"/>
                        </a:rPr>
                        <a:t>العائد على الاستثمار = (صافي الربح ÷ إجمالي الاستثمار) × 100</a:t>
                      </a: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56707085"/>
                  </a:ext>
                </a:extLst>
              </a:tr>
              <a:tr h="407541">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0" dirty="0">
                          <a:solidFill>
                            <a:schemeClr val="bg1"/>
                          </a:solidFill>
                          <a:latin typeface="+mn-lt"/>
                          <a:cs typeface="Sakkal Majalla" panose="02000000000000000000" pitchFamily="2" charset="-78"/>
                        </a:rPr>
                        <a:t>2.2</a:t>
                      </a:r>
                      <a:endParaRPr lang="en-US" sz="600" b="1" kern="0" dirty="0">
                        <a:solidFill>
                          <a:schemeClr val="bg1"/>
                        </a:solidFill>
                        <a:latin typeface="+mn-lt"/>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8A2B4"/>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600" b="1" kern="0" dirty="0">
                          <a:solidFill>
                            <a:prstClr val="black"/>
                          </a:solidFill>
                          <a:latin typeface="Arial" panose="020B0604020202020204"/>
                          <a:cs typeface="Sakkal Majalla" panose="02000000000000000000" pitchFamily="2" charset="-78"/>
                        </a:rPr>
                        <a:t>العائد المركب السنوي</a:t>
                      </a:r>
                      <a:endParaRPr lang="en-US" sz="600" b="1" kern="0" dirty="0">
                        <a:solidFill>
                          <a:prstClr val="black"/>
                        </a:solidFill>
                        <a:latin typeface="Arial" panose="020B0604020202020204"/>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algn="r" rtl="1"/>
                      <a:r>
                        <a:rPr lang="ar-SA" sz="600" dirty="0">
                          <a:latin typeface="Arial" panose="020B0604020202020204" pitchFamily="34" charset="0"/>
                          <a:cs typeface="+mn-cs"/>
                        </a:rPr>
                        <a:t>يقيس معدل النمو السنوي المركب للاستثمار خلال الفترة حتى 2028</a:t>
                      </a:r>
                      <a:endParaRPr lang="en-US" sz="600" dirty="0">
                        <a:latin typeface="Arial" panose="020B0604020202020204" pitchFamily="34" charset="0"/>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300"/>
                        </a:spcAft>
                        <a:buClrTx/>
                        <a:buSzTx/>
                        <a:buFontTx/>
                        <a:buNone/>
                        <a:tabLst/>
                        <a:defRPr/>
                      </a:pPr>
                      <a:r>
                        <a:rPr lang="ar-SA" sz="600" b="0" kern="1200" dirty="0">
                          <a:solidFill>
                            <a:schemeClr val="tx1"/>
                          </a:solidFill>
                          <a:latin typeface="Arial" panose="020B0604020202020204" pitchFamily="34" charset="0"/>
                          <a:ea typeface="+mn-ea"/>
                          <a:cs typeface="+mn-cs"/>
                        </a:rPr>
                        <a:t>معدل النمو المركب = (القيمة النهائية ÷ القيمة الابتدائية) ^ (1 ÷ عدد السنوات) - 1</a:t>
                      </a:r>
                      <a:endParaRPr lang="en-US" sz="600" b="0" kern="1200" dirty="0">
                        <a:solidFill>
                          <a:schemeClr val="tx1"/>
                        </a:solidFill>
                        <a:latin typeface="Arial" panose="020B0604020202020204" pitchFamily="34" charset="0"/>
                        <a:ea typeface="+mn-ea"/>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2275407014"/>
                  </a:ext>
                </a:extLst>
              </a:tr>
              <a:tr h="626428">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0" dirty="0">
                          <a:solidFill>
                            <a:schemeClr val="bg1"/>
                          </a:solidFill>
                          <a:latin typeface="+mn-lt"/>
                          <a:cs typeface="Sakkal Majalla" panose="02000000000000000000" pitchFamily="2" charset="-78"/>
                        </a:rPr>
                        <a:t>2.3</a:t>
                      </a:r>
                      <a:endParaRPr lang="en-US" sz="600" b="1" kern="0" dirty="0">
                        <a:solidFill>
                          <a:schemeClr val="bg1"/>
                        </a:solidFill>
                        <a:latin typeface="+mn-lt"/>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8A2B4"/>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600" b="1" kern="0" dirty="0">
                          <a:solidFill>
                            <a:prstClr val="black"/>
                          </a:solidFill>
                          <a:latin typeface="Arial" panose="020B0604020202020204"/>
                          <a:cs typeface="Sakkal Majalla" panose="02000000000000000000" pitchFamily="2" charset="-78"/>
                        </a:rPr>
                        <a:t>مؤشر التنويع</a:t>
                      </a:r>
                      <a:endParaRPr lang="en-US" sz="600" b="1" kern="0" dirty="0">
                        <a:solidFill>
                          <a:prstClr val="black"/>
                        </a:solidFill>
                        <a:latin typeface="Arial" panose="020B0604020202020204"/>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algn="r" rtl="1"/>
                      <a:r>
                        <a:rPr lang="ar-SA" sz="600" dirty="0">
                          <a:solidFill>
                            <a:schemeClr val="tx1"/>
                          </a:solidFill>
                          <a:latin typeface="Arial" panose="020B0604020202020204" pitchFamily="34" charset="0"/>
                          <a:cs typeface="+mn-cs"/>
                        </a:rPr>
                        <a:t>يقيس توزيع الاستثمارات عبر القطاعات لتقليل المخاطر</a:t>
                      </a:r>
                      <a:endParaRPr lang="en-US" sz="600" dirty="0">
                        <a:solidFill>
                          <a:schemeClr val="tx1"/>
                        </a:solidFill>
                        <a:latin typeface="Arial" panose="020B0604020202020204" pitchFamily="34" charset="0"/>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600" dirty="0">
                          <a:solidFill>
                            <a:schemeClr val="tx1"/>
                          </a:solidFill>
                          <a:latin typeface="Arial" panose="020B0604020202020204" pitchFamily="34" charset="0"/>
                          <a:cs typeface="+mn-cs"/>
                        </a:rPr>
                        <a:t>مؤشر التنويع = 1 - مجموع (نسبة الاستثمار في كل قطاع ^ 2)</a:t>
                      </a:r>
                      <a:endParaRPr lang="en-US" sz="600" dirty="0">
                        <a:solidFill>
                          <a:schemeClr val="tx1"/>
                        </a:solidFill>
                        <a:latin typeface="Arial" panose="020B0604020202020204" pitchFamily="34" charset="0"/>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667847417"/>
                  </a:ext>
                </a:extLst>
              </a:tr>
              <a:tr h="626428">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0" dirty="0">
                          <a:solidFill>
                            <a:schemeClr val="bg1"/>
                          </a:solidFill>
                          <a:latin typeface="+mn-lt"/>
                          <a:cs typeface="Sakkal Majalla" panose="02000000000000000000" pitchFamily="2" charset="-78"/>
                        </a:rPr>
                        <a:t>2.4</a:t>
                      </a:r>
                      <a:endParaRPr lang="en-US" sz="600" b="1" kern="0" dirty="0">
                        <a:solidFill>
                          <a:schemeClr val="bg1"/>
                        </a:solidFill>
                        <a:latin typeface="+mn-lt"/>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8A2B4"/>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600" b="1" kern="0" dirty="0">
                          <a:solidFill>
                            <a:prstClr val="black"/>
                          </a:solidFill>
                          <a:latin typeface="Arial" panose="020B0604020202020204"/>
                          <a:cs typeface="Sakkal Majalla" panose="02000000000000000000" pitchFamily="2" charset="-78"/>
                        </a:rPr>
                        <a:t>نسبة مساهمة الاستثمارات الجديدة</a:t>
                      </a:r>
                      <a:endParaRPr lang="en-US" sz="600" b="1" kern="0" dirty="0">
                        <a:solidFill>
                          <a:prstClr val="black"/>
                        </a:solidFill>
                        <a:latin typeface="Arial" panose="020B0604020202020204"/>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algn="r" rtl="1"/>
                      <a:r>
                        <a:rPr lang="ar-SA" sz="600" dirty="0">
                          <a:solidFill>
                            <a:schemeClr val="tx1"/>
                          </a:solidFill>
                          <a:latin typeface="Arial" panose="020B0604020202020204" pitchFamily="34" charset="0"/>
                          <a:cs typeface="+mn-cs"/>
                        </a:rPr>
                        <a:t>يقيس حجم الاستثمارات الجديدة مقارنة بإجمالي المحفظة</a:t>
                      </a:r>
                      <a:endParaRPr lang="en-US" sz="600" dirty="0">
                        <a:solidFill>
                          <a:schemeClr val="tx1"/>
                        </a:solidFill>
                        <a:latin typeface="Arial" panose="020B0604020202020204" pitchFamily="34" charset="0"/>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600" dirty="0">
                          <a:solidFill>
                            <a:schemeClr val="tx1"/>
                          </a:solidFill>
                          <a:latin typeface="Arial" panose="020B0604020202020204" pitchFamily="34" charset="0"/>
                          <a:cs typeface="+mn-cs"/>
                        </a:rPr>
                        <a:t>نسبة المساهمة = (قيمة الاستثمارات الجديدة ÷ إجمالي قيمة المحفظة) × 100</a:t>
                      </a:r>
                      <a:endParaRPr lang="en-US" sz="600" dirty="0">
                        <a:solidFill>
                          <a:schemeClr val="tx1"/>
                        </a:solidFill>
                        <a:latin typeface="Arial" panose="020B0604020202020204" pitchFamily="34" charset="0"/>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2113218777"/>
                  </a:ext>
                </a:extLst>
              </a:tr>
            </a:tbl>
          </a:graphicData>
        </a:graphic>
      </p:graphicFrame>
      <p:grpSp>
        <p:nvGrpSpPr>
          <p:cNvPr id="2" name="Group 1">
            <a:extLst>
              <a:ext uri="{FF2B5EF4-FFF2-40B4-BE49-F238E27FC236}">
                <a16:creationId xmlns:a16="http://schemas.microsoft.com/office/drawing/2014/main" id="{8D58BD24-320E-3B92-D982-6ED7A733649B}"/>
              </a:ext>
            </a:extLst>
          </p:cNvPr>
          <p:cNvGrpSpPr/>
          <p:nvPr/>
        </p:nvGrpSpPr>
        <p:grpSpPr>
          <a:xfrm>
            <a:off x="685167" y="946778"/>
            <a:ext cx="8010144" cy="469695"/>
            <a:chOff x="679508" y="1392285"/>
            <a:chExt cx="10684126" cy="626260"/>
          </a:xfrm>
        </p:grpSpPr>
        <p:sp>
          <p:nvSpPr>
            <p:cNvPr id="5" name="Rectangle 4">
              <a:extLst>
                <a:ext uri="{FF2B5EF4-FFF2-40B4-BE49-F238E27FC236}">
                  <a16:creationId xmlns:a16="http://schemas.microsoft.com/office/drawing/2014/main" id="{DDBE59B1-BE59-BE29-2558-D9146399AAE5}"/>
                </a:ext>
              </a:extLst>
            </p:cNvPr>
            <p:cNvSpPr/>
            <p:nvPr/>
          </p:nvSpPr>
          <p:spPr>
            <a:xfrm>
              <a:off x="679508" y="1972824"/>
              <a:ext cx="9966960" cy="45720"/>
            </a:xfrm>
            <a:prstGeom prst="rect">
              <a:avLst/>
            </a:prstGeom>
            <a:solidFill>
              <a:srgbClr val="173863"/>
            </a:solidFill>
            <a:ln w="12700" cap="flat" cmpd="sng" algn="ctr">
              <a:noFill/>
              <a:prstDash val="solid"/>
              <a:miter lim="800000"/>
            </a:ln>
            <a:effectLst/>
          </p:spPr>
          <p:txBody>
            <a:bodyPr rtlCol="0" anchor="ctr"/>
            <a:lstStyle/>
            <a:p>
              <a:pPr algn="ctr" defTabSz="685800" rtl="1">
                <a:defRPr/>
              </a:pPr>
              <a:endParaRPr lang="en-US" sz="1350" kern="0" dirty="0">
                <a:solidFill>
                  <a:srgbClr val="FFFFFF"/>
                </a:solidFill>
                <a:latin typeface="Arial" panose="020B0604020202020204"/>
              </a:endParaRPr>
            </a:p>
          </p:txBody>
        </p:sp>
        <p:sp>
          <p:nvSpPr>
            <p:cNvPr id="8" name="Rectangle: Rounded Corners 7">
              <a:extLst>
                <a:ext uri="{FF2B5EF4-FFF2-40B4-BE49-F238E27FC236}">
                  <a16:creationId xmlns:a16="http://schemas.microsoft.com/office/drawing/2014/main" id="{A1B92ED1-1432-7ECE-C0C1-B5C155E546A5}"/>
                </a:ext>
              </a:extLst>
            </p:cNvPr>
            <p:cNvSpPr/>
            <p:nvPr/>
          </p:nvSpPr>
          <p:spPr>
            <a:xfrm>
              <a:off x="9902102" y="1392285"/>
              <a:ext cx="1461532" cy="626260"/>
            </a:xfrm>
            <a:prstGeom prst="roundRect">
              <a:avLst>
                <a:gd name="adj" fmla="val 7152"/>
              </a:avLst>
            </a:prstGeom>
            <a:solidFill>
              <a:srgbClr val="173863"/>
            </a:solidFill>
            <a:ln w="12700" cap="flat" cmpd="sng" algn="ctr">
              <a:noFill/>
              <a:prstDash val="solid"/>
              <a:miter lim="800000"/>
            </a:ln>
            <a:effectLst/>
          </p:spPr>
          <p:txBody>
            <a:bodyPr rtlCol="0" anchor="ctr"/>
            <a:lstStyle/>
            <a:p>
              <a:pPr algn="ctr" defTabSz="685800" rtl="1">
                <a:defRPr/>
              </a:pPr>
              <a:endParaRPr lang="en-US" sz="1350" kern="0" dirty="0">
                <a:solidFill>
                  <a:srgbClr val="FFFFFF"/>
                </a:solidFill>
                <a:latin typeface="Arial" panose="020B0604020202020204"/>
              </a:endParaRPr>
            </a:p>
          </p:txBody>
        </p:sp>
        <p:sp>
          <p:nvSpPr>
            <p:cNvPr id="9" name="Right Triangle 8">
              <a:extLst>
                <a:ext uri="{FF2B5EF4-FFF2-40B4-BE49-F238E27FC236}">
                  <a16:creationId xmlns:a16="http://schemas.microsoft.com/office/drawing/2014/main" id="{9DF5207E-69C6-05B0-0062-77D50D05199C}"/>
                </a:ext>
              </a:extLst>
            </p:cNvPr>
            <p:cNvSpPr/>
            <p:nvPr/>
          </p:nvSpPr>
          <p:spPr>
            <a:xfrm flipH="1">
              <a:off x="9556078" y="1410454"/>
              <a:ext cx="354418" cy="608090"/>
            </a:xfrm>
            <a:prstGeom prst="rtTriangle">
              <a:avLst/>
            </a:prstGeom>
            <a:solidFill>
              <a:srgbClr val="173863"/>
            </a:solidFill>
            <a:ln w="12700" cap="flat" cmpd="sng" algn="ctr">
              <a:noFill/>
              <a:prstDash val="solid"/>
              <a:miter lim="800000"/>
            </a:ln>
            <a:effectLst/>
          </p:spPr>
          <p:txBody>
            <a:bodyPr rtlCol="0" anchor="ctr"/>
            <a:lstStyle/>
            <a:p>
              <a:pPr algn="ctr" defTabSz="685800" rtl="1">
                <a:defRPr/>
              </a:pPr>
              <a:endParaRPr lang="en-US" sz="1350" kern="0" dirty="0">
                <a:solidFill>
                  <a:srgbClr val="FFFFFF"/>
                </a:solidFill>
                <a:latin typeface="Arial" panose="020B0604020202020204"/>
              </a:endParaRPr>
            </a:p>
          </p:txBody>
        </p:sp>
        <p:sp>
          <p:nvSpPr>
            <p:cNvPr id="10" name="Rectangle 9">
              <a:extLst>
                <a:ext uri="{FF2B5EF4-FFF2-40B4-BE49-F238E27FC236}">
                  <a16:creationId xmlns:a16="http://schemas.microsoft.com/office/drawing/2014/main" id="{0A4D821C-EC1F-D558-125B-811965E30292}"/>
                </a:ext>
              </a:extLst>
            </p:cNvPr>
            <p:cNvSpPr/>
            <p:nvPr/>
          </p:nvSpPr>
          <p:spPr>
            <a:xfrm>
              <a:off x="9915287" y="1534688"/>
              <a:ext cx="1041677" cy="341453"/>
            </a:xfrm>
            <a:prstGeom prst="rect">
              <a:avLst/>
            </a:prstGeom>
            <a:noFill/>
            <a:ln w="12700" cap="flat" cmpd="sng" algn="ctr">
              <a:noFill/>
              <a:prstDash val="solid"/>
              <a:miter lim="800000"/>
            </a:ln>
            <a:effectLst/>
          </p:spPr>
          <p:txBody>
            <a:bodyPr rtlCol="0" anchor="ctr"/>
            <a:lstStyle/>
            <a:p>
              <a:pPr algn="r" defTabSz="685800" rtl="1"/>
              <a:r>
                <a:rPr lang="ar-SA" sz="900" b="1" dirty="0">
                  <a:solidFill>
                    <a:prstClr val="white"/>
                  </a:solidFill>
                  <a:latin typeface="Arial" panose="020B0604020202020204"/>
                </a:rPr>
                <a:t>الهدف </a:t>
              </a:r>
              <a:r>
                <a:rPr lang="en-US" sz="900" b="1" dirty="0">
                  <a:solidFill>
                    <a:prstClr val="white"/>
                  </a:solidFill>
                  <a:latin typeface="Arial" panose="020B0604020202020204"/>
                </a:rPr>
                <a:t>2</a:t>
              </a:r>
              <a:endParaRPr lang="ar-SA" sz="900" b="1" kern="0" dirty="0">
                <a:solidFill>
                  <a:srgbClr val="FFFFFF"/>
                </a:solidFill>
                <a:latin typeface="Sakkal Majalla" panose="02000000000000000000" pitchFamily="2" charset="-78"/>
                <a:cs typeface="Sakkal Majalla" panose="02000000000000000000" pitchFamily="2" charset="-78"/>
              </a:endParaRPr>
            </a:p>
          </p:txBody>
        </p:sp>
        <p:sp>
          <p:nvSpPr>
            <p:cNvPr id="11" name="Rectangle: Rounded Corners 10">
              <a:extLst>
                <a:ext uri="{FF2B5EF4-FFF2-40B4-BE49-F238E27FC236}">
                  <a16:creationId xmlns:a16="http://schemas.microsoft.com/office/drawing/2014/main" id="{47EA4816-677B-E11E-3E76-490C07E4E08B}"/>
                </a:ext>
              </a:extLst>
            </p:cNvPr>
            <p:cNvSpPr/>
            <p:nvPr/>
          </p:nvSpPr>
          <p:spPr>
            <a:xfrm>
              <a:off x="10968541" y="1417937"/>
              <a:ext cx="365760" cy="574957"/>
            </a:xfrm>
            <a:prstGeom prst="roundRect">
              <a:avLst>
                <a:gd name="adj" fmla="val 7152"/>
              </a:avLst>
            </a:prstGeom>
            <a:solidFill>
              <a:srgbClr val="FFFFFF"/>
            </a:solidFill>
            <a:ln w="12700" cap="flat" cmpd="sng" algn="ctr">
              <a:noFill/>
              <a:prstDash val="solid"/>
              <a:miter lim="800000"/>
            </a:ln>
            <a:effectLst/>
          </p:spPr>
          <p:txBody>
            <a:bodyPr rtlCol="0" anchor="ctr"/>
            <a:lstStyle/>
            <a:p>
              <a:pPr algn="ctr" defTabSz="685800" rtl="1">
                <a:defRPr/>
              </a:pPr>
              <a:endParaRPr lang="en-US" sz="1350" kern="0" dirty="0">
                <a:solidFill>
                  <a:srgbClr val="FFFFFF"/>
                </a:solidFill>
                <a:latin typeface="Arial" panose="020B0604020202020204"/>
              </a:endParaRPr>
            </a:p>
          </p:txBody>
        </p:sp>
        <p:sp>
          <p:nvSpPr>
            <p:cNvPr id="12" name="Rectangle 11">
              <a:extLst>
                <a:ext uri="{FF2B5EF4-FFF2-40B4-BE49-F238E27FC236}">
                  <a16:creationId xmlns:a16="http://schemas.microsoft.com/office/drawing/2014/main" id="{E57ED8E0-629C-5014-BDBE-45CF27F2613A}"/>
                </a:ext>
              </a:extLst>
            </p:cNvPr>
            <p:cNvSpPr/>
            <p:nvPr/>
          </p:nvSpPr>
          <p:spPr>
            <a:xfrm>
              <a:off x="3625677" y="1534688"/>
              <a:ext cx="5956352" cy="341453"/>
            </a:xfrm>
            <a:prstGeom prst="rect">
              <a:avLst/>
            </a:prstGeom>
            <a:noFill/>
            <a:ln w="12700" cap="flat" cmpd="sng" algn="ctr">
              <a:noFill/>
              <a:prstDash val="solid"/>
              <a:miter lim="800000"/>
            </a:ln>
            <a:effectLst/>
          </p:spPr>
          <p:txBody>
            <a:bodyPr rtlCol="0" anchor="ctr"/>
            <a:lstStyle/>
            <a:p>
              <a:pPr algn="r" defTabSz="685800" rtl="1"/>
              <a:r>
                <a:rPr lang="ar-SA" sz="900" b="1" dirty="0">
                  <a:solidFill>
                    <a:prstClr val="black"/>
                  </a:solidFill>
                  <a:latin typeface="Arial" panose="020B0604020202020204"/>
                </a:rPr>
                <a:t>تعزيز الريادة الاستثمارية عبر تطوير منظومة استثمارية مبتكرة تحقق عائداً يفوق متوسط السوق بنسبة ‎15٪ بحلول 2028</a:t>
              </a:r>
            </a:p>
          </p:txBody>
        </p:sp>
      </p:grpSp>
      <p:pic>
        <p:nvPicPr>
          <p:cNvPr id="13" name="Graphic 12">
            <a:extLst>
              <a:ext uri="{FF2B5EF4-FFF2-40B4-BE49-F238E27FC236}">
                <a16:creationId xmlns:a16="http://schemas.microsoft.com/office/drawing/2014/main" id="{AFB4986C-A24E-126E-64CD-01D0B9B50F3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44104" y="1073037"/>
            <a:ext cx="205740" cy="205740"/>
          </a:xfrm>
          <a:prstGeom prst="rect">
            <a:avLst/>
          </a:prstGeom>
        </p:spPr>
      </p:pic>
    </p:spTree>
    <p:extLst>
      <p:ext uri="{BB962C8B-B14F-4D97-AF65-F5344CB8AC3E}">
        <p14:creationId xmlns:p14="http://schemas.microsoft.com/office/powerpoint/2010/main" val="29994286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F2052-6BEA-A6AF-228E-D9E2FF1E9B4F}"/>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427DA4BF-357F-5CED-45E9-9860414D5CAD}"/>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lvl="0">
              <a:lnSpc>
                <a:spcPct val="115000"/>
              </a:lnSpc>
              <a:spcAft>
                <a:spcPts val="300"/>
              </a:spcAft>
              <a:defRPr/>
            </a:pPr>
            <a:r>
              <a:rPr lang="ar-SA" sz="1800" kern="100" dirty="0">
                <a:latin typeface="Aptos" panose="020B0004020202020204" pitchFamily="34" charset="0"/>
                <a:ea typeface="Aptos" panose="020B0004020202020204" pitchFamily="34" charset="0"/>
                <a:cs typeface="Sakkal Majalla" panose="02000000000000000000" pitchFamily="2" charset="-78"/>
              </a:rPr>
              <a:t>مؤشرات الأداء الرئيسية</a:t>
            </a:r>
          </a:p>
        </p:txBody>
      </p:sp>
      <p:sp>
        <p:nvSpPr>
          <p:cNvPr id="4" name="Rectangle 3">
            <a:extLst>
              <a:ext uri="{FF2B5EF4-FFF2-40B4-BE49-F238E27FC236}">
                <a16:creationId xmlns:a16="http://schemas.microsoft.com/office/drawing/2014/main" id="{1908612B-915D-06E1-462D-6C7D5AA92CA0}"/>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algn="r" rtl="1"/>
            <a:endParaRPr lang="en-US" sz="253"/>
          </a:p>
        </p:txBody>
      </p:sp>
      <p:graphicFrame>
        <p:nvGraphicFramePr>
          <p:cNvPr id="6" name="Table 5">
            <a:extLst>
              <a:ext uri="{FF2B5EF4-FFF2-40B4-BE49-F238E27FC236}">
                <a16:creationId xmlns:a16="http://schemas.microsoft.com/office/drawing/2014/main" id="{1035973F-C1C0-8D4E-4B0B-1F38E997A9C6}"/>
              </a:ext>
            </a:extLst>
          </p:cNvPr>
          <p:cNvGraphicFramePr>
            <a:graphicFrameLocks noGrp="1"/>
          </p:cNvGraphicFramePr>
          <p:nvPr>
            <p:extLst>
              <p:ext uri="{D42A27DB-BD31-4B8C-83A1-F6EECF244321}">
                <p14:modId xmlns:p14="http://schemas.microsoft.com/office/powerpoint/2010/main" val="2822331128"/>
              </p:ext>
            </p:extLst>
          </p:nvPr>
        </p:nvGraphicFramePr>
        <p:xfrm>
          <a:off x="685168" y="1465139"/>
          <a:ext cx="8010144" cy="320040"/>
        </p:xfrm>
        <a:graphic>
          <a:graphicData uri="http://schemas.openxmlformats.org/drawingml/2006/table">
            <a:tbl>
              <a:tblPr rtl="1" firstRow="1" bandRow="1"/>
              <a:tblGrid>
                <a:gridCol w="1278902">
                  <a:extLst>
                    <a:ext uri="{9D8B030D-6E8A-4147-A177-3AD203B41FA5}">
                      <a16:colId xmlns:a16="http://schemas.microsoft.com/office/drawing/2014/main" val="1049984811"/>
                    </a:ext>
                  </a:extLst>
                </a:gridCol>
                <a:gridCol w="1624007">
                  <a:extLst>
                    <a:ext uri="{9D8B030D-6E8A-4147-A177-3AD203B41FA5}">
                      <a16:colId xmlns:a16="http://schemas.microsoft.com/office/drawing/2014/main" val="3195569406"/>
                    </a:ext>
                  </a:extLst>
                </a:gridCol>
                <a:gridCol w="1624007">
                  <a:extLst>
                    <a:ext uri="{9D8B030D-6E8A-4147-A177-3AD203B41FA5}">
                      <a16:colId xmlns:a16="http://schemas.microsoft.com/office/drawing/2014/main" val="92257146"/>
                    </a:ext>
                  </a:extLst>
                </a:gridCol>
                <a:gridCol w="803017">
                  <a:extLst>
                    <a:ext uri="{9D8B030D-6E8A-4147-A177-3AD203B41FA5}">
                      <a16:colId xmlns:a16="http://schemas.microsoft.com/office/drawing/2014/main" val="305816391"/>
                    </a:ext>
                  </a:extLst>
                </a:gridCol>
                <a:gridCol w="419586">
                  <a:extLst>
                    <a:ext uri="{9D8B030D-6E8A-4147-A177-3AD203B41FA5}">
                      <a16:colId xmlns:a16="http://schemas.microsoft.com/office/drawing/2014/main" val="263181571"/>
                    </a:ext>
                  </a:extLst>
                </a:gridCol>
                <a:gridCol w="513780">
                  <a:extLst>
                    <a:ext uri="{9D8B030D-6E8A-4147-A177-3AD203B41FA5}">
                      <a16:colId xmlns:a16="http://schemas.microsoft.com/office/drawing/2014/main" val="1968811826"/>
                    </a:ext>
                  </a:extLst>
                </a:gridCol>
                <a:gridCol w="325392">
                  <a:extLst>
                    <a:ext uri="{9D8B030D-6E8A-4147-A177-3AD203B41FA5}">
                      <a16:colId xmlns:a16="http://schemas.microsoft.com/office/drawing/2014/main" val="2495533075"/>
                    </a:ext>
                  </a:extLst>
                </a:gridCol>
                <a:gridCol w="325393">
                  <a:extLst>
                    <a:ext uri="{9D8B030D-6E8A-4147-A177-3AD203B41FA5}">
                      <a16:colId xmlns:a16="http://schemas.microsoft.com/office/drawing/2014/main" val="1125027426"/>
                    </a:ext>
                  </a:extLst>
                </a:gridCol>
                <a:gridCol w="325392">
                  <a:extLst>
                    <a:ext uri="{9D8B030D-6E8A-4147-A177-3AD203B41FA5}">
                      <a16:colId xmlns:a16="http://schemas.microsoft.com/office/drawing/2014/main" val="276446661"/>
                    </a:ext>
                  </a:extLst>
                </a:gridCol>
                <a:gridCol w="770668">
                  <a:extLst>
                    <a:ext uri="{9D8B030D-6E8A-4147-A177-3AD203B41FA5}">
                      <a16:colId xmlns:a16="http://schemas.microsoft.com/office/drawing/2014/main" val="4162371159"/>
                    </a:ext>
                  </a:extLst>
                </a:gridCol>
              </a:tblGrid>
              <a:tr h="160020">
                <a:tc rowSpan="2">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1200" dirty="0">
                          <a:solidFill>
                            <a:schemeClr val="bg1"/>
                          </a:solidFill>
                          <a:latin typeface="Arial" panose="020B0604020202020204" pitchFamily="34" charset="0"/>
                          <a:ea typeface="+mn-ea"/>
                          <a:cs typeface="Arial" panose="020B0604020202020204" pitchFamily="34" charset="0"/>
                        </a:rPr>
                        <a:t>مؤشر الأداء</a:t>
                      </a:r>
                      <a:endParaRPr lang="en-US" sz="600" b="1" kern="0" dirty="0">
                        <a:solidFill>
                          <a:schemeClr val="bg1"/>
                        </a:solidFill>
                        <a:latin typeface="+mn-lt"/>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rowSpan="2">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algn="ctr" defTabSz="914400" rtl="0" eaLnBrk="1" latinLnBrk="0" hangingPunct="1"/>
                      <a:r>
                        <a:rPr lang="ar-SA" sz="600" kern="1200" dirty="0">
                          <a:solidFill>
                            <a:schemeClr val="bg1"/>
                          </a:solidFill>
                          <a:latin typeface="Arial" panose="020B0604020202020204" pitchFamily="34" charset="0"/>
                          <a:ea typeface="+mn-ea"/>
                          <a:cs typeface="Arial" panose="020B0604020202020204" pitchFamily="34" charset="0"/>
                        </a:rPr>
                        <a:t>الهدف</a:t>
                      </a:r>
                      <a:endParaRPr lang="en-US" sz="600" kern="1200" dirty="0">
                        <a:solidFill>
                          <a:schemeClr val="bg1"/>
                        </a:solidFill>
                        <a:latin typeface="Arial" panose="020B0604020202020204" pitchFamily="34" charset="0"/>
                        <a:ea typeface="+mn-ea"/>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rowSpan="2">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algn="ctr" defTabSz="914400" rtl="0" eaLnBrk="1" latinLnBrk="0" hangingPunct="1"/>
                      <a:r>
                        <a:rPr lang="ar-SA" sz="600" b="1" kern="1200" dirty="0">
                          <a:solidFill>
                            <a:schemeClr val="bg1"/>
                          </a:solidFill>
                          <a:latin typeface="Arial" panose="020B0604020202020204" pitchFamily="34" charset="0"/>
                          <a:ea typeface="+mn-ea"/>
                          <a:cs typeface="Arial" panose="020B0604020202020204" pitchFamily="34" charset="0"/>
                        </a:rPr>
                        <a:t>معادله المؤشر</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rowSpan="2">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1200" dirty="0">
                          <a:solidFill>
                            <a:schemeClr val="bg1"/>
                          </a:solidFill>
                          <a:latin typeface="Arial" panose="020B0604020202020204" pitchFamily="34" charset="0"/>
                          <a:ea typeface="+mn-ea"/>
                          <a:cs typeface="Arial" panose="020B0604020202020204" pitchFamily="34" charset="0"/>
                        </a:rPr>
                        <a:t>التكرار</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rowSpan="2">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1200" dirty="0">
                          <a:solidFill>
                            <a:schemeClr val="bg1"/>
                          </a:solidFill>
                          <a:latin typeface="Arial" panose="020B0604020202020204" pitchFamily="34" charset="0"/>
                          <a:ea typeface="+mn-ea"/>
                          <a:cs typeface="Arial" panose="020B0604020202020204" pitchFamily="34" charset="0"/>
                        </a:rPr>
                        <a:t>وحدة القياس</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rowSpan="2">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1200" dirty="0">
                          <a:solidFill>
                            <a:schemeClr val="bg1"/>
                          </a:solidFill>
                          <a:latin typeface="Arial" panose="020B0604020202020204" pitchFamily="34" charset="0"/>
                          <a:ea typeface="+mn-ea"/>
                          <a:cs typeface="Arial" panose="020B0604020202020204" pitchFamily="34" charset="0"/>
                        </a:rPr>
                        <a:t>الحالة</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gridSpan="3">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1200" dirty="0">
                          <a:solidFill>
                            <a:schemeClr val="bg1"/>
                          </a:solidFill>
                          <a:latin typeface="Arial" panose="020B0604020202020204" pitchFamily="34" charset="0"/>
                          <a:ea typeface="+mn-ea"/>
                          <a:cs typeface="Arial" panose="020B0604020202020204" pitchFamily="34" charset="0"/>
                        </a:rPr>
                        <a:t>المستهدف</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hMerge="1">
                  <a:txBody>
                    <a:bodyPr/>
                    <a:lstStyle/>
                    <a:p>
                      <a:endParaRPr lang="en-US"/>
                    </a:p>
                  </a:txBody>
                  <a:tcPr/>
                </a:tc>
                <a:tc hMerge="1">
                  <a:txBody>
                    <a:bodyPr/>
                    <a:lstStyle/>
                    <a:p>
                      <a:endParaRPr lang="en-US"/>
                    </a:p>
                  </a:txBody>
                  <a:tcPr/>
                </a:tc>
                <a:tc rowSpan="2">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1200" dirty="0">
                          <a:solidFill>
                            <a:schemeClr val="bg1"/>
                          </a:solidFill>
                          <a:latin typeface="Arial" panose="020B0604020202020204" pitchFamily="34" charset="0"/>
                          <a:ea typeface="+mn-ea"/>
                          <a:cs typeface="Arial" panose="020B0604020202020204" pitchFamily="34" charset="0"/>
                        </a:rPr>
                        <a:t>المالك</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extLst>
                  <a:ext uri="{0D108BD9-81ED-4DB2-BD59-A6C34878D82A}">
                    <a16:rowId xmlns:a16="http://schemas.microsoft.com/office/drawing/2014/main" val="3131066836"/>
                  </a:ext>
                </a:extLst>
              </a:tr>
              <a:tr h="16002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algn="ctr" defTabSz="914400" rtl="0" eaLnBrk="1" latinLnBrk="0" hangingPunct="1"/>
                      <a:r>
                        <a:rPr lang="ar-SA" sz="600" b="1" kern="1200" dirty="0">
                          <a:solidFill>
                            <a:schemeClr val="bg1"/>
                          </a:solidFill>
                          <a:latin typeface="Arial" panose="020B0604020202020204" pitchFamily="34" charset="0"/>
                          <a:ea typeface="+mn-ea"/>
                          <a:cs typeface="Arial" panose="020B0604020202020204" pitchFamily="34" charset="0"/>
                        </a:rPr>
                        <a:t>2026</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0" marR="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algn="ctr" defTabSz="914400" rtl="0" eaLnBrk="1" latinLnBrk="0" hangingPunct="1"/>
                      <a:r>
                        <a:rPr lang="ar-SA" sz="600" b="1" kern="1200" dirty="0">
                          <a:solidFill>
                            <a:schemeClr val="bg1"/>
                          </a:solidFill>
                          <a:latin typeface="Arial" panose="020B0604020202020204" pitchFamily="34" charset="0"/>
                          <a:ea typeface="+mn-ea"/>
                          <a:cs typeface="Arial" panose="020B0604020202020204" pitchFamily="34" charset="0"/>
                        </a:rPr>
                        <a:t>2027</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0" marR="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algn="ctr" defTabSz="914400" rtl="0" eaLnBrk="1" latinLnBrk="0" hangingPunct="1"/>
                      <a:r>
                        <a:rPr lang="ar-SA" sz="600" b="1" kern="1200" dirty="0">
                          <a:solidFill>
                            <a:schemeClr val="bg1"/>
                          </a:solidFill>
                          <a:latin typeface="Arial" panose="020B0604020202020204" pitchFamily="34" charset="0"/>
                          <a:ea typeface="+mn-ea"/>
                          <a:cs typeface="Arial" panose="020B0604020202020204" pitchFamily="34" charset="0"/>
                        </a:rPr>
                        <a:t>2028</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0" marR="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vMerge="1">
                  <a:txBody>
                    <a:bodyPr/>
                    <a:lstStyle/>
                    <a:p>
                      <a:endParaRPr lang="en-US"/>
                    </a:p>
                  </a:txBody>
                  <a:tcPr/>
                </a:tc>
                <a:extLst>
                  <a:ext uri="{0D108BD9-81ED-4DB2-BD59-A6C34878D82A}">
                    <a16:rowId xmlns:a16="http://schemas.microsoft.com/office/drawing/2014/main" val="3950913545"/>
                  </a:ext>
                </a:extLst>
              </a:tr>
            </a:tbl>
          </a:graphicData>
        </a:graphic>
      </p:graphicFrame>
      <p:graphicFrame>
        <p:nvGraphicFramePr>
          <p:cNvPr id="7" name="Table 56">
            <a:extLst>
              <a:ext uri="{FF2B5EF4-FFF2-40B4-BE49-F238E27FC236}">
                <a16:creationId xmlns:a16="http://schemas.microsoft.com/office/drawing/2014/main" id="{22E8F959-7D19-1F5E-687A-77A0BFADAE41}"/>
              </a:ext>
            </a:extLst>
          </p:cNvPr>
          <p:cNvGraphicFramePr>
            <a:graphicFrameLocks noGrp="1"/>
          </p:cNvGraphicFramePr>
          <p:nvPr>
            <p:extLst>
              <p:ext uri="{D42A27DB-BD31-4B8C-83A1-F6EECF244321}">
                <p14:modId xmlns:p14="http://schemas.microsoft.com/office/powerpoint/2010/main" val="2707987026"/>
              </p:ext>
            </p:extLst>
          </p:nvPr>
        </p:nvGraphicFramePr>
        <p:xfrm>
          <a:off x="685168" y="1833844"/>
          <a:ext cx="8010145" cy="2913253"/>
        </p:xfrm>
        <a:graphic>
          <a:graphicData uri="http://schemas.openxmlformats.org/drawingml/2006/table">
            <a:tbl>
              <a:tblPr rtl="1" firstRow="1" bandRow="1"/>
              <a:tblGrid>
                <a:gridCol w="236326">
                  <a:extLst>
                    <a:ext uri="{9D8B030D-6E8A-4147-A177-3AD203B41FA5}">
                      <a16:colId xmlns:a16="http://schemas.microsoft.com/office/drawing/2014/main" val="2728250996"/>
                    </a:ext>
                  </a:extLst>
                </a:gridCol>
                <a:gridCol w="1042577">
                  <a:extLst>
                    <a:ext uri="{9D8B030D-6E8A-4147-A177-3AD203B41FA5}">
                      <a16:colId xmlns:a16="http://schemas.microsoft.com/office/drawing/2014/main" val="329074619"/>
                    </a:ext>
                  </a:extLst>
                </a:gridCol>
                <a:gridCol w="1624007">
                  <a:extLst>
                    <a:ext uri="{9D8B030D-6E8A-4147-A177-3AD203B41FA5}">
                      <a16:colId xmlns:a16="http://schemas.microsoft.com/office/drawing/2014/main" val="2848749475"/>
                    </a:ext>
                  </a:extLst>
                </a:gridCol>
                <a:gridCol w="1624007">
                  <a:extLst>
                    <a:ext uri="{9D8B030D-6E8A-4147-A177-3AD203B41FA5}">
                      <a16:colId xmlns:a16="http://schemas.microsoft.com/office/drawing/2014/main" val="3156336873"/>
                    </a:ext>
                  </a:extLst>
                </a:gridCol>
                <a:gridCol w="803016">
                  <a:extLst>
                    <a:ext uri="{9D8B030D-6E8A-4147-A177-3AD203B41FA5}">
                      <a16:colId xmlns:a16="http://schemas.microsoft.com/office/drawing/2014/main" val="3259925586"/>
                    </a:ext>
                  </a:extLst>
                </a:gridCol>
                <a:gridCol w="419586">
                  <a:extLst>
                    <a:ext uri="{9D8B030D-6E8A-4147-A177-3AD203B41FA5}">
                      <a16:colId xmlns:a16="http://schemas.microsoft.com/office/drawing/2014/main" val="1387140659"/>
                    </a:ext>
                  </a:extLst>
                </a:gridCol>
                <a:gridCol w="513781">
                  <a:extLst>
                    <a:ext uri="{9D8B030D-6E8A-4147-A177-3AD203B41FA5}">
                      <a16:colId xmlns:a16="http://schemas.microsoft.com/office/drawing/2014/main" val="3364919550"/>
                    </a:ext>
                  </a:extLst>
                </a:gridCol>
                <a:gridCol w="325392">
                  <a:extLst>
                    <a:ext uri="{9D8B030D-6E8A-4147-A177-3AD203B41FA5}">
                      <a16:colId xmlns:a16="http://schemas.microsoft.com/office/drawing/2014/main" val="278833157"/>
                    </a:ext>
                  </a:extLst>
                </a:gridCol>
                <a:gridCol w="325393">
                  <a:extLst>
                    <a:ext uri="{9D8B030D-6E8A-4147-A177-3AD203B41FA5}">
                      <a16:colId xmlns:a16="http://schemas.microsoft.com/office/drawing/2014/main" val="2224035334"/>
                    </a:ext>
                  </a:extLst>
                </a:gridCol>
                <a:gridCol w="325392">
                  <a:extLst>
                    <a:ext uri="{9D8B030D-6E8A-4147-A177-3AD203B41FA5}">
                      <a16:colId xmlns:a16="http://schemas.microsoft.com/office/drawing/2014/main" val="1504719408"/>
                    </a:ext>
                  </a:extLst>
                </a:gridCol>
                <a:gridCol w="770668">
                  <a:extLst>
                    <a:ext uri="{9D8B030D-6E8A-4147-A177-3AD203B41FA5}">
                      <a16:colId xmlns:a16="http://schemas.microsoft.com/office/drawing/2014/main" val="3993996621"/>
                    </a:ext>
                  </a:extLst>
                </a:gridCol>
              </a:tblGrid>
              <a:tr h="626428">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0" dirty="0">
                          <a:solidFill>
                            <a:schemeClr val="bg1"/>
                          </a:solidFill>
                          <a:latin typeface="+mn-lt"/>
                          <a:ea typeface="+mn-ea"/>
                          <a:cs typeface="Sakkal Majalla" panose="02000000000000000000" pitchFamily="2" charset="-78"/>
                        </a:rPr>
                        <a:t>3.1</a:t>
                      </a:r>
                      <a:endParaRPr lang="en-US" sz="600" b="1" kern="0" dirty="0">
                        <a:solidFill>
                          <a:schemeClr val="bg1"/>
                        </a:solidFill>
                        <a:latin typeface="+mn-lt"/>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8A2B4"/>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600" b="1" kern="0" dirty="0">
                          <a:solidFill>
                            <a:prstClr val="black"/>
                          </a:solidFill>
                          <a:latin typeface="Arial" panose="020B0604020202020204"/>
                          <a:ea typeface="+mn-ea"/>
                          <a:cs typeface="Sakkal Majalla" panose="02000000000000000000" pitchFamily="2" charset="-78"/>
                        </a:rPr>
                        <a:t>إجمالي الإيرادات السنوية</a:t>
                      </a:r>
                      <a:endParaRPr lang="en-US" sz="600" b="1" kern="0" dirty="0">
                        <a:solidFill>
                          <a:prstClr val="black"/>
                        </a:solidFill>
                        <a:latin typeface="Arial" panose="020B0604020202020204"/>
                        <a:ea typeface="+mn-ea"/>
                        <a:cs typeface="Sakkal Majalla" panose="02000000000000000000" pitchFamily="2" charset="-78"/>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marL="0" marR="0" algn="r" defTabSz="685766" rtl="1" eaLnBrk="1" latinLnBrk="0" hangingPunct="1">
                        <a:lnSpc>
                          <a:spcPct val="115000"/>
                        </a:lnSpc>
                        <a:spcAft>
                          <a:spcPts val="800"/>
                        </a:spcAft>
                        <a:buNone/>
                      </a:pPr>
                      <a:r>
                        <a:rPr lang="ar-SA" sz="600" kern="1200" dirty="0">
                          <a:solidFill>
                            <a:schemeClr val="dk1"/>
                          </a:solidFill>
                          <a:latin typeface="Arial" panose="020B0604020202020204" pitchFamily="34" charset="0"/>
                          <a:ea typeface="+mn-ea"/>
                          <a:cs typeface="+mn-cs"/>
                        </a:rPr>
                        <a:t>يقيس قيمة الإيرادات المحققة سنوياً</a:t>
                      </a:r>
                      <a:endParaRPr lang="en-US" sz="600" kern="1200" dirty="0">
                        <a:solidFill>
                          <a:schemeClr val="dk1"/>
                        </a:solidFill>
                        <a:latin typeface="Arial" panose="020B0604020202020204" pitchFamily="34" charset="0"/>
                        <a:ea typeface="+mn-ea"/>
                        <a:cs typeface="+mn-cs"/>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marL="0" marR="0" algn="r" defTabSz="685766" rtl="1" eaLnBrk="1" latinLnBrk="0" hangingPunct="1">
                        <a:lnSpc>
                          <a:spcPct val="115000"/>
                        </a:lnSpc>
                        <a:spcAft>
                          <a:spcPts val="800"/>
                        </a:spcAft>
                        <a:buNone/>
                      </a:pPr>
                      <a:r>
                        <a:rPr lang="ar-SA" sz="600" kern="1200" dirty="0">
                          <a:solidFill>
                            <a:schemeClr val="dk1"/>
                          </a:solidFill>
                          <a:latin typeface="Arial" panose="020B0604020202020204" pitchFamily="34" charset="0"/>
                          <a:ea typeface="+mn-ea"/>
                          <a:cs typeface="+mn-cs"/>
                        </a:rPr>
                        <a:t>إجمالي الإيرادات = مجموع الإيرادات من جميع القطاعات خلال السنة</a:t>
                      </a:r>
                      <a:endParaRPr lang="en-US" sz="600" kern="1200" dirty="0">
                        <a:solidFill>
                          <a:schemeClr val="dk1"/>
                        </a:solidFill>
                        <a:latin typeface="Arial" panose="020B0604020202020204" pitchFamily="34" charset="0"/>
                        <a:ea typeface="+mn-ea"/>
                        <a:cs typeface="+mn-cs"/>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56707085"/>
                  </a:ext>
                </a:extLst>
              </a:tr>
              <a:tr h="407541">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0" dirty="0">
                          <a:solidFill>
                            <a:schemeClr val="bg1"/>
                          </a:solidFill>
                          <a:latin typeface="+mn-lt"/>
                          <a:cs typeface="Sakkal Majalla" panose="02000000000000000000" pitchFamily="2" charset="-78"/>
                        </a:rPr>
                        <a:t>3.2</a:t>
                      </a:r>
                      <a:endParaRPr lang="en-US" sz="600" b="1" kern="0" dirty="0">
                        <a:solidFill>
                          <a:schemeClr val="bg1"/>
                        </a:solidFill>
                        <a:latin typeface="+mn-lt"/>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8A2B4"/>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600" b="1" kern="0" dirty="0">
                          <a:solidFill>
                            <a:prstClr val="black"/>
                          </a:solidFill>
                          <a:latin typeface="Arial" panose="020B0604020202020204"/>
                          <a:cs typeface="Sakkal Majalla" panose="02000000000000000000" pitchFamily="2" charset="-78"/>
                        </a:rPr>
                        <a:t>معدل النمو المركب</a:t>
                      </a:r>
                      <a:endParaRPr lang="en-US" sz="600" b="1" kern="0" dirty="0">
                        <a:solidFill>
                          <a:prstClr val="black"/>
                        </a:solidFill>
                        <a:latin typeface="Arial" panose="020B0604020202020204"/>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algn="r" rtl="1"/>
                      <a:r>
                        <a:rPr lang="ar-SA" sz="600" dirty="0">
                          <a:latin typeface="Arial" panose="020B0604020202020204" pitchFamily="34" charset="0"/>
                          <a:cs typeface="+mn-cs"/>
                        </a:rPr>
                        <a:t>يقيس معدل النمو السنوي المركب للاستثمار خلال الفترة حتى 2028</a:t>
                      </a:r>
                      <a:endParaRPr lang="en-US" sz="600" dirty="0">
                        <a:latin typeface="Arial" panose="020B0604020202020204" pitchFamily="34" charset="0"/>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300"/>
                        </a:spcAft>
                        <a:buClrTx/>
                        <a:buSzTx/>
                        <a:buFontTx/>
                        <a:buNone/>
                        <a:tabLst/>
                        <a:defRPr/>
                      </a:pPr>
                      <a:r>
                        <a:rPr lang="ar-SA" sz="600" b="0" kern="1200" dirty="0">
                          <a:solidFill>
                            <a:schemeClr val="tx1"/>
                          </a:solidFill>
                          <a:latin typeface="Arial" panose="020B0604020202020204" pitchFamily="34" charset="0"/>
                          <a:ea typeface="+mn-ea"/>
                          <a:cs typeface="+mn-cs"/>
                        </a:rPr>
                        <a:t>معدل النمو المركب = (القيمة النهائية ÷ القيمة الابتدائية) ^ (1 ÷ عدد السنوات) - 1</a:t>
                      </a:r>
                      <a:endParaRPr lang="en-US" sz="600" b="0" kern="1200" dirty="0">
                        <a:solidFill>
                          <a:schemeClr val="tx1"/>
                        </a:solidFill>
                        <a:latin typeface="Arial" panose="020B0604020202020204" pitchFamily="34" charset="0"/>
                        <a:ea typeface="+mn-ea"/>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2275407014"/>
                  </a:ext>
                </a:extLst>
              </a:tr>
              <a:tr h="626428">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0" dirty="0">
                          <a:solidFill>
                            <a:schemeClr val="bg1"/>
                          </a:solidFill>
                          <a:latin typeface="+mn-lt"/>
                          <a:cs typeface="Sakkal Majalla" panose="02000000000000000000" pitchFamily="2" charset="-78"/>
                        </a:rPr>
                        <a:t>3.3</a:t>
                      </a:r>
                      <a:endParaRPr lang="en-US" sz="600" b="1" kern="0" dirty="0">
                        <a:solidFill>
                          <a:schemeClr val="bg1"/>
                        </a:solidFill>
                        <a:latin typeface="+mn-lt"/>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8A2B4"/>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600" b="1" kern="0" dirty="0">
                          <a:solidFill>
                            <a:prstClr val="black"/>
                          </a:solidFill>
                          <a:latin typeface="Arial" panose="020B0604020202020204"/>
                          <a:ea typeface="+mn-ea"/>
                          <a:cs typeface="Sakkal Majalla" panose="02000000000000000000" pitchFamily="2" charset="-78"/>
                        </a:rPr>
                        <a:t>نسبة الانحراف عن المستهدف</a:t>
                      </a:r>
                      <a:endParaRPr lang="en-US" sz="600" b="1" kern="0" dirty="0">
                        <a:solidFill>
                          <a:prstClr val="black"/>
                        </a:solidFill>
                        <a:latin typeface="Arial" panose="020B0604020202020204"/>
                        <a:ea typeface="+mn-ea"/>
                        <a:cs typeface="Sakkal Majalla" panose="02000000000000000000" pitchFamily="2" charset="-78"/>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marL="0" marR="0" algn="r" defTabSz="685766" rtl="1" eaLnBrk="1" latinLnBrk="0" hangingPunct="1">
                        <a:lnSpc>
                          <a:spcPct val="115000"/>
                        </a:lnSpc>
                        <a:spcAft>
                          <a:spcPts val="800"/>
                        </a:spcAft>
                        <a:buNone/>
                      </a:pPr>
                      <a:r>
                        <a:rPr lang="ar-SA" sz="600" kern="1200" dirty="0">
                          <a:solidFill>
                            <a:schemeClr val="dk1"/>
                          </a:solidFill>
                          <a:latin typeface="Arial" panose="020B0604020202020204" pitchFamily="34" charset="0"/>
                          <a:ea typeface="+mn-ea"/>
                          <a:cs typeface="+mn-cs"/>
                        </a:rPr>
                        <a:t>يقيس الفرق بين الإيرادات الفعلية والمستهدفة</a:t>
                      </a:r>
                      <a:endParaRPr lang="en-US" sz="600" kern="1200" dirty="0">
                        <a:solidFill>
                          <a:schemeClr val="dk1"/>
                        </a:solidFill>
                        <a:latin typeface="Arial" panose="020B0604020202020204" pitchFamily="34" charset="0"/>
                        <a:ea typeface="+mn-ea"/>
                        <a:cs typeface="+mn-cs"/>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marL="0" marR="0" algn="r" defTabSz="685766" rtl="1" eaLnBrk="1" latinLnBrk="0" hangingPunct="1">
                        <a:lnSpc>
                          <a:spcPct val="115000"/>
                        </a:lnSpc>
                        <a:spcAft>
                          <a:spcPts val="800"/>
                        </a:spcAft>
                        <a:buNone/>
                      </a:pPr>
                      <a:r>
                        <a:rPr lang="ar-SA" sz="600" kern="1200">
                          <a:solidFill>
                            <a:schemeClr val="dk1"/>
                          </a:solidFill>
                          <a:latin typeface="Arial" panose="020B0604020202020204" pitchFamily="34" charset="0"/>
                          <a:ea typeface="+mn-ea"/>
                          <a:cs typeface="+mn-cs"/>
                        </a:rPr>
                        <a:t>نسبة الانحراف = (الإيرادات الفعلية - الإيرادات المستهدفة) ÷ الإيرادات المستهدفة × 100</a:t>
                      </a:r>
                      <a:endParaRPr lang="en-US" sz="600" kern="1200">
                        <a:solidFill>
                          <a:schemeClr val="dk1"/>
                        </a:solidFill>
                        <a:latin typeface="Arial" panose="020B0604020202020204" pitchFamily="34" charset="0"/>
                        <a:ea typeface="+mn-ea"/>
                        <a:cs typeface="+mn-cs"/>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2527744650"/>
                  </a:ext>
                </a:extLst>
              </a:tr>
              <a:tr h="626428">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0" dirty="0">
                          <a:solidFill>
                            <a:schemeClr val="bg1"/>
                          </a:solidFill>
                          <a:latin typeface="+mn-lt"/>
                          <a:cs typeface="Sakkal Majalla" panose="02000000000000000000" pitchFamily="2" charset="-78"/>
                        </a:rPr>
                        <a:t>3.4</a:t>
                      </a:r>
                      <a:endParaRPr lang="en-US" sz="600" b="1" kern="0" dirty="0">
                        <a:solidFill>
                          <a:schemeClr val="bg1"/>
                        </a:solidFill>
                        <a:latin typeface="+mn-lt"/>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8A2B4"/>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600" b="1" kern="0" dirty="0">
                          <a:solidFill>
                            <a:prstClr val="black"/>
                          </a:solidFill>
                          <a:latin typeface="Arial" panose="020B0604020202020204"/>
                          <a:ea typeface="+mn-ea"/>
                          <a:cs typeface="Sakkal Majalla" panose="02000000000000000000" pitchFamily="2" charset="-78"/>
                        </a:rPr>
                        <a:t>نسبة مساهمة القطاعات الجديدة في الإيرادات</a:t>
                      </a:r>
                      <a:endParaRPr lang="en-US" sz="600" b="1" kern="0" dirty="0">
                        <a:solidFill>
                          <a:prstClr val="black"/>
                        </a:solidFill>
                        <a:latin typeface="Arial" panose="020B0604020202020204"/>
                        <a:ea typeface="+mn-ea"/>
                        <a:cs typeface="Sakkal Majalla" panose="02000000000000000000" pitchFamily="2" charset="-78"/>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marL="0" marR="0" algn="r" defTabSz="685766" rtl="1" eaLnBrk="1" latinLnBrk="0" hangingPunct="1">
                        <a:lnSpc>
                          <a:spcPct val="115000"/>
                        </a:lnSpc>
                        <a:spcAft>
                          <a:spcPts val="800"/>
                        </a:spcAft>
                        <a:buNone/>
                      </a:pPr>
                      <a:r>
                        <a:rPr lang="ar-SA" sz="600" kern="1200">
                          <a:solidFill>
                            <a:schemeClr val="dk1"/>
                          </a:solidFill>
                          <a:latin typeface="Arial" panose="020B0604020202020204" pitchFamily="34" charset="0"/>
                          <a:ea typeface="+mn-ea"/>
                          <a:cs typeface="+mn-cs"/>
                        </a:rPr>
                        <a:t>يقيس حجم الإيرادات الناتجة عن القطاعات الجديدة مقارنة بالإجمالي</a:t>
                      </a:r>
                      <a:endParaRPr lang="en-US" sz="600" kern="1200">
                        <a:solidFill>
                          <a:schemeClr val="dk1"/>
                        </a:solidFill>
                        <a:latin typeface="Arial" panose="020B0604020202020204" pitchFamily="34" charset="0"/>
                        <a:ea typeface="+mn-ea"/>
                        <a:cs typeface="+mn-cs"/>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marL="0" marR="0" algn="r" defTabSz="685766" rtl="1" eaLnBrk="1" latinLnBrk="0" hangingPunct="1">
                        <a:lnSpc>
                          <a:spcPct val="115000"/>
                        </a:lnSpc>
                        <a:spcAft>
                          <a:spcPts val="800"/>
                        </a:spcAft>
                        <a:buNone/>
                      </a:pPr>
                      <a:r>
                        <a:rPr lang="ar-SA" sz="600" kern="1200" dirty="0">
                          <a:solidFill>
                            <a:schemeClr val="dk1"/>
                          </a:solidFill>
                          <a:latin typeface="Arial" panose="020B0604020202020204" pitchFamily="34" charset="0"/>
                          <a:ea typeface="+mn-ea"/>
                          <a:cs typeface="+mn-cs"/>
                        </a:rPr>
                        <a:t>نسبة المساهمة = (إيرادات القطاعات الجديدة ÷ إجمالي الإيرادات) × 100</a:t>
                      </a:r>
                      <a:endParaRPr lang="en-US" sz="600" kern="1200" dirty="0">
                        <a:solidFill>
                          <a:schemeClr val="dk1"/>
                        </a:solidFill>
                        <a:latin typeface="Arial" panose="020B0604020202020204" pitchFamily="34" charset="0"/>
                        <a:ea typeface="+mn-ea"/>
                        <a:cs typeface="+mn-cs"/>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667847417"/>
                  </a:ext>
                </a:extLst>
              </a:tr>
              <a:tr h="626428">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0" dirty="0">
                          <a:solidFill>
                            <a:schemeClr val="bg1"/>
                          </a:solidFill>
                          <a:latin typeface="+mn-lt"/>
                          <a:cs typeface="Sakkal Majalla" panose="02000000000000000000" pitchFamily="2" charset="-78"/>
                        </a:rPr>
                        <a:t>3.5</a:t>
                      </a:r>
                      <a:endParaRPr lang="en-US" sz="600" b="1" kern="0" dirty="0">
                        <a:solidFill>
                          <a:schemeClr val="bg1"/>
                        </a:solidFill>
                        <a:latin typeface="+mn-lt"/>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8A2B4"/>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600" b="1" kern="0" dirty="0">
                          <a:solidFill>
                            <a:prstClr val="black"/>
                          </a:solidFill>
                          <a:latin typeface="Arial" panose="020B0604020202020204"/>
                          <a:ea typeface="+mn-ea"/>
                          <a:cs typeface="Sakkal Majalla" panose="02000000000000000000" pitchFamily="2" charset="-78"/>
                        </a:rPr>
                        <a:t>نسبة الإيرادات المستدامة</a:t>
                      </a:r>
                      <a:endParaRPr lang="en-US" sz="600" b="1" kern="0" dirty="0">
                        <a:solidFill>
                          <a:prstClr val="black"/>
                        </a:solidFill>
                        <a:latin typeface="Arial" panose="020B0604020202020204"/>
                        <a:ea typeface="+mn-ea"/>
                        <a:cs typeface="Sakkal Majalla" panose="02000000000000000000" pitchFamily="2" charset="-78"/>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marL="0" marR="0" algn="r" defTabSz="685766" rtl="1" eaLnBrk="1" latinLnBrk="0" hangingPunct="1">
                        <a:lnSpc>
                          <a:spcPct val="115000"/>
                        </a:lnSpc>
                        <a:spcAft>
                          <a:spcPts val="800"/>
                        </a:spcAft>
                        <a:buNone/>
                      </a:pPr>
                      <a:r>
                        <a:rPr lang="ar-SA" sz="600" kern="1200" dirty="0">
                          <a:solidFill>
                            <a:schemeClr val="dk1"/>
                          </a:solidFill>
                          <a:latin typeface="Arial" panose="020B0604020202020204" pitchFamily="34" charset="0"/>
                          <a:ea typeface="+mn-ea"/>
                          <a:cs typeface="+mn-cs"/>
                        </a:rPr>
                        <a:t>يقيس نسبة الإيرادات المتكررة أو طويلة الأمد</a:t>
                      </a:r>
                      <a:endParaRPr lang="en-US" sz="600" kern="1200" dirty="0">
                        <a:solidFill>
                          <a:schemeClr val="dk1"/>
                        </a:solidFill>
                        <a:latin typeface="Arial" panose="020B0604020202020204" pitchFamily="34" charset="0"/>
                        <a:ea typeface="+mn-ea"/>
                        <a:cs typeface="+mn-cs"/>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marL="0" marR="0" algn="r" defTabSz="685766" rtl="1" eaLnBrk="1" latinLnBrk="0" hangingPunct="1">
                        <a:lnSpc>
                          <a:spcPct val="115000"/>
                        </a:lnSpc>
                        <a:spcAft>
                          <a:spcPts val="800"/>
                        </a:spcAft>
                        <a:buNone/>
                      </a:pPr>
                      <a:r>
                        <a:rPr lang="ar-SA" sz="600" kern="1200" dirty="0">
                          <a:solidFill>
                            <a:schemeClr val="dk1"/>
                          </a:solidFill>
                          <a:latin typeface="Arial" panose="020B0604020202020204" pitchFamily="34" charset="0"/>
                          <a:ea typeface="+mn-ea"/>
                          <a:cs typeface="+mn-cs"/>
                        </a:rPr>
                        <a:t>نسبة الإيرادات المستدامة = (الإيرادات المتكررة ÷ إجمالي الإيرادات) × 100</a:t>
                      </a:r>
                      <a:endParaRPr lang="en-US" sz="600" kern="1200" dirty="0">
                        <a:solidFill>
                          <a:schemeClr val="dk1"/>
                        </a:solidFill>
                        <a:latin typeface="Arial" panose="020B0604020202020204" pitchFamily="34" charset="0"/>
                        <a:ea typeface="+mn-ea"/>
                        <a:cs typeface="+mn-cs"/>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2113218777"/>
                  </a:ext>
                </a:extLst>
              </a:tr>
            </a:tbl>
          </a:graphicData>
        </a:graphic>
      </p:graphicFrame>
      <p:grpSp>
        <p:nvGrpSpPr>
          <p:cNvPr id="2" name="Group 1">
            <a:extLst>
              <a:ext uri="{FF2B5EF4-FFF2-40B4-BE49-F238E27FC236}">
                <a16:creationId xmlns:a16="http://schemas.microsoft.com/office/drawing/2014/main" id="{3A698E27-ED12-17F3-E95A-3328C2228569}"/>
              </a:ext>
            </a:extLst>
          </p:cNvPr>
          <p:cNvGrpSpPr/>
          <p:nvPr/>
        </p:nvGrpSpPr>
        <p:grpSpPr>
          <a:xfrm>
            <a:off x="685167" y="946778"/>
            <a:ext cx="8010144" cy="469695"/>
            <a:chOff x="679508" y="1392285"/>
            <a:chExt cx="10684126" cy="626260"/>
          </a:xfrm>
        </p:grpSpPr>
        <p:sp>
          <p:nvSpPr>
            <p:cNvPr id="5" name="Rectangle 4">
              <a:extLst>
                <a:ext uri="{FF2B5EF4-FFF2-40B4-BE49-F238E27FC236}">
                  <a16:creationId xmlns:a16="http://schemas.microsoft.com/office/drawing/2014/main" id="{B0B8D8C0-5155-D86D-6B8C-8023D8DC5F74}"/>
                </a:ext>
              </a:extLst>
            </p:cNvPr>
            <p:cNvSpPr/>
            <p:nvPr/>
          </p:nvSpPr>
          <p:spPr>
            <a:xfrm>
              <a:off x="679508" y="1972824"/>
              <a:ext cx="9966960" cy="45720"/>
            </a:xfrm>
            <a:prstGeom prst="rect">
              <a:avLst/>
            </a:prstGeom>
            <a:solidFill>
              <a:srgbClr val="173863"/>
            </a:solidFill>
            <a:ln w="12700" cap="flat" cmpd="sng" algn="ctr">
              <a:noFill/>
              <a:prstDash val="solid"/>
              <a:miter lim="800000"/>
            </a:ln>
            <a:effectLst/>
          </p:spPr>
          <p:txBody>
            <a:bodyPr rtlCol="0" anchor="ctr"/>
            <a:lstStyle/>
            <a:p>
              <a:pPr algn="ctr" defTabSz="685800" rtl="1">
                <a:defRPr/>
              </a:pPr>
              <a:endParaRPr lang="en-US" sz="1350" kern="0" dirty="0">
                <a:solidFill>
                  <a:srgbClr val="FFFFFF"/>
                </a:solidFill>
                <a:latin typeface="Arial" panose="020B0604020202020204"/>
              </a:endParaRPr>
            </a:p>
          </p:txBody>
        </p:sp>
        <p:sp>
          <p:nvSpPr>
            <p:cNvPr id="8" name="Rectangle: Rounded Corners 7">
              <a:extLst>
                <a:ext uri="{FF2B5EF4-FFF2-40B4-BE49-F238E27FC236}">
                  <a16:creationId xmlns:a16="http://schemas.microsoft.com/office/drawing/2014/main" id="{4ECD3439-7D88-75FA-86FC-ACA3EF78FAA4}"/>
                </a:ext>
              </a:extLst>
            </p:cNvPr>
            <p:cNvSpPr/>
            <p:nvPr/>
          </p:nvSpPr>
          <p:spPr>
            <a:xfrm>
              <a:off x="9902102" y="1392285"/>
              <a:ext cx="1461532" cy="626260"/>
            </a:xfrm>
            <a:prstGeom prst="roundRect">
              <a:avLst>
                <a:gd name="adj" fmla="val 7152"/>
              </a:avLst>
            </a:prstGeom>
            <a:solidFill>
              <a:srgbClr val="173863"/>
            </a:solidFill>
            <a:ln w="12700" cap="flat" cmpd="sng" algn="ctr">
              <a:noFill/>
              <a:prstDash val="solid"/>
              <a:miter lim="800000"/>
            </a:ln>
            <a:effectLst/>
          </p:spPr>
          <p:txBody>
            <a:bodyPr rtlCol="0" anchor="ctr"/>
            <a:lstStyle/>
            <a:p>
              <a:pPr algn="ctr" defTabSz="685800" rtl="1">
                <a:defRPr/>
              </a:pPr>
              <a:endParaRPr lang="en-US" sz="1350" kern="0" dirty="0">
                <a:solidFill>
                  <a:srgbClr val="FFFFFF"/>
                </a:solidFill>
                <a:latin typeface="Arial" panose="020B0604020202020204"/>
              </a:endParaRPr>
            </a:p>
          </p:txBody>
        </p:sp>
        <p:sp>
          <p:nvSpPr>
            <p:cNvPr id="9" name="Right Triangle 8">
              <a:extLst>
                <a:ext uri="{FF2B5EF4-FFF2-40B4-BE49-F238E27FC236}">
                  <a16:creationId xmlns:a16="http://schemas.microsoft.com/office/drawing/2014/main" id="{8D430A83-346D-A3B2-685E-A2662F90F598}"/>
                </a:ext>
              </a:extLst>
            </p:cNvPr>
            <p:cNvSpPr/>
            <p:nvPr/>
          </p:nvSpPr>
          <p:spPr>
            <a:xfrm flipH="1">
              <a:off x="9556078" y="1410454"/>
              <a:ext cx="354418" cy="608090"/>
            </a:xfrm>
            <a:prstGeom prst="rtTriangle">
              <a:avLst/>
            </a:prstGeom>
            <a:solidFill>
              <a:srgbClr val="173863"/>
            </a:solidFill>
            <a:ln w="12700" cap="flat" cmpd="sng" algn="ctr">
              <a:noFill/>
              <a:prstDash val="solid"/>
              <a:miter lim="800000"/>
            </a:ln>
            <a:effectLst/>
          </p:spPr>
          <p:txBody>
            <a:bodyPr rtlCol="0" anchor="ctr"/>
            <a:lstStyle/>
            <a:p>
              <a:pPr algn="ctr" defTabSz="685800" rtl="1">
                <a:defRPr/>
              </a:pPr>
              <a:endParaRPr lang="en-US" sz="1350" kern="0" dirty="0">
                <a:solidFill>
                  <a:srgbClr val="FFFFFF"/>
                </a:solidFill>
                <a:latin typeface="Arial" panose="020B0604020202020204"/>
              </a:endParaRPr>
            </a:p>
          </p:txBody>
        </p:sp>
        <p:sp>
          <p:nvSpPr>
            <p:cNvPr id="10" name="Rectangle 9">
              <a:extLst>
                <a:ext uri="{FF2B5EF4-FFF2-40B4-BE49-F238E27FC236}">
                  <a16:creationId xmlns:a16="http://schemas.microsoft.com/office/drawing/2014/main" id="{66C32F9A-4E17-D766-8A4B-A0C598700632}"/>
                </a:ext>
              </a:extLst>
            </p:cNvPr>
            <p:cNvSpPr/>
            <p:nvPr/>
          </p:nvSpPr>
          <p:spPr>
            <a:xfrm>
              <a:off x="9915287" y="1534688"/>
              <a:ext cx="1041677" cy="341453"/>
            </a:xfrm>
            <a:prstGeom prst="rect">
              <a:avLst/>
            </a:prstGeom>
            <a:noFill/>
            <a:ln w="12700" cap="flat" cmpd="sng" algn="ctr">
              <a:noFill/>
              <a:prstDash val="solid"/>
              <a:miter lim="800000"/>
            </a:ln>
            <a:effectLst/>
          </p:spPr>
          <p:txBody>
            <a:bodyPr rtlCol="0" anchor="ctr"/>
            <a:lstStyle/>
            <a:p>
              <a:pPr algn="r" defTabSz="685800" rtl="1"/>
              <a:r>
                <a:rPr lang="ar-SA" sz="900" b="1" dirty="0">
                  <a:solidFill>
                    <a:prstClr val="white"/>
                  </a:solidFill>
                  <a:latin typeface="Arial" panose="020B0604020202020204"/>
                </a:rPr>
                <a:t>الهدف 3</a:t>
              </a:r>
              <a:endParaRPr lang="ar-SA" sz="900" b="1" kern="0" dirty="0">
                <a:solidFill>
                  <a:srgbClr val="FFFFFF"/>
                </a:solidFill>
                <a:latin typeface="Sakkal Majalla" panose="02000000000000000000" pitchFamily="2" charset="-78"/>
                <a:cs typeface="Sakkal Majalla" panose="02000000000000000000" pitchFamily="2" charset="-78"/>
              </a:endParaRPr>
            </a:p>
          </p:txBody>
        </p:sp>
        <p:sp>
          <p:nvSpPr>
            <p:cNvPr id="11" name="Rectangle: Rounded Corners 10">
              <a:extLst>
                <a:ext uri="{FF2B5EF4-FFF2-40B4-BE49-F238E27FC236}">
                  <a16:creationId xmlns:a16="http://schemas.microsoft.com/office/drawing/2014/main" id="{941CEBCB-AAAB-9F4E-D988-B1D69747A1C2}"/>
                </a:ext>
              </a:extLst>
            </p:cNvPr>
            <p:cNvSpPr/>
            <p:nvPr/>
          </p:nvSpPr>
          <p:spPr>
            <a:xfrm>
              <a:off x="10968541" y="1417937"/>
              <a:ext cx="365760" cy="574957"/>
            </a:xfrm>
            <a:prstGeom prst="roundRect">
              <a:avLst>
                <a:gd name="adj" fmla="val 7152"/>
              </a:avLst>
            </a:prstGeom>
            <a:solidFill>
              <a:srgbClr val="FFFFFF"/>
            </a:solidFill>
            <a:ln w="12700" cap="flat" cmpd="sng" algn="ctr">
              <a:noFill/>
              <a:prstDash val="solid"/>
              <a:miter lim="800000"/>
            </a:ln>
            <a:effectLst/>
          </p:spPr>
          <p:txBody>
            <a:bodyPr rtlCol="0" anchor="ctr"/>
            <a:lstStyle/>
            <a:p>
              <a:pPr algn="ctr" defTabSz="685800" rtl="1">
                <a:defRPr/>
              </a:pPr>
              <a:endParaRPr lang="en-US" sz="1350" kern="0" dirty="0">
                <a:solidFill>
                  <a:srgbClr val="FFFFFF"/>
                </a:solidFill>
                <a:latin typeface="Arial" panose="020B0604020202020204"/>
              </a:endParaRPr>
            </a:p>
          </p:txBody>
        </p:sp>
        <p:sp>
          <p:nvSpPr>
            <p:cNvPr id="12" name="Rectangle 11">
              <a:extLst>
                <a:ext uri="{FF2B5EF4-FFF2-40B4-BE49-F238E27FC236}">
                  <a16:creationId xmlns:a16="http://schemas.microsoft.com/office/drawing/2014/main" id="{483B94AB-2073-F01E-0C14-43D1786805AA}"/>
                </a:ext>
              </a:extLst>
            </p:cNvPr>
            <p:cNvSpPr/>
            <p:nvPr/>
          </p:nvSpPr>
          <p:spPr>
            <a:xfrm>
              <a:off x="3625677" y="1534688"/>
              <a:ext cx="5956352" cy="341453"/>
            </a:xfrm>
            <a:prstGeom prst="rect">
              <a:avLst/>
            </a:prstGeom>
            <a:noFill/>
            <a:ln w="12700" cap="flat" cmpd="sng" algn="ctr">
              <a:noFill/>
              <a:prstDash val="solid"/>
              <a:miter lim="800000"/>
            </a:ln>
            <a:effectLst/>
          </p:spPr>
          <p:txBody>
            <a:bodyPr rtlCol="0" anchor="ctr"/>
            <a:lstStyle/>
            <a:p>
              <a:pPr algn="r" defTabSz="685800" rtl="1"/>
              <a:r>
                <a:rPr lang="ar-SA" sz="900" b="1" dirty="0">
                  <a:solidFill>
                    <a:prstClr val="black"/>
                  </a:solidFill>
                  <a:latin typeface="Arial" panose="020B0604020202020204"/>
                </a:rPr>
                <a:t>رفع ايرادات المجموعة لكي تصبح </a:t>
              </a:r>
              <a:r>
                <a:rPr lang="en-US" sz="900" b="1" dirty="0">
                  <a:solidFill>
                    <a:prstClr val="black"/>
                  </a:solidFill>
                  <a:latin typeface="Arial" panose="020B0604020202020204"/>
                </a:rPr>
                <a:t>XXX </a:t>
              </a:r>
              <a:r>
                <a:rPr lang="ar-SA" sz="900" b="1" dirty="0">
                  <a:solidFill>
                    <a:prstClr val="black"/>
                  </a:solidFill>
                  <a:latin typeface="Arial" panose="020B0604020202020204"/>
                </a:rPr>
                <a:t>ريال بحلول عام 2028</a:t>
              </a:r>
            </a:p>
          </p:txBody>
        </p:sp>
      </p:grpSp>
      <p:pic>
        <p:nvPicPr>
          <p:cNvPr id="13" name="Graphic 12">
            <a:extLst>
              <a:ext uri="{FF2B5EF4-FFF2-40B4-BE49-F238E27FC236}">
                <a16:creationId xmlns:a16="http://schemas.microsoft.com/office/drawing/2014/main" id="{2EBE5C1F-6545-F456-EC95-6736885C755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44104" y="1073037"/>
            <a:ext cx="205740" cy="205740"/>
          </a:xfrm>
          <a:prstGeom prst="rect">
            <a:avLst/>
          </a:prstGeom>
        </p:spPr>
      </p:pic>
    </p:spTree>
    <p:extLst>
      <p:ext uri="{BB962C8B-B14F-4D97-AF65-F5344CB8AC3E}">
        <p14:creationId xmlns:p14="http://schemas.microsoft.com/office/powerpoint/2010/main" val="5944990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604017-A375-B8B2-B14E-CF7E90DD74A4}"/>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A8FC9CDF-6AE1-23E3-4E28-80765485CE78}"/>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lvl="0">
              <a:lnSpc>
                <a:spcPct val="115000"/>
              </a:lnSpc>
              <a:spcAft>
                <a:spcPts val="300"/>
              </a:spcAft>
              <a:defRPr/>
            </a:pPr>
            <a:r>
              <a:rPr lang="ar-SA" sz="1800" kern="100" dirty="0">
                <a:latin typeface="Aptos" panose="020B0004020202020204" pitchFamily="34" charset="0"/>
                <a:ea typeface="Aptos" panose="020B0004020202020204" pitchFamily="34" charset="0"/>
                <a:cs typeface="Sakkal Majalla" panose="02000000000000000000" pitchFamily="2" charset="-78"/>
              </a:rPr>
              <a:t>مؤشرات الأداء الرئيسية</a:t>
            </a:r>
          </a:p>
        </p:txBody>
      </p:sp>
      <p:sp>
        <p:nvSpPr>
          <p:cNvPr id="4" name="Rectangle 3">
            <a:extLst>
              <a:ext uri="{FF2B5EF4-FFF2-40B4-BE49-F238E27FC236}">
                <a16:creationId xmlns:a16="http://schemas.microsoft.com/office/drawing/2014/main" id="{2441FA0C-999F-68BA-EFA7-94A3866206D2}"/>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algn="r" rtl="1"/>
            <a:endParaRPr lang="en-US" sz="253"/>
          </a:p>
        </p:txBody>
      </p:sp>
      <p:graphicFrame>
        <p:nvGraphicFramePr>
          <p:cNvPr id="6" name="Table 5">
            <a:extLst>
              <a:ext uri="{FF2B5EF4-FFF2-40B4-BE49-F238E27FC236}">
                <a16:creationId xmlns:a16="http://schemas.microsoft.com/office/drawing/2014/main" id="{2B8EB837-F386-7D39-AFF2-2672357422B0}"/>
              </a:ext>
            </a:extLst>
          </p:cNvPr>
          <p:cNvGraphicFramePr>
            <a:graphicFrameLocks noGrp="1"/>
          </p:cNvGraphicFramePr>
          <p:nvPr>
            <p:extLst>
              <p:ext uri="{D42A27DB-BD31-4B8C-83A1-F6EECF244321}">
                <p14:modId xmlns:p14="http://schemas.microsoft.com/office/powerpoint/2010/main" val="3323958118"/>
              </p:ext>
            </p:extLst>
          </p:nvPr>
        </p:nvGraphicFramePr>
        <p:xfrm>
          <a:off x="685168" y="1465139"/>
          <a:ext cx="8010144" cy="320040"/>
        </p:xfrm>
        <a:graphic>
          <a:graphicData uri="http://schemas.openxmlformats.org/drawingml/2006/table">
            <a:tbl>
              <a:tblPr rtl="1" firstRow="1" bandRow="1"/>
              <a:tblGrid>
                <a:gridCol w="1278902">
                  <a:extLst>
                    <a:ext uri="{9D8B030D-6E8A-4147-A177-3AD203B41FA5}">
                      <a16:colId xmlns:a16="http://schemas.microsoft.com/office/drawing/2014/main" val="1049984811"/>
                    </a:ext>
                  </a:extLst>
                </a:gridCol>
                <a:gridCol w="1624007">
                  <a:extLst>
                    <a:ext uri="{9D8B030D-6E8A-4147-A177-3AD203B41FA5}">
                      <a16:colId xmlns:a16="http://schemas.microsoft.com/office/drawing/2014/main" val="3195569406"/>
                    </a:ext>
                  </a:extLst>
                </a:gridCol>
                <a:gridCol w="1624007">
                  <a:extLst>
                    <a:ext uri="{9D8B030D-6E8A-4147-A177-3AD203B41FA5}">
                      <a16:colId xmlns:a16="http://schemas.microsoft.com/office/drawing/2014/main" val="92257146"/>
                    </a:ext>
                  </a:extLst>
                </a:gridCol>
                <a:gridCol w="803017">
                  <a:extLst>
                    <a:ext uri="{9D8B030D-6E8A-4147-A177-3AD203B41FA5}">
                      <a16:colId xmlns:a16="http://schemas.microsoft.com/office/drawing/2014/main" val="305816391"/>
                    </a:ext>
                  </a:extLst>
                </a:gridCol>
                <a:gridCol w="419586">
                  <a:extLst>
                    <a:ext uri="{9D8B030D-6E8A-4147-A177-3AD203B41FA5}">
                      <a16:colId xmlns:a16="http://schemas.microsoft.com/office/drawing/2014/main" val="263181571"/>
                    </a:ext>
                  </a:extLst>
                </a:gridCol>
                <a:gridCol w="513780">
                  <a:extLst>
                    <a:ext uri="{9D8B030D-6E8A-4147-A177-3AD203B41FA5}">
                      <a16:colId xmlns:a16="http://schemas.microsoft.com/office/drawing/2014/main" val="1968811826"/>
                    </a:ext>
                  </a:extLst>
                </a:gridCol>
                <a:gridCol w="325392">
                  <a:extLst>
                    <a:ext uri="{9D8B030D-6E8A-4147-A177-3AD203B41FA5}">
                      <a16:colId xmlns:a16="http://schemas.microsoft.com/office/drawing/2014/main" val="2495533075"/>
                    </a:ext>
                  </a:extLst>
                </a:gridCol>
                <a:gridCol w="325393">
                  <a:extLst>
                    <a:ext uri="{9D8B030D-6E8A-4147-A177-3AD203B41FA5}">
                      <a16:colId xmlns:a16="http://schemas.microsoft.com/office/drawing/2014/main" val="1125027426"/>
                    </a:ext>
                  </a:extLst>
                </a:gridCol>
                <a:gridCol w="325392">
                  <a:extLst>
                    <a:ext uri="{9D8B030D-6E8A-4147-A177-3AD203B41FA5}">
                      <a16:colId xmlns:a16="http://schemas.microsoft.com/office/drawing/2014/main" val="276446661"/>
                    </a:ext>
                  </a:extLst>
                </a:gridCol>
                <a:gridCol w="770668">
                  <a:extLst>
                    <a:ext uri="{9D8B030D-6E8A-4147-A177-3AD203B41FA5}">
                      <a16:colId xmlns:a16="http://schemas.microsoft.com/office/drawing/2014/main" val="4162371159"/>
                    </a:ext>
                  </a:extLst>
                </a:gridCol>
              </a:tblGrid>
              <a:tr h="160020">
                <a:tc rowSpan="2">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1200" dirty="0">
                          <a:solidFill>
                            <a:schemeClr val="bg1"/>
                          </a:solidFill>
                          <a:latin typeface="Arial" panose="020B0604020202020204" pitchFamily="34" charset="0"/>
                          <a:ea typeface="+mn-ea"/>
                          <a:cs typeface="Arial" panose="020B0604020202020204" pitchFamily="34" charset="0"/>
                        </a:rPr>
                        <a:t>مؤشر الأداء</a:t>
                      </a:r>
                      <a:endParaRPr lang="en-US" sz="600" b="1" kern="0" dirty="0">
                        <a:solidFill>
                          <a:schemeClr val="bg1"/>
                        </a:solidFill>
                        <a:latin typeface="+mn-lt"/>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rowSpan="2">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algn="ctr" defTabSz="914400" rtl="0" eaLnBrk="1" latinLnBrk="0" hangingPunct="1"/>
                      <a:r>
                        <a:rPr lang="ar-SA" sz="600" kern="1200" dirty="0">
                          <a:solidFill>
                            <a:schemeClr val="bg1"/>
                          </a:solidFill>
                          <a:latin typeface="Arial" panose="020B0604020202020204" pitchFamily="34" charset="0"/>
                          <a:ea typeface="+mn-ea"/>
                          <a:cs typeface="Arial" panose="020B0604020202020204" pitchFamily="34" charset="0"/>
                        </a:rPr>
                        <a:t>الهدف</a:t>
                      </a:r>
                      <a:endParaRPr lang="en-US" sz="600" kern="1200" dirty="0">
                        <a:solidFill>
                          <a:schemeClr val="bg1"/>
                        </a:solidFill>
                        <a:latin typeface="Arial" panose="020B0604020202020204" pitchFamily="34" charset="0"/>
                        <a:ea typeface="+mn-ea"/>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rowSpan="2">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algn="ctr" defTabSz="914400" rtl="0" eaLnBrk="1" latinLnBrk="0" hangingPunct="1"/>
                      <a:r>
                        <a:rPr lang="ar-SA" sz="600" b="1" kern="1200" dirty="0">
                          <a:solidFill>
                            <a:schemeClr val="bg1"/>
                          </a:solidFill>
                          <a:latin typeface="Arial" panose="020B0604020202020204" pitchFamily="34" charset="0"/>
                          <a:ea typeface="+mn-ea"/>
                          <a:cs typeface="Arial" panose="020B0604020202020204" pitchFamily="34" charset="0"/>
                        </a:rPr>
                        <a:t>معادله المؤشر</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rowSpan="2">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1200" dirty="0">
                          <a:solidFill>
                            <a:schemeClr val="bg1"/>
                          </a:solidFill>
                          <a:latin typeface="Arial" panose="020B0604020202020204" pitchFamily="34" charset="0"/>
                          <a:ea typeface="+mn-ea"/>
                          <a:cs typeface="Arial" panose="020B0604020202020204" pitchFamily="34" charset="0"/>
                        </a:rPr>
                        <a:t>التكرار</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rowSpan="2">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1200" dirty="0">
                          <a:solidFill>
                            <a:schemeClr val="bg1"/>
                          </a:solidFill>
                          <a:latin typeface="Arial" panose="020B0604020202020204" pitchFamily="34" charset="0"/>
                          <a:ea typeface="+mn-ea"/>
                          <a:cs typeface="+mn-cs"/>
                        </a:rPr>
                        <a:t>وحدة القياس</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rowSpan="2">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1200" dirty="0">
                          <a:solidFill>
                            <a:schemeClr val="bg1"/>
                          </a:solidFill>
                          <a:latin typeface="Arial" panose="020B0604020202020204" pitchFamily="34" charset="0"/>
                          <a:ea typeface="+mn-ea"/>
                          <a:cs typeface="Arial" panose="020B0604020202020204" pitchFamily="34" charset="0"/>
                        </a:rPr>
                        <a:t>الحالة</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gridSpan="3">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1200" dirty="0">
                          <a:solidFill>
                            <a:schemeClr val="bg1"/>
                          </a:solidFill>
                          <a:latin typeface="Arial" panose="020B0604020202020204" pitchFamily="34" charset="0"/>
                          <a:ea typeface="+mn-ea"/>
                          <a:cs typeface="Arial" panose="020B0604020202020204" pitchFamily="34" charset="0"/>
                        </a:rPr>
                        <a:t>المستهدف</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hMerge="1">
                  <a:txBody>
                    <a:bodyPr/>
                    <a:lstStyle/>
                    <a:p>
                      <a:endParaRPr lang="en-US"/>
                    </a:p>
                  </a:txBody>
                  <a:tcPr/>
                </a:tc>
                <a:tc hMerge="1">
                  <a:txBody>
                    <a:bodyPr/>
                    <a:lstStyle/>
                    <a:p>
                      <a:endParaRPr lang="en-US"/>
                    </a:p>
                  </a:txBody>
                  <a:tcPr/>
                </a:tc>
                <a:tc rowSpan="2">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1200" dirty="0">
                          <a:solidFill>
                            <a:schemeClr val="bg1"/>
                          </a:solidFill>
                          <a:latin typeface="Arial" panose="020B0604020202020204" pitchFamily="34" charset="0"/>
                          <a:ea typeface="+mn-ea"/>
                          <a:cs typeface="Arial" panose="020B0604020202020204" pitchFamily="34" charset="0"/>
                        </a:rPr>
                        <a:t>المالك</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extLst>
                  <a:ext uri="{0D108BD9-81ED-4DB2-BD59-A6C34878D82A}">
                    <a16:rowId xmlns:a16="http://schemas.microsoft.com/office/drawing/2014/main" val="3131066836"/>
                  </a:ext>
                </a:extLst>
              </a:tr>
              <a:tr h="16002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algn="ctr" defTabSz="914400" rtl="0" eaLnBrk="1" latinLnBrk="0" hangingPunct="1"/>
                      <a:r>
                        <a:rPr lang="ar-SA" sz="600" b="1" kern="1200" dirty="0">
                          <a:solidFill>
                            <a:schemeClr val="bg1"/>
                          </a:solidFill>
                          <a:latin typeface="Arial" panose="020B0604020202020204" pitchFamily="34" charset="0"/>
                          <a:ea typeface="+mn-ea"/>
                          <a:cs typeface="Arial" panose="020B0604020202020204" pitchFamily="34" charset="0"/>
                        </a:rPr>
                        <a:t>2026</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0" marR="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algn="ctr" defTabSz="914400" rtl="0" eaLnBrk="1" latinLnBrk="0" hangingPunct="1"/>
                      <a:r>
                        <a:rPr lang="ar-SA" sz="600" b="1" kern="1200" dirty="0">
                          <a:solidFill>
                            <a:schemeClr val="bg1"/>
                          </a:solidFill>
                          <a:latin typeface="Arial" panose="020B0604020202020204" pitchFamily="34" charset="0"/>
                          <a:ea typeface="+mn-ea"/>
                          <a:cs typeface="Arial" panose="020B0604020202020204" pitchFamily="34" charset="0"/>
                        </a:rPr>
                        <a:t>2027</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0" marR="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algn="ctr" defTabSz="914400" rtl="0" eaLnBrk="1" latinLnBrk="0" hangingPunct="1"/>
                      <a:r>
                        <a:rPr lang="ar-SA" sz="600" b="1" kern="1200" dirty="0">
                          <a:solidFill>
                            <a:schemeClr val="bg1"/>
                          </a:solidFill>
                          <a:latin typeface="Arial" panose="020B0604020202020204" pitchFamily="34" charset="0"/>
                          <a:ea typeface="+mn-ea"/>
                          <a:cs typeface="Arial" panose="020B0604020202020204" pitchFamily="34" charset="0"/>
                        </a:rPr>
                        <a:t>2028</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0" marR="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vMerge="1">
                  <a:txBody>
                    <a:bodyPr/>
                    <a:lstStyle/>
                    <a:p>
                      <a:endParaRPr lang="en-US"/>
                    </a:p>
                  </a:txBody>
                  <a:tcPr/>
                </a:tc>
                <a:extLst>
                  <a:ext uri="{0D108BD9-81ED-4DB2-BD59-A6C34878D82A}">
                    <a16:rowId xmlns:a16="http://schemas.microsoft.com/office/drawing/2014/main" val="3950913545"/>
                  </a:ext>
                </a:extLst>
              </a:tr>
            </a:tbl>
          </a:graphicData>
        </a:graphic>
      </p:graphicFrame>
      <p:graphicFrame>
        <p:nvGraphicFramePr>
          <p:cNvPr id="7" name="Table 56">
            <a:extLst>
              <a:ext uri="{FF2B5EF4-FFF2-40B4-BE49-F238E27FC236}">
                <a16:creationId xmlns:a16="http://schemas.microsoft.com/office/drawing/2014/main" id="{E5F54CBA-589D-9396-832D-DF35E35941A1}"/>
              </a:ext>
            </a:extLst>
          </p:cNvPr>
          <p:cNvGraphicFramePr>
            <a:graphicFrameLocks noGrp="1"/>
          </p:cNvGraphicFramePr>
          <p:nvPr>
            <p:extLst>
              <p:ext uri="{D42A27DB-BD31-4B8C-83A1-F6EECF244321}">
                <p14:modId xmlns:p14="http://schemas.microsoft.com/office/powerpoint/2010/main" val="3211556620"/>
              </p:ext>
            </p:extLst>
          </p:nvPr>
        </p:nvGraphicFramePr>
        <p:xfrm>
          <a:off x="685166" y="1833844"/>
          <a:ext cx="8010146" cy="2913253"/>
        </p:xfrm>
        <a:graphic>
          <a:graphicData uri="http://schemas.openxmlformats.org/drawingml/2006/table">
            <a:tbl>
              <a:tblPr rtl="1" firstRow="1" bandRow="1"/>
              <a:tblGrid>
                <a:gridCol w="236327">
                  <a:extLst>
                    <a:ext uri="{9D8B030D-6E8A-4147-A177-3AD203B41FA5}">
                      <a16:colId xmlns:a16="http://schemas.microsoft.com/office/drawing/2014/main" val="2728250996"/>
                    </a:ext>
                  </a:extLst>
                </a:gridCol>
                <a:gridCol w="1042577">
                  <a:extLst>
                    <a:ext uri="{9D8B030D-6E8A-4147-A177-3AD203B41FA5}">
                      <a16:colId xmlns:a16="http://schemas.microsoft.com/office/drawing/2014/main" val="329074619"/>
                    </a:ext>
                  </a:extLst>
                </a:gridCol>
                <a:gridCol w="1624007">
                  <a:extLst>
                    <a:ext uri="{9D8B030D-6E8A-4147-A177-3AD203B41FA5}">
                      <a16:colId xmlns:a16="http://schemas.microsoft.com/office/drawing/2014/main" val="2848749475"/>
                    </a:ext>
                  </a:extLst>
                </a:gridCol>
                <a:gridCol w="1624007">
                  <a:extLst>
                    <a:ext uri="{9D8B030D-6E8A-4147-A177-3AD203B41FA5}">
                      <a16:colId xmlns:a16="http://schemas.microsoft.com/office/drawing/2014/main" val="3156336873"/>
                    </a:ext>
                  </a:extLst>
                </a:gridCol>
                <a:gridCol w="803017">
                  <a:extLst>
                    <a:ext uri="{9D8B030D-6E8A-4147-A177-3AD203B41FA5}">
                      <a16:colId xmlns:a16="http://schemas.microsoft.com/office/drawing/2014/main" val="3259925586"/>
                    </a:ext>
                  </a:extLst>
                </a:gridCol>
                <a:gridCol w="419586">
                  <a:extLst>
                    <a:ext uri="{9D8B030D-6E8A-4147-A177-3AD203B41FA5}">
                      <a16:colId xmlns:a16="http://schemas.microsoft.com/office/drawing/2014/main" val="1387140659"/>
                    </a:ext>
                  </a:extLst>
                </a:gridCol>
                <a:gridCol w="513780">
                  <a:extLst>
                    <a:ext uri="{9D8B030D-6E8A-4147-A177-3AD203B41FA5}">
                      <a16:colId xmlns:a16="http://schemas.microsoft.com/office/drawing/2014/main" val="3364919550"/>
                    </a:ext>
                  </a:extLst>
                </a:gridCol>
                <a:gridCol w="325392">
                  <a:extLst>
                    <a:ext uri="{9D8B030D-6E8A-4147-A177-3AD203B41FA5}">
                      <a16:colId xmlns:a16="http://schemas.microsoft.com/office/drawing/2014/main" val="278833157"/>
                    </a:ext>
                  </a:extLst>
                </a:gridCol>
                <a:gridCol w="325393">
                  <a:extLst>
                    <a:ext uri="{9D8B030D-6E8A-4147-A177-3AD203B41FA5}">
                      <a16:colId xmlns:a16="http://schemas.microsoft.com/office/drawing/2014/main" val="2224035334"/>
                    </a:ext>
                  </a:extLst>
                </a:gridCol>
                <a:gridCol w="325392">
                  <a:extLst>
                    <a:ext uri="{9D8B030D-6E8A-4147-A177-3AD203B41FA5}">
                      <a16:colId xmlns:a16="http://schemas.microsoft.com/office/drawing/2014/main" val="1504719408"/>
                    </a:ext>
                  </a:extLst>
                </a:gridCol>
                <a:gridCol w="770668">
                  <a:extLst>
                    <a:ext uri="{9D8B030D-6E8A-4147-A177-3AD203B41FA5}">
                      <a16:colId xmlns:a16="http://schemas.microsoft.com/office/drawing/2014/main" val="3993996621"/>
                    </a:ext>
                  </a:extLst>
                </a:gridCol>
              </a:tblGrid>
              <a:tr h="626428">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0" dirty="0">
                          <a:solidFill>
                            <a:schemeClr val="bg1"/>
                          </a:solidFill>
                          <a:latin typeface="+mn-lt"/>
                          <a:ea typeface="+mn-ea"/>
                          <a:cs typeface="Sakkal Majalla" panose="02000000000000000000" pitchFamily="2" charset="-78"/>
                        </a:rPr>
                        <a:t>4.1</a:t>
                      </a:r>
                      <a:endParaRPr lang="en-US" sz="600" b="1" kern="0" dirty="0">
                        <a:solidFill>
                          <a:schemeClr val="bg1"/>
                        </a:solidFill>
                        <a:latin typeface="+mn-lt"/>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8A2B4"/>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600" b="1" kern="0" dirty="0">
                          <a:solidFill>
                            <a:prstClr val="black"/>
                          </a:solidFill>
                          <a:latin typeface="Arial" panose="020B0604020202020204"/>
                          <a:ea typeface="+mn-ea"/>
                          <a:cs typeface="Sakkal Majalla" panose="02000000000000000000" pitchFamily="2" charset="-78"/>
                        </a:rPr>
                        <a:t>نسبة الالتزام بتطبيق النظام</a:t>
                      </a:r>
                      <a:endParaRPr lang="en-US" sz="600" b="1" kern="0" dirty="0">
                        <a:solidFill>
                          <a:prstClr val="black"/>
                        </a:solidFill>
                        <a:latin typeface="Arial" panose="020B0604020202020204"/>
                        <a:ea typeface="+mn-ea"/>
                        <a:cs typeface="Sakkal Majalla" panose="02000000000000000000" pitchFamily="2" charset="-78"/>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marL="0" marR="0" algn="r" defTabSz="685766" rtl="1" eaLnBrk="1" latinLnBrk="0" hangingPunct="1">
                        <a:lnSpc>
                          <a:spcPct val="115000"/>
                        </a:lnSpc>
                        <a:spcAft>
                          <a:spcPts val="800"/>
                        </a:spcAft>
                        <a:buNone/>
                      </a:pPr>
                      <a:r>
                        <a:rPr lang="ar-SA" sz="600" kern="1200" dirty="0">
                          <a:solidFill>
                            <a:schemeClr val="dk1"/>
                          </a:solidFill>
                          <a:latin typeface="Arial" panose="020B0604020202020204" pitchFamily="34" charset="0"/>
                          <a:ea typeface="+mn-ea"/>
                          <a:cs typeface="+mn-cs"/>
                        </a:rPr>
                        <a:t>يقيس مدى التزام الشركات التابعة باستخدام النظام الموحد</a:t>
                      </a:r>
                      <a:endParaRPr lang="en-US" sz="600" kern="1200" dirty="0">
                        <a:solidFill>
                          <a:schemeClr val="dk1"/>
                        </a:solidFill>
                        <a:latin typeface="Arial" panose="020B0604020202020204" pitchFamily="34" charset="0"/>
                        <a:ea typeface="+mn-ea"/>
                        <a:cs typeface="+mn-cs"/>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marL="0" marR="0" algn="r" defTabSz="685766" rtl="1" eaLnBrk="1" latinLnBrk="0" hangingPunct="1">
                        <a:lnSpc>
                          <a:spcPct val="115000"/>
                        </a:lnSpc>
                        <a:spcAft>
                          <a:spcPts val="800"/>
                        </a:spcAft>
                        <a:buNone/>
                      </a:pPr>
                      <a:r>
                        <a:rPr lang="ar-SA" sz="600" kern="1200" dirty="0">
                          <a:solidFill>
                            <a:schemeClr val="dk1"/>
                          </a:solidFill>
                          <a:latin typeface="Arial" panose="020B0604020202020204" pitchFamily="34" charset="0"/>
                          <a:ea typeface="+mn-ea"/>
                          <a:cs typeface="+mn-cs"/>
                        </a:rPr>
                        <a:t>نسبة الالتزام = (عدد الشركات الملتزمة ÷ إجمالي عدد الشركات التابعة) × 100</a:t>
                      </a:r>
                      <a:endParaRPr lang="en-US" sz="600" kern="1200" dirty="0">
                        <a:solidFill>
                          <a:schemeClr val="dk1"/>
                        </a:solidFill>
                        <a:latin typeface="Arial" panose="020B0604020202020204" pitchFamily="34" charset="0"/>
                        <a:ea typeface="+mn-ea"/>
                        <a:cs typeface="+mn-cs"/>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56707085"/>
                  </a:ext>
                </a:extLst>
              </a:tr>
              <a:tr h="407541">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0" dirty="0">
                          <a:solidFill>
                            <a:schemeClr val="bg1"/>
                          </a:solidFill>
                          <a:latin typeface="+mn-lt"/>
                          <a:cs typeface="Sakkal Majalla" panose="02000000000000000000" pitchFamily="2" charset="-78"/>
                        </a:rPr>
                        <a:t>4.2</a:t>
                      </a:r>
                      <a:endParaRPr lang="en-US" sz="600" b="1" kern="0" dirty="0">
                        <a:solidFill>
                          <a:schemeClr val="bg1"/>
                        </a:solidFill>
                        <a:latin typeface="+mn-lt"/>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8A2B4"/>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600" b="1" kern="0" dirty="0">
                          <a:solidFill>
                            <a:prstClr val="black"/>
                          </a:solidFill>
                          <a:latin typeface="Arial" panose="020B0604020202020204"/>
                          <a:ea typeface="+mn-ea"/>
                          <a:cs typeface="Sakkal Majalla" panose="02000000000000000000" pitchFamily="2" charset="-78"/>
                        </a:rPr>
                        <a:t>نسبة الانحرافات المالية</a:t>
                      </a:r>
                      <a:endParaRPr lang="en-US" sz="600" b="1" kern="0" dirty="0">
                        <a:solidFill>
                          <a:prstClr val="black"/>
                        </a:solidFill>
                        <a:latin typeface="Arial" panose="020B0604020202020204"/>
                        <a:ea typeface="+mn-ea"/>
                        <a:cs typeface="Sakkal Majalla" panose="02000000000000000000" pitchFamily="2" charset="-78"/>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marL="0" marR="0" algn="r" defTabSz="685766" rtl="1" eaLnBrk="1" latinLnBrk="0" hangingPunct="1">
                        <a:lnSpc>
                          <a:spcPct val="115000"/>
                        </a:lnSpc>
                        <a:spcAft>
                          <a:spcPts val="800"/>
                        </a:spcAft>
                        <a:buNone/>
                      </a:pPr>
                      <a:r>
                        <a:rPr lang="ar-SA" sz="600" kern="1200" dirty="0">
                          <a:solidFill>
                            <a:schemeClr val="dk1"/>
                          </a:solidFill>
                          <a:latin typeface="Arial" panose="020B0604020202020204" pitchFamily="34" charset="0"/>
                          <a:ea typeface="+mn-ea"/>
                          <a:cs typeface="+mn-cs"/>
                        </a:rPr>
                        <a:t>يقيس الفرق بين الميزانية المعتمدة والمصروف الفعلي</a:t>
                      </a:r>
                      <a:endParaRPr lang="en-US" sz="600" kern="1200" dirty="0">
                        <a:solidFill>
                          <a:schemeClr val="dk1"/>
                        </a:solidFill>
                        <a:latin typeface="Arial" panose="020B0604020202020204" pitchFamily="34" charset="0"/>
                        <a:ea typeface="+mn-ea"/>
                        <a:cs typeface="+mn-cs"/>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marL="0" marR="0" algn="r" defTabSz="685766" rtl="1" eaLnBrk="1" latinLnBrk="0" hangingPunct="1">
                        <a:lnSpc>
                          <a:spcPct val="115000"/>
                        </a:lnSpc>
                        <a:spcAft>
                          <a:spcPts val="800"/>
                        </a:spcAft>
                        <a:buNone/>
                      </a:pPr>
                      <a:r>
                        <a:rPr lang="ar-SA" sz="600" kern="1200">
                          <a:solidFill>
                            <a:schemeClr val="dk1"/>
                          </a:solidFill>
                          <a:latin typeface="Arial" panose="020B0604020202020204" pitchFamily="34" charset="0"/>
                          <a:ea typeface="+mn-ea"/>
                          <a:cs typeface="+mn-cs"/>
                        </a:rPr>
                        <a:t>نسبة الانحراف = (المصروف الفعلي - الميزانية المعتمدة) ÷ الميزانية المعتمدة × 100</a:t>
                      </a:r>
                      <a:endParaRPr lang="en-US" sz="600" kern="1200">
                        <a:solidFill>
                          <a:schemeClr val="dk1"/>
                        </a:solidFill>
                        <a:latin typeface="Arial" panose="020B0604020202020204" pitchFamily="34" charset="0"/>
                        <a:ea typeface="+mn-ea"/>
                        <a:cs typeface="+mn-cs"/>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2275407014"/>
                  </a:ext>
                </a:extLst>
              </a:tr>
              <a:tr h="626428">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0" dirty="0">
                          <a:solidFill>
                            <a:schemeClr val="bg1"/>
                          </a:solidFill>
                          <a:latin typeface="+mn-lt"/>
                          <a:cs typeface="Sakkal Majalla" panose="02000000000000000000" pitchFamily="2" charset="-78"/>
                        </a:rPr>
                        <a:t>4.3</a:t>
                      </a:r>
                      <a:endParaRPr lang="en-US" sz="600" b="1" kern="0" dirty="0">
                        <a:solidFill>
                          <a:schemeClr val="bg1"/>
                        </a:solidFill>
                        <a:latin typeface="+mn-lt"/>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8A2B4"/>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600" b="1" kern="0" dirty="0">
                          <a:solidFill>
                            <a:prstClr val="black"/>
                          </a:solidFill>
                          <a:latin typeface="Arial" panose="020B0604020202020204"/>
                          <a:ea typeface="+mn-ea"/>
                          <a:cs typeface="Sakkal Majalla" panose="02000000000000000000" pitchFamily="2" charset="-78"/>
                        </a:rPr>
                        <a:t>معدل خفض الانحرافات المالية</a:t>
                      </a:r>
                      <a:endParaRPr lang="en-US" sz="600" b="1" kern="0" dirty="0">
                        <a:solidFill>
                          <a:prstClr val="black"/>
                        </a:solidFill>
                        <a:latin typeface="Arial" panose="020B0604020202020204"/>
                        <a:ea typeface="+mn-ea"/>
                        <a:cs typeface="Sakkal Majalla" panose="02000000000000000000" pitchFamily="2" charset="-78"/>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marL="0" marR="0" algn="r" defTabSz="685766" rtl="1" eaLnBrk="1" latinLnBrk="0" hangingPunct="1">
                        <a:lnSpc>
                          <a:spcPct val="115000"/>
                        </a:lnSpc>
                        <a:spcAft>
                          <a:spcPts val="800"/>
                        </a:spcAft>
                        <a:buNone/>
                      </a:pPr>
                      <a:r>
                        <a:rPr lang="ar-SA" sz="600" kern="1200" dirty="0">
                          <a:solidFill>
                            <a:schemeClr val="dk1"/>
                          </a:solidFill>
                          <a:latin typeface="Arial" panose="020B0604020202020204" pitchFamily="34" charset="0"/>
                          <a:ea typeface="+mn-ea"/>
                          <a:cs typeface="+mn-cs"/>
                        </a:rPr>
                        <a:t>يقيس نسبة التحسن في الانحرافات بعد تطبيق النظام</a:t>
                      </a:r>
                      <a:endParaRPr lang="en-US" sz="600" kern="1200" dirty="0">
                        <a:solidFill>
                          <a:schemeClr val="dk1"/>
                        </a:solidFill>
                        <a:latin typeface="Arial" panose="020B0604020202020204" pitchFamily="34" charset="0"/>
                        <a:ea typeface="+mn-ea"/>
                        <a:cs typeface="+mn-cs"/>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marL="0" marR="0" algn="r" defTabSz="685766" rtl="1" eaLnBrk="1" latinLnBrk="0" hangingPunct="1">
                        <a:lnSpc>
                          <a:spcPct val="115000"/>
                        </a:lnSpc>
                        <a:spcAft>
                          <a:spcPts val="800"/>
                        </a:spcAft>
                        <a:buNone/>
                      </a:pPr>
                      <a:r>
                        <a:rPr lang="ar-SA" sz="600" kern="1200" dirty="0">
                          <a:solidFill>
                            <a:schemeClr val="dk1"/>
                          </a:solidFill>
                          <a:latin typeface="Arial" panose="020B0604020202020204" pitchFamily="34" charset="0"/>
                          <a:ea typeface="+mn-ea"/>
                          <a:cs typeface="+mn-cs"/>
                        </a:rPr>
                        <a:t>معدل الخفض = (نسبة الانحراف قبل التطبيق - نسبة الانحراف بعد التطبيق) ÷ نسبة الانحراف قبل التطبيق × 100</a:t>
                      </a:r>
                      <a:endParaRPr lang="en-US" sz="600" kern="1200" dirty="0">
                        <a:solidFill>
                          <a:schemeClr val="dk1"/>
                        </a:solidFill>
                        <a:latin typeface="Arial" panose="020B0604020202020204" pitchFamily="34" charset="0"/>
                        <a:ea typeface="+mn-ea"/>
                        <a:cs typeface="+mn-cs"/>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2527744650"/>
                  </a:ext>
                </a:extLst>
              </a:tr>
              <a:tr h="626428">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0" dirty="0">
                          <a:solidFill>
                            <a:schemeClr val="bg1"/>
                          </a:solidFill>
                          <a:latin typeface="+mn-lt"/>
                          <a:cs typeface="Sakkal Majalla" panose="02000000000000000000" pitchFamily="2" charset="-78"/>
                        </a:rPr>
                        <a:t>4.4</a:t>
                      </a:r>
                      <a:endParaRPr lang="en-US" sz="600" b="1" kern="0" dirty="0">
                        <a:solidFill>
                          <a:schemeClr val="bg1"/>
                        </a:solidFill>
                        <a:latin typeface="+mn-lt"/>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8A2B4"/>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600" b="1" kern="0" dirty="0">
                          <a:solidFill>
                            <a:prstClr val="black"/>
                          </a:solidFill>
                          <a:latin typeface="Arial" panose="020B0604020202020204"/>
                          <a:ea typeface="+mn-ea"/>
                          <a:cs typeface="Sakkal Majalla" panose="02000000000000000000" pitchFamily="2" charset="-78"/>
                        </a:rPr>
                        <a:t>معدل الانخفاض في المصروفات غير المبررة</a:t>
                      </a:r>
                      <a:endParaRPr lang="en-US" sz="600" b="1" kern="0" dirty="0">
                        <a:solidFill>
                          <a:prstClr val="black"/>
                        </a:solidFill>
                        <a:latin typeface="Arial" panose="020B0604020202020204"/>
                        <a:ea typeface="+mn-ea"/>
                        <a:cs typeface="Sakkal Majalla" panose="02000000000000000000" pitchFamily="2" charset="-78"/>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marL="0" marR="0" algn="r" defTabSz="685766" rtl="1" eaLnBrk="1" latinLnBrk="0" hangingPunct="1">
                        <a:lnSpc>
                          <a:spcPct val="115000"/>
                        </a:lnSpc>
                        <a:spcAft>
                          <a:spcPts val="800"/>
                        </a:spcAft>
                        <a:buNone/>
                      </a:pPr>
                      <a:r>
                        <a:rPr lang="ar-SA" sz="600" kern="1200" dirty="0">
                          <a:solidFill>
                            <a:schemeClr val="dk1"/>
                          </a:solidFill>
                          <a:latin typeface="Arial" panose="020B0604020202020204" pitchFamily="34" charset="0"/>
                          <a:ea typeface="+mn-ea"/>
                          <a:cs typeface="+mn-cs"/>
                        </a:rPr>
                        <a:t>يقيس حجم المصروفات غير المخططة أو غير المبررة بعد التطبيق</a:t>
                      </a:r>
                      <a:endParaRPr lang="en-US" sz="600" kern="1200" dirty="0">
                        <a:solidFill>
                          <a:schemeClr val="dk1"/>
                        </a:solidFill>
                        <a:latin typeface="Arial" panose="020B0604020202020204" pitchFamily="34" charset="0"/>
                        <a:ea typeface="+mn-ea"/>
                        <a:cs typeface="+mn-cs"/>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marL="0" marR="0" algn="r" defTabSz="685766" rtl="1" eaLnBrk="1" latinLnBrk="0" hangingPunct="1">
                        <a:lnSpc>
                          <a:spcPct val="115000"/>
                        </a:lnSpc>
                        <a:spcAft>
                          <a:spcPts val="800"/>
                        </a:spcAft>
                        <a:buNone/>
                      </a:pPr>
                      <a:r>
                        <a:rPr lang="ar-SA" sz="600" kern="1200" dirty="0">
                          <a:solidFill>
                            <a:schemeClr val="dk1"/>
                          </a:solidFill>
                          <a:latin typeface="Arial" panose="020B0604020202020204" pitchFamily="34" charset="0"/>
                          <a:ea typeface="+mn-ea"/>
                          <a:cs typeface="+mn-cs"/>
                        </a:rPr>
                        <a:t>معدل الانخفاض = (المصروفات غير المبررة قبل التطبيق - المصروفات غير المبررة بعد التطبيق) ÷ المصروفات غير المبررة قبل التطبيق × 100</a:t>
                      </a:r>
                      <a:endParaRPr lang="en-US" sz="600" kern="1200" dirty="0">
                        <a:solidFill>
                          <a:schemeClr val="dk1"/>
                        </a:solidFill>
                        <a:latin typeface="Arial" panose="020B0604020202020204" pitchFamily="34" charset="0"/>
                        <a:ea typeface="+mn-ea"/>
                        <a:cs typeface="+mn-cs"/>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667847417"/>
                  </a:ext>
                </a:extLst>
              </a:tr>
              <a:tr h="626428">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0" dirty="0">
                          <a:solidFill>
                            <a:schemeClr val="bg1"/>
                          </a:solidFill>
                          <a:latin typeface="+mn-lt"/>
                          <a:cs typeface="Sakkal Majalla" panose="02000000000000000000" pitchFamily="2" charset="-78"/>
                        </a:rPr>
                        <a:t>4.5</a:t>
                      </a:r>
                      <a:endParaRPr lang="en-US" sz="600" b="1" kern="0" dirty="0">
                        <a:solidFill>
                          <a:schemeClr val="bg1"/>
                        </a:solidFill>
                        <a:latin typeface="+mn-lt"/>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8A2B4"/>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600" b="1" kern="0" dirty="0">
                          <a:solidFill>
                            <a:prstClr val="black"/>
                          </a:solidFill>
                          <a:latin typeface="Arial" panose="020B0604020202020204"/>
                          <a:ea typeface="+mn-ea"/>
                          <a:cs typeface="Sakkal Majalla" panose="02000000000000000000" pitchFamily="2" charset="-78"/>
                        </a:rPr>
                        <a:t>عدد التقارير المالية الموحدة</a:t>
                      </a:r>
                      <a:endParaRPr lang="en-US" sz="600" b="1" kern="0" dirty="0">
                        <a:solidFill>
                          <a:prstClr val="black"/>
                        </a:solidFill>
                        <a:latin typeface="Arial" panose="020B0604020202020204"/>
                        <a:ea typeface="+mn-ea"/>
                        <a:cs typeface="Sakkal Majalla" panose="02000000000000000000" pitchFamily="2" charset="-78"/>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marL="0" marR="0" algn="r" defTabSz="685766" rtl="1" eaLnBrk="1" latinLnBrk="0" hangingPunct="1">
                        <a:lnSpc>
                          <a:spcPct val="115000"/>
                        </a:lnSpc>
                        <a:spcAft>
                          <a:spcPts val="800"/>
                        </a:spcAft>
                        <a:buNone/>
                      </a:pPr>
                      <a:r>
                        <a:rPr lang="ar-SA" sz="600" kern="1200" dirty="0">
                          <a:solidFill>
                            <a:schemeClr val="dk1"/>
                          </a:solidFill>
                          <a:latin typeface="Arial" panose="020B0604020202020204" pitchFamily="34" charset="0"/>
                          <a:ea typeface="+mn-ea"/>
                          <a:cs typeface="+mn-cs"/>
                        </a:rPr>
                        <a:t>يقيس عدد التقارير الدورية الصادرة عن النظام</a:t>
                      </a:r>
                      <a:endParaRPr lang="en-US" sz="600" kern="1200" dirty="0">
                        <a:solidFill>
                          <a:schemeClr val="dk1"/>
                        </a:solidFill>
                        <a:latin typeface="Arial" panose="020B0604020202020204" pitchFamily="34" charset="0"/>
                        <a:ea typeface="+mn-ea"/>
                        <a:cs typeface="+mn-cs"/>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marL="0" marR="0" algn="r" defTabSz="685766" rtl="1" eaLnBrk="1" latinLnBrk="0" hangingPunct="1">
                        <a:lnSpc>
                          <a:spcPct val="115000"/>
                        </a:lnSpc>
                        <a:spcAft>
                          <a:spcPts val="800"/>
                        </a:spcAft>
                        <a:buNone/>
                      </a:pPr>
                      <a:r>
                        <a:rPr lang="ar-SA" sz="600" kern="1200" dirty="0">
                          <a:solidFill>
                            <a:schemeClr val="dk1"/>
                          </a:solidFill>
                          <a:latin typeface="Arial" panose="020B0604020202020204" pitchFamily="34" charset="0"/>
                          <a:ea typeface="+mn-ea"/>
                          <a:cs typeface="+mn-cs"/>
                        </a:rPr>
                        <a:t>عدد التقارير = مجموع التقارير الصادرة خلال السنة (ربع سنوية أو شهرية)</a:t>
                      </a:r>
                      <a:endParaRPr lang="en-US" sz="600" kern="1200" dirty="0">
                        <a:solidFill>
                          <a:schemeClr val="dk1"/>
                        </a:solidFill>
                        <a:latin typeface="Arial" panose="020B0604020202020204" pitchFamily="34" charset="0"/>
                        <a:ea typeface="+mn-ea"/>
                        <a:cs typeface="+mn-cs"/>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2113218777"/>
                  </a:ext>
                </a:extLst>
              </a:tr>
            </a:tbl>
          </a:graphicData>
        </a:graphic>
      </p:graphicFrame>
      <p:grpSp>
        <p:nvGrpSpPr>
          <p:cNvPr id="2" name="Group 1">
            <a:extLst>
              <a:ext uri="{FF2B5EF4-FFF2-40B4-BE49-F238E27FC236}">
                <a16:creationId xmlns:a16="http://schemas.microsoft.com/office/drawing/2014/main" id="{4A41B55A-5C77-C001-6749-65668DD148C7}"/>
              </a:ext>
            </a:extLst>
          </p:cNvPr>
          <p:cNvGrpSpPr/>
          <p:nvPr/>
        </p:nvGrpSpPr>
        <p:grpSpPr>
          <a:xfrm>
            <a:off x="685167" y="946778"/>
            <a:ext cx="8010144" cy="469695"/>
            <a:chOff x="679508" y="1392285"/>
            <a:chExt cx="10684126" cy="626260"/>
          </a:xfrm>
        </p:grpSpPr>
        <p:sp>
          <p:nvSpPr>
            <p:cNvPr id="5" name="Rectangle 4">
              <a:extLst>
                <a:ext uri="{FF2B5EF4-FFF2-40B4-BE49-F238E27FC236}">
                  <a16:creationId xmlns:a16="http://schemas.microsoft.com/office/drawing/2014/main" id="{B101D47D-E987-C2E5-40A3-58DC65375268}"/>
                </a:ext>
              </a:extLst>
            </p:cNvPr>
            <p:cNvSpPr/>
            <p:nvPr/>
          </p:nvSpPr>
          <p:spPr>
            <a:xfrm>
              <a:off x="679508" y="1972824"/>
              <a:ext cx="9966960" cy="45720"/>
            </a:xfrm>
            <a:prstGeom prst="rect">
              <a:avLst/>
            </a:prstGeom>
            <a:solidFill>
              <a:srgbClr val="173863"/>
            </a:solidFill>
            <a:ln w="12700" cap="flat" cmpd="sng" algn="ctr">
              <a:noFill/>
              <a:prstDash val="solid"/>
              <a:miter lim="800000"/>
            </a:ln>
            <a:effectLst/>
          </p:spPr>
          <p:txBody>
            <a:bodyPr rtlCol="0" anchor="ctr"/>
            <a:lstStyle/>
            <a:p>
              <a:pPr algn="ctr" defTabSz="685800" rtl="1">
                <a:defRPr/>
              </a:pPr>
              <a:endParaRPr lang="en-US" sz="1350" kern="0" dirty="0">
                <a:solidFill>
                  <a:srgbClr val="FFFFFF"/>
                </a:solidFill>
                <a:latin typeface="Arial" panose="020B0604020202020204"/>
              </a:endParaRPr>
            </a:p>
          </p:txBody>
        </p:sp>
        <p:sp>
          <p:nvSpPr>
            <p:cNvPr id="8" name="Rectangle: Rounded Corners 7">
              <a:extLst>
                <a:ext uri="{FF2B5EF4-FFF2-40B4-BE49-F238E27FC236}">
                  <a16:creationId xmlns:a16="http://schemas.microsoft.com/office/drawing/2014/main" id="{7CFF113D-DC0D-4FAB-1F0C-DA771AED70B0}"/>
                </a:ext>
              </a:extLst>
            </p:cNvPr>
            <p:cNvSpPr/>
            <p:nvPr/>
          </p:nvSpPr>
          <p:spPr>
            <a:xfrm>
              <a:off x="9902102" y="1392285"/>
              <a:ext cx="1461532" cy="626260"/>
            </a:xfrm>
            <a:prstGeom prst="roundRect">
              <a:avLst>
                <a:gd name="adj" fmla="val 7152"/>
              </a:avLst>
            </a:prstGeom>
            <a:solidFill>
              <a:srgbClr val="173863"/>
            </a:solidFill>
            <a:ln w="12700" cap="flat" cmpd="sng" algn="ctr">
              <a:noFill/>
              <a:prstDash val="solid"/>
              <a:miter lim="800000"/>
            </a:ln>
            <a:effectLst/>
          </p:spPr>
          <p:txBody>
            <a:bodyPr rtlCol="0" anchor="ctr"/>
            <a:lstStyle/>
            <a:p>
              <a:pPr algn="ctr" defTabSz="685800" rtl="1">
                <a:defRPr/>
              </a:pPr>
              <a:endParaRPr lang="en-US" sz="1350" kern="0" dirty="0">
                <a:solidFill>
                  <a:srgbClr val="FFFFFF"/>
                </a:solidFill>
                <a:latin typeface="Arial" panose="020B0604020202020204"/>
              </a:endParaRPr>
            </a:p>
          </p:txBody>
        </p:sp>
        <p:sp>
          <p:nvSpPr>
            <p:cNvPr id="9" name="Right Triangle 8">
              <a:extLst>
                <a:ext uri="{FF2B5EF4-FFF2-40B4-BE49-F238E27FC236}">
                  <a16:creationId xmlns:a16="http://schemas.microsoft.com/office/drawing/2014/main" id="{A0C92E2F-8BE3-E930-FDD6-2CA7FA3F4E60}"/>
                </a:ext>
              </a:extLst>
            </p:cNvPr>
            <p:cNvSpPr/>
            <p:nvPr/>
          </p:nvSpPr>
          <p:spPr>
            <a:xfrm flipH="1">
              <a:off x="9556078" y="1410454"/>
              <a:ext cx="354418" cy="608090"/>
            </a:xfrm>
            <a:prstGeom prst="rtTriangle">
              <a:avLst/>
            </a:prstGeom>
            <a:solidFill>
              <a:srgbClr val="173863"/>
            </a:solidFill>
            <a:ln w="12700" cap="flat" cmpd="sng" algn="ctr">
              <a:noFill/>
              <a:prstDash val="solid"/>
              <a:miter lim="800000"/>
            </a:ln>
            <a:effectLst/>
          </p:spPr>
          <p:txBody>
            <a:bodyPr rtlCol="0" anchor="ctr"/>
            <a:lstStyle/>
            <a:p>
              <a:pPr algn="ctr" defTabSz="685800" rtl="1">
                <a:defRPr/>
              </a:pPr>
              <a:endParaRPr lang="en-US" sz="1350" kern="0" dirty="0">
                <a:solidFill>
                  <a:srgbClr val="FFFFFF"/>
                </a:solidFill>
                <a:latin typeface="Arial" panose="020B0604020202020204"/>
              </a:endParaRPr>
            </a:p>
          </p:txBody>
        </p:sp>
        <p:sp>
          <p:nvSpPr>
            <p:cNvPr id="10" name="Rectangle 9">
              <a:extLst>
                <a:ext uri="{FF2B5EF4-FFF2-40B4-BE49-F238E27FC236}">
                  <a16:creationId xmlns:a16="http://schemas.microsoft.com/office/drawing/2014/main" id="{06A60ED6-8A2F-D497-FAE4-8F4BB9155B74}"/>
                </a:ext>
              </a:extLst>
            </p:cNvPr>
            <p:cNvSpPr/>
            <p:nvPr/>
          </p:nvSpPr>
          <p:spPr>
            <a:xfrm>
              <a:off x="9915287" y="1534688"/>
              <a:ext cx="1041677" cy="341453"/>
            </a:xfrm>
            <a:prstGeom prst="rect">
              <a:avLst/>
            </a:prstGeom>
            <a:noFill/>
            <a:ln w="12700" cap="flat" cmpd="sng" algn="ctr">
              <a:noFill/>
              <a:prstDash val="solid"/>
              <a:miter lim="800000"/>
            </a:ln>
            <a:effectLst/>
          </p:spPr>
          <p:txBody>
            <a:bodyPr rtlCol="0" anchor="ctr"/>
            <a:lstStyle/>
            <a:p>
              <a:pPr algn="r" defTabSz="685800" rtl="1"/>
              <a:r>
                <a:rPr lang="ar-SA" sz="900" b="1" dirty="0">
                  <a:solidFill>
                    <a:prstClr val="white"/>
                  </a:solidFill>
                  <a:latin typeface="Arial" panose="020B0604020202020204"/>
                </a:rPr>
                <a:t>الهدف 4</a:t>
              </a:r>
              <a:endParaRPr lang="ar-SA" sz="900" b="1" kern="0" dirty="0">
                <a:solidFill>
                  <a:srgbClr val="FFFFFF"/>
                </a:solidFill>
                <a:latin typeface="Sakkal Majalla" panose="02000000000000000000" pitchFamily="2" charset="-78"/>
                <a:cs typeface="Sakkal Majalla" panose="02000000000000000000" pitchFamily="2" charset="-78"/>
              </a:endParaRPr>
            </a:p>
          </p:txBody>
        </p:sp>
        <p:sp>
          <p:nvSpPr>
            <p:cNvPr id="11" name="Rectangle: Rounded Corners 10">
              <a:extLst>
                <a:ext uri="{FF2B5EF4-FFF2-40B4-BE49-F238E27FC236}">
                  <a16:creationId xmlns:a16="http://schemas.microsoft.com/office/drawing/2014/main" id="{493ED093-E65F-3B5C-A91E-41B8906F3423}"/>
                </a:ext>
              </a:extLst>
            </p:cNvPr>
            <p:cNvSpPr/>
            <p:nvPr/>
          </p:nvSpPr>
          <p:spPr>
            <a:xfrm>
              <a:off x="10968541" y="1417937"/>
              <a:ext cx="365760" cy="574957"/>
            </a:xfrm>
            <a:prstGeom prst="roundRect">
              <a:avLst>
                <a:gd name="adj" fmla="val 7152"/>
              </a:avLst>
            </a:prstGeom>
            <a:solidFill>
              <a:srgbClr val="FFFFFF"/>
            </a:solidFill>
            <a:ln w="12700" cap="flat" cmpd="sng" algn="ctr">
              <a:noFill/>
              <a:prstDash val="solid"/>
              <a:miter lim="800000"/>
            </a:ln>
            <a:effectLst/>
          </p:spPr>
          <p:txBody>
            <a:bodyPr rtlCol="0" anchor="ctr"/>
            <a:lstStyle/>
            <a:p>
              <a:pPr algn="ctr" defTabSz="685800" rtl="1">
                <a:defRPr/>
              </a:pPr>
              <a:endParaRPr lang="en-US" sz="1350" kern="0" dirty="0">
                <a:solidFill>
                  <a:srgbClr val="FFFFFF"/>
                </a:solidFill>
                <a:latin typeface="Arial" panose="020B0604020202020204"/>
              </a:endParaRPr>
            </a:p>
          </p:txBody>
        </p:sp>
        <p:sp>
          <p:nvSpPr>
            <p:cNvPr id="12" name="Rectangle 11">
              <a:extLst>
                <a:ext uri="{FF2B5EF4-FFF2-40B4-BE49-F238E27FC236}">
                  <a16:creationId xmlns:a16="http://schemas.microsoft.com/office/drawing/2014/main" id="{C7EF951D-E0CB-7098-670E-20DD26E630E8}"/>
                </a:ext>
              </a:extLst>
            </p:cNvPr>
            <p:cNvSpPr/>
            <p:nvPr/>
          </p:nvSpPr>
          <p:spPr>
            <a:xfrm>
              <a:off x="3625677" y="1534688"/>
              <a:ext cx="5956352" cy="341453"/>
            </a:xfrm>
            <a:prstGeom prst="rect">
              <a:avLst/>
            </a:prstGeom>
            <a:noFill/>
            <a:ln w="12700" cap="flat" cmpd="sng" algn="ctr">
              <a:noFill/>
              <a:prstDash val="solid"/>
              <a:miter lim="800000"/>
            </a:ln>
            <a:effectLst/>
          </p:spPr>
          <p:txBody>
            <a:bodyPr rtlCol="0" anchor="ctr"/>
            <a:lstStyle/>
            <a:p>
              <a:pPr algn="r" defTabSz="685800" rtl="1"/>
              <a:r>
                <a:rPr lang="ar-SA" sz="900" b="1" dirty="0">
                  <a:solidFill>
                    <a:prstClr val="black"/>
                  </a:solidFill>
                  <a:latin typeface="Arial" panose="020B0604020202020204"/>
                </a:rPr>
                <a:t>تعزيز الانضباط المالي عبر نظام كفاءة إنفاق موحد، يحقق خفض الانحرافات المالية بنسبة 10% بحلول 2026</a:t>
              </a:r>
            </a:p>
          </p:txBody>
        </p:sp>
      </p:grpSp>
      <p:pic>
        <p:nvPicPr>
          <p:cNvPr id="13" name="Graphic 12">
            <a:extLst>
              <a:ext uri="{FF2B5EF4-FFF2-40B4-BE49-F238E27FC236}">
                <a16:creationId xmlns:a16="http://schemas.microsoft.com/office/drawing/2014/main" id="{58D80801-954A-D423-8A32-5BEC9FDF8CA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44104" y="1073037"/>
            <a:ext cx="205740" cy="205740"/>
          </a:xfrm>
          <a:prstGeom prst="rect">
            <a:avLst/>
          </a:prstGeom>
        </p:spPr>
      </p:pic>
    </p:spTree>
    <p:extLst>
      <p:ext uri="{BB962C8B-B14F-4D97-AF65-F5344CB8AC3E}">
        <p14:creationId xmlns:p14="http://schemas.microsoft.com/office/powerpoint/2010/main" val="4022929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9BC57-DE11-853A-FC4C-CE9155DDC191}"/>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86F553A6-0AE5-2623-B060-93C587FE77AD}"/>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nSpc>
                <a:spcPct val="115000"/>
              </a:lnSpc>
              <a:spcAft>
                <a:spcPts val="300"/>
              </a:spcAft>
            </a:pPr>
            <a:r>
              <a:rPr lang="en-US" sz="1800" kern="100">
                <a:latin typeface="Aptos" panose="020B0004020202020204" pitchFamily="34" charset="0"/>
                <a:ea typeface="Aptos" panose="020B0004020202020204" pitchFamily="34" charset="0"/>
                <a:cs typeface="Sakkal Majalla" panose="02000000000000000000" pitchFamily="2" charset="-78"/>
              </a:rPr>
              <a:t>المستندات</a:t>
            </a:r>
            <a:endParaRPr lang="en-US" sz="1800" kern="100" dirty="0">
              <a:latin typeface="Aptos" panose="020B0004020202020204" pitchFamily="34" charset="0"/>
              <a:ea typeface="Aptos" panose="020B0004020202020204" pitchFamily="34" charset="0"/>
              <a:cs typeface="Sakkal Majalla" panose="02000000000000000000" pitchFamily="2" charset="-78"/>
            </a:endParaRPr>
          </a:p>
        </p:txBody>
      </p:sp>
      <p:sp>
        <p:nvSpPr>
          <p:cNvPr id="2" name="Rectangle 1">
            <a:extLst>
              <a:ext uri="{FF2B5EF4-FFF2-40B4-BE49-F238E27FC236}">
                <a16:creationId xmlns:a16="http://schemas.microsoft.com/office/drawing/2014/main" id="{C7C20620-A2C2-C085-8DAB-AB30C5CA69C6}"/>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algn="r" rtl="1"/>
            <a:endParaRPr lang="en-US" sz="253" dirty="0"/>
          </a:p>
        </p:txBody>
      </p:sp>
      <p:sp>
        <p:nvSpPr>
          <p:cNvPr id="5" name="Subtitle 2">
            <a:extLst>
              <a:ext uri="{FF2B5EF4-FFF2-40B4-BE49-F238E27FC236}">
                <a16:creationId xmlns:a16="http://schemas.microsoft.com/office/drawing/2014/main" id="{2B01DFBF-6669-E3B6-B85B-05ACDEEF4B7B}"/>
              </a:ext>
            </a:extLst>
          </p:cNvPr>
          <p:cNvSpPr txBox="1">
            <a:spLocks/>
          </p:cNvSpPr>
          <p:nvPr/>
        </p:nvSpPr>
        <p:spPr>
          <a:xfrm>
            <a:off x="4112596" y="794011"/>
            <a:ext cx="4745952" cy="305853"/>
          </a:xfrm>
          <a:prstGeom prst="rect">
            <a:avLst/>
          </a:prstGeom>
          <a:noFill/>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defRPr/>
            </a:pPr>
            <a:r>
              <a:rPr lang="en-US" sz="1500" kern="0" dirty="0" err="1">
                <a:solidFill>
                  <a:srgbClr val="44546A"/>
                </a:solidFill>
                <a:latin typeface="Sakkal Majalla" panose="02000000000000000000" pitchFamily="2" charset="-78"/>
                <a:cs typeface="Sakkal Majalla" panose="02000000000000000000" pitchFamily="2" charset="-78"/>
              </a:rPr>
              <a:t>قمنا</a:t>
            </a:r>
            <a:r>
              <a:rPr lang="en-US" sz="1500" kern="0" dirty="0">
                <a:solidFill>
                  <a:srgbClr val="44546A"/>
                </a:solidFill>
                <a:latin typeface="Sakkal Majalla" panose="02000000000000000000" pitchFamily="2" charset="-78"/>
                <a:cs typeface="Sakkal Majalla" panose="02000000000000000000" pitchFamily="2" charset="-78"/>
              </a:rPr>
              <a:t> </a:t>
            </a:r>
            <a:r>
              <a:rPr lang="en-US" sz="1500" kern="0" dirty="0" err="1">
                <a:solidFill>
                  <a:srgbClr val="44546A"/>
                </a:solidFill>
                <a:latin typeface="Sakkal Majalla" panose="02000000000000000000" pitchFamily="2" charset="-78"/>
                <a:cs typeface="Sakkal Majalla" panose="02000000000000000000" pitchFamily="2" charset="-78"/>
              </a:rPr>
              <a:t>بمراجعة</a:t>
            </a:r>
            <a:r>
              <a:rPr lang="en-US" sz="1500" kern="0" dirty="0">
                <a:solidFill>
                  <a:srgbClr val="44546A"/>
                </a:solidFill>
                <a:latin typeface="Sakkal Majalla" panose="02000000000000000000" pitchFamily="2" charset="-78"/>
                <a:cs typeface="Sakkal Majalla" panose="02000000000000000000" pitchFamily="2" charset="-78"/>
              </a:rPr>
              <a:t> </a:t>
            </a:r>
            <a:r>
              <a:rPr lang="en-US" sz="1500" kern="0" dirty="0" err="1">
                <a:solidFill>
                  <a:srgbClr val="44546A"/>
                </a:solidFill>
                <a:latin typeface="Sakkal Majalla" panose="02000000000000000000" pitchFamily="2" charset="-78"/>
                <a:cs typeface="Sakkal Majalla" panose="02000000000000000000" pitchFamily="2" charset="-78"/>
              </a:rPr>
              <a:t>وتحليل</a:t>
            </a:r>
            <a:r>
              <a:rPr lang="en-US" sz="1500" kern="0" dirty="0">
                <a:solidFill>
                  <a:srgbClr val="44546A"/>
                </a:solidFill>
                <a:latin typeface="Sakkal Majalla" panose="02000000000000000000" pitchFamily="2" charset="-78"/>
                <a:cs typeface="Sakkal Majalla" panose="02000000000000000000" pitchFamily="2" charset="-78"/>
              </a:rPr>
              <a:t> </a:t>
            </a:r>
            <a:r>
              <a:rPr lang="en-US" sz="1500" kern="0" dirty="0" err="1">
                <a:solidFill>
                  <a:srgbClr val="44546A"/>
                </a:solidFill>
                <a:latin typeface="Sakkal Majalla" panose="02000000000000000000" pitchFamily="2" charset="-78"/>
                <a:cs typeface="Sakkal Majalla" panose="02000000000000000000" pitchFamily="2" charset="-78"/>
              </a:rPr>
              <a:t>استراتيجية</a:t>
            </a:r>
            <a:r>
              <a:rPr lang="en-US" sz="1500" kern="0" dirty="0">
                <a:solidFill>
                  <a:srgbClr val="44546A"/>
                </a:solidFill>
                <a:latin typeface="Sakkal Majalla" panose="02000000000000000000" pitchFamily="2" charset="-78"/>
                <a:cs typeface="Sakkal Majalla" panose="02000000000000000000" pitchFamily="2" charset="-78"/>
              </a:rPr>
              <a:t> المجموعة </a:t>
            </a:r>
            <a:r>
              <a:rPr lang="en-US" sz="1500" kern="0" dirty="0" err="1">
                <a:solidFill>
                  <a:srgbClr val="44546A"/>
                </a:solidFill>
                <a:latin typeface="Sakkal Majalla" panose="02000000000000000000" pitchFamily="2" charset="-78"/>
                <a:cs typeface="Sakkal Majalla" panose="02000000000000000000" pitchFamily="2" charset="-78"/>
              </a:rPr>
              <a:t>والمستندات</a:t>
            </a:r>
            <a:r>
              <a:rPr lang="en-US" sz="1500" kern="0" dirty="0">
                <a:solidFill>
                  <a:srgbClr val="44546A"/>
                </a:solidFill>
                <a:latin typeface="Sakkal Majalla" panose="02000000000000000000" pitchFamily="2" charset="-78"/>
                <a:cs typeface="Sakkal Majalla" panose="02000000000000000000" pitchFamily="2" charset="-78"/>
              </a:rPr>
              <a:t> </a:t>
            </a:r>
            <a:r>
              <a:rPr lang="en-US" sz="1500" kern="0" dirty="0" err="1">
                <a:solidFill>
                  <a:srgbClr val="44546A"/>
                </a:solidFill>
                <a:latin typeface="Sakkal Majalla" panose="02000000000000000000" pitchFamily="2" charset="-78"/>
                <a:cs typeface="Sakkal Majalla" panose="02000000000000000000" pitchFamily="2" charset="-78"/>
              </a:rPr>
              <a:t>ذات</a:t>
            </a:r>
            <a:r>
              <a:rPr lang="en-US" sz="1500" kern="0" dirty="0">
                <a:solidFill>
                  <a:srgbClr val="44546A"/>
                </a:solidFill>
                <a:latin typeface="Sakkal Majalla" panose="02000000000000000000" pitchFamily="2" charset="-78"/>
                <a:cs typeface="Sakkal Majalla" panose="02000000000000000000" pitchFamily="2" charset="-78"/>
              </a:rPr>
              <a:t> </a:t>
            </a:r>
            <a:r>
              <a:rPr lang="en-US" sz="1500" kern="0" dirty="0" err="1">
                <a:solidFill>
                  <a:srgbClr val="44546A"/>
                </a:solidFill>
                <a:latin typeface="Sakkal Majalla" panose="02000000000000000000" pitchFamily="2" charset="-78"/>
                <a:cs typeface="Sakkal Majalla" panose="02000000000000000000" pitchFamily="2" charset="-78"/>
              </a:rPr>
              <a:t>الصلة</a:t>
            </a:r>
            <a:endParaRPr lang="en-US" sz="1500" kern="0" dirty="0">
              <a:solidFill>
                <a:srgbClr val="44546A"/>
              </a:solidFill>
              <a:latin typeface="Sakkal Majalla" panose="02000000000000000000" pitchFamily="2" charset="-78"/>
              <a:cs typeface="Sakkal Majalla" panose="02000000000000000000" pitchFamily="2" charset="-78"/>
            </a:endParaRPr>
          </a:p>
        </p:txBody>
      </p:sp>
      <p:grpSp>
        <p:nvGrpSpPr>
          <p:cNvPr id="64" name="Group 63">
            <a:extLst>
              <a:ext uri="{FF2B5EF4-FFF2-40B4-BE49-F238E27FC236}">
                <a16:creationId xmlns:a16="http://schemas.microsoft.com/office/drawing/2014/main" id="{14B12FBB-A382-E989-AAA4-D6497E56B37F}"/>
              </a:ext>
            </a:extLst>
          </p:cNvPr>
          <p:cNvGrpSpPr/>
          <p:nvPr/>
        </p:nvGrpSpPr>
        <p:grpSpPr>
          <a:xfrm>
            <a:off x="1420660" y="1187360"/>
            <a:ext cx="6302682" cy="3511928"/>
            <a:chOff x="3787631" y="3270205"/>
            <a:chExt cx="16807151" cy="9389640"/>
          </a:xfrm>
        </p:grpSpPr>
        <p:sp>
          <p:nvSpPr>
            <p:cNvPr id="31" name="Rectangle 54">
              <a:extLst>
                <a:ext uri="{FF2B5EF4-FFF2-40B4-BE49-F238E27FC236}">
                  <a16:creationId xmlns:a16="http://schemas.microsoft.com/office/drawing/2014/main" id="{69022149-AC7C-9F33-A93C-E5A93629047E}"/>
                </a:ext>
              </a:extLst>
            </p:cNvPr>
            <p:cNvSpPr/>
            <p:nvPr/>
          </p:nvSpPr>
          <p:spPr bwMode="auto">
            <a:xfrm>
              <a:off x="18810514" y="4130914"/>
              <a:ext cx="1782681" cy="54864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6671" tIns="28573" rIns="66671" bIns="0" rtlCol="0" anchor="ctr"/>
            <a:lstStyle/>
            <a:p>
              <a:pPr marL="108942" algn="r" defTabSz="685766" rtl="1" fontAlgn="base">
                <a:lnSpc>
                  <a:spcPct val="90000"/>
                </a:lnSpc>
                <a:tabLst>
                  <a:tab pos="6047780" algn="l"/>
                </a:tabLst>
              </a:pPr>
              <a:r>
                <a:rPr lang="en-US" sz="1200" b="1" kern="0">
                  <a:solidFill>
                    <a:schemeClr val="bg1"/>
                  </a:solidFill>
                  <a:latin typeface="Sakkal Majalla" panose="02000000000000000000" pitchFamily="2" charset="-78"/>
                  <a:cs typeface="Sakkal Majalla" panose="02000000000000000000" pitchFamily="2" charset="-78"/>
                </a:rPr>
                <a:t>1</a:t>
              </a:r>
              <a:endParaRPr lang="en-US" sz="1200" b="1" kern="0" dirty="0">
                <a:solidFill>
                  <a:schemeClr val="bg1"/>
                </a:solidFill>
                <a:latin typeface="Sakkal Majalla" panose="02000000000000000000" pitchFamily="2" charset="-78"/>
                <a:cs typeface="Sakkal Majalla" panose="02000000000000000000" pitchFamily="2" charset="-78"/>
              </a:endParaRPr>
            </a:p>
          </p:txBody>
        </p:sp>
        <p:sp>
          <p:nvSpPr>
            <p:cNvPr id="32" name="Rectangle 54">
              <a:extLst>
                <a:ext uri="{FF2B5EF4-FFF2-40B4-BE49-F238E27FC236}">
                  <a16:creationId xmlns:a16="http://schemas.microsoft.com/office/drawing/2014/main" id="{781C498D-88F4-CA30-51B3-437372A79569}"/>
                </a:ext>
              </a:extLst>
            </p:cNvPr>
            <p:cNvSpPr/>
            <p:nvPr/>
          </p:nvSpPr>
          <p:spPr bwMode="auto">
            <a:xfrm>
              <a:off x="18810514" y="4795938"/>
              <a:ext cx="1782681" cy="54864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6671" tIns="28573" rIns="66671" bIns="0" rtlCol="0" anchor="ctr"/>
            <a:lstStyle/>
            <a:p>
              <a:pPr marL="108942" algn="r" defTabSz="685766" rtl="1" fontAlgn="base">
                <a:lnSpc>
                  <a:spcPct val="90000"/>
                </a:lnSpc>
                <a:tabLst>
                  <a:tab pos="6047780" algn="l"/>
                </a:tabLst>
              </a:pPr>
              <a:r>
                <a:rPr lang="en-US" sz="1200" b="1" kern="0">
                  <a:solidFill>
                    <a:schemeClr val="bg1"/>
                  </a:solidFill>
                  <a:latin typeface="Sakkal Majalla" panose="02000000000000000000" pitchFamily="2" charset="-78"/>
                  <a:cs typeface="Sakkal Majalla" panose="02000000000000000000" pitchFamily="2" charset="-78"/>
                </a:rPr>
                <a:t>2</a:t>
              </a:r>
              <a:endParaRPr lang="en-US" sz="1200" b="1" kern="0" dirty="0">
                <a:solidFill>
                  <a:schemeClr val="bg1"/>
                </a:solidFill>
                <a:latin typeface="Sakkal Majalla" panose="02000000000000000000" pitchFamily="2" charset="-78"/>
                <a:cs typeface="Sakkal Majalla" panose="02000000000000000000" pitchFamily="2" charset="-78"/>
              </a:endParaRPr>
            </a:p>
          </p:txBody>
        </p:sp>
        <p:sp>
          <p:nvSpPr>
            <p:cNvPr id="33" name="Rectangle 54">
              <a:extLst>
                <a:ext uri="{FF2B5EF4-FFF2-40B4-BE49-F238E27FC236}">
                  <a16:creationId xmlns:a16="http://schemas.microsoft.com/office/drawing/2014/main" id="{D98393FC-3D06-7426-30C4-B1719310E288}"/>
                </a:ext>
              </a:extLst>
            </p:cNvPr>
            <p:cNvSpPr/>
            <p:nvPr/>
          </p:nvSpPr>
          <p:spPr bwMode="auto">
            <a:xfrm>
              <a:off x="18810514" y="5460962"/>
              <a:ext cx="1782681" cy="54864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6671" tIns="28573" rIns="66671" bIns="0" rtlCol="0" anchor="ctr"/>
            <a:lstStyle/>
            <a:p>
              <a:pPr marL="108942" algn="r" defTabSz="685766" rtl="1" fontAlgn="base">
                <a:lnSpc>
                  <a:spcPct val="90000"/>
                </a:lnSpc>
                <a:tabLst>
                  <a:tab pos="6047780" algn="l"/>
                </a:tabLst>
              </a:pPr>
              <a:r>
                <a:rPr lang="en-US" sz="1200" b="1" kern="0">
                  <a:solidFill>
                    <a:schemeClr val="bg1"/>
                  </a:solidFill>
                  <a:latin typeface="Sakkal Majalla" panose="02000000000000000000" pitchFamily="2" charset="-78"/>
                  <a:cs typeface="Sakkal Majalla" panose="02000000000000000000" pitchFamily="2" charset="-78"/>
                </a:rPr>
                <a:t>3</a:t>
              </a:r>
              <a:endParaRPr lang="en-US" sz="1200" b="1" kern="0" dirty="0">
                <a:solidFill>
                  <a:schemeClr val="bg1"/>
                </a:solidFill>
                <a:latin typeface="Sakkal Majalla" panose="02000000000000000000" pitchFamily="2" charset="-78"/>
                <a:cs typeface="Sakkal Majalla" panose="02000000000000000000" pitchFamily="2" charset="-78"/>
              </a:endParaRPr>
            </a:p>
          </p:txBody>
        </p:sp>
        <p:sp>
          <p:nvSpPr>
            <p:cNvPr id="34" name="Rectangle 54">
              <a:extLst>
                <a:ext uri="{FF2B5EF4-FFF2-40B4-BE49-F238E27FC236}">
                  <a16:creationId xmlns:a16="http://schemas.microsoft.com/office/drawing/2014/main" id="{5F3BA157-D887-BA9F-A826-643E2EC5E29B}"/>
                </a:ext>
              </a:extLst>
            </p:cNvPr>
            <p:cNvSpPr/>
            <p:nvPr/>
          </p:nvSpPr>
          <p:spPr bwMode="auto">
            <a:xfrm>
              <a:off x="18810514" y="6125986"/>
              <a:ext cx="1782681" cy="54864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6671" tIns="28573" rIns="66671" bIns="0" rtlCol="0" anchor="ctr"/>
            <a:lstStyle/>
            <a:p>
              <a:pPr marL="108942" algn="r" defTabSz="685766" rtl="1" fontAlgn="base">
                <a:lnSpc>
                  <a:spcPct val="90000"/>
                </a:lnSpc>
                <a:tabLst>
                  <a:tab pos="6047780" algn="l"/>
                </a:tabLst>
              </a:pPr>
              <a:r>
                <a:rPr lang="en-US" sz="1200" b="1" kern="0">
                  <a:solidFill>
                    <a:schemeClr val="bg1"/>
                  </a:solidFill>
                  <a:latin typeface="Sakkal Majalla" panose="02000000000000000000" pitchFamily="2" charset="-78"/>
                  <a:cs typeface="Sakkal Majalla" panose="02000000000000000000" pitchFamily="2" charset="-78"/>
                </a:rPr>
                <a:t>4</a:t>
              </a:r>
              <a:endParaRPr lang="en-US" sz="1200" b="1" kern="0" dirty="0">
                <a:solidFill>
                  <a:schemeClr val="bg1"/>
                </a:solidFill>
                <a:latin typeface="Sakkal Majalla" panose="02000000000000000000" pitchFamily="2" charset="-78"/>
                <a:cs typeface="Sakkal Majalla" panose="02000000000000000000" pitchFamily="2" charset="-78"/>
              </a:endParaRPr>
            </a:p>
          </p:txBody>
        </p:sp>
        <p:sp>
          <p:nvSpPr>
            <p:cNvPr id="36" name="Rectangle 54">
              <a:extLst>
                <a:ext uri="{FF2B5EF4-FFF2-40B4-BE49-F238E27FC236}">
                  <a16:creationId xmlns:a16="http://schemas.microsoft.com/office/drawing/2014/main" id="{DA42E705-0683-4E30-1D22-880C18A590FB}"/>
                </a:ext>
              </a:extLst>
            </p:cNvPr>
            <p:cNvSpPr/>
            <p:nvPr/>
          </p:nvSpPr>
          <p:spPr bwMode="auto">
            <a:xfrm>
              <a:off x="18810514" y="6791010"/>
              <a:ext cx="1782681" cy="54864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6671" tIns="28573" rIns="66671" bIns="0" rtlCol="0" anchor="ctr"/>
            <a:lstStyle/>
            <a:p>
              <a:pPr marL="108942" algn="r" defTabSz="685766" rtl="1" fontAlgn="base">
                <a:lnSpc>
                  <a:spcPct val="90000"/>
                </a:lnSpc>
                <a:tabLst>
                  <a:tab pos="6047780" algn="l"/>
                </a:tabLst>
              </a:pPr>
              <a:r>
                <a:rPr lang="en-US" sz="1200" b="1" kern="0">
                  <a:solidFill>
                    <a:schemeClr val="bg1"/>
                  </a:solidFill>
                  <a:latin typeface="Sakkal Majalla" panose="02000000000000000000" pitchFamily="2" charset="-78"/>
                  <a:cs typeface="Sakkal Majalla" panose="02000000000000000000" pitchFamily="2" charset="-78"/>
                </a:rPr>
                <a:t>5</a:t>
              </a:r>
              <a:endParaRPr lang="en-US" sz="1200" b="1" kern="0" dirty="0">
                <a:solidFill>
                  <a:schemeClr val="bg1"/>
                </a:solidFill>
                <a:latin typeface="Sakkal Majalla" panose="02000000000000000000" pitchFamily="2" charset="-78"/>
                <a:cs typeface="Sakkal Majalla" panose="02000000000000000000" pitchFamily="2" charset="-78"/>
              </a:endParaRPr>
            </a:p>
          </p:txBody>
        </p:sp>
        <p:sp>
          <p:nvSpPr>
            <p:cNvPr id="37" name="Rectangle 54">
              <a:extLst>
                <a:ext uri="{FF2B5EF4-FFF2-40B4-BE49-F238E27FC236}">
                  <a16:creationId xmlns:a16="http://schemas.microsoft.com/office/drawing/2014/main" id="{071A3E12-5098-9D06-46DC-3CFEB838DF2F}"/>
                </a:ext>
              </a:extLst>
            </p:cNvPr>
            <p:cNvSpPr/>
            <p:nvPr/>
          </p:nvSpPr>
          <p:spPr bwMode="auto">
            <a:xfrm>
              <a:off x="18810514" y="7456034"/>
              <a:ext cx="1782681" cy="54864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6671" tIns="28573" rIns="66671" bIns="0" rtlCol="0" anchor="ctr"/>
            <a:lstStyle/>
            <a:p>
              <a:pPr marL="108942" algn="r" defTabSz="685766" rtl="1" fontAlgn="base">
                <a:lnSpc>
                  <a:spcPct val="90000"/>
                </a:lnSpc>
                <a:tabLst>
                  <a:tab pos="6047780" algn="l"/>
                </a:tabLst>
              </a:pPr>
              <a:r>
                <a:rPr lang="en-US" sz="1200" b="1" kern="0">
                  <a:solidFill>
                    <a:schemeClr val="bg1"/>
                  </a:solidFill>
                  <a:latin typeface="Sakkal Majalla" panose="02000000000000000000" pitchFamily="2" charset="-78"/>
                  <a:cs typeface="Sakkal Majalla" panose="02000000000000000000" pitchFamily="2" charset="-78"/>
                </a:rPr>
                <a:t>6</a:t>
              </a:r>
              <a:endParaRPr lang="en-US" sz="1200" b="1" kern="0" dirty="0">
                <a:solidFill>
                  <a:schemeClr val="bg1"/>
                </a:solidFill>
                <a:latin typeface="Sakkal Majalla" panose="02000000000000000000" pitchFamily="2" charset="-78"/>
                <a:cs typeface="Sakkal Majalla" panose="02000000000000000000" pitchFamily="2" charset="-78"/>
              </a:endParaRPr>
            </a:p>
          </p:txBody>
        </p:sp>
        <p:sp>
          <p:nvSpPr>
            <p:cNvPr id="49" name="Rectangle 54">
              <a:extLst>
                <a:ext uri="{FF2B5EF4-FFF2-40B4-BE49-F238E27FC236}">
                  <a16:creationId xmlns:a16="http://schemas.microsoft.com/office/drawing/2014/main" id="{84CFD446-DF78-5CEA-2B8E-31E5BA3CF609}"/>
                </a:ext>
              </a:extLst>
            </p:cNvPr>
            <p:cNvSpPr/>
            <p:nvPr/>
          </p:nvSpPr>
          <p:spPr bwMode="auto">
            <a:xfrm>
              <a:off x="18810514" y="8121058"/>
              <a:ext cx="1782681" cy="54864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6671" tIns="28573" rIns="66671" bIns="0" rtlCol="0" anchor="ctr"/>
            <a:lstStyle/>
            <a:p>
              <a:pPr marL="108942" algn="r" defTabSz="685766" rtl="1" fontAlgn="base">
                <a:lnSpc>
                  <a:spcPct val="90000"/>
                </a:lnSpc>
                <a:tabLst>
                  <a:tab pos="6047780" algn="l"/>
                </a:tabLst>
              </a:pPr>
              <a:r>
                <a:rPr lang="en-US" sz="1200" b="1" kern="0">
                  <a:solidFill>
                    <a:schemeClr val="bg1"/>
                  </a:solidFill>
                  <a:latin typeface="Sakkal Majalla" panose="02000000000000000000" pitchFamily="2" charset="-78"/>
                  <a:cs typeface="Sakkal Majalla" panose="02000000000000000000" pitchFamily="2" charset="-78"/>
                </a:rPr>
                <a:t>7</a:t>
              </a:r>
              <a:endParaRPr lang="en-US" sz="1200" b="1" kern="0" dirty="0">
                <a:solidFill>
                  <a:schemeClr val="bg1"/>
                </a:solidFill>
                <a:latin typeface="Sakkal Majalla" panose="02000000000000000000" pitchFamily="2" charset="-78"/>
                <a:cs typeface="Sakkal Majalla" panose="02000000000000000000" pitchFamily="2" charset="-78"/>
              </a:endParaRPr>
            </a:p>
          </p:txBody>
        </p:sp>
        <p:sp>
          <p:nvSpPr>
            <p:cNvPr id="55" name="Rectangle 54">
              <a:extLst>
                <a:ext uri="{FF2B5EF4-FFF2-40B4-BE49-F238E27FC236}">
                  <a16:creationId xmlns:a16="http://schemas.microsoft.com/office/drawing/2014/main" id="{71BFB6D2-BFB1-5BC2-BDEA-7BCC3F9A0B68}"/>
                </a:ext>
              </a:extLst>
            </p:cNvPr>
            <p:cNvSpPr/>
            <p:nvPr/>
          </p:nvSpPr>
          <p:spPr bwMode="auto">
            <a:xfrm>
              <a:off x="18810514" y="8786082"/>
              <a:ext cx="1782681" cy="54864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6671" tIns="28573" rIns="66671" bIns="0" rtlCol="0" anchor="ctr"/>
            <a:lstStyle/>
            <a:p>
              <a:pPr marL="108942" algn="r" defTabSz="685766" rtl="1" fontAlgn="base">
                <a:lnSpc>
                  <a:spcPct val="90000"/>
                </a:lnSpc>
                <a:tabLst>
                  <a:tab pos="6047780" algn="l"/>
                </a:tabLst>
              </a:pPr>
              <a:r>
                <a:rPr lang="en-US" sz="1200" b="1" kern="0">
                  <a:solidFill>
                    <a:schemeClr val="bg1"/>
                  </a:solidFill>
                  <a:latin typeface="Sakkal Majalla" panose="02000000000000000000" pitchFamily="2" charset="-78"/>
                  <a:cs typeface="Sakkal Majalla" panose="02000000000000000000" pitchFamily="2" charset="-78"/>
                </a:rPr>
                <a:t>8</a:t>
              </a:r>
              <a:endParaRPr lang="en-US" sz="1200" b="1" kern="0" dirty="0">
                <a:solidFill>
                  <a:schemeClr val="bg1"/>
                </a:solidFill>
                <a:latin typeface="Sakkal Majalla" panose="02000000000000000000" pitchFamily="2" charset="-78"/>
                <a:cs typeface="Sakkal Majalla" panose="02000000000000000000" pitchFamily="2" charset="-78"/>
              </a:endParaRPr>
            </a:p>
          </p:txBody>
        </p:sp>
        <p:sp>
          <p:nvSpPr>
            <p:cNvPr id="57" name="Rectangle 54">
              <a:extLst>
                <a:ext uri="{FF2B5EF4-FFF2-40B4-BE49-F238E27FC236}">
                  <a16:creationId xmlns:a16="http://schemas.microsoft.com/office/drawing/2014/main" id="{70784AD4-0B2B-CFA4-3B20-97B25D4B633C}"/>
                </a:ext>
              </a:extLst>
            </p:cNvPr>
            <p:cNvSpPr/>
            <p:nvPr/>
          </p:nvSpPr>
          <p:spPr bwMode="auto">
            <a:xfrm>
              <a:off x="18810514" y="9451106"/>
              <a:ext cx="1782681" cy="54864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6671" tIns="28573" rIns="66671" bIns="0" rtlCol="0" anchor="ctr"/>
            <a:lstStyle/>
            <a:p>
              <a:pPr marL="108942" algn="r" defTabSz="685766" rtl="1" fontAlgn="base">
                <a:lnSpc>
                  <a:spcPct val="90000"/>
                </a:lnSpc>
                <a:tabLst>
                  <a:tab pos="6047780" algn="l"/>
                </a:tabLst>
              </a:pPr>
              <a:r>
                <a:rPr lang="en-US" sz="1200" b="1" kern="0">
                  <a:solidFill>
                    <a:schemeClr val="bg1"/>
                  </a:solidFill>
                  <a:latin typeface="Sakkal Majalla" panose="02000000000000000000" pitchFamily="2" charset="-78"/>
                  <a:cs typeface="Sakkal Majalla" panose="02000000000000000000" pitchFamily="2" charset="-78"/>
                </a:rPr>
                <a:t>9</a:t>
              </a:r>
              <a:endParaRPr lang="en-US" sz="1200" b="1" kern="0" dirty="0">
                <a:solidFill>
                  <a:schemeClr val="bg1"/>
                </a:solidFill>
                <a:latin typeface="Sakkal Majalla" panose="02000000000000000000" pitchFamily="2" charset="-78"/>
                <a:cs typeface="Sakkal Majalla" panose="02000000000000000000" pitchFamily="2" charset="-78"/>
              </a:endParaRPr>
            </a:p>
          </p:txBody>
        </p:sp>
        <p:sp>
          <p:nvSpPr>
            <p:cNvPr id="59" name="Rectangle 54">
              <a:extLst>
                <a:ext uri="{FF2B5EF4-FFF2-40B4-BE49-F238E27FC236}">
                  <a16:creationId xmlns:a16="http://schemas.microsoft.com/office/drawing/2014/main" id="{6317D6F3-7AB3-3671-7213-ADEBE2944645}"/>
                </a:ext>
              </a:extLst>
            </p:cNvPr>
            <p:cNvSpPr/>
            <p:nvPr/>
          </p:nvSpPr>
          <p:spPr bwMode="auto">
            <a:xfrm>
              <a:off x="18810514" y="10116130"/>
              <a:ext cx="1782681" cy="54864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6671" tIns="28573" rIns="66671" bIns="0" rtlCol="0" anchor="ctr"/>
            <a:lstStyle/>
            <a:p>
              <a:pPr marL="108942" algn="r" defTabSz="685766" rtl="1" fontAlgn="base">
                <a:lnSpc>
                  <a:spcPct val="90000"/>
                </a:lnSpc>
                <a:tabLst>
                  <a:tab pos="6047780" algn="l"/>
                </a:tabLst>
              </a:pPr>
              <a:r>
                <a:rPr lang="en-US" sz="1200" b="1" kern="0">
                  <a:solidFill>
                    <a:schemeClr val="bg1"/>
                  </a:solidFill>
                  <a:latin typeface="Sakkal Majalla" panose="02000000000000000000" pitchFamily="2" charset="-78"/>
                  <a:cs typeface="Sakkal Majalla" panose="02000000000000000000" pitchFamily="2" charset="-78"/>
                </a:rPr>
                <a:t>10</a:t>
              </a:r>
              <a:endParaRPr lang="en-US" sz="1200" b="1" kern="0" dirty="0">
                <a:solidFill>
                  <a:schemeClr val="bg1"/>
                </a:solidFill>
                <a:latin typeface="Sakkal Majalla" panose="02000000000000000000" pitchFamily="2" charset="-78"/>
                <a:cs typeface="Sakkal Majalla" panose="02000000000000000000" pitchFamily="2" charset="-78"/>
              </a:endParaRPr>
            </a:p>
          </p:txBody>
        </p:sp>
        <p:sp>
          <p:nvSpPr>
            <p:cNvPr id="60" name="Rectangle 54">
              <a:extLst>
                <a:ext uri="{FF2B5EF4-FFF2-40B4-BE49-F238E27FC236}">
                  <a16:creationId xmlns:a16="http://schemas.microsoft.com/office/drawing/2014/main" id="{60C34F10-4F9A-694B-F270-22ACC238C121}"/>
                </a:ext>
              </a:extLst>
            </p:cNvPr>
            <p:cNvSpPr/>
            <p:nvPr/>
          </p:nvSpPr>
          <p:spPr bwMode="auto">
            <a:xfrm>
              <a:off x="18808927" y="10781154"/>
              <a:ext cx="1782681" cy="54864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6671" tIns="28573" rIns="66671" bIns="0" rtlCol="0" anchor="ctr"/>
            <a:lstStyle/>
            <a:p>
              <a:pPr marL="108942" algn="r" defTabSz="685766" rtl="1" fontAlgn="base">
                <a:lnSpc>
                  <a:spcPct val="90000"/>
                </a:lnSpc>
                <a:tabLst>
                  <a:tab pos="6047780" algn="l"/>
                </a:tabLst>
              </a:pPr>
              <a:r>
                <a:rPr lang="en-US" sz="1200" b="1" kern="0">
                  <a:solidFill>
                    <a:schemeClr val="bg1"/>
                  </a:solidFill>
                  <a:latin typeface="Sakkal Majalla" panose="02000000000000000000" pitchFamily="2" charset="-78"/>
                  <a:cs typeface="Sakkal Majalla" panose="02000000000000000000" pitchFamily="2" charset="-78"/>
                </a:rPr>
                <a:t>11</a:t>
              </a:r>
              <a:endParaRPr lang="en-US" sz="1200" b="1" kern="0" dirty="0">
                <a:solidFill>
                  <a:schemeClr val="bg1"/>
                </a:solidFill>
                <a:latin typeface="Sakkal Majalla" panose="02000000000000000000" pitchFamily="2" charset="-78"/>
                <a:cs typeface="Sakkal Majalla" panose="02000000000000000000" pitchFamily="2" charset="-78"/>
              </a:endParaRPr>
            </a:p>
          </p:txBody>
        </p:sp>
        <p:sp>
          <p:nvSpPr>
            <p:cNvPr id="62" name="Rectangle 54">
              <a:extLst>
                <a:ext uri="{FF2B5EF4-FFF2-40B4-BE49-F238E27FC236}">
                  <a16:creationId xmlns:a16="http://schemas.microsoft.com/office/drawing/2014/main" id="{2175C250-7809-76BA-3B0F-6203337074CE}"/>
                </a:ext>
              </a:extLst>
            </p:cNvPr>
            <p:cNvSpPr/>
            <p:nvPr/>
          </p:nvSpPr>
          <p:spPr bwMode="auto">
            <a:xfrm>
              <a:off x="18810514" y="11446178"/>
              <a:ext cx="1782681" cy="54864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6671" tIns="28573" rIns="66671" bIns="0" rtlCol="0" anchor="ctr"/>
            <a:lstStyle/>
            <a:p>
              <a:pPr marL="108942" algn="r" defTabSz="685766" rtl="1" fontAlgn="base">
                <a:lnSpc>
                  <a:spcPct val="90000"/>
                </a:lnSpc>
                <a:tabLst>
                  <a:tab pos="6047780" algn="l"/>
                </a:tabLst>
              </a:pPr>
              <a:r>
                <a:rPr lang="en-US" sz="1200" b="1" kern="0">
                  <a:solidFill>
                    <a:schemeClr val="bg1"/>
                  </a:solidFill>
                  <a:latin typeface="Sakkal Majalla" panose="02000000000000000000" pitchFamily="2" charset="-78"/>
                  <a:cs typeface="Sakkal Majalla" panose="02000000000000000000" pitchFamily="2" charset="-78"/>
                </a:rPr>
                <a:t>12</a:t>
              </a:r>
              <a:endParaRPr lang="en-US" sz="1200" b="1" kern="0" dirty="0">
                <a:solidFill>
                  <a:schemeClr val="bg1"/>
                </a:solidFill>
                <a:latin typeface="Sakkal Majalla" panose="02000000000000000000" pitchFamily="2" charset="-78"/>
                <a:cs typeface="Sakkal Majalla" panose="02000000000000000000" pitchFamily="2" charset="-78"/>
              </a:endParaRPr>
            </a:p>
          </p:txBody>
        </p:sp>
        <p:sp>
          <p:nvSpPr>
            <p:cNvPr id="63" name="Rectangle 54">
              <a:extLst>
                <a:ext uri="{FF2B5EF4-FFF2-40B4-BE49-F238E27FC236}">
                  <a16:creationId xmlns:a16="http://schemas.microsoft.com/office/drawing/2014/main" id="{4977E27F-7E86-B60C-9454-8BA0FC7D138D}"/>
                </a:ext>
              </a:extLst>
            </p:cNvPr>
            <p:cNvSpPr/>
            <p:nvPr/>
          </p:nvSpPr>
          <p:spPr bwMode="auto">
            <a:xfrm>
              <a:off x="18810514" y="12111205"/>
              <a:ext cx="1782681" cy="54864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6671" tIns="28573" rIns="66671" bIns="0" rtlCol="0" anchor="ctr"/>
            <a:lstStyle/>
            <a:p>
              <a:pPr marL="108942" algn="r" defTabSz="685766" rtl="1" fontAlgn="base">
                <a:lnSpc>
                  <a:spcPct val="90000"/>
                </a:lnSpc>
                <a:tabLst>
                  <a:tab pos="6047780" algn="l"/>
                </a:tabLst>
              </a:pPr>
              <a:r>
                <a:rPr lang="en-US" sz="1200" b="1" kern="0">
                  <a:solidFill>
                    <a:schemeClr val="bg1"/>
                  </a:solidFill>
                  <a:latin typeface="Sakkal Majalla" panose="02000000000000000000" pitchFamily="2" charset="-78"/>
                  <a:cs typeface="Sakkal Majalla" panose="02000000000000000000" pitchFamily="2" charset="-78"/>
                </a:rPr>
                <a:t>13</a:t>
              </a:r>
              <a:endParaRPr lang="en-US" sz="1200" b="1" kern="0" dirty="0">
                <a:solidFill>
                  <a:schemeClr val="bg1"/>
                </a:solidFill>
                <a:latin typeface="Sakkal Majalla" panose="02000000000000000000" pitchFamily="2" charset="-78"/>
                <a:cs typeface="Sakkal Majalla" panose="02000000000000000000" pitchFamily="2" charset="-78"/>
              </a:endParaRPr>
            </a:p>
          </p:txBody>
        </p:sp>
        <p:sp>
          <p:nvSpPr>
            <p:cNvPr id="9" name="Rectangle 54">
              <a:extLst>
                <a:ext uri="{FF2B5EF4-FFF2-40B4-BE49-F238E27FC236}">
                  <a16:creationId xmlns:a16="http://schemas.microsoft.com/office/drawing/2014/main" id="{95D99A9F-BC1A-962D-D2AB-7D2A34A02402}"/>
                </a:ext>
              </a:extLst>
            </p:cNvPr>
            <p:cNvSpPr/>
            <p:nvPr/>
          </p:nvSpPr>
          <p:spPr bwMode="auto">
            <a:xfrm>
              <a:off x="3789218" y="3270205"/>
              <a:ext cx="16805564" cy="78894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6671" tIns="28573" rIns="66671" bIns="0" rtlCol="0" anchor="ctr"/>
            <a:lstStyle/>
            <a:p>
              <a:pPr algn="ctr" defTabSz="685766" rtl="1" fontAlgn="base">
                <a:lnSpc>
                  <a:spcPct val="90000"/>
                </a:lnSpc>
              </a:pPr>
              <a:r>
                <a:rPr lang="en-US" sz="1650" b="1" kern="0">
                  <a:solidFill>
                    <a:schemeClr val="bg1"/>
                  </a:solidFill>
                  <a:latin typeface="Sakkal Majalla" panose="02000000000000000000" pitchFamily="2" charset="-78"/>
                  <a:cs typeface="Sakkal Majalla" panose="02000000000000000000" pitchFamily="2" charset="-78"/>
                </a:rPr>
                <a:t>المستندات</a:t>
              </a:r>
              <a:endParaRPr lang="en-US" sz="1650" b="1" kern="0" dirty="0">
                <a:solidFill>
                  <a:schemeClr val="bg1"/>
                </a:solidFill>
                <a:latin typeface="Sakkal Majalla" panose="02000000000000000000" pitchFamily="2" charset="-78"/>
                <a:cs typeface="Sakkal Majalla" panose="02000000000000000000" pitchFamily="2" charset="-78"/>
              </a:endParaRPr>
            </a:p>
          </p:txBody>
        </p:sp>
        <p:sp>
          <p:nvSpPr>
            <p:cNvPr id="13" name="Rectangle 54">
              <a:extLst>
                <a:ext uri="{FF2B5EF4-FFF2-40B4-BE49-F238E27FC236}">
                  <a16:creationId xmlns:a16="http://schemas.microsoft.com/office/drawing/2014/main" id="{328FB6CF-8432-8CA4-2B69-B552BF2A215A}"/>
                </a:ext>
              </a:extLst>
            </p:cNvPr>
            <p:cNvSpPr/>
            <p:nvPr/>
          </p:nvSpPr>
          <p:spPr bwMode="auto">
            <a:xfrm>
              <a:off x="3789218" y="4130914"/>
              <a:ext cx="15772411" cy="548640"/>
            </a:xfrm>
            <a:prstGeom prst="roundRect">
              <a:avLst>
                <a:gd name="adj" fmla="val 50000"/>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6671" tIns="28573" rIns="66671" bIns="0" rtlCol="0" anchor="ctr"/>
            <a:lstStyle/>
            <a:p>
              <a:pPr marL="108942" algn="r" defTabSz="685766" rtl="1" fontAlgn="base">
                <a:lnSpc>
                  <a:spcPct val="90000"/>
                </a:lnSpc>
                <a:tabLst>
                  <a:tab pos="6047780" algn="l"/>
                </a:tabLst>
              </a:pPr>
              <a:r>
                <a:rPr lang="en-US" sz="1200" b="1" kern="0">
                  <a:solidFill>
                    <a:schemeClr val="tx2"/>
                  </a:solidFill>
                  <a:latin typeface="Sakkal Majalla" panose="02000000000000000000" pitchFamily="2" charset="-78"/>
                  <a:cs typeface="Sakkal Majalla" panose="02000000000000000000" pitchFamily="2" charset="-78"/>
                </a:rPr>
                <a:t>التوجهات الاستراتيجية للمجموعة</a:t>
              </a:r>
              <a:endParaRPr lang="en-US" sz="1200" b="1" kern="0" dirty="0">
                <a:solidFill>
                  <a:schemeClr val="tx2"/>
                </a:solidFill>
                <a:latin typeface="Sakkal Majalla" panose="02000000000000000000" pitchFamily="2" charset="-78"/>
                <a:cs typeface="Sakkal Majalla" panose="02000000000000000000" pitchFamily="2" charset="-78"/>
              </a:endParaRPr>
            </a:p>
          </p:txBody>
        </p:sp>
        <p:sp>
          <p:nvSpPr>
            <p:cNvPr id="15" name="Rectangle 54">
              <a:extLst>
                <a:ext uri="{FF2B5EF4-FFF2-40B4-BE49-F238E27FC236}">
                  <a16:creationId xmlns:a16="http://schemas.microsoft.com/office/drawing/2014/main" id="{F786CDF8-FA6A-09DC-B1F9-4A5F39FAFCA6}"/>
                </a:ext>
              </a:extLst>
            </p:cNvPr>
            <p:cNvSpPr/>
            <p:nvPr/>
          </p:nvSpPr>
          <p:spPr bwMode="auto">
            <a:xfrm>
              <a:off x="3789218" y="4795938"/>
              <a:ext cx="15772411" cy="54864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6671" tIns="28573" rIns="66671" bIns="0" rtlCol="0" anchor="ctr"/>
            <a:lstStyle/>
            <a:p>
              <a:pPr marL="108942" algn="r" defTabSz="685766" rtl="1" fontAlgn="base">
                <a:lnSpc>
                  <a:spcPct val="90000"/>
                </a:lnSpc>
                <a:tabLst>
                  <a:tab pos="6047780" algn="l"/>
                </a:tabLst>
              </a:pPr>
              <a:r>
                <a:rPr lang="en-US" sz="1200" b="1" kern="0">
                  <a:solidFill>
                    <a:schemeClr val="tx2"/>
                  </a:solidFill>
                  <a:latin typeface="Sakkal Majalla" panose="02000000000000000000" pitchFamily="2" charset="-78"/>
                  <a:cs typeface="Sakkal Majalla" panose="02000000000000000000" pitchFamily="2" charset="-78"/>
                </a:rPr>
                <a:t>المصفوفة الادارية</a:t>
              </a:r>
              <a:endParaRPr lang="en-US" sz="1200" b="1" kern="0" dirty="0">
                <a:solidFill>
                  <a:schemeClr val="tx2"/>
                </a:solidFill>
                <a:latin typeface="Sakkal Majalla" panose="02000000000000000000" pitchFamily="2" charset="-78"/>
                <a:cs typeface="Sakkal Majalla" panose="02000000000000000000" pitchFamily="2" charset="-78"/>
              </a:endParaRPr>
            </a:p>
          </p:txBody>
        </p:sp>
        <p:sp>
          <p:nvSpPr>
            <p:cNvPr id="17" name="Rectangle 54">
              <a:extLst>
                <a:ext uri="{FF2B5EF4-FFF2-40B4-BE49-F238E27FC236}">
                  <a16:creationId xmlns:a16="http://schemas.microsoft.com/office/drawing/2014/main" id="{92555B56-3AC9-5D85-458D-B8E21E3886A6}"/>
                </a:ext>
              </a:extLst>
            </p:cNvPr>
            <p:cNvSpPr/>
            <p:nvPr/>
          </p:nvSpPr>
          <p:spPr bwMode="auto">
            <a:xfrm>
              <a:off x="3789218" y="5460962"/>
              <a:ext cx="15772411" cy="548640"/>
            </a:xfrm>
            <a:prstGeom prst="roundRect">
              <a:avLst>
                <a:gd name="adj" fmla="val 50000"/>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6671" tIns="28573" rIns="66671" bIns="0" rtlCol="0" anchor="ctr"/>
            <a:lstStyle/>
            <a:p>
              <a:pPr marL="108942" algn="r" defTabSz="685766" rtl="1" fontAlgn="base">
                <a:lnSpc>
                  <a:spcPct val="90000"/>
                </a:lnSpc>
                <a:tabLst>
                  <a:tab pos="6047780" algn="l"/>
                </a:tabLst>
              </a:pPr>
              <a:r>
                <a:rPr lang="en-US" sz="1200" b="1" kern="0">
                  <a:solidFill>
                    <a:schemeClr val="tx2"/>
                  </a:solidFill>
                  <a:latin typeface="Sakkal Majalla" panose="02000000000000000000" pitchFamily="2" charset="-78"/>
                  <a:cs typeface="Sakkal Majalla" panose="02000000000000000000" pitchFamily="2" charset="-78"/>
                </a:rPr>
                <a:t>دليل سياسات وإجراءات العمليات - تلاد</a:t>
              </a:r>
              <a:endParaRPr lang="en-US" sz="1200" b="1" kern="0" dirty="0">
                <a:solidFill>
                  <a:schemeClr val="tx2"/>
                </a:solidFill>
                <a:latin typeface="Sakkal Majalla" panose="02000000000000000000" pitchFamily="2" charset="-78"/>
                <a:cs typeface="Sakkal Majalla" panose="02000000000000000000" pitchFamily="2" charset="-78"/>
              </a:endParaRPr>
            </a:p>
          </p:txBody>
        </p:sp>
        <p:sp>
          <p:nvSpPr>
            <p:cNvPr id="18" name="Rectangle 54">
              <a:extLst>
                <a:ext uri="{FF2B5EF4-FFF2-40B4-BE49-F238E27FC236}">
                  <a16:creationId xmlns:a16="http://schemas.microsoft.com/office/drawing/2014/main" id="{000AB996-C307-1BD4-F317-BEB51D2A2766}"/>
                </a:ext>
              </a:extLst>
            </p:cNvPr>
            <p:cNvSpPr/>
            <p:nvPr/>
          </p:nvSpPr>
          <p:spPr bwMode="auto">
            <a:xfrm>
              <a:off x="3789218" y="6125986"/>
              <a:ext cx="15772411" cy="54864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6671" tIns="28573" rIns="66671" bIns="0" rtlCol="0" anchor="ctr"/>
            <a:lstStyle/>
            <a:p>
              <a:pPr marL="108942" algn="r" defTabSz="685766" rtl="1" fontAlgn="base">
                <a:lnSpc>
                  <a:spcPct val="90000"/>
                </a:lnSpc>
                <a:tabLst>
                  <a:tab pos="6047780" algn="l"/>
                </a:tabLst>
              </a:pPr>
              <a:r>
                <a:rPr lang="en-US" sz="1200" b="1" kern="0">
                  <a:solidFill>
                    <a:schemeClr val="tx2"/>
                  </a:solidFill>
                  <a:latin typeface="Sakkal Majalla" panose="02000000000000000000" pitchFamily="2" charset="-78"/>
                  <a:cs typeface="Sakkal Majalla" panose="02000000000000000000" pitchFamily="2" charset="-78"/>
                </a:rPr>
                <a:t>دليل سياسات وإجراءات العمليات - نفوذ</a:t>
              </a:r>
              <a:endParaRPr lang="en-US" sz="1200" b="1" kern="0" dirty="0">
                <a:solidFill>
                  <a:schemeClr val="tx2"/>
                </a:solidFill>
                <a:latin typeface="Sakkal Majalla" panose="02000000000000000000" pitchFamily="2" charset="-78"/>
                <a:cs typeface="Sakkal Majalla" panose="02000000000000000000" pitchFamily="2" charset="-78"/>
              </a:endParaRPr>
            </a:p>
          </p:txBody>
        </p:sp>
        <p:sp>
          <p:nvSpPr>
            <p:cNvPr id="21" name="Rectangle 54">
              <a:extLst>
                <a:ext uri="{FF2B5EF4-FFF2-40B4-BE49-F238E27FC236}">
                  <a16:creationId xmlns:a16="http://schemas.microsoft.com/office/drawing/2014/main" id="{A55CF53D-57B9-B234-4AEE-A75607E79E0E}"/>
                </a:ext>
              </a:extLst>
            </p:cNvPr>
            <p:cNvSpPr/>
            <p:nvPr/>
          </p:nvSpPr>
          <p:spPr bwMode="auto">
            <a:xfrm>
              <a:off x="3789218" y="6791010"/>
              <a:ext cx="15772411" cy="548640"/>
            </a:xfrm>
            <a:prstGeom prst="roundRect">
              <a:avLst>
                <a:gd name="adj" fmla="val 50000"/>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6671" tIns="28573" rIns="66671" bIns="0" rtlCol="0" anchor="ctr"/>
            <a:lstStyle/>
            <a:p>
              <a:pPr marL="108942" algn="r" defTabSz="685766" rtl="1" fontAlgn="base">
                <a:lnSpc>
                  <a:spcPct val="90000"/>
                </a:lnSpc>
                <a:tabLst>
                  <a:tab pos="6047780" algn="l"/>
                </a:tabLst>
              </a:pPr>
              <a:r>
                <a:rPr lang="en-US" sz="1200" b="1" kern="0">
                  <a:solidFill>
                    <a:schemeClr val="tx2"/>
                  </a:solidFill>
                  <a:latin typeface="Sakkal Majalla" panose="02000000000000000000" pitchFamily="2" charset="-78"/>
                  <a:cs typeface="Sakkal Majalla" panose="02000000000000000000" pitchFamily="2" charset="-78"/>
                </a:rPr>
                <a:t>مسودة تقرير  تقييم جاهزية الطرح الاولي</a:t>
              </a:r>
              <a:endParaRPr lang="en-US" sz="1200" b="1" kern="0" dirty="0">
                <a:solidFill>
                  <a:schemeClr val="tx2"/>
                </a:solidFill>
                <a:latin typeface="Sakkal Majalla" panose="02000000000000000000" pitchFamily="2" charset="-78"/>
                <a:cs typeface="Sakkal Majalla" panose="02000000000000000000" pitchFamily="2" charset="-78"/>
              </a:endParaRPr>
            </a:p>
          </p:txBody>
        </p:sp>
        <p:sp>
          <p:nvSpPr>
            <p:cNvPr id="22" name="Rectangle 54">
              <a:extLst>
                <a:ext uri="{FF2B5EF4-FFF2-40B4-BE49-F238E27FC236}">
                  <a16:creationId xmlns:a16="http://schemas.microsoft.com/office/drawing/2014/main" id="{37119275-224E-2B90-A44A-E490D1253B1B}"/>
                </a:ext>
              </a:extLst>
            </p:cNvPr>
            <p:cNvSpPr/>
            <p:nvPr/>
          </p:nvSpPr>
          <p:spPr bwMode="auto">
            <a:xfrm>
              <a:off x="3789218" y="7456034"/>
              <a:ext cx="15772411" cy="54864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6671" tIns="28573" rIns="66671" bIns="0" rtlCol="0" anchor="ctr"/>
            <a:lstStyle/>
            <a:p>
              <a:pPr marL="108942" algn="r" defTabSz="685766" rtl="1" fontAlgn="base">
                <a:lnSpc>
                  <a:spcPct val="90000"/>
                </a:lnSpc>
                <a:tabLst>
                  <a:tab pos="6047780" algn="l"/>
                </a:tabLst>
              </a:pPr>
              <a:r>
                <a:rPr lang="en-US" sz="1200" b="1" kern="0" dirty="0" err="1">
                  <a:solidFill>
                    <a:schemeClr val="tx2"/>
                  </a:solidFill>
                  <a:latin typeface="Sakkal Majalla" panose="02000000000000000000" pitchFamily="2" charset="-78"/>
                  <a:cs typeface="Sakkal Majalla" panose="02000000000000000000" pitchFamily="2" charset="-78"/>
                </a:rPr>
                <a:t>الهيكل</a:t>
              </a:r>
              <a:r>
                <a:rPr lang="en-US" sz="1200" b="1" kern="0" dirty="0">
                  <a:solidFill>
                    <a:schemeClr val="tx2"/>
                  </a:solidFill>
                  <a:latin typeface="Sakkal Majalla" panose="02000000000000000000" pitchFamily="2" charset="-78"/>
                  <a:cs typeface="Sakkal Majalla" panose="02000000000000000000" pitchFamily="2" charset="-78"/>
                </a:rPr>
                <a:t> </a:t>
              </a:r>
              <a:r>
                <a:rPr lang="en-US" sz="1200" b="1" kern="0" dirty="0" err="1">
                  <a:solidFill>
                    <a:schemeClr val="tx2"/>
                  </a:solidFill>
                  <a:latin typeface="Sakkal Majalla" panose="02000000000000000000" pitchFamily="2" charset="-78"/>
                  <a:cs typeface="Sakkal Majalla" panose="02000000000000000000" pitchFamily="2" charset="-78"/>
                </a:rPr>
                <a:t>التنظيمي</a:t>
              </a:r>
              <a:r>
                <a:rPr lang="en-US" sz="1200" b="1" kern="0" dirty="0">
                  <a:solidFill>
                    <a:schemeClr val="tx2"/>
                  </a:solidFill>
                  <a:latin typeface="Sakkal Majalla" panose="02000000000000000000" pitchFamily="2" charset="-78"/>
                  <a:cs typeface="Sakkal Majalla" panose="02000000000000000000" pitchFamily="2" charset="-78"/>
                </a:rPr>
                <a:t> </a:t>
              </a:r>
              <a:r>
                <a:rPr lang="en-US" sz="1200" b="1" kern="0" dirty="0" err="1">
                  <a:solidFill>
                    <a:schemeClr val="tx2"/>
                  </a:solidFill>
                  <a:latin typeface="Sakkal Majalla" panose="02000000000000000000" pitchFamily="2" charset="-78"/>
                  <a:cs typeface="Sakkal Majalla" panose="02000000000000000000" pitchFamily="2" charset="-78"/>
                </a:rPr>
                <a:t>للمجموعة</a:t>
              </a:r>
              <a:r>
                <a:rPr lang="en-US" sz="1200" b="1" kern="0" dirty="0">
                  <a:solidFill>
                    <a:schemeClr val="tx2"/>
                  </a:solidFill>
                  <a:latin typeface="Sakkal Majalla" panose="02000000000000000000" pitchFamily="2" charset="-78"/>
                  <a:cs typeface="Sakkal Majalla" panose="02000000000000000000" pitchFamily="2" charset="-78"/>
                </a:rPr>
                <a:t> </a:t>
              </a:r>
              <a:r>
                <a:rPr lang="en-US" sz="1200" b="1" kern="0" dirty="0" err="1">
                  <a:solidFill>
                    <a:schemeClr val="tx2"/>
                  </a:solidFill>
                  <a:latin typeface="Sakkal Majalla" panose="02000000000000000000" pitchFamily="2" charset="-78"/>
                  <a:cs typeface="Sakkal Majalla" panose="02000000000000000000" pitchFamily="2" charset="-78"/>
                </a:rPr>
                <a:t>والشركات</a:t>
              </a:r>
              <a:r>
                <a:rPr lang="en-US" sz="1200" b="1" kern="0" dirty="0">
                  <a:solidFill>
                    <a:schemeClr val="tx2"/>
                  </a:solidFill>
                  <a:latin typeface="Sakkal Majalla" panose="02000000000000000000" pitchFamily="2" charset="-78"/>
                  <a:cs typeface="Sakkal Majalla" panose="02000000000000000000" pitchFamily="2" charset="-78"/>
                </a:rPr>
                <a:t> التابعة</a:t>
              </a:r>
            </a:p>
          </p:txBody>
        </p:sp>
        <p:sp>
          <p:nvSpPr>
            <p:cNvPr id="24" name="Rectangle 54">
              <a:extLst>
                <a:ext uri="{FF2B5EF4-FFF2-40B4-BE49-F238E27FC236}">
                  <a16:creationId xmlns:a16="http://schemas.microsoft.com/office/drawing/2014/main" id="{668C5EBC-5919-C3A9-54A6-61EFBA87E5CF}"/>
                </a:ext>
              </a:extLst>
            </p:cNvPr>
            <p:cNvSpPr/>
            <p:nvPr/>
          </p:nvSpPr>
          <p:spPr bwMode="auto">
            <a:xfrm>
              <a:off x="3789218" y="8121058"/>
              <a:ext cx="15772411" cy="548640"/>
            </a:xfrm>
            <a:prstGeom prst="roundRect">
              <a:avLst>
                <a:gd name="adj" fmla="val 50000"/>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6671" tIns="28573" rIns="66671" bIns="0" rtlCol="0" anchor="ctr"/>
            <a:lstStyle/>
            <a:p>
              <a:pPr marL="108942" algn="r" defTabSz="685766" rtl="1" fontAlgn="base">
                <a:lnSpc>
                  <a:spcPct val="90000"/>
                </a:lnSpc>
                <a:tabLst>
                  <a:tab pos="6047780" algn="l"/>
                </a:tabLst>
              </a:pPr>
              <a:r>
                <a:rPr lang="en-US" sz="1200" b="1" kern="0">
                  <a:solidFill>
                    <a:schemeClr val="tx2"/>
                  </a:solidFill>
                  <a:latin typeface="Sakkal Majalla" panose="02000000000000000000" pitchFamily="2" charset="-78"/>
                  <a:cs typeface="Sakkal Majalla" panose="02000000000000000000" pitchFamily="2" charset="-78"/>
                </a:rPr>
                <a:t>الرؤية الاستراتيجية لإدارة تقنية المعلومات</a:t>
              </a:r>
              <a:endParaRPr lang="en-US" sz="1200" b="1" kern="0" dirty="0">
                <a:solidFill>
                  <a:schemeClr val="tx2"/>
                </a:solidFill>
                <a:latin typeface="Sakkal Majalla" panose="02000000000000000000" pitchFamily="2" charset="-78"/>
                <a:cs typeface="Sakkal Majalla" panose="02000000000000000000" pitchFamily="2" charset="-78"/>
              </a:endParaRPr>
            </a:p>
          </p:txBody>
        </p:sp>
        <p:sp>
          <p:nvSpPr>
            <p:cNvPr id="25" name="Rectangle 54">
              <a:extLst>
                <a:ext uri="{FF2B5EF4-FFF2-40B4-BE49-F238E27FC236}">
                  <a16:creationId xmlns:a16="http://schemas.microsoft.com/office/drawing/2014/main" id="{6B19E6A7-E49D-6534-1023-91F71B47888E}"/>
                </a:ext>
              </a:extLst>
            </p:cNvPr>
            <p:cNvSpPr/>
            <p:nvPr/>
          </p:nvSpPr>
          <p:spPr bwMode="auto">
            <a:xfrm>
              <a:off x="3789218" y="8786082"/>
              <a:ext cx="15772411" cy="54864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6671" tIns="28573" rIns="66671" bIns="0" rtlCol="0" anchor="ctr"/>
            <a:lstStyle/>
            <a:p>
              <a:pPr marL="108942" algn="r" defTabSz="685766" rtl="1" fontAlgn="base">
                <a:lnSpc>
                  <a:spcPct val="90000"/>
                </a:lnSpc>
                <a:tabLst>
                  <a:tab pos="6047780" algn="l"/>
                </a:tabLst>
              </a:pPr>
              <a:r>
                <a:rPr lang="en-US" sz="1200" b="1" kern="0" dirty="0" err="1">
                  <a:solidFill>
                    <a:schemeClr val="tx2"/>
                  </a:solidFill>
                  <a:latin typeface="Sakkal Majalla" panose="02000000000000000000" pitchFamily="2" charset="-78"/>
                  <a:cs typeface="Sakkal Majalla" panose="02000000000000000000" pitchFamily="2" charset="-78"/>
                </a:rPr>
                <a:t>مهام</a:t>
              </a:r>
              <a:r>
                <a:rPr lang="en-US" sz="1200" b="1" kern="0" dirty="0">
                  <a:solidFill>
                    <a:schemeClr val="tx2"/>
                  </a:solidFill>
                  <a:latin typeface="Sakkal Majalla" panose="02000000000000000000" pitchFamily="2" charset="-78"/>
                  <a:cs typeface="Sakkal Majalla" panose="02000000000000000000" pitchFamily="2" charset="-78"/>
                </a:rPr>
                <a:t> </a:t>
              </a:r>
              <a:r>
                <a:rPr lang="en-US" sz="1200" b="1" kern="0" dirty="0" err="1">
                  <a:solidFill>
                    <a:schemeClr val="tx2"/>
                  </a:solidFill>
                  <a:latin typeface="Sakkal Majalla" panose="02000000000000000000" pitchFamily="2" charset="-78"/>
                  <a:cs typeface="Sakkal Majalla" panose="02000000000000000000" pitchFamily="2" charset="-78"/>
                </a:rPr>
                <a:t>الادارات</a:t>
              </a:r>
              <a:r>
                <a:rPr lang="en-US" sz="1200" b="1" kern="0" dirty="0">
                  <a:solidFill>
                    <a:schemeClr val="tx2"/>
                  </a:solidFill>
                  <a:latin typeface="Sakkal Majalla" panose="02000000000000000000" pitchFamily="2" charset="-78"/>
                  <a:cs typeface="Sakkal Majalla" panose="02000000000000000000" pitchFamily="2" charset="-78"/>
                </a:rPr>
                <a:t> </a:t>
              </a:r>
              <a:r>
                <a:rPr lang="en-US" sz="1200" b="1" kern="0" dirty="0" err="1">
                  <a:solidFill>
                    <a:schemeClr val="tx2"/>
                  </a:solidFill>
                  <a:latin typeface="Sakkal Majalla" panose="02000000000000000000" pitchFamily="2" charset="-78"/>
                  <a:cs typeface="Sakkal Majalla" panose="02000000000000000000" pitchFamily="2" charset="-78"/>
                </a:rPr>
                <a:t>والاقسام</a:t>
              </a:r>
              <a:r>
                <a:rPr lang="en-US" sz="1200" b="1" kern="0" dirty="0">
                  <a:solidFill>
                    <a:schemeClr val="tx2"/>
                  </a:solidFill>
                  <a:latin typeface="Sakkal Majalla" panose="02000000000000000000" pitchFamily="2" charset="-78"/>
                  <a:cs typeface="Sakkal Majalla" panose="02000000000000000000" pitchFamily="2" charset="-78"/>
                </a:rPr>
                <a:t> </a:t>
              </a:r>
              <a:r>
                <a:rPr lang="en-US" sz="1200" b="1" kern="0" dirty="0" err="1">
                  <a:solidFill>
                    <a:schemeClr val="tx2"/>
                  </a:solidFill>
                  <a:latin typeface="Sakkal Majalla" panose="02000000000000000000" pitchFamily="2" charset="-78"/>
                  <a:cs typeface="Sakkal Majalla" panose="02000000000000000000" pitchFamily="2" charset="-78"/>
                </a:rPr>
                <a:t>للمجموعة</a:t>
              </a:r>
              <a:r>
                <a:rPr lang="en-US" sz="1200" b="1" kern="0" dirty="0">
                  <a:solidFill>
                    <a:schemeClr val="tx2"/>
                  </a:solidFill>
                  <a:latin typeface="Sakkal Majalla" panose="02000000000000000000" pitchFamily="2" charset="-78"/>
                  <a:cs typeface="Sakkal Majalla" panose="02000000000000000000" pitchFamily="2" charset="-78"/>
                </a:rPr>
                <a:t> </a:t>
              </a:r>
              <a:r>
                <a:rPr lang="en-US" sz="1200" b="1" kern="0" dirty="0" err="1">
                  <a:solidFill>
                    <a:schemeClr val="tx2"/>
                  </a:solidFill>
                  <a:latin typeface="Sakkal Majalla" panose="02000000000000000000" pitchFamily="2" charset="-78"/>
                  <a:cs typeface="Sakkal Majalla" panose="02000000000000000000" pitchFamily="2" charset="-78"/>
                </a:rPr>
                <a:t>والشركات</a:t>
              </a:r>
              <a:r>
                <a:rPr lang="en-US" sz="1200" b="1" kern="0" dirty="0">
                  <a:solidFill>
                    <a:schemeClr val="tx2"/>
                  </a:solidFill>
                  <a:latin typeface="Sakkal Majalla" panose="02000000000000000000" pitchFamily="2" charset="-78"/>
                  <a:cs typeface="Sakkal Majalla" panose="02000000000000000000" pitchFamily="2" charset="-78"/>
                </a:rPr>
                <a:t> التابعة</a:t>
              </a:r>
            </a:p>
          </p:txBody>
        </p:sp>
        <p:sp>
          <p:nvSpPr>
            <p:cNvPr id="26" name="Rectangle 54">
              <a:extLst>
                <a:ext uri="{FF2B5EF4-FFF2-40B4-BE49-F238E27FC236}">
                  <a16:creationId xmlns:a16="http://schemas.microsoft.com/office/drawing/2014/main" id="{DC5018C7-C956-607D-36B0-D534CE9E5115}"/>
                </a:ext>
              </a:extLst>
            </p:cNvPr>
            <p:cNvSpPr/>
            <p:nvPr/>
          </p:nvSpPr>
          <p:spPr bwMode="auto">
            <a:xfrm>
              <a:off x="3789218" y="9451106"/>
              <a:ext cx="15772411" cy="548640"/>
            </a:xfrm>
            <a:prstGeom prst="roundRect">
              <a:avLst>
                <a:gd name="adj" fmla="val 50000"/>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6671" tIns="28573" rIns="66671" bIns="0" rtlCol="0" anchor="ctr"/>
            <a:lstStyle/>
            <a:p>
              <a:pPr marL="108942" algn="r" defTabSz="685766" rtl="1" fontAlgn="base">
                <a:lnSpc>
                  <a:spcPct val="90000"/>
                </a:lnSpc>
                <a:tabLst>
                  <a:tab pos="6047780" algn="l"/>
                </a:tabLst>
              </a:pPr>
              <a:r>
                <a:rPr lang="en-US" sz="1200" b="1" kern="0" dirty="0" err="1">
                  <a:solidFill>
                    <a:schemeClr val="tx2"/>
                  </a:solidFill>
                  <a:latin typeface="Sakkal Majalla" panose="02000000000000000000" pitchFamily="2" charset="-78"/>
                  <a:cs typeface="Sakkal Majalla" panose="02000000000000000000" pitchFamily="2" charset="-78"/>
                </a:rPr>
                <a:t>ملف</a:t>
              </a:r>
              <a:r>
                <a:rPr lang="en-US" sz="1200" b="1" kern="0" dirty="0">
                  <a:solidFill>
                    <a:schemeClr val="tx2"/>
                  </a:solidFill>
                  <a:latin typeface="Sakkal Majalla" panose="02000000000000000000" pitchFamily="2" charset="-78"/>
                  <a:cs typeface="Sakkal Majalla" panose="02000000000000000000" pitchFamily="2" charset="-78"/>
                </a:rPr>
                <a:t> المجموعة</a:t>
              </a:r>
            </a:p>
          </p:txBody>
        </p:sp>
        <p:sp>
          <p:nvSpPr>
            <p:cNvPr id="27" name="Rectangle 54">
              <a:extLst>
                <a:ext uri="{FF2B5EF4-FFF2-40B4-BE49-F238E27FC236}">
                  <a16:creationId xmlns:a16="http://schemas.microsoft.com/office/drawing/2014/main" id="{4D368AEB-5278-A519-D17F-C360C8EABF52}"/>
                </a:ext>
              </a:extLst>
            </p:cNvPr>
            <p:cNvSpPr/>
            <p:nvPr/>
          </p:nvSpPr>
          <p:spPr bwMode="auto">
            <a:xfrm>
              <a:off x="3789218" y="10116130"/>
              <a:ext cx="15772411" cy="54864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6671" tIns="28573" rIns="66671" bIns="0" rtlCol="0" anchor="ctr"/>
            <a:lstStyle/>
            <a:p>
              <a:pPr marL="108942" algn="r" defTabSz="685766" rtl="1" fontAlgn="base">
                <a:lnSpc>
                  <a:spcPct val="90000"/>
                </a:lnSpc>
                <a:tabLst>
                  <a:tab pos="6047780" algn="l"/>
                </a:tabLst>
              </a:pPr>
              <a:r>
                <a:rPr lang="en-US" sz="1200" b="1" kern="0">
                  <a:solidFill>
                    <a:schemeClr val="tx2"/>
                  </a:solidFill>
                  <a:latin typeface="Sakkal Majalla" panose="02000000000000000000" pitchFamily="2" charset="-78"/>
                  <a:cs typeface="Sakkal Majalla" panose="02000000000000000000" pitchFamily="2" charset="-78"/>
                </a:rPr>
                <a:t>تقرير المراجعة الداخلية</a:t>
              </a:r>
              <a:endParaRPr lang="en-US" sz="1200" b="1" kern="0" dirty="0">
                <a:solidFill>
                  <a:schemeClr val="tx2"/>
                </a:solidFill>
                <a:latin typeface="Sakkal Majalla" panose="02000000000000000000" pitchFamily="2" charset="-78"/>
                <a:cs typeface="Sakkal Majalla" panose="02000000000000000000" pitchFamily="2" charset="-78"/>
              </a:endParaRPr>
            </a:p>
          </p:txBody>
        </p:sp>
        <p:sp>
          <p:nvSpPr>
            <p:cNvPr id="28" name="Rectangle 54">
              <a:extLst>
                <a:ext uri="{FF2B5EF4-FFF2-40B4-BE49-F238E27FC236}">
                  <a16:creationId xmlns:a16="http://schemas.microsoft.com/office/drawing/2014/main" id="{641DD2AF-6B25-7092-0DCF-D7F379016740}"/>
                </a:ext>
              </a:extLst>
            </p:cNvPr>
            <p:cNvSpPr/>
            <p:nvPr/>
          </p:nvSpPr>
          <p:spPr bwMode="auto">
            <a:xfrm>
              <a:off x="3787631" y="10781154"/>
              <a:ext cx="15772411" cy="548640"/>
            </a:xfrm>
            <a:prstGeom prst="roundRect">
              <a:avLst>
                <a:gd name="adj" fmla="val 50000"/>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6671" tIns="28573" rIns="66671" bIns="0" rtlCol="0" anchor="ctr"/>
            <a:lstStyle/>
            <a:p>
              <a:pPr marL="108942" algn="r" defTabSz="685766" rtl="1" fontAlgn="base">
                <a:lnSpc>
                  <a:spcPct val="90000"/>
                </a:lnSpc>
                <a:tabLst>
                  <a:tab pos="6047780" algn="l"/>
                </a:tabLst>
              </a:pPr>
              <a:r>
                <a:rPr lang="en-US" sz="1200" b="1" kern="0">
                  <a:solidFill>
                    <a:schemeClr val="tx2"/>
                  </a:solidFill>
                  <a:latin typeface="Sakkal Majalla" panose="02000000000000000000" pitchFamily="2" charset="-78"/>
                  <a:cs typeface="Sakkal Majalla" panose="02000000000000000000" pitchFamily="2" charset="-78"/>
                </a:rPr>
                <a:t>ملف شركة رواج</a:t>
              </a:r>
              <a:endParaRPr lang="en-US" sz="1200" b="1" kern="0" dirty="0">
                <a:solidFill>
                  <a:schemeClr val="tx2"/>
                </a:solidFill>
                <a:latin typeface="Sakkal Majalla" panose="02000000000000000000" pitchFamily="2" charset="-78"/>
                <a:cs typeface="Sakkal Majalla" panose="02000000000000000000" pitchFamily="2" charset="-78"/>
              </a:endParaRPr>
            </a:p>
          </p:txBody>
        </p:sp>
        <p:sp>
          <p:nvSpPr>
            <p:cNvPr id="29" name="Rectangle 54">
              <a:extLst>
                <a:ext uri="{FF2B5EF4-FFF2-40B4-BE49-F238E27FC236}">
                  <a16:creationId xmlns:a16="http://schemas.microsoft.com/office/drawing/2014/main" id="{1EC6CD41-EADC-C5DE-E034-B0E2CC348A57}"/>
                </a:ext>
              </a:extLst>
            </p:cNvPr>
            <p:cNvSpPr/>
            <p:nvPr/>
          </p:nvSpPr>
          <p:spPr bwMode="auto">
            <a:xfrm>
              <a:off x="3789218" y="11446178"/>
              <a:ext cx="15772411" cy="54864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6671" tIns="28573" rIns="66671" bIns="0" rtlCol="0" anchor="ctr"/>
            <a:lstStyle/>
            <a:p>
              <a:pPr marL="108942" algn="r" defTabSz="685766" rtl="1" fontAlgn="base">
                <a:lnSpc>
                  <a:spcPct val="90000"/>
                </a:lnSpc>
                <a:tabLst>
                  <a:tab pos="6047780" algn="l"/>
                </a:tabLst>
              </a:pPr>
              <a:r>
                <a:rPr lang="en-US" sz="1200" b="1" kern="0">
                  <a:solidFill>
                    <a:schemeClr val="tx2"/>
                  </a:solidFill>
                  <a:latin typeface="Sakkal Majalla" panose="02000000000000000000" pitchFamily="2" charset="-78"/>
                  <a:cs typeface="Sakkal Majalla" panose="02000000000000000000" pitchFamily="2" charset="-78"/>
                </a:rPr>
                <a:t>ملف شركة  تلاد</a:t>
              </a:r>
              <a:endParaRPr lang="en-US" sz="1200" b="1" kern="0" dirty="0">
                <a:solidFill>
                  <a:schemeClr val="tx2"/>
                </a:solidFill>
                <a:latin typeface="Sakkal Majalla" panose="02000000000000000000" pitchFamily="2" charset="-78"/>
                <a:cs typeface="Sakkal Majalla" panose="02000000000000000000" pitchFamily="2" charset="-78"/>
              </a:endParaRPr>
            </a:p>
          </p:txBody>
        </p:sp>
        <p:sp>
          <p:nvSpPr>
            <p:cNvPr id="30" name="Rectangle 54">
              <a:extLst>
                <a:ext uri="{FF2B5EF4-FFF2-40B4-BE49-F238E27FC236}">
                  <a16:creationId xmlns:a16="http://schemas.microsoft.com/office/drawing/2014/main" id="{8A46ABAA-EB9F-9418-7AC3-71044D3EE45F}"/>
                </a:ext>
              </a:extLst>
            </p:cNvPr>
            <p:cNvSpPr/>
            <p:nvPr/>
          </p:nvSpPr>
          <p:spPr bwMode="auto">
            <a:xfrm>
              <a:off x="3789218" y="12111205"/>
              <a:ext cx="15772411" cy="548640"/>
            </a:xfrm>
            <a:prstGeom prst="roundRect">
              <a:avLst>
                <a:gd name="adj" fmla="val 50000"/>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6671" tIns="28573" rIns="66671" bIns="0" rtlCol="0" anchor="ctr"/>
            <a:lstStyle/>
            <a:p>
              <a:pPr marL="108942" algn="r" defTabSz="685766" rtl="1" fontAlgn="base">
                <a:lnSpc>
                  <a:spcPct val="90000"/>
                </a:lnSpc>
                <a:tabLst>
                  <a:tab pos="6047780" algn="l"/>
                </a:tabLst>
              </a:pPr>
              <a:r>
                <a:rPr lang="en-US" sz="1200" b="1" kern="0">
                  <a:solidFill>
                    <a:schemeClr val="tx2"/>
                  </a:solidFill>
                  <a:latin typeface="Sakkal Majalla" panose="02000000000000000000" pitchFamily="2" charset="-78"/>
                  <a:cs typeface="Sakkal Majalla" panose="02000000000000000000" pitchFamily="2" charset="-78"/>
                </a:rPr>
                <a:t>ملف شركة  نفوذ</a:t>
              </a:r>
              <a:endParaRPr lang="en-US" sz="1200" b="1" kern="0" dirty="0">
                <a:solidFill>
                  <a:schemeClr val="tx2"/>
                </a:solidFill>
                <a:latin typeface="Sakkal Majalla" panose="02000000000000000000" pitchFamily="2" charset="-78"/>
                <a:cs typeface="Sakkal Majalla" panose="02000000000000000000" pitchFamily="2" charset="-78"/>
              </a:endParaRPr>
            </a:p>
          </p:txBody>
        </p:sp>
      </p:grpSp>
      <p:sp>
        <p:nvSpPr>
          <p:cNvPr id="66" name="Slide Number Placeholder 2">
            <a:extLst>
              <a:ext uri="{FF2B5EF4-FFF2-40B4-BE49-F238E27FC236}">
                <a16:creationId xmlns:a16="http://schemas.microsoft.com/office/drawing/2014/main" id="{0ED37D08-3252-742A-9DB2-DEA37B7826FC}"/>
              </a:ext>
            </a:extLst>
          </p:cNvPr>
          <p:cNvSpPr>
            <a:spLocks noGrp="1"/>
          </p:cNvSpPr>
          <p:nvPr>
            <p:ph type="sldNum" sz="quarter" idx="4"/>
          </p:nvPr>
        </p:nvSpPr>
        <p:spPr>
          <a:xfrm>
            <a:off x="8339248" y="4773324"/>
            <a:ext cx="519579" cy="226002"/>
          </a:xfrm>
        </p:spPr>
        <p:txBody>
          <a:bodyPr/>
          <a:lstStyle/>
          <a:p>
            <a:fld id="{402EAA05-6333-46EE-AAC8-A5AD6A996142}" type="slidenum">
              <a:rPr lang="en-US" smtClean="0"/>
              <a:t>6</a:t>
            </a:fld>
            <a:endParaRPr lang="en-US" dirty="0"/>
          </a:p>
        </p:txBody>
      </p:sp>
    </p:spTree>
    <p:extLst>
      <p:ext uri="{BB962C8B-B14F-4D97-AF65-F5344CB8AC3E}">
        <p14:creationId xmlns:p14="http://schemas.microsoft.com/office/powerpoint/2010/main" val="10985701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85DE2-B6CC-3BC2-820E-62252B766CAF}"/>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6F1B3C2C-0663-0012-F3F7-8C42F2852B51}"/>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lvl="0">
              <a:lnSpc>
                <a:spcPct val="115000"/>
              </a:lnSpc>
              <a:spcAft>
                <a:spcPts val="300"/>
              </a:spcAft>
              <a:defRPr/>
            </a:pPr>
            <a:r>
              <a:rPr lang="ar-SA" sz="1800" kern="100" dirty="0">
                <a:latin typeface="Aptos" panose="020B0004020202020204" pitchFamily="34" charset="0"/>
                <a:ea typeface="Aptos" panose="020B0004020202020204" pitchFamily="34" charset="0"/>
                <a:cs typeface="Sakkal Majalla" panose="02000000000000000000" pitchFamily="2" charset="-78"/>
              </a:rPr>
              <a:t>مؤشرات الأداء الرئيسية</a:t>
            </a:r>
          </a:p>
        </p:txBody>
      </p:sp>
      <p:sp>
        <p:nvSpPr>
          <p:cNvPr id="4" name="Rectangle 3">
            <a:extLst>
              <a:ext uri="{FF2B5EF4-FFF2-40B4-BE49-F238E27FC236}">
                <a16:creationId xmlns:a16="http://schemas.microsoft.com/office/drawing/2014/main" id="{CBE7FBC8-764F-136D-7B52-C4AB5DEB70CE}"/>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algn="r" rtl="1"/>
            <a:endParaRPr lang="en-US" sz="253"/>
          </a:p>
        </p:txBody>
      </p:sp>
      <p:graphicFrame>
        <p:nvGraphicFramePr>
          <p:cNvPr id="6" name="Table 5">
            <a:extLst>
              <a:ext uri="{FF2B5EF4-FFF2-40B4-BE49-F238E27FC236}">
                <a16:creationId xmlns:a16="http://schemas.microsoft.com/office/drawing/2014/main" id="{0505B217-4BDC-4B82-BE62-417073654044}"/>
              </a:ext>
            </a:extLst>
          </p:cNvPr>
          <p:cNvGraphicFramePr>
            <a:graphicFrameLocks noGrp="1"/>
          </p:cNvGraphicFramePr>
          <p:nvPr>
            <p:extLst>
              <p:ext uri="{D42A27DB-BD31-4B8C-83A1-F6EECF244321}">
                <p14:modId xmlns:p14="http://schemas.microsoft.com/office/powerpoint/2010/main" val="3225767431"/>
              </p:ext>
            </p:extLst>
          </p:nvPr>
        </p:nvGraphicFramePr>
        <p:xfrm>
          <a:off x="685168" y="1465139"/>
          <a:ext cx="8010144" cy="320040"/>
        </p:xfrm>
        <a:graphic>
          <a:graphicData uri="http://schemas.openxmlformats.org/drawingml/2006/table">
            <a:tbl>
              <a:tblPr rtl="1" firstRow="1" bandRow="1"/>
              <a:tblGrid>
                <a:gridCol w="1278902">
                  <a:extLst>
                    <a:ext uri="{9D8B030D-6E8A-4147-A177-3AD203B41FA5}">
                      <a16:colId xmlns:a16="http://schemas.microsoft.com/office/drawing/2014/main" val="1049984811"/>
                    </a:ext>
                  </a:extLst>
                </a:gridCol>
                <a:gridCol w="1624007">
                  <a:extLst>
                    <a:ext uri="{9D8B030D-6E8A-4147-A177-3AD203B41FA5}">
                      <a16:colId xmlns:a16="http://schemas.microsoft.com/office/drawing/2014/main" val="3195569406"/>
                    </a:ext>
                  </a:extLst>
                </a:gridCol>
                <a:gridCol w="1624007">
                  <a:extLst>
                    <a:ext uri="{9D8B030D-6E8A-4147-A177-3AD203B41FA5}">
                      <a16:colId xmlns:a16="http://schemas.microsoft.com/office/drawing/2014/main" val="92257146"/>
                    </a:ext>
                  </a:extLst>
                </a:gridCol>
                <a:gridCol w="803017">
                  <a:extLst>
                    <a:ext uri="{9D8B030D-6E8A-4147-A177-3AD203B41FA5}">
                      <a16:colId xmlns:a16="http://schemas.microsoft.com/office/drawing/2014/main" val="305816391"/>
                    </a:ext>
                  </a:extLst>
                </a:gridCol>
                <a:gridCol w="419586">
                  <a:extLst>
                    <a:ext uri="{9D8B030D-6E8A-4147-A177-3AD203B41FA5}">
                      <a16:colId xmlns:a16="http://schemas.microsoft.com/office/drawing/2014/main" val="263181571"/>
                    </a:ext>
                  </a:extLst>
                </a:gridCol>
                <a:gridCol w="513780">
                  <a:extLst>
                    <a:ext uri="{9D8B030D-6E8A-4147-A177-3AD203B41FA5}">
                      <a16:colId xmlns:a16="http://schemas.microsoft.com/office/drawing/2014/main" val="1968811826"/>
                    </a:ext>
                  </a:extLst>
                </a:gridCol>
                <a:gridCol w="325392">
                  <a:extLst>
                    <a:ext uri="{9D8B030D-6E8A-4147-A177-3AD203B41FA5}">
                      <a16:colId xmlns:a16="http://schemas.microsoft.com/office/drawing/2014/main" val="2495533075"/>
                    </a:ext>
                  </a:extLst>
                </a:gridCol>
                <a:gridCol w="325393">
                  <a:extLst>
                    <a:ext uri="{9D8B030D-6E8A-4147-A177-3AD203B41FA5}">
                      <a16:colId xmlns:a16="http://schemas.microsoft.com/office/drawing/2014/main" val="1125027426"/>
                    </a:ext>
                  </a:extLst>
                </a:gridCol>
                <a:gridCol w="325392">
                  <a:extLst>
                    <a:ext uri="{9D8B030D-6E8A-4147-A177-3AD203B41FA5}">
                      <a16:colId xmlns:a16="http://schemas.microsoft.com/office/drawing/2014/main" val="276446661"/>
                    </a:ext>
                  </a:extLst>
                </a:gridCol>
                <a:gridCol w="770668">
                  <a:extLst>
                    <a:ext uri="{9D8B030D-6E8A-4147-A177-3AD203B41FA5}">
                      <a16:colId xmlns:a16="http://schemas.microsoft.com/office/drawing/2014/main" val="4162371159"/>
                    </a:ext>
                  </a:extLst>
                </a:gridCol>
              </a:tblGrid>
              <a:tr h="160020">
                <a:tc rowSpan="2">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1200" dirty="0">
                          <a:solidFill>
                            <a:schemeClr val="bg1"/>
                          </a:solidFill>
                          <a:latin typeface="Arial" panose="020B0604020202020204" pitchFamily="34" charset="0"/>
                          <a:ea typeface="+mn-ea"/>
                          <a:cs typeface="Arial" panose="020B0604020202020204" pitchFamily="34" charset="0"/>
                        </a:rPr>
                        <a:t>مؤشر الأداء</a:t>
                      </a:r>
                      <a:endParaRPr lang="en-US" sz="600" b="1" kern="0" dirty="0">
                        <a:solidFill>
                          <a:schemeClr val="bg1"/>
                        </a:solidFill>
                        <a:latin typeface="+mn-lt"/>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rowSpan="2">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algn="ctr" defTabSz="914400" rtl="0" eaLnBrk="1" latinLnBrk="0" hangingPunct="1"/>
                      <a:r>
                        <a:rPr lang="ar-SA" sz="600" kern="1200" dirty="0">
                          <a:solidFill>
                            <a:schemeClr val="bg1"/>
                          </a:solidFill>
                          <a:latin typeface="Arial" panose="020B0604020202020204" pitchFamily="34" charset="0"/>
                          <a:ea typeface="+mn-ea"/>
                          <a:cs typeface="Arial" panose="020B0604020202020204" pitchFamily="34" charset="0"/>
                        </a:rPr>
                        <a:t>الهدف</a:t>
                      </a:r>
                      <a:endParaRPr lang="en-US" sz="600" kern="1200" dirty="0">
                        <a:solidFill>
                          <a:schemeClr val="bg1"/>
                        </a:solidFill>
                        <a:latin typeface="Arial" panose="020B0604020202020204" pitchFamily="34" charset="0"/>
                        <a:ea typeface="+mn-ea"/>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rowSpan="2">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algn="ctr" defTabSz="914400" rtl="0" eaLnBrk="1" latinLnBrk="0" hangingPunct="1"/>
                      <a:r>
                        <a:rPr lang="ar-SA" sz="600" b="1" kern="1200" dirty="0">
                          <a:solidFill>
                            <a:schemeClr val="bg1"/>
                          </a:solidFill>
                          <a:latin typeface="Arial" panose="020B0604020202020204" pitchFamily="34" charset="0"/>
                          <a:ea typeface="+mn-ea"/>
                          <a:cs typeface="Arial" panose="020B0604020202020204" pitchFamily="34" charset="0"/>
                        </a:rPr>
                        <a:t>معادله المؤشر</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rowSpan="2">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1200" dirty="0">
                          <a:solidFill>
                            <a:schemeClr val="bg1"/>
                          </a:solidFill>
                          <a:latin typeface="Arial" panose="020B0604020202020204" pitchFamily="34" charset="0"/>
                          <a:ea typeface="+mn-ea"/>
                          <a:cs typeface="Arial" panose="020B0604020202020204" pitchFamily="34" charset="0"/>
                        </a:rPr>
                        <a:t>التكرار</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rowSpan="2">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1200" dirty="0">
                          <a:solidFill>
                            <a:schemeClr val="bg1"/>
                          </a:solidFill>
                          <a:latin typeface="Arial" panose="020B0604020202020204" pitchFamily="34" charset="0"/>
                          <a:ea typeface="+mn-ea"/>
                          <a:cs typeface="+mn-cs"/>
                        </a:rPr>
                        <a:t>وحدة القياس</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rowSpan="2">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1200" dirty="0">
                          <a:solidFill>
                            <a:schemeClr val="bg1"/>
                          </a:solidFill>
                          <a:latin typeface="Arial" panose="020B0604020202020204" pitchFamily="34" charset="0"/>
                          <a:ea typeface="+mn-ea"/>
                          <a:cs typeface="Arial" panose="020B0604020202020204" pitchFamily="34" charset="0"/>
                        </a:rPr>
                        <a:t>الحالة</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gridSpan="3">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1200" dirty="0">
                          <a:solidFill>
                            <a:schemeClr val="bg1"/>
                          </a:solidFill>
                          <a:latin typeface="Arial" panose="020B0604020202020204" pitchFamily="34" charset="0"/>
                          <a:ea typeface="+mn-ea"/>
                          <a:cs typeface="Arial" panose="020B0604020202020204" pitchFamily="34" charset="0"/>
                        </a:rPr>
                        <a:t>المستهدف</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hMerge="1">
                  <a:txBody>
                    <a:bodyPr/>
                    <a:lstStyle/>
                    <a:p>
                      <a:endParaRPr lang="en-US"/>
                    </a:p>
                  </a:txBody>
                  <a:tcPr/>
                </a:tc>
                <a:tc hMerge="1">
                  <a:txBody>
                    <a:bodyPr/>
                    <a:lstStyle/>
                    <a:p>
                      <a:endParaRPr lang="en-US"/>
                    </a:p>
                  </a:txBody>
                  <a:tcPr/>
                </a:tc>
                <a:tc rowSpan="2">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1200" dirty="0">
                          <a:solidFill>
                            <a:schemeClr val="bg1"/>
                          </a:solidFill>
                          <a:latin typeface="Arial" panose="020B0604020202020204" pitchFamily="34" charset="0"/>
                          <a:ea typeface="+mn-ea"/>
                          <a:cs typeface="Arial" panose="020B0604020202020204" pitchFamily="34" charset="0"/>
                        </a:rPr>
                        <a:t>المالك</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extLst>
                  <a:ext uri="{0D108BD9-81ED-4DB2-BD59-A6C34878D82A}">
                    <a16:rowId xmlns:a16="http://schemas.microsoft.com/office/drawing/2014/main" val="3131066836"/>
                  </a:ext>
                </a:extLst>
              </a:tr>
              <a:tr h="16002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algn="ctr" defTabSz="914400" rtl="0" eaLnBrk="1" latinLnBrk="0" hangingPunct="1"/>
                      <a:r>
                        <a:rPr lang="ar-SA" sz="600" b="1" kern="1200" dirty="0">
                          <a:solidFill>
                            <a:schemeClr val="bg1"/>
                          </a:solidFill>
                          <a:latin typeface="Arial" panose="020B0604020202020204" pitchFamily="34" charset="0"/>
                          <a:ea typeface="+mn-ea"/>
                          <a:cs typeface="Arial" panose="020B0604020202020204" pitchFamily="34" charset="0"/>
                        </a:rPr>
                        <a:t>2026</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0" marR="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algn="ctr" defTabSz="914400" rtl="0" eaLnBrk="1" latinLnBrk="0" hangingPunct="1"/>
                      <a:r>
                        <a:rPr lang="ar-SA" sz="600" b="1" kern="1200" dirty="0">
                          <a:solidFill>
                            <a:schemeClr val="bg1"/>
                          </a:solidFill>
                          <a:latin typeface="Arial" panose="020B0604020202020204" pitchFamily="34" charset="0"/>
                          <a:ea typeface="+mn-ea"/>
                          <a:cs typeface="Arial" panose="020B0604020202020204" pitchFamily="34" charset="0"/>
                        </a:rPr>
                        <a:t>2027</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0" marR="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algn="ctr" defTabSz="914400" rtl="0" eaLnBrk="1" latinLnBrk="0" hangingPunct="1"/>
                      <a:r>
                        <a:rPr lang="ar-SA" sz="600" b="1" kern="1200" dirty="0">
                          <a:solidFill>
                            <a:schemeClr val="bg1"/>
                          </a:solidFill>
                          <a:latin typeface="Arial" panose="020B0604020202020204" pitchFamily="34" charset="0"/>
                          <a:ea typeface="+mn-ea"/>
                          <a:cs typeface="Arial" panose="020B0604020202020204" pitchFamily="34" charset="0"/>
                        </a:rPr>
                        <a:t>2028</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0" marR="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vMerge="1">
                  <a:txBody>
                    <a:bodyPr/>
                    <a:lstStyle/>
                    <a:p>
                      <a:endParaRPr lang="en-US"/>
                    </a:p>
                  </a:txBody>
                  <a:tcPr/>
                </a:tc>
                <a:extLst>
                  <a:ext uri="{0D108BD9-81ED-4DB2-BD59-A6C34878D82A}">
                    <a16:rowId xmlns:a16="http://schemas.microsoft.com/office/drawing/2014/main" val="3950913545"/>
                  </a:ext>
                </a:extLst>
              </a:tr>
            </a:tbl>
          </a:graphicData>
        </a:graphic>
      </p:graphicFrame>
      <p:graphicFrame>
        <p:nvGraphicFramePr>
          <p:cNvPr id="7" name="Table 56">
            <a:extLst>
              <a:ext uri="{FF2B5EF4-FFF2-40B4-BE49-F238E27FC236}">
                <a16:creationId xmlns:a16="http://schemas.microsoft.com/office/drawing/2014/main" id="{DCA77270-3764-6E5F-4193-B8A74B72E6E4}"/>
              </a:ext>
            </a:extLst>
          </p:cNvPr>
          <p:cNvGraphicFramePr>
            <a:graphicFrameLocks noGrp="1"/>
          </p:cNvGraphicFramePr>
          <p:nvPr>
            <p:extLst>
              <p:ext uri="{D42A27DB-BD31-4B8C-83A1-F6EECF244321}">
                <p14:modId xmlns:p14="http://schemas.microsoft.com/office/powerpoint/2010/main" val="699173450"/>
              </p:ext>
            </p:extLst>
          </p:nvPr>
        </p:nvGraphicFramePr>
        <p:xfrm>
          <a:off x="685166" y="1833844"/>
          <a:ext cx="8010146" cy="2913253"/>
        </p:xfrm>
        <a:graphic>
          <a:graphicData uri="http://schemas.openxmlformats.org/drawingml/2006/table">
            <a:tbl>
              <a:tblPr rtl="1" firstRow="1" bandRow="1"/>
              <a:tblGrid>
                <a:gridCol w="236327">
                  <a:extLst>
                    <a:ext uri="{9D8B030D-6E8A-4147-A177-3AD203B41FA5}">
                      <a16:colId xmlns:a16="http://schemas.microsoft.com/office/drawing/2014/main" val="2728250996"/>
                    </a:ext>
                  </a:extLst>
                </a:gridCol>
                <a:gridCol w="1042577">
                  <a:extLst>
                    <a:ext uri="{9D8B030D-6E8A-4147-A177-3AD203B41FA5}">
                      <a16:colId xmlns:a16="http://schemas.microsoft.com/office/drawing/2014/main" val="329074619"/>
                    </a:ext>
                  </a:extLst>
                </a:gridCol>
                <a:gridCol w="1624007">
                  <a:extLst>
                    <a:ext uri="{9D8B030D-6E8A-4147-A177-3AD203B41FA5}">
                      <a16:colId xmlns:a16="http://schemas.microsoft.com/office/drawing/2014/main" val="2848749475"/>
                    </a:ext>
                  </a:extLst>
                </a:gridCol>
                <a:gridCol w="1624007">
                  <a:extLst>
                    <a:ext uri="{9D8B030D-6E8A-4147-A177-3AD203B41FA5}">
                      <a16:colId xmlns:a16="http://schemas.microsoft.com/office/drawing/2014/main" val="3156336873"/>
                    </a:ext>
                  </a:extLst>
                </a:gridCol>
                <a:gridCol w="803017">
                  <a:extLst>
                    <a:ext uri="{9D8B030D-6E8A-4147-A177-3AD203B41FA5}">
                      <a16:colId xmlns:a16="http://schemas.microsoft.com/office/drawing/2014/main" val="3259925586"/>
                    </a:ext>
                  </a:extLst>
                </a:gridCol>
                <a:gridCol w="419586">
                  <a:extLst>
                    <a:ext uri="{9D8B030D-6E8A-4147-A177-3AD203B41FA5}">
                      <a16:colId xmlns:a16="http://schemas.microsoft.com/office/drawing/2014/main" val="1387140659"/>
                    </a:ext>
                  </a:extLst>
                </a:gridCol>
                <a:gridCol w="513780">
                  <a:extLst>
                    <a:ext uri="{9D8B030D-6E8A-4147-A177-3AD203B41FA5}">
                      <a16:colId xmlns:a16="http://schemas.microsoft.com/office/drawing/2014/main" val="3364919550"/>
                    </a:ext>
                  </a:extLst>
                </a:gridCol>
                <a:gridCol w="325392">
                  <a:extLst>
                    <a:ext uri="{9D8B030D-6E8A-4147-A177-3AD203B41FA5}">
                      <a16:colId xmlns:a16="http://schemas.microsoft.com/office/drawing/2014/main" val="278833157"/>
                    </a:ext>
                  </a:extLst>
                </a:gridCol>
                <a:gridCol w="325393">
                  <a:extLst>
                    <a:ext uri="{9D8B030D-6E8A-4147-A177-3AD203B41FA5}">
                      <a16:colId xmlns:a16="http://schemas.microsoft.com/office/drawing/2014/main" val="2224035334"/>
                    </a:ext>
                  </a:extLst>
                </a:gridCol>
                <a:gridCol w="325392">
                  <a:extLst>
                    <a:ext uri="{9D8B030D-6E8A-4147-A177-3AD203B41FA5}">
                      <a16:colId xmlns:a16="http://schemas.microsoft.com/office/drawing/2014/main" val="1504719408"/>
                    </a:ext>
                  </a:extLst>
                </a:gridCol>
                <a:gridCol w="770668">
                  <a:extLst>
                    <a:ext uri="{9D8B030D-6E8A-4147-A177-3AD203B41FA5}">
                      <a16:colId xmlns:a16="http://schemas.microsoft.com/office/drawing/2014/main" val="3993996621"/>
                    </a:ext>
                  </a:extLst>
                </a:gridCol>
              </a:tblGrid>
              <a:tr h="626428">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0" dirty="0">
                          <a:solidFill>
                            <a:schemeClr val="bg1"/>
                          </a:solidFill>
                          <a:latin typeface="+mn-lt"/>
                          <a:ea typeface="+mn-ea"/>
                          <a:cs typeface="Sakkal Majalla" panose="02000000000000000000" pitchFamily="2" charset="-78"/>
                        </a:rPr>
                        <a:t>5.1</a:t>
                      </a:r>
                      <a:endParaRPr lang="en-US" sz="600" b="1" kern="0" dirty="0">
                        <a:solidFill>
                          <a:schemeClr val="bg1"/>
                        </a:solidFill>
                        <a:latin typeface="+mn-lt"/>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8A2B4"/>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600" b="1" kern="0">
                          <a:solidFill>
                            <a:prstClr val="black"/>
                          </a:solidFill>
                          <a:latin typeface="Arial" panose="020B0604020202020204"/>
                          <a:ea typeface="+mn-ea"/>
                          <a:cs typeface="Sakkal Majalla" panose="02000000000000000000" pitchFamily="2" charset="-78"/>
                        </a:rPr>
                        <a:t>نسبة الامتثال لمتطلبات الحوكمة</a:t>
                      </a:r>
                      <a:endParaRPr lang="en-US" sz="600" b="1" kern="0">
                        <a:solidFill>
                          <a:prstClr val="black"/>
                        </a:solidFill>
                        <a:latin typeface="Arial" panose="020B0604020202020204"/>
                        <a:ea typeface="+mn-ea"/>
                        <a:cs typeface="Sakkal Majalla" panose="02000000000000000000" pitchFamily="2" charset="-78"/>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marL="0" marR="0" algn="r" defTabSz="685766" rtl="1" eaLnBrk="1" latinLnBrk="0" hangingPunct="1">
                        <a:lnSpc>
                          <a:spcPct val="115000"/>
                        </a:lnSpc>
                        <a:spcAft>
                          <a:spcPts val="800"/>
                        </a:spcAft>
                        <a:buNone/>
                      </a:pPr>
                      <a:r>
                        <a:rPr lang="ar-SA" sz="600" kern="1200">
                          <a:solidFill>
                            <a:schemeClr val="dk1"/>
                          </a:solidFill>
                          <a:latin typeface="Arial" panose="020B0604020202020204" pitchFamily="34" charset="0"/>
                          <a:ea typeface="+mn-ea"/>
                          <a:cs typeface="+mn-cs"/>
                        </a:rPr>
                        <a:t>يقيس مدى التزام المجموعة والشركات التابعة بمعايير الحوكمة المطلوبة للإدراج</a:t>
                      </a:r>
                      <a:endParaRPr lang="en-US" sz="600" kern="1200">
                        <a:solidFill>
                          <a:schemeClr val="dk1"/>
                        </a:solidFill>
                        <a:latin typeface="Arial" panose="020B0604020202020204" pitchFamily="34" charset="0"/>
                        <a:ea typeface="+mn-ea"/>
                        <a:cs typeface="+mn-cs"/>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marL="0" marR="0" algn="r" defTabSz="685766" rtl="1" eaLnBrk="1" latinLnBrk="0" hangingPunct="1">
                        <a:lnSpc>
                          <a:spcPct val="115000"/>
                        </a:lnSpc>
                        <a:spcAft>
                          <a:spcPts val="800"/>
                        </a:spcAft>
                        <a:buNone/>
                      </a:pPr>
                      <a:r>
                        <a:rPr lang="ar-SA" sz="600" kern="1200">
                          <a:solidFill>
                            <a:schemeClr val="dk1"/>
                          </a:solidFill>
                          <a:latin typeface="Arial" panose="020B0604020202020204" pitchFamily="34" charset="0"/>
                          <a:ea typeface="+mn-ea"/>
                          <a:cs typeface="+mn-cs"/>
                        </a:rPr>
                        <a:t>نسبة الامتثال = (عدد معايير الحوكمة المطبقة ÷ إجمالي معايير الحوكمة المطلوبة) × 100</a:t>
                      </a:r>
                      <a:endParaRPr lang="en-US" sz="600" kern="1200">
                        <a:solidFill>
                          <a:schemeClr val="dk1"/>
                        </a:solidFill>
                        <a:latin typeface="Arial" panose="020B0604020202020204" pitchFamily="34" charset="0"/>
                        <a:ea typeface="+mn-ea"/>
                        <a:cs typeface="+mn-cs"/>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56707085"/>
                  </a:ext>
                </a:extLst>
              </a:tr>
              <a:tr h="407541">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0" dirty="0">
                          <a:solidFill>
                            <a:schemeClr val="bg1"/>
                          </a:solidFill>
                          <a:latin typeface="+mn-lt"/>
                          <a:cs typeface="Sakkal Majalla" panose="02000000000000000000" pitchFamily="2" charset="-78"/>
                        </a:rPr>
                        <a:t>5.2</a:t>
                      </a:r>
                      <a:endParaRPr lang="en-US" sz="600" b="1" kern="0" dirty="0">
                        <a:solidFill>
                          <a:schemeClr val="bg1"/>
                        </a:solidFill>
                        <a:latin typeface="+mn-lt"/>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8A2B4"/>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600" b="1" kern="0" dirty="0">
                          <a:solidFill>
                            <a:prstClr val="black"/>
                          </a:solidFill>
                          <a:latin typeface="Arial" panose="020B0604020202020204"/>
                          <a:ea typeface="+mn-ea"/>
                          <a:cs typeface="Sakkal Majalla" panose="02000000000000000000" pitchFamily="2" charset="-78"/>
                        </a:rPr>
                        <a:t>نسبة تفعيل النموذج التشغيلي</a:t>
                      </a:r>
                      <a:endParaRPr lang="en-US" sz="600" b="1" kern="0" dirty="0">
                        <a:solidFill>
                          <a:prstClr val="black"/>
                        </a:solidFill>
                        <a:latin typeface="Arial" panose="020B0604020202020204"/>
                        <a:ea typeface="+mn-ea"/>
                        <a:cs typeface="Sakkal Majalla" panose="02000000000000000000" pitchFamily="2" charset="-78"/>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marL="0" marR="0" algn="r" defTabSz="685766" rtl="1" eaLnBrk="1" latinLnBrk="0" hangingPunct="1">
                        <a:lnSpc>
                          <a:spcPct val="115000"/>
                        </a:lnSpc>
                        <a:spcAft>
                          <a:spcPts val="800"/>
                        </a:spcAft>
                        <a:buNone/>
                      </a:pPr>
                      <a:r>
                        <a:rPr lang="ar-SA" sz="600" kern="1200" dirty="0">
                          <a:solidFill>
                            <a:schemeClr val="dk1"/>
                          </a:solidFill>
                          <a:latin typeface="Arial" panose="020B0604020202020204" pitchFamily="34" charset="0"/>
                          <a:ea typeface="+mn-ea"/>
                          <a:cs typeface="+mn-cs"/>
                        </a:rPr>
                        <a:t>يقيس مدى تطبيق النموذج التشغيلي الجديد في الشركات التابعة</a:t>
                      </a:r>
                      <a:endParaRPr lang="en-US" sz="600" kern="1200" dirty="0">
                        <a:solidFill>
                          <a:schemeClr val="dk1"/>
                        </a:solidFill>
                        <a:latin typeface="Arial" panose="020B0604020202020204" pitchFamily="34" charset="0"/>
                        <a:ea typeface="+mn-ea"/>
                        <a:cs typeface="+mn-cs"/>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marL="0" marR="0" algn="r" defTabSz="685766" rtl="1" eaLnBrk="1" latinLnBrk="0" hangingPunct="1">
                        <a:lnSpc>
                          <a:spcPct val="115000"/>
                        </a:lnSpc>
                        <a:spcAft>
                          <a:spcPts val="800"/>
                        </a:spcAft>
                        <a:buNone/>
                      </a:pPr>
                      <a:r>
                        <a:rPr lang="ar-SA" sz="600" kern="1200" dirty="0">
                          <a:solidFill>
                            <a:schemeClr val="dk1"/>
                          </a:solidFill>
                          <a:latin typeface="Arial" panose="020B0604020202020204" pitchFamily="34" charset="0"/>
                          <a:ea typeface="+mn-ea"/>
                          <a:cs typeface="+mn-cs"/>
                        </a:rPr>
                        <a:t>نسبة التفعيل = (عدد الشركات التي طبقت النموذج ÷ إجمالي عدد الشركات التابعة) × 100</a:t>
                      </a:r>
                      <a:endParaRPr lang="en-US" sz="600" kern="1200" dirty="0">
                        <a:solidFill>
                          <a:schemeClr val="dk1"/>
                        </a:solidFill>
                        <a:latin typeface="Arial" panose="020B0604020202020204" pitchFamily="34" charset="0"/>
                        <a:ea typeface="+mn-ea"/>
                        <a:cs typeface="+mn-cs"/>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2275407014"/>
                  </a:ext>
                </a:extLst>
              </a:tr>
              <a:tr h="626428">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0" dirty="0">
                          <a:solidFill>
                            <a:schemeClr val="bg1"/>
                          </a:solidFill>
                          <a:latin typeface="+mn-lt"/>
                          <a:cs typeface="Sakkal Majalla" panose="02000000000000000000" pitchFamily="2" charset="-78"/>
                        </a:rPr>
                        <a:t>5.3</a:t>
                      </a:r>
                      <a:endParaRPr lang="en-US" sz="600" b="1" kern="0" dirty="0">
                        <a:solidFill>
                          <a:schemeClr val="bg1"/>
                        </a:solidFill>
                        <a:latin typeface="+mn-lt"/>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8A2B4"/>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600" b="1" kern="0" dirty="0">
                          <a:solidFill>
                            <a:prstClr val="black"/>
                          </a:solidFill>
                          <a:latin typeface="Arial" panose="020B0604020202020204"/>
                          <a:ea typeface="+mn-ea"/>
                          <a:cs typeface="Sakkal Majalla" panose="02000000000000000000" pitchFamily="2" charset="-78"/>
                        </a:rPr>
                        <a:t>جاهزية التقارير المالية وفق معايير السوق </a:t>
                      </a: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marL="0" marR="0" algn="r" defTabSz="685766" rtl="1" eaLnBrk="1" latinLnBrk="0" hangingPunct="1">
                        <a:lnSpc>
                          <a:spcPct val="115000"/>
                        </a:lnSpc>
                        <a:spcAft>
                          <a:spcPts val="800"/>
                        </a:spcAft>
                        <a:buNone/>
                      </a:pPr>
                      <a:r>
                        <a:rPr lang="ar-SA" sz="600" kern="1200" dirty="0">
                          <a:solidFill>
                            <a:schemeClr val="dk1"/>
                          </a:solidFill>
                          <a:latin typeface="Arial" panose="020B0604020202020204" pitchFamily="34" charset="0"/>
                          <a:ea typeface="+mn-ea"/>
                          <a:cs typeface="+mn-cs"/>
                        </a:rPr>
                        <a:t>يقيس مدى توافق التقارير المالية مع متطلبات الإدراج</a:t>
                      </a:r>
                      <a:endParaRPr lang="en-US" sz="600" kern="1200" dirty="0">
                        <a:solidFill>
                          <a:schemeClr val="dk1"/>
                        </a:solidFill>
                        <a:latin typeface="Arial" panose="020B0604020202020204" pitchFamily="34" charset="0"/>
                        <a:ea typeface="+mn-ea"/>
                        <a:cs typeface="+mn-cs"/>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marL="0" marR="0" algn="r" defTabSz="685766" rtl="1" eaLnBrk="1" latinLnBrk="0" hangingPunct="1">
                        <a:lnSpc>
                          <a:spcPct val="115000"/>
                        </a:lnSpc>
                        <a:spcAft>
                          <a:spcPts val="800"/>
                        </a:spcAft>
                        <a:buNone/>
                      </a:pPr>
                      <a:r>
                        <a:rPr lang="ar-SA" sz="600" kern="1200" dirty="0">
                          <a:solidFill>
                            <a:schemeClr val="dk1"/>
                          </a:solidFill>
                          <a:latin typeface="Arial" panose="020B0604020202020204" pitchFamily="34" charset="0"/>
                          <a:ea typeface="+mn-ea"/>
                          <a:cs typeface="+mn-cs"/>
                        </a:rPr>
                        <a:t>نسبة الجاهزية = (عدد التقارير المتوافقة ÷ إجمالي عدد التقارير المالية) × 100</a:t>
                      </a:r>
                      <a:endParaRPr lang="en-US" sz="600" kern="1200" dirty="0">
                        <a:solidFill>
                          <a:schemeClr val="dk1"/>
                        </a:solidFill>
                        <a:latin typeface="Arial" panose="020B0604020202020204" pitchFamily="34" charset="0"/>
                        <a:ea typeface="+mn-ea"/>
                        <a:cs typeface="+mn-cs"/>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2527744650"/>
                  </a:ext>
                </a:extLst>
              </a:tr>
              <a:tr h="626428">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0" dirty="0">
                          <a:solidFill>
                            <a:schemeClr val="bg1"/>
                          </a:solidFill>
                          <a:latin typeface="+mn-lt"/>
                          <a:cs typeface="Sakkal Majalla" panose="02000000000000000000" pitchFamily="2" charset="-78"/>
                        </a:rPr>
                        <a:t>5.4</a:t>
                      </a:r>
                      <a:endParaRPr lang="en-US" sz="600" b="1" kern="0" dirty="0">
                        <a:solidFill>
                          <a:schemeClr val="bg1"/>
                        </a:solidFill>
                        <a:latin typeface="+mn-lt"/>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8A2B4"/>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600" b="1" kern="0" dirty="0">
                          <a:solidFill>
                            <a:prstClr val="black"/>
                          </a:solidFill>
                          <a:latin typeface="Arial" panose="020B0604020202020204"/>
                          <a:ea typeface="+mn-ea"/>
                          <a:cs typeface="Sakkal Majalla" panose="02000000000000000000" pitchFamily="2" charset="-78"/>
                        </a:rPr>
                        <a:t>عدد المراجعات الداخلية والخارجية الناجحة</a:t>
                      </a: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marL="0" marR="0" algn="r" defTabSz="685766" rtl="1" eaLnBrk="1" latinLnBrk="0" hangingPunct="1">
                        <a:lnSpc>
                          <a:spcPct val="115000"/>
                        </a:lnSpc>
                        <a:spcAft>
                          <a:spcPts val="800"/>
                        </a:spcAft>
                        <a:buNone/>
                      </a:pPr>
                      <a:r>
                        <a:rPr lang="ar-SA" sz="600" kern="1200" dirty="0">
                          <a:solidFill>
                            <a:schemeClr val="dk1"/>
                          </a:solidFill>
                          <a:latin typeface="Arial" panose="020B0604020202020204" pitchFamily="34" charset="0"/>
                          <a:ea typeface="+mn-ea"/>
                          <a:cs typeface="+mn-cs"/>
                        </a:rPr>
                        <a:t>يقيس عدد عمليات التدقيق التي تمت بنجاح لإثبات الجاهزية</a:t>
                      </a:r>
                      <a:endParaRPr lang="en-US" sz="600" kern="1200" dirty="0">
                        <a:solidFill>
                          <a:schemeClr val="dk1"/>
                        </a:solidFill>
                        <a:latin typeface="Arial" panose="020B0604020202020204" pitchFamily="34" charset="0"/>
                        <a:ea typeface="+mn-ea"/>
                        <a:cs typeface="+mn-cs"/>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marL="0" marR="0" algn="r" defTabSz="685766" rtl="1" eaLnBrk="1" latinLnBrk="0" hangingPunct="1">
                        <a:lnSpc>
                          <a:spcPct val="115000"/>
                        </a:lnSpc>
                        <a:spcAft>
                          <a:spcPts val="800"/>
                        </a:spcAft>
                        <a:buNone/>
                      </a:pPr>
                      <a:r>
                        <a:rPr lang="ar-SA" sz="600" kern="1200" dirty="0">
                          <a:solidFill>
                            <a:schemeClr val="dk1"/>
                          </a:solidFill>
                          <a:latin typeface="Arial" panose="020B0604020202020204" pitchFamily="34" charset="0"/>
                          <a:ea typeface="+mn-ea"/>
                          <a:cs typeface="+mn-cs"/>
                        </a:rPr>
                        <a:t>عدد المراجعات = مجموع المراجعات الداخلية + المراجعات الخارجية الناجحة خلال السنة</a:t>
                      </a:r>
                      <a:endParaRPr lang="en-US" sz="600" kern="1200" dirty="0">
                        <a:solidFill>
                          <a:schemeClr val="dk1"/>
                        </a:solidFill>
                        <a:latin typeface="Arial" panose="020B0604020202020204" pitchFamily="34" charset="0"/>
                        <a:ea typeface="+mn-ea"/>
                        <a:cs typeface="+mn-cs"/>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667847417"/>
                  </a:ext>
                </a:extLst>
              </a:tr>
              <a:tr h="626428">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0" dirty="0">
                          <a:solidFill>
                            <a:schemeClr val="bg1"/>
                          </a:solidFill>
                          <a:latin typeface="+mn-lt"/>
                          <a:cs typeface="Sakkal Majalla" panose="02000000000000000000" pitchFamily="2" charset="-78"/>
                        </a:rPr>
                        <a:t>5.5</a:t>
                      </a:r>
                      <a:endParaRPr lang="en-US" sz="600" b="1" kern="0" dirty="0">
                        <a:solidFill>
                          <a:schemeClr val="bg1"/>
                        </a:solidFill>
                        <a:latin typeface="+mn-lt"/>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8A2B4"/>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600" b="1" kern="0" dirty="0">
                          <a:solidFill>
                            <a:prstClr val="black"/>
                          </a:solidFill>
                          <a:latin typeface="Arial" panose="020B0604020202020204"/>
                          <a:ea typeface="+mn-ea"/>
                          <a:cs typeface="Sakkal Majalla" panose="02000000000000000000" pitchFamily="2" charset="-78"/>
                        </a:rPr>
                        <a:t>نسبة اكتمال السياسات والإجراءات المحدثة</a:t>
                      </a: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marL="0" marR="0" algn="r" defTabSz="685766" rtl="1" eaLnBrk="1" latinLnBrk="0" hangingPunct="1">
                        <a:lnSpc>
                          <a:spcPct val="115000"/>
                        </a:lnSpc>
                        <a:spcAft>
                          <a:spcPts val="800"/>
                        </a:spcAft>
                        <a:buNone/>
                      </a:pPr>
                      <a:r>
                        <a:rPr lang="ar-SA" sz="600" kern="1200" dirty="0">
                          <a:solidFill>
                            <a:schemeClr val="dk1"/>
                          </a:solidFill>
                          <a:latin typeface="Arial" panose="020B0604020202020204" pitchFamily="34" charset="0"/>
                          <a:ea typeface="+mn-ea"/>
                          <a:cs typeface="+mn-cs"/>
                        </a:rPr>
                        <a:t>يقيس مدى تحديث واعتماد السياسات والإجراءات المطلوبة للإدراج</a:t>
                      </a:r>
                      <a:endParaRPr lang="en-US" sz="600" kern="1200" dirty="0">
                        <a:solidFill>
                          <a:schemeClr val="dk1"/>
                        </a:solidFill>
                        <a:latin typeface="Arial" panose="020B0604020202020204" pitchFamily="34" charset="0"/>
                        <a:ea typeface="+mn-ea"/>
                        <a:cs typeface="+mn-cs"/>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marL="0" marR="0" algn="r" defTabSz="685766" rtl="1" eaLnBrk="1" latinLnBrk="0" hangingPunct="1">
                        <a:lnSpc>
                          <a:spcPct val="115000"/>
                        </a:lnSpc>
                        <a:spcAft>
                          <a:spcPts val="800"/>
                        </a:spcAft>
                        <a:buNone/>
                      </a:pPr>
                      <a:r>
                        <a:rPr lang="ar-SA" sz="600" kern="1200" dirty="0">
                          <a:solidFill>
                            <a:schemeClr val="dk1"/>
                          </a:solidFill>
                          <a:latin typeface="Arial" panose="020B0604020202020204" pitchFamily="34" charset="0"/>
                          <a:ea typeface="+mn-ea"/>
                          <a:cs typeface="+mn-cs"/>
                        </a:rPr>
                        <a:t>نسبة الاكتمال = (عدد السياسات والإجراءات المحدثة ÷ إجمالي السياسات والإجراءات المطلوبة) × 100</a:t>
                      </a:r>
                      <a:endParaRPr lang="en-US" sz="600" kern="1200" dirty="0">
                        <a:solidFill>
                          <a:schemeClr val="dk1"/>
                        </a:solidFill>
                        <a:latin typeface="Arial" panose="020B0604020202020204" pitchFamily="34" charset="0"/>
                        <a:ea typeface="+mn-ea"/>
                        <a:cs typeface="+mn-cs"/>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2113218777"/>
                  </a:ext>
                </a:extLst>
              </a:tr>
            </a:tbl>
          </a:graphicData>
        </a:graphic>
      </p:graphicFrame>
      <p:grpSp>
        <p:nvGrpSpPr>
          <p:cNvPr id="2" name="Group 1">
            <a:extLst>
              <a:ext uri="{FF2B5EF4-FFF2-40B4-BE49-F238E27FC236}">
                <a16:creationId xmlns:a16="http://schemas.microsoft.com/office/drawing/2014/main" id="{0786EEB1-673D-EA13-57BE-B70B5DCC99C6}"/>
              </a:ext>
            </a:extLst>
          </p:cNvPr>
          <p:cNvGrpSpPr/>
          <p:nvPr/>
        </p:nvGrpSpPr>
        <p:grpSpPr>
          <a:xfrm>
            <a:off x="685167" y="946778"/>
            <a:ext cx="8010144" cy="469695"/>
            <a:chOff x="679508" y="1392285"/>
            <a:chExt cx="10684126" cy="626260"/>
          </a:xfrm>
        </p:grpSpPr>
        <p:sp>
          <p:nvSpPr>
            <p:cNvPr id="5" name="Rectangle 4">
              <a:extLst>
                <a:ext uri="{FF2B5EF4-FFF2-40B4-BE49-F238E27FC236}">
                  <a16:creationId xmlns:a16="http://schemas.microsoft.com/office/drawing/2014/main" id="{D77684A9-31B3-4870-3E94-94E23F72D966}"/>
                </a:ext>
              </a:extLst>
            </p:cNvPr>
            <p:cNvSpPr/>
            <p:nvPr/>
          </p:nvSpPr>
          <p:spPr>
            <a:xfrm>
              <a:off x="679508" y="1972824"/>
              <a:ext cx="9966960" cy="45720"/>
            </a:xfrm>
            <a:prstGeom prst="rect">
              <a:avLst/>
            </a:prstGeom>
            <a:solidFill>
              <a:srgbClr val="173863"/>
            </a:solidFill>
            <a:ln w="12700" cap="flat" cmpd="sng" algn="ctr">
              <a:noFill/>
              <a:prstDash val="solid"/>
              <a:miter lim="800000"/>
            </a:ln>
            <a:effectLst/>
          </p:spPr>
          <p:txBody>
            <a:bodyPr rtlCol="0" anchor="ctr"/>
            <a:lstStyle/>
            <a:p>
              <a:pPr algn="ctr" defTabSz="685800" rtl="1">
                <a:defRPr/>
              </a:pPr>
              <a:endParaRPr lang="en-US" sz="1350" kern="0" dirty="0">
                <a:solidFill>
                  <a:srgbClr val="FFFFFF"/>
                </a:solidFill>
                <a:latin typeface="Arial" panose="020B0604020202020204"/>
              </a:endParaRPr>
            </a:p>
          </p:txBody>
        </p:sp>
        <p:sp>
          <p:nvSpPr>
            <p:cNvPr id="8" name="Rectangle: Rounded Corners 7">
              <a:extLst>
                <a:ext uri="{FF2B5EF4-FFF2-40B4-BE49-F238E27FC236}">
                  <a16:creationId xmlns:a16="http://schemas.microsoft.com/office/drawing/2014/main" id="{4F3537C9-C3EA-3D99-96EF-A5964074258A}"/>
                </a:ext>
              </a:extLst>
            </p:cNvPr>
            <p:cNvSpPr/>
            <p:nvPr/>
          </p:nvSpPr>
          <p:spPr>
            <a:xfrm>
              <a:off x="9902102" y="1392285"/>
              <a:ext cx="1461532" cy="626260"/>
            </a:xfrm>
            <a:prstGeom prst="roundRect">
              <a:avLst>
                <a:gd name="adj" fmla="val 7152"/>
              </a:avLst>
            </a:prstGeom>
            <a:solidFill>
              <a:srgbClr val="173863"/>
            </a:solidFill>
            <a:ln w="12700" cap="flat" cmpd="sng" algn="ctr">
              <a:noFill/>
              <a:prstDash val="solid"/>
              <a:miter lim="800000"/>
            </a:ln>
            <a:effectLst/>
          </p:spPr>
          <p:txBody>
            <a:bodyPr rtlCol="0" anchor="ctr"/>
            <a:lstStyle/>
            <a:p>
              <a:pPr algn="ctr" defTabSz="685800" rtl="1">
                <a:defRPr/>
              </a:pPr>
              <a:endParaRPr lang="en-US" sz="1350" kern="0" dirty="0">
                <a:solidFill>
                  <a:srgbClr val="FFFFFF"/>
                </a:solidFill>
                <a:latin typeface="Arial" panose="020B0604020202020204"/>
              </a:endParaRPr>
            </a:p>
          </p:txBody>
        </p:sp>
        <p:sp>
          <p:nvSpPr>
            <p:cNvPr id="9" name="Right Triangle 8">
              <a:extLst>
                <a:ext uri="{FF2B5EF4-FFF2-40B4-BE49-F238E27FC236}">
                  <a16:creationId xmlns:a16="http://schemas.microsoft.com/office/drawing/2014/main" id="{C69E5C14-A31F-F0A0-490A-BB122ACD0219}"/>
                </a:ext>
              </a:extLst>
            </p:cNvPr>
            <p:cNvSpPr/>
            <p:nvPr/>
          </p:nvSpPr>
          <p:spPr>
            <a:xfrm flipH="1">
              <a:off x="9556078" y="1410454"/>
              <a:ext cx="354418" cy="608090"/>
            </a:xfrm>
            <a:prstGeom prst="rtTriangle">
              <a:avLst/>
            </a:prstGeom>
            <a:solidFill>
              <a:srgbClr val="173863"/>
            </a:solidFill>
            <a:ln w="12700" cap="flat" cmpd="sng" algn="ctr">
              <a:noFill/>
              <a:prstDash val="solid"/>
              <a:miter lim="800000"/>
            </a:ln>
            <a:effectLst/>
          </p:spPr>
          <p:txBody>
            <a:bodyPr rtlCol="0" anchor="ctr"/>
            <a:lstStyle/>
            <a:p>
              <a:pPr algn="ctr" defTabSz="685800" rtl="1">
                <a:defRPr/>
              </a:pPr>
              <a:endParaRPr lang="en-US" sz="1350" kern="0" dirty="0">
                <a:solidFill>
                  <a:srgbClr val="FFFFFF"/>
                </a:solidFill>
                <a:latin typeface="Arial" panose="020B0604020202020204"/>
              </a:endParaRPr>
            </a:p>
          </p:txBody>
        </p:sp>
        <p:sp>
          <p:nvSpPr>
            <p:cNvPr id="10" name="Rectangle 9">
              <a:extLst>
                <a:ext uri="{FF2B5EF4-FFF2-40B4-BE49-F238E27FC236}">
                  <a16:creationId xmlns:a16="http://schemas.microsoft.com/office/drawing/2014/main" id="{2107FA01-3155-00FE-38E4-CC53590A3AC5}"/>
                </a:ext>
              </a:extLst>
            </p:cNvPr>
            <p:cNvSpPr/>
            <p:nvPr/>
          </p:nvSpPr>
          <p:spPr>
            <a:xfrm>
              <a:off x="9915287" y="1534688"/>
              <a:ext cx="1041677" cy="341453"/>
            </a:xfrm>
            <a:prstGeom prst="rect">
              <a:avLst/>
            </a:prstGeom>
            <a:noFill/>
            <a:ln w="12700" cap="flat" cmpd="sng" algn="ctr">
              <a:noFill/>
              <a:prstDash val="solid"/>
              <a:miter lim="800000"/>
            </a:ln>
            <a:effectLst/>
          </p:spPr>
          <p:txBody>
            <a:bodyPr rtlCol="0" anchor="ctr"/>
            <a:lstStyle/>
            <a:p>
              <a:pPr algn="r" defTabSz="685800" rtl="1"/>
              <a:r>
                <a:rPr lang="ar-SA" sz="900" b="1" dirty="0">
                  <a:solidFill>
                    <a:prstClr val="white"/>
                  </a:solidFill>
                  <a:latin typeface="Arial" panose="020B0604020202020204"/>
                </a:rPr>
                <a:t>الهدف 5</a:t>
              </a:r>
              <a:endParaRPr lang="ar-SA" sz="900" b="1" kern="0" dirty="0">
                <a:solidFill>
                  <a:srgbClr val="FFFFFF"/>
                </a:solidFill>
                <a:latin typeface="Sakkal Majalla" panose="02000000000000000000" pitchFamily="2" charset="-78"/>
                <a:cs typeface="Sakkal Majalla" panose="02000000000000000000" pitchFamily="2" charset="-78"/>
              </a:endParaRPr>
            </a:p>
          </p:txBody>
        </p:sp>
        <p:sp>
          <p:nvSpPr>
            <p:cNvPr id="11" name="Rectangle: Rounded Corners 10">
              <a:extLst>
                <a:ext uri="{FF2B5EF4-FFF2-40B4-BE49-F238E27FC236}">
                  <a16:creationId xmlns:a16="http://schemas.microsoft.com/office/drawing/2014/main" id="{79BC5827-C560-24D3-050D-DD867261A5B6}"/>
                </a:ext>
              </a:extLst>
            </p:cNvPr>
            <p:cNvSpPr/>
            <p:nvPr/>
          </p:nvSpPr>
          <p:spPr>
            <a:xfrm>
              <a:off x="10968541" y="1417937"/>
              <a:ext cx="365760" cy="574957"/>
            </a:xfrm>
            <a:prstGeom prst="roundRect">
              <a:avLst>
                <a:gd name="adj" fmla="val 7152"/>
              </a:avLst>
            </a:prstGeom>
            <a:solidFill>
              <a:srgbClr val="FFFFFF"/>
            </a:solidFill>
            <a:ln w="12700" cap="flat" cmpd="sng" algn="ctr">
              <a:noFill/>
              <a:prstDash val="solid"/>
              <a:miter lim="800000"/>
            </a:ln>
            <a:effectLst/>
          </p:spPr>
          <p:txBody>
            <a:bodyPr rtlCol="0" anchor="ctr"/>
            <a:lstStyle/>
            <a:p>
              <a:pPr algn="ctr" defTabSz="685800" rtl="1">
                <a:defRPr/>
              </a:pPr>
              <a:endParaRPr lang="en-US" sz="1350" kern="0" dirty="0">
                <a:solidFill>
                  <a:srgbClr val="FFFFFF"/>
                </a:solidFill>
                <a:latin typeface="Arial" panose="020B0604020202020204"/>
              </a:endParaRPr>
            </a:p>
          </p:txBody>
        </p:sp>
        <p:sp>
          <p:nvSpPr>
            <p:cNvPr id="12" name="Rectangle 11">
              <a:extLst>
                <a:ext uri="{FF2B5EF4-FFF2-40B4-BE49-F238E27FC236}">
                  <a16:creationId xmlns:a16="http://schemas.microsoft.com/office/drawing/2014/main" id="{F4102036-397D-7664-8AF8-FD3BD39E3A77}"/>
                </a:ext>
              </a:extLst>
            </p:cNvPr>
            <p:cNvSpPr/>
            <p:nvPr/>
          </p:nvSpPr>
          <p:spPr>
            <a:xfrm>
              <a:off x="3625677" y="1534688"/>
              <a:ext cx="5956352" cy="341453"/>
            </a:xfrm>
            <a:prstGeom prst="rect">
              <a:avLst/>
            </a:prstGeom>
            <a:noFill/>
            <a:ln w="12700" cap="flat" cmpd="sng" algn="ctr">
              <a:noFill/>
              <a:prstDash val="solid"/>
              <a:miter lim="800000"/>
            </a:ln>
            <a:effectLst/>
          </p:spPr>
          <p:txBody>
            <a:bodyPr rtlCol="0" anchor="ctr"/>
            <a:lstStyle/>
            <a:p>
              <a:pPr algn="r" defTabSz="685800" rtl="1"/>
              <a:r>
                <a:rPr lang="ar-SA" sz="900" b="1" dirty="0">
                  <a:solidFill>
                    <a:prstClr val="black"/>
                  </a:solidFill>
                  <a:latin typeface="Arial" panose="020B0604020202020204"/>
                </a:rPr>
                <a:t>رفع الجاهزية للإدراج من خلال رفع مستوى الحوكمة وتفعيل النموذج التشغيلي بحلول 2026</a:t>
              </a:r>
            </a:p>
          </p:txBody>
        </p:sp>
      </p:grpSp>
      <p:pic>
        <p:nvPicPr>
          <p:cNvPr id="13" name="Graphic 12">
            <a:extLst>
              <a:ext uri="{FF2B5EF4-FFF2-40B4-BE49-F238E27FC236}">
                <a16:creationId xmlns:a16="http://schemas.microsoft.com/office/drawing/2014/main" id="{E2AC142D-A7D9-8DA2-FAE4-832D251EE20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44104" y="1073037"/>
            <a:ext cx="205740" cy="205740"/>
          </a:xfrm>
          <a:prstGeom prst="rect">
            <a:avLst/>
          </a:prstGeom>
        </p:spPr>
      </p:pic>
    </p:spTree>
    <p:extLst>
      <p:ext uri="{BB962C8B-B14F-4D97-AF65-F5344CB8AC3E}">
        <p14:creationId xmlns:p14="http://schemas.microsoft.com/office/powerpoint/2010/main" val="32371007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8B7B06-F911-0C38-B318-68FA391FF86F}"/>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1B297CBF-FC41-D5C1-71DF-29EBD112217D}"/>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lvl="0">
              <a:lnSpc>
                <a:spcPct val="115000"/>
              </a:lnSpc>
              <a:spcAft>
                <a:spcPts val="300"/>
              </a:spcAft>
              <a:defRPr/>
            </a:pPr>
            <a:r>
              <a:rPr lang="ar-SA" sz="1800" kern="100" dirty="0">
                <a:latin typeface="Aptos" panose="020B0004020202020204" pitchFamily="34" charset="0"/>
                <a:ea typeface="Aptos" panose="020B0004020202020204" pitchFamily="34" charset="0"/>
                <a:cs typeface="Sakkal Majalla" panose="02000000000000000000" pitchFamily="2" charset="-78"/>
              </a:rPr>
              <a:t>مؤشرات الأداء الرئيسية</a:t>
            </a:r>
          </a:p>
        </p:txBody>
      </p:sp>
      <p:sp>
        <p:nvSpPr>
          <p:cNvPr id="4" name="Rectangle 3">
            <a:extLst>
              <a:ext uri="{FF2B5EF4-FFF2-40B4-BE49-F238E27FC236}">
                <a16:creationId xmlns:a16="http://schemas.microsoft.com/office/drawing/2014/main" id="{CEA64E09-4D9D-9D17-6D93-A2536683DE7F}"/>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algn="r" rtl="1"/>
            <a:endParaRPr lang="en-US" sz="253"/>
          </a:p>
        </p:txBody>
      </p:sp>
      <p:graphicFrame>
        <p:nvGraphicFramePr>
          <p:cNvPr id="6" name="Table 5">
            <a:extLst>
              <a:ext uri="{FF2B5EF4-FFF2-40B4-BE49-F238E27FC236}">
                <a16:creationId xmlns:a16="http://schemas.microsoft.com/office/drawing/2014/main" id="{D8565664-F5BF-DF29-AE55-1B8870871DA2}"/>
              </a:ext>
            </a:extLst>
          </p:cNvPr>
          <p:cNvGraphicFramePr>
            <a:graphicFrameLocks noGrp="1"/>
          </p:cNvGraphicFramePr>
          <p:nvPr>
            <p:extLst>
              <p:ext uri="{D42A27DB-BD31-4B8C-83A1-F6EECF244321}">
                <p14:modId xmlns:p14="http://schemas.microsoft.com/office/powerpoint/2010/main" val="1871887428"/>
              </p:ext>
            </p:extLst>
          </p:nvPr>
        </p:nvGraphicFramePr>
        <p:xfrm>
          <a:off x="685170" y="1465139"/>
          <a:ext cx="8010142" cy="320040"/>
        </p:xfrm>
        <a:graphic>
          <a:graphicData uri="http://schemas.openxmlformats.org/drawingml/2006/table">
            <a:tbl>
              <a:tblPr rtl="1" firstRow="1" bandRow="1"/>
              <a:tblGrid>
                <a:gridCol w="1278902">
                  <a:extLst>
                    <a:ext uri="{9D8B030D-6E8A-4147-A177-3AD203B41FA5}">
                      <a16:colId xmlns:a16="http://schemas.microsoft.com/office/drawing/2014/main" val="1049984811"/>
                    </a:ext>
                  </a:extLst>
                </a:gridCol>
                <a:gridCol w="1624007">
                  <a:extLst>
                    <a:ext uri="{9D8B030D-6E8A-4147-A177-3AD203B41FA5}">
                      <a16:colId xmlns:a16="http://schemas.microsoft.com/office/drawing/2014/main" val="3195569406"/>
                    </a:ext>
                  </a:extLst>
                </a:gridCol>
                <a:gridCol w="1624007">
                  <a:extLst>
                    <a:ext uri="{9D8B030D-6E8A-4147-A177-3AD203B41FA5}">
                      <a16:colId xmlns:a16="http://schemas.microsoft.com/office/drawing/2014/main" val="92257146"/>
                    </a:ext>
                  </a:extLst>
                </a:gridCol>
                <a:gridCol w="803016">
                  <a:extLst>
                    <a:ext uri="{9D8B030D-6E8A-4147-A177-3AD203B41FA5}">
                      <a16:colId xmlns:a16="http://schemas.microsoft.com/office/drawing/2014/main" val="305816391"/>
                    </a:ext>
                  </a:extLst>
                </a:gridCol>
                <a:gridCol w="419585">
                  <a:extLst>
                    <a:ext uri="{9D8B030D-6E8A-4147-A177-3AD203B41FA5}">
                      <a16:colId xmlns:a16="http://schemas.microsoft.com/office/drawing/2014/main" val="263181571"/>
                    </a:ext>
                  </a:extLst>
                </a:gridCol>
                <a:gridCol w="513780">
                  <a:extLst>
                    <a:ext uri="{9D8B030D-6E8A-4147-A177-3AD203B41FA5}">
                      <a16:colId xmlns:a16="http://schemas.microsoft.com/office/drawing/2014/main" val="1968811826"/>
                    </a:ext>
                  </a:extLst>
                </a:gridCol>
                <a:gridCol w="325392">
                  <a:extLst>
                    <a:ext uri="{9D8B030D-6E8A-4147-A177-3AD203B41FA5}">
                      <a16:colId xmlns:a16="http://schemas.microsoft.com/office/drawing/2014/main" val="2495533075"/>
                    </a:ext>
                  </a:extLst>
                </a:gridCol>
                <a:gridCol w="325393">
                  <a:extLst>
                    <a:ext uri="{9D8B030D-6E8A-4147-A177-3AD203B41FA5}">
                      <a16:colId xmlns:a16="http://schemas.microsoft.com/office/drawing/2014/main" val="1125027426"/>
                    </a:ext>
                  </a:extLst>
                </a:gridCol>
                <a:gridCol w="325392">
                  <a:extLst>
                    <a:ext uri="{9D8B030D-6E8A-4147-A177-3AD203B41FA5}">
                      <a16:colId xmlns:a16="http://schemas.microsoft.com/office/drawing/2014/main" val="276446661"/>
                    </a:ext>
                  </a:extLst>
                </a:gridCol>
                <a:gridCol w="770668">
                  <a:extLst>
                    <a:ext uri="{9D8B030D-6E8A-4147-A177-3AD203B41FA5}">
                      <a16:colId xmlns:a16="http://schemas.microsoft.com/office/drawing/2014/main" val="4162371159"/>
                    </a:ext>
                  </a:extLst>
                </a:gridCol>
              </a:tblGrid>
              <a:tr h="160020">
                <a:tc rowSpan="2">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1200" dirty="0">
                          <a:solidFill>
                            <a:schemeClr val="bg1"/>
                          </a:solidFill>
                          <a:latin typeface="Arial" panose="020B0604020202020204" pitchFamily="34" charset="0"/>
                          <a:ea typeface="+mn-ea"/>
                          <a:cs typeface="Arial" panose="020B0604020202020204" pitchFamily="34" charset="0"/>
                        </a:rPr>
                        <a:t>مؤشر الأداء</a:t>
                      </a:r>
                      <a:endParaRPr lang="en-US" sz="600" b="1" kern="0" dirty="0">
                        <a:solidFill>
                          <a:schemeClr val="bg1"/>
                        </a:solidFill>
                        <a:latin typeface="+mn-lt"/>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rowSpan="2">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algn="ctr" defTabSz="914400" rtl="0" eaLnBrk="1" latinLnBrk="0" hangingPunct="1"/>
                      <a:r>
                        <a:rPr lang="ar-SA" sz="600" kern="1200" dirty="0">
                          <a:solidFill>
                            <a:schemeClr val="bg1"/>
                          </a:solidFill>
                          <a:latin typeface="Arial" panose="020B0604020202020204" pitchFamily="34" charset="0"/>
                          <a:ea typeface="+mn-ea"/>
                          <a:cs typeface="Arial" panose="020B0604020202020204" pitchFamily="34" charset="0"/>
                        </a:rPr>
                        <a:t>الهدف</a:t>
                      </a:r>
                      <a:endParaRPr lang="en-US" sz="600" kern="1200" dirty="0">
                        <a:solidFill>
                          <a:schemeClr val="bg1"/>
                        </a:solidFill>
                        <a:latin typeface="Arial" panose="020B0604020202020204" pitchFamily="34" charset="0"/>
                        <a:ea typeface="+mn-ea"/>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rowSpan="2">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algn="ctr" defTabSz="914400" rtl="0" eaLnBrk="1" latinLnBrk="0" hangingPunct="1"/>
                      <a:r>
                        <a:rPr lang="ar-SA" sz="600" b="1" kern="1200" dirty="0">
                          <a:solidFill>
                            <a:schemeClr val="bg1"/>
                          </a:solidFill>
                          <a:latin typeface="Arial" panose="020B0604020202020204" pitchFamily="34" charset="0"/>
                          <a:ea typeface="+mn-ea"/>
                          <a:cs typeface="Arial" panose="020B0604020202020204" pitchFamily="34" charset="0"/>
                        </a:rPr>
                        <a:t>معادله المؤشر</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rowSpan="2">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1200" dirty="0">
                          <a:solidFill>
                            <a:schemeClr val="bg1"/>
                          </a:solidFill>
                          <a:latin typeface="Arial" panose="020B0604020202020204" pitchFamily="34" charset="0"/>
                          <a:ea typeface="+mn-ea"/>
                          <a:cs typeface="Arial" panose="020B0604020202020204" pitchFamily="34" charset="0"/>
                        </a:rPr>
                        <a:t>التكرار</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rowSpan="2">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1200" dirty="0">
                          <a:solidFill>
                            <a:schemeClr val="bg1"/>
                          </a:solidFill>
                          <a:latin typeface="Arial" panose="020B0604020202020204" pitchFamily="34" charset="0"/>
                          <a:ea typeface="+mn-ea"/>
                          <a:cs typeface="+mn-cs"/>
                        </a:rPr>
                        <a:t>وحدة القياس</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rowSpan="2">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1200" dirty="0">
                          <a:solidFill>
                            <a:schemeClr val="bg1"/>
                          </a:solidFill>
                          <a:latin typeface="Arial" panose="020B0604020202020204" pitchFamily="34" charset="0"/>
                          <a:ea typeface="+mn-ea"/>
                          <a:cs typeface="Arial" panose="020B0604020202020204" pitchFamily="34" charset="0"/>
                        </a:rPr>
                        <a:t>الحالة</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gridSpan="3">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1200" dirty="0">
                          <a:solidFill>
                            <a:schemeClr val="bg1"/>
                          </a:solidFill>
                          <a:latin typeface="Arial" panose="020B0604020202020204" pitchFamily="34" charset="0"/>
                          <a:ea typeface="+mn-ea"/>
                          <a:cs typeface="Arial" panose="020B0604020202020204" pitchFamily="34" charset="0"/>
                        </a:rPr>
                        <a:t>المستهدف</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hMerge="1">
                  <a:txBody>
                    <a:bodyPr/>
                    <a:lstStyle/>
                    <a:p>
                      <a:endParaRPr lang="en-US"/>
                    </a:p>
                  </a:txBody>
                  <a:tcPr/>
                </a:tc>
                <a:tc hMerge="1">
                  <a:txBody>
                    <a:bodyPr/>
                    <a:lstStyle/>
                    <a:p>
                      <a:endParaRPr lang="en-US"/>
                    </a:p>
                  </a:txBody>
                  <a:tcPr/>
                </a:tc>
                <a:tc rowSpan="2">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1200" dirty="0">
                          <a:solidFill>
                            <a:schemeClr val="bg1"/>
                          </a:solidFill>
                          <a:latin typeface="Arial" panose="020B0604020202020204" pitchFamily="34" charset="0"/>
                          <a:ea typeface="+mn-ea"/>
                          <a:cs typeface="Arial" panose="020B0604020202020204" pitchFamily="34" charset="0"/>
                        </a:rPr>
                        <a:t>المالك</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extLst>
                  <a:ext uri="{0D108BD9-81ED-4DB2-BD59-A6C34878D82A}">
                    <a16:rowId xmlns:a16="http://schemas.microsoft.com/office/drawing/2014/main" val="3131066836"/>
                  </a:ext>
                </a:extLst>
              </a:tr>
              <a:tr h="16002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algn="ctr" defTabSz="914400" rtl="0" eaLnBrk="1" latinLnBrk="0" hangingPunct="1"/>
                      <a:r>
                        <a:rPr lang="ar-SA" sz="600" b="1" kern="1200" dirty="0">
                          <a:solidFill>
                            <a:schemeClr val="bg1"/>
                          </a:solidFill>
                          <a:latin typeface="Arial" panose="020B0604020202020204" pitchFamily="34" charset="0"/>
                          <a:ea typeface="+mn-ea"/>
                          <a:cs typeface="Arial" panose="020B0604020202020204" pitchFamily="34" charset="0"/>
                        </a:rPr>
                        <a:t>2026</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0" marR="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algn="ctr" defTabSz="914400" rtl="0" eaLnBrk="1" latinLnBrk="0" hangingPunct="1"/>
                      <a:r>
                        <a:rPr lang="ar-SA" sz="600" b="1" kern="1200" dirty="0">
                          <a:solidFill>
                            <a:schemeClr val="bg1"/>
                          </a:solidFill>
                          <a:latin typeface="Arial" panose="020B0604020202020204" pitchFamily="34" charset="0"/>
                          <a:ea typeface="+mn-ea"/>
                          <a:cs typeface="Arial" panose="020B0604020202020204" pitchFamily="34" charset="0"/>
                        </a:rPr>
                        <a:t>2027</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0" marR="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algn="ctr" defTabSz="914400" rtl="0" eaLnBrk="1" latinLnBrk="0" hangingPunct="1"/>
                      <a:r>
                        <a:rPr lang="ar-SA" sz="600" b="1" kern="1200" dirty="0">
                          <a:solidFill>
                            <a:schemeClr val="bg1"/>
                          </a:solidFill>
                          <a:latin typeface="Arial" panose="020B0604020202020204" pitchFamily="34" charset="0"/>
                          <a:ea typeface="+mn-ea"/>
                          <a:cs typeface="Arial" panose="020B0604020202020204" pitchFamily="34" charset="0"/>
                        </a:rPr>
                        <a:t>2028</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0" marR="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vMerge="1">
                  <a:txBody>
                    <a:bodyPr/>
                    <a:lstStyle/>
                    <a:p>
                      <a:endParaRPr lang="en-US"/>
                    </a:p>
                  </a:txBody>
                  <a:tcPr/>
                </a:tc>
                <a:extLst>
                  <a:ext uri="{0D108BD9-81ED-4DB2-BD59-A6C34878D82A}">
                    <a16:rowId xmlns:a16="http://schemas.microsoft.com/office/drawing/2014/main" val="3950913545"/>
                  </a:ext>
                </a:extLst>
              </a:tr>
            </a:tbl>
          </a:graphicData>
        </a:graphic>
      </p:graphicFrame>
      <p:graphicFrame>
        <p:nvGraphicFramePr>
          <p:cNvPr id="7" name="Table 56">
            <a:extLst>
              <a:ext uri="{FF2B5EF4-FFF2-40B4-BE49-F238E27FC236}">
                <a16:creationId xmlns:a16="http://schemas.microsoft.com/office/drawing/2014/main" id="{E4EA68FD-ECD9-3BC8-FE9A-7A511F8D48F5}"/>
              </a:ext>
            </a:extLst>
          </p:cNvPr>
          <p:cNvGraphicFramePr>
            <a:graphicFrameLocks noGrp="1"/>
          </p:cNvGraphicFramePr>
          <p:nvPr>
            <p:extLst>
              <p:ext uri="{D42A27DB-BD31-4B8C-83A1-F6EECF244321}">
                <p14:modId xmlns:p14="http://schemas.microsoft.com/office/powerpoint/2010/main" val="2867788018"/>
              </p:ext>
            </p:extLst>
          </p:nvPr>
        </p:nvGraphicFramePr>
        <p:xfrm>
          <a:off x="685166" y="1833844"/>
          <a:ext cx="8010146" cy="2286825"/>
        </p:xfrm>
        <a:graphic>
          <a:graphicData uri="http://schemas.openxmlformats.org/drawingml/2006/table">
            <a:tbl>
              <a:tblPr rtl="1" firstRow="1" bandRow="1"/>
              <a:tblGrid>
                <a:gridCol w="236327">
                  <a:extLst>
                    <a:ext uri="{9D8B030D-6E8A-4147-A177-3AD203B41FA5}">
                      <a16:colId xmlns:a16="http://schemas.microsoft.com/office/drawing/2014/main" val="2728250996"/>
                    </a:ext>
                  </a:extLst>
                </a:gridCol>
                <a:gridCol w="1042577">
                  <a:extLst>
                    <a:ext uri="{9D8B030D-6E8A-4147-A177-3AD203B41FA5}">
                      <a16:colId xmlns:a16="http://schemas.microsoft.com/office/drawing/2014/main" val="329074619"/>
                    </a:ext>
                  </a:extLst>
                </a:gridCol>
                <a:gridCol w="1624007">
                  <a:extLst>
                    <a:ext uri="{9D8B030D-6E8A-4147-A177-3AD203B41FA5}">
                      <a16:colId xmlns:a16="http://schemas.microsoft.com/office/drawing/2014/main" val="2848749475"/>
                    </a:ext>
                  </a:extLst>
                </a:gridCol>
                <a:gridCol w="1624007">
                  <a:extLst>
                    <a:ext uri="{9D8B030D-6E8A-4147-A177-3AD203B41FA5}">
                      <a16:colId xmlns:a16="http://schemas.microsoft.com/office/drawing/2014/main" val="3156336873"/>
                    </a:ext>
                  </a:extLst>
                </a:gridCol>
                <a:gridCol w="803017">
                  <a:extLst>
                    <a:ext uri="{9D8B030D-6E8A-4147-A177-3AD203B41FA5}">
                      <a16:colId xmlns:a16="http://schemas.microsoft.com/office/drawing/2014/main" val="3259925586"/>
                    </a:ext>
                  </a:extLst>
                </a:gridCol>
                <a:gridCol w="419586">
                  <a:extLst>
                    <a:ext uri="{9D8B030D-6E8A-4147-A177-3AD203B41FA5}">
                      <a16:colId xmlns:a16="http://schemas.microsoft.com/office/drawing/2014/main" val="1387140659"/>
                    </a:ext>
                  </a:extLst>
                </a:gridCol>
                <a:gridCol w="513780">
                  <a:extLst>
                    <a:ext uri="{9D8B030D-6E8A-4147-A177-3AD203B41FA5}">
                      <a16:colId xmlns:a16="http://schemas.microsoft.com/office/drawing/2014/main" val="3364919550"/>
                    </a:ext>
                  </a:extLst>
                </a:gridCol>
                <a:gridCol w="325392">
                  <a:extLst>
                    <a:ext uri="{9D8B030D-6E8A-4147-A177-3AD203B41FA5}">
                      <a16:colId xmlns:a16="http://schemas.microsoft.com/office/drawing/2014/main" val="278833157"/>
                    </a:ext>
                  </a:extLst>
                </a:gridCol>
                <a:gridCol w="325393">
                  <a:extLst>
                    <a:ext uri="{9D8B030D-6E8A-4147-A177-3AD203B41FA5}">
                      <a16:colId xmlns:a16="http://schemas.microsoft.com/office/drawing/2014/main" val="2224035334"/>
                    </a:ext>
                  </a:extLst>
                </a:gridCol>
                <a:gridCol w="325392">
                  <a:extLst>
                    <a:ext uri="{9D8B030D-6E8A-4147-A177-3AD203B41FA5}">
                      <a16:colId xmlns:a16="http://schemas.microsoft.com/office/drawing/2014/main" val="1504719408"/>
                    </a:ext>
                  </a:extLst>
                </a:gridCol>
                <a:gridCol w="770668">
                  <a:extLst>
                    <a:ext uri="{9D8B030D-6E8A-4147-A177-3AD203B41FA5}">
                      <a16:colId xmlns:a16="http://schemas.microsoft.com/office/drawing/2014/main" val="3993996621"/>
                    </a:ext>
                  </a:extLst>
                </a:gridCol>
              </a:tblGrid>
              <a:tr h="626428">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0" dirty="0">
                          <a:solidFill>
                            <a:schemeClr val="bg1"/>
                          </a:solidFill>
                          <a:latin typeface="+mn-lt"/>
                          <a:ea typeface="+mn-ea"/>
                          <a:cs typeface="Sakkal Majalla" panose="02000000000000000000" pitchFamily="2" charset="-78"/>
                        </a:rPr>
                        <a:t>6.1</a:t>
                      </a:r>
                      <a:endParaRPr lang="en-US" sz="600" b="1" kern="0" dirty="0">
                        <a:solidFill>
                          <a:schemeClr val="bg1"/>
                        </a:solidFill>
                        <a:latin typeface="+mn-lt"/>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8A2B4"/>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600" b="1" kern="0" dirty="0">
                          <a:solidFill>
                            <a:prstClr val="black"/>
                          </a:solidFill>
                          <a:latin typeface="Arial" panose="020B0604020202020204"/>
                          <a:ea typeface="+mn-ea"/>
                          <a:cs typeface="Sakkal Majalla" panose="02000000000000000000" pitchFamily="2" charset="-78"/>
                        </a:rPr>
                        <a:t>معدل المشاركة في الدورات التدريبية</a:t>
                      </a:r>
                      <a:endParaRPr lang="en-US" sz="600" b="1" kern="0" dirty="0">
                        <a:solidFill>
                          <a:prstClr val="black"/>
                        </a:solidFill>
                        <a:latin typeface="Arial" panose="020B0604020202020204"/>
                        <a:ea typeface="+mn-ea"/>
                        <a:cs typeface="Sakkal Majalla" panose="02000000000000000000" pitchFamily="2" charset="-78"/>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marL="0" marR="0" algn="r" defTabSz="685766" rtl="1" eaLnBrk="1" latinLnBrk="0" hangingPunct="1">
                        <a:lnSpc>
                          <a:spcPct val="115000"/>
                        </a:lnSpc>
                        <a:spcAft>
                          <a:spcPts val="800"/>
                        </a:spcAft>
                        <a:buNone/>
                      </a:pPr>
                      <a:r>
                        <a:rPr lang="ar-SA" sz="600" kern="1200" dirty="0">
                          <a:solidFill>
                            <a:schemeClr val="dk1"/>
                          </a:solidFill>
                          <a:latin typeface="Arial" panose="020B0604020202020204" pitchFamily="34" charset="0"/>
                          <a:ea typeface="+mn-ea"/>
                          <a:cs typeface="+mn-cs"/>
                        </a:rPr>
                        <a:t>يقيس نسبة الموظفين المشاركين في التدريبية من إجمالي القوة العاملة</a:t>
                      </a:r>
                      <a:endParaRPr lang="en-US" sz="600" kern="1200" dirty="0">
                        <a:solidFill>
                          <a:schemeClr val="dk1"/>
                        </a:solidFill>
                        <a:latin typeface="Arial" panose="020B0604020202020204" pitchFamily="34" charset="0"/>
                        <a:ea typeface="+mn-ea"/>
                        <a:cs typeface="+mn-cs"/>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marL="0" marR="0" algn="r" defTabSz="685766" rtl="1" eaLnBrk="1" latinLnBrk="0" hangingPunct="1">
                        <a:lnSpc>
                          <a:spcPct val="115000"/>
                        </a:lnSpc>
                        <a:spcAft>
                          <a:spcPts val="800"/>
                        </a:spcAft>
                        <a:buNone/>
                      </a:pPr>
                      <a:r>
                        <a:rPr lang="ar-SA" sz="600" kern="1200" dirty="0">
                          <a:solidFill>
                            <a:schemeClr val="dk1"/>
                          </a:solidFill>
                          <a:latin typeface="Arial" panose="020B0604020202020204" pitchFamily="34" charset="0"/>
                          <a:ea typeface="+mn-ea"/>
                          <a:cs typeface="+mn-cs"/>
                        </a:rPr>
                        <a:t>معدل المشاركة = عدد الموظفين المشاركين ÷ اجمالي عدد الموظفين × 100</a:t>
                      </a:r>
                      <a:endParaRPr lang="en-US" sz="600" kern="1200" dirty="0">
                        <a:solidFill>
                          <a:schemeClr val="dk1"/>
                        </a:solidFill>
                        <a:latin typeface="Arial" panose="020B0604020202020204" pitchFamily="34" charset="0"/>
                        <a:ea typeface="+mn-ea"/>
                        <a:cs typeface="+mn-cs"/>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56707085"/>
                  </a:ext>
                </a:extLst>
              </a:tr>
              <a:tr h="407541">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0" dirty="0">
                          <a:solidFill>
                            <a:schemeClr val="bg1"/>
                          </a:solidFill>
                          <a:latin typeface="+mn-lt"/>
                          <a:cs typeface="Sakkal Majalla" panose="02000000000000000000" pitchFamily="2" charset="-78"/>
                        </a:rPr>
                        <a:t>6.2</a:t>
                      </a:r>
                      <a:endParaRPr lang="en-US" sz="600" b="1" kern="0" dirty="0">
                        <a:solidFill>
                          <a:schemeClr val="bg1"/>
                        </a:solidFill>
                        <a:latin typeface="+mn-lt"/>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8A2B4"/>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600" b="1" kern="0" dirty="0">
                          <a:solidFill>
                            <a:prstClr val="black"/>
                          </a:solidFill>
                          <a:latin typeface="Arial" panose="020B0604020202020204"/>
                          <a:ea typeface="+mn-ea"/>
                          <a:cs typeface="Sakkal Majalla" panose="02000000000000000000" pitchFamily="2" charset="-78"/>
                        </a:rPr>
                        <a:t>العائد على الاستثمار</a:t>
                      </a:r>
                      <a:endParaRPr lang="en-US" sz="600" b="1" kern="0" dirty="0">
                        <a:solidFill>
                          <a:prstClr val="black"/>
                        </a:solidFill>
                        <a:latin typeface="Arial" panose="020B0604020202020204"/>
                        <a:ea typeface="+mn-ea"/>
                        <a:cs typeface="Sakkal Majalla" panose="02000000000000000000" pitchFamily="2" charset="-78"/>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marL="0" marR="0" algn="r" defTabSz="685766" rtl="1" eaLnBrk="1" latinLnBrk="0" hangingPunct="1">
                        <a:lnSpc>
                          <a:spcPct val="115000"/>
                        </a:lnSpc>
                        <a:spcAft>
                          <a:spcPts val="800"/>
                        </a:spcAft>
                        <a:buNone/>
                      </a:pPr>
                      <a:r>
                        <a:rPr lang="ar-SA" sz="600" kern="1200" dirty="0">
                          <a:solidFill>
                            <a:schemeClr val="dk1"/>
                          </a:solidFill>
                          <a:latin typeface="Arial" panose="020B0604020202020204" pitchFamily="34" charset="0"/>
                          <a:ea typeface="+mn-ea"/>
                          <a:cs typeface="+mn-cs"/>
                        </a:rPr>
                        <a:t>يقيس نسبة زيادة العائد على الاستثمار بعد تحسن مستوى إنتاجية الموظفين</a:t>
                      </a:r>
                      <a:endParaRPr lang="en-US" sz="600" kern="1200" dirty="0">
                        <a:solidFill>
                          <a:schemeClr val="dk1"/>
                        </a:solidFill>
                        <a:latin typeface="Arial" panose="020B0604020202020204" pitchFamily="34" charset="0"/>
                        <a:ea typeface="+mn-ea"/>
                        <a:cs typeface="+mn-cs"/>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marL="0" marR="0" algn="r" defTabSz="685766" rtl="1" eaLnBrk="1" latinLnBrk="0" hangingPunct="1">
                        <a:lnSpc>
                          <a:spcPct val="115000"/>
                        </a:lnSpc>
                        <a:spcAft>
                          <a:spcPts val="800"/>
                        </a:spcAft>
                        <a:buNone/>
                      </a:pPr>
                      <a:r>
                        <a:rPr lang="ar-SA" sz="600" kern="1200" dirty="0">
                          <a:solidFill>
                            <a:schemeClr val="dk1"/>
                          </a:solidFill>
                          <a:latin typeface="Arial" panose="020B0604020202020204" pitchFamily="34" charset="0"/>
                          <a:ea typeface="+mn-ea"/>
                          <a:cs typeface="+mn-cs"/>
                        </a:rPr>
                        <a:t>نسبة العائد الاستثماري = (العائد الاستثماري الجديد – العائد الاستثماري قبل تدريب الموظفين) ÷ العائد الاستثماري قبل تدريب الموظفين × 100</a:t>
                      </a:r>
                      <a:endParaRPr lang="en-US" sz="600" kern="1200" dirty="0">
                        <a:solidFill>
                          <a:schemeClr val="dk1"/>
                        </a:solidFill>
                        <a:latin typeface="Arial" panose="020B0604020202020204" pitchFamily="34" charset="0"/>
                        <a:ea typeface="+mn-ea"/>
                        <a:cs typeface="+mn-cs"/>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2275407014"/>
                  </a:ext>
                </a:extLst>
              </a:tr>
              <a:tr h="626428">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0" dirty="0">
                          <a:solidFill>
                            <a:schemeClr val="bg1"/>
                          </a:solidFill>
                          <a:latin typeface="+mn-lt"/>
                          <a:cs typeface="Sakkal Majalla" panose="02000000000000000000" pitchFamily="2" charset="-78"/>
                        </a:rPr>
                        <a:t>6.3</a:t>
                      </a:r>
                      <a:endParaRPr lang="en-US" sz="600" b="1" kern="0" dirty="0">
                        <a:solidFill>
                          <a:schemeClr val="bg1"/>
                        </a:solidFill>
                        <a:latin typeface="+mn-lt"/>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8A2B4"/>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600" b="1" kern="0" dirty="0">
                          <a:solidFill>
                            <a:prstClr val="black"/>
                          </a:solidFill>
                          <a:latin typeface="Arial" panose="020B0604020202020204"/>
                          <a:ea typeface="+mn-ea"/>
                          <a:cs typeface="Sakkal Majalla" panose="02000000000000000000" pitchFamily="2" charset="-78"/>
                        </a:rPr>
                        <a:t>نسبة التحسن في إنتاجية الموظفين بعد التدريب</a:t>
                      </a: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marL="0" marR="0" algn="r" defTabSz="685766" rtl="1" eaLnBrk="1" latinLnBrk="0" hangingPunct="1">
                        <a:lnSpc>
                          <a:spcPct val="115000"/>
                        </a:lnSpc>
                        <a:spcAft>
                          <a:spcPts val="800"/>
                        </a:spcAft>
                        <a:buNone/>
                      </a:pPr>
                      <a:r>
                        <a:rPr lang="ar-SA" sz="600" kern="1200" dirty="0">
                          <a:solidFill>
                            <a:schemeClr val="dk1"/>
                          </a:solidFill>
                          <a:latin typeface="Arial" panose="020B0604020202020204" pitchFamily="34" charset="0"/>
                          <a:ea typeface="+mn-ea"/>
                          <a:cs typeface="+mn-cs"/>
                        </a:rPr>
                        <a:t>يقيس اثر التدريب بشكل مباشر على الانتاجية</a:t>
                      </a:r>
                      <a:endParaRPr lang="en-US" sz="600" kern="1200" dirty="0">
                        <a:solidFill>
                          <a:schemeClr val="dk1"/>
                        </a:solidFill>
                        <a:latin typeface="Arial" panose="020B0604020202020204" pitchFamily="34" charset="0"/>
                        <a:ea typeface="+mn-ea"/>
                        <a:cs typeface="+mn-cs"/>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marL="0" marR="0" algn="r" defTabSz="685766" rtl="1" eaLnBrk="1" latinLnBrk="0" hangingPunct="1">
                        <a:lnSpc>
                          <a:spcPct val="115000"/>
                        </a:lnSpc>
                        <a:spcAft>
                          <a:spcPts val="800"/>
                        </a:spcAft>
                        <a:buNone/>
                      </a:pPr>
                      <a:r>
                        <a:rPr lang="ar-SA" sz="600" kern="1200" dirty="0">
                          <a:solidFill>
                            <a:schemeClr val="dk1"/>
                          </a:solidFill>
                          <a:latin typeface="Arial" panose="020B0604020202020204" pitchFamily="34" charset="0"/>
                          <a:ea typeface="+mn-ea"/>
                          <a:cs typeface="+mn-cs"/>
                        </a:rPr>
                        <a:t>تحسن الإنتاجية بعد التدريب = (إنتاجية الموظفين قبل التدريب – إنتاجية الموظفين بعد التدريب) ÷ إنتاجية الموظفين قبل التدريب × 100</a:t>
                      </a:r>
                      <a:endParaRPr lang="en-US" sz="600" kern="1200" dirty="0">
                        <a:solidFill>
                          <a:schemeClr val="dk1"/>
                        </a:solidFill>
                        <a:latin typeface="Arial" panose="020B0604020202020204" pitchFamily="34" charset="0"/>
                        <a:ea typeface="+mn-ea"/>
                        <a:cs typeface="+mn-cs"/>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2527744650"/>
                  </a:ext>
                </a:extLst>
              </a:tr>
              <a:tr h="626428">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0" dirty="0">
                          <a:solidFill>
                            <a:schemeClr val="bg1"/>
                          </a:solidFill>
                          <a:latin typeface="+mn-lt"/>
                          <a:cs typeface="Sakkal Majalla" panose="02000000000000000000" pitchFamily="2" charset="-78"/>
                        </a:rPr>
                        <a:t>6.4</a:t>
                      </a:r>
                      <a:endParaRPr lang="en-US" sz="600" b="1" kern="0" dirty="0">
                        <a:solidFill>
                          <a:schemeClr val="bg1"/>
                        </a:solidFill>
                        <a:latin typeface="+mn-lt"/>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8A2B4"/>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600" b="1" kern="0" dirty="0">
                          <a:solidFill>
                            <a:prstClr val="black"/>
                          </a:solidFill>
                          <a:latin typeface="Arial" panose="020B0604020202020204"/>
                          <a:ea typeface="+mn-ea"/>
                          <a:cs typeface="Sakkal Majalla" panose="02000000000000000000" pitchFamily="2" charset="-78"/>
                        </a:rPr>
                        <a:t>مؤشر الثقافة التنظيمية</a:t>
                      </a: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marL="0" marR="0" algn="r" defTabSz="685766" rtl="1" eaLnBrk="1" latinLnBrk="0" hangingPunct="1">
                        <a:lnSpc>
                          <a:spcPct val="115000"/>
                        </a:lnSpc>
                        <a:spcAft>
                          <a:spcPts val="800"/>
                        </a:spcAft>
                        <a:buNone/>
                      </a:pPr>
                      <a:r>
                        <a:rPr lang="ar-SA" sz="600" kern="1200" dirty="0">
                          <a:solidFill>
                            <a:schemeClr val="dk1"/>
                          </a:solidFill>
                          <a:latin typeface="Arial" panose="020B0604020202020204" pitchFamily="34" charset="0"/>
                          <a:ea typeface="+mn-ea"/>
                          <a:cs typeface="+mn-cs"/>
                        </a:rPr>
                        <a:t>يقيس مدى  تحسن التواصل الداخلي والتعاون بين الفرق والشعور بالانتماء عبر استبيانات دورية</a:t>
                      </a:r>
                      <a:endParaRPr lang="en-US" sz="600" kern="1200" dirty="0">
                        <a:solidFill>
                          <a:schemeClr val="dk1"/>
                        </a:solidFill>
                        <a:latin typeface="Arial" panose="020B0604020202020204" pitchFamily="34" charset="0"/>
                        <a:ea typeface="+mn-ea"/>
                        <a:cs typeface="+mn-cs"/>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marL="0" marR="0" algn="r" defTabSz="685766" rtl="1" eaLnBrk="1" latinLnBrk="0" hangingPunct="1">
                        <a:lnSpc>
                          <a:spcPct val="115000"/>
                        </a:lnSpc>
                        <a:spcAft>
                          <a:spcPts val="800"/>
                        </a:spcAft>
                        <a:buNone/>
                      </a:pPr>
                      <a:r>
                        <a:rPr lang="ar-SA" sz="600" kern="1200" dirty="0">
                          <a:solidFill>
                            <a:schemeClr val="dk1"/>
                          </a:solidFill>
                          <a:latin typeface="Arial" panose="020B0604020202020204" pitchFamily="34" charset="0"/>
                          <a:ea typeface="+mn-ea"/>
                          <a:cs typeface="+mn-cs"/>
                        </a:rPr>
                        <a:t>مؤشر الثقافة التنظيمية = اجمالي درجات تقييم الثقافة التنظيمية ÷ اجمالي الدرجات الممكنة × 100</a:t>
                      </a:r>
                      <a:endParaRPr lang="en-US" sz="600" kern="1200" dirty="0">
                        <a:solidFill>
                          <a:schemeClr val="dk1"/>
                        </a:solidFill>
                        <a:latin typeface="Arial" panose="020B0604020202020204" pitchFamily="34" charset="0"/>
                        <a:ea typeface="+mn-ea"/>
                        <a:cs typeface="+mn-cs"/>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667847417"/>
                  </a:ext>
                </a:extLst>
              </a:tr>
            </a:tbl>
          </a:graphicData>
        </a:graphic>
      </p:graphicFrame>
      <p:grpSp>
        <p:nvGrpSpPr>
          <p:cNvPr id="2" name="Group 1">
            <a:extLst>
              <a:ext uri="{FF2B5EF4-FFF2-40B4-BE49-F238E27FC236}">
                <a16:creationId xmlns:a16="http://schemas.microsoft.com/office/drawing/2014/main" id="{30385595-5079-12FC-A2DF-36831EB5C621}"/>
              </a:ext>
            </a:extLst>
          </p:cNvPr>
          <p:cNvGrpSpPr/>
          <p:nvPr/>
        </p:nvGrpSpPr>
        <p:grpSpPr>
          <a:xfrm>
            <a:off x="685167" y="946778"/>
            <a:ext cx="8010144" cy="469695"/>
            <a:chOff x="679508" y="1392285"/>
            <a:chExt cx="10684126" cy="626260"/>
          </a:xfrm>
        </p:grpSpPr>
        <p:sp>
          <p:nvSpPr>
            <p:cNvPr id="5" name="Rectangle 4">
              <a:extLst>
                <a:ext uri="{FF2B5EF4-FFF2-40B4-BE49-F238E27FC236}">
                  <a16:creationId xmlns:a16="http://schemas.microsoft.com/office/drawing/2014/main" id="{BF6DD2A1-B45B-BE4E-6804-3522510AC27E}"/>
                </a:ext>
              </a:extLst>
            </p:cNvPr>
            <p:cNvSpPr/>
            <p:nvPr/>
          </p:nvSpPr>
          <p:spPr>
            <a:xfrm>
              <a:off x="679508" y="1972824"/>
              <a:ext cx="9966960" cy="45720"/>
            </a:xfrm>
            <a:prstGeom prst="rect">
              <a:avLst/>
            </a:prstGeom>
            <a:solidFill>
              <a:srgbClr val="173863"/>
            </a:solidFill>
            <a:ln w="12700" cap="flat" cmpd="sng" algn="ctr">
              <a:noFill/>
              <a:prstDash val="solid"/>
              <a:miter lim="800000"/>
            </a:ln>
            <a:effectLst/>
          </p:spPr>
          <p:txBody>
            <a:bodyPr rtlCol="0" anchor="ctr"/>
            <a:lstStyle/>
            <a:p>
              <a:pPr algn="ctr" defTabSz="685800" rtl="1">
                <a:defRPr/>
              </a:pPr>
              <a:endParaRPr lang="en-US" sz="1350" kern="0" dirty="0">
                <a:solidFill>
                  <a:srgbClr val="FFFFFF"/>
                </a:solidFill>
                <a:latin typeface="Arial" panose="020B0604020202020204"/>
              </a:endParaRPr>
            </a:p>
          </p:txBody>
        </p:sp>
        <p:sp>
          <p:nvSpPr>
            <p:cNvPr id="8" name="Rectangle: Rounded Corners 7">
              <a:extLst>
                <a:ext uri="{FF2B5EF4-FFF2-40B4-BE49-F238E27FC236}">
                  <a16:creationId xmlns:a16="http://schemas.microsoft.com/office/drawing/2014/main" id="{366006E2-5278-7E24-84B3-69835FC4BEED}"/>
                </a:ext>
              </a:extLst>
            </p:cNvPr>
            <p:cNvSpPr/>
            <p:nvPr/>
          </p:nvSpPr>
          <p:spPr>
            <a:xfrm>
              <a:off x="9902102" y="1392285"/>
              <a:ext cx="1461532" cy="626260"/>
            </a:xfrm>
            <a:prstGeom prst="roundRect">
              <a:avLst>
                <a:gd name="adj" fmla="val 7152"/>
              </a:avLst>
            </a:prstGeom>
            <a:solidFill>
              <a:srgbClr val="173863"/>
            </a:solidFill>
            <a:ln w="12700" cap="flat" cmpd="sng" algn="ctr">
              <a:noFill/>
              <a:prstDash val="solid"/>
              <a:miter lim="800000"/>
            </a:ln>
            <a:effectLst/>
          </p:spPr>
          <p:txBody>
            <a:bodyPr rtlCol="0" anchor="ctr"/>
            <a:lstStyle/>
            <a:p>
              <a:pPr algn="ctr" defTabSz="685800" rtl="1">
                <a:defRPr/>
              </a:pPr>
              <a:endParaRPr lang="en-US" sz="1350" kern="0" dirty="0">
                <a:solidFill>
                  <a:srgbClr val="FFFFFF"/>
                </a:solidFill>
                <a:latin typeface="Arial" panose="020B0604020202020204"/>
              </a:endParaRPr>
            </a:p>
          </p:txBody>
        </p:sp>
        <p:sp>
          <p:nvSpPr>
            <p:cNvPr id="9" name="Right Triangle 8">
              <a:extLst>
                <a:ext uri="{FF2B5EF4-FFF2-40B4-BE49-F238E27FC236}">
                  <a16:creationId xmlns:a16="http://schemas.microsoft.com/office/drawing/2014/main" id="{05EAD857-ED31-861C-D36A-09A447F90B41}"/>
                </a:ext>
              </a:extLst>
            </p:cNvPr>
            <p:cNvSpPr/>
            <p:nvPr/>
          </p:nvSpPr>
          <p:spPr>
            <a:xfrm flipH="1">
              <a:off x="9556078" y="1410454"/>
              <a:ext cx="354418" cy="608090"/>
            </a:xfrm>
            <a:prstGeom prst="rtTriangle">
              <a:avLst/>
            </a:prstGeom>
            <a:solidFill>
              <a:srgbClr val="173863"/>
            </a:solidFill>
            <a:ln w="12700" cap="flat" cmpd="sng" algn="ctr">
              <a:noFill/>
              <a:prstDash val="solid"/>
              <a:miter lim="800000"/>
            </a:ln>
            <a:effectLst/>
          </p:spPr>
          <p:txBody>
            <a:bodyPr rtlCol="0" anchor="ctr"/>
            <a:lstStyle/>
            <a:p>
              <a:pPr algn="ctr" defTabSz="685800" rtl="1">
                <a:defRPr/>
              </a:pPr>
              <a:endParaRPr lang="en-US" sz="1350" kern="0" dirty="0">
                <a:solidFill>
                  <a:srgbClr val="FFFFFF"/>
                </a:solidFill>
                <a:latin typeface="Arial" panose="020B0604020202020204"/>
              </a:endParaRPr>
            </a:p>
          </p:txBody>
        </p:sp>
        <p:sp>
          <p:nvSpPr>
            <p:cNvPr id="10" name="Rectangle 9">
              <a:extLst>
                <a:ext uri="{FF2B5EF4-FFF2-40B4-BE49-F238E27FC236}">
                  <a16:creationId xmlns:a16="http://schemas.microsoft.com/office/drawing/2014/main" id="{53C608DA-E903-9709-0883-BB71549F69A2}"/>
                </a:ext>
              </a:extLst>
            </p:cNvPr>
            <p:cNvSpPr/>
            <p:nvPr/>
          </p:nvSpPr>
          <p:spPr>
            <a:xfrm>
              <a:off x="9915287" y="1534688"/>
              <a:ext cx="1041677" cy="341453"/>
            </a:xfrm>
            <a:prstGeom prst="rect">
              <a:avLst/>
            </a:prstGeom>
            <a:noFill/>
            <a:ln w="12700" cap="flat" cmpd="sng" algn="ctr">
              <a:noFill/>
              <a:prstDash val="solid"/>
              <a:miter lim="800000"/>
            </a:ln>
            <a:effectLst/>
          </p:spPr>
          <p:txBody>
            <a:bodyPr rtlCol="0" anchor="ctr"/>
            <a:lstStyle/>
            <a:p>
              <a:pPr algn="r" defTabSz="685800" rtl="1"/>
              <a:r>
                <a:rPr lang="ar-SA" sz="900" b="1" dirty="0">
                  <a:solidFill>
                    <a:prstClr val="white"/>
                  </a:solidFill>
                  <a:latin typeface="Arial" panose="020B0604020202020204"/>
                </a:rPr>
                <a:t>الهدف 6</a:t>
              </a:r>
              <a:endParaRPr lang="ar-SA" sz="900" b="1" kern="0" dirty="0">
                <a:solidFill>
                  <a:srgbClr val="FFFFFF"/>
                </a:solidFill>
                <a:latin typeface="Sakkal Majalla" panose="02000000000000000000" pitchFamily="2" charset="-78"/>
                <a:cs typeface="Sakkal Majalla" panose="02000000000000000000" pitchFamily="2" charset="-78"/>
              </a:endParaRPr>
            </a:p>
          </p:txBody>
        </p:sp>
        <p:sp>
          <p:nvSpPr>
            <p:cNvPr id="11" name="Rectangle: Rounded Corners 10">
              <a:extLst>
                <a:ext uri="{FF2B5EF4-FFF2-40B4-BE49-F238E27FC236}">
                  <a16:creationId xmlns:a16="http://schemas.microsoft.com/office/drawing/2014/main" id="{3D5F6529-E977-0EE0-0E91-99093ECBE568}"/>
                </a:ext>
              </a:extLst>
            </p:cNvPr>
            <p:cNvSpPr/>
            <p:nvPr/>
          </p:nvSpPr>
          <p:spPr>
            <a:xfrm>
              <a:off x="10968541" y="1417937"/>
              <a:ext cx="365760" cy="574957"/>
            </a:xfrm>
            <a:prstGeom prst="roundRect">
              <a:avLst>
                <a:gd name="adj" fmla="val 7152"/>
              </a:avLst>
            </a:prstGeom>
            <a:solidFill>
              <a:srgbClr val="FFFFFF"/>
            </a:solidFill>
            <a:ln w="12700" cap="flat" cmpd="sng" algn="ctr">
              <a:noFill/>
              <a:prstDash val="solid"/>
              <a:miter lim="800000"/>
            </a:ln>
            <a:effectLst/>
          </p:spPr>
          <p:txBody>
            <a:bodyPr rtlCol="0" anchor="ctr"/>
            <a:lstStyle/>
            <a:p>
              <a:pPr algn="ctr" defTabSz="685800" rtl="1">
                <a:defRPr/>
              </a:pPr>
              <a:endParaRPr lang="en-US" sz="1350" kern="0" dirty="0">
                <a:solidFill>
                  <a:srgbClr val="FFFFFF"/>
                </a:solidFill>
                <a:latin typeface="Arial" panose="020B0604020202020204"/>
              </a:endParaRPr>
            </a:p>
          </p:txBody>
        </p:sp>
        <p:sp>
          <p:nvSpPr>
            <p:cNvPr id="12" name="Rectangle 11">
              <a:extLst>
                <a:ext uri="{FF2B5EF4-FFF2-40B4-BE49-F238E27FC236}">
                  <a16:creationId xmlns:a16="http://schemas.microsoft.com/office/drawing/2014/main" id="{56D3735D-AC06-BAEE-04FC-94064EB1DD10}"/>
                </a:ext>
              </a:extLst>
            </p:cNvPr>
            <p:cNvSpPr/>
            <p:nvPr/>
          </p:nvSpPr>
          <p:spPr>
            <a:xfrm>
              <a:off x="2743592" y="1534688"/>
              <a:ext cx="6838437" cy="341453"/>
            </a:xfrm>
            <a:prstGeom prst="rect">
              <a:avLst/>
            </a:prstGeom>
            <a:noFill/>
            <a:ln w="12700" cap="flat" cmpd="sng" algn="ctr">
              <a:noFill/>
              <a:prstDash val="solid"/>
              <a:miter lim="800000"/>
            </a:ln>
            <a:effectLst/>
          </p:spPr>
          <p:txBody>
            <a:bodyPr rtlCol="0" anchor="ctr"/>
            <a:lstStyle/>
            <a:p>
              <a:pPr algn="r" defTabSz="685800" rtl="1"/>
              <a:r>
                <a:rPr lang="ar-SA" sz="900" b="1" dirty="0">
                  <a:solidFill>
                    <a:prstClr val="black"/>
                  </a:solidFill>
                  <a:latin typeface="Arial" panose="020B0604020202020204"/>
                </a:rPr>
                <a:t>رفع مستوى الانتاجية للموظفين بنسبة 85% بحلول 2027</a:t>
              </a:r>
            </a:p>
          </p:txBody>
        </p:sp>
      </p:grpSp>
      <p:pic>
        <p:nvPicPr>
          <p:cNvPr id="13" name="Graphic 12">
            <a:extLst>
              <a:ext uri="{FF2B5EF4-FFF2-40B4-BE49-F238E27FC236}">
                <a16:creationId xmlns:a16="http://schemas.microsoft.com/office/drawing/2014/main" id="{E16BEE66-FF10-79C2-9CD3-E9C5144FF4B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44104" y="1073037"/>
            <a:ext cx="205740" cy="205740"/>
          </a:xfrm>
          <a:prstGeom prst="rect">
            <a:avLst/>
          </a:prstGeom>
        </p:spPr>
      </p:pic>
    </p:spTree>
    <p:extLst>
      <p:ext uri="{BB962C8B-B14F-4D97-AF65-F5344CB8AC3E}">
        <p14:creationId xmlns:p14="http://schemas.microsoft.com/office/powerpoint/2010/main" val="8680622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3A4D7-DF48-F5ED-3334-0112CDC26874}"/>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22DCE6BC-A287-50C6-D7A2-101DF4325727}"/>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lvl="0">
              <a:lnSpc>
                <a:spcPct val="115000"/>
              </a:lnSpc>
              <a:spcAft>
                <a:spcPts val="300"/>
              </a:spcAft>
              <a:defRPr/>
            </a:pPr>
            <a:r>
              <a:rPr lang="ar-SA" sz="1800" kern="100" dirty="0">
                <a:latin typeface="Aptos" panose="020B0004020202020204" pitchFamily="34" charset="0"/>
                <a:ea typeface="Aptos" panose="020B0004020202020204" pitchFamily="34" charset="0"/>
                <a:cs typeface="Sakkal Majalla" panose="02000000000000000000" pitchFamily="2" charset="-78"/>
              </a:rPr>
              <a:t>مؤشرات الأداء الرئيسية</a:t>
            </a:r>
          </a:p>
        </p:txBody>
      </p:sp>
      <p:sp>
        <p:nvSpPr>
          <p:cNvPr id="4" name="Rectangle 3">
            <a:extLst>
              <a:ext uri="{FF2B5EF4-FFF2-40B4-BE49-F238E27FC236}">
                <a16:creationId xmlns:a16="http://schemas.microsoft.com/office/drawing/2014/main" id="{250240DC-8CD9-EF8C-78A9-61CDE606234B}"/>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algn="r" rtl="1"/>
            <a:endParaRPr lang="en-US" sz="253"/>
          </a:p>
        </p:txBody>
      </p:sp>
      <p:graphicFrame>
        <p:nvGraphicFramePr>
          <p:cNvPr id="6" name="Table 5">
            <a:extLst>
              <a:ext uri="{FF2B5EF4-FFF2-40B4-BE49-F238E27FC236}">
                <a16:creationId xmlns:a16="http://schemas.microsoft.com/office/drawing/2014/main" id="{08BFD1DC-34ED-D558-B871-0928FE17111F}"/>
              </a:ext>
            </a:extLst>
          </p:cNvPr>
          <p:cNvGraphicFramePr>
            <a:graphicFrameLocks noGrp="1"/>
          </p:cNvGraphicFramePr>
          <p:nvPr>
            <p:extLst>
              <p:ext uri="{D42A27DB-BD31-4B8C-83A1-F6EECF244321}">
                <p14:modId xmlns:p14="http://schemas.microsoft.com/office/powerpoint/2010/main" val="13454244"/>
              </p:ext>
            </p:extLst>
          </p:nvPr>
        </p:nvGraphicFramePr>
        <p:xfrm>
          <a:off x="685168" y="1465139"/>
          <a:ext cx="8010144" cy="320040"/>
        </p:xfrm>
        <a:graphic>
          <a:graphicData uri="http://schemas.openxmlformats.org/drawingml/2006/table">
            <a:tbl>
              <a:tblPr rtl="1" firstRow="1" bandRow="1"/>
              <a:tblGrid>
                <a:gridCol w="1278902">
                  <a:extLst>
                    <a:ext uri="{9D8B030D-6E8A-4147-A177-3AD203B41FA5}">
                      <a16:colId xmlns:a16="http://schemas.microsoft.com/office/drawing/2014/main" val="1049984811"/>
                    </a:ext>
                  </a:extLst>
                </a:gridCol>
                <a:gridCol w="1624007">
                  <a:extLst>
                    <a:ext uri="{9D8B030D-6E8A-4147-A177-3AD203B41FA5}">
                      <a16:colId xmlns:a16="http://schemas.microsoft.com/office/drawing/2014/main" val="3195569406"/>
                    </a:ext>
                  </a:extLst>
                </a:gridCol>
                <a:gridCol w="1624007">
                  <a:extLst>
                    <a:ext uri="{9D8B030D-6E8A-4147-A177-3AD203B41FA5}">
                      <a16:colId xmlns:a16="http://schemas.microsoft.com/office/drawing/2014/main" val="92257146"/>
                    </a:ext>
                  </a:extLst>
                </a:gridCol>
                <a:gridCol w="803017">
                  <a:extLst>
                    <a:ext uri="{9D8B030D-6E8A-4147-A177-3AD203B41FA5}">
                      <a16:colId xmlns:a16="http://schemas.microsoft.com/office/drawing/2014/main" val="305816391"/>
                    </a:ext>
                  </a:extLst>
                </a:gridCol>
                <a:gridCol w="419586">
                  <a:extLst>
                    <a:ext uri="{9D8B030D-6E8A-4147-A177-3AD203B41FA5}">
                      <a16:colId xmlns:a16="http://schemas.microsoft.com/office/drawing/2014/main" val="263181571"/>
                    </a:ext>
                  </a:extLst>
                </a:gridCol>
                <a:gridCol w="513780">
                  <a:extLst>
                    <a:ext uri="{9D8B030D-6E8A-4147-A177-3AD203B41FA5}">
                      <a16:colId xmlns:a16="http://schemas.microsoft.com/office/drawing/2014/main" val="1968811826"/>
                    </a:ext>
                  </a:extLst>
                </a:gridCol>
                <a:gridCol w="325392">
                  <a:extLst>
                    <a:ext uri="{9D8B030D-6E8A-4147-A177-3AD203B41FA5}">
                      <a16:colId xmlns:a16="http://schemas.microsoft.com/office/drawing/2014/main" val="2495533075"/>
                    </a:ext>
                  </a:extLst>
                </a:gridCol>
                <a:gridCol w="325393">
                  <a:extLst>
                    <a:ext uri="{9D8B030D-6E8A-4147-A177-3AD203B41FA5}">
                      <a16:colId xmlns:a16="http://schemas.microsoft.com/office/drawing/2014/main" val="1125027426"/>
                    </a:ext>
                  </a:extLst>
                </a:gridCol>
                <a:gridCol w="325392">
                  <a:extLst>
                    <a:ext uri="{9D8B030D-6E8A-4147-A177-3AD203B41FA5}">
                      <a16:colId xmlns:a16="http://schemas.microsoft.com/office/drawing/2014/main" val="276446661"/>
                    </a:ext>
                  </a:extLst>
                </a:gridCol>
                <a:gridCol w="770668">
                  <a:extLst>
                    <a:ext uri="{9D8B030D-6E8A-4147-A177-3AD203B41FA5}">
                      <a16:colId xmlns:a16="http://schemas.microsoft.com/office/drawing/2014/main" val="4162371159"/>
                    </a:ext>
                  </a:extLst>
                </a:gridCol>
              </a:tblGrid>
              <a:tr h="160020">
                <a:tc rowSpan="2">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1200" dirty="0">
                          <a:solidFill>
                            <a:schemeClr val="bg1"/>
                          </a:solidFill>
                          <a:latin typeface="Arial" panose="020B0604020202020204" pitchFamily="34" charset="0"/>
                          <a:ea typeface="+mn-ea"/>
                          <a:cs typeface="Arial" panose="020B0604020202020204" pitchFamily="34" charset="0"/>
                        </a:rPr>
                        <a:t>مؤشر الأداء</a:t>
                      </a:r>
                      <a:endParaRPr lang="en-US" sz="600" b="1" kern="0" dirty="0">
                        <a:solidFill>
                          <a:schemeClr val="bg1"/>
                        </a:solidFill>
                        <a:latin typeface="+mn-lt"/>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rowSpan="2">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algn="ctr" defTabSz="914400" rtl="0" eaLnBrk="1" latinLnBrk="0" hangingPunct="1"/>
                      <a:r>
                        <a:rPr lang="ar-SA" sz="600" kern="1200" dirty="0">
                          <a:solidFill>
                            <a:schemeClr val="bg1"/>
                          </a:solidFill>
                          <a:latin typeface="Arial" panose="020B0604020202020204" pitchFamily="34" charset="0"/>
                          <a:ea typeface="+mn-ea"/>
                          <a:cs typeface="Arial" panose="020B0604020202020204" pitchFamily="34" charset="0"/>
                        </a:rPr>
                        <a:t>الهدف</a:t>
                      </a:r>
                      <a:endParaRPr lang="en-US" sz="600" kern="1200" dirty="0">
                        <a:solidFill>
                          <a:schemeClr val="bg1"/>
                        </a:solidFill>
                        <a:latin typeface="Arial" panose="020B0604020202020204" pitchFamily="34" charset="0"/>
                        <a:ea typeface="+mn-ea"/>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rowSpan="2">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algn="ctr" defTabSz="914400" rtl="0" eaLnBrk="1" latinLnBrk="0" hangingPunct="1"/>
                      <a:r>
                        <a:rPr lang="ar-SA" sz="600" b="1" kern="1200" dirty="0">
                          <a:solidFill>
                            <a:schemeClr val="bg1"/>
                          </a:solidFill>
                          <a:latin typeface="Arial" panose="020B0604020202020204" pitchFamily="34" charset="0"/>
                          <a:ea typeface="+mn-ea"/>
                          <a:cs typeface="Arial" panose="020B0604020202020204" pitchFamily="34" charset="0"/>
                        </a:rPr>
                        <a:t>معادله المؤشر</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rowSpan="2">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1200" dirty="0">
                          <a:solidFill>
                            <a:schemeClr val="bg1"/>
                          </a:solidFill>
                          <a:latin typeface="Arial" panose="020B0604020202020204" pitchFamily="34" charset="0"/>
                          <a:ea typeface="+mn-ea"/>
                          <a:cs typeface="Arial" panose="020B0604020202020204" pitchFamily="34" charset="0"/>
                        </a:rPr>
                        <a:t>التكرار</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rowSpan="2">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1200" dirty="0">
                          <a:solidFill>
                            <a:schemeClr val="bg1"/>
                          </a:solidFill>
                          <a:latin typeface="Arial" panose="020B0604020202020204" pitchFamily="34" charset="0"/>
                          <a:ea typeface="+mn-ea"/>
                          <a:cs typeface="+mn-cs"/>
                        </a:rPr>
                        <a:t>وحدة القياس</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rowSpan="2">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1200" dirty="0">
                          <a:solidFill>
                            <a:schemeClr val="bg1"/>
                          </a:solidFill>
                          <a:latin typeface="Arial" panose="020B0604020202020204" pitchFamily="34" charset="0"/>
                          <a:ea typeface="+mn-ea"/>
                          <a:cs typeface="Arial" panose="020B0604020202020204" pitchFamily="34" charset="0"/>
                        </a:rPr>
                        <a:t>الحالة</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gridSpan="3">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1200" dirty="0">
                          <a:solidFill>
                            <a:schemeClr val="bg1"/>
                          </a:solidFill>
                          <a:latin typeface="Arial" panose="020B0604020202020204" pitchFamily="34" charset="0"/>
                          <a:ea typeface="+mn-ea"/>
                          <a:cs typeface="Arial" panose="020B0604020202020204" pitchFamily="34" charset="0"/>
                        </a:rPr>
                        <a:t>المستهدف</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hMerge="1">
                  <a:txBody>
                    <a:bodyPr/>
                    <a:lstStyle/>
                    <a:p>
                      <a:endParaRPr lang="en-US"/>
                    </a:p>
                  </a:txBody>
                  <a:tcPr/>
                </a:tc>
                <a:tc hMerge="1">
                  <a:txBody>
                    <a:bodyPr/>
                    <a:lstStyle/>
                    <a:p>
                      <a:endParaRPr lang="en-US"/>
                    </a:p>
                  </a:txBody>
                  <a:tcPr/>
                </a:tc>
                <a:tc rowSpan="2">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1200" dirty="0">
                          <a:solidFill>
                            <a:schemeClr val="bg1"/>
                          </a:solidFill>
                          <a:latin typeface="Arial" panose="020B0604020202020204" pitchFamily="34" charset="0"/>
                          <a:ea typeface="+mn-ea"/>
                          <a:cs typeface="Arial" panose="020B0604020202020204" pitchFamily="34" charset="0"/>
                        </a:rPr>
                        <a:t>المالك</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extLst>
                  <a:ext uri="{0D108BD9-81ED-4DB2-BD59-A6C34878D82A}">
                    <a16:rowId xmlns:a16="http://schemas.microsoft.com/office/drawing/2014/main" val="3131066836"/>
                  </a:ext>
                </a:extLst>
              </a:tr>
              <a:tr h="16002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algn="ctr" defTabSz="914400" rtl="0" eaLnBrk="1" latinLnBrk="0" hangingPunct="1"/>
                      <a:r>
                        <a:rPr lang="ar-SA" sz="600" b="1" kern="1200" dirty="0">
                          <a:solidFill>
                            <a:schemeClr val="bg1"/>
                          </a:solidFill>
                          <a:latin typeface="Arial" panose="020B0604020202020204" pitchFamily="34" charset="0"/>
                          <a:ea typeface="+mn-ea"/>
                          <a:cs typeface="Arial" panose="020B0604020202020204" pitchFamily="34" charset="0"/>
                        </a:rPr>
                        <a:t>2026</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0" marR="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algn="ctr" defTabSz="914400" rtl="0" eaLnBrk="1" latinLnBrk="0" hangingPunct="1"/>
                      <a:r>
                        <a:rPr lang="ar-SA" sz="600" b="1" kern="1200" dirty="0">
                          <a:solidFill>
                            <a:schemeClr val="bg1"/>
                          </a:solidFill>
                          <a:latin typeface="Arial" panose="020B0604020202020204" pitchFamily="34" charset="0"/>
                          <a:ea typeface="+mn-ea"/>
                          <a:cs typeface="Arial" panose="020B0604020202020204" pitchFamily="34" charset="0"/>
                        </a:rPr>
                        <a:t>2027</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0" marR="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algn="ctr" defTabSz="914400" rtl="0" eaLnBrk="1" latinLnBrk="0" hangingPunct="1"/>
                      <a:r>
                        <a:rPr lang="ar-SA" sz="600" b="1" kern="1200" dirty="0">
                          <a:solidFill>
                            <a:schemeClr val="bg1"/>
                          </a:solidFill>
                          <a:latin typeface="Arial" panose="020B0604020202020204" pitchFamily="34" charset="0"/>
                          <a:ea typeface="+mn-ea"/>
                          <a:cs typeface="Arial" panose="020B0604020202020204" pitchFamily="34" charset="0"/>
                        </a:rPr>
                        <a:t>2028</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0" marR="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vMerge="1">
                  <a:txBody>
                    <a:bodyPr/>
                    <a:lstStyle/>
                    <a:p>
                      <a:endParaRPr lang="en-US"/>
                    </a:p>
                  </a:txBody>
                  <a:tcPr/>
                </a:tc>
                <a:extLst>
                  <a:ext uri="{0D108BD9-81ED-4DB2-BD59-A6C34878D82A}">
                    <a16:rowId xmlns:a16="http://schemas.microsoft.com/office/drawing/2014/main" val="3950913545"/>
                  </a:ext>
                </a:extLst>
              </a:tr>
            </a:tbl>
          </a:graphicData>
        </a:graphic>
      </p:graphicFrame>
      <p:graphicFrame>
        <p:nvGraphicFramePr>
          <p:cNvPr id="7" name="Table 56">
            <a:extLst>
              <a:ext uri="{FF2B5EF4-FFF2-40B4-BE49-F238E27FC236}">
                <a16:creationId xmlns:a16="http://schemas.microsoft.com/office/drawing/2014/main" id="{A7DC1971-40B6-89E1-4B81-1A77D42E5233}"/>
              </a:ext>
            </a:extLst>
          </p:cNvPr>
          <p:cNvGraphicFramePr>
            <a:graphicFrameLocks noGrp="1"/>
          </p:cNvGraphicFramePr>
          <p:nvPr>
            <p:extLst>
              <p:ext uri="{D42A27DB-BD31-4B8C-83A1-F6EECF244321}">
                <p14:modId xmlns:p14="http://schemas.microsoft.com/office/powerpoint/2010/main" val="2964055379"/>
              </p:ext>
            </p:extLst>
          </p:nvPr>
        </p:nvGraphicFramePr>
        <p:xfrm>
          <a:off x="685166" y="1833844"/>
          <a:ext cx="8010146" cy="2286825"/>
        </p:xfrm>
        <a:graphic>
          <a:graphicData uri="http://schemas.openxmlformats.org/drawingml/2006/table">
            <a:tbl>
              <a:tblPr rtl="1" firstRow="1" bandRow="1"/>
              <a:tblGrid>
                <a:gridCol w="236327">
                  <a:extLst>
                    <a:ext uri="{9D8B030D-6E8A-4147-A177-3AD203B41FA5}">
                      <a16:colId xmlns:a16="http://schemas.microsoft.com/office/drawing/2014/main" val="2728250996"/>
                    </a:ext>
                  </a:extLst>
                </a:gridCol>
                <a:gridCol w="1042577">
                  <a:extLst>
                    <a:ext uri="{9D8B030D-6E8A-4147-A177-3AD203B41FA5}">
                      <a16:colId xmlns:a16="http://schemas.microsoft.com/office/drawing/2014/main" val="329074619"/>
                    </a:ext>
                  </a:extLst>
                </a:gridCol>
                <a:gridCol w="1624007">
                  <a:extLst>
                    <a:ext uri="{9D8B030D-6E8A-4147-A177-3AD203B41FA5}">
                      <a16:colId xmlns:a16="http://schemas.microsoft.com/office/drawing/2014/main" val="2848749475"/>
                    </a:ext>
                  </a:extLst>
                </a:gridCol>
                <a:gridCol w="1624007">
                  <a:extLst>
                    <a:ext uri="{9D8B030D-6E8A-4147-A177-3AD203B41FA5}">
                      <a16:colId xmlns:a16="http://schemas.microsoft.com/office/drawing/2014/main" val="3156336873"/>
                    </a:ext>
                  </a:extLst>
                </a:gridCol>
                <a:gridCol w="803017">
                  <a:extLst>
                    <a:ext uri="{9D8B030D-6E8A-4147-A177-3AD203B41FA5}">
                      <a16:colId xmlns:a16="http://schemas.microsoft.com/office/drawing/2014/main" val="3259925586"/>
                    </a:ext>
                  </a:extLst>
                </a:gridCol>
                <a:gridCol w="419586">
                  <a:extLst>
                    <a:ext uri="{9D8B030D-6E8A-4147-A177-3AD203B41FA5}">
                      <a16:colId xmlns:a16="http://schemas.microsoft.com/office/drawing/2014/main" val="1387140659"/>
                    </a:ext>
                  </a:extLst>
                </a:gridCol>
                <a:gridCol w="513780">
                  <a:extLst>
                    <a:ext uri="{9D8B030D-6E8A-4147-A177-3AD203B41FA5}">
                      <a16:colId xmlns:a16="http://schemas.microsoft.com/office/drawing/2014/main" val="3364919550"/>
                    </a:ext>
                  </a:extLst>
                </a:gridCol>
                <a:gridCol w="325392">
                  <a:extLst>
                    <a:ext uri="{9D8B030D-6E8A-4147-A177-3AD203B41FA5}">
                      <a16:colId xmlns:a16="http://schemas.microsoft.com/office/drawing/2014/main" val="278833157"/>
                    </a:ext>
                  </a:extLst>
                </a:gridCol>
                <a:gridCol w="325393">
                  <a:extLst>
                    <a:ext uri="{9D8B030D-6E8A-4147-A177-3AD203B41FA5}">
                      <a16:colId xmlns:a16="http://schemas.microsoft.com/office/drawing/2014/main" val="2224035334"/>
                    </a:ext>
                  </a:extLst>
                </a:gridCol>
                <a:gridCol w="325392">
                  <a:extLst>
                    <a:ext uri="{9D8B030D-6E8A-4147-A177-3AD203B41FA5}">
                      <a16:colId xmlns:a16="http://schemas.microsoft.com/office/drawing/2014/main" val="1504719408"/>
                    </a:ext>
                  </a:extLst>
                </a:gridCol>
                <a:gridCol w="770668">
                  <a:extLst>
                    <a:ext uri="{9D8B030D-6E8A-4147-A177-3AD203B41FA5}">
                      <a16:colId xmlns:a16="http://schemas.microsoft.com/office/drawing/2014/main" val="3993996621"/>
                    </a:ext>
                  </a:extLst>
                </a:gridCol>
              </a:tblGrid>
              <a:tr h="626428">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0" dirty="0">
                          <a:solidFill>
                            <a:schemeClr val="bg1"/>
                          </a:solidFill>
                          <a:latin typeface="+mn-lt"/>
                          <a:ea typeface="+mn-ea"/>
                          <a:cs typeface="Sakkal Majalla" panose="02000000000000000000" pitchFamily="2" charset="-78"/>
                        </a:rPr>
                        <a:t>7.1</a:t>
                      </a:r>
                      <a:endParaRPr lang="en-US" sz="600" b="1" kern="0" dirty="0">
                        <a:solidFill>
                          <a:schemeClr val="bg1"/>
                        </a:solidFill>
                        <a:latin typeface="+mn-lt"/>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8A2B4"/>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600" b="1" kern="0" dirty="0">
                          <a:solidFill>
                            <a:prstClr val="black"/>
                          </a:solidFill>
                          <a:latin typeface="Arial" panose="020B0604020202020204"/>
                          <a:ea typeface="+mn-ea"/>
                          <a:cs typeface="Sakkal Majalla" panose="02000000000000000000" pitchFamily="2" charset="-78"/>
                        </a:rPr>
                        <a:t>نسبة الزيادة في القيمة الاسمية</a:t>
                      </a:r>
                      <a:endParaRPr lang="en-US" sz="600" b="1" kern="0" dirty="0">
                        <a:solidFill>
                          <a:prstClr val="black"/>
                        </a:solidFill>
                        <a:latin typeface="Arial" panose="020B0604020202020204"/>
                        <a:ea typeface="+mn-ea"/>
                        <a:cs typeface="Sakkal Majalla" panose="02000000000000000000" pitchFamily="2" charset="-78"/>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marL="0" marR="0" algn="r" defTabSz="685766" rtl="1" eaLnBrk="1" latinLnBrk="0" hangingPunct="1">
                        <a:lnSpc>
                          <a:spcPct val="115000"/>
                        </a:lnSpc>
                        <a:spcAft>
                          <a:spcPts val="800"/>
                        </a:spcAft>
                        <a:buNone/>
                      </a:pPr>
                      <a:r>
                        <a:rPr lang="ar-SA" sz="600" kern="1200" dirty="0">
                          <a:solidFill>
                            <a:schemeClr val="dk1"/>
                          </a:solidFill>
                          <a:latin typeface="Arial" panose="020B0604020202020204" pitchFamily="34" charset="0"/>
                          <a:ea typeface="+mn-ea"/>
                          <a:cs typeface="+mn-cs"/>
                        </a:rPr>
                        <a:t>يقيس مقدار النمو في القيمة الاسمية خلال الفترة</a:t>
                      </a:r>
                      <a:endParaRPr lang="en-US" sz="600" kern="1200" dirty="0">
                        <a:solidFill>
                          <a:schemeClr val="dk1"/>
                        </a:solidFill>
                        <a:latin typeface="Arial" panose="020B0604020202020204" pitchFamily="34" charset="0"/>
                        <a:ea typeface="+mn-ea"/>
                        <a:cs typeface="+mn-cs"/>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marL="0" marR="0" algn="r" defTabSz="685766" rtl="1" eaLnBrk="1" latinLnBrk="0" hangingPunct="1">
                        <a:lnSpc>
                          <a:spcPct val="115000"/>
                        </a:lnSpc>
                        <a:spcAft>
                          <a:spcPts val="800"/>
                        </a:spcAft>
                        <a:buNone/>
                      </a:pPr>
                      <a:r>
                        <a:rPr lang="ar-SA" sz="600" kern="1200" dirty="0">
                          <a:solidFill>
                            <a:schemeClr val="dk1"/>
                          </a:solidFill>
                          <a:latin typeface="Arial" panose="020B0604020202020204" pitchFamily="34" charset="0"/>
                          <a:ea typeface="+mn-ea"/>
                          <a:cs typeface="+mn-cs"/>
                        </a:rPr>
                        <a:t>نسبة الزيادة = (القيمة الاسمية في نهاية الفترة - القيمة الاسمية في بداية الفترة) ÷ القيمة الاسمية في بداية الفترة × 100</a:t>
                      </a:r>
                      <a:endParaRPr lang="en-US" sz="600" kern="1200" dirty="0">
                        <a:solidFill>
                          <a:schemeClr val="dk1"/>
                        </a:solidFill>
                        <a:latin typeface="Arial" panose="020B0604020202020204" pitchFamily="34" charset="0"/>
                        <a:ea typeface="+mn-ea"/>
                        <a:cs typeface="+mn-cs"/>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56707085"/>
                  </a:ext>
                </a:extLst>
              </a:tr>
              <a:tr h="407541">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0" dirty="0">
                          <a:solidFill>
                            <a:schemeClr val="bg1"/>
                          </a:solidFill>
                          <a:latin typeface="+mn-lt"/>
                          <a:cs typeface="Sakkal Majalla" panose="02000000000000000000" pitchFamily="2" charset="-78"/>
                        </a:rPr>
                        <a:t>7.2</a:t>
                      </a:r>
                      <a:endParaRPr lang="en-US" sz="600" b="1" kern="0" dirty="0">
                        <a:solidFill>
                          <a:schemeClr val="bg1"/>
                        </a:solidFill>
                        <a:latin typeface="+mn-lt"/>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8A2B4"/>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600" b="1" kern="0" dirty="0">
                          <a:solidFill>
                            <a:prstClr val="black"/>
                          </a:solidFill>
                          <a:latin typeface="Arial" panose="020B0604020202020204"/>
                          <a:ea typeface="+mn-ea"/>
                          <a:cs typeface="Sakkal Majalla" panose="02000000000000000000" pitchFamily="2" charset="-78"/>
                        </a:rPr>
                        <a:t>نسبة الانحراف عن المستهدف</a:t>
                      </a:r>
                      <a:endParaRPr lang="en-US" sz="600" b="1" kern="0" dirty="0">
                        <a:solidFill>
                          <a:prstClr val="black"/>
                        </a:solidFill>
                        <a:latin typeface="Arial" panose="020B0604020202020204"/>
                        <a:ea typeface="+mn-ea"/>
                        <a:cs typeface="Sakkal Majalla" panose="02000000000000000000" pitchFamily="2" charset="-78"/>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marL="0" marR="0" algn="r" defTabSz="685766" rtl="1" eaLnBrk="1" latinLnBrk="0" hangingPunct="1">
                        <a:lnSpc>
                          <a:spcPct val="115000"/>
                        </a:lnSpc>
                        <a:spcAft>
                          <a:spcPts val="800"/>
                        </a:spcAft>
                        <a:buNone/>
                      </a:pPr>
                      <a:r>
                        <a:rPr lang="ar-SA" sz="600" kern="1200" dirty="0">
                          <a:solidFill>
                            <a:schemeClr val="dk1"/>
                          </a:solidFill>
                          <a:latin typeface="Arial" panose="020B0604020202020204" pitchFamily="34" charset="0"/>
                          <a:ea typeface="+mn-ea"/>
                          <a:cs typeface="+mn-cs"/>
                        </a:rPr>
                        <a:t>يقيس الفرق بين القيمة الاسمية الفعلية والمستهدفة</a:t>
                      </a:r>
                      <a:endParaRPr lang="en-US" sz="600" kern="1200" dirty="0">
                        <a:solidFill>
                          <a:schemeClr val="dk1"/>
                        </a:solidFill>
                        <a:latin typeface="Arial" panose="020B0604020202020204" pitchFamily="34" charset="0"/>
                        <a:ea typeface="+mn-ea"/>
                        <a:cs typeface="+mn-cs"/>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marL="0" marR="0" algn="r" defTabSz="685766" rtl="1" eaLnBrk="1" latinLnBrk="0" hangingPunct="1">
                        <a:lnSpc>
                          <a:spcPct val="115000"/>
                        </a:lnSpc>
                        <a:spcAft>
                          <a:spcPts val="800"/>
                        </a:spcAft>
                        <a:buNone/>
                      </a:pPr>
                      <a:r>
                        <a:rPr lang="ar-SA" sz="600" kern="1200" dirty="0">
                          <a:solidFill>
                            <a:schemeClr val="dk1"/>
                          </a:solidFill>
                          <a:latin typeface="Arial" panose="020B0604020202020204" pitchFamily="34" charset="0"/>
                          <a:ea typeface="+mn-ea"/>
                          <a:cs typeface="+mn-cs"/>
                        </a:rPr>
                        <a:t>نسبة الانحراف = (القيمة الفعلية - القيمة المستهدفة) ÷ القيمة المستهدفة × 100</a:t>
                      </a:r>
                      <a:endParaRPr lang="en-US" sz="600" kern="1200" dirty="0">
                        <a:solidFill>
                          <a:schemeClr val="dk1"/>
                        </a:solidFill>
                        <a:latin typeface="Arial" panose="020B0604020202020204" pitchFamily="34" charset="0"/>
                        <a:ea typeface="+mn-ea"/>
                        <a:cs typeface="+mn-cs"/>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2275407014"/>
                  </a:ext>
                </a:extLst>
              </a:tr>
              <a:tr h="626428">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0" dirty="0">
                          <a:solidFill>
                            <a:schemeClr val="bg1"/>
                          </a:solidFill>
                          <a:latin typeface="+mn-lt"/>
                          <a:cs typeface="Sakkal Majalla" panose="02000000000000000000" pitchFamily="2" charset="-78"/>
                        </a:rPr>
                        <a:t>7.3</a:t>
                      </a:r>
                      <a:endParaRPr lang="en-US" sz="600" b="1" kern="0" dirty="0">
                        <a:solidFill>
                          <a:schemeClr val="bg1"/>
                        </a:solidFill>
                        <a:latin typeface="+mn-lt"/>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8A2B4"/>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600" b="1" kern="0" dirty="0">
                          <a:solidFill>
                            <a:prstClr val="black"/>
                          </a:solidFill>
                          <a:latin typeface="Arial" panose="020B0604020202020204"/>
                          <a:ea typeface="+mn-ea"/>
                          <a:cs typeface="Sakkal Majalla" panose="02000000000000000000" pitchFamily="2" charset="-78"/>
                        </a:rPr>
                        <a:t>مؤشر الوعي بالعلامة التجارية </a:t>
                      </a: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marL="0" marR="0" algn="r" defTabSz="685766" rtl="1" eaLnBrk="1" latinLnBrk="0" hangingPunct="1">
                        <a:lnSpc>
                          <a:spcPct val="115000"/>
                        </a:lnSpc>
                        <a:spcAft>
                          <a:spcPts val="800"/>
                        </a:spcAft>
                        <a:buNone/>
                      </a:pPr>
                      <a:r>
                        <a:rPr lang="ar-SA" sz="600" kern="1200" dirty="0">
                          <a:solidFill>
                            <a:schemeClr val="dk1"/>
                          </a:solidFill>
                          <a:latin typeface="Arial" panose="020B0604020202020204" pitchFamily="34" charset="0"/>
                          <a:ea typeface="+mn-ea"/>
                          <a:cs typeface="+mn-cs"/>
                        </a:rPr>
                        <a:t>يقيس مدى ارتباط رفع القيمة الاسمية بزيادة الوعي بالعلامة</a:t>
                      </a:r>
                      <a:endParaRPr lang="en-US" sz="600" kern="1200" dirty="0">
                        <a:solidFill>
                          <a:schemeClr val="dk1"/>
                        </a:solidFill>
                        <a:latin typeface="Arial" panose="020B0604020202020204" pitchFamily="34" charset="0"/>
                        <a:ea typeface="+mn-ea"/>
                        <a:cs typeface="+mn-cs"/>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marL="0" marR="0" algn="r" defTabSz="685766" rtl="1" eaLnBrk="1" latinLnBrk="0" hangingPunct="1">
                        <a:lnSpc>
                          <a:spcPct val="115000"/>
                        </a:lnSpc>
                        <a:spcAft>
                          <a:spcPts val="800"/>
                        </a:spcAft>
                        <a:buNone/>
                      </a:pPr>
                      <a:r>
                        <a:rPr lang="ar-SA" sz="600" kern="1200" dirty="0">
                          <a:solidFill>
                            <a:schemeClr val="dk1"/>
                          </a:solidFill>
                          <a:latin typeface="Arial" panose="020B0604020202020204" pitchFamily="34" charset="0"/>
                          <a:ea typeface="+mn-ea"/>
                          <a:cs typeface="+mn-cs"/>
                        </a:rPr>
                        <a:t>مؤشر الوعي = (عدد الجمهور الذي يعرف العلامة ÷ إجمالي الجمهور المستهدف) × 100</a:t>
                      </a:r>
                      <a:endParaRPr lang="en-US" sz="600" kern="1200" dirty="0">
                        <a:solidFill>
                          <a:schemeClr val="dk1"/>
                        </a:solidFill>
                        <a:latin typeface="Arial" panose="020B0604020202020204" pitchFamily="34" charset="0"/>
                        <a:ea typeface="+mn-ea"/>
                        <a:cs typeface="+mn-cs"/>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667847417"/>
                  </a:ext>
                </a:extLst>
              </a:tr>
              <a:tr h="626428">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0" dirty="0">
                          <a:solidFill>
                            <a:schemeClr val="bg1"/>
                          </a:solidFill>
                          <a:latin typeface="+mn-lt"/>
                          <a:cs typeface="Sakkal Majalla" panose="02000000000000000000" pitchFamily="2" charset="-78"/>
                        </a:rPr>
                        <a:t>7.4</a:t>
                      </a:r>
                      <a:endParaRPr lang="en-US" sz="600" b="1" kern="0" dirty="0">
                        <a:solidFill>
                          <a:schemeClr val="bg1"/>
                        </a:solidFill>
                        <a:latin typeface="+mn-lt"/>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8A2B4"/>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600" b="1" kern="0" dirty="0">
                          <a:solidFill>
                            <a:prstClr val="black"/>
                          </a:solidFill>
                          <a:latin typeface="Arial" panose="020B0604020202020204"/>
                          <a:ea typeface="+mn-ea"/>
                          <a:cs typeface="Sakkal Majalla" panose="02000000000000000000" pitchFamily="2" charset="-78"/>
                        </a:rPr>
                        <a:t>مؤشر الارتباط بالعلامة </a:t>
                      </a: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marL="0" marR="0" algn="r" defTabSz="685766" rtl="1" eaLnBrk="1" latinLnBrk="0" hangingPunct="1">
                        <a:lnSpc>
                          <a:spcPct val="115000"/>
                        </a:lnSpc>
                        <a:spcAft>
                          <a:spcPts val="800"/>
                        </a:spcAft>
                        <a:buNone/>
                      </a:pPr>
                      <a:r>
                        <a:rPr lang="ar-SA" sz="600" kern="1200" dirty="0">
                          <a:solidFill>
                            <a:schemeClr val="dk1"/>
                          </a:solidFill>
                          <a:latin typeface="Arial" panose="020B0604020202020204" pitchFamily="34" charset="0"/>
                          <a:ea typeface="+mn-ea"/>
                          <a:cs typeface="+mn-cs"/>
                        </a:rPr>
                        <a:t>يقيس مستوى الثقة والولاء للعلامة التجارية</a:t>
                      </a:r>
                      <a:endParaRPr lang="en-US" sz="600" kern="1200" dirty="0">
                        <a:solidFill>
                          <a:schemeClr val="dk1"/>
                        </a:solidFill>
                        <a:latin typeface="Arial" panose="020B0604020202020204" pitchFamily="34" charset="0"/>
                        <a:ea typeface="+mn-ea"/>
                        <a:cs typeface="+mn-cs"/>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marL="0" marR="0" algn="r" defTabSz="685766" rtl="1" eaLnBrk="1" latinLnBrk="0" hangingPunct="1">
                        <a:lnSpc>
                          <a:spcPct val="115000"/>
                        </a:lnSpc>
                        <a:spcAft>
                          <a:spcPts val="800"/>
                        </a:spcAft>
                        <a:buNone/>
                      </a:pPr>
                      <a:r>
                        <a:rPr lang="ar-SA" sz="600" kern="1200" dirty="0">
                          <a:solidFill>
                            <a:schemeClr val="dk1"/>
                          </a:solidFill>
                          <a:latin typeface="Arial" panose="020B0604020202020204" pitchFamily="34" charset="0"/>
                          <a:ea typeface="+mn-ea"/>
                          <a:cs typeface="+mn-cs"/>
                        </a:rPr>
                        <a:t>مؤشر الارتباط = (عدد العملاء المرتبطين بالعلامة ÷ إجمالي العملاء) × 100</a:t>
                      </a:r>
                      <a:endParaRPr lang="en-US" sz="600" kern="1200" dirty="0">
                        <a:solidFill>
                          <a:schemeClr val="dk1"/>
                        </a:solidFill>
                        <a:latin typeface="Arial" panose="020B0604020202020204" pitchFamily="34" charset="0"/>
                        <a:ea typeface="+mn-ea"/>
                        <a:cs typeface="+mn-cs"/>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2113218777"/>
                  </a:ext>
                </a:extLst>
              </a:tr>
            </a:tbl>
          </a:graphicData>
        </a:graphic>
      </p:graphicFrame>
      <p:grpSp>
        <p:nvGrpSpPr>
          <p:cNvPr id="2" name="Group 1">
            <a:extLst>
              <a:ext uri="{FF2B5EF4-FFF2-40B4-BE49-F238E27FC236}">
                <a16:creationId xmlns:a16="http://schemas.microsoft.com/office/drawing/2014/main" id="{8A2B2832-B717-5D1F-B77D-68FF3B8558DA}"/>
              </a:ext>
            </a:extLst>
          </p:cNvPr>
          <p:cNvGrpSpPr/>
          <p:nvPr/>
        </p:nvGrpSpPr>
        <p:grpSpPr>
          <a:xfrm>
            <a:off x="685167" y="946778"/>
            <a:ext cx="8010144" cy="469695"/>
            <a:chOff x="679508" y="1392285"/>
            <a:chExt cx="10684126" cy="626260"/>
          </a:xfrm>
        </p:grpSpPr>
        <p:sp>
          <p:nvSpPr>
            <p:cNvPr id="5" name="Rectangle 4">
              <a:extLst>
                <a:ext uri="{FF2B5EF4-FFF2-40B4-BE49-F238E27FC236}">
                  <a16:creationId xmlns:a16="http://schemas.microsoft.com/office/drawing/2014/main" id="{34D348F3-BAB3-2CA5-272B-96F692033CE2}"/>
                </a:ext>
              </a:extLst>
            </p:cNvPr>
            <p:cNvSpPr/>
            <p:nvPr/>
          </p:nvSpPr>
          <p:spPr>
            <a:xfrm>
              <a:off x="679508" y="1972824"/>
              <a:ext cx="9966960" cy="45720"/>
            </a:xfrm>
            <a:prstGeom prst="rect">
              <a:avLst/>
            </a:prstGeom>
            <a:solidFill>
              <a:srgbClr val="173863"/>
            </a:solidFill>
            <a:ln w="12700" cap="flat" cmpd="sng" algn="ctr">
              <a:noFill/>
              <a:prstDash val="solid"/>
              <a:miter lim="800000"/>
            </a:ln>
            <a:effectLst/>
          </p:spPr>
          <p:txBody>
            <a:bodyPr rtlCol="0" anchor="ctr"/>
            <a:lstStyle/>
            <a:p>
              <a:pPr algn="ctr" defTabSz="685800" rtl="1">
                <a:defRPr/>
              </a:pPr>
              <a:endParaRPr lang="en-US" sz="1350" kern="0" dirty="0">
                <a:solidFill>
                  <a:srgbClr val="FFFFFF"/>
                </a:solidFill>
                <a:latin typeface="Arial" panose="020B0604020202020204"/>
              </a:endParaRPr>
            </a:p>
          </p:txBody>
        </p:sp>
        <p:sp>
          <p:nvSpPr>
            <p:cNvPr id="8" name="Rectangle: Rounded Corners 7">
              <a:extLst>
                <a:ext uri="{FF2B5EF4-FFF2-40B4-BE49-F238E27FC236}">
                  <a16:creationId xmlns:a16="http://schemas.microsoft.com/office/drawing/2014/main" id="{053DE4EF-31E6-7137-CAC0-CE635F265FC3}"/>
                </a:ext>
              </a:extLst>
            </p:cNvPr>
            <p:cNvSpPr/>
            <p:nvPr/>
          </p:nvSpPr>
          <p:spPr>
            <a:xfrm>
              <a:off x="9902102" y="1392285"/>
              <a:ext cx="1461532" cy="626260"/>
            </a:xfrm>
            <a:prstGeom prst="roundRect">
              <a:avLst>
                <a:gd name="adj" fmla="val 7152"/>
              </a:avLst>
            </a:prstGeom>
            <a:solidFill>
              <a:srgbClr val="173863"/>
            </a:solidFill>
            <a:ln w="12700" cap="flat" cmpd="sng" algn="ctr">
              <a:noFill/>
              <a:prstDash val="solid"/>
              <a:miter lim="800000"/>
            </a:ln>
            <a:effectLst/>
          </p:spPr>
          <p:txBody>
            <a:bodyPr rtlCol="0" anchor="ctr"/>
            <a:lstStyle/>
            <a:p>
              <a:pPr algn="ctr" defTabSz="685800" rtl="1">
                <a:defRPr/>
              </a:pPr>
              <a:endParaRPr lang="en-US" sz="1350" kern="0" dirty="0">
                <a:solidFill>
                  <a:srgbClr val="FFFFFF"/>
                </a:solidFill>
                <a:latin typeface="Arial" panose="020B0604020202020204"/>
              </a:endParaRPr>
            </a:p>
          </p:txBody>
        </p:sp>
        <p:sp>
          <p:nvSpPr>
            <p:cNvPr id="9" name="Right Triangle 8">
              <a:extLst>
                <a:ext uri="{FF2B5EF4-FFF2-40B4-BE49-F238E27FC236}">
                  <a16:creationId xmlns:a16="http://schemas.microsoft.com/office/drawing/2014/main" id="{0DC049F5-E389-8705-0D64-48A182C24FDA}"/>
                </a:ext>
              </a:extLst>
            </p:cNvPr>
            <p:cNvSpPr/>
            <p:nvPr/>
          </p:nvSpPr>
          <p:spPr>
            <a:xfrm flipH="1">
              <a:off x="9556078" y="1410454"/>
              <a:ext cx="354418" cy="608090"/>
            </a:xfrm>
            <a:prstGeom prst="rtTriangle">
              <a:avLst/>
            </a:prstGeom>
            <a:solidFill>
              <a:srgbClr val="173863"/>
            </a:solidFill>
            <a:ln w="12700" cap="flat" cmpd="sng" algn="ctr">
              <a:noFill/>
              <a:prstDash val="solid"/>
              <a:miter lim="800000"/>
            </a:ln>
            <a:effectLst/>
          </p:spPr>
          <p:txBody>
            <a:bodyPr rtlCol="0" anchor="ctr"/>
            <a:lstStyle/>
            <a:p>
              <a:pPr algn="ctr" defTabSz="685800" rtl="1">
                <a:defRPr/>
              </a:pPr>
              <a:endParaRPr lang="en-US" sz="1350" kern="0" dirty="0">
                <a:solidFill>
                  <a:srgbClr val="FFFFFF"/>
                </a:solidFill>
                <a:latin typeface="Arial" panose="020B0604020202020204"/>
              </a:endParaRPr>
            </a:p>
          </p:txBody>
        </p:sp>
        <p:sp>
          <p:nvSpPr>
            <p:cNvPr id="10" name="Rectangle 9">
              <a:extLst>
                <a:ext uri="{FF2B5EF4-FFF2-40B4-BE49-F238E27FC236}">
                  <a16:creationId xmlns:a16="http://schemas.microsoft.com/office/drawing/2014/main" id="{AEB218A0-E5A8-0301-95EA-B7DF626FC354}"/>
                </a:ext>
              </a:extLst>
            </p:cNvPr>
            <p:cNvSpPr/>
            <p:nvPr/>
          </p:nvSpPr>
          <p:spPr>
            <a:xfrm>
              <a:off x="9915287" y="1534688"/>
              <a:ext cx="1041677" cy="341453"/>
            </a:xfrm>
            <a:prstGeom prst="rect">
              <a:avLst/>
            </a:prstGeom>
            <a:noFill/>
            <a:ln w="12700" cap="flat" cmpd="sng" algn="ctr">
              <a:noFill/>
              <a:prstDash val="solid"/>
              <a:miter lim="800000"/>
            </a:ln>
            <a:effectLst/>
          </p:spPr>
          <p:txBody>
            <a:bodyPr rtlCol="0" anchor="ctr"/>
            <a:lstStyle/>
            <a:p>
              <a:pPr algn="r" defTabSz="685800" rtl="1"/>
              <a:r>
                <a:rPr lang="ar-SA" sz="900" b="1" dirty="0">
                  <a:solidFill>
                    <a:prstClr val="white"/>
                  </a:solidFill>
                  <a:latin typeface="Arial" panose="020B0604020202020204"/>
                </a:rPr>
                <a:t>الهدف 7</a:t>
              </a:r>
              <a:endParaRPr lang="ar-SA" sz="900" b="1" kern="0" dirty="0">
                <a:solidFill>
                  <a:srgbClr val="FFFFFF"/>
                </a:solidFill>
                <a:latin typeface="Sakkal Majalla" panose="02000000000000000000" pitchFamily="2" charset="-78"/>
                <a:cs typeface="Sakkal Majalla" panose="02000000000000000000" pitchFamily="2" charset="-78"/>
              </a:endParaRPr>
            </a:p>
          </p:txBody>
        </p:sp>
        <p:sp>
          <p:nvSpPr>
            <p:cNvPr id="11" name="Rectangle: Rounded Corners 10">
              <a:extLst>
                <a:ext uri="{FF2B5EF4-FFF2-40B4-BE49-F238E27FC236}">
                  <a16:creationId xmlns:a16="http://schemas.microsoft.com/office/drawing/2014/main" id="{97562D65-2FBA-82C6-03DF-847150626107}"/>
                </a:ext>
              </a:extLst>
            </p:cNvPr>
            <p:cNvSpPr/>
            <p:nvPr/>
          </p:nvSpPr>
          <p:spPr>
            <a:xfrm>
              <a:off x="10968541" y="1417937"/>
              <a:ext cx="365760" cy="574957"/>
            </a:xfrm>
            <a:prstGeom prst="roundRect">
              <a:avLst>
                <a:gd name="adj" fmla="val 7152"/>
              </a:avLst>
            </a:prstGeom>
            <a:solidFill>
              <a:srgbClr val="FFFFFF"/>
            </a:solidFill>
            <a:ln w="12700" cap="flat" cmpd="sng" algn="ctr">
              <a:noFill/>
              <a:prstDash val="solid"/>
              <a:miter lim="800000"/>
            </a:ln>
            <a:effectLst/>
          </p:spPr>
          <p:txBody>
            <a:bodyPr rtlCol="0" anchor="ctr"/>
            <a:lstStyle/>
            <a:p>
              <a:pPr algn="ctr" defTabSz="685800" rtl="1">
                <a:defRPr/>
              </a:pPr>
              <a:endParaRPr lang="en-US" sz="1350" kern="0" dirty="0">
                <a:solidFill>
                  <a:srgbClr val="FFFFFF"/>
                </a:solidFill>
                <a:latin typeface="Arial" panose="020B0604020202020204"/>
              </a:endParaRPr>
            </a:p>
          </p:txBody>
        </p:sp>
        <p:sp>
          <p:nvSpPr>
            <p:cNvPr id="12" name="Rectangle 11">
              <a:extLst>
                <a:ext uri="{FF2B5EF4-FFF2-40B4-BE49-F238E27FC236}">
                  <a16:creationId xmlns:a16="http://schemas.microsoft.com/office/drawing/2014/main" id="{C192659C-0E7E-2578-FD23-6260CF2AC2BF}"/>
                </a:ext>
              </a:extLst>
            </p:cNvPr>
            <p:cNvSpPr/>
            <p:nvPr/>
          </p:nvSpPr>
          <p:spPr>
            <a:xfrm>
              <a:off x="3625677" y="1534688"/>
              <a:ext cx="5956352" cy="341453"/>
            </a:xfrm>
            <a:prstGeom prst="rect">
              <a:avLst/>
            </a:prstGeom>
            <a:noFill/>
            <a:ln w="12700" cap="flat" cmpd="sng" algn="ctr">
              <a:noFill/>
              <a:prstDash val="solid"/>
              <a:miter lim="800000"/>
            </a:ln>
            <a:effectLst/>
          </p:spPr>
          <p:txBody>
            <a:bodyPr rtlCol="0" anchor="ctr"/>
            <a:lstStyle/>
            <a:p>
              <a:pPr algn="r" defTabSz="685800" rtl="1"/>
              <a:r>
                <a:rPr lang="ar-SA" sz="900" b="1" dirty="0">
                  <a:solidFill>
                    <a:prstClr val="black"/>
                  </a:solidFill>
                  <a:latin typeface="Arial" panose="020B0604020202020204"/>
                </a:rPr>
                <a:t>رفع القيمة الاسمية للمجموعة بنسبة (%) على مدى 3 سنوات</a:t>
              </a:r>
            </a:p>
          </p:txBody>
        </p:sp>
      </p:grpSp>
      <p:pic>
        <p:nvPicPr>
          <p:cNvPr id="13" name="Graphic 12">
            <a:extLst>
              <a:ext uri="{FF2B5EF4-FFF2-40B4-BE49-F238E27FC236}">
                <a16:creationId xmlns:a16="http://schemas.microsoft.com/office/drawing/2014/main" id="{EF8E283C-7CBC-2785-31AF-B7B02C4570E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44104" y="1073037"/>
            <a:ext cx="205740" cy="205740"/>
          </a:xfrm>
          <a:prstGeom prst="rect">
            <a:avLst/>
          </a:prstGeom>
        </p:spPr>
      </p:pic>
    </p:spTree>
    <p:extLst>
      <p:ext uri="{BB962C8B-B14F-4D97-AF65-F5344CB8AC3E}">
        <p14:creationId xmlns:p14="http://schemas.microsoft.com/office/powerpoint/2010/main" val="42141033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BA20A-C2B6-2179-8B78-37E2C5B2BD43}"/>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01A5E0AE-E628-EF93-C470-B9ECE2692D73}"/>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lvl="0">
              <a:lnSpc>
                <a:spcPct val="115000"/>
              </a:lnSpc>
              <a:spcAft>
                <a:spcPts val="300"/>
              </a:spcAft>
              <a:defRPr/>
            </a:pPr>
            <a:r>
              <a:rPr lang="ar-SA" sz="1800" kern="100" dirty="0">
                <a:latin typeface="Aptos" panose="020B0004020202020204" pitchFamily="34" charset="0"/>
                <a:ea typeface="Aptos" panose="020B0004020202020204" pitchFamily="34" charset="0"/>
                <a:cs typeface="Sakkal Majalla" panose="02000000000000000000" pitchFamily="2" charset="-78"/>
              </a:rPr>
              <a:t>مؤشرات الأداء الرئيسية</a:t>
            </a:r>
          </a:p>
        </p:txBody>
      </p:sp>
      <p:sp>
        <p:nvSpPr>
          <p:cNvPr id="4" name="Rectangle 3">
            <a:extLst>
              <a:ext uri="{FF2B5EF4-FFF2-40B4-BE49-F238E27FC236}">
                <a16:creationId xmlns:a16="http://schemas.microsoft.com/office/drawing/2014/main" id="{6504E2E9-1ED9-3098-4F02-ECBCB9C55673}"/>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algn="r" rtl="1"/>
            <a:endParaRPr lang="en-US" sz="253"/>
          </a:p>
        </p:txBody>
      </p:sp>
      <p:graphicFrame>
        <p:nvGraphicFramePr>
          <p:cNvPr id="6" name="Table 5">
            <a:extLst>
              <a:ext uri="{FF2B5EF4-FFF2-40B4-BE49-F238E27FC236}">
                <a16:creationId xmlns:a16="http://schemas.microsoft.com/office/drawing/2014/main" id="{0679E328-467E-980F-32D4-0A0AB210610E}"/>
              </a:ext>
            </a:extLst>
          </p:cNvPr>
          <p:cNvGraphicFramePr>
            <a:graphicFrameLocks noGrp="1"/>
          </p:cNvGraphicFramePr>
          <p:nvPr>
            <p:extLst>
              <p:ext uri="{D42A27DB-BD31-4B8C-83A1-F6EECF244321}">
                <p14:modId xmlns:p14="http://schemas.microsoft.com/office/powerpoint/2010/main" val="168797389"/>
              </p:ext>
            </p:extLst>
          </p:nvPr>
        </p:nvGraphicFramePr>
        <p:xfrm>
          <a:off x="685167" y="1465139"/>
          <a:ext cx="8010144" cy="320040"/>
        </p:xfrm>
        <a:graphic>
          <a:graphicData uri="http://schemas.openxmlformats.org/drawingml/2006/table">
            <a:tbl>
              <a:tblPr rtl="1" firstRow="1" bandRow="1"/>
              <a:tblGrid>
                <a:gridCol w="1278901">
                  <a:extLst>
                    <a:ext uri="{9D8B030D-6E8A-4147-A177-3AD203B41FA5}">
                      <a16:colId xmlns:a16="http://schemas.microsoft.com/office/drawing/2014/main" val="1049984811"/>
                    </a:ext>
                  </a:extLst>
                </a:gridCol>
                <a:gridCol w="1624008">
                  <a:extLst>
                    <a:ext uri="{9D8B030D-6E8A-4147-A177-3AD203B41FA5}">
                      <a16:colId xmlns:a16="http://schemas.microsoft.com/office/drawing/2014/main" val="3195569406"/>
                    </a:ext>
                  </a:extLst>
                </a:gridCol>
                <a:gridCol w="1624008">
                  <a:extLst>
                    <a:ext uri="{9D8B030D-6E8A-4147-A177-3AD203B41FA5}">
                      <a16:colId xmlns:a16="http://schemas.microsoft.com/office/drawing/2014/main" val="92257146"/>
                    </a:ext>
                  </a:extLst>
                </a:gridCol>
                <a:gridCol w="803017">
                  <a:extLst>
                    <a:ext uri="{9D8B030D-6E8A-4147-A177-3AD203B41FA5}">
                      <a16:colId xmlns:a16="http://schemas.microsoft.com/office/drawing/2014/main" val="305816391"/>
                    </a:ext>
                  </a:extLst>
                </a:gridCol>
                <a:gridCol w="419586">
                  <a:extLst>
                    <a:ext uri="{9D8B030D-6E8A-4147-A177-3AD203B41FA5}">
                      <a16:colId xmlns:a16="http://schemas.microsoft.com/office/drawing/2014/main" val="263181571"/>
                    </a:ext>
                  </a:extLst>
                </a:gridCol>
                <a:gridCol w="513780">
                  <a:extLst>
                    <a:ext uri="{9D8B030D-6E8A-4147-A177-3AD203B41FA5}">
                      <a16:colId xmlns:a16="http://schemas.microsoft.com/office/drawing/2014/main" val="1968811826"/>
                    </a:ext>
                  </a:extLst>
                </a:gridCol>
                <a:gridCol w="325391">
                  <a:extLst>
                    <a:ext uri="{9D8B030D-6E8A-4147-A177-3AD203B41FA5}">
                      <a16:colId xmlns:a16="http://schemas.microsoft.com/office/drawing/2014/main" val="2495533075"/>
                    </a:ext>
                  </a:extLst>
                </a:gridCol>
                <a:gridCol w="325393">
                  <a:extLst>
                    <a:ext uri="{9D8B030D-6E8A-4147-A177-3AD203B41FA5}">
                      <a16:colId xmlns:a16="http://schemas.microsoft.com/office/drawing/2014/main" val="1125027426"/>
                    </a:ext>
                  </a:extLst>
                </a:gridCol>
                <a:gridCol w="325391">
                  <a:extLst>
                    <a:ext uri="{9D8B030D-6E8A-4147-A177-3AD203B41FA5}">
                      <a16:colId xmlns:a16="http://schemas.microsoft.com/office/drawing/2014/main" val="276446661"/>
                    </a:ext>
                  </a:extLst>
                </a:gridCol>
                <a:gridCol w="770669">
                  <a:extLst>
                    <a:ext uri="{9D8B030D-6E8A-4147-A177-3AD203B41FA5}">
                      <a16:colId xmlns:a16="http://schemas.microsoft.com/office/drawing/2014/main" val="4162371159"/>
                    </a:ext>
                  </a:extLst>
                </a:gridCol>
              </a:tblGrid>
              <a:tr h="160020">
                <a:tc rowSpan="2">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1200" dirty="0">
                          <a:solidFill>
                            <a:schemeClr val="bg1"/>
                          </a:solidFill>
                          <a:latin typeface="Arial" panose="020B0604020202020204" pitchFamily="34" charset="0"/>
                          <a:ea typeface="+mn-ea"/>
                          <a:cs typeface="Arial" panose="020B0604020202020204" pitchFamily="34" charset="0"/>
                        </a:rPr>
                        <a:t>مؤشر الأداء</a:t>
                      </a:r>
                      <a:endParaRPr lang="en-US" sz="600" b="1" kern="0" dirty="0">
                        <a:solidFill>
                          <a:schemeClr val="bg1"/>
                        </a:solidFill>
                        <a:latin typeface="+mn-lt"/>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rowSpan="2">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algn="ctr" defTabSz="914400" rtl="0" eaLnBrk="1" latinLnBrk="0" hangingPunct="1"/>
                      <a:r>
                        <a:rPr lang="ar-SA" sz="600" kern="1200" dirty="0">
                          <a:solidFill>
                            <a:schemeClr val="bg1"/>
                          </a:solidFill>
                          <a:latin typeface="Arial" panose="020B0604020202020204" pitchFamily="34" charset="0"/>
                          <a:ea typeface="+mn-ea"/>
                          <a:cs typeface="Arial" panose="020B0604020202020204" pitchFamily="34" charset="0"/>
                        </a:rPr>
                        <a:t>الهدف</a:t>
                      </a:r>
                      <a:endParaRPr lang="en-US" sz="600" kern="1200" dirty="0">
                        <a:solidFill>
                          <a:schemeClr val="bg1"/>
                        </a:solidFill>
                        <a:latin typeface="Arial" panose="020B0604020202020204" pitchFamily="34" charset="0"/>
                        <a:ea typeface="+mn-ea"/>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rowSpan="2">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algn="ctr" defTabSz="914400" rtl="0" eaLnBrk="1" latinLnBrk="0" hangingPunct="1"/>
                      <a:r>
                        <a:rPr lang="ar-SA" sz="600" b="1" kern="1200" dirty="0">
                          <a:solidFill>
                            <a:schemeClr val="bg1"/>
                          </a:solidFill>
                          <a:latin typeface="Arial" panose="020B0604020202020204" pitchFamily="34" charset="0"/>
                          <a:ea typeface="+mn-ea"/>
                          <a:cs typeface="Arial" panose="020B0604020202020204" pitchFamily="34" charset="0"/>
                        </a:rPr>
                        <a:t>معادله المؤشر</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rowSpan="2">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1200" dirty="0">
                          <a:solidFill>
                            <a:schemeClr val="bg1"/>
                          </a:solidFill>
                          <a:latin typeface="Arial" panose="020B0604020202020204" pitchFamily="34" charset="0"/>
                          <a:ea typeface="+mn-ea"/>
                          <a:cs typeface="Arial" panose="020B0604020202020204" pitchFamily="34" charset="0"/>
                        </a:rPr>
                        <a:t>التكرار</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rowSpan="2">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1200" dirty="0">
                          <a:solidFill>
                            <a:schemeClr val="bg1"/>
                          </a:solidFill>
                          <a:latin typeface="Arial" panose="020B0604020202020204" pitchFamily="34" charset="0"/>
                          <a:ea typeface="+mn-ea"/>
                          <a:cs typeface="Arial" panose="020B0604020202020204" pitchFamily="34" charset="0"/>
                        </a:rPr>
                        <a:t>وحدة القياس</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rowSpan="2">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1200" dirty="0">
                          <a:solidFill>
                            <a:schemeClr val="bg1"/>
                          </a:solidFill>
                          <a:latin typeface="Arial" panose="020B0604020202020204" pitchFamily="34" charset="0"/>
                          <a:ea typeface="+mn-ea"/>
                          <a:cs typeface="Arial" panose="020B0604020202020204" pitchFamily="34" charset="0"/>
                        </a:rPr>
                        <a:t>الحالة</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gridSpan="3">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1200" dirty="0">
                          <a:solidFill>
                            <a:schemeClr val="bg1"/>
                          </a:solidFill>
                          <a:latin typeface="Arial" panose="020B0604020202020204" pitchFamily="34" charset="0"/>
                          <a:ea typeface="+mn-ea"/>
                          <a:cs typeface="Arial" panose="020B0604020202020204" pitchFamily="34" charset="0"/>
                        </a:rPr>
                        <a:t>المستهدف</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hMerge="1">
                  <a:txBody>
                    <a:bodyPr/>
                    <a:lstStyle/>
                    <a:p>
                      <a:endParaRPr lang="en-US"/>
                    </a:p>
                  </a:txBody>
                  <a:tcPr/>
                </a:tc>
                <a:tc hMerge="1">
                  <a:txBody>
                    <a:bodyPr/>
                    <a:lstStyle/>
                    <a:p>
                      <a:endParaRPr lang="en-US"/>
                    </a:p>
                  </a:txBody>
                  <a:tcPr/>
                </a:tc>
                <a:tc rowSpan="2">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1200" dirty="0">
                          <a:solidFill>
                            <a:schemeClr val="bg1"/>
                          </a:solidFill>
                          <a:latin typeface="Arial" panose="020B0604020202020204" pitchFamily="34" charset="0"/>
                          <a:ea typeface="+mn-ea"/>
                          <a:cs typeface="Arial" panose="020B0604020202020204" pitchFamily="34" charset="0"/>
                        </a:rPr>
                        <a:t>المالك</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34290" marR="34290" marT="34290" marB="3429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extLst>
                  <a:ext uri="{0D108BD9-81ED-4DB2-BD59-A6C34878D82A}">
                    <a16:rowId xmlns:a16="http://schemas.microsoft.com/office/drawing/2014/main" val="3131066836"/>
                  </a:ext>
                </a:extLst>
              </a:tr>
              <a:tr h="16002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algn="ctr" defTabSz="914400" rtl="0" eaLnBrk="1" latinLnBrk="0" hangingPunct="1"/>
                      <a:r>
                        <a:rPr lang="ar-SA" sz="600" b="1" kern="1200" dirty="0">
                          <a:solidFill>
                            <a:schemeClr val="bg1"/>
                          </a:solidFill>
                          <a:latin typeface="Arial" panose="020B0604020202020204" pitchFamily="34" charset="0"/>
                          <a:ea typeface="+mn-ea"/>
                          <a:cs typeface="Arial" panose="020B0604020202020204" pitchFamily="34" charset="0"/>
                        </a:rPr>
                        <a:t>2026</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0" marR="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algn="ctr" defTabSz="914400" rtl="0" eaLnBrk="1" latinLnBrk="0" hangingPunct="1"/>
                      <a:r>
                        <a:rPr lang="ar-SA" sz="600" b="1" kern="1200" dirty="0">
                          <a:solidFill>
                            <a:schemeClr val="bg1"/>
                          </a:solidFill>
                          <a:latin typeface="Arial" panose="020B0604020202020204" pitchFamily="34" charset="0"/>
                          <a:ea typeface="+mn-ea"/>
                          <a:cs typeface="Arial" panose="020B0604020202020204" pitchFamily="34" charset="0"/>
                        </a:rPr>
                        <a:t>2027</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0" marR="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algn="ctr" defTabSz="914400" rtl="0" eaLnBrk="1" latinLnBrk="0" hangingPunct="1"/>
                      <a:r>
                        <a:rPr lang="ar-SA" sz="600" b="1" kern="1200" dirty="0">
                          <a:solidFill>
                            <a:schemeClr val="bg1"/>
                          </a:solidFill>
                          <a:latin typeface="Arial" panose="020B0604020202020204" pitchFamily="34" charset="0"/>
                          <a:ea typeface="+mn-ea"/>
                          <a:cs typeface="Arial" panose="020B0604020202020204" pitchFamily="34" charset="0"/>
                        </a:rPr>
                        <a:t>2028</a:t>
                      </a:r>
                      <a:endParaRPr lang="en-US" sz="600" b="1" kern="1200" dirty="0">
                        <a:solidFill>
                          <a:schemeClr val="bg1"/>
                        </a:solidFill>
                        <a:latin typeface="Arial" panose="020B0604020202020204" pitchFamily="34" charset="0"/>
                        <a:ea typeface="+mn-ea"/>
                        <a:cs typeface="Arial" panose="020B0604020202020204" pitchFamily="34" charset="0"/>
                      </a:endParaRPr>
                    </a:p>
                  </a:txBody>
                  <a:tcPr marL="0" marR="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73863"/>
                    </a:solidFill>
                  </a:tcPr>
                </a:tc>
                <a:tc vMerge="1">
                  <a:txBody>
                    <a:bodyPr/>
                    <a:lstStyle/>
                    <a:p>
                      <a:endParaRPr lang="en-US"/>
                    </a:p>
                  </a:txBody>
                  <a:tcPr/>
                </a:tc>
                <a:extLst>
                  <a:ext uri="{0D108BD9-81ED-4DB2-BD59-A6C34878D82A}">
                    <a16:rowId xmlns:a16="http://schemas.microsoft.com/office/drawing/2014/main" val="3950913545"/>
                  </a:ext>
                </a:extLst>
              </a:tr>
            </a:tbl>
          </a:graphicData>
        </a:graphic>
      </p:graphicFrame>
      <p:graphicFrame>
        <p:nvGraphicFramePr>
          <p:cNvPr id="7" name="Table 56">
            <a:extLst>
              <a:ext uri="{FF2B5EF4-FFF2-40B4-BE49-F238E27FC236}">
                <a16:creationId xmlns:a16="http://schemas.microsoft.com/office/drawing/2014/main" id="{E1DB7E2F-7C04-D2FA-331C-C58636BC5900}"/>
              </a:ext>
            </a:extLst>
          </p:cNvPr>
          <p:cNvGraphicFramePr>
            <a:graphicFrameLocks noGrp="1"/>
          </p:cNvGraphicFramePr>
          <p:nvPr>
            <p:extLst>
              <p:ext uri="{D42A27DB-BD31-4B8C-83A1-F6EECF244321}">
                <p14:modId xmlns:p14="http://schemas.microsoft.com/office/powerpoint/2010/main" val="3527254665"/>
              </p:ext>
            </p:extLst>
          </p:nvPr>
        </p:nvGraphicFramePr>
        <p:xfrm>
          <a:off x="685166" y="1833844"/>
          <a:ext cx="8010148" cy="2862850"/>
        </p:xfrm>
        <a:graphic>
          <a:graphicData uri="http://schemas.openxmlformats.org/drawingml/2006/table">
            <a:tbl>
              <a:tblPr rtl="1" firstRow="1" bandRow="1"/>
              <a:tblGrid>
                <a:gridCol w="236327">
                  <a:extLst>
                    <a:ext uri="{9D8B030D-6E8A-4147-A177-3AD203B41FA5}">
                      <a16:colId xmlns:a16="http://schemas.microsoft.com/office/drawing/2014/main" val="2728250996"/>
                    </a:ext>
                  </a:extLst>
                </a:gridCol>
                <a:gridCol w="1042577">
                  <a:extLst>
                    <a:ext uri="{9D8B030D-6E8A-4147-A177-3AD203B41FA5}">
                      <a16:colId xmlns:a16="http://schemas.microsoft.com/office/drawing/2014/main" val="329074619"/>
                    </a:ext>
                  </a:extLst>
                </a:gridCol>
                <a:gridCol w="1624008">
                  <a:extLst>
                    <a:ext uri="{9D8B030D-6E8A-4147-A177-3AD203B41FA5}">
                      <a16:colId xmlns:a16="http://schemas.microsoft.com/office/drawing/2014/main" val="2848749475"/>
                    </a:ext>
                  </a:extLst>
                </a:gridCol>
                <a:gridCol w="1624008">
                  <a:extLst>
                    <a:ext uri="{9D8B030D-6E8A-4147-A177-3AD203B41FA5}">
                      <a16:colId xmlns:a16="http://schemas.microsoft.com/office/drawing/2014/main" val="3156336873"/>
                    </a:ext>
                  </a:extLst>
                </a:gridCol>
                <a:gridCol w="803017">
                  <a:extLst>
                    <a:ext uri="{9D8B030D-6E8A-4147-A177-3AD203B41FA5}">
                      <a16:colId xmlns:a16="http://schemas.microsoft.com/office/drawing/2014/main" val="3259925586"/>
                    </a:ext>
                  </a:extLst>
                </a:gridCol>
                <a:gridCol w="419587">
                  <a:extLst>
                    <a:ext uri="{9D8B030D-6E8A-4147-A177-3AD203B41FA5}">
                      <a16:colId xmlns:a16="http://schemas.microsoft.com/office/drawing/2014/main" val="1387140659"/>
                    </a:ext>
                  </a:extLst>
                </a:gridCol>
                <a:gridCol w="513780">
                  <a:extLst>
                    <a:ext uri="{9D8B030D-6E8A-4147-A177-3AD203B41FA5}">
                      <a16:colId xmlns:a16="http://schemas.microsoft.com/office/drawing/2014/main" val="3364919550"/>
                    </a:ext>
                  </a:extLst>
                </a:gridCol>
                <a:gridCol w="325391">
                  <a:extLst>
                    <a:ext uri="{9D8B030D-6E8A-4147-A177-3AD203B41FA5}">
                      <a16:colId xmlns:a16="http://schemas.microsoft.com/office/drawing/2014/main" val="278833157"/>
                    </a:ext>
                  </a:extLst>
                </a:gridCol>
                <a:gridCol w="325393">
                  <a:extLst>
                    <a:ext uri="{9D8B030D-6E8A-4147-A177-3AD203B41FA5}">
                      <a16:colId xmlns:a16="http://schemas.microsoft.com/office/drawing/2014/main" val="2224035334"/>
                    </a:ext>
                  </a:extLst>
                </a:gridCol>
                <a:gridCol w="325391">
                  <a:extLst>
                    <a:ext uri="{9D8B030D-6E8A-4147-A177-3AD203B41FA5}">
                      <a16:colId xmlns:a16="http://schemas.microsoft.com/office/drawing/2014/main" val="1504719408"/>
                    </a:ext>
                  </a:extLst>
                </a:gridCol>
                <a:gridCol w="770669">
                  <a:extLst>
                    <a:ext uri="{9D8B030D-6E8A-4147-A177-3AD203B41FA5}">
                      <a16:colId xmlns:a16="http://schemas.microsoft.com/office/drawing/2014/main" val="3993996621"/>
                    </a:ext>
                  </a:extLst>
                </a:gridCol>
              </a:tblGrid>
              <a:tr h="626428">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0" dirty="0">
                          <a:solidFill>
                            <a:schemeClr val="bg1"/>
                          </a:solidFill>
                          <a:latin typeface="+mn-lt"/>
                          <a:ea typeface="+mn-ea"/>
                          <a:cs typeface="Sakkal Majalla" panose="02000000000000000000" pitchFamily="2" charset="-78"/>
                        </a:rPr>
                        <a:t>8.1</a:t>
                      </a:r>
                      <a:endParaRPr lang="en-US" sz="600" b="1" kern="0" dirty="0">
                        <a:solidFill>
                          <a:schemeClr val="bg1"/>
                        </a:solidFill>
                        <a:latin typeface="+mn-lt"/>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8A2B4"/>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600" b="1" kern="0" dirty="0">
                          <a:solidFill>
                            <a:prstClr val="black"/>
                          </a:solidFill>
                          <a:latin typeface="Arial" panose="020B0604020202020204"/>
                          <a:ea typeface="+mn-ea"/>
                          <a:cs typeface="Sakkal Majalla" panose="02000000000000000000" pitchFamily="2" charset="-78"/>
                        </a:rPr>
                        <a:t>مؤشر الوعي بالعلامة التجارية </a:t>
                      </a: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marL="0" marR="0" algn="r" defTabSz="685766" rtl="1" eaLnBrk="1" latinLnBrk="0" hangingPunct="1">
                        <a:lnSpc>
                          <a:spcPct val="115000"/>
                        </a:lnSpc>
                        <a:spcAft>
                          <a:spcPts val="800"/>
                        </a:spcAft>
                        <a:buNone/>
                      </a:pPr>
                      <a:r>
                        <a:rPr lang="ar-SA" sz="600" kern="1200" dirty="0">
                          <a:solidFill>
                            <a:schemeClr val="dk1"/>
                          </a:solidFill>
                          <a:latin typeface="Arial" panose="020B0604020202020204" pitchFamily="34" charset="0"/>
                          <a:ea typeface="+mn-ea"/>
                          <a:cs typeface="+mn-cs"/>
                        </a:rPr>
                        <a:t>يقيس مدى ارتباط رفع القيمة الاسمية بزيادة الوعي بالعلامة</a:t>
                      </a:r>
                      <a:endParaRPr lang="en-US" sz="600" kern="1200" dirty="0">
                        <a:solidFill>
                          <a:schemeClr val="dk1"/>
                        </a:solidFill>
                        <a:latin typeface="Arial" panose="020B0604020202020204" pitchFamily="34" charset="0"/>
                        <a:ea typeface="+mn-ea"/>
                        <a:cs typeface="+mn-cs"/>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marL="0" marR="0" algn="r" defTabSz="685766" rtl="1" eaLnBrk="1" latinLnBrk="0" hangingPunct="1">
                        <a:lnSpc>
                          <a:spcPct val="115000"/>
                        </a:lnSpc>
                        <a:spcAft>
                          <a:spcPts val="800"/>
                        </a:spcAft>
                        <a:buNone/>
                      </a:pPr>
                      <a:r>
                        <a:rPr lang="ar-SA" sz="600" kern="1200" dirty="0">
                          <a:solidFill>
                            <a:schemeClr val="dk1"/>
                          </a:solidFill>
                          <a:latin typeface="Arial" panose="020B0604020202020204" pitchFamily="34" charset="0"/>
                          <a:ea typeface="+mn-ea"/>
                          <a:cs typeface="+mn-cs"/>
                        </a:rPr>
                        <a:t>مؤشر الوعي = (عدد الجمهور الذي يعرف العلامة ÷ إجمالي الجمهور المستهدف) × 100</a:t>
                      </a:r>
                      <a:endParaRPr lang="en-US" sz="600" kern="1200" dirty="0">
                        <a:solidFill>
                          <a:schemeClr val="dk1"/>
                        </a:solidFill>
                        <a:latin typeface="Arial" panose="020B0604020202020204" pitchFamily="34" charset="0"/>
                        <a:ea typeface="+mn-ea"/>
                        <a:cs typeface="+mn-cs"/>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b="1" kern="1200">
                          <a:solidFill>
                            <a:schemeClr val="lt1"/>
                          </a:solidFill>
                          <a:latin typeface="Calibri" panose="020F0502020204030204"/>
                        </a:defRPr>
                      </a:lvl1pPr>
                      <a:lvl2pPr marL="342883" algn="l" defTabSz="685766" rtl="0" eaLnBrk="1" latinLnBrk="0" hangingPunct="1">
                        <a:defRPr sz="1350" b="1" kern="1200">
                          <a:solidFill>
                            <a:schemeClr val="lt1"/>
                          </a:solidFill>
                          <a:latin typeface="Calibri" panose="020F0502020204030204"/>
                        </a:defRPr>
                      </a:lvl2pPr>
                      <a:lvl3pPr marL="685766" algn="l" defTabSz="685766" rtl="0" eaLnBrk="1" latinLnBrk="0" hangingPunct="1">
                        <a:defRPr sz="1350" b="1" kern="1200">
                          <a:solidFill>
                            <a:schemeClr val="lt1"/>
                          </a:solidFill>
                          <a:latin typeface="Calibri" panose="020F0502020204030204"/>
                        </a:defRPr>
                      </a:lvl3pPr>
                      <a:lvl4pPr marL="1028649" algn="l" defTabSz="685766" rtl="0" eaLnBrk="1" latinLnBrk="0" hangingPunct="1">
                        <a:defRPr sz="1350" b="1" kern="1200">
                          <a:solidFill>
                            <a:schemeClr val="lt1"/>
                          </a:solidFill>
                          <a:latin typeface="Calibri" panose="020F0502020204030204"/>
                        </a:defRPr>
                      </a:lvl4pPr>
                      <a:lvl5pPr marL="1371531" algn="l" defTabSz="685766" rtl="0" eaLnBrk="1" latinLnBrk="0" hangingPunct="1">
                        <a:defRPr sz="1350" b="1" kern="1200">
                          <a:solidFill>
                            <a:schemeClr val="lt1"/>
                          </a:solidFill>
                          <a:latin typeface="Calibri" panose="020F0502020204030204"/>
                        </a:defRPr>
                      </a:lvl5pPr>
                      <a:lvl6pPr marL="1714414" algn="l" defTabSz="685766" rtl="0" eaLnBrk="1" latinLnBrk="0" hangingPunct="1">
                        <a:defRPr sz="1350" b="1" kern="1200">
                          <a:solidFill>
                            <a:schemeClr val="lt1"/>
                          </a:solidFill>
                          <a:latin typeface="Calibri" panose="020F0502020204030204"/>
                        </a:defRPr>
                      </a:lvl6pPr>
                      <a:lvl7pPr marL="2057297" algn="l" defTabSz="685766" rtl="0" eaLnBrk="1" latinLnBrk="0" hangingPunct="1">
                        <a:defRPr sz="1350" b="1" kern="1200">
                          <a:solidFill>
                            <a:schemeClr val="lt1"/>
                          </a:solidFill>
                          <a:latin typeface="Calibri" panose="020F0502020204030204"/>
                        </a:defRPr>
                      </a:lvl7pPr>
                      <a:lvl8pPr marL="2400180" algn="l" defTabSz="685766" rtl="0" eaLnBrk="1" latinLnBrk="0" hangingPunct="1">
                        <a:defRPr sz="1350" b="1" kern="1200">
                          <a:solidFill>
                            <a:schemeClr val="lt1"/>
                          </a:solidFill>
                          <a:latin typeface="Calibri" panose="020F0502020204030204"/>
                        </a:defRPr>
                      </a:lvl8pPr>
                      <a:lvl9pPr marL="2743063" algn="l" defTabSz="685766" rtl="0" eaLnBrk="1" latinLnBrk="0" hangingPunct="1">
                        <a:defRPr sz="1350" b="1" kern="1200">
                          <a:solidFill>
                            <a:schemeClr val="lt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56707085"/>
                  </a:ext>
                </a:extLst>
              </a:tr>
              <a:tr h="407541">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0" dirty="0">
                          <a:solidFill>
                            <a:schemeClr val="bg1"/>
                          </a:solidFill>
                          <a:latin typeface="+mn-lt"/>
                          <a:cs typeface="Sakkal Majalla" panose="02000000000000000000" pitchFamily="2" charset="-78"/>
                        </a:rPr>
                        <a:t>8.2</a:t>
                      </a:r>
                      <a:endParaRPr lang="en-US" sz="600" b="1" kern="0" dirty="0">
                        <a:solidFill>
                          <a:schemeClr val="bg1"/>
                        </a:solidFill>
                        <a:latin typeface="+mn-lt"/>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8A2B4"/>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600" b="1" kern="0" dirty="0">
                          <a:solidFill>
                            <a:prstClr val="black"/>
                          </a:solidFill>
                          <a:latin typeface="Arial" panose="020B0604020202020204"/>
                          <a:ea typeface="+mn-ea"/>
                          <a:cs typeface="Sakkal Majalla" panose="02000000000000000000" pitchFamily="2" charset="-78"/>
                        </a:rPr>
                        <a:t>مؤشر الارتباط بالعلامة </a:t>
                      </a: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marL="0" marR="0" algn="r" defTabSz="685766" rtl="1" eaLnBrk="1" latinLnBrk="0" hangingPunct="1">
                        <a:lnSpc>
                          <a:spcPct val="115000"/>
                        </a:lnSpc>
                        <a:spcAft>
                          <a:spcPts val="800"/>
                        </a:spcAft>
                        <a:buNone/>
                      </a:pPr>
                      <a:r>
                        <a:rPr lang="ar-SA" sz="600" kern="1200" dirty="0">
                          <a:solidFill>
                            <a:schemeClr val="dk1"/>
                          </a:solidFill>
                          <a:latin typeface="Arial" panose="020B0604020202020204" pitchFamily="34" charset="0"/>
                          <a:ea typeface="+mn-ea"/>
                          <a:cs typeface="+mn-cs"/>
                        </a:rPr>
                        <a:t>يقيس مستوى الثقة والولاء للعلامة التجارية</a:t>
                      </a:r>
                      <a:endParaRPr lang="en-US" sz="600" kern="1200" dirty="0">
                        <a:solidFill>
                          <a:schemeClr val="dk1"/>
                        </a:solidFill>
                        <a:latin typeface="Arial" panose="020B0604020202020204" pitchFamily="34" charset="0"/>
                        <a:ea typeface="+mn-ea"/>
                        <a:cs typeface="+mn-cs"/>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marL="0" marR="0" algn="r" defTabSz="685766" rtl="1" eaLnBrk="1" latinLnBrk="0" hangingPunct="1">
                        <a:lnSpc>
                          <a:spcPct val="115000"/>
                        </a:lnSpc>
                        <a:spcAft>
                          <a:spcPts val="800"/>
                        </a:spcAft>
                        <a:buNone/>
                      </a:pPr>
                      <a:r>
                        <a:rPr lang="ar-SA" sz="600" kern="1200" dirty="0">
                          <a:solidFill>
                            <a:schemeClr val="dk1"/>
                          </a:solidFill>
                          <a:latin typeface="Arial" panose="020B0604020202020204" pitchFamily="34" charset="0"/>
                          <a:ea typeface="+mn-ea"/>
                          <a:cs typeface="+mn-cs"/>
                        </a:rPr>
                        <a:t>مؤشر الارتباط = (عدد العملاء المرتبطين بالعلامة ÷ إجمالي العملاء) × 100</a:t>
                      </a:r>
                      <a:endParaRPr lang="en-US" sz="600" kern="1200" dirty="0">
                        <a:solidFill>
                          <a:schemeClr val="dk1"/>
                        </a:solidFill>
                        <a:latin typeface="Arial" panose="020B0604020202020204" pitchFamily="34" charset="0"/>
                        <a:ea typeface="+mn-ea"/>
                        <a:cs typeface="+mn-cs"/>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2275407014"/>
                  </a:ext>
                </a:extLst>
              </a:tr>
              <a:tr h="626428">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0" dirty="0">
                          <a:solidFill>
                            <a:schemeClr val="bg1"/>
                          </a:solidFill>
                          <a:latin typeface="+mn-lt"/>
                          <a:cs typeface="Sakkal Majalla" panose="02000000000000000000" pitchFamily="2" charset="-78"/>
                        </a:rPr>
                        <a:t>8.3</a:t>
                      </a:r>
                      <a:endParaRPr lang="en-US" sz="600" b="1" kern="0" dirty="0">
                        <a:solidFill>
                          <a:schemeClr val="bg1"/>
                        </a:solidFill>
                        <a:latin typeface="+mn-lt"/>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8A2B4"/>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600" b="1" kern="0" dirty="0">
                          <a:solidFill>
                            <a:prstClr val="black"/>
                          </a:solidFill>
                          <a:latin typeface="Arial" panose="020B0604020202020204"/>
                          <a:ea typeface="+mn-ea"/>
                          <a:cs typeface="Sakkal Majalla" panose="02000000000000000000" pitchFamily="2" charset="-78"/>
                        </a:rPr>
                        <a:t>معدل التفاعل الرقمي </a:t>
                      </a: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marL="0" marR="0" lvl="0" indent="0" algn="r" defTabSz="685766" rtl="1" eaLnBrk="1" fontAlgn="auto" latinLnBrk="0" hangingPunct="1">
                        <a:lnSpc>
                          <a:spcPct val="115000"/>
                        </a:lnSpc>
                        <a:spcBef>
                          <a:spcPts val="0"/>
                        </a:spcBef>
                        <a:spcAft>
                          <a:spcPts val="800"/>
                        </a:spcAft>
                        <a:buClrTx/>
                        <a:buSzTx/>
                        <a:buFontTx/>
                        <a:buNone/>
                        <a:tabLst/>
                        <a:defRPr/>
                      </a:pPr>
                      <a:r>
                        <a:rPr lang="ar-SA" sz="600" kern="1200" dirty="0">
                          <a:solidFill>
                            <a:schemeClr val="dk1"/>
                          </a:solidFill>
                          <a:latin typeface="Arial" panose="020B0604020202020204" pitchFamily="34" charset="0"/>
                          <a:ea typeface="+mn-ea"/>
                          <a:cs typeface="+mn-cs"/>
                        </a:rPr>
                        <a:t>يقيس مستوى التفاعل مع العلامة عبر المنصات الرقمية</a:t>
                      </a: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marL="0" marR="0" lvl="0" indent="0" algn="r" defTabSz="685766" rtl="1" eaLnBrk="1" fontAlgn="auto" latinLnBrk="0" hangingPunct="1">
                        <a:lnSpc>
                          <a:spcPct val="115000"/>
                        </a:lnSpc>
                        <a:spcBef>
                          <a:spcPts val="0"/>
                        </a:spcBef>
                        <a:spcAft>
                          <a:spcPts val="800"/>
                        </a:spcAft>
                        <a:buClrTx/>
                        <a:buSzTx/>
                        <a:buFontTx/>
                        <a:buNone/>
                        <a:tabLst/>
                        <a:defRPr/>
                      </a:pPr>
                      <a:r>
                        <a:rPr lang="ar-SA" sz="600" kern="1200" dirty="0">
                          <a:solidFill>
                            <a:schemeClr val="dk1"/>
                          </a:solidFill>
                          <a:latin typeface="Arial" panose="020B0604020202020204" pitchFamily="34" charset="0"/>
                          <a:ea typeface="+mn-ea"/>
                          <a:cs typeface="+mn-cs"/>
                        </a:rPr>
                        <a:t>معدل التفاعل = (عدد التفاعلات الرقمية ÷ عدد المتابعين أو الجمهور الرقمي) × 100</a:t>
                      </a:r>
                      <a:endParaRPr lang="en-US" sz="600" kern="1200" dirty="0">
                        <a:solidFill>
                          <a:schemeClr val="dk1"/>
                        </a:solidFill>
                        <a:latin typeface="Arial" panose="020B0604020202020204" pitchFamily="34" charset="0"/>
                        <a:ea typeface="+mn-ea"/>
                        <a:cs typeface="+mn-cs"/>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2527744650"/>
                  </a:ext>
                </a:extLst>
              </a:tr>
              <a:tr h="626428">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0" dirty="0">
                          <a:solidFill>
                            <a:schemeClr val="bg1"/>
                          </a:solidFill>
                          <a:latin typeface="+mn-lt"/>
                          <a:cs typeface="Sakkal Majalla" panose="02000000000000000000" pitchFamily="2" charset="-78"/>
                        </a:rPr>
                        <a:t>8.4</a:t>
                      </a:r>
                      <a:endParaRPr lang="en-US" sz="600" b="1" kern="0" dirty="0">
                        <a:solidFill>
                          <a:schemeClr val="bg1"/>
                        </a:solidFill>
                        <a:latin typeface="+mn-lt"/>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8A2B4"/>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600" b="1" kern="0" dirty="0">
                          <a:solidFill>
                            <a:prstClr val="black"/>
                          </a:solidFill>
                          <a:latin typeface="Arial" panose="020B0604020202020204"/>
                          <a:ea typeface="+mn-ea"/>
                          <a:cs typeface="Sakkal Majalla" panose="02000000000000000000" pitchFamily="2" charset="-78"/>
                        </a:rPr>
                        <a:t>عدد الحملات التسويقية المنفذة سنوياً</a:t>
                      </a:r>
                      <a:endParaRPr lang="en-US" sz="600" b="1" kern="0" dirty="0">
                        <a:solidFill>
                          <a:prstClr val="black"/>
                        </a:solidFill>
                        <a:latin typeface="Arial" panose="020B0604020202020204"/>
                        <a:ea typeface="+mn-ea"/>
                        <a:cs typeface="Sakkal Majalla" panose="02000000000000000000" pitchFamily="2" charset="-78"/>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marL="0" marR="0" algn="r" defTabSz="685766" rtl="1" eaLnBrk="1" latinLnBrk="0" hangingPunct="1">
                        <a:lnSpc>
                          <a:spcPct val="115000"/>
                        </a:lnSpc>
                        <a:spcAft>
                          <a:spcPts val="800"/>
                        </a:spcAft>
                        <a:buNone/>
                      </a:pPr>
                      <a:r>
                        <a:rPr lang="ar-SA" sz="600" kern="1200" dirty="0">
                          <a:solidFill>
                            <a:schemeClr val="dk1"/>
                          </a:solidFill>
                          <a:latin typeface="Arial" panose="020B0604020202020204" pitchFamily="34" charset="0"/>
                          <a:ea typeface="+mn-ea"/>
                          <a:cs typeface="+mn-cs"/>
                        </a:rPr>
                        <a:t>يقيس حجم الأنشطة التسويقية لتعزيز الوعي</a:t>
                      </a:r>
                      <a:endParaRPr lang="en-US" sz="600" kern="1200" dirty="0">
                        <a:solidFill>
                          <a:schemeClr val="dk1"/>
                        </a:solidFill>
                        <a:latin typeface="Arial" panose="020B0604020202020204" pitchFamily="34" charset="0"/>
                        <a:ea typeface="+mn-ea"/>
                        <a:cs typeface="+mn-cs"/>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marL="0" marR="0" algn="r" defTabSz="685766" rtl="1" eaLnBrk="1" latinLnBrk="0" hangingPunct="1">
                        <a:lnSpc>
                          <a:spcPct val="115000"/>
                        </a:lnSpc>
                        <a:spcAft>
                          <a:spcPts val="800"/>
                        </a:spcAft>
                        <a:buNone/>
                      </a:pPr>
                      <a:r>
                        <a:rPr lang="ar-SA" sz="600" kern="1200" dirty="0">
                          <a:solidFill>
                            <a:schemeClr val="dk1"/>
                          </a:solidFill>
                          <a:latin typeface="Arial" panose="020B0604020202020204" pitchFamily="34" charset="0"/>
                          <a:ea typeface="+mn-ea"/>
                          <a:cs typeface="+mn-cs"/>
                        </a:rPr>
                        <a:t>عدد الحملات = مجموع الحملات التسويقية المنفذة خلال السنة</a:t>
                      </a:r>
                      <a:endParaRPr lang="en-US" sz="600" kern="1200" dirty="0">
                        <a:solidFill>
                          <a:schemeClr val="dk1"/>
                        </a:solidFill>
                        <a:latin typeface="Arial" panose="020B0604020202020204" pitchFamily="34" charset="0"/>
                        <a:ea typeface="+mn-ea"/>
                        <a:cs typeface="+mn-cs"/>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667847417"/>
                  </a:ext>
                </a:extLst>
              </a:tr>
              <a:tr h="576025">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600" b="1" kern="0" dirty="0">
                          <a:solidFill>
                            <a:schemeClr val="bg1"/>
                          </a:solidFill>
                          <a:latin typeface="+mn-lt"/>
                          <a:cs typeface="Sakkal Majalla" panose="02000000000000000000" pitchFamily="2" charset="-78"/>
                        </a:rPr>
                        <a:t>8.5</a:t>
                      </a:r>
                      <a:endParaRPr lang="en-US" sz="600" b="1" kern="0" dirty="0">
                        <a:solidFill>
                          <a:schemeClr val="bg1"/>
                        </a:solidFill>
                        <a:latin typeface="+mn-lt"/>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8A2B4"/>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600" b="1" kern="0" dirty="0">
                          <a:solidFill>
                            <a:prstClr val="black"/>
                          </a:solidFill>
                          <a:latin typeface="Arial" panose="020B0604020202020204"/>
                          <a:ea typeface="+mn-ea"/>
                          <a:cs typeface="Sakkal Majalla" panose="02000000000000000000" pitchFamily="2" charset="-78"/>
                        </a:rPr>
                        <a:t>مستوى رضا العملاء عن العلامة التجارية</a:t>
                      </a:r>
                      <a:endParaRPr lang="en-US" sz="600" b="1" kern="0" dirty="0">
                        <a:solidFill>
                          <a:prstClr val="black"/>
                        </a:solidFill>
                        <a:latin typeface="Arial" panose="020B0604020202020204"/>
                        <a:ea typeface="+mn-ea"/>
                        <a:cs typeface="Sakkal Majalla" panose="02000000000000000000" pitchFamily="2" charset="-78"/>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marL="0" marR="0" algn="r" defTabSz="685766" rtl="1" eaLnBrk="1" latinLnBrk="0" hangingPunct="1">
                        <a:lnSpc>
                          <a:spcPct val="115000"/>
                        </a:lnSpc>
                        <a:spcAft>
                          <a:spcPts val="800"/>
                        </a:spcAft>
                        <a:buNone/>
                      </a:pPr>
                      <a:r>
                        <a:rPr lang="ar-SA" sz="600" kern="1200" dirty="0">
                          <a:solidFill>
                            <a:schemeClr val="dk1"/>
                          </a:solidFill>
                          <a:latin typeface="Arial" panose="020B0604020202020204" pitchFamily="34" charset="0"/>
                          <a:ea typeface="+mn-ea"/>
                          <a:cs typeface="+mn-cs"/>
                        </a:rPr>
                        <a:t>يقيس مدى رضا العملاء عن صورة العلامة التجارية</a:t>
                      </a:r>
                      <a:endParaRPr lang="en-US" sz="600" kern="1200" dirty="0">
                        <a:solidFill>
                          <a:schemeClr val="dk1"/>
                        </a:solidFill>
                        <a:latin typeface="Arial" panose="020B0604020202020204" pitchFamily="34" charset="0"/>
                        <a:ea typeface="+mn-ea"/>
                        <a:cs typeface="+mn-cs"/>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marL="0" marR="0" algn="r" defTabSz="685766" rtl="1" eaLnBrk="1" latinLnBrk="0" hangingPunct="1">
                        <a:lnSpc>
                          <a:spcPct val="115000"/>
                        </a:lnSpc>
                        <a:spcAft>
                          <a:spcPts val="800"/>
                        </a:spcAft>
                        <a:buNone/>
                      </a:pPr>
                      <a:r>
                        <a:rPr lang="ar-SA" sz="600" kern="1200" dirty="0">
                          <a:solidFill>
                            <a:schemeClr val="dk1"/>
                          </a:solidFill>
                          <a:latin typeface="Arial" panose="020B0604020202020204" pitchFamily="34" charset="0"/>
                          <a:ea typeface="+mn-ea"/>
                          <a:cs typeface="+mn-cs"/>
                        </a:rPr>
                        <a:t>نسبة الرضا = (عدد العملاء الراضين ÷ إجمالي عدد العملاء المشاركين في الاستبيان) × 100</a:t>
                      </a:r>
                      <a:endParaRPr lang="en-US" sz="600" kern="1200" dirty="0">
                        <a:solidFill>
                          <a:schemeClr val="dk1"/>
                        </a:solidFill>
                        <a:latin typeface="Arial" panose="020B0604020202020204" pitchFamily="34" charset="0"/>
                        <a:ea typeface="+mn-ea"/>
                        <a:cs typeface="+mn-cs"/>
                      </a:endParaRPr>
                    </a:p>
                  </a:txBody>
                  <a:tcPr marL="9525" marR="9525" marT="9525" marB="952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34290" marR="3429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5766" rtl="0" eaLnBrk="1" latinLnBrk="0" hangingPunct="1">
                        <a:defRPr sz="1350" kern="1200">
                          <a:solidFill>
                            <a:schemeClr val="dk1"/>
                          </a:solidFill>
                          <a:latin typeface="Calibri" panose="020F0502020204030204"/>
                        </a:defRPr>
                      </a:lvl1pPr>
                      <a:lvl2pPr marL="342883" algn="l" defTabSz="685766" rtl="0" eaLnBrk="1" latinLnBrk="0" hangingPunct="1">
                        <a:defRPr sz="1350" kern="1200">
                          <a:solidFill>
                            <a:schemeClr val="dk1"/>
                          </a:solidFill>
                          <a:latin typeface="Calibri" panose="020F0502020204030204"/>
                        </a:defRPr>
                      </a:lvl2pPr>
                      <a:lvl3pPr marL="685766" algn="l" defTabSz="685766" rtl="0" eaLnBrk="1" latinLnBrk="0" hangingPunct="1">
                        <a:defRPr sz="1350" kern="1200">
                          <a:solidFill>
                            <a:schemeClr val="dk1"/>
                          </a:solidFill>
                          <a:latin typeface="Calibri" panose="020F0502020204030204"/>
                        </a:defRPr>
                      </a:lvl3pPr>
                      <a:lvl4pPr marL="1028649" algn="l" defTabSz="685766" rtl="0" eaLnBrk="1" latinLnBrk="0" hangingPunct="1">
                        <a:defRPr sz="1350" kern="1200">
                          <a:solidFill>
                            <a:schemeClr val="dk1"/>
                          </a:solidFill>
                          <a:latin typeface="Calibri" panose="020F0502020204030204"/>
                        </a:defRPr>
                      </a:lvl4pPr>
                      <a:lvl5pPr marL="1371531" algn="l" defTabSz="685766" rtl="0" eaLnBrk="1" latinLnBrk="0" hangingPunct="1">
                        <a:defRPr sz="1350" kern="1200">
                          <a:solidFill>
                            <a:schemeClr val="dk1"/>
                          </a:solidFill>
                          <a:latin typeface="Calibri" panose="020F0502020204030204"/>
                        </a:defRPr>
                      </a:lvl5pPr>
                      <a:lvl6pPr marL="1714414" algn="l" defTabSz="685766" rtl="0" eaLnBrk="1" latinLnBrk="0" hangingPunct="1">
                        <a:defRPr sz="1350" kern="1200">
                          <a:solidFill>
                            <a:schemeClr val="dk1"/>
                          </a:solidFill>
                          <a:latin typeface="Calibri" panose="020F0502020204030204"/>
                        </a:defRPr>
                      </a:lvl6pPr>
                      <a:lvl7pPr marL="2057297" algn="l" defTabSz="685766" rtl="0" eaLnBrk="1" latinLnBrk="0" hangingPunct="1">
                        <a:defRPr sz="1350" kern="1200">
                          <a:solidFill>
                            <a:schemeClr val="dk1"/>
                          </a:solidFill>
                          <a:latin typeface="Calibri" panose="020F0502020204030204"/>
                        </a:defRPr>
                      </a:lvl7pPr>
                      <a:lvl8pPr marL="2400180" algn="l" defTabSz="685766" rtl="0" eaLnBrk="1" latinLnBrk="0" hangingPunct="1">
                        <a:defRPr sz="1350" kern="1200">
                          <a:solidFill>
                            <a:schemeClr val="dk1"/>
                          </a:solidFill>
                          <a:latin typeface="Calibri" panose="020F0502020204030204"/>
                        </a:defRPr>
                      </a:lvl8pPr>
                      <a:lvl9pPr marL="2743063" algn="l" defTabSz="685766" rtl="0" eaLnBrk="1" latinLnBrk="0" hangingPunct="1">
                        <a:defRPr sz="1350" kern="1200">
                          <a:solidFill>
                            <a:schemeClr val="dk1"/>
                          </a:solidFill>
                          <a:latin typeface="Calibri" panose="020F0502020204030204"/>
                        </a:defRPr>
                      </a:lvl9p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600" b="0" kern="0" dirty="0">
                        <a:solidFill>
                          <a:prstClr val="black"/>
                        </a:solidFill>
                        <a:latin typeface="Arial" panose="020B0604020202020204"/>
                        <a:ea typeface="+mn-ea"/>
                        <a:cs typeface="Sakkal Majalla" panose="02000000000000000000" pitchFamily="2" charset="-78"/>
                      </a:endParaRPr>
                    </a:p>
                  </a:txBody>
                  <a:tcPr marL="68580" marR="68580" marT="34290" marB="3429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2113218777"/>
                  </a:ext>
                </a:extLst>
              </a:tr>
            </a:tbl>
          </a:graphicData>
        </a:graphic>
      </p:graphicFrame>
      <p:grpSp>
        <p:nvGrpSpPr>
          <p:cNvPr id="2" name="Group 1">
            <a:extLst>
              <a:ext uri="{FF2B5EF4-FFF2-40B4-BE49-F238E27FC236}">
                <a16:creationId xmlns:a16="http://schemas.microsoft.com/office/drawing/2014/main" id="{8C284310-FE09-7030-A595-B9B1CBFBF092}"/>
              </a:ext>
            </a:extLst>
          </p:cNvPr>
          <p:cNvGrpSpPr/>
          <p:nvPr/>
        </p:nvGrpSpPr>
        <p:grpSpPr>
          <a:xfrm>
            <a:off x="685167" y="946778"/>
            <a:ext cx="8010144" cy="469695"/>
            <a:chOff x="679508" y="1392285"/>
            <a:chExt cx="10684126" cy="626260"/>
          </a:xfrm>
        </p:grpSpPr>
        <p:sp>
          <p:nvSpPr>
            <p:cNvPr id="5" name="Rectangle 4">
              <a:extLst>
                <a:ext uri="{FF2B5EF4-FFF2-40B4-BE49-F238E27FC236}">
                  <a16:creationId xmlns:a16="http://schemas.microsoft.com/office/drawing/2014/main" id="{8F92150B-CB8F-9F43-977F-5752ABFBB67B}"/>
                </a:ext>
              </a:extLst>
            </p:cNvPr>
            <p:cNvSpPr/>
            <p:nvPr/>
          </p:nvSpPr>
          <p:spPr>
            <a:xfrm>
              <a:off x="679508" y="1972824"/>
              <a:ext cx="9966960" cy="45720"/>
            </a:xfrm>
            <a:prstGeom prst="rect">
              <a:avLst/>
            </a:prstGeom>
            <a:solidFill>
              <a:srgbClr val="173863"/>
            </a:solidFill>
            <a:ln w="12700" cap="flat" cmpd="sng" algn="ctr">
              <a:noFill/>
              <a:prstDash val="solid"/>
              <a:miter lim="800000"/>
            </a:ln>
            <a:effectLst/>
          </p:spPr>
          <p:txBody>
            <a:bodyPr rtlCol="0" anchor="ctr"/>
            <a:lstStyle/>
            <a:p>
              <a:pPr algn="ctr" defTabSz="685800" rtl="1">
                <a:defRPr/>
              </a:pPr>
              <a:endParaRPr lang="en-US" sz="1350" kern="0" dirty="0">
                <a:solidFill>
                  <a:srgbClr val="FFFFFF"/>
                </a:solidFill>
                <a:latin typeface="Arial" panose="020B0604020202020204"/>
              </a:endParaRPr>
            </a:p>
          </p:txBody>
        </p:sp>
        <p:sp>
          <p:nvSpPr>
            <p:cNvPr id="8" name="Rectangle: Rounded Corners 7">
              <a:extLst>
                <a:ext uri="{FF2B5EF4-FFF2-40B4-BE49-F238E27FC236}">
                  <a16:creationId xmlns:a16="http://schemas.microsoft.com/office/drawing/2014/main" id="{1E98567A-2EF2-B07F-5632-7BA7F1895AD9}"/>
                </a:ext>
              </a:extLst>
            </p:cNvPr>
            <p:cNvSpPr/>
            <p:nvPr/>
          </p:nvSpPr>
          <p:spPr>
            <a:xfrm>
              <a:off x="9902102" y="1392285"/>
              <a:ext cx="1461532" cy="626260"/>
            </a:xfrm>
            <a:prstGeom prst="roundRect">
              <a:avLst>
                <a:gd name="adj" fmla="val 7152"/>
              </a:avLst>
            </a:prstGeom>
            <a:solidFill>
              <a:srgbClr val="173863"/>
            </a:solidFill>
            <a:ln w="12700" cap="flat" cmpd="sng" algn="ctr">
              <a:noFill/>
              <a:prstDash val="solid"/>
              <a:miter lim="800000"/>
            </a:ln>
            <a:effectLst/>
          </p:spPr>
          <p:txBody>
            <a:bodyPr rtlCol="0" anchor="ctr"/>
            <a:lstStyle/>
            <a:p>
              <a:pPr algn="ctr" defTabSz="685800" rtl="1">
                <a:defRPr/>
              </a:pPr>
              <a:endParaRPr lang="en-US" sz="1350" kern="0" dirty="0">
                <a:solidFill>
                  <a:srgbClr val="FFFFFF"/>
                </a:solidFill>
                <a:latin typeface="Arial" panose="020B0604020202020204"/>
              </a:endParaRPr>
            </a:p>
          </p:txBody>
        </p:sp>
        <p:sp>
          <p:nvSpPr>
            <p:cNvPr id="9" name="Right Triangle 8">
              <a:extLst>
                <a:ext uri="{FF2B5EF4-FFF2-40B4-BE49-F238E27FC236}">
                  <a16:creationId xmlns:a16="http://schemas.microsoft.com/office/drawing/2014/main" id="{BCA50359-D70D-7C55-2ED7-EC56EE7E1878}"/>
                </a:ext>
              </a:extLst>
            </p:cNvPr>
            <p:cNvSpPr/>
            <p:nvPr/>
          </p:nvSpPr>
          <p:spPr>
            <a:xfrm flipH="1">
              <a:off x="9556078" y="1410454"/>
              <a:ext cx="354418" cy="608090"/>
            </a:xfrm>
            <a:prstGeom prst="rtTriangle">
              <a:avLst/>
            </a:prstGeom>
            <a:solidFill>
              <a:srgbClr val="173863"/>
            </a:solidFill>
            <a:ln w="12700" cap="flat" cmpd="sng" algn="ctr">
              <a:noFill/>
              <a:prstDash val="solid"/>
              <a:miter lim="800000"/>
            </a:ln>
            <a:effectLst/>
          </p:spPr>
          <p:txBody>
            <a:bodyPr rtlCol="0" anchor="ctr"/>
            <a:lstStyle/>
            <a:p>
              <a:pPr algn="ctr" defTabSz="685800" rtl="1">
                <a:defRPr/>
              </a:pPr>
              <a:endParaRPr lang="en-US" sz="1350" kern="0" dirty="0">
                <a:solidFill>
                  <a:srgbClr val="FFFFFF"/>
                </a:solidFill>
                <a:latin typeface="Arial" panose="020B0604020202020204"/>
              </a:endParaRPr>
            </a:p>
          </p:txBody>
        </p:sp>
        <p:sp>
          <p:nvSpPr>
            <p:cNvPr id="10" name="Rectangle 9">
              <a:extLst>
                <a:ext uri="{FF2B5EF4-FFF2-40B4-BE49-F238E27FC236}">
                  <a16:creationId xmlns:a16="http://schemas.microsoft.com/office/drawing/2014/main" id="{A4BBE374-292C-00FF-0A4D-F6E197CD1048}"/>
                </a:ext>
              </a:extLst>
            </p:cNvPr>
            <p:cNvSpPr/>
            <p:nvPr/>
          </p:nvSpPr>
          <p:spPr>
            <a:xfrm>
              <a:off x="9915287" y="1534688"/>
              <a:ext cx="1041677" cy="341453"/>
            </a:xfrm>
            <a:prstGeom prst="rect">
              <a:avLst/>
            </a:prstGeom>
            <a:noFill/>
            <a:ln w="12700" cap="flat" cmpd="sng" algn="ctr">
              <a:noFill/>
              <a:prstDash val="solid"/>
              <a:miter lim="800000"/>
            </a:ln>
            <a:effectLst/>
          </p:spPr>
          <p:txBody>
            <a:bodyPr rtlCol="0" anchor="ctr"/>
            <a:lstStyle/>
            <a:p>
              <a:pPr algn="r" defTabSz="685800" rtl="1"/>
              <a:r>
                <a:rPr lang="ar-SA" sz="900" b="1" dirty="0">
                  <a:solidFill>
                    <a:prstClr val="white"/>
                  </a:solidFill>
                  <a:latin typeface="Arial" panose="020B0604020202020204"/>
                </a:rPr>
                <a:t>الهدف 8</a:t>
              </a:r>
              <a:endParaRPr lang="ar-SA" sz="900" b="1" kern="0" dirty="0">
                <a:solidFill>
                  <a:srgbClr val="FFFFFF"/>
                </a:solidFill>
                <a:latin typeface="Sakkal Majalla" panose="02000000000000000000" pitchFamily="2" charset="-78"/>
                <a:cs typeface="Sakkal Majalla" panose="02000000000000000000" pitchFamily="2" charset="-78"/>
              </a:endParaRPr>
            </a:p>
          </p:txBody>
        </p:sp>
        <p:sp>
          <p:nvSpPr>
            <p:cNvPr id="11" name="Rectangle: Rounded Corners 10">
              <a:extLst>
                <a:ext uri="{FF2B5EF4-FFF2-40B4-BE49-F238E27FC236}">
                  <a16:creationId xmlns:a16="http://schemas.microsoft.com/office/drawing/2014/main" id="{3BF48211-B5D6-45E1-7663-E57D4E4730B4}"/>
                </a:ext>
              </a:extLst>
            </p:cNvPr>
            <p:cNvSpPr/>
            <p:nvPr/>
          </p:nvSpPr>
          <p:spPr>
            <a:xfrm>
              <a:off x="10968541" y="1417937"/>
              <a:ext cx="365760" cy="574957"/>
            </a:xfrm>
            <a:prstGeom prst="roundRect">
              <a:avLst>
                <a:gd name="adj" fmla="val 7152"/>
              </a:avLst>
            </a:prstGeom>
            <a:solidFill>
              <a:srgbClr val="FFFFFF"/>
            </a:solidFill>
            <a:ln w="12700" cap="flat" cmpd="sng" algn="ctr">
              <a:noFill/>
              <a:prstDash val="solid"/>
              <a:miter lim="800000"/>
            </a:ln>
            <a:effectLst/>
          </p:spPr>
          <p:txBody>
            <a:bodyPr rtlCol="0" anchor="ctr"/>
            <a:lstStyle/>
            <a:p>
              <a:pPr algn="ctr" defTabSz="685800" rtl="1">
                <a:defRPr/>
              </a:pPr>
              <a:endParaRPr lang="en-US" sz="1350" kern="0" dirty="0">
                <a:solidFill>
                  <a:srgbClr val="FFFFFF"/>
                </a:solidFill>
                <a:latin typeface="Arial" panose="020B0604020202020204"/>
              </a:endParaRPr>
            </a:p>
          </p:txBody>
        </p:sp>
        <p:sp>
          <p:nvSpPr>
            <p:cNvPr id="12" name="Rectangle 11">
              <a:extLst>
                <a:ext uri="{FF2B5EF4-FFF2-40B4-BE49-F238E27FC236}">
                  <a16:creationId xmlns:a16="http://schemas.microsoft.com/office/drawing/2014/main" id="{98ECA917-5E38-1536-4389-11516E3BBAA9}"/>
                </a:ext>
              </a:extLst>
            </p:cNvPr>
            <p:cNvSpPr/>
            <p:nvPr/>
          </p:nvSpPr>
          <p:spPr>
            <a:xfrm>
              <a:off x="3625677" y="1534688"/>
              <a:ext cx="5956352" cy="341453"/>
            </a:xfrm>
            <a:prstGeom prst="rect">
              <a:avLst/>
            </a:prstGeom>
            <a:noFill/>
            <a:ln w="12700" cap="flat" cmpd="sng" algn="ctr">
              <a:noFill/>
              <a:prstDash val="solid"/>
              <a:miter lim="800000"/>
            </a:ln>
            <a:effectLst/>
          </p:spPr>
          <p:txBody>
            <a:bodyPr rtlCol="0" anchor="ctr"/>
            <a:lstStyle/>
            <a:p>
              <a:pPr algn="r" defTabSz="685800" rtl="1"/>
              <a:r>
                <a:rPr lang="ar-SA" sz="900" b="1" dirty="0">
                  <a:solidFill>
                    <a:prstClr val="black"/>
                  </a:solidFill>
                  <a:latin typeface="Arial" panose="020B0604020202020204"/>
                </a:rPr>
                <a:t>تعزيز الوعي بالعامة التجارية بنسبة (%) بحلول عام 2028</a:t>
              </a:r>
            </a:p>
          </p:txBody>
        </p:sp>
      </p:grpSp>
      <p:pic>
        <p:nvPicPr>
          <p:cNvPr id="13" name="Graphic 12">
            <a:extLst>
              <a:ext uri="{FF2B5EF4-FFF2-40B4-BE49-F238E27FC236}">
                <a16:creationId xmlns:a16="http://schemas.microsoft.com/office/drawing/2014/main" id="{3CE1985A-B5D1-EEDD-DCF3-F6215F432D4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44104" y="1073037"/>
            <a:ext cx="205740" cy="205740"/>
          </a:xfrm>
          <a:prstGeom prst="rect">
            <a:avLst/>
          </a:prstGeom>
        </p:spPr>
      </p:pic>
    </p:spTree>
    <p:extLst>
      <p:ext uri="{BB962C8B-B14F-4D97-AF65-F5344CB8AC3E}">
        <p14:creationId xmlns:p14="http://schemas.microsoft.com/office/powerpoint/2010/main" val="39609801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173563"/>
        </a:solidFill>
        <a:effectLst/>
      </p:bgPr>
    </p:bg>
    <p:spTree>
      <p:nvGrpSpPr>
        <p:cNvPr id="1" name="">
          <a:extLst>
            <a:ext uri="{FF2B5EF4-FFF2-40B4-BE49-F238E27FC236}">
              <a16:creationId xmlns:a16="http://schemas.microsoft.com/office/drawing/2014/main" id="{9448F644-4D11-ADB8-B5CA-B57425447724}"/>
            </a:ext>
          </a:extLst>
        </p:cNvPr>
        <p:cNvGrpSpPr/>
        <p:nvPr/>
      </p:nvGrpSpPr>
      <p:grpSpPr>
        <a:xfrm>
          <a:off x="0" y="0"/>
          <a:ext cx="0" cy="0"/>
          <a:chOff x="0" y="0"/>
          <a:chExt cx="0" cy="0"/>
        </a:xfrm>
      </p:grpSpPr>
      <p:pic>
        <p:nvPicPr>
          <p:cNvPr id="3" name="صورة 2" descr="صورة تحتوي على أزرق, لقطة شاشة, أزرق كهربائي, الرسومات&#10;&#10;تم إنشاء الوصف تلقائياً">
            <a:extLst>
              <a:ext uri="{FF2B5EF4-FFF2-40B4-BE49-F238E27FC236}">
                <a16:creationId xmlns:a16="http://schemas.microsoft.com/office/drawing/2014/main" id="{C0A39480-2126-927D-ABC2-A359521D2E26}"/>
              </a:ext>
            </a:extLst>
          </p:cNvPr>
          <p:cNvPicPr>
            <a:picLocks noGrp="1" noRot="1" noChangeAspect="1" noMove="1" noResize="1" noEditPoints="1" noAdjustHandles="1" noChangeArrowheads="1" noChangeShapeType="1" noCrop="1"/>
          </p:cNvPicPr>
          <p:nvPr/>
        </p:nvPicPr>
        <p:blipFill>
          <a:blip r:embed="rId3"/>
          <a:srcRect t="50" r="67949" b="65992"/>
          <a:stretch/>
        </p:blipFill>
        <p:spPr>
          <a:xfrm>
            <a:off x="5314890" y="1794510"/>
            <a:ext cx="3498435" cy="2994660"/>
          </a:xfrm>
          <a:prstGeom prst="rect">
            <a:avLst/>
          </a:prstGeom>
        </p:spPr>
      </p:pic>
      <p:sp>
        <p:nvSpPr>
          <p:cNvPr id="2" name="مربع نص 1">
            <a:extLst>
              <a:ext uri="{FF2B5EF4-FFF2-40B4-BE49-F238E27FC236}">
                <a16:creationId xmlns:a16="http://schemas.microsoft.com/office/drawing/2014/main" id="{C21BC393-E3C4-DB66-9B7D-53F9514FD0BA}"/>
              </a:ext>
            </a:extLst>
          </p:cNvPr>
          <p:cNvSpPr txBox="1"/>
          <p:nvPr/>
        </p:nvSpPr>
        <p:spPr>
          <a:xfrm>
            <a:off x="5006638" y="2143644"/>
            <a:ext cx="3806687" cy="756041"/>
          </a:xfrm>
          <a:prstGeom prst="rect">
            <a:avLst/>
          </a:prstGeom>
        </p:spPr>
        <p:txBody>
          <a:bodyPr wrap="square" rtlCol="1">
            <a:spAutoFit/>
          </a:bodyPr>
          <a:lstStyle/>
          <a:p>
            <a:pPr marL="0" marR="0" lvl="0" indent="0" algn="r" defTabSz="171450" rtl="0" eaLnBrk="1" fontAlgn="auto" latinLnBrk="0" hangingPunct="1">
              <a:lnSpc>
                <a:spcPct val="100000"/>
              </a:lnSpc>
              <a:spcBef>
                <a:spcPts val="0"/>
              </a:spcBef>
              <a:spcAft>
                <a:spcPts val="0"/>
              </a:spcAft>
              <a:buClrTx/>
              <a:buSzTx/>
              <a:buFontTx/>
              <a:buNone/>
              <a:tabLst/>
              <a:defRPr/>
            </a:pPr>
            <a:r>
              <a:rPr lang="ar-SA" sz="4313" b="1" dirty="0">
                <a:solidFill>
                  <a:prstClr val="white"/>
                </a:solidFill>
                <a:latin typeface="Sakkal Majalla" panose="02000000000000000000" pitchFamily="2" charset="-78"/>
                <a:cs typeface="Sakkal Majalla" panose="02000000000000000000" pitchFamily="2" charset="-78"/>
              </a:rPr>
              <a:t>ملخص الاستراتيجية</a:t>
            </a:r>
            <a:endParaRPr kumimoji="0" lang="en-US" sz="4313" b="1" i="0" u="none" strike="noStrike" kern="1200" cap="none" spc="0" normalizeH="0" baseline="0" noProof="0" dirty="0">
              <a:ln>
                <a:noFill/>
              </a:ln>
              <a:solidFill>
                <a:prstClr val="white"/>
              </a:solidFill>
              <a:effectLst/>
              <a:uLnTx/>
              <a:uFillTx/>
              <a:latin typeface="Sakkal Majalla" panose="02000000000000000000" pitchFamily="2" charset="-78"/>
              <a:ea typeface="+mn-ea"/>
              <a:cs typeface="Sakkal Majalla" panose="02000000000000000000" pitchFamily="2" charset="-78"/>
            </a:endParaRPr>
          </a:p>
        </p:txBody>
      </p:sp>
    </p:spTree>
    <p:extLst>
      <p:ext uri="{BB962C8B-B14F-4D97-AF65-F5344CB8AC3E}">
        <p14:creationId xmlns:p14="http://schemas.microsoft.com/office/powerpoint/2010/main" val="25040159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2398D5-4230-42F2-C83E-75235A980298}"/>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896E6A49-E541-AAA9-09EE-F502BA2F5A48}"/>
              </a:ext>
            </a:extLst>
          </p:cNvPr>
          <p:cNvSpPr txBox="1">
            <a:spLocks/>
          </p:cNvSpPr>
          <p:nvPr/>
        </p:nvSpPr>
        <p:spPr>
          <a:xfrm>
            <a:off x="4039859" y="347432"/>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marL="0" marR="0" lvl="0" indent="0" algn="r" defTabSz="1828664" rtl="1" eaLnBrk="1" fontAlgn="auto" latinLnBrk="0" hangingPunct="1">
              <a:lnSpc>
                <a:spcPct val="115000"/>
              </a:lnSpc>
              <a:spcBef>
                <a:spcPct val="0"/>
              </a:spcBef>
              <a:spcAft>
                <a:spcPts val="300"/>
              </a:spcAft>
              <a:buClrTx/>
              <a:buSzTx/>
              <a:buFontTx/>
              <a:buNone/>
              <a:tabLst/>
              <a:defRPr/>
            </a:pPr>
            <a:r>
              <a:rPr kumimoji="0" lang="ar-SA" sz="1800" b="1" i="0" u="none" strike="noStrike" kern="100" cap="none" spc="0" normalizeH="0" baseline="0" noProof="0" dirty="0">
                <a:ln>
                  <a:noFill/>
                </a:ln>
                <a:solidFill>
                  <a:srgbClr val="002060"/>
                </a:solidFill>
                <a:effectLst/>
                <a:uLnTx/>
                <a:uFillTx/>
                <a:latin typeface="Aptos" panose="020B0004020202020204" pitchFamily="34" charset="0"/>
                <a:ea typeface="Aptos" panose="020B0004020202020204" pitchFamily="34" charset="0"/>
                <a:cs typeface="Sakkal Majalla" panose="02000000000000000000" pitchFamily="2" charset="-78"/>
              </a:rPr>
              <a:t>ملخص الاستراتيجية</a:t>
            </a:r>
          </a:p>
        </p:txBody>
      </p:sp>
      <p:sp>
        <p:nvSpPr>
          <p:cNvPr id="4" name="Rectangle 3">
            <a:extLst>
              <a:ext uri="{FF2B5EF4-FFF2-40B4-BE49-F238E27FC236}">
                <a16:creationId xmlns:a16="http://schemas.microsoft.com/office/drawing/2014/main" id="{90CA4FF8-01B1-480F-C959-62C9FCBA5D6F}"/>
              </a:ext>
            </a:extLst>
          </p:cNvPr>
          <p:cNvSpPr/>
          <p:nvPr/>
        </p:nvSpPr>
        <p:spPr>
          <a:xfrm>
            <a:off x="8785812" y="332241"/>
            <a:ext cx="72737" cy="252695"/>
          </a:xfrm>
          <a:prstGeom prst="rect">
            <a:avLst/>
          </a:prstGeom>
          <a:solidFill>
            <a:schemeClr val="accent1"/>
          </a:solidFill>
          <a:ln w="0" cap="flat">
            <a:noFill/>
            <a:prstDash val="solid"/>
            <a:miter/>
          </a:ln>
        </p:spPr>
        <p:txBody>
          <a:bodyPr rtlCol="0" anchor="ctr"/>
          <a:lstStyle/>
          <a:p>
            <a:pPr marL="0" marR="0" lvl="0" indent="0" algn="r" defTabSz="171446" rtl="1" eaLnBrk="1" fontAlgn="auto" latinLnBrk="0" hangingPunct="1">
              <a:lnSpc>
                <a:spcPct val="100000"/>
              </a:lnSpc>
              <a:spcBef>
                <a:spcPts val="0"/>
              </a:spcBef>
              <a:spcAft>
                <a:spcPts val="0"/>
              </a:spcAft>
              <a:buClrTx/>
              <a:buSzTx/>
              <a:buFontTx/>
              <a:buNone/>
              <a:tabLst/>
              <a:defRPr/>
            </a:pPr>
            <a:endParaRPr kumimoji="0" lang="en-US" sz="25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Isosceles Triangle 7">
            <a:extLst>
              <a:ext uri="{FF2B5EF4-FFF2-40B4-BE49-F238E27FC236}">
                <a16:creationId xmlns:a16="http://schemas.microsoft.com/office/drawing/2014/main" id="{F1DDCBC6-2800-C140-E1F3-761CCFAECEF8}"/>
              </a:ext>
            </a:extLst>
          </p:cNvPr>
          <p:cNvSpPr/>
          <p:nvPr/>
        </p:nvSpPr>
        <p:spPr bwMode="gray">
          <a:xfrm>
            <a:off x="1031800" y="1035124"/>
            <a:ext cx="7080401" cy="677162"/>
          </a:xfrm>
          <a:prstGeom prst="triangle">
            <a:avLst>
              <a:gd name="adj" fmla="val 49909"/>
            </a:avLst>
          </a:prstGeom>
          <a:solidFill>
            <a:schemeClr val="accent1">
              <a:lumMod val="75000"/>
            </a:schemeClr>
          </a:solidFill>
          <a:ln w="19050" cap="rnd" algn="ctr">
            <a:noFill/>
            <a:round/>
            <a:headEnd/>
            <a:tailEnd/>
          </a:ln>
        </p:spPr>
        <p:txBody>
          <a:bodyPr wrap="square" lIns="70376" tIns="70376" rIns="70376" bIns="70376" rtlCol="0" anchor="ctr"/>
          <a:lstStyle/>
          <a:p>
            <a:pPr marL="0" marR="0" lvl="0" indent="0" algn="ctr" defTabSz="685578" rtl="1"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Sakkal Majalla" panose="02000000000000000000" pitchFamily="2" charset="-78"/>
                <a:ea typeface="+mn-ea"/>
                <a:cs typeface="Sakkal Majalla" panose="02000000000000000000" pitchFamily="2" charset="-78"/>
              </a:rPr>
              <a:t>مجموعة استثمارية </a:t>
            </a:r>
            <a:r>
              <a:rPr kumimoji="0" lang="ar-SA" sz="1200" b="1" i="0" u="none" strike="noStrike" kern="1200" cap="none" spc="0" normalizeH="0" baseline="0" noProof="0" dirty="0">
                <a:ln>
                  <a:noFill/>
                </a:ln>
                <a:solidFill>
                  <a:prstClr val="white"/>
                </a:solidFill>
                <a:effectLst/>
                <a:uLnTx/>
                <a:uFillTx/>
                <a:latin typeface="Sakkal Majalla" panose="02000000000000000000" pitchFamily="2" charset="-78"/>
                <a:ea typeface="+mn-ea"/>
                <a:cs typeface="Sakkal Majalla" panose="02000000000000000000" pitchFamily="2" charset="-78"/>
              </a:rPr>
              <a:t>طموحة</a:t>
            </a:r>
            <a:r>
              <a:rPr kumimoji="0" lang="en-US" sz="1200" b="1" i="0" u="none" strike="noStrike" kern="1200" cap="none" spc="0" normalizeH="0" baseline="0" noProof="0" dirty="0">
                <a:ln>
                  <a:noFill/>
                </a:ln>
                <a:solidFill>
                  <a:prstClr val="white"/>
                </a:solidFill>
                <a:effectLst/>
                <a:uLnTx/>
                <a:uFillTx/>
                <a:latin typeface="Sakkal Majalla" panose="02000000000000000000" pitchFamily="2" charset="-78"/>
                <a:ea typeface="+mn-ea"/>
                <a:cs typeface="Sakkal Majalla" panose="02000000000000000000" pitchFamily="2" charset="-78"/>
              </a:rPr>
              <a:t> ذات كفاءه تبني </a:t>
            </a:r>
            <a:r>
              <a:rPr kumimoji="0" lang="en-US" sz="1200" b="1" i="0" u="none" strike="noStrike" kern="1200" cap="none" spc="0" normalizeH="0" baseline="0" noProof="0" dirty="0" err="1">
                <a:ln>
                  <a:noFill/>
                </a:ln>
                <a:solidFill>
                  <a:prstClr val="white"/>
                </a:solidFill>
                <a:effectLst/>
                <a:uLnTx/>
                <a:uFillTx/>
                <a:latin typeface="Sakkal Majalla" panose="02000000000000000000" pitchFamily="2" charset="-78"/>
                <a:ea typeface="+mn-ea"/>
                <a:cs typeface="Sakkal Majalla" panose="02000000000000000000" pitchFamily="2" charset="-78"/>
              </a:rPr>
              <a:t>استدامة</a:t>
            </a:r>
            <a:r>
              <a:rPr kumimoji="0" lang="en-US" sz="1200" b="1" i="0" u="none" strike="noStrike" kern="1200" cap="none" spc="0" normalizeH="0" baseline="0" noProof="0" dirty="0">
                <a:ln>
                  <a:noFill/>
                </a:ln>
                <a:solidFill>
                  <a:prstClr val="white"/>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1200" cap="none" spc="0" normalizeH="0" baseline="0" noProof="0" dirty="0" err="1">
                <a:ln>
                  <a:noFill/>
                </a:ln>
                <a:solidFill>
                  <a:prstClr val="white"/>
                </a:solidFill>
                <a:effectLst/>
                <a:uLnTx/>
                <a:uFillTx/>
                <a:latin typeface="Sakkal Majalla" panose="02000000000000000000" pitchFamily="2" charset="-78"/>
                <a:ea typeface="+mn-ea"/>
                <a:cs typeface="Sakkal Majalla" panose="02000000000000000000" pitchFamily="2" charset="-78"/>
              </a:rPr>
              <a:t>النمو</a:t>
            </a:r>
            <a:r>
              <a:rPr kumimoji="0" lang="en-US" sz="1200" b="1" i="0" u="none" strike="noStrike" kern="1200" cap="none" spc="0" normalizeH="0" baseline="0" noProof="0" dirty="0">
                <a:ln>
                  <a:noFill/>
                </a:ln>
                <a:solidFill>
                  <a:prstClr val="white"/>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1200" cap="none" spc="0" normalizeH="0" baseline="0" noProof="0" dirty="0" err="1">
                <a:ln>
                  <a:noFill/>
                </a:ln>
                <a:solidFill>
                  <a:prstClr val="white"/>
                </a:solidFill>
                <a:effectLst/>
                <a:uLnTx/>
                <a:uFillTx/>
                <a:latin typeface="Sakkal Majalla" panose="02000000000000000000" pitchFamily="2" charset="-78"/>
                <a:ea typeface="+mn-ea"/>
                <a:cs typeface="Sakkal Majalla" panose="02000000000000000000" pitchFamily="2" charset="-78"/>
              </a:rPr>
              <a:t>في</a:t>
            </a:r>
            <a:r>
              <a:rPr kumimoji="0" lang="en-US" sz="1200" b="1" i="0" u="none" strike="noStrike" kern="1200" cap="none" spc="0" normalizeH="0" baseline="0" noProof="0" dirty="0">
                <a:ln>
                  <a:noFill/>
                </a:ln>
                <a:solidFill>
                  <a:prstClr val="white"/>
                </a:solidFill>
                <a:effectLst/>
                <a:uLnTx/>
                <a:uFillTx/>
                <a:latin typeface="Sakkal Majalla" panose="02000000000000000000" pitchFamily="2" charset="-78"/>
                <a:ea typeface="+mn-ea"/>
                <a:cs typeface="Sakkal Majalla" panose="02000000000000000000" pitchFamily="2" charset="-78"/>
              </a:rPr>
              <a:t> قطاعات </a:t>
            </a:r>
            <a:r>
              <a:rPr kumimoji="0" lang="ar-SA" sz="1200" b="1" i="0" u="none" strike="noStrike" kern="1200" cap="none" spc="0" normalizeH="0" baseline="0" noProof="0" dirty="0">
                <a:ln>
                  <a:noFill/>
                </a:ln>
                <a:solidFill>
                  <a:prstClr val="white"/>
                </a:solidFill>
                <a:effectLst/>
                <a:uLnTx/>
                <a:uFillTx/>
                <a:latin typeface="Sakkal Majalla" panose="02000000000000000000" pitchFamily="2" charset="-78"/>
                <a:ea typeface="+mn-ea"/>
                <a:cs typeface="Sakkal Majalla" panose="02000000000000000000" pitchFamily="2" charset="-78"/>
              </a:rPr>
              <a:t>حيوية</a:t>
            </a:r>
            <a:endParaRPr kumimoji="0" lang="en-US" sz="1200" b="1" i="0" u="none" strike="noStrike" kern="1200" cap="none" spc="0" normalizeH="0" baseline="0" noProof="0" dirty="0">
              <a:ln>
                <a:noFill/>
              </a:ln>
              <a:solidFill>
                <a:prstClr val="white"/>
              </a:solidFill>
              <a:effectLst/>
              <a:uLnTx/>
              <a:uFillTx/>
              <a:latin typeface="Sakkal Majalla" panose="02000000000000000000" pitchFamily="2" charset="-78"/>
              <a:ea typeface="+mn-ea"/>
              <a:cs typeface="Sakkal Majalla" panose="02000000000000000000" pitchFamily="2" charset="-78"/>
            </a:endParaRPr>
          </a:p>
        </p:txBody>
      </p:sp>
      <p:sp>
        <p:nvSpPr>
          <p:cNvPr id="48" name="Rectangle 52">
            <a:extLst>
              <a:ext uri="{FF2B5EF4-FFF2-40B4-BE49-F238E27FC236}">
                <a16:creationId xmlns:a16="http://schemas.microsoft.com/office/drawing/2014/main" id="{CEB659BC-8FBB-6A83-DF4B-671BA4E25F12}"/>
              </a:ext>
            </a:extLst>
          </p:cNvPr>
          <p:cNvSpPr/>
          <p:nvPr/>
        </p:nvSpPr>
        <p:spPr bwMode="gray">
          <a:xfrm>
            <a:off x="1029769" y="4392288"/>
            <a:ext cx="7082432" cy="319604"/>
          </a:xfrm>
          <a:prstGeom prst="rect">
            <a:avLst/>
          </a:prstGeom>
          <a:solidFill>
            <a:schemeClr val="accent2">
              <a:lumMod val="20000"/>
              <a:lumOff val="80000"/>
            </a:schemeClr>
          </a:solidFill>
          <a:ln w="19050" cap="rnd" algn="ctr">
            <a:noFill/>
            <a:round/>
            <a:headEnd/>
            <a:tailEnd/>
          </a:ln>
        </p:spPr>
        <p:txBody>
          <a:bodyPr wrap="square" lIns="70376" tIns="70376" rIns="70376" bIns="70376" rtlCol="0" anchor="ctr"/>
          <a:lstStyle/>
          <a:p>
            <a:pPr marL="0" marR="0" lvl="0" indent="0" algn="ctr" defTabSz="171446" rtl="0" eaLnBrk="1" fontAlgn="auto" latinLnBrk="0" hangingPunct="1">
              <a:lnSpc>
                <a:spcPct val="100000"/>
              </a:lnSpc>
              <a:spcBef>
                <a:spcPts val="0"/>
              </a:spcBef>
              <a:spcAft>
                <a:spcPts val="0"/>
              </a:spcAft>
              <a:buClrTx/>
              <a:buSzTx/>
              <a:buFontTx/>
              <a:buNone/>
              <a:tabLst/>
              <a:defRPr/>
            </a:pPr>
            <a:r>
              <a:rPr kumimoji="0" lang="ar-SA" sz="2000" b="1" i="0" u="none" strike="noStrike" kern="1200" cap="none" spc="0" normalizeH="0" baseline="0" noProof="0" dirty="0">
                <a:ln>
                  <a:noFill/>
                </a:ln>
                <a:solidFill>
                  <a:srgbClr val="173863"/>
                </a:solidFill>
                <a:effectLst/>
                <a:uLnTx/>
                <a:uFillTx/>
                <a:latin typeface="Sakkal Majalla" panose="02000000000000000000" pitchFamily="2" charset="-78"/>
                <a:ea typeface="+mn-ea"/>
                <a:cs typeface="Sakkal Majalla" panose="02000000000000000000" pitchFamily="2" charset="-78"/>
              </a:rPr>
              <a:t>المبادرات</a:t>
            </a:r>
            <a:endParaRPr kumimoji="0" lang="en-US" sz="2000" b="1" i="0" u="none" strike="noStrike" kern="1200" cap="none" spc="0" normalizeH="0" baseline="0" noProof="0" dirty="0">
              <a:ln>
                <a:noFill/>
              </a:ln>
              <a:solidFill>
                <a:srgbClr val="173863"/>
              </a:solidFill>
              <a:effectLst/>
              <a:uLnTx/>
              <a:uFillTx/>
              <a:latin typeface="Sakkal Majalla" panose="02000000000000000000" pitchFamily="2" charset="-78"/>
              <a:ea typeface="+mn-ea"/>
              <a:cs typeface="Sakkal Majalla" panose="02000000000000000000" pitchFamily="2" charset="-78"/>
            </a:endParaRPr>
          </a:p>
        </p:txBody>
      </p:sp>
      <p:pic>
        <p:nvPicPr>
          <p:cNvPr id="50" name="Graphic 23">
            <a:extLst>
              <a:ext uri="{FF2B5EF4-FFF2-40B4-BE49-F238E27FC236}">
                <a16:creationId xmlns:a16="http://schemas.microsoft.com/office/drawing/2014/main" id="{FDC4562F-B247-A5BD-085D-99115206B4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84467" y="1135908"/>
            <a:ext cx="367511" cy="195266"/>
          </a:xfrm>
          <a:prstGeom prst="rect">
            <a:avLst/>
          </a:prstGeom>
        </p:spPr>
      </p:pic>
      <p:sp>
        <p:nvSpPr>
          <p:cNvPr id="75" name="Rectangle 53">
            <a:extLst>
              <a:ext uri="{FF2B5EF4-FFF2-40B4-BE49-F238E27FC236}">
                <a16:creationId xmlns:a16="http://schemas.microsoft.com/office/drawing/2014/main" id="{6051E81A-9913-02AF-99F7-C1CBF2C3FF03}"/>
              </a:ext>
            </a:extLst>
          </p:cNvPr>
          <p:cNvSpPr/>
          <p:nvPr/>
        </p:nvSpPr>
        <p:spPr bwMode="gray">
          <a:xfrm>
            <a:off x="1031800" y="1742809"/>
            <a:ext cx="7080400" cy="284858"/>
          </a:xfrm>
          <a:prstGeom prst="rect">
            <a:avLst/>
          </a:prstGeom>
          <a:solidFill>
            <a:schemeClr val="accent1"/>
          </a:solidFill>
          <a:ln w="19050" cap="rnd" algn="ctr">
            <a:noFill/>
            <a:round/>
            <a:headEnd/>
            <a:tailEnd/>
          </a:ln>
        </p:spPr>
        <p:txBody>
          <a:bodyPr wrap="square" lIns="70376" tIns="70376" rIns="70376" bIns="70376" rtlCol="0" anchor="ctr"/>
          <a:lstStyle/>
          <a:p>
            <a:pPr marL="0" marR="0" lvl="0" indent="0" algn="ctr" defTabSz="685578" rtl="1"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Sakkal Majalla" panose="02000000000000000000" pitchFamily="2" charset="-78"/>
                <a:ea typeface="+mn-ea"/>
                <a:cs typeface="Sakkal Majalla" panose="02000000000000000000" pitchFamily="2" charset="-78"/>
              </a:rPr>
              <a:t>نستثمر</a:t>
            </a:r>
            <a:r>
              <a:rPr kumimoji="0" lang="en-US" sz="1200" b="1" i="0" u="none" strike="noStrike" kern="1200" cap="none" spc="0" normalizeH="0" baseline="0" noProof="0" dirty="0">
                <a:ln>
                  <a:noFill/>
                </a:ln>
                <a:solidFill>
                  <a:prstClr val="white"/>
                </a:solidFill>
                <a:effectLst/>
                <a:uLnTx/>
                <a:uFillTx/>
                <a:latin typeface="Sakkal Majalla" panose="02000000000000000000" pitchFamily="2" charset="-78"/>
                <a:ea typeface="+mn-ea"/>
                <a:cs typeface="Sakkal Majalla" panose="02000000000000000000" pitchFamily="2" charset="-78"/>
              </a:rPr>
              <a:t> في </a:t>
            </a:r>
            <a:r>
              <a:rPr kumimoji="0" lang="en-US" sz="1200" b="1" i="0" u="none" strike="noStrike" kern="1200" cap="none" spc="0" normalizeH="0" baseline="0" noProof="0" dirty="0" err="1">
                <a:ln>
                  <a:noFill/>
                </a:ln>
                <a:solidFill>
                  <a:prstClr val="white"/>
                </a:solidFill>
                <a:effectLst/>
                <a:uLnTx/>
                <a:uFillTx/>
                <a:latin typeface="Sakkal Majalla" panose="02000000000000000000" pitchFamily="2" charset="-78"/>
                <a:ea typeface="+mn-ea"/>
                <a:cs typeface="Sakkal Majalla" panose="02000000000000000000" pitchFamily="2" charset="-78"/>
              </a:rPr>
              <a:t>القطاعات</a:t>
            </a:r>
            <a:r>
              <a:rPr kumimoji="0" lang="en-US" sz="1200" b="1" i="0" u="none" strike="noStrike" kern="1200" cap="none" spc="0" normalizeH="0" baseline="0" noProof="0" dirty="0">
                <a:ln>
                  <a:noFill/>
                </a:ln>
                <a:solidFill>
                  <a:prstClr val="white"/>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1200" cap="none" spc="0" normalizeH="0" baseline="0" noProof="0" dirty="0" err="1">
                <a:ln>
                  <a:noFill/>
                </a:ln>
                <a:solidFill>
                  <a:prstClr val="white"/>
                </a:solidFill>
                <a:effectLst/>
                <a:uLnTx/>
                <a:uFillTx/>
                <a:latin typeface="Sakkal Majalla" panose="02000000000000000000" pitchFamily="2" charset="-78"/>
                <a:ea typeface="+mn-ea"/>
                <a:cs typeface="Sakkal Majalla" panose="02000000000000000000" pitchFamily="2" charset="-78"/>
              </a:rPr>
              <a:t>الحيوية</a:t>
            </a:r>
            <a:r>
              <a:rPr kumimoji="0" lang="en-US" sz="1200" b="1" i="0" u="none" strike="noStrike" kern="1200" cap="none" spc="0" normalizeH="0" baseline="0" noProof="0" dirty="0">
                <a:ln>
                  <a:noFill/>
                </a:ln>
                <a:solidFill>
                  <a:prstClr val="white"/>
                </a:solidFill>
                <a:effectLst/>
                <a:uLnTx/>
                <a:uFillTx/>
                <a:latin typeface="Sakkal Majalla" panose="02000000000000000000" pitchFamily="2" charset="-78"/>
                <a:ea typeface="+mn-ea"/>
                <a:cs typeface="Sakkal Majalla" panose="02000000000000000000" pitchFamily="2" charset="-78"/>
              </a:rPr>
              <a:t> ذات </a:t>
            </a:r>
            <a:r>
              <a:rPr kumimoji="0" lang="en-US" sz="1200" b="1" i="0" u="none" strike="noStrike" kern="1200" cap="none" spc="0" normalizeH="0" baseline="0" noProof="0" dirty="0" err="1">
                <a:ln>
                  <a:noFill/>
                </a:ln>
                <a:solidFill>
                  <a:prstClr val="white"/>
                </a:solidFill>
                <a:effectLst/>
                <a:uLnTx/>
                <a:uFillTx/>
                <a:latin typeface="Sakkal Majalla" panose="02000000000000000000" pitchFamily="2" charset="-78"/>
                <a:ea typeface="+mn-ea"/>
                <a:cs typeface="Sakkal Majalla" panose="02000000000000000000" pitchFamily="2" charset="-78"/>
              </a:rPr>
              <a:t>الاثر</a:t>
            </a:r>
            <a:r>
              <a:rPr kumimoji="0" lang="en-US" sz="1200" b="1" i="0" u="none" strike="noStrike" kern="1200" cap="none" spc="0" normalizeH="0" baseline="0" noProof="0" dirty="0">
                <a:ln>
                  <a:noFill/>
                </a:ln>
                <a:solidFill>
                  <a:prstClr val="white"/>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1200" cap="none" spc="0" normalizeH="0" baseline="0" noProof="0" dirty="0" err="1">
                <a:ln>
                  <a:noFill/>
                </a:ln>
                <a:solidFill>
                  <a:prstClr val="white"/>
                </a:solidFill>
                <a:effectLst/>
                <a:uLnTx/>
                <a:uFillTx/>
                <a:latin typeface="Sakkal Majalla" panose="02000000000000000000" pitchFamily="2" charset="-78"/>
                <a:ea typeface="+mn-ea"/>
                <a:cs typeface="Sakkal Majalla" panose="02000000000000000000" pitchFamily="2" charset="-78"/>
              </a:rPr>
              <a:t>الاقتصادي</a:t>
            </a:r>
            <a:r>
              <a:rPr kumimoji="0" lang="en-US" sz="1200" b="1" i="0" u="none" strike="noStrike" kern="1200" cap="none" spc="0" normalizeH="0" baseline="0" noProof="0" dirty="0">
                <a:ln>
                  <a:noFill/>
                </a:ln>
                <a:solidFill>
                  <a:prstClr val="white"/>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1200" cap="none" spc="0" normalizeH="0" baseline="0" noProof="0" dirty="0" err="1">
                <a:ln>
                  <a:noFill/>
                </a:ln>
                <a:solidFill>
                  <a:prstClr val="white"/>
                </a:solidFill>
                <a:effectLst/>
                <a:uLnTx/>
                <a:uFillTx/>
                <a:latin typeface="Sakkal Majalla" panose="02000000000000000000" pitchFamily="2" charset="-78"/>
                <a:ea typeface="+mn-ea"/>
                <a:cs typeface="Sakkal Majalla" panose="02000000000000000000" pitchFamily="2" charset="-78"/>
              </a:rPr>
              <a:t>لخلق</a:t>
            </a:r>
            <a:r>
              <a:rPr kumimoji="0" lang="en-US" sz="1200" b="1" i="0" u="none" strike="noStrike" kern="1200" cap="none" spc="0" normalizeH="0" baseline="0" noProof="0" dirty="0">
                <a:ln>
                  <a:noFill/>
                </a:ln>
                <a:solidFill>
                  <a:prstClr val="white"/>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1200" cap="none" spc="0" normalizeH="0" baseline="0" noProof="0" dirty="0" err="1">
                <a:ln>
                  <a:noFill/>
                </a:ln>
                <a:solidFill>
                  <a:prstClr val="white"/>
                </a:solidFill>
                <a:effectLst/>
                <a:uLnTx/>
                <a:uFillTx/>
                <a:latin typeface="Sakkal Majalla" panose="02000000000000000000" pitchFamily="2" charset="-78"/>
                <a:ea typeface="+mn-ea"/>
                <a:cs typeface="Sakkal Majalla" panose="02000000000000000000" pitchFamily="2" charset="-78"/>
              </a:rPr>
              <a:t>قيمة</a:t>
            </a:r>
            <a:r>
              <a:rPr kumimoji="0" lang="en-US" sz="1200" b="1" i="0" u="none" strike="noStrike" kern="1200" cap="none" spc="0" normalizeH="0" baseline="0" noProof="0" dirty="0">
                <a:ln>
                  <a:noFill/>
                </a:ln>
                <a:solidFill>
                  <a:prstClr val="white"/>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1200" cap="none" spc="0" normalizeH="0" baseline="0" noProof="0" dirty="0" err="1">
                <a:ln>
                  <a:noFill/>
                </a:ln>
                <a:solidFill>
                  <a:prstClr val="white"/>
                </a:solidFill>
                <a:effectLst/>
                <a:uLnTx/>
                <a:uFillTx/>
                <a:latin typeface="Sakkal Majalla" panose="02000000000000000000" pitchFamily="2" charset="-78"/>
                <a:ea typeface="+mn-ea"/>
                <a:cs typeface="Sakkal Majalla" panose="02000000000000000000" pitchFamily="2" charset="-78"/>
              </a:rPr>
              <a:t>مستدامة</a:t>
            </a:r>
            <a:r>
              <a:rPr kumimoji="0" lang="en-US" sz="1200" b="1" i="0" u="none" strike="noStrike" kern="1200" cap="none" spc="0" normalizeH="0" baseline="0" noProof="0" dirty="0">
                <a:ln>
                  <a:noFill/>
                </a:ln>
                <a:solidFill>
                  <a:prstClr val="white"/>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1200" cap="none" spc="0" normalizeH="0" baseline="0" noProof="0" dirty="0" err="1">
                <a:ln>
                  <a:noFill/>
                </a:ln>
                <a:solidFill>
                  <a:prstClr val="white"/>
                </a:solidFill>
                <a:effectLst/>
                <a:uLnTx/>
                <a:uFillTx/>
                <a:latin typeface="Sakkal Majalla" panose="02000000000000000000" pitchFamily="2" charset="-78"/>
                <a:ea typeface="+mn-ea"/>
                <a:cs typeface="Sakkal Majalla" panose="02000000000000000000" pitchFamily="2" charset="-78"/>
              </a:rPr>
              <a:t>تجسد</a:t>
            </a:r>
            <a:r>
              <a:rPr kumimoji="0" lang="en-US" sz="1200" b="1" i="0" u="none" strike="noStrike" kern="1200" cap="none" spc="0" normalizeH="0" baseline="0" noProof="0" dirty="0">
                <a:ln>
                  <a:noFill/>
                </a:ln>
                <a:solidFill>
                  <a:prstClr val="white"/>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1200" cap="none" spc="0" normalizeH="0" baseline="0" noProof="0" dirty="0" err="1">
                <a:ln>
                  <a:noFill/>
                </a:ln>
                <a:solidFill>
                  <a:prstClr val="white"/>
                </a:solidFill>
                <a:effectLst/>
                <a:uLnTx/>
                <a:uFillTx/>
                <a:latin typeface="Sakkal Majalla" panose="02000000000000000000" pitchFamily="2" charset="-78"/>
                <a:ea typeface="+mn-ea"/>
                <a:cs typeface="Sakkal Majalla" panose="02000000000000000000" pitchFamily="2" charset="-78"/>
              </a:rPr>
              <a:t>كفاءة</a:t>
            </a:r>
            <a:r>
              <a:rPr kumimoji="0" lang="en-US" sz="1200" b="1" i="0" u="none" strike="noStrike" kern="1200" cap="none" spc="0" normalizeH="0" baseline="0" noProof="0" dirty="0">
                <a:ln>
                  <a:noFill/>
                </a:ln>
                <a:solidFill>
                  <a:prstClr val="white"/>
                </a:solidFill>
                <a:effectLst/>
                <a:uLnTx/>
                <a:uFillTx/>
                <a:latin typeface="Sakkal Majalla" panose="02000000000000000000" pitchFamily="2" charset="-78"/>
                <a:ea typeface="+mn-ea"/>
                <a:cs typeface="Sakkal Majalla" panose="02000000000000000000" pitchFamily="2" charset="-78"/>
              </a:rPr>
              <a:t> المجموعة </a:t>
            </a:r>
            <a:r>
              <a:rPr kumimoji="0" lang="en-US" sz="1200" b="1" i="0" u="none" strike="noStrike" kern="1200" cap="none" spc="0" normalizeH="0" baseline="0" noProof="0" dirty="0" err="1">
                <a:ln>
                  <a:noFill/>
                </a:ln>
                <a:solidFill>
                  <a:prstClr val="white"/>
                </a:solidFill>
                <a:effectLst/>
                <a:uLnTx/>
                <a:uFillTx/>
                <a:latin typeface="Sakkal Majalla" panose="02000000000000000000" pitchFamily="2" charset="-78"/>
                <a:ea typeface="+mn-ea"/>
                <a:cs typeface="Sakkal Majalla" panose="02000000000000000000" pitchFamily="2" charset="-78"/>
              </a:rPr>
              <a:t>وريادتها</a:t>
            </a:r>
            <a:r>
              <a:rPr kumimoji="0" lang="en-US" sz="1200" b="1" i="0" u="none" strike="noStrike" kern="1200" cap="none" spc="0" normalizeH="0" baseline="0" noProof="0" dirty="0">
                <a:ln>
                  <a:noFill/>
                </a:ln>
                <a:solidFill>
                  <a:prstClr val="white"/>
                </a:solidFill>
                <a:effectLst/>
                <a:uLnTx/>
                <a:uFillTx/>
                <a:latin typeface="Sakkal Majalla" panose="02000000000000000000" pitchFamily="2" charset="-78"/>
                <a:ea typeface="+mn-ea"/>
                <a:cs typeface="Sakkal Majalla" panose="02000000000000000000" pitchFamily="2" charset="-78"/>
              </a:rPr>
              <a:t> </a:t>
            </a:r>
          </a:p>
        </p:txBody>
      </p:sp>
      <p:pic>
        <p:nvPicPr>
          <p:cNvPr id="76" name="Graphic 21">
            <a:extLst>
              <a:ext uri="{FF2B5EF4-FFF2-40B4-BE49-F238E27FC236}">
                <a16:creationId xmlns:a16="http://schemas.microsoft.com/office/drawing/2014/main" id="{8AC3E3F5-B0EA-B865-538F-34A7909C02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7090892" y="1800144"/>
            <a:ext cx="243713" cy="170186"/>
          </a:xfrm>
          <a:prstGeom prst="rect">
            <a:avLst/>
          </a:prstGeom>
        </p:spPr>
      </p:pic>
      <p:grpSp>
        <p:nvGrpSpPr>
          <p:cNvPr id="14" name="مجموعة 13">
            <a:extLst>
              <a:ext uri="{FF2B5EF4-FFF2-40B4-BE49-F238E27FC236}">
                <a16:creationId xmlns:a16="http://schemas.microsoft.com/office/drawing/2014/main" id="{2A211A26-A45C-BE1F-EB35-32ED66F9F290}"/>
              </a:ext>
            </a:extLst>
          </p:cNvPr>
          <p:cNvGrpSpPr/>
          <p:nvPr/>
        </p:nvGrpSpPr>
        <p:grpSpPr>
          <a:xfrm>
            <a:off x="1349502" y="2360770"/>
            <a:ext cx="6485798" cy="724400"/>
            <a:chOff x="1349502" y="2360770"/>
            <a:chExt cx="6485798" cy="724400"/>
          </a:xfrm>
        </p:grpSpPr>
        <p:grpSp>
          <p:nvGrpSpPr>
            <p:cNvPr id="8" name="Group 7">
              <a:extLst>
                <a:ext uri="{FF2B5EF4-FFF2-40B4-BE49-F238E27FC236}">
                  <a16:creationId xmlns:a16="http://schemas.microsoft.com/office/drawing/2014/main" id="{03BFA079-7231-E7AC-41D6-9C1041C7EA5B}"/>
                </a:ext>
              </a:extLst>
            </p:cNvPr>
            <p:cNvGrpSpPr/>
            <p:nvPr/>
          </p:nvGrpSpPr>
          <p:grpSpPr>
            <a:xfrm>
              <a:off x="1349502" y="2360770"/>
              <a:ext cx="759224" cy="724400"/>
              <a:chOff x="2277561" y="2268150"/>
              <a:chExt cx="687995" cy="965866"/>
            </a:xfrm>
          </p:grpSpPr>
          <p:grpSp>
            <p:nvGrpSpPr>
              <p:cNvPr id="91" name="مجموعة 90">
                <a:extLst>
                  <a:ext uri="{FF2B5EF4-FFF2-40B4-BE49-F238E27FC236}">
                    <a16:creationId xmlns:a16="http://schemas.microsoft.com/office/drawing/2014/main" id="{E74BA097-45FF-6208-C8D0-826D83D83647}"/>
                  </a:ext>
                </a:extLst>
              </p:cNvPr>
              <p:cNvGrpSpPr/>
              <p:nvPr/>
            </p:nvGrpSpPr>
            <p:grpSpPr>
              <a:xfrm>
                <a:off x="2277561" y="2268150"/>
                <a:ext cx="687995" cy="965866"/>
                <a:chOff x="648092" y="1617254"/>
                <a:chExt cx="773266" cy="922749"/>
              </a:xfrm>
              <a:solidFill>
                <a:schemeClr val="accent1"/>
              </a:solidFill>
            </p:grpSpPr>
            <p:sp>
              <p:nvSpPr>
                <p:cNvPr id="83" name="Rectangle 98">
                  <a:extLst>
                    <a:ext uri="{FF2B5EF4-FFF2-40B4-BE49-F238E27FC236}">
                      <a16:creationId xmlns:a16="http://schemas.microsoft.com/office/drawing/2014/main" id="{04E31B48-1CBA-FF26-62CA-E860B64D3A70}"/>
                    </a:ext>
                  </a:extLst>
                </p:cNvPr>
                <p:cNvSpPr/>
                <p:nvPr/>
              </p:nvSpPr>
              <p:spPr bwMode="gray">
                <a:xfrm>
                  <a:off x="821710" y="1734737"/>
                  <a:ext cx="426031" cy="710990"/>
                </a:xfrm>
                <a:prstGeom prst="rect">
                  <a:avLst/>
                </a:prstGeom>
                <a:grpFill/>
                <a:ln w="19050" cap="rnd" algn="ctr">
                  <a:noFill/>
                  <a:round/>
                  <a:headEnd/>
                  <a:tailEnd/>
                </a:ln>
              </p:spPr>
              <p:txBody>
                <a:bodyPr wrap="square" lIns="70376" tIns="70376" rIns="70376" bIns="70376" rtlCol="0" anchor="ctr"/>
                <a:lstStyle/>
                <a:p>
                  <a:pPr marL="0" marR="0" lvl="0" indent="0" algn="l" defTabSz="723844" rtl="0" eaLnBrk="1" fontAlgn="auto" latinLnBrk="0" hangingPunct="1">
                    <a:lnSpc>
                      <a:spcPct val="100000"/>
                    </a:lnSpc>
                    <a:spcBef>
                      <a:spcPts val="0"/>
                    </a:spcBef>
                    <a:spcAft>
                      <a:spcPts val="0"/>
                    </a:spcAft>
                    <a:buClrTx/>
                    <a:buSzTx/>
                    <a:buFontTx/>
                    <a:buNone/>
                    <a:tabLst/>
                    <a:defRPr/>
                  </a:pPr>
                  <a:endParaRPr kumimoji="0" lang="en-US" sz="975"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89" name="سهم: خماسي 88">
                  <a:extLst>
                    <a:ext uri="{FF2B5EF4-FFF2-40B4-BE49-F238E27FC236}">
                      <a16:creationId xmlns:a16="http://schemas.microsoft.com/office/drawing/2014/main" id="{DC99AB59-27DF-FA4D-D4CF-D30D4C3BA239}"/>
                    </a:ext>
                  </a:extLst>
                </p:cNvPr>
                <p:cNvSpPr/>
                <p:nvPr/>
              </p:nvSpPr>
              <p:spPr>
                <a:xfrm rot="5400000">
                  <a:off x="940450" y="1324897"/>
                  <a:ext cx="188552" cy="773265"/>
                </a:xfrm>
                <a:prstGeom prst="homePlate">
                  <a:avLst/>
                </a:prstGeom>
                <a:grpFill/>
                <a:ln w="0" cap="flat">
                  <a:noFill/>
                  <a:prstDash val="solid"/>
                  <a:miter/>
                </a:ln>
              </p:spPr>
              <p:txBody>
                <a:bodyPr rtlCol="0" anchor="ctr"/>
                <a:lstStyle/>
                <a:p>
                  <a:pPr marL="0" marR="0" lvl="0" indent="0" algn="r" defTabSz="457189" rtl="1"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سهم: خماسي 89">
                  <a:extLst>
                    <a:ext uri="{FF2B5EF4-FFF2-40B4-BE49-F238E27FC236}">
                      <a16:creationId xmlns:a16="http://schemas.microsoft.com/office/drawing/2014/main" id="{48DF1789-B7F8-FC7D-A213-927960382AD8}"/>
                    </a:ext>
                  </a:extLst>
                </p:cNvPr>
                <p:cNvSpPr/>
                <p:nvPr/>
              </p:nvSpPr>
              <p:spPr>
                <a:xfrm rot="16200000">
                  <a:off x="940449" y="2059094"/>
                  <a:ext cx="188552" cy="773265"/>
                </a:xfrm>
                <a:prstGeom prst="homePlate">
                  <a:avLst/>
                </a:prstGeom>
                <a:grpFill/>
                <a:ln w="0" cap="flat">
                  <a:noFill/>
                  <a:prstDash val="solid"/>
                  <a:miter/>
                </a:ln>
              </p:spPr>
              <p:txBody>
                <a:bodyPr rtlCol="0" anchor="ctr"/>
                <a:lstStyle/>
                <a:p>
                  <a:pPr marL="0" marR="0" lvl="0" indent="0" algn="r" defTabSz="457189" rtl="1"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0" name="مربع نص 79">
                <a:extLst>
                  <a:ext uri="{FF2B5EF4-FFF2-40B4-BE49-F238E27FC236}">
                    <a16:creationId xmlns:a16="http://schemas.microsoft.com/office/drawing/2014/main" id="{9172EB0C-3781-F2FA-568D-99832C78C7C2}"/>
                  </a:ext>
                </a:extLst>
              </p:cNvPr>
              <p:cNvSpPr txBox="1"/>
              <p:nvPr/>
            </p:nvSpPr>
            <p:spPr>
              <a:xfrm rot="5400000">
                <a:off x="2164358" y="2583743"/>
                <a:ext cx="914399" cy="334682"/>
              </a:xfrm>
              <a:prstGeom prst="rect">
                <a:avLst/>
              </a:prstGeom>
            </p:spPr>
            <p:txBody>
              <a:bodyPr wrap="square" rtlCol="1">
                <a:spAutoFit/>
              </a:bodyPr>
              <a:lstStyle/>
              <a:p>
                <a:pPr marL="0" marR="0" lvl="0" indent="0" algn="ctr" defTabSz="171446"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prstClr val="white"/>
                    </a:solidFill>
                    <a:effectLst/>
                    <a:uLnTx/>
                    <a:uFillTx/>
                    <a:latin typeface="Sakkal Majalla" panose="02000000000000000000" pitchFamily="2" charset="-78"/>
                    <a:ea typeface="+mn-ea"/>
                    <a:cs typeface="Sakkal Majalla" panose="02000000000000000000" pitchFamily="2" charset="-78"/>
                  </a:rPr>
                  <a:t>العلامة التجارية</a:t>
                </a:r>
              </a:p>
            </p:txBody>
          </p:sp>
        </p:grpSp>
        <p:grpSp>
          <p:nvGrpSpPr>
            <p:cNvPr id="7" name="Group 6">
              <a:extLst>
                <a:ext uri="{FF2B5EF4-FFF2-40B4-BE49-F238E27FC236}">
                  <a16:creationId xmlns:a16="http://schemas.microsoft.com/office/drawing/2014/main" id="{D58542C4-79A6-BA7D-3928-4DEDB50D1169}"/>
                </a:ext>
              </a:extLst>
            </p:cNvPr>
            <p:cNvGrpSpPr/>
            <p:nvPr/>
          </p:nvGrpSpPr>
          <p:grpSpPr>
            <a:xfrm>
              <a:off x="3203958" y="2360770"/>
              <a:ext cx="759224" cy="724400"/>
              <a:chOff x="4593856" y="2268150"/>
              <a:chExt cx="687995" cy="965866"/>
            </a:xfrm>
          </p:grpSpPr>
          <p:grpSp>
            <p:nvGrpSpPr>
              <p:cNvPr id="92" name="مجموعة 91">
                <a:extLst>
                  <a:ext uri="{FF2B5EF4-FFF2-40B4-BE49-F238E27FC236}">
                    <a16:creationId xmlns:a16="http://schemas.microsoft.com/office/drawing/2014/main" id="{4AA53F70-60E6-6885-DD9E-F2687DBFEC0E}"/>
                  </a:ext>
                </a:extLst>
              </p:cNvPr>
              <p:cNvGrpSpPr/>
              <p:nvPr/>
            </p:nvGrpSpPr>
            <p:grpSpPr>
              <a:xfrm>
                <a:off x="4593856" y="2268150"/>
                <a:ext cx="687995" cy="965866"/>
                <a:chOff x="648092" y="1617254"/>
                <a:chExt cx="773266" cy="922749"/>
              </a:xfrm>
              <a:solidFill>
                <a:schemeClr val="accent1"/>
              </a:solidFill>
            </p:grpSpPr>
            <p:sp>
              <p:nvSpPr>
                <p:cNvPr id="93" name="Rectangle 98">
                  <a:extLst>
                    <a:ext uri="{FF2B5EF4-FFF2-40B4-BE49-F238E27FC236}">
                      <a16:creationId xmlns:a16="http://schemas.microsoft.com/office/drawing/2014/main" id="{DCF88CCF-8E2A-DD32-0D18-920D63DA2DCE}"/>
                    </a:ext>
                  </a:extLst>
                </p:cNvPr>
                <p:cNvSpPr/>
                <p:nvPr/>
              </p:nvSpPr>
              <p:spPr bwMode="gray">
                <a:xfrm>
                  <a:off x="821710" y="1734737"/>
                  <a:ext cx="426031" cy="710990"/>
                </a:xfrm>
                <a:prstGeom prst="rect">
                  <a:avLst/>
                </a:prstGeom>
                <a:grpFill/>
                <a:ln w="19050" cap="rnd" algn="ctr">
                  <a:noFill/>
                  <a:round/>
                  <a:headEnd/>
                  <a:tailEnd/>
                </a:ln>
              </p:spPr>
              <p:txBody>
                <a:bodyPr wrap="square" lIns="70376" tIns="70376" rIns="70376" bIns="70376" rtlCol="0" anchor="ctr"/>
                <a:lstStyle/>
                <a:p>
                  <a:pPr marL="0" marR="0" lvl="0" indent="0" algn="l" defTabSz="723844" rtl="0" eaLnBrk="1" fontAlgn="auto" latinLnBrk="0" hangingPunct="1">
                    <a:lnSpc>
                      <a:spcPct val="100000"/>
                    </a:lnSpc>
                    <a:spcBef>
                      <a:spcPts val="0"/>
                    </a:spcBef>
                    <a:spcAft>
                      <a:spcPts val="0"/>
                    </a:spcAft>
                    <a:buClrTx/>
                    <a:buSzTx/>
                    <a:buFontTx/>
                    <a:buNone/>
                    <a:tabLst/>
                    <a:defRPr/>
                  </a:pPr>
                  <a:endParaRPr kumimoji="0" lang="en-US" sz="975"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4" name="سهم: خماسي 93">
                  <a:extLst>
                    <a:ext uri="{FF2B5EF4-FFF2-40B4-BE49-F238E27FC236}">
                      <a16:creationId xmlns:a16="http://schemas.microsoft.com/office/drawing/2014/main" id="{B1F4DBC0-4C65-708C-36F1-FB947AD890A9}"/>
                    </a:ext>
                  </a:extLst>
                </p:cNvPr>
                <p:cNvSpPr/>
                <p:nvPr/>
              </p:nvSpPr>
              <p:spPr>
                <a:xfrm rot="5400000">
                  <a:off x="940450" y="1324897"/>
                  <a:ext cx="188552" cy="773265"/>
                </a:xfrm>
                <a:prstGeom prst="homePlate">
                  <a:avLst/>
                </a:prstGeom>
                <a:grpFill/>
                <a:ln w="0" cap="flat">
                  <a:noFill/>
                  <a:prstDash val="solid"/>
                  <a:miter/>
                </a:ln>
              </p:spPr>
              <p:txBody>
                <a:bodyPr rtlCol="0" anchor="ctr"/>
                <a:lstStyle/>
                <a:p>
                  <a:pPr marL="0" marR="0" lvl="0" indent="0" algn="r" defTabSz="457189" rtl="1"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سهم: خماسي 94">
                  <a:extLst>
                    <a:ext uri="{FF2B5EF4-FFF2-40B4-BE49-F238E27FC236}">
                      <a16:creationId xmlns:a16="http://schemas.microsoft.com/office/drawing/2014/main" id="{EC79DDFB-E0D9-EFC2-18FC-264CC4A1F206}"/>
                    </a:ext>
                  </a:extLst>
                </p:cNvPr>
                <p:cNvSpPr/>
                <p:nvPr/>
              </p:nvSpPr>
              <p:spPr>
                <a:xfrm rot="16200000">
                  <a:off x="940449" y="2059094"/>
                  <a:ext cx="188552" cy="773265"/>
                </a:xfrm>
                <a:prstGeom prst="homePlate">
                  <a:avLst/>
                </a:prstGeom>
                <a:grpFill/>
                <a:ln w="0" cap="flat">
                  <a:noFill/>
                  <a:prstDash val="solid"/>
                  <a:miter/>
                </a:ln>
              </p:spPr>
              <p:txBody>
                <a:bodyPr rtlCol="0" anchor="ctr"/>
                <a:lstStyle/>
                <a:p>
                  <a:pPr marL="0" marR="0" lvl="0" indent="0" algn="r" defTabSz="457189" rtl="1"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9" name="مربع نص 78">
                <a:extLst>
                  <a:ext uri="{FF2B5EF4-FFF2-40B4-BE49-F238E27FC236}">
                    <a16:creationId xmlns:a16="http://schemas.microsoft.com/office/drawing/2014/main" id="{77375C07-06E0-AA30-632A-5FD35D0CF5C5}"/>
                  </a:ext>
                </a:extLst>
              </p:cNvPr>
              <p:cNvSpPr txBox="1"/>
              <p:nvPr/>
            </p:nvSpPr>
            <p:spPr>
              <a:xfrm rot="5400000">
                <a:off x="4480653" y="2583743"/>
                <a:ext cx="914399" cy="334682"/>
              </a:xfrm>
              <a:prstGeom prst="rect">
                <a:avLst/>
              </a:prstGeom>
            </p:spPr>
            <p:txBody>
              <a:bodyPr wrap="square" rtlCol="1">
                <a:spAutoFit/>
              </a:bodyPr>
              <a:lstStyle/>
              <a:p>
                <a:pPr marL="0" marR="0" lvl="0" indent="0" algn="ctr" defTabSz="171446"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prstClr val="white"/>
                    </a:solidFill>
                    <a:effectLst/>
                    <a:uLnTx/>
                    <a:uFillTx/>
                    <a:latin typeface="Sakkal Majalla" panose="02000000000000000000" pitchFamily="2" charset="-78"/>
                    <a:ea typeface="+mn-ea"/>
                    <a:cs typeface="Sakkal Majalla" panose="02000000000000000000" pitchFamily="2" charset="-78"/>
                  </a:rPr>
                  <a:t>الحوكمة والتميز</a:t>
                </a:r>
              </a:p>
            </p:txBody>
          </p:sp>
        </p:grpSp>
        <p:grpSp>
          <p:nvGrpSpPr>
            <p:cNvPr id="6" name="Group 5">
              <a:extLst>
                <a:ext uri="{FF2B5EF4-FFF2-40B4-BE49-F238E27FC236}">
                  <a16:creationId xmlns:a16="http://schemas.microsoft.com/office/drawing/2014/main" id="{BECB07AB-77BA-2DCE-C441-DF7C8931573F}"/>
                </a:ext>
              </a:extLst>
            </p:cNvPr>
            <p:cNvGrpSpPr/>
            <p:nvPr/>
          </p:nvGrpSpPr>
          <p:grpSpPr>
            <a:xfrm>
              <a:off x="5140017" y="2360770"/>
              <a:ext cx="759224" cy="724400"/>
              <a:chOff x="6910151" y="2268150"/>
              <a:chExt cx="687995" cy="965866"/>
            </a:xfrm>
          </p:grpSpPr>
          <p:grpSp>
            <p:nvGrpSpPr>
              <p:cNvPr id="96" name="مجموعة 95">
                <a:extLst>
                  <a:ext uri="{FF2B5EF4-FFF2-40B4-BE49-F238E27FC236}">
                    <a16:creationId xmlns:a16="http://schemas.microsoft.com/office/drawing/2014/main" id="{12808ECB-A31B-628A-10FC-02FC628EAD88}"/>
                  </a:ext>
                </a:extLst>
              </p:cNvPr>
              <p:cNvGrpSpPr/>
              <p:nvPr/>
            </p:nvGrpSpPr>
            <p:grpSpPr>
              <a:xfrm>
                <a:off x="6910151" y="2268150"/>
                <a:ext cx="687995" cy="965866"/>
                <a:chOff x="648092" y="1617254"/>
                <a:chExt cx="773266" cy="922749"/>
              </a:xfrm>
              <a:solidFill>
                <a:schemeClr val="accent1"/>
              </a:solidFill>
            </p:grpSpPr>
            <p:sp>
              <p:nvSpPr>
                <p:cNvPr id="97" name="Rectangle 98">
                  <a:extLst>
                    <a:ext uri="{FF2B5EF4-FFF2-40B4-BE49-F238E27FC236}">
                      <a16:creationId xmlns:a16="http://schemas.microsoft.com/office/drawing/2014/main" id="{E70D911E-7C03-B364-935C-AF19735B8FED}"/>
                    </a:ext>
                  </a:extLst>
                </p:cNvPr>
                <p:cNvSpPr/>
                <p:nvPr/>
              </p:nvSpPr>
              <p:spPr bwMode="gray">
                <a:xfrm>
                  <a:off x="821710" y="1734737"/>
                  <a:ext cx="426031" cy="710990"/>
                </a:xfrm>
                <a:prstGeom prst="rect">
                  <a:avLst/>
                </a:prstGeom>
                <a:grpFill/>
                <a:ln w="19050" cap="rnd" algn="ctr">
                  <a:noFill/>
                  <a:round/>
                  <a:headEnd/>
                  <a:tailEnd/>
                </a:ln>
              </p:spPr>
              <p:txBody>
                <a:bodyPr wrap="square" lIns="70376" tIns="70376" rIns="70376" bIns="70376" rtlCol="0" anchor="ctr"/>
                <a:lstStyle/>
                <a:p>
                  <a:pPr marL="0" marR="0" lvl="0" indent="0" algn="l" defTabSz="723844" rtl="0" eaLnBrk="1" fontAlgn="auto" latinLnBrk="0" hangingPunct="1">
                    <a:lnSpc>
                      <a:spcPct val="100000"/>
                    </a:lnSpc>
                    <a:spcBef>
                      <a:spcPts val="0"/>
                    </a:spcBef>
                    <a:spcAft>
                      <a:spcPts val="0"/>
                    </a:spcAft>
                    <a:buClrTx/>
                    <a:buSzTx/>
                    <a:buFontTx/>
                    <a:buNone/>
                    <a:tabLst/>
                    <a:defRPr/>
                  </a:pPr>
                  <a:endParaRPr kumimoji="0" lang="en-US" sz="975"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8" name="سهم: خماسي 97">
                  <a:extLst>
                    <a:ext uri="{FF2B5EF4-FFF2-40B4-BE49-F238E27FC236}">
                      <a16:creationId xmlns:a16="http://schemas.microsoft.com/office/drawing/2014/main" id="{AF211C6A-81E6-3CB0-BFAF-C9A560E9D4AA}"/>
                    </a:ext>
                  </a:extLst>
                </p:cNvPr>
                <p:cNvSpPr/>
                <p:nvPr/>
              </p:nvSpPr>
              <p:spPr>
                <a:xfrm rot="5400000">
                  <a:off x="940450" y="1324897"/>
                  <a:ext cx="188552" cy="773265"/>
                </a:xfrm>
                <a:prstGeom prst="homePlate">
                  <a:avLst/>
                </a:prstGeom>
                <a:grpFill/>
                <a:ln w="0" cap="flat">
                  <a:noFill/>
                  <a:prstDash val="solid"/>
                  <a:miter/>
                </a:ln>
              </p:spPr>
              <p:txBody>
                <a:bodyPr rtlCol="0" anchor="ctr"/>
                <a:lstStyle/>
                <a:p>
                  <a:pPr marL="0" marR="0" lvl="0" indent="0" algn="r" defTabSz="457189" rtl="1"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سهم: خماسي 98">
                  <a:extLst>
                    <a:ext uri="{FF2B5EF4-FFF2-40B4-BE49-F238E27FC236}">
                      <a16:creationId xmlns:a16="http://schemas.microsoft.com/office/drawing/2014/main" id="{B0E2B496-E2C0-08EF-E584-3FDF8ABA013D}"/>
                    </a:ext>
                  </a:extLst>
                </p:cNvPr>
                <p:cNvSpPr/>
                <p:nvPr/>
              </p:nvSpPr>
              <p:spPr>
                <a:xfrm rot="16200000">
                  <a:off x="940449" y="2059094"/>
                  <a:ext cx="188552" cy="773265"/>
                </a:xfrm>
                <a:prstGeom prst="homePlate">
                  <a:avLst/>
                </a:prstGeom>
                <a:grpFill/>
                <a:ln w="0" cap="flat">
                  <a:noFill/>
                  <a:prstDash val="solid"/>
                  <a:miter/>
                </a:ln>
              </p:spPr>
              <p:txBody>
                <a:bodyPr rtlCol="0" anchor="ctr"/>
                <a:lstStyle/>
                <a:p>
                  <a:pPr marL="0" marR="0" lvl="0" indent="0" algn="r" defTabSz="457189" rtl="1"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8" name="مربع نص 77">
                <a:extLst>
                  <a:ext uri="{FF2B5EF4-FFF2-40B4-BE49-F238E27FC236}">
                    <a16:creationId xmlns:a16="http://schemas.microsoft.com/office/drawing/2014/main" id="{8B85A9EA-204D-7680-8B45-1A6442606EB2}"/>
                  </a:ext>
                </a:extLst>
              </p:cNvPr>
              <p:cNvSpPr txBox="1"/>
              <p:nvPr/>
            </p:nvSpPr>
            <p:spPr>
              <a:xfrm rot="5400000">
                <a:off x="6796948" y="2583743"/>
                <a:ext cx="914399" cy="334682"/>
              </a:xfrm>
              <a:prstGeom prst="rect">
                <a:avLst/>
              </a:prstGeom>
            </p:spPr>
            <p:txBody>
              <a:bodyPr wrap="square" rtlCol="1">
                <a:spAutoFit/>
              </a:bodyPr>
              <a:lstStyle/>
              <a:p>
                <a:pPr marL="0" marR="0" lvl="0" indent="0" algn="ctr" defTabSz="171446"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prstClr val="white"/>
                    </a:solidFill>
                    <a:effectLst/>
                    <a:uLnTx/>
                    <a:uFillTx/>
                    <a:latin typeface="Sakkal Majalla" panose="02000000000000000000" pitchFamily="2" charset="-78"/>
                    <a:ea typeface="+mn-ea"/>
                    <a:cs typeface="Sakkal Majalla" panose="02000000000000000000" pitchFamily="2" charset="-78"/>
                  </a:rPr>
                  <a:t>الاستدامة المالية</a:t>
                </a:r>
              </a:p>
            </p:txBody>
          </p:sp>
        </p:grpSp>
        <p:grpSp>
          <p:nvGrpSpPr>
            <p:cNvPr id="5" name="Group 4">
              <a:extLst>
                <a:ext uri="{FF2B5EF4-FFF2-40B4-BE49-F238E27FC236}">
                  <a16:creationId xmlns:a16="http://schemas.microsoft.com/office/drawing/2014/main" id="{46F8C71E-C400-D63E-A7D6-BB049EB485D1}"/>
                </a:ext>
              </a:extLst>
            </p:cNvPr>
            <p:cNvGrpSpPr/>
            <p:nvPr/>
          </p:nvGrpSpPr>
          <p:grpSpPr>
            <a:xfrm>
              <a:off x="7076076" y="2360770"/>
              <a:ext cx="759224" cy="724400"/>
              <a:chOff x="9226445" y="2268150"/>
              <a:chExt cx="687995" cy="965866"/>
            </a:xfrm>
          </p:grpSpPr>
          <p:grpSp>
            <p:nvGrpSpPr>
              <p:cNvPr id="100" name="مجموعة 99">
                <a:extLst>
                  <a:ext uri="{FF2B5EF4-FFF2-40B4-BE49-F238E27FC236}">
                    <a16:creationId xmlns:a16="http://schemas.microsoft.com/office/drawing/2014/main" id="{72F9A3A1-C2C7-F634-37FB-397AC4DF81C8}"/>
                  </a:ext>
                </a:extLst>
              </p:cNvPr>
              <p:cNvGrpSpPr/>
              <p:nvPr/>
            </p:nvGrpSpPr>
            <p:grpSpPr>
              <a:xfrm>
                <a:off x="9226445" y="2268150"/>
                <a:ext cx="687995" cy="965866"/>
                <a:chOff x="648092" y="1617254"/>
                <a:chExt cx="773266" cy="922749"/>
              </a:xfrm>
              <a:solidFill>
                <a:schemeClr val="accent1"/>
              </a:solidFill>
            </p:grpSpPr>
            <p:sp>
              <p:nvSpPr>
                <p:cNvPr id="101" name="Rectangle 98">
                  <a:extLst>
                    <a:ext uri="{FF2B5EF4-FFF2-40B4-BE49-F238E27FC236}">
                      <a16:creationId xmlns:a16="http://schemas.microsoft.com/office/drawing/2014/main" id="{B561FDC0-34E0-859A-E5D6-74BBAAF923D0}"/>
                    </a:ext>
                  </a:extLst>
                </p:cNvPr>
                <p:cNvSpPr/>
                <p:nvPr/>
              </p:nvSpPr>
              <p:spPr bwMode="gray">
                <a:xfrm>
                  <a:off x="821710" y="1734737"/>
                  <a:ext cx="426031" cy="710990"/>
                </a:xfrm>
                <a:prstGeom prst="rect">
                  <a:avLst/>
                </a:prstGeom>
                <a:grpFill/>
                <a:ln w="19050" cap="rnd" algn="ctr">
                  <a:noFill/>
                  <a:round/>
                  <a:headEnd/>
                  <a:tailEnd/>
                </a:ln>
              </p:spPr>
              <p:txBody>
                <a:bodyPr wrap="square" lIns="70376" tIns="70376" rIns="70376" bIns="70376" rtlCol="0" anchor="ctr"/>
                <a:lstStyle/>
                <a:p>
                  <a:pPr marL="0" marR="0" lvl="0" indent="0" algn="l" defTabSz="723844" rtl="0" eaLnBrk="1" fontAlgn="auto" latinLnBrk="0" hangingPunct="1">
                    <a:lnSpc>
                      <a:spcPct val="100000"/>
                    </a:lnSpc>
                    <a:spcBef>
                      <a:spcPts val="0"/>
                    </a:spcBef>
                    <a:spcAft>
                      <a:spcPts val="0"/>
                    </a:spcAft>
                    <a:buClrTx/>
                    <a:buSzTx/>
                    <a:buFontTx/>
                    <a:buNone/>
                    <a:tabLst/>
                    <a:defRPr/>
                  </a:pPr>
                  <a:endParaRPr kumimoji="0" lang="en-US" sz="975"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02" name="سهم: خماسي 101">
                  <a:extLst>
                    <a:ext uri="{FF2B5EF4-FFF2-40B4-BE49-F238E27FC236}">
                      <a16:creationId xmlns:a16="http://schemas.microsoft.com/office/drawing/2014/main" id="{6070E955-7A2E-93AB-C35D-9A453AE1DBB7}"/>
                    </a:ext>
                  </a:extLst>
                </p:cNvPr>
                <p:cNvSpPr/>
                <p:nvPr/>
              </p:nvSpPr>
              <p:spPr>
                <a:xfrm rot="5400000">
                  <a:off x="940450" y="1324897"/>
                  <a:ext cx="188552" cy="773265"/>
                </a:xfrm>
                <a:prstGeom prst="homePlate">
                  <a:avLst/>
                </a:prstGeom>
                <a:grpFill/>
                <a:ln w="0" cap="flat">
                  <a:noFill/>
                  <a:prstDash val="solid"/>
                  <a:miter/>
                </a:ln>
              </p:spPr>
              <p:txBody>
                <a:bodyPr rtlCol="0" anchor="ctr"/>
                <a:lstStyle/>
                <a:p>
                  <a:pPr marL="0" marR="0" lvl="0" indent="0" algn="r" defTabSz="457189" rtl="1"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سهم: خماسي 102">
                  <a:extLst>
                    <a:ext uri="{FF2B5EF4-FFF2-40B4-BE49-F238E27FC236}">
                      <a16:creationId xmlns:a16="http://schemas.microsoft.com/office/drawing/2014/main" id="{E33A4307-32E0-C042-816F-BB0E29CC2F56}"/>
                    </a:ext>
                  </a:extLst>
                </p:cNvPr>
                <p:cNvSpPr/>
                <p:nvPr/>
              </p:nvSpPr>
              <p:spPr>
                <a:xfrm rot="16200000">
                  <a:off x="940449" y="2059094"/>
                  <a:ext cx="188552" cy="773265"/>
                </a:xfrm>
                <a:prstGeom prst="homePlate">
                  <a:avLst/>
                </a:prstGeom>
                <a:grpFill/>
                <a:ln w="0" cap="flat">
                  <a:noFill/>
                  <a:prstDash val="solid"/>
                  <a:miter/>
                </a:ln>
              </p:spPr>
              <p:txBody>
                <a:bodyPr rtlCol="0" anchor="ctr"/>
                <a:lstStyle/>
                <a:p>
                  <a:pPr marL="0" marR="0" lvl="0" indent="0" algn="r" defTabSz="457189" rtl="1"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7" name="مربع نص 76">
                <a:extLst>
                  <a:ext uri="{FF2B5EF4-FFF2-40B4-BE49-F238E27FC236}">
                    <a16:creationId xmlns:a16="http://schemas.microsoft.com/office/drawing/2014/main" id="{7F73568E-EEF7-4AF4-ED77-F3BBF291CD7C}"/>
                  </a:ext>
                </a:extLst>
              </p:cNvPr>
              <p:cNvSpPr txBox="1"/>
              <p:nvPr/>
            </p:nvSpPr>
            <p:spPr>
              <a:xfrm rot="5400000">
                <a:off x="9113242" y="2541905"/>
                <a:ext cx="914399" cy="418352"/>
              </a:xfrm>
              <a:prstGeom prst="rect">
                <a:avLst/>
              </a:prstGeom>
            </p:spPr>
            <p:txBody>
              <a:bodyPr wrap="square" rtlCol="1">
                <a:spAutoFit/>
              </a:bodyPr>
              <a:lstStyle/>
              <a:p>
                <a:pPr marL="0" marR="0" lvl="0" indent="0" algn="ctr" defTabSz="171446" rtl="1" eaLnBrk="1" fontAlgn="auto" latinLnBrk="0" hangingPunct="1">
                  <a:lnSpc>
                    <a:spcPct val="100000"/>
                  </a:lnSpc>
                  <a:spcBef>
                    <a:spcPts val="0"/>
                  </a:spcBef>
                  <a:spcAft>
                    <a:spcPts val="0"/>
                  </a:spcAft>
                  <a:buClrTx/>
                  <a:buSzTx/>
                  <a:buFontTx/>
                  <a:buNone/>
                  <a:tabLst/>
                  <a:defRPr/>
                </a:pPr>
                <a:r>
                  <a:rPr kumimoji="0" lang="ar-SA" sz="800" b="1" i="0" u="none" strike="noStrike" kern="1200" cap="none" spc="0" normalizeH="0" baseline="0" noProof="0" dirty="0">
                    <a:ln>
                      <a:noFill/>
                    </a:ln>
                    <a:solidFill>
                      <a:prstClr val="white"/>
                    </a:solidFill>
                    <a:effectLst/>
                    <a:uLnTx/>
                    <a:uFillTx/>
                    <a:latin typeface="Sakkal Majalla" panose="02000000000000000000" pitchFamily="2" charset="-78"/>
                    <a:ea typeface="+mn-ea"/>
                    <a:cs typeface="Sakkal Majalla" panose="02000000000000000000" pitchFamily="2" charset="-78"/>
                  </a:rPr>
                  <a:t>الريادة الاستثمارية</a:t>
                </a:r>
                <a:br>
                  <a:rPr kumimoji="0" lang="ar-SA" sz="800" b="1" i="0" u="none" strike="noStrike" kern="1200" cap="none" spc="0" normalizeH="0" baseline="0" noProof="0" dirty="0">
                    <a:ln>
                      <a:noFill/>
                    </a:ln>
                    <a:solidFill>
                      <a:prstClr val="white"/>
                    </a:solidFill>
                    <a:effectLst/>
                    <a:uLnTx/>
                    <a:uFillTx/>
                    <a:latin typeface="Sakkal Majalla" panose="02000000000000000000" pitchFamily="2" charset="-78"/>
                    <a:ea typeface="+mn-ea"/>
                    <a:cs typeface="Sakkal Majalla" panose="02000000000000000000" pitchFamily="2" charset="-78"/>
                  </a:rPr>
                </a:br>
                <a:r>
                  <a:rPr kumimoji="0" lang="ar-SA" sz="800" b="1" i="0" u="none" strike="noStrike" kern="1200" cap="none" spc="0" normalizeH="0" baseline="0" noProof="0" dirty="0">
                    <a:ln>
                      <a:noFill/>
                    </a:ln>
                    <a:solidFill>
                      <a:prstClr val="white"/>
                    </a:solidFill>
                    <a:effectLst/>
                    <a:uLnTx/>
                    <a:uFillTx/>
                    <a:latin typeface="Sakkal Majalla" panose="02000000000000000000" pitchFamily="2" charset="-78"/>
                    <a:ea typeface="+mn-ea"/>
                    <a:cs typeface="Sakkal Majalla" panose="02000000000000000000" pitchFamily="2" charset="-78"/>
                  </a:rPr>
                  <a:t>وتنويع المحفظة</a:t>
                </a:r>
              </a:p>
            </p:txBody>
          </p:sp>
        </p:grpSp>
      </p:grpSp>
      <p:sp>
        <p:nvSpPr>
          <p:cNvPr id="107" name="Rectangle 98">
            <a:extLst>
              <a:ext uri="{FF2B5EF4-FFF2-40B4-BE49-F238E27FC236}">
                <a16:creationId xmlns:a16="http://schemas.microsoft.com/office/drawing/2014/main" id="{BA6FC3E3-27FE-D5F1-260B-97EA7BC7BC89}"/>
              </a:ext>
            </a:extLst>
          </p:cNvPr>
          <p:cNvSpPr/>
          <p:nvPr/>
        </p:nvSpPr>
        <p:spPr bwMode="gray">
          <a:xfrm>
            <a:off x="1029768" y="3123569"/>
            <a:ext cx="1398692" cy="611247"/>
          </a:xfrm>
          <a:prstGeom prst="rect">
            <a:avLst/>
          </a:prstGeom>
          <a:solidFill>
            <a:schemeClr val="accent4">
              <a:lumMod val="40000"/>
              <a:lumOff val="60000"/>
            </a:schemeClr>
          </a:solidFill>
          <a:ln w="19050" cap="rnd" algn="ctr">
            <a:noFill/>
            <a:round/>
            <a:headEnd/>
            <a:tailEnd/>
          </a:ln>
        </p:spPr>
        <p:txBody>
          <a:bodyPr wrap="square" lIns="70376" tIns="70376" rIns="70376" bIns="70376" rtlCol="0" anchor="ctr"/>
          <a:lstStyle/>
          <a:p>
            <a:pPr algn="ctr" defTabSz="685265" rtl="1" fontAlgn="base"/>
            <a:r>
              <a:rPr lang="ar-SA" sz="800" b="1" dirty="0">
                <a:latin typeface="Sakkal Majalla" panose="02000000000000000000" pitchFamily="2" charset="-78"/>
                <a:cs typeface="Sakkal Majalla" panose="02000000000000000000" pitchFamily="2" charset="-78"/>
              </a:rPr>
              <a:t>أ- رفع القيمة الاسمية للمجموعة </a:t>
            </a:r>
            <a:r>
              <a:rPr lang="ar-SA" sz="800" dirty="0">
                <a:latin typeface="Sakkal Majalla" panose="02000000000000000000" pitchFamily="2" charset="-78"/>
                <a:cs typeface="Sakkal Majalla" panose="02000000000000000000" pitchFamily="2" charset="-78"/>
              </a:rPr>
              <a:t>بنسبة (%) على مدى 3 سنوات</a:t>
            </a:r>
            <a:endParaRPr lang="en-US" sz="800" dirty="0"/>
          </a:p>
        </p:txBody>
      </p:sp>
      <p:sp>
        <p:nvSpPr>
          <p:cNvPr id="108" name="Rectangle 98">
            <a:extLst>
              <a:ext uri="{FF2B5EF4-FFF2-40B4-BE49-F238E27FC236}">
                <a16:creationId xmlns:a16="http://schemas.microsoft.com/office/drawing/2014/main" id="{39AE98AB-83E2-C65B-D6FC-74A6208052EF}"/>
              </a:ext>
            </a:extLst>
          </p:cNvPr>
          <p:cNvSpPr/>
          <p:nvPr/>
        </p:nvSpPr>
        <p:spPr bwMode="gray">
          <a:xfrm>
            <a:off x="2925025" y="3123568"/>
            <a:ext cx="1398692" cy="611247"/>
          </a:xfrm>
          <a:prstGeom prst="rect">
            <a:avLst/>
          </a:prstGeom>
          <a:solidFill>
            <a:schemeClr val="accent4">
              <a:lumMod val="40000"/>
              <a:lumOff val="60000"/>
            </a:schemeClr>
          </a:solidFill>
          <a:ln w="19050" cap="rnd" algn="ctr">
            <a:noFill/>
            <a:round/>
            <a:headEnd/>
            <a:tailEnd/>
          </a:ln>
        </p:spPr>
        <p:txBody>
          <a:bodyPr wrap="square" lIns="70376" tIns="70376" rIns="70376" bIns="70376" rtlCol="0" anchor="ctr"/>
          <a:lstStyle/>
          <a:p>
            <a:pPr algn="ctr" defTabSz="1828709" rtl="1">
              <a:defRPr/>
            </a:pPr>
            <a:r>
              <a:rPr lang="ar-SA" sz="800" b="1" dirty="0">
                <a:latin typeface="Sakkal Majalla" panose="02000000000000000000" pitchFamily="2" charset="-78"/>
                <a:cs typeface="Sakkal Majalla" panose="02000000000000000000" pitchFamily="2" charset="-78"/>
              </a:rPr>
              <a:t>أ- رفع الجاهزية للإدراج </a:t>
            </a:r>
            <a:r>
              <a:rPr lang="ar-SA" sz="800" dirty="0">
                <a:latin typeface="Sakkal Majalla" panose="02000000000000000000" pitchFamily="2" charset="-78"/>
                <a:cs typeface="Sakkal Majalla" panose="02000000000000000000" pitchFamily="2" charset="-78"/>
              </a:rPr>
              <a:t>من خلال رفع مستوى الحوكمة وتفعيل النموذج التشغيلي بحلول 2026</a:t>
            </a:r>
          </a:p>
        </p:txBody>
      </p:sp>
      <p:sp>
        <p:nvSpPr>
          <p:cNvPr id="109" name="Rectangle 98">
            <a:extLst>
              <a:ext uri="{FF2B5EF4-FFF2-40B4-BE49-F238E27FC236}">
                <a16:creationId xmlns:a16="http://schemas.microsoft.com/office/drawing/2014/main" id="{F6402F4C-EEC0-D376-2E81-6101548E6809}"/>
              </a:ext>
            </a:extLst>
          </p:cNvPr>
          <p:cNvSpPr/>
          <p:nvPr/>
        </p:nvSpPr>
        <p:spPr bwMode="gray">
          <a:xfrm>
            <a:off x="4820283" y="3123568"/>
            <a:ext cx="1398692" cy="611247"/>
          </a:xfrm>
          <a:prstGeom prst="rect">
            <a:avLst/>
          </a:prstGeom>
          <a:solidFill>
            <a:schemeClr val="accent4">
              <a:lumMod val="40000"/>
              <a:lumOff val="60000"/>
            </a:schemeClr>
          </a:solidFill>
          <a:ln w="19050" cap="rnd" algn="ctr">
            <a:noFill/>
            <a:round/>
            <a:headEnd/>
            <a:tailEnd/>
          </a:ln>
        </p:spPr>
        <p:txBody>
          <a:bodyPr wrap="square" lIns="70376" tIns="70376" rIns="70376" bIns="70376" rtlCol="0" anchor="ctr"/>
          <a:lstStyle/>
          <a:p>
            <a:pPr algn="ctr" defTabSz="1828709" rtl="1">
              <a:defRPr/>
            </a:pPr>
            <a:r>
              <a:rPr lang="ar-SA" sz="800" b="1" dirty="0">
                <a:latin typeface="Sakkal Majalla" panose="02000000000000000000" pitchFamily="2" charset="-78"/>
                <a:cs typeface="Sakkal Majalla" panose="02000000000000000000" pitchFamily="2" charset="-78"/>
              </a:rPr>
              <a:t>أ- رفع ايرادات المجموعة </a:t>
            </a:r>
            <a:r>
              <a:rPr lang="ar-SA" sz="800" dirty="0">
                <a:latin typeface="Sakkal Majalla" panose="02000000000000000000" pitchFamily="2" charset="-78"/>
                <a:cs typeface="Sakkal Majalla" panose="02000000000000000000" pitchFamily="2" charset="-78"/>
              </a:rPr>
              <a:t>لكي تصبح </a:t>
            </a:r>
            <a:r>
              <a:rPr lang="en-US" sz="800" dirty="0">
                <a:latin typeface="Sakkal Majalla" panose="02000000000000000000" pitchFamily="2" charset="-78"/>
                <a:cs typeface="Sakkal Majalla" panose="02000000000000000000" pitchFamily="2" charset="-78"/>
              </a:rPr>
              <a:t>XXX</a:t>
            </a:r>
            <a:r>
              <a:rPr lang="ar-SA" sz="800" dirty="0">
                <a:latin typeface="Sakkal Majalla" panose="02000000000000000000" pitchFamily="2" charset="-78"/>
                <a:cs typeface="Sakkal Majalla" panose="02000000000000000000" pitchFamily="2" charset="-78"/>
              </a:rPr>
              <a:t> ريال بحلول عام 2028</a:t>
            </a:r>
          </a:p>
        </p:txBody>
      </p:sp>
      <p:sp>
        <p:nvSpPr>
          <p:cNvPr id="110" name="Rectangle 98">
            <a:extLst>
              <a:ext uri="{FF2B5EF4-FFF2-40B4-BE49-F238E27FC236}">
                <a16:creationId xmlns:a16="http://schemas.microsoft.com/office/drawing/2014/main" id="{FFAC420A-87F9-855C-F511-4F8FD80061D7}"/>
              </a:ext>
            </a:extLst>
          </p:cNvPr>
          <p:cNvSpPr/>
          <p:nvPr/>
        </p:nvSpPr>
        <p:spPr bwMode="gray">
          <a:xfrm>
            <a:off x="6715540" y="3120931"/>
            <a:ext cx="1398692" cy="611247"/>
          </a:xfrm>
          <a:prstGeom prst="rect">
            <a:avLst/>
          </a:prstGeom>
          <a:solidFill>
            <a:schemeClr val="accent4">
              <a:lumMod val="40000"/>
              <a:lumOff val="60000"/>
            </a:schemeClr>
          </a:solidFill>
          <a:ln w="19050" cap="rnd" algn="ctr">
            <a:noFill/>
            <a:round/>
            <a:headEnd/>
            <a:tailEnd/>
          </a:ln>
        </p:spPr>
        <p:txBody>
          <a:bodyPr wrap="square" lIns="70376" tIns="70376" rIns="70376" bIns="70376" rtlCol="0" anchor="ctr"/>
          <a:lstStyle/>
          <a:p>
            <a:pPr algn="ctr" defTabSz="1828709" rtl="1">
              <a:defRPr/>
            </a:pPr>
            <a:r>
              <a:rPr lang="ar-SA" sz="800" b="1" dirty="0">
                <a:latin typeface="Sakkal Majalla" panose="02000000000000000000" pitchFamily="2" charset="-78"/>
                <a:cs typeface="Sakkal Majalla" panose="02000000000000000000" pitchFamily="2" charset="-78"/>
              </a:rPr>
              <a:t>أ- توسيع المحفظة الاستثمارية </a:t>
            </a:r>
            <a:r>
              <a:rPr lang="ar-SA" sz="800" dirty="0">
                <a:latin typeface="Sakkal Majalla" panose="02000000000000000000" pitchFamily="2" charset="-78"/>
                <a:cs typeface="Sakkal Majalla" panose="02000000000000000000" pitchFamily="2" charset="-78"/>
              </a:rPr>
              <a:t>عبر الدخول في 7 قطاعات جديدة بحلول نهاية عام 2028، مع تحقيق معدل نمو سنوي مركب لا يقل عن ‎12٪ في الاستثمارات الجديدة</a:t>
            </a:r>
            <a:endParaRPr lang="ar-SA" sz="800" b="1" dirty="0">
              <a:latin typeface="Sakkal Majalla" panose="02000000000000000000" pitchFamily="2" charset="-78"/>
              <a:cs typeface="Sakkal Majalla" panose="02000000000000000000" pitchFamily="2" charset="-78"/>
            </a:endParaRPr>
          </a:p>
        </p:txBody>
      </p:sp>
      <p:sp>
        <p:nvSpPr>
          <p:cNvPr id="17" name="Rectangle 98">
            <a:extLst>
              <a:ext uri="{FF2B5EF4-FFF2-40B4-BE49-F238E27FC236}">
                <a16:creationId xmlns:a16="http://schemas.microsoft.com/office/drawing/2014/main" id="{10613478-5C78-0D8E-6627-F1E319DE688E}"/>
              </a:ext>
            </a:extLst>
          </p:cNvPr>
          <p:cNvSpPr/>
          <p:nvPr/>
        </p:nvSpPr>
        <p:spPr bwMode="gray">
          <a:xfrm>
            <a:off x="1029768" y="3756991"/>
            <a:ext cx="1398692" cy="611247"/>
          </a:xfrm>
          <a:prstGeom prst="rect">
            <a:avLst/>
          </a:prstGeom>
          <a:solidFill>
            <a:schemeClr val="accent4">
              <a:lumMod val="40000"/>
              <a:lumOff val="60000"/>
            </a:schemeClr>
          </a:solidFill>
          <a:ln w="19050" cap="rnd" algn="ctr">
            <a:noFill/>
            <a:round/>
            <a:headEnd/>
            <a:tailEnd/>
          </a:ln>
        </p:spPr>
        <p:txBody>
          <a:bodyPr wrap="square" lIns="70376" tIns="70376" rIns="70376" bIns="70376" rtlCol="0" anchor="ctr"/>
          <a:lstStyle/>
          <a:p>
            <a:pPr algn="ctr" defTabSz="685265" rtl="1" fontAlgn="base"/>
            <a:r>
              <a:rPr lang="ar-SA" sz="800" b="1" dirty="0">
                <a:latin typeface="Sakkal Majalla" panose="02000000000000000000" pitchFamily="2" charset="-78"/>
                <a:cs typeface="Sakkal Majalla" panose="02000000000000000000" pitchFamily="2" charset="-78"/>
              </a:rPr>
              <a:t>ب- تعزيز الوعي بالعامة التجارية </a:t>
            </a:r>
            <a:r>
              <a:rPr lang="ar-SA" sz="800" dirty="0">
                <a:latin typeface="Sakkal Majalla" panose="02000000000000000000" pitchFamily="2" charset="-78"/>
                <a:cs typeface="Sakkal Majalla" panose="02000000000000000000" pitchFamily="2" charset="-78"/>
              </a:rPr>
              <a:t>بنسبة (%) بحلول عام 2028</a:t>
            </a:r>
            <a:endParaRPr lang="en-US" sz="800" dirty="0"/>
          </a:p>
        </p:txBody>
      </p:sp>
      <p:sp>
        <p:nvSpPr>
          <p:cNvPr id="18" name="Rectangle 98">
            <a:extLst>
              <a:ext uri="{FF2B5EF4-FFF2-40B4-BE49-F238E27FC236}">
                <a16:creationId xmlns:a16="http://schemas.microsoft.com/office/drawing/2014/main" id="{9BE69D94-CA9A-F3A7-D5AD-73C1DCB5AD12}"/>
              </a:ext>
            </a:extLst>
          </p:cNvPr>
          <p:cNvSpPr/>
          <p:nvPr/>
        </p:nvSpPr>
        <p:spPr bwMode="gray">
          <a:xfrm>
            <a:off x="2925025" y="3752506"/>
            <a:ext cx="1398692" cy="611247"/>
          </a:xfrm>
          <a:prstGeom prst="rect">
            <a:avLst/>
          </a:prstGeom>
          <a:solidFill>
            <a:schemeClr val="accent4">
              <a:lumMod val="40000"/>
              <a:lumOff val="60000"/>
            </a:schemeClr>
          </a:solidFill>
          <a:ln w="19050" cap="rnd" algn="ctr">
            <a:noFill/>
            <a:round/>
            <a:headEnd/>
            <a:tailEnd/>
          </a:ln>
        </p:spPr>
        <p:txBody>
          <a:bodyPr wrap="square" lIns="70376" tIns="70376" rIns="70376" bIns="70376" rtlCol="0" anchor="ctr"/>
          <a:lstStyle/>
          <a:p>
            <a:pPr algn="ctr" defTabSz="1828709" rtl="1">
              <a:defRPr/>
            </a:pPr>
            <a:r>
              <a:rPr lang="ar-SA" sz="800" b="1" dirty="0">
                <a:latin typeface="Sakkal Majalla" panose="02000000000000000000" pitchFamily="2" charset="-78"/>
                <a:cs typeface="Sakkal Majalla" panose="02000000000000000000" pitchFamily="2" charset="-78"/>
              </a:rPr>
              <a:t>ب- إعادة هيكلة المجموعة والشركات التابعة </a:t>
            </a:r>
            <a:r>
              <a:rPr lang="ar-SA" sz="800" dirty="0">
                <a:latin typeface="Sakkal Majalla" panose="02000000000000000000" pitchFamily="2" charset="-78"/>
                <a:cs typeface="Sakkal Majalla" panose="02000000000000000000" pitchFamily="2" charset="-78"/>
              </a:rPr>
              <a:t>لتمكين الأعمال واستدامتها بحلول عام 2027</a:t>
            </a:r>
          </a:p>
        </p:txBody>
      </p:sp>
      <p:sp>
        <p:nvSpPr>
          <p:cNvPr id="19" name="Rectangle 98">
            <a:extLst>
              <a:ext uri="{FF2B5EF4-FFF2-40B4-BE49-F238E27FC236}">
                <a16:creationId xmlns:a16="http://schemas.microsoft.com/office/drawing/2014/main" id="{164A46C0-9496-6683-FFAE-FD1215BC4E5A}"/>
              </a:ext>
            </a:extLst>
          </p:cNvPr>
          <p:cNvSpPr/>
          <p:nvPr/>
        </p:nvSpPr>
        <p:spPr bwMode="gray">
          <a:xfrm>
            <a:off x="4820283" y="3760242"/>
            <a:ext cx="1398692" cy="611247"/>
          </a:xfrm>
          <a:prstGeom prst="rect">
            <a:avLst/>
          </a:prstGeom>
          <a:solidFill>
            <a:schemeClr val="accent4">
              <a:lumMod val="40000"/>
              <a:lumOff val="60000"/>
            </a:schemeClr>
          </a:solidFill>
          <a:ln w="19050" cap="rnd" algn="ctr">
            <a:noFill/>
            <a:round/>
            <a:headEnd/>
            <a:tailEnd/>
          </a:ln>
        </p:spPr>
        <p:txBody>
          <a:bodyPr wrap="square" lIns="70376" tIns="70376" rIns="70376" bIns="70376" rtlCol="0" anchor="ctr"/>
          <a:lstStyle/>
          <a:p>
            <a:pPr algn="ctr" defTabSz="1828709" rtl="1">
              <a:defRPr/>
            </a:pPr>
            <a:r>
              <a:rPr lang="ar-SA" sz="800" b="1" dirty="0">
                <a:latin typeface="Sakkal Majalla" panose="02000000000000000000" pitchFamily="2" charset="-78"/>
                <a:cs typeface="Sakkal Majalla" panose="02000000000000000000" pitchFamily="2" charset="-78"/>
              </a:rPr>
              <a:t>ب- تعزيز الانضباط المالي</a:t>
            </a:r>
            <a:r>
              <a:rPr lang="ar-SA" sz="800" dirty="0">
                <a:latin typeface="Sakkal Majalla" panose="02000000000000000000" pitchFamily="2" charset="-78"/>
                <a:cs typeface="Sakkal Majalla" panose="02000000000000000000" pitchFamily="2" charset="-78"/>
              </a:rPr>
              <a:t> عبر تطبيق نظام كفاءة إنفاق موحد يحقق خفض الانحرافات المالية بنسبة 10% بحلول 2026</a:t>
            </a:r>
          </a:p>
        </p:txBody>
      </p:sp>
      <p:sp>
        <p:nvSpPr>
          <p:cNvPr id="20" name="Rectangle 98">
            <a:extLst>
              <a:ext uri="{FF2B5EF4-FFF2-40B4-BE49-F238E27FC236}">
                <a16:creationId xmlns:a16="http://schemas.microsoft.com/office/drawing/2014/main" id="{7046F0E3-3C55-31CA-FC1E-5D6AD9DB988F}"/>
              </a:ext>
            </a:extLst>
          </p:cNvPr>
          <p:cNvSpPr/>
          <p:nvPr/>
        </p:nvSpPr>
        <p:spPr bwMode="gray">
          <a:xfrm>
            <a:off x="6715540" y="3752506"/>
            <a:ext cx="1398692" cy="611247"/>
          </a:xfrm>
          <a:prstGeom prst="rect">
            <a:avLst/>
          </a:prstGeom>
          <a:solidFill>
            <a:schemeClr val="accent4">
              <a:lumMod val="40000"/>
              <a:lumOff val="60000"/>
            </a:schemeClr>
          </a:solidFill>
          <a:ln w="19050" cap="rnd" algn="ctr">
            <a:noFill/>
            <a:round/>
            <a:headEnd/>
            <a:tailEnd/>
          </a:ln>
        </p:spPr>
        <p:txBody>
          <a:bodyPr wrap="square" lIns="70376" tIns="70376" rIns="70376" bIns="70376" rtlCol="0" anchor="ctr"/>
          <a:lstStyle/>
          <a:p>
            <a:pPr algn="ctr" defTabSz="1828709" rtl="1"/>
            <a:r>
              <a:rPr lang="ar-SA" sz="800" b="1" dirty="0">
                <a:latin typeface="Sakkal Majalla" panose="02000000000000000000" pitchFamily="2" charset="-78"/>
                <a:cs typeface="Sakkal Majalla" panose="02000000000000000000" pitchFamily="2" charset="-78"/>
              </a:rPr>
              <a:t>ب- تعزيز الريادة الاستثمارية </a:t>
            </a:r>
            <a:r>
              <a:rPr lang="ar-SA" sz="800" dirty="0">
                <a:latin typeface="Sakkal Majalla" panose="02000000000000000000" pitchFamily="2" charset="-78"/>
                <a:cs typeface="Sakkal Majalla" panose="02000000000000000000" pitchFamily="2" charset="-78"/>
              </a:rPr>
              <a:t>عبر تطوير منظومة استثمارية مبتكرة تحقق عائداً يفوق متوسط السوق بنسبة ‎15٪ بحلول 2028</a:t>
            </a:r>
          </a:p>
        </p:txBody>
      </p:sp>
      <p:sp>
        <p:nvSpPr>
          <p:cNvPr id="2" name="Rectangle 53">
            <a:extLst>
              <a:ext uri="{FF2B5EF4-FFF2-40B4-BE49-F238E27FC236}">
                <a16:creationId xmlns:a16="http://schemas.microsoft.com/office/drawing/2014/main" id="{E0AD63C8-0708-6809-2133-EE60F7B47755}"/>
              </a:ext>
            </a:extLst>
          </p:cNvPr>
          <p:cNvSpPr/>
          <p:nvPr/>
        </p:nvSpPr>
        <p:spPr bwMode="gray">
          <a:xfrm>
            <a:off x="1031800" y="2053091"/>
            <a:ext cx="7080400" cy="284858"/>
          </a:xfrm>
          <a:prstGeom prst="rect">
            <a:avLst/>
          </a:prstGeom>
          <a:solidFill>
            <a:srgbClr val="25599F"/>
          </a:solidFill>
          <a:ln w="19050" cap="rnd" algn="ctr">
            <a:noFill/>
            <a:round/>
            <a:headEnd/>
            <a:tailEnd/>
          </a:ln>
        </p:spPr>
        <p:txBody>
          <a:bodyPr wrap="square" lIns="70376" tIns="70376" rIns="70376" bIns="70376" rtlCol="0" anchor="ctr"/>
          <a:lstStyle/>
          <a:p>
            <a:pPr marL="0" marR="0" lvl="0" indent="0" algn="ctr" defTabSz="685578"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Sakkal Majalla" panose="02000000000000000000" pitchFamily="2" charset="-78"/>
              <a:ea typeface="+mn-ea"/>
              <a:cs typeface="Sakkal Majalla" panose="02000000000000000000" pitchFamily="2" charset="-78"/>
            </a:endParaRPr>
          </a:p>
        </p:txBody>
      </p:sp>
      <p:sp>
        <p:nvSpPr>
          <p:cNvPr id="10" name="Rectangle 98">
            <a:extLst>
              <a:ext uri="{FF2B5EF4-FFF2-40B4-BE49-F238E27FC236}">
                <a16:creationId xmlns:a16="http://schemas.microsoft.com/office/drawing/2014/main" id="{43280062-940C-B58A-02A1-304A8ECF9096}"/>
              </a:ext>
            </a:extLst>
          </p:cNvPr>
          <p:cNvSpPr/>
          <p:nvPr/>
        </p:nvSpPr>
        <p:spPr bwMode="gray">
          <a:xfrm>
            <a:off x="961463" y="2117108"/>
            <a:ext cx="1398692" cy="180173"/>
          </a:xfrm>
          <a:prstGeom prst="rect">
            <a:avLst/>
          </a:prstGeom>
          <a:noFill/>
          <a:ln w="19050" cap="rnd" algn="ctr">
            <a:noFill/>
            <a:round/>
            <a:headEnd/>
            <a:tailEnd/>
          </a:ln>
        </p:spPr>
        <p:txBody>
          <a:bodyPr wrap="square" lIns="70376" tIns="70376" rIns="70376" bIns="70376" rtlCol="0" anchor="ctr"/>
          <a:lstStyle/>
          <a:p>
            <a:pPr marL="0" marR="0" lvl="0" indent="0" algn="ctr" defTabSz="723844" rtl="0" eaLnBrk="1" fontAlgn="auto" latinLnBrk="0" hangingPunct="1">
              <a:lnSpc>
                <a:spcPct val="100000"/>
              </a:lnSpc>
              <a:spcBef>
                <a:spcPts val="0"/>
              </a:spcBef>
              <a:spcAft>
                <a:spcPts val="0"/>
              </a:spcAft>
              <a:buClrTx/>
              <a:buSzTx/>
              <a:buFontTx/>
              <a:buNone/>
              <a:tabLst/>
              <a:defRPr/>
            </a:pPr>
            <a:r>
              <a:rPr kumimoji="0" lang="ar-SA" sz="1200" b="0" i="0" u="none" strike="noStrike" kern="0" cap="none" spc="0" normalizeH="0" baseline="0" noProof="0" dirty="0">
                <a:ln>
                  <a:noFill/>
                </a:ln>
                <a:solidFill>
                  <a:schemeClr val="bg1"/>
                </a:solidFill>
                <a:effectLst/>
                <a:uLnTx/>
                <a:uFillTx/>
                <a:latin typeface="Sakkal Majalla" panose="02000000000000000000" pitchFamily="2" charset="-78"/>
                <a:cs typeface="Sakkal Majalla" panose="02000000000000000000" pitchFamily="2" charset="-78"/>
              </a:rPr>
              <a:t>الابتكار</a:t>
            </a:r>
          </a:p>
        </p:txBody>
      </p:sp>
      <p:sp>
        <p:nvSpPr>
          <p:cNvPr id="11" name="Rectangle 98">
            <a:extLst>
              <a:ext uri="{FF2B5EF4-FFF2-40B4-BE49-F238E27FC236}">
                <a16:creationId xmlns:a16="http://schemas.microsoft.com/office/drawing/2014/main" id="{7A8D248F-788B-3666-0912-EA88CBBD54C2}"/>
              </a:ext>
            </a:extLst>
          </p:cNvPr>
          <p:cNvSpPr/>
          <p:nvPr/>
        </p:nvSpPr>
        <p:spPr bwMode="gray">
          <a:xfrm>
            <a:off x="2856720" y="2113082"/>
            <a:ext cx="1398692" cy="180173"/>
          </a:xfrm>
          <a:prstGeom prst="rect">
            <a:avLst/>
          </a:prstGeom>
          <a:noFill/>
          <a:ln w="19050" cap="rnd" algn="ctr">
            <a:noFill/>
            <a:round/>
            <a:headEnd/>
            <a:tailEnd/>
          </a:ln>
        </p:spPr>
        <p:txBody>
          <a:bodyPr wrap="square" lIns="70376" tIns="70376" rIns="70376" bIns="70376" rtlCol="0" anchor="ctr"/>
          <a:lstStyle/>
          <a:p>
            <a:pPr marL="0" marR="0" lvl="0" indent="0" algn="ctr" defTabSz="723844" rtl="0" eaLnBrk="1" fontAlgn="auto" latinLnBrk="0" hangingPunct="1">
              <a:lnSpc>
                <a:spcPct val="100000"/>
              </a:lnSpc>
              <a:spcBef>
                <a:spcPts val="0"/>
              </a:spcBef>
              <a:spcAft>
                <a:spcPts val="0"/>
              </a:spcAft>
              <a:buClrTx/>
              <a:buSzTx/>
              <a:buFontTx/>
              <a:buNone/>
              <a:tabLst/>
              <a:defRPr/>
            </a:pPr>
            <a:r>
              <a:rPr kumimoji="0" lang="ar-SA" sz="1200" b="0" i="0" u="none" strike="noStrike" kern="0" cap="none" spc="0" normalizeH="0" baseline="0" noProof="0" dirty="0">
                <a:ln>
                  <a:noFill/>
                </a:ln>
                <a:solidFill>
                  <a:schemeClr val="bg1"/>
                </a:solidFill>
                <a:effectLst/>
                <a:uLnTx/>
                <a:uFillTx/>
                <a:latin typeface="Sakkal Majalla" panose="02000000000000000000" pitchFamily="2" charset="-78"/>
                <a:cs typeface="Sakkal Majalla" panose="02000000000000000000" pitchFamily="2" charset="-78"/>
              </a:rPr>
              <a:t>الكفاءة</a:t>
            </a:r>
          </a:p>
        </p:txBody>
      </p:sp>
      <p:sp>
        <p:nvSpPr>
          <p:cNvPr id="12" name="Rectangle 98">
            <a:extLst>
              <a:ext uri="{FF2B5EF4-FFF2-40B4-BE49-F238E27FC236}">
                <a16:creationId xmlns:a16="http://schemas.microsoft.com/office/drawing/2014/main" id="{876BC046-22D6-FB6F-8571-E0005DFEA21C}"/>
              </a:ext>
            </a:extLst>
          </p:cNvPr>
          <p:cNvSpPr/>
          <p:nvPr/>
        </p:nvSpPr>
        <p:spPr bwMode="gray">
          <a:xfrm>
            <a:off x="4776362" y="2120027"/>
            <a:ext cx="1398692" cy="180173"/>
          </a:xfrm>
          <a:prstGeom prst="rect">
            <a:avLst/>
          </a:prstGeom>
          <a:noFill/>
          <a:ln w="19050" cap="rnd" algn="ctr">
            <a:noFill/>
            <a:round/>
            <a:headEnd/>
            <a:tailEnd/>
          </a:ln>
        </p:spPr>
        <p:txBody>
          <a:bodyPr wrap="square" lIns="70376" tIns="70376" rIns="70376" bIns="70376" rtlCol="0" anchor="ctr"/>
          <a:lstStyle/>
          <a:p>
            <a:pPr marL="0" marR="0" lvl="0" indent="0" algn="ctr" defTabSz="723844" rtl="1" eaLnBrk="1" fontAlgn="auto" latinLnBrk="0" hangingPunct="1">
              <a:lnSpc>
                <a:spcPct val="100000"/>
              </a:lnSpc>
              <a:spcBef>
                <a:spcPts val="0"/>
              </a:spcBef>
              <a:spcAft>
                <a:spcPts val="0"/>
              </a:spcAft>
              <a:buClrTx/>
              <a:buSzTx/>
              <a:buFontTx/>
              <a:buNone/>
              <a:tabLst/>
              <a:defRPr/>
            </a:pPr>
            <a:r>
              <a:rPr kumimoji="0" lang="ar-SA" sz="1200" b="0" i="0" u="none" strike="noStrike" kern="0" cap="none" spc="0" normalizeH="0" baseline="0" noProof="0" dirty="0">
                <a:ln>
                  <a:noFill/>
                </a:ln>
                <a:solidFill>
                  <a:schemeClr val="bg1"/>
                </a:solidFill>
                <a:effectLst/>
                <a:uLnTx/>
                <a:uFillTx/>
                <a:latin typeface="Sakkal Majalla" panose="02000000000000000000" pitchFamily="2" charset="-78"/>
                <a:cs typeface="Sakkal Majalla" panose="02000000000000000000" pitchFamily="2" charset="-78"/>
              </a:rPr>
              <a:t>الشفافية</a:t>
            </a:r>
            <a:endParaRPr kumimoji="0" lang="en-US" sz="1200" b="0" i="0" u="none" strike="noStrike" kern="0" cap="none" spc="0" normalizeH="0" baseline="0" noProof="0" dirty="0">
              <a:ln>
                <a:noFill/>
              </a:ln>
              <a:solidFill>
                <a:schemeClr val="bg1"/>
              </a:solidFill>
              <a:effectLst/>
              <a:uLnTx/>
              <a:uFillTx/>
              <a:latin typeface="Sakkal Majalla" panose="02000000000000000000" pitchFamily="2" charset="-78"/>
              <a:cs typeface="Sakkal Majalla" panose="02000000000000000000" pitchFamily="2" charset="-78"/>
            </a:endParaRPr>
          </a:p>
        </p:txBody>
      </p:sp>
      <p:sp>
        <p:nvSpPr>
          <p:cNvPr id="13" name="Rectangle 98">
            <a:extLst>
              <a:ext uri="{FF2B5EF4-FFF2-40B4-BE49-F238E27FC236}">
                <a16:creationId xmlns:a16="http://schemas.microsoft.com/office/drawing/2014/main" id="{2BAFFCF2-443C-EFC5-E224-40C0FCCE2BAF}"/>
              </a:ext>
            </a:extLst>
          </p:cNvPr>
          <p:cNvSpPr/>
          <p:nvPr/>
        </p:nvSpPr>
        <p:spPr bwMode="gray">
          <a:xfrm>
            <a:off x="6756963" y="2113082"/>
            <a:ext cx="1398692" cy="180173"/>
          </a:xfrm>
          <a:prstGeom prst="rect">
            <a:avLst/>
          </a:prstGeom>
          <a:noFill/>
          <a:ln w="19050" cap="rnd" algn="ctr">
            <a:noFill/>
            <a:round/>
            <a:headEnd/>
            <a:tailEnd/>
          </a:ln>
        </p:spPr>
        <p:txBody>
          <a:bodyPr wrap="square" lIns="70376" tIns="70376" rIns="70376" bIns="70376" rtlCol="0" anchor="ctr"/>
          <a:lstStyle/>
          <a:p>
            <a:pPr marL="0" marR="0" lvl="0" indent="0" algn="ctr" defTabSz="723844" rtl="1" eaLnBrk="1" fontAlgn="auto" latinLnBrk="0" hangingPunct="1">
              <a:lnSpc>
                <a:spcPct val="100000"/>
              </a:lnSpc>
              <a:spcBef>
                <a:spcPts val="0"/>
              </a:spcBef>
              <a:spcAft>
                <a:spcPts val="0"/>
              </a:spcAft>
              <a:buClrTx/>
              <a:buSzTx/>
              <a:buFontTx/>
              <a:buNone/>
              <a:tabLst/>
              <a:defRPr/>
            </a:pPr>
            <a:r>
              <a:rPr kumimoji="0" lang="ar-SA" sz="1200" b="0" i="0" u="none" strike="noStrike" kern="0" cap="none" spc="0" normalizeH="0" baseline="0" noProof="0" dirty="0">
                <a:ln>
                  <a:noFill/>
                </a:ln>
                <a:solidFill>
                  <a:schemeClr val="bg1"/>
                </a:solidFill>
                <a:effectLst/>
                <a:uLnTx/>
                <a:uFillTx/>
                <a:latin typeface="Sakkal Majalla" panose="02000000000000000000" pitchFamily="2" charset="-78"/>
                <a:cs typeface="Sakkal Majalla" panose="02000000000000000000" pitchFamily="2" charset="-78"/>
              </a:rPr>
              <a:t>الالتزام</a:t>
            </a:r>
          </a:p>
        </p:txBody>
      </p:sp>
    </p:spTree>
    <p:extLst>
      <p:ext uri="{BB962C8B-B14F-4D97-AF65-F5344CB8AC3E}">
        <p14:creationId xmlns:p14="http://schemas.microsoft.com/office/powerpoint/2010/main" val="20544871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173563"/>
        </a:solidFill>
        <a:effectLst/>
      </p:bgPr>
    </p:bg>
    <p:spTree>
      <p:nvGrpSpPr>
        <p:cNvPr id="1" name="">
          <a:extLst>
            <a:ext uri="{FF2B5EF4-FFF2-40B4-BE49-F238E27FC236}">
              <a16:creationId xmlns:a16="http://schemas.microsoft.com/office/drawing/2014/main" id="{67D5A1D0-C0FC-C103-C206-514905C11C4A}"/>
            </a:ext>
          </a:extLst>
        </p:cNvPr>
        <p:cNvGrpSpPr/>
        <p:nvPr/>
      </p:nvGrpSpPr>
      <p:grpSpPr>
        <a:xfrm>
          <a:off x="0" y="0"/>
          <a:ext cx="0" cy="0"/>
          <a:chOff x="0" y="0"/>
          <a:chExt cx="0" cy="0"/>
        </a:xfrm>
      </p:grpSpPr>
      <p:pic>
        <p:nvPicPr>
          <p:cNvPr id="3" name="صورة 2" descr="صورة تحتوي على أزرق, لقطة شاشة, أزرق كهربائي, الرسومات&#10;&#10;تم إنشاء الوصف تلقائياً">
            <a:extLst>
              <a:ext uri="{FF2B5EF4-FFF2-40B4-BE49-F238E27FC236}">
                <a16:creationId xmlns:a16="http://schemas.microsoft.com/office/drawing/2014/main" id="{2026D826-335D-CA25-778E-76F553F24A3B}"/>
              </a:ext>
            </a:extLst>
          </p:cNvPr>
          <p:cNvPicPr>
            <a:picLocks noGrp="1" noRot="1" noChangeAspect="1" noMove="1" noResize="1" noEditPoints="1" noAdjustHandles="1" noChangeArrowheads="1" noChangeShapeType="1" noCrop="1"/>
          </p:cNvPicPr>
          <p:nvPr/>
        </p:nvPicPr>
        <p:blipFill>
          <a:blip r:embed="rId3"/>
          <a:srcRect t="50" r="67949" b="65992"/>
          <a:stretch/>
        </p:blipFill>
        <p:spPr>
          <a:xfrm>
            <a:off x="5314890" y="1794510"/>
            <a:ext cx="3498435" cy="2994660"/>
          </a:xfrm>
          <a:prstGeom prst="rect">
            <a:avLst/>
          </a:prstGeom>
        </p:spPr>
      </p:pic>
      <p:sp>
        <p:nvSpPr>
          <p:cNvPr id="2" name="مربع نص 1">
            <a:extLst>
              <a:ext uri="{FF2B5EF4-FFF2-40B4-BE49-F238E27FC236}">
                <a16:creationId xmlns:a16="http://schemas.microsoft.com/office/drawing/2014/main" id="{37DC8F23-D206-E595-B535-3B574091FB29}"/>
              </a:ext>
            </a:extLst>
          </p:cNvPr>
          <p:cNvSpPr txBox="1"/>
          <p:nvPr/>
        </p:nvSpPr>
        <p:spPr>
          <a:xfrm>
            <a:off x="5006638" y="2143644"/>
            <a:ext cx="3806687" cy="756041"/>
          </a:xfrm>
          <a:prstGeom prst="rect">
            <a:avLst/>
          </a:prstGeom>
        </p:spPr>
        <p:txBody>
          <a:bodyPr wrap="square" rtlCol="1">
            <a:spAutoFit/>
          </a:bodyPr>
          <a:lstStyle/>
          <a:p>
            <a:pPr marL="0" marR="0" lvl="0" indent="0" algn="r" defTabSz="171450" rtl="0" eaLnBrk="1" fontAlgn="auto" latinLnBrk="0" hangingPunct="1">
              <a:lnSpc>
                <a:spcPct val="100000"/>
              </a:lnSpc>
              <a:spcBef>
                <a:spcPts val="0"/>
              </a:spcBef>
              <a:spcAft>
                <a:spcPts val="0"/>
              </a:spcAft>
              <a:buClrTx/>
              <a:buSzTx/>
              <a:buFontTx/>
              <a:buNone/>
              <a:tabLst/>
              <a:defRPr/>
            </a:pPr>
            <a:r>
              <a:rPr kumimoji="0" lang="en-US" sz="4313" b="1" i="0" u="none" strike="noStrike" kern="1200" cap="none" spc="0" normalizeH="0" baseline="0" noProof="0">
                <a:ln>
                  <a:noFill/>
                </a:ln>
                <a:solidFill>
                  <a:prstClr val="white"/>
                </a:solidFill>
                <a:effectLst/>
                <a:uLnTx/>
                <a:uFillTx/>
                <a:latin typeface="Sakkal Majalla" panose="02000000000000000000" pitchFamily="2" charset="-78"/>
                <a:ea typeface="+mn-ea"/>
                <a:cs typeface="Sakkal Majalla" panose="02000000000000000000" pitchFamily="2" charset="-78"/>
              </a:rPr>
              <a:t>المبادرات الاستراتيجية</a:t>
            </a:r>
            <a:endParaRPr kumimoji="0" lang="en-US" sz="4313" b="1" i="0" u="none" strike="noStrike" kern="1200" cap="none" spc="0" normalizeH="0" baseline="0" noProof="0" dirty="0">
              <a:ln>
                <a:noFill/>
              </a:ln>
              <a:solidFill>
                <a:prstClr val="white"/>
              </a:solidFill>
              <a:effectLst/>
              <a:uLnTx/>
              <a:uFillTx/>
              <a:latin typeface="Sakkal Majalla" panose="02000000000000000000" pitchFamily="2" charset="-78"/>
              <a:ea typeface="+mn-ea"/>
              <a:cs typeface="Sakkal Majalla" panose="02000000000000000000" pitchFamily="2" charset="-78"/>
            </a:endParaRPr>
          </a:p>
        </p:txBody>
      </p:sp>
    </p:spTree>
    <p:extLst>
      <p:ext uri="{BB962C8B-B14F-4D97-AF65-F5344CB8AC3E}">
        <p14:creationId xmlns:p14="http://schemas.microsoft.com/office/powerpoint/2010/main" val="16176815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D942D-82AD-198A-AE65-0B8805CF9C5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F507DB-23C4-74E8-8B23-EC2D27C3618A}"/>
              </a:ext>
            </a:extLst>
          </p:cNvPr>
          <p:cNvSpPr>
            <a:spLocks noGrp="1"/>
          </p:cNvSpPr>
          <p:nvPr>
            <p:ph type="sldNum" sz="quarter" idx="4"/>
          </p:nvPr>
        </p:nvSpPr>
        <p:spPr/>
        <p:txBody>
          <a:bodyPr/>
          <a:lstStyle/>
          <a:p>
            <a:fld id="{402EAA05-6333-46EE-AAC8-A5AD6A996142}" type="slidenum">
              <a:rPr lang="en-US" smtClean="0"/>
              <a:t>67</a:t>
            </a:fld>
            <a:endParaRPr lang="en-US" dirty="0"/>
          </a:p>
        </p:txBody>
      </p:sp>
      <p:sp>
        <p:nvSpPr>
          <p:cNvPr id="3" name="Title 1">
            <a:extLst>
              <a:ext uri="{FF2B5EF4-FFF2-40B4-BE49-F238E27FC236}">
                <a16:creationId xmlns:a16="http://schemas.microsoft.com/office/drawing/2014/main" id="{930E85BE-4DED-5353-57FB-0D8BB29E1E13}"/>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nSpc>
                <a:spcPct val="115000"/>
              </a:lnSpc>
              <a:spcAft>
                <a:spcPts val="300"/>
              </a:spcAft>
            </a:pPr>
            <a:r>
              <a:rPr lang="en-US" sz="1800" kern="100">
                <a:latin typeface="Aptos" panose="020B0004020202020204" pitchFamily="34" charset="0"/>
                <a:ea typeface="Aptos" panose="020B0004020202020204" pitchFamily="34" charset="0"/>
                <a:cs typeface="Sakkal Majalla" panose="02000000000000000000" pitchFamily="2" charset="-78"/>
              </a:rPr>
              <a:t>المبادرات الاستراتيجية</a:t>
            </a:r>
            <a:endParaRPr lang="en-US" sz="1800" kern="100" dirty="0">
              <a:latin typeface="Aptos" panose="020B0004020202020204" pitchFamily="34" charset="0"/>
              <a:ea typeface="Aptos" panose="020B0004020202020204" pitchFamily="34" charset="0"/>
              <a:cs typeface="Sakkal Majalla" panose="02000000000000000000" pitchFamily="2" charset="-78"/>
            </a:endParaRPr>
          </a:p>
        </p:txBody>
      </p:sp>
      <p:sp>
        <p:nvSpPr>
          <p:cNvPr id="4" name="Rectangle 3">
            <a:extLst>
              <a:ext uri="{FF2B5EF4-FFF2-40B4-BE49-F238E27FC236}">
                <a16:creationId xmlns:a16="http://schemas.microsoft.com/office/drawing/2014/main" id="{CAC7B60C-A11F-160B-13FE-B5CC042B5210}"/>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algn="r" rtl="1"/>
            <a:endParaRPr lang="en-US" sz="253" dirty="0"/>
          </a:p>
        </p:txBody>
      </p:sp>
      <p:grpSp>
        <p:nvGrpSpPr>
          <p:cNvPr id="31" name="مجموعة 30">
            <a:extLst>
              <a:ext uri="{FF2B5EF4-FFF2-40B4-BE49-F238E27FC236}">
                <a16:creationId xmlns:a16="http://schemas.microsoft.com/office/drawing/2014/main" id="{5A9A725F-AD87-5279-8D4B-8266B6168E3E}"/>
              </a:ext>
            </a:extLst>
          </p:cNvPr>
          <p:cNvGrpSpPr/>
          <p:nvPr/>
        </p:nvGrpSpPr>
        <p:grpSpPr>
          <a:xfrm>
            <a:off x="414536" y="957894"/>
            <a:ext cx="8314928" cy="3227713"/>
            <a:chOff x="284108" y="706055"/>
            <a:chExt cx="8314928" cy="3227713"/>
          </a:xfrm>
        </p:grpSpPr>
        <p:sp>
          <p:nvSpPr>
            <p:cNvPr id="5" name="Rectangle: Rounded Corners 4">
              <a:extLst>
                <a:ext uri="{FF2B5EF4-FFF2-40B4-BE49-F238E27FC236}">
                  <a16:creationId xmlns:a16="http://schemas.microsoft.com/office/drawing/2014/main" id="{E8C38AD1-8DE7-919E-AF1C-CE218080F6D5}"/>
                </a:ext>
              </a:extLst>
            </p:cNvPr>
            <p:cNvSpPr/>
            <p:nvPr/>
          </p:nvSpPr>
          <p:spPr>
            <a:xfrm flipH="1">
              <a:off x="6351560" y="706055"/>
              <a:ext cx="2247475" cy="811087"/>
            </a:xfrm>
            <a:prstGeom prst="roundRect">
              <a:avLst/>
            </a:prstGeom>
            <a:solidFill>
              <a:srgbClr val="173863"/>
            </a:solidFill>
            <a:ln>
              <a:noFill/>
            </a:ln>
          </p:spPr>
          <p:txBody>
            <a:bodyPr vert="horz" wrap="square" lIns="0" tIns="0" rIns="0" bIns="0" rtlCol="0" anchor="ctr">
              <a:noAutofit/>
            </a:bodyPr>
            <a:lstStyle/>
            <a:p>
              <a:pPr algn="ctr" defTabSz="342883" rtl="1">
                <a:defRPr/>
              </a:pPr>
              <a:r>
                <a:rPr lang="en-US" sz="1600" b="1">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المبادرات</a:t>
              </a:r>
              <a:endParaRPr lang="en-US" sz="16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6" name="Rectangle: Rounded Corners 5">
              <a:extLst>
                <a:ext uri="{FF2B5EF4-FFF2-40B4-BE49-F238E27FC236}">
                  <a16:creationId xmlns:a16="http://schemas.microsoft.com/office/drawing/2014/main" id="{57CC4E58-632C-4686-8BC6-0D39BEEDDE08}"/>
                </a:ext>
              </a:extLst>
            </p:cNvPr>
            <p:cNvSpPr/>
            <p:nvPr/>
          </p:nvSpPr>
          <p:spPr>
            <a:xfrm flipH="1">
              <a:off x="285750" y="706056"/>
              <a:ext cx="6026412" cy="329712"/>
            </a:xfrm>
            <a:prstGeom prst="roundRect">
              <a:avLst/>
            </a:prstGeom>
            <a:solidFill>
              <a:srgbClr val="173863"/>
            </a:solidFill>
            <a:ln>
              <a:noFill/>
            </a:ln>
          </p:spPr>
          <p:txBody>
            <a:bodyPr vert="horz" wrap="square" lIns="0" tIns="0" rIns="0" bIns="0" rtlCol="0" anchor="ctr">
              <a:noAutofit/>
            </a:bodyPr>
            <a:lstStyle/>
            <a:p>
              <a:pPr algn="ctr" defTabSz="342883" rtl="1">
                <a:defRPr/>
              </a:pPr>
              <a:r>
                <a:rPr lang="en-US" sz="1600" b="1">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الركائز</a:t>
              </a:r>
              <a:endParaRPr lang="en-US" sz="16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10" name="Rectangle: Rounded Corners 9">
              <a:extLst>
                <a:ext uri="{FF2B5EF4-FFF2-40B4-BE49-F238E27FC236}">
                  <a16:creationId xmlns:a16="http://schemas.microsoft.com/office/drawing/2014/main" id="{922CABD3-008D-A15F-88A7-4218C6946936}"/>
                </a:ext>
              </a:extLst>
            </p:cNvPr>
            <p:cNvSpPr/>
            <p:nvPr/>
          </p:nvSpPr>
          <p:spPr>
            <a:xfrm flipH="1">
              <a:off x="6351562" y="1561222"/>
              <a:ext cx="1899137" cy="379474"/>
            </a:xfrm>
            <a:prstGeom prst="roundRect">
              <a:avLst/>
            </a:prstGeom>
            <a:solidFill>
              <a:schemeClr val="accent4">
                <a:lumMod val="60000"/>
                <a:lumOff val="40000"/>
              </a:schemeClr>
            </a:solidFill>
            <a:ln>
              <a:noFill/>
            </a:ln>
          </p:spPr>
          <p:txBody>
            <a:bodyPr vert="horz" wrap="square" lIns="0" tIns="0" rIns="182880" bIns="0" rtlCol="0" anchor="ctr">
              <a:noAutofit/>
            </a:bodyPr>
            <a:lstStyle/>
            <a:p>
              <a:pPr algn="r" defTabSz="342883" rtl="1">
                <a:defRPr/>
              </a:pPr>
              <a:r>
                <a:rPr lang="ar-SA" sz="1100" dirty="0">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تصميم اطر الاستثمار</a:t>
              </a:r>
              <a:endParaRPr lang="en-US" sz="1100" dirty="0">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11" name="Rectangle: Rounded Corners 10">
              <a:extLst>
                <a:ext uri="{FF2B5EF4-FFF2-40B4-BE49-F238E27FC236}">
                  <a16:creationId xmlns:a16="http://schemas.microsoft.com/office/drawing/2014/main" id="{2C14BFA6-0E80-B2EB-F237-CAFEB1FE0EFC}"/>
                </a:ext>
              </a:extLst>
            </p:cNvPr>
            <p:cNvSpPr/>
            <p:nvPr/>
          </p:nvSpPr>
          <p:spPr>
            <a:xfrm flipH="1">
              <a:off x="285750" y="1561222"/>
              <a:ext cx="6026412" cy="379474"/>
            </a:xfrm>
            <a:prstGeom prst="roundRect">
              <a:avLst/>
            </a:prstGeom>
            <a:solidFill>
              <a:srgbClr val="F0F1F3"/>
            </a:solidFill>
            <a:ln>
              <a:noFill/>
            </a:ln>
          </p:spPr>
          <p:txBody>
            <a:bodyPr vert="horz" wrap="square" lIns="0" tIns="0" rIns="182880" bIns="0" rtlCol="0" anchor="ctr">
              <a:noAutofit/>
            </a:bodyPr>
            <a:lstStyle/>
            <a:p>
              <a:pPr marL="171450" indent="-171450" algn="r" defTabSz="342883" rtl="1">
                <a:buFont typeface="Arial" panose="020B0604020202020204" pitchFamily="34" charset="0"/>
                <a:buChar char="•"/>
                <a:defRPr/>
              </a:pPr>
              <a:endPar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12" name="Arrow: Pentagon 11">
              <a:extLst>
                <a:ext uri="{FF2B5EF4-FFF2-40B4-BE49-F238E27FC236}">
                  <a16:creationId xmlns:a16="http://schemas.microsoft.com/office/drawing/2014/main" id="{EEA4D867-1199-C307-C1F6-297323573465}"/>
                </a:ext>
              </a:extLst>
            </p:cNvPr>
            <p:cNvSpPr/>
            <p:nvPr/>
          </p:nvSpPr>
          <p:spPr>
            <a:xfrm flipH="1">
              <a:off x="8079456" y="1561222"/>
              <a:ext cx="519580" cy="379474"/>
            </a:xfrm>
            <a:prstGeom prst="homePlate">
              <a:avLst>
                <a:gd name="adj" fmla="val 24662"/>
              </a:avLst>
            </a:prstGeom>
            <a:solidFill>
              <a:srgbClr val="173863"/>
            </a:solidFill>
            <a:ln>
              <a:noFill/>
            </a:ln>
          </p:spPr>
          <p:txBody>
            <a:bodyPr vert="horz" wrap="square" lIns="0" tIns="0" rIns="0" bIns="0" rtlCol="0" anchor="ctr">
              <a:noAutofit/>
            </a:bodyPr>
            <a:lstStyle/>
            <a:p>
              <a:pPr algn="ctr" defTabSz="342883" rtl="1">
                <a:defRPr/>
              </a:pPr>
              <a:r>
                <a:rPr lang="en-US" sz="1200" b="1">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1</a:t>
              </a: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13" name="Rectangle: Rounded Corners 12">
              <a:extLst>
                <a:ext uri="{FF2B5EF4-FFF2-40B4-BE49-F238E27FC236}">
                  <a16:creationId xmlns:a16="http://schemas.microsoft.com/office/drawing/2014/main" id="{2E3A2C75-8330-5094-E9FF-293A91559D9D}"/>
                </a:ext>
              </a:extLst>
            </p:cNvPr>
            <p:cNvSpPr/>
            <p:nvPr/>
          </p:nvSpPr>
          <p:spPr>
            <a:xfrm flipH="1">
              <a:off x="6351562" y="1959586"/>
              <a:ext cx="1899137" cy="379474"/>
            </a:xfrm>
            <a:prstGeom prst="roundRect">
              <a:avLst/>
            </a:prstGeom>
            <a:solidFill>
              <a:schemeClr val="accent4">
                <a:lumMod val="60000"/>
                <a:lumOff val="40000"/>
              </a:schemeClr>
            </a:solidFill>
            <a:ln>
              <a:noFill/>
            </a:ln>
          </p:spPr>
          <p:txBody>
            <a:bodyPr vert="horz" wrap="square" lIns="0" tIns="0" rIns="182880" bIns="0" rtlCol="0" anchor="ctr">
              <a:noAutofit/>
            </a:bodyPr>
            <a:lstStyle/>
            <a:p>
              <a:pPr marL="0" marR="0" lvl="0" indent="0" algn="r" defTabSz="685766" rtl="1" eaLnBrk="1" fontAlgn="auto" latinLnBrk="0" hangingPunct="1">
                <a:lnSpc>
                  <a:spcPct val="100000"/>
                </a:lnSpc>
                <a:spcBef>
                  <a:spcPts val="0"/>
                </a:spcBef>
                <a:spcAft>
                  <a:spcPts val="0"/>
                </a:spcAft>
                <a:buClrTx/>
                <a:buSzTx/>
                <a:buFontTx/>
                <a:buNone/>
                <a:tabLst/>
                <a:defRPr/>
              </a:pPr>
              <a:r>
                <a:rPr lang="ar-SA" sz="1100" dirty="0">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تنفيذ اطر الاستثمار</a:t>
              </a:r>
              <a:endParaRPr kumimoji="0" lang="en-US" sz="1100" b="0" i="0" u="none" strike="noStrike" kern="1200" cap="none" spc="0" normalizeH="0" baseline="0" noProof="0" dirty="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14" name="Rectangle: Rounded Corners 13">
              <a:extLst>
                <a:ext uri="{FF2B5EF4-FFF2-40B4-BE49-F238E27FC236}">
                  <a16:creationId xmlns:a16="http://schemas.microsoft.com/office/drawing/2014/main" id="{0A69F2E9-A18B-4B46-BBFE-20DAC22C3920}"/>
                </a:ext>
              </a:extLst>
            </p:cNvPr>
            <p:cNvSpPr/>
            <p:nvPr/>
          </p:nvSpPr>
          <p:spPr>
            <a:xfrm flipH="1">
              <a:off x="285750" y="1959586"/>
              <a:ext cx="6026412" cy="379474"/>
            </a:xfrm>
            <a:prstGeom prst="roundRect">
              <a:avLst/>
            </a:prstGeom>
            <a:solidFill>
              <a:schemeClr val="accent4">
                <a:lumMod val="20000"/>
                <a:lumOff val="80000"/>
              </a:schemeClr>
            </a:solidFill>
            <a:ln>
              <a:noFill/>
            </a:ln>
          </p:spPr>
          <p:txBody>
            <a:bodyPr vert="horz" wrap="square" lIns="0" tIns="0" rIns="182880" bIns="0" rtlCol="0" anchor="ctr">
              <a:noAutofit/>
            </a:bodyPr>
            <a:lstStyle/>
            <a:p>
              <a:pPr marL="171450" indent="-171450" algn="r" defTabSz="342883" rtl="1">
                <a:buFont typeface="Arial" panose="020B0604020202020204" pitchFamily="34" charset="0"/>
                <a:buChar char="•"/>
                <a:defRPr/>
              </a:pPr>
              <a:endPar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15" name="Arrow: Pentagon 14">
              <a:extLst>
                <a:ext uri="{FF2B5EF4-FFF2-40B4-BE49-F238E27FC236}">
                  <a16:creationId xmlns:a16="http://schemas.microsoft.com/office/drawing/2014/main" id="{B07E2D80-E8D3-7A47-E648-DBF5FDFDD1D5}"/>
                </a:ext>
              </a:extLst>
            </p:cNvPr>
            <p:cNvSpPr/>
            <p:nvPr/>
          </p:nvSpPr>
          <p:spPr>
            <a:xfrm flipH="1">
              <a:off x="8079456" y="1959586"/>
              <a:ext cx="519580" cy="379474"/>
            </a:xfrm>
            <a:prstGeom prst="homePlate">
              <a:avLst>
                <a:gd name="adj" fmla="val 24662"/>
              </a:avLst>
            </a:prstGeom>
            <a:solidFill>
              <a:srgbClr val="173863"/>
            </a:solidFill>
            <a:ln>
              <a:noFill/>
            </a:ln>
          </p:spPr>
          <p:txBody>
            <a:bodyPr vert="horz" wrap="square" lIns="0" tIns="0" rIns="0" bIns="0" rtlCol="0" anchor="ctr">
              <a:noAutofit/>
            </a:bodyPr>
            <a:lstStyle/>
            <a:p>
              <a:pPr algn="ctr" defTabSz="342883" rtl="1">
                <a:defRPr/>
              </a:pPr>
              <a:r>
                <a:rPr lang="en-US" sz="1200" b="1">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2</a:t>
              </a: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16" name="Rectangle: Rounded Corners 15">
              <a:extLst>
                <a:ext uri="{FF2B5EF4-FFF2-40B4-BE49-F238E27FC236}">
                  <a16:creationId xmlns:a16="http://schemas.microsoft.com/office/drawing/2014/main" id="{2E4663B3-D46D-8288-7237-556F92F70088}"/>
                </a:ext>
              </a:extLst>
            </p:cNvPr>
            <p:cNvSpPr/>
            <p:nvPr/>
          </p:nvSpPr>
          <p:spPr>
            <a:xfrm flipH="1">
              <a:off x="6351562" y="2357950"/>
              <a:ext cx="1899137" cy="379474"/>
            </a:xfrm>
            <a:prstGeom prst="roundRect">
              <a:avLst/>
            </a:prstGeom>
            <a:solidFill>
              <a:schemeClr val="accent4">
                <a:lumMod val="60000"/>
                <a:lumOff val="40000"/>
              </a:schemeClr>
            </a:solidFill>
            <a:ln>
              <a:noFill/>
            </a:ln>
          </p:spPr>
          <p:txBody>
            <a:bodyPr vert="horz" wrap="square" lIns="0" tIns="0" rIns="182880" bIns="0" rtlCol="0" anchor="ctr">
              <a:noAutofit/>
            </a:bodyPr>
            <a:lstStyle/>
            <a:p>
              <a:pPr lvl="0" algn="r" defTabSz="914400" rtl="1">
                <a:defRPr/>
              </a:pPr>
              <a:r>
                <a:rPr lang="en-US" sz="11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إعداد</a:t>
              </a:r>
              <a:r>
                <a:rPr lang="en-US"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الدراسات</a:t>
              </a:r>
              <a:r>
                <a:rPr lang="en-US"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وأبحاث</a:t>
              </a:r>
              <a:r>
                <a:rPr lang="en-US"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السوق</a:t>
              </a:r>
              <a:r>
                <a:rPr lang="en-US"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وتأسيس</a:t>
              </a:r>
              <a:r>
                <a:rPr lang="en-US"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ذكاء</a:t>
              </a:r>
              <a:r>
                <a:rPr lang="en-US"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الأعمال</a:t>
              </a:r>
              <a:endParaRPr lang="en-US"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17" name="Rectangle: Rounded Corners 16">
              <a:extLst>
                <a:ext uri="{FF2B5EF4-FFF2-40B4-BE49-F238E27FC236}">
                  <a16:creationId xmlns:a16="http://schemas.microsoft.com/office/drawing/2014/main" id="{62047D07-0F31-A7C4-B649-1CEDB97C023D}"/>
                </a:ext>
              </a:extLst>
            </p:cNvPr>
            <p:cNvSpPr/>
            <p:nvPr/>
          </p:nvSpPr>
          <p:spPr>
            <a:xfrm flipH="1">
              <a:off x="285750" y="2357950"/>
              <a:ext cx="6026412" cy="379474"/>
            </a:xfrm>
            <a:prstGeom prst="roundRect">
              <a:avLst/>
            </a:prstGeom>
            <a:solidFill>
              <a:srgbClr val="F0F1F3"/>
            </a:solidFill>
            <a:ln>
              <a:noFill/>
            </a:ln>
          </p:spPr>
          <p:txBody>
            <a:bodyPr vert="horz" wrap="square" lIns="0" tIns="0" rIns="182880" bIns="0" rtlCol="0" anchor="ctr">
              <a:noAutofit/>
            </a:bodyPr>
            <a:lstStyle/>
            <a:p>
              <a:pPr marL="171450" indent="-171450" algn="r" defTabSz="342883" rtl="1">
                <a:buFont typeface="Arial" panose="020B0604020202020204" pitchFamily="34" charset="0"/>
                <a:buChar char="•"/>
                <a:defRPr/>
              </a:pPr>
              <a:endPar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18" name="Arrow: Pentagon 17">
              <a:extLst>
                <a:ext uri="{FF2B5EF4-FFF2-40B4-BE49-F238E27FC236}">
                  <a16:creationId xmlns:a16="http://schemas.microsoft.com/office/drawing/2014/main" id="{304D1EA5-6F70-89AD-5053-94154AFA3110}"/>
                </a:ext>
              </a:extLst>
            </p:cNvPr>
            <p:cNvSpPr/>
            <p:nvPr/>
          </p:nvSpPr>
          <p:spPr>
            <a:xfrm flipH="1">
              <a:off x="8079456" y="2357950"/>
              <a:ext cx="519580" cy="379474"/>
            </a:xfrm>
            <a:prstGeom prst="homePlate">
              <a:avLst>
                <a:gd name="adj" fmla="val 24662"/>
              </a:avLst>
            </a:prstGeom>
            <a:solidFill>
              <a:srgbClr val="173863"/>
            </a:solidFill>
            <a:ln>
              <a:noFill/>
            </a:ln>
          </p:spPr>
          <p:txBody>
            <a:bodyPr vert="horz" wrap="square" lIns="0" tIns="0" rIns="0" bIns="0" rtlCol="0" anchor="ctr">
              <a:noAutofit/>
            </a:bodyPr>
            <a:lstStyle/>
            <a:p>
              <a:pPr algn="ctr" defTabSz="342883" rtl="1">
                <a:defRPr/>
              </a:pPr>
              <a:r>
                <a:rPr lang="en-US" sz="1200" b="1">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3</a:t>
              </a: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19" name="Rectangle: Rounded Corners 18">
              <a:extLst>
                <a:ext uri="{FF2B5EF4-FFF2-40B4-BE49-F238E27FC236}">
                  <a16:creationId xmlns:a16="http://schemas.microsoft.com/office/drawing/2014/main" id="{AB772892-4674-B818-A8DE-73BF2E290930}"/>
                </a:ext>
              </a:extLst>
            </p:cNvPr>
            <p:cNvSpPr/>
            <p:nvPr/>
          </p:nvSpPr>
          <p:spPr>
            <a:xfrm flipH="1">
              <a:off x="6351562" y="2756315"/>
              <a:ext cx="1899137" cy="379474"/>
            </a:xfrm>
            <a:prstGeom prst="roundRect">
              <a:avLst/>
            </a:prstGeom>
            <a:solidFill>
              <a:schemeClr val="accent4">
                <a:lumMod val="60000"/>
                <a:lumOff val="40000"/>
              </a:schemeClr>
            </a:solidFill>
            <a:ln>
              <a:noFill/>
            </a:ln>
          </p:spPr>
          <p:txBody>
            <a:bodyPr vert="horz" wrap="square" lIns="0" tIns="0" rIns="182880" bIns="0" rtlCol="0" anchor="ctr">
              <a:noAutofit/>
            </a:bodyPr>
            <a:lstStyle/>
            <a:p>
              <a:pPr lvl="0" algn="r" defTabSz="685766" rtl="1">
                <a:defRPr/>
              </a:pPr>
              <a:r>
                <a:rPr lang="en-US" sz="1100" dirty="0" err="1">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تعزيز</a:t>
              </a:r>
              <a:r>
                <a:rPr lang="en-US" sz="1100" dirty="0">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dirty="0" err="1">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التكامل</a:t>
              </a:r>
              <a:r>
                <a:rPr lang="en-US" sz="1100" dirty="0">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dirty="0" err="1">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والامتثال</a:t>
              </a:r>
              <a:r>
                <a:rPr lang="en-US" sz="1100" dirty="0">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dirty="0" err="1">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المالي</a:t>
              </a:r>
              <a:r>
                <a:rPr lang="en-US" sz="1100" dirty="0">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dirty="0" err="1">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بين</a:t>
              </a:r>
              <a:r>
                <a:rPr lang="en-US" sz="1100" dirty="0">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dirty="0" err="1">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المجموعة</a:t>
              </a:r>
              <a:r>
                <a:rPr lang="en-US" sz="1100" dirty="0">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dirty="0" err="1">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والشركات</a:t>
              </a:r>
              <a:r>
                <a:rPr lang="en-US" sz="1100" dirty="0">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dirty="0" err="1">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التابعة</a:t>
              </a:r>
              <a:r>
                <a:rPr lang="en-US" sz="1100" dirty="0">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dirty="0" err="1">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وتفعيل</a:t>
              </a:r>
              <a:r>
                <a:rPr lang="en-US" sz="1100" dirty="0">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dirty="0" err="1">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إطار</a:t>
              </a:r>
              <a:r>
                <a:rPr lang="en-US" sz="1100" dirty="0">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dirty="0" err="1">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rPr>
                <a:t>الانضباط</a:t>
              </a:r>
              <a:endParaRPr lang="en-US" sz="1100" dirty="0">
                <a:solidFill>
                  <a:srgbClr val="173863"/>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20" name="Rectangle: Rounded Corners 19">
              <a:extLst>
                <a:ext uri="{FF2B5EF4-FFF2-40B4-BE49-F238E27FC236}">
                  <a16:creationId xmlns:a16="http://schemas.microsoft.com/office/drawing/2014/main" id="{531AF7A3-3E8B-3D0F-7EA1-06106BAC0CF3}"/>
                </a:ext>
              </a:extLst>
            </p:cNvPr>
            <p:cNvSpPr/>
            <p:nvPr/>
          </p:nvSpPr>
          <p:spPr>
            <a:xfrm flipH="1">
              <a:off x="285750" y="2756315"/>
              <a:ext cx="6026412" cy="379474"/>
            </a:xfrm>
            <a:prstGeom prst="roundRect">
              <a:avLst/>
            </a:prstGeom>
            <a:solidFill>
              <a:schemeClr val="accent4">
                <a:lumMod val="20000"/>
                <a:lumOff val="80000"/>
              </a:schemeClr>
            </a:solidFill>
            <a:ln>
              <a:noFill/>
            </a:ln>
          </p:spPr>
          <p:txBody>
            <a:bodyPr vert="horz" wrap="square" lIns="0" tIns="0" rIns="182880" bIns="0" rtlCol="0" anchor="ctr">
              <a:noAutofit/>
            </a:bodyPr>
            <a:lstStyle/>
            <a:p>
              <a:pPr marL="0" marR="0" lvl="0" indent="0" algn="r" defTabSz="342883" rtl="1"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21" name="Arrow: Pentagon 20">
              <a:extLst>
                <a:ext uri="{FF2B5EF4-FFF2-40B4-BE49-F238E27FC236}">
                  <a16:creationId xmlns:a16="http://schemas.microsoft.com/office/drawing/2014/main" id="{F507DDB0-30CF-4165-03E3-FFB65E5EDC11}"/>
                </a:ext>
              </a:extLst>
            </p:cNvPr>
            <p:cNvSpPr/>
            <p:nvPr/>
          </p:nvSpPr>
          <p:spPr>
            <a:xfrm flipH="1">
              <a:off x="8079456" y="2756315"/>
              <a:ext cx="519580" cy="379474"/>
            </a:xfrm>
            <a:prstGeom prst="homePlate">
              <a:avLst>
                <a:gd name="adj" fmla="val 24662"/>
              </a:avLst>
            </a:prstGeom>
            <a:solidFill>
              <a:srgbClr val="173863"/>
            </a:solidFill>
            <a:ln>
              <a:noFill/>
            </a:ln>
          </p:spPr>
          <p:txBody>
            <a:bodyPr vert="horz" wrap="square" lIns="0" tIns="0" rIns="0" bIns="0" rtlCol="0" anchor="ctr">
              <a:noAutofit/>
            </a:bodyPr>
            <a:lstStyle/>
            <a:p>
              <a:pPr algn="ctr" defTabSz="342883" rtl="1">
                <a:defRPr/>
              </a:pPr>
              <a:r>
                <a:rPr lang="en-US" sz="1200" b="1">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4</a:t>
              </a: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22" name="Rectangle: Rounded Corners 21">
              <a:extLst>
                <a:ext uri="{FF2B5EF4-FFF2-40B4-BE49-F238E27FC236}">
                  <a16:creationId xmlns:a16="http://schemas.microsoft.com/office/drawing/2014/main" id="{77F68E11-502D-7B3F-395C-0792B2842914}"/>
                </a:ext>
              </a:extLst>
            </p:cNvPr>
            <p:cNvSpPr/>
            <p:nvPr/>
          </p:nvSpPr>
          <p:spPr>
            <a:xfrm flipH="1">
              <a:off x="6351562" y="3154679"/>
              <a:ext cx="1899137" cy="379474"/>
            </a:xfrm>
            <a:prstGeom prst="roundRect">
              <a:avLst/>
            </a:prstGeom>
            <a:solidFill>
              <a:schemeClr val="accent4">
                <a:lumMod val="60000"/>
                <a:lumOff val="40000"/>
              </a:schemeClr>
            </a:solidFill>
            <a:ln>
              <a:noFill/>
            </a:ln>
          </p:spPr>
          <p:txBody>
            <a:bodyPr vert="horz" wrap="square" lIns="0" tIns="0" rIns="182880" bIns="0" rtlCol="0" anchor="ctr">
              <a:noAutofit/>
            </a:bodyPr>
            <a:lstStyle/>
            <a:p>
              <a:pPr lvl="0" algn="r" defTabSz="685766" rtl="1">
                <a:defRPr/>
              </a:pPr>
              <a:r>
                <a:rPr lang="en-US" sz="11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مراجعة</a:t>
              </a:r>
              <a:r>
                <a:rPr lang="en-US"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هيكلة</a:t>
              </a:r>
              <a:r>
                <a:rPr lang="en-US"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رأس</a:t>
              </a:r>
              <a:r>
                <a:rPr lang="en-US"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المال</a:t>
              </a:r>
              <a:r>
                <a:rPr lang="en-US"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والتدفقات</a:t>
              </a:r>
              <a:r>
                <a:rPr lang="en-US"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المالية</a:t>
              </a:r>
              <a:endParaRPr lang="en-US"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23" name="Rectangle: Rounded Corners 22">
              <a:extLst>
                <a:ext uri="{FF2B5EF4-FFF2-40B4-BE49-F238E27FC236}">
                  <a16:creationId xmlns:a16="http://schemas.microsoft.com/office/drawing/2014/main" id="{2401F0EE-EA1F-3DDE-9D80-38EFBAAE009F}"/>
                </a:ext>
              </a:extLst>
            </p:cNvPr>
            <p:cNvSpPr/>
            <p:nvPr/>
          </p:nvSpPr>
          <p:spPr>
            <a:xfrm flipH="1">
              <a:off x="285750" y="3154679"/>
              <a:ext cx="6026412" cy="379474"/>
            </a:xfrm>
            <a:prstGeom prst="roundRect">
              <a:avLst/>
            </a:prstGeom>
            <a:solidFill>
              <a:srgbClr val="F0F1F3"/>
            </a:solidFill>
            <a:ln>
              <a:noFill/>
            </a:ln>
          </p:spPr>
          <p:txBody>
            <a:bodyPr vert="horz" wrap="square" lIns="0" tIns="0" rIns="182880" bIns="0" rtlCol="0" anchor="ctr">
              <a:noAutofit/>
            </a:bodyPr>
            <a:lstStyle/>
            <a:p>
              <a:pPr marL="171450" indent="-171450" algn="r" defTabSz="342883" rtl="1">
                <a:buFont typeface="Arial" panose="020B0604020202020204" pitchFamily="34" charset="0"/>
                <a:buChar char="•"/>
                <a:defRPr/>
              </a:pPr>
              <a:endPar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24" name="Arrow: Pentagon 23">
              <a:extLst>
                <a:ext uri="{FF2B5EF4-FFF2-40B4-BE49-F238E27FC236}">
                  <a16:creationId xmlns:a16="http://schemas.microsoft.com/office/drawing/2014/main" id="{76708CF3-87AA-8640-2E14-7E36B5D6BDAD}"/>
                </a:ext>
              </a:extLst>
            </p:cNvPr>
            <p:cNvSpPr/>
            <p:nvPr/>
          </p:nvSpPr>
          <p:spPr>
            <a:xfrm flipH="1">
              <a:off x="8079456" y="3154679"/>
              <a:ext cx="519580" cy="379474"/>
            </a:xfrm>
            <a:prstGeom prst="homePlate">
              <a:avLst>
                <a:gd name="adj" fmla="val 24662"/>
              </a:avLst>
            </a:prstGeom>
            <a:solidFill>
              <a:srgbClr val="173863"/>
            </a:solidFill>
            <a:ln>
              <a:noFill/>
            </a:ln>
          </p:spPr>
          <p:txBody>
            <a:bodyPr vert="horz" wrap="square" lIns="0" tIns="0" rIns="0" bIns="0" rtlCol="0" anchor="ctr">
              <a:noAutofit/>
            </a:bodyPr>
            <a:lstStyle/>
            <a:p>
              <a:pPr algn="ctr" defTabSz="342883" rtl="1">
                <a:defRPr/>
              </a:pPr>
              <a:r>
                <a:rPr lang="en-US" sz="1200" b="1">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5</a:t>
              </a: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25" name="Rectangle: Rounded Corners 24">
              <a:extLst>
                <a:ext uri="{FF2B5EF4-FFF2-40B4-BE49-F238E27FC236}">
                  <a16:creationId xmlns:a16="http://schemas.microsoft.com/office/drawing/2014/main" id="{2148F610-BDD8-162C-8E95-E1C2825F6FA0}"/>
                </a:ext>
              </a:extLst>
            </p:cNvPr>
            <p:cNvSpPr/>
            <p:nvPr/>
          </p:nvSpPr>
          <p:spPr>
            <a:xfrm flipH="1">
              <a:off x="6351562" y="3553043"/>
              <a:ext cx="1899137" cy="379474"/>
            </a:xfrm>
            <a:prstGeom prst="roundRect">
              <a:avLst/>
            </a:prstGeom>
            <a:solidFill>
              <a:schemeClr val="accent4">
                <a:lumMod val="60000"/>
                <a:lumOff val="40000"/>
              </a:schemeClr>
            </a:solidFill>
            <a:ln>
              <a:noFill/>
            </a:ln>
          </p:spPr>
          <p:txBody>
            <a:bodyPr vert="horz" wrap="square" lIns="0" tIns="0" rIns="182880" bIns="0" rtlCol="0" anchor="ctr">
              <a:noAutofit/>
            </a:bodyPr>
            <a:lstStyle/>
            <a:p>
              <a:pPr lvl="0" algn="r" defTabSz="914400" rtl="1">
                <a:defRPr/>
              </a:pPr>
              <a:r>
                <a:rPr lang="en-US" sz="11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نقل</a:t>
              </a:r>
              <a:r>
                <a:rPr lang="en-US"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خدمات</a:t>
              </a:r>
              <a:r>
                <a:rPr lang="en-US"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المجموعة</a:t>
              </a:r>
              <a:r>
                <a:rPr lang="en-US"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للشركات</a:t>
              </a:r>
              <a:r>
                <a:rPr lang="en-US"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التابعة</a:t>
              </a:r>
              <a:r>
                <a:rPr lang="en-US"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p>
          </p:txBody>
        </p:sp>
        <p:sp>
          <p:nvSpPr>
            <p:cNvPr id="26" name="Rectangle: Rounded Corners 25">
              <a:extLst>
                <a:ext uri="{FF2B5EF4-FFF2-40B4-BE49-F238E27FC236}">
                  <a16:creationId xmlns:a16="http://schemas.microsoft.com/office/drawing/2014/main" id="{FAF337D9-B782-1C9A-B9A7-7417CE136C97}"/>
                </a:ext>
              </a:extLst>
            </p:cNvPr>
            <p:cNvSpPr/>
            <p:nvPr/>
          </p:nvSpPr>
          <p:spPr>
            <a:xfrm flipH="1">
              <a:off x="285750" y="3553043"/>
              <a:ext cx="6026412" cy="379474"/>
            </a:xfrm>
            <a:prstGeom prst="roundRect">
              <a:avLst/>
            </a:prstGeom>
            <a:solidFill>
              <a:schemeClr val="accent4">
                <a:lumMod val="20000"/>
                <a:lumOff val="80000"/>
              </a:schemeClr>
            </a:solidFill>
            <a:ln>
              <a:noFill/>
            </a:ln>
          </p:spPr>
          <p:txBody>
            <a:bodyPr vert="horz" wrap="square" lIns="0" tIns="0" rIns="182880" bIns="0" rtlCol="0" anchor="ctr">
              <a:noAutofit/>
            </a:bodyPr>
            <a:lstStyle/>
            <a:p>
              <a:pPr marL="171450" indent="-171450" algn="r" defTabSz="342883" rtl="1">
                <a:buFont typeface="Arial" panose="020B0604020202020204" pitchFamily="34" charset="0"/>
                <a:buChar char="•"/>
              </a:pPr>
              <a:endParaRPr lang="en-US" sz="1050" dirty="0">
                <a:solidFill>
                  <a:schemeClr val="accent1"/>
                </a:solidFill>
                <a:latin typeface="Sakkal Majalla" panose="02000000000000000000" pitchFamily="2" charset="-78"/>
                <a:cs typeface="Sakkal Majalla" panose="02000000000000000000" pitchFamily="2" charset="-78"/>
              </a:endParaRPr>
            </a:p>
          </p:txBody>
        </p:sp>
        <p:sp>
          <p:nvSpPr>
            <p:cNvPr id="27" name="Arrow: Pentagon 26">
              <a:extLst>
                <a:ext uri="{FF2B5EF4-FFF2-40B4-BE49-F238E27FC236}">
                  <a16:creationId xmlns:a16="http://schemas.microsoft.com/office/drawing/2014/main" id="{6DF4B040-1034-D387-D245-028339502F6A}"/>
                </a:ext>
              </a:extLst>
            </p:cNvPr>
            <p:cNvSpPr/>
            <p:nvPr/>
          </p:nvSpPr>
          <p:spPr>
            <a:xfrm flipH="1">
              <a:off x="8079456" y="3553043"/>
              <a:ext cx="519580" cy="379474"/>
            </a:xfrm>
            <a:prstGeom prst="homePlate">
              <a:avLst>
                <a:gd name="adj" fmla="val 24662"/>
              </a:avLst>
            </a:prstGeom>
            <a:solidFill>
              <a:srgbClr val="173863"/>
            </a:solidFill>
            <a:ln>
              <a:noFill/>
            </a:ln>
          </p:spPr>
          <p:txBody>
            <a:bodyPr vert="horz" wrap="square" lIns="0" tIns="0" rIns="0" bIns="0" rtlCol="0" anchor="ctr">
              <a:noAutofit/>
            </a:bodyPr>
            <a:lstStyle/>
            <a:p>
              <a:pPr algn="ctr" defTabSz="342883" rtl="1">
                <a:defRPr/>
              </a:pPr>
              <a:r>
                <a:rPr lang="en-US" sz="1200" b="1">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6</a:t>
              </a: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9" name="Rectangle 92">
              <a:extLst>
                <a:ext uri="{FF2B5EF4-FFF2-40B4-BE49-F238E27FC236}">
                  <a16:creationId xmlns:a16="http://schemas.microsoft.com/office/drawing/2014/main" id="{59E3F4CF-5C9C-1A78-137D-6DEA41A9EA0A}"/>
                </a:ext>
              </a:extLst>
            </p:cNvPr>
            <p:cNvSpPr/>
            <p:nvPr/>
          </p:nvSpPr>
          <p:spPr>
            <a:xfrm>
              <a:off x="285750" y="1153562"/>
              <a:ext cx="1080000" cy="354073"/>
            </a:xfrm>
            <a:prstGeom prst="rect">
              <a:avLst/>
            </a:prstGeom>
            <a:noFill/>
            <a:ln cap="flat">
              <a:noFill/>
              <a:prstDash val="solid"/>
            </a:ln>
            <a:effectLst/>
          </p:spPr>
          <p:txBody>
            <a:bodyPr vert="horz" wrap="square" lIns="91440" tIns="45720" rIns="91440" bIns="45720" anchor="ctr" anchorCtr="0" compatLnSpc="1">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000" i="0" u="none" strike="noStrike" kern="0" cap="none" spc="0" normalizeH="0" baseline="0" noProof="0" dirty="0">
                <a:ln>
                  <a:noFill/>
                </a:ln>
                <a:solidFill>
                  <a:schemeClr val="tx2"/>
                </a:solidFill>
                <a:effectLst/>
                <a:uLnTx/>
                <a:uFillTx/>
                <a:latin typeface="Sakkal Majalla" panose="02000000000000000000" pitchFamily="2" charset="-78"/>
                <a:ea typeface="GE SS Text Bold" panose="020A0503020102020204" pitchFamily="18" charset="-78"/>
                <a:cs typeface="Sakkal Majalla" panose="02000000000000000000" pitchFamily="2" charset="-78"/>
              </a:endParaRPr>
            </a:p>
          </p:txBody>
        </p:sp>
        <p:sp>
          <p:nvSpPr>
            <p:cNvPr id="36" name="Graphic 40">
              <a:extLst>
                <a:ext uri="{FF2B5EF4-FFF2-40B4-BE49-F238E27FC236}">
                  <a16:creationId xmlns:a16="http://schemas.microsoft.com/office/drawing/2014/main" id="{EFD92D2F-09C2-D207-2FF2-719E06FCFF8D}"/>
                </a:ext>
              </a:extLst>
            </p:cNvPr>
            <p:cNvSpPr/>
            <p:nvPr/>
          </p:nvSpPr>
          <p:spPr>
            <a:xfrm>
              <a:off x="284108" y="1086729"/>
              <a:ext cx="1242000" cy="600034"/>
            </a:xfrm>
            <a:custGeom>
              <a:avLst/>
              <a:gdLst>
                <a:gd name="connsiteX0" fmla="*/ 4048792 w 4272629"/>
                <a:gd name="connsiteY0" fmla="*/ 2301812 h 2815494"/>
                <a:gd name="connsiteX1" fmla="*/ 2216849 w 4272629"/>
                <a:gd name="connsiteY1" fmla="*/ 2804636 h 2815494"/>
                <a:gd name="connsiteX2" fmla="*/ 2055686 w 4272629"/>
                <a:gd name="connsiteY2" fmla="*/ 2804636 h 2815494"/>
                <a:gd name="connsiteX3" fmla="*/ 223838 w 4272629"/>
                <a:gd name="connsiteY3" fmla="*/ 2301812 h 2815494"/>
                <a:gd name="connsiteX4" fmla="*/ 0 w 4272629"/>
                <a:gd name="connsiteY4" fmla="*/ 2008251 h 2815494"/>
                <a:gd name="connsiteX5" fmla="*/ 0 w 4272629"/>
                <a:gd name="connsiteY5" fmla="*/ 195548 h 2815494"/>
                <a:gd name="connsiteX6" fmla="*/ 195548 w 4272629"/>
                <a:gd name="connsiteY6" fmla="*/ 0 h 2815494"/>
                <a:gd name="connsiteX7" fmla="*/ 4077081 w 4272629"/>
                <a:gd name="connsiteY7" fmla="*/ 0 h 2815494"/>
                <a:gd name="connsiteX8" fmla="*/ 4272630 w 4272629"/>
                <a:gd name="connsiteY8" fmla="*/ 195548 h 2815494"/>
                <a:gd name="connsiteX9" fmla="*/ 4272630 w 4272629"/>
                <a:gd name="connsiteY9" fmla="*/ 2008251 h 2815494"/>
                <a:gd name="connsiteX10" fmla="*/ 4048792 w 4272629"/>
                <a:gd name="connsiteY10" fmla="*/ 2301812 h 2815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72629" h="2815494">
                  <a:moveTo>
                    <a:pt x="4048792" y="2301812"/>
                  </a:moveTo>
                  <a:lnTo>
                    <a:pt x="2216849" y="2804636"/>
                  </a:lnTo>
                  <a:cubicBezTo>
                    <a:pt x="2164080" y="2819114"/>
                    <a:pt x="2108454" y="2819114"/>
                    <a:pt x="2055686" y="2804636"/>
                  </a:cubicBezTo>
                  <a:lnTo>
                    <a:pt x="223838" y="2301812"/>
                  </a:lnTo>
                  <a:cubicBezTo>
                    <a:pt x="91631" y="2265521"/>
                    <a:pt x="0" y="2145316"/>
                    <a:pt x="0" y="2008251"/>
                  </a:cubicBezTo>
                  <a:lnTo>
                    <a:pt x="0" y="195548"/>
                  </a:lnTo>
                  <a:cubicBezTo>
                    <a:pt x="0" y="87535"/>
                    <a:pt x="87535" y="0"/>
                    <a:pt x="195548" y="0"/>
                  </a:cubicBezTo>
                  <a:lnTo>
                    <a:pt x="4077081" y="0"/>
                  </a:lnTo>
                  <a:cubicBezTo>
                    <a:pt x="4185095" y="0"/>
                    <a:pt x="4272630" y="87535"/>
                    <a:pt x="4272630" y="195548"/>
                  </a:cubicBezTo>
                  <a:lnTo>
                    <a:pt x="4272630" y="2008251"/>
                  </a:lnTo>
                  <a:cubicBezTo>
                    <a:pt x="4272630" y="2145316"/>
                    <a:pt x="4180999" y="2265521"/>
                    <a:pt x="4048792" y="2301812"/>
                  </a:cubicBezTo>
                  <a:close/>
                </a:path>
              </a:pathLst>
            </a:custGeom>
            <a:solidFill>
              <a:srgbClr val="D6DCE5"/>
            </a:solid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i="0" u="none" strike="noStrike" kern="1200" cap="none" spc="0" normalizeH="0" baseline="0" noProof="0" dirty="0">
                <a:ln>
                  <a:noFill/>
                </a:ln>
                <a:solidFill>
                  <a:schemeClr val="tx2"/>
                </a:solidFill>
                <a:effectLst/>
                <a:uLnTx/>
                <a:uFillTx/>
                <a:latin typeface="Sakkal Majalla" panose="02000000000000000000" pitchFamily="2" charset="-78"/>
                <a:ea typeface="+mn-ea"/>
                <a:cs typeface="Sakkal Majalla" panose="02000000000000000000" pitchFamily="2" charset="-78"/>
              </a:endParaRPr>
            </a:p>
          </p:txBody>
        </p:sp>
        <p:sp>
          <p:nvSpPr>
            <p:cNvPr id="37" name="Rectangle 92">
              <a:extLst>
                <a:ext uri="{FF2B5EF4-FFF2-40B4-BE49-F238E27FC236}">
                  <a16:creationId xmlns:a16="http://schemas.microsoft.com/office/drawing/2014/main" id="{ED96E186-C0ED-EFEE-B9BB-9D9E46FCDB04}"/>
                </a:ext>
              </a:extLst>
            </p:cNvPr>
            <p:cNvSpPr/>
            <p:nvPr/>
          </p:nvSpPr>
          <p:spPr>
            <a:xfrm>
              <a:off x="364238" y="1164065"/>
              <a:ext cx="1080000" cy="354073"/>
            </a:xfrm>
            <a:prstGeom prst="rect">
              <a:avLst/>
            </a:prstGeom>
            <a:noFill/>
            <a:ln cap="flat">
              <a:noFill/>
              <a:prstDash val="solid"/>
            </a:ln>
            <a:effectLst/>
          </p:spPr>
          <p:txBody>
            <a:bodyPr vert="horz" wrap="square" lIns="91440" tIns="45720" rIns="91440" bIns="45720" anchor="ctr" anchorCtr="0" compatLnSpc="1">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000" i="0" u="none" strike="noStrike" kern="0" cap="none" spc="0" normalizeH="0" baseline="0" noProof="0">
                  <a:ln>
                    <a:noFill/>
                  </a:ln>
                  <a:solidFill>
                    <a:schemeClr val="tx2"/>
                  </a:solidFill>
                  <a:effectLst/>
                  <a:uLnTx/>
                  <a:uFillTx/>
                  <a:latin typeface="Sakkal Majalla" panose="02000000000000000000" pitchFamily="2" charset="-78"/>
                  <a:ea typeface="GE SS Text Bold" panose="020A0503020102020204" pitchFamily="18" charset="-78"/>
                  <a:cs typeface="Sakkal Majalla" panose="02000000000000000000" pitchFamily="2" charset="-78"/>
                </a:rPr>
                <a:t>العلامة التجارية </a:t>
              </a:r>
              <a:endParaRPr kumimoji="0" lang="en-US" sz="1000" i="0" u="none" strike="noStrike" kern="0" cap="none" spc="0" normalizeH="0" baseline="0" noProof="0" dirty="0">
                <a:ln>
                  <a:noFill/>
                </a:ln>
                <a:solidFill>
                  <a:schemeClr val="tx2"/>
                </a:solidFill>
                <a:effectLst/>
                <a:uLnTx/>
                <a:uFillTx/>
                <a:latin typeface="Sakkal Majalla" panose="02000000000000000000" pitchFamily="2" charset="-78"/>
                <a:ea typeface="GE SS Text Bold" panose="020A0503020102020204" pitchFamily="18" charset="-78"/>
                <a:cs typeface="Sakkal Majalla" panose="02000000000000000000" pitchFamily="2" charset="-78"/>
              </a:endParaRPr>
            </a:p>
          </p:txBody>
        </p:sp>
        <p:sp>
          <p:nvSpPr>
            <p:cNvPr id="39" name="Graphic 40">
              <a:extLst>
                <a:ext uri="{FF2B5EF4-FFF2-40B4-BE49-F238E27FC236}">
                  <a16:creationId xmlns:a16="http://schemas.microsoft.com/office/drawing/2014/main" id="{C9C08CE1-2983-E265-0CF9-084877961136}"/>
                </a:ext>
              </a:extLst>
            </p:cNvPr>
            <p:cNvSpPr/>
            <p:nvPr/>
          </p:nvSpPr>
          <p:spPr>
            <a:xfrm>
              <a:off x="1809567" y="1086729"/>
              <a:ext cx="1242000" cy="600034"/>
            </a:xfrm>
            <a:custGeom>
              <a:avLst/>
              <a:gdLst>
                <a:gd name="connsiteX0" fmla="*/ 4048792 w 4272629"/>
                <a:gd name="connsiteY0" fmla="*/ 2301812 h 2815494"/>
                <a:gd name="connsiteX1" fmla="*/ 2216849 w 4272629"/>
                <a:gd name="connsiteY1" fmla="*/ 2804636 h 2815494"/>
                <a:gd name="connsiteX2" fmla="*/ 2055686 w 4272629"/>
                <a:gd name="connsiteY2" fmla="*/ 2804636 h 2815494"/>
                <a:gd name="connsiteX3" fmla="*/ 223838 w 4272629"/>
                <a:gd name="connsiteY3" fmla="*/ 2301812 h 2815494"/>
                <a:gd name="connsiteX4" fmla="*/ 0 w 4272629"/>
                <a:gd name="connsiteY4" fmla="*/ 2008251 h 2815494"/>
                <a:gd name="connsiteX5" fmla="*/ 0 w 4272629"/>
                <a:gd name="connsiteY5" fmla="*/ 195548 h 2815494"/>
                <a:gd name="connsiteX6" fmla="*/ 195548 w 4272629"/>
                <a:gd name="connsiteY6" fmla="*/ 0 h 2815494"/>
                <a:gd name="connsiteX7" fmla="*/ 4077081 w 4272629"/>
                <a:gd name="connsiteY7" fmla="*/ 0 h 2815494"/>
                <a:gd name="connsiteX8" fmla="*/ 4272630 w 4272629"/>
                <a:gd name="connsiteY8" fmla="*/ 195548 h 2815494"/>
                <a:gd name="connsiteX9" fmla="*/ 4272630 w 4272629"/>
                <a:gd name="connsiteY9" fmla="*/ 2008251 h 2815494"/>
                <a:gd name="connsiteX10" fmla="*/ 4048792 w 4272629"/>
                <a:gd name="connsiteY10" fmla="*/ 2301812 h 2815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72629" h="2815494">
                  <a:moveTo>
                    <a:pt x="4048792" y="2301812"/>
                  </a:moveTo>
                  <a:lnTo>
                    <a:pt x="2216849" y="2804636"/>
                  </a:lnTo>
                  <a:cubicBezTo>
                    <a:pt x="2164080" y="2819114"/>
                    <a:pt x="2108454" y="2819114"/>
                    <a:pt x="2055686" y="2804636"/>
                  </a:cubicBezTo>
                  <a:lnTo>
                    <a:pt x="223838" y="2301812"/>
                  </a:lnTo>
                  <a:cubicBezTo>
                    <a:pt x="91631" y="2265521"/>
                    <a:pt x="0" y="2145316"/>
                    <a:pt x="0" y="2008251"/>
                  </a:cubicBezTo>
                  <a:lnTo>
                    <a:pt x="0" y="195548"/>
                  </a:lnTo>
                  <a:cubicBezTo>
                    <a:pt x="0" y="87535"/>
                    <a:pt x="87535" y="0"/>
                    <a:pt x="195548" y="0"/>
                  </a:cubicBezTo>
                  <a:lnTo>
                    <a:pt x="4077081" y="0"/>
                  </a:lnTo>
                  <a:cubicBezTo>
                    <a:pt x="4185095" y="0"/>
                    <a:pt x="4272630" y="87535"/>
                    <a:pt x="4272630" y="195548"/>
                  </a:cubicBezTo>
                  <a:lnTo>
                    <a:pt x="4272630" y="2008251"/>
                  </a:lnTo>
                  <a:cubicBezTo>
                    <a:pt x="4272630" y="2145316"/>
                    <a:pt x="4180999" y="2265521"/>
                    <a:pt x="4048792" y="2301812"/>
                  </a:cubicBezTo>
                  <a:close/>
                </a:path>
              </a:pathLst>
            </a:custGeom>
            <a:solidFill>
              <a:srgbClr val="D6DCE5"/>
            </a:solid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i="0" u="none" strike="noStrike" kern="1200" cap="none" spc="0" normalizeH="0" baseline="0" noProof="0" dirty="0">
                <a:ln>
                  <a:noFill/>
                </a:ln>
                <a:solidFill>
                  <a:schemeClr val="tx2"/>
                </a:solidFill>
                <a:effectLst/>
                <a:uLnTx/>
                <a:uFillTx/>
                <a:latin typeface="Sakkal Majalla" panose="02000000000000000000" pitchFamily="2" charset="-78"/>
                <a:ea typeface="+mn-ea"/>
                <a:cs typeface="Sakkal Majalla" panose="02000000000000000000" pitchFamily="2" charset="-78"/>
              </a:endParaRPr>
            </a:p>
          </p:txBody>
        </p:sp>
        <p:sp>
          <p:nvSpPr>
            <p:cNvPr id="40" name="Rectangle 92">
              <a:extLst>
                <a:ext uri="{FF2B5EF4-FFF2-40B4-BE49-F238E27FC236}">
                  <a16:creationId xmlns:a16="http://schemas.microsoft.com/office/drawing/2014/main" id="{A75D5982-0E8F-01A7-6FDC-DEB037D83E5A}"/>
                </a:ext>
              </a:extLst>
            </p:cNvPr>
            <p:cNvSpPr/>
            <p:nvPr/>
          </p:nvSpPr>
          <p:spPr>
            <a:xfrm>
              <a:off x="1886219" y="1141864"/>
              <a:ext cx="1080000" cy="354073"/>
            </a:xfrm>
            <a:prstGeom prst="rect">
              <a:avLst/>
            </a:prstGeom>
            <a:noFill/>
            <a:ln cap="flat">
              <a:noFill/>
              <a:prstDash val="solid"/>
            </a:ln>
            <a:effectLst/>
          </p:spPr>
          <p:txBody>
            <a:bodyPr vert="horz" wrap="square" lIns="91440" tIns="45720" rIns="91440" bIns="45720" anchor="ctr" anchorCtr="0" compatLnSpc="1">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000" i="0" u="none" strike="noStrike" kern="0" cap="none" spc="0" normalizeH="0" baseline="0" noProof="0">
                  <a:ln>
                    <a:noFill/>
                  </a:ln>
                  <a:solidFill>
                    <a:schemeClr val="tx2"/>
                  </a:solidFill>
                  <a:effectLst/>
                  <a:uLnTx/>
                  <a:uFillTx/>
                  <a:latin typeface="Sakkal Majalla" panose="02000000000000000000" pitchFamily="2" charset="-78"/>
                  <a:ea typeface="GE SS Text Bold" panose="020A0503020102020204" pitchFamily="18" charset="-78"/>
                  <a:cs typeface="Sakkal Majalla" panose="02000000000000000000" pitchFamily="2" charset="-78"/>
                </a:rPr>
                <a:t>الحوكمة والتميز</a:t>
              </a:r>
              <a:endParaRPr kumimoji="0" lang="en-US" sz="1000" i="0" u="none" strike="noStrike" kern="0" cap="none" spc="0" normalizeH="0" baseline="0" noProof="0" dirty="0">
                <a:ln>
                  <a:noFill/>
                </a:ln>
                <a:solidFill>
                  <a:schemeClr val="tx2"/>
                </a:solidFill>
                <a:effectLst/>
                <a:uLnTx/>
                <a:uFillTx/>
                <a:latin typeface="Sakkal Majalla" panose="02000000000000000000" pitchFamily="2" charset="-78"/>
                <a:ea typeface="GE SS Text Bold" panose="020A0503020102020204" pitchFamily="18" charset="-78"/>
                <a:cs typeface="Sakkal Majalla" panose="02000000000000000000" pitchFamily="2" charset="-78"/>
              </a:endParaRPr>
            </a:p>
          </p:txBody>
        </p:sp>
        <p:sp>
          <p:nvSpPr>
            <p:cNvPr id="42" name="Graphic 40">
              <a:extLst>
                <a:ext uri="{FF2B5EF4-FFF2-40B4-BE49-F238E27FC236}">
                  <a16:creationId xmlns:a16="http://schemas.microsoft.com/office/drawing/2014/main" id="{F40C7837-8E82-9ADB-A19C-9D6D91D57B7E}"/>
                </a:ext>
              </a:extLst>
            </p:cNvPr>
            <p:cNvSpPr/>
            <p:nvPr/>
          </p:nvSpPr>
          <p:spPr>
            <a:xfrm>
              <a:off x="3414287" y="1086729"/>
              <a:ext cx="1242000" cy="600034"/>
            </a:xfrm>
            <a:custGeom>
              <a:avLst/>
              <a:gdLst>
                <a:gd name="connsiteX0" fmla="*/ 4048792 w 4272629"/>
                <a:gd name="connsiteY0" fmla="*/ 2301812 h 2815494"/>
                <a:gd name="connsiteX1" fmla="*/ 2216849 w 4272629"/>
                <a:gd name="connsiteY1" fmla="*/ 2804636 h 2815494"/>
                <a:gd name="connsiteX2" fmla="*/ 2055686 w 4272629"/>
                <a:gd name="connsiteY2" fmla="*/ 2804636 h 2815494"/>
                <a:gd name="connsiteX3" fmla="*/ 223838 w 4272629"/>
                <a:gd name="connsiteY3" fmla="*/ 2301812 h 2815494"/>
                <a:gd name="connsiteX4" fmla="*/ 0 w 4272629"/>
                <a:gd name="connsiteY4" fmla="*/ 2008251 h 2815494"/>
                <a:gd name="connsiteX5" fmla="*/ 0 w 4272629"/>
                <a:gd name="connsiteY5" fmla="*/ 195548 h 2815494"/>
                <a:gd name="connsiteX6" fmla="*/ 195548 w 4272629"/>
                <a:gd name="connsiteY6" fmla="*/ 0 h 2815494"/>
                <a:gd name="connsiteX7" fmla="*/ 4077081 w 4272629"/>
                <a:gd name="connsiteY7" fmla="*/ 0 h 2815494"/>
                <a:gd name="connsiteX8" fmla="*/ 4272630 w 4272629"/>
                <a:gd name="connsiteY8" fmla="*/ 195548 h 2815494"/>
                <a:gd name="connsiteX9" fmla="*/ 4272630 w 4272629"/>
                <a:gd name="connsiteY9" fmla="*/ 2008251 h 2815494"/>
                <a:gd name="connsiteX10" fmla="*/ 4048792 w 4272629"/>
                <a:gd name="connsiteY10" fmla="*/ 2301812 h 2815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72629" h="2815494">
                  <a:moveTo>
                    <a:pt x="4048792" y="2301812"/>
                  </a:moveTo>
                  <a:lnTo>
                    <a:pt x="2216849" y="2804636"/>
                  </a:lnTo>
                  <a:cubicBezTo>
                    <a:pt x="2164080" y="2819114"/>
                    <a:pt x="2108454" y="2819114"/>
                    <a:pt x="2055686" y="2804636"/>
                  </a:cubicBezTo>
                  <a:lnTo>
                    <a:pt x="223838" y="2301812"/>
                  </a:lnTo>
                  <a:cubicBezTo>
                    <a:pt x="91631" y="2265521"/>
                    <a:pt x="0" y="2145316"/>
                    <a:pt x="0" y="2008251"/>
                  </a:cubicBezTo>
                  <a:lnTo>
                    <a:pt x="0" y="195548"/>
                  </a:lnTo>
                  <a:cubicBezTo>
                    <a:pt x="0" y="87535"/>
                    <a:pt x="87535" y="0"/>
                    <a:pt x="195548" y="0"/>
                  </a:cubicBezTo>
                  <a:lnTo>
                    <a:pt x="4077081" y="0"/>
                  </a:lnTo>
                  <a:cubicBezTo>
                    <a:pt x="4185095" y="0"/>
                    <a:pt x="4272630" y="87535"/>
                    <a:pt x="4272630" y="195548"/>
                  </a:cubicBezTo>
                  <a:lnTo>
                    <a:pt x="4272630" y="2008251"/>
                  </a:lnTo>
                  <a:cubicBezTo>
                    <a:pt x="4272630" y="2145316"/>
                    <a:pt x="4180999" y="2265521"/>
                    <a:pt x="4048792" y="2301812"/>
                  </a:cubicBezTo>
                  <a:close/>
                </a:path>
              </a:pathLst>
            </a:custGeom>
            <a:solidFill>
              <a:srgbClr val="D6DCE5"/>
            </a:solid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i="0" u="none" strike="noStrike" kern="1200" cap="none" spc="0" normalizeH="0" baseline="0" noProof="0" dirty="0">
                <a:ln>
                  <a:noFill/>
                </a:ln>
                <a:solidFill>
                  <a:schemeClr val="tx2"/>
                </a:solidFill>
                <a:effectLst/>
                <a:uLnTx/>
                <a:uFillTx/>
                <a:latin typeface="Sakkal Majalla" panose="02000000000000000000" pitchFamily="2" charset="-78"/>
                <a:ea typeface="+mn-ea"/>
                <a:cs typeface="Sakkal Majalla" panose="02000000000000000000" pitchFamily="2" charset="-78"/>
              </a:endParaRPr>
            </a:p>
          </p:txBody>
        </p:sp>
        <p:sp>
          <p:nvSpPr>
            <p:cNvPr id="43" name="Rectangle 92">
              <a:extLst>
                <a:ext uri="{FF2B5EF4-FFF2-40B4-BE49-F238E27FC236}">
                  <a16:creationId xmlns:a16="http://schemas.microsoft.com/office/drawing/2014/main" id="{7E66B412-4F28-5C6C-15E8-D969636B5AA4}"/>
                </a:ext>
              </a:extLst>
            </p:cNvPr>
            <p:cNvSpPr/>
            <p:nvPr/>
          </p:nvSpPr>
          <p:spPr>
            <a:xfrm>
              <a:off x="3495287" y="1148348"/>
              <a:ext cx="1080000" cy="354073"/>
            </a:xfrm>
            <a:prstGeom prst="rect">
              <a:avLst/>
            </a:prstGeom>
            <a:noFill/>
            <a:ln cap="flat">
              <a:noFill/>
              <a:prstDash val="solid"/>
            </a:ln>
            <a:effectLst/>
          </p:spPr>
          <p:txBody>
            <a:bodyPr vert="horz" wrap="square" lIns="91440" tIns="45720" rIns="91440" bIns="45720" anchor="ctr" anchorCtr="0" compatLnSpc="1">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000" i="0" u="none" strike="noStrike" kern="0" cap="none" spc="0" normalizeH="0" baseline="0" noProof="0">
                  <a:ln>
                    <a:noFill/>
                  </a:ln>
                  <a:solidFill>
                    <a:schemeClr val="tx2"/>
                  </a:solidFill>
                  <a:effectLst/>
                  <a:uLnTx/>
                  <a:uFillTx/>
                  <a:latin typeface="Sakkal Majalla" panose="02000000000000000000" pitchFamily="2" charset="-78"/>
                  <a:ea typeface="GE SS Text Bold" panose="020A0503020102020204" pitchFamily="18" charset="-78"/>
                  <a:cs typeface="Sakkal Majalla" panose="02000000000000000000" pitchFamily="2" charset="-78"/>
                </a:rPr>
                <a:t>الاستدامة المالية</a:t>
              </a:r>
              <a:endParaRPr kumimoji="0" lang="en-US" sz="1000" i="0" u="none" strike="noStrike" kern="0" cap="none" spc="0" normalizeH="0" baseline="0" noProof="0" dirty="0">
                <a:ln>
                  <a:noFill/>
                </a:ln>
                <a:solidFill>
                  <a:schemeClr val="tx2"/>
                </a:solidFill>
                <a:effectLst/>
                <a:uLnTx/>
                <a:uFillTx/>
                <a:latin typeface="Sakkal Majalla" panose="02000000000000000000" pitchFamily="2" charset="-78"/>
                <a:ea typeface="GE SS Text Bold" panose="020A0503020102020204" pitchFamily="18" charset="-78"/>
                <a:cs typeface="Sakkal Majalla" panose="02000000000000000000" pitchFamily="2" charset="-78"/>
              </a:endParaRPr>
            </a:p>
          </p:txBody>
        </p:sp>
        <p:sp>
          <p:nvSpPr>
            <p:cNvPr id="45" name="Graphic 40">
              <a:extLst>
                <a:ext uri="{FF2B5EF4-FFF2-40B4-BE49-F238E27FC236}">
                  <a16:creationId xmlns:a16="http://schemas.microsoft.com/office/drawing/2014/main" id="{4DFBC9DE-0EAD-1654-23D6-9B0E179CDEFC}"/>
                </a:ext>
              </a:extLst>
            </p:cNvPr>
            <p:cNvSpPr/>
            <p:nvPr/>
          </p:nvSpPr>
          <p:spPr>
            <a:xfrm>
              <a:off x="5029996" y="1086729"/>
              <a:ext cx="1242000" cy="600034"/>
            </a:xfrm>
            <a:custGeom>
              <a:avLst/>
              <a:gdLst>
                <a:gd name="connsiteX0" fmla="*/ 4048792 w 4272629"/>
                <a:gd name="connsiteY0" fmla="*/ 2301812 h 2815494"/>
                <a:gd name="connsiteX1" fmla="*/ 2216849 w 4272629"/>
                <a:gd name="connsiteY1" fmla="*/ 2804636 h 2815494"/>
                <a:gd name="connsiteX2" fmla="*/ 2055686 w 4272629"/>
                <a:gd name="connsiteY2" fmla="*/ 2804636 h 2815494"/>
                <a:gd name="connsiteX3" fmla="*/ 223838 w 4272629"/>
                <a:gd name="connsiteY3" fmla="*/ 2301812 h 2815494"/>
                <a:gd name="connsiteX4" fmla="*/ 0 w 4272629"/>
                <a:gd name="connsiteY4" fmla="*/ 2008251 h 2815494"/>
                <a:gd name="connsiteX5" fmla="*/ 0 w 4272629"/>
                <a:gd name="connsiteY5" fmla="*/ 195548 h 2815494"/>
                <a:gd name="connsiteX6" fmla="*/ 195548 w 4272629"/>
                <a:gd name="connsiteY6" fmla="*/ 0 h 2815494"/>
                <a:gd name="connsiteX7" fmla="*/ 4077081 w 4272629"/>
                <a:gd name="connsiteY7" fmla="*/ 0 h 2815494"/>
                <a:gd name="connsiteX8" fmla="*/ 4272630 w 4272629"/>
                <a:gd name="connsiteY8" fmla="*/ 195548 h 2815494"/>
                <a:gd name="connsiteX9" fmla="*/ 4272630 w 4272629"/>
                <a:gd name="connsiteY9" fmla="*/ 2008251 h 2815494"/>
                <a:gd name="connsiteX10" fmla="*/ 4048792 w 4272629"/>
                <a:gd name="connsiteY10" fmla="*/ 2301812 h 2815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72629" h="2815494">
                  <a:moveTo>
                    <a:pt x="4048792" y="2301812"/>
                  </a:moveTo>
                  <a:lnTo>
                    <a:pt x="2216849" y="2804636"/>
                  </a:lnTo>
                  <a:cubicBezTo>
                    <a:pt x="2164080" y="2819114"/>
                    <a:pt x="2108454" y="2819114"/>
                    <a:pt x="2055686" y="2804636"/>
                  </a:cubicBezTo>
                  <a:lnTo>
                    <a:pt x="223838" y="2301812"/>
                  </a:lnTo>
                  <a:cubicBezTo>
                    <a:pt x="91631" y="2265521"/>
                    <a:pt x="0" y="2145316"/>
                    <a:pt x="0" y="2008251"/>
                  </a:cubicBezTo>
                  <a:lnTo>
                    <a:pt x="0" y="195548"/>
                  </a:lnTo>
                  <a:cubicBezTo>
                    <a:pt x="0" y="87535"/>
                    <a:pt x="87535" y="0"/>
                    <a:pt x="195548" y="0"/>
                  </a:cubicBezTo>
                  <a:lnTo>
                    <a:pt x="4077081" y="0"/>
                  </a:lnTo>
                  <a:cubicBezTo>
                    <a:pt x="4185095" y="0"/>
                    <a:pt x="4272630" y="87535"/>
                    <a:pt x="4272630" y="195548"/>
                  </a:cubicBezTo>
                  <a:lnTo>
                    <a:pt x="4272630" y="2008251"/>
                  </a:lnTo>
                  <a:cubicBezTo>
                    <a:pt x="4272630" y="2145316"/>
                    <a:pt x="4180999" y="2265521"/>
                    <a:pt x="4048792" y="2301812"/>
                  </a:cubicBezTo>
                  <a:close/>
                </a:path>
              </a:pathLst>
            </a:custGeom>
            <a:solidFill>
              <a:srgbClr val="D6DCE5"/>
            </a:solid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i="0" u="none" strike="noStrike" kern="1200" cap="none" spc="0" normalizeH="0" baseline="0" noProof="0" dirty="0">
                <a:ln>
                  <a:noFill/>
                </a:ln>
                <a:solidFill>
                  <a:schemeClr val="tx2"/>
                </a:solidFill>
                <a:effectLst/>
                <a:uLnTx/>
                <a:uFillTx/>
                <a:latin typeface="Sakkal Majalla" panose="02000000000000000000" pitchFamily="2" charset="-78"/>
                <a:ea typeface="+mn-ea"/>
                <a:cs typeface="Sakkal Majalla" panose="02000000000000000000" pitchFamily="2" charset="-78"/>
              </a:endParaRPr>
            </a:p>
          </p:txBody>
        </p:sp>
        <p:sp>
          <p:nvSpPr>
            <p:cNvPr id="46" name="Rectangle 92">
              <a:extLst>
                <a:ext uri="{FF2B5EF4-FFF2-40B4-BE49-F238E27FC236}">
                  <a16:creationId xmlns:a16="http://schemas.microsoft.com/office/drawing/2014/main" id="{23994A63-8EFE-B246-DB84-9B197FAFE71A}"/>
                </a:ext>
              </a:extLst>
            </p:cNvPr>
            <p:cNvSpPr/>
            <p:nvPr/>
          </p:nvSpPr>
          <p:spPr>
            <a:xfrm>
              <a:off x="5114585" y="1164065"/>
              <a:ext cx="1080000" cy="354073"/>
            </a:xfrm>
            <a:prstGeom prst="rect">
              <a:avLst/>
            </a:prstGeom>
            <a:noFill/>
            <a:ln cap="flat">
              <a:noFill/>
              <a:prstDash val="solid"/>
            </a:ln>
            <a:effectLst/>
          </p:spPr>
          <p:txBody>
            <a:bodyPr vert="horz" wrap="square" lIns="91440" tIns="45720" rIns="91440" bIns="45720" anchor="ctr" anchorCtr="0" compatLnSpc="1">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000" i="0" u="none" strike="noStrike" kern="0" cap="none" spc="0" normalizeH="0" baseline="0" noProof="0" dirty="0" err="1">
                  <a:ln>
                    <a:noFill/>
                  </a:ln>
                  <a:solidFill>
                    <a:schemeClr val="tx2"/>
                  </a:solidFill>
                  <a:effectLst/>
                  <a:uLnTx/>
                  <a:uFillTx/>
                  <a:latin typeface="Sakkal Majalla" panose="02000000000000000000" pitchFamily="2" charset="-78"/>
                  <a:ea typeface="GE SS Text Bold" panose="020A0503020102020204" pitchFamily="18" charset="-78"/>
                  <a:cs typeface="Sakkal Majalla" panose="02000000000000000000" pitchFamily="2" charset="-78"/>
                </a:rPr>
                <a:t>الريادة</a:t>
              </a:r>
              <a:r>
                <a:rPr kumimoji="0" lang="en-US" sz="1000" i="0" u="none" strike="noStrike" kern="0" cap="none" spc="0" normalizeH="0" baseline="0" noProof="0" dirty="0">
                  <a:ln>
                    <a:noFill/>
                  </a:ln>
                  <a:solidFill>
                    <a:schemeClr val="tx2"/>
                  </a:solidFill>
                  <a:effectLst/>
                  <a:uLnTx/>
                  <a:uFillTx/>
                  <a:latin typeface="Sakkal Majalla" panose="02000000000000000000" pitchFamily="2" charset="-78"/>
                  <a:ea typeface="GE SS Text Bold" panose="020A0503020102020204" pitchFamily="18" charset="-78"/>
                  <a:cs typeface="Sakkal Majalla" panose="02000000000000000000" pitchFamily="2" charset="-78"/>
                </a:rPr>
                <a:t> الاستثمارية </a:t>
              </a:r>
              <a:r>
                <a:rPr kumimoji="0" lang="en-US" sz="1000" i="0" u="none" strike="noStrike" kern="0" cap="none" spc="0" normalizeH="0" baseline="0" noProof="0" dirty="0" err="1">
                  <a:ln>
                    <a:noFill/>
                  </a:ln>
                  <a:solidFill>
                    <a:schemeClr val="tx2"/>
                  </a:solidFill>
                  <a:effectLst/>
                  <a:uLnTx/>
                  <a:uFillTx/>
                  <a:latin typeface="Sakkal Majalla" panose="02000000000000000000" pitchFamily="2" charset="-78"/>
                  <a:ea typeface="GE SS Text Bold" panose="020A0503020102020204" pitchFamily="18" charset="-78"/>
                  <a:cs typeface="Sakkal Majalla" panose="02000000000000000000" pitchFamily="2" charset="-78"/>
                </a:rPr>
                <a:t>وتنويع</a:t>
              </a:r>
              <a:r>
                <a:rPr kumimoji="0" lang="en-US" sz="1000" i="0" u="none" strike="noStrike" kern="0" cap="none" spc="0" normalizeH="0" baseline="0" noProof="0" dirty="0">
                  <a:ln>
                    <a:noFill/>
                  </a:ln>
                  <a:solidFill>
                    <a:schemeClr val="tx2"/>
                  </a:solidFill>
                  <a:effectLst/>
                  <a:uLnTx/>
                  <a:uFillTx/>
                  <a:latin typeface="Sakkal Majalla" panose="02000000000000000000" pitchFamily="2" charset="-78"/>
                  <a:ea typeface="GE SS Text Bold" panose="020A0503020102020204" pitchFamily="18" charset="-78"/>
                  <a:cs typeface="Sakkal Majalla" panose="02000000000000000000" pitchFamily="2" charset="-78"/>
                </a:rPr>
                <a:t> </a:t>
              </a:r>
              <a:r>
                <a:rPr kumimoji="0" lang="en-US" sz="1000" i="0" u="none" strike="noStrike" kern="0" cap="none" spc="0" normalizeH="0" baseline="0" noProof="0" dirty="0" err="1">
                  <a:ln>
                    <a:noFill/>
                  </a:ln>
                  <a:solidFill>
                    <a:schemeClr val="tx2"/>
                  </a:solidFill>
                  <a:effectLst/>
                  <a:uLnTx/>
                  <a:uFillTx/>
                  <a:latin typeface="Sakkal Majalla" panose="02000000000000000000" pitchFamily="2" charset="-78"/>
                  <a:ea typeface="GE SS Text Bold" panose="020A0503020102020204" pitchFamily="18" charset="-78"/>
                  <a:cs typeface="Sakkal Majalla" panose="02000000000000000000" pitchFamily="2" charset="-78"/>
                </a:rPr>
                <a:t>المحفظة</a:t>
              </a:r>
              <a:endParaRPr kumimoji="0" lang="en-US" sz="1000" i="0" u="none" strike="noStrike" kern="0" cap="none" spc="0" normalizeH="0" baseline="0" noProof="0" dirty="0">
                <a:ln>
                  <a:noFill/>
                </a:ln>
                <a:solidFill>
                  <a:schemeClr val="tx2"/>
                </a:solidFill>
                <a:effectLst/>
                <a:uLnTx/>
                <a:uFillTx/>
                <a:latin typeface="Sakkal Majalla" panose="02000000000000000000" pitchFamily="2" charset="-78"/>
                <a:ea typeface="GE SS Text Bold" panose="020A0503020102020204" pitchFamily="18" charset="-78"/>
                <a:cs typeface="Sakkal Majalla" panose="02000000000000000000" pitchFamily="2" charset="-78"/>
              </a:endParaRPr>
            </a:p>
          </p:txBody>
        </p:sp>
        <p:cxnSp>
          <p:nvCxnSpPr>
            <p:cNvPr id="56" name="رابط مستقيم 55">
              <a:extLst>
                <a:ext uri="{FF2B5EF4-FFF2-40B4-BE49-F238E27FC236}">
                  <a16:creationId xmlns:a16="http://schemas.microsoft.com/office/drawing/2014/main" id="{859FE7D1-449F-F971-1825-A08268858784}"/>
                </a:ext>
              </a:extLst>
            </p:cNvPr>
            <p:cNvCxnSpPr>
              <a:cxnSpLocks/>
            </p:cNvCxnSpPr>
            <p:nvPr/>
          </p:nvCxnSpPr>
          <p:spPr>
            <a:xfrm flipH="1">
              <a:off x="1621844" y="1035768"/>
              <a:ext cx="0" cy="289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رابط مستقيم 56">
              <a:extLst>
                <a:ext uri="{FF2B5EF4-FFF2-40B4-BE49-F238E27FC236}">
                  <a16:creationId xmlns:a16="http://schemas.microsoft.com/office/drawing/2014/main" id="{F11F1386-BD74-C755-EBB8-5963A90ADA67}"/>
                </a:ext>
              </a:extLst>
            </p:cNvPr>
            <p:cNvCxnSpPr>
              <a:cxnSpLocks/>
            </p:cNvCxnSpPr>
            <p:nvPr/>
          </p:nvCxnSpPr>
          <p:spPr>
            <a:xfrm>
              <a:off x="3234940" y="1035768"/>
              <a:ext cx="0" cy="289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رابط مستقيم 57">
              <a:extLst>
                <a:ext uri="{FF2B5EF4-FFF2-40B4-BE49-F238E27FC236}">
                  <a16:creationId xmlns:a16="http://schemas.microsoft.com/office/drawing/2014/main" id="{DA766930-646E-1F61-771D-A439F722ADED}"/>
                </a:ext>
              </a:extLst>
            </p:cNvPr>
            <p:cNvCxnSpPr>
              <a:cxnSpLocks/>
            </p:cNvCxnSpPr>
            <p:nvPr/>
          </p:nvCxnSpPr>
          <p:spPr>
            <a:xfrm flipH="1">
              <a:off x="4848036" y="1035768"/>
              <a:ext cx="0" cy="2898000"/>
            </a:xfrm>
            <a:prstGeom prst="line">
              <a:avLst/>
            </a:prstGeom>
          </p:spPr>
          <p:style>
            <a:lnRef idx="1">
              <a:schemeClr val="accent1"/>
            </a:lnRef>
            <a:fillRef idx="0">
              <a:schemeClr val="accent1"/>
            </a:fillRef>
            <a:effectRef idx="0">
              <a:schemeClr val="accent1"/>
            </a:effectRef>
            <a:fontRef idx="minor">
              <a:schemeClr val="tx1"/>
            </a:fontRef>
          </p:style>
        </p:cxnSp>
        <p:sp>
          <p:nvSpPr>
            <p:cNvPr id="7" name="شكل بيضاوي 6">
              <a:extLst>
                <a:ext uri="{FF2B5EF4-FFF2-40B4-BE49-F238E27FC236}">
                  <a16:creationId xmlns:a16="http://schemas.microsoft.com/office/drawing/2014/main" id="{1DF468C3-3F43-3071-692E-8A6B24F7FBA3}"/>
                </a:ext>
              </a:extLst>
            </p:cNvPr>
            <p:cNvSpPr/>
            <p:nvPr/>
          </p:nvSpPr>
          <p:spPr>
            <a:xfrm>
              <a:off x="5546916" y="1712162"/>
              <a:ext cx="198000" cy="198000"/>
            </a:xfrm>
            <a:prstGeom prst="ellipse">
              <a:avLst/>
            </a:prstGeom>
            <a:solidFill>
              <a:schemeClr val="accent6">
                <a:lumMod val="60000"/>
                <a:lumOff val="40000"/>
              </a:schemeClr>
            </a:solidFill>
            <a:ln w="0" cap="flat">
              <a:noFill/>
              <a:prstDash val="solid"/>
              <a:miter/>
            </a:ln>
          </p:spPr>
          <p:txBody>
            <a:bodyPr rtlCol="0" anchor="ctr"/>
            <a:lstStyle/>
            <a:p>
              <a:pPr marL="0" algn="r" defTabSz="457200" rtl="1" eaLnBrk="1" latinLnBrk="0" hangingPunct="1"/>
              <a:endParaRPr lang="en-US" dirty="0"/>
            </a:p>
          </p:txBody>
        </p:sp>
        <p:sp>
          <p:nvSpPr>
            <p:cNvPr id="8" name="شكل بيضاوي 7">
              <a:extLst>
                <a:ext uri="{FF2B5EF4-FFF2-40B4-BE49-F238E27FC236}">
                  <a16:creationId xmlns:a16="http://schemas.microsoft.com/office/drawing/2014/main" id="{6E7717D8-CB48-D624-3CC7-DBA0AE0C684C}"/>
                </a:ext>
              </a:extLst>
            </p:cNvPr>
            <p:cNvSpPr/>
            <p:nvPr/>
          </p:nvSpPr>
          <p:spPr>
            <a:xfrm>
              <a:off x="5546916" y="2051505"/>
              <a:ext cx="198000" cy="198000"/>
            </a:xfrm>
            <a:prstGeom prst="ellipse">
              <a:avLst/>
            </a:prstGeom>
            <a:solidFill>
              <a:schemeClr val="accent6">
                <a:lumMod val="60000"/>
                <a:lumOff val="40000"/>
              </a:schemeClr>
            </a:solidFill>
            <a:ln w="0" cap="flat">
              <a:noFill/>
              <a:prstDash val="solid"/>
              <a:miter/>
            </a:ln>
          </p:spPr>
          <p:txBody>
            <a:bodyPr rtlCol="0" anchor="ctr"/>
            <a:lstStyle/>
            <a:p>
              <a:pPr marL="0" algn="r" defTabSz="457200" rtl="1" eaLnBrk="1" latinLnBrk="0" hangingPunct="1"/>
              <a:endParaRPr lang="en-US" dirty="0"/>
            </a:p>
          </p:txBody>
        </p:sp>
        <p:sp>
          <p:nvSpPr>
            <p:cNvPr id="34" name="شكل بيضاوي 33">
              <a:extLst>
                <a:ext uri="{FF2B5EF4-FFF2-40B4-BE49-F238E27FC236}">
                  <a16:creationId xmlns:a16="http://schemas.microsoft.com/office/drawing/2014/main" id="{73ECCF99-A2AE-26CE-0D1D-0AA68927C2A9}"/>
                </a:ext>
              </a:extLst>
            </p:cNvPr>
            <p:cNvSpPr/>
            <p:nvPr/>
          </p:nvSpPr>
          <p:spPr>
            <a:xfrm>
              <a:off x="5546916" y="2449869"/>
              <a:ext cx="198000" cy="198000"/>
            </a:xfrm>
            <a:prstGeom prst="ellipse">
              <a:avLst/>
            </a:prstGeom>
            <a:solidFill>
              <a:schemeClr val="accent6">
                <a:lumMod val="60000"/>
                <a:lumOff val="40000"/>
              </a:schemeClr>
            </a:solidFill>
            <a:ln w="0" cap="flat">
              <a:noFill/>
              <a:prstDash val="solid"/>
              <a:miter/>
            </a:ln>
          </p:spPr>
          <p:txBody>
            <a:bodyPr rtlCol="0" anchor="ctr"/>
            <a:lstStyle/>
            <a:p>
              <a:pPr marL="0" algn="r" defTabSz="457200" rtl="1" eaLnBrk="1" latinLnBrk="0" hangingPunct="1"/>
              <a:endParaRPr lang="en-US" dirty="0"/>
            </a:p>
          </p:txBody>
        </p:sp>
        <p:sp>
          <p:nvSpPr>
            <p:cNvPr id="35" name="شكل بيضاوي 34">
              <a:extLst>
                <a:ext uri="{FF2B5EF4-FFF2-40B4-BE49-F238E27FC236}">
                  <a16:creationId xmlns:a16="http://schemas.microsoft.com/office/drawing/2014/main" id="{B4F2A262-3DCE-C211-AB3B-FE5548E8BD5A}"/>
                </a:ext>
              </a:extLst>
            </p:cNvPr>
            <p:cNvSpPr/>
            <p:nvPr/>
          </p:nvSpPr>
          <p:spPr>
            <a:xfrm>
              <a:off x="3933820" y="1712209"/>
              <a:ext cx="198000" cy="198000"/>
            </a:xfrm>
            <a:prstGeom prst="ellipse">
              <a:avLst/>
            </a:prstGeom>
            <a:solidFill>
              <a:schemeClr val="accent6">
                <a:lumMod val="60000"/>
                <a:lumOff val="40000"/>
              </a:schemeClr>
            </a:solidFill>
            <a:ln w="0" cap="flat">
              <a:noFill/>
              <a:prstDash val="solid"/>
              <a:miter/>
            </a:ln>
          </p:spPr>
          <p:txBody>
            <a:bodyPr rtlCol="0" anchor="ctr"/>
            <a:lstStyle/>
            <a:p>
              <a:pPr marL="0" algn="r" defTabSz="457200" rtl="1" eaLnBrk="1" latinLnBrk="0" hangingPunct="1"/>
              <a:endParaRPr lang="en-US" dirty="0"/>
            </a:p>
          </p:txBody>
        </p:sp>
        <p:sp>
          <p:nvSpPr>
            <p:cNvPr id="41" name="شكل بيضاوي 40">
              <a:extLst>
                <a:ext uri="{FF2B5EF4-FFF2-40B4-BE49-F238E27FC236}">
                  <a16:creationId xmlns:a16="http://schemas.microsoft.com/office/drawing/2014/main" id="{54B615BA-E542-6481-1F84-8C32E994573A}"/>
                </a:ext>
              </a:extLst>
            </p:cNvPr>
            <p:cNvSpPr/>
            <p:nvPr/>
          </p:nvSpPr>
          <p:spPr>
            <a:xfrm>
              <a:off x="5546916" y="2847052"/>
              <a:ext cx="198000" cy="198000"/>
            </a:xfrm>
            <a:prstGeom prst="ellipse">
              <a:avLst/>
            </a:prstGeom>
            <a:solidFill>
              <a:schemeClr val="accent6">
                <a:lumMod val="60000"/>
                <a:lumOff val="40000"/>
              </a:schemeClr>
            </a:solidFill>
            <a:ln w="0" cap="flat">
              <a:noFill/>
              <a:prstDash val="solid"/>
              <a:miter/>
            </a:ln>
          </p:spPr>
          <p:txBody>
            <a:bodyPr rtlCol="0" anchor="ctr"/>
            <a:lstStyle/>
            <a:p>
              <a:pPr marL="0" algn="r" defTabSz="457200" rtl="1" eaLnBrk="1" latinLnBrk="0" hangingPunct="1"/>
              <a:endParaRPr lang="en-US" dirty="0"/>
            </a:p>
          </p:txBody>
        </p:sp>
        <p:sp>
          <p:nvSpPr>
            <p:cNvPr id="44" name="شكل بيضاوي 43">
              <a:extLst>
                <a:ext uri="{FF2B5EF4-FFF2-40B4-BE49-F238E27FC236}">
                  <a16:creationId xmlns:a16="http://schemas.microsoft.com/office/drawing/2014/main" id="{5BBCB033-7B16-0E45-9292-F32ECFE94D57}"/>
                </a:ext>
              </a:extLst>
            </p:cNvPr>
            <p:cNvSpPr/>
            <p:nvPr/>
          </p:nvSpPr>
          <p:spPr>
            <a:xfrm>
              <a:off x="2338598" y="2432690"/>
              <a:ext cx="198000" cy="198000"/>
            </a:xfrm>
            <a:prstGeom prst="ellipse">
              <a:avLst/>
            </a:prstGeom>
            <a:solidFill>
              <a:schemeClr val="accent6">
                <a:lumMod val="60000"/>
                <a:lumOff val="40000"/>
              </a:schemeClr>
            </a:solidFill>
            <a:ln w="0" cap="flat">
              <a:noFill/>
              <a:prstDash val="solid"/>
              <a:miter/>
            </a:ln>
          </p:spPr>
          <p:txBody>
            <a:bodyPr rtlCol="0" anchor="ctr"/>
            <a:lstStyle/>
            <a:p>
              <a:pPr marL="0" algn="r" defTabSz="457200" rtl="1" eaLnBrk="1" latinLnBrk="0" hangingPunct="1"/>
              <a:endParaRPr lang="en-US" dirty="0"/>
            </a:p>
          </p:txBody>
        </p:sp>
        <p:sp>
          <p:nvSpPr>
            <p:cNvPr id="47" name="شكل بيضاوي 46">
              <a:extLst>
                <a:ext uri="{FF2B5EF4-FFF2-40B4-BE49-F238E27FC236}">
                  <a16:creationId xmlns:a16="http://schemas.microsoft.com/office/drawing/2014/main" id="{924383A1-5213-EC71-D7E9-11DA9D18812D}"/>
                </a:ext>
              </a:extLst>
            </p:cNvPr>
            <p:cNvSpPr/>
            <p:nvPr/>
          </p:nvSpPr>
          <p:spPr>
            <a:xfrm>
              <a:off x="5546916" y="3246598"/>
              <a:ext cx="198000" cy="198000"/>
            </a:xfrm>
            <a:prstGeom prst="ellipse">
              <a:avLst/>
            </a:prstGeom>
            <a:solidFill>
              <a:schemeClr val="accent6">
                <a:lumMod val="60000"/>
                <a:lumOff val="40000"/>
              </a:schemeClr>
            </a:solidFill>
            <a:ln w="0" cap="flat">
              <a:noFill/>
              <a:prstDash val="solid"/>
              <a:miter/>
            </a:ln>
          </p:spPr>
          <p:txBody>
            <a:bodyPr rtlCol="0" anchor="ctr"/>
            <a:lstStyle/>
            <a:p>
              <a:pPr marL="0" algn="r" defTabSz="457200" rtl="1" eaLnBrk="1" latinLnBrk="0" hangingPunct="1"/>
              <a:endParaRPr lang="en-US" dirty="0"/>
            </a:p>
          </p:txBody>
        </p:sp>
        <p:sp>
          <p:nvSpPr>
            <p:cNvPr id="48" name="شكل بيضاوي 47">
              <a:extLst>
                <a:ext uri="{FF2B5EF4-FFF2-40B4-BE49-F238E27FC236}">
                  <a16:creationId xmlns:a16="http://schemas.microsoft.com/office/drawing/2014/main" id="{0D414A56-9F7E-8397-241B-E88734A3811D}"/>
                </a:ext>
              </a:extLst>
            </p:cNvPr>
            <p:cNvSpPr/>
            <p:nvPr/>
          </p:nvSpPr>
          <p:spPr>
            <a:xfrm>
              <a:off x="5546916" y="3646144"/>
              <a:ext cx="198000" cy="198000"/>
            </a:xfrm>
            <a:prstGeom prst="ellipse">
              <a:avLst/>
            </a:prstGeom>
            <a:solidFill>
              <a:schemeClr val="accent6">
                <a:lumMod val="60000"/>
                <a:lumOff val="40000"/>
              </a:schemeClr>
            </a:solidFill>
            <a:ln w="0" cap="flat">
              <a:noFill/>
              <a:prstDash val="solid"/>
              <a:miter/>
            </a:ln>
          </p:spPr>
          <p:txBody>
            <a:bodyPr rtlCol="0" anchor="ctr"/>
            <a:lstStyle/>
            <a:p>
              <a:pPr marL="0" algn="r" defTabSz="457200" rtl="1" eaLnBrk="1" latinLnBrk="0" hangingPunct="1"/>
              <a:endParaRPr lang="en-US" dirty="0"/>
            </a:p>
          </p:txBody>
        </p:sp>
        <p:sp>
          <p:nvSpPr>
            <p:cNvPr id="51" name="شكل بيضاوي 50">
              <a:extLst>
                <a:ext uri="{FF2B5EF4-FFF2-40B4-BE49-F238E27FC236}">
                  <a16:creationId xmlns:a16="http://schemas.microsoft.com/office/drawing/2014/main" id="{5A38142B-904C-6325-EC20-C23A82BE36E7}"/>
                </a:ext>
              </a:extLst>
            </p:cNvPr>
            <p:cNvSpPr/>
            <p:nvPr/>
          </p:nvSpPr>
          <p:spPr>
            <a:xfrm>
              <a:off x="3933020" y="3216403"/>
              <a:ext cx="198000" cy="198000"/>
            </a:xfrm>
            <a:prstGeom prst="ellipse">
              <a:avLst/>
            </a:prstGeom>
            <a:solidFill>
              <a:schemeClr val="accent6">
                <a:lumMod val="60000"/>
                <a:lumOff val="40000"/>
              </a:schemeClr>
            </a:solidFill>
            <a:ln w="0" cap="flat">
              <a:noFill/>
              <a:prstDash val="solid"/>
              <a:miter/>
            </a:ln>
          </p:spPr>
          <p:txBody>
            <a:bodyPr rtlCol="0" anchor="ctr"/>
            <a:lstStyle/>
            <a:p>
              <a:pPr marL="0" algn="r" defTabSz="457200" rtl="1" eaLnBrk="1" latinLnBrk="0" hangingPunct="1"/>
              <a:endParaRPr lang="en-US" dirty="0"/>
            </a:p>
          </p:txBody>
        </p:sp>
        <p:sp>
          <p:nvSpPr>
            <p:cNvPr id="53" name="شكل بيضاوي 52">
              <a:extLst>
                <a:ext uri="{FF2B5EF4-FFF2-40B4-BE49-F238E27FC236}">
                  <a16:creationId xmlns:a16="http://schemas.microsoft.com/office/drawing/2014/main" id="{2D0CC220-BD88-3745-1DB6-1319E6FB9DAC}"/>
                </a:ext>
              </a:extLst>
            </p:cNvPr>
            <p:cNvSpPr/>
            <p:nvPr/>
          </p:nvSpPr>
          <p:spPr>
            <a:xfrm>
              <a:off x="3933820" y="3646144"/>
              <a:ext cx="198000" cy="198000"/>
            </a:xfrm>
            <a:prstGeom prst="ellipse">
              <a:avLst/>
            </a:prstGeom>
            <a:solidFill>
              <a:schemeClr val="accent6">
                <a:lumMod val="60000"/>
                <a:lumOff val="40000"/>
              </a:schemeClr>
            </a:solidFill>
            <a:ln w="0" cap="flat">
              <a:noFill/>
              <a:prstDash val="solid"/>
              <a:miter/>
            </a:ln>
          </p:spPr>
          <p:txBody>
            <a:bodyPr rtlCol="0" anchor="ctr"/>
            <a:lstStyle/>
            <a:p>
              <a:pPr marL="0" algn="r" defTabSz="457200" rtl="1" eaLnBrk="1" latinLnBrk="0" hangingPunct="1"/>
              <a:endParaRPr lang="en-US" dirty="0"/>
            </a:p>
          </p:txBody>
        </p:sp>
        <p:sp>
          <p:nvSpPr>
            <p:cNvPr id="52" name="شكل بيضاوي 7">
              <a:extLst>
                <a:ext uri="{FF2B5EF4-FFF2-40B4-BE49-F238E27FC236}">
                  <a16:creationId xmlns:a16="http://schemas.microsoft.com/office/drawing/2014/main" id="{1128A9D7-AC81-450B-E6D1-0BB55F4FE3DC}"/>
                </a:ext>
              </a:extLst>
            </p:cNvPr>
            <p:cNvSpPr/>
            <p:nvPr/>
          </p:nvSpPr>
          <p:spPr>
            <a:xfrm>
              <a:off x="2338061" y="2048892"/>
              <a:ext cx="198000" cy="198000"/>
            </a:xfrm>
            <a:prstGeom prst="ellipse">
              <a:avLst/>
            </a:prstGeom>
            <a:solidFill>
              <a:schemeClr val="accent6">
                <a:lumMod val="60000"/>
                <a:lumOff val="40000"/>
              </a:schemeClr>
            </a:solidFill>
            <a:ln w="0" cap="flat">
              <a:noFill/>
              <a:prstDash val="solid"/>
              <a:miter/>
            </a:ln>
          </p:spPr>
          <p:txBody>
            <a:bodyPr rtlCol="0" anchor="ctr"/>
            <a:lstStyle/>
            <a:p>
              <a:pPr marL="0" algn="r" defTabSz="457200" rtl="1" eaLnBrk="1" latinLnBrk="0" hangingPunct="1"/>
              <a:endParaRPr lang="en-US" dirty="0"/>
            </a:p>
          </p:txBody>
        </p:sp>
        <p:sp>
          <p:nvSpPr>
            <p:cNvPr id="59" name="شكل بيضاوي 58">
              <a:extLst>
                <a:ext uri="{FF2B5EF4-FFF2-40B4-BE49-F238E27FC236}">
                  <a16:creationId xmlns:a16="http://schemas.microsoft.com/office/drawing/2014/main" id="{777A6367-F44D-81A5-D453-3F9296967D4A}"/>
                </a:ext>
              </a:extLst>
            </p:cNvPr>
            <p:cNvSpPr/>
            <p:nvPr/>
          </p:nvSpPr>
          <p:spPr>
            <a:xfrm>
              <a:off x="3927848" y="2848682"/>
              <a:ext cx="198000" cy="198000"/>
            </a:xfrm>
            <a:prstGeom prst="ellipse">
              <a:avLst/>
            </a:prstGeom>
            <a:solidFill>
              <a:schemeClr val="accent6">
                <a:lumMod val="60000"/>
                <a:lumOff val="40000"/>
              </a:schemeClr>
            </a:solidFill>
            <a:ln w="0" cap="flat">
              <a:noFill/>
              <a:prstDash val="solid"/>
              <a:miter/>
            </a:ln>
          </p:spPr>
          <p:txBody>
            <a:bodyPr rtlCol="0" anchor="ctr"/>
            <a:lstStyle/>
            <a:p>
              <a:pPr marL="0" algn="r" defTabSz="457200" rtl="1" eaLnBrk="1" latinLnBrk="0" hangingPunct="1"/>
              <a:endParaRPr lang="en-US" dirty="0"/>
            </a:p>
          </p:txBody>
        </p:sp>
        <p:sp>
          <p:nvSpPr>
            <p:cNvPr id="60" name="شكل بيضاوي 59">
              <a:extLst>
                <a:ext uri="{FF2B5EF4-FFF2-40B4-BE49-F238E27FC236}">
                  <a16:creationId xmlns:a16="http://schemas.microsoft.com/office/drawing/2014/main" id="{BE643F9C-E258-78B0-B4E7-857F1402CB04}"/>
                </a:ext>
              </a:extLst>
            </p:cNvPr>
            <p:cNvSpPr/>
            <p:nvPr/>
          </p:nvSpPr>
          <p:spPr>
            <a:xfrm>
              <a:off x="2329392" y="3643780"/>
              <a:ext cx="198000" cy="198000"/>
            </a:xfrm>
            <a:prstGeom prst="ellipse">
              <a:avLst/>
            </a:prstGeom>
            <a:solidFill>
              <a:schemeClr val="accent6">
                <a:lumMod val="60000"/>
                <a:lumOff val="40000"/>
              </a:schemeClr>
            </a:solidFill>
            <a:ln w="0" cap="flat">
              <a:noFill/>
              <a:prstDash val="solid"/>
              <a:miter/>
            </a:ln>
          </p:spPr>
          <p:txBody>
            <a:bodyPr rtlCol="0" anchor="ctr"/>
            <a:lstStyle/>
            <a:p>
              <a:pPr marL="0" algn="r" defTabSz="457200" rtl="1" eaLnBrk="1" latinLnBrk="0" hangingPunct="1"/>
              <a:endParaRPr lang="en-US" dirty="0"/>
            </a:p>
          </p:txBody>
        </p:sp>
      </p:grpSp>
    </p:spTree>
    <p:extLst>
      <p:ext uri="{BB962C8B-B14F-4D97-AF65-F5344CB8AC3E}">
        <p14:creationId xmlns:p14="http://schemas.microsoft.com/office/powerpoint/2010/main" val="15697930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9D225-30F6-9B8E-B27D-121C6F0418E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03BFBF-7F41-08D9-BE3F-D40BDFB34427}"/>
              </a:ext>
            </a:extLst>
          </p:cNvPr>
          <p:cNvSpPr>
            <a:spLocks noGrp="1"/>
          </p:cNvSpPr>
          <p:nvPr>
            <p:ph type="sldNum" sz="quarter" idx="4"/>
          </p:nvPr>
        </p:nvSpPr>
        <p:spPr/>
        <p:txBody>
          <a:bodyPr/>
          <a:lstStyle/>
          <a:p>
            <a:fld id="{402EAA05-6333-46EE-AAC8-A5AD6A996142}" type="slidenum">
              <a:rPr lang="en-US" smtClean="0"/>
              <a:t>68</a:t>
            </a:fld>
            <a:endParaRPr lang="en-US" dirty="0"/>
          </a:p>
        </p:txBody>
      </p:sp>
      <p:sp>
        <p:nvSpPr>
          <p:cNvPr id="3" name="Title 1">
            <a:extLst>
              <a:ext uri="{FF2B5EF4-FFF2-40B4-BE49-F238E27FC236}">
                <a16:creationId xmlns:a16="http://schemas.microsoft.com/office/drawing/2014/main" id="{3EDB6929-DF54-5435-1740-31D250685780}"/>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nSpc>
                <a:spcPct val="115000"/>
              </a:lnSpc>
              <a:spcAft>
                <a:spcPts val="300"/>
              </a:spcAft>
            </a:pPr>
            <a:r>
              <a:rPr lang="en-US" sz="1800" kern="100">
                <a:latin typeface="Aptos" panose="020B0004020202020204" pitchFamily="34" charset="0"/>
                <a:ea typeface="Aptos" panose="020B0004020202020204" pitchFamily="34" charset="0"/>
                <a:cs typeface="Sakkal Majalla" panose="02000000000000000000" pitchFamily="2" charset="-78"/>
              </a:rPr>
              <a:t>المبادرات الاستراتيجية</a:t>
            </a:r>
            <a:endParaRPr lang="en-US" sz="1800" kern="100" dirty="0">
              <a:latin typeface="Aptos" panose="020B0004020202020204" pitchFamily="34" charset="0"/>
              <a:ea typeface="Aptos" panose="020B0004020202020204" pitchFamily="34" charset="0"/>
              <a:cs typeface="Sakkal Majalla" panose="02000000000000000000" pitchFamily="2" charset="-78"/>
            </a:endParaRPr>
          </a:p>
        </p:txBody>
      </p:sp>
      <p:sp>
        <p:nvSpPr>
          <p:cNvPr id="4" name="Rectangle 3">
            <a:extLst>
              <a:ext uri="{FF2B5EF4-FFF2-40B4-BE49-F238E27FC236}">
                <a16:creationId xmlns:a16="http://schemas.microsoft.com/office/drawing/2014/main" id="{017D2436-37D7-A537-0D33-0CBE057170AC}"/>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algn="r" rtl="1"/>
            <a:endParaRPr lang="en-US" sz="253" dirty="0"/>
          </a:p>
        </p:txBody>
      </p:sp>
      <p:sp>
        <p:nvSpPr>
          <p:cNvPr id="5" name="Rectangle: Rounded Corners 4">
            <a:extLst>
              <a:ext uri="{FF2B5EF4-FFF2-40B4-BE49-F238E27FC236}">
                <a16:creationId xmlns:a16="http://schemas.microsoft.com/office/drawing/2014/main" id="{5C154618-08AD-4E72-38E8-7EAA3AB0555B}"/>
              </a:ext>
            </a:extLst>
          </p:cNvPr>
          <p:cNvSpPr/>
          <p:nvPr/>
        </p:nvSpPr>
        <p:spPr>
          <a:xfrm flipH="1">
            <a:off x="6481988" y="957894"/>
            <a:ext cx="2247475" cy="811087"/>
          </a:xfrm>
          <a:prstGeom prst="roundRect">
            <a:avLst/>
          </a:prstGeom>
          <a:solidFill>
            <a:srgbClr val="173863"/>
          </a:solidFill>
          <a:ln>
            <a:noFill/>
          </a:ln>
        </p:spPr>
        <p:txBody>
          <a:bodyPr vert="horz" wrap="square" lIns="0" tIns="0" rIns="0" bIns="0" rtlCol="0" anchor="ctr">
            <a:noAutofit/>
          </a:bodyPr>
          <a:lstStyle/>
          <a:p>
            <a:pPr algn="ctr" defTabSz="342883" rtl="1">
              <a:defRPr/>
            </a:pPr>
            <a:r>
              <a:rPr lang="en-US" sz="1600" b="1">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المبادرات</a:t>
            </a:r>
            <a:endParaRPr lang="en-US" sz="16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6" name="Rectangle: Rounded Corners 5">
            <a:extLst>
              <a:ext uri="{FF2B5EF4-FFF2-40B4-BE49-F238E27FC236}">
                <a16:creationId xmlns:a16="http://schemas.microsoft.com/office/drawing/2014/main" id="{F2E06EF1-3164-6733-B95C-06ECC7783FDC}"/>
              </a:ext>
            </a:extLst>
          </p:cNvPr>
          <p:cNvSpPr/>
          <p:nvPr/>
        </p:nvSpPr>
        <p:spPr>
          <a:xfrm flipH="1">
            <a:off x="416178" y="957895"/>
            <a:ext cx="6026412" cy="329712"/>
          </a:xfrm>
          <a:prstGeom prst="roundRect">
            <a:avLst/>
          </a:prstGeom>
          <a:solidFill>
            <a:srgbClr val="173863"/>
          </a:solidFill>
          <a:ln>
            <a:noFill/>
          </a:ln>
        </p:spPr>
        <p:txBody>
          <a:bodyPr vert="horz" wrap="square" lIns="0" tIns="0" rIns="0" bIns="0" rtlCol="0" anchor="ctr">
            <a:noAutofit/>
          </a:bodyPr>
          <a:lstStyle/>
          <a:p>
            <a:pPr algn="ctr" defTabSz="342883" rtl="1">
              <a:defRPr/>
            </a:pPr>
            <a:r>
              <a:rPr lang="en-US" sz="1600" b="1">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الركائز</a:t>
            </a:r>
            <a:endParaRPr lang="en-US" sz="16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10" name="Rectangle: Rounded Corners 9">
            <a:extLst>
              <a:ext uri="{FF2B5EF4-FFF2-40B4-BE49-F238E27FC236}">
                <a16:creationId xmlns:a16="http://schemas.microsoft.com/office/drawing/2014/main" id="{BCA7028D-3521-0730-02B3-60491D8CB10D}"/>
              </a:ext>
            </a:extLst>
          </p:cNvPr>
          <p:cNvSpPr/>
          <p:nvPr/>
        </p:nvSpPr>
        <p:spPr>
          <a:xfrm flipH="1">
            <a:off x="6481990" y="1813061"/>
            <a:ext cx="1899137" cy="379474"/>
          </a:xfrm>
          <a:prstGeom prst="roundRect">
            <a:avLst/>
          </a:prstGeom>
          <a:solidFill>
            <a:schemeClr val="accent4">
              <a:lumMod val="60000"/>
              <a:lumOff val="40000"/>
            </a:schemeClr>
          </a:solidFill>
          <a:ln>
            <a:noFill/>
          </a:ln>
        </p:spPr>
        <p:txBody>
          <a:bodyPr vert="horz" wrap="square" lIns="0" tIns="0" rIns="182880" bIns="0" rtlCol="0" anchor="ctr">
            <a:noAutofit/>
          </a:bodyPr>
          <a:lstStyle/>
          <a:p>
            <a:pPr lvl="0" algn="r" defTabSz="914400" rtl="1">
              <a:defRPr/>
            </a:pPr>
            <a:r>
              <a:rPr lang="en-US" sz="1100" dirty="0" err="1">
                <a:solidFill>
                  <a:schemeClr val="accent1"/>
                </a:solidFill>
                <a:latin typeface="Sakkal Majalla" panose="02000000000000000000" pitchFamily="2" charset="-78"/>
                <a:cs typeface="Sakkal Majalla" panose="02000000000000000000" pitchFamily="2" charset="-78"/>
              </a:rPr>
              <a:t>تفعيل</a:t>
            </a:r>
            <a:r>
              <a:rPr lang="en-US" sz="1100" dirty="0">
                <a:solidFill>
                  <a:schemeClr val="accent1"/>
                </a:solidFill>
                <a:latin typeface="Sakkal Majalla" panose="02000000000000000000" pitchFamily="2" charset="-78"/>
                <a:cs typeface="Sakkal Majalla" panose="02000000000000000000" pitchFamily="2" charset="-78"/>
              </a:rPr>
              <a:t> </a:t>
            </a:r>
            <a:r>
              <a:rPr lang="en-US" sz="1100" dirty="0" err="1">
                <a:solidFill>
                  <a:schemeClr val="accent1"/>
                </a:solidFill>
                <a:latin typeface="Sakkal Majalla" panose="02000000000000000000" pitchFamily="2" charset="-78"/>
                <a:cs typeface="Sakkal Majalla" panose="02000000000000000000" pitchFamily="2" charset="-78"/>
              </a:rPr>
              <a:t>الخطط</a:t>
            </a:r>
            <a:r>
              <a:rPr lang="en-US" sz="1100" dirty="0">
                <a:solidFill>
                  <a:schemeClr val="accent1"/>
                </a:solidFill>
                <a:latin typeface="Sakkal Majalla" panose="02000000000000000000" pitchFamily="2" charset="-78"/>
                <a:cs typeface="Sakkal Majalla" panose="02000000000000000000" pitchFamily="2" charset="-78"/>
              </a:rPr>
              <a:t> </a:t>
            </a:r>
            <a:r>
              <a:rPr lang="en-US" sz="1100" dirty="0" err="1">
                <a:solidFill>
                  <a:schemeClr val="accent1"/>
                </a:solidFill>
                <a:latin typeface="Sakkal Majalla" panose="02000000000000000000" pitchFamily="2" charset="-78"/>
                <a:cs typeface="Sakkal Majalla" panose="02000000000000000000" pitchFamily="2" charset="-78"/>
              </a:rPr>
              <a:t>المتعلقة</a:t>
            </a:r>
            <a:r>
              <a:rPr lang="en-US" sz="1100" dirty="0">
                <a:solidFill>
                  <a:schemeClr val="accent1"/>
                </a:solidFill>
                <a:latin typeface="Sakkal Majalla" panose="02000000000000000000" pitchFamily="2" charset="-78"/>
                <a:cs typeface="Sakkal Majalla" panose="02000000000000000000" pitchFamily="2" charset="-78"/>
              </a:rPr>
              <a:t> </a:t>
            </a:r>
            <a:r>
              <a:rPr lang="en-US" sz="1100" dirty="0" err="1">
                <a:solidFill>
                  <a:schemeClr val="accent1"/>
                </a:solidFill>
                <a:latin typeface="Sakkal Majalla" panose="02000000000000000000" pitchFamily="2" charset="-78"/>
                <a:cs typeface="Sakkal Majalla" panose="02000000000000000000" pitchFamily="2" charset="-78"/>
              </a:rPr>
              <a:t>بالمخاطر</a:t>
            </a:r>
            <a:r>
              <a:rPr lang="en-US" sz="1100" dirty="0">
                <a:solidFill>
                  <a:schemeClr val="accent1"/>
                </a:solidFill>
                <a:latin typeface="Sakkal Majalla" panose="02000000000000000000" pitchFamily="2" charset="-78"/>
                <a:cs typeface="Sakkal Majalla" panose="02000000000000000000" pitchFamily="2" charset="-78"/>
              </a:rPr>
              <a:t> </a:t>
            </a:r>
            <a:r>
              <a:rPr lang="en-US" sz="1100" dirty="0" err="1">
                <a:solidFill>
                  <a:schemeClr val="accent1"/>
                </a:solidFill>
                <a:latin typeface="Sakkal Majalla" panose="02000000000000000000" pitchFamily="2" charset="-78"/>
                <a:cs typeface="Sakkal Majalla" panose="02000000000000000000" pitchFamily="2" charset="-78"/>
              </a:rPr>
              <a:t>والمراجعة</a:t>
            </a:r>
            <a:r>
              <a:rPr lang="en-US" sz="1100" dirty="0">
                <a:solidFill>
                  <a:schemeClr val="accent1"/>
                </a:solidFill>
                <a:latin typeface="Sakkal Majalla" panose="02000000000000000000" pitchFamily="2" charset="-78"/>
                <a:cs typeface="Sakkal Majalla" panose="02000000000000000000" pitchFamily="2" charset="-78"/>
              </a:rPr>
              <a:t> </a:t>
            </a:r>
            <a:r>
              <a:rPr lang="en-US" sz="1100" dirty="0" err="1">
                <a:solidFill>
                  <a:schemeClr val="accent1"/>
                </a:solidFill>
                <a:latin typeface="Sakkal Majalla" panose="02000000000000000000" pitchFamily="2" charset="-78"/>
                <a:cs typeface="Sakkal Majalla" panose="02000000000000000000" pitchFamily="2" charset="-78"/>
              </a:rPr>
              <a:t>الداخلية</a:t>
            </a:r>
            <a:endParaRPr lang="en-US" sz="1100" dirty="0">
              <a:solidFill>
                <a:schemeClr val="accent1"/>
              </a:solidFill>
              <a:latin typeface="Sakkal Majalla" panose="02000000000000000000" pitchFamily="2" charset="-78"/>
              <a:cs typeface="Sakkal Majalla" panose="02000000000000000000" pitchFamily="2" charset="-78"/>
            </a:endParaRPr>
          </a:p>
        </p:txBody>
      </p:sp>
      <p:sp>
        <p:nvSpPr>
          <p:cNvPr id="11" name="Rectangle: Rounded Corners 10">
            <a:extLst>
              <a:ext uri="{FF2B5EF4-FFF2-40B4-BE49-F238E27FC236}">
                <a16:creationId xmlns:a16="http://schemas.microsoft.com/office/drawing/2014/main" id="{3068F641-D220-A8EA-103B-A1A0D5F5FD23}"/>
              </a:ext>
            </a:extLst>
          </p:cNvPr>
          <p:cNvSpPr/>
          <p:nvPr/>
        </p:nvSpPr>
        <p:spPr>
          <a:xfrm flipH="1">
            <a:off x="416178" y="1813061"/>
            <a:ext cx="6026412" cy="379474"/>
          </a:xfrm>
          <a:prstGeom prst="roundRect">
            <a:avLst/>
          </a:prstGeom>
          <a:solidFill>
            <a:srgbClr val="F0F1F3"/>
          </a:solidFill>
          <a:ln>
            <a:noFill/>
          </a:ln>
        </p:spPr>
        <p:txBody>
          <a:bodyPr vert="horz" wrap="square" lIns="0" tIns="0" rIns="182880" bIns="0" rtlCol="0" anchor="ctr">
            <a:noAutofit/>
          </a:bodyPr>
          <a:lstStyle/>
          <a:p>
            <a:pPr marL="171450" indent="-171450" algn="r" defTabSz="342883" rtl="1">
              <a:buFont typeface="Arial" panose="020B0604020202020204" pitchFamily="34" charset="0"/>
              <a:buChar char="•"/>
              <a:defRPr/>
            </a:pPr>
            <a:endPar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12" name="Arrow: Pentagon 11">
            <a:extLst>
              <a:ext uri="{FF2B5EF4-FFF2-40B4-BE49-F238E27FC236}">
                <a16:creationId xmlns:a16="http://schemas.microsoft.com/office/drawing/2014/main" id="{99C616DE-D41C-24E8-FE9B-F214E8DA11D1}"/>
              </a:ext>
            </a:extLst>
          </p:cNvPr>
          <p:cNvSpPr/>
          <p:nvPr/>
        </p:nvSpPr>
        <p:spPr>
          <a:xfrm flipH="1">
            <a:off x="8209884" y="1813061"/>
            <a:ext cx="519580" cy="379474"/>
          </a:xfrm>
          <a:prstGeom prst="homePlate">
            <a:avLst>
              <a:gd name="adj" fmla="val 24662"/>
            </a:avLst>
          </a:prstGeom>
          <a:solidFill>
            <a:srgbClr val="173863"/>
          </a:solidFill>
          <a:ln>
            <a:noFill/>
          </a:ln>
        </p:spPr>
        <p:txBody>
          <a:bodyPr vert="horz" wrap="square" lIns="0" tIns="0" rIns="0" bIns="0" rtlCol="0" anchor="ctr">
            <a:noAutofit/>
          </a:bodyPr>
          <a:lstStyle/>
          <a:p>
            <a:pPr algn="ctr" defTabSz="342883" rtl="1">
              <a:defRPr/>
            </a:pPr>
            <a:r>
              <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7</a:t>
            </a:r>
          </a:p>
        </p:txBody>
      </p:sp>
      <p:sp>
        <p:nvSpPr>
          <p:cNvPr id="13" name="Rectangle: Rounded Corners 12">
            <a:extLst>
              <a:ext uri="{FF2B5EF4-FFF2-40B4-BE49-F238E27FC236}">
                <a16:creationId xmlns:a16="http://schemas.microsoft.com/office/drawing/2014/main" id="{F6D12232-0FB4-5FA7-10CE-4A01747BD248}"/>
              </a:ext>
            </a:extLst>
          </p:cNvPr>
          <p:cNvSpPr/>
          <p:nvPr/>
        </p:nvSpPr>
        <p:spPr>
          <a:xfrm flipH="1">
            <a:off x="6481990" y="2211425"/>
            <a:ext cx="1899137" cy="379474"/>
          </a:xfrm>
          <a:prstGeom prst="roundRect">
            <a:avLst/>
          </a:prstGeom>
          <a:solidFill>
            <a:schemeClr val="accent4">
              <a:lumMod val="60000"/>
              <a:lumOff val="40000"/>
            </a:schemeClr>
          </a:solidFill>
          <a:ln>
            <a:noFill/>
          </a:ln>
        </p:spPr>
        <p:txBody>
          <a:bodyPr vert="horz" wrap="square" lIns="0" tIns="0" rIns="182880" bIns="0" rtlCol="0" anchor="ctr">
            <a:noAutofit/>
          </a:bodyPr>
          <a:lstStyle/>
          <a:p>
            <a:pPr lvl="0" algn="r" defTabSz="914400" rtl="1">
              <a:defRPr/>
            </a:pPr>
            <a:r>
              <a:rPr lang="en-US" sz="11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تفعيل</a:t>
            </a:r>
            <a:r>
              <a:rPr lang="en-US"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النموذج</a:t>
            </a:r>
            <a:r>
              <a:rPr lang="en-US"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التشغيل</a:t>
            </a:r>
            <a:r>
              <a:rPr lang="ar-SA"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ي المعتمد </a:t>
            </a:r>
            <a:endParaRPr lang="en-US"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14" name="Rectangle: Rounded Corners 13">
            <a:extLst>
              <a:ext uri="{FF2B5EF4-FFF2-40B4-BE49-F238E27FC236}">
                <a16:creationId xmlns:a16="http://schemas.microsoft.com/office/drawing/2014/main" id="{7407BCF7-C5BC-64C5-237B-2828085EBD24}"/>
              </a:ext>
            </a:extLst>
          </p:cNvPr>
          <p:cNvSpPr/>
          <p:nvPr/>
        </p:nvSpPr>
        <p:spPr>
          <a:xfrm flipH="1">
            <a:off x="416178" y="2211425"/>
            <a:ext cx="6026412" cy="379474"/>
          </a:xfrm>
          <a:prstGeom prst="roundRect">
            <a:avLst/>
          </a:prstGeom>
          <a:solidFill>
            <a:schemeClr val="accent4">
              <a:lumMod val="20000"/>
              <a:lumOff val="80000"/>
            </a:schemeClr>
          </a:solidFill>
          <a:ln>
            <a:noFill/>
          </a:ln>
        </p:spPr>
        <p:txBody>
          <a:bodyPr vert="horz" wrap="square" lIns="0" tIns="0" rIns="182880" bIns="0" rtlCol="0" anchor="ctr">
            <a:noAutofit/>
          </a:bodyPr>
          <a:lstStyle/>
          <a:p>
            <a:pPr marL="171450" indent="-171450" algn="r" defTabSz="342883" rtl="1">
              <a:buFont typeface="Arial" panose="020B0604020202020204" pitchFamily="34" charset="0"/>
              <a:buChar char="•"/>
              <a:defRPr/>
            </a:pPr>
            <a:endPar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15" name="Arrow: Pentagon 14">
            <a:extLst>
              <a:ext uri="{FF2B5EF4-FFF2-40B4-BE49-F238E27FC236}">
                <a16:creationId xmlns:a16="http://schemas.microsoft.com/office/drawing/2014/main" id="{9B2088C7-56F2-DDEC-4877-D209ABC0DBAD}"/>
              </a:ext>
            </a:extLst>
          </p:cNvPr>
          <p:cNvSpPr/>
          <p:nvPr/>
        </p:nvSpPr>
        <p:spPr>
          <a:xfrm flipH="1">
            <a:off x="8209884" y="2211425"/>
            <a:ext cx="519580" cy="379474"/>
          </a:xfrm>
          <a:prstGeom prst="homePlate">
            <a:avLst>
              <a:gd name="adj" fmla="val 24662"/>
            </a:avLst>
          </a:prstGeom>
          <a:solidFill>
            <a:srgbClr val="173863"/>
          </a:solidFill>
          <a:ln>
            <a:noFill/>
          </a:ln>
        </p:spPr>
        <p:txBody>
          <a:bodyPr vert="horz" wrap="square" lIns="0" tIns="0" rIns="0" bIns="0" rtlCol="0" anchor="ctr">
            <a:noAutofit/>
          </a:bodyPr>
          <a:lstStyle/>
          <a:p>
            <a:pPr algn="ctr" defTabSz="342883" rtl="1">
              <a:defRPr/>
            </a:pPr>
            <a:r>
              <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8</a:t>
            </a:r>
          </a:p>
        </p:txBody>
      </p:sp>
      <p:sp>
        <p:nvSpPr>
          <p:cNvPr id="16" name="Rectangle: Rounded Corners 15">
            <a:extLst>
              <a:ext uri="{FF2B5EF4-FFF2-40B4-BE49-F238E27FC236}">
                <a16:creationId xmlns:a16="http://schemas.microsoft.com/office/drawing/2014/main" id="{66D9682E-8DFD-B72F-126E-85C6592BA903}"/>
              </a:ext>
            </a:extLst>
          </p:cNvPr>
          <p:cNvSpPr/>
          <p:nvPr/>
        </p:nvSpPr>
        <p:spPr>
          <a:xfrm flipH="1">
            <a:off x="6481990" y="2609789"/>
            <a:ext cx="1899137" cy="379474"/>
          </a:xfrm>
          <a:prstGeom prst="roundRect">
            <a:avLst/>
          </a:prstGeom>
          <a:solidFill>
            <a:schemeClr val="accent4">
              <a:lumMod val="60000"/>
              <a:lumOff val="40000"/>
            </a:schemeClr>
          </a:solidFill>
          <a:ln>
            <a:noFill/>
          </a:ln>
        </p:spPr>
        <p:txBody>
          <a:bodyPr vert="horz" wrap="square" lIns="0" tIns="0" rIns="182880" bIns="0" rtlCol="0" anchor="ctr">
            <a:noAutofit/>
          </a:bodyPr>
          <a:lstStyle/>
          <a:p>
            <a:pPr lvl="0" algn="r" defTabSz="342883" rtl="1">
              <a:defRPr/>
            </a:pPr>
            <a:r>
              <a:rPr lang="en-US" sz="11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تطوير</a:t>
            </a:r>
            <a:r>
              <a:rPr lang="en-US"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خطة</a:t>
            </a:r>
            <a:r>
              <a:rPr lang="en-US"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تعلم</a:t>
            </a:r>
            <a:r>
              <a:rPr lang="en-US"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وتطوير</a:t>
            </a:r>
            <a:r>
              <a:rPr lang="en-US"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للموظفين</a:t>
            </a:r>
            <a:r>
              <a:rPr lang="en-US"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في</a:t>
            </a:r>
            <a:r>
              <a:rPr lang="en-US"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المجموعة</a:t>
            </a:r>
            <a:r>
              <a:rPr lang="en-US"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والشركات</a:t>
            </a:r>
            <a:r>
              <a:rPr lang="en-US"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التابعة</a:t>
            </a:r>
            <a:r>
              <a:rPr lang="en-US"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لها</a:t>
            </a:r>
            <a:endParaRPr lang="en-US"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17" name="Rectangle: Rounded Corners 16">
            <a:extLst>
              <a:ext uri="{FF2B5EF4-FFF2-40B4-BE49-F238E27FC236}">
                <a16:creationId xmlns:a16="http://schemas.microsoft.com/office/drawing/2014/main" id="{B9C8B17F-D9FC-465A-2046-3EC172350809}"/>
              </a:ext>
            </a:extLst>
          </p:cNvPr>
          <p:cNvSpPr/>
          <p:nvPr/>
        </p:nvSpPr>
        <p:spPr>
          <a:xfrm flipH="1">
            <a:off x="416178" y="2609789"/>
            <a:ext cx="6026412" cy="379474"/>
          </a:xfrm>
          <a:prstGeom prst="roundRect">
            <a:avLst/>
          </a:prstGeom>
          <a:solidFill>
            <a:srgbClr val="F0F1F3"/>
          </a:solidFill>
          <a:ln>
            <a:noFill/>
          </a:ln>
        </p:spPr>
        <p:txBody>
          <a:bodyPr vert="horz" wrap="square" lIns="0" tIns="0" rIns="182880" bIns="0" rtlCol="0" anchor="ctr">
            <a:noAutofit/>
          </a:bodyPr>
          <a:lstStyle/>
          <a:p>
            <a:pPr marL="171450" indent="-171450" algn="r" defTabSz="342883" rtl="1">
              <a:buFont typeface="Arial" panose="020B0604020202020204" pitchFamily="34" charset="0"/>
              <a:buChar char="•"/>
              <a:defRPr/>
            </a:pPr>
            <a:endPar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18" name="Arrow: Pentagon 17">
            <a:extLst>
              <a:ext uri="{FF2B5EF4-FFF2-40B4-BE49-F238E27FC236}">
                <a16:creationId xmlns:a16="http://schemas.microsoft.com/office/drawing/2014/main" id="{D0A6E725-4744-6C6D-9AAE-CA446B08AF51}"/>
              </a:ext>
            </a:extLst>
          </p:cNvPr>
          <p:cNvSpPr/>
          <p:nvPr/>
        </p:nvSpPr>
        <p:spPr>
          <a:xfrm flipH="1">
            <a:off x="8209884" y="2609789"/>
            <a:ext cx="519580" cy="379474"/>
          </a:xfrm>
          <a:prstGeom prst="homePlate">
            <a:avLst>
              <a:gd name="adj" fmla="val 24662"/>
            </a:avLst>
          </a:prstGeom>
          <a:solidFill>
            <a:srgbClr val="173863"/>
          </a:solidFill>
          <a:ln>
            <a:noFill/>
          </a:ln>
        </p:spPr>
        <p:txBody>
          <a:bodyPr vert="horz" wrap="square" lIns="0" tIns="0" rIns="0" bIns="0" rtlCol="0" anchor="ctr">
            <a:noAutofit/>
          </a:bodyPr>
          <a:lstStyle/>
          <a:p>
            <a:pPr algn="ctr" defTabSz="342883" rtl="1">
              <a:defRPr/>
            </a:pPr>
            <a:r>
              <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9</a:t>
            </a:r>
          </a:p>
        </p:txBody>
      </p:sp>
      <p:sp>
        <p:nvSpPr>
          <p:cNvPr id="19" name="Rectangle: Rounded Corners 18">
            <a:extLst>
              <a:ext uri="{FF2B5EF4-FFF2-40B4-BE49-F238E27FC236}">
                <a16:creationId xmlns:a16="http://schemas.microsoft.com/office/drawing/2014/main" id="{BE940062-1436-ECEE-91D8-C579E7B863D6}"/>
              </a:ext>
            </a:extLst>
          </p:cNvPr>
          <p:cNvSpPr/>
          <p:nvPr/>
        </p:nvSpPr>
        <p:spPr>
          <a:xfrm flipH="1">
            <a:off x="6481990" y="3008154"/>
            <a:ext cx="1899137" cy="379474"/>
          </a:xfrm>
          <a:prstGeom prst="roundRect">
            <a:avLst/>
          </a:prstGeom>
          <a:solidFill>
            <a:schemeClr val="accent4">
              <a:lumMod val="60000"/>
              <a:lumOff val="40000"/>
            </a:schemeClr>
          </a:solidFill>
          <a:ln>
            <a:noFill/>
          </a:ln>
        </p:spPr>
        <p:txBody>
          <a:bodyPr vert="horz" wrap="square" lIns="0" tIns="0" rIns="182880" bIns="0" rtlCol="0" anchor="ctr">
            <a:noAutofit/>
          </a:bodyPr>
          <a:lstStyle/>
          <a:p>
            <a:pPr lvl="0" algn="r" defTabSz="342883" rtl="1">
              <a:defRPr/>
            </a:pPr>
            <a:r>
              <a:rPr lang="en-US" sz="11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تعزيز</a:t>
            </a:r>
            <a:r>
              <a:rPr lang="en-US"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التواصل</a:t>
            </a:r>
            <a:r>
              <a:rPr lang="en-US"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والتكامل</a:t>
            </a:r>
            <a:r>
              <a:rPr lang="en-US"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بين</a:t>
            </a:r>
            <a:r>
              <a:rPr lang="en-US"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المجموعة</a:t>
            </a:r>
            <a:r>
              <a:rPr lang="en-US"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والشركات</a:t>
            </a:r>
            <a:r>
              <a:rPr lang="en-US"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التابعة</a:t>
            </a:r>
            <a:endParaRPr lang="en-US"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20" name="Rectangle: Rounded Corners 19">
            <a:extLst>
              <a:ext uri="{FF2B5EF4-FFF2-40B4-BE49-F238E27FC236}">
                <a16:creationId xmlns:a16="http://schemas.microsoft.com/office/drawing/2014/main" id="{D1EE7787-FE53-A530-8D54-8B202C0E6A92}"/>
              </a:ext>
            </a:extLst>
          </p:cNvPr>
          <p:cNvSpPr/>
          <p:nvPr/>
        </p:nvSpPr>
        <p:spPr>
          <a:xfrm flipH="1">
            <a:off x="416178" y="3008154"/>
            <a:ext cx="6026412" cy="379474"/>
          </a:xfrm>
          <a:prstGeom prst="roundRect">
            <a:avLst/>
          </a:prstGeom>
          <a:solidFill>
            <a:schemeClr val="accent4">
              <a:lumMod val="20000"/>
              <a:lumOff val="80000"/>
            </a:schemeClr>
          </a:solidFill>
          <a:ln>
            <a:noFill/>
          </a:ln>
        </p:spPr>
        <p:txBody>
          <a:bodyPr vert="horz" wrap="square" lIns="0" tIns="0" rIns="182880" bIns="0" rtlCol="0" anchor="ctr">
            <a:noAutofit/>
          </a:bodyPr>
          <a:lstStyle/>
          <a:p>
            <a:pPr marL="0" marR="0" lvl="0" indent="0" algn="r" defTabSz="342883" rtl="1"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73863">
                  <a:lumMod val="75000"/>
                </a:srgbClr>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21" name="Arrow: Pentagon 20">
            <a:extLst>
              <a:ext uri="{FF2B5EF4-FFF2-40B4-BE49-F238E27FC236}">
                <a16:creationId xmlns:a16="http://schemas.microsoft.com/office/drawing/2014/main" id="{B0BC96F8-79CC-B574-D0E4-88CFB0EF41F1}"/>
              </a:ext>
            </a:extLst>
          </p:cNvPr>
          <p:cNvSpPr/>
          <p:nvPr/>
        </p:nvSpPr>
        <p:spPr>
          <a:xfrm flipH="1">
            <a:off x="8209884" y="3008154"/>
            <a:ext cx="519580" cy="379474"/>
          </a:xfrm>
          <a:prstGeom prst="homePlate">
            <a:avLst>
              <a:gd name="adj" fmla="val 24662"/>
            </a:avLst>
          </a:prstGeom>
          <a:solidFill>
            <a:srgbClr val="173863"/>
          </a:solidFill>
          <a:ln>
            <a:noFill/>
          </a:ln>
        </p:spPr>
        <p:txBody>
          <a:bodyPr vert="horz" wrap="square" lIns="0" tIns="0" rIns="0" bIns="0" rtlCol="0" anchor="ctr">
            <a:noAutofit/>
          </a:bodyPr>
          <a:lstStyle/>
          <a:p>
            <a:pPr algn="ctr" defTabSz="342883" rtl="1">
              <a:defRPr/>
            </a:pPr>
            <a:r>
              <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10</a:t>
            </a:r>
          </a:p>
        </p:txBody>
      </p:sp>
      <p:sp>
        <p:nvSpPr>
          <p:cNvPr id="22" name="Rectangle: Rounded Corners 21">
            <a:extLst>
              <a:ext uri="{FF2B5EF4-FFF2-40B4-BE49-F238E27FC236}">
                <a16:creationId xmlns:a16="http://schemas.microsoft.com/office/drawing/2014/main" id="{548A9E70-26A1-E90B-1FFC-68D6B179B564}"/>
              </a:ext>
            </a:extLst>
          </p:cNvPr>
          <p:cNvSpPr/>
          <p:nvPr/>
        </p:nvSpPr>
        <p:spPr>
          <a:xfrm flipH="1">
            <a:off x="6481990" y="3406518"/>
            <a:ext cx="1899137" cy="379474"/>
          </a:xfrm>
          <a:prstGeom prst="roundRect">
            <a:avLst/>
          </a:prstGeom>
          <a:solidFill>
            <a:schemeClr val="accent4">
              <a:lumMod val="60000"/>
              <a:lumOff val="40000"/>
            </a:schemeClr>
          </a:solidFill>
          <a:ln>
            <a:noFill/>
          </a:ln>
        </p:spPr>
        <p:txBody>
          <a:bodyPr vert="horz" wrap="square" lIns="0" tIns="0" rIns="182880" bIns="0" rtlCol="0" anchor="ctr">
            <a:noAutofit/>
          </a:bodyPr>
          <a:lstStyle/>
          <a:p>
            <a:pPr lvl="0" algn="r" defTabSz="342883" rtl="1">
              <a:defRPr/>
            </a:pPr>
            <a:r>
              <a:rPr lang="en-US" sz="11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تحديث</a:t>
            </a:r>
            <a:r>
              <a:rPr lang="en-US"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وتنفيذ</a:t>
            </a:r>
            <a:r>
              <a:rPr lang="en-US"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استراتيجية</a:t>
            </a:r>
            <a:r>
              <a:rPr lang="en-US"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شاملة</a:t>
            </a:r>
            <a:r>
              <a:rPr lang="en-US"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للتواصل</a:t>
            </a:r>
            <a:r>
              <a:rPr lang="en-US"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والتسويق</a:t>
            </a:r>
            <a:endParaRPr lang="en-US"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23" name="Rectangle: Rounded Corners 22">
            <a:extLst>
              <a:ext uri="{FF2B5EF4-FFF2-40B4-BE49-F238E27FC236}">
                <a16:creationId xmlns:a16="http://schemas.microsoft.com/office/drawing/2014/main" id="{E91B266F-0600-3953-54FB-867B1D54013B}"/>
              </a:ext>
            </a:extLst>
          </p:cNvPr>
          <p:cNvSpPr/>
          <p:nvPr/>
        </p:nvSpPr>
        <p:spPr>
          <a:xfrm flipH="1">
            <a:off x="416178" y="3406518"/>
            <a:ext cx="6026412" cy="379474"/>
          </a:xfrm>
          <a:prstGeom prst="roundRect">
            <a:avLst/>
          </a:prstGeom>
          <a:solidFill>
            <a:srgbClr val="F0F1F3"/>
          </a:solidFill>
          <a:ln>
            <a:noFill/>
          </a:ln>
        </p:spPr>
        <p:txBody>
          <a:bodyPr vert="horz" wrap="square" lIns="0" tIns="0" rIns="182880" bIns="0" rtlCol="0" anchor="ctr">
            <a:noAutofit/>
          </a:bodyPr>
          <a:lstStyle/>
          <a:p>
            <a:pPr marL="171450" indent="-171450" algn="r" defTabSz="342883" rtl="1">
              <a:buFont typeface="Arial" panose="020B0604020202020204" pitchFamily="34" charset="0"/>
              <a:buChar char="•"/>
              <a:defRPr/>
            </a:pPr>
            <a:endParaRPr lang="en-US" sz="105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24" name="Arrow: Pentagon 23">
            <a:extLst>
              <a:ext uri="{FF2B5EF4-FFF2-40B4-BE49-F238E27FC236}">
                <a16:creationId xmlns:a16="http://schemas.microsoft.com/office/drawing/2014/main" id="{CAC52B43-E3DF-F90C-31BF-B4AEDDF5C53C}"/>
              </a:ext>
            </a:extLst>
          </p:cNvPr>
          <p:cNvSpPr/>
          <p:nvPr/>
        </p:nvSpPr>
        <p:spPr>
          <a:xfrm flipH="1">
            <a:off x="8209884" y="3406518"/>
            <a:ext cx="519580" cy="379474"/>
          </a:xfrm>
          <a:prstGeom prst="homePlate">
            <a:avLst>
              <a:gd name="adj" fmla="val 24662"/>
            </a:avLst>
          </a:prstGeom>
          <a:solidFill>
            <a:srgbClr val="173863"/>
          </a:solidFill>
          <a:ln>
            <a:noFill/>
          </a:ln>
        </p:spPr>
        <p:txBody>
          <a:bodyPr vert="horz" wrap="square" lIns="0" tIns="0" rIns="0" bIns="0" rtlCol="0" anchor="ctr">
            <a:noAutofit/>
          </a:bodyPr>
          <a:lstStyle/>
          <a:p>
            <a:pPr algn="ctr" defTabSz="342883" rtl="1">
              <a:defRPr/>
            </a:pPr>
            <a:r>
              <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11</a:t>
            </a:r>
          </a:p>
        </p:txBody>
      </p:sp>
      <p:sp>
        <p:nvSpPr>
          <p:cNvPr id="25" name="Rectangle: Rounded Corners 24">
            <a:extLst>
              <a:ext uri="{FF2B5EF4-FFF2-40B4-BE49-F238E27FC236}">
                <a16:creationId xmlns:a16="http://schemas.microsoft.com/office/drawing/2014/main" id="{3FAF7DEC-6B61-71E1-D7B2-CF412FD3BD08}"/>
              </a:ext>
            </a:extLst>
          </p:cNvPr>
          <p:cNvSpPr/>
          <p:nvPr/>
        </p:nvSpPr>
        <p:spPr>
          <a:xfrm flipH="1">
            <a:off x="6481990" y="3804882"/>
            <a:ext cx="1899137" cy="379474"/>
          </a:xfrm>
          <a:prstGeom prst="roundRect">
            <a:avLst/>
          </a:prstGeom>
          <a:solidFill>
            <a:schemeClr val="accent4">
              <a:lumMod val="60000"/>
              <a:lumOff val="40000"/>
            </a:schemeClr>
          </a:solidFill>
          <a:ln>
            <a:noFill/>
          </a:ln>
        </p:spPr>
        <p:txBody>
          <a:bodyPr vert="horz" wrap="square" lIns="0" tIns="0" rIns="182880" bIns="0" rtlCol="0" anchor="ctr">
            <a:noAutofit/>
          </a:bodyPr>
          <a:lstStyle/>
          <a:p>
            <a:pPr lvl="0" algn="r" defTabSz="342883" rtl="1">
              <a:defRPr/>
            </a:pPr>
            <a:r>
              <a:rPr lang="en-US" sz="11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تطوير</a:t>
            </a:r>
            <a:r>
              <a:rPr lang="en-US"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وتفعيل</a:t>
            </a:r>
            <a:r>
              <a:rPr lang="en-US"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استراتيجية</a:t>
            </a:r>
            <a:r>
              <a:rPr lang="en-US"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التحول</a:t>
            </a:r>
            <a:r>
              <a:rPr lang="en-US"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الرقمي</a:t>
            </a:r>
            <a:endParaRPr lang="en-US"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26" name="Rectangle: Rounded Corners 25">
            <a:extLst>
              <a:ext uri="{FF2B5EF4-FFF2-40B4-BE49-F238E27FC236}">
                <a16:creationId xmlns:a16="http://schemas.microsoft.com/office/drawing/2014/main" id="{E7D3FC04-D25C-DDF7-BB18-E59C41AB68E2}"/>
              </a:ext>
            </a:extLst>
          </p:cNvPr>
          <p:cNvSpPr/>
          <p:nvPr/>
        </p:nvSpPr>
        <p:spPr>
          <a:xfrm flipH="1">
            <a:off x="416178" y="3804882"/>
            <a:ext cx="6026412" cy="379474"/>
          </a:xfrm>
          <a:prstGeom prst="roundRect">
            <a:avLst/>
          </a:prstGeom>
          <a:solidFill>
            <a:schemeClr val="accent4">
              <a:lumMod val="20000"/>
              <a:lumOff val="80000"/>
            </a:schemeClr>
          </a:solidFill>
          <a:ln>
            <a:noFill/>
          </a:ln>
        </p:spPr>
        <p:txBody>
          <a:bodyPr vert="horz" wrap="square" lIns="0" tIns="0" rIns="182880" bIns="0" rtlCol="0" anchor="ctr">
            <a:noAutofit/>
          </a:bodyPr>
          <a:lstStyle/>
          <a:p>
            <a:pPr marL="171450" indent="-171450" algn="r" defTabSz="342883" rtl="1">
              <a:buFont typeface="Arial" panose="020B0604020202020204" pitchFamily="34" charset="0"/>
              <a:buChar char="•"/>
            </a:pPr>
            <a:endParaRPr lang="en-US" sz="1050" dirty="0">
              <a:solidFill>
                <a:schemeClr val="accent1"/>
              </a:solidFill>
              <a:latin typeface="Sakkal Majalla" panose="02000000000000000000" pitchFamily="2" charset="-78"/>
              <a:cs typeface="Sakkal Majalla" panose="02000000000000000000" pitchFamily="2" charset="-78"/>
            </a:endParaRPr>
          </a:p>
        </p:txBody>
      </p:sp>
      <p:sp>
        <p:nvSpPr>
          <p:cNvPr id="27" name="Arrow: Pentagon 26">
            <a:extLst>
              <a:ext uri="{FF2B5EF4-FFF2-40B4-BE49-F238E27FC236}">
                <a16:creationId xmlns:a16="http://schemas.microsoft.com/office/drawing/2014/main" id="{EEFC9585-6FCE-675F-BD0A-49F26B077049}"/>
              </a:ext>
            </a:extLst>
          </p:cNvPr>
          <p:cNvSpPr/>
          <p:nvPr/>
        </p:nvSpPr>
        <p:spPr>
          <a:xfrm flipH="1">
            <a:off x="8209884" y="3804882"/>
            <a:ext cx="519580" cy="379474"/>
          </a:xfrm>
          <a:prstGeom prst="homePlate">
            <a:avLst>
              <a:gd name="adj" fmla="val 24662"/>
            </a:avLst>
          </a:prstGeom>
          <a:solidFill>
            <a:srgbClr val="173863"/>
          </a:solidFill>
          <a:ln>
            <a:noFill/>
          </a:ln>
        </p:spPr>
        <p:txBody>
          <a:bodyPr vert="horz" wrap="square" lIns="0" tIns="0" rIns="0" bIns="0" rtlCol="0" anchor="ctr">
            <a:noAutofit/>
          </a:bodyPr>
          <a:lstStyle/>
          <a:p>
            <a:pPr algn="ctr" defTabSz="342883" rtl="1">
              <a:defRPr/>
            </a:pPr>
            <a:r>
              <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12</a:t>
            </a:r>
          </a:p>
        </p:txBody>
      </p:sp>
      <p:sp>
        <p:nvSpPr>
          <p:cNvPr id="9" name="Rectangle 92">
            <a:extLst>
              <a:ext uri="{FF2B5EF4-FFF2-40B4-BE49-F238E27FC236}">
                <a16:creationId xmlns:a16="http://schemas.microsoft.com/office/drawing/2014/main" id="{EB08D0AF-F5EF-356A-369F-708DF9D604D6}"/>
              </a:ext>
            </a:extLst>
          </p:cNvPr>
          <p:cNvSpPr/>
          <p:nvPr/>
        </p:nvSpPr>
        <p:spPr>
          <a:xfrm>
            <a:off x="416178" y="1405401"/>
            <a:ext cx="1080000" cy="354073"/>
          </a:xfrm>
          <a:prstGeom prst="rect">
            <a:avLst/>
          </a:prstGeom>
          <a:noFill/>
          <a:ln cap="flat">
            <a:noFill/>
            <a:prstDash val="solid"/>
          </a:ln>
          <a:effectLst/>
        </p:spPr>
        <p:txBody>
          <a:bodyPr vert="horz" wrap="square" lIns="91440" tIns="45720" rIns="91440" bIns="45720" anchor="ctr" anchorCtr="0" compatLnSpc="1">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000" i="0" u="none" strike="noStrike" kern="0" cap="none" spc="0" normalizeH="0" baseline="0" noProof="0" dirty="0">
              <a:ln>
                <a:noFill/>
              </a:ln>
              <a:solidFill>
                <a:schemeClr val="tx2"/>
              </a:solidFill>
              <a:effectLst/>
              <a:uLnTx/>
              <a:uFillTx/>
              <a:latin typeface="Sakkal Majalla" panose="02000000000000000000" pitchFamily="2" charset="-78"/>
              <a:ea typeface="GE SS Text Bold" panose="020A0503020102020204" pitchFamily="18" charset="-78"/>
              <a:cs typeface="Sakkal Majalla" panose="02000000000000000000" pitchFamily="2" charset="-78"/>
            </a:endParaRPr>
          </a:p>
        </p:txBody>
      </p:sp>
      <p:sp>
        <p:nvSpPr>
          <p:cNvPr id="36" name="Graphic 40">
            <a:extLst>
              <a:ext uri="{FF2B5EF4-FFF2-40B4-BE49-F238E27FC236}">
                <a16:creationId xmlns:a16="http://schemas.microsoft.com/office/drawing/2014/main" id="{288121C8-3408-9533-00B9-E876A7440F56}"/>
              </a:ext>
            </a:extLst>
          </p:cNvPr>
          <p:cNvSpPr/>
          <p:nvPr/>
        </p:nvSpPr>
        <p:spPr>
          <a:xfrm>
            <a:off x="414536" y="1338568"/>
            <a:ext cx="1242000" cy="600034"/>
          </a:xfrm>
          <a:custGeom>
            <a:avLst/>
            <a:gdLst>
              <a:gd name="connsiteX0" fmla="*/ 4048792 w 4272629"/>
              <a:gd name="connsiteY0" fmla="*/ 2301812 h 2815494"/>
              <a:gd name="connsiteX1" fmla="*/ 2216849 w 4272629"/>
              <a:gd name="connsiteY1" fmla="*/ 2804636 h 2815494"/>
              <a:gd name="connsiteX2" fmla="*/ 2055686 w 4272629"/>
              <a:gd name="connsiteY2" fmla="*/ 2804636 h 2815494"/>
              <a:gd name="connsiteX3" fmla="*/ 223838 w 4272629"/>
              <a:gd name="connsiteY3" fmla="*/ 2301812 h 2815494"/>
              <a:gd name="connsiteX4" fmla="*/ 0 w 4272629"/>
              <a:gd name="connsiteY4" fmla="*/ 2008251 h 2815494"/>
              <a:gd name="connsiteX5" fmla="*/ 0 w 4272629"/>
              <a:gd name="connsiteY5" fmla="*/ 195548 h 2815494"/>
              <a:gd name="connsiteX6" fmla="*/ 195548 w 4272629"/>
              <a:gd name="connsiteY6" fmla="*/ 0 h 2815494"/>
              <a:gd name="connsiteX7" fmla="*/ 4077081 w 4272629"/>
              <a:gd name="connsiteY7" fmla="*/ 0 h 2815494"/>
              <a:gd name="connsiteX8" fmla="*/ 4272630 w 4272629"/>
              <a:gd name="connsiteY8" fmla="*/ 195548 h 2815494"/>
              <a:gd name="connsiteX9" fmla="*/ 4272630 w 4272629"/>
              <a:gd name="connsiteY9" fmla="*/ 2008251 h 2815494"/>
              <a:gd name="connsiteX10" fmla="*/ 4048792 w 4272629"/>
              <a:gd name="connsiteY10" fmla="*/ 2301812 h 2815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72629" h="2815494">
                <a:moveTo>
                  <a:pt x="4048792" y="2301812"/>
                </a:moveTo>
                <a:lnTo>
                  <a:pt x="2216849" y="2804636"/>
                </a:lnTo>
                <a:cubicBezTo>
                  <a:pt x="2164080" y="2819114"/>
                  <a:pt x="2108454" y="2819114"/>
                  <a:pt x="2055686" y="2804636"/>
                </a:cubicBezTo>
                <a:lnTo>
                  <a:pt x="223838" y="2301812"/>
                </a:lnTo>
                <a:cubicBezTo>
                  <a:pt x="91631" y="2265521"/>
                  <a:pt x="0" y="2145316"/>
                  <a:pt x="0" y="2008251"/>
                </a:cubicBezTo>
                <a:lnTo>
                  <a:pt x="0" y="195548"/>
                </a:lnTo>
                <a:cubicBezTo>
                  <a:pt x="0" y="87535"/>
                  <a:pt x="87535" y="0"/>
                  <a:pt x="195548" y="0"/>
                </a:cubicBezTo>
                <a:lnTo>
                  <a:pt x="4077081" y="0"/>
                </a:lnTo>
                <a:cubicBezTo>
                  <a:pt x="4185095" y="0"/>
                  <a:pt x="4272630" y="87535"/>
                  <a:pt x="4272630" y="195548"/>
                </a:cubicBezTo>
                <a:lnTo>
                  <a:pt x="4272630" y="2008251"/>
                </a:lnTo>
                <a:cubicBezTo>
                  <a:pt x="4272630" y="2145316"/>
                  <a:pt x="4180999" y="2265521"/>
                  <a:pt x="4048792" y="2301812"/>
                </a:cubicBezTo>
                <a:close/>
              </a:path>
            </a:pathLst>
          </a:custGeom>
          <a:solidFill>
            <a:srgbClr val="D6DCE5"/>
          </a:solid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i="0" u="none" strike="noStrike" kern="1200" cap="none" spc="0" normalizeH="0" baseline="0" noProof="0" dirty="0">
              <a:ln>
                <a:noFill/>
              </a:ln>
              <a:solidFill>
                <a:schemeClr val="tx2"/>
              </a:solidFill>
              <a:effectLst/>
              <a:uLnTx/>
              <a:uFillTx/>
              <a:latin typeface="Sakkal Majalla" panose="02000000000000000000" pitchFamily="2" charset="-78"/>
              <a:ea typeface="+mn-ea"/>
              <a:cs typeface="Sakkal Majalla" panose="02000000000000000000" pitchFamily="2" charset="-78"/>
            </a:endParaRPr>
          </a:p>
        </p:txBody>
      </p:sp>
      <p:sp>
        <p:nvSpPr>
          <p:cNvPr id="39" name="Graphic 40">
            <a:extLst>
              <a:ext uri="{FF2B5EF4-FFF2-40B4-BE49-F238E27FC236}">
                <a16:creationId xmlns:a16="http://schemas.microsoft.com/office/drawing/2014/main" id="{98B57DEA-EEEE-9E12-F011-6CC01B2FE1EB}"/>
              </a:ext>
            </a:extLst>
          </p:cNvPr>
          <p:cNvSpPr/>
          <p:nvPr/>
        </p:nvSpPr>
        <p:spPr>
          <a:xfrm>
            <a:off x="1939995" y="1338568"/>
            <a:ext cx="1242000" cy="600034"/>
          </a:xfrm>
          <a:custGeom>
            <a:avLst/>
            <a:gdLst>
              <a:gd name="connsiteX0" fmla="*/ 4048792 w 4272629"/>
              <a:gd name="connsiteY0" fmla="*/ 2301812 h 2815494"/>
              <a:gd name="connsiteX1" fmla="*/ 2216849 w 4272629"/>
              <a:gd name="connsiteY1" fmla="*/ 2804636 h 2815494"/>
              <a:gd name="connsiteX2" fmla="*/ 2055686 w 4272629"/>
              <a:gd name="connsiteY2" fmla="*/ 2804636 h 2815494"/>
              <a:gd name="connsiteX3" fmla="*/ 223838 w 4272629"/>
              <a:gd name="connsiteY3" fmla="*/ 2301812 h 2815494"/>
              <a:gd name="connsiteX4" fmla="*/ 0 w 4272629"/>
              <a:gd name="connsiteY4" fmla="*/ 2008251 h 2815494"/>
              <a:gd name="connsiteX5" fmla="*/ 0 w 4272629"/>
              <a:gd name="connsiteY5" fmla="*/ 195548 h 2815494"/>
              <a:gd name="connsiteX6" fmla="*/ 195548 w 4272629"/>
              <a:gd name="connsiteY6" fmla="*/ 0 h 2815494"/>
              <a:gd name="connsiteX7" fmla="*/ 4077081 w 4272629"/>
              <a:gd name="connsiteY7" fmla="*/ 0 h 2815494"/>
              <a:gd name="connsiteX8" fmla="*/ 4272630 w 4272629"/>
              <a:gd name="connsiteY8" fmla="*/ 195548 h 2815494"/>
              <a:gd name="connsiteX9" fmla="*/ 4272630 w 4272629"/>
              <a:gd name="connsiteY9" fmla="*/ 2008251 h 2815494"/>
              <a:gd name="connsiteX10" fmla="*/ 4048792 w 4272629"/>
              <a:gd name="connsiteY10" fmla="*/ 2301812 h 2815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72629" h="2815494">
                <a:moveTo>
                  <a:pt x="4048792" y="2301812"/>
                </a:moveTo>
                <a:lnTo>
                  <a:pt x="2216849" y="2804636"/>
                </a:lnTo>
                <a:cubicBezTo>
                  <a:pt x="2164080" y="2819114"/>
                  <a:pt x="2108454" y="2819114"/>
                  <a:pt x="2055686" y="2804636"/>
                </a:cubicBezTo>
                <a:lnTo>
                  <a:pt x="223838" y="2301812"/>
                </a:lnTo>
                <a:cubicBezTo>
                  <a:pt x="91631" y="2265521"/>
                  <a:pt x="0" y="2145316"/>
                  <a:pt x="0" y="2008251"/>
                </a:cubicBezTo>
                <a:lnTo>
                  <a:pt x="0" y="195548"/>
                </a:lnTo>
                <a:cubicBezTo>
                  <a:pt x="0" y="87535"/>
                  <a:pt x="87535" y="0"/>
                  <a:pt x="195548" y="0"/>
                </a:cubicBezTo>
                <a:lnTo>
                  <a:pt x="4077081" y="0"/>
                </a:lnTo>
                <a:cubicBezTo>
                  <a:pt x="4185095" y="0"/>
                  <a:pt x="4272630" y="87535"/>
                  <a:pt x="4272630" y="195548"/>
                </a:cubicBezTo>
                <a:lnTo>
                  <a:pt x="4272630" y="2008251"/>
                </a:lnTo>
                <a:cubicBezTo>
                  <a:pt x="4272630" y="2145316"/>
                  <a:pt x="4180999" y="2265521"/>
                  <a:pt x="4048792" y="2301812"/>
                </a:cubicBezTo>
                <a:close/>
              </a:path>
            </a:pathLst>
          </a:custGeom>
          <a:solidFill>
            <a:srgbClr val="D6DCE5"/>
          </a:solid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i="0" u="none" strike="noStrike" kern="1200" cap="none" spc="0" normalizeH="0" baseline="0" noProof="0" dirty="0">
              <a:ln>
                <a:noFill/>
              </a:ln>
              <a:solidFill>
                <a:schemeClr val="tx2"/>
              </a:solidFill>
              <a:effectLst/>
              <a:uLnTx/>
              <a:uFillTx/>
              <a:latin typeface="Sakkal Majalla" panose="02000000000000000000" pitchFamily="2" charset="-78"/>
              <a:ea typeface="+mn-ea"/>
              <a:cs typeface="Sakkal Majalla" panose="02000000000000000000" pitchFamily="2" charset="-78"/>
            </a:endParaRPr>
          </a:p>
        </p:txBody>
      </p:sp>
      <p:sp>
        <p:nvSpPr>
          <p:cNvPr id="42" name="Graphic 40">
            <a:extLst>
              <a:ext uri="{FF2B5EF4-FFF2-40B4-BE49-F238E27FC236}">
                <a16:creationId xmlns:a16="http://schemas.microsoft.com/office/drawing/2014/main" id="{19249C30-9C4E-FF63-104C-AC6958DBE450}"/>
              </a:ext>
            </a:extLst>
          </p:cNvPr>
          <p:cNvSpPr/>
          <p:nvPr/>
        </p:nvSpPr>
        <p:spPr>
          <a:xfrm>
            <a:off x="3544715" y="1338568"/>
            <a:ext cx="1242000" cy="600034"/>
          </a:xfrm>
          <a:custGeom>
            <a:avLst/>
            <a:gdLst>
              <a:gd name="connsiteX0" fmla="*/ 4048792 w 4272629"/>
              <a:gd name="connsiteY0" fmla="*/ 2301812 h 2815494"/>
              <a:gd name="connsiteX1" fmla="*/ 2216849 w 4272629"/>
              <a:gd name="connsiteY1" fmla="*/ 2804636 h 2815494"/>
              <a:gd name="connsiteX2" fmla="*/ 2055686 w 4272629"/>
              <a:gd name="connsiteY2" fmla="*/ 2804636 h 2815494"/>
              <a:gd name="connsiteX3" fmla="*/ 223838 w 4272629"/>
              <a:gd name="connsiteY3" fmla="*/ 2301812 h 2815494"/>
              <a:gd name="connsiteX4" fmla="*/ 0 w 4272629"/>
              <a:gd name="connsiteY4" fmla="*/ 2008251 h 2815494"/>
              <a:gd name="connsiteX5" fmla="*/ 0 w 4272629"/>
              <a:gd name="connsiteY5" fmla="*/ 195548 h 2815494"/>
              <a:gd name="connsiteX6" fmla="*/ 195548 w 4272629"/>
              <a:gd name="connsiteY6" fmla="*/ 0 h 2815494"/>
              <a:gd name="connsiteX7" fmla="*/ 4077081 w 4272629"/>
              <a:gd name="connsiteY7" fmla="*/ 0 h 2815494"/>
              <a:gd name="connsiteX8" fmla="*/ 4272630 w 4272629"/>
              <a:gd name="connsiteY8" fmla="*/ 195548 h 2815494"/>
              <a:gd name="connsiteX9" fmla="*/ 4272630 w 4272629"/>
              <a:gd name="connsiteY9" fmla="*/ 2008251 h 2815494"/>
              <a:gd name="connsiteX10" fmla="*/ 4048792 w 4272629"/>
              <a:gd name="connsiteY10" fmla="*/ 2301812 h 2815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72629" h="2815494">
                <a:moveTo>
                  <a:pt x="4048792" y="2301812"/>
                </a:moveTo>
                <a:lnTo>
                  <a:pt x="2216849" y="2804636"/>
                </a:lnTo>
                <a:cubicBezTo>
                  <a:pt x="2164080" y="2819114"/>
                  <a:pt x="2108454" y="2819114"/>
                  <a:pt x="2055686" y="2804636"/>
                </a:cubicBezTo>
                <a:lnTo>
                  <a:pt x="223838" y="2301812"/>
                </a:lnTo>
                <a:cubicBezTo>
                  <a:pt x="91631" y="2265521"/>
                  <a:pt x="0" y="2145316"/>
                  <a:pt x="0" y="2008251"/>
                </a:cubicBezTo>
                <a:lnTo>
                  <a:pt x="0" y="195548"/>
                </a:lnTo>
                <a:cubicBezTo>
                  <a:pt x="0" y="87535"/>
                  <a:pt x="87535" y="0"/>
                  <a:pt x="195548" y="0"/>
                </a:cubicBezTo>
                <a:lnTo>
                  <a:pt x="4077081" y="0"/>
                </a:lnTo>
                <a:cubicBezTo>
                  <a:pt x="4185095" y="0"/>
                  <a:pt x="4272630" y="87535"/>
                  <a:pt x="4272630" y="195548"/>
                </a:cubicBezTo>
                <a:lnTo>
                  <a:pt x="4272630" y="2008251"/>
                </a:lnTo>
                <a:cubicBezTo>
                  <a:pt x="4272630" y="2145316"/>
                  <a:pt x="4180999" y="2265521"/>
                  <a:pt x="4048792" y="2301812"/>
                </a:cubicBezTo>
                <a:close/>
              </a:path>
            </a:pathLst>
          </a:custGeom>
          <a:solidFill>
            <a:srgbClr val="D6DCE5"/>
          </a:solid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i="0" u="none" strike="noStrike" kern="1200" cap="none" spc="0" normalizeH="0" baseline="0" noProof="0" dirty="0">
              <a:ln>
                <a:noFill/>
              </a:ln>
              <a:solidFill>
                <a:schemeClr val="tx2"/>
              </a:solidFill>
              <a:effectLst/>
              <a:uLnTx/>
              <a:uFillTx/>
              <a:latin typeface="Sakkal Majalla" panose="02000000000000000000" pitchFamily="2" charset="-78"/>
              <a:ea typeface="+mn-ea"/>
              <a:cs typeface="Sakkal Majalla" panose="02000000000000000000" pitchFamily="2" charset="-78"/>
            </a:endParaRPr>
          </a:p>
        </p:txBody>
      </p:sp>
      <p:sp>
        <p:nvSpPr>
          <p:cNvPr id="45" name="Graphic 40">
            <a:extLst>
              <a:ext uri="{FF2B5EF4-FFF2-40B4-BE49-F238E27FC236}">
                <a16:creationId xmlns:a16="http://schemas.microsoft.com/office/drawing/2014/main" id="{9A84416C-735C-0602-CAA3-6295824A5064}"/>
              </a:ext>
            </a:extLst>
          </p:cNvPr>
          <p:cNvSpPr/>
          <p:nvPr/>
        </p:nvSpPr>
        <p:spPr>
          <a:xfrm>
            <a:off x="5160424" y="1338568"/>
            <a:ext cx="1242000" cy="600034"/>
          </a:xfrm>
          <a:custGeom>
            <a:avLst/>
            <a:gdLst>
              <a:gd name="connsiteX0" fmla="*/ 4048792 w 4272629"/>
              <a:gd name="connsiteY0" fmla="*/ 2301812 h 2815494"/>
              <a:gd name="connsiteX1" fmla="*/ 2216849 w 4272629"/>
              <a:gd name="connsiteY1" fmla="*/ 2804636 h 2815494"/>
              <a:gd name="connsiteX2" fmla="*/ 2055686 w 4272629"/>
              <a:gd name="connsiteY2" fmla="*/ 2804636 h 2815494"/>
              <a:gd name="connsiteX3" fmla="*/ 223838 w 4272629"/>
              <a:gd name="connsiteY3" fmla="*/ 2301812 h 2815494"/>
              <a:gd name="connsiteX4" fmla="*/ 0 w 4272629"/>
              <a:gd name="connsiteY4" fmla="*/ 2008251 h 2815494"/>
              <a:gd name="connsiteX5" fmla="*/ 0 w 4272629"/>
              <a:gd name="connsiteY5" fmla="*/ 195548 h 2815494"/>
              <a:gd name="connsiteX6" fmla="*/ 195548 w 4272629"/>
              <a:gd name="connsiteY6" fmla="*/ 0 h 2815494"/>
              <a:gd name="connsiteX7" fmla="*/ 4077081 w 4272629"/>
              <a:gd name="connsiteY7" fmla="*/ 0 h 2815494"/>
              <a:gd name="connsiteX8" fmla="*/ 4272630 w 4272629"/>
              <a:gd name="connsiteY8" fmla="*/ 195548 h 2815494"/>
              <a:gd name="connsiteX9" fmla="*/ 4272630 w 4272629"/>
              <a:gd name="connsiteY9" fmla="*/ 2008251 h 2815494"/>
              <a:gd name="connsiteX10" fmla="*/ 4048792 w 4272629"/>
              <a:gd name="connsiteY10" fmla="*/ 2301812 h 2815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72629" h="2815494">
                <a:moveTo>
                  <a:pt x="4048792" y="2301812"/>
                </a:moveTo>
                <a:lnTo>
                  <a:pt x="2216849" y="2804636"/>
                </a:lnTo>
                <a:cubicBezTo>
                  <a:pt x="2164080" y="2819114"/>
                  <a:pt x="2108454" y="2819114"/>
                  <a:pt x="2055686" y="2804636"/>
                </a:cubicBezTo>
                <a:lnTo>
                  <a:pt x="223838" y="2301812"/>
                </a:lnTo>
                <a:cubicBezTo>
                  <a:pt x="91631" y="2265521"/>
                  <a:pt x="0" y="2145316"/>
                  <a:pt x="0" y="2008251"/>
                </a:cubicBezTo>
                <a:lnTo>
                  <a:pt x="0" y="195548"/>
                </a:lnTo>
                <a:cubicBezTo>
                  <a:pt x="0" y="87535"/>
                  <a:pt x="87535" y="0"/>
                  <a:pt x="195548" y="0"/>
                </a:cubicBezTo>
                <a:lnTo>
                  <a:pt x="4077081" y="0"/>
                </a:lnTo>
                <a:cubicBezTo>
                  <a:pt x="4185095" y="0"/>
                  <a:pt x="4272630" y="87535"/>
                  <a:pt x="4272630" y="195548"/>
                </a:cubicBezTo>
                <a:lnTo>
                  <a:pt x="4272630" y="2008251"/>
                </a:lnTo>
                <a:cubicBezTo>
                  <a:pt x="4272630" y="2145316"/>
                  <a:pt x="4180999" y="2265521"/>
                  <a:pt x="4048792" y="2301812"/>
                </a:cubicBezTo>
                <a:close/>
              </a:path>
            </a:pathLst>
          </a:custGeom>
          <a:solidFill>
            <a:srgbClr val="D6DCE5"/>
          </a:solid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i="0" u="none" strike="noStrike" kern="1200" cap="none" spc="0" normalizeH="0" baseline="0" noProof="0" dirty="0">
              <a:ln>
                <a:noFill/>
              </a:ln>
              <a:solidFill>
                <a:schemeClr val="tx2"/>
              </a:solidFill>
              <a:effectLst/>
              <a:uLnTx/>
              <a:uFillTx/>
              <a:latin typeface="Sakkal Majalla" panose="02000000000000000000" pitchFamily="2" charset="-78"/>
              <a:ea typeface="+mn-ea"/>
              <a:cs typeface="Sakkal Majalla" panose="02000000000000000000" pitchFamily="2" charset="-78"/>
            </a:endParaRPr>
          </a:p>
        </p:txBody>
      </p:sp>
      <p:cxnSp>
        <p:nvCxnSpPr>
          <p:cNvPr id="56" name="رابط مستقيم 55">
            <a:extLst>
              <a:ext uri="{FF2B5EF4-FFF2-40B4-BE49-F238E27FC236}">
                <a16:creationId xmlns:a16="http://schemas.microsoft.com/office/drawing/2014/main" id="{D202F0A2-92EE-3285-5C8A-3024E3647BD5}"/>
              </a:ext>
            </a:extLst>
          </p:cNvPr>
          <p:cNvCxnSpPr>
            <a:cxnSpLocks/>
          </p:cNvCxnSpPr>
          <p:nvPr/>
        </p:nvCxnSpPr>
        <p:spPr>
          <a:xfrm>
            <a:off x="1752272" y="1287607"/>
            <a:ext cx="0" cy="2896749"/>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رابط مستقيم 56">
            <a:extLst>
              <a:ext uri="{FF2B5EF4-FFF2-40B4-BE49-F238E27FC236}">
                <a16:creationId xmlns:a16="http://schemas.microsoft.com/office/drawing/2014/main" id="{90BD1BED-65E7-20E2-EAF8-90690BADB601}"/>
              </a:ext>
            </a:extLst>
          </p:cNvPr>
          <p:cNvCxnSpPr>
            <a:cxnSpLocks/>
          </p:cNvCxnSpPr>
          <p:nvPr/>
        </p:nvCxnSpPr>
        <p:spPr>
          <a:xfrm flipH="1">
            <a:off x="3365368" y="1287607"/>
            <a:ext cx="0" cy="289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رابط مستقيم 57">
            <a:extLst>
              <a:ext uri="{FF2B5EF4-FFF2-40B4-BE49-F238E27FC236}">
                <a16:creationId xmlns:a16="http://schemas.microsoft.com/office/drawing/2014/main" id="{94CE5A8D-ADEB-37CC-29A7-9D001DE7A06D}"/>
              </a:ext>
            </a:extLst>
          </p:cNvPr>
          <p:cNvCxnSpPr>
            <a:cxnSpLocks/>
          </p:cNvCxnSpPr>
          <p:nvPr/>
        </p:nvCxnSpPr>
        <p:spPr>
          <a:xfrm flipH="1">
            <a:off x="4978464" y="1287607"/>
            <a:ext cx="0" cy="289800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92">
            <a:extLst>
              <a:ext uri="{FF2B5EF4-FFF2-40B4-BE49-F238E27FC236}">
                <a16:creationId xmlns:a16="http://schemas.microsoft.com/office/drawing/2014/main" id="{DF2149CF-2F7B-73A3-A2EB-2E406E3D78A7}"/>
              </a:ext>
            </a:extLst>
          </p:cNvPr>
          <p:cNvSpPr/>
          <p:nvPr/>
        </p:nvSpPr>
        <p:spPr>
          <a:xfrm>
            <a:off x="494666" y="1415904"/>
            <a:ext cx="1080000" cy="354073"/>
          </a:xfrm>
          <a:prstGeom prst="rect">
            <a:avLst/>
          </a:prstGeom>
          <a:noFill/>
          <a:ln cap="flat">
            <a:noFill/>
            <a:prstDash val="solid"/>
          </a:ln>
          <a:effectLst/>
        </p:spPr>
        <p:txBody>
          <a:bodyPr vert="horz" wrap="square" lIns="91440" tIns="45720" rIns="91440" bIns="45720" anchor="ctr" anchorCtr="0" compatLnSpc="1">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000" i="0" u="none" strike="noStrike" kern="0" cap="none" spc="0" normalizeH="0" baseline="0" noProof="0">
                <a:ln>
                  <a:noFill/>
                </a:ln>
                <a:solidFill>
                  <a:schemeClr val="tx2"/>
                </a:solidFill>
                <a:effectLst/>
                <a:uLnTx/>
                <a:uFillTx/>
                <a:latin typeface="Sakkal Majalla" panose="02000000000000000000" pitchFamily="2" charset="-78"/>
                <a:ea typeface="GE SS Text Bold" panose="020A0503020102020204" pitchFamily="18" charset="-78"/>
                <a:cs typeface="Sakkal Majalla" panose="02000000000000000000" pitchFamily="2" charset="-78"/>
              </a:rPr>
              <a:t>العلامة التجارية </a:t>
            </a:r>
            <a:endParaRPr kumimoji="0" lang="en-US" sz="1000" i="0" u="none" strike="noStrike" kern="0" cap="none" spc="0" normalizeH="0" baseline="0" noProof="0" dirty="0">
              <a:ln>
                <a:noFill/>
              </a:ln>
              <a:solidFill>
                <a:schemeClr val="tx2"/>
              </a:solidFill>
              <a:effectLst/>
              <a:uLnTx/>
              <a:uFillTx/>
              <a:latin typeface="Sakkal Majalla" panose="02000000000000000000" pitchFamily="2" charset="-78"/>
              <a:ea typeface="GE SS Text Bold" panose="020A0503020102020204" pitchFamily="18" charset="-78"/>
              <a:cs typeface="Sakkal Majalla" panose="02000000000000000000" pitchFamily="2" charset="-78"/>
            </a:endParaRPr>
          </a:p>
        </p:txBody>
      </p:sp>
      <p:sp>
        <p:nvSpPr>
          <p:cNvPr id="8" name="Rectangle 92">
            <a:extLst>
              <a:ext uri="{FF2B5EF4-FFF2-40B4-BE49-F238E27FC236}">
                <a16:creationId xmlns:a16="http://schemas.microsoft.com/office/drawing/2014/main" id="{E1C803EC-C537-4314-5DC9-163CF966AEB6}"/>
              </a:ext>
            </a:extLst>
          </p:cNvPr>
          <p:cNvSpPr/>
          <p:nvPr/>
        </p:nvSpPr>
        <p:spPr>
          <a:xfrm>
            <a:off x="2016647" y="1393703"/>
            <a:ext cx="1080000" cy="354073"/>
          </a:xfrm>
          <a:prstGeom prst="rect">
            <a:avLst/>
          </a:prstGeom>
          <a:noFill/>
          <a:ln cap="flat">
            <a:noFill/>
            <a:prstDash val="solid"/>
          </a:ln>
          <a:effectLst/>
        </p:spPr>
        <p:txBody>
          <a:bodyPr vert="horz" wrap="square" lIns="91440" tIns="45720" rIns="91440" bIns="45720" anchor="ctr" anchorCtr="0" compatLnSpc="1">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000" i="0" u="none" strike="noStrike" kern="0" cap="none" spc="0" normalizeH="0" baseline="0" noProof="0">
                <a:ln>
                  <a:noFill/>
                </a:ln>
                <a:solidFill>
                  <a:schemeClr val="tx2"/>
                </a:solidFill>
                <a:effectLst/>
                <a:uLnTx/>
                <a:uFillTx/>
                <a:latin typeface="Sakkal Majalla" panose="02000000000000000000" pitchFamily="2" charset="-78"/>
                <a:ea typeface="GE SS Text Bold" panose="020A0503020102020204" pitchFamily="18" charset="-78"/>
                <a:cs typeface="Sakkal Majalla" panose="02000000000000000000" pitchFamily="2" charset="-78"/>
              </a:rPr>
              <a:t>الحوكمة والتميز</a:t>
            </a:r>
            <a:endParaRPr kumimoji="0" lang="en-US" sz="1000" i="0" u="none" strike="noStrike" kern="0" cap="none" spc="0" normalizeH="0" baseline="0" noProof="0" dirty="0">
              <a:ln>
                <a:noFill/>
              </a:ln>
              <a:solidFill>
                <a:schemeClr val="tx2"/>
              </a:solidFill>
              <a:effectLst/>
              <a:uLnTx/>
              <a:uFillTx/>
              <a:latin typeface="Sakkal Majalla" panose="02000000000000000000" pitchFamily="2" charset="-78"/>
              <a:ea typeface="GE SS Text Bold" panose="020A0503020102020204" pitchFamily="18" charset="-78"/>
              <a:cs typeface="Sakkal Majalla" panose="02000000000000000000" pitchFamily="2" charset="-78"/>
            </a:endParaRPr>
          </a:p>
        </p:txBody>
      </p:sp>
      <p:sp>
        <p:nvSpPr>
          <p:cNvPr id="34" name="Rectangle 92">
            <a:extLst>
              <a:ext uri="{FF2B5EF4-FFF2-40B4-BE49-F238E27FC236}">
                <a16:creationId xmlns:a16="http://schemas.microsoft.com/office/drawing/2014/main" id="{66442AFB-A3EF-8F99-1E61-0CCF013D6132}"/>
              </a:ext>
            </a:extLst>
          </p:cNvPr>
          <p:cNvSpPr/>
          <p:nvPr/>
        </p:nvSpPr>
        <p:spPr>
          <a:xfrm>
            <a:off x="3625715" y="1400187"/>
            <a:ext cx="1080000" cy="354073"/>
          </a:xfrm>
          <a:prstGeom prst="rect">
            <a:avLst/>
          </a:prstGeom>
          <a:noFill/>
          <a:ln cap="flat">
            <a:noFill/>
            <a:prstDash val="solid"/>
          </a:ln>
          <a:effectLst/>
        </p:spPr>
        <p:txBody>
          <a:bodyPr vert="horz" wrap="square" lIns="91440" tIns="45720" rIns="91440" bIns="45720" anchor="ctr" anchorCtr="0" compatLnSpc="1">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000" i="0" u="none" strike="noStrike" kern="0" cap="none" spc="0" normalizeH="0" baseline="0" noProof="0">
                <a:ln>
                  <a:noFill/>
                </a:ln>
                <a:solidFill>
                  <a:schemeClr val="tx2"/>
                </a:solidFill>
                <a:effectLst/>
                <a:uLnTx/>
                <a:uFillTx/>
                <a:latin typeface="Sakkal Majalla" panose="02000000000000000000" pitchFamily="2" charset="-78"/>
                <a:ea typeface="GE SS Text Bold" panose="020A0503020102020204" pitchFamily="18" charset="-78"/>
                <a:cs typeface="Sakkal Majalla" panose="02000000000000000000" pitchFamily="2" charset="-78"/>
              </a:rPr>
              <a:t>الاستدامة المالية</a:t>
            </a:r>
            <a:endParaRPr kumimoji="0" lang="en-US" sz="1000" i="0" u="none" strike="noStrike" kern="0" cap="none" spc="0" normalizeH="0" baseline="0" noProof="0" dirty="0">
              <a:ln>
                <a:noFill/>
              </a:ln>
              <a:solidFill>
                <a:schemeClr val="tx2"/>
              </a:solidFill>
              <a:effectLst/>
              <a:uLnTx/>
              <a:uFillTx/>
              <a:latin typeface="Sakkal Majalla" panose="02000000000000000000" pitchFamily="2" charset="-78"/>
              <a:ea typeface="GE SS Text Bold" panose="020A0503020102020204" pitchFamily="18" charset="-78"/>
              <a:cs typeface="Sakkal Majalla" panose="02000000000000000000" pitchFamily="2" charset="-78"/>
            </a:endParaRPr>
          </a:p>
        </p:txBody>
      </p:sp>
      <p:sp>
        <p:nvSpPr>
          <p:cNvPr id="35" name="Rectangle 92">
            <a:extLst>
              <a:ext uri="{FF2B5EF4-FFF2-40B4-BE49-F238E27FC236}">
                <a16:creationId xmlns:a16="http://schemas.microsoft.com/office/drawing/2014/main" id="{1532EE6C-65AA-43F3-9396-70AA16D1FB56}"/>
              </a:ext>
            </a:extLst>
          </p:cNvPr>
          <p:cNvSpPr/>
          <p:nvPr/>
        </p:nvSpPr>
        <p:spPr>
          <a:xfrm>
            <a:off x="5245013" y="1415904"/>
            <a:ext cx="1080000" cy="354073"/>
          </a:xfrm>
          <a:prstGeom prst="rect">
            <a:avLst/>
          </a:prstGeom>
          <a:noFill/>
          <a:ln cap="flat">
            <a:noFill/>
            <a:prstDash val="solid"/>
          </a:ln>
          <a:effectLst/>
        </p:spPr>
        <p:txBody>
          <a:bodyPr vert="horz" wrap="square" lIns="91440" tIns="45720" rIns="91440" bIns="45720" anchor="ctr" anchorCtr="0" compatLnSpc="1">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000" i="0" u="none" strike="noStrike" kern="0" cap="none" spc="0" normalizeH="0" baseline="0" noProof="0" dirty="0" err="1">
                <a:ln>
                  <a:noFill/>
                </a:ln>
                <a:solidFill>
                  <a:schemeClr val="tx2"/>
                </a:solidFill>
                <a:effectLst/>
                <a:uLnTx/>
                <a:uFillTx/>
                <a:latin typeface="Sakkal Majalla" panose="02000000000000000000" pitchFamily="2" charset="-78"/>
                <a:ea typeface="GE SS Text Bold" panose="020A0503020102020204" pitchFamily="18" charset="-78"/>
                <a:cs typeface="Sakkal Majalla" panose="02000000000000000000" pitchFamily="2" charset="-78"/>
              </a:rPr>
              <a:t>الريادة</a:t>
            </a:r>
            <a:r>
              <a:rPr kumimoji="0" lang="en-US" sz="1000" i="0" u="none" strike="noStrike" kern="0" cap="none" spc="0" normalizeH="0" baseline="0" noProof="0" dirty="0">
                <a:ln>
                  <a:noFill/>
                </a:ln>
                <a:solidFill>
                  <a:schemeClr val="tx2"/>
                </a:solidFill>
                <a:effectLst/>
                <a:uLnTx/>
                <a:uFillTx/>
                <a:latin typeface="Sakkal Majalla" panose="02000000000000000000" pitchFamily="2" charset="-78"/>
                <a:ea typeface="GE SS Text Bold" panose="020A0503020102020204" pitchFamily="18" charset="-78"/>
                <a:cs typeface="Sakkal Majalla" panose="02000000000000000000" pitchFamily="2" charset="-78"/>
              </a:rPr>
              <a:t> الاستثمارية </a:t>
            </a:r>
            <a:r>
              <a:rPr kumimoji="0" lang="en-US" sz="1000" i="0" u="none" strike="noStrike" kern="0" cap="none" spc="0" normalizeH="0" baseline="0" noProof="0" dirty="0" err="1">
                <a:ln>
                  <a:noFill/>
                </a:ln>
                <a:solidFill>
                  <a:schemeClr val="tx2"/>
                </a:solidFill>
                <a:effectLst/>
                <a:uLnTx/>
                <a:uFillTx/>
                <a:latin typeface="Sakkal Majalla" panose="02000000000000000000" pitchFamily="2" charset="-78"/>
                <a:ea typeface="GE SS Text Bold" panose="020A0503020102020204" pitchFamily="18" charset="-78"/>
                <a:cs typeface="Sakkal Majalla" panose="02000000000000000000" pitchFamily="2" charset="-78"/>
              </a:rPr>
              <a:t>وتنويع</a:t>
            </a:r>
            <a:r>
              <a:rPr kumimoji="0" lang="en-US" sz="1000" i="0" u="none" strike="noStrike" kern="0" cap="none" spc="0" normalizeH="0" baseline="0" noProof="0" dirty="0">
                <a:ln>
                  <a:noFill/>
                </a:ln>
                <a:solidFill>
                  <a:schemeClr val="tx2"/>
                </a:solidFill>
                <a:effectLst/>
                <a:uLnTx/>
                <a:uFillTx/>
                <a:latin typeface="Sakkal Majalla" panose="02000000000000000000" pitchFamily="2" charset="-78"/>
                <a:ea typeface="GE SS Text Bold" panose="020A0503020102020204" pitchFamily="18" charset="-78"/>
                <a:cs typeface="Sakkal Majalla" panose="02000000000000000000" pitchFamily="2" charset="-78"/>
              </a:rPr>
              <a:t> </a:t>
            </a:r>
            <a:r>
              <a:rPr kumimoji="0" lang="en-US" sz="1000" i="0" u="none" strike="noStrike" kern="0" cap="none" spc="0" normalizeH="0" baseline="0" noProof="0" dirty="0" err="1">
                <a:ln>
                  <a:noFill/>
                </a:ln>
                <a:solidFill>
                  <a:schemeClr val="tx2"/>
                </a:solidFill>
                <a:effectLst/>
                <a:uLnTx/>
                <a:uFillTx/>
                <a:latin typeface="Sakkal Majalla" panose="02000000000000000000" pitchFamily="2" charset="-78"/>
                <a:ea typeface="GE SS Text Bold" panose="020A0503020102020204" pitchFamily="18" charset="-78"/>
                <a:cs typeface="Sakkal Majalla" panose="02000000000000000000" pitchFamily="2" charset="-78"/>
              </a:rPr>
              <a:t>المحفظة</a:t>
            </a:r>
            <a:endParaRPr kumimoji="0" lang="en-US" sz="1000" i="0" u="none" strike="noStrike" kern="0" cap="none" spc="0" normalizeH="0" baseline="0" noProof="0" dirty="0">
              <a:ln>
                <a:noFill/>
              </a:ln>
              <a:solidFill>
                <a:schemeClr val="tx2"/>
              </a:solidFill>
              <a:effectLst/>
              <a:uLnTx/>
              <a:uFillTx/>
              <a:latin typeface="Sakkal Majalla" panose="02000000000000000000" pitchFamily="2" charset="-78"/>
              <a:ea typeface="GE SS Text Bold" panose="020A0503020102020204" pitchFamily="18" charset="-78"/>
              <a:cs typeface="Sakkal Majalla" panose="02000000000000000000" pitchFamily="2" charset="-78"/>
            </a:endParaRPr>
          </a:p>
        </p:txBody>
      </p:sp>
      <p:sp>
        <p:nvSpPr>
          <p:cNvPr id="38" name="شكل بيضاوي 37">
            <a:extLst>
              <a:ext uri="{FF2B5EF4-FFF2-40B4-BE49-F238E27FC236}">
                <a16:creationId xmlns:a16="http://schemas.microsoft.com/office/drawing/2014/main" id="{93F7D95D-6B86-17A9-8154-285C856D0F8A}"/>
              </a:ext>
            </a:extLst>
          </p:cNvPr>
          <p:cNvSpPr/>
          <p:nvPr/>
        </p:nvSpPr>
        <p:spPr>
          <a:xfrm>
            <a:off x="2453619" y="1957492"/>
            <a:ext cx="198000" cy="198000"/>
          </a:xfrm>
          <a:prstGeom prst="ellipse">
            <a:avLst/>
          </a:prstGeom>
          <a:solidFill>
            <a:schemeClr val="accent6">
              <a:lumMod val="60000"/>
              <a:lumOff val="40000"/>
            </a:schemeClr>
          </a:solidFill>
          <a:ln w="0" cap="flat">
            <a:noFill/>
            <a:prstDash val="solid"/>
            <a:miter/>
          </a:ln>
        </p:spPr>
        <p:txBody>
          <a:bodyPr rtlCol="0" anchor="ctr"/>
          <a:lstStyle/>
          <a:p>
            <a:pPr marL="0" algn="r" defTabSz="457200" rtl="1" eaLnBrk="1" latinLnBrk="0" hangingPunct="1"/>
            <a:endParaRPr lang="en-US" dirty="0"/>
          </a:p>
        </p:txBody>
      </p:sp>
      <p:sp>
        <p:nvSpPr>
          <p:cNvPr id="40" name="شكل بيضاوي 39">
            <a:extLst>
              <a:ext uri="{FF2B5EF4-FFF2-40B4-BE49-F238E27FC236}">
                <a16:creationId xmlns:a16="http://schemas.microsoft.com/office/drawing/2014/main" id="{3E9D42DA-4A9B-6F9C-EC19-C2BE02C1E4BB}"/>
              </a:ext>
            </a:extLst>
          </p:cNvPr>
          <p:cNvSpPr/>
          <p:nvPr/>
        </p:nvSpPr>
        <p:spPr>
          <a:xfrm>
            <a:off x="4072916" y="2303344"/>
            <a:ext cx="198000" cy="198000"/>
          </a:xfrm>
          <a:prstGeom prst="ellipse">
            <a:avLst/>
          </a:prstGeom>
          <a:solidFill>
            <a:schemeClr val="accent6">
              <a:lumMod val="60000"/>
              <a:lumOff val="40000"/>
            </a:schemeClr>
          </a:solidFill>
          <a:ln w="0" cap="flat">
            <a:noFill/>
            <a:prstDash val="solid"/>
            <a:miter/>
          </a:ln>
        </p:spPr>
        <p:txBody>
          <a:bodyPr rtlCol="0" anchor="ctr"/>
          <a:lstStyle/>
          <a:p>
            <a:pPr marL="0" algn="r" defTabSz="457200" rtl="1" eaLnBrk="1" latinLnBrk="0" hangingPunct="1"/>
            <a:endParaRPr lang="en-US" dirty="0"/>
          </a:p>
        </p:txBody>
      </p:sp>
      <p:sp>
        <p:nvSpPr>
          <p:cNvPr id="41" name="شكل بيضاوي 40">
            <a:extLst>
              <a:ext uri="{FF2B5EF4-FFF2-40B4-BE49-F238E27FC236}">
                <a16:creationId xmlns:a16="http://schemas.microsoft.com/office/drawing/2014/main" id="{CC39876F-7431-737B-3DC3-716B982CE1C6}"/>
              </a:ext>
            </a:extLst>
          </p:cNvPr>
          <p:cNvSpPr/>
          <p:nvPr/>
        </p:nvSpPr>
        <p:spPr>
          <a:xfrm>
            <a:off x="4072927" y="2700526"/>
            <a:ext cx="198000" cy="198000"/>
          </a:xfrm>
          <a:prstGeom prst="ellipse">
            <a:avLst/>
          </a:prstGeom>
          <a:solidFill>
            <a:schemeClr val="accent6">
              <a:lumMod val="60000"/>
              <a:lumOff val="40000"/>
            </a:schemeClr>
          </a:solidFill>
          <a:ln w="0" cap="flat">
            <a:noFill/>
            <a:prstDash val="solid"/>
            <a:miter/>
          </a:ln>
        </p:spPr>
        <p:txBody>
          <a:bodyPr rtlCol="0" anchor="ctr"/>
          <a:lstStyle/>
          <a:p>
            <a:pPr marL="0" algn="r" defTabSz="457200" rtl="1" eaLnBrk="1" latinLnBrk="0" hangingPunct="1"/>
            <a:endParaRPr lang="en-US" dirty="0"/>
          </a:p>
        </p:txBody>
      </p:sp>
      <p:sp>
        <p:nvSpPr>
          <p:cNvPr id="43" name="شكل بيضاوي 42">
            <a:extLst>
              <a:ext uri="{FF2B5EF4-FFF2-40B4-BE49-F238E27FC236}">
                <a16:creationId xmlns:a16="http://schemas.microsoft.com/office/drawing/2014/main" id="{35110EE4-89E8-1243-FE0A-963F6261A6F0}"/>
              </a:ext>
            </a:extLst>
          </p:cNvPr>
          <p:cNvSpPr/>
          <p:nvPr/>
        </p:nvSpPr>
        <p:spPr>
          <a:xfrm>
            <a:off x="935448" y="3097708"/>
            <a:ext cx="198000" cy="198000"/>
          </a:xfrm>
          <a:prstGeom prst="ellipse">
            <a:avLst/>
          </a:prstGeom>
          <a:solidFill>
            <a:schemeClr val="accent6">
              <a:lumMod val="60000"/>
              <a:lumOff val="40000"/>
            </a:schemeClr>
          </a:solidFill>
          <a:ln w="0" cap="flat">
            <a:noFill/>
            <a:prstDash val="solid"/>
            <a:miter/>
          </a:ln>
        </p:spPr>
        <p:txBody>
          <a:bodyPr rtlCol="0" anchor="ctr"/>
          <a:lstStyle/>
          <a:p>
            <a:pPr marL="0" algn="r" defTabSz="457200" rtl="1" eaLnBrk="1" latinLnBrk="0" hangingPunct="1"/>
            <a:endParaRPr lang="en-US" dirty="0"/>
          </a:p>
        </p:txBody>
      </p:sp>
      <p:sp>
        <p:nvSpPr>
          <p:cNvPr id="44" name="شكل بيضاوي 43">
            <a:extLst>
              <a:ext uri="{FF2B5EF4-FFF2-40B4-BE49-F238E27FC236}">
                <a16:creationId xmlns:a16="http://schemas.microsoft.com/office/drawing/2014/main" id="{8A326126-FC4C-05C0-7B83-632CBF04E360}"/>
              </a:ext>
            </a:extLst>
          </p:cNvPr>
          <p:cNvSpPr/>
          <p:nvPr/>
        </p:nvSpPr>
        <p:spPr>
          <a:xfrm>
            <a:off x="935448" y="3494890"/>
            <a:ext cx="198000" cy="198000"/>
          </a:xfrm>
          <a:prstGeom prst="ellipse">
            <a:avLst/>
          </a:prstGeom>
          <a:solidFill>
            <a:schemeClr val="accent6">
              <a:lumMod val="60000"/>
              <a:lumOff val="40000"/>
            </a:schemeClr>
          </a:solidFill>
          <a:ln w="0" cap="flat">
            <a:noFill/>
            <a:prstDash val="solid"/>
            <a:miter/>
          </a:ln>
        </p:spPr>
        <p:txBody>
          <a:bodyPr rtlCol="0" anchor="ctr"/>
          <a:lstStyle/>
          <a:p>
            <a:pPr marL="0" algn="r" defTabSz="457200" rtl="1" eaLnBrk="1" latinLnBrk="0" hangingPunct="1"/>
            <a:endParaRPr lang="en-US" dirty="0"/>
          </a:p>
        </p:txBody>
      </p:sp>
      <p:sp>
        <p:nvSpPr>
          <p:cNvPr id="49" name="شكل بيضاوي 48">
            <a:extLst>
              <a:ext uri="{FF2B5EF4-FFF2-40B4-BE49-F238E27FC236}">
                <a16:creationId xmlns:a16="http://schemas.microsoft.com/office/drawing/2014/main" id="{0B11FF6A-2240-836D-B8A1-49D23BF7B818}"/>
              </a:ext>
            </a:extLst>
          </p:cNvPr>
          <p:cNvSpPr/>
          <p:nvPr/>
        </p:nvSpPr>
        <p:spPr>
          <a:xfrm>
            <a:off x="2457647" y="2700526"/>
            <a:ext cx="198000" cy="198000"/>
          </a:xfrm>
          <a:prstGeom prst="ellipse">
            <a:avLst/>
          </a:prstGeom>
          <a:solidFill>
            <a:schemeClr val="accent6">
              <a:lumMod val="60000"/>
              <a:lumOff val="40000"/>
            </a:schemeClr>
          </a:solidFill>
          <a:ln w="0" cap="flat">
            <a:noFill/>
            <a:prstDash val="solid"/>
            <a:miter/>
          </a:ln>
        </p:spPr>
        <p:txBody>
          <a:bodyPr rtlCol="0" anchor="ctr"/>
          <a:lstStyle/>
          <a:p>
            <a:pPr marL="0" algn="r" defTabSz="457200" rtl="1" eaLnBrk="1" latinLnBrk="0" hangingPunct="1"/>
            <a:endParaRPr lang="en-US" dirty="0"/>
          </a:p>
        </p:txBody>
      </p:sp>
      <p:sp>
        <p:nvSpPr>
          <p:cNvPr id="50" name="شكل بيضاوي 49">
            <a:extLst>
              <a:ext uri="{FF2B5EF4-FFF2-40B4-BE49-F238E27FC236}">
                <a16:creationId xmlns:a16="http://schemas.microsoft.com/office/drawing/2014/main" id="{3D1C174F-366E-1C79-AC94-2752C9360B17}"/>
              </a:ext>
            </a:extLst>
          </p:cNvPr>
          <p:cNvSpPr/>
          <p:nvPr/>
        </p:nvSpPr>
        <p:spPr>
          <a:xfrm>
            <a:off x="2463754" y="3097708"/>
            <a:ext cx="198000" cy="198000"/>
          </a:xfrm>
          <a:prstGeom prst="ellipse">
            <a:avLst/>
          </a:prstGeom>
          <a:solidFill>
            <a:schemeClr val="accent6">
              <a:lumMod val="60000"/>
              <a:lumOff val="40000"/>
            </a:schemeClr>
          </a:solidFill>
          <a:ln w="0" cap="flat">
            <a:noFill/>
            <a:prstDash val="solid"/>
            <a:miter/>
          </a:ln>
        </p:spPr>
        <p:txBody>
          <a:bodyPr rtlCol="0" anchor="ctr"/>
          <a:lstStyle/>
          <a:p>
            <a:pPr marL="0" algn="r" defTabSz="457200" rtl="1" eaLnBrk="1" latinLnBrk="0" hangingPunct="1"/>
            <a:endParaRPr lang="en-US" dirty="0"/>
          </a:p>
        </p:txBody>
      </p:sp>
      <p:sp>
        <p:nvSpPr>
          <p:cNvPr id="51" name="شكل بيضاوي 50">
            <a:extLst>
              <a:ext uri="{FF2B5EF4-FFF2-40B4-BE49-F238E27FC236}">
                <a16:creationId xmlns:a16="http://schemas.microsoft.com/office/drawing/2014/main" id="{B13FF71A-4680-06D4-FD1B-F2A3CCC74201}"/>
              </a:ext>
            </a:extLst>
          </p:cNvPr>
          <p:cNvSpPr/>
          <p:nvPr/>
        </p:nvSpPr>
        <p:spPr>
          <a:xfrm>
            <a:off x="2463754" y="3494890"/>
            <a:ext cx="198000" cy="198000"/>
          </a:xfrm>
          <a:prstGeom prst="ellipse">
            <a:avLst/>
          </a:prstGeom>
          <a:solidFill>
            <a:schemeClr val="accent6">
              <a:lumMod val="60000"/>
              <a:lumOff val="40000"/>
            </a:schemeClr>
          </a:solidFill>
          <a:ln w="0" cap="flat">
            <a:noFill/>
            <a:prstDash val="solid"/>
            <a:miter/>
          </a:ln>
        </p:spPr>
        <p:txBody>
          <a:bodyPr rtlCol="0" anchor="ctr"/>
          <a:lstStyle/>
          <a:p>
            <a:pPr marL="0" algn="r" defTabSz="457200" rtl="1" eaLnBrk="1" latinLnBrk="0" hangingPunct="1"/>
            <a:endParaRPr lang="en-US" dirty="0"/>
          </a:p>
        </p:txBody>
      </p:sp>
      <p:sp>
        <p:nvSpPr>
          <p:cNvPr id="52" name="شكل بيضاوي 51">
            <a:extLst>
              <a:ext uri="{FF2B5EF4-FFF2-40B4-BE49-F238E27FC236}">
                <a16:creationId xmlns:a16="http://schemas.microsoft.com/office/drawing/2014/main" id="{8044DAE6-6EDE-B16B-A1B3-12FF1C91A7EB}"/>
              </a:ext>
            </a:extLst>
          </p:cNvPr>
          <p:cNvSpPr/>
          <p:nvPr/>
        </p:nvSpPr>
        <p:spPr>
          <a:xfrm>
            <a:off x="935448" y="3891498"/>
            <a:ext cx="198000" cy="198000"/>
          </a:xfrm>
          <a:prstGeom prst="ellipse">
            <a:avLst/>
          </a:prstGeom>
          <a:solidFill>
            <a:schemeClr val="accent6">
              <a:lumMod val="60000"/>
              <a:lumOff val="40000"/>
            </a:schemeClr>
          </a:solidFill>
          <a:ln w="0" cap="flat">
            <a:noFill/>
            <a:prstDash val="solid"/>
            <a:miter/>
          </a:ln>
        </p:spPr>
        <p:txBody>
          <a:bodyPr rtlCol="0" anchor="ctr"/>
          <a:lstStyle/>
          <a:p>
            <a:pPr marL="0" algn="r" defTabSz="457200" rtl="1" eaLnBrk="1" latinLnBrk="0" hangingPunct="1"/>
            <a:endParaRPr lang="en-US" dirty="0"/>
          </a:p>
        </p:txBody>
      </p:sp>
      <p:sp>
        <p:nvSpPr>
          <p:cNvPr id="55" name="شكل بيضاوي 54">
            <a:extLst>
              <a:ext uri="{FF2B5EF4-FFF2-40B4-BE49-F238E27FC236}">
                <a16:creationId xmlns:a16="http://schemas.microsoft.com/office/drawing/2014/main" id="{03E9E32C-4593-FC29-49ED-FC16815C2B32}"/>
              </a:ext>
            </a:extLst>
          </p:cNvPr>
          <p:cNvSpPr/>
          <p:nvPr/>
        </p:nvSpPr>
        <p:spPr>
          <a:xfrm>
            <a:off x="2455887" y="2301777"/>
            <a:ext cx="198000" cy="198000"/>
          </a:xfrm>
          <a:prstGeom prst="ellipse">
            <a:avLst/>
          </a:prstGeom>
          <a:solidFill>
            <a:schemeClr val="accent6">
              <a:lumMod val="60000"/>
              <a:lumOff val="40000"/>
            </a:schemeClr>
          </a:solidFill>
          <a:ln w="0" cap="flat">
            <a:noFill/>
            <a:prstDash val="solid"/>
            <a:miter/>
          </a:ln>
        </p:spPr>
        <p:txBody>
          <a:bodyPr rtlCol="0" anchor="ctr"/>
          <a:lstStyle/>
          <a:p>
            <a:pPr marL="0" algn="r" defTabSz="457200" rtl="1" eaLnBrk="1" latinLnBrk="0" hangingPunct="1"/>
            <a:endParaRPr lang="en-US" dirty="0"/>
          </a:p>
        </p:txBody>
      </p:sp>
      <p:sp>
        <p:nvSpPr>
          <p:cNvPr id="59" name="شكل بيضاوي 58">
            <a:extLst>
              <a:ext uri="{FF2B5EF4-FFF2-40B4-BE49-F238E27FC236}">
                <a16:creationId xmlns:a16="http://schemas.microsoft.com/office/drawing/2014/main" id="{53E31ED7-E9E8-F2C2-7D95-AB5FA2571340}"/>
              </a:ext>
            </a:extLst>
          </p:cNvPr>
          <p:cNvSpPr/>
          <p:nvPr/>
        </p:nvSpPr>
        <p:spPr>
          <a:xfrm>
            <a:off x="4066715" y="1960731"/>
            <a:ext cx="198000" cy="198000"/>
          </a:xfrm>
          <a:prstGeom prst="ellipse">
            <a:avLst/>
          </a:prstGeom>
          <a:solidFill>
            <a:schemeClr val="accent6">
              <a:lumMod val="60000"/>
              <a:lumOff val="40000"/>
            </a:schemeClr>
          </a:solidFill>
          <a:ln w="0" cap="flat">
            <a:noFill/>
            <a:prstDash val="solid"/>
            <a:miter/>
          </a:ln>
        </p:spPr>
        <p:txBody>
          <a:bodyPr rtlCol="0" anchor="ctr"/>
          <a:lstStyle/>
          <a:p>
            <a:pPr marL="0" algn="r" defTabSz="457200" rtl="1" eaLnBrk="1" latinLnBrk="0" hangingPunct="1"/>
            <a:endParaRPr lang="en-US" dirty="0"/>
          </a:p>
        </p:txBody>
      </p:sp>
    </p:spTree>
    <p:extLst>
      <p:ext uri="{BB962C8B-B14F-4D97-AF65-F5344CB8AC3E}">
        <p14:creationId xmlns:p14="http://schemas.microsoft.com/office/powerpoint/2010/main" val="9715570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A149C-E8D1-7375-CB09-8E2C7F5062F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FF24CE-C96E-756E-B168-5CF486EE0BEA}"/>
              </a:ext>
            </a:extLst>
          </p:cNvPr>
          <p:cNvSpPr>
            <a:spLocks noGrp="1"/>
          </p:cNvSpPr>
          <p:nvPr>
            <p:ph type="sldNum" sz="quarter" idx="4"/>
          </p:nvPr>
        </p:nvSpPr>
        <p:spPr/>
        <p:txBody>
          <a:bodyPr/>
          <a:lstStyle/>
          <a:p>
            <a:fld id="{402EAA05-6333-46EE-AAC8-A5AD6A996142}" type="slidenum">
              <a:rPr lang="en-US" smtClean="0"/>
              <a:t>69</a:t>
            </a:fld>
            <a:endParaRPr lang="en-US" dirty="0"/>
          </a:p>
        </p:txBody>
      </p:sp>
      <p:sp>
        <p:nvSpPr>
          <p:cNvPr id="3" name="Title 1">
            <a:extLst>
              <a:ext uri="{FF2B5EF4-FFF2-40B4-BE49-F238E27FC236}">
                <a16:creationId xmlns:a16="http://schemas.microsoft.com/office/drawing/2014/main" id="{66BC41F6-AB9A-E0FC-ADAB-F9398D1DFF42}"/>
              </a:ext>
            </a:extLst>
          </p:cNvPr>
          <p:cNvSpPr txBox="1">
            <a:spLocks/>
          </p:cNvSpPr>
          <p:nvPr/>
        </p:nvSpPr>
        <p:spPr>
          <a:xfrm>
            <a:off x="2956560" y="347431"/>
            <a:ext cx="5829251"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nSpc>
                <a:spcPct val="115000"/>
              </a:lnSpc>
              <a:spcAft>
                <a:spcPts val="300"/>
              </a:spcAft>
            </a:pPr>
            <a:r>
              <a:rPr lang="en-US" sz="1800" kern="100">
                <a:latin typeface="Aptos" panose="020B0004020202020204" pitchFamily="34" charset="0"/>
                <a:ea typeface="Aptos" panose="020B0004020202020204" pitchFamily="34" charset="0"/>
                <a:cs typeface="Sakkal Majalla" panose="02000000000000000000" pitchFamily="2" charset="-78"/>
              </a:rPr>
              <a:t>المبادرات الاستراتيجية</a:t>
            </a:r>
            <a:endParaRPr lang="en-US" sz="1800" kern="100" dirty="0">
              <a:latin typeface="Aptos" panose="020B0004020202020204" pitchFamily="34" charset="0"/>
              <a:ea typeface="Aptos" panose="020B0004020202020204" pitchFamily="34" charset="0"/>
              <a:cs typeface="Sakkal Majalla" panose="02000000000000000000" pitchFamily="2" charset="-78"/>
            </a:endParaRPr>
          </a:p>
        </p:txBody>
      </p:sp>
      <p:sp>
        <p:nvSpPr>
          <p:cNvPr id="4" name="Rectangle 3">
            <a:extLst>
              <a:ext uri="{FF2B5EF4-FFF2-40B4-BE49-F238E27FC236}">
                <a16:creationId xmlns:a16="http://schemas.microsoft.com/office/drawing/2014/main" id="{134E9810-92D3-5370-0DE8-39D96C777989}"/>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algn="r" rtl="1"/>
            <a:endParaRPr lang="en-US" sz="253" dirty="0"/>
          </a:p>
        </p:txBody>
      </p:sp>
      <p:graphicFrame>
        <p:nvGraphicFramePr>
          <p:cNvPr id="10" name="Table 14">
            <a:extLst>
              <a:ext uri="{FF2B5EF4-FFF2-40B4-BE49-F238E27FC236}">
                <a16:creationId xmlns:a16="http://schemas.microsoft.com/office/drawing/2014/main" id="{3652D392-1DD8-2640-7B5F-D00791C5BF08}"/>
              </a:ext>
            </a:extLst>
          </p:cNvPr>
          <p:cNvGraphicFramePr>
            <a:graphicFrameLocks noGrp="1"/>
          </p:cNvGraphicFramePr>
          <p:nvPr>
            <p:extLst>
              <p:ext uri="{D42A27DB-BD31-4B8C-83A1-F6EECF244321}">
                <p14:modId xmlns:p14="http://schemas.microsoft.com/office/powerpoint/2010/main" val="1937871961"/>
              </p:ext>
            </p:extLst>
          </p:nvPr>
        </p:nvGraphicFramePr>
        <p:xfrm>
          <a:off x="577812" y="1361632"/>
          <a:ext cx="7988376" cy="2714004"/>
        </p:xfrm>
        <a:graphic>
          <a:graphicData uri="http://schemas.openxmlformats.org/drawingml/2006/table">
            <a:tbl>
              <a:tblPr rtl="1" firstRow="1" bandRow="1">
                <a:tableStyleId>{F5AB1C69-6EDB-4FF4-983F-18BD219EF322}</a:tableStyleId>
              </a:tblPr>
              <a:tblGrid>
                <a:gridCol w="354567">
                  <a:extLst>
                    <a:ext uri="{9D8B030D-6E8A-4147-A177-3AD203B41FA5}">
                      <a16:colId xmlns:a16="http://schemas.microsoft.com/office/drawing/2014/main" val="764020689"/>
                    </a:ext>
                  </a:extLst>
                </a:gridCol>
                <a:gridCol w="2637319">
                  <a:extLst>
                    <a:ext uri="{9D8B030D-6E8A-4147-A177-3AD203B41FA5}">
                      <a16:colId xmlns:a16="http://schemas.microsoft.com/office/drawing/2014/main" val="2352564501"/>
                    </a:ext>
                  </a:extLst>
                </a:gridCol>
                <a:gridCol w="3787154">
                  <a:extLst>
                    <a:ext uri="{9D8B030D-6E8A-4147-A177-3AD203B41FA5}">
                      <a16:colId xmlns:a16="http://schemas.microsoft.com/office/drawing/2014/main" val="2134073501"/>
                    </a:ext>
                  </a:extLst>
                </a:gridCol>
                <a:gridCol w="1209336">
                  <a:extLst>
                    <a:ext uri="{9D8B030D-6E8A-4147-A177-3AD203B41FA5}">
                      <a16:colId xmlns:a16="http://schemas.microsoft.com/office/drawing/2014/main" val="2820441763"/>
                    </a:ext>
                  </a:extLst>
                </a:gridCol>
              </a:tblGrid>
              <a:tr h="378892">
                <a:tc>
                  <a:txBody>
                    <a:bodyPr/>
                    <a:lstStyle/>
                    <a:p>
                      <a:pPr algn="ctr" rtl="1"/>
                      <a:r>
                        <a:rPr lang="en-US" sz="1000" b="0" dirty="0">
                          <a:solidFill>
                            <a:schemeClr val="tx2"/>
                          </a:solidFill>
                          <a:latin typeface="Sakkal Majalla" panose="02000000000000000000" pitchFamily="2" charset="-78"/>
                          <a:cs typeface="Sakkal Majalla" panose="02000000000000000000" pitchFamily="2" charset="-78"/>
                        </a:rPr>
                        <a:t>1</a:t>
                      </a: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8F8F9"/>
                    </a:solidFill>
                  </a:tcPr>
                </a:tc>
                <a:tc>
                  <a:txBody>
                    <a:bodyPr/>
                    <a:lstStyle/>
                    <a:p>
                      <a:pPr marL="0" marR="0" lvl="0" indent="0" algn="r" defTabSz="685766" rtl="1" eaLnBrk="1" fontAlgn="auto" latinLnBrk="0" hangingPunct="1">
                        <a:lnSpc>
                          <a:spcPct val="100000"/>
                        </a:lnSpc>
                        <a:spcBef>
                          <a:spcPts val="0"/>
                        </a:spcBef>
                        <a:spcAft>
                          <a:spcPts val="0"/>
                        </a:spcAft>
                        <a:buClrTx/>
                        <a:buSzTx/>
                        <a:buFontTx/>
                        <a:buNone/>
                        <a:tabLst/>
                        <a:defRPr/>
                      </a:pPr>
                      <a:r>
                        <a:rPr lang="ar-SA" sz="1000" b="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تصميم اطر الاستثمار</a:t>
                      </a:r>
                      <a:endParaRPr lang="en-US" sz="1000" b="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8F8F9"/>
                    </a:solidFill>
                  </a:tcPr>
                </a:tc>
                <a:tc>
                  <a:txBody>
                    <a:bodyPr/>
                    <a:lstStyle/>
                    <a:p>
                      <a:pPr marL="0" marR="0" lvl="0" indent="0" algn="r" defTabSz="685766" rtl="1" eaLnBrk="1" fontAlgn="auto" latinLnBrk="0" hangingPunct="1">
                        <a:lnSpc>
                          <a:spcPct val="100000"/>
                        </a:lnSpc>
                        <a:spcBef>
                          <a:spcPts val="0"/>
                        </a:spcBef>
                        <a:spcAft>
                          <a:spcPts val="0"/>
                        </a:spcAft>
                        <a:buClrTx/>
                        <a:buSzTx/>
                        <a:buFontTx/>
                        <a:buNone/>
                        <a:tabLst/>
                        <a:defRPr/>
                      </a:pPr>
                      <a:r>
                        <a:rPr lang="ar-SA" sz="1000" b="0" dirty="0">
                          <a:solidFill>
                            <a:schemeClr val="tx2"/>
                          </a:solidFill>
                          <a:latin typeface="Sakkal Majalla" panose="02000000000000000000" pitchFamily="2" charset="-78"/>
                          <a:cs typeface="Sakkal Majalla" panose="02000000000000000000" pitchFamily="2" charset="-78"/>
                        </a:rPr>
                        <a:t>تحليل وتقييم الأداء الاستثماري الحالي للمجموعة لتحديد الفرص غير المستغلة، وتصميم إطار معياري استثماري جديد، وخطة نمو استراتيجية لرفع العوائد، وتنويع مصادر الإيرادات، وتحديد مسارات التمويل والتخارج، بما يضمن دقة القرارات الاستثمارية وتوافقها مع الأهداف الاستراتيجية للمجموعة</a:t>
                      </a:r>
                      <a:endParaRPr lang="en-US" sz="1000" b="0" dirty="0">
                        <a:solidFill>
                          <a:schemeClr val="tx2"/>
                        </a:solidFill>
                        <a:latin typeface="Sakkal Majalla" panose="02000000000000000000" pitchFamily="2" charset="-78"/>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8F8F9"/>
                    </a:solidFill>
                  </a:tcPr>
                </a:tc>
                <a:tc>
                  <a:txBody>
                    <a:bodyPr/>
                    <a:lstStyle/>
                    <a:p>
                      <a:pPr algn="r" rtl="1"/>
                      <a:endParaRPr lang="en-US" sz="1000" b="0" dirty="0">
                        <a:solidFill>
                          <a:schemeClr val="tx2"/>
                        </a:solidFill>
                        <a:latin typeface="Sakkal Majalla" panose="02000000000000000000" pitchFamily="2" charset="-78"/>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8F8F9"/>
                    </a:solidFill>
                  </a:tcPr>
                </a:tc>
                <a:extLst>
                  <a:ext uri="{0D108BD9-81ED-4DB2-BD59-A6C34878D82A}">
                    <a16:rowId xmlns:a16="http://schemas.microsoft.com/office/drawing/2014/main" val="262167335"/>
                  </a:ext>
                </a:extLst>
              </a:tr>
              <a:tr h="378892">
                <a:tc>
                  <a:txBody>
                    <a:bodyPr/>
                    <a:lstStyle/>
                    <a:p>
                      <a:pPr algn="ctr" rtl="1"/>
                      <a:r>
                        <a:rPr lang="en-US" sz="1000" b="0" dirty="0">
                          <a:solidFill>
                            <a:schemeClr val="tx2"/>
                          </a:solidFill>
                          <a:latin typeface="Sakkal Majalla" panose="02000000000000000000" pitchFamily="2" charset="-78"/>
                          <a:cs typeface="Sakkal Majalla" panose="02000000000000000000" pitchFamily="2" charset="-78"/>
                        </a:rPr>
                        <a:t>2</a:t>
                      </a: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6DCE5"/>
                    </a:solidFill>
                  </a:tcPr>
                </a:tc>
                <a:tc>
                  <a:txBody>
                    <a:bodyPr/>
                    <a:lstStyle/>
                    <a:p>
                      <a:pPr marL="0" marR="0" lvl="0" indent="0" algn="r" defTabSz="685766" rtl="1" eaLnBrk="1" fontAlgn="auto" latinLnBrk="0" hangingPunct="1">
                        <a:lnSpc>
                          <a:spcPct val="100000"/>
                        </a:lnSpc>
                        <a:spcBef>
                          <a:spcPts val="0"/>
                        </a:spcBef>
                        <a:spcAft>
                          <a:spcPts val="0"/>
                        </a:spcAft>
                        <a:buClrTx/>
                        <a:buSzTx/>
                        <a:buFontTx/>
                        <a:buNone/>
                        <a:tabLst/>
                        <a:defRPr/>
                      </a:pPr>
                      <a:r>
                        <a:rPr lang="ar-SA"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تنفيذ اطر الاستثمار</a:t>
                      </a:r>
                      <a:endPar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6DCE5"/>
                    </a:solidFill>
                  </a:tcPr>
                </a:tc>
                <a:tc>
                  <a:txBody>
                    <a:bodyPr/>
                    <a:lstStyle/>
                    <a:p>
                      <a:pPr marL="0" marR="0" lvl="0" indent="0" algn="r" defTabSz="685766" rtl="1" eaLnBrk="1" fontAlgn="auto" latinLnBrk="0" hangingPunct="1">
                        <a:lnSpc>
                          <a:spcPct val="100000"/>
                        </a:lnSpc>
                        <a:spcBef>
                          <a:spcPts val="0"/>
                        </a:spcBef>
                        <a:spcAft>
                          <a:spcPts val="0"/>
                        </a:spcAft>
                        <a:buClrTx/>
                        <a:buSzTx/>
                        <a:buFontTx/>
                        <a:buNone/>
                        <a:tabLst/>
                        <a:defRPr/>
                      </a:pPr>
                      <a:r>
                        <a:rPr lang="ar-SA" sz="1000" dirty="0">
                          <a:solidFill>
                            <a:schemeClr val="tx2"/>
                          </a:solidFill>
                          <a:latin typeface="Sakkal Majalla" panose="02000000000000000000" pitchFamily="2" charset="-78"/>
                          <a:cs typeface="Sakkal Majalla" panose="02000000000000000000" pitchFamily="2" charset="-78"/>
                        </a:rPr>
                        <a:t>تفعيل الأطر الاستثمارية والحوكمة المعتمدة بشكل كامل لضمان اتخاذ قرارات مالية منضبطة وفعالة وتنفيذ خطة نمو الإيرادات من خلال إطلاق مشاريع جديدة وعقد شراكات استراتيجية وإدارة المحفظة بكفاءة عالية بما يشمل التخارج من الأصول التي لا تحقق المعايير الاستثمارية</a:t>
                      </a: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6DCE5"/>
                    </a:solidFill>
                  </a:tcPr>
                </a:tc>
                <a:tc>
                  <a:txBody>
                    <a:bodyPr/>
                    <a:lstStyle/>
                    <a:p>
                      <a:pPr algn="r" rtl="1"/>
                      <a:endParaRPr lang="en-US" sz="1000" b="0" dirty="0">
                        <a:solidFill>
                          <a:schemeClr val="tx2"/>
                        </a:solidFill>
                        <a:latin typeface="Sakkal Majalla" panose="02000000000000000000" pitchFamily="2" charset="-78"/>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6DCE5"/>
                    </a:solidFill>
                  </a:tcPr>
                </a:tc>
                <a:extLst>
                  <a:ext uri="{0D108BD9-81ED-4DB2-BD59-A6C34878D82A}">
                    <a16:rowId xmlns:a16="http://schemas.microsoft.com/office/drawing/2014/main" val="2217867399"/>
                  </a:ext>
                </a:extLst>
              </a:tr>
              <a:tr h="521142">
                <a:tc>
                  <a:txBody>
                    <a:bodyPr/>
                    <a:lstStyle/>
                    <a:p>
                      <a:pPr marL="0" algn="ctr" defTabSz="914400" rtl="1" eaLnBrk="1" latinLnBrk="0" hangingPunct="1"/>
                      <a:r>
                        <a:rPr lang="en-US" sz="1000" b="0" kern="1200" dirty="0">
                          <a:solidFill>
                            <a:schemeClr val="tx2"/>
                          </a:solidFill>
                          <a:latin typeface="Sakkal Majalla" panose="02000000000000000000" pitchFamily="2" charset="-78"/>
                          <a:ea typeface="+mn-ea"/>
                          <a:cs typeface="Sakkal Majalla" panose="02000000000000000000" pitchFamily="2" charset="-78"/>
                        </a:rPr>
                        <a:t>3</a:t>
                      </a: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8F8F9"/>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إعداد</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الدراسات</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وأبحاث</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السوق</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وتأسيس</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ذكاء</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الأعمال</a:t>
                      </a:r>
                      <a:endPar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8F8F9"/>
                    </a:solidFill>
                  </a:tcPr>
                </a:tc>
                <a:tc>
                  <a:txBody>
                    <a:bodyPr/>
                    <a:lstStyle/>
                    <a:p>
                      <a:pPr marL="0" marR="0" lvl="0" indent="0" algn="r" defTabSz="685766" rtl="1" eaLnBrk="1" fontAlgn="auto" latinLnBrk="0" hangingPunct="1">
                        <a:lnSpc>
                          <a:spcPct val="100000"/>
                        </a:lnSpc>
                        <a:spcBef>
                          <a:spcPts val="0"/>
                        </a:spcBef>
                        <a:spcAft>
                          <a:spcPts val="0"/>
                        </a:spcAft>
                        <a:buClrTx/>
                        <a:buSzTx/>
                        <a:buFontTx/>
                        <a:buNone/>
                        <a:tabLst/>
                        <a:defRPr/>
                      </a:pPr>
                      <a:r>
                        <a:rPr lang="en-US" sz="1000" b="0" dirty="0" err="1">
                          <a:solidFill>
                            <a:schemeClr val="tx2"/>
                          </a:solidFill>
                          <a:latin typeface="Sakkal Majalla" panose="02000000000000000000" pitchFamily="2" charset="-78"/>
                          <a:cs typeface="Sakkal Majalla" panose="02000000000000000000" pitchFamily="2" charset="-78"/>
                        </a:rPr>
                        <a:t>إجراء</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دراسات</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وأبحاث</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سوقية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منتظمة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لتحديد</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الأسواق</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والقطاعات</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الواعدة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وتأسيس</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نظام</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ذكاء</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سوق</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واستثمار</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يُمكّن</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من</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جمع</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وتحليل</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البيانات</a:t>
                      </a:r>
                      <a:r>
                        <a:rPr lang="en-US" sz="1000" b="0" dirty="0">
                          <a:solidFill>
                            <a:schemeClr val="tx2"/>
                          </a:solidFill>
                          <a:latin typeface="Sakkal Majalla" panose="02000000000000000000" pitchFamily="2" charset="-78"/>
                          <a:cs typeface="Sakkal Majalla" panose="02000000000000000000" pitchFamily="2" charset="-78"/>
                        </a:rPr>
                        <a:t> الاستثمارية </a:t>
                      </a:r>
                      <a:r>
                        <a:rPr lang="en-US" sz="1000" b="0" dirty="0" err="1">
                          <a:solidFill>
                            <a:schemeClr val="tx2"/>
                          </a:solidFill>
                          <a:latin typeface="Sakkal Majalla" panose="02000000000000000000" pitchFamily="2" charset="-78"/>
                          <a:cs typeface="Sakkal Majalla" panose="02000000000000000000" pitchFamily="2" charset="-78"/>
                        </a:rPr>
                        <a:t>بهدف</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دعم</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قرارات</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التوسع</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وتنويع</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المحفظة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ورفع</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جودة</a:t>
                      </a:r>
                      <a:r>
                        <a:rPr lang="en-US" sz="1000" b="0" dirty="0">
                          <a:solidFill>
                            <a:schemeClr val="tx2"/>
                          </a:solidFill>
                          <a:latin typeface="Sakkal Majalla" panose="02000000000000000000" pitchFamily="2" charset="-78"/>
                          <a:cs typeface="Sakkal Majalla" panose="02000000000000000000" pitchFamily="2" charset="-78"/>
                        </a:rPr>
                        <a:t> القرار </a:t>
                      </a:r>
                      <a:r>
                        <a:rPr lang="en-US" sz="1000" b="0" dirty="0" err="1">
                          <a:solidFill>
                            <a:schemeClr val="tx2"/>
                          </a:solidFill>
                          <a:latin typeface="Sakkal Majalla" panose="02000000000000000000" pitchFamily="2" charset="-78"/>
                          <a:cs typeface="Sakkal Majalla" panose="02000000000000000000" pitchFamily="2" charset="-78"/>
                        </a:rPr>
                        <a:t>الاستثماري</a:t>
                      </a:r>
                      <a:endParaRPr lang="en-US" sz="1000" b="0" dirty="0">
                        <a:solidFill>
                          <a:schemeClr val="tx2"/>
                        </a:solidFill>
                        <a:latin typeface="Sakkal Majalla" panose="02000000000000000000" pitchFamily="2" charset="-78"/>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8F8F9"/>
                    </a:solidFill>
                  </a:tcPr>
                </a:tc>
                <a:tc>
                  <a:txBody>
                    <a:bodyPr/>
                    <a:lstStyle/>
                    <a:p>
                      <a:pPr marL="0" algn="r" defTabSz="914400" rtl="1" eaLnBrk="1" latinLnBrk="0" hangingPunct="1"/>
                      <a:endParaRPr lang="en-US" sz="1000" b="0" kern="1200" dirty="0">
                        <a:solidFill>
                          <a:schemeClr val="tx2"/>
                        </a:solidFill>
                        <a:latin typeface="Sakkal Majalla" panose="02000000000000000000" pitchFamily="2" charset="-78"/>
                        <a:ea typeface="+mn-ea"/>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8F8F9"/>
                    </a:solidFill>
                  </a:tcPr>
                </a:tc>
                <a:extLst>
                  <a:ext uri="{0D108BD9-81ED-4DB2-BD59-A6C34878D82A}">
                    <a16:rowId xmlns:a16="http://schemas.microsoft.com/office/drawing/2014/main" val="2345752967"/>
                  </a:ext>
                </a:extLst>
              </a:tr>
              <a:tr h="378892">
                <a:tc>
                  <a:txBody>
                    <a:bodyPr/>
                    <a:lstStyle/>
                    <a:p>
                      <a:pPr marL="0" algn="ctr" defTabSz="914400" rtl="1" eaLnBrk="1" latinLnBrk="0" hangingPunct="1"/>
                      <a:r>
                        <a:rPr lang="en-US" sz="1000" b="0" kern="1200" dirty="0">
                          <a:solidFill>
                            <a:schemeClr val="tx2"/>
                          </a:solidFill>
                          <a:latin typeface="Sakkal Majalla" panose="02000000000000000000" pitchFamily="2" charset="-78"/>
                          <a:ea typeface="+mn-ea"/>
                          <a:cs typeface="Sakkal Majalla" panose="02000000000000000000" pitchFamily="2" charset="-78"/>
                        </a:rPr>
                        <a:t>4</a:t>
                      </a: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6DCE5"/>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تعزيز</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التكامل</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والامتثال</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المالي</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بين</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المجموعة</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والشركات</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التابعة</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وتفعيل</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إطار</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الانضباط</a:t>
                      </a:r>
                      <a:endPar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6DCE5"/>
                    </a:solidFill>
                  </a:tcPr>
                </a:tc>
                <a:tc>
                  <a:txBody>
                    <a:bodyPr/>
                    <a:lstStyle/>
                    <a:p>
                      <a:pPr marL="0" marR="0" lvl="0" indent="0" algn="r" defTabSz="685766" rtl="1" eaLnBrk="1" fontAlgn="auto" latinLnBrk="0" hangingPunct="1">
                        <a:lnSpc>
                          <a:spcPct val="100000"/>
                        </a:lnSpc>
                        <a:spcBef>
                          <a:spcPts val="0"/>
                        </a:spcBef>
                        <a:spcAft>
                          <a:spcPts val="0"/>
                        </a:spcAft>
                        <a:buClrTx/>
                        <a:buSzTx/>
                        <a:buFontTx/>
                        <a:buNone/>
                        <a:tabLst/>
                        <a:defRPr/>
                      </a:pPr>
                      <a:r>
                        <a:rPr lang="en-US" sz="1000" b="0" dirty="0" err="1">
                          <a:solidFill>
                            <a:schemeClr val="tx2"/>
                          </a:solidFill>
                          <a:latin typeface="Sakkal Majalla" panose="02000000000000000000" pitchFamily="2" charset="-78"/>
                          <a:cs typeface="Sakkal Majalla" panose="02000000000000000000" pitchFamily="2" charset="-78"/>
                        </a:rPr>
                        <a:t>توحيد</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الأنظمة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والسياسات</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المالية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بين</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المجموعة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والشركات</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التابعة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وتطبيق</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إطار</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متكامل</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للانضباط</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والامتثال</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المالي</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بما</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يضمن</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الالتزام</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والحوكمة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ورفع</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الكفاءة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التشغيلية</a:t>
                      </a:r>
                      <a:r>
                        <a:rPr lang="en-US" sz="1000" b="0" dirty="0">
                          <a:solidFill>
                            <a:schemeClr val="tx2"/>
                          </a:solidFill>
                          <a:latin typeface="Sakkal Majalla" panose="02000000000000000000" pitchFamily="2" charset="-78"/>
                          <a:cs typeface="Sakkal Majalla" panose="02000000000000000000" pitchFamily="2" charset="-78"/>
                        </a:rPr>
                        <a:t>.</a:t>
                      </a: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6DCE5"/>
                    </a:solidFill>
                  </a:tcPr>
                </a:tc>
                <a:tc>
                  <a:txBody>
                    <a:bodyPr/>
                    <a:lstStyle/>
                    <a:p>
                      <a:pPr marL="0" algn="r" defTabSz="685766" rtl="1" eaLnBrk="1" latinLnBrk="0" hangingPunct="1"/>
                      <a:endParaRPr lang="en-US" sz="1000" b="0" kern="1200" dirty="0">
                        <a:solidFill>
                          <a:schemeClr val="tx2"/>
                        </a:solidFill>
                        <a:latin typeface="Sakkal Majalla" panose="02000000000000000000" pitchFamily="2" charset="-78"/>
                        <a:ea typeface="+mn-ea"/>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6DCE5"/>
                    </a:solidFill>
                  </a:tcPr>
                </a:tc>
                <a:extLst>
                  <a:ext uri="{0D108BD9-81ED-4DB2-BD59-A6C34878D82A}">
                    <a16:rowId xmlns:a16="http://schemas.microsoft.com/office/drawing/2014/main" val="536639413"/>
                  </a:ext>
                </a:extLst>
              </a:tr>
              <a:tr h="378892">
                <a:tc>
                  <a:txBody>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lang="en-US" sz="1000" b="0" dirty="0">
                          <a:solidFill>
                            <a:schemeClr val="tx2"/>
                          </a:solidFill>
                          <a:latin typeface="Sakkal Majalla" panose="02000000000000000000" pitchFamily="2" charset="-78"/>
                          <a:cs typeface="Sakkal Majalla" panose="02000000000000000000" pitchFamily="2" charset="-78"/>
                        </a:rPr>
                        <a:t>5</a:t>
                      </a: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8F8F9"/>
                    </a:solidFill>
                  </a:tcPr>
                </a:tc>
                <a:tc>
                  <a:txBody>
                    <a:bodyPr/>
                    <a:lstStyle/>
                    <a:p>
                      <a:pPr marL="0" marR="0" lvl="0" indent="0" algn="r" defTabSz="685766" rtl="1" eaLnBrk="1" fontAlgn="auto" latinLnBrk="0" hangingPunct="1">
                        <a:lnSpc>
                          <a:spcPct val="100000"/>
                        </a:lnSpc>
                        <a:spcBef>
                          <a:spcPts val="0"/>
                        </a:spcBef>
                        <a:spcAft>
                          <a:spcPts val="0"/>
                        </a:spcAft>
                        <a:buClrTx/>
                        <a:buSzTx/>
                        <a:buFontTx/>
                        <a:buNone/>
                        <a:tabLst/>
                        <a:defRPr/>
                      </a:pP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مراجعة</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هيكلة</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رأس</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المال</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والتدفقات</a:t>
                      </a:r>
                      <a:r>
                        <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المالية</a:t>
                      </a:r>
                      <a:endParaRPr lang="en-US" sz="10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8F8F9"/>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000" b="0" dirty="0" err="1">
                          <a:solidFill>
                            <a:schemeClr val="tx2"/>
                          </a:solidFill>
                          <a:latin typeface="Sakkal Majalla" panose="02000000000000000000" pitchFamily="2" charset="-78"/>
                          <a:cs typeface="Sakkal Majalla" panose="02000000000000000000" pitchFamily="2" charset="-78"/>
                        </a:rPr>
                        <a:t>مراجعة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وتحديث</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هيكلة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رأس</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المال</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والتدفقات</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المالية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بهدف</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تحسين</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كفاءة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التدفقات</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النقدية</a:t>
                      </a:r>
                      <a:r>
                        <a:rPr lang="en-US" sz="1000" b="0" dirty="0">
                          <a:solidFill>
                            <a:srgbClr val="FF0000"/>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وضمان</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التوازن</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والسيولة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والاستثمار</a:t>
                      </a:r>
                      <a:endParaRPr lang="en-US" sz="1000" b="0" dirty="0">
                        <a:solidFill>
                          <a:schemeClr val="tx2"/>
                        </a:solidFill>
                        <a:latin typeface="Sakkal Majalla" panose="02000000000000000000" pitchFamily="2" charset="-78"/>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8F8F9"/>
                    </a:solidFill>
                  </a:tcPr>
                </a:tc>
                <a:tc>
                  <a:txBody>
                    <a:bodyPr/>
                    <a:lstStyle/>
                    <a:p>
                      <a:pPr marL="0" algn="r" defTabSz="685766" rtl="1" eaLnBrk="1" latinLnBrk="0" hangingPunct="1"/>
                      <a:endParaRPr lang="en-US" sz="1000" b="0" kern="1200" dirty="0">
                        <a:solidFill>
                          <a:schemeClr val="tx2"/>
                        </a:solidFill>
                        <a:latin typeface="Sakkal Majalla" panose="02000000000000000000" pitchFamily="2" charset="-78"/>
                        <a:ea typeface="+mn-ea"/>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8F8F9"/>
                    </a:solidFill>
                  </a:tcPr>
                </a:tc>
                <a:extLst>
                  <a:ext uri="{0D108BD9-81ED-4DB2-BD59-A6C34878D82A}">
                    <a16:rowId xmlns:a16="http://schemas.microsoft.com/office/drawing/2014/main" val="118086483"/>
                  </a:ext>
                </a:extLst>
              </a:tr>
              <a:tr h="378892">
                <a:tc>
                  <a:txBody>
                    <a:bodyPr/>
                    <a:lstStyle/>
                    <a:p>
                      <a:pPr marL="0" algn="ctr" defTabSz="914400" rtl="1" eaLnBrk="1" latinLnBrk="0" hangingPunct="1"/>
                      <a:r>
                        <a:rPr lang="en-US" sz="1000" b="0" kern="1200" dirty="0">
                          <a:solidFill>
                            <a:schemeClr val="tx2"/>
                          </a:solidFill>
                          <a:latin typeface="Sakkal Majalla" panose="02000000000000000000" pitchFamily="2" charset="-78"/>
                          <a:ea typeface="+mn-ea"/>
                          <a:cs typeface="Sakkal Majalla" panose="02000000000000000000" pitchFamily="2" charset="-78"/>
                        </a:rPr>
                        <a:t>6</a:t>
                      </a: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6DCE5"/>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000" b="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نقل</a:t>
                      </a:r>
                      <a:r>
                        <a:rPr lang="en-US" sz="1000" b="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b="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خدمات</a:t>
                      </a:r>
                      <a:r>
                        <a:rPr lang="en-US" sz="1000" b="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b="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المجموعة</a:t>
                      </a:r>
                      <a:r>
                        <a:rPr lang="en-US" sz="1000" b="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b="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للشركات</a:t>
                      </a:r>
                      <a:r>
                        <a:rPr lang="en-US" sz="1000" b="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b="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التابعة</a:t>
                      </a:r>
                      <a:r>
                        <a:rPr lang="en-US" sz="1000" b="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6DCE5"/>
                    </a:solidFill>
                  </a:tcPr>
                </a:tc>
                <a:tc>
                  <a:txBody>
                    <a:bodyPr/>
                    <a:lstStyle/>
                    <a:p>
                      <a:pPr marL="0" marR="0" lvl="0" indent="0" algn="r" defTabSz="685766" rtl="1" eaLnBrk="1" fontAlgn="auto" latinLnBrk="0" hangingPunct="1">
                        <a:lnSpc>
                          <a:spcPct val="100000"/>
                        </a:lnSpc>
                        <a:spcBef>
                          <a:spcPts val="0"/>
                        </a:spcBef>
                        <a:spcAft>
                          <a:spcPts val="0"/>
                        </a:spcAft>
                        <a:buClrTx/>
                        <a:buSzTx/>
                        <a:buFontTx/>
                        <a:buNone/>
                        <a:tabLst/>
                        <a:defRPr/>
                      </a:pPr>
                      <a:r>
                        <a:rPr lang="en-US" sz="1000" b="0" dirty="0" err="1">
                          <a:solidFill>
                            <a:schemeClr val="tx2"/>
                          </a:solidFill>
                          <a:latin typeface="Sakkal Majalla" panose="02000000000000000000" pitchFamily="2" charset="-78"/>
                          <a:cs typeface="Sakkal Majalla" panose="02000000000000000000" pitchFamily="2" charset="-78"/>
                        </a:rPr>
                        <a:t>نقل</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خدمات</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المجموعة</a:t>
                      </a:r>
                      <a:r>
                        <a:rPr lang="en-US" sz="1000" b="0" dirty="0">
                          <a:solidFill>
                            <a:srgbClr val="FF0000"/>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الى</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الشركات</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التابعة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بهدف</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تحسين</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كفاءة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العمليات</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وتوفير</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خدمات</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موحدة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تعزز</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الانسجام</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المؤسسي</a:t>
                      </a:r>
                      <a:endParaRPr lang="en-US" sz="1000" b="0" dirty="0">
                        <a:solidFill>
                          <a:srgbClr val="FF0000"/>
                        </a:solidFill>
                        <a:latin typeface="Sakkal Majalla" panose="02000000000000000000" pitchFamily="2" charset="-78"/>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6DCE5"/>
                    </a:solidFill>
                  </a:tcPr>
                </a:tc>
                <a:tc>
                  <a:txBody>
                    <a:bodyPr/>
                    <a:lstStyle/>
                    <a:p>
                      <a:pPr marL="0" algn="r" defTabSz="685766" rtl="1" eaLnBrk="1" latinLnBrk="0" hangingPunct="1"/>
                      <a:endParaRPr lang="en-US" sz="1000" b="0" kern="1200" dirty="0">
                        <a:solidFill>
                          <a:schemeClr val="tx2"/>
                        </a:solidFill>
                        <a:latin typeface="Sakkal Majalla" panose="02000000000000000000" pitchFamily="2" charset="-78"/>
                        <a:ea typeface="+mn-ea"/>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6DCE5"/>
                    </a:solidFill>
                  </a:tcPr>
                </a:tc>
                <a:extLst>
                  <a:ext uri="{0D108BD9-81ED-4DB2-BD59-A6C34878D82A}">
                    <a16:rowId xmlns:a16="http://schemas.microsoft.com/office/drawing/2014/main" val="3549544586"/>
                  </a:ext>
                </a:extLst>
              </a:tr>
            </a:tbl>
          </a:graphicData>
        </a:graphic>
      </p:graphicFrame>
      <p:sp>
        <p:nvSpPr>
          <p:cNvPr id="26" name="Rectangle: Rounded Corners 49">
            <a:extLst>
              <a:ext uri="{FF2B5EF4-FFF2-40B4-BE49-F238E27FC236}">
                <a16:creationId xmlns:a16="http://schemas.microsoft.com/office/drawing/2014/main" id="{CD0E6E52-0E0C-CD33-F757-E50E3F04BBF7}"/>
              </a:ext>
            </a:extLst>
          </p:cNvPr>
          <p:cNvSpPr/>
          <p:nvPr/>
        </p:nvSpPr>
        <p:spPr>
          <a:xfrm>
            <a:off x="674717" y="4480606"/>
            <a:ext cx="7988377" cy="253012"/>
          </a:xfrm>
          <a:prstGeom prst="roundRect">
            <a:avLst>
              <a:gd name="adj" fmla="val 10010"/>
            </a:avLst>
          </a:prstGeom>
          <a:solidFill>
            <a:schemeClr val="tx2">
              <a:lumMod val="20000"/>
              <a:lumOff val="80000"/>
              <a:alpha val="6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350" b="1" kern="0" dirty="0">
              <a:solidFill>
                <a:schemeClr val="bg1"/>
              </a:solidFill>
              <a:latin typeface="Sakkal Majalla" panose="02000000000000000000" pitchFamily="2" charset="-78"/>
              <a:cs typeface="Sakkal Majalla" panose="02000000000000000000" pitchFamily="2" charset="-78"/>
            </a:endParaRPr>
          </a:p>
        </p:txBody>
      </p:sp>
      <p:sp>
        <p:nvSpPr>
          <p:cNvPr id="27" name="Subtitle 2">
            <a:extLst>
              <a:ext uri="{FF2B5EF4-FFF2-40B4-BE49-F238E27FC236}">
                <a16:creationId xmlns:a16="http://schemas.microsoft.com/office/drawing/2014/main" id="{31A7B50D-ED64-7EE2-F29A-C9CA425D4392}"/>
              </a:ext>
            </a:extLst>
          </p:cNvPr>
          <p:cNvSpPr txBox="1">
            <a:spLocks/>
          </p:cNvSpPr>
          <p:nvPr/>
        </p:nvSpPr>
        <p:spPr>
          <a:xfrm>
            <a:off x="5310734" y="4482655"/>
            <a:ext cx="2876396" cy="248914"/>
          </a:xfrm>
          <a:prstGeom prst="rect">
            <a:avLst/>
          </a:prstGeom>
          <a:noFill/>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en-US" sz="1050" b="1" kern="0">
                <a:solidFill>
                  <a:schemeClr val="tx2"/>
                </a:solidFill>
                <a:latin typeface="Sakkal Majalla" panose="02000000000000000000" pitchFamily="2" charset="-78"/>
                <a:cs typeface="Sakkal Majalla" panose="02000000000000000000" pitchFamily="2" charset="-78"/>
              </a:rPr>
              <a:t>يتم تقييم المبادرات برمز لوني حسب مستوى الأهمية </a:t>
            </a:r>
            <a:endParaRPr lang="en-US" sz="1050" b="1" kern="0" dirty="0">
              <a:solidFill>
                <a:schemeClr val="tx2"/>
              </a:solidFill>
              <a:latin typeface="Sakkal Majalla" panose="02000000000000000000" pitchFamily="2" charset="-78"/>
              <a:cs typeface="Sakkal Majalla" panose="02000000000000000000" pitchFamily="2" charset="-78"/>
            </a:endParaRPr>
          </a:p>
        </p:txBody>
      </p:sp>
      <p:sp>
        <p:nvSpPr>
          <p:cNvPr id="28" name="Oval 15">
            <a:extLst>
              <a:ext uri="{FF2B5EF4-FFF2-40B4-BE49-F238E27FC236}">
                <a16:creationId xmlns:a16="http://schemas.microsoft.com/office/drawing/2014/main" id="{6ADA641C-0095-76DB-C620-BE9C74902E3C}"/>
              </a:ext>
            </a:extLst>
          </p:cNvPr>
          <p:cNvSpPr>
            <a:spLocks noChangeArrowheads="1"/>
          </p:cNvSpPr>
          <p:nvPr/>
        </p:nvSpPr>
        <p:spPr bwMode="auto">
          <a:xfrm flipH="1">
            <a:off x="3962315" y="4529269"/>
            <a:ext cx="155088" cy="155687"/>
          </a:xfrm>
          <a:prstGeom prst="ellipse">
            <a:avLst/>
          </a:prstGeom>
          <a:solidFill>
            <a:srgbClr val="92D050"/>
          </a:solidFill>
          <a:ln w="9525">
            <a:solidFill>
              <a:srgbClr val="92D050"/>
            </a:solidFill>
            <a:round/>
            <a:headEnd/>
            <a:tailEnd/>
          </a:ln>
        </p:spPr>
        <p:txBody>
          <a:bodyPr wrap="none" anchor="ctr"/>
          <a:lstStyle/>
          <a:p>
            <a:pPr algn="ctr" rtl="1" fontAlgn="base">
              <a:spcBef>
                <a:spcPct val="0"/>
              </a:spcBef>
              <a:spcAft>
                <a:spcPct val="0"/>
              </a:spcAft>
              <a:defRPr/>
            </a:pPr>
            <a:endParaRPr lang="en-US" altLang="en-US" sz="1500" b="1" kern="0" dirty="0">
              <a:solidFill>
                <a:prstClr val="black"/>
              </a:solidFill>
              <a:latin typeface="Sakkal Majalla" panose="02000000000000000000" pitchFamily="2" charset="-78"/>
              <a:cs typeface="Sakkal Majalla" panose="02000000000000000000" pitchFamily="2" charset="-78"/>
            </a:endParaRPr>
          </a:p>
        </p:txBody>
      </p:sp>
      <p:sp>
        <p:nvSpPr>
          <p:cNvPr id="29" name="Oval 28">
            <a:extLst>
              <a:ext uri="{FF2B5EF4-FFF2-40B4-BE49-F238E27FC236}">
                <a16:creationId xmlns:a16="http://schemas.microsoft.com/office/drawing/2014/main" id="{127214F8-469F-3B1F-0F7C-EDA9368CDE46}"/>
              </a:ext>
            </a:extLst>
          </p:cNvPr>
          <p:cNvSpPr>
            <a:spLocks noChangeArrowheads="1"/>
          </p:cNvSpPr>
          <p:nvPr/>
        </p:nvSpPr>
        <p:spPr bwMode="auto">
          <a:xfrm flipH="1">
            <a:off x="2859922" y="4529576"/>
            <a:ext cx="155088" cy="155072"/>
          </a:xfrm>
          <a:prstGeom prst="ellipse">
            <a:avLst/>
          </a:prstGeom>
          <a:solidFill>
            <a:srgbClr val="FFD525"/>
          </a:solidFill>
          <a:ln w="9525">
            <a:solidFill>
              <a:srgbClr val="FFD525"/>
            </a:solidFill>
            <a:round/>
            <a:headEnd/>
            <a:tailEnd/>
          </a:ln>
        </p:spPr>
        <p:txBody>
          <a:bodyPr wrap="none" anchor="ctr"/>
          <a:lstStyle/>
          <a:p>
            <a:pPr algn="ctr" rtl="1" fontAlgn="base">
              <a:spcBef>
                <a:spcPct val="0"/>
              </a:spcBef>
              <a:spcAft>
                <a:spcPct val="0"/>
              </a:spcAft>
              <a:defRPr/>
            </a:pPr>
            <a:endParaRPr lang="en-US" altLang="en-US" sz="1500" b="1" kern="0" dirty="0">
              <a:solidFill>
                <a:prstClr val="black"/>
              </a:solidFill>
              <a:latin typeface="Sakkal Majalla" panose="02000000000000000000" pitchFamily="2" charset="-78"/>
              <a:cs typeface="Sakkal Majalla" panose="02000000000000000000" pitchFamily="2" charset="-78"/>
            </a:endParaRPr>
          </a:p>
        </p:txBody>
      </p:sp>
      <p:sp>
        <p:nvSpPr>
          <p:cNvPr id="30" name="Oval 29">
            <a:extLst>
              <a:ext uri="{FF2B5EF4-FFF2-40B4-BE49-F238E27FC236}">
                <a16:creationId xmlns:a16="http://schemas.microsoft.com/office/drawing/2014/main" id="{4416CBC4-FBB9-F89A-96FC-E09CFF68475D}"/>
              </a:ext>
            </a:extLst>
          </p:cNvPr>
          <p:cNvSpPr>
            <a:spLocks noChangeArrowheads="1"/>
          </p:cNvSpPr>
          <p:nvPr/>
        </p:nvSpPr>
        <p:spPr bwMode="auto">
          <a:xfrm flipH="1">
            <a:off x="1757528" y="4529576"/>
            <a:ext cx="155088" cy="155072"/>
          </a:xfrm>
          <a:prstGeom prst="ellipse">
            <a:avLst/>
          </a:prstGeom>
          <a:solidFill>
            <a:srgbClr val="D31703"/>
          </a:solidFill>
          <a:ln w="9525">
            <a:solidFill>
              <a:srgbClr val="D31703"/>
            </a:solidFill>
            <a:round/>
            <a:headEnd/>
            <a:tailEnd/>
          </a:ln>
        </p:spPr>
        <p:txBody>
          <a:bodyPr wrap="none" anchor="ctr"/>
          <a:lstStyle/>
          <a:p>
            <a:pPr algn="ctr" rtl="1" fontAlgn="base">
              <a:spcBef>
                <a:spcPct val="0"/>
              </a:spcBef>
              <a:spcAft>
                <a:spcPct val="0"/>
              </a:spcAft>
              <a:defRPr/>
            </a:pPr>
            <a:endParaRPr lang="en-US" altLang="en-US" sz="1500" b="1" kern="0" dirty="0">
              <a:solidFill>
                <a:prstClr val="black"/>
              </a:solidFill>
              <a:latin typeface="Sakkal Majalla" panose="02000000000000000000" pitchFamily="2" charset="-78"/>
              <a:cs typeface="Sakkal Majalla" panose="02000000000000000000" pitchFamily="2" charset="-78"/>
            </a:endParaRPr>
          </a:p>
        </p:txBody>
      </p:sp>
      <p:sp>
        <p:nvSpPr>
          <p:cNvPr id="31" name="Subtitle 2">
            <a:extLst>
              <a:ext uri="{FF2B5EF4-FFF2-40B4-BE49-F238E27FC236}">
                <a16:creationId xmlns:a16="http://schemas.microsoft.com/office/drawing/2014/main" id="{2174E7FF-769B-6A9F-997D-9263B9A12749}"/>
              </a:ext>
            </a:extLst>
          </p:cNvPr>
          <p:cNvSpPr txBox="1">
            <a:spLocks/>
          </p:cNvSpPr>
          <p:nvPr/>
        </p:nvSpPr>
        <p:spPr>
          <a:xfrm>
            <a:off x="3026390" y="4504007"/>
            <a:ext cx="924546" cy="206210"/>
          </a:xfrm>
          <a:prstGeom prst="rect">
            <a:avLst/>
          </a:prstGeom>
          <a:noFill/>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en-US" sz="800" b="1" kern="0">
                <a:solidFill>
                  <a:schemeClr val="tx2"/>
                </a:solidFill>
                <a:latin typeface="Sakkal Majalla" panose="02000000000000000000" pitchFamily="2" charset="-78"/>
                <a:cs typeface="Sakkal Majalla" panose="02000000000000000000" pitchFamily="2" charset="-78"/>
              </a:rPr>
              <a:t>منخفض</a:t>
            </a:r>
            <a:endParaRPr lang="en-US" sz="800" b="1" kern="0" dirty="0">
              <a:solidFill>
                <a:schemeClr val="tx2"/>
              </a:solidFill>
              <a:latin typeface="Sakkal Majalla" panose="02000000000000000000" pitchFamily="2" charset="-78"/>
              <a:cs typeface="Sakkal Majalla" panose="02000000000000000000" pitchFamily="2" charset="-78"/>
            </a:endParaRPr>
          </a:p>
        </p:txBody>
      </p:sp>
      <p:sp>
        <p:nvSpPr>
          <p:cNvPr id="32" name="Subtitle 2">
            <a:extLst>
              <a:ext uri="{FF2B5EF4-FFF2-40B4-BE49-F238E27FC236}">
                <a16:creationId xmlns:a16="http://schemas.microsoft.com/office/drawing/2014/main" id="{F82DD3E3-671F-AD22-C507-6DD5C3C1B96E}"/>
              </a:ext>
            </a:extLst>
          </p:cNvPr>
          <p:cNvSpPr txBox="1">
            <a:spLocks/>
          </p:cNvSpPr>
          <p:nvPr/>
        </p:nvSpPr>
        <p:spPr>
          <a:xfrm>
            <a:off x="1923996" y="4504007"/>
            <a:ext cx="924546" cy="206210"/>
          </a:xfrm>
          <a:prstGeom prst="rect">
            <a:avLst/>
          </a:prstGeom>
          <a:noFill/>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en-US" sz="800" b="1" kern="0">
                <a:solidFill>
                  <a:schemeClr val="tx2"/>
                </a:solidFill>
                <a:latin typeface="Sakkal Majalla" panose="02000000000000000000" pitchFamily="2" charset="-78"/>
                <a:cs typeface="Sakkal Majalla" panose="02000000000000000000" pitchFamily="2" charset="-78"/>
              </a:rPr>
              <a:t>متوسط</a:t>
            </a:r>
            <a:endParaRPr lang="en-US" sz="800" b="1" kern="0" dirty="0">
              <a:solidFill>
                <a:schemeClr val="tx2"/>
              </a:solidFill>
              <a:latin typeface="Sakkal Majalla" panose="02000000000000000000" pitchFamily="2" charset="-78"/>
              <a:cs typeface="Sakkal Majalla" panose="02000000000000000000" pitchFamily="2" charset="-78"/>
            </a:endParaRPr>
          </a:p>
        </p:txBody>
      </p:sp>
      <p:sp>
        <p:nvSpPr>
          <p:cNvPr id="33" name="Subtitle 2">
            <a:extLst>
              <a:ext uri="{FF2B5EF4-FFF2-40B4-BE49-F238E27FC236}">
                <a16:creationId xmlns:a16="http://schemas.microsoft.com/office/drawing/2014/main" id="{A8FED687-4364-02FF-C5B4-FD9AFF4FDEBF}"/>
              </a:ext>
            </a:extLst>
          </p:cNvPr>
          <p:cNvSpPr txBox="1">
            <a:spLocks/>
          </p:cNvSpPr>
          <p:nvPr/>
        </p:nvSpPr>
        <p:spPr>
          <a:xfrm>
            <a:off x="821602" y="4504007"/>
            <a:ext cx="924546" cy="206210"/>
          </a:xfrm>
          <a:prstGeom prst="rect">
            <a:avLst/>
          </a:prstGeom>
          <a:noFill/>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en-US" sz="800" b="1" kern="0">
                <a:solidFill>
                  <a:schemeClr val="tx2"/>
                </a:solidFill>
                <a:latin typeface="Sakkal Majalla" panose="02000000000000000000" pitchFamily="2" charset="-78"/>
                <a:cs typeface="Sakkal Majalla" panose="02000000000000000000" pitchFamily="2" charset="-78"/>
              </a:rPr>
              <a:t>عالي</a:t>
            </a:r>
            <a:endParaRPr lang="en-US" sz="800" b="1" kern="0" dirty="0">
              <a:solidFill>
                <a:schemeClr val="tx2"/>
              </a:solidFill>
              <a:latin typeface="Sakkal Majalla" panose="02000000000000000000" pitchFamily="2" charset="-78"/>
              <a:cs typeface="Sakkal Majalla" panose="02000000000000000000" pitchFamily="2" charset="-78"/>
            </a:endParaRPr>
          </a:p>
        </p:txBody>
      </p:sp>
      <p:sp>
        <p:nvSpPr>
          <p:cNvPr id="5" name="Rectangle: Rounded Corners 84">
            <a:extLst>
              <a:ext uri="{FF2B5EF4-FFF2-40B4-BE49-F238E27FC236}">
                <a16:creationId xmlns:a16="http://schemas.microsoft.com/office/drawing/2014/main" id="{FCC7BC23-C326-CFEE-C2DC-3909090C0CE7}"/>
              </a:ext>
            </a:extLst>
          </p:cNvPr>
          <p:cNvSpPr/>
          <p:nvPr/>
        </p:nvSpPr>
        <p:spPr>
          <a:xfrm flipH="1">
            <a:off x="5629343" y="987514"/>
            <a:ext cx="2558262" cy="308590"/>
          </a:xfrm>
          <a:prstGeom prst="roundRect">
            <a:avLst/>
          </a:prstGeom>
          <a:solidFill>
            <a:schemeClr val="accent1"/>
          </a:solidFill>
          <a:ln w="12700" cap="flat" cmpd="sng" algn="ctr">
            <a:noFill/>
            <a:prstDash val="solid"/>
            <a:miter lim="800000"/>
          </a:ln>
          <a:effectLst/>
        </p:spPr>
        <p:txBody>
          <a:bodyPr vert="horz" rtlCol="0" anchor="ctr"/>
          <a:lstStyle/>
          <a:p>
            <a:pPr algn="ctr" defTabSz="684576" rtl="1" eaLnBrk="0" fontAlgn="base" hangingPunct="0">
              <a:spcBef>
                <a:spcPct val="0"/>
              </a:spcBef>
              <a:spcAft>
                <a:spcPct val="0"/>
              </a:spcAft>
              <a:defRPr/>
            </a:pPr>
            <a:r>
              <a:rPr lang="en-US" sz="1350" b="1" kern="0">
                <a:solidFill>
                  <a:prstClr val="white"/>
                </a:solidFill>
                <a:latin typeface="Sakkal Majalla" panose="02000000000000000000" pitchFamily="2" charset="-78"/>
                <a:cs typeface="Sakkal Majalla" panose="02000000000000000000" pitchFamily="2" charset="-78"/>
              </a:rPr>
              <a:t>المبادرة</a:t>
            </a:r>
            <a:endParaRPr lang="en-US" sz="1350" b="1" kern="0" dirty="0">
              <a:solidFill>
                <a:prstClr val="white"/>
              </a:solidFill>
              <a:latin typeface="Sakkal Majalla" panose="02000000000000000000" pitchFamily="2" charset="-78"/>
              <a:cs typeface="Sakkal Majalla" panose="02000000000000000000" pitchFamily="2" charset="-78"/>
            </a:endParaRPr>
          </a:p>
        </p:txBody>
      </p:sp>
      <p:sp>
        <p:nvSpPr>
          <p:cNvPr id="6" name="Rectangle: Rounded Corners 85">
            <a:extLst>
              <a:ext uri="{FF2B5EF4-FFF2-40B4-BE49-F238E27FC236}">
                <a16:creationId xmlns:a16="http://schemas.microsoft.com/office/drawing/2014/main" id="{116F4A6A-F7FA-22EF-FBBC-718F1519E54D}"/>
              </a:ext>
            </a:extLst>
          </p:cNvPr>
          <p:cNvSpPr/>
          <p:nvPr/>
        </p:nvSpPr>
        <p:spPr>
          <a:xfrm flipH="1">
            <a:off x="1835669" y="987514"/>
            <a:ext cx="3740093" cy="308590"/>
          </a:xfrm>
          <a:prstGeom prst="roundRect">
            <a:avLst/>
          </a:prstGeom>
          <a:solidFill>
            <a:schemeClr val="accent1"/>
          </a:solidFill>
          <a:ln w="12700" cap="flat" cmpd="sng" algn="ctr">
            <a:noFill/>
            <a:prstDash val="solid"/>
            <a:miter lim="800000"/>
          </a:ln>
          <a:effectLst/>
        </p:spPr>
        <p:txBody>
          <a:bodyPr vert="horz" rtlCol="0" anchor="ctr"/>
          <a:lstStyle/>
          <a:p>
            <a:pPr algn="ctr" defTabSz="684576" rtl="1" eaLnBrk="0" fontAlgn="base" hangingPunct="0">
              <a:spcBef>
                <a:spcPct val="0"/>
              </a:spcBef>
              <a:spcAft>
                <a:spcPct val="0"/>
              </a:spcAft>
              <a:defRPr/>
            </a:pPr>
            <a:r>
              <a:rPr lang="en-US" sz="1350" b="1" kern="0">
                <a:solidFill>
                  <a:prstClr val="white"/>
                </a:solidFill>
                <a:latin typeface="Sakkal Majalla" panose="02000000000000000000" pitchFamily="2" charset="-78"/>
                <a:cs typeface="Sakkal Majalla" panose="02000000000000000000" pitchFamily="2" charset="-78"/>
              </a:rPr>
              <a:t>الهدف</a:t>
            </a:r>
            <a:endParaRPr lang="en-US" sz="1350" b="1" kern="0" dirty="0">
              <a:solidFill>
                <a:prstClr val="white"/>
              </a:solidFill>
              <a:latin typeface="Sakkal Majalla" panose="02000000000000000000" pitchFamily="2" charset="-78"/>
              <a:cs typeface="Sakkal Majalla" panose="02000000000000000000" pitchFamily="2" charset="-78"/>
            </a:endParaRPr>
          </a:p>
        </p:txBody>
      </p:sp>
      <p:sp>
        <p:nvSpPr>
          <p:cNvPr id="8" name="Rectangle: Rounded Corners 87">
            <a:extLst>
              <a:ext uri="{FF2B5EF4-FFF2-40B4-BE49-F238E27FC236}">
                <a16:creationId xmlns:a16="http://schemas.microsoft.com/office/drawing/2014/main" id="{A425E963-ECE1-FC0A-23CC-4F1E20AEF54B}"/>
              </a:ext>
            </a:extLst>
          </p:cNvPr>
          <p:cNvSpPr/>
          <p:nvPr/>
        </p:nvSpPr>
        <p:spPr>
          <a:xfrm flipH="1">
            <a:off x="594140" y="987514"/>
            <a:ext cx="1187949" cy="308590"/>
          </a:xfrm>
          <a:prstGeom prst="roundRect">
            <a:avLst/>
          </a:prstGeom>
          <a:solidFill>
            <a:schemeClr val="accent1"/>
          </a:solidFill>
          <a:ln w="12700" cap="flat" cmpd="sng" algn="ctr">
            <a:noFill/>
            <a:prstDash val="solid"/>
            <a:miter lim="800000"/>
          </a:ln>
          <a:effectLst/>
        </p:spPr>
        <p:txBody>
          <a:bodyPr vert="horz" rtlCol="0" anchor="ctr"/>
          <a:lstStyle/>
          <a:p>
            <a:pPr algn="ctr" defTabSz="684576" rtl="1" eaLnBrk="0" fontAlgn="base" hangingPunct="0">
              <a:spcBef>
                <a:spcPct val="0"/>
              </a:spcBef>
              <a:spcAft>
                <a:spcPct val="0"/>
              </a:spcAft>
              <a:defRPr/>
            </a:pPr>
            <a:r>
              <a:rPr lang="en-US" sz="1350" b="1" kern="0">
                <a:solidFill>
                  <a:prstClr val="white"/>
                </a:solidFill>
                <a:latin typeface="Sakkal Majalla" panose="02000000000000000000" pitchFamily="2" charset="-78"/>
                <a:cs typeface="Sakkal Majalla" panose="02000000000000000000" pitchFamily="2" charset="-78"/>
              </a:rPr>
              <a:t>مستوى الأهمية</a:t>
            </a:r>
            <a:endParaRPr lang="en-US" sz="1350" b="1" kern="0" dirty="0">
              <a:solidFill>
                <a:prstClr val="white"/>
              </a:solidFill>
              <a:latin typeface="Sakkal Majalla" panose="02000000000000000000" pitchFamily="2" charset="-78"/>
              <a:cs typeface="Sakkal Majalla" panose="02000000000000000000" pitchFamily="2" charset="-78"/>
            </a:endParaRPr>
          </a:p>
        </p:txBody>
      </p:sp>
      <p:sp>
        <p:nvSpPr>
          <p:cNvPr id="9" name="Rectangle: Rounded Corners 11">
            <a:extLst>
              <a:ext uri="{FF2B5EF4-FFF2-40B4-BE49-F238E27FC236}">
                <a16:creationId xmlns:a16="http://schemas.microsoft.com/office/drawing/2014/main" id="{623E2893-B642-D88D-5D82-471BA28837EB}"/>
              </a:ext>
            </a:extLst>
          </p:cNvPr>
          <p:cNvSpPr/>
          <p:nvPr/>
        </p:nvSpPr>
        <p:spPr>
          <a:xfrm flipH="1">
            <a:off x="8241185" y="987514"/>
            <a:ext cx="309529" cy="308590"/>
          </a:xfrm>
          <a:prstGeom prst="roundRect">
            <a:avLst/>
          </a:prstGeom>
          <a:solidFill>
            <a:schemeClr val="accent1"/>
          </a:solidFill>
          <a:ln w="12700" cap="flat" cmpd="sng" algn="ctr">
            <a:noFill/>
            <a:prstDash val="solid"/>
            <a:miter lim="800000"/>
          </a:ln>
          <a:effectLst/>
        </p:spPr>
        <p:txBody>
          <a:bodyPr vert="horz" rtlCol="0" anchor="ctr"/>
          <a:lstStyle/>
          <a:p>
            <a:pPr algn="ctr" defTabSz="684576" rtl="1" eaLnBrk="0" fontAlgn="base" hangingPunct="0">
              <a:spcBef>
                <a:spcPct val="0"/>
              </a:spcBef>
              <a:spcAft>
                <a:spcPct val="0"/>
              </a:spcAft>
              <a:defRPr/>
            </a:pPr>
            <a:r>
              <a:rPr lang="en-US" sz="1350" b="1" kern="0" dirty="0">
                <a:solidFill>
                  <a:prstClr val="white"/>
                </a:solidFill>
                <a:latin typeface="Sakkal Majalla" panose="02000000000000000000" pitchFamily="2" charset="-78"/>
                <a:cs typeface="Sakkal Majalla" panose="02000000000000000000" pitchFamily="2" charset="-78"/>
              </a:rPr>
              <a:t>#</a:t>
            </a:r>
          </a:p>
        </p:txBody>
      </p:sp>
      <p:sp>
        <p:nvSpPr>
          <p:cNvPr id="7" name="Oval 29">
            <a:extLst>
              <a:ext uri="{FF2B5EF4-FFF2-40B4-BE49-F238E27FC236}">
                <a16:creationId xmlns:a16="http://schemas.microsoft.com/office/drawing/2014/main" id="{C8890F99-283F-D775-AB9C-22B6DBD205D1}"/>
              </a:ext>
            </a:extLst>
          </p:cNvPr>
          <p:cNvSpPr>
            <a:spLocks noChangeArrowheads="1"/>
          </p:cNvSpPr>
          <p:nvPr/>
        </p:nvSpPr>
        <p:spPr bwMode="auto">
          <a:xfrm flipH="1">
            <a:off x="1110570" y="1461141"/>
            <a:ext cx="155088" cy="155072"/>
          </a:xfrm>
          <a:prstGeom prst="ellipse">
            <a:avLst/>
          </a:prstGeom>
          <a:solidFill>
            <a:srgbClr val="D31703"/>
          </a:solidFill>
          <a:ln w="9525">
            <a:solidFill>
              <a:srgbClr val="D31703"/>
            </a:solidFill>
            <a:round/>
            <a:headEnd/>
            <a:tailEnd/>
          </a:ln>
        </p:spPr>
        <p:txBody>
          <a:bodyPr wrap="none" anchor="ctr"/>
          <a:lstStyle/>
          <a:p>
            <a:pPr algn="ctr" rtl="1" fontAlgn="base">
              <a:spcBef>
                <a:spcPct val="0"/>
              </a:spcBef>
              <a:spcAft>
                <a:spcPct val="0"/>
              </a:spcAft>
              <a:defRPr/>
            </a:pPr>
            <a:endParaRPr lang="en-US" altLang="en-US" sz="1500" b="1" kern="0" dirty="0">
              <a:solidFill>
                <a:prstClr val="black"/>
              </a:solidFill>
              <a:latin typeface="Sakkal Majalla" panose="02000000000000000000" pitchFamily="2" charset="-78"/>
              <a:cs typeface="Sakkal Majalla" panose="02000000000000000000" pitchFamily="2" charset="-78"/>
            </a:endParaRPr>
          </a:p>
        </p:txBody>
      </p:sp>
      <p:sp>
        <p:nvSpPr>
          <p:cNvPr id="11" name="Oval 29">
            <a:extLst>
              <a:ext uri="{FF2B5EF4-FFF2-40B4-BE49-F238E27FC236}">
                <a16:creationId xmlns:a16="http://schemas.microsoft.com/office/drawing/2014/main" id="{A9E4ACDF-C861-5B11-617B-743A9254C879}"/>
              </a:ext>
            </a:extLst>
          </p:cNvPr>
          <p:cNvSpPr>
            <a:spLocks noChangeArrowheads="1"/>
          </p:cNvSpPr>
          <p:nvPr/>
        </p:nvSpPr>
        <p:spPr bwMode="auto">
          <a:xfrm flipH="1">
            <a:off x="1110570" y="2076346"/>
            <a:ext cx="155088" cy="155072"/>
          </a:xfrm>
          <a:prstGeom prst="ellipse">
            <a:avLst/>
          </a:prstGeom>
          <a:solidFill>
            <a:srgbClr val="D31703"/>
          </a:solidFill>
          <a:ln w="9525">
            <a:solidFill>
              <a:srgbClr val="D31703"/>
            </a:solidFill>
            <a:round/>
            <a:headEnd/>
            <a:tailEnd/>
          </a:ln>
        </p:spPr>
        <p:txBody>
          <a:bodyPr wrap="none" anchor="ctr"/>
          <a:lstStyle/>
          <a:p>
            <a:pPr algn="ctr" rtl="1" fontAlgn="base">
              <a:spcBef>
                <a:spcPct val="0"/>
              </a:spcBef>
              <a:spcAft>
                <a:spcPct val="0"/>
              </a:spcAft>
              <a:defRPr/>
            </a:pPr>
            <a:endParaRPr lang="en-US" altLang="en-US" sz="1500" b="1" kern="0" dirty="0">
              <a:solidFill>
                <a:prstClr val="black"/>
              </a:solidFill>
              <a:latin typeface="Sakkal Majalla" panose="02000000000000000000" pitchFamily="2" charset="-78"/>
              <a:cs typeface="Sakkal Majalla" panose="02000000000000000000" pitchFamily="2" charset="-78"/>
            </a:endParaRPr>
          </a:p>
        </p:txBody>
      </p:sp>
      <p:sp>
        <p:nvSpPr>
          <p:cNvPr id="12" name="Oval 29">
            <a:extLst>
              <a:ext uri="{FF2B5EF4-FFF2-40B4-BE49-F238E27FC236}">
                <a16:creationId xmlns:a16="http://schemas.microsoft.com/office/drawing/2014/main" id="{FE1D469B-DE4E-82CB-0159-B1085A128A0C}"/>
              </a:ext>
            </a:extLst>
          </p:cNvPr>
          <p:cNvSpPr>
            <a:spLocks noChangeArrowheads="1"/>
          </p:cNvSpPr>
          <p:nvPr/>
        </p:nvSpPr>
        <p:spPr bwMode="auto">
          <a:xfrm flipH="1">
            <a:off x="1110570" y="2616596"/>
            <a:ext cx="155088" cy="155072"/>
          </a:xfrm>
          <a:prstGeom prst="ellipse">
            <a:avLst/>
          </a:prstGeom>
          <a:solidFill>
            <a:srgbClr val="D31703"/>
          </a:solidFill>
          <a:ln w="9525">
            <a:solidFill>
              <a:srgbClr val="D31703"/>
            </a:solidFill>
            <a:round/>
            <a:headEnd/>
            <a:tailEnd/>
          </a:ln>
        </p:spPr>
        <p:txBody>
          <a:bodyPr wrap="none" anchor="ctr"/>
          <a:lstStyle/>
          <a:p>
            <a:pPr algn="ctr" rtl="1" fontAlgn="base">
              <a:spcBef>
                <a:spcPct val="0"/>
              </a:spcBef>
              <a:spcAft>
                <a:spcPct val="0"/>
              </a:spcAft>
              <a:defRPr/>
            </a:pPr>
            <a:endParaRPr lang="en-US" altLang="en-US" sz="1500" b="1" kern="0" dirty="0">
              <a:solidFill>
                <a:prstClr val="black"/>
              </a:solidFill>
              <a:latin typeface="Sakkal Majalla" panose="02000000000000000000" pitchFamily="2" charset="-78"/>
              <a:cs typeface="Sakkal Majalla" panose="02000000000000000000" pitchFamily="2" charset="-78"/>
            </a:endParaRPr>
          </a:p>
        </p:txBody>
      </p:sp>
      <p:sp>
        <p:nvSpPr>
          <p:cNvPr id="13" name="Oval 29">
            <a:extLst>
              <a:ext uri="{FF2B5EF4-FFF2-40B4-BE49-F238E27FC236}">
                <a16:creationId xmlns:a16="http://schemas.microsoft.com/office/drawing/2014/main" id="{2A6C768F-4266-EEC4-1904-C8CE200BE881}"/>
              </a:ext>
            </a:extLst>
          </p:cNvPr>
          <p:cNvSpPr>
            <a:spLocks noChangeArrowheads="1"/>
          </p:cNvSpPr>
          <p:nvPr/>
        </p:nvSpPr>
        <p:spPr bwMode="auto">
          <a:xfrm flipH="1">
            <a:off x="1110570" y="3809077"/>
            <a:ext cx="155088" cy="155072"/>
          </a:xfrm>
          <a:prstGeom prst="ellipse">
            <a:avLst/>
          </a:prstGeom>
          <a:solidFill>
            <a:srgbClr val="D31703"/>
          </a:solidFill>
          <a:ln w="9525">
            <a:solidFill>
              <a:srgbClr val="D31703"/>
            </a:solidFill>
            <a:round/>
            <a:headEnd/>
            <a:tailEnd/>
          </a:ln>
        </p:spPr>
        <p:txBody>
          <a:bodyPr wrap="none" anchor="ctr"/>
          <a:lstStyle/>
          <a:p>
            <a:pPr algn="ctr" rtl="1" fontAlgn="base">
              <a:spcBef>
                <a:spcPct val="0"/>
              </a:spcBef>
              <a:spcAft>
                <a:spcPct val="0"/>
              </a:spcAft>
              <a:defRPr/>
            </a:pPr>
            <a:endParaRPr lang="en-US" altLang="en-US" sz="1500" b="1" kern="0" dirty="0">
              <a:solidFill>
                <a:prstClr val="black"/>
              </a:solidFill>
              <a:latin typeface="Sakkal Majalla" panose="02000000000000000000" pitchFamily="2" charset="-78"/>
              <a:cs typeface="Sakkal Majalla" panose="02000000000000000000" pitchFamily="2" charset="-78"/>
            </a:endParaRPr>
          </a:p>
        </p:txBody>
      </p:sp>
      <p:sp>
        <p:nvSpPr>
          <p:cNvPr id="14" name="Oval 29">
            <a:extLst>
              <a:ext uri="{FF2B5EF4-FFF2-40B4-BE49-F238E27FC236}">
                <a16:creationId xmlns:a16="http://schemas.microsoft.com/office/drawing/2014/main" id="{E7EFC9DB-7386-6C0C-36BA-1895CD571DBD}"/>
              </a:ext>
            </a:extLst>
          </p:cNvPr>
          <p:cNvSpPr>
            <a:spLocks noChangeArrowheads="1"/>
          </p:cNvSpPr>
          <p:nvPr/>
        </p:nvSpPr>
        <p:spPr bwMode="auto">
          <a:xfrm flipH="1">
            <a:off x="1110570" y="3068117"/>
            <a:ext cx="155088" cy="155072"/>
          </a:xfrm>
          <a:prstGeom prst="ellipse">
            <a:avLst/>
          </a:prstGeom>
          <a:solidFill>
            <a:srgbClr val="D31703"/>
          </a:solidFill>
          <a:ln w="9525">
            <a:solidFill>
              <a:srgbClr val="D31703"/>
            </a:solidFill>
            <a:round/>
            <a:headEnd/>
            <a:tailEnd/>
          </a:ln>
        </p:spPr>
        <p:txBody>
          <a:bodyPr wrap="none" anchor="ctr"/>
          <a:lstStyle/>
          <a:p>
            <a:pPr algn="ctr" rtl="1" fontAlgn="base">
              <a:spcBef>
                <a:spcPct val="0"/>
              </a:spcBef>
              <a:spcAft>
                <a:spcPct val="0"/>
              </a:spcAft>
              <a:defRPr/>
            </a:pPr>
            <a:endParaRPr lang="en-US" altLang="en-US" sz="1500" b="1" kern="0" dirty="0">
              <a:solidFill>
                <a:prstClr val="black"/>
              </a:solidFill>
              <a:latin typeface="Sakkal Majalla" panose="02000000000000000000" pitchFamily="2" charset="-78"/>
              <a:cs typeface="Sakkal Majalla" panose="02000000000000000000" pitchFamily="2" charset="-78"/>
            </a:endParaRPr>
          </a:p>
        </p:txBody>
      </p:sp>
      <p:sp>
        <p:nvSpPr>
          <p:cNvPr id="20" name="Oval 29">
            <a:extLst>
              <a:ext uri="{FF2B5EF4-FFF2-40B4-BE49-F238E27FC236}">
                <a16:creationId xmlns:a16="http://schemas.microsoft.com/office/drawing/2014/main" id="{582DDF39-0F49-5F87-9B21-9EEDF58F56E1}"/>
              </a:ext>
            </a:extLst>
          </p:cNvPr>
          <p:cNvSpPr>
            <a:spLocks noChangeArrowheads="1"/>
          </p:cNvSpPr>
          <p:nvPr/>
        </p:nvSpPr>
        <p:spPr bwMode="auto">
          <a:xfrm flipH="1">
            <a:off x="1110570" y="3438597"/>
            <a:ext cx="155088" cy="155072"/>
          </a:xfrm>
          <a:prstGeom prst="ellipse">
            <a:avLst/>
          </a:prstGeom>
          <a:solidFill>
            <a:srgbClr val="D31703"/>
          </a:solidFill>
          <a:ln w="9525">
            <a:solidFill>
              <a:srgbClr val="D31703"/>
            </a:solidFill>
            <a:round/>
            <a:headEnd/>
            <a:tailEnd/>
          </a:ln>
        </p:spPr>
        <p:txBody>
          <a:bodyPr wrap="none" anchor="ctr"/>
          <a:lstStyle/>
          <a:p>
            <a:pPr algn="ctr" rtl="1" fontAlgn="base">
              <a:spcBef>
                <a:spcPct val="0"/>
              </a:spcBef>
              <a:spcAft>
                <a:spcPct val="0"/>
              </a:spcAft>
              <a:defRPr/>
            </a:pPr>
            <a:endParaRPr lang="en-US" altLang="en-US" sz="1500" b="1" kern="0" dirty="0">
              <a:solidFill>
                <a:prstClr val="black"/>
              </a:solidFill>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3698673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55C3C6-A543-FECA-9E9B-D5699D897B64}"/>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40E79894-CB0A-D30C-86E4-D01C7F88997C}"/>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nSpc>
                <a:spcPct val="115000"/>
              </a:lnSpc>
              <a:spcAft>
                <a:spcPts val="300"/>
              </a:spcAft>
            </a:pPr>
            <a:r>
              <a:rPr lang="en-US" sz="1800" kern="100">
                <a:latin typeface="Aptos" panose="020B0004020202020204" pitchFamily="34" charset="0"/>
                <a:ea typeface="Aptos" panose="020B0004020202020204" pitchFamily="34" charset="0"/>
                <a:cs typeface="Sakkal Majalla" panose="02000000000000000000" pitchFamily="2" charset="-78"/>
              </a:rPr>
              <a:t>ملخص المستندات</a:t>
            </a:r>
            <a:endParaRPr lang="en-US" sz="1800" kern="100" dirty="0">
              <a:latin typeface="Aptos" panose="020B0004020202020204" pitchFamily="34" charset="0"/>
              <a:ea typeface="Aptos" panose="020B0004020202020204" pitchFamily="34" charset="0"/>
              <a:cs typeface="Sakkal Majalla" panose="02000000000000000000" pitchFamily="2" charset="-78"/>
            </a:endParaRPr>
          </a:p>
        </p:txBody>
      </p:sp>
      <p:sp>
        <p:nvSpPr>
          <p:cNvPr id="2" name="Rectangle 1">
            <a:extLst>
              <a:ext uri="{FF2B5EF4-FFF2-40B4-BE49-F238E27FC236}">
                <a16:creationId xmlns:a16="http://schemas.microsoft.com/office/drawing/2014/main" id="{4859F3DC-AD31-2289-0504-B5F721D776C4}"/>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algn="r" rtl="1"/>
            <a:endParaRPr lang="en-US" sz="253" dirty="0"/>
          </a:p>
        </p:txBody>
      </p:sp>
      <p:sp>
        <p:nvSpPr>
          <p:cNvPr id="8" name="Slide Number Placeholder 2">
            <a:extLst>
              <a:ext uri="{FF2B5EF4-FFF2-40B4-BE49-F238E27FC236}">
                <a16:creationId xmlns:a16="http://schemas.microsoft.com/office/drawing/2014/main" id="{7FBE4FD9-A2CC-AA92-149B-F8DE21781534}"/>
              </a:ext>
            </a:extLst>
          </p:cNvPr>
          <p:cNvSpPr>
            <a:spLocks noGrp="1"/>
          </p:cNvSpPr>
          <p:nvPr>
            <p:ph type="sldNum" sz="quarter" idx="4"/>
          </p:nvPr>
        </p:nvSpPr>
        <p:spPr>
          <a:xfrm>
            <a:off x="8339248" y="4773324"/>
            <a:ext cx="519579" cy="226002"/>
          </a:xfrm>
        </p:spPr>
        <p:txBody>
          <a:bodyPr/>
          <a:lstStyle/>
          <a:p>
            <a:fld id="{402EAA05-6333-46EE-AAC8-A5AD6A996142}" type="slidenum">
              <a:rPr lang="en-US" smtClean="0"/>
              <a:t>7</a:t>
            </a:fld>
            <a:endParaRPr lang="en-US" dirty="0"/>
          </a:p>
        </p:txBody>
      </p:sp>
      <p:sp>
        <p:nvSpPr>
          <p:cNvPr id="3" name="Rectangle 2">
            <a:extLst>
              <a:ext uri="{FF2B5EF4-FFF2-40B4-BE49-F238E27FC236}">
                <a16:creationId xmlns:a16="http://schemas.microsoft.com/office/drawing/2014/main" id="{1DDD7D31-80A3-59CB-911E-DD830A85BD40}"/>
              </a:ext>
            </a:extLst>
          </p:cNvPr>
          <p:cNvSpPr/>
          <p:nvPr/>
        </p:nvSpPr>
        <p:spPr>
          <a:xfrm flipH="1">
            <a:off x="6642422" y="1554918"/>
            <a:ext cx="1978613" cy="2617032"/>
          </a:xfrm>
          <a:prstGeom prst="rect">
            <a:avLst/>
          </a:prstGeom>
          <a:solidFill>
            <a:schemeClr val="accent2">
              <a:lumMod val="20000"/>
              <a:lumOff val="80000"/>
              <a:alpha val="40000"/>
            </a:schemeClr>
          </a:solidFill>
          <a:ln>
            <a:noFill/>
          </a:ln>
        </p:spPr>
        <p:txBody>
          <a:bodyPr wrap="square" tIns="91440" rIns="102870" rtlCol="0" anchor="t">
            <a:noAutofit/>
          </a:bodyPr>
          <a:lstStyle/>
          <a:p>
            <a:pPr marL="87511" indent="-87511" algn="r" defTabSz="342883" rtl="1">
              <a:buFont typeface="Wingdings" panose="05000000000000000000" pitchFamily="2" charset="2"/>
              <a:buChar char="§"/>
              <a:defRPr/>
            </a:pP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العقارات</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السكنية</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p>
          <a:p>
            <a:pPr marL="87511" indent="-87511" algn="r" defTabSz="342883" rtl="1">
              <a:buFont typeface="Wingdings" panose="05000000000000000000" pitchFamily="2" charset="2"/>
              <a:buChar char="§"/>
              <a:defRPr/>
            </a:pP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العقارات</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التجارية</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p>
          <a:p>
            <a:pPr marL="87511" indent="-87511" algn="r" defTabSz="342883" rtl="1">
              <a:buFont typeface="Wingdings" panose="05000000000000000000" pitchFamily="2" charset="2"/>
              <a:buChar char="§"/>
              <a:defRPr/>
            </a:pP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البنية</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التحتية</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p>
          <a:p>
            <a:pPr marL="87511" indent="-87511" algn="r" defTabSz="342883" rtl="1">
              <a:buFont typeface="Wingdings" panose="05000000000000000000" pitchFamily="2" charset="2"/>
              <a:buChar char="§"/>
              <a:defRPr/>
            </a:pP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التنمية</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الصناعية</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p>
          <a:p>
            <a:pPr marL="87511" indent="-87511" algn="r" defTabSz="342883" rtl="1">
              <a:buFont typeface="Wingdings" panose="05000000000000000000" pitchFamily="2" charset="2"/>
              <a:buChar char="§"/>
              <a:defRPr/>
            </a:pP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الضيافة</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والفندقة</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p>
          <a:p>
            <a:pPr marL="87511" indent="-87511" algn="r" defTabSz="342883" rtl="1">
              <a:buFont typeface="Wingdings" panose="05000000000000000000" pitchFamily="2" charset="2"/>
              <a:buChar char="§"/>
              <a:defRPr/>
            </a:pP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الاستثمارات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المالية</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p>
          <a:p>
            <a:pPr marL="87511" indent="-87511" algn="r" defTabSz="342883" rtl="1">
              <a:buFont typeface="Wingdings" panose="05000000000000000000" pitchFamily="2" charset="2"/>
              <a:buChar char="§"/>
              <a:defRPr/>
            </a:pPr>
            <a:endPar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endParaRPr>
          </a:p>
          <a:p>
            <a:pPr marL="87511" indent="-87511" algn="r" defTabSz="342883" rtl="1">
              <a:buFont typeface="Wingdings" panose="05000000000000000000" pitchFamily="2" charset="2"/>
              <a:buChar char="§"/>
              <a:defRPr/>
            </a:pPr>
            <a:r>
              <a:rPr lang="en-US" sz="1000" b="1"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ركائز</a:t>
            </a:r>
            <a:r>
              <a:rPr lang="en-US" sz="1000" b="1"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المجموعة </a:t>
            </a:r>
            <a:r>
              <a:rPr lang="en-US" sz="1000" b="1"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مبنية</a:t>
            </a:r>
            <a:r>
              <a:rPr lang="en-US" sz="1000" b="1"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b="1"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على</a:t>
            </a:r>
            <a:r>
              <a:rPr lang="en-US" sz="1000" b="1"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p>
          <a:p>
            <a:pPr marL="87511" indent="-87511" algn="r" defTabSz="342883" rtl="1">
              <a:buFont typeface="Wingdings" panose="05000000000000000000" pitchFamily="2" charset="2"/>
              <a:buChar char="§"/>
              <a:defRPr/>
            </a:pP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التمكين</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p>
          <a:p>
            <a:pPr marL="87511" indent="-87511" algn="r" defTabSz="342883" rtl="1">
              <a:buFont typeface="Wingdings" panose="05000000000000000000" pitchFamily="2" charset="2"/>
              <a:buChar char="§"/>
              <a:defRPr/>
            </a:pP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الاستدامة</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p>
          <a:p>
            <a:pPr marL="87511" indent="-87511" algn="r" defTabSz="342883" rtl="1">
              <a:buFont typeface="Wingdings" panose="05000000000000000000" pitchFamily="2" charset="2"/>
              <a:buChar char="§"/>
              <a:defRPr/>
            </a:pP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التوسع</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والنمو</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p>
          <a:p>
            <a:pPr marL="87511" indent="-87511" algn="r" defTabSz="342883" rtl="1">
              <a:buFont typeface="Wingdings" panose="05000000000000000000" pitchFamily="2" charset="2"/>
              <a:buChar char="§"/>
              <a:defRPr/>
            </a:pP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التنافسية</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p>
        </p:txBody>
      </p:sp>
      <p:sp>
        <p:nvSpPr>
          <p:cNvPr id="6" name="Rectangle: Rounded Corners 5">
            <a:extLst>
              <a:ext uri="{FF2B5EF4-FFF2-40B4-BE49-F238E27FC236}">
                <a16:creationId xmlns:a16="http://schemas.microsoft.com/office/drawing/2014/main" id="{D54617F3-EBB0-A067-2333-EC5F9FE5143C}"/>
              </a:ext>
            </a:extLst>
          </p:cNvPr>
          <p:cNvSpPr/>
          <p:nvPr/>
        </p:nvSpPr>
        <p:spPr>
          <a:xfrm flipH="1">
            <a:off x="6642425" y="1211140"/>
            <a:ext cx="1978613" cy="293340"/>
          </a:xfrm>
          <a:prstGeom prst="roundRect">
            <a:avLst/>
          </a:prstGeom>
          <a:solidFill>
            <a:schemeClr val="accent1"/>
          </a:solidFill>
          <a:ln>
            <a:noFill/>
          </a:ln>
        </p:spPr>
        <p:txBody>
          <a:bodyPr vert="horz" wrap="square" lIns="0" tIns="0" rIns="0" bIns="0" rtlCol="0" anchor="ctr">
            <a:noAutofit/>
          </a:bodyPr>
          <a:lstStyle/>
          <a:p>
            <a:pPr algn="ctr" defTabSz="342883" rtl="1">
              <a:defRPr/>
            </a:pPr>
            <a:r>
              <a:rPr lang="en-US" sz="1200" b="1">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الملف التعريفي للمجموعة</a:t>
            </a: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11" name="Rectangle 10">
            <a:extLst>
              <a:ext uri="{FF2B5EF4-FFF2-40B4-BE49-F238E27FC236}">
                <a16:creationId xmlns:a16="http://schemas.microsoft.com/office/drawing/2014/main" id="{0002B179-93F5-13CF-2C52-8261F3090B51}"/>
              </a:ext>
            </a:extLst>
          </p:cNvPr>
          <p:cNvSpPr/>
          <p:nvPr/>
        </p:nvSpPr>
        <p:spPr>
          <a:xfrm flipH="1">
            <a:off x="4602602" y="1554918"/>
            <a:ext cx="1978613" cy="2617032"/>
          </a:xfrm>
          <a:prstGeom prst="rect">
            <a:avLst/>
          </a:prstGeom>
          <a:solidFill>
            <a:schemeClr val="accent1">
              <a:lumMod val="20000"/>
              <a:lumOff val="80000"/>
              <a:alpha val="40000"/>
            </a:schemeClr>
          </a:solidFill>
          <a:ln>
            <a:noFill/>
          </a:ln>
        </p:spPr>
        <p:txBody>
          <a:bodyPr wrap="square" tIns="91440" rIns="102870" rtlCol="0" anchor="t">
            <a:noAutofit/>
          </a:bodyPr>
          <a:lstStyle/>
          <a:p>
            <a:pPr marL="87511" indent="-87511" algn="r" defTabSz="342883" rtl="1">
              <a:buFont typeface="Wingdings" panose="05000000000000000000" pitchFamily="2" charset="2"/>
              <a:buChar char="§"/>
              <a:defRPr/>
            </a:pP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الأولويات</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الاسترتيجية</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للمجموعة</a:t>
            </a:r>
            <a:endPar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endParaRPr>
          </a:p>
          <a:p>
            <a:pPr marL="87511" indent="-87511" algn="r" defTabSz="342883" rtl="1">
              <a:buFont typeface="Wingdings" panose="05000000000000000000" pitchFamily="2" charset="2"/>
              <a:buChar char="§"/>
              <a:defRPr/>
            </a:pP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الأهداف</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الاستراتيجية</a:t>
            </a:r>
            <a:endPar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endParaRPr>
          </a:p>
          <a:p>
            <a:pPr marL="87511" indent="-87511" algn="r" defTabSz="342883" rtl="1">
              <a:buFont typeface="Wingdings" panose="05000000000000000000" pitchFamily="2" charset="2"/>
              <a:buChar char="§"/>
              <a:defRPr/>
            </a:pP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الركائز</a:t>
            </a:r>
            <a:endPar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endParaRPr>
          </a:p>
          <a:p>
            <a:pPr marL="87511" indent="-87511" algn="r" defTabSz="342883" rtl="1">
              <a:buFont typeface="Wingdings" panose="05000000000000000000" pitchFamily="2" charset="2"/>
              <a:buChar char="§"/>
              <a:defRPr/>
            </a:pP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القطاعات</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المستهدفة</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الزراعة</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الصناعة</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الضيافة</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اللوجستي</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العقار</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التقنية</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التغذية</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والاستشارات</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المهنية</a:t>
            </a:r>
            <a:endPar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endParaRPr>
          </a:p>
          <a:p>
            <a:pPr marL="87511" indent="-87511" algn="r" defTabSz="342883" rtl="1">
              <a:buFont typeface="Wingdings" panose="05000000000000000000" pitchFamily="2" charset="2"/>
              <a:buChar char="§"/>
              <a:defRPr/>
            </a:pP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الشركات</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التابعة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والزميلة</a:t>
            </a:r>
            <a:endPar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endParaRPr>
          </a:p>
          <a:p>
            <a:pPr marL="87511" indent="-87511" algn="r" defTabSz="342883" rtl="1">
              <a:buFont typeface="Wingdings" panose="05000000000000000000" pitchFamily="2" charset="2"/>
              <a:buChar char="§"/>
              <a:defRPr/>
            </a:pP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قائمة</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المبادرات</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p>
          <a:p>
            <a:pPr marL="87511" indent="-87511" algn="r" defTabSz="342883" rtl="1">
              <a:buFont typeface="Wingdings" panose="05000000000000000000" pitchFamily="2" charset="2"/>
              <a:buChar char="§"/>
              <a:defRPr/>
            </a:pP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الانشطة</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الرئيسية</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المرتبطة</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بالمبادرات</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p>
        </p:txBody>
      </p:sp>
      <p:sp>
        <p:nvSpPr>
          <p:cNvPr id="12" name="Rectangle: Rounded Corners 11">
            <a:extLst>
              <a:ext uri="{FF2B5EF4-FFF2-40B4-BE49-F238E27FC236}">
                <a16:creationId xmlns:a16="http://schemas.microsoft.com/office/drawing/2014/main" id="{4B09FFEE-316F-9135-B92F-82D6E765E7A8}"/>
              </a:ext>
            </a:extLst>
          </p:cNvPr>
          <p:cNvSpPr/>
          <p:nvPr/>
        </p:nvSpPr>
        <p:spPr>
          <a:xfrm flipH="1">
            <a:off x="4602607" y="1211140"/>
            <a:ext cx="1978613" cy="293340"/>
          </a:xfrm>
          <a:prstGeom prst="roundRect">
            <a:avLst/>
          </a:prstGeom>
          <a:solidFill>
            <a:schemeClr val="accent1"/>
          </a:solidFill>
          <a:ln>
            <a:noFill/>
          </a:ln>
        </p:spPr>
        <p:txBody>
          <a:bodyPr vert="horz" wrap="square" lIns="0" tIns="0" rIns="0" bIns="0" rtlCol="0" anchor="ctr">
            <a:noAutofit/>
          </a:bodyPr>
          <a:lstStyle/>
          <a:p>
            <a:pPr algn="ctr" defTabSz="342883" rtl="1">
              <a:defRPr/>
            </a:pPr>
            <a:r>
              <a:rPr lang="en-US" sz="1200" b="1">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التوجهات الاستراتيجية للمجموعة</a:t>
            </a: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14" name="Rectangle 13">
            <a:extLst>
              <a:ext uri="{FF2B5EF4-FFF2-40B4-BE49-F238E27FC236}">
                <a16:creationId xmlns:a16="http://schemas.microsoft.com/office/drawing/2014/main" id="{A5A872C3-28E9-188C-AD8E-7FA7324ABE74}"/>
              </a:ext>
            </a:extLst>
          </p:cNvPr>
          <p:cNvSpPr/>
          <p:nvPr/>
        </p:nvSpPr>
        <p:spPr>
          <a:xfrm flipH="1">
            <a:off x="2562784" y="1554918"/>
            <a:ext cx="1978613" cy="2617032"/>
          </a:xfrm>
          <a:prstGeom prst="rect">
            <a:avLst/>
          </a:prstGeom>
          <a:solidFill>
            <a:schemeClr val="accent1">
              <a:lumMod val="20000"/>
              <a:lumOff val="80000"/>
              <a:alpha val="40000"/>
            </a:schemeClr>
          </a:solidFill>
          <a:ln>
            <a:noFill/>
          </a:ln>
        </p:spPr>
        <p:txBody>
          <a:bodyPr wrap="square" tIns="91440" rIns="102870" rtlCol="0" anchor="t">
            <a:noAutofit/>
          </a:bodyPr>
          <a:lstStyle/>
          <a:p>
            <a:pPr marL="87511" indent="-87511" algn="r" defTabSz="342883" rtl="1">
              <a:buFont typeface="Wingdings" panose="05000000000000000000" pitchFamily="2" charset="2"/>
              <a:buChar char="§"/>
              <a:defRPr/>
            </a:pP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دليل</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سياسات</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وإجراءات</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العمليات</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p>
          <a:p>
            <a:pPr marL="87511" indent="-87511" algn="r" defTabSz="342883" rtl="1">
              <a:buFont typeface="Wingdings" panose="05000000000000000000" pitchFamily="2" charset="2"/>
              <a:buChar char="§"/>
              <a:defRPr/>
            </a:pP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اعتماد</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عقود</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الإيجار</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تجديد</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تمديد</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p>
          <a:p>
            <a:pPr marL="87511" indent="-87511" algn="r" defTabSz="342883" rtl="1">
              <a:buFont typeface="Wingdings" panose="05000000000000000000" pitchFamily="2" charset="2"/>
              <a:buChar char="§"/>
              <a:defRPr/>
            </a:pP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تحصيل</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عقد</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الإيجار</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p>
          <a:p>
            <a:pPr marL="87511" indent="-87511" algn="r" defTabSz="342883" rtl="1">
              <a:buFont typeface="Wingdings" panose="05000000000000000000" pitchFamily="2" charset="2"/>
              <a:buChar char="§"/>
              <a:defRPr/>
            </a:pP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إنهاء</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العقد</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p>
          <a:p>
            <a:pPr marL="87511" indent="-87511" algn="r" defTabSz="342883" rtl="1">
              <a:buFont typeface="Wingdings" panose="05000000000000000000" pitchFamily="2" charset="2"/>
              <a:buChar char="§"/>
              <a:defRPr/>
            </a:pP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خدمة</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العملاء</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p>
          <a:p>
            <a:pPr marL="87511" indent="-87511" algn="r" defTabSz="342883" rtl="1">
              <a:buFont typeface="Wingdings" panose="05000000000000000000" pitchFamily="2" charset="2"/>
              <a:buChar char="§"/>
              <a:defRPr/>
            </a:pP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التشغيل</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والصيانة</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p>
          <a:p>
            <a:pPr marL="87511" indent="-87511" algn="r" defTabSz="342883" rtl="1">
              <a:buFont typeface="Wingdings" panose="05000000000000000000" pitchFamily="2" charset="2"/>
              <a:buChar char="§"/>
              <a:defRPr/>
            </a:pP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إدارة</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المرافق</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والمباني</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فنياً</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p>
          <a:p>
            <a:pPr marL="87511" indent="-87511" algn="r" defTabSz="342883" rtl="1">
              <a:buFont typeface="Wingdings" panose="05000000000000000000" pitchFamily="2" charset="2"/>
              <a:buChar char="§"/>
              <a:defRPr/>
            </a:pP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دراسة</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السوق</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العقاري</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p>
          <a:p>
            <a:pPr marL="87511" indent="-87511" algn="r" defTabSz="342883" rtl="1">
              <a:buFont typeface="Wingdings" panose="05000000000000000000" pitchFamily="2" charset="2"/>
              <a:buChar char="§"/>
              <a:defRPr/>
            </a:pP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تسويق</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عقاري</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لأملاك</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المجموعة </a:t>
            </a:r>
          </a:p>
          <a:p>
            <a:pPr marL="87511" indent="-87511" algn="r" defTabSz="342883" rtl="1">
              <a:buFont typeface="Wingdings" panose="05000000000000000000" pitchFamily="2" charset="2"/>
              <a:buChar char="§"/>
              <a:defRPr/>
            </a:pP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تسويق</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عقاري</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لأملاك</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الغير</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p>
          <a:p>
            <a:pPr marL="87511" indent="-87511" algn="r" defTabSz="342883" rtl="1">
              <a:buFont typeface="Wingdings" panose="05000000000000000000" pitchFamily="2" charset="2"/>
              <a:buChar char="§"/>
              <a:defRPr/>
            </a:pP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إعداد</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وتطوير</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خطة</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المبيعات</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p>
          <a:p>
            <a:pPr marL="87511" indent="-87511" algn="r" defTabSz="342883" rtl="1">
              <a:buFont typeface="Wingdings" panose="05000000000000000000" pitchFamily="2" charset="2"/>
              <a:buChar char="§"/>
              <a:defRPr/>
            </a:pP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التقارير</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الشهرية</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p>
        </p:txBody>
      </p:sp>
      <p:sp>
        <p:nvSpPr>
          <p:cNvPr id="16" name="Rectangle: Rounded Corners 15">
            <a:extLst>
              <a:ext uri="{FF2B5EF4-FFF2-40B4-BE49-F238E27FC236}">
                <a16:creationId xmlns:a16="http://schemas.microsoft.com/office/drawing/2014/main" id="{AB347EC1-D053-FA70-8079-46125D15DC4E}"/>
              </a:ext>
            </a:extLst>
          </p:cNvPr>
          <p:cNvSpPr/>
          <p:nvPr/>
        </p:nvSpPr>
        <p:spPr>
          <a:xfrm flipH="1">
            <a:off x="2562789" y="1211140"/>
            <a:ext cx="1978613" cy="293340"/>
          </a:xfrm>
          <a:prstGeom prst="roundRect">
            <a:avLst/>
          </a:prstGeom>
          <a:solidFill>
            <a:schemeClr val="accent1"/>
          </a:solidFill>
          <a:ln>
            <a:noFill/>
          </a:ln>
        </p:spPr>
        <p:txBody>
          <a:bodyPr vert="horz" wrap="square" lIns="0" tIns="0" rIns="0" bIns="0" rtlCol="0" anchor="ctr">
            <a:noAutofit/>
          </a:bodyPr>
          <a:lstStyle/>
          <a:p>
            <a:pPr algn="ctr" defTabSz="342883" rtl="1">
              <a:defRPr/>
            </a:pPr>
            <a:r>
              <a:rPr lang="en-US" sz="1200" b="1">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شركة نفوذ للاستثمار العقاري</a:t>
            </a: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19" name="Rectangle 18">
            <a:extLst>
              <a:ext uri="{FF2B5EF4-FFF2-40B4-BE49-F238E27FC236}">
                <a16:creationId xmlns:a16="http://schemas.microsoft.com/office/drawing/2014/main" id="{B641099F-B302-2A29-1BFE-5AF5F2129698}"/>
              </a:ext>
            </a:extLst>
          </p:cNvPr>
          <p:cNvSpPr/>
          <p:nvPr/>
        </p:nvSpPr>
        <p:spPr>
          <a:xfrm flipH="1">
            <a:off x="522961" y="1554918"/>
            <a:ext cx="1978613" cy="2617032"/>
          </a:xfrm>
          <a:prstGeom prst="rect">
            <a:avLst/>
          </a:prstGeom>
          <a:solidFill>
            <a:schemeClr val="accent1">
              <a:lumMod val="20000"/>
              <a:lumOff val="80000"/>
              <a:alpha val="40000"/>
            </a:schemeClr>
          </a:solidFill>
          <a:ln>
            <a:noFill/>
          </a:ln>
        </p:spPr>
        <p:txBody>
          <a:bodyPr wrap="square" tIns="91440" rIns="102870" rtlCol="0" anchor="t">
            <a:noAutofit/>
          </a:bodyPr>
          <a:lstStyle/>
          <a:p>
            <a:pPr marL="87511" indent="-87511" algn="r" defTabSz="342883" rtl="1">
              <a:buFont typeface="Wingdings" panose="05000000000000000000" pitchFamily="2" charset="2"/>
              <a:buChar char="§"/>
              <a:defRPr/>
            </a:pPr>
            <a:r>
              <a:rPr lang="en-US" sz="100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دليل سياسات وإجراءات العمليات </a:t>
            </a:r>
          </a:p>
          <a:p>
            <a:pPr marL="87511" indent="-87511" algn="r" defTabSz="342883" rtl="1">
              <a:buFont typeface="Wingdings" panose="05000000000000000000" pitchFamily="2" charset="2"/>
              <a:buChar char="§"/>
              <a:defRPr/>
            </a:pPr>
            <a:r>
              <a:rPr lang="en-US" sz="100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دراسة المشاريع </a:t>
            </a:r>
          </a:p>
          <a:p>
            <a:pPr marL="87511" indent="-87511" algn="r" defTabSz="342883" rtl="1">
              <a:buFont typeface="Wingdings" panose="05000000000000000000" pitchFamily="2" charset="2"/>
              <a:buChar char="§"/>
              <a:defRPr/>
            </a:pPr>
            <a:r>
              <a:rPr lang="en-US" sz="100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تحديد موازنة المشاريع </a:t>
            </a:r>
          </a:p>
          <a:p>
            <a:pPr marL="87511" indent="-87511" algn="r" defTabSz="342883" rtl="1">
              <a:buFont typeface="Wingdings" panose="05000000000000000000" pitchFamily="2" charset="2"/>
              <a:buChar char="§"/>
              <a:defRPr/>
            </a:pPr>
            <a:r>
              <a:rPr lang="en-US" sz="100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مراجعة المشاريع </a:t>
            </a:r>
          </a:p>
          <a:p>
            <a:pPr marL="87511" indent="-87511" algn="r" defTabSz="342883" rtl="1">
              <a:buFont typeface="Wingdings" panose="05000000000000000000" pitchFamily="2" charset="2"/>
              <a:buChar char="§"/>
              <a:defRPr/>
            </a:pPr>
            <a:r>
              <a:rPr lang="en-US" sz="100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أولويات المشاريع </a:t>
            </a:r>
          </a:p>
          <a:p>
            <a:pPr marL="87511" indent="-87511" algn="r" defTabSz="342883" rtl="1">
              <a:buFont typeface="Wingdings" panose="05000000000000000000" pitchFamily="2" charset="2"/>
              <a:buChar char="§"/>
              <a:defRPr/>
            </a:pPr>
            <a:r>
              <a:rPr lang="en-US" sz="100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تحليل متطلبات المشروع </a:t>
            </a:r>
          </a:p>
          <a:p>
            <a:pPr marL="87511" indent="-87511" algn="r" defTabSz="342883" rtl="1">
              <a:buFont typeface="Wingdings" panose="05000000000000000000" pitchFamily="2" charset="2"/>
              <a:buChar char="§"/>
              <a:defRPr/>
            </a:pPr>
            <a:r>
              <a:rPr lang="en-US" sz="100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وضع خطة مفصلة للمشروع </a:t>
            </a:r>
          </a:p>
          <a:p>
            <a:pPr marL="87511" indent="-87511" algn="r" defTabSz="342883" rtl="1">
              <a:buFont typeface="Wingdings" panose="05000000000000000000" pitchFamily="2" charset="2"/>
              <a:buChar char="§"/>
              <a:defRPr/>
            </a:pPr>
            <a:r>
              <a:rPr lang="en-US" sz="100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إعداد وجدولة المشروع </a:t>
            </a:r>
          </a:p>
          <a:p>
            <a:pPr marL="87511" indent="-87511" algn="r" defTabSz="342883" rtl="1">
              <a:buFont typeface="Wingdings" panose="05000000000000000000" pitchFamily="2" charset="2"/>
              <a:buChar char="§"/>
              <a:defRPr/>
            </a:pPr>
            <a:r>
              <a:rPr lang="en-US" sz="100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إعداد وإدارة ميزانيات المشاريع </a:t>
            </a:r>
          </a:p>
          <a:p>
            <a:pPr marL="87511" indent="-87511" algn="r" defTabSz="342883" rtl="1">
              <a:buFont typeface="Wingdings" panose="05000000000000000000" pitchFamily="2" charset="2"/>
              <a:buChar char="§"/>
              <a:defRPr/>
            </a:pPr>
            <a:r>
              <a:rPr lang="en-US" sz="100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تنفيذ المشروع </a:t>
            </a:r>
          </a:p>
          <a:p>
            <a:pPr marL="87511" indent="-87511" algn="r" defTabSz="342883" rtl="1">
              <a:buFont typeface="Wingdings" panose="05000000000000000000" pitchFamily="2" charset="2"/>
              <a:buChar char="§"/>
              <a:defRPr/>
            </a:pPr>
            <a:r>
              <a:rPr lang="en-US" sz="100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المستخلصات </a:t>
            </a:r>
          </a:p>
          <a:p>
            <a:pPr marL="87511" indent="-87511" algn="r" defTabSz="342883" rtl="1">
              <a:buFont typeface="Wingdings" panose="05000000000000000000" pitchFamily="2" charset="2"/>
              <a:buChar char="§"/>
              <a:defRPr/>
            </a:pPr>
            <a:r>
              <a:rPr lang="en-US" sz="100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متابعة وإغلاق المشروع </a:t>
            </a:r>
          </a:p>
          <a:p>
            <a:pPr marL="87511" indent="-87511" algn="r" defTabSz="342883" rtl="1">
              <a:buFont typeface="Wingdings" panose="05000000000000000000" pitchFamily="2" charset="2"/>
              <a:buChar char="§"/>
              <a:defRPr/>
            </a:pPr>
            <a:r>
              <a:rPr lang="en-US" sz="100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الجودة والسلامة المهنية </a:t>
            </a:r>
            <a:endPar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20" name="Rectangle: Rounded Corners 19">
            <a:extLst>
              <a:ext uri="{FF2B5EF4-FFF2-40B4-BE49-F238E27FC236}">
                <a16:creationId xmlns:a16="http://schemas.microsoft.com/office/drawing/2014/main" id="{F1BC2951-CBD8-2BA2-0451-7B8841048DC7}"/>
              </a:ext>
            </a:extLst>
          </p:cNvPr>
          <p:cNvSpPr/>
          <p:nvPr/>
        </p:nvSpPr>
        <p:spPr>
          <a:xfrm flipH="1">
            <a:off x="522966" y="1211140"/>
            <a:ext cx="1978613" cy="293340"/>
          </a:xfrm>
          <a:prstGeom prst="roundRect">
            <a:avLst/>
          </a:prstGeom>
          <a:solidFill>
            <a:schemeClr val="accent1"/>
          </a:solidFill>
          <a:ln>
            <a:noFill/>
          </a:ln>
        </p:spPr>
        <p:txBody>
          <a:bodyPr vert="horz" wrap="square" lIns="0" tIns="0" rIns="0" bIns="0" rtlCol="0" anchor="ctr">
            <a:noAutofit/>
          </a:bodyPr>
          <a:lstStyle/>
          <a:p>
            <a:pPr algn="ctr" defTabSz="342883" rtl="1">
              <a:defRPr/>
            </a:pPr>
            <a:r>
              <a:rPr lang="en-US" sz="1200" b="1">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شركة تلاد للإنشاءات</a:t>
            </a: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Tree>
    <p:extLst>
      <p:ext uri="{BB962C8B-B14F-4D97-AF65-F5344CB8AC3E}">
        <p14:creationId xmlns:p14="http://schemas.microsoft.com/office/powerpoint/2010/main" val="28567640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168A0-895C-33C4-6319-1B56383FF98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8AC41D-B1B9-3D91-E4B1-637C35028958}"/>
              </a:ext>
            </a:extLst>
          </p:cNvPr>
          <p:cNvSpPr>
            <a:spLocks noGrp="1"/>
          </p:cNvSpPr>
          <p:nvPr>
            <p:ph type="sldNum" sz="quarter" idx="4"/>
          </p:nvPr>
        </p:nvSpPr>
        <p:spPr/>
        <p:txBody>
          <a:bodyPr/>
          <a:lstStyle/>
          <a:p>
            <a:fld id="{402EAA05-6333-46EE-AAC8-A5AD6A996142}" type="slidenum">
              <a:rPr lang="en-US" smtClean="0"/>
              <a:t>70</a:t>
            </a:fld>
            <a:endParaRPr lang="en-US" dirty="0"/>
          </a:p>
        </p:txBody>
      </p:sp>
      <p:sp>
        <p:nvSpPr>
          <p:cNvPr id="4" name="Rectangle 3">
            <a:extLst>
              <a:ext uri="{FF2B5EF4-FFF2-40B4-BE49-F238E27FC236}">
                <a16:creationId xmlns:a16="http://schemas.microsoft.com/office/drawing/2014/main" id="{A10BEC74-177A-5EDA-F6CF-8ADB57CD5D8C}"/>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algn="r" rtl="1"/>
            <a:endParaRPr lang="en-US" sz="253" dirty="0"/>
          </a:p>
        </p:txBody>
      </p:sp>
      <p:graphicFrame>
        <p:nvGraphicFramePr>
          <p:cNvPr id="10" name="Table 14">
            <a:extLst>
              <a:ext uri="{FF2B5EF4-FFF2-40B4-BE49-F238E27FC236}">
                <a16:creationId xmlns:a16="http://schemas.microsoft.com/office/drawing/2014/main" id="{E080C436-99AF-C0C6-E1A8-36B9C64CE2F6}"/>
              </a:ext>
            </a:extLst>
          </p:cNvPr>
          <p:cNvGraphicFramePr>
            <a:graphicFrameLocks noGrp="1"/>
          </p:cNvGraphicFramePr>
          <p:nvPr>
            <p:extLst>
              <p:ext uri="{D42A27DB-BD31-4B8C-83A1-F6EECF244321}">
                <p14:modId xmlns:p14="http://schemas.microsoft.com/office/powerpoint/2010/main" val="3189644995"/>
              </p:ext>
            </p:extLst>
          </p:nvPr>
        </p:nvGraphicFramePr>
        <p:xfrm>
          <a:off x="577812" y="1363692"/>
          <a:ext cx="7988376" cy="2416116"/>
        </p:xfrm>
        <a:graphic>
          <a:graphicData uri="http://schemas.openxmlformats.org/drawingml/2006/table">
            <a:tbl>
              <a:tblPr rtl="1" firstRow="1" bandRow="1">
                <a:tableStyleId>{F5AB1C69-6EDB-4FF4-983F-18BD219EF322}</a:tableStyleId>
              </a:tblPr>
              <a:tblGrid>
                <a:gridCol w="354567">
                  <a:extLst>
                    <a:ext uri="{9D8B030D-6E8A-4147-A177-3AD203B41FA5}">
                      <a16:colId xmlns:a16="http://schemas.microsoft.com/office/drawing/2014/main" val="764020689"/>
                    </a:ext>
                  </a:extLst>
                </a:gridCol>
                <a:gridCol w="2637319">
                  <a:extLst>
                    <a:ext uri="{9D8B030D-6E8A-4147-A177-3AD203B41FA5}">
                      <a16:colId xmlns:a16="http://schemas.microsoft.com/office/drawing/2014/main" val="2352564501"/>
                    </a:ext>
                  </a:extLst>
                </a:gridCol>
                <a:gridCol w="3787154">
                  <a:extLst>
                    <a:ext uri="{9D8B030D-6E8A-4147-A177-3AD203B41FA5}">
                      <a16:colId xmlns:a16="http://schemas.microsoft.com/office/drawing/2014/main" val="2134073501"/>
                    </a:ext>
                  </a:extLst>
                </a:gridCol>
                <a:gridCol w="1209336">
                  <a:extLst>
                    <a:ext uri="{9D8B030D-6E8A-4147-A177-3AD203B41FA5}">
                      <a16:colId xmlns:a16="http://schemas.microsoft.com/office/drawing/2014/main" val="2820441763"/>
                    </a:ext>
                  </a:extLst>
                </a:gridCol>
              </a:tblGrid>
              <a:tr h="402686">
                <a:tc>
                  <a:txBody>
                    <a:bodyPr/>
                    <a:lstStyle/>
                    <a:p>
                      <a:pPr marL="0" algn="ctr" defTabSz="914400" rtl="1" eaLnBrk="1" latinLnBrk="0" hangingPunct="1"/>
                      <a:r>
                        <a:rPr lang="en-US" sz="1000" b="0" kern="1200" dirty="0">
                          <a:solidFill>
                            <a:schemeClr val="tx2"/>
                          </a:solidFill>
                          <a:latin typeface="Sakkal Majalla" panose="02000000000000000000" pitchFamily="2" charset="-78"/>
                          <a:ea typeface="+mn-ea"/>
                          <a:cs typeface="Sakkal Majalla" panose="02000000000000000000" pitchFamily="2" charset="-78"/>
                        </a:rPr>
                        <a:t>7</a:t>
                      </a: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8F8F9"/>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000" b="0" dirty="0" err="1">
                          <a:solidFill>
                            <a:schemeClr val="accent1"/>
                          </a:solidFill>
                          <a:latin typeface="Sakkal Majalla" panose="02000000000000000000" pitchFamily="2" charset="-78"/>
                          <a:cs typeface="Sakkal Majalla" panose="02000000000000000000" pitchFamily="2" charset="-78"/>
                        </a:rPr>
                        <a:t>تفعيل</a:t>
                      </a:r>
                      <a:r>
                        <a:rPr lang="en-US" sz="1000" b="0" dirty="0">
                          <a:solidFill>
                            <a:schemeClr val="accent1"/>
                          </a:solidFill>
                          <a:latin typeface="Sakkal Majalla" panose="02000000000000000000" pitchFamily="2" charset="-78"/>
                          <a:cs typeface="Sakkal Majalla" panose="02000000000000000000" pitchFamily="2" charset="-78"/>
                        </a:rPr>
                        <a:t> </a:t>
                      </a:r>
                      <a:r>
                        <a:rPr lang="en-US" sz="1000" b="0" dirty="0" err="1">
                          <a:solidFill>
                            <a:schemeClr val="accent1"/>
                          </a:solidFill>
                          <a:latin typeface="Sakkal Majalla" panose="02000000000000000000" pitchFamily="2" charset="-78"/>
                          <a:cs typeface="Sakkal Majalla" panose="02000000000000000000" pitchFamily="2" charset="-78"/>
                        </a:rPr>
                        <a:t>الخطط</a:t>
                      </a:r>
                      <a:r>
                        <a:rPr lang="en-US" sz="1000" b="0" dirty="0">
                          <a:solidFill>
                            <a:schemeClr val="accent1"/>
                          </a:solidFill>
                          <a:latin typeface="Sakkal Majalla" panose="02000000000000000000" pitchFamily="2" charset="-78"/>
                          <a:cs typeface="Sakkal Majalla" panose="02000000000000000000" pitchFamily="2" charset="-78"/>
                        </a:rPr>
                        <a:t> </a:t>
                      </a:r>
                      <a:r>
                        <a:rPr lang="en-US" sz="1000" b="0" dirty="0" err="1">
                          <a:solidFill>
                            <a:schemeClr val="accent1"/>
                          </a:solidFill>
                          <a:latin typeface="Sakkal Majalla" panose="02000000000000000000" pitchFamily="2" charset="-78"/>
                          <a:cs typeface="Sakkal Majalla" panose="02000000000000000000" pitchFamily="2" charset="-78"/>
                        </a:rPr>
                        <a:t>المتعلقة</a:t>
                      </a:r>
                      <a:r>
                        <a:rPr lang="en-US" sz="1000" b="0" dirty="0">
                          <a:solidFill>
                            <a:schemeClr val="accent1"/>
                          </a:solidFill>
                          <a:latin typeface="Sakkal Majalla" panose="02000000000000000000" pitchFamily="2" charset="-78"/>
                          <a:cs typeface="Sakkal Majalla" panose="02000000000000000000" pitchFamily="2" charset="-78"/>
                        </a:rPr>
                        <a:t> </a:t>
                      </a:r>
                      <a:r>
                        <a:rPr lang="en-US" sz="1000" b="0" dirty="0" err="1">
                          <a:solidFill>
                            <a:schemeClr val="accent1"/>
                          </a:solidFill>
                          <a:latin typeface="Sakkal Majalla" panose="02000000000000000000" pitchFamily="2" charset="-78"/>
                          <a:cs typeface="Sakkal Majalla" panose="02000000000000000000" pitchFamily="2" charset="-78"/>
                        </a:rPr>
                        <a:t>بالمخاطر</a:t>
                      </a:r>
                      <a:r>
                        <a:rPr lang="en-US" sz="1000" b="0" dirty="0">
                          <a:solidFill>
                            <a:schemeClr val="accent1"/>
                          </a:solidFill>
                          <a:latin typeface="Sakkal Majalla" panose="02000000000000000000" pitchFamily="2" charset="-78"/>
                          <a:cs typeface="Sakkal Majalla" panose="02000000000000000000" pitchFamily="2" charset="-78"/>
                        </a:rPr>
                        <a:t> </a:t>
                      </a:r>
                      <a:r>
                        <a:rPr lang="en-US" sz="1000" b="0" dirty="0" err="1">
                          <a:solidFill>
                            <a:schemeClr val="accent1"/>
                          </a:solidFill>
                          <a:latin typeface="Sakkal Majalla" panose="02000000000000000000" pitchFamily="2" charset="-78"/>
                          <a:cs typeface="Sakkal Majalla" panose="02000000000000000000" pitchFamily="2" charset="-78"/>
                        </a:rPr>
                        <a:t>والمراجعة</a:t>
                      </a:r>
                      <a:r>
                        <a:rPr lang="en-US" sz="1000" b="0" dirty="0">
                          <a:solidFill>
                            <a:schemeClr val="accent1"/>
                          </a:solidFill>
                          <a:latin typeface="Sakkal Majalla" panose="02000000000000000000" pitchFamily="2" charset="-78"/>
                          <a:cs typeface="Sakkal Majalla" panose="02000000000000000000" pitchFamily="2" charset="-78"/>
                        </a:rPr>
                        <a:t> </a:t>
                      </a:r>
                      <a:r>
                        <a:rPr lang="en-US" sz="1000" b="0" dirty="0" err="1">
                          <a:solidFill>
                            <a:schemeClr val="accent1"/>
                          </a:solidFill>
                          <a:latin typeface="Sakkal Majalla" panose="02000000000000000000" pitchFamily="2" charset="-78"/>
                          <a:cs typeface="Sakkal Majalla" panose="02000000000000000000" pitchFamily="2" charset="-78"/>
                        </a:rPr>
                        <a:t>الداخلية</a:t>
                      </a:r>
                      <a:endParaRPr lang="en-US" sz="1000" b="0" dirty="0">
                        <a:solidFill>
                          <a:schemeClr val="accent1"/>
                        </a:solidFill>
                        <a:latin typeface="Sakkal Majalla" panose="02000000000000000000" pitchFamily="2" charset="-78"/>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8F8F9"/>
                    </a:solidFill>
                  </a:tcPr>
                </a:tc>
                <a:tc>
                  <a:txBody>
                    <a:bodyPr/>
                    <a:lstStyle/>
                    <a:p>
                      <a:pPr marL="0" marR="0" lvl="0" indent="0" algn="r" defTabSz="685766" rtl="1" eaLnBrk="1" fontAlgn="auto" latinLnBrk="0" hangingPunct="1">
                        <a:lnSpc>
                          <a:spcPct val="100000"/>
                        </a:lnSpc>
                        <a:spcBef>
                          <a:spcPts val="0"/>
                        </a:spcBef>
                        <a:spcAft>
                          <a:spcPts val="0"/>
                        </a:spcAft>
                        <a:buClrTx/>
                        <a:buSzTx/>
                        <a:buFontTx/>
                        <a:buNone/>
                        <a:tabLst/>
                        <a:defRPr/>
                      </a:pPr>
                      <a:r>
                        <a:rPr lang="en-US" sz="1000" b="0" dirty="0" err="1">
                          <a:solidFill>
                            <a:schemeClr val="tx2"/>
                          </a:solidFill>
                          <a:latin typeface="Sakkal Majalla" panose="02000000000000000000" pitchFamily="2" charset="-78"/>
                          <a:cs typeface="Sakkal Majalla" panose="02000000000000000000" pitchFamily="2" charset="-78"/>
                        </a:rPr>
                        <a:t>تفعيل</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وتنفيذ</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الخطط</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المعتمدة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لإدارة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المخاطر</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والمراجعة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الداخلية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بهدف</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تعزيز</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النزاهة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والشفافية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وضمان</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الامتثال</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للسياسات</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والإجراءات</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وتحسين</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كفاءة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أنظمة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الرقابة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الداخلية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في</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المجموعة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والشركات</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التابعة</a:t>
                      </a:r>
                      <a:endParaRPr lang="en-US" sz="1000" b="0" dirty="0">
                        <a:solidFill>
                          <a:srgbClr val="FF0000"/>
                        </a:solidFill>
                        <a:latin typeface="Sakkal Majalla" panose="02000000000000000000" pitchFamily="2" charset="-78"/>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8F8F9"/>
                    </a:solidFill>
                  </a:tcPr>
                </a:tc>
                <a:tc>
                  <a:txBody>
                    <a:bodyPr/>
                    <a:lstStyle/>
                    <a:p>
                      <a:pPr algn="r" rtl="1"/>
                      <a:endParaRPr lang="en-US" sz="1000" b="0" dirty="0">
                        <a:solidFill>
                          <a:schemeClr val="tx2"/>
                        </a:solidFill>
                        <a:latin typeface="Sakkal Majalla" panose="02000000000000000000" pitchFamily="2" charset="-78"/>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8F8F9"/>
                    </a:solidFill>
                  </a:tcPr>
                </a:tc>
                <a:extLst>
                  <a:ext uri="{0D108BD9-81ED-4DB2-BD59-A6C34878D82A}">
                    <a16:rowId xmlns:a16="http://schemas.microsoft.com/office/drawing/2014/main" val="262167335"/>
                  </a:ext>
                </a:extLst>
              </a:tr>
              <a:tr h="402686">
                <a:tc>
                  <a:txBody>
                    <a:bodyPr/>
                    <a:lstStyle/>
                    <a:p>
                      <a:pPr marL="0" algn="ctr" defTabSz="914400" rtl="1" eaLnBrk="1" latinLnBrk="0" hangingPunct="1"/>
                      <a:r>
                        <a:rPr lang="en-US" sz="1000" b="0" kern="1200" dirty="0">
                          <a:solidFill>
                            <a:schemeClr val="tx2"/>
                          </a:solidFill>
                          <a:latin typeface="Sakkal Majalla" panose="02000000000000000000" pitchFamily="2" charset="-78"/>
                          <a:ea typeface="+mn-ea"/>
                          <a:cs typeface="Sakkal Majalla" panose="02000000000000000000" pitchFamily="2" charset="-78"/>
                        </a:rPr>
                        <a:t>8</a:t>
                      </a: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6DCE5"/>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000" b="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تفعيل</a:t>
                      </a:r>
                      <a:r>
                        <a:rPr lang="en-US" sz="1000" b="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b="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النموذج</a:t>
                      </a:r>
                      <a:r>
                        <a:rPr lang="en-US" sz="1000" b="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b="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التشغيلي</a:t>
                      </a:r>
                      <a:r>
                        <a:rPr lang="en-US" sz="1000" b="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b="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الجديد</a:t>
                      </a:r>
                      <a:endParaRPr lang="en-US" sz="1000" b="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6DCE5"/>
                    </a:solidFill>
                  </a:tcPr>
                </a:tc>
                <a:tc>
                  <a:txBody>
                    <a:bodyPr/>
                    <a:lstStyle/>
                    <a:p>
                      <a:pPr marL="0" marR="0" lvl="0" indent="0" algn="r" defTabSz="685766" rtl="1" eaLnBrk="1" fontAlgn="auto" latinLnBrk="0" hangingPunct="1">
                        <a:lnSpc>
                          <a:spcPct val="100000"/>
                        </a:lnSpc>
                        <a:spcBef>
                          <a:spcPts val="0"/>
                        </a:spcBef>
                        <a:spcAft>
                          <a:spcPts val="0"/>
                        </a:spcAft>
                        <a:buClrTx/>
                        <a:buSzTx/>
                        <a:buFontTx/>
                        <a:buNone/>
                        <a:tabLst/>
                        <a:defRPr/>
                      </a:pPr>
                      <a:r>
                        <a:rPr lang="en-US" sz="1000" b="0" dirty="0" err="1">
                          <a:solidFill>
                            <a:schemeClr val="tx2"/>
                          </a:solidFill>
                          <a:latin typeface="Sakkal Majalla" panose="02000000000000000000" pitchFamily="2" charset="-78"/>
                          <a:cs typeface="Sakkal Majalla" panose="02000000000000000000" pitchFamily="2" charset="-78"/>
                        </a:rPr>
                        <a:t>تطبيق</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النموذج</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التشغيلي</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للمجموعة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بما</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يضمن</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وضوح</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الأدوار</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والمسؤوليات</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وتحسين</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كفاءة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التنسيق</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بين</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الشركات</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التابعة</a:t>
                      </a:r>
                      <a:r>
                        <a:rPr lang="en-US" sz="1000" b="0" dirty="0">
                          <a:solidFill>
                            <a:schemeClr val="tx2"/>
                          </a:solidFill>
                          <a:latin typeface="Sakkal Majalla" panose="02000000000000000000" pitchFamily="2" charset="-78"/>
                          <a:cs typeface="Sakkal Majalla" panose="02000000000000000000" pitchFamily="2" charset="-78"/>
                        </a:rPr>
                        <a:t> </a:t>
                      </a: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6DCE5"/>
                    </a:solidFill>
                  </a:tcPr>
                </a:tc>
                <a:tc>
                  <a:txBody>
                    <a:bodyPr/>
                    <a:lstStyle/>
                    <a:p>
                      <a:pPr algn="r" rtl="1"/>
                      <a:endParaRPr lang="en-US" sz="1000" b="0" dirty="0">
                        <a:solidFill>
                          <a:schemeClr val="tx2"/>
                        </a:solidFill>
                        <a:latin typeface="Sakkal Majalla" panose="02000000000000000000" pitchFamily="2" charset="-78"/>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6DCE5"/>
                    </a:solidFill>
                  </a:tcPr>
                </a:tc>
                <a:extLst>
                  <a:ext uri="{0D108BD9-81ED-4DB2-BD59-A6C34878D82A}">
                    <a16:rowId xmlns:a16="http://schemas.microsoft.com/office/drawing/2014/main" val="2217867399"/>
                  </a:ext>
                </a:extLst>
              </a:tr>
              <a:tr h="402686">
                <a:tc>
                  <a:txBody>
                    <a:bodyPr/>
                    <a:lstStyle/>
                    <a:p>
                      <a:pPr marL="0" algn="ctr" defTabSz="914400" rtl="1" eaLnBrk="1" latinLnBrk="0" hangingPunct="1"/>
                      <a:r>
                        <a:rPr lang="en-US" sz="1000" b="0" kern="1200" dirty="0">
                          <a:solidFill>
                            <a:schemeClr val="tx2"/>
                          </a:solidFill>
                          <a:latin typeface="Sakkal Majalla" panose="02000000000000000000" pitchFamily="2" charset="-78"/>
                          <a:ea typeface="+mn-ea"/>
                          <a:cs typeface="Sakkal Majalla" panose="02000000000000000000" pitchFamily="2" charset="-78"/>
                        </a:rPr>
                        <a:t>9</a:t>
                      </a: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8F8F9"/>
                    </a:solidFill>
                  </a:tcPr>
                </a:tc>
                <a:tc>
                  <a:txBody>
                    <a:bodyPr/>
                    <a:lstStyle/>
                    <a:p>
                      <a:pPr marL="0" marR="0" lvl="0" indent="0" algn="r" defTabSz="342883" rtl="1"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تطوير</a:t>
                      </a:r>
                      <a:r>
                        <a:rPr kumimoji="0" lang="en-US" sz="10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ar-SA" sz="10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وتنفيذ</a:t>
                      </a:r>
                      <a:r>
                        <a:rPr kumimoji="0" lang="en-US" sz="10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0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تعلم</a:t>
                      </a:r>
                      <a:r>
                        <a:rPr kumimoji="0" lang="en-US" sz="10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0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وتطوير</a:t>
                      </a:r>
                      <a:r>
                        <a:rPr kumimoji="0" lang="en-US" sz="10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0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للموظفين</a:t>
                      </a:r>
                      <a:r>
                        <a:rPr kumimoji="0" lang="en-US" sz="10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0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في</a:t>
                      </a:r>
                      <a:r>
                        <a:rPr kumimoji="0" lang="en-US" sz="10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0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المجموعة</a:t>
                      </a:r>
                      <a:r>
                        <a:rPr kumimoji="0" lang="en-US" sz="10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0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والشركات</a:t>
                      </a:r>
                      <a:r>
                        <a:rPr kumimoji="0" lang="en-US" sz="10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0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التابعة</a:t>
                      </a:r>
                      <a:r>
                        <a:rPr kumimoji="0" lang="en-US" sz="10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0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لها</a:t>
                      </a:r>
                      <a:endParaRPr kumimoji="0" lang="en-US" sz="10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8F8F9"/>
                    </a:solidFill>
                  </a:tcPr>
                </a:tc>
                <a:tc>
                  <a:txBody>
                    <a:bodyPr/>
                    <a:lstStyle/>
                    <a:p>
                      <a:pPr algn="r" rtl="1"/>
                      <a:r>
                        <a:rPr lang="en-US" sz="1000" b="0" dirty="0" err="1">
                          <a:solidFill>
                            <a:schemeClr val="tx2"/>
                          </a:solidFill>
                          <a:latin typeface="Sakkal Majalla" panose="02000000000000000000" pitchFamily="2" charset="-78"/>
                          <a:cs typeface="Sakkal Majalla" panose="02000000000000000000" pitchFamily="2" charset="-78"/>
                        </a:rPr>
                        <a:t>تصميم</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وتنفيذ</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خطة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تعلم</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وتطوير</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للموظفين</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في</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المجموعة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والشركات</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التابعة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لرفع</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كفاءة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الموظفين</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وتعزيز</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الجاهزية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من</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خلال</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برامج</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تدريبية</a:t>
                      </a:r>
                      <a:endParaRPr lang="en-US" sz="1000" b="0" dirty="0">
                        <a:solidFill>
                          <a:schemeClr val="tx2"/>
                        </a:solidFill>
                        <a:latin typeface="Sakkal Majalla" panose="02000000000000000000" pitchFamily="2" charset="-78"/>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8F8F9"/>
                    </a:solidFill>
                  </a:tcPr>
                </a:tc>
                <a:tc>
                  <a:txBody>
                    <a:bodyPr/>
                    <a:lstStyle/>
                    <a:p>
                      <a:pPr algn="r" rtl="1"/>
                      <a:endParaRPr lang="en-US" sz="1000" b="0" dirty="0">
                        <a:solidFill>
                          <a:schemeClr val="tx2"/>
                        </a:solidFill>
                        <a:latin typeface="Sakkal Majalla" panose="02000000000000000000" pitchFamily="2" charset="-78"/>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8F8F9"/>
                    </a:solidFill>
                  </a:tcPr>
                </a:tc>
                <a:extLst>
                  <a:ext uri="{0D108BD9-81ED-4DB2-BD59-A6C34878D82A}">
                    <a16:rowId xmlns:a16="http://schemas.microsoft.com/office/drawing/2014/main" val="2485013673"/>
                  </a:ext>
                </a:extLst>
              </a:tr>
              <a:tr h="402686">
                <a:tc>
                  <a:txBody>
                    <a:bodyPr/>
                    <a:lstStyle/>
                    <a:p>
                      <a:pPr algn="ctr" rtl="1"/>
                      <a:r>
                        <a:rPr lang="en-US" sz="1000" b="0" dirty="0">
                          <a:solidFill>
                            <a:schemeClr val="tx2"/>
                          </a:solidFill>
                          <a:latin typeface="Sakkal Majalla" panose="02000000000000000000" pitchFamily="2" charset="-78"/>
                          <a:cs typeface="Sakkal Majalla" panose="02000000000000000000" pitchFamily="2" charset="-78"/>
                        </a:rPr>
                        <a:t>10</a:t>
                      </a: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6DCE5"/>
                    </a:solidFill>
                  </a:tcPr>
                </a:tc>
                <a:tc>
                  <a:txBody>
                    <a:bodyPr/>
                    <a:lstStyle/>
                    <a:p>
                      <a:pPr marL="0" marR="0" lvl="0" indent="0" algn="r" defTabSz="342883" rtl="1"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تعزيز</a:t>
                      </a:r>
                      <a:r>
                        <a:rPr kumimoji="0" lang="en-US" sz="10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0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التواصل</a:t>
                      </a:r>
                      <a:r>
                        <a:rPr kumimoji="0" lang="en-US" sz="10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0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والتكامل</a:t>
                      </a:r>
                      <a:r>
                        <a:rPr kumimoji="0" lang="en-US" sz="10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0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بين</a:t>
                      </a:r>
                      <a:r>
                        <a:rPr kumimoji="0" lang="en-US" sz="10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0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المجموعة</a:t>
                      </a:r>
                      <a:r>
                        <a:rPr kumimoji="0" lang="en-US" sz="10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0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والشركات</a:t>
                      </a:r>
                      <a:r>
                        <a:rPr kumimoji="0" lang="en-US" sz="10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0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التابعة</a:t>
                      </a:r>
                      <a:endParaRPr kumimoji="0" lang="en-US" sz="10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6DCE5"/>
                    </a:solidFill>
                  </a:tcPr>
                </a:tc>
                <a:tc>
                  <a:txBody>
                    <a:bodyPr/>
                    <a:lstStyle/>
                    <a:p>
                      <a:pPr marL="0" marR="0" lvl="0" indent="0" algn="r" defTabSz="685766" rtl="1" eaLnBrk="1" fontAlgn="auto" latinLnBrk="0" hangingPunct="1">
                        <a:lnSpc>
                          <a:spcPct val="100000"/>
                        </a:lnSpc>
                        <a:spcBef>
                          <a:spcPts val="0"/>
                        </a:spcBef>
                        <a:spcAft>
                          <a:spcPts val="0"/>
                        </a:spcAft>
                        <a:buClrTx/>
                        <a:buSzTx/>
                        <a:buFontTx/>
                        <a:buNone/>
                        <a:tabLst/>
                        <a:defRPr/>
                      </a:pPr>
                      <a:r>
                        <a:rPr lang="en-US" sz="1000" b="0" dirty="0" err="1">
                          <a:solidFill>
                            <a:schemeClr val="tx2"/>
                          </a:solidFill>
                          <a:latin typeface="Sakkal Majalla" panose="02000000000000000000" pitchFamily="2" charset="-78"/>
                          <a:cs typeface="Sakkal Majalla" panose="02000000000000000000" pitchFamily="2" charset="-78"/>
                        </a:rPr>
                        <a:t>تعزيز</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التواصل</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والتكامل</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بين</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المجموعة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والشركات</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التابعة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عبر</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آليات</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تواصل</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رسمية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ومنظمة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لرفع</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مستوى</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التنسيق</a:t>
                      </a:r>
                      <a:r>
                        <a:rPr lang="en-US" sz="1000" b="0" dirty="0">
                          <a:solidFill>
                            <a:schemeClr val="tx2"/>
                          </a:solidFill>
                          <a:latin typeface="Sakkal Majalla" panose="02000000000000000000" pitchFamily="2" charset="-78"/>
                          <a:cs typeface="Sakkal Majalla" panose="02000000000000000000" pitchFamily="2" charset="-78"/>
                        </a:rPr>
                        <a:t> </a:t>
                      </a: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6DCE5"/>
                    </a:solidFill>
                  </a:tcPr>
                </a:tc>
                <a:tc>
                  <a:txBody>
                    <a:bodyPr/>
                    <a:lstStyle/>
                    <a:p>
                      <a:pPr marL="0" algn="r" defTabSz="914400" rtl="1" eaLnBrk="1" latinLnBrk="0" hangingPunct="1"/>
                      <a:endParaRPr lang="en-US" sz="1000" b="0" kern="1200" dirty="0">
                        <a:solidFill>
                          <a:schemeClr val="tx2"/>
                        </a:solidFill>
                        <a:latin typeface="Sakkal Majalla" panose="02000000000000000000" pitchFamily="2" charset="-78"/>
                        <a:ea typeface="+mn-ea"/>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6DCE5"/>
                    </a:solidFill>
                  </a:tcPr>
                </a:tc>
                <a:extLst>
                  <a:ext uri="{0D108BD9-81ED-4DB2-BD59-A6C34878D82A}">
                    <a16:rowId xmlns:a16="http://schemas.microsoft.com/office/drawing/2014/main" val="2345752967"/>
                  </a:ext>
                </a:extLst>
              </a:tr>
              <a:tr h="402686">
                <a:tc>
                  <a:txBody>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lang="en-US" sz="1000" b="0" dirty="0">
                          <a:solidFill>
                            <a:schemeClr val="tx2"/>
                          </a:solidFill>
                          <a:latin typeface="Sakkal Majalla" panose="02000000000000000000" pitchFamily="2" charset="-78"/>
                          <a:cs typeface="Sakkal Majalla" panose="02000000000000000000" pitchFamily="2" charset="-78"/>
                        </a:rPr>
                        <a:t>11</a:t>
                      </a: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8F8F9"/>
                    </a:solidFill>
                  </a:tcPr>
                </a:tc>
                <a:tc>
                  <a:txBody>
                    <a:bodyPr/>
                    <a:lstStyle/>
                    <a:p>
                      <a:pPr marL="0" marR="0" lvl="0" indent="0" algn="r" defTabSz="342883" rtl="1"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تحديث</a:t>
                      </a:r>
                      <a:r>
                        <a:rPr kumimoji="0" lang="en-US" sz="10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0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وتنفيذ</a:t>
                      </a:r>
                      <a:r>
                        <a:rPr kumimoji="0" lang="en-US" sz="10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0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استراتيجية</a:t>
                      </a:r>
                      <a:r>
                        <a:rPr kumimoji="0" lang="en-US" sz="10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0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شاملة</a:t>
                      </a:r>
                      <a:r>
                        <a:rPr kumimoji="0" lang="en-US" sz="10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0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للتواصل</a:t>
                      </a:r>
                      <a:r>
                        <a:rPr kumimoji="0" lang="en-US" sz="10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0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والتسويق</a:t>
                      </a:r>
                      <a:endParaRPr kumimoji="0" lang="en-US" sz="10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8F8F9"/>
                    </a:solidFill>
                  </a:tcPr>
                </a:tc>
                <a:tc>
                  <a:txBody>
                    <a:bodyPr/>
                    <a:lstStyle/>
                    <a:p>
                      <a:pPr marL="0" algn="r" defTabSz="685766" rtl="1" eaLnBrk="1" latinLnBrk="0" hangingPunct="1"/>
                      <a:r>
                        <a:rPr lang="en-US" sz="1000" b="0" dirty="0" err="1">
                          <a:solidFill>
                            <a:schemeClr val="tx2"/>
                          </a:solidFill>
                          <a:latin typeface="Sakkal Majalla" panose="02000000000000000000" pitchFamily="2" charset="-78"/>
                          <a:cs typeface="Sakkal Majalla" panose="02000000000000000000" pitchFamily="2" charset="-78"/>
                        </a:rPr>
                        <a:t>تحديث</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وتنفيذ</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استراتيجية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شاملة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للتواصل</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والتسويق</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لرفع</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مستوى</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الوعي</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بالعلامة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التجارية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للمجموعة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وتعزيز</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حضورها</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في</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الأسواق</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المستهدفة</a:t>
                      </a:r>
                      <a:r>
                        <a:rPr lang="en-US" sz="1000" b="0" dirty="0">
                          <a:solidFill>
                            <a:schemeClr val="tx2"/>
                          </a:solidFill>
                          <a:latin typeface="Sakkal Majalla" panose="02000000000000000000" pitchFamily="2" charset="-78"/>
                          <a:cs typeface="Sakkal Majalla" panose="02000000000000000000" pitchFamily="2" charset="-78"/>
                        </a:rPr>
                        <a:t> </a:t>
                      </a: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8F8F9"/>
                    </a:solidFill>
                  </a:tcPr>
                </a:tc>
                <a:tc>
                  <a:txBody>
                    <a:bodyPr/>
                    <a:lstStyle/>
                    <a:p>
                      <a:pPr marL="0" algn="r" defTabSz="685766" rtl="1" eaLnBrk="1" latinLnBrk="0" hangingPunct="1"/>
                      <a:endParaRPr lang="en-US" sz="1000" b="0" kern="1200" dirty="0">
                        <a:solidFill>
                          <a:schemeClr val="tx2"/>
                        </a:solidFill>
                        <a:latin typeface="Sakkal Majalla" panose="02000000000000000000" pitchFamily="2" charset="-78"/>
                        <a:ea typeface="+mn-ea"/>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8F8F9"/>
                    </a:solidFill>
                  </a:tcPr>
                </a:tc>
                <a:extLst>
                  <a:ext uri="{0D108BD9-81ED-4DB2-BD59-A6C34878D82A}">
                    <a16:rowId xmlns:a16="http://schemas.microsoft.com/office/drawing/2014/main" val="536639413"/>
                  </a:ext>
                </a:extLst>
              </a:tr>
              <a:tr h="402686">
                <a:tc>
                  <a:txBody>
                    <a:bodyPr/>
                    <a:lstStyle/>
                    <a:p>
                      <a:pPr algn="ctr" rtl="1"/>
                      <a:r>
                        <a:rPr lang="en-US" sz="1000" b="0" dirty="0">
                          <a:solidFill>
                            <a:schemeClr val="tx2"/>
                          </a:solidFill>
                          <a:latin typeface="Sakkal Majalla" panose="02000000000000000000" pitchFamily="2" charset="-78"/>
                          <a:cs typeface="Sakkal Majalla" panose="02000000000000000000" pitchFamily="2" charset="-78"/>
                        </a:rPr>
                        <a:t>12</a:t>
                      </a: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6DCE5"/>
                    </a:solidFill>
                  </a:tcPr>
                </a:tc>
                <a:tc>
                  <a:txBody>
                    <a:bodyPr/>
                    <a:lstStyle/>
                    <a:p>
                      <a:pPr marL="0" marR="0" lvl="0" indent="0" algn="r" defTabSz="342883" rtl="1"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تطوير</a:t>
                      </a:r>
                      <a:r>
                        <a:rPr kumimoji="0" lang="en-US" sz="10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0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وتفعيل</a:t>
                      </a:r>
                      <a:r>
                        <a:rPr kumimoji="0" lang="en-US" sz="10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0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استراتيجية</a:t>
                      </a:r>
                      <a:r>
                        <a:rPr kumimoji="0" lang="en-US" sz="10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0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التحول</a:t>
                      </a:r>
                      <a:r>
                        <a:rPr kumimoji="0" lang="en-US" sz="10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10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الرقمي</a:t>
                      </a:r>
                      <a:endParaRPr kumimoji="0" lang="en-US" sz="10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6DCE5"/>
                    </a:solidFill>
                  </a:tcPr>
                </a:tc>
                <a:tc>
                  <a:txBody>
                    <a:bodyPr/>
                    <a:lstStyle/>
                    <a:p>
                      <a:pPr marL="0" marR="0" lvl="0" indent="0" algn="r" defTabSz="685766" rtl="1" eaLnBrk="1" fontAlgn="auto" latinLnBrk="0" hangingPunct="1">
                        <a:lnSpc>
                          <a:spcPct val="100000"/>
                        </a:lnSpc>
                        <a:spcBef>
                          <a:spcPts val="0"/>
                        </a:spcBef>
                        <a:spcAft>
                          <a:spcPts val="0"/>
                        </a:spcAft>
                        <a:buClrTx/>
                        <a:buSzTx/>
                        <a:buFontTx/>
                        <a:buNone/>
                        <a:tabLst/>
                        <a:defRPr/>
                      </a:pPr>
                      <a:r>
                        <a:rPr lang="en-US" sz="1000" b="0" dirty="0" err="1">
                          <a:solidFill>
                            <a:schemeClr val="tx2"/>
                          </a:solidFill>
                          <a:latin typeface="Sakkal Majalla" panose="02000000000000000000" pitchFamily="2" charset="-78"/>
                          <a:cs typeface="Sakkal Majalla" panose="02000000000000000000" pitchFamily="2" charset="-78"/>
                        </a:rPr>
                        <a:t>تطوير</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وتفعيل</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استراتيجية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التحول</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الرقمي</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بهدف</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رقمنة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العمليات</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الأساسية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وتحسين</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كفاءة</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الأداء</a:t>
                      </a:r>
                      <a:r>
                        <a:rPr lang="en-US" sz="1000" b="0" dirty="0">
                          <a:solidFill>
                            <a:schemeClr val="tx2"/>
                          </a:solidFill>
                          <a:latin typeface="Sakkal Majalla" panose="02000000000000000000" pitchFamily="2" charset="-78"/>
                          <a:cs typeface="Sakkal Majalla" panose="02000000000000000000" pitchFamily="2" charset="-78"/>
                        </a:rPr>
                        <a:t> </a:t>
                      </a:r>
                      <a:r>
                        <a:rPr lang="en-US" sz="1000" b="0" dirty="0" err="1">
                          <a:solidFill>
                            <a:schemeClr val="tx2"/>
                          </a:solidFill>
                          <a:latin typeface="Sakkal Majalla" panose="02000000000000000000" pitchFamily="2" charset="-78"/>
                          <a:cs typeface="Sakkal Majalla" panose="02000000000000000000" pitchFamily="2" charset="-78"/>
                        </a:rPr>
                        <a:t>التشغيلي</a:t>
                      </a:r>
                      <a:endParaRPr lang="en-US" sz="1000" b="0" dirty="0">
                        <a:solidFill>
                          <a:schemeClr val="tx2"/>
                        </a:solidFill>
                        <a:latin typeface="Sakkal Majalla" panose="02000000000000000000" pitchFamily="2" charset="-78"/>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6DCE5"/>
                    </a:solidFill>
                  </a:tcPr>
                </a:tc>
                <a:tc>
                  <a:txBody>
                    <a:bodyPr/>
                    <a:lstStyle/>
                    <a:p>
                      <a:pPr marL="0" marR="0" lvl="0" indent="0" algn="r" defTabSz="685766" rtl="1" eaLnBrk="1" fontAlgn="auto" latinLnBrk="0" hangingPunct="1">
                        <a:lnSpc>
                          <a:spcPct val="100000"/>
                        </a:lnSpc>
                        <a:spcBef>
                          <a:spcPts val="0"/>
                        </a:spcBef>
                        <a:spcAft>
                          <a:spcPts val="0"/>
                        </a:spcAft>
                        <a:buClrTx/>
                        <a:buSzTx/>
                        <a:buFontTx/>
                        <a:buNone/>
                        <a:tabLst/>
                        <a:defRPr/>
                      </a:pPr>
                      <a:endParaRPr lang="en-US" sz="1000" b="0" dirty="0">
                        <a:solidFill>
                          <a:srgbClr val="FF0000"/>
                        </a:solidFill>
                        <a:latin typeface="Sakkal Majalla" panose="02000000000000000000" pitchFamily="2" charset="-78"/>
                        <a:cs typeface="Sakkal Majalla" panose="02000000000000000000" pitchFamily="2" charset="-78"/>
                      </a:endParaRPr>
                    </a:p>
                  </a:txBody>
                  <a:tcPr marL="68576" marR="68576" marT="34288" marB="34288"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6DCE5"/>
                    </a:solidFill>
                  </a:tcPr>
                </a:tc>
                <a:extLst>
                  <a:ext uri="{0D108BD9-81ED-4DB2-BD59-A6C34878D82A}">
                    <a16:rowId xmlns:a16="http://schemas.microsoft.com/office/drawing/2014/main" val="118086483"/>
                  </a:ext>
                </a:extLst>
              </a:tr>
            </a:tbl>
          </a:graphicData>
        </a:graphic>
      </p:graphicFrame>
      <p:sp>
        <p:nvSpPr>
          <p:cNvPr id="34" name="Title 1">
            <a:extLst>
              <a:ext uri="{FF2B5EF4-FFF2-40B4-BE49-F238E27FC236}">
                <a16:creationId xmlns:a16="http://schemas.microsoft.com/office/drawing/2014/main" id="{61B121CE-2EE7-2AB0-613F-72D29991416D}"/>
              </a:ext>
            </a:extLst>
          </p:cNvPr>
          <p:cNvSpPr txBox="1">
            <a:spLocks/>
          </p:cNvSpPr>
          <p:nvPr/>
        </p:nvSpPr>
        <p:spPr>
          <a:xfrm>
            <a:off x="2956560" y="347431"/>
            <a:ext cx="5829251"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nSpc>
                <a:spcPct val="115000"/>
              </a:lnSpc>
              <a:spcAft>
                <a:spcPts val="300"/>
              </a:spcAft>
            </a:pPr>
            <a:r>
              <a:rPr lang="en-US" sz="1800" kern="100">
                <a:latin typeface="Aptos" panose="020B0004020202020204" pitchFamily="34" charset="0"/>
                <a:ea typeface="Aptos" panose="020B0004020202020204" pitchFamily="34" charset="0"/>
                <a:cs typeface="Sakkal Majalla" panose="02000000000000000000" pitchFamily="2" charset="-78"/>
              </a:rPr>
              <a:t>المبادرات الاستراتيجية</a:t>
            </a:r>
            <a:endParaRPr lang="en-US" sz="1800" kern="100" dirty="0">
              <a:latin typeface="Aptos" panose="020B0004020202020204" pitchFamily="34" charset="0"/>
              <a:ea typeface="Aptos" panose="020B0004020202020204" pitchFamily="34" charset="0"/>
              <a:cs typeface="Sakkal Majalla" panose="02000000000000000000" pitchFamily="2" charset="-78"/>
            </a:endParaRPr>
          </a:p>
        </p:txBody>
      </p:sp>
      <p:sp>
        <p:nvSpPr>
          <p:cNvPr id="17" name="Rectangle: Rounded Corners 49">
            <a:extLst>
              <a:ext uri="{FF2B5EF4-FFF2-40B4-BE49-F238E27FC236}">
                <a16:creationId xmlns:a16="http://schemas.microsoft.com/office/drawing/2014/main" id="{E9E5771C-9B52-1B6B-FA9D-836CDFD91EFE}"/>
              </a:ext>
            </a:extLst>
          </p:cNvPr>
          <p:cNvSpPr/>
          <p:nvPr/>
        </p:nvSpPr>
        <p:spPr>
          <a:xfrm>
            <a:off x="674717" y="4480606"/>
            <a:ext cx="7988377" cy="253012"/>
          </a:xfrm>
          <a:prstGeom prst="roundRect">
            <a:avLst>
              <a:gd name="adj" fmla="val 10010"/>
            </a:avLst>
          </a:prstGeom>
          <a:solidFill>
            <a:schemeClr val="tx2">
              <a:lumMod val="20000"/>
              <a:lumOff val="80000"/>
              <a:alpha val="6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350" b="1" kern="0" dirty="0">
              <a:solidFill>
                <a:schemeClr val="bg1"/>
              </a:solidFill>
              <a:latin typeface="Sakkal Majalla" panose="02000000000000000000" pitchFamily="2" charset="-78"/>
              <a:cs typeface="Sakkal Majalla" panose="02000000000000000000" pitchFamily="2" charset="-78"/>
            </a:endParaRPr>
          </a:p>
        </p:txBody>
      </p:sp>
      <p:sp>
        <p:nvSpPr>
          <p:cNvPr id="18" name="Subtitle 2">
            <a:extLst>
              <a:ext uri="{FF2B5EF4-FFF2-40B4-BE49-F238E27FC236}">
                <a16:creationId xmlns:a16="http://schemas.microsoft.com/office/drawing/2014/main" id="{E09ABA62-2CD8-EFE5-AB11-DC6E76E94B5A}"/>
              </a:ext>
            </a:extLst>
          </p:cNvPr>
          <p:cNvSpPr txBox="1">
            <a:spLocks/>
          </p:cNvSpPr>
          <p:nvPr/>
        </p:nvSpPr>
        <p:spPr>
          <a:xfrm>
            <a:off x="5310734" y="4482655"/>
            <a:ext cx="2876396" cy="248914"/>
          </a:xfrm>
          <a:prstGeom prst="rect">
            <a:avLst/>
          </a:prstGeom>
          <a:noFill/>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en-US" sz="1050" b="1" kern="0">
                <a:solidFill>
                  <a:schemeClr val="tx2"/>
                </a:solidFill>
                <a:latin typeface="Sakkal Majalla" panose="02000000000000000000" pitchFamily="2" charset="-78"/>
                <a:cs typeface="Sakkal Majalla" panose="02000000000000000000" pitchFamily="2" charset="-78"/>
              </a:rPr>
              <a:t>يتم تقييم المبادرات برمز لوني حسب مستوى الأهمية </a:t>
            </a:r>
            <a:endParaRPr lang="en-US" sz="1050" b="1" kern="0" dirty="0">
              <a:solidFill>
                <a:schemeClr val="tx2"/>
              </a:solidFill>
              <a:latin typeface="Sakkal Majalla" panose="02000000000000000000" pitchFamily="2" charset="-78"/>
              <a:cs typeface="Sakkal Majalla" panose="02000000000000000000" pitchFamily="2" charset="-78"/>
            </a:endParaRPr>
          </a:p>
        </p:txBody>
      </p:sp>
      <p:sp>
        <p:nvSpPr>
          <p:cNvPr id="19" name="Oval 15">
            <a:extLst>
              <a:ext uri="{FF2B5EF4-FFF2-40B4-BE49-F238E27FC236}">
                <a16:creationId xmlns:a16="http://schemas.microsoft.com/office/drawing/2014/main" id="{D66143A8-CC31-AFC0-ADC2-0EF62F4820D0}"/>
              </a:ext>
            </a:extLst>
          </p:cNvPr>
          <p:cNvSpPr>
            <a:spLocks noChangeArrowheads="1"/>
          </p:cNvSpPr>
          <p:nvPr/>
        </p:nvSpPr>
        <p:spPr bwMode="auto">
          <a:xfrm flipH="1">
            <a:off x="3962315" y="4529269"/>
            <a:ext cx="155088" cy="155687"/>
          </a:xfrm>
          <a:prstGeom prst="ellipse">
            <a:avLst/>
          </a:prstGeom>
          <a:solidFill>
            <a:srgbClr val="92D050"/>
          </a:solidFill>
          <a:ln w="9525">
            <a:solidFill>
              <a:srgbClr val="92D050"/>
            </a:solidFill>
            <a:round/>
            <a:headEnd/>
            <a:tailEnd/>
          </a:ln>
        </p:spPr>
        <p:txBody>
          <a:bodyPr wrap="none" anchor="ctr"/>
          <a:lstStyle/>
          <a:p>
            <a:pPr algn="ctr" rtl="1" fontAlgn="base">
              <a:spcBef>
                <a:spcPct val="0"/>
              </a:spcBef>
              <a:spcAft>
                <a:spcPct val="0"/>
              </a:spcAft>
            </a:pPr>
            <a:endParaRPr lang="en-US" altLang="en-US" sz="1500" b="1" kern="0" dirty="0">
              <a:solidFill>
                <a:prstClr val="black"/>
              </a:solidFill>
              <a:latin typeface="Sakkal Majalla" panose="02000000000000000000" pitchFamily="2" charset="-78"/>
              <a:cs typeface="Sakkal Majalla" panose="02000000000000000000" pitchFamily="2" charset="-78"/>
            </a:endParaRPr>
          </a:p>
        </p:txBody>
      </p:sp>
      <p:sp>
        <p:nvSpPr>
          <p:cNvPr id="20" name="Oval 19">
            <a:extLst>
              <a:ext uri="{FF2B5EF4-FFF2-40B4-BE49-F238E27FC236}">
                <a16:creationId xmlns:a16="http://schemas.microsoft.com/office/drawing/2014/main" id="{5FD1E7B6-272F-CDB1-3690-BC64517875CF}"/>
              </a:ext>
            </a:extLst>
          </p:cNvPr>
          <p:cNvSpPr>
            <a:spLocks noChangeArrowheads="1"/>
          </p:cNvSpPr>
          <p:nvPr/>
        </p:nvSpPr>
        <p:spPr bwMode="auto">
          <a:xfrm flipH="1">
            <a:off x="2859922" y="4529576"/>
            <a:ext cx="155088" cy="155072"/>
          </a:xfrm>
          <a:prstGeom prst="ellipse">
            <a:avLst/>
          </a:prstGeom>
          <a:solidFill>
            <a:srgbClr val="FFD525"/>
          </a:solidFill>
          <a:ln w="9525">
            <a:solidFill>
              <a:srgbClr val="FFD525"/>
            </a:solidFill>
            <a:round/>
            <a:headEnd/>
            <a:tailEnd/>
          </a:ln>
        </p:spPr>
        <p:txBody>
          <a:bodyPr wrap="none" anchor="ctr"/>
          <a:lstStyle/>
          <a:p>
            <a:pPr algn="ctr" rtl="1" fontAlgn="base">
              <a:spcBef>
                <a:spcPct val="0"/>
              </a:spcBef>
              <a:spcAft>
                <a:spcPct val="0"/>
              </a:spcAft>
            </a:pPr>
            <a:endParaRPr lang="en-US" altLang="en-US" sz="1500" b="1" kern="0" dirty="0">
              <a:solidFill>
                <a:prstClr val="black"/>
              </a:solidFill>
              <a:latin typeface="Sakkal Majalla" panose="02000000000000000000" pitchFamily="2" charset="-78"/>
              <a:cs typeface="Sakkal Majalla" panose="02000000000000000000" pitchFamily="2" charset="-78"/>
            </a:endParaRPr>
          </a:p>
        </p:txBody>
      </p:sp>
      <p:sp>
        <p:nvSpPr>
          <p:cNvPr id="21" name="Oval 20">
            <a:extLst>
              <a:ext uri="{FF2B5EF4-FFF2-40B4-BE49-F238E27FC236}">
                <a16:creationId xmlns:a16="http://schemas.microsoft.com/office/drawing/2014/main" id="{B46E841A-4881-D1DF-0E8D-AB02D6B8F4DD}"/>
              </a:ext>
            </a:extLst>
          </p:cNvPr>
          <p:cNvSpPr>
            <a:spLocks noChangeArrowheads="1"/>
          </p:cNvSpPr>
          <p:nvPr/>
        </p:nvSpPr>
        <p:spPr bwMode="auto">
          <a:xfrm flipH="1">
            <a:off x="1757528" y="4529576"/>
            <a:ext cx="155088" cy="155072"/>
          </a:xfrm>
          <a:prstGeom prst="ellipse">
            <a:avLst/>
          </a:prstGeom>
          <a:solidFill>
            <a:srgbClr val="D31703"/>
          </a:solidFill>
          <a:ln w="9525">
            <a:solidFill>
              <a:srgbClr val="D31703"/>
            </a:solidFill>
            <a:round/>
            <a:headEnd/>
            <a:tailEnd/>
          </a:ln>
        </p:spPr>
        <p:txBody>
          <a:bodyPr wrap="none" anchor="ctr"/>
          <a:lstStyle/>
          <a:p>
            <a:pPr algn="ctr" rtl="1" fontAlgn="base">
              <a:spcBef>
                <a:spcPct val="0"/>
              </a:spcBef>
              <a:spcAft>
                <a:spcPct val="0"/>
              </a:spcAft>
              <a:defRPr/>
            </a:pPr>
            <a:endParaRPr lang="en-US" altLang="en-US" sz="1500" b="1" kern="0" dirty="0">
              <a:solidFill>
                <a:prstClr val="black"/>
              </a:solidFill>
              <a:latin typeface="Sakkal Majalla" panose="02000000000000000000" pitchFamily="2" charset="-78"/>
              <a:cs typeface="Sakkal Majalla" panose="02000000000000000000" pitchFamily="2" charset="-78"/>
            </a:endParaRPr>
          </a:p>
        </p:txBody>
      </p:sp>
      <p:sp>
        <p:nvSpPr>
          <p:cNvPr id="22" name="Subtitle 2">
            <a:extLst>
              <a:ext uri="{FF2B5EF4-FFF2-40B4-BE49-F238E27FC236}">
                <a16:creationId xmlns:a16="http://schemas.microsoft.com/office/drawing/2014/main" id="{534ABE90-5382-6243-40D8-39AB706307ED}"/>
              </a:ext>
            </a:extLst>
          </p:cNvPr>
          <p:cNvSpPr txBox="1">
            <a:spLocks/>
          </p:cNvSpPr>
          <p:nvPr/>
        </p:nvSpPr>
        <p:spPr>
          <a:xfrm>
            <a:off x="3026390" y="4504007"/>
            <a:ext cx="924546" cy="206210"/>
          </a:xfrm>
          <a:prstGeom prst="rect">
            <a:avLst/>
          </a:prstGeom>
          <a:noFill/>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en-US" sz="800" b="1" kern="0">
                <a:solidFill>
                  <a:schemeClr val="tx2"/>
                </a:solidFill>
                <a:latin typeface="Sakkal Majalla" panose="02000000000000000000" pitchFamily="2" charset="-78"/>
                <a:cs typeface="Sakkal Majalla" panose="02000000000000000000" pitchFamily="2" charset="-78"/>
              </a:rPr>
              <a:t>منخفض</a:t>
            </a:r>
            <a:endParaRPr lang="en-US" sz="800" b="1" kern="0" dirty="0">
              <a:solidFill>
                <a:schemeClr val="tx2"/>
              </a:solidFill>
              <a:latin typeface="Sakkal Majalla" panose="02000000000000000000" pitchFamily="2" charset="-78"/>
              <a:cs typeface="Sakkal Majalla" panose="02000000000000000000" pitchFamily="2" charset="-78"/>
            </a:endParaRPr>
          </a:p>
        </p:txBody>
      </p:sp>
      <p:sp>
        <p:nvSpPr>
          <p:cNvPr id="23" name="Subtitle 2">
            <a:extLst>
              <a:ext uri="{FF2B5EF4-FFF2-40B4-BE49-F238E27FC236}">
                <a16:creationId xmlns:a16="http://schemas.microsoft.com/office/drawing/2014/main" id="{012CC022-309F-E00B-F01A-6083DCB1B064}"/>
              </a:ext>
            </a:extLst>
          </p:cNvPr>
          <p:cNvSpPr txBox="1">
            <a:spLocks/>
          </p:cNvSpPr>
          <p:nvPr/>
        </p:nvSpPr>
        <p:spPr>
          <a:xfrm>
            <a:off x="1923996" y="4504007"/>
            <a:ext cx="924546" cy="206210"/>
          </a:xfrm>
          <a:prstGeom prst="rect">
            <a:avLst/>
          </a:prstGeom>
          <a:noFill/>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en-US" sz="800" b="1" kern="0">
                <a:solidFill>
                  <a:schemeClr val="tx2"/>
                </a:solidFill>
                <a:latin typeface="Sakkal Majalla" panose="02000000000000000000" pitchFamily="2" charset="-78"/>
                <a:cs typeface="Sakkal Majalla" panose="02000000000000000000" pitchFamily="2" charset="-78"/>
              </a:rPr>
              <a:t>متوسط</a:t>
            </a:r>
            <a:endParaRPr lang="en-US" sz="800" b="1" kern="0" dirty="0">
              <a:solidFill>
                <a:schemeClr val="tx2"/>
              </a:solidFill>
              <a:latin typeface="Sakkal Majalla" panose="02000000000000000000" pitchFamily="2" charset="-78"/>
              <a:cs typeface="Sakkal Majalla" panose="02000000000000000000" pitchFamily="2" charset="-78"/>
            </a:endParaRPr>
          </a:p>
        </p:txBody>
      </p:sp>
      <p:sp>
        <p:nvSpPr>
          <p:cNvPr id="24" name="Subtitle 2">
            <a:extLst>
              <a:ext uri="{FF2B5EF4-FFF2-40B4-BE49-F238E27FC236}">
                <a16:creationId xmlns:a16="http://schemas.microsoft.com/office/drawing/2014/main" id="{3416FB42-2A6E-9F97-41E3-15318D52F37E}"/>
              </a:ext>
            </a:extLst>
          </p:cNvPr>
          <p:cNvSpPr txBox="1">
            <a:spLocks/>
          </p:cNvSpPr>
          <p:nvPr/>
        </p:nvSpPr>
        <p:spPr>
          <a:xfrm>
            <a:off x="821602" y="4504007"/>
            <a:ext cx="924546" cy="206210"/>
          </a:xfrm>
          <a:prstGeom prst="rect">
            <a:avLst/>
          </a:prstGeom>
          <a:noFill/>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en-US" sz="800" b="1" kern="0">
                <a:solidFill>
                  <a:schemeClr val="tx2"/>
                </a:solidFill>
                <a:latin typeface="Sakkal Majalla" panose="02000000000000000000" pitchFamily="2" charset="-78"/>
                <a:cs typeface="Sakkal Majalla" panose="02000000000000000000" pitchFamily="2" charset="-78"/>
              </a:rPr>
              <a:t>عالي</a:t>
            </a:r>
            <a:endParaRPr lang="en-US" sz="800" b="1" kern="0" dirty="0">
              <a:solidFill>
                <a:schemeClr val="tx2"/>
              </a:solidFill>
              <a:latin typeface="Sakkal Majalla" panose="02000000000000000000" pitchFamily="2" charset="-78"/>
              <a:cs typeface="Sakkal Majalla" panose="02000000000000000000" pitchFamily="2" charset="-78"/>
            </a:endParaRPr>
          </a:p>
        </p:txBody>
      </p:sp>
      <p:grpSp>
        <p:nvGrpSpPr>
          <p:cNvPr id="16" name="مجموعة 15">
            <a:extLst>
              <a:ext uri="{FF2B5EF4-FFF2-40B4-BE49-F238E27FC236}">
                <a16:creationId xmlns:a16="http://schemas.microsoft.com/office/drawing/2014/main" id="{1989827C-C80F-7C92-F28C-85157474E368}"/>
              </a:ext>
            </a:extLst>
          </p:cNvPr>
          <p:cNvGrpSpPr/>
          <p:nvPr/>
        </p:nvGrpSpPr>
        <p:grpSpPr>
          <a:xfrm>
            <a:off x="593713" y="986571"/>
            <a:ext cx="7956574" cy="2666874"/>
            <a:chOff x="674717" y="855950"/>
            <a:chExt cx="7956574" cy="2666874"/>
          </a:xfrm>
        </p:grpSpPr>
        <p:sp>
          <p:nvSpPr>
            <p:cNvPr id="5" name="Rectangle: Rounded Corners 84">
              <a:extLst>
                <a:ext uri="{FF2B5EF4-FFF2-40B4-BE49-F238E27FC236}">
                  <a16:creationId xmlns:a16="http://schemas.microsoft.com/office/drawing/2014/main" id="{C431F609-F085-DF85-2649-476AB763ADAD}"/>
                </a:ext>
              </a:extLst>
            </p:cNvPr>
            <p:cNvSpPr/>
            <p:nvPr/>
          </p:nvSpPr>
          <p:spPr>
            <a:xfrm flipH="1">
              <a:off x="5709920" y="855950"/>
              <a:ext cx="2558262" cy="308590"/>
            </a:xfrm>
            <a:prstGeom prst="roundRect">
              <a:avLst/>
            </a:prstGeom>
            <a:solidFill>
              <a:schemeClr val="accent1"/>
            </a:solidFill>
            <a:ln w="12700" cap="flat" cmpd="sng" algn="ctr">
              <a:noFill/>
              <a:prstDash val="solid"/>
              <a:miter lim="800000"/>
            </a:ln>
            <a:effectLst/>
          </p:spPr>
          <p:txBody>
            <a:bodyPr vert="horz" rtlCol="0" anchor="ctr"/>
            <a:lstStyle/>
            <a:p>
              <a:pPr algn="ctr" defTabSz="684576" rtl="1" eaLnBrk="0" fontAlgn="base" hangingPunct="0">
                <a:spcBef>
                  <a:spcPct val="0"/>
                </a:spcBef>
                <a:spcAft>
                  <a:spcPct val="0"/>
                </a:spcAft>
                <a:defRPr/>
              </a:pPr>
              <a:r>
                <a:rPr lang="en-US" sz="1350" b="1" kern="0">
                  <a:solidFill>
                    <a:prstClr val="white"/>
                  </a:solidFill>
                  <a:latin typeface="Sakkal Majalla" panose="02000000000000000000" pitchFamily="2" charset="-78"/>
                  <a:cs typeface="Sakkal Majalla" panose="02000000000000000000" pitchFamily="2" charset="-78"/>
                </a:rPr>
                <a:t>المبادرة</a:t>
              </a:r>
              <a:endParaRPr lang="en-US" sz="1350" b="1" kern="0" dirty="0">
                <a:solidFill>
                  <a:prstClr val="white"/>
                </a:solidFill>
                <a:latin typeface="Sakkal Majalla" panose="02000000000000000000" pitchFamily="2" charset="-78"/>
                <a:cs typeface="Sakkal Majalla" panose="02000000000000000000" pitchFamily="2" charset="-78"/>
              </a:endParaRPr>
            </a:p>
          </p:txBody>
        </p:sp>
        <p:sp>
          <p:nvSpPr>
            <p:cNvPr id="6" name="Rectangle: Rounded Corners 85">
              <a:extLst>
                <a:ext uri="{FF2B5EF4-FFF2-40B4-BE49-F238E27FC236}">
                  <a16:creationId xmlns:a16="http://schemas.microsoft.com/office/drawing/2014/main" id="{E6E60884-4653-53B6-A5E7-74B783870B94}"/>
                </a:ext>
              </a:extLst>
            </p:cNvPr>
            <p:cNvSpPr/>
            <p:nvPr/>
          </p:nvSpPr>
          <p:spPr>
            <a:xfrm flipH="1">
              <a:off x="1916246" y="855950"/>
              <a:ext cx="3740093" cy="308590"/>
            </a:xfrm>
            <a:prstGeom prst="roundRect">
              <a:avLst/>
            </a:prstGeom>
            <a:solidFill>
              <a:schemeClr val="accent1"/>
            </a:solidFill>
            <a:ln w="12700" cap="flat" cmpd="sng" algn="ctr">
              <a:noFill/>
              <a:prstDash val="solid"/>
              <a:miter lim="800000"/>
            </a:ln>
            <a:effectLst/>
          </p:spPr>
          <p:txBody>
            <a:bodyPr vert="horz" rtlCol="0" anchor="ctr"/>
            <a:lstStyle/>
            <a:p>
              <a:pPr algn="ctr" defTabSz="684576" rtl="1" eaLnBrk="0" fontAlgn="base" hangingPunct="0">
                <a:spcBef>
                  <a:spcPct val="0"/>
                </a:spcBef>
                <a:spcAft>
                  <a:spcPct val="0"/>
                </a:spcAft>
                <a:defRPr/>
              </a:pPr>
              <a:r>
                <a:rPr lang="en-US" sz="1350" b="1" kern="0">
                  <a:solidFill>
                    <a:prstClr val="white"/>
                  </a:solidFill>
                  <a:latin typeface="Sakkal Majalla" panose="02000000000000000000" pitchFamily="2" charset="-78"/>
                  <a:cs typeface="Sakkal Majalla" panose="02000000000000000000" pitchFamily="2" charset="-78"/>
                </a:rPr>
                <a:t>الهدف</a:t>
              </a:r>
              <a:endParaRPr lang="en-US" sz="1350" b="1" kern="0" dirty="0">
                <a:solidFill>
                  <a:prstClr val="white"/>
                </a:solidFill>
                <a:latin typeface="Sakkal Majalla" panose="02000000000000000000" pitchFamily="2" charset="-78"/>
                <a:cs typeface="Sakkal Majalla" panose="02000000000000000000" pitchFamily="2" charset="-78"/>
              </a:endParaRPr>
            </a:p>
          </p:txBody>
        </p:sp>
        <p:sp>
          <p:nvSpPr>
            <p:cNvPr id="8" name="Rectangle: Rounded Corners 87">
              <a:extLst>
                <a:ext uri="{FF2B5EF4-FFF2-40B4-BE49-F238E27FC236}">
                  <a16:creationId xmlns:a16="http://schemas.microsoft.com/office/drawing/2014/main" id="{0991BB4A-049B-868E-1087-C449DE0BA789}"/>
                </a:ext>
              </a:extLst>
            </p:cNvPr>
            <p:cNvSpPr/>
            <p:nvPr/>
          </p:nvSpPr>
          <p:spPr>
            <a:xfrm flipH="1">
              <a:off x="674717" y="855950"/>
              <a:ext cx="1187949" cy="308590"/>
            </a:xfrm>
            <a:prstGeom prst="roundRect">
              <a:avLst/>
            </a:prstGeom>
            <a:solidFill>
              <a:schemeClr val="accent1"/>
            </a:solidFill>
            <a:ln w="12700" cap="flat" cmpd="sng" algn="ctr">
              <a:noFill/>
              <a:prstDash val="solid"/>
              <a:miter lim="800000"/>
            </a:ln>
            <a:effectLst/>
          </p:spPr>
          <p:txBody>
            <a:bodyPr vert="horz" rtlCol="0" anchor="ctr"/>
            <a:lstStyle/>
            <a:p>
              <a:pPr algn="ctr" defTabSz="684576" rtl="1" eaLnBrk="0" fontAlgn="base" hangingPunct="0">
                <a:spcBef>
                  <a:spcPct val="0"/>
                </a:spcBef>
                <a:spcAft>
                  <a:spcPct val="0"/>
                </a:spcAft>
                <a:defRPr/>
              </a:pPr>
              <a:r>
                <a:rPr lang="en-US" sz="1350" b="1" kern="0">
                  <a:solidFill>
                    <a:prstClr val="white"/>
                  </a:solidFill>
                  <a:latin typeface="Sakkal Majalla" panose="02000000000000000000" pitchFamily="2" charset="-78"/>
                  <a:cs typeface="Sakkal Majalla" panose="02000000000000000000" pitchFamily="2" charset="-78"/>
                </a:rPr>
                <a:t>مستوى الأهمية</a:t>
              </a:r>
              <a:endParaRPr lang="en-US" sz="1350" b="1" kern="0" dirty="0">
                <a:solidFill>
                  <a:prstClr val="white"/>
                </a:solidFill>
                <a:latin typeface="Sakkal Majalla" panose="02000000000000000000" pitchFamily="2" charset="-78"/>
                <a:cs typeface="Sakkal Majalla" panose="02000000000000000000" pitchFamily="2" charset="-78"/>
              </a:endParaRPr>
            </a:p>
          </p:txBody>
        </p:sp>
        <p:sp>
          <p:nvSpPr>
            <p:cNvPr id="9" name="Rectangle: Rounded Corners 11">
              <a:extLst>
                <a:ext uri="{FF2B5EF4-FFF2-40B4-BE49-F238E27FC236}">
                  <a16:creationId xmlns:a16="http://schemas.microsoft.com/office/drawing/2014/main" id="{A61E3C71-028A-1534-3AEC-3B74777CEDC1}"/>
                </a:ext>
              </a:extLst>
            </p:cNvPr>
            <p:cNvSpPr/>
            <p:nvPr/>
          </p:nvSpPr>
          <p:spPr>
            <a:xfrm flipH="1">
              <a:off x="8321762" y="855950"/>
              <a:ext cx="309529" cy="308590"/>
            </a:xfrm>
            <a:prstGeom prst="roundRect">
              <a:avLst/>
            </a:prstGeom>
            <a:solidFill>
              <a:schemeClr val="accent1"/>
            </a:solidFill>
            <a:ln w="12700" cap="flat" cmpd="sng" algn="ctr">
              <a:noFill/>
              <a:prstDash val="solid"/>
              <a:miter lim="800000"/>
            </a:ln>
            <a:effectLst/>
          </p:spPr>
          <p:txBody>
            <a:bodyPr vert="horz" rtlCol="0" anchor="ctr"/>
            <a:lstStyle/>
            <a:p>
              <a:pPr algn="ctr" defTabSz="684576" rtl="1" eaLnBrk="0" fontAlgn="base" hangingPunct="0">
                <a:spcBef>
                  <a:spcPct val="0"/>
                </a:spcBef>
                <a:spcAft>
                  <a:spcPct val="0"/>
                </a:spcAft>
                <a:defRPr/>
              </a:pPr>
              <a:r>
                <a:rPr lang="en-US" sz="1350" b="1" kern="0" dirty="0">
                  <a:solidFill>
                    <a:prstClr val="white"/>
                  </a:solidFill>
                  <a:latin typeface="Sakkal Majalla" panose="02000000000000000000" pitchFamily="2" charset="-78"/>
                  <a:cs typeface="Sakkal Majalla" panose="02000000000000000000" pitchFamily="2" charset="-78"/>
                </a:rPr>
                <a:t>#</a:t>
              </a:r>
            </a:p>
          </p:txBody>
        </p:sp>
        <p:sp>
          <p:nvSpPr>
            <p:cNvPr id="3" name="Oval 20">
              <a:extLst>
                <a:ext uri="{FF2B5EF4-FFF2-40B4-BE49-F238E27FC236}">
                  <a16:creationId xmlns:a16="http://schemas.microsoft.com/office/drawing/2014/main" id="{E46E20BC-2EC8-A75A-C446-1EDBCA26A97D}"/>
                </a:ext>
              </a:extLst>
            </p:cNvPr>
            <p:cNvSpPr>
              <a:spLocks noChangeArrowheads="1"/>
            </p:cNvSpPr>
            <p:nvPr/>
          </p:nvSpPr>
          <p:spPr bwMode="auto">
            <a:xfrm flipH="1">
              <a:off x="1191147" y="1353560"/>
              <a:ext cx="155088" cy="155072"/>
            </a:xfrm>
            <a:prstGeom prst="ellipse">
              <a:avLst/>
            </a:prstGeom>
            <a:solidFill>
              <a:srgbClr val="D31703"/>
            </a:solidFill>
            <a:ln w="9525">
              <a:solidFill>
                <a:srgbClr val="D31703"/>
              </a:solidFill>
              <a:round/>
              <a:headEnd/>
              <a:tailEnd/>
            </a:ln>
          </p:spPr>
          <p:txBody>
            <a:bodyPr wrap="none" anchor="ctr"/>
            <a:lstStyle/>
            <a:p>
              <a:pPr algn="ctr" rtl="1" fontAlgn="base">
                <a:spcBef>
                  <a:spcPct val="0"/>
                </a:spcBef>
                <a:spcAft>
                  <a:spcPct val="0"/>
                </a:spcAft>
                <a:defRPr/>
              </a:pPr>
              <a:endParaRPr lang="en-US" altLang="en-US" sz="1500" b="1" kern="0" dirty="0">
                <a:solidFill>
                  <a:prstClr val="black"/>
                </a:solidFill>
                <a:latin typeface="Sakkal Majalla" panose="02000000000000000000" pitchFamily="2" charset="-78"/>
                <a:cs typeface="Sakkal Majalla" panose="02000000000000000000" pitchFamily="2" charset="-78"/>
              </a:endParaRPr>
            </a:p>
          </p:txBody>
        </p:sp>
        <p:sp>
          <p:nvSpPr>
            <p:cNvPr id="7" name="Oval 20">
              <a:extLst>
                <a:ext uri="{FF2B5EF4-FFF2-40B4-BE49-F238E27FC236}">
                  <a16:creationId xmlns:a16="http://schemas.microsoft.com/office/drawing/2014/main" id="{696A19E6-9C74-11AA-6BC3-427F8D85BD3C}"/>
                </a:ext>
              </a:extLst>
            </p:cNvPr>
            <p:cNvSpPr>
              <a:spLocks noChangeArrowheads="1"/>
            </p:cNvSpPr>
            <p:nvPr/>
          </p:nvSpPr>
          <p:spPr bwMode="auto">
            <a:xfrm flipH="1">
              <a:off x="1191147" y="1747611"/>
              <a:ext cx="155088" cy="155072"/>
            </a:xfrm>
            <a:prstGeom prst="ellipse">
              <a:avLst/>
            </a:prstGeom>
            <a:solidFill>
              <a:srgbClr val="D31703"/>
            </a:solidFill>
            <a:ln w="9525">
              <a:solidFill>
                <a:srgbClr val="D31703"/>
              </a:solidFill>
              <a:round/>
              <a:headEnd/>
              <a:tailEnd/>
            </a:ln>
          </p:spPr>
          <p:txBody>
            <a:bodyPr wrap="none" anchor="ctr"/>
            <a:lstStyle/>
            <a:p>
              <a:pPr algn="ctr" rtl="1" fontAlgn="base">
                <a:spcBef>
                  <a:spcPct val="0"/>
                </a:spcBef>
                <a:spcAft>
                  <a:spcPct val="0"/>
                </a:spcAft>
                <a:defRPr/>
              </a:pPr>
              <a:endParaRPr lang="en-US" altLang="en-US" sz="1500" b="1" kern="0" dirty="0">
                <a:solidFill>
                  <a:prstClr val="black"/>
                </a:solidFill>
                <a:latin typeface="Sakkal Majalla" panose="02000000000000000000" pitchFamily="2" charset="-78"/>
                <a:cs typeface="Sakkal Majalla" panose="02000000000000000000" pitchFamily="2" charset="-78"/>
              </a:endParaRPr>
            </a:p>
          </p:txBody>
        </p:sp>
        <p:sp>
          <p:nvSpPr>
            <p:cNvPr id="11" name="Oval 20">
              <a:extLst>
                <a:ext uri="{FF2B5EF4-FFF2-40B4-BE49-F238E27FC236}">
                  <a16:creationId xmlns:a16="http://schemas.microsoft.com/office/drawing/2014/main" id="{BB768262-DE79-2EA7-8F2D-A1C3FD2B506A}"/>
                </a:ext>
              </a:extLst>
            </p:cNvPr>
            <p:cNvSpPr>
              <a:spLocks noChangeArrowheads="1"/>
            </p:cNvSpPr>
            <p:nvPr/>
          </p:nvSpPr>
          <p:spPr bwMode="auto">
            <a:xfrm flipH="1">
              <a:off x="1191147" y="2159790"/>
              <a:ext cx="155088" cy="155072"/>
            </a:xfrm>
            <a:prstGeom prst="ellipse">
              <a:avLst/>
            </a:prstGeom>
            <a:solidFill>
              <a:srgbClr val="D31703"/>
            </a:solidFill>
            <a:ln w="9525">
              <a:solidFill>
                <a:srgbClr val="D31703"/>
              </a:solidFill>
              <a:round/>
              <a:headEnd/>
              <a:tailEnd/>
            </a:ln>
          </p:spPr>
          <p:txBody>
            <a:bodyPr wrap="none" anchor="ctr"/>
            <a:lstStyle/>
            <a:p>
              <a:pPr algn="ctr" rtl="1" fontAlgn="base">
                <a:spcBef>
                  <a:spcPct val="0"/>
                </a:spcBef>
                <a:spcAft>
                  <a:spcPct val="0"/>
                </a:spcAft>
                <a:defRPr/>
              </a:pPr>
              <a:endParaRPr lang="en-US" altLang="en-US" sz="1500" b="1" kern="0" dirty="0">
                <a:solidFill>
                  <a:prstClr val="black"/>
                </a:solidFill>
                <a:latin typeface="Sakkal Majalla" panose="02000000000000000000" pitchFamily="2" charset="-78"/>
                <a:cs typeface="Sakkal Majalla" panose="02000000000000000000" pitchFamily="2" charset="-78"/>
              </a:endParaRPr>
            </a:p>
          </p:txBody>
        </p:sp>
        <p:sp>
          <p:nvSpPr>
            <p:cNvPr id="12" name="Oval 20">
              <a:extLst>
                <a:ext uri="{FF2B5EF4-FFF2-40B4-BE49-F238E27FC236}">
                  <a16:creationId xmlns:a16="http://schemas.microsoft.com/office/drawing/2014/main" id="{10103074-1446-5100-828B-7F650C58B9A4}"/>
                </a:ext>
              </a:extLst>
            </p:cNvPr>
            <p:cNvSpPr>
              <a:spLocks noChangeArrowheads="1"/>
            </p:cNvSpPr>
            <p:nvPr/>
          </p:nvSpPr>
          <p:spPr bwMode="auto">
            <a:xfrm flipH="1">
              <a:off x="1191052" y="2561318"/>
              <a:ext cx="155088" cy="155072"/>
            </a:xfrm>
            <a:prstGeom prst="ellipse">
              <a:avLst/>
            </a:prstGeom>
            <a:solidFill>
              <a:srgbClr val="FFD525"/>
            </a:solidFill>
            <a:ln w="9525">
              <a:solidFill>
                <a:srgbClr val="FFD525"/>
              </a:solidFill>
              <a:round/>
              <a:headEnd/>
              <a:tailEnd/>
            </a:ln>
          </p:spPr>
          <p:txBody>
            <a:bodyPr wrap="none" anchor="ctr"/>
            <a:lstStyle/>
            <a:p>
              <a:pPr algn="ctr" rtl="1" fontAlgn="base">
                <a:spcBef>
                  <a:spcPct val="0"/>
                </a:spcBef>
                <a:spcAft>
                  <a:spcPct val="0"/>
                </a:spcAft>
              </a:pPr>
              <a:endParaRPr lang="en-US" altLang="en-US" sz="1500" b="1" kern="0" dirty="0">
                <a:solidFill>
                  <a:prstClr val="black"/>
                </a:solidFill>
                <a:latin typeface="Sakkal Majalla" panose="02000000000000000000" pitchFamily="2" charset="-78"/>
                <a:cs typeface="Sakkal Majalla" panose="02000000000000000000" pitchFamily="2" charset="-78"/>
              </a:endParaRPr>
            </a:p>
          </p:txBody>
        </p:sp>
        <p:sp>
          <p:nvSpPr>
            <p:cNvPr id="13" name="Oval 20">
              <a:extLst>
                <a:ext uri="{FF2B5EF4-FFF2-40B4-BE49-F238E27FC236}">
                  <a16:creationId xmlns:a16="http://schemas.microsoft.com/office/drawing/2014/main" id="{65BEF823-436F-9602-4D81-45A3A77C99C5}"/>
                </a:ext>
              </a:extLst>
            </p:cNvPr>
            <p:cNvSpPr>
              <a:spLocks noChangeArrowheads="1"/>
            </p:cNvSpPr>
            <p:nvPr/>
          </p:nvSpPr>
          <p:spPr bwMode="auto">
            <a:xfrm flipH="1">
              <a:off x="1191052" y="2969860"/>
              <a:ext cx="155088" cy="155072"/>
            </a:xfrm>
            <a:prstGeom prst="ellipse">
              <a:avLst/>
            </a:prstGeom>
            <a:solidFill>
              <a:srgbClr val="92D050"/>
            </a:solidFill>
            <a:ln w="9525">
              <a:solidFill>
                <a:srgbClr val="92D050"/>
              </a:solidFill>
              <a:round/>
              <a:headEnd/>
              <a:tailEnd/>
            </a:ln>
          </p:spPr>
          <p:txBody>
            <a:bodyPr wrap="none" anchor="ctr"/>
            <a:lstStyle/>
            <a:p>
              <a:pPr algn="ctr" rtl="1" fontAlgn="base">
                <a:spcBef>
                  <a:spcPct val="0"/>
                </a:spcBef>
                <a:spcAft>
                  <a:spcPct val="0"/>
                </a:spcAft>
              </a:pPr>
              <a:endParaRPr lang="en-US" altLang="en-US" sz="1500" b="1" kern="0" dirty="0">
                <a:solidFill>
                  <a:prstClr val="black"/>
                </a:solidFill>
                <a:latin typeface="Sakkal Majalla" panose="02000000000000000000" pitchFamily="2" charset="-78"/>
                <a:cs typeface="Sakkal Majalla" panose="02000000000000000000" pitchFamily="2" charset="-78"/>
              </a:endParaRPr>
            </a:p>
          </p:txBody>
        </p:sp>
        <p:sp>
          <p:nvSpPr>
            <p:cNvPr id="14" name="Oval 20">
              <a:extLst>
                <a:ext uri="{FF2B5EF4-FFF2-40B4-BE49-F238E27FC236}">
                  <a16:creationId xmlns:a16="http://schemas.microsoft.com/office/drawing/2014/main" id="{519FF496-822F-2740-9FD1-E08AF362909C}"/>
                </a:ext>
              </a:extLst>
            </p:cNvPr>
            <p:cNvSpPr>
              <a:spLocks noChangeArrowheads="1"/>
            </p:cNvSpPr>
            <p:nvPr/>
          </p:nvSpPr>
          <p:spPr bwMode="auto">
            <a:xfrm flipH="1">
              <a:off x="1191052" y="3367752"/>
              <a:ext cx="155088" cy="155072"/>
            </a:xfrm>
            <a:prstGeom prst="ellipse">
              <a:avLst/>
            </a:prstGeom>
            <a:solidFill>
              <a:srgbClr val="D31703"/>
            </a:solidFill>
            <a:ln w="9525">
              <a:solidFill>
                <a:srgbClr val="D31703"/>
              </a:solidFill>
              <a:round/>
              <a:headEnd/>
              <a:tailEnd/>
            </a:ln>
          </p:spPr>
          <p:txBody>
            <a:bodyPr wrap="none" anchor="ctr"/>
            <a:lstStyle/>
            <a:p>
              <a:pPr algn="ctr" rtl="1" fontAlgn="base">
                <a:spcBef>
                  <a:spcPct val="0"/>
                </a:spcBef>
                <a:spcAft>
                  <a:spcPct val="0"/>
                </a:spcAft>
                <a:defRPr/>
              </a:pPr>
              <a:endParaRPr lang="en-US" altLang="en-US" sz="1500" b="1" kern="0" dirty="0">
                <a:solidFill>
                  <a:prstClr val="black"/>
                </a:solidFill>
                <a:latin typeface="Sakkal Majalla" panose="02000000000000000000" pitchFamily="2" charset="-78"/>
                <a:cs typeface="Sakkal Majalla" panose="02000000000000000000" pitchFamily="2" charset="-78"/>
              </a:endParaRPr>
            </a:p>
          </p:txBody>
        </p:sp>
      </p:grpSp>
    </p:spTree>
    <p:extLst>
      <p:ext uri="{BB962C8B-B14F-4D97-AF65-F5344CB8AC3E}">
        <p14:creationId xmlns:p14="http://schemas.microsoft.com/office/powerpoint/2010/main" val="22780820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C941C-3EC4-54F2-6742-C0382034903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B43FB5-4933-82FE-64E1-DE73DFF40472}"/>
              </a:ext>
            </a:extLst>
          </p:cNvPr>
          <p:cNvSpPr>
            <a:spLocks noGrp="1"/>
          </p:cNvSpPr>
          <p:nvPr>
            <p:ph type="sldNum" sz="quarter" idx="4"/>
          </p:nvPr>
        </p:nvSpPr>
        <p:spPr>
          <a:xfrm>
            <a:off x="8010212" y="6471604"/>
            <a:ext cx="519579" cy="226002"/>
          </a:xfrm>
        </p:spPr>
        <p:txBody>
          <a:bodyPr/>
          <a:lstStyle/>
          <a:p>
            <a:fld id="{402EAA05-6333-46EE-AAC8-A5AD6A996142}" type="slidenum">
              <a:rPr lang="en-US" smtClean="0"/>
              <a:t>71</a:t>
            </a:fld>
            <a:endParaRPr lang="en-US" dirty="0"/>
          </a:p>
        </p:txBody>
      </p:sp>
      <p:sp>
        <p:nvSpPr>
          <p:cNvPr id="3" name="Title 1">
            <a:extLst>
              <a:ext uri="{FF2B5EF4-FFF2-40B4-BE49-F238E27FC236}">
                <a16:creationId xmlns:a16="http://schemas.microsoft.com/office/drawing/2014/main" id="{59A93C02-EAF3-9231-DBB5-A3121E1F5E1D}"/>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nSpc>
                <a:spcPct val="115000"/>
              </a:lnSpc>
              <a:spcAft>
                <a:spcPts val="300"/>
              </a:spcAft>
            </a:pPr>
            <a:r>
              <a:rPr lang="ar-SA" sz="1800" kern="100" dirty="0">
                <a:latin typeface="Aptos" panose="020B0004020202020204" pitchFamily="34" charset="0"/>
                <a:ea typeface="Aptos" panose="020B0004020202020204" pitchFamily="34" charset="0"/>
                <a:cs typeface="Sakkal Majalla" panose="02000000000000000000" pitchFamily="2" charset="-78"/>
              </a:rPr>
              <a:t>بطاقة المبادرة 1 </a:t>
            </a:r>
          </a:p>
        </p:txBody>
      </p:sp>
      <p:sp>
        <p:nvSpPr>
          <p:cNvPr id="4" name="Rectangle 3">
            <a:extLst>
              <a:ext uri="{FF2B5EF4-FFF2-40B4-BE49-F238E27FC236}">
                <a16:creationId xmlns:a16="http://schemas.microsoft.com/office/drawing/2014/main" id="{C3F54D98-9945-6659-3AC5-94CD439D9A52}"/>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algn="r" rtl="1"/>
            <a:endParaRPr lang="en-US" sz="253"/>
          </a:p>
        </p:txBody>
      </p:sp>
      <p:sp>
        <p:nvSpPr>
          <p:cNvPr id="41" name="Rectangle 82">
            <a:extLst>
              <a:ext uri="{FF2B5EF4-FFF2-40B4-BE49-F238E27FC236}">
                <a16:creationId xmlns:a16="http://schemas.microsoft.com/office/drawing/2014/main" id="{D8EF74FF-DC81-B304-5556-77F312AAE1F9}"/>
              </a:ext>
            </a:extLst>
          </p:cNvPr>
          <p:cNvSpPr/>
          <p:nvPr/>
        </p:nvSpPr>
        <p:spPr>
          <a:xfrm flipH="1">
            <a:off x="3627529" y="2609815"/>
            <a:ext cx="4493331" cy="1948090"/>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marL="175022" lvl="0" indent="-175022" algn="r" defTabSz="685766" rtl="1">
              <a:buFont typeface="Wingdings" panose="05000000000000000000" pitchFamily="2" charset="2"/>
              <a:buChar char="§"/>
              <a:defRPr/>
            </a:pPr>
            <a:r>
              <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تحليل أداء الاستثمارات الحالية ومصادر الإيرادات وتحديد نقاط القوة والضعف والفرص الاستثمارية غير المستغلة.</a:t>
            </a:r>
          </a:p>
          <a:p>
            <a:pPr marL="175022" lvl="0" indent="-175022" algn="r" defTabSz="685766" rtl="1">
              <a:buFont typeface="Wingdings" panose="05000000000000000000" pitchFamily="2" charset="2"/>
              <a:buChar char="§"/>
              <a:defRPr/>
            </a:pPr>
            <a:r>
              <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تحديد القطاعات الجديدة ذات النمو المرتفع التي تتوافق مع الأهداف الاستراتيجية ورؤية المجموعة.</a:t>
            </a:r>
          </a:p>
          <a:p>
            <a:pPr marL="175022" lvl="0" indent="-175022" algn="r" defTabSz="685766" rtl="1">
              <a:buFont typeface="Wingdings" panose="05000000000000000000" pitchFamily="2" charset="2"/>
              <a:buChar char="§"/>
              <a:defRPr/>
            </a:pPr>
            <a:r>
              <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تحديد أهداف كمية محددة لزيادة الإيرادات وتنوعها وتحديد العائد المستهدف على الاستثمار لكل قطاع جديد.</a:t>
            </a:r>
          </a:p>
          <a:p>
            <a:pPr marL="175022" lvl="0" indent="-175022" algn="r" defTabSz="685766" rtl="1">
              <a:buFont typeface="Wingdings" panose="05000000000000000000" pitchFamily="2" charset="2"/>
              <a:buChar char="§"/>
              <a:defRPr/>
            </a:pPr>
            <a:r>
              <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وضع إطار عمل لتقييم وإدارة المخاطر المرتبطة بدخول قطاعات جديدة وتحديد هياكل اتخاذ القرار مثل لجنة الاستثمار.</a:t>
            </a:r>
          </a:p>
          <a:p>
            <a:pPr marL="175022" lvl="0" indent="-175022" algn="r" defTabSz="685766" rtl="1">
              <a:buFont typeface="Wingdings" panose="05000000000000000000" pitchFamily="2" charset="2"/>
              <a:buChar char="§"/>
              <a:defRPr/>
            </a:pPr>
            <a:r>
              <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تخصيص رأس المال البشري والمالي اللازم لتنفيذ المشاريع الاستثمارية الجديدة وتوسيع المشاريع القائمة.</a:t>
            </a:r>
          </a:p>
          <a:p>
            <a:pPr marL="175022" lvl="0" indent="-175022" algn="r" defTabSz="685766" rtl="1">
              <a:buFont typeface="Wingdings" panose="05000000000000000000" pitchFamily="2" charset="2"/>
              <a:buChar char="§"/>
              <a:defRPr/>
            </a:pPr>
            <a:r>
              <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وضع مؤشرات واضحة لقياس مدى نجاح الاستراتيجية ونمو الإيرادات وتنوعها.</a:t>
            </a:r>
          </a:p>
          <a:p>
            <a:pPr marL="175022" lvl="0" indent="-175022" algn="r" defTabSz="685766" rtl="1">
              <a:buFont typeface="Wingdings" panose="05000000000000000000" pitchFamily="2" charset="2"/>
              <a:buChar char="§"/>
              <a:defRPr/>
            </a:pPr>
            <a:r>
              <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إجراء مراجعة سنوية شاملة للخطة للتأكد من أنها لا تزال ملائمة للسوق ولتحسينها للأعوام القادمة.</a:t>
            </a:r>
          </a:p>
          <a:p>
            <a:pPr marL="175022"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أتمتة لجنة تقييم استثماري متخصصة لمراجعة القرارات الكبرى </a:t>
            </a:r>
          </a:p>
        </p:txBody>
      </p:sp>
      <p:sp>
        <p:nvSpPr>
          <p:cNvPr id="42" name="Rectangle 83">
            <a:extLst>
              <a:ext uri="{FF2B5EF4-FFF2-40B4-BE49-F238E27FC236}">
                <a16:creationId xmlns:a16="http://schemas.microsoft.com/office/drawing/2014/main" id="{CA531A8C-D268-1BC1-820E-50A3E040C012}"/>
              </a:ext>
            </a:extLst>
          </p:cNvPr>
          <p:cNvSpPr/>
          <p:nvPr/>
        </p:nvSpPr>
        <p:spPr>
          <a:xfrm flipH="1">
            <a:off x="3627529" y="1691275"/>
            <a:ext cx="4493330" cy="860771"/>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algn="r" rtl="1"/>
            <a:r>
              <a:rPr lang="ar-SA" sz="1100" dirty="0">
                <a:solidFill>
                  <a:schemeClr val="tx2"/>
                </a:solidFill>
                <a:latin typeface="Sakkal Majalla" panose="02000000000000000000" pitchFamily="2" charset="-78"/>
                <a:cs typeface="Sakkal Majalla" panose="02000000000000000000" pitchFamily="2" charset="-78"/>
              </a:rPr>
              <a:t>تحليل وتقييم الأداء الاستثماري الحالي للمجموعة لتحديد الفرص غير المستغلة، وتصميم إطار معياري استثماري جديد، وخطة نمو استراتيجية لرفع العوائد، وتنويع مصادر الإيرادات، وتحديد مسارات التمويل والتخارج، بما يضمن دقة القرارات الاستثمارية وتوافقها مع الأهداف الاستراتيجية للمجموعة</a:t>
            </a:r>
            <a:endParaRPr lang="en-US" sz="1100" dirty="0">
              <a:solidFill>
                <a:schemeClr val="tx2"/>
              </a:solidFill>
              <a:latin typeface="Sakkal Majalla" panose="02000000000000000000" pitchFamily="2" charset="-78"/>
              <a:cs typeface="Sakkal Majalla" panose="02000000000000000000" pitchFamily="2" charset="-78"/>
            </a:endParaRPr>
          </a:p>
        </p:txBody>
      </p:sp>
      <p:sp>
        <p:nvSpPr>
          <p:cNvPr id="43" name="Rectangle 85">
            <a:extLst>
              <a:ext uri="{FF2B5EF4-FFF2-40B4-BE49-F238E27FC236}">
                <a16:creationId xmlns:a16="http://schemas.microsoft.com/office/drawing/2014/main" id="{0AE4B7BA-CC6B-C303-2812-2AF84DF33F73}"/>
              </a:ext>
            </a:extLst>
          </p:cNvPr>
          <p:cNvSpPr/>
          <p:nvPr/>
        </p:nvSpPr>
        <p:spPr>
          <a:xfrm flipH="1">
            <a:off x="435313" y="2610983"/>
            <a:ext cx="2532172" cy="1023620"/>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numCol="1" spcCol="36000" rtlCol="0" anchor="ctr">
            <a:noAutofit/>
          </a:bodyPr>
          <a:lstStyle/>
          <a:p>
            <a:pPr marL="175022" lvl="0" indent="-175022" algn="r" defTabSz="685766" rtl="1">
              <a:lnSpc>
                <a:spcPct val="90000"/>
              </a:lnSpc>
              <a:buFont typeface="Wingdings" panose="05000000000000000000" pitchFamily="2" charset="2"/>
              <a:buChar char="§"/>
              <a:defRPr/>
            </a:pPr>
            <a:r>
              <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الرئيس التنفيذي للمجموعة </a:t>
            </a:r>
          </a:p>
          <a:p>
            <a:pPr marL="175022" lvl="0" indent="-175022"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الرؤساء التنفيذيون للشركات التابعة</a:t>
            </a:r>
          </a:p>
          <a:p>
            <a:pPr marL="175022" lvl="0" indent="-175022"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المالية</a:t>
            </a:r>
            <a:endPar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44" name="Rectangle 87">
            <a:extLst>
              <a:ext uri="{FF2B5EF4-FFF2-40B4-BE49-F238E27FC236}">
                <a16:creationId xmlns:a16="http://schemas.microsoft.com/office/drawing/2014/main" id="{03D71BF5-DDAF-DF78-0D08-4D042BE9F423}"/>
              </a:ext>
            </a:extLst>
          </p:cNvPr>
          <p:cNvSpPr>
            <a:spLocks/>
          </p:cNvSpPr>
          <p:nvPr/>
        </p:nvSpPr>
        <p:spPr>
          <a:xfrm flipH="1">
            <a:off x="435314" y="3692956"/>
            <a:ext cx="2532171" cy="864949"/>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marL="175022" marR="0" lvl="0" indent="-175022" algn="r" defTabSz="685766" rtl="1" eaLnBrk="1" fontAlgn="auto" latinLnBrk="0" hangingPunct="1">
              <a:lnSpc>
                <a:spcPct val="90000"/>
              </a:lnSpc>
              <a:spcBef>
                <a:spcPts val="0"/>
              </a:spcBef>
              <a:spcAft>
                <a:spcPts val="0"/>
              </a:spcAft>
              <a:buClrTx/>
              <a:buSzTx/>
              <a:buFont typeface="Wingdings" panose="05000000000000000000" pitchFamily="2" charset="2"/>
              <a:buChar char="§"/>
              <a:tabLst/>
              <a:defRPr/>
            </a:pPr>
            <a:r>
              <a:rPr kumimoji="0" lang="ar-SA" sz="1100" b="0" i="0" u="none" strike="noStrike" kern="0" cap="none" spc="0" normalizeH="0" baseline="0" noProof="0" dirty="0">
                <a:ln>
                  <a:noFill/>
                </a:ln>
                <a:solidFill>
                  <a:schemeClr val="tx2"/>
                </a:solidFill>
                <a:effectLst/>
                <a:uLnTx/>
                <a:uFillTx/>
                <a:latin typeface="Sakkal Majalla" panose="02000000000000000000" pitchFamily="2" charset="-78"/>
                <a:cs typeface="Sakkal Majalla" panose="02000000000000000000" pitchFamily="2" charset="-78"/>
              </a:rPr>
              <a:t>% إنجاز وتوثيق الأطر الاستثمارية</a:t>
            </a:r>
          </a:p>
          <a:p>
            <a:pPr marL="175022" marR="0" lvl="0" indent="-175022" algn="r" defTabSz="685766" rtl="1" eaLnBrk="1" fontAlgn="auto" latinLnBrk="0" hangingPunct="1">
              <a:lnSpc>
                <a:spcPct val="90000"/>
              </a:lnSpc>
              <a:spcBef>
                <a:spcPts val="0"/>
              </a:spcBef>
              <a:spcAft>
                <a:spcPts val="0"/>
              </a:spcAft>
              <a:buClrTx/>
              <a:buSzTx/>
              <a:buFont typeface="Wingdings" panose="05000000000000000000" pitchFamily="2" charset="2"/>
              <a:buChar char="§"/>
              <a:tabLst/>
              <a:defRPr/>
            </a:pPr>
            <a:r>
              <a:rPr kumimoji="0" lang="ar-SA" sz="1100" b="0" i="0" u="none" strike="noStrike" kern="0" cap="none" spc="0" normalizeH="0" baseline="0" noProof="0" dirty="0">
                <a:ln>
                  <a:noFill/>
                </a:ln>
                <a:solidFill>
                  <a:schemeClr val="tx2"/>
                </a:solidFill>
                <a:effectLst/>
                <a:uLnTx/>
                <a:uFillTx/>
                <a:latin typeface="Sakkal Majalla" panose="02000000000000000000" pitchFamily="2" charset="-78"/>
                <a:cs typeface="Sakkal Majalla" panose="02000000000000000000" pitchFamily="2" charset="-78"/>
              </a:rPr>
              <a:t>% تنوع مصادر الإيرادات في القطاعات المستهدفة</a:t>
            </a:r>
          </a:p>
          <a:p>
            <a:pPr marL="175022" marR="0" lvl="0" indent="-175022" algn="r" defTabSz="685766" rtl="1" eaLnBrk="1" fontAlgn="auto" latinLnBrk="0" hangingPunct="1">
              <a:lnSpc>
                <a:spcPct val="90000"/>
              </a:lnSpc>
              <a:spcBef>
                <a:spcPts val="0"/>
              </a:spcBef>
              <a:spcAft>
                <a:spcPts val="0"/>
              </a:spcAft>
              <a:buClrTx/>
              <a:buSzTx/>
              <a:buFont typeface="Wingdings" panose="05000000000000000000" pitchFamily="2" charset="2"/>
              <a:buChar char="§"/>
              <a:tabLst/>
              <a:defRPr/>
            </a:pPr>
            <a:r>
              <a:rPr kumimoji="0" lang="ar-SA" sz="1100" b="0" i="0" u="none" strike="noStrike" kern="0" cap="none" spc="0" normalizeH="0" baseline="0" noProof="0" dirty="0">
                <a:ln>
                  <a:noFill/>
                </a:ln>
                <a:solidFill>
                  <a:schemeClr val="tx2"/>
                </a:solidFill>
                <a:effectLst/>
                <a:uLnTx/>
                <a:uFillTx/>
                <a:latin typeface="Sakkal Majalla" panose="02000000000000000000" pitchFamily="2" charset="-78"/>
                <a:cs typeface="Sakkal Majalla" panose="02000000000000000000" pitchFamily="2" charset="-78"/>
              </a:rPr>
              <a:t>% تغطية المخاطر ضمن الإطار المعياري الجديد</a:t>
            </a:r>
          </a:p>
        </p:txBody>
      </p:sp>
      <p:sp>
        <p:nvSpPr>
          <p:cNvPr id="45" name="Rectangle 117">
            <a:extLst>
              <a:ext uri="{FF2B5EF4-FFF2-40B4-BE49-F238E27FC236}">
                <a16:creationId xmlns:a16="http://schemas.microsoft.com/office/drawing/2014/main" id="{C65854EC-C093-A66B-B5F0-E2965840EDDD}"/>
              </a:ext>
            </a:extLst>
          </p:cNvPr>
          <p:cNvSpPr/>
          <p:nvPr/>
        </p:nvSpPr>
        <p:spPr>
          <a:xfrm flipH="1">
            <a:off x="5372578" y="956513"/>
            <a:ext cx="2748281" cy="676995"/>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algn="r" defTabSz="685766" rtl="1">
              <a:lnSpc>
                <a:spcPct val="90000"/>
              </a:lnSpc>
              <a:defRPr/>
            </a:pPr>
            <a:r>
              <a:rPr lang="ar-SA" sz="1100" dirty="0">
                <a:solidFill>
                  <a:schemeClr val="accent1">
                    <a:lumMod val="75000"/>
                  </a:schemeClr>
                </a:solidFill>
                <a:latin typeface="Sakkal Majalla" panose="02000000000000000000" pitchFamily="2" charset="-78"/>
                <a:ea typeface="GE SS Text Light" panose="020A0503020102020204" pitchFamily="18" charset="-78"/>
                <a:cs typeface="Sakkal Majalla" panose="02000000000000000000" pitchFamily="2" charset="-78"/>
              </a:rPr>
              <a:t>تصميم اطر الاستثمار</a:t>
            </a:r>
          </a:p>
        </p:txBody>
      </p:sp>
      <p:sp>
        <p:nvSpPr>
          <p:cNvPr id="46" name="Rectangle 121">
            <a:extLst>
              <a:ext uri="{FF2B5EF4-FFF2-40B4-BE49-F238E27FC236}">
                <a16:creationId xmlns:a16="http://schemas.microsoft.com/office/drawing/2014/main" id="{ED06EB8B-DA98-B34F-EA0F-7C86F18D3452}"/>
              </a:ext>
            </a:extLst>
          </p:cNvPr>
          <p:cNvSpPr/>
          <p:nvPr/>
        </p:nvSpPr>
        <p:spPr>
          <a:xfrm flipH="1">
            <a:off x="3627529" y="956513"/>
            <a:ext cx="1085003" cy="676995"/>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lvl="0" algn="ctr" defTabSz="685800" rtl="1">
              <a:defRPr/>
            </a:pPr>
            <a:r>
              <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الاستثمار</a:t>
            </a:r>
            <a:endParaRPr kumimoji="0" lang="en-US"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47" name="Rectangle 123">
            <a:extLst>
              <a:ext uri="{FF2B5EF4-FFF2-40B4-BE49-F238E27FC236}">
                <a16:creationId xmlns:a16="http://schemas.microsoft.com/office/drawing/2014/main" id="{F28CBEE0-3E22-099F-D685-3AABE461AE89}"/>
              </a:ext>
            </a:extLst>
          </p:cNvPr>
          <p:cNvSpPr>
            <a:spLocks/>
          </p:cNvSpPr>
          <p:nvPr/>
        </p:nvSpPr>
        <p:spPr>
          <a:xfrm flipH="1">
            <a:off x="2158602" y="956513"/>
            <a:ext cx="808882" cy="676995"/>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137160" rtlCol="0" anchor="ctr">
            <a:noAutofit/>
          </a:bodyPr>
          <a:lstStyle/>
          <a:p>
            <a:pPr marL="0" marR="0" lvl="0" indent="0" algn="ctr" defTabSz="685766" rtl="1" eaLnBrk="1" fontAlgn="auto" latinLnBrk="0" hangingPunct="1">
              <a:lnSpc>
                <a:spcPct val="90000"/>
              </a:lnSpc>
              <a:spcBef>
                <a:spcPts val="0"/>
              </a:spcBef>
              <a:spcAft>
                <a:spcPts val="0"/>
              </a:spcAft>
              <a:buClrTx/>
              <a:buSzTx/>
              <a:buFontTx/>
              <a:buNone/>
              <a:tabLst/>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3 أشهر</a:t>
            </a:r>
            <a:endParaRPr kumimoji="0" lang="en-US"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48" name="Rectangle 149">
            <a:extLst>
              <a:ext uri="{FF2B5EF4-FFF2-40B4-BE49-F238E27FC236}">
                <a16:creationId xmlns:a16="http://schemas.microsoft.com/office/drawing/2014/main" id="{0860DACB-5AEB-501A-9C75-77240B7974EA}"/>
              </a:ext>
            </a:extLst>
          </p:cNvPr>
          <p:cNvSpPr>
            <a:spLocks/>
          </p:cNvSpPr>
          <p:nvPr/>
        </p:nvSpPr>
        <p:spPr>
          <a:xfrm flipH="1">
            <a:off x="435312" y="956513"/>
            <a:ext cx="1064461" cy="676995"/>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marL="0" marR="0" lvl="0" indent="0" algn="ctr" defTabSz="685766" rtl="1" eaLnBrk="1" fontAlgn="auto" latinLnBrk="0" hangingPunct="1">
              <a:lnSpc>
                <a:spcPct val="90000"/>
              </a:lnSpc>
              <a:spcBef>
                <a:spcPts val="0"/>
              </a:spcBef>
              <a:spcAft>
                <a:spcPts val="0"/>
              </a:spcAft>
              <a:buClrTx/>
              <a:buSzTx/>
              <a:buFontTx/>
              <a:buNone/>
              <a:tabLst/>
              <a:defRPr/>
            </a:pPr>
            <a:r>
              <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80,000 – 120,000 ريال</a:t>
            </a:r>
            <a:endParaRPr kumimoji="0" lang="en-US"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49" name="Rectangle 158">
            <a:extLst>
              <a:ext uri="{FF2B5EF4-FFF2-40B4-BE49-F238E27FC236}">
                <a16:creationId xmlns:a16="http://schemas.microsoft.com/office/drawing/2014/main" id="{1C26840B-F477-92E0-A251-94C313FA212F}"/>
              </a:ext>
            </a:extLst>
          </p:cNvPr>
          <p:cNvSpPr/>
          <p:nvPr/>
        </p:nvSpPr>
        <p:spPr>
          <a:xfrm flipH="1">
            <a:off x="435312" y="1691860"/>
            <a:ext cx="2532173" cy="860771"/>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numCol="1" spcCol="36000" rtlCol="0" anchor="ctr">
            <a:noAutofit/>
          </a:bodyPr>
          <a:lstStyle/>
          <a:p>
            <a:pPr marL="216694" lvl="0" indent="-216694" algn="r" defTabSz="685766" rtl="1">
              <a:lnSpc>
                <a:spcPct val="90000"/>
              </a:lnSpc>
              <a:buFont typeface="Wingdings" panose="05000000000000000000" pitchFamily="2" charset="2"/>
              <a:buChar char="§"/>
              <a:defRPr/>
            </a:pPr>
            <a:r>
              <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الريادة الاستثمارية وتنويع المحفظة</a:t>
            </a:r>
          </a:p>
          <a:p>
            <a:pPr marL="216694" lvl="0" indent="-216694"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الحوكمة والتميز</a:t>
            </a:r>
            <a:endPar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51" name="Rectangle: Rounded Corners 116">
            <a:extLst>
              <a:ext uri="{FF2B5EF4-FFF2-40B4-BE49-F238E27FC236}">
                <a16:creationId xmlns:a16="http://schemas.microsoft.com/office/drawing/2014/main" id="{4303CA05-0096-0F21-D602-357BF2FF4E75}"/>
              </a:ext>
            </a:extLst>
          </p:cNvPr>
          <p:cNvSpPr/>
          <p:nvPr/>
        </p:nvSpPr>
        <p:spPr>
          <a:xfrm flipH="1">
            <a:off x="8022888" y="956513"/>
            <a:ext cx="685800" cy="676995"/>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اسم</a:t>
            </a:r>
          </a:p>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المبادرة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52" name="Graphic 10">
            <a:extLst>
              <a:ext uri="{FF2B5EF4-FFF2-40B4-BE49-F238E27FC236}">
                <a16:creationId xmlns:a16="http://schemas.microsoft.com/office/drawing/2014/main" id="{17E9CA94-E203-E1A8-0CEF-3385F287A2C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52386" y="1023112"/>
            <a:ext cx="244852" cy="274320"/>
          </a:xfrm>
          <a:prstGeom prst="rect">
            <a:avLst/>
          </a:prstGeom>
        </p:spPr>
      </p:pic>
      <p:sp>
        <p:nvSpPr>
          <p:cNvPr id="54" name="Rectangle: Rounded Corners 80">
            <a:extLst>
              <a:ext uri="{FF2B5EF4-FFF2-40B4-BE49-F238E27FC236}">
                <a16:creationId xmlns:a16="http://schemas.microsoft.com/office/drawing/2014/main" id="{3A93FB55-2F9A-3E66-9846-0FB95C8ED680}"/>
              </a:ext>
            </a:extLst>
          </p:cNvPr>
          <p:cNvSpPr/>
          <p:nvPr/>
        </p:nvSpPr>
        <p:spPr>
          <a:xfrm flipH="1">
            <a:off x="8022888" y="1691275"/>
            <a:ext cx="685800" cy="860771"/>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هدف</a:t>
            </a:r>
          </a:p>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المبادرة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55" name="Graphic 12">
            <a:extLst>
              <a:ext uri="{FF2B5EF4-FFF2-40B4-BE49-F238E27FC236}">
                <a16:creationId xmlns:a16="http://schemas.microsoft.com/office/drawing/2014/main" id="{880109F7-D218-462F-9CFA-DBE20A0479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26303" y="1795098"/>
            <a:ext cx="278970" cy="274320"/>
          </a:xfrm>
          <a:prstGeom prst="rect">
            <a:avLst/>
          </a:prstGeom>
        </p:spPr>
      </p:pic>
      <p:sp>
        <p:nvSpPr>
          <p:cNvPr id="57" name="Rectangle: Rounded Corners 81">
            <a:extLst>
              <a:ext uri="{FF2B5EF4-FFF2-40B4-BE49-F238E27FC236}">
                <a16:creationId xmlns:a16="http://schemas.microsoft.com/office/drawing/2014/main" id="{43AF8E8F-239E-EEE9-531F-0C0E503038DC}"/>
              </a:ext>
            </a:extLst>
          </p:cNvPr>
          <p:cNvSpPr/>
          <p:nvPr/>
        </p:nvSpPr>
        <p:spPr>
          <a:xfrm flipH="1">
            <a:off x="8022888" y="2609815"/>
            <a:ext cx="685800" cy="1948090"/>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الأنشطة</a:t>
            </a:r>
            <a:br>
              <a:rPr kumimoji="0" lang="ar-EG"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الرئيسية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58" name="Graphic 14">
            <a:extLst>
              <a:ext uri="{FF2B5EF4-FFF2-40B4-BE49-F238E27FC236}">
                <a16:creationId xmlns:a16="http://schemas.microsoft.com/office/drawing/2014/main" id="{6ABCAF94-450E-C513-321B-E393D2AF2C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48187" y="3202611"/>
            <a:ext cx="260774" cy="274320"/>
          </a:xfrm>
          <a:prstGeom prst="rect">
            <a:avLst/>
          </a:prstGeom>
        </p:spPr>
      </p:pic>
      <p:sp>
        <p:nvSpPr>
          <p:cNvPr id="60" name="Rectangle: Rounded Corners 120">
            <a:extLst>
              <a:ext uri="{FF2B5EF4-FFF2-40B4-BE49-F238E27FC236}">
                <a16:creationId xmlns:a16="http://schemas.microsoft.com/office/drawing/2014/main" id="{F17D38EE-8C15-29B8-ECCF-8513F689211C}"/>
              </a:ext>
            </a:extLst>
          </p:cNvPr>
          <p:cNvSpPr/>
          <p:nvPr/>
        </p:nvSpPr>
        <p:spPr>
          <a:xfrm flipH="1">
            <a:off x="4614563" y="956513"/>
            <a:ext cx="685800" cy="676995"/>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المالك</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61" name="Graphic 16">
            <a:extLst>
              <a:ext uri="{FF2B5EF4-FFF2-40B4-BE49-F238E27FC236}">
                <a16:creationId xmlns:a16="http://schemas.microsoft.com/office/drawing/2014/main" id="{93EFD2FF-CE0B-2EBA-961D-A3302D502DD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20303" y="1023112"/>
            <a:ext cx="274320" cy="274320"/>
          </a:xfrm>
          <a:prstGeom prst="rect">
            <a:avLst/>
          </a:prstGeom>
        </p:spPr>
      </p:pic>
      <p:sp>
        <p:nvSpPr>
          <p:cNvPr id="63" name="Rectangle: Rounded Corners 122">
            <a:extLst>
              <a:ext uri="{FF2B5EF4-FFF2-40B4-BE49-F238E27FC236}">
                <a16:creationId xmlns:a16="http://schemas.microsoft.com/office/drawing/2014/main" id="{1CA6354D-E70B-0FCD-8243-659D57B910B4}"/>
              </a:ext>
            </a:extLst>
          </p:cNvPr>
          <p:cNvSpPr>
            <a:spLocks/>
          </p:cNvSpPr>
          <p:nvPr/>
        </p:nvSpPr>
        <p:spPr>
          <a:xfrm flipH="1">
            <a:off x="2869513" y="956513"/>
            <a:ext cx="685800" cy="676995"/>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المدة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64" name="Graphic 18">
            <a:extLst>
              <a:ext uri="{FF2B5EF4-FFF2-40B4-BE49-F238E27FC236}">
                <a16:creationId xmlns:a16="http://schemas.microsoft.com/office/drawing/2014/main" id="{5B3307ED-B0B5-AA3C-23C5-23536C0AA4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75253" y="1014199"/>
            <a:ext cx="274320" cy="274320"/>
          </a:xfrm>
          <a:prstGeom prst="rect">
            <a:avLst/>
          </a:prstGeom>
        </p:spPr>
      </p:pic>
      <p:sp>
        <p:nvSpPr>
          <p:cNvPr id="66" name="Rectangle: Rounded Corners 148">
            <a:extLst>
              <a:ext uri="{FF2B5EF4-FFF2-40B4-BE49-F238E27FC236}">
                <a16:creationId xmlns:a16="http://schemas.microsoft.com/office/drawing/2014/main" id="{2CF72239-8217-3C58-F97D-146566F4ECDE}"/>
              </a:ext>
            </a:extLst>
          </p:cNvPr>
          <p:cNvSpPr>
            <a:spLocks/>
          </p:cNvSpPr>
          <p:nvPr/>
        </p:nvSpPr>
        <p:spPr>
          <a:xfrm flipH="1">
            <a:off x="1401803" y="956513"/>
            <a:ext cx="685800" cy="676995"/>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الميزانية</a:t>
            </a:r>
          </a:p>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التقديرية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67" name="Graphic 20">
            <a:extLst>
              <a:ext uri="{FF2B5EF4-FFF2-40B4-BE49-F238E27FC236}">
                <a16:creationId xmlns:a16="http://schemas.microsoft.com/office/drawing/2014/main" id="{C7A68C69-C9BD-6FC0-04A2-01C4FAF45A4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07811" y="1014410"/>
            <a:ext cx="273785" cy="274320"/>
          </a:xfrm>
          <a:prstGeom prst="rect">
            <a:avLst/>
          </a:prstGeom>
        </p:spPr>
      </p:pic>
      <p:sp>
        <p:nvSpPr>
          <p:cNvPr id="69" name="Rectangle: Rounded Corners 157">
            <a:extLst>
              <a:ext uri="{FF2B5EF4-FFF2-40B4-BE49-F238E27FC236}">
                <a16:creationId xmlns:a16="http://schemas.microsoft.com/office/drawing/2014/main" id="{90BB4ABE-8DA9-3F94-A1F0-C15834792453}"/>
              </a:ext>
            </a:extLst>
          </p:cNvPr>
          <p:cNvSpPr/>
          <p:nvPr/>
        </p:nvSpPr>
        <p:spPr>
          <a:xfrm flipH="1">
            <a:off x="2869513" y="1691275"/>
            <a:ext cx="685800" cy="860771"/>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الهدف الاستراتيجي</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70" name="Graphic 22">
            <a:extLst>
              <a:ext uri="{FF2B5EF4-FFF2-40B4-BE49-F238E27FC236}">
                <a16:creationId xmlns:a16="http://schemas.microsoft.com/office/drawing/2014/main" id="{39CDFA85-10FD-7B93-54FA-C31E35733E7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75253" y="1774742"/>
            <a:ext cx="274320" cy="274320"/>
          </a:xfrm>
          <a:prstGeom prst="rect">
            <a:avLst/>
          </a:prstGeom>
        </p:spPr>
      </p:pic>
      <p:sp>
        <p:nvSpPr>
          <p:cNvPr id="72" name="Rectangle: Rounded Corners 84">
            <a:extLst>
              <a:ext uri="{FF2B5EF4-FFF2-40B4-BE49-F238E27FC236}">
                <a16:creationId xmlns:a16="http://schemas.microsoft.com/office/drawing/2014/main" id="{381B1D71-A501-6AE4-19CE-3C5868419501}"/>
              </a:ext>
            </a:extLst>
          </p:cNvPr>
          <p:cNvSpPr/>
          <p:nvPr/>
        </p:nvSpPr>
        <p:spPr>
          <a:xfrm flipH="1">
            <a:off x="2869513" y="2609816"/>
            <a:ext cx="685800" cy="1023620"/>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أصحاب</a:t>
            </a:r>
            <a:br>
              <a:rPr kumimoji="0" lang="ar-EG"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المصلحة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73" name="Graphic 31">
            <a:extLst>
              <a:ext uri="{FF2B5EF4-FFF2-40B4-BE49-F238E27FC236}">
                <a16:creationId xmlns:a16="http://schemas.microsoft.com/office/drawing/2014/main" id="{34DD4886-CC5E-13C8-DBDB-79AABE14612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040963" y="2826727"/>
            <a:ext cx="342900" cy="235744"/>
          </a:xfrm>
          <a:prstGeom prst="rect">
            <a:avLst/>
          </a:prstGeom>
        </p:spPr>
      </p:pic>
      <p:sp>
        <p:nvSpPr>
          <p:cNvPr id="75" name="Rectangle: Rounded Corners 86">
            <a:extLst>
              <a:ext uri="{FF2B5EF4-FFF2-40B4-BE49-F238E27FC236}">
                <a16:creationId xmlns:a16="http://schemas.microsoft.com/office/drawing/2014/main" id="{B8364FCA-151B-102A-42FD-4617CC16EF8A}"/>
              </a:ext>
            </a:extLst>
          </p:cNvPr>
          <p:cNvSpPr/>
          <p:nvPr/>
        </p:nvSpPr>
        <p:spPr>
          <a:xfrm flipH="1">
            <a:off x="2869515" y="3692955"/>
            <a:ext cx="685800" cy="864949"/>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مؤشرات</a:t>
            </a:r>
            <a:br>
              <a:rPr kumimoji="0" lang="ar-EG"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الاداء</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77" name="Graphic 33">
            <a:extLst>
              <a:ext uri="{FF2B5EF4-FFF2-40B4-BE49-F238E27FC236}">
                <a16:creationId xmlns:a16="http://schemas.microsoft.com/office/drawing/2014/main" id="{870F8FCD-27BF-3644-1AE0-E5C2580F199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075255" y="3791336"/>
            <a:ext cx="274320" cy="274320"/>
          </a:xfrm>
          <a:prstGeom prst="rect">
            <a:avLst/>
          </a:prstGeom>
        </p:spPr>
      </p:pic>
      <p:sp>
        <p:nvSpPr>
          <p:cNvPr id="5" name="عنصر نائب لرقم الشريحة 1">
            <a:extLst>
              <a:ext uri="{FF2B5EF4-FFF2-40B4-BE49-F238E27FC236}">
                <a16:creationId xmlns:a16="http://schemas.microsoft.com/office/drawing/2014/main" id="{F780A3AE-0A20-5F1C-F900-BDF0D966D017}"/>
              </a:ext>
            </a:extLst>
          </p:cNvPr>
          <p:cNvSpPr txBox="1">
            <a:spLocks/>
          </p:cNvSpPr>
          <p:nvPr/>
        </p:nvSpPr>
        <p:spPr>
          <a:xfrm>
            <a:off x="8339248" y="4773324"/>
            <a:ext cx="519579" cy="226002"/>
          </a:xfrm>
          <a:prstGeom prst="rect">
            <a:avLst/>
          </a:prstGeom>
        </p:spPr>
        <p:txBody>
          <a:bodyPr vert="horz" lIns="91440" tIns="45720" rIns="91440" bIns="45720" rtlCol="0" anchor="ctr"/>
          <a:lstStyle>
            <a:defPPr>
              <a:defRPr lang="en-US"/>
            </a:defPPr>
            <a:lvl1pPr marL="0" algn="r" defTabSz="171450" rtl="0" eaLnBrk="1" latinLnBrk="0" hangingPunct="1">
              <a:defRPr sz="1050" b="1" kern="1200">
                <a:solidFill>
                  <a:schemeClr val="accent2"/>
                </a:solidFill>
                <a:latin typeface="+mn-lt"/>
                <a:ea typeface="+mn-ea"/>
                <a:cs typeface="+mn-cs"/>
              </a:defRPr>
            </a:lvl1pPr>
            <a:lvl2pPr marL="171450" algn="l" defTabSz="171450" rtl="0" eaLnBrk="1" latinLnBrk="0" hangingPunct="1">
              <a:defRPr sz="675" kern="1200">
                <a:solidFill>
                  <a:schemeClr val="tx1"/>
                </a:solidFill>
                <a:latin typeface="+mn-lt"/>
                <a:ea typeface="+mn-ea"/>
                <a:cs typeface="+mn-cs"/>
              </a:defRPr>
            </a:lvl2pPr>
            <a:lvl3pPr marL="342900" algn="l" defTabSz="171450" rtl="0" eaLnBrk="1" latinLnBrk="0" hangingPunct="1">
              <a:defRPr sz="675" kern="1200">
                <a:solidFill>
                  <a:schemeClr val="tx1"/>
                </a:solidFill>
                <a:latin typeface="+mn-lt"/>
                <a:ea typeface="+mn-ea"/>
                <a:cs typeface="+mn-cs"/>
              </a:defRPr>
            </a:lvl3pPr>
            <a:lvl4pPr marL="514350" algn="l" defTabSz="171450" rtl="0" eaLnBrk="1" latinLnBrk="0" hangingPunct="1">
              <a:defRPr sz="675" kern="1200">
                <a:solidFill>
                  <a:schemeClr val="tx1"/>
                </a:solidFill>
                <a:latin typeface="+mn-lt"/>
                <a:ea typeface="+mn-ea"/>
                <a:cs typeface="+mn-cs"/>
              </a:defRPr>
            </a:lvl4pPr>
            <a:lvl5pPr marL="685800" algn="l" defTabSz="171450" rtl="0" eaLnBrk="1" latinLnBrk="0" hangingPunct="1">
              <a:defRPr sz="675" kern="1200">
                <a:solidFill>
                  <a:schemeClr val="tx1"/>
                </a:solidFill>
                <a:latin typeface="+mn-lt"/>
                <a:ea typeface="+mn-ea"/>
                <a:cs typeface="+mn-cs"/>
              </a:defRPr>
            </a:lvl5pPr>
            <a:lvl6pPr marL="857250" algn="l" defTabSz="171450" rtl="0" eaLnBrk="1" latinLnBrk="0" hangingPunct="1">
              <a:defRPr sz="675" kern="1200">
                <a:solidFill>
                  <a:schemeClr val="tx1"/>
                </a:solidFill>
                <a:latin typeface="+mn-lt"/>
                <a:ea typeface="+mn-ea"/>
                <a:cs typeface="+mn-cs"/>
              </a:defRPr>
            </a:lvl6pPr>
            <a:lvl7pPr marL="1028700" algn="l" defTabSz="171450" rtl="0" eaLnBrk="1" latinLnBrk="0" hangingPunct="1">
              <a:defRPr sz="675" kern="1200">
                <a:solidFill>
                  <a:schemeClr val="tx1"/>
                </a:solidFill>
                <a:latin typeface="+mn-lt"/>
                <a:ea typeface="+mn-ea"/>
                <a:cs typeface="+mn-cs"/>
              </a:defRPr>
            </a:lvl7pPr>
            <a:lvl8pPr marL="1200150" algn="l" defTabSz="171450" rtl="0" eaLnBrk="1" latinLnBrk="0" hangingPunct="1">
              <a:defRPr sz="675" kern="1200">
                <a:solidFill>
                  <a:schemeClr val="tx1"/>
                </a:solidFill>
                <a:latin typeface="+mn-lt"/>
                <a:ea typeface="+mn-ea"/>
                <a:cs typeface="+mn-cs"/>
              </a:defRPr>
            </a:lvl8pPr>
            <a:lvl9pPr marL="1371600" algn="l" defTabSz="171450" rtl="0" eaLnBrk="1" latinLnBrk="0" hangingPunct="1">
              <a:defRPr sz="675" kern="1200">
                <a:solidFill>
                  <a:schemeClr val="tx1"/>
                </a:solidFill>
                <a:latin typeface="+mn-lt"/>
                <a:ea typeface="+mn-ea"/>
                <a:cs typeface="+mn-cs"/>
              </a:defRPr>
            </a:lvl9pPr>
          </a:lstStyle>
          <a:p>
            <a:fld id="{402EAA05-6333-46EE-AAC8-A5AD6A996142}" type="slidenum">
              <a:rPr lang="en-US" smtClean="0"/>
              <a:pPr/>
              <a:t>71</a:t>
            </a:fld>
            <a:endParaRPr lang="en-US"/>
          </a:p>
        </p:txBody>
      </p:sp>
    </p:spTree>
    <p:extLst>
      <p:ext uri="{BB962C8B-B14F-4D97-AF65-F5344CB8AC3E}">
        <p14:creationId xmlns:p14="http://schemas.microsoft.com/office/powerpoint/2010/main" val="35563947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8AAE7D-7086-8382-466A-D7BB68B21A0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2B8DB1-1E87-F475-30FA-63B556B85BFC}"/>
              </a:ext>
            </a:extLst>
          </p:cNvPr>
          <p:cNvSpPr>
            <a:spLocks noGrp="1"/>
          </p:cNvSpPr>
          <p:nvPr>
            <p:ph type="sldNum" sz="quarter" idx="4"/>
          </p:nvPr>
        </p:nvSpPr>
        <p:spPr>
          <a:xfrm>
            <a:off x="8010212" y="6471604"/>
            <a:ext cx="519579" cy="226002"/>
          </a:xfrm>
        </p:spPr>
        <p:txBody>
          <a:bodyPr/>
          <a:lstStyle/>
          <a:p>
            <a:fld id="{402EAA05-6333-46EE-AAC8-A5AD6A996142}" type="slidenum">
              <a:rPr lang="en-US" smtClean="0"/>
              <a:t>72</a:t>
            </a:fld>
            <a:endParaRPr lang="en-US"/>
          </a:p>
        </p:txBody>
      </p:sp>
      <p:sp>
        <p:nvSpPr>
          <p:cNvPr id="3" name="Title 1">
            <a:extLst>
              <a:ext uri="{FF2B5EF4-FFF2-40B4-BE49-F238E27FC236}">
                <a16:creationId xmlns:a16="http://schemas.microsoft.com/office/drawing/2014/main" id="{A903DE94-6FA6-4DA8-1642-BE9B6CE463B5}"/>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nSpc>
                <a:spcPct val="115000"/>
              </a:lnSpc>
              <a:spcAft>
                <a:spcPts val="300"/>
              </a:spcAft>
            </a:pPr>
            <a:r>
              <a:rPr lang="ar-SA" sz="1800" kern="100" dirty="0">
                <a:latin typeface="Aptos" panose="020B0004020202020204" pitchFamily="34" charset="0"/>
                <a:ea typeface="Aptos" panose="020B0004020202020204" pitchFamily="34" charset="0"/>
                <a:cs typeface="Sakkal Majalla" panose="02000000000000000000" pitchFamily="2" charset="-78"/>
              </a:rPr>
              <a:t>بطاقة المبادرة 2 </a:t>
            </a:r>
          </a:p>
        </p:txBody>
      </p:sp>
      <p:sp>
        <p:nvSpPr>
          <p:cNvPr id="4" name="Rectangle 3">
            <a:extLst>
              <a:ext uri="{FF2B5EF4-FFF2-40B4-BE49-F238E27FC236}">
                <a16:creationId xmlns:a16="http://schemas.microsoft.com/office/drawing/2014/main" id="{01163412-9D4D-DAC8-F174-E9C458124077}"/>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algn="r" rtl="1"/>
            <a:endParaRPr lang="en-US" sz="253"/>
          </a:p>
        </p:txBody>
      </p:sp>
      <p:sp>
        <p:nvSpPr>
          <p:cNvPr id="41" name="Rectangle 82">
            <a:extLst>
              <a:ext uri="{FF2B5EF4-FFF2-40B4-BE49-F238E27FC236}">
                <a16:creationId xmlns:a16="http://schemas.microsoft.com/office/drawing/2014/main" id="{78403B0F-4BCF-2A93-CB11-35D335A50861}"/>
              </a:ext>
            </a:extLst>
          </p:cNvPr>
          <p:cNvSpPr/>
          <p:nvPr/>
        </p:nvSpPr>
        <p:spPr>
          <a:xfrm flipH="1">
            <a:off x="3627529" y="2609815"/>
            <a:ext cx="4493331" cy="1948090"/>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marL="171450" lvl="0" indent="-171450" algn="r" defTabSz="685766" rtl="1">
              <a:buFont typeface="Wingdings" panose="05000000000000000000" pitchFamily="2" charset="2"/>
              <a:buChar char="§"/>
              <a:defRPr/>
            </a:pPr>
            <a:r>
              <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تفعيل إطار المعيار الاستثماري الجديد واعتماد الإطار وتدريب الإدارات المستهدفة على تطبيقه في القرارات الاستثمارية</a:t>
            </a:r>
          </a:p>
          <a:p>
            <a:pPr marL="171450" lvl="0" indent="-171450" algn="r" defTabSz="685766" rtl="1">
              <a:buFont typeface="Wingdings" panose="05000000000000000000" pitchFamily="2" charset="2"/>
              <a:buChar char="§"/>
              <a:defRPr/>
            </a:pPr>
            <a:r>
              <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تخصيص الموارد والميزانيات لتنفيذ خطة النمو وتأمين الميزانيات الرأسمالية والموارد اللازمة لمشاريع النمو والدخول في القطاعات الجديدة.</a:t>
            </a:r>
          </a:p>
          <a:p>
            <a:pPr marL="171450" lvl="0" indent="-171450" algn="r" defTabSz="685766" rtl="1">
              <a:buFont typeface="Wingdings" panose="05000000000000000000" pitchFamily="2" charset="2"/>
              <a:buChar char="§"/>
              <a:defRPr/>
            </a:pPr>
            <a:r>
              <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تنفيذ خطة الشراكات الاستراتيجية وجذب المستثمرين والبدء في المفاوضات الفعلية وتوقيع اتفاقيات شراكة واستثمار جديدة تخدم أهداف النمو.</a:t>
            </a:r>
          </a:p>
          <a:p>
            <a:pPr marL="171450" lvl="0" indent="-171450" algn="r" defTabSz="685766" rtl="1">
              <a:buFont typeface="Wingdings" panose="05000000000000000000" pitchFamily="2" charset="2"/>
              <a:buChar char="§"/>
              <a:defRPr/>
            </a:pPr>
            <a:r>
              <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إطلاق وتنفيذ مشاريع النمو في القطاعات الجديدة وبدء العمل الفعلي في الأسواق/المنتجات الجديدة وتخصيص الاستثمارات وفقاً للإطار المعياري الجديد.</a:t>
            </a:r>
          </a:p>
          <a:p>
            <a:pPr marL="171450" lvl="0" indent="-171450" algn="r" defTabSz="685766" rtl="1">
              <a:buFont typeface="Wingdings" panose="05000000000000000000" pitchFamily="2" charset="2"/>
              <a:buChar char="§"/>
              <a:defRPr/>
            </a:pPr>
            <a:r>
              <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تطبيق آلية إدارة التخارج الدورية وتحديد وتقييم الاستثمارات التي لا تحقق المعيار الاستثماري الجديد وبدء عملية التخارج منها.</a:t>
            </a:r>
          </a:p>
          <a:p>
            <a:pPr marL="171450" lvl="0" indent="-171450" algn="r" defTabSz="685766" rtl="1">
              <a:buFont typeface="Wingdings" panose="05000000000000000000" pitchFamily="2" charset="2"/>
              <a:buChar char="§"/>
              <a:defRPr/>
            </a:pPr>
            <a:r>
              <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تقارير دورية تقيس العائد على الاستثمار لجميع الاستثمارات الجديدة والمستمرة.</a:t>
            </a:r>
          </a:p>
        </p:txBody>
      </p:sp>
      <p:sp>
        <p:nvSpPr>
          <p:cNvPr id="42" name="Rectangle 83">
            <a:extLst>
              <a:ext uri="{FF2B5EF4-FFF2-40B4-BE49-F238E27FC236}">
                <a16:creationId xmlns:a16="http://schemas.microsoft.com/office/drawing/2014/main" id="{A075A084-47D1-6055-EC0E-905A1FE40B35}"/>
              </a:ext>
            </a:extLst>
          </p:cNvPr>
          <p:cNvSpPr/>
          <p:nvPr/>
        </p:nvSpPr>
        <p:spPr>
          <a:xfrm flipH="1">
            <a:off x="3627529" y="1691275"/>
            <a:ext cx="4493330" cy="860771"/>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algn="r" rtl="1"/>
            <a:r>
              <a:rPr lang="ar-SA" sz="1100" dirty="0">
                <a:solidFill>
                  <a:schemeClr val="tx2"/>
                </a:solidFill>
                <a:latin typeface="Sakkal Majalla" panose="02000000000000000000" pitchFamily="2" charset="-78"/>
                <a:cs typeface="Sakkal Majalla" panose="02000000000000000000" pitchFamily="2" charset="-78"/>
              </a:rPr>
              <a:t>تفعيل الأطر الاستثمارية والحوكمة المعتمدة بشكل كامل لضمان اتخاذ قرارات مالية منضبطة وفعالة وتنفيذ خطة نمو الإيرادات من خلال إطلاق مشاريع جديدة وعقد شراكات استراتيجية وإدارة المحفظة بكفاءة عالية بما يشمل التخارج من الأصول التي لا تحقق المعايير الاستثمارية</a:t>
            </a:r>
            <a:endParaRPr lang="en-US" sz="1100" dirty="0">
              <a:solidFill>
                <a:schemeClr val="tx2"/>
              </a:solidFill>
              <a:latin typeface="Sakkal Majalla" panose="02000000000000000000" pitchFamily="2" charset="-78"/>
              <a:cs typeface="Sakkal Majalla" panose="02000000000000000000" pitchFamily="2" charset="-78"/>
            </a:endParaRPr>
          </a:p>
        </p:txBody>
      </p:sp>
      <p:sp>
        <p:nvSpPr>
          <p:cNvPr id="43" name="Rectangle 85">
            <a:extLst>
              <a:ext uri="{FF2B5EF4-FFF2-40B4-BE49-F238E27FC236}">
                <a16:creationId xmlns:a16="http://schemas.microsoft.com/office/drawing/2014/main" id="{F2E71185-02D7-9C31-919A-42B03B36ECEC}"/>
              </a:ext>
            </a:extLst>
          </p:cNvPr>
          <p:cNvSpPr/>
          <p:nvPr/>
        </p:nvSpPr>
        <p:spPr>
          <a:xfrm flipH="1">
            <a:off x="435313" y="2610983"/>
            <a:ext cx="2532172" cy="1023620"/>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numCol="1" spcCol="36000" rtlCol="0" anchor="ctr">
            <a:noAutofit/>
          </a:bodyPr>
          <a:lstStyle/>
          <a:p>
            <a:pPr marL="175022" lvl="0" indent="-175022"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الرئيس التنفيذي للمجموعة </a:t>
            </a:r>
          </a:p>
          <a:p>
            <a:pPr marL="175022" lvl="0" indent="-175022"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الرؤساء التنفيذيون للشركات التابعة</a:t>
            </a:r>
          </a:p>
          <a:p>
            <a:pPr marL="175022" lvl="0" indent="-175022"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التسويق والاتصال المؤسسي</a:t>
            </a:r>
          </a:p>
          <a:p>
            <a:pPr marL="175022" lvl="0" indent="-175022"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القانونية</a:t>
            </a:r>
          </a:p>
          <a:p>
            <a:pPr marL="175022" lvl="0" indent="-175022"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المالية</a:t>
            </a:r>
          </a:p>
        </p:txBody>
      </p:sp>
      <p:sp>
        <p:nvSpPr>
          <p:cNvPr id="44" name="Rectangle 87">
            <a:extLst>
              <a:ext uri="{FF2B5EF4-FFF2-40B4-BE49-F238E27FC236}">
                <a16:creationId xmlns:a16="http://schemas.microsoft.com/office/drawing/2014/main" id="{DCF94B64-0889-469E-0009-AA2070D309ED}"/>
              </a:ext>
            </a:extLst>
          </p:cNvPr>
          <p:cNvSpPr>
            <a:spLocks/>
          </p:cNvSpPr>
          <p:nvPr/>
        </p:nvSpPr>
        <p:spPr>
          <a:xfrm flipH="1">
            <a:off x="435314" y="3692956"/>
            <a:ext cx="2532171" cy="864949"/>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marL="175022" indent="-175022" algn="r" defTabSz="685766" rtl="1">
              <a:lnSpc>
                <a:spcPct val="90000"/>
              </a:lnSpc>
              <a:buFont typeface="Wingdings" panose="05000000000000000000" pitchFamily="2" charset="2"/>
              <a:buChar char="§"/>
            </a:pPr>
            <a:r>
              <a:rPr lang="ar-SA" sz="1100" kern="0" dirty="0">
                <a:solidFill>
                  <a:schemeClr val="tx2"/>
                </a:solidFill>
                <a:latin typeface="Sakkal Majalla" panose="02000000000000000000" pitchFamily="2" charset="-78"/>
                <a:cs typeface="Sakkal Majalla" panose="02000000000000000000" pitchFamily="2" charset="-78"/>
              </a:rPr>
              <a:t>العائد على الاستثمار للقطاعات الجديدة</a:t>
            </a:r>
          </a:p>
          <a:p>
            <a:pPr marL="175022" indent="-175022" algn="r" defTabSz="685766" rtl="1">
              <a:lnSpc>
                <a:spcPct val="90000"/>
              </a:lnSpc>
              <a:buFont typeface="Wingdings" panose="05000000000000000000" pitchFamily="2" charset="2"/>
              <a:buChar char="§"/>
            </a:pPr>
            <a:r>
              <a:rPr lang="ar-SA" sz="1100" kern="0" dirty="0">
                <a:solidFill>
                  <a:schemeClr val="tx2"/>
                </a:solidFill>
                <a:latin typeface="Sakkal Majalla" panose="02000000000000000000" pitchFamily="2" charset="-78"/>
                <a:cs typeface="Sakkal Majalla" panose="02000000000000000000" pitchFamily="2" charset="-78"/>
              </a:rPr>
              <a:t>نسبة مساهمة القطاعات الجديدة في إجمالي المحفظة</a:t>
            </a:r>
          </a:p>
          <a:p>
            <a:pPr marL="175022" indent="-175022" algn="r" defTabSz="685766" rtl="1">
              <a:lnSpc>
                <a:spcPct val="90000"/>
              </a:lnSpc>
              <a:buFont typeface="Wingdings" panose="05000000000000000000" pitchFamily="2" charset="2"/>
              <a:buChar char="§"/>
            </a:pPr>
            <a:r>
              <a:rPr lang="ar-SA" sz="1100" kern="0" dirty="0">
                <a:solidFill>
                  <a:schemeClr val="tx2"/>
                </a:solidFill>
                <a:latin typeface="Sakkal Majalla" panose="02000000000000000000" pitchFamily="2" charset="-78"/>
                <a:cs typeface="Sakkal Majalla" panose="02000000000000000000" pitchFamily="2" charset="-78"/>
              </a:rPr>
              <a:t>نسبة الإيرادات المحققة عبر الشراكات الاستراتيجية</a:t>
            </a:r>
          </a:p>
          <a:p>
            <a:pPr marL="175022" indent="-175022" algn="r" defTabSz="685766" rtl="1">
              <a:lnSpc>
                <a:spcPct val="90000"/>
              </a:lnSpc>
              <a:buFont typeface="Wingdings" panose="05000000000000000000" pitchFamily="2" charset="2"/>
              <a:buChar char="§"/>
            </a:pPr>
            <a:r>
              <a:rPr lang="ar-SA" sz="1100" kern="0" dirty="0">
                <a:solidFill>
                  <a:schemeClr val="tx2"/>
                </a:solidFill>
                <a:latin typeface="Sakkal Majalla" panose="02000000000000000000" pitchFamily="2" charset="-78"/>
                <a:cs typeface="Sakkal Majalla" panose="02000000000000000000" pitchFamily="2" charset="-78"/>
              </a:rPr>
              <a:t>كفاءة إدارة التخارج</a:t>
            </a:r>
          </a:p>
          <a:p>
            <a:pPr marL="175022" indent="-175022" algn="r" defTabSz="685766" rtl="1">
              <a:lnSpc>
                <a:spcPct val="90000"/>
              </a:lnSpc>
              <a:buFont typeface="Wingdings" panose="05000000000000000000" pitchFamily="2" charset="2"/>
              <a:buChar char="§"/>
            </a:pPr>
            <a:r>
              <a:rPr lang="ar-SA" sz="1100" kern="0" dirty="0">
                <a:solidFill>
                  <a:schemeClr val="tx2"/>
                </a:solidFill>
                <a:latin typeface="Sakkal Majalla" panose="02000000000000000000" pitchFamily="2" charset="-78"/>
                <a:cs typeface="Sakkal Majalla" panose="02000000000000000000" pitchFamily="2" charset="-78"/>
              </a:rPr>
              <a:t>معدل الامتثال للمعيار الاستثماري الجديد</a:t>
            </a:r>
          </a:p>
        </p:txBody>
      </p:sp>
      <p:sp>
        <p:nvSpPr>
          <p:cNvPr id="45" name="Rectangle 117">
            <a:extLst>
              <a:ext uri="{FF2B5EF4-FFF2-40B4-BE49-F238E27FC236}">
                <a16:creationId xmlns:a16="http://schemas.microsoft.com/office/drawing/2014/main" id="{67DEB1FD-1A7C-A8F2-483E-29B9F17EEE23}"/>
              </a:ext>
            </a:extLst>
          </p:cNvPr>
          <p:cNvSpPr/>
          <p:nvPr/>
        </p:nvSpPr>
        <p:spPr>
          <a:xfrm flipH="1">
            <a:off x="5372578" y="956513"/>
            <a:ext cx="2748281" cy="676995"/>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lvl="0" algn="r" defTabSz="685766" rtl="1">
              <a:defRPr/>
            </a:pPr>
            <a:r>
              <a:rPr lang="ar-SA"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تنفيذ اطر الاستثمار </a:t>
            </a:r>
          </a:p>
        </p:txBody>
      </p:sp>
      <p:sp>
        <p:nvSpPr>
          <p:cNvPr id="46" name="Rectangle 121">
            <a:extLst>
              <a:ext uri="{FF2B5EF4-FFF2-40B4-BE49-F238E27FC236}">
                <a16:creationId xmlns:a16="http://schemas.microsoft.com/office/drawing/2014/main" id="{AC816E0D-8B72-C8F5-12ED-865B749BEBAD}"/>
              </a:ext>
            </a:extLst>
          </p:cNvPr>
          <p:cNvSpPr/>
          <p:nvPr/>
        </p:nvSpPr>
        <p:spPr>
          <a:xfrm flipH="1">
            <a:off x="3627529" y="956513"/>
            <a:ext cx="1085003" cy="676995"/>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lvl="0" algn="ctr" defTabSz="685800" rtl="1">
              <a:defRPr/>
            </a:pPr>
            <a:r>
              <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الاستثمار</a:t>
            </a:r>
            <a:endParaRPr kumimoji="0" lang="en-US"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47" name="Rectangle 123">
            <a:extLst>
              <a:ext uri="{FF2B5EF4-FFF2-40B4-BE49-F238E27FC236}">
                <a16:creationId xmlns:a16="http://schemas.microsoft.com/office/drawing/2014/main" id="{8D4C91A6-AF8D-B239-B714-B36F9192D936}"/>
              </a:ext>
            </a:extLst>
          </p:cNvPr>
          <p:cNvSpPr>
            <a:spLocks/>
          </p:cNvSpPr>
          <p:nvPr/>
        </p:nvSpPr>
        <p:spPr>
          <a:xfrm flipH="1">
            <a:off x="2158602" y="956513"/>
            <a:ext cx="808882" cy="676995"/>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137160" rtlCol="0" anchor="ctr">
            <a:noAutofit/>
          </a:bodyPr>
          <a:lstStyle/>
          <a:p>
            <a:pPr marL="0" marR="0" lvl="0" indent="0" algn="ctr" defTabSz="685766" rtl="1" eaLnBrk="1" fontAlgn="auto" latinLnBrk="0" hangingPunct="1">
              <a:lnSpc>
                <a:spcPct val="90000"/>
              </a:lnSpc>
              <a:spcBef>
                <a:spcPts val="0"/>
              </a:spcBef>
              <a:spcAft>
                <a:spcPts val="0"/>
              </a:spcAft>
              <a:buClrTx/>
              <a:buSzTx/>
              <a:buFontTx/>
              <a:buNone/>
              <a:tabLst/>
              <a:defRPr/>
            </a:pPr>
            <a:r>
              <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مستمرة</a:t>
            </a:r>
            <a:endParaRPr kumimoji="0" lang="en-US"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48" name="Rectangle 149">
            <a:extLst>
              <a:ext uri="{FF2B5EF4-FFF2-40B4-BE49-F238E27FC236}">
                <a16:creationId xmlns:a16="http://schemas.microsoft.com/office/drawing/2014/main" id="{6A493A76-5707-A63F-033C-D942A3374929}"/>
              </a:ext>
            </a:extLst>
          </p:cNvPr>
          <p:cNvSpPr>
            <a:spLocks/>
          </p:cNvSpPr>
          <p:nvPr/>
        </p:nvSpPr>
        <p:spPr>
          <a:xfrm flipH="1">
            <a:off x="435312" y="956513"/>
            <a:ext cx="1064461" cy="676995"/>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marL="0" marR="0" lvl="0" indent="0" algn="ctr" defTabSz="685766" rtl="1" eaLnBrk="1" fontAlgn="auto" latinLnBrk="0" hangingPunct="1">
              <a:lnSpc>
                <a:spcPct val="90000"/>
              </a:lnSpc>
              <a:spcBef>
                <a:spcPts val="0"/>
              </a:spcBef>
              <a:spcAft>
                <a:spcPts val="0"/>
              </a:spcAft>
              <a:buClrTx/>
              <a:buSzTx/>
              <a:buFontTx/>
              <a:buNone/>
              <a:tabLst/>
              <a:defRPr/>
            </a:pPr>
            <a:r>
              <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a:t>
            </a:r>
            <a:endParaRPr kumimoji="0" lang="en-US"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49" name="Rectangle 158">
            <a:extLst>
              <a:ext uri="{FF2B5EF4-FFF2-40B4-BE49-F238E27FC236}">
                <a16:creationId xmlns:a16="http://schemas.microsoft.com/office/drawing/2014/main" id="{66ED2546-4520-B0F2-94CE-803916B1F391}"/>
              </a:ext>
            </a:extLst>
          </p:cNvPr>
          <p:cNvSpPr/>
          <p:nvPr/>
        </p:nvSpPr>
        <p:spPr>
          <a:xfrm flipH="1">
            <a:off x="435312" y="1691860"/>
            <a:ext cx="2532173" cy="860771"/>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numCol="1" spcCol="36000" rtlCol="0" anchor="ctr">
            <a:noAutofit/>
          </a:bodyPr>
          <a:lstStyle/>
          <a:p>
            <a:pPr marL="216694" lvl="0" indent="-216694" algn="r" defTabSz="685766" rtl="1">
              <a:lnSpc>
                <a:spcPct val="90000"/>
              </a:lnSpc>
              <a:buFont typeface="Wingdings" panose="05000000000000000000" pitchFamily="2" charset="2"/>
              <a:buChar char="§"/>
              <a:defRPr/>
            </a:pPr>
            <a:r>
              <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الريادة الاستثمارية وتنويع المحفظة</a:t>
            </a:r>
          </a:p>
          <a:p>
            <a:pPr marL="216694" lvl="0" indent="-216694"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الحوكمة والتميز</a:t>
            </a:r>
          </a:p>
          <a:p>
            <a:pPr marL="216694" lvl="0" indent="-216694" algn="r" defTabSz="685766" rtl="1">
              <a:lnSpc>
                <a:spcPct val="90000"/>
              </a:lnSpc>
              <a:buFont typeface="Wingdings" panose="05000000000000000000" pitchFamily="2" charset="2"/>
              <a:buChar char="§"/>
              <a:defRPr/>
            </a:pPr>
            <a:r>
              <a:rPr kumimoji="0" lang="ar-SA" sz="1100" b="0" i="0" u="none" strike="noStrike" kern="0" cap="none" spc="0" normalizeH="0" baseline="0" noProof="0" dirty="0" err="1">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الاستد</a:t>
            </a: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امة المالية</a:t>
            </a:r>
            <a:endPar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51" name="Rectangle: Rounded Corners 116">
            <a:extLst>
              <a:ext uri="{FF2B5EF4-FFF2-40B4-BE49-F238E27FC236}">
                <a16:creationId xmlns:a16="http://schemas.microsoft.com/office/drawing/2014/main" id="{529476A9-F8EF-CECF-84FB-85A626C751F9}"/>
              </a:ext>
            </a:extLst>
          </p:cNvPr>
          <p:cNvSpPr/>
          <p:nvPr/>
        </p:nvSpPr>
        <p:spPr>
          <a:xfrm flipH="1">
            <a:off x="8022888" y="956513"/>
            <a:ext cx="685800" cy="676995"/>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اسم</a:t>
            </a:r>
          </a:p>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المبادرة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52" name="Graphic 10">
            <a:extLst>
              <a:ext uri="{FF2B5EF4-FFF2-40B4-BE49-F238E27FC236}">
                <a16:creationId xmlns:a16="http://schemas.microsoft.com/office/drawing/2014/main" id="{A51520B1-F7C8-1250-0DA5-3BC326BD8A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52386" y="1023112"/>
            <a:ext cx="244852" cy="274320"/>
          </a:xfrm>
          <a:prstGeom prst="rect">
            <a:avLst/>
          </a:prstGeom>
        </p:spPr>
      </p:pic>
      <p:sp>
        <p:nvSpPr>
          <p:cNvPr id="54" name="Rectangle: Rounded Corners 80">
            <a:extLst>
              <a:ext uri="{FF2B5EF4-FFF2-40B4-BE49-F238E27FC236}">
                <a16:creationId xmlns:a16="http://schemas.microsoft.com/office/drawing/2014/main" id="{5454976E-8038-BBE5-5017-E28068EA3B91}"/>
              </a:ext>
            </a:extLst>
          </p:cNvPr>
          <p:cNvSpPr/>
          <p:nvPr/>
        </p:nvSpPr>
        <p:spPr>
          <a:xfrm flipH="1">
            <a:off x="8022888" y="1691275"/>
            <a:ext cx="685800" cy="860771"/>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هدف</a:t>
            </a:r>
          </a:p>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المبادرة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55" name="Graphic 12">
            <a:extLst>
              <a:ext uri="{FF2B5EF4-FFF2-40B4-BE49-F238E27FC236}">
                <a16:creationId xmlns:a16="http://schemas.microsoft.com/office/drawing/2014/main" id="{38D06F90-EA15-0F56-ADF8-165F151525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26303" y="1795098"/>
            <a:ext cx="278970" cy="274320"/>
          </a:xfrm>
          <a:prstGeom prst="rect">
            <a:avLst/>
          </a:prstGeom>
        </p:spPr>
      </p:pic>
      <p:sp>
        <p:nvSpPr>
          <p:cNvPr id="57" name="Rectangle: Rounded Corners 81">
            <a:extLst>
              <a:ext uri="{FF2B5EF4-FFF2-40B4-BE49-F238E27FC236}">
                <a16:creationId xmlns:a16="http://schemas.microsoft.com/office/drawing/2014/main" id="{C83F24B3-8B96-D927-002F-168B4C1C875D}"/>
              </a:ext>
            </a:extLst>
          </p:cNvPr>
          <p:cNvSpPr/>
          <p:nvPr/>
        </p:nvSpPr>
        <p:spPr>
          <a:xfrm flipH="1">
            <a:off x="8022888" y="2609815"/>
            <a:ext cx="685800" cy="1948090"/>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الأنشطة</a:t>
            </a:r>
            <a:br>
              <a:rPr kumimoji="0" lang="ar-EG"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الرئيسية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58" name="Graphic 14">
            <a:extLst>
              <a:ext uri="{FF2B5EF4-FFF2-40B4-BE49-F238E27FC236}">
                <a16:creationId xmlns:a16="http://schemas.microsoft.com/office/drawing/2014/main" id="{9F90FFE9-2BE2-508A-93F9-0C629EF6E75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48187" y="3202611"/>
            <a:ext cx="260774" cy="274320"/>
          </a:xfrm>
          <a:prstGeom prst="rect">
            <a:avLst/>
          </a:prstGeom>
        </p:spPr>
      </p:pic>
      <p:sp>
        <p:nvSpPr>
          <p:cNvPr id="60" name="Rectangle: Rounded Corners 120">
            <a:extLst>
              <a:ext uri="{FF2B5EF4-FFF2-40B4-BE49-F238E27FC236}">
                <a16:creationId xmlns:a16="http://schemas.microsoft.com/office/drawing/2014/main" id="{6BCC3E61-61ED-9B4B-DB18-1995A84E39B7}"/>
              </a:ext>
            </a:extLst>
          </p:cNvPr>
          <p:cNvSpPr/>
          <p:nvPr/>
        </p:nvSpPr>
        <p:spPr>
          <a:xfrm flipH="1">
            <a:off x="4614563" y="956513"/>
            <a:ext cx="685800" cy="676995"/>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المالك</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61" name="Graphic 16">
            <a:extLst>
              <a:ext uri="{FF2B5EF4-FFF2-40B4-BE49-F238E27FC236}">
                <a16:creationId xmlns:a16="http://schemas.microsoft.com/office/drawing/2014/main" id="{C9A111FF-F802-A942-E1FC-CB9168A3E63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20303" y="1023112"/>
            <a:ext cx="274320" cy="274320"/>
          </a:xfrm>
          <a:prstGeom prst="rect">
            <a:avLst/>
          </a:prstGeom>
        </p:spPr>
      </p:pic>
      <p:sp>
        <p:nvSpPr>
          <p:cNvPr id="63" name="Rectangle: Rounded Corners 122">
            <a:extLst>
              <a:ext uri="{FF2B5EF4-FFF2-40B4-BE49-F238E27FC236}">
                <a16:creationId xmlns:a16="http://schemas.microsoft.com/office/drawing/2014/main" id="{73194EAE-9A1C-2FBD-6789-0EC41F4233EC}"/>
              </a:ext>
            </a:extLst>
          </p:cNvPr>
          <p:cNvSpPr>
            <a:spLocks/>
          </p:cNvSpPr>
          <p:nvPr/>
        </p:nvSpPr>
        <p:spPr>
          <a:xfrm flipH="1">
            <a:off x="2869513" y="956513"/>
            <a:ext cx="685800" cy="676995"/>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المدة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64" name="Graphic 18">
            <a:extLst>
              <a:ext uri="{FF2B5EF4-FFF2-40B4-BE49-F238E27FC236}">
                <a16:creationId xmlns:a16="http://schemas.microsoft.com/office/drawing/2014/main" id="{E127A12C-0360-ACE5-545C-E9E836291D6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75253" y="1014199"/>
            <a:ext cx="274320" cy="274320"/>
          </a:xfrm>
          <a:prstGeom prst="rect">
            <a:avLst/>
          </a:prstGeom>
        </p:spPr>
      </p:pic>
      <p:sp>
        <p:nvSpPr>
          <p:cNvPr id="66" name="Rectangle: Rounded Corners 148">
            <a:extLst>
              <a:ext uri="{FF2B5EF4-FFF2-40B4-BE49-F238E27FC236}">
                <a16:creationId xmlns:a16="http://schemas.microsoft.com/office/drawing/2014/main" id="{C37E01BE-234A-B712-1592-E90C6DEA564C}"/>
              </a:ext>
            </a:extLst>
          </p:cNvPr>
          <p:cNvSpPr>
            <a:spLocks/>
          </p:cNvSpPr>
          <p:nvPr/>
        </p:nvSpPr>
        <p:spPr>
          <a:xfrm flipH="1">
            <a:off x="1401803" y="956513"/>
            <a:ext cx="685800" cy="676995"/>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الميزانية</a:t>
            </a:r>
          </a:p>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التقديرية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67" name="Graphic 20">
            <a:extLst>
              <a:ext uri="{FF2B5EF4-FFF2-40B4-BE49-F238E27FC236}">
                <a16:creationId xmlns:a16="http://schemas.microsoft.com/office/drawing/2014/main" id="{7B1DA0D4-CE74-FFC6-DA8A-CE1C519DA2D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07811" y="1014410"/>
            <a:ext cx="273785" cy="274320"/>
          </a:xfrm>
          <a:prstGeom prst="rect">
            <a:avLst/>
          </a:prstGeom>
        </p:spPr>
      </p:pic>
      <p:sp>
        <p:nvSpPr>
          <p:cNvPr id="69" name="Rectangle: Rounded Corners 157">
            <a:extLst>
              <a:ext uri="{FF2B5EF4-FFF2-40B4-BE49-F238E27FC236}">
                <a16:creationId xmlns:a16="http://schemas.microsoft.com/office/drawing/2014/main" id="{410E86D9-BA16-F33F-D987-0C8961854FF8}"/>
              </a:ext>
            </a:extLst>
          </p:cNvPr>
          <p:cNvSpPr/>
          <p:nvPr/>
        </p:nvSpPr>
        <p:spPr>
          <a:xfrm flipH="1">
            <a:off x="2869513" y="1691275"/>
            <a:ext cx="685800" cy="860771"/>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الهدف الاستراتيجي</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70" name="Graphic 22">
            <a:extLst>
              <a:ext uri="{FF2B5EF4-FFF2-40B4-BE49-F238E27FC236}">
                <a16:creationId xmlns:a16="http://schemas.microsoft.com/office/drawing/2014/main" id="{6F7EF245-B9DD-D0E4-C0AE-D3021ABAD1E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75253" y="1774742"/>
            <a:ext cx="274320" cy="274320"/>
          </a:xfrm>
          <a:prstGeom prst="rect">
            <a:avLst/>
          </a:prstGeom>
        </p:spPr>
      </p:pic>
      <p:sp>
        <p:nvSpPr>
          <p:cNvPr id="72" name="Rectangle: Rounded Corners 84">
            <a:extLst>
              <a:ext uri="{FF2B5EF4-FFF2-40B4-BE49-F238E27FC236}">
                <a16:creationId xmlns:a16="http://schemas.microsoft.com/office/drawing/2014/main" id="{B2974E8E-5903-7439-4598-8EE98325B393}"/>
              </a:ext>
            </a:extLst>
          </p:cNvPr>
          <p:cNvSpPr/>
          <p:nvPr/>
        </p:nvSpPr>
        <p:spPr>
          <a:xfrm flipH="1">
            <a:off x="2869513" y="2609816"/>
            <a:ext cx="685800" cy="1023620"/>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أصحاب</a:t>
            </a:r>
            <a:br>
              <a:rPr kumimoji="0" lang="ar-EG"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المصلحة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73" name="Graphic 31">
            <a:extLst>
              <a:ext uri="{FF2B5EF4-FFF2-40B4-BE49-F238E27FC236}">
                <a16:creationId xmlns:a16="http://schemas.microsoft.com/office/drawing/2014/main" id="{926AFDAC-9864-333F-B50B-7187312429C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040963" y="2826727"/>
            <a:ext cx="342900" cy="235744"/>
          </a:xfrm>
          <a:prstGeom prst="rect">
            <a:avLst/>
          </a:prstGeom>
        </p:spPr>
      </p:pic>
      <p:sp>
        <p:nvSpPr>
          <p:cNvPr id="75" name="Rectangle: Rounded Corners 86">
            <a:extLst>
              <a:ext uri="{FF2B5EF4-FFF2-40B4-BE49-F238E27FC236}">
                <a16:creationId xmlns:a16="http://schemas.microsoft.com/office/drawing/2014/main" id="{E50CDBCA-9B73-695C-C16C-5F2750B20C47}"/>
              </a:ext>
            </a:extLst>
          </p:cNvPr>
          <p:cNvSpPr/>
          <p:nvPr/>
        </p:nvSpPr>
        <p:spPr>
          <a:xfrm flipH="1">
            <a:off x="2869515" y="3692955"/>
            <a:ext cx="685800" cy="864949"/>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مؤشرات</a:t>
            </a:r>
            <a:br>
              <a:rPr kumimoji="0" lang="ar-EG"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الاداء</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77" name="Graphic 33">
            <a:extLst>
              <a:ext uri="{FF2B5EF4-FFF2-40B4-BE49-F238E27FC236}">
                <a16:creationId xmlns:a16="http://schemas.microsoft.com/office/drawing/2014/main" id="{5454221F-0948-2A7E-9AB0-84A1E06C628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075255" y="3791336"/>
            <a:ext cx="274320" cy="274320"/>
          </a:xfrm>
          <a:prstGeom prst="rect">
            <a:avLst/>
          </a:prstGeom>
        </p:spPr>
      </p:pic>
      <p:sp>
        <p:nvSpPr>
          <p:cNvPr id="6" name="عنصر نائب لرقم الشريحة 1">
            <a:extLst>
              <a:ext uri="{FF2B5EF4-FFF2-40B4-BE49-F238E27FC236}">
                <a16:creationId xmlns:a16="http://schemas.microsoft.com/office/drawing/2014/main" id="{A0A6E292-E2D5-8921-05DB-F342EC64D074}"/>
              </a:ext>
            </a:extLst>
          </p:cNvPr>
          <p:cNvSpPr txBox="1">
            <a:spLocks/>
          </p:cNvSpPr>
          <p:nvPr/>
        </p:nvSpPr>
        <p:spPr>
          <a:xfrm>
            <a:off x="8339248" y="4773324"/>
            <a:ext cx="519579" cy="226002"/>
          </a:xfrm>
          <a:prstGeom prst="rect">
            <a:avLst/>
          </a:prstGeom>
        </p:spPr>
        <p:txBody>
          <a:bodyPr vert="horz" lIns="91440" tIns="45720" rIns="91440" bIns="45720" rtlCol="0" anchor="ctr"/>
          <a:lstStyle>
            <a:defPPr>
              <a:defRPr lang="en-US"/>
            </a:defPPr>
            <a:lvl1pPr marL="0" algn="r" defTabSz="171450" rtl="0" eaLnBrk="1" latinLnBrk="0" hangingPunct="1">
              <a:defRPr sz="1050" b="1" kern="1200">
                <a:solidFill>
                  <a:schemeClr val="accent2"/>
                </a:solidFill>
                <a:latin typeface="+mn-lt"/>
                <a:ea typeface="+mn-ea"/>
                <a:cs typeface="+mn-cs"/>
              </a:defRPr>
            </a:lvl1pPr>
            <a:lvl2pPr marL="171450" algn="l" defTabSz="171450" rtl="0" eaLnBrk="1" latinLnBrk="0" hangingPunct="1">
              <a:defRPr sz="675" kern="1200">
                <a:solidFill>
                  <a:schemeClr val="tx1"/>
                </a:solidFill>
                <a:latin typeface="+mn-lt"/>
                <a:ea typeface="+mn-ea"/>
                <a:cs typeface="+mn-cs"/>
              </a:defRPr>
            </a:lvl2pPr>
            <a:lvl3pPr marL="342900" algn="l" defTabSz="171450" rtl="0" eaLnBrk="1" latinLnBrk="0" hangingPunct="1">
              <a:defRPr sz="675" kern="1200">
                <a:solidFill>
                  <a:schemeClr val="tx1"/>
                </a:solidFill>
                <a:latin typeface="+mn-lt"/>
                <a:ea typeface="+mn-ea"/>
                <a:cs typeface="+mn-cs"/>
              </a:defRPr>
            </a:lvl3pPr>
            <a:lvl4pPr marL="514350" algn="l" defTabSz="171450" rtl="0" eaLnBrk="1" latinLnBrk="0" hangingPunct="1">
              <a:defRPr sz="675" kern="1200">
                <a:solidFill>
                  <a:schemeClr val="tx1"/>
                </a:solidFill>
                <a:latin typeface="+mn-lt"/>
                <a:ea typeface="+mn-ea"/>
                <a:cs typeface="+mn-cs"/>
              </a:defRPr>
            </a:lvl4pPr>
            <a:lvl5pPr marL="685800" algn="l" defTabSz="171450" rtl="0" eaLnBrk="1" latinLnBrk="0" hangingPunct="1">
              <a:defRPr sz="675" kern="1200">
                <a:solidFill>
                  <a:schemeClr val="tx1"/>
                </a:solidFill>
                <a:latin typeface="+mn-lt"/>
                <a:ea typeface="+mn-ea"/>
                <a:cs typeface="+mn-cs"/>
              </a:defRPr>
            </a:lvl5pPr>
            <a:lvl6pPr marL="857250" algn="l" defTabSz="171450" rtl="0" eaLnBrk="1" latinLnBrk="0" hangingPunct="1">
              <a:defRPr sz="675" kern="1200">
                <a:solidFill>
                  <a:schemeClr val="tx1"/>
                </a:solidFill>
                <a:latin typeface="+mn-lt"/>
                <a:ea typeface="+mn-ea"/>
                <a:cs typeface="+mn-cs"/>
              </a:defRPr>
            </a:lvl6pPr>
            <a:lvl7pPr marL="1028700" algn="l" defTabSz="171450" rtl="0" eaLnBrk="1" latinLnBrk="0" hangingPunct="1">
              <a:defRPr sz="675" kern="1200">
                <a:solidFill>
                  <a:schemeClr val="tx1"/>
                </a:solidFill>
                <a:latin typeface="+mn-lt"/>
                <a:ea typeface="+mn-ea"/>
                <a:cs typeface="+mn-cs"/>
              </a:defRPr>
            </a:lvl7pPr>
            <a:lvl8pPr marL="1200150" algn="l" defTabSz="171450" rtl="0" eaLnBrk="1" latinLnBrk="0" hangingPunct="1">
              <a:defRPr sz="675" kern="1200">
                <a:solidFill>
                  <a:schemeClr val="tx1"/>
                </a:solidFill>
                <a:latin typeface="+mn-lt"/>
                <a:ea typeface="+mn-ea"/>
                <a:cs typeface="+mn-cs"/>
              </a:defRPr>
            </a:lvl8pPr>
            <a:lvl9pPr marL="1371600" algn="l" defTabSz="171450" rtl="0" eaLnBrk="1" latinLnBrk="0" hangingPunct="1">
              <a:defRPr sz="675" kern="1200">
                <a:solidFill>
                  <a:schemeClr val="tx1"/>
                </a:solidFill>
                <a:latin typeface="+mn-lt"/>
                <a:ea typeface="+mn-ea"/>
                <a:cs typeface="+mn-cs"/>
              </a:defRPr>
            </a:lvl9pPr>
          </a:lstStyle>
          <a:p>
            <a:fld id="{402EAA05-6333-46EE-AAC8-A5AD6A996142}" type="slidenum">
              <a:rPr lang="en-US" smtClean="0"/>
              <a:pPr/>
              <a:t>72</a:t>
            </a:fld>
            <a:endParaRPr lang="en-US"/>
          </a:p>
        </p:txBody>
      </p:sp>
    </p:spTree>
    <p:extLst>
      <p:ext uri="{BB962C8B-B14F-4D97-AF65-F5344CB8AC3E}">
        <p14:creationId xmlns:p14="http://schemas.microsoft.com/office/powerpoint/2010/main" val="34983952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CBE88-6507-62C3-B610-072C003C279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0DD8DA-F44E-791D-ED54-344CEB2F299B}"/>
              </a:ext>
            </a:extLst>
          </p:cNvPr>
          <p:cNvSpPr>
            <a:spLocks noGrp="1"/>
          </p:cNvSpPr>
          <p:nvPr>
            <p:ph type="sldNum" sz="quarter" idx="4"/>
          </p:nvPr>
        </p:nvSpPr>
        <p:spPr>
          <a:xfrm>
            <a:off x="8010212" y="6471604"/>
            <a:ext cx="519579" cy="226002"/>
          </a:xfrm>
        </p:spPr>
        <p:txBody>
          <a:bodyPr/>
          <a:lstStyle/>
          <a:p>
            <a:fld id="{402EAA05-6333-46EE-AAC8-A5AD6A996142}" type="slidenum">
              <a:rPr lang="en-US" smtClean="0"/>
              <a:t>73</a:t>
            </a:fld>
            <a:endParaRPr lang="en-US"/>
          </a:p>
        </p:txBody>
      </p:sp>
      <p:sp>
        <p:nvSpPr>
          <p:cNvPr id="3" name="Title 1">
            <a:extLst>
              <a:ext uri="{FF2B5EF4-FFF2-40B4-BE49-F238E27FC236}">
                <a16:creationId xmlns:a16="http://schemas.microsoft.com/office/drawing/2014/main" id="{740BED17-87EF-DBF6-B775-8FD65AD8ACA5}"/>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nSpc>
                <a:spcPct val="115000"/>
              </a:lnSpc>
              <a:spcAft>
                <a:spcPts val="300"/>
              </a:spcAft>
            </a:pPr>
            <a:r>
              <a:rPr lang="ar-SA" sz="1800" kern="100" dirty="0">
                <a:latin typeface="Aptos" panose="020B0004020202020204" pitchFamily="34" charset="0"/>
                <a:ea typeface="Aptos" panose="020B0004020202020204" pitchFamily="34" charset="0"/>
                <a:cs typeface="Sakkal Majalla" panose="02000000000000000000" pitchFamily="2" charset="-78"/>
              </a:rPr>
              <a:t>بطاقة المبادرة 3 </a:t>
            </a:r>
          </a:p>
        </p:txBody>
      </p:sp>
      <p:sp>
        <p:nvSpPr>
          <p:cNvPr id="4" name="Rectangle 3">
            <a:extLst>
              <a:ext uri="{FF2B5EF4-FFF2-40B4-BE49-F238E27FC236}">
                <a16:creationId xmlns:a16="http://schemas.microsoft.com/office/drawing/2014/main" id="{36CFD543-AB3E-A5A2-BE15-7F3ACC706641}"/>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algn="r" rtl="1"/>
            <a:endParaRPr lang="en-US" sz="253"/>
          </a:p>
        </p:txBody>
      </p:sp>
      <p:sp>
        <p:nvSpPr>
          <p:cNvPr id="41" name="Rectangle 82">
            <a:extLst>
              <a:ext uri="{FF2B5EF4-FFF2-40B4-BE49-F238E27FC236}">
                <a16:creationId xmlns:a16="http://schemas.microsoft.com/office/drawing/2014/main" id="{8AF84127-DEF9-CB57-4912-EF50850AE919}"/>
              </a:ext>
            </a:extLst>
          </p:cNvPr>
          <p:cNvSpPr/>
          <p:nvPr/>
        </p:nvSpPr>
        <p:spPr>
          <a:xfrm flipH="1">
            <a:off x="3627529" y="2609815"/>
            <a:ext cx="4493331" cy="1948090"/>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marL="175022" lvl="0" indent="-175022" algn="r" defTabSz="685766" rtl="1">
              <a:buFont typeface="Wingdings" panose="05000000000000000000" pitchFamily="2" charset="2"/>
              <a:buChar char="§"/>
              <a:defRPr/>
            </a:pPr>
            <a:r>
              <a:rPr lang="ar-SA" sz="9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وضع الإطار المنهجي لأبحاث السوق تحديد الأهداف البحثية ومنهجيات جمع البيانات  وتحديد الشرائح والأسواق المستهدفة</a:t>
            </a:r>
          </a:p>
          <a:p>
            <a:pPr marL="175022" lvl="0" indent="-175022" algn="r" defTabSz="685766" rtl="1">
              <a:buFont typeface="Wingdings" panose="05000000000000000000" pitchFamily="2" charset="2"/>
              <a:buChar char="§"/>
              <a:defRPr/>
            </a:pPr>
            <a:r>
              <a:rPr lang="ar-SA" sz="9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تنفيذ عملية جمع وتحليل بيانات السوق وإجراء الاستبيانات والمقابلات وجمع البيانات من مصادرها، وتطبيق التحليل الإحصائي لاستخلاص النتائج والاتجاهات.</a:t>
            </a:r>
          </a:p>
          <a:p>
            <a:pPr marL="175022" lvl="0" indent="-175022" algn="r" defTabSz="685766" rtl="1">
              <a:buFont typeface="Wingdings" panose="05000000000000000000" pitchFamily="2" charset="2"/>
              <a:buChar char="§"/>
              <a:defRPr/>
            </a:pPr>
            <a:r>
              <a:rPr lang="ar-SA" sz="9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إعداد الدراسات والتقارير البحثية  وتوثيق نتائج أبحاث السوق وتحليل المنافسين  وصياغة التوصيات الاستراتيجية لدعم اتخاذ القرار.</a:t>
            </a:r>
          </a:p>
          <a:p>
            <a:pPr marL="175022" lvl="0" indent="-175022" algn="r" defTabSz="685766" rtl="1">
              <a:buFont typeface="Wingdings" panose="05000000000000000000" pitchFamily="2" charset="2"/>
              <a:buChar char="§"/>
              <a:defRPr/>
            </a:pPr>
            <a:r>
              <a:rPr lang="ar-SA" sz="9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تأسيس بنية ذكاء الأعمال بناء مستودع للبيانات وتوحيد مصادر البيانات الداخلية والخارجية لضمان جودة البيانات وموثوقيتها.</a:t>
            </a:r>
          </a:p>
          <a:p>
            <a:pPr marL="175022" lvl="0" indent="-175022" algn="r" defTabSz="685766" rtl="1">
              <a:buFont typeface="Wingdings" panose="05000000000000000000" pitchFamily="2" charset="2"/>
              <a:buChar char="§"/>
              <a:defRPr/>
            </a:pPr>
            <a:r>
              <a:rPr lang="ar-SA" sz="9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تطوير مؤشرات الأداء ولوحات المعلومات التفاعلية وتصميم وتطوير لوحات تحكم مرئية لعرض مؤشرات الأداء الرئيسية.</a:t>
            </a:r>
          </a:p>
          <a:p>
            <a:pPr marL="175022" lvl="0" indent="-175022" algn="r" defTabSz="685766" rtl="1">
              <a:buFont typeface="Wingdings" panose="05000000000000000000" pitchFamily="2" charset="2"/>
              <a:buChar char="§"/>
              <a:defRPr/>
            </a:pPr>
            <a:r>
              <a:rPr lang="ar-SA" sz="9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بناء القدرات ونقل المعرفة وتدريب الكوادر المعنية على استخدام أدوات ذكاء الأعمال والاستفادة من الدراسات والتقارير في التخطيط والتشغيل.</a:t>
            </a:r>
          </a:p>
          <a:p>
            <a:pPr marL="175022" lvl="0" indent="-175022" algn="r" defTabSz="685766" rtl="1">
              <a:buFont typeface="Wingdings" panose="05000000000000000000" pitchFamily="2" charset="2"/>
              <a:buChar char="§"/>
              <a:defRPr/>
            </a:pPr>
            <a:r>
              <a:rPr lang="ar-SA" sz="9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أتمتة وتحديث نظام ذكاء الأعمال ووضع آليات لضمان استمرارية تحديث البيانات وتطوير النماذج التنبؤية لدعم الاستشراف المستقبلي.</a:t>
            </a:r>
          </a:p>
        </p:txBody>
      </p:sp>
      <p:sp>
        <p:nvSpPr>
          <p:cNvPr id="42" name="Rectangle 83">
            <a:extLst>
              <a:ext uri="{FF2B5EF4-FFF2-40B4-BE49-F238E27FC236}">
                <a16:creationId xmlns:a16="http://schemas.microsoft.com/office/drawing/2014/main" id="{C660E320-0A61-2C35-6375-E73F18A8FC1E}"/>
              </a:ext>
            </a:extLst>
          </p:cNvPr>
          <p:cNvSpPr/>
          <p:nvPr/>
        </p:nvSpPr>
        <p:spPr>
          <a:xfrm flipH="1">
            <a:off x="3627529" y="1691275"/>
            <a:ext cx="4493330" cy="860771"/>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algn="r" defTabSz="685766" rtl="1">
              <a:lnSpc>
                <a:spcPct val="90000"/>
              </a:lnSpc>
              <a:defRPr/>
            </a:pPr>
            <a:r>
              <a:rPr lang="ar-SA" sz="1100" dirty="0">
                <a:solidFill>
                  <a:schemeClr val="tx2"/>
                </a:solidFill>
                <a:latin typeface="Sakkal Majalla" panose="02000000000000000000" pitchFamily="2" charset="-78"/>
                <a:cs typeface="Sakkal Majalla" panose="02000000000000000000" pitchFamily="2" charset="-78"/>
              </a:rPr>
              <a:t>إجراء دراسات وأبحاث سوقية منتظمة لتحديد الأسواق والقطاعات الواعدة وتأسيس نظام ذكاء سوق واستثمار يُمكّن من جمع وتحليل البيانات الاستثمارية بهدف دعم قرارات التوسع وتنويع المحفظة ورفع جودة القرار الاستثماري</a:t>
            </a:r>
          </a:p>
        </p:txBody>
      </p:sp>
      <p:sp>
        <p:nvSpPr>
          <p:cNvPr id="43" name="Rectangle 85">
            <a:extLst>
              <a:ext uri="{FF2B5EF4-FFF2-40B4-BE49-F238E27FC236}">
                <a16:creationId xmlns:a16="http://schemas.microsoft.com/office/drawing/2014/main" id="{DA9FF810-830E-DA39-67C0-A48CF86AEC77}"/>
              </a:ext>
            </a:extLst>
          </p:cNvPr>
          <p:cNvSpPr/>
          <p:nvPr/>
        </p:nvSpPr>
        <p:spPr>
          <a:xfrm flipH="1">
            <a:off x="435313" y="2610983"/>
            <a:ext cx="2532172" cy="1023620"/>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numCol="1" spcCol="36000" rtlCol="0" anchor="ctr">
            <a:noAutofit/>
          </a:bodyPr>
          <a:lstStyle/>
          <a:p>
            <a:pPr marL="175022" lvl="0" indent="-175022"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الرئيس التنفيذي للمجموعة </a:t>
            </a:r>
          </a:p>
          <a:p>
            <a:pPr marL="175022" lvl="0" indent="-175022"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الرؤساء التنفيذيون للشركات التابعة</a:t>
            </a:r>
          </a:p>
          <a:p>
            <a:pPr marL="175022" lvl="0" indent="-175022"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تقنية المعلومات</a:t>
            </a:r>
          </a:p>
          <a:p>
            <a:pPr marL="175022" lvl="0" indent="-175022"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المالية</a:t>
            </a:r>
          </a:p>
        </p:txBody>
      </p:sp>
      <p:sp>
        <p:nvSpPr>
          <p:cNvPr id="44" name="Rectangle 87">
            <a:extLst>
              <a:ext uri="{FF2B5EF4-FFF2-40B4-BE49-F238E27FC236}">
                <a16:creationId xmlns:a16="http://schemas.microsoft.com/office/drawing/2014/main" id="{D1846B4D-4767-D3FA-FB18-F3B7CB18B96F}"/>
              </a:ext>
            </a:extLst>
          </p:cNvPr>
          <p:cNvSpPr>
            <a:spLocks/>
          </p:cNvSpPr>
          <p:nvPr/>
        </p:nvSpPr>
        <p:spPr>
          <a:xfrm flipH="1">
            <a:off x="435314" y="3692956"/>
            <a:ext cx="2532171" cy="864949"/>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marL="175022" lvl="0" indent="-175022"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cs typeface="Sakkal Majalla" panose="02000000000000000000" pitchFamily="2" charset="-78"/>
              </a:rPr>
              <a:t>%اكتمال بناء وتغطية مستودع بيانات وذكاء الأعمال</a:t>
            </a:r>
          </a:p>
          <a:p>
            <a:pPr marL="175022" lvl="0" indent="-175022"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cs typeface="Sakkal Majalla" panose="02000000000000000000" pitchFamily="2" charset="-78"/>
              </a:rPr>
              <a:t>زمن دورة تجهيز القرار الاستثماري </a:t>
            </a:r>
          </a:p>
          <a:p>
            <a:pPr marL="175022" lvl="0" indent="-175022"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cs typeface="Sakkal Majalla" panose="02000000000000000000" pitchFamily="2" charset="-78"/>
              </a:rPr>
              <a:t>نسبة القرارات الاستثمارية المدعومة بذكاء الاعمال</a:t>
            </a:r>
          </a:p>
          <a:p>
            <a:pPr marL="175022" lvl="0" indent="-175022"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cs typeface="Sakkal Majalla" panose="02000000000000000000" pitchFamily="2" charset="-78"/>
              </a:rPr>
              <a:t>دقة التوقعات في دراسات الجدوى </a:t>
            </a:r>
          </a:p>
        </p:txBody>
      </p:sp>
      <p:sp>
        <p:nvSpPr>
          <p:cNvPr id="45" name="Rectangle 117">
            <a:extLst>
              <a:ext uri="{FF2B5EF4-FFF2-40B4-BE49-F238E27FC236}">
                <a16:creationId xmlns:a16="http://schemas.microsoft.com/office/drawing/2014/main" id="{BD5D211C-F6E4-69D9-A334-2C668C5594BE}"/>
              </a:ext>
            </a:extLst>
          </p:cNvPr>
          <p:cNvSpPr/>
          <p:nvPr/>
        </p:nvSpPr>
        <p:spPr>
          <a:xfrm flipH="1">
            <a:off x="5372578" y="956513"/>
            <a:ext cx="2748281" cy="676995"/>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lvl="0" algn="r" defTabSz="914400" rtl="1">
              <a:defRPr/>
            </a:pPr>
            <a:r>
              <a:rPr lang="ar-SA"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إعداد الدراسات وأبحاث السوق وتأسيس ذكاء الأعمال</a:t>
            </a:r>
          </a:p>
        </p:txBody>
      </p:sp>
      <p:sp>
        <p:nvSpPr>
          <p:cNvPr id="46" name="Rectangle 121">
            <a:extLst>
              <a:ext uri="{FF2B5EF4-FFF2-40B4-BE49-F238E27FC236}">
                <a16:creationId xmlns:a16="http://schemas.microsoft.com/office/drawing/2014/main" id="{A1F4450E-B988-1009-F654-434A30ABDD15}"/>
              </a:ext>
            </a:extLst>
          </p:cNvPr>
          <p:cNvSpPr/>
          <p:nvPr/>
        </p:nvSpPr>
        <p:spPr>
          <a:xfrm flipH="1">
            <a:off x="3627529" y="956513"/>
            <a:ext cx="1085003" cy="676995"/>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lvl="0" algn="ctr" defTabSz="685800" rtl="1">
              <a:defRPr/>
            </a:pPr>
            <a:r>
              <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الاستثمار</a:t>
            </a:r>
            <a:endParaRPr kumimoji="0" lang="en-US"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47" name="Rectangle 123">
            <a:extLst>
              <a:ext uri="{FF2B5EF4-FFF2-40B4-BE49-F238E27FC236}">
                <a16:creationId xmlns:a16="http://schemas.microsoft.com/office/drawing/2014/main" id="{B1F94A4D-8588-2FD0-CCD9-2ED6B41F03AD}"/>
              </a:ext>
            </a:extLst>
          </p:cNvPr>
          <p:cNvSpPr>
            <a:spLocks/>
          </p:cNvSpPr>
          <p:nvPr/>
        </p:nvSpPr>
        <p:spPr>
          <a:xfrm flipH="1">
            <a:off x="2158602" y="956513"/>
            <a:ext cx="808882" cy="676995"/>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137160" rtlCol="0" anchor="ctr">
            <a:noAutofit/>
          </a:bodyPr>
          <a:lstStyle/>
          <a:p>
            <a:pPr marL="0" marR="0" lvl="0" indent="0" algn="ctr" defTabSz="685766" rtl="1" eaLnBrk="1" fontAlgn="auto" latinLnBrk="0" hangingPunct="1">
              <a:lnSpc>
                <a:spcPct val="90000"/>
              </a:lnSpc>
              <a:spcBef>
                <a:spcPts val="0"/>
              </a:spcBef>
              <a:spcAft>
                <a:spcPts val="0"/>
              </a:spcAft>
              <a:buClrTx/>
              <a:buSzTx/>
              <a:buFontTx/>
              <a:buNone/>
              <a:tabLst/>
              <a:defRPr/>
            </a:pPr>
            <a:r>
              <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12 شهر</a:t>
            </a:r>
            <a:endParaRPr kumimoji="0" lang="en-US"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48" name="Rectangle 149">
            <a:extLst>
              <a:ext uri="{FF2B5EF4-FFF2-40B4-BE49-F238E27FC236}">
                <a16:creationId xmlns:a16="http://schemas.microsoft.com/office/drawing/2014/main" id="{4FDF48B3-2EC5-4074-BD7F-30D99AB27675}"/>
              </a:ext>
            </a:extLst>
          </p:cNvPr>
          <p:cNvSpPr>
            <a:spLocks/>
          </p:cNvSpPr>
          <p:nvPr/>
        </p:nvSpPr>
        <p:spPr>
          <a:xfrm flipH="1">
            <a:off x="435312" y="956513"/>
            <a:ext cx="1064461" cy="676995"/>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marL="0" marR="0" lvl="0" indent="0" algn="ctr" defTabSz="685766" rtl="1" eaLnBrk="1" fontAlgn="auto" latinLnBrk="0" hangingPunct="1">
              <a:lnSpc>
                <a:spcPct val="90000"/>
              </a:lnSpc>
              <a:spcBef>
                <a:spcPts val="0"/>
              </a:spcBef>
              <a:spcAft>
                <a:spcPts val="0"/>
              </a:spcAft>
              <a:buClrTx/>
              <a:buSzTx/>
              <a:buFontTx/>
              <a:buNone/>
              <a:tabLst/>
              <a:defRPr/>
            </a:pPr>
            <a:r>
              <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1,000,000 – 1,600,000 ريال</a:t>
            </a:r>
            <a:endParaRPr kumimoji="0" lang="en-US"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49" name="Rectangle 158">
            <a:extLst>
              <a:ext uri="{FF2B5EF4-FFF2-40B4-BE49-F238E27FC236}">
                <a16:creationId xmlns:a16="http://schemas.microsoft.com/office/drawing/2014/main" id="{B95DA61F-BC82-5FDC-A967-50C136308F79}"/>
              </a:ext>
            </a:extLst>
          </p:cNvPr>
          <p:cNvSpPr/>
          <p:nvPr/>
        </p:nvSpPr>
        <p:spPr>
          <a:xfrm flipH="1">
            <a:off x="435312" y="1691860"/>
            <a:ext cx="2532173" cy="860771"/>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numCol="1" spcCol="36000" rtlCol="0" anchor="ctr">
            <a:noAutofit/>
          </a:bodyPr>
          <a:lstStyle/>
          <a:p>
            <a:pPr marL="216694" lvl="0" indent="-216694"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الريادة الاستثمارية وتنويع المحفظة</a:t>
            </a:r>
          </a:p>
          <a:p>
            <a:pPr marL="216694" lvl="0" indent="-216694"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الاستدامة المالية</a:t>
            </a:r>
          </a:p>
        </p:txBody>
      </p:sp>
      <p:sp>
        <p:nvSpPr>
          <p:cNvPr id="51" name="Rectangle: Rounded Corners 116">
            <a:extLst>
              <a:ext uri="{FF2B5EF4-FFF2-40B4-BE49-F238E27FC236}">
                <a16:creationId xmlns:a16="http://schemas.microsoft.com/office/drawing/2014/main" id="{05ECA5BD-B8A4-2C72-6F75-8DA27D1DA066}"/>
              </a:ext>
            </a:extLst>
          </p:cNvPr>
          <p:cNvSpPr/>
          <p:nvPr/>
        </p:nvSpPr>
        <p:spPr>
          <a:xfrm flipH="1">
            <a:off x="8022888" y="956513"/>
            <a:ext cx="685800" cy="676995"/>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اسم</a:t>
            </a:r>
          </a:p>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المبادرة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52" name="Graphic 10">
            <a:extLst>
              <a:ext uri="{FF2B5EF4-FFF2-40B4-BE49-F238E27FC236}">
                <a16:creationId xmlns:a16="http://schemas.microsoft.com/office/drawing/2014/main" id="{AFFAC945-449F-2C3E-9733-37149999F0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52386" y="1023112"/>
            <a:ext cx="244852" cy="274320"/>
          </a:xfrm>
          <a:prstGeom prst="rect">
            <a:avLst/>
          </a:prstGeom>
        </p:spPr>
      </p:pic>
      <p:sp>
        <p:nvSpPr>
          <p:cNvPr id="54" name="Rectangle: Rounded Corners 80">
            <a:extLst>
              <a:ext uri="{FF2B5EF4-FFF2-40B4-BE49-F238E27FC236}">
                <a16:creationId xmlns:a16="http://schemas.microsoft.com/office/drawing/2014/main" id="{45277126-5BFF-F8C8-8FC0-34D6531293D6}"/>
              </a:ext>
            </a:extLst>
          </p:cNvPr>
          <p:cNvSpPr/>
          <p:nvPr/>
        </p:nvSpPr>
        <p:spPr>
          <a:xfrm flipH="1">
            <a:off x="8022888" y="1691275"/>
            <a:ext cx="685800" cy="860771"/>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هدف</a:t>
            </a:r>
          </a:p>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المبادرة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55" name="Graphic 12">
            <a:extLst>
              <a:ext uri="{FF2B5EF4-FFF2-40B4-BE49-F238E27FC236}">
                <a16:creationId xmlns:a16="http://schemas.microsoft.com/office/drawing/2014/main" id="{A4E3EA83-4F8A-2DA5-B330-2855D3F096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26303" y="1795098"/>
            <a:ext cx="278970" cy="274320"/>
          </a:xfrm>
          <a:prstGeom prst="rect">
            <a:avLst/>
          </a:prstGeom>
        </p:spPr>
      </p:pic>
      <p:sp>
        <p:nvSpPr>
          <p:cNvPr id="57" name="Rectangle: Rounded Corners 81">
            <a:extLst>
              <a:ext uri="{FF2B5EF4-FFF2-40B4-BE49-F238E27FC236}">
                <a16:creationId xmlns:a16="http://schemas.microsoft.com/office/drawing/2014/main" id="{C106D1B7-7D26-40C5-530B-1B68E9BA3EFD}"/>
              </a:ext>
            </a:extLst>
          </p:cNvPr>
          <p:cNvSpPr/>
          <p:nvPr/>
        </p:nvSpPr>
        <p:spPr>
          <a:xfrm flipH="1">
            <a:off x="8022888" y="2609815"/>
            <a:ext cx="685800" cy="1948090"/>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الأنشطة</a:t>
            </a:r>
            <a:br>
              <a:rPr kumimoji="0" lang="ar-EG"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الرئيسية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58" name="Graphic 14">
            <a:extLst>
              <a:ext uri="{FF2B5EF4-FFF2-40B4-BE49-F238E27FC236}">
                <a16:creationId xmlns:a16="http://schemas.microsoft.com/office/drawing/2014/main" id="{3E180232-3FD5-2126-965D-E6C8FBBC85F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48187" y="3202611"/>
            <a:ext cx="260774" cy="274320"/>
          </a:xfrm>
          <a:prstGeom prst="rect">
            <a:avLst/>
          </a:prstGeom>
        </p:spPr>
      </p:pic>
      <p:sp>
        <p:nvSpPr>
          <p:cNvPr id="60" name="Rectangle: Rounded Corners 120">
            <a:extLst>
              <a:ext uri="{FF2B5EF4-FFF2-40B4-BE49-F238E27FC236}">
                <a16:creationId xmlns:a16="http://schemas.microsoft.com/office/drawing/2014/main" id="{824B0692-CC4F-8A5A-15B5-F7C3CB7FFBBA}"/>
              </a:ext>
            </a:extLst>
          </p:cNvPr>
          <p:cNvSpPr/>
          <p:nvPr/>
        </p:nvSpPr>
        <p:spPr>
          <a:xfrm flipH="1">
            <a:off x="4614563" y="956513"/>
            <a:ext cx="685800" cy="676995"/>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المالك</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61" name="Graphic 16">
            <a:extLst>
              <a:ext uri="{FF2B5EF4-FFF2-40B4-BE49-F238E27FC236}">
                <a16:creationId xmlns:a16="http://schemas.microsoft.com/office/drawing/2014/main" id="{D07D8CBA-5BC3-90AD-B9F1-DA25A14B123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20303" y="1023112"/>
            <a:ext cx="274320" cy="274320"/>
          </a:xfrm>
          <a:prstGeom prst="rect">
            <a:avLst/>
          </a:prstGeom>
        </p:spPr>
      </p:pic>
      <p:sp>
        <p:nvSpPr>
          <p:cNvPr id="63" name="Rectangle: Rounded Corners 122">
            <a:extLst>
              <a:ext uri="{FF2B5EF4-FFF2-40B4-BE49-F238E27FC236}">
                <a16:creationId xmlns:a16="http://schemas.microsoft.com/office/drawing/2014/main" id="{B9E3E3A0-25BB-1936-656D-BD4736974E01}"/>
              </a:ext>
            </a:extLst>
          </p:cNvPr>
          <p:cNvSpPr>
            <a:spLocks/>
          </p:cNvSpPr>
          <p:nvPr/>
        </p:nvSpPr>
        <p:spPr>
          <a:xfrm flipH="1">
            <a:off x="2869513" y="956513"/>
            <a:ext cx="685800" cy="676995"/>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المدة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64" name="Graphic 18">
            <a:extLst>
              <a:ext uri="{FF2B5EF4-FFF2-40B4-BE49-F238E27FC236}">
                <a16:creationId xmlns:a16="http://schemas.microsoft.com/office/drawing/2014/main" id="{CC518E45-F4AF-32D1-2E2C-C74106F117C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75253" y="1014199"/>
            <a:ext cx="274320" cy="274320"/>
          </a:xfrm>
          <a:prstGeom prst="rect">
            <a:avLst/>
          </a:prstGeom>
        </p:spPr>
      </p:pic>
      <p:sp>
        <p:nvSpPr>
          <p:cNvPr id="66" name="Rectangle: Rounded Corners 148">
            <a:extLst>
              <a:ext uri="{FF2B5EF4-FFF2-40B4-BE49-F238E27FC236}">
                <a16:creationId xmlns:a16="http://schemas.microsoft.com/office/drawing/2014/main" id="{5B0812CD-31BD-463B-A49F-2F93AB23BB96}"/>
              </a:ext>
            </a:extLst>
          </p:cNvPr>
          <p:cNvSpPr>
            <a:spLocks/>
          </p:cNvSpPr>
          <p:nvPr/>
        </p:nvSpPr>
        <p:spPr>
          <a:xfrm flipH="1">
            <a:off x="1401803" y="956513"/>
            <a:ext cx="685800" cy="676995"/>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الميزانية</a:t>
            </a:r>
          </a:p>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التقديرية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67" name="Graphic 20">
            <a:extLst>
              <a:ext uri="{FF2B5EF4-FFF2-40B4-BE49-F238E27FC236}">
                <a16:creationId xmlns:a16="http://schemas.microsoft.com/office/drawing/2014/main" id="{77FBA85F-4148-C4A1-4AF1-C99B6AB4AC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07811" y="1014410"/>
            <a:ext cx="273785" cy="274320"/>
          </a:xfrm>
          <a:prstGeom prst="rect">
            <a:avLst/>
          </a:prstGeom>
        </p:spPr>
      </p:pic>
      <p:sp>
        <p:nvSpPr>
          <p:cNvPr id="69" name="Rectangle: Rounded Corners 157">
            <a:extLst>
              <a:ext uri="{FF2B5EF4-FFF2-40B4-BE49-F238E27FC236}">
                <a16:creationId xmlns:a16="http://schemas.microsoft.com/office/drawing/2014/main" id="{227F0E5C-C53A-3488-C9C8-D50666226E6B}"/>
              </a:ext>
            </a:extLst>
          </p:cNvPr>
          <p:cNvSpPr/>
          <p:nvPr/>
        </p:nvSpPr>
        <p:spPr>
          <a:xfrm flipH="1">
            <a:off x="2869513" y="1691275"/>
            <a:ext cx="685800" cy="860771"/>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الهدف الاستراتيجي</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70" name="Graphic 22">
            <a:extLst>
              <a:ext uri="{FF2B5EF4-FFF2-40B4-BE49-F238E27FC236}">
                <a16:creationId xmlns:a16="http://schemas.microsoft.com/office/drawing/2014/main" id="{1527FF60-13C2-30A0-618A-868CDEAAFE1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75253" y="1774742"/>
            <a:ext cx="274320" cy="274320"/>
          </a:xfrm>
          <a:prstGeom prst="rect">
            <a:avLst/>
          </a:prstGeom>
        </p:spPr>
      </p:pic>
      <p:sp>
        <p:nvSpPr>
          <p:cNvPr id="72" name="Rectangle: Rounded Corners 84">
            <a:extLst>
              <a:ext uri="{FF2B5EF4-FFF2-40B4-BE49-F238E27FC236}">
                <a16:creationId xmlns:a16="http://schemas.microsoft.com/office/drawing/2014/main" id="{F1537900-40C1-402A-8CBD-C9F4E0F1B6B4}"/>
              </a:ext>
            </a:extLst>
          </p:cNvPr>
          <p:cNvSpPr/>
          <p:nvPr/>
        </p:nvSpPr>
        <p:spPr>
          <a:xfrm flipH="1">
            <a:off x="2869513" y="2609816"/>
            <a:ext cx="685800" cy="1023620"/>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أصحاب</a:t>
            </a:r>
            <a:br>
              <a:rPr kumimoji="0" lang="ar-EG"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المصلحة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73" name="Graphic 31">
            <a:extLst>
              <a:ext uri="{FF2B5EF4-FFF2-40B4-BE49-F238E27FC236}">
                <a16:creationId xmlns:a16="http://schemas.microsoft.com/office/drawing/2014/main" id="{FC75DF18-7550-D7C9-FCC7-7A0DFA86C8B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040963" y="2826727"/>
            <a:ext cx="342900" cy="235744"/>
          </a:xfrm>
          <a:prstGeom prst="rect">
            <a:avLst/>
          </a:prstGeom>
        </p:spPr>
      </p:pic>
      <p:sp>
        <p:nvSpPr>
          <p:cNvPr id="75" name="Rectangle: Rounded Corners 86">
            <a:extLst>
              <a:ext uri="{FF2B5EF4-FFF2-40B4-BE49-F238E27FC236}">
                <a16:creationId xmlns:a16="http://schemas.microsoft.com/office/drawing/2014/main" id="{1EC03DED-585E-95BD-ED88-962D6409AED2}"/>
              </a:ext>
            </a:extLst>
          </p:cNvPr>
          <p:cNvSpPr/>
          <p:nvPr/>
        </p:nvSpPr>
        <p:spPr>
          <a:xfrm flipH="1">
            <a:off x="2869515" y="3692955"/>
            <a:ext cx="685800" cy="864949"/>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مؤشرات</a:t>
            </a:r>
            <a:br>
              <a:rPr kumimoji="0" lang="ar-EG"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الاداء</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77" name="Graphic 33">
            <a:extLst>
              <a:ext uri="{FF2B5EF4-FFF2-40B4-BE49-F238E27FC236}">
                <a16:creationId xmlns:a16="http://schemas.microsoft.com/office/drawing/2014/main" id="{9E0E50BB-FE00-55C6-7F76-25B7AA7EC68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075255" y="3791336"/>
            <a:ext cx="274320" cy="274320"/>
          </a:xfrm>
          <a:prstGeom prst="rect">
            <a:avLst/>
          </a:prstGeom>
        </p:spPr>
      </p:pic>
      <p:sp>
        <p:nvSpPr>
          <p:cNvPr id="5" name="عنصر نائب لرقم الشريحة 1">
            <a:extLst>
              <a:ext uri="{FF2B5EF4-FFF2-40B4-BE49-F238E27FC236}">
                <a16:creationId xmlns:a16="http://schemas.microsoft.com/office/drawing/2014/main" id="{62826465-9150-54C5-A6DE-B4A2CABA30B8}"/>
              </a:ext>
            </a:extLst>
          </p:cNvPr>
          <p:cNvSpPr txBox="1">
            <a:spLocks/>
          </p:cNvSpPr>
          <p:nvPr/>
        </p:nvSpPr>
        <p:spPr>
          <a:xfrm>
            <a:off x="8339248" y="4773324"/>
            <a:ext cx="519579" cy="226002"/>
          </a:xfrm>
          <a:prstGeom prst="rect">
            <a:avLst/>
          </a:prstGeom>
        </p:spPr>
        <p:txBody>
          <a:bodyPr vert="horz" lIns="91440" tIns="45720" rIns="91440" bIns="45720" rtlCol="0" anchor="ctr"/>
          <a:lstStyle>
            <a:defPPr>
              <a:defRPr lang="en-US"/>
            </a:defPPr>
            <a:lvl1pPr marL="0" algn="r" defTabSz="171450" rtl="0" eaLnBrk="1" latinLnBrk="0" hangingPunct="1">
              <a:defRPr sz="1050" b="1" kern="1200">
                <a:solidFill>
                  <a:schemeClr val="accent2"/>
                </a:solidFill>
                <a:latin typeface="+mn-lt"/>
                <a:ea typeface="+mn-ea"/>
                <a:cs typeface="+mn-cs"/>
              </a:defRPr>
            </a:lvl1pPr>
            <a:lvl2pPr marL="171450" algn="l" defTabSz="171450" rtl="0" eaLnBrk="1" latinLnBrk="0" hangingPunct="1">
              <a:defRPr sz="675" kern="1200">
                <a:solidFill>
                  <a:schemeClr val="tx1"/>
                </a:solidFill>
                <a:latin typeface="+mn-lt"/>
                <a:ea typeface="+mn-ea"/>
                <a:cs typeface="+mn-cs"/>
              </a:defRPr>
            </a:lvl2pPr>
            <a:lvl3pPr marL="342900" algn="l" defTabSz="171450" rtl="0" eaLnBrk="1" latinLnBrk="0" hangingPunct="1">
              <a:defRPr sz="675" kern="1200">
                <a:solidFill>
                  <a:schemeClr val="tx1"/>
                </a:solidFill>
                <a:latin typeface="+mn-lt"/>
                <a:ea typeface="+mn-ea"/>
                <a:cs typeface="+mn-cs"/>
              </a:defRPr>
            </a:lvl3pPr>
            <a:lvl4pPr marL="514350" algn="l" defTabSz="171450" rtl="0" eaLnBrk="1" latinLnBrk="0" hangingPunct="1">
              <a:defRPr sz="675" kern="1200">
                <a:solidFill>
                  <a:schemeClr val="tx1"/>
                </a:solidFill>
                <a:latin typeface="+mn-lt"/>
                <a:ea typeface="+mn-ea"/>
                <a:cs typeface="+mn-cs"/>
              </a:defRPr>
            </a:lvl4pPr>
            <a:lvl5pPr marL="685800" algn="l" defTabSz="171450" rtl="0" eaLnBrk="1" latinLnBrk="0" hangingPunct="1">
              <a:defRPr sz="675" kern="1200">
                <a:solidFill>
                  <a:schemeClr val="tx1"/>
                </a:solidFill>
                <a:latin typeface="+mn-lt"/>
                <a:ea typeface="+mn-ea"/>
                <a:cs typeface="+mn-cs"/>
              </a:defRPr>
            </a:lvl5pPr>
            <a:lvl6pPr marL="857250" algn="l" defTabSz="171450" rtl="0" eaLnBrk="1" latinLnBrk="0" hangingPunct="1">
              <a:defRPr sz="675" kern="1200">
                <a:solidFill>
                  <a:schemeClr val="tx1"/>
                </a:solidFill>
                <a:latin typeface="+mn-lt"/>
                <a:ea typeface="+mn-ea"/>
                <a:cs typeface="+mn-cs"/>
              </a:defRPr>
            </a:lvl6pPr>
            <a:lvl7pPr marL="1028700" algn="l" defTabSz="171450" rtl="0" eaLnBrk="1" latinLnBrk="0" hangingPunct="1">
              <a:defRPr sz="675" kern="1200">
                <a:solidFill>
                  <a:schemeClr val="tx1"/>
                </a:solidFill>
                <a:latin typeface="+mn-lt"/>
                <a:ea typeface="+mn-ea"/>
                <a:cs typeface="+mn-cs"/>
              </a:defRPr>
            </a:lvl7pPr>
            <a:lvl8pPr marL="1200150" algn="l" defTabSz="171450" rtl="0" eaLnBrk="1" latinLnBrk="0" hangingPunct="1">
              <a:defRPr sz="675" kern="1200">
                <a:solidFill>
                  <a:schemeClr val="tx1"/>
                </a:solidFill>
                <a:latin typeface="+mn-lt"/>
                <a:ea typeface="+mn-ea"/>
                <a:cs typeface="+mn-cs"/>
              </a:defRPr>
            </a:lvl8pPr>
            <a:lvl9pPr marL="1371600" algn="l" defTabSz="171450" rtl="0" eaLnBrk="1" latinLnBrk="0" hangingPunct="1">
              <a:defRPr sz="675" kern="1200">
                <a:solidFill>
                  <a:schemeClr val="tx1"/>
                </a:solidFill>
                <a:latin typeface="+mn-lt"/>
                <a:ea typeface="+mn-ea"/>
                <a:cs typeface="+mn-cs"/>
              </a:defRPr>
            </a:lvl9pPr>
          </a:lstStyle>
          <a:p>
            <a:fld id="{402EAA05-6333-46EE-AAC8-A5AD6A996142}" type="slidenum">
              <a:rPr lang="en-US" smtClean="0"/>
              <a:pPr/>
              <a:t>73</a:t>
            </a:fld>
            <a:endParaRPr lang="en-US"/>
          </a:p>
        </p:txBody>
      </p:sp>
    </p:spTree>
    <p:extLst>
      <p:ext uri="{BB962C8B-B14F-4D97-AF65-F5344CB8AC3E}">
        <p14:creationId xmlns:p14="http://schemas.microsoft.com/office/powerpoint/2010/main" val="16218920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DA89F-03A1-B729-580B-D6F004F3DFA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D17EEB-FA8B-9F03-06CA-7A9C8A1E32F0}"/>
              </a:ext>
            </a:extLst>
          </p:cNvPr>
          <p:cNvSpPr>
            <a:spLocks noGrp="1"/>
          </p:cNvSpPr>
          <p:nvPr>
            <p:ph type="sldNum" sz="quarter" idx="4"/>
          </p:nvPr>
        </p:nvSpPr>
        <p:spPr>
          <a:xfrm>
            <a:off x="8010212" y="6471604"/>
            <a:ext cx="519579" cy="226002"/>
          </a:xfrm>
        </p:spPr>
        <p:txBody>
          <a:bodyPr/>
          <a:lstStyle/>
          <a:p>
            <a:fld id="{402EAA05-6333-46EE-AAC8-A5AD6A996142}" type="slidenum">
              <a:rPr lang="en-US" smtClean="0"/>
              <a:t>74</a:t>
            </a:fld>
            <a:endParaRPr lang="en-US"/>
          </a:p>
        </p:txBody>
      </p:sp>
      <p:sp>
        <p:nvSpPr>
          <p:cNvPr id="3" name="Title 1">
            <a:extLst>
              <a:ext uri="{FF2B5EF4-FFF2-40B4-BE49-F238E27FC236}">
                <a16:creationId xmlns:a16="http://schemas.microsoft.com/office/drawing/2014/main" id="{30392BE6-C85F-02B1-22A9-F051F182DE32}"/>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nSpc>
                <a:spcPct val="115000"/>
              </a:lnSpc>
              <a:spcAft>
                <a:spcPts val="300"/>
              </a:spcAft>
            </a:pPr>
            <a:r>
              <a:rPr lang="ar-SA" sz="1800" kern="100" dirty="0">
                <a:latin typeface="Aptos" panose="020B0004020202020204" pitchFamily="34" charset="0"/>
                <a:ea typeface="Aptos" panose="020B0004020202020204" pitchFamily="34" charset="0"/>
                <a:cs typeface="Sakkal Majalla" panose="02000000000000000000" pitchFamily="2" charset="-78"/>
              </a:rPr>
              <a:t>بطاقة المبادرة 4 </a:t>
            </a:r>
          </a:p>
        </p:txBody>
      </p:sp>
      <p:sp>
        <p:nvSpPr>
          <p:cNvPr id="4" name="Rectangle 3">
            <a:extLst>
              <a:ext uri="{FF2B5EF4-FFF2-40B4-BE49-F238E27FC236}">
                <a16:creationId xmlns:a16="http://schemas.microsoft.com/office/drawing/2014/main" id="{FD295ECF-055D-21B6-3F01-C3F52B535705}"/>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algn="r" rtl="1"/>
            <a:endParaRPr lang="en-US" sz="253"/>
          </a:p>
        </p:txBody>
      </p:sp>
      <p:sp>
        <p:nvSpPr>
          <p:cNvPr id="41" name="Rectangle 82">
            <a:extLst>
              <a:ext uri="{FF2B5EF4-FFF2-40B4-BE49-F238E27FC236}">
                <a16:creationId xmlns:a16="http://schemas.microsoft.com/office/drawing/2014/main" id="{C8347F78-B199-E44A-BFED-AE1EE5C48473}"/>
              </a:ext>
            </a:extLst>
          </p:cNvPr>
          <p:cNvSpPr/>
          <p:nvPr/>
        </p:nvSpPr>
        <p:spPr>
          <a:xfrm flipH="1">
            <a:off x="3627529" y="2609815"/>
            <a:ext cx="4493331" cy="1948090"/>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مراجعة شاملة للأنظمة والسياسات والإجراءات المالية الحالية لتحديد التباينات بين الشركات التابعة والمجموعة</a:t>
            </a:r>
          </a:p>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تصميم اطار السياسات المالية الموحد وتقنيات الامتثال: وضع دليل موحد للسياسات المالية وتحديد المتطلبات التقنية اللازمة لتوحيد نظم التقنية المالية وأنظمة اعداد التقارير المالية</a:t>
            </a:r>
          </a:p>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توحيد واعتماد منصة تقنية مالية لضمان الشفافية والتقارير الموحدة</a:t>
            </a:r>
          </a:p>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تطوير وتفعيل نطام حوكمة الامتثال </a:t>
            </a:r>
            <a:r>
              <a:rPr lang="ar-SA" sz="1100" kern="0" dirty="0" err="1">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واتمتمة</a:t>
            </a: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 عمليات التدقيق الداخلي وتقارير الامتثال لضمان انضباط مالي تلقائي</a:t>
            </a:r>
          </a:p>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تنفيذ برنامج تدريب شامل على السياسات والأنظمة الجديدة وتدريب الإدارات المالية في الشركات التابعة على الاطار المالي الموحد والمنصة التقنية</a:t>
            </a:r>
          </a:p>
        </p:txBody>
      </p:sp>
      <p:sp>
        <p:nvSpPr>
          <p:cNvPr id="42" name="Rectangle 83">
            <a:extLst>
              <a:ext uri="{FF2B5EF4-FFF2-40B4-BE49-F238E27FC236}">
                <a16:creationId xmlns:a16="http://schemas.microsoft.com/office/drawing/2014/main" id="{1E391CDA-B630-A153-B357-4B78FA3F94ED}"/>
              </a:ext>
            </a:extLst>
          </p:cNvPr>
          <p:cNvSpPr/>
          <p:nvPr/>
        </p:nvSpPr>
        <p:spPr>
          <a:xfrm flipH="1">
            <a:off x="3627529" y="1691275"/>
            <a:ext cx="4493330" cy="860771"/>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algn="r" defTabSz="685766" rtl="1">
              <a:lnSpc>
                <a:spcPct val="90000"/>
              </a:lnSpc>
              <a:defRPr/>
            </a:pPr>
            <a:r>
              <a:rPr lang="ar-SA" sz="1100" dirty="0">
                <a:solidFill>
                  <a:schemeClr val="tx2"/>
                </a:solidFill>
                <a:latin typeface="Sakkal Majalla" panose="02000000000000000000" pitchFamily="2" charset="-78"/>
                <a:cs typeface="Sakkal Majalla" panose="02000000000000000000" pitchFamily="2" charset="-78"/>
              </a:rPr>
              <a:t>توحيد الأنظمة والسياسات المالية بين المجموعة والشركات التابعة وتطبيق إطار متكامل للانضباط والامتثال المالي بما يضمن الالتزام والحوكمة ورفع الكفاءة التشغيلية.</a:t>
            </a:r>
          </a:p>
        </p:txBody>
      </p:sp>
      <p:sp>
        <p:nvSpPr>
          <p:cNvPr id="43" name="Rectangle 85">
            <a:extLst>
              <a:ext uri="{FF2B5EF4-FFF2-40B4-BE49-F238E27FC236}">
                <a16:creationId xmlns:a16="http://schemas.microsoft.com/office/drawing/2014/main" id="{2127CFA4-3725-3251-F03E-143A9691E1A8}"/>
              </a:ext>
            </a:extLst>
          </p:cNvPr>
          <p:cNvSpPr/>
          <p:nvPr/>
        </p:nvSpPr>
        <p:spPr>
          <a:xfrm flipH="1">
            <a:off x="435313" y="2610983"/>
            <a:ext cx="2532172" cy="1023620"/>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numCol="1" spcCol="36000" rtlCol="0" anchor="ctr">
            <a:noAutofit/>
          </a:bodyPr>
          <a:lstStyle/>
          <a:p>
            <a:pPr marL="175022" lvl="0" indent="-175022"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الرئيس التنفيذي للمجموعة </a:t>
            </a:r>
          </a:p>
          <a:p>
            <a:pPr marL="175022" lvl="0" indent="-175022"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الرؤساء التنفيذيون للشركات التابعة</a:t>
            </a:r>
          </a:p>
          <a:p>
            <a:pPr marL="175022" lvl="0" indent="-175022"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المراجعة الداخلية والمخاطر </a:t>
            </a:r>
          </a:p>
        </p:txBody>
      </p:sp>
      <p:sp>
        <p:nvSpPr>
          <p:cNvPr id="44" name="Rectangle 87">
            <a:extLst>
              <a:ext uri="{FF2B5EF4-FFF2-40B4-BE49-F238E27FC236}">
                <a16:creationId xmlns:a16="http://schemas.microsoft.com/office/drawing/2014/main" id="{259B76B7-1321-62D2-58CC-F580FB9CF801}"/>
              </a:ext>
            </a:extLst>
          </p:cNvPr>
          <p:cNvSpPr>
            <a:spLocks/>
          </p:cNvSpPr>
          <p:nvPr/>
        </p:nvSpPr>
        <p:spPr>
          <a:xfrm flipH="1">
            <a:off x="435314" y="3692956"/>
            <a:ext cx="2532171" cy="864949"/>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marL="175022" lvl="0" indent="-175022"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cs typeface="Sakkal Majalla" panose="02000000000000000000" pitchFamily="2" charset="-78"/>
              </a:rPr>
              <a:t>% توحيد السياسات والإجراءات المالية بين المجموعة والشركات التابعة</a:t>
            </a:r>
          </a:p>
          <a:p>
            <a:pPr marL="175022" lvl="0" indent="-175022"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cs typeface="Sakkal Majalla" panose="02000000000000000000" pitchFamily="2" charset="-78"/>
              </a:rPr>
              <a:t>% الالتزام بالضوابط والسياسات المالية المعتمدة</a:t>
            </a:r>
          </a:p>
        </p:txBody>
      </p:sp>
      <p:sp>
        <p:nvSpPr>
          <p:cNvPr id="45" name="Rectangle 117">
            <a:extLst>
              <a:ext uri="{FF2B5EF4-FFF2-40B4-BE49-F238E27FC236}">
                <a16:creationId xmlns:a16="http://schemas.microsoft.com/office/drawing/2014/main" id="{B91996BA-93FA-3555-8718-88807F2B35AE}"/>
              </a:ext>
            </a:extLst>
          </p:cNvPr>
          <p:cNvSpPr/>
          <p:nvPr/>
        </p:nvSpPr>
        <p:spPr>
          <a:xfrm flipH="1">
            <a:off x="5372578" y="956513"/>
            <a:ext cx="2748281" cy="676995"/>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lvl="0" algn="r" defTabSz="685766" rtl="1">
              <a:defRPr/>
            </a:pPr>
            <a:r>
              <a:rPr lang="ar-SA"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تعزيز التكامل المالي والتقني والامتثال المالي بين المجموعة والشركات التابعة وتفعيل إطار الانضباط</a:t>
            </a:r>
          </a:p>
        </p:txBody>
      </p:sp>
      <p:sp>
        <p:nvSpPr>
          <p:cNvPr id="46" name="Rectangle 121">
            <a:extLst>
              <a:ext uri="{FF2B5EF4-FFF2-40B4-BE49-F238E27FC236}">
                <a16:creationId xmlns:a16="http://schemas.microsoft.com/office/drawing/2014/main" id="{4B94C308-2EC3-0289-F756-1E38857DFD69}"/>
              </a:ext>
            </a:extLst>
          </p:cNvPr>
          <p:cNvSpPr/>
          <p:nvPr/>
        </p:nvSpPr>
        <p:spPr>
          <a:xfrm flipH="1">
            <a:off x="3627529" y="956513"/>
            <a:ext cx="1085003" cy="676995"/>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lvl="0" algn="ctr" defTabSz="685800" rtl="1">
              <a:defRPr/>
            </a:pPr>
            <a:r>
              <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المالية</a:t>
            </a:r>
            <a:endParaRPr kumimoji="0" lang="en-US"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47" name="Rectangle 123">
            <a:extLst>
              <a:ext uri="{FF2B5EF4-FFF2-40B4-BE49-F238E27FC236}">
                <a16:creationId xmlns:a16="http://schemas.microsoft.com/office/drawing/2014/main" id="{2F556FCA-3961-2D23-AD77-F3D9CD82005E}"/>
              </a:ext>
            </a:extLst>
          </p:cNvPr>
          <p:cNvSpPr>
            <a:spLocks/>
          </p:cNvSpPr>
          <p:nvPr/>
        </p:nvSpPr>
        <p:spPr>
          <a:xfrm flipH="1">
            <a:off x="2158602" y="956513"/>
            <a:ext cx="808882" cy="676995"/>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137160" rtlCol="0" anchor="ctr">
            <a:noAutofit/>
          </a:bodyPr>
          <a:lstStyle/>
          <a:p>
            <a:pPr marL="0" marR="0" lvl="0" indent="0" algn="ctr" defTabSz="685766" rtl="1" eaLnBrk="1" fontAlgn="auto" latinLnBrk="0" hangingPunct="1">
              <a:lnSpc>
                <a:spcPct val="90000"/>
              </a:lnSpc>
              <a:spcBef>
                <a:spcPts val="0"/>
              </a:spcBef>
              <a:spcAft>
                <a:spcPts val="0"/>
              </a:spcAft>
              <a:buClrTx/>
              <a:buSzTx/>
              <a:buFontTx/>
              <a:buNone/>
              <a:tabLst/>
              <a:defRPr/>
            </a:pPr>
            <a:r>
              <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6 – 9 أشهر</a:t>
            </a:r>
            <a:endParaRPr kumimoji="0" lang="en-US"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48" name="Rectangle 149">
            <a:extLst>
              <a:ext uri="{FF2B5EF4-FFF2-40B4-BE49-F238E27FC236}">
                <a16:creationId xmlns:a16="http://schemas.microsoft.com/office/drawing/2014/main" id="{DC1DA13E-6C1F-D72C-EAD9-3C8B05EB1EEE}"/>
              </a:ext>
            </a:extLst>
          </p:cNvPr>
          <p:cNvSpPr>
            <a:spLocks/>
          </p:cNvSpPr>
          <p:nvPr/>
        </p:nvSpPr>
        <p:spPr>
          <a:xfrm flipH="1">
            <a:off x="435312" y="956513"/>
            <a:ext cx="1064461" cy="676995"/>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marL="0" marR="0" lvl="0" indent="0" algn="ctr" defTabSz="685766" rtl="1" eaLnBrk="1" fontAlgn="auto" latinLnBrk="0" hangingPunct="1">
              <a:lnSpc>
                <a:spcPct val="90000"/>
              </a:lnSpc>
              <a:spcBef>
                <a:spcPts val="0"/>
              </a:spcBef>
              <a:spcAft>
                <a:spcPts val="0"/>
              </a:spcAft>
              <a:buClrTx/>
              <a:buSzTx/>
              <a:buFontTx/>
              <a:buNone/>
              <a:tabLst/>
              <a:defRPr/>
            </a:pPr>
            <a:r>
              <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150,000 – 450,000 ريال</a:t>
            </a:r>
            <a:endParaRPr kumimoji="0" lang="en-US"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49" name="Rectangle 158">
            <a:extLst>
              <a:ext uri="{FF2B5EF4-FFF2-40B4-BE49-F238E27FC236}">
                <a16:creationId xmlns:a16="http://schemas.microsoft.com/office/drawing/2014/main" id="{9F21E54A-4241-728E-1E8F-4AF389B2C6FF}"/>
              </a:ext>
            </a:extLst>
          </p:cNvPr>
          <p:cNvSpPr/>
          <p:nvPr/>
        </p:nvSpPr>
        <p:spPr>
          <a:xfrm flipH="1">
            <a:off x="435312" y="1691860"/>
            <a:ext cx="2532173" cy="860771"/>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numCol="1" spcCol="36000" rtlCol="0" anchor="ctr">
            <a:noAutofit/>
          </a:bodyPr>
          <a:lstStyle/>
          <a:p>
            <a:pPr marL="216694" lvl="0" indent="-216694"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الريادة الاستثمارية وتنويع المحفظة</a:t>
            </a:r>
          </a:p>
          <a:p>
            <a:pPr marL="216694" lvl="0" indent="-216694"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الاستدامة المالية</a:t>
            </a:r>
          </a:p>
          <a:p>
            <a:pPr marL="216694" lvl="0" indent="-216694"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الحوكمة والتميز</a:t>
            </a:r>
          </a:p>
        </p:txBody>
      </p:sp>
      <p:sp>
        <p:nvSpPr>
          <p:cNvPr id="51" name="Rectangle: Rounded Corners 116">
            <a:extLst>
              <a:ext uri="{FF2B5EF4-FFF2-40B4-BE49-F238E27FC236}">
                <a16:creationId xmlns:a16="http://schemas.microsoft.com/office/drawing/2014/main" id="{B5AB9E1E-F5EE-C254-3616-6021A818FC41}"/>
              </a:ext>
            </a:extLst>
          </p:cNvPr>
          <p:cNvSpPr/>
          <p:nvPr/>
        </p:nvSpPr>
        <p:spPr>
          <a:xfrm flipH="1">
            <a:off x="8022888" y="956513"/>
            <a:ext cx="685800" cy="676995"/>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اسم</a:t>
            </a:r>
          </a:p>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المبادرة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52" name="Graphic 10">
            <a:extLst>
              <a:ext uri="{FF2B5EF4-FFF2-40B4-BE49-F238E27FC236}">
                <a16:creationId xmlns:a16="http://schemas.microsoft.com/office/drawing/2014/main" id="{45197FA8-7F0A-832A-E928-C72064C404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52386" y="1023112"/>
            <a:ext cx="244852" cy="274320"/>
          </a:xfrm>
          <a:prstGeom prst="rect">
            <a:avLst/>
          </a:prstGeom>
        </p:spPr>
      </p:pic>
      <p:sp>
        <p:nvSpPr>
          <p:cNvPr id="54" name="Rectangle: Rounded Corners 80">
            <a:extLst>
              <a:ext uri="{FF2B5EF4-FFF2-40B4-BE49-F238E27FC236}">
                <a16:creationId xmlns:a16="http://schemas.microsoft.com/office/drawing/2014/main" id="{9ABF6280-59ED-7EDD-5CBF-B1A65A5532C5}"/>
              </a:ext>
            </a:extLst>
          </p:cNvPr>
          <p:cNvSpPr/>
          <p:nvPr/>
        </p:nvSpPr>
        <p:spPr>
          <a:xfrm flipH="1">
            <a:off x="8022888" y="1691275"/>
            <a:ext cx="685800" cy="860771"/>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هدف</a:t>
            </a:r>
          </a:p>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المبادرة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55" name="Graphic 12">
            <a:extLst>
              <a:ext uri="{FF2B5EF4-FFF2-40B4-BE49-F238E27FC236}">
                <a16:creationId xmlns:a16="http://schemas.microsoft.com/office/drawing/2014/main" id="{0C669330-9F31-B71F-A74B-09F0F1E397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26303" y="1795098"/>
            <a:ext cx="278970" cy="274320"/>
          </a:xfrm>
          <a:prstGeom prst="rect">
            <a:avLst/>
          </a:prstGeom>
        </p:spPr>
      </p:pic>
      <p:sp>
        <p:nvSpPr>
          <p:cNvPr id="57" name="Rectangle: Rounded Corners 81">
            <a:extLst>
              <a:ext uri="{FF2B5EF4-FFF2-40B4-BE49-F238E27FC236}">
                <a16:creationId xmlns:a16="http://schemas.microsoft.com/office/drawing/2014/main" id="{A15EF591-3063-AA88-BEFD-F1BD650C74FE}"/>
              </a:ext>
            </a:extLst>
          </p:cNvPr>
          <p:cNvSpPr/>
          <p:nvPr/>
        </p:nvSpPr>
        <p:spPr>
          <a:xfrm flipH="1">
            <a:off x="8022888" y="2609815"/>
            <a:ext cx="685800" cy="1948090"/>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الأنشطة</a:t>
            </a:r>
            <a:br>
              <a:rPr kumimoji="0" lang="ar-EG"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الرئيسية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58" name="Graphic 14">
            <a:extLst>
              <a:ext uri="{FF2B5EF4-FFF2-40B4-BE49-F238E27FC236}">
                <a16:creationId xmlns:a16="http://schemas.microsoft.com/office/drawing/2014/main" id="{3DA689A1-3580-66DC-BCA9-ECC17995A6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48187" y="3202611"/>
            <a:ext cx="260774" cy="274320"/>
          </a:xfrm>
          <a:prstGeom prst="rect">
            <a:avLst/>
          </a:prstGeom>
        </p:spPr>
      </p:pic>
      <p:sp>
        <p:nvSpPr>
          <p:cNvPr id="60" name="Rectangle: Rounded Corners 120">
            <a:extLst>
              <a:ext uri="{FF2B5EF4-FFF2-40B4-BE49-F238E27FC236}">
                <a16:creationId xmlns:a16="http://schemas.microsoft.com/office/drawing/2014/main" id="{044C99D2-57FD-D5B8-8C5B-7CAE51763EBC}"/>
              </a:ext>
            </a:extLst>
          </p:cNvPr>
          <p:cNvSpPr/>
          <p:nvPr/>
        </p:nvSpPr>
        <p:spPr>
          <a:xfrm flipH="1">
            <a:off x="4614563" y="956513"/>
            <a:ext cx="685800" cy="676995"/>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المالك</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61" name="Graphic 16">
            <a:extLst>
              <a:ext uri="{FF2B5EF4-FFF2-40B4-BE49-F238E27FC236}">
                <a16:creationId xmlns:a16="http://schemas.microsoft.com/office/drawing/2014/main" id="{3A9F0183-2FA6-792F-DC90-3B6406EA5EB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20303" y="1023112"/>
            <a:ext cx="274320" cy="274320"/>
          </a:xfrm>
          <a:prstGeom prst="rect">
            <a:avLst/>
          </a:prstGeom>
        </p:spPr>
      </p:pic>
      <p:sp>
        <p:nvSpPr>
          <p:cNvPr id="63" name="Rectangle: Rounded Corners 122">
            <a:extLst>
              <a:ext uri="{FF2B5EF4-FFF2-40B4-BE49-F238E27FC236}">
                <a16:creationId xmlns:a16="http://schemas.microsoft.com/office/drawing/2014/main" id="{27A90678-337B-CB83-1768-B1CACE43B2F5}"/>
              </a:ext>
            </a:extLst>
          </p:cNvPr>
          <p:cNvSpPr>
            <a:spLocks/>
          </p:cNvSpPr>
          <p:nvPr/>
        </p:nvSpPr>
        <p:spPr>
          <a:xfrm flipH="1">
            <a:off x="2869513" y="956513"/>
            <a:ext cx="685800" cy="676995"/>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المدة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64" name="Graphic 18">
            <a:extLst>
              <a:ext uri="{FF2B5EF4-FFF2-40B4-BE49-F238E27FC236}">
                <a16:creationId xmlns:a16="http://schemas.microsoft.com/office/drawing/2014/main" id="{6991411D-AD80-C7C4-3860-972DC54CCC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75253" y="1014199"/>
            <a:ext cx="274320" cy="274320"/>
          </a:xfrm>
          <a:prstGeom prst="rect">
            <a:avLst/>
          </a:prstGeom>
        </p:spPr>
      </p:pic>
      <p:sp>
        <p:nvSpPr>
          <p:cNvPr id="66" name="Rectangle: Rounded Corners 148">
            <a:extLst>
              <a:ext uri="{FF2B5EF4-FFF2-40B4-BE49-F238E27FC236}">
                <a16:creationId xmlns:a16="http://schemas.microsoft.com/office/drawing/2014/main" id="{DCD9A1EE-2248-11B1-D715-531D45733AFC}"/>
              </a:ext>
            </a:extLst>
          </p:cNvPr>
          <p:cNvSpPr>
            <a:spLocks/>
          </p:cNvSpPr>
          <p:nvPr/>
        </p:nvSpPr>
        <p:spPr>
          <a:xfrm flipH="1">
            <a:off x="1401803" y="956513"/>
            <a:ext cx="685800" cy="676995"/>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الميزانية</a:t>
            </a:r>
          </a:p>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التقديرية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67" name="Graphic 20">
            <a:extLst>
              <a:ext uri="{FF2B5EF4-FFF2-40B4-BE49-F238E27FC236}">
                <a16:creationId xmlns:a16="http://schemas.microsoft.com/office/drawing/2014/main" id="{7C1340F8-6D8F-E1C8-B6D5-3E5E6DFAA37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07811" y="1014410"/>
            <a:ext cx="273785" cy="274320"/>
          </a:xfrm>
          <a:prstGeom prst="rect">
            <a:avLst/>
          </a:prstGeom>
        </p:spPr>
      </p:pic>
      <p:sp>
        <p:nvSpPr>
          <p:cNvPr id="69" name="Rectangle: Rounded Corners 157">
            <a:extLst>
              <a:ext uri="{FF2B5EF4-FFF2-40B4-BE49-F238E27FC236}">
                <a16:creationId xmlns:a16="http://schemas.microsoft.com/office/drawing/2014/main" id="{F077ED98-7F79-929E-B773-900905C19721}"/>
              </a:ext>
            </a:extLst>
          </p:cNvPr>
          <p:cNvSpPr/>
          <p:nvPr/>
        </p:nvSpPr>
        <p:spPr>
          <a:xfrm flipH="1">
            <a:off x="2869513" y="1691275"/>
            <a:ext cx="685800" cy="860771"/>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الهدف الاستراتيجي</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70" name="Graphic 22">
            <a:extLst>
              <a:ext uri="{FF2B5EF4-FFF2-40B4-BE49-F238E27FC236}">
                <a16:creationId xmlns:a16="http://schemas.microsoft.com/office/drawing/2014/main" id="{274ED1D8-4C35-47BD-5A1A-AD492AC6E65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75253" y="1774742"/>
            <a:ext cx="274320" cy="274320"/>
          </a:xfrm>
          <a:prstGeom prst="rect">
            <a:avLst/>
          </a:prstGeom>
        </p:spPr>
      </p:pic>
      <p:sp>
        <p:nvSpPr>
          <p:cNvPr id="72" name="Rectangle: Rounded Corners 84">
            <a:extLst>
              <a:ext uri="{FF2B5EF4-FFF2-40B4-BE49-F238E27FC236}">
                <a16:creationId xmlns:a16="http://schemas.microsoft.com/office/drawing/2014/main" id="{7666450E-F4A6-9D98-BAB3-11286CE2463C}"/>
              </a:ext>
            </a:extLst>
          </p:cNvPr>
          <p:cNvSpPr/>
          <p:nvPr/>
        </p:nvSpPr>
        <p:spPr>
          <a:xfrm flipH="1">
            <a:off x="2869513" y="2609816"/>
            <a:ext cx="685800" cy="1023620"/>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أصحاب</a:t>
            </a:r>
            <a:br>
              <a:rPr kumimoji="0" lang="ar-EG"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المصلحة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73" name="Graphic 31">
            <a:extLst>
              <a:ext uri="{FF2B5EF4-FFF2-40B4-BE49-F238E27FC236}">
                <a16:creationId xmlns:a16="http://schemas.microsoft.com/office/drawing/2014/main" id="{C2A0EF51-7E3C-95BC-3B43-E63F58C657F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040963" y="2826727"/>
            <a:ext cx="342900" cy="235744"/>
          </a:xfrm>
          <a:prstGeom prst="rect">
            <a:avLst/>
          </a:prstGeom>
        </p:spPr>
      </p:pic>
      <p:sp>
        <p:nvSpPr>
          <p:cNvPr id="75" name="Rectangle: Rounded Corners 86">
            <a:extLst>
              <a:ext uri="{FF2B5EF4-FFF2-40B4-BE49-F238E27FC236}">
                <a16:creationId xmlns:a16="http://schemas.microsoft.com/office/drawing/2014/main" id="{2B050D71-0F71-C7E9-E3AB-A25993B11EC8}"/>
              </a:ext>
            </a:extLst>
          </p:cNvPr>
          <p:cNvSpPr/>
          <p:nvPr/>
        </p:nvSpPr>
        <p:spPr>
          <a:xfrm flipH="1">
            <a:off x="2869515" y="3692955"/>
            <a:ext cx="685800" cy="864949"/>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مؤشرات</a:t>
            </a:r>
            <a:br>
              <a:rPr kumimoji="0" lang="ar-EG"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الاداء</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77" name="Graphic 33">
            <a:extLst>
              <a:ext uri="{FF2B5EF4-FFF2-40B4-BE49-F238E27FC236}">
                <a16:creationId xmlns:a16="http://schemas.microsoft.com/office/drawing/2014/main" id="{8575E413-A025-316E-FEAB-A24F3FE3E28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075255" y="3791336"/>
            <a:ext cx="274320" cy="274320"/>
          </a:xfrm>
          <a:prstGeom prst="rect">
            <a:avLst/>
          </a:prstGeom>
        </p:spPr>
      </p:pic>
      <p:sp>
        <p:nvSpPr>
          <p:cNvPr id="6" name="عنصر نائب لرقم الشريحة 1">
            <a:extLst>
              <a:ext uri="{FF2B5EF4-FFF2-40B4-BE49-F238E27FC236}">
                <a16:creationId xmlns:a16="http://schemas.microsoft.com/office/drawing/2014/main" id="{B75B39A3-0775-360B-249D-3C819EB37210}"/>
              </a:ext>
            </a:extLst>
          </p:cNvPr>
          <p:cNvSpPr txBox="1">
            <a:spLocks/>
          </p:cNvSpPr>
          <p:nvPr/>
        </p:nvSpPr>
        <p:spPr>
          <a:xfrm>
            <a:off x="8339248" y="4773324"/>
            <a:ext cx="519579" cy="226002"/>
          </a:xfrm>
          <a:prstGeom prst="rect">
            <a:avLst/>
          </a:prstGeom>
        </p:spPr>
        <p:txBody>
          <a:bodyPr vert="horz" lIns="91440" tIns="45720" rIns="91440" bIns="45720" rtlCol="0" anchor="ctr"/>
          <a:lstStyle>
            <a:defPPr>
              <a:defRPr lang="en-US"/>
            </a:defPPr>
            <a:lvl1pPr marL="0" algn="r" defTabSz="171450" rtl="0" eaLnBrk="1" latinLnBrk="0" hangingPunct="1">
              <a:defRPr sz="1050" b="1" kern="1200">
                <a:solidFill>
                  <a:schemeClr val="accent2"/>
                </a:solidFill>
                <a:latin typeface="+mn-lt"/>
                <a:ea typeface="+mn-ea"/>
                <a:cs typeface="+mn-cs"/>
              </a:defRPr>
            </a:lvl1pPr>
            <a:lvl2pPr marL="171450" algn="l" defTabSz="171450" rtl="0" eaLnBrk="1" latinLnBrk="0" hangingPunct="1">
              <a:defRPr sz="675" kern="1200">
                <a:solidFill>
                  <a:schemeClr val="tx1"/>
                </a:solidFill>
                <a:latin typeface="+mn-lt"/>
                <a:ea typeface="+mn-ea"/>
                <a:cs typeface="+mn-cs"/>
              </a:defRPr>
            </a:lvl2pPr>
            <a:lvl3pPr marL="342900" algn="l" defTabSz="171450" rtl="0" eaLnBrk="1" latinLnBrk="0" hangingPunct="1">
              <a:defRPr sz="675" kern="1200">
                <a:solidFill>
                  <a:schemeClr val="tx1"/>
                </a:solidFill>
                <a:latin typeface="+mn-lt"/>
                <a:ea typeface="+mn-ea"/>
                <a:cs typeface="+mn-cs"/>
              </a:defRPr>
            </a:lvl3pPr>
            <a:lvl4pPr marL="514350" algn="l" defTabSz="171450" rtl="0" eaLnBrk="1" latinLnBrk="0" hangingPunct="1">
              <a:defRPr sz="675" kern="1200">
                <a:solidFill>
                  <a:schemeClr val="tx1"/>
                </a:solidFill>
                <a:latin typeface="+mn-lt"/>
                <a:ea typeface="+mn-ea"/>
                <a:cs typeface="+mn-cs"/>
              </a:defRPr>
            </a:lvl4pPr>
            <a:lvl5pPr marL="685800" algn="l" defTabSz="171450" rtl="0" eaLnBrk="1" latinLnBrk="0" hangingPunct="1">
              <a:defRPr sz="675" kern="1200">
                <a:solidFill>
                  <a:schemeClr val="tx1"/>
                </a:solidFill>
                <a:latin typeface="+mn-lt"/>
                <a:ea typeface="+mn-ea"/>
                <a:cs typeface="+mn-cs"/>
              </a:defRPr>
            </a:lvl5pPr>
            <a:lvl6pPr marL="857250" algn="l" defTabSz="171450" rtl="0" eaLnBrk="1" latinLnBrk="0" hangingPunct="1">
              <a:defRPr sz="675" kern="1200">
                <a:solidFill>
                  <a:schemeClr val="tx1"/>
                </a:solidFill>
                <a:latin typeface="+mn-lt"/>
                <a:ea typeface="+mn-ea"/>
                <a:cs typeface="+mn-cs"/>
              </a:defRPr>
            </a:lvl6pPr>
            <a:lvl7pPr marL="1028700" algn="l" defTabSz="171450" rtl="0" eaLnBrk="1" latinLnBrk="0" hangingPunct="1">
              <a:defRPr sz="675" kern="1200">
                <a:solidFill>
                  <a:schemeClr val="tx1"/>
                </a:solidFill>
                <a:latin typeface="+mn-lt"/>
                <a:ea typeface="+mn-ea"/>
                <a:cs typeface="+mn-cs"/>
              </a:defRPr>
            </a:lvl7pPr>
            <a:lvl8pPr marL="1200150" algn="l" defTabSz="171450" rtl="0" eaLnBrk="1" latinLnBrk="0" hangingPunct="1">
              <a:defRPr sz="675" kern="1200">
                <a:solidFill>
                  <a:schemeClr val="tx1"/>
                </a:solidFill>
                <a:latin typeface="+mn-lt"/>
                <a:ea typeface="+mn-ea"/>
                <a:cs typeface="+mn-cs"/>
              </a:defRPr>
            </a:lvl8pPr>
            <a:lvl9pPr marL="1371600" algn="l" defTabSz="171450" rtl="0" eaLnBrk="1" latinLnBrk="0" hangingPunct="1">
              <a:defRPr sz="675" kern="1200">
                <a:solidFill>
                  <a:schemeClr val="tx1"/>
                </a:solidFill>
                <a:latin typeface="+mn-lt"/>
                <a:ea typeface="+mn-ea"/>
                <a:cs typeface="+mn-cs"/>
              </a:defRPr>
            </a:lvl9pPr>
          </a:lstStyle>
          <a:p>
            <a:fld id="{402EAA05-6333-46EE-AAC8-A5AD6A996142}" type="slidenum">
              <a:rPr lang="en-US" smtClean="0"/>
              <a:pPr/>
              <a:t>74</a:t>
            </a:fld>
            <a:endParaRPr lang="en-US"/>
          </a:p>
        </p:txBody>
      </p:sp>
    </p:spTree>
    <p:extLst>
      <p:ext uri="{BB962C8B-B14F-4D97-AF65-F5344CB8AC3E}">
        <p14:creationId xmlns:p14="http://schemas.microsoft.com/office/powerpoint/2010/main" val="26913059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72290-546F-04BE-B74A-E5767A9FBFC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BB3BF9-421A-5D52-DF38-EEA919E9828E}"/>
              </a:ext>
            </a:extLst>
          </p:cNvPr>
          <p:cNvSpPr>
            <a:spLocks noGrp="1"/>
          </p:cNvSpPr>
          <p:nvPr>
            <p:ph type="sldNum" sz="quarter" idx="4"/>
          </p:nvPr>
        </p:nvSpPr>
        <p:spPr>
          <a:xfrm>
            <a:off x="8010212" y="6471604"/>
            <a:ext cx="519579" cy="226002"/>
          </a:xfrm>
        </p:spPr>
        <p:txBody>
          <a:bodyPr/>
          <a:lstStyle/>
          <a:p>
            <a:fld id="{402EAA05-6333-46EE-AAC8-A5AD6A996142}" type="slidenum">
              <a:rPr lang="en-US" smtClean="0"/>
              <a:t>75</a:t>
            </a:fld>
            <a:endParaRPr lang="en-US"/>
          </a:p>
        </p:txBody>
      </p:sp>
      <p:sp>
        <p:nvSpPr>
          <p:cNvPr id="3" name="Title 1">
            <a:extLst>
              <a:ext uri="{FF2B5EF4-FFF2-40B4-BE49-F238E27FC236}">
                <a16:creationId xmlns:a16="http://schemas.microsoft.com/office/drawing/2014/main" id="{32DBE760-FC27-38BC-5337-5FCA2BCB533F}"/>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nSpc>
                <a:spcPct val="115000"/>
              </a:lnSpc>
              <a:spcAft>
                <a:spcPts val="300"/>
              </a:spcAft>
            </a:pPr>
            <a:r>
              <a:rPr lang="ar-SA" sz="1800" kern="100" dirty="0">
                <a:latin typeface="Aptos" panose="020B0004020202020204" pitchFamily="34" charset="0"/>
                <a:ea typeface="Aptos" panose="020B0004020202020204" pitchFamily="34" charset="0"/>
                <a:cs typeface="Sakkal Majalla" panose="02000000000000000000" pitchFamily="2" charset="-78"/>
              </a:rPr>
              <a:t>بطاقة المبادرة 5 </a:t>
            </a:r>
          </a:p>
        </p:txBody>
      </p:sp>
      <p:sp>
        <p:nvSpPr>
          <p:cNvPr id="4" name="Rectangle 3">
            <a:extLst>
              <a:ext uri="{FF2B5EF4-FFF2-40B4-BE49-F238E27FC236}">
                <a16:creationId xmlns:a16="http://schemas.microsoft.com/office/drawing/2014/main" id="{51928CA3-9FFE-5B2E-22F8-A6F614BEE1D6}"/>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algn="r" rtl="1"/>
            <a:endParaRPr lang="en-US" sz="253"/>
          </a:p>
        </p:txBody>
      </p:sp>
      <p:sp>
        <p:nvSpPr>
          <p:cNvPr id="41" name="Rectangle 82">
            <a:extLst>
              <a:ext uri="{FF2B5EF4-FFF2-40B4-BE49-F238E27FC236}">
                <a16:creationId xmlns:a16="http://schemas.microsoft.com/office/drawing/2014/main" id="{855DFD53-B7C5-DC00-BEF7-A27CE389F6E4}"/>
              </a:ext>
            </a:extLst>
          </p:cNvPr>
          <p:cNvSpPr/>
          <p:nvPr/>
        </p:nvSpPr>
        <p:spPr>
          <a:xfrm flipH="1">
            <a:off x="3627529" y="2609815"/>
            <a:ext cx="4493331" cy="1948090"/>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تحليل الوضع المالي الحالي للمجموعة والشركات التابعة لتقييم هيكل رأس المال ومستوى المديونية والسيولة.</a:t>
            </a:r>
          </a:p>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مراجعة توزيع رأس المال بين الشركات التابعة وتحديد مناطق الفائض والعجز المالي.</a:t>
            </a:r>
          </a:p>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تحديث سياسات إدارة النقد والتدفقات المالية لضمان تحسين استخدام الموارد المالية وتوزيعها بفعالية.</a:t>
            </a:r>
          </a:p>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تصميم نموذج محاكاة للتدفقات النقدية المستقبلية لتوقع الاحتياجات المالية وتقييم المخاطر المحتملة.</a:t>
            </a:r>
          </a:p>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اقتراح خطة لإعادة هيكلة رأس المال بما يشمل موازنة التمويل بين الديون وحقوق المساهمين.</a:t>
            </a:r>
          </a:p>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تطوير آلية مركزية لمتابعة وإدارة السيولة عبر المجموعة لرفع الكفاءة وتقليل التكاليف التمويلية.</a:t>
            </a:r>
          </a:p>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إعداد تقارير مالية دورية للإدارة العليا تتضمن تحليل الأداء المالي ومؤشرات السيولة والاستثمار.</a:t>
            </a:r>
          </a:p>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تنفيذ ورش عمل مالية لرفع كفاءة الإدارات المالية في تطبيق النماذج والسياسات الجديدة.</a:t>
            </a:r>
          </a:p>
        </p:txBody>
      </p:sp>
      <p:sp>
        <p:nvSpPr>
          <p:cNvPr id="42" name="Rectangle 83">
            <a:extLst>
              <a:ext uri="{FF2B5EF4-FFF2-40B4-BE49-F238E27FC236}">
                <a16:creationId xmlns:a16="http://schemas.microsoft.com/office/drawing/2014/main" id="{578388DA-B9F8-9C24-39FD-1EB135CDEAEB}"/>
              </a:ext>
            </a:extLst>
          </p:cNvPr>
          <p:cNvSpPr/>
          <p:nvPr/>
        </p:nvSpPr>
        <p:spPr>
          <a:xfrm flipH="1">
            <a:off x="3627529" y="1691275"/>
            <a:ext cx="4493330" cy="860771"/>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algn="r" defTabSz="685766" rtl="1">
              <a:lnSpc>
                <a:spcPct val="90000"/>
              </a:lnSpc>
              <a:defRPr/>
            </a:pPr>
            <a:r>
              <a:rPr lang="ar-SA" sz="1100" dirty="0">
                <a:solidFill>
                  <a:schemeClr val="tx2"/>
                </a:solidFill>
                <a:latin typeface="Sakkal Majalla" panose="02000000000000000000" pitchFamily="2" charset="-78"/>
                <a:cs typeface="Sakkal Majalla" panose="02000000000000000000" pitchFamily="2" charset="-78"/>
              </a:rPr>
              <a:t>مراجعة وتحديث هيكلة رأس المال والتدفقات المالية بهدف تحسين كفاءة التدفقات المالية وضمان التوازن والسيولة والاستثمار</a:t>
            </a:r>
          </a:p>
        </p:txBody>
      </p:sp>
      <p:sp>
        <p:nvSpPr>
          <p:cNvPr id="43" name="Rectangle 85">
            <a:extLst>
              <a:ext uri="{FF2B5EF4-FFF2-40B4-BE49-F238E27FC236}">
                <a16:creationId xmlns:a16="http://schemas.microsoft.com/office/drawing/2014/main" id="{D19ACF31-3A0A-0244-F248-3882A5C1DCB6}"/>
              </a:ext>
            </a:extLst>
          </p:cNvPr>
          <p:cNvSpPr/>
          <p:nvPr/>
        </p:nvSpPr>
        <p:spPr>
          <a:xfrm flipH="1">
            <a:off x="435313" y="2610983"/>
            <a:ext cx="2532172" cy="1023620"/>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numCol="1" spcCol="36000" rtlCol="0" anchor="ctr">
            <a:noAutofit/>
          </a:bodyPr>
          <a:lstStyle/>
          <a:p>
            <a:pPr marL="175022" lvl="0" indent="-175022"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الرئيس التنفيذي للمجموعة </a:t>
            </a:r>
          </a:p>
          <a:p>
            <a:pPr marL="175022" lvl="0" indent="-175022"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الرؤساء التنفيذيون للشركات التابعة</a:t>
            </a:r>
          </a:p>
          <a:p>
            <a:pPr marL="175022" lvl="0" indent="-175022"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الاستثمار</a:t>
            </a:r>
          </a:p>
          <a:p>
            <a:pPr marL="175022" lvl="0" indent="-175022"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المراجعة الداخلية والمخاطر</a:t>
            </a:r>
          </a:p>
        </p:txBody>
      </p:sp>
      <p:sp>
        <p:nvSpPr>
          <p:cNvPr id="44" name="Rectangle 87">
            <a:extLst>
              <a:ext uri="{FF2B5EF4-FFF2-40B4-BE49-F238E27FC236}">
                <a16:creationId xmlns:a16="http://schemas.microsoft.com/office/drawing/2014/main" id="{C4627CBD-CF37-3F02-39D5-55FFE24DE22A}"/>
              </a:ext>
            </a:extLst>
          </p:cNvPr>
          <p:cNvSpPr>
            <a:spLocks/>
          </p:cNvSpPr>
          <p:nvPr/>
        </p:nvSpPr>
        <p:spPr>
          <a:xfrm flipH="1">
            <a:off x="435314" y="3692956"/>
            <a:ext cx="2532171" cy="864949"/>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marL="175022" lvl="0" indent="-175022"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cs typeface="Sakkal Majalla" panose="02000000000000000000" pitchFamily="2" charset="-78"/>
              </a:rPr>
              <a:t>درجة التوافق بين نتائج نموذج المحاكاة والواقع المالي</a:t>
            </a:r>
          </a:p>
        </p:txBody>
      </p:sp>
      <p:sp>
        <p:nvSpPr>
          <p:cNvPr id="45" name="Rectangle 117">
            <a:extLst>
              <a:ext uri="{FF2B5EF4-FFF2-40B4-BE49-F238E27FC236}">
                <a16:creationId xmlns:a16="http://schemas.microsoft.com/office/drawing/2014/main" id="{F6D0EDA5-A974-56AF-03A2-FA53BFC11352}"/>
              </a:ext>
            </a:extLst>
          </p:cNvPr>
          <p:cNvSpPr/>
          <p:nvPr/>
        </p:nvSpPr>
        <p:spPr>
          <a:xfrm flipH="1">
            <a:off x="5372578" y="956513"/>
            <a:ext cx="2748281" cy="676995"/>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lvl="0" algn="r" defTabSz="685766" rtl="1">
              <a:defRPr/>
            </a:pPr>
            <a:r>
              <a:rPr lang="ar-SA"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مراجعة هيكلة رأس المال والتدفقات المالية</a:t>
            </a:r>
          </a:p>
        </p:txBody>
      </p:sp>
      <p:sp>
        <p:nvSpPr>
          <p:cNvPr id="46" name="Rectangle 121">
            <a:extLst>
              <a:ext uri="{FF2B5EF4-FFF2-40B4-BE49-F238E27FC236}">
                <a16:creationId xmlns:a16="http://schemas.microsoft.com/office/drawing/2014/main" id="{54D34E34-2662-E124-EF10-CC4B1D0A00DB}"/>
              </a:ext>
            </a:extLst>
          </p:cNvPr>
          <p:cNvSpPr/>
          <p:nvPr/>
        </p:nvSpPr>
        <p:spPr>
          <a:xfrm flipH="1">
            <a:off x="3627529" y="956513"/>
            <a:ext cx="1085003" cy="676995"/>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lvl="0" algn="ctr" defTabSz="685800" rtl="1">
              <a:defRPr/>
            </a:pPr>
            <a:r>
              <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المالية</a:t>
            </a:r>
            <a:endParaRPr kumimoji="0" lang="en-US"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47" name="Rectangle 123">
            <a:extLst>
              <a:ext uri="{FF2B5EF4-FFF2-40B4-BE49-F238E27FC236}">
                <a16:creationId xmlns:a16="http://schemas.microsoft.com/office/drawing/2014/main" id="{33026B18-CCC8-4166-A5E1-70E75B01A724}"/>
              </a:ext>
            </a:extLst>
          </p:cNvPr>
          <p:cNvSpPr>
            <a:spLocks/>
          </p:cNvSpPr>
          <p:nvPr/>
        </p:nvSpPr>
        <p:spPr>
          <a:xfrm flipH="1">
            <a:off x="2158602" y="956513"/>
            <a:ext cx="808882" cy="676995"/>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137160" rtlCol="0" anchor="ctr">
            <a:noAutofit/>
          </a:bodyPr>
          <a:lstStyle/>
          <a:p>
            <a:pPr marL="0" marR="0" lvl="0" indent="0" algn="ctr" defTabSz="685766" rtl="1" eaLnBrk="1" fontAlgn="auto" latinLnBrk="0" hangingPunct="1">
              <a:lnSpc>
                <a:spcPct val="90000"/>
              </a:lnSpc>
              <a:spcBef>
                <a:spcPts val="0"/>
              </a:spcBef>
              <a:spcAft>
                <a:spcPts val="0"/>
              </a:spcAft>
              <a:buClrTx/>
              <a:buSzTx/>
              <a:buFontTx/>
              <a:buNone/>
              <a:tabLst/>
              <a:defRPr/>
            </a:pPr>
            <a:r>
              <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6 – 9 أشهر</a:t>
            </a:r>
            <a:endParaRPr kumimoji="0" lang="en-US"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48" name="Rectangle 149">
            <a:extLst>
              <a:ext uri="{FF2B5EF4-FFF2-40B4-BE49-F238E27FC236}">
                <a16:creationId xmlns:a16="http://schemas.microsoft.com/office/drawing/2014/main" id="{5C38AE75-1B2E-954D-83F3-638AA5A789AB}"/>
              </a:ext>
            </a:extLst>
          </p:cNvPr>
          <p:cNvSpPr>
            <a:spLocks/>
          </p:cNvSpPr>
          <p:nvPr/>
        </p:nvSpPr>
        <p:spPr>
          <a:xfrm flipH="1">
            <a:off x="435312" y="956513"/>
            <a:ext cx="1064461" cy="676995"/>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marL="0" marR="0" lvl="0" indent="0" algn="ctr" defTabSz="685766" rtl="1" eaLnBrk="1" fontAlgn="auto" latinLnBrk="0" hangingPunct="1">
              <a:lnSpc>
                <a:spcPct val="90000"/>
              </a:lnSpc>
              <a:spcBef>
                <a:spcPts val="0"/>
              </a:spcBef>
              <a:spcAft>
                <a:spcPts val="0"/>
              </a:spcAft>
              <a:buClrTx/>
              <a:buSzTx/>
              <a:buFontTx/>
              <a:buNone/>
              <a:tabLst/>
              <a:defRPr/>
            </a:pPr>
            <a:r>
              <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150,000 – 400,000 ريال</a:t>
            </a:r>
            <a:endParaRPr kumimoji="0" lang="en-US"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49" name="Rectangle 158">
            <a:extLst>
              <a:ext uri="{FF2B5EF4-FFF2-40B4-BE49-F238E27FC236}">
                <a16:creationId xmlns:a16="http://schemas.microsoft.com/office/drawing/2014/main" id="{50516744-BA22-E59D-C12F-57E5A13110B5}"/>
              </a:ext>
            </a:extLst>
          </p:cNvPr>
          <p:cNvSpPr/>
          <p:nvPr/>
        </p:nvSpPr>
        <p:spPr>
          <a:xfrm flipH="1">
            <a:off x="435312" y="1691860"/>
            <a:ext cx="2532173" cy="860771"/>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numCol="1" spcCol="36000" rtlCol="0" anchor="ctr">
            <a:noAutofit/>
          </a:bodyPr>
          <a:lstStyle/>
          <a:p>
            <a:pPr marL="216694" lvl="0" indent="-216694"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الاستدامة المالية</a:t>
            </a:r>
          </a:p>
          <a:p>
            <a:pPr marL="216694" lvl="0" indent="-216694"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الحوكمة والتميز</a:t>
            </a:r>
          </a:p>
        </p:txBody>
      </p:sp>
      <p:sp>
        <p:nvSpPr>
          <p:cNvPr id="51" name="Rectangle: Rounded Corners 116">
            <a:extLst>
              <a:ext uri="{FF2B5EF4-FFF2-40B4-BE49-F238E27FC236}">
                <a16:creationId xmlns:a16="http://schemas.microsoft.com/office/drawing/2014/main" id="{E710485A-CD77-4CFD-2168-8591494982EC}"/>
              </a:ext>
            </a:extLst>
          </p:cNvPr>
          <p:cNvSpPr/>
          <p:nvPr/>
        </p:nvSpPr>
        <p:spPr>
          <a:xfrm flipH="1">
            <a:off x="8022888" y="956513"/>
            <a:ext cx="685800" cy="676995"/>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اسم</a:t>
            </a:r>
          </a:p>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المبادرة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52" name="Graphic 10">
            <a:extLst>
              <a:ext uri="{FF2B5EF4-FFF2-40B4-BE49-F238E27FC236}">
                <a16:creationId xmlns:a16="http://schemas.microsoft.com/office/drawing/2014/main" id="{E76FE334-7D37-B8EA-CF06-A056318938A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52386" y="1023112"/>
            <a:ext cx="244852" cy="274320"/>
          </a:xfrm>
          <a:prstGeom prst="rect">
            <a:avLst/>
          </a:prstGeom>
        </p:spPr>
      </p:pic>
      <p:sp>
        <p:nvSpPr>
          <p:cNvPr id="54" name="Rectangle: Rounded Corners 80">
            <a:extLst>
              <a:ext uri="{FF2B5EF4-FFF2-40B4-BE49-F238E27FC236}">
                <a16:creationId xmlns:a16="http://schemas.microsoft.com/office/drawing/2014/main" id="{2D251021-B2B3-61C3-A146-9548CFEAD6D3}"/>
              </a:ext>
            </a:extLst>
          </p:cNvPr>
          <p:cNvSpPr/>
          <p:nvPr/>
        </p:nvSpPr>
        <p:spPr>
          <a:xfrm flipH="1">
            <a:off x="8022888" y="1691275"/>
            <a:ext cx="685800" cy="860771"/>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هدف</a:t>
            </a:r>
          </a:p>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المبادرة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55" name="Graphic 12">
            <a:extLst>
              <a:ext uri="{FF2B5EF4-FFF2-40B4-BE49-F238E27FC236}">
                <a16:creationId xmlns:a16="http://schemas.microsoft.com/office/drawing/2014/main" id="{7738B12C-88E1-CA02-1EA9-A8F16F52CD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26303" y="1795098"/>
            <a:ext cx="278970" cy="274320"/>
          </a:xfrm>
          <a:prstGeom prst="rect">
            <a:avLst/>
          </a:prstGeom>
        </p:spPr>
      </p:pic>
      <p:sp>
        <p:nvSpPr>
          <p:cNvPr id="57" name="Rectangle: Rounded Corners 81">
            <a:extLst>
              <a:ext uri="{FF2B5EF4-FFF2-40B4-BE49-F238E27FC236}">
                <a16:creationId xmlns:a16="http://schemas.microsoft.com/office/drawing/2014/main" id="{D5426AE0-65FF-99F3-7A43-2B18F8326DCA}"/>
              </a:ext>
            </a:extLst>
          </p:cNvPr>
          <p:cNvSpPr/>
          <p:nvPr/>
        </p:nvSpPr>
        <p:spPr>
          <a:xfrm flipH="1">
            <a:off x="8022888" y="2609815"/>
            <a:ext cx="685800" cy="1948090"/>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الأنشطة</a:t>
            </a:r>
            <a:br>
              <a:rPr kumimoji="0" lang="ar-EG"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الرئيسية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58" name="Graphic 14">
            <a:extLst>
              <a:ext uri="{FF2B5EF4-FFF2-40B4-BE49-F238E27FC236}">
                <a16:creationId xmlns:a16="http://schemas.microsoft.com/office/drawing/2014/main" id="{245A5CA4-162A-8A11-6143-CE3E62F0E64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48187" y="3202611"/>
            <a:ext cx="260774" cy="274320"/>
          </a:xfrm>
          <a:prstGeom prst="rect">
            <a:avLst/>
          </a:prstGeom>
        </p:spPr>
      </p:pic>
      <p:sp>
        <p:nvSpPr>
          <p:cNvPr id="60" name="Rectangle: Rounded Corners 120">
            <a:extLst>
              <a:ext uri="{FF2B5EF4-FFF2-40B4-BE49-F238E27FC236}">
                <a16:creationId xmlns:a16="http://schemas.microsoft.com/office/drawing/2014/main" id="{DCD0E6F0-EC96-04F3-0757-E532590EA07A}"/>
              </a:ext>
            </a:extLst>
          </p:cNvPr>
          <p:cNvSpPr/>
          <p:nvPr/>
        </p:nvSpPr>
        <p:spPr>
          <a:xfrm flipH="1">
            <a:off x="4614563" y="956513"/>
            <a:ext cx="685800" cy="676995"/>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المالك</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61" name="Graphic 16">
            <a:extLst>
              <a:ext uri="{FF2B5EF4-FFF2-40B4-BE49-F238E27FC236}">
                <a16:creationId xmlns:a16="http://schemas.microsoft.com/office/drawing/2014/main" id="{3C1D6120-0858-A6A9-C9C6-66E96DC2EA0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20303" y="1023112"/>
            <a:ext cx="274320" cy="274320"/>
          </a:xfrm>
          <a:prstGeom prst="rect">
            <a:avLst/>
          </a:prstGeom>
        </p:spPr>
      </p:pic>
      <p:sp>
        <p:nvSpPr>
          <p:cNvPr id="63" name="Rectangle: Rounded Corners 122">
            <a:extLst>
              <a:ext uri="{FF2B5EF4-FFF2-40B4-BE49-F238E27FC236}">
                <a16:creationId xmlns:a16="http://schemas.microsoft.com/office/drawing/2014/main" id="{C1246459-7A87-19DB-3706-CE9CF9F0CB9C}"/>
              </a:ext>
            </a:extLst>
          </p:cNvPr>
          <p:cNvSpPr>
            <a:spLocks/>
          </p:cNvSpPr>
          <p:nvPr/>
        </p:nvSpPr>
        <p:spPr>
          <a:xfrm flipH="1">
            <a:off x="2869513" y="956513"/>
            <a:ext cx="685800" cy="676995"/>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المدة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64" name="Graphic 18">
            <a:extLst>
              <a:ext uri="{FF2B5EF4-FFF2-40B4-BE49-F238E27FC236}">
                <a16:creationId xmlns:a16="http://schemas.microsoft.com/office/drawing/2014/main" id="{F270E72D-D3D5-CA1B-DF6D-95D8CC44C3E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75253" y="1014199"/>
            <a:ext cx="274320" cy="274320"/>
          </a:xfrm>
          <a:prstGeom prst="rect">
            <a:avLst/>
          </a:prstGeom>
        </p:spPr>
      </p:pic>
      <p:sp>
        <p:nvSpPr>
          <p:cNvPr id="66" name="Rectangle: Rounded Corners 148">
            <a:extLst>
              <a:ext uri="{FF2B5EF4-FFF2-40B4-BE49-F238E27FC236}">
                <a16:creationId xmlns:a16="http://schemas.microsoft.com/office/drawing/2014/main" id="{9FB752D5-CF97-8A07-A725-4DD86DFE2C65}"/>
              </a:ext>
            </a:extLst>
          </p:cNvPr>
          <p:cNvSpPr>
            <a:spLocks/>
          </p:cNvSpPr>
          <p:nvPr/>
        </p:nvSpPr>
        <p:spPr>
          <a:xfrm flipH="1">
            <a:off x="1401803" y="956513"/>
            <a:ext cx="685800" cy="676995"/>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الميزانية</a:t>
            </a:r>
          </a:p>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التقديرية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67" name="Graphic 20">
            <a:extLst>
              <a:ext uri="{FF2B5EF4-FFF2-40B4-BE49-F238E27FC236}">
                <a16:creationId xmlns:a16="http://schemas.microsoft.com/office/drawing/2014/main" id="{F649B197-B61A-81AA-D9C6-3504A958DF0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07811" y="1014410"/>
            <a:ext cx="273785" cy="274320"/>
          </a:xfrm>
          <a:prstGeom prst="rect">
            <a:avLst/>
          </a:prstGeom>
        </p:spPr>
      </p:pic>
      <p:sp>
        <p:nvSpPr>
          <p:cNvPr id="69" name="Rectangle: Rounded Corners 157">
            <a:extLst>
              <a:ext uri="{FF2B5EF4-FFF2-40B4-BE49-F238E27FC236}">
                <a16:creationId xmlns:a16="http://schemas.microsoft.com/office/drawing/2014/main" id="{2E86D640-E927-4FDF-F3DE-4DC4B067AA90}"/>
              </a:ext>
            </a:extLst>
          </p:cNvPr>
          <p:cNvSpPr/>
          <p:nvPr/>
        </p:nvSpPr>
        <p:spPr>
          <a:xfrm flipH="1">
            <a:off x="2869513" y="1691275"/>
            <a:ext cx="685800" cy="860771"/>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الهدف الاستراتيجي</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70" name="Graphic 22">
            <a:extLst>
              <a:ext uri="{FF2B5EF4-FFF2-40B4-BE49-F238E27FC236}">
                <a16:creationId xmlns:a16="http://schemas.microsoft.com/office/drawing/2014/main" id="{440A9357-5F4A-9C41-CF48-B7D03789E30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75253" y="1774742"/>
            <a:ext cx="274320" cy="274320"/>
          </a:xfrm>
          <a:prstGeom prst="rect">
            <a:avLst/>
          </a:prstGeom>
        </p:spPr>
      </p:pic>
      <p:sp>
        <p:nvSpPr>
          <p:cNvPr id="72" name="Rectangle: Rounded Corners 84">
            <a:extLst>
              <a:ext uri="{FF2B5EF4-FFF2-40B4-BE49-F238E27FC236}">
                <a16:creationId xmlns:a16="http://schemas.microsoft.com/office/drawing/2014/main" id="{96C4318A-BCCB-0923-59C9-0A8141AE167F}"/>
              </a:ext>
            </a:extLst>
          </p:cNvPr>
          <p:cNvSpPr/>
          <p:nvPr/>
        </p:nvSpPr>
        <p:spPr>
          <a:xfrm flipH="1">
            <a:off x="2869513" y="2609816"/>
            <a:ext cx="685800" cy="1023620"/>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أصحاب</a:t>
            </a:r>
            <a:br>
              <a:rPr kumimoji="0" lang="ar-EG"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المصلحة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73" name="Graphic 31">
            <a:extLst>
              <a:ext uri="{FF2B5EF4-FFF2-40B4-BE49-F238E27FC236}">
                <a16:creationId xmlns:a16="http://schemas.microsoft.com/office/drawing/2014/main" id="{83ADA27E-DDF8-6790-1727-E0665A3B212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040963" y="2826727"/>
            <a:ext cx="342900" cy="235744"/>
          </a:xfrm>
          <a:prstGeom prst="rect">
            <a:avLst/>
          </a:prstGeom>
        </p:spPr>
      </p:pic>
      <p:sp>
        <p:nvSpPr>
          <p:cNvPr id="75" name="Rectangle: Rounded Corners 86">
            <a:extLst>
              <a:ext uri="{FF2B5EF4-FFF2-40B4-BE49-F238E27FC236}">
                <a16:creationId xmlns:a16="http://schemas.microsoft.com/office/drawing/2014/main" id="{F0A3798D-34F1-2B01-212C-9C3C2B3B280F}"/>
              </a:ext>
            </a:extLst>
          </p:cNvPr>
          <p:cNvSpPr/>
          <p:nvPr/>
        </p:nvSpPr>
        <p:spPr>
          <a:xfrm flipH="1">
            <a:off x="2869515" y="3692955"/>
            <a:ext cx="685800" cy="864949"/>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مؤشرات</a:t>
            </a:r>
            <a:br>
              <a:rPr kumimoji="0" lang="ar-EG"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الاداء</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77" name="Graphic 33">
            <a:extLst>
              <a:ext uri="{FF2B5EF4-FFF2-40B4-BE49-F238E27FC236}">
                <a16:creationId xmlns:a16="http://schemas.microsoft.com/office/drawing/2014/main" id="{0FD2F3CC-BF35-3691-039B-970F0E7EA80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075255" y="3791336"/>
            <a:ext cx="274320" cy="274320"/>
          </a:xfrm>
          <a:prstGeom prst="rect">
            <a:avLst/>
          </a:prstGeom>
        </p:spPr>
      </p:pic>
      <p:sp>
        <p:nvSpPr>
          <p:cNvPr id="5" name="عنصر نائب لرقم الشريحة 1">
            <a:extLst>
              <a:ext uri="{FF2B5EF4-FFF2-40B4-BE49-F238E27FC236}">
                <a16:creationId xmlns:a16="http://schemas.microsoft.com/office/drawing/2014/main" id="{1EE6C890-7945-9DD8-65C7-ED2E570681A0}"/>
              </a:ext>
            </a:extLst>
          </p:cNvPr>
          <p:cNvSpPr txBox="1">
            <a:spLocks/>
          </p:cNvSpPr>
          <p:nvPr/>
        </p:nvSpPr>
        <p:spPr>
          <a:xfrm>
            <a:off x="8339248" y="4773324"/>
            <a:ext cx="519579" cy="226002"/>
          </a:xfrm>
          <a:prstGeom prst="rect">
            <a:avLst/>
          </a:prstGeom>
        </p:spPr>
        <p:txBody>
          <a:bodyPr vert="horz" lIns="91440" tIns="45720" rIns="91440" bIns="45720" rtlCol="0" anchor="ctr"/>
          <a:lstStyle>
            <a:defPPr>
              <a:defRPr lang="en-US"/>
            </a:defPPr>
            <a:lvl1pPr marL="0" algn="r" defTabSz="171450" rtl="0" eaLnBrk="1" latinLnBrk="0" hangingPunct="1">
              <a:defRPr sz="1050" b="1" kern="1200">
                <a:solidFill>
                  <a:schemeClr val="accent2"/>
                </a:solidFill>
                <a:latin typeface="+mn-lt"/>
                <a:ea typeface="+mn-ea"/>
                <a:cs typeface="+mn-cs"/>
              </a:defRPr>
            </a:lvl1pPr>
            <a:lvl2pPr marL="171450" algn="l" defTabSz="171450" rtl="0" eaLnBrk="1" latinLnBrk="0" hangingPunct="1">
              <a:defRPr sz="675" kern="1200">
                <a:solidFill>
                  <a:schemeClr val="tx1"/>
                </a:solidFill>
                <a:latin typeface="+mn-lt"/>
                <a:ea typeface="+mn-ea"/>
                <a:cs typeface="+mn-cs"/>
              </a:defRPr>
            </a:lvl2pPr>
            <a:lvl3pPr marL="342900" algn="l" defTabSz="171450" rtl="0" eaLnBrk="1" latinLnBrk="0" hangingPunct="1">
              <a:defRPr sz="675" kern="1200">
                <a:solidFill>
                  <a:schemeClr val="tx1"/>
                </a:solidFill>
                <a:latin typeface="+mn-lt"/>
                <a:ea typeface="+mn-ea"/>
                <a:cs typeface="+mn-cs"/>
              </a:defRPr>
            </a:lvl3pPr>
            <a:lvl4pPr marL="514350" algn="l" defTabSz="171450" rtl="0" eaLnBrk="1" latinLnBrk="0" hangingPunct="1">
              <a:defRPr sz="675" kern="1200">
                <a:solidFill>
                  <a:schemeClr val="tx1"/>
                </a:solidFill>
                <a:latin typeface="+mn-lt"/>
                <a:ea typeface="+mn-ea"/>
                <a:cs typeface="+mn-cs"/>
              </a:defRPr>
            </a:lvl4pPr>
            <a:lvl5pPr marL="685800" algn="l" defTabSz="171450" rtl="0" eaLnBrk="1" latinLnBrk="0" hangingPunct="1">
              <a:defRPr sz="675" kern="1200">
                <a:solidFill>
                  <a:schemeClr val="tx1"/>
                </a:solidFill>
                <a:latin typeface="+mn-lt"/>
                <a:ea typeface="+mn-ea"/>
                <a:cs typeface="+mn-cs"/>
              </a:defRPr>
            </a:lvl5pPr>
            <a:lvl6pPr marL="857250" algn="l" defTabSz="171450" rtl="0" eaLnBrk="1" latinLnBrk="0" hangingPunct="1">
              <a:defRPr sz="675" kern="1200">
                <a:solidFill>
                  <a:schemeClr val="tx1"/>
                </a:solidFill>
                <a:latin typeface="+mn-lt"/>
                <a:ea typeface="+mn-ea"/>
                <a:cs typeface="+mn-cs"/>
              </a:defRPr>
            </a:lvl6pPr>
            <a:lvl7pPr marL="1028700" algn="l" defTabSz="171450" rtl="0" eaLnBrk="1" latinLnBrk="0" hangingPunct="1">
              <a:defRPr sz="675" kern="1200">
                <a:solidFill>
                  <a:schemeClr val="tx1"/>
                </a:solidFill>
                <a:latin typeface="+mn-lt"/>
                <a:ea typeface="+mn-ea"/>
                <a:cs typeface="+mn-cs"/>
              </a:defRPr>
            </a:lvl7pPr>
            <a:lvl8pPr marL="1200150" algn="l" defTabSz="171450" rtl="0" eaLnBrk="1" latinLnBrk="0" hangingPunct="1">
              <a:defRPr sz="675" kern="1200">
                <a:solidFill>
                  <a:schemeClr val="tx1"/>
                </a:solidFill>
                <a:latin typeface="+mn-lt"/>
                <a:ea typeface="+mn-ea"/>
                <a:cs typeface="+mn-cs"/>
              </a:defRPr>
            </a:lvl8pPr>
            <a:lvl9pPr marL="1371600" algn="l" defTabSz="171450" rtl="0" eaLnBrk="1" latinLnBrk="0" hangingPunct="1">
              <a:defRPr sz="675" kern="1200">
                <a:solidFill>
                  <a:schemeClr val="tx1"/>
                </a:solidFill>
                <a:latin typeface="+mn-lt"/>
                <a:ea typeface="+mn-ea"/>
                <a:cs typeface="+mn-cs"/>
              </a:defRPr>
            </a:lvl9pPr>
          </a:lstStyle>
          <a:p>
            <a:fld id="{402EAA05-6333-46EE-AAC8-A5AD6A996142}" type="slidenum">
              <a:rPr lang="en-US" smtClean="0"/>
              <a:pPr/>
              <a:t>75</a:t>
            </a:fld>
            <a:endParaRPr lang="en-US"/>
          </a:p>
        </p:txBody>
      </p:sp>
    </p:spTree>
    <p:extLst>
      <p:ext uri="{BB962C8B-B14F-4D97-AF65-F5344CB8AC3E}">
        <p14:creationId xmlns:p14="http://schemas.microsoft.com/office/powerpoint/2010/main" val="25032800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DC3B5-1185-208B-43D4-F538E8E50B2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8744DD-10A8-9F1B-D8E5-4B4D95652A61}"/>
              </a:ext>
            </a:extLst>
          </p:cNvPr>
          <p:cNvSpPr>
            <a:spLocks noGrp="1"/>
          </p:cNvSpPr>
          <p:nvPr>
            <p:ph type="sldNum" sz="quarter" idx="4"/>
          </p:nvPr>
        </p:nvSpPr>
        <p:spPr>
          <a:xfrm>
            <a:off x="8010212" y="6471604"/>
            <a:ext cx="519579" cy="226002"/>
          </a:xfrm>
        </p:spPr>
        <p:txBody>
          <a:bodyPr/>
          <a:lstStyle/>
          <a:p>
            <a:fld id="{402EAA05-6333-46EE-AAC8-A5AD6A996142}" type="slidenum">
              <a:rPr lang="en-US" smtClean="0"/>
              <a:t>76</a:t>
            </a:fld>
            <a:endParaRPr lang="en-US"/>
          </a:p>
        </p:txBody>
      </p:sp>
      <p:sp>
        <p:nvSpPr>
          <p:cNvPr id="3" name="Title 1">
            <a:extLst>
              <a:ext uri="{FF2B5EF4-FFF2-40B4-BE49-F238E27FC236}">
                <a16:creationId xmlns:a16="http://schemas.microsoft.com/office/drawing/2014/main" id="{61093F7C-406E-D478-DDE1-308DD76165F9}"/>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nSpc>
                <a:spcPct val="115000"/>
              </a:lnSpc>
              <a:spcAft>
                <a:spcPts val="300"/>
              </a:spcAft>
            </a:pPr>
            <a:r>
              <a:rPr lang="ar-SA" sz="1800" kern="100" dirty="0">
                <a:latin typeface="Aptos" panose="020B0004020202020204" pitchFamily="34" charset="0"/>
                <a:ea typeface="Aptos" panose="020B0004020202020204" pitchFamily="34" charset="0"/>
                <a:cs typeface="Sakkal Majalla" panose="02000000000000000000" pitchFamily="2" charset="-78"/>
              </a:rPr>
              <a:t>بطاقة المبادرة 6 </a:t>
            </a:r>
          </a:p>
        </p:txBody>
      </p:sp>
      <p:sp>
        <p:nvSpPr>
          <p:cNvPr id="4" name="Rectangle 3">
            <a:extLst>
              <a:ext uri="{FF2B5EF4-FFF2-40B4-BE49-F238E27FC236}">
                <a16:creationId xmlns:a16="http://schemas.microsoft.com/office/drawing/2014/main" id="{A0C62AC6-879B-1C94-2638-8E05CACF366D}"/>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algn="r" rtl="1"/>
            <a:endParaRPr lang="en-US" sz="253"/>
          </a:p>
        </p:txBody>
      </p:sp>
      <p:sp>
        <p:nvSpPr>
          <p:cNvPr id="41" name="Rectangle 82">
            <a:extLst>
              <a:ext uri="{FF2B5EF4-FFF2-40B4-BE49-F238E27FC236}">
                <a16:creationId xmlns:a16="http://schemas.microsoft.com/office/drawing/2014/main" id="{C6F44D57-A661-B12C-0C1E-5F381B2AFD7D}"/>
              </a:ext>
            </a:extLst>
          </p:cNvPr>
          <p:cNvSpPr/>
          <p:nvPr/>
        </p:nvSpPr>
        <p:spPr>
          <a:xfrm flipH="1">
            <a:off x="3627529" y="2609815"/>
            <a:ext cx="4493331" cy="1948090"/>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تحديد الخدمات ذات الأولوية للنقل </a:t>
            </a:r>
          </a:p>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إعداد خطة تفصيلية وجدول زمني للتنفيذ المرحلي</a:t>
            </a:r>
          </a:p>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تطوير أدوات متابعة وتقييم لجودة الخدمات المنقولة</a:t>
            </a:r>
          </a:p>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تنفيذ خطة التواصل والتغيير التنظيمي مع جميع الأطراف</a:t>
            </a:r>
          </a:p>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متابعة الأداء بعد النقل وتحديث الإجراءات بناءً على التغذية الراجعة</a:t>
            </a:r>
          </a:p>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تحديد نموذج تشغيلي يوضح الأدوار والمسؤوليات بين المجموعة والشركات التابعة</a:t>
            </a:r>
          </a:p>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توحيد الأنظمة التقنية والبيانات المرتبطة بالخدمات المشتركة لضمان سهولة التكامل والتشغيل</a:t>
            </a:r>
          </a:p>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إجراء تقييم دوري لنضج الخدمات وتحديد فرص التحسين المستمر</a:t>
            </a:r>
          </a:p>
        </p:txBody>
      </p:sp>
      <p:sp>
        <p:nvSpPr>
          <p:cNvPr id="42" name="Rectangle 83">
            <a:extLst>
              <a:ext uri="{FF2B5EF4-FFF2-40B4-BE49-F238E27FC236}">
                <a16:creationId xmlns:a16="http://schemas.microsoft.com/office/drawing/2014/main" id="{42E17BBA-CC26-34D7-AE5E-4C712DD30713}"/>
              </a:ext>
            </a:extLst>
          </p:cNvPr>
          <p:cNvSpPr/>
          <p:nvPr/>
        </p:nvSpPr>
        <p:spPr>
          <a:xfrm flipH="1">
            <a:off x="3627529" y="1691275"/>
            <a:ext cx="4493330" cy="860771"/>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lvl="0" algn="r" defTabSz="685766" rtl="1">
              <a:defRPr/>
            </a:pPr>
            <a:r>
              <a:rPr lang="ar-SA" sz="1100" dirty="0">
                <a:solidFill>
                  <a:schemeClr val="tx2"/>
                </a:solidFill>
                <a:latin typeface="Sakkal Majalla" panose="02000000000000000000" pitchFamily="2" charset="-78"/>
                <a:cs typeface="Sakkal Majalla" panose="02000000000000000000" pitchFamily="2" charset="-78"/>
              </a:rPr>
              <a:t>نقل خدمات المجموعة</a:t>
            </a:r>
            <a:r>
              <a:rPr lang="ar-SA" sz="1100" dirty="0">
                <a:solidFill>
                  <a:srgbClr val="FF0000"/>
                </a:solidFill>
                <a:latin typeface="Sakkal Majalla" panose="02000000000000000000" pitchFamily="2" charset="-78"/>
                <a:cs typeface="Sakkal Majalla" panose="02000000000000000000" pitchFamily="2" charset="-78"/>
              </a:rPr>
              <a:t> </a:t>
            </a:r>
            <a:r>
              <a:rPr lang="ar-SA" sz="1100" dirty="0">
                <a:solidFill>
                  <a:schemeClr val="tx2"/>
                </a:solidFill>
                <a:latin typeface="Sakkal Majalla" panose="02000000000000000000" pitchFamily="2" charset="-78"/>
                <a:cs typeface="Sakkal Majalla" panose="02000000000000000000" pitchFamily="2" charset="-78"/>
              </a:rPr>
              <a:t>الى الشركات التابعة بهدف تحسين كفاءة العمليات وتوفير خدمات تعزز الانسجام المؤسسي</a:t>
            </a:r>
            <a:endParaRPr lang="ar-SA" sz="1100" dirty="0">
              <a:solidFill>
                <a:srgbClr val="FF0000"/>
              </a:solidFill>
              <a:latin typeface="Sakkal Majalla" panose="02000000000000000000" pitchFamily="2" charset="-78"/>
              <a:cs typeface="Sakkal Majalla" panose="02000000000000000000" pitchFamily="2" charset="-78"/>
            </a:endParaRPr>
          </a:p>
        </p:txBody>
      </p:sp>
      <p:sp>
        <p:nvSpPr>
          <p:cNvPr id="43" name="Rectangle 85">
            <a:extLst>
              <a:ext uri="{FF2B5EF4-FFF2-40B4-BE49-F238E27FC236}">
                <a16:creationId xmlns:a16="http://schemas.microsoft.com/office/drawing/2014/main" id="{96CC1C6F-4D53-52E7-25C3-27F20413F928}"/>
              </a:ext>
            </a:extLst>
          </p:cNvPr>
          <p:cNvSpPr/>
          <p:nvPr/>
        </p:nvSpPr>
        <p:spPr>
          <a:xfrm flipH="1">
            <a:off x="435313" y="2610983"/>
            <a:ext cx="2532172" cy="1023620"/>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numCol="1" spcCol="36000" rtlCol="0" anchor="ctr">
            <a:noAutofit/>
          </a:bodyPr>
          <a:lstStyle/>
          <a:p>
            <a:pPr marL="175022" lvl="0" indent="-175022"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الرئيس التنفيذي للمجموعة </a:t>
            </a:r>
          </a:p>
          <a:p>
            <a:pPr marL="175022" lvl="0" indent="-175022"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الرؤساء التنفيذيون للشركات التابعة</a:t>
            </a:r>
          </a:p>
          <a:p>
            <a:pPr marL="175022" lvl="0" indent="-175022"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الموارد البشرية</a:t>
            </a:r>
          </a:p>
          <a:p>
            <a:pPr marL="175022" lvl="0" indent="-175022"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تقنية المعلومات</a:t>
            </a:r>
          </a:p>
          <a:p>
            <a:pPr marL="175022" lvl="0" indent="-175022"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المالية</a:t>
            </a:r>
          </a:p>
          <a:p>
            <a:pPr marL="175022" lvl="0" indent="-175022"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الاستثمار</a:t>
            </a:r>
          </a:p>
        </p:txBody>
      </p:sp>
      <p:sp>
        <p:nvSpPr>
          <p:cNvPr id="44" name="Rectangle 87">
            <a:extLst>
              <a:ext uri="{FF2B5EF4-FFF2-40B4-BE49-F238E27FC236}">
                <a16:creationId xmlns:a16="http://schemas.microsoft.com/office/drawing/2014/main" id="{1F0C362E-8D6E-B1AA-2C0E-BB0C317482B4}"/>
              </a:ext>
            </a:extLst>
          </p:cNvPr>
          <p:cNvSpPr>
            <a:spLocks/>
          </p:cNvSpPr>
          <p:nvPr/>
        </p:nvSpPr>
        <p:spPr>
          <a:xfrm flipH="1">
            <a:off x="435314" y="3692956"/>
            <a:ext cx="2532171" cy="864949"/>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marL="175022" lvl="0" indent="-175022"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cs typeface="Sakkal Majalla" panose="02000000000000000000" pitchFamily="2" charset="-78"/>
              </a:rPr>
              <a:t>%الخدمات المنقولة</a:t>
            </a:r>
          </a:p>
          <a:p>
            <a:pPr marL="175022" lvl="0" indent="-175022"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cs typeface="Sakkal Majalla" panose="02000000000000000000" pitchFamily="2" charset="-78"/>
              </a:rPr>
              <a:t>جودة الخدمات المقدمة بعد نقلها</a:t>
            </a:r>
          </a:p>
        </p:txBody>
      </p:sp>
      <p:sp>
        <p:nvSpPr>
          <p:cNvPr id="45" name="Rectangle 117">
            <a:extLst>
              <a:ext uri="{FF2B5EF4-FFF2-40B4-BE49-F238E27FC236}">
                <a16:creationId xmlns:a16="http://schemas.microsoft.com/office/drawing/2014/main" id="{7F65B3D6-3E95-EA87-2002-36AAF17C8600}"/>
              </a:ext>
            </a:extLst>
          </p:cNvPr>
          <p:cNvSpPr/>
          <p:nvPr/>
        </p:nvSpPr>
        <p:spPr>
          <a:xfrm flipH="1">
            <a:off x="5372578" y="956513"/>
            <a:ext cx="2748281" cy="676995"/>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lvl="0" algn="r" defTabSz="685766" rtl="1">
              <a:defRPr/>
            </a:pPr>
            <a:r>
              <a:rPr lang="ar-SA"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نقل خدمات المجموعة للشركات التابعة</a:t>
            </a:r>
          </a:p>
        </p:txBody>
      </p:sp>
      <p:sp>
        <p:nvSpPr>
          <p:cNvPr id="46" name="Rectangle 121">
            <a:extLst>
              <a:ext uri="{FF2B5EF4-FFF2-40B4-BE49-F238E27FC236}">
                <a16:creationId xmlns:a16="http://schemas.microsoft.com/office/drawing/2014/main" id="{06BCB46B-4130-122E-E234-00CCFD6A56A8}"/>
              </a:ext>
            </a:extLst>
          </p:cNvPr>
          <p:cNvSpPr/>
          <p:nvPr/>
        </p:nvSpPr>
        <p:spPr>
          <a:xfrm flipH="1">
            <a:off x="3627529" y="956513"/>
            <a:ext cx="1085003" cy="676995"/>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lvl="0" algn="ctr" defTabSz="685800" rtl="1">
              <a:defRPr/>
            </a:pPr>
            <a:r>
              <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الاستراتيجية والتميز المؤسسي</a:t>
            </a:r>
            <a:endParaRPr kumimoji="0" lang="en-US"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47" name="Rectangle 123">
            <a:extLst>
              <a:ext uri="{FF2B5EF4-FFF2-40B4-BE49-F238E27FC236}">
                <a16:creationId xmlns:a16="http://schemas.microsoft.com/office/drawing/2014/main" id="{D95A3D05-00A3-E01B-4EB7-7D434F468668}"/>
              </a:ext>
            </a:extLst>
          </p:cNvPr>
          <p:cNvSpPr>
            <a:spLocks/>
          </p:cNvSpPr>
          <p:nvPr/>
        </p:nvSpPr>
        <p:spPr>
          <a:xfrm flipH="1">
            <a:off x="2158602" y="956513"/>
            <a:ext cx="808882" cy="676995"/>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137160" rtlCol="0" anchor="ctr">
            <a:noAutofit/>
          </a:bodyPr>
          <a:lstStyle/>
          <a:p>
            <a:pPr marL="0" marR="0" lvl="0" indent="0" algn="ctr" defTabSz="685766" rtl="1" eaLnBrk="1" fontAlgn="auto" latinLnBrk="0" hangingPunct="1">
              <a:lnSpc>
                <a:spcPct val="90000"/>
              </a:lnSpc>
              <a:spcBef>
                <a:spcPts val="0"/>
              </a:spcBef>
              <a:spcAft>
                <a:spcPts val="0"/>
              </a:spcAft>
              <a:buClrTx/>
              <a:buSzTx/>
              <a:buFontTx/>
              <a:buNone/>
              <a:tabLst/>
              <a:defRPr/>
            </a:pPr>
            <a:r>
              <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12 – 18 شهر</a:t>
            </a:r>
            <a:endParaRPr kumimoji="0" lang="en-US"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48" name="Rectangle 149">
            <a:extLst>
              <a:ext uri="{FF2B5EF4-FFF2-40B4-BE49-F238E27FC236}">
                <a16:creationId xmlns:a16="http://schemas.microsoft.com/office/drawing/2014/main" id="{B3FA0B12-6FFD-C89B-0ED7-A3C373C86C28}"/>
              </a:ext>
            </a:extLst>
          </p:cNvPr>
          <p:cNvSpPr>
            <a:spLocks/>
          </p:cNvSpPr>
          <p:nvPr/>
        </p:nvSpPr>
        <p:spPr>
          <a:xfrm flipH="1">
            <a:off x="435312" y="956513"/>
            <a:ext cx="1064461" cy="676995"/>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marL="0" marR="0" lvl="0" indent="0" algn="ctr" defTabSz="685766" rtl="1" eaLnBrk="1" fontAlgn="auto" latinLnBrk="0" hangingPunct="1">
              <a:lnSpc>
                <a:spcPct val="90000"/>
              </a:lnSpc>
              <a:spcBef>
                <a:spcPts val="0"/>
              </a:spcBef>
              <a:spcAft>
                <a:spcPts val="0"/>
              </a:spcAft>
              <a:buClrTx/>
              <a:buSzTx/>
              <a:buFontTx/>
              <a:buNone/>
              <a:tabLst/>
              <a:defRPr/>
            </a:pPr>
            <a:r>
              <a:rPr kumimoji="0" lang="ar-SA" sz="1100" b="0" i="0" u="none" strike="noStrike" kern="0" cap="none" spc="0" normalizeH="0" baseline="0" noProof="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300,000 – 900,000 ريال</a:t>
            </a:r>
            <a:endParaRPr kumimoji="0" lang="en-US"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49" name="Rectangle 158">
            <a:extLst>
              <a:ext uri="{FF2B5EF4-FFF2-40B4-BE49-F238E27FC236}">
                <a16:creationId xmlns:a16="http://schemas.microsoft.com/office/drawing/2014/main" id="{FADC3AA3-171C-184A-F45B-9F3E931B8F7E}"/>
              </a:ext>
            </a:extLst>
          </p:cNvPr>
          <p:cNvSpPr/>
          <p:nvPr/>
        </p:nvSpPr>
        <p:spPr>
          <a:xfrm flipH="1">
            <a:off x="435312" y="1691860"/>
            <a:ext cx="2532173" cy="860771"/>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numCol="1" spcCol="36000" rtlCol="0" anchor="ctr">
            <a:noAutofit/>
          </a:bodyPr>
          <a:lstStyle/>
          <a:p>
            <a:pPr marL="216694" lvl="0" indent="-216694"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الحوكمة والتميز</a:t>
            </a:r>
          </a:p>
        </p:txBody>
      </p:sp>
      <p:sp>
        <p:nvSpPr>
          <p:cNvPr id="51" name="Rectangle: Rounded Corners 116">
            <a:extLst>
              <a:ext uri="{FF2B5EF4-FFF2-40B4-BE49-F238E27FC236}">
                <a16:creationId xmlns:a16="http://schemas.microsoft.com/office/drawing/2014/main" id="{9E6CB03A-D422-758F-9EEC-0103CA14AE41}"/>
              </a:ext>
            </a:extLst>
          </p:cNvPr>
          <p:cNvSpPr/>
          <p:nvPr/>
        </p:nvSpPr>
        <p:spPr>
          <a:xfrm flipH="1">
            <a:off x="8022888" y="956513"/>
            <a:ext cx="685800" cy="676995"/>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اسم</a:t>
            </a:r>
          </a:p>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المبادرة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52" name="Graphic 10">
            <a:extLst>
              <a:ext uri="{FF2B5EF4-FFF2-40B4-BE49-F238E27FC236}">
                <a16:creationId xmlns:a16="http://schemas.microsoft.com/office/drawing/2014/main" id="{AAF1ACF1-5636-F84B-27C4-F2EF409252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52386" y="1023112"/>
            <a:ext cx="244852" cy="274320"/>
          </a:xfrm>
          <a:prstGeom prst="rect">
            <a:avLst/>
          </a:prstGeom>
        </p:spPr>
      </p:pic>
      <p:sp>
        <p:nvSpPr>
          <p:cNvPr id="54" name="Rectangle: Rounded Corners 80">
            <a:extLst>
              <a:ext uri="{FF2B5EF4-FFF2-40B4-BE49-F238E27FC236}">
                <a16:creationId xmlns:a16="http://schemas.microsoft.com/office/drawing/2014/main" id="{D64EAE8B-7283-44B7-6DB9-E79D2BD44F0B}"/>
              </a:ext>
            </a:extLst>
          </p:cNvPr>
          <p:cNvSpPr/>
          <p:nvPr/>
        </p:nvSpPr>
        <p:spPr>
          <a:xfrm flipH="1">
            <a:off x="8022888" y="1691275"/>
            <a:ext cx="685800" cy="860771"/>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هدف</a:t>
            </a:r>
          </a:p>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المبادرة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55" name="Graphic 12">
            <a:extLst>
              <a:ext uri="{FF2B5EF4-FFF2-40B4-BE49-F238E27FC236}">
                <a16:creationId xmlns:a16="http://schemas.microsoft.com/office/drawing/2014/main" id="{D394292B-9EC7-510D-DCEC-6842B28956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26303" y="1795098"/>
            <a:ext cx="278970" cy="274320"/>
          </a:xfrm>
          <a:prstGeom prst="rect">
            <a:avLst/>
          </a:prstGeom>
        </p:spPr>
      </p:pic>
      <p:sp>
        <p:nvSpPr>
          <p:cNvPr id="57" name="Rectangle: Rounded Corners 81">
            <a:extLst>
              <a:ext uri="{FF2B5EF4-FFF2-40B4-BE49-F238E27FC236}">
                <a16:creationId xmlns:a16="http://schemas.microsoft.com/office/drawing/2014/main" id="{E14444D4-0969-7B0E-9779-2EFE284EBBD0}"/>
              </a:ext>
            </a:extLst>
          </p:cNvPr>
          <p:cNvSpPr/>
          <p:nvPr/>
        </p:nvSpPr>
        <p:spPr>
          <a:xfrm flipH="1">
            <a:off x="8022888" y="2609815"/>
            <a:ext cx="685800" cy="1948090"/>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الأنشطة</a:t>
            </a:r>
            <a:br>
              <a:rPr kumimoji="0" lang="ar-EG"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الرئيسية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58" name="Graphic 14">
            <a:extLst>
              <a:ext uri="{FF2B5EF4-FFF2-40B4-BE49-F238E27FC236}">
                <a16:creationId xmlns:a16="http://schemas.microsoft.com/office/drawing/2014/main" id="{81246713-3201-1FBA-B2F1-53E82C0F549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48187" y="3202611"/>
            <a:ext cx="260774" cy="274320"/>
          </a:xfrm>
          <a:prstGeom prst="rect">
            <a:avLst/>
          </a:prstGeom>
        </p:spPr>
      </p:pic>
      <p:sp>
        <p:nvSpPr>
          <p:cNvPr id="60" name="Rectangle: Rounded Corners 120">
            <a:extLst>
              <a:ext uri="{FF2B5EF4-FFF2-40B4-BE49-F238E27FC236}">
                <a16:creationId xmlns:a16="http://schemas.microsoft.com/office/drawing/2014/main" id="{068FD237-785B-AE70-D487-556048C42600}"/>
              </a:ext>
            </a:extLst>
          </p:cNvPr>
          <p:cNvSpPr/>
          <p:nvPr/>
        </p:nvSpPr>
        <p:spPr>
          <a:xfrm flipH="1">
            <a:off x="4614563" y="956513"/>
            <a:ext cx="685800" cy="676995"/>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المالك</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61" name="Graphic 16">
            <a:extLst>
              <a:ext uri="{FF2B5EF4-FFF2-40B4-BE49-F238E27FC236}">
                <a16:creationId xmlns:a16="http://schemas.microsoft.com/office/drawing/2014/main" id="{C7F8C233-EFB1-C2F2-F3D0-2DE4442A618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20303" y="1023112"/>
            <a:ext cx="274320" cy="274320"/>
          </a:xfrm>
          <a:prstGeom prst="rect">
            <a:avLst/>
          </a:prstGeom>
        </p:spPr>
      </p:pic>
      <p:sp>
        <p:nvSpPr>
          <p:cNvPr id="63" name="Rectangle: Rounded Corners 122">
            <a:extLst>
              <a:ext uri="{FF2B5EF4-FFF2-40B4-BE49-F238E27FC236}">
                <a16:creationId xmlns:a16="http://schemas.microsoft.com/office/drawing/2014/main" id="{3709F0BD-4373-B348-FB05-D6A7959D1915}"/>
              </a:ext>
            </a:extLst>
          </p:cNvPr>
          <p:cNvSpPr>
            <a:spLocks/>
          </p:cNvSpPr>
          <p:nvPr/>
        </p:nvSpPr>
        <p:spPr>
          <a:xfrm flipH="1">
            <a:off x="2869513" y="956513"/>
            <a:ext cx="685800" cy="676995"/>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المدة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64" name="Graphic 18">
            <a:extLst>
              <a:ext uri="{FF2B5EF4-FFF2-40B4-BE49-F238E27FC236}">
                <a16:creationId xmlns:a16="http://schemas.microsoft.com/office/drawing/2014/main" id="{9A17FA5D-6483-1358-D6A9-6C2CA2AD98F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75253" y="1014199"/>
            <a:ext cx="274320" cy="274320"/>
          </a:xfrm>
          <a:prstGeom prst="rect">
            <a:avLst/>
          </a:prstGeom>
        </p:spPr>
      </p:pic>
      <p:sp>
        <p:nvSpPr>
          <p:cNvPr id="66" name="Rectangle: Rounded Corners 148">
            <a:extLst>
              <a:ext uri="{FF2B5EF4-FFF2-40B4-BE49-F238E27FC236}">
                <a16:creationId xmlns:a16="http://schemas.microsoft.com/office/drawing/2014/main" id="{1521C75D-A687-18FE-F9E3-3FCF5578A3CD}"/>
              </a:ext>
            </a:extLst>
          </p:cNvPr>
          <p:cNvSpPr>
            <a:spLocks/>
          </p:cNvSpPr>
          <p:nvPr/>
        </p:nvSpPr>
        <p:spPr>
          <a:xfrm flipH="1">
            <a:off x="1401803" y="956513"/>
            <a:ext cx="685800" cy="676995"/>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الميزانية</a:t>
            </a:r>
          </a:p>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التقديرية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67" name="Graphic 20">
            <a:extLst>
              <a:ext uri="{FF2B5EF4-FFF2-40B4-BE49-F238E27FC236}">
                <a16:creationId xmlns:a16="http://schemas.microsoft.com/office/drawing/2014/main" id="{57D38D84-FA78-9773-A255-5C31C1A2E1D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07811" y="1014410"/>
            <a:ext cx="273785" cy="274320"/>
          </a:xfrm>
          <a:prstGeom prst="rect">
            <a:avLst/>
          </a:prstGeom>
        </p:spPr>
      </p:pic>
      <p:sp>
        <p:nvSpPr>
          <p:cNvPr id="69" name="Rectangle: Rounded Corners 157">
            <a:extLst>
              <a:ext uri="{FF2B5EF4-FFF2-40B4-BE49-F238E27FC236}">
                <a16:creationId xmlns:a16="http://schemas.microsoft.com/office/drawing/2014/main" id="{338AF64C-254F-1C18-52FE-C02F20F81F51}"/>
              </a:ext>
            </a:extLst>
          </p:cNvPr>
          <p:cNvSpPr/>
          <p:nvPr/>
        </p:nvSpPr>
        <p:spPr>
          <a:xfrm flipH="1">
            <a:off x="2869513" y="1691275"/>
            <a:ext cx="685800" cy="860771"/>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الهدف الاستراتيجي</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70" name="Graphic 22">
            <a:extLst>
              <a:ext uri="{FF2B5EF4-FFF2-40B4-BE49-F238E27FC236}">
                <a16:creationId xmlns:a16="http://schemas.microsoft.com/office/drawing/2014/main" id="{A00F4662-DABC-4DBF-1ECB-2A887F44ADD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75253" y="1774742"/>
            <a:ext cx="274320" cy="274320"/>
          </a:xfrm>
          <a:prstGeom prst="rect">
            <a:avLst/>
          </a:prstGeom>
        </p:spPr>
      </p:pic>
      <p:sp>
        <p:nvSpPr>
          <p:cNvPr id="72" name="Rectangle: Rounded Corners 84">
            <a:extLst>
              <a:ext uri="{FF2B5EF4-FFF2-40B4-BE49-F238E27FC236}">
                <a16:creationId xmlns:a16="http://schemas.microsoft.com/office/drawing/2014/main" id="{0B74E8FD-3DE7-5132-186E-ADCFF6C14748}"/>
              </a:ext>
            </a:extLst>
          </p:cNvPr>
          <p:cNvSpPr/>
          <p:nvPr/>
        </p:nvSpPr>
        <p:spPr>
          <a:xfrm flipH="1">
            <a:off x="2869513" y="2609816"/>
            <a:ext cx="685800" cy="1023620"/>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أصحاب</a:t>
            </a:r>
            <a:br>
              <a:rPr kumimoji="0" lang="ar-EG"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المصلحة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73" name="Graphic 31">
            <a:extLst>
              <a:ext uri="{FF2B5EF4-FFF2-40B4-BE49-F238E27FC236}">
                <a16:creationId xmlns:a16="http://schemas.microsoft.com/office/drawing/2014/main" id="{C1243098-5A2C-4FCA-2AD0-7A16342ED62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040963" y="2826727"/>
            <a:ext cx="342900" cy="235744"/>
          </a:xfrm>
          <a:prstGeom prst="rect">
            <a:avLst/>
          </a:prstGeom>
        </p:spPr>
      </p:pic>
      <p:sp>
        <p:nvSpPr>
          <p:cNvPr id="75" name="Rectangle: Rounded Corners 86">
            <a:extLst>
              <a:ext uri="{FF2B5EF4-FFF2-40B4-BE49-F238E27FC236}">
                <a16:creationId xmlns:a16="http://schemas.microsoft.com/office/drawing/2014/main" id="{54FA1651-26C6-B3C8-15FB-BD2667A54A90}"/>
              </a:ext>
            </a:extLst>
          </p:cNvPr>
          <p:cNvSpPr/>
          <p:nvPr/>
        </p:nvSpPr>
        <p:spPr>
          <a:xfrm flipH="1">
            <a:off x="2869515" y="3692955"/>
            <a:ext cx="685800" cy="864949"/>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مؤشرات</a:t>
            </a:r>
            <a:br>
              <a:rPr kumimoji="0" lang="ar-EG"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الاداء</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77" name="Graphic 33">
            <a:extLst>
              <a:ext uri="{FF2B5EF4-FFF2-40B4-BE49-F238E27FC236}">
                <a16:creationId xmlns:a16="http://schemas.microsoft.com/office/drawing/2014/main" id="{7A998BC1-C44D-E22E-2053-DE03509A92D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075255" y="3791336"/>
            <a:ext cx="274320" cy="274320"/>
          </a:xfrm>
          <a:prstGeom prst="rect">
            <a:avLst/>
          </a:prstGeom>
        </p:spPr>
      </p:pic>
      <p:sp>
        <p:nvSpPr>
          <p:cNvPr id="5" name="عنصر نائب لرقم الشريحة 1">
            <a:extLst>
              <a:ext uri="{FF2B5EF4-FFF2-40B4-BE49-F238E27FC236}">
                <a16:creationId xmlns:a16="http://schemas.microsoft.com/office/drawing/2014/main" id="{D3253651-E152-597A-F12E-77344503A729}"/>
              </a:ext>
            </a:extLst>
          </p:cNvPr>
          <p:cNvSpPr txBox="1">
            <a:spLocks/>
          </p:cNvSpPr>
          <p:nvPr/>
        </p:nvSpPr>
        <p:spPr>
          <a:xfrm>
            <a:off x="8339248" y="4773324"/>
            <a:ext cx="519579" cy="226002"/>
          </a:xfrm>
          <a:prstGeom prst="rect">
            <a:avLst/>
          </a:prstGeom>
        </p:spPr>
        <p:txBody>
          <a:bodyPr vert="horz" lIns="91440" tIns="45720" rIns="91440" bIns="45720" rtlCol="0" anchor="ctr"/>
          <a:lstStyle>
            <a:defPPr>
              <a:defRPr lang="en-US"/>
            </a:defPPr>
            <a:lvl1pPr marL="0" algn="r" defTabSz="171450" rtl="0" eaLnBrk="1" latinLnBrk="0" hangingPunct="1">
              <a:defRPr sz="1050" b="1" kern="1200">
                <a:solidFill>
                  <a:schemeClr val="accent2"/>
                </a:solidFill>
                <a:latin typeface="+mn-lt"/>
                <a:ea typeface="+mn-ea"/>
                <a:cs typeface="+mn-cs"/>
              </a:defRPr>
            </a:lvl1pPr>
            <a:lvl2pPr marL="171450" algn="l" defTabSz="171450" rtl="0" eaLnBrk="1" latinLnBrk="0" hangingPunct="1">
              <a:defRPr sz="675" kern="1200">
                <a:solidFill>
                  <a:schemeClr val="tx1"/>
                </a:solidFill>
                <a:latin typeface="+mn-lt"/>
                <a:ea typeface="+mn-ea"/>
                <a:cs typeface="+mn-cs"/>
              </a:defRPr>
            </a:lvl2pPr>
            <a:lvl3pPr marL="342900" algn="l" defTabSz="171450" rtl="0" eaLnBrk="1" latinLnBrk="0" hangingPunct="1">
              <a:defRPr sz="675" kern="1200">
                <a:solidFill>
                  <a:schemeClr val="tx1"/>
                </a:solidFill>
                <a:latin typeface="+mn-lt"/>
                <a:ea typeface="+mn-ea"/>
                <a:cs typeface="+mn-cs"/>
              </a:defRPr>
            </a:lvl3pPr>
            <a:lvl4pPr marL="514350" algn="l" defTabSz="171450" rtl="0" eaLnBrk="1" latinLnBrk="0" hangingPunct="1">
              <a:defRPr sz="675" kern="1200">
                <a:solidFill>
                  <a:schemeClr val="tx1"/>
                </a:solidFill>
                <a:latin typeface="+mn-lt"/>
                <a:ea typeface="+mn-ea"/>
                <a:cs typeface="+mn-cs"/>
              </a:defRPr>
            </a:lvl4pPr>
            <a:lvl5pPr marL="685800" algn="l" defTabSz="171450" rtl="0" eaLnBrk="1" latinLnBrk="0" hangingPunct="1">
              <a:defRPr sz="675" kern="1200">
                <a:solidFill>
                  <a:schemeClr val="tx1"/>
                </a:solidFill>
                <a:latin typeface="+mn-lt"/>
                <a:ea typeface="+mn-ea"/>
                <a:cs typeface="+mn-cs"/>
              </a:defRPr>
            </a:lvl5pPr>
            <a:lvl6pPr marL="857250" algn="l" defTabSz="171450" rtl="0" eaLnBrk="1" latinLnBrk="0" hangingPunct="1">
              <a:defRPr sz="675" kern="1200">
                <a:solidFill>
                  <a:schemeClr val="tx1"/>
                </a:solidFill>
                <a:latin typeface="+mn-lt"/>
                <a:ea typeface="+mn-ea"/>
                <a:cs typeface="+mn-cs"/>
              </a:defRPr>
            </a:lvl6pPr>
            <a:lvl7pPr marL="1028700" algn="l" defTabSz="171450" rtl="0" eaLnBrk="1" latinLnBrk="0" hangingPunct="1">
              <a:defRPr sz="675" kern="1200">
                <a:solidFill>
                  <a:schemeClr val="tx1"/>
                </a:solidFill>
                <a:latin typeface="+mn-lt"/>
                <a:ea typeface="+mn-ea"/>
                <a:cs typeface="+mn-cs"/>
              </a:defRPr>
            </a:lvl7pPr>
            <a:lvl8pPr marL="1200150" algn="l" defTabSz="171450" rtl="0" eaLnBrk="1" latinLnBrk="0" hangingPunct="1">
              <a:defRPr sz="675" kern="1200">
                <a:solidFill>
                  <a:schemeClr val="tx1"/>
                </a:solidFill>
                <a:latin typeface="+mn-lt"/>
                <a:ea typeface="+mn-ea"/>
                <a:cs typeface="+mn-cs"/>
              </a:defRPr>
            </a:lvl8pPr>
            <a:lvl9pPr marL="1371600" algn="l" defTabSz="171450" rtl="0" eaLnBrk="1" latinLnBrk="0" hangingPunct="1">
              <a:defRPr sz="675" kern="1200">
                <a:solidFill>
                  <a:schemeClr val="tx1"/>
                </a:solidFill>
                <a:latin typeface="+mn-lt"/>
                <a:ea typeface="+mn-ea"/>
                <a:cs typeface="+mn-cs"/>
              </a:defRPr>
            </a:lvl9pPr>
          </a:lstStyle>
          <a:p>
            <a:fld id="{402EAA05-6333-46EE-AAC8-A5AD6A996142}" type="slidenum">
              <a:rPr lang="en-US" smtClean="0"/>
              <a:pPr/>
              <a:t>76</a:t>
            </a:fld>
            <a:endParaRPr lang="en-US"/>
          </a:p>
        </p:txBody>
      </p:sp>
    </p:spTree>
    <p:extLst>
      <p:ext uri="{BB962C8B-B14F-4D97-AF65-F5344CB8AC3E}">
        <p14:creationId xmlns:p14="http://schemas.microsoft.com/office/powerpoint/2010/main" val="3847660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DD7DF-C204-52E9-6714-1D6CBE992BE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A64D1D-7E00-4CF6-D361-9CE4DBBE16EE}"/>
              </a:ext>
            </a:extLst>
          </p:cNvPr>
          <p:cNvSpPr>
            <a:spLocks noGrp="1"/>
          </p:cNvSpPr>
          <p:nvPr>
            <p:ph type="sldNum" sz="quarter" idx="4"/>
          </p:nvPr>
        </p:nvSpPr>
        <p:spPr>
          <a:xfrm>
            <a:off x="8010212" y="6471604"/>
            <a:ext cx="519579" cy="226002"/>
          </a:xfrm>
        </p:spPr>
        <p:txBody>
          <a:bodyPr/>
          <a:lstStyle/>
          <a:p>
            <a:fld id="{402EAA05-6333-46EE-AAC8-A5AD6A996142}" type="slidenum">
              <a:rPr lang="en-US" smtClean="0"/>
              <a:t>77</a:t>
            </a:fld>
            <a:endParaRPr lang="en-US"/>
          </a:p>
        </p:txBody>
      </p:sp>
      <p:sp>
        <p:nvSpPr>
          <p:cNvPr id="3" name="Title 1">
            <a:extLst>
              <a:ext uri="{FF2B5EF4-FFF2-40B4-BE49-F238E27FC236}">
                <a16:creationId xmlns:a16="http://schemas.microsoft.com/office/drawing/2014/main" id="{9511E094-5E7D-EBE7-27F5-F21F631A01FB}"/>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nSpc>
                <a:spcPct val="115000"/>
              </a:lnSpc>
              <a:spcAft>
                <a:spcPts val="300"/>
              </a:spcAft>
            </a:pPr>
            <a:r>
              <a:rPr lang="ar-SA" sz="1800" kern="100" dirty="0">
                <a:latin typeface="Aptos" panose="020B0004020202020204" pitchFamily="34" charset="0"/>
                <a:ea typeface="Aptos" panose="020B0004020202020204" pitchFamily="34" charset="0"/>
                <a:cs typeface="Sakkal Majalla" panose="02000000000000000000" pitchFamily="2" charset="-78"/>
              </a:rPr>
              <a:t>بطاقة المبادرة 7 </a:t>
            </a:r>
          </a:p>
        </p:txBody>
      </p:sp>
      <p:sp>
        <p:nvSpPr>
          <p:cNvPr id="4" name="Rectangle 3">
            <a:extLst>
              <a:ext uri="{FF2B5EF4-FFF2-40B4-BE49-F238E27FC236}">
                <a16:creationId xmlns:a16="http://schemas.microsoft.com/office/drawing/2014/main" id="{C15A6127-0F5D-9648-6E24-3EE26D6FBA60}"/>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algn="r" rtl="1"/>
            <a:endParaRPr lang="en-US" sz="253"/>
          </a:p>
        </p:txBody>
      </p:sp>
      <p:sp>
        <p:nvSpPr>
          <p:cNvPr id="41" name="Rectangle 82">
            <a:extLst>
              <a:ext uri="{FF2B5EF4-FFF2-40B4-BE49-F238E27FC236}">
                <a16:creationId xmlns:a16="http://schemas.microsoft.com/office/drawing/2014/main" id="{93E33C11-E99E-A3CB-F09B-29CEEA149B19}"/>
              </a:ext>
            </a:extLst>
          </p:cNvPr>
          <p:cNvSpPr/>
          <p:nvPr/>
        </p:nvSpPr>
        <p:spPr>
          <a:xfrm flipH="1">
            <a:off x="3627529" y="2609815"/>
            <a:ext cx="4493331" cy="1948090"/>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تحديث سجل المخاطر الاستراتيجية والتشغيلية للمجموعة</a:t>
            </a:r>
          </a:p>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تنفيذ خطط المراجعة المعتمدة وتغطية جميع الوحدات التشغيلية</a:t>
            </a:r>
          </a:p>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تطوير نظام متابعة إلكتروني لحالات المراجعة الداخلية</a:t>
            </a:r>
          </a:p>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إعداد تقارير ربع سنوية عن حالة المخاطر ومؤشرات الاستجابة</a:t>
            </a:r>
          </a:p>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تنفيذ برامج توعية داخلية عن إدارة المخاطر والالتزام</a:t>
            </a:r>
          </a:p>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تصميم منهجية تقييم المخاطر وتحديد أولويات المعالجة وفق معايير (الاحتمالية × التأثير)</a:t>
            </a:r>
          </a:p>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تقييم نضج إدارة المخاطر في كل شركة تابعة وتحديد الفجوات وخطط التحسين</a:t>
            </a:r>
          </a:p>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تطوير مصفوفة الصلاحيات والمسؤوليات لإدارة المخاطر والمراجعة الداخلية بين المجموعة والشركات التابعة</a:t>
            </a:r>
          </a:p>
        </p:txBody>
      </p:sp>
      <p:sp>
        <p:nvSpPr>
          <p:cNvPr id="42" name="Rectangle 83">
            <a:extLst>
              <a:ext uri="{FF2B5EF4-FFF2-40B4-BE49-F238E27FC236}">
                <a16:creationId xmlns:a16="http://schemas.microsoft.com/office/drawing/2014/main" id="{84AF4B11-70B9-F17A-73A5-AC0A6D6EEEA2}"/>
              </a:ext>
            </a:extLst>
          </p:cNvPr>
          <p:cNvSpPr/>
          <p:nvPr/>
        </p:nvSpPr>
        <p:spPr>
          <a:xfrm flipH="1">
            <a:off x="3627529" y="1691275"/>
            <a:ext cx="4493330" cy="860771"/>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lvl="0" algn="r" defTabSz="685766" rtl="1">
              <a:defRPr/>
            </a:pPr>
            <a:r>
              <a:rPr lang="ar-SA" sz="1100" dirty="0">
                <a:solidFill>
                  <a:schemeClr val="tx2"/>
                </a:solidFill>
                <a:latin typeface="Sakkal Majalla" panose="02000000000000000000" pitchFamily="2" charset="-78"/>
                <a:cs typeface="Sakkal Majalla" panose="02000000000000000000" pitchFamily="2" charset="-78"/>
              </a:rPr>
              <a:t>تفعيل وتنفيذ الخطط المعتمدة لإدارة المخاطر والمراجعة الداخلية بهدف تعزيز النزاهة والشفافية وضمان الامتثال للسياسات والإجراءات وتحسين كفاءة أنظمة الرقابة الداخلية في المجموعة والشركات التابعة</a:t>
            </a:r>
            <a:endParaRPr lang="ar-SA" sz="1100" dirty="0">
              <a:solidFill>
                <a:srgbClr val="FF0000"/>
              </a:solidFill>
              <a:latin typeface="Sakkal Majalla" panose="02000000000000000000" pitchFamily="2" charset="-78"/>
              <a:cs typeface="Sakkal Majalla" panose="02000000000000000000" pitchFamily="2" charset="-78"/>
            </a:endParaRPr>
          </a:p>
        </p:txBody>
      </p:sp>
      <p:sp>
        <p:nvSpPr>
          <p:cNvPr id="43" name="Rectangle 85">
            <a:extLst>
              <a:ext uri="{FF2B5EF4-FFF2-40B4-BE49-F238E27FC236}">
                <a16:creationId xmlns:a16="http://schemas.microsoft.com/office/drawing/2014/main" id="{28DBAEE4-0FF8-A37E-8140-8B1103DA9186}"/>
              </a:ext>
            </a:extLst>
          </p:cNvPr>
          <p:cNvSpPr/>
          <p:nvPr/>
        </p:nvSpPr>
        <p:spPr>
          <a:xfrm flipH="1">
            <a:off x="435313" y="2610983"/>
            <a:ext cx="2532172" cy="1023620"/>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numCol="1" spcCol="36000" rtlCol="0" anchor="ctr">
            <a:noAutofit/>
          </a:bodyPr>
          <a:lstStyle/>
          <a:p>
            <a:pPr marL="175022" lvl="0" indent="-175022"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الرئيس التنفيذي للمجموعة </a:t>
            </a:r>
          </a:p>
          <a:p>
            <a:pPr marL="175022" lvl="0" indent="-175022"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الرؤساء التنفيذيون للشركات التابعة</a:t>
            </a:r>
          </a:p>
          <a:p>
            <a:pPr marL="175022" lvl="0" indent="-175022"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جميع الإدارات في المجموعة</a:t>
            </a:r>
          </a:p>
          <a:p>
            <a:pPr lvl="0" algn="r" defTabSz="685766" rtl="1">
              <a:lnSpc>
                <a:spcPct val="90000"/>
              </a:lnSpc>
              <a:defRPr/>
            </a:pPr>
            <a:endPar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44" name="Rectangle 87">
            <a:extLst>
              <a:ext uri="{FF2B5EF4-FFF2-40B4-BE49-F238E27FC236}">
                <a16:creationId xmlns:a16="http://schemas.microsoft.com/office/drawing/2014/main" id="{5F59579E-35CC-C873-4993-4DB4F56F6087}"/>
              </a:ext>
            </a:extLst>
          </p:cNvPr>
          <p:cNvSpPr>
            <a:spLocks/>
          </p:cNvSpPr>
          <p:nvPr/>
        </p:nvSpPr>
        <p:spPr>
          <a:xfrm flipH="1">
            <a:off x="435314" y="3692956"/>
            <a:ext cx="2532171" cy="864949"/>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marL="175022" lvl="0" indent="-175022"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cs typeface="Sakkal Majalla" panose="02000000000000000000" pitchFamily="2" charset="-78"/>
              </a:rPr>
              <a:t>%تنفيذ خطة المراجعة السنوية</a:t>
            </a:r>
          </a:p>
          <a:p>
            <a:pPr marL="175022" lvl="0" indent="-175022"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cs typeface="Sakkal Majalla" panose="02000000000000000000" pitchFamily="2" charset="-78"/>
              </a:rPr>
              <a:t>%انخفاض عدد المخاطر</a:t>
            </a:r>
          </a:p>
        </p:txBody>
      </p:sp>
      <p:sp>
        <p:nvSpPr>
          <p:cNvPr id="45" name="Rectangle 117">
            <a:extLst>
              <a:ext uri="{FF2B5EF4-FFF2-40B4-BE49-F238E27FC236}">
                <a16:creationId xmlns:a16="http://schemas.microsoft.com/office/drawing/2014/main" id="{DF0DB306-AF74-86E9-F523-66134692EEEA}"/>
              </a:ext>
            </a:extLst>
          </p:cNvPr>
          <p:cNvSpPr/>
          <p:nvPr/>
        </p:nvSpPr>
        <p:spPr>
          <a:xfrm flipH="1">
            <a:off x="5372578" y="956513"/>
            <a:ext cx="2748281" cy="676995"/>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lvl="0" algn="r" defTabSz="914400" rtl="1">
              <a:defRPr/>
            </a:pPr>
            <a:r>
              <a:rPr lang="ar-SA" sz="1100" dirty="0">
                <a:solidFill>
                  <a:schemeClr val="accent1"/>
                </a:solidFill>
                <a:latin typeface="Sakkal Majalla" panose="02000000000000000000" pitchFamily="2" charset="-78"/>
                <a:cs typeface="Sakkal Majalla" panose="02000000000000000000" pitchFamily="2" charset="-78"/>
              </a:rPr>
              <a:t>تفعيل الخطط المتعلقة بالمخاطر والمراجعة الداخلية</a:t>
            </a:r>
          </a:p>
        </p:txBody>
      </p:sp>
      <p:sp>
        <p:nvSpPr>
          <p:cNvPr id="46" name="Rectangle 121">
            <a:extLst>
              <a:ext uri="{FF2B5EF4-FFF2-40B4-BE49-F238E27FC236}">
                <a16:creationId xmlns:a16="http://schemas.microsoft.com/office/drawing/2014/main" id="{0A83001B-85B9-A7E6-976C-95AA11B96E59}"/>
              </a:ext>
            </a:extLst>
          </p:cNvPr>
          <p:cNvSpPr/>
          <p:nvPr/>
        </p:nvSpPr>
        <p:spPr>
          <a:xfrm flipH="1">
            <a:off x="3627529" y="956513"/>
            <a:ext cx="1085003" cy="676995"/>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lvl="0" algn="ctr" defTabSz="685800" rtl="1">
              <a:defRPr/>
            </a:pPr>
            <a:r>
              <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المراجعة الداخلية وإدارة المخاطر</a:t>
            </a:r>
            <a:endParaRPr kumimoji="0" lang="en-US"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47" name="Rectangle 123">
            <a:extLst>
              <a:ext uri="{FF2B5EF4-FFF2-40B4-BE49-F238E27FC236}">
                <a16:creationId xmlns:a16="http://schemas.microsoft.com/office/drawing/2014/main" id="{9A06A1CF-8CC7-44C8-16A7-C23BAF92B17C}"/>
              </a:ext>
            </a:extLst>
          </p:cNvPr>
          <p:cNvSpPr>
            <a:spLocks/>
          </p:cNvSpPr>
          <p:nvPr/>
        </p:nvSpPr>
        <p:spPr>
          <a:xfrm flipH="1">
            <a:off x="2158602" y="956513"/>
            <a:ext cx="808882" cy="676995"/>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137160" rtlCol="0" anchor="ctr">
            <a:noAutofit/>
          </a:bodyPr>
          <a:lstStyle/>
          <a:p>
            <a:pPr marL="0" marR="0" lvl="0" indent="0" algn="ctr" defTabSz="685766" rtl="1" eaLnBrk="1" fontAlgn="auto" latinLnBrk="0" hangingPunct="1">
              <a:lnSpc>
                <a:spcPct val="90000"/>
              </a:lnSpc>
              <a:spcBef>
                <a:spcPts val="0"/>
              </a:spcBef>
              <a:spcAft>
                <a:spcPts val="0"/>
              </a:spcAft>
              <a:buClrTx/>
              <a:buSzTx/>
              <a:buFontTx/>
              <a:buNone/>
              <a:tabLst/>
              <a:defRPr/>
            </a:pPr>
            <a:r>
              <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9 – 12 شهر</a:t>
            </a:r>
            <a:endParaRPr kumimoji="0" lang="en-US"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48" name="Rectangle 149">
            <a:extLst>
              <a:ext uri="{FF2B5EF4-FFF2-40B4-BE49-F238E27FC236}">
                <a16:creationId xmlns:a16="http://schemas.microsoft.com/office/drawing/2014/main" id="{61FD1349-7ACE-19EB-CA12-574D64560236}"/>
              </a:ext>
            </a:extLst>
          </p:cNvPr>
          <p:cNvSpPr>
            <a:spLocks/>
          </p:cNvSpPr>
          <p:nvPr/>
        </p:nvSpPr>
        <p:spPr>
          <a:xfrm flipH="1">
            <a:off x="435312" y="956513"/>
            <a:ext cx="1064461" cy="676995"/>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marL="0" marR="0" lvl="0" indent="0" algn="ctr" defTabSz="685766" rtl="1" eaLnBrk="1" fontAlgn="auto" latinLnBrk="0" hangingPunct="1">
              <a:lnSpc>
                <a:spcPct val="90000"/>
              </a:lnSpc>
              <a:spcBef>
                <a:spcPts val="0"/>
              </a:spcBef>
              <a:spcAft>
                <a:spcPts val="0"/>
              </a:spcAft>
              <a:buClrTx/>
              <a:buSzTx/>
              <a:buFontTx/>
              <a:buNone/>
              <a:tabLst/>
              <a:defRPr/>
            </a:pPr>
            <a:r>
              <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200,000 – 600,000 ريال</a:t>
            </a:r>
            <a:endParaRPr kumimoji="0" lang="en-US"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49" name="Rectangle 158">
            <a:extLst>
              <a:ext uri="{FF2B5EF4-FFF2-40B4-BE49-F238E27FC236}">
                <a16:creationId xmlns:a16="http://schemas.microsoft.com/office/drawing/2014/main" id="{A73B6E8F-6B9E-A1D0-F63C-C802C1C67651}"/>
              </a:ext>
            </a:extLst>
          </p:cNvPr>
          <p:cNvSpPr/>
          <p:nvPr/>
        </p:nvSpPr>
        <p:spPr>
          <a:xfrm flipH="1">
            <a:off x="435312" y="1691860"/>
            <a:ext cx="2532173" cy="860771"/>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numCol="1" spcCol="36000" rtlCol="0" anchor="ctr">
            <a:noAutofit/>
          </a:bodyPr>
          <a:lstStyle/>
          <a:p>
            <a:pPr marL="216694" lvl="0" indent="-216694"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الحوكمة والتميز</a:t>
            </a:r>
          </a:p>
        </p:txBody>
      </p:sp>
      <p:sp>
        <p:nvSpPr>
          <p:cNvPr id="51" name="Rectangle: Rounded Corners 116">
            <a:extLst>
              <a:ext uri="{FF2B5EF4-FFF2-40B4-BE49-F238E27FC236}">
                <a16:creationId xmlns:a16="http://schemas.microsoft.com/office/drawing/2014/main" id="{4AD4DF43-F5B2-9664-1136-D1EECB1EB781}"/>
              </a:ext>
            </a:extLst>
          </p:cNvPr>
          <p:cNvSpPr/>
          <p:nvPr/>
        </p:nvSpPr>
        <p:spPr>
          <a:xfrm flipH="1">
            <a:off x="8022888" y="956513"/>
            <a:ext cx="685800" cy="676995"/>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اسم</a:t>
            </a:r>
          </a:p>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المبادرة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52" name="Graphic 10">
            <a:extLst>
              <a:ext uri="{FF2B5EF4-FFF2-40B4-BE49-F238E27FC236}">
                <a16:creationId xmlns:a16="http://schemas.microsoft.com/office/drawing/2014/main" id="{507AFBC4-C14E-301D-8505-CA5B927502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52386" y="1023112"/>
            <a:ext cx="244852" cy="274320"/>
          </a:xfrm>
          <a:prstGeom prst="rect">
            <a:avLst/>
          </a:prstGeom>
        </p:spPr>
      </p:pic>
      <p:sp>
        <p:nvSpPr>
          <p:cNvPr id="54" name="Rectangle: Rounded Corners 80">
            <a:extLst>
              <a:ext uri="{FF2B5EF4-FFF2-40B4-BE49-F238E27FC236}">
                <a16:creationId xmlns:a16="http://schemas.microsoft.com/office/drawing/2014/main" id="{18D2FDF0-AE7A-CDF7-88D6-E738B0CE7F40}"/>
              </a:ext>
            </a:extLst>
          </p:cNvPr>
          <p:cNvSpPr/>
          <p:nvPr/>
        </p:nvSpPr>
        <p:spPr>
          <a:xfrm flipH="1">
            <a:off x="8022888" y="1691275"/>
            <a:ext cx="685800" cy="860771"/>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هدف</a:t>
            </a:r>
          </a:p>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المبادرة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55" name="Graphic 12">
            <a:extLst>
              <a:ext uri="{FF2B5EF4-FFF2-40B4-BE49-F238E27FC236}">
                <a16:creationId xmlns:a16="http://schemas.microsoft.com/office/drawing/2014/main" id="{8D568512-D4B1-6E64-B917-84571B9DBB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26303" y="1795098"/>
            <a:ext cx="278970" cy="274320"/>
          </a:xfrm>
          <a:prstGeom prst="rect">
            <a:avLst/>
          </a:prstGeom>
        </p:spPr>
      </p:pic>
      <p:sp>
        <p:nvSpPr>
          <p:cNvPr id="57" name="Rectangle: Rounded Corners 81">
            <a:extLst>
              <a:ext uri="{FF2B5EF4-FFF2-40B4-BE49-F238E27FC236}">
                <a16:creationId xmlns:a16="http://schemas.microsoft.com/office/drawing/2014/main" id="{355B63E2-6C2C-2792-28C5-3FB8989ED47D}"/>
              </a:ext>
            </a:extLst>
          </p:cNvPr>
          <p:cNvSpPr/>
          <p:nvPr/>
        </p:nvSpPr>
        <p:spPr>
          <a:xfrm flipH="1">
            <a:off x="8022888" y="2609815"/>
            <a:ext cx="685800" cy="1948090"/>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الأنشطة</a:t>
            </a:r>
            <a:br>
              <a:rPr kumimoji="0" lang="ar-EG"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الرئيسية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58" name="Graphic 14">
            <a:extLst>
              <a:ext uri="{FF2B5EF4-FFF2-40B4-BE49-F238E27FC236}">
                <a16:creationId xmlns:a16="http://schemas.microsoft.com/office/drawing/2014/main" id="{7539FBD6-6FA2-9E40-DEF7-F9963E7583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48187" y="3202611"/>
            <a:ext cx="260774" cy="274320"/>
          </a:xfrm>
          <a:prstGeom prst="rect">
            <a:avLst/>
          </a:prstGeom>
        </p:spPr>
      </p:pic>
      <p:sp>
        <p:nvSpPr>
          <p:cNvPr id="60" name="Rectangle: Rounded Corners 120">
            <a:extLst>
              <a:ext uri="{FF2B5EF4-FFF2-40B4-BE49-F238E27FC236}">
                <a16:creationId xmlns:a16="http://schemas.microsoft.com/office/drawing/2014/main" id="{A89206DC-33D9-3FB8-D91F-3BAC9A21CD7A}"/>
              </a:ext>
            </a:extLst>
          </p:cNvPr>
          <p:cNvSpPr/>
          <p:nvPr/>
        </p:nvSpPr>
        <p:spPr>
          <a:xfrm flipH="1">
            <a:off x="4614563" y="956513"/>
            <a:ext cx="685800" cy="676995"/>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المالك</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61" name="Graphic 16">
            <a:extLst>
              <a:ext uri="{FF2B5EF4-FFF2-40B4-BE49-F238E27FC236}">
                <a16:creationId xmlns:a16="http://schemas.microsoft.com/office/drawing/2014/main" id="{9392F969-ED84-AD3F-DD5B-8798904110D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20303" y="1023112"/>
            <a:ext cx="274320" cy="274320"/>
          </a:xfrm>
          <a:prstGeom prst="rect">
            <a:avLst/>
          </a:prstGeom>
        </p:spPr>
      </p:pic>
      <p:sp>
        <p:nvSpPr>
          <p:cNvPr id="63" name="Rectangle: Rounded Corners 122">
            <a:extLst>
              <a:ext uri="{FF2B5EF4-FFF2-40B4-BE49-F238E27FC236}">
                <a16:creationId xmlns:a16="http://schemas.microsoft.com/office/drawing/2014/main" id="{377C9EE1-178A-292F-B177-185E81289535}"/>
              </a:ext>
            </a:extLst>
          </p:cNvPr>
          <p:cNvSpPr>
            <a:spLocks/>
          </p:cNvSpPr>
          <p:nvPr/>
        </p:nvSpPr>
        <p:spPr>
          <a:xfrm flipH="1">
            <a:off x="2869513" y="956513"/>
            <a:ext cx="685800" cy="676995"/>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المدة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64" name="Graphic 18">
            <a:extLst>
              <a:ext uri="{FF2B5EF4-FFF2-40B4-BE49-F238E27FC236}">
                <a16:creationId xmlns:a16="http://schemas.microsoft.com/office/drawing/2014/main" id="{08A6097F-2826-E181-BA21-EAB2BED3724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75253" y="1014199"/>
            <a:ext cx="274320" cy="274320"/>
          </a:xfrm>
          <a:prstGeom prst="rect">
            <a:avLst/>
          </a:prstGeom>
        </p:spPr>
      </p:pic>
      <p:sp>
        <p:nvSpPr>
          <p:cNvPr id="66" name="Rectangle: Rounded Corners 148">
            <a:extLst>
              <a:ext uri="{FF2B5EF4-FFF2-40B4-BE49-F238E27FC236}">
                <a16:creationId xmlns:a16="http://schemas.microsoft.com/office/drawing/2014/main" id="{FE68F44E-45F5-F379-6B26-30A27F45E415}"/>
              </a:ext>
            </a:extLst>
          </p:cNvPr>
          <p:cNvSpPr>
            <a:spLocks/>
          </p:cNvSpPr>
          <p:nvPr/>
        </p:nvSpPr>
        <p:spPr>
          <a:xfrm flipH="1">
            <a:off x="1401803" y="956513"/>
            <a:ext cx="685800" cy="676995"/>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الميزانية</a:t>
            </a:r>
          </a:p>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التقديرية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67" name="Graphic 20">
            <a:extLst>
              <a:ext uri="{FF2B5EF4-FFF2-40B4-BE49-F238E27FC236}">
                <a16:creationId xmlns:a16="http://schemas.microsoft.com/office/drawing/2014/main" id="{A2AFCD9A-CC7F-64DC-CC64-AA43C9396B7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07811" y="1014410"/>
            <a:ext cx="273785" cy="274320"/>
          </a:xfrm>
          <a:prstGeom prst="rect">
            <a:avLst/>
          </a:prstGeom>
        </p:spPr>
      </p:pic>
      <p:sp>
        <p:nvSpPr>
          <p:cNvPr id="69" name="Rectangle: Rounded Corners 157">
            <a:extLst>
              <a:ext uri="{FF2B5EF4-FFF2-40B4-BE49-F238E27FC236}">
                <a16:creationId xmlns:a16="http://schemas.microsoft.com/office/drawing/2014/main" id="{5841EDCE-D9CA-24FA-7E29-521343B9E521}"/>
              </a:ext>
            </a:extLst>
          </p:cNvPr>
          <p:cNvSpPr/>
          <p:nvPr/>
        </p:nvSpPr>
        <p:spPr>
          <a:xfrm flipH="1">
            <a:off x="2869513" y="1691275"/>
            <a:ext cx="685800" cy="860771"/>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الهدف الاستراتيجي</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70" name="Graphic 22">
            <a:extLst>
              <a:ext uri="{FF2B5EF4-FFF2-40B4-BE49-F238E27FC236}">
                <a16:creationId xmlns:a16="http://schemas.microsoft.com/office/drawing/2014/main" id="{12DB2FC9-532E-2C8E-4FA9-C7B1C918B66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75253" y="1774742"/>
            <a:ext cx="274320" cy="274320"/>
          </a:xfrm>
          <a:prstGeom prst="rect">
            <a:avLst/>
          </a:prstGeom>
        </p:spPr>
      </p:pic>
      <p:sp>
        <p:nvSpPr>
          <p:cNvPr id="72" name="Rectangle: Rounded Corners 84">
            <a:extLst>
              <a:ext uri="{FF2B5EF4-FFF2-40B4-BE49-F238E27FC236}">
                <a16:creationId xmlns:a16="http://schemas.microsoft.com/office/drawing/2014/main" id="{DB6F544E-88D3-A443-3793-B4F2981ACCD6}"/>
              </a:ext>
            </a:extLst>
          </p:cNvPr>
          <p:cNvSpPr/>
          <p:nvPr/>
        </p:nvSpPr>
        <p:spPr>
          <a:xfrm flipH="1">
            <a:off x="2869513" y="2609816"/>
            <a:ext cx="685800" cy="1023620"/>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أصحاب</a:t>
            </a:r>
            <a:br>
              <a:rPr kumimoji="0" lang="ar-EG"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المصلحة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73" name="Graphic 31">
            <a:extLst>
              <a:ext uri="{FF2B5EF4-FFF2-40B4-BE49-F238E27FC236}">
                <a16:creationId xmlns:a16="http://schemas.microsoft.com/office/drawing/2014/main" id="{85E13D92-E8CC-2F76-9F00-B16A1192913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040963" y="2826727"/>
            <a:ext cx="342900" cy="235744"/>
          </a:xfrm>
          <a:prstGeom prst="rect">
            <a:avLst/>
          </a:prstGeom>
        </p:spPr>
      </p:pic>
      <p:sp>
        <p:nvSpPr>
          <p:cNvPr id="75" name="Rectangle: Rounded Corners 86">
            <a:extLst>
              <a:ext uri="{FF2B5EF4-FFF2-40B4-BE49-F238E27FC236}">
                <a16:creationId xmlns:a16="http://schemas.microsoft.com/office/drawing/2014/main" id="{B157433E-37CA-7E74-CCC8-E37DA2970177}"/>
              </a:ext>
            </a:extLst>
          </p:cNvPr>
          <p:cNvSpPr/>
          <p:nvPr/>
        </p:nvSpPr>
        <p:spPr>
          <a:xfrm flipH="1">
            <a:off x="2869515" y="3692955"/>
            <a:ext cx="685800" cy="864949"/>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مؤشرات</a:t>
            </a:r>
            <a:br>
              <a:rPr kumimoji="0" lang="ar-EG"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الاداء</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77" name="Graphic 33">
            <a:extLst>
              <a:ext uri="{FF2B5EF4-FFF2-40B4-BE49-F238E27FC236}">
                <a16:creationId xmlns:a16="http://schemas.microsoft.com/office/drawing/2014/main" id="{B7C48A65-F70D-67E5-BD8A-CE813C2B673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075255" y="3791336"/>
            <a:ext cx="274320" cy="274320"/>
          </a:xfrm>
          <a:prstGeom prst="rect">
            <a:avLst/>
          </a:prstGeom>
        </p:spPr>
      </p:pic>
      <p:sp>
        <p:nvSpPr>
          <p:cNvPr id="5" name="عنصر نائب لرقم الشريحة 1">
            <a:extLst>
              <a:ext uri="{FF2B5EF4-FFF2-40B4-BE49-F238E27FC236}">
                <a16:creationId xmlns:a16="http://schemas.microsoft.com/office/drawing/2014/main" id="{05D95EA8-59A1-53CA-8832-EFF22C3C2B57}"/>
              </a:ext>
            </a:extLst>
          </p:cNvPr>
          <p:cNvSpPr txBox="1">
            <a:spLocks/>
          </p:cNvSpPr>
          <p:nvPr/>
        </p:nvSpPr>
        <p:spPr>
          <a:xfrm>
            <a:off x="8339248" y="4773324"/>
            <a:ext cx="519579" cy="226002"/>
          </a:xfrm>
          <a:prstGeom prst="rect">
            <a:avLst/>
          </a:prstGeom>
        </p:spPr>
        <p:txBody>
          <a:bodyPr vert="horz" lIns="91440" tIns="45720" rIns="91440" bIns="45720" rtlCol="0" anchor="ctr"/>
          <a:lstStyle>
            <a:defPPr>
              <a:defRPr lang="en-US"/>
            </a:defPPr>
            <a:lvl1pPr marL="0" algn="r" defTabSz="171450" rtl="0" eaLnBrk="1" latinLnBrk="0" hangingPunct="1">
              <a:defRPr sz="1050" b="1" kern="1200">
                <a:solidFill>
                  <a:schemeClr val="accent2"/>
                </a:solidFill>
                <a:latin typeface="+mn-lt"/>
                <a:ea typeface="+mn-ea"/>
                <a:cs typeface="+mn-cs"/>
              </a:defRPr>
            </a:lvl1pPr>
            <a:lvl2pPr marL="171450" algn="l" defTabSz="171450" rtl="0" eaLnBrk="1" latinLnBrk="0" hangingPunct="1">
              <a:defRPr sz="675" kern="1200">
                <a:solidFill>
                  <a:schemeClr val="tx1"/>
                </a:solidFill>
                <a:latin typeface="+mn-lt"/>
                <a:ea typeface="+mn-ea"/>
                <a:cs typeface="+mn-cs"/>
              </a:defRPr>
            </a:lvl2pPr>
            <a:lvl3pPr marL="342900" algn="l" defTabSz="171450" rtl="0" eaLnBrk="1" latinLnBrk="0" hangingPunct="1">
              <a:defRPr sz="675" kern="1200">
                <a:solidFill>
                  <a:schemeClr val="tx1"/>
                </a:solidFill>
                <a:latin typeface="+mn-lt"/>
                <a:ea typeface="+mn-ea"/>
                <a:cs typeface="+mn-cs"/>
              </a:defRPr>
            </a:lvl3pPr>
            <a:lvl4pPr marL="514350" algn="l" defTabSz="171450" rtl="0" eaLnBrk="1" latinLnBrk="0" hangingPunct="1">
              <a:defRPr sz="675" kern="1200">
                <a:solidFill>
                  <a:schemeClr val="tx1"/>
                </a:solidFill>
                <a:latin typeface="+mn-lt"/>
                <a:ea typeface="+mn-ea"/>
                <a:cs typeface="+mn-cs"/>
              </a:defRPr>
            </a:lvl4pPr>
            <a:lvl5pPr marL="685800" algn="l" defTabSz="171450" rtl="0" eaLnBrk="1" latinLnBrk="0" hangingPunct="1">
              <a:defRPr sz="675" kern="1200">
                <a:solidFill>
                  <a:schemeClr val="tx1"/>
                </a:solidFill>
                <a:latin typeface="+mn-lt"/>
                <a:ea typeface="+mn-ea"/>
                <a:cs typeface="+mn-cs"/>
              </a:defRPr>
            </a:lvl5pPr>
            <a:lvl6pPr marL="857250" algn="l" defTabSz="171450" rtl="0" eaLnBrk="1" latinLnBrk="0" hangingPunct="1">
              <a:defRPr sz="675" kern="1200">
                <a:solidFill>
                  <a:schemeClr val="tx1"/>
                </a:solidFill>
                <a:latin typeface="+mn-lt"/>
                <a:ea typeface="+mn-ea"/>
                <a:cs typeface="+mn-cs"/>
              </a:defRPr>
            </a:lvl6pPr>
            <a:lvl7pPr marL="1028700" algn="l" defTabSz="171450" rtl="0" eaLnBrk="1" latinLnBrk="0" hangingPunct="1">
              <a:defRPr sz="675" kern="1200">
                <a:solidFill>
                  <a:schemeClr val="tx1"/>
                </a:solidFill>
                <a:latin typeface="+mn-lt"/>
                <a:ea typeface="+mn-ea"/>
                <a:cs typeface="+mn-cs"/>
              </a:defRPr>
            </a:lvl7pPr>
            <a:lvl8pPr marL="1200150" algn="l" defTabSz="171450" rtl="0" eaLnBrk="1" latinLnBrk="0" hangingPunct="1">
              <a:defRPr sz="675" kern="1200">
                <a:solidFill>
                  <a:schemeClr val="tx1"/>
                </a:solidFill>
                <a:latin typeface="+mn-lt"/>
                <a:ea typeface="+mn-ea"/>
                <a:cs typeface="+mn-cs"/>
              </a:defRPr>
            </a:lvl8pPr>
            <a:lvl9pPr marL="1371600" algn="l" defTabSz="171450" rtl="0" eaLnBrk="1" latinLnBrk="0" hangingPunct="1">
              <a:defRPr sz="675" kern="1200">
                <a:solidFill>
                  <a:schemeClr val="tx1"/>
                </a:solidFill>
                <a:latin typeface="+mn-lt"/>
                <a:ea typeface="+mn-ea"/>
                <a:cs typeface="+mn-cs"/>
              </a:defRPr>
            </a:lvl9pPr>
          </a:lstStyle>
          <a:p>
            <a:fld id="{402EAA05-6333-46EE-AAC8-A5AD6A996142}" type="slidenum">
              <a:rPr lang="en-US" smtClean="0"/>
              <a:pPr/>
              <a:t>77</a:t>
            </a:fld>
            <a:endParaRPr lang="en-US"/>
          </a:p>
        </p:txBody>
      </p:sp>
    </p:spTree>
    <p:extLst>
      <p:ext uri="{BB962C8B-B14F-4D97-AF65-F5344CB8AC3E}">
        <p14:creationId xmlns:p14="http://schemas.microsoft.com/office/powerpoint/2010/main" val="27802589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4A06C-EEF9-27B2-7A0D-5058F95C0A1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421F92-F3BE-7940-B221-123C23810CAD}"/>
              </a:ext>
            </a:extLst>
          </p:cNvPr>
          <p:cNvSpPr>
            <a:spLocks noGrp="1"/>
          </p:cNvSpPr>
          <p:nvPr>
            <p:ph type="sldNum" sz="quarter" idx="4"/>
          </p:nvPr>
        </p:nvSpPr>
        <p:spPr>
          <a:xfrm>
            <a:off x="8010212" y="6471604"/>
            <a:ext cx="519579" cy="226002"/>
          </a:xfrm>
        </p:spPr>
        <p:txBody>
          <a:bodyPr/>
          <a:lstStyle/>
          <a:p>
            <a:fld id="{402EAA05-6333-46EE-AAC8-A5AD6A996142}" type="slidenum">
              <a:rPr lang="en-US" smtClean="0"/>
              <a:t>78</a:t>
            </a:fld>
            <a:endParaRPr lang="en-US"/>
          </a:p>
        </p:txBody>
      </p:sp>
      <p:sp>
        <p:nvSpPr>
          <p:cNvPr id="3" name="Title 1">
            <a:extLst>
              <a:ext uri="{FF2B5EF4-FFF2-40B4-BE49-F238E27FC236}">
                <a16:creationId xmlns:a16="http://schemas.microsoft.com/office/drawing/2014/main" id="{8A793804-7668-1144-AA21-4F767724DFB2}"/>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nSpc>
                <a:spcPct val="115000"/>
              </a:lnSpc>
              <a:spcAft>
                <a:spcPts val="300"/>
              </a:spcAft>
            </a:pPr>
            <a:r>
              <a:rPr lang="ar-SA" sz="1800" kern="100" dirty="0">
                <a:latin typeface="Aptos" panose="020B0004020202020204" pitchFamily="34" charset="0"/>
                <a:ea typeface="Aptos" panose="020B0004020202020204" pitchFamily="34" charset="0"/>
                <a:cs typeface="Sakkal Majalla" panose="02000000000000000000" pitchFamily="2" charset="-78"/>
              </a:rPr>
              <a:t>بطاقة المبادرة 8 </a:t>
            </a:r>
          </a:p>
        </p:txBody>
      </p:sp>
      <p:sp>
        <p:nvSpPr>
          <p:cNvPr id="4" name="Rectangle 3">
            <a:extLst>
              <a:ext uri="{FF2B5EF4-FFF2-40B4-BE49-F238E27FC236}">
                <a16:creationId xmlns:a16="http://schemas.microsoft.com/office/drawing/2014/main" id="{FD8E31E7-0540-B421-84A3-6001AC63484C}"/>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algn="r" rtl="1"/>
            <a:endParaRPr lang="en-US" sz="253"/>
          </a:p>
        </p:txBody>
      </p:sp>
      <p:sp>
        <p:nvSpPr>
          <p:cNvPr id="41" name="Rectangle 82">
            <a:extLst>
              <a:ext uri="{FF2B5EF4-FFF2-40B4-BE49-F238E27FC236}">
                <a16:creationId xmlns:a16="http://schemas.microsoft.com/office/drawing/2014/main" id="{F743B0ED-BCF3-B426-C059-682D60C11B44}"/>
              </a:ext>
            </a:extLst>
          </p:cNvPr>
          <p:cNvSpPr/>
          <p:nvPr/>
        </p:nvSpPr>
        <p:spPr>
          <a:xfrm flipH="1">
            <a:off x="3627529" y="2609815"/>
            <a:ext cx="4493331" cy="1948090"/>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تحديث سجل المخاطر الاستراتيجية والتشغيلية للمجموعة</a:t>
            </a:r>
          </a:p>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تنفيذ خطط المراجعة المعتمدة وتغطية جميع الوحدات التشغيلية</a:t>
            </a:r>
          </a:p>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تطوير نظام متابعة إلكتروني لحالات المراجعة الداخلية</a:t>
            </a:r>
          </a:p>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إعداد تقارير ربع سنوية عن حالة المخاطر ومؤشرات الاستجابة</a:t>
            </a:r>
          </a:p>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تنفيذ برامج توعية داخلية عن إدارة المخاطر والالتزام</a:t>
            </a:r>
          </a:p>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إنشاء آلية تنسيق واجتماعات دورية بين إدارات المخاطر والمراجعة على مستوى المجموعة والشركات التابعة</a:t>
            </a:r>
          </a:p>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تحديد مؤشرات أداء موحدة لإدارة المخاطر والمراجعة الداخلية وتطبيقها على جميع الشركات التابعة</a:t>
            </a:r>
          </a:p>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تطوير خطة استجابة للمخاطر ذات الأولوية العالية تشمل إجراءات فورية وإجراءات وقائية</a:t>
            </a:r>
          </a:p>
        </p:txBody>
      </p:sp>
      <p:sp>
        <p:nvSpPr>
          <p:cNvPr id="42" name="Rectangle 83">
            <a:extLst>
              <a:ext uri="{FF2B5EF4-FFF2-40B4-BE49-F238E27FC236}">
                <a16:creationId xmlns:a16="http://schemas.microsoft.com/office/drawing/2014/main" id="{F4CA47AF-3431-DD50-153D-B8C2975111C0}"/>
              </a:ext>
            </a:extLst>
          </p:cNvPr>
          <p:cNvSpPr/>
          <p:nvPr/>
        </p:nvSpPr>
        <p:spPr>
          <a:xfrm flipH="1">
            <a:off x="3627529" y="1691275"/>
            <a:ext cx="4493330" cy="860771"/>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lvl="0" algn="r" defTabSz="685766" rtl="1">
              <a:defRPr/>
            </a:pPr>
            <a:r>
              <a:rPr lang="ar-SA" sz="1100" dirty="0">
                <a:solidFill>
                  <a:schemeClr val="tx2"/>
                </a:solidFill>
                <a:latin typeface="Sakkal Majalla" panose="02000000000000000000" pitchFamily="2" charset="-78"/>
                <a:cs typeface="Sakkal Majalla" panose="02000000000000000000" pitchFamily="2" charset="-78"/>
              </a:rPr>
              <a:t>تطبيق النموذج التشغيلي للمجموعة بما يضمن وضوح الأدوار والمسؤوليات وتحسين كفاءة التنسيق بين الشركات التابعة </a:t>
            </a:r>
          </a:p>
        </p:txBody>
      </p:sp>
      <p:sp>
        <p:nvSpPr>
          <p:cNvPr id="43" name="Rectangle 85">
            <a:extLst>
              <a:ext uri="{FF2B5EF4-FFF2-40B4-BE49-F238E27FC236}">
                <a16:creationId xmlns:a16="http://schemas.microsoft.com/office/drawing/2014/main" id="{9B1AFBEF-AF47-33DD-BC96-6595C84EFC34}"/>
              </a:ext>
            </a:extLst>
          </p:cNvPr>
          <p:cNvSpPr/>
          <p:nvPr/>
        </p:nvSpPr>
        <p:spPr>
          <a:xfrm flipH="1">
            <a:off x="435313" y="2610983"/>
            <a:ext cx="2532172" cy="1023620"/>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numCol="1" spcCol="36000" rtlCol="0" anchor="ctr">
            <a:noAutofit/>
          </a:bodyPr>
          <a:lstStyle/>
          <a:p>
            <a:pPr marL="175022" lvl="0" indent="-175022"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الرئيس التنفيذي للمجموعة </a:t>
            </a:r>
          </a:p>
          <a:p>
            <a:pPr marL="175022" lvl="0" indent="-175022"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الرؤساء التنفيذيون للشركات التابعة</a:t>
            </a:r>
          </a:p>
          <a:p>
            <a:pPr marL="175022" lvl="0" indent="-175022"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جميع الإدارات في المجموعة</a:t>
            </a:r>
          </a:p>
          <a:p>
            <a:pPr marL="175022" lvl="0" indent="-175022" algn="r" defTabSz="685766" rtl="1">
              <a:lnSpc>
                <a:spcPct val="90000"/>
              </a:lnSpc>
              <a:buFont typeface="Wingdings" panose="05000000000000000000" pitchFamily="2" charset="2"/>
              <a:buChar char="§"/>
              <a:defRPr/>
            </a:pPr>
            <a:r>
              <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الشركات التابعة</a:t>
            </a:r>
          </a:p>
        </p:txBody>
      </p:sp>
      <p:sp>
        <p:nvSpPr>
          <p:cNvPr id="44" name="Rectangle 87">
            <a:extLst>
              <a:ext uri="{FF2B5EF4-FFF2-40B4-BE49-F238E27FC236}">
                <a16:creationId xmlns:a16="http://schemas.microsoft.com/office/drawing/2014/main" id="{DCF8D6EA-FE7A-7B22-C259-CC4932BDA973}"/>
              </a:ext>
            </a:extLst>
          </p:cNvPr>
          <p:cNvSpPr>
            <a:spLocks/>
          </p:cNvSpPr>
          <p:nvPr/>
        </p:nvSpPr>
        <p:spPr>
          <a:xfrm flipH="1">
            <a:off x="435314" y="3692956"/>
            <a:ext cx="2532171" cy="864949"/>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marL="175022" lvl="0" indent="-175022"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cs typeface="Sakkal Majalla" panose="02000000000000000000" pitchFamily="2" charset="-78"/>
              </a:rPr>
              <a:t>% تطبيق النموذج التشغيلي المعتمد في الشركات التابعة</a:t>
            </a:r>
          </a:p>
          <a:p>
            <a:pPr marL="175022" lvl="0" indent="-175022"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cs typeface="Sakkal Majalla" panose="02000000000000000000" pitchFamily="2" charset="-78"/>
              </a:rPr>
              <a:t>% التحسن في كفاءة العمليات التشغيلية</a:t>
            </a:r>
          </a:p>
          <a:p>
            <a:pPr marL="175022" lvl="0" indent="-175022"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cs typeface="Sakkal Majalla" panose="02000000000000000000" pitchFamily="2" charset="-78"/>
              </a:rPr>
              <a:t>مؤشر وضوح الأدوار والمساءلة </a:t>
            </a:r>
          </a:p>
        </p:txBody>
      </p:sp>
      <p:sp>
        <p:nvSpPr>
          <p:cNvPr id="45" name="Rectangle 117">
            <a:extLst>
              <a:ext uri="{FF2B5EF4-FFF2-40B4-BE49-F238E27FC236}">
                <a16:creationId xmlns:a16="http://schemas.microsoft.com/office/drawing/2014/main" id="{07099E23-3DDA-B74C-405F-A9BBE60DD456}"/>
              </a:ext>
            </a:extLst>
          </p:cNvPr>
          <p:cNvSpPr/>
          <p:nvPr/>
        </p:nvSpPr>
        <p:spPr>
          <a:xfrm flipH="1">
            <a:off x="5372578" y="956513"/>
            <a:ext cx="2748281" cy="676995"/>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lvl="0" algn="r" defTabSz="914400" rtl="1">
              <a:defRPr/>
            </a:pPr>
            <a:r>
              <a:rPr lang="en-US" sz="11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تفعيل</a:t>
            </a:r>
            <a:r>
              <a:rPr lang="en-US"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النموذج</a:t>
            </a:r>
            <a:r>
              <a:rPr lang="en-US"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1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التشغيلي</a:t>
            </a:r>
            <a:r>
              <a:rPr lang="en-US"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ar-SA"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المعتمد</a:t>
            </a:r>
            <a:endParaRPr lang="en-US" sz="11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46" name="Rectangle 121">
            <a:extLst>
              <a:ext uri="{FF2B5EF4-FFF2-40B4-BE49-F238E27FC236}">
                <a16:creationId xmlns:a16="http://schemas.microsoft.com/office/drawing/2014/main" id="{55928880-47DD-CD37-FC66-DB571F96F3BF}"/>
              </a:ext>
            </a:extLst>
          </p:cNvPr>
          <p:cNvSpPr/>
          <p:nvPr/>
        </p:nvSpPr>
        <p:spPr>
          <a:xfrm flipH="1">
            <a:off x="3627529" y="956513"/>
            <a:ext cx="1085003" cy="676995"/>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lvl="0" algn="ctr" defTabSz="685800" rtl="1">
              <a:defRPr/>
            </a:pPr>
            <a:r>
              <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الاستراتيجية والتميز المؤسسي</a:t>
            </a:r>
          </a:p>
        </p:txBody>
      </p:sp>
      <p:sp>
        <p:nvSpPr>
          <p:cNvPr id="47" name="Rectangle 123">
            <a:extLst>
              <a:ext uri="{FF2B5EF4-FFF2-40B4-BE49-F238E27FC236}">
                <a16:creationId xmlns:a16="http://schemas.microsoft.com/office/drawing/2014/main" id="{3069E69C-FE1F-8958-97DC-1593ACF44E8D}"/>
              </a:ext>
            </a:extLst>
          </p:cNvPr>
          <p:cNvSpPr>
            <a:spLocks/>
          </p:cNvSpPr>
          <p:nvPr/>
        </p:nvSpPr>
        <p:spPr>
          <a:xfrm flipH="1">
            <a:off x="2158602" y="956513"/>
            <a:ext cx="808882" cy="676995"/>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137160" rtlCol="0" anchor="ctr">
            <a:noAutofit/>
          </a:bodyPr>
          <a:lstStyle/>
          <a:p>
            <a:pPr marL="0" marR="0" lvl="0" indent="0" algn="ctr" defTabSz="685766" rtl="1" eaLnBrk="1" fontAlgn="auto" latinLnBrk="0" hangingPunct="1">
              <a:lnSpc>
                <a:spcPct val="90000"/>
              </a:lnSpc>
              <a:spcBef>
                <a:spcPts val="0"/>
              </a:spcBef>
              <a:spcAft>
                <a:spcPts val="0"/>
              </a:spcAft>
              <a:buClrTx/>
              <a:buSzTx/>
              <a:buFontTx/>
              <a:buNone/>
              <a:tabLst/>
              <a:defRPr/>
            </a:pPr>
            <a:r>
              <a:rPr kumimoji="0" lang="ar-SA" sz="1100" b="0" i="0" u="none" strike="noStrike" kern="0" cap="none" spc="0" normalizeH="0" baseline="0" noProof="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9 – 12 شهر</a:t>
            </a:r>
            <a:endParaRPr kumimoji="0" lang="en-US"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48" name="Rectangle 149">
            <a:extLst>
              <a:ext uri="{FF2B5EF4-FFF2-40B4-BE49-F238E27FC236}">
                <a16:creationId xmlns:a16="http://schemas.microsoft.com/office/drawing/2014/main" id="{6822964C-FC8D-E50A-A891-C30F94776285}"/>
              </a:ext>
            </a:extLst>
          </p:cNvPr>
          <p:cNvSpPr>
            <a:spLocks/>
          </p:cNvSpPr>
          <p:nvPr/>
        </p:nvSpPr>
        <p:spPr>
          <a:xfrm flipH="1">
            <a:off x="435312" y="956513"/>
            <a:ext cx="1064461" cy="676995"/>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marL="0" marR="0" lvl="0" indent="0" algn="ctr" defTabSz="685766" rtl="1" eaLnBrk="1" fontAlgn="auto" latinLnBrk="0" hangingPunct="1">
              <a:lnSpc>
                <a:spcPct val="90000"/>
              </a:lnSpc>
              <a:spcBef>
                <a:spcPts val="0"/>
              </a:spcBef>
              <a:spcAft>
                <a:spcPts val="0"/>
              </a:spcAft>
              <a:buClrTx/>
              <a:buSzTx/>
              <a:buFontTx/>
              <a:buNone/>
              <a:tabLst/>
              <a:defRPr/>
            </a:pPr>
            <a:r>
              <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200,000 – 500,000 ريال</a:t>
            </a:r>
            <a:endParaRPr kumimoji="0" lang="en-US"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49" name="Rectangle 158">
            <a:extLst>
              <a:ext uri="{FF2B5EF4-FFF2-40B4-BE49-F238E27FC236}">
                <a16:creationId xmlns:a16="http://schemas.microsoft.com/office/drawing/2014/main" id="{9407B336-C58E-792D-627A-3406211D1973}"/>
              </a:ext>
            </a:extLst>
          </p:cNvPr>
          <p:cNvSpPr/>
          <p:nvPr/>
        </p:nvSpPr>
        <p:spPr>
          <a:xfrm flipH="1">
            <a:off x="435312" y="1691860"/>
            <a:ext cx="2532173" cy="860771"/>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numCol="1" spcCol="36000" rtlCol="0" anchor="ctr">
            <a:noAutofit/>
          </a:bodyPr>
          <a:lstStyle/>
          <a:p>
            <a:pPr marL="216694" lvl="0" indent="-216694"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الحوكمة والتميز</a:t>
            </a:r>
          </a:p>
        </p:txBody>
      </p:sp>
      <p:sp>
        <p:nvSpPr>
          <p:cNvPr id="51" name="Rectangle: Rounded Corners 116">
            <a:extLst>
              <a:ext uri="{FF2B5EF4-FFF2-40B4-BE49-F238E27FC236}">
                <a16:creationId xmlns:a16="http://schemas.microsoft.com/office/drawing/2014/main" id="{AF6C7A96-605C-F5EF-E5E7-F340171188B3}"/>
              </a:ext>
            </a:extLst>
          </p:cNvPr>
          <p:cNvSpPr/>
          <p:nvPr/>
        </p:nvSpPr>
        <p:spPr>
          <a:xfrm flipH="1">
            <a:off x="8022888" y="956513"/>
            <a:ext cx="685800" cy="676995"/>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اسم</a:t>
            </a:r>
          </a:p>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المبادرة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52" name="Graphic 10">
            <a:extLst>
              <a:ext uri="{FF2B5EF4-FFF2-40B4-BE49-F238E27FC236}">
                <a16:creationId xmlns:a16="http://schemas.microsoft.com/office/drawing/2014/main" id="{80DF438D-48C5-876E-C9A2-4D5ADF1CAA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52386" y="1023112"/>
            <a:ext cx="244852" cy="274320"/>
          </a:xfrm>
          <a:prstGeom prst="rect">
            <a:avLst/>
          </a:prstGeom>
        </p:spPr>
      </p:pic>
      <p:sp>
        <p:nvSpPr>
          <p:cNvPr id="54" name="Rectangle: Rounded Corners 80">
            <a:extLst>
              <a:ext uri="{FF2B5EF4-FFF2-40B4-BE49-F238E27FC236}">
                <a16:creationId xmlns:a16="http://schemas.microsoft.com/office/drawing/2014/main" id="{99E87FE2-576F-7AC4-79DC-E36709BBFEFB}"/>
              </a:ext>
            </a:extLst>
          </p:cNvPr>
          <p:cNvSpPr/>
          <p:nvPr/>
        </p:nvSpPr>
        <p:spPr>
          <a:xfrm flipH="1">
            <a:off x="8022888" y="1691275"/>
            <a:ext cx="685800" cy="860771"/>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هدف</a:t>
            </a:r>
          </a:p>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المبادرة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55" name="Graphic 12">
            <a:extLst>
              <a:ext uri="{FF2B5EF4-FFF2-40B4-BE49-F238E27FC236}">
                <a16:creationId xmlns:a16="http://schemas.microsoft.com/office/drawing/2014/main" id="{CA7643D8-C028-288B-6A0A-800D357839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26303" y="1795098"/>
            <a:ext cx="278970" cy="274320"/>
          </a:xfrm>
          <a:prstGeom prst="rect">
            <a:avLst/>
          </a:prstGeom>
        </p:spPr>
      </p:pic>
      <p:sp>
        <p:nvSpPr>
          <p:cNvPr id="57" name="Rectangle: Rounded Corners 81">
            <a:extLst>
              <a:ext uri="{FF2B5EF4-FFF2-40B4-BE49-F238E27FC236}">
                <a16:creationId xmlns:a16="http://schemas.microsoft.com/office/drawing/2014/main" id="{6C25821D-85C8-629B-FB53-C990E8C0A418}"/>
              </a:ext>
            </a:extLst>
          </p:cNvPr>
          <p:cNvSpPr/>
          <p:nvPr/>
        </p:nvSpPr>
        <p:spPr>
          <a:xfrm flipH="1">
            <a:off x="8022888" y="2609815"/>
            <a:ext cx="685800" cy="1948090"/>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الأنشطة</a:t>
            </a:r>
            <a:br>
              <a:rPr kumimoji="0" lang="ar-EG"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الرئيسية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58" name="Graphic 14">
            <a:extLst>
              <a:ext uri="{FF2B5EF4-FFF2-40B4-BE49-F238E27FC236}">
                <a16:creationId xmlns:a16="http://schemas.microsoft.com/office/drawing/2014/main" id="{7AB06B06-054B-206C-44F0-E4B6D887668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48187" y="3202611"/>
            <a:ext cx="260774" cy="274320"/>
          </a:xfrm>
          <a:prstGeom prst="rect">
            <a:avLst/>
          </a:prstGeom>
        </p:spPr>
      </p:pic>
      <p:sp>
        <p:nvSpPr>
          <p:cNvPr id="60" name="Rectangle: Rounded Corners 120">
            <a:extLst>
              <a:ext uri="{FF2B5EF4-FFF2-40B4-BE49-F238E27FC236}">
                <a16:creationId xmlns:a16="http://schemas.microsoft.com/office/drawing/2014/main" id="{086938F3-A53A-7CEF-76A1-D8DFD80AC618}"/>
              </a:ext>
            </a:extLst>
          </p:cNvPr>
          <p:cNvSpPr/>
          <p:nvPr/>
        </p:nvSpPr>
        <p:spPr>
          <a:xfrm flipH="1">
            <a:off x="4614563" y="956513"/>
            <a:ext cx="685800" cy="676995"/>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المالك</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61" name="Graphic 16">
            <a:extLst>
              <a:ext uri="{FF2B5EF4-FFF2-40B4-BE49-F238E27FC236}">
                <a16:creationId xmlns:a16="http://schemas.microsoft.com/office/drawing/2014/main" id="{46C7D7AA-7AE3-A394-0FFC-C209B3DD22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20303" y="1023112"/>
            <a:ext cx="274320" cy="274320"/>
          </a:xfrm>
          <a:prstGeom prst="rect">
            <a:avLst/>
          </a:prstGeom>
        </p:spPr>
      </p:pic>
      <p:sp>
        <p:nvSpPr>
          <p:cNvPr id="63" name="Rectangle: Rounded Corners 122">
            <a:extLst>
              <a:ext uri="{FF2B5EF4-FFF2-40B4-BE49-F238E27FC236}">
                <a16:creationId xmlns:a16="http://schemas.microsoft.com/office/drawing/2014/main" id="{2657B0C6-A6CB-E9C4-FF53-B2C9AA46C0F5}"/>
              </a:ext>
            </a:extLst>
          </p:cNvPr>
          <p:cNvSpPr>
            <a:spLocks/>
          </p:cNvSpPr>
          <p:nvPr/>
        </p:nvSpPr>
        <p:spPr>
          <a:xfrm flipH="1">
            <a:off x="2869513" y="956513"/>
            <a:ext cx="685800" cy="676995"/>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المدة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64" name="Graphic 18">
            <a:extLst>
              <a:ext uri="{FF2B5EF4-FFF2-40B4-BE49-F238E27FC236}">
                <a16:creationId xmlns:a16="http://schemas.microsoft.com/office/drawing/2014/main" id="{69916012-860B-B79F-73FC-55F4A797FC4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75253" y="1014199"/>
            <a:ext cx="274320" cy="274320"/>
          </a:xfrm>
          <a:prstGeom prst="rect">
            <a:avLst/>
          </a:prstGeom>
        </p:spPr>
      </p:pic>
      <p:sp>
        <p:nvSpPr>
          <p:cNvPr id="66" name="Rectangle: Rounded Corners 148">
            <a:extLst>
              <a:ext uri="{FF2B5EF4-FFF2-40B4-BE49-F238E27FC236}">
                <a16:creationId xmlns:a16="http://schemas.microsoft.com/office/drawing/2014/main" id="{BE4BFFD0-5F69-9094-4CE7-F0BB7186EEDC}"/>
              </a:ext>
            </a:extLst>
          </p:cNvPr>
          <p:cNvSpPr>
            <a:spLocks/>
          </p:cNvSpPr>
          <p:nvPr/>
        </p:nvSpPr>
        <p:spPr>
          <a:xfrm flipH="1">
            <a:off x="1401803" y="956513"/>
            <a:ext cx="685800" cy="676995"/>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الميزانية</a:t>
            </a:r>
          </a:p>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التقديرية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67" name="Graphic 20">
            <a:extLst>
              <a:ext uri="{FF2B5EF4-FFF2-40B4-BE49-F238E27FC236}">
                <a16:creationId xmlns:a16="http://schemas.microsoft.com/office/drawing/2014/main" id="{DCBE8805-F289-4DB3-A087-545DD8B6566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07811" y="1014410"/>
            <a:ext cx="273785" cy="274320"/>
          </a:xfrm>
          <a:prstGeom prst="rect">
            <a:avLst/>
          </a:prstGeom>
        </p:spPr>
      </p:pic>
      <p:sp>
        <p:nvSpPr>
          <p:cNvPr id="69" name="Rectangle: Rounded Corners 157">
            <a:extLst>
              <a:ext uri="{FF2B5EF4-FFF2-40B4-BE49-F238E27FC236}">
                <a16:creationId xmlns:a16="http://schemas.microsoft.com/office/drawing/2014/main" id="{6C9B6EA8-03AB-346D-E497-3F098E9CE56B}"/>
              </a:ext>
            </a:extLst>
          </p:cNvPr>
          <p:cNvSpPr/>
          <p:nvPr/>
        </p:nvSpPr>
        <p:spPr>
          <a:xfrm flipH="1">
            <a:off x="2869513" y="1691275"/>
            <a:ext cx="685800" cy="860771"/>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الهدف الاستراتيجي</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70" name="Graphic 22">
            <a:extLst>
              <a:ext uri="{FF2B5EF4-FFF2-40B4-BE49-F238E27FC236}">
                <a16:creationId xmlns:a16="http://schemas.microsoft.com/office/drawing/2014/main" id="{B4487F8D-85F6-6282-342A-950BC0951CD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75253" y="1774742"/>
            <a:ext cx="274320" cy="274320"/>
          </a:xfrm>
          <a:prstGeom prst="rect">
            <a:avLst/>
          </a:prstGeom>
        </p:spPr>
      </p:pic>
      <p:sp>
        <p:nvSpPr>
          <p:cNvPr id="72" name="Rectangle: Rounded Corners 84">
            <a:extLst>
              <a:ext uri="{FF2B5EF4-FFF2-40B4-BE49-F238E27FC236}">
                <a16:creationId xmlns:a16="http://schemas.microsoft.com/office/drawing/2014/main" id="{6B5914D3-2F82-0EA1-C55F-2B487A48FAD7}"/>
              </a:ext>
            </a:extLst>
          </p:cNvPr>
          <p:cNvSpPr/>
          <p:nvPr/>
        </p:nvSpPr>
        <p:spPr>
          <a:xfrm flipH="1">
            <a:off x="2869513" y="2609816"/>
            <a:ext cx="685800" cy="1023620"/>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أصحاب</a:t>
            </a:r>
            <a:br>
              <a:rPr kumimoji="0" lang="ar-EG"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المصلحة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73" name="Graphic 31">
            <a:extLst>
              <a:ext uri="{FF2B5EF4-FFF2-40B4-BE49-F238E27FC236}">
                <a16:creationId xmlns:a16="http://schemas.microsoft.com/office/drawing/2014/main" id="{A41F7A32-7421-DEFD-C08C-9798D7D461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040963" y="2826727"/>
            <a:ext cx="342900" cy="235744"/>
          </a:xfrm>
          <a:prstGeom prst="rect">
            <a:avLst/>
          </a:prstGeom>
        </p:spPr>
      </p:pic>
      <p:sp>
        <p:nvSpPr>
          <p:cNvPr id="75" name="Rectangle: Rounded Corners 86">
            <a:extLst>
              <a:ext uri="{FF2B5EF4-FFF2-40B4-BE49-F238E27FC236}">
                <a16:creationId xmlns:a16="http://schemas.microsoft.com/office/drawing/2014/main" id="{D72F8425-A18F-D358-119B-A4C32C5A5DB4}"/>
              </a:ext>
            </a:extLst>
          </p:cNvPr>
          <p:cNvSpPr/>
          <p:nvPr/>
        </p:nvSpPr>
        <p:spPr>
          <a:xfrm flipH="1">
            <a:off x="2869515" y="3692955"/>
            <a:ext cx="685800" cy="864949"/>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مؤشرات</a:t>
            </a:r>
            <a:br>
              <a:rPr kumimoji="0" lang="ar-EG"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الاداء</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77" name="Graphic 33">
            <a:extLst>
              <a:ext uri="{FF2B5EF4-FFF2-40B4-BE49-F238E27FC236}">
                <a16:creationId xmlns:a16="http://schemas.microsoft.com/office/drawing/2014/main" id="{7496A319-9DAE-7344-AB8A-185B584D719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075255" y="3791336"/>
            <a:ext cx="274320" cy="274320"/>
          </a:xfrm>
          <a:prstGeom prst="rect">
            <a:avLst/>
          </a:prstGeom>
        </p:spPr>
      </p:pic>
      <p:sp>
        <p:nvSpPr>
          <p:cNvPr id="5" name="عنصر نائب لرقم الشريحة 1">
            <a:extLst>
              <a:ext uri="{FF2B5EF4-FFF2-40B4-BE49-F238E27FC236}">
                <a16:creationId xmlns:a16="http://schemas.microsoft.com/office/drawing/2014/main" id="{DD79D460-07C2-6279-76F9-A11CB87A7322}"/>
              </a:ext>
            </a:extLst>
          </p:cNvPr>
          <p:cNvSpPr txBox="1">
            <a:spLocks/>
          </p:cNvSpPr>
          <p:nvPr/>
        </p:nvSpPr>
        <p:spPr>
          <a:xfrm>
            <a:off x="8339248" y="4773324"/>
            <a:ext cx="519579" cy="226002"/>
          </a:xfrm>
          <a:prstGeom prst="rect">
            <a:avLst/>
          </a:prstGeom>
        </p:spPr>
        <p:txBody>
          <a:bodyPr vert="horz" lIns="91440" tIns="45720" rIns="91440" bIns="45720" rtlCol="0" anchor="ctr"/>
          <a:lstStyle>
            <a:defPPr>
              <a:defRPr lang="en-US"/>
            </a:defPPr>
            <a:lvl1pPr marL="0" algn="r" defTabSz="171450" rtl="0" eaLnBrk="1" latinLnBrk="0" hangingPunct="1">
              <a:defRPr sz="1050" b="1" kern="1200">
                <a:solidFill>
                  <a:schemeClr val="accent2"/>
                </a:solidFill>
                <a:latin typeface="+mn-lt"/>
                <a:ea typeface="+mn-ea"/>
                <a:cs typeface="+mn-cs"/>
              </a:defRPr>
            </a:lvl1pPr>
            <a:lvl2pPr marL="171450" algn="l" defTabSz="171450" rtl="0" eaLnBrk="1" latinLnBrk="0" hangingPunct="1">
              <a:defRPr sz="675" kern="1200">
                <a:solidFill>
                  <a:schemeClr val="tx1"/>
                </a:solidFill>
                <a:latin typeface="+mn-lt"/>
                <a:ea typeface="+mn-ea"/>
                <a:cs typeface="+mn-cs"/>
              </a:defRPr>
            </a:lvl2pPr>
            <a:lvl3pPr marL="342900" algn="l" defTabSz="171450" rtl="0" eaLnBrk="1" latinLnBrk="0" hangingPunct="1">
              <a:defRPr sz="675" kern="1200">
                <a:solidFill>
                  <a:schemeClr val="tx1"/>
                </a:solidFill>
                <a:latin typeface="+mn-lt"/>
                <a:ea typeface="+mn-ea"/>
                <a:cs typeface="+mn-cs"/>
              </a:defRPr>
            </a:lvl3pPr>
            <a:lvl4pPr marL="514350" algn="l" defTabSz="171450" rtl="0" eaLnBrk="1" latinLnBrk="0" hangingPunct="1">
              <a:defRPr sz="675" kern="1200">
                <a:solidFill>
                  <a:schemeClr val="tx1"/>
                </a:solidFill>
                <a:latin typeface="+mn-lt"/>
                <a:ea typeface="+mn-ea"/>
                <a:cs typeface="+mn-cs"/>
              </a:defRPr>
            </a:lvl4pPr>
            <a:lvl5pPr marL="685800" algn="l" defTabSz="171450" rtl="0" eaLnBrk="1" latinLnBrk="0" hangingPunct="1">
              <a:defRPr sz="675" kern="1200">
                <a:solidFill>
                  <a:schemeClr val="tx1"/>
                </a:solidFill>
                <a:latin typeface="+mn-lt"/>
                <a:ea typeface="+mn-ea"/>
                <a:cs typeface="+mn-cs"/>
              </a:defRPr>
            </a:lvl5pPr>
            <a:lvl6pPr marL="857250" algn="l" defTabSz="171450" rtl="0" eaLnBrk="1" latinLnBrk="0" hangingPunct="1">
              <a:defRPr sz="675" kern="1200">
                <a:solidFill>
                  <a:schemeClr val="tx1"/>
                </a:solidFill>
                <a:latin typeface="+mn-lt"/>
                <a:ea typeface="+mn-ea"/>
                <a:cs typeface="+mn-cs"/>
              </a:defRPr>
            </a:lvl6pPr>
            <a:lvl7pPr marL="1028700" algn="l" defTabSz="171450" rtl="0" eaLnBrk="1" latinLnBrk="0" hangingPunct="1">
              <a:defRPr sz="675" kern="1200">
                <a:solidFill>
                  <a:schemeClr val="tx1"/>
                </a:solidFill>
                <a:latin typeface="+mn-lt"/>
                <a:ea typeface="+mn-ea"/>
                <a:cs typeface="+mn-cs"/>
              </a:defRPr>
            </a:lvl7pPr>
            <a:lvl8pPr marL="1200150" algn="l" defTabSz="171450" rtl="0" eaLnBrk="1" latinLnBrk="0" hangingPunct="1">
              <a:defRPr sz="675" kern="1200">
                <a:solidFill>
                  <a:schemeClr val="tx1"/>
                </a:solidFill>
                <a:latin typeface="+mn-lt"/>
                <a:ea typeface="+mn-ea"/>
                <a:cs typeface="+mn-cs"/>
              </a:defRPr>
            </a:lvl8pPr>
            <a:lvl9pPr marL="1371600" algn="l" defTabSz="171450" rtl="0" eaLnBrk="1" latinLnBrk="0" hangingPunct="1">
              <a:defRPr sz="675" kern="1200">
                <a:solidFill>
                  <a:schemeClr val="tx1"/>
                </a:solidFill>
                <a:latin typeface="+mn-lt"/>
                <a:ea typeface="+mn-ea"/>
                <a:cs typeface="+mn-cs"/>
              </a:defRPr>
            </a:lvl9pPr>
          </a:lstStyle>
          <a:p>
            <a:fld id="{402EAA05-6333-46EE-AAC8-A5AD6A996142}" type="slidenum">
              <a:rPr lang="en-US" smtClean="0"/>
              <a:pPr/>
              <a:t>78</a:t>
            </a:fld>
            <a:endParaRPr lang="en-US"/>
          </a:p>
        </p:txBody>
      </p:sp>
    </p:spTree>
    <p:extLst>
      <p:ext uri="{BB962C8B-B14F-4D97-AF65-F5344CB8AC3E}">
        <p14:creationId xmlns:p14="http://schemas.microsoft.com/office/powerpoint/2010/main" val="383588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120D7-6CE7-1FA2-D6BB-31BE3B9A4A2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613766-1A63-8AB1-6862-55FB5B310893}"/>
              </a:ext>
            </a:extLst>
          </p:cNvPr>
          <p:cNvSpPr>
            <a:spLocks noGrp="1"/>
          </p:cNvSpPr>
          <p:nvPr>
            <p:ph type="sldNum" sz="quarter" idx="4"/>
          </p:nvPr>
        </p:nvSpPr>
        <p:spPr>
          <a:xfrm>
            <a:off x="8010212" y="6471604"/>
            <a:ext cx="519579" cy="226002"/>
          </a:xfrm>
        </p:spPr>
        <p:txBody>
          <a:bodyPr/>
          <a:lstStyle/>
          <a:p>
            <a:fld id="{402EAA05-6333-46EE-AAC8-A5AD6A996142}" type="slidenum">
              <a:rPr lang="en-US" smtClean="0"/>
              <a:t>79</a:t>
            </a:fld>
            <a:endParaRPr lang="en-US"/>
          </a:p>
        </p:txBody>
      </p:sp>
      <p:sp>
        <p:nvSpPr>
          <p:cNvPr id="3" name="Title 1">
            <a:extLst>
              <a:ext uri="{FF2B5EF4-FFF2-40B4-BE49-F238E27FC236}">
                <a16:creationId xmlns:a16="http://schemas.microsoft.com/office/drawing/2014/main" id="{5A0BB62D-5E7C-8BB0-0AC6-774351065382}"/>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nSpc>
                <a:spcPct val="115000"/>
              </a:lnSpc>
              <a:spcAft>
                <a:spcPts val="300"/>
              </a:spcAft>
            </a:pPr>
            <a:r>
              <a:rPr lang="ar-SA" sz="1800" kern="100" dirty="0">
                <a:latin typeface="Aptos" panose="020B0004020202020204" pitchFamily="34" charset="0"/>
                <a:ea typeface="Aptos" panose="020B0004020202020204" pitchFamily="34" charset="0"/>
                <a:cs typeface="Sakkal Majalla" panose="02000000000000000000" pitchFamily="2" charset="-78"/>
              </a:rPr>
              <a:t>بطاقة المبادرة 9 </a:t>
            </a:r>
          </a:p>
        </p:txBody>
      </p:sp>
      <p:sp>
        <p:nvSpPr>
          <p:cNvPr id="4" name="Rectangle 3">
            <a:extLst>
              <a:ext uri="{FF2B5EF4-FFF2-40B4-BE49-F238E27FC236}">
                <a16:creationId xmlns:a16="http://schemas.microsoft.com/office/drawing/2014/main" id="{8EA770C9-DC66-BFAB-09E0-16E7BF85CB0D}"/>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algn="r" rtl="1"/>
            <a:endParaRPr lang="en-US" sz="253"/>
          </a:p>
        </p:txBody>
      </p:sp>
      <p:sp>
        <p:nvSpPr>
          <p:cNvPr id="41" name="Rectangle 82">
            <a:extLst>
              <a:ext uri="{FF2B5EF4-FFF2-40B4-BE49-F238E27FC236}">
                <a16:creationId xmlns:a16="http://schemas.microsoft.com/office/drawing/2014/main" id="{2566784C-46AA-72E8-33DE-8692CB944CD0}"/>
              </a:ext>
            </a:extLst>
          </p:cNvPr>
          <p:cNvSpPr/>
          <p:nvPr/>
        </p:nvSpPr>
        <p:spPr>
          <a:xfrm flipH="1">
            <a:off x="3627529" y="2609815"/>
            <a:ext cx="4493331" cy="1948090"/>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إجراء تحليل فجوات المهارات لجميع المستويات الإدارية والفنية داخل المجموعة والشركات التابعة</a:t>
            </a:r>
          </a:p>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تصميم إطار استراتيجية تعلم وتطوير موحد يحدد المسارات المهنية وبرامج التدريب الأساسية والمتقدمة</a:t>
            </a:r>
          </a:p>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إعداد خطة سنوية للتطوير الوظيفي تشمل البرامج القيادية، الفنية والتحويل الرقمي</a:t>
            </a:r>
          </a:p>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تطوير نظام إدارة تعلم إلكتروني لمتابعة وتقييم الأداء التدريبي للموظفين</a:t>
            </a:r>
          </a:p>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تنفيذ برامج تدريب داخلية وخارجية بالتعاون مع شركاء أكاديميين واستشاريين محليين ودوليين</a:t>
            </a:r>
          </a:p>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بناء برامج إعداد قيادات الصف الثاني والثالث لضمان استدامة الكفاءات القيادية</a:t>
            </a:r>
          </a:p>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وضع آلية تحفيزية تربط بين الأداء والتطوير المهني عبر برامج مكافآت وتقدير</a:t>
            </a:r>
          </a:p>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تنفيذ برامج تعلم رقمية لزيادة الوصول والمرونة التدريبية</a:t>
            </a:r>
          </a:p>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قياس أثر التدريب على الأداء الوظيفي باستخدام مؤشرات الكفاءة الفردية والإنتاجية</a:t>
            </a:r>
          </a:p>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تطوير تقارير أداء فصلية لقياس مدى تحقيق الأهداف التعليمية والمهنية.</a:t>
            </a:r>
          </a:p>
        </p:txBody>
      </p:sp>
      <p:sp>
        <p:nvSpPr>
          <p:cNvPr id="42" name="Rectangle 83">
            <a:extLst>
              <a:ext uri="{FF2B5EF4-FFF2-40B4-BE49-F238E27FC236}">
                <a16:creationId xmlns:a16="http://schemas.microsoft.com/office/drawing/2014/main" id="{75AF1BFC-F45B-BBDF-573C-AAFB18A2316A}"/>
              </a:ext>
            </a:extLst>
          </p:cNvPr>
          <p:cNvSpPr/>
          <p:nvPr/>
        </p:nvSpPr>
        <p:spPr>
          <a:xfrm flipH="1">
            <a:off x="3627529" y="1691275"/>
            <a:ext cx="4493330" cy="860771"/>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algn="r" defTabSz="685766" rtl="1">
              <a:lnSpc>
                <a:spcPct val="90000"/>
              </a:lnSpc>
              <a:defRPr/>
            </a:pPr>
            <a:r>
              <a:rPr lang="ar-SA" sz="1100" dirty="0">
                <a:solidFill>
                  <a:schemeClr val="tx2"/>
                </a:solidFill>
                <a:latin typeface="Sakkal Majalla" panose="02000000000000000000" pitchFamily="2" charset="-78"/>
                <a:cs typeface="Sakkal Majalla" panose="02000000000000000000" pitchFamily="2" charset="-78"/>
              </a:rPr>
              <a:t>تصميم وتنفيذ خطة تعلم وتطوير للموظفين في المجموعة والشركات التابعة لرفع كفاءة الموظفين وتعزيز الجاهزية من خلال برامج تدريبية</a:t>
            </a:r>
          </a:p>
        </p:txBody>
      </p:sp>
      <p:sp>
        <p:nvSpPr>
          <p:cNvPr id="43" name="Rectangle 85">
            <a:extLst>
              <a:ext uri="{FF2B5EF4-FFF2-40B4-BE49-F238E27FC236}">
                <a16:creationId xmlns:a16="http://schemas.microsoft.com/office/drawing/2014/main" id="{14380F8C-053C-C4A2-9114-62BCA8F65EE0}"/>
              </a:ext>
            </a:extLst>
          </p:cNvPr>
          <p:cNvSpPr/>
          <p:nvPr/>
        </p:nvSpPr>
        <p:spPr>
          <a:xfrm flipH="1">
            <a:off x="435313" y="2610983"/>
            <a:ext cx="2532172" cy="1023620"/>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numCol="1" spcCol="36000" rtlCol="0" anchor="ctr">
            <a:noAutofit/>
          </a:bodyPr>
          <a:lstStyle/>
          <a:p>
            <a:pPr marL="175022" lvl="0" indent="-175022" algn="r" defTabSz="685766" rtl="1">
              <a:lnSpc>
                <a:spcPct val="90000"/>
              </a:lnSpc>
              <a:buFont typeface="Wingdings" panose="05000000000000000000" pitchFamily="2" charset="2"/>
              <a:buChar char="§"/>
              <a:defRPr/>
            </a:pPr>
            <a:r>
              <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الرئيس التنفيذي للمجموعة</a:t>
            </a:r>
          </a:p>
          <a:p>
            <a:pPr marL="175022" lvl="0" indent="-175022" algn="r" defTabSz="685766" rtl="1">
              <a:lnSpc>
                <a:spcPct val="90000"/>
              </a:lnSpc>
              <a:buFont typeface="Wingdings" panose="05000000000000000000" pitchFamily="2" charset="2"/>
              <a:buChar char="§"/>
              <a:defRPr/>
            </a:pPr>
            <a:r>
              <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الرؤساء التنفيذيون للشركات التابعة</a:t>
            </a:r>
          </a:p>
          <a:p>
            <a:pPr marL="175022" lvl="0" indent="-175022" algn="r" defTabSz="685766" rtl="1">
              <a:lnSpc>
                <a:spcPct val="90000"/>
              </a:lnSpc>
              <a:buFont typeface="Wingdings" panose="05000000000000000000" pitchFamily="2" charset="2"/>
              <a:buChar char="§"/>
              <a:defRPr/>
            </a:pPr>
            <a:r>
              <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المالية</a:t>
            </a:r>
          </a:p>
          <a:p>
            <a:pPr marL="175022" lvl="0" indent="-175022" algn="r" defTabSz="685766" rtl="1">
              <a:lnSpc>
                <a:spcPct val="90000"/>
              </a:lnSpc>
              <a:buFont typeface="Wingdings" panose="05000000000000000000" pitchFamily="2" charset="2"/>
              <a:buChar char="§"/>
              <a:defRPr/>
            </a:pPr>
            <a:r>
              <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المدراء المباشرون للموظفين</a:t>
            </a:r>
          </a:p>
        </p:txBody>
      </p:sp>
      <p:sp>
        <p:nvSpPr>
          <p:cNvPr id="44" name="Rectangle 87">
            <a:extLst>
              <a:ext uri="{FF2B5EF4-FFF2-40B4-BE49-F238E27FC236}">
                <a16:creationId xmlns:a16="http://schemas.microsoft.com/office/drawing/2014/main" id="{07E446DC-52FC-38F1-D426-57361FED5E04}"/>
              </a:ext>
            </a:extLst>
          </p:cNvPr>
          <p:cNvSpPr>
            <a:spLocks/>
          </p:cNvSpPr>
          <p:nvPr/>
        </p:nvSpPr>
        <p:spPr>
          <a:xfrm flipH="1">
            <a:off x="435314" y="3692956"/>
            <a:ext cx="2532171" cy="864949"/>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marL="175022" lvl="0" indent="-175022"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cs typeface="Sakkal Majalla" panose="02000000000000000000" pitchFamily="2" charset="-78"/>
              </a:rPr>
              <a:t>% الموظفين المشاركين في برامج التطوير السنوية</a:t>
            </a:r>
          </a:p>
          <a:p>
            <a:pPr marL="175022" lvl="0" indent="-175022"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cs typeface="Sakkal Majalla" panose="02000000000000000000" pitchFamily="2" charset="-78"/>
              </a:rPr>
              <a:t>% التحسن في مؤشرات الأداء الفردي بعد التدريب</a:t>
            </a:r>
          </a:p>
        </p:txBody>
      </p:sp>
      <p:sp>
        <p:nvSpPr>
          <p:cNvPr id="45" name="Rectangle 117">
            <a:extLst>
              <a:ext uri="{FF2B5EF4-FFF2-40B4-BE49-F238E27FC236}">
                <a16:creationId xmlns:a16="http://schemas.microsoft.com/office/drawing/2014/main" id="{F0426E65-F4AD-9EEC-91E3-5D7C4A3CE777}"/>
              </a:ext>
            </a:extLst>
          </p:cNvPr>
          <p:cNvSpPr/>
          <p:nvPr/>
        </p:nvSpPr>
        <p:spPr>
          <a:xfrm flipH="1">
            <a:off x="5372578" y="956513"/>
            <a:ext cx="2748281" cy="676995"/>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lvl="0" algn="r" defTabSz="685766" rtl="1">
              <a:lnSpc>
                <a:spcPct val="90000"/>
              </a:lnSpc>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تطوير وتنفيذ تطوير وتعليم للموظفين في المجموعة والشركات التابعة لها</a:t>
            </a:r>
            <a:endParaRPr lang="en-US"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46" name="Rectangle 121">
            <a:extLst>
              <a:ext uri="{FF2B5EF4-FFF2-40B4-BE49-F238E27FC236}">
                <a16:creationId xmlns:a16="http://schemas.microsoft.com/office/drawing/2014/main" id="{377F0C28-9F39-B456-6BD2-B3E9A35A1AA3}"/>
              </a:ext>
            </a:extLst>
          </p:cNvPr>
          <p:cNvSpPr/>
          <p:nvPr/>
        </p:nvSpPr>
        <p:spPr>
          <a:xfrm flipH="1">
            <a:off x="3627529" y="956513"/>
            <a:ext cx="1085003" cy="676995"/>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lvl="0" algn="ctr" defTabSz="685800" rtl="1">
              <a:defRPr/>
            </a:pPr>
            <a:r>
              <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الموارد البشرية</a:t>
            </a:r>
            <a:endParaRPr kumimoji="0" lang="en-US"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47" name="Rectangle 123">
            <a:extLst>
              <a:ext uri="{FF2B5EF4-FFF2-40B4-BE49-F238E27FC236}">
                <a16:creationId xmlns:a16="http://schemas.microsoft.com/office/drawing/2014/main" id="{837FEA32-9C0B-9BFF-8A86-DF72DF575A7C}"/>
              </a:ext>
            </a:extLst>
          </p:cNvPr>
          <p:cNvSpPr>
            <a:spLocks/>
          </p:cNvSpPr>
          <p:nvPr/>
        </p:nvSpPr>
        <p:spPr>
          <a:xfrm flipH="1">
            <a:off x="2158602" y="956513"/>
            <a:ext cx="808882" cy="676995"/>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137160" rtlCol="0" anchor="ctr">
            <a:noAutofit/>
          </a:bodyPr>
          <a:lstStyle/>
          <a:p>
            <a:pPr marL="0" marR="0" lvl="0" indent="0" algn="ctr" defTabSz="685766" rtl="1" eaLnBrk="1" fontAlgn="auto" latinLnBrk="0" hangingPunct="1">
              <a:lnSpc>
                <a:spcPct val="90000"/>
              </a:lnSpc>
              <a:spcBef>
                <a:spcPts val="0"/>
              </a:spcBef>
              <a:spcAft>
                <a:spcPts val="0"/>
              </a:spcAft>
              <a:buClrTx/>
              <a:buSzTx/>
              <a:buFontTx/>
              <a:buNone/>
              <a:tabLst/>
              <a:defRPr/>
            </a:pPr>
            <a:r>
              <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12 – 18 شهر</a:t>
            </a:r>
            <a:endParaRPr kumimoji="0" lang="en-US"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48" name="Rectangle 149">
            <a:extLst>
              <a:ext uri="{FF2B5EF4-FFF2-40B4-BE49-F238E27FC236}">
                <a16:creationId xmlns:a16="http://schemas.microsoft.com/office/drawing/2014/main" id="{28D02C25-A01C-32AB-9A61-BB6DF84DF322}"/>
              </a:ext>
            </a:extLst>
          </p:cNvPr>
          <p:cNvSpPr>
            <a:spLocks/>
          </p:cNvSpPr>
          <p:nvPr/>
        </p:nvSpPr>
        <p:spPr>
          <a:xfrm flipH="1">
            <a:off x="435312" y="956513"/>
            <a:ext cx="1064461" cy="676995"/>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marL="0" marR="0" lvl="0" indent="0" algn="ctr" defTabSz="685766" rtl="1" eaLnBrk="1" fontAlgn="auto" latinLnBrk="0" hangingPunct="1">
              <a:lnSpc>
                <a:spcPct val="90000"/>
              </a:lnSpc>
              <a:spcBef>
                <a:spcPts val="0"/>
              </a:spcBef>
              <a:spcAft>
                <a:spcPts val="0"/>
              </a:spcAft>
              <a:buClrTx/>
              <a:buSzTx/>
              <a:buFontTx/>
              <a:buNone/>
              <a:tabLst/>
              <a:defRPr/>
            </a:pPr>
            <a:r>
              <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800,000 – 1,300,000 ريال</a:t>
            </a:r>
            <a:endParaRPr kumimoji="0" lang="en-US"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49" name="Rectangle 158">
            <a:extLst>
              <a:ext uri="{FF2B5EF4-FFF2-40B4-BE49-F238E27FC236}">
                <a16:creationId xmlns:a16="http://schemas.microsoft.com/office/drawing/2014/main" id="{6A3B1E28-7523-E4A2-B07B-3B3714E2A5E9}"/>
              </a:ext>
            </a:extLst>
          </p:cNvPr>
          <p:cNvSpPr/>
          <p:nvPr/>
        </p:nvSpPr>
        <p:spPr>
          <a:xfrm flipH="1">
            <a:off x="435312" y="1691860"/>
            <a:ext cx="2532173" cy="860771"/>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numCol="1" spcCol="36000" rtlCol="0" anchor="ctr">
            <a:noAutofit/>
          </a:bodyPr>
          <a:lstStyle/>
          <a:p>
            <a:pPr marL="216694" lvl="0" indent="-216694"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الحوكمة والتميز</a:t>
            </a:r>
          </a:p>
          <a:p>
            <a:pPr marL="216694" lvl="0" indent="-216694"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والعلامة التجارية</a:t>
            </a:r>
          </a:p>
        </p:txBody>
      </p:sp>
      <p:sp>
        <p:nvSpPr>
          <p:cNvPr id="51" name="Rectangle: Rounded Corners 116">
            <a:extLst>
              <a:ext uri="{FF2B5EF4-FFF2-40B4-BE49-F238E27FC236}">
                <a16:creationId xmlns:a16="http://schemas.microsoft.com/office/drawing/2014/main" id="{9020A948-F2C6-CAD7-100E-5886196B6650}"/>
              </a:ext>
            </a:extLst>
          </p:cNvPr>
          <p:cNvSpPr/>
          <p:nvPr/>
        </p:nvSpPr>
        <p:spPr>
          <a:xfrm flipH="1">
            <a:off x="8022888" y="956513"/>
            <a:ext cx="685800" cy="676995"/>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اسم</a:t>
            </a:r>
          </a:p>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المبادرة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52" name="Graphic 10">
            <a:extLst>
              <a:ext uri="{FF2B5EF4-FFF2-40B4-BE49-F238E27FC236}">
                <a16:creationId xmlns:a16="http://schemas.microsoft.com/office/drawing/2014/main" id="{866363DA-0BE3-7D67-577C-2D445E253A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52386" y="1023112"/>
            <a:ext cx="244852" cy="274320"/>
          </a:xfrm>
          <a:prstGeom prst="rect">
            <a:avLst/>
          </a:prstGeom>
        </p:spPr>
      </p:pic>
      <p:sp>
        <p:nvSpPr>
          <p:cNvPr id="54" name="Rectangle: Rounded Corners 80">
            <a:extLst>
              <a:ext uri="{FF2B5EF4-FFF2-40B4-BE49-F238E27FC236}">
                <a16:creationId xmlns:a16="http://schemas.microsoft.com/office/drawing/2014/main" id="{88E67C33-76F4-7A85-C38D-BF731E96842E}"/>
              </a:ext>
            </a:extLst>
          </p:cNvPr>
          <p:cNvSpPr/>
          <p:nvPr/>
        </p:nvSpPr>
        <p:spPr>
          <a:xfrm flipH="1">
            <a:off x="8022888" y="1691275"/>
            <a:ext cx="685800" cy="860771"/>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هدف</a:t>
            </a:r>
          </a:p>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المبادرة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55" name="Graphic 12">
            <a:extLst>
              <a:ext uri="{FF2B5EF4-FFF2-40B4-BE49-F238E27FC236}">
                <a16:creationId xmlns:a16="http://schemas.microsoft.com/office/drawing/2014/main" id="{A10BB62A-AF76-170D-376A-D8E5582D88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26303" y="1795098"/>
            <a:ext cx="278970" cy="274320"/>
          </a:xfrm>
          <a:prstGeom prst="rect">
            <a:avLst/>
          </a:prstGeom>
        </p:spPr>
      </p:pic>
      <p:sp>
        <p:nvSpPr>
          <p:cNvPr id="57" name="Rectangle: Rounded Corners 81">
            <a:extLst>
              <a:ext uri="{FF2B5EF4-FFF2-40B4-BE49-F238E27FC236}">
                <a16:creationId xmlns:a16="http://schemas.microsoft.com/office/drawing/2014/main" id="{895FEEBD-FF8C-FA0F-E829-ED1C6725BCBE}"/>
              </a:ext>
            </a:extLst>
          </p:cNvPr>
          <p:cNvSpPr/>
          <p:nvPr/>
        </p:nvSpPr>
        <p:spPr>
          <a:xfrm flipH="1">
            <a:off x="8022888" y="2609815"/>
            <a:ext cx="685800" cy="1948090"/>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الأنشطة</a:t>
            </a:r>
            <a:br>
              <a:rPr kumimoji="0" lang="ar-EG"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الرئيسية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58" name="Graphic 14">
            <a:extLst>
              <a:ext uri="{FF2B5EF4-FFF2-40B4-BE49-F238E27FC236}">
                <a16:creationId xmlns:a16="http://schemas.microsoft.com/office/drawing/2014/main" id="{48902CDF-1F8A-D63F-B328-63E925F2990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48187" y="3202611"/>
            <a:ext cx="260774" cy="274320"/>
          </a:xfrm>
          <a:prstGeom prst="rect">
            <a:avLst/>
          </a:prstGeom>
        </p:spPr>
      </p:pic>
      <p:sp>
        <p:nvSpPr>
          <p:cNvPr id="60" name="Rectangle: Rounded Corners 120">
            <a:extLst>
              <a:ext uri="{FF2B5EF4-FFF2-40B4-BE49-F238E27FC236}">
                <a16:creationId xmlns:a16="http://schemas.microsoft.com/office/drawing/2014/main" id="{279201EE-7CC8-C52F-2815-FBBEFDFAAD41}"/>
              </a:ext>
            </a:extLst>
          </p:cNvPr>
          <p:cNvSpPr/>
          <p:nvPr/>
        </p:nvSpPr>
        <p:spPr>
          <a:xfrm flipH="1">
            <a:off x="4614563" y="956513"/>
            <a:ext cx="685800" cy="676995"/>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المالك</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61" name="Graphic 16">
            <a:extLst>
              <a:ext uri="{FF2B5EF4-FFF2-40B4-BE49-F238E27FC236}">
                <a16:creationId xmlns:a16="http://schemas.microsoft.com/office/drawing/2014/main" id="{AA7D4F4A-D662-194D-93F6-ED4958E876C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20303" y="1023112"/>
            <a:ext cx="274320" cy="274320"/>
          </a:xfrm>
          <a:prstGeom prst="rect">
            <a:avLst/>
          </a:prstGeom>
        </p:spPr>
      </p:pic>
      <p:sp>
        <p:nvSpPr>
          <p:cNvPr id="63" name="Rectangle: Rounded Corners 122">
            <a:extLst>
              <a:ext uri="{FF2B5EF4-FFF2-40B4-BE49-F238E27FC236}">
                <a16:creationId xmlns:a16="http://schemas.microsoft.com/office/drawing/2014/main" id="{1B6D6D35-4F0E-44EF-C550-3B5209E7D211}"/>
              </a:ext>
            </a:extLst>
          </p:cNvPr>
          <p:cNvSpPr>
            <a:spLocks/>
          </p:cNvSpPr>
          <p:nvPr/>
        </p:nvSpPr>
        <p:spPr>
          <a:xfrm flipH="1">
            <a:off x="2869513" y="956513"/>
            <a:ext cx="685800" cy="676995"/>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المدة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64" name="Graphic 18">
            <a:extLst>
              <a:ext uri="{FF2B5EF4-FFF2-40B4-BE49-F238E27FC236}">
                <a16:creationId xmlns:a16="http://schemas.microsoft.com/office/drawing/2014/main" id="{A50C9DC4-D710-E352-3F6A-B3FD1752ABE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75253" y="1014199"/>
            <a:ext cx="274320" cy="274320"/>
          </a:xfrm>
          <a:prstGeom prst="rect">
            <a:avLst/>
          </a:prstGeom>
        </p:spPr>
      </p:pic>
      <p:sp>
        <p:nvSpPr>
          <p:cNvPr id="66" name="Rectangle: Rounded Corners 148">
            <a:extLst>
              <a:ext uri="{FF2B5EF4-FFF2-40B4-BE49-F238E27FC236}">
                <a16:creationId xmlns:a16="http://schemas.microsoft.com/office/drawing/2014/main" id="{79B164A2-F1D4-38D2-BDF6-4D30C719A00D}"/>
              </a:ext>
            </a:extLst>
          </p:cNvPr>
          <p:cNvSpPr>
            <a:spLocks/>
          </p:cNvSpPr>
          <p:nvPr/>
        </p:nvSpPr>
        <p:spPr>
          <a:xfrm flipH="1">
            <a:off x="1401803" y="956513"/>
            <a:ext cx="685800" cy="676995"/>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الميزانية</a:t>
            </a:r>
          </a:p>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التقديرية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67" name="Graphic 20">
            <a:extLst>
              <a:ext uri="{FF2B5EF4-FFF2-40B4-BE49-F238E27FC236}">
                <a16:creationId xmlns:a16="http://schemas.microsoft.com/office/drawing/2014/main" id="{3F877766-A2C3-A18B-8F92-EBC162A2C77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07811" y="1014410"/>
            <a:ext cx="273785" cy="274320"/>
          </a:xfrm>
          <a:prstGeom prst="rect">
            <a:avLst/>
          </a:prstGeom>
        </p:spPr>
      </p:pic>
      <p:sp>
        <p:nvSpPr>
          <p:cNvPr id="69" name="Rectangle: Rounded Corners 157">
            <a:extLst>
              <a:ext uri="{FF2B5EF4-FFF2-40B4-BE49-F238E27FC236}">
                <a16:creationId xmlns:a16="http://schemas.microsoft.com/office/drawing/2014/main" id="{1C8C3E82-6CCD-71E4-0F5C-74463112F578}"/>
              </a:ext>
            </a:extLst>
          </p:cNvPr>
          <p:cNvSpPr/>
          <p:nvPr/>
        </p:nvSpPr>
        <p:spPr>
          <a:xfrm flipH="1">
            <a:off x="2869513" y="1691275"/>
            <a:ext cx="685800" cy="860771"/>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الهدف الاستراتيجي</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70" name="Graphic 22">
            <a:extLst>
              <a:ext uri="{FF2B5EF4-FFF2-40B4-BE49-F238E27FC236}">
                <a16:creationId xmlns:a16="http://schemas.microsoft.com/office/drawing/2014/main" id="{B74A860B-48CF-3B3C-5F27-EF32FCAD5FE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75253" y="1774742"/>
            <a:ext cx="274320" cy="274320"/>
          </a:xfrm>
          <a:prstGeom prst="rect">
            <a:avLst/>
          </a:prstGeom>
        </p:spPr>
      </p:pic>
      <p:sp>
        <p:nvSpPr>
          <p:cNvPr id="72" name="Rectangle: Rounded Corners 84">
            <a:extLst>
              <a:ext uri="{FF2B5EF4-FFF2-40B4-BE49-F238E27FC236}">
                <a16:creationId xmlns:a16="http://schemas.microsoft.com/office/drawing/2014/main" id="{35B523A5-CADB-0AC3-B3E6-046FEBDD57F0}"/>
              </a:ext>
            </a:extLst>
          </p:cNvPr>
          <p:cNvSpPr/>
          <p:nvPr/>
        </p:nvSpPr>
        <p:spPr>
          <a:xfrm flipH="1">
            <a:off x="2869513" y="2609816"/>
            <a:ext cx="685800" cy="1023620"/>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أصحاب</a:t>
            </a:r>
            <a:br>
              <a:rPr kumimoji="0" lang="ar-EG"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المصلحة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73" name="Graphic 31">
            <a:extLst>
              <a:ext uri="{FF2B5EF4-FFF2-40B4-BE49-F238E27FC236}">
                <a16:creationId xmlns:a16="http://schemas.microsoft.com/office/drawing/2014/main" id="{489C3A69-79B1-A007-68A6-87ED5764F3A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040963" y="2826727"/>
            <a:ext cx="342900" cy="235744"/>
          </a:xfrm>
          <a:prstGeom prst="rect">
            <a:avLst/>
          </a:prstGeom>
        </p:spPr>
      </p:pic>
      <p:sp>
        <p:nvSpPr>
          <p:cNvPr id="75" name="Rectangle: Rounded Corners 86">
            <a:extLst>
              <a:ext uri="{FF2B5EF4-FFF2-40B4-BE49-F238E27FC236}">
                <a16:creationId xmlns:a16="http://schemas.microsoft.com/office/drawing/2014/main" id="{C082F8B5-D474-1FEB-5965-58AC32117A03}"/>
              </a:ext>
            </a:extLst>
          </p:cNvPr>
          <p:cNvSpPr/>
          <p:nvPr/>
        </p:nvSpPr>
        <p:spPr>
          <a:xfrm flipH="1">
            <a:off x="2869515" y="3692955"/>
            <a:ext cx="685800" cy="864949"/>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مؤشرات</a:t>
            </a:r>
            <a:br>
              <a:rPr kumimoji="0" lang="ar-EG"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الاداء</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77" name="Graphic 33">
            <a:extLst>
              <a:ext uri="{FF2B5EF4-FFF2-40B4-BE49-F238E27FC236}">
                <a16:creationId xmlns:a16="http://schemas.microsoft.com/office/drawing/2014/main" id="{FA81550D-83CB-17D1-12D4-66B4961EAF0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075255" y="3791336"/>
            <a:ext cx="274320" cy="274320"/>
          </a:xfrm>
          <a:prstGeom prst="rect">
            <a:avLst/>
          </a:prstGeom>
        </p:spPr>
      </p:pic>
      <p:sp>
        <p:nvSpPr>
          <p:cNvPr id="5" name="عنصر نائب لرقم الشريحة 1">
            <a:extLst>
              <a:ext uri="{FF2B5EF4-FFF2-40B4-BE49-F238E27FC236}">
                <a16:creationId xmlns:a16="http://schemas.microsoft.com/office/drawing/2014/main" id="{65290C51-3777-1514-2F45-B024A192A229}"/>
              </a:ext>
            </a:extLst>
          </p:cNvPr>
          <p:cNvSpPr txBox="1">
            <a:spLocks/>
          </p:cNvSpPr>
          <p:nvPr/>
        </p:nvSpPr>
        <p:spPr>
          <a:xfrm>
            <a:off x="8339248" y="4773324"/>
            <a:ext cx="519579" cy="226002"/>
          </a:xfrm>
          <a:prstGeom prst="rect">
            <a:avLst/>
          </a:prstGeom>
        </p:spPr>
        <p:txBody>
          <a:bodyPr vert="horz" lIns="91440" tIns="45720" rIns="91440" bIns="45720" rtlCol="0" anchor="ctr"/>
          <a:lstStyle>
            <a:defPPr>
              <a:defRPr lang="en-US"/>
            </a:defPPr>
            <a:lvl1pPr marL="0" algn="r" defTabSz="171450" rtl="0" eaLnBrk="1" latinLnBrk="0" hangingPunct="1">
              <a:defRPr sz="1050" b="1" kern="1200">
                <a:solidFill>
                  <a:schemeClr val="accent2"/>
                </a:solidFill>
                <a:latin typeface="+mn-lt"/>
                <a:ea typeface="+mn-ea"/>
                <a:cs typeface="+mn-cs"/>
              </a:defRPr>
            </a:lvl1pPr>
            <a:lvl2pPr marL="171450" algn="l" defTabSz="171450" rtl="0" eaLnBrk="1" latinLnBrk="0" hangingPunct="1">
              <a:defRPr sz="675" kern="1200">
                <a:solidFill>
                  <a:schemeClr val="tx1"/>
                </a:solidFill>
                <a:latin typeface="+mn-lt"/>
                <a:ea typeface="+mn-ea"/>
                <a:cs typeface="+mn-cs"/>
              </a:defRPr>
            </a:lvl2pPr>
            <a:lvl3pPr marL="342900" algn="l" defTabSz="171450" rtl="0" eaLnBrk="1" latinLnBrk="0" hangingPunct="1">
              <a:defRPr sz="675" kern="1200">
                <a:solidFill>
                  <a:schemeClr val="tx1"/>
                </a:solidFill>
                <a:latin typeface="+mn-lt"/>
                <a:ea typeface="+mn-ea"/>
                <a:cs typeface="+mn-cs"/>
              </a:defRPr>
            </a:lvl3pPr>
            <a:lvl4pPr marL="514350" algn="l" defTabSz="171450" rtl="0" eaLnBrk="1" latinLnBrk="0" hangingPunct="1">
              <a:defRPr sz="675" kern="1200">
                <a:solidFill>
                  <a:schemeClr val="tx1"/>
                </a:solidFill>
                <a:latin typeface="+mn-lt"/>
                <a:ea typeface="+mn-ea"/>
                <a:cs typeface="+mn-cs"/>
              </a:defRPr>
            </a:lvl4pPr>
            <a:lvl5pPr marL="685800" algn="l" defTabSz="171450" rtl="0" eaLnBrk="1" latinLnBrk="0" hangingPunct="1">
              <a:defRPr sz="675" kern="1200">
                <a:solidFill>
                  <a:schemeClr val="tx1"/>
                </a:solidFill>
                <a:latin typeface="+mn-lt"/>
                <a:ea typeface="+mn-ea"/>
                <a:cs typeface="+mn-cs"/>
              </a:defRPr>
            </a:lvl5pPr>
            <a:lvl6pPr marL="857250" algn="l" defTabSz="171450" rtl="0" eaLnBrk="1" latinLnBrk="0" hangingPunct="1">
              <a:defRPr sz="675" kern="1200">
                <a:solidFill>
                  <a:schemeClr val="tx1"/>
                </a:solidFill>
                <a:latin typeface="+mn-lt"/>
                <a:ea typeface="+mn-ea"/>
                <a:cs typeface="+mn-cs"/>
              </a:defRPr>
            </a:lvl6pPr>
            <a:lvl7pPr marL="1028700" algn="l" defTabSz="171450" rtl="0" eaLnBrk="1" latinLnBrk="0" hangingPunct="1">
              <a:defRPr sz="675" kern="1200">
                <a:solidFill>
                  <a:schemeClr val="tx1"/>
                </a:solidFill>
                <a:latin typeface="+mn-lt"/>
                <a:ea typeface="+mn-ea"/>
                <a:cs typeface="+mn-cs"/>
              </a:defRPr>
            </a:lvl7pPr>
            <a:lvl8pPr marL="1200150" algn="l" defTabSz="171450" rtl="0" eaLnBrk="1" latinLnBrk="0" hangingPunct="1">
              <a:defRPr sz="675" kern="1200">
                <a:solidFill>
                  <a:schemeClr val="tx1"/>
                </a:solidFill>
                <a:latin typeface="+mn-lt"/>
                <a:ea typeface="+mn-ea"/>
                <a:cs typeface="+mn-cs"/>
              </a:defRPr>
            </a:lvl8pPr>
            <a:lvl9pPr marL="1371600" algn="l" defTabSz="171450" rtl="0" eaLnBrk="1" latinLnBrk="0" hangingPunct="1">
              <a:defRPr sz="675" kern="1200">
                <a:solidFill>
                  <a:schemeClr val="tx1"/>
                </a:solidFill>
                <a:latin typeface="+mn-lt"/>
                <a:ea typeface="+mn-ea"/>
                <a:cs typeface="+mn-cs"/>
              </a:defRPr>
            </a:lvl9pPr>
          </a:lstStyle>
          <a:p>
            <a:fld id="{402EAA05-6333-46EE-AAC8-A5AD6A996142}" type="slidenum">
              <a:rPr lang="en-US" smtClean="0"/>
              <a:pPr/>
              <a:t>79</a:t>
            </a:fld>
            <a:endParaRPr lang="en-US"/>
          </a:p>
        </p:txBody>
      </p:sp>
    </p:spTree>
    <p:extLst>
      <p:ext uri="{BB962C8B-B14F-4D97-AF65-F5344CB8AC3E}">
        <p14:creationId xmlns:p14="http://schemas.microsoft.com/office/powerpoint/2010/main" val="1416472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9BC57-DE11-853A-FC4C-CE9155DDC191}"/>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86F553A6-0AE5-2623-B060-93C587FE77AD}"/>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nSpc>
                <a:spcPct val="115000"/>
              </a:lnSpc>
              <a:spcAft>
                <a:spcPts val="300"/>
              </a:spcAft>
            </a:pPr>
            <a:r>
              <a:rPr lang="en-US" sz="1800" kern="100">
                <a:latin typeface="Aptos" panose="020B0004020202020204" pitchFamily="34" charset="0"/>
                <a:ea typeface="Aptos" panose="020B0004020202020204" pitchFamily="34" charset="0"/>
                <a:cs typeface="Sakkal Majalla" panose="02000000000000000000" pitchFamily="2" charset="-78"/>
              </a:rPr>
              <a:t>ملخص المستندات</a:t>
            </a:r>
            <a:endParaRPr lang="en-US" sz="1800" kern="100" dirty="0">
              <a:latin typeface="Aptos" panose="020B0004020202020204" pitchFamily="34" charset="0"/>
              <a:ea typeface="Aptos" panose="020B0004020202020204" pitchFamily="34" charset="0"/>
              <a:cs typeface="Sakkal Majalla" panose="02000000000000000000" pitchFamily="2" charset="-78"/>
            </a:endParaRPr>
          </a:p>
        </p:txBody>
      </p:sp>
      <p:sp>
        <p:nvSpPr>
          <p:cNvPr id="2" name="Rectangle 1">
            <a:extLst>
              <a:ext uri="{FF2B5EF4-FFF2-40B4-BE49-F238E27FC236}">
                <a16:creationId xmlns:a16="http://schemas.microsoft.com/office/drawing/2014/main" id="{C7C20620-A2C2-C085-8DAB-AB30C5CA69C6}"/>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algn="r" rtl="1"/>
            <a:endParaRPr lang="en-US" sz="253" dirty="0"/>
          </a:p>
        </p:txBody>
      </p:sp>
      <p:sp>
        <p:nvSpPr>
          <p:cNvPr id="8" name="Slide Number Placeholder 2">
            <a:extLst>
              <a:ext uri="{FF2B5EF4-FFF2-40B4-BE49-F238E27FC236}">
                <a16:creationId xmlns:a16="http://schemas.microsoft.com/office/drawing/2014/main" id="{39A8A548-1041-7CB0-62D2-DAFDD768B0C8}"/>
              </a:ext>
            </a:extLst>
          </p:cNvPr>
          <p:cNvSpPr>
            <a:spLocks noGrp="1"/>
          </p:cNvSpPr>
          <p:nvPr>
            <p:ph type="sldNum" sz="quarter" idx="4"/>
          </p:nvPr>
        </p:nvSpPr>
        <p:spPr>
          <a:xfrm>
            <a:off x="8339248" y="4773324"/>
            <a:ext cx="519579" cy="226002"/>
          </a:xfrm>
        </p:spPr>
        <p:txBody>
          <a:bodyPr/>
          <a:lstStyle/>
          <a:p>
            <a:fld id="{402EAA05-6333-46EE-AAC8-A5AD6A996142}" type="slidenum">
              <a:rPr lang="en-US" smtClean="0"/>
              <a:t>8</a:t>
            </a:fld>
            <a:endParaRPr lang="en-US" dirty="0"/>
          </a:p>
        </p:txBody>
      </p:sp>
      <p:sp>
        <p:nvSpPr>
          <p:cNvPr id="3" name="Rectangle 2">
            <a:extLst>
              <a:ext uri="{FF2B5EF4-FFF2-40B4-BE49-F238E27FC236}">
                <a16:creationId xmlns:a16="http://schemas.microsoft.com/office/drawing/2014/main" id="{732A1616-C2ED-8355-4C4B-A19D287DF584}"/>
              </a:ext>
            </a:extLst>
          </p:cNvPr>
          <p:cNvSpPr/>
          <p:nvPr/>
        </p:nvSpPr>
        <p:spPr>
          <a:xfrm flipH="1">
            <a:off x="5711047" y="1533817"/>
            <a:ext cx="2628198" cy="2617032"/>
          </a:xfrm>
          <a:prstGeom prst="rect">
            <a:avLst/>
          </a:prstGeom>
          <a:solidFill>
            <a:schemeClr val="accent2">
              <a:lumMod val="20000"/>
              <a:lumOff val="80000"/>
              <a:alpha val="40000"/>
            </a:schemeClr>
          </a:solidFill>
          <a:ln>
            <a:noFill/>
          </a:ln>
        </p:spPr>
        <p:txBody>
          <a:bodyPr wrap="square" tIns="91440" rIns="102870" rtlCol="0" anchor="t">
            <a:noAutofit/>
          </a:bodyPr>
          <a:lstStyle/>
          <a:p>
            <a:pPr marL="128588" indent="-128588" algn="just" rtl="1">
              <a:buFont typeface="Wingdings" panose="05000000000000000000" pitchFamily="2" charset="2"/>
              <a:buChar char="§"/>
            </a:pPr>
            <a:r>
              <a:rPr lang="en-US" sz="1000" dirty="0" err="1">
                <a:solidFill>
                  <a:schemeClr val="accent1">
                    <a:lumMod val="50000"/>
                  </a:schemeClr>
                </a:solidFill>
                <a:latin typeface="Sakkal Majalla" panose="02000000000000000000" pitchFamily="2" charset="-78"/>
                <a:ea typeface="+mn-lt"/>
                <a:cs typeface="Sakkal Majalla" panose="02000000000000000000" pitchFamily="2" charset="-78"/>
              </a:rPr>
              <a:t>ن</a:t>
            </a:r>
            <a:r>
              <a:rPr lang="en-US" sz="1000" dirty="0" err="1">
                <a:solidFill>
                  <a:srgbClr val="002060"/>
                </a:solidFill>
                <a:latin typeface="Sakkal Majalla" panose="02000000000000000000" pitchFamily="2" charset="-78"/>
                <a:ea typeface="+mn-lt"/>
                <a:cs typeface="Sakkal Majalla" panose="02000000000000000000" pitchFamily="2" charset="-78"/>
              </a:rPr>
              <a:t>بذة</a:t>
            </a:r>
            <a:r>
              <a:rPr lang="en-US" sz="1000" dirty="0">
                <a:solidFill>
                  <a:srgbClr val="002060"/>
                </a:solidFill>
                <a:latin typeface="Sakkal Majalla" panose="02000000000000000000" pitchFamily="2" charset="-78"/>
                <a:ea typeface="+mn-lt"/>
                <a:cs typeface="Sakkal Majalla" panose="02000000000000000000" pitchFamily="2" charset="-78"/>
              </a:rPr>
              <a:t>  </a:t>
            </a:r>
            <a:r>
              <a:rPr lang="en-US" sz="1000" dirty="0" err="1">
                <a:solidFill>
                  <a:srgbClr val="002060"/>
                </a:solidFill>
                <a:latin typeface="Sakkal Majalla" panose="02000000000000000000" pitchFamily="2" charset="-78"/>
                <a:ea typeface="+mn-lt"/>
                <a:cs typeface="Sakkal Majalla" panose="02000000000000000000" pitchFamily="2" charset="-78"/>
              </a:rPr>
              <a:t>عن</a:t>
            </a:r>
            <a:r>
              <a:rPr lang="en-US" sz="1000" dirty="0">
                <a:solidFill>
                  <a:srgbClr val="002060"/>
                </a:solidFill>
                <a:latin typeface="Sakkal Majalla" panose="02000000000000000000" pitchFamily="2" charset="-78"/>
                <a:ea typeface="+mn-lt"/>
                <a:cs typeface="Sakkal Majalla" panose="02000000000000000000" pitchFamily="2" charset="-78"/>
              </a:rPr>
              <a:t> </a:t>
            </a:r>
            <a:r>
              <a:rPr lang="en-US" sz="1000" dirty="0" err="1">
                <a:solidFill>
                  <a:srgbClr val="002060"/>
                </a:solidFill>
                <a:latin typeface="Sakkal Majalla" panose="02000000000000000000" pitchFamily="2" charset="-78"/>
                <a:ea typeface="+mn-lt"/>
                <a:cs typeface="Sakkal Majalla" panose="02000000000000000000" pitchFamily="2" charset="-78"/>
              </a:rPr>
              <a:t>الشركة</a:t>
            </a:r>
            <a:endParaRPr lang="en-US" sz="1000" dirty="0">
              <a:solidFill>
                <a:srgbClr val="002060"/>
              </a:solidFill>
              <a:latin typeface="Sakkal Majalla" panose="02000000000000000000" pitchFamily="2" charset="-78"/>
              <a:ea typeface="+mn-lt"/>
              <a:cs typeface="Sakkal Majalla" panose="02000000000000000000" pitchFamily="2" charset="-78"/>
            </a:endParaRPr>
          </a:p>
          <a:p>
            <a:pPr marL="128588" indent="-128588" algn="just" rtl="1">
              <a:buFont typeface="Wingdings" panose="05000000000000000000" pitchFamily="2" charset="2"/>
              <a:buChar char="§"/>
            </a:pPr>
            <a:r>
              <a:rPr lang="en-US" sz="1000" dirty="0" err="1">
                <a:solidFill>
                  <a:srgbClr val="002060"/>
                </a:solidFill>
                <a:latin typeface="Sakkal Majalla" panose="02000000000000000000" pitchFamily="2" charset="-78"/>
                <a:ea typeface="+mn-lt"/>
                <a:cs typeface="Sakkal Majalla" panose="02000000000000000000" pitchFamily="2" charset="-78"/>
              </a:rPr>
              <a:t>الرؤية</a:t>
            </a:r>
            <a:endParaRPr lang="en-US" sz="1000" dirty="0">
              <a:solidFill>
                <a:srgbClr val="002060"/>
              </a:solidFill>
              <a:latin typeface="Sakkal Majalla" panose="02000000000000000000" pitchFamily="2" charset="-78"/>
              <a:ea typeface="+mn-lt"/>
              <a:cs typeface="Sakkal Majalla" panose="02000000000000000000" pitchFamily="2" charset="-78"/>
            </a:endParaRPr>
          </a:p>
          <a:p>
            <a:pPr marL="128588" indent="-128588" algn="just" rtl="1">
              <a:buFont typeface="Wingdings" panose="05000000000000000000" pitchFamily="2" charset="2"/>
              <a:buChar char="§"/>
            </a:pPr>
            <a:r>
              <a:rPr lang="en-US" sz="1000" dirty="0" err="1">
                <a:solidFill>
                  <a:srgbClr val="002060"/>
                </a:solidFill>
                <a:latin typeface="Sakkal Majalla" panose="02000000000000000000" pitchFamily="2" charset="-78"/>
                <a:ea typeface="+mn-lt"/>
                <a:cs typeface="Sakkal Majalla" panose="02000000000000000000" pitchFamily="2" charset="-78"/>
              </a:rPr>
              <a:t>الرسالة</a:t>
            </a:r>
            <a:endParaRPr lang="en-US" sz="1000" dirty="0">
              <a:solidFill>
                <a:srgbClr val="002060"/>
              </a:solidFill>
              <a:latin typeface="Sakkal Majalla" panose="02000000000000000000" pitchFamily="2" charset="-78"/>
              <a:ea typeface="+mn-lt"/>
              <a:cs typeface="Sakkal Majalla" panose="02000000000000000000" pitchFamily="2" charset="-78"/>
            </a:endParaRPr>
          </a:p>
          <a:p>
            <a:pPr marL="128588" indent="-128588" algn="just" rtl="1">
              <a:buFont typeface="Wingdings" panose="05000000000000000000" pitchFamily="2" charset="2"/>
              <a:buChar char="§"/>
            </a:pPr>
            <a:r>
              <a:rPr lang="en-US" sz="1000" dirty="0" err="1">
                <a:solidFill>
                  <a:srgbClr val="002060"/>
                </a:solidFill>
                <a:latin typeface="Sakkal Majalla" panose="02000000000000000000" pitchFamily="2" charset="-78"/>
                <a:ea typeface="+mn-lt"/>
                <a:cs typeface="Sakkal Majalla" panose="02000000000000000000" pitchFamily="2" charset="-78"/>
              </a:rPr>
              <a:t>القيم</a:t>
            </a:r>
            <a:endParaRPr lang="en-US" sz="1000" dirty="0">
              <a:solidFill>
                <a:srgbClr val="002060"/>
              </a:solidFill>
              <a:latin typeface="Sakkal Majalla" panose="02000000000000000000" pitchFamily="2" charset="-78"/>
              <a:ea typeface="+mn-lt"/>
              <a:cs typeface="Sakkal Majalla" panose="02000000000000000000" pitchFamily="2" charset="-78"/>
            </a:endParaRPr>
          </a:p>
          <a:p>
            <a:pPr marL="128588" indent="-128588" algn="just" rtl="1">
              <a:buFont typeface="Wingdings" panose="05000000000000000000" pitchFamily="2" charset="2"/>
              <a:buChar char="§"/>
            </a:pPr>
            <a:r>
              <a:rPr lang="en-US" sz="1000" dirty="0" err="1">
                <a:solidFill>
                  <a:srgbClr val="002060"/>
                </a:solidFill>
                <a:latin typeface="Sakkal Majalla" panose="02000000000000000000" pitchFamily="2" charset="-78"/>
                <a:ea typeface="+mn-lt"/>
                <a:cs typeface="Sakkal Majalla" panose="02000000000000000000" pitchFamily="2" charset="-78"/>
              </a:rPr>
              <a:t>كلمة</a:t>
            </a:r>
            <a:r>
              <a:rPr lang="en-US" sz="1000" dirty="0">
                <a:solidFill>
                  <a:srgbClr val="002060"/>
                </a:solidFill>
                <a:latin typeface="Sakkal Majalla" panose="02000000000000000000" pitchFamily="2" charset="-78"/>
                <a:ea typeface="+mn-lt"/>
                <a:cs typeface="Sakkal Majalla" panose="02000000000000000000" pitchFamily="2" charset="-78"/>
              </a:rPr>
              <a:t> </a:t>
            </a:r>
            <a:r>
              <a:rPr lang="en-US" sz="1000" dirty="0" err="1">
                <a:solidFill>
                  <a:srgbClr val="002060"/>
                </a:solidFill>
                <a:latin typeface="Sakkal Majalla" panose="02000000000000000000" pitchFamily="2" charset="-78"/>
                <a:ea typeface="+mn-lt"/>
                <a:cs typeface="Sakkal Majalla" panose="02000000000000000000" pitchFamily="2" charset="-78"/>
              </a:rPr>
              <a:t>الرئيس</a:t>
            </a:r>
            <a:endParaRPr lang="en-US" sz="1000" dirty="0">
              <a:solidFill>
                <a:srgbClr val="002060"/>
              </a:solidFill>
              <a:latin typeface="Sakkal Majalla" panose="02000000000000000000" pitchFamily="2" charset="-78"/>
              <a:ea typeface="+mn-lt"/>
              <a:cs typeface="Sakkal Majalla" panose="02000000000000000000" pitchFamily="2" charset="-78"/>
            </a:endParaRPr>
          </a:p>
          <a:p>
            <a:pPr marL="128588" indent="-128588" algn="just" rtl="1">
              <a:buFont typeface="Wingdings" panose="05000000000000000000" pitchFamily="2" charset="2"/>
              <a:buChar char="§"/>
            </a:pPr>
            <a:r>
              <a:rPr lang="en-US" sz="1000" dirty="0" err="1">
                <a:solidFill>
                  <a:srgbClr val="002060"/>
                </a:solidFill>
                <a:latin typeface="Sakkal Majalla" panose="02000000000000000000" pitchFamily="2" charset="-78"/>
                <a:ea typeface="+mn-lt"/>
                <a:cs typeface="Sakkal Majalla" panose="02000000000000000000" pitchFamily="2" charset="-78"/>
              </a:rPr>
              <a:t>كلمة</a:t>
            </a:r>
            <a:r>
              <a:rPr lang="en-US" sz="1000" dirty="0">
                <a:solidFill>
                  <a:srgbClr val="002060"/>
                </a:solidFill>
                <a:latin typeface="Sakkal Majalla" panose="02000000000000000000" pitchFamily="2" charset="-78"/>
                <a:ea typeface="+mn-lt"/>
                <a:cs typeface="Sakkal Majalla" panose="02000000000000000000" pitchFamily="2" charset="-78"/>
              </a:rPr>
              <a:t> </a:t>
            </a:r>
            <a:r>
              <a:rPr lang="en-US" sz="1000" dirty="0" err="1">
                <a:solidFill>
                  <a:srgbClr val="002060"/>
                </a:solidFill>
                <a:latin typeface="Sakkal Majalla" panose="02000000000000000000" pitchFamily="2" charset="-78"/>
                <a:ea typeface="+mn-lt"/>
                <a:cs typeface="Sakkal Majalla" panose="02000000000000000000" pitchFamily="2" charset="-78"/>
              </a:rPr>
              <a:t>الرئيس</a:t>
            </a:r>
            <a:r>
              <a:rPr lang="en-US" sz="1000" dirty="0">
                <a:solidFill>
                  <a:srgbClr val="002060"/>
                </a:solidFill>
                <a:latin typeface="Sakkal Majalla" panose="02000000000000000000" pitchFamily="2" charset="-78"/>
                <a:ea typeface="+mn-lt"/>
                <a:cs typeface="Sakkal Majalla" panose="02000000000000000000" pitchFamily="2" charset="-78"/>
              </a:rPr>
              <a:t> </a:t>
            </a:r>
            <a:r>
              <a:rPr lang="en-US" sz="1000" dirty="0" err="1">
                <a:solidFill>
                  <a:srgbClr val="002060"/>
                </a:solidFill>
                <a:latin typeface="Sakkal Majalla" panose="02000000000000000000" pitchFamily="2" charset="-78"/>
                <a:ea typeface="+mn-lt"/>
                <a:cs typeface="Sakkal Majalla" panose="02000000000000000000" pitchFamily="2" charset="-78"/>
              </a:rPr>
              <a:t>التنفيذي</a:t>
            </a:r>
            <a:endParaRPr lang="en-US" sz="1000" dirty="0">
              <a:solidFill>
                <a:srgbClr val="002060"/>
              </a:solidFill>
              <a:latin typeface="Sakkal Majalla" panose="02000000000000000000" pitchFamily="2" charset="-78"/>
              <a:ea typeface="+mn-lt"/>
              <a:cs typeface="Sakkal Majalla" panose="02000000000000000000" pitchFamily="2" charset="-78"/>
            </a:endParaRPr>
          </a:p>
          <a:p>
            <a:pPr marL="128588" indent="-128588" algn="just" rtl="1">
              <a:buFont typeface="Wingdings" panose="05000000000000000000" pitchFamily="2" charset="2"/>
              <a:buChar char="§"/>
            </a:pPr>
            <a:r>
              <a:rPr lang="en-US" sz="1000" dirty="0" err="1">
                <a:solidFill>
                  <a:srgbClr val="002060"/>
                </a:solidFill>
                <a:latin typeface="Sakkal Majalla" panose="02000000000000000000" pitchFamily="2" charset="-78"/>
                <a:ea typeface="+mn-lt"/>
                <a:cs typeface="Sakkal Majalla" panose="02000000000000000000" pitchFamily="2" charset="-78"/>
              </a:rPr>
              <a:t>الهيكل</a:t>
            </a:r>
            <a:r>
              <a:rPr lang="en-US" sz="1000" dirty="0">
                <a:solidFill>
                  <a:srgbClr val="002060"/>
                </a:solidFill>
                <a:latin typeface="Sakkal Majalla" panose="02000000000000000000" pitchFamily="2" charset="-78"/>
                <a:ea typeface="+mn-lt"/>
                <a:cs typeface="Sakkal Majalla" panose="02000000000000000000" pitchFamily="2" charset="-78"/>
              </a:rPr>
              <a:t> </a:t>
            </a:r>
            <a:r>
              <a:rPr lang="en-US" sz="1000" dirty="0" err="1">
                <a:solidFill>
                  <a:srgbClr val="002060"/>
                </a:solidFill>
                <a:latin typeface="Sakkal Majalla" panose="02000000000000000000" pitchFamily="2" charset="-78"/>
                <a:ea typeface="+mn-lt"/>
                <a:cs typeface="Sakkal Majalla" panose="02000000000000000000" pitchFamily="2" charset="-78"/>
              </a:rPr>
              <a:t>التنظيمي</a:t>
            </a:r>
            <a:endParaRPr lang="en-US" sz="1000" dirty="0">
              <a:solidFill>
                <a:srgbClr val="FFFFFF"/>
              </a:solidFill>
              <a:latin typeface="Sakkal Majalla" panose="02000000000000000000" pitchFamily="2" charset="-78"/>
              <a:ea typeface="+mn-lt"/>
              <a:cs typeface="Sakkal Majalla" panose="02000000000000000000" pitchFamily="2" charset="-78"/>
            </a:endParaRPr>
          </a:p>
          <a:p>
            <a:pPr marL="128588" indent="-128588" algn="just" rtl="1">
              <a:buFont typeface="Wingdings" panose="05000000000000000000" pitchFamily="2" charset="2"/>
              <a:buChar char="§"/>
            </a:pPr>
            <a:r>
              <a:rPr lang="en-US" sz="1000" dirty="0" err="1">
                <a:solidFill>
                  <a:srgbClr val="002060"/>
                </a:solidFill>
                <a:latin typeface="Sakkal Majalla" panose="02000000000000000000" pitchFamily="2" charset="-78"/>
                <a:ea typeface="+mn-lt"/>
                <a:cs typeface="Sakkal Majalla" panose="02000000000000000000" pitchFamily="2" charset="-78"/>
              </a:rPr>
              <a:t>أعضاء</a:t>
            </a:r>
            <a:r>
              <a:rPr lang="en-US" sz="1000" dirty="0">
                <a:solidFill>
                  <a:srgbClr val="002060"/>
                </a:solidFill>
                <a:latin typeface="Sakkal Majalla" panose="02000000000000000000" pitchFamily="2" charset="-78"/>
                <a:ea typeface="+mn-lt"/>
                <a:cs typeface="Sakkal Majalla" panose="02000000000000000000" pitchFamily="2" charset="-78"/>
              </a:rPr>
              <a:t> </a:t>
            </a:r>
            <a:r>
              <a:rPr lang="en-US" sz="1000" dirty="0" err="1">
                <a:solidFill>
                  <a:srgbClr val="002060"/>
                </a:solidFill>
                <a:latin typeface="Sakkal Majalla" panose="02000000000000000000" pitchFamily="2" charset="-78"/>
                <a:ea typeface="+mn-lt"/>
                <a:cs typeface="Sakkal Majalla" panose="02000000000000000000" pitchFamily="2" charset="-78"/>
              </a:rPr>
              <a:t>الفريق</a:t>
            </a:r>
            <a:r>
              <a:rPr lang="en-US" sz="1000" dirty="0">
                <a:solidFill>
                  <a:srgbClr val="002060"/>
                </a:solidFill>
                <a:latin typeface="Sakkal Majalla" panose="02000000000000000000" pitchFamily="2" charset="-78"/>
                <a:ea typeface="+mn-lt"/>
                <a:cs typeface="Sakkal Majalla" panose="02000000000000000000" pitchFamily="2" charset="-78"/>
              </a:rPr>
              <a:t> </a:t>
            </a:r>
            <a:r>
              <a:rPr lang="en-US" sz="1000" dirty="0" err="1">
                <a:solidFill>
                  <a:srgbClr val="002060"/>
                </a:solidFill>
                <a:latin typeface="Sakkal Majalla" panose="02000000000000000000" pitchFamily="2" charset="-78"/>
                <a:ea typeface="+mn-lt"/>
                <a:cs typeface="Sakkal Majalla" panose="02000000000000000000" pitchFamily="2" charset="-78"/>
              </a:rPr>
              <a:t>الرئيسيون</a:t>
            </a:r>
            <a:endParaRPr lang="en-US" sz="1000" dirty="0">
              <a:solidFill>
                <a:srgbClr val="FFFFFF"/>
              </a:solidFill>
              <a:latin typeface="Sakkal Majalla" panose="02000000000000000000" pitchFamily="2" charset="-78"/>
              <a:ea typeface="+mn-lt"/>
              <a:cs typeface="Sakkal Majalla" panose="02000000000000000000" pitchFamily="2" charset="-78"/>
            </a:endParaRPr>
          </a:p>
          <a:p>
            <a:pPr marL="128588" indent="-128588" algn="just" rtl="1">
              <a:buFont typeface="Wingdings" panose="05000000000000000000" pitchFamily="2" charset="2"/>
              <a:buChar char="§"/>
            </a:pPr>
            <a:r>
              <a:rPr lang="en-US" sz="1000" dirty="0" err="1">
                <a:solidFill>
                  <a:srgbClr val="002060"/>
                </a:solidFill>
                <a:latin typeface="Sakkal Majalla" panose="02000000000000000000" pitchFamily="2" charset="-78"/>
                <a:ea typeface="+mn-lt"/>
                <a:cs typeface="Sakkal Majalla" panose="02000000000000000000" pitchFamily="2" charset="-78"/>
              </a:rPr>
              <a:t>المشاريع</a:t>
            </a:r>
            <a:r>
              <a:rPr lang="en-US" sz="1000" dirty="0">
                <a:solidFill>
                  <a:srgbClr val="002060"/>
                </a:solidFill>
                <a:latin typeface="Sakkal Majalla" panose="02000000000000000000" pitchFamily="2" charset="-78"/>
                <a:ea typeface="+mn-lt"/>
                <a:cs typeface="Sakkal Majalla" panose="02000000000000000000" pitchFamily="2" charset="-78"/>
              </a:rPr>
              <a:t> </a:t>
            </a:r>
            <a:r>
              <a:rPr lang="en-US" sz="1000" dirty="0" err="1">
                <a:solidFill>
                  <a:srgbClr val="002060"/>
                </a:solidFill>
                <a:latin typeface="Sakkal Majalla" panose="02000000000000000000" pitchFamily="2" charset="-78"/>
                <a:ea typeface="+mn-lt"/>
                <a:cs typeface="Sakkal Majalla" panose="02000000000000000000" pitchFamily="2" charset="-78"/>
              </a:rPr>
              <a:t>الحالية</a:t>
            </a:r>
            <a:r>
              <a:rPr lang="en-US" sz="1000" dirty="0">
                <a:solidFill>
                  <a:srgbClr val="002060"/>
                </a:solidFill>
                <a:latin typeface="Sakkal Majalla" panose="02000000000000000000" pitchFamily="2" charset="-78"/>
                <a:ea typeface="+mn-lt"/>
                <a:cs typeface="Sakkal Majalla" panose="02000000000000000000" pitchFamily="2" charset="-78"/>
              </a:rPr>
              <a:t> (2025)</a:t>
            </a:r>
          </a:p>
          <a:p>
            <a:pPr marL="128588" indent="-128588" algn="just" rtl="1">
              <a:buFont typeface="Wingdings" panose="05000000000000000000" pitchFamily="2" charset="2"/>
              <a:buChar char="§"/>
            </a:pPr>
            <a:r>
              <a:rPr lang="en-US" sz="1000" dirty="0" err="1">
                <a:solidFill>
                  <a:srgbClr val="002060"/>
                </a:solidFill>
                <a:latin typeface="Sakkal Majalla" panose="02000000000000000000" pitchFamily="2" charset="-78"/>
                <a:ea typeface="+mn-lt"/>
                <a:cs typeface="Sakkal Majalla" panose="02000000000000000000" pitchFamily="2" charset="-78"/>
              </a:rPr>
              <a:t>المشاريع</a:t>
            </a:r>
            <a:r>
              <a:rPr lang="en-US" sz="1000" dirty="0">
                <a:solidFill>
                  <a:srgbClr val="002060"/>
                </a:solidFill>
                <a:latin typeface="Sakkal Majalla" panose="02000000000000000000" pitchFamily="2" charset="-78"/>
                <a:ea typeface="+mn-lt"/>
                <a:cs typeface="Sakkal Majalla" panose="02000000000000000000" pitchFamily="2" charset="-78"/>
              </a:rPr>
              <a:t> </a:t>
            </a:r>
            <a:r>
              <a:rPr lang="en-US" sz="1000" dirty="0" err="1">
                <a:solidFill>
                  <a:srgbClr val="002060"/>
                </a:solidFill>
                <a:latin typeface="Sakkal Majalla" panose="02000000000000000000" pitchFamily="2" charset="-78"/>
                <a:ea typeface="+mn-lt"/>
                <a:cs typeface="Sakkal Majalla" panose="02000000000000000000" pitchFamily="2" charset="-78"/>
              </a:rPr>
              <a:t>المستقبلية</a:t>
            </a:r>
            <a:r>
              <a:rPr lang="en-US" sz="1000" dirty="0">
                <a:solidFill>
                  <a:srgbClr val="002060"/>
                </a:solidFill>
                <a:latin typeface="Sakkal Majalla" panose="02000000000000000000" pitchFamily="2" charset="-78"/>
                <a:ea typeface="+mn-lt"/>
                <a:cs typeface="Sakkal Majalla" panose="02000000000000000000" pitchFamily="2" charset="-78"/>
              </a:rPr>
              <a:t> (2026–2029)</a:t>
            </a:r>
          </a:p>
          <a:p>
            <a:pPr marL="128588" indent="-128588" algn="just" rtl="1">
              <a:buFont typeface="Wingdings" panose="05000000000000000000" pitchFamily="2" charset="2"/>
              <a:buChar char="§"/>
            </a:pPr>
            <a:r>
              <a:rPr lang="en-US" sz="1000" dirty="0" err="1">
                <a:solidFill>
                  <a:srgbClr val="002060"/>
                </a:solidFill>
                <a:latin typeface="Sakkal Majalla" panose="02000000000000000000" pitchFamily="2" charset="-78"/>
                <a:ea typeface="+mn-lt"/>
                <a:cs typeface="Sakkal Majalla" panose="02000000000000000000" pitchFamily="2" charset="-78"/>
              </a:rPr>
              <a:t>المزايا</a:t>
            </a:r>
            <a:r>
              <a:rPr lang="en-US" sz="1000" dirty="0">
                <a:solidFill>
                  <a:srgbClr val="002060"/>
                </a:solidFill>
                <a:latin typeface="Sakkal Majalla" panose="02000000000000000000" pitchFamily="2" charset="-78"/>
                <a:ea typeface="+mn-lt"/>
                <a:cs typeface="Sakkal Majalla" panose="02000000000000000000" pitchFamily="2" charset="-78"/>
              </a:rPr>
              <a:t> </a:t>
            </a:r>
            <a:r>
              <a:rPr lang="en-US" sz="1000" dirty="0" err="1">
                <a:solidFill>
                  <a:srgbClr val="002060"/>
                </a:solidFill>
                <a:latin typeface="Sakkal Majalla" panose="02000000000000000000" pitchFamily="2" charset="-78"/>
                <a:ea typeface="+mn-lt"/>
                <a:cs typeface="Sakkal Majalla" panose="02000000000000000000" pitchFamily="2" charset="-78"/>
              </a:rPr>
              <a:t>التنافسية</a:t>
            </a:r>
            <a:endParaRPr lang="en-US" sz="1000" dirty="0">
              <a:solidFill>
                <a:srgbClr val="002060"/>
              </a:solidFill>
              <a:latin typeface="Sakkal Majalla" panose="02000000000000000000" pitchFamily="2" charset="-78"/>
              <a:ea typeface="+mn-lt"/>
              <a:cs typeface="Sakkal Majalla" panose="02000000000000000000" pitchFamily="2" charset="-78"/>
            </a:endParaRPr>
          </a:p>
          <a:p>
            <a:pPr marL="128588" indent="-128588" algn="just" rtl="1">
              <a:buFont typeface="Wingdings" panose="05000000000000000000" pitchFamily="2" charset="2"/>
              <a:buChar char="§"/>
            </a:pPr>
            <a:r>
              <a:rPr lang="en-US" sz="1000" dirty="0" err="1">
                <a:solidFill>
                  <a:srgbClr val="002060"/>
                </a:solidFill>
                <a:latin typeface="Sakkal Majalla" panose="02000000000000000000" pitchFamily="2" charset="-78"/>
                <a:ea typeface="+mn-lt"/>
                <a:cs typeface="Sakkal Majalla" panose="02000000000000000000" pitchFamily="2" charset="-78"/>
              </a:rPr>
              <a:t>الشركات</a:t>
            </a:r>
            <a:r>
              <a:rPr lang="en-US" sz="1000" dirty="0">
                <a:solidFill>
                  <a:srgbClr val="002060"/>
                </a:solidFill>
                <a:latin typeface="Sakkal Majalla" panose="02000000000000000000" pitchFamily="2" charset="-78"/>
                <a:ea typeface="+mn-lt"/>
                <a:cs typeface="Sakkal Majalla" panose="02000000000000000000" pitchFamily="2" charset="-78"/>
              </a:rPr>
              <a:t> التابعة </a:t>
            </a:r>
            <a:r>
              <a:rPr lang="en-US" sz="1000" dirty="0" err="1">
                <a:solidFill>
                  <a:srgbClr val="002060"/>
                </a:solidFill>
                <a:latin typeface="Sakkal Majalla" panose="02000000000000000000" pitchFamily="2" charset="-78"/>
                <a:ea typeface="+mn-lt"/>
                <a:cs typeface="Sakkal Majalla" panose="02000000000000000000" pitchFamily="2" charset="-78"/>
              </a:rPr>
              <a:t>والمرتبطة</a:t>
            </a:r>
            <a:endParaRPr lang="en-US" sz="1000" dirty="0">
              <a:solidFill>
                <a:srgbClr val="002060"/>
              </a:solidFill>
              <a:latin typeface="Sakkal Majalla" panose="02000000000000000000" pitchFamily="2" charset="-78"/>
              <a:ea typeface="+mn-lt"/>
              <a:cs typeface="Sakkal Majalla" panose="02000000000000000000" pitchFamily="2" charset="-78"/>
            </a:endParaRPr>
          </a:p>
          <a:p>
            <a:pPr marL="107156" indent="-107156" algn="just" rtl="1">
              <a:buFont typeface="Wingdings" panose="05000000000000000000" pitchFamily="2" charset="2"/>
              <a:buChar char="§"/>
            </a:pPr>
            <a:endParaRPr lang="en-US" sz="1000" dirty="0">
              <a:solidFill>
                <a:srgbClr val="002060"/>
              </a:solidFill>
              <a:latin typeface="Sakkal Majalla" panose="02000000000000000000" pitchFamily="2" charset="-78"/>
              <a:ea typeface="+mn-lt"/>
              <a:cs typeface="Sakkal Majalla" panose="02000000000000000000" pitchFamily="2" charset="-78"/>
            </a:endParaRPr>
          </a:p>
          <a:p>
            <a:pPr marL="107156" indent="-107156" algn="just" rtl="1">
              <a:buFont typeface="Wingdings" panose="05000000000000000000" pitchFamily="2" charset="2"/>
              <a:buChar char="§"/>
            </a:pPr>
            <a:endParaRPr lang="en-US" sz="1000" dirty="0">
              <a:solidFill>
                <a:srgbClr val="002060"/>
              </a:solidFill>
              <a:latin typeface="Sakkal Majalla" panose="02000000000000000000" pitchFamily="2" charset="-78"/>
              <a:ea typeface="+mn-lt"/>
              <a:cs typeface="Sakkal Majalla" panose="02000000000000000000" pitchFamily="2" charset="-78"/>
            </a:endParaRPr>
          </a:p>
          <a:p>
            <a:pPr marL="107156" indent="-107156" algn="just" rtl="1">
              <a:buFont typeface="Wingdings" panose="05000000000000000000" pitchFamily="2" charset="2"/>
              <a:buChar char="§"/>
            </a:pPr>
            <a:endParaRPr lang="en-US" sz="1000" dirty="0">
              <a:solidFill>
                <a:srgbClr val="FFFFFF"/>
              </a:solidFill>
              <a:latin typeface="Sakkal Majalla" panose="02000000000000000000" pitchFamily="2" charset="-78"/>
              <a:ea typeface="+mn-lt"/>
              <a:cs typeface="Sakkal Majalla" panose="02000000000000000000" pitchFamily="2" charset="-78"/>
            </a:endParaRPr>
          </a:p>
          <a:p>
            <a:pPr marL="128588" indent="-128588" algn="just" rtl="1">
              <a:buFont typeface="Wingdings" panose="05000000000000000000" pitchFamily="2" charset="2"/>
              <a:buChar char="§"/>
            </a:pPr>
            <a:endParaRPr lang="en-US" sz="1000" dirty="0">
              <a:solidFill>
                <a:schemeClr val="accent1">
                  <a:lumMod val="50000"/>
                </a:schemeClr>
              </a:solidFill>
              <a:latin typeface="Sakkal Majalla" panose="02000000000000000000" pitchFamily="2" charset="-78"/>
              <a:ea typeface="+mn-lt"/>
              <a:cs typeface="Sakkal Majalla" panose="02000000000000000000" pitchFamily="2" charset="-78"/>
            </a:endParaRPr>
          </a:p>
        </p:txBody>
      </p:sp>
      <p:sp>
        <p:nvSpPr>
          <p:cNvPr id="6" name="Rectangle: Rounded Corners 5">
            <a:extLst>
              <a:ext uri="{FF2B5EF4-FFF2-40B4-BE49-F238E27FC236}">
                <a16:creationId xmlns:a16="http://schemas.microsoft.com/office/drawing/2014/main" id="{B86A55BE-FF33-033E-EBA8-F77643378936}"/>
              </a:ext>
            </a:extLst>
          </p:cNvPr>
          <p:cNvSpPr/>
          <p:nvPr/>
        </p:nvSpPr>
        <p:spPr>
          <a:xfrm flipH="1">
            <a:off x="5711050" y="1190039"/>
            <a:ext cx="2628198" cy="293340"/>
          </a:xfrm>
          <a:prstGeom prst="roundRect">
            <a:avLst/>
          </a:prstGeom>
          <a:solidFill>
            <a:schemeClr val="accent1"/>
          </a:solidFill>
          <a:ln>
            <a:noFill/>
          </a:ln>
        </p:spPr>
        <p:txBody>
          <a:bodyPr vert="horz" wrap="square" lIns="0" tIns="0" rIns="0" bIns="0" rtlCol="0" anchor="ctr">
            <a:noAutofit/>
          </a:bodyPr>
          <a:lstStyle/>
          <a:p>
            <a:pPr algn="ctr" defTabSz="342883" rtl="1">
              <a:defRPr/>
            </a:pPr>
            <a:r>
              <a:rPr lang="en-US" sz="1200" b="1">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شركة رواج للتطوير العقاري</a:t>
            </a: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13" name="Rectangle 12">
            <a:extLst>
              <a:ext uri="{FF2B5EF4-FFF2-40B4-BE49-F238E27FC236}">
                <a16:creationId xmlns:a16="http://schemas.microsoft.com/office/drawing/2014/main" id="{1CBC0D92-FA19-F7F4-B969-A7A44D3C4BB3}"/>
              </a:ext>
            </a:extLst>
          </p:cNvPr>
          <p:cNvSpPr/>
          <p:nvPr/>
        </p:nvSpPr>
        <p:spPr>
          <a:xfrm flipH="1">
            <a:off x="3456709" y="1533817"/>
            <a:ext cx="2227221" cy="2617032"/>
          </a:xfrm>
          <a:prstGeom prst="rect">
            <a:avLst/>
          </a:prstGeom>
          <a:solidFill>
            <a:schemeClr val="accent1">
              <a:lumMod val="20000"/>
              <a:lumOff val="80000"/>
              <a:alpha val="40000"/>
            </a:schemeClr>
          </a:solidFill>
          <a:ln>
            <a:noFill/>
          </a:ln>
        </p:spPr>
        <p:txBody>
          <a:bodyPr wrap="square" tIns="91440" rIns="102870" rtlCol="0" anchor="t">
            <a:noAutofit/>
          </a:bodyPr>
          <a:lstStyle/>
          <a:p>
            <a:pPr marL="87511" indent="-87511" algn="r" defTabSz="342883" rtl="1">
              <a:buFont typeface="Wingdings" panose="05000000000000000000" pitchFamily="2" charset="2"/>
              <a:buChar char="§"/>
              <a:defRPr/>
            </a:pPr>
            <a:r>
              <a:rPr lang="en-US" sz="100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الرؤية المستقبلية</a:t>
            </a:r>
          </a:p>
          <a:p>
            <a:pPr marL="87511" indent="-87511" algn="r" defTabSz="342883" rtl="1">
              <a:buFont typeface="Wingdings" panose="05000000000000000000" pitchFamily="2" charset="2"/>
              <a:buChar char="§"/>
              <a:defRPr/>
            </a:pPr>
            <a:r>
              <a:rPr lang="en-US" sz="100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الأهداف الاستراتيجية</a:t>
            </a:r>
          </a:p>
          <a:p>
            <a:pPr marL="87511" indent="-87511" algn="r" defTabSz="342883" rtl="1">
              <a:buFont typeface="Wingdings" panose="05000000000000000000" pitchFamily="2" charset="2"/>
              <a:buChar char="§"/>
              <a:defRPr/>
            </a:pPr>
            <a:r>
              <a:rPr lang="en-US" sz="100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محاور التنفيذ الأساسية</a:t>
            </a:r>
          </a:p>
          <a:p>
            <a:pPr marL="87511" indent="-87511" algn="r" defTabSz="342883" rtl="1">
              <a:buFont typeface="Wingdings" panose="05000000000000000000" pitchFamily="2" charset="2"/>
              <a:buChar char="§"/>
              <a:defRPr/>
            </a:pPr>
            <a:r>
              <a:rPr lang="en-US" sz="100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حوكمة البيانات وتحليلها</a:t>
            </a:r>
          </a:p>
          <a:p>
            <a:pPr marL="87511" indent="-87511" algn="r" defTabSz="342883" rtl="1">
              <a:buFont typeface="Wingdings" panose="05000000000000000000" pitchFamily="2" charset="2"/>
              <a:buChar char="§"/>
              <a:defRPr/>
            </a:pPr>
            <a:r>
              <a:rPr lang="en-US" sz="100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إدارة التغيير والتحول الثقافي</a:t>
            </a:r>
          </a:p>
          <a:p>
            <a:pPr marL="87511" indent="-87511" algn="r" defTabSz="342883" rtl="1">
              <a:buFont typeface="Wingdings" panose="05000000000000000000" pitchFamily="2" charset="2"/>
              <a:buChar char="§"/>
              <a:defRPr/>
            </a:pPr>
            <a:r>
              <a:rPr lang="en-US" sz="100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مؤشرات الأداء الرئيسية المقترحة</a:t>
            </a:r>
          </a:p>
          <a:p>
            <a:pPr marL="87511" indent="-87511" algn="r" defTabSz="342883" rtl="1">
              <a:buFont typeface="Wingdings" panose="05000000000000000000" pitchFamily="2" charset="2"/>
              <a:buChar char="§"/>
              <a:defRPr/>
            </a:pPr>
            <a:r>
              <a:rPr lang="en-US" sz="100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المبادرات والبرامج الرئيسية المقترحة</a:t>
            </a:r>
          </a:p>
          <a:p>
            <a:pPr marL="87511" indent="-87511" algn="r" defTabSz="342883" rtl="1">
              <a:buFont typeface="Wingdings" panose="05000000000000000000" pitchFamily="2" charset="2"/>
              <a:buChar char="§"/>
              <a:defRPr/>
            </a:pPr>
            <a:r>
              <a:rPr lang="en-US" sz="100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المشاريع القائمة</a:t>
            </a:r>
            <a:endPar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14" name="Rectangle: Rounded Corners 13">
            <a:extLst>
              <a:ext uri="{FF2B5EF4-FFF2-40B4-BE49-F238E27FC236}">
                <a16:creationId xmlns:a16="http://schemas.microsoft.com/office/drawing/2014/main" id="{9422D97A-0B0D-1E6B-41AB-00D71D4BF6C9}"/>
              </a:ext>
            </a:extLst>
          </p:cNvPr>
          <p:cNvSpPr/>
          <p:nvPr/>
        </p:nvSpPr>
        <p:spPr>
          <a:xfrm flipH="1">
            <a:off x="3456714" y="1190039"/>
            <a:ext cx="2227221" cy="293340"/>
          </a:xfrm>
          <a:prstGeom prst="roundRect">
            <a:avLst/>
          </a:prstGeom>
          <a:solidFill>
            <a:schemeClr val="accent1"/>
          </a:solidFill>
          <a:ln>
            <a:noFill/>
          </a:ln>
        </p:spPr>
        <p:txBody>
          <a:bodyPr vert="horz" wrap="square" lIns="0" tIns="0" rIns="0" bIns="0" rtlCol="0" anchor="ctr">
            <a:noAutofit/>
          </a:bodyPr>
          <a:lstStyle/>
          <a:p>
            <a:pPr algn="ctr" defTabSz="342883" rtl="1">
              <a:defRPr/>
            </a:pPr>
            <a:r>
              <a:rPr lang="en-US" sz="1200" b="1">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الرؤية الاستراتيجية لإدارة تقنية المعلومات</a:t>
            </a: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15" name="Rectangle 14">
            <a:extLst>
              <a:ext uri="{FF2B5EF4-FFF2-40B4-BE49-F238E27FC236}">
                <a16:creationId xmlns:a16="http://schemas.microsoft.com/office/drawing/2014/main" id="{F25EC983-67C5-E45F-FEB5-3B038FC8C187}"/>
              </a:ext>
            </a:extLst>
          </p:cNvPr>
          <p:cNvSpPr/>
          <p:nvPr/>
        </p:nvSpPr>
        <p:spPr>
          <a:xfrm flipH="1">
            <a:off x="1202366" y="1533817"/>
            <a:ext cx="2227221" cy="2617032"/>
          </a:xfrm>
          <a:prstGeom prst="rect">
            <a:avLst/>
          </a:prstGeom>
          <a:solidFill>
            <a:schemeClr val="accent1">
              <a:lumMod val="20000"/>
              <a:lumOff val="80000"/>
              <a:alpha val="40000"/>
            </a:schemeClr>
          </a:solidFill>
          <a:ln>
            <a:noFill/>
          </a:ln>
        </p:spPr>
        <p:txBody>
          <a:bodyPr wrap="square" tIns="91440" rIns="102870" rtlCol="0" anchor="t">
            <a:noAutofit/>
          </a:bodyPr>
          <a:lstStyle/>
          <a:p>
            <a:pPr marL="87511" indent="-87511" algn="r" defTabSz="342883" rtl="1">
              <a:buFont typeface="Wingdings" panose="05000000000000000000" pitchFamily="2" charset="2"/>
              <a:buChar char="§"/>
              <a:defRPr/>
            </a:pPr>
            <a:r>
              <a:rPr lang="en-US" sz="100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التمهيد</a:t>
            </a:r>
          </a:p>
          <a:p>
            <a:pPr marL="87511" indent="-87511" algn="r" defTabSz="342883" rtl="1">
              <a:buFont typeface="Wingdings" panose="05000000000000000000" pitchFamily="2" charset="2"/>
              <a:buChar char="§"/>
              <a:defRPr/>
            </a:pPr>
            <a:r>
              <a:rPr lang="en-US" sz="100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دراسة المشاريع</a:t>
            </a:r>
          </a:p>
          <a:p>
            <a:pPr marL="87511" indent="-87511" algn="r" defTabSz="342883" rtl="1">
              <a:buFont typeface="Wingdings" panose="05000000000000000000" pitchFamily="2" charset="2"/>
              <a:buChar char="§"/>
              <a:defRPr/>
            </a:pPr>
            <a:r>
              <a:rPr lang="en-US" sz="100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تحديد موازنة المشاريع</a:t>
            </a:r>
          </a:p>
          <a:p>
            <a:pPr marL="87511" indent="-87511" algn="r" defTabSz="342883" rtl="1">
              <a:buFont typeface="Wingdings" panose="05000000000000000000" pitchFamily="2" charset="2"/>
              <a:buChar char="§"/>
              <a:defRPr/>
            </a:pPr>
            <a:r>
              <a:rPr lang="en-US" sz="100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مراجعة المشاريع</a:t>
            </a:r>
          </a:p>
          <a:p>
            <a:pPr marL="87511" indent="-87511" algn="r" defTabSz="342883" rtl="1">
              <a:buFont typeface="Wingdings" panose="05000000000000000000" pitchFamily="2" charset="2"/>
              <a:buChar char="§"/>
              <a:defRPr/>
            </a:pPr>
            <a:r>
              <a:rPr lang="en-US" sz="100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أولويات المشاريع</a:t>
            </a:r>
          </a:p>
          <a:p>
            <a:pPr marL="87511" indent="-87511" algn="r" defTabSz="342883" rtl="1">
              <a:buFont typeface="Wingdings" panose="05000000000000000000" pitchFamily="2" charset="2"/>
              <a:buChar char="§"/>
              <a:defRPr/>
            </a:pPr>
            <a:r>
              <a:rPr lang="en-US" sz="100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تحليل متطلبات المشروع</a:t>
            </a:r>
          </a:p>
          <a:p>
            <a:pPr marL="87511" indent="-87511" algn="r" defTabSz="342883" rtl="1">
              <a:buFont typeface="Wingdings" panose="05000000000000000000" pitchFamily="2" charset="2"/>
              <a:buChar char="§"/>
              <a:defRPr/>
            </a:pPr>
            <a:r>
              <a:rPr lang="en-US" sz="100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وضع خطة مفصلة للمشروع</a:t>
            </a:r>
          </a:p>
          <a:p>
            <a:pPr marL="87511" indent="-87511" algn="r" defTabSz="342883" rtl="1">
              <a:buFont typeface="Wingdings" panose="05000000000000000000" pitchFamily="2" charset="2"/>
              <a:buChar char="§"/>
              <a:defRPr/>
            </a:pPr>
            <a:r>
              <a:rPr lang="en-US" sz="100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إعداد وجدولة المشروع</a:t>
            </a:r>
          </a:p>
          <a:p>
            <a:pPr marL="87511" indent="-87511" algn="r" defTabSz="342883" rtl="1">
              <a:buFont typeface="Wingdings" panose="05000000000000000000" pitchFamily="2" charset="2"/>
              <a:buChar char="§"/>
              <a:defRPr/>
            </a:pPr>
            <a:r>
              <a:rPr lang="en-US" sz="100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إعداد وإدارة ميزانيات المشاريع</a:t>
            </a:r>
          </a:p>
          <a:p>
            <a:pPr marL="87511" indent="-87511" algn="r" defTabSz="342883" rtl="1">
              <a:buFont typeface="Wingdings" panose="05000000000000000000" pitchFamily="2" charset="2"/>
              <a:buChar char="§"/>
              <a:defRPr/>
            </a:pPr>
            <a:r>
              <a:rPr lang="en-US" sz="100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تنفيذ المشروع</a:t>
            </a:r>
          </a:p>
          <a:p>
            <a:pPr marL="87511" indent="-87511" algn="r" defTabSz="342883" rtl="1">
              <a:buFont typeface="Wingdings" panose="05000000000000000000" pitchFamily="2" charset="2"/>
              <a:buChar char="§"/>
              <a:defRPr/>
            </a:pPr>
            <a:r>
              <a:rPr lang="en-US" sz="100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المستخلصات</a:t>
            </a:r>
          </a:p>
          <a:p>
            <a:pPr marL="87511" indent="-87511" algn="r" defTabSz="342883" rtl="1">
              <a:buFont typeface="Wingdings" panose="05000000000000000000" pitchFamily="2" charset="2"/>
              <a:buChar char="§"/>
              <a:defRPr/>
            </a:pPr>
            <a:r>
              <a:rPr lang="en-US" sz="100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متابعة وإغلاق المشروع</a:t>
            </a:r>
          </a:p>
          <a:p>
            <a:pPr marL="87511" indent="-87511" algn="r" defTabSz="342883" rtl="1">
              <a:buFont typeface="Wingdings" panose="05000000000000000000" pitchFamily="2" charset="2"/>
              <a:buChar char="§"/>
              <a:defRPr/>
            </a:pPr>
            <a:r>
              <a:rPr lang="en-US" sz="100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الجودة والسلامة المهنية</a:t>
            </a:r>
          </a:p>
          <a:p>
            <a:pPr marL="87511" indent="-87511" algn="r" defTabSz="342883" rtl="1">
              <a:buFont typeface="Wingdings" panose="05000000000000000000" pitchFamily="2" charset="2"/>
              <a:buChar char="§"/>
              <a:defRPr/>
            </a:pPr>
            <a:r>
              <a:rPr lang="en-US" sz="100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الأرشفة</a:t>
            </a:r>
          </a:p>
          <a:p>
            <a:pPr marL="87511" indent="-87511" algn="r" defTabSz="342883" rtl="1">
              <a:buFont typeface="Wingdings" panose="05000000000000000000" pitchFamily="2" charset="2"/>
              <a:buChar char="§"/>
              <a:defRPr/>
            </a:pPr>
            <a:endPar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16" name="Rectangle: Rounded Corners 15">
            <a:extLst>
              <a:ext uri="{FF2B5EF4-FFF2-40B4-BE49-F238E27FC236}">
                <a16:creationId xmlns:a16="http://schemas.microsoft.com/office/drawing/2014/main" id="{C21398A3-DEC0-AAFF-F9B2-4BF6780172AF}"/>
              </a:ext>
            </a:extLst>
          </p:cNvPr>
          <p:cNvSpPr/>
          <p:nvPr/>
        </p:nvSpPr>
        <p:spPr>
          <a:xfrm flipH="1">
            <a:off x="1202371" y="1190039"/>
            <a:ext cx="2227221" cy="293340"/>
          </a:xfrm>
          <a:prstGeom prst="roundRect">
            <a:avLst/>
          </a:prstGeom>
          <a:solidFill>
            <a:schemeClr val="accent1"/>
          </a:solidFill>
          <a:ln>
            <a:noFill/>
          </a:ln>
        </p:spPr>
        <p:txBody>
          <a:bodyPr vert="horz" wrap="square" lIns="0" tIns="0" rIns="0" bIns="0" rtlCol="0" anchor="ctr">
            <a:noAutofit/>
          </a:bodyPr>
          <a:lstStyle/>
          <a:p>
            <a:pPr algn="ctr" defTabSz="342883" rtl="1">
              <a:defRPr/>
            </a:pPr>
            <a:r>
              <a:rPr lang="en-US" sz="1200" b="1">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سياسات ودليل إجراءات العمليات – شركة تلاد </a:t>
            </a:r>
            <a:endPar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endParaRPr>
          </a:p>
        </p:txBody>
      </p:sp>
    </p:spTree>
    <p:extLst>
      <p:ext uri="{BB962C8B-B14F-4D97-AF65-F5344CB8AC3E}">
        <p14:creationId xmlns:p14="http://schemas.microsoft.com/office/powerpoint/2010/main" val="3334714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ADE22C-1F1C-F229-2990-8ED5B59D219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8D28A1-E66F-19D5-7DED-7E481059036F}"/>
              </a:ext>
            </a:extLst>
          </p:cNvPr>
          <p:cNvSpPr>
            <a:spLocks noGrp="1"/>
          </p:cNvSpPr>
          <p:nvPr>
            <p:ph type="sldNum" sz="quarter" idx="4"/>
          </p:nvPr>
        </p:nvSpPr>
        <p:spPr>
          <a:xfrm>
            <a:off x="8010212" y="6471604"/>
            <a:ext cx="519579" cy="226002"/>
          </a:xfrm>
        </p:spPr>
        <p:txBody>
          <a:bodyPr/>
          <a:lstStyle/>
          <a:p>
            <a:fld id="{402EAA05-6333-46EE-AAC8-A5AD6A996142}" type="slidenum">
              <a:rPr lang="en-US" smtClean="0"/>
              <a:t>80</a:t>
            </a:fld>
            <a:endParaRPr lang="en-US"/>
          </a:p>
        </p:txBody>
      </p:sp>
      <p:sp>
        <p:nvSpPr>
          <p:cNvPr id="3" name="Title 1">
            <a:extLst>
              <a:ext uri="{FF2B5EF4-FFF2-40B4-BE49-F238E27FC236}">
                <a16:creationId xmlns:a16="http://schemas.microsoft.com/office/drawing/2014/main" id="{0FB630A9-4E94-A49E-917A-B644A8102CB4}"/>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nSpc>
                <a:spcPct val="115000"/>
              </a:lnSpc>
              <a:spcAft>
                <a:spcPts val="300"/>
              </a:spcAft>
            </a:pPr>
            <a:r>
              <a:rPr lang="ar-SA" sz="1800" kern="100" dirty="0">
                <a:latin typeface="Aptos" panose="020B0004020202020204" pitchFamily="34" charset="0"/>
                <a:ea typeface="Aptos" panose="020B0004020202020204" pitchFamily="34" charset="0"/>
                <a:cs typeface="Sakkal Majalla" panose="02000000000000000000" pitchFamily="2" charset="-78"/>
              </a:rPr>
              <a:t>بطاقة المبادرة 10 </a:t>
            </a:r>
          </a:p>
        </p:txBody>
      </p:sp>
      <p:sp>
        <p:nvSpPr>
          <p:cNvPr id="4" name="Rectangle 3">
            <a:extLst>
              <a:ext uri="{FF2B5EF4-FFF2-40B4-BE49-F238E27FC236}">
                <a16:creationId xmlns:a16="http://schemas.microsoft.com/office/drawing/2014/main" id="{BF38643A-8D77-FD79-3E7F-D0C4DD660E0C}"/>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algn="r" rtl="1"/>
            <a:endParaRPr lang="en-US" sz="253"/>
          </a:p>
        </p:txBody>
      </p:sp>
      <p:sp>
        <p:nvSpPr>
          <p:cNvPr id="41" name="Rectangle 82">
            <a:extLst>
              <a:ext uri="{FF2B5EF4-FFF2-40B4-BE49-F238E27FC236}">
                <a16:creationId xmlns:a16="http://schemas.microsoft.com/office/drawing/2014/main" id="{4C66D276-00A3-AD9F-B247-D3D2168D7D10}"/>
              </a:ext>
            </a:extLst>
          </p:cNvPr>
          <p:cNvSpPr/>
          <p:nvPr/>
        </p:nvSpPr>
        <p:spPr>
          <a:xfrm flipH="1">
            <a:off x="3627529" y="2609815"/>
            <a:ext cx="4493331" cy="1948090"/>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إنشاء هيكل حوكمة للتواصل الداخلي بين المجموعة والشركات التابعة يحدد القنوات الرسمية ومسؤوليات التواصل</a:t>
            </a:r>
          </a:p>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تطوير منصة رقمية موحدة للتواصل وتبادل المعلومات بين الإدارات التنفيذية في المجموعة والشركات</a:t>
            </a:r>
          </a:p>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تنفيذ لقاءات دورية تنسيقية بين القيادات التنفيذية لمناقشة المشاريع المشتركة والتحديات التشغيلية</a:t>
            </a:r>
          </a:p>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إعداد نشرات داخلية وتقارير موحدة لعرض المستجدات والمبادرات الجارية على مستوى المجموعة</a:t>
            </a:r>
          </a:p>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تصميم برامج تواصل داخلي تفاعلية ورش عمل، اجتماعات شهرية، فعاليات تكاملية</a:t>
            </a:r>
          </a:p>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بناء آلية لمتابعة القرارات المشتركة بين المجموعة والشركات التابعة وقياس الالتزام بتنفيذها</a:t>
            </a:r>
          </a:p>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إطلاق استبيانات دورية لقياس مستوى رضا الشركات التابعة عن التواصل والتنسيق مع المجموعة</a:t>
            </a:r>
          </a:p>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إنشاء دليل إجرائي للتواصل الداخلي يوضح الرسائل، المسارات، واعتمادات المراسلات</a:t>
            </a:r>
          </a:p>
        </p:txBody>
      </p:sp>
      <p:sp>
        <p:nvSpPr>
          <p:cNvPr id="42" name="Rectangle 83">
            <a:extLst>
              <a:ext uri="{FF2B5EF4-FFF2-40B4-BE49-F238E27FC236}">
                <a16:creationId xmlns:a16="http://schemas.microsoft.com/office/drawing/2014/main" id="{89D4BD81-022A-0A92-29BE-767436B0B438}"/>
              </a:ext>
            </a:extLst>
          </p:cNvPr>
          <p:cNvSpPr/>
          <p:nvPr/>
        </p:nvSpPr>
        <p:spPr>
          <a:xfrm flipH="1">
            <a:off x="3627529" y="1691275"/>
            <a:ext cx="4493330" cy="860771"/>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algn="r" defTabSz="685766" rtl="1">
              <a:lnSpc>
                <a:spcPct val="90000"/>
              </a:lnSpc>
              <a:defRPr/>
            </a:pPr>
            <a:r>
              <a:rPr lang="ar-SA" sz="1100" dirty="0">
                <a:solidFill>
                  <a:schemeClr val="tx2"/>
                </a:solidFill>
                <a:latin typeface="Sakkal Majalla" panose="02000000000000000000" pitchFamily="2" charset="-78"/>
                <a:cs typeface="Sakkal Majalla" panose="02000000000000000000" pitchFamily="2" charset="-78"/>
              </a:rPr>
              <a:t>تعزيز التواصل والتكامل بين المجموعة والشركات التابعة عبر آليات تواصل رسمية ومنظمة لرفع مستوى التنسيق </a:t>
            </a:r>
          </a:p>
        </p:txBody>
      </p:sp>
      <p:sp>
        <p:nvSpPr>
          <p:cNvPr id="43" name="Rectangle 85">
            <a:extLst>
              <a:ext uri="{FF2B5EF4-FFF2-40B4-BE49-F238E27FC236}">
                <a16:creationId xmlns:a16="http://schemas.microsoft.com/office/drawing/2014/main" id="{60546603-D156-1D6E-0CDC-7BD1C29FA3CC}"/>
              </a:ext>
            </a:extLst>
          </p:cNvPr>
          <p:cNvSpPr/>
          <p:nvPr/>
        </p:nvSpPr>
        <p:spPr>
          <a:xfrm flipH="1">
            <a:off x="435313" y="2610983"/>
            <a:ext cx="2532172" cy="1023620"/>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numCol="1" spcCol="36000" rtlCol="0" anchor="ctr">
            <a:noAutofit/>
          </a:bodyPr>
          <a:lstStyle/>
          <a:p>
            <a:pPr marL="175022" lvl="0" indent="-175022" algn="r" defTabSz="685766" rtl="1">
              <a:lnSpc>
                <a:spcPct val="90000"/>
              </a:lnSpc>
              <a:buFont typeface="Wingdings" panose="05000000000000000000" pitchFamily="2" charset="2"/>
              <a:buChar char="§"/>
              <a:defRPr/>
            </a:pPr>
            <a:r>
              <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الرئيس التنفيذي للمجموعة</a:t>
            </a:r>
          </a:p>
          <a:p>
            <a:pPr marL="175022" lvl="0" indent="-175022" algn="r" defTabSz="685766" rtl="1">
              <a:lnSpc>
                <a:spcPct val="90000"/>
              </a:lnSpc>
              <a:buFont typeface="Wingdings" panose="05000000000000000000" pitchFamily="2" charset="2"/>
              <a:buChar char="§"/>
              <a:defRPr/>
            </a:pPr>
            <a:r>
              <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الرؤساء التنفيذيون للشركات التابعة</a:t>
            </a:r>
          </a:p>
          <a:p>
            <a:pPr marL="175022" lvl="0" indent="-175022" algn="r" defTabSz="685766" rtl="1">
              <a:lnSpc>
                <a:spcPct val="90000"/>
              </a:lnSpc>
              <a:buFont typeface="Wingdings" panose="05000000000000000000" pitchFamily="2" charset="2"/>
              <a:buChar char="§"/>
              <a:defRPr/>
            </a:pPr>
            <a:r>
              <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جميع الإدارات في المجموعة</a:t>
            </a:r>
          </a:p>
          <a:p>
            <a:pPr marL="175022" lvl="0" indent="-175022"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الشركات التابعة</a:t>
            </a:r>
            <a:endPar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44" name="Rectangle 87">
            <a:extLst>
              <a:ext uri="{FF2B5EF4-FFF2-40B4-BE49-F238E27FC236}">
                <a16:creationId xmlns:a16="http://schemas.microsoft.com/office/drawing/2014/main" id="{523FC01F-8C5E-BC52-097F-D6C5C9494C80}"/>
              </a:ext>
            </a:extLst>
          </p:cNvPr>
          <p:cNvSpPr>
            <a:spLocks/>
          </p:cNvSpPr>
          <p:nvPr/>
        </p:nvSpPr>
        <p:spPr>
          <a:xfrm flipH="1">
            <a:off x="435314" y="3692956"/>
            <a:ext cx="2532171" cy="864949"/>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marL="175022" lvl="0" indent="-175022"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cs typeface="Sakkal Majalla" panose="02000000000000000000" pitchFamily="2" charset="-78"/>
              </a:rPr>
              <a:t>% زيادة الاجتماعات التنسيقية والقرارات المشتركة</a:t>
            </a:r>
          </a:p>
          <a:p>
            <a:pPr marL="175022" lvl="0" indent="-175022"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cs typeface="Sakkal Majalla" panose="02000000000000000000" pitchFamily="2" charset="-78"/>
              </a:rPr>
              <a:t>% رضا الشركات التابعة عن فعالية التواصل مع المجموعة</a:t>
            </a:r>
          </a:p>
          <a:p>
            <a:pPr marL="175022" lvl="0" indent="-175022"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cs typeface="Sakkal Majalla" panose="02000000000000000000" pitchFamily="2" charset="-78"/>
              </a:rPr>
              <a:t>%  الكفاءة التشغيلية: انخفاض نسبة تكرار المهام المشتركة</a:t>
            </a:r>
          </a:p>
        </p:txBody>
      </p:sp>
      <p:sp>
        <p:nvSpPr>
          <p:cNvPr id="45" name="Rectangle 117">
            <a:extLst>
              <a:ext uri="{FF2B5EF4-FFF2-40B4-BE49-F238E27FC236}">
                <a16:creationId xmlns:a16="http://schemas.microsoft.com/office/drawing/2014/main" id="{062EB2B9-051B-B0D2-BA90-F94FB0E32300}"/>
              </a:ext>
            </a:extLst>
          </p:cNvPr>
          <p:cNvSpPr/>
          <p:nvPr/>
        </p:nvSpPr>
        <p:spPr>
          <a:xfrm flipH="1">
            <a:off x="5372578" y="956513"/>
            <a:ext cx="2748281" cy="676995"/>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lvl="0" algn="r" defTabSz="685766" rtl="1">
              <a:lnSpc>
                <a:spcPct val="90000"/>
              </a:lnSpc>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تعزيز التواصل والتكامل بين المجموعة والشركات التابعة</a:t>
            </a:r>
            <a:endParaRPr lang="en-US"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46" name="Rectangle 121">
            <a:extLst>
              <a:ext uri="{FF2B5EF4-FFF2-40B4-BE49-F238E27FC236}">
                <a16:creationId xmlns:a16="http://schemas.microsoft.com/office/drawing/2014/main" id="{FCCFF5E9-B4C6-13AE-E80B-8460377965B6}"/>
              </a:ext>
            </a:extLst>
          </p:cNvPr>
          <p:cNvSpPr/>
          <p:nvPr/>
        </p:nvSpPr>
        <p:spPr>
          <a:xfrm flipH="1">
            <a:off x="3627529" y="956513"/>
            <a:ext cx="1085003" cy="676995"/>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lvl="0" algn="ctr" defTabSz="685800" rtl="1">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التسويق والاتصال المؤسسي</a:t>
            </a:r>
          </a:p>
        </p:txBody>
      </p:sp>
      <p:sp>
        <p:nvSpPr>
          <p:cNvPr id="47" name="Rectangle 123">
            <a:extLst>
              <a:ext uri="{FF2B5EF4-FFF2-40B4-BE49-F238E27FC236}">
                <a16:creationId xmlns:a16="http://schemas.microsoft.com/office/drawing/2014/main" id="{7A96053D-416C-3F15-8DA1-3A61101661C8}"/>
              </a:ext>
            </a:extLst>
          </p:cNvPr>
          <p:cNvSpPr>
            <a:spLocks/>
          </p:cNvSpPr>
          <p:nvPr/>
        </p:nvSpPr>
        <p:spPr>
          <a:xfrm flipH="1">
            <a:off x="2158602" y="956513"/>
            <a:ext cx="808882" cy="676995"/>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137160" rtlCol="0" anchor="ctr">
            <a:noAutofit/>
          </a:bodyPr>
          <a:lstStyle/>
          <a:p>
            <a:pPr marL="0" marR="0" lvl="0" indent="0" algn="ctr" defTabSz="685766" rtl="1" eaLnBrk="1" fontAlgn="auto" latinLnBrk="0" hangingPunct="1">
              <a:lnSpc>
                <a:spcPct val="90000"/>
              </a:lnSpc>
              <a:spcBef>
                <a:spcPts val="0"/>
              </a:spcBef>
              <a:spcAft>
                <a:spcPts val="0"/>
              </a:spcAft>
              <a:buClrTx/>
              <a:buSzTx/>
              <a:buFontTx/>
              <a:buNone/>
              <a:tabLst/>
              <a:defRPr/>
            </a:pPr>
            <a:r>
              <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9 – 12 شهر</a:t>
            </a:r>
            <a:endParaRPr kumimoji="0" lang="en-US"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48" name="Rectangle 149">
            <a:extLst>
              <a:ext uri="{FF2B5EF4-FFF2-40B4-BE49-F238E27FC236}">
                <a16:creationId xmlns:a16="http://schemas.microsoft.com/office/drawing/2014/main" id="{80929471-9D0F-A41F-B979-24F872A7473D}"/>
              </a:ext>
            </a:extLst>
          </p:cNvPr>
          <p:cNvSpPr>
            <a:spLocks/>
          </p:cNvSpPr>
          <p:nvPr/>
        </p:nvSpPr>
        <p:spPr>
          <a:xfrm flipH="1">
            <a:off x="435312" y="956513"/>
            <a:ext cx="1064461" cy="676995"/>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marL="0" marR="0" lvl="0" indent="0" algn="ctr" defTabSz="685766" rtl="1" eaLnBrk="1" fontAlgn="auto" latinLnBrk="0" hangingPunct="1">
              <a:lnSpc>
                <a:spcPct val="90000"/>
              </a:lnSpc>
              <a:spcBef>
                <a:spcPts val="0"/>
              </a:spcBef>
              <a:spcAft>
                <a:spcPts val="0"/>
              </a:spcAft>
              <a:buClrTx/>
              <a:buSzTx/>
              <a:buFontTx/>
              <a:buNone/>
              <a:tabLst/>
              <a:defRPr/>
            </a:pPr>
            <a:r>
              <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150,000 – 400,000 ريال</a:t>
            </a:r>
            <a:endParaRPr kumimoji="0" lang="en-US"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49" name="Rectangle 158">
            <a:extLst>
              <a:ext uri="{FF2B5EF4-FFF2-40B4-BE49-F238E27FC236}">
                <a16:creationId xmlns:a16="http://schemas.microsoft.com/office/drawing/2014/main" id="{B0AFA166-67AE-2A83-1613-CFA0743BA9C8}"/>
              </a:ext>
            </a:extLst>
          </p:cNvPr>
          <p:cNvSpPr/>
          <p:nvPr/>
        </p:nvSpPr>
        <p:spPr>
          <a:xfrm flipH="1">
            <a:off x="435312" y="1691860"/>
            <a:ext cx="2532173" cy="860771"/>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numCol="1" spcCol="36000" rtlCol="0" anchor="ctr">
            <a:noAutofit/>
          </a:bodyPr>
          <a:lstStyle/>
          <a:p>
            <a:pPr marL="216694" lvl="0" indent="-216694"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الحوكمة والتميز</a:t>
            </a:r>
          </a:p>
        </p:txBody>
      </p:sp>
      <p:sp>
        <p:nvSpPr>
          <p:cNvPr id="51" name="Rectangle: Rounded Corners 116">
            <a:extLst>
              <a:ext uri="{FF2B5EF4-FFF2-40B4-BE49-F238E27FC236}">
                <a16:creationId xmlns:a16="http://schemas.microsoft.com/office/drawing/2014/main" id="{F335BD1C-0A1B-4B61-30ED-68CBB3405745}"/>
              </a:ext>
            </a:extLst>
          </p:cNvPr>
          <p:cNvSpPr/>
          <p:nvPr/>
        </p:nvSpPr>
        <p:spPr>
          <a:xfrm flipH="1">
            <a:off x="8022888" y="956513"/>
            <a:ext cx="685800" cy="676995"/>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اسم</a:t>
            </a:r>
          </a:p>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المبادرة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52" name="Graphic 10">
            <a:extLst>
              <a:ext uri="{FF2B5EF4-FFF2-40B4-BE49-F238E27FC236}">
                <a16:creationId xmlns:a16="http://schemas.microsoft.com/office/drawing/2014/main" id="{1D7D1140-A589-7C37-4E68-1CF407574C3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52386" y="1023112"/>
            <a:ext cx="244852" cy="274320"/>
          </a:xfrm>
          <a:prstGeom prst="rect">
            <a:avLst/>
          </a:prstGeom>
        </p:spPr>
      </p:pic>
      <p:sp>
        <p:nvSpPr>
          <p:cNvPr id="54" name="Rectangle: Rounded Corners 80">
            <a:extLst>
              <a:ext uri="{FF2B5EF4-FFF2-40B4-BE49-F238E27FC236}">
                <a16:creationId xmlns:a16="http://schemas.microsoft.com/office/drawing/2014/main" id="{1BED5005-67CC-F3EA-2A37-73AE8E29B697}"/>
              </a:ext>
            </a:extLst>
          </p:cNvPr>
          <p:cNvSpPr/>
          <p:nvPr/>
        </p:nvSpPr>
        <p:spPr>
          <a:xfrm flipH="1">
            <a:off x="8022888" y="1691275"/>
            <a:ext cx="685800" cy="860771"/>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هدف</a:t>
            </a:r>
          </a:p>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المبادرة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55" name="Graphic 12">
            <a:extLst>
              <a:ext uri="{FF2B5EF4-FFF2-40B4-BE49-F238E27FC236}">
                <a16:creationId xmlns:a16="http://schemas.microsoft.com/office/drawing/2014/main" id="{F3E544C7-F0BE-1271-7371-2AF876340E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26303" y="1795098"/>
            <a:ext cx="278970" cy="274320"/>
          </a:xfrm>
          <a:prstGeom prst="rect">
            <a:avLst/>
          </a:prstGeom>
        </p:spPr>
      </p:pic>
      <p:sp>
        <p:nvSpPr>
          <p:cNvPr id="57" name="Rectangle: Rounded Corners 81">
            <a:extLst>
              <a:ext uri="{FF2B5EF4-FFF2-40B4-BE49-F238E27FC236}">
                <a16:creationId xmlns:a16="http://schemas.microsoft.com/office/drawing/2014/main" id="{B6DAD6DB-6474-DAC8-71BE-B65B8252611E}"/>
              </a:ext>
            </a:extLst>
          </p:cNvPr>
          <p:cNvSpPr/>
          <p:nvPr/>
        </p:nvSpPr>
        <p:spPr>
          <a:xfrm flipH="1">
            <a:off x="8022888" y="2609815"/>
            <a:ext cx="685800" cy="1948090"/>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الأنشطة</a:t>
            </a:r>
            <a:br>
              <a:rPr kumimoji="0" lang="ar-EG"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الرئيسية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58" name="Graphic 14">
            <a:extLst>
              <a:ext uri="{FF2B5EF4-FFF2-40B4-BE49-F238E27FC236}">
                <a16:creationId xmlns:a16="http://schemas.microsoft.com/office/drawing/2014/main" id="{B28389A2-29D7-8B9C-E412-E3E90C35A0D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48187" y="3202611"/>
            <a:ext cx="260774" cy="274320"/>
          </a:xfrm>
          <a:prstGeom prst="rect">
            <a:avLst/>
          </a:prstGeom>
        </p:spPr>
      </p:pic>
      <p:sp>
        <p:nvSpPr>
          <p:cNvPr id="60" name="Rectangle: Rounded Corners 120">
            <a:extLst>
              <a:ext uri="{FF2B5EF4-FFF2-40B4-BE49-F238E27FC236}">
                <a16:creationId xmlns:a16="http://schemas.microsoft.com/office/drawing/2014/main" id="{5BE61931-84A2-6B73-C5E0-50B46A6EC538}"/>
              </a:ext>
            </a:extLst>
          </p:cNvPr>
          <p:cNvSpPr/>
          <p:nvPr/>
        </p:nvSpPr>
        <p:spPr>
          <a:xfrm flipH="1">
            <a:off x="4614563" y="956513"/>
            <a:ext cx="685800" cy="676995"/>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المالك</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61" name="Graphic 16">
            <a:extLst>
              <a:ext uri="{FF2B5EF4-FFF2-40B4-BE49-F238E27FC236}">
                <a16:creationId xmlns:a16="http://schemas.microsoft.com/office/drawing/2014/main" id="{FB3430AE-2950-7FB5-17A0-57812617C15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20303" y="1023112"/>
            <a:ext cx="274320" cy="274320"/>
          </a:xfrm>
          <a:prstGeom prst="rect">
            <a:avLst/>
          </a:prstGeom>
        </p:spPr>
      </p:pic>
      <p:sp>
        <p:nvSpPr>
          <p:cNvPr id="63" name="Rectangle: Rounded Corners 122">
            <a:extLst>
              <a:ext uri="{FF2B5EF4-FFF2-40B4-BE49-F238E27FC236}">
                <a16:creationId xmlns:a16="http://schemas.microsoft.com/office/drawing/2014/main" id="{B95BB20F-A645-2837-6A26-7014884CB9EF}"/>
              </a:ext>
            </a:extLst>
          </p:cNvPr>
          <p:cNvSpPr>
            <a:spLocks/>
          </p:cNvSpPr>
          <p:nvPr/>
        </p:nvSpPr>
        <p:spPr>
          <a:xfrm flipH="1">
            <a:off x="2869513" y="956513"/>
            <a:ext cx="685800" cy="676995"/>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المدة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64" name="Graphic 18">
            <a:extLst>
              <a:ext uri="{FF2B5EF4-FFF2-40B4-BE49-F238E27FC236}">
                <a16:creationId xmlns:a16="http://schemas.microsoft.com/office/drawing/2014/main" id="{052C438B-A954-41F6-CE48-FD828C5A427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75253" y="1014199"/>
            <a:ext cx="274320" cy="274320"/>
          </a:xfrm>
          <a:prstGeom prst="rect">
            <a:avLst/>
          </a:prstGeom>
        </p:spPr>
      </p:pic>
      <p:sp>
        <p:nvSpPr>
          <p:cNvPr id="66" name="Rectangle: Rounded Corners 148">
            <a:extLst>
              <a:ext uri="{FF2B5EF4-FFF2-40B4-BE49-F238E27FC236}">
                <a16:creationId xmlns:a16="http://schemas.microsoft.com/office/drawing/2014/main" id="{D47A13FB-84FF-0745-DBE3-1AB446612DBA}"/>
              </a:ext>
            </a:extLst>
          </p:cNvPr>
          <p:cNvSpPr>
            <a:spLocks/>
          </p:cNvSpPr>
          <p:nvPr/>
        </p:nvSpPr>
        <p:spPr>
          <a:xfrm flipH="1">
            <a:off x="1401803" y="956513"/>
            <a:ext cx="685800" cy="676995"/>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الميزانية</a:t>
            </a:r>
          </a:p>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التقديرية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67" name="Graphic 20">
            <a:extLst>
              <a:ext uri="{FF2B5EF4-FFF2-40B4-BE49-F238E27FC236}">
                <a16:creationId xmlns:a16="http://schemas.microsoft.com/office/drawing/2014/main" id="{F5154C4D-A415-6C2B-44F2-FEBBFAAFF1B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07811" y="1014410"/>
            <a:ext cx="273785" cy="274320"/>
          </a:xfrm>
          <a:prstGeom prst="rect">
            <a:avLst/>
          </a:prstGeom>
        </p:spPr>
      </p:pic>
      <p:sp>
        <p:nvSpPr>
          <p:cNvPr id="69" name="Rectangle: Rounded Corners 157">
            <a:extLst>
              <a:ext uri="{FF2B5EF4-FFF2-40B4-BE49-F238E27FC236}">
                <a16:creationId xmlns:a16="http://schemas.microsoft.com/office/drawing/2014/main" id="{F3F08EDF-6187-1635-C851-768EDCFBE69C}"/>
              </a:ext>
            </a:extLst>
          </p:cNvPr>
          <p:cNvSpPr/>
          <p:nvPr/>
        </p:nvSpPr>
        <p:spPr>
          <a:xfrm flipH="1">
            <a:off x="2869513" y="1691275"/>
            <a:ext cx="685800" cy="860771"/>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الهدف الاستراتيجي</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70" name="Graphic 22">
            <a:extLst>
              <a:ext uri="{FF2B5EF4-FFF2-40B4-BE49-F238E27FC236}">
                <a16:creationId xmlns:a16="http://schemas.microsoft.com/office/drawing/2014/main" id="{89E6C798-9C1F-91AF-E6DA-43D0D3DD1FA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75253" y="1774742"/>
            <a:ext cx="274320" cy="274320"/>
          </a:xfrm>
          <a:prstGeom prst="rect">
            <a:avLst/>
          </a:prstGeom>
        </p:spPr>
      </p:pic>
      <p:sp>
        <p:nvSpPr>
          <p:cNvPr id="72" name="Rectangle: Rounded Corners 84">
            <a:extLst>
              <a:ext uri="{FF2B5EF4-FFF2-40B4-BE49-F238E27FC236}">
                <a16:creationId xmlns:a16="http://schemas.microsoft.com/office/drawing/2014/main" id="{C627FD27-526F-8956-3E8D-FE206121F0B5}"/>
              </a:ext>
            </a:extLst>
          </p:cNvPr>
          <p:cNvSpPr/>
          <p:nvPr/>
        </p:nvSpPr>
        <p:spPr>
          <a:xfrm flipH="1">
            <a:off x="2869513" y="2609816"/>
            <a:ext cx="685800" cy="1023620"/>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أصحاب</a:t>
            </a:r>
            <a:br>
              <a:rPr kumimoji="0" lang="ar-EG"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المصلحة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73" name="Graphic 31">
            <a:extLst>
              <a:ext uri="{FF2B5EF4-FFF2-40B4-BE49-F238E27FC236}">
                <a16:creationId xmlns:a16="http://schemas.microsoft.com/office/drawing/2014/main" id="{DBB07256-E99D-07E3-319B-81A7A407216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040963" y="2826727"/>
            <a:ext cx="342900" cy="235744"/>
          </a:xfrm>
          <a:prstGeom prst="rect">
            <a:avLst/>
          </a:prstGeom>
        </p:spPr>
      </p:pic>
      <p:sp>
        <p:nvSpPr>
          <p:cNvPr id="75" name="Rectangle: Rounded Corners 86">
            <a:extLst>
              <a:ext uri="{FF2B5EF4-FFF2-40B4-BE49-F238E27FC236}">
                <a16:creationId xmlns:a16="http://schemas.microsoft.com/office/drawing/2014/main" id="{E1115DD8-5B2A-FCD8-2C82-B023857969B2}"/>
              </a:ext>
            </a:extLst>
          </p:cNvPr>
          <p:cNvSpPr/>
          <p:nvPr/>
        </p:nvSpPr>
        <p:spPr>
          <a:xfrm flipH="1">
            <a:off x="2869515" y="3692955"/>
            <a:ext cx="685800" cy="864949"/>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مؤشرات</a:t>
            </a:r>
            <a:br>
              <a:rPr kumimoji="0" lang="ar-EG"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الاداء</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77" name="Graphic 33">
            <a:extLst>
              <a:ext uri="{FF2B5EF4-FFF2-40B4-BE49-F238E27FC236}">
                <a16:creationId xmlns:a16="http://schemas.microsoft.com/office/drawing/2014/main" id="{A62A4D1D-52A3-69D4-DF31-785DE909BC1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075255" y="3791336"/>
            <a:ext cx="274320" cy="274320"/>
          </a:xfrm>
          <a:prstGeom prst="rect">
            <a:avLst/>
          </a:prstGeom>
        </p:spPr>
      </p:pic>
      <p:sp>
        <p:nvSpPr>
          <p:cNvPr id="5" name="عنصر نائب لرقم الشريحة 1">
            <a:extLst>
              <a:ext uri="{FF2B5EF4-FFF2-40B4-BE49-F238E27FC236}">
                <a16:creationId xmlns:a16="http://schemas.microsoft.com/office/drawing/2014/main" id="{1EED4B3F-6BCE-B80A-5E59-7C4F47CD97D9}"/>
              </a:ext>
            </a:extLst>
          </p:cNvPr>
          <p:cNvSpPr txBox="1">
            <a:spLocks/>
          </p:cNvSpPr>
          <p:nvPr/>
        </p:nvSpPr>
        <p:spPr>
          <a:xfrm>
            <a:off x="8339248" y="4773324"/>
            <a:ext cx="519579" cy="226002"/>
          </a:xfrm>
          <a:prstGeom prst="rect">
            <a:avLst/>
          </a:prstGeom>
        </p:spPr>
        <p:txBody>
          <a:bodyPr vert="horz" lIns="91440" tIns="45720" rIns="91440" bIns="45720" rtlCol="0" anchor="ctr"/>
          <a:lstStyle>
            <a:defPPr>
              <a:defRPr lang="en-US"/>
            </a:defPPr>
            <a:lvl1pPr marL="0" algn="r" defTabSz="171450" rtl="0" eaLnBrk="1" latinLnBrk="0" hangingPunct="1">
              <a:defRPr sz="1050" b="1" kern="1200">
                <a:solidFill>
                  <a:schemeClr val="accent2"/>
                </a:solidFill>
                <a:latin typeface="+mn-lt"/>
                <a:ea typeface="+mn-ea"/>
                <a:cs typeface="+mn-cs"/>
              </a:defRPr>
            </a:lvl1pPr>
            <a:lvl2pPr marL="171450" algn="l" defTabSz="171450" rtl="0" eaLnBrk="1" latinLnBrk="0" hangingPunct="1">
              <a:defRPr sz="675" kern="1200">
                <a:solidFill>
                  <a:schemeClr val="tx1"/>
                </a:solidFill>
                <a:latin typeface="+mn-lt"/>
                <a:ea typeface="+mn-ea"/>
                <a:cs typeface="+mn-cs"/>
              </a:defRPr>
            </a:lvl2pPr>
            <a:lvl3pPr marL="342900" algn="l" defTabSz="171450" rtl="0" eaLnBrk="1" latinLnBrk="0" hangingPunct="1">
              <a:defRPr sz="675" kern="1200">
                <a:solidFill>
                  <a:schemeClr val="tx1"/>
                </a:solidFill>
                <a:latin typeface="+mn-lt"/>
                <a:ea typeface="+mn-ea"/>
                <a:cs typeface="+mn-cs"/>
              </a:defRPr>
            </a:lvl3pPr>
            <a:lvl4pPr marL="514350" algn="l" defTabSz="171450" rtl="0" eaLnBrk="1" latinLnBrk="0" hangingPunct="1">
              <a:defRPr sz="675" kern="1200">
                <a:solidFill>
                  <a:schemeClr val="tx1"/>
                </a:solidFill>
                <a:latin typeface="+mn-lt"/>
                <a:ea typeface="+mn-ea"/>
                <a:cs typeface="+mn-cs"/>
              </a:defRPr>
            </a:lvl4pPr>
            <a:lvl5pPr marL="685800" algn="l" defTabSz="171450" rtl="0" eaLnBrk="1" latinLnBrk="0" hangingPunct="1">
              <a:defRPr sz="675" kern="1200">
                <a:solidFill>
                  <a:schemeClr val="tx1"/>
                </a:solidFill>
                <a:latin typeface="+mn-lt"/>
                <a:ea typeface="+mn-ea"/>
                <a:cs typeface="+mn-cs"/>
              </a:defRPr>
            </a:lvl5pPr>
            <a:lvl6pPr marL="857250" algn="l" defTabSz="171450" rtl="0" eaLnBrk="1" latinLnBrk="0" hangingPunct="1">
              <a:defRPr sz="675" kern="1200">
                <a:solidFill>
                  <a:schemeClr val="tx1"/>
                </a:solidFill>
                <a:latin typeface="+mn-lt"/>
                <a:ea typeface="+mn-ea"/>
                <a:cs typeface="+mn-cs"/>
              </a:defRPr>
            </a:lvl6pPr>
            <a:lvl7pPr marL="1028700" algn="l" defTabSz="171450" rtl="0" eaLnBrk="1" latinLnBrk="0" hangingPunct="1">
              <a:defRPr sz="675" kern="1200">
                <a:solidFill>
                  <a:schemeClr val="tx1"/>
                </a:solidFill>
                <a:latin typeface="+mn-lt"/>
                <a:ea typeface="+mn-ea"/>
                <a:cs typeface="+mn-cs"/>
              </a:defRPr>
            </a:lvl7pPr>
            <a:lvl8pPr marL="1200150" algn="l" defTabSz="171450" rtl="0" eaLnBrk="1" latinLnBrk="0" hangingPunct="1">
              <a:defRPr sz="675" kern="1200">
                <a:solidFill>
                  <a:schemeClr val="tx1"/>
                </a:solidFill>
                <a:latin typeface="+mn-lt"/>
                <a:ea typeface="+mn-ea"/>
                <a:cs typeface="+mn-cs"/>
              </a:defRPr>
            </a:lvl8pPr>
            <a:lvl9pPr marL="1371600" algn="l" defTabSz="171450" rtl="0" eaLnBrk="1" latinLnBrk="0" hangingPunct="1">
              <a:defRPr sz="675" kern="1200">
                <a:solidFill>
                  <a:schemeClr val="tx1"/>
                </a:solidFill>
                <a:latin typeface="+mn-lt"/>
                <a:ea typeface="+mn-ea"/>
                <a:cs typeface="+mn-cs"/>
              </a:defRPr>
            </a:lvl9pPr>
          </a:lstStyle>
          <a:p>
            <a:fld id="{402EAA05-6333-46EE-AAC8-A5AD6A996142}" type="slidenum">
              <a:rPr lang="en-US" smtClean="0"/>
              <a:pPr/>
              <a:t>80</a:t>
            </a:fld>
            <a:endParaRPr lang="en-US"/>
          </a:p>
        </p:txBody>
      </p:sp>
    </p:spTree>
    <p:extLst>
      <p:ext uri="{BB962C8B-B14F-4D97-AF65-F5344CB8AC3E}">
        <p14:creationId xmlns:p14="http://schemas.microsoft.com/office/powerpoint/2010/main" val="38330959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ABD85-104E-C248-14B0-4305096FF8B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952827-64D0-9DD9-3F79-12023C806ED7}"/>
              </a:ext>
            </a:extLst>
          </p:cNvPr>
          <p:cNvSpPr>
            <a:spLocks noGrp="1"/>
          </p:cNvSpPr>
          <p:nvPr>
            <p:ph type="sldNum" sz="quarter" idx="4"/>
          </p:nvPr>
        </p:nvSpPr>
        <p:spPr>
          <a:xfrm>
            <a:off x="8010212" y="6471604"/>
            <a:ext cx="519579" cy="226002"/>
          </a:xfrm>
        </p:spPr>
        <p:txBody>
          <a:bodyPr/>
          <a:lstStyle/>
          <a:p>
            <a:fld id="{402EAA05-6333-46EE-AAC8-A5AD6A996142}" type="slidenum">
              <a:rPr lang="en-US" smtClean="0"/>
              <a:t>81</a:t>
            </a:fld>
            <a:endParaRPr lang="en-US"/>
          </a:p>
        </p:txBody>
      </p:sp>
      <p:sp>
        <p:nvSpPr>
          <p:cNvPr id="3" name="Title 1">
            <a:extLst>
              <a:ext uri="{FF2B5EF4-FFF2-40B4-BE49-F238E27FC236}">
                <a16:creationId xmlns:a16="http://schemas.microsoft.com/office/drawing/2014/main" id="{1AB583E2-ED06-1CF2-07A8-33A9FAB04F2A}"/>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nSpc>
                <a:spcPct val="115000"/>
              </a:lnSpc>
              <a:spcAft>
                <a:spcPts val="300"/>
              </a:spcAft>
            </a:pPr>
            <a:r>
              <a:rPr lang="ar-SA" sz="1800" kern="100" dirty="0">
                <a:latin typeface="Aptos" panose="020B0004020202020204" pitchFamily="34" charset="0"/>
                <a:ea typeface="Aptos" panose="020B0004020202020204" pitchFamily="34" charset="0"/>
                <a:cs typeface="Sakkal Majalla" panose="02000000000000000000" pitchFamily="2" charset="-78"/>
              </a:rPr>
              <a:t>بطاقة المبادرة 11 </a:t>
            </a:r>
          </a:p>
        </p:txBody>
      </p:sp>
      <p:sp>
        <p:nvSpPr>
          <p:cNvPr id="4" name="Rectangle 3">
            <a:extLst>
              <a:ext uri="{FF2B5EF4-FFF2-40B4-BE49-F238E27FC236}">
                <a16:creationId xmlns:a16="http://schemas.microsoft.com/office/drawing/2014/main" id="{F9C98FA5-15CA-6FD1-6B1D-64D00BD903D7}"/>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algn="r" rtl="1"/>
            <a:endParaRPr lang="en-US" sz="253"/>
          </a:p>
        </p:txBody>
      </p:sp>
      <p:sp>
        <p:nvSpPr>
          <p:cNvPr id="41" name="Rectangle 82">
            <a:extLst>
              <a:ext uri="{FF2B5EF4-FFF2-40B4-BE49-F238E27FC236}">
                <a16:creationId xmlns:a16="http://schemas.microsoft.com/office/drawing/2014/main" id="{FB4D0780-F115-715F-48DE-A2AF76FC23C4}"/>
              </a:ext>
            </a:extLst>
          </p:cNvPr>
          <p:cNvSpPr/>
          <p:nvPr/>
        </p:nvSpPr>
        <p:spPr>
          <a:xfrm flipH="1">
            <a:off x="3627529" y="2609815"/>
            <a:ext cx="4493331" cy="1948090"/>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إجراء تحليل شامل للهوية الحالية للمجموعة ومراجعة أداء قنوات التواصل القائمة</a:t>
            </a:r>
          </a:p>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إعداد استراتيجية اتصال وتسويق متكاملة تشمل الأهداف والجمهور المستهدف والرسائل المحورية</a:t>
            </a:r>
          </a:p>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تطوير خطة اتصال داخلية لتعزيز الوعي بالهوية المؤسسية داخل المجموعة والشركات التابعة</a:t>
            </a:r>
          </a:p>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تصميم خطة محتوى استراتيجية متعددة القنوات: رقمية، تقليدية، إعلامية</a:t>
            </a:r>
          </a:p>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إنشاء نظام لإدارة السمعة المؤسسية ومتابعة الانطباعات عبر وسائل الإعلام ومنصات التواصل</a:t>
            </a:r>
          </a:p>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تنفيذ حملات تسويقية وإعلامية مدروسة لدعم المبادرات الاستراتيجية الكبرى للمجموعة</a:t>
            </a:r>
          </a:p>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التعاون مع وسائل الإعلام والشركاء لتوسيع التغطية وتعزيز صورة المجموعة كمستثمر رائد</a:t>
            </a:r>
          </a:p>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تقييم أداء الاستراتيجية بشكل دوري وتحديثها بناءً على مؤشرات الأداء والتحليل الإعلامي</a:t>
            </a:r>
          </a:p>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تنفيذ برامج تواصل داخلي لتحسين اندماج الموظفين وتبنيهم لهوية المجموعة.</a:t>
            </a:r>
          </a:p>
        </p:txBody>
      </p:sp>
      <p:sp>
        <p:nvSpPr>
          <p:cNvPr id="42" name="Rectangle 83">
            <a:extLst>
              <a:ext uri="{FF2B5EF4-FFF2-40B4-BE49-F238E27FC236}">
                <a16:creationId xmlns:a16="http://schemas.microsoft.com/office/drawing/2014/main" id="{1630CFB1-C162-A268-1317-9031F72FBBC5}"/>
              </a:ext>
            </a:extLst>
          </p:cNvPr>
          <p:cNvSpPr/>
          <p:nvPr/>
        </p:nvSpPr>
        <p:spPr>
          <a:xfrm flipH="1">
            <a:off x="3627529" y="1691275"/>
            <a:ext cx="4493330" cy="860771"/>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algn="r" defTabSz="685766" rtl="1">
              <a:lnSpc>
                <a:spcPct val="90000"/>
              </a:lnSpc>
              <a:defRPr/>
            </a:pPr>
            <a:r>
              <a:rPr lang="ar-SA" sz="1100" dirty="0">
                <a:solidFill>
                  <a:schemeClr val="tx2"/>
                </a:solidFill>
                <a:latin typeface="Sakkal Majalla" panose="02000000000000000000" pitchFamily="2" charset="-78"/>
                <a:cs typeface="Sakkal Majalla" panose="02000000000000000000" pitchFamily="2" charset="-78"/>
              </a:rPr>
              <a:t>تحديث وتنفيذ استراتيجية شاملة للتواصل والتسويق لرفع مستوى الوعي بالعلامة التجارية للمجموعة وتعزيز حضورها في الأسواق المستهدفة </a:t>
            </a:r>
          </a:p>
        </p:txBody>
      </p:sp>
      <p:sp>
        <p:nvSpPr>
          <p:cNvPr id="43" name="Rectangle 85">
            <a:extLst>
              <a:ext uri="{FF2B5EF4-FFF2-40B4-BE49-F238E27FC236}">
                <a16:creationId xmlns:a16="http://schemas.microsoft.com/office/drawing/2014/main" id="{EE6B2B45-7C5E-2124-F5DC-8CDB57C0CA8C}"/>
              </a:ext>
            </a:extLst>
          </p:cNvPr>
          <p:cNvSpPr/>
          <p:nvPr/>
        </p:nvSpPr>
        <p:spPr>
          <a:xfrm flipH="1">
            <a:off x="435313" y="2610983"/>
            <a:ext cx="2532172" cy="1023620"/>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numCol="1" spcCol="36000" rtlCol="0" anchor="ctr">
            <a:noAutofit/>
          </a:bodyPr>
          <a:lstStyle/>
          <a:p>
            <a:pPr marL="175022" lvl="0" indent="-175022" algn="r" defTabSz="685766" rtl="1">
              <a:lnSpc>
                <a:spcPct val="90000"/>
              </a:lnSpc>
              <a:buFont typeface="Wingdings" panose="05000000000000000000" pitchFamily="2" charset="2"/>
              <a:buChar char="§"/>
              <a:defRPr/>
            </a:pPr>
            <a:r>
              <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الرئيس التنفيذي للمجموعة</a:t>
            </a:r>
          </a:p>
          <a:p>
            <a:pPr marL="175022" lvl="0" indent="-175022" algn="r" defTabSz="685766" rtl="1">
              <a:lnSpc>
                <a:spcPct val="90000"/>
              </a:lnSpc>
              <a:buFont typeface="Wingdings" panose="05000000000000000000" pitchFamily="2" charset="2"/>
              <a:buChar char="§"/>
              <a:defRPr/>
            </a:pPr>
            <a:r>
              <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الرؤساء التنفيذيون للشركات التابعة  </a:t>
            </a:r>
          </a:p>
          <a:p>
            <a:pPr marL="175022" lvl="0" indent="-175022" algn="r" defTabSz="685766" rtl="1">
              <a:lnSpc>
                <a:spcPct val="90000"/>
              </a:lnSpc>
              <a:buFont typeface="Wingdings" panose="05000000000000000000" pitchFamily="2" charset="2"/>
              <a:buChar char="§"/>
              <a:defRPr/>
            </a:pPr>
            <a:r>
              <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جميع الإدارات في المجموعة</a:t>
            </a:r>
          </a:p>
          <a:p>
            <a:pPr marL="175022" lvl="0" indent="-175022"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الشركات التابعة</a:t>
            </a:r>
            <a:endPar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44" name="Rectangle 87">
            <a:extLst>
              <a:ext uri="{FF2B5EF4-FFF2-40B4-BE49-F238E27FC236}">
                <a16:creationId xmlns:a16="http://schemas.microsoft.com/office/drawing/2014/main" id="{FD78DABB-EEC7-CFF4-1BD7-C3C4F3123777}"/>
              </a:ext>
            </a:extLst>
          </p:cNvPr>
          <p:cNvSpPr>
            <a:spLocks/>
          </p:cNvSpPr>
          <p:nvPr/>
        </p:nvSpPr>
        <p:spPr>
          <a:xfrm flipH="1">
            <a:off x="435314" y="3692956"/>
            <a:ext cx="2532171" cy="864949"/>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marL="175022" indent="-175022" algn="r" defTabSz="685766" rtl="1">
              <a:lnSpc>
                <a:spcPct val="90000"/>
              </a:lnSpc>
              <a:buFont typeface="Wingdings" panose="05000000000000000000" pitchFamily="2" charset="2"/>
              <a:buChar char="§"/>
            </a:pPr>
            <a:r>
              <a:rPr lang="ar-SA" sz="1100" kern="0" dirty="0">
                <a:solidFill>
                  <a:schemeClr val="tx2"/>
                </a:solidFill>
                <a:latin typeface="Sakkal Majalla" panose="02000000000000000000" pitchFamily="2" charset="-78"/>
                <a:cs typeface="Sakkal Majalla" panose="02000000000000000000" pitchFamily="2" charset="-78"/>
              </a:rPr>
              <a:t>مؤشر الوعي بالعلامة التجارية </a:t>
            </a:r>
          </a:p>
          <a:p>
            <a:pPr marL="175022" indent="-175022" algn="r" defTabSz="685766" rtl="1">
              <a:lnSpc>
                <a:spcPct val="90000"/>
              </a:lnSpc>
              <a:buFont typeface="Wingdings" panose="05000000000000000000" pitchFamily="2" charset="2"/>
              <a:buChar char="§"/>
            </a:pPr>
            <a:r>
              <a:rPr lang="ar-SA" sz="1100" kern="0" dirty="0">
                <a:solidFill>
                  <a:schemeClr val="tx2"/>
                </a:solidFill>
                <a:latin typeface="Sakkal Majalla" panose="02000000000000000000" pitchFamily="2" charset="-78"/>
                <a:cs typeface="Sakkal Majalla" panose="02000000000000000000" pitchFamily="2" charset="-78"/>
              </a:rPr>
              <a:t>معدل التفاعل الرقمي </a:t>
            </a:r>
          </a:p>
          <a:p>
            <a:pPr marL="175022" indent="-175022" algn="r" defTabSz="685766" rtl="1">
              <a:lnSpc>
                <a:spcPct val="90000"/>
              </a:lnSpc>
              <a:buFont typeface="Wingdings" panose="05000000000000000000" pitchFamily="2" charset="2"/>
              <a:buChar char="§"/>
            </a:pPr>
            <a:r>
              <a:rPr lang="ar-SA" sz="1100" kern="0" dirty="0">
                <a:solidFill>
                  <a:schemeClr val="tx2"/>
                </a:solidFill>
                <a:latin typeface="Sakkal Majalla" panose="02000000000000000000" pitchFamily="2" charset="-78"/>
                <a:cs typeface="Sakkal Majalla" panose="02000000000000000000" pitchFamily="2" charset="-78"/>
              </a:rPr>
              <a:t>عدد الحملات التسويقية المنفذة سنوياً</a:t>
            </a:r>
          </a:p>
          <a:p>
            <a:pPr marL="175022" indent="-175022" algn="r" defTabSz="685766" rtl="1">
              <a:lnSpc>
                <a:spcPct val="90000"/>
              </a:lnSpc>
              <a:buFont typeface="Wingdings" panose="05000000000000000000" pitchFamily="2" charset="2"/>
              <a:buChar char="§"/>
            </a:pPr>
            <a:r>
              <a:rPr lang="ar-SA" sz="1100" kern="0" dirty="0">
                <a:solidFill>
                  <a:schemeClr val="tx2"/>
                </a:solidFill>
                <a:latin typeface="Sakkal Majalla" panose="02000000000000000000" pitchFamily="2" charset="-78"/>
                <a:cs typeface="Sakkal Majalla" panose="02000000000000000000" pitchFamily="2" charset="-78"/>
              </a:rPr>
              <a:t>مؤشر الارتباط بالعلامة </a:t>
            </a:r>
          </a:p>
        </p:txBody>
      </p:sp>
      <p:sp>
        <p:nvSpPr>
          <p:cNvPr id="45" name="Rectangle 117">
            <a:extLst>
              <a:ext uri="{FF2B5EF4-FFF2-40B4-BE49-F238E27FC236}">
                <a16:creationId xmlns:a16="http://schemas.microsoft.com/office/drawing/2014/main" id="{42943406-0D34-7484-97F2-50DCFC1DBE77}"/>
              </a:ext>
            </a:extLst>
          </p:cNvPr>
          <p:cNvSpPr/>
          <p:nvPr/>
        </p:nvSpPr>
        <p:spPr>
          <a:xfrm flipH="1">
            <a:off x="5372578" y="956513"/>
            <a:ext cx="2748281" cy="676995"/>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lvl="0" algn="r" defTabSz="685766" rtl="1">
              <a:lnSpc>
                <a:spcPct val="90000"/>
              </a:lnSpc>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تحديث وتنفيذ استراتيجية شاملة للتواصل والتسويق</a:t>
            </a:r>
            <a:endParaRPr lang="en-US"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46" name="Rectangle 121">
            <a:extLst>
              <a:ext uri="{FF2B5EF4-FFF2-40B4-BE49-F238E27FC236}">
                <a16:creationId xmlns:a16="http://schemas.microsoft.com/office/drawing/2014/main" id="{C91A782F-8B0C-2C93-40C7-7E065F7D5B12}"/>
              </a:ext>
            </a:extLst>
          </p:cNvPr>
          <p:cNvSpPr/>
          <p:nvPr/>
        </p:nvSpPr>
        <p:spPr>
          <a:xfrm flipH="1">
            <a:off x="3627529" y="956513"/>
            <a:ext cx="1085003" cy="676995"/>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lvl="0" algn="ctr" defTabSz="685800" rtl="1">
              <a:defRPr/>
            </a:pPr>
            <a:r>
              <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التسويق والاتصال المؤسسي</a:t>
            </a:r>
          </a:p>
        </p:txBody>
      </p:sp>
      <p:sp>
        <p:nvSpPr>
          <p:cNvPr id="47" name="Rectangle 123">
            <a:extLst>
              <a:ext uri="{FF2B5EF4-FFF2-40B4-BE49-F238E27FC236}">
                <a16:creationId xmlns:a16="http://schemas.microsoft.com/office/drawing/2014/main" id="{45C495F1-DF3F-A383-CFF6-61878E352172}"/>
              </a:ext>
            </a:extLst>
          </p:cNvPr>
          <p:cNvSpPr>
            <a:spLocks/>
          </p:cNvSpPr>
          <p:nvPr/>
        </p:nvSpPr>
        <p:spPr>
          <a:xfrm flipH="1">
            <a:off x="2158602" y="956513"/>
            <a:ext cx="808882" cy="676995"/>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137160" rtlCol="0" anchor="ctr">
            <a:noAutofit/>
          </a:bodyPr>
          <a:lstStyle/>
          <a:p>
            <a:pPr marL="0" marR="0" lvl="0" indent="0" algn="ctr" defTabSz="685766" rtl="1" eaLnBrk="1" fontAlgn="auto" latinLnBrk="0" hangingPunct="1">
              <a:lnSpc>
                <a:spcPct val="90000"/>
              </a:lnSpc>
              <a:spcBef>
                <a:spcPts val="0"/>
              </a:spcBef>
              <a:spcAft>
                <a:spcPts val="0"/>
              </a:spcAft>
              <a:buClrTx/>
              <a:buSzTx/>
              <a:buFontTx/>
              <a:buNone/>
              <a:tabLst/>
              <a:defRPr/>
            </a:pPr>
            <a:r>
              <a:rPr kumimoji="0" lang="ar-SA" sz="1100" b="0" i="0" u="none" strike="noStrike" kern="0" cap="none" spc="0" normalizeH="0" baseline="0" noProof="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9 – 12 شهر</a:t>
            </a:r>
            <a:endParaRPr kumimoji="0" lang="en-US"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48" name="Rectangle 149">
            <a:extLst>
              <a:ext uri="{FF2B5EF4-FFF2-40B4-BE49-F238E27FC236}">
                <a16:creationId xmlns:a16="http://schemas.microsoft.com/office/drawing/2014/main" id="{B1BFA7D6-9CC3-CF73-0700-723134D84931}"/>
              </a:ext>
            </a:extLst>
          </p:cNvPr>
          <p:cNvSpPr>
            <a:spLocks/>
          </p:cNvSpPr>
          <p:nvPr/>
        </p:nvSpPr>
        <p:spPr>
          <a:xfrm flipH="1">
            <a:off x="435312" y="956513"/>
            <a:ext cx="1064461" cy="676995"/>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marL="0" marR="0" lvl="0" indent="0" algn="ctr" defTabSz="685766" rtl="1" eaLnBrk="1" fontAlgn="auto" latinLnBrk="0" hangingPunct="1">
              <a:lnSpc>
                <a:spcPct val="90000"/>
              </a:lnSpc>
              <a:spcBef>
                <a:spcPts val="0"/>
              </a:spcBef>
              <a:spcAft>
                <a:spcPts val="0"/>
              </a:spcAft>
              <a:buClrTx/>
              <a:buSzTx/>
              <a:buFontTx/>
              <a:buNone/>
              <a:tabLst/>
              <a:defRPr/>
            </a:pPr>
            <a:r>
              <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250,000 – 700,000 ريال</a:t>
            </a:r>
            <a:endParaRPr kumimoji="0" lang="en-US"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49" name="Rectangle 158">
            <a:extLst>
              <a:ext uri="{FF2B5EF4-FFF2-40B4-BE49-F238E27FC236}">
                <a16:creationId xmlns:a16="http://schemas.microsoft.com/office/drawing/2014/main" id="{B0B1B3E5-931B-D2DE-7DBA-701FDD32BEED}"/>
              </a:ext>
            </a:extLst>
          </p:cNvPr>
          <p:cNvSpPr/>
          <p:nvPr/>
        </p:nvSpPr>
        <p:spPr>
          <a:xfrm flipH="1">
            <a:off x="435312" y="1691860"/>
            <a:ext cx="2532173" cy="860771"/>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numCol="1" spcCol="36000" rtlCol="0" anchor="ctr">
            <a:noAutofit/>
          </a:bodyPr>
          <a:lstStyle/>
          <a:p>
            <a:pPr marL="216694" lvl="0" indent="-216694"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العلامة التجارية</a:t>
            </a:r>
          </a:p>
        </p:txBody>
      </p:sp>
      <p:sp>
        <p:nvSpPr>
          <p:cNvPr id="51" name="Rectangle: Rounded Corners 116">
            <a:extLst>
              <a:ext uri="{FF2B5EF4-FFF2-40B4-BE49-F238E27FC236}">
                <a16:creationId xmlns:a16="http://schemas.microsoft.com/office/drawing/2014/main" id="{16043BDB-BFFB-AC8E-B02A-0E5ACF29A596}"/>
              </a:ext>
            </a:extLst>
          </p:cNvPr>
          <p:cNvSpPr/>
          <p:nvPr/>
        </p:nvSpPr>
        <p:spPr>
          <a:xfrm flipH="1">
            <a:off x="8022888" y="956513"/>
            <a:ext cx="685800" cy="676995"/>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اسم</a:t>
            </a:r>
          </a:p>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المبادرة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52" name="Graphic 10">
            <a:extLst>
              <a:ext uri="{FF2B5EF4-FFF2-40B4-BE49-F238E27FC236}">
                <a16:creationId xmlns:a16="http://schemas.microsoft.com/office/drawing/2014/main" id="{6031B980-EF77-1854-B25B-45F3209EA1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52386" y="1023112"/>
            <a:ext cx="244852" cy="274320"/>
          </a:xfrm>
          <a:prstGeom prst="rect">
            <a:avLst/>
          </a:prstGeom>
        </p:spPr>
      </p:pic>
      <p:sp>
        <p:nvSpPr>
          <p:cNvPr id="54" name="Rectangle: Rounded Corners 80">
            <a:extLst>
              <a:ext uri="{FF2B5EF4-FFF2-40B4-BE49-F238E27FC236}">
                <a16:creationId xmlns:a16="http://schemas.microsoft.com/office/drawing/2014/main" id="{233D9F82-2344-37A7-21AB-1EF7FAA6591A}"/>
              </a:ext>
            </a:extLst>
          </p:cNvPr>
          <p:cNvSpPr/>
          <p:nvPr/>
        </p:nvSpPr>
        <p:spPr>
          <a:xfrm flipH="1">
            <a:off x="8022888" y="1691275"/>
            <a:ext cx="685800" cy="860771"/>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هدف</a:t>
            </a:r>
          </a:p>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المبادرة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55" name="Graphic 12">
            <a:extLst>
              <a:ext uri="{FF2B5EF4-FFF2-40B4-BE49-F238E27FC236}">
                <a16:creationId xmlns:a16="http://schemas.microsoft.com/office/drawing/2014/main" id="{FF4A97AE-3C57-96C3-9976-0D2007E3C1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26303" y="1795098"/>
            <a:ext cx="278970" cy="274320"/>
          </a:xfrm>
          <a:prstGeom prst="rect">
            <a:avLst/>
          </a:prstGeom>
        </p:spPr>
      </p:pic>
      <p:sp>
        <p:nvSpPr>
          <p:cNvPr id="57" name="Rectangle: Rounded Corners 81">
            <a:extLst>
              <a:ext uri="{FF2B5EF4-FFF2-40B4-BE49-F238E27FC236}">
                <a16:creationId xmlns:a16="http://schemas.microsoft.com/office/drawing/2014/main" id="{D554AF54-52EC-CB36-F899-402D235F18E4}"/>
              </a:ext>
            </a:extLst>
          </p:cNvPr>
          <p:cNvSpPr/>
          <p:nvPr/>
        </p:nvSpPr>
        <p:spPr>
          <a:xfrm flipH="1">
            <a:off x="8022888" y="2609815"/>
            <a:ext cx="685800" cy="1948090"/>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الأنشطة</a:t>
            </a:r>
            <a:br>
              <a:rPr kumimoji="0" lang="ar-EG"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الرئيسية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58" name="Graphic 14">
            <a:extLst>
              <a:ext uri="{FF2B5EF4-FFF2-40B4-BE49-F238E27FC236}">
                <a16:creationId xmlns:a16="http://schemas.microsoft.com/office/drawing/2014/main" id="{32B2BFAD-8B1E-C317-0CEA-902699F6FD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48187" y="3202611"/>
            <a:ext cx="260774" cy="274320"/>
          </a:xfrm>
          <a:prstGeom prst="rect">
            <a:avLst/>
          </a:prstGeom>
        </p:spPr>
      </p:pic>
      <p:sp>
        <p:nvSpPr>
          <p:cNvPr id="60" name="Rectangle: Rounded Corners 120">
            <a:extLst>
              <a:ext uri="{FF2B5EF4-FFF2-40B4-BE49-F238E27FC236}">
                <a16:creationId xmlns:a16="http://schemas.microsoft.com/office/drawing/2014/main" id="{CB792EDC-3BBD-D7A0-5846-61963DD8B92E}"/>
              </a:ext>
            </a:extLst>
          </p:cNvPr>
          <p:cNvSpPr/>
          <p:nvPr/>
        </p:nvSpPr>
        <p:spPr>
          <a:xfrm flipH="1">
            <a:off x="4614563" y="956513"/>
            <a:ext cx="685800" cy="676995"/>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المالك</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61" name="Graphic 16">
            <a:extLst>
              <a:ext uri="{FF2B5EF4-FFF2-40B4-BE49-F238E27FC236}">
                <a16:creationId xmlns:a16="http://schemas.microsoft.com/office/drawing/2014/main" id="{B49A848F-89D7-1628-76E4-8265B466BD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20303" y="1023112"/>
            <a:ext cx="274320" cy="274320"/>
          </a:xfrm>
          <a:prstGeom prst="rect">
            <a:avLst/>
          </a:prstGeom>
        </p:spPr>
      </p:pic>
      <p:sp>
        <p:nvSpPr>
          <p:cNvPr id="63" name="Rectangle: Rounded Corners 122">
            <a:extLst>
              <a:ext uri="{FF2B5EF4-FFF2-40B4-BE49-F238E27FC236}">
                <a16:creationId xmlns:a16="http://schemas.microsoft.com/office/drawing/2014/main" id="{C81A8FB2-02FD-C65E-D6CD-363FE7CABD2F}"/>
              </a:ext>
            </a:extLst>
          </p:cNvPr>
          <p:cNvSpPr>
            <a:spLocks/>
          </p:cNvSpPr>
          <p:nvPr/>
        </p:nvSpPr>
        <p:spPr>
          <a:xfrm flipH="1">
            <a:off x="2869513" y="956513"/>
            <a:ext cx="685800" cy="676995"/>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المدة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64" name="Graphic 18">
            <a:extLst>
              <a:ext uri="{FF2B5EF4-FFF2-40B4-BE49-F238E27FC236}">
                <a16:creationId xmlns:a16="http://schemas.microsoft.com/office/drawing/2014/main" id="{C73A36C1-D769-19F1-B6B6-C1496F69C09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75253" y="1014199"/>
            <a:ext cx="274320" cy="274320"/>
          </a:xfrm>
          <a:prstGeom prst="rect">
            <a:avLst/>
          </a:prstGeom>
        </p:spPr>
      </p:pic>
      <p:sp>
        <p:nvSpPr>
          <p:cNvPr id="66" name="Rectangle: Rounded Corners 148">
            <a:extLst>
              <a:ext uri="{FF2B5EF4-FFF2-40B4-BE49-F238E27FC236}">
                <a16:creationId xmlns:a16="http://schemas.microsoft.com/office/drawing/2014/main" id="{D55602EF-D4AD-75E6-1A28-7084ABBAF90D}"/>
              </a:ext>
            </a:extLst>
          </p:cNvPr>
          <p:cNvSpPr>
            <a:spLocks/>
          </p:cNvSpPr>
          <p:nvPr/>
        </p:nvSpPr>
        <p:spPr>
          <a:xfrm flipH="1">
            <a:off x="1401803" y="956513"/>
            <a:ext cx="685800" cy="676995"/>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الميزانية</a:t>
            </a:r>
          </a:p>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التقديرية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67" name="Graphic 20">
            <a:extLst>
              <a:ext uri="{FF2B5EF4-FFF2-40B4-BE49-F238E27FC236}">
                <a16:creationId xmlns:a16="http://schemas.microsoft.com/office/drawing/2014/main" id="{521EC432-DF77-7A13-4636-78A7FD64A2A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07811" y="1014410"/>
            <a:ext cx="273785" cy="274320"/>
          </a:xfrm>
          <a:prstGeom prst="rect">
            <a:avLst/>
          </a:prstGeom>
        </p:spPr>
      </p:pic>
      <p:sp>
        <p:nvSpPr>
          <p:cNvPr id="69" name="Rectangle: Rounded Corners 157">
            <a:extLst>
              <a:ext uri="{FF2B5EF4-FFF2-40B4-BE49-F238E27FC236}">
                <a16:creationId xmlns:a16="http://schemas.microsoft.com/office/drawing/2014/main" id="{44CDF9DC-BA07-190A-9C10-D8B11D231267}"/>
              </a:ext>
            </a:extLst>
          </p:cNvPr>
          <p:cNvSpPr/>
          <p:nvPr/>
        </p:nvSpPr>
        <p:spPr>
          <a:xfrm flipH="1">
            <a:off x="2869513" y="1691275"/>
            <a:ext cx="685800" cy="860771"/>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الهدف الاستراتيجي</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70" name="Graphic 22">
            <a:extLst>
              <a:ext uri="{FF2B5EF4-FFF2-40B4-BE49-F238E27FC236}">
                <a16:creationId xmlns:a16="http://schemas.microsoft.com/office/drawing/2014/main" id="{DDF29958-B91A-8F94-BB8B-3617E928F46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75253" y="1774742"/>
            <a:ext cx="274320" cy="274320"/>
          </a:xfrm>
          <a:prstGeom prst="rect">
            <a:avLst/>
          </a:prstGeom>
        </p:spPr>
      </p:pic>
      <p:sp>
        <p:nvSpPr>
          <p:cNvPr id="72" name="Rectangle: Rounded Corners 84">
            <a:extLst>
              <a:ext uri="{FF2B5EF4-FFF2-40B4-BE49-F238E27FC236}">
                <a16:creationId xmlns:a16="http://schemas.microsoft.com/office/drawing/2014/main" id="{C8E2465F-7941-CD51-E5CF-E671B83AAC06}"/>
              </a:ext>
            </a:extLst>
          </p:cNvPr>
          <p:cNvSpPr/>
          <p:nvPr/>
        </p:nvSpPr>
        <p:spPr>
          <a:xfrm flipH="1">
            <a:off x="2869513" y="2609816"/>
            <a:ext cx="685800" cy="1023620"/>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أصحاب</a:t>
            </a:r>
            <a:br>
              <a:rPr kumimoji="0" lang="ar-EG"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المصلحة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73" name="Graphic 31">
            <a:extLst>
              <a:ext uri="{FF2B5EF4-FFF2-40B4-BE49-F238E27FC236}">
                <a16:creationId xmlns:a16="http://schemas.microsoft.com/office/drawing/2014/main" id="{BCBD2EBF-03E4-61CB-9051-254F71E8310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040963" y="2826727"/>
            <a:ext cx="342900" cy="235744"/>
          </a:xfrm>
          <a:prstGeom prst="rect">
            <a:avLst/>
          </a:prstGeom>
        </p:spPr>
      </p:pic>
      <p:sp>
        <p:nvSpPr>
          <p:cNvPr id="75" name="Rectangle: Rounded Corners 86">
            <a:extLst>
              <a:ext uri="{FF2B5EF4-FFF2-40B4-BE49-F238E27FC236}">
                <a16:creationId xmlns:a16="http://schemas.microsoft.com/office/drawing/2014/main" id="{05122B6C-2DED-3272-DC9A-A5E8975DD5DC}"/>
              </a:ext>
            </a:extLst>
          </p:cNvPr>
          <p:cNvSpPr/>
          <p:nvPr/>
        </p:nvSpPr>
        <p:spPr>
          <a:xfrm flipH="1">
            <a:off x="2869515" y="3692955"/>
            <a:ext cx="685800" cy="864949"/>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مؤشرات</a:t>
            </a:r>
            <a:br>
              <a:rPr kumimoji="0" lang="ar-EG"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الاداء</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77" name="Graphic 33">
            <a:extLst>
              <a:ext uri="{FF2B5EF4-FFF2-40B4-BE49-F238E27FC236}">
                <a16:creationId xmlns:a16="http://schemas.microsoft.com/office/drawing/2014/main" id="{CF771C15-5BBB-2FFE-16F2-E6210BF829B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075255" y="3791336"/>
            <a:ext cx="274320" cy="274320"/>
          </a:xfrm>
          <a:prstGeom prst="rect">
            <a:avLst/>
          </a:prstGeom>
        </p:spPr>
      </p:pic>
      <p:sp>
        <p:nvSpPr>
          <p:cNvPr id="5" name="عنصر نائب لرقم الشريحة 1">
            <a:extLst>
              <a:ext uri="{FF2B5EF4-FFF2-40B4-BE49-F238E27FC236}">
                <a16:creationId xmlns:a16="http://schemas.microsoft.com/office/drawing/2014/main" id="{7FD6B857-7C51-7CE0-DDEA-D929D56D3D7A}"/>
              </a:ext>
            </a:extLst>
          </p:cNvPr>
          <p:cNvSpPr txBox="1">
            <a:spLocks/>
          </p:cNvSpPr>
          <p:nvPr/>
        </p:nvSpPr>
        <p:spPr>
          <a:xfrm>
            <a:off x="8339248" y="4773324"/>
            <a:ext cx="519579" cy="226002"/>
          </a:xfrm>
          <a:prstGeom prst="rect">
            <a:avLst/>
          </a:prstGeom>
        </p:spPr>
        <p:txBody>
          <a:bodyPr vert="horz" lIns="91440" tIns="45720" rIns="91440" bIns="45720" rtlCol="0" anchor="ctr"/>
          <a:lstStyle>
            <a:defPPr>
              <a:defRPr lang="en-US"/>
            </a:defPPr>
            <a:lvl1pPr marL="0" algn="r" defTabSz="171450" rtl="0" eaLnBrk="1" latinLnBrk="0" hangingPunct="1">
              <a:defRPr sz="1050" b="1" kern="1200">
                <a:solidFill>
                  <a:schemeClr val="accent2"/>
                </a:solidFill>
                <a:latin typeface="+mn-lt"/>
                <a:ea typeface="+mn-ea"/>
                <a:cs typeface="+mn-cs"/>
              </a:defRPr>
            </a:lvl1pPr>
            <a:lvl2pPr marL="171450" algn="l" defTabSz="171450" rtl="0" eaLnBrk="1" latinLnBrk="0" hangingPunct="1">
              <a:defRPr sz="675" kern="1200">
                <a:solidFill>
                  <a:schemeClr val="tx1"/>
                </a:solidFill>
                <a:latin typeface="+mn-lt"/>
                <a:ea typeface="+mn-ea"/>
                <a:cs typeface="+mn-cs"/>
              </a:defRPr>
            </a:lvl2pPr>
            <a:lvl3pPr marL="342900" algn="l" defTabSz="171450" rtl="0" eaLnBrk="1" latinLnBrk="0" hangingPunct="1">
              <a:defRPr sz="675" kern="1200">
                <a:solidFill>
                  <a:schemeClr val="tx1"/>
                </a:solidFill>
                <a:latin typeface="+mn-lt"/>
                <a:ea typeface="+mn-ea"/>
                <a:cs typeface="+mn-cs"/>
              </a:defRPr>
            </a:lvl3pPr>
            <a:lvl4pPr marL="514350" algn="l" defTabSz="171450" rtl="0" eaLnBrk="1" latinLnBrk="0" hangingPunct="1">
              <a:defRPr sz="675" kern="1200">
                <a:solidFill>
                  <a:schemeClr val="tx1"/>
                </a:solidFill>
                <a:latin typeface="+mn-lt"/>
                <a:ea typeface="+mn-ea"/>
                <a:cs typeface="+mn-cs"/>
              </a:defRPr>
            </a:lvl4pPr>
            <a:lvl5pPr marL="685800" algn="l" defTabSz="171450" rtl="0" eaLnBrk="1" latinLnBrk="0" hangingPunct="1">
              <a:defRPr sz="675" kern="1200">
                <a:solidFill>
                  <a:schemeClr val="tx1"/>
                </a:solidFill>
                <a:latin typeface="+mn-lt"/>
                <a:ea typeface="+mn-ea"/>
                <a:cs typeface="+mn-cs"/>
              </a:defRPr>
            </a:lvl5pPr>
            <a:lvl6pPr marL="857250" algn="l" defTabSz="171450" rtl="0" eaLnBrk="1" latinLnBrk="0" hangingPunct="1">
              <a:defRPr sz="675" kern="1200">
                <a:solidFill>
                  <a:schemeClr val="tx1"/>
                </a:solidFill>
                <a:latin typeface="+mn-lt"/>
                <a:ea typeface="+mn-ea"/>
                <a:cs typeface="+mn-cs"/>
              </a:defRPr>
            </a:lvl6pPr>
            <a:lvl7pPr marL="1028700" algn="l" defTabSz="171450" rtl="0" eaLnBrk="1" latinLnBrk="0" hangingPunct="1">
              <a:defRPr sz="675" kern="1200">
                <a:solidFill>
                  <a:schemeClr val="tx1"/>
                </a:solidFill>
                <a:latin typeface="+mn-lt"/>
                <a:ea typeface="+mn-ea"/>
                <a:cs typeface="+mn-cs"/>
              </a:defRPr>
            </a:lvl7pPr>
            <a:lvl8pPr marL="1200150" algn="l" defTabSz="171450" rtl="0" eaLnBrk="1" latinLnBrk="0" hangingPunct="1">
              <a:defRPr sz="675" kern="1200">
                <a:solidFill>
                  <a:schemeClr val="tx1"/>
                </a:solidFill>
                <a:latin typeface="+mn-lt"/>
                <a:ea typeface="+mn-ea"/>
                <a:cs typeface="+mn-cs"/>
              </a:defRPr>
            </a:lvl8pPr>
            <a:lvl9pPr marL="1371600" algn="l" defTabSz="171450" rtl="0" eaLnBrk="1" latinLnBrk="0" hangingPunct="1">
              <a:defRPr sz="675" kern="1200">
                <a:solidFill>
                  <a:schemeClr val="tx1"/>
                </a:solidFill>
                <a:latin typeface="+mn-lt"/>
                <a:ea typeface="+mn-ea"/>
                <a:cs typeface="+mn-cs"/>
              </a:defRPr>
            </a:lvl9pPr>
          </a:lstStyle>
          <a:p>
            <a:fld id="{402EAA05-6333-46EE-AAC8-A5AD6A996142}" type="slidenum">
              <a:rPr lang="en-US" smtClean="0"/>
              <a:pPr/>
              <a:t>81</a:t>
            </a:fld>
            <a:endParaRPr lang="en-US"/>
          </a:p>
        </p:txBody>
      </p:sp>
    </p:spTree>
    <p:extLst>
      <p:ext uri="{BB962C8B-B14F-4D97-AF65-F5344CB8AC3E}">
        <p14:creationId xmlns:p14="http://schemas.microsoft.com/office/powerpoint/2010/main" val="22816867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5200A-F4A9-ECBF-BD6E-CD73BE9CD60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B45C3C-7B4B-CAE8-649E-E6173443A6A5}"/>
              </a:ext>
            </a:extLst>
          </p:cNvPr>
          <p:cNvSpPr>
            <a:spLocks noGrp="1"/>
          </p:cNvSpPr>
          <p:nvPr>
            <p:ph type="sldNum" sz="quarter" idx="4"/>
          </p:nvPr>
        </p:nvSpPr>
        <p:spPr>
          <a:xfrm>
            <a:off x="8010212" y="6471604"/>
            <a:ext cx="519579" cy="226002"/>
          </a:xfrm>
        </p:spPr>
        <p:txBody>
          <a:bodyPr/>
          <a:lstStyle/>
          <a:p>
            <a:fld id="{402EAA05-6333-46EE-AAC8-A5AD6A996142}" type="slidenum">
              <a:rPr lang="en-US" smtClean="0"/>
              <a:t>82</a:t>
            </a:fld>
            <a:endParaRPr lang="en-US"/>
          </a:p>
        </p:txBody>
      </p:sp>
      <p:sp>
        <p:nvSpPr>
          <p:cNvPr id="3" name="Title 1">
            <a:extLst>
              <a:ext uri="{FF2B5EF4-FFF2-40B4-BE49-F238E27FC236}">
                <a16:creationId xmlns:a16="http://schemas.microsoft.com/office/drawing/2014/main" id="{9C9FC17E-F50F-E32B-719D-74E2F793CE6F}"/>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nSpc>
                <a:spcPct val="115000"/>
              </a:lnSpc>
              <a:spcAft>
                <a:spcPts val="300"/>
              </a:spcAft>
            </a:pPr>
            <a:r>
              <a:rPr lang="ar-SA" sz="1800" kern="100" dirty="0">
                <a:latin typeface="Aptos" panose="020B0004020202020204" pitchFamily="34" charset="0"/>
                <a:ea typeface="Aptos" panose="020B0004020202020204" pitchFamily="34" charset="0"/>
                <a:cs typeface="Sakkal Majalla" panose="02000000000000000000" pitchFamily="2" charset="-78"/>
              </a:rPr>
              <a:t>بطاقة المبادرة 12 </a:t>
            </a:r>
          </a:p>
        </p:txBody>
      </p:sp>
      <p:sp>
        <p:nvSpPr>
          <p:cNvPr id="4" name="Rectangle 3">
            <a:extLst>
              <a:ext uri="{FF2B5EF4-FFF2-40B4-BE49-F238E27FC236}">
                <a16:creationId xmlns:a16="http://schemas.microsoft.com/office/drawing/2014/main" id="{88003E5C-ED52-2083-FB6E-51B927FE0677}"/>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algn="r" rtl="1"/>
            <a:endParaRPr lang="en-US" sz="253"/>
          </a:p>
        </p:txBody>
      </p:sp>
      <p:sp>
        <p:nvSpPr>
          <p:cNvPr id="41" name="Rectangle 82">
            <a:extLst>
              <a:ext uri="{FF2B5EF4-FFF2-40B4-BE49-F238E27FC236}">
                <a16:creationId xmlns:a16="http://schemas.microsoft.com/office/drawing/2014/main" id="{A0ECC3C1-B506-907F-87AC-D2E81A5AFDC4}"/>
              </a:ext>
            </a:extLst>
          </p:cNvPr>
          <p:cNvSpPr/>
          <p:nvPr/>
        </p:nvSpPr>
        <p:spPr>
          <a:xfrm flipH="1">
            <a:off x="3627529" y="2609815"/>
            <a:ext cx="4493331" cy="1948090"/>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إعداد تقييم شامل للنضج الرقمي للمجموعة والشركات التابعة لتحديد الفجوات التقنية والفرص</a:t>
            </a:r>
          </a:p>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تحديث استراتيجية التحول الرقمي لتتوافق مع الأهداف الاستثمارية والتشغيلية للمجموعة</a:t>
            </a:r>
          </a:p>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تطوير خارطة طريق رقمية شاملة تشمل أولويات التحول، الأنظمة المطلوبة، ومراحل التنفيذ</a:t>
            </a:r>
          </a:p>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أتمتة العمليات الأساسية المشتريات، المالية، الموارد البشرية والتقارير التشغيلية</a:t>
            </a:r>
          </a:p>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بناء بنية تحتية رقمية موحدة تتيح التكامل بين أنظمة المجموعة والشركات التابعة</a:t>
            </a:r>
          </a:p>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تطوير منصة بيانات مركزية</a:t>
            </a:r>
            <a:r>
              <a:rPr lang="en-US"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 </a:t>
            </a: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لتجميع وتحليل البيانات التشغيلية والمالية</a:t>
            </a:r>
          </a:p>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إدخال أنظمة ذكاء أعمال لدعم اتخاذ القرار وتحليل الأداء في الوقت الفعلي</a:t>
            </a:r>
          </a:p>
          <a:p>
            <a:pPr marL="175022" lvl="0" indent="-175022" algn="r" defTabSz="685766" rtl="1">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تنفيذ برامج توعية وتدريب رقمي للموظفين لرفع الكفاءة الرقمية والجاهزية التقنية</a:t>
            </a:r>
          </a:p>
        </p:txBody>
      </p:sp>
      <p:sp>
        <p:nvSpPr>
          <p:cNvPr id="42" name="Rectangle 83">
            <a:extLst>
              <a:ext uri="{FF2B5EF4-FFF2-40B4-BE49-F238E27FC236}">
                <a16:creationId xmlns:a16="http://schemas.microsoft.com/office/drawing/2014/main" id="{66C15F03-79E8-EDAB-1F99-2B08AE16BD8E}"/>
              </a:ext>
            </a:extLst>
          </p:cNvPr>
          <p:cNvSpPr/>
          <p:nvPr/>
        </p:nvSpPr>
        <p:spPr>
          <a:xfrm flipH="1">
            <a:off x="3627529" y="1691275"/>
            <a:ext cx="4493330" cy="860771"/>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algn="r" rtl="1"/>
            <a:r>
              <a:rPr lang="ar-SA" sz="1100" dirty="0">
                <a:solidFill>
                  <a:schemeClr val="tx2"/>
                </a:solidFill>
                <a:latin typeface="Sakkal Majalla" panose="02000000000000000000" pitchFamily="2" charset="-78"/>
                <a:cs typeface="Sakkal Majalla" panose="02000000000000000000" pitchFamily="2" charset="-78"/>
              </a:rPr>
              <a:t>تطوير وتفعيل استراتيجية التحول الرقمي بهدف </a:t>
            </a:r>
            <a:r>
              <a:rPr lang="ar-SA" sz="1100" dirty="0" err="1">
                <a:solidFill>
                  <a:schemeClr val="tx2"/>
                </a:solidFill>
                <a:latin typeface="Sakkal Majalla" panose="02000000000000000000" pitchFamily="2" charset="-78"/>
                <a:cs typeface="Sakkal Majalla" panose="02000000000000000000" pitchFamily="2" charset="-78"/>
              </a:rPr>
              <a:t>رقمنة</a:t>
            </a:r>
            <a:r>
              <a:rPr lang="ar-SA" sz="1100" dirty="0">
                <a:solidFill>
                  <a:schemeClr val="tx2"/>
                </a:solidFill>
                <a:latin typeface="Sakkal Majalla" panose="02000000000000000000" pitchFamily="2" charset="-78"/>
                <a:cs typeface="Sakkal Majalla" panose="02000000000000000000" pitchFamily="2" charset="-78"/>
              </a:rPr>
              <a:t> العمليات الأساسية وتحسين كفاءة الأداء التشغيلي</a:t>
            </a:r>
          </a:p>
        </p:txBody>
      </p:sp>
      <p:sp>
        <p:nvSpPr>
          <p:cNvPr id="43" name="Rectangle 85">
            <a:extLst>
              <a:ext uri="{FF2B5EF4-FFF2-40B4-BE49-F238E27FC236}">
                <a16:creationId xmlns:a16="http://schemas.microsoft.com/office/drawing/2014/main" id="{F73DA48D-4F46-5FA2-2EC8-09EBB51D979C}"/>
              </a:ext>
            </a:extLst>
          </p:cNvPr>
          <p:cNvSpPr/>
          <p:nvPr/>
        </p:nvSpPr>
        <p:spPr>
          <a:xfrm flipH="1">
            <a:off x="435313" y="2610983"/>
            <a:ext cx="2532172" cy="1023620"/>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numCol="1" spcCol="36000" rtlCol="0" anchor="ctr">
            <a:noAutofit/>
          </a:bodyPr>
          <a:lstStyle/>
          <a:p>
            <a:pPr marL="175022" lvl="0" indent="-175022" algn="r" defTabSz="685766" rtl="1">
              <a:lnSpc>
                <a:spcPct val="90000"/>
              </a:lnSpc>
              <a:buFont typeface="Wingdings" panose="05000000000000000000" pitchFamily="2" charset="2"/>
              <a:buChar char="§"/>
              <a:defRPr/>
            </a:pPr>
            <a:r>
              <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الرئيس التنفيذي للمجموعة</a:t>
            </a:r>
          </a:p>
          <a:p>
            <a:pPr marL="175022" lvl="0" indent="-175022" algn="r" defTabSz="685766" rtl="1">
              <a:lnSpc>
                <a:spcPct val="90000"/>
              </a:lnSpc>
              <a:buFont typeface="Wingdings" panose="05000000000000000000" pitchFamily="2" charset="2"/>
              <a:buChar char="§"/>
              <a:defRPr/>
            </a:pPr>
            <a:r>
              <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الرؤساء التنفيذيون للشركات التابعة</a:t>
            </a:r>
          </a:p>
          <a:p>
            <a:pPr marL="175022" lvl="0" indent="-175022" algn="r" defTabSz="685766" rtl="1">
              <a:lnSpc>
                <a:spcPct val="90000"/>
              </a:lnSpc>
              <a:buFont typeface="Wingdings" panose="05000000000000000000" pitchFamily="2" charset="2"/>
              <a:buChar char="§"/>
              <a:defRPr/>
            </a:pPr>
            <a:r>
              <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جميع الإدارات في المجموعة</a:t>
            </a:r>
          </a:p>
          <a:p>
            <a:pPr marL="175022" lvl="0" indent="-175022"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الشركات التابعة</a:t>
            </a:r>
            <a:endPar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44" name="Rectangle 87">
            <a:extLst>
              <a:ext uri="{FF2B5EF4-FFF2-40B4-BE49-F238E27FC236}">
                <a16:creationId xmlns:a16="http://schemas.microsoft.com/office/drawing/2014/main" id="{0BA84644-DD6F-4C3E-FCA1-DA65AAD993BF}"/>
              </a:ext>
            </a:extLst>
          </p:cNvPr>
          <p:cNvSpPr>
            <a:spLocks/>
          </p:cNvSpPr>
          <p:nvPr/>
        </p:nvSpPr>
        <p:spPr>
          <a:xfrm flipH="1">
            <a:off x="435314" y="3692956"/>
            <a:ext cx="2532171" cy="864949"/>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marL="175022" lvl="0" indent="-175022"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cs typeface="Sakkal Majalla" panose="02000000000000000000" pitchFamily="2" charset="-78"/>
              </a:rPr>
              <a:t>% العمليات الأساسية التي تم </a:t>
            </a:r>
            <a:r>
              <a:rPr lang="ar-SA" sz="1100" kern="0" dirty="0" err="1">
                <a:solidFill>
                  <a:schemeClr val="tx2"/>
                </a:solidFill>
                <a:latin typeface="Sakkal Majalla" panose="02000000000000000000" pitchFamily="2" charset="-78"/>
                <a:cs typeface="Sakkal Majalla" panose="02000000000000000000" pitchFamily="2" charset="-78"/>
              </a:rPr>
              <a:t>رقمنتها</a:t>
            </a:r>
            <a:r>
              <a:rPr lang="ar-SA" sz="1100" kern="0" dirty="0">
                <a:solidFill>
                  <a:schemeClr val="tx2"/>
                </a:solidFill>
                <a:latin typeface="Sakkal Majalla" panose="02000000000000000000" pitchFamily="2" charset="-78"/>
                <a:cs typeface="Sakkal Majalla" panose="02000000000000000000" pitchFamily="2" charset="-78"/>
              </a:rPr>
              <a:t> بالكامل</a:t>
            </a:r>
          </a:p>
          <a:p>
            <a:pPr marL="175022" lvl="0" indent="-175022"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cs typeface="Sakkal Majalla" panose="02000000000000000000" pitchFamily="2" charset="-78"/>
              </a:rPr>
              <a:t>% التحسن في كفاءة الأداء التشغيلي نتيجة التحول الرقمي </a:t>
            </a:r>
          </a:p>
        </p:txBody>
      </p:sp>
      <p:sp>
        <p:nvSpPr>
          <p:cNvPr id="45" name="Rectangle 117">
            <a:extLst>
              <a:ext uri="{FF2B5EF4-FFF2-40B4-BE49-F238E27FC236}">
                <a16:creationId xmlns:a16="http://schemas.microsoft.com/office/drawing/2014/main" id="{58AC991F-E8E5-118B-D1D7-F315F51398AF}"/>
              </a:ext>
            </a:extLst>
          </p:cNvPr>
          <p:cNvSpPr/>
          <p:nvPr/>
        </p:nvSpPr>
        <p:spPr>
          <a:xfrm flipH="1">
            <a:off x="5372578" y="956513"/>
            <a:ext cx="2748281" cy="676995"/>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lvl="0" algn="r" defTabSz="685766" rtl="1">
              <a:lnSpc>
                <a:spcPct val="90000"/>
              </a:lnSpc>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تطوير وتفعيل استراتيجية التحول الرقمي</a:t>
            </a:r>
            <a:endParaRPr lang="en-US"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46" name="Rectangle 121">
            <a:extLst>
              <a:ext uri="{FF2B5EF4-FFF2-40B4-BE49-F238E27FC236}">
                <a16:creationId xmlns:a16="http://schemas.microsoft.com/office/drawing/2014/main" id="{CBC25526-D757-BBEE-2BAF-DF0D49EA323E}"/>
              </a:ext>
            </a:extLst>
          </p:cNvPr>
          <p:cNvSpPr/>
          <p:nvPr/>
        </p:nvSpPr>
        <p:spPr>
          <a:xfrm flipH="1">
            <a:off x="3627529" y="956513"/>
            <a:ext cx="1085003" cy="676995"/>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lvl="0" algn="ctr" defTabSz="685800" rtl="1">
              <a:defRPr/>
            </a:pPr>
            <a:r>
              <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تقنية المعلومات</a:t>
            </a:r>
            <a:endParaRPr kumimoji="0" lang="en-US"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47" name="Rectangle 123">
            <a:extLst>
              <a:ext uri="{FF2B5EF4-FFF2-40B4-BE49-F238E27FC236}">
                <a16:creationId xmlns:a16="http://schemas.microsoft.com/office/drawing/2014/main" id="{B9C05E87-EBCE-5875-FA95-0EDB8C1B4323}"/>
              </a:ext>
            </a:extLst>
          </p:cNvPr>
          <p:cNvSpPr>
            <a:spLocks/>
          </p:cNvSpPr>
          <p:nvPr/>
        </p:nvSpPr>
        <p:spPr>
          <a:xfrm flipH="1">
            <a:off x="2158602" y="956513"/>
            <a:ext cx="808882" cy="676995"/>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137160" rtlCol="0" anchor="ctr">
            <a:noAutofit/>
          </a:bodyPr>
          <a:lstStyle/>
          <a:p>
            <a:pPr marL="0" marR="0" lvl="0" indent="0" algn="ctr" defTabSz="685766" rtl="1" eaLnBrk="1" fontAlgn="auto" latinLnBrk="0" hangingPunct="1">
              <a:lnSpc>
                <a:spcPct val="90000"/>
              </a:lnSpc>
              <a:spcBef>
                <a:spcPts val="0"/>
              </a:spcBef>
              <a:spcAft>
                <a:spcPts val="0"/>
              </a:spcAft>
              <a:buClrTx/>
              <a:buSzTx/>
              <a:buFontTx/>
              <a:buNone/>
              <a:tabLst/>
              <a:defRPr/>
            </a:pPr>
            <a:r>
              <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12 – 18 شهر</a:t>
            </a:r>
            <a:endParaRPr kumimoji="0" lang="en-US"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48" name="Rectangle 149">
            <a:extLst>
              <a:ext uri="{FF2B5EF4-FFF2-40B4-BE49-F238E27FC236}">
                <a16:creationId xmlns:a16="http://schemas.microsoft.com/office/drawing/2014/main" id="{9B442AA6-427B-CC62-CCB6-91F67B34E270}"/>
              </a:ext>
            </a:extLst>
          </p:cNvPr>
          <p:cNvSpPr>
            <a:spLocks/>
          </p:cNvSpPr>
          <p:nvPr/>
        </p:nvSpPr>
        <p:spPr>
          <a:xfrm flipH="1">
            <a:off x="435312" y="956513"/>
            <a:ext cx="1064461" cy="676995"/>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rtlCol="0" anchor="ctr">
            <a:noAutofit/>
          </a:bodyPr>
          <a:lstStyle/>
          <a:p>
            <a:pPr marL="0" marR="0" lvl="0" indent="0" algn="ctr" defTabSz="685766" rtl="1" eaLnBrk="1" fontAlgn="auto" latinLnBrk="0" hangingPunct="1">
              <a:lnSpc>
                <a:spcPct val="90000"/>
              </a:lnSpc>
              <a:spcBef>
                <a:spcPts val="0"/>
              </a:spcBef>
              <a:spcAft>
                <a:spcPts val="0"/>
              </a:spcAft>
              <a:buClrTx/>
              <a:buSzTx/>
              <a:buFontTx/>
              <a:buNone/>
              <a:tabLst/>
              <a:defRPr/>
            </a:pPr>
            <a:r>
              <a:rPr kumimoji="0" lang="ar-SA"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500,000 – 1,400,000 ريال</a:t>
            </a:r>
            <a:endParaRPr kumimoji="0" lang="en-US" sz="1100" b="0" i="0" u="none" strike="noStrike" kern="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49" name="Rectangle 158">
            <a:extLst>
              <a:ext uri="{FF2B5EF4-FFF2-40B4-BE49-F238E27FC236}">
                <a16:creationId xmlns:a16="http://schemas.microsoft.com/office/drawing/2014/main" id="{5ACFC6F2-0F65-EFFD-58DA-1153103DB503}"/>
              </a:ext>
            </a:extLst>
          </p:cNvPr>
          <p:cNvSpPr/>
          <p:nvPr/>
        </p:nvSpPr>
        <p:spPr>
          <a:xfrm flipH="1">
            <a:off x="435312" y="1691860"/>
            <a:ext cx="2532173" cy="860771"/>
          </a:xfrm>
          <a:prstGeom prst="rect">
            <a:avLst/>
          </a:prstGeom>
          <a:solidFill>
            <a:srgbClr val="D6DCE5">
              <a:alpha val="40000"/>
            </a:srgbClr>
          </a:solidFill>
          <a:ln>
            <a:noFill/>
          </a:ln>
          <a:effectLst>
            <a:innerShdw blurRad="63500" dist="50800" dir="13500000">
              <a:prstClr val="black">
                <a:alpha val="50000"/>
              </a:prstClr>
            </a:innerShdw>
          </a:effectLst>
        </p:spPr>
        <p:txBody>
          <a:bodyPr wrap="square" rIns="205740" numCol="1" spcCol="36000" rtlCol="0" anchor="ctr">
            <a:noAutofit/>
          </a:bodyPr>
          <a:lstStyle/>
          <a:p>
            <a:pPr marL="216694" lvl="0" indent="-216694"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الحوكمة والتميز</a:t>
            </a:r>
          </a:p>
          <a:p>
            <a:pPr marL="216694" lvl="0" indent="-216694" algn="r" defTabSz="685766" rtl="1">
              <a:lnSpc>
                <a:spcPct val="90000"/>
              </a:lnSpc>
              <a:buFont typeface="Wingdings" panose="05000000000000000000" pitchFamily="2" charset="2"/>
              <a:buChar char="§"/>
              <a:defRPr/>
            </a:pPr>
            <a:r>
              <a:rPr lang="ar-SA" sz="110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العلامة التجارية</a:t>
            </a:r>
          </a:p>
        </p:txBody>
      </p:sp>
      <p:sp>
        <p:nvSpPr>
          <p:cNvPr id="51" name="Rectangle: Rounded Corners 116">
            <a:extLst>
              <a:ext uri="{FF2B5EF4-FFF2-40B4-BE49-F238E27FC236}">
                <a16:creationId xmlns:a16="http://schemas.microsoft.com/office/drawing/2014/main" id="{E0CC8ED5-CC6A-D872-0472-F162383CFCD6}"/>
              </a:ext>
            </a:extLst>
          </p:cNvPr>
          <p:cNvSpPr/>
          <p:nvPr/>
        </p:nvSpPr>
        <p:spPr>
          <a:xfrm flipH="1">
            <a:off x="8022888" y="956513"/>
            <a:ext cx="685800" cy="676995"/>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اسم</a:t>
            </a:r>
          </a:p>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المبادرة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52" name="Graphic 10">
            <a:extLst>
              <a:ext uri="{FF2B5EF4-FFF2-40B4-BE49-F238E27FC236}">
                <a16:creationId xmlns:a16="http://schemas.microsoft.com/office/drawing/2014/main" id="{48D1E0F4-F2F7-DB31-42A2-3F8C305651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52386" y="1023112"/>
            <a:ext cx="244852" cy="274320"/>
          </a:xfrm>
          <a:prstGeom prst="rect">
            <a:avLst/>
          </a:prstGeom>
        </p:spPr>
      </p:pic>
      <p:sp>
        <p:nvSpPr>
          <p:cNvPr id="54" name="Rectangle: Rounded Corners 80">
            <a:extLst>
              <a:ext uri="{FF2B5EF4-FFF2-40B4-BE49-F238E27FC236}">
                <a16:creationId xmlns:a16="http://schemas.microsoft.com/office/drawing/2014/main" id="{8967B891-D123-74F3-3797-1DA52D8C37D8}"/>
              </a:ext>
            </a:extLst>
          </p:cNvPr>
          <p:cNvSpPr/>
          <p:nvPr/>
        </p:nvSpPr>
        <p:spPr>
          <a:xfrm flipH="1">
            <a:off x="8022888" y="1691275"/>
            <a:ext cx="685800" cy="860771"/>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هدف</a:t>
            </a:r>
          </a:p>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المبادرة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55" name="Graphic 12">
            <a:extLst>
              <a:ext uri="{FF2B5EF4-FFF2-40B4-BE49-F238E27FC236}">
                <a16:creationId xmlns:a16="http://schemas.microsoft.com/office/drawing/2014/main" id="{5A14DF54-F324-C741-2E1C-2958CF42C9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26303" y="1795098"/>
            <a:ext cx="278970" cy="274320"/>
          </a:xfrm>
          <a:prstGeom prst="rect">
            <a:avLst/>
          </a:prstGeom>
        </p:spPr>
      </p:pic>
      <p:sp>
        <p:nvSpPr>
          <p:cNvPr id="57" name="Rectangle: Rounded Corners 81">
            <a:extLst>
              <a:ext uri="{FF2B5EF4-FFF2-40B4-BE49-F238E27FC236}">
                <a16:creationId xmlns:a16="http://schemas.microsoft.com/office/drawing/2014/main" id="{2C730F2B-A7AC-D033-FFE1-304C4B176869}"/>
              </a:ext>
            </a:extLst>
          </p:cNvPr>
          <p:cNvSpPr/>
          <p:nvPr/>
        </p:nvSpPr>
        <p:spPr>
          <a:xfrm flipH="1">
            <a:off x="8022888" y="2609815"/>
            <a:ext cx="685800" cy="1948090"/>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الأنشطة</a:t>
            </a:r>
            <a:br>
              <a:rPr kumimoji="0" lang="ar-EG"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الرئيسية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58" name="Graphic 14">
            <a:extLst>
              <a:ext uri="{FF2B5EF4-FFF2-40B4-BE49-F238E27FC236}">
                <a16:creationId xmlns:a16="http://schemas.microsoft.com/office/drawing/2014/main" id="{ABD0D6B9-017F-C464-C5D4-92CB4E1E047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48187" y="3202611"/>
            <a:ext cx="260774" cy="274320"/>
          </a:xfrm>
          <a:prstGeom prst="rect">
            <a:avLst/>
          </a:prstGeom>
        </p:spPr>
      </p:pic>
      <p:sp>
        <p:nvSpPr>
          <p:cNvPr id="60" name="Rectangle: Rounded Corners 120">
            <a:extLst>
              <a:ext uri="{FF2B5EF4-FFF2-40B4-BE49-F238E27FC236}">
                <a16:creationId xmlns:a16="http://schemas.microsoft.com/office/drawing/2014/main" id="{F9370ED6-9647-24B7-AF5B-BCAEF5A10EF2}"/>
              </a:ext>
            </a:extLst>
          </p:cNvPr>
          <p:cNvSpPr/>
          <p:nvPr/>
        </p:nvSpPr>
        <p:spPr>
          <a:xfrm flipH="1">
            <a:off x="4614563" y="956513"/>
            <a:ext cx="685800" cy="676995"/>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المالك</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61" name="Graphic 16">
            <a:extLst>
              <a:ext uri="{FF2B5EF4-FFF2-40B4-BE49-F238E27FC236}">
                <a16:creationId xmlns:a16="http://schemas.microsoft.com/office/drawing/2014/main" id="{72F0163D-CB1E-91D4-9C99-D6CC270AC3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20303" y="1023112"/>
            <a:ext cx="274320" cy="274320"/>
          </a:xfrm>
          <a:prstGeom prst="rect">
            <a:avLst/>
          </a:prstGeom>
        </p:spPr>
      </p:pic>
      <p:sp>
        <p:nvSpPr>
          <p:cNvPr id="63" name="Rectangle: Rounded Corners 122">
            <a:extLst>
              <a:ext uri="{FF2B5EF4-FFF2-40B4-BE49-F238E27FC236}">
                <a16:creationId xmlns:a16="http://schemas.microsoft.com/office/drawing/2014/main" id="{A39510A7-9284-10C2-4EC5-9DC328CE740A}"/>
              </a:ext>
            </a:extLst>
          </p:cNvPr>
          <p:cNvSpPr>
            <a:spLocks/>
          </p:cNvSpPr>
          <p:nvPr/>
        </p:nvSpPr>
        <p:spPr>
          <a:xfrm flipH="1">
            <a:off x="2869513" y="956513"/>
            <a:ext cx="685800" cy="676995"/>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المدة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64" name="Graphic 18">
            <a:extLst>
              <a:ext uri="{FF2B5EF4-FFF2-40B4-BE49-F238E27FC236}">
                <a16:creationId xmlns:a16="http://schemas.microsoft.com/office/drawing/2014/main" id="{8AFAC955-E784-920B-EC55-EF833805CD4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75253" y="1014199"/>
            <a:ext cx="274320" cy="274320"/>
          </a:xfrm>
          <a:prstGeom prst="rect">
            <a:avLst/>
          </a:prstGeom>
        </p:spPr>
      </p:pic>
      <p:sp>
        <p:nvSpPr>
          <p:cNvPr id="66" name="Rectangle: Rounded Corners 148">
            <a:extLst>
              <a:ext uri="{FF2B5EF4-FFF2-40B4-BE49-F238E27FC236}">
                <a16:creationId xmlns:a16="http://schemas.microsoft.com/office/drawing/2014/main" id="{2441E0E6-CB76-D643-4BD9-7D1919BAF0A7}"/>
              </a:ext>
            </a:extLst>
          </p:cNvPr>
          <p:cNvSpPr>
            <a:spLocks/>
          </p:cNvSpPr>
          <p:nvPr/>
        </p:nvSpPr>
        <p:spPr>
          <a:xfrm flipH="1">
            <a:off x="1401803" y="956513"/>
            <a:ext cx="685800" cy="676995"/>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الميزانية</a:t>
            </a:r>
          </a:p>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التقديرية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67" name="Graphic 20">
            <a:extLst>
              <a:ext uri="{FF2B5EF4-FFF2-40B4-BE49-F238E27FC236}">
                <a16:creationId xmlns:a16="http://schemas.microsoft.com/office/drawing/2014/main" id="{68B2E860-EFE1-245B-87E3-36E3D2DD707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07811" y="1014410"/>
            <a:ext cx="273785" cy="274320"/>
          </a:xfrm>
          <a:prstGeom prst="rect">
            <a:avLst/>
          </a:prstGeom>
        </p:spPr>
      </p:pic>
      <p:sp>
        <p:nvSpPr>
          <p:cNvPr id="69" name="Rectangle: Rounded Corners 157">
            <a:extLst>
              <a:ext uri="{FF2B5EF4-FFF2-40B4-BE49-F238E27FC236}">
                <a16:creationId xmlns:a16="http://schemas.microsoft.com/office/drawing/2014/main" id="{AA85020B-4D6C-8E23-C5BA-BFD3769D2199}"/>
              </a:ext>
            </a:extLst>
          </p:cNvPr>
          <p:cNvSpPr/>
          <p:nvPr/>
        </p:nvSpPr>
        <p:spPr>
          <a:xfrm flipH="1">
            <a:off x="2869513" y="1691275"/>
            <a:ext cx="685800" cy="860771"/>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الهدف الاستراتيجي</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70" name="Graphic 22">
            <a:extLst>
              <a:ext uri="{FF2B5EF4-FFF2-40B4-BE49-F238E27FC236}">
                <a16:creationId xmlns:a16="http://schemas.microsoft.com/office/drawing/2014/main" id="{224D1998-E34F-899F-B9A5-01061EB431E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75253" y="1774742"/>
            <a:ext cx="274320" cy="274320"/>
          </a:xfrm>
          <a:prstGeom prst="rect">
            <a:avLst/>
          </a:prstGeom>
        </p:spPr>
      </p:pic>
      <p:sp>
        <p:nvSpPr>
          <p:cNvPr id="72" name="Rectangle: Rounded Corners 84">
            <a:extLst>
              <a:ext uri="{FF2B5EF4-FFF2-40B4-BE49-F238E27FC236}">
                <a16:creationId xmlns:a16="http://schemas.microsoft.com/office/drawing/2014/main" id="{4BB414A0-0262-1F01-6A54-DBFB54C6594B}"/>
              </a:ext>
            </a:extLst>
          </p:cNvPr>
          <p:cNvSpPr/>
          <p:nvPr/>
        </p:nvSpPr>
        <p:spPr>
          <a:xfrm flipH="1">
            <a:off x="2869513" y="2609816"/>
            <a:ext cx="685800" cy="1023620"/>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أصحاب</a:t>
            </a:r>
            <a:br>
              <a:rPr kumimoji="0" lang="ar-EG"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المصلحة</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73" name="Graphic 31">
            <a:extLst>
              <a:ext uri="{FF2B5EF4-FFF2-40B4-BE49-F238E27FC236}">
                <a16:creationId xmlns:a16="http://schemas.microsoft.com/office/drawing/2014/main" id="{2A99959D-E314-197D-B268-86B933C8399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040963" y="2826727"/>
            <a:ext cx="342900" cy="235744"/>
          </a:xfrm>
          <a:prstGeom prst="rect">
            <a:avLst/>
          </a:prstGeom>
        </p:spPr>
      </p:pic>
      <p:sp>
        <p:nvSpPr>
          <p:cNvPr id="75" name="Rectangle: Rounded Corners 86">
            <a:extLst>
              <a:ext uri="{FF2B5EF4-FFF2-40B4-BE49-F238E27FC236}">
                <a16:creationId xmlns:a16="http://schemas.microsoft.com/office/drawing/2014/main" id="{03D034E4-0DFA-82CD-CBFA-164BCA7EDCCF}"/>
              </a:ext>
            </a:extLst>
          </p:cNvPr>
          <p:cNvSpPr/>
          <p:nvPr/>
        </p:nvSpPr>
        <p:spPr>
          <a:xfrm flipH="1">
            <a:off x="2869515" y="3692955"/>
            <a:ext cx="685800" cy="864949"/>
          </a:xfrm>
          <a:prstGeom prst="roundRect">
            <a:avLst/>
          </a:prstGeom>
          <a:solidFill>
            <a:schemeClr val="accent1"/>
          </a:solidFill>
          <a:ln>
            <a:noFill/>
          </a:ln>
          <a:effectLst>
            <a:outerShdw blurRad="50800" dist="38100" dir="10800000" algn="r" rotWithShape="0">
              <a:prstClr val="black">
                <a:alpha val="40000"/>
              </a:prstClr>
            </a:outerShdw>
          </a:effectLst>
        </p:spPr>
        <p:txBody>
          <a:bodyPr vert="horz" wrap="square" lIns="0" tIns="274320" rIns="0" bIns="0" rtlCol="0" anchor="ctr">
            <a:noAutofit/>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مؤشرات</a:t>
            </a:r>
            <a:br>
              <a:rPr kumimoji="0" lang="ar-EG"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br>
            <a:r>
              <a:rPr kumimoji="0" lang="ar-SA"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الاداء</a:t>
            </a:r>
            <a:endParaRPr kumimoji="0" lang="en-US" sz="1100" b="1" i="0" u="none" strike="noStrike" kern="0" cap="none" spc="0" normalizeH="0" baseline="0" noProof="0" dirty="0">
              <a:ln>
                <a:noFill/>
              </a:ln>
              <a:solidFill>
                <a:schemeClr val="bg2"/>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p:txBody>
      </p:sp>
      <p:pic>
        <p:nvPicPr>
          <p:cNvPr id="77" name="Graphic 33">
            <a:extLst>
              <a:ext uri="{FF2B5EF4-FFF2-40B4-BE49-F238E27FC236}">
                <a16:creationId xmlns:a16="http://schemas.microsoft.com/office/drawing/2014/main" id="{BCB057FF-2E7F-408B-DD13-D33270CC58D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075255" y="3791336"/>
            <a:ext cx="274320" cy="274320"/>
          </a:xfrm>
          <a:prstGeom prst="rect">
            <a:avLst/>
          </a:prstGeom>
        </p:spPr>
      </p:pic>
      <p:sp>
        <p:nvSpPr>
          <p:cNvPr id="5" name="عنصر نائب لرقم الشريحة 1">
            <a:extLst>
              <a:ext uri="{FF2B5EF4-FFF2-40B4-BE49-F238E27FC236}">
                <a16:creationId xmlns:a16="http://schemas.microsoft.com/office/drawing/2014/main" id="{3951E053-8F6D-B9FE-0DF9-C53BF6A3F111}"/>
              </a:ext>
            </a:extLst>
          </p:cNvPr>
          <p:cNvSpPr txBox="1">
            <a:spLocks/>
          </p:cNvSpPr>
          <p:nvPr/>
        </p:nvSpPr>
        <p:spPr>
          <a:xfrm>
            <a:off x="8339248" y="4773324"/>
            <a:ext cx="519579" cy="226002"/>
          </a:xfrm>
          <a:prstGeom prst="rect">
            <a:avLst/>
          </a:prstGeom>
        </p:spPr>
        <p:txBody>
          <a:bodyPr vert="horz" lIns="91440" tIns="45720" rIns="91440" bIns="45720" rtlCol="0" anchor="ctr"/>
          <a:lstStyle>
            <a:defPPr>
              <a:defRPr lang="en-US"/>
            </a:defPPr>
            <a:lvl1pPr marL="0" algn="r" defTabSz="171450" rtl="0" eaLnBrk="1" latinLnBrk="0" hangingPunct="1">
              <a:defRPr sz="1050" b="1" kern="1200">
                <a:solidFill>
                  <a:schemeClr val="accent2"/>
                </a:solidFill>
                <a:latin typeface="+mn-lt"/>
                <a:ea typeface="+mn-ea"/>
                <a:cs typeface="+mn-cs"/>
              </a:defRPr>
            </a:lvl1pPr>
            <a:lvl2pPr marL="171450" algn="l" defTabSz="171450" rtl="0" eaLnBrk="1" latinLnBrk="0" hangingPunct="1">
              <a:defRPr sz="675" kern="1200">
                <a:solidFill>
                  <a:schemeClr val="tx1"/>
                </a:solidFill>
                <a:latin typeface="+mn-lt"/>
                <a:ea typeface="+mn-ea"/>
                <a:cs typeface="+mn-cs"/>
              </a:defRPr>
            </a:lvl2pPr>
            <a:lvl3pPr marL="342900" algn="l" defTabSz="171450" rtl="0" eaLnBrk="1" latinLnBrk="0" hangingPunct="1">
              <a:defRPr sz="675" kern="1200">
                <a:solidFill>
                  <a:schemeClr val="tx1"/>
                </a:solidFill>
                <a:latin typeface="+mn-lt"/>
                <a:ea typeface="+mn-ea"/>
                <a:cs typeface="+mn-cs"/>
              </a:defRPr>
            </a:lvl3pPr>
            <a:lvl4pPr marL="514350" algn="l" defTabSz="171450" rtl="0" eaLnBrk="1" latinLnBrk="0" hangingPunct="1">
              <a:defRPr sz="675" kern="1200">
                <a:solidFill>
                  <a:schemeClr val="tx1"/>
                </a:solidFill>
                <a:latin typeface="+mn-lt"/>
                <a:ea typeface="+mn-ea"/>
                <a:cs typeface="+mn-cs"/>
              </a:defRPr>
            </a:lvl4pPr>
            <a:lvl5pPr marL="685800" algn="l" defTabSz="171450" rtl="0" eaLnBrk="1" latinLnBrk="0" hangingPunct="1">
              <a:defRPr sz="675" kern="1200">
                <a:solidFill>
                  <a:schemeClr val="tx1"/>
                </a:solidFill>
                <a:latin typeface="+mn-lt"/>
                <a:ea typeface="+mn-ea"/>
                <a:cs typeface="+mn-cs"/>
              </a:defRPr>
            </a:lvl5pPr>
            <a:lvl6pPr marL="857250" algn="l" defTabSz="171450" rtl="0" eaLnBrk="1" latinLnBrk="0" hangingPunct="1">
              <a:defRPr sz="675" kern="1200">
                <a:solidFill>
                  <a:schemeClr val="tx1"/>
                </a:solidFill>
                <a:latin typeface="+mn-lt"/>
                <a:ea typeface="+mn-ea"/>
                <a:cs typeface="+mn-cs"/>
              </a:defRPr>
            </a:lvl6pPr>
            <a:lvl7pPr marL="1028700" algn="l" defTabSz="171450" rtl="0" eaLnBrk="1" latinLnBrk="0" hangingPunct="1">
              <a:defRPr sz="675" kern="1200">
                <a:solidFill>
                  <a:schemeClr val="tx1"/>
                </a:solidFill>
                <a:latin typeface="+mn-lt"/>
                <a:ea typeface="+mn-ea"/>
                <a:cs typeface="+mn-cs"/>
              </a:defRPr>
            </a:lvl7pPr>
            <a:lvl8pPr marL="1200150" algn="l" defTabSz="171450" rtl="0" eaLnBrk="1" latinLnBrk="0" hangingPunct="1">
              <a:defRPr sz="675" kern="1200">
                <a:solidFill>
                  <a:schemeClr val="tx1"/>
                </a:solidFill>
                <a:latin typeface="+mn-lt"/>
                <a:ea typeface="+mn-ea"/>
                <a:cs typeface="+mn-cs"/>
              </a:defRPr>
            </a:lvl8pPr>
            <a:lvl9pPr marL="1371600" algn="l" defTabSz="171450" rtl="0" eaLnBrk="1" latinLnBrk="0" hangingPunct="1">
              <a:defRPr sz="675" kern="1200">
                <a:solidFill>
                  <a:schemeClr val="tx1"/>
                </a:solidFill>
                <a:latin typeface="+mn-lt"/>
                <a:ea typeface="+mn-ea"/>
                <a:cs typeface="+mn-cs"/>
              </a:defRPr>
            </a:lvl9pPr>
          </a:lstStyle>
          <a:p>
            <a:fld id="{402EAA05-6333-46EE-AAC8-A5AD6A996142}" type="slidenum">
              <a:rPr lang="en-US" smtClean="0"/>
              <a:pPr/>
              <a:t>82</a:t>
            </a:fld>
            <a:endParaRPr lang="en-US"/>
          </a:p>
        </p:txBody>
      </p:sp>
    </p:spTree>
    <p:extLst>
      <p:ext uri="{BB962C8B-B14F-4D97-AF65-F5344CB8AC3E}">
        <p14:creationId xmlns:p14="http://schemas.microsoft.com/office/powerpoint/2010/main" val="2904094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رقم الشريحة 1">
            <a:extLst>
              <a:ext uri="{FF2B5EF4-FFF2-40B4-BE49-F238E27FC236}">
                <a16:creationId xmlns:a16="http://schemas.microsoft.com/office/drawing/2014/main" id="{92A3DAFF-6435-CEDF-6A85-0860ECD97AD5}"/>
              </a:ext>
            </a:extLst>
          </p:cNvPr>
          <p:cNvSpPr>
            <a:spLocks noGrp="1"/>
          </p:cNvSpPr>
          <p:nvPr>
            <p:ph type="sldNum" sz="quarter" idx="4"/>
          </p:nvPr>
        </p:nvSpPr>
        <p:spPr/>
        <p:txBody>
          <a:bodyPr/>
          <a:lstStyle/>
          <a:p>
            <a:fld id="{402EAA05-6333-46EE-AAC8-A5AD6A996142}" type="slidenum">
              <a:rPr lang="en-US" smtClean="0"/>
              <a:pPr/>
              <a:t>83</a:t>
            </a:fld>
            <a:endParaRPr lang="en-US"/>
          </a:p>
        </p:txBody>
      </p:sp>
      <p:graphicFrame>
        <p:nvGraphicFramePr>
          <p:cNvPr id="3" name="Table 4">
            <a:extLst>
              <a:ext uri="{FF2B5EF4-FFF2-40B4-BE49-F238E27FC236}">
                <a16:creationId xmlns:a16="http://schemas.microsoft.com/office/drawing/2014/main" id="{DADB32B3-1C45-24E2-8966-4C8757B71AFA}"/>
              </a:ext>
            </a:extLst>
          </p:cNvPr>
          <p:cNvGraphicFramePr>
            <a:graphicFrameLocks noGrp="1"/>
          </p:cNvGraphicFramePr>
          <p:nvPr>
            <p:extLst>
              <p:ext uri="{D42A27DB-BD31-4B8C-83A1-F6EECF244321}">
                <p14:modId xmlns:p14="http://schemas.microsoft.com/office/powerpoint/2010/main" val="3422370984"/>
              </p:ext>
            </p:extLst>
          </p:nvPr>
        </p:nvGraphicFramePr>
        <p:xfrm>
          <a:off x="468654" y="1097280"/>
          <a:ext cx="8206691" cy="3726664"/>
        </p:xfrm>
        <a:graphic>
          <a:graphicData uri="http://schemas.openxmlformats.org/drawingml/2006/table">
            <a:tbl>
              <a:tblPr firstRow="1" bandRow="1">
                <a:tableStyleId>{5C22544A-7EE6-4342-B048-85BDC9FD1C3A}</a:tableStyleId>
              </a:tblPr>
              <a:tblGrid>
                <a:gridCol w="2051673">
                  <a:extLst>
                    <a:ext uri="{9D8B030D-6E8A-4147-A177-3AD203B41FA5}">
                      <a16:colId xmlns:a16="http://schemas.microsoft.com/office/drawing/2014/main" val="3872235994"/>
                    </a:ext>
                  </a:extLst>
                </a:gridCol>
                <a:gridCol w="2051673">
                  <a:extLst>
                    <a:ext uri="{9D8B030D-6E8A-4147-A177-3AD203B41FA5}">
                      <a16:colId xmlns:a16="http://schemas.microsoft.com/office/drawing/2014/main" val="2182049992"/>
                    </a:ext>
                  </a:extLst>
                </a:gridCol>
                <a:gridCol w="2954613">
                  <a:extLst>
                    <a:ext uri="{9D8B030D-6E8A-4147-A177-3AD203B41FA5}">
                      <a16:colId xmlns:a16="http://schemas.microsoft.com/office/drawing/2014/main" val="2053282036"/>
                    </a:ext>
                  </a:extLst>
                </a:gridCol>
                <a:gridCol w="1148732">
                  <a:extLst>
                    <a:ext uri="{9D8B030D-6E8A-4147-A177-3AD203B41FA5}">
                      <a16:colId xmlns:a16="http://schemas.microsoft.com/office/drawing/2014/main" val="3980576201"/>
                    </a:ext>
                  </a:extLst>
                </a:gridCol>
              </a:tblGrid>
              <a:tr h="378000">
                <a:tc>
                  <a:txBody>
                    <a:bodyPr/>
                    <a:lstStyle/>
                    <a:p>
                      <a:pPr algn="ctr" rtl="1"/>
                      <a:r>
                        <a:rPr lang="ar-SA" sz="900" dirty="0">
                          <a:solidFill>
                            <a:schemeClr val="bg1"/>
                          </a:solidFill>
                          <a:latin typeface="Sakkal Majalla" panose="02000000000000000000" pitchFamily="2" charset="-78"/>
                          <a:ea typeface="GE SS Text Bold" panose="020A0503020102020204" pitchFamily="18" charset="-78"/>
                          <a:cs typeface="Sakkal Majalla" panose="02000000000000000000" pitchFamily="2" charset="-78"/>
                        </a:rPr>
                        <a:t>المعادلة</a:t>
                      </a:r>
                      <a:endParaRPr lang="en-US" sz="900" dirty="0">
                        <a:solidFill>
                          <a:schemeClr val="bg1"/>
                        </a:solidFill>
                        <a:latin typeface="Sakkal Majalla" panose="02000000000000000000" pitchFamily="2" charset="-78"/>
                        <a:ea typeface="GE SS Text Bold" panose="020A0503020102020204" pitchFamily="18" charset="-78"/>
                        <a:cs typeface="Sakkal Majalla" panose="02000000000000000000" pitchFamily="2" charset="-78"/>
                      </a:endParaRPr>
                    </a:p>
                  </a:txBody>
                  <a:tcPr marL="68580" marR="68580" marT="34290" marB="34290" anchor="ctr">
                    <a:solidFill>
                      <a:schemeClr val="accent1"/>
                    </a:solidFill>
                  </a:tcPr>
                </a:tc>
                <a:tc>
                  <a:txBody>
                    <a:bodyPr/>
                    <a:lstStyle/>
                    <a:p>
                      <a:pPr algn="ctr" rtl="1"/>
                      <a:r>
                        <a:rPr lang="ar-SA" sz="900" dirty="0">
                          <a:solidFill>
                            <a:schemeClr val="bg1"/>
                          </a:solidFill>
                          <a:latin typeface="Sakkal Majalla" panose="02000000000000000000" pitchFamily="2" charset="-78"/>
                          <a:ea typeface="GE SS Text Bold" panose="020A0503020102020204" pitchFamily="18" charset="-78"/>
                          <a:cs typeface="Sakkal Majalla" panose="02000000000000000000" pitchFamily="2" charset="-78"/>
                        </a:rPr>
                        <a:t>الشرح</a:t>
                      </a:r>
                      <a:endParaRPr lang="en-US" sz="900" dirty="0">
                        <a:solidFill>
                          <a:schemeClr val="bg1"/>
                        </a:solidFill>
                        <a:latin typeface="Sakkal Majalla" panose="02000000000000000000" pitchFamily="2" charset="-78"/>
                        <a:ea typeface="GE SS Text Bold" panose="020A0503020102020204" pitchFamily="18" charset="-78"/>
                        <a:cs typeface="Sakkal Majalla" panose="02000000000000000000" pitchFamily="2" charset="-78"/>
                      </a:endParaRPr>
                    </a:p>
                  </a:txBody>
                  <a:tcPr marL="68580" marR="68580" marT="34290" marB="34290" anchor="ctr">
                    <a:solidFill>
                      <a:schemeClr val="accent1"/>
                    </a:solidFill>
                  </a:tcPr>
                </a:tc>
                <a:tc>
                  <a:txBody>
                    <a:bodyPr/>
                    <a:lstStyle/>
                    <a:p>
                      <a:pPr algn="ctr" rtl="1"/>
                      <a:r>
                        <a:rPr lang="ar-SA" sz="900" dirty="0">
                          <a:solidFill>
                            <a:schemeClr val="bg1"/>
                          </a:solidFill>
                          <a:latin typeface="Sakkal Majalla" panose="02000000000000000000" pitchFamily="2" charset="-78"/>
                          <a:ea typeface="GE SS Text Bold" panose="020A0503020102020204" pitchFamily="18" charset="-78"/>
                          <a:cs typeface="Sakkal Majalla" panose="02000000000000000000" pitchFamily="2" charset="-78"/>
                        </a:rPr>
                        <a:t>المؤشر</a:t>
                      </a:r>
                      <a:endParaRPr lang="en-US" sz="900" dirty="0">
                        <a:solidFill>
                          <a:schemeClr val="bg1"/>
                        </a:solidFill>
                        <a:latin typeface="Sakkal Majalla" panose="02000000000000000000" pitchFamily="2" charset="-78"/>
                        <a:ea typeface="GE SS Text Bold" panose="020A0503020102020204" pitchFamily="18" charset="-78"/>
                        <a:cs typeface="Sakkal Majalla" panose="02000000000000000000" pitchFamily="2" charset="-78"/>
                      </a:endParaRPr>
                    </a:p>
                  </a:txBody>
                  <a:tcPr marL="68580" marR="68580" marT="34290" marB="34290" anchor="ctr">
                    <a:solidFill>
                      <a:schemeClr val="accent1"/>
                    </a:solidFill>
                  </a:tcPr>
                </a:tc>
                <a:tc>
                  <a:txBody>
                    <a:bodyPr/>
                    <a:lstStyle/>
                    <a:p>
                      <a:pPr algn="ctr" rtl="1"/>
                      <a:r>
                        <a:rPr lang="ar-SA" sz="900" dirty="0">
                          <a:solidFill>
                            <a:schemeClr val="bg1"/>
                          </a:solidFill>
                          <a:latin typeface="Sakkal Majalla" panose="02000000000000000000" pitchFamily="2" charset="-78"/>
                          <a:ea typeface="GE SS Text Bold" panose="020A0503020102020204" pitchFamily="18" charset="-78"/>
                          <a:cs typeface="Sakkal Majalla" panose="02000000000000000000" pitchFamily="2" charset="-78"/>
                        </a:rPr>
                        <a:t>المبادرة</a:t>
                      </a:r>
                      <a:endParaRPr lang="en-US" sz="900" dirty="0">
                        <a:solidFill>
                          <a:schemeClr val="bg1"/>
                        </a:solidFill>
                        <a:latin typeface="Sakkal Majalla" panose="02000000000000000000" pitchFamily="2" charset="-78"/>
                        <a:ea typeface="GE SS Text Bold" panose="020A0503020102020204" pitchFamily="18" charset="-78"/>
                        <a:cs typeface="Sakkal Majalla" panose="02000000000000000000" pitchFamily="2" charset="-78"/>
                      </a:endParaRPr>
                    </a:p>
                  </a:txBody>
                  <a:tcPr marL="68580" marR="68580" marT="34290" marB="34290" anchor="ctr">
                    <a:solidFill>
                      <a:schemeClr val="accent1"/>
                    </a:solidFill>
                  </a:tcPr>
                </a:tc>
                <a:extLst>
                  <a:ext uri="{0D108BD9-81ED-4DB2-BD59-A6C34878D82A}">
                    <a16:rowId xmlns:a16="http://schemas.microsoft.com/office/drawing/2014/main" val="2281255789"/>
                  </a:ext>
                </a:extLst>
              </a:tr>
              <a:tr h="418583">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نسبة انجار الأطر=عدد الأطر المعتمدة بالكامل ÷ اجمالي عدد الأطر المطلوب تصميمها واعتمادها × 100</a:t>
                      </a:r>
                    </a:p>
                  </a:txBody>
                  <a:tcPr marL="7144" marR="7144" marT="7144" marB="0" anchor="ctr">
                    <a:solidFill>
                      <a:srgbClr val="D6DCE5"/>
                    </a:solidFill>
                  </a:tcPr>
                </a:tc>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قياس مدى اكتمال واعتماد الوثائق والأطر الهيكلية اللازمة لبدء التنفيذ؛ مؤشر على جودة مرحلة التصميم</a:t>
                      </a:r>
                    </a:p>
                  </a:txBody>
                  <a:tcPr marL="7144" marR="7144" marT="7144" marB="0" anchor="ctr">
                    <a:solidFill>
                      <a:srgbClr val="D6DCE5"/>
                    </a:solidFill>
                  </a:tcPr>
                </a:tc>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نسبة إنجاز وتوثيق الأطر الاستثمارية</a:t>
                      </a:r>
                    </a:p>
                  </a:txBody>
                  <a:tcPr marL="7144" marR="7144" marT="7144" marB="0" anchor="ctr">
                    <a:solidFill>
                      <a:srgbClr val="D6DCE5"/>
                    </a:solidFill>
                  </a:tcPr>
                </a:tc>
                <a:tc rowSpan="3">
                  <a:txBody>
                    <a:bodyPr/>
                    <a:lstStyle/>
                    <a:p>
                      <a:pPr marL="0" marR="0" lvl="0" indent="0" algn="ctr" defTabSz="685766" rtl="1" eaLnBrk="1" fontAlgn="b" latinLnBrk="0" hangingPunct="1">
                        <a:lnSpc>
                          <a:spcPct val="100000"/>
                        </a:lnSpc>
                        <a:spcBef>
                          <a:spcPts val="0"/>
                        </a:spcBef>
                        <a:spcAft>
                          <a:spcPts val="0"/>
                        </a:spcAft>
                        <a:buClrTx/>
                        <a:buSzTx/>
                        <a:buFontTx/>
                        <a:buNone/>
                        <a:tabLst/>
                        <a:defRPr/>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1. </a:t>
                      </a:r>
                      <a:r>
                        <a:rPr lang="ar-SA" sz="800" b="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تصميم اطر الاستثمار والتطوير</a:t>
                      </a:r>
                    </a:p>
                  </a:txBody>
                  <a:tcPr marL="7144" marR="7144" marT="7144" marB="0" anchor="ctr">
                    <a:solidFill>
                      <a:srgbClr val="98A2B4"/>
                    </a:solidFill>
                  </a:tcPr>
                </a:tc>
                <a:extLst>
                  <a:ext uri="{0D108BD9-81ED-4DB2-BD59-A6C34878D82A}">
                    <a16:rowId xmlns:a16="http://schemas.microsoft.com/office/drawing/2014/main" val="4244642094"/>
                  </a:ext>
                </a:extLst>
              </a:tr>
              <a:tr h="418583">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نسبة تنوع الإيرادات = عدد القطاعات الرئيسية المساهمة </a:t>
                      </a:r>
                      <a:r>
                        <a:rPr lang="ar-SA" sz="800" b="0" i="0" u="none" strike="noStrike" dirty="0" err="1">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بالايرادات</a:t>
                      </a: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 (بنسبة </a:t>
                      </a:r>
                      <a:r>
                        <a:rPr lang="ar-SA" sz="800" b="0" i="0" u="none" strike="noStrike" dirty="0" err="1">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لاتقل</a:t>
                      </a: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 عن 10% لكل قطاع) ÷ اجمالي عدد القطاعات المستهدفة في الخطة × 100</a:t>
                      </a:r>
                    </a:p>
                  </a:txBody>
                  <a:tcPr marL="7144" marR="7144" marT="7144" marB="0" anchor="ctr">
                    <a:solidFill>
                      <a:srgbClr val="F8F8F9"/>
                    </a:solidFill>
                  </a:tcPr>
                </a:tc>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قياس مدى نجاح تصميم خطة النمو في تقليل الاعتماد على مصدر او قطاع إيرادات </a:t>
                      </a:r>
                    </a:p>
                  </a:txBody>
                  <a:tcPr marL="7144" marR="7144" marT="7144" marB="0" anchor="ctr">
                    <a:solidFill>
                      <a:srgbClr val="F8F8F9"/>
                    </a:solidFill>
                  </a:tcPr>
                </a:tc>
                <a:tc>
                  <a:txBody>
                    <a:bodyPr/>
                    <a:lstStyle/>
                    <a:p>
                      <a:pPr marL="0" marR="0" lvl="0" indent="0" algn="ctr" defTabSz="685766" rtl="1" eaLnBrk="1" fontAlgn="b" latinLnBrk="0" hangingPunct="1">
                        <a:lnSpc>
                          <a:spcPct val="100000"/>
                        </a:lnSpc>
                        <a:spcBef>
                          <a:spcPts val="0"/>
                        </a:spcBef>
                        <a:spcAft>
                          <a:spcPts val="0"/>
                        </a:spcAft>
                        <a:buClrTx/>
                        <a:buSzTx/>
                        <a:buFontTx/>
                        <a:buNone/>
                        <a:tabLst/>
                        <a:defRPr/>
                      </a:pPr>
                      <a:r>
                        <a:rPr kumimoji="0" lang="ar-SA" sz="800" b="0" i="0" u="none" strike="noStrike" kern="0" cap="none" spc="0" normalizeH="0" baseline="0" noProof="0" dirty="0">
                          <a:ln>
                            <a:noFill/>
                          </a:ln>
                          <a:solidFill>
                            <a:schemeClr val="tx2"/>
                          </a:solidFill>
                          <a:effectLst/>
                          <a:uLnTx/>
                          <a:uFillTx/>
                          <a:latin typeface="Sakkal Majalla" panose="02000000000000000000" pitchFamily="2" charset="-78"/>
                          <a:cs typeface="Sakkal Majalla" panose="02000000000000000000" pitchFamily="2" charset="-78"/>
                        </a:rPr>
                        <a:t>نسبة تنوع مصادر الإيرادات في القطاعات المستهدفة</a:t>
                      </a:r>
                    </a:p>
                  </a:txBody>
                  <a:tcPr marL="7144" marR="7144" marT="7144" marB="0" anchor="ctr">
                    <a:solidFill>
                      <a:srgbClr val="F8F8F9"/>
                    </a:solidFill>
                  </a:tcPr>
                </a:tc>
                <a:tc vMerge="1">
                  <a:txBody>
                    <a:bodyPr/>
                    <a:lstStyle/>
                    <a:p>
                      <a:endParaRPr lang="en-US"/>
                    </a:p>
                  </a:txBody>
                  <a:tcPr/>
                </a:tc>
                <a:extLst>
                  <a:ext uri="{0D108BD9-81ED-4DB2-BD59-A6C34878D82A}">
                    <a16:rowId xmlns:a16="http://schemas.microsoft.com/office/drawing/2014/main" val="108779648"/>
                  </a:ext>
                </a:extLst>
              </a:tr>
              <a:tr h="418583">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نسبة تغطية المخاطر = عدد فئات المخاطر المضمنة في الاطار الجديد ÷ اجمالي فئات المخاطر الاستثمارية المطلوبة (5-7 كحد ادنى) × 100</a:t>
                      </a:r>
                    </a:p>
                  </a:txBody>
                  <a:tcPr marL="7144" marR="7144" marT="7144" marB="0" anchor="ctr">
                    <a:solidFill>
                      <a:srgbClr val="D6DCE5"/>
                    </a:solidFill>
                  </a:tcPr>
                </a:tc>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قياس مدى شمولية الاطار الاستثمار الجديد في تغطية وتحليل المخاطر الاستثمارية </a:t>
                      </a:r>
                    </a:p>
                  </a:txBody>
                  <a:tcPr marL="7144" marR="7144" marT="7144" marB="0" anchor="ctr">
                    <a:solidFill>
                      <a:srgbClr val="D6DCE5"/>
                    </a:solidFill>
                  </a:tcPr>
                </a:tc>
                <a:tc>
                  <a:txBody>
                    <a:bodyPr/>
                    <a:lstStyle/>
                    <a:p>
                      <a:pPr algn="ctr" rtl="1" fontAlgn="b">
                        <a:buNone/>
                      </a:pPr>
                      <a:r>
                        <a:rPr lang="ar-SA" sz="800" b="0" dirty="0">
                          <a:solidFill>
                            <a:schemeClr val="tx2"/>
                          </a:solidFill>
                          <a:latin typeface="Sakkal Majalla" panose="02000000000000000000" pitchFamily="2" charset="-78"/>
                          <a:cs typeface="Sakkal Majalla" panose="02000000000000000000" pitchFamily="2" charset="-78"/>
                        </a:rPr>
                        <a:t>نسبة تغطية المخاطر ضمن الإطار المعياري الجديد</a:t>
                      </a:r>
                      <a:endPar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endParaRPr>
                    </a:p>
                  </a:txBody>
                  <a:tcPr marL="7144" marR="7144" marT="7144" marB="0" anchor="ctr">
                    <a:solidFill>
                      <a:srgbClr val="D6DCE5"/>
                    </a:solidFill>
                  </a:tcPr>
                </a:tc>
                <a:tc vMerge="1">
                  <a:txBody>
                    <a:bodyPr/>
                    <a:lstStyle/>
                    <a:p>
                      <a:endParaRPr dirty="0"/>
                    </a:p>
                  </a:txBody>
                  <a:tcPr marL="7144" marR="7144" marT="7144" marB="0" anchor="ctr"/>
                </a:tc>
                <a:extLst>
                  <a:ext uri="{0D108BD9-81ED-4DB2-BD59-A6C34878D82A}">
                    <a16:rowId xmlns:a16="http://schemas.microsoft.com/office/drawing/2014/main" val="431195956"/>
                  </a:ext>
                </a:extLst>
              </a:tr>
              <a:tr h="418583">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العائد = صافي الربح من القطاعات الجديدة ÷ التكلفة الاجمالية للاستثمار في القطاع × 100</a:t>
                      </a:r>
                    </a:p>
                  </a:txBody>
                  <a:tcPr marL="7144" marR="7144" marT="7144" marB="0" anchor="ctr">
                    <a:solidFill>
                      <a:srgbClr val="F8F8F9"/>
                    </a:solidFill>
                  </a:tcPr>
                </a:tc>
                <a:tc>
                  <a:txBody>
                    <a:bodyPr/>
                    <a:lstStyle/>
                    <a:p>
                      <a:pPr algn="ctr" rtl="1" fontAlgn="b">
                        <a:buNone/>
                      </a:pPr>
                      <a:r>
                        <a:rPr lang="ar-SA" sz="800" b="0" dirty="0">
                          <a:solidFill>
                            <a:schemeClr val="tx2"/>
                          </a:solidFill>
                          <a:latin typeface="Sakkal Majalla" panose="02000000000000000000" pitchFamily="2" charset="-78"/>
                          <a:cs typeface="Sakkal Majalla" panose="02000000000000000000" pitchFamily="2" charset="-78"/>
                        </a:rPr>
                        <a:t>قياس الربحية الفعلية الناتجة عن الاستثمارات في القطاعات </a:t>
                      </a:r>
                      <a:r>
                        <a:rPr lang="ar-SA" sz="800" b="0" dirty="0" err="1">
                          <a:solidFill>
                            <a:schemeClr val="tx2"/>
                          </a:solidFill>
                          <a:latin typeface="Sakkal Majalla" panose="02000000000000000000" pitchFamily="2" charset="-78"/>
                          <a:cs typeface="Sakkal Majalla" panose="02000000000000000000" pitchFamily="2" charset="-78"/>
                        </a:rPr>
                        <a:t>الجديدة؛مقياس</a:t>
                      </a:r>
                      <a:r>
                        <a:rPr lang="ar-SA" sz="800" b="0" dirty="0">
                          <a:solidFill>
                            <a:schemeClr val="tx2"/>
                          </a:solidFill>
                          <a:latin typeface="Sakkal Majalla" panose="02000000000000000000" pitchFamily="2" charset="-78"/>
                          <a:cs typeface="Sakkal Majalla" panose="02000000000000000000" pitchFamily="2" charset="-78"/>
                        </a:rPr>
                        <a:t> لنجاح تنفيذ خطة النمو</a:t>
                      </a:r>
                      <a:endPar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endParaRPr>
                    </a:p>
                  </a:txBody>
                  <a:tcPr marL="7144" marR="7144" marT="7144" marB="0" anchor="ctr">
                    <a:solidFill>
                      <a:srgbClr val="F8F8F9"/>
                    </a:solidFill>
                  </a:tcPr>
                </a:tc>
                <a:tc>
                  <a:txBody>
                    <a:bodyPr/>
                    <a:lstStyle/>
                    <a:p>
                      <a:pPr algn="ctr" rtl="1" fontAlgn="b">
                        <a:buNone/>
                      </a:pPr>
                      <a:r>
                        <a:rPr lang="ar-SA" sz="800" b="0" dirty="0">
                          <a:solidFill>
                            <a:schemeClr val="tx2"/>
                          </a:solidFill>
                          <a:latin typeface="Sakkal Majalla" panose="02000000000000000000" pitchFamily="2" charset="-78"/>
                          <a:cs typeface="Sakkal Majalla" panose="02000000000000000000" pitchFamily="2" charset="-78"/>
                        </a:rPr>
                        <a:t>العائد على الاستثمار للقطاعات الجديدة</a:t>
                      </a:r>
                      <a:endPar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endParaRPr>
                    </a:p>
                  </a:txBody>
                  <a:tcPr marL="7144" marR="7144" marT="7144" marB="0" anchor="ctr">
                    <a:solidFill>
                      <a:srgbClr val="F8F8F9"/>
                    </a:solidFill>
                  </a:tcPr>
                </a:tc>
                <a:tc rowSpan="5">
                  <a:txBody>
                    <a:bodyPr/>
                    <a:lstStyle/>
                    <a:p>
                      <a:pPr marL="0" marR="0" lvl="0" indent="0" algn="ctr" defTabSz="685766" rtl="1" eaLnBrk="1" fontAlgn="b" latinLnBrk="0" hangingPunct="1">
                        <a:lnSpc>
                          <a:spcPct val="100000"/>
                        </a:lnSpc>
                        <a:spcBef>
                          <a:spcPts val="0"/>
                        </a:spcBef>
                        <a:spcAft>
                          <a:spcPts val="0"/>
                        </a:spcAft>
                        <a:buClrTx/>
                        <a:buSzTx/>
                        <a:buFontTx/>
                        <a:buNone/>
                        <a:tabLst/>
                        <a:defRPr/>
                      </a:pPr>
                      <a:r>
                        <a:rPr lang="ar-SA" sz="800" b="0" i="0" u="none" strike="noStrike" dirty="0">
                          <a:solidFill>
                            <a:schemeClr val="tx2"/>
                          </a:solidFill>
                          <a:effectLst/>
                          <a:latin typeface="Sakkal Majalla" panose="02000000000000000000" pitchFamily="2" charset="-78"/>
                          <a:cs typeface="Sakkal Majalla" panose="02000000000000000000" pitchFamily="2" charset="-78"/>
                        </a:rPr>
                        <a:t>2. </a:t>
                      </a:r>
                      <a:r>
                        <a:rPr lang="ar-SA" sz="800" b="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تنفيذ اطر الاستثمار </a:t>
                      </a:r>
                    </a:p>
                    <a:p>
                      <a:pPr marL="0" marR="0" lvl="0" indent="0" algn="ctr" defTabSz="685766" rtl="1" eaLnBrk="1" fontAlgn="b" latinLnBrk="0" hangingPunct="1">
                        <a:lnSpc>
                          <a:spcPct val="100000"/>
                        </a:lnSpc>
                        <a:spcBef>
                          <a:spcPts val="0"/>
                        </a:spcBef>
                        <a:spcAft>
                          <a:spcPts val="0"/>
                        </a:spcAft>
                        <a:buClrTx/>
                        <a:buSzTx/>
                        <a:buFontTx/>
                        <a:buNone/>
                        <a:tabLst/>
                        <a:defRPr/>
                      </a:pPr>
                      <a:endParaRPr lang="ar-SA" sz="800" b="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endParaRPr>
                    </a:p>
                    <a:p>
                      <a:pPr algn="ctr" rtl="1" fontAlgn="b">
                        <a:buNone/>
                      </a:pPr>
                      <a:endParaRPr lang="en-US" sz="800" b="0" i="0" u="none" strike="noStrike" dirty="0">
                        <a:solidFill>
                          <a:schemeClr val="tx2"/>
                        </a:solidFill>
                        <a:effectLst/>
                        <a:latin typeface="Sakkal Majalla" panose="02000000000000000000" pitchFamily="2" charset="-78"/>
                        <a:cs typeface="Sakkal Majalla" panose="02000000000000000000" pitchFamily="2" charset="-78"/>
                      </a:endParaRPr>
                    </a:p>
                  </a:txBody>
                  <a:tcPr marL="7144" marR="7144" marT="7144" marB="0" anchor="ctr">
                    <a:solidFill>
                      <a:srgbClr val="98A2B4"/>
                    </a:solidFill>
                  </a:tcPr>
                </a:tc>
                <a:extLst>
                  <a:ext uri="{0D108BD9-81ED-4DB2-BD59-A6C34878D82A}">
                    <a16:rowId xmlns:a16="http://schemas.microsoft.com/office/drawing/2014/main" val="2561157555"/>
                  </a:ext>
                </a:extLst>
              </a:tr>
              <a:tr h="418583">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نسبة المساهمة = (قيمة الاستثمارات في القطاعات الجديدة ÷ إجمالي قيمة المحفظة) × 100</a:t>
                      </a:r>
                    </a:p>
                    <a:p>
                      <a:pPr algn="ctr" rtl="1" fontAlgn="b">
                        <a:buNone/>
                      </a:pPr>
                      <a:endPar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endParaRPr>
                    </a:p>
                  </a:txBody>
                  <a:tcPr marL="7144" marR="7144" marT="7144" marB="0" anchor="ctr">
                    <a:solidFill>
                      <a:srgbClr val="D6DCE5"/>
                    </a:solidFill>
                  </a:tcPr>
                </a:tc>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يقيس حجم الاستثمارات الجديدة مقارنة بإجمالي المحفظة</a:t>
                      </a:r>
                    </a:p>
                  </a:txBody>
                  <a:tcPr marL="7144" marR="7144" marT="7144" marB="0" anchor="ctr">
                    <a:solidFill>
                      <a:srgbClr val="D6DCE5"/>
                    </a:solidFill>
                  </a:tcPr>
                </a:tc>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نسبة مساهمة القطاعات الجديدة في إجمالي المحفظة</a:t>
                      </a:r>
                    </a:p>
                  </a:txBody>
                  <a:tcPr marL="7144" marR="7144" marT="7144" marB="0" anchor="ctr">
                    <a:solidFill>
                      <a:srgbClr val="D6DCE5"/>
                    </a:solidFill>
                  </a:tcPr>
                </a:tc>
                <a:tc vMerge="1">
                  <a:txBody>
                    <a:bodyPr/>
                    <a:lstStyle/>
                    <a:p>
                      <a:endParaRPr lang="en-US"/>
                    </a:p>
                  </a:txBody>
                  <a:tcPr/>
                </a:tc>
                <a:extLst>
                  <a:ext uri="{0D108BD9-81ED-4DB2-BD59-A6C34878D82A}">
                    <a16:rowId xmlns:a16="http://schemas.microsoft.com/office/drawing/2014/main" val="3989433378"/>
                  </a:ext>
                </a:extLst>
              </a:tr>
              <a:tr h="418583">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نسبة الإيرادات من الشركات = اجمالي الإيرادات الناتجة عن الشراكات الجديدة ÷ اجمالي الإيرادات الكلية للمجموعة × 100</a:t>
                      </a:r>
                    </a:p>
                  </a:txBody>
                  <a:tcPr marL="7144" marR="7144" marT="7144" marB="0" anchor="ctr">
                    <a:solidFill>
                      <a:srgbClr val="F8F8F9"/>
                    </a:solidFill>
                  </a:tcPr>
                </a:tc>
                <a:tc>
                  <a:txBody>
                    <a:bodyPr/>
                    <a:lstStyle/>
                    <a:p>
                      <a:pPr algn="ctr" rtl="1" fontAlgn="b">
                        <a:buNone/>
                      </a:pPr>
                      <a:r>
                        <a:rPr lang="ar-SA" sz="800" b="0" dirty="0">
                          <a:solidFill>
                            <a:schemeClr val="tx2"/>
                          </a:solidFill>
                          <a:latin typeface="Sakkal Majalla" panose="02000000000000000000" pitchFamily="2" charset="-78"/>
                          <a:cs typeface="Sakkal Majalla" panose="02000000000000000000" pitchFamily="2" charset="-78"/>
                        </a:rPr>
                        <a:t>قياس مدى نجاح تنفيذ خطة الشراكات الاستراتيجية في جذب إيرادات للمجموعة</a:t>
                      </a:r>
                      <a:endPar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endParaRPr>
                    </a:p>
                  </a:txBody>
                  <a:tcPr marL="7144" marR="7144" marT="7144" marB="0" anchor="ctr">
                    <a:solidFill>
                      <a:srgbClr val="F8F8F9"/>
                    </a:solidFill>
                  </a:tcPr>
                </a:tc>
                <a:tc>
                  <a:txBody>
                    <a:bodyPr/>
                    <a:lstStyle/>
                    <a:p>
                      <a:pPr algn="ctr" rtl="1" fontAlgn="b">
                        <a:buNone/>
                      </a:pPr>
                      <a:r>
                        <a:rPr lang="ar-SA" sz="800" b="0" dirty="0">
                          <a:solidFill>
                            <a:schemeClr val="tx2"/>
                          </a:solidFill>
                          <a:latin typeface="Sakkal Majalla" panose="02000000000000000000" pitchFamily="2" charset="-78"/>
                          <a:cs typeface="Sakkal Majalla" panose="02000000000000000000" pitchFamily="2" charset="-78"/>
                        </a:rPr>
                        <a:t>نسبة الإيرادات المحققة عبر الشراكات الاستراتيجية</a:t>
                      </a:r>
                      <a:endParaRPr lang="en-US"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endParaRPr>
                    </a:p>
                  </a:txBody>
                  <a:tcPr marL="7144" marR="7144" marT="7144" marB="0" anchor="ctr">
                    <a:solidFill>
                      <a:srgbClr val="F8F8F9"/>
                    </a:solidFill>
                  </a:tcPr>
                </a:tc>
                <a:tc vMerge="1">
                  <a:txBody>
                    <a:bodyPr/>
                    <a:lstStyle/>
                    <a:p>
                      <a:endParaRPr dirty="0"/>
                    </a:p>
                  </a:txBody>
                  <a:tcPr marL="7144" marR="7144" marT="7144" marB="0" anchor="ctr"/>
                </a:tc>
                <a:extLst>
                  <a:ext uri="{0D108BD9-81ED-4DB2-BD59-A6C34878D82A}">
                    <a16:rowId xmlns:a16="http://schemas.microsoft.com/office/drawing/2014/main" val="2946891829"/>
                  </a:ext>
                </a:extLst>
              </a:tr>
              <a:tr h="418583">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كفاءة التخارج = القيمة الصافية المستردة من عملية التخارج ÷ القيمة </a:t>
                      </a:r>
                      <a:r>
                        <a:rPr lang="ar-SA" sz="800" b="0" i="0" u="none" strike="noStrike" dirty="0" err="1">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للاصل</a:t>
                      </a: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 </a:t>
                      </a:r>
                      <a:r>
                        <a:rPr lang="ar-SA" sz="800" b="0" i="0" u="none" strike="noStrike" dirty="0" err="1">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المتخارج</a:t>
                      </a: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 منه × 100</a:t>
                      </a:r>
                    </a:p>
                  </a:txBody>
                  <a:tcPr marL="7144" marR="7144" marT="7144" marB="0" anchor="ctr">
                    <a:solidFill>
                      <a:srgbClr val="D6DCE5"/>
                    </a:solidFill>
                  </a:tcPr>
                </a:tc>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قياس مدى نجاح عملية التخارج في استعادة راس المال او تحقيق العائد المتوقع من الأصول </a:t>
                      </a:r>
                    </a:p>
                  </a:txBody>
                  <a:tcPr marL="7144" marR="7144" marT="7144" marB="0" anchor="ctr">
                    <a:solidFill>
                      <a:srgbClr val="D6DCE5"/>
                    </a:solidFill>
                  </a:tcPr>
                </a:tc>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كفاءة إدارة التخارج</a:t>
                      </a:r>
                    </a:p>
                  </a:txBody>
                  <a:tcPr marL="7144" marR="7144" marT="7144" marB="0" anchor="ctr">
                    <a:solidFill>
                      <a:srgbClr val="D6DCE5"/>
                    </a:solidFill>
                  </a:tcPr>
                </a:tc>
                <a:tc vMerge="1">
                  <a:txBody>
                    <a:bodyPr/>
                    <a:lstStyle/>
                    <a:p>
                      <a:endParaRPr dirty="0"/>
                    </a:p>
                  </a:txBody>
                  <a:tcPr marL="7144" marR="7144" marT="7144" marB="0" anchor="ctr">
                    <a:solidFill>
                      <a:srgbClr val="98A2B4"/>
                    </a:solidFill>
                  </a:tcPr>
                </a:tc>
                <a:extLst>
                  <a:ext uri="{0D108BD9-81ED-4DB2-BD59-A6C34878D82A}">
                    <a16:rowId xmlns:a16="http://schemas.microsoft.com/office/drawing/2014/main" val="66225715"/>
                  </a:ext>
                </a:extLst>
              </a:tr>
              <a:tr h="418583">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معدل الامتثال = عدد قرارات الاستثمار الممثلة للمعيار ÷ اجمالي عدد قرارات الاستثمار × 100</a:t>
                      </a:r>
                    </a:p>
                  </a:txBody>
                  <a:tcPr marL="7144" marR="7144" marT="7144" marB="0" anchor="ctr">
                    <a:solidFill>
                      <a:srgbClr val="F8F8F9"/>
                    </a:solidFill>
                  </a:tcPr>
                </a:tc>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قياس مدى التزام الفرق بالتفعيل؛ عن طريق حساب عدد الاستثمارات التي تمت دون التزام كامل بالاطار الجديد </a:t>
                      </a:r>
                    </a:p>
                  </a:txBody>
                  <a:tcPr marL="7144" marR="7144" marT="7144" marB="0" anchor="ctr">
                    <a:solidFill>
                      <a:srgbClr val="F8F8F9"/>
                    </a:solidFill>
                  </a:tcPr>
                </a:tc>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معدل الامتثال للمعيار الاستثماري الجديد</a:t>
                      </a:r>
                    </a:p>
                  </a:txBody>
                  <a:tcPr marL="7144" marR="7144" marT="7144" marB="0" anchor="ctr">
                    <a:solidFill>
                      <a:srgbClr val="F8F8F9"/>
                    </a:solidFill>
                  </a:tcPr>
                </a:tc>
                <a:tc vMerge="1">
                  <a:txBody>
                    <a:bodyPr/>
                    <a:lstStyle/>
                    <a:p>
                      <a:endParaRPr dirty="0"/>
                    </a:p>
                  </a:txBody>
                  <a:tcPr marL="7144" marR="7144" marT="7144" marB="0" anchor="ctr"/>
                </a:tc>
                <a:extLst>
                  <a:ext uri="{0D108BD9-81ED-4DB2-BD59-A6C34878D82A}">
                    <a16:rowId xmlns:a16="http://schemas.microsoft.com/office/drawing/2014/main" val="976203092"/>
                  </a:ext>
                </a:extLst>
              </a:tr>
            </a:tbl>
          </a:graphicData>
        </a:graphic>
      </p:graphicFrame>
      <p:sp>
        <p:nvSpPr>
          <p:cNvPr id="4" name="Title 1">
            <a:extLst>
              <a:ext uri="{FF2B5EF4-FFF2-40B4-BE49-F238E27FC236}">
                <a16:creationId xmlns:a16="http://schemas.microsoft.com/office/drawing/2014/main" id="{7F5A4978-AAF1-8337-59EF-5EE91A25D8C4}"/>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nSpc>
                <a:spcPct val="115000"/>
              </a:lnSpc>
              <a:spcAft>
                <a:spcPts val="300"/>
              </a:spcAft>
            </a:pPr>
            <a:r>
              <a:rPr lang="ar-SA" sz="1800" kern="100" dirty="0">
                <a:latin typeface="Aptos" panose="020B0004020202020204" pitchFamily="34" charset="0"/>
                <a:ea typeface="Aptos" panose="020B0004020202020204" pitchFamily="34" charset="0"/>
                <a:cs typeface="Sakkal Majalla" panose="02000000000000000000" pitchFamily="2" charset="-78"/>
              </a:rPr>
              <a:t>مؤشرات الأداء الرئيسية للمبادرات</a:t>
            </a:r>
          </a:p>
        </p:txBody>
      </p:sp>
    </p:spTree>
    <p:extLst>
      <p:ext uri="{BB962C8B-B14F-4D97-AF65-F5344CB8AC3E}">
        <p14:creationId xmlns:p14="http://schemas.microsoft.com/office/powerpoint/2010/main" val="27286365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0FBDF5-7F37-9397-8283-5C938CE6010F}"/>
            </a:ext>
          </a:extLst>
        </p:cNvPr>
        <p:cNvGrpSpPr/>
        <p:nvPr/>
      </p:nvGrpSpPr>
      <p:grpSpPr>
        <a:xfrm>
          <a:off x="0" y="0"/>
          <a:ext cx="0" cy="0"/>
          <a:chOff x="0" y="0"/>
          <a:chExt cx="0" cy="0"/>
        </a:xfrm>
      </p:grpSpPr>
      <p:sp>
        <p:nvSpPr>
          <p:cNvPr id="2" name="عنصر نائب لرقم الشريحة 1">
            <a:extLst>
              <a:ext uri="{FF2B5EF4-FFF2-40B4-BE49-F238E27FC236}">
                <a16:creationId xmlns:a16="http://schemas.microsoft.com/office/drawing/2014/main" id="{BBD9807F-122A-D7A9-50C2-AA9BAB487DC4}"/>
              </a:ext>
            </a:extLst>
          </p:cNvPr>
          <p:cNvSpPr>
            <a:spLocks noGrp="1"/>
          </p:cNvSpPr>
          <p:nvPr>
            <p:ph type="sldNum" sz="quarter" idx="4"/>
          </p:nvPr>
        </p:nvSpPr>
        <p:spPr/>
        <p:txBody>
          <a:bodyPr/>
          <a:lstStyle/>
          <a:p>
            <a:fld id="{402EAA05-6333-46EE-AAC8-A5AD6A996142}" type="slidenum">
              <a:rPr lang="en-US" smtClean="0"/>
              <a:pPr/>
              <a:t>84</a:t>
            </a:fld>
            <a:endParaRPr lang="en-US"/>
          </a:p>
        </p:txBody>
      </p:sp>
      <p:graphicFrame>
        <p:nvGraphicFramePr>
          <p:cNvPr id="3" name="Table 4">
            <a:extLst>
              <a:ext uri="{FF2B5EF4-FFF2-40B4-BE49-F238E27FC236}">
                <a16:creationId xmlns:a16="http://schemas.microsoft.com/office/drawing/2014/main" id="{A1C91742-F81D-8D97-B81D-89E119B0FC74}"/>
              </a:ext>
            </a:extLst>
          </p:cNvPr>
          <p:cNvGraphicFramePr>
            <a:graphicFrameLocks noGrp="1"/>
          </p:cNvGraphicFramePr>
          <p:nvPr>
            <p:extLst>
              <p:ext uri="{D42A27DB-BD31-4B8C-83A1-F6EECF244321}">
                <p14:modId xmlns:p14="http://schemas.microsoft.com/office/powerpoint/2010/main" val="4098111941"/>
              </p:ext>
            </p:extLst>
          </p:nvPr>
        </p:nvGraphicFramePr>
        <p:xfrm>
          <a:off x="468654" y="1097280"/>
          <a:ext cx="8206691" cy="3426858"/>
        </p:xfrm>
        <a:graphic>
          <a:graphicData uri="http://schemas.openxmlformats.org/drawingml/2006/table">
            <a:tbl>
              <a:tblPr firstRow="1" bandRow="1">
                <a:tableStyleId>{5C22544A-7EE6-4342-B048-85BDC9FD1C3A}</a:tableStyleId>
              </a:tblPr>
              <a:tblGrid>
                <a:gridCol w="2051673">
                  <a:extLst>
                    <a:ext uri="{9D8B030D-6E8A-4147-A177-3AD203B41FA5}">
                      <a16:colId xmlns:a16="http://schemas.microsoft.com/office/drawing/2014/main" val="3872235994"/>
                    </a:ext>
                  </a:extLst>
                </a:gridCol>
                <a:gridCol w="2051673">
                  <a:extLst>
                    <a:ext uri="{9D8B030D-6E8A-4147-A177-3AD203B41FA5}">
                      <a16:colId xmlns:a16="http://schemas.microsoft.com/office/drawing/2014/main" val="2182049992"/>
                    </a:ext>
                  </a:extLst>
                </a:gridCol>
                <a:gridCol w="2954613">
                  <a:extLst>
                    <a:ext uri="{9D8B030D-6E8A-4147-A177-3AD203B41FA5}">
                      <a16:colId xmlns:a16="http://schemas.microsoft.com/office/drawing/2014/main" val="2053282036"/>
                    </a:ext>
                  </a:extLst>
                </a:gridCol>
                <a:gridCol w="1148732">
                  <a:extLst>
                    <a:ext uri="{9D8B030D-6E8A-4147-A177-3AD203B41FA5}">
                      <a16:colId xmlns:a16="http://schemas.microsoft.com/office/drawing/2014/main" val="3980576201"/>
                    </a:ext>
                  </a:extLst>
                </a:gridCol>
              </a:tblGrid>
              <a:tr h="378000">
                <a:tc>
                  <a:txBody>
                    <a:bodyPr/>
                    <a:lstStyle/>
                    <a:p>
                      <a:pPr algn="ctr" rtl="1"/>
                      <a:r>
                        <a:rPr lang="ar-SA" sz="900" dirty="0">
                          <a:solidFill>
                            <a:schemeClr val="bg1"/>
                          </a:solidFill>
                          <a:latin typeface="Sakkal Majalla" panose="02000000000000000000" pitchFamily="2" charset="-78"/>
                          <a:ea typeface="GE SS Text Bold" panose="020A0503020102020204" pitchFamily="18" charset="-78"/>
                          <a:cs typeface="Sakkal Majalla" panose="02000000000000000000" pitchFamily="2" charset="-78"/>
                        </a:rPr>
                        <a:t>المعادلة</a:t>
                      </a:r>
                      <a:endParaRPr lang="en-US" sz="900" dirty="0">
                        <a:solidFill>
                          <a:schemeClr val="bg1"/>
                        </a:solidFill>
                        <a:latin typeface="Sakkal Majalla" panose="02000000000000000000" pitchFamily="2" charset="-78"/>
                        <a:ea typeface="GE SS Text Bold" panose="020A0503020102020204" pitchFamily="18" charset="-78"/>
                        <a:cs typeface="Sakkal Majalla" panose="02000000000000000000" pitchFamily="2" charset="-78"/>
                      </a:endParaRPr>
                    </a:p>
                  </a:txBody>
                  <a:tcPr marL="68580" marR="68580" marT="34290" marB="34290" anchor="ctr">
                    <a:solidFill>
                      <a:schemeClr val="accent1"/>
                    </a:solidFill>
                  </a:tcPr>
                </a:tc>
                <a:tc>
                  <a:txBody>
                    <a:bodyPr/>
                    <a:lstStyle/>
                    <a:p>
                      <a:pPr algn="ctr" rtl="1"/>
                      <a:r>
                        <a:rPr lang="ar-SA" sz="900" dirty="0">
                          <a:solidFill>
                            <a:schemeClr val="bg1"/>
                          </a:solidFill>
                          <a:latin typeface="Sakkal Majalla" panose="02000000000000000000" pitchFamily="2" charset="-78"/>
                          <a:ea typeface="GE SS Text Bold" panose="020A0503020102020204" pitchFamily="18" charset="-78"/>
                          <a:cs typeface="Sakkal Majalla" panose="02000000000000000000" pitchFamily="2" charset="-78"/>
                        </a:rPr>
                        <a:t>الشرح</a:t>
                      </a:r>
                      <a:endParaRPr lang="en-US" sz="900" dirty="0">
                        <a:solidFill>
                          <a:schemeClr val="bg1"/>
                        </a:solidFill>
                        <a:latin typeface="Sakkal Majalla" panose="02000000000000000000" pitchFamily="2" charset="-78"/>
                        <a:ea typeface="GE SS Text Bold" panose="020A0503020102020204" pitchFamily="18" charset="-78"/>
                        <a:cs typeface="Sakkal Majalla" panose="02000000000000000000" pitchFamily="2" charset="-78"/>
                      </a:endParaRPr>
                    </a:p>
                  </a:txBody>
                  <a:tcPr marL="68580" marR="68580" marT="34290" marB="34290" anchor="ctr">
                    <a:solidFill>
                      <a:schemeClr val="accent1"/>
                    </a:solidFill>
                  </a:tcPr>
                </a:tc>
                <a:tc>
                  <a:txBody>
                    <a:bodyPr/>
                    <a:lstStyle/>
                    <a:p>
                      <a:pPr algn="ctr" rtl="1"/>
                      <a:r>
                        <a:rPr lang="ar-SA" sz="900" dirty="0">
                          <a:solidFill>
                            <a:schemeClr val="bg1"/>
                          </a:solidFill>
                          <a:latin typeface="Sakkal Majalla" panose="02000000000000000000" pitchFamily="2" charset="-78"/>
                          <a:ea typeface="GE SS Text Bold" panose="020A0503020102020204" pitchFamily="18" charset="-78"/>
                          <a:cs typeface="Sakkal Majalla" panose="02000000000000000000" pitchFamily="2" charset="-78"/>
                        </a:rPr>
                        <a:t>المؤشر</a:t>
                      </a:r>
                      <a:endParaRPr lang="en-US" sz="900" dirty="0">
                        <a:solidFill>
                          <a:schemeClr val="bg1"/>
                        </a:solidFill>
                        <a:latin typeface="Sakkal Majalla" panose="02000000000000000000" pitchFamily="2" charset="-78"/>
                        <a:ea typeface="GE SS Text Bold" panose="020A0503020102020204" pitchFamily="18" charset="-78"/>
                        <a:cs typeface="Sakkal Majalla" panose="02000000000000000000" pitchFamily="2" charset="-78"/>
                      </a:endParaRPr>
                    </a:p>
                  </a:txBody>
                  <a:tcPr marL="68580" marR="68580" marT="34290" marB="34290" anchor="ctr">
                    <a:solidFill>
                      <a:schemeClr val="accent1"/>
                    </a:solidFill>
                  </a:tcPr>
                </a:tc>
                <a:tc>
                  <a:txBody>
                    <a:bodyPr/>
                    <a:lstStyle/>
                    <a:p>
                      <a:pPr algn="ctr" rtl="1"/>
                      <a:r>
                        <a:rPr lang="ar-SA" sz="900" dirty="0">
                          <a:solidFill>
                            <a:schemeClr val="bg1"/>
                          </a:solidFill>
                          <a:latin typeface="Sakkal Majalla" panose="02000000000000000000" pitchFamily="2" charset="-78"/>
                          <a:ea typeface="GE SS Text Bold" panose="020A0503020102020204" pitchFamily="18" charset="-78"/>
                          <a:cs typeface="Sakkal Majalla" panose="02000000000000000000" pitchFamily="2" charset="-78"/>
                        </a:rPr>
                        <a:t>المبادرة</a:t>
                      </a:r>
                      <a:endParaRPr lang="en-US" sz="900" dirty="0">
                        <a:solidFill>
                          <a:schemeClr val="bg1"/>
                        </a:solidFill>
                        <a:latin typeface="Sakkal Majalla" panose="02000000000000000000" pitchFamily="2" charset="-78"/>
                        <a:ea typeface="GE SS Text Bold" panose="020A0503020102020204" pitchFamily="18" charset="-78"/>
                        <a:cs typeface="Sakkal Majalla" panose="02000000000000000000" pitchFamily="2" charset="-78"/>
                      </a:endParaRPr>
                    </a:p>
                  </a:txBody>
                  <a:tcPr marL="68580" marR="68580" marT="34290" marB="34290" anchor="ctr">
                    <a:solidFill>
                      <a:schemeClr val="accent1"/>
                    </a:solidFill>
                  </a:tcPr>
                </a:tc>
                <a:extLst>
                  <a:ext uri="{0D108BD9-81ED-4DB2-BD59-A6C34878D82A}">
                    <a16:rowId xmlns:a16="http://schemas.microsoft.com/office/drawing/2014/main" val="2281255789"/>
                  </a:ext>
                </a:extLst>
              </a:tr>
              <a:tr h="508143">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معدل التغطية = عدد القطاعات التي صدرت لها دراسات معمقة ÷ اجمالي عدد القطاعات الواعدة المستهدفة × 100</a:t>
                      </a:r>
                    </a:p>
                  </a:txBody>
                  <a:tcPr marL="7144" marR="7144" marT="7144" marB="0" anchor="ctr">
                    <a:solidFill>
                      <a:srgbClr val="D6DCE5"/>
                    </a:solidFill>
                  </a:tcPr>
                </a:tc>
                <a:tc>
                  <a:txBody>
                    <a:bodyPr/>
                    <a:lstStyle/>
                    <a:p>
                      <a:pPr algn="ctr" rtl="1" fontAlgn="b">
                        <a:buNone/>
                      </a:pPr>
                      <a:r>
                        <a:rPr lang="ar-SA" sz="800" b="0" dirty="0">
                          <a:solidFill>
                            <a:schemeClr val="tx2"/>
                          </a:solidFill>
                          <a:latin typeface="Sakkal Majalla" panose="02000000000000000000" pitchFamily="2" charset="-78"/>
                          <a:cs typeface="Sakkal Majalla" panose="02000000000000000000" pitchFamily="2" charset="-78"/>
                        </a:rPr>
                        <a:t>قياس مدى نجاح المبادرة في إنتاج دراسات معمقة للقطاعات التي تم تحديدها كأهداف للنمو والاستثمار لمضان ان القرارات مبنية على أساس معلوماتي</a:t>
                      </a:r>
                      <a:endPar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endParaRPr>
                    </a:p>
                  </a:txBody>
                  <a:tcPr marL="7144" marR="7144" marT="7144" marB="0" anchor="ctr">
                    <a:solidFill>
                      <a:srgbClr val="D6DCE5"/>
                    </a:solidFill>
                  </a:tcPr>
                </a:tc>
                <a:tc>
                  <a:txBody>
                    <a:bodyPr/>
                    <a:lstStyle/>
                    <a:p>
                      <a:pPr marL="0" marR="0" lvl="0" indent="0" algn="ctr" defTabSz="685766" rtl="1" eaLnBrk="1" fontAlgn="b" latinLnBrk="0" hangingPunct="1">
                        <a:lnSpc>
                          <a:spcPct val="100000"/>
                        </a:lnSpc>
                        <a:spcBef>
                          <a:spcPts val="0"/>
                        </a:spcBef>
                        <a:spcAft>
                          <a:spcPts val="0"/>
                        </a:spcAft>
                        <a:buClrTx/>
                        <a:buSzTx/>
                        <a:buFontTx/>
                        <a:buNone/>
                        <a:tabLst/>
                        <a:defRPr/>
                      </a:pPr>
                      <a:r>
                        <a:rPr lang="ar-SA" sz="800" b="0" kern="0" dirty="0">
                          <a:solidFill>
                            <a:schemeClr val="tx2"/>
                          </a:solidFill>
                          <a:latin typeface="Sakkal Majalla" panose="02000000000000000000" pitchFamily="2" charset="-78"/>
                          <a:cs typeface="Sakkal Majalla" panose="02000000000000000000" pitchFamily="2" charset="-78"/>
                        </a:rPr>
                        <a:t>نسبة اكتمال بناء وتغطية مستودع بيانات وذكاء الأعمال</a:t>
                      </a:r>
                    </a:p>
                  </a:txBody>
                  <a:tcPr marL="7144" marR="7144" marT="7144" marB="0" anchor="ctr">
                    <a:solidFill>
                      <a:srgbClr val="D6DCE5"/>
                    </a:solidFill>
                  </a:tcPr>
                </a:tc>
                <a:tc rowSpan="4">
                  <a:txBody>
                    <a:bodyPr/>
                    <a:lstStyle/>
                    <a:p>
                      <a:pPr marL="0" marR="0" lvl="0" indent="0" algn="ctr" defTabSz="685766" rtl="1" eaLnBrk="1" fontAlgn="b" latinLnBrk="0" hangingPunct="1">
                        <a:lnSpc>
                          <a:spcPct val="100000"/>
                        </a:lnSpc>
                        <a:spcBef>
                          <a:spcPts val="0"/>
                        </a:spcBef>
                        <a:spcAft>
                          <a:spcPts val="0"/>
                        </a:spcAft>
                        <a:buClrTx/>
                        <a:buSzTx/>
                        <a:buFontTx/>
                        <a:buNone/>
                        <a:tabLst/>
                        <a:defRPr/>
                      </a:pPr>
                      <a:r>
                        <a:rPr lang="ar-SA" sz="800" b="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3. إعداد الدراسات وأبحاث السوق وتأسيس ذكاء الأعمال</a:t>
                      </a:r>
                    </a:p>
                  </a:txBody>
                  <a:tcPr marL="7144" marR="7144" marT="7144" marB="0" anchor="ctr">
                    <a:solidFill>
                      <a:srgbClr val="98A2B4"/>
                    </a:solidFill>
                  </a:tcPr>
                </a:tc>
                <a:extLst>
                  <a:ext uri="{0D108BD9-81ED-4DB2-BD59-A6C34878D82A}">
                    <a16:rowId xmlns:a16="http://schemas.microsoft.com/office/drawing/2014/main" val="4244642094"/>
                  </a:ext>
                </a:extLst>
              </a:tr>
              <a:tr h="508143">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زمن الدورة = اجمالي الساعات/الأيام المستهلكة في تحليل القرار الاستثماري ÷ عدد القرارات الاستثمارية التي تم دعمها</a:t>
                      </a:r>
                    </a:p>
                  </a:txBody>
                  <a:tcPr marL="7144" marR="7144" marT="7144" marB="0" anchor="ctr">
                    <a:solidFill>
                      <a:srgbClr val="F8F8F9"/>
                    </a:solidFill>
                  </a:tcPr>
                </a:tc>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قياس الفترة الزمنية اللازمة لتزويد الإدارة بالبيانات والتحليلات المطلوبة لاتخاذ قرار استثماري مما يعكس كفاءة نظام ذكاء الاعمال</a:t>
                      </a:r>
                    </a:p>
                  </a:txBody>
                  <a:tcPr marL="7144" marR="7144" marT="7144" marB="0" anchor="ctr">
                    <a:solidFill>
                      <a:srgbClr val="F8F8F9"/>
                    </a:solidFill>
                  </a:tcPr>
                </a:tc>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زمن دورة تجهيز القرار الاستثماري </a:t>
                      </a:r>
                    </a:p>
                  </a:txBody>
                  <a:tcPr marL="7144" marR="7144" marT="7144" marB="0" anchor="ctr">
                    <a:solidFill>
                      <a:srgbClr val="F8F8F9"/>
                    </a:solidFill>
                  </a:tcPr>
                </a:tc>
                <a:tc vMerge="1">
                  <a:txBody>
                    <a:bodyPr/>
                    <a:lstStyle/>
                    <a:p>
                      <a:endParaRPr dirty="0"/>
                    </a:p>
                  </a:txBody>
                  <a:tcPr marL="7144" marR="7144" marT="7144" marB="0" anchor="ctr"/>
                </a:tc>
                <a:extLst>
                  <a:ext uri="{0D108BD9-81ED-4DB2-BD59-A6C34878D82A}">
                    <a16:rowId xmlns:a16="http://schemas.microsoft.com/office/drawing/2014/main" val="108779648"/>
                  </a:ext>
                </a:extLst>
              </a:tr>
              <a:tr h="508143">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نسبة القرارات المدعومة = عدد القرارات الاستثمارية التي استخدمت مخرجات النظام ÷ اجمالي عدد القرارات الاستثمارية المتخذة × 100</a:t>
                      </a:r>
                    </a:p>
                  </a:txBody>
                  <a:tcPr marL="7144" marR="7144" marT="7144" marB="0" anchor="ctr">
                    <a:solidFill>
                      <a:srgbClr val="D6DCE5"/>
                    </a:solidFill>
                  </a:tcPr>
                </a:tc>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قياس مدى اعتماد الإدارات </a:t>
                      </a:r>
                      <a:r>
                        <a:rPr lang="ar-SA" sz="800" b="0" i="0" u="none" strike="noStrike" dirty="0" err="1">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واللجنات</a:t>
                      </a: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 العليا على نظام ذكاء الاعمال والتقارير المنتظمة الصادرة عنه في اتخاذ قرارات التوسع وتنويع المحفظة</a:t>
                      </a:r>
                    </a:p>
                  </a:txBody>
                  <a:tcPr marL="7144" marR="7144" marT="7144" marB="0" anchor="ctr">
                    <a:solidFill>
                      <a:srgbClr val="D6DCE5"/>
                    </a:solidFill>
                  </a:tcPr>
                </a:tc>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نسبة القرارات الاستثمارية المدعومة بذكاء الاعمال</a:t>
                      </a:r>
                    </a:p>
                  </a:txBody>
                  <a:tcPr marL="7144" marR="7144" marT="7144" marB="0" anchor="ctr">
                    <a:solidFill>
                      <a:srgbClr val="D6DCE5"/>
                    </a:solidFill>
                  </a:tcPr>
                </a:tc>
                <a:tc vMerge="1">
                  <a:txBody>
                    <a:bodyPr/>
                    <a:lstStyle/>
                    <a:p>
                      <a:endParaRPr dirty="0"/>
                    </a:p>
                  </a:txBody>
                  <a:tcPr marL="7144" marR="7144" marT="7144" marB="0" anchor="ctr"/>
                </a:tc>
                <a:extLst>
                  <a:ext uri="{0D108BD9-81ED-4DB2-BD59-A6C34878D82A}">
                    <a16:rowId xmlns:a16="http://schemas.microsoft.com/office/drawing/2014/main" val="431195956"/>
                  </a:ext>
                </a:extLst>
              </a:tr>
              <a:tr h="508143">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دقة التوقعات = 1- (التوقع المالي – الأداء الفعلي ÷ الأداء الفعلي) </a:t>
                      </a:r>
                    </a:p>
                  </a:txBody>
                  <a:tcPr marL="7144" marR="7144" marT="7144" marB="0" anchor="ctr">
                    <a:solidFill>
                      <a:srgbClr val="F8F8F9"/>
                    </a:solidFill>
                  </a:tcPr>
                </a:tc>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قياس دقة التوقعات التي قدمتها أبحاث السوق للقطاعات الجديدة بعد فترة زمنية من التنفيذ الفعلي للمشروع لتقييم مدى جودة الأبحاث المقدمة</a:t>
                      </a:r>
                    </a:p>
                  </a:txBody>
                  <a:tcPr marL="7144" marR="7144" marT="7144" marB="0" anchor="ctr">
                    <a:solidFill>
                      <a:srgbClr val="F8F8F9"/>
                    </a:solidFill>
                  </a:tcPr>
                </a:tc>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دقة التوقعات في دراسات الجدوى </a:t>
                      </a:r>
                    </a:p>
                  </a:txBody>
                  <a:tcPr marL="7144" marR="7144" marT="7144" marB="0" anchor="ctr">
                    <a:solidFill>
                      <a:srgbClr val="F8F8F9"/>
                    </a:solidFill>
                  </a:tcPr>
                </a:tc>
                <a:tc vMerge="1">
                  <a:txBody>
                    <a:bodyPr/>
                    <a:lstStyle/>
                    <a:p>
                      <a:pPr algn="ctr" fontAlgn="b">
                        <a:buNone/>
                      </a:pPr>
                      <a:endParaRPr lang="en-US" sz="800" b="0" i="0" u="none" strike="noStrike" dirty="0">
                        <a:solidFill>
                          <a:srgbClr val="000000"/>
                        </a:solidFill>
                        <a:effectLst/>
                        <a:latin typeface="Sakkal Majalla" panose="02000000000000000000" pitchFamily="2" charset="-78"/>
                        <a:cs typeface="Sakkal Majalla" panose="02000000000000000000" pitchFamily="2" charset="-78"/>
                      </a:endParaRPr>
                    </a:p>
                  </a:txBody>
                  <a:tcPr marL="7144" marR="7144" marT="7144" marB="0" anchor="ctr">
                    <a:solidFill>
                      <a:srgbClr val="98A2B4"/>
                    </a:solidFill>
                  </a:tcPr>
                </a:tc>
                <a:extLst>
                  <a:ext uri="{0D108BD9-81ED-4DB2-BD59-A6C34878D82A}">
                    <a16:rowId xmlns:a16="http://schemas.microsoft.com/office/drawing/2014/main" val="2561157555"/>
                  </a:ext>
                </a:extLst>
              </a:tr>
              <a:tr h="508143">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معدل الامتثال = عدد الشركات الممتثلة بالكامل ÷ اجمالي عدد الشركات التابعة × 100</a:t>
                      </a:r>
                    </a:p>
                  </a:txBody>
                  <a:tcPr marL="7144" marR="7144" marT="7144" marB="0" anchor="ctr">
                    <a:solidFill>
                      <a:srgbClr val="D6DCE5"/>
                    </a:solidFill>
                  </a:tcPr>
                </a:tc>
                <a:tc>
                  <a:txBody>
                    <a:bodyPr/>
                    <a:lstStyle/>
                    <a:p>
                      <a:pPr algn="ctr"/>
                      <a:r>
                        <a:rPr lang="ar-SA" sz="800" b="0" dirty="0">
                          <a:solidFill>
                            <a:schemeClr val="tx2"/>
                          </a:solidFill>
                          <a:latin typeface="Sakkal Majalla" panose="02000000000000000000" pitchFamily="2" charset="-78"/>
                          <a:cs typeface="Sakkal Majalla" panose="02000000000000000000" pitchFamily="2" charset="-78"/>
                        </a:rPr>
                        <a:t>قياس مدى التزام الشركات التابعة بالإطار المالي الموحد الجديد</a:t>
                      </a:r>
                      <a:endPar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endParaRPr>
                    </a:p>
                  </a:txBody>
                  <a:tcPr marL="7144" marR="7144" marT="7144" marB="0" anchor="ctr">
                    <a:solidFill>
                      <a:srgbClr val="D6DCE5"/>
                    </a:solidFill>
                  </a:tcPr>
                </a:tc>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معدل الامتثال للسياسات المالية والتقنية الموحدة </a:t>
                      </a:r>
                      <a:endParaRPr lang="en-US"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endParaRPr>
                    </a:p>
                  </a:txBody>
                  <a:tcPr marL="7144" marR="7144" marT="7144" marB="0" anchor="ctr">
                    <a:solidFill>
                      <a:srgbClr val="D6DCE5"/>
                    </a:solidFill>
                  </a:tcPr>
                </a:tc>
                <a:tc rowSpan="2">
                  <a:txBody>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800" b="0" i="0" u="none" strike="noStrike" kern="120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4. </a:t>
                      </a:r>
                      <a:r>
                        <a:rPr lang="ar-SA" sz="800" b="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تعزيز التكامل المالي والتقني والامتثال المالي بين المجموعة والشركات التابعة وتفعيل إطار الانضباط</a:t>
                      </a:r>
                    </a:p>
                  </a:txBody>
                  <a:tcPr marL="7144" marR="7144" marT="7144" marB="0" anchor="ctr">
                    <a:solidFill>
                      <a:srgbClr val="98A2B4"/>
                    </a:solidFill>
                  </a:tcPr>
                </a:tc>
                <a:extLst>
                  <a:ext uri="{0D108BD9-81ED-4DB2-BD59-A6C34878D82A}">
                    <a16:rowId xmlns:a16="http://schemas.microsoft.com/office/drawing/2014/main" val="2946891829"/>
                  </a:ext>
                </a:extLst>
              </a:tr>
              <a:tr h="508143">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دقة التقارير = 1 – (عدد الأخطاء المكتشفة ÷ اجمالي عدد التقارير التي تم مراجعتها)</a:t>
                      </a:r>
                    </a:p>
                  </a:txBody>
                  <a:tcPr marL="7144" marR="7144" marT="7144" marB="0" anchor="ctr">
                    <a:solidFill>
                      <a:srgbClr val="F8F8F9"/>
                    </a:solidFill>
                  </a:tcPr>
                </a:tc>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قياس نسبة الأخطاء او التعديلات المطلوبة في البيانات التي ترسلها الشركات التابعة مما يدل على جودة الأنظمة والإجراءات الموحدة</a:t>
                      </a:r>
                    </a:p>
                  </a:txBody>
                  <a:tcPr marL="7144" marR="7144" marT="7144" marB="0" anchor="ctr">
                    <a:solidFill>
                      <a:srgbClr val="F8F8F9"/>
                    </a:solidFill>
                  </a:tcPr>
                </a:tc>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مؤشر دقة التقارير المالية الصادرة من الشركات التابعة</a:t>
                      </a:r>
                    </a:p>
                  </a:txBody>
                  <a:tcPr marL="7144" marR="7144" marT="7144" marB="0" anchor="ctr">
                    <a:solidFill>
                      <a:srgbClr val="F8F8F9"/>
                    </a:solidFill>
                  </a:tcPr>
                </a:tc>
                <a:tc vMerge="1">
                  <a:txBody>
                    <a:bodyPr/>
                    <a:lstStyle/>
                    <a:p>
                      <a:endParaRPr dirty="0"/>
                    </a:p>
                  </a:txBody>
                  <a:tcPr marL="7144" marR="7144" marT="7144" marB="0" anchor="ctr"/>
                </a:tc>
                <a:extLst>
                  <a:ext uri="{0D108BD9-81ED-4DB2-BD59-A6C34878D82A}">
                    <a16:rowId xmlns:a16="http://schemas.microsoft.com/office/drawing/2014/main" val="976203092"/>
                  </a:ext>
                </a:extLst>
              </a:tr>
            </a:tbl>
          </a:graphicData>
        </a:graphic>
      </p:graphicFrame>
      <p:sp>
        <p:nvSpPr>
          <p:cNvPr id="5" name="Title 1">
            <a:extLst>
              <a:ext uri="{FF2B5EF4-FFF2-40B4-BE49-F238E27FC236}">
                <a16:creationId xmlns:a16="http://schemas.microsoft.com/office/drawing/2014/main" id="{99E1C344-0208-4DB3-FC8A-D1047AE771DC}"/>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nSpc>
                <a:spcPct val="115000"/>
              </a:lnSpc>
              <a:spcAft>
                <a:spcPts val="300"/>
              </a:spcAft>
            </a:pPr>
            <a:r>
              <a:rPr lang="ar-SA" sz="1800" kern="100" dirty="0">
                <a:latin typeface="Aptos" panose="020B0004020202020204" pitchFamily="34" charset="0"/>
                <a:ea typeface="Aptos" panose="020B0004020202020204" pitchFamily="34" charset="0"/>
                <a:cs typeface="Sakkal Majalla" panose="02000000000000000000" pitchFamily="2" charset="-78"/>
              </a:rPr>
              <a:t>مؤشرات الأداء الرئيسية للمبادرات</a:t>
            </a:r>
          </a:p>
        </p:txBody>
      </p:sp>
    </p:spTree>
    <p:extLst>
      <p:ext uri="{BB962C8B-B14F-4D97-AF65-F5344CB8AC3E}">
        <p14:creationId xmlns:p14="http://schemas.microsoft.com/office/powerpoint/2010/main" val="2150959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47AFA-3411-6004-ABDA-5FBE8BB64D49}"/>
            </a:ext>
          </a:extLst>
        </p:cNvPr>
        <p:cNvGrpSpPr/>
        <p:nvPr/>
      </p:nvGrpSpPr>
      <p:grpSpPr>
        <a:xfrm>
          <a:off x="0" y="0"/>
          <a:ext cx="0" cy="0"/>
          <a:chOff x="0" y="0"/>
          <a:chExt cx="0" cy="0"/>
        </a:xfrm>
      </p:grpSpPr>
      <p:sp>
        <p:nvSpPr>
          <p:cNvPr id="2" name="عنصر نائب لرقم الشريحة 1">
            <a:extLst>
              <a:ext uri="{FF2B5EF4-FFF2-40B4-BE49-F238E27FC236}">
                <a16:creationId xmlns:a16="http://schemas.microsoft.com/office/drawing/2014/main" id="{369A31B8-786C-F739-D661-231E8B7F16B8}"/>
              </a:ext>
            </a:extLst>
          </p:cNvPr>
          <p:cNvSpPr>
            <a:spLocks noGrp="1"/>
          </p:cNvSpPr>
          <p:nvPr>
            <p:ph type="sldNum" sz="quarter" idx="4"/>
          </p:nvPr>
        </p:nvSpPr>
        <p:spPr/>
        <p:txBody>
          <a:bodyPr/>
          <a:lstStyle/>
          <a:p>
            <a:fld id="{402EAA05-6333-46EE-AAC8-A5AD6A996142}" type="slidenum">
              <a:rPr lang="en-US" smtClean="0"/>
              <a:pPr/>
              <a:t>85</a:t>
            </a:fld>
            <a:endParaRPr lang="en-US"/>
          </a:p>
        </p:txBody>
      </p:sp>
      <p:graphicFrame>
        <p:nvGraphicFramePr>
          <p:cNvPr id="3" name="Table 4">
            <a:extLst>
              <a:ext uri="{FF2B5EF4-FFF2-40B4-BE49-F238E27FC236}">
                <a16:creationId xmlns:a16="http://schemas.microsoft.com/office/drawing/2014/main" id="{B2D451FA-4D33-6F29-497B-3CEED0F768BE}"/>
              </a:ext>
            </a:extLst>
          </p:cNvPr>
          <p:cNvGraphicFramePr>
            <a:graphicFrameLocks noGrp="1"/>
          </p:cNvGraphicFramePr>
          <p:nvPr>
            <p:extLst>
              <p:ext uri="{D42A27DB-BD31-4B8C-83A1-F6EECF244321}">
                <p14:modId xmlns:p14="http://schemas.microsoft.com/office/powerpoint/2010/main" val="2596523989"/>
              </p:ext>
            </p:extLst>
          </p:nvPr>
        </p:nvGraphicFramePr>
        <p:xfrm>
          <a:off x="468654" y="1097280"/>
          <a:ext cx="8206691" cy="3475130"/>
        </p:xfrm>
        <a:graphic>
          <a:graphicData uri="http://schemas.openxmlformats.org/drawingml/2006/table">
            <a:tbl>
              <a:tblPr firstRow="1" bandRow="1">
                <a:tableStyleId>{5C22544A-7EE6-4342-B048-85BDC9FD1C3A}</a:tableStyleId>
              </a:tblPr>
              <a:tblGrid>
                <a:gridCol w="2051673">
                  <a:extLst>
                    <a:ext uri="{9D8B030D-6E8A-4147-A177-3AD203B41FA5}">
                      <a16:colId xmlns:a16="http://schemas.microsoft.com/office/drawing/2014/main" val="3872235994"/>
                    </a:ext>
                  </a:extLst>
                </a:gridCol>
                <a:gridCol w="2051673">
                  <a:extLst>
                    <a:ext uri="{9D8B030D-6E8A-4147-A177-3AD203B41FA5}">
                      <a16:colId xmlns:a16="http://schemas.microsoft.com/office/drawing/2014/main" val="2182049992"/>
                    </a:ext>
                  </a:extLst>
                </a:gridCol>
                <a:gridCol w="2954613">
                  <a:extLst>
                    <a:ext uri="{9D8B030D-6E8A-4147-A177-3AD203B41FA5}">
                      <a16:colId xmlns:a16="http://schemas.microsoft.com/office/drawing/2014/main" val="2053282036"/>
                    </a:ext>
                  </a:extLst>
                </a:gridCol>
                <a:gridCol w="1148732">
                  <a:extLst>
                    <a:ext uri="{9D8B030D-6E8A-4147-A177-3AD203B41FA5}">
                      <a16:colId xmlns:a16="http://schemas.microsoft.com/office/drawing/2014/main" val="3980576201"/>
                    </a:ext>
                  </a:extLst>
                </a:gridCol>
              </a:tblGrid>
              <a:tr h="378000">
                <a:tc>
                  <a:txBody>
                    <a:bodyPr/>
                    <a:lstStyle/>
                    <a:p>
                      <a:pPr algn="ctr" rtl="1"/>
                      <a:r>
                        <a:rPr lang="ar-SA" sz="900" dirty="0">
                          <a:solidFill>
                            <a:schemeClr val="bg1"/>
                          </a:solidFill>
                          <a:latin typeface="Sakkal Majalla" panose="02000000000000000000" pitchFamily="2" charset="-78"/>
                          <a:ea typeface="GE SS Text Bold" panose="020A0503020102020204" pitchFamily="18" charset="-78"/>
                          <a:cs typeface="Sakkal Majalla" panose="02000000000000000000" pitchFamily="2" charset="-78"/>
                        </a:rPr>
                        <a:t>المعادلة</a:t>
                      </a:r>
                      <a:endParaRPr lang="en-US" sz="900" dirty="0">
                        <a:solidFill>
                          <a:schemeClr val="bg1"/>
                        </a:solidFill>
                        <a:latin typeface="Sakkal Majalla" panose="02000000000000000000" pitchFamily="2" charset="-78"/>
                        <a:ea typeface="GE SS Text Bold" panose="020A0503020102020204" pitchFamily="18" charset="-78"/>
                        <a:cs typeface="Sakkal Majalla" panose="02000000000000000000" pitchFamily="2" charset="-78"/>
                      </a:endParaRPr>
                    </a:p>
                  </a:txBody>
                  <a:tcPr marL="68580" marR="68580" marT="34290" marB="34290" anchor="ctr">
                    <a:solidFill>
                      <a:schemeClr val="accent1"/>
                    </a:solidFill>
                  </a:tcPr>
                </a:tc>
                <a:tc>
                  <a:txBody>
                    <a:bodyPr/>
                    <a:lstStyle/>
                    <a:p>
                      <a:pPr algn="ctr" rtl="1"/>
                      <a:r>
                        <a:rPr lang="ar-SA" sz="900" dirty="0">
                          <a:solidFill>
                            <a:schemeClr val="bg1"/>
                          </a:solidFill>
                          <a:latin typeface="Sakkal Majalla" panose="02000000000000000000" pitchFamily="2" charset="-78"/>
                          <a:ea typeface="GE SS Text Bold" panose="020A0503020102020204" pitchFamily="18" charset="-78"/>
                          <a:cs typeface="Sakkal Majalla" panose="02000000000000000000" pitchFamily="2" charset="-78"/>
                        </a:rPr>
                        <a:t>الشرح</a:t>
                      </a:r>
                      <a:endParaRPr lang="en-US" sz="900" dirty="0">
                        <a:solidFill>
                          <a:schemeClr val="bg1"/>
                        </a:solidFill>
                        <a:latin typeface="Sakkal Majalla" panose="02000000000000000000" pitchFamily="2" charset="-78"/>
                        <a:ea typeface="GE SS Text Bold" panose="020A0503020102020204" pitchFamily="18" charset="-78"/>
                        <a:cs typeface="Sakkal Majalla" panose="02000000000000000000" pitchFamily="2" charset="-78"/>
                      </a:endParaRPr>
                    </a:p>
                  </a:txBody>
                  <a:tcPr marL="68580" marR="68580" marT="34290" marB="34290" anchor="ctr">
                    <a:solidFill>
                      <a:schemeClr val="accent1"/>
                    </a:solidFill>
                  </a:tcPr>
                </a:tc>
                <a:tc>
                  <a:txBody>
                    <a:bodyPr/>
                    <a:lstStyle/>
                    <a:p>
                      <a:pPr algn="ctr" rtl="1"/>
                      <a:r>
                        <a:rPr lang="ar-SA" sz="900" dirty="0">
                          <a:solidFill>
                            <a:schemeClr val="bg1"/>
                          </a:solidFill>
                          <a:latin typeface="Sakkal Majalla" panose="02000000000000000000" pitchFamily="2" charset="-78"/>
                          <a:ea typeface="GE SS Text Bold" panose="020A0503020102020204" pitchFamily="18" charset="-78"/>
                          <a:cs typeface="Sakkal Majalla" panose="02000000000000000000" pitchFamily="2" charset="-78"/>
                        </a:rPr>
                        <a:t>المؤشر</a:t>
                      </a:r>
                      <a:endParaRPr lang="en-US" sz="900" dirty="0">
                        <a:solidFill>
                          <a:schemeClr val="bg1"/>
                        </a:solidFill>
                        <a:latin typeface="Sakkal Majalla" panose="02000000000000000000" pitchFamily="2" charset="-78"/>
                        <a:ea typeface="GE SS Text Bold" panose="020A0503020102020204" pitchFamily="18" charset="-78"/>
                        <a:cs typeface="Sakkal Majalla" panose="02000000000000000000" pitchFamily="2" charset="-78"/>
                      </a:endParaRPr>
                    </a:p>
                  </a:txBody>
                  <a:tcPr marL="68580" marR="68580" marT="34290" marB="34290" anchor="ctr">
                    <a:solidFill>
                      <a:schemeClr val="accent1"/>
                    </a:solidFill>
                  </a:tcPr>
                </a:tc>
                <a:tc>
                  <a:txBody>
                    <a:bodyPr/>
                    <a:lstStyle/>
                    <a:p>
                      <a:pPr algn="ctr" rtl="1"/>
                      <a:r>
                        <a:rPr lang="ar-SA" sz="900" dirty="0">
                          <a:solidFill>
                            <a:schemeClr val="bg1"/>
                          </a:solidFill>
                          <a:latin typeface="Sakkal Majalla" panose="02000000000000000000" pitchFamily="2" charset="-78"/>
                          <a:ea typeface="GE SS Text Bold" panose="020A0503020102020204" pitchFamily="18" charset="-78"/>
                          <a:cs typeface="Sakkal Majalla" panose="02000000000000000000" pitchFamily="2" charset="-78"/>
                        </a:rPr>
                        <a:t>المبادرة</a:t>
                      </a:r>
                      <a:endParaRPr lang="en-US" sz="900" dirty="0">
                        <a:solidFill>
                          <a:schemeClr val="bg1"/>
                        </a:solidFill>
                        <a:latin typeface="Sakkal Majalla" panose="02000000000000000000" pitchFamily="2" charset="-78"/>
                        <a:ea typeface="GE SS Text Bold" panose="020A0503020102020204" pitchFamily="18" charset="-78"/>
                        <a:cs typeface="Sakkal Majalla" panose="02000000000000000000" pitchFamily="2" charset="-78"/>
                      </a:endParaRPr>
                    </a:p>
                  </a:txBody>
                  <a:tcPr marL="68580" marR="68580" marT="34290" marB="34290" anchor="ctr">
                    <a:solidFill>
                      <a:schemeClr val="accent1"/>
                    </a:solidFill>
                  </a:tcPr>
                </a:tc>
                <a:extLst>
                  <a:ext uri="{0D108BD9-81ED-4DB2-BD59-A6C34878D82A}">
                    <a16:rowId xmlns:a16="http://schemas.microsoft.com/office/drawing/2014/main" val="2281255789"/>
                  </a:ext>
                </a:extLst>
              </a:tr>
              <a:tr h="619426">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درجة التوافق = 1 – (التدفق النقدي المتوقع – التدفق النقدي الفعلي ÷ التدفق النقدي الفعلي) × 100</a:t>
                      </a:r>
                    </a:p>
                  </a:txBody>
                  <a:tcPr marL="7144" marR="7144" marT="7144" marB="0" anchor="ctr">
                    <a:solidFill>
                      <a:srgbClr val="D6DCE5"/>
                    </a:solidFill>
                  </a:tcPr>
                </a:tc>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قياس جودة الأداء الرئيسية المعتمدة والتوافق العالي بين توقعات النموذج والأداء النقدي الفعلي  لمعرفة دقة النموذج في توقع الاحتياجات والمخاطر</a:t>
                      </a:r>
                    </a:p>
                  </a:txBody>
                  <a:tcPr marL="7144" marR="7144" marT="7144" marB="0" anchor="ctr">
                    <a:solidFill>
                      <a:srgbClr val="D6DCE5"/>
                    </a:solidFill>
                  </a:tcPr>
                </a:tc>
                <a:tc>
                  <a:txBody>
                    <a:bodyPr/>
                    <a:lstStyle/>
                    <a:p>
                      <a:pPr marL="0" marR="0" lvl="0" indent="0" algn="ctr" defTabSz="685766" rtl="1" eaLnBrk="1" fontAlgn="b" latinLnBrk="0" hangingPunct="1">
                        <a:lnSpc>
                          <a:spcPct val="100000"/>
                        </a:lnSpc>
                        <a:spcBef>
                          <a:spcPts val="0"/>
                        </a:spcBef>
                        <a:spcAft>
                          <a:spcPts val="0"/>
                        </a:spcAft>
                        <a:buClrTx/>
                        <a:buSzTx/>
                        <a:buFontTx/>
                        <a:buNone/>
                        <a:tabLst/>
                        <a:defRPr/>
                      </a:pPr>
                      <a:r>
                        <a:rPr lang="ar-SA" sz="800" b="0" kern="0" dirty="0">
                          <a:solidFill>
                            <a:schemeClr val="tx2"/>
                          </a:solidFill>
                          <a:latin typeface="Sakkal Majalla" panose="02000000000000000000" pitchFamily="2" charset="-78"/>
                          <a:cs typeface="Sakkal Majalla" panose="02000000000000000000" pitchFamily="2" charset="-78"/>
                        </a:rPr>
                        <a:t>درجة التوافق بين نتائج نموذج المحاكاة والواقع المالي</a:t>
                      </a:r>
                    </a:p>
                  </a:txBody>
                  <a:tcPr marL="7144" marR="7144" marT="7144" marB="0" anchor="ctr">
                    <a:solidFill>
                      <a:srgbClr val="D6DCE5"/>
                    </a:solidFill>
                  </a:tcPr>
                </a:tc>
                <a:tc>
                  <a:txBody>
                    <a:bodyPr/>
                    <a:lstStyle/>
                    <a:p>
                      <a:pPr marL="0" marR="0" lvl="0" indent="0" algn="ctr" defTabSz="685766" rtl="1" eaLnBrk="1" fontAlgn="b" latinLnBrk="0" hangingPunct="1">
                        <a:lnSpc>
                          <a:spcPct val="100000"/>
                        </a:lnSpc>
                        <a:spcBef>
                          <a:spcPts val="0"/>
                        </a:spcBef>
                        <a:spcAft>
                          <a:spcPts val="0"/>
                        </a:spcAft>
                        <a:buClrTx/>
                        <a:buSzTx/>
                        <a:buFontTx/>
                        <a:buNone/>
                        <a:tabLst/>
                        <a:defRPr/>
                      </a:pPr>
                      <a:r>
                        <a:rPr lang="ar-SA" sz="800" b="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5. مراجعة هيكلة رأس المال والتدفقات المالية</a:t>
                      </a:r>
                    </a:p>
                  </a:txBody>
                  <a:tcPr marL="7144" marR="7144" marT="7144" marB="0" anchor="ctr">
                    <a:solidFill>
                      <a:srgbClr val="98A2B4"/>
                    </a:solidFill>
                  </a:tcPr>
                </a:tc>
                <a:extLst>
                  <a:ext uri="{0D108BD9-81ED-4DB2-BD59-A6C34878D82A}">
                    <a16:rowId xmlns:a16="http://schemas.microsoft.com/office/drawing/2014/main" val="4244642094"/>
                  </a:ext>
                </a:extLst>
              </a:tr>
              <a:tr h="619426">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نسبة الخدمات المنقولة = عدد الخدمات التي تم نقلها وتفعيلها بنجاح ÷ اجمالي عدد الخدمات المستهدفة للنقل </a:t>
                      </a:r>
                      <a:r>
                        <a:rPr lang="en-US"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x</a:t>
                      </a: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 100</a:t>
                      </a:r>
                    </a:p>
                  </a:txBody>
                  <a:tcPr marL="7144" marR="7144" marT="7144" marB="0" anchor="ctr">
                    <a:solidFill>
                      <a:srgbClr val="F8F8F9"/>
                    </a:solidFill>
                  </a:tcPr>
                </a:tc>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لقياس مدى اكتمال عملية النقل, يتم تحديد قائمة بالخدمات التي يجب نقلها من المجموعة, ويقاس نسبة </a:t>
                      </a:r>
                      <a:r>
                        <a:rPr lang="ar-SA" sz="800" b="0" i="0" u="none" strike="noStrike" dirty="0" err="1">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ماتم</a:t>
                      </a: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 نقله فعليًا وتفعيله في الشركات التابعة</a:t>
                      </a:r>
                    </a:p>
                  </a:txBody>
                  <a:tcPr marL="7144" marR="7144" marT="7144" marB="0" anchor="ctr">
                    <a:solidFill>
                      <a:srgbClr val="F8F8F9"/>
                    </a:solidFill>
                  </a:tcPr>
                </a:tc>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نسبة الخدمات المنقولة</a:t>
                      </a:r>
                    </a:p>
                  </a:txBody>
                  <a:tcPr marL="7144" marR="7144" marT="7144" marB="0" anchor="ctr">
                    <a:solidFill>
                      <a:srgbClr val="F8F8F9"/>
                    </a:solidFill>
                  </a:tcPr>
                </a:tc>
                <a:tc rowSpan="2">
                  <a:txBody>
                    <a:bodyPr/>
                    <a:lstStyle/>
                    <a:p>
                      <a:pPr marL="0" marR="0" lvl="0" indent="0" algn="ctr" defTabSz="685766" rtl="1" eaLnBrk="1" fontAlgn="auto" latinLnBrk="0" hangingPunct="1">
                        <a:lnSpc>
                          <a:spcPct val="100000"/>
                        </a:lnSpc>
                        <a:spcBef>
                          <a:spcPts val="0"/>
                        </a:spcBef>
                        <a:spcAft>
                          <a:spcPts val="0"/>
                        </a:spcAft>
                        <a:buClrTx/>
                        <a:buSzTx/>
                        <a:buFontTx/>
                        <a:buNone/>
                        <a:tabLst/>
                        <a:defRPr/>
                      </a:pPr>
                      <a:r>
                        <a:rPr kumimoji="0" lang="ar-SA" sz="800" b="0" i="0" u="none" strike="noStrike" kern="1200" cap="none" spc="0" normalizeH="0" baseline="0" noProof="0" dirty="0">
                          <a:ln>
                            <a:noFill/>
                          </a:ln>
                          <a:solidFill>
                            <a:schemeClr val="tx2"/>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6. نقل خدمات المجموعة للشركات التابعة</a:t>
                      </a:r>
                    </a:p>
                  </a:txBody>
                  <a:tcPr marL="7144" marR="7144" marT="7144" marB="0" anchor="ctr">
                    <a:solidFill>
                      <a:srgbClr val="98A2B4"/>
                    </a:solidFill>
                  </a:tcPr>
                </a:tc>
                <a:extLst>
                  <a:ext uri="{0D108BD9-81ED-4DB2-BD59-A6C34878D82A}">
                    <a16:rowId xmlns:a16="http://schemas.microsoft.com/office/drawing/2014/main" val="108779648"/>
                  </a:ext>
                </a:extLst>
              </a:tr>
              <a:tr h="619426">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معدل التغير في الجودة = متوسط درجة الجودة بعد النقل – متوسط درجة الجودة قبل النقل ÷ متوسط درجة الجودة قبل النقل </a:t>
                      </a:r>
                      <a:r>
                        <a:rPr lang="en-US"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x</a:t>
                      </a: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 100</a:t>
                      </a:r>
                    </a:p>
                  </a:txBody>
                  <a:tcPr marL="7144" marR="7144" marT="7144" marB="0" anchor="ctr">
                    <a:solidFill>
                      <a:srgbClr val="D6DCE5"/>
                    </a:solidFill>
                  </a:tcPr>
                </a:tc>
                <a:tc>
                  <a:txBody>
                    <a:bodyPr/>
                    <a:lstStyle/>
                    <a:p>
                      <a:pPr algn="ctr" rtl="1" fontAlgn="b">
                        <a:buNone/>
                      </a:pPr>
                      <a:r>
                        <a:rPr lang="ar-SA" sz="800" b="0" dirty="0">
                          <a:solidFill>
                            <a:schemeClr val="tx2"/>
                          </a:solidFill>
                          <a:latin typeface="Sakkal Majalla" panose="02000000000000000000" pitchFamily="2" charset="-78"/>
                          <a:cs typeface="Sakkal Majalla" panose="02000000000000000000" pitchFamily="2" charset="-78"/>
                        </a:rPr>
                        <a:t>قياس المؤشر بشكل أكثر دقة عبر مقارنة الجودة الحالية بالجودة السابقة (حين كانت الخدمة تقدم مركزياً)</a:t>
                      </a:r>
                      <a:endPar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endParaRPr>
                    </a:p>
                  </a:txBody>
                  <a:tcPr marL="7144" marR="7144" marT="7144" marB="0" anchor="ctr">
                    <a:solidFill>
                      <a:srgbClr val="D6DCE5"/>
                    </a:solidFill>
                  </a:tcPr>
                </a:tc>
                <a:tc>
                  <a:txBody>
                    <a:bodyPr/>
                    <a:lstStyle/>
                    <a:p>
                      <a:pPr marL="0" marR="0" lvl="0" indent="0" algn="ctr" defTabSz="685766" rtl="1" eaLnBrk="1" fontAlgn="b" latinLnBrk="0" hangingPunct="1">
                        <a:lnSpc>
                          <a:spcPct val="100000"/>
                        </a:lnSpc>
                        <a:spcBef>
                          <a:spcPts val="0"/>
                        </a:spcBef>
                        <a:spcAft>
                          <a:spcPts val="0"/>
                        </a:spcAft>
                        <a:buClrTx/>
                        <a:buSzTx/>
                        <a:buFontTx/>
                        <a:buNone/>
                        <a:tabLst/>
                        <a:defRPr/>
                      </a:pPr>
                      <a:r>
                        <a:rPr lang="ar-SA" sz="800" b="0" kern="0" dirty="0">
                          <a:solidFill>
                            <a:schemeClr val="tx2"/>
                          </a:solidFill>
                          <a:latin typeface="Sakkal Majalla" panose="02000000000000000000" pitchFamily="2" charset="-78"/>
                          <a:cs typeface="Sakkal Majalla" panose="02000000000000000000" pitchFamily="2" charset="-78"/>
                        </a:rPr>
                        <a:t>جودة الخدمات المقدمة بعد نقلها</a:t>
                      </a:r>
                    </a:p>
                  </a:txBody>
                  <a:tcPr marL="7144" marR="7144" marT="7144" marB="0" anchor="ctr">
                    <a:solidFill>
                      <a:srgbClr val="D6DCE5"/>
                    </a:solidFill>
                  </a:tcPr>
                </a:tc>
                <a:tc vMerge="1">
                  <a:txBody>
                    <a:bodyPr/>
                    <a:lstStyle/>
                    <a:p>
                      <a:endParaRPr dirty="0"/>
                    </a:p>
                  </a:txBody>
                  <a:tcPr marL="7144" marR="7144" marT="7144" marB="0" anchor="ctr">
                    <a:solidFill>
                      <a:srgbClr val="98A2B4"/>
                    </a:solidFill>
                  </a:tcPr>
                </a:tc>
                <a:extLst>
                  <a:ext uri="{0D108BD9-81ED-4DB2-BD59-A6C34878D82A}">
                    <a16:rowId xmlns:a16="http://schemas.microsoft.com/office/drawing/2014/main" val="431195956"/>
                  </a:ext>
                </a:extLst>
              </a:tr>
              <a:tr h="619426">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نسبة التنفيذ = عدد مهام المراجعة المنجزة فعليًا ÷ مهام المراجعة المخطط لها × 100</a:t>
                      </a:r>
                    </a:p>
                  </a:txBody>
                  <a:tcPr marL="7144" marR="7144" marT="7144" marB="0" anchor="ctr">
                    <a:solidFill>
                      <a:srgbClr val="F8F8F9"/>
                    </a:solidFill>
                  </a:tcPr>
                </a:tc>
                <a:tc>
                  <a:txBody>
                    <a:bodyPr/>
                    <a:lstStyle/>
                    <a:p>
                      <a:pPr marL="0" marR="0" lvl="0" indent="0" algn="ctr" defTabSz="685766" rtl="1" eaLnBrk="1" fontAlgn="b" latinLnBrk="0" hangingPunct="1">
                        <a:lnSpc>
                          <a:spcPct val="100000"/>
                        </a:lnSpc>
                        <a:spcBef>
                          <a:spcPts val="0"/>
                        </a:spcBef>
                        <a:spcAft>
                          <a:spcPts val="0"/>
                        </a:spcAft>
                        <a:buClrTx/>
                        <a:buSzTx/>
                        <a:buFontTx/>
                        <a:buNone/>
                        <a:tabLst/>
                        <a:defRPr/>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قياس مدى انجاز مهام التدقيق والمراجعة المعتمدة ضمن الخطة الزمنية المحددة مما يعكس فعالية عمل المراقبة</a:t>
                      </a:r>
                    </a:p>
                  </a:txBody>
                  <a:tcPr marL="7144" marR="7144" marT="7144" marB="0" anchor="ctr">
                    <a:solidFill>
                      <a:srgbClr val="F8F8F9"/>
                    </a:solidFill>
                  </a:tcPr>
                </a:tc>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نسبة تنفيذ خطة المراجعة السنوية</a:t>
                      </a:r>
                    </a:p>
                  </a:txBody>
                  <a:tcPr marL="7144" marR="7144" marT="7144" marB="0" anchor="ctr">
                    <a:solidFill>
                      <a:srgbClr val="F8F8F9"/>
                    </a:solidFill>
                  </a:tcPr>
                </a:tc>
                <a:tc rowSpan="2">
                  <a:txBody>
                    <a:bodyPr/>
                    <a:lstStyle/>
                    <a:p>
                      <a:pPr marL="0" marR="0" lvl="0" indent="0" algn="ctr" defTabSz="685766" rtl="0" eaLnBrk="1" fontAlgn="b" latinLnBrk="0" hangingPunct="1">
                        <a:lnSpc>
                          <a:spcPct val="100000"/>
                        </a:lnSpc>
                        <a:spcBef>
                          <a:spcPts val="0"/>
                        </a:spcBef>
                        <a:spcAft>
                          <a:spcPts val="0"/>
                        </a:spcAft>
                        <a:buClrTx/>
                        <a:buSzTx/>
                        <a:buFontTx/>
                        <a:buNone/>
                        <a:tabLst/>
                        <a:defRPr/>
                      </a:pPr>
                      <a:r>
                        <a:rPr lang="ar-SA" sz="800" b="0" i="0" u="none" strike="noStrike" dirty="0">
                          <a:solidFill>
                            <a:schemeClr val="tx2"/>
                          </a:solidFill>
                          <a:effectLst/>
                          <a:latin typeface="Sakkal Majalla" panose="02000000000000000000" pitchFamily="2" charset="-78"/>
                          <a:cs typeface="Sakkal Majalla" panose="02000000000000000000" pitchFamily="2" charset="-78"/>
                        </a:rPr>
                        <a:t>7. </a:t>
                      </a:r>
                      <a:r>
                        <a:rPr lang="ar-SA" sz="800" b="0" dirty="0">
                          <a:solidFill>
                            <a:schemeClr val="tx2"/>
                          </a:solidFill>
                          <a:latin typeface="Sakkal Majalla" panose="02000000000000000000" pitchFamily="2" charset="-78"/>
                          <a:cs typeface="Sakkal Majalla" panose="02000000000000000000" pitchFamily="2" charset="-78"/>
                        </a:rPr>
                        <a:t>تفعيل الخطط المتعلقة بالمخاطر والمراجعة الداخلية</a:t>
                      </a:r>
                    </a:p>
                  </a:txBody>
                  <a:tcPr marL="7144" marR="7144" marT="7144" marB="0" anchor="ctr">
                    <a:solidFill>
                      <a:srgbClr val="98A2B4"/>
                    </a:solidFill>
                  </a:tcPr>
                </a:tc>
                <a:extLst>
                  <a:ext uri="{0D108BD9-81ED-4DB2-BD59-A6C34878D82A}">
                    <a16:rowId xmlns:a16="http://schemas.microsoft.com/office/drawing/2014/main" val="2561157555"/>
                  </a:ext>
                </a:extLst>
              </a:tr>
              <a:tr h="619426">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نسبة الانخفاض = عدد المخاطر في الفترة الحالية – عدد المخاطر في الفترة السابقة ÷ عدد المخاطر في الفترة السابقة × 100</a:t>
                      </a:r>
                    </a:p>
                  </a:txBody>
                  <a:tcPr marL="7144" marR="7144" marT="7144" marB="0" anchor="ctr">
                    <a:solidFill>
                      <a:srgbClr val="D6DCE5"/>
                    </a:solidFill>
                  </a:tcPr>
                </a:tc>
                <a:tc>
                  <a:txBody>
                    <a:bodyPr/>
                    <a:lstStyle/>
                    <a:p>
                      <a:pPr algn="ct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قياس التغير في عدد المخاطر العالية او الحرجة التي تواجه المجموعة او انخفاض عدد الاحداث السلبية الناتجة عن المخاطر </a:t>
                      </a:r>
                    </a:p>
                  </a:txBody>
                  <a:tcPr marL="7144" marR="7144" marT="7144" marB="0" anchor="ctr">
                    <a:solidFill>
                      <a:srgbClr val="D6DCE5"/>
                    </a:solidFill>
                  </a:tcPr>
                </a:tc>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نسبة انخفاض عدد المخاطر </a:t>
                      </a:r>
                      <a:endParaRPr lang="en-US"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endParaRPr>
                    </a:p>
                  </a:txBody>
                  <a:tcPr marL="7144" marR="7144" marT="7144" marB="0" anchor="ctr">
                    <a:solidFill>
                      <a:srgbClr val="D6DCE5"/>
                    </a:solidFill>
                  </a:tcPr>
                </a:tc>
                <a:tc vMerge="1">
                  <a:txBody>
                    <a:bodyPr/>
                    <a:lstStyle/>
                    <a:p>
                      <a:pPr marL="0" marR="0" lvl="0" indent="0" algn="ctr" defTabSz="685766" rtl="1" eaLnBrk="1" fontAlgn="auto" latinLnBrk="0" hangingPunct="1">
                        <a:lnSpc>
                          <a:spcPct val="100000"/>
                        </a:lnSpc>
                        <a:spcBef>
                          <a:spcPts val="0"/>
                        </a:spcBef>
                        <a:spcAft>
                          <a:spcPts val="0"/>
                        </a:spcAft>
                        <a:buClrTx/>
                        <a:buSzTx/>
                        <a:buFontTx/>
                        <a:buNone/>
                        <a:tabLst/>
                        <a:defRPr/>
                      </a:pPr>
                      <a:endParaRPr lang="ar-SA" sz="8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a:txBody>
                  <a:tcPr marL="7144" marR="7144" marT="7144" marB="0" anchor="ctr">
                    <a:solidFill>
                      <a:srgbClr val="98A2B4"/>
                    </a:solidFill>
                  </a:tcPr>
                </a:tc>
                <a:extLst>
                  <a:ext uri="{0D108BD9-81ED-4DB2-BD59-A6C34878D82A}">
                    <a16:rowId xmlns:a16="http://schemas.microsoft.com/office/drawing/2014/main" val="2946891829"/>
                  </a:ext>
                </a:extLst>
              </a:tr>
            </a:tbl>
          </a:graphicData>
        </a:graphic>
      </p:graphicFrame>
      <p:sp>
        <p:nvSpPr>
          <p:cNvPr id="5" name="Title 1">
            <a:extLst>
              <a:ext uri="{FF2B5EF4-FFF2-40B4-BE49-F238E27FC236}">
                <a16:creationId xmlns:a16="http://schemas.microsoft.com/office/drawing/2014/main" id="{D67003F0-7C1E-A5AA-98D1-29C1B8F13D8B}"/>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nSpc>
                <a:spcPct val="115000"/>
              </a:lnSpc>
              <a:spcAft>
                <a:spcPts val="300"/>
              </a:spcAft>
            </a:pPr>
            <a:r>
              <a:rPr lang="ar-SA" sz="1800" kern="100" dirty="0">
                <a:latin typeface="Aptos" panose="020B0004020202020204" pitchFamily="34" charset="0"/>
                <a:ea typeface="Aptos" panose="020B0004020202020204" pitchFamily="34" charset="0"/>
                <a:cs typeface="Sakkal Majalla" panose="02000000000000000000" pitchFamily="2" charset="-78"/>
              </a:rPr>
              <a:t>مؤشرات الأداء الرئيسية للمبادرات</a:t>
            </a:r>
          </a:p>
        </p:txBody>
      </p:sp>
    </p:spTree>
    <p:extLst>
      <p:ext uri="{BB962C8B-B14F-4D97-AF65-F5344CB8AC3E}">
        <p14:creationId xmlns:p14="http://schemas.microsoft.com/office/powerpoint/2010/main" val="914824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F9BFFB-D638-2C28-6E07-BDB1634A8619}"/>
            </a:ext>
          </a:extLst>
        </p:cNvPr>
        <p:cNvGrpSpPr/>
        <p:nvPr/>
      </p:nvGrpSpPr>
      <p:grpSpPr>
        <a:xfrm>
          <a:off x="0" y="0"/>
          <a:ext cx="0" cy="0"/>
          <a:chOff x="0" y="0"/>
          <a:chExt cx="0" cy="0"/>
        </a:xfrm>
      </p:grpSpPr>
      <p:sp>
        <p:nvSpPr>
          <p:cNvPr id="2" name="عنصر نائب لرقم الشريحة 1">
            <a:extLst>
              <a:ext uri="{FF2B5EF4-FFF2-40B4-BE49-F238E27FC236}">
                <a16:creationId xmlns:a16="http://schemas.microsoft.com/office/drawing/2014/main" id="{C91BEFA0-3505-5965-65B9-1DCDE098C0BF}"/>
              </a:ext>
            </a:extLst>
          </p:cNvPr>
          <p:cNvSpPr>
            <a:spLocks noGrp="1"/>
          </p:cNvSpPr>
          <p:nvPr>
            <p:ph type="sldNum" sz="quarter" idx="4"/>
          </p:nvPr>
        </p:nvSpPr>
        <p:spPr/>
        <p:txBody>
          <a:bodyPr/>
          <a:lstStyle/>
          <a:p>
            <a:fld id="{402EAA05-6333-46EE-AAC8-A5AD6A996142}" type="slidenum">
              <a:rPr lang="en-US" smtClean="0"/>
              <a:pPr/>
              <a:t>86</a:t>
            </a:fld>
            <a:endParaRPr lang="en-US"/>
          </a:p>
        </p:txBody>
      </p:sp>
      <p:graphicFrame>
        <p:nvGraphicFramePr>
          <p:cNvPr id="3" name="Table 4">
            <a:extLst>
              <a:ext uri="{FF2B5EF4-FFF2-40B4-BE49-F238E27FC236}">
                <a16:creationId xmlns:a16="http://schemas.microsoft.com/office/drawing/2014/main" id="{617B1049-A6BB-CFD6-1206-176B553E1326}"/>
              </a:ext>
            </a:extLst>
          </p:cNvPr>
          <p:cNvGraphicFramePr>
            <a:graphicFrameLocks noGrp="1"/>
          </p:cNvGraphicFramePr>
          <p:nvPr>
            <p:extLst>
              <p:ext uri="{D42A27DB-BD31-4B8C-83A1-F6EECF244321}">
                <p14:modId xmlns:p14="http://schemas.microsoft.com/office/powerpoint/2010/main" val="2212601159"/>
              </p:ext>
            </p:extLst>
          </p:nvPr>
        </p:nvGraphicFramePr>
        <p:xfrm>
          <a:off x="468654" y="1097280"/>
          <a:ext cx="8206691" cy="3475131"/>
        </p:xfrm>
        <a:graphic>
          <a:graphicData uri="http://schemas.openxmlformats.org/drawingml/2006/table">
            <a:tbl>
              <a:tblPr firstRow="1" bandRow="1">
                <a:tableStyleId>{5C22544A-7EE6-4342-B048-85BDC9FD1C3A}</a:tableStyleId>
              </a:tblPr>
              <a:tblGrid>
                <a:gridCol w="2051673">
                  <a:extLst>
                    <a:ext uri="{9D8B030D-6E8A-4147-A177-3AD203B41FA5}">
                      <a16:colId xmlns:a16="http://schemas.microsoft.com/office/drawing/2014/main" val="3872235994"/>
                    </a:ext>
                  </a:extLst>
                </a:gridCol>
                <a:gridCol w="2051673">
                  <a:extLst>
                    <a:ext uri="{9D8B030D-6E8A-4147-A177-3AD203B41FA5}">
                      <a16:colId xmlns:a16="http://schemas.microsoft.com/office/drawing/2014/main" val="2182049992"/>
                    </a:ext>
                  </a:extLst>
                </a:gridCol>
                <a:gridCol w="2954613">
                  <a:extLst>
                    <a:ext uri="{9D8B030D-6E8A-4147-A177-3AD203B41FA5}">
                      <a16:colId xmlns:a16="http://schemas.microsoft.com/office/drawing/2014/main" val="2053282036"/>
                    </a:ext>
                  </a:extLst>
                </a:gridCol>
                <a:gridCol w="1148732">
                  <a:extLst>
                    <a:ext uri="{9D8B030D-6E8A-4147-A177-3AD203B41FA5}">
                      <a16:colId xmlns:a16="http://schemas.microsoft.com/office/drawing/2014/main" val="3980576201"/>
                    </a:ext>
                  </a:extLst>
                </a:gridCol>
              </a:tblGrid>
              <a:tr h="378000">
                <a:tc>
                  <a:txBody>
                    <a:bodyPr/>
                    <a:lstStyle/>
                    <a:p>
                      <a:pPr algn="ctr" rtl="1"/>
                      <a:r>
                        <a:rPr lang="ar-SA" sz="900" dirty="0">
                          <a:solidFill>
                            <a:schemeClr val="bg1"/>
                          </a:solidFill>
                          <a:latin typeface="Sakkal Majalla" panose="02000000000000000000" pitchFamily="2" charset="-78"/>
                          <a:ea typeface="GE SS Text Bold" panose="020A0503020102020204" pitchFamily="18" charset="-78"/>
                          <a:cs typeface="Sakkal Majalla" panose="02000000000000000000" pitchFamily="2" charset="-78"/>
                        </a:rPr>
                        <a:t>المعادلة</a:t>
                      </a:r>
                      <a:endParaRPr lang="en-US" sz="900" dirty="0">
                        <a:solidFill>
                          <a:schemeClr val="bg1"/>
                        </a:solidFill>
                        <a:latin typeface="Sakkal Majalla" panose="02000000000000000000" pitchFamily="2" charset="-78"/>
                        <a:ea typeface="GE SS Text Bold" panose="020A0503020102020204" pitchFamily="18" charset="-78"/>
                        <a:cs typeface="Sakkal Majalla" panose="02000000000000000000" pitchFamily="2" charset="-78"/>
                      </a:endParaRPr>
                    </a:p>
                  </a:txBody>
                  <a:tcPr marL="68580" marR="68580" marT="34290" marB="34290" anchor="ctr">
                    <a:solidFill>
                      <a:schemeClr val="accent1"/>
                    </a:solidFill>
                  </a:tcPr>
                </a:tc>
                <a:tc>
                  <a:txBody>
                    <a:bodyPr/>
                    <a:lstStyle/>
                    <a:p>
                      <a:pPr algn="ctr" rtl="1"/>
                      <a:r>
                        <a:rPr lang="ar-SA" sz="900" dirty="0">
                          <a:solidFill>
                            <a:schemeClr val="bg1"/>
                          </a:solidFill>
                          <a:latin typeface="Sakkal Majalla" panose="02000000000000000000" pitchFamily="2" charset="-78"/>
                          <a:ea typeface="GE SS Text Bold" panose="020A0503020102020204" pitchFamily="18" charset="-78"/>
                          <a:cs typeface="Sakkal Majalla" panose="02000000000000000000" pitchFamily="2" charset="-78"/>
                        </a:rPr>
                        <a:t>الشرح</a:t>
                      </a:r>
                      <a:endParaRPr lang="en-US" sz="900" dirty="0">
                        <a:solidFill>
                          <a:schemeClr val="bg1"/>
                        </a:solidFill>
                        <a:latin typeface="Sakkal Majalla" panose="02000000000000000000" pitchFamily="2" charset="-78"/>
                        <a:ea typeface="GE SS Text Bold" panose="020A0503020102020204" pitchFamily="18" charset="-78"/>
                        <a:cs typeface="Sakkal Majalla" panose="02000000000000000000" pitchFamily="2" charset="-78"/>
                      </a:endParaRPr>
                    </a:p>
                  </a:txBody>
                  <a:tcPr marL="68580" marR="68580" marT="34290" marB="34290" anchor="ctr">
                    <a:solidFill>
                      <a:schemeClr val="accent1"/>
                    </a:solidFill>
                  </a:tcPr>
                </a:tc>
                <a:tc>
                  <a:txBody>
                    <a:bodyPr/>
                    <a:lstStyle/>
                    <a:p>
                      <a:pPr algn="ctr" rtl="1"/>
                      <a:r>
                        <a:rPr lang="ar-SA" sz="900" dirty="0">
                          <a:solidFill>
                            <a:schemeClr val="bg1"/>
                          </a:solidFill>
                          <a:latin typeface="Sakkal Majalla" panose="02000000000000000000" pitchFamily="2" charset="-78"/>
                          <a:ea typeface="GE SS Text Bold" panose="020A0503020102020204" pitchFamily="18" charset="-78"/>
                          <a:cs typeface="Sakkal Majalla" panose="02000000000000000000" pitchFamily="2" charset="-78"/>
                        </a:rPr>
                        <a:t>المؤشر</a:t>
                      </a:r>
                      <a:endParaRPr lang="en-US" sz="900" dirty="0">
                        <a:solidFill>
                          <a:schemeClr val="bg1"/>
                        </a:solidFill>
                        <a:latin typeface="Sakkal Majalla" panose="02000000000000000000" pitchFamily="2" charset="-78"/>
                        <a:ea typeface="GE SS Text Bold" panose="020A0503020102020204" pitchFamily="18" charset="-78"/>
                        <a:cs typeface="Sakkal Majalla" panose="02000000000000000000" pitchFamily="2" charset="-78"/>
                      </a:endParaRPr>
                    </a:p>
                  </a:txBody>
                  <a:tcPr marL="68580" marR="68580" marT="34290" marB="34290" anchor="ctr">
                    <a:solidFill>
                      <a:schemeClr val="accent1"/>
                    </a:solidFill>
                  </a:tcPr>
                </a:tc>
                <a:tc>
                  <a:txBody>
                    <a:bodyPr/>
                    <a:lstStyle/>
                    <a:p>
                      <a:pPr algn="ctr" rtl="1"/>
                      <a:r>
                        <a:rPr lang="ar-SA" sz="900" dirty="0">
                          <a:solidFill>
                            <a:schemeClr val="bg1"/>
                          </a:solidFill>
                          <a:latin typeface="Sakkal Majalla" panose="02000000000000000000" pitchFamily="2" charset="-78"/>
                          <a:ea typeface="GE SS Text Bold" panose="020A0503020102020204" pitchFamily="18" charset="-78"/>
                          <a:cs typeface="Sakkal Majalla" panose="02000000000000000000" pitchFamily="2" charset="-78"/>
                        </a:rPr>
                        <a:t>المبادرة</a:t>
                      </a:r>
                      <a:endParaRPr lang="en-US" sz="900" dirty="0">
                        <a:solidFill>
                          <a:schemeClr val="bg1"/>
                        </a:solidFill>
                        <a:latin typeface="Sakkal Majalla" panose="02000000000000000000" pitchFamily="2" charset="-78"/>
                        <a:ea typeface="GE SS Text Bold" panose="020A0503020102020204" pitchFamily="18" charset="-78"/>
                        <a:cs typeface="Sakkal Majalla" panose="02000000000000000000" pitchFamily="2" charset="-78"/>
                      </a:endParaRPr>
                    </a:p>
                  </a:txBody>
                  <a:tcPr marL="68580" marR="68580" marT="34290" marB="34290" anchor="ctr">
                    <a:solidFill>
                      <a:schemeClr val="accent1"/>
                    </a:solidFill>
                  </a:tcPr>
                </a:tc>
                <a:extLst>
                  <a:ext uri="{0D108BD9-81ED-4DB2-BD59-A6C34878D82A}">
                    <a16:rowId xmlns:a16="http://schemas.microsoft.com/office/drawing/2014/main" val="2281255789"/>
                  </a:ext>
                </a:extLst>
              </a:tr>
              <a:tr h="567612">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نسبة التطبيق = عدد الشركات التابعة التي طبقة النموذج بالكامل ÷ اجمالي عدد الشركات التابعة المستهدفة × 100</a:t>
                      </a:r>
                    </a:p>
                  </a:txBody>
                  <a:tcPr marL="7144" marR="7144" marT="7144" marB="0" anchor="ctr">
                    <a:solidFill>
                      <a:srgbClr val="D6DCE5"/>
                    </a:solidFill>
                  </a:tcPr>
                </a:tc>
                <a:tc>
                  <a:txBody>
                    <a:bodyPr/>
                    <a:lstStyle/>
                    <a:p>
                      <a:pPr algn="ctr" rtl="1" fontAlgn="b">
                        <a:buNone/>
                      </a:pPr>
                      <a:r>
                        <a:rPr lang="ar-SA" sz="800" b="0" dirty="0">
                          <a:solidFill>
                            <a:schemeClr val="tx2"/>
                          </a:solidFill>
                          <a:latin typeface="Sakkal Majalla" panose="02000000000000000000" pitchFamily="2" charset="-78"/>
                          <a:cs typeface="Sakkal Majalla" panose="02000000000000000000" pitchFamily="2" charset="-78"/>
                        </a:rPr>
                        <a:t>قياس مدى اكتمال تطبيق عناصر النموذج التشغيلي الرئيسية في جميع الشركات التابعة المستهدفة</a:t>
                      </a:r>
                      <a:endPar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endParaRPr>
                    </a:p>
                  </a:txBody>
                  <a:tcPr marL="7144" marR="7144" marT="7144" marB="0" anchor="ctr">
                    <a:solidFill>
                      <a:srgbClr val="D6DCE5"/>
                    </a:solidFill>
                  </a:tcPr>
                </a:tc>
                <a:tc>
                  <a:txBody>
                    <a:bodyPr/>
                    <a:lstStyle/>
                    <a:p>
                      <a:pPr marL="0" marR="0" lvl="0" indent="0" algn="ctr" defTabSz="685766" rtl="1" eaLnBrk="1" fontAlgn="b" latinLnBrk="0" hangingPunct="1">
                        <a:lnSpc>
                          <a:spcPct val="100000"/>
                        </a:lnSpc>
                        <a:spcBef>
                          <a:spcPts val="0"/>
                        </a:spcBef>
                        <a:spcAft>
                          <a:spcPts val="0"/>
                        </a:spcAft>
                        <a:buClrTx/>
                        <a:buSzTx/>
                        <a:buFontTx/>
                        <a:buNone/>
                        <a:tabLst/>
                        <a:defRPr/>
                      </a:pPr>
                      <a:r>
                        <a:rPr lang="ar-SA" sz="800" b="0" dirty="0">
                          <a:solidFill>
                            <a:schemeClr val="tx2"/>
                          </a:solidFill>
                          <a:latin typeface="Sakkal Majalla" panose="02000000000000000000" pitchFamily="2" charset="-78"/>
                          <a:cs typeface="Sakkal Majalla" panose="02000000000000000000" pitchFamily="2" charset="-78"/>
                        </a:rPr>
                        <a:t>نسبة تطبيق النموذج التشغيلي المعتمد في الشركات التابعة</a:t>
                      </a:r>
                      <a:endParaRPr lang="ar-SA" sz="800" b="0" kern="0" dirty="0">
                        <a:solidFill>
                          <a:schemeClr val="tx2"/>
                        </a:solidFill>
                        <a:latin typeface="Sakkal Majalla" panose="02000000000000000000" pitchFamily="2" charset="-78"/>
                        <a:cs typeface="Sakkal Majalla" panose="02000000000000000000" pitchFamily="2" charset="-78"/>
                      </a:endParaRPr>
                    </a:p>
                  </a:txBody>
                  <a:tcPr marL="7144" marR="7144" marT="7144" marB="0" anchor="ctr">
                    <a:solidFill>
                      <a:srgbClr val="D6DCE5"/>
                    </a:solidFill>
                  </a:tcPr>
                </a:tc>
                <a:tc rowSpan="3">
                  <a:txBody>
                    <a:bodyPr/>
                    <a:lstStyle/>
                    <a:p>
                      <a:pPr lvl="0" algn="ctr" defTabSz="914400" rtl="1">
                        <a:defRPr/>
                      </a:pPr>
                      <a:r>
                        <a:rPr lang="ar-SA" sz="800" b="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8. تفعيل</a:t>
                      </a:r>
                      <a:r>
                        <a:rPr lang="en-US" sz="800" b="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 </a:t>
                      </a:r>
                      <a:r>
                        <a:rPr lang="ar-SA" sz="800" b="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النموذج </a:t>
                      </a:r>
                      <a:r>
                        <a:rPr lang="en-US" sz="800" b="0" dirty="0" err="1">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التشغيلي</a:t>
                      </a:r>
                      <a:r>
                        <a:rPr lang="en-US" sz="800" b="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 </a:t>
                      </a:r>
                      <a:r>
                        <a:rPr lang="ar-SA" sz="800" b="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المعتمد</a:t>
                      </a:r>
                      <a:endParaRPr lang="en-US" sz="800" b="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endParaRPr>
                    </a:p>
                  </a:txBody>
                  <a:tcPr marL="7144" marR="7144" marT="7144" marB="0" anchor="ctr">
                    <a:solidFill>
                      <a:srgbClr val="98A2B4"/>
                    </a:solidFill>
                  </a:tcPr>
                </a:tc>
                <a:extLst>
                  <a:ext uri="{0D108BD9-81ED-4DB2-BD59-A6C34878D82A}">
                    <a16:rowId xmlns:a16="http://schemas.microsoft.com/office/drawing/2014/main" val="4244642094"/>
                  </a:ext>
                </a:extLst>
              </a:tr>
              <a:tr h="567612">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نسبة التحسن = مؤشر الكفاءة السابق – مؤشر الكفاءة الحالي ÷ مؤشر الكفاءة السابق × 100</a:t>
                      </a:r>
                    </a:p>
                  </a:txBody>
                  <a:tcPr marL="7144" marR="7144" marT="7144" marB="0" anchor="ctr">
                    <a:solidFill>
                      <a:srgbClr val="F8F8F9"/>
                    </a:solidFill>
                  </a:tcPr>
                </a:tc>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قياس التغير في مؤشرات الكفاءة الرئيسية التي تم تحديدها </a:t>
                      </a:r>
                    </a:p>
                  </a:txBody>
                  <a:tcPr marL="7144" marR="7144" marT="7144" marB="0" anchor="ctr">
                    <a:solidFill>
                      <a:srgbClr val="F8F8F9"/>
                    </a:solidFill>
                  </a:tcPr>
                </a:tc>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نسبة التحسن في كفاءة العمليات التشغيلية</a:t>
                      </a:r>
                    </a:p>
                  </a:txBody>
                  <a:tcPr marL="7144" marR="7144" marT="7144" marB="0" anchor="ctr">
                    <a:solidFill>
                      <a:srgbClr val="F8F8F9"/>
                    </a:solidFill>
                  </a:tcPr>
                </a:tc>
                <a:tc vMerge="1">
                  <a:txBody>
                    <a:bodyPr/>
                    <a:lstStyle/>
                    <a:p>
                      <a:pPr marL="0" marR="0" lvl="0" indent="0" algn="ctr" defTabSz="685766" rtl="1" eaLnBrk="1" fontAlgn="auto" latinLnBrk="0" hangingPunct="1">
                        <a:lnSpc>
                          <a:spcPct val="100000"/>
                        </a:lnSpc>
                        <a:spcBef>
                          <a:spcPts val="0"/>
                        </a:spcBef>
                        <a:spcAft>
                          <a:spcPts val="0"/>
                        </a:spcAft>
                        <a:buClrTx/>
                        <a:buSzTx/>
                        <a:buFontTx/>
                        <a:buNone/>
                        <a:tabLst/>
                        <a:defRPr/>
                      </a:pPr>
                      <a:endParaRPr kumimoji="0" lang="ar-SA" sz="800" b="0" i="0" u="none" strike="noStrike" kern="1200" cap="none" spc="0" normalizeH="0" baseline="0" noProof="0" dirty="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a:txBody>
                  <a:tcPr marL="7144" marR="7144" marT="7144" marB="0" anchor="ctr">
                    <a:solidFill>
                      <a:srgbClr val="98A2B4"/>
                    </a:solidFill>
                  </a:tcPr>
                </a:tc>
                <a:extLst>
                  <a:ext uri="{0D108BD9-81ED-4DB2-BD59-A6C34878D82A}">
                    <a16:rowId xmlns:a16="http://schemas.microsoft.com/office/drawing/2014/main" val="108779648"/>
                  </a:ext>
                </a:extLst>
              </a:tr>
              <a:tr h="567613">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مؤشر الوضوح = متوسط درجة الرضا عن وضوح الأدوار والمسؤوليات ÷ اعلى درجة ممكنة في الاستبيان</a:t>
                      </a:r>
                    </a:p>
                  </a:txBody>
                  <a:tcPr marL="7144" marR="7144" marT="7144" marB="0" anchor="ctr">
                    <a:solidFill>
                      <a:srgbClr val="D6DCE5"/>
                    </a:solidFill>
                  </a:tcPr>
                </a:tc>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استبيان داخلي دوري يطرح على المدراء والموظفين حول وضوح صلاحياتهم وفعالية التنسيق بين ادارتهم والشركات التابعة الاخرى</a:t>
                      </a:r>
                    </a:p>
                  </a:txBody>
                  <a:tcPr marL="7144" marR="7144" marT="7144" marB="0" anchor="ctr">
                    <a:solidFill>
                      <a:srgbClr val="D6DCE5"/>
                    </a:solidFill>
                  </a:tcPr>
                </a:tc>
                <a:tc>
                  <a:txBody>
                    <a:bodyPr/>
                    <a:lstStyle/>
                    <a:p>
                      <a:pPr marL="0" marR="0" lvl="0" indent="0" algn="ctr" defTabSz="685766" rtl="1" eaLnBrk="1" fontAlgn="b" latinLnBrk="0" hangingPunct="1">
                        <a:lnSpc>
                          <a:spcPct val="100000"/>
                        </a:lnSpc>
                        <a:spcBef>
                          <a:spcPts val="0"/>
                        </a:spcBef>
                        <a:spcAft>
                          <a:spcPts val="0"/>
                        </a:spcAft>
                        <a:buClrTx/>
                        <a:buSzTx/>
                        <a:buFontTx/>
                        <a:buNone/>
                        <a:tabLst/>
                        <a:defRPr/>
                      </a:pPr>
                      <a:r>
                        <a:rPr lang="ar-SA" sz="800" b="0" kern="0" dirty="0">
                          <a:solidFill>
                            <a:schemeClr val="tx2"/>
                          </a:solidFill>
                          <a:latin typeface="Sakkal Majalla" panose="02000000000000000000" pitchFamily="2" charset="-78"/>
                          <a:cs typeface="Sakkal Majalla" panose="02000000000000000000" pitchFamily="2" charset="-78"/>
                        </a:rPr>
                        <a:t>مؤشر وضوح الأدوار والمساءلة </a:t>
                      </a:r>
                    </a:p>
                  </a:txBody>
                  <a:tcPr marL="7144" marR="7144" marT="7144" marB="0" anchor="ctr">
                    <a:solidFill>
                      <a:srgbClr val="D6DCE5"/>
                    </a:solidFill>
                  </a:tcPr>
                </a:tc>
                <a:tc vMerge="1">
                  <a:txBody>
                    <a:bodyPr/>
                    <a:lstStyle/>
                    <a:p>
                      <a:endParaRPr dirty="0"/>
                    </a:p>
                  </a:txBody>
                  <a:tcPr marL="7144" marR="7144" marT="7144" marB="0" anchor="ctr">
                    <a:solidFill>
                      <a:srgbClr val="98A2B4"/>
                    </a:solidFill>
                  </a:tcPr>
                </a:tc>
                <a:extLst>
                  <a:ext uri="{0D108BD9-81ED-4DB2-BD59-A6C34878D82A}">
                    <a16:rowId xmlns:a16="http://schemas.microsoft.com/office/drawing/2014/main" val="431195956"/>
                  </a:ext>
                </a:extLst>
              </a:tr>
              <a:tr h="745148">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نسبة المشاركة = عدد الموظفين المشاركين في البرامج ÷ اجمالي عدد الموظفين المستهدفين بالتطوير × 100</a:t>
                      </a:r>
                    </a:p>
                  </a:txBody>
                  <a:tcPr marL="7144" marR="7144" marT="7144" marB="0" anchor="ctr">
                    <a:solidFill>
                      <a:srgbClr val="F8F8F9"/>
                    </a:solidFill>
                  </a:tcPr>
                </a:tc>
                <a:tc>
                  <a:txBody>
                    <a:bodyPr/>
                    <a:lstStyle/>
                    <a:p>
                      <a:pPr marL="0" marR="0" lvl="0" indent="0" algn="ctr" defTabSz="685766" rtl="1" eaLnBrk="1" fontAlgn="b" latinLnBrk="0" hangingPunct="1">
                        <a:lnSpc>
                          <a:spcPct val="100000"/>
                        </a:lnSpc>
                        <a:spcBef>
                          <a:spcPts val="0"/>
                        </a:spcBef>
                        <a:spcAft>
                          <a:spcPts val="0"/>
                        </a:spcAft>
                        <a:buClrTx/>
                        <a:buSzTx/>
                        <a:buFontTx/>
                        <a:buNone/>
                        <a:tabLst/>
                        <a:defRPr/>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قياس نسبة الموظفين الذين استفادوا فعليًا من برامج التدريب والتطوير  المعتمدة (سواء كانت الزامية او اختيارية)</a:t>
                      </a:r>
                    </a:p>
                  </a:txBody>
                  <a:tcPr marL="7144" marR="7144" marT="7144" marB="0" anchor="ctr">
                    <a:solidFill>
                      <a:srgbClr val="F8F8F9"/>
                    </a:solidFill>
                  </a:tcPr>
                </a:tc>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نسبة الموظفين المشاركين في برامج التطوير السنوية</a:t>
                      </a:r>
                    </a:p>
                  </a:txBody>
                  <a:tcPr marL="7144" marR="7144" marT="7144" marB="0" anchor="ctr">
                    <a:solidFill>
                      <a:srgbClr val="F8F8F9"/>
                    </a:solidFill>
                  </a:tcPr>
                </a:tc>
                <a:tc rowSpan="2">
                  <a:txBody>
                    <a:bodyPr/>
                    <a:lstStyle/>
                    <a:p>
                      <a:pPr lvl="0" algn="ctr" defTabSz="685766" rtl="1">
                        <a:lnSpc>
                          <a:spcPct val="90000"/>
                        </a:lnSpc>
                        <a:defRPr/>
                      </a:pPr>
                      <a:r>
                        <a:rPr lang="ar-SA" sz="800" b="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9. تطوير وتنفيذ تطوير وتعليم للموظفين في المجموعة والشركات التابعة لها</a:t>
                      </a:r>
                      <a:endParaRPr lang="en-US" sz="800" b="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endParaRPr>
                    </a:p>
                  </a:txBody>
                  <a:tcPr marL="7144" marR="7144" marT="7144" marB="0" anchor="ctr">
                    <a:solidFill>
                      <a:srgbClr val="98A2B4"/>
                    </a:solidFill>
                  </a:tcPr>
                </a:tc>
                <a:extLst>
                  <a:ext uri="{0D108BD9-81ED-4DB2-BD59-A6C34878D82A}">
                    <a16:rowId xmlns:a16="http://schemas.microsoft.com/office/drawing/2014/main" val="2561157555"/>
                  </a:ext>
                </a:extLst>
              </a:tr>
              <a:tr h="649146">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نسبة التحسن = متوسط درجة الأداء بعد التدريب – متوسط درجة الأداء قبل التدريب ÷ متوسط درجة الأداء قبل التدريب × 100</a:t>
                      </a:r>
                    </a:p>
                  </a:txBody>
                  <a:tcPr marL="7144" marR="7144" marT="7144" marB="0" anchor="ctr">
                    <a:solidFill>
                      <a:srgbClr val="D6DCE5"/>
                    </a:solidFill>
                  </a:tcPr>
                </a:tc>
                <a:tc>
                  <a:txBody>
                    <a:bodyPr/>
                    <a:lstStyle/>
                    <a:p>
                      <a:pPr algn="ct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قياس التغير في درجة تقييم الأداء السنوي (او مؤشرات الاداء فردية محددة مسبقًا) للموظفين مقارنة </a:t>
                      </a:r>
                      <a:r>
                        <a:rPr lang="ar-SA" sz="800" b="0" i="0" u="none" strike="noStrike" dirty="0" err="1">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بادائهم</a:t>
                      </a: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 قبل التدريب </a:t>
                      </a:r>
                    </a:p>
                  </a:txBody>
                  <a:tcPr marL="7144" marR="7144" marT="7144" marB="0" anchor="ctr">
                    <a:solidFill>
                      <a:srgbClr val="D6DCE5"/>
                    </a:solidFill>
                  </a:tcPr>
                </a:tc>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نسبة التحسن في مؤشرات الأداء الفردي بعد التدريب </a:t>
                      </a:r>
                      <a:endParaRPr lang="en-US"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endParaRPr>
                    </a:p>
                  </a:txBody>
                  <a:tcPr marL="7144" marR="7144" marT="7144" marB="0" anchor="ctr">
                    <a:solidFill>
                      <a:srgbClr val="D6DCE5"/>
                    </a:solidFill>
                  </a:tcPr>
                </a:tc>
                <a:tc vMerge="1">
                  <a:txBody>
                    <a:bodyPr/>
                    <a:lstStyle/>
                    <a:p>
                      <a:pPr marL="0" marR="0" lvl="0" indent="0" algn="ctr" defTabSz="685766" rtl="1" eaLnBrk="1" fontAlgn="auto" latinLnBrk="0" hangingPunct="1">
                        <a:lnSpc>
                          <a:spcPct val="100000"/>
                        </a:lnSpc>
                        <a:spcBef>
                          <a:spcPts val="0"/>
                        </a:spcBef>
                        <a:spcAft>
                          <a:spcPts val="0"/>
                        </a:spcAft>
                        <a:buClrTx/>
                        <a:buSzTx/>
                        <a:buFontTx/>
                        <a:buNone/>
                        <a:tabLst/>
                        <a:defRPr/>
                      </a:pPr>
                      <a:endParaRPr lang="ar-SA" sz="8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a:txBody>
                  <a:tcPr marL="7144" marR="7144" marT="7144" marB="0" anchor="ctr">
                    <a:solidFill>
                      <a:srgbClr val="98A2B4"/>
                    </a:solidFill>
                  </a:tcPr>
                </a:tc>
                <a:extLst>
                  <a:ext uri="{0D108BD9-81ED-4DB2-BD59-A6C34878D82A}">
                    <a16:rowId xmlns:a16="http://schemas.microsoft.com/office/drawing/2014/main" val="2946891829"/>
                  </a:ext>
                </a:extLst>
              </a:tr>
            </a:tbl>
          </a:graphicData>
        </a:graphic>
      </p:graphicFrame>
      <p:sp>
        <p:nvSpPr>
          <p:cNvPr id="5" name="Title 1">
            <a:extLst>
              <a:ext uri="{FF2B5EF4-FFF2-40B4-BE49-F238E27FC236}">
                <a16:creationId xmlns:a16="http://schemas.microsoft.com/office/drawing/2014/main" id="{CA10025B-13D2-A72B-C3DD-4964BBCB2EB3}"/>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nSpc>
                <a:spcPct val="115000"/>
              </a:lnSpc>
              <a:spcAft>
                <a:spcPts val="300"/>
              </a:spcAft>
            </a:pPr>
            <a:r>
              <a:rPr lang="ar-SA" sz="1800" kern="100" dirty="0">
                <a:latin typeface="Aptos" panose="020B0004020202020204" pitchFamily="34" charset="0"/>
                <a:ea typeface="Aptos" panose="020B0004020202020204" pitchFamily="34" charset="0"/>
                <a:cs typeface="Sakkal Majalla" panose="02000000000000000000" pitchFamily="2" charset="-78"/>
              </a:rPr>
              <a:t>مؤشرات الأداء الرئيسية للمبادرات</a:t>
            </a:r>
          </a:p>
        </p:txBody>
      </p:sp>
    </p:spTree>
    <p:extLst>
      <p:ext uri="{BB962C8B-B14F-4D97-AF65-F5344CB8AC3E}">
        <p14:creationId xmlns:p14="http://schemas.microsoft.com/office/powerpoint/2010/main" val="23509547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F0EB1-137F-F112-B0A5-A827801377AB}"/>
            </a:ext>
          </a:extLst>
        </p:cNvPr>
        <p:cNvGrpSpPr/>
        <p:nvPr/>
      </p:nvGrpSpPr>
      <p:grpSpPr>
        <a:xfrm>
          <a:off x="0" y="0"/>
          <a:ext cx="0" cy="0"/>
          <a:chOff x="0" y="0"/>
          <a:chExt cx="0" cy="0"/>
        </a:xfrm>
      </p:grpSpPr>
      <p:sp>
        <p:nvSpPr>
          <p:cNvPr id="2" name="عنصر نائب لرقم الشريحة 1">
            <a:extLst>
              <a:ext uri="{FF2B5EF4-FFF2-40B4-BE49-F238E27FC236}">
                <a16:creationId xmlns:a16="http://schemas.microsoft.com/office/drawing/2014/main" id="{196F5F8B-5956-2BEA-7C3E-7B8EDCB64EDA}"/>
              </a:ext>
            </a:extLst>
          </p:cNvPr>
          <p:cNvSpPr>
            <a:spLocks noGrp="1"/>
          </p:cNvSpPr>
          <p:nvPr>
            <p:ph type="sldNum" sz="quarter" idx="4"/>
          </p:nvPr>
        </p:nvSpPr>
        <p:spPr/>
        <p:txBody>
          <a:bodyPr/>
          <a:lstStyle/>
          <a:p>
            <a:fld id="{402EAA05-6333-46EE-AAC8-A5AD6A996142}" type="slidenum">
              <a:rPr lang="en-US" smtClean="0"/>
              <a:pPr/>
              <a:t>87</a:t>
            </a:fld>
            <a:endParaRPr lang="en-US"/>
          </a:p>
        </p:txBody>
      </p:sp>
      <p:graphicFrame>
        <p:nvGraphicFramePr>
          <p:cNvPr id="3" name="Table 4">
            <a:extLst>
              <a:ext uri="{FF2B5EF4-FFF2-40B4-BE49-F238E27FC236}">
                <a16:creationId xmlns:a16="http://schemas.microsoft.com/office/drawing/2014/main" id="{A440E6DB-A56F-3FA2-F333-99613668FCB2}"/>
              </a:ext>
            </a:extLst>
          </p:cNvPr>
          <p:cNvGraphicFramePr>
            <a:graphicFrameLocks noGrp="1"/>
          </p:cNvGraphicFramePr>
          <p:nvPr>
            <p:extLst>
              <p:ext uri="{D42A27DB-BD31-4B8C-83A1-F6EECF244321}">
                <p14:modId xmlns:p14="http://schemas.microsoft.com/office/powerpoint/2010/main" val="3941656159"/>
              </p:ext>
            </p:extLst>
          </p:nvPr>
        </p:nvGraphicFramePr>
        <p:xfrm>
          <a:off x="468654" y="1097281"/>
          <a:ext cx="8206691" cy="3352872"/>
        </p:xfrm>
        <a:graphic>
          <a:graphicData uri="http://schemas.openxmlformats.org/drawingml/2006/table">
            <a:tbl>
              <a:tblPr firstRow="1" bandRow="1">
                <a:tableStyleId>{5C22544A-7EE6-4342-B048-85BDC9FD1C3A}</a:tableStyleId>
              </a:tblPr>
              <a:tblGrid>
                <a:gridCol w="2051673">
                  <a:extLst>
                    <a:ext uri="{9D8B030D-6E8A-4147-A177-3AD203B41FA5}">
                      <a16:colId xmlns:a16="http://schemas.microsoft.com/office/drawing/2014/main" val="3872235994"/>
                    </a:ext>
                  </a:extLst>
                </a:gridCol>
                <a:gridCol w="2051673">
                  <a:extLst>
                    <a:ext uri="{9D8B030D-6E8A-4147-A177-3AD203B41FA5}">
                      <a16:colId xmlns:a16="http://schemas.microsoft.com/office/drawing/2014/main" val="2182049992"/>
                    </a:ext>
                  </a:extLst>
                </a:gridCol>
                <a:gridCol w="2954613">
                  <a:extLst>
                    <a:ext uri="{9D8B030D-6E8A-4147-A177-3AD203B41FA5}">
                      <a16:colId xmlns:a16="http://schemas.microsoft.com/office/drawing/2014/main" val="2053282036"/>
                    </a:ext>
                  </a:extLst>
                </a:gridCol>
                <a:gridCol w="1148732">
                  <a:extLst>
                    <a:ext uri="{9D8B030D-6E8A-4147-A177-3AD203B41FA5}">
                      <a16:colId xmlns:a16="http://schemas.microsoft.com/office/drawing/2014/main" val="3980576201"/>
                    </a:ext>
                  </a:extLst>
                </a:gridCol>
              </a:tblGrid>
              <a:tr h="378000">
                <a:tc>
                  <a:txBody>
                    <a:bodyPr/>
                    <a:lstStyle/>
                    <a:p>
                      <a:pPr algn="ctr" rtl="1"/>
                      <a:r>
                        <a:rPr lang="ar-SA" sz="900" dirty="0">
                          <a:solidFill>
                            <a:schemeClr val="bg1"/>
                          </a:solidFill>
                          <a:latin typeface="Sakkal Majalla" panose="02000000000000000000" pitchFamily="2" charset="-78"/>
                          <a:ea typeface="GE SS Text Bold" panose="020A0503020102020204" pitchFamily="18" charset="-78"/>
                          <a:cs typeface="Sakkal Majalla" panose="02000000000000000000" pitchFamily="2" charset="-78"/>
                        </a:rPr>
                        <a:t>المعادلة</a:t>
                      </a:r>
                      <a:endParaRPr lang="en-US" sz="900" dirty="0">
                        <a:solidFill>
                          <a:schemeClr val="bg1"/>
                        </a:solidFill>
                        <a:latin typeface="Sakkal Majalla" panose="02000000000000000000" pitchFamily="2" charset="-78"/>
                        <a:ea typeface="GE SS Text Bold" panose="020A0503020102020204" pitchFamily="18" charset="-78"/>
                        <a:cs typeface="Sakkal Majalla" panose="02000000000000000000" pitchFamily="2" charset="-78"/>
                      </a:endParaRPr>
                    </a:p>
                  </a:txBody>
                  <a:tcPr marL="68580" marR="68580" marT="34290" marB="34290" anchor="ctr">
                    <a:solidFill>
                      <a:schemeClr val="accent1"/>
                    </a:solidFill>
                  </a:tcPr>
                </a:tc>
                <a:tc>
                  <a:txBody>
                    <a:bodyPr/>
                    <a:lstStyle/>
                    <a:p>
                      <a:pPr algn="ctr" rtl="1"/>
                      <a:r>
                        <a:rPr lang="ar-SA" sz="900" dirty="0">
                          <a:solidFill>
                            <a:schemeClr val="bg1"/>
                          </a:solidFill>
                          <a:latin typeface="Sakkal Majalla" panose="02000000000000000000" pitchFamily="2" charset="-78"/>
                          <a:ea typeface="GE SS Text Bold" panose="020A0503020102020204" pitchFamily="18" charset="-78"/>
                          <a:cs typeface="Sakkal Majalla" panose="02000000000000000000" pitchFamily="2" charset="-78"/>
                        </a:rPr>
                        <a:t>الشرح</a:t>
                      </a:r>
                      <a:endParaRPr lang="en-US" sz="900" dirty="0">
                        <a:solidFill>
                          <a:schemeClr val="bg1"/>
                        </a:solidFill>
                        <a:latin typeface="Sakkal Majalla" panose="02000000000000000000" pitchFamily="2" charset="-78"/>
                        <a:ea typeface="GE SS Text Bold" panose="020A0503020102020204" pitchFamily="18" charset="-78"/>
                        <a:cs typeface="Sakkal Majalla" panose="02000000000000000000" pitchFamily="2" charset="-78"/>
                      </a:endParaRPr>
                    </a:p>
                  </a:txBody>
                  <a:tcPr marL="68580" marR="68580" marT="34290" marB="34290" anchor="ctr">
                    <a:solidFill>
                      <a:schemeClr val="accent1"/>
                    </a:solidFill>
                  </a:tcPr>
                </a:tc>
                <a:tc>
                  <a:txBody>
                    <a:bodyPr/>
                    <a:lstStyle/>
                    <a:p>
                      <a:pPr algn="ctr" rtl="1"/>
                      <a:r>
                        <a:rPr lang="ar-SA" sz="900" dirty="0">
                          <a:solidFill>
                            <a:schemeClr val="bg1"/>
                          </a:solidFill>
                          <a:latin typeface="Sakkal Majalla" panose="02000000000000000000" pitchFamily="2" charset="-78"/>
                          <a:ea typeface="GE SS Text Bold" panose="020A0503020102020204" pitchFamily="18" charset="-78"/>
                          <a:cs typeface="Sakkal Majalla" panose="02000000000000000000" pitchFamily="2" charset="-78"/>
                        </a:rPr>
                        <a:t>المؤشر</a:t>
                      </a:r>
                      <a:endParaRPr lang="en-US" sz="900" dirty="0">
                        <a:solidFill>
                          <a:schemeClr val="bg1"/>
                        </a:solidFill>
                        <a:latin typeface="Sakkal Majalla" panose="02000000000000000000" pitchFamily="2" charset="-78"/>
                        <a:ea typeface="GE SS Text Bold" panose="020A0503020102020204" pitchFamily="18" charset="-78"/>
                        <a:cs typeface="Sakkal Majalla" panose="02000000000000000000" pitchFamily="2" charset="-78"/>
                      </a:endParaRPr>
                    </a:p>
                  </a:txBody>
                  <a:tcPr marL="68580" marR="68580" marT="34290" marB="34290" anchor="ctr">
                    <a:solidFill>
                      <a:schemeClr val="accent1"/>
                    </a:solidFill>
                  </a:tcPr>
                </a:tc>
                <a:tc>
                  <a:txBody>
                    <a:bodyPr/>
                    <a:lstStyle/>
                    <a:p>
                      <a:pPr algn="ctr" rtl="1"/>
                      <a:r>
                        <a:rPr lang="ar-SA" sz="900" dirty="0">
                          <a:solidFill>
                            <a:schemeClr val="bg1"/>
                          </a:solidFill>
                          <a:latin typeface="Sakkal Majalla" panose="02000000000000000000" pitchFamily="2" charset="-78"/>
                          <a:ea typeface="GE SS Text Bold" panose="020A0503020102020204" pitchFamily="18" charset="-78"/>
                          <a:cs typeface="Sakkal Majalla" panose="02000000000000000000" pitchFamily="2" charset="-78"/>
                        </a:rPr>
                        <a:t>المبادرة</a:t>
                      </a:r>
                      <a:endParaRPr lang="en-US" sz="900" dirty="0">
                        <a:solidFill>
                          <a:schemeClr val="bg1"/>
                        </a:solidFill>
                        <a:latin typeface="Sakkal Majalla" panose="02000000000000000000" pitchFamily="2" charset="-78"/>
                        <a:ea typeface="GE SS Text Bold" panose="020A0503020102020204" pitchFamily="18" charset="-78"/>
                        <a:cs typeface="Sakkal Majalla" panose="02000000000000000000" pitchFamily="2" charset="-78"/>
                      </a:endParaRPr>
                    </a:p>
                  </a:txBody>
                  <a:tcPr marL="68580" marR="68580" marT="34290" marB="34290" anchor="ctr">
                    <a:solidFill>
                      <a:schemeClr val="accent1"/>
                    </a:solidFill>
                  </a:tcPr>
                </a:tc>
                <a:extLst>
                  <a:ext uri="{0D108BD9-81ED-4DB2-BD59-A6C34878D82A}">
                    <a16:rowId xmlns:a16="http://schemas.microsoft.com/office/drawing/2014/main" val="2281255789"/>
                  </a:ext>
                </a:extLst>
              </a:tr>
              <a:tr h="384166">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نسبة الزيادة = العدد الحالي للاجتماعات المشتركة – العدد السابق ÷ العدد السابق × 100</a:t>
                      </a:r>
                    </a:p>
                  </a:txBody>
                  <a:tcPr marL="7144" marR="7144" marT="7144" marB="0" anchor="ctr">
                    <a:solidFill>
                      <a:srgbClr val="D6DCE5"/>
                    </a:solidFill>
                  </a:tcPr>
                </a:tc>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قياس التغير في عدد الاجتماعات </a:t>
                      </a:r>
                      <a:r>
                        <a:rPr lang="ar-SA" sz="800" b="0" i="0" u="none" strike="noStrike" dirty="0" err="1">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المنقعدة</a:t>
                      </a: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 او عدد القرارات الاستراتيجية التي صدرت مقارنة بالفترة السابقة</a:t>
                      </a:r>
                    </a:p>
                  </a:txBody>
                  <a:tcPr marL="7144" marR="7144" marT="7144" marB="0" anchor="ctr">
                    <a:solidFill>
                      <a:srgbClr val="D6DCE5"/>
                    </a:solidFill>
                  </a:tcPr>
                </a:tc>
                <a:tc>
                  <a:txBody>
                    <a:bodyPr/>
                    <a:lstStyle/>
                    <a:p>
                      <a:pPr marL="0" marR="0" lvl="0" indent="0" algn="ctr" defTabSz="685766" rtl="1" eaLnBrk="1" fontAlgn="b" latinLnBrk="0" hangingPunct="1">
                        <a:lnSpc>
                          <a:spcPct val="100000"/>
                        </a:lnSpc>
                        <a:spcBef>
                          <a:spcPts val="0"/>
                        </a:spcBef>
                        <a:spcAft>
                          <a:spcPts val="0"/>
                        </a:spcAft>
                        <a:buClrTx/>
                        <a:buSzTx/>
                        <a:buFontTx/>
                        <a:buNone/>
                        <a:tabLst/>
                        <a:defRPr/>
                      </a:pPr>
                      <a:r>
                        <a:rPr lang="ar-SA" sz="800" b="0" kern="0" dirty="0">
                          <a:solidFill>
                            <a:schemeClr val="tx2"/>
                          </a:solidFill>
                          <a:latin typeface="Sakkal Majalla" panose="02000000000000000000" pitchFamily="2" charset="-78"/>
                          <a:cs typeface="Sakkal Majalla" panose="02000000000000000000" pitchFamily="2" charset="-78"/>
                        </a:rPr>
                        <a:t>نسبة زيادة الاجتماعات التنسيقية والقرارات المشتركة</a:t>
                      </a:r>
                    </a:p>
                  </a:txBody>
                  <a:tcPr marL="7144" marR="7144" marT="7144" marB="0" anchor="ctr">
                    <a:solidFill>
                      <a:srgbClr val="D6DCE5"/>
                    </a:solidFill>
                  </a:tcPr>
                </a:tc>
                <a:tc rowSpan="3">
                  <a:txBody>
                    <a:bodyPr/>
                    <a:lstStyle/>
                    <a:p>
                      <a:pPr lvl="0" algn="ctr" defTabSz="914400" rtl="1">
                        <a:defRPr/>
                      </a:pPr>
                      <a:r>
                        <a:rPr lang="ar-SA" sz="800" b="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10. تعزيز التواصل والتكامل بين المجموعة والشركات التابعة</a:t>
                      </a:r>
                      <a:endParaRPr lang="en-US" sz="800" b="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endParaRPr>
                    </a:p>
                  </a:txBody>
                  <a:tcPr marL="7144" marR="7144" marT="7144" marB="0" anchor="ctr">
                    <a:solidFill>
                      <a:srgbClr val="98A2B4"/>
                    </a:solidFill>
                  </a:tcPr>
                </a:tc>
                <a:extLst>
                  <a:ext uri="{0D108BD9-81ED-4DB2-BD59-A6C34878D82A}">
                    <a16:rowId xmlns:a16="http://schemas.microsoft.com/office/drawing/2014/main" val="4244642094"/>
                  </a:ext>
                </a:extLst>
              </a:tr>
              <a:tr h="384166">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نسبة الرضا = عدد المستجيبين الراضين او الراضين جدًا عن فعالية التواصل ÷ اجمالي عدد المستجيبين لاستبيان الرضا × 100</a:t>
                      </a:r>
                    </a:p>
                  </a:txBody>
                  <a:tcPr marL="7144" marR="7144" marT="7144" marB="0" anchor="ctr">
                    <a:solidFill>
                      <a:srgbClr val="F8F8F9"/>
                    </a:solidFill>
                  </a:tcPr>
                </a:tc>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قياس مدى رضا القيادات والإدارات في الشركات التابعة عن الوضوح والتوقيت وفعالية الاتصالات والتعليمات الصادرة من المجموعة, ويتم قياسه عبر استبيان رضا دوري</a:t>
                      </a:r>
                    </a:p>
                  </a:txBody>
                  <a:tcPr marL="7144" marR="7144" marT="7144" marB="0" anchor="ctr">
                    <a:solidFill>
                      <a:srgbClr val="F8F8F9"/>
                    </a:solidFill>
                  </a:tcPr>
                </a:tc>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نسبة رضا الشركات التابعة عن فعالية التواصل مع المجموعة</a:t>
                      </a:r>
                    </a:p>
                  </a:txBody>
                  <a:tcPr marL="7144" marR="7144" marT="7144" marB="0" anchor="ctr">
                    <a:solidFill>
                      <a:srgbClr val="F8F8F9"/>
                    </a:solidFill>
                  </a:tcPr>
                </a:tc>
                <a:tc vMerge="1">
                  <a:txBody>
                    <a:bodyPr/>
                    <a:lstStyle/>
                    <a:p>
                      <a:pPr marL="0" marR="0" lvl="0" indent="0" algn="ctr" defTabSz="685766" rtl="1" eaLnBrk="1" fontAlgn="auto" latinLnBrk="0" hangingPunct="1">
                        <a:lnSpc>
                          <a:spcPct val="100000"/>
                        </a:lnSpc>
                        <a:spcBef>
                          <a:spcPts val="0"/>
                        </a:spcBef>
                        <a:spcAft>
                          <a:spcPts val="0"/>
                        </a:spcAft>
                        <a:buClrTx/>
                        <a:buSzTx/>
                        <a:buFontTx/>
                        <a:buNone/>
                        <a:tabLst/>
                        <a:defRPr/>
                      </a:pPr>
                      <a:endParaRPr kumimoji="0" lang="ar-SA" sz="800" b="0" i="0" u="none" strike="noStrike" kern="1200" cap="none" spc="0" normalizeH="0" baseline="0" noProof="0" dirty="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a:txBody>
                  <a:tcPr marL="7144" marR="7144" marT="7144" marB="0" anchor="ctr">
                    <a:solidFill>
                      <a:srgbClr val="98A2B4"/>
                    </a:solidFill>
                  </a:tcPr>
                </a:tc>
                <a:extLst>
                  <a:ext uri="{0D108BD9-81ED-4DB2-BD59-A6C34878D82A}">
                    <a16:rowId xmlns:a16="http://schemas.microsoft.com/office/drawing/2014/main" val="108779648"/>
                  </a:ext>
                </a:extLst>
              </a:tr>
              <a:tr h="384166">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نسبة الانخفاض = عدد المهام المزدوجة السابقة – العدد الحالي ÷ عدد المهام المزدوجة السابقة × 100</a:t>
                      </a:r>
                    </a:p>
                  </a:txBody>
                  <a:tcPr marL="7144" marR="7144" marT="7144" marB="0" anchor="ctr">
                    <a:solidFill>
                      <a:srgbClr val="D6DCE5"/>
                    </a:solidFill>
                  </a:tcPr>
                </a:tc>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قياس نسبة المهام او الأنشطة التي كانت تنجز بشكل مزدوج او منفصل بين المجموعة والشركات التابعة, وتم توحيدها او الغاؤها بفضل التواصل والتنسيق المحسن</a:t>
                      </a:r>
                    </a:p>
                  </a:txBody>
                  <a:tcPr marL="7144" marR="7144" marT="7144" marB="0" anchor="ctr">
                    <a:solidFill>
                      <a:srgbClr val="D6DCE5"/>
                    </a:solidFill>
                  </a:tcPr>
                </a:tc>
                <a:tc>
                  <a:txBody>
                    <a:bodyPr/>
                    <a:lstStyle/>
                    <a:p>
                      <a:pPr marL="0" marR="0" lvl="0" indent="0" algn="ctr" defTabSz="685766" rtl="1" eaLnBrk="1" fontAlgn="b" latinLnBrk="0" hangingPunct="1">
                        <a:lnSpc>
                          <a:spcPct val="100000"/>
                        </a:lnSpc>
                        <a:spcBef>
                          <a:spcPts val="0"/>
                        </a:spcBef>
                        <a:spcAft>
                          <a:spcPts val="0"/>
                        </a:spcAft>
                        <a:buClrTx/>
                        <a:buSzTx/>
                        <a:buFontTx/>
                        <a:buNone/>
                        <a:tabLst/>
                        <a:defRPr/>
                      </a:pPr>
                      <a:r>
                        <a:rPr lang="ar-SA" sz="800" b="0" kern="0" dirty="0">
                          <a:solidFill>
                            <a:schemeClr val="tx2"/>
                          </a:solidFill>
                          <a:latin typeface="Sakkal Majalla" panose="02000000000000000000" pitchFamily="2" charset="-78"/>
                          <a:cs typeface="Sakkal Majalla" panose="02000000000000000000" pitchFamily="2" charset="-78"/>
                        </a:rPr>
                        <a:t>نسبة الكفاءة التشغيلية: انخفاض نسبة تكرار المهام المشتركة</a:t>
                      </a:r>
                    </a:p>
                  </a:txBody>
                  <a:tcPr marL="7144" marR="7144" marT="7144" marB="0" anchor="ctr">
                    <a:solidFill>
                      <a:srgbClr val="D6DCE5"/>
                    </a:solidFill>
                  </a:tcPr>
                </a:tc>
                <a:tc vMerge="1">
                  <a:txBody>
                    <a:bodyPr/>
                    <a:lstStyle/>
                    <a:p>
                      <a:endParaRPr dirty="0"/>
                    </a:p>
                  </a:txBody>
                  <a:tcPr marL="7144" marR="7144" marT="7144" marB="0" anchor="ctr">
                    <a:solidFill>
                      <a:srgbClr val="98A2B4"/>
                    </a:solidFill>
                  </a:tcPr>
                </a:tc>
                <a:extLst>
                  <a:ext uri="{0D108BD9-81ED-4DB2-BD59-A6C34878D82A}">
                    <a16:rowId xmlns:a16="http://schemas.microsoft.com/office/drawing/2014/main" val="431195956"/>
                  </a:ext>
                </a:extLst>
              </a:tr>
              <a:tr h="504324">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مؤشر الوعي = (عدد الجمهور الذي يعرف العلامة ÷ إجمالي الجمهور المستهدف) × 100</a:t>
                      </a:r>
                    </a:p>
                  </a:txBody>
                  <a:tcPr marL="7144" marR="7144" marT="7144" marB="0" anchor="ctr">
                    <a:solidFill>
                      <a:srgbClr val="F8F8F9"/>
                    </a:solidFill>
                  </a:tcPr>
                </a:tc>
                <a:tc>
                  <a:txBody>
                    <a:bodyPr/>
                    <a:lstStyle/>
                    <a:p>
                      <a:pPr marL="0" marR="0" lvl="0" indent="0" algn="ctr" defTabSz="685766" rtl="1" eaLnBrk="1" fontAlgn="b" latinLnBrk="0" hangingPunct="1">
                        <a:lnSpc>
                          <a:spcPct val="100000"/>
                        </a:lnSpc>
                        <a:spcBef>
                          <a:spcPts val="0"/>
                        </a:spcBef>
                        <a:spcAft>
                          <a:spcPts val="0"/>
                        </a:spcAft>
                        <a:buClrTx/>
                        <a:buSzTx/>
                        <a:buFontTx/>
                        <a:buNone/>
                        <a:tabLst/>
                        <a:defRPr/>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قياس التغير في نسبة </a:t>
                      </a:r>
                      <a:r>
                        <a:rPr lang="ar-SA" sz="800" b="0" i="0" u="none" strike="noStrike" dirty="0" err="1">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الجمهوور</a:t>
                      </a: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 المستهدف بالتعرف على العلامة التجارية للمجموعة ويتم قياسه عبر دراسات استقصائية سنوية او نصف سنوية</a:t>
                      </a:r>
                    </a:p>
                  </a:txBody>
                  <a:tcPr marL="7144" marR="7144" marT="7144" marB="0" anchor="ctr">
                    <a:solidFill>
                      <a:srgbClr val="F8F8F9"/>
                    </a:solidFill>
                  </a:tcPr>
                </a:tc>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مؤشر الوعي بالعلامة التجارية </a:t>
                      </a:r>
                    </a:p>
                  </a:txBody>
                  <a:tcPr marL="7144" marR="7144" marT="7144" marB="0" anchor="ctr">
                    <a:solidFill>
                      <a:srgbClr val="F8F8F9"/>
                    </a:solidFill>
                  </a:tcPr>
                </a:tc>
                <a:tc rowSpan="4">
                  <a:txBody>
                    <a:bodyPr/>
                    <a:lstStyle/>
                    <a:p>
                      <a:pPr lvl="0" algn="ctr" defTabSz="685766" rtl="1">
                        <a:lnSpc>
                          <a:spcPct val="90000"/>
                        </a:lnSpc>
                        <a:defRPr/>
                      </a:pPr>
                      <a:r>
                        <a:rPr lang="ar-SA" sz="800" b="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11. تحديث وتنفيذ استراتيجية شاملة للتواصل والتسويق </a:t>
                      </a:r>
                      <a:endParaRPr lang="en-US" sz="800" b="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endParaRPr>
                    </a:p>
                  </a:txBody>
                  <a:tcPr marL="7144" marR="7144" marT="7144" marB="0" anchor="ctr">
                    <a:solidFill>
                      <a:srgbClr val="98A2B4"/>
                    </a:solidFill>
                  </a:tcPr>
                </a:tc>
                <a:extLst>
                  <a:ext uri="{0D108BD9-81ED-4DB2-BD59-A6C34878D82A}">
                    <a16:rowId xmlns:a16="http://schemas.microsoft.com/office/drawing/2014/main" val="2561157555"/>
                  </a:ext>
                </a:extLst>
              </a:tr>
              <a:tr h="439350">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معدل التفاعل = (عدد التفاعلات الرقمية ÷ عدد المتابعين أو الجمهور الرقمي) × 100</a:t>
                      </a:r>
                    </a:p>
                  </a:txBody>
                  <a:tcPr marL="7144" marR="7144" marT="7144" marB="0" anchor="ctr">
                    <a:solidFill>
                      <a:srgbClr val="D6DCE5"/>
                    </a:solidFill>
                  </a:tcPr>
                </a:tc>
                <a:tc>
                  <a:txBody>
                    <a:bodyPr/>
                    <a:lstStyle/>
                    <a:p>
                      <a:pPr algn="ct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يقيس مستوى التفاعل مع العلامة عبر المنصات الرقمية</a:t>
                      </a:r>
                    </a:p>
                  </a:txBody>
                  <a:tcPr marL="7144" marR="7144" marT="7144" marB="0" anchor="ctr">
                    <a:solidFill>
                      <a:srgbClr val="D6DCE5"/>
                    </a:solidFill>
                  </a:tcPr>
                </a:tc>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معدل التفاعل الرقمي </a:t>
                      </a:r>
                    </a:p>
                  </a:txBody>
                  <a:tcPr marL="7144" marR="7144" marT="7144" marB="0" anchor="ctr">
                    <a:solidFill>
                      <a:srgbClr val="D6DCE5"/>
                    </a:solidFill>
                  </a:tcPr>
                </a:tc>
                <a:tc vMerge="1">
                  <a:txBody>
                    <a:bodyPr/>
                    <a:lstStyle/>
                    <a:p>
                      <a:pPr marL="0" marR="0" lvl="0" indent="0" algn="ctr" defTabSz="685766" rtl="1" eaLnBrk="1" fontAlgn="auto" latinLnBrk="0" hangingPunct="1">
                        <a:lnSpc>
                          <a:spcPct val="100000"/>
                        </a:lnSpc>
                        <a:spcBef>
                          <a:spcPts val="0"/>
                        </a:spcBef>
                        <a:spcAft>
                          <a:spcPts val="0"/>
                        </a:spcAft>
                        <a:buClrTx/>
                        <a:buSzTx/>
                        <a:buFontTx/>
                        <a:buNone/>
                        <a:tabLst/>
                        <a:defRPr/>
                      </a:pPr>
                      <a:endParaRPr lang="ar-SA" sz="8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a:txBody>
                  <a:tcPr marL="7144" marR="7144" marT="7144" marB="0" anchor="ctr">
                    <a:solidFill>
                      <a:srgbClr val="98A2B4"/>
                    </a:solidFill>
                  </a:tcPr>
                </a:tc>
                <a:extLst>
                  <a:ext uri="{0D108BD9-81ED-4DB2-BD59-A6C34878D82A}">
                    <a16:rowId xmlns:a16="http://schemas.microsoft.com/office/drawing/2014/main" val="2946891829"/>
                  </a:ext>
                </a:extLst>
              </a:tr>
              <a:tr h="439350">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عدد الحملات = مجموع الحملات التسويقية المنفذة خلال السنة</a:t>
                      </a:r>
                    </a:p>
                  </a:txBody>
                  <a:tcPr marL="7144" marR="7144" marT="7144" marB="0" anchor="ctr">
                    <a:solidFill>
                      <a:srgbClr val="F8F8F9"/>
                    </a:solidFill>
                  </a:tcPr>
                </a:tc>
                <a:tc>
                  <a:txBody>
                    <a:bodyPr/>
                    <a:lstStyle/>
                    <a:p>
                      <a:pPr algn="ct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يقيس حجم الأنشطة التسويقية لتعزيز الوعي</a:t>
                      </a:r>
                    </a:p>
                  </a:txBody>
                  <a:tcPr marL="7144" marR="7144" marT="7144" marB="0" anchor="ctr">
                    <a:solidFill>
                      <a:srgbClr val="F8F8F9"/>
                    </a:solidFill>
                  </a:tcPr>
                </a:tc>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عدد الحملات التسويقية المنفذة سنوياً</a:t>
                      </a:r>
                    </a:p>
                  </a:txBody>
                  <a:tcPr marL="7144" marR="7144" marT="7144" marB="0" anchor="ctr">
                    <a:solidFill>
                      <a:srgbClr val="F8F8F9"/>
                    </a:solidFill>
                  </a:tcPr>
                </a:tc>
                <a:tc vMerge="1">
                  <a:txBody>
                    <a:bodyPr/>
                    <a:lstStyle/>
                    <a:p>
                      <a:pPr lvl="0" algn="ctr" defTabSz="685766" rtl="1">
                        <a:lnSpc>
                          <a:spcPct val="90000"/>
                        </a:lnSpc>
                        <a:defRPr/>
                      </a:pPr>
                      <a:endParaRPr lang="en-US" sz="800" b="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endParaRPr>
                    </a:p>
                  </a:txBody>
                  <a:tcPr marL="7144" marR="7144" marT="7144" marB="0" anchor="ctr">
                    <a:solidFill>
                      <a:srgbClr val="98A2B4"/>
                    </a:solidFill>
                  </a:tcPr>
                </a:tc>
                <a:extLst>
                  <a:ext uri="{0D108BD9-81ED-4DB2-BD59-A6C34878D82A}">
                    <a16:rowId xmlns:a16="http://schemas.microsoft.com/office/drawing/2014/main" val="3781972585"/>
                  </a:ext>
                </a:extLst>
              </a:tr>
              <a:tr h="439350">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مؤشر الارتباط = (عدد العملاء المرتبطين بالعلامة ÷ إجمالي العملاء) × 100</a:t>
                      </a:r>
                    </a:p>
                  </a:txBody>
                  <a:tcPr marL="7144" marR="7144" marT="7144" marB="0" anchor="ctr">
                    <a:solidFill>
                      <a:srgbClr val="D6DCE5"/>
                    </a:solidFill>
                  </a:tcPr>
                </a:tc>
                <a:tc>
                  <a:txBody>
                    <a:bodyPr/>
                    <a:lstStyle/>
                    <a:p>
                      <a:pPr algn="ct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يقيس مستوى الثقة والولاء للعلامة التجارية</a:t>
                      </a:r>
                    </a:p>
                  </a:txBody>
                  <a:tcPr marL="7144" marR="7144" marT="7144" marB="0" anchor="ctr">
                    <a:solidFill>
                      <a:srgbClr val="D6DCE5"/>
                    </a:solidFill>
                  </a:tcPr>
                </a:tc>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مؤشر الارتباط بالعلامة </a:t>
                      </a:r>
                    </a:p>
                  </a:txBody>
                  <a:tcPr marL="7144" marR="7144" marT="7144" marB="0" anchor="ctr">
                    <a:solidFill>
                      <a:srgbClr val="D6DCE5"/>
                    </a:solidFill>
                  </a:tcPr>
                </a:tc>
                <a:tc vMerge="1">
                  <a:txBody>
                    <a:bodyPr/>
                    <a:lstStyle/>
                    <a:p>
                      <a:pPr lvl="0" algn="ctr" defTabSz="685766" rtl="1">
                        <a:lnSpc>
                          <a:spcPct val="90000"/>
                        </a:lnSpc>
                        <a:defRPr/>
                      </a:pPr>
                      <a:endParaRPr lang="en-US" sz="800" b="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endParaRPr>
                    </a:p>
                  </a:txBody>
                  <a:tcPr marL="7144" marR="7144" marT="7144" marB="0" anchor="ctr">
                    <a:solidFill>
                      <a:srgbClr val="98A2B4"/>
                    </a:solidFill>
                  </a:tcPr>
                </a:tc>
                <a:extLst>
                  <a:ext uri="{0D108BD9-81ED-4DB2-BD59-A6C34878D82A}">
                    <a16:rowId xmlns:a16="http://schemas.microsoft.com/office/drawing/2014/main" val="1162801869"/>
                  </a:ext>
                </a:extLst>
              </a:tr>
            </a:tbl>
          </a:graphicData>
        </a:graphic>
      </p:graphicFrame>
      <p:sp>
        <p:nvSpPr>
          <p:cNvPr id="5" name="Title 1">
            <a:extLst>
              <a:ext uri="{FF2B5EF4-FFF2-40B4-BE49-F238E27FC236}">
                <a16:creationId xmlns:a16="http://schemas.microsoft.com/office/drawing/2014/main" id="{28DFF815-2F47-83EF-8D39-240CE85AC1A9}"/>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nSpc>
                <a:spcPct val="115000"/>
              </a:lnSpc>
              <a:spcAft>
                <a:spcPts val="300"/>
              </a:spcAft>
            </a:pPr>
            <a:r>
              <a:rPr lang="ar-SA" sz="1800" kern="100" dirty="0">
                <a:latin typeface="Aptos" panose="020B0004020202020204" pitchFamily="34" charset="0"/>
                <a:ea typeface="Aptos" panose="020B0004020202020204" pitchFamily="34" charset="0"/>
                <a:cs typeface="Sakkal Majalla" panose="02000000000000000000" pitchFamily="2" charset="-78"/>
              </a:rPr>
              <a:t>مؤشرات الأداء الرئيسية للمبادرات</a:t>
            </a:r>
          </a:p>
        </p:txBody>
      </p:sp>
    </p:spTree>
    <p:extLst>
      <p:ext uri="{BB962C8B-B14F-4D97-AF65-F5344CB8AC3E}">
        <p14:creationId xmlns:p14="http://schemas.microsoft.com/office/powerpoint/2010/main" val="19098311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2DC34-6BA2-856F-8C4A-8BE688E86ABB}"/>
            </a:ext>
          </a:extLst>
        </p:cNvPr>
        <p:cNvGrpSpPr/>
        <p:nvPr/>
      </p:nvGrpSpPr>
      <p:grpSpPr>
        <a:xfrm>
          <a:off x="0" y="0"/>
          <a:ext cx="0" cy="0"/>
          <a:chOff x="0" y="0"/>
          <a:chExt cx="0" cy="0"/>
        </a:xfrm>
      </p:grpSpPr>
      <p:sp>
        <p:nvSpPr>
          <p:cNvPr id="2" name="عنصر نائب لرقم الشريحة 1">
            <a:extLst>
              <a:ext uri="{FF2B5EF4-FFF2-40B4-BE49-F238E27FC236}">
                <a16:creationId xmlns:a16="http://schemas.microsoft.com/office/drawing/2014/main" id="{D0E67DCB-366C-240A-7312-19CBA34E0B24}"/>
              </a:ext>
            </a:extLst>
          </p:cNvPr>
          <p:cNvSpPr>
            <a:spLocks noGrp="1"/>
          </p:cNvSpPr>
          <p:nvPr>
            <p:ph type="sldNum" sz="quarter" idx="4"/>
          </p:nvPr>
        </p:nvSpPr>
        <p:spPr/>
        <p:txBody>
          <a:bodyPr/>
          <a:lstStyle/>
          <a:p>
            <a:fld id="{402EAA05-6333-46EE-AAC8-A5AD6A996142}" type="slidenum">
              <a:rPr lang="en-US" smtClean="0"/>
              <a:pPr/>
              <a:t>88</a:t>
            </a:fld>
            <a:endParaRPr lang="en-US"/>
          </a:p>
        </p:txBody>
      </p:sp>
      <p:graphicFrame>
        <p:nvGraphicFramePr>
          <p:cNvPr id="3" name="Table 4">
            <a:extLst>
              <a:ext uri="{FF2B5EF4-FFF2-40B4-BE49-F238E27FC236}">
                <a16:creationId xmlns:a16="http://schemas.microsoft.com/office/drawing/2014/main" id="{C5154976-1B9F-86D7-E2D6-A9F9083B3C2E}"/>
              </a:ext>
            </a:extLst>
          </p:cNvPr>
          <p:cNvGraphicFramePr>
            <a:graphicFrameLocks noGrp="1"/>
          </p:cNvGraphicFramePr>
          <p:nvPr>
            <p:extLst>
              <p:ext uri="{D42A27DB-BD31-4B8C-83A1-F6EECF244321}">
                <p14:modId xmlns:p14="http://schemas.microsoft.com/office/powerpoint/2010/main" val="2690879612"/>
              </p:ext>
            </p:extLst>
          </p:nvPr>
        </p:nvGraphicFramePr>
        <p:xfrm>
          <a:off x="468654" y="1097280"/>
          <a:ext cx="8206691" cy="1513225"/>
        </p:xfrm>
        <a:graphic>
          <a:graphicData uri="http://schemas.openxmlformats.org/drawingml/2006/table">
            <a:tbl>
              <a:tblPr firstRow="1" bandRow="1">
                <a:tableStyleId>{5C22544A-7EE6-4342-B048-85BDC9FD1C3A}</a:tableStyleId>
              </a:tblPr>
              <a:tblGrid>
                <a:gridCol w="2051673">
                  <a:extLst>
                    <a:ext uri="{9D8B030D-6E8A-4147-A177-3AD203B41FA5}">
                      <a16:colId xmlns:a16="http://schemas.microsoft.com/office/drawing/2014/main" val="3872235994"/>
                    </a:ext>
                  </a:extLst>
                </a:gridCol>
                <a:gridCol w="2051673">
                  <a:extLst>
                    <a:ext uri="{9D8B030D-6E8A-4147-A177-3AD203B41FA5}">
                      <a16:colId xmlns:a16="http://schemas.microsoft.com/office/drawing/2014/main" val="2182049992"/>
                    </a:ext>
                  </a:extLst>
                </a:gridCol>
                <a:gridCol w="2954613">
                  <a:extLst>
                    <a:ext uri="{9D8B030D-6E8A-4147-A177-3AD203B41FA5}">
                      <a16:colId xmlns:a16="http://schemas.microsoft.com/office/drawing/2014/main" val="2053282036"/>
                    </a:ext>
                  </a:extLst>
                </a:gridCol>
                <a:gridCol w="1148732">
                  <a:extLst>
                    <a:ext uri="{9D8B030D-6E8A-4147-A177-3AD203B41FA5}">
                      <a16:colId xmlns:a16="http://schemas.microsoft.com/office/drawing/2014/main" val="3980576201"/>
                    </a:ext>
                  </a:extLst>
                </a:gridCol>
              </a:tblGrid>
              <a:tr h="378000">
                <a:tc>
                  <a:txBody>
                    <a:bodyPr/>
                    <a:lstStyle/>
                    <a:p>
                      <a:pPr algn="ctr" rtl="1"/>
                      <a:r>
                        <a:rPr lang="ar-SA" sz="900" dirty="0">
                          <a:solidFill>
                            <a:schemeClr val="bg1"/>
                          </a:solidFill>
                          <a:latin typeface="Sakkal Majalla" panose="02000000000000000000" pitchFamily="2" charset="-78"/>
                          <a:ea typeface="GE SS Text Bold" panose="020A0503020102020204" pitchFamily="18" charset="-78"/>
                          <a:cs typeface="Sakkal Majalla" panose="02000000000000000000" pitchFamily="2" charset="-78"/>
                        </a:rPr>
                        <a:t>المعادلة</a:t>
                      </a:r>
                      <a:endParaRPr lang="en-US" sz="900" dirty="0">
                        <a:solidFill>
                          <a:schemeClr val="bg1"/>
                        </a:solidFill>
                        <a:latin typeface="Sakkal Majalla" panose="02000000000000000000" pitchFamily="2" charset="-78"/>
                        <a:ea typeface="GE SS Text Bold" panose="020A0503020102020204" pitchFamily="18" charset="-78"/>
                        <a:cs typeface="Sakkal Majalla" panose="02000000000000000000" pitchFamily="2" charset="-78"/>
                      </a:endParaRPr>
                    </a:p>
                  </a:txBody>
                  <a:tcPr marL="68580" marR="68580" marT="34290" marB="34290" anchor="ctr">
                    <a:solidFill>
                      <a:schemeClr val="accent1"/>
                    </a:solidFill>
                  </a:tcPr>
                </a:tc>
                <a:tc>
                  <a:txBody>
                    <a:bodyPr/>
                    <a:lstStyle/>
                    <a:p>
                      <a:pPr algn="ctr" rtl="1"/>
                      <a:r>
                        <a:rPr lang="ar-SA" sz="900" dirty="0">
                          <a:solidFill>
                            <a:schemeClr val="bg1"/>
                          </a:solidFill>
                          <a:latin typeface="Sakkal Majalla" panose="02000000000000000000" pitchFamily="2" charset="-78"/>
                          <a:ea typeface="GE SS Text Bold" panose="020A0503020102020204" pitchFamily="18" charset="-78"/>
                          <a:cs typeface="Sakkal Majalla" panose="02000000000000000000" pitchFamily="2" charset="-78"/>
                        </a:rPr>
                        <a:t>الشرح</a:t>
                      </a:r>
                      <a:endParaRPr lang="en-US" sz="900" dirty="0">
                        <a:solidFill>
                          <a:schemeClr val="bg1"/>
                        </a:solidFill>
                        <a:latin typeface="Sakkal Majalla" panose="02000000000000000000" pitchFamily="2" charset="-78"/>
                        <a:ea typeface="GE SS Text Bold" panose="020A0503020102020204" pitchFamily="18" charset="-78"/>
                        <a:cs typeface="Sakkal Majalla" panose="02000000000000000000" pitchFamily="2" charset="-78"/>
                      </a:endParaRPr>
                    </a:p>
                  </a:txBody>
                  <a:tcPr marL="68580" marR="68580" marT="34290" marB="34290" anchor="ctr">
                    <a:solidFill>
                      <a:schemeClr val="accent1"/>
                    </a:solidFill>
                  </a:tcPr>
                </a:tc>
                <a:tc>
                  <a:txBody>
                    <a:bodyPr/>
                    <a:lstStyle/>
                    <a:p>
                      <a:pPr algn="ctr" rtl="1"/>
                      <a:r>
                        <a:rPr lang="ar-SA" sz="900" dirty="0">
                          <a:solidFill>
                            <a:schemeClr val="bg1"/>
                          </a:solidFill>
                          <a:latin typeface="Sakkal Majalla" panose="02000000000000000000" pitchFamily="2" charset="-78"/>
                          <a:ea typeface="GE SS Text Bold" panose="020A0503020102020204" pitchFamily="18" charset="-78"/>
                          <a:cs typeface="Sakkal Majalla" panose="02000000000000000000" pitchFamily="2" charset="-78"/>
                        </a:rPr>
                        <a:t>المؤشر</a:t>
                      </a:r>
                      <a:endParaRPr lang="en-US" sz="900" dirty="0">
                        <a:solidFill>
                          <a:schemeClr val="bg1"/>
                        </a:solidFill>
                        <a:latin typeface="Sakkal Majalla" panose="02000000000000000000" pitchFamily="2" charset="-78"/>
                        <a:ea typeface="GE SS Text Bold" panose="020A0503020102020204" pitchFamily="18" charset="-78"/>
                        <a:cs typeface="Sakkal Majalla" panose="02000000000000000000" pitchFamily="2" charset="-78"/>
                      </a:endParaRPr>
                    </a:p>
                  </a:txBody>
                  <a:tcPr marL="68580" marR="68580" marT="34290" marB="34290" anchor="ctr">
                    <a:solidFill>
                      <a:schemeClr val="accent1"/>
                    </a:solidFill>
                  </a:tcPr>
                </a:tc>
                <a:tc>
                  <a:txBody>
                    <a:bodyPr/>
                    <a:lstStyle/>
                    <a:p>
                      <a:pPr algn="ctr" rtl="1"/>
                      <a:r>
                        <a:rPr lang="ar-SA" sz="900" dirty="0">
                          <a:solidFill>
                            <a:schemeClr val="bg1"/>
                          </a:solidFill>
                          <a:latin typeface="Sakkal Majalla" panose="02000000000000000000" pitchFamily="2" charset="-78"/>
                          <a:ea typeface="GE SS Text Bold" panose="020A0503020102020204" pitchFamily="18" charset="-78"/>
                          <a:cs typeface="Sakkal Majalla" panose="02000000000000000000" pitchFamily="2" charset="-78"/>
                        </a:rPr>
                        <a:t>المبادرة</a:t>
                      </a:r>
                      <a:endParaRPr lang="en-US" sz="900" dirty="0">
                        <a:solidFill>
                          <a:schemeClr val="bg1"/>
                        </a:solidFill>
                        <a:latin typeface="Sakkal Majalla" panose="02000000000000000000" pitchFamily="2" charset="-78"/>
                        <a:ea typeface="GE SS Text Bold" panose="020A0503020102020204" pitchFamily="18" charset="-78"/>
                        <a:cs typeface="Sakkal Majalla" panose="02000000000000000000" pitchFamily="2" charset="-78"/>
                      </a:endParaRPr>
                    </a:p>
                  </a:txBody>
                  <a:tcPr marL="68580" marR="68580" marT="34290" marB="34290" anchor="ctr">
                    <a:solidFill>
                      <a:schemeClr val="accent1"/>
                    </a:solidFill>
                  </a:tcPr>
                </a:tc>
                <a:extLst>
                  <a:ext uri="{0D108BD9-81ED-4DB2-BD59-A6C34878D82A}">
                    <a16:rowId xmlns:a16="http://schemas.microsoft.com/office/drawing/2014/main" val="2281255789"/>
                  </a:ext>
                </a:extLst>
              </a:tr>
              <a:tr h="567612">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نسبة </a:t>
                      </a:r>
                      <a:r>
                        <a:rPr lang="ar-SA" sz="800" b="0" i="0" u="none" strike="noStrike" dirty="0" err="1">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الرقمنة</a:t>
                      </a: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 = عدد العمليات الأساسية التي تم </a:t>
                      </a:r>
                      <a:r>
                        <a:rPr lang="ar-SA" sz="800" b="0" i="0" u="none" strike="noStrike" dirty="0" err="1">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رقمنتها</a:t>
                      </a: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 بالكامل ÷ اجمالي عدد العمليات الأساسية المستهدفة </a:t>
                      </a:r>
                      <a:r>
                        <a:rPr lang="ar-SA" sz="800" b="0" i="0" u="none" strike="noStrike" dirty="0" err="1">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للرقمنة</a:t>
                      </a: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 × 100 </a:t>
                      </a:r>
                    </a:p>
                  </a:txBody>
                  <a:tcPr marL="7144" marR="7144" marT="7144" marB="0" anchor="ctr">
                    <a:solidFill>
                      <a:srgbClr val="D6DCE5"/>
                    </a:solidFill>
                  </a:tcPr>
                </a:tc>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قياس نسبة العمليات الأساسية المحددة التي أصبحت بشكل الي او رقمي بالكامل </a:t>
                      </a:r>
                    </a:p>
                  </a:txBody>
                  <a:tcPr marL="7144" marR="7144" marT="7144" marB="0" anchor="ctr">
                    <a:solidFill>
                      <a:srgbClr val="D6DCE5"/>
                    </a:solidFill>
                  </a:tcPr>
                </a:tc>
                <a:tc>
                  <a:txBody>
                    <a:bodyPr/>
                    <a:lstStyle/>
                    <a:p>
                      <a:pPr marL="0" marR="0" lvl="0" indent="0" algn="ctr" defTabSz="685766" rtl="1" eaLnBrk="1" fontAlgn="b" latinLnBrk="0" hangingPunct="1">
                        <a:lnSpc>
                          <a:spcPct val="100000"/>
                        </a:lnSpc>
                        <a:spcBef>
                          <a:spcPts val="0"/>
                        </a:spcBef>
                        <a:spcAft>
                          <a:spcPts val="0"/>
                        </a:spcAft>
                        <a:buClrTx/>
                        <a:buSzTx/>
                        <a:buFontTx/>
                        <a:buNone/>
                        <a:tabLst/>
                        <a:defRPr/>
                      </a:pPr>
                      <a:r>
                        <a:rPr lang="ar-SA" sz="800" b="0" kern="1200" dirty="0">
                          <a:solidFill>
                            <a:schemeClr val="tx2"/>
                          </a:solidFill>
                          <a:latin typeface="Sakkal Majalla" panose="02000000000000000000" pitchFamily="2" charset="-78"/>
                          <a:ea typeface="+mn-ea"/>
                          <a:cs typeface="Sakkal Majalla" panose="02000000000000000000" pitchFamily="2" charset="-78"/>
                        </a:rPr>
                        <a:t>نسبة العمليات الأساسية التي تم </a:t>
                      </a:r>
                      <a:r>
                        <a:rPr lang="ar-SA" sz="800" b="0" kern="1200" dirty="0" err="1">
                          <a:solidFill>
                            <a:schemeClr val="tx2"/>
                          </a:solidFill>
                          <a:latin typeface="Sakkal Majalla" panose="02000000000000000000" pitchFamily="2" charset="-78"/>
                          <a:ea typeface="+mn-ea"/>
                          <a:cs typeface="Sakkal Majalla" panose="02000000000000000000" pitchFamily="2" charset="-78"/>
                        </a:rPr>
                        <a:t>رقمنتها</a:t>
                      </a:r>
                      <a:r>
                        <a:rPr lang="ar-SA" sz="800" b="0" kern="1200" dirty="0">
                          <a:solidFill>
                            <a:schemeClr val="tx2"/>
                          </a:solidFill>
                          <a:latin typeface="Sakkal Majalla" panose="02000000000000000000" pitchFamily="2" charset="-78"/>
                          <a:ea typeface="+mn-ea"/>
                          <a:cs typeface="Sakkal Majalla" panose="02000000000000000000" pitchFamily="2" charset="-78"/>
                        </a:rPr>
                        <a:t> بالكامل</a:t>
                      </a:r>
                    </a:p>
                  </a:txBody>
                  <a:tcPr marL="7144" marR="7144" marT="7144" marB="0" anchor="ctr">
                    <a:solidFill>
                      <a:srgbClr val="D6DCE5"/>
                    </a:solidFill>
                  </a:tcPr>
                </a:tc>
                <a:tc rowSpan="2">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800" b="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12. </a:t>
                      </a:r>
                      <a:r>
                        <a:rPr lang="ar-SA" sz="800" b="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rPr>
                        <a:t>تطوير وتفعيل استراتيجية التحول الرقمي</a:t>
                      </a:r>
                      <a:endParaRPr lang="en-US" sz="800" b="0" kern="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endParaRPr>
                    </a:p>
                    <a:p>
                      <a:pPr lvl="0" algn="r" defTabSz="914400" rtl="1">
                        <a:defRPr/>
                      </a:pPr>
                      <a:endParaRPr lang="ar-SA" sz="800" b="0" dirty="0">
                        <a:solidFill>
                          <a:schemeClr val="tx2"/>
                        </a:solidFill>
                        <a:latin typeface="Sakkal Majalla" panose="02000000000000000000" pitchFamily="2" charset="-78"/>
                        <a:ea typeface="GE SS Text Light" panose="020A0503020102020204" pitchFamily="18" charset="-78"/>
                        <a:cs typeface="Sakkal Majalla" panose="02000000000000000000" pitchFamily="2" charset="-78"/>
                      </a:endParaRPr>
                    </a:p>
                  </a:txBody>
                  <a:tcPr marL="7144" marR="7144" marT="7144" marB="0" anchor="ctr">
                    <a:solidFill>
                      <a:srgbClr val="98A2B4"/>
                    </a:solidFill>
                  </a:tcPr>
                </a:tc>
                <a:extLst>
                  <a:ext uri="{0D108BD9-81ED-4DB2-BD59-A6C34878D82A}">
                    <a16:rowId xmlns:a16="http://schemas.microsoft.com/office/drawing/2014/main" val="4244642094"/>
                  </a:ext>
                </a:extLst>
              </a:tr>
              <a:tr h="567613">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نسبة التحسن = مؤشر الكفاءة السابق – مؤشر الكفاءة الحالي ÷ مؤشر الكفاءة السابق × 100 </a:t>
                      </a:r>
                    </a:p>
                  </a:txBody>
                  <a:tcPr marL="7144" marR="7144" marT="7144" marB="0" anchor="ctr">
                    <a:solidFill>
                      <a:srgbClr val="F8F8F9"/>
                    </a:solidFill>
                  </a:tcPr>
                </a:tc>
                <a:tc>
                  <a:txBody>
                    <a:bodyPr/>
                    <a:lstStyle/>
                    <a:p>
                      <a:pPr algn="ctr" rtl="1" fontAlgn="b">
                        <a:buNone/>
                      </a:pP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قياس التغير في مؤشرات كفاءة محددة مرتبطة بالعمليات </a:t>
                      </a:r>
                      <a:r>
                        <a:rPr lang="ar-SA" sz="800" b="0" i="0" u="none" strike="noStrike" dirty="0" err="1">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المرقمنة</a:t>
                      </a:r>
                      <a:r>
                        <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rPr>
                        <a:t> </a:t>
                      </a:r>
                    </a:p>
                  </a:txBody>
                  <a:tcPr marL="7144" marR="7144" marT="7144" marB="0" anchor="ctr">
                    <a:solidFill>
                      <a:srgbClr val="F8F8F9"/>
                    </a:solidFill>
                  </a:tcPr>
                </a:tc>
                <a:tc>
                  <a:txBody>
                    <a:bodyPr/>
                    <a:lstStyle/>
                    <a:p>
                      <a:pPr algn="ctr" rtl="1" fontAlgn="b">
                        <a:buNone/>
                      </a:pPr>
                      <a:r>
                        <a:rPr lang="ar-SA" sz="800" b="0" dirty="0">
                          <a:solidFill>
                            <a:schemeClr val="tx2"/>
                          </a:solidFill>
                          <a:latin typeface="Sakkal Majalla" panose="02000000000000000000" pitchFamily="2" charset="-78"/>
                          <a:cs typeface="Sakkal Majalla" panose="02000000000000000000" pitchFamily="2" charset="-78"/>
                        </a:rPr>
                        <a:t>نسبة التحسن في كفاءة الأداء التشغيلي نتيجة التحول الرقمي </a:t>
                      </a:r>
                      <a:endParaRPr lang="ar-SA" sz="800" b="0" i="0" u="none" strike="noStrike" dirty="0">
                        <a:solidFill>
                          <a:schemeClr val="tx2"/>
                        </a:solidFill>
                        <a:effectLst/>
                        <a:latin typeface="Sakkal Majalla" panose="02000000000000000000" pitchFamily="2" charset="-78"/>
                        <a:ea typeface="GE SS Text Light" panose="020A0503020102020204" pitchFamily="18" charset="-78"/>
                        <a:cs typeface="Sakkal Majalla" panose="02000000000000000000" pitchFamily="2" charset="-78"/>
                      </a:endParaRPr>
                    </a:p>
                  </a:txBody>
                  <a:tcPr marL="7144" marR="7144" marT="7144" marB="0" anchor="ctr">
                    <a:solidFill>
                      <a:srgbClr val="F8F8F9"/>
                    </a:solidFill>
                  </a:tcPr>
                </a:tc>
                <a:tc vMerge="1">
                  <a:txBody>
                    <a:bodyPr/>
                    <a:lstStyle/>
                    <a:p>
                      <a:pPr marL="0" marR="0" lvl="0" indent="0" algn="ctr" defTabSz="685766" rtl="1" eaLnBrk="1" fontAlgn="auto" latinLnBrk="0" hangingPunct="1">
                        <a:lnSpc>
                          <a:spcPct val="100000"/>
                        </a:lnSpc>
                        <a:spcBef>
                          <a:spcPts val="0"/>
                        </a:spcBef>
                        <a:spcAft>
                          <a:spcPts val="0"/>
                        </a:spcAft>
                        <a:buClrTx/>
                        <a:buSzTx/>
                        <a:buFontTx/>
                        <a:buNone/>
                        <a:tabLst/>
                        <a:defRPr/>
                      </a:pPr>
                      <a:endParaRPr kumimoji="0" lang="ar-SA" sz="800" b="0" i="0" u="none" strike="noStrike" kern="1200" cap="none" spc="0" normalizeH="0" baseline="0" noProof="0" dirty="0">
                        <a:ln>
                          <a:noFill/>
                        </a:ln>
                        <a:solidFill>
                          <a:srgbClr val="173863"/>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a:txBody>
                  <a:tcPr marL="7144" marR="7144" marT="7144" marB="0" anchor="ctr">
                    <a:solidFill>
                      <a:srgbClr val="98A2B4"/>
                    </a:solidFill>
                  </a:tcPr>
                </a:tc>
                <a:extLst>
                  <a:ext uri="{0D108BD9-81ED-4DB2-BD59-A6C34878D82A}">
                    <a16:rowId xmlns:a16="http://schemas.microsoft.com/office/drawing/2014/main" val="108779648"/>
                  </a:ext>
                </a:extLst>
              </a:tr>
            </a:tbl>
          </a:graphicData>
        </a:graphic>
      </p:graphicFrame>
      <p:sp>
        <p:nvSpPr>
          <p:cNvPr id="5" name="Title 1">
            <a:extLst>
              <a:ext uri="{FF2B5EF4-FFF2-40B4-BE49-F238E27FC236}">
                <a16:creationId xmlns:a16="http://schemas.microsoft.com/office/drawing/2014/main" id="{BA3A94CB-8CD0-6389-BE15-D11A69C3E838}"/>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nSpc>
                <a:spcPct val="115000"/>
              </a:lnSpc>
              <a:spcAft>
                <a:spcPts val="300"/>
              </a:spcAft>
            </a:pPr>
            <a:r>
              <a:rPr lang="ar-SA" sz="1800" kern="100" dirty="0">
                <a:latin typeface="Aptos" panose="020B0004020202020204" pitchFamily="34" charset="0"/>
                <a:ea typeface="Aptos" panose="020B0004020202020204" pitchFamily="34" charset="0"/>
                <a:cs typeface="Sakkal Majalla" panose="02000000000000000000" pitchFamily="2" charset="-78"/>
              </a:rPr>
              <a:t>مؤشرات الأداء الرئيسية للمبادرات</a:t>
            </a:r>
          </a:p>
        </p:txBody>
      </p:sp>
    </p:spTree>
    <p:extLst>
      <p:ext uri="{BB962C8B-B14F-4D97-AF65-F5344CB8AC3E}">
        <p14:creationId xmlns:p14="http://schemas.microsoft.com/office/powerpoint/2010/main" val="2497154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5200A-F4A9-ECBF-BD6E-CD73BE9CD60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B45C3C-7B4B-CAE8-649E-E6173443A6A5}"/>
              </a:ext>
            </a:extLst>
          </p:cNvPr>
          <p:cNvSpPr>
            <a:spLocks noGrp="1"/>
          </p:cNvSpPr>
          <p:nvPr>
            <p:ph type="sldNum" sz="quarter" idx="4"/>
          </p:nvPr>
        </p:nvSpPr>
        <p:spPr>
          <a:xfrm>
            <a:off x="8354885" y="4795865"/>
            <a:ext cx="519579" cy="226002"/>
          </a:xfrm>
        </p:spPr>
        <p:txBody>
          <a:bodyPr/>
          <a:lstStyle/>
          <a:p>
            <a:fld id="{402EAA05-6333-46EE-AAC8-A5AD6A996142}" type="slidenum">
              <a:rPr lang="en-US" smtClean="0"/>
              <a:t>89</a:t>
            </a:fld>
            <a:endParaRPr lang="en-US" dirty="0"/>
          </a:p>
        </p:txBody>
      </p:sp>
      <p:graphicFrame>
        <p:nvGraphicFramePr>
          <p:cNvPr id="3" name="Table 7">
            <a:extLst>
              <a:ext uri="{FF2B5EF4-FFF2-40B4-BE49-F238E27FC236}">
                <a16:creationId xmlns:a16="http://schemas.microsoft.com/office/drawing/2014/main" id="{64CC4B31-C363-0D9D-588A-39E9AE3F6FAD}"/>
              </a:ext>
            </a:extLst>
          </p:cNvPr>
          <p:cNvGraphicFramePr>
            <a:graphicFrameLocks noGrp="1"/>
          </p:cNvGraphicFramePr>
          <p:nvPr>
            <p:extLst>
              <p:ext uri="{D42A27DB-BD31-4B8C-83A1-F6EECF244321}">
                <p14:modId xmlns:p14="http://schemas.microsoft.com/office/powerpoint/2010/main" val="1371358675"/>
              </p:ext>
            </p:extLst>
          </p:nvPr>
        </p:nvGraphicFramePr>
        <p:xfrm>
          <a:off x="433640" y="1322098"/>
          <a:ext cx="8206004" cy="3398870"/>
        </p:xfrm>
        <a:graphic>
          <a:graphicData uri="http://schemas.openxmlformats.org/drawingml/2006/table">
            <a:tbl>
              <a:tblPr rtl="1" firstRow="1" bandRow="1"/>
              <a:tblGrid>
                <a:gridCol w="352986">
                  <a:extLst>
                    <a:ext uri="{9D8B030D-6E8A-4147-A177-3AD203B41FA5}">
                      <a16:colId xmlns:a16="http://schemas.microsoft.com/office/drawing/2014/main" val="1265231499"/>
                    </a:ext>
                  </a:extLst>
                </a:gridCol>
                <a:gridCol w="1862998">
                  <a:extLst>
                    <a:ext uri="{9D8B030D-6E8A-4147-A177-3AD203B41FA5}">
                      <a16:colId xmlns:a16="http://schemas.microsoft.com/office/drawing/2014/main" val="4187322394"/>
                    </a:ext>
                  </a:extLst>
                </a:gridCol>
                <a:gridCol w="538480">
                  <a:extLst>
                    <a:ext uri="{9D8B030D-6E8A-4147-A177-3AD203B41FA5}">
                      <a16:colId xmlns:a16="http://schemas.microsoft.com/office/drawing/2014/main" val="2971923424"/>
                    </a:ext>
                  </a:extLst>
                </a:gridCol>
                <a:gridCol w="454295">
                  <a:extLst>
                    <a:ext uri="{9D8B030D-6E8A-4147-A177-3AD203B41FA5}">
                      <a16:colId xmlns:a16="http://schemas.microsoft.com/office/drawing/2014/main" val="1323674362"/>
                    </a:ext>
                  </a:extLst>
                </a:gridCol>
                <a:gridCol w="454295">
                  <a:extLst>
                    <a:ext uri="{9D8B030D-6E8A-4147-A177-3AD203B41FA5}">
                      <a16:colId xmlns:a16="http://schemas.microsoft.com/office/drawing/2014/main" val="1028304156"/>
                    </a:ext>
                  </a:extLst>
                </a:gridCol>
                <a:gridCol w="454295">
                  <a:extLst>
                    <a:ext uri="{9D8B030D-6E8A-4147-A177-3AD203B41FA5}">
                      <a16:colId xmlns:a16="http://schemas.microsoft.com/office/drawing/2014/main" val="3589959729"/>
                    </a:ext>
                  </a:extLst>
                </a:gridCol>
                <a:gridCol w="454295">
                  <a:extLst>
                    <a:ext uri="{9D8B030D-6E8A-4147-A177-3AD203B41FA5}">
                      <a16:colId xmlns:a16="http://schemas.microsoft.com/office/drawing/2014/main" val="2577790493"/>
                    </a:ext>
                  </a:extLst>
                </a:gridCol>
                <a:gridCol w="454295">
                  <a:extLst>
                    <a:ext uri="{9D8B030D-6E8A-4147-A177-3AD203B41FA5}">
                      <a16:colId xmlns:a16="http://schemas.microsoft.com/office/drawing/2014/main" val="1569056439"/>
                    </a:ext>
                  </a:extLst>
                </a:gridCol>
                <a:gridCol w="454295">
                  <a:extLst>
                    <a:ext uri="{9D8B030D-6E8A-4147-A177-3AD203B41FA5}">
                      <a16:colId xmlns:a16="http://schemas.microsoft.com/office/drawing/2014/main" val="2846236599"/>
                    </a:ext>
                  </a:extLst>
                </a:gridCol>
                <a:gridCol w="454295">
                  <a:extLst>
                    <a:ext uri="{9D8B030D-6E8A-4147-A177-3AD203B41FA5}">
                      <a16:colId xmlns:a16="http://schemas.microsoft.com/office/drawing/2014/main" val="1020280973"/>
                    </a:ext>
                  </a:extLst>
                </a:gridCol>
                <a:gridCol w="454295">
                  <a:extLst>
                    <a:ext uri="{9D8B030D-6E8A-4147-A177-3AD203B41FA5}">
                      <a16:colId xmlns:a16="http://schemas.microsoft.com/office/drawing/2014/main" val="3794653310"/>
                    </a:ext>
                  </a:extLst>
                </a:gridCol>
                <a:gridCol w="454295">
                  <a:extLst>
                    <a:ext uri="{9D8B030D-6E8A-4147-A177-3AD203B41FA5}">
                      <a16:colId xmlns:a16="http://schemas.microsoft.com/office/drawing/2014/main" val="3006477592"/>
                    </a:ext>
                  </a:extLst>
                </a:gridCol>
                <a:gridCol w="454295">
                  <a:extLst>
                    <a:ext uri="{9D8B030D-6E8A-4147-A177-3AD203B41FA5}">
                      <a16:colId xmlns:a16="http://schemas.microsoft.com/office/drawing/2014/main" val="79736100"/>
                    </a:ext>
                  </a:extLst>
                </a:gridCol>
                <a:gridCol w="454295">
                  <a:extLst>
                    <a:ext uri="{9D8B030D-6E8A-4147-A177-3AD203B41FA5}">
                      <a16:colId xmlns:a16="http://schemas.microsoft.com/office/drawing/2014/main" val="2767594690"/>
                    </a:ext>
                  </a:extLst>
                </a:gridCol>
                <a:gridCol w="454295">
                  <a:extLst>
                    <a:ext uri="{9D8B030D-6E8A-4147-A177-3AD203B41FA5}">
                      <a16:colId xmlns:a16="http://schemas.microsoft.com/office/drawing/2014/main" val="3559760817"/>
                    </a:ext>
                  </a:extLst>
                </a:gridCol>
              </a:tblGrid>
              <a:tr h="256102">
                <a:tc>
                  <a:txBody>
                    <a:bodyPr/>
                    <a:lstStyle/>
                    <a:p>
                      <a:pPr algn="ctr"/>
                      <a:r>
                        <a:rPr lang="en-US" sz="800" b="1" kern="1200" dirty="0">
                          <a:solidFill>
                            <a:schemeClr val="tx2"/>
                          </a:solidFill>
                          <a:latin typeface="Sakkal Majalla" panose="02000000000000000000" pitchFamily="2" charset="-78"/>
                          <a:ea typeface="+mn-ea"/>
                          <a:cs typeface="Sakkal Majalla" panose="02000000000000000000" pitchFamily="2" charset="-78"/>
                        </a:rPr>
                        <a:t>1</a:t>
                      </a:r>
                    </a:p>
                  </a:txBody>
                  <a:tcPr marL="0" marR="0" marT="27432" marB="27432" anchor="ctr">
                    <a:lnL w="12700" cmpd="sng">
                      <a:noFill/>
                    </a:lnL>
                    <a:lnR w="1270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7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685766" rtl="1" eaLnBrk="1" fontAlgn="auto" latinLnBrk="0" hangingPunct="1">
                        <a:lnSpc>
                          <a:spcPct val="100000"/>
                        </a:lnSpc>
                        <a:spcBef>
                          <a:spcPts val="0"/>
                        </a:spcBef>
                        <a:spcAft>
                          <a:spcPts val="0"/>
                        </a:spcAft>
                        <a:buClrTx/>
                        <a:buSzTx/>
                        <a:buFontTx/>
                        <a:buNone/>
                        <a:tabLst/>
                        <a:defRPr/>
                      </a:pPr>
                      <a:r>
                        <a:rPr lang="ar-SA" sz="800" b="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تصميم اطر الاستثمار</a:t>
                      </a:r>
                      <a:endParaRPr lang="en-US" sz="800" b="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a:txBody>
                  <a:tcPr marL="68580" marR="68580" marT="34290" marB="34290" anchor="ctr">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7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r>
                        <a:rPr lang="ar-SA" sz="800" b="0" kern="1200" dirty="0">
                          <a:solidFill>
                            <a:schemeClr val="tx2"/>
                          </a:solidFill>
                          <a:latin typeface="Sakkal Majalla" panose="02000000000000000000" pitchFamily="2" charset="-78"/>
                          <a:ea typeface="+mn-ea"/>
                          <a:cs typeface="Sakkal Majalla" panose="02000000000000000000" pitchFamily="2" charset="-78"/>
                        </a:rPr>
                        <a:t>الاستثمار</a:t>
                      </a: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1270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7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7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7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7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7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7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75000"/>
                        </a:sysClr>
                      </a:solidFill>
                      <a:prstDash val="dot"/>
                      <a:round/>
                      <a:headEnd type="none" w="med" len="med"/>
                      <a:tailEnd type="none" w="med" len="med"/>
                    </a:lnT>
                    <a:lnB w="12700" cap="flat" cmpd="sng" algn="ctr">
                      <a:solidFill>
                        <a:sysClr val="window" lastClr="FFFFFF">
                          <a:lumMod val="95000"/>
                        </a:sys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7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7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7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7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7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7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5294916"/>
                  </a:ext>
                </a:extLst>
              </a:tr>
              <a:tr h="25610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800" b="1" kern="1200" dirty="0">
                          <a:solidFill>
                            <a:schemeClr val="tx2"/>
                          </a:solidFill>
                          <a:latin typeface="Sakkal Majalla" panose="02000000000000000000" pitchFamily="2" charset="-78"/>
                          <a:ea typeface="+mn-ea"/>
                          <a:cs typeface="Sakkal Majalla" panose="02000000000000000000" pitchFamily="2" charset="-78"/>
                        </a:rPr>
                        <a:t>2</a:t>
                      </a:r>
                    </a:p>
                  </a:txBody>
                  <a:tcPr marL="0" marR="0" marT="27432" marB="27432" anchor="ctr">
                    <a:lnL w="12700" cmpd="sng">
                      <a:noFill/>
                    </a:lnL>
                    <a:lnR w="1270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685766" rtl="1" eaLnBrk="1" fontAlgn="auto" latinLnBrk="0" hangingPunct="1">
                        <a:lnSpc>
                          <a:spcPct val="100000"/>
                        </a:lnSpc>
                        <a:spcBef>
                          <a:spcPts val="0"/>
                        </a:spcBef>
                        <a:spcAft>
                          <a:spcPts val="0"/>
                        </a:spcAft>
                        <a:buClrTx/>
                        <a:buSzTx/>
                        <a:buFontTx/>
                        <a:buNone/>
                        <a:tabLst/>
                        <a:defRPr/>
                      </a:pPr>
                      <a:r>
                        <a:rPr lang="ar-SA" sz="800" b="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تنفيذ اطر الاستثمار</a:t>
                      </a:r>
                      <a:endParaRPr lang="en-US" sz="800" b="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a:txBody>
                  <a:tcPr marL="68580" marR="68580" marT="34290" marB="34290" anchor="ctr">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ar-SA" sz="800" b="0" kern="1200" dirty="0">
                          <a:solidFill>
                            <a:schemeClr val="tx2"/>
                          </a:solidFill>
                          <a:latin typeface="Sakkal Majalla" panose="02000000000000000000" pitchFamily="2" charset="-78"/>
                          <a:ea typeface="+mn-ea"/>
                          <a:cs typeface="Sakkal Majalla" panose="02000000000000000000" pitchFamily="2" charset="-78"/>
                        </a:rPr>
                        <a:t>الاستثمار</a:t>
                      </a: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1270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12700" cap="flat" cmpd="sng" algn="ctr">
                      <a:solidFill>
                        <a:sysClr val="window" lastClr="FFFFFF">
                          <a:lumMod val="95000"/>
                        </a:sysClr>
                      </a:solidFill>
                      <a:prstDash val="sysDot"/>
                      <a:round/>
                      <a:headEnd type="none" w="med" len="med"/>
                      <a:tailEnd type="none" w="med" len="med"/>
                    </a:lnT>
                    <a:lnB w="12700" cap="flat" cmpd="sng" algn="ctr">
                      <a:solidFill>
                        <a:sysClr val="window" lastClr="FFFFFF">
                          <a:lumMod val="95000"/>
                        </a:sys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838136"/>
                  </a:ext>
                </a:extLst>
              </a:tr>
              <a:tr h="256102">
                <a:tc>
                  <a:txBody>
                    <a:bodyPr/>
                    <a:lstStyle/>
                    <a:p>
                      <a:pPr algn="ctr"/>
                      <a:r>
                        <a:rPr lang="en-US" sz="800" b="1" kern="1200" dirty="0">
                          <a:solidFill>
                            <a:schemeClr val="tx2"/>
                          </a:solidFill>
                          <a:latin typeface="Sakkal Majalla" panose="02000000000000000000" pitchFamily="2" charset="-78"/>
                          <a:ea typeface="+mn-ea"/>
                          <a:cs typeface="Sakkal Majalla" panose="02000000000000000000" pitchFamily="2" charset="-78"/>
                        </a:rPr>
                        <a:t>3</a:t>
                      </a:r>
                    </a:p>
                  </a:txBody>
                  <a:tcPr marL="0" marR="0" marT="27432" marB="27432" anchor="ctr">
                    <a:lnL w="12700" cmpd="sng">
                      <a:noFill/>
                    </a:lnL>
                    <a:lnR w="1270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8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إعداد</a:t>
                      </a:r>
                      <a:r>
                        <a:rPr lang="en-US" sz="8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8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الدراسات</a:t>
                      </a:r>
                      <a:r>
                        <a:rPr lang="en-US" sz="8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8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وأبحاث</a:t>
                      </a:r>
                      <a:r>
                        <a:rPr lang="en-US" sz="8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8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السوق</a:t>
                      </a:r>
                      <a:r>
                        <a:rPr lang="en-US" sz="8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8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وتأسيس</a:t>
                      </a:r>
                      <a:r>
                        <a:rPr lang="en-US" sz="8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8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ذكاء</a:t>
                      </a:r>
                      <a:r>
                        <a:rPr lang="en-US" sz="8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8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الأعمال</a:t>
                      </a:r>
                      <a:endParaRPr lang="en-US" sz="8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a:txBody>
                  <a:tcPr marL="68580" marR="68580" marT="34290" marB="34290" anchor="ctr">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r>
                        <a:rPr lang="ar-SA" sz="800" b="0" kern="1200" dirty="0">
                          <a:solidFill>
                            <a:schemeClr val="tx2"/>
                          </a:solidFill>
                          <a:latin typeface="Sakkal Majalla" panose="02000000000000000000" pitchFamily="2" charset="-78"/>
                          <a:ea typeface="+mn-ea"/>
                          <a:cs typeface="Sakkal Majalla" panose="02000000000000000000" pitchFamily="2" charset="-78"/>
                        </a:rPr>
                        <a:t>الاستثمار</a:t>
                      </a: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1270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12700" cap="flat" cmpd="sng" algn="ctr">
                      <a:solidFill>
                        <a:sysClr val="window" lastClr="FFFFFF">
                          <a:lumMod val="95000"/>
                        </a:sysClr>
                      </a:solidFill>
                      <a:prstDash val="sysDot"/>
                      <a:round/>
                      <a:headEnd type="none" w="med" len="med"/>
                      <a:tailEnd type="none" w="med" len="med"/>
                    </a:lnT>
                    <a:lnB w="12700" cap="flat" cmpd="sng" algn="ctr">
                      <a:solidFill>
                        <a:sysClr val="window" lastClr="FFFFFF">
                          <a:lumMod val="95000"/>
                        </a:sys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4784884"/>
                  </a:ext>
                </a:extLst>
              </a:tr>
              <a:tr h="256102">
                <a:tc>
                  <a:txBody>
                    <a:bodyPr/>
                    <a:lstStyle/>
                    <a:p>
                      <a:pPr algn="ctr"/>
                      <a:r>
                        <a:rPr lang="en-US" sz="800" b="1" kern="1200" dirty="0">
                          <a:solidFill>
                            <a:schemeClr val="tx2"/>
                          </a:solidFill>
                          <a:latin typeface="Sakkal Majalla" panose="02000000000000000000" pitchFamily="2" charset="-78"/>
                          <a:ea typeface="+mn-ea"/>
                          <a:cs typeface="Sakkal Majalla" panose="02000000000000000000" pitchFamily="2" charset="-78"/>
                        </a:rPr>
                        <a:t>4</a:t>
                      </a:r>
                    </a:p>
                  </a:txBody>
                  <a:tcPr marL="0" marR="0" marT="27432" marB="27432" anchor="ctr">
                    <a:lnL w="12700" cmpd="sng">
                      <a:noFill/>
                    </a:lnL>
                    <a:lnR w="1270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685766" rtl="1" eaLnBrk="1" fontAlgn="auto" latinLnBrk="0" hangingPunct="1">
                        <a:lnSpc>
                          <a:spcPct val="100000"/>
                        </a:lnSpc>
                        <a:spcBef>
                          <a:spcPts val="0"/>
                        </a:spcBef>
                        <a:spcAft>
                          <a:spcPts val="0"/>
                        </a:spcAft>
                        <a:buClrTx/>
                        <a:buSzTx/>
                        <a:buFontTx/>
                        <a:buNone/>
                        <a:tabLst/>
                        <a:defRPr/>
                      </a:pPr>
                      <a:r>
                        <a:rPr lang="en-US" sz="8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تعزيز</a:t>
                      </a:r>
                      <a:r>
                        <a:rPr lang="en-US" sz="8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8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التكامل</a:t>
                      </a:r>
                      <a:r>
                        <a:rPr lang="en-US" sz="8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8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والامتثال</a:t>
                      </a:r>
                      <a:r>
                        <a:rPr lang="en-US" sz="8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8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المالي</a:t>
                      </a:r>
                      <a:r>
                        <a:rPr lang="en-US" sz="8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8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بين</a:t>
                      </a:r>
                      <a:r>
                        <a:rPr lang="en-US" sz="8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8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المجموعة</a:t>
                      </a:r>
                      <a:r>
                        <a:rPr lang="en-US" sz="8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8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والشركات</a:t>
                      </a:r>
                      <a:r>
                        <a:rPr lang="en-US" sz="8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8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التابعة</a:t>
                      </a:r>
                      <a:r>
                        <a:rPr lang="en-US" sz="8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8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وتفعيل</a:t>
                      </a:r>
                      <a:r>
                        <a:rPr lang="en-US" sz="8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8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إطار</a:t>
                      </a:r>
                      <a:r>
                        <a:rPr lang="en-US" sz="8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8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الانضباط</a:t>
                      </a:r>
                      <a:endParaRPr lang="en-US" sz="8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a:txBody>
                  <a:tcPr marL="68580" marR="68580" marT="34290" marB="34290" anchor="ctr">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r>
                        <a:rPr lang="ar-SA" sz="800" b="0" kern="1200" dirty="0">
                          <a:solidFill>
                            <a:schemeClr val="tx2"/>
                          </a:solidFill>
                          <a:latin typeface="Sakkal Majalla" panose="02000000000000000000" pitchFamily="2" charset="-78"/>
                          <a:ea typeface="+mn-ea"/>
                          <a:cs typeface="Sakkal Majalla" panose="02000000000000000000" pitchFamily="2" charset="-78"/>
                        </a:rPr>
                        <a:t>المالية</a:t>
                      </a: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1270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12700" cap="flat" cmpd="sng" algn="ctr">
                      <a:solidFill>
                        <a:sysClr val="window" lastClr="FFFFFF">
                          <a:lumMod val="95000"/>
                        </a:sysClr>
                      </a:solidFill>
                      <a:prstDash val="sysDot"/>
                      <a:round/>
                      <a:headEnd type="none" w="med" len="med"/>
                      <a:tailEnd type="none" w="med" len="med"/>
                    </a:lnT>
                    <a:lnB w="12700" cap="flat" cmpd="sng" algn="ctr">
                      <a:solidFill>
                        <a:sysClr val="window" lastClr="FFFFFF">
                          <a:lumMod val="95000"/>
                        </a:sys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93276"/>
                  </a:ext>
                </a:extLst>
              </a:tr>
              <a:tr h="25610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800" b="1" kern="1200" dirty="0">
                          <a:solidFill>
                            <a:schemeClr val="tx2"/>
                          </a:solidFill>
                          <a:latin typeface="Sakkal Majalla" panose="02000000000000000000" pitchFamily="2" charset="-78"/>
                          <a:ea typeface="+mn-ea"/>
                          <a:cs typeface="Sakkal Majalla" panose="02000000000000000000" pitchFamily="2" charset="-78"/>
                        </a:rPr>
                        <a:t>5</a:t>
                      </a:r>
                    </a:p>
                  </a:txBody>
                  <a:tcPr marL="0" marR="0" marT="27432" marB="27432" anchor="ctr">
                    <a:lnL w="12700" cmpd="sng">
                      <a:noFill/>
                    </a:lnL>
                    <a:lnR w="1270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8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مراجعة</a:t>
                      </a:r>
                      <a:r>
                        <a:rPr lang="en-US" sz="8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8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هيكلة</a:t>
                      </a:r>
                      <a:r>
                        <a:rPr lang="en-US" sz="8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8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رأس</a:t>
                      </a:r>
                      <a:r>
                        <a:rPr lang="en-US" sz="8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8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المال</a:t>
                      </a:r>
                      <a:r>
                        <a:rPr lang="en-US" sz="8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8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والتدفقات</a:t>
                      </a:r>
                      <a:r>
                        <a:rPr lang="en-US" sz="8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80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المالية</a:t>
                      </a:r>
                      <a:endParaRPr lang="en-US" sz="80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a:txBody>
                  <a:tcPr marL="68580" marR="68580" marT="34290" marB="34290" anchor="ctr">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ar-SA" sz="800" b="0" kern="1200" dirty="0">
                          <a:solidFill>
                            <a:schemeClr val="tx2"/>
                          </a:solidFill>
                          <a:latin typeface="Sakkal Majalla" panose="02000000000000000000" pitchFamily="2" charset="-78"/>
                          <a:ea typeface="+mn-ea"/>
                          <a:cs typeface="Sakkal Majalla" panose="02000000000000000000" pitchFamily="2" charset="-78"/>
                        </a:rPr>
                        <a:t>المالية</a:t>
                      </a: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1270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12700" cap="flat" cmpd="sng" algn="ctr">
                      <a:solidFill>
                        <a:sysClr val="window" lastClr="FFFFFF">
                          <a:lumMod val="95000"/>
                        </a:sysClr>
                      </a:solidFill>
                      <a:prstDash val="sys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16107170"/>
                  </a:ext>
                </a:extLst>
              </a:tr>
              <a:tr h="25610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800" b="1" kern="1200" dirty="0">
                          <a:solidFill>
                            <a:schemeClr val="tx2"/>
                          </a:solidFill>
                          <a:latin typeface="Sakkal Majalla" panose="02000000000000000000" pitchFamily="2" charset="-78"/>
                          <a:ea typeface="+mn-ea"/>
                          <a:cs typeface="Sakkal Majalla" panose="02000000000000000000" pitchFamily="2" charset="-78"/>
                        </a:rPr>
                        <a:t>6</a:t>
                      </a:r>
                    </a:p>
                  </a:txBody>
                  <a:tcPr marL="0" marR="0" marT="27432" marB="27432" anchor="ctr">
                    <a:lnL w="12700" cmpd="sng">
                      <a:noFill/>
                    </a:lnL>
                    <a:lnR w="1270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685766" rtl="1" eaLnBrk="1" fontAlgn="auto" latinLnBrk="0" hangingPunct="1">
                        <a:lnSpc>
                          <a:spcPct val="100000"/>
                        </a:lnSpc>
                        <a:spcBef>
                          <a:spcPts val="0"/>
                        </a:spcBef>
                        <a:spcAft>
                          <a:spcPts val="0"/>
                        </a:spcAft>
                        <a:buClrTx/>
                        <a:buSzTx/>
                        <a:buFontTx/>
                        <a:buNone/>
                        <a:tabLst/>
                        <a:defRPr/>
                      </a:pPr>
                      <a:r>
                        <a:rPr lang="en-US" sz="800" b="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نقل</a:t>
                      </a:r>
                      <a:r>
                        <a:rPr lang="en-US" sz="800" b="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800" b="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خدمات</a:t>
                      </a:r>
                      <a:r>
                        <a:rPr lang="en-US" sz="800" b="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800" b="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المجموعة</a:t>
                      </a:r>
                      <a:r>
                        <a:rPr lang="en-US" sz="800" b="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800" b="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للشركات</a:t>
                      </a:r>
                      <a:r>
                        <a:rPr lang="en-US" sz="800" b="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800" b="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التابعة</a:t>
                      </a:r>
                      <a:r>
                        <a:rPr lang="en-US" sz="800" b="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p>
                  </a:txBody>
                  <a:tcPr marL="68580" marR="68580" marT="34290" marB="34290" anchor="ctr">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ar-SA" sz="800" b="0" kern="1200" dirty="0">
                          <a:solidFill>
                            <a:schemeClr val="tx2"/>
                          </a:solidFill>
                          <a:latin typeface="Sakkal Majalla" panose="02000000000000000000" pitchFamily="2" charset="-78"/>
                          <a:ea typeface="+mn-ea"/>
                          <a:cs typeface="Sakkal Majalla" panose="02000000000000000000" pitchFamily="2" charset="-78"/>
                        </a:rPr>
                        <a:t>الاستراتيجية والتميز المؤسسي</a:t>
                      </a: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1270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04536961"/>
                  </a:ext>
                </a:extLst>
              </a:tr>
              <a:tr h="25610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800" b="1" kern="1200" dirty="0">
                          <a:solidFill>
                            <a:schemeClr val="tx2"/>
                          </a:solidFill>
                          <a:latin typeface="Sakkal Majalla" panose="02000000000000000000" pitchFamily="2" charset="-78"/>
                          <a:ea typeface="+mn-ea"/>
                          <a:cs typeface="Sakkal Majalla" panose="02000000000000000000" pitchFamily="2" charset="-78"/>
                        </a:rPr>
                        <a:t>7</a:t>
                      </a:r>
                    </a:p>
                  </a:txBody>
                  <a:tcPr marL="0" marR="0" marT="27432" marB="27432" anchor="ctr">
                    <a:lnL w="12700" cmpd="sng">
                      <a:noFill/>
                    </a:lnL>
                    <a:lnR w="1270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685766" rtl="1" eaLnBrk="1" fontAlgn="auto" latinLnBrk="0" hangingPunct="1">
                        <a:lnSpc>
                          <a:spcPct val="100000"/>
                        </a:lnSpc>
                        <a:spcBef>
                          <a:spcPts val="0"/>
                        </a:spcBef>
                        <a:spcAft>
                          <a:spcPts val="0"/>
                        </a:spcAft>
                        <a:buClrTx/>
                        <a:buSzTx/>
                        <a:buFontTx/>
                        <a:buNone/>
                        <a:tabLst/>
                        <a:defRPr/>
                      </a:pPr>
                      <a:r>
                        <a:rPr lang="en-US" sz="800" b="0" dirty="0" err="1">
                          <a:solidFill>
                            <a:schemeClr val="accent1"/>
                          </a:solidFill>
                          <a:latin typeface="Sakkal Majalla" panose="02000000000000000000" pitchFamily="2" charset="-78"/>
                          <a:cs typeface="Sakkal Majalla" panose="02000000000000000000" pitchFamily="2" charset="-78"/>
                        </a:rPr>
                        <a:t>تفعيل</a:t>
                      </a:r>
                      <a:r>
                        <a:rPr lang="en-US" sz="800" b="0" dirty="0">
                          <a:solidFill>
                            <a:schemeClr val="accent1"/>
                          </a:solidFill>
                          <a:latin typeface="Sakkal Majalla" panose="02000000000000000000" pitchFamily="2" charset="-78"/>
                          <a:cs typeface="Sakkal Majalla" panose="02000000000000000000" pitchFamily="2" charset="-78"/>
                        </a:rPr>
                        <a:t> </a:t>
                      </a:r>
                      <a:r>
                        <a:rPr lang="en-US" sz="800" b="0" dirty="0" err="1">
                          <a:solidFill>
                            <a:schemeClr val="accent1"/>
                          </a:solidFill>
                          <a:latin typeface="Sakkal Majalla" panose="02000000000000000000" pitchFamily="2" charset="-78"/>
                          <a:cs typeface="Sakkal Majalla" panose="02000000000000000000" pitchFamily="2" charset="-78"/>
                        </a:rPr>
                        <a:t>الخطط</a:t>
                      </a:r>
                      <a:r>
                        <a:rPr lang="en-US" sz="800" b="0" dirty="0">
                          <a:solidFill>
                            <a:schemeClr val="accent1"/>
                          </a:solidFill>
                          <a:latin typeface="Sakkal Majalla" panose="02000000000000000000" pitchFamily="2" charset="-78"/>
                          <a:cs typeface="Sakkal Majalla" panose="02000000000000000000" pitchFamily="2" charset="-78"/>
                        </a:rPr>
                        <a:t> </a:t>
                      </a:r>
                      <a:r>
                        <a:rPr lang="en-US" sz="800" b="0" dirty="0" err="1">
                          <a:solidFill>
                            <a:schemeClr val="accent1"/>
                          </a:solidFill>
                          <a:latin typeface="Sakkal Majalla" panose="02000000000000000000" pitchFamily="2" charset="-78"/>
                          <a:cs typeface="Sakkal Majalla" panose="02000000000000000000" pitchFamily="2" charset="-78"/>
                        </a:rPr>
                        <a:t>المتعلقة</a:t>
                      </a:r>
                      <a:r>
                        <a:rPr lang="en-US" sz="800" b="0" dirty="0">
                          <a:solidFill>
                            <a:schemeClr val="accent1"/>
                          </a:solidFill>
                          <a:latin typeface="Sakkal Majalla" panose="02000000000000000000" pitchFamily="2" charset="-78"/>
                          <a:cs typeface="Sakkal Majalla" panose="02000000000000000000" pitchFamily="2" charset="-78"/>
                        </a:rPr>
                        <a:t> </a:t>
                      </a:r>
                      <a:r>
                        <a:rPr lang="en-US" sz="800" b="0" dirty="0" err="1">
                          <a:solidFill>
                            <a:schemeClr val="accent1"/>
                          </a:solidFill>
                          <a:latin typeface="Sakkal Majalla" panose="02000000000000000000" pitchFamily="2" charset="-78"/>
                          <a:cs typeface="Sakkal Majalla" panose="02000000000000000000" pitchFamily="2" charset="-78"/>
                        </a:rPr>
                        <a:t>بالمخاطر</a:t>
                      </a:r>
                      <a:r>
                        <a:rPr lang="en-US" sz="800" b="0" dirty="0">
                          <a:solidFill>
                            <a:schemeClr val="accent1"/>
                          </a:solidFill>
                          <a:latin typeface="Sakkal Majalla" panose="02000000000000000000" pitchFamily="2" charset="-78"/>
                          <a:cs typeface="Sakkal Majalla" panose="02000000000000000000" pitchFamily="2" charset="-78"/>
                        </a:rPr>
                        <a:t> </a:t>
                      </a:r>
                      <a:r>
                        <a:rPr lang="en-US" sz="800" b="0" dirty="0" err="1">
                          <a:solidFill>
                            <a:schemeClr val="accent1"/>
                          </a:solidFill>
                          <a:latin typeface="Sakkal Majalla" panose="02000000000000000000" pitchFamily="2" charset="-78"/>
                          <a:cs typeface="Sakkal Majalla" panose="02000000000000000000" pitchFamily="2" charset="-78"/>
                        </a:rPr>
                        <a:t>والمراجعة</a:t>
                      </a:r>
                      <a:r>
                        <a:rPr lang="en-US" sz="800" b="0" dirty="0">
                          <a:solidFill>
                            <a:schemeClr val="accent1"/>
                          </a:solidFill>
                          <a:latin typeface="Sakkal Majalla" panose="02000000000000000000" pitchFamily="2" charset="-78"/>
                          <a:cs typeface="Sakkal Majalla" panose="02000000000000000000" pitchFamily="2" charset="-78"/>
                        </a:rPr>
                        <a:t> </a:t>
                      </a:r>
                      <a:r>
                        <a:rPr lang="en-US" sz="800" b="0" dirty="0" err="1">
                          <a:solidFill>
                            <a:schemeClr val="accent1"/>
                          </a:solidFill>
                          <a:latin typeface="Sakkal Majalla" panose="02000000000000000000" pitchFamily="2" charset="-78"/>
                          <a:cs typeface="Sakkal Majalla" panose="02000000000000000000" pitchFamily="2" charset="-78"/>
                        </a:rPr>
                        <a:t>الداخلية</a:t>
                      </a:r>
                      <a:endParaRPr lang="en-US" sz="800" b="0" dirty="0">
                        <a:solidFill>
                          <a:schemeClr val="accent1"/>
                        </a:solidFill>
                        <a:latin typeface="Sakkal Majalla" panose="02000000000000000000" pitchFamily="2" charset="-78"/>
                        <a:cs typeface="Sakkal Majalla" panose="02000000000000000000" pitchFamily="2" charset="-78"/>
                      </a:endParaRPr>
                    </a:p>
                  </a:txBody>
                  <a:tcPr marL="68580" marR="68580" marT="34290" marB="34290" anchor="ctr">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ar-SA" sz="800" b="0" kern="1200" dirty="0">
                          <a:solidFill>
                            <a:schemeClr val="tx2"/>
                          </a:solidFill>
                          <a:latin typeface="Sakkal Majalla" panose="02000000000000000000" pitchFamily="2" charset="-78"/>
                          <a:ea typeface="+mn-ea"/>
                          <a:cs typeface="Sakkal Majalla" panose="02000000000000000000" pitchFamily="2" charset="-78"/>
                        </a:rPr>
                        <a:t>المراجعة الداخلية وإدارة المخاطر</a:t>
                      </a: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1270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7987676"/>
                  </a:ext>
                </a:extLst>
              </a:tr>
              <a:tr h="25610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800" b="1" kern="1200" dirty="0">
                          <a:solidFill>
                            <a:schemeClr val="tx2"/>
                          </a:solidFill>
                          <a:latin typeface="Sakkal Majalla" panose="02000000000000000000" pitchFamily="2" charset="-78"/>
                          <a:ea typeface="+mn-ea"/>
                          <a:cs typeface="Sakkal Majalla" panose="02000000000000000000" pitchFamily="2" charset="-78"/>
                        </a:rPr>
                        <a:t>8</a:t>
                      </a:r>
                    </a:p>
                  </a:txBody>
                  <a:tcPr marL="0" marR="0" marT="27432" marB="27432" anchor="ctr">
                    <a:lnL w="12700" cmpd="sng">
                      <a:noFill/>
                    </a:lnL>
                    <a:lnR w="1270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800" b="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تفعيل</a:t>
                      </a:r>
                      <a:r>
                        <a:rPr lang="en-US" sz="800" b="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800" b="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النموذج</a:t>
                      </a:r>
                      <a:r>
                        <a:rPr lang="en-US" sz="800" b="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800" b="0" dirty="0" err="1">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التشغيلي</a:t>
                      </a:r>
                      <a:r>
                        <a:rPr lang="en-US" sz="800" b="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 </a:t>
                      </a:r>
                      <a:r>
                        <a:rPr lang="ar-SA" sz="800" b="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rPr>
                        <a:t>المعتمد</a:t>
                      </a:r>
                      <a:endParaRPr lang="en-US" sz="800" b="0" dirty="0">
                        <a:solidFill>
                          <a:schemeClr val="accent1"/>
                        </a:solidFill>
                        <a:latin typeface="Sakkal Majalla" panose="02000000000000000000" pitchFamily="2" charset="-78"/>
                        <a:ea typeface="GE SS Text Light" panose="020A0503020102020204" pitchFamily="18" charset="-78"/>
                        <a:cs typeface="Sakkal Majalla" panose="02000000000000000000" pitchFamily="2" charset="-78"/>
                      </a:endParaRPr>
                    </a:p>
                  </a:txBody>
                  <a:tcPr marL="68580" marR="68580" marT="34290" marB="34290" anchor="ctr">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ar-SA" sz="800" b="0" kern="1200" dirty="0">
                          <a:solidFill>
                            <a:schemeClr val="tx2"/>
                          </a:solidFill>
                          <a:latin typeface="Sakkal Majalla" panose="02000000000000000000" pitchFamily="2" charset="-78"/>
                          <a:ea typeface="+mn-ea"/>
                          <a:cs typeface="Sakkal Majalla" panose="02000000000000000000" pitchFamily="2" charset="-78"/>
                        </a:rPr>
                        <a:t>الاستراتيجية والتميز المؤسسي</a:t>
                      </a: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1270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60770464"/>
                  </a:ext>
                </a:extLst>
              </a:tr>
              <a:tr h="25610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800" b="1" kern="1200" dirty="0">
                          <a:solidFill>
                            <a:schemeClr val="tx2"/>
                          </a:solidFill>
                          <a:latin typeface="Sakkal Majalla" panose="02000000000000000000" pitchFamily="2" charset="-78"/>
                          <a:ea typeface="+mn-ea"/>
                          <a:cs typeface="Sakkal Majalla" panose="02000000000000000000" pitchFamily="2" charset="-78"/>
                        </a:rPr>
                        <a:t>9</a:t>
                      </a:r>
                    </a:p>
                  </a:txBody>
                  <a:tcPr marL="0" marR="0" marT="27432" marB="27432" anchor="ctr">
                    <a:lnL w="12700" cmpd="sng">
                      <a:noFill/>
                    </a:lnL>
                    <a:lnR w="1270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SA" sz="800" b="0" i="0" u="none" strike="noStrike" kern="0" cap="none" spc="0" normalizeH="0" baseline="0" noProof="0" dirty="0">
                          <a:ln>
                            <a:noFill/>
                          </a:ln>
                          <a:solidFill>
                            <a:srgbClr val="44546A"/>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تطوير وتنفيذ تطوير وتعليم للموظفين في المجموعة والشركات التابعة لها</a:t>
                      </a:r>
                      <a:endParaRPr kumimoji="0" lang="en-US" sz="8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a:txBody>
                  <a:tcPr marL="68580" marR="68580" marT="34290" marB="34290" anchor="ctr">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ar-SA" sz="800" b="0" kern="1200" dirty="0">
                          <a:solidFill>
                            <a:schemeClr val="tx2"/>
                          </a:solidFill>
                          <a:latin typeface="Sakkal Majalla" panose="02000000000000000000" pitchFamily="2" charset="-78"/>
                          <a:ea typeface="+mn-ea"/>
                          <a:cs typeface="Sakkal Majalla" panose="02000000000000000000" pitchFamily="2" charset="-78"/>
                        </a:rPr>
                        <a:t>الموارد البشرية</a:t>
                      </a: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1270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2074029"/>
                  </a:ext>
                </a:extLst>
              </a:tr>
              <a:tr h="25610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800" b="1" kern="1200" dirty="0">
                          <a:solidFill>
                            <a:schemeClr val="tx2"/>
                          </a:solidFill>
                          <a:latin typeface="Sakkal Majalla" panose="02000000000000000000" pitchFamily="2" charset="-78"/>
                          <a:ea typeface="+mn-ea"/>
                          <a:cs typeface="Sakkal Majalla" panose="02000000000000000000" pitchFamily="2" charset="-78"/>
                        </a:rPr>
                        <a:t>10</a:t>
                      </a:r>
                    </a:p>
                  </a:txBody>
                  <a:tcPr marL="0" marR="0" marT="27432" marB="27432" anchor="ctr">
                    <a:lnL w="12700" cmpd="sng">
                      <a:noFill/>
                    </a:lnL>
                    <a:lnR w="1270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تعزيز</a:t>
                      </a:r>
                      <a:r>
                        <a:rPr kumimoji="0" lang="en-US" sz="8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8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التواصل</a:t>
                      </a:r>
                      <a:r>
                        <a:rPr kumimoji="0" lang="en-US" sz="8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8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والتكامل</a:t>
                      </a:r>
                      <a:r>
                        <a:rPr kumimoji="0" lang="en-US" sz="8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8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بين</a:t>
                      </a:r>
                      <a:r>
                        <a:rPr kumimoji="0" lang="en-US" sz="8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8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المجموعة</a:t>
                      </a:r>
                      <a:r>
                        <a:rPr kumimoji="0" lang="en-US" sz="8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8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والشركات</a:t>
                      </a:r>
                      <a:r>
                        <a:rPr kumimoji="0" lang="en-US" sz="8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8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التابعة</a:t>
                      </a:r>
                      <a:endParaRPr kumimoji="0" lang="en-US" sz="8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a:txBody>
                  <a:tcPr marL="68580" marR="68580" marT="34290" marB="34290" anchor="ctr">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ar-SA" sz="800" b="0" kern="1200" dirty="0">
                          <a:solidFill>
                            <a:schemeClr val="tx2"/>
                          </a:solidFill>
                          <a:latin typeface="Sakkal Majalla" panose="02000000000000000000" pitchFamily="2" charset="-78"/>
                          <a:ea typeface="+mn-ea"/>
                          <a:cs typeface="Sakkal Majalla" panose="02000000000000000000" pitchFamily="2" charset="-78"/>
                        </a:rPr>
                        <a:t>التسويق والاتصال المؤسسي</a:t>
                      </a: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1270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0428242"/>
                  </a:ext>
                </a:extLst>
              </a:tr>
              <a:tr h="25610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800" b="1" kern="1200" dirty="0">
                          <a:solidFill>
                            <a:schemeClr val="tx2"/>
                          </a:solidFill>
                          <a:latin typeface="Sakkal Majalla" panose="02000000000000000000" pitchFamily="2" charset="-78"/>
                          <a:ea typeface="+mn-ea"/>
                          <a:cs typeface="Sakkal Majalla" panose="02000000000000000000" pitchFamily="2" charset="-78"/>
                        </a:rPr>
                        <a:t>11</a:t>
                      </a:r>
                    </a:p>
                  </a:txBody>
                  <a:tcPr marL="0" marR="0" marT="27432" marB="27432" anchor="ctr">
                    <a:lnL w="12700" cmpd="sng">
                      <a:noFill/>
                    </a:lnL>
                    <a:lnR w="1270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342883" rtl="1"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تحديث</a:t>
                      </a:r>
                      <a:r>
                        <a:rPr kumimoji="0" lang="en-US" sz="8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8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وتنفيذ</a:t>
                      </a:r>
                      <a:r>
                        <a:rPr kumimoji="0" lang="en-US" sz="8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8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استراتيجية</a:t>
                      </a:r>
                      <a:r>
                        <a:rPr kumimoji="0" lang="en-US" sz="8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8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شاملة</a:t>
                      </a:r>
                      <a:r>
                        <a:rPr kumimoji="0" lang="en-US" sz="8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8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للتواصل</a:t>
                      </a:r>
                      <a:r>
                        <a:rPr kumimoji="0" lang="en-US" sz="8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8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والتسويق</a:t>
                      </a:r>
                      <a:endParaRPr kumimoji="0" lang="en-US" sz="8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a:txBody>
                  <a:tcPr marL="68580" marR="68580" marT="34290" marB="34290" anchor="ctr">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ar-SA" sz="800" b="0" kern="1200" dirty="0">
                          <a:solidFill>
                            <a:schemeClr val="tx2"/>
                          </a:solidFill>
                          <a:latin typeface="Sakkal Majalla" panose="02000000000000000000" pitchFamily="2" charset="-78"/>
                          <a:ea typeface="+mn-ea"/>
                          <a:cs typeface="Sakkal Majalla" panose="02000000000000000000" pitchFamily="2" charset="-78"/>
                        </a:rPr>
                        <a:t>التسويق والاتصال المؤسسي</a:t>
                      </a: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1270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1952924"/>
                  </a:ext>
                </a:extLst>
              </a:tr>
              <a:tr h="25610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800" b="1" kern="1200" dirty="0">
                          <a:solidFill>
                            <a:schemeClr val="tx2"/>
                          </a:solidFill>
                          <a:latin typeface="Sakkal Majalla" panose="02000000000000000000" pitchFamily="2" charset="-78"/>
                          <a:ea typeface="+mn-ea"/>
                          <a:cs typeface="Sakkal Majalla" panose="02000000000000000000" pitchFamily="2" charset="-78"/>
                        </a:rPr>
                        <a:t>12</a:t>
                      </a:r>
                    </a:p>
                  </a:txBody>
                  <a:tcPr marL="0" marR="0" marT="27432" marB="27432" anchor="ctr">
                    <a:lnL w="12700" cmpd="sng">
                      <a:noFill/>
                    </a:lnL>
                    <a:lnR w="1270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342883" rtl="1"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تطوير</a:t>
                      </a:r>
                      <a:r>
                        <a:rPr kumimoji="0" lang="en-US" sz="8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8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وتفعيل</a:t>
                      </a:r>
                      <a:r>
                        <a:rPr kumimoji="0" lang="en-US" sz="8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8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استراتيجية</a:t>
                      </a:r>
                      <a:r>
                        <a:rPr kumimoji="0" lang="en-US" sz="8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8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التحول</a:t>
                      </a:r>
                      <a:r>
                        <a:rPr kumimoji="0" lang="en-US" sz="8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 </a:t>
                      </a:r>
                      <a:r>
                        <a:rPr kumimoji="0" lang="en-US" sz="800" b="0" i="0" u="none" strike="noStrike" kern="1200" cap="none" spc="0" normalizeH="0" baseline="0" noProof="0" dirty="0" err="1">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rPr>
                        <a:t>الرقمي</a:t>
                      </a:r>
                      <a:endParaRPr kumimoji="0" lang="en-US" sz="800" b="0" i="0" u="none" strike="noStrike" kern="1200" cap="none" spc="0" normalizeH="0" baseline="0" noProof="0" dirty="0">
                        <a:ln>
                          <a:noFill/>
                        </a:ln>
                        <a:solidFill>
                          <a:schemeClr val="accent1"/>
                        </a:solidFill>
                        <a:effectLst/>
                        <a:uLnTx/>
                        <a:uFillTx/>
                        <a:latin typeface="Sakkal Majalla" panose="02000000000000000000" pitchFamily="2" charset="-78"/>
                        <a:ea typeface="GE SS Text Light" panose="020A0503020102020204" pitchFamily="18" charset="-78"/>
                        <a:cs typeface="Sakkal Majalla" panose="02000000000000000000" pitchFamily="2" charset="-78"/>
                      </a:endParaRPr>
                    </a:p>
                  </a:txBody>
                  <a:tcPr marL="68580" marR="68580" marT="34290" marB="34290" anchor="ctr">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ar-SA" sz="800" b="0" kern="1200" dirty="0">
                          <a:solidFill>
                            <a:schemeClr val="tx2"/>
                          </a:solidFill>
                          <a:latin typeface="Sakkal Majalla" panose="02000000000000000000" pitchFamily="2" charset="-78"/>
                          <a:ea typeface="+mn-ea"/>
                          <a:cs typeface="Sakkal Majalla" panose="02000000000000000000" pitchFamily="2" charset="-78"/>
                        </a:rPr>
                        <a:t>تقنية المعلومات</a:t>
                      </a: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1270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kern="1200" dirty="0">
                        <a:solidFill>
                          <a:schemeClr val="tx2"/>
                        </a:solidFill>
                        <a:latin typeface="Sakkal Majalla" panose="02000000000000000000" pitchFamily="2" charset="-78"/>
                        <a:ea typeface="+mn-ea"/>
                        <a:cs typeface="Sakkal Majalla" panose="02000000000000000000" pitchFamily="2" charset="-78"/>
                      </a:endParaRPr>
                    </a:p>
                  </a:txBody>
                  <a:tcPr marL="0" marR="0" marT="27432" marB="27432" anchor="ctr">
                    <a:lnL w="6350" cap="flat" cmpd="sng" algn="ctr">
                      <a:solidFill>
                        <a:sysClr val="window" lastClr="FFFFFF">
                          <a:lumMod val="65000"/>
                        </a:sysClr>
                      </a:solidFill>
                      <a:prstDash val="solid"/>
                      <a:round/>
                      <a:headEnd type="none" w="med" len="med"/>
                      <a:tailEnd type="none" w="med" len="med"/>
                    </a:lnL>
                    <a:lnR w="6350" cap="flat" cmpd="sng" algn="ctr">
                      <a:solidFill>
                        <a:sysClr val="window" lastClr="FFFFFF">
                          <a:lumMod val="65000"/>
                        </a:sysClr>
                      </a:solidFill>
                      <a:prstDash val="solid"/>
                      <a:round/>
                      <a:headEnd type="none" w="med" len="med"/>
                      <a:tailEnd type="none" w="med" len="med"/>
                    </a:lnR>
                    <a:lnT w="6350" cap="flat" cmpd="sng" algn="ctr">
                      <a:solidFill>
                        <a:sysClr val="window" lastClr="FFFFFF">
                          <a:lumMod val="65000"/>
                        </a:sysClr>
                      </a:solidFill>
                      <a:prstDash val="dot"/>
                      <a:round/>
                      <a:headEnd type="none" w="med" len="med"/>
                      <a:tailEnd type="none" w="med" len="med"/>
                    </a:lnT>
                    <a:lnB w="6350" cap="flat" cmpd="sng" algn="ctr">
                      <a:solidFill>
                        <a:sysClr val="window" lastClr="FFFFFF">
                          <a:lumMod val="65000"/>
                        </a:sysClr>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4272266"/>
                  </a:ext>
                </a:extLst>
              </a:tr>
            </a:tbl>
          </a:graphicData>
        </a:graphic>
      </p:graphicFrame>
      <p:grpSp>
        <p:nvGrpSpPr>
          <p:cNvPr id="35" name="مجموعة 34">
            <a:extLst>
              <a:ext uri="{FF2B5EF4-FFF2-40B4-BE49-F238E27FC236}">
                <a16:creationId xmlns:a16="http://schemas.microsoft.com/office/drawing/2014/main" id="{65C58ED9-734E-8198-E1C5-8F07D23DE1C0}"/>
              </a:ext>
            </a:extLst>
          </p:cNvPr>
          <p:cNvGrpSpPr/>
          <p:nvPr/>
        </p:nvGrpSpPr>
        <p:grpSpPr>
          <a:xfrm>
            <a:off x="8652065" y="1274032"/>
            <a:ext cx="79745" cy="3446936"/>
            <a:chOff x="8354886" y="1300324"/>
            <a:chExt cx="79745" cy="3178233"/>
          </a:xfrm>
        </p:grpSpPr>
        <p:sp>
          <p:nvSpPr>
            <p:cNvPr id="5" name="Rectangle: Rounded Corners 45">
              <a:extLst>
                <a:ext uri="{FF2B5EF4-FFF2-40B4-BE49-F238E27FC236}">
                  <a16:creationId xmlns:a16="http://schemas.microsoft.com/office/drawing/2014/main" id="{7B27BBF5-36E6-4157-71B4-79906D21540F}"/>
                </a:ext>
              </a:extLst>
            </p:cNvPr>
            <p:cNvSpPr/>
            <p:nvPr/>
          </p:nvSpPr>
          <p:spPr>
            <a:xfrm>
              <a:off x="8354886" y="1300324"/>
              <a:ext cx="79745" cy="265761"/>
            </a:xfrm>
            <a:prstGeom prst="roundRect">
              <a:avLst/>
            </a:prstGeom>
            <a:solidFill>
              <a:srgbClr val="D31703"/>
            </a:solidFill>
            <a:ln w="12700" cap="flat" cmpd="sng" algn="ctr">
              <a:solidFill>
                <a:srgbClr val="F8F8F9"/>
              </a:solidFill>
              <a:prstDash val="solid"/>
              <a:miter lim="800000"/>
            </a:ln>
            <a:effectLst/>
          </p:spPr>
          <p:txBody>
            <a:bodyPr rtlCol="0" anchor="ctr"/>
            <a:lstStyle/>
            <a:p>
              <a:pPr algn="ctr" defTabSz="685800">
                <a:defRPr/>
              </a:pPr>
              <a:endParaRPr lang="en-US" sz="1350" kern="0">
                <a:solidFill>
                  <a:prstClr val="white"/>
                </a:solidFill>
                <a:latin typeface="Calibri" panose="020F0502020204030204"/>
              </a:endParaRPr>
            </a:p>
          </p:txBody>
        </p:sp>
        <p:sp>
          <p:nvSpPr>
            <p:cNvPr id="6" name="Rectangle: Rounded Corners 46">
              <a:extLst>
                <a:ext uri="{FF2B5EF4-FFF2-40B4-BE49-F238E27FC236}">
                  <a16:creationId xmlns:a16="http://schemas.microsoft.com/office/drawing/2014/main" id="{9147B9F8-1999-D597-2D0E-EA3D81814F23}"/>
                </a:ext>
              </a:extLst>
            </p:cNvPr>
            <p:cNvSpPr/>
            <p:nvPr/>
          </p:nvSpPr>
          <p:spPr>
            <a:xfrm>
              <a:off x="8354996" y="1565784"/>
              <a:ext cx="79524" cy="264988"/>
            </a:xfrm>
            <a:prstGeom prst="roundRect">
              <a:avLst/>
            </a:prstGeom>
            <a:solidFill>
              <a:srgbClr val="D31703"/>
            </a:solidFill>
            <a:ln w="12700" cap="flat" cmpd="sng" algn="ctr">
              <a:solidFill>
                <a:srgbClr val="F8F8F9"/>
              </a:solidFill>
              <a:prstDash val="solid"/>
              <a:miter lim="800000"/>
            </a:ln>
            <a:effectLst/>
          </p:spPr>
          <p:txBody>
            <a:bodyPr rtlCol="0" anchor="ctr"/>
            <a:lstStyle/>
            <a:p>
              <a:pPr algn="ctr" defTabSz="685800"/>
              <a:endParaRPr lang="en-US" sz="1350" kern="0" dirty="0">
                <a:solidFill>
                  <a:prstClr val="white"/>
                </a:solidFill>
                <a:latin typeface="Calibri" panose="020F0502020204030204"/>
              </a:endParaRPr>
            </a:p>
          </p:txBody>
        </p:sp>
        <p:sp>
          <p:nvSpPr>
            <p:cNvPr id="7" name="Rectangle: Rounded Corners 47">
              <a:extLst>
                <a:ext uri="{FF2B5EF4-FFF2-40B4-BE49-F238E27FC236}">
                  <a16:creationId xmlns:a16="http://schemas.microsoft.com/office/drawing/2014/main" id="{088FBA75-D950-0370-B507-5DED477D4B14}"/>
                </a:ext>
              </a:extLst>
            </p:cNvPr>
            <p:cNvSpPr/>
            <p:nvPr/>
          </p:nvSpPr>
          <p:spPr>
            <a:xfrm>
              <a:off x="8354996" y="2095341"/>
              <a:ext cx="79524" cy="264988"/>
            </a:xfrm>
            <a:prstGeom prst="roundRect">
              <a:avLst/>
            </a:prstGeom>
            <a:solidFill>
              <a:srgbClr val="D31703"/>
            </a:solidFill>
            <a:ln w="12700" cap="flat" cmpd="sng" algn="ctr">
              <a:solidFill>
                <a:srgbClr val="F8F8F9"/>
              </a:solidFill>
              <a:prstDash val="solid"/>
              <a:miter lim="800000"/>
            </a:ln>
            <a:effectLst/>
          </p:spPr>
          <p:txBody>
            <a:bodyPr rtlCol="0" anchor="ctr"/>
            <a:lstStyle/>
            <a:p>
              <a:pPr algn="ctr" defTabSz="685800"/>
              <a:endParaRPr lang="en-US" sz="1350" kern="0" dirty="0">
                <a:solidFill>
                  <a:prstClr val="white"/>
                </a:solidFill>
                <a:latin typeface="Calibri" panose="020F0502020204030204"/>
              </a:endParaRPr>
            </a:p>
          </p:txBody>
        </p:sp>
        <p:sp>
          <p:nvSpPr>
            <p:cNvPr id="8" name="Rectangle: Rounded Corners 48">
              <a:extLst>
                <a:ext uri="{FF2B5EF4-FFF2-40B4-BE49-F238E27FC236}">
                  <a16:creationId xmlns:a16="http://schemas.microsoft.com/office/drawing/2014/main" id="{FCF69D01-F41E-241E-1C8B-56CCA1A2091D}"/>
                </a:ext>
              </a:extLst>
            </p:cNvPr>
            <p:cNvSpPr/>
            <p:nvPr/>
          </p:nvSpPr>
          <p:spPr>
            <a:xfrm>
              <a:off x="8354996" y="2360119"/>
              <a:ext cx="79524" cy="264988"/>
            </a:xfrm>
            <a:prstGeom prst="roundRect">
              <a:avLst/>
            </a:prstGeom>
            <a:solidFill>
              <a:srgbClr val="D31703"/>
            </a:solidFill>
            <a:ln w="12700" cap="flat" cmpd="sng" algn="ctr">
              <a:solidFill>
                <a:srgbClr val="F8F8F9"/>
              </a:solidFill>
              <a:prstDash val="solid"/>
              <a:miter lim="800000"/>
            </a:ln>
            <a:effectLst/>
          </p:spPr>
          <p:txBody>
            <a:bodyPr rtlCol="0" anchor="ctr"/>
            <a:lstStyle/>
            <a:p>
              <a:pPr algn="ctr" defTabSz="685800"/>
              <a:endParaRPr lang="en-US" sz="1350" kern="0" dirty="0">
                <a:solidFill>
                  <a:prstClr val="white"/>
                </a:solidFill>
                <a:latin typeface="Calibri" panose="020F0502020204030204"/>
              </a:endParaRPr>
            </a:p>
          </p:txBody>
        </p:sp>
        <p:sp>
          <p:nvSpPr>
            <p:cNvPr id="9" name="Rectangle: Rounded Corners 49">
              <a:extLst>
                <a:ext uri="{FF2B5EF4-FFF2-40B4-BE49-F238E27FC236}">
                  <a16:creationId xmlns:a16="http://schemas.microsoft.com/office/drawing/2014/main" id="{5569ADA2-254F-B886-D820-1D8D2BA9DD1B}"/>
                </a:ext>
              </a:extLst>
            </p:cNvPr>
            <p:cNvSpPr/>
            <p:nvPr/>
          </p:nvSpPr>
          <p:spPr>
            <a:xfrm>
              <a:off x="8354996" y="2624898"/>
              <a:ext cx="79524" cy="264988"/>
            </a:xfrm>
            <a:prstGeom prst="roundRect">
              <a:avLst/>
            </a:prstGeom>
            <a:solidFill>
              <a:srgbClr val="D31703"/>
            </a:solidFill>
            <a:ln w="12700" cap="flat" cmpd="sng" algn="ctr">
              <a:solidFill>
                <a:srgbClr val="F8F8F9"/>
              </a:solidFill>
              <a:prstDash val="solid"/>
              <a:miter lim="800000"/>
            </a:ln>
            <a:effectLst/>
          </p:spPr>
          <p:txBody>
            <a:bodyPr rtlCol="0" anchor="ctr"/>
            <a:lstStyle/>
            <a:p>
              <a:pPr algn="ctr" defTabSz="685800">
                <a:defRPr/>
              </a:pPr>
              <a:endParaRPr lang="en-US" sz="1350" kern="0" dirty="0">
                <a:solidFill>
                  <a:prstClr val="white"/>
                </a:solidFill>
                <a:latin typeface="Calibri" panose="020F0502020204030204"/>
              </a:endParaRPr>
            </a:p>
          </p:txBody>
        </p:sp>
        <p:sp>
          <p:nvSpPr>
            <p:cNvPr id="10" name="Rectangle: Rounded Corners 50">
              <a:extLst>
                <a:ext uri="{FF2B5EF4-FFF2-40B4-BE49-F238E27FC236}">
                  <a16:creationId xmlns:a16="http://schemas.microsoft.com/office/drawing/2014/main" id="{3A9E9DCD-9C65-698E-2DB0-DFC69C5BE43C}"/>
                </a:ext>
              </a:extLst>
            </p:cNvPr>
            <p:cNvSpPr/>
            <p:nvPr/>
          </p:nvSpPr>
          <p:spPr>
            <a:xfrm>
              <a:off x="8354996" y="2889677"/>
              <a:ext cx="79524" cy="264988"/>
            </a:xfrm>
            <a:prstGeom prst="roundRect">
              <a:avLst/>
            </a:prstGeom>
            <a:solidFill>
              <a:srgbClr val="D31703"/>
            </a:solidFill>
            <a:ln w="12700" cap="flat" cmpd="sng" algn="ctr">
              <a:solidFill>
                <a:srgbClr val="F8F8F9"/>
              </a:solidFill>
              <a:prstDash val="solid"/>
              <a:miter lim="800000"/>
            </a:ln>
            <a:effectLst/>
          </p:spPr>
          <p:txBody>
            <a:bodyPr rtlCol="0" anchor="ctr"/>
            <a:lstStyle/>
            <a:p>
              <a:pPr algn="ctr" defTabSz="685800">
                <a:defRPr/>
              </a:pPr>
              <a:endParaRPr lang="en-US" sz="1350" kern="0" dirty="0">
                <a:solidFill>
                  <a:prstClr val="white"/>
                </a:solidFill>
                <a:latin typeface="Calibri" panose="020F0502020204030204"/>
              </a:endParaRPr>
            </a:p>
          </p:txBody>
        </p:sp>
        <p:sp>
          <p:nvSpPr>
            <p:cNvPr id="11" name="Rectangle: Rounded Corners 51">
              <a:extLst>
                <a:ext uri="{FF2B5EF4-FFF2-40B4-BE49-F238E27FC236}">
                  <a16:creationId xmlns:a16="http://schemas.microsoft.com/office/drawing/2014/main" id="{AC1F8F37-5D22-C435-FF93-42C547D65F70}"/>
                </a:ext>
              </a:extLst>
            </p:cNvPr>
            <p:cNvSpPr/>
            <p:nvPr/>
          </p:nvSpPr>
          <p:spPr>
            <a:xfrm>
              <a:off x="8354996" y="3154455"/>
              <a:ext cx="79524" cy="264988"/>
            </a:xfrm>
            <a:prstGeom prst="roundRect">
              <a:avLst/>
            </a:prstGeom>
            <a:solidFill>
              <a:srgbClr val="D31703"/>
            </a:solidFill>
            <a:ln w="12700" cap="flat" cmpd="sng" algn="ctr">
              <a:solidFill>
                <a:srgbClr val="F8F8F9"/>
              </a:solidFill>
              <a:prstDash val="solid"/>
              <a:miter lim="800000"/>
            </a:ln>
            <a:effectLst/>
          </p:spPr>
          <p:txBody>
            <a:bodyPr rtlCol="0" anchor="ctr"/>
            <a:lstStyle/>
            <a:p>
              <a:pPr algn="ctr" defTabSz="685800">
                <a:defRPr/>
              </a:pPr>
              <a:endParaRPr lang="en-US" sz="1350" kern="0" dirty="0">
                <a:solidFill>
                  <a:prstClr val="white"/>
                </a:solidFill>
                <a:latin typeface="Calibri" panose="020F0502020204030204"/>
              </a:endParaRPr>
            </a:p>
          </p:txBody>
        </p:sp>
        <p:sp>
          <p:nvSpPr>
            <p:cNvPr id="12" name="Rectangle: Rounded Corners 52">
              <a:extLst>
                <a:ext uri="{FF2B5EF4-FFF2-40B4-BE49-F238E27FC236}">
                  <a16:creationId xmlns:a16="http://schemas.microsoft.com/office/drawing/2014/main" id="{759959F9-279E-3ADD-8994-1914652B48F7}"/>
                </a:ext>
              </a:extLst>
            </p:cNvPr>
            <p:cNvSpPr/>
            <p:nvPr/>
          </p:nvSpPr>
          <p:spPr>
            <a:xfrm>
              <a:off x="8354996" y="3419234"/>
              <a:ext cx="79524" cy="264988"/>
            </a:xfrm>
            <a:prstGeom prst="roundRect">
              <a:avLst/>
            </a:prstGeom>
            <a:solidFill>
              <a:srgbClr val="D31703"/>
            </a:solidFill>
            <a:ln w="12700" cap="flat" cmpd="sng" algn="ctr">
              <a:solidFill>
                <a:srgbClr val="F8F8F9"/>
              </a:solidFill>
              <a:prstDash val="solid"/>
              <a:miter lim="800000"/>
            </a:ln>
            <a:effectLst/>
          </p:spPr>
          <p:txBody>
            <a:bodyPr rtlCol="0" anchor="ctr"/>
            <a:lstStyle/>
            <a:p>
              <a:pPr algn="ctr" defTabSz="685800">
                <a:defRPr/>
              </a:pPr>
              <a:endParaRPr lang="en-US" sz="1350" kern="0" dirty="0">
                <a:solidFill>
                  <a:prstClr val="white"/>
                </a:solidFill>
                <a:latin typeface="Calibri" panose="020F0502020204030204"/>
              </a:endParaRPr>
            </a:p>
          </p:txBody>
        </p:sp>
        <p:sp>
          <p:nvSpPr>
            <p:cNvPr id="13" name="Rectangle: Rounded Corners 53">
              <a:extLst>
                <a:ext uri="{FF2B5EF4-FFF2-40B4-BE49-F238E27FC236}">
                  <a16:creationId xmlns:a16="http://schemas.microsoft.com/office/drawing/2014/main" id="{72B98B15-3768-7B37-FAE2-7D3A2E4B357F}"/>
                </a:ext>
              </a:extLst>
            </p:cNvPr>
            <p:cNvSpPr/>
            <p:nvPr/>
          </p:nvSpPr>
          <p:spPr>
            <a:xfrm>
              <a:off x="8354996" y="3684012"/>
              <a:ext cx="79524" cy="264988"/>
            </a:xfrm>
            <a:prstGeom prst="roundRect">
              <a:avLst/>
            </a:prstGeom>
            <a:solidFill>
              <a:srgbClr val="FFD525"/>
            </a:solidFill>
            <a:ln w="12700" cap="flat" cmpd="sng" algn="ctr">
              <a:solidFill>
                <a:srgbClr val="F8F8F9"/>
              </a:solidFill>
              <a:prstDash val="solid"/>
              <a:miter lim="800000"/>
            </a:ln>
            <a:effectLst/>
          </p:spPr>
          <p:txBody>
            <a:bodyPr rtlCol="0" anchor="ctr"/>
            <a:lstStyle/>
            <a:p>
              <a:pPr algn="ctr" defTabSz="685800">
                <a:defRPr/>
              </a:pPr>
              <a:endParaRPr lang="en-US" sz="1350" kern="0">
                <a:solidFill>
                  <a:prstClr val="white"/>
                </a:solidFill>
                <a:latin typeface="Calibri" panose="020F0502020204030204"/>
              </a:endParaRPr>
            </a:p>
          </p:txBody>
        </p:sp>
        <p:sp>
          <p:nvSpPr>
            <p:cNvPr id="14" name="Rectangle: Rounded Corners 54">
              <a:extLst>
                <a:ext uri="{FF2B5EF4-FFF2-40B4-BE49-F238E27FC236}">
                  <a16:creationId xmlns:a16="http://schemas.microsoft.com/office/drawing/2014/main" id="{018DAB4F-A096-1D58-9BA8-848621A2A117}"/>
                </a:ext>
              </a:extLst>
            </p:cNvPr>
            <p:cNvSpPr/>
            <p:nvPr/>
          </p:nvSpPr>
          <p:spPr>
            <a:xfrm>
              <a:off x="8354996" y="4213569"/>
              <a:ext cx="79524" cy="264988"/>
            </a:xfrm>
            <a:prstGeom prst="roundRect">
              <a:avLst/>
            </a:prstGeom>
            <a:solidFill>
              <a:srgbClr val="D31703"/>
            </a:solidFill>
            <a:ln w="12700" cap="flat" cmpd="sng" algn="ctr">
              <a:solidFill>
                <a:srgbClr val="F8F8F9"/>
              </a:solidFill>
              <a:prstDash val="solid"/>
              <a:miter lim="800000"/>
            </a:ln>
            <a:effectLst/>
          </p:spPr>
          <p:txBody>
            <a:bodyPr rtlCol="0" anchor="ctr"/>
            <a:lstStyle/>
            <a:p>
              <a:pPr algn="ctr" defTabSz="685800"/>
              <a:endParaRPr lang="en-US" sz="1350" kern="0" dirty="0">
                <a:solidFill>
                  <a:prstClr val="white"/>
                </a:solidFill>
                <a:latin typeface="Calibri" panose="020F0502020204030204"/>
              </a:endParaRPr>
            </a:p>
          </p:txBody>
        </p:sp>
        <p:sp>
          <p:nvSpPr>
            <p:cNvPr id="17" name="Rectangle: Rounded Corners 67">
              <a:extLst>
                <a:ext uri="{FF2B5EF4-FFF2-40B4-BE49-F238E27FC236}">
                  <a16:creationId xmlns:a16="http://schemas.microsoft.com/office/drawing/2014/main" id="{EF4528C6-4A13-2EA8-99F5-64B352F9D099}"/>
                </a:ext>
              </a:extLst>
            </p:cNvPr>
            <p:cNvSpPr/>
            <p:nvPr/>
          </p:nvSpPr>
          <p:spPr>
            <a:xfrm>
              <a:off x="8354996" y="1830563"/>
              <a:ext cx="79524" cy="264988"/>
            </a:xfrm>
            <a:prstGeom prst="roundRect">
              <a:avLst/>
            </a:prstGeom>
            <a:solidFill>
              <a:srgbClr val="D31703"/>
            </a:solidFill>
            <a:ln w="12700" cap="flat" cmpd="sng" algn="ctr">
              <a:solidFill>
                <a:srgbClr val="F8F8F9"/>
              </a:solidFill>
              <a:prstDash val="solid"/>
              <a:miter lim="800000"/>
            </a:ln>
            <a:effectLst/>
          </p:spPr>
          <p:txBody>
            <a:bodyPr rtlCol="0" anchor="ctr"/>
            <a:lstStyle/>
            <a:p>
              <a:pPr algn="ctr" defTabSz="685800">
                <a:defRPr/>
              </a:pPr>
              <a:endParaRPr lang="en-US" sz="1350" kern="0" dirty="0">
                <a:solidFill>
                  <a:prstClr val="white"/>
                </a:solidFill>
                <a:latin typeface="Calibri" panose="020F0502020204030204"/>
              </a:endParaRPr>
            </a:p>
          </p:txBody>
        </p:sp>
        <p:sp>
          <p:nvSpPr>
            <p:cNvPr id="18" name="Rectangle: Rounded Corners 68">
              <a:extLst>
                <a:ext uri="{FF2B5EF4-FFF2-40B4-BE49-F238E27FC236}">
                  <a16:creationId xmlns:a16="http://schemas.microsoft.com/office/drawing/2014/main" id="{DF4665B0-DFFF-D9F5-CD3B-1F0F7C022ECE}"/>
                </a:ext>
              </a:extLst>
            </p:cNvPr>
            <p:cNvSpPr/>
            <p:nvPr/>
          </p:nvSpPr>
          <p:spPr>
            <a:xfrm>
              <a:off x="8354996" y="3948791"/>
              <a:ext cx="79524" cy="264988"/>
            </a:xfrm>
            <a:prstGeom prst="roundRect">
              <a:avLst/>
            </a:prstGeom>
            <a:solidFill>
              <a:srgbClr val="92D050"/>
            </a:solidFill>
            <a:ln w="12700" cap="flat" cmpd="sng" algn="ctr">
              <a:solidFill>
                <a:srgbClr val="F8F8F9"/>
              </a:solidFill>
              <a:prstDash val="solid"/>
              <a:miter lim="800000"/>
            </a:ln>
            <a:effectLst/>
          </p:spPr>
          <p:txBody>
            <a:bodyPr rtlCol="0" anchor="ctr"/>
            <a:lstStyle/>
            <a:p>
              <a:pPr algn="ctr" defTabSz="685800"/>
              <a:endParaRPr lang="en-US" sz="1350" kern="0" dirty="0">
                <a:solidFill>
                  <a:prstClr val="white"/>
                </a:solidFill>
                <a:latin typeface="Calibri" panose="020F0502020204030204"/>
              </a:endParaRPr>
            </a:p>
          </p:txBody>
        </p:sp>
      </p:grpSp>
      <p:sp>
        <p:nvSpPr>
          <p:cNvPr id="21" name="Rectangle: Rounded Corners 20">
            <a:extLst>
              <a:ext uri="{FF2B5EF4-FFF2-40B4-BE49-F238E27FC236}">
                <a16:creationId xmlns:a16="http://schemas.microsoft.com/office/drawing/2014/main" id="{C2578A0A-5156-C829-565C-8CA3EC2C115A}"/>
              </a:ext>
            </a:extLst>
          </p:cNvPr>
          <p:cNvSpPr/>
          <p:nvPr/>
        </p:nvSpPr>
        <p:spPr>
          <a:xfrm>
            <a:off x="2300642" y="4536195"/>
            <a:ext cx="2664000" cy="112852"/>
          </a:xfrm>
          <a:prstGeom prst="roundRect">
            <a:avLst/>
          </a:prstGeom>
          <a:solidFill>
            <a:schemeClr val="tx2">
              <a:lumMod val="40000"/>
              <a:lumOff val="60000"/>
            </a:schemeClr>
          </a:solidFill>
          <a:ln w="3175">
            <a:solidFill>
              <a:srgbClr val="C7C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Calibri" panose="020F0502020204030204"/>
            </a:endParaRPr>
          </a:p>
        </p:txBody>
      </p:sp>
      <p:sp>
        <p:nvSpPr>
          <p:cNvPr id="22" name="Rectangle: Rounded Corners 22">
            <a:extLst>
              <a:ext uri="{FF2B5EF4-FFF2-40B4-BE49-F238E27FC236}">
                <a16:creationId xmlns:a16="http://schemas.microsoft.com/office/drawing/2014/main" id="{1458CD74-77BD-9318-A090-F4D17531E254}"/>
              </a:ext>
            </a:extLst>
          </p:cNvPr>
          <p:cNvSpPr/>
          <p:nvPr/>
        </p:nvSpPr>
        <p:spPr>
          <a:xfrm>
            <a:off x="3626411" y="4274569"/>
            <a:ext cx="1764000" cy="112852"/>
          </a:xfrm>
          <a:prstGeom prst="roundRect">
            <a:avLst/>
          </a:prstGeom>
          <a:solidFill>
            <a:schemeClr val="tx2">
              <a:lumMod val="40000"/>
              <a:lumOff val="60000"/>
            </a:schemeClr>
          </a:solidFill>
          <a:ln w="3175">
            <a:solidFill>
              <a:srgbClr val="C7C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Calibri" panose="020F0502020204030204"/>
            </a:endParaRPr>
          </a:p>
        </p:txBody>
      </p:sp>
      <p:sp>
        <p:nvSpPr>
          <p:cNvPr id="23" name="Rectangle: Rounded Corners 23">
            <a:extLst>
              <a:ext uri="{FF2B5EF4-FFF2-40B4-BE49-F238E27FC236}">
                <a16:creationId xmlns:a16="http://schemas.microsoft.com/office/drawing/2014/main" id="{6E3149E1-6E53-BA36-62F5-1885F2CFA421}"/>
              </a:ext>
            </a:extLst>
          </p:cNvPr>
          <p:cNvSpPr/>
          <p:nvPr/>
        </p:nvSpPr>
        <p:spPr>
          <a:xfrm>
            <a:off x="4092377" y="3975283"/>
            <a:ext cx="1744749" cy="112852"/>
          </a:xfrm>
          <a:prstGeom prst="roundRect">
            <a:avLst/>
          </a:prstGeom>
          <a:solidFill>
            <a:schemeClr val="tx2">
              <a:lumMod val="40000"/>
              <a:lumOff val="60000"/>
            </a:schemeClr>
          </a:solidFill>
          <a:ln w="3175">
            <a:solidFill>
              <a:srgbClr val="C7C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Calibri" panose="020F0502020204030204"/>
            </a:endParaRPr>
          </a:p>
        </p:txBody>
      </p:sp>
      <p:sp>
        <p:nvSpPr>
          <p:cNvPr id="24" name="Rectangle: Rounded Corners 24">
            <a:extLst>
              <a:ext uri="{FF2B5EF4-FFF2-40B4-BE49-F238E27FC236}">
                <a16:creationId xmlns:a16="http://schemas.microsoft.com/office/drawing/2014/main" id="{63BF1171-49A2-5F2D-80DC-8B9BE0FF76A2}"/>
              </a:ext>
            </a:extLst>
          </p:cNvPr>
          <p:cNvSpPr/>
          <p:nvPr/>
        </p:nvSpPr>
        <p:spPr>
          <a:xfrm>
            <a:off x="3645337" y="3658097"/>
            <a:ext cx="1744749" cy="111520"/>
          </a:xfrm>
          <a:prstGeom prst="roundRect">
            <a:avLst/>
          </a:prstGeom>
          <a:solidFill>
            <a:schemeClr val="tx2">
              <a:lumMod val="40000"/>
              <a:lumOff val="60000"/>
            </a:schemeClr>
          </a:solidFill>
          <a:ln w="3175">
            <a:solidFill>
              <a:srgbClr val="C7C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Calibri" panose="020F0502020204030204"/>
            </a:endParaRPr>
          </a:p>
        </p:txBody>
      </p:sp>
      <p:sp>
        <p:nvSpPr>
          <p:cNvPr id="25" name="Rectangle: Rounded Corners 25">
            <a:extLst>
              <a:ext uri="{FF2B5EF4-FFF2-40B4-BE49-F238E27FC236}">
                <a16:creationId xmlns:a16="http://schemas.microsoft.com/office/drawing/2014/main" id="{78B43309-BB2B-B476-F72F-F81A0924AB5F}"/>
              </a:ext>
            </a:extLst>
          </p:cNvPr>
          <p:cNvSpPr/>
          <p:nvPr/>
        </p:nvSpPr>
        <p:spPr>
          <a:xfrm>
            <a:off x="4108565" y="3360745"/>
            <a:ext cx="1764000" cy="111600"/>
          </a:xfrm>
          <a:prstGeom prst="roundRect">
            <a:avLst/>
          </a:prstGeom>
          <a:solidFill>
            <a:schemeClr val="tx2">
              <a:lumMod val="40000"/>
              <a:lumOff val="60000"/>
            </a:schemeClr>
          </a:solidFill>
          <a:ln w="3175">
            <a:solidFill>
              <a:srgbClr val="C7C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Calibri" panose="020F0502020204030204"/>
            </a:endParaRPr>
          </a:p>
        </p:txBody>
      </p:sp>
      <p:sp>
        <p:nvSpPr>
          <p:cNvPr id="26" name="Rectangle: Rounded Corners 28">
            <a:extLst>
              <a:ext uri="{FF2B5EF4-FFF2-40B4-BE49-F238E27FC236}">
                <a16:creationId xmlns:a16="http://schemas.microsoft.com/office/drawing/2014/main" id="{1888EFB8-8143-E3B2-D87E-B98BC66D01A7}"/>
              </a:ext>
            </a:extLst>
          </p:cNvPr>
          <p:cNvSpPr/>
          <p:nvPr/>
        </p:nvSpPr>
        <p:spPr>
          <a:xfrm>
            <a:off x="1387385" y="2750579"/>
            <a:ext cx="2664000" cy="112852"/>
          </a:xfrm>
          <a:prstGeom prst="roundRect">
            <a:avLst/>
          </a:prstGeom>
          <a:solidFill>
            <a:schemeClr val="tx2">
              <a:lumMod val="40000"/>
              <a:lumOff val="60000"/>
            </a:schemeClr>
          </a:solidFill>
          <a:ln w="3175">
            <a:solidFill>
              <a:srgbClr val="C7C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Calibri" panose="020F0502020204030204"/>
            </a:endParaRPr>
          </a:p>
        </p:txBody>
      </p:sp>
      <p:sp>
        <p:nvSpPr>
          <p:cNvPr id="27" name="Rectangle: Rounded Corners 29">
            <a:extLst>
              <a:ext uri="{FF2B5EF4-FFF2-40B4-BE49-F238E27FC236}">
                <a16:creationId xmlns:a16="http://schemas.microsoft.com/office/drawing/2014/main" id="{9F0B776D-7265-5FA3-2E69-F269A59534BC}"/>
              </a:ext>
            </a:extLst>
          </p:cNvPr>
          <p:cNvSpPr/>
          <p:nvPr/>
        </p:nvSpPr>
        <p:spPr>
          <a:xfrm>
            <a:off x="2757731" y="2477034"/>
            <a:ext cx="1296000" cy="112852"/>
          </a:xfrm>
          <a:prstGeom prst="roundRect">
            <a:avLst/>
          </a:prstGeom>
          <a:solidFill>
            <a:schemeClr val="tx2">
              <a:lumMod val="40000"/>
              <a:lumOff val="60000"/>
            </a:schemeClr>
          </a:solidFill>
          <a:ln w="3175">
            <a:solidFill>
              <a:srgbClr val="C7C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Calibri" panose="020F0502020204030204"/>
            </a:endParaRPr>
          </a:p>
        </p:txBody>
      </p:sp>
      <p:sp>
        <p:nvSpPr>
          <p:cNvPr id="28" name="Rectangle: Rounded Corners 30">
            <a:extLst>
              <a:ext uri="{FF2B5EF4-FFF2-40B4-BE49-F238E27FC236}">
                <a16:creationId xmlns:a16="http://schemas.microsoft.com/office/drawing/2014/main" id="{95738DFB-DBF2-A5B3-763A-07E38DC20701}"/>
              </a:ext>
            </a:extLst>
          </p:cNvPr>
          <p:cNvSpPr/>
          <p:nvPr/>
        </p:nvSpPr>
        <p:spPr>
          <a:xfrm>
            <a:off x="3649271" y="2188544"/>
            <a:ext cx="1764000" cy="109671"/>
          </a:xfrm>
          <a:prstGeom prst="roundRect">
            <a:avLst/>
          </a:prstGeom>
          <a:solidFill>
            <a:schemeClr val="tx2">
              <a:lumMod val="40000"/>
              <a:lumOff val="60000"/>
            </a:schemeClr>
          </a:solidFill>
          <a:ln w="3175">
            <a:solidFill>
              <a:srgbClr val="C7C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Calibri" panose="020F0502020204030204"/>
            </a:endParaRPr>
          </a:p>
        </p:txBody>
      </p:sp>
      <p:sp>
        <p:nvSpPr>
          <p:cNvPr id="29" name="Rectangle: Rounded Corners 32">
            <a:extLst>
              <a:ext uri="{FF2B5EF4-FFF2-40B4-BE49-F238E27FC236}">
                <a16:creationId xmlns:a16="http://schemas.microsoft.com/office/drawing/2014/main" id="{6DF3ACB9-CD6F-7E8B-D36F-F265B2677B86}"/>
              </a:ext>
            </a:extLst>
          </p:cNvPr>
          <p:cNvSpPr/>
          <p:nvPr/>
        </p:nvSpPr>
        <p:spPr>
          <a:xfrm>
            <a:off x="3188137" y="1635041"/>
            <a:ext cx="2232000" cy="112852"/>
          </a:xfrm>
          <a:prstGeom prst="roundRect">
            <a:avLst/>
          </a:prstGeom>
          <a:solidFill>
            <a:schemeClr val="tx2">
              <a:lumMod val="40000"/>
              <a:lumOff val="60000"/>
            </a:schemeClr>
          </a:solidFill>
          <a:ln w="3175">
            <a:solidFill>
              <a:srgbClr val="C7C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Calibri" panose="020F0502020204030204"/>
            </a:endParaRPr>
          </a:p>
        </p:txBody>
      </p:sp>
      <p:sp>
        <p:nvSpPr>
          <p:cNvPr id="30" name="Rectangle: Rounded Corners 33">
            <a:extLst>
              <a:ext uri="{FF2B5EF4-FFF2-40B4-BE49-F238E27FC236}">
                <a16:creationId xmlns:a16="http://schemas.microsoft.com/office/drawing/2014/main" id="{6682F4C2-E7FC-9F83-C5CA-E814BD72A50A}"/>
              </a:ext>
            </a:extLst>
          </p:cNvPr>
          <p:cNvSpPr/>
          <p:nvPr/>
        </p:nvSpPr>
        <p:spPr>
          <a:xfrm>
            <a:off x="5442511" y="1407586"/>
            <a:ext cx="442249" cy="97480"/>
          </a:xfrm>
          <a:prstGeom prst="roundRect">
            <a:avLst/>
          </a:prstGeom>
          <a:solidFill>
            <a:schemeClr val="tx2">
              <a:lumMod val="40000"/>
              <a:lumOff val="60000"/>
            </a:schemeClr>
          </a:solidFill>
          <a:ln w="3175">
            <a:solidFill>
              <a:srgbClr val="C7C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Calibri" panose="020F0502020204030204"/>
            </a:endParaRPr>
          </a:p>
        </p:txBody>
      </p:sp>
      <p:sp>
        <p:nvSpPr>
          <p:cNvPr id="31" name="Rectangle: Rounded Corners 34">
            <a:extLst>
              <a:ext uri="{FF2B5EF4-FFF2-40B4-BE49-F238E27FC236}">
                <a16:creationId xmlns:a16="http://schemas.microsoft.com/office/drawing/2014/main" id="{EE7FD73F-EF86-BAD7-792F-718C4043FDC4}"/>
              </a:ext>
            </a:extLst>
          </p:cNvPr>
          <p:cNvSpPr/>
          <p:nvPr/>
        </p:nvSpPr>
        <p:spPr>
          <a:xfrm>
            <a:off x="3631491" y="3045462"/>
            <a:ext cx="1331249" cy="111520"/>
          </a:xfrm>
          <a:prstGeom prst="roundRect">
            <a:avLst/>
          </a:prstGeom>
          <a:solidFill>
            <a:schemeClr val="tx2">
              <a:lumMod val="40000"/>
              <a:lumOff val="60000"/>
            </a:schemeClr>
          </a:solidFill>
          <a:ln w="3175">
            <a:solidFill>
              <a:srgbClr val="C7C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Calibri" panose="020F0502020204030204"/>
            </a:endParaRPr>
          </a:p>
        </p:txBody>
      </p:sp>
      <p:sp>
        <p:nvSpPr>
          <p:cNvPr id="32" name="Rectangle: Rounded Corners 18">
            <a:extLst>
              <a:ext uri="{FF2B5EF4-FFF2-40B4-BE49-F238E27FC236}">
                <a16:creationId xmlns:a16="http://schemas.microsoft.com/office/drawing/2014/main" id="{A143C336-9260-6019-9830-9F6CECC2D392}"/>
              </a:ext>
            </a:extLst>
          </p:cNvPr>
          <p:cNvSpPr/>
          <p:nvPr/>
        </p:nvSpPr>
        <p:spPr>
          <a:xfrm>
            <a:off x="3641651" y="1903778"/>
            <a:ext cx="1764000" cy="112852"/>
          </a:xfrm>
          <a:prstGeom prst="roundRect">
            <a:avLst/>
          </a:prstGeom>
          <a:solidFill>
            <a:schemeClr val="tx2">
              <a:lumMod val="40000"/>
              <a:lumOff val="60000"/>
            </a:schemeClr>
          </a:solidFill>
          <a:ln w="3175">
            <a:solidFill>
              <a:srgbClr val="C7C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Calibri" panose="020F0502020204030204"/>
            </a:endParaRPr>
          </a:p>
        </p:txBody>
      </p:sp>
      <p:sp>
        <p:nvSpPr>
          <p:cNvPr id="33" name="Title 1">
            <a:extLst>
              <a:ext uri="{FF2B5EF4-FFF2-40B4-BE49-F238E27FC236}">
                <a16:creationId xmlns:a16="http://schemas.microsoft.com/office/drawing/2014/main" id="{2FDA2563-E9AC-B44F-D0BD-DABC893BF355}"/>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nSpc>
                <a:spcPct val="115000"/>
              </a:lnSpc>
              <a:spcAft>
                <a:spcPts val="300"/>
              </a:spcAft>
            </a:pPr>
            <a:r>
              <a:rPr lang="ar-SA" sz="1800" kern="100" dirty="0">
                <a:latin typeface="Aptos" panose="020B0004020202020204" pitchFamily="34" charset="0"/>
                <a:ea typeface="Aptos" panose="020B0004020202020204" pitchFamily="34" charset="0"/>
                <a:cs typeface="Sakkal Majalla" panose="02000000000000000000" pitchFamily="2" charset="-78"/>
              </a:rPr>
              <a:t>المخطط الزمني</a:t>
            </a:r>
          </a:p>
        </p:txBody>
      </p:sp>
      <p:sp>
        <p:nvSpPr>
          <p:cNvPr id="34" name="Rectangle 3">
            <a:extLst>
              <a:ext uri="{FF2B5EF4-FFF2-40B4-BE49-F238E27FC236}">
                <a16:creationId xmlns:a16="http://schemas.microsoft.com/office/drawing/2014/main" id="{81593338-976B-161A-D67C-4954329C9191}"/>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algn="r" rtl="1"/>
            <a:endParaRPr lang="en-US" sz="253"/>
          </a:p>
        </p:txBody>
      </p:sp>
      <p:graphicFrame>
        <p:nvGraphicFramePr>
          <p:cNvPr id="4" name="Table 44">
            <a:extLst>
              <a:ext uri="{FF2B5EF4-FFF2-40B4-BE49-F238E27FC236}">
                <a16:creationId xmlns:a16="http://schemas.microsoft.com/office/drawing/2014/main" id="{015A23CD-F3E5-8161-700C-B7DFAEA3FB8A}"/>
              </a:ext>
            </a:extLst>
          </p:cNvPr>
          <p:cNvGraphicFramePr>
            <a:graphicFrameLocks noGrp="1"/>
          </p:cNvGraphicFramePr>
          <p:nvPr>
            <p:extLst>
              <p:ext uri="{D42A27DB-BD31-4B8C-83A1-F6EECF244321}">
                <p14:modId xmlns:p14="http://schemas.microsoft.com/office/powerpoint/2010/main" val="3302204594"/>
              </p:ext>
            </p:extLst>
          </p:nvPr>
        </p:nvGraphicFramePr>
        <p:xfrm>
          <a:off x="446060" y="890354"/>
          <a:ext cx="8206005" cy="404659"/>
        </p:xfrm>
        <a:graphic>
          <a:graphicData uri="http://schemas.openxmlformats.org/drawingml/2006/table">
            <a:tbl>
              <a:tblPr rtl="1" firstRow="1" bandRow="1"/>
              <a:tblGrid>
                <a:gridCol w="306463">
                  <a:extLst>
                    <a:ext uri="{9D8B030D-6E8A-4147-A177-3AD203B41FA5}">
                      <a16:colId xmlns:a16="http://schemas.microsoft.com/office/drawing/2014/main" val="3654897071"/>
                    </a:ext>
                  </a:extLst>
                </a:gridCol>
                <a:gridCol w="1911782">
                  <a:extLst>
                    <a:ext uri="{9D8B030D-6E8A-4147-A177-3AD203B41FA5}">
                      <a16:colId xmlns:a16="http://schemas.microsoft.com/office/drawing/2014/main" val="2850510671"/>
                    </a:ext>
                  </a:extLst>
                </a:gridCol>
                <a:gridCol w="548640">
                  <a:extLst>
                    <a:ext uri="{9D8B030D-6E8A-4147-A177-3AD203B41FA5}">
                      <a16:colId xmlns:a16="http://schemas.microsoft.com/office/drawing/2014/main" val="3297052332"/>
                    </a:ext>
                  </a:extLst>
                </a:gridCol>
                <a:gridCol w="453260">
                  <a:extLst>
                    <a:ext uri="{9D8B030D-6E8A-4147-A177-3AD203B41FA5}">
                      <a16:colId xmlns:a16="http://schemas.microsoft.com/office/drawing/2014/main" val="2298926718"/>
                    </a:ext>
                  </a:extLst>
                </a:gridCol>
                <a:gridCol w="453260">
                  <a:extLst>
                    <a:ext uri="{9D8B030D-6E8A-4147-A177-3AD203B41FA5}">
                      <a16:colId xmlns:a16="http://schemas.microsoft.com/office/drawing/2014/main" val="2806565744"/>
                    </a:ext>
                  </a:extLst>
                </a:gridCol>
                <a:gridCol w="453260">
                  <a:extLst>
                    <a:ext uri="{9D8B030D-6E8A-4147-A177-3AD203B41FA5}">
                      <a16:colId xmlns:a16="http://schemas.microsoft.com/office/drawing/2014/main" val="2322274819"/>
                    </a:ext>
                  </a:extLst>
                </a:gridCol>
                <a:gridCol w="453260">
                  <a:extLst>
                    <a:ext uri="{9D8B030D-6E8A-4147-A177-3AD203B41FA5}">
                      <a16:colId xmlns:a16="http://schemas.microsoft.com/office/drawing/2014/main" val="868995801"/>
                    </a:ext>
                  </a:extLst>
                </a:gridCol>
                <a:gridCol w="453260">
                  <a:extLst>
                    <a:ext uri="{9D8B030D-6E8A-4147-A177-3AD203B41FA5}">
                      <a16:colId xmlns:a16="http://schemas.microsoft.com/office/drawing/2014/main" val="661969200"/>
                    </a:ext>
                  </a:extLst>
                </a:gridCol>
                <a:gridCol w="453260">
                  <a:extLst>
                    <a:ext uri="{9D8B030D-6E8A-4147-A177-3AD203B41FA5}">
                      <a16:colId xmlns:a16="http://schemas.microsoft.com/office/drawing/2014/main" val="2625789501"/>
                    </a:ext>
                  </a:extLst>
                </a:gridCol>
                <a:gridCol w="453260">
                  <a:extLst>
                    <a:ext uri="{9D8B030D-6E8A-4147-A177-3AD203B41FA5}">
                      <a16:colId xmlns:a16="http://schemas.microsoft.com/office/drawing/2014/main" val="1242761786"/>
                    </a:ext>
                  </a:extLst>
                </a:gridCol>
                <a:gridCol w="453260">
                  <a:extLst>
                    <a:ext uri="{9D8B030D-6E8A-4147-A177-3AD203B41FA5}">
                      <a16:colId xmlns:a16="http://schemas.microsoft.com/office/drawing/2014/main" val="1121456214"/>
                    </a:ext>
                  </a:extLst>
                </a:gridCol>
                <a:gridCol w="453260">
                  <a:extLst>
                    <a:ext uri="{9D8B030D-6E8A-4147-A177-3AD203B41FA5}">
                      <a16:colId xmlns:a16="http://schemas.microsoft.com/office/drawing/2014/main" val="2560535309"/>
                    </a:ext>
                  </a:extLst>
                </a:gridCol>
                <a:gridCol w="453260">
                  <a:extLst>
                    <a:ext uri="{9D8B030D-6E8A-4147-A177-3AD203B41FA5}">
                      <a16:colId xmlns:a16="http://schemas.microsoft.com/office/drawing/2014/main" val="1384580236"/>
                    </a:ext>
                  </a:extLst>
                </a:gridCol>
                <a:gridCol w="453260">
                  <a:extLst>
                    <a:ext uri="{9D8B030D-6E8A-4147-A177-3AD203B41FA5}">
                      <a16:colId xmlns:a16="http://schemas.microsoft.com/office/drawing/2014/main" val="3186441431"/>
                    </a:ext>
                  </a:extLst>
                </a:gridCol>
                <a:gridCol w="453260">
                  <a:extLst>
                    <a:ext uri="{9D8B030D-6E8A-4147-A177-3AD203B41FA5}">
                      <a16:colId xmlns:a16="http://schemas.microsoft.com/office/drawing/2014/main" val="3211446789"/>
                    </a:ext>
                  </a:extLst>
                </a:gridCol>
              </a:tblGrid>
              <a:tr h="207518">
                <a:tc rowSpan="2">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900" dirty="0">
                          <a:solidFill>
                            <a:schemeClr val="bg1"/>
                          </a:solidFill>
                          <a:latin typeface="Sakkal Majalla" panose="02000000000000000000" pitchFamily="2" charset="-78"/>
                          <a:cs typeface="Sakkal Majalla" panose="02000000000000000000" pitchFamily="2" charset="-78"/>
                        </a:rPr>
                        <a:t>#</a:t>
                      </a:r>
                    </a:p>
                  </a:txBody>
                  <a:tcPr marL="0" marR="0" marT="13716" marB="137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rowSpan="2">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ar-SA" sz="900" b="1" kern="1200" dirty="0">
                          <a:solidFill>
                            <a:schemeClr val="bg1"/>
                          </a:solidFill>
                          <a:latin typeface="Sakkal Majalla" panose="02000000000000000000" pitchFamily="2" charset="-78"/>
                          <a:ea typeface="+mn-ea"/>
                          <a:cs typeface="Sakkal Majalla" panose="02000000000000000000" pitchFamily="2" charset="-78"/>
                        </a:rPr>
                        <a:t>المبادرات</a:t>
                      </a:r>
                      <a:endParaRPr lang="en-US" sz="900" b="1" kern="1200" dirty="0">
                        <a:solidFill>
                          <a:schemeClr val="bg1"/>
                        </a:solidFill>
                        <a:latin typeface="Sakkal Majalla" panose="02000000000000000000" pitchFamily="2" charset="-78"/>
                        <a:ea typeface="+mn-ea"/>
                        <a:cs typeface="Sakkal Majalla" panose="02000000000000000000" pitchFamily="2" charset="-78"/>
                      </a:endParaRPr>
                    </a:p>
                  </a:txBody>
                  <a:tcPr marL="0" marR="0" marT="13716" marB="137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rowSpan="2">
                  <a:txBody>
                    <a:bodyPr/>
                    <a:lstStyle/>
                    <a:p>
                      <a:pPr algn="ctr"/>
                      <a:r>
                        <a:rPr lang="ar-SA" sz="900" b="1" kern="1200" dirty="0">
                          <a:solidFill>
                            <a:schemeClr val="bg1"/>
                          </a:solidFill>
                          <a:latin typeface="Sakkal Majalla" panose="02000000000000000000" pitchFamily="2" charset="-78"/>
                          <a:ea typeface="+mn-ea"/>
                          <a:cs typeface="Sakkal Majalla" panose="02000000000000000000" pitchFamily="2" charset="-78"/>
                        </a:rPr>
                        <a:t>المالك للمبادرة</a:t>
                      </a:r>
                      <a:endParaRPr lang="en-US" sz="900" b="1" kern="1200" dirty="0">
                        <a:solidFill>
                          <a:schemeClr val="bg1"/>
                        </a:solidFill>
                        <a:latin typeface="Sakkal Majalla" panose="02000000000000000000" pitchFamily="2" charset="-78"/>
                        <a:ea typeface="+mn-ea"/>
                        <a:cs typeface="Sakkal Majalla" panose="02000000000000000000" pitchFamily="2" charset="-78"/>
                      </a:endParaRPr>
                    </a:p>
                  </a:txBody>
                  <a:tcPr marL="0" marR="0" marT="13716" marB="137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4">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900" b="1" kern="1200" dirty="0">
                          <a:solidFill>
                            <a:schemeClr val="bg1"/>
                          </a:solidFill>
                          <a:latin typeface="Sakkal Majalla" panose="02000000000000000000" pitchFamily="2" charset="-78"/>
                          <a:ea typeface="+mn-ea"/>
                          <a:cs typeface="Sakkal Majalla" panose="02000000000000000000" pitchFamily="2" charset="-78"/>
                        </a:rPr>
                        <a:t>2026</a:t>
                      </a:r>
                    </a:p>
                  </a:txBody>
                  <a:tcPr marL="0" marR="0" marT="13716" marB="137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sz="900" b="1" kern="1200" dirty="0">
                          <a:solidFill>
                            <a:schemeClr val="bg1"/>
                          </a:solidFill>
                          <a:latin typeface="Sakkal Majalla" panose="02000000000000000000" pitchFamily="2" charset="-78"/>
                          <a:ea typeface="+mn-ea"/>
                          <a:cs typeface="Sakkal Majalla" panose="02000000000000000000" pitchFamily="2" charset="-78"/>
                        </a:rPr>
                        <a:t>2027</a:t>
                      </a:r>
                      <a:endParaRPr lang="en-US" dirty="0">
                        <a:solidFill>
                          <a:schemeClr val="bg1"/>
                        </a:solidFill>
                      </a:endParaRPr>
                    </a:p>
                  </a:txBody>
                  <a:tcPr marL="0" marR="0" marT="13716" marB="137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sz="900" b="1" kern="1200" dirty="0">
                          <a:solidFill>
                            <a:schemeClr val="bg1"/>
                          </a:solidFill>
                          <a:latin typeface="Sakkal Majalla" panose="02000000000000000000" pitchFamily="2" charset="-78"/>
                          <a:ea typeface="+mn-ea"/>
                          <a:cs typeface="Sakkal Majalla" panose="02000000000000000000" pitchFamily="2" charset="-78"/>
                        </a:rPr>
                        <a:t>2028</a:t>
                      </a:r>
                    </a:p>
                  </a:txBody>
                  <a:tcPr marL="0" marR="0" marT="13716" marB="137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dirty="0"/>
                    </a:p>
                  </a:txBody>
                  <a:tcPr/>
                </a:tc>
                <a:tc hMerge="1">
                  <a:txBody>
                    <a:bodyPr/>
                    <a:lstStyle/>
                    <a:p>
                      <a:endParaRPr lang="en-US"/>
                    </a:p>
                  </a:txBody>
                  <a:tcPr/>
                </a:tc>
                <a:extLst>
                  <a:ext uri="{0D108BD9-81ED-4DB2-BD59-A6C34878D82A}">
                    <a16:rowId xmlns:a16="http://schemas.microsoft.com/office/drawing/2014/main" val="2086040449"/>
                  </a:ext>
                </a:extLst>
              </a:tr>
              <a:tr h="197141">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800" b="1" kern="1200" dirty="0">
                          <a:solidFill>
                            <a:schemeClr val="bg1"/>
                          </a:solidFill>
                          <a:latin typeface="Sakkal Majalla" panose="02000000000000000000" pitchFamily="2" charset="-78"/>
                          <a:ea typeface="+mn-ea"/>
                          <a:cs typeface="Sakkal Majalla" panose="02000000000000000000" pitchFamily="2" charset="-78"/>
                        </a:rPr>
                        <a:t>Q1</a:t>
                      </a:r>
                    </a:p>
                  </a:txBody>
                  <a:tcPr marL="0" marR="0" marT="13716" marB="137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8A2B4"/>
                    </a:solidFill>
                  </a:tcPr>
                </a:tc>
                <a:tc>
                  <a:txBody>
                    <a:bodyPr/>
                    <a:lstStyle/>
                    <a:p>
                      <a:pPr algn="ctr"/>
                      <a:r>
                        <a:rPr lang="en-US" sz="800" b="1" kern="1200" dirty="0">
                          <a:solidFill>
                            <a:schemeClr val="bg1"/>
                          </a:solidFill>
                          <a:latin typeface="Sakkal Majalla" panose="02000000000000000000" pitchFamily="2" charset="-78"/>
                          <a:ea typeface="+mn-ea"/>
                          <a:cs typeface="Sakkal Majalla" panose="02000000000000000000" pitchFamily="2" charset="-78"/>
                        </a:rPr>
                        <a:t>Q2</a:t>
                      </a:r>
                    </a:p>
                  </a:txBody>
                  <a:tcPr marL="0" marR="0" marT="13716" marB="137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8A2B4"/>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800" b="1" kern="1200" dirty="0">
                          <a:solidFill>
                            <a:schemeClr val="bg1"/>
                          </a:solidFill>
                          <a:latin typeface="Sakkal Majalla" panose="02000000000000000000" pitchFamily="2" charset="-78"/>
                          <a:ea typeface="+mn-ea"/>
                          <a:cs typeface="Sakkal Majalla" panose="02000000000000000000" pitchFamily="2" charset="-78"/>
                        </a:rPr>
                        <a:t>Q3</a:t>
                      </a:r>
                    </a:p>
                  </a:txBody>
                  <a:tcPr marL="0" marR="0" marT="13716" marB="137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8A2B4"/>
                    </a:solidFill>
                  </a:tcPr>
                </a:tc>
                <a:tc>
                  <a:txBody>
                    <a:bodyPr/>
                    <a:lstStyle/>
                    <a:p>
                      <a:pPr algn="ctr"/>
                      <a:r>
                        <a:rPr lang="en-US" sz="800" b="1" kern="1200" dirty="0">
                          <a:solidFill>
                            <a:schemeClr val="bg1"/>
                          </a:solidFill>
                          <a:latin typeface="Sakkal Majalla" panose="02000000000000000000" pitchFamily="2" charset="-78"/>
                          <a:ea typeface="+mn-ea"/>
                          <a:cs typeface="Sakkal Majalla" panose="02000000000000000000" pitchFamily="2" charset="-78"/>
                        </a:rPr>
                        <a:t>Q4</a:t>
                      </a:r>
                    </a:p>
                  </a:txBody>
                  <a:tcPr marL="0" marR="0" marT="13716" marB="137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8A2B4"/>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800" b="1" kern="1200" dirty="0">
                          <a:solidFill>
                            <a:schemeClr val="bg1"/>
                          </a:solidFill>
                          <a:latin typeface="Sakkal Majalla" panose="02000000000000000000" pitchFamily="2" charset="-78"/>
                          <a:ea typeface="+mn-ea"/>
                          <a:cs typeface="Sakkal Majalla" panose="02000000000000000000" pitchFamily="2" charset="-78"/>
                        </a:rPr>
                        <a:t>Q1</a:t>
                      </a:r>
                    </a:p>
                  </a:txBody>
                  <a:tcPr marL="0" marR="0" marT="13716" marB="137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8A2B4"/>
                    </a:solidFill>
                  </a:tcPr>
                </a:tc>
                <a:tc>
                  <a:txBody>
                    <a:bodyPr/>
                    <a:lstStyle/>
                    <a:p>
                      <a:pPr algn="ctr"/>
                      <a:r>
                        <a:rPr lang="en-US" sz="800" b="1" kern="1200" dirty="0">
                          <a:solidFill>
                            <a:schemeClr val="bg1"/>
                          </a:solidFill>
                          <a:latin typeface="Sakkal Majalla" panose="02000000000000000000" pitchFamily="2" charset="-78"/>
                          <a:ea typeface="+mn-ea"/>
                          <a:cs typeface="Sakkal Majalla" panose="02000000000000000000" pitchFamily="2" charset="-78"/>
                        </a:rPr>
                        <a:t>Q2</a:t>
                      </a:r>
                    </a:p>
                  </a:txBody>
                  <a:tcPr marL="0" marR="0" marT="13716" marB="137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8A2B4"/>
                    </a:solidFill>
                  </a:tcPr>
                </a:tc>
                <a:tc>
                  <a:txBody>
                    <a:bodyPr/>
                    <a:lstStyle/>
                    <a:p>
                      <a:pPr algn="ctr"/>
                      <a:r>
                        <a:rPr lang="en-US" sz="800" b="1" kern="1200" dirty="0">
                          <a:solidFill>
                            <a:schemeClr val="bg1"/>
                          </a:solidFill>
                          <a:latin typeface="Sakkal Majalla" panose="02000000000000000000" pitchFamily="2" charset="-78"/>
                          <a:ea typeface="+mn-ea"/>
                          <a:cs typeface="Sakkal Majalla" panose="02000000000000000000" pitchFamily="2" charset="-78"/>
                        </a:rPr>
                        <a:t>Q3</a:t>
                      </a:r>
                    </a:p>
                  </a:txBody>
                  <a:tcPr marL="0" marR="0" marT="13716" marB="137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8A2B4"/>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800" b="1" kern="1200" dirty="0">
                          <a:solidFill>
                            <a:schemeClr val="bg1"/>
                          </a:solidFill>
                          <a:latin typeface="Sakkal Majalla" panose="02000000000000000000" pitchFamily="2" charset="-78"/>
                          <a:ea typeface="+mn-ea"/>
                          <a:cs typeface="Sakkal Majalla" panose="02000000000000000000" pitchFamily="2" charset="-78"/>
                        </a:rPr>
                        <a:t>Q4</a:t>
                      </a:r>
                    </a:p>
                  </a:txBody>
                  <a:tcPr marL="0" marR="0" marT="13716" marB="137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8A2B4"/>
                    </a:solidFill>
                  </a:tcPr>
                </a:tc>
                <a:tc>
                  <a:txBody>
                    <a:bodyPr/>
                    <a:lstStyle/>
                    <a:p>
                      <a:pPr algn="ctr"/>
                      <a:r>
                        <a:rPr lang="en-US" sz="800" b="1" kern="1200" dirty="0">
                          <a:solidFill>
                            <a:schemeClr val="bg1"/>
                          </a:solidFill>
                          <a:latin typeface="Sakkal Majalla" panose="02000000000000000000" pitchFamily="2" charset="-78"/>
                          <a:ea typeface="+mn-ea"/>
                          <a:cs typeface="Sakkal Majalla" panose="02000000000000000000" pitchFamily="2" charset="-78"/>
                        </a:rPr>
                        <a:t>Q1</a:t>
                      </a:r>
                    </a:p>
                  </a:txBody>
                  <a:tcPr marL="0" marR="0" marT="13716" marB="137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8A2B4"/>
                    </a:solidFill>
                  </a:tcPr>
                </a:tc>
                <a:tc>
                  <a:txBody>
                    <a:bodyPr/>
                    <a:lstStyle/>
                    <a:p>
                      <a:pPr algn="ctr"/>
                      <a:r>
                        <a:rPr lang="en-US" sz="800" b="1" kern="1200" dirty="0">
                          <a:solidFill>
                            <a:schemeClr val="bg1"/>
                          </a:solidFill>
                          <a:latin typeface="Sakkal Majalla" panose="02000000000000000000" pitchFamily="2" charset="-78"/>
                          <a:ea typeface="+mn-ea"/>
                          <a:cs typeface="Sakkal Majalla" panose="02000000000000000000" pitchFamily="2" charset="-78"/>
                        </a:rPr>
                        <a:t>Q2</a:t>
                      </a:r>
                    </a:p>
                  </a:txBody>
                  <a:tcPr marL="0" marR="0" marT="13716" marB="137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8A2B4"/>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800" b="1" kern="1200" dirty="0">
                          <a:solidFill>
                            <a:schemeClr val="bg1"/>
                          </a:solidFill>
                          <a:latin typeface="Sakkal Majalla" panose="02000000000000000000" pitchFamily="2" charset="-78"/>
                          <a:ea typeface="+mn-ea"/>
                          <a:cs typeface="Sakkal Majalla" panose="02000000000000000000" pitchFamily="2" charset="-78"/>
                        </a:rPr>
                        <a:t>Q3</a:t>
                      </a:r>
                    </a:p>
                  </a:txBody>
                  <a:tcPr marL="0" marR="0" marT="13716" marB="137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8A2B4"/>
                    </a:solidFill>
                  </a:tcPr>
                </a:tc>
                <a:tc>
                  <a:txBody>
                    <a:bodyPr/>
                    <a:lstStyle/>
                    <a:p>
                      <a:pPr algn="ctr"/>
                      <a:r>
                        <a:rPr lang="en-US" sz="800" b="1" kern="1200" dirty="0">
                          <a:solidFill>
                            <a:schemeClr val="bg1"/>
                          </a:solidFill>
                          <a:latin typeface="Sakkal Majalla" panose="02000000000000000000" pitchFamily="2" charset="-78"/>
                          <a:ea typeface="+mn-ea"/>
                          <a:cs typeface="Sakkal Majalla" panose="02000000000000000000" pitchFamily="2" charset="-78"/>
                        </a:rPr>
                        <a:t>Q4</a:t>
                      </a:r>
                    </a:p>
                  </a:txBody>
                  <a:tcPr marL="0" marR="0" marT="13716" marB="137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8A2B4"/>
                    </a:solidFill>
                  </a:tcPr>
                </a:tc>
                <a:extLst>
                  <a:ext uri="{0D108BD9-81ED-4DB2-BD59-A6C34878D82A}">
                    <a16:rowId xmlns:a16="http://schemas.microsoft.com/office/drawing/2014/main" val="236213020"/>
                  </a:ext>
                </a:extLst>
              </a:tr>
            </a:tbl>
          </a:graphicData>
        </a:graphic>
      </p:graphicFrame>
    </p:spTree>
    <p:extLst>
      <p:ext uri="{BB962C8B-B14F-4D97-AF65-F5344CB8AC3E}">
        <p14:creationId xmlns:p14="http://schemas.microsoft.com/office/powerpoint/2010/main" val="3317724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9BC57-DE11-853A-FC4C-CE9155DDC191}"/>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86F553A6-0AE5-2623-B060-93C587FE77AD}"/>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a:lnSpc>
                <a:spcPct val="115000"/>
              </a:lnSpc>
              <a:spcAft>
                <a:spcPts val="300"/>
              </a:spcAft>
            </a:pPr>
            <a:r>
              <a:rPr lang="en-US" sz="1800" kern="100">
                <a:latin typeface="Aptos" panose="020B0004020202020204" pitchFamily="34" charset="0"/>
                <a:ea typeface="Aptos" panose="020B0004020202020204" pitchFamily="34" charset="0"/>
                <a:cs typeface="Sakkal Majalla" panose="02000000000000000000" pitchFamily="2" charset="-78"/>
              </a:rPr>
              <a:t>ملخص المستندات</a:t>
            </a:r>
            <a:endParaRPr lang="en-US" sz="1800" kern="100" dirty="0">
              <a:latin typeface="Aptos" panose="020B0004020202020204" pitchFamily="34" charset="0"/>
              <a:ea typeface="Aptos" panose="020B0004020202020204" pitchFamily="34" charset="0"/>
              <a:cs typeface="Sakkal Majalla" panose="02000000000000000000" pitchFamily="2" charset="-78"/>
            </a:endParaRPr>
          </a:p>
        </p:txBody>
      </p:sp>
      <p:sp>
        <p:nvSpPr>
          <p:cNvPr id="2" name="Rectangle 1">
            <a:extLst>
              <a:ext uri="{FF2B5EF4-FFF2-40B4-BE49-F238E27FC236}">
                <a16:creationId xmlns:a16="http://schemas.microsoft.com/office/drawing/2014/main" id="{C7C20620-A2C2-C085-8DAB-AB30C5CA69C6}"/>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algn="r" rtl="1"/>
            <a:endParaRPr lang="en-US" sz="253" dirty="0"/>
          </a:p>
        </p:txBody>
      </p:sp>
      <p:sp>
        <p:nvSpPr>
          <p:cNvPr id="8" name="Slide Number Placeholder 2">
            <a:extLst>
              <a:ext uri="{FF2B5EF4-FFF2-40B4-BE49-F238E27FC236}">
                <a16:creationId xmlns:a16="http://schemas.microsoft.com/office/drawing/2014/main" id="{39A8A548-1041-7CB0-62D2-DAFDD768B0C8}"/>
              </a:ext>
            </a:extLst>
          </p:cNvPr>
          <p:cNvSpPr>
            <a:spLocks noGrp="1"/>
          </p:cNvSpPr>
          <p:nvPr>
            <p:ph type="sldNum" sz="quarter" idx="4"/>
          </p:nvPr>
        </p:nvSpPr>
        <p:spPr>
          <a:xfrm>
            <a:off x="8339248" y="4773324"/>
            <a:ext cx="519579" cy="226002"/>
          </a:xfrm>
        </p:spPr>
        <p:txBody>
          <a:bodyPr/>
          <a:lstStyle/>
          <a:p>
            <a:fld id="{402EAA05-6333-46EE-AAC8-A5AD6A996142}" type="slidenum">
              <a:rPr lang="en-US" smtClean="0"/>
              <a:t>9</a:t>
            </a:fld>
            <a:endParaRPr lang="en-US" dirty="0"/>
          </a:p>
        </p:txBody>
      </p:sp>
      <p:grpSp>
        <p:nvGrpSpPr>
          <p:cNvPr id="14" name="مجموعة 13">
            <a:extLst>
              <a:ext uri="{FF2B5EF4-FFF2-40B4-BE49-F238E27FC236}">
                <a16:creationId xmlns:a16="http://schemas.microsoft.com/office/drawing/2014/main" id="{01CD69FA-2254-1753-8F3D-989377571B71}"/>
              </a:ext>
            </a:extLst>
          </p:cNvPr>
          <p:cNvGrpSpPr/>
          <p:nvPr/>
        </p:nvGrpSpPr>
        <p:grpSpPr>
          <a:xfrm>
            <a:off x="470216" y="1190039"/>
            <a:ext cx="8106856" cy="3360858"/>
            <a:chOff x="470216" y="1190039"/>
            <a:chExt cx="5523662" cy="3360858"/>
          </a:xfrm>
        </p:grpSpPr>
        <p:sp>
          <p:nvSpPr>
            <p:cNvPr id="11" name="Rectangle 10">
              <a:extLst>
                <a:ext uri="{FF2B5EF4-FFF2-40B4-BE49-F238E27FC236}">
                  <a16:creationId xmlns:a16="http://schemas.microsoft.com/office/drawing/2014/main" id="{FB690E62-619C-95B5-6353-4544923B4793}"/>
                </a:ext>
              </a:extLst>
            </p:cNvPr>
            <p:cNvSpPr/>
            <p:nvPr/>
          </p:nvSpPr>
          <p:spPr>
            <a:xfrm flipH="1">
              <a:off x="3260180" y="1533817"/>
              <a:ext cx="2733694" cy="1912768"/>
            </a:xfrm>
            <a:prstGeom prst="rect">
              <a:avLst/>
            </a:prstGeom>
            <a:solidFill>
              <a:schemeClr val="accent1">
                <a:lumMod val="20000"/>
                <a:lumOff val="80000"/>
                <a:alpha val="40000"/>
              </a:schemeClr>
            </a:solidFill>
            <a:ln>
              <a:noFill/>
            </a:ln>
          </p:spPr>
          <p:txBody>
            <a:bodyPr wrap="square" tIns="91440" rIns="102870" rtlCol="0" anchor="t">
              <a:noAutofit/>
            </a:bodyPr>
            <a:lstStyle/>
            <a:p>
              <a:pPr marL="87511" indent="-87511" algn="r" defTabSz="342883" rtl="1">
                <a:buFont typeface="Wingdings" panose="05000000000000000000" pitchFamily="2" charset="2"/>
                <a:buChar char="§"/>
                <a:defRPr/>
              </a:pPr>
              <a:r>
                <a:rPr lang="en-US" sz="1200" b="1"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أولًا</a:t>
              </a:r>
              <a:r>
                <a:rPr lang="en-US" sz="1200" b="1"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200" b="1"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إدارات</a:t>
              </a:r>
              <a:r>
                <a:rPr lang="en-US" sz="1200" b="1"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المجموعة</a:t>
              </a:r>
            </a:p>
            <a:p>
              <a:pPr marL="171450" indent="-171450" algn="r" defTabSz="342883" rtl="1">
                <a:buFont typeface="Courier New" panose="02070309020205020404" pitchFamily="49" charset="0"/>
                <a:buChar char="o"/>
                <a:defRPr/>
              </a:pPr>
              <a:r>
                <a:rPr lang="en-US" sz="1000" b="1"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الشؤون</a:t>
              </a:r>
              <a:r>
                <a:rPr lang="en-US" sz="1000" b="1"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b="1"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القانونية</a:t>
              </a:r>
              <a:endParaRPr lang="en-US" sz="1000" b="1"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endParaRPr>
            </a:p>
            <a:p>
              <a:pPr marL="171450" indent="-171450" algn="r" defTabSz="342883" rtl="1">
                <a:buFont typeface="Courier New" panose="02070309020205020404" pitchFamily="49" charset="0"/>
                <a:buChar char="o"/>
                <a:defRPr/>
              </a:pPr>
              <a:r>
                <a:rPr lang="en-US" sz="1000" b="1"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المراجعة</a:t>
              </a:r>
              <a:r>
                <a:rPr lang="en-US" sz="1000" b="1"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b="1"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الداخلية</a:t>
              </a:r>
              <a:r>
                <a:rPr lang="en-US" sz="1000" b="1"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قسم</a:t>
              </a:r>
              <a:r>
                <a:rPr lang="en-US" sz="1000" b="1"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المراجعة</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الداخلية</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قسم</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المخاطر</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والالتزام</a:t>
              </a:r>
              <a:endPar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endParaRPr>
            </a:p>
            <a:p>
              <a:pPr marL="171450" indent="-171450" algn="r" defTabSz="342883" rtl="1">
                <a:buFont typeface="Courier New" panose="02070309020205020404" pitchFamily="49" charset="0"/>
                <a:buChar char="o"/>
                <a:defRPr/>
              </a:pPr>
              <a:r>
                <a:rPr lang="en-US" sz="1000" b="1"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الاستراتيجية</a:t>
              </a:r>
              <a:r>
                <a:rPr lang="en-US" sz="1000" b="1"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b="1"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والتميز</a:t>
              </a:r>
              <a:r>
                <a:rPr lang="en-US" sz="1000" b="1"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b="1"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المؤسسي</a:t>
              </a:r>
              <a:endParaRPr lang="en-US" sz="1000" b="1"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endParaRPr>
            </a:p>
            <a:p>
              <a:pPr marL="171450" indent="-171450" algn="r" defTabSz="342883" rtl="1">
                <a:buFont typeface="Courier New" panose="02070309020205020404" pitchFamily="49" charset="0"/>
                <a:buChar char="o"/>
                <a:defRPr/>
              </a:pPr>
              <a:r>
                <a:rPr lang="en-US" sz="1000" b="1"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الموارد</a:t>
              </a:r>
              <a:r>
                <a:rPr lang="en-US" sz="1000" b="1"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b="1"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البشرية</a:t>
              </a:r>
              <a:r>
                <a:rPr lang="en-US" sz="1000" b="1"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b="1"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والخدمات</a:t>
              </a:r>
              <a:r>
                <a:rPr lang="en-US" sz="1000" b="1"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b="1"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العامة</a:t>
              </a:r>
              <a:r>
                <a:rPr lang="en-US" sz="1000" b="1"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عمليات</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الموارد</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البشرية</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التطوير</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والتدريب</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الخدمات</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العامة</a:t>
              </a:r>
              <a:endPar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endParaRPr>
            </a:p>
            <a:p>
              <a:pPr marL="171450" indent="-171450" algn="r" defTabSz="342883" rtl="1">
                <a:buFont typeface="Courier New" panose="02070309020205020404" pitchFamily="49" charset="0"/>
                <a:buChar char="o"/>
                <a:defRPr/>
              </a:pPr>
              <a:r>
                <a:rPr lang="en-US" sz="1000" b="1"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تقنية</a:t>
              </a:r>
              <a:r>
                <a:rPr lang="en-US" sz="1000" b="1"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b="1"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المعلومات</a:t>
              </a:r>
              <a:r>
                <a:rPr lang="en-US" sz="1000" b="1"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b="1"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والبيانات</a:t>
              </a:r>
              <a:r>
                <a:rPr lang="en-US" sz="1000" b="1"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الحلول</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الرقمية</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العمليات</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والدعم</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الفني</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البيانات</a:t>
              </a:r>
              <a:endPar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endParaRPr>
            </a:p>
            <a:p>
              <a:pPr marL="171450" indent="-171450" algn="r" defTabSz="342883" rtl="1">
                <a:buFont typeface="Courier New" panose="02070309020205020404" pitchFamily="49" charset="0"/>
                <a:buChar char="o"/>
                <a:defRPr/>
              </a:pPr>
              <a:r>
                <a:rPr lang="en-US" sz="1000" b="1"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قطاع</a:t>
              </a:r>
              <a:r>
                <a:rPr lang="en-US" sz="1000" b="1"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b="1"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المالية</a:t>
              </a:r>
              <a:r>
                <a:rPr lang="en-US" sz="1000" b="1"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الشؤون</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المالية</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الخزينة</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والنقد</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الأصول</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والاستثمار</a:t>
              </a:r>
              <a:endPar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endParaRPr>
            </a:p>
            <a:p>
              <a:pPr marL="171450" indent="-171450" algn="r" defTabSz="342883" rtl="1">
                <a:buFont typeface="Courier New" panose="02070309020205020404" pitchFamily="49" charset="0"/>
                <a:buChar char="o"/>
                <a:defRPr/>
              </a:pPr>
              <a:r>
                <a:rPr lang="en-US" sz="1000" b="1"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التسويق</a:t>
              </a:r>
              <a:r>
                <a:rPr lang="en-US" sz="1000" b="1"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b="1"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والاتصال</a:t>
              </a:r>
              <a:r>
                <a:rPr lang="en-US" sz="1000" b="1"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b="1"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المؤسسي</a:t>
              </a:r>
              <a:r>
                <a:rPr lang="en-US" sz="1000" b="1"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التسويق</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الاتصال</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المؤسسي</a:t>
              </a:r>
              <a:endPar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endParaRPr>
            </a:p>
            <a:p>
              <a:pPr marL="171450" indent="-171450" algn="r" defTabSz="342883" rtl="1">
                <a:buFont typeface="Courier New" panose="02070309020205020404" pitchFamily="49" charset="0"/>
                <a:buChar char="o"/>
                <a:defRPr/>
              </a:pPr>
              <a:r>
                <a:rPr lang="en-US" sz="1000" b="1"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قطاع</a:t>
              </a:r>
              <a:r>
                <a:rPr lang="en-US" sz="1000" b="1"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b="1"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تطوير</a:t>
              </a:r>
              <a:r>
                <a:rPr lang="en-US" sz="1000" b="1"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b="1"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الأعمال</a:t>
              </a:r>
              <a:r>
                <a:rPr lang="en-US" sz="1000" b="1"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تطوير</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الأعمال</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البحث</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والتطوير</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الفرص</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والشراكات</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البحث</a:t>
              </a:r>
              <a:r>
                <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000" dirty="0" err="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والتطوير</a:t>
              </a:r>
              <a:endParaRPr lang="en-US" sz="1000" dirty="0">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endParaRPr>
            </a:p>
          </p:txBody>
        </p:sp>
        <p:sp>
          <p:nvSpPr>
            <p:cNvPr id="12" name="Rectangle: Rounded Corners 11">
              <a:extLst>
                <a:ext uri="{FF2B5EF4-FFF2-40B4-BE49-F238E27FC236}">
                  <a16:creationId xmlns:a16="http://schemas.microsoft.com/office/drawing/2014/main" id="{DC9FC2DD-26C0-51AC-FE05-2857F4D60CEB}"/>
                </a:ext>
              </a:extLst>
            </p:cNvPr>
            <p:cNvSpPr/>
            <p:nvPr/>
          </p:nvSpPr>
          <p:spPr>
            <a:xfrm flipH="1">
              <a:off x="470216" y="1190039"/>
              <a:ext cx="5523662" cy="293340"/>
            </a:xfrm>
            <a:prstGeom prst="roundRect">
              <a:avLst/>
            </a:prstGeom>
            <a:solidFill>
              <a:schemeClr val="accent1"/>
            </a:solidFill>
            <a:ln>
              <a:noFill/>
            </a:ln>
          </p:spPr>
          <p:txBody>
            <a:bodyPr vert="horz" wrap="square" lIns="0" tIns="0" rIns="0" bIns="0" rtlCol="0" anchor="ctr">
              <a:noAutofit/>
            </a:bodyPr>
            <a:lstStyle/>
            <a:p>
              <a:pPr algn="ctr" defTabSz="342883" rtl="1">
                <a:defRPr/>
              </a:pPr>
              <a:r>
                <a:rPr lang="en-US" sz="1200" b="1" dirty="0" err="1">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مهام</a:t>
              </a:r>
              <a:r>
                <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 </a:t>
              </a:r>
              <a:r>
                <a:rPr lang="en-US" sz="1200" b="1" dirty="0" err="1">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إدارات</a:t>
              </a:r>
              <a:r>
                <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 المجموعة </a:t>
              </a:r>
              <a:r>
                <a:rPr lang="en-US" sz="1200" b="1" dirty="0" err="1">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والشركات</a:t>
              </a:r>
              <a:r>
                <a:rPr lang="en-US" sz="1200" b="1" dirty="0">
                  <a:solidFill>
                    <a:schemeClr val="bg1"/>
                  </a:solidFill>
                  <a:latin typeface="Sakkal Majalla" panose="02000000000000000000" pitchFamily="2" charset="-78"/>
                  <a:ea typeface="GE SS Text Light" panose="020A0503020102020204" pitchFamily="18" charset="-78"/>
                  <a:cs typeface="Sakkal Majalla" panose="02000000000000000000" pitchFamily="2" charset="-78"/>
                </a:rPr>
                <a:t> التابعة</a:t>
              </a:r>
            </a:p>
          </p:txBody>
        </p:sp>
        <p:sp>
          <p:nvSpPr>
            <p:cNvPr id="4" name="Rectangle 3">
              <a:extLst>
                <a:ext uri="{FF2B5EF4-FFF2-40B4-BE49-F238E27FC236}">
                  <a16:creationId xmlns:a16="http://schemas.microsoft.com/office/drawing/2014/main" id="{A319A6FD-9492-A2C7-631E-0DA08533C5D5}"/>
                </a:ext>
              </a:extLst>
            </p:cNvPr>
            <p:cNvSpPr/>
            <p:nvPr/>
          </p:nvSpPr>
          <p:spPr>
            <a:xfrm flipH="1">
              <a:off x="3260180" y="3497022"/>
              <a:ext cx="2733694" cy="1053875"/>
            </a:xfrm>
            <a:prstGeom prst="rect">
              <a:avLst/>
            </a:prstGeom>
            <a:solidFill>
              <a:schemeClr val="accent1">
                <a:lumMod val="20000"/>
                <a:lumOff val="80000"/>
                <a:alpha val="40000"/>
              </a:schemeClr>
            </a:solidFill>
            <a:ln>
              <a:noFill/>
            </a:ln>
          </p:spPr>
          <p:txBody>
            <a:bodyPr wrap="square" tIns="91440" rIns="102870" rtlCol="0" anchor="t">
              <a:noAutofit/>
            </a:bodyPr>
            <a:lstStyle/>
            <a:p>
              <a:pPr marL="87511" indent="-87511" algn="r" defTabSz="342883" rtl="1">
                <a:buFont typeface="Wingdings" panose="05000000000000000000" pitchFamily="2" charset="2"/>
                <a:buChar char="§"/>
                <a:defRPr/>
              </a:pPr>
              <a:r>
                <a:rPr lang="en-US" sz="1200" b="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ثانيًا: مهام شركة نفوذ والهيكل التنظيمي</a:t>
              </a:r>
            </a:p>
            <a:p>
              <a:pPr marL="171450" indent="-171450" algn="r" defTabSz="342883" rtl="1">
                <a:buFont typeface="Courier New" panose="02070309020205020404" pitchFamily="49" charset="0"/>
                <a:buChar char="o"/>
                <a:defRPr/>
              </a:pPr>
              <a:r>
                <a:rPr lang="en-US" sz="1000" b="1">
                  <a:solidFill>
                    <a:srgbClr val="44546A"/>
                  </a:solidFill>
                  <a:latin typeface="Sakkal Majalla" panose="02000000000000000000" pitchFamily="2" charset="-78"/>
                  <a:cs typeface="Sakkal Majalla" panose="02000000000000000000" pitchFamily="2" charset="-78"/>
                </a:rPr>
                <a:t>رئيس قسم الموارد البشرية, رئيس قسم الشؤون المالية, المشتريات والعقود</a:t>
              </a:r>
            </a:p>
            <a:p>
              <a:pPr marL="171450" indent="-171450" algn="r" defTabSz="342883" rtl="1">
                <a:buFont typeface="Courier New" panose="02070309020205020404" pitchFamily="49" charset="0"/>
                <a:buChar char="o"/>
                <a:defRPr/>
              </a:pPr>
              <a:r>
                <a:rPr lang="en-US" sz="1000" b="1">
                  <a:solidFill>
                    <a:srgbClr val="44546A"/>
                  </a:solidFill>
                  <a:latin typeface="Sakkal Majalla" panose="02000000000000000000" pitchFamily="2" charset="-78"/>
                  <a:cs typeface="Sakkal Majalla" panose="02000000000000000000" pitchFamily="2" charset="-78"/>
                </a:rPr>
                <a:t>خدمة العملاء</a:t>
              </a:r>
            </a:p>
            <a:p>
              <a:pPr marL="171450" indent="-171450" algn="r" defTabSz="342883" rtl="1">
                <a:buFont typeface="Courier New" panose="02070309020205020404" pitchFamily="49" charset="0"/>
                <a:buChar char="o"/>
                <a:defRPr/>
              </a:pPr>
              <a:r>
                <a:rPr lang="en-US" sz="1000" b="1">
                  <a:solidFill>
                    <a:srgbClr val="44546A"/>
                  </a:solidFill>
                  <a:latin typeface="Sakkal Majalla" panose="02000000000000000000" pitchFamily="2" charset="-78"/>
                  <a:cs typeface="Sakkal Majalla" panose="02000000000000000000" pitchFamily="2" charset="-78"/>
                </a:rPr>
                <a:t>التسويق والمبيعات: </a:t>
              </a:r>
              <a:r>
                <a:rPr lang="en-US" sz="1000">
                  <a:solidFill>
                    <a:srgbClr val="44546A"/>
                  </a:solidFill>
                  <a:latin typeface="Sakkal Majalla" panose="02000000000000000000" pitchFamily="2" charset="-78"/>
                  <a:cs typeface="Sakkal Majalla" panose="02000000000000000000" pitchFamily="2" charset="-78"/>
                </a:rPr>
                <a:t> التسويق والدراسات, المبيعات والوساطة العقارية</a:t>
              </a:r>
              <a:endParaRPr lang="en-US" sz="1000" b="1">
                <a:solidFill>
                  <a:srgbClr val="44546A"/>
                </a:solidFill>
                <a:latin typeface="Sakkal Majalla" panose="02000000000000000000" pitchFamily="2" charset="-78"/>
                <a:cs typeface="Sakkal Majalla" panose="02000000000000000000" pitchFamily="2" charset="-78"/>
              </a:endParaRPr>
            </a:p>
            <a:p>
              <a:pPr marL="171450" indent="-171450" algn="r" defTabSz="342883" rtl="1">
                <a:buFont typeface="Courier New" panose="02070309020205020404" pitchFamily="49" charset="0"/>
                <a:buChar char="o"/>
                <a:defRPr/>
              </a:pPr>
              <a:r>
                <a:rPr lang="en-US" sz="1000" b="1">
                  <a:solidFill>
                    <a:srgbClr val="44546A"/>
                  </a:solidFill>
                  <a:latin typeface="Sakkal Majalla" panose="02000000000000000000" pitchFamily="2" charset="-78"/>
                  <a:cs typeface="Sakkal Majalla" panose="02000000000000000000" pitchFamily="2" charset="-78"/>
                </a:rPr>
                <a:t>إدارة الأملاك:</a:t>
              </a:r>
              <a:r>
                <a:rPr lang="en-US" sz="1000">
                  <a:solidFill>
                    <a:srgbClr val="44546A"/>
                  </a:solidFill>
                  <a:latin typeface="Sakkal Majalla" panose="02000000000000000000" pitchFamily="2" charset="-78"/>
                  <a:cs typeface="Sakkal Majalla" panose="02000000000000000000" pitchFamily="2" charset="-78"/>
                </a:rPr>
                <a:t> مدير فرع, قسم التأجير, التشغيل والصيانة</a:t>
              </a:r>
              <a:endParaRPr lang="en-US" sz="1000" dirty="0">
                <a:solidFill>
                  <a:srgbClr val="44546A"/>
                </a:solidFill>
                <a:latin typeface="Sakkal Majalla" panose="02000000000000000000" pitchFamily="2" charset="-78"/>
                <a:cs typeface="Sakkal Majalla" panose="02000000000000000000" pitchFamily="2" charset="-78"/>
              </a:endParaRPr>
            </a:p>
          </p:txBody>
        </p:sp>
        <p:sp>
          <p:nvSpPr>
            <p:cNvPr id="5" name="Rectangle 4">
              <a:extLst>
                <a:ext uri="{FF2B5EF4-FFF2-40B4-BE49-F238E27FC236}">
                  <a16:creationId xmlns:a16="http://schemas.microsoft.com/office/drawing/2014/main" id="{67F3769E-B1AA-9F30-C074-5A239A23BB1B}"/>
                </a:ext>
              </a:extLst>
            </p:cNvPr>
            <p:cNvSpPr/>
            <p:nvPr/>
          </p:nvSpPr>
          <p:spPr>
            <a:xfrm flipH="1">
              <a:off x="470216" y="1533817"/>
              <a:ext cx="2733694" cy="1912768"/>
            </a:xfrm>
            <a:prstGeom prst="rect">
              <a:avLst/>
            </a:prstGeom>
            <a:solidFill>
              <a:schemeClr val="accent1">
                <a:lumMod val="20000"/>
                <a:lumOff val="80000"/>
                <a:alpha val="40000"/>
              </a:schemeClr>
            </a:solidFill>
            <a:ln>
              <a:noFill/>
            </a:ln>
          </p:spPr>
          <p:txBody>
            <a:bodyPr wrap="square" tIns="91440" rIns="102870" rtlCol="0" anchor="t">
              <a:noAutofit/>
            </a:bodyPr>
            <a:lstStyle/>
            <a:p>
              <a:pPr marL="87511" indent="-87511" algn="r" defTabSz="342883" rtl="1">
                <a:buFont typeface="Wingdings" panose="05000000000000000000" pitchFamily="2" charset="2"/>
                <a:buChar char="§"/>
                <a:defRPr/>
              </a:pPr>
              <a:r>
                <a:rPr lang="en-US" sz="1200" b="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ثالثًا: مهام شركة تلاد والهيكل التنظيمي</a:t>
              </a:r>
            </a:p>
            <a:p>
              <a:pPr marL="171450" indent="-171450" algn="r" defTabSz="342883" rtl="1">
                <a:buFont typeface="Courier New" panose="02070309020205020404" pitchFamily="49" charset="0"/>
                <a:buChar char="o"/>
                <a:defRPr/>
              </a:pPr>
              <a:r>
                <a:rPr lang="en-US" sz="1000" b="1">
                  <a:solidFill>
                    <a:srgbClr val="44546A"/>
                  </a:solidFill>
                  <a:latin typeface="Sakkal Majalla" panose="02000000000000000000" pitchFamily="2" charset="-78"/>
                  <a:cs typeface="Sakkal Majalla" panose="02000000000000000000" pitchFamily="2" charset="-78"/>
                </a:rPr>
                <a:t>رئيس قسم الموارد البشرية, رئيس قسم الشؤون المالية</a:t>
              </a:r>
            </a:p>
            <a:p>
              <a:pPr marL="171450" indent="-171450" algn="r" defTabSz="342883" rtl="1">
                <a:buFont typeface="Courier New" panose="02070309020205020404" pitchFamily="49" charset="0"/>
                <a:buChar char="o"/>
                <a:defRPr/>
              </a:pPr>
              <a:r>
                <a:rPr lang="en-US" sz="1000" b="1">
                  <a:solidFill>
                    <a:srgbClr val="44546A"/>
                  </a:solidFill>
                  <a:latin typeface="Sakkal Majalla" panose="02000000000000000000" pitchFamily="2" charset="-78"/>
                  <a:cs typeface="Sakkal Majalla" panose="02000000000000000000" pitchFamily="2" charset="-78"/>
                </a:rPr>
                <a:t>مدير إدارة المشتريات: </a:t>
              </a:r>
              <a:r>
                <a:rPr lang="en-US" sz="1000">
                  <a:solidFill>
                    <a:srgbClr val="44546A"/>
                  </a:solidFill>
                  <a:latin typeface="Sakkal Majalla" panose="02000000000000000000" pitchFamily="2" charset="-78"/>
                  <a:cs typeface="Sakkal Majalla" panose="02000000000000000000" pitchFamily="2" charset="-78"/>
                </a:rPr>
                <a:t>رئيس قسم العمليات الشرائية, رئيس قسم المناقصات والعقود</a:t>
              </a:r>
            </a:p>
            <a:p>
              <a:pPr marL="171450" indent="-171450" algn="r" defTabSz="342883" rtl="1">
                <a:buFont typeface="Courier New" panose="02070309020205020404" pitchFamily="49" charset="0"/>
                <a:buChar char="o"/>
                <a:defRPr/>
              </a:pPr>
              <a:r>
                <a:rPr lang="en-US" sz="1000" b="1">
                  <a:solidFill>
                    <a:srgbClr val="44546A"/>
                  </a:solidFill>
                  <a:latin typeface="Sakkal Majalla" panose="02000000000000000000" pitchFamily="2" charset="-78"/>
                  <a:cs typeface="Sakkal Majalla" panose="02000000000000000000" pitchFamily="2" charset="-78"/>
                </a:rPr>
                <a:t>مدير الإدارة الهندسية: </a:t>
              </a:r>
              <a:r>
                <a:rPr lang="en-US" sz="1000">
                  <a:solidFill>
                    <a:srgbClr val="44546A"/>
                  </a:solidFill>
                  <a:latin typeface="Sakkal Majalla" panose="02000000000000000000" pitchFamily="2" charset="-78"/>
                  <a:cs typeface="Sakkal Majalla" panose="02000000000000000000" pitchFamily="2" charset="-78"/>
                </a:rPr>
                <a:t>رئيس قسم تنفيذ المشاريع, رئيس قسم المكتب الفني</a:t>
              </a:r>
            </a:p>
            <a:p>
              <a:pPr marL="171450" indent="-171450" algn="r" defTabSz="342883" rtl="1">
                <a:buFont typeface="Courier New" panose="02070309020205020404" pitchFamily="49" charset="0"/>
                <a:buChar char="o"/>
                <a:defRPr/>
              </a:pPr>
              <a:r>
                <a:rPr lang="en-US" sz="1000" b="1">
                  <a:solidFill>
                    <a:srgbClr val="44546A"/>
                  </a:solidFill>
                  <a:latin typeface="Sakkal Majalla" panose="02000000000000000000" pitchFamily="2" charset="-78"/>
                  <a:cs typeface="Sakkal Majalla" panose="02000000000000000000" pitchFamily="2" charset="-78"/>
                </a:rPr>
                <a:t>مدير إدارة التخطيط: </a:t>
              </a:r>
              <a:r>
                <a:rPr lang="en-US" sz="1000">
                  <a:solidFill>
                    <a:srgbClr val="44546A"/>
                  </a:solidFill>
                  <a:latin typeface="Sakkal Majalla" panose="02000000000000000000" pitchFamily="2" charset="-78"/>
                  <a:cs typeface="Sakkal Majalla" panose="02000000000000000000" pitchFamily="2" charset="-78"/>
                </a:rPr>
                <a:t>رئيس قسم التخطيط والمتابعة, رئيس قسم الجودة والسلامة المهنية</a:t>
              </a:r>
            </a:p>
            <a:p>
              <a:pPr marL="171450" indent="-171450" algn="r" defTabSz="342883" rtl="1">
                <a:buFont typeface="Courier New" panose="02070309020205020404" pitchFamily="49" charset="0"/>
                <a:buChar char="o"/>
                <a:defRPr/>
              </a:pPr>
              <a:r>
                <a:rPr lang="en-US" sz="1000" b="1">
                  <a:solidFill>
                    <a:srgbClr val="44546A"/>
                  </a:solidFill>
                  <a:latin typeface="Sakkal Majalla" panose="02000000000000000000" pitchFamily="2" charset="-78"/>
                  <a:cs typeface="Sakkal Majalla" panose="02000000000000000000" pitchFamily="2" charset="-78"/>
                </a:rPr>
                <a:t>مبادرات شركة تلاد</a:t>
              </a:r>
              <a:endParaRPr lang="en-US" sz="1000" b="1" dirty="0">
                <a:solidFill>
                  <a:srgbClr val="44546A"/>
                </a:solidFill>
                <a:latin typeface="Sakkal Majalla" panose="02000000000000000000" pitchFamily="2" charset="-78"/>
                <a:cs typeface="Sakkal Majalla" panose="02000000000000000000" pitchFamily="2" charset="-78"/>
              </a:endParaRPr>
            </a:p>
          </p:txBody>
        </p:sp>
        <p:sp>
          <p:nvSpPr>
            <p:cNvPr id="7" name="Rectangle 6">
              <a:extLst>
                <a:ext uri="{FF2B5EF4-FFF2-40B4-BE49-F238E27FC236}">
                  <a16:creationId xmlns:a16="http://schemas.microsoft.com/office/drawing/2014/main" id="{0E2817DC-4867-DD28-8F3F-F8567D712C66}"/>
                </a:ext>
              </a:extLst>
            </p:cNvPr>
            <p:cNvSpPr/>
            <p:nvPr/>
          </p:nvSpPr>
          <p:spPr>
            <a:xfrm flipH="1">
              <a:off x="470216" y="3497022"/>
              <a:ext cx="2733694" cy="1053875"/>
            </a:xfrm>
            <a:prstGeom prst="rect">
              <a:avLst/>
            </a:prstGeom>
            <a:solidFill>
              <a:schemeClr val="accent1">
                <a:lumMod val="20000"/>
                <a:lumOff val="80000"/>
                <a:alpha val="40000"/>
              </a:schemeClr>
            </a:solidFill>
            <a:ln>
              <a:noFill/>
            </a:ln>
          </p:spPr>
          <p:txBody>
            <a:bodyPr wrap="square" tIns="91440" rIns="102870" rtlCol="0" anchor="t">
              <a:noAutofit/>
            </a:bodyPr>
            <a:lstStyle/>
            <a:p>
              <a:pPr marL="87511" indent="-87511" algn="r" defTabSz="342883" rtl="1">
                <a:buFont typeface="Wingdings" panose="05000000000000000000" pitchFamily="2" charset="2"/>
                <a:buChar char="§"/>
                <a:defRPr/>
              </a:pPr>
              <a:r>
                <a:rPr lang="en-US" sz="1200" b="1">
                  <a:solidFill>
                    <a:srgbClr val="44546A"/>
                  </a:solidFill>
                  <a:latin typeface="Sakkal Majalla" panose="02000000000000000000" pitchFamily="2" charset="-78"/>
                  <a:ea typeface="GE SS Text Light" panose="020A0503020102020204" pitchFamily="18" charset="-78"/>
                  <a:cs typeface="Sakkal Majalla" panose="02000000000000000000" pitchFamily="2" charset="-78"/>
                </a:rPr>
                <a:t>رابعًا: مهام شركة رواج والهيكل التنظيمي</a:t>
              </a:r>
            </a:p>
            <a:p>
              <a:pPr marL="171450" indent="-171450" algn="r" defTabSz="342883" rtl="1">
                <a:buFont typeface="Courier New" panose="02070309020205020404" pitchFamily="49" charset="0"/>
                <a:buChar char="o"/>
                <a:defRPr/>
              </a:pPr>
              <a:r>
                <a:rPr lang="en-US" sz="1000" b="1">
                  <a:solidFill>
                    <a:srgbClr val="44546A"/>
                  </a:solidFill>
                  <a:latin typeface="Sakkal Majalla" panose="02000000000000000000" pitchFamily="2" charset="-78"/>
                  <a:cs typeface="Sakkal Majalla" panose="02000000000000000000" pitchFamily="2" charset="-78"/>
                </a:rPr>
                <a:t>رئيس قسم الموارد البشرية, رئيس قسم الشؤون المالية</a:t>
              </a:r>
            </a:p>
            <a:p>
              <a:pPr marL="171450" indent="-171450" algn="r" defTabSz="342883" rtl="1">
                <a:buFont typeface="Courier New" panose="02070309020205020404" pitchFamily="49" charset="0"/>
                <a:buChar char="o"/>
                <a:defRPr/>
              </a:pPr>
              <a:r>
                <a:rPr lang="en-US" sz="1000" b="1">
                  <a:solidFill>
                    <a:srgbClr val="44546A"/>
                  </a:solidFill>
                  <a:latin typeface="Sakkal Majalla" panose="02000000000000000000" pitchFamily="2" charset="-78"/>
                  <a:cs typeface="Sakkal Majalla" panose="02000000000000000000" pitchFamily="2" charset="-78"/>
                </a:rPr>
                <a:t>الدراسات والبحوث العقارية</a:t>
              </a:r>
            </a:p>
            <a:p>
              <a:pPr marL="171450" indent="-171450" algn="r" defTabSz="342883" rtl="1">
                <a:buFont typeface="Courier New" panose="02070309020205020404" pitchFamily="49" charset="0"/>
                <a:buChar char="o"/>
                <a:defRPr/>
              </a:pPr>
              <a:r>
                <a:rPr lang="en-US" sz="1000" b="1">
                  <a:solidFill>
                    <a:srgbClr val="44546A"/>
                  </a:solidFill>
                  <a:latin typeface="Sakkal Majalla" panose="02000000000000000000" pitchFamily="2" charset="-78"/>
                  <a:cs typeface="Sakkal Majalla" panose="02000000000000000000" pitchFamily="2" charset="-78"/>
                </a:rPr>
                <a:t>التقييم: </a:t>
              </a:r>
              <a:r>
                <a:rPr lang="en-US" sz="1000">
                  <a:solidFill>
                    <a:srgbClr val="44546A"/>
                  </a:solidFill>
                  <a:latin typeface="Sakkal Majalla" panose="02000000000000000000" pitchFamily="2" charset="-78"/>
                  <a:cs typeface="Sakkal Majalla" panose="02000000000000000000" pitchFamily="2" charset="-78"/>
                </a:rPr>
                <a:t> تقييم الافراد, تقييم المشاريع</a:t>
              </a:r>
            </a:p>
            <a:p>
              <a:pPr marL="171450" indent="-171450" algn="r" defTabSz="342883" rtl="1">
                <a:buFont typeface="Courier New" panose="02070309020205020404" pitchFamily="49" charset="0"/>
                <a:buChar char="o"/>
                <a:defRPr/>
              </a:pPr>
              <a:r>
                <a:rPr lang="en-US" sz="1000" b="1">
                  <a:solidFill>
                    <a:srgbClr val="44546A"/>
                  </a:solidFill>
                  <a:latin typeface="Sakkal Majalla" panose="02000000000000000000" pitchFamily="2" charset="-78"/>
                  <a:cs typeface="Sakkal Majalla" panose="02000000000000000000" pitchFamily="2" charset="-78"/>
                </a:rPr>
                <a:t>التسويق والاتصال المؤسسي</a:t>
              </a:r>
              <a:endParaRPr lang="en-US" sz="1000" b="1" dirty="0">
                <a:solidFill>
                  <a:srgbClr val="44546A"/>
                </a:solidFill>
                <a:latin typeface="Sakkal Majalla" panose="02000000000000000000" pitchFamily="2" charset="-78"/>
                <a:cs typeface="Sakkal Majalla" panose="02000000000000000000" pitchFamily="2" charset="-78"/>
              </a:endParaRPr>
            </a:p>
          </p:txBody>
        </p:sp>
      </p:grpSp>
    </p:spTree>
    <p:extLst>
      <p:ext uri="{BB962C8B-B14F-4D97-AF65-F5344CB8AC3E}">
        <p14:creationId xmlns:p14="http://schemas.microsoft.com/office/powerpoint/2010/main" val="294012032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173563"/>
        </a:solidFill>
        <a:effectLst/>
      </p:bgPr>
    </p:bg>
    <p:spTree>
      <p:nvGrpSpPr>
        <p:cNvPr id="1" name="">
          <a:extLst>
            <a:ext uri="{FF2B5EF4-FFF2-40B4-BE49-F238E27FC236}">
              <a16:creationId xmlns:a16="http://schemas.microsoft.com/office/drawing/2014/main" id="{49B39011-D83F-DB65-A704-0163D3B2EEDE}"/>
            </a:ext>
          </a:extLst>
        </p:cNvPr>
        <p:cNvGrpSpPr/>
        <p:nvPr/>
      </p:nvGrpSpPr>
      <p:grpSpPr>
        <a:xfrm>
          <a:off x="0" y="0"/>
          <a:ext cx="0" cy="0"/>
          <a:chOff x="0" y="0"/>
          <a:chExt cx="0" cy="0"/>
        </a:xfrm>
      </p:grpSpPr>
      <p:pic>
        <p:nvPicPr>
          <p:cNvPr id="3" name="صورة 2" descr="صورة تحتوي على أزرق, لقطة شاشة, أزرق كهربائي, الرسومات&#10;&#10;تم إنشاء الوصف تلقائياً">
            <a:extLst>
              <a:ext uri="{FF2B5EF4-FFF2-40B4-BE49-F238E27FC236}">
                <a16:creationId xmlns:a16="http://schemas.microsoft.com/office/drawing/2014/main" id="{007E2644-EDFF-057B-4AF7-1E72C8A9A463}"/>
              </a:ext>
            </a:extLst>
          </p:cNvPr>
          <p:cNvPicPr>
            <a:picLocks noGrp="1" noRot="1" noChangeAspect="1" noMove="1" noResize="1" noEditPoints="1" noAdjustHandles="1" noChangeArrowheads="1" noChangeShapeType="1" noCrop="1"/>
          </p:cNvPicPr>
          <p:nvPr/>
        </p:nvPicPr>
        <p:blipFill>
          <a:blip r:embed="rId3"/>
          <a:srcRect t="50" r="67949" b="65992"/>
          <a:stretch/>
        </p:blipFill>
        <p:spPr>
          <a:xfrm>
            <a:off x="5314890" y="1794510"/>
            <a:ext cx="3498435" cy="2994660"/>
          </a:xfrm>
          <a:prstGeom prst="rect">
            <a:avLst/>
          </a:prstGeom>
        </p:spPr>
      </p:pic>
      <p:sp>
        <p:nvSpPr>
          <p:cNvPr id="2" name="مربع نص 1">
            <a:extLst>
              <a:ext uri="{FF2B5EF4-FFF2-40B4-BE49-F238E27FC236}">
                <a16:creationId xmlns:a16="http://schemas.microsoft.com/office/drawing/2014/main" id="{B356BED3-3755-C555-382A-23D7884260CC}"/>
              </a:ext>
            </a:extLst>
          </p:cNvPr>
          <p:cNvSpPr txBox="1"/>
          <p:nvPr/>
        </p:nvSpPr>
        <p:spPr>
          <a:xfrm>
            <a:off x="5006638" y="2143644"/>
            <a:ext cx="3806687" cy="1419748"/>
          </a:xfrm>
          <a:prstGeom prst="rect">
            <a:avLst/>
          </a:prstGeom>
        </p:spPr>
        <p:txBody>
          <a:bodyPr wrap="square" rtlCol="1">
            <a:spAutoFit/>
          </a:bodyPr>
          <a:lstStyle/>
          <a:p>
            <a:pPr marL="0" marR="0" lvl="0" indent="0" algn="r" defTabSz="171450" rtl="0" eaLnBrk="1" fontAlgn="auto" latinLnBrk="0" hangingPunct="1">
              <a:lnSpc>
                <a:spcPct val="100000"/>
              </a:lnSpc>
              <a:spcBef>
                <a:spcPts val="0"/>
              </a:spcBef>
              <a:spcAft>
                <a:spcPts val="0"/>
              </a:spcAft>
              <a:buClrTx/>
              <a:buSzTx/>
              <a:buFontTx/>
              <a:buNone/>
              <a:tabLst/>
              <a:defRPr/>
            </a:pPr>
            <a:r>
              <a:rPr kumimoji="0" lang="ar-SA" sz="4313" b="1" i="0" u="none" strike="noStrike" kern="1200" cap="none" spc="0" normalizeH="0" baseline="0" noProof="0" dirty="0">
                <a:ln>
                  <a:noFill/>
                </a:ln>
                <a:solidFill>
                  <a:prstClr val="white"/>
                </a:solidFill>
                <a:effectLst/>
                <a:uLnTx/>
                <a:uFillTx/>
                <a:latin typeface="Sakkal Majalla" panose="02000000000000000000" pitchFamily="2" charset="-78"/>
                <a:ea typeface="+mn-ea"/>
                <a:cs typeface="Sakkal Majalla" panose="02000000000000000000" pitchFamily="2" charset="-78"/>
              </a:rPr>
              <a:t>الملحق</a:t>
            </a:r>
          </a:p>
          <a:p>
            <a:pPr marL="0" marR="0" lvl="0" indent="0" algn="r" defTabSz="171450" rtl="0" eaLnBrk="1" fontAlgn="auto" latinLnBrk="0" hangingPunct="1">
              <a:lnSpc>
                <a:spcPct val="100000"/>
              </a:lnSpc>
              <a:spcBef>
                <a:spcPts val="0"/>
              </a:spcBef>
              <a:spcAft>
                <a:spcPts val="0"/>
              </a:spcAft>
              <a:buClrTx/>
              <a:buSzTx/>
              <a:buFontTx/>
              <a:buNone/>
              <a:tabLst/>
              <a:defRPr/>
            </a:pPr>
            <a:r>
              <a:rPr lang="ar-SA" sz="4313" b="1" dirty="0">
                <a:solidFill>
                  <a:prstClr val="white"/>
                </a:solidFill>
                <a:latin typeface="Sakkal Majalla" panose="02000000000000000000" pitchFamily="2" charset="-78"/>
                <a:cs typeface="Sakkal Majalla" panose="02000000000000000000" pitchFamily="2" charset="-78"/>
              </a:rPr>
              <a:t>ورشة العمل</a:t>
            </a:r>
            <a:endParaRPr kumimoji="0" lang="en-US" sz="2475" b="1" i="0" u="none" strike="noStrike" kern="1200" cap="none" spc="0" normalizeH="0" baseline="0" noProof="0" dirty="0">
              <a:ln>
                <a:noFill/>
              </a:ln>
              <a:solidFill>
                <a:prstClr val="white"/>
              </a:solidFill>
              <a:effectLst/>
              <a:uLnTx/>
              <a:uFillTx/>
              <a:latin typeface="Sakkal Majalla" panose="02000000000000000000" pitchFamily="2" charset="-78"/>
              <a:ea typeface="+mn-ea"/>
              <a:cs typeface="Sakkal Majalla" panose="02000000000000000000" pitchFamily="2" charset="-78"/>
            </a:endParaRPr>
          </a:p>
        </p:txBody>
      </p:sp>
    </p:spTree>
    <p:extLst>
      <p:ext uri="{BB962C8B-B14F-4D97-AF65-F5344CB8AC3E}">
        <p14:creationId xmlns:p14="http://schemas.microsoft.com/office/powerpoint/2010/main" val="140255501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47613F-DAD9-2C7A-81E2-DAA2515A083B}"/>
              </a:ext>
            </a:extLst>
          </p:cNvPr>
          <p:cNvSpPr>
            <a:spLocks noGrp="1"/>
          </p:cNvSpPr>
          <p:nvPr>
            <p:ph type="sldNum" sz="quarter" idx="4"/>
          </p:nvPr>
        </p:nvSpPr>
        <p:spPr>
          <a:xfrm>
            <a:off x="8624421" y="4683067"/>
            <a:ext cx="519579" cy="226002"/>
          </a:xfrm>
        </p:spPr>
        <p:txBody>
          <a:bodyPr/>
          <a:lst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a:lstStyle>
          <a:p>
            <a:pPr marL="0" marR="0" lvl="0" indent="0" algn="l" defTabSz="171446" rtl="0" eaLnBrk="1" fontAlgn="auto" latinLnBrk="0" hangingPunct="1">
              <a:lnSpc>
                <a:spcPct val="100000"/>
              </a:lnSpc>
              <a:spcBef>
                <a:spcPts val="0"/>
              </a:spcBef>
              <a:spcAft>
                <a:spcPts val="0"/>
              </a:spcAft>
              <a:buClrTx/>
              <a:buSzTx/>
              <a:buFontTx/>
              <a:buNone/>
              <a:tabLst/>
              <a:defRPr/>
            </a:pPr>
            <a:fld id="{402EAA05-6333-46EE-AAC8-A5AD6A996142}" type="slidenum">
              <a:rPr kumimoji="0" lang="en-US" sz="1013" b="1" i="0" u="none" strike="noStrike" kern="1200" cap="none" spc="0" normalizeH="0" baseline="0" noProof="0">
                <a:ln>
                  <a:noFill/>
                </a:ln>
                <a:solidFill>
                  <a:srgbClr val="768394"/>
                </a:solidFill>
                <a:effectLst/>
                <a:uLnTx/>
                <a:uFillTx/>
                <a:latin typeface="Calibri" panose="020F0502020204030204"/>
                <a:ea typeface="+mn-ea"/>
                <a:cs typeface="+mn-cs"/>
              </a:rPr>
              <a:pPr marL="0" marR="0" lvl="0" indent="0" algn="l" defTabSz="171446" rtl="0" eaLnBrk="1" fontAlgn="auto" latinLnBrk="0" hangingPunct="1">
                <a:lnSpc>
                  <a:spcPct val="100000"/>
                </a:lnSpc>
                <a:spcBef>
                  <a:spcPts val="0"/>
                </a:spcBef>
                <a:spcAft>
                  <a:spcPts val="0"/>
                </a:spcAft>
                <a:buClrTx/>
                <a:buSzTx/>
                <a:buFontTx/>
                <a:buNone/>
                <a:tabLst/>
                <a:defRPr/>
              </a:pPr>
              <a:t>91</a:t>
            </a:fld>
            <a:endParaRPr kumimoji="0" lang="en-US" sz="1013" b="1" i="0" u="none" strike="noStrike" kern="1200" cap="none" spc="0" normalizeH="0" baseline="0" noProof="0">
              <a:ln>
                <a:noFill/>
              </a:ln>
              <a:solidFill>
                <a:srgbClr val="768394"/>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3927814F-448E-6CB3-DC3B-A759C4A1CF71}"/>
              </a:ext>
            </a:extLst>
          </p:cNvPr>
          <p:cNvSpPr txBox="1">
            <a:spLocks/>
          </p:cNvSpPr>
          <p:nvPr/>
        </p:nvSpPr>
        <p:spPr>
          <a:xfrm>
            <a:off x="4039859" y="347432"/>
            <a:ext cx="4745952" cy="221415"/>
          </a:xfrm>
          <a:prstGeom prst="rect">
            <a:avLst/>
          </a:prstGeom>
        </p:spPr>
        <p:txBody>
          <a:bodyPr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1828664" rtl="0" eaLnBrk="1" fontAlgn="auto" latinLnBrk="0" hangingPunct="1">
              <a:lnSpc>
                <a:spcPct val="115000"/>
              </a:lnSpc>
              <a:spcBef>
                <a:spcPts val="0"/>
              </a:spcBef>
              <a:spcAft>
                <a:spcPts val="300"/>
              </a:spcAft>
              <a:buClrTx/>
              <a:buSzTx/>
              <a:buFontTx/>
              <a:buNone/>
              <a:tabLst/>
              <a:defRPr/>
            </a:pPr>
            <a:r>
              <a:rPr kumimoji="0" lang="ar-SA" sz="1800" b="0" i="0" u="none" strike="noStrike" kern="100" cap="none" spc="0" normalizeH="0" baseline="0" noProof="0">
                <a:ln>
                  <a:noFill/>
                </a:ln>
                <a:solidFill>
                  <a:prstClr val="black"/>
                </a:solidFill>
                <a:effectLst/>
                <a:uLnTx/>
                <a:uFillTx/>
                <a:latin typeface="Aptos" panose="020B0004020202020204" pitchFamily="34" charset="0"/>
                <a:ea typeface="Aptos" panose="020B0004020202020204" pitchFamily="34" charset="0"/>
                <a:cs typeface="Sakkal Majalla" panose="02000000000000000000" pitchFamily="2" charset="-78"/>
              </a:rPr>
              <a:t>الأجندة</a:t>
            </a:r>
            <a:endParaRPr kumimoji="0" lang="en-US" sz="1800" b="0" i="0" u="none" strike="noStrike" kern="100" cap="none" spc="0" normalizeH="0" baseline="0" noProof="0">
              <a:ln>
                <a:noFill/>
              </a:ln>
              <a:solidFill>
                <a:prstClr val="black"/>
              </a:solidFill>
              <a:effectLst/>
              <a:uLnTx/>
              <a:uFillTx/>
              <a:latin typeface="Aptos" panose="020B0004020202020204" pitchFamily="34" charset="0"/>
              <a:ea typeface="Aptos" panose="020B0004020202020204" pitchFamily="34" charset="0"/>
              <a:cs typeface="Arial" panose="020B0604020202020204" pitchFamily="34" charset="0"/>
            </a:endParaRPr>
          </a:p>
        </p:txBody>
      </p:sp>
      <p:graphicFrame>
        <p:nvGraphicFramePr>
          <p:cNvPr id="5" name="Table 4">
            <a:extLst>
              <a:ext uri="{FF2B5EF4-FFF2-40B4-BE49-F238E27FC236}">
                <a16:creationId xmlns:a16="http://schemas.microsoft.com/office/drawing/2014/main" id="{9A0FF4CF-4B1F-A698-A808-1E99E03652A6}"/>
              </a:ext>
            </a:extLst>
          </p:cNvPr>
          <p:cNvGraphicFramePr>
            <a:graphicFrameLocks noGrp="1"/>
          </p:cNvGraphicFramePr>
          <p:nvPr/>
        </p:nvGraphicFramePr>
        <p:xfrm>
          <a:off x="2097732" y="1118852"/>
          <a:ext cx="5739063" cy="3474711"/>
        </p:xfrm>
        <a:graphic>
          <a:graphicData uri="http://schemas.openxmlformats.org/drawingml/2006/table">
            <a:tbl>
              <a:tblPr rtl="1" firstRow="1" bandRow="1">
                <a:tableStyleId>{5C22544A-7EE6-4342-B048-85BDC9FD1C3A}</a:tableStyleId>
              </a:tblPr>
              <a:tblGrid>
                <a:gridCol w="755140">
                  <a:extLst>
                    <a:ext uri="{9D8B030D-6E8A-4147-A177-3AD203B41FA5}">
                      <a16:colId xmlns:a16="http://schemas.microsoft.com/office/drawing/2014/main" val="496728734"/>
                    </a:ext>
                  </a:extLst>
                </a:gridCol>
                <a:gridCol w="2651380">
                  <a:extLst>
                    <a:ext uri="{9D8B030D-6E8A-4147-A177-3AD203B41FA5}">
                      <a16:colId xmlns:a16="http://schemas.microsoft.com/office/drawing/2014/main" val="2330502588"/>
                    </a:ext>
                  </a:extLst>
                </a:gridCol>
                <a:gridCol w="2332543">
                  <a:extLst>
                    <a:ext uri="{9D8B030D-6E8A-4147-A177-3AD203B41FA5}">
                      <a16:colId xmlns:a16="http://schemas.microsoft.com/office/drawing/2014/main" val="964429766"/>
                    </a:ext>
                  </a:extLst>
                </a:gridCol>
              </a:tblGrid>
              <a:tr h="141409">
                <a:tc>
                  <a:txBody>
                    <a:bodyPr/>
                    <a:lstStyle/>
                    <a:p>
                      <a:pPr marL="0" algn="ctr" rtl="1" eaLnBrk="1" latinLnBrk="0" hangingPunct="1">
                        <a:buNone/>
                      </a:pPr>
                      <a:r>
                        <a:rPr lang="ar-EG" sz="1200" b="1" kern="1200">
                          <a:solidFill>
                            <a:srgbClr val="173863"/>
                          </a:solidFill>
                          <a:effectLst/>
                          <a:latin typeface="Sakkal Majalla"/>
                          <a:ea typeface="微软雅黑"/>
                          <a:cs typeface="Sakkal Majalla"/>
                        </a:rPr>
                        <a:t>#</a:t>
                      </a:r>
                      <a:endParaRPr lang="ar-EG">
                        <a:solidFill>
                          <a:srgbClr val="173863"/>
                        </a:solidFill>
                        <a:effectLst/>
                        <a:latin typeface="Sakkal Majalla"/>
                        <a:ea typeface="微软雅黑"/>
                        <a:cs typeface="Sakkal Majalla"/>
                      </a:endParaRPr>
                    </a:p>
                  </a:txBody>
                  <a:tcPr marL="0" marR="0" marT="0" marB="0" anchor="ctr">
                    <a:lnL>
                      <a:noFill/>
                    </a:lnL>
                    <a:lnR>
                      <a:noFill/>
                    </a:lnR>
                    <a:lnT>
                      <a:noFill/>
                    </a:lnT>
                    <a:lnB>
                      <a:noFill/>
                    </a:lnB>
                    <a:noFill/>
                  </a:tcPr>
                </a:tc>
                <a:tc>
                  <a:txBody>
                    <a:bodyPr/>
                    <a:lstStyle/>
                    <a:p>
                      <a:pPr marL="0" algn="ctr" rtl="1" eaLnBrk="1" latinLnBrk="0" hangingPunct="1">
                        <a:buNone/>
                      </a:pPr>
                      <a:r>
                        <a:rPr lang="ar-SA" sz="1200" b="1" kern="1200">
                          <a:solidFill>
                            <a:srgbClr val="173863"/>
                          </a:solidFill>
                          <a:effectLst/>
                          <a:latin typeface="Sakkal Majalla"/>
                          <a:ea typeface="微软雅黑"/>
                          <a:cs typeface="Sakkal Majalla"/>
                        </a:rPr>
                        <a:t>الوقت</a:t>
                      </a:r>
                      <a:endParaRPr lang="ar-SA">
                        <a:solidFill>
                          <a:srgbClr val="173863"/>
                        </a:solidFill>
                        <a:effectLst/>
                        <a:latin typeface="Sakkal Majalla"/>
                        <a:ea typeface="微软雅黑"/>
                        <a:cs typeface="Sakkal Majalla"/>
                      </a:endParaRPr>
                    </a:p>
                  </a:txBody>
                  <a:tcPr marL="0" marR="0" marT="0" marB="0" anchor="ctr">
                    <a:lnL>
                      <a:noFill/>
                    </a:lnL>
                    <a:lnR>
                      <a:noFill/>
                    </a:lnR>
                    <a:lnT>
                      <a:noFill/>
                    </a:lnT>
                    <a:lnB>
                      <a:noFill/>
                    </a:lnB>
                    <a:noFill/>
                  </a:tcPr>
                </a:tc>
                <a:tc>
                  <a:txBody>
                    <a:bodyPr/>
                    <a:lstStyle/>
                    <a:p>
                      <a:pPr marL="0" algn="ctr" rtl="1" eaLnBrk="1" latinLnBrk="0" hangingPunct="1">
                        <a:buNone/>
                      </a:pPr>
                      <a:r>
                        <a:rPr lang="ar-SA" sz="1200" b="1" kern="1200">
                          <a:solidFill>
                            <a:srgbClr val="173863"/>
                          </a:solidFill>
                          <a:effectLst/>
                          <a:latin typeface="Sakkal Majalla"/>
                          <a:ea typeface="微软雅黑"/>
                          <a:cs typeface="Sakkal Majalla"/>
                        </a:rPr>
                        <a:t>الجلسة</a:t>
                      </a:r>
                      <a:endParaRPr lang="ar-SA">
                        <a:solidFill>
                          <a:srgbClr val="173863"/>
                        </a:solidFill>
                        <a:effectLst/>
                        <a:latin typeface="Sakkal Majalla"/>
                        <a:ea typeface="微软雅黑"/>
                        <a:cs typeface="Sakkal Majalla"/>
                      </a:endParaRPr>
                    </a:p>
                  </a:txBody>
                  <a:tcPr marL="0" marR="0" marT="0" marB="0" anchor="ctr">
                    <a:lnL>
                      <a:noFill/>
                    </a:lnL>
                    <a:lnR>
                      <a:noFill/>
                    </a:lnR>
                    <a:lnT>
                      <a:noFill/>
                    </a:lnT>
                    <a:lnB>
                      <a:noFill/>
                    </a:lnB>
                    <a:noFill/>
                  </a:tcPr>
                </a:tc>
                <a:extLst>
                  <a:ext uri="{0D108BD9-81ED-4DB2-BD59-A6C34878D82A}">
                    <a16:rowId xmlns:a16="http://schemas.microsoft.com/office/drawing/2014/main" val="622567089"/>
                  </a:ext>
                </a:extLst>
              </a:tr>
              <a:tr h="413349">
                <a:tc>
                  <a:txBody>
                    <a:bodyPr/>
                    <a:lstStyle/>
                    <a:p>
                      <a:pPr marL="0" algn="ctr" rtl="1" eaLnBrk="1" latinLnBrk="0" hangingPunct="1">
                        <a:buNone/>
                      </a:pPr>
                      <a:r>
                        <a:rPr lang="ar-SA" sz="1200" b="0" kern="1200">
                          <a:solidFill>
                            <a:srgbClr val="173863"/>
                          </a:solidFill>
                          <a:effectLst/>
                          <a:latin typeface="Sakkal Majalla"/>
                          <a:ea typeface="微软雅黑"/>
                          <a:cs typeface="Sakkal Majalla"/>
                        </a:rPr>
                        <a:t>1</a:t>
                      </a:r>
                      <a:endParaRPr lang="ar-SA">
                        <a:solidFill>
                          <a:srgbClr val="173863"/>
                        </a:solidFill>
                        <a:effectLst/>
                        <a:latin typeface="Sakkal Majalla"/>
                        <a:ea typeface="微软雅黑"/>
                        <a:cs typeface="Sakkal Majalla"/>
                      </a:endParaRPr>
                    </a:p>
                  </a:txBody>
                  <a:tcPr marL="0" marR="0" marT="0" marB="0" anchor="ctr">
                    <a:lnL>
                      <a:noFill/>
                    </a:lnL>
                    <a:lnR>
                      <a:noFill/>
                    </a:lnR>
                    <a:lnT>
                      <a:noFill/>
                    </a:lnT>
                    <a:lnB>
                      <a:noFill/>
                    </a:lnB>
                    <a:noFill/>
                  </a:tcPr>
                </a:tc>
                <a:tc>
                  <a:txBody>
                    <a:bodyPr/>
                    <a:lstStyle/>
                    <a:p>
                      <a:pPr marL="0" marR="0" indent="0" algn="ctr" rtl="1" eaLnBrk="1" fontAlgn="auto" latinLnBrk="0" hangingPunct="1">
                        <a:buNone/>
                      </a:pPr>
                      <a:r>
                        <a:rPr lang="ar-SA" sz="1200" b="1" kern="1200">
                          <a:solidFill>
                            <a:srgbClr val="173863"/>
                          </a:solidFill>
                          <a:effectLst/>
                          <a:latin typeface="Sakkal Majalla" panose="02000000000000000000" pitchFamily="2" charset="-78"/>
                          <a:ea typeface="微软雅黑" panose="020B0503020204020204" pitchFamily="34" charset="-122"/>
                          <a:cs typeface="Sakkal Majalla" panose="02000000000000000000" pitchFamily="2" charset="-78"/>
                        </a:rPr>
                        <a:t>9:30 -10</a:t>
                      </a:r>
                      <a:endParaRPr lang="ar-SA">
                        <a:solidFill>
                          <a:srgbClr val="173863"/>
                        </a:solidFill>
                        <a:effectLst/>
                      </a:endParaRPr>
                    </a:p>
                  </a:txBody>
                  <a:tcPr marL="0" marR="0" marT="0" marB="0" anchor="ctr">
                    <a:lnL>
                      <a:noFill/>
                    </a:lnL>
                    <a:lnR>
                      <a:noFill/>
                    </a:lnR>
                    <a:lnT>
                      <a:noFill/>
                    </a:lnT>
                    <a:lnB>
                      <a:noFill/>
                    </a:lnB>
                    <a:noFill/>
                  </a:tcPr>
                </a:tc>
                <a:tc>
                  <a:txBody>
                    <a:bodyPr/>
                    <a:lstStyle/>
                    <a:p>
                      <a:pPr marL="0" algn="ctr" rtl="1" eaLnBrk="1" latinLnBrk="0" hangingPunct="1">
                        <a:buNone/>
                      </a:pPr>
                      <a:r>
                        <a:rPr lang="ar-SA" sz="1200" b="1" kern="1200">
                          <a:solidFill>
                            <a:srgbClr val="173863"/>
                          </a:solidFill>
                          <a:effectLst/>
                          <a:latin typeface="Sakkal Majalla" panose="02000000000000000000" pitchFamily="2" charset="-78"/>
                          <a:ea typeface="微软雅黑" panose="020B0503020204020204" pitchFamily="34" charset="-122"/>
                          <a:cs typeface="Sakkal Majalla" panose="02000000000000000000" pitchFamily="2" charset="-78"/>
                        </a:rPr>
                        <a:t>كلمة افتتاحية</a:t>
                      </a:r>
                      <a:endParaRPr lang="ar-SA">
                        <a:solidFill>
                          <a:srgbClr val="173863"/>
                        </a:solidFill>
                        <a:effectLst/>
                      </a:endParaRPr>
                    </a:p>
                  </a:txBody>
                  <a:tcPr marL="0" marR="0" marT="0" marB="0" anchor="ctr">
                    <a:lnL>
                      <a:noFill/>
                    </a:lnL>
                    <a:lnR>
                      <a:noFill/>
                    </a:lnR>
                    <a:lnT>
                      <a:noFill/>
                    </a:lnT>
                    <a:lnB>
                      <a:noFill/>
                    </a:lnB>
                    <a:noFill/>
                  </a:tcPr>
                </a:tc>
                <a:extLst>
                  <a:ext uri="{0D108BD9-81ED-4DB2-BD59-A6C34878D82A}">
                    <a16:rowId xmlns:a16="http://schemas.microsoft.com/office/drawing/2014/main" val="373839971"/>
                  </a:ext>
                </a:extLst>
              </a:tr>
              <a:tr h="228429">
                <a:tc>
                  <a:txBody>
                    <a:bodyPr/>
                    <a:lstStyle/>
                    <a:p>
                      <a:pPr marL="0" algn="ctr" rtl="1" eaLnBrk="1" latinLnBrk="0" hangingPunct="1">
                        <a:buNone/>
                      </a:pPr>
                      <a:r>
                        <a:rPr lang="ar-SA" sz="1200" b="0" kern="1200">
                          <a:solidFill>
                            <a:srgbClr val="173863"/>
                          </a:solidFill>
                          <a:effectLst/>
                          <a:latin typeface="Sakkal Majalla"/>
                          <a:ea typeface="微软雅黑"/>
                          <a:cs typeface="Sakkal Majalla"/>
                        </a:rPr>
                        <a:t>2</a:t>
                      </a:r>
                      <a:endParaRPr lang="ar-SA">
                        <a:solidFill>
                          <a:srgbClr val="173863"/>
                        </a:solidFill>
                        <a:effectLst/>
                        <a:latin typeface="Sakkal Majalla"/>
                        <a:ea typeface="微软雅黑"/>
                        <a:cs typeface="Sakkal Majalla"/>
                      </a:endParaRPr>
                    </a:p>
                  </a:txBody>
                  <a:tcPr marL="0" marR="0" marT="0" marB="0" anchor="ctr">
                    <a:lnL>
                      <a:noFill/>
                    </a:lnL>
                    <a:lnR>
                      <a:noFill/>
                    </a:lnR>
                    <a:lnT>
                      <a:noFill/>
                    </a:lnT>
                    <a:lnB>
                      <a:noFill/>
                    </a:lnB>
                    <a:noFill/>
                  </a:tcPr>
                </a:tc>
                <a:tc>
                  <a:txBody>
                    <a:bodyPr/>
                    <a:lstStyle/>
                    <a:p>
                      <a:pPr marL="0" marR="0" indent="0" algn="ctr" rtl="1" eaLnBrk="1" fontAlgn="auto" latinLnBrk="0" hangingPunct="1">
                        <a:buNone/>
                      </a:pPr>
                      <a:r>
                        <a:rPr lang="ar-SA" sz="1200" b="1" i="0" kern="1200">
                          <a:solidFill>
                            <a:srgbClr val="173863"/>
                          </a:solidFill>
                          <a:effectLst/>
                          <a:latin typeface="Sakkal Majalla" panose="02000000000000000000" pitchFamily="2" charset="-78"/>
                          <a:ea typeface="微软雅黑" panose="020B0503020204020204" pitchFamily="34" charset="-122"/>
                          <a:cs typeface="Sakkal Majalla" panose="02000000000000000000" pitchFamily="2" charset="-78"/>
                        </a:rPr>
                        <a:t>10 – 10:15</a:t>
                      </a:r>
                      <a:endParaRPr lang="ar-SA">
                        <a:solidFill>
                          <a:srgbClr val="173863"/>
                        </a:solidFill>
                        <a:effectLst/>
                      </a:endParaRPr>
                    </a:p>
                  </a:txBody>
                  <a:tcPr marL="0" marR="0" marT="0" marB="0" anchor="ctr">
                    <a:lnL>
                      <a:noFill/>
                    </a:lnL>
                    <a:lnR>
                      <a:noFill/>
                    </a:lnR>
                    <a:lnT>
                      <a:noFill/>
                    </a:lnT>
                    <a:lnB>
                      <a:noFill/>
                    </a:lnB>
                    <a:noFill/>
                  </a:tcPr>
                </a:tc>
                <a:tc>
                  <a:txBody>
                    <a:bodyPr/>
                    <a:lstStyle/>
                    <a:p>
                      <a:pPr marL="0" marR="0" indent="0" algn="ctr" rtl="1" eaLnBrk="1" fontAlgn="auto" latinLnBrk="0" hangingPunct="1">
                        <a:buNone/>
                      </a:pPr>
                      <a:r>
                        <a:rPr lang="ar-SA" sz="1200" b="1" kern="1200">
                          <a:solidFill>
                            <a:srgbClr val="173863"/>
                          </a:solidFill>
                          <a:effectLst/>
                          <a:latin typeface="Sakkal Majalla" panose="02000000000000000000" pitchFamily="2" charset="-78"/>
                          <a:ea typeface="微软雅黑" panose="020B0503020204020204" pitchFamily="34" charset="-122"/>
                          <a:cs typeface="Sakkal Majalla" panose="02000000000000000000" pitchFamily="2" charset="-78"/>
                        </a:rPr>
                        <a:t>كلمة الرئيس التنفيذي</a:t>
                      </a:r>
                      <a:endParaRPr lang="ar-SA">
                        <a:solidFill>
                          <a:srgbClr val="173863"/>
                        </a:solidFill>
                        <a:effectLst/>
                      </a:endParaRPr>
                    </a:p>
                  </a:txBody>
                  <a:tcPr marL="0" marR="0" marT="0" marB="0" anchor="ctr">
                    <a:lnL>
                      <a:noFill/>
                    </a:lnL>
                    <a:lnR>
                      <a:noFill/>
                    </a:lnR>
                    <a:lnT>
                      <a:noFill/>
                    </a:lnT>
                    <a:lnB>
                      <a:noFill/>
                    </a:lnB>
                    <a:noFill/>
                  </a:tcPr>
                </a:tc>
                <a:extLst>
                  <a:ext uri="{0D108BD9-81ED-4DB2-BD59-A6C34878D82A}">
                    <a16:rowId xmlns:a16="http://schemas.microsoft.com/office/drawing/2014/main" val="2316103451"/>
                  </a:ext>
                </a:extLst>
              </a:tr>
              <a:tr h="228429">
                <a:tc>
                  <a:txBody>
                    <a:bodyPr/>
                    <a:lstStyle/>
                    <a:p>
                      <a:pPr marL="0" algn="ctr" rtl="1" eaLnBrk="1" latinLnBrk="0" hangingPunct="1">
                        <a:buNone/>
                      </a:pPr>
                      <a:r>
                        <a:rPr lang="ar-SA" sz="1200" b="0" kern="1200">
                          <a:solidFill>
                            <a:srgbClr val="173863"/>
                          </a:solidFill>
                          <a:effectLst/>
                          <a:latin typeface="Sakkal Majalla"/>
                          <a:ea typeface="微软雅黑"/>
                          <a:cs typeface="Sakkal Majalla"/>
                        </a:rPr>
                        <a:t>3</a:t>
                      </a:r>
                      <a:endParaRPr lang="ar-SA">
                        <a:solidFill>
                          <a:srgbClr val="173863"/>
                        </a:solidFill>
                        <a:effectLst/>
                        <a:latin typeface="Sakkal Majalla"/>
                        <a:ea typeface="微软雅黑"/>
                        <a:cs typeface="Sakkal Majalla"/>
                      </a:endParaRPr>
                    </a:p>
                  </a:txBody>
                  <a:tcPr marL="0" marR="0" marT="0" marB="0" anchor="ctr">
                    <a:lnL>
                      <a:noFill/>
                    </a:lnL>
                    <a:lnR>
                      <a:noFill/>
                    </a:lnR>
                    <a:lnT>
                      <a:noFill/>
                    </a:lnT>
                    <a:lnB>
                      <a:noFill/>
                    </a:lnB>
                    <a:noFill/>
                  </a:tcPr>
                </a:tc>
                <a:tc>
                  <a:txBody>
                    <a:bodyPr/>
                    <a:lstStyle/>
                    <a:p>
                      <a:pPr marL="0" marR="0" indent="0" algn="ctr" rtl="1" eaLnBrk="1" fontAlgn="auto" latinLnBrk="0" hangingPunct="1">
                        <a:buNone/>
                      </a:pPr>
                      <a:r>
                        <a:rPr lang="ar-SA" sz="1200" b="1" i="0" kern="1200">
                          <a:solidFill>
                            <a:srgbClr val="173863"/>
                          </a:solidFill>
                          <a:effectLst/>
                          <a:latin typeface="Sakkal Majalla" panose="02000000000000000000" pitchFamily="2" charset="-78"/>
                          <a:ea typeface="微软雅黑" panose="020B0503020204020204" pitchFamily="34" charset="-122"/>
                          <a:cs typeface="Sakkal Majalla" panose="02000000000000000000" pitchFamily="2" charset="-78"/>
                        </a:rPr>
                        <a:t>10:15 – 10:30</a:t>
                      </a:r>
                      <a:endParaRPr lang="ar-SA">
                        <a:solidFill>
                          <a:srgbClr val="173863"/>
                        </a:solidFill>
                        <a:effectLst/>
                      </a:endParaRPr>
                    </a:p>
                  </a:txBody>
                  <a:tcPr marL="0" marR="0" marT="0" marB="0" anchor="ctr">
                    <a:lnL>
                      <a:noFill/>
                    </a:lnL>
                    <a:lnR>
                      <a:noFill/>
                    </a:lnR>
                    <a:lnT>
                      <a:noFill/>
                    </a:lnT>
                    <a:lnB>
                      <a:noFill/>
                    </a:lnB>
                    <a:noFill/>
                  </a:tcPr>
                </a:tc>
                <a:tc>
                  <a:txBody>
                    <a:bodyPr/>
                    <a:lstStyle/>
                    <a:p>
                      <a:pPr marL="0" marR="0" indent="0" algn="ctr" rtl="1" eaLnBrk="1" fontAlgn="auto" latinLnBrk="0" hangingPunct="1">
                        <a:buNone/>
                      </a:pPr>
                      <a:r>
                        <a:rPr lang="ar-SA" sz="1200" b="1" kern="1200">
                          <a:solidFill>
                            <a:srgbClr val="173863"/>
                          </a:solidFill>
                          <a:effectLst/>
                          <a:latin typeface="Sakkal Majalla" panose="02000000000000000000" pitchFamily="2" charset="-78"/>
                          <a:ea typeface="微软雅黑" panose="020B0503020204020204" pitchFamily="34" charset="-122"/>
                          <a:cs typeface="Sakkal Majalla" panose="02000000000000000000" pitchFamily="2" charset="-78"/>
                        </a:rPr>
                        <a:t>عرض ملخص الاستراتيجية</a:t>
                      </a:r>
                      <a:endParaRPr lang="ar-SA">
                        <a:solidFill>
                          <a:srgbClr val="173863"/>
                        </a:solidFill>
                        <a:effectLst/>
                      </a:endParaRPr>
                    </a:p>
                  </a:txBody>
                  <a:tcPr marL="0" marR="0" marT="0" marB="0" anchor="ctr">
                    <a:lnL>
                      <a:noFill/>
                    </a:lnL>
                    <a:lnR>
                      <a:noFill/>
                    </a:lnR>
                    <a:lnT>
                      <a:noFill/>
                    </a:lnT>
                    <a:lnB>
                      <a:noFill/>
                    </a:lnB>
                    <a:noFill/>
                  </a:tcPr>
                </a:tc>
                <a:extLst>
                  <a:ext uri="{0D108BD9-81ED-4DB2-BD59-A6C34878D82A}">
                    <a16:rowId xmlns:a16="http://schemas.microsoft.com/office/drawing/2014/main" val="1399736646"/>
                  </a:ext>
                </a:extLst>
              </a:tr>
              <a:tr h="228429">
                <a:tc>
                  <a:txBody>
                    <a:bodyPr/>
                    <a:lstStyle/>
                    <a:p>
                      <a:pPr marL="0" algn="ctr" rtl="1" eaLnBrk="1" latinLnBrk="0" hangingPunct="1">
                        <a:buNone/>
                      </a:pPr>
                      <a:r>
                        <a:rPr lang="ar-SA" sz="1200" b="0" kern="1200">
                          <a:solidFill>
                            <a:srgbClr val="173863"/>
                          </a:solidFill>
                          <a:effectLst/>
                          <a:latin typeface="Sakkal Majalla"/>
                          <a:ea typeface="微软雅黑"/>
                          <a:cs typeface="Sakkal Majalla"/>
                        </a:rPr>
                        <a:t>4</a:t>
                      </a:r>
                      <a:endParaRPr lang="ar-SA">
                        <a:solidFill>
                          <a:srgbClr val="173863"/>
                        </a:solidFill>
                        <a:effectLst/>
                        <a:latin typeface="Sakkal Majalla"/>
                        <a:ea typeface="微软雅黑"/>
                        <a:cs typeface="Sakkal Majalla"/>
                      </a:endParaRPr>
                    </a:p>
                  </a:txBody>
                  <a:tcPr marL="0" marR="0" marT="0" marB="0" anchor="ctr">
                    <a:lnL>
                      <a:noFill/>
                    </a:lnL>
                    <a:lnR>
                      <a:noFill/>
                    </a:lnR>
                    <a:lnT>
                      <a:noFill/>
                    </a:lnT>
                    <a:lnB>
                      <a:noFill/>
                    </a:lnB>
                    <a:noFill/>
                  </a:tcPr>
                </a:tc>
                <a:tc>
                  <a:txBody>
                    <a:bodyPr/>
                    <a:lstStyle/>
                    <a:p>
                      <a:pPr marL="0" marR="0" indent="0" algn="ctr" rtl="1" eaLnBrk="1" fontAlgn="auto" latinLnBrk="0" hangingPunct="1">
                        <a:buNone/>
                      </a:pPr>
                      <a:r>
                        <a:rPr lang="ar-SA" sz="1200" b="1" i="0" kern="1200">
                          <a:solidFill>
                            <a:srgbClr val="173863"/>
                          </a:solidFill>
                          <a:effectLst/>
                          <a:latin typeface="Sakkal Majalla" panose="02000000000000000000" pitchFamily="2" charset="-78"/>
                          <a:ea typeface="微软雅黑" panose="020B0503020204020204" pitchFamily="34" charset="-122"/>
                          <a:cs typeface="Sakkal Majalla" panose="02000000000000000000" pitchFamily="2" charset="-78"/>
                        </a:rPr>
                        <a:t>10:30 - 11</a:t>
                      </a:r>
                      <a:endParaRPr lang="ar-SA">
                        <a:solidFill>
                          <a:srgbClr val="173863"/>
                        </a:solidFill>
                        <a:effectLst/>
                      </a:endParaRPr>
                    </a:p>
                  </a:txBody>
                  <a:tcPr marL="0" marR="0" marT="0" marB="0" anchor="ctr">
                    <a:lnL>
                      <a:noFill/>
                    </a:lnL>
                    <a:lnR>
                      <a:noFill/>
                    </a:lnR>
                    <a:lnT>
                      <a:noFill/>
                    </a:lnT>
                    <a:lnB>
                      <a:noFill/>
                    </a:lnB>
                    <a:noFill/>
                  </a:tcPr>
                </a:tc>
                <a:tc>
                  <a:txBody>
                    <a:bodyPr/>
                    <a:lstStyle/>
                    <a:p>
                      <a:pPr marL="0" marR="0" indent="0" algn="ctr" rtl="1" eaLnBrk="1" fontAlgn="auto" latinLnBrk="0" hangingPunct="1">
                        <a:buNone/>
                      </a:pPr>
                      <a:r>
                        <a:rPr lang="ar-SA" sz="1200" b="1" kern="1200">
                          <a:solidFill>
                            <a:srgbClr val="173863"/>
                          </a:solidFill>
                          <a:effectLst/>
                          <a:latin typeface="Sakkal Majalla" panose="02000000000000000000" pitchFamily="2" charset="-78"/>
                          <a:ea typeface="微软雅黑" panose="020B0503020204020204" pitchFamily="34" charset="-122"/>
                          <a:cs typeface="Sakkal Majalla" panose="02000000000000000000" pitchFamily="2" charset="-78"/>
                        </a:rPr>
                        <a:t>نشاط 1:  الرؤية والرسالة</a:t>
                      </a:r>
                      <a:endParaRPr lang="ar-SA">
                        <a:solidFill>
                          <a:srgbClr val="173863"/>
                        </a:solidFill>
                        <a:effectLst/>
                      </a:endParaRPr>
                    </a:p>
                  </a:txBody>
                  <a:tcPr marL="0" marR="0" marT="0" marB="0" anchor="ctr">
                    <a:lnL>
                      <a:noFill/>
                    </a:lnL>
                    <a:lnR>
                      <a:noFill/>
                    </a:lnR>
                    <a:lnT>
                      <a:noFill/>
                    </a:lnT>
                    <a:lnB>
                      <a:noFill/>
                    </a:lnB>
                    <a:noFill/>
                  </a:tcPr>
                </a:tc>
                <a:extLst>
                  <a:ext uri="{0D108BD9-81ED-4DB2-BD59-A6C34878D82A}">
                    <a16:rowId xmlns:a16="http://schemas.microsoft.com/office/drawing/2014/main" val="1578888207"/>
                  </a:ext>
                </a:extLst>
              </a:tr>
              <a:tr h="315450">
                <a:tc>
                  <a:txBody>
                    <a:bodyPr/>
                    <a:lstStyle/>
                    <a:p>
                      <a:pPr marL="0" algn="ctr" rtl="1" eaLnBrk="1" latinLnBrk="0" hangingPunct="1">
                        <a:buNone/>
                      </a:pPr>
                      <a:r>
                        <a:rPr lang="ar-SA" sz="1200" b="0" kern="1200">
                          <a:solidFill>
                            <a:srgbClr val="173863"/>
                          </a:solidFill>
                          <a:effectLst/>
                          <a:latin typeface="Sakkal Majalla"/>
                          <a:ea typeface="微软雅黑"/>
                          <a:cs typeface="Sakkal Majalla"/>
                        </a:rPr>
                        <a:t>5</a:t>
                      </a:r>
                      <a:endParaRPr lang="ar-SA">
                        <a:solidFill>
                          <a:srgbClr val="173863"/>
                        </a:solidFill>
                        <a:effectLst/>
                        <a:latin typeface="Sakkal Majalla"/>
                        <a:ea typeface="微软雅黑"/>
                        <a:cs typeface="Sakkal Majalla"/>
                      </a:endParaRPr>
                    </a:p>
                  </a:txBody>
                  <a:tcPr marL="0" marR="0" marT="0" marB="0" anchor="ctr">
                    <a:lnL>
                      <a:noFill/>
                    </a:lnL>
                    <a:lnR>
                      <a:noFill/>
                    </a:lnR>
                    <a:lnT>
                      <a:noFill/>
                    </a:lnT>
                    <a:lnB>
                      <a:noFill/>
                    </a:lnB>
                    <a:noFill/>
                  </a:tcPr>
                </a:tc>
                <a:tc>
                  <a:txBody>
                    <a:bodyPr/>
                    <a:lstStyle/>
                    <a:p>
                      <a:pPr marL="0" marR="0" indent="0" algn="ctr" rtl="1" eaLnBrk="1" fontAlgn="auto" latinLnBrk="0" hangingPunct="1">
                        <a:buNone/>
                      </a:pPr>
                      <a:r>
                        <a:rPr lang="ar-SA" sz="1200" b="1" i="0" kern="1200">
                          <a:solidFill>
                            <a:srgbClr val="173863"/>
                          </a:solidFill>
                          <a:effectLst/>
                          <a:latin typeface="Sakkal Majalla" panose="02000000000000000000" pitchFamily="2" charset="-78"/>
                          <a:ea typeface="微软雅黑" panose="020B0503020204020204" pitchFamily="34" charset="-122"/>
                          <a:cs typeface="Sakkal Majalla" panose="02000000000000000000" pitchFamily="2" charset="-78"/>
                        </a:rPr>
                        <a:t>11 – 11:30</a:t>
                      </a:r>
                      <a:endParaRPr lang="ar-SA">
                        <a:solidFill>
                          <a:srgbClr val="173863"/>
                        </a:solidFill>
                        <a:effectLst/>
                      </a:endParaRPr>
                    </a:p>
                  </a:txBody>
                  <a:tcPr marL="0" marR="0" marT="0" marB="0" anchor="ctr">
                    <a:lnL>
                      <a:noFill/>
                    </a:lnL>
                    <a:lnR>
                      <a:noFill/>
                    </a:lnR>
                    <a:lnT>
                      <a:noFill/>
                    </a:lnT>
                    <a:lnB>
                      <a:noFill/>
                    </a:lnB>
                    <a:noFill/>
                  </a:tcPr>
                </a:tc>
                <a:tc>
                  <a:txBody>
                    <a:bodyPr/>
                    <a:lstStyle/>
                    <a:p>
                      <a:pPr marL="0" marR="0" indent="0" algn="ctr" rtl="1" eaLnBrk="1" fontAlgn="auto" latinLnBrk="0" hangingPunct="1">
                        <a:buNone/>
                      </a:pPr>
                      <a:r>
                        <a:rPr lang="ar-SA" sz="1200" b="1" kern="1200">
                          <a:solidFill>
                            <a:srgbClr val="173863"/>
                          </a:solidFill>
                          <a:effectLst/>
                          <a:latin typeface="Sakkal Majalla" panose="02000000000000000000" pitchFamily="2" charset="-78"/>
                          <a:ea typeface="微软雅黑" panose="020B0503020204020204" pitchFamily="34" charset="-122"/>
                          <a:cs typeface="Sakkal Majalla" panose="02000000000000000000" pitchFamily="2" charset="-78"/>
                        </a:rPr>
                        <a:t>نشاط 2: القيم </a:t>
                      </a:r>
                      <a:endParaRPr lang="ar-SA">
                        <a:solidFill>
                          <a:srgbClr val="173863"/>
                        </a:solidFill>
                        <a:effectLst/>
                      </a:endParaRPr>
                    </a:p>
                  </a:txBody>
                  <a:tcPr marL="0" marR="0" marT="0" marB="0" anchor="ctr">
                    <a:lnL>
                      <a:noFill/>
                    </a:lnL>
                    <a:lnR>
                      <a:noFill/>
                    </a:lnR>
                    <a:lnT>
                      <a:noFill/>
                    </a:lnT>
                    <a:lnB>
                      <a:noFill/>
                    </a:lnB>
                    <a:noFill/>
                  </a:tcPr>
                </a:tc>
                <a:extLst>
                  <a:ext uri="{0D108BD9-81ED-4DB2-BD59-A6C34878D82A}">
                    <a16:rowId xmlns:a16="http://schemas.microsoft.com/office/drawing/2014/main" val="1197306883"/>
                  </a:ext>
                </a:extLst>
              </a:tr>
              <a:tr h="141409">
                <a:tc>
                  <a:txBody>
                    <a:bodyPr/>
                    <a:lstStyle/>
                    <a:p>
                      <a:pPr marL="0" algn="ctr" rtl="1" eaLnBrk="1" latinLnBrk="0" hangingPunct="1">
                        <a:buNone/>
                      </a:pPr>
                      <a:r>
                        <a:rPr lang="ar-SA" sz="1200" b="0" kern="1200">
                          <a:solidFill>
                            <a:srgbClr val="173863"/>
                          </a:solidFill>
                          <a:effectLst/>
                          <a:latin typeface="Sakkal Majalla"/>
                          <a:cs typeface="Sakkal Majalla"/>
                        </a:rPr>
                        <a:t>6</a:t>
                      </a:r>
                      <a:endParaRPr lang="ar-SA">
                        <a:solidFill>
                          <a:srgbClr val="173863"/>
                        </a:solidFill>
                        <a:effectLst/>
                        <a:latin typeface="Sakkal Majalla"/>
                        <a:cs typeface="Sakkal Majalla"/>
                      </a:endParaRPr>
                    </a:p>
                  </a:txBody>
                  <a:tcPr marL="0" marR="0" marT="0" marB="0" anchor="ctr">
                    <a:lnL>
                      <a:noFill/>
                    </a:lnL>
                    <a:lnR>
                      <a:noFill/>
                    </a:lnR>
                    <a:lnT>
                      <a:noFill/>
                    </a:lnT>
                    <a:lnB>
                      <a:noFill/>
                    </a:lnB>
                    <a:noFill/>
                  </a:tcPr>
                </a:tc>
                <a:tc>
                  <a:txBody>
                    <a:bodyPr/>
                    <a:lstStyle/>
                    <a:p>
                      <a:pPr marL="0" marR="0" indent="0" algn="ctr" rtl="1" eaLnBrk="1" fontAlgn="auto" latinLnBrk="0" hangingPunct="1">
                        <a:buNone/>
                      </a:pPr>
                      <a:r>
                        <a:rPr lang="ar-SA" sz="1200" b="1" i="0" kern="1200">
                          <a:solidFill>
                            <a:srgbClr val="173863"/>
                          </a:solidFill>
                          <a:effectLst/>
                          <a:latin typeface="Sakkal Majalla" panose="02000000000000000000" pitchFamily="2" charset="-78"/>
                          <a:cs typeface="Sakkal Majalla" panose="02000000000000000000" pitchFamily="2" charset="-78"/>
                        </a:rPr>
                        <a:t>11:30 - 12</a:t>
                      </a:r>
                      <a:endParaRPr lang="ar-SA">
                        <a:solidFill>
                          <a:srgbClr val="173863"/>
                        </a:solidFill>
                        <a:effectLst/>
                      </a:endParaRPr>
                    </a:p>
                  </a:txBody>
                  <a:tcPr marL="0" marR="0" marT="0" marB="0" anchor="ctr">
                    <a:lnL>
                      <a:noFill/>
                    </a:lnL>
                    <a:lnR>
                      <a:noFill/>
                    </a:lnR>
                    <a:lnT>
                      <a:noFill/>
                    </a:lnT>
                    <a:lnB>
                      <a:noFill/>
                    </a:lnB>
                    <a:noFill/>
                  </a:tcPr>
                </a:tc>
                <a:tc>
                  <a:txBody>
                    <a:bodyPr/>
                    <a:lstStyle/>
                    <a:p>
                      <a:pPr marL="0" marR="0" indent="0" algn="ctr" rtl="1" eaLnBrk="1" fontAlgn="auto" latinLnBrk="0" hangingPunct="1">
                        <a:buNone/>
                      </a:pPr>
                      <a:r>
                        <a:rPr lang="ar-SA" sz="1200" b="1" kern="1200">
                          <a:solidFill>
                            <a:srgbClr val="173863"/>
                          </a:solidFill>
                          <a:effectLst/>
                          <a:latin typeface="Sakkal Majalla" panose="02000000000000000000" pitchFamily="2" charset="-78"/>
                          <a:ea typeface="微软雅黑" panose="020B0503020204020204" pitchFamily="34" charset="-122"/>
                          <a:cs typeface="Sakkal Majalla" panose="02000000000000000000" pitchFamily="2" charset="-78"/>
                        </a:rPr>
                        <a:t>بريك</a:t>
                      </a:r>
                      <a:endParaRPr lang="ar-SA">
                        <a:solidFill>
                          <a:srgbClr val="173863"/>
                        </a:solidFill>
                        <a:effectLst/>
                      </a:endParaRPr>
                    </a:p>
                  </a:txBody>
                  <a:tcPr marL="0" marR="0" marT="0" marB="0" anchor="ctr">
                    <a:lnL>
                      <a:noFill/>
                    </a:lnL>
                    <a:lnR>
                      <a:noFill/>
                    </a:lnR>
                    <a:lnT>
                      <a:noFill/>
                    </a:lnT>
                    <a:lnB>
                      <a:noFill/>
                    </a:lnB>
                    <a:noFill/>
                  </a:tcPr>
                </a:tc>
                <a:extLst>
                  <a:ext uri="{0D108BD9-81ED-4DB2-BD59-A6C34878D82A}">
                    <a16:rowId xmlns:a16="http://schemas.microsoft.com/office/drawing/2014/main" val="3725213575"/>
                  </a:ext>
                </a:extLst>
              </a:tr>
              <a:tr h="326328">
                <a:tc>
                  <a:txBody>
                    <a:bodyPr/>
                    <a:lstStyle/>
                    <a:p>
                      <a:pPr rtl="1">
                        <a:buNone/>
                      </a:pPr>
                      <a:endParaRPr lang="en-US">
                        <a:solidFill>
                          <a:srgbClr val="173863"/>
                        </a:solidFill>
                        <a:effectLst/>
                      </a:endParaRPr>
                    </a:p>
                  </a:txBody>
                  <a:tcPr marL="0" marR="0" marT="0" marB="0" anchor="ctr">
                    <a:lnL>
                      <a:noFill/>
                    </a:lnL>
                    <a:lnR>
                      <a:noFill/>
                    </a:lnR>
                    <a:lnT>
                      <a:noFill/>
                    </a:lnT>
                    <a:lnB>
                      <a:noFill/>
                    </a:lnB>
                    <a:noFill/>
                  </a:tcPr>
                </a:tc>
                <a:tc>
                  <a:txBody>
                    <a:bodyPr/>
                    <a:lstStyle/>
                    <a:p>
                      <a:pPr marL="0" marR="0" indent="0" algn="ctr" rtl="1" eaLnBrk="1" fontAlgn="auto" latinLnBrk="0" hangingPunct="1">
                        <a:buNone/>
                      </a:pPr>
                      <a:r>
                        <a:rPr lang="ar-SA" sz="1200" b="1" i="0" kern="1200">
                          <a:solidFill>
                            <a:srgbClr val="173863"/>
                          </a:solidFill>
                          <a:effectLst/>
                          <a:latin typeface="Sakkal Majalla" panose="02000000000000000000" pitchFamily="2" charset="-78"/>
                          <a:cs typeface="Sakkal Majalla" panose="02000000000000000000" pitchFamily="2" charset="-78"/>
                        </a:rPr>
                        <a:t>12 – 12:30</a:t>
                      </a:r>
                      <a:endParaRPr lang="ar-SA">
                        <a:solidFill>
                          <a:srgbClr val="173863"/>
                        </a:solidFill>
                        <a:effectLst/>
                      </a:endParaRPr>
                    </a:p>
                  </a:txBody>
                  <a:tcPr marL="0" marR="0" marT="0" marB="0" anchor="ctr">
                    <a:lnL>
                      <a:noFill/>
                    </a:lnL>
                    <a:lnR>
                      <a:noFill/>
                    </a:lnR>
                    <a:lnT>
                      <a:noFill/>
                    </a:lnT>
                    <a:lnB>
                      <a:noFill/>
                    </a:lnB>
                    <a:noFill/>
                  </a:tcPr>
                </a:tc>
                <a:tc>
                  <a:txBody>
                    <a:bodyPr/>
                    <a:lstStyle/>
                    <a:p>
                      <a:pPr marL="0" marR="0" indent="0" algn="ctr" rtl="1" eaLnBrk="1" fontAlgn="auto" latinLnBrk="0" hangingPunct="1">
                        <a:buNone/>
                      </a:pPr>
                      <a:r>
                        <a:rPr lang="ar-SA" sz="1200" b="1" kern="1200">
                          <a:solidFill>
                            <a:srgbClr val="173863"/>
                          </a:solidFill>
                          <a:effectLst/>
                          <a:latin typeface="Sakkal Majalla" panose="02000000000000000000" pitchFamily="2" charset="-78"/>
                          <a:ea typeface="微软雅黑" panose="020B0503020204020204" pitchFamily="34" charset="-122"/>
                          <a:cs typeface="Sakkal Majalla" panose="02000000000000000000" pitchFamily="2" charset="-78"/>
                        </a:rPr>
                        <a:t>نشاط 3: الركائز والأهداف الاستراتيجية</a:t>
                      </a:r>
                      <a:endParaRPr lang="ar-SA">
                        <a:solidFill>
                          <a:srgbClr val="173863"/>
                        </a:solidFill>
                        <a:effectLst/>
                      </a:endParaRPr>
                    </a:p>
                  </a:txBody>
                  <a:tcPr marL="0" marR="0" marT="0" marB="0" anchor="ctr">
                    <a:lnL>
                      <a:noFill/>
                    </a:lnL>
                    <a:lnR>
                      <a:noFill/>
                    </a:lnR>
                    <a:lnT>
                      <a:noFill/>
                    </a:lnT>
                    <a:lnB>
                      <a:noFill/>
                    </a:lnB>
                    <a:noFill/>
                  </a:tcPr>
                </a:tc>
                <a:extLst>
                  <a:ext uri="{0D108BD9-81ED-4DB2-BD59-A6C34878D82A}">
                    <a16:rowId xmlns:a16="http://schemas.microsoft.com/office/drawing/2014/main" val="3796079675"/>
                  </a:ext>
                </a:extLst>
              </a:tr>
              <a:tr h="228429">
                <a:tc>
                  <a:txBody>
                    <a:bodyPr/>
                    <a:lstStyle/>
                    <a:p>
                      <a:pPr marL="0" algn="ctr" rtl="1" eaLnBrk="1" latinLnBrk="0" hangingPunct="1">
                        <a:buNone/>
                      </a:pPr>
                      <a:r>
                        <a:rPr lang="ar-SA" sz="1200" b="0" kern="1200">
                          <a:solidFill>
                            <a:srgbClr val="173863"/>
                          </a:solidFill>
                          <a:effectLst/>
                          <a:latin typeface="Sakkal Majalla"/>
                          <a:ea typeface="微软雅黑"/>
                          <a:cs typeface="Sakkal Majalla"/>
                        </a:rPr>
                        <a:t>7</a:t>
                      </a:r>
                      <a:endParaRPr lang="ar-SA">
                        <a:solidFill>
                          <a:srgbClr val="173863"/>
                        </a:solidFill>
                        <a:effectLst/>
                        <a:latin typeface="Sakkal Majalla"/>
                        <a:ea typeface="微软雅黑"/>
                        <a:cs typeface="Sakkal Majalla"/>
                      </a:endParaRPr>
                    </a:p>
                  </a:txBody>
                  <a:tcPr marL="0" marR="0" marT="0" marB="0" anchor="ctr">
                    <a:lnL>
                      <a:noFill/>
                    </a:lnL>
                    <a:lnR>
                      <a:noFill/>
                    </a:lnR>
                    <a:lnT>
                      <a:noFill/>
                    </a:lnT>
                    <a:lnB>
                      <a:noFill/>
                    </a:lnB>
                    <a:noFill/>
                  </a:tcPr>
                </a:tc>
                <a:tc>
                  <a:txBody>
                    <a:bodyPr/>
                    <a:lstStyle/>
                    <a:p>
                      <a:pPr marL="0" marR="0" indent="0" algn="ctr" rtl="1" eaLnBrk="1" fontAlgn="auto" latinLnBrk="0" hangingPunct="1">
                        <a:buNone/>
                      </a:pPr>
                      <a:r>
                        <a:rPr lang="ar-SA" sz="1200" b="1" i="0" kern="1200">
                          <a:solidFill>
                            <a:srgbClr val="173863"/>
                          </a:solidFill>
                          <a:effectLst/>
                          <a:latin typeface="Sakkal Majalla" panose="02000000000000000000" pitchFamily="2" charset="-78"/>
                          <a:ea typeface="微软雅黑" panose="020B0503020204020204" pitchFamily="34" charset="-122"/>
                          <a:cs typeface="Sakkal Majalla" panose="02000000000000000000" pitchFamily="2" charset="-78"/>
                        </a:rPr>
                        <a:t>12:30 - 1</a:t>
                      </a:r>
                      <a:endParaRPr lang="ar-SA">
                        <a:solidFill>
                          <a:srgbClr val="173863"/>
                        </a:solidFill>
                        <a:effectLst/>
                      </a:endParaRPr>
                    </a:p>
                  </a:txBody>
                  <a:tcPr marL="0" marR="0" marT="0" marB="0" anchor="ctr">
                    <a:lnL>
                      <a:noFill/>
                    </a:lnL>
                    <a:lnR>
                      <a:noFill/>
                    </a:lnR>
                    <a:lnT>
                      <a:noFill/>
                    </a:lnT>
                    <a:lnB>
                      <a:noFill/>
                    </a:lnB>
                    <a:noFill/>
                  </a:tcPr>
                </a:tc>
                <a:tc>
                  <a:txBody>
                    <a:bodyPr/>
                    <a:lstStyle/>
                    <a:p>
                      <a:pPr marL="0" marR="0" indent="0" algn="ctr" rtl="1" eaLnBrk="1" fontAlgn="auto" latinLnBrk="0" hangingPunct="1">
                        <a:buNone/>
                      </a:pPr>
                      <a:r>
                        <a:rPr lang="ar-SA" sz="1200" b="1" kern="1200">
                          <a:solidFill>
                            <a:srgbClr val="173863"/>
                          </a:solidFill>
                          <a:effectLst/>
                          <a:latin typeface="Sakkal Majalla" panose="02000000000000000000" pitchFamily="2" charset="-78"/>
                          <a:ea typeface="微软雅黑" panose="020B0503020204020204" pitchFamily="34" charset="-122"/>
                          <a:cs typeface="Sakkal Majalla" panose="02000000000000000000" pitchFamily="2" charset="-78"/>
                        </a:rPr>
                        <a:t>نشاط 4: المبادرات الاستراتيجية المقترحة</a:t>
                      </a:r>
                      <a:endParaRPr lang="ar-SA">
                        <a:solidFill>
                          <a:srgbClr val="173863"/>
                        </a:solidFill>
                        <a:effectLst/>
                      </a:endParaRPr>
                    </a:p>
                  </a:txBody>
                  <a:tcPr marL="0" marR="0" marT="0" marB="0" anchor="ctr">
                    <a:lnL>
                      <a:noFill/>
                    </a:lnL>
                    <a:lnR>
                      <a:noFill/>
                    </a:lnR>
                    <a:lnT>
                      <a:noFill/>
                    </a:lnT>
                    <a:lnB>
                      <a:noFill/>
                    </a:lnB>
                    <a:noFill/>
                  </a:tcPr>
                </a:tc>
                <a:extLst>
                  <a:ext uri="{0D108BD9-81ED-4DB2-BD59-A6C34878D82A}">
                    <a16:rowId xmlns:a16="http://schemas.microsoft.com/office/drawing/2014/main" val="3593905527"/>
                  </a:ext>
                </a:extLst>
              </a:tr>
              <a:tr h="413349">
                <a:tc>
                  <a:txBody>
                    <a:bodyPr/>
                    <a:lstStyle/>
                    <a:p>
                      <a:pPr marL="0" algn="ctr" rtl="1" eaLnBrk="1" latinLnBrk="0" hangingPunct="1">
                        <a:buNone/>
                      </a:pPr>
                      <a:r>
                        <a:rPr lang="ar-SA" sz="1200" b="0" kern="1200">
                          <a:solidFill>
                            <a:srgbClr val="173863"/>
                          </a:solidFill>
                          <a:effectLst/>
                          <a:latin typeface="Sakkal Majalla"/>
                          <a:cs typeface="Sakkal Majalla"/>
                        </a:rPr>
                        <a:t>8</a:t>
                      </a:r>
                      <a:endParaRPr lang="ar-SA">
                        <a:solidFill>
                          <a:srgbClr val="173863"/>
                        </a:solidFill>
                        <a:effectLst/>
                        <a:latin typeface="Sakkal Majalla"/>
                        <a:cs typeface="Sakkal Majalla"/>
                      </a:endParaRPr>
                    </a:p>
                  </a:txBody>
                  <a:tcPr marL="0" marR="0" marT="0" marB="0" anchor="ctr">
                    <a:lnL>
                      <a:noFill/>
                    </a:lnL>
                    <a:lnR>
                      <a:noFill/>
                    </a:lnR>
                    <a:lnT>
                      <a:noFill/>
                    </a:lnT>
                    <a:lnB>
                      <a:noFill/>
                    </a:lnB>
                    <a:noFill/>
                  </a:tcPr>
                </a:tc>
                <a:tc>
                  <a:txBody>
                    <a:bodyPr/>
                    <a:lstStyle/>
                    <a:p>
                      <a:pPr marL="0" marR="0" indent="0" algn="ctr" rtl="1" eaLnBrk="1" fontAlgn="auto" latinLnBrk="0" hangingPunct="1">
                        <a:buNone/>
                      </a:pPr>
                      <a:r>
                        <a:rPr lang="ar-SA" sz="1200" b="1" i="0" kern="1200">
                          <a:solidFill>
                            <a:srgbClr val="173863"/>
                          </a:solidFill>
                          <a:effectLst/>
                          <a:latin typeface="Sakkal Majalla"/>
                          <a:cs typeface="Sakkal Majalla"/>
                        </a:rPr>
                        <a:t>1-2</a:t>
                      </a:r>
                      <a:endParaRPr lang="ar-SA">
                        <a:solidFill>
                          <a:srgbClr val="173863"/>
                        </a:solidFill>
                        <a:effectLst/>
                        <a:latin typeface="Sakkal Majalla"/>
                        <a:cs typeface="Sakkal Majalla"/>
                      </a:endParaRPr>
                    </a:p>
                  </a:txBody>
                  <a:tcPr marL="0" marR="0" marT="0" marB="0" anchor="ctr">
                    <a:lnL>
                      <a:noFill/>
                    </a:lnL>
                    <a:lnR>
                      <a:noFill/>
                    </a:lnR>
                    <a:lnT>
                      <a:noFill/>
                    </a:lnT>
                    <a:lnB>
                      <a:noFill/>
                    </a:lnB>
                    <a:noFill/>
                  </a:tcPr>
                </a:tc>
                <a:tc>
                  <a:txBody>
                    <a:bodyPr/>
                    <a:lstStyle/>
                    <a:p>
                      <a:pPr marL="0" marR="0" indent="0" algn="ctr" rtl="1" eaLnBrk="1" fontAlgn="auto" latinLnBrk="0" hangingPunct="1">
                        <a:buNone/>
                      </a:pPr>
                      <a:r>
                        <a:rPr lang="ar-SA" sz="1200" b="1" kern="1200">
                          <a:solidFill>
                            <a:srgbClr val="173863"/>
                          </a:solidFill>
                          <a:effectLst/>
                          <a:latin typeface="Sakkal Majalla" panose="02000000000000000000" pitchFamily="2" charset="-78"/>
                          <a:ea typeface="微软雅黑" panose="020B0503020204020204" pitchFamily="34" charset="-122"/>
                          <a:cs typeface="Sakkal Majalla" panose="02000000000000000000" pitchFamily="2" charset="-78"/>
                        </a:rPr>
                        <a:t>نشاط 5: النموذج التشغيلي</a:t>
                      </a:r>
                      <a:endParaRPr lang="ar-SA">
                        <a:solidFill>
                          <a:srgbClr val="173863"/>
                        </a:solidFill>
                        <a:effectLst/>
                      </a:endParaRPr>
                    </a:p>
                  </a:txBody>
                  <a:tcPr marL="0" marR="0" marT="0" marB="0" anchor="ctr">
                    <a:lnL>
                      <a:noFill/>
                    </a:lnL>
                    <a:lnR>
                      <a:noFill/>
                    </a:lnR>
                    <a:lnT>
                      <a:noFill/>
                    </a:lnT>
                    <a:lnB>
                      <a:noFill/>
                    </a:lnB>
                    <a:noFill/>
                  </a:tcPr>
                </a:tc>
                <a:extLst>
                  <a:ext uri="{0D108BD9-81ED-4DB2-BD59-A6C34878D82A}">
                    <a16:rowId xmlns:a16="http://schemas.microsoft.com/office/drawing/2014/main" val="1563190345"/>
                  </a:ext>
                </a:extLst>
              </a:tr>
              <a:tr h="315450">
                <a:tc>
                  <a:txBody>
                    <a:bodyPr/>
                    <a:lstStyle/>
                    <a:p>
                      <a:pPr marL="0" algn="ctr" rtl="1" eaLnBrk="1" latinLnBrk="0" hangingPunct="1">
                        <a:buNone/>
                      </a:pPr>
                      <a:r>
                        <a:rPr lang="ar-SA" sz="1200" b="0" kern="1200">
                          <a:solidFill>
                            <a:srgbClr val="173863"/>
                          </a:solidFill>
                          <a:effectLst/>
                          <a:latin typeface="Sakkal Majalla"/>
                          <a:ea typeface="微软雅黑"/>
                          <a:cs typeface="Sakkal Majalla"/>
                        </a:rPr>
                        <a:t>9</a:t>
                      </a:r>
                      <a:endParaRPr lang="ar-SA">
                        <a:solidFill>
                          <a:srgbClr val="173863"/>
                        </a:solidFill>
                        <a:effectLst/>
                        <a:latin typeface="Sakkal Majalla"/>
                        <a:ea typeface="微软雅黑"/>
                        <a:cs typeface="Sakkal Majalla"/>
                      </a:endParaRPr>
                    </a:p>
                  </a:txBody>
                  <a:tcPr marL="0" marR="0" marT="0" marB="0" anchor="ctr">
                    <a:lnL>
                      <a:noFill/>
                    </a:lnL>
                    <a:lnR>
                      <a:noFill/>
                    </a:lnR>
                    <a:lnT>
                      <a:noFill/>
                    </a:lnT>
                    <a:lnB>
                      <a:noFill/>
                    </a:lnB>
                    <a:noFill/>
                  </a:tcPr>
                </a:tc>
                <a:tc>
                  <a:txBody>
                    <a:bodyPr/>
                    <a:lstStyle/>
                    <a:p>
                      <a:pPr marL="0" marR="0" indent="0" algn="ctr" rtl="1" eaLnBrk="1" fontAlgn="auto" latinLnBrk="0" hangingPunct="1">
                        <a:buNone/>
                      </a:pPr>
                      <a:r>
                        <a:rPr lang="ar-SA" sz="1200" b="1" i="0" kern="1200">
                          <a:solidFill>
                            <a:srgbClr val="173863"/>
                          </a:solidFill>
                          <a:effectLst/>
                          <a:latin typeface="Sakkal Majalla" panose="02000000000000000000" pitchFamily="2" charset="-78"/>
                          <a:ea typeface="微软雅黑" panose="020B0503020204020204" pitchFamily="34" charset="-122"/>
                          <a:cs typeface="Sakkal Majalla" panose="02000000000000000000" pitchFamily="2" charset="-78"/>
                        </a:rPr>
                        <a:t>2 – 2:30</a:t>
                      </a:r>
                      <a:endParaRPr lang="ar-SA">
                        <a:solidFill>
                          <a:srgbClr val="173863"/>
                        </a:solidFill>
                        <a:effectLst/>
                      </a:endParaRPr>
                    </a:p>
                  </a:txBody>
                  <a:tcPr marL="0" marR="0" marT="0" marB="0" anchor="ctr">
                    <a:lnL>
                      <a:noFill/>
                    </a:lnL>
                    <a:lnR>
                      <a:noFill/>
                    </a:lnR>
                    <a:lnT>
                      <a:noFill/>
                    </a:lnT>
                    <a:lnB>
                      <a:noFill/>
                    </a:lnB>
                    <a:noFill/>
                  </a:tcPr>
                </a:tc>
                <a:tc>
                  <a:txBody>
                    <a:bodyPr/>
                    <a:lstStyle/>
                    <a:p>
                      <a:pPr marL="0" marR="0" indent="0" algn="ctr" rtl="1" eaLnBrk="1" fontAlgn="auto" latinLnBrk="0" hangingPunct="1">
                        <a:buNone/>
                      </a:pPr>
                      <a:r>
                        <a:rPr lang="ar-SA" sz="1200" b="1" kern="1200">
                          <a:solidFill>
                            <a:srgbClr val="173863"/>
                          </a:solidFill>
                          <a:effectLst/>
                          <a:latin typeface="Sakkal Majalla" panose="02000000000000000000" pitchFamily="2" charset="-78"/>
                          <a:ea typeface="微软雅黑" panose="020B0503020204020204" pitchFamily="34" charset="-122"/>
                          <a:cs typeface="Sakkal Majalla" panose="02000000000000000000" pitchFamily="2" charset="-78"/>
                        </a:rPr>
                        <a:t>جلسة ختامية</a:t>
                      </a:r>
                      <a:endParaRPr lang="ar-SA">
                        <a:solidFill>
                          <a:srgbClr val="173863"/>
                        </a:solidFill>
                        <a:effectLst/>
                      </a:endParaRPr>
                    </a:p>
                  </a:txBody>
                  <a:tcPr marL="0" marR="0" marT="0" marB="0" anchor="ctr">
                    <a:lnL>
                      <a:noFill/>
                    </a:lnL>
                    <a:lnR>
                      <a:noFill/>
                    </a:lnR>
                    <a:lnT>
                      <a:noFill/>
                    </a:lnT>
                    <a:lnB>
                      <a:noFill/>
                    </a:lnB>
                    <a:noFill/>
                  </a:tcPr>
                </a:tc>
                <a:extLst>
                  <a:ext uri="{0D108BD9-81ED-4DB2-BD59-A6C34878D82A}">
                    <a16:rowId xmlns:a16="http://schemas.microsoft.com/office/drawing/2014/main" val="2670411434"/>
                  </a:ext>
                </a:extLst>
              </a:tr>
              <a:tr h="228429">
                <a:tc>
                  <a:txBody>
                    <a:bodyPr/>
                    <a:lstStyle/>
                    <a:p>
                      <a:pPr marL="0" algn="ctr" rtl="1" eaLnBrk="1" latinLnBrk="0" hangingPunct="1">
                        <a:buNone/>
                      </a:pPr>
                      <a:r>
                        <a:rPr lang="ar-SA" sz="1200" b="0" kern="1200">
                          <a:solidFill>
                            <a:srgbClr val="173863"/>
                          </a:solidFill>
                          <a:effectLst/>
                          <a:latin typeface="Sakkal Majalla"/>
                          <a:ea typeface="微软雅黑"/>
                          <a:cs typeface="Sakkal Majalla"/>
                        </a:rPr>
                        <a:t>10</a:t>
                      </a:r>
                      <a:endParaRPr lang="ar-SA">
                        <a:solidFill>
                          <a:srgbClr val="173863"/>
                        </a:solidFill>
                        <a:effectLst/>
                        <a:latin typeface="Sakkal Majalla"/>
                        <a:ea typeface="微软雅黑"/>
                        <a:cs typeface="Sakkal Majalla"/>
                      </a:endParaRPr>
                    </a:p>
                  </a:txBody>
                  <a:tcPr marL="0" marR="0" marT="0" marB="0" anchor="ctr">
                    <a:lnL>
                      <a:noFill/>
                    </a:lnL>
                    <a:lnR>
                      <a:noFill/>
                    </a:lnR>
                    <a:lnT>
                      <a:noFill/>
                    </a:lnT>
                    <a:lnB>
                      <a:noFill/>
                    </a:lnB>
                    <a:noFill/>
                  </a:tcPr>
                </a:tc>
                <a:tc>
                  <a:txBody>
                    <a:bodyPr/>
                    <a:lstStyle/>
                    <a:p>
                      <a:pPr marL="0" marR="0" indent="0" algn="ctr" rtl="1" eaLnBrk="1" fontAlgn="auto" latinLnBrk="0" hangingPunct="1">
                        <a:buNone/>
                      </a:pPr>
                      <a:r>
                        <a:rPr lang="ar-SA" sz="1200" b="1" i="0" kern="1200">
                          <a:solidFill>
                            <a:srgbClr val="173863"/>
                          </a:solidFill>
                          <a:effectLst/>
                          <a:latin typeface="Sakkal Majalla" panose="02000000000000000000" pitchFamily="2" charset="-78"/>
                          <a:ea typeface="微软雅黑" panose="020B0503020204020204" pitchFamily="34" charset="-122"/>
                          <a:cs typeface="Sakkal Majalla" panose="02000000000000000000" pitchFamily="2" charset="-78"/>
                        </a:rPr>
                        <a:t>2:30 - 3</a:t>
                      </a:r>
                      <a:endParaRPr lang="ar-SA">
                        <a:solidFill>
                          <a:srgbClr val="173863"/>
                        </a:solidFill>
                        <a:effectLst/>
                      </a:endParaRPr>
                    </a:p>
                  </a:txBody>
                  <a:tcPr marL="0" marR="0" marT="0" marB="0" anchor="ctr">
                    <a:lnL>
                      <a:noFill/>
                    </a:lnL>
                    <a:lnR>
                      <a:noFill/>
                    </a:lnR>
                    <a:lnT>
                      <a:noFill/>
                    </a:lnT>
                    <a:lnB>
                      <a:noFill/>
                    </a:lnB>
                    <a:noFill/>
                  </a:tcPr>
                </a:tc>
                <a:tc>
                  <a:txBody>
                    <a:bodyPr/>
                    <a:lstStyle/>
                    <a:p>
                      <a:pPr marL="0" marR="0" indent="0" algn="ctr" rtl="1" eaLnBrk="1" fontAlgn="auto" latinLnBrk="0" hangingPunct="1">
                        <a:buNone/>
                      </a:pPr>
                      <a:r>
                        <a:rPr lang="ar-SA" sz="1200" b="1" kern="1200">
                          <a:solidFill>
                            <a:srgbClr val="173863"/>
                          </a:solidFill>
                          <a:effectLst/>
                          <a:latin typeface="Sakkal Majalla" panose="02000000000000000000" pitchFamily="2" charset="-78"/>
                          <a:ea typeface="微软雅黑" panose="020B0503020204020204" pitchFamily="34" charset="-122"/>
                          <a:cs typeface="Sakkal Majalla" panose="02000000000000000000" pitchFamily="2" charset="-78"/>
                        </a:rPr>
                        <a:t>تعبئة نموذج تقييم الورشة</a:t>
                      </a:r>
                      <a:endParaRPr lang="ar-SA">
                        <a:solidFill>
                          <a:srgbClr val="173863"/>
                        </a:solidFill>
                        <a:effectLst/>
                      </a:endParaRPr>
                    </a:p>
                  </a:txBody>
                  <a:tcPr marL="0" marR="0" marT="0" marB="0" anchor="ctr">
                    <a:lnL>
                      <a:noFill/>
                    </a:lnL>
                    <a:lnR>
                      <a:noFill/>
                    </a:lnR>
                    <a:lnT>
                      <a:noFill/>
                    </a:lnT>
                    <a:lnB>
                      <a:noFill/>
                    </a:lnB>
                    <a:noFill/>
                  </a:tcPr>
                </a:tc>
                <a:extLst>
                  <a:ext uri="{0D108BD9-81ED-4DB2-BD59-A6C34878D82A}">
                    <a16:rowId xmlns:a16="http://schemas.microsoft.com/office/drawing/2014/main" val="3304020681"/>
                  </a:ext>
                </a:extLst>
              </a:tr>
              <a:tr h="141409">
                <a:tc>
                  <a:txBody>
                    <a:bodyPr/>
                    <a:lstStyle/>
                    <a:p>
                      <a:pPr marL="0" algn="ctr" rtl="1" eaLnBrk="1" latinLnBrk="0" hangingPunct="1">
                        <a:buNone/>
                      </a:pPr>
                      <a:r>
                        <a:rPr lang="ar-SA" sz="1200" b="0" kern="1200">
                          <a:solidFill>
                            <a:srgbClr val="173863"/>
                          </a:solidFill>
                          <a:effectLst/>
                          <a:latin typeface="Sakkal Majalla"/>
                          <a:cs typeface="Sakkal Majalla"/>
                        </a:rPr>
                        <a:t>11</a:t>
                      </a:r>
                      <a:endParaRPr lang="ar-SA">
                        <a:solidFill>
                          <a:srgbClr val="173863"/>
                        </a:solidFill>
                        <a:effectLst/>
                        <a:latin typeface="Sakkal Majalla"/>
                        <a:cs typeface="Sakkal Majalla"/>
                      </a:endParaRPr>
                    </a:p>
                  </a:txBody>
                  <a:tcPr marL="0" marR="0" marT="0" marB="0" anchor="ctr">
                    <a:lnL>
                      <a:noFill/>
                    </a:lnL>
                    <a:lnR>
                      <a:noFill/>
                    </a:lnR>
                    <a:lnT>
                      <a:noFill/>
                    </a:lnT>
                    <a:lnB>
                      <a:noFill/>
                    </a:lnB>
                    <a:noFill/>
                  </a:tcPr>
                </a:tc>
                <a:tc>
                  <a:txBody>
                    <a:bodyPr/>
                    <a:lstStyle/>
                    <a:p>
                      <a:pPr marL="0" marR="0" indent="0" algn="ctr" rtl="1" eaLnBrk="1" fontAlgn="auto" latinLnBrk="0" hangingPunct="1">
                        <a:buNone/>
                      </a:pPr>
                      <a:r>
                        <a:rPr lang="en-US" sz="1200" b="1" i="0" kern="1200">
                          <a:solidFill>
                            <a:srgbClr val="173863"/>
                          </a:solidFill>
                          <a:effectLst/>
                          <a:latin typeface="Sakkal Majalla"/>
                          <a:cs typeface="Sakkal Majalla"/>
                        </a:rPr>
                        <a:t>3</a:t>
                      </a:r>
                      <a:endParaRPr lang="en-US">
                        <a:solidFill>
                          <a:srgbClr val="173863"/>
                        </a:solidFill>
                        <a:effectLst/>
                        <a:latin typeface="Sakkal Majalla"/>
                        <a:cs typeface="Sakkal Majalla"/>
                      </a:endParaRPr>
                    </a:p>
                  </a:txBody>
                  <a:tcPr marL="0" marR="0" marT="0" marB="0" anchor="ctr">
                    <a:lnL>
                      <a:noFill/>
                    </a:lnL>
                    <a:lnR>
                      <a:noFill/>
                    </a:lnR>
                    <a:lnT>
                      <a:noFill/>
                    </a:lnT>
                    <a:lnB>
                      <a:noFill/>
                    </a:lnB>
                    <a:noFill/>
                  </a:tcPr>
                </a:tc>
                <a:tc>
                  <a:txBody>
                    <a:bodyPr/>
                    <a:lstStyle/>
                    <a:p>
                      <a:pPr marL="0" marR="0" indent="0" algn="ctr" rtl="1" eaLnBrk="1" fontAlgn="auto" latinLnBrk="0" hangingPunct="1">
                        <a:buNone/>
                      </a:pPr>
                      <a:r>
                        <a:rPr lang="ar-SA" sz="1200" b="1" kern="1200">
                          <a:solidFill>
                            <a:srgbClr val="173863"/>
                          </a:solidFill>
                          <a:effectLst/>
                          <a:latin typeface="Sakkal Majalla" panose="02000000000000000000" pitchFamily="2" charset="-78"/>
                          <a:ea typeface="微软雅黑" panose="020B0503020204020204" pitchFamily="34" charset="-122"/>
                          <a:cs typeface="Sakkal Majalla" panose="02000000000000000000" pitchFamily="2" charset="-78"/>
                        </a:rPr>
                        <a:t>الغداء</a:t>
                      </a:r>
                      <a:endParaRPr lang="ar-SA">
                        <a:solidFill>
                          <a:srgbClr val="173863"/>
                        </a:solidFill>
                        <a:effectLst/>
                      </a:endParaRPr>
                    </a:p>
                  </a:txBody>
                  <a:tcPr marL="0" marR="0" marT="0" marB="0" anchor="ctr">
                    <a:lnL>
                      <a:noFill/>
                    </a:lnL>
                    <a:lnR>
                      <a:noFill/>
                    </a:lnR>
                    <a:lnT>
                      <a:noFill/>
                    </a:lnT>
                    <a:lnB>
                      <a:noFill/>
                    </a:lnB>
                    <a:noFill/>
                  </a:tcPr>
                </a:tc>
                <a:extLst>
                  <a:ext uri="{0D108BD9-81ED-4DB2-BD59-A6C34878D82A}">
                    <a16:rowId xmlns:a16="http://schemas.microsoft.com/office/drawing/2014/main" val="4116447770"/>
                  </a:ext>
                </a:extLst>
              </a:tr>
            </a:tbl>
          </a:graphicData>
        </a:graphic>
      </p:graphicFrame>
    </p:spTree>
    <p:extLst>
      <p:ext uri="{BB962C8B-B14F-4D97-AF65-F5344CB8AC3E}">
        <p14:creationId xmlns:p14="http://schemas.microsoft.com/office/powerpoint/2010/main" val="1365588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2899E-4983-0885-8E35-58D20F5AD478}"/>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940D1B50-978A-8866-5510-6A048A78B4DB}"/>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marL="0" marR="0" lvl="0" indent="0" algn="r" defTabSz="1828709" rtl="1" eaLnBrk="1" fontAlgn="auto" latinLnBrk="0" hangingPunct="1">
              <a:lnSpc>
                <a:spcPct val="115000"/>
              </a:lnSpc>
              <a:spcBef>
                <a:spcPct val="0"/>
              </a:spcBef>
              <a:spcAft>
                <a:spcPts val="300"/>
              </a:spcAft>
              <a:buClrTx/>
              <a:buSzTx/>
              <a:buFontTx/>
              <a:buNone/>
              <a:tabLst/>
              <a:defRPr/>
            </a:pPr>
            <a:r>
              <a:rPr kumimoji="0" lang="ar-SA" sz="1800" b="1" i="0" u="none" strike="noStrike" kern="100" cap="none" spc="0" normalizeH="0" baseline="0" noProof="0">
                <a:ln>
                  <a:noFill/>
                </a:ln>
                <a:solidFill>
                  <a:srgbClr val="002060"/>
                </a:solidFill>
                <a:effectLst/>
                <a:uLnTx/>
                <a:uFillTx/>
                <a:latin typeface="Aptos" panose="020B0004020202020204" pitchFamily="34" charset="0"/>
                <a:ea typeface="Aptos" panose="020B0004020202020204" pitchFamily="34" charset="0"/>
                <a:cs typeface="Sakkal Majalla" panose="02000000000000000000" pitchFamily="2" charset="-78"/>
              </a:rPr>
              <a:t>رحلة بناء الاستراتيجية</a:t>
            </a:r>
            <a:endParaRPr kumimoji="0" lang="en-US" sz="1800" b="1" i="0" u="none" strike="noStrike" kern="100" cap="none" spc="0" normalizeH="0" baseline="0" noProof="0">
              <a:ln>
                <a:noFill/>
              </a:ln>
              <a:solidFill>
                <a:srgbClr val="002060"/>
              </a:solidFill>
              <a:effectLst/>
              <a:uLnTx/>
              <a:uFillTx/>
              <a:latin typeface="Aptos" panose="020B0004020202020204" pitchFamily="34" charset="0"/>
              <a:ea typeface="Aptos" panose="020B00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9D4CC5F-D59B-029B-15BC-DFF010EAA8E3}"/>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marL="0" marR="0" lvl="0" indent="0" algn="r" defTabSz="171450" rtl="1" eaLnBrk="1" fontAlgn="auto" latinLnBrk="0" hangingPunct="1">
              <a:lnSpc>
                <a:spcPct val="100000"/>
              </a:lnSpc>
              <a:spcBef>
                <a:spcPts val="0"/>
              </a:spcBef>
              <a:spcAft>
                <a:spcPts val="0"/>
              </a:spcAft>
              <a:buClrTx/>
              <a:buSzTx/>
              <a:buFontTx/>
              <a:buNone/>
              <a:tabLst/>
              <a:defRPr/>
            </a:pPr>
            <a:endParaRPr kumimoji="0" lang="en-US" sz="25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B2DE8398-E609-A80F-BA88-5188807CA50D}"/>
              </a:ext>
            </a:extLst>
          </p:cNvPr>
          <p:cNvSpPr>
            <a:spLocks noGrp="1"/>
          </p:cNvSpPr>
          <p:nvPr>
            <p:ph type="sldNum" sz="quarter" idx="4"/>
          </p:nvPr>
        </p:nvSpPr>
        <p:spPr/>
        <p:txBody>
          <a:bodyPr/>
          <a:lstStyle/>
          <a:p>
            <a:pPr marL="0" marR="0" lvl="0" indent="0" algn="r" defTabSz="171450" rtl="0" eaLnBrk="1" fontAlgn="auto" latinLnBrk="0" hangingPunct="1">
              <a:lnSpc>
                <a:spcPct val="100000"/>
              </a:lnSpc>
              <a:spcBef>
                <a:spcPts val="0"/>
              </a:spcBef>
              <a:spcAft>
                <a:spcPts val="0"/>
              </a:spcAft>
              <a:buClrTx/>
              <a:buSzTx/>
              <a:buFontTx/>
              <a:buNone/>
              <a:tabLst/>
              <a:defRPr/>
            </a:pPr>
            <a:fld id="{402EAA05-6333-46EE-AAC8-A5AD6A996142}" type="slidenum">
              <a:rPr kumimoji="0" lang="en-US" sz="1050" b="1" i="0" u="none" strike="noStrike" kern="1200" cap="none" spc="0" normalizeH="0" baseline="0" noProof="0" smtClean="0">
                <a:ln>
                  <a:noFill/>
                </a:ln>
                <a:solidFill>
                  <a:srgbClr val="768394"/>
                </a:solidFill>
                <a:effectLst/>
                <a:uLnTx/>
                <a:uFillTx/>
                <a:latin typeface="Calibri" panose="020F0502020204030204"/>
                <a:ea typeface="+mn-ea"/>
                <a:cs typeface="+mn-cs"/>
              </a:rPr>
              <a:pPr marL="0" marR="0" lvl="0" indent="0" algn="r" defTabSz="171450" rtl="0" eaLnBrk="1" fontAlgn="auto" latinLnBrk="0" hangingPunct="1">
                <a:lnSpc>
                  <a:spcPct val="100000"/>
                </a:lnSpc>
                <a:spcBef>
                  <a:spcPts val="0"/>
                </a:spcBef>
                <a:spcAft>
                  <a:spcPts val="0"/>
                </a:spcAft>
                <a:buClrTx/>
                <a:buSzTx/>
                <a:buFontTx/>
                <a:buNone/>
                <a:tabLst/>
                <a:defRPr/>
              </a:pPr>
              <a:t>92</a:t>
            </a:fld>
            <a:endParaRPr kumimoji="0" lang="en-US" sz="1050" b="1" i="0" u="none" strike="noStrike" kern="1200" cap="none" spc="0" normalizeH="0" baseline="0" noProof="0">
              <a:ln>
                <a:noFill/>
              </a:ln>
              <a:solidFill>
                <a:srgbClr val="768394"/>
              </a:solidFill>
              <a:effectLst/>
              <a:uLnTx/>
              <a:uFillTx/>
              <a:latin typeface="Calibri" panose="020F0502020204030204"/>
              <a:ea typeface="+mn-ea"/>
              <a:cs typeface="+mn-cs"/>
            </a:endParaRPr>
          </a:p>
        </p:txBody>
      </p:sp>
      <p:grpSp>
        <p:nvGrpSpPr>
          <p:cNvPr id="39" name="Group 38">
            <a:extLst>
              <a:ext uri="{FF2B5EF4-FFF2-40B4-BE49-F238E27FC236}">
                <a16:creationId xmlns:a16="http://schemas.microsoft.com/office/drawing/2014/main" id="{7A86B5B0-34BB-EE43-287D-A04F3000D658}"/>
              </a:ext>
            </a:extLst>
          </p:cNvPr>
          <p:cNvGrpSpPr/>
          <p:nvPr/>
        </p:nvGrpSpPr>
        <p:grpSpPr>
          <a:xfrm flipH="1">
            <a:off x="2184987" y="2395288"/>
            <a:ext cx="4790209" cy="2748212"/>
            <a:chOff x="5493327" y="6029749"/>
            <a:chExt cx="13397346" cy="7686251"/>
          </a:xfrm>
        </p:grpSpPr>
        <p:sp>
          <p:nvSpPr>
            <p:cNvPr id="4" name="Google Shape;442;p25">
              <a:extLst>
                <a:ext uri="{FF2B5EF4-FFF2-40B4-BE49-F238E27FC236}">
                  <a16:creationId xmlns:a16="http://schemas.microsoft.com/office/drawing/2014/main" id="{2088176B-2E9C-C81A-15C7-77A132B7C7DF}"/>
                </a:ext>
              </a:extLst>
            </p:cNvPr>
            <p:cNvSpPr/>
            <p:nvPr/>
          </p:nvSpPr>
          <p:spPr>
            <a:xfrm>
              <a:off x="6959375" y="6029749"/>
              <a:ext cx="10460138" cy="7686251"/>
            </a:xfrm>
            <a:custGeom>
              <a:avLst/>
              <a:gdLst/>
              <a:ahLst/>
              <a:cxnLst/>
              <a:rect l="l" t="t" r="r" b="b"/>
              <a:pathLst>
                <a:path w="4064511" h="2986658" extrusionOk="0">
                  <a:moveTo>
                    <a:pt x="238078" y="2986524"/>
                  </a:moveTo>
                  <a:lnTo>
                    <a:pt x="159592" y="2823646"/>
                  </a:lnTo>
                  <a:cubicBezTo>
                    <a:pt x="53900" y="2573291"/>
                    <a:pt x="-389" y="2304248"/>
                    <a:pt x="-47" y="2032500"/>
                  </a:cubicBezTo>
                  <a:cubicBezTo>
                    <a:pt x="-47" y="909883"/>
                    <a:pt x="909781" y="-135"/>
                    <a:pt x="2032207" y="-135"/>
                  </a:cubicBezTo>
                  <a:lnTo>
                    <a:pt x="2032207" y="-135"/>
                  </a:lnTo>
                  <a:cubicBezTo>
                    <a:pt x="3154538" y="-135"/>
                    <a:pt x="4064461" y="909883"/>
                    <a:pt x="4064461" y="2032500"/>
                  </a:cubicBezTo>
                  <a:cubicBezTo>
                    <a:pt x="4064823" y="2304258"/>
                    <a:pt x="4010493" y="2573310"/>
                    <a:pt x="3904727" y="2823646"/>
                  </a:cubicBezTo>
                  <a:lnTo>
                    <a:pt x="3826336" y="2986524"/>
                  </a:lnTo>
                </a:path>
              </a:pathLst>
            </a:custGeom>
            <a:noFill/>
            <a:ln w="88900" cap="flat" cmpd="sng">
              <a:solidFill>
                <a:srgbClr val="D8D8D8"/>
              </a:solidFill>
              <a:prstDash val="solid"/>
              <a:miter lim="800000"/>
              <a:headEnd type="none" w="sm" len="sm"/>
              <a:tailEnd type="none" w="sm" len="sm"/>
            </a:ln>
          </p:spPr>
          <p:txBody>
            <a:bodyPr spcFirstLastPara="1" wrap="square" lIns="25716" tIns="12853" rIns="25716" bIns="12853" anchor="ctr" anchorCtr="0">
              <a:noAutofit/>
            </a:bodyPr>
            <a:lstStyle/>
            <a:p>
              <a:pPr marL="0" marR="0" lvl="0" indent="0" algn="ctr" defTabSz="171450" rtl="0" eaLnBrk="1" fontAlgn="auto" latinLnBrk="0" hangingPunct="1">
                <a:lnSpc>
                  <a:spcPct val="100000"/>
                </a:lnSpc>
                <a:spcBef>
                  <a:spcPts val="0"/>
                </a:spcBef>
                <a:spcAft>
                  <a:spcPts val="0"/>
                </a:spcAft>
                <a:buClrTx/>
                <a:buSzTx/>
                <a:buFontTx/>
                <a:buNone/>
                <a:tabLst/>
                <a:defRPr/>
              </a:pPr>
              <a:endParaRPr kumimoji="0" lang="en-US" sz="525" b="0" i="0" u="none" strike="noStrike" kern="1200" cap="none" spc="0" normalizeH="0" baseline="0" noProof="0">
                <a:ln>
                  <a:noFill/>
                </a:ln>
                <a:solidFill>
                  <a:prstClr val="black"/>
                </a:solidFill>
                <a:effectLst/>
                <a:uLnTx/>
                <a:uFillTx/>
                <a:latin typeface="Inter"/>
                <a:ea typeface="Inter"/>
                <a:cs typeface="Inter"/>
                <a:sym typeface="Inter"/>
              </a:endParaRPr>
            </a:p>
          </p:txBody>
        </p:sp>
        <p:sp>
          <p:nvSpPr>
            <p:cNvPr id="7" name="Google Shape;444;p25">
              <a:extLst>
                <a:ext uri="{FF2B5EF4-FFF2-40B4-BE49-F238E27FC236}">
                  <a16:creationId xmlns:a16="http://schemas.microsoft.com/office/drawing/2014/main" id="{3C0BC74E-3C71-A7FE-6B37-D1C83116E2A2}"/>
                </a:ext>
              </a:extLst>
            </p:cNvPr>
            <p:cNvSpPr/>
            <p:nvPr/>
          </p:nvSpPr>
          <p:spPr>
            <a:xfrm>
              <a:off x="5493327" y="9524941"/>
              <a:ext cx="3056339" cy="3056336"/>
            </a:xfrm>
            <a:prstGeom prst="ellipse">
              <a:avLst/>
            </a:prstGeom>
            <a:solidFill>
              <a:schemeClr val="lt1"/>
            </a:solidFill>
            <a:ln w="19050" cap="flat" cmpd="sng">
              <a:solidFill>
                <a:schemeClr val="accent1"/>
              </a:solidFill>
              <a:prstDash val="solid"/>
              <a:miter lim="800000"/>
              <a:headEnd type="none" w="sm" len="sm"/>
              <a:tailEnd type="none" w="sm" len="sm"/>
            </a:ln>
            <a:effectLst>
              <a:outerShdw blurRad="381000" dist="38100" dir="2700000" algn="tl" rotWithShape="0">
                <a:schemeClr val="accent1">
                  <a:alpha val="24705"/>
                </a:schemeClr>
              </a:outerShdw>
            </a:effectLst>
          </p:spPr>
          <p:txBody>
            <a:bodyPr spcFirstLastPara="1" wrap="square" lIns="25716" tIns="12853" rIns="25716" bIns="12853" anchor="ctr" anchorCtr="0">
              <a:noAutofit/>
            </a:bodyPr>
            <a:lstStyle/>
            <a:p>
              <a:pPr marL="0" marR="0" lvl="0" indent="0" algn="ctr" defTabSz="171450" rtl="0" eaLnBrk="1" fontAlgn="auto" latinLnBrk="0" hangingPunct="1">
                <a:lnSpc>
                  <a:spcPct val="100000"/>
                </a:lnSpc>
                <a:spcBef>
                  <a:spcPts val="0"/>
                </a:spcBef>
                <a:spcAft>
                  <a:spcPts val="0"/>
                </a:spcAft>
                <a:buClrTx/>
                <a:buSzTx/>
                <a:buFontTx/>
                <a:buNone/>
                <a:tabLst/>
                <a:defRPr/>
              </a:pPr>
              <a:endParaRPr kumimoji="0" lang="en-US" sz="525" b="0" i="0" u="none" strike="noStrike" kern="1200" cap="none" spc="0" normalizeH="0" baseline="0" noProof="0">
                <a:ln>
                  <a:noFill/>
                </a:ln>
                <a:solidFill>
                  <a:prstClr val="white"/>
                </a:solidFill>
                <a:effectLst/>
                <a:uLnTx/>
                <a:uFillTx/>
                <a:latin typeface="Inter"/>
                <a:ea typeface="Inter"/>
                <a:cs typeface="Inter"/>
                <a:sym typeface="Inter"/>
              </a:endParaRPr>
            </a:p>
          </p:txBody>
        </p:sp>
        <p:sp>
          <p:nvSpPr>
            <p:cNvPr id="8" name="Google Shape;445;p25">
              <a:extLst>
                <a:ext uri="{FF2B5EF4-FFF2-40B4-BE49-F238E27FC236}">
                  <a16:creationId xmlns:a16="http://schemas.microsoft.com/office/drawing/2014/main" id="{D183A660-325A-1FFD-4A16-A5E4D43F903A}"/>
                </a:ext>
              </a:extLst>
            </p:cNvPr>
            <p:cNvSpPr/>
            <p:nvPr/>
          </p:nvSpPr>
          <p:spPr>
            <a:xfrm>
              <a:off x="5807822" y="9839439"/>
              <a:ext cx="2427338" cy="2427340"/>
            </a:xfrm>
            <a:prstGeom prst="ellipse">
              <a:avLst/>
            </a:prstGeom>
            <a:solidFill>
              <a:schemeClr val="lt1"/>
            </a:solidFill>
            <a:ln w="19050" cap="flat" cmpd="sng">
              <a:solidFill>
                <a:schemeClr val="accent1"/>
              </a:solidFill>
              <a:prstDash val="solid"/>
              <a:miter lim="800000"/>
              <a:headEnd type="none" w="sm" len="sm"/>
              <a:tailEnd type="none" w="sm" len="sm"/>
            </a:ln>
            <a:effectLst>
              <a:outerShdw blurRad="381000" dist="38100" dir="2700000" algn="tl" rotWithShape="0">
                <a:schemeClr val="accent1">
                  <a:alpha val="24705"/>
                </a:schemeClr>
              </a:outerShdw>
            </a:effectLst>
          </p:spPr>
          <p:txBody>
            <a:bodyPr spcFirstLastPara="1" wrap="square" lIns="25716" tIns="12853" rIns="25716" bIns="12853" anchor="ctr" anchorCtr="0">
              <a:noAutofit/>
            </a:bodyPr>
            <a:lstStyle/>
            <a:p>
              <a:pPr marL="0" marR="0" lvl="0" indent="0" algn="ctr" defTabSz="171450" rtl="0" eaLnBrk="1" fontAlgn="auto" latinLnBrk="0" hangingPunct="1">
                <a:lnSpc>
                  <a:spcPct val="100000"/>
                </a:lnSpc>
                <a:spcBef>
                  <a:spcPts val="0"/>
                </a:spcBef>
                <a:spcAft>
                  <a:spcPts val="0"/>
                </a:spcAft>
                <a:buClrTx/>
                <a:buSzTx/>
                <a:buFontTx/>
                <a:buNone/>
                <a:tabLst/>
                <a:defRPr/>
              </a:pPr>
              <a:endParaRPr kumimoji="0" lang="en-US" sz="525" b="0" i="0" u="none" strike="noStrike" kern="1200" cap="none" spc="0" normalizeH="0" baseline="0" noProof="0">
                <a:ln>
                  <a:noFill/>
                </a:ln>
                <a:solidFill>
                  <a:prstClr val="white"/>
                </a:solidFill>
                <a:effectLst/>
                <a:uLnTx/>
                <a:uFillTx/>
                <a:latin typeface="Inter"/>
                <a:ea typeface="Inter"/>
                <a:cs typeface="Inter"/>
                <a:sym typeface="Inter"/>
              </a:endParaRPr>
            </a:p>
          </p:txBody>
        </p:sp>
        <p:sp>
          <p:nvSpPr>
            <p:cNvPr id="11" name="Google Shape;447;p25">
              <a:extLst>
                <a:ext uri="{FF2B5EF4-FFF2-40B4-BE49-F238E27FC236}">
                  <a16:creationId xmlns:a16="http://schemas.microsoft.com/office/drawing/2014/main" id="{6B4D8814-A669-7B18-C067-42D4E75C2216}"/>
                </a:ext>
              </a:extLst>
            </p:cNvPr>
            <p:cNvSpPr/>
            <p:nvPr/>
          </p:nvSpPr>
          <p:spPr>
            <a:xfrm>
              <a:off x="7025005" y="6088520"/>
              <a:ext cx="3056339" cy="3056338"/>
            </a:xfrm>
            <a:prstGeom prst="ellipse">
              <a:avLst/>
            </a:prstGeom>
            <a:solidFill>
              <a:schemeClr val="lt1"/>
            </a:solidFill>
            <a:ln w="19050" cap="flat" cmpd="sng">
              <a:solidFill>
                <a:schemeClr val="accent1"/>
              </a:solidFill>
              <a:prstDash val="solid"/>
              <a:miter lim="800000"/>
              <a:headEnd type="none" w="sm" len="sm"/>
              <a:tailEnd type="none" w="sm" len="sm"/>
            </a:ln>
            <a:effectLst>
              <a:outerShdw blurRad="381000" dist="38100" dir="2700000" algn="tl" rotWithShape="0">
                <a:schemeClr val="accent1">
                  <a:alpha val="24705"/>
                </a:schemeClr>
              </a:outerShdw>
            </a:effectLst>
          </p:spPr>
          <p:txBody>
            <a:bodyPr spcFirstLastPara="1" wrap="square" lIns="25716" tIns="12853" rIns="25716" bIns="12853" anchor="ctr" anchorCtr="0">
              <a:noAutofit/>
            </a:bodyPr>
            <a:lstStyle/>
            <a:p>
              <a:pPr marL="0" marR="0" lvl="0" indent="0" algn="ctr" defTabSz="171450" rtl="0" eaLnBrk="1" fontAlgn="auto" latinLnBrk="0" hangingPunct="1">
                <a:lnSpc>
                  <a:spcPct val="100000"/>
                </a:lnSpc>
                <a:spcBef>
                  <a:spcPts val="0"/>
                </a:spcBef>
                <a:spcAft>
                  <a:spcPts val="0"/>
                </a:spcAft>
                <a:buClrTx/>
                <a:buSzTx/>
                <a:buFontTx/>
                <a:buNone/>
                <a:tabLst/>
                <a:defRPr/>
              </a:pPr>
              <a:endParaRPr kumimoji="0" lang="en-US" sz="525" b="0" i="0" u="none" strike="noStrike" kern="1200" cap="none" spc="0" normalizeH="0" baseline="0" noProof="0">
                <a:ln>
                  <a:noFill/>
                </a:ln>
                <a:solidFill>
                  <a:prstClr val="white"/>
                </a:solidFill>
                <a:effectLst/>
                <a:uLnTx/>
                <a:uFillTx/>
                <a:latin typeface="Inter"/>
                <a:ea typeface="Inter"/>
                <a:cs typeface="+mn-cs"/>
                <a:sym typeface="Inter"/>
              </a:endParaRPr>
            </a:p>
          </p:txBody>
        </p:sp>
        <p:sp>
          <p:nvSpPr>
            <p:cNvPr id="12" name="Google Shape;448;p25">
              <a:extLst>
                <a:ext uri="{FF2B5EF4-FFF2-40B4-BE49-F238E27FC236}">
                  <a16:creationId xmlns:a16="http://schemas.microsoft.com/office/drawing/2014/main" id="{66832EED-37E2-C879-4F76-0E6AB0E5583A}"/>
                </a:ext>
              </a:extLst>
            </p:cNvPr>
            <p:cNvSpPr/>
            <p:nvPr/>
          </p:nvSpPr>
          <p:spPr>
            <a:xfrm>
              <a:off x="7339503" y="6403018"/>
              <a:ext cx="2427340" cy="2427337"/>
            </a:xfrm>
            <a:prstGeom prst="ellipse">
              <a:avLst/>
            </a:prstGeom>
            <a:solidFill>
              <a:schemeClr val="lt1"/>
            </a:solidFill>
            <a:ln w="19050" cap="flat" cmpd="sng">
              <a:solidFill>
                <a:schemeClr val="accent1"/>
              </a:solidFill>
              <a:prstDash val="solid"/>
              <a:miter lim="800000"/>
              <a:headEnd type="none" w="sm" len="sm"/>
              <a:tailEnd type="none" w="sm" len="sm"/>
            </a:ln>
            <a:effectLst>
              <a:outerShdw blurRad="381000" dist="38100" dir="2700000" algn="tl" rotWithShape="0">
                <a:schemeClr val="accent1">
                  <a:alpha val="24705"/>
                </a:schemeClr>
              </a:outerShdw>
            </a:effectLst>
          </p:spPr>
          <p:txBody>
            <a:bodyPr spcFirstLastPara="1" wrap="square" lIns="25716" tIns="12853" rIns="25716" bIns="12853" anchor="ctr" anchorCtr="0">
              <a:noAutofit/>
            </a:bodyPr>
            <a:lstStyle/>
            <a:p>
              <a:pPr marL="0" marR="0" lvl="0" indent="0" algn="ctr" defTabSz="171450" rtl="0" eaLnBrk="1" fontAlgn="auto" latinLnBrk="0" hangingPunct="1">
                <a:lnSpc>
                  <a:spcPct val="100000"/>
                </a:lnSpc>
                <a:spcBef>
                  <a:spcPts val="0"/>
                </a:spcBef>
                <a:spcAft>
                  <a:spcPts val="0"/>
                </a:spcAft>
                <a:buClrTx/>
                <a:buSzTx/>
                <a:buFontTx/>
                <a:buNone/>
                <a:tabLst/>
                <a:defRPr/>
              </a:pPr>
              <a:endParaRPr kumimoji="0" lang="en-US" sz="525" b="0" i="0" u="none" strike="noStrike" kern="1200" cap="none" spc="0" normalizeH="0" baseline="0" noProof="0">
                <a:ln>
                  <a:noFill/>
                </a:ln>
                <a:solidFill>
                  <a:prstClr val="white"/>
                </a:solidFill>
                <a:effectLst/>
                <a:uLnTx/>
                <a:uFillTx/>
                <a:latin typeface="Inter"/>
                <a:ea typeface="Inter"/>
                <a:cs typeface="+mn-cs"/>
                <a:sym typeface="Inter"/>
              </a:endParaRPr>
            </a:p>
          </p:txBody>
        </p:sp>
        <p:sp>
          <p:nvSpPr>
            <p:cNvPr id="19" name="Google Shape;453;p25">
              <a:extLst>
                <a:ext uri="{FF2B5EF4-FFF2-40B4-BE49-F238E27FC236}">
                  <a16:creationId xmlns:a16="http://schemas.microsoft.com/office/drawing/2014/main" id="{16BF6E22-9875-BBA4-7A04-20E1BD6C5B9B}"/>
                </a:ext>
              </a:extLst>
            </p:cNvPr>
            <p:cNvSpPr/>
            <p:nvPr/>
          </p:nvSpPr>
          <p:spPr>
            <a:xfrm>
              <a:off x="14302659" y="6088520"/>
              <a:ext cx="3056336" cy="3056338"/>
            </a:xfrm>
            <a:prstGeom prst="ellipse">
              <a:avLst/>
            </a:prstGeom>
            <a:solidFill>
              <a:schemeClr val="lt1"/>
            </a:solidFill>
            <a:ln w="19050" cap="flat" cmpd="sng">
              <a:solidFill>
                <a:schemeClr val="accent1"/>
              </a:solidFill>
              <a:prstDash val="solid"/>
              <a:miter lim="800000"/>
              <a:headEnd type="none" w="sm" len="sm"/>
              <a:tailEnd type="none" w="sm" len="sm"/>
            </a:ln>
            <a:effectLst>
              <a:outerShdw blurRad="381000" dist="38100" dir="2700000" algn="tl" rotWithShape="0">
                <a:schemeClr val="accent1">
                  <a:alpha val="24705"/>
                </a:schemeClr>
              </a:outerShdw>
            </a:effectLst>
          </p:spPr>
          <p:txBody>
            <a:bodyPr spcFirstLastPara="1" wrap="square" lIns="25716" tIns="12853" rIns="25716" bIns="12853" anchor="ctr" anchorCtr="0">
              <a:noAutofit/>
            </a:bodyPr>
            <a:lstStyle/>
            <a:p>
              <a:pPr marL="0" marR="0" lvl="0" indent="0" algn="ctr" defTabSz="171450" rtl="0" eaLnBrk="1" fontAlgn="auto" latinLnBrk="0" hangingPunct="1">
                <a:lnSpc>
                  <a:spcPct val="100000"/>
                </a:lnSpc>
                <a:spcBef>
                  <a:spcPts val="0"/>
                </a:spcBef>
                <a:spcAft>
                  <a:spcPts val="0"/>
                </a:spcAft>
                <a:buClrTx/>
                <a:buSzTx/>
                <a:buFontTx/>
                <a:buNone/>
                <a:tabLst/>
                <a:defRPr/>
              </a:pPr>
              <a:endParaRPr kumimoji="0" lang="en-US" sz="525" b="0" i="0" u="none" strike="noStrike" kern="1200" cap="none" spc="0" normalizeH="0" baseline="0" noProof="0">
                <a:ln>
                  <a:noFill/>
                </a:ln>
                <a:solidFill>
                  <a:prstClr val="white"/>
                </a:solidFill>
                <a:effectLst/>
                <a:uLnTx/>
                <a:uFillTx/>
                <a:latin typeface="Inter"/>
                <a:ea typeface="Inter"/>
                <a:cs typeface="+mn-cs"/>
                <a:sym typeface="Inter"/>
              </a:endParaRPr>
            </a:p>
          </p:txBody>
        </p:sp>
        <p:sp>
          <p:nvSpPr>
            <p:cNvPr id="20" name="Google Shape;454;p25">
              <a:extLst>
                <a:ext uri="{FF2B5EF4-FFF2-40B4-BE49-F238E27FC236}">
                  <a16:creationId xmlns:a16="http://schemas.microsoft.com/office/drawing/2014/main" id="{4B4846FD-8AE4-9071-4848-6493D224ED86}"/>
                </a:ext>
              </a:extLst>
            </p:cNvPr>
            <p:cNvSpPr/>
            <p:nvPr/>
          </p:nvSpPr>
          <p:spPr>
            <a:xfrm>
              <a:off x="14617157" y="6403018"/>
              <a:ext cx="2427340" cy="2427337"/>
            </a:xfrm>
            <a:prstGeom prst="ellipse">
              <a:avLst/>
            </a:prstGeom>
            <a:solidFill>
              <a:schemeClr val="lt1"/>
            </a:solidFill>
            <a:ln w="19050" cap="flat" cmpd="sng">
              <a:solidFill>
                <a:schemeClr val="accent1"/>
              </a:solidFill>
              <a:prstDash val="solid"/>
              <a:miter lim="800000"/>
              <a:headEnd type="none" w="sm" len="sm"/>
              <a:tailEnd type="none" w="sm" len="sm"/>
            </a:ln>
            <a:effectLst>
              <a:outerShdw blurRad="381000" dist="38100" dir="2700000" algn="tl" rotWithShape="0">
                <a:schemeClr val="accent1">
                  <a:alpha val="24705"/>
                </a:schemeClr>
              </a:outerShdw>
            </a:effectLst>
          </p:spPr>
          <p:txBody>
            <a:bodyPr spcFirstLastPara="1" wrap="square" lIns="25716" tIns="12853" rIns="25716" bIns="12853" anchor="ctr" anchorCtr="0">
              <a:noAutofit/>
            </a:bodyPr>
            <a:lstStyle/>
            <a:p>
              <a:pPr marL="0" marR="0" lvl="0" indent="0" algn="ctr" defTabSz="171450" rtl="0" eaLnBrk="1" fontAlgn="auto" latinLnBrk="0" hangingPunct="1">
                <a:lnSpc>
                  <a:spcPct val="100000"/>
                </a:lnSpc>
                <a:spcBef>
                  <a:spcPts val="0"/>
                </a:spcBef>
                <a:spcAft>
                  <a:spcPts val="0"/>
                </a:spcAft>
                <a:buClrTx/>
                <a:buSzTx/>
                <a:buFontTx/>
                <a:buNone/>
                <a:tabLst/>
                <a:defRPr/>
              </a:pPr>
              <a:endParaRPr kumimoji="0" lang="en-US" sz="525" b="0" i="0" u="none" strike="noStrike" kern="1200" cap="none" spc="0" normalizeH="0" baseline="0" noProof="0">
                <a:ln>
                  <a:noFill/>
                </a:ln>
                <a:solidFill>
                  <a:prstClr val="white"/>
                </a:solidFill>
                <a:effectLst/>
                <a:uLnTx/>
                <a:uFillTx/>
                <a:latin typeface="Inter"/>
                <a:ea typeface="Inter"/>
                <a:cs typeface="+mn-cs"/>
                <a:sym typeface="Inter"/>
              </a:endParaRPr>
            </a:p>
          </p:txBody>
        </p:sp>
        <p:sp>
          <p:nvSpPr>
            <p:cNvPr id="23" name="Google Shape;456;p25">
              <a:extLst>
                <a:ext uri="{FF2B5EF4-FFF2-40B4-BE49-F238E27FC236}">
                  <a16:creationId xmlns:a16="http://schemas.microsoft.com/office/drawing/2014/main" id="{1CE9CA35-14EF-8CA1-841A-20E5AD7F3EE7}"/>
                </a:ext>
              </a:extLst>
            </p:cNvPr>
            <p:cNvSpPr/>
            <p:nvPr/>
          </p:nvSpPr>
          <p:spPr>
            <a:xfrm>
              <a:off x="15834337" y="9524941"/>
              <a:ext cx="3056336" cy="3056336"/>
            </a:xfrm>
            <a:prstGeom prst="ellipse">
              <a:avLst/>
            </a:prstGeom>
            <a:solidFill>
              <a:schemeClr val="lt1"/>
            </a:solidFill>
            <a:ln w="19050" cap="flat" cmpd="sng">
              <a:solidFill>
                <a:schemeClr val="accent1"/>
              </a:solidFill>
              <a:prstDash val="solid"/>
              <a:miter lim="800000"/>
              <a:headEnd type="none" w="sm" len="sm"/>
              <a:tailEnd type="none" w="sm" len="sm"/>
            </a:ln>
            <a:effectLst>
              <a:outerShdw blurRad="381000" dist="38100" dir="2700000" algn="tl" rotWithShape="0">
                <a:schemeClr val="accent1">
                  <a:alpha val="24705"/>
                </a:schemeClr>
              </a:outerShdw>
            </a:effectLst>
          </p:spPr>
          <p:txBody>
            <a:bodyPr spcFirstLastPara="1" wrap="square" lIns="25716" tIns="12853" rIns="25716" bIns="12853" anchor="ctr" anchorCtr="0">
              <a:noAutofit/>
            </a:bodyPr>
            <a:lstStyle/>
            <a:p>
              <a:pPr marL="0" marR="0" lvl="0" indent="0" algn="ctr" defTabSz="171450" rtl="0" eaLnBrk="1" fontAlgn="auto" latinLnBrk="0" hangingPunct="1">
                <a:lnSpc>
                  <a:spcPct val="100000"/>
                </a:lnSpc>
                <a:spcBef>
                  <a:spcPts val="0"/>
                </a:spcBef>
                <a:spcAft>
                  <a:spcPts val="0"/>
                </a:spcAft>
                <a:buClrTx/>
                <a:buSzTx/>
                <a:buFontTx/>
                <a:buNone/>
                <a:tabLst/>
                <a:defRPr/>
              </a:pPr>
              <a:endParaRPr kumimoji="0" lang="en-US" sz="525" b="0" i="0" u="none" strike="noStrike" kern="1200" cap="none" spc="0" normalizeH="0" baseline="0" noProof="0">
                <a:ln>
                  <a:noFill/>
                </a:ln>
                <a:solidFill>
                  <a:prstClr val="white"/>
                </a:solidFill>
                <a:effectLst/>
                <a:uLnTx/>
                <a:uFillTx/>
                <a:latin typeface="Inter"/>
                <a:ea typeface="Inter"/>
                <a:cs typeface="+mn-cs"/>
                <a:sym typeface="Inter"/>
              </a:endParaRPr>
            </a:p>
          </p:txBody>
        </p:sp>
        <p:sp>
          <p:nvSpPr>
            <p:cNvPr id="35" name="Google Shape;457;p25">
              <a:extLst>
                <a:ext uri="{FF2B5EF4-FFF2-40B4-BE49-F238E27FC236}">
                  <a16:creationId xmlns:a16="http://schemas.microsoft.com/office/drawing/2014/main" id="{376B8B1B-D504-51D0-2C9F-1B5F5BF3B691}"/>
                </a:ext>
              </a:extLst>
            </p:cNvPr>
            <p:cNvSpPr/>
            <p:nvPr/>
          </p:nvSpPr>
          <p:spPr>
            <a:xfrm>
              <a:off x="16148835" y="9839442"/>
              <a:ext cx="2427340" cy="2427340"/>
            </a:xfrm>
            <a:prstGeom prst="ellipse">
              <a:avLst/>
            </a:prstGeom>
            <a:solidFill>
              <a:schemeClr val="lt1"/>
            </a:solidFill>
            <a:ln w="19050" cap="flat" cmpd="sng">
              <a:solidFill>
                <a:schemeClr val="accent1"/>
              </a:solidFill>
              <a:prstDash val="solid"/>
              <a:miter lim="800000"/>
              <a:headEnd type="none" w="sm" len="sm"/>
              <a:tailEnd type="none" w="sm" len="sm"/>
            </a:ln>
            <a:effectLst>
              <a:outerShdw blurRad="381000" dist="38100" dir="2700000" algn="tl" rotWithShape="0">
                <a:schemeClr val="accent1">
                  <a:alpha val="24705"/>
                </a:schemeClr>
              </a:outerShdw>
            </a:effectLst>
          </p:spPr>
          <p:txBody>
            <a:bodyPr spcFirstLastPara="1" wrap="square" lIns="25716" tIns="12853" rIns="25716" bIns="12853" anchor="ctr" anchorCtr="0">
              <a:noAutofit/>
            </a:bodyPr>
            <a:lstStyle/>
            <a:p>
              <a:pPr marL="0" marR="0" lvl="0" indent="0" algn="ctr" defTabSz="171450" rtl="0" eaLnBrk="1" fontAlgn="auto" latinLnBrk="0" hangingPunct="1">
                <a:lnSpc>
                  <a:spcPct val="100000"/>
                </a:lnSpc>
                <a:spcBef>
                  <a:spcPts val="0"/>
                </a:spcBef>
                <a:spcAft>
                  <a:spcPts val="0"/>
                </a:spcAft>
                <a:buClrTx/>
                <a:buSzTx/>
                <a:buFontTx/>
                <a:buNone/>
                <a:tabLst/>
                <a:defRPr/>
              </a:pPr>
              <a:endParaRPr kumimoji="0" lang="en-US" sz="525" b="0" i="0" u="none" strike="noStrike" kern="1200" cap="none" spc="0" normalizeH="0" baseline="0" noProof="0">
                <a:ln>
                  <a:noFill/>
                </a:ln>
                <a:solidFill>
                  <a:prstClr val="white"/>
                </a:solidFill>
                <a:effectLst/>
                <a:uLnTx/>
                <a:uFillTx/>
                <a:latin typeface="Inter"/>
                <a:ea typeface="Inter"/>
                <a:cs typeface="+mn-cs"/>
                <a:sym typeface="Inter"/>
              </a:endParaRPr>
            </a:p>
          </p:txBody>
        </p:sp>
      </p:grpSp>
      <p:sp>
        <p:nvSpPr>
          <p:cNvPr id="38" name="Rectangle 54">
            <a:extLst>
              <a:ext uri="{FF2B5EF4-FFF2-40B4-BE49-F238E27FC236}">
                <a16:creationId xmlns:a16="http://schemas.microsoft.com/office/drawing/2014/main" id="{90689637-4C82-C269-25A0-E94A8A88259F}"/>
              </a:ext>
            </a:extLst>
          </p:cNvPr>
          <p:cNvSpPr/>
          <p:nvPr/>
        </p:nvSpPr>
        <p:spPr bwMode="auto">
          <a:xfrm>
            <a:off x="7022411" y="4025306"/>
            <a:ext cx="1924460" cy="60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6671" tIns="28573" rIns="66671" bIns="28573" rtlCol="0" anchor="ctr"/>
          <a:lstStyle/>
          <a:p>
            <a:pPr marL="0" marR="0" lvl="0" indent="0" algn="ctr" defTabSz="685766" rtl="1"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44546A"/>
                </a:solidFill>
                <a:effectLst/>
                <a:uLnTx/>
                <a:uFillTx/>
                <a:latin typeface="Sakkal Majalla" panose="02000000000000000000" pitchFamily="2" charset="-78"/>
                <a:ea typeface="+mn-ea"/>
                <a:cs typeface="Sakkal Majalla" panose="02000000000000000000" pitchFamily="2" charset="-78"/>
              </a:rPr>
              <a:t>راجعنا</a:t>
            </a:r>
            <a:r>
              <a:rPr kumimoji="0" lang="en-US" sz="1200" b="0" i="0" u="none" strike="noStrike" kern="0" cap="none" spc="0" normalizeH="0" baseline="0" noProof="0" dirty="0">
                <a:ln>
                  <a:noFill/>
                </a:ln>
                <a:solidFill>
                  <a:srgbClr val="44546A"/>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0" cap="none" spc="0" normalizeH="0" baseline="0" noProof="0" dirty="0" err="1">
                <a:ln>
                  <a:noFill/>
                </a:ln>
                <a:solidFill>
                  <a:srgbClr val="44546A"/>
                </a:solidFill>
                <a:effectLst/>
                <a:uLnTx/>
                <a:uFillTx/>
                <a:latin typeface="Sakkal Majalla" panose="02000000000000000000" pitchFamily="2" charset="-78"/>
                <a:ea typeface="+mn-ea"/>
                <a:cs typeface="Sakkal Majalla" panose="02000000000000000000" pitchFamily="2" charset="-78"/>
              </a:rPr>
              <a:t>المستندات</a:t>
            </a:r>
            <a:r>
              <a:rPr kumimoji="0" lang="en-US" sz="1200" b="0" i="0" u="none" strike="noStrike" kern="0" cap="none" spc="0" normalizeH="0" baseline="0" noProof="0" dirty="0">
                <a:ln>
                  <a:noFill/>
                </a:ln>
                <a:solidFill>
                  <a:srgbClr val="44546A"/>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0" cap="none" spc="0" normalizeH="0" baseline="0" noProof="0" dirty="0" err="1">
                <a:ln>
                  <a:noFill/>
                </a:ln>
                <a:solidFill>
                  <a:srgbClr val="44546A"/>
                </a:solidFill>
                <a:effectLst/>
                <a:uLnTx/>
                <a:uFillTx/>
                <a:latin typeface="Sakkal Majalla" panose="02000000000000000000" pitchFamily="2" charset="-78"/>
                <a:ea typeface="+mn-ea"/>
                <a:cs typeface="Sakkal Majalla" panose="02000000000000000000" pitchFamily="2" charset="-78"/>
              </a:rPr>
              <a:t>ذات</a:t>
            </a:r>
            <a:r>
              <a:rPr kumimoji="0" lang="en-US" sz="1200" b="0" i="0" u="none" strike="noStrike" kern="0" cap="none" spc="0" normalizeH="0" baseline="0" noProof="0" dirty="0">
                <a:ln>
                  <a:noFill/>
                </a:ln>
                <a:solidFill>
                  <a:srgbClr val="44546A"/>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0" cap="none" spc="0" normalizeH="0" baseline="0" noProof="0" dirty="0" err="1">
                <a:ln>
                  <a:noFill/>
                </a:ln>
                <a:solidFill>
                  <a:srgbClr val="44546A"/>
                </a:solidFill>
                <a:effectLst/>
                <a:uLnTx/>
                <a:uFillTx/>
                <a:latin typeface="Sakkal Majalla" panose="02000000000000000000" pitchFamily="2" charset="-78"/>
                <a:ea typeface="+mn-ea"/>
                <a:cs typeface="Sakkal Majalla" panose="02000000000000000000" pitchFamily="2" charset="-78"/>
              </a:rPr>
              <a:t>الصلة</a:t>
            </a:r>
            <a:r>
              <a:rPr kumimoji="0" lang="en-US" sz="1200" b="0" i="0" u="none" strike="noStrike" kern="0" cap="none" spc="0" normalizeH="0" baseline="0" noProof="0" dirty="0">
                <a:ln>
                  <a:noFill/>
                </a:ln>
                <a:solidFill>
                  <a:srgbClr val="44546A"/>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0" cap="none" spc="0" normalizeH="0" baseline="0" noProof="0" dirty="0" err="1">
                <a:ln>
                  <a:noFill/>
                </a:ln>
                <a:solidFill>
                  <a:srgbClr val="44546A"/>
                </a:solidFill>
                <a:effectLst/>
                <a:uLnTx/>
                <a:uFillTx/>
                <a:latin typeface="Sakkal Majalla" panose="02000000000000000000" pitchFamily="2" charset="-78"/>
                <a:ea typeface="+mn-ea"/>
                <a:cs typeface="Sakkal Majalla" panose="02000000000000000000" pitchFamily="2" charset="-78"/>
              </a:rPr>
              <a:t>بما</a:t>
            </a:r>
            <a:r>
              <a:rPr kumimoji="0" lang="en-US" sz="1200" b="0" i="0" u="none" strike="noStrike" kern="0" cap="none" spc="0" normalizeH="0" baseline="0" noProof="0" dirty="0">
                <a:ln>
                  <a:noFill/>
                </a:ln>
                <a:solidFill>
                  <a:srgbClr val="44546A"/>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0" cap="none" spc="0" normalizeH="0" baseline="0" noProof="0" dirty="0" err="1">
                <a:ln>
                  <a:noFill/>
                </a:ln>
                <a:solidFill>
                  <a:srgbClr val="44546A"/>
                </a:solidFill>
                <a:effectLst/>
                <a:uLnTx/>
                <a:uFillTx/>
                <a:latin typeface="Sakkal Majalla" panose="02000000000000000000" pitchFamily="2" charset="-78"/>
                <a:ea typeface="+mn-ea"/>
                <a:cs typeface="Sakkal Majalla" panose="02000000000000000000" pitchFamily="2" charset="-78"/>
              </a:rPr>
              <a:t>في</a:t>
            </a:r>
            <a:r>
              <a:rPr kumimoji="0" lang="en-US" sz="1200" b="0" i="0" u="none" strike="noStrike" kern="0" cap="none" spc="0" normalizeH="0" baseline="0" noProof="0" dirty="0">
                <a:ln>
                  <a:noFill/>
                </a:ln>
                <a:solidFill>
                  <a:srgbClr val="44546A"/>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0" cap="none" spc="0" normalizeH="0" baseline="0" noProof="0" dirty="0" err="1">
                <a:ln>
                  <a:noFill/>
                </a:ln>
                <a:solidFill>
                  <a:srgbClr val="44546A"/>
                </a:solidFill>
                <a:effectLst/>
                <a:uLnTx/>
                <a:uFillTx/>
                <a:latin typeface="Sakkal Majalla" panose="02000000000000000000" pitchFamily="2" charset="-78"/>
                <a:ea typeface="+mn-ea"/>
                <a:cs typeface="Sakkal Majalla" panose="02000000000000000000" pitchFamily="2" charset="-78"/>
              </a:rPr>
              <a:t>ذلك</a:t>
            </a:r>
            <a:r>
              <a:rPr kumimoji="0" lang="en-US" sz="1200" b="0" i="0" u="none" strike="noStrike" kern="0" cap="none" spc="0" normalizeH="0" baseline="0" noProof="0" dirty="0">
                <a:ln>
                  <a:noFill/>
                </a:ln>
                <a:solidFill>
                  <a:srgbClr val="44546A"/>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0" cap="none" spc="0" normalizeH="0" baseline="0" noProof="0" dirty="0" err="1">
                <a:ln>
                  <a:noFill/>
                </a:ln>
                <a:solidFill>
                  <a:srgbClr val="44546A"/>
                </a:solidFill>
                <a:effectLst/>
                <a:uLnTx/>
                <a:uFillTx/>
                <a:latin typeface="Sakkal Majalla" panose="02000000000000000000" pitchFamily="2" charset="-78"/>
                <a:ea typeface="+mn-ea"/>
                <a:cs typeface="Sakkal Majalla" panose="02000000000000000000" pitchFamily="2" charset="-78"/>
              </a:rPr>
              <a:t>الاستراتيجية</a:t>
            </a:r>
            <a:r>
              <a:rPr kumimoji="0" lang="en-US" sz="1200" b="0" i="0" u="none" strike="noStrike" kern="0" cap="none" spc="0" normalizeH="0" baseline="0" noProof="0" dirty="0">
                <a:ln>
                  <a:noFill/>
                </a:ln>
                <a:solidFill>
                  <a:srgbClr val="44546A"/>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0" cap="none" spc="0" normalizeH="0" baseline="0" noProof="0" dirty="0" err="1">
                <a:ln>
                  <a:noFill/>
                </a:ln>
                <a:solidFill>
                  <a:srgbClr val="44546A"/>
                </a:solidFill>
                <a:effectLst/>
                <a:uLnTx/>
                <a:uFillTx/>
                <a:latin typeface="Sakkal Majalla" panose="02000000000000000000" pitchFamily="2" charset="-78"/>
                <a:ea typeface="+mn-ea"/>
                <a:cs typeface="Sakkal Majalla" panose="02000000000000000000" pitchFamily="2" charset="-78"/>
              </a:rPr>
              <a:t>والهيكل</a:t>
            </a:r>
            <a:r>
              <a:rPr kumimoji="0" lang="en-US" sz="1200" b="0" i="0" u="none" strike="noStrike" kern="0" cap="none" spc="0" normalizeH="0" baseline="0" noProof="0" dirty="0">
                <a:ln>
                  <a:noFill/>
                </a:ln>
                <a:solidFill>
                  <a:srgbClr val="44546A"/>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0" cap="none" spc="0" normalizeH="0" baseline="0" noProof="0" dirty="0" err="1">
                <a:ln>
                  <a:noFill/>
                </a:ln>
                <a:solidFill>
                  <a:srgbClr val="44546A"/>
                </a:solidFill>
                <a:effectLst/>
                <a:uLnTx/>
                <a:uFillTx/>
                <a:latin typeface="Sakkal Majalla" panose="02000000000000000000" pitchFamily="2" charset="-78"/>
                <a:ea typeface="+mn-ea"/>
                <a:cs typeface="Sakkal Majalla" panose="02000000000000000000" pitchFamily="2" charset="-78"/>
              </a:rPr>
              <a:t>التنظيمي</a:t>
            </a:r>
            <a:r>
              <a:rPr kumimoji="0" lang="en-US" sz="1200" b="0" i="0" u="none" strike="noStrike" kern="0" cap="none" spc="0" normalizeH="0" baseline="0" noProof="0" dirty="0">
                <a:ln>
                  <a:noFill/>
                </a:ln>
                <a:solidFill>
                  <a:srgbClr val="44546A"/>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0" cap="none" spc="0" normalizeH="0" baseline="0" noProof="0" dirty="0" err="1">
                <a:ln>
                  <a:noFill/>
                </a:ln>
                <a:solidFill>
                  <a:srgbClr val="44546A"/>
                </a:solidFill>
                <a:effectLst/>
                <a:uLnTx/>
                <a:uFillTx/>
                <a:latin typeface="Sakkal Majalla" panose="02000000000000000000" pitchFamily="2" charset="-78"/>
                <a:ea typeface="+mn-ea"/>
                <a:cs typeface="Sakkal Majalla" panose="02000000000000000000" pitchFamily="2" charset="-78"/>
              </a:rPr>
              <a:t>للمجموعة</a:t>
            </a:r>
            <a:r>
              <a:rPr kumimoji="0" lang="en-US" sz="1200" b="0" i="0" u="none" strike="noStrike" kern="0" cap="none" spc="0" normalizeH="0" baseline="0" noProof="0" dirty="0">
                <a:ln>
                  <a:noFill/>
                </a:ln>
                <a:solidFill>
                  <a:srgbClr val="44546A"/>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0" cap="none" spc="0" normalizeH="0" baseline="0" noProof="0" dirty="0" err="1">
                <a:ln>
                  <a:noFill/>
                </a:ln>
                <a:solidFill>
                  <a:srgbClr val="44546A"/>
                </a:solidFill>
                <a:effectLst/>
                <a:uLnTx/>
                <a:uFillTx/>
                <a:latin typeface="Sakkal Majalla" panose="02000000000000000000" pitchFamily="2" charset="-78"/>
                <a:ea typeface="+mn-ea"/>
                <a:cs typeface="Sakkal Majalla" panose="02000000000000000000" pitchFamily="2" charset="-78"/>
              </a:rPr>
              <a:t>والشركات</a:t>
            </a:r>
            <a:r>
              <a:rPr kumimoji="0" lang="en-US" sz="1200" b="0" i="0" u="none" strike="noStrike" kern="0" cap="none" spc="0" normalizeH="0" baseline="0" noProof="0" dirty="0">
                <a:ln>
                  <a:noFill/>
                </a:ln>
                <a:solidFill>
                  <a:srgbClr val="44546A"/>
                </a:solidFill>
                <a:effectLst/>
                <a:uLnTx/>
                <a:uFillTx/>
                <a:latin typeface="Sakkal Majalla" panose="02000000000000000000" pitchFamily="2" charset="-78"/>
                <a:ea typeface="+mn-ea"/>
                <a:cs typeface="Sakkal Majalla" panose="02000000000000000000" pitchFamily="2" charset="-78"/>
              </a:rPr>
              <a:t> التابعة.</a:t>
            </a:r>
          </a:p>
        </p:txBody>
      </p:sp>
      <p:sp>
        <p:nvSpPr>
          <p:cNvPr id="40" name="Rectangle 54">
            <a:extLst>
              <a:ext uri="{FF2B5EF4-FFF2-40B4-BE49-F238E27FC236}">
                <a16:creationId xmlns:a16="http://schemas.microsoft.com/office/drawing/2014/main" id="{44A6E8C3-3090-9D2B-FDC7-73AA5E495354}"/>
              </a:ext>
            </a:extLst>
          </p:cNvPr>
          <p:cNvSpPr/>
          <p:nvPr/>
        </p:nvSpPr>
        <p:spPr bwMode="auto">
          <a:xfrm>
            <a:off x="7022411" y="3715933"/>
            <a:ext cx="1924460" cy="2958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6671" tIns="28573" rIns="66671" bIns="28573" rtlCol="0" anchor="ctr"/>
          <a:lstStyle/>
          <a:p>
            <a:pPr marL="0" marR="0" lvl="0" indent="0" algn="ctr" defTabSz="685766" rtl="1" eaLnBrk="1" fontAlgn="base" latinLnBrk="0" hangingPunct="1">
              <a:lnSpc>
                <a:spcPct val="90000"/>
              </a:lnSpc>
              <a:spcBef>
                <a:spcPts val="0"/>
              </a:spcBef>
              <a:spcAft>
                <a:spcPts val="0"/>
              </a:spcAft>
              <a:buClrTx/>
              <a:buSzTx/>
              <a:buFontTx/>
              <a:buNone/>
              <a:tabLst/>
              <a:defRPr/>
            </a:pPr>
            <a:r>
              <a:rPr kumimoji="0" lang="en-US" sz="1650" b="1" i="0" u="none" strike="noStrike" kern="0" cap="none" spc="0" normalizeH="0" baseline="0" noProof="0">
                <a:ln>
                  <a:noFill/>
                </a:ln>
                <a:solidFill>
                  <a:prstClr val="white"/>
                </a:solidFill>
                <a:effectLst/>
                <a:uLnTx/>
                <a:uFillTx/>
                <a:latin typeface="Sakkal Majalla" panose="02000000000000000000" pitchFamily="2" charset="-78"/>
                <a:ea typeface="+mn-ea"/>
                <a:cs typeface="Sakkal Majalla" panose="02000000000000000000" pitchFamily="2" charset="-78"/>
              </a:rPr>
              <a:t>المستندات</a:t>
            </a:r>
            <a:endParaRPr kumimoji="0" lang="en-US" sz="1650" b="0" i="0" u="none" strike="noStrike" kern="0" cap="none" spc="0" normalizeH="0" baseline="0" noProof="0">
              <a:ln>
                <a:noFill/>
              </a:ln>
              <a:solidFill>
                <a:prstClr val="white"/>
              </a:solidFill>
              <a:effectLst/>
              <a:uLnTx/>
              <a:uFillTx/>
              <a:latin typeface="Sakkal Majalla" panose="02000000000000000000" pitchFamily="2" charset="-78"/>
              <a:ea typeface="+mn-ea"/>
              <a:cs typeface="Sakkal Majalla" panose="02000000000000000000" pitchFamily="2" charset="-78"/>
            </a:endParaRPr>
          </a:p>
        </p:txBody>
      </p:sp>
      <p:sp>
        <p:nvSpPr>
          <p:cNvPr id="41" name="Rectangle 54">
            <a:extLst>
              <a:ext uri="{FF2B5EF4-FFF2-40B4-BE49-F238E27FC236}">
                <a16:creationId xmlns:a16="http://schemas.microsoft.com/office/drawing/2014/main" id="{60710DA3-F03C-AD5A-62A2-D9991B7C2E6D}"/>
              </a:ext>
            </a:extLst>
          </p:cNvPr>
          <p:cNvSpPr/>
          <p:nvPr/>
        </p:nvSpPr>
        <p:spPr bwMode="auto">
          <a:xfrm>
            <a:off x="6473041" y="2684167"/>
            <a:ext cx="1924460" cy="712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6671" tIns="28573" rIns="66671" bIns="28573" rtlCol="0" anchor="ctr"/>
          <a:lstStyle/>
          <a:p>
            <a:pPr marL="0" marR="0" lvl="0" indent="0" algn="ctr" defTabSz="685766" rtl="1"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44546A"/>
                </a:solidFill>
                <a:effectLst/>
                <a:uLnTx/>
                <a:uFillTx/>
                <a:latin typeface="Sakkal Majalla" panose="02000000000000000000" pitchFamily="2" charset="-78"/>
                <a:ea typeface="+mn-ea"/>
                <a:cs typeface="Sakkal Majalla" panose="02000000000000000000" pitchFamily="2" charset="-78"/>
              </a:rPr>
              <a:t>أجرينا</a:t>
            </a:r>
            <a:r>
              <a:rPr kumimoji="0" lang="en-US" sz="1200" b="0" i="0" u="none" strike="noStrike" kern="0" cap="none" spc="0" normalizeH="0" baseline="0" noProof="0" dirty="0">
                <a:ln>
                  <a:noFill/>
                </a:ln>
                <a:solidFill>
                  <a:srgbClr val="44546A"/>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0" cap="none" spc="0" normalizeH="0" baseline="0" noProof="0" dirty="0" err="1">
                <a:ln>
                  <a:noFill/>
                </a:ln>
                <a:solidFill>
                  <a:srgbClr val="44546A"/>
                </a:solidFill>
                <a:effectLst/>
                <a:uLnTx/>
                <a:uFillTx/>
                <a:latin typeface="Sakkal Majalla" panose="02000000000000000000" pitchFamily="2" charset="-78"/>
                <a:ea typeface="+mn-ea"/>
                <a:cs typeface="Sakkal Majalla" panose="02000000000000000000" pitchFamily="2" charset="-78"/>
              </a:rPr>
              <a:t>مقابلات</a:t>
            </a:r>
            <a:r>
              <a:rPr kumimoji="0" lang="en-US" sz="1200" b="0" i="0" u="none" strike="noStrike" kern="0" cap="none" spc="0" normalizeH="0" baseline="0" noProof="0" dirty="0">
                <a:ln>
                  <a:noFill/>
                </a:ln>
                <a:solidFill>
                  <a:srgbClr val="44546A"/>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0" cap="none" spc="0" normalizeH="0" baseline="0" noProof="0" dirty="0" err="1">
                <a:ln>
                  <a:noFill/>
                </a:ln>
                <a:solidFill>
                  <a:srgbClr val="44546A"/>
                </a:solidFill>
                <a:effectLst/>
                <a:uLnTx/>
                <a:uFillTx/>
                <a:latin typeface="Sakkal Majalla" panose="02000000000000000000" pitchFamily="2" charset="-78"/>
                <a:ea typeface="+mn-ea"/>
                <a:cs typeface="Sakkal Majalla" panose="02000000000000000000" pitchFamily="2" charset="-78"/>
              </a:rPr>
              <a:t>استراتيجية</a:t>
            </a:r>
            <a:r>
              <a:rPr kumimoji="0" lang="en-US" sz="1200" b="0" i="0" u="none" strike="noStrike" kern="0" cap="none" spc="0" normalizeH="0" baseline="0" noProof="0" dirty="0">
                <a:ln>
                  <a:noFill/>
                </a:ln>
                <a:solidFill>
                  <a:srgbClr val="44546A"/>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0" cap="none" spc="0" normalizeH="0" baseline="0" noProof="0" dirty="0" err="1">
                <a:ln>
                  <a:noFill/>
                </a:ln>
                <a:solidFill>
                  <a:srgbClr val="44546A"/>
                </a:solidFill>
                <a:effectLst/>
                <a:uLnTx/>
                <a:uFillTx/>
                <a:latin typeface="Sakkal Majalla" panose="02000000000000000000" pitchFamily="2" charset="-78"/>
                <a:ea typeface="+mn-ea"/>
                <a:cs typeface="Sakkal Majalla" panose="02000000000000000000" pitchFamily="2" charset="-78"/>
              </a:rPr>
              <a:t>مع</a:t>
            </a:r>
            <a:r>
              <a:rPr kumimoji="0" lang="en-US" sz="1200" b="0" i="0" u="none" strike="noStrike" kern="0" cap="none" spc="0" normalizeH="0" baseline="0" noProof="0" dirty="0">
                <a:ln>
                  <a:noFill/>
                </a:ln>
                <a:solidFill>
                  <a:srgbClr val="44546A"/>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0" cap="none" spc="0" normalizeH="0" baseline="0" noProof="0" dirty="0" err="1">
                <a:ln>
                  <a:noFill/>
                </a:ln>
                <a:solidFill>
                  <a:srgbClr val="44546A"/>
                </a:solidFill>
                <a:effectLst/>
                <a:uLnTx/>
                <a:uFillTx/>
                <a:latin typeface="Sakkal Majalla" panose="02000000000000000000" pitchFamily="2" charset="-78"/>
                <a:ea typeface="+mn-ea"/>
                <a:cs typeface="Sakkal Majalla" panose="02000000000000000000" pitchFamily="2" charset="-78"/>
              </a:rPr>
              <a:t>الادارات</a:t>
            </a:r>
            <a:r>
              <a:rPr kumimoji="0" lang="en-US" sz="1200" b="0" i="0" u="none" strike="noStrike" kern="0" cap="none" spc="0" normalizeH="0" baseline="0" noProof="0" dirty="0">
                <a:ln>
                  <a:noFill/>
                </a:ln>
                <a:solidFill>
                  <a:srgbClr val="44546A"/>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0" cap="none" spc="0" normalizeH="0" baseline="0" noProof="0" dirty="0" err="1">
                <a:ln>
                  <a:noFill/>
                </a:ln>
                <a:solidFill>
                  <a:srgbClr val="44546A"/>
                </a:solidFill>
                <a:effectLst/>
                <a:uLnTx/>
                <a:uFillTx/>
                <a:latin typeface="Sakkal Majalla" panose="02000000000000000000" pitchFamily="2" charset="-78"/>
                <a:ea typeface="+mn-ea"/>
                <a:cs typeface="Sakkal Majalla" panose="02000000000000000000" pitchFamily="2" charset="-78"/>
              </a:rPr>
              <a:t>في</a:t>
            </a:r>
            <a:r>
              <a:rPr kumimoji="0" lang="en-US" sz="1200" b="0" i="0" u="none" strike="noStrike" kern="0" cap="none" spc="0" normalizeH="0" baseline="0" noProof="0" dirty="0">
                <a:ln>
                  <a:noFill/>
                </a:ln>
                <a:solidFill>
                  <a:srgbClr val="44546A"/>
                </a:solidFill>
                <a:effectLst/>
                <a:uLnTx/>
                <a:uFillTx/>
                <a:latin typeface="Sakkal Majalla" panose="02000000000000000000" pitchFamily="2" charset="-78"/>
                <a:ea typeface="+mn-ea"/>
                <a:cs typeface="Sakkal Majalla" panose="02000000000000000000" pitchFamily="2" charset="-78"/>
              </a:rPr>
              <a:t> المجموعة </a:t>
            </a:r>
            <a:r>
              <a:rPr kumimoji="0" lang="en-US" sz="1200" b="0" i="0" u="none" strike="noStrike" kern="0" cap="none" spc="0" normalizeH="0" baseline="0" noProof="0" dirty="0" err="1">
                <a:ln>
                  <a:noFill/>
                </a:ln>
                <a:solidFill>
                  <a:srgbClr val="44546A"/>
                </a:solidFill>
                <a:effectLst/>
                <a:uLnTx/>
                <a:uFillTx/>
                <a:latin typeface="Sakkal Majalla" panose="02000000000000000000" pitchFamily="2" charset="-78"/>
                <a:ea typeface="+mn-ea"/>
                <a:cs typeface="Sakkal Majalla" panose="02000000000000000000" pitchFamily="2" charset="-78"/>
              </a:rPr>
              <a:t>والشركات</a:t>
            </a:r>
            <a:r>
              <a:rPr kumimoji="0" lang="en-US" sz="1200" b="0" i="0" u="none" strike="noStrike" kern="0" cap="none" spc="0" normalizeH="0" baseline="0" noProof="0" dirty="0">
                <a:ln>
                  <a:noFill/>
                </a:ln>
                <a:solidFill>
                  <a:srgbClr val="44546A"/>
                </a:solidFill>
                <a:effectLst/>
                <a:uLnTx/>
                <a:uFillTx/>
                <a:latin typeface="Sakkal Majalla" panose="02000000000000000000" pitchFamily="2" charset="-78"/>
                <a:ea typeface="+mn-ea"/>
                <a:cs typeface="Sakkal Majalla" panose="02000000000000000000" pitchFamily="2" charset="-78"/>
              </a:rPr>
              <a:t> التابعة </a:t>
            </a:r>
            <a:r>
              <a:rPr kumimoji="0" lang="en-US" sz="1200" b="0" i="0" u="none" strike="noStrike" kern="0" cap="none" spc="0" normalizeH="0" baseline="0" noProof="0" dirty="0" err="1">
                <a:ln>
                  <a:noFill/>
                </a:ln>
                <a:solidFill>
                  <a:srgbClr val="44546A"/>
                </a:solidFill>
                <a:effectLst/>
                <a:uLnTx/>
                <a:uFillTx/>
                <a:latin typeface="Sakkal Majalla" panose="02000000000000000000" pitchFamily="2" charset="-78"/>
                <a:ea typeface="+mn-ea"/>
                <a:cs typeface="Sakkal Majalla" panose="02000000000000000000" pitchFamily="2" charset="-78"/>
              </a:rPr>
              <a:t>لأخذ</a:t>
            </a:r>
            <a:r>
              <a:rPr kumimoji="0" lang="en-US" sz="1200" b="0" i="0" u="none" strike="noStrike" kern="0" cap="none" spc="0" normalizeH="0" baseline="0" noProof="0" dirty="0">
                <a:ln>
                  <a:noFill/>
                </a:ln>
                <a:solidFill>
                  <a:srgbClr val="44546A"/>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0" cap="none" spc="0" normalizeH="0" baseline="0" noProof="0" dirty="0" err="1">
                <a:ln>
                  <a:noFill/>
                </a:ln>
                <a:solidFill>
                  <a:srgbClr val="44546A"/>
                </a:solidFill>
                <a:effectLst/>
                <a:uLnTx/>
                <a:uFillTx/>
                <a:latin typeface="Sakkal Majalla" panose="02000000000000000000" pitchFamily="2" charset="-78"/>
                <a:ea typeface="+mn-ea"/>
                <a:cs typeface="Sakkal Majalla" panose="02000000000000000000" pitchFamily="2" charset="-78"/>
              </a:rPr>
              <a:t>مدخلاتهم</a:t>
            </a:r>
            <a:r>
              <a:rPr kumimoji="0" lang="en-US" sz="1200" b="0" i="0" u="none" strike="noStrike" kern="0" cap="none" spc="0" normalizeH="0" baseline="0" noProof="0" dirty="0">
                <a:ln>
                  <a:noFill/>
                </a:ln>
                <a:solidFill>
                  <a:srgbClr val="44546A"/>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0" cap="none" spc="0" normalizeH="0" baseline="0" noProof="0" dirty="0" err="1">
                <a:ln>
                  <a:noFill/>
                </a:ln>
                <a:solidFill>
                  <a:srgbClr val="44546A"/>
                </a:solidFill>
                <a:effectLst/>
                <a:uLnTx/>
                <a:uFillTx/>
                <a:latin typeface="Sakkal Majalla" panose="02000000000000000000" pitchFamily="2" charset="-78"/>
                <a:ea typeface="+mn-ea"/>
                <a:cs typeface="Sakkal Majalla" panose="02000000000000000000" pitchFamily="2" charset="-78"/>
              </a:rPr>
              <a:t>حول</a:t>
            </a:r>
            <a:r>
              <a:rPr kumimoji="0" lang="en-US" sz="1200" b="0" i="0" u="none" strike="noStrike" kern="0" cap="none" spc="0" normalizeH="0" baseline="0" noProof="0" dirty="0">
                <a:ln>
                  <a:noFill/>
                </a:ln>
                <a:solidFill>
                  <a:srgbClr val="44546A"/>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0" cap="none" spc="0" normalizeH="0" baseline="0" noProof="0" dirty="0" err="1">
                <a:ln>
                  <a:noFill/>
                </a:ln>
                <a:solidFill>
                  <a:srgbClr val="44546A"/>
                </a:solidFill>
                <a:effectLst/>
                <a:uLnTx/>
                <a:uFillTx/>
                <a:latin typeface="Sakkal Majalla" panose="02000000000000000000" pitchFamily="2" charset="-78"/>
                <a:ea typeface="+mn-ea"/>
                <a:cs typeface="Sakkal Majalla" panose="02000000000000000000" pitchFamily="2" charset="-78"/>
              </a:rPr>
              <a:t>التوجهات</a:t>
            </a:r>
            <a:r>
              <a:rPr kumimoji="0" lang="en-US" sz="1200" b="0" i="0" u="none" strike="noStrike" kern="0" cap="none" spc="0" normalizeH="0" baseline="0" noProof="0" dirty="0">
                <a:ln>
                  <a:noFill/>
                </a:ln>
                <a:solidFill>
                  <a:srgbClr val="44546A"/>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0" cap="none" spc="0" normalizeH="0" baseline="0" noProof="0" dirty="0" err="1">
                <a:ln>
                  <a:noFill/>
                </a:ln>
                <a:solidFill>
                  <a:srgbClr val="44546A"/>
                </a:solidFill>
                <a:effectLst/>
                <a:uLnTx/>
                <a:uFillTx/>
                <a:latin typeface="Sakkal Majalla" panose="02000000000000000000" pitchFamily="2" charset="-78"/>
                <a:ea typeface="+mn-ea"/>
                <a:cs typeface="Sakkal Majalla" panose="02000000000000000000" pitchFamily="2" charset="-78"/>
              </a:rPr>
              <a:t>الاستراتيجية</a:t>
            </a:r>
            <a:r>
              <a:rPr kumimoji="0" lang="en-US" sz="1200" b="0" i="0" u="none" strike="noStrike" kern="0" cap="none" spc="0" normalizeH="0" baseline="0" noProof="0" dirty="0">
                <a:ln>
                  <a:noFill/>
                </a:ln>
                <a:solidFill>
                  <a:srgbClr val="44546A"/>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0" cap="none" spc="0" normalizeH="0" baseline="0" noProof="0" dirty="0" err="1">
                <a:ln>
                  <a:noFill/>
                </a:ln>
                <a:solidFill>
                  <a:srgbClr val="44546A"/>
                </a:solidFill>
                <a:effectLst/>
                <a:uLnTx/>
                <a:uFillTx/>
                <a:latin typeface="Sakkal Majalla" panose="02000000000000000000" pitchFamily="2" charset="-78"/>
                <a:ea typeface="+mn-ea"/>
                <a:cs typeface="Sakkal Majalla" panose="02000000000000000000" pitchFamily="2" charset="-78"/>
              </a:rPr>
              <a:t>للمجموعة</a:t>
            </a:r>
            <a:r>
              <a:rPr kumimoji="0" lang="en-US" sz="1200" b="0" i="0" u="none" strike="noStrike" kern="0" cap="none" spc="0" normalizeH="0" baseline="0" noProof="0" dirty="0">
                <a:ln>
                  <a:noFill/>
                </a:ln>
                <a:solidFill>
                  <a:srgbClr val="44546A"/>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0" cap="none" spc="0" normalizeH="0" baseline="0" noProof="0" dirty="0" err="1">
                <a:ln>
                  <a:noFill/>
                </a:ln>
                <a:solidFill>
                  <a:srgbClr val="44546A"/>
                </a:solidFill>
                <a:effectLst/>
                <a:uLnTx/>
                <a:uFillTx/>
                <a:latin typeface="Sakkal Majalla" panose="02000000000000000000" pitchFamily="2" charset="-78"/>
                <a:ea typeface="+mn-ea"/>
                <a:cs typeface="Sakkal Majalla" panose="02000000000000000000" pitchFamily="2" charset="-78"/>
              </a:rPr>
              <a:t>وتقييمهم</a:t>
            </a:r>
            <a:r>
              <a:rPr kumimoji="0" lang="en-US" sz="1200" b="0" i="0" u="none" strike="noStrike" kern="0" cap="none" spc="0" normalizeH="0" baseline="0" noProof="0" dirty="0">
                <a:ln>
                  <a:noFill/>
                </a:ln>
                <a:solidFill>
                  <a:srgbClr val="44546A"/>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0" cap="none" spc="0" normalizeH="0" baseline="0" noProof="0" dirty="0" err="1">
                <a:ln>
                  <a:noFill/>
                </a:ln>
                <a:solidFill>
                  <a:srgbClr val="44546A"/>
                </a:solidFill>
                <a:effectLst/>
                <a:uLnTx/>
                <a:uFillTx/>
                <a:latin typeface="Sakkal Majalla" panose="02000000000000000000" pitchFamily="2" charset="-78"/>
                <a:ea typeface="+mn-ea"/>
                <a:cs typeface="Sakkal Majalla" panose="02000000000000000000" pitchFamily="2" charset="-78"/>
              </a:rPr>
              <a:t>للوضع</a:t>
            </a:r>
            <a:r>
              <a:rPr kumimoji="0" lang="en-US" sz="1200" b="0" i="0" u="none" strike="noStrike" kern="0" cap="none" spc="0" normalizeH="0" baseline="0" noProof="0" dirty="0">
                <a:ln>
                  <a:noFill/>
                </a:ln>
                <a:solidFill>
                  <a:srgbClr val="44546A"/>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0" cap="none" spc="0" normalizeH="0" baseline="0" noProof="0" dirty="0" err="1">
                <a:ln>
                  <a:noFill/>
                </a:ln>
                <a:solidFill>
                  <a:srgbClr val="44546A"/>
                </a:solidFill>
                <a:effectLst/>
                <a:uLnTx/>
                <a:uFillTx/>
                <a:latin typeface="Sakkal Majalla" panose="02000000000000000000" pitchFamily="2" charset="-78"/>
                <a:ea typeface="+mn-ea"/>
                <a:cs typeface="Sakkal Majalla" panose="02000000000000000000" pitchFamily="2" charset="-78"/>
              </a:rPr>
              <a:t>الراهن</a:t>
            </a:r>
            <a:endParaRPr kumimoji="0" lang="en-US" sz="1200" b="0" i="0" u="none" strike="noStrike" kern="0" cap="none" spc="0" normalizeH="0" baseline="0" noProof="0" dirty="0">
              <a:ln>
                <a:noFill/>
              </a:ln>
              <a:solidFill>
                <a:srgbClr val="44546A"/>
              </a:solidFill>
              <a:effectLst/>
              <a:uLnTx/>
              <a:uFillTx/>
              <a:latin typeface="Sakkal Majalla" panose="02000000000000000000" pitchFamily="2" charset="-78"/>
              <a:ea typeface="+mn-ea"/>
              <a:cs typeface="Sakkal Majalla" panose="02000000000000000000" pitchFamily="2" charset="-78"/>
            </a:endParaRPr>
          </a:p>
        </p:txBody>
      </p:sp>
      <p:sp>
        <p:nvSpPr>
          <p:cNvPr id="42" name="Rectangle 54">
            <a:extLst>
              <a:ext uri="{FF2B5EF4-FFF2-40B4-BE49-F238E27FC236}">
                <a16:creationId xmlns:a16="http://schemas.microsoft.com/office/drawing/2014/main" id="{1A478AE1-A981-D412-0CE5-926933A97C5F}"/>
              </a:ext>
            </a:extLst>
          </p:cNvPr>
          <p:cNvSpPr/>
          <p:nvPr/>
        </p:nvSpPr>
        <p:spPr bwMode="auto">
          <a:xfrm>
            <a:off x="6473041" y="2352127"/>
            <a:ext cx="1924460" cy="2958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6671" tIns="28573" rIns="66671" bIns="28573" rtlCol="0" anchor="ctr"/>
          <a:lstStyle/>
          <a:p>
            <a:pPr marL="0" marR="0" lvl="0" indent="0" algn="ctr" defTabSz="685766" rtl="1" eaLnBrk="1" fontAlgn="base" latinLnBrk="0" hangingPunct="1">
              <a:lnSpc>
                <a:spcPct val="90000"/>
              </a:lnSpc>
              <a:spcBef>
                <a:spcPts val="0"/>
              </a:spcBef>
              <a:spcAft>
                <a:spcPts val="0"/>
              </a:spcAft>
              <a:buClrTx/>
              <a:buSzTx/>
              <a:buFontTx/>
              <a:buNone/>
              <a:tabLst/>
              <a:defRPr/>
            </a:pPr>
            <a:r>
              <a:rPr kumimoji="0" lang="en-US" sz="1650" b="1" i="0" u="none" strike="noStrike" kern="0" cap="none" spc="0" normalizeH="0" baseline="0" noProof="0">
                <a:ln>
                  <a:noFill/>
                </a:ln>
                <a:solidFill>
                  <a:prstClr val="white"/>
                </a:solidFill>
                <a:effectLst/>
                <a:uLnTx/>
                <a:uFillTx/>
                <a:latin typeface="Sakkal Majalla" panose="02000000000000000000" pitchFamily="2" charset="-78"/>
                <a:ea typeface="+mn-ea"/>
                <a:cs typeface="Sakkal Majalla" panose="02000000000000000000" pitchFamily="2" charset="-78"/>
              </a:rPr>
              <a:t>المقابلات الاستراتيجية</a:t>
            </a:r>
          </a:p>
        </p:txBody>
      </p:sp>
      <p:sp>
        <p:nvSpPr>
          <p:cNvPr id="45" name="Rectangle 54">
            <a:extLst>
              <a:ext uri="{FF2B5EF4-FFF2-40B4-BE49-F238E27FC236}">
                <a16:creationId xmlns:a16="http://schemas.microsoft.com/office/drawing/2014/main" id="{0EBC66FA-C669-0394-2750-69A2FCED81E3}"/>
              </a:ext>
            </a:extLst>
          </p:cNvPr>
          <p:cNvSpPr/>
          <p:nvPr/>
        </p:nvSpPr>
        <p:spPr bwMode="auto">
          <a:xfrm flipH="1">
            <a:off x="201871" y="4025306"/>
            <a:ext cx="1924460" cy="393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6671" tIns="28573" rIns="66671" bIns="28573" rtlCol="0" anchor="ctr"/>
          <a:lstStyle/>
          <a:p>
            <a:pPr marL="0" marR="0" lvl="0" indent="0" algn="ctr" defTabSz="685766" rtl="1"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بناءً على التقييم اقتراح التعديلات اللازمة على الاستراتيجية </a:t>
            </a:r>
          </a:p>
        </p:txBody>
      </p:sp>
      <p:sp>
        <p:nvSpPr>
          <p:cNvPr id="46" name="Rectangle 54">
            <a:extLst>
              <a:ext uri="{FF2B5EF4-FFF2-40B4-BE49-F238E27FC236}">
                <a16:creationId xmlns:a16="http://schemas.microsoft.com/office/drawing/2014/main" id="{ECCD6391-ECFA-B2E7-3A33-3598898AEA88}"/>
              </a:ext>
            </a:extLst>
          </p:cNvPr>
          <p:cNvSpPr/>
          <p:nvPr/>
        </p:nvSpPr>
        <p:spPr bwMode="auto">
          <a:xfrm flipH="1">
            <a:off x="201871" y="3715933"/>
            <a:ext cx="1924460" cy="2958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6671" tIns="28573" rIns="66671" bIns="28573" rtlCol="0" anchor="ctr"/>
          <a:lstStyle/>
          <a:p>
            <a:pPr marL="0" marR="0" lvl="0" indent="0" algn="ctr" defTabSz="685766" rtl="1" eaLnBrk="1" fontAlgn="base" latinLnBrk="0" hangingPunct="1">
              <a:lnSpc>
                <a:spcPct val="90000"/>
              </a:lnSpc>
              <a:spcBef>
                <a:spcPts val="0"/>
              </a:spcBef>
              <a:spcAft>
                <a:spcPts val="0"/>
              </a:spcAft>
              <a:buClrTx/>
              <a:buSzTx/>
              <a:buFontTx/>
              <a:buNone/>
              <a:tabLst/>
              <a:defRPr/>
            </a:pPr>
            <a:r>
              <a:rPr kumimoji="0" lang="en-US" sz="1650" b="1" i="0" u="none" strike="noStrike" kern="0" cap="none" spc="0" normalizeH="0" baseline="0" noProof="0">
                <a:ln>
                  <a:noFill/>
                </a:ln>
                <a:solidFill>
                  <a:prstClr val="white"/>
                </a:solidFill>
                <a:effectLst/>
                <a:uLnTx/>
                <a:uFillTx/>
                <a:latin typeface="Sakkal Majalla" panose="02000000000000000000" pitchFamily="2" charset="-78"/>
                <a:ea typeface="+mn-ea"/>
                <a:cs typeface="Sakkal Majalla" panose="02000000000000000000" pitchFamily="2" charset="-78"/>
              </a:rPr>
              <a:t>الاستراتيجية المقترحة</a:t>
            </a:r>
          </a:p>
        </p:txBody>
      </p:sp>
      <p:sp>
        <p:nvSpPr>
          <p:cNvPr id="47" name="Rectangle 54">
            <a:extLst>
              <a:ext uri="{FF2B5EF4-FFF2-40B4-BE49-F238E27FC236}">
                <a16:creationId xmlns:a16="http://schemas.microsoft.com/office/drawing/2014/main" id="{1C395D68-0D94-876B-0F7C-8D86E262EEA6}"/>
              </a:ext>
            </a:extLst>
          </p:cNvPr>
          <p:cNvSpPr/>
          <p:nvPr/>
        </p:nvSpPr>
        <p:spPr bwMode="auto">
          <a:xfrm flipH="1">
            <a:off x="751241" y="2684167"/>
            <a:ext cx="1924460" cy="555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6671" tIns="28573" rIns="66671" bIns="28573" rtlCol="0" anchor="ctr"/>
          <a:lstStyle/>
          <a:p>
            <a:pPr marL="0" marR="0" lvl="0" indent="0" algn="ctr" defTabSz="685766" rtl="1"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وضع مبادئ تقييم الاستراتيجية</a:t>
            </a:r>
          </a:p>
          <a:p>
            <a:pPr marL="0" marR="0" lvl="0" indent="0" algn="ctr" defTabSz="685766" rtl="1"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44546A"/>
                </a:solidFill>
                <a:effectLst/>
                <a:uLnTx/>
                <a:uFillTx/>
                <a:latin typeface="Sakkal Majalla" panose="02000000000000000000" pitchFamily="2" charset="-78"/>
                <a:ea typeface="+mn-ea"/>
                <a:cs typeface="Sakkal Majalla" panose="02000000000000000000" pitchFamily="2" charset="-78"/>
              </a:rPr>
              <a:t>وتوحيد وتحليل الخطوات السابقة وتقييم الاستراتيجية الحالية</a:t>
            </a:r>
          </a:p>
        </p:txBody>
      </p:sp>
      <p:sp>
        <p:nvSpPr>
          <p:cNvPr id="48" name="Rectangle 54">
            <a:extLst>
              <a:ext uri="{FF2B5EF4-FFF2-40B4-BE49-F238E27FC236}">
                <a16:creationId xmlns:a16="http://schemas.microsoft.com/office/drawing/2014/main" id="{F3930078-3E68-1A59-5E71-428494BB626D}"/>
              </a:ext>
            </a:extLst>
          </p:cNvPr>
          <p:cNvSpPr/>
          <p:nvPr/>
        </p:nvSpPr>
        <p:spPr bwMode="auto">
          <a:xfrm flipH="1">
            <a:off x="751241" y="2352127"/>
            <a:ext cx="1924460" cy="2958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6671" tIns="28573" rIns="66671" bIns="28573" rtlCol="0" anchor="ctr"/>
          <a:lstStyle/>
          <a:p>
            <a:pPr marL="0" marR="0" lvl="0" indent="0" algn="ctr" defTabSz="685766" rtl="1" eaLnBrk="1" fontAlgn="base" latinLnBrk="0" hangingPunct="1">
              <a:lnSpc>
                <a:spcPct val="90000"/>
              </a:lnSpc>
              <a:spcBef>
                <a:spcPts val="0"/>
              </a:spcBef>
              <a:spcAft>
                <a:spcPts val="0"/>
              </a:spcAft>
              <a:buClrTx/>
              <a:buSzTx/>
              <a:buFontTx/>
              <a:buNone/>
              <a:tabLst/>
              <a:defRPr/>
            </a:pPr>
            <a:r>
              <a:rPr kumimoji="0" lang="en-US" sz="1650" b="1" i="0" u="none" strike="noStrike" kern="0" cap="none" spc="0" normalizeH="0" baseline="0" noProof="0">
                <a:ln>
                  <a:noFill/>
                </a:ln>
                <a:solidFill>
                  <a:prstClr val="white"/>
                </a:solidFill>
                <a:effectLst/>
                <a:uLnTx/>
                <a:uFillTx/>
                <a:latin typeface="Sakkal Majalla" panose="02000000000000000000" pitchFamily="2" charset="-78"/>
                <a:ea typeface="+mn-ea"/>
                <a:cs typeface="Sakkal Majalla" panose="02000000000000000000" pitchFamily="2" charset="-78"/>
              </a:rPr>
              <a:t>التقييم</a:t>
            </a:r>
          </a:p>
        </p:txBody>
      </p:sp>
      <p:grpSp>
        <p:nvGrpSpPr>
          <p:cNvPr id="50" name="Exchange" descr="{&quot;Key&quot;:&quot;POWER_USER_SHAPE_ICON&quot;,&quot;Value&quot;:&quot;POWER_USER_SHAPE_ICON_STYLE_1&quot;}">
            <a:extLst>
              <a:ext uri="{FF2B5EF4-FFF2-40B4-BE49-F238E27FC236}">
                <a16:creationId xmlns:a16="http://schemas.microsoft.com/office/drawing/2014/main" id="{266209BC-5136-D30C-25E7-9F62DC8FE361}"/>
              </a:ext>
            </a:extLst>
          </p:cNvPr>
          <p:cNvGrpSpPr>
            <a:grpSpLocks noChangeAspect="1"/>
          </p:cNvGrpSpPr>
          <p:nvPr/>
        </p:nvGrpSpPr>
        <p:grpSpPr>
          <a:xfrm>
            <a:off x="5630579" y="2690153"/>
            <a:ext cx="501142" cy="483203"/>
            <a:chOff x="2247743" y="3552783"/>
            <a:chExt cx="1232901" cy="1188768"/>
          </a:xfrm>
          <a:solidFill>
            <a:schemeClr val="bg1"/>
          </a:solidFill>
        </p:grpSpPr>
        <p:sp>
          <p:nvSpPr>
            <p:cNvPr id="51" name="Free-form: Shape 670">
              <a:extLst>
                <a:ext uri="{FF2B5EF4-FFF2-40B4-BE49-F238E27FC236}">
                  <a16:creationId xmlns:a16="http://schemas.microsoft.com/office/drawing/2014/main" id="{869722F1-1AD4-3C90-671B-69200E7C7AA0}"/>
                </a:ext>
              </a:extLst>
            </p:cNvPr>
            <p:cNvSpPr/>
            <p:nvPr/>
          </p:nvSpPr>
          <p:spPr>
            <a:xfrm>
              <a:off x="2593444" y="3552783"/>
              <a:ext cx="549772" cy="585708"/>
            </a:xfrm>
            <a:custGeom>
              <a:avLst/>
              <a:gdLst>
                <a:gd name="connsiteX0" fmla="*/ 282099 w 549772"/>
                <a:gd name="connsiteY0" fmla="*/ 0 h 585708"/>
                <a:gd name="connsiteX1" fmla="*/ 397404 w 549772"/>
                <a:gd name="connsiteY1" fmla="*/ 60200 h 585708"/>
                <a:gd name="connsiteX2" fmla="*/ 417900 w 549772"/>
                <a:gd name="connsiteY2" fmla="*/ 217843 h 585708"/>
                <a:gd name="connsiteX3" fmla="*/ 339664 w 549772"/>
                <a:gd name="connsiteY3" fmla="*/ 298656 h 585708"/>
                <a:gd name="connsiteX4" fmla="*/ 317118 w 549772"/>
                <a:gd name="connsiteY4" fmla="*/ 306328 h 585708"/>
                <a:gd name="connsiteX5" fmla="*/ 317235 w 549772"/>
                <a:gd name="connsiteY5" fmla="*/ 308729 h 585708"/>
                <a:gd name="connsiteX6" fmla="*/ 375210 w 549772"/>
                <a:gd name="connsiteY6" fmla="*/ 324481 h 585708"/>
                <a:gd name="connsiteX7" fmla="*/ 540818 w 549772"/>
                <a:gd name="connsiteY7" fmla="*/ 509999 h 585708"/>
                <a:gd name="connsiteX8" fmla="*/ 549426 w 549772"/>
                <a:gd name="connsiteY8" fmla="*/ 569555 h 585708"/>
                <a:gd name="connsiteX9" fmla="*/ 529750 w 549772"/>
                <a:gd name="connsiteY9" fmla="*/ 585191 h 585708"/>
                <a:gd name="connsiteX10" fmla="*/ 430139 w 549772"/>
                <a:gd name="connsiteY10" fmla="*/ 585366 h 585708"/>
                <a:gd name="connsiteX11" fmla="*/ 414504 w 549772"/>
                <a:gd name="connsiteY11" fmla="*/ 582555 h 585708"/>
                <a:gd name="connsiteX12" fmla="*/ 392251 w 549772"/>
                <a:gd name="connsiteY12" fmla="*/ 585483 h 585708"/>
                <a:gd name="connsiteX13" fmla="*/ 159006 w 549772"/>
                <a:gd name="connsiteY13" fmla="*/ 585483 h 585708"/>
                <a:gd name="connsiteX14" fmla="*/ 144249 w 549772"/>
                <a:gd name="connsiteY14" fmla="*/ 582614 h 585708"/>
                <a:gd name="connsiteX15" fmla="*/ 122933 w 549772"/>
                <a:gd name="connsiteY15" fmla="*/ 585308 h 585708"/>
                <a:gd name="connsiteX16" fmla="*/ 29120 w 549772"/>
                <a:gd name="connsiteY16" fmla="*/ 585542 h 585708"/>
                <a:gd name="connsiteX17" fmla="*/ 191 w 549772"/>
                <a:gd name="connsiteY17" fmla="*/ 560771 h 585708"/>
                <a:gd name="connsiteX18" fmla="*/ 50084 w 549772"/>
                <a:gd name="connsiteY18" fmla="*/ 423331 h 585708"/>
                <a:gd name="connsiteX19" fmla="*/ 233026 w 549772"/>
                <a:gd name="connsiteY19" fmla="*/ 308787 h 585708"/>
                <a:gd name="connsiteX20" fmla="*/ 233202 w 549772"/>
                <a:gd name="connsiteY20" fmla="*/ 306855 h 585708"/>
                <a:gd name="connsiteX21" fmla="*/ 222427 w 549772"/>
                <a:gd name="connsiteY21" fmla="*/ 303283 h 585708"/>
                <a:gd name="connsiteX22" fmla="*/ 212589 w 549772"/>
                <a:gd name="connsiteY22" fmla="*/ 300062 h 585708"/>
                <a:gd name="connsiteX23" fmla="*/ 122992 w 549772"/>
                <a:gd name="connsiteY23" fmla="*/ 188153 h 585708"/>
                <a:gd name="connsiteX24" fmla="*/ 147880 w 549772"/>
                <a:gd name="connsiteY24" fmla="*/ 65997 h 585708"/>
                <a:gd name="connsiteX25" fmla="*/ 267459 w 549772"/>
                <a:gd name="connsiteY25" fmla="*/ 0 h 585708"/>
                <a:gd name="connsiteX26" fmla="*/ 282099 w 549772"/>
                <a:gd name="connsiteY26" fmla="*/ 0 h 585708"/>
                <a:gd name="connsiteX27" fmla="*/ 389909 w 549772"/>
                <a:gd name="connsiteY27" fmla="*/ 156414 h 585708"/>
                <a:gd name="connsiteX28" fmla="*/ 275014 w 549772"/>
                <a:gd name="connsiteY28" fmla="*/ 41519 h 585708"/>
                <a:gd name="connsiteX29" fmla="*/ 160119 w 549772"/>
                <a:gd name="connsiteY29" fmla="*/ 156414 h 585708"/>
                <a:gd name="connsiteX30" fmla="*/ 275014 w 549772"/>
                <a:gd name="connsiteY30" fmla="*/ 271309 h 585708"/>
                <a:gd name="connsiteX31" fmla="*/ 389909 w 549772"/>
                <a:gd name="connsiteY31" fmla="*/ 156414 h 585708"/>
                <a:gd name="connsiteX32" fmla="*/ 275014 w 549772"/>
                <a:gd name="connsiteY32" fmla="*/ 544608 h 585708"/>
                <a:gd name="connsiteX33" fmla="*/ 378489 w 549772"/>
                <a:gd name="connsiteY33" fmla="*/ 544550 h 585708"/>
                <a:gd name="connsiteX34" fmla="*/ 381476 w 549772"/>
                <a:gd name="connsiteY34" fmla="*/ 542149 h 585708"/>
                <a:gd name="connsiteX35" fmla="*/ 378431 w 549772"/>
                <a:gd name="connsiteY35" fmla="*/ 486107 h 585708"/>
                <a:gd name="connsiteX36" fmla="*/ 366309 w 549772"/>
                <a:gd name="connsiteY36" fmla="*/ 444471 h 585708"/>
                <a:gd name="connsiteX37" fmla="*/ 381886 w 549772"/>
                <a:gd name="connsiteY37" fmla="*/ 432583 h 585708"/>
                <a:gd name="connsiteX38" fmla="*/ 390318 w 549772"/>
                <a:gd name="connsiteY38" fmla="*/ 433461 h 585708"/>
                <a:gd name="connsiteX39" fmla="*/ 398166 w 549772"/>
                <a:gd name="connsiteY39" fmla="*/ 437268 h 585708"/>
                <a:gd name="connsiteX40" fmla="*/ 447649 w 549772"/>
                <a:gd name="connsiteY40" fmla="*/ 541388 h 585708"/>
                <a:gd name="connsiteX41" fmla="*/ 451104 w 549772"/>
                <a:gd name="connsiteY41" fmla="*/ 544608 h 585708"/>
                <a:gd name="connsiteX42" fmla="*/ 504511 w 549772"/>
                <a:gd name="connsiteY42" fmla="*/ 544608 h 585708"/>
                <a:gd name="connsiteX43" fmla="*/ 506736 w 549772"/>
                <a:gd name="connsiteY43" fmla="*/ 541856 h 585708"/>
                <a:gd name="connsiteX44" fmla="*/ 403846 w 549772"/>
                <a:gd name="connsiteY44" fmla="*/ 385794 h 585708"/>
                <a:gd name="connsiteX45" fmla="*/ 275072 w 549772"/>
                <a:gd name="connsiteY45" fmla="*/ 346383 h 585708"/>
                <a:gd name="connsiteX46" fmla="*/ 146299 w 549772"/>
                <a:gd name="connsiteY46" fmla="*/ 385735 h 585708"/>
                <a:gd name="connsiteX47" fmla="*/ 43350 w 549772"/>
                <a:gd name="connsiteY47" fmla="*/ 541739 h 585708"/>
                <a:gd name="connsiteX48" fmla="*/ 45575 w 549772"/>
                <a:gd name="connsiteY48" fmla="*/ 544550 h 585708"/>
                <a:gd name="connsiteX49" fmla="*/ 98982 w 549772"/>
                <a:gd name="connsiteY49" fmla="*/ 544550 h 585708"/>
                <a:gd name="connsiteX50" fmla="*/ 102437 w 549772"/>
                <a:gd name="connsiteY50" fmla="*/ 541329 h 585708"/>
                <a:gd name="connsiteX51" fmla="*/ 151920 w 549772"/>
                <a:gd name="connsiteY51" fmla="*/ 437209 h 585708"/>
                <a:gd name="connsiteX52" fmla="*/ 159767 w 549772"/>
                <a:gd name="connsiteY52" fmla="*/ 433403 h 585708"/>
                <a:gd name="connsiteX53" fmla="*/ 168200 w 549772"/>
                <a:gd name="connsiteY53" fmla="*/ 432525 h 585708"/>
                <a:gd name="connsiteX54" fmla="*/ 183777 w 549772"/>
                <a:gd name="connsiteY54" fmla="*/ 444412 h 585708"/>
                <a:gd name="connsiteX55" fmla="*/ 171655 w 549772"/>
                <a:gd name="connsiteY55" fmla="*/ 486048 h 585708"/>
                <a:gd name="connsiteX56" fmla="*/ 168610 w 549772"/>
                <a:gd name="connsiteY56" fmla="*/ 542090 h 585708"/>
                <a:gd name="connsiteX57" fmla="*/ 171596 w 549772"/>
                <a:gd name="connsiteY57" fmla="*/ 544491 h 585708"/>
                <a:gd name="connsiteX58" fmla="*/ 275014 w 549772"/>
                <a:gd name="connsiteY58" fmla="*/ 544608 h 585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49772" h="585708">
                  <a:moveTo>
                    <a:pt x="282099" y="0"/>
                  </a:moveTo>
                  <a:cubicBezTo>
                    <a:pt x="331682" y="4685"/>
                    <a:pt x="370115" y="24751"/>
                    <a:pt x="397404" y="60200"/>
                  </a:cubicBezTo>
                  <a:cubicBezTo>
                    <a:pt x="432365" y="105525"/>
                    <a:pt x="440504" y="165081"/>
                    <a:pt x="417900" y="217843"/>
                  </a:cubicBezTo>
                  <a:cubicBezTo>
                    <a:pt x="402634" y="253526"/>
                    <a:pt x="376557" y="280463"/>
                    <a:pt x="339664" y="298656"/>
                  </a:cubicBezTo>
                  <a:cubicBezTo>
                    <a:pt x="332227" y="302346"/>
                    <a:pt x="325024" y="303868"/>
                    <a:pt x="317118" y="306328"/>
                  </a:cubicBezTo>
                  <a:cubicBezTo>
                    <a:pt x="313880" y="307342"/>
                    <a:pt x="313915" y="308143"/>
                    <a:pt x="317235" y="308729"/>
                  </a:cubicBezTo>
                  <a:cubicBezTo>
                    <a:pt x="340894" y="312867"/>
                    <a:pt x="360219" y="318118"/>
                    <a:pt x="375210" y="324481"/>
                  </a:cubicBezTo>
                  <a:cubicBezTo>
                    <a:pt x="459888" y="360437"/>
                    <a:pt x="515092" y="422277"/>
                    <a:pt x="540818" y="509999"/>
                  </a:cubicBezTo>
                  <a:cubicBezTo>
                    <a:pt x="547962" y="534321"/>
                    <a:pt x="550832" y="554173"/>
                    <a:pt x="549426" y="569555"/>
                  </a:cubicBezTo>
                  <a:cubicBezTo>
                    <a:pt x="548565" y="579198"/>
                    <a:pt x="542007" y="584410"/>
                    <a:pt x="529750" y="585191"/>
                  </a:cubicBezTo>
                  <a:cubicBezTo>
                    <a:pt x="519754" y="585817"/>
                    <a:pt x="486550" y="585876"/>
                    <a:pt x="430139" y="585366"/>
                  </a:cubicBezTo>
                  <a:cubicBezTo>
                    <a:pt x="429396" y="585366"/>
                    <a:pt x="424184" y="584429"/>
                    <a:pt x="414504" y="582555"/>
                  </a:cubicBezTo>
                  <a:cubicBezTo>
                    <a:pt x="406715" y="581033"/>
                    <a:pt x="399512" y="585483"/>
                    <a:pt x="392251" y="585483"/>
                  </a:cubicBezTo>
                  <a:cubicBezTo>
                    <a:pt x="314483" y="585642"/>
                    <a:pt x="236733" y="585642"/>
                    <a:pt x="159006" y="585483"/>
                  </a:cubicBezTo>
                  <a:cubicBezTo>
                    <a:pt x="157444" y="585483"/>
                    <a:pt x="152525" y="584527"/>
                    <a:pt x="144249" y="582614"/>
                  </a:cubicBezTo>
                  <a:cubicBezTo>
                    <a:pt x="135699" y="580623"/>
                    <a:pt x="130546" y="585249"/>
                    <a:pt x="122933" y="585308"/>
                  </a:cubicBezTo>
                  <a:cubicBezTo>
                    <a:pt x="91623" y="585659"/>
                    <a:pt x="60352" y="585735"/>
                    <a:pt x="29120" y="585542"/>
                  </a:cubicBezTo>
                  <a:cubicBezTo>
                    <a:pt x="11200" y="585425"/>
                    <a:pt x="-1741" y="581209"/>
                    <a:pt x="191" y="560771"/>
                  </a:cubicBezTo>
                  <a:cubicBezTo>
                    <a:pt x="5110" y="508496"/>
                    <a:pt x="21741" y="462683"/>
                    <a:pt x="50084" y="423331"/>
                  </a:cubicBezTo>
                  <a:cubicBezTo>
                    <a:pt x="95995" y="359695"/>
                    <a:pt x="156976" y="321514"/>
                    <a:pt x="233026" y="308787"/>
                  </a:cubicBezTo>
                  <a:cubicBezTo>
                    <a:pt x="235527" y="308358"/>
                    <a:pt x="235585" y="307714"/>
                    <a:pt x="233202" y="306855"/>
                  </a:cubicBezTo>
                  <a:cubicBezTo>
                    <a:pt x="229493" y="305527"/>
                    <a:pt x="225901" y="304337"/>
                    <a:pt x="222427" y="303283"/>
                  </a:cubicBezTo>
                  <a:cubicBezTo>
                    <a:pt x="216297" y="301369"/>
                    <a:pt x="213018" y="300296"/>
                    <a:pt x="212589" y="300062"/>
                  </a:cubicBezTo>
                  <a:cubicBezTo>
                    <a:pt x="163164" y="275193"/>
                    <a:pt x="133298" y="237890"/>
                    <a:pt x="122992" y="188153"/>
                  </a:cubicBezTo>
                  <a:cubicBezTo>
                    <a:pt x="113973" y="144663"/>
                    <a:pt x="122270" y="103944"/>
                    <a:pt x="147880" y="65997"/>
                  </a:cubicBezTo>
                  <a:cubicBezTo>
                    <a:pt x="174505" y="26567"/>
                    <a:pt x="214365" y="4568"/>
                    <a:pt x="267459" y="0"/>
                  </a:cubicBezTo>
                  <a:lnTo>
                    <a:pt x="282099" y="0"/>
                  </a:lnTo>
                  <a:close/>
                  <a:moveTo>
                    <a:pt x="389909" y="156414"/>
                  </a:moveTo>
                  <a:cubicBezTo>
                    <a:pt x="389909" y="92959"/>
                    <a:pt x="338469" y="41519"/>
                    <a:pt x="275014" y="41519"/>
                  </a:cubicBezTo>
                  <a:cubicBezTo>
                    <a:pt x="211559" y="41519"/>
                    <a:pt x="160119" y="92959"/>
                    <a:pt x="160119" y="156414"/>
                  </a:cubicBezTo>
                  <a:cubicBezTo>
                    <a:pt x="160119" y="219868"/>
                    <a:pt x="211559" y="271309"/>
                    <a:pt x="275014" y="271309"/>
                  </a:cubicBezTo>
                  <a:cubicBezTo>
                    <a:pt x="338469" y="271309"/>
                    <a:pt x="389909" y="219868"/>
                    <a:pt x="389909" y="156414"/>
                  </a:cubicBezTo>
                  <a:close/>
                  <a:moveTo>
                    <a:pt x="275014" y="544608"/>
                  </a:moveTo>
                  <a:cubicBezTo>
                    <a:pt x="309681" y="544608"/>
                    <a:pt x="344173" y="544589"/>
                    <a:pt x="378489" y="544550"/>
                  </a:cubicBezTo>
                  <a:cubicBezTo>
                    <a:pt x="380129" y="544550"/>
                    <a:pt x="381125" y="543749"/>
                    <a:pt x="381476" y="542149"/>
                  </a:cubicBezTo>
                  <a:cubicBezTo>
                    <a:pt x="385768" y="522590"/>
                    <a:pt x="384755" y="503909"/>
                    <a:pt x="378431" y="486107"/>
                  </a:cubicBezTo>
                  <a:cubicBezTo>
                    <a:pt x="373863" y="473282"/>
                    <a:pt x="360219" y="458642"/>
                    <a:pt x="366309" y="444471"/>
                  </a:cubicBezTo>
                  <a:cubicBezTo>
                    <a:pt x="369044" y="438068"/>
                    <a:pt x="374232" y="434106"/>
                    <a:pt x="381886" y="432583"/>
                  </a:cubicBezTo>
                  <a:cubicBezTo>
                    <a:pt x="384269" y="432075"/>
                    <a:pt x="387080" y="432368"/>
                    <a:pt x="390318" y="433461"/>
                  </a:cubicBezTo>
                  <a:cubicBezTo>
                    <a:pt x="394260" y="434789"/>
                    <a:pt x="396877" y="436057"/>
                    <a:pt x="398166" y="437268"/>
                  </a:cubicBezTo>
                  <a:cubicBezTo>
                    <a:pt x="428306" y="465260"/>
                    <a:pt x="444797" y="499966"/>
                    <a:pt x="447649" y="541388"/>
                  </a:cubicBezTo>
                  <a:cubicBezTo>
                    <a:pt x="447807" y="543535"/>
                    <a:pt x="448955" y="544608"/>
                    <a:pt x="451104" y="544608"/>
                  </a:cubicBezTo>
                  <a:lnTo>
                    <a:pt x="504511" y="544608"/>
                  </a:lnTo>
                  <a:cubicBezTo>
                    <a:pt x="506385" y="544608"/>
                    <a:pt x="507128" y="543691"/>
                    <a:pt x="506736" y="541856"/>
                  </a:cubicBezTo>
                  <a:cubicBezTo>
                    <a:pt x="491862" y="473575"/>
                    <a:pt x="457563" y="421554"/>
                    <a:pt x="403846" y="385794"/>
                  </a:cubicBezTo>
                  <a:cubicBezTo>
                    <a:pt x="364376" y="359519"/>
                    <a:pt x="321452" y="346383"/>
                    <a:pt x="275072" y="346383"/>
                  </a:cubicBezTo>
                  <a:cubicBezTo>
                    <a:pt x="228653" y="346383"/>
                    <a:pt x="185729" y="359500"/>
                    <a:pt x="146299" y="385735"/>
                  </a:cubicBezTo>
                  <a:cubicBezTo>
                    <a:pt x="92540" y="421496"/>
                    <a:pt x="58224" y="473497"/>
                    <a:pt x="43350" y="541739"/>
                  </a:cubicBezTo>
                  <a:cubicBezTo>
                    <a:pt x="42959" y="543574"/>
                    <a:pt x="43701" y="544511"/>
                    <a:pt x="45575" y="544550"/>
                  </a:cubicBezTo>
                  <a:lnTo>
                    <a:pt x="98982" y="544550"/>
                  </a:lnTo>
                  <a:cubicBezTo>
                    <a:pt x="101129" y="544550"/>
                    <a:pt x="102281" y="543477"/>
                    <a:pt x="102437" y="541329"/>
                  </a:cubicBezTo>
                  <a:cubicBezTo>
                    <a:pt x="105287" y="499908"/>
                    <a:pt x="121781" y="465201"/>
                    <a:pt x="151920" y="437209"/>
                  </a:cubicBezTo>
                  <a:cubicBezTo>
                    <a:pt x="153209" y="435999"/>
                    <a:pt x="155825" y="434731"/>
                    <a:pt x="159767" y="433403"/>
                  </a:cubicBezTo>
                  <a:cubicBezTo>
                    <a:pt x="163007" y="432310"/>
                    <a:pt x="165818" y="432017"/>
                    <a:pt x="168200" y="432525"/>
                  </a:cubicBezTo>
                  <a:cubicBezTo>
                    <a:pt x="175852" y="434047"/>
                    <a:pt x="181044" y="438010"/>
                    <a:pt x="183777" y="444412"/>
                  </a:cubicBezTo>
                  <a:cubicBezTo>
                    <a:pt x="189867" y="458584"/>
                    <a:pt x="176223" y="473224"/>
                    <a:pt x="171655" y="486048"/>
                  </a:cubicBezTo>
                  <a:cubicBezTo>
                    <a:pt x="165331" y="503851"/>
                    <a:pt x="164316" y="522531"/>
                    <a:pt x="168610" y="542090"/>
                  </a:cubicBezTo>
                  <a:cubicBezTo>
                    <a:pt x="168961" y="543691"/>
                    <a:pt x="169957" y="544491"/>
                    <a:pt x="171596" y="544491"/>
                  </a:cubicBezTo>
                  <a:cubicBezTo>
                    <a:pt x="205873" y="544569"/>
                    <a:pt x="240346" y="544608"/>
                    <a:pt x="275014" y="544608"/>
                  </a:cubicBezTo>
                  <a:close/>
                </a:path>
              </a:pathLst>
            </a:custGeom>
            <a:solidFill>
              <a:schemeClr val="accent1"/>
            </a:solidFill>
            <a:ln w="2493" cap="flat">
              <a:noFill/>
              <a:prstDash val="solid"/>
              <a:miter/>
            </a:ln>
          </p:spPr>
          <p:txBody>
            <a:bodyPr spcFirstLastPara="1" wrap="square" lIns="9638" tIns="4819" rIns="9638" bIns="4819" anchor="ctr" anchorCtr="0">
              <a:noAutofit/>
            </a:bodyP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525" b="0" i="0" u="none" strike="noStrike" kern="1200" cap="none" spc="0" normalizeH="0" baseline="0" noProof="0">
                <a:ln>
                  <a:noFill/>
                </a:ln>
                <a:solidFill>
                  <a:prstClr val="black"/>
                </a:solidFill>
                <a:effectLst/>
                <a:uLnTx/>
                <a:uFillTx/>
                <a:latin typeface="Inter"/>
                <a:ea typeface="Inter"/>
                <a:cs typeface="+mn-cs"/>
              </a:endParaRPr>
            </a:p>
          </p:txBody>
        </p:sp>
        <p:sp>
          <p:nvSpPr>
            <p:cNvPr id="52" name="Free-form: Shape 671">
              <a:extLst>
                <a:ext uri="{FF2B5EF4-FFF2-40B4-BE49-F238E27FC236}">
                  <a16:creationId xmlns:a16="http://schemas.microsoft.com/office/drawing/2014/main" id="{848E363B-8F95-A664-3AE2-F70D30D89F70}"/>
                </a:ext>
              </a:extLst>
            </p:cNvPr>
            <p:cNvSpPr/>
            <p:nvPr/>
          </p:nvSpPr>
          <p:spPr>
            <a:xfrm>
              <a:off x="3158701" y="3885511"/>
              <a:ext cx="321943" cy="624225"/>
            </a:xfrm>
            <a:custGeom>
              <a:avLst/>
              <a:gdLst>
                <a:gd name="connsiteX0" fmla="*/ 152296 w 321943"/>
                <a:gd name="connsiteY0" fmla="*/ 370051 h 624225"/>
                <a:gd name="connsiteX1" fmla="*/ 173143 w 321943"/>
                <a:gd name="connsiteY1" fmla="*/ 273251 h 624225"/>
                <a:gd name="connsiteX2" fmla="*/ 85244 w 321943"/>
                <a:gd name="connsiteY2" fmla="*/ 79593 h 624225"/>
                <a:gd name="connsiteX3" fmla="*/ 55203 w 321943"/>
                <a:gd name="connsiteY3" fmla="*/ 59507 h 624225"/>
                <a:gd name="connsiteX4" fmla="*/ 37518 w 321943"/>
                <a:gd name="connsiteY4" fmla="*/ 40358 h 624225"/>
                <a:gd name="connsiteX5" fmla="*/ 61469 w 321943"/>
                <a:gd name="connsiteY5" fmla="*/ 69 h 624225"/>
                <a:gd name="connsiteX6" fmla="*/ 80267 w 321943"/>
                <a:gd name="connsiteY6" fmla="*/ 4812 h 624225"/>
                <a:gd name="connsiteX7" fmla="*/ 178472 w 321943"/>
                <a:gd name="connsiteY7" fmla="*/ 57165 h 624225"/>
                <a:gd name="connsiteX8" fmla="*/ 251204 w 321943"/>
                <a:gd name="connsiteY8" fmla="*/ 117189 h 624225"/>
                <a:gd name="connsiteX9" fmla="*/ 316440 w 321943"/>
                <a:gd name="connsiteY9" fmla="*/ 343582 h 624225"/>
                <a:gd name="connsiteX10" fmla="*/ 266488 w 321943"/>
                <a:gd name="connsiteY10" fmla="*/ 476748 h 624225"/>
                <a:gd name="connsiteX11" fmla="*/ 267366 w 321943"/>
                <a:gd name="connsiteY11" fmla="*/ 481959 h 624225"/>
                <a:gd name="connsiteX12" fmla="*/ 298403 w 321943"/>
                <a:gd name="connsiteY12" fmla="*/ 517505 h 624225"/>
                <a:gd name="connsiteX13" fmla="*/ 290205 w 321943"/>
                <a:gd name="connsiteY13" fmla="*/ 550416 h 624225"/>
                <a:gd name="connsiteX14" fmla="*/ 211031 w 321943"/>
                <a:gd name="connsiteY14" fmla="*/ 598904 h 624225"/>
                <a:gd name="connsiteX15" fmla="*/ 22995 w 321943"/>
                <a:gd name="connsiteY15" fmla="*/ 622445 h 624225"/>
                <a:gd name="connsiteX16" fmla="*/ 5778 w 321943"/>
                <a:gd name="connsiteY16" fmla="*/ 606927 h 624225"/>
                <a:gd name="connsiteX17" fmla="*/ 1386 w 321943"/>
                <a:gd name="connsiteY17" fmla="*/ 582683 h 624225"/>
                <a:gd name="connsiteX18" fmla="*/ 90280 w 321943"/>
                <a:gd name="connsiteY18" fmla="*/ 364312 h 624225"/>
                <a:gd name="connsiteX19" fmla="*/ 102051 w 321943"/>
                <a:gd name="connsiteY19" fmla="*/ 352483 h 624225"/>
                <a:gd name="connsiteX20" fmla="*/ 148899 w 321943"/>
                <a:gd name="connsiteY20" fmla="*/ 370930 h 624225"/>
                <a:gd name="connsiteX21" fmla="*/ 151874 w 321943"/>
                <a:gd name="connsiteY21" fmla="*/ 370766 h 624225"/>
                <a:gd name="connsiteX22" fmla="*/ 152296 w 321943"/>
                <a:gd name="connsiteY22" fmla="*/ 370051 h 624225"/>
                <a:gd name="connsiteX23" fmla="*/ 220694 w 321943"/>
                <a:gd name="connsiteY23" fmla="*/ 488694 h 624225"/>
                <a:gd name="connsiteX24" fmla="*/ 223270 w 321943"/>
                <a:gd name="connsiteY24" fmla="*/ 474464 h 624225"/>
                <a:gd name="connsiteX25" fmla="*/ 244176 w 321943"/>
                <a:gd name="connsiteY25" fmla="*/ 172294 h 624225"/>
                <a:gd name="connsiteX26" fmla="*/ 195044 w 321943"/>
                <a:gd name="connsiteY26" fmla="*/ 119590 h 624225"/>
                <a:gd name="connsiteX27" fmla="*/ 152998 w 321943"/>
                <a:gd name="connsiteY27" fmla="*/ 88084 h 624225"/>
                <a:gd name="connsiteX28" fmla="*/ 152823 w 321943"/>
                <a:gd name="connsiteY28" fmla="*/ 88260 h 624225"/>
                <a:gd name="connsiteX29" fmla="*/ 210504 w 321943"/>
                <a:gd name="connsiteY29" fmla="*/ 304815 h 624225"/>
                <a:gd name="connsiteX30" fmla="*/ 197211 w 321943"/>
                <a:gd name="connsiteY30" fmla="*/ 364312 h 624225"/>
                <a:gd name="connsiteX31" fmla="*/ 170098 w 321943"/>
                <a:gd name="connsiteY31" fmla="*/ 419593 h 624225"/>
                <a:gd name="connsiteX32" fmla="*/ 150304 w 321943"/>
                <a:gd name="connsiteY32" fmla="*/ 424688 h 624225"/>
                <a:gd name="connsiteX33" fmla="*/ 134200 w 321943"/>
                <a:gd name="connsiteY33" fmla="*/ 412976 h 624225"/>
                <a:gd name="connsiteX34" fmla="*/ 121844 w 321943"/>
                <a:gd name="connsiteY34" fmla="*/ 401029 h 624225"/>
                <a:gd name="connsiteX35" fmla="*/ 120732 w 321943"/>
                <a:gd name="connsiteY35" fmla="*/ 401322 h 624225"/>
                <a:gd name="connsiteX36" fmla="*/ 47063 w 321943"/>
                <a:gd name="connsiteY36" fmla="*/ 580984 h 624225"/>
                <a:gd name="connsiteX37" fmla="*/ 48644 w 321943"/>
                <a:gd name="connsiteY37" fmla="*/ 583503 h 624225"/>
                <a:gd name="connsiteX38" fmla="*/ 165120 w 321943"/>
                <a:gd name="connsiteY38" fmla="*/ 571263 h 624225"/>
                <a:gd name="connsiteX39" fmla="*/ 252726 w 321943"/>
                <a:gd name="connsiteY39" fmla="*/ 530037 h 624225"/>
                <a:gd name="connsiteX40" fmla="*/ 253604 w 321943"/>
                <a:gd name="connsiteY40" fmla="*/ 524591 h 624225"/>
                <a:gd name="connsiteX41" fmla="*/ 253253 w 321943"/>
                <a:gd name="connsiteY41" fmla="*/ 524181 h 624225"/>
                <a:gd name="connsiteX42" fmla="*/ 226960 w 321943"/>
                <a:gd name="connsiteY42" fmla="*/ 500640 h 624225"/>
                <a:gd name="connsiteX43" fmla="*/ 220694 w 321943"/>
                <a:gd name="connsiteY43" fmla="*/ 488694 h 624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21943" h="624225">
                  <a:moveTo>
                    <a:pt x="152296" y="370051"/>
                  </a:moveTo>
                  <a:cubicBezTo>
                    <a:pt x="165103" y="335149"/>
                    <a:pt x="172048" y="302883"/>
                    <a:pt x="173143" y="273251"/>
                  </a:cubicBezTo>
                  <a:cubicBezTo>
                    <a:pt x="176112" y="193415"/>
                    <a:pt x="146808" y="128862"/>
                    <a:pt x="85244" y="79593"/>
                  </a:cubicBezTo>
                  <a:cubicBezTo>
                    <a:pt x="79230" y="74752"/>
                    <a:pt x="69216" y="68057"/>
                    <a:pt x="55203" y="59507"/>
                  </a:cubicBezTo>
                  <a:cubicBezTo>
                    <a:pt x="44779" y="53143"/>
                    <a:pt x="38882" y="46760"/>
                    <a:pt x="37518" y="40358"/>
                  </a:cubicBezTo>
                  <a:cubicBezTo>
                    <a:pt x="34180" y="24254"/>
                    <a:pt x="42612" y="1826"/>
                    <a:pt x="61469" y="69"/>
                  </a:cubicBezTo>
                  <a:cubicBezTo>
                    <a:pt x="66077" y="-361"/>
                    <a:pt x="72343" y="1221"/>
                    <a:pt x="80267" y="4812"/>
                  </a:cubicBezTo>
                  <a:cubicBezTo>
                    <a:pt x="117938" y="21912"/>
                    <a:pt x="150673" y="39363"/>
                    <a:pt x="178472" y="57165"/>
                  </a:cubicBezTo>
                  <a:cubicBezTo>
                    <a:pt x="205333" y="74381"/>
                    <a:pt x="229577" y="94390"/>
                    <a:pt x="251204" y="117189"/>
                  </a:cubicBezTo>
                  <a:cubicBezTo>
                    <a:pt x="311520" y="180746"/>
                    <a:pt x="333264" y="256210"/>
                    <a:pt x="316440" y="343582"/>
                  </a:cubicBezTo>
                  <a:cubicBezTo>
                    <a:pt x="307614" y="389569"/>
                    <a:pt x="290966" y="433958"/>
                    <a:pt x="266488" y="476748"/>
                  </a:cubicBezTo>
                  <a:cubicBezTo>
                    <a:pt x="265527" y="478463"/>
                    <a:pt x="265890" y="480624"/>
                    <a:pt x="267366" y="481959"/>
                  </a:cubicBezTo>
                  <a:cubicBezTo>
                    <a:pt x="279623" y="492658"/>
                    <a:pt x="289970" y="504505"/>
                    <a:pt x="298403" y="517505"/>
                  </a:cubicBezTo>
                  <a:cubicBezTo>
                    <a:pt x="306309" y="529627"/>
                    <a:pt x="300043" y="541632"/>
                    <a:pt x="290205" y="550416"/>
                  </a:cubicBezTo>
                  <a:cubicBezTo>
                    <a:pt x="265533" y="572318"/>
                    <a:pt x="239140" y="588480"/>
                    <a:pt x="211031" y="598904"/>
                  </a:cubicBezTo>
                  <a:cubicBezTo>
                    <a:pt x="153332" y="620261"/>
                    <a:pt x="90649" y="628108"/>
                    <a:pt x="22995" y="622445"/>
                  </a:cubicBezTo>
                  <a:cubicBezTo>
                    <a:pt x="17256" y="621976"/>
                    <a:pt x="11517" y="616806"/>
                    <a:pt x="5778" y="606927"/>
                  </a:cubicBezTo>
                  <a:cubicBezTo>
                    <a:pt x="39" y="597047"/>
                    <a:pt x="-1425" y="588966"/>
                    <a:pt x="1386" y="582683"/>
                  </a:cubicBezTo>
                  <a:cubicBezTo>
                    <a:pt x="33987" y="510226"/>
                    <a:pt x="63618" y="437436"/>
                    <a:pt x="90280" y="364312"/>
                  </a:cubicBezTo>
                  <a:cubicBezTo>
                    <a:pt x="92195" y="359118"/>
                    <a:pt x="96119" y="355177"/>
                    <a:pt x="102051" y="352483"/>
                  </a:cubicBezTo>
                  <a:cubicBezTo>
                    <a:pt x="116047" y="346042"/>
                    <a:pt x="137831" y="361091"/>
                    <a:pt x="148899" y="370930"/>
                  </a:cubicBezTo>
                  <a:cubicBezTo>
                    <a:pt x="149766" y="371708"/>
                    <a:pt x="151101" y="371632"/>
                    <a:pt x="151874" y="370766"/>
                  </a:cubicBezTo>
                  <a:cubicBezTo>
                    <a:pt x="152061" y="370555"/>
                    <a:pt x="152202" y="370315"/>
                    <a:pt x="152296" y="370051"/>
                  </a:cubicBezTo>
                  <a:close/>
                  <a:moveTo>
                    <a:pt x="220694" y="488694"/>
                  </a:moveTo>
                  <a:cubicBezTo>
                    <a:pt x="219113" y="484302"/>
                    <a:pt x="220928" y="478973"/>
                    <a:pt x="223270" y="474464"/>
                  </a:cubicBezTo>
                  <a:cubicBezTo>
                    <a:pt x="272754" y="378894"/>
                    <a:pt x="315268" y="271787"/>
                    <a:pt x="244176" y="172294"/>
                  </a:cubicBezTo>
                  <a:cubicBezTo>
                    <a:pt x="228675" y="150587"/>
                    <a:pt x="212302" y="133019"/>
                    <a:pt x="195044" y="119590"/>
                  </a:cubicBezTo>
                  <a:cubicBezTo>
                    <a:pt x="181265" y="108932"/>
                    <a:pt x="167246" y="98430"/>
                    <a:pt x="152998" y="88084"/>
                  </a:cubicBezTo>
                  <a:cubicBezTo>
                    <a:pt x="152489" y="87733"/>
                    <a:pt x="152430" y="87792"/>
                    <a:pt x="152823" y="88260"/>
                  </a:cubicBezTo>
                  <a:cubicBezTo>
                    <a:pt x="203225" y="152676"/>
                    <a:pt x="222451" y="224861"/>
                    <a:pt x="210504" y="304815"/>
                  </a:cubicBezTo>
                  <a:cubicBezTo>
                    <a:pt x="207418" y="325586"/>
                    <a:pt x="202991" y="345415"/>
                    <a:pt x="197211" y="364312"/>
                  </a:cubicBezTo>
                  <a:cubicBezTo>
                    <a:pt x="191706" y="382349"/>
                    <a:pt x="182671" y="400778"/>
                    <a:pt x="170098" y="419593"/>
                  </a:cubicBezTo>
                  <a:cubicBezTo>
                    <a:pt x="166936" y="424278"/>
                    <a:pt x="160336" y="425976"/>
                    <a:pt x="150304" y="424688"/>
                  </a:cubicBezTo>
                  <a:cubicBezTo>
                    <a:pt x="145813" y="424143"/>
                    <a:pt x="140449" y="420237"/>
                    <a:pt x="134200" y="412976"/>
                  </a:cubicBezTo>
                  <a:cubicBezTo>
                    <a:pt x="130529" y="408683"/>
                    <a:pt x="126412" y="404701"/>
                    <a:pt x="121844" y="401029"/>
                  </a:cubicBezTo>
                  <a:cubicBezTo>
                    <a:pt x="121335" y="400637"/>
                    <a:pt x="120966" y="400737"/>
                    <a:pt x="120732" y="401322"/>
                  </a:cubicBezTo>
                  <a:lnTo>
                    <a:pt x="47063" y="580984"/>
                  </a:lnTo>
                  <a:cubicBezTo>
                    <a:pt x="46401" y="582583"/>
                    <a:pt x="46928" y="583426"/>
                    <a:pt x="48644" y="583503"/>
                  </a:cubicBezTo>
                  <a:cubicBezTo>
                    <a:pt x="88272" y="584867"/>
                    <a:pt x="127097" y="580791"/>
                    <a:pt x="165120" y="571263"/>
                  </a:cubicBezTo>
                  <a:cubicBezTo>
                    <a:pt x="197053" y="563258"/>
                    <a:pt x="226257" y="549520"/>
                    <a:pt x="252726" y="530037"/>
                  </a:cubicBezTo>
                  <a:cubicBezTo>
                    <a:pt x="254471" y="528755"/>
                    <a:pt x="254864" y="526319"/>
                    <a:pt x="253604" y="524591"/>
                  </a:cubicBezTo>
                  <a:cubicBezTo>
                    <a:pt x="253499" y="524451"/>
                    <a:pt x="253382" y="524310"/>
                    <a:pt x="253253" y="524181"/>
                  </a:cubicBezTo>
                  <a:cubicBezTo>
                    <a:pt x="245248" y="516059"/>
                    <a:pt x="236487" y="508212"/>
                    <a:pt x="226960" y="500640"/>
                  </a:cubicBezTo>
                  <a:cubicBezTo>
                    <a:pt x="225279" y="499276"/>
                    <a:pt x="223194" y="495294"/>
                    <a:pt x="220694" y="488694"/>
                  </a:cubicBezTo>
                  <a:close/>
                </a:path>
              </a:pathLst>
            </a:custGeom>
            <a:solidFill>
              <a:schemeClr val="accent1"/>
            </a:solidFill>
            <a:ln w="2493" cap="flat">
              <a:noFill/>
              <a:prstDash val="solid"/>
              <a:miter/>
            </a:ln>
          </p:spPr>
          <p:txBody>
            <a:bodyPr spcFirstLastPara="1" wrap="square" lIns="9638" tIns="4819" rIns="9638" bIns="4819" anchor="ctr" anchorCtr="0">
              <a:noAutofit/>
            </a:bodyP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525" b="0" i="0" u="none" strike="noStrike" kern="1200" cap="none" spc="0" normalizeH="0" baseline="0" noProof="0">
                <a:ln>
                  <a:noFill/>
                </a:ln>
                <a:solidFill>
                  <a:prstClr val="black"/>
                </a:solidFill>
                <a:effectLst/>
                <a:uLnTx/>
                <a:uFillTx/>
                <a:latin typeface="Inter"/>
                <a:ea typeface="Inter"/>
                <a:cs typeface="+mn-cs"/>
              </a:endParaRPr>
            </a:p>
          </p:txBody>
        </p:sp>
        <p:sp>
          <p:nvSpPr>
            <p:cNvPr id="53" name="Free-form: Shape 672">
              <a:extLst>
                <a:ext uri="{FF2B5EF4-FFF2-40B4-BE49-F238E27FC236}">
                  <a16:creationId xmlns:a16="http://schemas.microsoft.com/office/drawing/2014/main" id="{9F1917B7-8A9D-045E-EEEE-E799735D3CB7}"/>
                </a:ext>
              </a:extLst>
            </p:cNvPr>
            <p:cNvSpPr/>
            <p:nvPr/>
          </p:nvSpPr>
          <p:spPr>
            <a:xfrm>
              <a:off x="2247743" y="3893524"/>
              <a:ext cx="321921" cy="624396"/>
            </a:xfrm>
            <a:custGeom>
              <a:avLst/>
              <a:gdLst>
                <a:gd name="connsiteX0" fmla="*/ 173081 w 321921"/>
                <a:gd name="connsiteY0" fmla="*/ 253409 h 624396"/>
                <a:gd name="connsiteX1" fmla="*/ 170105 w 321921"/>
                <a:gd name="connsiteY1" fmla="*/ 253573 h 624396"/>
                <a:gd name="connsiteX2" fmla="*/ 169685 w 321921"/>
                <a:gd name="connsiteY2" fmla="*/ 254288 h 624396"/>
                <a:gd name="connsiteX3" fmla="*/ 148838 w 321921"/>
                <a:gd name="connsiteY3" fmla="*/ 351087 h 624396"/>
                <a:gd name="connsiteX4" fmla="*/ 236795 w 321921"/>
                <a:gd name="connsiteY4" fmla="*/ 544804 h 624396"/>
                <a:gd name="connsiteX5" fmla="*/ 266895 w 321921"/>
                <a:gd name="connsiteY5" fmla="*/ 564890 h 624396"/>
                <a:gd name="connsiteX6" fmla="*/ 284580 w 321921"/>
                <a:gd name="connsiteY6" fmla="*/ 584039 h 624396"/>
                <a:gd name="connsiteX7" fmla="*/ 260629 w 321921"/>
                <a:gd name="connsiteY7" fmla="*/ 624329 h 624396"/>
                <a:gd name="connsiteX8" fmla="*/ 241831 w 321921"/>
                <a:gd name="connsiteY8" fmla="*/ 619585 h 624396"/>
                <a:gd name="connsiteX9" fmla="*/ 143567 w 321921"/>
                <a:gd name="connsiteY9" fmla="*/ 567291 h 624396"/>
                <a:gd name="connsiteX10" fmla="*/ 70777 w 321921"/>
                <a:gd name="connsiteY10" fmla="*/ 507267 h 624396"/>
                <a:gd name="connsiteX11" fmla="*/ 5482 w 321921"/>
                <a:gd name="connsiteY11" fmla="*/ 280815 h 624396"/>
                <a:gd name="connsiteX12" fmla="*/ 55434 w 321921"/>
                <a:gd name="connsiteY12" fmla="*/ 147591 h 624396"/>
                <a:gd name="connsiteX13" fmla="*/ 54556 w 321921"/>
                <a:gd name="connsiteY13" fmla="*/ 142379 h 624396"/>
                <a:gd name="connsiteX14" fmla="*/ 23460 w 321921"/>
                <a:gd name="connsiteY14" fmla="*/ 106833 h 624396"/>
                <a:gd name="connsiteX15" fmla="*/ 31659 w 321921"/>
                <a:gd name="connsiteY15" fmla="*/ 73923 h 624396"/>
                <a:gd name="connsiteX16" fmla="*/ 110832 w 321921"/>
                <a:gd name="connsiteY16" fmla="*/ 25376 h 624396"/>
                <a:gd name="connsiteX17" fmla="*/ 298927 w 321921"/>
                <a:gd name="connsiteY17" fmla="*/ 1777 h 624396"/>
                <a:gd name="connsiteX18" fmla="*/ 316144 w 321921"/>
                <a:gd name="connsiteY18" fmla="*/ 17295 h 624396"/>
                <a:gd name="connsiteX19" fmla="*/ 320536 w 321921"/>
                <a:gd name="connsiteY19" fmla="*/ 41539 h 624396"/>
                <a:gd name="connsiteX20" fmla="*/ 231700 w 321921"/>
                <a:gd name="connsiteY20" fmla="*/ 260027 h 624396"/>
                <a:gd name="connsiteX21" fmla="*/ 219929 w 321921"/>
                <a:gd name="connsiteY21" fmla="*/ 271856 h 624396"/>
                <a:gd name="connsiteX22" fmla="*/ 173081 w 321921"/>
                <a:gd name="connsiteY22" fmla="*/ 253409 h 624396"/>
                <a:gd name="connsiteX23" fmla="*/ 100818 w 321921"/>
                <a:gd name="connsiteY23" fmla="*/ 135879 h 624396"/>
                <a:gd name="connsiteX24" fmla="*/ 98300 w 321921"/>
                <a:gd name="connsiteY24" fmla="*/ 150168 h 624396"/>
                <a:gd name="connsiteX25" fmla="*/ 78507 w 321921"/>
                <a:gd name="connsiteY25" fmla="*/ 453685 h 624396"/>
                <a:gd name="connsiteX26" fmla="*/ 128049 w 321921"/>
                <a:gd name="connsiteY26" fmla="*/ 506389 h 624396"/>
                <a:gd name="connsiteX27" fmla="*/ 170388 w 321921"/>
                <a:gd name="connsiteY27" fmla="*/ 537835 h 624396"/>
                <a:gd name="connsiteX28" fmla="*/ 170563 w 321921"/>
                <a:gd name="connsiteY28" fmla="*/ 537660 h 624396"/>
                <a:gd name="connsiteX29" fmla="*/ 111769 w 321921"/>
                <a:gd name="connsiteY29" fmla="*/ 320461 h 624396"/>
                <a:gd name="connsiteX30" fmla="*/ 124886 w 321921"/>
                <a:gd name="connsiteY30" fmla="*/ 260671 h 624396"/>
                <a:gd name="connsiteX31" fmla="*/ 151941 w 321921"/>
                <a:gd name="connsiteY31" fmla="*/ 205097 h 624396"/>
                <a:gd name="connsiteX32" fmla="*/ 171793 w 321921"/>
                <a:gd name="connsiteY32" fmla="*/ 199885 h 624396"/>
                <a:gd name="connsiteX33" fmla="*/ 187956 w 321921"/>
                <a:gd name="connsiteY33" fmla="*/ 211597 h 624396"/>
                <a:gd name="connsiteX34" fmla="*/ 200429 w 321921"/>
                <a:gd name="connsiteY34" fmla="*/ 223544 h 624396"/>
                <a:gd name="connsiteX35" fmla="*/ 201542 w 321921"/>
                <a:gd name="connsiteY35" fmla="*/ 223251 h 624396"/>
                <a:gd name="connsiteX36" fmla="*/ 274800 w 321921"/>
                <a:gd name="connsiteY36" fmla="*/ 42534 h 624396"/>
                <a:gd name="connsiteX37" fmla="*/ 273219 w 321921"/>
                <a:gd name="connsiteY37" fmla="*/ 40016 h 624396"/>
                <a:gd name="connsiteX38" fmla="*/ 156333 w 321921"/>
                <a:gd name="connsiteY38" fmla="*/ 52782 h 624396"/>
                <a:gd name="connsiteX39" fmla="*/ 68493 w 321921"/>
                <a:gd name="connsiteY39" fmla="*/ 94536 h 624396"/>
                <a:gd name="connsiteX40" fmla="*/ 67675 w 321921"/>
                <a:gd name="connsiteY40" fmla="*/ 99988 h 624396"/>
                <a:gd name="connsiteX41" fmla="*/ 68025 w 321921"/>
                <a:gd name="connsiteY41" fmla="*/ 100392 h 624396"/>
                <a:gd name="connsiteX42" fmla="*/ 94494 w 321921"/>
                <a:gd name="connsiteY42" fmla="*/ 123933 h 624396"/>
                <a:gd name="connsiteX43" fmla="*/ 100818 w 321921"/>
                <a:gd name="connsiteY43" fmla="*/ 135879 h 624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21921" h="624396">
                  <a:moveTo>
                    <a:pt x="173081" y="253409"/>
                  </a:moveTo>
                  <a:cubicBezTo>
                    <a:pt x="172214" y="252630"/>
                    <a:pt x="170881" y="252707"/>
                    <a:pt x="170105" y="253573"/>
                  </a:cubicBezTo>
                  <a:cubicBezTo>
                    <a:pt x="169919" y="253784"/>
                    <a:pt x="169776" y="254024"/>
                    <a:pt x="169685" y="254288"/>
                  </a:cubicBezTo>
                  <a:cubicBezTo>
                    <a:pt x="156880" y="289189"/>
                    <a:pt x="149931" y="321456"/>
                    <a:pt x="148838" y="351087"/>
                  </a:cubicBezTo>
                  <a:cubicBezTo>
                    <a:pt x="145910" y="430963"/>
                    <a:pt x="175229" y="495538"/>
                    <a:pt x="236795" y="544804"/>
                  </a:cubicBezTo>
                  <a:cubicBezTo>
                    <a:pt x="242846" y="549647"/>
                    <a:pt x="252879" y="556340"/>
                    <a:pt x="266895" y="564890"/>
                  </a:cubicBezTo>
                  <a:cubicBezTo>
                    <a:pt x="277318" y="571256"/>
                    <a:pt x="283214" y="577639"/>
                    <a:pt x="284580" y="584039"/>
                  </a:cubicBezTo>
                  <a:cubicBezTo>
                    <a:pt x="287918" y="600143"/>
                    <a:pt x="279485" y="622572"/>
                    <a:pt x="260629" y="624329"/>
                  </a:cubicBezTo>
                  <a:cubicBezTo>
                    <a:pt x="256022" y="624756"/>
                    <a:pt x="249756" y="623175"/>
                    <a:pt x="241831" y="619585"/>
                  </a:cubicBezTo>
                  <a:cubicBezTo>
                    <a:pt x="204118" y="602486"/>
                    <a:pt x="171364" y="585052"/>
                    <a:pt x="143567" y="567291"/>
                  </a:cubicBezTo>
                  <a:cubicBezTo>
                    <a:pt x="116707" y="550074"/>
                    <a:pt x="92444" y="530065"/>
                    <a:pt x="70777" y="507267"/>
                  </a:cubicBezTo>
                  <a:cubicBezTo>
                    <a:pt x="10460" y="443712"/>
                    <a:pt x="-11305" y="368228"/>
                    <a:pt x="5482" y="280815"/>
                  </a:cubicBezTo>
                  <a:cubicBezTo>
                    <a:pt x="14305" y="234787"/>
                    <a:pt x="30956" y="190379"/>
                    <a:pt x="55434" y="147591"/>
                  </a:cubicBezTo>
                  <a:cubicBezTo>
                    <a:pt x="56393" y="145878"/>
                    <a:pt x="56029" y="143717"/>
                    <a:pt x="54556" y="142379"/>
                  </a:cubicBezTo>
                  <a:cubicBezTo>
                    <a:pt x="42258" y="131682"/>
                    <a:pt x="31893" y="119834"/>
                    <a:pt x="23460" y="106833"/>
                  </a:cubicBezTo>
                  <a:cubicBezTo>
                    <a:pt x="15555" y="94712"/>
                    <a:pt x="21821" y="82707"/>
                    <a:pt x="31659" y="73923"/>
                  </a:cubicBezTo>
                  <a:cubicBezTo>
                    <a:pt x="56332" y="51982"/>
                    <a:pt x="82723" y="35800"/>
                    <a:pt x="110832" y="25376"/>
                  </a:cubicBezTo>
                  <a:cubicBezTo>
                    <a:pt x="168572" y="3983"/>
                    <a:pt x="231271" y="-3884"/>
                    <a:pt x="298927" y="1777"/>
                  </a:cubicBezTo>
                  <a:cubicBezTo>
                    <a:pt x="304666" y="2245"/>
                    <a:pt x="310405" y="7418"/>
                    <a:pt x="316144" y="17295"/>
                  </a:cubicBezTo>
                  <a:cubicBezTo>
                    <a:pt x="321883" y="27172"/>
                    <a:pt x="323347" y="35254"/>
                    <a:pt x="320536" y="41539"/>
                  </a:cubicBezTo>
                  <a:cubicBezTo>
                    <a:pt x="287976" y="114036"/>
                    <a:pt x="258364" y="186866"/>
                    <a:pt x="231700" y="260027"/>
                  </a:cubicBezTo>
                  <a:cubicBezTo>
                    <a:pt x="229787" y="265221"/>
                    <a:pt x="225863" y="269162"/>
                    <a:pt x="219929" y="271856"/>
                  </a:cubicBezTo>
                  <a:cubicBezTo>
                    <a:pt x="205934" y="278297"/>
                    <a:pt x="184149" y="263247"/>
                    <a:pt x="173081" y="253409"/>
                  </a:cubicBezTo>
                  <a:close/>
                  <a:moveTo>
                    <a:pt x="100818" y="135879"/>
                  </a:moveTo>
                  <a:cubicBezTo>
                    <a:pt x="102458" y="140330"/>
                    <a:pt x="100643" y="145659"/>
                    <a:pt x="98300" y="150168"/>
                  </a:cubicBezTo>
                  <a:cubicBezTo>
                    <a:pt x="48993" y="246323"/>
                    <a:pt x="6712" y="354015"/>
                    <a:pt x="78507" y="453685"/>
                  </a:cubicBezTo>
                  <a:cubicBezTo>
                    <a:pt x="94162" y="475393"/>
                    <a:pt x="110676" y="492961"/>
                    <a:pt x="128049" y="506389"/>
                  </a:cubicBezTo>
                  <a:cubicBezTo>
                    <a:pt x="141908" y="517047"/>
                    <a:pt x="156021" y="527529"/>
                    <a:pt x="170388" y="537835"/>
                  </a:cubicBezTo>
                  <a:cubicBezTo>
                    <a:pt x="170895" y="538187"/>
                    <a:pt x="170954" y="538128"/>
                    <a:pt x="170563" y="537660"/>
                  </a:cubicBezTo>
                  <a:cubicBezTo>
                    <a:pt x="119694" y="473203"/>
                    <a:pt x="100096" y="400805"/>
                    <a:pt x="111769" y="320461"/>
                  </a:cubicBezTo>
                  <a:cubicBezTo>
                    <a:pt x="114814" y="299613"/>
                    <a:pt x="119187" y="279685"/>
                    <a:pt x="124886" y="260671"/>
                  </a:cubicBezTo>
                  <a:cubicBezTo>
                    <a:pt x="130352" y="242556"/>
                    <a:pt x="139370" y="224031"/>
                    <a:pt x="151941" y="205097"/>
                  </a:cubicBezTo>
                  <a:cubicBezTo>
                    <a:pt x="155064" y="200373"/>
                    <a:pt x="161682" y="198636"/>
                    <a:pt x="171793" y="199885"/>
                  </a:cubicBezTo>
                  <a:cubicBezTo>
                    <a:pt x="176283" y="200432"/>
                    <a:pt x="181670" y="204336"/>
                    <a:pt x="187956" y="211597"/>
                  </a:cubicBezTo>
                  <a:cubicBezTo>
                    <a:pt x="191664" y="215892"/>
                    <a:pt x="195822" y="219874"/>
                    <a:pt x="200429" y="223544"/>
                  </a:cubicBezTo>
                  <a:cubicBezTo>
                    <a:pt x="200937" y="223934"/>
                    <a:pt x="201307" y="223836"/>
                    <a:pt x="201542" y="223251"/>
                  </a:cubicBezTo>
                  <a:lnTo>
                    <a:pt x="274800" y="42534"/>
                  </a:lnTo>
                  <a:cubicBezTo>
                    <a:pt x="275464" y="40934"/>
                    <a:pt x="274937" y="40094"/>
                    <a:pt x="273219" y="40016"/>
                  </a:cubicBezTo>
                  <a:cubicBezTo>
                    <a:pt x="233438" y="38806"/>
                    <a:pt x="194475" y="43062"/>
                    <a:pt x="156333" y="52782"/>
                  </a:cubicBezTo>
                  <a:cubicBezTo>
                    <a:pt x="124282" y="60942"/>
                    <a:pt x="95001" y="74860"/>
                    <a:pt x="68493" y="94536"/>
                  </a:cubicBezTo>
                  <a:cubicBezTo>
                    <a:pt x="66761" y="95838"/>
                    <a:pt x="66395" y="98279"/>
                    <a:pt x="67675" y="99988"/>
                  </a:cubicBezTo>
                  <a:cubicBezTo>
                    <a:pt x="67782" y="100131"/>
                    <a:pt x="67899" y="100265"/>
                    <a:pt x="68025" y="100392"/>
                  </a:cubicBezTo>
                  <a:cubicBezTo>
                    <a:pt x="76067" y="108512"/>
                    <a:pt x="84890" y="116359"/>
                    <a:pt x="94494" y="123933"/>
                  </a:cubicBezTo>
                  <a:cubicBezTo>
                    <a:pt x="96211" y="125299"/>
                    <a:pt x="98319" y="129281"/>
                    <a:pt x="100818" y="135879"/>
                  </a:cubicBezTo>
                  <a:close/>
                </a:path>
              </a:pathLst>
            </a:custGeom>
            <a:solidFill>
              <a:schemeClr val="accent1"/>
            </a:solidFill>
            <a:ln w="2493" cap="flat">
              <a:noFill/>
              <a:prstDash val="solid"/>
              <a:miter/>
            </a:ln>
          </p:spPr>
          <p:txBody>
            <a:bodyPr spcFirstLastPara="1" wrap="square" lIns="9638" tIns="4819" rIns="9638" bIns="4819" anchor="ctr" anchorCtr="0">
              <a:noAutofit/>
            </a:bodyP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525" b="0" i="0" u="none" strike="noStrike" kern="1200" cap="none" spc="0" normalizeH="0" baseline="0" noProof="0">
                <a:ln>
                  <a:noFill/>
                </a:ln>
                <a:solidFill>
                  <a:prstClr val="black"/>
                </a:solidFill>
                <a:effectLst/>
                <a:uLnTx/>
                <a:uFillTx/>
                <a:latin typeface="Inter"/>
                <a:ea typeface="Inter"/>
                <a:cs typeface="+mn-cs"/>
              </a:endParaRPr>
            </a:p>
          </p:txBody>
        </p:sp>
        <p:sp>
          <p:nvSpPr>
            <p:cNvPr id="54" name="Free-form: Shape 673">
              <a:extLst>
                <a:ext uri="{FF2B5EF4-FFF2-40B4-BE49-F238E27FC236}">
                  <a16:creationId xmlns:a16="http://schemas.microsoft.com/office/drawing/2014/main" id="{C1524208-04C7-3F3F-7344-667704F1316C}"/>
                </a:ext>
              </a:extLst>
            </p:cNvPr>
            <p:cNvSpPr/>
            <p:nvPr/>
          </p:nvSpPr>
          <p:spPr>
            <a:xfrm>
              <a:off x="2593419" y="4156347"/>
              <a:ext cx="548620" cy="585204"/>
            </a:xfrm>
            <a:custGeom>
              <a:avLst/>
              <a:gdLst>
                <a:gd name="connsiteX0" fmla="*/ 538149 w 548620"/>
                <a:gd name="connsiteY0" fmla="*/ 585204 h 585204"/>
                <a:gd name="connsiteX1" fmla="*/ 421614 w 548620"/>
                <a:gd name="connsiteY1" fmla="*/ 585204 h 585204"/>
                <a:gd name="connsiteX2" fmla="*/ 399889 w 548620"/>
                <a:gd name="connsiteY2" fmla="*/ 585204 h 585204"/>
                <a:gd name="connsiteX3" fmla="*/ 151067 w 548620"/>
                <a:gd name="connsiteY3" fmla="*/ 585204 h 585204"/>
                <a:gd name="connsiteX4" fmla="*/ 129575 w 548620"/>
                <a:gd name="connsiteY4" fmla="*/ 585204 h 585204"/>
                <a:gd name="connsiteX5" fmla="*/ 16261 w 548620"/>
                <a:gd name="connsiteY5" fmla="*/ 585204 h 585204"/>
                <a:gd name="connsiteX6" fmla="*/ 157 w 548620"/>
                <a:gd name="connsiteY6" fmla="*/ 560316 h 585204"/>
                <a:gd name="connsiteX7" fmla="*/ 49992 w 548620"/>
                <a:gd name="connsiteY7" fmla="*/ 422876 h 585204"/>
                <a:gd name="connsiteX8" fmla="*/ 232875 w 548620"/>
                <a:gd name="connsiteY8" fmla="*/ 308098 h 585204"/>
                <a:gd name="connsiteX9" fmla="*/ 232934 w 548620"/>
                <a:gd name="connsiteY9" fmla="*/ 305756 h 585204"/>
                <a:gd name="connsiteX10" fmla="*/ 211618 w 548620"/>
                <a:gd name="connsiteY10" fmla="*/ 298904 h 585204"/>
                <a:gd name="connsiteX11" fmla="*/ 136544 w 548620"/>
                <a:gd name="connsiteY11" fmla="*/ 227110 h 585204"/>
                <a:gd name="connsiteX12" fmla="*/ 149837 w 548620"/>
                <a:gd name="connsiteY12" fmla="*/ 63200 h 585204"/>
                <a:gd name="connsiteX13" fmla="*/ 207050 w 548620"/>
                <a:gd name="connsiteY13" fmla="*/ 15766 h 585204"/>
                <a:gd name="connsiteX14" fmla="*/ 395848 w 548620"/>
                <a:gd name="connsiteY14" fmla="*/ 57754 h 585204"/>
                <a:gd name="connsiteX15" fmla="*/ 417925 w 548620"/>
                <a:gd name="connsiteY15" fmla="*/ 217447 h 585204"/>
                <a:gd name="connsiteX16" fmla="*/ 339630 w 548620"/>
                <a:gd name="connsiteY16" fmla="*/ 298318 h 585204"/>
                <a:gd name="connsiteX17" fmla="*/ 317143 w 548620"/>
                <a:gd name="connsiteY17" fmla="*/ 305756 h 585204"/>
                <a:gd name="connsiteX18" fmla="*/ 317319 w 548620"/>
                <a:gd name="connsiteY18" fmla="*/ 307981 h 585204"/>
                <a:gd name="connsiteX19" fmla="*/ 429344 w 548620"/>
                <a:gd name="connsiteY19" fmla="*/ 353482 h 585204"/>
                <a:gd name="connsiteX20" fmla="*/ 539789 w 548620"/>
                <a:gd name="connsiteY20" fmla="*/ 506148 h 585204"/>
                <a:gd name="connsiteX21" fmla="*/ 538149 w 548620"/>
                <a:gd name="connsiteY21" fmla="*/ 585204 h 585204"/>
                <a:gd name="connsiteX22" fmla="*/ 389933 w 548620"/>
                <a:gd name="connsiteY22" fmla="*/ 156018 h 585204"/>
                <a:gd name="connsiteX23" fmla="*/ 275038 w 548620"/>
                <a:gd name="connsiteY23" fmla="*/ 41123 h 585204"/>
                <a:gd name="connsiteX24" fmla="*/ 160143 w 548620"/>
                <a:gd name="connsiteY24" fmla="*/ 156018 h 585204"/>
                <a:gd name="connsiteX25" fmla="*/ 275038 w 548620"/>
                <a:gd name="connsiteY25" fmla="*/ 270912 h 585204"/>
                <a:gd name="connsiteX26" fmla="*/ 389933 w 548620"/>
                <a:gd name="connsiteY26" fmla="*/ 156018 h 585204"/>
                <a:gd name="connsiteX27" fmla="*/ 275038 w 548620"/>
                <a:gd name="connsiteY27" fmla="*/ 544212 h 585204"/>
                <a:gd name="connsiteX28" fmla="*/ 378514 w 548620"/>
                <a:gd name="connsiteY28" fmla="*/ 544154 h 585204"/>
                <a:gd name="connsiteX29" fmla="*/ 381501 w 548620"/>
                <a:gd name="connsiteY29" fmla="*/ 541753 h 585204"/>
                <a:gd name="connsiteX30" fmla="*/ 378456 w 548620"/>
                <a:gd name="connsiteY30" fmla="*/ 485711 h 585204"/>
                <a:gd name="connsiteX31" fmla="*/ 366334 w 548620"/>
                <a:gd name="connsiteY31" fmla="*/ 444074 h 585204"/>
                <a:gd name="connsiteX32" fmla="*/ 381911 w 548620"/>
                <a:gd name="connsiteY32" fmla="*/ 432187 h 585204"/>
                <a:gd name="connsiteX33" fmla="*/ 390343 w 548620"/>
                <a:gd name="connsiteY33" fmla="*/ 433065 h 585204"/>
                <a:gd name="connsiteX34" fmla="*/ 398190 w 548620"/>
                <a:gd name="connsiteY34" fmla="*/ 436872 h 585204"/>
                <a:gd name="connsiteX35" fmla="*/ 447674 w 548620"/>
                <a:gd name="connsiteY35" fmla="*/ 540991 h 585204"/>
                <a:gd name="connsiteX36" fmla="*/ 451129 w 548620"/>
                <a:gd name="connsiteY36" fmla="*/ 544212 h 585204"/>
                <a:gd name="connsiteX37" fmla="*/ 504535 w 548620"/>
                <a:gd name="connsiteY37" fmla="*/ 544212 h 585204"/>
                <a:gd name="connsiteX38" fmla="*/ 506761 w 548620"/>
                <a:gd name="connsiteY38" fmla="*/ 541460 h 585204"/>
                <a:gd name="connsiteX39" fmla="*/ 403871 w 548620"/>
                <a:gd name="connsiteY39" fmla="*/ 385397 h 585204"/>
                <a:gd name="connsiteX40" fmla="*/ 275097 w 548620"/>
                <a:gd name="connsiteY40" fmla="*/ 345986 h 585204"/>
                <a:gd name="connsiteX41" fmla="*/ 146323 w 548620"/>
                <a:gd name="connsiteY41" fmla="*/ 385339 h 585204"/>
                <a:gd name="connsiteX42" fmla="*/ 43375 w 548620"/>
                <a:gd name="connsiteY42" fmla="*/ 541343 h 585204"/>
                <a:gd name="connsiteX43" fmla="*/ 45600 w 548620"/>
                <a:gd name="connsiteY43" fmla="*/ 544095 h 585204"/>
                <a:gd name="connsiteX44" fmla="*/ 99007 w 548620"/>
                <a:gd name="connsiteY44" fmla="*/ 544154 h 585204"/>
                <a:gd name="connsiteX45" fmla="*/ 102462 w 548620"/>
                <a:gd name="connsiteY45" fmla="*/ 540933 h 585204"/>
                <a:gd name="connsiteX46" fmla="*/ 151945 w 548620"/>
                <a:gd name="connsiteY46" fmla="*/ 436813 h 585204"/>
                <a:gd name="connsiteX47" fmla="*/ 159792 w 548620"/>
                <a:gd name="connsiteY47" fmla="*/ 433007 h 585204"/>
                <a:gd name="connsiteX48" fmla="*/ 168225 w 548620"/>
                <a:gd name="connsiteY48" fmla="*/ 432128 h 585204"/>
                <a:gd name="connsiteX49" fmla="*/ 183802 w 548620"/>
                <a:gd name="connsiteY49" fmla="*/ 444016 h 585204"/>
                <a:gd name="connsiteX50" fmla="*/ 171680 w 548620"/>
                <a:gd name="connsiteY50" fmla="*/ 485652 h 585204"/>
                <a:gd name="connsiteX51" fmla="*/ 168635 w 548620"/>
                <a:gd name="connsiteY51" fmla="*/ 541694 h 585204"/>
                <a:gd name="connsiteX52" fmla="*/ 171621 w 548620"/>
                <a:gd name="connsiteY52" fmla="*/ 544095 h 585204"/>
                <a:gd name="connsiteX53" fmla="*/ 275038 w 548620"/>
                <a:gd name="connsiteY53" fmla="*/ 544212 h 58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48620" h="585204">
                  <a:moveTo>
                    <a:pt x="538149" y="585204"/>
                  </a:moveTo>
                  <a:lnTo>
                    <a:pt x="421614" y="585204"/>
                  </a:lnTo>
                  <a:cubicBezTo>
                    <a:pt x="414745" y="579424"/>
                    <a:pt x="407501" y="579424"/>
                    <a:pt x="399889" y="585204"/>
                  </a:cubicBezTo>
                  <a:lnTo>
                    <a:pt x="151067" y="585204"/>
                  </a:lnTo>
                  <a:cubicBezTo>
                    <a:pt x="141658" y="579582"/>
                    <a:pt x="134494" y="579582"/>
                    <a:pt x="129575" y="585204"/>
                  </a:cubicBezTo>
                  <a:lnTo>
                    <a:pt x="16261" y="585204"/>
                  </a:lnTo>
                  <a:cubicBezTo>
                    <a:pt x="4354" y="581146"/>
                    <a:pt x="-1014" y="572848"/>
                    <a:pt x="157" y="560316"/>
                  </a:cubicBezTo>
                  <a:cubicBezTo>
                    <a:pt x="4803" y="510464"/>
                    <a:pt x="21415" y="464647"/>
                    <a:pt x="49992" y="422876"/>
                  </a:cubicBezTo>
                  <a:cubicBezTo>
                    <a:pt x="91296" y="362518"/>
                    <a:pt x="152257" y="324261"/>
                    <a:pt x="232875" y="308098"/>
                  </a:cubicBezTo>
                  <a:cubicBezTo>
                    <a:pt x="236313" y="307395"/>
                    <a:pt x="236330" y="306617"/>
                    <a:pt x="232934" y="305756"/>
                  </a:cubicBezTo>
                  <a:cubicBezTo>
                    <a:pt x="225497" y="303765"/>
                    <a:pt x="218235" y="302066"/>
                    <a:pt x="211618" y="298904"/>
                  </a:cubicBezTo>
                  <a:cubicBezTo>
                    <a:pt x="177653" y="282466"/>
                    <a:pt x="152628" y="258539"/>
                    <a:pt x="136544" y="227110"/>
                  </a:cubicBezTo>
                  <a:cubicBezTo>
                    <a:pt x="109606" y="174405"/>
                    <a:pt x="114994" y="111219"/>
                    <a:pt x="149837" y="63200"/>
                  </a:cubicBezTo>
                  <a:cubicBezTo>
                    <a:pt x="164321" y="43289"/>
                    <a:pt x="183392" y="27478"/>
                    <a:pt x="207050" y="15766"/>
                  </a:cubicBezTo>
                  <a:cubicBezTo>
                    <a:pt x="272228" y="-16500"/>
                    <a:pt x="350581" y="2356"/>
                    <a:pt x="395848" y="57754"/>
                  </a:cubicBezTo>
                  <a:cubicBezTo>
                    <a:pt x="432331" y="102377"/>
                    <a:pt x="440588" y="164392"/>
                    <a:pt x="417925" y="217447"/>
                  </a:cubicBezTo>
                  <a:cubicBezTo>
                    <a:pt x="402699" y="253128"/>
                    <a:pt x="376599" y="280089"/>
                    <a:pt x="339630" y="298318"/>
                  </a:cubicBezTo>
                  <a:cubicBezTo>
                    <a:pt x="331900" y="302125"/>
                    <a:pt x="325107" y="303472"/>
                    <a:pt x="317143" y="305756"/>
                  </a:cubicBezTo>
                  <a:cubicBezTo>
                    <a:pt x="313823" y="306693"/>
                    <a:pt x="313881" y="307436"/>
                    <a:pt x="317319" y="307981"/>
                  </a:cubicBezTo>
                  <a:cubicBezTo>
                    <a:pt x="357491" y="314581"/>
                    <a:pt x="394835" y="329748"/>
                    <a:pt x="429344" y="353482"/>
                  </a:cubicBezTo>
                  <a:cubicBezTo>
                    <a:pt x="481621" y="389479"/>
                    <a:pt x="518432" y="440368"/>
                    <a:pt x="539789" y="506148"/>
                  </a:cubicBezTo>
                  <a:cubicBezTo>
                    <a:pt x="552086" y="544095"/>
                    <a:pt x="551542" y="570447"/>
                    <a:pt x="538149" y="585204"/>
                  </a:cubicBezTo>
                  <a:close/>
                  <a:moveTo>
                    <a:pt x="389933" y="156018"/>
                  </a:moveTo>
                  <a:cubicBezTo>
                    <a:pt x="389933" y="92562"/>
                    <a:pt x="338494" y="41123"/>
                    <a:pt x="275038" y="41123"/>
                  </a:cubicBezTo>
                  <a:cubicBezTo>
                    <a:pt x="211584" y="41123"/>
                    <a:pt x="160143" y="92562"/>
                    <a:pt x="160143" y="156018"/>
                  </a:cubicBezTo>
                  <a:cubicBezTo>
                    <a:pt x="160143" y="219473"/>
                    <a:pt x="211584" y="270912"/>
                    <a:pt x="275038" y="270912"/>
                  </a:cubicBezTo>
                  <a:cubicBezTo>
                    <a:pt x="338494" y="270912"/>
                    <a:pt x="389933" y="219473"/>
                    <a:pt x="389933" y="156018"/>
                  </a:cubicBezTo>
                  <a:close/>
                  <a:moveTo>
                    <a:pt x="275038" y="544212"/>
                  </a:moveTo>
                  <a:cubicBezTo>
                    <a:pt x="309706" y="544212"/>
                    <a:pt x="344198" y="544195"/>
                    <a:pt x="378514" y="544154"/>
                  </a:cubicBezTo>
                  <a:cubicBezTo>
                    <a:pt x="380154" y="544154"/>
                    <a:pt x="381149" y="543351"/>
                    <a:pt x="381501" y="541753"/>
                  </a:cubicBezTo>
                  <a:cubicBezTo>
                    <a:pt x="385793" y="522194"/>
                    <a:pt x="384780" y="503513"/>
                    <a:pt x="378456" y="485711"/>
                  </a:cubicBezTo>
                  <a:cubicBezTo>
                    <a:pt x="373888" y="472886"/>
                    <a:pt x="360243" y="458246"/>
                    <a:pt x="366334" y="444074"/>
                  </a:cubicBezTo>
                  <a:cubicBezTo>
                    <a:pt x="369068" y="437674"/>
                    <a:pt x="374257" y="433709"/>
                    <a:pt x="381911" y="432187"/>
                  </a:cubicBezTo>
                  <a:cubicBezTo>
                    <a:pt x="384294" y="431677"/>
                    <a:pt x="387105" y="431970"/>
                    <a:pt x="390343" y="433065"/>
                  </a:cubicBezTo>
                  <a:cubicBezTo>
                    <a:pt x="394284" y="434394"/>
                    <a:pt x="396902" y="435659"/>
                    <a:pt x="398190" y="436872"/>
                  </a:cubicBezTo>
                  <a:cubicBezTo>
                    <a:pt x="428331" y="464863"/>
                    <a:pt x="444822" y="499572"/>
                    <a:pt x="447674" y="540991"/>
                  </a:cubicBezTo>
                  <a:cubicBezTo>
                    <a:pt x="447832" y="543141"/>
                    <a:pt x="448979" y="544212"/>
                    <a:pt x="451129" y="544212"/>
                  </a:cubicBezTo>
                  <a:lnTo>
                    <a:pt x="504535" y="544212"/>
                  </a:lnTo>
                  <a:cubicBezTo>
                    <a:pt x="506409" y="544212"/>
                    <a:pt x="507153" y="543293"/>
                    <a:pt x="506761" y="541460"/>
                  </a:cubicBezTo>
                  <a:cubicBezTo>
                    <a:pt x="491886" y="473179"/>
                    <a:pt x="457588" y="421160"/>
                    <a:pt x="403871" y="385397"/>
                  </a:cubicBezTo>
                  <a:cubicBezTo>
                    <a:pt x="364442" y="359121"/>
                    <a:pt x="321518" y="345986"/>
                    <a:pt x="275097" y="345986"/>
                  </a:cubicBezTo>
                  <a:cubicBezTo>
                    <a:pt x="228717" y="345986"/>
                    <a:pt x="185793" y="359104"/>
                    <a:pt x="146323" y="385339"/>
                  </a:cubicBezTo>
                  <a:cubicBezTo>
                    <a:pt x="92565" y="421101"/>
                    <a:pt x="58249" y="473103"/>
                    <a:pt x="43375" y="541343"/>
                  </a:cubicBezTo>
                  <a:cubicBezTo>
                    <a:pt x="42984" y="543176"/>
                    <a:pt x="43726" y="544095"/>
                    <a:pt x="45600" y="544095"/>
                  </a:cubicBezTo>
                  <a:lnTo>
                    <a:pt x="99007" y="544154"/>
                  </a:lnTo>
                  <a:cubicBezTo>
                    <a:pt x="101154" y="544154"/>
                    <a:pt x="102305" y="543082"/>
                    <a:pt x="102462" y="540933"/>
                  </a:cubicBezTo>
                  <a:cubicBezTo>
                    <a:pt x="105312" y="499513"/>
                    <a:pt x="121806" y="464805"/>
                    <a:pt x="151945" y="436813"/>
                  </a:cubicBezTo>
                  <a:cubicBezTo>
                    <a:pt x="153233" y="435601"/>
                    <a:pt x="155849" y="434336"/>
                    <a:pt x="159792" y="433007"/>
                  </a:cubicBezTo>
                  <a:cubicBezTo>
                    <a:pt x="163032" y="431912"/>
                    <a:pt x="165843" y="431619"/>
                    <a:pt x="168225" y="432128"/>
                  </a:cubicBezTo>
                  <a:cubicBezTo>
                    <a:pt x="175877" y="433651"/>
                    <a:pt x="181069" y="437615"/>
                    <a:pt x="183802" y="444016"/>
                  </a:cubicBezTo>
                  <a:cubicBezTo>
                    <a:pt x="189892" y="458187"/>
                    <a:pt x="176248" y="472827"/>
                    <a:pt x="171680" y="485652"/>
                  </a:cubicBezTo>
                  <a:cubicBezTo>
                    <a:pt x="165355" y="503454"/>
                    <a:pt x="164341" y="522135"/>
                    <a:pt x="168635" y="541694"/>
                  </a:cubicBezTo>
                  <a:cubicBezTo>
                    <a:pt x="168986" y="543293"/>
                    <a:pt x="169982" y="544095"/>
                    <a:pt x="171621" y="544095"/>
                  </a:cubicBezTo>
                  <a:cubicBezTo>
                    <a:pt x="205898" y="544171"/>
                    <a:pt x="240371" y="544212"/>
                    <a:pt x="275038" y="544212"/>
                  </a:cubicBezTo>
                  <a:close/>
                </a:path>
              </a:pathLst>
            </a:custGeom>
            <a:solidFill>
              <a:schemeClr val="accent1"/>
            </a:solidFill>
            <a:ln w="2493" cap="flat">
              <a:noFill/>
              <a:prstDash val="solid"/>
              <a:miter/>
            </a:ln>
          </p:spPr>
          <p:txBody>
            <a:bodyPr spcFirstLastPara="1" wrap="square" lIns="9638" tIns="4819" rIns="9638" bIns="4819" anchor="ctr" anchorCtr="0">
              <a:noAutofit/>
            </a:bodyP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525" b="0" i="0" u="none" strike="noStrike" kern="1200" cap="none" spc="0" normalizeH="0" baseline="0" noProof="0">
                <a:ln>
                  <a:noFill/>
                </a:ln>
                <a:solidFill>
                  <a:prstClr val="black"/>
                </a:solidFill>
                <a:effectLst/>
                <a:uLnTx/>
                <a:uFillTx/>
                <a:latin typeface="Inter"/>
                <a:ea typeface="Inter"/>
                <a:cs typeface="+mn-cs"/>
              </a:endParaRPr>
            </a:p>
          </p:txBody>
        </p:sp>
      </p:grpSp>
      <p:pic>
        <p:nvPicPr>
          <p:cNvPr id="56" name="Graphic 55">
            <a:extLst>
              <a:ext uri="{FF2B5EF4-FFF2-40B4-BE49-F238E27FC236}">
                <a16:creationId xmlns:a16="http://schemas.microsoft.com/office/drawing/2014/main" id="{4B4BE4AB-88B2-6956-D59F-4945C51B1F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69651" y="3952966"/>
            <a:ext cx="481543" cy="476840"/>
          </a:xfrm>
          <a:prstGeom prst="rect">
            <a:avLst/>
          </a:prstGeom>
        </p:spPr>
      </p:pic>
      <p:pic>
        <p:nvPicPr>
          <p:cNvPr id="61" name="Graphic 60">
            <a:extLst>
              <a:ext uri="{FF2B5EF4-FFF2-40B4-BE49-F238E27FC236}">
                <a16:creationId xmlns:a16="http://schemas.microsoft.com/office/drawing/2014/main" id="{F19F7DF0-6924-C736-DE2A-4B897B1126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10421" y="2737734"/>
            <a:ext cx="399091" cy="399091"/>
          </a:xfrm>
          <a:prstGeom prst="rect">
            <a:avLst/>
          </a:prstGeom>
        </p:spPr>
      </p:pic>
      <p:pic>
        <p:nvPicPr>
          <p:cNvPr id="65" name="Graphic 64">
            <a:extLst>
              <a:ext uri="{FF2B5EF4-FFF2-40B4-BE49-F238E27FC236}">
                <a16:creationId xmlns:a16="http://schemas.microsoft.com/office/drawing/2014/main" id="{BF10B4D1-E627-DADE-2BEE-D7B58D910D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14097" y="3999484"/>
            <a:ext cx="393803" cy="383804"/>
          </a:xfrm>
          <a:prstGeom prst="rect">
            <a:avLst/>
          </a:prstGeom>
        </p:spPr>
      </p:pic>
      <p:sp>
        <p:nvSpPr>
          <p:cNvPr id="5" name="Google Shape;450;p25">
            <a:extLst>
              <a:ext uri="{FF2B5EF4-FFF2-40B4-BE49-F238E27FC236}">
                <a16:creationId xmlns:a16="http://schemas.microsoft.com/office/drawing/2014/main" id="{711075D0-4053-923F-D126-79CC4E7AAE32}"/>
              </a:ext>
            </a:extLst>
          </p:cNvPr>
          <p:cNvSpPr/>
          <p:nvPr/>
        </p:nvSpPr>
        <p:spPr>
          <a:xfrm flipH="1">
            <a:off x="4033696" y="1838964"/>
            <a:ext cx="1092790" cy="1092790"/>
          </a:xfrm>
          <a:prstGeom prst="ellipse">
            <a:avLst/>
          </a:prstGeom>
          <a:solidFill>
            <a:schemeClr val="lt1"/>
          </a:solidFill>
          <a:ln w="19050" cap="flat" cmpd="sng">
            <a:solidFill>
              <a:schemeClr val="accent1"/>
            </a:solidFill>
            <a:prstDash val="solid"/>
            <a:miter lim="800000"/>
            <a:headEnd type="none" w="sm" len="sm"/>
            <a:tailEnd type="none" w="sm" len="sm"/>
          </a:ln>
          <a:effectLst>
            <a:outerShdw blurRad="381000" dist="38100" dir="2700000" algn="tl" rotWithShape="0">
              <a:schemeClr val="accent1">
                <a:alpha val="24705"/>
              </a:schemeClr>
            </a:outerShdw>
          </a:effectLst>
        </p:spPr>
        <p:txBody>
          <a:bodyPr spcFirstLastPara="1" wrap="square" lIns="25716" tIns="12853" rIns="25716" bIns="12853" anchor="ctr" anchorCtr="0">
            <a:noAutofit/>
          </a:bodyPr>
          <a:lstStyle/>
          <a:p>
            <a:pPr marL="0" marR="0" lvl="0" indent="0" algn="ctr" defTabSz="171450" rtl="0" eaLnBrk="1" fontAlgn="auto" latinLnBrk="0" hangingPunct="1">
              <a:lnSpc>
                <a:spcPct val="100000"/>
              </a:lnSpc>
              <a:spcBef>
                <a:spcPts val="0"/>
              </a:spcBef>
              <a:spcAft>
                <a:spcPts val="0"/>
              </a:spcAft>
              <a:buClrTx/>
              <a:buSzTx/>
              <a:buFontTx/>
              <a:buNone/>
              <a:tabLst/>
              <a:defRPr/>
            </a:pPr>
            <a:endParaRPr kumimoji="0" lang="en-US" sz="525" b="0" i="0" u="none" strike="noStrike" kern="1200" cap="none" spc="0" normalizeH="0" baseline="0" noProof="0">
              <a:ln>
                <a:noFill/>
              </a:ln>
              <a:solidFill>
                <a:prstClr val="white"/>
              </a:solidFill>
              <a:effectLst/>
              <a:uLnTx/>
              <a:uFillTx/>
              <a:latin typeface="Inter"/>
              <a:ea typeface="Inter"/>
              <a:cs typeface="+mn-cs"/>
              <a:sym typeface="Inter"/>
            </a:endParaRPr>
          </a:p>
        </p:txBody>
      </p:sp>
      <p:sp>
        <p:nvSpPr>
          <p:cNvPr id="6" name="Google Shape;451;p25">
            <a:extLst>
              <a:ext uri="{FF2B5EF4-FFF2-40B4-BE49-F238E27FC236}">
                <a16:creationId xmlns:a16="http://schemas.microsoft.com/office/drawing/2014/main" id="{3E1C5FA7-4CEF-0987-EEDF-CEAD82CB07BE}"/>
              </a:ext>
            </a:extLst>
          </p:cNvPr>
          <p:cNvSpPr/>
          <p:nvPr/>
        </p:nvSpPr>
        <p:spPr>
          <a:xfrm flipH="1">
            <a:off x="4146145" y="1951411"/>
            <a:ext cx="867893" cy="867893"/>
          </a:xfrm>
          <a:prstGeom prst="ellipse">
            <a:avLst/>
          </a:prstGeom>
          <a:solidFill>
            <a:schemeClr val="lt1"/>
          </a:solidFill>
          <a:ln w="19050" cap="flat" cmpd="sng">
            <a:solidFill>
              <a:schemeClr val="accent1"/>
            </a:solidFill>
            <a:prstDash val="solid"/>
            <a:miter lim="800000"/>
            <a:headEnd type="none" w="sm" len="sm"/>
            <a:tailEnd type="none" w="sm" len="sm"/>
          </a:ln>
          <a:effectLst>
            <a:outerShdw blurRad="381000" dist="38100" dir="2700000" algn="tl" rotWithShape="0">
              <a:schemeClr val="accent1">
                <a:alpha val="24705"/>
              </a:schemeClr>
            </a:outerShdw>
          </a:effectLst>
        </p:spPr>
        <p:txBody>
          <a:bodyPr spcFirstLastPara="1" wrap="square" lIns="25716" tIns="12853" rIns="25716" bIns="12853" anchor="ctr" anchorCtr="0">
            <a:noAutofit/>
          </a:bodyPr>
          <a:lstStyle/>
          <a:p>
            <a:pPr marL="0" marR="0" lvl="0" indent="0" algn="ctr" defTabSz="171450" rtl="0" eaLnBrk="1" fontAlgn="auto" latinLnBrk="0" hangingPunct="1">
              <a:lnSpc>
                <a:spcPct val="100000"/>
              </a:lnSpc>
              <a:spcBef>
                <a:spcPts val="0"/>
              </a:spcBef>
              <a:spcAft>
                <a:spcPts val="0"/>
              </a:spcAft>
              <a:buClrTx/>
              <a:buSzTx/>
              <a:buFontTx/>
              <a:buNone/>
              <a:tabLst/>
              <a:defRPr/>
            </a:pPr>
            <a:endParaRPr kumimoji="0" lang="en-US" sz="525" b="0" i="0" u="none" strike="noStrike" kern="1200" cap="none" spc="0" normalizeH="0" baseline="0" noProof="0">
              <a:ln>
                <a:noFill/>
              </a:ln>
              <a:solidFill>
                <a:prstClr val="white"/>
              </a:solidFill>
              <a:effectLst/>
              <a:uLnTx/>
              <a:uFillTx/>
              <a:latin typeface="Inter"/>
              <a:ea typeface="Inter"/>
              <a:cs typeface="+mn-cs"/>
              <a:sym typeface="Inter"/>
            </a:endParaRPr>
          </a:p>
        </p:txBody>
      </p:sp>
      <p:grpSp>
        <p:nvGrpSpPr>
          <p:cNvPr id="13" name="Viral" descr="{&quot;Key&quot;:&quot;POWER_USER_SHAPE_ICON&quot;,&quot;Value&quot;:&quot;POWER_USER_SHAPE_ICON_STYLE_1&quot;}">
            <a:extLst>
              <a:ext uri="{FF2B5EF4-FFF2-40B4-BE49-F238E27FC236}">
                <a16:creationId xmlns:a16="http://schemas.microsoft.com/office/drawing/2014/main" id="{3A5F69E2-5FD5-E71E-0965-8C5AD4D1E78A}"/>
              </a:ext>
            </a:extLst>
          </p:cNvPr>
          <p:cNvGrpSpPr>
            <a:grpSpLocks noChangeAspect="1"/>
          </p:cNvGrpSpPr>
          <p:nvPr/>
        </p:nvGrpSpPr>
        <p:grpSpPr>
          <a:xfrm rot="10800000">
            <a:off x="4328869" y="2055610"/>
            <a:ext cx="656455" cy="659494"/>
            <a:chOff x="3392893" y="3081612"/>
            <a:chExt cx="1161348" cy="1166724"/>
          </a:xfrm>
          <a:solidFill>
            <a:schemeClr val="accent1"/>
          </a:solidFill>
        </p:grpSpPr>
        <p:sp>
          <p:nvSpPr>
            <p:cNvPr id="14" name="Forme libre : forme 51">
              <a:extLst>
                <a:ext uri="{FF2B5EF4-FFF2-40B4-BE49-F238E27FC236}">
                  <a16:creationId xmlns:a16="http://schemas.microsoft.com/office/drawing/2014/main" id="{2DB075B2-5101-3543-FDE8-E8F6AF1D20CE}"/>
                </a:ext>
              </a:extLst>
            </p:cNvPr>
            <p:cNvSpPr/>
            <p:nvPr/>
          </p:nvSpPr>
          <p:spPr>
            <a:xfrm>
              <a:off x="4103680" y="3081612"/>
              <a:ext cx="450561" cy="290445"/>
            </a:xfrm>
            <a:custGeom>
              <a:avLst/>
              <a:gdLst>
                <a:gd name="connsiteX0" fmla="*/ 226410 w 450561"/>
                <a:gd name="connsiteY0" fmla="*/ 0 h 290445"/>
                <a:gd name="connsiteX1" fmla="*/ 441367 w 450561"/>
                <a:gd name="connsiteY1" fmla="*/ 131566 h 290445"/>
                <a:gd name="connsiteX2" fmla="*/ 450561 w 450561"/>
                <a:gd name="connsiteY2" fmla="*/ 140598 h 290445"/>
                <a:gd name="connsiteX3" fmla="*/ 450561 w 450561"/>
                <a:gd name="connsiteY3" fmla="*/ 151137 h 290445"/>
                <a:gd name="connsiteX4" fmla="*/ 230281 w 450561"/>
                <a:gd name="connsiteY4" fmla="*/ 287971 h 290445"/>
                <a:gd name="connsiteX5" fmla="*/ 208345 w 450561"/>
                <a:gd name="connsiteY5" fmla="*/ 272648 h 290445"/>
                <a:gd name="connsiteX6" fmla="*/ 208399 w 450561"/>
                <a:gd name="connsiteY6" fmla="*/ 201569 h 290445"/>
                <a:gd name="connsiteX7" fmla="*/ 205710 w 450561"/>
                <a:gd name="connsiteY7" fmla="*/ 198988 h 290445"/>
                <a:gd name="connsiteX8" fmla="*/ 12528 w 450561"/>
                <a:gd name="connsiteY8" fmla="*/ 198827 h 290445"/>
                <a:gd name="connsiteX9" fmla="*/ 1 w 450561"/>
                <a:gd name="connsiteY9" fmla="*/ 185762 h 290445"/>
                <a:gd name="connsiteX10" fmla="*/ 1 w 450561"/>
                <a:gd name="connsiteY10" fmla="*/ 185224 h 290445"/>
                <a:gd name="connsiteX11" fmla="*/ 12421 w 450561"/>
                <a:gd name="connsiteY11" fmla="*/ 172159 h 290445"/>
                <a:gd name="connsiteX12" fmla="*/ 209958 w 450561"/>
                <a:gd name="connsiteY12" fmla="*/ 172052 h 290445"/>
                <a:gd name="connsiteX13" fmla="*/ 215657 w 450561"/>
                <a:gd name="connsiteY13" fmla="*/ 170600 h 290445"/>
                <a:gd name="connsiteX14" fmla="*/ 231464 w 450561"/>
                <a:gd name="connsiteY14" fmla="*/ 172320 h 290445"/>
                <a:gd name="connsiteX15" fmla="*/ 235335 w 450561"/>
                <a:gd name="connsiteY15" fmla="*/ 184203 h 290445"/>
                <a:gd name="connsiteX16" fmla="*/ 235712 w 450561"/>
                <a:gd name="connsiteY16" fmla="*/ 250174 h 290445"/>
                <a:gd name="connsiteX17" fmla="*/ 238669 w 450561"/>
                <a:gd name="connsiteY17" fmla="*/ 251787 h 290445"/>
                <a:gd name="connsiteX18" fmla="*/ 408839 w 450561"/>
                <a:gd name="connsiteY18" fmla="*/ 145437 h 290445"/>
                <a:gd name="connsiteX19" fmla="*/ 408785 w 450561"/>
                <a:gd name="connsiteY19" fmla="*/ 143502 h 290445"/>
                <a:gd name="connsiteX20" fmla="*/ 239260 w 450561"/>
                <a:gd name="connsiteY20" fmla="*/ 39249 h 290445"/>
                <a:gd name="connsiteX21" fmla="*/ 235766 w 450561"/>
                <a:gd name="connsiteY21" fmla="*/ 41131 h 290445"/>
                <a:gd name="connsiteX22" fmla="*/ 235766 w 450561"/>
                <a:gd name="connsiteY22" fmla="*/ 88768 h 290445"/>
                <a:gd name="connsiteX23" fmla="*/ 226679 w 450561"/>
                <a:gd name="connsiteY23" fmla="*/ 106726 h 290445"/>
                <a:gd name="connsiteX24" fmla="*/ 221733 w 450561"/>
                <a:gd name="connsiteY24" fmla="*/ 107532 h 290445"/>
                <a:gd name="connsiteX25" fmla="*/ 208291 w 450561"/>
                <a:gd name="connsiteY25" fmla="*/ 91134 h 290445"/>
                <a:gd name="connsiteX26" fmla="*/ 213184 w 450561"/>
                <a:gd name="connsiteY26" fmla="*/ 0 h 290445"/>
                <a:gd name="connsiteX27" fmla="*/ 226410 w 450561"/>
                <a:gd name="connsiteY27" fmla="*/ 0 h 29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50561" h="290445">
                  <a:moveTo>
                    <a:pt x="226410" y="0"/>
                  </a:moveTo>
                  <a:cubicBezTo>
                    <a:pt x="298134" y="44160"/>
                    <a:pt x="369788" y="88015"/>
                    <a:pt x="441367" y="131566"/>
                  </a:cubicBezTo>
                  <a:cubicBezTo>
                    <a:pt x="445023" y="133788"/>
                    <a:pt x="448088" y="136799"/>
                    <a:pt x="450561" y="140598"/>
                  </a:cubicBezTo>
                  <a:lnTo>
                    <a:pt x="450561" y="151137"/>
                  </a:lnTo>
                  <a:cubicBezTo>
                    <a:pt x="378407" y="196659"/>
                    <a:pt x="304979" y="242270"/>
                    <a:pt x="230281" y="287971"/>
                  </a:cubicBezTo>
                  <a:cubicBezTo>
                    <a:pt x="218130" y="295391"/>
                    <a:pt x="207484" y="284907"/>
                    <a:pt x="208345" y="272648"/>
                  </a:cubicBezTo>
                  <a:cubicBezTo>
                    <a:pt x="210495" y="241410"/>
                    <a:pt x="208721" y="214903"/>
                    <a:pt x="208399" y="201569"/>
                  </a:cubicBezTo>
                  <a:cubicBezTo>
                    <a:pt x="208329" y="199849"/>
                    <a:pt x="207431" y="198988"/>
                    <a:pt x="205710" y="198988"/>
                  </a:cubicBezTo>
                  <a:lnTo>
                    <a:pt x="12528" y="198827"/>
                  </a:lnTo>
                  <a:cubicBezTo>
                    <a:pt x="4211" y="198827"/>
                    <a:pt x="39" y="194472"/>
                    <a:pt x="1" y="185762"/>
                  </a:cubicBezTo>
                  <a:cubicBezTo>
                    <a:pt x="1" y="185583"/>
                    <a:pt x="1" y="185403"/>
                    <a:pt x="1" y="185224"/>
                  </a:cubicBezTo>
                  <a:cubicBezTo>
                    <a:pt x="-69" y="176514"/>
                    <a:pt x="4071" y="172159"/>
                    <a:pt x="12421" y="172159"/>
                  </a:cubicBezTo>
                  <a:lnTo>
                    <a:pt x="209958" y="172052"/>
                  </a:lnTo>
                  <a:cubicBezTo>
                    <a:pt x="211893" y="172052"/>
                    <a:pt x="213791" y="171568"/>
                    <a:pt x="215657" y="170600"/>
                  </a:cubicBezTo>
                  <a:cubicBezTo>
                    <a:pt x="221394" y="167553"/>
                    <a:pt x="226663" y="168127"/>
                    <a:pt x="231464" y="172320"/>
                  </a:cubicBezTo>
                  <a:cubicBezTo>
                    <a:pt x="234045" y="174507"/>
                    <a:pt x="235335" y="178468"/>
                    <a:pt x="235335" y="184203"/>
                  </a:cubicBezTo>
                  <a:cubicBezTo>
                    <a:pt x="235481" y="216391"/>
                    <a:pt x="235604" y="238381"/>
                    <a:pt x="235712" y="250174"/>
                  </a:cubicBezTo>
                  <a:cubicBezTo>
                    <a:pt x="235712" y="252468"/>
                    <a:pt x="236696" y="253006"/>
                    <a:pt x="238669" y="251787"/>
                  </a:cubicBezTo>
                  <a:lnTo>
                    <a:pt x="408839" y="145437"/>
                  </a:lnTo>
                  <a:cubicBezTo>
                    <a:pt x="409844" y="144792"/>
                    <a:pt x="409823" y="144147"/>
                    <a:pt x="408785" y="143502"/>
                  </a:cubicBezTo>
                  <a:lnTo>
                    <a:pt x="239260" y="39249"/>
                  </a:lnTo>
                  <a:cubicBezTo>
                    <a:pt x="237040" y="37887"/>
                    <a:pt x="235873" y="38514"/>
                    <a:pt x="235766" y="41131"/>
                  </a:cubicBezTo>
                  <a:cubicBezTo>
                    <a:pt x="235265" y="53067"/>
                    <a:pt x="235265" y="68946"/>
                    <a:pt x="235766" y="88768"/>
                  </a:cubicBezTo>
                  <a:cubicBezTo>
                    <a:pt x="235911" y="95435"/>
                    <a:pt x="232878" y="101421"/>
                    <a:pt x="226679" y="106726"/>
                  </a:cubicBezTo>
                  <a:cubicBezTo>
                    <a:pt x="225319" y="107887"/>
                    <a:pt x="223415" y="108197"/>
                    <a:pt x="221733" y="107532"/>
                  </a:cubicBezTo>
                  <a:cubicBezTo>
                    <a:pt x="214367" y="104629"/>
                    <a:pt x="208829" y="101188"/>
                    <a:pt x="208291" y="91134"/>
                  </a:cubicBezTo>
                  <a:cubicBezTo>
                    <a:pt x="206678" y="59017"/>
                    <a:pt x="208307" y="28639"/>
                    <a:pt x="213184" y="0"/>
                  </a:cubicBezTo>
                  <a:lnTo>
                    <a:pt x="226410" y="0"/>
                  </a:lnTo>
                  <a:close/>
                </a:path>
              </a:pathLst>
            </a:custGeom>
            <a:grpFill/>
            <a:ln w="5336" cap="flat">
              <a:noFill/>
              <a:prstDash val="solid"/>
              <a:miter/>
            </a:ln>
          </p:spPr>
          <p:txBody>
            <a:bodyPr rtlCol="0" anchor="ct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orme libre : forme 52">
              <a:extLst>
                <a:ext uri="{FF2B5EF4-FFF2-40B4-BE49-F238E27FC236}">
                  <a16:creationId xmlns:a16="http://schemas.microsoft.com/office/drawing/2014/main" id="{01E6E6CA-3EE8-6C6D-A508-86B55AC418E4}"/>
                </a:ext>
              </a:extLst>
            </p:cNvPr>
            <p:cNvSpPr/>
            <p:nvPr/>
          </p:nvSpPr>
          <p:spPr>
            <a:xfrm>
              <a:off x="3743448" y="3306972"/>
              <a:ext cx="455605" cy="290784"/>
            </a:xfrm>
            <a:custGeom>
              <a:avLst/>
              <a:gdLst>
                <a:gd name="connsiteX0" fmla="*/ 241195 w 455605"/>
                <a:gd name="connsiteY0" fmla="*/ 41696 h 290784"/>
                <a:gd name="connsiteX1" fmla="*/ 241141 w 455605"/>
                <a:gd name="connsiteY1" fmla="*/ 83903 h 290784"/>
                <a:gd name="connsiteX2" fmla="*/ 231571 w 455605"/>
                <a:gd name="connsiteY2" fmla="*/ 102237 h 290784"/>
                <a:gd name="connsiteX3" fmla="*/ 226786 w 455605"/>
                <a:gd name="connsiteY3" fmla="*/ 102559 h 290784"/>
                <a:gd name="connsiteX4" fmla="*/ 216785 w 455605"/>
                <a:gd name="connsiteY4" fmla="*/ 96430 h 290784"/>
                <a:gd name="connsiteX5" fmla="*/ 213989 w 455605"/>
                <a:gd name="connsiteY5" fmla="*/ 91484 h 290784"/>
                <a:gd name="connsiteX6" fmla="*/ 213989 w 455605"/>
                <a:gd name="connsiteY6" fmla="*/ 13523 h 290784"/>
                <a:gd name="connsiteX7" fmla="*/ 227458 w 455605"/>
                <a:gd name="connsiteY7" fmla="*/ 0 h 290784"/>
                <a:gd name="connsiteX8" fmla="*/ 234582 w 455605"/>
                <a:gd name="connsiteY8" fmla="*/ 2017 h 290784"/>
                <a:gd name="connsiteX9" fmla="*/ 449216 w 455605"/>
                <a:gd name="connsiteY9" fmla="*/ 133959 h 290784"/>
                <a:gd name="connsiteX10" fmla="*/ 453614 w 455605"/>
                <a:gd name="connsiteY10" fmla="*/ 152396 h 290784"/>
                <a:gd name="connsiteX11" fmla="*/ 449216 w 455605"/>
                <a:gd name="connsiteY11" fmla="*/ 156809 h 290784"/>
                <a:gd name="connsiteX12" fmla="*/ 235550 w 455605"/>
                <a:gd name="connsiteY12" fmla="*/ 288214 h 290784"/>
                <a:gd name="connsiteX13" fmla="*/ 213720 w 455605"/>
                <a:gd name="connsiteY13" fmla="*/ 273106 h 290784"/>
                <a:gd name="connsiteX14" fmla="*/ 213720 w 455605"/>
                <a:gd name="connsiteY14" fmla="*/ 201973 h 290784"/>
                <a:gd name="connsiteX15" fmla="*/ 211086 w 455605"/>
                <a:gd name="connsiteY15" fmla="*/ 199446 h 290784"/>
                <a:gd name="connsiteX16" fmla="*/ 12528 w 455605"/>
                <a:gd name="connsiteY16" fmla="*/ 199285 h 290784"/>
                <a:gd name="connsiteX17" fmla="*/ 0 w 455605"/>
                <a:gd name="connsiteY17" fmla="*/ 186166 h 290784"/>
                <a:gd name="connsiteX18" fmla="*/ 0 w 455605"/>
                <a:gd name="connsiteY18" fmla="*/ 185628 h 290784"/>
                <a:gd name="connsiteX19" fmla="*/ 13710 w 455605"/>
                <a:gd name="connsiteY19" fmla="*/ 172509 h 290784"/>
                <a:gd name="connsiteX20" fmla="*/ 215280 w 455605"/>
                <a:gd name="connsiteY20" fmla="*/ 172509 h 290784"/>
                <a:gd name="connsiteX21" fmla="*/ 220979 w 455605"/>
                <a:gd name="connsiteY21" fmla="*/ 171058 h 290784"/>
                <a:gd name="connsiteX22" fmla="*/ 236840 w 455605"/>
                <a:gd name="connsiteY22" fmla="*/ 172778 h 290784"/>
                <a:gd name="connsiteX23" fmla="*/ 240711 w 455605"/>
                <a:gd name="connsiteY23" fmla="*/ 184660 h 290784"/>
                <a:gd name="connsiteX24" fmla="*/ 241034 w 455605"/>
                <a:gd name="connsiteY24" fmla="*/ 250631 h 290784"/>
                <a:gd name="connsiteX25" fmla="*/ 244045 w 455605"/>
                <a:gd name="connsiteY25" fmla="*/ 252244 h 290784"/>
                <a:gd name="connsiteX26" fmla="*/ 414215 w 455605"/>
                <a:gd name="connsiteY26" fmla="*/ 145895 h 290784"/>
                <a:gd name="connsiteX27" fmla="*/ 414161 w 455605"/>
                <a:gd name="connsiteY27" fmla="*/ 143959 h 290784"/>
                <a:gd name="connsiteX28" fmla="*/ 244744 w 455605"/>
                <a:gd name="connsiteY28" fmla="*/ 39814 h 290784"/>
                <a:gd name="connsiteX29" fmla="*/ 241195 w 455605"/>
                <a:gd name="connsiteY29" fmla="*/ 41696 h 290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55605" h="290784">
                  <a:moveTo>
                    <a:pt x="241195" y="41696"/>
                  </a:moveTo>
                  <a:cubicBezTo>
                    <a:pt x="240657" y="52951"/>
                    <a:pt x="240641" y="67020"/>
                    <a:pt x="241141" y="83903"/>
                  </a:cubicBezTo>
                  <a:cubicBezTo>
                    <a:pt x="241356" y="90641"/>
                    <a:pt x="238168" y="96753"/>
                    <a:pt x="231571" y="102237"/>
                  </a:cubicBezTo>
                  <a:cubicBezTo>
                    <a:pt x="230221" y="103358"/>
                    <a:pt x="228297" y="103488"/>
                    <a:pt x="226786" y="102559"/>
                  </a:cubicBezTo>
                  <a:lnTo>
                    <a:pt x="216785" y="96430"/>
                  </a:lnTo>
                  <a:cubicBezTo>
                    <a:pt x="214919" y="95283"/>
                    <a:pt x="213989" y="93634"/>
                    <a:pt x="213989" y="91484"/>
                  </a:cubicBezTo>
                  <a:lnTo>
                    <a:pt x="213989" y="13523"/>
                  </a:lnTo>
                  <a:cubicBezTo>
                    <a:pt x="213973" y="6070"/>
                    <a:pt x="220006" y="15"/>
                    <a:pt x="227458" y="0"/>
                  </a:cubicBezTo>
                  <a:cubicBezTo>
                    <a:pt x="229974" y="-5"/>
                    <a:pt x="232442" y="694"/>
                    <a:pt x="234582" y="2017"/>
                  </a:cubicBezTo>
                  <a:lnTo>
                    <a:pt x="449216" y="133959"/>
                  </a:lnTo>
                  <a:cubicBezTo>
                    <a:pt x="455528" y="137816"/>
                    <a:pt x="457496" y="146070"/>
                    <a:pt x="453614" y="152396"/>
                  </a:cubicBezTo>
                  <a:cubicBezTo>
                    <a:pt x="452512" y="154190"/>
                    <a:pt x="451007" y="155701"/>
                    <a:pt x="449216" y="156809"/>
                  </a:cubicBezTo>
                  <a:cubicBezTo>
                    <a:pt x="341469" y="222978"/>
                    <a:pt x="270245" y="266779"/>
                    <a:pt x="235550" y="288214"/>
                  </a:cubicBezTo>
                  <a:cubicBezTo>
                    <a:pt x="223237" y="295795"/>
                    <a:pt x="212860" y="285364"/>
                    <a:pt x="213720" y="273106"/>
                  </a:cubicBezTo>
                  <a:cubicBezTo>
                    <a:pt x="215333" y="249233"/>
                    <a:pt x="214043" y="224447"/>
                    <a:pt x="213720" y="201973"/>
                  </a:cubicBezTo>
                  <a:cubicBezTo>
                    <a:pt x="213683" y="200289"/>
                    <a:pt x="212806" y="199446"/>
                    <a:pt x="211086" y="199446"/>
                  </a:cubicBezTo>
                  <a:lnTo>
                    <a:pt x="12528" y="199285"/>
                  </a:lnTo>
                  <a:cubicBezTo>
                    <a:pt x="4284" y="199285"/>
                    <a:pt x="108" y="194912"/>
                    <a:pt x="0" y="186166"/>
                  </a:cubicBezTo>
                  <a:cubicBezTo>
                    <a:pt x="0" y="185951"/>
                    <a:pt x="0" y="185772"/>
                    <a:pt x="0" y="185628"/>
                  </a:cubicBezTo>
                  <a:cubicBezTo>
                    <a:pt x="36" y="176882"/>
                    <a:pt x="4606" y="172509"/>
                    <a:pt x="13710" y="172509"/>
                  </a:cubicBezTo>
                  <a:lnTo>
                    <a:pt x="215280" y="172509"/>
                  </a:lnTo>
                  <a:cubicBezTo>
                    <a:pt x="217285" y="172509"/>
                    <a:pt x="219189" y="172025"/>
                    <a:pt x="220979" y="171058"/>
                  </a:cubicBezTo>
                  <a:cubicBezTo>
                    <a:pt x="226748" y="168011"/>
                    <a:pt x="232039" y="168584"/>
                    <a:pt x="236840" y="172778"/>
                  </a:cubicBezTo>
                  <a:cubicBezTo>
                    <a:pt x="239421" y="174965"/>
                    <a:pt x="240711" y="178925"/>
                    <a:pt x="240711" y="184660"/>
                  </a:cubicBezTo>
                  <a:cubicBezTo>
                    <a:pt x="240819" y="208281"/>
                    <a:pt x="240926" y="230272"/>
                    <a:pt x="241034" y="250631"/>
                  </a:cubicBezTo>
                  <a:cubicBezTo>
                    <a:pt x="241071" y="252961"/>
                    <a:pt x="242071" y="253499"/>
                    <a:pt x="244045" y="252244"/>
                  </a:cubicBezTo>
                  <a:lnTo>
                    <a:pt x="414215" y="145895"/>
                  </a:lnTo>
                  <a:cubicBezTo>
                    <a:pt x="415220" y="145250"/>
                    <a:pt x="415198" y="144605"/>
                    <a:pt x="414161" y="143959"/>
                  </a:cubicBezTo>
                  <a:lnTo>
                    <a:pt x="244744" y="39814"/>
                  </a:lnTo>
                  <a:cubicBezTo>
                    <a:pt x="242485" y="38416"/>
                    <a:pt x="241303" y="39044"/>
                    <a:pt x="241195" y="41696"/>
                  </a:cubicBezTo>
                  <a:close/>
                </a:path>
              </a:pathLst>
            </a:custGeom>
            <a:grpFill/>
            <a:ln w="5336" cap="flat">
              <a:noFill/>
              <a:prstDash val="solid"/>
              <a:miter/>
            </a:ln>
          </p:spPr>
          <p:txBody>
            <a:bodyPr rtlCol="0" anchor="ct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orme libre : forme 53">
              <a:extLst>
                <a:ext uri="{FF2B5EF4-FFF2-40B4-BE49-F238E27FC236}">
                  <a16:creationId xmlns:a16="http://schemas.microsoft.com/office/drawing/2014/main" id="{914D2615-7019-EAAF-6853-7FB337AB8D19}"/>
                </a:ext>
              </a:extLst>
            </p:cNvPr>
            <p:cNvSpPr/>
            <p:nvPr/>
          </p:nvSpPr>
          <p:spPr>
            <a:xfrm>
              <a:off x="3392893" y="3516707"/>
              <a:ext cx="451724" cy="296186"/>
            </a:xfrm>
            <a:custGeom>
              <a:avLst/>
              <a:gdLst>
                <a:gd name="connsiteX0" fmla="*/ 0 w 451724"/>
                <a:gd name="connsiteY0" fmla="*/ 188752 h 296186"/>
                <a:gd name="connsiteX1" fmla="*/ 0 w 451724"/>
                <a:gd name="connsiteY1" fmla="*/ 183806 h 296186"/>
                <a:gd name="connsiteX2" fmla="*/ 12097 w 451724"/>
                <a:gd name="connsiteY2" fmla="*/ 172623 h 296186"/>
                <a:gd name="connsiteX3" fmla="*/ 230227 w 451724"/>
                <a:gd name="connsiteY3" fmla="*/ 172623 h 296186"/>
                <a:gd name="connsiteX4" fmla="*/ 241948 w 451724"/>
                <a:gd name="connsiteY4" fmla="*/ 184397 h 296186"/>
                <a:gd name="connsiteX5" fmla="*/ 241948 w 451724"/>
                <a:gd name="connsiteY5" fmla="*/ 255100 h 296186"/>
                <a:gd name="connsiteX6" fmla="*/ 242884 w 451724"/>
                <a:gd name="connsiteY6" fmla="*/ 255992 h 296186"/>
                <a:gd name="connsiteX7" fmla="*/ 243346 w 451724"/>
                <a:gd name="connsiteY7" fmla="*/ 255853 h 296186"/>
                <a:gd name="connsiteX8" fmla="*/ 411580 w 451724"/>
                <a:gd name="connsiteY8" fmla="*/ 150686 h 296186"/>
                <a:gd name="connsiteX9" fmla="*/ 412263 w 451724"/>
                <a:gd name="connsiteY9" fmla="*/ 147826 h 296186"/>
                <a:gd name="connsiteX10" fmla="*/ 411634 w 451724"/>
                <a:gd name="connsiteY10" fmla="*/ 147191 h 296186"/>
                <a:gd name="connsiteX11" fmla="*/ 245174 w 451724"/>
                <a:gd name="connsiteY11" fmla="*/ 40519 h 296186"/>
                <a:gd name="connsiteX12" fmla="*/ 242163 w 451724"/>
                <a:gd name="connsiteY12" fmla="*/ 42078 h 296186"/>
                <a:gd name="connsiteX13" fmla="*/ 242217 w 451724"/>
                <a:gd name="connsiteY13" fmla="*/ 89178 h 296186"/>
                <a:gd name="connsiteX14" fmla="*/ 233238 w 451724"/>
                <a:gd name="connsiteY14" fmla="*/ 107082 h 296186"/>
                <a:gd name="connsiteX15" fmla="*/ 228291 w 451724"/>
                <a:gd name="connsiteY15" fmla="*/ 107996 h 296186"/>
                <a:gd name="connsiteX16" fmla="*/ 217269 w 451724"/>
                <a:gd name="connsiteY16" fmla="*/ 100791 h 296186"/>
                <a:gd name="connsiteX17" fmla="*/ 215118 w 451724"/>
                <a:gd name="connsiteY17" fmla="*/ 96006 h 296186"/>
                <a:gd name="connsiteX18" fmla="*/ 215118 w 451724"/>
                <a:gd name="connsiteY18" fmla="*/ 12883 h 296186"/>
                <a:gd name="connsiteX19" fmla="*/ 228043 w 451724"/>
                <a:gd name="connsiteY19" fmla="*/ 0 h 296186"/>
                <a:gd name="connsiteX20" fmla="*/ 234958 w 451724"/>
                <a:gd name="connsiteY20" fmla="*/ 2023 h 296186"/>
                <a:gd name="connsiteX21" fmla="*/ 445399 w 451724"/>
                <a:gd name="connsiteY21" fmla="*/ 136976 h 296186"/>
                <a:gd name="connsiteX22" fmla="*/ 444216 w 451724"/>
                <a:gd name="connsiteY22" fmla="*/ 160041 h 296186"/>
                <a:gd name="connsiteX23" fmla="*/ 434162 w 451724"/>
                <a:gd name="connsiteY23" fmla="*/ 167085 h 296186"/>
                <a:gd name="connsiteX24" fmla="*/ 235334 w 451724"/>
                <a:gd name="connsiteY24" fmla="*/ 294188 h 296186"/>
                <a:gd name="connsiteX25" fmla="*/ 221678 w 451724"/>
                <a:gd name="connsiteY25" fmla="*/ 294080 h 296186"/>
                <a:gd name="connsiteX26" fmla="*/ 215118 w 451724"/>
                <a:gd name="connsiteY26" fmla="*/ 273165 h 296186"/>
                <a:gd name="connsiteX27" fmla="*/ 214796 w 451724"/>
                <a:gd name="connsiteY27" fmla="*/ 202248 h 296186"/>
                <a:gd name="connsiteX28" fmla="*/ 212000 w 451724"/>
                <a:gd name="connsiteY28" fmla="*/ 199506 h 296186"/>
                <a:gd name="connsiteX29" fmla="*/ 21560 w 451724"/>
                <a:gd name="connsiteY29" fmla="*/ 199291 h 296186"/>
                <a:gd name="connsiteX30" fmla="*/ 0 w 451724"/>
                <a:gd name="connsiteY30" fmla="*/ 188752 h 29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51724" h="296186">
                  <a:moveTo>
                    <a:pt x="0" y="188752"/>
                  </a:moveTo>
                  <a:lnTo>
                    <a:pt x="0" y="183806"/>
                  </a:lnTo>
                  <a:cubicBezTo>
                    <a:pt x="1936" y="176386"/>
                    <a:pt x="5968" y="172660"/>
                    <a:pt x="12097" y="172623"/>
                  </a:cubicBezTo>
                  <a:cubicBezTo>
                    <a:pt x="85649" y="172370"/>
                    <a:pt x="158359" y="172370"/>
                    <a:pt x="230227" y="172623"/>
                  </a:cubicBezTo>
                  <a:cubicBezTo>
                    <a:pt x="238041" y="172623"/>
                    <a:pt x="241948" y="176548"/>
                    <a:pt x="241948" y="184397"/>
                  </a:cubicBezTo>
                  <a:lnTo>
                    <a:pt x="241948" y="255100"/>
                  </a:lnTo>
                  <a:cubicBezTo>
                    <a:pt x="241960" y="255605"/>
                    <a:pt x="242379" y="256003"/>
                    <a:pt x="242884" y="255992"/>
                  </a:cubicBezTo>
                  <a:cubicBezTo>
                    <a:pt x="243047" y="255987"/>
                    <a:pt x="243207" y="255939"/>
                    <a:pt x="243346" y="255853"/>
                  </a:cubicBezTo>
                  <a:lnTo>
                    <a:pt x="411580" y="150686"/>
                  </a:lnTo>
                  <a:cubicBezTo>
                    <a:pt x="412555" y="150062"/>
                    <a:pt x="412861" y="148783"/>
                    <a:pt x="412263" y="147826"/>
                  </a:cubicBezTo>
                  <a:cubicBezTo>
                    <a:pt x="412104" y="147568"/>
                    <a:pt x="411889" y="147353"/>
                    <a:pt x="411634" y="147191"/>
                  </a:cubicBezTo>
                  <a:lnTo>
                    <a:pt x="245174" y="40519"/>
                  </a:lnTo>
                  <a:cubicBezTo>
                    <a:pt x="243238" y="39265"/>
                    <a:pt x="242234" y="39784"/>
                    <a:pt x="242163" y="42078"/>
                  </a:cubicBezTo>
                  <a:cubicBezTo>
                    <a:pt x="241733" y="54516"/>
                    <a:pt x="241750" y="70216"/>
                    <a:pt x="242217" y="89178"/>
                  </a:cubicBezTo>
                  <a:cubicBezTo>
                    <a:pt x="242396" y="95773"/>
                    <a:pt x="239403" y="101741"/>
                    <a:pt x="233238" y="107082"/>
                  </a:cubicBezTo>
                  <a:cubicBezTo>
                    <a:pt x="231880" y="108248"/>
                    <a:pt x="229994" y="108598"/>
                    <a:pt x="228291" y="107996"/>
                  </a:cubicBezTo>
                  <a:cubicBezTo>
                    <a:pt x="224922" y="106775"/>
                    <a:pt x="221248" y="104377"/>
                    <a:pt x="217269" y="100791"/>
                  </a:cubicBezTo>
                  <a:cubicBezTo>
                    <a:pt x="215835" y="99501"/>
                    <a:pt x="215118" y="97905"/>
                    <a:pt x="215118" y="96006"/>
                  </a:cubicBezTo>
                  <a:lnTo>
                    <a:pt x="215118" y="12883"/>
                  </a:lnTo>
                  <a:cubicBezTo>
                    <a:pt x="215130" y="5757"/>
                    <a:pt x="220916" y="-11"/>
                    <a:pt x="228043" y="0"/>
                  </a:cubicBezTo>
                  <a:cubicBezTo>
                    <a:pt x="230493" y="4"/>
                    <a:pt x="232892" y="705"/>
                    <a:pt x="234958" y="2023"/>
                  </a:cubicBezTo>
                  <a:cubicBezTo>
                    <a:pt x="358871" y="81453"/>
                    <a:pt x="429018" y="126438"/>
                    <a:pt x="445399" y="136976"/>
                  </a:cubicBezTo>
                  <a:cubicBezTo>
                    <a:pt x="454808" y="142997"/>
                    <a:pt x="453141" y="153751"/>
                    <a:pt x="444216" y="160041"/>
                  </a:cubicBezTo>
                  <a:cubicBezTo>
                    <a:pt x="438517" y="164090"/>
                    <a:pt x="435166" y="166440"/>
                    <a:pt x="434162" y="167085"/>
                  </a:cubicBezTo>
                  <a:cubicBezTo>
                    <a:pt x="342580" y="225545"/>
                    <a:pt x="276304" y="267912"/>
                    <a:pt x="235334" y="294188"/>
                  </a:cubicBezTo>
                  <a:cubicBezTo>
                    <a:pt x="231160" y="296892"/>
                    <a:pt x="225786" y="296849"/>
                    <a:pt x="221678" y="294080"/>
                  </a:cubicBezTo>
                  <a:cubicBezTo>
                    <a:pt x="214043" y="289026"/>
                    <a:pt x="215065" y="281553"/>
                    <a:pt x="215118" y="273165"/>
                  </a:cubicBezTo>
                  <a:cubicBezTo>
                    <a:pt x="215190" y="238072"/>
                    <a:pt x="215082" y="214437"/>
                    <a:pt x="214796" y="202248"/>
                  </a:cubicBezTo>
                  <a:cubicBezTo>
                    <a:pt x="214724" y="200457"/>
                    <a:pt x="213792" y="199543"/>
                    <a:pt x="212000" y="199506"/>
                  </a:cubicBezTo>
                  <a:cubicBezTo>
                    <a:pt x="188414" y="199253"/>
                    <a:pt x="124935" y="199183"/>
                    <a:pt x="21560" y="199291"/>
                  </a:cubicBezTo>
                  <a:cubicBezTo>
                    <a:pt x="9911" y="199328"/>
                    <a:pt x="2724" y="195812"/>
                    <a:pt x="0" y="188752"/>
                  </a:cubicBezTo>
                  <a:close/>
                </a:path>
              </a:pathLst>
            </a:custGeom>
            <a:grpFill/>
            <a:ln w="5336" cap="flat">
              <a:noFill/>
              <a:prstDash val="solid"/>
              <a:miter/>
            </a:ln>
          </p:spPr>
          <p:txBody>
            <a:bodyPr rtlCol="0" anchor="ct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orme libre : forme 54">
              <a:extLst>
                <a:ext uri="{FF2B5EF4-FFF2-40B4-BE49-F238E27FC236}">
                  <a16:creationId xmlns:a16="http://schemas.microsoft.com/office/drawing/2014/main" id="{B33FC658-E256-769B-7181-BB0E6E299C27}"/>
                </a:ext>
              </a:extLst>
            </p:cNvPr>
            <p:cNvSpPr/>
            <p:nvPr/>
          </p:nvSpPr>
          <p:spPr>
            <a:xfrm>
              <a:off x="4103681" y="3516926"/>
              <a:ext cx="450560" cy="295860"/>
            </a:xfrm>
            <a:custGeom>
              <a:avLst/>
              <a:gdLst>
                <a:gd name="connsiteX0" fmla="*/ 450560 w 450560"/>
                <a:gd name="connsiteY0" fmla="*/ 141273 h 295860"/>
                <a:gd name="connsiteX1" fmla="*/ 450560 w 450560"/>
                <a:gd name="connsiteY1" fmla="*/ 154661 h 295860"/>
                <a:gd name="connsiteX2" fmla="*/ 229259 w 450560"/>
                <a:gd name="connsiteY2" fmla="*/ 293808 h 295860"/>
                <a:gd name="connsiteX3" fmla="*/ 210661 w 450560"/>
                <a:gd name="connsiteY3" fmla="*/ 289512 h 295860"/>
                <a:gd name="connsiteX4" fmla="*/ 208613 w 450560"/>
                <a:gd name="connsiteY4" fmla="*/ 282409 h 295860"/>
                <a:gd name="connsiteX5" fmla="*/ 208613 w 450560"/>
                <a:gd name="connsiteY5" fmla="*/ 201867 h 295860"/>
                <a:gd name="connsiteX6" fmla="*/ 205978 w 450560"/>
                <a:gd name="connsiteY6" fmla="*/ 199179 h 295860"/>
                <a:gd name="connsiteX7" fmla="*/ 12528 w 450560"/>
                <a:gd name="connsiteY7" fmla="*/ 199018 h 295860"/>
                <a:gd name="connsiteX8" fmla="*/ 0 w 450560"/>
                <a:gd name="connsiteY8" fmla="*/ 185953 h 295860"/>
                <a:gd name="connsiteX9" fmla="*/ 0 w 450560"/>
                <a:gd name="connsiteY9" fmla="*/ 185415 h 295860"/>
                <a:gd name="connsiteX10" fmla="*/ 12420 w 450560"/>
                <a:gd name="connsiteY10" fmla="*/ 172296 h 295860"/>
                <a:gd name="connsiteX11" fmla="*/ 223398 w 450560"/>
                <a:gd name="connsiteY11" fmla="*/ 172296 h 295860"/>
                <a:gd name="connsiteX12" fmla="*/ 235496 w 450560"/>
                <a:gd name="connsiteY12" fmla="*/ 184393 h 295860"/>
                <a:gd name="connsiteX13" fmla="*/ 235496 w 450560"/>
                <a:gd name="connsiteY13" fmla="*/ 255365 h 295860"/>
                <a:gd name="connsiteX14" fmla="*/ 237012 w 450560"/>
                <a:gd name="connsiteY14" fmla="*/ 256967 h 295860"/>
                <a:gd name="connsiteX15" fmla="*/ 237915 w 450560"/>
                <a:gd name="connsiteY15" fmla="*/ 256709 h 295860"/>
                <a:gd name="connsiteX16" fmla="*/ 410182 w 450560"/>
                <a:gd name="connsiteY16" fmla="*/ 149069 h 295860"/>
                <a:gd name="connsiteX17" fmla="*/ 410784 w 450560"/>
                <a:gd name="connsiteY17" fmla="*/ 146752 h 295860"/>
                <a:gd name="connsiteX18" fmla="*/ 410236 w 450560"/>
                <a:gd name="connsiteY18" fmla="*/ 146220 h 295860"/>
                <a:gd name="connsiteX19" fmla="*/ 237431 w 450560"/>
                <a:gd name="connsiteY19" fmla="*/ 39978 h 295860"/>
                <a:gd name="connsiteX20" fmla="*/ 235732 w 450560"/>
                <a:gd name="connsiteY20" fmla="*/ 40387 h 295860"/>
                <a:gd name="connsiteX21" fmla="*/ 235550 w 450560"/>
                <a:gd name="connsiteY21" fmla="*/ 40999 h 295860"/>
                <a:gd name="connsiteX22" fmla="*/ 235442 w 450560"/>
                <a:gd name="connsiteY22" fmla="*/ 94281 h 295860"/>
                <a:gd name="connsiteX23" fmla="*/ 223829 w 450560"/>
                <a:gd name="connsiteY23" fmla="*/ 108207 h 295860"/>
                <a:gd name="connsiteX24" fmla="*/ 215979 w 450560"/>
                <a:gd name="connsiteY24" fmla="*/ 104336 h 295860"/>
                <a:gd name="connsiteX25" fmla="*/ 208989 w 450560"/>
                <a:gd name="connsiteY25" fmla="*/ 92668 h 295860"/>
                <a:gd name="connsiteX26" fmla="*/ 208720 w 450560"/>
                <a:gd name="connsiteY26" fmla="*/ 17665 h 295860"/>
                <a:gd name="connsiteX27" fmla="*/ 210333 w 450560"/>
                <a:gd name="connsiteY27" fmla="*/ 7127 h 295860"/>
                <a:gd name="connsiteX28" fmla="*/ 232861 w 450560"/>
                <a:gd name="connsiteY28" fmla="*/ 4492 h 295860"/>
                <a:gd name="connsiteX29" fmla="*/ 450560 w 450560"/>
                <a:gd name="connsiteY29" fmla="*/ 141273 h 29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50560" h="295860">
                  <a:moveTo>
                    <a:pt x="450560" y="141273"/>
                  </a:moveTo>
                  <a:lnTo>
                    <a:pt x="450560" y="154661"/>
                  </a:lnTo>
                  <a:lnTo>
                    <a:pt x="229259" y="293808"/>
                  </a:lnTo>
                  <a:cubicBezTo>
                    <a:pt x="222936" y="297759"/>
                    <a:pt x="214613" y="295835"/>
                    <a:pt x="210661" y="289512"/>
                  </a:cubicBezTo>
                  <a:cubicBezTo>
                    <a:pt x="209333" y="287382"/>
                    <a:pt x="208623" y="284920"/>
                    <a:pt x="208613" y="282409"/>
                  </a:cubicBezTo>
                  <a:lnTo>
                    <a:pt x="208613" y="201867"/>
                  </a:lnTo>
                  <a:cubicBezTo>
                    <a:pt x="208613" y="200384"/>
                    <a:pt x="207435" y="199179"/>
                    <a:pt x="205978" y="199179"/>
                  </a:cubicBezTo>
                  <a:lnTo>
                    <a:pt x="12528" y="199018"/>
                  </a:lnTo>
                  <a:cubicBezTo>
                    <a:pt x="4317" y="199018"/>
                    <a:pt x="145" y="194663"/>
                    <a:pt x="0" y="185953"/>
                  </a:cubicBezTo>
                  <a:cubicBezTo>
                    <a:pt x="0" y="185700"/>
                    <a:pt x="0" y="185523"/>
                    <a:pt x="0" y="185415"/>
                  </a:cubicBezTo>
                  <a:cubicBezTo>
                    <a:pt x="0" y="176667"/>
                    <a:pt x="4140" y="172296"/>
                    <a:pt x="12420" y="172296"/>
                  </a:cubicBezTo>
                  <a:lnTo>
                    <a:pt x="223398" y="172296"/>
                  </a:lnTo>
                  <a:cubicBezTo>
                    <a:pt x="231463" y="172296"/>
                    <a:pt x="235496" y="176329"/>
                    <a:pt x="235496" y="184393"/>
                  </a:cubicBezTo>
                  <a:lnTo>
                    <a:pt x="235496" y="255365"/>
                  </a:lnTo>
                  <a:cubicBezTo>
                    <a:pt x="235469" y="256225"/>
                    <a:pt x="236152" y="256945"/>
                    <a:pt x="237012" y="256967"/>
                  </a:cubicBezTo>
                  <a:cubicBezTo>
                    <a:pt x="237329" y="256978"/>
                    <a:pt x="237646" y="256886"/>
                    <a:pt x="237915" y="256709"/>
                  </a:cubicBezTo>
                  <a:lnTo>
                    <a:pt x="410182" y="149069"/>
                  </a:lnTo>
                  <a:cubicBezTo>
                    <a:pt x="410978" y="148553"/>
                    <a:pt x="411247" y="147521"/>
                    <a:pt x="410784" y="146752"/>
                  </a:cubicBezTo>
                  <a:cubicBezTo>
                    <a:pt x="410650" y="146531"/>
                    <a:pt x="410462" y="146349"/>
                    <a:pt x="410236" y="146220"/>
                  </a:cubicBezTo>
                  <a:lnTo>
                    <a:pt x="237431" y="39978"/>
                  </a:lnTo>
                  <a:cubicBezTo>
                    <a:pt x="236851" y="39621"/>
                    <a:pt x="236087" y="39804"/>
                    <a:pt x="235732" y="40387"/>
                  </a:cubicBezTo>
                  <a:cubicBezTo>
                    <a:pt x="235619" y="40571"/>
                    <a:pt x="235555" y="40783"/>
                    <a:pt x="235550" y="40999"/>
                  </a:cubicBezTo>
                  <a:lnTo>
                    <a:pt x="235442" y="94281"/>
                  </a:lnTo>
                  <a:cubicBezTo>
                    <a:pt x="235442" y="98906"/>
                    <a:pt x="230899" y="104352"/>
                    <a:pt x="223829" y="108207"/>
                  </a:cubicBezTo>
                  <a:cubicBezTo>
                    <a:pt x="223468" y="108384"/>
                    <a:pt x="220855" y="107094"/>
                    <a:pt x="215979" y="104336"/>
                  </a:cubicBezTo>
                  <a:cubicBezTo>
                    <a:pt x="211462" y="101755"/>
                    <a:pt x="209134" y="97866"/>
                    <a:pt x="208989" y="92668"/>
                  </a:cubicBezTo>
                  <a:cubicBezTo>
                    <a:pt x="208414" y="68438"/>
                    <a:pt x="208328" y="43436"/>
                    <a:pt x="208720" y="17665"/>
                  </a:cubicBezTo>
                  <a:cubicBezTo>
                    <a:pt x="208790" y="12467"/>
                    <a:pt x="209328" y="8955"/>
                    <a:pt x="210333" y="7127"/>
                  </a:cubicBezTo>
                  <a:cubicBezTo>
                    <a:pt x="216032" y="-2928"/>
                    <a:pt x="224205" y="-938"/>
                    <a:pt x="232861" y="4492"/>
                  </a:cubicBezTo>
                  <a:cubicBezTo>
                    <a:pt x="306161" y="50086"/>
                    <a:pt x="378729" y="95679"/>
                    <a:pt x="450560" y="141273"/>
                  </a:cubicBezTo>
                  <a:close/>
                </a:path>
              </a:pathLst>
            </a:custGeom>
            <a:grpFill/>
            <a:ln w="5336" cap="flat">
              <a:noFill/>
              <a:prstDash val="solid"/>
              <a:miter/>
            </a:ln>
          </p:spPr>
          <p:txBody>
            <a:bodyPr rtlCol="0" anchor="ct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orme libre : forme 55">
              <a:extLst>
                <a:ext uri="{FF2B5EF4-FFF2-40B4-BE49-F238E27FC236}">
                  <a16:creationId xmlns:a16="http://schemas.microsoft.com/office/drawing/2014/main" id="{7E97BCC5-BA52-A7A0-DC98-C86DB4BFF7E6}"/>
                </a:ext>
              </a:extLst>
            </p:cNvPr>
            <p:cNvSpPr/>
            <p:nvPr/>
          </p:nvSpPr>
          <p:spPr>
            <a:xfrm>
              <a:off x="3743448" y="3731881"/>
              <a:ext cx="455546" cy="290749"/>
            </a:xfrm>
            <a:custGeom>
              <a:avLst/>
              <a:gdLst>
                <a:gd name="connsiteX0" fmla="*/ 241195 w 455546"/>
                <a:gd name="connsiteY0" fmla="*/ 41701 h 290749"/>
                <a:gd name="connsiteX1" fmla="*/ 241141 w 455546"/>
                <a:gd name="connsiteY1" fmla="*/ 89123 h 290749"/>
                <a:gd name="connsiteX2" fmla="*/ 232055 w 455546"/>
                <a:gd name="connsiteY2" fmla="*/ 107027 h 290749"/>
                <a:gd name="connsiteX3" fmla="*/ 227162 w 455546"/>
                <a:gd name="connsiteY3" fmla="*/ 107833 h 290749"/>
                <a:gd name="connsiteX4" fmla="*/ 216248 w 455546"/>
                <a:gd name="connsiteY4" fmla="*/ 100736 h 290749"/>
                <a:gd name="connsiteX5" fmla="*/ 214043 w 455546"/>
                <a:gd name="connsiteY5" fmla="*/ 95844 h 290749"/>
                <a:gd name="connsiteX6" fmla="*/ 214043 w 455546"/>
                <a:gd name="connsiteY6" fmla="*/ 12990 h 290749"/>
                <a:gd name="connsiteX7" fmla="*/ 226969 w 455546"/>
                <a:gd name="connsiteY7" fmla="*/ 0 h 290749"/>
                <a:gd name="connsiteX8" fmla="*/ 233776 w 455546"/>
                <a:gd name="connsiteY8" fmla="*/ 1914 h 290749"/>
                <a:gd name="connsiteX9" fmla="*/ 448948 w 455546"/>
                <a:gd name="connsiteY9" fmla="*/ 134233 h 290749"/>
                <a:gd name="connsiteX10" fmla="*/ 453486 w 455546"/>
                <a:gd name="connsiteY10" fmla="*/ 153320 h 290749"/>
                <a:gd name="connsiteX11" fmla="*/ 448894 w 455546"/>
                <a:gd name="connsiteY11" fmla="*/ 157890 h 290749"/>
                <a:gd name="connsiteX12" fmla="*/ 235657 w 455546"/>
                <a:gd name="connsiteY12" fmla="*/ 288165 h 290749"/>
                <a:gd name="connsiteX13" fmla="*/ 213667 w 455546"/>
                <a:gd name="connsiteY13" fmla="*/ 272842 h 290749"/>
                <a:gd name="connsiteX14" fmla="*/ 213559 w 455546"/>
                <a:gd name="connsiteY14" fmla="*/ 201763 h 290749"/>
                <a:gd name="connsiteX15" fmla="*/ 210925 w 455546"/>
                <a:gd name="connsiteY15" fmla="*/ 199236 h 290749"/>
                <a:gd name="connsiteX16" fmla="*/ 13764 w 455546"/>
                <a:gd name="connsiteY16" fmla="*/ 199182 h 290749"/>
                <a:gd name="connsiteX17" fmla="*/ 0 w 455546"/>
                <a:gd name="connsiteY17" fmla="*/ 186117 h 290749"/>
                <a:gd name="connsiteX18" fmla="*/ 0 w 455546"/>
                <a:gd name="connsiteY18" fmla="*/ 185633 h 290749"/>
                <a:gd name="connsiteX19" fmla="*/ 12420 w 455546"/>
                <a:gd name="connsiteY19" fmla="*/ 172406 h 290749"/>
                <a:gd name="connsiteX20" fmla="*/ 215441 w 455546"/>
                <a:gd name="connsiteY20" fmla="*/ 172406 h 290749"/>
                <a:gd name="connsiteX21" fmla="*/ 220818 w 455546"/>
                <a:gd name="connsiteY21" fmla="*/ 170955 h 290749"/>
                <a:gd name="connsiteX22" fmla="*/ 239098 w 455546"/>
                <a:gd name="connsiteY22" fmla="*/ 175310 h 290749"/>
                <a:gd name="connsiteX23" fmla="*/ 240873 w 455546"/>
                <a:gd name="connsiteY23" fmla="*/ 180203 h 290749"/>
                <a:gd name="connsiteX24" fmla="*/ 240873 w 455546"/>
                <a:gd name="connsiteY24" fmla="*/ 250260 h 290749"/>
                <a:gd name="connsiteX25" fmla="*/ 243400 w 455546"/>
                <a:gd name="connsiteY25" fmla="*/ 251712 h 290749"/>
                <a:gd name="connsiteX26" fmla="*/ 414107 w 455546"/>
                <a:gd name="connsiteY26" fmla="*/ 147567 h 290749"/>
                <a:gd name="connsiteX27" fmla="*/ 414107 w 455546"/>
                <a:gd name="connsiteY27" fmla="*/ 144287 h 290749"/>
                <a:gd name="connsiteX28" fmla="*/ 244421 w 455546"/>
                <a:gd name="connsiteY28" fmla="*/ 39981 h 290749"/>
                <a:gd name="connsiteX29" fmla="*/ 241195 w 455546"/>
                <a:gd name="connsiteY29" fmla="*/ 41701 h 29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55546" h="290749">
                  <a:moveTo>
                    <a:pt x="241195" y="41701"/>
                  </a:moveTo>
                  <a:cubicBezTo>
                    <a:pt x="240658" y="54352"/>
                    <a:pt x="240641" y="70159"/>
                    <a:pt x="241141" y="89123"/>
                  </a:cubicBezTo>
                  <a:cubicBezTo>
                    <a:pt x="241319" y="95752"/>
                    <a:pt x="238292" y="101720"/>
                    <a:pt x="232055" y="107027"/>
                  </a:cubicBezTo>
                  <a:cubicBezTo>
                    <a:pt x="230700" y="108188"/>
                    <a:pt x="228818" y="108495"/>
                    <a:pt x="227162" y="107833"/>
                  </a:cubicBezTo>
                  <a:cubicBezTo>
                    <a:pt x="223576" y="106398"/>
                    <a:pt x="219941" y="104032"/>
                    <a:pt x="216248" y="100736"/>
                  </a:cubicBezTo>
                  <a:cubicBezTo>
                    <a:pt x="214780" y="99446"/>
                    <a:pt x="214043" y="97817"/>
                    <a:pt x="214043" y="95844"/>
                  </a:cubicBezTo>
                  <a:lnTo>
                    <a:pt x="214043" y="12990"/>
                  </a:lnTo>
                  <a:cubicBezTo>
                    <a:pt x="214027" y="5834"/>
                    <a:pt x="219812" y="16"/>
                    <a:pt x="226969" y="0"/>
                  </a:cubicBezTo>
                  <a:cubicBezTo>
                    <a:pt x="229372" y="-5"/>
                    <a:pt x="231727" y="656"/>
                    <a:pt x="233776" y="1914"/>
                  </a:cubicBezTo>
                  <a:lnTo>
                    <a:pt x="448948" y="134233"/>
                  </a:lnTo>
                  <a:cubicBezTo>
                    <a:pt x="455469" y="138249"/>
                    <a:pt x="457502" y="146792"/>
                    <a:pt x="453486" y="153320"/>
                  </a:cubicBezTo>
                  <a:cubicBezTo>
                    <a:pt x="452340" y="155185"/>
                    <a:pt x="450765" y="156750"/>
                    <a:pt x="448894" y="157890"/>
                  </a:cubicBezTo>
                  <a:cubicBezTo>
                    <a:pt x="318527" y="237286"/>
                    <a:pt x="247448" y="280708"/>
                    <a:pt x="235657" y="288165"/>
                  </a:cubicBezTo>
                  <a:cubicBezTo>
                    <a:pt x="223452" y="295854"/>
                    <a:pt x="212860" y="285100"/>
                    <a:pt x="213667" y="272842"/>
                  </a:cubicBezTo>
                  <a:cubicBezTo>
                    <a:pt x="215710" y="242840"/>
                    <a:pt x="214151" y="216495"/>
                    <a:pt x="213559" y="201763"/>
                  </a:cubicBezTo>
                  <a:cubicBezTo>
                    <a:pt x="213490" y="200080"/>
                    <a:pt x="212608" y="199236"/>
                    <a:pt x="210925" y="199236"/>
                  </a:cubicBezTo>
                  <a:lnTo>
                    <a:pt x="13764" y="199182"/>
                  </a:lnTo>
                  <a:cubicBezTo>
                    <a:pt x="4696" y="199182"/>
                    <a:pt x="108" y="194827"/>
                    <a:pt x="0" y="186117"/>
                  </a:cubicBezTo>
                  <a:cubicBezTo>
                    <a:pt x="0" y="185832"/>
                    <a:pt x="0" y="185671"/>
                    <a:pt x="0" y="185633"/>
                  </a:cubicBezTo>
                  <a:cubicBezTo>
                    <a:pt x="-36" y="176815"/>
                    <a:pt x="4104" y="172406"/>
                    <a:pt x="12420" y="172406"/>
                  </a:cubicBezTo>
                  <a:lnTo>
                    <a:pt x="215441" y="172406"/>
                  </a:lnTo>
                  <a:cubicBezTo>
                    <a:pt x="217307" y="172406"/>
                    <a:pt x="219097" y="171923"/>
                    <a:pt x="220818" y="170955"/>
                  </a:cubicBezTo>
                  <a:cubicBezTo>
                    <a:pt x="227630" y="167229"/>
                    <a:pt x="233722" y="168681"/>
                    <a:pt x="239098" y="175310"/>
                  </a:cubicBezTo>
                  <a:cubicBezTo>
                    <a:pt x="240281" y="176745"/>
                    <a:pt x="240873" y="178375"/>
                    <a:pt x="240873" y="180203"/>
                  </a:cubicBezTo>
                  <a:lnTo>
                    <a:pt x="240873" y="250260"/>
                  </a:lnTo>
                  <a:cubicBezTo>
                    <a:pt x="240873" y="252265"/>
                    <a:pt x="241717" y="252749"/>
                    <a:pt x="243400" y="251712"/>
                  </a:cubicBezTo>
                  <a:lnTo>
                    <a:pt x="414107" y="147567"/>
                  </a:lnTo>
                  <a:cubicBezTo>
                    <a:pt x="415898" y="146491"/>
                    <a:pt x="415898" y="145400"/>
                    <a:pt x="414107" y="144287"/>
                  </a:cubicBezTo>
                  <a:lnTo>
                    <a:pt x="244421" y="39981"/>
                  </a:lnTo>
                  <a:cubicBezTo>
                    <a:pt x="242378" y="38690"/>
                    <a:pt x="241303" y="39265"/>
                    <a:pt x="241195" y="41701"/>
                  </a:cubicBezTo>
                  <a:close/>
                </a:path>
              </a:pathLst>
            </a:custGeom>
            <a:grpFill/>
            <a:ln w="5336" cap="flat">
              <a:noFill/>
              <a:prstDash val="solid"/>
              <a:miter/>
            </a:ln>
          </p:spPr>
          <p:txBody>
            <a:bodyPr rtlCol="0" anchor="ct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orme libre : forme 56">
              <a:extLst>
                <a:ext uri="{FF2B5EF4-FFF2-40B4-BE49-F238E27FC236}">
                  <a16:creationId xmlns:a16="http://schemas.microsoft.com/office/drawing/2014/main" id="{200B6CDC-91DD-873D-3465-3E094B7FD545}"/>
                </a:ext>
              </a:extLst>
            </p:cNvPr>
            <p:cNvSpPr/>
            <p:nvPr/>
          </p:nvSpPr>
          <p:spPr>
            <a:xfrm>
              <a:off x="4103681" y="3957462"/>
              <a:ext cx="450560" cy="290874"/>
            </a:xfrm>
            <a:custGeom>
              <a:avLst/>
              <a:gdLst>
                <a:gd name="connsiteX0" fmla="*/ 450560 w 450560"/>
                <a:gd name="connsiteY0" fmla="*/ 138394 h 290874"/>
                <a:gd name="connsiteX1" fmla="*/ 450560 w 450560"/>
                <a:gd name="connsiteY1" fmla="*/ 147857 h 290874"/>
                <a:gd name="connsiteX2" fmla="*/ 446367 w 450560"/>
                <a:gd name="connsiteY2" fmla="*/ 154954 h 290874"/>
                <a:gd name="connsiteX3" fmla="*/ 225818 w 450560"/>
                <a:gd name="connsiteY3" fmla="*/ 290875 h 290874"/>
                <a:gd name="connsiteX4" fmla="*/ 218237 w 450560"/>
                <a:gd name="connsiteY4" fmla="*/ 290875 h 290874"/>
                <a:gd name="connsiteX5" fmla="*/ 208613 w 450560"/>
                <a:gd name="connsiteY5" fmla="*/ 275390 h 290874"/>
                <a:gd name="connsiteX6" fmla="*/ 208666 w 450560"/>
                <a:gd name="connsiteY6" fmla="*/ 200978 h 290874"/>
                <a:gd name="connsiteX7" fmla="*/ 207161 w 450560"/>
                <a:gd name="connsiteY7" fmla="*/ 199526 h 290874"/>
                <a:gd name="connsiteX8" fmla="*/ 12528 w 450560"/>
                <a:gd name="connsiteY8" fmla="*/ 199365 h 290874"/>
                <a:gd name="connsiteX9" fmla="*/ 0 w 450560"/>
                <a:gd name="connsiteY9" fmla="*/ 186246 h 290874"/>
                <a:gd name="connsiteX10" fmla="*/ 0 w 450560"/>
                <a:gd name="connsiteY10" fmla="*/ 185708 h 290874"/>
                <a:gd name="connsiteX11" fmla="*/ 13764 w 450560"/>
                <a:gd name="connsiteY11" fmla="*/ 172643 h 290874"/>
                <a:gd name="connsiteX12" fmla="*/ 210064 w 450560"/>
                <a:gd name="connsiteY12" fmla="*/ 172536 h 290874"/>
                <a:gd name="connsiteX13" fmla="*/ 215387 w 450560"/>
                <a:gd name="connsiteY13" fmla="*/ 171245 h 290874"/>
                <a:gd name="connsiteX14" fmla="*/ 233775 w 450560"/>
                <a:gd name="connsiteY14" fmla="*/ 175546 h 290874"/>
                <a:gd name="connsiteX15" fmla="*/ 235496 w 450560"/>
                <a:gd name="connsiteY15" fmla="*/ 180439 h 290874"/>
                <a:gd name="connsiteX16" fmla="*/ 235496 w 450560"/>
                <a:gd name="connsiteY16" fmla="*/ 250658 h 290874"/>
                <a:gd name="connsiteX17" fmla="*/ 238561 w 450560"/>
                <a:gd name="connsiteY17" fmla="*/ 252378 h 290874"/>
                <a:gd name="connsiteX18" fmla="*/ 408838 w 450560"/>
                <a:gd name="connsiteY18" fmla="*/ 145921 h 290874"/>
                <a:gd name="connsiteX19" fmla="*/ 408838 w 450560"/>
                <a:gd name="connsiteY19" fmla="*/ 144093 h 290874"/>
                <a:gd name="connsiteX20" fmla="*/ 239259 w 450560"/>
                <a:gd name="connsiteY20" fmla="*/ 39787 h 290874"/>
                <a:gd name="connsiteX21" fmla="*/ 235818 w 450560"/>
                <a:gd name="connsiteY21" fmla="*/ 41669 h 290874"/>
                <a:gd name="connsiteX22" fmla="*/ 235711 w 450560"/>
                <a:gd name="connsiteY22" fmla="*/ 82585 h 290874"/>
                <a:gd name="connsiteX23" fmla="*/ 226356 w 450560"/>
                <a:gd name="connsiteY23" fmla="*/ 102102 h 290874"/>
                <a:gd name="connsiteX24" fmla="*/ 221463 w 450560"/>
                <a:gd name="connsiteY24" fmla="*/ 102586 h 290874"/>
                <a:gd name="connsiteX25" fmla="*/ 210925 w 450560"/>
                <a:gd name="connsiteY25" fmla="*/ 95704 h 290874"/>
                <a:gd name="connsiteX26" fmla="*/ 208720 w 450560"/>
                <a:gd name="connsiteY26" fmla="*/ 90596 h 290874"/>
                <a:gd name="connsiteX27" fmla="*/ 208720 w 450560"/>
                <a:gd name="connsiteY27" fmla="*/ 12743 h 290874"/>
                <a:gd name="connsiteX28" fmla="*/ 221463 w 450560"/>
                <a:gd name="connsiteY28" fmla="*/ 0 h 290874"/>
                <a:gd name="connsiteX29" fmla="*/ 228130 w 450560"/>
                <a:gd name="connsiteY29" fmla="*/ 1882 h 290874"/>
                <a:gd name="connsiteX30" fmla="*/ 450560 w 450560"/>
                <a:gd name="connsiteY30" fmla="*/ 138394 h 29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50560" h="290874">
                  <a:moveTo>
                    <a:pt x="450560" y="138394"/>
                  </a:moveTo>
                  <a:lnTo>
                    <a:pt x="450560" y="147857"/>
                  </a:lnTo>
                  <a:cubicBezTo>
                    <a:pt x="448840" y="151943"/>
                    <a:pt x="447442" y="154309"/>
                    <a:pt x="446367" y="154954"/>
                  </a:cubicBezTo>
                  <a:cubicBezTo>
                    <a:pt x="373100" y="200403"/>
                    <a:pt x="299585" y="245711"/>
                    <a:pt x="225818" y="290875"/>
                  </a:cubicBezTo>
                  <a:lnTo>
                    <a:pt x="218237" y="290875"/>
                  </a:lnTo>
                  <a:cubicBezTo>
                    <a:pt x="212054" y="287434"/>
                    <a:pt x="208613" y="282864"/>
                    <a:pt x="208613" y="275390"/>
                  </a:cubicBezTo>
                  <a:cubicBezTo>
                    <a:pt x="208613" y="250443"/>
                    <a:pt x="208629" y="225640"/>
                    <a:pt x="208666" y="200978"/>
                  </a:cubicBezTo>
                  <a:cubicBezTo>
                    <a:pt x="208666" y="200177"/>
                    <a:pt x="207994" y="199526"/>
                    <a:pt x="207161" y="199526"/>
                  </a:cubicBezTo>
                  <a:lnTo>
                    <a:pt x="12528" y="199365"/>
                  </a:lnTo>
                  <a:cubicBezTo>
                    <a:pt x="4210" y="199365"/>
                    <a:pt x="38" y="194994"/>
                    <a:pt x="0" y="186246"/>
                  </a:cubicBezTo>
                  <a:cubicBezTo>
                    <a:pt x="0" y="186138"/>
                    <a:pt x="0" y="185961"/>
                    <a:pt x="0" y="185708"/>
                  </a:cubicBezTo>
                  <a:cubicBezTo>
                    <a:pt x="38" y="176998"/>
                    <a:pt x="4624" y="172643"/>
                    <a:pt x="13764" y="172643"/>
                  </a:cubicBezTo>
                  <a:lnTo>
                    <a:pt x="210064" y="172536"/>
                  </a:lnTo>
                  <a:cubicBezTo>
                    <a:pt x="212000" y="172536"/>
                    <a:pt x="213774" y="172105"/>
                    <a:pt x="215387" y="171245"/>
                  </a:cubicBezTo>
                  <a:cubicBezTo>
                    <a:pt x="222232" y="167482"/>
                    <a:pt x="228361" y="168917"/>
                    <a:pt x="233775" y="175546"/>
                  </a:cubicBezTo>
                  <a:cubicBezTo>
                    <a:pt x="234921" y="176982"/>
                    <a:pt x="235496" y="178611"/>
                    <a:pt x="235496" y="180439"/>
                  </a:cubicBezTo>
                  <a:lnTo>
                    <a:pt x="235496" y="250658"/>
                  </a:lnTo>
                  <a:cubicBezTo>
                    <a:pt x="235496" y="253093"/>
                    <a:pt x="236517" y="253669"/>
                    <a:pt x="238561" y="252378"/>
                  </a:cubicBezTo>
                  <a:lnTo>
                    <a:pt x="408838" y="145921"/>
                  </a:lnTo>
                  <a:cubicBezTo>
                    <a:pt x="409843" y="145314"/>
                    <a:pt x="409843" y="144701"/>
                    <a:pt x="408838" y="144093"/>
                  </a:cubicBezTo>
                  <a:lnTo>
                    <a:pt x="239259" y="39787"/>
                  </a:lnTo>
                  <a:cubicBezTo>
                    <a:pt x="237071" y="38459"/>
                    <a:pt x="235926" y="39088"/>
                    <a:pt x="235818" y="41669"/>
                  </a:cubicBezTo>
                  <a:cubicBezTo>
                    <a:pt x="235243" y="53750"/>
                    <a:pt x="235211" y="67385"/>
                    <a:pt x="235711" y="82585"/>
                  </a:cubicBezTo>
                  <a:cubicBezTo>
                    <a:pt x="235996" y="90902"/>
                    <a:pt x="232877" y="97408"/>
                    <a:pt x="226356" y="102102"/>
                  </a:cubicBezTo>
                  <a:cubicBezTo>
                    <a:pt x="224812" y="103177"/>
                    <a:pt x="223183" y="103339"/>
                    <a:pt x="221463" y="102586"/>
                  </a:cubicBezTo>
                  <a:cubicBezTo>
                    <a:pt x="217629" y="100903"/>
                    <a:pt x="214113" y="98607"/>
                    <a:pt x="210925" y="95704"/>
                  </a:cubicBezTo>
                  <a:cubicBezTo>
                    <a:pt x="209457" y="94343"/>
                    <a:pt x="208720" y="92639"/>
                    <a:pt x="208720" y="90596"/>
                  </a:cubicBezTo>
                  <a:lnTo>
                    <a:pt x="208720" y="12743"/>
                  </a:lnTo>
                  <a:cubicBezTo>
                    <a:pt x="208720" y="5705"/>
                    <a:pt x="214425" y="0"/>
                    <a:pt x="221463" y="0"/>
                  </a:cubicBezTo>
                  <a:cubicBezTo>
                    <a:pt x="223818" y="0"/>
                    <a:pt x="226124" y="651"/>
                    <a:pt x="228130" y="1882"/>
                  </a:cubicBezTo>
                  <a:lnTo>
                    <a:pt x="450560" y="138394"/>
                  </a:lnTo>
                  <a:close/>
                </a:path>
              </a:pathLst>
            </a:custGeom>
            <a:grpFill/>
            <a:ln w="5336" cap="flat">
              <a:noFill/>
              <a:prstDash val="solid"/>
              <a:miter/>
            </a:ln>
          </p:spPr>
          <p:txBody>
            <a:bodyPr rtlCol="0" anchor="ct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2088688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173563"/>
        </a:solidFill>
        <a:effectLst/>
      </p:bgPr>
    </p:bg>
    <p:spTree>
      <p:nvGrpSpPr>
        <p:cNvPr id="1" name="">
          <a:extLst>
            <a:ext uri="{FF2B5EF4-FFF2-40B4-BE49-F238E27FC236}">
              <a16:creationId xmlns:a16="http://schemas.microsoft.com/office/drawing/2014/main" id="{D9DED02C-A2B8-AF54-F013-923DAA176951}"/>
            </a:ext>
          </a:extLst>
        </p:cNvPr>
        <p:cNvGrpSpPr/>
        <p:nvPr/>
      </p:nvGrpSpPr>
      <p:grpSpPr>
        <a:xfrm>
          <a:off x="0" y="0"/>
          <a:ext cx="0" cy="0"/>
          <a:chOff x="0" y="0"/>
          <a:chExt cx="0" cy="0"/>
        </a:xfrm>
      </p:grpSpPr>
      <p:pic>
        <p:nvPicPr>
          <p:cNvPr id="3" name="صورة 2" descr="صورة تحتوي على أزرق, لقطة شاشة, أزرق كهربائي, الرسومات&#10;&#10;تم إنشاء الوصف تلقائياً">
            <a:extLst>
              <a:ext uri="{FF2B5EF4-FFF2-40B4-BE49-F238E27FC236}">
                <a16:creationId xmlns:a16="http://schemas.microsoft.com/office/drawing/2014/main" id="{DB52AC3B-9A46-84C5-EBDC-ED0431399FEB}"/>
              </a:ext>
            </a:extLst>
          </p:cNvPr>
          <p:cNvPicPr>
            <a:picLocks noGrp="1" noRot="1" noChangeAspect="1" noMove="1" noResize="1" noEditPoints="1" noAdjustHandles="1" noChangeArrowheads="1" noChangeShapeType="1" noCrop="1"/>
          </p:cNvPicPr>
          <p:nvPr/>
        </p:nvPicPr>
        <p:blipFill>
          <a:blip r:embed="rId3"/>
          <a:srcRect t="50" r="67949" b="65992"/>
          <a:stretch/>
        </p:blipFill>
        <p:spPr>
          <a:xfrm>
            <a:off x="5314890" y="1794510"/>
            <a:ext cx="3498435" cy="2994660"/>
          </a:xfrm>
          <a:prstGeom prst="rect">
            <a:avLst/>
          </a:prstGeom>
        </p:spPr>
      </p:pic>
      <p:sp>
        <p:nvSpPr>
          <p:cNvPr id="2" name="مربع نص 1">
            <a:extLst>
              <a:ext uri="{FF2B5EF4-FFF2-40B4-BE49-F238E27FC236}">
                <a16:creationId xmlns:a16="http://schemas.microsoft.com/office/drawing/2014/main" id="{74E1F297-3744-49E3-8678-DE4836EAC768}"/>
              </a:ext>
            </a:extLst>
          </p:cNvPr>
          <p:cNvSpPr txBox="1"/>
          <p:nvPr/>
        </p:nvSpPr>
        <p:spPr>
          <a:xfrm>
            <a:off x="5006638" y="2143644"/>
            <a:ext cx="3806687" cy="756041"/>
          </a:xfrm>
          <a:prstGeom prst="rect">
            <a:avLst/>
          </a:prstGeom>
        </p:spPr>
        <p:txBody>
          <a:bodyPr wrap="square" rtlCol="1">
            <a:spAutoFit/>
          </a:bodyPr>
          <a:lstStyle/>
          <a:p>
            <a:pPr marL="0" marR="0" lvl="0" indent="0" algn="r" defTabSz="171450" rtl="0" eaLnBrk="1" fontAlgn="auto" latinLnBrk="0" hangingPunct="1">
              <a:lnSpc>
                <a:spcPct val="100000"/>
              </a:lnSpc>
              <a:spcBef>
                <a:spcPts val="0"/>
              </a:spcBef>
              <a:spcAft>
                <a:spcPts val="0"/>
              </a:spcAft>
              <a:buClrTx/>
              <a:buSzTx/>
              <a:buFontTx/>
              <a:buNone/>
              <a:tabLst/>
              <a:defRPr/>
            </a:pPr>
            <a:r>
              <a:rPr kumimoji="0" lang="en-US" sz="4313" b="1" i="0" u="none" strike="noStrike" kern="1200" cap="none" spc="0" normalizeH="0" baseline="0" noProof="0">
                <a:ln>
                  <a:noFill/>
                </a:ln>
                <a:solidFill>
                  <a:prstClr val="white"/>
                </a:solidFill>
                <a:effectLst/>
                <a:uLnTx/>
                <a:uFillTx/>
                <a:latin typeface="Sakkal Majalla" panose="02000000000000000000" pitchFamily="2" charset="-78"/>
                <a:ea typeface="+mn-ea"/>
                <a:cs typeface="Sakkal Majalla" panose="02000000000000000000" pitchFamily="2" charset="-78"/>
              </a:rPr>
              <a:t>مكونات الاستراتيجية</a:t>
            </a:r>
          </a:p>
        </p:txBody>
      </p:sp>
    </p:spTree>
    <p:extLst>
      <p:ext uri="{BB962C8B-B14F-4D97-AF65-F5344CB8AC3E}">
        <p14:creationId xmlns:p14="http://schemas.microsoft.com/office/powerpoint/2010/main" val="3363758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D4457-988D-A396-6FF7-BD5C449EA90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448F6E-7DD6-34F0-501D-BF9C9B995C70}"/>
              </a:ext>
            </a:extLst>
          </p:cNvPr>
          <p:cNvSpPr>
            <a:spLocks noGrp="1"/>
          </p:cNvSpPr>
          <p:nvPr>
            <p:ph type="sldNum" sz="quarter" idx="4"/>
          </p:nvPr>
        </p:nvSpPr>
        <p:spPr/>
        <p:txBody>
          <a:bodyPr/>
          <a:lstStyle/>
          <a:p>
            <a:pPr marL="0" marR="0" lvl="0" indent="0" algn="r" defTabSz="171450" rtl="0"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a:ln>
                  <a:noFill/>
                </a:ln>
                <a:solidFill>
                  <a:srgbClr val="768394"/>
                </a:solidFill>
                <a:effectLst/>
                <a:uLnTx/>
                <a:uFillTx/>
                <a:latin typeface="Calibri" panose="020F0502020204030204"/>
                <a:ea typeface="+mn-ea"/>
                <a:cs typeface="Arial" panose="020B0604020202020204" pitchFamily="34" charset="0"/>
              </a:rPr>
              <a:t>5</a:t>
            </a:r>
            <a:endParaRPr kumimoji="0" lang="en-US" sz="1050" b="1" i="0" u="none" strike="noStrike" kern="1200" cap="none" spc="0" normalizeH="0" baseline="0" noProof="0">
              <a:ln>
                <a:noFill/>
              </a:ln>
              <a:solidFill>
                <a:srgbClr val="768394"/>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CF9FE096-1AFD-614F-CE0C-5531053719C7}"/>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marL="0" marR="0" lvl="0" indent="0" algn="r" defTabSz="1828709" rtl="1" eaLnBrk="1" fontAlgn="auto" latinLnBrk="0" hangingPunct="1">
              <a:lnSpc>
                <a:spcPct val="115000"/>
              </a:lnSpc>
              <a:spcBef>
                <a:spcPct val="0"/>
              </a:spcBef>
              <a:spcAft>
                <a:spcPts val="300"/>
              </a:spcAft>
              <a:buClrTx/>
              <a:buSzTx/>
              <a:buFontTx/>
              <a:buNone/>
              <a:tabLst/>
              <a:defRPr/>
            </a:pPr>
            <a:r>
              <a:rPr kumimoji="0" lang="en-US" sz="1800" b="1" i="0" u="none" strike="noStrike" kern="100" cap="none" spc="0" normalizeH="0" baseline="0" noProof="0">
                <a:ln>
                  <a:noFill/>
                </a:ln>
                <a:solidFill>
                  <a:srgbClr val="002060"/>
                </a:solidFill>
                <a:effectLst/>
                <a:uLnTx/>
                <a:uFillTx/>
                <a:latin typeface="Aptos" panose="020B0004020202020204" pitchFamily="34" charset="0"/>
                <a:ea typeface="Aptos" panose="020B0004020202020204" pitchFamily="34" charset="0"/>
                <a:cs typeface="Sakkal Majalla" panose="02000000000000000000" pitchFamily="2" charset="-78"/>
              </a:rPr>
              <a:t>إطار الاستراتيجية</a:t>
            </a:r>
          </a:p>
        </p:txBody>
      </p:sp>
      <p:sp>
        <p:nvSpPr>
          <p:cNvPr id="4" name="Rectangle 3">
            <a:extLst>
              <a:ext uri="{FF2B5EF4-FFF2-40B4-BE49-F238E27FC236}">
                <a16:creationId xmlns:a16="http://schemas.microsoft.com/office/drawing/2014/main" id="{471FCCF4-39FD-8B90-AA9A-49527683509C}"/>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marL="0" marR="0" lvl="0" indent="0" algn="r" defTabSz="171450" rtl="1" eaLnBrk="1" fontAlgn="auto" latinLnBrk="0" hangingPunct="1">
              <a:lnSpc>
                <a:spcPct val="100000"/>
              </a:lnSpc>
              <a:spcBef>
                <a:spcPts val="0"/>
              </a:spcBef>
              <a:spcAft>
                <a:spcPts val="0"/>
              </a:spcAft>
              <a:buClrTx/>
              <a:buSzTx/>
              <a:buFontTx/>
              <a:buNone/>
              <a:tabLst/>
              <a:defRPr/>
            </a:pPr>
            <a:endParaRPr kumimoji="0" lang="en-US" sz="25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Rectangle: Rounded Corners 9">
            <a:extLst>
              <a:ext uri="{FF2B5EF4-FFF2-40B4-BE49-F238E27FC236}">
                <a16:creationId xmlns:a16="http://schemas.microsoft.com/office/drawing/2014/main" id="{463FCF98-C215-B1DF-77E6-DC49659BEE66}"/>
              </a:ext>
            </a:extLst>
          </p:cNvPr>
          <p:cNvSpPr/>
          <p:nvPr/>
        </p:nvSpPr>
        <p:spPr>
          <a:xfrm>
            <a:off x="916667" y="1362070"/>
            <a:ext cx="5418700" cy="411480"/>
          </a:xfrm>
          <a:prstGeom prst="roundRect">
            <a:avLst/>
          </a:prstGeom>
          <a:solidFill>
            <a:srgbClr val="D6DCE5"/>
          </a:solidFill>
          <a:ln w="12700" cap="flat" cmpd="sng" algn="ctr">
            <a:noFill/>
            <a:prstDash val="solid"/>
            <a:miter lim="800000"/>
          </a:ln>
          <a:effectLst/>
        </p:spPr>
        <p:txBody>
          <a:bodyPr rIns="342900" rtlCol="0" anchor="ct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الطموحات</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المستقبلية</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التي</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تسعى</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المجموعة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لتحقيقها</a:t>
            </a:r>
            <a:endPar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63" name="Rectangle: Rounded Corners 10">
            <a:extLst>
              <a:ext uri="{FF2B5EF4-FFF2-40B4-BE49-F238E27FC236}">
                <a16:creationId xmlns:a16="http://schemas.microsoft.com/office/drawing/2014/main" id="{936581AD-B419-DE51-A9A4-DD00E8A89CE1}"/>
              </a:ext>
            </a:extLst>
          </p:cNvPr>
          <p:cNvSpPr/>
          <p:nvPr/>
        </p:nvSpPr>
        <p:spPr>
          <a:xfrm>
            <a:off x="916667" y="1867438"/>
            <a:ext cx="5418700" cy="411480"/>
          </a:xfrm>
          <a:prstGeom prst="roundRect">
            <a:avLst/>
          </a:prstGeom>
          <a:solidFill>
            <a:srgbClr val="D6DCE5"/>
          </a:solidFill>
          <a:ln w="12700" cap="flat" cmpd="sng" algn="ctr">
            <a:noFill/>
            <a:prstDash val="solid"/>
            <a:miter lim="800000"/>
          </a:ln>
          <a:effectLst/>
        </p:spPr>
        <p:txBody>
          <a:bodyPr rIns="342900" rtlCol="0" anchor="ct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المضمون</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الذي</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يوضح</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توجهات</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المجموعة،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ويشمل</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المهام</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التي</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يجب</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القيام</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بها</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لتحقيق</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الرؤية</a:t>
            </a:r>
            <a:endPar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64" name="Rectangle: Rounded Corners 11">
            <a:extLst>
              <a:ext uri="{FF2B5EF4-FFF2-40B4-BE49-F238E27FC236}">
                <a16:creationId xmlns:a16="http://schemas.microsoft.com/office/drawing/2014/main" id="{883BFEFF-749F-9751-D125-FA6ABCCC6555}"/>
              </a:ext>
            </a:extLst>
          </p:cNvPr>
          <p:cNvSpPr/>
          <p:nvPr/>
        </p:nvSpPr>
        <p:spPr>
          <a:xfrm>
            <a:off x="916667" y="2372806"/>
            <a:ext cx="5418700" cy="411480"/>
          </a:xfrm>
          <a:prstGeom prst="roundRect">
            <a:avLst/>
          </a:prstGeom>
          <a:solidFill>
            <a:srgbClr val="D6DCE5"/>
          </a:solidFill>
          <a:ln w="12700" cap="flat" cmpd="sng" algn="ctr">
            <a:noFill/>
            <a:prstDash val="solid"/>
            <a:miter lim="800000"/>
          </a:ln>
          <a:effectLst/>
        </p:spPr>
        <p:txBody>
          <a:bodyPr rIns="342900" rtlCol="0" anchor="ct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النتيجة</a:t>
            </a:r>
            <a:r>
              <a:rPr kumimoji="0" lang="en-US" sz="1200" b="1" i="0" u="none" strike="noStrike" kern="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المستقبلية</a:t>
            </a:r>
            <a:r>
              <a:rPr kumimoji="0" lang="en-US" sz="1200" b="1" i="0" u="none" strike="noStrike" kern="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الممثلة</a:t>
            </a:r>
            <a:r>
              <a:rPr kumimoji="0" lang="en-US" sz="1200" b="1" i="0" u="none" strike="noStrike" kern="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في </a:t>
            </a:r>
            <a:r>
              <a:rPr kumimoji="0" lang="en-US" sz="1200" b="1" i="0" u="none" strike="noStrike" kern="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أهداف</a:t>
            </a:r>
            <a:r>
              <a:rPr kumimoji="0" lang="en-US" sz="1200" b="1" i="0" u="none" strike="noStrike" kern="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استراتيجية</a:t>
            </a:r>
            <a:r>
              <a:rPr kumimoji="0" lang="en-US" sz="1200" b="1" i="0" u="none" strike="noStrike" kern="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يجب</a:t>
            </a:r>
            <a:r>
              <a:rPr kumimoji="0" lang="en-US" sz="1200" b="1" i="0" u="none" strike="noStrike" kern="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العمل</a:t>
            </a:r>
            <a:r>
              <a:rPr kumimoji="0" lang="en-US" sz="1200" b="1" i="0" u="none" strike="noStrike" kern="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عليها</a:t>
            </a:r>
            <a:r>
              <a:rPr kumimoji="0" lang="en-US" sz="1200" b="1" i="0" u="none" strike="noStrike" kern="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والتي</a:t>
            </a:r>
            <a:r>
              <a:rPr kumimoji="0" lang="en-US" sz="1200" b="1" i="0" u="none" strike="noStrike" kern="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تُساهم</a:t>
            </a:r>
            <a:r>
              <a:rPr kumimoji="0" lang="en-US" sz="1200" b="1" i="0" u="none" strike="noStrike" kern="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في </a:t>
            </a:r>
            <a:r>
              <a:rPr kumimoji="0" lang="en-US" sz="1200" b="1" i="0" u="none" strike="noStrike" kern="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تحقيق</a:t>
            </a:r>
            <a:r>
              <a:rPr kumimoji="0" lang="en-US" sz="1200" b="1" i="0" u="none" strike="noStrike" kern="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جزء</a:t>
            </a:r>
            <a:r>
              <a:rPr kumimoji="0" lang="en-US" sz="1200" b="1" i="0" u="none" strike="noStrike" kern="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من</a:t>
            </a:r>
            <a:r>
              <a:rPr kumimoji="0" lang="en-US" sz="1200" b="1" i="0" u="none" strike="noStrike" kern="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الرؤية</a:t>
            </a:r>
            <a:r>
              <a:rPr kumimoji="0" lang="en-US" sz="1200" b="1" i="0" u="none" strike="noStrike" kern="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والرسالة</a:t>
            </a:r>
            <a:endParaRPr kumimoji="0" lang="en-US" sz="1200" b="1" i="0" u="none" strike="noStrike" kern="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65" name="Rectangle: Rounded Corners 12">
            <a:extLst>
              <a:ext uri="{FF2B5EF4-FFF2-40B4-BE49-F238E27FC236}">
                <a16:creationId xmlns:a16="http://schemas.microsoft.com/office/drawing/2014/main" id="{4CE99410-17D2-D812-AD03-48660A3E20EA}"/>
              </a:ext>
            </a:extLst>
          </p:cNvPr>
          <p:cNvSpPr/>
          <p:nvPr/>
        </p:nvSpPr>
        <p:spPr>
          <a:xfrm>
            <a:off x="916667" y="2878174"/>
            <a:ext cx="5418700" cy="411480"/>
          </a:xfrm>
          <a:prstGeom prst="roundRect">
            <a:avLst/>
          </a:prstGeom>
          <a:solidFill>
            <a:srgbClr val="D6DCE5"/>
          </a:solidFill>
          <a:ln w="12700" cap="flat" cmpd="sng" algn="ctr">
            <a:noFill/>
            <a:prstDash val="solid"/>
            <a:miter lim="800000"/>
          </a:ln>
          <a:effectLst/>
        </p:spPr>
        <p:txBody>
          <a:bodyPr rIns="342900" rtlCol="0" anchor="ct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ar-SA" sz="1200" b="1" i="0" u="none" strike="noStrike" kern="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المبادئ التي توجه سلوك المجموعة وهي الأساس التي تبنى عليها القرارات والتصرفات</a:t>
            </a:r>
            <a:endParaRPr kumimoji="0" lang="en-US" sz="1200" b="1" i="0" u="none" strike="noStrike" kern="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66" name="Rectangle: Rounded Corners 13">
            <a:extLst>
              <a:ext uri="{FF2B5EF4-FFF2-40B4-BE49-F238E27FC236}">
                <a16:creationId xmlns:a16="http://schemas.microsoft.com/office/drawing/2014/main" id="{C379A987-E8E3-B264-6DB4-FB319BCE427B}"/>
              </a:ext>
            </a:extLst>
          </p:cNvPr>
          <p:cNvSpPr/>
          <p:nvPr/>
        </p:nvSpPr>
        <p:spPr>
          <a:xfrm>
            <a:off x="916667" y="3383542"/>
            <a:ext cx="5418700" cy="411480"/>
          </a:xfrm>
          <a:prstGeom prst="roundRect">
            <a:avLst/>
          </a:prstGeom>
          <a:solidFill>
            <a:srgbClr val="D6DCE5"/>
          </a:solidFill>
          <a:ln w="12700" cap="flat" cmpd="sng" algn="ctr">
            <a:noFill/>
            <a:prstDash val="solid"/>
            <a:miter lim="800000"/>
          </a:ln>
          <a:effectLst/>
        </p:spPr>
        <p:txBody>
          <a:bodyPr rIns="342900" rtlCol="0" anchor="ct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عدد</a:t>
            </a:r>
            <a:r>
              <a:rPr kumimoji="0" lang="en-US" sz="1200" b="1" i="0" u="none" strike="noStrike" kern="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من</a:t>
            </a:r>
            <a:r>
              <a:rPr kumimoji="0" lang="en-US" sz="1200" b="1" i="0" u="none" strike="noStrike" kern="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الأنشطة</a:t>
            </a:r>
            <a:r>
              <a:rPr kumimoji="0" lang="en-US" sz="1200" b="1" i="0" u="none" strike="noStrike" kern="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التي</a:t>
            </a:r>
            <a:r>
              <a:rPr kumimoji="0" lang="en-US" sz="1200" b="1" i="0" u="none" strike="noStrike" kern="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يتم</a:t>
            </a:r>
            <a:r>
              <a:rPr kumimoji="0" lang="en-US" sz="1200" b="1" i="0" u="none" strike="noStrike" kern="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من</a:t>
            </a:r>
            <a:r>
              <a:rPr kumimoji="0" lang="en-US" sz="1200" b="1" i="0" u="none" strike="noStrike" kern="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خلالها</a:t>
            </a:r>
            <a:r>
              <a:rPr kumimoji="0" lang="en-US" sz="1200" b="1" i="0" u="none" strike="noStrike" kern="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تحويل</a:t>
            </a:r>
            <a:r>
              <a:rPr kumimoji="0" lang="en-US" sz="1200" b="1" i="0" u="none" strike="noStrike" kern="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الرؤية</a:t>
            </a:r>
            <a:r>
              <a:rPr kumimoji="0" lang="en-US" sz="1200" b="1" i="0" u="none" strike="noStrike" kern="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والرسالة</a:t>
            </a:r>
            <a:r>
              <a:rPr kumimoji="0" lang="en-US" sz="1200" b="1" i="0" u="none" strike="noStrike" kern="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والأهداف</a:t>
            </a:r>
            <a:r>
              <a:rPr kumimoji="0" lang="en-US" sz="1200" b="1" i="0" u="none" strike="noStrike" kern="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إلى</a:t>
            </a:r>
            <a:r>
              <a:rPr kumimoji="0" lang="en-US" sz="1200" b="1" i="0" u="none" strike="noStrike" kern="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مهام</a:t>
            </a:r>
            <a:r>
              <a:rPr kumimoji="0" lang="en-US" sz="1200" b="1" i="0" u="none" strike="noStrike" kern="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عملية</a:t>
            </a:r>
            <a:r>
              <a:rPr kumimoji="0" lang="en-US" sz="1200" b="1" i="0" u="none" strike="noStrike" kern="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وقابلة</a:t>
            </a:r>
            <a:r>
              <a:rPr kumimoji="0" lang="en-US" sz="1200" b="1" i="0" u="none" strike="noStrike" kern="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للتنفيذ</a:t>
            </a:r>
            <a:endParaRPr kumimoji="0" lang="en-US" sz="1200" b="1" i="0" u="none" strike="noStrike" kern="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67" name="Rectangle: Rounded Corners 14">
            <a:extLst>
              <a:ext uri="{FF2B5EF4-FFF2-40B4-BE49-F238E27FC236}">
                <a16:creationId xmlns:a16="http://schemas.microsoft.com/office/drawing/2014/main" id="{2DF2C1E9-2866-47BC-9245-8CEA53885A0A}"/>
              </a:ext>
            </a:extLst>
          </p:cNvPr>
          <p:cNvSpPr/>
          <p:nvPr/>
        </p:nvSpPr>
        <p:spPr>
          <a:xfrm>
            <a:off x="916667" y="3888908"/>
            <a:ext cx="5418700" cy="411480"/>
          </a:xfrm>
          <a:prstGeom prst="roundRect">
            <a:avLst/>
          </a:prstGeom>
          <a:solidFill>
            <a:srgbClr val="D6DCE5"/>
          </a:solidFill>
          <a:ln w="12700" cap="flat" cmpd="sng" algn="ctr">
            <a:noFill/>
            <a:prstDash val="solid"/>
            <a:miter lim="800000"/>
          </a:ln>
          <a:effectLst/>
        </p:spPr>
        <p:txBody>
          <a:bodyPr rIns="342900" rtlCol="0" anchor="ct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حوكمة</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استراتيجية</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المجموعة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وخطة</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توضح</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الجداول</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الزمنية</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لتنفيذ</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مبادرات</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الإدارة</a:t>
            </a:r>
            <a:r>
              <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200" b="1" i="0" u="none" strike="noStrike" kern="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العامة</a:t>
            </a:r>
            <a:endParaRPr kumimoji="0" lang="en-US" sz="1200" b="1" i="0" u="none" strike="noStrike" kern="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68" name="Rectangle: Rounded Corners 2">
            <a:extLst>
              <a:ext uri="{FF2B5EF4-FFF2-40B4-BE49-F238E27FC236}">
                <a16:creationId xmlns:a16="http://schemas.microsoft.com/office/drawing/2014/main" id="{759BDD9C-7D2C-D952-007F-423459B01758}"/>
              </a:ext>
            </a:extLst>
          </p:cNvPr>
          <p:cNvSpPr/>
          <p:nvPr/>
        </p:nvSpPr>
        <p:spPr>
          <a:xfrm>
            <a:off x="6036399" y="1362070"/>
            <a:ext cx="2240622" cy="411480"/>
          </a:xfrm>
          <a:prstGeom prst="roundRect">
            <a:avLst/>
          </a:prstGeom>
          <a:solidFill>
            <a:schemeClr val="accent1"/>
          </a:solidFill>
          <a:ln w="12700" cap="flat" cmpd="sng" algn="ctr">
            <a:noFill/>
            <a:prstDash val="solid"/>
            <a:miter lim="800000"/>
          </a:ln>
          <a:effectLst/>
        </p:spPr>
        <p:txBody>
          <a:bodyPr rIns="685800" rtlCol="0" anchor="ct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a:ln>
                  <a:noFill/>
                </a:ln>
                <a:solidFill>
                  <a:srgbClr val="FFFFFF"/>
                </a:solidFill>
                <a:effectLst/>
                <a:uLnTx/>
                <a:uFillTx/>
                <a:latin typeface="Sakkal Majalla" panose="02000000000000000000" pitchFamily="2" charset="-78"/>
                <a:ea typeface="+mn-ea"/>
                <a:cs typeface="Sakkal Majalla" panose="02000000000000000000" pitchFamily="2" charset="-78"/>
              </a:rPr>
              <a:t>الرؤيــــــــــــــــة</a:t>
            </a:r>
            <a:endParaRPr kumimoji="0" lang="en-US" sz="15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 name="Rectangle: Rounded Corners 3">
            <a:extLst>
              <a:ext uri="{FF2B5EF4-FFF2-40B4-BE49-F238E27FC236}">
                <a16:creationId xmlns:a16="http://schemas.microsoft.com/office/drawing/2014/main" id="{F237EC73-B387-C67D-D9A7-CB63B7FCD351}"/>
              </a:ext>
            </a:extLst>
          </p:cNvPr>
          <p:cNvSpPr/>
          <p:nvPr/>
        </p:nvSpPr>
        <p:spPr>
          <a:xfrm>
            <a:off x="6036399" y="1867438"/>
            <a:ext cx="2240622" cy="411480"/>
          </a:xfrm>
          <a:prstGeom prst="roundRect">
            <a:avLst/>
          </a:prstGeom>
          <a:solidFill>
            <a:schemeClr val="accent1"/>
          </a:solidFill>
          <a:ln w="12700" cap="flat" cmpd="sng" algn="ctr">
            <a:noFill/>
            <a:prstDash val="solid"/>
            <a:miter lim="800000"/>
          </a:ln>
          <a:effectLst/>
        </p:spPr>
        <p:txBody>
          <a:bodyPr rIns="685800" rtlCol="0" anchor="ct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a:ln>
                  <a:noFill/>
                </a:ln>
                <a:solidFill>
                  <a:srgbClr val="FFFFFF"/>
                </a:solidFill>
                <a:effectLst/>
                <a:uLnTx/>
                <a:uFillTx/>
                <a:latin typeface="Sakkal Majalla" panose="02000000000000000000" pitchFamily="2" charset="-78"/>
                <a:ea typeface="+mn-ea"/>
                <a:cs typeface="Sakkal Majalla" panose="02000000000000000000" pitchFamily="2" charset="-78"/>
              </a:rPr>
              <a:t>الرسالة</a:t>
            </a:r>
          </a:p>
        </p:txBody>
      </p:sp>
      <p:sp>
        <p:nvSpPr>
          <p:cNvPr id="70" name="Rectangle: Rounded Corners 5">
            <a:extLst>
              <a:ext uri="{FF2B5EF4-FFF2-40B4-BE49-F238E27FC236}">
                <a16:creationId xmlns:a16="http://schemas.microsoft.com/office/drawing/2014/main" id="{C794FF25-2303-86F2-48E8-936C1C9031DC}"/>
              </a:ext>
            </a:extLst>
          </p:cNvPr>
          <p:cNvSpPr/>
          <p:nvPr/>
        </p:nvSpPr>
        <p:spPr>
          <a:xfrm>
            <a:off x="6036399" y="2372806"/>
            <a:ext cx="2240622" cy="411480"/>
          </a:xfrm>
          <a:prstGeom prst="roundRect">
            <a:avLst/>
          </a:prstGeom>
          <a:solidFill>
            <a:schemeClr val="accent1"/>
          </a:solidFill>
          <a:ln w="12700" cap="flat" cmpd="sng" algn="ctr">
            <a:noFill/>
            <a:prstDash val="solid"/>
            <a:miter lim="800000"/>
          </a:ln>
          <a:effectLst/>
        </p:spPr>
        <p:txBody>
          <a:bodyPr rIns="685800" rtlCol="0" anchor="ct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err="1">
                <a:ln>
                  <a:noFill/>
                </a:ln>
                <a:solidFill>
                  <a:srgbClr val="FFFFFF"/>
                </a:solidFill>
                <a:effectLst/>
                <a:uLnTx/>
                <a:uFillTx/>
                <a:latin typeface="Sakkal Majalla" panose="02000000000000000000" pitchFamily="2" charset="-78"/>
                <a:ea typeface="+mn-ea"/>
                <a:cs typeface="Sakkal Majalla" panose="02000000000000000000" pitchFamily="2" charset="-78"/>
              </a:rPr>
              <a:t>الأهداف</a:t>
            </a:r>
            <a:r>
              <a:rPr kumimoji="0" lang="en-US" sz="1500" b="1" i="0" u="none" strike="noStrike" kern="0" cap="none" spc="0" normalizeH="0" baseline="0" noProof="0">
                <a:ln>
                  <a:noFill/>
                </a:ln>
                <a:solidFill>
                  <a:srgbClr val="FFFFFF"/>
                </a:solidFill>
                <a:effectLst/>
                <a:uLnTx/>
                <a:uFillTx/>
                <a:latin typeface="Sakkal Majalla" panose="02000000000000000000" pitchFamily="2" charset="-78"/>
                <a:ea typeface="+mn-ea"/>
                <a:cs typeface="Sakkal Majalla" panose="02000000000000000000" pitchFamily="2" charset="-78"/>
              </a:rPr>
              <a:t> </a:t>
            </a:r>
            <a:r>
              <a:rPr kumimoji="0" lang="ar-SA" sz="1500" b="1" i="0" u="none" strike="noStrike" kern="0" cap="none" spc="0" normalizeH="0" baseline="0" noProof="0">
                <a:ln>
                  <a:noFill/>
                </a:ln>
                <a:solidFill>
                  <a:srgbClr val="FFFFFF"/>
                </a:solidFill>
                <a:effectLst/>
                <a:uLnTx/>
                <a:uFillTx/>
                <a:latin typeface="Sakkal Majalla" panose="02000000000000000000" pitchFamily="2" charset="-78"/>
                <a:ea typeface="+mn-ea"/>
                <a:cs typeface="Sakkal Majalla" panose="02000000000000000000" pitchFamily="2" charset="-78"/>
              </a:rPr>
              <a:t> الاستراتيجية</a:t>
            </a:r>
            <a:endParaRPr kumimoji="0" lang="en-US" sz="1500" b="1" i="0" u="none" strike="noStrike" kern="0" cap="none" spc="0" normalizeH="0" baseline="0" noProof="0">
              <a:ln>
                <a:noFill/>
              </a:ln>
              <a:solidFill>
                <a:srgbClr val="FFFFFF"/>
              </a:solidFill>
              <a:effectLst/>
              <a:uLnTx/>
              <a:uFillTx/>
              <a:latin typeface="Sakkal Majalla" panose="02000000000000000000" pitchFamily="2" charset="-78"/>
              <a:ea typeface="+mn-ea"/>
              <a:cs typeface="Sakkal Majalla" panose="02000000000000000000" pitchFamily="2" charset="-78"/>
            </a:endParaRPr>
          </a:p>
        </p:txBody>
      </p:sp>
      <p:sp>
        <p:nvSpPr>
          <p:cNvPr id="71" name="Rectangle: Rounded Corners 6">
            <a:extLst>
              <a:ext uri="{FF2B5EF4-FFF2-40B4-BE49-F238E27FC236}">
                <a16:creationId xmlns:a16="http://schemas.microsoft.com/office/drawing/2014/main" id="{AD3D6E4D-7E06-C57B-4464-737819B7E515}"/>
              </a:ext>
            </a:extLst>
          </p:cNvPr>
          <p:cNvSpPr/>
          <p:nvPr/>
        </p:nvSpPr>
        <p:spPr>
          <a:xfrm>
            <a:off x="6036399" y="2878174"/>
            <a:ext cx="2240622" cy="411480"/>
          </a:xfrm>
          <a:prstGeom prst="roundRect">
            <a:avLst/>
          </a:prstGeom>
          <a:solidFill>
            <a:schemeClr val="accent1"/>
          </a:solidFill>
          <a:ln w="12700" cap="flat" cmpd="sng" algn="ctr">
            <a:noFill/>
            <a:prstDash val="solid"/>
            <a:miter lim="800000"/>
          </a:ln>
          <a:effectLst/>
        </p:spPr>
        <p:txBody>
          <a:bodyPr rIns="685800" rtlCol="0" anchor="ct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ar-SA" sz="1500" b="1" i="0" u="none" strike="noStrike" kern="0" cap="none" spc="0" normalizeH="0" baseline="0" noProof="0">
                <a:ln>
                  <a:noFill/>
                </a:ln>
                <a:solidFill>
                  <a:srgbClr val="FFFFFF"/>
                </a:solidFill>
                <a:effectLst/>
                <a:uLnTx/>
                <a:uFillTx/>
                <a:latin typeface="Sakkal Majalla" panose="02000000000000000000" pitchFamily="2" charset="-78"/>
                <a:ea typeface="+mn-ea"/>
                <a:cs typeface="Sakkal Majalla" panose="02000000000000000000" pitchFamily="2" charset="-78"/>
              </a:rPr>
              <a:t>القيم</a:t>
            </a:r>
            <a:endParaRPr kumimoji="0" lang="en-US" sz="1500" b="1" i="0" u="none" strike="noStrike" kern="0" cap="none" spc="0" normalizeH="0" baseline="0" noProof="0">
              <a:ln>
                <a:noFill/>
              </a:ln>
              <a:solidFill>
                <a:srgbClr val="FFFFFF"/>
              </a:solidFill>
              <a:effectLst/>
              <a:uLnTx/>
              <a:uFillTx/>
              <a:latin typeface="Sakkal Majalla" panose="02000000000000000000" pitchFamily="2" charset="-78"/>
              <a:ea typeface="+mn-ea"/>
              <a:cs typeface="Sakkal Majalla" panose="02000000000000000000" pitchFamily="2" charset="-78"/>
            </a:endParaRPr>
          </a:p>
        </p:txBody>
      </p:sp>
      <p:sp>
        <p:nvSpPr>
          <p:cNvPr id="72" name="Rectangle: Rounded Corners 7">
            <a:extLst>
              <a:ext uri="{FF2B5EF4-FFF2-40B4-BE49-F238E27FC236}">
                <a16:creationId xmlns:a16="http://schemas.microsoft.com/office/drawing/2014/main" id="{048655C8-C2CF-141C-440C-8A507FAA5136}"/>
              </a:ext>
            </a:extLst>
          </p:cNvPr>
          <p:cNvSpPr/>
          <p:nvPr/>
        </p:nvSpPr>
        <p:spPr>
          <a:xfrm>
            <a:off x="6036399" y="3383542"/>
            <a:ext cx="2240622" cy="411480"/>
          </a:xfrm>
          <a:prstGeom prst="roundRect">
            <a:avLst/>
          </a:prstGeom>
          <a:solidFill>
            <a:schemeClr val="accent1"/>
          </a:solidFill>
          <a:ln w="12700" cap="flat" cmpd="sng" algn="ctr">
            <a:noFill/>
            <a:prstDash val="solid"/>
            <a:miter lim="800000"/>
          </a:ln>
          <a:effectLst/>
        </p:spPr>
        <p:txBody>
          <a:bodyPr rIns="685800" rtlCol="0" anchor="ct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err="1">
                <a:ln>
                  <a:noFill/>
                </a:ln>
                <a:solidFill>
                  <a:srgbClr val="FFFFFF"/>
                </a:solidFill>
                <a:effectLst/>
                <a:uLnTx/>
                <a:uFillTx/>
                <a:latin typeface="Sakkal Majalla" panose="02000000000000000000" pitchFamily="2" charset="-78"/>
                <a:ea typeface="+mn-ea"/>
                <a:cs typeface="Sakkal Majalla" panose="02000000000000000000" pitchFamily="2" charset="-78"/>
              </a:rPr>
              <a:t>المبادرات</a:t>
            </a:r>
            <a:endParaRPr kumimoji="0" lang="en-US" sz="1500" b="1" i="0" u="none" strike="noStrike" kern="0" cap="none" spc="0" normalizeH="0" baseline="0" noProof="0">
              <a:ln>
                <a:noFill/>
              </a:ln>
              <a:solidFill>
                <a:srgbClr val="FFFFFF"/>
              </a:solidFill>
              <a:effectLst/>
              <a:uLnTx/>
              <a:uFillTx/>
              <a:latin typeface="Sakkal Majalla" panose="02000000000000000000" pitchFamily="2" charset="-78"/>
              <a:ea typeface="+mn-ea"/>
              <a:cs typeface="Sakkal Majalla" panose="02000000000000000000" pitchFamily="2" charset="-78"/>
            </a:endParaRPr>
          </a:p>
        </p:txBody>
      </p:sp>
      <p:sp>
        <p:nvSpPr>
          <p:cNvPr id="73" name="Rectangle: Rounded Corners 8">
            <a:extLst>
              <a:ext uri="{FF2B5EF4-FFF2-40B4-BE49-F238E27FC236}">
                <a16:creationId xmlns:a16="http://schemas.microsoft.com/office/drawing/2014/main" id="{30285CAE-902F-F346-009D-4EB46665FF2F}"/>
              </a:ext>
            </a:extLst>
          </p:cNvPr>
          <p:cNvSpPr/>
          <p:nvPr/>
        </p:nvSpPr>
        <p:spPr>
          <a:xfrm>
            <a:off x="6036399" y="3888908"/>
            <a:ext cx="2240622" cy="411480"/>
          </a:xfrm>
          <a:prstGeom prst="roundRect">
            <a:avLst/>
          </a:prstGeom>
          <a:solidFill>
            <a:schemeClr val="accent1"/>
          </a:solidFill>
          <a:ln w="12700" cap="flat" cmpd="sng" algn="ctr">
            <a:noFill/>
            <a:prstDash val="solid"/>
            <a:miter lim="800000"/>
          </a:ln>
          <a:effectLst/>
        </p:spPr>
        <p:txBody>
          <a:bodyPr rIns="685800" rtlCol="0" anchor="ct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a:ln>
                  <a:noFill/>
                </a:ln>
                <a:solidFill>
                  <a:srgbClr val="FFFFFF"/>
                </a:solidFill>
                <a:effectLst/>
                <a:uLnTx/>
                <a:uFillTx/>
                <a:latin typeface="Sakkal Majalla" panose="02000000000000000000" pitchFamily="2" charset="-78"/>
                <a:ea typeface="+mn-ea"/>
                <a:cs typeface="Sakkal Majalla" panose="02000000000000000000" pitchFamily="2" charset="-78"/>
              </a:rPr>
              <a:t>خارطة الطريق</a:t>
            </a:r>
          </a:p>
        </p:txBody>
      </p:sp>
      <p:pic>
        <p:nvPicPr>
          <p:cNvPr id="74" name="Graphic 19">
            <a:extLst>
              <a:ext uri="{FF2B5EF4-FFF2-40B4-BE49-F238E27FC236}">
                <a16:creationId xmlns:a16="http://schemas.microsoft.com/office/drawing/2014/main" id="{5A058AFB-59A5-D179-25CB-D8F274C7C7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33971" y="1418940"/>
            <a:ext cx="297740" cy="297740"/>
          </a:xfrm>
          <a:prstGeom prst="rect">
            <a:avLst/>
          </a:prstGeom>
        </p:spPr>
      </p:pic>
      <p:pic>
        <p:nvPicPr>
          <p:cNvPr id="75" name="Graphic 21">
            <a:extLst>
              <a:ext uri="{FF2B5EF4-FFF2-40B4-BE49-F238E27FC236}">
                <a16:creationId xmlns:a16="http://schemas.microsoft.com/office/drawing/2014/main" id="{F081B6F4-3A18-2186-FFE8-80E1D7A486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28015" y="1985560"/>
            <a:ext cx="303696" cy="175235"/>
          </a:xfrm>
          <a:prstGeom prst="rect">
            <a:avLst/>
          </a:prstGeom>
        </p:spPr>
      </p:pic>
      <p:pic>
        <p:nvPicPr>
          <p:cNvPr id="76" name="Graphic 23">
            <a:extLst>
              <a:ext uri="{FF2B5EF4-FFF2-40B4-BE49-F238E27FC236}">
                <a16:creationId xmlns:a16="http://schemas.microsoft.com/office/drawing/2014/main" id="{1AE881E6-DA46-C07F-080A-B940C8796DF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44061" y="2435948"/>
            <a:ext cx="271604" cy="271604"/>
          </a:xfrm>
          <a:prstGeom prst="rect">
            <a:avLst/>
          </a:prstGeom>
        </p:spPr>
      </p:pic>
      <p:pic>
        <p:nvPicPr>
          <p:cNvPr id="77" name="Graphic 25">
            <a:extLst>
              <a:ext uri="{FF2B5EF4-FFF2-40B4-BE49-F238E27FC236}">
                <a16:creationId xmlns:a16="http://schemas.microsoft.com/office/drawing/2014/main" id="{7CA50334-9067-80BE-5C78-05DF995649D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41797" y="2923903"/>
            <a:ext cx="285644" cy="320021"/>
          </a:xfrm>
          <a:prstGeom prst="rect">
            <a:avLst/>
          </a:prstGeom>
        </p:spPr>
      </p:pic>
      <p:pic>
        <p:nvPicPr>
          <p:cNvPr id="78" name="Graphic 27">
            <a:extLst>
              <a:ext uri="{FF2B5EF4-FFF2-40B4-BE49-F238E27FC236}">
                <a16:creationId xmlns:a16="http://schemas.microsoft.com/office/drawing/2014/main" id="{A2C64F72-7825-3666-963C-963F1A61C8F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08413" y="3449284"/>
            <a:ext cx="307252" cy="279995"/>
          </a:xfrm>
          <a:prstGeom prst="rect">
            <a:avLst/>
          </a:prstGeom>
        </p:spPr>
      </p:pic>
      <p:pic>
        <p:nvPicPr>
          <p:cNvPr id="79" name="Graphic 29">
            <a:extLst>
              <a:ext uri="{FF2B5EF4-FFF2-40B4-BE49-F238E27FC236}">
                <a16:creationId xmlns:a16="http://schemas.microsoft.com/office/drawing/2014/main" id="{031006D5-5939-0BFC-0054-257EF5BF0F2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97661" y="3970388"/>
            <a:ext cx="364402" cy="253373"/>
          </a:xfrm>
          <a:prstGeom prst="rect">
            <a:avLst/>
          </a:prstGeom>
        </p:spPr>
      </p:pic>
    </p:spTree>
    <p:extLst>
      <p:ext uri="{BB962C8B-B14F-4D97-AF65-F5344CB8AC3E}">
        <p14:creationId xmlns:p14="http://schemas.microsoft.com/office/powerpoint/2010/main" val="33492726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AB6DA-D97A-0DEE-98C7-469FF8C7B73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8215F2-194E-6E3C-602B-0848AB6EFCF8}"/>
              </a:ext>
            </a:extLst>
          </p:cNvPr>
          <p:cNvSpPr>
            <a:spLocks noGrp="1"/>
          </p:cNvSpPr>
          <p:nvPr>
            <p:ph type="sldNum" sz="quarter" idx="4"/>
          </p:nvPr>
        </p:nvSpPr>
        <p:spPr>
          <a:xfrm>
            <a:off x="8422821" y="4796069"/>
            <a:ext cx="519579" cy="226002"/>
          </a:xfrm>
        </p:spPr>
        <p:txBody>
          <a:bodyPr/>
          <a:lstStyle/>
          <a:p>
            <a:pPr marL="0" marR="0" lvl="0" indent="0" algn="r" defTabSz="171450" rtl="0"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a:ln>
                  <a:noFill/>
                </a:ln>
                <a:solidFill>
                  <a:srgbClr val="768394"/>
                </a:solidFill>
                <a:effectLst/>
                <a:uLnTx/>
                <a:uFillTx/>
                <a:latin typeface="Calibri" panose="020F0502020204030204"/>
                <a:ea typeface="+mn-ea"/>
                <a:cs typeface="Arial" panose="020B0604020202020204" pitchFamily="34" charset="0"/>
              </a:rPr>
              <a:t>6</a:t>
            </a:r>
            <a:endParaRPr kumimoji="0" lang="en-US" sz="1050" b="1" i="0" u="none" strike="noStrike" kern="1200" cap="none" spc="0" normalizeH="0" baseline="0" noProof="0">
              <a:ln>
                <a:noFill/>
              </a:ln>
              <a:solidFill>
                <a:srgbClr val="768394"/>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547BFF6B-83DA-EDA9-B76F-8E56D63EE3BA}"/>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marL="0" marR="0" lvl="0" indent="0" algn="r" defTabSz="1828709" rtl="1" eaLnBrk="1" fontAlgn="auto" latinLnBrk="0" hangingPunct="1">
              <a:lnSpc>
                <a:spcPct val="115000"/>
              </a:lnSpc>
              <a:spcBef>
                <a:spcPct val="0"/>
              </a:spcBef>
              <a:spcAft>
                <a:spcPts val="300"/>
              </a:spcAft>
              <a:buClrTx/>
              <a:buSzTx/>
              <a:buFontTx/>
              <a:buNone/>
              <a:tabLst/>
              <a:defRPr/>
            </a:pPr>
            <a:r>
              <a:rPr kumimoji="0" lang="en-US" sz="1800" b="1" i="0" u="none" strike="noStrike" kern="100" cap="none" spc="0" normalizeH="0" baseline="0" noProof="0">
                <a:ln>
                  <a:noFill/>
                </a:ln>
                <a:solidFill>
                  <a:srgbClr val="002060"/>
                </a:solidFill>
                <a:effectLst/>
                <a:uLnTx/>
                <a:uFillTx/>
                <a:latin typeface="Aptos" panose="020B0004020202020204" pitchFamily="34" charset="0"/>
                <a:ea typeface="Aptos" panose="020B0004020202020204" pitchFamily="34" charset="0"/>
                <a:cs typeface="Sakkal Majalla" panose="02000000000000000000" pitchFamily="2" charset="-78"/>
              </a:rPr>
              <a:t>إطار الاستراتيجية</a:t>
            </a:r>
          </a:p>
        </p:txBody>
      </p:sp>
      <p:sp>
        <p:nvSpPr>
          <p:cNvPr id="4" name="Rectangle 3">
            <a:extLst>
              <a:ext uri="{FF2B5EF4-FFF2-40B4-BE49-F238E27FC236}">
                <a16:creationId xmlns:a16="http://schemas.microsoft.com/office/drawing/2014/main" id="{C90EA735-BE43-2481-DA42-896DA96746D5}"/>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marL="0" marR="0" lvl="0" indent="0" algn="r" defTabSz="171450" rtl="1" eaLnBrk="1" fontAlgn="auto" latinLnBrk="0" hangingPunct="1">
              <a:lnSpc>
                <a:spcPct val="100000"/>
              </a:lnSpc>
              <a:spcBef>
                <a:spcPts val="0"/>
              </a:spcBef>
              <a:spcAft>
                <a:spcPts val="0"/>
              </a:spcAft>
              <a:buClrTx/>
              <a:buSzTx/>
              <a:buFontTx/>
              <a:buNone/>
              <a:tabLst/>
              <a:defRPr/>
            </a:pPr>
            <a:endParaRPr kumimoji="0" lang="en-US" sz="25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Google Shape;14058;p144">
            <a:extLst>
              <a:ext uri="{FF2B5EF4-FFF2-40B4-BE49-F238E27FC236}">
                <a16:creationId xmlns:a16="http://schemas.microsoft.com/office/drawing/2014/main" id="{37A92BC3-8802-FC82-40CA-50411518E046}"/>
              </a:ext>
            </a:extLst>
          </p:cNvPr>
          <p:cNvSpPr/>
          <p:nvPr/>
        </p:nvSpPr>
        <p:spPr>
          <a:xfrm flipH="1">
            <a:off x="7588884" y="1046988"/>
            <a:ext cx="567466" cy="603264"/>
          </a:xfrm>
          <a:custGeom>
            <a:avLst/>
            <a:gdLst/>
            <a:ahLst/>
            <a:cxnLst/>
            <a:rect l="l" t="t" r="r" b="b"/>
            <a:pathLst>
              <a:path w="19516" h="22004" extrusionOk="0">
                <a:moveTo>
                  <a:pt x="9758" y="0"/>
                </a:moveTo>
                <a:cubicBezTo>
                  <a:pt x="9456" y="0"/>
                  <a:pt x="9153" y="80"/>
                  <a:pt x="8879" y="240"/>
                </a:cubicBezTo>
                <a:lnTo>
                  <a:pt x="867" y="4851"/>
                </a:lnTo>
                <a:cubicBezTo>
                  <a:pt x="320" y="5170"/>
                  <a:pt x="0" y="5741"/>
                  <a:pt x="0" y="6380"/>
                </a:cubicBezTo>
                <a:lnTo>
                  <a:pt x="0" y="15624"/>
                </a:lnTo>
                <a:cubicBezTo>
                  <a:pt x="0" y="16263"/>
                  <a:pt x="320" y="16834"/>
                  <a:pt x="867" y="17131"/>
                </a:cubicBezTo>
                <a:lnTo>
                  <a:pt x="8879" y="21764"/>
                </a:lnTo>
                <a:cubicBezTo>
                  <a:pt x="9153" y="21924"/>
                  <a:pt x="9456" y="22004"/>
                  <a:pt x="9758" y="22004"/>
                </a:cubicBezTo>
                <a:cubicBezTo>
                  <a:pt x="10060" y="22004"/>
                  <a:pt x="10363" y="21924"/>
                  <a:pt x="10637" y="21764"/>
                </a:cubicBezTo>
                <a:lnTo>
                  <a:pt x="18648" y="17131"/>
                </a:lnTo>
                <a:cubicBezTo>
                  <a:pt x="19196" y="16834"/>
                  <a:pt x="19516" y="16263"/>
                  <a:pt x="19516" y="15624"/>
                </a:cubicBezTo>
                <a:lnTo>
                  <a:pt x="19516" y="6380"/>
                </a:lnTo>
                <a:cubicBezTo>
                  <a:pt x="19516" y="5741"/>
                  <a:pt x="19196" y="5170"/>
                  <a:pt x="18648" y="4851"/>
                </a:cubicBezTo>
                <a:lnTo>
                  <a:pt x="10637" y="240"/>
                </a:lnTo>
                <a:cubicBezTo>
                  <a:pt x="10363" y="80"/>
                  <a:pt x="10060" y="0"/>
                  <a:pt x="9758" y="0"/>
                </a:cubicBez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solidFill>
                <a:srgbClr val="173863"/>
              </a:solidFill>
              <a:effectLst/>
              <a:uLnTx/>
              <a:uFillTx/>
              <a:latin typeface="Calibri" panose="020F0502020204030204"/>
              <a:ea typeface="+mn-ea"/>
              <a:cs typeface="+mn-cs"/>
            </a:endParaRPr>
          </a:p>
        </p:txBody>
      </p:sp>
      <p:sp>
        <p:nvSpPr>
          <p:cNvPr id="43" name="Google Shape;14059;p144">
            <a:extLst>
              <a:ext uri="{FF2B5EF4-FFF2-40B4-BE49-F238E27FC236}">
                <a16:creationId xmlns:a16="http://schemas.microsoft.com/office/drawing/2014/main" id="{707CB179-170E-7BF6-820F-30E302C0BB26}"/>
              </a:ext>
            </a:extLst>
          </p:cNvPr>
          <p:cNvSpPr/>
          <p:nvPr/>
        </p:nvSpPr>
        <p:spPr>
          <a:xfrm flipH="1">
            <a:off x="5952530" y="3825423"/>
            <a:ext cx="567466" cy="603456"/>
          </a:xfrm>
          <a:custGeom>
            <a:avLst/>
            <a:gdLst/>
            <a:ahLst/>
            <a:cxnLst/>
            <a:rect l="l" t="t" r="r" b="b"/>
            <a:pathLst>
              <a:path w="19516" h="22011" extrusionOk="0">
                <a:moveTo>
                  <a:pt x="9758" y="1"/>
                </a:moveTo>
                <a:cubicBezTo>
                  <a:pt x="9456" y="1"/>
                  <a:pt x="9153" y="75"/>
                  <a:pt x="8879" y="223"/>
                </a:cubicBezTo>
                <a:lnTo>
                  <a:pt x="868" y="4857"/>
                </a:lnTo>
                <a:cubicBezTo>
                  <a:pt x="320" y="5177"/>
                  <a:pt x="0" y="5747"/>
                  <a:pt x="0" y="6363"/>
                </a:cubicBezTo>
                <a:lnTo>
                  <a:pt x="0" y="15630"/>
                </a:lnTo>
                <a:cubicBezTo>
                  <a:pt x="0" y="16247"/>
                  <a:pt x="320" y="16817"/>
                  <a:pt x="868" y="17137"/>
                </a:cubicBezTo>
                <a:lnTo>
                  <a:pt x="8879" y="21770"/>
                </a:lnTo>
                <a:cubicBezTo>
                  <a:pt x="9153" y="21930"/>
                  <a:pt x="9456" y="22010"/>
                  <a:pt x="9758" y="22010"/>
                </a:cubicBezTo>
                <a:cubicBezTo>
                  <a:pt x="10060" y="22010"/>
                  <a:pt x="10363" y="21930"/>
                  <a:pt x="10637" y="21770"/>
                </a:cubicBezTo>
                <a:lnTo>
                  <a:pt x="18648" y="17137"/>
                </a:lnTo>
                <a:cubicBezTo>
                  <a:pt x="19196" y="16817"/>
                  <a:pt x="19516" y="16247"/>
                  <a:pt x="19516" y="15630"/>
                </a:cubicBezTo>
                <a:lnTo>
                  <a:pt x="19516" y="6363"/>
                </a:lnTo>
                <a:cubicBezTo>
                  <a:pt x="19516" y="5747"/>
                  <a:pt x="19196" y="5177"/>
                  <a:pt x="18648" y="4857"/>
                </a:cubicBezTo>
                <a:lnTo>
                  <a:pt x="10637" y="223"/>
                </a:lnTo>
                <a:cubicBezTo>
                  <a:pt x="10363" y="75"/>
                  <a:pt x="10060" y="1"/>
                  <a:pt x="9758" y="1"/>
                </a:cubicBez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solidFill>
                <a:srgbClr val="173863"/>
              </a:solidFill>
              <a:effectLst/>
              <a:uLnTx/>
              <a:uFillTx/>
              <a:latin typeface="Calibri" panose="020F0502020204030204"/>
              <a:ea typeface="+mn-ea"/>
              <a:cs typeface="+mn-cs"/>
            </a:endParaRPr>
          </a:p>
        </p:txBody>
      </p:sp>
      <p:sp>
        <p:nvSpPr>
          <p:cNvPr id="44" name="Google Shape;14060;p144">
            <a:extLst>
              <a:ext uri="{FF2B5EF4-FFF2-40B4-BE49-F238E27FC236}">
                <a16:creationId xmlns:a16="http://schemas.microsoft.com/office/drawing/2014/main" id="{435DF7E0-1024-EDB5-36D1-42D07C5E5390}"/>
              </a:ext>
            </a:extLst>
          </p:cNvPr>
          <p:cNvSpPr/>
          <p:nvPr/>
        </p:nvSpPr>
        <p:spPr>
          <a:xfrm flipH="1">
            <a:off x="4333910" y="1046988"/>
            <a:ext cx="567496" cy="603264"/>
          </a:xfrm>
          <a:custGeom>
            <a:avLst/>
            <a:gdLst/>
            <a:ahLst/>
            <a:cxnLst/>
            <a:rect l="l" t="t" r="r" b="b"/>
            <a:pathLst>
              <a:path w="19517" h="22004" extrusionOk="0">
                <a:moveTo>
                  <a:pt x="9759" y="0"/>
                </a:moveTo>
                <a:cubicBezTo>
                  <a:pt x="9456" y="0"/>
                  <a:pt x="9154" y="80"/>
                  <a:pt x="8880" y="240"/>
                </a:cubicBezTo>
                <a:lnTo>
                  <a:pt x="868" y="4851"/>
                </a:lnTo>
                <a:cubicBezTo>
                  <a:pt x="320" y="5170"/>
                  <a:pt x="1" y="5741"/>
                  <a:pt x="1" y="6380"/>
                </a:cubicBezTo>
                <a:lnTo>
                  <a:pt x="1" y="15624"/>
                </a:lnTo>
                <a:cubicBezTo>
                  <a:pt x="1" y="16263"/>
                  <a:pt x="320" y="16834"/>
                  <a:pt x="868" y="17131"/>
                </a:cubicBezTo>
                <a:lnTo>
                  <a:pt x="8880" y="21764"/>
                </a:lnTo>
                <a:cubicBezTo>
                  <a:pt x="9154" y="21924"/>
                  <a:pt x="9456" y="22004"/>
                  <a:pt x="9759" y="22004"/>
                </a:cubicBezTo>
                <a:cubicBezTo>
                  <a:pt x="10061" y="22004"/>
                  <a:pt x="10363" y="21924"/>
                  <a:pt x="10637" y="21764"/>
                </a:cubicBezTo>
                <a:lnTo>
                  <a:pt x="18649" y="17131"/>
                </a:lnTo>
                <a:cubicBezTo>
                  <a:pt x="19197" y="16834"/>
                  <a:pt x="19516" y="16263"/>
                  <a:pt x="19516" y="15624"/>
                </a:cubicBezTo>
                <a:lnTo>
                  <a:pt x="19516" y="6380"/>
                </a:lnTo>
                <a:cubicBezTo>
                  <a:pt x="19516" y="5741"/>
                  <a:pt x="19197" y="5170"/>
                  <a:pt x="18649" y="4851"/>
                </a:cubicBezTo>
                <a:lnTo>
                  <a:pt x="10637" y="240"/>
                </a:lnTo>
                <a:cubicBezTo>
                  <a:pt x="10363" y="80"/>
                  <a:pt x="10061" y="0"/>
                  <a:pt x="9759" y="0"/>
                </a:cubicBez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solidFill>
                <a:srgbClr val="173863"/>
              </a:solidFill>
              <a:effectLst/>
              <a:uLnTx/>
              <a:uFillTx/>
              <a:latin typeface="Calibri" panose="020F0502020204030204"/>
              <a:ea typeface="+mn-ea"/>
              <a:cs typeface="+mn-cs"/>
            </a:endParaRPr>
          </a:p>
        </p:txBody>
      </p:sp>
      <p:sp>
        <p:nvSpPr>
          <p:cNvPr id="47" name="Google Shape;14061;p144">
            <a:extLst>
              <a:ext uri="{FF2B5EF4-FFF2-40B4-BE49-F238E27FC236}">
                <a16:creationId xmlns:a16="http://schemas.microsoft.com/office/drawing/2014/main" id="{BA4FD66F-CEF1-49C8-CEA2-EC6218574579}"/>
              </a:ext>
            </a:extLst>
          </p:cNvPr>
          <p:cNvSpPr/>
          <p:nvPr/>
        </p:nvSpPr>
        <p:spPr>
          <a:xfrm flipH="1">
            <a:off x="2621810" y="3841332"/>
            <a:ext cx="568135" cy="603430"/>
          </a:xfrm>
          <a:custGeom>
            <a:avLst/>
            <a:gdLst/>
            <a:ahLst/>
            <a:cxnLst/>
            <a:rect l="l" t="t" r="r" b="b"/>
            <a:pathLst>
              <a:path w="19539" h="22010" extrusionOk="0">
                <a:moveTo>
                  <a:pt x="9761" y="1"/>
                </a:moveTo>
                <a:cubicBezTo>
                  <a:pt x="9461" y="1"/>
                  <a:pt x="9164" y="80"/>
                  <a:pt x="8902" y="240"/>
                </a:cubicBezTo>
                <a:lnTo>
                  <a:pt x="867" y="4874"/>
                </a:lnTo>
                <a:cubicBezTo>
                  <a:pt x="342" y="5171"/>
                  <a:pt x="0" y="5741"/>
                  <a:pt x="0" y="6380"/>
                </a:cubicBezTo>
                <a:lnTo>
                  <a:pt x="0" y="15647"/>
                </a:lnTo>
                <a:cubicBezTo>
                  <a:pt x="0" y="16264"/>
                  <a:pt x="342" y="16834"/>
                  <a:pt x="867" y="17154"/>
                </a:cubicBezTo>
                <a:lnTo>
                  <a:pt x="8902" y="21787"/>
                </a:lnTo>
                <a:cubicBezTo>
                  <a:pt x="9164" y="21936"/>
                  <a:pt x="9461" y="22010"/>
                  <a:pt x="9761" y="22010"/>
                </a:cubicBezTo>
                <a:cubicBezTo>
                  <a:pt x="10060" y="22010"/>
                  <a:pt x="10363" y="21936"/>
                  <a:pt x="10637" y="21787"/>
                </a:cubicBezTo>
                <a:lnTo>
                  <a:pt x="18671" y="17154"/>
                </a:lnTo>
                <a:cubicBezTo>
                  <a:pt x="19196" y="16834"/>
                  <a:pt x="19539" y="16264"/>
                  <a:pt x="19539" y="15647"/>
                </a:cubicBezTo>
                <a:lnTo>
                  <a:pt x="19539" y="6380"/>
                </a:lnTo>
                <a:cubicBezTo>
                  <a:pt x="19539" y="5741"/>
                  <a:pt x="19196" y="5171"/>
                  <a:pt x="18671" y="4874"/>
                </a:cubicBezTo>
                <a:lnTo>
                  <a:pt x="10637" y="240"/>
                </a:lnTo>
                <a:cubicBezTo>
                  <a:pt x="10363" y="80"/>
                  <a:pt x="10060" y="1"/>
                  <a:pt x="9761" y="1"/>
                </a:cubicBez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solidFill>
                <a:srgbClr val="173863"/>
              </a:solidFill>
              <a:effectLst/>
              <a:uLnTx/>
              <a:uFillTx/>
              <a:latin typeface="Calibri" panose="020F0502020204030204"/>
              <a:ea typeface="+mn-ea"/>
              <a:cs typeface="+mn-cs"/>
            </a:endParaRPr>
          </a:p>
        </p:txBody>
      </p:sp>
      <p:sp>
        <p:nvSpPr>
          <p:cNvPr id="48" name="Google Shape;14062;p144">
            <a:extLst>
              <a:ext uri="{FF2B5EF4-FFF2-40B4-BE49-F238E27FC236}">
                <a16:creationId xmlns:a16="http://schemas.microsoft.com/office/drawing/2014/main" id="{D5F6733B-1AC5-FB95-67D9-F3FDA2EB2E0A}"/>
              </a:ext>
            </a:extLst>
          </p:cNvPr>
          <p:cNvSpPr/>
          <p:nvPr/>
        </p:nvSpPr>
        <p:spPr>
          <a:xfrm flipH="1">
            <a:off x="885900" y="1046988"/>
            <a:ext cx="567466" cy="603264"/>
          </a:xfrm>
          <a:custGeom>
            <a:avLst/>
            <a:gdLst/>
            <a:ahLst/>
            <a:cxnLst/>
            <a:rect l="l" t="t" r="r" b="b"/>
            <a:pathLst>
              <a:path w="19516" h="22004" extrusionOk="0">
                <a:moveTo>
                  <a:pt x="9758" y="0"/>
                </a:moveTo>
                <a:cubicBezTo>
                  <a:pt x="9456" y="0"/>
                  <a:pt x="9153" y="80"/>
                  <a:pt x="8879" y="240"/>
                </a:cubicBezTo>
                <a:lnTo>
                  <a:pt x="868" y="4851"/>
                </a:lnTo>
                <a:cubicBezTo>
                  <a:pt x="320" y="5170"/>
                  <a:pt x="0" y="5741"/>
                  <a:pt x="0" y="6380"/>
                </a:cubicBezTo>
                <a:lnTo>
                  <a:pt x="0" y="15624"/>
                </a:lnTo>
                <a:cubicBezTo>
                  <a:pt x="0" y="16263"/>
                  <a:pt x="320" y="16834"/>
                  <a:pt x="868" y="17131"/>
                </a:cubicBezTo>
                <a:lnTo>
                  <a:pt x="8879" y="21764"/>
                </a:lnTo>
                <a:cubicBezTo>
                  <a:pt x="9153" y="21924"/>
                  <a:pt x="9456" y="22004"/>
                  <a:pt x="9758" y="22004"/>
                </a:cubicBezTo>
                <a:cubicBezTo>
                  <a:pt x="10061" y="22004"/>
                  <a:pt x="10363" y="21924"/>
                  <a:pt x="10637" y="21764"/>
                </a:cubicBezTo>
                <a:lnTo>
                  <a:pt x="18649" y="17131"/>
                </a:lnTo>
                <a:cubicBezTo>
                  <a:pt x="19196" y="16834"/>
                  <a:pt x="19516" y="16263"/>
                  <a:pt x="19516" y="15624"/>
                </a:cubicBezTo>
                <a:lnTo>
                  <a:pt x="19516" y="6380"/>
                </a:lnTo>
                <a:cubicBezTo>
                  <a:pt x="19516" y="5741"/>
                  <a:pt x="19196" y="5170"/>
                  <a:pt x="18649" y="4851"/>
                </a:cubicBezTo>
                <a:lnTo>
                  <a:pt x="10637" y="240"/>
                </a:lnTo>
                <a:cubicBezTo>
                  <a:pt x="10363" y="80"/>
                  <a:pt x="10061" y="0"/>
                  <a:pt x="9758" y="0"/>
                </a:cubicBez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solidFill>
                <a:srgbClr val="173863"/>
              </a:solidFill>
              <a:effectLst/>
              <a:uLnTx/>
              <a:uFillTx/>
              <a:latin typeface="Calibri" panose="020F0502020204030204"/>
              <a:ea typeface="+mn-ea"/>
              <a:cs typeface="+mn-cs"/>
            </a:endParaRPr>
          </a:p>
        </p:txBody>
      </p:sp>
      <p:grpSp>
        <p:nvGrpSpPr>
          <p:cNvPr id="102" name="مجموعة 101">
            <a:extLst>
              <a:ext uri="{FF2B5EF4-FFF2-40B4-BE49-F238E27FC236}">
                <a16:creationId xmlns:a16="http://schemas.microsoft.com/office/drawing/2014/main" id="{282960FE-7A21-5925-1A91-2ED2AEF483FF}"/>
              </a:ext>
            </a:extLst>
          </p:cNvPr>
          <p:cNvGrpSpPr/>
          <p:nvPr/>
        </p:nvGrpSpPr>
        <p:grpSpPr>
          <a:xfrm flipH="1">
            <a:off x="221036" y="2334771"/>
            <a:ext cx="8592440" cy="758004"/>
            <a:chOff x="1203960" y="2615337"/>
            <a:chExt cx="6448070" cy="393641"/>
          </a:xfrm>
        </p:grpSpPr>
        <p:sp>
          <p:nvSpPr>
            <p:cNvPr id="32" name="Google Shape;14053;p144">
              <a:extLst>
                <a:ext uri="{FF2B5EF4-FFF2-40B4-BE49-F238E27FC236}">
                  <a16:creationId xmlns:a16="http://schemas.microsoft.com/office/drawing/2014/main" id="{6EA1CA1E-FC4C-2573-FE46-2240447F98D6}"/>
                </a:ext>
              </a:extLst>
            </p:cNvPr>
            <p:cNvSpPr/>
            <p:nvPr/>
          </p:nvSpPr>
          <p:spPr>
            <a:xfrm>
              <a:off x="1203960" y="2615337"/>
              <a:ext cx="1289783" cy="393641"/>
            </a:xfrm>
            <a:custGeom>
              <a:avLst/>
              <a:gdLst/>
              <a:ahLst/>
              <a:cxnLst/>
              <a:rect l="l" t="t" r="r" b="b"/>
              <a:pathLst>
                <a:path w="44351" h="14358" extrusionOk="0">
                  <a:moveTo>
                    <a:pt x="1599" y="0"/>
                  </a:moveTo>
                  <a:cubicBezTo>
                    <a:pt x="708" y="0"/>
                    <a:pt x="1" y="708"/>
                    <a:pt x="1" y="1598"/>
                  </a:cubicBezTo>
                  <a:lnTo>
                    <a:pt x="1" y="5706"/>
                  </a:lnTo>
                  <a:lnTo>
                    <a:pt x="1484" y="7190"/>
                  </a:lnTo>
                  <a:lnTo>
                    <a:pt x="1" y="8674"/>
                  </a:lnTo>
                  <a:lnTo>
                    <a:pt x="1" y="12759"/>
                  </a:lnTo>
                  <a:cubicBezTo>
                    <a:pt x="1" y="13650"/>
                    <a:pt x="708" y="14357"/>
                    <a:pt x="1599" y="14357"/>
                  </a:cubicBezTo>
                  <a:lnTo>
                    <a:pt x="41269" y="14357"/>
                  </a:lnTo>
                  <a:cubicBezTo>
                    <a:pt x="42136" y="14357"/>
                    <a:pt x="42867" y="13650"/>
                    <a:pt x="42867" y="12759"/>
                  </a:cubicBezTo>
                  <a:lnTo>
                    <a:pt x="42867" y="8674"/>
                  </a:lnTo>
                  <a:lnTo>
                    <a:pt x="44350" y="7190"/>
                  </a:lnTo>
                  <a:lnTo>
                    <a:pt x="42867" y="5706"/>
                  </a:lnTo>
                  <a:lnTo>
                    <a:pt x="42867" y="1598"/>
                  </a:lnTo>
                  <a:cubicBezTo>
                    <a:pt x="42867" y="708"/>
                    <a:pt x="42136" y="0"/>
                    <a:pt x="41269"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Google Shape;14054;p144">
              <a:extLst>
                <a:ext uri="{FF2B5EF4-FFF2-40B4-BE49-F238E27FC236}">
                  <a16:creationId xmlns:a16="http://schemas.microsoft.com/office/drawing/2014/main" id="{B0405BCE-504B-16FE-8980-297521DB7C2E}"/>
                </a:ext>
              </a:extLst>
            </p:cNvPr>
            <p:cNvSpPr/>
            <p:nvPr/>
          </p:nvSpPr>
          <p:spPr>
            <a:xfrm>
              <a:off x="2493713" y="2615337"/>
              <a:ext cx="1289754" cy="393641"/>
            </a:xfrm>
            <a:custGeom>
              <a:avLst/>
              <a:gdLst/>
              <a:ahLst/>
              <a:cxnLst/>
              <a:rect l="l" t="t" r="r" b="b"/>
              <a:pathLst>
                <a:path w="44350" h="14358" extrusionOk="0">
                  <a:moveTo>
                    <a:pt x="42866" y="5706"/>
                  </a:moveTo>
                  <a:lnTo>
                    <a:pt x="42866" y="1598"/>
                  </a:lnTo>
                  <a:cubicBezTo>
                    <a:pt x="42866" y="708"/>
                    <a:pt x="42136" y="0"/>
                    <a:pt x="41268" y="0"/>
                  </a:cubicBezTo>
                  <a:lnTo>
                    <a:pt x="1598" y="0"/>
                  </a:lnTo>
                  <a:cubicBezTo>
                    <a:pt x="708" y="0"/>
                    <a:pt x="0" y="708"/>
                    <a:pt x="0" y="1598"/>
                  </a:cubicBezTo>
                  <a:lnTo>
                    <a:pt x="0" y="5706"/>
                  </a:lnTo>
                  <a:lnTo>
                    <a:pt x="1484" y="7190"/>
                  </a:lnTo>
                  <a:lnTo>
                    <a:pt x="0" y="8674"/>
                  </a:lnTo>
                  <a:lnTo>
                    <a:pt x="0" y="12759"/>
                  </a:lnTo>
                  <a:cubicBezTo>
                    <a:pt x="0" y="13650"/>
                    <a:pt x="708" y="14357"/>
                    <a:pt x="1598" y="14357"/>
                  </a:cubicBezTo>
                  <a:lnTo>
                    <a:pt x="41268" y="14357"/>
                  </a:lnTo>
                  <a:cubicBezTo>
                    <a:pt x="42136" y="14357"/>
                    <a:pt x="42866" y="13650"/>
                    <a:pt x="42866" y="12759"/>
                  </a:cubicBezTo>
                  <a:lnTo>
                    <a:pt x="42866" y="8674"/>
                  </a:lnTo>
                  <a:lnTo>
                    <a:pt x="44350" y="7190"/>
                  </a:lnTo>
                  <a:lnTo>
                    <a:pt x="42866" y="5706"/>
                  </a:lnTo>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Google Shape;14055;p144">
              <a:extLst>
                <a:ext uri="{FF2B5EF4-FFF2-40B4-BE49-F238E27FC236}">
                  <a16:creationId xmlns:a16="http://schemas.microsoft.com/office/drawing/2014/main" id="{F8018A7C-254C-99D4-933A-F4F83202D2C0}"/>
                </a:ext>
              </a:extLst>
            </p:cNvPr>
            <p:cNvSpPr/>
            <p:nvPr/>
          </p:nvSpPr>
          <p:spPr>
            <a:xfrm>
              <a:off x="3783437" y="2615337"/>
              <a:ext cx="1289114" cy="393641"/>
            </a:xfrm>
            <a:custGeom>
              <a:avLst/>
              <a:gdLst/>
              <a:ahLst/>
              <a:cxnLst/>
              <a:rect l="l" t="t" r="r" b="b"/>
              <a:pathLst>
                <a:path w="44328" h="14358" extrusionOk="0">
                  <a:moveTo>
                    <a:pt x="42844" y="5706"/>
                  </a:moveTo>
                  <a:lnTo>
                    <a:pt x="42844" y="1598"/>
                  </a:lnTo>
                  <a:cubicBezTo>
                    <a:pt x="42844" y="708"/>
                    <a:pt x="42136" y="0"/>
                    <a:pt x="41246" y="0"/>
                  </a:cubicBezTo>
                  <a:lnTo>
                    <a:pt x="1599" y="0"/>
                  </a:lnTo>
                  <a:cubicBezTo>
                    <a:pt x="708" y="0"/>
                    <a:pt x="1" y="708"/>
                    <a:pt x="1" y="1598"/>
                  </a:cubicBezTo>
                  <a:lnTo>
                    <a:pt x="1" y="5706"/>
                  </a:lnTo>
                  <a:lnTo>
                    <a:pt x="1485" y="7190"/>
                  </a:lnTo>
                  <a:lnTo>
                    <a:pt x="1" y="8674"/>
                  </a:lnTo>
                  <a:lnTo>
                    <a:pt x="1" y="12759"/>
                  </a:lnTo>
                  <a:cubicBezTo>
                    <a:pt x="1" y="13650"/>
                    <a:pt x="708" y="14357"/>
                    <a:pt x="1599" y="14357"/>
                  </a:cubicBezTo>
                  <a:lnTo>
                    <a:pt x="41246" y="14357"/>
                  </a:lnTo>
                  <a:cubicBezTo>
                    <a:pt x="42136" y="14357"/>
                    <a:pt x="42844" y="13650"/>
                    <a:pt x="42844" y="12759"/>
                  </a:cubicBezTo>
                  <a:lnTo>
                    <a:pt x="42844" y="8674"/>
                  </a:lnTo>
                  <a:lnTo>
                    <a:pt x="44328" y="7190"/>
                  </a:lnTo>
                  <a:lnTo>
                    <a:pt x="42844" y="5706"/>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Google Shape;14056;p144">
              <a:extLst>
                <a:ext uri="{FF2B5EF4-FFF2-40B4-BE49-F238E27FC236}">
                  <a16:creationId xmlns:a16="http://schemas.microsoft.com/office/drawing/2014/main" id="{5D083528-7EB6-50D2-ED6D-131D1C942D4B}"/>
                </a:ext>
              </a:extLst>
            </p:cNvPr>
            <p:cNvSpPr/>
            <p:nvPr/>
          </p:nvSpPr>
          <p:spPr>
            <a:xfrm>
              <a:off x="5072523" y="2615337"/>
              <a:ext cx="1289783" cy="393641"/>
            </a:xfrm>
            <a:custGeom>
              <a:avLst/>
              <a:gdLst/>
              <a:ahLst/>
              <a:cxnLst/>
              <a:rect l="l" t="t" r="r" b="b"/>
              <a:pathLst>
                <a:path w="44351" h="14358" extrusionOk="0">
                  <a:moveTo>
                    <a:pt x="42867" y="5706"/>
                  </a:moveTo>
                  <a:lnTo>
                    <a:pt x="42867" y="1598"/>
                  </a:lnTo>
                  <a:cubicBezTo>
                    <a:pt x="42867" y="708"/>
                    <a:pt x="42159" y="0"/>
                    <a:pt x="41269" y="0"/>
                  </a:cubicBezTo>
                  <a:lnTo>
                    <a:pt x="1598" y="0"/>
                  </a:lnTo>
                  <a:cubicBezTo>
                    <a:pt x="731" y="0"/>
                    <a:pt x="1" y="708"/>
                    <a:pt x="1" y="1598"/>
                  </a:cubicBezTo>
                  <a:lnTo>
                    <a:pt x="1" y="5706"/>
                  </a:lnTo>
                  <a:lnTo>
                    <a:pt x="1507" y="7190"/>
                  </a:lnTo>
                  <a:lnTo>
                    <a:pt x="1" y="8674"/>
                  </a:lnTo>
                  <a:lnTo>
                    <a:pt x="1" y="12759"/>
                  </a:lnTo>
                  <a:cubicBezTo>
                    <a:pt x="1" y="13650"/>
                    <a:pt x="731" y="14357"/>
                    <a:pt x="1598" y="14357"/>
                  </a:cubicBezTo>
                  <a:lnTo>
                    <a:pt x="41269" y="14357"/>
                  </a:lnTo>
                  <a:cubicBezTo>
                    <a:pt x="42159" y="14357"/>
                    <a:pt x="42867" y="13650"/>
                    <a:pt x="42867" y="12759"/>
                  </a:cubicBezTo>
                  <a:lnTo>
                    <a:pt x="42867" y="8674"/>
                  </a:lnTo>
                  <a:lnTo>
                    <a:pt x="44350" y="7190"/>
                  </a:lnTo>
                  <a:lnTo>
                    <a:pt x="42867" y="570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Google Shape;14057;p144">
              <a:extLst>
                <a:ext uri="{FF2B5EF4-FFF2-40B4-BE49-F238E27FC236}">
                  <a16:creationId xmlns:a16="http://schemas.microsoft.com/office/drawing/2014/main" id="{B0B3B056-3747-3816-22CC-1A6B9F62E7DF}"/>
                </a:ext>
              </a:extLst>
            </p:cNvPr>
            <p:cNvSpPr/>
            <p:nvPr/>
          </p:nvSpPr>
          <p:spPr>
            <a:xfrm>
              <a:off x="6362276" y="2615337"/>
              <a:ext cx="1289754" cy="393641"/>
            </a:xfrm>
            <a:custGeom>
              <a:avLst/>
              <a:gdLst/>
              <a:ahLst/>
              <a:cxnLst/>
              <a:rect l="l" t="t" r="r" b="b"/>
              <a:pathLst>
                <a:path w="44350" h="14358" extrusionOk="0">
                  <a:moveTo>
                    <a:pt x="42866" y="5706"/>
                  </a:moveTo>
                  <a:lnTo>
                    <a:pt x="42866" y="1598"/>
                  </a:lnTo>
                  <a:cubicBezTo>
                    <a:pt x="42866" y="708"/>
                    <a:pt x="42159" y="0"/>
                    <a:pt x="41268" y="0"/>
                  </a:cubicBezTo>
                  <a:lnTo>
                    <a:pt x="1598" y="0"/>
                  </a:lnTo>
                  <a:cubicBezTo>
                    <a:pt x="731" y="0"/>
                    <a:pt x="0" y="708"/>
                    <a:pt x="0" y="1598"/>
                  </a:cubicBezTo>
                  <a:lnTo>
                    <a:pt x="0" y="5706"/>
                  </a:lnTo>
                  <a:lnTo>
                    <a:pt x="1484" y="7190"/>
                  </a:lnTo>
                  <a:lnTo>
                    <a:pt x="0" y="8674"/>
                  </a:lnTo>
                  <a:lnTo>
                    <a:pt x="0" y="12759"/>
                  </a:lnTo>
                  <a:cubicBezTo>
                    <a:pt x="0" y="13650"/>
                    <a:pt x="731" y="14357"/>
                    <a:pt x="1598" y="14357"/>
                  </a:cubicBezTo>
                  <a:lnTo>
                    <a:pt x="41268" y="14357"/>
                  </a:lnTo>
                  <a:cubicBezTo>
                    <a:pt x="42159" y="14357"/>
                    <a:pt x="42866" y="13650"/>
                    <a:pt x="42866" y="12759"/>
                  </a:cubicBezTo>
                  <a:lnTo>
                    <a:pt x="42866" y="8674"/>
                  </a:lnTo>
                  <a:lnTo>
                    <a:pt x="44350" y="7190"/>
                  </a:lnTo>
                  <a:lnTo>
                    <a:pt x="42866" y="5706"/>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0" name="Google Shape;14063;p144">
            <a:extLst>
              <a:ext uri="{FF2B5EF4-FFF2-40B4-BE49-F238E27FC236}">
                <a16:creationId xmlns:a16="http://schemas.microsoft.com/office/drawing/2014/main" id="{8AC9641E-790D-088D-1B2B-F0EE8D0FBFFB}"/>
              </a:ext>
            </a:extLst>
          </p:cNvPr>
          <p:cNvSpPr/>
          <p:nvPr/>
        </p:nvSpPr>
        <p:spPr>
          <a:xfrm flipH="1">
            <a:off x="7821242" y="2155036"/>
            <a:ext cx="102785" cy="96914"/>
          </a:xfrm>
          <a:prstGeom prst="ellipse">
            <a:avLst/>
          </a:prstGeom>
          <a:solidFill>
            <a:srgbClr val="A5B7C6"/>
          </a:solidFill>
          <a:ln>
            <a:noFill/>
          </a:ln>
        </p:spPr>
        <p:txBody>
          <a:bodyPr spcFirstLastPara="1" wrap="square" lIns="91425" tIns="91425" rIns="91425" bIns="91425" anchor="ctr" anchorCtr="0">
            <a:noAutofit/>
          </a:bodyP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Google Shape;14064;p144">
            <a:extLst>
              <a:ext uri="{FF2B5EF4-FFF2-40B4-BE49-F238E27FC236}">
                <a16:creationId xmlns:a16="http://schemas.microsoft.com/office/drawing/2014/main" id="{E424A753-E671-446C-5A1E-38DAA5D218C4}"/>
              </a:ext>
            </a:extLst>
          </p:cNvPr>
          <p:cNvSpPr/>
          <p:nvPr/>
        </p:nvSpPr>
        <p:spPr>
          <a:xfrm flipH="1">
            <a:off x="4566295" y="2155036"/>
            <a:ext cx="102785" cy="96914"/>
          </a:xfrm>
          <a:prstGeom prst="ellipse">
            <a:avLst/>
          </a:prstGeom>
          <a:solidFill>
            <a:srgbClr val="A5B7C6"/>
          </a:solidFill>
          <a:ln>
            <a:noFill/>
          </a:ln>
        </p:spPr>
        <p:txBody>
          <a:bodyPr spcFirstLastPara="1" wrap="square" lIns="91425" tIns="91425" rIns="91425" bIns="91425" anchor="ctr" anchorCtr="0">
            <a:noAutofit/>
          </a:bodyP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Google Shape;14065;p144">
            <a:extLst>
              <a:ext uri="{FF2B5EF4-FFF2-40B4-BE49-F238E27FC236}">
                <a16:creationId xmlns:a16="http://schemas.microsoft.com/office/drawing/2014/main" id="{520D5012-C54E-3525-6A08-A6A81BE4271F}"/>
              </a:ext>
            </a:extLst>
          </p:cNvPr>
          <p:cNvSpPr/>
          <p:nvPr/>
        </p:nvSpPr>
        <p:spPr>
          <a:xfrm flipH="1">
            <a:off x="1118299" y="2155036"/>
            <a:ext cx="102785" cy="96914"/>
          </a:xfrm>
          <a:prstGeom prst="ellipse">
            <a:avLst/>
          </a:prstGeom>
          <a:solidFill>
            <a:srgbClr val="A5B7C6"/>
          </a:solidFill>
          <a:ln>
            <a:noFill/>
          </a:ln>
        </p:spPr>
        <p:txBody>
          <a:bodyPr spcFirstLastPara="1" wrap="square" lIns="91425" tIns="91425" rIns="91425" bIns="91425" anchor="ctr" anchorCtr="0">
            <a:noAutofit/>
          </a:bodyP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Google Shape;14066;p144">
            <a:extLst>
              <a:ext uri="{FF2B5EF4-FFF2-40B4-BE49-F238E27FC236}">
                <a16:creationId xmlns:a16="http://schemas.microsoft.com/office/drawing/2014/main" id="{EC2CCF59-73E3-1E4C-E0A4-68ADEBB9FE81}"/>
              </a:ext>
            </a:extLst>
          </p:cNvPr>
          <p:cNvSpPr/>
          <p:nvPr/>
        </p:nvSpPr>
        <p:spPr>
          <a:xfrm flipH="1">
            <a:off x="6198509" y="3147742"/>
            <a:ext cx="102785" cy="96914"/>
          </a:xfrm>
          <a:prstGeom prst="ellipse">
            <a:avLst/>
          </a:prstGeom>
          <a:solidFill>
            <a:srgbClr val="A5B7C6"/>
          </a:solidFill>
          <a:ln>
            <a:noFill/>
          </a:ln>
        </p:spPr>
        <p:txBody>
          <a:bodyPr spcFirstLastPara="1" wrap="square" lIns="91425" tIns="91425" rIns="91425" bIns="91425" anchor="ctr" anchorCtr="0">
            <a:noAutofit/>
          </a:bodyP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Google Shape;14067;p144">
            <a:extLst>
              <a:ext uri="{FF2B5EF4-FFF2-40B4-BE49-F238E27FC236}">
                <a16:creationId xmlns:a16="http://schemas.microsoft.com/office/drawing/2014/main" id="{B77543BD-738B-023F-6353-8E2BC42C8686}"/>
              </a:ext>
            </a:extLst>
          </p:cNvPr>
          <p:cNvSpPr/>
          <p:nvPr/>
        </p:nvSpPr>
        <p:spPr>
          <a:xfrm flipH="1">
            <a:off x="2868110" y="3194520"/>
            <a:ext cx="102785" cy="96914"/>
          </a:xfrm>
          <a:prstGeom prst="ellipse">
            <a:avLst/>
          </a:prstGeom>
          <a:solidFill>
            <a:srgbClr val="A5B7C6"/>
          </a:solidFill>
          <a:ln>
            <a:noFill/>
          </a:ln>
        </p:spPr>
        <p:txBody>
          <a:bodyPr spcFirstLastPara="1" wrap="square" lIns="91425" tIns="91425" rIns="91425" bIns="91425" anchor="ctr" anchorCtr="0">
            <a:noAutofit/>
          </a:bodyP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Google Shape;14069;p144">
            <a:extLst>
              <a:ext uri="{FF2B5EF4-FFF2-40B4-BE49-F238E27FC236}">
                <a16:creationId xmlns:a16="http://schemas.microsoft.com/office/drawing/2014/main" id="{4147784E-06F1-A489-ACC9-237E45C950C2}"/>
              </a:ext>
            </a:extLst>
          </p:cNvPr>
          <p:cNvSpPr/>
          <p:nvPr/>
        </p:nvSpPr>
        <p:spPr>
          <a:xfrm flipH="1">
            <a:off x="7821242" y="1691378"/>
            <a:ext cx="102785" cy="96914"/>
          </a:xfrm>
          <a:prstGeom prst="ellipse">
            <a:avLst/>
          </a:prstGeom>
          <a:solidFill>
            <a:srgbClr val="A5B7C6"/>
          </a:solidFill>
          <a:ln>
            <a:noFill/>
          </a:ln>
        </p:spPr>
        <p:txBody>
          <a:bodyPr spcFirstLastPara="1" wrap="square" lIns="91425" tIns="91425" rIns="91425" bIns="91425" anchor="ctr" anchorCtr="0">
            <a:noAutofit/>
          </a:bodyP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Google Shape;14070;p144">
            <a:extLst>
              <a:ext uri="{FF2B5EF4-FFF2-40B4-BE49-F238E27FC236}">
                <a16:creationId xmlns:a16="http://schemas.microsoft.com/office/drawing/2014/main" id="{02FB452A-0303-C262-AB7A-B015A4B72901}"/>
              </a:ext>
            </a:extLst>
          </p:cNvPr>
          <p:cNvSpPr/>
          <p:nvPr/>
        </p:nvSpPr>
        <p:spPr>
          <a:xfrm flipH="1">
            <a:off x="4557315" y="1691378"/>
            <a:ext cx="102785" cy="96914"/>
          </a:xfrm>
          <a:prstGeom prst="ellipse">
            <a:avLst/>
          </a:prstGeom>
          <a:solidFill>
            <a:srgbClr val="A5B7C6"/>
          </a:solidFill>
          <a:ln>
            <a:noFill/>
          </a:ln>
        </p:spPr>
        <p:txBody>
          <a:bodyPr spcFirstLastPara="1" wrap="square" lIns="91425" tIns="91425" rIns="91425" bIns="91425" anchor="ctr" anchorCtr="0">
            <a:noAutofit/>
          </a:bodyP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Google Shape;14071;p144">
            <a:extLst>
              <a:ext uri="{FF2B5EF4-FFF2-40B4-BE49-F238E27FC236}">
                <a16:creationId xmlns:a16="http://schemas.microsoft.com/office/drawing/2014/main" id="{5F7754B5-9EA1-A82F-9398-CD21939B2461}"/>
              </a:ext>
            </a:extLst>
          </p:cNvPr>
          <p:cNvSpPr/>
          <p:nvPr/>
        </p:nvSpPr>
        <p:spPr>
          <a:xfrm flipH="1">
            <a:off x="1118299" y="1691378"/>
            <a:ext cx="102785" cy="96914"/>
          </a:xfrm>
          <a:prstGeom prst="ellipse">
            <a:avLst/>
          </a:prstGeom>
          <a:solidFill>
            <a:srgbClr val="A5B7C6"/>
          </a:solidFill>
          <a:ln>
            <a:noFill/>
          </a:ln>
        </p:spPr>
        <p:txBody>
          <a:bodyPr spcFirstLastPara="1" wrap="square" lIns="91425" tIns="91425" rIns="91425" bIns="91425" anchor="ctr" anchorCtr="0">
            <a:noAutofit/>
          </a:bodyP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Google Shape;14072;p144">
            <a:extLst>
              <a:ext uri="{FF2B5EF4-FFF2-40B4-BE49-F238E27FC236}">
                <a16:creationId xmlns:a16="http://schemas.microsoft.com/office/drawing/2014/main" id="{96ADADA6-645D-30EE-4147-CE336FBE8107}"/>
              </a:ext>
            </a:extLst>
          </p:cNvPr>
          <p:cNvSpPr/>
          <p:nvPr/>
        </p:nvSpPr>
        <p:spPr>
          <a:xfrm flipH="1">
            <a:off x="6185542" y="3686939"/>
            <a:ext cx="102785" cy="96914"/>
          </a:xfrm>
          <a:prstGeom prst="ellipse">
            <a:avLst/>
          </a:prstGeom>
          <a:solidFill>
            <a:srgbClr val="A5B7C6"/>
          </a:solidFill>
          <a:ln>
            <a:noFill/>
          </a:ln>
        </p:spPr>
        <p:txBody>
          <a:bodyPr spcFirstLastPara="1" wrap="square" lIns="91425" tIns="91425" rIns="91425" bIns="91425" anchor="ctr" anchorCtr="0">
            <a:noAutofit/>
          </a:bodyP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Google Shape;14073;p144">
            <a:extLst>
              <a:ext uri="{FF2B5EF4-FFF2-40B4-BE49-F238E27FC236}">
                <a16:creationId xmlns:a16="http://schemas.microsoft.com/office/drawing/2014/main" id="{0B2DC6E3-66A5-86E9-9FDF-45A9CCD6029D}"/>
              </a:ext>
            </a:extLst>
          </p:cNvPr>
          <p:cNvSpPr/>
          <p:nvPr/>
        </p:nvSpPr>
        <p:spPr>
          <a:xfrm flipH="1">
            <a:off x="2854480" y="3733639"/>
            <a:ext cx="102785" cy="96914"/>
          </a:xfrm>
          <a:prstGeom prst="ellipse">
            <a:avLst/>
          </a:prstGeom>
          <a:solidFill>
            <a:srgbClr val="A5B7C6"/>
          </a:solidFill>
          <a:ln>
            <a:noFill/>
          </a:ln>
        </p:spPr>
        <p:txBody>
          <a:bodyPr spcFirstLastPara="1" wrap="square" lIns="91425" tIns="91425" rIns="91425" bIns="91425" anchor="ctr" anchorCtr="0">
            <a:noAutofit/>
          </a:bodyP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65" name="Google Shape;14074;p144">
            <a:extLst>
              <a:ext uri="{FF2B5EF4-FFF2-40B4-BE49-F238E27FC236}">
                <a16:creationId xmlns:a16="http://schemas.microsoft.com/office/drawing/2014/main" id="{82EA5E9A-DB1F-BD9E-F246-B1D1200329F7}"/>
              </a:ext>
            </a:extLst>
          </p:cNvPr>
          <p:cNvCxnSpPr>
            <a:cxnSpLocks/>
            <a:stCxn id="50" idx="0"/>
            <a:endCxn id="60" idx="4"/>
          </p:cNvCxnSpPr>
          <p:nvPr/>
        </p:nvCxnSpPr>
        <p:spPr>
          <a:xfrm flipV="1">
            <a:off x="7872634" y="1788292"/>
            <a:ext cx="0" cy="366744"/>
          </a:xfrm>
          <a:prstGeom prst="straightConnector1">
            <a:avLst/>
          </a:prstGeom>
          <a:noFill/>
          <a:ln w="9525" cap="flat" cmpd="sng">
            <a:solidFill>
              <a:srgbClr val="A5B7C6"/>
            </a:solidFill>
            <a:prstDash val="dash"/>
            <a:round/>
            <a:headEnd type="none" w="med" len="med"/>
            <a:tailEnd type="none" w="med" len="med"/>
          </a:ln>
        </p:spPr>
      </p:cxnSp>
      <p:cxnSp>
        <p:nvCxnSpPr>
          <p:cNvPr id="66" name="Google Shape;14075;p144">
            <a:extLst>
              <a:ext uri="{FF2B5EF4-FFF2-40B4-BE49-F238E27FC236}">
                <a16:creationId xmlns:a16="http://schemas.microsoft.com/office/drawing/2014/main" id="{AD461458-94AF-2420-B287-97A57C1059D6}"/>
              </a:ext>
            </a:extLst>
          </p:cNvPr>
          <p:cNvCxnSpPr>
            <a:cxnSpLocks/>
            <a:stCxn id="51" idx="0"/>
            <a:endCxn id="61" idx="4"/>
          </p:cNvCxnSpPr>
          <p:nvPr/>
        </p:nvCxnSpPr>
        <p:spPr>
          <a:xfrm flipH="1" flipV="1">
            <a:off x="4608707" y="1788292"/>
            <a:ext cx="8980" cy="366744"/>
          </a:xfrm>
          <a:prstGeom prst="straightConnector1">
            <a:avLst/>
          </a:prstGeom>
          <a:noFill/>
          <a:ln w="9525" cap="flat" cmpd="sng">
            <a:solidFill>
              <a:srgbClr val="A5B7C6"/>
            </a:solidFill>
            <a:prstDash val="dash"/>
            <a:round/>
            <a:headEnd type="none" w="med" len="med"/>
            <a:tailEnd type="none" w="med" len="med"/>
          </a:ln>
        </p:spPr>
      </p:cxnSp>
      <p:cxnSp>
        <p:nvCxnSpPr>
          <p:cNvPr id="67" name="Google Shape;14076;p144">
            <a:extLst>
              <a:ext uri="{FF2B5EF4-FFF2-40B4-BE49-F238E27FC236}">
                <a16:creationId xmlns:a16="http://schemas.microsoft.com/office/drawing/2014/main" id="{A9E49D67-8777-BEBF-4584-779FBEE4F2F3}"/>
              </a:ext>
            </a:extLst>
          </p:cNvPr>
          <p:cNvCxnSpPr>
            <a:cxnSpLocks/>
            <a:stCxn id="53" idx="0"/>
            <a:endCxn id="62" idx="4"/>
          </p:cNvCxnSpPr>
          <p:nvPr/>
        </p:nvCxnSpPr>
        <p:spPr>
          <a:xfrm flipV="1">
            <a:off x="1169691" y="1788292"/>
            <a:ext cx="0" cy="366744"/>
          </a:xfrm>
          <a:prstGeom prst="straightConnector1">
            <a:avLst/>
          </a:prstGeom>
          <a:noFill/>
          <a:ln w="9525" cap="flat" cmpd="sng">
            <a:solidFill>
              <a:srgbClr val="A5B7C6"/>
            </a:solidFill>
            <a:prstDash val="dash"/>
            <a:round/>
            <a:headEnd type="none" w="med" len="med"/>
            <a:tailEnd type="none" w="med" len="med"/>
          </a:ln>
        </p:spPr>
      </p:cxnSp>
      <p:cxnSp>
        <p:nvCxnSpPr>
          <p:cNvPr id="68" name="Google Shape;14077;p144">
            <a:extLst>
              <a:ext uri="{FF2B5EF4-FFF2-40B4-BE49-F238E27FC236}">
                <a16:creationId xmlns:a16="http://schemas.microsoft.com/office/drawing/2014/main" id="{1CAE4A0D-FC00-2F66-EA8B-F5B5B5715D43}"/>
              </a:ext>
            </a:extLst>
          </p:cNvPr>
          <p:cNvCxnSpPr>
            <a:cxnSpLocks/>
            <a:stCxn id="56" idx="4"/>
            <a:endCxn id="63" idx="0"/>
          </p:cNvCxnSpPr>
          <p:nvPr/>
        </p:nvCxnSpPr>
        <p:spPr>
          <a:xfrm flipH="1">
            <a:off x="6236934" y="3244656"/>
            <a:ext cx="12967" cy="442283"/>
          </a:xfrm>
          <a:prstGeom prst="straightConnector1">
            <a:avLst/>
          </a:prstGeom>
          <a:noFill/>
          <a:ln w="9525" cap="flat" cmpd="sng">
            <a:solidFill>
              <a:srgbClr val="A5B7C6"/>
            </a:solidFill>
            <a:prstDash val="dash"/>
            <a:round/>
            <a:headEnd type="none" w="med" len="med"/>
            <a:tailEnd type="none" w="med" len="med"/>
          </a:ln>
        </p:spPr>
      </p:cxnSp>
      <p:cxnSp>
        <p:nvCxnSpPr>
          <p:cNvPr id="69" name="Google Shape;14078;p144">
            <a:extLst>
              <a:ext uri="{FF2B5EF4-FFF2-40B4-BE49-F238E27FC236}">
                <a16:creationId xmlns:a16="http://schemas.microsoft.com/office/drawing/2014/main" id="{CE0EF0E0-B666-D411-8494-F932F393F4C3}"/>
              </a:ext>
            </a:extLst>
          </p:cNvPr>
          <p:cNvCxnSpPr>
            <a:cxnSpLocks/>
            <a:stCxn id="57" idx="4"/>
            <a:endCxn id="64" idx="0"/>
          </p:cNvCxnSpPr>
          <p:nvPr/>
        </p:nvCxnSpPr>
        <p:spPr>
          <a:xfrm flipH="1">
            <a:off x="2905872" y="3291434"/>
            <a:ext cx="13630" cy="442205"/>
          </a:xfrm>
          <a:prstGeom prst="straightConnector1">
            <a:avLst/>
          </a:prstGeom>
          <a:noFill/>
          <a:ln w="9525" cap="flat" cmpd="sng">
            <a:solidFill>
              <a:srgbClr val="A5B7C6"/>
            </a:solidFill>
            <a:prstDash val="dash"/>
            <a:round/>
            <a:headEnd type="none" w="med" len="med"/>
            <a:tailEnd type="none" w="med" len="med"/>
          </a:ln>
        </p:spPr>
      </p:cxnSp>
      <p:grpSp>
        <p:nvGrpSpPr>
          <p:cNvPr id="74" name="Google Shape;14087;p144">
            <a:extLst>
              <a:ext uri="{FF2B5EF4-FFF2-40B4-BE49-F238E27FC236}">
                <a16:creationId xmlns:a16="http://schemas.microsoft.com/office/drawing/2014/main" id="{A23C082C-79BD-2C49-0BED-68E9AB5DF8A4}"/>
              </a:ext>
            </a:extLst>
          </p:cNvPr>
          <p:cNvGrpSpPr/>
          <p:nvPr/>
        </p:nvGrpSpPr>
        <p:grpSpPr>
          <a:xfrm flipH="1">
            <a:off x="1000282" y="1197591"/>
            <a:ext cx="340264" cy="318884"/>
            <a:chOff x="5045775" y="1946400"/>
            <a:chExt cx="296950" cy="295150"/>
          </a:xfrm>
          <a:solidFill>
            <a:schemeClr val="accent1"/>
          </a:solidFill>
        </p:grpSpPr>
        <p:sp>
          <p:nvSpPr>
            <p:cNvPr id="75" name="Google Shape;14088;p144">
              <a:extLst>
                <a:ext uri="{FF2B5EF4-FFF2-40B4-BE49-F238E27FC236}">
                  <a16:creationId xmlns:a16="http://schemas.microsoft.com/office/drawing/2014/main" id="{7E1A99BE-64E7-D512-4EA4-43B4C2486B67}"/>
                </a:ext>
              </a:extLst>
            </p:cNvPr>
            <p:cNvSpPr/>
            <p:nvPr/>
          </p:nvSpPr>
          <p:spPr>
            <a:xfrm>
              <a:off x="5113500" y="1998600"/>
              <a:ext cx="160700" cy="155950"/>
            </a:xfrm>
            <a:custGeom>
              <a:avLst/>
              <a:gdLst/>
              <a:ahLst/>
              <a:cxnLst/>
              <a:rect l="l" t="t" r="r" b="b"/>
              <a:pathLst>
                <a:path w="6428" h="6238" extrusionOk="0">
                  <a:moveTo>
                    <a:pt x="3309" y="2079"/>
                  </a:moveTo>
                  <a:cubicBezTo>
                    <a:pt x="3718" y="2079"/>
                    <a:pt x="4033" y="2394"/>
                    <a:pt x="4033" y="2804"/>
                  </a:cubicBezTo>
                  <a:cubicBezTo>
                    <a:pt x="4033" y="3182"/>
                    <a:pt x="3718" y="3497"/>
                    <a:pt x="3309" y="3497"/>
                  </a:cubicBezTo>
                  <a:cubicBezTo>
                    <a:pt x="2931" y="3497"/>
                    <a:pt x="2616" y="3150"/>
                    <a:pt x="2616" y="2804"/>
                  </a:cubicBezTo>
                  <a:cubicBezTo>
                    <a:pt x="2616" y="2394"/>
                    <a:pt x="2931" y="2079"/>
                    <a:pt x="3309" y="2079"/>
                  </a:cubicBezTo>
                  <a:close/>
                  <a:moveTo>
                    <a:pt x="3403" y="662"/>
                  </a:moveTo>
                  <a:cubicBezTo>
                    <a:pt x="4726" y="662"/>
                    <a:pt x="5798" y="1764"/>
                    <a:pt x="5798" y="3119"/>
                  </a:cubicBezTo>
                  <a:cubicBezTo>
                    <a:pt x="5703" y="3655"/>
                    <a:pt x="5546" y="4222"/>
                    <a:pt x="5199" y="4663"/>
                  </a:cubicBezTo>
                  <a:cubicBezTo>
                    <a:pt x="5010" y="4253"/>
                    <a:pt x="4726" y="3938"/>
                    <a:pt x="4348" y="3686"/>
                  </a:cubicBezTo>
                  <a:cubicBezTo>
                    <a:pt x="4569" y="3466"/>
                    <a:pt x="4726" y="3119"/>
                    <a:pt x="4726" y="2741"/>
                  </a:cubicBezTo>
                  <a:cubicBezTo>
                    <a:pt x="4726" y="2016"/>
                    <a:pt x="4096" y="1386"/>
                    <a:pt x="3340" y="1386"/>
                  </a:cubicBezTo>
                  <a:cubicBezTo>
                    <a:pt x="2616" y="1386"/>
                    <a:pt x="1986" y="2016"/>
                    <a:pt x="1986" y="2741"/>
                  </a:cubicBezTo>
                  <a:cubicBezTo>
                    <a:pt x="1986" y="3119"/>
                    <a:pt x="2143" y="3466"/>
                    <a:pt x="2364" y="3686"/>
                  </a:cubicBezTo>
                  <a:cubicBezTo>
                    <a:pt x="1986" y="3907"/>
                    <a:pt x="1702" y="4253"/>
                    <a:pt x="1513" y="4663"/>
                  </a:cubicBezTo>
                  <a:cubicBezTo>
                    <a:pt x="1072" y="4096"/>
                    <a:pt x="883" y="3434"/>
                    <a:pt x="977" y="2772"/>
                  </a:cubicBezTo>
                  <a:cubicBezTo>
                    <a:pt x="1135" y="1670"/>
                    <a:pt x="2143" y="662"/>
                    <a:pt x="3403" y="662"/>
                  </a:cubicBezTo>
                  <a:close/>
                  <a:moveTo>
                    <a:pt x="3309" y="4190"/>
                  </a:moveTo>
                  <a:cubicBezTo>
                    <a:pt x="3939" y="4190"/>
                    <a:pt x="4443" y="4600"/>
                    <a:pt x="4663" y="5167"/>
                  </a:cubicBezTo>
                  <a:cubicBezTo>
                    <a:pt x="4254" y="5450"/>
                    <a:pt x="3781" y="5545"/>
                    <a:pt x="3309" y="5545"/>
                  </a:cubicBezTo>
                  <a:cubicBezTo>
                    <a:pt x="2836" y="5545"/>
                    <a:pt x="2364" y="5387"/>
                    <a:pt x="1986" y="5167"/>
                  </a:cubicBezTo>
                  <a:cubicBezTo>
                    <a:pt x="2143" y="4568"/>
                    <a:pt x="2679" y="4190"/>
                    <a:pt x="3309" y="4190"/>
                  </a:cubicBezTo>
                  <a:close/>
                  <a:moveTo>
                    <a:pt x="3309" y="0"/>
                  </a:moveTo>
                  <a:cubicBezTo>
                    <a:pt x="1733" y="0"/>
                    <a:pt x="410" y="1229"/>
                    <a:pt x="253" y="2678"/>
                  </a:cubicBezTo>
                  <a:cubicBezTo>
                    <a:pt x="1" y="4600"/>
                    <a:pt x="1450" y="6238"/>
                    <a:pt x="3309" y="6238"/>
                  </a:cubicBezTo>
                  <a:cubicBezTo>
                    <a:pt x="5042" y="6238"/>
                    <a:pt x="6428" y="4820"/>
                    <a:pt x="6428" y="3119"/>
                  </a:cubicBezTo>
                  <a:cubicBezTo>
                    <a:pt x="6428" y="1418"/>
                    <a:pt x="5042" y="0"/>
                    <a:pt x="3309" y="0"/>
                  </a:cubicBezTo>
                  <a:close/>
                </a:path>
              </a:pathLst>
            </a:custGeom>
            <a:grpFill/>
            <a:ln>
              <a:noFill/>
            </a:ln>
          </p:spPr>
          <p:txBody>
            <a:bodyPr spcFirstLastPara="1" wrap="square" lIns="91425" tIns="91425" rIns="91425" bIns="91425" anchor="ctr" anchorCtr="0">
              <a:noAutofit/>
            </a:bodyP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Google Shape;14089;p144">
              <a:extLst>
                <a:ext uri="{FF2B5EF4-FFF2-40B4-BE49-F238E27FC236}">
                  <a16:creationId xmlns:a16="http://schemas.microsoft.com/office/drawing/2014/main" id="{89D03BF6-C10F-7F9B-3E15-6BC22DC61955}"/>
                </a:ext>
              </a:extLst>
            </p:cNvPr>
            <p:cNvSpPr/>
            <p:nvPr/>
          </p:nvSpPr>
          <p:spPr>
            <a:xfrm>
              <a:off x="5045775" y="1946400"/>
              <a:ext cx="296950" cy="295150"/>
            </a:xfrm>
            <a:custGeom>
              <a:avLst/>
              <a:gdLst/>
              <a:ahLst/>
              <a:cxnLst/>
              <a:rect l="l" t="t" r="r" b="b"/>
              <a:pathLst>
                <a:path w="11878" h="11806" extrusionOk="0">
                  <a:moveTo>
                    <a:pt x="6018" y="765"/>
                  </a:moveTo>
                  <a:lnTo>
                    <a:pt x="6868" y="1426"/>
                  </a:lnTo>
                  <a:cubicBezTo>
                    <a:pt x="6963" y="1458"/>
                    <a:pt x="7026" y="1489"/>
                    <a:pt x="7152" y="1489"/>
                  </a:cubicBezTo>
                  <a:lnTo>
                    <a:pt x="8223" y="1332"/>
                  </a:lnTo>
                  <a:lnTo>
                    <a:pt x="8664" y="2372"/>
                  </a:lnTo>
                  <a:cubicBezTo>
                    <a:pt x="8696" y="2435"/>
                    <a:pt x="8790" y="2529"/>
                    <a:pt x="8853" y="2561"/>
                  </a:cubicBezTo>
                  <a:lnTo>
                    <a:pt x="9893" y="2970"/>
                  </a:lnTo>
                  <a:lnTo>
                    <a:pt x="9735" y="4073"/>
                  </a:lnTo>
                  <a:cubicBezTo>
                    <a:pt x="9735" y="4136"/>
                    <a:pt x="9735" y="4262"/>
                    <a:pt x="9798" y="4325"/>
                  </a:cubicBezTo>
                  <a:lnTo>
                    <a:pt x="10460" y="5207"/>
                  </a:lnTo>
                  <a:lnTo>
                    <a:pt x="9798" y="6058"/>
                  </a:lnTo>
                  <a:cubicBezTo>
                    <a:pt x="9767" y="6152"/>
                    <a:pt x="9735" y="6215"/>
                    <a:pt x="9735" y="6341"/>
                  </a:cubicBezTo>
                  <a:lnTo>
                    <a:pt x="9893" y="7444"/>
                  </a:lnTo>
                  <a:lnTo>
                    <a:pt x="8853" y="7853"/>
                  </a:lnTo>
                  <a:cubicBezTo>
                    <a:pt x="8790" y="7885"/>
                    <a:pt x="8696" y="7948"/>
                    <a:pt x="8664" y="8042"/>
                  </a:cubicBezTo>
                  <a:lnTo>
                    <a:pt x="8255" y="9051"/>
                  </a:lnTo>
                  <a:lnTo>
                    <a:pt x="7120" y="8893"/>
                  </a:lnTo>
                  <a:cubicBezTo>
                    <a:pt x="7057" y="8893"/>
                    <a:pt x="6931" y="8893"/>
                    <a:pt x="6837" y="8988"/>
                  </a:cubicBezTo>
                  <a:lnTo>
                    <a:pt x="5986" y="9649"/>
                  </a:lnTo>
                  <a:lnTo>
                    <a:pt x="5104" y="8988"/>
                  </a:lnTo>
                  <a:cubicBezTo>
                    <a:pt x="5041" y="8925"/>
                    <a:pt x="5010" y="8893"/>
                    <a:pt x="4915" y="8893"/>
                  </a:cubicBezTo>
                  <a:lnTo>
                    <a:pt x="4884" y="8893"/>
                  </a:lnTo>
                  <a:lnTo>
                    <a:pt x="3781" y="9051"/>
                  </a:lnTo>
                  <a:lnTo>
                    <a:pt x="3371" y="8042"/>
                  </a:lnTo>
                  <a:cubicBezTo>
                    <a:pt x="3340" y="7948"/>
                    <a:pt x="3277" y="7885"/>
                    <a:pt x="3182" y="7853"/>
                  </a:cubicBezTo>
                  <a:lnTo>
                    <a:pt x="2143" y="7444"/>
                  </a:lnTo>
                  <a:lnTo>
                    <a:pt x="2300" y="6341"/>
                  </a:lnTo>
                  <a:cubicBezTo>
                    <a:pt x="2300" y="6278"/>
                    <a:pt x="2300" y="6152"/>
                    <a:pt x="2237" y="6058"/>
                  </a:cubicBezTo>
                  <a:lnTo>
                    <a:pt x="1576" y="5207"/>
                  </a:lnTo>
                  <a:lnTo>
                    <a:pt x="2237" y="4325"/>
                  </a:lnTo>
                  <a:cubicBezTo>
                    <a:pt x="2269" y="4262"/>
                    <a:pt x="2300" y="4167"/>
                    <a:pt x="2300" y="4073"/>
                  </a:cubicBezTo>
                  <a:lnTo>
                    <a:pt x="2143" y="2970"/>
                  </a:lnTo>
                  <a:lnTo>
                    <a:pt x="3182" y="2561"/>
                  </a:lnTo>
                  <a:cubicBezTo>
                    <a:pt x="3277" y="2529"/>
                    <a:pt x="3340" y="2435"/>
                    <a:pt x="3371" y="2372"/>
                  </a:cubicBezTo>
                  <a:lnTo>
                    <a:pt x="3812" y="1332"/>
                  </a:lnTo>
                  <a:lnTo>
                    <a:pt x="4884" y="1489"/>
                  </a:lnTo>
                  <a:cubicBezTo>
                    <a:pt x="4947" y="1489"/>
                    <a:pt x="5073" y="1489"/>
                    <a:pt x="5167" y="1426"/>
                  </a:cubicBezTo>
                  <a:lnTo>
                    <a:pt x="6018" y="765"/>
                  </a:lnTo>
                  <a:close/>
                  <a:moveTo>
                    <a:pt x="2174" y="8168"/>
                  </a:moveTo>
                  <a:lnTo>
                    <a:pt x="2804" y="8420"/>
                  </a:lnTo>
                  <a:lnTo>
                    <a:pt x="3277" y="9586"/>
                  </a:lnTo>
                  <a:cubicBezTo>
                    <a:pt x="3308" y="9681"/>
                    <a:pt x="3434" y="9775"/>
                    <a:pt x="3529" y="9775"/>
                  </a:cubicBezTo>
                  <a:lnTo>
                    <a:pt x="2647" y="10720"/>
                  </a:lnTo>
                  <a:lnTo>
                    <a:pt x="2426" y="9649"/>
                  </a:lnTo>
                  <a:cubicBezTo>
                    <a:pt x="2395" y="9523"/>
                    <a:pt x="2332" y="9429"/>
                    <a:pt x="2174" y="9366"/>
                  </a:cubicBezTo>
                  <a:lnTo>
                    <a:pt x="1134" y="9177"/>
                  </a:lnTo>
                  <a:lnTo>
                    <a:pt x="2174" y="8168"/>
                  </a:lnTo>
                  <a:close/>
                  <a:moveTo>
                    <a:pt x="9861" y="8105"/>
                  </a:moveTo>
                  <a:lnTo>
                    <a:pt x="10901" y="9145"/>
                  </a:lnTo>
                  <a:lnTo>
                    <a:pt x="9893" y="9366"/>
                  </a:lnTo>
                  <a:cubicBezTo>
                    <a:pt x="9767" y="9429"/>
                    <a:pt x="9641" y="9492"/>
                    <a:pt x="9609" y="9649"/>
                  </a:cubicBezTo>
                  <a:lnTo>
                    <a:pt x="9389" y="10720"/>
                  </a:lnTo>
                  <a:lnTo>
                    <a:pt x="8507" y="9712"/>
                  </a:lnTo>
                  <a:cubicBezTo>
                    <a:pt x="8601" y="9712"/>
                    <a:pt x="8727" y="9649"/>
                    <a:pt x="8759" y="9523"/>
                  </a:cubicBezTo>
                  <a:lnTo>
                    <a:pt x="9231" y="8389"/>
                  </a:lnTo>
                  <a:lnTo>
                    <a:pt x="9861" y="8105"/>
                  </a:lnTo>
                  <a:close/>
                  <a:moveTo>
                    <a:pt x="6002" y="1"/>
                  </a:moveTo>
                  <a:cubicBezTo>
                    <a:pt x="5923" y="1"/>
                    <a:pt x="5844" y="24"/>
                    <a:pt x="5797" y="72"/>
                  </a:cubicBezTo>
                  <a:lnTo>
                    <a:pt x="4852" y="828"/>
                  </a:lnTo>
                  <a:lnTo>
                    <a:pt x="3623" y="670"/>
                  </a:lnTo>
                  <a:cubicBezTo>
                    <a:pt x="3607" y="667"/>
                    <a:pt x="3590" y="665"/>
                    <a:pt x="3573" y="665"/>
                  </a:cubicBezTo>
                  <a:cubicBezTo>
                    <a:pt x="3434" y="665"/>
                    <a:pt x="3305" y="775"/>
                    <a:pt x="3277" y="859"/>
                  </a:cubicBezTo>
                  <a:lnTo>
                    <a:pt x="2804" y="2025"/>
                  </a:lnTo>
                  <a:lnTo>
                    <a:pt x="1639" y="2498"/>
                  </a:lnTo>
                  <a:cubicBezTo>
                    <a:pt x="1481" y="2561"/>
                    <a:pt x="1418" y="2687"/>
                    <a:pt x="1450" y="2844"/>
                  </a:cubicBezTo>
                  <a:lnTo>
                    <a:pt x="1607" y="4073"/>
                  </a:lnTo>
                  <a:lnTo>
                    <a:pt x="851" y="5018"/>
                  </a:lnTo>
                  <a:cubicBezTo>
                    <a:pt x="788" y="5112"/>
                    <a:pt x="788" y="5333"/>
                    <a:pt x="851" y="5428"/>
                  </a:cubicBezTo>
                  <a:lnTo>
                    <a:pt x="1607" y="6373"/>
                  </a:lnTo>
                  <a:lnTo>
                    <a:pt x="1450" y="7601"/>
                  </a:lnTo>
                  <a:cubicBezTo>
                    <a:pt x="1450" y="7696"/>
                    <a:pt x="1450" y="7759"/>
                    <a:pt x="1481" y="7853"/>
                  </a:cubicBezTo>
                  <a:lnTo>
                    <a:pt x="189" y="9145"/>
                  </a:lnTo>
                  <a:cubicBezTo>
                    <a:pt x="0" y="9334"/>
                    <a:pt x="126" y="9649"/>
                    <a:pt x="347" y="9744"/>
                  </a:cubicBezTo>
                  <a:lnTo>
                    <a:pt x="1765" y="10059"/>
                  </a:lnTo>
                  <a:lnTo>
                    <a:pt x="2080" y="11539"/>
                  </a:lnTo>
                  <a:cubicBezTo>
                    <a:pt x="2099" y="11714"/>
                    <a:pt x="2250" y="11805"/>
                    <a:pt x="2407" y="11805"/>
                  </a:cubicBezTo>
                  <a:cubicBezTo>
                    <a:pt x="2505" y="11805"/>
                    <a:pt x="2606" y="11770"/>
                    <a:pt x="2678" y="11697"/>
                  </a:cubicBezTo>
                  <a:cubicBezTo>
                    <a:pt x="4410" y="9858"/>
                    <a:pt x="4587" y="9665"/>
                    <a:pt x="4601" y="9649"/>
                  </a:cubicBezTo>
                  <a:lnTo>
                    <a:pt x="4601" y="9649"/>
                  </a:lnTo>
                  <a:lnTo>
                    <a:pt x="4789" y="9618"/>
                  </a:lnTo>
                  <a:lnTo>
                    <a:pt x="5734" y="10374"/>
                  </a:lnTo>
                  <a:cubicBezTo>
                    <a:pt x="5829" y="10405"/>
                    <a:pt x="5860" y="10437"/>
                    <a:pt x="5955" y="10437"/>
                  </a:cubicBezTo>
                  <a:cubicBezTo>
                    <a:pt x="6018" y="10437"/>
                    <a:pt x="6112" y="10405"/>
                    <a:pt x="6144" y="10374"/>
                  </a:cubicBezTo>
                  <a:lnTo>
                    <a:pt x="7089" y="9618"/>
                  </a:lnTo>
                  <a:lnTo>
                    <a:pt x="7278" y="9649"/>
                  </a:lnTo>
                  <a:lnTo>
                    <a:pt x="9200" y="11697"/>
                  </a:lnTo>
                  <a:cubicBezTo>
                    <a:pt x="9284" y="11770"/>
                    <a:pt x="9388" y="11805"/>
                    <a:pt x="9485" y="11805"/>
                  </a:cubicBezTo>
                  <a:cubicBezTo>
                    <a:pt x="9640" y="11805"/>
                    <a:pt x="9779" y="11714"/>
                    <a:pt x="9798" y="11539"/>
                  </a:cubicBezTo>
                  <a:lnTo>
                    <a:pt x="10113" y="10059"/>
                  </a:lnTo>
                  <a:lnTo>
                    <a:pt x="11531" y="9744"/>
                  </a:lnTo>
                  <a:cubicBezTo>
                    <a:pt x="11815" y="9681"/>
                    <a:pt x="11878" y="9334"/>
                    <a:pt x="11689" y="9145"/>
                  </a:cubicBezTo>
                  <a:lnTo>
                    <a:pt x="10523" y="7853"/>
                  </a:lnTo>
                  <a:cubicBezTo>
                    <a:pt x="10554" y="7759"/>
                    <a:pt x="10586" y="7696"/>
                    <a:pt x="10554" y="7601"/>
                  </a:cubicBezTo>
                  <a:lnTo>
                    <a:pt x="10397" y="6373"/>
                  </a:lnTo>
                  <a:lnTo>
                    <a:pt x="11153" y="5428"/>
                  </a:lnTo>
                  <a:cubicBezTo>
                    <a:pt x="11216" y="5333"/>
                    <a:pt x="11216" y="5112"/>
                    <a:pt x="11153" y="5018"/>
                  </a:cubicBezTo>
                  <a:lnTo>
                    <a:pt x="10397" y="4073"/>
                  </a:lnTo>
                  <a:lnTo>
                    <a:pt x="10554" y="2844"/>
                  </a:lnTo>
                  <a:cubicBezTo>
                    <a:pt x="10586" y="2687"/>
                    <a:pt x="10460" y="2529"/>
                    <a:pt x="10365" y="2498"/>
                  </a:cubicBezTo>
                  <a:lnTo>
                    <a:pt x="9200" y="2025"/>
                  </a:lnTo>
                  <a:lnTo>
                    <a:pt x="8727" y="859"/>
                  </a:lnTo>
                  <a:cubicBezTo>
                    <a:pt x="8675" y="728"/>
                    <a:pt x="8578" y="662"/>
                    <a:pt x="8457" y="662"/>
                  </a:cubicBezTo>
                  <a:cubicBezTo>
                    <a:pt x="8432" y="662"/>
                    <a:pt x="8407" y="665"/>
                    <a:pt x="8381" y="670"/>
                  </a:cubicBezTo>
                  <a:lnTo>
                    <a:pt x="7152" y="828"/>
                  </a:lnTo>
                  <a:lnTo>
                    <a:pt x="6207" y="72"/>
                  </a:lnTo>
                  <a:cubicBezTo>
                    <a:pt x="6160" y="24"/>
                    <a:pt x="6081" y="1"/>
                    <a:pt x="6002" y="1"/>
                  </a:cubicBezTo>
                  <a:close/>
                </a:path>
              </a:pathLst>
            </a:custGeom>
            <a:grpFill/>
            <a:ln>
              <a:noFill/>
            </a:ln>
          </p:spPr>
          <p:txBody>
            <a:bodyPr spcFirstLastPara="1" wrap="square" lIns="91425" tIns="91425" rIns="91425" bIns="91425" anchor="ctr" anchorCtr="0">
              <a:noAutofit/>
            </a:bodyP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6" name="Google Shape;14099;p144">
            <a:extLst>
              <a:ext uri="{FF2B5EF4-FFF2-40B4-BE49-F238E27FC236}">
                <a16:creationId xmlns:a16="http://schemas.microsoft.com/office/drawing/2014/main" id="{F8B678FA-A24F-4EA3-E088-41EC7B01E35E}"/>
              </a:ext>
            </a:extLst>
          </p:cNvPr>
          <p:cNvSpPr txBox="1"/>
          <p:nvPr/>
        </p:nvSpPr>
        <p:spPr>
          <a:xfrm flipH="1">
            <a:off x="1926132" y="2397733"/>
            <a:ext cx="1768111" cy="689637"/>
          </a:xfrm>
          <a:prstGeom prst="rect">
            <a:avLst/>
          </a:prstGeom>
          <a:noFill/>
          <a:ln>
            <a:noFill/>
          </a:ln>
        </p:spPr>
        <p:txBody>
          <a:bodyPr spcFirstLastPara="1" wrap="square" lIns="91425" tIns="91425" rIns="91425" bIns="91425" anchor="ctr" anchorCtr="0">
            <a:noAutofit/>
          </a:bodyPr>
          <a:lstStyle/>
          <a:p>
            <a:pPr marL="0" marR="0" lvl="0" indent="0" algn="ctr" defTabSz="171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الأهداف</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الاستراتيجية</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هي</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نتائج</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تترجم</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رؤية</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المنظومة</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إلى</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توجهات</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عملية</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قابلة</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للقياس</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تُوجّه</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الجهود</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نحو</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تحقيق</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التميز</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والنمو</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المستدام</a:t>
            </a:r>
            <a:endPar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endParaRPr>
          </a:p>
        </p:txBody>
      </p:sp>
      <p:sp>
        <p:nvSpPr>
          <p:cNvPr id="87" name="Google Shape;14100;p144">
            <a:extLst>
              <a:ext uri="{FF2B5EF4-FFF2-40B4-BE49-F238E27FC236}">
                <a16:creationId xmlns:a16="http://schemas.microsoft.com/office/drawing/2014/main" id="{22AB92CC-6BD7-B324-4ED6-B67FBD4BF2E6}"/>
              </a:ext>
            </a:extLst>
          </p:cNvPr>
          <p:cNvSpPr txBox="1"/>
          <p:nvPr/>
        </p:nvSpPr>
        <p:spPr>
          <a:xfrm flipH="1">
            <a:off x="5487687" y="2495610"/>
            <a:ext cx="1426327" cy="393642"/>
          </a:xfrm>
          <a:prstGeom prst="rect">
            <a:avLst/>
          </a:prstGeom>
          <a:noFill/>
          <a:ln>
            <a:noFill/>
          </a:ln>
        </p:spPr>
        <p:txBody>
          <a:bodyPr spcFirstLastPara="1" wrap="square" lIns="91425" tIns="91425" rIns="91425" bIns="91425" anchor="ctr" anchorCtr="0">
            <a:noAutofit/>
          </a:bodyPr>
          <a:lstStyle/>
          <a:p>
            <a:pPr marL="0" marR="0" lvl="0" indent="0" algn="ctr" defTabSz="171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الرسالة</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المحتوى</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لتوضيح</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الرؤية</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ويحتوي</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على</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المهام</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المُحققة</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للرؤية</a:t>
            </a:r>
            <a:endPar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endParaRPr>
          </a:p>
        </p:txBody>
      </p:sp>
      <p:sp>
        <p:nvSpPr>
          <p:cNvPr id="88" name="Google Shape;14101;p144">
            <a:extLst>
              <a:ext uri="{FF2B5EF4-FFF2-40B4-BE49-F238E27FC236}">
                <a16:creationId xmlns:a16="http://schemas.microsoft.com/office/drawing/2014/main" id="{65821659-4F52-7825-417D-B2C3DA6DDBAA}"/>
              </a:ext>
            </a:extLst>
          </p:cNvPr>
          <p:cNvSpPr txBox="1"/>
          <p:nvPr/>
        </p:nvSpPr>
        <p:spPr>
          <a:xfrm flipH="1">
            <a:off x="3644727" y="2375081"/>
            <a:ext cx="1745063" cy="689637"/>
          </a:xfrm>
          <a:prstGeom prst="rect">
            <a:avLst/>
          </a:prstGeom>
          <a:noFill/>
          <a:ln>
            <a:noFill/>
          </a:ln>
        </p:spPr>
        <p:txBody>
          <a:bodyPr spcFirstLastPara="1" wrap="square" lIns="91425" tIns="91425" rIns="91425" bIns="91425" anchor="ctr" anchorCtr="0">
            <a:noAutofit/>
          </a:bodyPr>
          <a:lstStyle/>
          <a:p>
            <a:pPr marL="0" marR="0" lvl="0" indent="0" algn="ctr" defTabSz="171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الركائز</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المحاور</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الأساسية</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التي</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تبنى</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عليها</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استراتيجية</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الشركة</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وهي</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بمثابة</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الأعمدة</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التي</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تحمل</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التوجه</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الاستراتيجي</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للمجموعة</a:t>
            </a:r>
            <a:endPar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endParaRPr>
          </a:p>
        </p:txBody>
      </p:sp>
      <p:sp>
        <p:nvSpPr>
          <p:cNvPr id="89" name="Google Shape;14102;p144">
            <a:extLst>
              <a:ext uri="{FF2B5EF4-FFF2-40B4-BE49-F238E27FC236}">
                <a16:creationId xmlns:a16="http://schemas.microsoft.com/office/drawing/2014/main" id="{4EC81D7F-0000-BC48-BFFB-CB67263B3C29}"/>
              </a:ext>
            </a:extLst>
          </p:cNvPr>
          <p:cNvSpPr txBox="1"/>
          <p:nvPr/>
        </p:nvSpPr>
        <p:spPr>
          <a:xfrm flipH="1">
            <a:off x="201600" y="2392328"/>
            <a:ext cx="1779316" cy="689637"/>
          </a:xfrm>
          <a:prstGeom prst="rect">
            <a:avLst/>
          </a:prstGeom>
          <a:noFill/>
          <a:ln>
            <a:noFill/>
          </a:ln>
        </p:spPr>
        <p:txBody>
          <a:bodyPr spcFirstLastPara="1" wrap="square" lIns="91425" tIns="91425" rIns="91425" bIns="91425" anchor="ctr" anchorCtr="0">
            <a:noAutofit/>
          </a:bodyPr>
          <a:lstStyle/>
          <a:p>
            <a:pPr marL="0" marR="0" lvl="0" indent="0" algn="ctr" defTabSz="171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المبادرات</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الاستراتيجية</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مشروعات</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أو</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برامج</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تنفيذية</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تُترجم</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الأهداف</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الاستراتيجية</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إلى</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أنشطة</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عملية</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محددة</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تهدف</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إلى</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تحقيق</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نتائج</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ملموسة</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تدعم</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توجه</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المنظمة</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واستراتيجيتها</a:t>
            </a:r>
            <a:endPar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endParaRPr>
          </a:p>
        </p:txBody>
      </p:sp>
      <p:pic>
        <p:nvPicPr>
          <p:cNvPr id="91" name="Graphic 21">
            <a:extLst>
              <a:ext uri="{FF2B5EF4-FFF2-40B4-BE49-F238E27FC236}">
                <a16:creationId xmlns:a16="http://schemas.microsoft.com/office/drawing/2014/main" id="{B2C84662-4BAA-1FB6-762B-71E2ECC033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6081964" y="3965151"/>
            <a:ext cx="372729" cy="324000"/>
          </a:xfrm>
          <a:prstGeom prst="rect">
            <a:avLst/>
          </a:prstGeom>
        </p:spPr>
      </p:pic>
      <p:pic>
        <p:nvPicPr>
          <p:cNvPr id="92" name="Graphic 23">
            <a:extLst>
              <a:ext uri="{FF2B5EF4-FFF2-40B4-BE49-F238E27FC236}">
                <a16:creationId xmlns:a16="http://schemas.microsoft.com/office/drawing/2014/main" id="{BB444638-4888-1846-51DF-29BA72BFEE7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7672317" y="1231450"/>
            <a:ext cx="400637" cy="216000"/>
          </a:xfrm>
          <a:prstGeom prst="rect">
            <a:avLst/>
          </a:prstGeom>
        </p:spPr>
      </p:pic>
      <p:sp>
        <p:nvSpPr>
          <p:cNvPr id="104" name="Google Shape;14100;p144">
            <a:extLst>
              <a:ext uri="{FF2B5EF4-FFF2-40B4-BE49-F238E27FC236}">
                <a16:creationId xmlns:a16="http://schemas.microsoft.com/office/drawing/2014/main" id="{35773BA1-BB50-A44C-3967-A4E09D766B41}"/>
              </a:ext>
            </a:extLst>
          </p:cNvPr>
          <p:cNvSpPr txBox="1"/>
          <p:nvPr/>
        </p:nvSpPr>
        <p:spPr>
          <a:xfrm flipH="1">
            <a:off x="7012092" y="2339831"/>
            <a:ext cx="1870496" cy="689637"/>
          </a:xfrm>
          <a:prstGeom prst="rect">
            <a:avLst/>
          </a:prstGeom>
          <a:noFill/>
          <a:ln>
            <a:noFill/>
          </a:ln>
        </p:spPr>
        <p:txBody>
          <a:bodyPr spcFirstLastPara="1" wrap="square" lIns="91425" tIns="91425" rIns="91425" bIns="91425" anchor="ctr" anchorCtr="0">
            <a:noAutofit/>
          </a:bodyPr>
          <a:lstStyle/>
          <a:p>
            <a:pPr marL="0" marR="0" lvl="0" indent="0" algn="ctr" defTabSz="171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الرؤية</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وتم</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وضعها</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بناءً</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على</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الطموحات</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المستقبلية</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التي</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تسعى</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الشركة</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r>
              <a:rPr kumimoji="0" lang="en-US" sz="1000" b="0" i="0" u="none" strike="noStrike" kern="1200" cap="none" spc="0" normalizeH="0" baseline="0" noProof="0" err="1">
                <a:ln>
                  <a:noFill/>
                </a:ln>
                <a:solidFill>
                  <a:srgbClr val="173863"/>
                </a:solidFill>
                <a:effectLst/>
                <a:uLnTx/>
                <a:uFillTx/>
                <a:latin typeface="Sakkal Majalla" panose="02000000000000000000" pitchFamily="2" charset="-78"/>
                <a:ea typeface="+mn-ea"/>
                <a:cs typeface="Sakkal Majalla" panose="02000000000000000000" pitchFamily="2" charset="-78"/>
              </a:rPr>
              <a:t>لتحقيقها</a:t>
            </a:r>
            <a:r>
              <a:rPr kumimoji="0" lang="en-US" sz="1000" b="0" i="0" u="none" strike="noStrike" kern="1200" cap="none" spc="0" normalizeH="0" baseline="0" noProof="0">
                <a:ln>
                  <a:noFill/>
                </a:ln>
                <a:solidFill>
                  <a:srgbClr val="173863"/>
                </a:solidFill>
                <a:effectLst/>
                <a:uLnTx/>
                <a:uFillTx/>
                <a:latin typeface="Sakkal Majalla" panose="02000000000000000000" pitchFamily="2" charset="-78"/>
                <a:ea typeface="+mn-ea"/>
                <a:cs typeface="Sakkal Majalla" panose="02000000000000000000" pitchFamily="2" charset="-78"/>
              </a:rPr>
              <a:t> </a:t>
            </a:r>
          </a:p>
        </p:txBody>
      </p:sp>
      <p:sp>
        <p:nvSpPr>
          <p:cNvPr id="106" name="Google Shape;14100;p144">
            <a:extLst>
              <a:ext uri="{FF2B5EF4-FFF2-40B4-BE49-F238E27FC236}">
                <a16:creationId xmlns:a16="http://schemas.microsoft.com/office/drawing/2014/main" id="{4E809BCB-A769-1392-B99B-A736F195710E}"/>
              </a:ext>
            </a:extLst>
          </p:cNvPr>
          <p:cNvSpPr txBox="1"/>
          <p:nvPr/>
        </p:nvSpPr>
        <p:spPr>
          <a:xfrm flipH="1">
            <a:off x="7071904" y="2914738"/>
            <a:ext cx="1870496" cy="689637"/>
          </a:xfrm>
          <a:prstGeom prst="rect">
            <a:avLst/>
          </a:prstGeom>
          <a:noFill/>
          <a:ln>
            <a:noFill/>
          </a:ln>
        </p:spPr>
        <p:txBody>
          <a:bodyPr spcFirstLastPara="1" wrap="square" lIns="91425" tIns="91425" rIns="91425" bIns="91425" anchor="ctr" anchorCtr="0">
            <a:noAutofit/>
          </a:bodyPr>
          <a:lstStyle/>
          <a:p>
            <a:pPr marL="0" marR="0" lvl="0" indent="0" algn="ctr" defTabSz="171450" rtl="1"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تحقيق</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نمو</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استثماري</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مستدام</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وانتهاز</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فرص</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جديدة</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تعزز</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العائد</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وترسخ</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مكانة</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المجموعة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في</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السوق</a:t>
            </a:r>
            <a:endPar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endParaRPr>
          </a:p>
        </p:txBody>
      </p:sp>
      <p:sp>
        <p:nvSpPr>
          <p:cNvPr id="107" name="Google Shape;14100;p144">
            <a:extLst>
              <a:ext uri="{FF2B5EF4-FFF2-40B4-BE49-F238E27FC236}">
                <a16:creationId xmlns:a16="http://schemas.microsoft.com/office/drawing/2014/main" id="{B7AC0066-402E-F7E6-9E27-FE5CB8D3EF00}"/>
              </a:ext>
            </a:extLst>
          </p:cNvPr>
          <p:cNvSpPr txBox="1"/>
          <p:nvPr/>
        </p:nvSpPr>
        <p:spPr>
          <a:xfrm flipH="1">
            <a:off x="5441224" y="2011730"/>
            <a:ext cx="1697274" cy="452254"/>
          </a:xfrm>
          <a:prstGeom prst="rect">
            <a:avLst/>
          </a:prstGeom>
          <a:noFill/>
          <a:ln>
            <a:noFill/>
          </a:ln>
        </p:spPr>
        <p:txBody>
          <a:bodyPr spcFirstLastPara="1" wrap="square" lIns="91425" tIns="91425" rIns="91425" bIns="91425" anchor="ctr" anchorCtr="0">
            <a:noAutofit/>
          </a:bodyPr>
          <a:lstStyle/>
          <a:p>
            <a:pPr marL="0" marR="0" lvl="0" indent="0" algn="ctr" defTabSz="17145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err="1">
                <a:ln>
                  <a:noFill/>
                </a:ln>
                <a:solidFill>
                  <a:srgbClr val="768394"/>
                </a:solidFill>
                <a:effectLst/>
                <a:uLnTx/>
                <a:uFillTx/>
                <a:latin typeface="Sakkal Majalla" panose="02000000000000000000" pitchFamily="2" charset="-78"/>
                <a:ea typeface="+mn-ea"/>
                <a:cs typeface="Sakkal Majalla" panose="02000000000000000000" pitchFamily="2" charset="-78"/>
              </a:rPr>
              <a:t>عبر</a:t>
            </a:r>
            <a:r>
              <a:rPr kumimoji="0" lang="en-US" sz="700" b="0" i="0" u="none" strike="noStrike" kern="1200" cap="none" spc="0" normalizeH="0" baseline="0" noProof="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err="1">
                <a:ln>
                  <a:noFill/>
                </a:ln>
                <a:solidFill>
                  <a:srgbClr val="768394"/>
                </a:solidFill>
                <a:effectLst/>
                <a:uLnTx/>
                <a:uFillTx/>
                <a:latin typeface="Sakkal Majalla" panose="02000000000000000000" pitchFamily="2" charset="-78"/>
                <a:ea typeface="+mn-ea"/>
                <a:cs typeface="Sakkal Majalla" panose="02000000000000000000" pitchFamily="2" charset="-78"/>
              </a:rPr>
              <a:t>قيادة</a:t>
            </a:r>
            <a:r>
              <a:rPr kumimoji="0" lang="en-US" sz="700" b="0" i="0" u="none" strike="noStrike" kern="1200" cap="none" spc="0" normalizeH="0" baseline="0" noProof="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err="1">
                <a:ln>
                  <a:noFill/>
                </a:ln>
                <a:solidFill>
                  <a:srgbClr val="768394"/>
                </a:solidFill>
                <a:effectLst/>
                <a:uLnTx/>
                <a:uFillTx/>
                <a:latin typeface="Sakkal Majalla" panose="02000000000000000000" pitchFamily="2" charset="-78"/>
                <a:ea typeface="+mn-ea"/>
                <a:cs typeface="Sakkal Majalla" panose="02000000000000000000" pitchFamily="2" charset="-78"/>
              </a:rPr>
              <a:t>التحول</a:t>
            </a:r>
            <a:r>
              <a:rPr kumimoji="0" lang="en-US" sz="700" b="0" i="0" u="none" strike="noStrike" kern="1200" cap="none" spc="0" normalizeH="0" baseline="0" noProof="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err="1">
                <a:ln>
                  <a:noFill/>
                </a:ln>
                <a:solidFill>
                  <a:srgbClr val="768394"/>
                </a:solidFill>
                <a:effectLst/>
                <a:uLnTx/>
                <a:uFillTx/>
                <a:latin typeface="Sakkal Majalla" panose="02000000000000000000" pitchFamily="2" charset="-78"/>
                <a:ea typeface="+mn-ea"/>
                <a:cs typeface="Sakkal Majalla" panose="02000000000000000000" pitchFamily="2" charset="-78"/>
              </a:rPr>
              <a:t>الاستثماري</a:t>
            </a:r>
            <a:r>
              <a:rPr kumimoji="0" lang="en-US" sz="700" b="0" i="0" u="none" strike="noStrike" kern="1200" cap="none" spc="0" normalizeH="0" baseline="0" noProof="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err="1">
                <a:ln>
                  <a:noFill/>
                </a:ln>
                <a:solidFill>
                  <a:srgbClr val="768394"/>
                </a:solidFill>
                <a:effectLst/>
                <a:uLnTx/>
                <a:uFillTx/>
                <a:latin typeface="Sakkal Majalla" panose="02000000000000000000" pitchFamily="2" charset="-78"/>
                <a:ea typeface="+mn-ea"/>
                <a:cs typeface="Sakkal Majalla" panose="02000000000000000000" pitchFamily="2" charset="-78"/>
              </a:rPr>
              <a:t>من</a:t>
            </a:r>
            <a:r>
              <a:rPr kumimoji="0" lang="en-US" sz="700" b="0" i="0" u="none" strike="noStrike" kern="1200" cap="none" spc="0" normalizeH="0" baseline="0" noProof="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err="1">
                <a:ln>
                  <a:noFill/>
                </a:ln>
                <a:solidFill>
                  <a:srgbClr val="768394"/>
                </a:solidFill>
                <a:effectLst/>
                <a:uLnTx/>
                <a:uFillTx/>
                <a:latin typeface="Sakkal Majalla" panose="02000000000000000000" pitchFamily="2" charset="-78"/>
                <a:ea typeface="+mn-ea"/>
                <a:cs typeface="Sakkal Majalla" panose="02000000000000000000" pitchFamily="2" charset="-78"/>
              </a:rPr>
              <a:t>خلال</a:t>
            </a:r>
            <a:r>
              <a:rPr kumimoji="0" lang="en-US" sz="700" b="0" i="0" u="none" strike="noStrike" kern="1200" cap="none" spc="0" normalizeH="0" baseline="0" noProof="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err="1">
                <a:ln>
                  <a:noFill/>
                </a:ln>
                <a:solidFill>
                  <a:srgbClr val="768394"/>
                </a:solidFill>
                <a:effectLst/>
                <a:uLnTx/>
                <a:uFillTx/>
                <a:latin typeface="Sakkal Majalla" panose="02000000000000000000" pitchFamily="2" charset="-78"/>
                <a:ea typeface="+mn-ea"/>
                <a:cs typeface="Sakkal Majalla" panose="02000000000000000000" pitchFamily="2" charset="-78"/>
              </a:rPr>
              <a:t>تنويع</a:t>
            </a:r>
            <a:r>
              <a:rPr kumimoji="0" lang="en-US" sz="700" b="0" i="0" u="none" strike="noStrike" kern="1200" cap="none" spc="0" normalizeH="0" baseline="0" noProof="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err="1">
                <a:ln>
                  <a:noFill/>
                </a:ln>
                <a:solidFill>
                  <a:srgbClr val="768394"/>
                </a:solidFill>
                <a:effectLst/>
                <a:uLnTx/>
                <a:uFillTx/>
                <a:latin typeface="Sakkal Majalla" panose="02000000000000000000" pitchFamily="2" charset="-78"/>
                <a:ea typeface="+mn-ea"/>
                <a:cs typeface="Sakkal Majalla" panose="02000000000000000000" pitchFamily="2" charset="-78"/>
              </a:rPr>
              <a:t>القطاعات</a:t>
            </a:r>
            <a:r>
              <a:rPr kumimoji="0" lang="en-US" sz="700" b="0" i="0" u="none" strike="noStrike" kern="1200" cap="none" spc="0" normalizeH="0" baseline="0" noProof="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err="1">
                <a:ln>
                  <a:noFill/>
                </a:ln>
                <a:solidFill>
                  <a:srgbClr val="768394"/>
                </a:solidFill>
                <a:effectLst/>
                <a:uLnTx/>
                <a:uFillTx/>
                <a:latin typeface="Sakkal Majalla" panose="02000000000000000000" pitchFamily="2" charset="-78"/>
                <a:ea typeface="+mn-ea"/>
                <a:cs typeface="Sakkal Majalla" panose="02000000000000000000" pitchFamily="2" charset="-78"/>
              </a:rPr>
              <a:t>وبناء</a:t>
            </a:r>
            <a:r>
              <a:rPr kumimoji="0" lang="en-US" sz="700" b="0" i="0" u="none" strike="noStrike" kern="1200" cap="none" spc="0" normalizeH="0" baseline="0" noProof="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err="1">
                <a:ln>
                  <a:noFill/>
                </a:ln>
                <a:solidFill>
                  <a:srgbClr val="768394"/>
                </a:solidFill>
                <a:effectLst/>
                <a:uLnTx/>
                <a:uFillTx/>
                <a:latin typeface="Sakkal Majalla" panose="02000000000000000000" pitchFamily="2" charset="-78"/>
                <a:ea typeface="+mn-ea"/>
                <a:cs typeface="Sakkal Majalla" panose="02000000000000000000" pitchFamily="2" charset="-78"/>
              </a:rPr>
              <a:t>شراكات</a:t>
            </a:r>
            <a:r>
              <a:rPr kumimoji="0" lang="en-US" sz="700" b="0" i="0" u="none" strike="noStrike" kern="1200" cap="none" spc="0" normalizeH="0" baseline="0" noProof="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err="1">
                <a:ln>
                  <a:noFill/>
                </a:ln>
                <a:solidFill>
                  <a:srgbClr val="768394"/>
                </a:solidFill>
                <a:effectLst/>
                <a:uLnTx/>
                <a:uFillTx/>
                <a:latin typeface="Sakkal Majalla" panose="02000000000000000000" pitchFamily="2" charset="-78"/>
                <a:ea typeface="+mn-ea"/>
                <a:cs typeface="Sakkal Majalla" panose="02000000000000000000" pitchFamily="2" charset="-78"/>
              </a:rPr>
              <a:t>استراتيجية</a:t>
            </a:r>
            <a:r>
              <a:rPr kumimoji="0" lang="en-US" sz="700" b="0" i="0" u="none" strike="noStrike" kern="1200" cap="none" spc="0" normalizeH="0" baseline="0" noProof="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err="1">
                <a:ln>
                  <a:noFill/>
                </a:ln>
                <a:solidFill>
                  <a:srgbClr val="768394"/>
                </a:solidFill>
                <a:effectLst/>
                <a:uLnTx/>
                <a:uFillTx/>
                <a:latin typeface="Sakkal Majalla" panose="02000000000000000000" pitchFamily="2" charset="-78"/>
                <a:ea typeface="+mn-ea"/>
                <a:cs typeface="Sakkal Majalla" panose="02000000000000000000" pitchFamily="2" charset="-78"/>
              </a:rPr>
              <a:t>تخلق</a:t>
            </a:r>
            <a:r>
              <a:rPr kumimoji="0" lang="en-US" sz="700" b="0" i="0" u="none" strike="noStrike" kern="1200" cap="none" spc="0" normalizeH="0" baseline="0" noProof="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err="1">
                <a:ln>
                  <a:noFill/>
                </a:ln>
                <a:solidFill>
                  <a:srgbClr val="768394"/>
                </a:solidFill>
                <a:effectLst/>
                <a:uLnTx/>
                <a:uFillTx/>
                <a:latin typeface="Sakkal Majalla" panose="02000000000000000000" pitchFamily="2" charset="-78"/>
                <a:ea typeface="+mn-ea"/>
                <a:cs typeface="Sakkal Majalla" panose="02000000000000000000" pitchFamily="2" charset="-78"/>
              </a:rPr>
              <a:t>قيمة</a:t>
            </a:r>
            <a:r>
              <a:rPr kumimoji="0" lang="en-US" sz="700" b="0" i="0" u="none" strike="noStrike" kern="1200" cap="none" spc="0" normalizeH="0" baseline="0" noProof="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err="1">
                <a:ln>
                  <a:noFill/>
                </a:ln>
                <a:solidFill>
                  <a:srgbClr val="768394"/>
                </a:solidFill>
                <a:effectLst/>
                <a:uLnTx/>
                <a:uFillTx/>
                <a:latin typeface="Sakkal Majalla" panose="02000000000000000000" pitchFamily="2" charset="-78"/>
                <a:ea typeface="+mn-ea"/>
                <a:cs typeface="Sakkal Majalla" panose="02000000000000000000" pitchFamily="2" charset="-78"/>
              </a:rPr>
              <a:t>طويلة</a:t>
            </a:r>
            <a:r>
              <a:rPr kumimoji="0" lang="en-US" sz="700" b="0" i="0" u="none" strike="noStrike" kern="1200" cap="none" spc="0" normalizeH="0" baseline="0" noProof="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err="1">
                <a:ln>
                  <a:noFill/>
                </a:ln>
                <a:solidFill>
                  <a:srgbClr val="768394"/>
                </a:solidFill>
                <a:effectLst/>
                <a:uLnTx/>
                <a:uFillTx/>
                <a:latin typeface="Sakkal Majalla" panose="02000000000000000000" pitchFamily="2" charset="-78"/>
                <a:ea typeface="+mn-ea"/>
                <a:cs typeface="Sakkal Majalla" panose="02000000000000000000" pitchFamily="2" charset="-78"/>
              </a:rPr>
              <a:t>الأمد</a:t>
            </a:r>
            <a:r>
              <a:rPr kumimoji="0" lang="en-US" sz="700" b="0" i="0" u="none" strike="noStrike" kern="1200" cap="none" spc="0" normalizeH="0" baseline="0" noProof="0">
                <a:ln>
                  <a:noFill/>
                </a:ln>
                <a:solidFill>
                  <a:srgbClr val="768394"/>
                </a:solidFill>
                <a:effectLst/>
                <a:uLnTx/>
                <a:uFillTx/>
                <a:latin typeface="Sakkal Majalla" panose="02000000000000000000" pitchFamily="2" charset="-78"/>
                <a:ea typeface="+mn-ea"/>
                <a:cs typeface="Sakkal Majalla" panose="02000000000000000000" pitchFamily="2" charset="-78"/>
              </a:rPr>
              <a:t>.</a:t>
            </a:r>
          </a:p>
          <a:p>
            <a:pPr marL="0" marR="0" lvl="0" indent="0" algn="ctr" defTabSz="17145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768394"/>
              </a:solidFill>
              <a:effectLst/>
              <a:uLnTx/>
              <a:uFillTx/>
              <a:latin typeface="Sakkal Majalla" panose="02000000000000000000" pitchFamily="2" charset="-78"/>
              <a:ea typeface="+mn-ea"/>
              <a:cs typeface="Sakkal Majalla" panose="02000000000000000000" pitchFamily="2" charset="-78"/>
            </a:endParaRPr>
          </a:p>
        </p:txBody>
      </p:sp>
      <p:pic>
        <p:nvPicPr>
          <p:cNvPr id="109" name="Graphic 23">
            <a:extLst>
              <a:ext uri="{FF2B5EF4-FFF2-40B4-BE49-F238E27FC236}">
                <a16:creationId xmlns:a16="http://schemas.microsoft.com/office/drawing/2014/main" id="{675B01DC-A123-8C1C-4697-0B558875167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2783720" y="4007245"/>
            <a:ext cx="271564" cy="271604"/>
          </a:xfrm>
          <a:prstGeom prst="rect">
            <a:avLst/>
          </a:prstGeom>
        </p:spPr>
      </p:pic>
      <p:sp>
        <p:nvSpPr>
          <p:cNvPr id="112" name="Google Shape;14100;p144">
            <a:extLst>
              <a:ext uri="{FF2B5EF4-FFF2-40B4-BE49-F238E27FC236}">
                <a16:creationId xmlns:a16="http://schemas.microsoft.com/office/drawing/2014/main" id="{C94451B3-0EA0-FA5C-CFF1-B8BA811401B6}"/>
              </a:ext>
            </a:extLst>
          </p:cNvPr>
          <p:cNvSpPr txBox="1"/>
          <p:nvPr/>
        </p:nvSpPr>
        <p:spPr>
          <a:xfrm flipH="1">
            <a:off x="3623682" y="3152121"/>
            <a:ext cx="1791250" cy="452254"/>
          </a:xfrm>
          <a:prstGeom prst="rect">
            <a:avLst/>
          </a:prstGeom>
          <a:noFill/>
          <a:ln>
            <a:noFill/>
          </a:ln>
        </p:spPr>
        <p:txBody>
          <a:bodyPr spcFirstLastPara="1" wrap="square" lIns="91425" tIns="91425" rIns="91425" bIns="91425" anchor="ctr" anchorCtr="0">
            <a:noAutofit/>
          </a:bodyPr>
          <a:lstStyle/>
          <a:p>
            <a:pPr marL="0" marR="0" lvl="0" indent="0" algn="ctr" defTabSz="17145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تركز</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على</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الريادة</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الاستثمارية</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وتنويع</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المحفظة</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لتعزيز</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نمو</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المجموعة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في</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القطاعات</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الواعدة</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وتحقيق</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الاستدامة</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المالية</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لضمان</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كفاءة</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الإنفاق</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واستمرار</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العوائد</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وترسيخ</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الحوكمة</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والتميز</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عبر</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تطوير</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الأداء</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المؤسسي</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إضافة</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إلى</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بناء</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علامة</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تجارية</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قوية</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تجسد</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مكانة</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المجموعة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في</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السوق</a:t>
            </a:r>
            <a:endPar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endParaRPr>
          </a:p>
        </p:txBody>
      </p:sp>
      <p:sp>
        <p:nvSpPr>
          <p:cNvPr id="113" name="Google Shape;14100;p144">
            <a:extLst>
              <a:ext uri="{FF2B5EF4-FFF2-40B4-BE49-F238E27FC236}">
                <a16:creationId xmlns:a16="http://schemas.microsoft.com/office/drawing/2014/main" id="{7D2A2675-C98D-24A0-25D6-2F962CE532DF}"/>
              </a:ext>
            </a:extLst>
          </p:cNvPr>
          <p:cNvSpPr txBox="1"/>
          <p:nvPr/>
        </p:nvSpPr>
        <p:spPr>
          <a:xfrm flipH="1">
            <a:off x="1853476" y="1774161"/>
            <a:ext cx="1791250" cy="452254"/>
          </a:xfrm>
          <a:prstGeom prst="rect">
            <a:avLst/>
          </a:prstGeom>
          <a:noFill/>
          <a:ln>
            <a:noFill/>
          </a:ln>
        </p:spPr>
        <p:txBody>
          <a:bodyPr spcFirstLastPara="1" wrap="square" lIns="91425" tIns="91425" rIns="91425" bIns="91425" anchor="ctr" anchorCtr="0">
            <a:noAutofit/>
          </a:bodyPr>
          <a:lstStyle/>
          <a:p>
            <a:pPr marL="0" marR="0" lvl="0" indent="0" algn="ctr" defTabSz="17145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تركز</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على</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تعزيز</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النمو</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والاستثمار</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المستدام</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ورفع</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الكفاءة</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المالية</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والتشغيلية</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وتطبيق</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أعلى</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معايير</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الحوكمة</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والتميز</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المؤسسي</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إضافة</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إلى</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تعزيز</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حضور</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وهوية</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المجموعة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في</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السوق</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لتحقيق</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رؤية</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طموحة</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ومكانة</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ريادية</a:t>
            </a:r>
            <a:endPar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endParaRPr>
          </a:p>
        </p:txBody>
      </p:sp>
      <p:sp>
        <p:nvSpPr>
          <p:cNvPr id="114" name="Google Shape;14100;p144">
            <a:extLst>
              <a:ext uri="{FF2B5EF4-FFF2-40B4-BE49-F238E27FC236}">
                <a16:creationId xmlns:a16="http://schemas.microsoft.com/office/drawing/2014/main" id="{B77B694A-0F01-55BA-E105-6C666E886BE8}"/>
              </a:ext>
            </a:extLst>
          </p:cNvPr>
          <p:cNvSpPr txBox="1"/>
          <p:nvPr/>
        </p:nvSpPr>
        <p:spPr>
          <a:xfrm flipH="1">
            <a:off x="222674" y="3126421"/>
            <a:ext cx="1791250" cy="452254"/>
          </a:xfrm>
          <a:prstGeom prst="rect">
            <a:avLst/>
          </a:prstGeom>
          <a:noFill/>
          <a:ln>
            <a:noFill/>
          </a:ln>
        </p:spPr>
        <p:txBody>
          <a:bodyPr spcFirstLastPara="1" wrap="square" lIns="91425" tIns="91425" rIns="91425" bIns="91425" anchor="ctr" anchorCtr="0">
            <a:noAutofit/>
          </a:bodyPr>
          <a:lstStyle/>
          <a:p>
            <a:pPr marL="0" marR="0" lvl="0" indent="0" algn="ctr" defTabSz="17145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تركز</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المبادرات</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الاستراتيجية</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على</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تحويل</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الأهداف</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إلى</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مشاريع</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وبرامج</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تنفيذية</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تسهم</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في</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تحقيق</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النمو</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وتعزيز</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الكفاءة</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ورفع</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التميز</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المؤسسي</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عبر</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خطط</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عملية</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واضحة</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تضمن</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تحقيق</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النتائج</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المرجوة</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ودعم</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توجهات</a:t>
            </a:r>
            <a:r>
              <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rPr>
              <a:t> المجموعة </a:t>
            </a:r>
            <a:r>
              <a:rPr kumimoji="0" lang="en-US" sz="700" b="0" i="0" u="none" strike="noStrike" kern="1200" cap="none" spc="0" normalizeH="0" baseline="0" noProof="0" dirty="0" err="1">
                <a:ln>
                  <a:noFill/>
                </a:ln>
                <a:solidFill>
                  <a:srgbClr val="768394"/>
                </a:solidFill>
                <a:effectLst/>
                <a:uLnTx/>
                <a:uFillTx/>
                <a:latin typeface="Sakkal Majalla" panose="02000000000000000000" pitchFamily="2" charset="-78"/>
                <a:ea typeface="+mn-ea"/>
                <a:cs typeface="Sakkal Majalla" panose="02000000000000000000" pitchFamily="2" charset="-78"/>
              </a:rPr>
              <a:t>المستقبلية</a:t>
            </a:r>
            <a:endParaRPr kumimoji="0" lang="en-US" sz="700" b="0" i="0" u="none" strike="noStrike" kern="1200" cap="none" spc="0" normalizeH="0" baseline="0" noProof="0" dirty="0">
              <a:ln>
                <a:noFill/>
              </a:ln>
              <a:solidFill>
                <a:srgbClr val="768394"/>
              </a:solidFill>
              <a:effectLst/>
              <a:uLnTx/>
              <a:uFillTx/>
              <a:latin typeface="Sakkal Majalla" panose="02000000000000000000" pitchFamily="2" charset="-78"/>
              <a:ea typeface="+mn-ea"/>
              <a:cs typeface="Sakkal Majalla" panose="02000000000000000000" pitchFamily="2" charset="-78"/>
            </a:endParaRPr>
          </a:p>
        </p:txBody>
      </p:sp>
      <p:grpSp>
        <p:nvGrpSpPr>
          <p:cNvPr id="115" name="Google Shape;12531;p141">
            <a:extLst>
              <a:ext uri="{FF2B5EF4-FFF2-40B4-BE49-F238E27FC236}">
                <a16:creationId xmlns:a16="http://schemas.microsoft.com/office/drawing/2014/main" id="{B6FE4D4D-E64F-C5EA-DAFE-09A76B49C48B}"/>
              </a:ext>
            </a:extLst>
          </p:cNvPr>
          <p:cNvGrpSpPr/>
          <p:nvPr/>
        </p:nvGrpSpPr>
        <p:grpSpPr>
          <a:xfrm flipH="1">
            <a:off x="4442132" y="1170022"/>
            <a:ext cx="333236" cy="349950"/>
            <a:chOff x="7548967" y="1978927"/>
            <a:chExt cx="333285" cy="349950"/>
          </a:xfrm>
          <a:solidFill>
            <a:schemeClr val="accent1"/>
          </a:solidFill>
        </p:grpSpPr>
        <p:sp>
          <p:nvSpPr>
            <p:cNvPr id="116" name="Google Shape;12532;p141">
              <a:extLst>
                <a:ext uri="{FF2B5EF4-FFF2-40B4-BE49-F238E27FC236}">
                  <a16:creationId xmlns:a16="http://schemas.microsoft.com/office/drawing/2014/main" id="{CDC5027D-497F-7DF7-85FC-17501D3A0288}"/>
                </a:ext>
              </a:extLst>
            </p:cNvPr>
            <p:cNvSpPr/>
            <p:nvPr/>
          </p:nvSpPr>
          <p:spPr>
            <a:xfrm>
              <a:off x="7548967" y="1978927"/>
              <a:ext cx="333285" cy="234816"/>
            </a:xfrm>
            <a:custGeom>
              <a:avLst/>
              <a:gdLst/>
              <a:ahLst/>
              <a:cxnLst/>
              <a:rect l="l" t="t" r="r" b="b"/>
              <a:pathLst>
                <a:path w="10479" h="7383" extrusionOk="0">
                  <a:moveTo>
                    <a:pt x="8978" y="286"/>
                  </a:moveTo>
                  <a:cubicBezTo>
                    <a:pt x="9633" y="298"/>
                    <a:pt x="10145" y="834"/>
                    <a:pt x="10145" y="1489"/>
                  </a:cubicBezTo>
                  <a:cubicBezTo>
                    <a:pt x="10121" y="2168"/>
                    <a:pt x="9585" y="2727"/>
                    <a:pt x="8931" y="2727"/>
                  </a:cubicBezTo>
                  <a:cubicBezTo>
                    <a:pt x="8300" y="2727"/>
                    <a:pt x="7799" y="2251"/>
                    <a:pt x="7740" y="1656"/>
                  </a:cubicBezTo>
                  <a:lnTo>
                    <a:pt x="7740" y="1596"/>
                  </a:lnTo>
                  <a:lnTo>
                    <a:pt x="7740" y="1572"/>
                  </a:lnTo>
                  <a:lnTo>
                    <a:pt x="7740" y="1513"/>
                  </a:lnTo>
                  <a:cubicBezTo>
                    <a:pt x="7740" y="1429"/>
                    <a:pt x="7668" y="1358"/>
                    <a:pt x="7573" y="1358"/>
                  </a:cubicBezTo>
                  <a:lnTo>
                    <a:pt x="2882" y="1358"/>
                  </a:lnTo>
                  <a:cubicBezTo>
                    <a:pt x="2799" y="1358"/>
                    <a:pt x="2727" y="1429"/>
                    <a:pt x="2727" y="1513"/>
                  </a:cubicBezTo>
                  <a:lnTo>
                    <a:pt x="2727" y="1596"/>
                  </a:lnTo>
                  <a:lnTo>
                    <a:pt x="2727" y="1608"/>
                  </a:lnTo>
                  <a:lnTo>
                    <a:pt x="2727" y="1656"/>
                  </a:lnTo>
                  <a:lnTo>
                    <a:pt x="2727" y="1679"/>
                  </a:lnTo>
                  <a:lnTo>
                    <a:pt x="2727" y="1727"/>
                  </a:lnTo>
                  <a:lnTo>
                    <a:pt x="2727" y="1739"/>
                  </a:lnTo>
                  <a:cubicBezTo>
                    <a:pt x="2727" y="1751"/>
                    <a:pt x="2727" y="1775"/>
                    <a:pt x="2704" y="1799"/>
                  </a:cubicBezTo>
                  <a:lnTo>
                    <a:pt x="2704" y="1810"/>
                  </a:lnTo>
                  <a:cubicBezTo>
                    <a:pt x="2704" y="1834"/>
                    <a:pt x="2692" y="1858"/>
                    <a:pt x="2692" y="1870"/>
                  </a:cubicBezTo>
                  <a:cubicBezTo>
                    <a:pt x="2692" y="1894"/>
                    <a:pt x="2692" y="1894"/>
                    <a:pt x="2680" y="1906"/>
                  </a:cubicBezTo>
                  <a:cubicBezTo>
                    <a:pt x="2680" y="1918"/>
                    <a:pt x="2668" y="1930"/>
                    <a:pt x="2668" y="1930"/>
                  </a:cubicBezTo>
                  <a:cubicBezTo>
                    <a:pt x="2668" y="1953"/>
                    <a:pt x="2644" y="1953"/>
                    <a:pt x="2644" y="1965"/>
                  </a:cubicBezTo>
                  <a:cubicBezTo>
                    <a:pt x="2644" y="1977"/>
                    <a:pt x="2632" y="1977"/>
                    <a:pt x="2632" y="1989"/>
                  </a:cubicBezTo>
                  <a:cubicBezTo>
                    <a:pt x="2632" y="2013"/>
                    <a:pt x="2620" y="2025"/>
                    <a:pt x="2620" y="2025"/>
                  </a:cubicBezTo>
                  <a:cubicBezTo>
                    <a:pt x="2620" y="2025"/>
                    <a:pt x="2620" y="2037"/>
                    <a:pt x="2608" y="2037"/>
                  </a:cubicBezTo>
                  <a:cubicBezTo>
                    <a:pt x="2573" y="2084"/>
                    <a:pt x="2561" y="2132"/>
                    <a:pt x="2525" y="2168"/>
                  </a:cubicBezTo>
                  <a:cubicBezTo>
                    <a:pt x="2513" y="2191"/>
                    <a:pt x="2513" y="2203"/>
                    <a:pt x="2501" y="2215"/>
                  </a:cubicBezTo>
                  <a:cubicBezTo>
                    <a:pt x="2454" y="2275"/>
                    <a:pt x="2406" y="2334"/>
                    <a:pt x="2346" y="2382"/>
                  </a:cubicBezTo>
                  <a:cubicBezTo>
                    <a:pt x="2334" y="2394"/>
                    <a:pt x="2323" y="2394"/>
                    <a:pt x="2311" y="2406"/>
                  </a:cubicBezTo>
                  <a:lnTo>
                    <a:pt x="2287" y="2430"/>
                  </a:lnTo>
                  <a:cubicBezTo>
                    <a:pt x="2084" y="2584"/>
                    <a:pt x="1811" y="2692"/>
                    <a:pt x="1537" y="2692"/>
                  </a:cubicBezTo>
                  <a:cubicBezTo>
                    <a:pt x="882" y="2692"/>
                    <a:pt x="322" y="2156"/>
                    <a:pt x="322" y="1489"/>
                  </a:cubicBezTo>
                  <a:cubicBezTo>
                    <a:pt x="322" y="822"/>
                    <a:pt x="858" y="286"/>
                    <a:pt x="1537" y="286"/>
                  </a:cubicBezTo>
                  <a:close/>
                  <a:moveTo>
                    <a:pt x="7395" y="1668"/>
                  </a:moveTo>
                  <a:cubicBezTo>
                    <a:pt x="7442" y="2049"/>
                    <a:pt x="7633" y="2406"/>
                    <a:pt x="7930" y="2668"/>
                  </a:cubicBezTo>
                  <a:cubicBezTo>
                    <a:pt x="7823" y="2763"/>
                    <a:pt x="7692" y="2799"/>
                    <a:pt x="7549" y="2799"/>
                  </a:cubicBezTo>
                  <a:lnTo>
                    <a:pt x="2858" y="2799"/>
                  </a:lnTo>
                  <a:cubicBezTo>
                    <a:pt x="2727" y="2787"/>
                    <a:pt x="2608" y="2739"/>
                    <a:pt x="2501" y="2668"/>
                  </a:cubicBezTo>
                  <a:cubicBezTo>
                    <a:pt x="2739" y="2453"/>
                    <a:pt x="2906" y="2191"/>
                    <a:pt x="2977" y="1894"/>
                  </a:cubicBezTo>
                  <a:lnTo>
                    <a:pt x="2977" y="1870"/>
                  </a:lnTo>
                  <a:cubicBezTo>
                    <a:pt x="2977" y="1858"/>
                    <a:pt x="2989" y="1846"/>
                    <a:pt x="2989" y="1810"/>
                  </a:cubicBezTo>
                  <a:cubicBezTo>
                    <a:pt x="3001" y="1775"/>
                    <a:pt x="3001" y="1727"/>
                    <a:pt x="3001" y="1668"/>
                  </a:cubicBezTo>
                  <a:close/>
                  <a:moveTo>
                    <a:pt x="1513" y="1"/>
                  </a:moveTo>
                  <a:cubicBezTo>
                    <a:pt x="680" y="1"/>
                    <a:pt x="1" y="679"/>
                    <a:pt x="1" y="1513"/>
                  </a:cubicBezTo>
                  <a:cubicBezTo>
                    <a:pt x="1" y="2346"/>
                    <a:pt x="680" y="3037"/>
                    <a:pt x="1513" y="3037"/>
                  </a:cubicBezTo>
                  <a:cubicBezTo>
                    <a:pt x="1787" y="3037"/>
                    <a:pt x="2025" y="2977"/>
                    <a:pt x="2251" y="2858"/>
                  </a:cubicBezTo>
                  <a:cubicBezTo>
                    <a:pt x="2370" y="2977"/>
                    <a:pt x="2525" y="3049"/>
                    <a:pt x="2692" y="3096"/>
                  </a:cubicBezTo>
                  <a:lnTo>
                    <a:pt x="2692" y="7216"/>
                  </a:lnTo>
                  <a:cubicBezTo>
                    <a:pt x="2692" y="7311"/>
                    <a:pt x="2763" y="7383"/>
                    <a:pt x="2858" y="7383"/>
                  </a:cubicBezTo>
                  <a:cubicBezTo>
                    <a:pt x="2942" y="7383"/>
                    <a:pt x="3025" y="7311"/>
                    <a:pt x="3025" y="7216"/>
                  </a:cubicBezTo>
                  <a:lnTo>
                    <a:pt x="3025" y="3120"/>
                  </a:lnTo>
                  <a:lnTo>
                    <a:pt x="7454" y="3120"/>
                  </a:lnTo>
                  <a:lnTo>
                    <a:pt x="7454" y="3882"/>
                  </a:lnTo>
                  <a:cubicBezTo>
                    <a:pt x="7454" y="3977"/>
                    <a:pt x="7526" y="4049"/>
                    <a:pt x="7621" y="4049"/>
                  </a:cubicBezTo>
                  <a:cubicBezTo>
                    <a:pt x="7704" y="4049"/>
                    <a:pt x="7776" y="3977"/>
                    <a:pt x="7776" y="3882"/>
                  </a:cubicBezTo>
                  <a:lnTo>
                    <a:pt x="7776" y="3108"/>
                  </a:lnTo>
                  <a:cubicBezTo>
                    <a:pt x="7966" y="3084"/>
                    <a:pt x="8121" y="2989"/>
                    <a:pt x="8264" y="2870"/>
                  </a:cubicBezTo>
                  <a:cubicBezTo>
                    <a:pt x="8466" y="2977"/>
                    <a:pt x="8704" y="3037"/>
                    <a:pt x="8954" y="3037"/>
                  </a:cubicBezTo>
                  <a:cubicBezTo>
                    <a:pt x="9788" y="3037"/>
                    <a:pt x="10478" y="2346"/>
                    <a:pt x="10478" y="1513"/>
                  </a:cubicBezTo>
                  <a:cubicBezTo>
                    <a:pt x="10443" y="1120"/>
                    <a:pt x="10300" y="727"/>
                    <a:pt x="10014" y="441"/>
                  </a:cubicBezTo>
                  <a:cubicBezTo>
                    <a:pt x="9728" y="167"/>
                    <a:pt x="9359" y="1"/>
                    <a:pt x="8978" y="1"/>
                  </a:cubicBezTo>
                  <a:close/>
                </a:path>
              </a:pathLst>
            </a:custGeom>
            <a:grpFill/>
            <a:ln>
              <a:noFill/>
            </a:ln>
          </p:spPr>
          <p:txBody>
            <a:bodyPr spcFirstLastPara="1" wrap="square" lIns="91425" tIns="91425" rIns="91425" bIns="91425" anchor="ctr" anchorCtr="0">
              <a:noAutofit/>
            </a:bodyP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7" name="Google Shape;12533;p141">
              <a:extLst>
                <a:ext uri="{FF2B5EF4-FFF2-40B4-BE49-F238E27FC236}">
                  <a16:creationId xmlns:a16="http://schemas.microsoft.com/office/drawing/2014/main" id="{C3589476-8DB8-795C-9EEB-B4FFE13AA388}"/>
                </a:ext>
              </a:extLst>
            </p:cNvPr>
            <p:cNvSpPr/>
            <p:nvPr/>
          </p:nvSpPr>
          <p:spPr>
            <a:xfrm>
              <a:off x="7570562" y="2001667"/>
              <a:ext cx="51142" cy="51142"/>
            </a:xfrm>
            <a:custGeom>
              <a:avLst/>
              <a:gdLst/>
              <a:ahLst/>
              <a:cxnLst/>
              <a:rect l="l" t="t" r="r" b="b"/>
              <a:pathLst>
                <a:path w="1608" h="1608" extrusionOk="0">
                  <a:moveTo>
                    <a:pt x="810" y="322"/>
                  </a:moveTo>
                  <a:cubicBezTo>
                    <a:pt x="1072" y="322"/>
                    <a:pt x="1286" y="536"/>
                    <a:pt x="1286" y="798"/>
                  </a:cubicBezTo>
                  <a:cubicBezTo>
                    <a:pt x="1286" y="1060"/>
                    <a:pt x="1072" y="1274"/>
                    <a:pt x="810" y="1274"/>
                  </a:cubicBezTo>
                  <a:cubicBezTo>
                    <a:pt x="536" y="1274"/>
                    <a:pt x="334" y="1072"/>
                    <a:pt x="334" y="798"/>
                  </a:cubicBezTo>
                  <a:cubicBezTo>
                    <a:pt x="334" y="536"/>
                    <a:pt x="536" y="322"/>
                    <a:pt x="810" y="322"/>
                  </a:cubicBezTo>
                  <a:close/>
                  <a:moveTo>
                    <a:pt x="810" y="0"/>
                  </a:moveTo>
                  <a:cubicBezTo>
                    <a:pt x="358" y="0"/>
                    <a:pt x="1" y="357"/>
                    <a:pt x="1" y="798"/>
                  </a:cubicBezTo>
                  <a:cubicBezTo>
                    <a:pt x="1" y="1250"/>
                    <a:pt x="358" y="1607"/>
                    <a:pt x="810" y="1607"/>
                  </a:cubicBezTo>
                  <a:cubicBezTo>
                    <a:pt x="1251" y="1607"/>
                    <a:pt x="1608" y="1250"/>
                    <a:pt x="1608" y="798"/>
                  </a:cubicBezTo>
                  <a:cubicBezTo>
                    <a:pt x="1608" y="357"/>
                    <a:pt x="1251" y="0"/>
                    <a:pt x="810" y="0"/>
                  </a:cubicBezTo>
                  <a:close/>
                </a:path>
              </a:pathLst>
            </a:custGeom>
            <a:grpFill/>
            <a:ln>
              <a:noFill/>
            </a:ln>
          </p:spPr>
          <p:txBody>
            <a:bodyPr spcFirstLastPara="1" wrap="square" lIns="91425" tIns="91425" rIns="91425" bIns="91425" anchor="ctr" anchorCtr="0">
              <a:noAutofit/>
            </a:bodyP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8" name="Google Shape;12534;p141">
              <a:extLst>
                <a:ext uri="{FF2B5EF4-FFF2-40B4-BE49-F238E27FC236}">
                  <a16:creationId xmlns:a16="http://schemas.microsoft.com/office/drawing/2014/main" id="{11193DA6-34C9-57BA-AB9E-1DBB4C2FE544}"/>
                </a:ext>
              </a:extLst>
            </p:cNvPr>
            <p:cNvSpPr/>
            <p:nvPr/>
          </p:nvSpPr>
          <p:spPr>
            <a:xfrm>
              <a:off x="7807986" y="2001667"/>
              <a:ext cx="51174" cy="51142"/>
            </a:xfrm>
            <a:custGeom>
              <a:avLst/>
              <a:gdLst/>
              <a:ahLst/>
              <a:cxnLst/>
              <a:rect l="l" t="t" r="r" b="b"/>
              <a:pathLst>
                <a:path w="1609" h="1608" extrusionOk="0">
                  <a:moveTo>
                    <a:pt x="798" y="322"/>
                  </a:moveTo>
                  <a:cubicBezTo>
                    <a:pt x="1072" y="322"/>
                    <a:pt x="1275" y="536"/>
                    <a:pt x="1275" y="798"/>
                  </a:cubicBezTo>
                  <a:cubicBezTo>
                    <a:pt x="1275" y="1060"/>
                    <a:pt x="1072" y="1274"/>
                    <a:pt x="798" y="1274"/>
                  </a:cubicBezTo>
                  <a:cubicBezTo>
                    <a:pt x="537" y="1274"/>
                    <a:pt x="322" y="1072"/>
                    <a:pt x="322" y="798"/>
                  </a:cubicBezTo>
                  <a:cubicBezTo>
                    <a:pt x="322" y="536"/>
                    <a:pt x="537" y="322"/>
                    <a:pt x="798" y="322"/>
                  </a:cubicBezTo>
                  <a:close/>
                  <a:moveTo>
                    <a:pt x="798" y="0"/>
                  </a:moveTo>
                  <a:cubicBezTo>
                    <a:pt x="358" y="0"/>
                    <a:pt x="1" y="357"/>
                    <a:pt x="1" y="798"/>
                  </a:cubicBezTo>
                  <a:cubicBezTo>
                    <a:pt x="1" y="1250"/>
                    <a:pt x="358" y="1607"/>
                    <a:pt x="798" y="1607"/>
                  </a:cubicBezTo>
                  <a:cubicBezTo>
                    <a:pt x="1251" y="1607"/>
                    <a:pt x="1608" y="1250"/>
                    <a:pt x="1608" y="798"/>
                  </a:cubicBezTo>
                  <a:cubicBezTo>
                    <a:pt x="1608" y="357"/>
                    <a:pt x="1251" y="0"/>
                    <a:pt x="798" y="0"/>
                  </a:cubicBezTo>
                  <a:close/>
                </a:path>
              </a:pathLst>
            </a:custGeom>
            <a:grpFill/>
            <a:ln>
              <a:noFill/>
            </a:ln>
          </p:spPr>
          <p:txBody>
            <a:bodyPr spcFirstLastPara="1" wrap="square" lIns="91425" tIns="91425" rIns="91425" bIns="91425" anchor="ctr" anchorCtr="0">
              <a:noAutofit/>
            </a:bodyP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 name="Google Shape;12535;p141">
              <a:extLst>
                <a:ext uri="{FF2B5EF4-FFF2-40B4-BE49-F238E27FC236}">
                  <a16:creationId xmlns:a16="http://schemas.microsoft.com/office/drawing/2014/main" id="{617248D9-BB14-EBAB-D064-4EAFAF1B37EC}"/>
                </a:ext>
              </a:extLst>
            </p:cNvPr>
            <p:cNvSpPr/>
            <p:nvPr/>
          </p:nvSpPr>
          <p:spPr>
            <a:xfrm>
              <a:off x="7570180" y="2121699"/>
              <a:ext cx="288980" cy="207178"/>
            </a:xfrm>
            <a:custGeom>
              <a:avLst/>
              <a:gdLst/>
              <a:ahLst/>
              <a:cxnLst/>
              <a:rect l="l" t="t" r="r" b="b"/>
              <a:pathLst>
                <a:path w="9086" h="6514" extrusionOk="0">
                  <a:moveTo>
                    <a:pt x="7513" y="4549"/>
                  </a:moveTo>
                  <a:cubicBezTo>
                    <a:pt x="7633" y="4549"/>
                    <a:pt x="7740" y="4644"/>
                    <a:pt x="7740" y="4763"/>
                  </a:cubicBezTo>
                  <a:lnTo>
                    <a:pt x="7740" y="5203"/>
                  </a:lnTo>
                  <a:lnTo>
                    <a:pt x="1358" y="5203"/>
                  </a:lnTo>
                  <a:lnTo>
                    <a:pt x="1358" y="4763"/>
                  </a:lnTo>
                  <a:cubicBezTo>
                    <a:pt x="1358" y="4644"/>
                    <a:pt x="1465" y="4549"/>
                    <a:pt x="1584" y="4549"/>
                  </a:cubicBezTo>
                  <a:close/>
                  <a:moveTo>
                    <a:pt x="8323" y="5513"/>
                  </a:moveTo>
                  <a:cubicBezTo>
                    <a:pt x="8561" y="5513"/>
                    <a:pt x="8764" y="5703"/>
                    <a:pt x="8764" y="5953"/>
                  </a:cubicBezTo>
                  <a:lnTo>
                    <a:pt x="8764" y="6180"/>
                  </a:lnTo>
                  <a:lnTo>
                    <a:pt x="346" y="6180"/>
                  </a:lnTo>
                  <a:lnTo>
                    <a:pt x="346" y="5953"/>
                  </a:lnTo>
                  <a:cubicBezTo>
                    <a:pt x="346" y="5715"/>
                    <a:pt x="536" y="5513"/>
                    <a:pt x="786" y="5513"/>
                  </a:cubicBezTo>
                  <a:close/>
                  <a:moveTo>
                    <a:pt x="6918" y="0"/>
                  </a:moveTo>
                  <a:cubicBezTo>
                    <a:pt x="6835" y="0"/>
                    <a:pt x="6763" y="84"/>
                    <a:pt x="6763" y="167"/>
                  </a:cubicBezTo>
                  <a:lnTo>
                    <a:pt x="6763" y="4215"/>
                  </a:lnTo>
                  <a:lnTo>
                    <a:pt x="2322" y="4215"/>
                  </a:lnTo>
                  <a:lnTo>
                    <a:pt x="2322" y="3501"/>
                  </a:lnTo>
                  <a:cubicBezTo>
                    <a:pt x="2322" y="3417"/>
                    <a:pt x="2251" y="3334"/>
                    <a:pt x="2156" y="3334"/>
                  </a:cubicBezTo>
                  <a:cubicBezTo>
                    <a:pt x="2072" y="3334"/>
                    <a:pt x="2001" y="3417"/>
                    <a:pt x="2001" y="3501"/>
                  </a:cubicBezTo>
                  <a:lnTo>
                    <a:pt x="2001" y="4215"/>
                  </a:lnTo>
                  <a:lnTo>
                    <a:pt x="1560" y="4215"/>
                  </a:lnTo>
                  <a:cubicBezTo>
                    <a:pt x="1263" y="4215"/>
                    <a:pt x="1013" y="4465"/>
                    <a:pt x="1013" y="4763"/>
                  </a:cubicBezTo>
                  <a:lnTo>
                    <a:pt x="1013" y="5203"/>
                  </a:lnTo>
                  <a:lnTo>
                    <a:pt x="763" y="5203"/>
                  </a:lnTo>
                  <a:cubicBezTo>
                    <a:pt x="346" y="5203"/>
                    <a:pt x="1" y="5537"/>
                    <a:pt x="1" y="5953"/>
                  </a:cubicBezTo>
                  <a:lnTo>
                    <a:pt x="1" y="6346"/>
                  </a:lnTo>
                  <a:cubicBezTo>
                    <a:pt x="1" y="6430"/>
                    <a:pt x="72" y="6513"/>
                    <a:pt x="167" y="6513"/>
                  </a:cubicBezTo>
                  <a:lnTo>
                    <a:pt x="8906" y="6513"/>
                  </a:lnTo>
                  <a:cubicBezTo>
                    <a:pt x="8990" y="6513"/>
                    <a:pt x="9061" y="6430"/>
                    <a:pt x="9061" y="6346"/>
                  </a:cubicBezTo>
                  <a:lnTo>
                    <a:pt x="9061" y="5953"/>
                  </a:lnTo>
                  <a:cubicBezTo>
                    <a:pt x="9085" y="5537"/>
                    <a:pt x="8740" y="5203"/>
                    <a:pt x="8323" y="5203"/>
                  </a:cubicBezTo>
                  <a:lnTo>
                    <a:pt x="8073" y="5203"/>
                  </a:lnTo>
                  <a:lnTo>
                    <a:pt x="8073" y="4763"/>
                  </a:lnTo>
                  <a:cubicBezTo>
                    <a:pt x="8073" y="4465"/>
                    <a:pt x="7811" y="4215"/>
                    <a:pt x="7513" y="4215"/>
                  </a:cubicBezTo>
                  <a:lnTo>
                    <a:pt x="7085" y="4215"/>
                  </a:lnTo>
                  <a:lnTo>
                    <a:pt x="7085" y="167"/>
                  </a:lnTo>
                  <a:cubicBezTo>
                    <a:pt x="7085" y="84"/>
                    <a:pt x="7013" y="0"/>
                    <a:pt x="6918" y="0"/>
                  </a:cubicBezTo>
                  <a:close/>
                </a:path>
              </a:pathLst>
            </a:custGeom>
            <a:grpFill/>
            <a:ln>
              <a:noFill/>
            </a:ln>
          </p:spPr>
          <p:txBody>
            <a:bodyPr spcFirstLastPara="1" wrap="square" lIns="91425" tIns="91425" rIns="91425" bIns="91425" anchor="ctr" anchorCtr="0">
              <a:noAutofit/>
            </a:bodyP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 name="Google Shape;12536;p141">
              <a:extLst>
                <a:ext uri="{FF2B5EF4-FFF2-40B4-BE49-F238E27FC236}">
                  <a16:creationId xmlns:a16="http://schemas.microsoft.com/office/drawing/2014/main" id="{2660B3CE-6FD6-534B-A231-606EAA3A4C6E}"/>
                </a:ext>
              </a:extLst>
            </p:cNvPr>
            <p:cNvSpPr/>
            <p:nvPr/>
          </p:nvSpPr>
          <p:spPr>
            <a:xfrm>
              <a:off x="7658408" y="2088368"/>
              <a:ext cx="30342" cy="154922"/>
            </a:xfrm>
            <a:custGeom>
              <a:avLst/>
              <a:gdLst/>
              <a:ahLst/>
              <a:cxnLst/>
              <a:rect l="l" t="t" r="r" b="b"/>
              <a:pathLst>
                <a:path w="954" h="4871" extrusionOk="0">
                  <a:moveTo>
                    <a:pt x="453" y="310"/>
                  </a:moveTo>
                  <a:cubicBezTo>
                    <a:pt x="537" y="310"/>
                    <a:pt x="608" y="370"/>
                    <a:pt x="608" y="453"/>
                  </a:cubicBezTo>
                  <a:lnTo>
                    <a:pt x="608" y="4382"/>
                  </a:lnTo>
                  <a:cubicBezTo>
                    <a:pt x="608" y="4465"/>
                    <a:pt x="548" y="4537"/>
                    <a:pt x="453" y="4537"/>
                  </a:cubicBezTo>
                  <a:cubicBezTo>
                    <a:pt x="382" y="4537"/>
                    <a:pt x="310" y="4477"/>
                    <a:pt x="310" y="4382"/>
                  </a:cubicBezTo>
                  <a:lnTo>
                    <a:pt x="310" y="453"/>
                  </a:lnTo>
                  <a:cubicBezTo>
                    <a:pt x="310" y="382"/>
                    <a:pt x="370" y="310"/>
                    <a:pt x="453" y="310"/>
                  </a:cubicBezTo>
                  <a:close/>
                  <a:moveTo>
                    <a:pt x="477" y="1"/>
                  </a:moveTo>
                  <a:cubicBezTo>
                    <a:pt x="215" y="1"/>
                    <a:pt x="1" y="203"/>
                    <a:pt x="1" y="477"/>
                  </a:cubicBezTo>
                  <a:lnTo>
                    <a:pt x="1" y="4394"/>
                  </a:lnTo>
                  <a:cubicBezTo>
                    <a:pt x="1" y="4656"/>
                    <a:pt x="203" y="4870"/>
                    <a:pt x="477" y="4870"/>
                  </a:cubicBezTo>
                  <a:cubicBezTo>
                    <a:pt x="727" y="4870"/>
                    <a:pt x="953" y="4668"/>
                    <a:pt x="953" y="4394"/>
                  </a:cubicBezTo>
                  <a:lnTo>
                    <a:pt x="953" y="477"/>
                  </a:lnTo>
                  <a:cubicBezTo>
                    <a:pt x="929" y="203"/>
                    <a:pt x="727" y="1"/>
                    <a:pt x="477" y="1"/>
                  </a:cubicBezTo>
                  <a:close/>
                </a:path>
              </a:pathLst>
            </a:custGeom>
            <a:grpFill/>
            <a:ln>
              <a:noFill/>
            </a:ln>
          </p:spPr>
          <p:txBody>
            <a:bodyPr spcFirstLastPara="1" wrap="square" lIns="91425" tIns="91425" rIns="91425" bIns="91425" anchor="ctr" anchorCtr="0">
              <a:noAutofit/>
            </a:bodyP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Google Shape;12537;p141">
              <a:extLst>
                <a:ext uri="{FF2B5EF4-FFF2-40B4-BE49-F238E27FC236}">
                  <a16:creationId xmlns:a16="http://schemas.microsoft.com/office/drawing/2014/main" id="{3D38C8CB-F9B9-2C6E-CAB6-9B153839910D}"/>
                </a:ext>
              </a:extLst>
            </p:cNvPr>
            <p:cNvSpPr/>
            <p:nvPr/>
          </p:nvSpPr>
          <p:spPr>
            <a:xfrm>
              <a:off x="7700072" y="2088368"/>
              <a:ext cx="30310" cy="154922"/>
            </a:xfrm>
            <a:custGeom>
              <a:avLst/>
              <a:gdLst/>
              <a:ahLst/>
              <a:cxnLst/>
              <a:rect l="l" t="t" r="r" b="b"/>
              <a:pathLst>
                <a:path w="953" h="4871" extrusionOk="0">
                  <a:moveTo>
                    <a:pt x="453" y="310"/>
                  </a:moveTo>
                  <a:cubicBezTo>
                    <a:pt x="548" y="310"/>
                    <a:pt x="608" y="370"/>
                    <a:pt x="608" y="453"/>
                  </a:cubicBezTo>
                  <a:lnTo>
                    <a:pt x="608" y="4382"/>
                  </a:lnTo>
                  <a:cubicBezTo>
                    <a:pt x="608" y="4465"/>
                    <a:pt x="548" y="4537"/>
                    <a:pt x="453" y="4537"/>
                  </a:cubicBezTo>
                  <a:cubicBezTo>
                    <a:pt x="381" y="4537"/>
                    <a:pt x="310" y="4477"/>
                    <a:pt x="310" y="4382"/>
                  </a:cubicBezTo>
                  <a:lnTo>
                    <a:pt x="310" y="453"/>
                  </a:lnTo>
                  <a:cubicBezTo>
                    <a:pt x="310" y="382"/>
                    <a:pt x="370" y="310"/>
                    <a:pt x="453" y="310"/>
                  </a:cubicBezTo>
                  <a:close/>
                  <a:moveTo>
                    <a:pt x="477" y="1"/>
                  </a:moveTo>
                  <a:cubicBezTo>
                    <a:pt x="215" y="1"/>
                    <a:pt x="0" y="203"/>
                    <a:pt x="0" y="477"/>
                  </a:cubicBezTo>
                  <a:lnTo>
                    <a:pt x="0" y="4394"/>
                  </a:lnTo>
                  <a:cubicBezTo>
                    <a:pt x="0" y="4656"/>
                    <a:pt x="203" y="4870"/>
                    <a:pt x="477" y="4870"/>
                  </a:cubicBezTo>
                  <a:cubicBezTo>
                    <a:pt x="727" y="4870"/>
                    <a:pt x="953" y="4668"/>
                    <a:pt x="953" y="4394"/>
                  </a:cubicBezTo>
                  <a:lnTo>
                    <a:pt x="953" y="477"/>
                  </a:lnTo>
                  <a:cubicBezTo>
                    <a:pt x="929" y="203"/>
                    <a:pt x="727" y="1"/>
                    <a:pt x="477" y="1"/>
                  </a:cubicBezTo>
                  <a:close/>
                </a:path>
              </a:pathLst>
            </a:custGeom>
            <a:grpFill/>
            <a:ln>
              <a:noFill/>
            </a:ln>
          </p:spPr>
          <p:txBody>
            <a:bodyPr spcFirstLastPara="1" wrap="square" lIns="91425" tIns="91425" rIns="91425" bIns="91425" anchor="ctr" anchorCtr="0">
              <a:noAutofit/>
            </a:bodyP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2" name="Google Shape;12538;p141">
              <a:extLst>
                <a:ext uri="{FF2B5EF4-FFF2-40B4-BE49-F238E27FC236}">
                  <a16:creationId xmlns:a16="http://schemas.microsoft.com/office/drawing/2014/main" id="{B2C79BDE-C010-7A10-5820-4B5E28109634}"/>
                </a:ext>
              </a:extLst>
            </p:cNvPr>
            <p:cNvSpPr/>
            <p:nvPr/>
          </p:nvSpPr>
          <p:spPr>
            <a:xfrm>
              <a:off x="7741737" y="2088368"/>
              <a:ext cx="30310" cy="154922"/>
            </a:xfrm>
            <a:custGeom>
              <a:avLst/>
              <a:gdLst/>
              <a:ahLst/>
              <a:cxnLst/>
              <a:rect l="l" t="t" r="r" b="b"/>
              <a:pathLst>
                <a:path w="953" h="4871" extrusionOk="0">
                  <a:moveTo>
                    <a:pt x="453" y="310"/>
                  </a:moveTo>
                  <a:cubicBezTo>
                    <a:pt x="536" y="310"/>
                    <a:pt x="607" y="370"/>
                    <a:pt x="607" y="453"/>
                  </a:cubicBezTo>
                  <a:lnTo>
                    <a:pt x="607" y="4382"/>
                  </a:lnTo>
                  <a:cubicBezTo>
                    <a:pt x="607" y="4465"/>
                    <a:pt x="548" y="4537"/>
                    <a:pt x="453" y="4537"/>
                  </a:cubicBezTo>
                  <a:cubicBezTo>
                    <a:pt x="381" y="4537"/>
                    <a:pt x="310" y="4477"/>
                    <a:pt x="310" y="4382"/>
                  </a:cubicBezTo>
                  <a:lnTo>
                    <a:pt x="310" y="453"/>
                  </a:lnTo>
                  <a:cubicBezTo>
                    <a:pt x="310" y="382"/>
                    <a:pt x="369" y="310"/>
                    <a:pt x="453" y="310"/>
                  </a:cubicBezTo>
                  <a:close/>
                  <a:moveTo>
                    <a:pt x="476" y="1"/>
                  </a:moveTo>
                  <a:cubicBezTo>
                    <a:pt x="214" y="1"/>
                    <a:pt x="0" y="203"/>
                    <a:pt x="0" y="477"/>
                  </a:cubicBezTo>
                  <a:lnTo>
                    <a:pt x="0" y="4394"/>
                  </a:lnTo>
                  <a:cubicBezTo>
                    <a:pt x="0" y="4656"/>
                    <a:pt x="203" y="4870"/>
                    <a:pt x="476" y="4870"/>
                  </a:cubicBezTo>
                  <a:cubicBezTo>
                    <a:pt x="726" y="4870"/>
                    <a:pt x="953" y="4668"/>
                    <a:pt x="953" y="4394"/>
                  </a:cubicBezTo>
                  <a:lnTo>
                    <a:pt x="953" y="477"/>
                  </a:lnTo>
                  <a:cubicBezTo>
                    <a:pt x="929" y="203"/>
                    <a:pt x="726" y="1"/>
                    <a:pt x="476" y="1"/>
                  </a:cubicBezTo>
                  <a:close/>
                </a:path>
              </a:pathLst>
            </a:custGeom>
            <a:grpFill/>
            <a:ln>
              <a:noFill/>
            </a:ln>
          </p:spPr>
          <p:txBody>
            <a:bodyPr spcFirstLastPara="1" wrap="square" lIns="91425" tIns="91425" rIns="91425" bIns="91425" anchor="ctr" anchorCtr="0">
              <a:noAutofit/>
            </a:bodyP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5636101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173563"/>
        </a:solidFill>
        <a:effectLst/>
      </p:bgPr>
    </p:bg>
    <p:spTree>
      <p:nvGrpSpPr>
        <p:cNvPr id="1" name="">
          <a:extLst>
            <a:ext uri="{FF2B5EF4-FFF2-40B4-BE49-F238E27FC236}">
              <a16:creationId xmlns:a16="http://schemas.microsoft.com/office/drawing/2014/main" id="{174CBC86-D00A-4657-B791-03819F6F80AC}"/>
            </a:ext>
          </a:extLst>
        </p:cNvPr>
        <p:cNvGrpSpPr/>
        <p:nvPr/>
      </p:nvGrpSpPr>
      <p:grpSpPr>
        <a:xfrm>
          <a:off x="0" y="0"/>
          <a:ext cx="0" cy="0"/>
          <a:chOff x="0" y="0"/>
          <a:chExt cx="0" cy="0"/>
        </a:xfrm>
      </p:grpSpPr>
      <p:pic>
        <p:nvPicPr>
          <p:cNvPr id="3" name="صورة 2" descr="صورة تحتوي على أزرق, لقطة شاشة, أزرق كهربائي, الرسومات&#10;&#10;تم إنشاء الوصف تلقائياً">
            <a:extLst>
              <a:ext uri="{FF2B5EF4-FFF2-40B4-BE49-F238E27FC236}">
                <a16:creationId xmlns:a16="http://schemas.microsoft.com/office/drawing/2014/main" id="{5C064FEE-BD23-F76B-3C61-4F2325CCF4A8}"/>
              </a:ext>
            </a:extLst>
          </p:cNvPr>
          <p:cNvPicPr>
            <a:picLocks noGrp="1" noRot="1" noChangeAspect="1" noMove="1" noResize="1" noEditPoints="1" noAdjustHandles="1" noChangeArrowheads="1" noChangeShapeType="1" noCrop="1"/>
          </p:cNvPicPr>
          <p:nvPr/>
        </p:nvPicPr>
        <p:blipFill>
          <a:blip r:embed="rId3"/>
          <a:srcRect t="50" r="67949" b="65992"/>
          <a:stretch/>
        </p:blipFill>
        <p:spPr>
          <a:xfrm>
            <a:off x="5314890" y="1794510"/>
            <a:ext cx="3498435" cy="2994660"/>
          </a:xfrm>
          <a:prstGeom prst="rect">
            <a:avLst/>
          </a:prstGeom>
        </p:spPr>
      </p:pic>
      <p:sp>
        <p:nvSpPr>
          <p:cNvPr id="2" name="مربع نص 1">
            <a:extLst>
              <a:ext uri="{FF2B5EF4-FFF2-40B4-BE49-F238E27FC236}">
                <a16:creationId xmlns:a16="http://schemas.microsoft.com/office/drawing/2014/main" id="{15B441EE-9FB5-BBCF-8F98-E4DE01AD7004}"/>
              </a:ext>
            </a:extLst>
          </p:cNvPr>
          <p:cNvSpPr txBox="1"/>
          <p:nvPr/>
        </p:nvSpPr>
        <p:spPr>
          <a:xfrm>
            <a:off x="5006638" y="2143644"/>
            <a:ext cx="3806687" cy="1419748"/>
          </a:xfrm>
          <a:prstGeom prst="rect">
            <a:avLst/>
          </a:prstGeom>
        </p:spPr>
        <p:txBody>
          <a:bodyPr wrap="square" rtlCol="1">
            <a:spAutoFit/>
          </a:bodyPr>
          <a:lstStyle/>
          <a:p>
            <a:pPr marL="0" marR="0" lvl="0" indent="0" algn="r" defTabSz="171450" rtl="0" eaLnBrk="1" fontAlgn="auto" latinLnBrk="0" hangingPunct="1">
              <a:lnSpc>
                <a:spcPct val="100000"/>
              </a:lnSpc>
              <a:spcBef>
                <a:spcPts val="0"/>
              </a:spcBef>
              <a:spcAft>
                <a:spcPts val="0"/>
              </a:spcAft>
              <a:buClrTx/>
              <a:buSzTx/>
              <a:buFontTx/>
              <a:buNone/>
              <a:tabLst/>
              <a:defRPr/>
            </a:pPr>
            <a:r>
              <a:rPr kumimoji="0" lang="en-US" sz="4313" b="1" i="0" u="none" strike="noStrike" kern="1200" cap="none" spc="0" normalizeH="0" baseline="0" noProof="0">
                <a:ln>
                  <a:noFill/>
                </a:ln>
                <a:solidFill>
                  <a:prstClr val="white"/>
                </a:solidFill>
                <a:effectLst/>
                <a:uLnTx/>
                <a:uFillTx/>
                <a:latin typeface="Sakkal Majalla" panose="02000000000000000000" pitchFamily="2" charset="-78"/>
                <a:ea typeface="+mn-ea"/>
                <a:cs typeface="Sakkal Majalla" panose="02000000000000000000" pitchFamily="2" charset="-78"/>
              </a:rPr>
              <a:t>الاستراتيجية المحدثة</a:t>
            </a:r>
          </a:p>
          <a:p>
            <a:pPr marL="0" marR="0" lvl="0" indent="0" algn="r" defTabSz="171450" rtl="0" eaLnBrk="1" fontAlgn="auto" latinLnBrk="0" hangingPunct="1">
              <a:lnSpc>
                <a:spcPct val="100000"/>
              </a:lnSpc>
              <a:spcBef>
                <a:spcPts val="0"/>
              </a:spcBef>
              <a:spcAft>
                <a:spcPts val="0"/>
              </a:spcAft>
              <a:buClrTx/>
              <a:buSzTx/>
              <a:buFontTx/>
              <a:buNone/>
              <a:tabLst/>
              <a:defRPr/>
            </a:pPr>
            <a:r>
              <a:rPr kumimoji="0" lang="en-US" sz="4313" b="1" i="0" u="none" strike="noStrike" kern="1200" cap="none" spc="0" normalizeH="0" baseline="0" noProof="0">
                <a:ln>
                  <a:noFill/>
                </a:ln>
                <a:solidFill>
                  <a:prstClr val="white"/>
                </a:solidFill>
                <a:effectLst/>
                <a:uLnTx/>
                <a:uFillTx/>
                <a:latin typeface="Sakkal Majalla" panose="02000000000000000000" pitchFamily="2" charset="-78"/>
                <a:ea typeface="+mn-ea"/>
                <a:cs typeface="Sakkal Majalla" panose="02000000000000000000" pitchFamily="2" charset="-78"/>
              </a:rPr>
              <a:t>الرؤية والرسالة</a:t>
            </a:r>
          </a:p>
        </p:txBody>
      </p:sp>
    </p:spTree>
    <p:extLst>
      <p:ext uri="{BB962C8B-B14F-4D97-AF65-F5344CB8AC3E}">
        <p14:creationId xmlns:p14="http://schemas.microsoft.com/office/powerpoint/2010/main" val="22672729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B9D9F-3995-C37A-E4C0-92676ABA379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97FACA-09E4-D15D-EEEB-AE9F72CE9467}"/>
              </a:ext>
            </a:extLst>
          </p:cNvPr>
          <p:cNvSpPr>
            <a:spLocks noGrp="1"/>
          </p:cNvSpPr>
          <p:nvPr>
            <p:ph type="sldNum" sz="quarter" idx="4"/>
          </p:nvPr>
        </p:nvSpPr>
        <p:spPr/>
        <p:txBody>
          <a:bodyPr/>
          <a:lstStyle/>
          <a:p>
            <a:pPr marL="0" marR="0" lvl="0" indent="0" algn="r" defTabSz="171450" rtl="0"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a:ln>
                  <a:noFill/>
                </a:ln>
                <a:solidFill>
                  <a:srgbClr val="768394"/>
                </a:solidFill>
                <a:effectLst/>
                <a:uLnTx/>
                <a:uFillTx/>
                <a:latin typeface="Calibri" panose="020F0502020204030204"/>
                <a:ea typeface="+mn-ea"/>
                <a:cs typeface="Arial" panose="020B0604020202020204" pitchFamily="34" charset="0"/>
              </a:rPr>
              <a:t>8</a:t>
            </a:r>
            <a:endParaRPr kumimoji="0" lang="en-US" sz="1050" b="1" i="0" u="none" strike="noStrike" kern="1200" cap="none" spc="0" normalizeH="0" baseline="0" noProof="0">
              <a:ln>
                <a:noFill/>
              </a:ln>
              <a:solidFill>
                <a:srgbClr val="768394"/>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6DAB1945-B0A0-002A-9D87-42BE297F3748}"/>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marL="0" marR="0" lvl="0" indent="0" algn="r" defTabSz="1828709" rtl="1" eaLnBrk="1" fontAlgn="auto" latinLnBrk="0" hangingPunct="1">
              <a:lnSpc>
                <a:spcPct val="115000"/>
              </a:lnSpc>
              <a:spcBef>
                <a:spcPct val="0"/>
              </a:spcBef>
              <a:spcAft>
                <a:spcPts val="300"/>
              </a:spcAft>
              <a:buClrTx/>
              <a:buSzTx/>
              <a:buFontTx/>
              <a:buNone/>
              <a:tabLst/>
              <a:defRPr/>
            </a:pPr>
            <a:r>
              <a:rPr kumimoji="0" lang="en-US" sz="1800" b="1" i="0" u="none" strike="noStrike" kern="100" cap="none" spc="0" normalizeH="0" baseline="0" noProof="0">
                <a:ln>
                  <a:noFill/>
                </a:ln>
                <a:solidFill>
                  <a:srgbClr val="002060"/>
                </a:solidFill>
                <a:effectLst/>
                <a:uLnTx/>
                <a:uFillTx/>
                <a:latin typeface="Aptos" panose="020B0004020202020204" pitchFamily="34" charset="0"/>
                <a:ea typeface="Aptos" panose="020B0004020202020204" pitchFamily="34" charset="0"/>
                <a:cs typeface="Sakkal Majalla" panose="02000000000000000000" pitchFamily="2" charset="-78"/>
              </a:rPr>
              <a:t>خيارات الرؤية (1\2)</a:t>
            </a:r>
          </a:p>
        </p:txBody>
      </p:sp>
      <p:sp>
        <p:nvSpPr>
          <p:cNvPr id="4" name="Rectangle 3">
            <a:extLst>
              <a:ext uri="{FF2B5EF4-FFF2-40B4-BE49-F238E27FC236}">
                <a16:creationId xmlns:a16="http://schemas.microsoft.com/office/drawing/2014/main" id="{23716403-65B5-E7E1-5F9D-14038A4062C7}"/>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marL="0" marR="0" lvl="0" indent="0" algn="r" defTabSz="171450" rtl="1" eaLnBrk="1" fontAlgn="auto" latinLnBrk="0" hangingPunct="1">
              <a:lnSpc>
                <a:spcPct val="100000"/>
              </a:lnSpc>
              <a:spcBef>
                <a:spcPts val="0"/>
              </a:spcBef>
              <a:spcAft>
                <a:spcPts val="0"/>
              </a:spcAft>
              <a:buClrTx/>
              <a:buSzTx/>
              <a:buFontTx/>
              <a:buNone/>
              <a:tabLst/>
              <a:defRPr/>
            </a:pPr>
            <a:endParaRPr kumimoji="0" lang="en-US" sz="25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Rectangle: Rounded Corners 63">
            <a:extLst>
              <a:ext uri="{FF2B5EF4-FFF2-40B4-BE49-F238E27FC236}">
                <a16:creationId xmlns:a16="http://schemas.microsoft.com/office/drawing/2014/main" id="{53BDA382-7B95-3BB5-D348-F4B0BCDDF094}"/>
              </a:ext>
            </a:extLst>
          </p:cNvPr>
          <p:cNvSpPr/>
          <p:nvPr/>
        </p:nvSpPr>
        <p:spPr>
          <a:xfrm>
            <a:off x="658297" y="2407596"/>
            <a:ext cx="2548181" cy="1239111"/>
          </a:xfrm>
          <a:prstGeom prst="roundRect">
            <a:avLst>
              <a:gd name="adj" fmla="val 3350"/>
            </a:avLst>
          </a:prstGeom>
          <a:solidFill>
            <a:srgbClr val="E2E6EE"/>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Ins="137151" rtlCol="0" anchor="t"/>
          <a:lstStyle/>
          <a:p>
            <a:pPr marL="214302" marR="0" lvl="0" indent="-214302" algn="r" defTabSz="685595" rtl="1" eaLnBrk="1" fontAlgn="auto" latinLnBrk="0" hangingPunct="1">
              <a:lnSpc>
                <a:spcPct val="100000"/>
              </a:lnSpc>
              <a:spcBef>
                <a:spcPts val="0"/>
              </a:spcBef>
              <a:spcAft>
                <a:spcPts val="0"/>
              </a:spcAft>
              <a:buClrTx/>
              <a:buSzPct val="50000"/>
              <a:buFont typeface="Arial" panose="020B0604020202020204" pitchFamily="34" charset="0"/>
              <a:buChar char="•"/>
              <a:tabLst/>
              <a:defRPr/>
            </a:pP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تجمع</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بين</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التنوع</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وبناء</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المكانة</a:t>
            </a:r>
            <a:endPar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a:p>
            <a:pPr marL="214302" marR="0" lvl="0" indent="-214302" algn="r" defTabSz="685595" rtl="1" eaLnBrk="1" fontAlgn="auto" latinLnBrk="0" hangingPunct="1">
              <a:lnSpc>
                <a:spcPct val="100000"/>
              </a:lnSpc>
              <a:spcBef>
                <a:spcPts val="0"/>
              </a:spcBef>
              <a:spcAft>
                <a:spcPts val="0"/>
              </a:spcAft>
              <a:buClrTx/>
              <a:buSzPct val="50000"/>
              <a:buFont typeface="Arial" panose="020B0604020202020204" pitchFamily="34" charset="0"/>
              <a:buChar char="•"/>
              <a:tabLst/>
              <a:defRPr/>
            </a:pP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تعكس</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المرونة</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والتطور</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وهي</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قيمة</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مهمة</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في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الأسواق</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المتغيرة</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a:t>
            </a:r>
          </a:p>
        </p:txBody>
      </p:sp>
      <p:sp>
        <p:nvSpPr>
          <p:cNvPr id="20" name="Rectangle: Rounded Corners 64">
            <a:extLst>
              <a:ext uri="{FF2B5EF4-FFF2-40B4-BE49-F238E27FC236}">
                <a16:creationId xmlns:a16="http://schemas.microsoft.com/office/drawing/2014/main" id="{CEBD6669-3839-05BF-9BF1-7594BA4AF179}"/>
              </a:ext>
            </a:extLst>
          </p:cNvPr>
          <p:cNvSpPr/>
          <p:nvPr/>
        </p:nvSpPr>
        <p:spPr>
          <a:xfrm>
            <a:off x="658297" y="3687418"/>
            <a:ext cx="2548181" cy="782342"/>
          </a:xfrm>
          <a:prstGeom prst="roundRect">
            <a:avLst>
              <a:gd name="adj" fmla="val 3350"/>
            </a:avLst>
          </a:prstGeom>
          <a:solidFill>
            <a:srgbClr val="E2E6EE"/>
          </a:solidFill>
          <a:ln>
            <a:noFill/>
          </a:ln>
        </p:spPr>
        <p:style>
          <a:lnRef idx="2">
            <a:schemeClr val="accent1">
              <a:shade val="50000"/>
            </a:schemeClr>
          </a:lnRef>
          <a:fillRef idx="1">
            <a:schemeClr val="accent1"/>
          </a:fillRef>
          <a:effectRef idx="0">
            <a:schemeClr val="accent1"/>
          </a:effectRef>
          <a:fontRef idx="minor">
            <a:schemeClr val="lt1"/>
          </a:fontRef>
        </p:style>
        <p:txBody>
          <a:bodyPr tIns="68576" rIns="137151" rtlCol="0" anchor="t"/>
          <a:lstStyle/>
          <a:p>
            <a:pPr marL="214302" marR="0" lvl="0" indent="-214302" algn="r" defTabSz="685595" rtl="1" eaLnBrk="1" fontAlgn="auto" latinLnBrk="0" hangingPunct="1">
              <a:lnSpc>
                <a:spcPct val="100000"/>
              </a:lnSpc>
              <a:spcBef>
                <a:spcPts val="0"/>
              </a:spcBef>
              <a:spcAft>
                <a:spcPts val="0"/>
              </a:spcAft>
              <a:buClrTx/>
              <a:buSzPct val="50000"/>
              <a:buFont typeface="Arial" panose="020B0604020202020204" pitchFamily="34" charset="0"/>
              <a:buChar char="•"/>
              <a:tabLst/>
              <a:defRPr/>
            </a:pP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لا تشير بشكل مباشر إلى الجانب المالي أو الاستدامة</a:t>
            </a:r>
          </a:p>
          <a:p>
            <a:pPr marL="214302" marR="0" lvl="0" indent="-214302" algn="r" defTabSz="685595" rtl="1" eaLnBrk="1" fontAlgn="auto" latinLnBrk="0" hangingPunct="1">
              <a:lnSpc>
                <a:spcPct val="100000"/>
              </a:lnSpc>
              <a:spcBef>
                <a:spcPts val="0"/>
              </a:spcBef>
              <a:spcAft>
                <a:spcPts val="0"/>
              </a:spcAft>
              <a:buClrTx/>
              <a:buSzPct val="50000"/>
              <a:buFont typeface="Arial" panose="020B0604020202020204" pitchFamily="34" charset="0"/>
              <a:buChar char="•"/>
              <a:tabLst/>
              <a:defRPr/>
            </a:pP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قد تحتاج إلى تعريف أوضح لمعنى “المرونة”</a:t>
            </a:r>
          </a:p>
          <a:p>
            <a:pPr marL="214302" marR="0" lvl="0" indent="-214302" algn="r" defTabSz="685595" rtl="1" eaLnBrk="1" fontAlgn="auto" latinLnBrk="0" hangingPunct="1">
              <a:lnSpc>
                <a:spcPct val="100000"/>
              </a:lnSpc>
              <a:spcBef>
                <a:spcPts val="0"/>
              </a:spcBef>
              <a:spcAft>
                <a:spcPts val="0"/>
              </a:spcAft>
              <a:buClrTx/>
              <a:buSzPct val="50000"/>
              <a:buFont typeface="Arial" panose="020B0604020202020204" pitchFamily="34" charset="0"/>
              <a:buChar char="•"/>
              <a:tabLst/>
              <a:defRPr/>
            </a:pPr>
            <a:endPar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endParaRPr>
          </a:p>
        </p:txBody>
      </p:sp>
      <p:sp>
        <p:nvSpPr>
          <p:cNvPr id="21" name="Cross 65">
            <a:extLst>
              <a:ext uri="{FF2B5EF4-FFF2-40B4-BE49-F238E27FC236}">
                <a16:creationId xmlns:a16="http://schemas.microsoft.com/office/drawing/2014/main" id="{AD64D4D7-226C-08DE-1677-E138BB5DE7C0}"/>
              </a:ext>
            </a:extLst>
          </p:cNvPr>
          <p:cNvSpPr/>
          <p:nvPr/>
        </p:nvSpPr>
        <p:spPr>
          <a:xfrm>
            <a:off x="2991592" y="2653587"/>
            <a:ext cx="98041" cy="95140"/>
          </a:xfrm>
          <a:prstGeom prst="plus">
            <a:avLst>
              <a:gd name="adj" fmla="val 39531"/>
            </a:avLst>
          </a:prstGeom>
          <a:solidFill>
            <a:srgbClr val="A8D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Tajawal" panose="00000500000000000000" pitchFamily="2" charset="-78"/>
              <a:ea typeface="+mn-ea"/>
              <a:cs typeface="Tajawal" panose="00000500000000000000" pitchFamily="2" charset="-78"/>
            </a:endParaRPr>
          </a:p>
        </p:txBody>
      </p:sp>
      <p:sp>
        <p:nvSpPr>
          <p:cNvPr id="23" name="Rectangle 66">
            <a:extLst>
              <a:ext uri="{FF2B5EF4-FFF2-40B4-BE49-F238E27FC236}">
                <a16:creationId xmlns:a16="http://schemas.microsoft.com/office/drawing/2014/main" id="{31EAF5BA-BB7C-A4BA-2A42-85FD465ED000}"/>
              </a:ext>
            </a:extLst>
          </p:cNvPr>
          <p:cNvSpPr/>
          <p:nvPr/>
        </p:nvSpPr>
        <p:spPr>
          <a:xfrm>
            <a:off x="2991592" y="3832086"/>
            <a:ext cx="98041" cy="26991"/>
          </a:xfrm>
          <a:prstGeom prst="rect">
            <a:avLst/>
          </a:prstGeom>
          <a:solidFill>
            <a:srgbClr val="C36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E7E6E6">
                  <a:lumMod val="50000"/>
                </a:srgbClr>
              </a:solidFill>
              <a:effectLst/>
              <a:uLnTx/>
              <a:uFillTx/>
              <a:latin typeface="Tajawal" panose="00000500000000000000" pitchFamily="2" charset="-78"/>
              <a:ea typeface="+mn-ea"/>
              <a:cs typeface="Tajawal" panose="00000500000000000000" pitchFamily="2" charset="-78"/>
            </a:endParaRPr>
          </a:p>
        </p:txBody>
      </p:sp>
      <p:sp>
        <p:nvSpPr>
          <p:cNvPr id="24" name="Rectangle 67">
            <a:extLst>
              <a:ext uri="{FF2B5EF4-FFF2-40B4-BE49-F238E27FC236}">
                <a16:creationId xmlns:a16="http://schemas.microsoft.com/office/drawing/2014/main" id="{25400370-AED6-2676-E1C6-DED0930114EC}"/>
              </a:ext>
            </a:extLst>
          </p:cNvPr>
          <p:cNvSpPr/>
          <p:nvPr/>
        </p:nvSpPr>
        <p:spPr>
          <a:xfrm>
            <a:off x="2991592" y="3986069"/>
            <a:ext cx="98041" cy="26991"/>
          </a:xfrm>
          <a:prstGeom prst="rect">
            <a:avLst/>
          </a:prstGeom>
          <a:solidFill>
            <a:srgbClr val="C36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E7E6E6">
                  <a:lumMod val="50000"/>
                </a:srgbClr>
              </a:solidFill>
              <a:effectLst/>
              <a:uLnTx/>
              <a:uFillTx/>
              <a:latin typeface="Tajawal" panose="00000500000000000000" pitchFamily="2" charset="-78"/>
              <a:ea typeface="+mn-ea"/>
              <a:cs typeface="Tajawal" panose="00000500000000000000" pitchFamily="2" charset="-78"/>
            </a:endParaRPr>
          </a:p>
        </p:txBody>
      </p:sp>
      <p:sp>
        <p:nvSpPr>
          <p:cNvPr id="25" name="Cross 68">
            <a:extLst>
              <a:ext uri="{FF2B5EF4-FFF2-40B4-BE49-F238E27FC236}">
                <a16:creationId xmlns:a16="http://schemas.microsoft.com/office/drawing/2014/main" id="{B5956042-6ED6-EAFB-5BCA-2D6E4BD9DAE2}"/>
              </a:ext>
            </a:extLst>
          </p:cNvPr>
          <p:cNvSpPr/>
          <p:nvPr/>
        </p:nvSpPr>
        <p:spPr>
          <a:xfrm>
            <a:off x="2991592" y="2811130"/>
            <a:ext cx="98041" cy="95140"/>
          </a:xfrm>
          <a:prstGeom prst="plus">
            <a:avLst>
              <a:gd name="adj" fmla="val 39531"/>
            </a:avLst>
          </a:prstGeom>
          <a:solidFill>
            <a:srgbClr val="A8D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Tajawal" panose="00000500000000000000" pitchFamily="2" charset="-78"/>
              <a:ea typeface="+mn-ea"/>
              <a:cs typeface="Tajawal" panose="00000500000000000000" pitchFamily="2" charset="-78"/>
            </a:endParaRPr>
          </a:p>
        </p:txBody>
      </p:sp>
      <p:sp>
        <p:nvSpPr>
          <p:cNvPr id="26" name="Rectangle: Rounded Corners 48">
            <a:extLst>
              <a:ext uri="{FF2B5EF4-FFF2-40B4-BE49-F238E27FC236}">
                <a16:creationId xmlns:a16="http://schemas.microsoft.com/office/drawing/2014/main" id="{8D693D00-3B36-DA0D-2663-2602EC4E1A27}"/>
              </a:ext>
            </a:extLst>
          </p:cNvPr>
          <p:cNvSpPr/>
          <p:nvPr/>
        </p:nvSpPr>
        <p:spPr>
          <a:xfrm>
            <a:off x="5937522" y="2407596"/>
            <a:ext cx="2548182" cy="1239111"/>
          </a:xfrm>
          <a:prstGeom prst="roundRect">
            <a:avLst>
              <a:gd name="adj" fmla="val 3350"/>
            </a:avLst>
          </a:prstGeom>
          <a:solidFill>
            <a:srgbClr val="E2E6EE"/>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Ins="137151" rtlCol="0" anchor="t"/>
          <a:lstStyle/>
          <a:p>
            <a:pPr marL="214302" marR="0" lvl="0" indent="-214302" algn="r" defTabSz="685595" rtl="1" eaLnBrk="1" fontAlgn="auto" latinLnBrk="0" hangingPunct="1">
              <a:lnSpc>
                <a:spcPct val="100000"/>
              </a:lnSpc>
              <a:spcBef>
                <a:spcPts val="0"/>
              </a:spcBef>
              <a:spcAft>
                <a:spcPts val="0"/>
              </a:spcAft>
              <a:buClrTx/>
              <a:buSzPct val="50000"/>
              <a:buFont typeface="Arial" panose="020B0604020202020204" pitchFamily="34" charset="0"/>
              <a:buChar char="•"/>
              <a:tabLst/>
              <a:defRPr/>
            </a:pP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قصيرة</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وواضحة</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بسيطة</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وسهلة</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الفهم</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a:t>
            </a:r>
          </a:p>
          <a:p>
            <a:pPr marL="214302" marR="0" lvl="0" indent="-214302" algn="r" defTabSz="685595" rtl="1" eaLnBrk="1" fontAlgn="auto" latinLnBrk="0" hangingPunct="1">
              <a:lnSpc>
                <a:spcPct val="100000"/>
              </a:lnSpc>
              <a:spcBef>
                <a:spcPts val="0"/>
              </a:spcBef>
              <a:spcAft>
                <a:spcPts val="0"/>
              </a:spcAft>
              <a:buClrTx/>
              <a:buSzPct val="50000"/>
              <a:buFont typeface="Arial" panose="020B0604020202020204" pitchFamily="34" charset="0"/>
              <a:buChar char="•"/>
              <a:tabLst/>
              <a:defRPr/>
            </a:pP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رؤية</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واضحة</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لشركة</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قابضة</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لها</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استثمارات في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أكثر</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من</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قطاع</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a:t>
            </a:r>
          </a:p>
          <a:p>
            <a:pPr marL="214302" marR="0" lvl="0" indent="-214302" algn="r" defTabSz="685595" rtl="1" eaLnBrk="1" fontAlgn="auto" latinLnBrk="0" hangingPunct="1">
              <a:lnSpc>
                <a:spcPct val="100000"/>
              </a:lnSpc>
              <a:spcBef>
                <a:spcPts val="0"/>
              </a:spcBef>
              <a:spcAft>
                <a:spcPts val="0"/>
              </a:spcAft>
              <a:buClrTx/>
              <a:buSzPct val="50000"/>
              <a:buFont typeface="Arial" panose="020B0604020202020204" pitchFamily="34" charset="0"/>
              <a:buChar char="•"/>
              <a:tabLst/>
              <a:defRPr/>
            </a:pP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كلمة</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رائدة</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تفتح</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المجال</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للطموح</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والنمو</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المستقبلي</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والتوسع</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a:t>
            </a:r>
          </a:p>
        </p:txBody>
      </p:sp>
      <p:sp>
        <p:nvSpPr>
          <p:cNvPr id="27" name="Rectangle: Rounded Corners 50">
            <a:extLst>
              <a:ext uri="{FF2B5EF4-FFF2-40B4-BE49-F238E27FC236}">
                <a16:creationId xmlns:a16="http://schemas.microsoft.com/office/drawing/2014/main" id="{9329E490-1F9F-8146-9D52-CA1763DBFC15}"/>
              </a:ext>
            </a:extLst>
          </p:cNvPr>
          <p:cNvSpPr/>
          <p:nvPr/>
        </p:nvSpPr>
        <p:spPr>
          <a:xfrm>
            <a:off x="5937522" y="3687418"/>
            <a:ext cx="2548181" cy="782342"/>
          </a:xfrm>
          <a:prstGeom prst="roundRect">
            <a:avLst>
              <a:gd name="adj" fmla="val 3350"/>
            </a:avLst>
          </a:prstGeom>
          <a:solidFill>
            <a:srgbClr val="E2E6EE"/>
          </a:solidFill>
          <a:ln>
            <a:noFill/>
          </a:ln>
        </p:spPr>
        <p:style>
          <a:lnRef idx="2">
            <a:schemeClr val="accent1">
              <a:shade val="50000"/>
            </a:schemeClr>
          </a:lnRef>
          <a:fillRef idx="1">
            <a:schemeClr val="accent1"/>
          </a:fillRef>
          <a:effectRef idx="0">
            <a:schemeClr val="accent1"/>
          </a:effectRef>
          <a:fontRef idx="minor">
            <a:schemeClr val="lt1"/>
          </a:fontRef>
        </p:style>
        <p:txBody>
          <a:bodyPr tIns="68576" rIns="137151" rtlCol="0" anchor="t"/>
          <a:lstStyle/>
          <a:p>
            <a:pPr marL="214302" marR="0" lvl="0" indent="-214302" algn="r" defTabSz="685595" rtl="1" eaLnBrk="1" fontAlgn="auto" latinLnBrk="0" hangingPunct="1">
              <a:lnSpc>
                <a:spcPct val="100000"/>
              </a:lnSpc>
              <a:spcBef>
                <a:spcPts val="0"/>
              </a:spcBef>
              <a:spcAft>
                <a:spcPts val="0"/>
              </a:spcAft>
              <a:buClrTx/>
              <a:buSzPct val="50000"/>
              <a:buFont typeface="Arial" panose="020B0604020202020204" pitchFamily="34" charset="0"/>
              <a:buChar char="•"/>
              <a:tabLst/>
              <a:defRPr/>
            </a:pP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تحتاج</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ان</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تدعم</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برسالة</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تفصيلية</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اقوى</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لتوضح</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الهوية</a:t>
            </a:r>
            <a:endPar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endParaRPr>
          </a:p>
          <a:p>
            <a:pPr marL="214302" marR="0" lvl="0" indent="-214302" algn="r" defTabSz="685595" rtl="1" eaLnBrk="1" fontAlgn="auto" latinLnBrk="0" hangingPunct="1">
              <a:lnSpc>
                <a:spcPct val="100000"/>
              </a:lnSpc>
              <a:spcBef>
                <a:spcPts val="0"/>
              </a:spcBef>
              <a:spcAft>
                <a:spcPts val="0"/>
              </a:spcAft>
              <a:buClrTx/>
              <a:buSzPct val="50000"/>
              <a:buFont typeface="Arial" panose="020B0604020202020204" pitchFamily="34" charset="0"/>
              <a:buChar char="•"/>
              <a:tabLst/>
              <a:defRPr/>
            </a:pP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الإشارة</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إلى</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مجموعة</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استثمارية</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قد</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توحي</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بتنوع</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كبير</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مما</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قد</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يشتت</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التركيز</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الاستراتيجي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ويضعف</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الخبرة</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المتعمقة</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في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قطاع</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العقار</a:t>
            </a: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a:t>
            </a:r>
          </a:p>
        </p:txBody>
      </p:sp>
      <p:sp>
        <p:nvSpPr>
          <p:cNvPr id="28" name="Cross 21">
            <a:extLst>
              <a:ext uri="{FF2B5EF4-FFF2-40B4-BE49-F238E27FC236}">
                <a16:creationId xmlns:a16="http://schemas.microsoft.com/office/drawing/2014/main" id="{5D5DBFBA-914C-4F4C-347A-05757A30A28D}"/>
              </a:ext>
            </a:extLst>
          </p:cNvPr>
          <p:cNvSpPr/>
          <p:nvPr/>
        </p:nvSpPr>
        <p:spPr>
          <a:xfrm>
            <a:off x="8270817" y="2656028"/>
            <a:ext cx="98041" cy="95140"/>
          </a:xfrm>
          <a:prstGeom prst="plus">
            <a:avLst>
              <a:gd name="adj" fmla="val 39531"/>
            </a:avLst>
          </a:prstGeom>
          <a:solidFill>
            <a:srgbClr val="A8D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Tajawal" panose="00000500000000000000" pitchFamily="2" charset="-78"/>
              <a:ea typeface="+mn-ea"/>
              <a:cs typeface="Tajawal" panose="00000500000000000000" pitchFamily="2" charset="-78"/>
            </a:endParaRPr>
          </a:p>
        </p:txBody>
      </p:sp>
      <p:sp>
        <p:nvSpPr>
          <p:cNvPr id="29" name="Rectangle 41">
            <a:extLst>
              <a:ext uri="{FF2B5EF4-FFF2-40B4-BE49-F238E27FC236}">
                <a16:creationId xmlns:a16="http://schemas.microsoft.com/office/drawing/2014/main" id="{B6A1559E-C638-142E-5D34-8C7815DEB45C}"/>
              </a:ext>
            </a:extLst>
          </p:cNvPr>
          <p:cNvSpPr/>
          <p:nvPr/>
        </p:nvSpPr>
        <p:spPr>
          <a:xfrm>
            <a:off x="8270817" y="3832086"/>
            <a:ext cx="98041" cy="26991"/>
          </a:xfrm>
          <a:prstGeom prst="rect">
            <a:avLst/>
          </a:prstGeom>
          <a:solidFill>
            <a:srgbClr val="C36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E7E6E6">
                  <a:lumMod val="50000"/>
                </a:srgbClr>
              </a:solidFill>
              <a:effectLst/>
              <a:uLnTx/>
              <a:uFillTx/>
              <a:latin typeface="Tajawal" panose="00000500000000000000" pitchFamily="2" charset="-78"/>
              <a:ea typeface="+mn-ea"/>
              <a:cs typeface="Tajawal" panose="00000500000000000000" pitchFamily="2" charset="-78"/>
            </a:endParaRPr>
          </a:p>
        </p:txBody>
      </p:sp>
      <p:sp>
        <p:nvSpPr>
          <p:cNvPr id="30" name="Rectangle 42">
            <a:extLst>
              <a:ext uri="{FF2B5EF4-FFF2-40B4-BE49-F238E27FC236}">
                <a16:creationId xmlns:a16="http://schemas.microsoft.com/office/drawing/2014/main" id="{34FBF2FE-3EC8-AEBC-5A7C-995E4F6C9BC1}"/>
              </a:ext>
            </a:extLst>
          </p:cNvPr>
          <p:cNvSpPr/>
          <p:nvPr/>
        </p:nvSpPr>
        <p:spPr>
          <a:xfrm>
            <a:off x="8270817" y="3990248"/>
            <a:ext cx="98041" cy="26991"/>
          </a:xfrm>
          <a:prstGeom prst="rect">
            <a:avLst/>
          </a:prstGeom>
          <a:solidFill>
            <a:srgbClr val="C36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E7E6E6">
                  <a:lumMod val="50000"/>
                </a:srgbClr>
              </a:solidFill>
              <a:effectLst/>
              <a:uLnTx/>
              <a:uFillTx/>
              <a:latin typeface="Tajawal" panose="00000500000000000000" pitchFamily="2" charset="-78"/>
              <a:ea typeface="+mn-ea"/>
              <a:cs typeface="Tajawal" panose="00000500000000000000" pitchFamily="2" charset="-78"/>
            </a:endParaRPr>
          </a:p>
        </p:txBody>
      </p:sp>
      <p:sp>
        <p:nvSpPr>
          <p:cNvPr id="31" name="Cross 51">
            <a:extLst>
              <a:ext uri="{FF2B5EF4-FFF2-40B4-BE49-F238E27FC236}">
                <a16:creationId xmlns:a16="http://schemas.microsoft.com/office/drawing/2014/main" id="{1450647A-C16D-F55B-20E4-F0131D41DA4C}"/>
              </a:ext>
            </a:extLst>
          </p:cNvPr>
          <p:cNvSpPr/>
          <p:nvPr/>
        </p:nvSpPr>
        <p:spPr>
          <a:xfrm>
            <a:off x="8270817" y="2814366"/>
            <a:ext cx="98041" cy="95140"/>
          </a:xfrm>
          <a:prstGeom prst="plus">
            <a:avLst>
              <a:gd name="adj" fmla="val 39531"/>
            </a:avLst>
          </a:prstGeom>
          <a:solidFill>
            <a:srgbClr val="A8D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Tajawal" panose="00000500000000000000" pitchFamily="2" charset="-78"/>
              <a:ea typeface="+mn-ea"/>
              <a:cs typeface="Tajawal" panose="00000500000000000000" pitchFamily="2" charset="-78"/>
            </a:endParaRPr>
          </a:p>
        </p:txBody>
      </p:sp>
      <p:sp>
        <p:nvSpPr>
          <p:cNvPr id="32" name="Cross 52">
            <a:extLst>
              <a:ext uri="{FF2B5EF4-FFF2-40B4-BE49-F238E27FC236}">
                <a16:creationId xmlns:a16="http://schemas.microsoft.com/office/drawing/2014/main" id="{B71FAD7D-88FF-CF73-F647-3C607D8C13C1}"/>
              </a:ext>
            </a:extLst>
          </p:cNvPr>
          <p:cNvSpPr/>
          <p:nvPr/>
        </p:nvSpPr>
        <p:spPr>
          <a:xfrm>
            <a:off x="8270817" y="3126022"/>
            <a:ext cx="98041" cy="95140"/>
          </a:xfrm>
          <a:prstGeom prst="plus">
            <a:avLst>
              <a:gd name="adj" fmla="val 39531"/>
            </a:avLst>
          </a:prstGeom>
          <a:solidFill>
            <a:srgbClr val="A8D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Tajawal" panose="00000500000000000000" pitchFamily="2" charset="-78"/>
              <a:ea typeface="+mn-ea"/>
              <a:cs typeface="Tajawal" panose="00000500000000000000" pitchFamily="2" charset="-78"/>
            </a:endParaRPr>
          </a:p>
        </p:txBody>
      </p:sp>
      <p:sp>
        <p:nvSpPr>
          <p:cNvPr id="33" name="Rectangle: Rounded Corners 55">
            <a:extLst>
              <a:ext uri="{FF2B5EF4-FFF2-40B4-BE49-F238E27FC236}">
                <a16:creationId xmlns:a16="http://schemas.microsoft.com/office/drawing/2014/main" id="{91569655-3C42-E898-EA60-A5429F760D0A}"/>
              </a:ext>
            </a:extLst>
          </p:cNvPr>
          <p:cNvSpPr/>
          <p:nvPr/>
        </p:nvSpPr>
        <p:spPr>
          <a:xfrm>
            <a:off x="3297910" y="2407596"/>
            <a:ext cx="2548181" cy="1239111"/>
          </a:xfrm>
          <a:prstGeom prst="roundRect">
            <a:avLst>
              <a:gd name="adj" fmla="val 3350"/>
            </a:avLst>
          </a:prstGeom>
          <a:solidFill>
            <a:srgbClr val="E2E6EE"/>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Ins="137151" rtlCol="0" anchor="t"/>
          <a:lstStyle/>
          <a:p>
            <a:pPr marL="214302" marR="0" lvl="0" indent="-214302" algn="r" defTabSz="685595" rtl="1" eaLnBrk="1" fontAlgn="auto" latinLnBrk="0" hangingPunct="1">
              <a:lnSpc>
                <a:spcPct val="100000"/>
              </a:lnSpc>
              <a:spcBef>
                <a:spcPts val="0"/>
              </a:spcBef>
              <a:spcAft>
                <a:spcPts val="0"/>
              </a:spcAft>
              <a:buClrTx/>
              <a:buSzPct val="50000"/>
              <a:buFont typeface="Arial" panose="020B0604020202020204" pitchFamily="34" charset="0"/>
              <a:buChar char="•"/>
              <a:tabLst/>
              <a:defRPr/>
            </a:pP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تربط بين الريادة والتنوع والاستدامة المالية بشكل واضح</a:t>
            </a:r>
          </a:p>
          <a:p>
            <a:pPr marL="214302" marR="0" lvl="0" indent="-214302" algn="r" defTabSz="685595" rtl="1" eaLnBrk="1" fontAlgn="auto" latinLnBrk="0" hangingPunct="1">
              <a:lnSpc>
                <a:spcPct val="100000"/>
              </a:lnSpc>
              <a:spcBef>
                <a:spcPts val="0"/>
              </a:spcBef>
              <a:spcAft>
                <a:spcPts val="0"/>
              </a:spcAft>
              <a:buClrTx/>
              <a:buSzPct val="50000"/>
              <a:buFont typeface="Arial" panose="020B0604020202020204" pitchFamily="34" charset="0"/>
              <a:buChar char="•"/>
              <a:tabLst/>
              <a:defRPr/>
            </a:pP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تعكس هدف تنويع مصادر الدخل مع ضمان الاستدامة المالية</a:t>
            </a:r>
          </a:p>
          <a:p>
            <a:pPr marL="214302" marR="0" lvl="0" indent="-214302" algn="r" defTabSz="685595" rtl="1" eaLnBrk="1" fontAlgn="auto" latinLnBrk="0" hangingPunct="1">
              <a:lnSpc>
                <a:spcPct val="100000"/>
              </a:lnSpc>
              <a:spcBef>
                <a:spcPts val="0"/>
              </a:spcBef>
              <a:spcAft>
                <a:spcPts val="0"/>
              </a:spcAft>
              <a:buClrTx/>
              <a:buSzPct val="50000"/>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rPr>
              <a:t>تركيز قوي على الاستثمار كمحور رئيسي</a:t>
            </a:r>
          </a:p>
          <a:p>
            <a:pPr marL="0" marR="0" lvl="0" indent="0" algn="r" defTabSz="685595" rtl="1" eaLnBrk="1" fontAlgn="auto" latinLnBrk="0" hangingPunct="1">
              <a:lnSpc>
                <a:spcPct val="100000"/>
              </a:lnSpc>
              <a:spcBef>
                <a:spcPts val="0"/>
              </a:spcBef>
              <a:spcAft>
                <a:spcPts val="0"/>
              </a:spcAft>
              <a:buClrTx/>
              <a:buSzPct val="50000"/>
              <a:buFontTx/>
              <a:buNone/>
              <a:tabLst/>
              <a:defRPr/>
            </a:pPr>
            <a:endPar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35" name="Rectangle: Rounded Corners 56">
            <a:extLst>
              <a:ext uri="{FF2B5EF4-FFF2-40B4-BE49-F238E27FC236}">
                <a16:creationId xmlns:a16="http://schemas.microsoft.com/office/drawing/2014/main" id="{E34A9039-4A34-E6A4-0D85-8346A6E89C1F}"/>
              </a:ext>
            </a:extLst>
          </p:cNvPr>
          <p:cNvSpPr/>
          <p:nvPr/>
        </p:nvSpPr>
        <p:spPr>
          <a:xfrm>
            <a:off x="3297910" y="3687418"/>
            <a:ext cx="2548181" cy="782342"/>
          </a:xfrm>
          <a:prstGeom prst="roundRect">
            <a:avLst>
              <a:gd name="adj" fmla="val 3350"/>
            </a:avLst>
          </a:prstGeom>
          <a:solidFill>
            <a:srgbClr val="E2E6EE"/>
          </a:solidFill>
          <a:ln>
            <a:noFill/>
          </a:ln>
        </p:spPr>
        <p:style>
          <a:lnRef idx="2">
            <a:schemeClr val="accent1">
              <a:shade val="50000"/>
            </a:schemeClr>
          </a:lnRef>
          <a:fillRef idx="1">
            <a:schemeClr val="accent1"/>
          </a:fillRef>
          <a:effectRef idx="0">
            <a:schemeClr val="accent1"/>
          </a:effectRef>
          <a:fontRef idx="minor">
            <a:schemeClr val="lt1"/>
          </a:fontRef>
        </p:style>
        <p:txBody>
          <a:bodyPr tIns="68576" rIns="137151" rtlCol="0" anchor="t"/>
          <a:lstStyle/>
          <a:p>
            <a:pPr marL="214302" marR="0" lvl="0" indent="-214302" algn="r" defTabSz="685595" rtl="1" eaLnBrk="1" fontAlgn="auto" latinLnBrk="0" hangingPunct="1">
              <a:lnSpc>
                <a:spcPct val="100000"/>
              </a:lnSpc>
              <a:spcBef>
                <a:spcPts val="0"/>
              </a:spcBef>
              <a:spcAft>
                <a:spcPts val="0"/>
              </a:spcAft>
              <a:buClrTx/>
              <a:buSzPct val="50000"/>
              <a:buFont typeface="Arial" panose="020B0604020202020204" pitchFamily="34" charset="0"/>
              <a:buChar char="•"/>
              <a:tabLst/>
              <a:defRPr/>
            </a:pP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تحتاج لبعض الطموح </a:t>
            </a:r>
          </a:p>
          <a:p>
            <a:pPr marL="214302" marR="0" lvl="0" indent="-214302" algn="r" defTabSz="685595" rtl="1" eaLnBrk="1" fontAlgn="auto" latinLnBrk="0" hangingPunct="1">
              <a:lnSpc>
                <a:spcPct val="100000"/>
              </a:lnSpc>
              <a:spcBef>
                <a:spcPts val="0"/>
              </a:spcBef>
              <a:spcAft>
                <a:spcPts val="0"/>
              </a:spcAft>
              <a:buClrTx/>
              <a:buSzPct val="50000"/>
              <a:buFont typeface="Arial" panose="020B0604020202020204" pitchFamily="34" charset="0"/>
              <a:buChar char="•"/>
              <a:tabLst/>
              <a:defRPr/>
            </a:pP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قد تُفسر على أنها موجهة للمستثمرين فقط، وليس للعملاء أو الشركاء</a:t>
            </a:r>
          </a:p>
        </p:txBody>
      </p:sp>
      <p:sp>
        <p:nvSpPr>
          <p:cNvPr id="37" name="Cross 57">
            <a:extLst>
              <a:ext uri="{FF2B5EF4-FFF2-40B4-BE49-F238E27FC236}">
                <a16:creationId xmlns:a16="http://schemas.microsoft.com/office/drawing/2014/main" id="{6B3BC1CE-3577-BEC0-DBC2-746DD1BCA157}"/>
              </a:ext>
            </a:extLst>
          </p:cNvPr>
          <p:cNvSpPr/>
          <p:nvPr/>
        </p:nvSpPr>
        <p:spPr>
          <a:xfrm>
            <a:off x="5631204" y="2653587"/>
            <a:ext cx="98041" cy="95140"/>
          </a:xfrm>
          <a:prstGeom prst="plus">
            <a:avLst>
              <a:gd name="adj" fmla="val 39531"/>
            </a:avLst>
          </a:prstGeom>
          <a:solidFill>
            <a:srgbClr val="A8D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Tajawal" panose="00000500000000000000" pitchFamily="2" charset="-78"/>
              <a:ea typeface="+mn-ea"/>
              <a:cs typeface="Tajawal" panose="00000500000000000000" pitchFamily="2" charset="-78"/>
            </a:endParaRPr>
          </a:p>
        </p:txBody>
      </p:sp>
      <p:sp>
        <p:nvSpPr>
          <p:cNvPr id="38" name="Rectangle 58">
            <a:extLst>
              <a:ext uri="{FF2B5EF4-FFF2-40B4-BE49-F238E27FC236}">
                <a16:creationId xmlns:a16="http://schemas.microsoft.com/office/drawing/2014/main" id="{B70A8AD5-6DBB-6952-97EF-663F55361FE3}"/>
              </a:ext>
            </a:extLst>
          </p:cNvPr>
          <p:cNvSpPr/>
          <p:nvPr/>
        </p:nvSpPr>
        <p:spPr>
          <a:xfrm>
            <a:off x="5631204" y="3832086"/>
            <a:ext cx="98041" cy="26991"/>
          </a:xfrm>
          <a:prstGeom prst="rect">
            <a:avLst/>
          </a:prstGeom>
          <a:solidFill>
            <a:srgbClr val="C36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E7E6E6">
                  <a:lumMod val="50000"/>
                </a:srgbClr>
              </a:solidFill>
              <a:effectLst/>
              <a:uLnTx/>
              <a:uFillTx/>
              <a:latin typeface="Tajawal" panose="00000500000000000000" pitchFamily="2" charset="-78"/>
              <a:ea typeface="+mn-ea"/>
              <a:cs typeface="Tajawal" panose="00000500000000000000" pitchFamily="2" charset="-78"/>
            </a:endParaRPr>
          </a:p>
        </p:txBody>
      </p:sp>
      <p:sp>
        <p:nvSpPr>
          <p:cNvPr id="39" name="Rectangle 59">
            <a:extLst>
              <a:ext uri="{FF2B5EF4-FFF2-40B4-BE49-F238E27FC236}">
                <a16:creationId xmlns:a16="http://schemas.microsoft.com/office/drawing/2014/main" id="{A5AAF363-8D37-6EC5-49DF-CC6D520ED6FD}"/>
              </a:ext>
            </a:extLst>
          </p:cNvPr>
          <p:cNvSpPr/>
          <p:nvPr/>
        </p:nvSpPr>
        <p:spPr>
          <a:xfrm>
            <a:off x="5631204" y="3985188"/>
            <a:ext cx="98041" cy="26991"/>
          </a:xfrm>
          <a:prstGeom prst="rect">
            <a:avLst/>
          </a:prstGeom>
          <a:solidFill>
            <a:srgbClr val="C36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E7E6E6">
                  <a:lumMod val="50000"/>
                </a:srgbClr>
              </a:solidFill>
              <a:effectLst/>
              <a:uLnTx/>
              <a:uFillTx/>
              <a:latin typeface="Tajawal" panose="00000500000000000000" pitchFamily="2" charset="-78"/>
              <a:ea typeface="+mn-ea"/>
              <a:cs typeface="Tajawal" panose="00000500000000000000" pitchFamily="2" charset="-78"/>
            </a:endParaRPr>
          </a:p>
        </p:txBody>
      </p:sp>
      <p:sp>
        <p:nvSpPr>
          <p:cNvPr id="40" name="Cross 60">
            <a:extLst>
              <a:ext uri="{FF2B5EF4-FFF2-40B4-BE49-F238E27FC236}">
                <a16:creationId xmlns:a16="http://schemas.microsoft.com/office/drawing/2014/main" id="{DE302698-C33C-7344-E916-F758413DE3FA}"/>
              </a:ext>
            </a:extLst>
          </p:cNvPr>
          <p:cNvSpPr/>
          <p:nvPr/>
        </p:nvSpPr>
        <p:spPr>
          <a:xfrm>
            <a:off x="5636919" y="2811130"/>
            <a:ext cx="98041" cy="95140"/>
          </a:xfrm>
          <a:prstGeom prst="plus">
            <a:avLst>
              <a:gd name="adj" fmla="val 39531"/>
            </a:avLst>
          </a:prstGeom>
          <a:solidFill>
            <a:srgbClr val="A8D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Tajawal" panose="00000500000000000000" pitchFamily="2" charset="-78"/>
              <a:ea typeface="+mn-ea"/>
              <a:cs typeface="Tajawal" panose="00000500000000000000" pitchFamily="2" charset="-78"/>
            </a:endParaRPr>
          </a:p>
        </p:txBody>
      </p:sp>
      <p:sp>
        <p:nvSpPr>
          <p:cNvPr id="42" name="Rectangle: Rounded Corners 44">
            <a:extLst>
              <a:ext uri="{FF2B5EF4-FFF2-40B4-BE49-F238E27FC236}">
                <a16:creationId xmlns:a16="http://schemas.microsoft.com/office/drawing/2014/main" id="{A32048C8-CA5F-4B81-59D9-D10427930687}"/>
              </a:ext>
            </a:extLst>
          </p:cNvPr>
          <p:cNvSpPr/>
          <p:nvPr/>
        </p:nvSpPr>
        <p:spPr>
          <a:xfrm>
            <a:off x="658297" y="1217400"/>
            <a:ext cx="2548181" cy="902473"/>
          </a:xfrm>
          <a:prstGeom prst="roundRect">
            <a:avLst>
              <a:gd name="adj" fmla="val 7169"/>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tlCol="0" anchor="t"/>
          <a:lstStyle/>
          <a:p>
            <a:pPr marL="0" marR="0" lvl="0" indent="0" algn="r" defTabSz="685595" rtl="1"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منظومة</a:t>
            </a:r>
            <a:r>
              <a:rPr kumimoji="0" lang="en-US" sz="135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35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أعمال</a:t>
            </a:r>
            <a:r>
              <a:rPr kumimoji="0" lang="en-US" sz="135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35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مرنة</a:t>
            </a:r>
            <a:r>
              <a:rPr kumimoji="0" lang="en-US" sz="135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35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تعزز</a:t>
            </a:r>
            <a:r>
              <a:rPr kumimoji="0" lang="en-US" sz="135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35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التنوع</a:t>
            </a:r>
            <a:r>
              <a:rPr kumimoji="0" lang="en-US" sz="135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35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وتبني</a:t>
            </a:r>
            <a:r>
              <a:rPr kumimoji="0" lang="en-US" sz="135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35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مكانة</a:t>
            </a:r>
            <a:r>
              <a:rPr kumimoji="0" lang="en-US" sz="135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35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رائدة</a:t>
            </a:r>
            <a:r>
              <a:rPr kumimoji="0" lang="en-US" sz="135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في </a:t>
            </a:r>
            <a:r>
              <a:rPr kumimoji="0" lang="en-US" sz="135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السوق</a:t>
            </a:r>
            <a:endParaRPr kumimoji="0" lang="en-US" sz="135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endParaRPr>
          </a:p>
        </p:txBody>
      </p:sp>
      <p:sp>
        <p:nvSpPr>
          <p:cNvPr id="43" name="Rectangle: Rounded Corners 6">
            <a:extLst>
              <a:ext uri="{FF2B5EF4-FFF2-40B4-BE49-F238E27FC236}">
                <a16:creationId xmlns:a16="http://schemas.microsoft.com/office/drawing/2014/main" id="{7D6D6D92-353D-D93E-17DE-E76CF4902F8C}"/>
              </a:ext>
            </a:extLst>
          </p:cNvPr>
          <p:cNvSpPr/>
          <p:nvPr/>
        </p:nvSpPr>
        <p:spPr>
          <a:xfrm>
            <a:off x="5937522" y="1217399"/>
            <a:ext cx="2548181" cy="902474"/>
          </a:xfrm>
          <a:prstGeom prst="roundRect">
            <a:avLst>
              <a:gd name="adj" fmla="val 9068"/>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tlCol="0" anchor="t"/>
          <a:lstStyle/>
          <a:p>
            <a:pPr marL="0" marR="0" lvl="0" indent="0" algn="r" defTabSz="685595" rtl="1"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مجموعة استثمارية رائدة تصنع التنوع وتبني الاستدامة</a:t>
            </a:r>
            <a:endParaRPr kumimoji="0" lang="en-US" sz="1350" b="0" i="0" u="none" strike="noStrike" kern="1200" cap="none" spc="0" normalizeH="0" baseline="0" noProof="0">
              <a:ln>
                <a:noFill/>
              </a:ln>
              <a:solidFill>
                <a:srgbClr val="173863">
                  <a:lumMod val="50000"/>
                </a:srgbClr>
              </a:solidFill>
              <a:effectLst/>
              <a:uLnTx/>
              <a:uFillTx/>
              <a:latin typeface="Calibri" panose="020F0502020204030204"/>
              <a:ea typeface="+mn-ea"/>
              <a:cs typeface="+mn-cs"/>
            </a:endParaRPr>
          </a:p>
          <a:p>
            <a:pPr marL="0" marR="0" lvl="0" indent="0" algn="r" defTabSz="685595" rtl="1"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endParaRPr>
          </a:p>
        </p:txBody>
      </p:sp>
      <p:sp>
        <p:nvSpPr>
          <p:cNvPr id="44" name="Rectangle: Rounded Corners 28">
            <a:extLst>
              <a:ext uri="{FF2B5EF4-FFF2-40B4-BE49-F238E27FC236}">
                <a16:creationId xmlns:a16="http://schemas.microsoft.com/office/drawing/2014/main" id="{5A64D945-353A-F5E1-5379-0E8A2F5484A8}"/>
              </a:ext>
            </a:extLst>
          </p:cNvPr>
          <p:cNvSpPr/>
          <p:nvPr/>
        </p:nvSpPr>
        <p:spPr>
          <a:xfrm>
            <a:off x="3297910" y="1217400"/>
            <a:ext cx="2548181" cy="902473"/>
          </a:xfrm>
          <a:prstGeom prst="roundRect">
            <a:avLst>
              <a:gd name="adj" fmla="val 9068"/>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tlCol="0" anchor="t"/>
          <a:lstStyle/>
          <a:p>
            <a:pPr marL="0" marR="0" lvl="0" indent="0" algn="r" defTabSz="685595" rtl="1"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مجموعة</a:t>
            </a:r>
            <a:r>
              <a:rPr kumimoji="0" lang="en-US" sz="135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35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استثمارية</a:t>
            </a:r>
            <a:r>
              <a:rPr kumimoji="0" lang="en-US" sz="135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35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تحقق</a:t>
            </a:r>
            <a:r>
              <a:rPr kumimoji="0" lang="en-US" sz="135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35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الريادة</a:t>
            </a:r>
            <a:r>
              <a:rPr kumimoji="0" lang="en-US" sz="135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في </a:t>
            </a:r>
            <a:r>
              <a:rPr kumimoji="0" lang="en-US" sz="135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الاستثمار</a:t>
            </a:r>
            <a:r>
              <a:rPr kumimoji="0" lang="en-US" sz="135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35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الفعّال</a:t>
            </a:r>
            <a:r>
              <a:rPr kumimoji="0" lang="en-US" sz="135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35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والنمو</a:t>
            </a:r>
            <a:r>
              <a:rPr kumimoji="0" lang="en-US" sz="135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35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المستدام</a:t>
            </a:r>
            <a:endParaRPr kumimoji="0" lang="en-US" sz="135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endParaRPr>
          </a:p>
        </p:txBody>
      </p:sp>
      <p:sp>
        <p:nvSpPr>
          <p:cNvPr id="45" name="Rectangle: Rounded Corners 19">
            <a:extLst>
              <a:ext uri="{FF2B5EF4-FFF2-40B4-BE49-F238E27FC236}">
                <a16:creationId xmlns:a16="http://schemas.microsoft.com/office/drawing/2014/main" id="{F33D9C19-C814-6F46-FF4A-C2EE7031597E}"/>
              </a:ext>
            </a:extLst>
          </p:cNvPr>
          <p:cNvSpPr/>
          <p:nvPr/>
        </p:nvSpPr>
        <p:spPr>
          <a:xfrm>
            <a:off x="5937522" y="997875"/>
            <a:ext cx="2548181" cy="306915"/>
          </a:xfrm>
          <a:prstGeom prst="roundRect">
            <a:avLst/>
          </a:prstGeom>
          <a:solidFill>
            <a:srgbClr val="A9B3C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Ins="205727" rtlCol="0" anchor="ctr"/>
          <a:lstStyle/>
          <a:p>
            <a:pPr marL="0" marR="0" lvl="0" indent="0" algn="r" defTabSz="685766"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الخيار الأول</a:t>
            </a:r>
          </a:p>
        </p:txBody>
      </p:sp>
      <p:sp>
        <p:nvSpPr>
          <p:cNvPr id="46" name="Rectangle: Rounded Corners 22">
            <a:extLst>
              <a:ext uri="{FF2B5EF4-FFF2-40B4-BE49-F238E27FC236}">
                <a16:creationId xmlns:a16="http://schemas.microsoft.com/office/drawing/2014/main" id="{61659F3F-3033-2562-20AC-ED78E5AD52D2}"/>
              </a:ext>
            </a:extLst>
          </p:cNvPr>
          <p:cNvSpPr/>
          <p:nvPr/>
        </p:nvSpPr>
        <p:spPr>
          <a:xfrm>
            <a:off x="3297910" y="997875"/>
            <a:ext cx="2548181" cy="306915"/>
          </a:xfrm>
          <a:prstGeom prst="roundRect">
            <a:avLst/>
          </a:prstGeom>
          <a:solidFill>
            <a:srgbClr val="A9B3C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Ins="205727" rtlCol="0" anchor="ctr"/>
          <a:lstStyle/>
          <a:p>
            <a:pPr marL="0" marR="0" lvl="0" indent="0" algn="r" defTabSz="685766"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الخيار الثاني</a:t>
            </a:r>
          </a:p>
        </p:txBody>
      </p:sp>
      <p:sp>
        <p:nvSpPr>
          <p:cNvPr id="47" name="Rectangle: Rounded Corners 23">
            <a:extLst>
              <a:ext uri="{FF2B5EF4-FFF2-40B4-BE49-F238E27FC236}">
                <a16:creationId xmlns:a16="http://schemas.microsoft.com/office/drawing/2014/main" id="{A65D7B98-0C0D-F33D-6AC2-A6C08698A91A}"/>
              </a:ext>
            </a:extLst>
          </p:cNvPr>
          <p:cNvSpPr/>
          <p:nvPr/>
        </p:nvSpPr>
        <p:spPr>
          <a:xfrm>
            <a:off x="658297" y="997875"/>
            <a:ext cx="2548181" cy="306915"/>
          </a:xfrm>
          <a:prstGeom prst="roundRect">
            <a:avLst/>
          </a:prstGeom>
          <a:solidFill>
            <a:srgbClr val="A9B3C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Ins="205727" rtlCol="0" anchor="ctr"/>
          <a:lstStyle/>
          <a:p>
            <a:pPr marL="0" marR="0" lvl="0" indent="0" algn="r" defTabSz="685766"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الخيار الثالث</a:t>
            </a:r>
          </a:p>
        </p:txBody>
      </p:sp>
      <p:sp>
        <p:nvSpPr>
          <p:cNvPr id="48" name="Rectangle: Rounded Corners 46">
            <a:extLst>
              <a:ext uri="{FF2B5EF4-FFF2-40B4-BE49-F238E27FC236}">
                <a16:creationId xmlns:a16="http://schemas.microsoft.com/office/drawing/2014/main" id="{FEBBEB25-F59B-3D4B-E26F-888E76BB4BCF}"/>
              </a:ext>
            </a:extLst>
          </p:cNvPr>
          <p:cNvSpPr/>
          <p:nvPr/>
        </p:nvSpPr>
        <p:spPr>
          <a:xfrm>
            <a:off x="658298" y="2171324"/>
            <a:ext cx="7827405" cy="306915"/>
          </a:xfrm>
          <a:prstGeom prst="roundRect">
            <a:avLst/>
          </a:prstGeom>
          <a:solidFill>
            <a:srgbClr val="173863"/>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Ins="205727" rtlCol="0" anchor="ctr"/>
          <a:lstStyle/>
          <a:p>
            <a:pPr marL="0" marR="0" lvl="0" indent="0" algn="r" defTabSz="685766"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akkal Majalla" panose="02000000000000000000" pitchFamily="2" charset="-78"/>
                <a:ea typeface="+mn-ea"/>
                <a:cs typeface="Sakkal Majalla" panose="02000000000000000000" pitchFamily="2" charset="-78"/>
              </a:rPr>
              <a:t>المقارنات</a:t>
            </a:r>
          </a:p>
        </p:txBody>
      </p:sp>
      <p:sp>
        <p:nvSpPr>
          <p:cNvPr id="5" name="Cross 60">
            <a:extLst>
              <a:ext uri="{FF2B5EF4-FFF2-40B4-BE49-F238E27FC236}">
                <a16:creationId xmlns:a16="http://schemas.microsoft.com/office/drawing/2014/main" id="{896BF888-C28F-94C2-D338-E55D5A006F41}"/>
              </a:ext>
            </a:extLst>
          </p:cNvPr>
          <p:cNvSpPr/>
          <p:nvPr/>
        </p:nvSpPr>
        <p:spPr>
          <a:xfrm>
            <a:off x="5631203" y="3126022"/>
            <a:ext cx="98041" cy="95140"/>
          </a:xfrm>
          <a:prstGeom prst="plus">
            <a:avLst>
              <a:gd name="adj" fmla="val 39531"/>
            </a:avLst>
          </a:prstGeom>
          <a:solidFill>
            <a:srgbClr val="A8D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Tajawal" panose="00000500000000000000" pitchFamily="2" charset="-78"/>
              <a:ea typeface="+mn-ea"/>
              <a:cs typeface="Tajawal" panose="00000500000000000000" pitchFamily="2" charset="-78"/>
            </a:endParaRPr>
          </a:p>
        </p:txBody>
      </p:sp>
    </p:spTree>
    <p:extLst>
      <p:ext uri="{BB962C8B-B14F-4D97-AF65-F5344CB8AC3E}">
        <p14:creationId xmlns:p14="http://schemas.microsoft.com/office/powerpoint/2010/main" val="14676511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E1737-7EC3-2235-F038-B9F62E3723E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E82216-E276-2FC7-710C-4BFF2D632569}"/>
              </a:ext>
            </a:extLst>
          </p:cNvPr>
          <p:cNvSpPr>
            <a:spLocks noGrp="1"/>
          </p:cNvSpPr>
          <p:nvPr>
            <p:ph type="sldNum" sz="quarter" idx="4"/>
          </p:nvPr>
        </p:nvSpPr>
        <p:spPr/>
        <p:txBody>
          <a:bodyPr/>
          <a:lstStyle/>
          <a:p>
            <a:pPr marL="0" marR="0" lvl="0" indent="0" algn="r" defTabSz="171450" rtl="0"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a:ln>
                  <a:noFill/>
                </a:ln>
                <a:solidFill>
                  <a:srgbClr val="768394"/>
                </a:solidFill>
                <a:effectLst/>
                <a:uLnTx/>
                <a:uFillTx/>
                <a:latin typeface="Calibri" panose="020F0502020204030204"/>
                <a:ea typeface="+mn-ea"/>
                <a:cs typeface="Arial" panose="020B0604020202020204" pitchFamily="34" charset="0"/>
              </a:rPr>
              <a:t>9</a:t>
            </a:r>
            <a:endParaRPr kumimoji="0" lang="en-US" sz="1050" b="1" i="0" u="none" strike="noStrike" kern="1200" cap="none" spc="0" normalizeH="0" baseline="0" noProof="0">
              <a:ln>
                <a:noFill/>
              </a:ln>
              <a:solidFill>
                <a:srgbClr val="768394"/>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4463CC41-EF26-BFE2-481C-DD5BC8547DA7}"/>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marL="0" marR="0" lvl="0" indent="0" algn="r" defTabSz="1828709" rtl="1" eaLnBrk="1" fontAlgn="auto" latinLnBrk="0" hangingPunct="1">
              <a:lnSpc>
                <a:spcPct val="115000"/>
              </a:lnSpc>
              <a:spcBef>
                <a:spcPct val="0"/>
              </a:spcBef>
              <a:spcAft>
                <a:spcPts val="300"/>
              </a:spcAft>
              <a:buClrTx/>
              <a:buSzTx/>
              <a:buFontTx/>
              <a:buNone/>
              <a:tabLst/>
              <a:defRPr/>
            </a:pPr>
            <a:r>
              <a:rPr kumimoji="0" lang="en-US" sz="1800" b="1" i="0" u="none" strike="noStrike" kern="100" cap="none" spc="0" normalizeH="0" baseline="0" noProof="0" err="1">
                <a:ln>
                  <a:noFill/>
                </a:ln>
                <a:solidFill>
                  <a:srgbClr val="002060"/>
                </a:solidFill>
                <a:effectLst/>
                <a:uLnTx/>
                <a:uFillTx/>
                <a:latin typeface="Aptos" panose="020B0004020202020204" pitchFamily="34" charset="0"/>
                <a:ea typeface="Aptos" panose="020B0004020202020204" pitchFamily="34" charset="0"/>
                <a:cs typeface="Sakkal Majalla" panose="02000000000000000000" pitchFamily="2" charset="-78"/>
              </a:rPr>
              <a:t>خيارات</a:t>
            </a:r>
            <a:r>
              <a:rPr kumimoji="0" lang="en-US" sz="1800" b="1" i="0" u="none" strike="noStrike" kern="100" cap="none" spc="0" normalizeH="0" baseline="0" noProof="0">
                <a:ln>
                  <a:noFill/>
                </a:ln>
                <a:solidFill>
                  <a:srgbClr val="002060"/>
                </a:solidFill>
                <a:effectLst/>
                <a:uLnTx/>
                <a:uFillTx/>
                <a:latin typeface="Aptos" panose="020B0004020202020204" pitchFamily="34" charset="0"/>
                <a:ea typeface="Aptos" panose="020B0004020202020204" pitchFamily="34" charset="0"/>
                <a:cs typeface="Sakkal Majalla" panose="02000000000000000000" pitchFamily="2" charset="-78"/>
              </a:rPr>
              <a:t> </a:t>
            </a:r>
            <a:r>
              <a:rPr kumimoji="0" lang="en-US" sz="1800" b="1" i="0" u="none" strike="noStrike" kern="100" cap="none" spc="0" normalizeH="0" baseline="0" noProof="0" err="1">
                <a:ln>
                  <a:noFill/>
                </a:ln>
                <a:solidFill>
                  <a:srgbClr val="002060"/>
                </a:solidFill>
                <a:effectLst/>
                <a:uLnTx/>
                <a:uFillTx/>
                <a:latin typeface="Aptos" panose="020B0004020202020204" pitchFamily="34" charset="0"/>
                <a:ea typeface="Aptos" panose="020B0004020202020204" pitchFamily="34" charset="0"/>
                <a:cs typeface="Sakkal Majalla" panose="02000000000000000000" pitchFamily="2" charset="-78"/>
              </a:rPr>
              <a:t>الرؤية</a:t>
            </a:r>
            <a:r>
              <a:rPr kumimoji="0" lang="en-US" sz="1800" b="1" i="0" u="none" strike="noStrike" kern="100" cap="none" spc="0" normalizeH="0" baseline="0" noProof="0">
                <a:ln>
                  <a:noFill/>
                </a:ln>
                <a:solidFill>
                  <a:srgbClr val="002060"/>
                </a:solidFill>
                <a:effectLst/>
                <a:uLnTx/>
                <a:uFillTx/>
                <a:latin typeface="Aptos" panose="020B0004020202020204" pitchFamily="34" charset="0"/>
                <a:ea typeface="Aptos" panose="020B0004020202020204" pitchFamily="34" charset="0"/>
                <a:cs typeface="Sakkal Majalla" panose="02000000000000000000" pitchFamily="2" charset="-78"/>
              </a:rPr>
              <a:t> (2\2)</a:t>
            </a:r>
          </a:p>
        </p:txBody>
      </p:sp>
      <p:sp>
        <p:nvSpPr>
          <p:cNvPr id="4" name="Rectangle 3">
            <a:extLst>
              <a:ext uri="{FF2B5EF4-FFF2-40B4-BE49-F238E27FC236}">
                <a16:creationId xmlns:a16="http://schemas.microsoft.com/office/drawing/2014/main" id="{08A11F40-210E-1028-31D3-B5CBA91B5299}"/>
              </a:ext>
            </a:extLst>
          </p:cNvPr>
          <p:cNvSpPr/>
          <p:nvPr/>
        </p:nvSpPr>
        <p:spPr>
          <a:xfrm>
            <a:off x="8785811" y="332240"/>
            <a:ext cx="72737" cy="252695"/>
          </a:xfrm>
          <a:prstGeom prst="rect">
            <a:avLst/>
          </a:prstGeom>
          <a:solidFill>
            <a:schemeClr val="accent1"/>
          </a:solidFill>
          <a:ln w="0" cap="flat">
            <a:noFill/>
            <a:prstDash val="solid"/>
            <a:miter/>
          </a:ln>
        </p:spPr>
        <p:txBody>
          <a:bodyPr rtlCol="0" anchor="ctr"/>
          <a:lstStyle/>
          <a:p>
            <a:pPr marL="0" marR="0" lvl="0" indent="0" algn="r" defTabSz="171450" rtl="1" eaLnBrk="1" fontAlgn="auto" latinLnBrk="0" hangingPunct="1">
              <a:lnSpc>
                <a:spcPct val="100000"/>
              </a:lnSpc>
              <a:spcBef>
                <a:spcPts val="0"/>
              </a:spcBef>
              <a:spcAft>
                <a:spcPts val="0"/>
              </a:spcAft>
              <a:buClrTx/>
              <a:buSzTx/>
              <a:buFontTx/>
              <a:buNone/>
              <a:tabLst/>
              <a:defRPr/>
            </a:pPr>
            <a:endParaRPr kumimoji="0" lang="en-US" sz="25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Rectangle: Rounded Corners 63">
            <a:extLst>
              <a:ext uri="{FF2B5EF4-FFF2-40B4-BE49-F238E27FC236}">
                <a16:creationId xmlns:a16="http://schemas.microsoft.com/office/drawing/2014/main" id="{8445998F-4E0B-35CD-84B6-E04328FA8445}"/>
              </a:ext>
            </a:extLst>
          </p:cNvPr>
          <p:cNvSpPr/>
          <p:nvPr/>
        </p:nvSpPr>
        <p:spPr>
          <a:xfrm>
            <a:off x="658297" y="2407596"/>
            <a:ext cx="2548181" cy="1239111"/>
          </a:xfrm>
          <a:prstGeom prst="roundRect">
            <a:avLst>
              <a:gd name="adj" fmla="val 3350"/>
            </a:avLst>
          </a:prstGeom>
          <a:solidFill>
            <a:srgbClr val="E2E6EE"/>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Ins="137151" rtlCol="0" anchor="t"/>
          <a:lstStyle/>
          <a:p>
            <a:pPr marL="214302" marR="0" lvl="0" indent="-214302" algn="r" defTabSz="685595" rtl="1" eaLnBrk="1" fontAlgn="auto" latinLnBrk="0" hangingPunct="1">
              <a:lnSpc>
                <a:spcPct val="100000"/>
              </a:lnSpc>
              <a:spcBef>
                <a:spcPts val="0"/>
              </a:spcBef>
              <a:spcAft>
                <a:spcPts val="0"/>
              </a:spcAft>
              <a:buClrTx/>
              <a:buSzPct val="50000"/>
              <a:buFont typeface="Arial" panose="020B0604020202020204" pitchFamily="34" charset="0"/>
              <a:buChar char="•"/>
              <a:tabLst/>
              <a:defRPr/>
            </a:pP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تعكس الهوية الوطنية وتبرز البعد السعودي بشكل واضح</a:t>
            </a:r>
          </a:p>
          <a:p>
            <a:pPr marL="214302" marR="0" lvl="0" indent="-214302" algn="r" defTabSz="685595" rtl="1" eaLnBrk="1" fontAlgn="auto" latinLnBrk="0" hangingPunct="1">
              <a:lnSpc>
                <a:spcPct val="100000"/>
              </a:lnSpc>
              <a:spcBef>
                <a:spcPts val="0"/>
              </a:spcBef>
              <a:spcAft>
                <a:spcPts val="0"/>
              </a:spcAft>
              <a:buClrTx/>
              <a:buSzPct val="50000"/>
              <a:buFont typeface="Arial" panose="020B0604020202020204" pitchFamily="34" charset="0"/>
              <a:buChar char="•"/>
              <a:tabLst/>
              <a:defRPr/>
            </a:pP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تعطي طابع قيادي ومحفز </a:t>
            </a:r>
          </a:p>
        </p:txBody>
      </p:sp>
      <p:sp>
        <p:nvSpPr>
          <p:cNvPr id="20" name="Rectangle: Rounded Corners 64">
            <a:extLst>
              <a:ext uri="{FF2B5EF4-FFF2-40B4-BE49-F238E27FC236}">
                <a16:creationId xmlns:a16="http://schemas.microsoft.com/office/drawing/2014/main" id="{058FC343-295E-BC55-B362-E02209A43054}"/>
              </a:ext>
            </a:extLst>
          </p:cNvPr>
          <p:cNvSpPr/>
          <p:nvPr/>
        </p:nvSpPr>
        <p:spPr>
          <a:xfrm>
            <a:off x="658297" y="3687418"/>
            <a:ext cx="2548181" cy="782342"/>
          </a:xfrm>
          <a:prstGeom prst="roundRect">
            <a:avLst>
              <a:gd name="adj" fmla="val 3350"/>
            </a:avLst>
          </a:prstGeom>
          <a:solidFill>
            <a:srgbClr val="E2E6EE"/>
          </a:solidFill>
          <a:ln>
            <a:noFill/>
          </a:ln>
        </p:spPr>
        <p:style>
          <a:lnRef idx="2">
            <a:schemeClr val="accent1">
              <a:shade val="50000"/>
            </a:schemeClr>
          </a:lnRef>
          <a:fillRef idx="1">
            <a:schemeClr val="accent1"/>
          </a:fillRef>
          <a:effectRef idx="0">
            <a:schemeClr val="accent1"/>
          </a:effectRef>
          <a:fontRef idx="minor">
            <a:schemeClr val="lt1"/>
          </a:fontRef>
        </p:style>
        <p:txBody>
          <a:bodyPr tIns="68576" rIns="137151" rtlCol="0" anchor="t"/>
          <a:lstStyle/>
          <a:p>
            <a:pPr marL="214302" marR="0" lvl="0" indent="-214302" algn="r" defTabSz="685595" rtl="1" eaLnBrk="1" fontAlgn="auto" latinLnBrk="0" hangingPunct="1">
              <a:lnSpc>
                <a:spcPct val="100000"/>
              </a:lnSpc>
              <a:spcBef>
                <a:spcPts val="0"/>
              </a:spcBef>
              <a:spcAft>
                <a:spcPts val="0"/>
              </a:spcAft>
              <a:buClrTx/>
              <a:buSzPct val="50000"/>
              <a:buFont typeface="Arial" panose="020B0604020202020204" pitchFamily="34" charset="0"/>
              <a:buChar char="•"/>
              <a:tabLst/>
              <a:defRPr/>
            </a:pP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قد تبدو عامة دون تحديد واضح لنطاق الريادة أو مجال الاستثمار</a:t>
            </a:r>
          </a:p>
          <a:p>
            <a:pPr marL="214302" marR="0" lvl="0" indent="-214302" algn="r" defTabSz="685595" rtl="1" eaLnBrk="1" fontAlgn="auto" latinLnBrk="0" hangingPunct="1">
              <a:lnSpc>
                <a:spcPct val="100000"/>
              </a:lnSpc>
              <a:spcBef>
                <a:spcPts val="0"/>
              </a:spcBef>
              <a:spcAft>
                <a:spcPts val="0"/>
              </a:spcAft>
              <a:buClrTx/>
              <a:buSzPct val="50000"/>
              <a:buFont typeface="Arial" panose="020B0604020202020204" pitchFamily="34" charset="0"/>
              <a:buChar char="•"/>
              <a:tabLst/>
              <a:defRPr/>
            </a:pP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قد تحتاج إلى تعريف أوضح لمعنى التمكين وتحديده</a:t>
            </a:r>
          </a:p>
          <a:p>
            <a:pPr marL="214302" marR="0" lvl="0" indent="-214302" algn="r" defTabSz="685595" rtl="1" eaLnBrk="1" fontAlgn="auto" latinLnBrk="0" hangingPunct="1">
              <a:lnSpc>
                <a:spcPct val="100000"/>
              </a:lnSpc>
              <a:spcBef>
                <a:spcPts val="0"/>
              </a:spcBef>
              <a:spcAft>
                <a:spcPts val="0"/>
              </a:spcAft>
              <a:buClrTx/>
              <a:buSzPct val="50000"/>
              <a:buFont typeface="Arial" panose="020B0604020202020204" pitchFamily="34" charset="0"/>
              <a:buChar char="•"/>
              <a:tabLst/>
              <a:defRPr/>
            </a:pPr>
            <a:endPar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endParaRPr>
          </a:p>
        </p:txBody>
      </p:sp>
      <p:sp>
        <p:nvSpPr>
          <p:cNvPr id="21" name="Cross 65">
            <a:extLst>
              <a:ext uri="{FF2B5EF4-FFF2-40B4-BE49-F238E27FC236}">
                <a16:creationId xmlns:a16="http://schemas.microsoft.com/office/drawing/2014/main" id="{681FF0A2-0D14-BBB3-0B98-AD13A975E6B7}"/>
              </a:ext>
            </a:extLst>
          </p:cNvPr>
          <p:cNvSpPr/>
          <p:nvPr/>
        </p:nvSpPr>
        <p:spPr>
          <a:xfrm>
            <a:off x="2991592" y="2653587"/>
            <a:ext cx="98041" cy="95140"/>
          </a:xfrm>
          <a:prstGeom prst="plus">
            <a:avLst>
              <a:gd name="adj" fmla="val 39531"/>
            </a:avLst>
          </a:prstGeom>
          <a:solidFill>
            <a:srgbClr val="A8D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Tajawal" panose="00000500000000000000" pitchFamily="2" charset="-78"/>
              <a:ea typeface="+mn-ea"/>
              <a:cs typeface="Tajawal" panose="00000500000000000000" pitchFamily="2" charset="-78"/>
            </a:endParaRPr>
          </a:p>
        </p:txBody>
      </p:sp>
      <p:sp>
        <p:nvSpPr>
          <p:cNvPr id="23" name="Rectangle 66">
            <a:extLst>
              <a:ext uri="{FF2B5EF4-FFF2-40B4-BE49-F238E27FC236}">
                <a16:creationId xmlns:a16="http://schemas.microsoft.com/office/drawing/2014/main" id="{CF848208-BEC1-2EF8-228B-6EAEFF03094B}"/>
              </a:ext>
            </a:extLst>
          </p:cNvPr>
          <p:cNvSpPr/>
          <p:nvPr/>
        </p:nvSpPr>
        <p:spPr>
          <a:xfrm>
            <a:off x="2991592" y="3832086"/>
            <a:ext cx="98041" cy="26991"/>
          </a:xfrm>
          <a:prstGeom prst="rect">
            <a:avLst/>
          </a:prstGeom>
          <a:solidFill>
            <a:srgbClr val="C36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E7E6E6">
                  <a:lumMod val="50000"/>
                </a:srgbClr>
              </a:solidFill>
              <a:effectLst/>
              <a:uLnTx/>
              <a:uFillTx/>
              <a:latin typeface="Tajawal" panose="00000500000000000000" pitchFamily="2" charset="-78"/>
              <a:ea typeface="+mn-ea"/>
              <a:cs typeface="Tajawal" panose="00000500000000000000" pitchFamily="2" charset="-78"/>
            </a:endParaRPr>
          </a:p>
        </p:txBody>
      </p:sp>
      <p:sp>
        <p:nvSpPr>
          <p:cNvPr id="24" name="Rectangle 67">
            <a:extLst>
              <a:ext uri="{FF2B5EF4-FFF2-40B4-BE49-F238E27FC236}">
                <a16:creationId xmlns:a16="http://schemas.microsoft.com/office/drawing/2014/main" id="{4C137064-8383-02F4-46D9-CFFE799CA091}"/>
              </a:ext>
            </a:extLst>
          </p:cNvPr>
          <p:cNvSpPr/>
          <p:nvPr/>
        </p:nvSpPr>
        <p:spPr>
          <a:xfrm>
            <a:off x="2991592" y="4138469"/>
            <a:ext cx="98041" cy="26991"/>
          </a:xfrm>
          <a:prstGeom prst="rect">
            <a:avLst/>
          </a:prstGeom>
          <a:solidFill>
            <a:srgbClr val="C36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E7E6E6">
                  <a:lumMod val="50000"/>
                </a:srgbClr>
              </a:solidFill>
              <a:effectLst/>
              <a:uLnTx/>
              <a:uFillTx/>
              <a:latin typeface="Tajawal" panose="00000500000000000000" pitchFamily="2" charset="-78"/>
              <a:ea typeface="+mn-ea"/>
              <a:cs typeface="Tajawal" panose="00000500000000000000" pitchFamily="2" charset="-78"/>
            </a:endParaRPr>
          </a:p>
        </p:txBody>
      </p:sp>
      <p:sp>
        <p:nvSpPr>
          <p:cNvPr id="25" name="Cross 68">
            <a:extLst>
              <a:ext uri="{FF2B5EF4-FFF2-40B4-BE49-F238E27FC236}">
                <a16:creationId xmlns:a16="http://schemas.microsoft.com/office/drawing/2014/main" id="{A47342BF-D05C-A06B-B8C1-25B86FA9B7A9}"/>
              </a:ext>
            </a:extLst>
          </p:cNvPr>
          <p:cNvSpPr/>
          <p:nvPr/>
        </p:nvSpPr>
        <p:spPr>
          <a:xfrm>
            <a:off x="2991592" y="2975722"/>
            <a:ext cx="98041" cy="95140"/>
          </a:xfrm>
          <a:prstGeom prst="plus">
            <a:avLst>
              <a:gd name="adj" fmla="val 39531"/>
            </a:avLst>
          </a:prstGeom>
          <a:solidFill>
            <a:srgbClr val="A8D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Tajawal" panose="00000500000000000000" pitchFamily="2" charset="-78"/>
              <a:ea typeface="+mn-ea"/>
              <a:cs typeface="Tajawal" panose="00000500000000000000" pitchFamily="2" charset="-78"/>
            </a:endParaRPr>
          </a:p>
        </p:txBody>
      </p:sp>
      <p:sp>
        <p:nvSpPr>
          <p:cNvPr id="26" name="Rectangle: Rounded Corners 48">
            <a:extLst>
              <a:ext uri="{FF2B5EF4-FFF2-40B4-BE49-F238E27FC236}">
                <a16:creationId xmlns:a16="http://schemas.microsoft.com/office/drawing/2014/main" id="{CE2DE365-75AE-D645-569F-5C60E3176C43}"/>
              </a:ext>
            </a:extLst>
          </p:cNvPr>
          <p:cNvSpPr/>
          <p:nvPr/>
        </p:nvSpPr>
        <p:spPr>
          <a:xfrm>
            <a:off x="5937522" y="2407596"/>
            <a:ext cx="2548182" cy="1239111"/>
          </a:xfrm>
          <a:prstGeom prst="roundRect">
            <a:avLst>
              <a:gd name="adj" fmla="val 3350"/>
            </a:avLst>
          </a:prstGeom>
          <a:solidFill>
            <a:srgbClr val="E2E6EE"/>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Ins="137151" rtlCol="0" anchor="t"/>
          <a:lstStyle/>
          <a:p>
            <a:pPr marL="214302" marR="0" lvl="0" indent="-214302" algn="r" defTabSz="685595" rtl="1" eaLnBrk="1" fontAlgn="auto" latinLnBrk="0" hangingPunct="1">
              <a:lnSpc>
                <a:spcPct val="100000"/>
              </a:lnSpc>
              <a:spcBef>
                <a:spcPts val="0"/>
              </a:spcBef>
              <a:spcAft>
                <a:spcPts val="0"/>
              </a:spcAft>
              <a:buClrTx/>
              <a:buSzPct val="50000"/>
              <a:buFont typeface="Arial" panose="020B0604020202020204" pitchFamily="34" charset="0"/>
              <a:buChar char="•"/>
              <a:tabLst/>
              <a:defRPr/>
            </a:pP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صياغة</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قوية</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ومحفزة</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تعكس</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الطموح</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والابتكار</a:t>
            </a:r>
            <a:endPar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a:p>
            <a:pPr marL="214302" marR="0" lvl="0" indent="-214302" algn="r" defTabSz="685595" rtl="1" eaLnBrk="1" fontAlgn="auto" latinLnBrk="0" hangingPunct="1">
              <a:lnSpc>
                <a:spcPct val="100000"/>
              </a:lnSpc>
              <a:spcBef>
                <a:spcPts val="0"/>
              </a:spcBef>
              <a:spcAft>
                <a:spcPts val="0"/>
              </a:spcAft>
              <a:buClrTx/>
              <a:buSzPct val="50000"/>
              <a:buFont typeface="Arial" panose="020B0604020202020204" pitchFamily="34" charset="0"/>
              <a:buChar char="•"/>
              <a:tabLst/>
              <a:defRPr/>
            </a:pP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مرنة</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وتناسب</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التوجهات</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الحديثة</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للشركات</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الاستثمارية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الطموحة</a:t>
            </a:r>
            <a:endPar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27" name="Rectangle: Rounded Corners 50">
            <a:extLst>
              <a:ext uri="{FF2B5EF4-FFF2-40B4-BE49-F238E27FC236}">
                <a16:creationId xmlns:a16="http://schemas.microsoft.com/office/drawing/2014/main" id="{70431F34-1802-C4A5-CA9C-A9D76238B3C5}"/>
              </a:ext>
            </a:extLst>
          </p:cNvPr>
          <p:cNvSpPr/>
          <p:nvPr/>
        </p:nvSpPr>
        <p:spPr>
          <a:xfrm>
            <a:off x="5937522" y="3687418"/>
            <a:ext cx="2548181" cy="782342"/>
          </a:xfrm>
          <a:prstGeom prst="roundRect">
            <a:avLst>
              <a:gd name="adj" fmla="val 3350"/>
            </a:avLst>
          </a:prstGeom>
          <a:solidFill>
            <a:srgbClr val="E2E6EE"/>
          </a:solidFill>
          <a:ln>
            <a:noFill/>
          </a:ln>
        </p:spPr>
        <p:style>
          <a:lnRef idx="2">
            <a:schemeClr val="accent1">
              <a:shade val="50000"/>
            </a:schemeClr>
          </a:lnRef>
          <a:fillRef idx="1">
            <a:schemeClr val="accent1"/>
          </a:fillRef>
          <a:effectRef idx="0">
            <a:schemeClr val="accent1"/>
          </a:effectRef>
          <a:fontRef idx="minor">
            <a:schemeClr val="lt1"/>
          </a:fontRef>
        </p:style>
        <p:txBody>
          <a:bodyPr tIns="68576" rIns="137151" rtlCol="0" anchor="t"/>
          <a:lstStyle/>
          <a:p>
            <a:pPr marL="214302" marR="0" lvl="0" indent="-214302" algn="r" defTabSz="685595" rtl="1" eaLnBrk="1" fontAlgn="auto" latinLnBrk="0" hangingPunct="1">
              <a:lnSpc>
                <a:spcPct val="100000"/>
              </a:lnSpc>
              <a:spcBef>
                <a:spcPts val="0"/>
              </a:spcBef>
              <a:spcAft>
                <a:spcPts val="0"/>
              </a:spcAft>
              <a:buClrTx/>
              <a:buSzPct val="50000"/>
              <a:buFont typeface="Arial" panose="020B0604020202020204" pitchFamily="34" charset="0"/>
              <a:buChar char="•"/>
              <a:tabLst/>
              <a:defRPr/>
            </a:pPr>
            <a:r>
              <a:rPr kumimoji="0" lang="en-US" sz="1050" b="0" i="0" u="none" strike="noStrike" kern="1200" cap="none" spc="0" normalizeH="0" baseline="0" noProof="0" dirty="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قد</a:t>
            </a:r>
            <a:r>
              <a:rPr kumimoji="0" lang="en-US" sz="1050" b="0" i="0" u="none" strike="noStrike" kern="1200" cap="none" spc="0" normalizeH="0" baseline="0" noProof="0" dirty="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dirty="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تُفهم</a:t>
            </a:r>
            <a:r>
              <a:rPr kumimoji="0" lang="en-US" sz="1050" b="0" i="0" u="none" strike="noStrike" kern="1200" cap="none" spc="0" normalizeH="0" baseline="0" noProof="0" dirty="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dirty="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بأنها</a:t>
            </a:r>
            <a:r>
              <a:rPr kumimoji="0" lang="en-US" sz="1050" b="0" i="0" u="none" strike="noStrike" kern="1200" cap="none" spc="0" normalizeH="0" baseline="0" noProof="0" dirty="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dirty="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طموح</a:t>
            </a:r>
            <a:r>
              <a:rPr kumimoji="0" lang="en-US" sz="1050" b="0" i="0" u="none" strike="noStrike" kern="1200" cap="none" spc="0" normalizeH="0" baseline="0" noProof="0" dirty="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dirty="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عام</a:t>
            </a:r>
            <a:r>
              <a:rPr kumimoji="0" lang="en-US" sz="1050" b="0" i="0" u="none" strike="noStrike" kern="1200" cap="none" spc="0" normalizeH="0" baseline="0" noProof="0" dirty="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dirty="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لا</a:t>
            </a:r>
            <a:r>
              <a:rPr kumimoji="0" lang="en-US" sz="1050" b="0" i="0" u="none" strike="noStrike" kern="1200" cap="none" spc="0" normalizeH="0" baseline="0" noProof="0" dirty="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dirty="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يميز</a:t>
            </a:r>
            <a:r>
              <a:rPr kumimoji="0" lang="en-US" sz="1050" b="0" i="0" u="none" strike="noStrike" kern="1200" cap="none" spc="0" normalizeH="0" baseline="0" noProof="0" dirty="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المجموعة </a:t>
            </a:r>
            <a:r>
              <a:rPr kumimoji="0" lang="en-US" sz="1050" b="0" i="0" u="none" strike="noStrike" kern="1200" cap="none" spc="0" normalizeH="0" baseline="0" noProof="0" dirty="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محلياً</a:t>
            </a:r>
            <a:r>
              <a:rPr kumimoji="0" lang="en-US" sz="1050" b="0" i="0" u="none" strike="noStrike" kern="1200" cap="none" spc="0" normalizeH="0" baseline="0" noProof="0" dirty="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dirty="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أو</a:t>
            </a:r>
            <a:r>
              <a:rPr kumimoji="0" lang="en-US" sz="1050" b="0" i="0" u="none" strike="noStrike" kern="1200" cap="none" spc="0" normalizeH="0" baseline="0" noProof="0" dirty="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dirty="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قطاعياً</a:t>
            </a:r>
            <a:endParaRPr kumimoji="0" lang="en-US" sz="1050" b="0" i="0" u="none" strike="noStrike" kern="1200" cap="none" spc="0" normalizeH="0" baseline="0" noProof="0" dirty="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endParaRPr>
          </a:p>
          <a:p>
            <a:pPr marL="214302" marR="0" lvl="0" indent="-214302" algn="r" defTabSz="685595" rtl="1" eaLnBrk="1" fontAlgn="auto" latinLnBrk="0" hangingPunct="1">
              <a:lnSpc>
                <a:spcPct val="100000"/>
              </a:lnSpc>
              <a:spcBef>
                <a:spcPts val="0"/>
              </a:spcBef>
              <a:spcAft>
                <a:spcPts val="0"/>
              </a:spcAft>
              <a:buClrTx/>
              <a:buSzPct val="50000"/>
              <a:buFont typeface="Arial" panose="020B0604020202020204" pitchFamily="34" charset="0"/>
              <a:buChar char="•"/>
              <a:tabLst/>
              <a:defRPr/>
            </a:pPr>
            <a:r>
              <a:rPr kumimoji="0" lang="en-US" sz="1050" b="0" i="0" u="none" strike="noStrike" kern="1200" cap="none" spc="0" normalizeH="0" baseline="0" noProof="0" dirty="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تحتاج</a:t>
            </a:r>
            <a:r>
              <a:rPr kumimoji="0" lang="en-US" sz="1050" b="0" i="0" u="none" strike="noStrike" kern="1200" cap="none" spc="0" normalizeH="0" baseline="0" noProof="0" dirty="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dirty="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إلى</a:t>
            </a:r>
            <a:r>
              <a:rPr kumimoji="0" lang="en-US" sz="1050" b="0" i="0" u="none" strike="noStrike" kern="1200" cap="none" spc="0" normalizeH="0" baseline="0" noProof="0" dirty="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dirty="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توضيح</a:t>
            </a:r>
            <a:r>
              <a:rPr kumimoji="0" lang="en-US" sz="1050" b="0" i="0" u="none" strike="noStrike" kern="1200" cap="none" spc="0" normalizeH="0" baseline="0" noProof="0" dirty="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dirty="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أكثر</a:t>
            </a:r>
            <a:r>
              <a:rPr kumimoji="0" lang="en-US" sz="1050" b="0" i="0" u="none" strike="noStrike" kern="1200" cap="none" spc="0" normalizeH="0" baseline="0" noProof="0" dirty="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dirty="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لمعنى</a:t>
            </a:r>
            <a:r>
              <a:rPr kumimoji="0" lang="en-US" sz="1050" b="0" i="0" u="none" strike="noStrike" kern="1200" cap="none" spc="0" normalizeH="0" baseline="0" noProof="0" dirty="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لـ </a:t>
            </a:r>
            <a:r>
              <a:rPr kumimoji="0" lang="en-US" sz="1050" b="0" i="0" u="none" strike="noStrike" kern="1200" cap="none" spc="0" normalizeH="0" baseline="0" noProof="0" dirty="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إعادة</a:t>
            </a:r>
            <a:r>
              <a:rPr kumimoji="0" lang="en-US" sz="1050" b="0" i="0" u="none" strike="noStrike" kern="1200" cap="none" spc="0" normalizeH="0" baseline="0" noProof="0" dirty="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dirty="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تعريف</a:t>
            </a:r>
            <a:r>
              <a:rPr kumimoji="0" lang="en-US" sz="1050" b="0" i="0" u="none" strike="noStrike" kern="1200" cap="none" spc="0" normalizeH="0" baseline="0" noProof="0" dirty="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dirty="0" err="1">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الريادة</a:t>
            </a:r>
            <a:endParaRPr kumimoji="0" lang="en-US" sz="1050" b="0" i="0" u="none" strike="noStrike" kern="1200" cap="none" spc="0" normalizeH="0" baseline="0" noProof="0" dirty="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endParaRPr>
          </a:p>
        </p:txBody>
      </p:sp>
      <p:sp>
        <p:nvSpPr>
          <p:cNvPr id="28" name="Cross 21">
            <a:extLst>
              <a:ext uri="{FF2B5EF4-FFF2-40B4-BE49-F238E27FC236}">
                <a16:creationId xmlns:a16="http://schemas.microsoft.com/office/drawing/2014/main" id="{1EEC3D72-6375-958E-2EAC-9045104C62F5}"/>
              </a:ext>
            </a:extLst>
          </p:cNvPr>
          <p:cNvSpPr/>
          <p:nvPr/>
        </p:nvSpPr>
        <p:spPr>
          <a:xfrm>
            <a:off x="8270817" y="2656028"/>
            <a:ext cx="98041" cy="95140"/>
          </a:xfrm>
          <a:prstGeom prst="plus">
            <a:avLst>
              <a:gd name="adj" fmla="val 39531"/>
            </a:avLst>
          </a:prstGeom>
          <a:solidFill>
            <a:srgbClr val="A8D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Tajawal" panose="00000500000000000000" pitchFamily="2" charset="-78"/>
              <a:ea typeface="+mn-ea"/>
              <a:cs typeface="Tajawal" panose="00000500000000000000" pitchFamily="2" charset="-78"/>
            </a:endParaRPr>
          </a:p>
        </p:txBody>
      </p:sp>
      <p:sp>
        <p:nvSpPr>
          <p:cNvPr id="29" name="Rectangle 41">
            <a:extLst>
              <a:ext uri="{FF2B5EF4-FFF2-40B4-BE49-F238E27FC236}">
                <a16:creationId xmlns:a16="http://schemas.microsoft.com/office/drawing/2014/main" id="{289F0C48-FAB0-A564-A81A-8912CCAF67DC}"/>
              </a:ext>
            </a:extLst>
          </p:cNvPr>
          <p:cNvSpPr/>
          <p:nvPr/>
        </p:nvSpPr>
        <p:spPr>
          <a:xfrm>
            <a:off x="8270817" y="3832086"/>
            <a:ext cx="98041" cy="26991"/>
          </a:xfrm>
          <a:prstGeom prst="rect">
            <a:avLst/>
          </a:prstGeom>
          <a:solidFill>
            <a:srgbClr val="C36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E7E6E6">
                  <a:lumMod val="50000"/>
                </a:srgbClr>
              </a:solidFill>
              <a:effectLst/>
              <a:uLnTx/>
              <a:uFillTx/>
              <a:latin typeface="Tajawal" panose="00000500000000000000" pitchFamily="2" charset="-78"/>
              <a:ea typeface="+mn-ea"/>
              <a:cs typeface="Tajawal" panose="00000500000000000000" pitchFamily="2" charset="-78"/>
            </a:endParaRPr>
          </a:p>
        </p:txBody>
      </p:sp>
      <p:sp>
        <p:nvSpPr>
          <p:cNvPr id="30" name="Rectangle 42">
            <a:extLst>
              <a:ext uri="{FF2B5EF4-FFF2-40B4-BE49-F238E27FC236}">
                <a16:creationId xmlns:a16="http://schemas.microsoft.com/office/drawing/2014/main" id="{1438788E-1D1D-3DE6-2E76-285266353626}"/>
              </a:ext>
            </a:extLst>
          </p:cNvPr>
          <p:cNvSpPr/>
          <p:nvPr/>
        </p:nvSpPr>
        <p:spPr>
          <a:xfrm>
            <a:off x="8270817" y="4142648"/>
            <a:ext cx="98041" cy="26991"/>
          </a:xfrm>
          <a:prstGeom prst="rect">
            <a:avLst/>
          </a:prstGeom>
          <a:solidFill>
            <a:srgbClr val="C36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E7E6E6">
                  <a:lumMod val="50000"/>
                </a:srgbClr>
              </a:solidFill>
              <a:effectLst/>
              <a:uLnTx/>
              <a:uFillTx/>
              <a:latin typeface="Tajawal" panose="00000500000000000000" pitchFamily="2" charset="-78"/>
              <a:ea typeface="+mn-ea"/>
              <a:cs typeface="Tajawal" panose="00000500000000000000" pitchFamily="2" charset="-78"/>
            </a:endParaRPr>
          </a:p>
        </p:txBody>
      </p:sp>
      <p:sp>
        <p:nvSpPr>
          <p:cNvPr id="31" name="Cross 51">
            <a:extLst>
              <a:ext uri="{FF2B5EF4-FFF2-40B4-BE49-F238E27FC236}">
                <a16:creationId xmlns:a16="http://schemas.microsoft.com/office/drawing/2014/main" id="{DCEF73C9-30C6-16AB-149E-DED8D2ED80EA}"/>
              </a:ext>
            </a:extLst>
          </p:cNvPr>
          <p:cNvSpPr/>
          <p:nvPr/>
        </p:nvSpPr>
        <p:spPr>
          <a:xfrm>
            <a:off x="8270817" y="2814366"/>
            <a:ext cx="98041" cy="95140"/>
          </a:xfrm>
          <a:prstGeom prst="plus">
            <a:avLst>
              <a:gd name="adj" fmla="val 39531"/>
            </a:avLst>
          </a:prstGeom>
          <a:solidFill>
            <a:srgbClr val="A8D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Tajawal" panose="00000500000000000000" pitchFamily="2" charset="-78"/>
              <a:ea typeface="+mn-ea"/>
              <a:cs typeface="Tajawal" panose="00000500000000000000" pitchFamily="2" charset="-78"/>
            </a:endParaRPr>
          </a:p>
        </p:txBody>
      </p:sp>
      <p:sp>
        <p:nvSpPr>
          <p:cNvPr id="33" name="Rectangle: Rounded Corners 55">
            <a:extLst>
              <a:ext uri="{FF2B5EF4-FFF2-40B4-BE49-F238E27FC236}">
                <a16:creationId xmlns:a16="http://schemas.microsoft.com/office/drawing/2014/main" id="{7DB7374E-1782-627A-5F76-1E581358273B}"/>
              </a:ext>
            </a:extLst>
          </p:cNvPr>
          <p:cNvSpPr/>
          <p:nvPr/>
        </p:nvSpPr>
        <p:spPr>
          <a:xfrm>
            <a:off x="3297910" y="2407596"/>
            <a:ext cx="2548181" cy="1239111"/>
          </a:xfrm>
          <a:prstGeom prst="roundRect">
            <a:avLst>
              <a:gd name="adj" fmla="val 3350"/>
            </a:avLst>
          </a:prstGeom>
          <a:solidFill>
            <a:srgbClr val="E2E6EE"/>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Ins="137151" rtlCol="0" anchor="t"/>
          <a:lstStyle/>
          <a:p>
            <a:pPr marL="214302" marR="0" lvl="0" indent="-214302" algn="r" defTabSz="685595" rtl="1" eaLnBrk="1" fontAlgn="auto" latinLnBrk="0" hangingPunct="1">
              <a:lnSpc>
                <a:spcPct val="100000"/>
              </a:lnSpc>
              <a:spcBef>
                <a:spcPts val="0"/>
              </a:spcBef>
              <a:spcAft>
                <a:spcPts val="0"/>
              </a:spcAft>
              <a:buClrTx/>
              <a:buSzPct val="50000"/>
              <a:buFont typeface="Arial" panose="020B0604020202020204" pitchFamily="34" charset="0"/>
              <a:buChar char="•"/>
              <a:tabLst/>
              <a:defRPr/>
            </a:pP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تربط</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بين</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الكفاءة</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والاستدامة</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كعنصرين</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أساسيين</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لنجاح</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الاستثمار</a:t>
            </a:r>
            <a:endPar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a:p>
            <a:pPr marL="214302" marR="0" lvl="0" indent="-214302" algn="r" defTabSz="685595" rtl="1" eaLnBrk="1" fontAlgn="auto" latinLnBrk="0" hangingPunct="1">
              <a:lnSpc>
                <a:spcPct val="100000"/>
              </a:lnSpc>
              <a:spcBef>
                <a:spcPts val="0"/>
              </a:spcBef>
              <a:spcAft>
                <a:spcPts val="0"/>
              </a:spcAft>
              <a:buClrTx/>
              <a:buSzPct val="50000"/>
              <a:buFont typeface="Arial" panose="020B0604020202020204" pitchFamily="34" charset="0"/>
              <a:buChar char="•"/>
              <a:tabLst/>
              <a:defRPr/>
            </a:pP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مناسبة</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لهوية</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مجموعة</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تسعى</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لتحقيق</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التميز</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في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الأداء</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المالي</a:t>
            </a:r>
            <a:r>
              <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0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والتشغيلي</a:t>
            </a:r>
            <a:endPar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a:p>
            <a:pPr marL="0" marR="0" lvl="0" indent="0" algn="r" defTabSz="685595" rtl="1" eaLnBrk="1" fontAlgn="auto" latinLnBrk="0" hangingPunct="1">
              <a:lnSpc>
                <a:spcPct val="100000"/>
              </a:lnSpc>
              <a:spcBef>
                <a:spcPts val="0"/>
              </a:spcBef>
              <a:spcAft>
                <a:spcPts val="0"/>
              </a:spcAft>
              <a:buClrTx/>
              <a:buSzPct val="50000"/>
              <a:buFontTx/>
              <a:buNone/>
              <a:tabLst/>
              <a:defRPr/>
            </a:pPr>
            <a:endParaRPr kumimoji="0" lang="en-US" sz="10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35" name="Rectangle: Rounded Corners 56">
            <a:extLst>
              <a:ext uri="{FF2B5EF4-FFF2-40B4-BE49-F238E27FC236}">
                <a16:creationId xmlns:a16="http://schemas.microsoft.com/office/drawing/2014/main" id="{3D622B10-448A-A1CD-4ECD-DE0F11C71831}"/>
              </a:ext>
            </a:extLst>
          </p:cNvPr>
          <p:cNvSpPr/>
          <p:nvPr/>
        </p:nvSpPr>
        <p:spPr>
          <a:xfrm>
            <a:off x="3297910" y="3687418"/>
            <a:ext cx="2548181" cy="782342"/>
          </a:xfrm>
          <a:prstGeom prst="roundRect">
            <a:avLst>
              <a:gd name="adj" fmla="val 3350"/>
            </a:avLst>
          </a:prstGeom>
          <a:solidFill>
            <a:srgbClr val="E2E6EE"/>
          </a:solidFill>
          <a:ln>
            <a:noFill/>
          </a:ln>
        </p:spPr>
        <p:style>
          <a:lnRef idx="2">
            <a:schemeClr val="accent1">
              <a:shade val="50000"/>
            </a:schemeClr>
          </a:lnRef>
          <a:fillRef idx="1">
            <a:schemeClr val="accent1"/>
          </a:fillRef>
          <a:effectRef idx="0">
            <a:schemeClr val="accent1"/>
          </a:effectRef>
          <a:fontRef idx="minor">
            <a:schemeClr val="lt1"/>
          </a:fontRef>
        </p:style>
        <p:txBody>
          <a:bodyPr tIns="68576" rIns="137151" rtlCol="0" anchor="t"/>
          <a:lstStyle/>
          <a:p>
            <a:pPr marL="214302" marR="0" lvl="0" indent="-214302" algn="r" defTabSz="685595" rtl="1" eaLnBrk="1" fontAlgn="auto" latinLnBrk="0" hangingPunct="1">
              <a:lnSpc>
                <a:spcPct val="100000"/>
              </a:lnSpc>
              <a:spcBef>
                <a:spcPts val="0"/>
              </a:spcBef>
              <a:spcAft>
                <a:spcPts val="0"/>
              </a:spcAft>
              <a:buClrTx/>
              <a:buSzPct val="50000"/>
              <a:buFont typeface="Arial" panose="020B0604020202020204" pitchFamily="34" charset="0"/>
              <a:buChar char="•"/>
              <a:tabLst/>
              <a:defRPr/>
            </a:pPr>
            <a:r>
              <a:rPr kumimoji="0" lang="en-US" sz="1050" b="0" i="0" u="none" strike="noStrike" kern="1200" cap="none" spc="0" normalizeH="0" baseline="0" noProof="0">
                <a:ln>
                  <a:noFill/>
                </a:ln>
                <a:solidFill>
                  <a:srgbClr val="E7E6E6">
                    <a:lumMod val="50000"/>
                  </a:srgbClr>
                </a:solidFill>
                <a:effectLst/>
                <a:uLnTx/>
                <a:uFillTx/>
                <a:latin typeface="Sakkal Majalla" panose="02000000000000000000" pitchFamily="2" charset="-78"/>
                <a:ea typeface="+mn-ea"/>
                <a:cs typeface="Sakkal Majalla" panose="02000000000000000000" pitchFamily="2" charset="-78"/>
              </a:rPr>
              <a:t>تركز على البعد الإداري أكثر من الطموح الريادي أو الأثر المجتمعي</a:t>
            </a:r>
          </a:p>
        </p:txBody>
      </p:sp>
      <p:sp>
        <p:nvSpPr>
          <p:cNvPr id="37" name="Cross 57">
            <a:extLst>
              <a:ext uri="{FF2B5EF4-FFF2-40B4-BE49-F238E27FC236}">
                <a16:creationId xmlns:a16="http://schemas.microsoft.com/office/drawing/2014/main" id="{82E7E98C-6B46-0A17-E252-4894E1058D3D}"/>
              </a:ext>
            </a:extLst>
          </p:cNvPr>
          <p:cNvSpPr/>
          <p:nvPr/>
        </p:nvSpPr>
        <p:spPr>
          <a:xfrm>
            <a:off x="5631204" y="2653587"/>
            <a:ext cx="98041" cy="95140"/>
          </a:xfrm>
          <a:prstGeom prst="plus">
            <a:avLst>
              <a:gd name="adj" fmla="val 39531"/>
            </a:avLst>
          </a:prstGeom>
          <a:solidFill>
            <a:srgbClr val="A8D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Tajawal" panose="00000500000000000000" pitchFamily="2" charset="-78"/>
              <a:ea typeface="+mn-ea"/>
              <a:cs typeface="Tajawal" panose="00000500000000000000" pitchFamily="2" charset="-78"/>
            </a:endParaRPr>
          </a:p>
        </p:txBody>
      </p:sp>
      <p:sp>
        <p:nvSpPr>
          <p:cNvPr id="38" name="Rectangle 58">
            <a:extLst>
              <a:ext uri="{FF2B5EF4-FFF2-40B4-BE49-F238E27FC236}">
                <a16:creationId xmlns:a16="http://schemas.microsoft.com/office/drawing/2014/main" id="{C047D9AF-7697-D152-DC6F-9A051DB4B43A}"/>
              </a:ext>
            </a:extLst>
          </p:cNvPr>
          <p:cNvSpPr/>
          <p:nvPr/>
        </p:nvSpPr>
        <p:spPr>
          <a:xfrm>
            <a:off x="5631204" y="3832086"/>
            <a:ext cx="98041" cy="26991"/>
          </a:xfrm>
          <a:prstGeom prst="rect">
            <a:avLst/>
          </a:prstGeom>
          <a:solidFill>
            <a:srgbClr val="C36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E7E6E6">
                  <a:lumMod val="50000"/>
                </a:srgbClr>
              </a:solidFill>
              <a:effectLst/>
              <a:uLnTx/>
              <a:uFillTx/>
              <a:latin typeface="Tajawal" panose="00000500000000000000" pitchFamily="2" charset="-78"/>
              <a:ea typeface="+mn-ea"/>
              <a:cs typeface="Tajawal" panose="00000500000000000000" pitchFamily="2" charset="-78"/>
            </a:endParaRPr>
          </a:p>
        </p:txBody>
      </p:sp>
      <p:sp>
        <p:nvSpPr>
          <p:cNvPr id="42" name="Rectangle: Rounded Corners 44">
            <a:extLst>
              <a:ext uri="{FF2B5EF4-FFF2-40B4-BE49-F238E27FC236}">
                <a16:creationId xmlns:a16="http://schemas.microsoft.com/office/drawing/2014/main" id="{A1579A94-81C0-23C2-DE49-4232FC2CCEFF}"/>
              </a:ext>
            </a:extLst>
          </p:cNvPr>
          <p:cNvSpPr/>
          <p:nvPr/>
        </p:nvSpPr>
        <p:spPr>
          <a:xfrm>
            <a:off x="658297" y="1217400"/>
            <a:ext cx="2548181" cy="902473"/>
          </a:xfrm>
          <a:prstGeom prst="roundRect">
            <a:avLst>
              <a:gd name="adj" fmla="val 7169"/>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tlCol="0" anchor="t"/>
          <a:lstStyle/>
          <a:p>
            <a:pPr marL="0" marR="0" lvl="0" indent="0" algn="r" defTabSz="685595" rtl="1"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مجموعة استثمارية سعودية رائدة تمكّن وتنمّي وتصنع الاثر</a:t>
            </a:r>
          </a:p>
        </p:txBody>
      </p:sp>
      <p:sp>
        <p:nvSpPr>
          <p:cNvPr id="43" name="Rectangle: Rounded Corners 6">
            <a:extLst>
              <a:ext uri="{FF2B5EF4-FFF2-40B4-BE49-F238E27FC236}">
                <a16:creationId xmlns:a16="http://schemas.microsoft.com/office/drawing/2014/main" id="{B62D46F4-17CE-F6ED-962B-7887090E7483}"/>
              </a:ext>
            </a:extLst>
          </p:cNvPr>
          <p:cNvSpPr/>
          <p:nvPr/>
        </p:nvSpPr>
        <p:spPr>
          <a:xfrm>
            <a:off x="5937522" y="1217399"/>
            <a:ext cx="2548181" cy="902474"/>
          </a:xfrm>
          <a:prstGeom prst="roundRect">
            <a:avLst>
              <a:gd name="adj" fmla="val 9068"/>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tlCol="0" anchor="t"/>
          <a:lstStyle/>
          <a:p>
            <a:pPr marL="0" marR="0" lvl="0" indent="0" algn="r" defTabSz="685595" rtl="1"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مجموعة استثمارية طموحة تعيد تعريف الريادة والاستدامة من خلال تحقيق الاثر</a:t>
            </a:r>
          </a:p>
        </p:txBody>
      </p:sp>
      <p:sp>
        <p:nvSpPr>
          <p:cNvPr id="44" name="Rectangle: Rounded Corners 28">
            <a:extLst>
              <a:ext uri="{FF2B5EF4-FFF2-40B4-BE49-F238E27FC236}">
                <a16:creationId xmlns:a16="http://schemas.microsoft.com/office/drawing/2014/main" id="{78FE08D6-95F4-98F1-6639-65F657B6DDBB}"/>
              </a:ext>
            </a:extLst>
          </p:cNvPr>
          <p:cNvSpPr/>
          <p:nvPr/>
        </p:nvSpPr>
        <p:spPr>
          <a:xfrm>
            <a:off x="3297910" y="1217400"/>
            <a:ext cx="2548181" cy="902473"/>
          </a:xfrm>
          <a:prstGeom prst="roundRect">
            <a:avLst>
              <a:gd name="adj" fmla="val 9068"/>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tlCol="0" anchor="t"/>
          <a:lstStyle/>
          <a:p>
            <a:pPr marL="0" marR="0" lvl="0" indent="0" algn="r" defTabSz="685595" rtl="1"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مجموعة</a:t>
            </a:r>
            <a:r>
              <a:rPr kumimoji="0" lang="en-US" sz="13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3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استثمارية</a:t>
            </a:r>
            <a:r>
              <a:rPr kumimoji="0" lang="en-US" sz="13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3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رائدة</a:t>
            </a:r>
            <a:r>
              <a:rPr kumimoji="0" lang="en-US" sz="13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3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ذات</a:t>
            </a:r>
            <a:r>
              <a:rPr kumimoji="0" lang="en-US" sz="13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3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كفاءه</a:t>
            </a:r>
            <a:r>
              <a:rPr kumimoji="0" lang="en-US" sz="13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3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تبني</a:t>
            </a:r>
            <a:r>
              <a:rPr kumimoji="0" lang="en-US" sz="13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3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استدامة</a:t>
            </a:r>
            <a:r>
              <a:rPr kumimoji="0" lang="en-US" sz="13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3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النمو</a:t>
            </a:r>
            <a:r>
              <a:rPr kumimoji="0" lang="en-US" sz="13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في </a:t>
            </a:r>
            <a:r>
              <a:rPr kumimoji="0" lang="en-US" sz="13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قطاعات</a:t>
            </a:r>
            <a:r>
              <a:rPr kumimoji="0" lang="en-US" sz="13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3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واعدة</a:t>
            </a:r>
            <a:endParaRPr kumimoji="0" lang="en-US" sz="13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45" name="Rectangle: Rounded Corners 19">
            <a:extLst>
              <a:ext uri="{FF2B5EF4-FFF2-40B4-BE49-F238E27FC236}">
                <a16:creationId xmlns:a16="http://schemas.microsoft.com/office/drawing/2014/main" id="{25DB891E-3DDE-2113-50F4-C3993671AEA9}"/>
              </a:ext>
            </a:extLst>
          </p:cNvPr>
          <p:cNvSpPr/>
          <p:nvPr/>
        </p:nvSpPr>
        <p:spPr>
          <a:xfrm>
            <a:off x="5937522" y="997875"/>
            <a:ext cx="2548181" cy="306915"/>
          </a:xfrm>
          <a:prstGeom prst="roundRect">
            <a:avLst/>
          </a:prstGeom>
          <a:solidFill>
            <a:srgbClr val="A9B3C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Ins="205727" rtlCol="0" anchor="ctr"/>
          <a:lstStyle/>
          <a:p>
            <a:pPr marL="0" marR="0" lvl="0" indent="0" algn="r" defTabSz="685766"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الخيار الرابع</a:t>
            </a:r>
          </a:p>
        </p:txBody>
      </p:sp>
      <p:sp>
        <p:nvSpPr>
          <p:cNvPr id="46" name="Rectangle: Rounded Corners 22">
            <a:extLst>
              <a:ext uri="{FF2B5EF4-FFF2-40B4-BE49-F238E27FC236}">
                <a16:creationId xmlns:a16="http://schemas.microsoft.com/office/drawing/2014/main" id="{5E2D6696-D308-3A9D-DEA8-F2659F993E6D}"/>
              </a:ext>
            </a:extLst>
          </p:cNvPr>
          <p:cNvSpPr/>
          <p:nvPr/>
        </p:nvSpPr>
        <p:spPr>
          <a:xfrm>
            <a:off x="3297910" y="997875"/>
            <a:ext cx="2548181" cy="306915"/>
          </a:xfrm>
          <a:prstGeom prst="roundRect">
            <a:avLst/>
          </a:prstGeom>
          <a:solidFill>
            <a:srgbClr val="A9B3C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Ins="205727" rtlCol="0" anchor="ctr"/>
          <a:lstStyle/>
          <a:p>
            <a:pPr marL="0" marR="0" lvl="0" indent="0" algn="r" defTabSz="685766"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الخيار الخامس</a:t>
            </a:r>
          </a:p>
        </p:txBody>
      </p:sp>
      <p:sp>
        <p:nvSpPr>
          <p:cNvPr id="47" name="Rectangle: Rounded Corners 23">
            <a:extLst>
              <a:ext uri="{FF2B5EF4-FFF2-40B4-BE49-F238E27FC236}">
                <a16:creationId xmlns:a16="http://schemas.microsoft.com/office/drawing/2014/main" id="{307B1153-08A2-36AC-7E50-928DF291EC65}"/>
              </a:ext>
            </a:extLst>
          </p:cNvPr>
          <p:cNvSpPr/>
          <p:nvPr/>
        </p:nvSpPr>
        <p:spPr>
          <a:xfrm>
            <a:off x="658297" y="997875"/>
            <a:ext cx="2548181" cy="306915"/>
          </a:xfrm>
          <a:prstGeom prst="roundRect">
            <a:avLst/>
          </a:prstGeom>
          <a:solidFill>
            <a:srgbClr val="A9B3C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Ins="205727" rtlCol="0" anchor="ctr"/>
          <a:lstStyle/>
          <a:p>
            <a:pPr marL="0" marR="0" lvl="0" indent="0" algn="r" defTabSz="685766"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الخيار السادس</a:t>
            </a:r>
          </a:p>
        </p:txBody>
      </p:sp>
      <p:sp>
        <p:nvSpPr>
          <p:cNvPr id="48" name="Rectangle: Rounded Corners 46">
            <a:extLst>
              <a:ext uri="{FF2B5EF4-FFF2-40B4-BE49-F238E27FC236}">
                <a16:creationId xmlns:a16="http://schemas.microsoft.com/office/drawing/2014/main" id="{CA400058-6341-0007-C2FF-055B758DA6D3}"/>
              </a:ext>
            </a:extLst>
          </p:cNvPr>
          <p:cNvSpPr/>
          <p:nvPr/>
        </p:nvSpPr>
        <p:spPr>
          <a:xfrm>
            <a:off x="658298" y="2171324"/>
            <a:ext cx="7827405" cy="306915"/>
          </a:xfrm>
          <a:prstGeom prst="roundRect">
            <a:avLst/>
          </a:prstGeom>
          <a:solidFill>
            <a:srgbClr val="173863"/>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Ins="205727" rtlCol="0" anchor="ctr"/>
          <a:lstStyle/>
          <a:p>
            <a:pPr marL="0" marR="0" lvl="0" indent="0" algn="r" defTabSz="685766"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akkal Majalla" panose="02000000000000000000" pitchFamily="2" charset="-78"/>
                <a:ea typeface="+mn-ea"/>
                <a:cs typeface="Sakkal Majalla" panose="02000000000000000000" pitchFamily="2" charset="-78"/>
              </a:rPr>
              <a:t>المقارنات</a:t>
            </a:r>
          </a:p>
        </p:txBody>
      </p:sp>
      <p:sp>
        <p:nvSpPr>
          <p:cNvPr id="5" name="Cross 60">
            <a:extLst>
              <a:ext uri="{FF2B5EF4-FFF2-40B4-BE49-F238E27FC236}">
                <a16:creationId xmlns:a16="http://schemas.microsoft.com/office/drawing/2014/main" id="{EC9F9CDB-A1BD-5FF0-ED92-3239DB68B7A8}"/>
              </a:ext>
            </a:extLst>
          </p:cNvPr>
          <p:cNvSpPr/>
          <p:nvPr/>
        </p:nvSpPr>
        <p:spPr>
          <a:xfrm>
            <a:off x="5631203" y="2973622"/>
            <a:ext cx="98041" cy="95140"/>
          </a:xfrm>
          <a:prstGeom prst="plus">
            <a:avLst>
              <a:gd name="adj" fmla="val 39531"/>
            </a:avLst>
          </a:prstGeom>
          <a:solidFill>
            <a:srgbClr val="A8D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Tajawal" panose="00000500000000000000" pitchFamily="2" charset="-78"/>
              <a:ea typeface="+mn-ea"/>
              <a:cs typeface="Tajawal" panose="00000500000000000000" pitchFamily="2" charset="-78"/>
            </a:endParaRPr>
          </a:p>
        </p:txBody>
      </p:sp>
    </p:spTree>
    <p:extLst>
      <p:ext uri="{BB962C8B-B14F-4D97-AF65-F5344CB8AC3E}">
        <p14:creationId xmlns:p14="http://schemas.microsoft.com/office/powerpoint/2010/main" val="126458842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533974-6257-69B8-BA76-298B011BF71B}"/>
              </a:ext>
            </a:extLst>
          </p:cNvPr>
          <p:cNvSpPr>
            <a:spLocks noGrp="1"/>
          </p:cNvSpPr>
          <p:nvPr>
            <p:ph type="sldNum" sz="quarter" idx="4"/>
          </p:nvPr>
        </p:nvSpPr>
        <p:spPr/>
        <p:txBody>
          <a:bodyPr/>
          <a:lstStyle/>
          <a:p>
            <a:pPr marL="0" marR="0" lvl="0" indent="0" algn="r" defTabSz="171450" rtl="0" eaLnBrk="1" fontAlgn="auto" latinLnBrk="0" hangingPunct="1">
              <a:lnSpc>
                <a:spcPct val="100000"/>
              </a:lnSpc>
              <a:spcBef>
                <a:spcPts val="0"/>
              </a:spcBef>
              <a:spcAft>
                <a:spcPts val="0"/>
              </a:spcAft>
              <a:buClrTx/>
              <a:buSzTx/>
              <a:buFontTx/>
              <a:buNone/>
              <a:tabLst/>
              <a:defRPr/>
            </a:pPr>
            <a:fld id="{402EAA05-6333-46EE-AAC8-A5AD6A996142}" type="slidenum">
              <a:rPr kumimoji="0" lang="en-US" sz="1050" b="1" i="0" u="none" strike="noStrike" kern="1200" cap="none" spc="0" normalizeH="0" baseline="0" noProof="0" smtClean="0">
                <a:ln>
                  <a:noFill/>
                </a:ln>
                <a:solidFill>
                  <a:srgbClr val="768394"/>
                </a:solidFill>
                <a:effectLst/>
                <a:uLnTx/>
                <a:uFillTx/>
                <a:latin typeface="Calibri" panose="020F0502020204030204"/>
                <a:ea typeface="+mn-ea"/>
                <a:cs typeface="+mn-cs"/>
              </a:rPr>
              <a:pPr marL="0" marR="0" lvl="0" indent="0" algn="r" defTabSz="171450" rtl="0" eaLnBrk="1" fontAlgn="auto" latinLnBrk="0" hangingPunct="1">
                <a:lnSpc>
                  <a:spcPct val="100000"/>
                </a:lnSpc>
                <a:spcBef>
                  <a:spcPts val="0"/>
                </a:spcBef>
                <a:spcAft>
                  <a:spcPts val="0"/>
                </a:spcAft>
                <a:buClrTx/>
                <a:buSzTx/>
                <a:buFontTx/>
                <a:buNone/>
                <a:tabLst/>
                <a:defRPr/>
              </a:pPr>
              <a:t>99</a:t>
            </a:fld>
            <a:endParaRPr kumimoji="0" lang="en-US" sz="1050" b="1" i="0" u="none" strike="noStrike" kern="1200" cap="none" spc="0" normalizeH="0" baseline="0" noProof="0">
              <a:ln>
                <a:noFill/>
              </a:ln>
              <a:solidFill>
                <a:srgbClr val="768394"/>
              </a:solidFill>
              <a:effectLst/>
              <a:uLnTx/>
              <a:uFillTx/>
              <a:latin typeface="Calibri" panose="020F0502020204030204"/>
              <a:ea typeface="+mn-ea"/>
              <a:cs typeface="+mn-cs"/>
            </a:endParaRPr>
          </a:p>
        </p:txBody>
      </p:sp>
      <p:sp>
        <p:nvSpPr>
          <p:cNvPr id="3" name="Rectangle: Rounded Corners 44">
            <a:extLst>
              <a:ext uri="{FF2B5EF4-FFF2-40B4-BE49-F238E27FC236}">
                <a16:creationId xmlns:a16="http://schemas.microsoft.com/office/drawing/2014/main" id="{B0F9B53F-A4A7-C8B9-70EE-7329DD93B9F1}"/>
              </a:ext>
            </a:extLst>
          </p:cNvPr>
          <p:cNvSpPr/>
          <p:nvPr/>
        </p:nvSpPr>
        <p:spPr>
          <a:xfrm>
            <a:off x="658297" y="1217400"/>
            <a:ext cx="2548181" cy="902473"/>
          </a:xfrm>
          <a:prstGeom prst="roundRect">
            <a:avLst>
              <a:gd name="adj" fmla="val 7169"/>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tlCol="0" anchor="t"/>
          <a:lstStyle/>
          <a:p>
            <a:pPr marL="0" marR="0" lvl="0" indent="0" algn="r" defTabSz="685595" rtl="1"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منظومة</a:t>
            </a:r>
            <a:r>
              <a:rPr kumimoji="0" lang="en-US" sz="135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35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أعمال</a:t>
            </a:r>
            <a:r>
              <a:rPr kumimoji="0" lang="en-US" sz="135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35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مرنة</a:t>
            </a:r>
            <a:r>
              <a:rPr kumimoji="0" lang="en-US" sz="135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35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تعزز</a:t>
            </a:r>
            <a:r>
              <a:rPr kumimoji="0" lang="en-US" sz="135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35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التنوع</a:t>
            </a:r>
            <a:r>
              <a:rPr kumimoji="0" lang="en-US" sz="135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35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وتبني</a:t>
            </a:r>
            <a:r>
              <a:rPr kumimoji="0" lang="en-US" sz="135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35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مكانة</a:t>
            </a:r>
            <a:r>
              <a:rPr kumimoji="0" lang="en-US" sz="135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35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رائدة</a:t>
            </a:r>
            <a:r>
              <a:rPr kumimoji="0" lang="en-US" sz="135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في </a:t>
            </a:r>
            <a:r>
              <a:rPr kumimoji="0" lang="en-US" sz="135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السوق</a:t>
            </a:r>
            <a:endParaRPr kumimoji="0" lang="en-US" sz="135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endParaRPr>
          </a:p>
        </p:txBody>
      </p:sp>
      <p:sp>
        <p:nvSpPr>
          <p:cNvPr id="4" name="Rectangle: Rounded Corners 6">
            <a:extLst>
              <a:ext uri="{FF2B5EF4-FFF2-40B4-BE49-F238E27FC236}">
                <a16:creationId xmlns:a16="http://schemas.microsoft.com/office/drawing/2014/main" id="{5EB9A328-2212-EF80-892D-7DBD74A498B9}"/>
              </a:ext>
            </a:extLst>
          </p:cNvPr>
          <p:cNvSpPr/>
          <p:nvPr/>
        </p:nvSpPr>
        <p:spPr>
          <a:xfrm>
            <a:off x="5937522" y="1217399"/>
            <a:ext cx="2548181" cy="902474"/>
          </a:xfrm>
          <a:prstGeom prst="roundRect">
            <a:avLst>
              <a:gd name="adj" fmla="val 9068"/>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tlCol="0" anchor="t"/>
          <a:lstStyle/>
          <a:p>
            <a:pPr marL="0" marR="0" lvl="0" indent="0" algn="r" defTabSz="685595" rtl="1"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مجموعة استثمارية رائدة تصنع التنوع وتبني الاستدامة</a:t>
            </a:r>
            <a:endParaRPr kumimoji="0" lang="en-US" sz="1350" b="0" i="0" u="none" strike="noStrike" kern="1200" cap="none" spc="0" normalizeH="0" baseline="0" noProof="0">
              <a:ln>
                <a:noFill/>
              </a:ln>
              <a:solidFill>
                <a:srgbClr val="173863">
                  <a:lumMod val="50000"/>
                </a:srgbClr>
              </a:solidFill>
              <a:effectLst/>
              <a:uLnTx/>
              <a:uFillTx/>
              <a:latin typeface="Calibri" panose="020F0502020204030204"/>
              <a:ea typeface="+mn-ea"/>
              <a:cs typeface="+mn-cs"/>
            </a:endParaRPr>
          </a:p>
          <a:p>
            <a:pPr marL="0" marR="0" lvl="0" indent="0" algn="r" defTabSz="685595" rtl="1"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endParaRPr>
          </a:p>
        </p:txBody>
      </p:sp>
      <p:sp>
        <p:nvSpPr>
          <p:cNvPr id="5" name="Rectangle: Rounded Corners 28">
            <a:extLst>
              <a:ext uri="{FF2B5EF4-FFF2-40B4-BE49-F238E27FC236}">
                <a16:creationId xmlns:a16="http://schemas.microsoft.com/office/drawing/2014/main" id="{699FE0C6-3FF1-91F8-06B1-E4C4CA3110D1}"/>
              </a:ext>
            </a:extLst>
          </p:cNvPr>
          <p:cNvSpPr/>
          <p:nvPr/>
        </p:nvSpPr>
        <p:spPr>
          <a:xfrm>
            <a:off x="3297910" y="1217400"/>
            <a:ext cx="2548181" cy="902473"/>
          </a:xfrm>
          <a:prstGeom prst="roundRect">
            <a:avLst>
              <a:gd name="adj" fmla="val 9068"/>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tlCol="0" anchor="t"/>
          <a:lstStyle/>
          <a:p>
            <a:pPr marL="0" marR="0" lvl="0" indent="0" algn="r" defTabSz="685595" rtl="1"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مجموعة</a:t>
            </a:r>
            <a:r>
              <a:rPr kumimoji="0" lang="en-US" sz="135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35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استثمارية</a:t>
            </a:r>
            <a:r>
              <a:rPr kumimoji="0" lang="en-US" sz="135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35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تحقق</a:t>
            </a:r>
            <a:r>
              <a:rPr kumimoji="0" lang="en-US" sz="135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35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الريادة</a:t>
            </a:r>
            <a:r>
              <a:rPr kumimoji="0" lang="en-US" sz="135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في </a:t>
            </a:r>
            <a:r>
              <a:rPr kumimoji="0" lang="en-US" sz="135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الاستثمار</a:t>
            </a:r>
            <a:r>
              <a:rPr kumimoji="0" lang="en-US" sz="135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35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الفعّال</a:t>
            </a:r>
            <a:r>
              <a:rPr kumimoji="0" lang="en-US" sz="135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35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والنمو</a:t>
            </a:r>
            <a:r>
              <a:rPr kumimoji="0" lang="en-US" sz="135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 </a:t>
            </a:r>
            <a:r>
              <a:rPr kumimoji="0" lang="en-US" sz="1350" b="0" i="0" u="none" strike="noStrike" kern="1200" cap="none" spc="0" normalizeH="0" baseline="0" noProof="0" err="1">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المستدام</a:t>
            </a:r>
            <a:endParaRPr kumimoji="0" lang="en-US" sz="1350" b="0"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endParaRPr>
          </a:p>
        </p:txBody>
      </p:sp>
      <p:sp>
        <p:nvSpPr>
          <p:cNvPr id="6" name="Rectangle: Rounded Corners 19">
            <a:extLst>
              <a:ext uri="{FF2B5EF4-FFF2-40B4-BE49-F238E27FC236}">
                <a16:creationId xmlns:a16="http://schemas.microsoft.com/office/drawing/2014/main" id="{719F908F-BD07-D4A1-0B57-D5408CC66148}"/>
              </a:ext>
            </a:extLst>
          </p:cNvPr>
          <p:cNvSpPr/>
          <p:nvPr/>
        </p:nvSpPr>
        <p:spPr>
          <a:xfrm>
            <a:off x="5937522" y="997875"/>
            <a:ext cx="2548181" cy="306915"/>
          </a:xfrm>
          <a:prstGeom prst="roundRect">
            <a:avLst/>
          </a:prstGeom>
          <a:solidFill>
            <a:srgbClr val="A9B3C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Ins="205727" rtlCol="0" anchor="ctr"/>
          <a:lstStyle/>
          <a:p>
            <a:pPr marL="0" marR="0" lvl="0" indent="0" algn="r" defTabSz="685766"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الخيار الأول</a:t>
            </a:r>
          </a:p>
        </p:txBody>
      </p:sp>
      <p:sp>
        <p:nvSpPr>
          <p:cNvPr id="7" name="Rectangle: Rounded Corners 22">
            <a:extLst>
              <a:ext uri="{FF2B5EF4-FFF2-40B4-BE49-F238E27FC236}">
                <a16:creationId xmlns:a16="http://schemas.microsoft.com/office/drawing/2014/main" id="{85659DA4-1391-A6F3-6C44-E531433B87BB}"/>
              </a:ext>
            </a:extLst>
          </p:cNvPr>
          <p:cNvSpPr/>
          <p:nvPr/>
        </p:nvSpPr>
        <p:spPr>
          <a:xfrm>
            <a:off x="3297910" y="997875"/>
            <a:ext cx="2548181" cy="306915"/>
          </a:xfrm>
          <a:prstGeom prst="roundRect">
            <a:avLst/>
          </a:prstGeom>
          <a:solidFill>
            <a:srgbClr val="A9B3C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Ins="205727" rtlCol="0" anchor="ctr"/>
          <a:lstStyle/>
          <a:p>
            <a:pPr marL="0" marR="0" lvl="0" indent="0" algn="r" defTabSz="685766"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الخيار الثاني</a:t>
            </a:r>
          </a:p>
        </p:txBody>
      </p:sp>
      <p:sp>
        <p:nvSpPr>
          <p:cNvPr id="8" name="Rectangle: Rounded Corners 23">
            <a:extLst>
              <a:ext uri="{FF2B5EF4-FFF2-40B4-BE49-F238E27FC236}">
                <a16:creationId xmlns:a16="http://schemas.microsoft.com/office/drawing/2014/main" id="{F6925FC7-18AC-7092-76FA-83DE780A13AC}"/>
              </a:ext>
            </a:extLst>
          </p:cNvPr>
          <p:cNvSpPr/>
          <p:nvPr/>
        </p:nvSpPr>
        <p:spPr>
          <a:xfrm>
            <a:off x="658297" y="997875"/>
            <a:ext cx="2548181" cy="306915"/>
          </a:xfrm>
          <a:prstGeom prst="roundRect">
            <a:avLst/>
          </a:prstGeom>
          <a:solidFill>
            <a:srgbClr val="A9B3C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Ins="205727" rtlCol="0" anchor="ctr"/>
          <a:lstStyle/>
          <a:p>
            <a:pPr marL="0" marR="0" lvl="0" indent="0" algn="r" defTabSz="685766"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الخيار الثالث</a:t>
            </a:r>
          </a:p>
        </p:txBody>
      </p:sp>
      <p:sp>
        <p:nvSpPr>
          <p:cNvPr id="9" name="Rectangle: Rounded Corners 44">
            <a:extLst>
              <a:ext uri="{FF2B5EF4-FFF2-40B4-BE49-F238E27FC236}">
                <a16:creationId xmlns:a16="http://schemas.microsoft.com/office/drawing/2014/main" id="{28A64DD9-24EA-5997-67C1-7FEA500381F8}"/>
              </a:ext>
            </a:extLst>
          </p:cNvPr>
          <p:cNvSpPr/>
          <p:nvPr/>
        </p:nvSpPr>
        <p:spPr>
          <a:xfrm>
            <a:off x="673194" y="2634839"/>
            <a:ext cx="2548181" cy="902473"/>
          </a:xfrm>
          <a:prstGeom prst="roundRect">
            <a:avLst>
              <a:gd name="adj" fmla="val 7169"/>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tlCol="0" anchor="t"/>
          <a:lstStyle/>
          <a:p>
            <a:pPr marL="0" marR="0" lvl="0" indent="0" algn="r" defTabSz="685595" rtl="1"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مجموعة استثمارية سعودية رائدة تمكّن وتنمّي وتصنع الاثر</a:t>
            </a:r>
          </a:p>
        </p:txBody>
      </p:sp>
      <p:sp>
        <p:nvSpPr>
          <p:cNvPr id="10" name="Rectangle: Rounded Corners 6">
            <a:extLst>
              <a:ext uri="{FF2B5EF4-FFF2-40B4-BE49-F238E27FC236}">
                <a16:creationId xmlns:a16="http://schemas.microsoft.com/office/drawing/2014/main" id="{EDFA521D-BAE6-395B-E696-659238AF9B67}"/>
              </a:ext>
            </a:extLst>
          </p:cNvPr>
          <p:cNvSpPr/>
          <p:nvPr/>
        </p:nvSpPr>
        <p:spPr>
          <a:xfrm>
            <a:off x="5952419" y="2634838"/>
            <a:ext cx="2548181" cy="902474"/>
          </a:xfrm>
          <a:prstGeom prst="roundRect">
            <a:avLst>
              <a:gd name="adj" fmla="val 9068"/>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tlCol="0" anchor="t"/>
          <a:lstStyle/>
          <a:p>
            <a:pPr marL="0" marR="0" lvl="0" indent="0" algn="r" defTabSz="685595" rtl="1"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مجموعة استثمارية طموحة تعيد تعريف الريادة والاستدامة من خلال تحقيق الاثر</a:t>
            </a:r>
          </a:p>
        </p:txBody>
      </p:sp>
      <p:sp>
        <p:nvSpPr>
          <p:cNvPr id="11" name="Rectangle: Rounded Corners 28">
            <a:extLst>
              <a:ext uri="{FF2B5EF4-FFF2-40B4-BE49-F238E27FC236}">
                <a16:creationId xmlns:a16="http://schemas.microsoft.com/office/drawing/2014/main" id="{049B8691-3330-610D-CB84-B98F24DA046C}"/>
              </a:ext>
            </a:extLst>
          </p:cNvPr>
          <p:cNvSpPr/>
          <p:nvPr/>
        </p:nvSpPr>
        <p:spPr>
          <a:xfrm>
            <a:off x="3312807" y="2634839"/>
            <a:ext cx="2548181" cy="902473"/>
          </a:xfrm>
          <a:prstGeom prst="roundRect">
            <a:avLst>
              <a:gd name="adj" fmla="val 9068"/>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tIns="205727" rtlCol="0" anchor="t"/>
          <a:lstStyle/>
          <a:p>
            <a:pPr marL="0" marR="0" lvl="0" indent="0" algn="r" defTabSz="685595" rtl="1"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مجموعة</a:t>
            </a:r>
            <a:r>
              <a:rPr kumimoji="0" lang="en-US" sz="13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3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استثمارية</a:t>
            </a:r>
            <a:r>
              <a:rPr kumimoji="0" lang="en-US" sz="13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3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رائدة</a:t>
            </a:r>
            <a:r>
              <a:rPr kumimoji="0" lang="en-US" sz="13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3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ذات</a:t>
            </a:r>
            <a:r>
              <a:rPr kumimoji="0" lang="en-US" sz="13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3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كفاءه</a:t>
            </a:r>
            <a:r>
              <a:rPr kumimoji="0" lang="en-US" sz="13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3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تبني</a:t>
            </a:r>
            <a:r>
              <a:rPr kumimoji="0" lang="en-US" sz="13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3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استدامة</a:t>
            </a:r>
            <a:r>
              <a:rPr kumimoji="0" lang="en-US" sz="13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3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النمو</a:t>
            </a:r>
            <a:r>
              <a:rPr kumimoji="0" lang="en-US" sz="13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في </a:t>
            </a:r>
            <a:r>
              <a:rPr kumimoji="0" lang="en-US" sz="13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قطاعات</a:t>
            </a:r>
            <a:r>
              <a:rPr kumimoji="0" lang="en-US" sz="13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en-US" sz="1350" b="0" i="0" u="none" strike="noStrike" kern="1200" cap="none" spc="0" normalizeH="0" baseline="0" noProof="0" err="1">
                <a:ln>
                  <a:noFill/>
                </a:ln>
                <a:solidFill>
                  <a:prstClr val="black"/>
                </a:solidFill>
                <a:effectLst/>
                <a:uLnTx/>
                <a:uFillTx/>
                <a:latin typeface="Sakkal Majalla" panose="02000000000000000000" pitchFamily="2" charset="-78"/>
                <a:ea typeface="+mn-ea"/>
                <a:cs typeface="Sakkal Majalla" panose="02000000000000000000" pitchFamily="2" charset="-78"/>
              </a:rPr>
              <a:t>واعدة</a:t>
            </a:r>
            <a:endParaRPr kumimoji="0" lang="en-US" sz="135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12" name="Rectangle: Rounded Corners 19">
            <a:extLst>
              <a:ext uri="{FF2B5EF4-FFF2-40B4-BE49-F238E27FC236}">
                <a16:creationId xmlns:a16="http://schemas.microsoft.com/office/drawing/2014/main" id="{1305885B-CD51-D799-334A-31B784753054}"/>
              </a:ext>
            </a:extLst>
          </p:cNvPr>
          <p:cNvSpPr/>
          <p:nvPr/>
        </p:nvSpPr>
        <p:spPr>
          <a:xfrm>
            <a:off x="5952419" y="2415314"/>
            <a:ext cx="2548181" cy="306915"/>
          </a:xfrm>
          <a:prstGeom prst="roundRect">
            <a:avLst/>
          </a:prstGeom>
          <a:solidFill>
            <a:srgbClr val="A9B3C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Ins="205727" rtlCol="0" anchor="ctr"/>
          <a:lstStyle/>
          <a:p>
            <a:pPr marL="0" marR="0" lvl="0" indent="0" algn="r" defTabSz="685766"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الخيار الرابع</a:t>
            </a:r>
          </a:p>
        </p:txBody>
      </p:sp>
      <p:sp>
        <p:nvSpPr>
          <p:cNvPr id="13" name="Rectangle: Rounded Corners 22">
            <a:extLst>
              <a:ext uri="{FF2B5EF4-FFF2-40B4-BE49-F238E27FC236}">
                <a16:creationId xmlns:a16="http://schemas.microsoft.com/office/drawing/2014/main" id="{C49F6D49-3A4A-A9B9-083A-CD24062899CD}"/>
              </a:ext>
            </a:extLst>
          </p:cNvPr>
          <p:cNvSpPr/>
          <p:nvPr/>
        </p:nvSpPr>
        <p:spPr>
          <a:xfrm>
            <a:off x="3312807" y="2415314"/>
            <a:ext cx="2548181" cy="306915"/>
          </a:xfrm>
          <a:prstGeom prst="roundRect">
            <a:avLst/>
          </a:prstGeom>
          <a:solidFill>
            <a:srgbClr val="A9B3C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Ins="205727" rtlCol="0" anchor="ctr"/>
          <a:lstStyle/>
          <a:p>
            <a:pPr marL="0" marR="0" lvl="0" indent="0" algn="r" defTabSz="685766"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الخيار الخامس</a:t>
            </a:r>
          </a:p>
        </p:txBody>
      </p:sp>
      <p:sp>
        <p:nvSpPr>
          <p:cNvPr id="14" name="Rectangle: Rounded Corners 23">
            <a:extLst>
              <a:ext uri="{FF2B5EF4-FFF2-40B4-BE49-F238E27FC236}">
                <a16:creationId xmlns:a16="http://schemas.microsoft.com/office/drawing/2014/main" id="{E8531036-7E08-16C7-D9E3-20DEE7951960}"/>
              </a:ext>
            </a:extLst>
          </p:cNvPr>
          <p:cNvSpPr/>
          <p:nvPr/>
        </p:nvSpPr>
        <p:spPr>
          <a:xfrm>
            <a:off x="673194" y="2415314"/>
            <a:ext cx="2548181" cy="306915"/>
          </a:xfrm>
          <a:prstGeom prst="roundRect">
            <a:avLst/>
          </a:prstGeom>
          <a:solidFill>
            <a:srgbClr val="A9B3CD"/>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Ins="205727" rtlCol="0" anchor="ctr"/>
          <a:lstStyle/>
          <a:p>
            <a:pPr marL="0" marR="0" lvl="0" indent="0" algn="r" defTabSz="685766"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73863">
                    <a:lumMod val="50000"/>
                  </a:srgbClr>
                </a:solidFill>
                <a:effectLst/>
                <a:uLnTx/>
                <a:uFillTx/>
                <a:latin typeface="Sakkal Majalla" panose="02000000000000000000" pitchFamily="2" charset="-78"/>
                <a:ea typeface="+mn-ea"/>
                <a:cs typeface="Sakkal Majalla" panose="02000000000000000000" pitchFamily="2" charset="-78"/>
              </a:rPr>
              <a:t>الخيار السادس</a:t>
            </a:r>
          </a:p>
        </p:txBody>
      </p:sp>
      <p:sp>
        <p:nvSpPr>
          <p:cNvPr id="15" name="Title 1">
            <a:extLst>
              <a:ext uri="{FF2B5EF4-FFF2-40B4-BE49-F238E27FC236}">
                <a16:creationId xmlns:a16="http://schemas.microsoft.com/office/drawing/2014/main" id="{F10017D4-089E-243B-06AE-077344AA5D22}"/>
              </a:ext>
            </a:extLst>
          </p:cNvPr>
          <p:cNvSpPr txBox="1">
            <a:spLocks/>
          </p:cNvSpPr>
          <p:nvPr/>
        </p:nvSpPr>
        <p:spPr>
          <a:xfrm>
            <a:off x="4039859" y="347431"/>
            <a:ext cx="4745952" cy="221415"/>
          </a:xfrm>
          <a:prstGeom prst="rect">
            <a:avLst/>
          </a:prstGeom>
        </p:spPr>
        <p:txBody>
          <a:bodyPr anchor="ctr"/>
          <a:lstStyle>
            <a:defPPr>
              <a:defRPr lang="en-US"/>
            </a:defPPr>
            <a:lvl1pPr algn="r" defTabSz="1828709" rtl="1">
              <a:lnSpc>
                <a:spcPct val="100000"/>
              </a:lnSpc>
              <a:spcBef>
                <a:spcPct val="0"/>
              </a:spcBef>
              <a:buNone/>
              <a:defRPr sz="4000" b="1" i="0">
                <a:solidFill>
                  <a:srgbClr val="002060"/>
                </a:solidFill>
                <a:latin typeface="Cairo Medium" pitchFamily="2" charset="-78"/>
                <a:ea typeface="+mj-ea"/>
                <a:cs typeface="Cairo Medium" pitchFamily="2" charset="-78"/>
              </a:defRPr>
            </a:lvl1pPr>
          </a:lstStyle>
          <a:p>
            <a:pPr marL="0" marR="0" lvl="0" indent="0" algn="r" defTabSz="1828709" rtl="1" eaLnBrk="1" fontAlgn="auto" latinLnBrk="0" hangingPunct="1">
              <a:lnSpc>
                <a:spcPct val="115000"/>
              </a:lnSpc>
              <a:spcBef>
                <a:spcPct val="0"/>
              </a:spcBef>
              <a:spcAft>
                <a:spcPts val="300"/>
              </a:spcAft>
              <a:buClrTx/>
              <a:buSzTx/>
              <a:buFontTx/>
              <a:buNone/>
              <a:tabLst/>
              <a:defRPr/>
            </a:pPr>
            <a:r>
              <a:rPr kumimoji="0" lang="en-US" sz="1800" b="1" i="0" u="none" strike="noStrike" kern="100" cap="none" spc="0" normalizeH="0" baseline="0" noProof="0" err="1">
                <a:ln>
                  <a:noFill/>
                </a:ln>
                <a:solidFill>
                  <a:srgbClr val="002060"/>
                </a:solidFill>
                <a:effectLst/>
                <a:uLnTx/>
                <a:uFillTx/>
                <a:latin typeface="Aptos" panose="020B0004020202020204" pitchFamily="34" charset="0"/>
                <a:ea typeface="Aptos" panose="020B0004020202020204" pitchFamily="34" charset="0"/>
                <a:cs typeface="Sakkal Majalla" panose="02000000000000000000" pitchFamily="2" charset="-78"/>
              </a:rPr>
              <a:t>خيارات</a:t>
            </a:r>
            <a:r>
              <a:rPr kumimoji="0" lang="en-US" sz="1800" b="1" i="0" u="none" strike="noStrike" kern="100" cap="none" spc="0" normalizeH="0" baseline="0" noProof="0">
                <a:ln>
                  <a:noFill/>
                </a:ln>
                <a:solidFill>
                  <a:srgbClr val="002060"/>
                </a:solidFill>
                <a:effectLst/>
                <a:uLnTx/>
                <a:uFillTx/>
                <a:latin typeface="Aptos" panose="020B0004020202020204" pitchFamily="34" charset="0"/>
                <a:ea typeface="Aptos" panose="020B0004020202020204" pitchFamily="34" charset="0"/>
                <a:cs typeface="Sakkal Majalla" panose="02000000000000000000" pitchFamily="2" charset="-78"/>
              </a:rPr>
              <a:t> </a:t>
            </a:r>
            <a:r>
              <a:rPr kumimoji="0" lang="en-US" sz="1800" b="1" i="0" u="none" strike="noStrike" kern="100" cap="none" spc="0" normalizeH="0" baseline="0" noProof="0" err="1">
                <a:ln>
                  <a:noFill/>
                </a:ln>
                <a:solidFill>
                  <a:srgbClr val="002060"/>
                </a:solidFill>
                <a:effectLst/>
                <a:uLnTx/>
                <a:uFillTx/>
                <a:latin typeface="Aptos" panose="020B0004020202020204" pitchFamily="34" charset="0"/>
                <a:ea typeface="Aptos" panose="020B0004020202020204" pitchFamily="34" charset="0"/>
                <a:cs typeface="Sakkal Majalla" panose="02000000000000000000" pitchFamily="2" charset="-78"/>
              </a:rPr>
              <a:t>الرؤية</a:t>
            </a:r>
            <a:endParaRPr kumimoji="0" lang="en-US" sz="1800" b="1" i="0" u="none" strike="noStrike" kern="100" cap="none" spc="0" normalizeH="0" baseline="0" noProof="0">
              <a:ln>
                <a:noFill/>
              </a:ln>
              <a:solidFill>
                <a:srgbClr val="002060"/>
              </a:solidFill>
              <a:effectLst/>
              <a:uLnTx/>
              <a:uFillTx/>
              <a:latin typeface="Aptos" panose="020B0004020202020204" pitchFamily="34" charset="0"/>
              <a:ea typeface="Aptos" panose="020B0004020202020204" pitchFamily="34" charset="0"/>
              <a:cs typeface="Sakkal Majalla" panose="02000000000000000000" pitchFamily="2" charset="-78"/>
            </a:endParaRPr>
          </a:p>
        </p:txBody>
      </p:sp>
    </p:spTree>
    <p:extLst>
      <p:ext uri="{BB962C8B-B14F-4D97-AF65-F5344CB8AC3E}">
        <p14:creationId xmlns:p14="http://schemas.microsoft.com/office/powerpoint/2010/main" val="24851845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
</p:tagLst>
</file>

<file path=ppt/theme/theme1.xml><?xml version="1.0" encoding="utf-8"?>
<a:theme xmlns:a="http://schemas.openxmlformats.org/drawingml/2006/main" name="Office Theme">
  <a:themeElements>
    <a:clrScheme name="Mosa AI Mosa">
      <a:dk1>
        <a:sysClr val="windowText" lastClr="000000"/>
      </a:dk1>
      <a:lt1>
        <a:sysClr val="window" lastClr="FFFFFF"/>
      </a:lt1>
      <a:dk2>
        <a:srgbClr val="44546A"/>
      </a:dk2>
      <a:lt2>
        <a:srgbClr val="E7E6E6"/>
      </a:lt2>
      <a:accent1>
        <a:srgbClr val="173863"/>
      </a:accent1>
      <a:accent2>
        <a:srgbClr val="768394"/>
      </a:accent2>
      <a:accent3>
        <a:srgbClr val="B8BCC1"/>
      </a:accent3>
      <a:accent4>
        <a:srgbClr val="7080AB"/>
      </a:accent4>
      <a:accent5>
        <a:srgbClr val="E0AD50"/>
      </a:accent5>
      <a:accent6>
        <a:srgbClr val="419284"/>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17D97"/>
        </a:solidFill>
        <a:ln w="0" cap="flat">
          <a:noFill/>
          <a:prstDash val="solid"/>
          <a:miter/>
        </a:ln>
      </a:spPr>
      <a:bodyPr rtlCol="0" anchor="ctr"/>
      <a:lstStyle>
        <a:defPPr marL="0" algn="r" defTabSz="457200" rtl="1" eaLnBrk="1" latinLnBrk="0" hangingPunct="1">
          <a:defRPr/>
        </a:defPPr>
      </a:lstStyle>
    </a:spDef>
    <a:txDef>
      <a:spPr/>
      <a:bodyPr/>
      <a:lstStyle>
        <a:defPPr algn="l">
          <a:defRPr dirty="0" smtClean="0">
            <a:solidFill>
              <a:srgbClr val="A6AAAE"/>
            </a:solidFill>
          </a:defRPr>
        </a:defPPr>
      </a:lstStyle>
    </a:txDef>
  </a:objectDefaults>
  <a:extraClrSchemeLst/>
  <a:extLst>
    <a:ext uri="{05A4C25C-085E-4340-85A3-A5531E510DB2}">
      <thm15:themeFamily xmlns:thm15="http://schemas.microsoft.com/office/thememl/2012/main" name="Nofodh Pres 2023" id="{142F9137-EEBA-5148-9570-CCA887EED283}" vid="{290DB070-0C1D-E74F-849A-4A2708D5A4F5}"/>
    </a:ext>
  </a:extLst>
</a:theme>
</file>

<file path=ppt/theme/theme2.xml><?xml version="1.0" encoding="utf-8"?>
<a:theme xmlns:a="http://schemas.openxmlformats.org/drawingml/2006/main" name="Custom Design">
  <a:themeElements>
    <a:clrScheme name="Custom 13">
      <a:dk1>
        <a:sysClr val="windowText" lastClr="000000"/>
      </a:dk1>
      <a:lt1>
        <a:sysClr val="window" lastClr="FFFFFF"/>
      </a:lt1>
      <a:dk2>
        <a:srgbClr val="44546A"/>
      </a:dk2>
      <a:lt2>
        <a:srgbClr val="E7E6E6"/>
      </a:lt2>
      <a:accent1>
        <a:srgbClr val="283477"/>
      </a:accent1>
      <a:accent2>
        <a:srgbClr val="4472C4"/>
      </a:accent2>
      <a:accent3>
        <a:srgbClr val="5B9BD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Custom 13">
      <a:dk1>
        <a:sysClr val="windowText" lastClr="000000"/>
      </a:dk1>
      <a:lt1>
        <a:sysClr val="window" lastClr="FFFFFF"/>
      </a:lt1>
      <a:dk2>
        <a:srgbClr val="44546A"/>
      </a:dk2>
      <a:lt2>
        <a:srgbClr val="E7E6E6"/>
      </a:lt2>
      <a:accent1>
        <a:srgbClr val="283477"/>
      </a:accent1>
      <a:accent2>
        <a:srgbClr val="4472C4"/>
      </a:accent2>
      <a:accent3>
        <a:srgbClr val="5B9BD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5daffb3-1977-44f7-b1e0-cec19afa5a92}" enabled="0" method="" siteId="{f5daffb3-1977-44f7-b1e0-cec19afa5a92}" removed="1"/>
</clbl:labelList>
</file>

<file path=docProps/app.xml><?xml version="1.0" encoding="utf-8"?>
<Properties xmlns="http://schemas.openxmlformats.org/officeDocument/2006/extended-properties" xmlns:vt="http://schemas.openxmlformats.org/officeDocument/2006/docPropsVTypes">
  <Template/>
  <TotalTime>18828</TotalTime>
  <Words>15573</Words>
  <Application>Microsoft Office PowerPoint</Application>
  <PresentationFormat>عرض على الشاشة (16:9)</PresentationFormat>
  <Paragraphs>2664</Paragraphs>
  <Slides>125</Slides>
  <Notes>80</Notes>
  <HiddenSlides>0</HiddenSlides>
  <MMClips>0</MMClips>
  <ScaleCrop>false</ScaleCrop>
  <HeadingPairs>
    <vt:vector size="6" baseType="variant">
      <vt:variant>
        <vt:lpstr>الخطوط المستخدمة</vt:lpstr>
      </vt:variant>
      <vt:variant>
        <vt:i4>14</vt:i4>
      </vt:variant>
      <vt:variant>
        <vt:lpstr>نسق</vt:lpstr>
      </vt:variant>
      <vt:variant>
        <vt:i4>3</vt:i4>
      </vt:variant>
      <vt:variant>
        <vt:lpstr>عناوين الشرائح</vt:lpstr>
      </vt:variant>
      <vt:variant>
        <vt:i4>125</vt:i4>
      </vt:variant>
    </vt:vector>
  </HeadingPairs>
  <TitlesOfParts>
    <vt:vector size="142" baseType="lpstr">
      <vt:lpstr>Aptos</vt:lpstr>
      <vt:lpstr>Arial</vt:lpstr>
      <vt:lpstr>Cairo Black</vt:lpstr>
      <vt:lpstr>Cairo Light</vt:lpstr>
      <vt:lpstr>Cairo Medium</vt:lpstr>
      <vt:lpstr>Calibri</vt:lpstr>
      <vt:lpstr>Courier New</vt:lpstr>
      <vt:lpstr>DM Sans</vt:lpstr>
      <vt:lpstr>Inter</vt:lpstr>
      <vt:lpstr>Lato</vt:lpstr>
      <vt:lpstr>Rockwell</vt:lpstr>
      <vt:lpstr>Sakkal Majalla</vt:lpstr>
      <vt:lpstr>Tajawal</vt:lpstr>
      <vt:lpstr>Wingdings</vt:lpstr>
      <vt:lpstr>Office Theme</vt:lpstr>
      <vt:lpstr>Custom Design</vt:lpstr>
      <vt:lpstr>1_Custom Design</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Ibrahim Hassan</dc:creator>
  <cp:lastModifiedBy>Abeer Aloufi</cp:lastModifiedBy>
  <cp:revision>61</cp:revision>
  <dcterms:created xsi:type="dcterms:W3CDTF">2023-09-26T07:12:14Z</dcterms:created>
  <dcterms:modified xsi:type="dcterms:W3CDTF">2025-12-01T13:47:36Z</dcterms:modified>
</cp:coreProperties>
</file>